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258" r:id="rId3"/>
    <p:sldId id="271" r:id="rId4"/>
    <p:sldId id="295" r:id="rId5"/>
    <p:sldId id="300" r:id="rId6"/>
    <p:sldId id="301" r:id="rId7"/>
    <p:sldId id="302" r:id="rId8"/>
    <p:sldId id="303" r:id="rId9"/>
    <p:sldId id="304" r:id="rId10"/>
    <p:sldId id="305" r:id="rId11"/>
    <p:sldId id="306" r:id="rId12"/>
    <p:sldId id="307" r:id="rId13"/>
    <p:sldId id="308" r:id="rId14"/>
    <p:sldId id="309" r:id="rId15"/>
    <p:sldId id="310" r:id="rId16"/>
    <p:sldId id="311" r:id="rId17"/>
    <p:sldId id="312" r:id="rId18"/>
    <p:sldId id="313" r:id="rId19"/>
    <p:sldId id="314" r:id="rId20"/>
    <p:sldId id="315" r:id="rId21"/>
    <p:sldId id="316" r:id="rId22"/>
    <p:sldId id="317" r:id="rId23"/>
    <p:sldId id="297" r:id="rId24"/>
    <p:sldId id="318" r:id="rId25"/>
    <p:sldId id="319" r:id="rId26"/>
    <p:sldId id="320" r:id="rId27"/>
    <p:sldId id="321" r:id="rId28"/>
    <p:sldId id="298" r:id="rId29"/>
    <p:sldId id="330" r:id="rId30"/>
    <p:sldId id="322" r:id="rId31"/>
    <p:sldId id="324" r:id="rId32"/>
    <p:sldId id="325" r:id="rId33"/>
    <p:sldId id="326" r:id="rId34"/>
    <p:sldId id="327" r:id="rId35"/>
    <p:sldId id="328" r:id="rId36"/>
    <p:sldId id="329" r:id="rId37"/>
    <p:sldId id="299" r:id="rId38"/>
    <p:sldId id="323" r:id="rId39"/>
    <p:sldId id="331" r:id="rId40"/>
    <p:sldId id="296" r:id="rId41"/>
    <p:sldId id="332" r:id="rId42"/>
    <p:sldId id="333" r:id="rId43"/>
    <p:sldId id="334" r:id="rId44"/>
    <p:sldId id="335" r:id="rId4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BFBFBF"/>
    <a:srgbClr val="000000"/>
    <a:srgbClr val="41719C"/>
    <a:srgbClr val="ABFFC7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00" autoAdjust="0"/>
    <p:restoredTop sz="94659" autoAdjust="0"/>
  </p:normalViewPr>
  <p:slideViewPr>
    <p:cSldViewPr snapToGrid="0">
      <p:cViewPr>
        <p:scale>
          <a:sx n="50" d="100"/>
          <a:sy n="50" d="100"/>
        </p:scale>
        <p:origin x="-1722" y="-378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 smtClean="0"/>
            </a:lvl1pPr>
          </a:lstStyle>
          <a:p>
            <a:pPr>
              <a:defRPr/>
            </a:pPr>
            <a:fld id="{294DA190-F700-474C-ACED-F30E2A9273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589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22051149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B9A86-11E9-4493-BA44-0666FB52C2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853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6EECB-2997-4879-828D-5B61BE911C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8232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D4A9B-7FBD-4457-AD98-6F533F33F3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340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D8D65-4EA0-4236-B2A3-7CAB5337A8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7278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B6DC1-FF81-41EC-965F-EF4C227AEE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1649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C91B9-7A29-49C2-9A5E-13889F7A72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3523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29881-CD15-48BF-AEB0-76678B0D71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44025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DF375-CE2A-4A60-A5D7-CB833755E1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6018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347E4-F7BC-4D07-B583-FD2A86E17A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5079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E7979-9E8F-4923-B64A-1B7F01EF9D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7242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357C6C8-62CF-4469-93D9-A1C9147C97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灯片编号占位符 5"/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ern="1200" smtClean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FEDC2C70-76F5-4FDB-8157-BA4955BBC8A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4979" cy="685632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glow>
              <a:schemeClr val="accent1"/>
            </a:glow>
            <a:reflection endPos="0" dir="5400000" sy="-100000" algn="bl" rotWithShape="0"/>
            <a:softEdge rad="0"/>
          </a:effectLst>
        </p:spPr>
      </p:pic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2843213" y="2312988"/>
            <a:ext cx="67611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600">
                <a:latin typeface="华文琥珀" pitchFamily="2" charset="-122"/>
                <a:ea typeface="华文琥珀" pitchFamily="2" charset="-122"/>
              </a:rPr>
              <a:t>SQL Server 2008</a:t>
            </a:r>
            <a:r>
              <a:rPr lang="zh-CN" altLang="en-US" sz="3600">
                <a:latin typeface="华文琥珀" pitchFamily="2" charset="-122"/>
                <a:ea typeface="华文琥珀" pitchFamily="2" charset="-122"/>
              </a:rPr>
              <a:t>网络数据库</a:t>
            </a:r>
            <a:endParaRPr lang="en-US" altLang="zh-CN" sz="3600">
              <a:latin typeface="华文琥珀" pitchFamily="2" charset="-122"/>
              <a:ea typeface="华文琥珀" pitchFamily="2" charset="-122"/>
            </a:endParaRPr>
          </a:p>
          <a:p>
            <a:pPr algn="ctr" eaLnBrk="1" hangingPunct="1"/>
            <a:r>
              <a:rPr lang="zh-CN" altLang="en-US" sz="3600">
                <a:latin typeface="华文琥珀" pitchFamily="2" charset="-122"/>
                <a:ea typeface="华文琥珀" pitchFamily="2" charset="-122"/>
              </a:rPr>
              <a:t>管理项目教程</a:t>
            </a:r>
            <a:endParaRPr lang="zh-CN" altLang="en-US" sz="3600" b="1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966788" y="612775"/>
            <a:ext cx="2667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595959"/>
                </a:solidFill>
              </a:rPr>
              <a:t>高等职业教育精品示范教材</a:t>
            </a:r>
          </a:p>
        </p:txBody>
      </p:sp>
      <p:sp>
        <p:nvSpPr>
          <p:cNvPr id="19" name="文本框 10"/>
          <p:cNvSpPr txBox="1">
            <a:spLocks noChangeArrowheads="1"/>
          </p:cNvSpPr>
          <p:nvPr/>
        </p:nvSpPr>
        <p:spPr bwMode="auto">
          <a:xfrm>
            <a:off x="4525963" y="4181475"/>
            <a:ext cx="3935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幼圆" pitchFamily="49" charset="-122"/>
                <a:ea typeface="幼圆" pitchFamily="49" charset="-122"/>
              </a:rPr>
              <a:t>主编：李桂香 王昌云</a:t>
            </a:r>
          </a:p>
        </p:txBody>
      </p:sp>
      <p:sp>
        <p:nvSpPr>
          <p:cNvPr id="20" name="文本框 11"/>
          <p:cNvSpPr txBox="1">
            <a:spLocks noChangeArrowheads="1"/>
          </p:cNvSpPr>
          <p:nvPr/>
        </p:nvSpPr>
        <p:spPr bwMode="auto">
          <a:xfrm>
            <a:off x="8031163" y="5534025"/>
            <a:ext cx="3505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幼圆" pitchFamily="49" charset="-122"/>
                <a:ea typeface="幼圆" pitchFamily="49" charset="-122"/>
              </a:rPr>
              <a:t>中国水利水电出版社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8" grpId="0"/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atinLnBrk="1"/>
            <a:r>
              <a:rPr lang="zh-CN" altLang="zh-CN" b="1" dirty="0"/>
              <a:t>步骤</a:t>
            </a:r>
            <a:r>
              <a:rPr lang="en-US" altLang="zh-CN" b="1" dirty="0"/>
              <a:t>2</a:t>
            </a:r>
            <a:r>
              <a:rPr lang="zh-CN" altLang="zh-CN" b="1" dirty="0"/>
              <a:t>：</a:t>
            </a:r>
            <a:r>
              <a:rPr lang="zh-CN" altLang="zh-CN" dirty="0"/>
              <a:t>运行安装</a:t>
            </a:r>
            <a:r>
              <a:rPr lang="zh-CN" altLang="zh-CN" dirty="0" smtClean="0"/>
              <a:t>程序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4114800" cy="4351338"/>
          </a:xfrm>
        </p:spPr>
        <p:txBody>
          <a:bodyPr/>
          <a:lstStyle/>
          <a:p>
            <a:r>
              <a:rPr lang="zh-CN" altLang="zh-CN" dirty="0"/>
              <a:t>运行可执行的安装程序</a:t>
            </a:r>
            <a:r>
              <a:rPr lang="en-US" altLang="zh-CN" dirty="0"/>
              <a:t>setup.exe</a:t>
            </a:r>
            <a:r>
              <a:rPr lang="zh-CN" altLang="zh-CN" dirty="0"/>
              <a:t>，出现如下图所示的“</a:t>
            </a:r>
            <a:r>
              <a:rPr lang="en-US" altLang="zh-CN" dirty="0"/>
              <a:t>SQL Server</a:t>
            </a:r>
            <a:r>
              <a:rPr lang="zh-CN" altLang="zh-CN" dirty="0"/>
              <a:t>安装中心”对话框：</a:t>
            </a:r>
            <a:br>
              <a:rPr lang="zh-CN" altLang="zh-CN" dirty="0"/>
            </a:br>
            <a:endParaRPr lang="zh-CN" altLang="en-US" dirty="0"/>
          </a:p>
        </p:txBody>
      </p:sp>
      <p:pic>
        <p:nvPicPr>
          <p:cNvPr id="4" name="Picture 4" descr="截图0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300" y="1604962"/>
            <a:ext cx="6800850" cy="4910138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33050745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atinLnBrk="1"/>
            <a:r>
              <a:rPr lang="zh-CN" altLang="zh-CN" b="1" dirty="0"/>
              <a:t>步骤</a:t>
            </a:r>
            <a:r>
              <a:rPr lang="en-US" altLang="zh-CN" b="1" dirty="0"/>
              <a:t>3</a:t>
            </a:r>
            <a:r>
              <a:rPr lang="zh-CN" altLang="zh-CN" b="1" dirty="0"/>
              <a:t>： 安装中心</a:t>
            </a:r>
            <a:r>
              <a:rPr lang="en-US" altLang="zh-CN" b="1" dirty="0"/>
              <a:t>-</a:t>
            </a:r>
            <a:r>
              <a:rPr lang="zh-CN" altLang="zh-CN" b="1" dirty="0"/>
              <a:t>安装</a:t>
            </a:r>
            <a:r>
              <a:rPr lang="zh-CN" altLang="zh-CN" b="1" dirty="0" smtClean="0"/>
              <a:t>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4991100" cy="4351338"/>
          </a:xfrm>
        </p:spPr>
        <p:txBody>
          <a:bodyPr/>
          <a:lstStyle/>
          <a:p>
            <a:r>
              <a:rPr lang="zh-CN" altLang="zh-CN" dirty="0"/>
              <a:t>单击左边的“安装”条目，然后选择“全新</a:t>
            </a:r>
            <a:r>
              <a:rPr lang="en-US" altLang="zh-CN" dirty="0"/>
              <a:t>SQL Server</a:t>
            </a:r>
            <a:r>
              <a:rPr lang="zh-CN" altLang="zh-CN" dirty="0"/>
              <a:t>独立安装或向现有安装添加功能”，开始</a:t>
            </a:r>
            <a:r>
              <a:rPr lang="en-US" altLang="zh-CN" dirty="0"/>
              <a:t>SQL Server 2008</a:t>
            </a:r>
            <a:r>
              <a:rPr lang="zh-CN" altLang="zh-CN" dirty="0"/>
              <a:t>的安装。</a:t>
            </a:r>
            <a:br>
              <a:rPr lang="zh-CN" altLang="zh-CN" dirty="0"/>
            </a:br>
            <a:endParaRPr lang="zh-CN" altLang="en-US" dirty="0"/>
          </a:p>
        </p:txBody>
      </p:sp>
      <p:pic>
        <p:nvPicPr>
          <p:cNvPr id="4" name="Picture 4" descr="截图0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8644" y="1492250"/>
            <a:ext cx="6523355" cy="5365750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33050745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步骤</a:t>
            </a:r>
            <a:r>
              <a:rPr lang="en-US" altLang="zh-CN" b="1" dirty="0"/>
              <a:t>4</a:t>
            </a:r>
            <a:r>
              <a:rPr lang="zh-CN" altLang="zh-CN" b="1" dirty="0"/>
              <a:t>： </a:t>
            </a:r>
            <a:r>
              <a:rPr lang="zh-CN" altLang="zh-CN" dirty="0"/>
              <a:t>系统进行安装程序支持规则检查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4" descr="tu0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390" y="1441132"/>
            <a:ext cx="9789160" cy="5416868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33050745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步骤</a:t>
            </a:r>
            <a:r>
              <a:rPr lang="en-US" altLang="zh-CN" b="1" dirty="0"/>
              <a:t>5</a:t>
            </a:r>
            <a:r>
              <a:rPr lang="zh-CN" altLang="zh-CN" b="1" dirty="0"/>
              <a:t>： 选择安装</a:t>
            </a:r>
            <a:r>
              <a:rPr lang="zh-CN" altLang="zh-CN" b="1" dirty="0" smtClean="0"/>
              <a:t>组件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3257550" cy="4351338"/>
          </a:xfrm>
        </p:spPr>
        <p:txBody>
          <a:bodyPr/>
          <a:lstStyle/>
          <a:p>
            <a:r>
              <a:rPr lang="zh-CN" altLang="zh-CN" dirty="0"/>
              <a:t>至少需要安装：数据库引擎服务、</a:t>
            </a:r>
            <a:r>
              <a:rPr lang="en-US" altLang="zh-CN" dirty="0"/>
              <a:t>Reporting Services</a:t>
            </a:r>
            <a:r>
              <a:rPr lang="zh-CN" altLang="zh-CN" dirty="0"/>
              <a:t>、客户端工具、</a:t>
            </a:r>
            <a:r>
              <a:rPr lang="en-US" altLang="zh-CN" dirty="0"/>
              <a:t>Business Intelligence Development Studio</a:t>
            </a:r>
            <a:r>
              <a:rPr lang="zh-CN" altLang="zh-CN" dirty="0" smtClean="0"/>
              <a:t>等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102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550" y="1464377"/>
            <a:ext cx="7791450" cy="5393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50745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步骤</a:t>
            </a:r>
            <a:r>
              <a:rPr lang="en-US" altLang="zh-CN" b="1" dirty="0"/>
              <a:t>6</a:t>
            </a:r>
            <a:r>
              <a:rPr lang="zh-CN" altLang="zh-CN" b="1" dirty="0"/>
              <a:t>： 定义安装</a:t>
            </a:r>
            <a:r>
              <a:rPr lang="zh-CN" altLang="zh-CN" b="1" dirty="0" smtClean="0"/>
              <a:t>实例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3028950" cy="4351338"/>
          </a:xfrm>
        </p:spPr>
        <p:txBody>
          <a:bodyPr/>
          <a:lstStyle/>
          <a:p>
            <a:r>
              <a:rPr lang="zh-CN" altLang="zh-CN" dirty="0"/>
              <a:t>每一个安装称为一个实例（</a:t>
            </a:r>
            <a:r>
              <a:rPr lang="en-US" altLang="zh-CN" dirty="0"/>
              <a:t>instance</a:t>
            </a:r>
            <a:r>
              <a:rPr lang="zh-CN" altLang="zh-CN" dirty="0"/>
              <a:t>），每个实例必须有属于它的唯一的名字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050" y="1730485"/>
            <a:ext cx="7600950" cy="512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50745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步骤</a:t>
            </a:r>
            <a:r>
              <a:rPr lang="en-US" altLang="zh-CN" b="1" dirty="0"/>
              <a:t>7</a:t>
            </a:r>
            <a:r>
              <a:rPr lang="zh-CN" altLang="zh-CN" b="1" dirty="0"/>
              <a:t>： </a:t>
            </a:r>
            <a:r>
              <a:rPr lang="zh-CN" altLang="zh-CN" dirty="0"/>
              <a:t>指定</a:t>
            </a:r>
            <a:r>
              <a:rPr lang="en-US" altLang="zh-CN" dirty="0"/>
              <a:t> SQL Server</a:t>
            </a:r>
            <a:r>
              <a:rPr lang="zh-CN" altLang="zh-CN" dirty="0"/>
              <a:t>服务的登录</a:t>
            </a:r>
            <a:r>
              <a:rPr lang="zh-CN" altLang="zh-CN" dirty="0" smtClean="0"/>
              <a:t>账户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2933700" cy="4351338"/>
          </a:xfrm>
        </p:spPr>
        <p:txBody>
          <a:bodyPr/>
          <a:lstStyle/>
          <a:p>
            <a:r>
              <a:rPr lang="zh-CN" altLang="zh-CN" dirty="0"/>
              <a:t>指定启动类型：建议向</a:t>
            </a:r>
            <a:r>
              <a:rPr lang="en-US" altLang="zh-CN" dirty="0"/>
              <a:t> SQL Server</a:t>
            </a:r>
            <a:r>
              <a:rPr lang="zh-CN" altLang="zh-CN" dirty="0"/>
              <a:t>服务授予它们完成各自任务所需的最低权限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466850"/>
            <a:ext cx="8382000" cy="545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50745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步骤</a:t>
            </a:r>
            <a:r>
              <a:rPr lang="en-US" altLang="zh-CN" dirty="0"/>
              <a:t>8</a:t>
            </a:r>
            <a:r>
              <a:rPr lang="zh-CN" altLang="zh-CN" dirty="0"/>
              <a:t>： 指定登录数据库服务器的账户信息设置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latinLnBrk="1"/>
            <a:r>
              <a:rPr lang="en-US" altLang="zh-CN" dirty="0"/>
              <a:t>Windows</a:t>
            </a:r>
            <a:r>
              <a:rPr lang="zh-CN" altLang="zh-CN" dirty="0"/>
              <a:t>身份验证模式</a:t>
            </a:r>
            <a:endParaRPr lang="zh-CN" altLang="zh-CN" sz="3600" dirty="0"/>
          </a:p>
          <a:p>
            <a:pPr lvl="1" latinLnBrk="1"/>
            <a:r>
              <a:rPr lang="zh-CN" altLang="zh-CN" dirty="0"/>
              <a:t>选择“</a:t>
            </a:r>
            <a:r>
              <a:rPr lang="en-US" altLang="zh-CN" dirty="0"/>
              <a:t>Windows</a:t>
            </a:r>
            <a:r>
              <a:rPr lang="zh-CN" altLang="zh-CN" dirty="0"/>
              <a:t>身份验证模式”，用户一旦登录到</a:t>
            </a:r>
            <a:r>
              <a:rPr lang="en-US" altLang="zh-CN" dirty="0"/>
              <a:t>Windows</a:t>
            </a:r>
            <a:r>
              <a:rPr lang="zh-CN" altLang="zh-CN" dirty="0"/>
              <a:t>，</a:t>
            </a:r>
            <a:r>
              <a:rPr lang="en-US" altLang="zh-CN" dirty="0"/>
              <a:t>SQL Server</a:t>
            </a:r>
            <a:r>
              <a:rPr lang="zh-CN" altLang="zh-CN" dirty="0"/>
              <a:t>就将使用信任连接。</a:t>
            </a:r>
            <a:endParaRPr lang="zh-CN" altLang="zh-CN" sz="3200" dirty="0"/>
          </a:p>
          <a:p>
            <a:pPr lvl="0" latinLnBrk="1"/>
            <a:r>
              <a:rPr lang="zh-CN" altLang="zh-CN" dirty="0"/>
              <a:t>混合模式</a:t>
            </a:r>
            <a:endParaRPr lang="zh-CN" altLang="zh-CN" sz="3600" dirty="0"/>
          </a:p>
          <a:p>
            <a:pPr lvl="1" latinLnBrk="1"/>
            <a:r>
              <a:rPr lang="zh-CN" altLang="zh-CN" dirty="0"/>
              <a:t>选择“混合模式”，即既可以使用</a:t>
            </a:r>
            <a:r>
              <a:rPr lang="en-US" altLang="zh-CN" dirty="0"/>
              <a:t>Windows</a:t>
            </a:r>
            <a:r>
              <a:rPr lang="zh-CN" altLang="zh-CN" dirty="0"/>
              <a:t>身份验证（如前面所述），也可以使用</a:t>
            </a:r>
            <a:r>
              <a:rPr lang="en-US" altLang="zh-CN" dirty="0"/>
              <a:t>SQL Server</a:t>
            </a:r>
            <a:r>
              <a:rPr lang="zh-CN" altLang="zh-CN" dirty="0"/>
              <a:t>身份验证，并且必须为内置</a:t>
            </a:r>
            <a:r>
              <a:rPr lang="en-US" altLang="zh-CN" dirty="0"/>
              <a:t> SQL Server</a:t>
            </a:r>
            <a:r>
              <a:rPr lang="zh-CN" altLang="zh-CN" dirty="0"/>
              <a:t>系统管理员账户提供一个强密码。</a:t>
            </a:r>
            <a:endParaRPr lang="zh-CN" altLang="zh-CN" sz="3200" dirty="0"/>
          </a:p>
          <a:p>
            <a:pPr lvl="1" latinLnBrk="1"/>
            <a:r>
              <a:rPr lang="en-US" altLang="zh-CN" dirty="0" err="1"/>
              <a:t>sa</a:t>
            </a:r>
            <a:r>
              <a:rPr lang="zh-CN" altLang="zh-CN" dirty="0"/>
              <a:t>（</a:t>
            </a:r>
            <a:r>
              <a:rPr lang="en-US" altLang="zh-CN" dirty="0"/>
              <a:t>System Administrator</a:t>
            </a:r>
            <a:r>
              <a:rPr lang="zh-CN" altLang="zh-CN" dirty="0"/>
              <a:t>）是默认的</a:t>
            </a:r>
            <a:r>
              <a:rPr lang="en-US" altLang="zh-CN" dirty="0"/>
              <a:t>SQL Server</a:t>
            </a:r>
            <a:r>
              <a:rPr lang="zh-CN" altLang="zh-CN" dirty="0"/>
              <a:t>超级管理员帐户，对</a:t>
            </a:r>
            <a:r>
              <a:rPr lang="en-US" altLang="zh-CN" dirty="0"/>
              <a:t>SQL Server</a:t>
            </a:r>
            <a:r>
              <a:rPr lang="zh-CN" altLang="zh-CN" dirty="0"/>
              <a:t>具有完全的管理权限。如果选择了“混合模式”身份验证，则必须为</a:t>
            </a:r>
            <a:r>
              <a:rPr lang="en-US" altLang="zh-CN" dirty="0" err="1"/>
              <a:t>sa</a:t>
            </a:r>
            <a:r>
              <a:rPr lang="zh-CN" altLang="zh-CN" dirty="0"/>
              <a:t>账户设置强密码。 </a:t>
            </a:r>
            <a:endParaRPr lang="zh-CN" altLang="zh-CN" sz="3200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50745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3009900" cy="4351338"/>
          </a:xfrm>
        </p:spPr>
        <p:txBody>
          <a:bodyPr/>
          <a:lstStyle/>
          <a:p>
            <a:pPr lvl="0" latinLnBrk="1"/>
            <a:r>
              <a:rPr lang="zh-CN" altLang="zh-CN" dirty="0"/>
              <a:t>指定登录数据库服务器的账户信息设置 </a:t>
            </a:r>
            <a:endParaRPr lang="zh-CN" altLang="zh-CN" sz="3600" dirty="0"/>
          </a:p>
          <a:p>
            <a:pPr lvl="1" latinLnBrk="1"/>
            <a:r>
              <a:rPr lang="en-US" altLang="zh-CN" dirty="0"/>
              <a:t>Windows</a:t>
            </a:r>
            <a:r>
              <a:rPr lang="zh-CN" altLang="zh-CN" dirty="0"/>
              <a:t>身份验证模式</a:t>
            </a:r>
            <a:endParaRPr lang="zh-CN" altLang="zh-CN" sz="3200" dirty="0"/>
          </a:p>
          <a:p>
            <a:pPr lvl="1" latinLnBrk="1"/>
            <a:r>
              <a:rPr lang="zh-CN" altLang="zh-CN" dirty="0"/>
              <a:t>混合模式</a:t>
            </a:r>
            <a:endParaRPr lang="zh-CN" altLang="zh-CN" sz="3200" dirty="0"/>
          </a:p>
          <a:p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911" y="533400"/>
            <a:ext cx="8459089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50745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步骤</a:t>
            </a:r>
            <a:r>
              <a:rPr lang="en-US" altLang="zh-CN" dirty="0"/>
              <a:t>9</a:t>
            </a:r>
            <a:r>
              <a:rPr lang="zh-CN" altLang="zh-CN" dirty="0"/>
              <a:t>：设置</a:t>
            </a:r>
            <a:r>
              <a:rPr lang="en-US" altLang="zh-CN" dirty="0"/>
              <a:t>SQL Server</a:t>
            </a:r>
            <a:r>
              <a:rPr lang="zh-CN" altLang="zh-CN" dirty="0"/>
              <a:t>的数据目录</a:t>
            </a:r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650" y="1371600"/>
            <a:ext cx="8763000" cy="5493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50745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步骤</a:t>
            </a:r>
            <a:r>
              <a:rPr lang="en-US" altLang="zh-CN" dirty="0"/>
              <a:t>10</a:t>
            </a:r>
            <a:r>
              <a:rPr lang="zh-CN" altLang="zh-CN" dirty="0"/>
              <a:t>：指定将拥有</a:t>
            </a:r>
            <a:r>
              <a:rPr lang="en-US" altLang="zh-CN" dirty="0"/>
              <a:t>Analysis Services</a:t>
            </a:r>
            <a:r>
              <a:rPr lang="zh-CN" altLang="zh-CN" dirty="0"/>
              <a:t>的管理员权限的用户或账户，以及数据文件夹的位置</a:t>
            </a:r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900" y="1409700"/>
            <a:ext cx="8801100" cy="5387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50745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796726" y="2308717"/>
            <a:ext cx="7770589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4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en-US" altLang="zh-CN" sz="4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4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</a:t>
            </a:r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Server 2008</a:t>
            </a:r>
            <a:r>
              <a:rPr lang="zh-CN" altLang="zh-CN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zh-CN" altLang="zh-CN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步骤</a:t>
            </a:r>
            <a:r>
              <a:rPr lang="en-US" altLang="zh-CN" dirty="0"/>
              <a:t>11</a:t>
            </a:r>
            <a:r>
              <a:rPr lang="zh-CN" altLang="zh-CN" dirty="0"/>
              <a:t>：指定创建</a:t>
            </a:r>
            <a:r>
              <a:rPr lang="en-US" altLang="zh-CN" dirty="0"/>
              <a:t>Reporting Services</a:t>
            </a:r>
            <a:r>
              <a:rPr lang="zh-CN" altLang="zh-CN" dirty="0"/>
              <a:t>安装的类型</a:t>
            </a:r>
            <a:endParaRPr lang="zh-CN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950" y="1122384"/>
            <a:ext cx="7639050" cy="5735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16495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步骤</a:t>
            </a:r>
            <a:r>
              <a:rPr lang="en-US" altLang="zh-CN" dirty="0"/>
              <a:t>12</a:t>
            </a:r>
            <a:r>
              <a:rPr lang="zh-CN" altLang="zh-CN" dirty="0"/>
              <a:t>：指定要发送到</a:t>
            </a:r>
            <a:r>
              <a:rPr lang="en-US" altLang="zh-CN" dirty="0"/>
              <a:t> Microsoft</a:t>
            </a:r>
            <a:r>
              <a:rPr lang="zh-CN" altLang="zh-CN" dirty="0"/>
              <a:t>以帮助改善</a:t>
            </a:r>
            <a:r>
              <a:rPr lang="en-US" altLang="zh-CN" dirty="0"/>
              <a:t> SQL Server</a:t>
            </a:r>
            <a:r>
              <a:rPr lang="zh-CN" altLang="zh-CN" dirty="0"/>
              <a:t>的信息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85294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006725"/>
          </a:xfrm>
        </p:spPr>
        <p:txBody>
          <a:bodyPr/>
          <a:lstStyle/>
          <a:p>
            <a:r>
              <a:rPr lang="zh-CN" altLang="zh-CN" dirty="0"/>
              <a:t>步骤</a:t>
            </a:r>
            <a:r>
              <a:rPr lang="en-US" altLang="zh-CN" dirty="0"/>
              <a:t>13</a:t>
            </a:r>
            <a:r>
              <a:rPr lang="zh-CN" altLang="zh-CN" dirty="0"/>
              <a:t>：在“准备安装”页显示在安装过程中指定的安装选项的树视图，安装程序再一次对系统配置进行规则检查。单击“安装”按钮进行安装。完成后进入“完成”页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087" y="2892425"/>
            <a:ext cx="5268913" cy="396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85294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/>
        </p:nvSpPr>
        <p:spPr>
          <a:xfrm>
            <a:off x="3408363" y="2659063"/>
            <a:ext cx="8287525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2: </a:t>
            </a:r>
            <a:r>
              <a:rPr lang="en-US" altLang="zh-CN" sz="4400" b="1" dirty="0"/>
              <a:t>SQL Server 2008</a:t>
            </a:r>
            <a:r>
              <a:rPr lang="zh-CN" altLang="zh-CN" sz="4400" b="1" dirty="0"/>
              <a:t>启动</a:t>
            </a:r>
            <a:r>
              <a:rPr lang="en-US" altLang="zh-CN" sz="4400" b="1" dirty="0"/>
              <a:t>/</a:t>
            </a:r>
            <a:r>
              <a:rPr lang="zh-CN" altLang="zh-CN" sz="4400" b="1" dirty="0"/>
              <a:t>关闭</a:t>
            </a:r>
          </a:p>
        </p:txBody>
      </p:sp>
      <p:sp>
        <p:nvSpPr>
          <p:cNvPr id="2" name="矩形 1"/>
          <p:cNvSpPr/>
          <p:nvPr/>
        </p:nvSpPr>
        <p:spPr>
          <a:xfrm>
            <a:off x="323850" y="4736127"/>
            <a:ext cx="115252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2800" dirty="0" smtClean="0"/>
              <a:t>        SQL </a:t>
            </a:r>
            <a:r>
              <a:rPr lang="en-US" altLang="zh-CN" sz="2800" dirty="0"/>
              <a:t>Server </a:t>
            </a:r>
            <a:r>
              <a:rPr lang="zh-CN" altLang="zh-CN" sz="2800" dirty="0"/>
              <a:t>数据库服务器服务是整个</a:t>
            </a:r>
            <a:r>
              <a:rPr lang="en-US" altLang="zh-CN" sz="2800" dirty="0"/>
              <a:t>SQL Server</a:t>
            </a:r>
            <a:r>
              <a:rPr lang="zh-CN" altLang="zh-CN" sz="2800" dirty="0"/>
              <a:t>最核心的服务。它负责管理所有组成数据库的文件、处理</a:t>
            </a:r>
            <a:r>
              <a:rPr lang="en-US" altLang="zh-CN" sz="2800" dirty="0"/>
              <a:t>T-SQL</a:t>
            </a:r>
            <a:r>
              <a:rPr lang="zh-CN" altLang="zh-CN" sz="2800" dirty="0"/>
              <a:t>语句与执行存储过程等功能。 </a:t>
            </a:r>
          </a:p>
          <a:p>
            <a:pPr latinLnBrk="1"/>
            <a:r>
              <a:rPr lang="en-US" altLang="zh-CN" sz="2800" dirty="0" smtClean="0"/>
              <a:t>       </a:t>
            </a:r>
            <a:r>
              <a:rPr lang="zh-CN" altLang="zh-CN" sz="2800" dirty="0" smtClean="0"/>
              <a:t>系统</a:t>
            </a:r>
            <a:r>
              <a:rPr lang="zh-CN" altLang="zh-CN" sz="2800" dirty="0"/>
              <a:t>可以通过</a:t>
            </a:r>
            <a:r>
              <a:rPr lang="en-US" altLang="zh-CN" sz="2800" dirty="0"/>
              <a:t>Windows Services</a:t>
            </a:r>
            <a:r>
              <a:rPr lang="zh-CN" altLang="zh-CN" sz="2800" dirty="0"/>
              <a:t>、</a:t>
            </a:r>
            <a:r>
              <a:rPr lang="en-US" altLang="zh-CN" sz="2800" dirty="0"/>
              <a:t>SQL Server Configuration Manager</a:t>
            </a:r>
            <a:r>
              <a:rPr lang="zh-CN" altLang="zh-CN" sz="2800" dirty="0"/>
              <a:t>、系统命令行来启动</a:t>
            </a:r>
            <a:r>
              <a:rPr lang="en-US" altLang="zh-CN" sz="2800" dirty="0"/>
              <a:t>SQL Server 2008</a:t>
            </a:r>
            <a:r>
              <a:rPr lang="zh-CN" altLang="zh-CN" sz="2800" dirty="0"/>
              <a:t>数据库服务器服务。</a:t>
            </a:r>
          </a:p>
        </p:txBody>
      </p:sp>
    </p:spTree>
    <p:extLst>
      <p:ext uri="{BB962C8B-B14F-4D97-AF65-F5344CB8AC3E}">
        <p14:creationId xmlns:p14="http://schemas.microsoft.com/office/powerpoint/2010/main" val="136784085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方法</a:t>
            </a:r>
            <a:r>
              <a:rPr lang="en-US" altLang="zh-CN" b="1" dirty="0"/>
              <a:t>1</a:t>
            </a:r>
            <a:r>
              <a:rPr lang="zh-CN" altLang="zh-CN" b="1" dirty="0"/>
              <a:t>．利用</a:t>
            </a:r>
            <a:r>
              <a:rPr lang="en-US" altLang="zh-CN" b="1" dirty="0"/>
              <a:t>Windows Services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863725"/>
            <a:ext cx="3124200" cy="4351338"/>
          </a:xfrm>
        </p:spPr>
        <p:txBody>
          <a:bodyPr/>
          <a:lstStyle/>
          <a:p>
            <a:r>
              <a:rPr lang="zh-CN" altLang="zh-CN" dirty="0"/>
              <a:t>单击</a:t>
            </a:r>
            <a:r>
              <a:rPr lang="en-US" altLang="zh-CN" dirty="0"/>
              <a:t>windows</a:t>
            </a:r>
            <a:r>
              <a:rPr lang="zh-CN" altLang="zh-CN" dirty="0"/>
              <a:t>系统</a:t>
            </a:r>
            <a:r>
              <a:rPr lang="zh-CN" altLang="zh-CN" dirty="0" smtClean="0"/>
              <a:t>的“开始”</a:t>
            </a:r>
            <a:r>
              <a:rPr lang="zh-CN" altLang="zh-CN" dirty="0"/>
              <a:t>菜单</a:t>
            </a:r>
            <a:r>
              <a:rPr lang="en-US" altLang="zh-CN" dirty="0"/>
              <a:t>|</a:t>
            </a:r>
            <a:r>
              <a:rPr lang="zh-CN" altLang="zh-CN" dirty="0"/>
              <a:t>“控制面板”</a:t>
            </a:r>
            <a:r>
              <a:rPr lang="en-US" altLang="zh-CN" dirty="0"/>
              <a:t>|</a:t>
            </a:r>
            <a:r>
              <a:rPr lang="zh-CN" altLang="zh-CN" dirty="0"/>
              <a:t>“管理工具”</a:t>
            </a:r>
            <a:r>
              <a:rPr lang="en-US" altLang="zh-CN" dirty="0"/>
              <a:t>|</a:t>
            </a:r>
            <a:r>
              <a:rPr lang="zh-CN" altLang="zh-CN" dirty="0"/>
              <a:t>“服务”，打开界面如图</a:t>
            </a:r>
            <a:r>
              <a:rPr lang="en-US" altLang="zh-CN" dirty="0"/>
              <a:t>2-14</a:t>
            </a:r>
            <a:r>
              <a:rPr lang="zh-CN" altLang="zh-CN" dirty="0"/>
              <a:t>所示。在服务列表中，按照你安装所用的实力名，查找</a:t>
            </a:r>
            <a:r>
              <a:rPr lang="en-US" altLang="zh-CN" dirty="0"/>
              <a:t>SQL Server</a:t>
            </a:r>
            <a:r>
              <a:rPr lang="zh-CN" altLang="zh-CN" dirty="0"/>
              <a:t>（实例名）服务</a:t>
            </a:r>
            <a:endParaRPr lang="zh-CN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827" y="1562099"/>
            <a:ext cx="8190173" cy="5295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85294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5010150" cy="4351338"/>
          </a:xfrm>
        </p:spPr>
        <p:txBody>
          <a:bodyPr/>
          <a:lstStyle/>
          <a:p>
            <a:r>
              <a:rPr lang="zh-CN" altLang="zh-CN" dirty="0"/>
              <a:t>在服务名称上双击，通过“属性”窗口可以控制服务的状态或更改其设置。若需设置服务开机时自动启动，只需在服务属性页面内将启动类型设置为：</a:t>
            </a:r>
            <a:r>
              <a:rPr lang="zh-CN" altLang="zh-CN" dirty="0" smtClean="0"/>
              <a:t>自动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zh-CN" dirty="0"/>
              <a:t>若需要停止</a:t>
            </a:r>
            <a:r>
              <a:rPr lang="en-US" altLang="zh-CN" dirty="0"/>
              <a:t>SQL Server</a:t>
            </a:r>
            <a:r>
              <a:rPr lang="zh-CN" altLang="zh-CN" dirty="0"/>
              <a:t>服务，则在上述属性页面中，点击“停止”按钮即可</a:t>
            </a:r>
            <a:endParaRPr lang="zh-CN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42900"/>
            <a:ext cx="6172200" cy="646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85294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方法</a:t>
            </a:r>
            <a:r>
              <a:rPr lang="en-US" altLang="zh-CN" b="1" dirty="0"/>
              <a:t>2</a:t>
            </a:r>
            <a:r>
              <a:rPr lang="zh-CN" altLang="zh-CN" b="1" dirty="0"/>
              <a:t>．利用</a:t>
            </a:r>
            <a:r>
              <a:rPr lang="en-US" altLang="zh-CN" b="1" dirty="0"/>
              <a:t>SQL Server Configuration Manager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6700" y="1616074"/>
            <a:ext cx="5326112" cy="5241926"/>
          </a:xfrm>
        </p:spPr>
        <p:txBody>
          <a:bodyPr/>
          <a:lstStyle/>
          <a:p>
            <a:r>
              <a:rPr lang="zh-CN" altLang="zh-CN" dirty="0"/>
              <a:t>点击</a:t>
            </a:r>
            <a:r>
              <a:rPr lang="en-US" altLang="zh-CN" dirty="0"/>
              <a:t>windows</a:t>
            </a:r>
            <a:r>
              <a:rPr lang="zh-CN" altLang="zh-CN" dirty="0"/>
              <a:t>“开始”</a:t>
            </a:r>
            <a:r>
              <a:rPr lang="en-US" altLang="zh-CN" dirty="0"/>
              <a:t>|</a:t>
            </a:r>
            <a:r>
              <a:rPr lang="zh-CN" altLang="zh-CN" dirty="0"/>
              <a:t>“程序”</a:t>
            </a:r>
            <a:r>
              <a:rPr lang="en-US" altLang="zh-CN" dirty="0"/>
              <a:t>|</a:t>
            </a:r>
            <a:r>
              <a:rPr lang="zh-CN" altLang="zh-CN" dirty="0"/>
              <a:t>“</a:t>
            </a:r>
            <a:r>
              <a:rPr lang="en-US" altLang="zh-CN" dirty="0"/>
              <a:t>Microsoft SQL Server 2008</a:t>
            </a:r>
            <a:r>
              <a:rPr lang="zh-CN" altLang="zh-CN" dirty="0"/>
              <a:t>”</a:t>
            </a:r>
            <a:r>
              <a:rPr lang="en-US" altLang="zh-CN" dirty="0"/>
              <a:t>|  </a:t>
            </a:r>
            <a:r>
              <a:rPr lang="zh-CN" altLang="zh-CN" dirty="0"/>
              <a:t>“配置工具”</a:t>
            </a:r>
            <a:r>
              <a:rPr lang="en-US" altLang="zh-CN" dirty="0"/>
              <a:t>|</a:t>
            </a:r>
            <a:r>
              <a:rPr lang="zh-CN" altLang="zh-CN" dirty="0"/>
              <a:t>“</a:t>
            </a:r>
            <a:r>
              <a:rPr lang="en-US" altLang="zh-CN" dirty="0"/>
              <a:t>SQL Server</a:t>
            </a:r>
            <a:r>
              <a:rPr lang="zh-CN" altLang="zh-CN" dirty="0"/>
              <a:t>配置管理器”，打开</a:t>
            </a:r>
            <a:r>
              <a:rPr lang="en-US" altLang="zh-CN" dirty="0"/>
              <a:t>SQL Server Configuration Manager</a:t>
            </a:r>
            <a:r>
              <a:rPr lang="zh-CN" altLang="zh-CN" dirty="0"/>
              <a:t>管理工具，在</a:t>
            </a:r>
            <a:r>
              <a:rPr lang="en-US" altLang="zh-CN" dirty="0"/>
              <a:t>SQL Server</a:t>
            </a:r>
            <a:r>
              <a:rPr lang="zh-CN" altLang="zh-CN" dirty="0"/>
              <a:t>服务列表中，找到对应数据库实例的服务，在右键菜单点击“启动”命令，即可开启</a:t>
            </a:r>
            <a:r>
              <a:rPr lang="en-US" altLang="zh-CN" dirty="0"/>
              <a:t>SQL Server</a:t>
            </a:r>
            <a:r>
              <a:rPr lang="zh-CN" altLang="zh-CN" dirty="0" smtClean="0"/>
              <a:t>服务</a:t>
            </a:r>
            <a:endParaRPr lang="en-US" altLang="zh-CN" dirty="0" smtClean="0"/>
          </a:p>
          <a:p>
            <a:r>
              <a:rPr lang="zh-CN" altLang="zh-CN" dirty="0"/>
              <a:t>若需要停止</a:t>
            </a:r>
            <a:r>
              <a:rPr lang="en-US" altLang="zh-CN" dirty="0"/>
              <a:t>SQL Server</a:t>
            </a:r>
            <a:r>
              <a:rPr lang="zh-CN" altLang="zh-CN" dirty="0"/>
              <a:t>服务，则在上述服务列表的右键菜单中，点击“停止”命令即可</a:t>
            </a:r>
            <a:endParaRPr lang="zh-CN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812" y="1905000"/>
            <a:ext cx="6599187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85294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方法</a:t>
            </a:r>
            <a:r>
              <a:rPr lang="en-US" altLang="zh-CN" b="1" dirty="0"/>
              <a:t>3</a:t>
            </a:r>
            <a:r>
              <a:rPr lang="zh-CN" altLang="zh-CN" b="1" dirty="0"/>
              <a:t>．利用</a:t>
            </a:r>
            <a:r>
              <a:rPr lang="zh-CN" altLang="zh-CN" b="1" dirty="0" smtClean="0"/>
              <a:t>命令行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在命令提示符窗口中使用</a:t>
            </a:r>
            <a:r>
              <a:rPr lang="en-US" altLang="zh-CN" dirty="0"/>
              <a:t>NET</a:t>
            </a:r>
            <a:r>
              <a:rPr lang="zh-CN" altLang="zh-CN" dirty="0"/>
              <a:t>命令，命令格式为：</a:t>
            </a:r>
            <a:r>
              <a:rPr lang="en-US" altLang="zh-CN" dirty="0"/>
              <a:t>NET START </a:t>
            </a:r>
            <a:r>
              <a:rPr lang="zh-CN" altLang="zh-CN" dirty="0"/>
              <a:t>服务名称。</a:t>
            </a:r>
          </a:p>
          <a:p>
            <a:r>
              <a:rPr lang="zh-CN" altLang="zh-CN" dirty="0"/>
              <a:t>例如，</a:t>
            </a:r>
            <a:r>
              <a:rPr lang="en-US" altLang="zh-CN" dirty="0"/>
              <a:t>SQL Server</a:t>
            </a:r>
            <a:r>
              <a:rPr lang="zh-CN" altLang="zh-CN" dirty="0"/>
              <a:t>服务名称为</a:t>
            </a:r>
            <a:r>
              <a:rPr lang="en-US" altLang="zh-CN" dirty="0"/>
              <a:t>MSSQLSERVER</a:t>
            </a:r>
            <a:r>
              <a:rPr lang="zh-CN" altLang="zh-CN" dirty="0"/>
              <a:t>，则操作步骤：</a:t>
            </a:r>
          </a:p>
          <a:p>
            <a:r>
              <a:rPr lang="zh-CN" altLang="zh-CN" dirty="0"/>
              <a:t>⑴</a:t>
            </a:r>
            <a:r>
              <a:rPr lang="en-US" altLang="zh-CN" dirty="0"/>
              <a:t>  </a:t>
            </a:r>
            <a:r>
              <a:rPr lang="zh-CN" altLang="zh-CN" dirty="0"/>
              <a:t>依次选择“开始”</a:t>
            </a:r>
            <a:r>
              <a:rPr lang="en-US" altLang="zh-CN" dirty="0"/>
              <a:t>|</a:t>
            </a:r>
            <a:r>
              <a:rPr lang="zh-CN" altLang="zh-CN" dirty="0"/>
              <a:t>“程序”</a:t>
            </a:r>
            <a:r>
              <a:rPr lang="en-US" altLang="zh-CN" dirty="0"/>
              <a:t>|</a:t>
            </a:r>
            <a:r>
              <a:rPr lang="zh-CN" altLang="zh-CN" dirty="0"/>
              <a:t>“附件”</a:t>
            </a:r>
            <a:r>
              <a:rPr lang="en-US" altLang="zh-CN" dirty="0"/>
              <a:t>|</a:t>
            </a:r>
            <a:r>
              <a:rPr lang="zh-CN" altLang="zh-CN" dirty="0"/>
              <a:t>“命令提示符”命令，进入</a:t>
            </a:r>
            <a:r>
              <a:rPr lang="en-US" altLang="zh-CN" dirty="0"/>
              <a:t>Windows</a:t>
            </a:r>
            <a:r>
              <a:rPr lang="zh-CN" altLang="zh-CN" dirty="0"/>
              <a:t>命令提示符窗口。</a:t>
            </a:r>
          </a:p>
          <a:p>
            <a:r>
              <a:rPr lang="zh-CN" altLang="zh-CN" dirty="0"/>
              <a:t>⑵</a:t>
            </a:r>
            <a:r>
              <a:rPr lang="en-US" altLang="zh-CN" dirty="0"/>
              <a:t>  </a:t>
            </a:r>
            <a:r>
              <a:rPr lang="zh-CN" altLang="zh-CN" dirty="0"/>
              <a:t>在闪烁的光标处输入：</a:t>
            </a:r>
            <a:r>
              <a:rPr lang="en-US" altLang="zh-CN" dirty="0"/>
              <a:t>NET START MSSQLSERVER</a:t>
            </a:r>
            <a:r>
              <a:rPr lang="zh-CN" altLang="zh-CN" dirty="0"/>
              <a:t>（回车）</a:t>
            </a:r>
          </a:p>
          <a:p>
            <a:r>
              <a:rPr lang="zh-CN" altLang="zh-CN" dirty="0"/>
              <a:t>若需关闭</a:t>
            </a:r>
            <a:r>
              <a:rPr lang="en-US" altLang="zh-CN" dirty="0"/>
              <a:t>SQL Server</a:t>
            </a:r>
            <a:r>
              <a:rPr lang="zh-CN" altLang="zh-CN" dirty="0"/>
              <a:t>服务，则键入命令：</a:t>
            </a:r>
            <a:r>
              <a:rPr lang="en-US" altLang="zh-CN" dirty="0"/>
              <a:t>NET  STOP  MSSQLSERVER</a:t>
            </a:r>
            <a:r>
              <a:rPr lang="zh-CN" altLang="zh-CN" dirty="0"/>
              <a:t>（回车）。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85294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/>
        </p:nvSpPr>
        <p:spPr>
          <a:xfrm>
            <a:off x="1217613" y="2659062"/>
            <a:ext cx="986571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3:</a:t>
            </a:r>
            <a:r>
              <a:rPr lang="zh-CN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</a:t>
            </a:r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 Server 2008</a:t>
            </a:r>
            <a:r>
              <a:rPr lang="zh-CN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管理工具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784085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1.</a:t>
            </a:r>
            <a:r>
              <a:rPr lang="zh-CN" altLang="zh-CN" b="1" dirty="0"/>
              <a:t>商务智能开发</a:t>
            </a:r>
            <a:r>
              <a:rPr lang="zh-CN" altLang="zh-CN" b="1" dirty="0" smtClean="0"/>
              <a:t>平台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商务智能开发平台用于开发商务智能构造（如多维数据集、数据源、报告和</a:t>
            </a:r>
            <a:r>
              <a:rPr lang="en-US" altLang="zh-CN" dirty="0"/>
              <a:t>Integration  Services</a:t>
            </a:r>
            <a:r>
              <a:rPr lang="zh-CN" altLang="zh-CN" dirty="0"/>
              <a:t>软件包），是设计和创建</a:t>
            </a:r>
            <a:r>
              <a:rPr lang="en-US" altLang="zh-CN" dirty="0"/>
              <a:t>SQL Server</a:t>
            </a:r>
            <a:r>
              <a:rPr lang="zh-CN" altLang="zh-CN" dirty="0"/>
              <a:t>报表服务的主要开发工具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zh-CN" dirty="0"/>
          </a:p>
          <a:p>
            <a:r>
              <a:rPr lang="zh-CN" altLang="zh-CN" dirty="0"/>
              <a:t>启动方法：依次选择“开始”</a:t>
            </a:r>
            <a:r>
              <a:rPr lang="en-US" altLang="zh-CN" dirty="0"/>
              <a:t>|</a:t>
            </a:r>
            <a:r>
              <a:rPr lang="zh-CN" altLang="zh-CN" dirty="0"/>
              <a:t>“程序”</a:t>
            </a:r>
            <a:r>
              <a:rPr lang="en-US" altLang="zh-CN" dirty="0"/>
              <a:t>|</a:t>
            </a:r>
            <a:r>
              <a:rPr lang="zh-CN" altLang="zh-CN" dirty="0"/>
              <a:t>“</a:t>
            </a:r>
            <a:r>
              <a:rPr lang="en-US" altLang="zh-CN" dirty="0"/>
              <a:t>Microsoft SQL Server 2008</a:t>
            </a:r>
            <a:r>
              <a:rPr lang="zh-CN" altLang="zh-CN" dirty="0"/>
              <a:t>”</a:t>
            </a:r>
            <a:r>
              <a:rPr lang="en-US" altLang="zh-CN" dirty="0"/>
              <a:t>|</a:t>
            </a:r>
            <a:r>
              <a:rPr lang="zh-CN" altLang="zh-CN" dirty="0"/>
              <a:t>“</a:t>
            </a:r>
            <a:r>
              <a:rPr lang="en-US" altLang="zh-CN" dirty="0"/>
              <a:t>SQL Server Business Intelligence Development Studio</a:t>
            </a:r>
            <a:r>
              <a:rPr lang="zh-CN" altLang="zh-CN" dirty="0"/>
              <a:t>” 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68306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标注 40"/>
          <p:cNvSpPr/>
          <p:nvPr/>
        </p:nvSpPr>
        <p:spPr bwMode="auto">
          <a:xfrm>
            <a:off x="6618642" y="2700123"/>
            <a:ext cx="4951010" cy="396875"/>
          </a:xfrm>
          <a:prstGeom prst="wedgeRectCallout">
            <a:avLst>
              <a:gd name="adj1" fmla="val -54802"/>
              <a:gd name="adj2" fmla="val -19363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2" name="矩形标注 41"/>
          <p:cNvSpPr/>
          <p:nvPr/>
        </p:nvSpPr>
        <p:spPr bwMode="auto">
          <a:xfrm>
            <a:off x="6626225" y="3792727"/>
            <a:ext cx="4951010" cy="396875"/>
          </a:xfrm>
          <a:prstGeom prst="wedgeRectCallout">
            <a:avLst>
              <a:gd name="adj1" fmla="val -54802"/>
              <a:gd name="adj2" fmla="val -19363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3" name="矩形标注 42"/>
          <p:cNvSpPr/>
          <p:nvPr/>
        </p:nvSpPr>
        <p:spPr bwMode="auto">
          <a:xfrm>
            <a:off x="6626225" y="4748213"/>
            <a:ext cx="4951010" cy="396875"/>
          </a:xfrm>
          <a:prstGeom prst="wedgeRectCallout">
            <a:avLst>
              <a:gd name="adj1" fmla="val -54802"/>
              <a:gd name="adj2" fmla="val -19363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32500" y="0"/>
            <a:ext cx="53975" cy="685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6626225" y="1744286"/>
            <a:ext cx="4951010" cy="412570"/>
            <a:chOff x="6884037" y="1937124"/>
            <a:chExt cx="1775444" cy="327866"/>
          </a:xfrm>
        </p:grpSpPr>
        <p:sp>
          <p:nvSpPr>
            <p:cNvPr id="18" name="矩形标注 17"/>
            <p:cNvSpPr/>
            <p:nvPr/>
          </p:nvSpPr>
          <p:spPr>
            <a:xfrm>
              <a:off x="6884037" y="1937124"/>
              <a:ext cx="1775444" cy="315393"/>
            </a:xfrm>
            <a:prstGeom prst="wedgeRectCallout">
              <a:avLst>
                <a:gd name="adj1" fmla="val -54802"/>
                <a:gd name="adj2" fmla="val -19363"/>
              </a:avLst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936894" y="1971485"/>
              <a:ext cx="1526707" cy="293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创建索引</a:t>
              </a: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SQL Server 2008</a:t>
              </a:r>
              <a:r>
                <a:rPr lang="zh-CN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简介及安装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595938" y="1787525"/>
            <a:ext cx="87788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594350" y="2713038"/>
            <a:ext cx="87630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595938" y="3836988"/>
            <a:ext cx="87788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091689" y="835025"/>
            <a:ext cx="62172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</a:t>
            </a:r>
            <a:r>
              <a:rPr lang="en-US" altLang="zh-CN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</a:t>
            </a: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Server 2008</a:t>
            </a:r>
            <a:r>
              <a:rPr lang="zh-CN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sp>
        <p:nvSpPr>
          <p:cNvPr id="20" name="文本框 27"/>
          <p:cNvSpPr txBox="1"/>
          <p:nvPr/>
        </p:nvSpPr>
        <p:spPr>
          <a:xfrm>
            <a:off x="5621338" y="4776788"/>
            <a:ext cx="87630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任务四</a:t>
            </a:r>
          </a:p>
        </p:txBody>
      </p:sp>
      <p:sp>
        <p:nvSpPr>
          <p:cNvPr id="31" name="文本框 23"/>
          <p:cNvSpPr txBox="1"/>
          <p:nvPr/>
        </p:nvSpPr>
        <p:spPr bwMode="auto">
          <a:xfrm>
            <a:off x="6755161" y="2713593"/>
            <a:ext cx="42573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 2008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启动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关闭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23"/>
          <p:cNvSpPr txBox="1"/>
          <p:nvPr/>
        </p:nvSpPr>
        <p:spPr bwMode="auto">
          <a:xfrm>
            <a:off x="6765707" y="3835956"/>
            <a:ext cx="42573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认识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SQL Server 2008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管理工具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23"/>
          <p:cNvSpPr txBox="1"/>
          <p:nvPr/>
        </p:nvSpPr>
        <p:spPr bwMode="auto">
          <a:xfrm>
            <a:off x="6749432" y="4776788"/>
            <a:ext cx="42573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认识系统数据库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16" grpId="0" animBg="1"/>
      <p:bldP spid="7" grpId="0"/>
      <p:bldP spid="27" grpId="0"/>
      <p:bldP spid="28" grpId="0"/>
      <p:bldP spid="30" grpId="0"/>
      <p:bldP spid="20" grpId="0"/>
      <p:bldP spid="31" grpId="0"/>
      <p:bldP spid="37" grpId="0"/>
      <p:bldP spid="3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2.Analysis Services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SQL Server 2008 Analysis Services</a:t>
            </a:r>
            <a:r>
              <a:rPr lang="zh-CN" altLang="zh-CN" dirty="0"/>
              <a:t>（</a:t>
            </a:r>
            <a:r>
              <a:rPr lang="en-US" altLang="zh-CN" dirty="0"/>
              <a:t>SSAS</a:t>
            </a:r>
            <a:r>
              <a:rPr lang="zh-CN" altLang="zh-CN" dirty="0"/>
              <a:t>）为商务智能应用程序提供联机分析处理（</a:t>
            </a:r>
            <a:r>
              <a:rPr lang="en-US" altLang="zh-CN" dirty="0"/>
              <a:t>OLAP</a:t>
            </a:r>
            <a:r>
              <a:rPr lang="zh-CN" altLang="zh-CN" dirty="0"/>
              <a:t>）和数据挖掘功能。</a:t>
            </a:r>
          </a:p>
          <a:p>
            <a:r>
              <a:rPr lang="zh-CN" altLang="zh-CN" dirty="0"/>
              <a:t>启动方法：依次选择“开始”</a:t>
            </a:r>
            <a:r>
              <a:rPr lang="en-US" altLang="zh-CN" dirty="0"/>
              <a:t>|</a:t>
            </a:r>
            <a:r>
              <a:rPr lang="zh-CN" altLang="zh-CN" dirty="0"/>
              <a:t>“程序”</a:t>
            </a:r>
            <a:r>
              <a:rPr lang="en-US" altLang="zh-CN" dirty="0"/>
              <a:t>|</a:t>
            </a:r>
            <a:r>
              <a:rPr lang="zh-CN" altLang="zh-CN" dirty="0"/>
              <a:t>“</a:t>
            </a:r>
            <a:r>
              <a:rPr lang="en-US" altLang="zh-CN" dirty="0"/>
              <a:t>Microsoft SQL Server 2008</a:t>
            </a:r>
            <a:r>
              <a:rPr lang="zh-CN" altLang="zh-CN" dirty="0"/>
              <a:t>”</a:t>
            </a:r>
            <a:r>
              <a:rPr lang="en-US" altLang="zh-CN" dirty="0"/>
              <a:t>|</a:t>
            </a:r>
            <a:r>
              <a:rPr lang="zh-CN" altLang="zh-CN" dirty="0"/>
              <a:t>“</a:t>
            </a:r>
            <a:r>
              <a:rPr lang="en-US" altLang="zh-CN" dirty="0"/>
              <a:t>Analysis Services</a:t>
            </a:r>
            <a:r>
              <a:rPr lang="zh-CN" altLang="zh-CN" dirty="0"/>
              <a:t>” </a:t>
            </a:r>
            <a:r>
              <a:rPr lang="en-US" altLang="zh-CN" dirty="0"/>
              <a:t>|</a:t>
            </a:r>
            <a:r>
              <a:rPr lang="zh-CN" altLang="zh-CN" dirty="0"/>
              <a:t>“</a:t>
            </a:r>
            <a:r>
              <a:rPr lang="en-US" altLang="zh-CN" dirty="0"/>
              <a:t>Deployment Wizard</a:t>
            </a:r>
            <a:r>
              <a:rPr lang="zh-CN" altLang="zh-CN" dirty="0"/>
              <a:t>”。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85294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3.SQL Server</a:t>
            </a:r>
            <a:r>
              <a:rPr lang="zh-CN" altLang="zh-CN" b="1" dirty="0"/>
              <a:t>配置管理</a:t>
            </a:r>
            <a:r>
              <a:rPr lang="zh-CN" altLang="zh-CN" b="1" dirty="0" smtClean="0"/>
              <a:t>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SQL Server</a:t>
            </a:r>
            <a:r>
              <a:rPr lang="zh-CN" altLang="zh-CN" dirty="0"/>
              <a:t>配置管理器用于管理与</a:t>
            </a:r>
            <a:r>
              <a:rPr lang="en-US" altLang="zh-CN" dirty="0"/>
              <a:t> SQL Server</a:t>
            </a:r>
            <a:r>
              <a:rPr lang="zh-CN" altLang="zh-CN" dirty="0"/>
              <a:t>相关联的服务、配置</a:t>
            </a:r>
            <a:r>
              <a:rPr lang="en-US" altLang="zh-CN" dirty="0"/>
              <a:t>SQL Server</a:t>
            </a:r>
            <a:r>
              <a:rPr lang="zh-CN" altLang="zh-CN" dirty="0"/>
              <a:t>使用的网络协议以及从</a:t>
            </a:r>
            <a:r>
              <a:rPr lang="en-US" altLang="zh-CN" dirty="0"/>
              <a:t>SQL Server</a:t>
            </a:r>
            <a:r>
              <a:rPr lang="zh-CN" altLang="zh-CN" dirty="0"/>
              <a:t>客户端计算机管理网络连接配置 。</a:t>
            </a:r>
          </a:p>
          <a:p>
            <a:r>
              <a:rPr lang="en-US" altLang="zh-CN" dirty="0"/>
              <a:t>SQL Server</a:t>
            </a:r>
            <a:r>
              <a:rPr lang="zh-CN" altLang="zh-CN" dirty="0"/>
              <a:t>服务包括</a:t>
            </a:r>
            <a:r>
              <a:rPr lang="en-US" altLang="zh-CN" dirty="0"/>
              <a:t>SQL Server</a:t>
            </a:r>
            <a:r>
              <a:rPr lang="zh-CN" altLang="zh-CN" dirty="0"/>
              <a:t>数据库服务器服务、服务器代理、全文检索、报表服务和分析服务等服务。</a:t>
            </a:r>
            <a:r>
              <a:rPr lang="en-US" altLang="zh-CN" dirty="0"/>
              <a:t>SQL Server</a:t>
            </a:r>
            <a:r>
              <a:rPr lang="zh-CN" altLang="zh-CN" dirty="0"/>
              <a:t>网络配置指服务器端网络配置。</a:t>
            </a:r>
          </a:p>
          <a:p>
            <a:r>
              <a:rPr lang="en-US" altLang="zh-CN" dirty="0"/>
              <a:t>SQL Native Client 10.0</a:t>
            </a:r>
            <a:r>
              <a:rPr lang="zh-CN" altLang="zh-CN" dirty="0"/>
              <a:t>配置是指运行客户端程序的计算机网络配置，配置过程与服务器端相似。</a:t>
            </a:r>
          </a:p>
          <a:p>
            <a:r>
              <a:rPr lang="zh-CN" altLang="zh-CN" dirty="0"/>
              <a:t>启动方法：依次选择“开始”</a:t>
            </a:r>
            <a:r>
              <a:rPr lang="en-US" altLang="zh-CN" dirty="0"/>
              <a:t>|</a:t>
            </a:r>
            <a:r>
              <a:rPr lang="zh-CN" altLang="zh-CN" dirty="0"/>
              <a:t>“程序”</a:t>
            </a:r>
            <a:r>
              <a:rPr lang="en-US" altLang="zh-CN" dirty="0"/>
              <a:t>|</a:t>
            </a:r>
            <a:r>
              <a:rPr lang="zh-CN" altLang="zh-CN" dirty="0"/>
              <a:t>“</a:t>
            </a:r>
            <a:r>
              <a:rPr lang="en-US" altLang="zh-CN" dirty="0"/>
              <a:t>Microsoft SQL Server 2008</a:t>
            </a:r>
            <a:r>
              <a:rPr lang="zh-CN" altLang="zh-CN" dirty="0"/>
              <a:t>”</a:t>
            </a:r>
            <a:r>
              <a:rPr lang="en-US" altLang="zh-CN" dirty="0"/>
              <a:t>|</a:t>
            </a:r>
            <a:r>
              <a:rPr lang="zh-CN" altLang="zh-CN" dirty="0"/>
              <a:t>“配置工具” </a:t>
            </a:r>
            <a:r>
              <a:rPr lang="en-US" altLang="zh-CN" dirty="0"/>
              <a:t>|</a:t>
            </a:r>
            <a:r>
              <a:rPr lang="zh-CN" altLang="zh-CN" dirty="0"/>
              <a:t>“</a:t>
            </a:r>
            <a:r>
              <a:rPr lang="en-US" altLang="zh-CN" dirty="0"/>
              <a:t>SQL Server</a:t>
            </a:r>
            <a:r>
              <a:rPr lang="zh-CN" altLang="zh-CN" dirty="0"/>
              <a:t>配置管理器”。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68306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4.SQL Server</a:t>
            </a:r>
            <a:r>
              <a:rPr lang="zh-CN" altLang="zh-CN" b="1" dirty="0"/>
              <a:t>文档和</a:t>
            </a:r>
            <a:r>
              <a:rPr lang="zh-CN" altLang="zh-CN" b="1" dirty="0" smtClean="0"/>
              <a:t>教程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SQL Server 2008</a:t>
            </a:r>
            <a:r>
              <a:rPr lang="zh-CN" altLang="zh-CN" dirty="0"/>
              <a:t>提供了大量的联机帮助文档 。</a:t>
            </a:r>
          </a:p>
          <a:p>
            <a:r>
              <a:rPr lang="zh-CN" altLang="zh-CN" dirty="0"/>
              <a:t>启动方法：依次选择“开始”</a:t>
            </a:r>
            <a:r>
              <a:rPr lang="en-US" altLang="zh-CN" dirty="0"/>
              <a:t>|</a:t>
            </a:r>
            <a:r>
              <a:rPr lang="zh-CN" altLang="zh-CN" dirty="0"/>
              <a:t>“程序”</a:t>
            </a:r>
            <a:r>
              <a:rPr lang="en-US" altLang="zh-CN" dirty="0"/>
              <a:t>|</a:t>
            </a:r>
            <a:r>
              <a:rPr lang="zh-CN" altLang="zh-CN" dirty="0"/>
              <a:t>“</a:t>
            </a:r>
            <a:r>
              <a:rPr lang="en-US" altLang="zh-CN" dirty="0"/>
              <a:t>Microsoft SQL Server 2008</a:t>
            </a:r>
            <a:r>
              <a:rPr lang="zh-CN" altLang="zh-CN" dirty="0"/>
              <a:t>”</a:t>
            </a:r>
            <a:r>
              <a:rPr lang="en-US" altLang="zh-CN" dirty="0"/>
              <a:t>|</a:t>
            </a:r>
            <a:r>
              <a:rPr lang="zh-CN" altLang="zh-CN" dirty="0"/>
              <a:t>“文档和教程”。 或者，在</a:t>
            </a:r>
            <a:r>
              <a:rPr lang="en-US" altLang="zh-CN" dirty="0"/>
              <a:t>SSMS</a:t>
            </a:r>
            <a:r>
              <a:rPr lang="zh-CN" altLang="zh-CN" dirty="0"/>
              <a:t>的“帮助”菜单中选择“教程”。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68306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任务：</a:t>
            </a:r>
            <a:r>
              <a:rPr lang="zh-CN" altLang="zh-CN" dirty="0"/>
              <a:t>启动</a:t>
            </a:r>
            <a:r>
              <a:rPr lang="en-US" altLang="zh-CN" dirty="0"/>
              <a:t>SQL Server Management </a:t>
            </a:r>
            <a:r>
              <a:rPr lang="en-US" altLang="zh-CN" dirty="0" err="1"/>
              <a:t>Sudio</a:t>
            </a:r>
            <a:r>
              <a:rPr lang="en-US" altLang="zh-CN" dirty="0"/>
              <a:t>(SSMS)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4895850" cy="4351338"/>
          </a:xfrm>
        </p:spPr>
        <p:txBody>
          <a:bodyPr/>
          <a:lstStyle/>
          <a:p>
            <a:r>
              <a:rPr lang="en-US" altLang="zh-CN" dirty="0"/>
              <a:t>SQL Server Management </a:t>
            </a:r>
            <a:r>
              <a:rPr lang="en-US" altLang="zh-CN" dirty="0" err="1"/>
              <a:t>Sudio</a:t>
            </a:r>
            <a:r>
              <a:rPr lang="en-US" altLang="zh-CN" dirty="0"/>
              <a:t>(SSMS)</a:t>
            </a:r>
            <a:r>
              <a:rPr lang="zh-CN" altLang="zh-CN" dirty="0"/>
              <a:t>是一个集成的可视化管理环境。用于访问、配置、控制和管理所有</a:t>
            </a:r>
            <a:r>
              <a:rPr lang="en-US" altLang="zh-CN" dirty="0"/>
              <a:t>SQL Server</a:t>
            </a:r>
            <a:r>
              <a:rPr lang="zh-CN" altLang="zh-CN" dirty="0"/>
              <a:t>组件，是最常用的管理控制平台。</a:t>
            </a:r>
          </a:p>
          <a:p>
            <a:r>
              <a:rPr lang="zh-CN" altLang="zh-CN" dirty="0"/>
              <a:t>首次启动</a:t>
            </a:r>
            <a:r>
              <a:rPr lang="en-US" altLang="zh-CN" dirty="0"/>
              <a:t>SSMS</a:t>
            </a:r>
            <a:r>
              <a:rPr lang="zh-CN" altLang="zh-CN" dirty="0"/>
              <a:t>时间会长点。依次选择“开始”</a:t>
            </a:r>
            <a:r>
              <a:rPr lang="en-US" altLang="zh-CN" dirty="0"/>
              <a:t>|</a:t>
            </a:r>
            <a:r>
              <a:rPr lang="zh-CN" altLang="zh-CN" dirty="0"/>
              <a:t>“程序”</a:t>
            </a:r>
            <a:r>
              <a:rPr lang="en-US" altLang="zh-CN" dirty="0"/>
              <a:t>|</a:t>
            </a:r>
            <a:r>
              <a:rPr lang="zh-CN" altLang="zh-CN" dirty="0"/>
              <a:t>“</a:t>
            </a:r>
            <a:r>
              <a:rPr lang="en-US" altLang="zh-CN" dirty="0"/>
              <a:t>Microsoft SQL Server 2008</a:t>
            </a:r>
            <a:r>
              <a:rPr lang="zh-CN" altLang="zh-CN" dirty="0"/>
              <a:t>”</a:t>
            </a:r>
            <a:r>
              <a:rPr lang="en-US" altLang="zh-CN" dirty="0"/>
              <a:t>|</a:t>
            </a:r>
            <a:r>
              <a:rPr lang="zh-CN" altLang="zh-CN" dirty="0"/>
              <a:t>“</a:t>
            </a:r>
            <a:r>
              <a:rPr lang="en-US" altLang="zh-CN" dirty="0"/>
              <a:t>SQL Server Management Studio</a:t>
            </a:r>
            <a:r>
              <a:rPr lang="zh-CN" altLang="zh-CN" dirty="0"/>
              <a:t>”命令，打开登录</a:t>
            </a:r>
            <a:r>
              <a:rPr lang="zh-CN" altLang="zh-CN" dirty="0" smtClean="0"/>
              <a:t>界面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456" y="2647950"/>
            <a:ext cx="6322544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68306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/>
          <a:lstStyle/>
          <a:p>
            <a:r>
              <a:rPr lang="zh-CN" altLang="zh-CN" dirty="0"/>
              <a:t>单击“选项”按钮，切换到“连接属性”选项卡，设置连接</a:t>
            </a:r>
            <a:r>
              <a:rPr lang="zh-CN" altLang="zh-CN" dirty="0" smtClean="0"/>
              <a:t>属性</a:t>
            </a:r>
            <a:endParaRPr lang="zh-CN" alt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050" y="853429"/>
            <a:ext cx="5695950" cy="6004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68306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25625"/>
            <a:ext cx="2171700" cy="4351338"/>
          </a:xfrm>
        </p:spPr>
        <p:txBody>
          <a:bodyPr/>
          <a:lstStyle/>
          <a:p>
            <a:r>
              <a:rPr lang="zh-CN" altLang="zh-CN" dirty="0"/>
              <a:t>正常连接后的</a:t>
            </a:r>
            <a:r>
              <a:rPr lang="en-US" altLang="zh-CN" dirty="0"/>
              <a:t>SSMS</a:t>
            </a:r>
            <a:r>
              <a:rPr lang="zh-CN" altLang="zh-CN" dirty="0"/>
              <a:t>窗口</a:t>
            </a:r>
            <a:endParaRPr lang="zh-CN" alt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0" y="22368"/>
            <a:ext cx="9696450" cy="6835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68306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SSMS</a:t>
            </a:r>
            <a:r>
              <a:rPr lang="zh-CN" altLang="zh-CN" dirty="0"/>
              <a:t>窗口的几项主要工具组件</a:t>
            </a:r>
            <a:r>
              <a:rPr lang="zh-CN" altLang="zh-CN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已</a:t>
            </a:r>
            <a:r>
              <a:rPr lang="zh-CN" altLang="zh-CN" dirty="0"/>
              <a:t>注册的服务器</a:t>
            </a:r>
          </a:p>
          <a:p>
            <a:pPr lvl="1"/>
            <a:r>
              <a:rPr lang="zh-CN" altLang="zh-CN" dirty="0"/>
              <a:t>显示“已注册的服务器”窗口</a:t>
            </a:r>
          </a:p>
          <a:p>
            <a:pPr lvl="1"/>
            <a:r>
              <a:rPr lang="zh-CN" altLang="zh-CN" dirty="0"/>
              <a:t>新建服务器注册</a:t>
            </a:r>
          </a:p>
          <a:p>
            <a:pPr lvl="1"/>
            <a:r>
              <a:rPr lang="zh-CN" altLang="zh-CN" dirty="0"/>
              <a:t>新建服务器组</a:t>
            </a:r>
          </a:p>
          <a:p>
            <a:r>
              <a:rPr lang="zh-CN" altLang="zh-CN" dirty="0"/>
              <a:t>对象资源管理器</a:t>
            </a:r>
          </a:p>
          <a:p>
            <a:pPr lvl="1"/>
            <a:r>
              <a:rPr lang="zh-CN" altLang="zh-CN" dirty="0"/>
              <a:t>对象资源管理器中的各个节点：数据库、安全性、服务器对象、复制、管理、</a:t>
            </a:r>
            <a:r>
              <a:rPr lang="en-US" altLang="zh-CN" dirty="0"/>
              <a:t>SQL Server</a:t>
            </a:r>
            <a:r>
              <a:rPr lang="zh-CN" altLang="zh-CN" dirty="0"/>
              <a:t>代理。</a:t>
            </a:r>
          </a:p>
          <a:p>
            <a:r>
              <a:rPr lang="zh-CN" altLang="zh-CN" dirty="0"/>
              <a:t>“视图”菜单</a:t>
            </a:r>
          </a:p>
          <a:p>
            <a:r>
              <a:rPr lang="zh-CN" altLang="zh-CN" dirty="0"/>
              <a:t>“工具”菜单</a:t>
            </a:r>
          </a:p>
          <a:p>
            <a:r>
              <a:rPr lang="en-US" altLang="zh-CN" dirty="0"/>
              <a:t>SSMS</a:t>
            </a:r>
            <a:r>
              <a:rPr lang="zh-CN" altLang="zh-CN" dirty="0"/>
              <a:t>的</a:t>
            </a:r>
            <a:r>
              <a:rPr lang="zh-CN" altLang="zh-CN" dirty="0" smtClean="0"/>
              <a:t>选项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9668306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/>
        </p:nvSpPr>
        <p:spPr>
          <a:xfrm>
            <a:off x="3408363" y="2659063"/>
            <a:ext cx="577273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4:</a:t>
            </a:r>
            <a:r>
              <a:rPr lang="zh-CN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认识系统数据库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784085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SQL Server </a:t>
            </a:r>
            <a:r>
              <a:rPr lang="zh-CN" altLang="zh-CN" dirty="0"/>
              <a:t>数据库可分为：系统数据库、用户数据库、示例数据库。</a:t>
            </a:r>
          </a:p>
          <a:p>
            <a:r>
              <a:rPr lang="zh-CN" altLang="zh-CN" dirty="0"/>
              <a:t>系统数据库：是</a:t>
            </a:r>
            <a:r>
              <a:rPr lang="en-US" altLang="zh-CN" dirty="0"/>
              <a:t> SQL Server</a:t>
            </a:r>
            <a:r>
              <a:rPr lang="zh-CN" altLang="zh-CN" dirty="0"/>
              <a:t>自己使用的、存储有关数据库系统的信息的数据库。</a:t>
            </a:r>
          </a:p>
          <a:p>
            <a:r>
              <a:rPr lang="zh-CN" altLang="zh-CN" dirty="0"/>
              <a:t>用户数据库：是由用户自己建立的数据库，存储用户使用的数据信息。</a:t>
            </a:r>
          </a:p>
          <a:p>
            <a:r>
              <a:rPr lang="zh-CN" altLang="zh-CN" dirty="0"/>
              <a:t>示例数据库。（安装系统时，在默认情况下是不安装的。）</a:t>
            </a:r>
          </a:p>
          <a:p>
            <a:r>
              <a:rPr lang="zh-CN" altLang="zh-CN" dirty="0"/>
              <a:t>其中，</a:t>
            </a:r>
            <a:r>
              <a:rPr lang="en-US" altLang="zh-CN" dirty="0"/>
              <a:t>SQL Server2008</a:t>
            </a:r>
            <a:r>
              <a:rPr lang="zh-CN" altLang="zh-CN" dirty="0"/>
              <a:t>中的系统数据库主要包括：</a:t>
            </a:r>
            <a:r>
              <a:rPr lang="en-US" altLang="zh-CN" dirty="0"/>
              <a:t>Master</a:t>
            </a:r>
            <a:r>
              <a:rPr lang="zh-CN" altLang="zh-CN" dirty="0"/>
              <a:t>数据库、</a:t>
            </a:r>
            <a:r>
              <a:rPr lang="en-US" altLang="zh-CN" dirty="0" err="1"/>
              <a:t>TempDB</a:t>
            </a:r>
            <a:r>
              <a:rPr lang="zh-CN" altLang="zh-CN" dirty="0"/>
              <a:t>数据库、</a:t>
            </a:r>
            <a:r>
              <a:rPr lang="en-US" altLang="zh-CN" dirty="0"/>
              <a:t>Model</a:t>
            </a:r>
            <a:r>
              <a:rPr lang="zh-CN" altLang="zh-CN" dirty="0"/>
              <a:t>数据库、</a:t>
            </a:r>
            <a:r>
              <a:rPr lang="en-US" altLang="zh-CN" dirty="0"/>
              <a:t>MSDB</a:t>
            </a:r>
            <a:r>
              <a:rPr lang="zh-CN" altLang="zh-CN" dirty="0"/>
              <a:t>数据库、</a:t>
            </a:r>
            <a:r>
              <a:rPr lang="en-US" altLang="zh-CN" dirty="0"/>
              <a:t>Resource</a:t>
            </a:r>
            <a:r>
              <a:rPr lang="zh-CN" altLang="zh-CN" dirty="0"/>
              <a:t>数据库。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85294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SQL Server</a:t>
            </a:r>
            <a:r>
              <a:rPr lang="zh-CN" altLang="zh-CN" dirty="0"/>
              <a:t>的任何一个版本都存在一组系统数据库。系统数据库中保存的系统表用于系统的总体控制，包括系统运行及对用户数据的操作等基本信息，系统数据库分别是</a:t>
            </a:r>
            <a:r>
              <a:rPr lang="en-US" altLang="zh-CN" dirty="0"/>
              <a:t>master</a:t>
            </a:r>
            <a:r>
              <a:rPr lang="zh-CN" altLang="zh-CN" dirty="0"/>
              <a:t>、</a:t>
            </a:r>
            <a:r>
              <a:rPr lang="en-US" altLang="zh-CN" dirty="0"/>
              <a:t>model</a:t>
            </a:r>
            <a:r>
              <a:rPr lang="zh-CN" altLang="zh-CN" dirty="0"/>
              <a:t>、</a:t>
            </a:r>
            <a:r>
              <a:rPr lang="en-US" altLang="zh-CN" dirty="0" err="1"/>
              <a:t>msdb</a:t>
            </a:r>
            <a:r>
              <a:rPr lang="zh-CN" altLang="zh-CN" dirty="0"/>
              <a:t>和</a:t>
            </a:r>
            <a:r>
              <a:rPr lang="en-US" altLang="zh-CN" dirty="0" err="1"/>
              <a:t>empdb</a:t>
            </a:r>
            <a:r>
              <a:rPr lang="zh-CN" altLang="zh-CN" dirty="0"/>
              <a:t>。这些数据库的文件存储在</a:t>
            </a:r>
            <a:r>
              <a:rPr lang="en-US" altLang="zh-CN" dirty="0"/>
              <a:t>SQL Server </a:t>
            </a:r>
            <a:r>
              <a:rPr lang="zh-CN" altLang="zh-CN" dirty="0"/>
              <a:t>的默认安装目录的</a:t>
            </a:r>
            <a:r>
              <a:rPr lang="en-US" altLang="zh-CN" dirty="0"/>
              <a:t>MSSQL</a:t>
            </a:r>
            <a:r>
              <a:rPr lang="zh-CN" altLang="zh-CN" dirty="0"/>
              <a:t>字目录</a:t>
            </a:r>
            <a:r>
              <a:rPr lang="en-US" altLang="zh-CN" dirty="0"/>
              <a:t>Data</a:t>
            </a:r>
            <a:r>
              <a:rPr lang="zh-CN" altLang="zh-CN" dirty="0"/>
              <a:t>文件夹中。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31411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/>
        </p:nvSpPr>
        <p:spPr>
          <a:xfrm>
            <a:off x="1789113" y="2677617"/>
            <a:ext cx="9469772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 SQL Server 2008</a:t>
            </a:r>
            <a:r>
              <a:rPr lang="zh-CN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简介及安装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81151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/>
        </p:nvSpPr>
        <p:spPr>
          <a:xfrm>
            <a:off x="1484313" y="491083"/>
            <a:ext cx="244169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项目小结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b="1" dirty="0"/>
              <a:t>SQL Server 2008</a:t>
            </a:r>
            <a:r>
              <a:rPr lang="zh-CN" altLang="zh-CN" b="1" dirty="0"/>
              <a:t>简介</a:t>
            </a:r>
            <a:endParaRPr lang="zh-CN" altLang="zh-CN" dirty="0"/>
          </a:p>
          <a:p>
            <a:pPr lvl="1"/>
            <a:r>
              <a:rPr lang="en-US" altLang="zh-CN" dirty="0"/>
              <a:t>SQL Server</a:t>
            </a:r>
            <a:r>
              <a:rPr lang="zh-CN" altLang="zh-CN" dirty="0"/>
              <a:t>数据库的发展，</a:t>
            </a:r>
            <a:r>
              <a:rPr lang="en-US" altLang="zh-CN" dirty="0"/>
              <a:t>SQL Server 2008</a:t>
            </a:r>
            <a:r>
              <a:rPr lang="zh-CN" altLang="zh-CN" dirty="0"/>
              <a:t>版本介绍。</a:t>
            </a:r>
          </a:p>
          <a:p>
            <a:pPr lvl="1"/>
            <a:r>
              <a:rPr lang="en-US" altLang="zh-CN" dirty="0"/>
              <a:t>SQL Server 2008</a:t>
            </a:r>
            <a:r>
              <a:rPr lang="zh-CN" altLang="zh-CN" dirty="0"/>
              <a:t>安装要求：</a:t>
            </a:r>
          </a:p>
          <a:p>
            <a:pPr lvl="2"/>
            <a:r>
              <a:rPr lang="zh-CN" altLang="zh-CN" dirty="0"/>
              <a:t>硬件要求：</a:t>
            </a:r>
            <a:r>
              <a:rPr lang="en-US" altLang="zh-CN" dirty="0"/>
              <a:t> CPU</a:t>
            </a:r>
            <a:r>
              <a:rPr lang="zh-CN" altLang="zh-CN" dirty="0"/>
              <a:t>，内存，硬盘空间。</a:t>
            </a:r>
          </a:p>
          <a:p>
            <a:pPr lvl="2"/>
            <a:r>
              <a:rPr lang="zh-CN" altLang="zh-CN" dirty="0"/>
              <a:t>操作系统要求。</a:t>
            </a:r>
          </a:p>
          <a:p>
            <a:pPr lvl="1"/>
            <a:r>
              <a:rPr lang="en-US" altLang="zh-CN" dirty="0"/>
              <a:t>SQL Server 2008</a:t>
            </a:r>
            <a:r>
              <a:rPr lang="zh-CN" altLang="zh-CN" dirty="0"/>
              <a:t>的体系结构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81151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/>
        </p:nvSpPr>
        <p:spPr>
          <a:xfrm>
            <a:off x="1484313" y="491083"/>
            <a:ext cx="244169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项目小结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b="1" dirty="0" smtClean="0"/>
              <a:t>SQL </a:t>
            </a:r>
            <a:r>
              <a:rPr lang="en-US" altLang="zh-CN" b="1" dirty="0"/>
              <a:t>Server 2008</a:t>
            </a:r>
            <a:r>
              <a:rPr lang="zh-CN" altLang="zh-CN" b="1" dirty="0"/>
              <a:t>安装</a:t>
            </a:r>
            <a:endParaRPr lang="zh-CN" altLang="zh-CN" dirty="0"/>
          </a:p>
          <a:p>
            <a:pPr lvl="1"/>
            <a:r>
              <a:rPr lang="zh-CN" altLang="zh-CN" dirty="0"/>
              <a:t>如果当前机器没有安装</a:t>
            </a:r>
            <a:r>
              <a:rPr lang="en-US" altLang="zh-CN" dirty="0"/>
              <a:t>Microsoft.NET Framework </a:t>
            </a:r>
            <a:r>
              <a:rPr lang="zh-CN" altLang="zh-CN" dirty="0"/>
              <a:t>，系统会要求安装。</a:t>
            </a:r>
          </a:p>
          <a:p>
            <a:pPr lvl="1"/>
            <a:r>
              <a:rPr lang="zh-CN" altLang="zh-CN" dirty="0"/>
              <a:t>主要过程：</a:t>
            </a:r>
          </a:p>
          <a:p>
            <a:pPr lvl="2"/>
            <a:r>
              <a:rPr lang="zh-CN" altLang="zh-CN" dirty="0"/>
              <a:t>安装准备</a:t>
            </a:r>
          </a:p>
          <a:p>
            <a:pPr lvl="2"/>
            <a:r>
              <a:rPr lang="zh-CN" altLang="zh-CN" dirty="0"/>
              <a:t>开始安装</a:t>
            </a:r>
          </a:p>
          <a:p>
            <a:pPr lvl="2"/>
            <a:r>
              <a:rPr lang="zh-CN" altLang="zh-CN" dirty="0"/>
              <a:t>选择要安装的功能</a:t>
            </a:r>
          </a:p>
          <a:p>
            <a:pPr lvl="2"/>
            <a:r>
              <a:rPr lang="zh-CN" altLang="zh-CN" dirty="0"/>
              <a:t>为实例命名</a:t>
            </a:r>
          </a:p>
          <a:p>
            <a:pPr lvl="2"/>
            <a:r>
              <a:rPr lang="zh-CN" altLang="zh-CN" dirty="0"/>
              <a:t>配置设置</a:t>
            </a:r>
          </a:p>
          <a:p>
            <a:pPr lvl="2"/>
            <a:r>
              <a:rPr lang="zh-CN" altLang="zh-CN" dirty="0"/>
              <a:t>配置错误和使用情况报告</a:t>
            </a:r>
          </a:p>
          <a:p>
            <a:pPr lvl="2"/>
            <a:r>
              <a:rPr lang="zh-CN" altLang="zh-CN" dirty="0"/>
              <a:t>实施</a:t>
            </a:r>
            <a:r>
              <a:rPr lang="zh-CN" altLang="zh-CN" dirty="0" smtClean="0"/>
              <a:t>安装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69176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/>
        </p:nvSpPr>
        <p:spPr>
          <a:xfrm>
            <a:off x="1484313" y="491083"/>
            <a:ext cx="244169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项目小结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b="1" dirty="0" smtClean="0"/>
              <a:t>SQL Server 2008</a:t>
            </a:r>
            <a:r>
              <a:rPr lang="zh-CN" altLang="zh-CN" b="1" dirty="0" smtClean="0"/>
              <a:t>的启动与关闭</a:t>
            </a:r>
            <a:endParaRPr lang="zh-CN" altLang="zh-CN" dirty="0" smtClean="0"/>
          </a:p>
          <a:p>
            <a:pPr lvl="0"/>
            <a:r>
              <a:rPr lang="en-US" altLang="zh-CN" b="1" dirty="0" smtClean="0"/>
              <a:t>SQL Server 2008</a:t>
            </a:r>
            <a:r>
              <a:rPr lang="zh-CN" altLang="zh-CN" b="1" dirty="0" smtClean="0"/>
              <a:t>主要管理工具</a:t>
            </a:r>
            <a:endParaRPr lang="zh-CN" altLang="zh-CN" dirty="0" smtClean="0"/>
          </a:p>
          <a:p>
            <a:pPr lvl="0"/>
            <a:r>
              <a:rPr lang="en-US" altLang="zh-CN" b="1" dirty="0" smtClean="0"/>
              <a:t>SQL Server 2008</a:t>
            </a:r>
            <a:r>
              <a:rPr lang="zh-CN" altLang="zh-CN" b="1" dirty="0" smtClean="0"/>
              <a:t>系统数据库</a:t>
            </a:r>
            <a:endParaRPr lang="zh-CN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73631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实训</a:t>
            </a:r>
            <a:r>
              <a:rPr lang="zh-CN" altLang="zh-CN" b="1" dirty="0" smtClean="0"/>
              <a:t>项目</a:t>
            </a:r>
            <a:r>
              <a:rPr lang="zh-CN" altLang="en-US" b="1" dirty="0" smtClean="0"/>
              <a:t>：</a:t>
            </a:r>
            <a:r>
              <a:rPr lang="en-US" altLang="zh-CN" dirty="0" smtClean="0"/>
              <a:t>SQL </a:t>
            </a:r>
            <a:r>
              <a:rPr lang="en-US" altLang="zh-CN" dirty="0"/>
              <a:t>Server 2008</a:t>
            </a:r>
            <a:r>
              <a:rPr lang="zh-CN" altLang="zh-CN" dirty="0" smtClean="0"/>
              <a:t>安装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实训目标</a:t>
            </a:r>
            <a:r>
              <a:rPr lang="en-US" altLang="zh-CN" dirty="0"/>
              <a:t>:</a:t>
            </a:r>
            <a:endParaRPr lang="zh-CN" altLang="zh-CN" b="1" dirty="0"/>
          </a:p>
          <a:p>
            <a:pPr lvl="1"/>
            <a:r>
              <a:rPr lang="zh-CN" altLang="zh-CN" dirty="0"/>
              <a:t>能独立安装</a:t>
            </a:r>
            <a:r>
              <a:rPr lang="en-US" altLang="zh-CN" dirty="0"/>
              <a:t>SQL Server 2008 </a:t>
            </a:r>
            <a:r>
              <a:rPr lang="zh-CN" altLang="zh-CN" dirty="0"/>
              <a:t>。</a:t>
            </a:r>
          </a:p>
          <a:p>
            <a:pPr lvl="1"/>
            <a:r>
              <a:rPr lang="zh-CN" altLang="zh-CN" dirty="0"/>
              <a:t>会操作</a:t>
            </a:r>
            <a:r>
              <a:rPr lang="en-US" altLang="zh-CN" dirty="0"/>
              <a:t>SQL Server 2008</a:t>
            </a:r>
            <a:r>
              <a:rPr lang="zh-CN" altLang="zh-CN" dirty="0"/>
              <a:t>中的主要管理工具。</a:t>
            </a:r>
          </a:p>
          <a:p>
            <a:pPr lvl="1"/>
            <a:r>
              <a:rPr lang="zh-CN" altLang="zh-CN" dirty="0"/>
              <a:t>会查看系统数据库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zh-CN" altLang="zh-CN" dirty="0"/>
          </a:p>
          <a:p>
            <a:r>
              <a:rPr lang="zh-CN" altLang="zh-CN" dirty="0"/>
              <a:t>实训要求：</a:t>
            </a:r>
            <a:endParaRPr lang="zh-CN" altLang="zh-CN" b="1" dirty="0"/>
          </a:p>
          <a:p>
            <a:pPr lvl="1"/>
            <a:r>
              <a:rPr lang="zh-CN" altLang="zh-CN" dirty="0"/>
              <a:t>下载</a:t>
            </a:r>
            <a:r>
              <a:rPr lang="en-US" altLang="zh-CN" dirty="0"/>
              <a:t>SQL Server 2008</a:t>
            </a:r>
            <a:endParaRPr lang="zh-CN" altLang="zh-CN" dirty="0"/>
          </a:p>
          <a:p>
            <a:pPr lvl="1"/>
            <a:r>
              <a:rPr lang="zh-CN" altLang="zh-CN" dirty="0"/>
              <a:t>安装</a:t>
            </a:r>
            <a:r>
              <a:rPr lang="en-US" altLang="zh-CN" dirty="0"/>
              <a:t>SQL Server 2008</a:t>
            </a:r>
            <a:r>
              <a:rPr lang="zh-CN" altLang="zh-CN" dirty="0"/>
              <a:t>。</a:t>
            </a:r>
          </a:p>
          <a:p>
            <a:pPr lvl="1"/>
            <a:r>
              <a:rPr lang="zh-CN" altLang="zh-CN" dirty="0"/>
              <a:t>熟悉</a:t>
            </a:r>
            <a:r>
              <a:rPr lang="en-US" altLang="zh-CN" dirty="0"/>
              <a:t>SQL Server 2008</a:t>
            </a:r>
            <a:r>
              <a:rPr lang="zh-CN" altLang="zh-CN" dirty="0"/>
              <a:t>的</a:t>
            </a:r>
            <a:r>
              <a:rPr lang="en-US" altLang="zh-CN" dirty="0"/>
              <a:t>SSMS</a:t>
            </a:r>
            <a:r>
              <a:rPr lang="zh-CN" altLang="zh-CN" dirty="0"/>
              <a:t>工具的使用。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78213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24500" y="2898775"/>
            <a:ext cx="2590800" cy="1325563"/>
          </a:xfrm>
        </p:spPr>
        <p:txBody>
          <a:bodyPr/>
          <a:lstStyle/>
          <a:p>
            <a:r>
              <a:rPr lang="zh-CN" altLang="en-US" dirty="0" smtClean="0"/>
              <a:t>谢谢！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49209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2.1.1 </a:t>
            </a:r>
            <a:r>
              <a:rPr lang="zh-CN" altLang="zh-CN" b="1" dirty="0"/>
              <a:t>相关知识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7797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dirty="0"/>
              <a:t>1.SQL Server</a:t>
            </a:r>
            <a:r>
              <a:rPr lang="zh-CN" altLang="zh-CN" b="1" dirty="0"/>
              <a:t>的发展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SQL Server</a:t>
            </a:r>
            <a:r>
              <a:rPr lang="zh-CN" altLang="zh-CN" dirty="0"/>
              <a:t>是关系数据库管理系统。它最初是由</a:t>
            </a:r>
            <a:r>
              <a:rPr lang="en-US" altLang="zh-CN" dirty="0"/>
              <a:t>Microsoft</a:t>
            </a:r>
            <a:r>
              <a:rPr lang="zh-CN" altLang="zh-CN" dirty="0"/>
              <a:t>、</a:t>
            </a:r>
            <a:r>
              <a:rPr lang="en-US" altLang="zh-CN" dirty="0"/>
              <a:t>Sybase</a:t>
            </a:r>
            <a:r>
              <a:rPr lang="zh-CN" altLang="zh-CN" dirty="0"/>
              <a:t>和</a:t>
            </a:r>
            <a:r>
              <a:rPr lang="en-US" altLang="zh-CN" dirty="0" err="1"/>
              <a:t>AshtonTate</a:t>
            </a:r>
            <a:r>
              <a:rPr lang="zh-CN" altLang="zh-CN" dirty="0"/>
              <a:t>三家公司共同开发。 </a:t>
            </a:r>
          </a:p>
          <a:p>
            <a:pPr marL="0" indent="0">
              <a:buNone/>
            </a:pPr>
            <a:r>
              <a:rPr lang="en-US" altLang="zh-CN" dirty="0"/>
              <a:t>SQL Server 6.0</a:t>
            </a:r>
            <a:r>
              <a:rPr lang="zh-CN" altLang="zh-CN" dirty="0"/>
              <a:t>是第一个完全由</a:t>
            </a:r>
            <a:r>
              <a:rPr lang="en-US" altLang="zh-CN" dirty="0"/>
              <a:t>Microsoft</a:t>
            </a:r>
            <a:r>
              <a:rPr lang="zh-CN" altLang="zh-CN" dirty="0"/>
              <a:t>公司开发的。</a:t>
            </a:r>
          </a:p>
          <a:p>
            <a:pPr marL="0" indent="0">
              <a:buNone/>
            </a:pPr>
            <a:r>
              <a:rPr lang="en-US" altLang="zh-CN" dirty="0"/>
              <a:t>1996</a:t>
            </a:r>
            <a:r>
              <a:rPr lang="zh-CN" altLang="zh-CN" dirty="0"/>
              <a:t>年，</a:t>
            </a:r>
            <a:r>
              <a:rPr lang="en-US" altLang="zh-CN" dirty="0"/>
              <a:t>Microsoft</a:t>
            </a:r>
            <a:r>
              <a:rPr lang="zh-CN" altLang="zh-CN" dirty="0"/>
              <a:t>公司推出</a:t>
            </a:r>
            <a:r>
              <a:rPr lang="en-US" altLang="zh-CN" dirty="0"/>
              <a:t>SQL Server 6.5</a:t>
            </a:r>
            <a:r>
              <a:rPr lang="zh-CN" altLang="zh-CN" dirty="0"/>
              <a:t>版本 。</a:t>
            </a:r>
          </a:p>
          <a:p>
            <a:pPr marL="0" indent="0">
              <a:buNone/>
            </a:pPr>
            <a:r>
              <a:rPr lang="en-US" altLang="zh-CN" dirty="0"/>
              <a:t>1998</a:t>
            </a:r>
            <a:r>
              <a:rPr lang="zh-CN" altLang="zh-CN" dirty="0"/>
              <a:t>年，</a:t>
            </a:r>
            <a:r>
              <a:rPr lang="en-US" altLang="zh-CN" dirty="0"/>
              <a:t>Microsoft</a:t>
            </a:r>
            <a:r>
              <a:rPr lang="zh-CN" altLang="zh-CN" dirty="0"/>
              <a:t>公司又推出了</a:t>
            </a:r>
            <a:r>
              <a:rPr lang="en-US" altLang="zh-CN" dirty="0"/>
              <a:t>7.0</a:t>
            </a:r>
            <a:r>
              <a:rPr lang="zh-CN" altLang="zh-CN" dirty="0"/>
              <a:t>版 。</a:t>
            </a:r>
          </a:p>
          <a:p>
            <a:pPr marL="0" indent="0">
              <a:buNone/>
            </a:pPr>
            <a:r>
              <a:rPr lang="en-US" altLang="zh-CN" dirty="0"/>
              <a:t>2000</a:t>
            </a:r>
            <a:r>
              <a:rPr lang="zh-CN" altLang="zh-CN" dirty="0"/>
              <a:t>年</a:t>
            </a:r>
            <a:r>
              <a:rPr lang="en-US" altLang="zh-CN" dirty="0"/>
              <a:t> 9</a:t>
            </a:r>
            <a:r>
              <a:rPr lang="zh-CN" altLang="zh-CN" dirty="0"/>
              <a:t>月，发布</a:t>
            </a:r>
            <a:r>
              <a:rPr lang="en-US" altLang="zh-CN" dirty="0"/>
              <a:t> SQL Server 2000 </a:t>
            </a:r>
            <a:r>
              <a:rPr lang="zh-CN" altLang="zh-CN" dirty="0"/>
              <a:t>。</a:t>
            </a:r>
          </a:p>
          <a:p>
            <a:pPr marL="0" indent="0">
              <a:buNone/>
            </a:pPr>
            <a:r>
              <a:rPr lang="en-US" altLang="zh-CN" dirty="0"/>
              <a:t>2005</a:t>
            </a:r>
            <a:r>
              <a:rPr lang="zh-CN" altLang="zh-CN" dirty="0"/>
              <a:t>年，推出</a:t>
            </a:r>
            <a:r>
              <a:rPr lang="en-US" altLang="zh-CN" dirty="0"/>
              <a:t> SQL Server 2005</a:t>
            </a:r>
            <a:r>
              <a:rPr lang="zh-CN" altLang="zh-CN" dirty="0"/>
              <a:t>。</a:t>
            </a:r>
          </a:p>
          <a:p>
            <a:pPr marL="0" indent="0">
              <a:buNone/>
            </a:pPr>
            <a:r>
              <a:rPr lang="en-US" altLang="zh-CN" dirty="0"/>
              <a:t>2008</a:t>
            </a:r>
            <a:r>
              <a:rPr lang="zh-CN" altLang="zh-CN" dirty="0"/>
              <a:t>年第三季度，</a:t>
            </a:r>
            <a:r>
              <a:rPr lang="en-US" altLang="zh-CN" dirty="0"/>
              <a:t>SQL Server 2008</a:t>
            </a:r>
            <a:r>
              <a:rPr lang="zh-CN" altLang="zh-CN" dirty="0"/>
              <a:t>正式发布。</a:t>
            </a:r>
          </a:p>
          <a:p>
            <a:pPr marL="0" indent="0">
              <a:buNone/>
            </a:pPr>
            <a:r>
              <a:rPr lang="en-US" altLang="zh-CN" dirty="0"/>
              <a:t>SQL Server 2008</a:t>
            </a:r>
            <a:r>
              <a:rPr lang="zh-CN" altLang="zh-CN" dirty="0"/>
              <a:t>是一个高效的智能数据平台，开发人员可以用它开发强大的下一代数据库应用程序。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47392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2.SQL Server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宋体" pitchFamily="2" charset="-122"/>
              </a:rPr>
              <a:t>的版本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9840289"/>
              </p:ext>
            </p:extLst>
          </p:nvPr>
        </p:nvGraphicFramePr>
        <p:xfrm>
          <a:off x="676910" y="1461929"/>
          <a:ext cx="11229340" cy="55298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46131"/>
                <a:gridCol w="6278100"/>
                <a:gridCol w="2805109"/>
              </a:tblGrid>
              <a:tr h="3816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版本</a:t>
                      </a:r>
                      <a:endParaRPr lang="zh-CN" sz="2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说明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适用范围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/>
                </a:tc>
              </a:tr>
              <a:tr h="111026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企业版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Enterprise Edition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一个全面的数据管理和商业智能平台，提供企业级的可扩展性，高可用性和高安全性以运行企业关键业务应用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大规模联机事务处理（</a:t>
                      </a:r>
                      <a:r>
                        <a:rPr lang="en-US" sz="2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OLTP</a:t>
                      </a:r>
                      <a:r>
                        <a:rPr lang="zh-CN" sz="20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）大规模</a:t>
                      </a:r>
                      <a:r>
                        <a:rPr lang="zh-CN" sz="2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报表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先进的</a:t>
                      </a:r>
                      <a:r>
                        <a:rPr lang="zh-CN" sz="20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分析</a:t>
                      </a:r>
                      <a:r>
                        <a:rPr lang="en-US" altLang="zh-CN" sz="20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</a:t>
                      </a:r>
                      <a:r>
                        <a:rPr lang="zh-CN" sz="20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数据</a:t>
                      </a:r>
                      <a:r>
                        <a:rPr lang="zh-CN" sz="2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仓库</a:t>
                      </a:r>
                      <a:endParaRPr lang="zh-CN" sz="2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/>
                </a:tc>
              </a:tr>
              <a:tr h="9678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标准版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Standard Edition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一个完整的数据管理和商业智能平台，提供最好的易用性和可管理性来运行部门级应用</a:t>
                      </a:r>
                      <a:endParaRPr lang="zh-CN" sz="2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部门级应用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中小型规模</a:t>
                      </a:r>
                      <a:r>
                        <a:rPr lang="en-US" sz="2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OLTP</a:t>
                      </a:r>
                      <a:endParaRPr lang="zh-CN" sz="2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报表和分析</a:t>
                      </a:r>
                      <a:endParaRPr lang="zh-CN" sz="2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/>
                </a:tc>
              </a:tr>
              <a:tr h="9678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工作组版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Workgroup Edition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一个可信赖的数据管理和报表平台，提供各分支应用程序以安全，远程同步和管理功能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分支数据存储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分支报表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远程同步</a:t>
                      </a:r>
                      <a:endParaRPr lang="zh-CN" sz="2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/>
                </a:tc>
              </a:tr>
              <a:tr h="9678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学习版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Express Edition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提供学习和创建桌面应用程序和小型应用程序，并可被</a:t>
                      </a: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ISVs</a:t>
                      </a: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重新发布的免费版本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入门级</a:t>
                      </a: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&amp;</a:t>
                      </a: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免费的</a:t>
                      </a: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ISVs</a:t>
                      </a: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重发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丰富的桌面应用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/>
                </a:tc>
              </a:tr>
              <a:tr h="8673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移动</a:t>
                      </a:r>
                      <a:r>
                        <a:rPr lang="zh-CN" sz="20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版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Compact Edition</a:t>
                      </a:r>
                      <a:endParaRPr lang="zh-CN" sz="2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一个免费的嵌入式</a:t>
                      </a: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SQL Server</a:t>
                      </a: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数据库，可创建移动设备，桌面端和</a:t>
                      </a: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Web</a:t>
                      </a: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端独立运行的和偶尔连接的应用程序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独立嵌入式开发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断开式连接客户端</a:t>
                      </a:r>
                      <a:endParaRPr lang="zh-CN" sz="2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5745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2.1.2  </a:t>
            </a:r>
            <a:r>
              <a:rPr lang="zh-CN" altLang="zh-CN" b="1" dirty="0" smtClean="0"/>
              <a:t>任务实施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zh-CN" altLang="zh-CN" dirty="0" smtClean="0"/>
              <a:t>注意</a:t>
            </a:r>
            <a:r>
              <a:rPr lang="zh-CN" altLang="zh-CN" dirty="0"/>
              <a:t>：确保以管理员身份登录，从而能够在机器上创建文件和文件夹，这是成功安装所必需的。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88768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atinLnBrk="1"/>
            <a:r>
              <a:rPr lang="zh-CN" altLang="zh-CN" b="1" dirty="0"/>
              <a:t>步骤</a:t>
            </a:r>
            <a:r>
              <a:rPr lang="en-US" altLang="zh-CN" b="1" dirty="0"/>
              <a:t>1</a:t>
            </a:r>
            <a:r>
              <a:rPr lang="zh-CN" altLang="zh-CN" b="1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zh-CN" altLang="zh-CN" dirty="0"/>
              <a:t>如果当前没有安装</a:t>
            </a:r>
            <a:r>
              <a:rPr lang="en-US" altLang="zh-CN" dirty="0"/>
              <a:t>Microsoft.NET Framework 3.5</a:t>
            </a:r>
            <a:r>
              <a:rPr lang="zh-CN" altLang="zh-CN" dirty="0"/>
              <a:t>版，则会出现如下图所示的安装对话框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 latinLnBrk="1"/>
            <a:endParaRPr lang="en-US" altLang="zh-CN" dirty="0"/>
          </a:p>
          <a:p>
            <a:pPr latinLnBrk="1"/>
            <a:endParaRPr lang="en-US" altLang="zh-CN" dirty="0" smtClean="0"/>
          </a:p>
          <a:p>
            <a:pPr latinLnBrk="1"/>
            <a:endParaRPr lang="en-US" altLang="zh-CN" dirty="0"/>
          </a:p>
          <a:p>
            <a:pPr latinLnBrk="1"/>
            <a:endParaRPr lang="en-US" altLang="zh-CN" dirty="0" smtClean="0"/>
          </a:p>
          <a:p>
            <a:pPr latinLnBrk="1"/>
            <a:endParaRPr lang="en-US" altLang="zh-CN" dirty="0"/>
          </a:p>
          <a:p>
            <a:pPr latinLnBrk="1"/>
            <a:endParaRPr lang="zh-CN" altLang="zh-CN" dirty="0"/>
          </a:p>
          <a:p>
            <a:r>
              <a:rPr lang="zh-CN" altLang="zh-CN" dirty="0"/>
              <a:t>图</a:t>
            </a:r>
            <a:r>
              <a:rPr lang="en-US" altLang="zh-CN" dirty="0"/>
              <a:t> 2- 1 Microsoft.NET Framework 3.5</a:t>
            </a:r>
            <a:r>
              <a:rPr lang="zh-CN" altLang="zh-CN" dirty="0"/>
              <a:t>提示框</a:t>
            </a:r>
          </a:p>
          <a:p>
            <a:endParaRPr lang="zh-CN" altLang="en-US" dirty="0"/>
          </a:p>
        </p:txBody>
      </p:sp>
      <p:pic>
        <p:nvPicPr>
          <p:cNvPr id="4" name="Picture 4" descr="截图0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45" t="41444" b="6204"/>
          <a:stretch>
            <a:fillRect/>
          </a:stretch>
        </p:blipFill>
        <p:spPr bwMode="auto">
          <a:xfrm>
            <a:off x="2781301" y="2820670"/>
            <a:ext cx="6043612" cy="2440940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6397546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zh-CN" altLang="zh-CN" dirty="0"/>
              <a:t>按照安装向导完成</a:t>
            </a:r>
            <a:r>
              <a:rPr lang="en-US" altLang="zh-CN" dirty="0"/>
              <a:t>Microsoft.NET Framework 3.5</a:t>
            </a:r>
            <a:r>
              <a:rPr lang="zh-CN" altLang="zh-CN" dirty="0"/>
              <a:t>的安装，完成窗口如下图所示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 latinLnBrk="1"/>
            <a:endParaRPr lang="en-US" altLang="zh-CN" dirty="0"/>
          </a:p>
          <a:p>
            <a:pPr latinLnBrk="1"/>
            <a:endParaRPr lang="en-US" altLang="zh-CN" dirty="0" smtClean="0"/>
          </a:p>
          <a:p>
            <a:pPr latinLnBrk="1"/>
            <a:endParaRPr lang="en-US" altLang="zh-CN" dirty="0"/>
          </a:p>
          <a:p>
            <a:pPr latinLnBrk="1"/>
            <a:endParaRPr lang="en-US" altLang="zh-CN" dirty="0" smtClean="0"/>
          </a:p>
          <a:p>
            <a:pPr latinLnBrk="1"/>
            <a:endParaRPr lang="en-US" altLang="zh-CN" dirty="0"/>
          </a:p>
          <a:p>
            <a:pPr marL="0" indent="0" algn="ctr">
              <a:buNone/>
            </a:pPr>
            <a:r>
              <a:rPr lang="zh-CN" altLang="zh-CN" dirty="0" smtClean="0"/>
              <a:t>图</a:t>
            </a:r>
            <a:r>
              <a:rPr lang="en-US" altLang="zh-CN" dirty="0" smtClean="0"/>
              <a:t> </a:t>
            </a:r>
            <a:r>
              <a:rPr lang="en-US" altLang="zh-CN" dirty="0"/>
              <a:t>2- 2 Microsoft.NET Framework 3.5</a:t>
            </a:r>
            <a:r>
              <a:rPr lang="zh-CN" altLang="zh-CN" dirty="0"/>
              <a:t>安装完成提示</a:t>
            </a:r>
          </a:p>
          <a:p>
            <a:endParaRPr lang="zh-CN" altLang="en-US" dirty="0"/>
          </a:p>
        </p:txBody>
      </p:sp>
      <p:pic>
        <p:nvPicPr>
          <p:cNvPr id="4" name="Picture 4" descr="截图0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924"/>
          <a:stretch>
            <a:fillRect/>
          </a:stretch>
        </p:blipFill>
        <p:spPr bwMode="auto">
          <a:xfrm>
            <a:off x="1858644" y="2880042"/>
            <a:ext cx="8371205" cy="2320608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21634552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FFFFF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832</TotalTime>
  <Pages>0</Pages>
  <Words>1978</Words>
  <Characters>0</Characters>
  <Application>Microsoft Office PowerPoint</Application>
  <PresentationFormat>自定义</PresentationFormat>
  <Lines>0</Lines>
  <Paragraphs>190</Paragraphs>
  <Slides>44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2.1.1 相关知识</vt:lpstr>
      <vt:lpstr>2.SQL Server的版本</vt:lpstr>
      <vt:lpstr>2.1.2  任务实施</vt:lpstr>
      <vt:lpstr>步骤1：</vt:lpstr>
      <vt:lpstr>PowerPoint 演示文稿</vt:lpstr>
      <vt:lpstr>步骤2：运行安装程序</vt:lpstr>
      <vt:lpstr>步骤3： 安装中心-安装页</vt:lpstr>
      <vt:lpstr>步骤4： 系统进行安装程序支持规则检查</vt:lpstr>
      <vt:lpstr>步骤5： 选择安装组件</vt:lpstr>
      <vt:lpstr>步骤6： 定义安装实例</vt:lpstr>
      <vt:lpstr>步骤7： 指定 SQL Server服务的登录账户</vt:lpstr>
      <vt:lpstr>步骤8： 指定登录数据库服务器的账户信息设置</vt:lpstr>
      <vt:lpstr>PowerPoint 演示文稿</vt:lpstr>
      <vt:lpstr>步骤9：设置SQL Server的数据目录</vt:lpstr>
      <vt:lpstr>步骤10：指定将拥有Analysis Services的管理员权限的用户或账户，以及数据文件夹的位置</vt:lpstr>
      <vt:lpstr>步骤11：指定创建Reporting Services安装的类型</vt:lpstr>
      <vt:lpstr>步骤12：指定要发送到 Microsoft以帮助改善 SQL Server的信息。</vt:lpstr>
      <vt:lpstr>步骤13：在“准备安装”页显示在安装过程中指定的安装选项的树视图，安装程序再一次对系统配置进行规则检查。单击“安装”按钮进行安装。完成后进入“完成”页</vt:lpstr>
      <vt:lpstr>PowerPoint 演示文稿</vt:lpstr>
      <vt:lpstr>方法1．利用Windows Services</vt:lpstr>
      <vt:lpstr>PowerPoint 演示文稿</vt:lpstr>
      <vt:lpstr>方法2．利用SQL Server Configuration Manager</vt:lpstr>
      <vt:lpstr>方法3．利用命令行</vt:lpstr>
      <vt:lpstr>PowerPoint 演示文稿</vt:lpstr>
      <vt:lpstr>1.商务智能开发平台</vt:lpstr>
      <vt:lpstr>2.Analysis Services </vt:lpstr>
      <vt:lpstr>3.SQL Server配置管理器</vt:lpstr>
      <vt:lpstr>4.SQL Server文档和教程</vt:lpstr>
      <vt:lpstr>任务：启动SQL Server Management Sudio(SSMS) </vt:lpstr>
      <vt:lpstr>PowerPoint 演示文稿</vt:lpstr>
      <vt:lpstr>PowerPoint 演示文稿</vt:lpstr>
      <vt:lpstr>SSMS窗口的几项主要工具组件：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实训项目：SQL Server 2008安装</vt:lpstr>
      <vt:lpstr>谢谢！</vt:lpstr>
    </vt:vector>
  </TitlesOfParts>
  <Company>微软中国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王昌云</cp:lastModifiedBy>
  <cp:revision>78</cp:revision>
  <dcterms:created xsi:type="dcterms:W3CDTF">2016-03-29T09:34:52Z</dcterms:created>
  <dcterms:modified xsi:type="dcterms:W3CDTF">2016-12-18T13:49:23Z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