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64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74" r:id="rId17"/>
    <p:sldId id="277" r:id="rId18"/>
    <p:sldId id="278" r:id="rId19"/>
    <p:sldId id="276" r:id="rId20"/>
    <p:sldId id="280" r:id="rId21"/>
    <p:sldId id="281" r:id="rId22"/>
    <p:sldId id="282" r:id="rId23"/>
    <p:sldId id="284" r:id="rId24"/>
    <p:sldId id="283" r:id="rId25"/>
    <p:sldId id="285" r:id="rId26"/>
    <p:sldId id="310" r:id="rId27"/>
    <p:sldId id="309" r:id="rId28"/>
    <p:sldId id="308" r:id="rId29"/>
    <p:sldId id="307" r:id="rId30"/>
    <p:sldId id="306" r:id="rId31"/>
    <p:sldId id="305" r:id="rId32"/>
    <p:sldId id="304" r:id="rId33"/>
    <p:sldId id="303" r:id="rId34"/>
    <p:sldId id="302" r:id="rId35"/>
    <p:sldId id="301" r:id="rId36"/>
    <p:sldId id="300" r:id="rId37"/>
    <p:sldId id="299" r:id="rId38"/>
    <p:sldId id="298" r:id="rId39"/>
    <p:sldId id="297" r:id="rId40"/>
    <p:sldId id="289" r:id="rId41"/>
    <p:sldId id="296" r:id="rId42"/>
    <p:sldId id="295" r:id="rId43"/>
    <p:sldId id="294" r:id="rId44"/>
    <p:sldId id="313" r:id="rId45"/>
    <p:sldId id="312" r:id="rId46"/>
    <p:sldId id="311" r:id="rId47"/>
    <p:sldId id="292" r:id="rId48"/>
    <p:sldId id="334" r:id="rId49"/>
    <p:sldId id="342" r:id="rId50"/>
    <p:sldId id="341" r:id="rId51"/>
    <p:sldId id="340" r:id="rId52"/>
    <p:sldId id="339" r:id="rId53"/>
    <p:sldId id="338" r:id="rId54"/>
    <p:sldId id="337" r:id="rId55"/>
    <p:sldId id="336" r:id="rId56"/>
    <p:sldId id="335" r:id="rId57"/>
    <p:sldId id="333" r:id="rId58"/>
    <p:sldId id="332" r:id="rId59"/>
    <p:sldId id="331" r:id="rId60"/>
    <p:sldId id="362" r:id="rId61"/>
    <p:sldId id="361" r:id="rId62"/>
    <p:sldId id="360" r:id="rId63"/>
    <p:sldId id="359" r:id="rId64"/>
    <p:sldId id="358" r:id="rId65"/>
    <p:sldId id="357" r:id="rId66"/>
    <p:sldId id="356" r:id="rId67"/>
    <p:sldId id="355" r:id="rId68"/>
    <p:sldId id="354" r:id="rId69"/>
    <p:sldId id="363" r:id="rId70"/>
    <p:sldId id="261" r:id="rId71"/>
  </p:sldIdLst>
  <p:sldSz cx="12192000" cy="6858000"/>
  <p:notesSz cx="6858000" cy="9144000"/>
  <p:embeddedFontLst>
    <p:embeddedFont>
      <p:font typeface="Calibri Light" panose="020F0302020204030204" pitchFamily="34" charset="0"/>
      <p:regular r:id="rId73"/>
      <p:italic r:id="rId74"/>
    </p:embeddedFont>
    <p:embeddedFont>
      <p:font typeface="楷体" panose="02010609060101010101" pitchFamily="49" charset="-122"/>
      <p:regular r:id="rId75"/>
    </p:embeddedFont>
    <p:embeddedFont>
      <p:font typeface="等线" panose="02010600030101010101" charset="-122"/>
      <p:regular r:id="rId76"/>
      <p:bold r:id="rId77"/>
    </p:embeddedFont>
    <p:embeddedFont>
      <p:font typeface="Calibri" panose="020F0502020204030204" pitchFamily="34" charset="0"/>
      <p:regular r:id="rId78"/>
      <p:bold r:id="rId79"/>
      <p:italic r:id="rId80"/>
      <p:boldItalic r:id="rId81"/>
    </p:embeddedFont>
    <p:embeddedFont>
      <p:font typeface="仿宋" panose="02010609060101010101" pitchFamily="49" charset="-122"/>
      <p:regular r:id="rId82"/>
    </p:embeddedFont>
    <p:embeddedFont>
      <p:font typeface="微软雅黑" panose="020B0503020204020204" pitchFamily="34" charset="-122"/>
      <p:regular r:id="rId83"/>
      <p:bold r:id="rId84"/>
    </p:embeddedFont>
    <p:embeddedFont>
      <p:font typeface="黑体" panose="02010609060101010101" pitchFamily="49" charset="-122"/>
      <p:regular r:id="rId85"/>
    </p:embeddedFont>
    <p:embeddedFont>
      <p:font typeface="Malgun Gothic Semilight" panose="02010600030101010101" charset="-122"/>
      <p:regular r:id="rId8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EAD"/>
    <a:srgbClr val="315299"/>
    <a:srgbClr val="60F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7" autoAdjust="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4.fntdata"/><Relationship Id="rId84" Type="http://schemas.openxmlformats.org/officeDocument/2006/relationships/font" Target="fonts/font12.fntdata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10.fntdata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8.fntdata"/><Relationship Id="rId85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3.fntdata"/><Relationship Id="rId83" Type="http://schemas.openxmlformats.org/officeDocument/2006/relationships/font" Target="fonts/font11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FD5C4-0232-4732-9E78-55BC3E46C754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4E54A-4BDF-40D6-9F26-FB001FCC0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86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4E54A-4BDF-40D6-9F26-FB001FCC02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020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DCE4-B521-493F-81E6-06D9A91017E6}" type="datetimeFigureOut">
              <a:rPr lang="zh-CN" altLang="en-US" smtClean="0"/>
              <a:t>2017-3-13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../&#36229;&#38142;&#25509;&#25991;&#20214;/&#22270;10.1.1.doc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&#36229;&#38142;&#25509;&#25991;&#20214;/&#22270;10.1.1.doc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../&#36229;&#38142;&#25509;&#25991;&#20214;/&#22270;10.1.1.doc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../&#36229;&#38142;&#25509;&#25991;&#20214;/&#22270;10.1.1.doc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../&#36229;&#38142;&#25509;&#25991;&#20214;/&#22270;10.1.1.doc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../&#36229;&#38142;&#25509;&#25991;&#20214;/&#22270;10.1.1.doc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../&#36229;&#38142;&#25509;&#25991;&#20214;/&#22270;10.1.1.do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20871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583300" y="2837573"/>
            <a:ext cx="5442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《</a:t>
            </a:r>
            <a:r>
              <a:rPr lang="en-US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 </a:t>
            </a:r>
            <a:r>
              <a:rPr lang="zh-CN" altLang="en-US" sz="4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r>
              <a:rPr lang="zh-CN" altLang="zh-CN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》</a:t>
            </a:r>
            <a:r>
              <a:rPr lang="zh-CN" altLang="zh-CN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课程</a:t>
            </a:r>
            <a:endParaRPr lang="en-US" altLang="zh-CN" sz="4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14441" y="4489658"/>
            <a:ext cx="3653790" cy="678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  谢先伟</a:t>
            </a:r>
          </a:p>
        </p:txBody>
      </p:sp>
      <p:sp>
        <p:nvSpPr>
          <p:cNvPr id="10" name="矩形 9"/>
          <p:cNvSpPr/>
          <p:nvPr/>
        </p:nvSpPr>
        <p:spPr>
          <a:xfrm>
            <a:off x="5324414" y="3710040"/>
            <a:ext cx="40463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第十章 </a:t>
            </a:r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多线程  </a:t>
            </a:r>
            <a:endParaRPr lang="zh-CN" altLang="en-US" sz="4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40499" y="5575220"/>
            <a:ext cx="19354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  <p:pic>
        <p:nvPicPr>
          <p:cNvPr id="12" name="图片 11" descr="u=3068836537,896708926&amp;fm=23&amp;gp=0"/>
          <p:cNvPicPr>
            <a:picLocks noChangeAspect="1"/>
          </p:cNvPicPr>
          <p:nvPr/>
        </p:nvPicPr>
        <p:blipFill>
          <a:blip r:embed="rId5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77" y="783391"/>
            <a:ext cx="112440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）再定义一个功能测试类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ThreadTest1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，在本类的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main()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类的对象，并调用对象的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38377" y="1962636"/>
            <a:ext cx="472437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）测试运行，显示结果如图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所示：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9" name="图片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97" y="2416207"/>
            <a:ext cx="6992865" cy="350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239941" y="5922633"/>
            <a:ext cx="333937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10.3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的运行结果</a:t>
            </a:r>
          </a:p>
        </p:txBody>
      </p:sp>
    </p:spTree>
    <p:extLst>
      <p:ext uri="{BB962C8B-B14F-4D97-AF65-F5344CB8AC3E}">
        <p14:creationId xmlns:p14="http://schemas.microsoft.com/office/powerpoint/2010/main" val="252599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0620" y="1285234"/>
            <a:ext cx="11211939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多次执行程序后，通过观察程序的运行结果，发现程序始终是先执行完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mt1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对象之后再执行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对象，并没有出现我们预期的那样交错运行，也就是说，此时线程实际上并没有启动，还是属于顺序的执行方式，那么如何启动一个线程呢？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6" y="25288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1" name="图片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9" y="2718824"/>
            <a:ext cx="411310" cy="36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04759" y="2756419"/>
            <a:ext cx="97236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如果要正确的启动线程，是不能直接调用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方法的，而应该是调用从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类中继承而来的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start()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376" y="3552073"/>
            <a:ext cx="1018524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是的，要想启动一个线程，则需要执行线程对象的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方法。请看案例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10-2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6" y="4087718"/>
            <a:ext cx="888583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类实现多线程（二）。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线程的子类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</a:p>
          <a:p>
            <a:pPr indent="266700">
              <a:lnSpc>
                <a:spcPct val="150000"/>
              </a:lnSpc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8376" y="5252935"/>
            <a:ext cx="11234183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类中定义了私有的成员变量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name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，和一个参数的构造方法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MyThread(String name)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，并重写了父类的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</p:txBody>
      </p:sp>
    </p:spTree>
    <p:extLst>
      <p:ext uri="{BB962C8B-B14F-4D97-AF65-F5344CB8AC3E}">
        <p14:creationId xmlns:p14="http://schemas.microsoft.com/office/powerpoint/2010/main" val="291113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76" y="783391"/>
            <a:ext cx="11115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）再定义一个功能测试类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ThreadTest2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，在本类的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main()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类的对象，并调用对象的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375" y="1707283"/>
            <a:ext cx="9046256" cy="45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）测试运行，显示结果（可能的结果之一）如图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sp>
        <p:nvSpPr>
          <p:cNvPr id="9" name="矩形 8"/>
          <p:cNvSpPr/>
          <p:nvPr/>
        </p:nvSpPr>
        <p:spPr>
          <a:xfrm>
            <a:off x="338376" y="2211191"/>
            <a:ext cx="11115687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从程序的运行结果中可以发现，两个线程现在是交错运行的，哪个线程对象抢到了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资源，哪个线程就可以运行，所以程序每次的运行结果是不一样的，在线程启动时虽然调用的是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方法，但实际上调用的却是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方法。即执行的是线程的任务。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06906" y="306126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6" y="3518468"/>
            <a:ext cx="357105" cy="31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319631" y="3434450"/>
            <a:ext cx="7327064" cy="85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调用从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类中继承而来的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start()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方法可以启动一个线程，并自动运行线程中的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818969" y="3791347"/>
            <a:ext cx="14304793" cy="36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319631" y="4292827"/>
            <a:ext cx="890379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为什么启动多线程时需要调用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start()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方法，而不是直接调用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方法呢。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答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线程的运行需要本机操作系统支持。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6" y="4292827"/>
            <a:ext cx="357105" cy="31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90899" y="5362525"/>
            <a:ext cx="5416868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首先来看一下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类中的定义。</a:t>
            </a:r>
          </a:p>
        </p:txBody>
      </p:sp>
    </p:spTree>
    <p:extLst>
      <p:ext uri="{BB962C8B-B14F-4D97-AF65-F5344CB8AC3E}">
        <p14:creationId xmlns:p14="http://schemas.microsoft.com/office/powerpoint/2010/main" val="407033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7" y="783391"/>
            <a:ext cx="414728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通过分析代码可以得出以下注意点：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9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41" y="1290800"/>
            <a:ext cx="303307" cy="27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72127" y="1161919"/>
            <a:ext cx="9512968" cy="16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从以上代码中可以发现，在一个类中的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start()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方法调用时可能会抛出“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IllegalThreadStateException”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异常，一般在重复调用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start()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方法时会抛出这个异常。而且实际上此处真正调用的是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start0()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方法，此方法在声明处使用了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native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关键字声明，此关键字表示调用本机的操作系统函数，因为多线程的实现需要依靠底层操作系统支持。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7" y="2881007"/>
            <a:ext cx="107467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如果一个类通过继承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类来实现多线程，那么只能调用一次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方法，如果多次调用，则会抛出“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IllegalThreadStateException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”异常。</a:t>
            </a:r>
          </a:p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：重复调用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方法的案例。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线程的子类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377" y="4637887"/>
            <a:ext cx="107467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类中定义了私有的成员变量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name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，和一个参数的构造方法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MyThread(String name)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，并重写了父类的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）再定义一个功能测试类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ThreadTest3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，在本类的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main()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类的对象，并调用对象的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34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377" y="888614"/>
            <a:ext cx="11083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所示：将会抛出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IllegalThreadStateException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异常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                         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77" y="1799770"/>
            <a:ext cx="11324234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以上程序错误本身并不难理解，只要参照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类的定义即可理解。当然，如果一个类只能继承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类才能实现多线程，则必定会受到单继承局限的影响。所以一般情况下，要想实现多线程还可以通过实现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接口来完成。</a:t>
            </a:r>
          </a:p>
        </p:txBody>
      </p:sp>
      <p:sp>
        <p:nvSpPr>
          <p:cNvPr id="8" name="矩形 7"/>
          <p:cNvSpPr/>
          <p:nvPr/>
        </p:nvSpPr>
        <p:spPr>
          <a:xfrm>
            <a:off x="338377" y="3314070"/>
            <a:ext cx="1108360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）实现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中也可以通过实现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接口的方式实现多线程，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接口中只定义了一个抽象方法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void run();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80" y="4708876"/>
            <a:ext cx="749435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接口实现多线程的格式如下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9425" y="5438472"/>
            <a:ext cx="10952554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下面就使用此格式进行多线程的实现。继承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接口实现多线，代码如下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65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8377" y="783392"/>
            <a:ext cx="1143652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以上代码通过实现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接口实现多线程，但是这样一来就会有新的问题产生，从之前的代码可以清楚地知道，要想启动一个多线程必须要使用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方法来完成，如果继承了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类，则可以直接从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方法，但是现在实现的是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接口，那么该如何启动多线程呢？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实际上，此时还是要依靠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类完成启动，在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类中提供了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Thread(Runnable target)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Thread(Runnable target,String name)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两个构造方法。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这两个构造方法都可以接收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的子类实例对象，所以就可以通过此知识点来启动多线程，具体代码请看案例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38377" y="3904511"/>
            <a:ext cx="11436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类配合，开启多线程。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接口的子类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7" y="4883186"/>
            <a:ext cx="1143652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类中定义了私有的成员变量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name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，和一个参数的构造方法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MyThread(String name)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022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8377" y="888614"/>
            <a:ext cx="114044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）再定义一个功能测试类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RunnableTest1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，在本类的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main()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类的对象，并定义了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类的实例，并调用该实例对象的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19200" y="161697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5" name="图片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7" y="1845577"/>
            <a:ext cx="291903" cy="29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45870" y="1759785"/>
            <a:ext cx="10696951" cy="16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 t1=new Thread(mt1)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此代码是将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Runnable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接口实现类的对象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相关联的关键语句。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这就意味着：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t1.start();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语句执行后，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线程就运行起来了，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就自动调用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对象中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方法，而不是执行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中默认的（即来自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类本身的）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377" y="3400982"/>
            <a:ext cx="63401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可能结果之一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633584" y="3855672"/>
            <a:ext cx="5274310" cy="25577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3790078" y="6381088"/>
            <a:ext cx="31854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</a:rPr>
              <a:t>10.6 </a:t>
            </a:r>
            <a:r>
              <a:rPr lang="zh-CN" altLang="zh-CN" kern="100">
                <a:latin typeface="Times New Roman" panose="02020603050405020304" pitchFamily="18" charset="0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</a:rPr>
              <a:t>10-4</a:t>
            </a:r>
            <a:r>
              <a:rPr lang="zh-CN" altLang="zh-CN" kern="100">
                <a:latin typeface="Times New Roman" panose="02020603050405020304" pitchFamily="18" charset="0"/>
              </a:rPr>
              <a:t>的运行结果</a:t>
            </a:r>
          </a:p>
        </p:txBody>
      </p:sp>
    </p:spTree>
    <p:extLst>
      <p:ext uri="{BB962C8B-B14F-4D97-AF65-F5344CB8AC3E}">
        <p14:creationId xmlns:p14="http://schemas.microsoft.com/office/powerpoint/2010/main" val="382459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8377" y="67032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图片 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7" y="931475"/>
            <a:ext cx="350838" cy="32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02447" y="886852"/>
            <a:ext cx="11056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从以上两种实现可以发现，无论使用哪种方式，最终都必须依靠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类才能启动多线程。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377" y="1412786"/>
            <a:ext cx="1142048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类和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接口的比较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接口都可以实现多线程，那么两者有哪些联系和区别呢？下面观察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类的定义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7" y="2751614"/>
            <a:ext cx="11564865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类的定义可以清楚地发现，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类也是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接口的子类，但是在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类中并没有完全地实现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方法，下面是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类的部分定义。</a:t>
            </a:r>
          </a:p>
        </p:txBody>
      </p:sp>
      <p:sp>
        <p:nvSpPr>
          <p:cNvPr id="7" name="矩形 6"/>
          <p:cNvSpPr/>
          <p:nvPr/>
        </p:nvSpPr>
        <p:spPr>
          <a:xfrm>
            <a:off x="338376" y="3622365"/>
            <a:ext cx="115648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从上面的定义中可以发现，在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方法调用的是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方法，也就是说此方法是由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子类完成的，所以如果通过继承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类实现多线程，则必须重写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实际上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接口之间在使用上也是有区别的，如果一个类继承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类，则不适合用于多个线程共享资源的情况，而实现了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接口，就可以方便地实现资源的共享。</a:t>
            </a:r>
          </a:p>
        </p:txBody>
      </p:sp>
      <p:sp>
        <p:nvSpPr>
          <p:cNvPr id="8" name="矩形 7"/>
          <p:cNvSpPr/>
          <p:nvPr/>
        </p:nvSpPr>
        <p:spPr>
          <a:xfrm>
            <a:off x="513795" y="5428398"/>
            <a:ext cx="11245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：卖票程序，用来演示通过继承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类，多线程之间不能共享资源。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父类的子类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                  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52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8377" y="783391"/>
            <a:ext cx="1134027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类中定义了私有的成员变量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ticket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，表示当前还剩余的票数，，并重写了父类中的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）再定义一个功能测试类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ThreadTest4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，在本类的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main()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类的对象，并调用实例对象的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38377" y="1975546"/>
            <a:ext cx="113402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）测试运行，显示结果如图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10.7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所示。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3" name="图片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901" y="2390829"/>
            <a:ext cx="5273675" cy="370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10418" y="6158885"/>
            <a:ext cx="32239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10.7 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案例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1-5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的运行结果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30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8377" y="1214541"/>
            <a:ext cx="1140444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以上程序通过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类实现多线程，程序中启动了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个线程，但是这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个线程却分别卖了各自的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张票，并没有达到资源共享的目的。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7" name="图片 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7" y="2433517"/>
            <a:ext cx="319350" cy="29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1788" y="2417586"/>
            <a:ext cx="10828421" cy="85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为什么会出现这种情况呢？其原因是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mt1,mt2,mt3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MyThread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类的实例对象，所以每个实例对象都有自己的一份实例变量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ticket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4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 </a:t>
            </a:r>
            <a:r>
              <a:rPr lang="zh-CN" altLang="en-US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24848" y="2344975"/>
            <a:ext cx="5565775" cy="433387"/>
            <a:chOff x="1042" y="1011"/>
            <a:chExt cx="3506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进程和线程的概念</a:t>
              </a:r>
              <a:endParaRPr lang="zh-CN" altLang="en-US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204756" y="1417875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smtClean="0">
                <a:solidFill>
                  <a:srgbClr val="0D5BA6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 主要内容</a:t>
            </a:r>
            <a:endParaRPr lang="zh-CN" altLang="zh-CN" sz="3200" dirty="0">
              <a:solidFill>
                <a:srgbClr val="0D5BA6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913175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26436" y="3048237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多线程的优缺点</a:t>
              </a:r>
              <a:endParaRPr lang="zh-CN" altLang="en-US" sz="2000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6436" y="3745151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线程的创建方式</a:t>
              </a:r>
              <a:endParaRPr lang="zh-CN" altLang="en-US" sz="2000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24848" y="4423102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线程的状态和常用方法</a:t>
              </a:r>
              <a:endParaRPr lang="zh-CN" altLang="en-US" sz="2000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221" y="888614"/>
            <a:ext cx="11261558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10.2.3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：模拟多线程卖票程序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车票作为共享资源的方式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）分析通过分析题目可以用以下几个步骤实现本项目：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①定义实现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类，在类中定义属性、构造方法，并重写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②定义测试类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RunnableTest2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①定义实现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类，代码如下：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②定义测试类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RunnableTest2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，测试程序的运行结果，代码如下</a:t>
            </a: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8377" y="452364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图片 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60" y="4752245"/>
            <a:ext cx="306522" cy="30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18482" y="4694743"/>
            <a:ext cx="11081880" cy="210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7622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重点：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 t1=new Thread(mt,"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A");  //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实例化线程对象。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线程的构造方法中，第一个参数是实现了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Runnable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接口的类的实例对象，第二个参数是线程的名字。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在线程功能类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MyThread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方法中，可以通过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Thread.currentThread().getName()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这个方法来得到当前线程的名字。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6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377" y="783391"/>
            <a:ext cx="6096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10.8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1999013" y="1773971"/>
            <a:ext cx="5274310" cy="14928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2756623" y="3400442"/>
            <a:ext cx="333937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10.8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的运行结果</a:t>
            </a:r>
          </a:p>
        </p:txBody>
      </p:sp>
      <p:sp>
        <p:nvSpPr>
          <p:cNvPr id="7" name="矩形 6"/>
          <p:cNvSpPr/>
          <p:nvPr/>
        </p:nvSpPr>
        <p:spPr>
          <a:xfrm>
            <a:off x="338377" y="4243022"/>
            <a:ext cx="110515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从程序的运行结果可以清楚地发现，虽然启动了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个线程，但是每个线程一共只卖了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张车票，即线程功能类中的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ticket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属性被所有的线程对象共享。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可见：实现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接口相对于继承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类来说，有如下显著的优势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1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8377" y="77264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33" name="图片 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36" y="842879"/>
            <a:ext cx="389248" cy="35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7625" y="1003865"/>
            <a:ext cx="8427307" cy="16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7622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实现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Runnable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接口相对于继承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类，实现多线程的优势：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）适合多个相同程序代码的线程去处理同一资源的情况。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）可以避免由于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的单继承特性带来的局限。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762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）增强了程序的健壮性，代码能够被多个线程共享，代码与数据是独立的。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377" y="3014755"/>
            <a:ext cx="10265455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所以，在开发中建议大家使用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接口实现多线程，本书后面的例子也都采用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接口的方式实现多线程操作。</a:t>
            </a:r>
          </a:p>
        </p:txBody>
      </p:sp>
    </p:spTree>
    <p:extLst>
      <p:ext uri="{BB962C8B-B14F-4D97-AF65-F5344CB8AC3E}">
        <p14:creationId xmlns:p14="http://schemas.microsoft.com/office/powerpoint/2010/main" val="36143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7629" y="539281"/>
            <a:ext cx="11516739" cy="684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>
                <a:solidFill>
                  <a:srgbClr val="076EAD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10.2.4 </a:t>
            </a:r>
            <a:r>
              <a:rPr lang="zh-CN" altLang="zh-CN" sz="2800" b="1" kern="100">
                <a:solidFill>
                  <a:srgbClr val="076EAD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能力拓</a:t>
            </a:r>
            <a:r>
              <a:rPr lang="zh-CN" altLang="zh-CN" sz="2800" b="1" kern="100" smtClean="0">
                <a:solidFill>
                  <a:srgbClr val="076EAD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展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629" y="391071"/>
            <a:ext cx="11991315" cy="6072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endParaRPr lang="zh-CN" altLang="zh-CN" sz="2800" b="1" kern="100">
              <a:solidFill>
                <a:srgbClr val="076EAD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）选择题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①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假设已经编好了一个线程类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MyThread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，要在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main()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中启动该线程，需使用以下哪个方法（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）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new  MyThread();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MyThread myThread=new MyThread(); myThread.start();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MyThread myThread=new MyThread(); myThread.run();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new MyThread.start();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编写线程类，要继承的父类是（ 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Object  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Runnable  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Serializable  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Thread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③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编写线程类，可以通过实现那个接口来实现（ 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Runnable   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Throwable  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Serializable  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Comparable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④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以下方法用于定义线程执行体的是（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）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start()   B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init()    C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run()    D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main()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6101" y="1492514"/>
            <a:ext cx="396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94741" y="2931297"/>
            <a:ext cx="409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3496" y="4250174"/>
            <a:ext cx="39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3827" y="5596741"/>
            <a:ext cx="396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1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7" y="66001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8377" y="1160812"/>
            <a:ext cx="1145257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语言中，定义线程类可以通过继承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类来实现。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语言中，定义线程功能类可以通过实现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接口来实现。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线程的主体功能的实现，是通过重写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方法，或者通过重写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RunnableJ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接口中的（ 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）方法来完成的。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编程实现本课中的案例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的功能，并运行测试。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编程实现用多线程的方式模拟卖车票的功能，假设票数为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张，有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个电话同时抢票。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编程实现本节课中的项目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中的功能，并运行测试。</a:t>
            </a:r>
          </a:p>
        </p:txBody>
      </p:sp>
      <p:sp>
        <p:nvSpPr>
          <p:cNvPr id="4" name="矩形 3"/>
          <p:cNvSpPr/>
          <p:nvPr/>
        </p:nvSpPr>
        <p:spPr>
          <a:xfrm>
            <a:off x="5225971" y="1668912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Thread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9484" y="2077128"/>
            <a:ext cx="1127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Runnable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9250" y="2461164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run() 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86908" y="2446460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run()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3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657" y="587510"/>
            <a:ext cx="11420487" cy="3117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10.3.1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(10-2)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描述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测试线程的优先级。</a:t>
            </a:r>
          </a:p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10.3.2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）线程的状态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要想实现多线程，必须在主线程中创建新的线程对象。任何线程一般具有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种状态，这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种状态分别是创建状态、就绪状态、运行状态、阻塞状态、终止状态。线程状态的转换与方法之间的关系可以用图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10.9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来表示：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745984" y="395068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6081" name="图片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104" y="3705351"/>
            <a:ext cx="5273675" cy="275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745984" y="71669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92087" y="6385477"/>
            <a:ext cx="2877711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10.9 </a:t>
            </a:r>
            <a:r>
              <a:rPr lang="zh-CN" altLang="zh-CN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线程状态转换图</a:t>
            </a:r>
          </a:p>
        </p:txBody>
      </p:sp>
    </p:spTree>
    <p:extLst>
      <p:ext uri="{BB962C8B-B14F-4D97-AF65-F5344CB8AC3E}">
        <p14:creationId xmlns:p14="http://schemas.microsoft.com/office/powerpoint/2010/main" val="40818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1200487"/>
            <a:ext cx="114846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①创建状态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在程序中使用构造方法创建了一个线程对象后，新的线程对象便处于新建状态，此时，它已经有了相应的内存空间和其他资源，但还处于不可运行状态。新建一个线程对象可以采用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类的构造方法来实现，比如“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 t=new Thread();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②就绪状态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新建线程对象后，如果调用了该线程对象的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方法后，则该线程就启动了，当线程启动时，线程就进入了就绪状态。此时，线程就进入了线程队列排队，等待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的调度，这表明线程具备了运行条件。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③运行状态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当就绪状态的线程被调用并获得处理器的调度时，线程就进入了运行状态。此时，系统会自动调用该线程对象的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方法中定义了该线程的操作和功能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26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8797" y="1681749"/>
            <a:ext cx="115327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阻塞状态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一个正在运行的线程在某些特殊情况下，如被人为挂起或需要执行耗时的输入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输出操作时，就让出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并暂时中止自己的执行，进入阻塞状态。在可执行状态下，如果调用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sleep()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suspend()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等方法，线程都将进入阻塞状态。阻塞时，线程不鞥你进入排队队列，只有当引起阻塞的原因被消除后，线程才可以进入就绪状态，等待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的召唤。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⑤终止状态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终止状态，也成为死亡状态。线程调用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stop()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方法时或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方法执行结束后，线程即处于终止状态。处于终止状态的线程不具有继续运行的能力。</a:t>
            </a:r>
          </a:p>
        </p:txBody>
      </p:sp>
    </p:spTree>
    <p:extLst>
      <p:ext uri="{BB962C8B-B14F-4D97-AF65-F5344CB8AC3E}">
        <p14:creationId xmlns:p14="http://schemas.microsoft.com/office/powerpoint/2010/main" val="14586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5650" y="695226"/>
            <a:ext cx="1150069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）线程操作的常用方法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通过前面的讲解，可以发现在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实现多线程的程序中，虽然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类实现了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接口，但是操作线程的主要方法并不在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接口中，而是在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类中，表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列出了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类中的常用方法。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36931" y="1969101"/>
            <a:ext cx="11409417" cy="252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下面介绍一下常用的线程操作方法。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①取得和设置线程名称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类中可以通过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getName()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方法取得线程的名称，还可以通过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setName()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方法设置线程的名称。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线程的名称一般在启动线程前设置，但也允许为已经运行的线程设置名称。允许两个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对象有相同的名称，但应该尽量避免出现这样的情况发生。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31" y="4565521"/>
            <a:ext cx="312076" cy="31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71324" y="4551321"/>
            <a:ext cx="10449350" cy="127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如果没有设置线程的名称，系统会为其自动分配名称。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在线程操作中，如果没有为一个线程指定一个名称，则系统在使用时会为线程分配一个名称，名称的格式为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Thread-Xx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06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1132753"/>
            <a:ext cx="11372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：取得和设置线程的名称。</a:t>
            </a: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）先定义一个实现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Runnable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接口的线程功能类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MyThread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，代码如下</a:t>
            </a: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5" y="2377745"/>
            <a:ext cx="1137236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Thread.currentThread()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方法得到了当前正在运行的线程，并调用了该线程对象的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方法获取了线程对象的名称。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ThreadNameTest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5" y="4246783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100652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 </a:t>
            </a:r>
            <a:r>
              <a:rPr lang="zh-CN" altLang="en-US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24848" y="2344975"/>
            <a:ext cx="5565775" cy="433387"/>
            <a:chOff x="1042" y="1011"/>
            <a:chExt cx="3506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线程的安全问题</a:t>
              </a:r>
              <a:endParaRPr lang="zh-CN" altLang="en-US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204756" y="1417875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smtClean="0">
                <a:solidFill>
                  <a:srgbClr val="0D5BA6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 主要内容</a:t>
            </a:r>
            <a:endParaRPr lang="zh-CN" altLang="zh-CN" sz="3200" dirty="0">
              <a:solidFill>
                <a:srgbClr val="0D5BA6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913175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26436" y="3048237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线程的同步与死锁</a:t>
              </a:r>
              <a:endParaRPr lang="zh-CN" altLang="en-US" sz="2000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6436" y="3745151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生产者和消费者模型</a:t>
              </a:r>
              <a:endParaRPr lang="zh-CN" altLang="en-US" sz="2000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24848" y="4423102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8</a:t>
              </a:r>
              <a:r>
                <a:rPr lang="zh-CN" altLang="en-US" sz="2000" smtClean="0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mtClean="0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Object</a:t>
              </a:r>
              <a:r>
                <a:rPr lang="zh-CN" altLang="zh-CN">
                  <a:solidFill>
                    <a:srgbClr val="076EA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类对线程的支持</a:t>
              </a:r>
              <a:endParaRPr lang="zh-CN" altLang="en-US" sz="2000" dirty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1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53109" y="924660"/>
            <a:ext cx="5342890" cy="35648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1697158" y="4464120"/>
            <a:ext cx="3454792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10.10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的运行结果</a:t>
            </a:r>
          </a:p>
        </p:txBody>
      </p:sp>
      <p:sp>
        <p:nvSpPr>
          <p:cNvPr id="3" name="矩形 2"/>
          <p:cNvSpPr/>
          <p:nvPr/>
        </p:nvSpPr>
        <p:spPr>
          <a:xfrm>
            <a:off x="338376" y="4921702"/>
            <a:ext cx="11045425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从程序的运行结果中可以发现，没有设置线程名称的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个线程的名称都是很有规律的，分别为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Thread-0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Thread-2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下面再来观察一下案例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10-7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这个例子。</a:t>
            </a:r>
          </a:p>
        </p:txBody>
      </p:sp>
    </p:spTree>
    <p:extLst>
      <p:ext uri="{BB962C8B-B14F-4D97-AF65-F5344CB8AC3E}">
        <p14:creationId xmlns:p14="http://schemas.microsoft.com/office/powerpoint/2010/main" val="224352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374" y="848630"/>
            <a:ext cx="10939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10-7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：测试当前线程的名称。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6" y="1827415"/>
            <a:ext cx="1089035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Thread.currentThread()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方法得到了当前正在运行的线程，并调用了该线程对象的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方法获取了线程对象的名称。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ThreadNameTest2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225" y="3169633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223466" y="3909829"/>
            <a:ext cx="6094546" cy="18561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3417615" y="5773317"/>
            <a:ext cx="3454793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10.11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10-7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的运行结果</a:t>
            </a:r>
          </a:p>
        </p:txBody>
      </p:sp>
    </p:spTree>
    <p:extLst>
      <p:ext uri="{BB962C8B-B14F-4D97-AF65-F5344CB8AC3E}">
        <p14:creationId xmlns:p14="http://schemas.microsoft.com/office/powerpoint/2010/main" val="133448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783391"/>
            <a:ext cx="11372361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在上面的程序中，主方法直接通过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接口的子类对象调用其中的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方法，另外一个是通过线程对象调用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方法启动的，从结果中发现，主方法实际上也是一个线程。</a:t>
            </a:r>
          </a:p>
          <a:p>
            <a:pPr indent="266700">
              <a:lnSpc>
                <a:spcPct val="150000"/>
              </a:lnSpc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376" y="129962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5" name="图片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1724282"/>
            <a:ext cx="371462" cy="33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75691" y="1705438"/>
            <a:ext cx="102452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中所有的线程都是同时启动的，哪个线程先抢到了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资源，哪个线程就先运行。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8376" y="2167433"/>
            <a:ext cx="11003392" cy="80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75691" y="2448565"/>
            <a:ext cx="10935046" cy="16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程序每次运行至少启动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个线程。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这是因为每当使用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命令执行一个类时，实际上都会启动一个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JVM(Java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虚拟机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，每一个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JVM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实际上就是在操作系统中启动了一个进程，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本身具备了垃圾的收集机制。所以在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运行时至少会启动两个线程，一个是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线程，另外一个是垃圾收集线程。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2644667"/>
            <a:ext cx="371462" cy="33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376" y="4416712"/>
            <a:ext cx="11372361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②判断线程是否启动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通过前面的介绍知道，通过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方法通知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这个线程已经准备好启动，然后就等待分配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资源，运行此线程。在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中可以使用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isAlive()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方法测试线程是否启动而且仍然在启动。</a:t>
            </a:r>
          </a:p>
        </p:txBody>
      </p:sp>
    </p:spTree>
    <p:extLst>
      <p:ext uri="{BB962C8B-B14F-4D97-AF65-F5344CB8AC3E}">
        <p14:creationId xmlns:p14="http://schemas.microsoft.com/office/powerpoint/2010/main" val="289689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945425"/>
            <a:ext cx="11420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10-8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：测试线程是否处于活动状态。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4" y="1867960"/>
            <a:ext cx="1142048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Thread.currentThread()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方法得到了当前正在运行的线程，并调用了该线程对象的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方法获取了线程对象的名称。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ThreadIsAliveTest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5" y="3171652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006717" y="3716283"/>
            <a:ext cx="5757662" cy="23543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3158152" y="6033467"/>
            <a:ext cx="3454792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10.12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10-8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的运行结果</a:t>
            </a:r>
          </a:p>
        </p:txBody>
      </p:sp>
    </p:spTree>
    <p:extLst>
      <p:ext uri="{BB962C8B-B14F-4D97-AF65-F5344CB8AC3E}">
        <p14:creationId xmlns:p14="http://schemas.microsoft.com/office/powerpoint/2010/main" val="147332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8673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41" y="972755"/>
            <a:ext cx="313490" cy="28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4297" y="851435"/>
            <a:ext cx="11476789" cy="252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主线程有可能比其他线程先执行完。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因为线程操作的不确定性，所以主线程有可能最先执行完，那么此时其他线程不会受到任何影响，并不会随着主线程的结束而结束。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③线程的强制运行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在线程操作中，可以使用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join()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方法让一个线程强制运行，线程强制运行期间，其他线程无法运行，必须等待此线程完成之后才可以继续执行。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4297" y="3470664"/>
            <a:ext cx="1072985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10-9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：测试线程的强制运行。</a:t>
            </a:r>
          </a:p>
          <a:p>
            <a:pPr>
              <a:lnSpc>
                <a:spcPct val="150000"/>
              </a:lnSpc>
            </a:pP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）先定义一个实现</a:t>
            </a: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Runnable</a:t>
            </a: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接口的线程功能类</a:t>
            </a: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MyThread</a:t>
            </a: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，代码如下：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297" y="4695688"/>
            <a:ext cx="11459255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Thread.currentThread()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方法得到了当前正在运行的线程，并调用了该线程对象的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方法获取了线程对象的名称。</a:t>
            </a:r>
          </a:p>
        </p:txBody>
      </p:sp>
    </p:spTree>
    <p:extLst>
      <p:ext uri="{BB962C8B-B14F-4D97-AF65-F5344CB8AC3E}">
        <p14:creationId xmlns:p14="http://schemas.microsoft.com/office/powerpoint/2010/main" val="251136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303" y="783391"/>
            <a:ext cx="1145968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ThreadJoinTest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8449" y="1253348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538737" y="1696226"/>
            <a:ext cx="5579745" cy="26511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矩形 3"/>
          <p:cNvSpPr/>
          <p:nvPr/>
        </p:nvSpPr>
        <p:spPr>
          <a:xfrm>
            <a:off x="2910511" y="4362055"/>
            <a:ext cx="3185488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10.13 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10-9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的运行结果</a:t>
            </a:r>
          </a:p>
        </p:txBody>
      </p:sp>
      <p:sp>
        <p:nvSpPr>
          <p:cNvPr id="5" name="矩形 4"/>
          <p:cNvSpPr/>
          <p:nvPr/>
        </p:nvSpPr>
        <p:spPr>
          <a:xfrm>
            <a:off x="850232" y="4620646"/>
            <a:ext cx="10956756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上面的程序，多运行几次，通过观察结果可以发现：当主线程中的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的值超过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时，一定会先强制执行线程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t1,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线程执行完毕后，主线程才会继续向后执行。即主线程必须等待这个线程完成之后才会继续执行。</a:t>
            </a:r>
          </a:p>
        </p:txBody>
      </p:sp>
      <p:sp>
        <p:nvSpPr>
          <p:cNvPr id="6" name="矩形 5"/>
          <p:cNvSpPr/>
          <p:nvPr/>
        </p:nvSpPr>
        <p:spPr>
          <a:xfrm>
            <a:off x="617621" y="5454680"/>
            <a:ext cx="1095675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④线程的休眠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程序中允许一个线程进行暂时的休眠，直接使用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Thread.sleep()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方法即可实现休眠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66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744954"/>
            <a:ext cx="114525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：测试线程的休眠。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4" y="1618035"/>
            <a:ext cx="114525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方法中调用了线程休眠方法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Thread.sleep()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方法，也调用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Thread.currentThread()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方法得到了当前正在运行的线程，并调用了该线程对象的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方法获取了线程对象的名称。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ThreadSleepTest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067" y="3289324"/>
            <a:ext cx="478207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10.14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所示：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3065495" y="3744577"/>
            <a:ext cx="5579745" cy="15392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338373" y="5677519"/>
            <a:ext cx="11452571" cy="45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面的程序执行时，每次的输出都是间隔了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毫秒，达到了延时操作的效果。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1859" y="5279240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10.14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10-10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46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915736"/>
            <a:ext cx="1148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⑤线程的中断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当一个线程运行时，另外一个线程可以直接通过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interrupt()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方法中断其运行状态。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：测试线程的中断。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6" y="2619813"/>
            <a:ext cx="1148465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方法中调用了线程休眠方法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Thread.sleep()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方法，并对休眠方法做了异常捕获处理。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ThreadInterruptTest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6" y="3764254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758269" y="4207132"/>
            <a:ext cx="5579745" cy="10541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3701527" y="5275936"/>
            <a:ext cx="313842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10.15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10-11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376" y="5450342"/>
            <a:ext cx="11484656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从上面的程序可以看出，一个线程启动后进入了休眠状态，原本是要休眠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秒之后再继续执行，但是主方法是线程启动之后的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秒后就将其中断，休眠一旦中断之后将执行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catch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中的代码。</a:t>
            </a:r>
          </a:p>
        </p:txBody>
      </p:sp>
    </p:spTree>
    <p:extLst>
      <p:ext uri="{BB962C8B-B14F-4D97-AF65-F5344CB8AC3E}">
        <p14:creationId xmlns:p14="http://schemas.microsoft.com/office/powerpoint/2010/main" val="228473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473" y="783391"/>
            <a:ext cx="11849937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⑥后台线程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守护线程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程序中，只要前台有一个线程在运行，则整个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进程都不会消失，所以此时可以设置一个后台线程，也叫守护线程，这样即使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进程结束了，此后台线程依然会继续运行。要想实现这样的操作，直接使用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setDaemon()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方法就可以实现。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：测试后台线程的设置。</a:t>
            </a:r>
          </a:p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472" y="3183901"/>
            <a:ext cx="1184993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方法中调用了线程休眠方法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Thread.sleep()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方法，并对休眠方法做了异常捕获处理。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ThreadDaemonTest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17" y="4449298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20012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184634" y="744954"/>
            <a:ext cx="5579745" cy="3660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3142871" y="4505441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10.16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10-12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6" y="4773058"/>
            <a:ext cx="11468613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在上面的程序中，在线程类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中，尽管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方法中是死循环的方式，但是程序仍然可以执行完，因为该线程是后台线程，也叫守护线程。</a:t>
            </a:r>
          </a:p>
        </p:txBody>
      </p:sp>
    </p:spTree>
    <p:extLst>
      <p:ext uri="{BB962C8B-B14F-4D97-AF65-F5344CB8AC3E}">
        <p14:creationId xmlns:p14="http://schemas.microsoft.com/office/powerpoint/2010/main" val="221789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学习目标</a:t>
            </a:r>
            <a:endParaRPr lang="zh-CN" altLang="zh-CN" sz="3200" dirty="0">
              <a:solidFill>
                <a:schemeClr val="bg1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5577" y="1005067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能了解进程和线程的概念；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能理解多线程的优点和缺点；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能正确掌握线程的定义的两种形式；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能正确掌握线程的状态和常用方法；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能正确理解线程中锁的概念；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能正确解决线程同步问题；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能理解线程死锁产生的原因；</a:t>
            </a:r>
          </a:p>
          <a:p>
            <a:pPr marL="34290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能理解并掌握生产者和消费者模型；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307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954505"/>
            <a:ext cx="420971" cy="37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59347" y="834717"/>
            <a:ext cx="11095769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中线程分为两种类型，用户线程和守护线程。通过线程对象的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setDaemon(false)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设置为用户线程；通过线程对象的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setDaemon(true)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设置为守护线程。如果不设置，默认值为用户线程。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48861" y="2149148"/>
            <a:ext cx="11222094" cy="335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用户线程和守护线程的区别：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）主线程结束后，用户线程还会继续运行，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JVM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虚拟机）存活；主线程结束后，守护线程和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JVM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的状态由下面的第（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）条确定。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）如果没有用户线程，都是守护线程，那么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JVM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结束（随之而来的是所有一切都烟消云散，包括所有的守护线程）。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举例说明：垃圾回收线程就是一个经典的守护线程，当程序中不再有任何运行的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Thread,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程序就不会再产生垃圾，垃圾回收线程也就无事可做，所以当垃圾回收线程是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JVM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上仅剩的线程时，垃圾回收线程会自动离开。它始终在低级别的状态中运行，用于实时监控和管理系统中的可回收资源。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2149148"/>
            <a:ext cx="420971" cy="37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80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730250"/>
            <a:ext cx="1153278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⑦线程的礼让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在线程操作中，可以使用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yield()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方法将一个线程的操作暂时让给其他线程执行。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下面通过案例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来演示线程的礼让。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：测试线程的礼让。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6" y="2752070"/>
            <a:ext cx="115327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方法中当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i==3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时调用了线程的礼让方法。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ThreadYieldTest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661" y="3589861"/>
            <a:ext cx="478207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10.17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991203" y="4059818"/>
            <a:ext cx="5579745" cy="26936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8570948" y="5730033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10.17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10-13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24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744954"/>
            <a:ext cx="113723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⑧线程的优先级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程序的线程操作中，所有的线程在运行前都会保持在就绪状态，那么此时，哪个线程的优先级高，哪个线程就有可能会先执行。在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的线程中可以使用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setPriority()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方法设置一个线程的优先级，在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的线程中一共有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种优先级，如表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721278"/>
              </p:ext>
            </p:extLst>
          </p:nvPr>
        </p:nvGraphicFramePr>
        <p:xfrm>
          <a:off x="393032" y="2782603"/>
          <a:ext cx="11157285" cy="2855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296">
                  <a:extLst>
                    <a:ext uri="{9D8B030D-6E8A-4147-A177-3AD203B41FA5}">
                      <a16:colId xmlns:a16="http://schemas.microsoft.com/office/drawing/2014/main" xmlns="" val="4231401234"/>
                    </a:ext>
                  </a:extLst>
                </a:gridCol>
                <a:gridCol w="5224614">
                  <a:extLst>
                    <a:ext uri="{9D8B030D-6E8A-4147-A177-3AD203B41FA5}">
                      <a16:colId xmlns:a16="http://schemas.microsoft.com/office/drawing/2014/main" xmlns="" val="3144983508"/>
                    </a:ext>
                  </a:extLst>
                </a:gridCol>
                <a:gridCol w="2883073">
                  <a:extLst>
                    <a:ext uri="{9D8B030D-6E8A-4147-A177-3AD203B41FA5}">
                      <a16:colId xmlns:a16="http://schemas.microsoft.com/office/drawing/2014/main" xmlns="" val="2954371193"/>
                    </a:ext>
                  </a:extLst>
                </a:gridCol>
                <a:gridCol w="1787302">
                  <a:extLst>
                    <a:ext uri="{9D8B030D-6E8A-4147-A177-3AD203B41FA5}">
                      <a16:colId xmlns:a16="http://schemas.microsoft.com/office/drawing/2014/main" xmlns="" val="1727711673"/>
                    </a:ext>
                  </a:extLst>
                </a:gridCol>
              </a:tblGrid>
              <a:tr h="7138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序号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描述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表示的常量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67181088"/>
                  </a:ext>
                </a:extLst>
              </a:tr>
              <a:tr h="7138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public static final int MIN_PRIORITY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最低优先级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6794358"/>
                  </a:ext>
                </a:extLst>
              </a:tr>
              <a:tr h="7138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public static final int NORM_PRIORITY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中等优先级，默认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89651563"/>
                  </a:ext>
                </a:extLst>
              </a:tr>
              <a:tr h="7138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public static final int MAX_PRIORITY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最高优先级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endParaRPr lang="zh-CN" sz="18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55832368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188585" y="2260068"/>
            <a:ext cx="253146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表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线程的优先级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695226"/>
            <a:ext cx="11420487" cy="2777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10.3.3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）通过分析项目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，可以用以下几个步骤实现本项目：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，在类中重写接口中的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②定义测试类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ThreadPriorityTest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，测试程序的运行结果；。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）编码：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4" y="3422660"/>
            <a:ext cx="1142048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方法中调用了线程休眠方法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Thread.sleep()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方法，并对休眠方法做了异常捕获处理。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ThreadPriorityTest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520" y="4835926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10.18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372092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694106" y="783391"/>
            <a:ext cx="5579745" cy="37020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3968178" y="4538582"/>
            <a:ext cx="303159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10.18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项目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10-2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6" y="5045164"/>
            <a:ext cx="11516740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从上面的运行结果中可以发现，线程将根据其优先级的大小来决定哪个线程会先运行，但是运行多次后，也会发现并非线程的优先级越高就一定会先执行，哪个线程先执行将由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的调度来决定。</a:t>
            </a:r>
          </a:p>
        </p:txBody>
      </p:sp>
      <p:pic>
        <p:nvPicPr>
          <p:cNvPr id="9" name="图片 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29" y="5984764"/>
            <a:ext cx="351435" cy="35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090864" y="5966867"/>
            <a:ext cx="79223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提醒：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线程的优先级是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NORM_PRIORITY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。可以通过下面的程序段来验证。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30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8376" y="41709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376" y="730250"/>
            <a:ext cx="11548824" cy="570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10.3.4 </a:t>
            </a:r>
            <a:r>
              <a:rPr lang="zh-CN" altLang="zh-CN" b="1" kern="1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当哪个方法结束时，能使线程进入死亡状态。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run          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setPrority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yield         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以下哪个方法不能使线程进入阻塞状态（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sleep()    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wait()    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suspend()    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stop()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用哪个方法可以改变线程的优先级。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run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setPrority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yield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45958" y="1816587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2990" y="306788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1780" y="390679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838271"/>
            <a:ext cx="114365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用哪个方法可以实现线程的礼让。（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run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setPrority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yield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线程通过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哪个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方法可以休眠一段时间，然后恢复运行。（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run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setPrority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yield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⑥方法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resume( 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负责重新开始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哪种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线程的执行。（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．被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stop( 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方法停止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．被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sleep( 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方法停止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．被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wait( 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方法停止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．被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suspend( 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方法停止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6548" y="838271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938" y="231389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4252" y="380580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8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10.3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线程的状态与线程常用方法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783391"/>
            <a:ext cx="1138840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latin typeface="Times New Roman" panose="02020603050405020304" pitchFamily="18" charset="0"/>
              </a:rPr>
              <a:t>2</a:t>
            </a:r>
            <a:r>
              <a:rPr lang="zh-CN" altLang="zh-CN" kern="100">
                <a:latin typeface="Times New Roman" panose="02020603050405020304" pitchFamily="18" charset="0"/>
              </a:rPr>
              <a:t>）填空题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①线程有</a:t>
            </a:r>
            <a:r>
              <a:rPr lang="en-US" altLang="zh-CN" kern="100">
                <a:latin typeface="Times New Roman" panose="02020603050405020304" pitchFamily="18" charset="0"/>
              </a:rPr>
              <a:t>5</a:t>
            </a:r>
            <a:r>
              <a:rPr lang="zh-CN" altLang="zh-CN" kern="100">
                <a:latin typeface="Times New Roman" panose="02020603050405020304" pitchFamily="18" charset="0"/>
              </a:rPr>
              <a:t>种状态，它们是</a:t>
            </a:r>
            <a:r>
              <a:rPr lang="zh-CN" altLang="zh-CN" kern="100" smtClean="0">
                <a:latin typeface="Times New Roman" panose="02020603050405020304" pitchFamily="18" charset="0"/>
              </a:rPr>
              <a:t>（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 ）</a:t>
            </a:r>
            <a:r>
              <a:rPr lang="zh-CN" altLang="zh-CN" kern="100">
                <a:latin typeface="Times New Roman" panose="02020603050405020304" pitchFamily="18" charset="0"/>
              </a:rPr>
              <a:t>、</a:t>
            </a:r>
            <a:r>
              <a:rPr lang="zh-CN" altLang="zh-CN" kern="100" smtClean="0">
                <a:latin typeface="Times New Roman" panose="02020603050405020304" pitchFamily="18" charset="0"/>
              </a:rPr>
              <a:t>（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 </a:t>
            </a:r>
            <a:r>
              <a:rPr lang="en-US" altLang="zh-CN" kern="100" smtClean="0">
                <a:latin typeface="Times New Roman" panose="02020603050405020304" pitchFamily="18" charset="0"/>
              </a:rPr>
              <a:t>  </a:t>
            </a:r>
            <a:r>
              <a:rPr lang="zh-CN" altLang="zh-CN" kern="100">
                <a:latin typeface="Times New Roman" panose="02020603050405020304" pitchFamily="18" charset="0"/>
              </a:rPr>
              <a:t>）、</a:t>
            </a:r>
            <a:r>
              <a:rPr lang="zh-CN" altLang="zh-CN" kern="100" smtClean="0">
                <a:latin typeface="Times New Roman" panose="02020603050405020304" pitchFamily="18" charset="0"/>
              </a:rPr>
              <a:t>（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 ）</a:t>
            </a:r>
            <a:r>
              <a:rPr lang="zh-CN" altLang="zh-CN" kern="100">
                <a:latin typeface="Times New Roman" panose="02020603050405020304" pitchFamily="18" charset="0"/>
              </a:rPr>
              <a:t>、（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和</a:t>
            </a:r>
            <a:r>
              <a:rPr lang="zh-CN" altLang="zh-CN" kern="100" smtClean="0">
                <a:latin typeface="Times New Roman" panose="02020603050405020304" pitchFamily="18" charset="0"/>
              </a:rPr>
              <a:t>（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等状态。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②新创建的线程默认的优先级是（</a:t>
            </a:r>
            <a:r>
              <a:rPr lang="en-US" altLang="zh-CN" kern="100">
                <a:latin typeface="Times New Roman" panose="02020603050405020304" pitchFamily="18" charset="0"/>
              </a:rPr>
              <a:t>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          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③要实现线程的强制执行，需要使</a:t>
            </a:r>
            <a:r>
              <a:rPr lang="zh-CN" altLang="zh-CN" kern="100" smtClean="0">
                <a:latin typeface="Times New Roman" panose="02020603050405020304" pitchFamily="18" charset="0"/>
              </a:rPr>
              <a:t>用（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④要实现线程的礼让，需要使用（</a:t>
            </a:r>
            <a:r>
              <a:rPr lang="en-US" altLang="zh-CN" kern="100">
                <a:latin typeface="Times New Roman" panose="02020603050405020304" pitchFamily="18" charset="0"/>
              </a:rPr>
              <a:t> 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⑤要实现线程的休眠，需要使用（</a:t>
            </a:r>
            <a:r>
              <a:rPr lang="en-US" altLang="zh-CN" kern="100">
                <a:latin typeface="Times New Roman" panose="02020603050405020304" pitchFamily="18" charset="0"/>
              </a:rPr>
              <a:t> 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⑥获取当前线程的名称，可以使用（</a:t>
            </a:r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方法，设置线程的名称，可以使用</a:t>
            </a:r>
            <a:r>
              <a:rPr lang="en-US" altLang="zh-CN" kern="100">
                <a:latin typeface="Times New Roman" panose="02020603050405020304" pitchFamily="18" charset="0"/>
              </a:rPr>
              <a:t>setName()</a:t>
            </a:r>
            <a:r>
              <a:rPr lang="zh-CN" altLang="zh-CN" kern="100">
                <a:latin typeface="Times New Roman" panose="02020603050405020304" pitchFamily="18" charset="0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⑦获取线程的优先级，可以使用</a:t>
            </a:r>
            <a:r>
              <a:rPr lang="en-US" altLang="zh-CN" kern="100">
                <a:latin typeface="Times New Roman" panose="02020603050405020304" pitchFamily="18" charset="0"/>
              </a:rPr>
              <a:t>(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           </a:t>
            </a:r>
            <a:r>
              <a:rPr lang="en-US" altLang="zh-CN" kern="100">
                <a:latin typeface="Times New Roman" panose="02020603050405020304" pitchFamily="18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</a:rPr>
              <a:t>方法，设置线程的优先级可以使用（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         </a:t>
            </a:r>
            <a:r>
              <a:rPr lang="zh-CN" altLang="zh-CN" kern="100" smtClean="0"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latin typeface="Times New Roman" panose="02020603050405020304" pitchFamily="18" charset="0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latin typeface="Times New Roman" panose="02020603050405020304" pitchFamily="18" charset="0"/>
              </a:rPr>
              <a:t>3</a:t>
            </a:r>
            <a:r>
              <a:rPr lang="zh-CN" altLang="zh-CN" kern="100">
                <a:latin typeface="Times New Roman" panose="02020603050405020304" pitchFamily="18" charset="0"/>
              </a:rPr>
              <a:t>）编程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①编程实现本章节中的案例</a:t>
            </a:r>
            <a:r>
              <a:rPr lang="en-US" altLang="zh-CN" kern="100">
                <a:latin typeface="Times New Roman" panose="02020603050405020304" pitchFamily="18" charset="0"/>
              </a:rPr>
              <a:t>10-6</a:t>
            </a:r>
            <a:r>
              <a:rPr lang="zh-CN" altLang="zh-CN" kern="100">
                <a:latin typeface="Times New Roman" panose="02020603050405020304" pitchFamily="18" charset="0"/>
              </a:rPr>
              <a:t>至案例</a:t>
            </a:r>
            <a:r>
              <a:rPr lang="en-US" altLang="zh-CN" kern="100">
                <a:latin typeface="Times New Roman" panose="02020603050405020304" pitchFamily="18" charset="0"/>
              </a:rPr>
              <a:t>10-13</a:t>
            </a:r>
            <a:r>
              <a:rPr lang="zh-CN" altLang="zh-CN" kern="100">
                <a:latin typeface="Times New Roman" panose="02020603050405020304" pitchFamily="18" charset="0"/>
              </a:rPr>
              <a:t>的编码。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②实现本章节中项目</a:t>
            </a:r>
            <a:r>
              <a:rPr lang="en-US" altLang="zh-CN" kern="100">
                <a:latin typeface="Times New Roman" panose="02020603050405020304" pitchFamily="18" charset="0"/>
              </a:rPr>
              <a:t>10-2</a:t>
            </a:r>
            <a:r>
              <a:rPr lang="zh-CN" altLang="zh-CN" kern="100">
                <a:latin typeface="Times New Roman" panose="02020603050405020304" pitchFamily="18" charset="0"/>
              </a:rPr>
              <a:t>的功能，并运行测试。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③设计四个线程对象对同一个数据进行操作，两个线程执行减操作，两个线程执行加操作。</a:t>
            </a:r>
          </a:p>
        </p:txBody>
      </p:sp>
      <p:sp>
        <p:nvSpPr>
          <p:cNvPr id="3" name="矩形 2"/>
          <p:cNvSpPr/>
          <p:nvPr/>
        </p:nvSpPr>
        <p:spPr>
          <a:xfrm>
            <a:off x="3449052" y="1284205"/>
            <a:ext cx="6625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就</a:t>
            </a:r>
            <a:r>
              <a:rPr lang="zh-CN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绪</a:t>
            </a:r>
            <a:r>
              <a:rPr lang="en-US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</a:t>
            </a:r>
            <a:r>
              <a:rPr lang="zh-CN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创</a:t>
            </a:r>
            <a:r>
              <a:rPr lang="zh-CN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建</a:t>
            </a:r>
            <a:r>
              <a:rPr lang="en-US" altLang="zh-CN" kern="100">
                <a:latin typeface="Times New Roman" panose="02020603050405020304" pitchFamily="18" charset="0"/>
              </a:rPr>
              <a:t> 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 </a:t>
            </a:r>
            <a:r>
              <a:rPr lang="zh-CN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运</a:t>
            </a:r>
            <a:r>
              <a:rPr lang="zh-CN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行</a:t>
            </a:r>
            <a:r>
              <a:rPr lang="en-US" altLang="zh-CN" kern="100">
                <a:latin typeface="Times New Roman" panose="02020603050405020304" pitchFamily="18" charset="0"/>
              </a:rPr>
              <a:t> 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</a:t>
            </a:r>
            <a:r>
              <a:rPr lang="zh-CN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阻</a:t>
            </a:r>
            <a:r>
              <a:rPr lang="zh-CN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塞</a:t>
            </a:r>
            <a:r>
              <a:rPr lang="zh-CN" altLang="zh-CN" kern="100">
                <a:latin typeface="Times New Roman" panose="02020603050405020304" pitchFamily="18" charset="0"/>
              </a:rPr>
              <a:t> </a:t>
            </a:r>
            <a:r>
              <a:rPr lang="en-US" altLang="zh-CN" kern="100" smtClean="0">
                <a:latin typeface="Times New Roman" panose="02020603050405020304" pitchFamily="18" charset="0"/>
              </a:rPr>
              <a:t>               </a:t>
            </a:r>
            <a:r>
              <a:rPr lang="zh-CN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死</a:t>
            </a:r>
            <a:r>
              <a:rPr lang="zh-CN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zh-CN" kern="100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0168" y="1722720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NORM_PRIORITY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5595" y="2120680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join()</a:t>
            </a:r>
            <a:r>
              <a:rPr lang="en-US" altLang="zh-CN" kern="100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5335" y="2504716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yield()</a:t>
            </a:r>
            <a:r>
              <a:rPr lang="en-US" altLang="zh-CN" kern="100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2019" y="2957155"/>
            <a:ext cx="891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sleep()</a:t>
            </a:r>
            <a:r>
              <a:rPr lang="en-US" altLang="zh-CN" kern="100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6420" y="3325149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getName()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5496" y="3747622"/>
            <a:ext cx="15007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getPriority()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33365" y="3747041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setPriority()</a:t>
            </a:r>
            <a:r>
              <a:rPr lang="en-US" altLang="zh-CN" kern="100"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680522"/>
            <a:ext cx="11487278" cy="4008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10.4.1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(10-3)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描述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编程演示多线程同步时出现的死锁现象。</a:t>
            </a:r>
          </a:p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10.4.2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一个多线程的程序如果是通过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接口实现的，则意味着类中的属性可以被多个线程共享，那么这样就会造成一个问题，如果这些多个线程要操作同一资源时就有可能出现资源的同步问题。例如，前面项目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的卖票程序，如果多个线程同时操作时，就有可能出现卖出的票为负数的问题。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7970" algn="just"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）问题的引出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接口的方式实现多线程，并产生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个线程对象，同时卖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张票。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：测试卖票程序存在问题。</a:t>
            </a:r>
          </a:p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6" y="4938325"/>
            <a:ext cx="113450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方法中实现了每间隔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，就卖出一张票。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SynchronizedTest1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1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8855" y="680522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10.19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787381" y="1151443"/>
            <a:ext cx="5579745" cy="23539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4003745" y="3505388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10.19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10-14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6" y="3903582"/>
            <a:ext cx="1150486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从程序的运行结果中可以发现，程序中加入了延迟操作，所以在运行的最后出现了负数的情况，那么为什么会产生这样的问题呢？</a:t>
            </a:r>
          </a:p>
        </p:txBody>
      </p:sp>
      <p:sp>
        <p:nvSpPr>
          <p:cNvPr id="5" name="矩形 4"/>
          <p:cNvSpPr/>
          <p:nvPr/>
        </p:nvSpPr>
        <p:spPr>
          <a:xfrm>
            <a:off x="338376" y="4761959"/>
            <a:ext cx="1150486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从上面的操作代码中可以发现对于票数的操作步骤如下：</a:t>
            </a: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）判断票数是否大于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，大于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则表示还有票可以卖；</a:t>
            </a: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）如果票大于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，则将票卖出。</a:t>
            </a:r>
          </a:p>
        </p:txBody>
      </p:sp>
    </p:spTree>
    <p:extLst>
      <p:ext uri="{BB962C8B-B14F-4D97-AF65-F5344CB8AC3E}">
        <p14:creationId xmlns:p14="http://schemas.microsoft.com/office/powerpoint/2010/main" val="219639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10.1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进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程与线程</a:t>
            </a:r>
            <a:endParaRPr lang="zh-CN" altLang="zh-CN" sz="3200" dirty="0">
              <a:solidFill>
                <a:schemeClr val="bg1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486" y="680522"/>
            <a:ext cx="10133261" cy="5388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10.1.1 </a:t>
            </a:r>
            <a:r>
              <a:rPr lang="zh-CN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知识准备</a:t>
            </a:r>
          </a:p>
          <a:p>
            <a:pPr indent="267970" algn="just"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）进程和线程的概念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线程的概念来源于计算机的操作系统的进程的概念。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进程是一个程序关于某个数据集的一次运行。也就是说，进程是运行中的程序，是程序的一次运行活动。大家可以打开操作系统的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任务管理器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中的进程选项查看系统正在运行的进程。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线程就是进程中一个负责程序执行的控制单元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执行路径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，一个进程中可以多执行路径，称之为多线程。一个进程中至少要有一个线程。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每一个线程都有自己运行的内容。这个内容可以称为线程要执行的任务。开启多个线程的目的是为了同时运行多部分代码。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所有的程序员都熟悉顺序程序的编写，如我们编写求三角形的三条边长之和的程序就是顺序程序。顺序程序都有开始、执行序列和结束，在程序执行的任何时刻，只有一个执行点。线程（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）则是进程中的一个单个的顺序控制流。单线程的概念很简单，如图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744954"/>
            <a:ext cx="1155761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但是，在上面的操作代码中，在步骤（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）和步骤（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）之间加入了延迟操作，那么一个线程就有可能在还没有对票数进行减操作之前，其他线程就已经将票数减少了，这样就会出现票数为负数的情况。如图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10.20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所示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575" y="1981552"/>
            <a:ext cx="4718050" cy="27844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3319551" y="5290956"/>
            <a:ext cx="372409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en-US" kern="100">
                <a:latin typeface="仿宋" panose="02010609060101010101" pitchFamily="49" charset="-122"/>
              </a:rPr>
              <a:t>图</a:t>
            </a:r>
            <a:r>
              <a:rPr lang="en-US" altLang="zh-CN" kern="100" smtClean="0">
                <a:latin typeface="仿宋" panose="02010609060101010101" pitchFamily="49" charset="-122"/>
              </a:rPr>
              <a:t>10.20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10-14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程序操作示意图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42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8376" y="3429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73" y="783391"/>
            <a:ext cx="391386" cy="39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60913" y="695226"/>
            <a:ext cx="1154692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线程安全问题产生的原因：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）多个线程同时操作共享数据；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）操作共享数据的线程代码有多条。（即有两条或两条以上）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当一个线程在执行操作共享数据的多条代码过程中，其他线程参与了运算，这样就会导致线程安全问题的产生。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308" y="2449552"/>
            <a:ext cx="115338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）使用同步解决问题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解决上面问题的思路是：将多条操作共享数据的线程代码封装起来，当有线程在执行这些代码的时候，其他线程是不可以参与运算的。必须要等待当前线程把这些代码全部执行完毕后，其他线程才可以参与运算。</a:t>
            </a: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解决资源共享的同步问题，可以使用同步代码块和同步方法两种方式完成。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①同步代码块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在前面几章中已经为大家介绍过代码块的概念，所谓代码块就是指使用“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{}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”括起来的一段代码，根据其位置和声明的不同，可以分为普通代码块、构造代码块、静态代码块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种，如果在代码块上加上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synchronized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关键字，则此代码块就称为同步代码块。通过代码块的格式如下。</a:t>
            </a:r>
          </a:p>
        </p:txBody>
      </p:sp>
      <p:sp>
        <p:nvSpPr>
          <p:cNvPr id="5" name="矩形 4"/>
          <p:cNvSpPr/>
          <p:nvPr/>
        </p:nvSpPr>
        <p:spPr>
          <a:xfrm>
            <a:off x="338376" y="5766339"/>
            <a:ext cx="1142838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从上面的格式中可以发现，在使用同步代码块时必须制定一个需要同步的对象，但一般都将当前对象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(this)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设置为同步对象。</a:t>
            </a:r>
          </a:p>
        </p:txBody>
      </p:sp>
    </p:spTree>
    <p:extLst>
      <p:ext uri="{BB962C8B-B14F-4D97-AF65-F5344CB8AC3E}">
        <p14:creationId xmlns:p14="http://schemas.microsoft.com/office/powerpoint/2010/main" val="77082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473" y="695226"/>
            <a:ext cx="117345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10-15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：测试卖票程序存在问题。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24" y="1491432"/>
            <a:ext cx="115136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方法中实现了使用同步代码块卖票。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SynchronizedTest2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070" y="2261894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694106" y="2719476"/>
            <a:ext cx="5579745" cy="15506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012539" y="4244363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10.21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10-15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645" y="4408641"/>
            <a:ext cx="11546707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从程序的运行结果中可以发现，以上代码将取值和修改值这两步操作进行了同步，所以就不会再出现卖票混乱和出现负数的情况了。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②同步方法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除了可以将需要的同步代码设置为同步代码块之外，还可以使用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synchronized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关键字将一个方法声明为同步方法，同步方法格式如下所示。</a:t>
            </a:r>
          </a:p>
        </p:txBody>
      </p:sp>
    </p:spTree>
    <p:extLst>
      <p:ext uri="{BB962C8B-B14F-4D97-AF65-F5344CB8AC3E}">
        <p14:creationId xmlns:p14="http://schemas.microsoft.com/office/powerpoint/2010/main" val="421804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710273"/>
            <a:ext cx="11583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：使用同步方法解决线程同步问题。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）先定义一个实现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5" y="1568650"/>
            <a:ext cx="1158399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类中重写了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方法中调用了同步方法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sale()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，在同步方法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sale()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中实现了卖票功能。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SynchronizedTest2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类，测试程序运行效果。测试类代码如下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4" y="2758040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139073" y="3205357"/>
            <a:ext cx="5579745" cy="15455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338374" y="5276065"/>
            <a:ext cx="11583994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程序的运行结果中可以发现，同步方法也完成了与同步代码块同样的功能。</a:t>
            </a:r>
          </a:p>
        </p:txBody>
      </p:sp>
      <p:sp>
        <p:nvSpPr>
          <p:cNvPr id="6" name="矩形 5"/>
          <p:cNvSpPr/>
          <p:nvPr/>
        </p:nvSpPr>
        <p:spPr>
          <a:xfrm>
            <a:off x="4428366" y="4750947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10.22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10-16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7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347" y="687067"/>
            <a:ext cx="115224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提醒：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同步的优缺点：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）同步的好处：解决了线程安全问题。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）同步的弊端：相对降低了效率，因为同步外的线程都会判断同步锁。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同步的前提：同步中必须有多个线程并使用同一个锁。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783391"/>
            <a:ext cx="377971" cy="3326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16347" y="2694948"/>
            <a:ext cx="110301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同步方法和同步代码块的区别：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）同步方法的锁是固定的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）同步代码块的锁是任意的对象。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建议使用同步代码块。</a:t>
            </a: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89" y="2716681"/>
            <a:ext cx="377971" cy="3326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716346" y="5175040"/>
            <a:ext cx="11030177" cy="455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提醒：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同步能解决问题的前提是：多个线程必须使用同一个锁，才能用同步解决线程共享资源混乱问题。 </a:t>
            </a:r>
          </a:p>
        </p:txBody>
      </p:sp>
      <p:pic>
        <p:nvPicPr>
          <p:cNvPr id="11" name="图片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89" y="5167708"/>
            <a:ext cx="377971" cy="3326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69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7191" y="574204"/>
            <a:ext cx="11557616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）死锁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同步可以保证资源共享操作的正确性，但是过多同步也会产生问题，如图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10.23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所示。例如：现在有张三想要李四的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F-22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模型，李四想要张三的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J-20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模型。此时张三对李四说：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把你的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F-22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模型给我，我就给你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J-20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，李四也对张三说：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把你的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J-20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模型给我，我就给你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F-22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，此时张三在等待李四的答复，而李四也在等待张三的答复，那么这样下去最终结果就是：张三得不到李四的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F-22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模型，李四也得不到张三的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J-20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模型，这实际上就是死锁的概念。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749" y="2663262"/>
            <a:ext cx="6111770" cy="29568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01449" y="5493943"/>
            <a:ext cx="294503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33375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</a:rPr>
              <a:t>10.23 </a:t>
            </a:r>
            <a:r>
              <a:rPr lang="zh-CN" altLang="zh-CN" kern="100">
                <a:latin typeface="Times New Roman" panose="02020603050405020304" pitchFamily="18" charset="0"/>
              </a:rPr>
              <a:t>同步产生的问题</a:t>
            </a:r>
          </a:p>
        </p:txBody>
      </p:sp>
      <p:sp>
        <p:nvSpPr>
          <p:cNvPr id="5" name="矩形 4"/>
          <p:cNvSpPr/>
          <p:nvPr/>
        </p:nvSpPr>
        <p:spPr>
          <a:xfrm>
            <a:off x="317191" y="5716620"/>
            <a:ext cx="1155761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所谓死锁就是指两个线程都在等待彼此完成任务，造成了程序的停滞，一般程序的死锁都是在程序运行时出现的。下面通过项目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这个例子来观察出现死锁的情况。</a:t>
            </a:r>
          </a:p>
        </p:txBody>
      </p:sp>
    </p:spTree>
    <p:extLst>
      <p:ext uri="{BB962C8B-B14F-4D97-AF65-F5344CB8AC3E}">
        <p14:creationId xmlns:p14="http://schemas.microsoft.com/office/powerpoint/2010/main" val="409336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1452955"/>
            <a:ext cx="1168790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400"/>
              </a:spcBef>
              <a:spcAft>
                <a:spcPts val="10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10.4.3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</a:t>
            </a:r>
            <a:r>
              <a:rPr lang="zh-CN" altLang="zh-CN" b="1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施</a:t>
            </a:r>
            <a:endParaRPr lang="en-US" altLang="zh-CN" b="1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5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）分析通过分析题目可以用以下几个步骤实现本项目：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先定义一个包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在包中定义一个普通类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ZhangSan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，在类中定义两个方法，一个是说方法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，一个是得到方法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在包中定义一个普通类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LiSi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，在类中定义两个方法，一个是说方法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，一个是得到方法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在包中定义线程功能类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ThreadDeadLock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，并在类中定义两个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static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的锁，并重写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方法中，根据标识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flag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的不同，执行不同的操作。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ThreadDeadLockTest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95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045" y="744954"/>
            <a:ext cx="1168790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①在项目中创建一个包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中定义普通类类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ZhangSan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en-US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③在包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cn.cqvie.chapter10.project3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中定义普通类类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LiSi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④在包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cn.cqvie.chapter03.project3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中定义实现了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接口的线程功能类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⑤定义测试类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ThreadDeadLockTest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，测试程序的运行结果，代码如下</a:t>
            </a:r>
            <a:r>
              <a:rPr lang="en-US" altLang="zh-CN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045" y="3265324"/>
            <a:ext cx="6096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2646601" y="4173433"/>
            <a:ext cx="5248275" cy="11525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338376" y="5620112"/>
            <a:ext cx="11293847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程序的运行结果中可以发现，两个线程都在等待对方执行完成，释放锁；这样程序就无法向下继续执行，从而造成了死锁的现象。</a:t>
            </a:r>
          </a:p>
        </p:txBody>
      </p:sp>
      <p:sp>
        <p:nvSpPr>
          <p:cNvPr id="4" name="矩形 3"/>
          <p:cNvSpPr/>
          <p:nvPr/>
        </p:nvSpPr>
        <p:spPr>
          <a:xfrm>
            <a:off x="3445969" y="5237565"/>
            <a:ext cx="330090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10.24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项目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10-3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6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1" y="6473876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347" y="695226"/>
            <a:ext cx="111180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提醒：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关于同步和死锁：多个线程共享同一资源，并且操作资源的代码多于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个时，需要同步以保证资源操作的完整性和安全性；但是过多的同步就有可能产生死锁。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762536"/>
            <a:ext cx="377971" cy="3326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38376" y="1896901"/>
            <a:ext cx="10661519" cy="2454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10.4.4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①用哪个关键字可以实现线程的同步操作。（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synchronized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yield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9094" y="282749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454" y="4493683"/>
            <a:ext cx="11545992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）填空题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①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语言中，使用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                                 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关键字可以实现线程的同步操作。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，使用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synchronized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关键字实现线程的同步有两种方式，一种是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，另一种是同步方法。</a:t>
            </a:r>
          </a:p>
        </p:txBody>
      </p:sp>
      <p:sp>
        <p:nvSpPr>
          <p:cNvPr id="8" name="矩形 7"/>
          <p:cNvSpPr/>
          <p:nvPr/>
        </p:nvSpPr>
        <p:spPr>
          <a:xfrm>
            <a:off x="3339506" y="4967136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synchronized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7370" y="530058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>
                <a:solidFill>
                  <a:srgbClr val="FF0000"/>
                </a:solidFill>
                <a:latin typeface="Times New Roman" panose="02020603050405020304" pitchFamily="18" charset="0"/>
              </a:rPr>
              <a:t>同步代码块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2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10.4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步与锁死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906" y="1565519"/>
            <a:ext cx="113641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①实现本章中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，并运行测试。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②实现本章中的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，并运行测试。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③编写线程同步模拟应用程序：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&lt;1&gt;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大气环境数据为：温度，湿度，风速。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&lt;2&gt;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一个大气环境传感器测量环境数据需要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秒时间。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&lt;3&gt;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一个计算机读取传感器的环境数据需要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0.01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秒时间。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模拟一个计算机读取大气环境传感器的读取的随机的温度、湿度和风速，读取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100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次。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777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10.1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进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程与线程</a:t>
            </a:r>
            <a:endParaRPr lang="zh-CN" altLang="zh-CN" sz="3200" dirty="0">
              <a:solidFill>
                <a:schemeClr val="bg1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8568" y="1191289"/>
            <a:ext cx="10720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多线程（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multi-thread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）是指在单个的程序内可以同时运行多个不同的线程完成不同的任务，图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说明了一个程序中同时有两个线程运行。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794510" y="2399734"/>
            <a:ext cx="1333500" cy="15849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>
              <a:solidFill>
                <a:srgbClr val="076EAD"/>
              </a:solidFill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927860" y="2696914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927860" y="2994094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927860" y="3291274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927860" y="3588454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cxnSp>
        <p:nvCxnSpPr>
          <p:cNvPr id="43" name="直接连接符 42"/>
          <p:cNvCxnSpPr>
            <a:cxnSpLocks noChangeShapeType="1"/>
          </p:cNvCxnSpPr>
          <p:nvPr/>
        </p:nvCxnSpPr>
        <p:spPr bwMode="auto">
          <a:xfrm>
            <a:off x="2099310" y="248926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>
            <a:off x="2099310" y="2795974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2099310" y="3093154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>
            <a:off x="2099310" y="3390334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377625" y="2431709"/>
            <a:ext cx="1333500" cy="15849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510975" y="272888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510975" y="302606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510975" y="332324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>
            <a:off x="7682425" y="2521244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>
            <a:off x="7682425" y="282794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7682425" y="312512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>
            <a:off x="7682425" y="342230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8225350" y="274793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225350" y="304511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8225350" y="334229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>
            <a:off x="8396800" y="2540294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直接连接符 59"/>
          <p:cNvCxnSpPr>
            <a:cxnSpLocks noChangeShapeType="1"/>
          </p:cNvCxnSpPr>
          <p:nvPr/>
        </p:nvCxnSpPr>
        <p:spPr bwMode="auto">
          <a:xfrm>
            <a:off x="8396800" y="284699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直接连接符 60"/>
          <p:cNvCxnSpPr>
            <a:cxnSpLocks noChangeShapeType="1"/>
          </p:cNvCxnSpPr>
          <p:nvPr/>
        </p:nvCxnSpPr>
        <p:spPr bwMode="auto">
          <a:xfrm>
            <a:off x="8396800" y="314417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直接连接符 61"/>
          <p:cNvCxnSpPr>
            <a:cxnSpLocks noChangeShapeType="1"/>
          </p:cNvCxnSpPr>
          <p:nvPr/>
        </p:nvCxnSpPr>
        <p:spPr bwMode="auto">
          <a:xfrm>
            <a:off x="8396800" y="3441359"/>
            <a:ext cx="635" cy="19812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7510975" y="362042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8244400" y="3620429"/>
            <a:ext cx="333375" cy="9906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5" name="Rectangle 61"/>
          <p:cNvSpPr>
            <a:spLocks noChangeArrowheads="1"/>
          </p:cNvSpPr>
          <p:nvPr/>
        </p:nvSpPr>
        <p:spPr bwMode="auto">
          <a:xfrm>
            <a:off x="-571500" y="-35696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1927860" y="36449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2637155" algn="ctr"/>
                <a:tab pos="5274310" algn="r"/>
                <a:tab pos="266700" algn="l"/>
              </a:tabLst>
            </a:pPr>
            <a:r>
              <a:rPr lang="zh-CN" altLang="zh-CN" kern="100">
                <a:latin typeface="Times New Roman" panose="02020603050405020304" pitchFamily="18" charset="0"/>
              </a:rPr>
              <a:t>一个线程</a:t>
            </a:r>
            <a:endParaRPr lang="zh-CN" altLang="zh-CN" sz="1400" kern="100">
              <a:latin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450729" y="369686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2637155" algn="ctr"/>
                <a:tab pos="5274310" algn="r"/>
                <a:tab pos="266700" algn="l"/>
              </a:tabLst>
            </a:pPr>
            <a:r>
              <a:rPr lang="zh-CN" altLang="en-US" kern="100">
                <a:latin typeface="Times New Roman" panose="02020603050405020304" pitchFamily="18" charset="0"/>
              </a:rPr>
              <a:t>两</a:t>
            </a:r>
            <a:r>
              <a:rPr lang="zh-CN" altLang="zh-CN" kern="100" smtClean="0">
                <a:latin typeface="Times New Roman" panose="02020603050405020304" pitchFamily="18" charset="0"/>
              </a:rPr>
              <a:t>个</a:t>
            </a:r>
            <a:r>
              <a:rPr lang="zh-CN" altLang="zh-CN" kern="100">
                <a:latin typeface="Times New Roman" panose="02020603050405020304" pitchFamily="18" charset="0"/>
              </a:rPr>
              <a:t>线程</a:t>
            </a:r>
            <a:endParaRPr lang="zh-CN" altLang="zh-CN" sz="1400" kern="100">
              <a:latin typeface="Times New Roman" panose="02020603050405020304" pitchFamily="18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85093" y="4203456"/>
            <a:ext cx="896229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6725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10.1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单线程程序示意图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 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多线程程序示意图</a:t>
            </a:r>
          </a:p>
        </p:txBody>
      </p:sp>
      <p:sp>
        <p:nvSpPr>
          <p:cNvPr id="70" name="矩形 69"/>
          <p:cNvSpPr/>
          <p:nvPr/>
        </p:nvSpPr>
        <p:spPr>
          <a:xfrm>
            <a:off x="825012" y="4700970"/>
            <a:ext cx="96557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有些程序中需要多个控制流并行执行。例如以下程序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段</a:t>
            </a:r>
            <a:r>
              <a:rPr lang="zh-CN" altLang="en-US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..\</a:t>
            </a:r>
            <a:r>
              <a:rPr lang="zh-CN" altLang="en-US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 smtClean="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0575" y="5615592"/>
            <a:ext cx="965577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上面的代码段中，在单线程中，前一个循环如果不执行完，那么就不可能执行第二个循环。要使两个循环同时执行，需要编写多线程的程序。</a:t>
            </a:r>
          </a:p>
        </p:txBody>
      </p:sp>
    </p:spTree>
    <p:extLst>
      <p:ext uri="{BB962C8B-B14F-4D97-AF65-F5344CB8AC3E}">
        <p14:creationId xmlns:p14="http://schemas.microsoft.com/office/powerpoint/2010/main" val="31192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695226"/>
            <a:ext cx="6096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10.5.1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(10-4)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描述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编程演示生产者消费者模型。</a:t>
            </a:r>
          </a:p>
          <a:p>
            <a:pPr algn="just">
              <a:lnSpc>
                <a:spcPct val="150000"/>
              </a:lnSpc>
              <a:spcBef>
                <a:spcPts val="1100"/>
              </a:spcBef>
              <a:spcAft>
                <a:spcPts val="11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10.5.2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</a:p>
        </p:txBody>
      </p:sp>
      <p:sp>
        <p:nvSpPr>
          <p:cNvPr id="4" name="矩形 3"/>
          <p:cNvSpPr/>
          <p:nvPr/>
        </p:nvSpPr>
        <p:spPr>
          <a:xfrm>
            <a:off x="338375" y="2188318"/>
            <a:ext cx="11285055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在线程操作中有一个经典的案例，这就是生产者和消费者模型，生产者不断生产，消费者不断取走生产者生产的产品。如图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118" y="2581886"/>
            <a:ext cx="5082980" cy="28196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86376" y="5505424"/>
            <a:ext cx="403187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10.25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生产者和消费者模型示意图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45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6" y="783391"/>
            <a:ext cx="1144331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中可以知道，生产者生产出信息后将其放到一个容器之中，消费者从此容器中取出数据，但是在本程序中因为涉及到线程被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调用的不确定性，所以会存在以下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个问题：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①假设生产者线程刚刚向共享的数据中添加了信息的书名，还没来得及加入作者的内容，程序就切换到了消费者线程，消费者线程把作者信息和上一条书名信息联系到一起了，即会出现信息的错位。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②生产者生产了多个数据，消费者才开始取数据，不能做到生产一个，马上消费一个的目的。</a:t>
            </a:r>
          </a:p>
        </p:txBody>
      </p:sp>
      <p:sp>
        <p:nvSpPr>
          <p:cNvPr id="3" name="矩形 2"/>
          <p:cNvSpPr/>
          <p:nvPr/>
        </p:nvSpPr>
        <p:spPr>
          <a:xfrm>
            <a:off x="338376" y="2941404"/>
            <a:ext cx="11443316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）程序的初步实现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因为程序中生产者不断生产的是信息，而消费者不断取出的也是信息，所以定义一个图书信息的类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Book.java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。再并分别定义生产者类和消费者类，最后定义一个测试类。如案例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10-17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10-17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：生产者和消费者模型程序的初步实现。</a:t>
            </a:r>
          </a:p>
        </p:txBody>
      </p:sp>
      <p:sp>
        <p:nvSpPr>
          <p:cNvPr id="4" name="矩形 3"/>
          <p:cNvSpPr/>
          <p:nvPr/>
        </p:nvSpPr>
        <p:spPr>
          <a:xfrm>
            <a:off x="338376" y="4683918"/>
            <a:ext cx="6974986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）先定义信息类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376" y="5085872"/>
            <a:ext cx="1144331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类的组成非常简单，只包含了用户保存图书名称信息的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bookName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属性和用于保存作者信息的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author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属性。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因为生产者和消费者要操作的是共享数据，所以生产者和消费者分别实现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接口，并接收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类的实例。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）编写生产者类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94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474" y="730250"/>
            <a:ext cx="117609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在生产者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的构造方法中传入了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类的实例对象，是为了达到让生产者和消费者共享数据的目的。然后再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方法中循环了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次生产图书信息，另外，为了让大家更容易发现问题，还在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方法中加入了延迟操作。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(Thread.sleep())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）编写生产者类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474" y="2321867"/>
            <a:ext cx="1176093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在消费者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Consumer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的构造方法中传入了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类的实例对象，是为了达到让生产者和消费者共享数据的目的。然后再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方法中循环了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次取出图书信息。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ProducerConsumerTest1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474" y="3507935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10.26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938612" y="3950813"/>
            <a:ext cx="5579745" cy="24498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424433" y="6516840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10.26 </a:t>
            </a:r>
            <a:r>
              <a:rPr lang="zh-CN" altLang="zh-CN" kern="10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10-17</a:t>
            </a:r>
            <a:r>
              <a:rPr lang="zh-CN" altLang="zh-CN" kern="10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42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5668" y="695226"/>
            <a:ext cx="11652739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从程序的运行结果中可以发现，输出的结果中出现了上面提到的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问题情况，即出现了①假设生产者线程刚刚向共享的数据中添加了信息的书名，还没来得及加入作者的内容，程序就切换到了消费者线程；还有消费者线程把作者信息和上一条书名信息联系到一起了，即会出现信息的错位。②生产者生产了多个数据，消费者才开始取数据，不能做到生产一个，马上消费一个的目的。</a:t>
            </a: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下面，我们先来解决第一个问题，第一个问题需要同步就可以解决，即生产者线程或消费者线程的操作是一个整体，必须全部操作完成后，才能交给下一个线程继续处理。</a:t>
            </a:r>
          </a:p>
        </p:txBody>
      </p:sp>
      <p:sp>
        <p:nvSpPr>
          <p:cNvPr id="3" name="矩形 2"/>
          <p:cNvSpPr/>
          <p:nvPr/>
        </p:nvSpPr>
        <p:spPr>
          <a:xfrm>
            <a:off x="225667" y="3215596"/>
            <a:ext cx="11652739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）使用同步解决第一种存在的问题</a:t>
            </a:r>
            <a:endParaRPr lang="zh-CN" altLang="zh-CN" kern="100" smtClean="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如果要为操作加入同步，则可以通过定义同步方法的方式完成，则将设置书名属性和设置作者属性定义成一个同步方法。这样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Consumer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类都要做出改进，具体详见案例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10-18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748" y="4381134"/>
            <a:ext cx="10942155" cy="764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Times New Roman" panose="02020603050405020304" pitchFamily="18" charset="0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Times New Roman" panose="02020603050405020304" pitchFamily="18" charset="0"/>
              </a:rPr>
              <a:t>10-18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：生产者和消费者模型加入同步后的程序实现。</a:t>
            </a:r>
          </a:p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）先定义共享资源类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，代码如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下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kern="100" smtClean="0">
                <a:solidFill>
                  <a:srgbClr val="076EAD"/>
                </a:solidFill>
                <a:latin typeface="Times New Roman" panose="02020603050405020304" pitchFamily="18" charset="0"/>
              </a:rPr>
              <a:t>：</a:t>
            </a:r>
            <a:endParaRPr lang="zh-CN" altLang="zh-CN" kern="100">
              <a:solidFill>
                <a:srgbClr val="076EAD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376" y="4936630"/>
            <a:ext cx="11010900" cy="764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类中添加了同步方法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，分别表示读取数据和生产数据。</a:t>
            </a:r>
          </a:p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）改造生产者类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的代码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6" y="5655009"/>
            <a:ext cx="824456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）改造消费者类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Consumer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的代码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76" y="5879601"/>
            <a:ext cx="1154003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）编写测试类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ProducerConsumerTest2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1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115" y="680522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10.27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938612" y="1049854"/>
            <a:ext cx="5579745" cy="24695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4522491" y="3512952"/>
            <a:ext cx="314701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10.27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案例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10-18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5" y="3723703"/>
            <a:ext cx="11566409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从程序的运行结果中可以发现，信息错乱的问题已经解决了，但是依然存在重复读取的问题，也存在重复设置的问题，那么如何来解决这样的问题呢？这时，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类就派上用场了。</a:t>
            </a:r>
          </a:p>
        </p:txBody>
      </p:sp>
      <p:sp>
        <p:nvSpPr>
          <p:cNvPr id="5" name="矩形 4"/>
          <p:cNvSpPr/>
          <p:nvPr/>
        </p:nvSpPr>
        <p:spPr>
          <a:xfrm>
            <a:off x="117474" y="4531341"/>
            <a:ext cx="11853625" cy="1338828"/>
          </a:xfrm>
          <a:prstGeom prst="rect">
            <a:avLst/>
          </a:prstGeom>
          <a:ln>
            <a:noFill/>
          </a:ln>
        </p:spPr>
        <p:txBody>
          <a:bodyPr wrap="none">
            <a:no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类对线程的支持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等待与唤醒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类是所有类的父类，在此类中有以下几种方法是支持线程操作的，如表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3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4" y="5441097"/>
            <a:ext cx="11566409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中可以发现，可以将一个线程设置为等待状态，但是对于唤醒的操作却有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个，分别为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notifyAll()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方法。一般来说，所有等待的线程会按照顺序进行排列，如果现在使用了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方法，则会唤醒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个等待的线程执行，而如果使用了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nofityAll()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方法，则会唤醒所有等待的线程，哪个线程的优先级高，哪个线程就有可能先执行。</a:t>
            </a:r>
          </a:p>
        </p:txBody>
      </p:sp>
    </p:spTree>
    <p:extLst>
      <p:ext uri="{BB962C8B-B14F-4D97-AF65-F5344CB8AC3E}">
        <p14:creationId xmlns:p14="http://schemas.microsoft.com/office/powerpoint/2010/main" val="15954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473" y="680522"/>
            <a:ext cx="11752141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类解决第二种存在的问题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33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如果想让生产者不重复生产，消费者不重复取走，则可以增加一个标识，假设标识为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类型的变量，如果为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true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，则表示可以生产，但是不能取走，此时线程执行到了消费者线程则应该等待；如果标识为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false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，则表示可以取走，但是不能生产，如果生产者线程运行，则应该等待，操作流程图如图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10.28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10.29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82" y="2408873"/>
            <a:ext cx="5037257" cy="33683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8376" y="5997646"/>
            <a:ext cx="294503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33375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10.28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生产者流程处理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831" y="2420304"/>
            <a:ext cx="4686706" cy="33454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7450" y="5997646"/>
            <a:ext cx="294503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33375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10.29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消费者流程处理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3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375" y="730250"/>
            <a:ext cx="10871817" cy="4855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10.5.3 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）分析通过分析题目可以用以下几个步骤实现本项目：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先定义一个包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在包中定义一个图书类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，在类中定义两个同步方法，一个是说方法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，一个是得到方法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，并在同步方法内，调用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notify()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在包中定义生产者类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在包中定义消费者类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Consumer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，并从写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在包中定义测试类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ProducerConsumerTest3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，测试程序的运行结果。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①在项目中创建一个包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在包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cn.cqvie.chapter10.project4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中定义图书类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5" y="5334736"/>
            <a:ext cx="10871817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类中添加了同步方法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，分别表示读取数据和生产数据，并在同步方法中使用了标识来控制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方法实现让线程等待和让线程唤醒的目的。</a:t>
            </a:r>
          </a:p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③定义生产者类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29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596" y="730250"/>
            <a:ext cx="709040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2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④定义消费者类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Consumer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，代码如下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</a:rPr>
              <a:t> 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560" y="1048668"/>
            <a:ext cx="11245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⑤编写测试类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ProducerConsumerTest3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，测试程序的运行结果，代码如下：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22170" y="1275834"/>
            <a:ext cx="4839786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）测试运行，显示结果如图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10.30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761004" y="1733416"/>
            <a:ext cx="5579745" cy="25050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184546" y="4253195"/>
            <a:ext cx="303159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图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10.30 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项目</a:t>
            </a:r>
            <a:r>
              <a:rPr lang="en-US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10-4</a:t>
            </a:r>
            <a:r>
              <a:rPr lang="zh-CN" altLang="zh-CN" kern="100">
                <a:latin typeface="Times New Roman" panose="02020603050405020304" pitchFamily="18" charset="0"/>
                <a:ea typeface="仿宋" panose="02010609060101010101" pitchFamily="49" charset="-122"/>
              </a:rPr>
              <a:t>的运行结果</a:t>
            </a:r>
            <a:endParaRPr lang="zh-CN" altLang="zh-CN" kern="100"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559" y="4512602"/>
            <a:ext cx="11245739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从程序的运行结果中可以发现，生产者每次生产一个图书产品后，就等待消费者取走，而消费者每取走一个图书后，就等待生产者生产，这样就避免了重复生产和重复取走的问题。</a:t>
            </a:r>
          </a:p>
        </p:txBody>
      </p:sp>
    </p:spTree>
    <p:extLst>
      <p:ext uri="{BB962C8B-B14F-4D97-AF65-F5344CB8AC3E}">
        <p14:creationId xmlns:p14="http://schemas.microsoft.com/office/powerpoint/2010/main" val="197658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9347" y="3165312"/>
            <a:ext cx="1101089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提醒：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为什么操作线程的方法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nofityAll()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定义在了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类中？</a:t>
            </a: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因为这些方法都是监视器方法。监视器其实就是锁。锁可以是任意的对象，任意对象调用的方法一定定义在</a:t>
            </a:r>
            <a:r>
              <a:rPr lang="en-US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类中。</a:t>
            </a:r>
            <a:endParaRPr lang="zh-CN" altLang="en-US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9347" y="1174080"/>
            <a:ext cx="11010898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提醒：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nofityAll()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这些方法都必须定义在同步中。因为这些方法是用于操作线程状态的方法，必须要明确到底要操作的是哪个锁上的线程。</a:t>
            </a:r>
          </a:p>
        </p:txBody>
      </p:sp>
      <p:pic>
        <p:nvPicPr>
          <p:cNvPr id="1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6" y="1225932"/>
            <a:ext cx="420971" cy="37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06" y="3165312"/>
            <a:ext cx="420971" cy="37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76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6" y="188079"/>
            <a:ext cx="817998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10.5   </a:t>
            </a:r>
            <a:r>
              <a:rPr lang="zh-CN" altLang="en-US" sz="32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生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产者与消费者模型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8376" y="730250"/>
            <a:ext cx="6950447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1050"/>
              </a:spcAft>
            </a:pPr>
            <a:r>
              <a:rPr lang="en-US" altLang="zh-CN" b="1" kern="1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10.5.4 </a:t>
            </a:r>
            <a:r>
              <a:rPr lang="zh-CN" altLang="zh-CN" b="1" kern="1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①用哪个关键字可以实现线程的等待操作。（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wait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synchronized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nofity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200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②用哪个关键字可以实现唤醒一个等待线程的操作。（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wait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synchronized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nofity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200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sleep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③用哪个关键字可以实现唤醒所有等待线程的操作。（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wait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synchronized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nofity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notifyAll</a:t>
            </a:r>
            <a:endParaRPr lang="zh-CN" altLang="zh-CN" kern="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72654" y="1250192"/>
            <a:ext cx="5049715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语言中，使用（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方法可以实现线程的等待操作。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wait()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notify()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notifyAll()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方法都定义在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en-US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类中。</a:t>
            </a:r>
          </a:p>
          <a:p>
            <a:pPr indent="266700" algn="just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）编程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①实现本章中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10-17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到案例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10-18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，并运行测试。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②实现本章中的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en-US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10-4</a:t>
            </a:r>
            <a:r>
              <a:rPr lang="zh-CN" altLang="zh-CN" kern="100">
                <a:latin typeface="黑体" panose="02010609060101010101" pitchFamily="49" charset="-122"/>
                <a:ea typeface="黑体" panose="02010609060101010101" pitchFamily="49" charset="-122"/>
              </a:rPr>
              <a:t>，并运行测试。</a:t>
            </a:r>
          </a:p>
        </p:txBody>
      </p:sp>
      <p:sp>
        <p:nvSpPr>
          <p:cNvPr id="3" name="矩形 2"/>
          <p:cNvSpPr/>
          <p:nvPr/>
        </p:nvSpPr>
        <p:spPr>
          <a:xfrm>
            <a:off x="5323491" y="150345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1613" y="317322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3343" y="486565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28810" y="174497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wait() 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7904" y="276599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43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10.1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进程与线程</a:t>
            </a:r>
            <a:endParaRPr lang="zh-CN" altLang="zh-CN" sz="3200" dirty="0">
              <a:solidFill>
                <a:schemeClr val="bg1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76" y="853585"/>
            <a:ext cx="11329015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）多线程的优缺点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一能一次只做一件事，并把它做好，那当然不错。但万事万物并非如此，人体一直在并发地做许多事情。如：人可以并发地进行呼吸、血液循环、消化食物等活动，所有感觉器官：视觉、触觉、嗅觉均能并发工作。计算机也能并发工作，个人电脑可以一边编程，一边打印，这已经是很平常的事。</a:t>
            </a:r>
          </a:p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很多应用程序是用多线程实现的，如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安全卫士，我们打开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360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安全卫士后，可以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扫描系统漏洞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，同时也可以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清理系统垃圾文件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，也可以同时扫描病毒和杀毒。这就是典型的多线程应用程序，即看上去在同一时刻，可以运行多个程序，即可以同时做多个事情。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213339" y="3524395"/>
            <a:ext cx="6523892" cy="67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28528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3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01" y="3800151"/>
            <a:ext cx="488875" cy="48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213337" y="3912788"/>
            <a:ext cx="973508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多线程的优势主要有：①减轻编写交互频繁、涉及面多的程序的困难；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②程序的吞吐量会得到改善；</a:t>
            </a: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③有多个处理器的系统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可以并发运行不同的线程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.(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任何时刻只有一个线程在运行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76EAD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rgbClr val="076EAD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8376" y="4788600"/>
            <a:ext cx="113290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换句话说，多线程最大的优势是：解决了多部分代码同时运行的问题。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但是应用程序的执行都是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CPU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在做着快速的切换完成的。这个切换是随机的，是由时间片来切换的。即在同一个时间点，只能执行一个程序。所以当系统同时开启多个应用程序后，每个应用程序被切换的概率就下降了，所以效率就下降了。</a:t>
            </a:r>
          </a:p>
        </p:txBody>
      </p:sp>
    </p:spTree>
    <p:extLst>
      <p:ext uri="{BB962C8B-B14F-4D97-AF65-F5344CB8AC3E}">
        <p14:creationId xmlns:p14="http://schemas.microsoft.com/office/powerpoint/2010/main" val="207363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0744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6"/>
          <p:cNvSpPr txBox="1"/>
          <p:nvPr/>
        </p:nvSpPr>
        <p:spPr>
          <a:xfrm>
            <a:off x="3191807" y="283439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3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u=3068836537,896708926&amp;fm=23&amp;gp=0"/>
          <p:cNvPicPr>
            <a:picLocks noChangeAspect="1"/>
          </p:cNvPicPr>
          <p:nvPr/>
        </p:nvPicPr>
        <p:blipFill>
          <a:blip r:embed="rId2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3135" y="1512095"/>
            <a:ext cx="10791092" cy="1389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10.2.1 </a:t>
            </a:r>
            <a:r>
              <a:rPr lang="zh-CN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en-US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(10-1)</a:t>
            </a:r>
            <a:r>
              <a:rPr lang="zh-CN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描述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模拟多线程卖票程序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车票作为共享资源的方式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27893" y="3683506"/>
            <a:ext cx="10701576" cy="178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10.2.2 </a:t>
            </a:r>
            <a:r>
              <a:rPr lang="zh-CN" altLang="zh-CN" sz="2800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中如果要实现多线程，由两种方法可以实现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一种是继承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类，另一种就是实现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Runnable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接口。下面分别介绍这两种方式的使用。</a:t>
            </a:r>
          </a:p>
        </p:txBody>
      </p:sp>
    </p:spTree>
    <p:extLst>
      <p:ext uri="{BB962C8B-B14F-4D97-AF65-F5344CB8AC3E}">
        <p14:creationId xmlns:p14="http://schemas.microsoft.com/office/powerpoint/2010/main" val="179585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Java </a:t>
            </a: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10.2   </a:t>
            </a:r>
            <a:r>
              <a:rPr lang="zh-CN" altLang="en-US" sz="320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线程的实现</a:t>
            </a:r>
            <a:endParaRPr lang="zh-CN" altLang="zh-CN" sz="32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6" y="1134016"/>
            <a:ext cx="112586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）继承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类是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java.lang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包中定义的，一个类只要继承了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类，则此类就成了多线程操作类。在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类的子类中，必须明确地重写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方法，此方法为线程的主体，即线程的任务。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类，实现多线程的语法格式如下所示</a:t>
            </a:r>
            <a:r>
              <a:rPr lang="zh-CN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 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76" y="3292108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：继承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类实现多线程（一）。</a:t>
            </a:r>
          </a:p>
          <a:p>
            <a:pPr indent="266700">
              <a:lnSpc>
                <a:spcPct val="150000"/>
              </a:lnSpc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）先定义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线程的子类</a:t>
            </a:r>
            <a:r>
              <a:rPr lang="en-US" altLang="zh-CN" kern="100" smtClean="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</a:p>
          <a:p>
            <a:pPr indent="266700">
              <a:lnSpc>
                <a:spcPct val="150000"/>
              </a:lnSpc>
            </a:pP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..\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超链接文件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\</a:t>
            </a:r>
            <a:r>
              <a:rPr lang="zh-CN" altLang="en-US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图</a:t>
            </a:r>
            <a:r>
              <a:rPr lang="en-US" altLang="zh-CN" kern="100">
                <a:solidFill>
                  <a:srgbClr val="076EAD"/>
                </a:solidFill>
                <a:latin typeface="Times New Roman" panose="02020603050405020304" pitchFamily="18" charset="0"/>
                <a:hlinkClick r:id="rId2" action="ppaction://hlinkfile"/>
              </a:rPr>
              <a:t>10.1.1.doc</a:t>
            </a:r>
            <a:endParaRPr lang="zh-CN" altLang="zh-CN" kern="100">
              <a:solidFill>
                <a:srgbClr val="076EA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376" y="4789705"/>
            <a:ext cx="1081099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MyThread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类中定义了私有的成员变量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name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，和一个参数的构造方法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MyThread(String name)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，并重写了父类的</a:t>
            </a:r>
            <a:r>
              <a:rPr lang="en-US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run()</a:t>
            </a:r>
            <a:r>
              <a:rPr lang="zh-CN" altLang="zh-CN" kern="100">
                <a:solidFill>
                  <a:srgbClr val="076EA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方法；</a:t>
            </a:r>
          </a:p>
        </p:txBody>
      </p:sp>
    </p:spTree>
    <p:extLst>
      <p:ext uri="{BB962C8B-B14F-4D97-AF65-F5344CB8AC3E}">
        <p14:creationId xmlns:p14="http://schemas.microsoft.com/office/powerpoint/2010/main" val="17296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计算机应用基础</Template>
  <TotalTime>734</TotalTime>
  <Words>10986</Words>
  <Application>Microsoft Office PowerPoint</Application>
  <PresentationFormat>宽屏</PresentationFormat>
  <Paragraphs>686</Paragraphs>
  <Slides>70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2" baseType="lpstr">
      <vt:lpstr>宋体</vt:lpstr>
      <vt:lpstr>Calibri Light</vt:lpstr>
      <vt:lpstr>楷体</vt:lpstr>
      <vt:lpstr>等线</vt:lpstr>
      <vt:lpstr>Calibri</vt:lpstr>
      <vt:lpstr>Times New Roman</vt:lpstr>
      <vt:lpstr>Arial</vt:lpstr>
      <vt:lpstr>仿宋</vt:lpstr>
      <vt:lpstr>微软雅黑</vt:lpstr>
      <vt:lpstr>黑体</vt:lpstr>
      <vt:lpstr>Malgun Gothic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王卫</dc:creator>
  <cp:lastModifiedBy>x2 x</cp:lastModifiedBy>
  <cp:revision>44</cp:revision>
  <dcterms:created xsi:type="dcterms:W3CDTF">2017-03-01T06:21:20Z</dcterms:created>
  <dcterms:modified xsi:type="dcterms:W3CDTF">2017-03-13T09:18:08Z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