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3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9933"/>
    <a:srgbClr val="006600"/>
    <a:srgbClr val="BDF6B0"/>
    <a:srgbClr val="9EF18B"/>
    <a:srgbClr val="B800B8"/>
    <a:srgbClr val="DA00DA"/>
    <a:srgbClr val="FF65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7" autoAdjust="0"/>
  </p:normalViewPr>
  <p:slideViewPr>
    <p:cSldViewPr>
      <p:cViewPr varScale="1">
        <p:scale>
          <a:sx n="71" d="100"/>
          <a:sy n="71" d="100"/>
        </p:scale>
        <p:origin x="-113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4.xml"/><Relationship Id="rId1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</a:defRPr>
            </a:lvl1pPr>
          </a:lstStyle>
          <a:p>
            <a:fld id="{7F4D6588-3F48-404F-AB67-5CFBBEF16E6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20757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/>
          <p:cNvSpPr>
            <a:spLocks noChangeArrowheads="1"/>
          </p:cNvSpPr>
          <p:nvPr/>
        </p:nvSpPr>
        <p:spPr bwMode="auto">
          <a:xfrm>
            <a:off x="228600" y="381000"/>
            <a:ext cx="8686800" cy="5638800"/>
          </a:xfrm>
          <a:prstGeom prst="roundRect">
            <a:avLst>
              <a:gd name="adj" fmla="val 7912"/>
            </a:avLst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CCCC99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5603" name="AutoShape 3"/>
          <p:cNvSpPr>
            <a:spLocks noChangeArrowheads="1"/>
          </p:cNvSpPr>
          <p:nvPr/>
        </p:nvSpPr>
        <p:spPr bwMode="white">
          <a:xfrm>
            <a:off x="327025" y="488950"/>
            <a:ext cx="8435975" cy="4768850"/>
          </a:xfrm>
          <a:prstGeom prst="roundRect">
            <a:avLst>
              <a:gd name="adj" fmla="val 7310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CCCC99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5604" name="AutoShape 4"/>
          <p:cNvSpPr>
            <a:spLocks noChangeArrowheads="1"/>
          </p:cNvSpPr>
          <p:nvPr/>
        </p:nvSpPr>
        <p:spPr bwMode="blackWhite">
          <a:xfrm>
            <a:off x="1371600" y="3338513"/>
            <a:ext cx="6400800" cy="2286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080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857250"/>
            <a:ext cx="7772400" cy="2266950"/>
          </a:xfrm>
        </p:spPr>
        <p:txBody>
          <a:bodyPr anchor="ctr" anchorCtr="1"/>
          <a:lstStyle>
            <a:lvl1pPr algn="ctr">
              <a:defRPr sz="4100" i="1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567113"/>
            <a:ext cx="5410200" cy="19050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33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44BD509-4CF1-418C-BE5B-67E1609606CE}" type="datetime1">
              <a:rPr lang="zh-CN" altLang="en-US"/>
              <a:pPr/>
              <a:t>2013-3-28</a:t>
            </a:fld>
            <a:endParaRPr lang="en-US" altLang="zh-CN"/>
          </a:p>
        </p:txBody>
      </p:sp>
      <p:sp>
        <p:nvSpPr>
          <p:cNvPr id="25608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3352800" y="6391275"/>
            <a:ext cx="2895600" cy="457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zh-CN"/>
              <a:t>体育运动项目介绍</a:t>
            </a:r>
          </a:p>
        </p:txBody>
      </p:sp>
      <p:sp>
        <p:nvSpPr>
          <p:cNvPr id="25609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391275"/>
            <a:ext cx="1600200" cy="457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25904C-2E1D-475D-BDA6-41A36EDF6A8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847445-AA57-44F9-BF8B-73510D310DEF}" type="datetime1">
              <a:rPr lang="zh-CN" altLang="en-US"/>
              <a:pPr/>
              <a:t>2013-3-28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体育运动项目介绍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0F0544-5173-4C90-ACB7-92A318335F8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24257646"/>
      </p:ext>
    </p:extLst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34150" y="533400"/>
            <a:ext cx="1924050" cy="5410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62000" y="533400"/>
            <a:ext cx="5619750" cy="5410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CF5C30-F720-4E97-B251-8AFAC8707096}" type="datetime1">
              <a:rPr lang="zh-CN" altLang="en-US"/>
              <a:pPr/>
              <a:t>2013-3-28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体育运动项目介绍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74DDC7-32A9-4A87-9D44-BA4CF4F8D0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9216946"/>
      </p:ext>
    </p:extLst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剪贴画占位符 2"/>
          <p:cNvSpPr>
            <a:spLocks noGrp="1"/>
          </p:cNvSpPr>
          <p:nvPr>
            <p:ph type="clipArt"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762000" y="6391275"/>
            <a:ext cx="2057400" cy="457200"/>
          </a:xfrm>
        </p:spPr>
        <p:txBody>
          <a:bodyPr/>
          <a:lstStyle>
            <a:lvl1pPr>
              <a:defRPr/>
            </a:lvl1pPr>
          </a:lstStyle>
          <a:p>
            <a:fld id="{57FA9988-AFBF-436C-B721-17840F8B6446}" type="datetime1">
              <a:rPr lang="zh-CN" altLang="en-US"/>
              <a:pPr/>
              <a:t>2013-3-28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352800" y="64039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体育运动项目介绍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58000" y="6400800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fld id="{74FECFF8-EA69-48BD-B82B-CA3CDC11DCB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9949713"/>
      </p:ext>
    </p:extLst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762000" y="6391275"/>
            <a:ext cx="2057400" cy="457200"/>
          </a:xfrm>
        </p:spPr>
        <p:txBody>
          <a:bodyPr/>
          <a:lstStyle>
            <a:lvl1pPr>
              <a:defRPr/>
            </a:lvl1pPr>
          </a:lstStyle>
          <a:p>
            <a:fld id="{03A2641B-4230-447F-BF88-94F1DB2A6670}" type="datetime1">
              <a:rPr lang="zh-CN" altLang="en-US"/>
              <a:pPr/>
              <a:t>2013-3-28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352800" y="64039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体育运动项目介绍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58000" y="6400800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fld id="{A2193F58-0D32-4658-B606-766505E4950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7402604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5548174-E936-40F4-BEFA-22614F2BA548}" type="datetime1">
              <a:rPr lang="zh-CN" altLang="en-US"/>
              <a:pPr/>
              <a:t>2013-3-28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体育运动项目介绍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E69812-BD65-4983-9B31-DDE661C2A14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51332342"/>
      </p:ext>
    </p:extLst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E92B74-541C-4BA9-A715-0B080524859A}" type="datetime1">
              <a:rPr lang="zh-CN" altLang="en-US"/>
              <a:pPr/>
              <a:t>2013-3-28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体育运动项目介绍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BA67F9-B2E2-4EC9-ACCB-4368B169A82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8927848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567E7A-CEE6-4A2A-9321-F910433B345D}" type="datetime1">
              <a:rPr lang="zh-CN" altLang="en-US"/>
              <a:pPr/>
              <a:t>2013-3-28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体育运动项目介绍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79F8D6-91EE-4DEF-A027-14D9360BBE6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4585872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A58C9A-61BD-4A84-97C7-CEC20AF1D09D}" type="datetime1">
              <a:rPr lang="zh-CN" altLang="en-US"/>
              <a:pPr/>
              <a:t>2013-3-28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体育运动项目介绍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D4F2A7-D17A-4BE7-8827-0BD3F11CAD9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47650976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869291-6F71-4B62-973B-2649D4DBA4C2}" type="datetime1">
              <a:rPr lang="zh-CN" altLang="en-US"/>
              <a:pPr/>
              <a:t>2013-3-28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体育运动项目介绍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D02488-1C0E-4382-A819-FABC0599B05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81236676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AE083F-EDD6-4C68-8D1E-B7110F61BD5F}" type="datetime1">
              <a:rPr lang="zh-CN" altLang="en-US"/>
              <a:pPr/>
              <a:t>2013-3-28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体育运动项目介绍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EAC217-9067-46C2-BC61-1587C6F0CAF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38727089"/>
      </p:ext>
    </p:extLst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A63980-0934-49D2-BA8D-6719A973BAE4}" type="datetime1">
              <a:rPr lang="zh-CN" altLang="en-US"/>
              <a:pPr/>
              <a:t>2013-3-28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体育运动项目介绍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880DF6-D680-4360-85A0-715904DAB67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66075405"/>
      </p:ext>
    </p:extLst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61DCB3-7D38-4FE5-B50A-BFCC1F122F5B}" type="datetime1">
              <a:rPr lang="zh-CN" altLang="en-US"/>
              <a:pPr/>
              <a:t>2013-3-28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体育运动项目介绍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A92725-84D4-465A-8049-880473C8417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4332234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8000"/>
                </a:solidFill>
              </a:defRPr>
            </a:lvl1pPr>
          </a:lstStyle>
          <a:p>
            <a:fld id="{59C7E469-D2B2-4B8B-BB82-9336368A3794}" type="datetime1">
              <a:rPr lang="zh-CN" altLang="en-US"/>
              <a:pPr/>
              <a:t>2013-3-28</a:t>
            </a:fld>
            <a:endParaRPr lang="en-US" altLang="zh-CN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8000"/>
                </a:solidFill>
              </a:defRPr>
            </a:lvl1pPr>
          </a:lstStyle>
          <a:p>
            <a:r>
              <a:rPr lang="en-US" altLang="zh-CN"/>
              <a:t>体育运动项目介绍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8000"/>
                </a:solidFill>
              </a:defRPr>
            </a:lvl1pPr>
          </a:lstStyle>
          <a:p>
            <a:fld id="{D32D625D-A306-455E-8CEE-EDCD92011392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24583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24584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zh-CN" sz="2400">
                <a:latin typeface="Times New Roman" pitchFamily="18" charset="0"/>
              </a:endParaRPr>
            </a:p>
          </p:txBody>
        </p:sp>
        <p:sp>
          <p:nvSpPr>
            <p:cNvPr id="24585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4587" name="Picture 11" descr="五环1"/>
          <p:cNvPicPr>
            <a:picLocks noChangeAspect="1" noChangeArrowheads="1"/>
          </p:cNvPicPr>
          <p:nvPr userDrawn="1"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188913"/>
            <a:ext cx="1871663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p:transition>
    <p:random/>
  </p:transition>
  <p:hf hdr="0"/>
  <p:txStyles>
    <p:titleStyle>
      <a:lvl1pPr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31532;36&#26399;&#20013;&#38738;&#29677;\&#32451;&#20064;&#19977;&#32032;&#26448;\&#25105;&#21644;&#20320;.mp3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slide" Target="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6" Type="http://schemas.openxmlformats.org/officeDocument/2006/relationships/slide" Target="slide2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6" Type="http://schemas.openxmlformats.org/officeDocument/2006/relationships/slide" Target="slide2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8.jpg"/><Relationship Id="rId5" Type="http://schemas.openxmlformats.org/officeDocument/2006/relationships/slide" Target="slide2.xml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9.jpg"/><Relationship Id="rId5" Type="http://schemas.openxmlformats.org/officeDocument/2006/relationships/slide" Target="slide2.xml"/><Relationship Id="rId4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76375" y="3789363"/>
            <a:ext cx="6232525" cy="1262062"/>
          </a:xfrm>
        </p:spPr>
        <p:txBody>
          <a:bodyPr/>
          <a:lstStyle/>
          <a:p>
            <a:r>
              <a:rPr lang="zh-CN" altLang="en-US" sz="4800" b="1" i="0">
                <a:ea typeface="隶书" pitchFamily="49" charset="-122"/>
              </a:rPr>
              <a:t>体育运动项目介绍</a:t>
            </a:r>
            <a:r>
              <a:rPr lang="zh-CN" altLang="en-US"/>
              <a:t> </a:t>
            </a:r>
          </a:p>
        </p:txBody>
      </p:sp>
      <p:pic>
        <p:nvPicPr>
          <p:cNvPr id="2054" name="Picture 6" descr="五环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620713"/>
            <a:ext cx="4176713" cy="276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我和你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5445125"/>
            <a:ext cx="215900" cy="21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Tm="2469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EAEAB-6E45-46A9-B89C-8671AE01FF9C}" type="datetime1">
              <a:rPr lang="zh-CN" altLang="en-US"/>
              <a:pPr/>
              <a:t>2013-3-28</a:t>
            </a:fld>
            <a:endParaRPr lang="en-US" altLang="zh-CN"/>
          </a:p>
        </p:txBody>
      </p:sp>
      <p:sp>
        <p:nvSpPr>
          <p:cNvPr id="3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体育运动项目介绍</a:t>
            </a:r>
          </a:p>
        </p:txBody>
      </p:sp>
      <p:sp>
        <p:nvSpPr>
          <p:cNvPr id="3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174EB-1DC9-4A59-AD9E-1F2D571786F6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333375"/>
            <a:ext cx="4818063" cy="1143000"/>
          </a:xfrm>
        </p:spPr>
        <p:txBody>
          <a:bodyPr/>
          <a:lstStyle/>
          <a:p>
            <a:r>
              <a:rPr lang="zh-CN" altLang="en-US" sz="4400">
                <a:ea typeface="隶书" pitchFamily="49" charset="-122"/>
              </a:rPr>
              <a:t>体育项目名称</a:t>
            </a:r>
          </a:p>
        </p:txBody>
      </p:sp>
      <p:pic>
        <p:nvPicPr>
          <p:cNvPr id="3078" name="Picture 6" descr="运动员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2492375"/>
            <a:ext cx="3024188" cy="2646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9" name="AutoShape 7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596188" y="6453188"/>
            <a:ext cx="287337" cy="215900"/>
          </a:xfrm>
          <a:prstGeom prst="actionButtonBackPrevious">
            <a:avLst/>
          </a:prstGeom>
          <a:gradFill rotWithShape="1">
            <a:gsLst>
              <a:gs pos="0">
                <a:srgbClr val="00CCFF">
                  <a:gamma/>
                  <a:shade val="46275"/>
                  <a:invGamma/>
                </a:srgbClr>
              </a:gs>
              <a:gs pos="50000">
                <a:srgbClr val="00CCFF"/>
              </a:gs>
              <a:gs pos="100000">
                <a:srgbClr val="00CC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0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885113" y="6453188"/>
            <a:ext cx="287337" cy="217487"/>
          </a:xfrm>
          <a:prstGeom prst="actionButtonForwardNext">
            <a:avLst/>
          </a:prstGeom>
          <a:gradFill rotWithShape="1">
            <a:gsLst>
              <a:gs pos="0">
                <a:srgbClr val="00CCFF">
                  <a:gamma/>
                  <a:shade val="46275"/>
                  <a:invGamma/>
                </a:srgbClr>
              </a:gs>
              <a:gs pos="50000">
                <a:srgbClr val="00CCFF"/>
              </a:gs>
              <a:gs pos="100000">
                <a:srgbClr val="00CC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1" name="AutoShape 9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8243888" y="6453188"/>
            <a:ext cx="433387" cy="215900"/>
          </a:xfrm>
          <a:prstGeom prst="actionButtonBlank">
            <a:avLst/>
          </a:prstGeom>
          <a:gradFill rotWithShape="1">
            <a:gsLst>
              <a:gs pos="0">
                <a:srgbClr val="00CCFF">
                  <a:gamma/>
                  <a:shade val="46275"/>
                  <a:invGamma/>
                </a:srgbClr>
              </a:gs>
              <a:gs pos="50000">
                <a:srgbClr val="00CCFF"/>
              </a:gs>
              <a:gs pos="100000">
                <a:srgbClr val="00CC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400">
                <a:solidFill>
                  <a:srgbClr val="CC3300"/>
                </a:solidFill>
                <a:ea typeface="华文细黑" pitchFamily="2" charset="-122"/>
              </a:rPr>
              <a:t>结束</a:t>
            </a:r>
          </a:p>
        </p:txBody>
      </p:sp>
      <p:grpSp>
        <p:nvGrpSpPr>
          <p:cNvPr id="3116" name="Group 44"/>
          <p:cNvGrpSpPr>
            <a:grpSpLocks/>
          </p:cNvGrpSpPr>
          <p:nvPr/>
        </p:nvGrpSpPr>
        <p:grpSpPr bwMode="auto">
          <a:xfrm>
            <a:off x="1692276" y="2312194"/>
            <a:ext cx="1657351" cy="574675"/>
            <a:chOff x="1066" y="1162"/>
            <a:chExt cx="1044" cy="362"/>
          </a:xfrm>
        </p:grpSpPr>
        <p:sp>
          <p:nvSpPr>
            <p:cNvPr id="3086" name="Text Box 14"/>
            <p:cNvSpPr txBox="1">
              <a:spLocks noChangeArrowheads="1"/>
            </p:cNvSpPr>
            <p:nvPr/>
          </p:nvSpPr>
          <p:spPr bwMode="auto">
            <a:xfrm>
              <a:off x="1362" y="1162"/>
              <a:ext cx="74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6600"/>
                  </a:solidFill>
                  <a:hlinkClick r:id="rId4" action="ppaction://hlinksldjump"/>
                </a:rPr>
                <a:t>足球</a:t>
              </a:r>
              <a:endParaRPr lang="zh-CN" altLang="en-US" sz="2400" b="1" dirty="0">
                <a:solidFill>
                  <a:srgbClr val="006600"/>
                </a:solidFill>
              </a:endParaRPr>
            </a:p>
          </p:txBody>
        </p:sp>
        <p:grpSp>
          <p:nvGrpSpPr>
            <p:cNvPr id="3102" name="Group 30"/>
            <p:cNvGrpSpPr>
              <a:grpSpLocks/>
            </p:cNvGrpSpPr>
            <p:nvPr/>
          </p:nvGrpSpPr>
          <p:grpSpPr bwMode="auto">
            <a:xfrm>
              <a:off x="1066" y="1389"/>
              <a:ext cx="1043" cy="135"/>
              <a:chOff x="612" y="1389"/>
              <a:chExt cx="1043" cy="135"/>
            </a:xfrm>
          </p:grpSpPr>
          <p:sp>
            <p:nvSpPr>
              <p:cNvPr id="3085" name="Oval 13"/>
              <p:cNvSpPr>
                <a:spLocks noChangeAspect="1" noChangeArrowheads="1"/>
              </p:cNvSpPr>
              <p:nvPr/>
            </p:nvSpPr>
            <p:spPr bwMode="auto">
              <a:xfrm>
                <a:off x="612" y="1389"/>
                <a:ext cx="136" cy="135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E96E29">
                      <a:gamma/>
                      <a:shade val="66667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87" name="Rectangle 15"/>
              <p:cNvSpPr>
                <a:spLocks noChangeArrowheads="1"/>
              </p:cNvSpPr>
              <p:nvPr/>
            </p:nvSpPr>
            <p:spPr bwMode="gray">
              <a:xfrm flipV="1">
                <a:off x="748" y="1434"/>
                <a:ext cx="907" cy="34"/>
              </a:xfrm>
              <a:prstGeom prst="rect">
                <a:avLst/>
              </a:pr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tint val="15294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103" name="Group 31"/>
          <p:cNvGrpSpPr>
            <a:grpSpLocks/>
          </p:cNvGrpSpPr>
          <p:nvPr/>
        </p:nvGrpSpPr>
        <p:grpSpPr bwMode="auto">
          <a:xfrm>
            <a:off x="1692275" y="3601244"/>
            <a:ext cx="1655763" cy="214312"/>
            <a:chOff x="612" y="1707"/>
            <a:chExt cx="1043" cy="135"/>
          </a:xfrm>
        </p:grpSpPr>
        <p:sp>
          <p:nvSpPr>
            <p:cNvPr id="3090" name="Oval 18"/>
            <p:cNvSpPr>
              <a:spLocks noChangeAspect="1" noChangeArrowheads="1"/>
            </p:cNvSpPr>
            <p:nvPr/>
          </p:nvSpPr>
          <p:spPr bwMode="auto">
            <a:xfrm>
              <a:off x="612" y="1707"/>
              <a:ext cx="136" cy="135"/>
            </a:xfrm>
            <a:prstGeom prst="ellipse">
              <a:avLst/>
            </a:prstGeom>
            <a:gradFill rotWithShape="1">
              <a:gsLst>
                <a:gs pos="0">
                  <a:srgbClr val="E5F41E"/>
                </a:gs>
                <a:gs pos="100000">
                  <a:srgbClr val="E5F41E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91" name="Rectangle 19"/>
            <p:cNvSpPr>
              <a:spLocks noChangeArrowheads="1"/>
            </p:cNvSpPr>
            <p:nvPr/>
          </p:nvSpPr>
          <p:spPr bwMode="gray">
            <a:xfrm flipV="1">
              <a:off x="748" y="1752"/>
              <a:ext cx="907" cy="34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808080">
                    <a:gamma/>
                    <a:tint val="1529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104" name="Group 32"/>
          <p:cNvGrpSpPr>
            <a:grpSpLocks/>
          </p:cNvGrpSpPr>
          <p:nvPr/>
        </p:nvGrpSpPr>
        <p:grpSpPr bwMode="auto">
          <a:xfrm>
            <a:off x="1693863" y="4552652"/>
            <a:ext cx="1655763" cy="214312"/>
            <a:chOff x="612" y="2115"/>
            <a:chExt cx="1043" cy="135"/>
          </a:xfrm>
        </p:grpSpPr>
        <p:sp>
          <p:nvSpPr>
            <p:cNvPr id="3092" name="Oval 20"/>
            <p:cNvSpPr>
              <a:spLocks noChangeAspect="1" noChangeArrowheads="1"/>
            </p:cNvSpPr>
            <p:nvPr/>
          </p:nvSpPr>
          <p:spPr bwMode="auto">
            <a:xfrm>
              <a:off x="612" y="2115"/>
              <a:ext cx="136" cy="135"/>
            </a:xfrm>
            <a:prstGeom prst="ellipse">
              <a:avLst/>
            </a:prstGeom>
            <a:gradFill rotWithShape="1">
              <a:gsLst>
                <a:gs pos="0">
                  <a:srgbClr val="008000"/>
                </a:gs>
                <a:gs pos="100000">
                  <a:srgbClr val="008000">
                    <a:gamma/>
                    <a:shade val="66667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93" name="Rectangle 21"/>
            <p:cNvSpPr>
              <a:spLocks noChangeArrowheads="1"/>
            </p:cNvSpPr>
            <p:nvPr/>
          </p:nvSpPr>
          <p:spPr bwMode="gray">
            <a:xfrm flipV="1">
              <a:off x="748" y="2160"/>
              <a:ext cx="907" cy="34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808080">
                    <a:gamma/>
                    <a:tint val="1529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105" name="Group 33"/>
          <p:cNvGrpSpPr>
            <a:grpSpLocks/>
          </p:cNvGrpSpPr>
          <p:nvPr/>
        </p:nvGrpSpPr>
        <p:grpSpPr bwMode="auto">
          <a:xfrm>
            <a:off x="1693863" y="5518943"/>
            <a:ext cx="1655762" cy="214313"/>
            <a:chOff x="657" y="2478"/>
            <a:chExt cx="1043" cy="135"/>
          </a:xfrm>
        </p:grpSpPr>
        <p:sp>
          <p:nvSpPr>
            <p:cNvPr id="3094" name="Oval 22"/>
            <p:cNvSpPr>
              <a:spLocks noChangeAspect="1" noChangeArrowheads="1"/>
            </p:cNvSpPr>
            <p:nvPr/>
          </p:nvSpPr>
          <p:spPr bwMode="auto">
            <a:xfrm>
              <a:off x="657" y="2478"/>
              <a:ext cx="136" cy="135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666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95" name="Rectangle 23"/>
            <p:cNvSpPr>
              <a:spLocks noChangeArrowheads="1"/>
            </p:cNvSpPr>
            <p:nvPr/>
          </p:nvSpPr>
          <p:spPr bwMode="gray">
            <a:xfrm flipV="1">
              <a:off x="793" y="2523"/>
              <a:ext cx="907" cy="34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808080">
                    <a:gamma/>
                    <a:tint val="15294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109" name="Text Box 37"/>
          <p:cNvSpPr txBox="1">
            <a:spLocks noChangeArrowheads="1"/>
          </p:cNvSpPr>
          <p:nvPr/>
        </p:nvSpPr>
        <p:spPr bwMode="auto">
          <a:xfrm>
            <a:off x="2162175" y="3244192"/>
            <a:ext cx="132970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6600"/>
                </a:solidFill>
                <a:hlinkClick r:id="rId5" action="ppaction://hlinksldjump"/>
              </a:rPr>
              <a:t>蓝球</a:t>
            </a:r>
            <a:endParaRPr lang="zh-CN" altLang="en-US" sz="2400" b="1" dirty="0">
              <a:solidFill>
                <a:srgbClr val="006600"/>
              </a:solidFill>
            </a:endParaRPr>
          </a:p>
        </p:txBody>
      </p:sp>
      <p:sp>
        <p:nvSpPr>
          <p:cNvPr id="3110" name="Text Box 38"/>
          <p:cNvSpPr txBox="1">
            <a:spLocks noChangeArrowheads="1"/>
          </p:cNvSpPr>
          <p:nvPr/>
        </p:nvSpPr>
        <p:spPr bwMode="auto">
          <a:xfrm>
            <a:off x="2159793" y="4293096"/>
            <a:ext cx="13320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6600"/>
                </a:solidFill>
                <a:hlinkClick r:id="rId6" action="ppaction://hlinksldjump"/>
              </a:rPr>
              <a:t>排球</a:t>
            </a:r>
            <a:endParaRPr lang="zh-CN" altLang="en-US" sz="2400" b="1" dirty="0">
              <a:solidFill>
                <a:srgbClr val="006600"/>
              </a:solidFill>
            </a:endParaRPr>
          </a:p>
        </p:txBody>
      </p:sp>
      <p:sp>
        <p:nvSpPr>
          <p:cNvPr id="3111" name="Text Box 39"/>
          <p:cNvSpPr txBox="1">
            <a:spLocks noChangeArrowheads="1"/>
          </p:cNvSpPr>
          <p:nvPr/>
        </p:nvSpPr>
        <p:spPr bwMode="auto">
          <a:xfrm>
            <a:off x="2094554" y="5119148"/>
            <a:ext cx="1757366" cy="664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5000"/>
              </a:lnSpc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6600"/>
                </a:solidFill>
                <a:hlinkClick r:id="rId7" action="ppaction://hlinksldjump"/>
              </a:rPr>
              <a:t>乒乓球</a:t>
            </a:r>
            <a:endParaRPr lang="zh-CN" altLang="en-US" sz="2400" dirty="0"/>
          </a:p>
        </p:txBody>
      </p:sp>
    </p:spTree>
    <p:custDataLst>
      <p:tags r:id="rId1"/>
    </p:custDataLst>
  </p:cSld>
  <p:clrMapOvr>
    <a:masterClrMapping/>
  </p:clrMapOvr>
  <p:transition advTm="814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9" grpId="0"/>
      <p:bldP spid="3110" grpId="0"/>
      <p:bldP spid="31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FF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7B295-DF7F-41DA-AC34-F5552C902B75}" type="datetime1">
              <a:rPr lang="zh-CN" altLang="en-US"/>
              <a:pPr/>
              <a:t>2013-3-28</a:t>
            </a:fld>
            <a:endParaRPr lang="en-US" altLang="zh-CN"/>
          </a:p>
        </p:txBody>
      </p:sp>
      <p:sp>
        <p:nvSpPr>
          <p:cNvPr id="1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体育运动项目介绍</a:t>
            </a:r>
          </a:p>
        </p:txBody>
      </p:sp>
      <p:sp>
        <p:nvSpPr>
          <p:cNvPr id="1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AA587-E8EE-40EF-9BB5-360C7A8593D8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268538" y="692150"/>
            <a:ext cx="3671887" cy="711200"/>
          </a:xfrm>
        </p:spPr>
        <p:txBody>
          <a:bodyPr/>
          <a:lstStyle/>
          <a:p>
            <a:r>
              <a:rPr kumimoji="1" lang="zh-CN" altLang="en-US" sz="4400" b="1">
                <a:solidFill>
                  <a:srgbClr val="004600"/>
                </a:solidFill>
                <a:latin typeface="华文行楷" pitchFamily="2" charset="-122"/>
                <a:ea typeface="华文行楷" pitchFamily="2" charset="-122"/>
              </a:rPr>
              <a:t>足  球  运  动</a:t>
            </a:r>
          </a:p>
        </p:txBody>
      </p:sp>
      <p:sp>
        <p:nvSpPr>
          <p:cNvPr id="5126" name="WordArt 6"/>
          <p:cNvSpPr>
            <a:spLocks noChangeArrowheads="1" noChangeShapeType="1" noTextEdit="1"/>
          </p:cNvSpPr>
          <p:nvPr/>
        </p:nvSpPr>
        <p:spPr bwMode="auto">
          <a:xfrm>
            <a:off x="1403350" y="5013325"/>
            <a:ext cx="2743200" cy="1152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47917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ffectLst>
                  <a:outerShdw dist="53882" dir="2700000" algn="ctr" rotWithShape="0">
                    <a:srgbClr val="9999FF"/>
                  </a:outerShdw>
                </a:effectLst>
                <a:latin typeface="宋体"/>
                <a:ea typeface="宋体"/>
              </a:rPr>
              <a:t>足球运动介绍</a:t>
            </a:r>
          </a:p>
        </p:txBody>
      </p:sp>
      <p:pic>
        <p:nvPicPr>
          <p:cNvPr id="5127" name="Picture 7" descr="MCj0429495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916113"/>
            <a:ext cx="2157412" cy="310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153" name="Group 33"/>
          <p:cNvGrpSpPr>
            <a:grpSpLocks/>
          </p:cNvGrpSpPr>
          <p:nvPr/>
        </p:nvGrpSpPr>
        <p:grpSpPr bwMode="auto">
          <a:xfrm>
            <a:off x="4356100" y="1989138"/>
            <a:ext cx="4319588" cy="4032250"/>
            <a:chOff x="2744" y="1253"/>
            <a:chExt cx="2721" cy="2540"/>
          </a:xfrm>
        </p:grpSpPr>
        <p:sp>
          <p:nvSpPr>
            <p:cNvPr id="5137" name="Oval 17"/>
            <p:cNvSpPr>
              <a:spLocks noChangeArrowheads="1"/>
            </p:cNvSpPr>
            <p:nvPr/>
          </p:nvSpPr>
          <p:spPr bwMode="gray">
            <a:xfrm>
              <a:off x="2744" y="1253"/>
              <a:ext cx="2721" cy="2540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339933"/>
                </a:gs>
              </a:gsLst>
              <a:path path="shape">
                <a:fillToRect l="50000" t="50000" r="50000" b="50000"/>
              </a:path>
            </a:gradFill>
            <a:ln w="28575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44" name="Text Box 24"/>
            <p:cNvSpPr txBox="1">
              <a:spLocks noChangeArrowheads="1"/>
            </p:cNvSpPr>
            <p:nvPr/>
          </p:nvSpPr>
          <p:spPr bwMode="auto">
            <a:xfrm>
              <a:off x="3198" y="1570"/>
              <a:ext cx="1814" cy="18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>
                  <a:latin typeface="楷体_GB2312" pitchFamily="49" charset="-122"/>
                  <a:ea typeface="楷体_GB2312" pitchFamily="49" charset="-122"/>
                </a:rPr>
                <a:t>足球：球类运动项目之一，球场长方形</a:t>
              </a:r>
              <a:r>
                <a:rPr lang="en-US" altLang="zh-CN">
                  <a:latin typeface="楷体_GB2312" pitchFamily="49" charset="-122"/>
                  <a:ea typeface="楷体_GB2312" pitchFamily="49" charset="-122"/>
                </a:rPr>
                <a:t>,</a:t>
              </a:r>
              <a:r>
                <a:rPr lang="zh-CN" altLang="en-US">
                  <a:latin typeface="楷体_GB2312" pitchFamily="49" charset="-122"/>
                  <a:ea typeface="楷体_GB2312" pitchFamily="49" charset="-122"/>
                </a:rPr>
                <a:t>较大，比赛时每队上场</a:t>
              </a:r>
              <a:r>
                <a:rPr lang="en-US" altLang="zh-CN">
                  <a:latin typeface="楷体_GB2312" pitchFamily="49" charset="-122"/>
                  <a:ea typeface="楷体_GB2312" pitchFamily="49" charset="-122"/>
                </a:rPr>
                <a:t>11</a:t>
              </a:r>
              <a:r>
                <a:rPr lang="zh-CN" altLang="en-US">
                  <a:latin typeface="楷体_GB2312" pitchFamily="49" charset="-122"/>
                  <a:ea typeface="楷体_GB2312" pitchFamily="49" charset="-122"/>
                </a:rPr>
                <a:t>人，</a:t>
              </a:r>
              <a:r>
                <a:rPr lang="en-US" altLang="zh-CN">
                  <a:latin typeface="楷体_GB2312" pitchFamily="49" charset="-122"/>
                  <a:ea typeface="楷体_GB2312" pitchFamily="49" charset="-122"/>
                </a:rPr>
                <a:t>1 </a:t>
              </a:r>
              <a:r>
                <a:rPr lang="zh-CN" altLang="en-US">
                  <a:latin typeface="楷体_GB2312" pitchFamily="49" charset="-122"/>
                  <a:ea typeface="楷体_GB2312" pitchFamily="49" charset="-122"/>
                </a:rPr>
                <a:t>人守门</a:t>
              </a:r>
              <a:r>
                <a:rPr lang="en-US" altLang="zh-CN">
                  <a:latin typeface="楷体_GB2312" pitchFamily="49" charset="-122"/>
                  <a:ea typeface="楷体_GB2312" pitchFamily="49" charset="-122"/>
                </a:rPr>
                <a:t>.</a:t>
              </a:r>
              <a:r>
                <a:rPr lang="zh-CN" altLang="en-US">
                  <a:latin typeface="楷体_GB2312" pitchFamily="49" charset="-122"/>
                  <a:ea typeface="楷体_GB2312" pitchFamily="49" charset="-122"/>
                </a:rPr>
                <a:t>除守门员外，其他队员不得用手或臂触球。把球射进对方球门算得分</a:t>
              </a:r>
              <a:r>
                <a:rPr lang="en-US" altLang="zh-CN">
                  <a:latin typeface="楷体_GB2312" pitchFamily="49" charset="-122"/>
                  <a:ea typeface="楷体_GB2312" pitchFamily="49" charset="-122"/>
                </a:rPr>
                <a:t>,</a:t>
              </a:r>
              <a:r>
                <a:rPr lang="zh-CN" altLang="en-US">
                  <a:latin typeface="楷体_GB2312" pitchFamily="49" charset="-122"/>
                  <a:ea typeface="楷体_GB2312" pitchFamily="49" charset="-122"/>
                </a:rPr>
                <a:t>得分多的获胜。</a:t>
              </a:r>
            </a:p>
          </p:txBody>
        </p:sp>
      </p:grpSp>
      <p:pic>
        <p:nvPicPr>
          <p:cNvPr id="5148" name="Picture 28" descr="0064">
            <a:hlinkClick r:id="" action="ppaction://hlinkshowjump?jump=previousslide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6381750"/>
            <a:ext cx="476250" cy="36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9" name="Picture 29" descr="0067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125" y="6400800"/>
            <a:ext cx="457200" cy="34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50" name="AutoShape 30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948488" y="6453188"/>
            <a:ext cx="431800" cy="215900"/>
          </a:xfrm>
          <a:prstGeom prst="actionButtonBlank">
            <a:avLst/>
          </a:prstGeom>
          <a:gradFill rotWithShape="1">
            <a:gsLst>
              <a:gs pos="0">
                <a:srgbClr val="00CCFF">
                  <a:gamma/>
                  <a:shade val="46275"/>
                  <a:invGamma/>
                </a:srgbClr>
              </a:gs>
              <a:gs pos="50000">
                <a:srgbClr val="00CCFF"/>
              </a:gs>
              <a:gs pos="100000">
                <a:srgbClr val="00CC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400">
                <a:solidFill>
                  <a:srgbClr val="8E001B"/>
                </a:solidFill>
                <a:ea typeface="华文中宋" pitchFamily="2" charset="-122"/>
              </a:rPr>
              <a:t>返回</a:t>
            </a:r>
          </a:p>
        </p:txBody>
      </p:sp>
      <p:sp>
        <p:nvSpPr>
          <p:cNvPr id="5151" name="AutoShape 31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433387" cy="215900"/>
          </a:xfrm>
          <a:prstGeom prst="actionButtonBlank">
            <a:avLst/>
          </a:prstGeom>
          <a:gradFill rotWithShape="1">
            <a:gsLst>
              <a:gs pos="0">
                <a:srgbClr val="00CCFF">
                  <a:gamma/>
                  <a:shade val="46275"/>
                  <a:invGamma/>
                </a:srgbClr>
              </a:gs>
              <a:gs pos="50000">
                <a:srgbClr val="00CCFF"/>
              </a:gs>
              <a:gs pos="100000">
                <a:srgbClr val="00CC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1400">
                <a:solidFill>
                  <a:srgbClr val="8E001B"/>
                </a:solidFill>
                <a:ea typeface="华文中宋" pitchFamily="2" charset="-122"/>
              </a:rPr>
              <a:t>结束</a:t>
            </a:r>
          </a:p>
        </p:txBody>
      </p:sp>
    </p:spTree>
    <p:custDataLst>
      <p:tags r:id="rId1"/>
    </p:custDataLst>
  </p:cSld>
  <p:clrMapOvr>
    <a:masterClrMapping/>
  </p:clrMapOvr>
  <p:transition advTm="2953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42475-789F-4383-B69F-723026074B24}" type="datetime1">
              <a:rPr lang="zh-CN" altLang="en-US"/>
              <a:pPr/>
              <a:t>2013-3-28</a:t>
            </a:fld>
            <a:endParaRPr lang="en-US" altLang="zh-CN"/>
          </a:p>
        </p:txBody>
      </p:sp>
      <p:sp>
        <p:nvSpPr>
          <p:cNvPr id="1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体育运动项目介绍</a:t>
            </a:r>
          </a:p>
        </p:txBody>
      </p:sp>
      <p:sp>
        <p:nvSpPr>
          <p:cNvPr id="1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3CBB6-3FEB-440F-B4FE-68C49535D5E3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549275"/>
            <a:ext cx="4249737" cy="854075"/>
          </a:xfrm>
        </p:spPr>
        <p:txBody>
          <a:bodyPr/>
          <a:lstStyle/>
          <a:p>
            <a:r>
              <a:rPr lang="en-US" altLang="zh-CN" sz="4400" b="1">
                <a:solidFill>
                  <a:srgbClr val="050B0B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zh-CN" altLang="en-US" sz="4800" b="1">
                <a:solidFill>
                  <a:srgbClr val="1D3C3B"/>
                </a:solidFill>
                <a:latin typeface="华文行楷" pitchFamily="2" charset="-122"/>
                <a:ea typeface="华文行楷" pitchFamily="2" charset="-122"/>
              </a:rPr>
              <a:t>蓝 球 运 动</a:t>
            </a:r>
          </a:p>
        </p:txBody>
      </p:sp>
      <p:sp>
        <p:nvSpPr>
          <p:cNvPr id="10246" name="WordArt 6"/>
          <p:cNvSpPr>
            <a:spLocks noChangeArrowheads="1" noChangeShapeType="1" noTextEdit="1"/>
          </p:cNvSpPr>
          <p:nvPr/>
        </p:nvSpPr>
        <p:spPr bwMode="auto">
          <a:xfrm>
            <a:off x="4200525" y="5013325"/>
            <a:ext cx="2819400" cy="122555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9852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A50021"/>
                </a:solidFill>
                <a:effectLst>
                  <a:outerShdw dist="45791" dir="2021404" algn="ctr" rotWithShape="0">
                    <a:srgbClr val="808080"/>
                  </a:outerShdw>
                </a:effectLst>
                <a:latin typeface="宋体"/>
                <a:ea typeface="宋体"/>
              </a:rPr>
              <a:t>蓝球运动介绍</a:t>
            </a:r>
          </a:p>
        </p:txBody>
      </p:sp>
      <p:pic>
        <p:nvPicPr>
          <p:cNvPr id="10248" name="Picture 8" descr="篮球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8"/>
              </a:clrFrom>
              <a:clrTo>
                <a:srgbClr val="FFFE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989138"/>
            <a:ext cx="2146300" cy="331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271" name="Group 31"/>
          <p:cNvGrpSpPr>
            <a:grpSpLocks/>
          </p:cNvGrpSpPr>
          <p:nvPr/>
        </p:nvGrpSpPr>
        <p:grpSpPr bwMode="auto">
          <a:xfrm>
            <a:off x="250825" y="1989138"/>
            <a:ext cx="4284663" cy="3579812"/>
            <a:chOff x="431" y="1434"/>
            <a:chExt cx="2699" cy="2255"/>
          </a:xfrm>
        </p:grpSpPr>
        <p:grpSp>
          <p:nvGrpSpPr>
            <p:cNvPr id="10269" name="Group 29"/>
            <p:cNvGrpSpPr>
              <a:grpSpLocks/>
            </p:cNvGrpSpPr>
            <p:nvPr/>
          </p:nvGrpSpPr>
          <p:grpSpPr bwMode="auto">
            <a:xfrm>
              <a:off x="431" y="1434"/>
              <a:ext cx="2699" cy="2255"/>
              <a:chOff x="1655" y="1207"/>
              <a:chExt cx="2699" cy="2527"/>
            </a:xfrm>
          </p:grpSpPr>
          <p:sp>
            <p:nvSpPr>
              <p:cNvPr id="10256" name="AutoShape 16"/>
              <p:cNvSpPr>
                <a:spLocks noChangeArrowheads="1"/>
              </p:cNvSpPr>
              <p:nvPr/>
            </p:nvSpPr>
            <p:spPr bwMode="gray">
              <a:xfrm>
                <a:off x="1655" y="1207"/>
                <a:ext cx="2699" cy="2527"/>
              </a:xfrm>
              <a:prstGeom prst="hexagon">
                <a:avLst>
                  <a:gd name="adj" fmla="val 26702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257" name="AutoShape 17"/>
              <p:cNvSpPr>
                <a:spLocks noChangeArrowheads="1"/>
              </p:cNvSpPr>
              <p:nvPr/>
            </p:nvSpPr>
            <p:spPr bwMode="gray">
              <a:xfrm>
                <a:off x="1746" y="1253"/>
                <a:ext cx="2540" cy="2404"/>
              </a:xfrm>
              <a:prstGeom prst="hexagon">
                <a:avLst>
                  <a:gd name="adj" fmla="val 26414"/>
                  <a:gd name="vf" fmla="val 115470"/>
                </a:avLst>
              </a:prstGeom>
              <a:solidFill>
                <a:srgbClr val="99FF6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zh-CN"/>
              </a:p>
            </p:txBody>
          </p:sp>
        </p:grpSp>
        <p:sp>
          <p:nvSpPr>
            <p:cNvPr id="10267" name="Text Box 27"/>
            <p:cNvSpPr txBox="1">
              <a:spLocks noChangeArrowheads="1"/>
            </p:cNvSpPr>
            <p:nvPr/>
          </p:nvSpPr>
          <p:spPr bwMode="auto">
            <a:xfrm>
              <a:off x="1020" y="1706"/>
              <a:ext cx="1633" cy="18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2200" b="1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蓝球：球类运动项目之一，球场长方形</a:t>
              </a:r>
              <a:r>
                <a:rPr lang="en-US" altLang="zh-CN" sz="2200" b="1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,</a:t>
              </a:r>
              <a:r>
                <a:rPr lang="zh-CN" altLang="en-US" sz="2200" b="1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比赛时每队上场</a:t>
              </a:r>
              <a:r>
                <a:rPr lang="en-US" altLang="zh-CN" sz="2200" b="1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5</a:t>
              </a:r>
              <a:r>
                <a:rPr lang="zh-CN" altLang="en-US" sz="2200" b="1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人，把球投进对方篮框算得分</a:t>
              </a:r>
              <a:r>
                <a:rPr lang="en-US" altLang="zh-CN" sz="2200" b="1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,</a:t>
              </a:r>
              <a:r>
                <a:rPr lang="zh-CN" altLang="en-US" sz="2200" b="1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得分多的获胜。</a:t>
              </a:r>
              <a:endParaRPr lang="zh-CN" altLang="en-US" sz="220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0272" name="Group 32"/>
          <p:cNvGrpSpPr>
            <a:grpSpLocks/>
          </p:cNvGrpSpPr>
          <p:nvPr/>
        </p:nvGrpSpPr>
        <p:grpSpPr bwMode="auto">
          <a:xfrm>
            <a:off x="6877050" y="6380163"/>
            <a:ext cx="2017713" cy="361950"/>
            <a:chOff x="4105" y="4020"/>
            <a:chExt cx="1271" cy="228"/>
          </a:xfrm>
        </p:grpSpPr>
        <p:grpSp>
          <p:nvGrpSpPr>
            <p:cNvPr id="10273" name="Group 33"/>
            <p:cNvGrpSpPr>
              <a:grpSpLocks/>
            </p:cNvGrpSpPr>
            <p:nvPr/>
          </p:nvGrpSpPr>
          <p:grpSpPr bwMode="auto">
            <a:xfrm>
              <a:off x="4422" y="4020"/>
              <a:ext cx="624" cy="228"/>
              <a:chOff x="3742" y="4019"/>
              <a:chExt cx="624" cy="228"/>
            </a:xfrm>
          </p:grpSpPr>
          <p:pic>
            <p:nvPicPr>
              <p:cNvPr id="10274" name="Picture 34" descr="0064">
                <a:hlinkClick r:id="" action="ppaction://hlinkshowjump?jump=previousslide"/>
              </p:cNvPr>
              <p:cNvPicPr>
                <a:picLocks noChangeAspect="1" noChangeArrowheads="1" noCrop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42" y="4019"/>
                <a:ext cx="300" cy="22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275" name="Picture 35" descr="0067">
                <a:hlinkClick r:id="" action="ppaction://hlinkshowjump?jump=nextslide"/>
              </p:cNvPr>
              <p:cNvPicPr>
                <a:picLocks noChangeAspect="1" noChangeArrowheads="1" noCrop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78" y="4031"/>
                <a:ext cx="288" cy="2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276" name="AutoShape 36">
              <a:hlinkClick r:id="rId6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4105" y="4065"/>
              <a:ext cx="272" cy="136"/>
            </a:xfrm>
            <a:prstGeom prst="actionButtonBlank">
              <a:avLst/>
            </a:prstGeom>
            <a:gradFill rotWithShape="1">
              <a:gsLst>
                <a:gs pos="0">
                  <a:srgbClr val="00CCFF">
                    <a:gamma/>
                    <a:shade val="46275"/>
                    <a:invGamma/>
                  </a:srgbClr>
                </a:gs>
                <a:gs pos="50000">
                  <a:srgbClr val="00CCFF"/>
                </a:gs>
                <a:gs pos="100000">
                  <a:srgbClr val="00CC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1400">
                  <a:solidFill>
                    <a:srgbClr val="8E001B"/>
                  </a:solidFill>
                  <a:ea typeface="华文中宋" pitchFamily="2" charset="-122"/>
                </a:rPr>
                <a:t>返回</a:t>
              </a:r>
            </a:p>
          </p:txBody>
        </p:sp>
        <p:sp>
          <p:nvSpPr>
            <p:cNvPr id="10277" name="AutoShape 37">
              <a:hlinkClick r:id="" action="ppaction://hlinkshowjump?jump=endshow" highlightClick="1"/>
            </p:cNvPr>
            <p:cNvSpPr>
              <a:spLocks noChangeArrowheads="1"/>
            </p:cNvSpPr>
            <p:nvPr/>
          </p:nvSpPr>
          <p:spPr bwMode="auto">
            <a:xfrm>
              <a:off x="5103" y="4065"/>
              <a:ext cx="273" cy="136"/>
            </a:xfrm>
            <a:prstGeom prst="actionButtonBlank">
              <a:avLst/>
            </a:prstGeom>
            <a:gradFill rotWithShape="1">
              <a:gsLst>
                <a:gs pos="0">
                  <a:srgbClr val="00CCFF">
                    <a:gamma/>
                    <a:shade val="46275"/>
                    <a:invGamma/>
                  </a:srgbClr>
                </a:gs>
                <a:gs pos="50000">
                  <a:srgbClr val="00CCFF"/>
                </a:gs>
                <a:gs pos="100000">
                  <a:srgbClr val="00CC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1400">
                  <a:solidFill>
                    <a:srgbClr val="8E001B"/>
                  </a:solidFill>
                  <a:ea typeface="华文中宋" pitchFamily="2" charset="-122"/>
                </a:rPr>
                <a:t>结束</a:t>
              </a:r>
            </a:p>
          </p:txBody>
        </p:sp>
      </p:grpSp>
    </p:spTree>
    <p:custDataLst>
      <p:tags r:id="rId1"/>
    </p:custDataLst>
  </p:cSld>
  <p:clrMapOvr>
    <a:masterClrMapping/>
  </p:clrMapOvr>
  <p:transition advTm="7704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4A1D4-9E90-434B-B548-E070C269196E}" type="datetime1">
              <a:rPr lang="zh-CN" altLang="en-US"/>
              <a:pPr/>
              <a:t>2013-3-28</a:t>
            </a:fld>
            <a:endParaRPr lang="en-US" altLang="zh-CN"/>
          </a:p>
        </p:txBody>
      </p:sp>
      <p:sp>
        <p:nvSpPr>
          <p:cNvPr id="19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体育运动项目介绍</a:t>
            </a:r>
          </a:p>
        </p:txBody>
      </p:sp>
      <p:sp>
        <p:nvSpPr>
          <p:cNvPr id="20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AB700-9F1C-44AD-BF92-7AE17C5F5326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4140200" y="836613"/>
            <a:ext cx="3121025" cy="693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r>
              <a:rPr kumimoji="1" lang="zh-CN" altLang="en-US" sz="4400" b="1">
                <a:solidFill>
                  <a:srgbClr val="0033CC"/>
                </a:solidFill>
                <a:latin typeface="华文行楷" pitchFamily="2" charset="-122"/>
                <a:ea typeface="华文行楷" pitchFamily="2" charset="-122"/>
              </a:rPr>
              <a:t>排 球 运 动</a:t>
            </a:r>
          </a:p>
        </p:txBody>
      </p:sp>
      <p:sp>
        <p:nvSpPr>
          <p:cNvPr id="27651" name="WordArt 3"/>
          <p:cNvSpPr>
            <a:spLocks noChangeArrowheads="1" noChangeShapeType="1" noTextEdit="1"/>
          </p:cNvSpPr>
          <p:nvPr/>
        </p:nvSpPr>
        <p:spPr bwMode="auto">
          <a:xfrm>
            <a:off x="684213" y="4941888"/>
            <a:ext cx="3657600" cy="914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2700">
                <a:solidFill>
                  <a:srgbClr val="EAEAEA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7" dist="17961" dir="2700000">
                    <a:srgbClr val="9400ED">
                      <a:gamma/>
                      <a:shade val="60000"/>
                      <a:invGamma/>
                    </a:srgbClr>
                  </a:prstShdw>
                </a:effectLst>
                <a:latin typeface="宋体"/>
                <a:ea typeface="宋体"/>
              </a:rPr>
              <a:t>排球运动介绍</a:t>
            </a:r>
          </a:p>
        </p:txBody>
      </p:sp>
      <p:grpSp>
        <p:nvGrpSpPr>
          <p:cNvPr id="27669" name="Group 21"/>
          <p:cNvGrpSpPr>
            <a:grpSpLocks/>
          </p:cNvGrpSpPr>
          <p:nvPr/>
        </p:nvGrpSpPr>
        <p:grpSpPr bwMode="auto">
          <a:xfrm>
            <a:off x="6804025" y="6380163"/>
            <a:ext cx="2017713" cy="361950"/>
            <a:chOff x="4105" y="4020"/>
            <a:chExt cx="1271" cy="228"/>
          </a:xfrm>
        </p:grpSpPr>
        <p:grpSp>
          <p:nvGrpSpPr>
            <p:cNvPr id="27670" name="Group 22"/>
            <p:cNvGrpSpPr>
              <a:grpSpLocks/>
            </p:cNvGrpSpPr>
            <p:nvPr/>
          </p:nvGrpSpPr>
          <p:grpSpPr bwMode="auto">
            <a:xfrm>
              <a:off x="4422" y="4020"/>
              <a:ext cx="624" cy="228"/>
              <a:chOff x="3742" y="4019"/>
              <a:chExt cx="624" cy="228"/>
            </a:xfrm>
          </p:grpSpPr>
          <p:pic>
            <p:nvPicPr>
              <p:cNvPr id="27671" name="Picture 23" descr="0064">
                <a:hlinkClick r:id="" action="ppaction://hlinkshowjump?jump=previousslide"/>
              </p:cNvPr>
              <p:cNvPicPr>
                <a:picLocks noChangeAspect="1" noChangeArrowheads="1" noCrop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42" y="4019"/>
                <a:ext cx="300" cy="22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7672" name="Picture 24" descr="0067">
                <a:hlinkClick r:id="" action="ppaction://hlinkshowjump?jump=nextslide"/>
              </p:cNvPr>
              <p:cNvPicPr>
                <a:picLocks noChangeAspect="1" noChangeArrowheads="1" noCrop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78" y="4031"/>
                <a:ext cx="288" cy="2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7673" name="AutoShape 25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4105" y="4065"/>
              <a:ext cx="272" cy="136"/>
            </a:xfrm>
            <a:prstGeom prst="actionButtonBlank">
              <a:avLst/>
            </a:prstGeom>
            <a:gradFill rotWithShape="1">
              <a:gsLst>
                <a:gs pos="0">
                  <a:srgbClr val="00CCFF">
                    <a:gamma/>
                    <a:shade val="46275"/>
                    <a:invGamma/>
                  </a:srgbClr>
                </a:gs>
                <a:gs pos="50000">
                  <a:srgbClr val="00CCFF"/>
                </a:gs>
                <a:gs pos="100000">
                  <a:srgbClr val="00CC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1400">
                  <a:solidFill>
                    <a:srgbClr val="8E001B"/>
                  </a:solidFill>
                  <a:ea typeface="华文中宋" pitchFamily="2" charset="-122"/>
                </a:rPr>
                <a:t>返回</a:t>
              </a:r>
            </a:p>
          </p:txBody>
        </p:sp>
        <p:sp>
          <p:nvSpPr>
            <p:cNvPr id="27674" name="AutoShape 26">
              <a:hlinkClick r:id="" action="ppaction://hlinkshowjump?jump=endshow" highlightClick="1"/>
            </p:cNvPr>
            <p:cNvSpPr>
              <a:spLocks noChangeArrowheads="1"/>
            </p:cNvSpPr>
            <p:nvPr/>
          </p:nvSpPr>
          <p:spPr bwMode="auto">
            <a:xfrm>
              <a:off x="5103" y="4065"/>
              <a:ext cx="273" cy="136"/>
            </a:xfrm>
            <a:prstGeom prst="actionButtonBlank">
              <a:avLst/>
            </a:prstGeom>
            <a:gradFill rotWithShape="1">
              <a:gsLst>
                <a:gs pos="0">
                  <a:srgbClr val="00CCFF">
                    <a:gamma/>
                    <a:shade val="46275"/>
                    <a:invGamma/>
                  </a:srgbClr>
                </a:gs>
                <a:gs pos="50000">
                  <a:srgbClr val="00CCFF"/>
                </a:gs>
                <a:gs pos="100000">
                  <a:srgbClr val="00CC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1400">
                  <a:solidFill>
                    <a:srgbClr val="8E001B"/>
                  </a:solidFill>
                  <a:ea typeface="华文中宋" pitchFamily="2" charset="-122"/>
                </a:rPr>
                <a:t>结束</a:t>
              </a:r>
            </a:p>
          </p:txBody>
        </p:sp>
      </p:grpSp>
      <p:grpSp>
        <p:nvGrpSpPr>
          <p:cNvPr id="27680" name="Group 32"/>
          <p:cNvGrpSpPr>
            <a:grpSpLocks/>
          </p:cNvGrpSpPr>
          <p:nvPr/>
        </p:nvGrpSpPr>
        <p:grpSpPr bwMode="auto">
          <a:xfrm>
            <a:off x="5003800" y="2133600"/>
            <a:ext cx="3313113" cy="3959225"/>
            <a:chOff x="3152" y="1344"/>
            <a:chExt cx="2087" cy="2494"/>
          </a:xfrm>
        </p:grpSpPr>
        <p:grpSp>
          <p:nvGrpSpPr>
            <p:cNvPr id="27675" name="Group 27"/>
            <p:cNvGrpSpPr>
              <a:grpSpLocks/>
            </p:cNvGrpSpPr>
            <p:nvPr/>
          </p:nvGrpSpPr>
          <p:grpSpPr bwMode="auto">
            <a:xfrm>
              <a:off x="3152" y="1344"/>
              <a:ext cx="2087" cy="2494"/>
              <a:chOff x="768" y="1853"/>
              <a:chExt cx="1363" cy="1800"/>
            </a:xfrm>
          </p:grpSpPr>
          <p:sp>
            <p:nvSpPr>
              <p:cNvPr id="27676" name="AutoShape 28"/>
              <p:cNvSpPr>
                <a:spLocks noChangeArrowheads="1"/>
              </p:cNvSpPr>
              <p:nvPr/>
            </p:nvSpPr>
            <p:spPr bwMode="gray">
              <a:xfrm>
                <a:off x="768" y="1853"/>
                <a:ext cx="1363" cy="180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rgbClr val="4E91D4"/>
                  </a:gs>
                  <a:gs pos="100000">
                    <a:srgbClr val="3477A4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77" name="AutoShape 29"/>
              <p:cNvSpPr>
                <a:spLocks noChangeArrowheads="1"/>
              </p:cNvSpPr>
              <p:nvPr/>
            </p:nvSpPr>
            <p:spPr bwMode="gray">
              <a:xfrm>
                <a:off x="789" y="1858"/>
                <a:ext cx="1322" cy="1766"/>
              </a:xfrm>
              <a:prstGeom prst="roundRect">
                <a:avLst>
                  <a:gd name="adj" fmla="val 16667"/>
                </a:avLst>
              </a:prstGeom>
              <a:solidFill>
                <a:srgbClr val="3CA1E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78" name="AutoShape 30"/>
              <p:cNvSpPr>
                <a:spLocks noChangeArrowheads="1"/>
              </p:cNvSpPr>
              <p:nvPr/>
            </p:nvSpPr>
            <p:spPr bwMode="gray">
              <a:xfrm>
                <a:off x="800" y="3158"/>
                <a:ext cx="1304" cy="447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3CA1E6">
                      <a:alpha val="0"/>
                    </a:srgbClr>
                  </a:gs>
                  <a:gs pos="100000">
                    <a:srgbClr val="3CA1E6">
                      <a:gamma/>
                      <a:tint val="51373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79" name="AutoShape 31"/>
              <p:cNvSpPr>
                <a:spLocks noChangeArrowheads="1"/>
              </p:cNvSpPr>
              <p:nvPr/>
            </p:nvSpPr>
            <p:spPr bwMode="gray">
              <a:xfrm>
                <a:off x="800" y="1872"/>
                <a:ext cx="1304" cy="4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3CA1E6">
                      <a:gamma/>
                      <a:tint val="33333"/>
                      <a:invGamma/>
                    </a:srgbClr>
                  </a:gs>
                  <a:gs pos="100000">
                    <a:srgbClr val="3CA1E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7655" name="Text Box 7"/>
            <p:cNvSpPr txBox="1">
              <a:spLocks noChangeArrowheads="1"/>
            </p:cNvSpPr>
            <p:nvPr/>
          </p:nvSpPr>
          <p:spPr bwMode="auto">
            <a:xfrm>
              <a:off x="3243" y="1616"/>
              <a:ext cx="1950" cy="1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B84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A5002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b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>
                  <a:solidFill>
                    <a:srgbClr val="DA00DA"/>
                  </a:solidFill>
                  <a:latin typeface="楷体_GB2312" pitchFamily="49" charset="-122"/>
                  <a:ea typeface="楷体_GB2312" pitchFamily="49" charset="-122"/>
                </a:rPr>
                <a:t>排球：比赛时将球击过球网，使其落在对方场区的地面上，而防止球落在本方场区的地面上。每队可击球</a:t>
              </a:r>
              <a:r>
                <a:rPr kumimoji="1" lang="en-US" altLang="zh-CN">
                  <a:solidFill>
                    <a:srgbClr val="DA00DA"/>
                  </a:solidFill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kumimoji="1" lang="zh-CN" altLang="en-US">
                  <a:solidFill>
                    <a:srgbClr val="DA00DA"/>
                  </a:solidFill>
                  <a:latin typeface="楷体_GB2312" pitchFamily="49" charset="-122"/>
                  <a:ea typeface="楷体_GB2312" pitchFamily="49" charset="-122"/>
                </a:rPr>
                <a:t>次（拦网触球除外），将球击回对方场区。比赛由发球开始，发球队员击球使其从网上飞至对方场区，比赛由此连续进行，直至球落地、出界或某一队不能合法地将球击回对方场区。</a:t>
              </a:r>
              <a:r>
                <a:rPr kumimoji="1" lang="zh-CN" altLang="en-US" sz="2200">
                  <a:solidFill>
                    <a:srgbClr val="DA00DA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363" y="2175393"/>
            <a:ext cx="3089936" cy="240573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6483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7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7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2597A-5223-48BD-99BE-68C02DF09D78}" type="datetime1">
              <a:rPr lang="zh-CN" altLang="en-US"/>
              <a:pPr/>
              <a:t>2013-3-28</a:t>
            </a:fld>
            <a:endParaRPr lang="en-US" altLang="zh-CN"/>
          </a:p>
        </p:txBody>
      </p:sp>
      <p:sp>
        <p:nvSpPr>
          <p:cNvPr id="1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体育运动项目介绍</a:t>
            </a:r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54575-B52D-43A4-8BAC-1C38A7738E29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692275" y="765175"/>
            <a:ext cx="3505200" cy="693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r>
              <a:rPr kumimoji="1" lang="zh-CN" altLang="en-US" sz="4400" b="1">
                <a:solidFill>
                  <a:srgbClr val="4C020E"/>
                </a:solidFill>
                <a:latin typeface="华文行楷" pitchFamily="2" charset="-122"/>
                <a:ea typeface="华文行楷" pitchFamily="2" charset="-122"/>
              </a:rPr>
              <a:t>乒乓 球 运 动</a:t>
            </a:r>
          </a:p>
        </p:txBody>
      </p:sp>
      <p:sp>
        <p:nvSpPr>
          <p:cNvPr id="28677" name="WordArt 5"/>
          <p:cNvSpPr>
            <a:spLocks noChangeArrowheads="1" noChangeShapeType="1" noTextEdit="1"/>
          </p:cNvSpPr>
          <p:nvPr/>
        </p:nvSpPr>
        <p:spPr bwMode="auto">
          <a:xfrm>
            <a:off x="914400" y="5181600"/>
            <a:ext cx="3200400" cy="6096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宋体"/>
                <a:ea typeface="宋体"/>
              </a:rPr>
              <a:t>乒乓球运动介绍</a:t>
            </a:r>
          </a:p>
        </p:txBody>
      </p:sp>
      <p:grpSp>
        <p:nvGrpSpPr>
          <p:cNvPr id="28703" name="Group 31"/>
          <p:cNvGrpSpPr>
            <a:grpSpLocks/>
          </p:cNvGrpSpPr>
          <p:nvPr/>
        </p:nvGrpSpPr>
        <p:grpSpPr bwMode="auto">
          <a:xfrm>
            <a:off x="4716463" y="2133600"/>
            <a:ext cx="3816350" cy="3889375"/>
            <a:chOff x="3107" y="1298"/>
            <a:chExt cx="2404" cy="2450"/>
          </a:xfrm>
        </p:grpSpPr>
        <p:sp>
          <p:nvSpPr>
            <p:cNvPr id="28689" name="AutoShape 17"/>
            <p:cNvSpPr>
              <a:spLocks noChangeArrowheads="1"/>
            </p:cNvSpPr>
            <p:nvPr/>
          </p:nvSpPr>
          <p:spPr bwMode="auto">
            <a:xfrm>
              <a:off x="3107" y="1298"/>
              <a:ext cx="2404" cy="2450"/>
            </a:xfrm>
            <a:prstGeom prst="bevel">
              <a:avLst>
                <a:gd name="adj" fmla="val 12500"/>
              </a:avLst>
            </a:prstGeom>
            <a:solidFill>
              <a:srgbClr val="FFB9D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8674" name="Rectangle 2"/>
            <p:cNvSpPr>
              <a:spLocks noChangeArrowheads="1"/>
            </p:cNvSpPr>
            <p:nvPr/>
          </p:nvSpPr>
          <p:spPr bwMode="auto">
            <a:xfrm>
              <a:off x="3424" y="1570"/>
              <a:ext cx="1759" cy="1920"/>
            </a:xfrm>
            <a:prstGeom prst="rect">
              <a:avLst/>
            </a:prstGeom>
            <a:noFill/>
            <a:ln w="9525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D6FEDD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07763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200">
                  <a:solidFill>
                    <a:srgbClr val="8E001B"/>
                  </a:solidFill>
                  <a:latin typeface="隶书" pitchFamily="49" charset="-122"/>
                  <a:ea typeface="隶书" pitchFamily="49" charset="-122"/>
                </a:rPr>
                <a:t>乒乓球比赛包括男女单打、男女双打和混合双打。双打比赛以两名运动员为一方，单打比赛以一名运动员为一方。有发球权的一方叫发球方，对方叫接发球方。</a:t>
              </a:r>
              <a:r>
                <a:rPr kumimoji="1" lang="zh-CN" altLang="en-US" sz="2200">
                  <a:solidFill>
                    <a:srgbClr val="FF0000"/>
                  </a:solidFill>
                  <a:latin typeface="Times New Roman" pitchFamily="18" charset="0"/>
                  <a:ea typeface="华文行楷" pitchFamily="2" charset="-122"/>
                </a:rPr>
                <a:t> </a:t>
              </a:r>
              <a:endParaRPr kumimoji="1" lang="zh-CN" altLang="en-US" sz="2200">
                <a:latin typeface="Times New Roman" pitchFamily="18" charset="0"/>
              </a:endParaRPr>
            </a:p>
          </p:txBody>
        </p:sp>
      </p:grpSp>
      <p:grpSp>
        <p:nvGrpSpPr>
          <p:cNvPr id="28704" name="Group 32"/>
          <p:cNvGrpSpPr>
            <a:grpSpLocks/>
          </p:cNvGrpSpPr>
          <p:nvPr/>
        </p:nvGrpSpPr>
        <p:grpSpPr bwMode="auto">
          <a:xfrm>
            <a:off x="6877050" y="6380163"/>
            <a:ext cx="2017713" cy="361950"/>
            <a:chOff x="4105" y="4020"/>
            <a:chExt cx="1271" cy="228"/>
          </a:xfrm>
        </p:grpSpPr>
        <p:grpSp>
          <p:nvGrpSpPr>
            <p:cNvPr id="28705" name="Group 33"/>
            <p:cNvGrpSpPr>
              <a:grpSpLocks/>
            </p:cNvGrpSpPr>
            <p:nvPr/>
          </p:nvGrpSpPr>
          <p:grpSpPr bwMode="auto">
            <a:xfrm>
              <a:off x="4422" y="4020"/>
              <a:ext cx="624" cy="228"/>
              <a:chOff x="3742" y="4019"/>
              <a:chExt cx="624" cy="228"/>
            </a:xfrm>
          </p:grpSpPr>
          <p:pic>
            <p:nvPicPr>
              <p:cNvPr id="28706" name="Picture 34" descr="0064">
                <a:hlinkClick r:id="" action="ppaction://hlinkshowjump?jump=previousslide"/>
              </p:cNvPr>
              <p:cNvPicPr>
                <a:picLocks noChangeAspect="1" noChangeArrowheads="1" noCrop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42" y="4019"/>
                <a:ext cx="300" cy="22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8707" name="Picture 35" descr="0067">
                <a:hlinkClick r:id="" action="ppaction://hlinkshowjump?jump=nextslide"/>
              </p:cNvPr>
              <p:cNvPicPr>
                <a:picLocks noChangeAspect="1" noChangeArrowheads="1" noCrop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78" y="4031"/>
                <a:ext cx="288" cy="2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8708" name="AutoShape 36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4105" y="4065"/>
              <a:ext cx="272" cy="136"/>
            </a:xfrm>
            <a:prstGeom prst="actionButtonBlank">
              <a:avLst/>
            </a:prstGeom>
            <a:gradFill rotWithShape="1">
              <a:gsLst>
                <a:gs pos="0">
                  <a:srgbClr val="00CCFF">
                    <a:gamma/>
                    <a:shade val="46275"/>
                    <a:invGamma/>
                  </a:srgbClr>
                </a:gs>
                <a:gs pos="50000">
                  <a:srgbClr val="00CCFF"/>
                </a:gs>
                <a:gs pos="100000">
                  <a:srgbClr val="00CC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1400">
                  <a:solidFill>
                    <a:srgbClr val="8E001B"/>
                  </a:solidFill>
                  <a:ea typeface="华文中宋" pitchFamily="2" charset="-122"/>
                </a:rPr>
                <a:t>返回</a:t>
              </a:r>
            </a:p>
          </p:txBody>
        </p:sp>
        <p:sp>
          <p:nvSpPr>
            <p:cNvPr id="28709" name="AutoShape 37">
              <a:hlinkClick r:id="" action="ppaction://hlinkshowjump?jump=endshow" highlightClick="1"/>
            </p:cNvPr>
            <p:cNvSpPr>
              <a:spLocks noChangeArrowheads="1"/>
            </p:cNvSpPr>
            <p:nvPr/>
          </p:nvSpPr>
          <p:spPr bwMode="auto">
            <a:xfrm>
              <a:off x="5103" y="4065"/>
              <a:ext cx="273" cy="136"/>
            </a:xfrm>
            <a:prstGeom prst="actionButtonBlank">
              <a:avLst/>
            </a:prstGeom>
            <a:gradFill rotWithShape="1">
              <a:gsLst>
                <a:gs pos="0">
                  <a:srgbClr val="00CCFF">
                    <a:gamma/>
                    <a:shade val="46275"/>
                    <a:invGamma/>
                  </a:srgbClr>
                </a:gs>
                <a:gs pos="50000">
                  <a:srgbClr val="00CCFF"/>
                </a:gs>
                <a:gs pos="100000">
                  <a:srgbClr val="00CC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1400">
                  <a:solidFill>
                    <a:srgbClr val="8E001B"/>
                  </a:solidFill>
                  <a:ea typeface="华文中宋" pitchFamily="2" charset="-122"/>
                </a:rPr>
                <a:t>结束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509" y="2133600"/>
            <a:ext cx="2831850" cy="244752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5687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autoUpdateAnimBg="0"/>
      <p:bldP spid="2867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1|1|0.8|0.8|0.7|0.8|0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1|1.4|0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9|0.8|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8|0.9|1"/>
</p:tagLst>
</file>

<file path=ppt/theme/theme1.xml><?xml version="1.0" encoding="utf-8"?>
<a:theme xmlns:a="http://schemas.openxmlformats.org/drawingml/2006/main" name="Studio">
  <a:themeElements>
    <a:clrScheme name="Studio 1">
      <a:dk1>
        <a:srgbClr val="000000"/>
      </a:dk1>
      <a:lt1>
        <a:srgbClr val="FFFFFF"/>
      </a:lt1>
      <a:dk2>
        <a:srgbClr val="336666"/>
      </a:dk2>
      <a:lt2>
        <a:srgbClr val="CCCC99"/>
      </a:lt2>
      <a:accent1>
        <a:srgbClr val="97CDCC"/>
      </a:accent1>
      <a:accent2>
        <a:srgbClr val="D6E0E0"/>
      </a:accent2>
      <a:accent3>
        <a:srgbClr val="FFFFFF"/>
      </a:accent3>
      <a:accent4>
        <a:srgbClr val="000000"/>
      </a:accent4>
      <a:accent5>
        <a:srgbClr val="C9E3E2"/>
      </a:accent5>
      <a:accent6>
        <a:srgbClr val="C2CBCB"/>
      </a:accent6>
      <a:hlink>
        <a:srgbClr val="99CC00"/>
      </a:hlink>
      <a:folHlink>
        <a:srgbClr val="336666"/>
      </a:folHlink>
    </a:clrScheme>
    <a:fontScheme name="Studio">
      <a:majorFont>
        <a:latin typeface="Arial Black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Studio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udio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udio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Studio</Template>
  <TotalTime>664</TotalTime>
  <Words>284</Words>
  <Application>Microsoft Office PowerPoint</Application>
  <PresentationFormat>全屏显示(4:3)</PresentationFormat>
  <Paragraphs>42</Paragraphs>
  <Slides>6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Studio</vt:lpstr>
      <vt:lpstr>体育运动项目介绍 </vt:lpstr>
      <vt:lpstr>体育项目名称</vt:lpstr>
      <vt:lpstr>足  球  运  动</vt:lpstr>
      <vt:lpstr>   蓝 球 运 动</vt:lpstr>
      <vt:lpstr>PowerPoint 演示文稿</vt:lpstr>
      <vt:lpstr>PowerPoint 演示文稿</vt:lpstr>
    </vt:vector>
  </TitlesOfParts>
  <Company>番茄花园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体育运动项目介绍 </dc:title>
  <dc:creator>番茄花园</dc:creator>
  <cp:lastModifiedBy>lxj</cp:lastModifiedBy>
  <cp:revision>37</cp:revision>
  <dcterms:created xsi:type="dcterms:W3CDTF">2007-08-30T08:24:46Z</dcterms:created>
  <dcterms:modified xsi:type="dcterms:W3CDTF">2013-03-28T11:00:42Z</dcterms:modified>
</cp:coreProperties>
</file>