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4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Default Extension="vml" ContentType="application/vnd.openxmlformats-officedocument.vmlDrawi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2"/>
  </p:notesMasterIdLst>
  <p:sldIdLst>
    <p:sldId id="30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  <p:sldId id="290" r:id="rId37"/>
    <p:sldId id="291" r:id="rId38"/>
    <p:sldId id="292" r:id="rId39"/>
    <p:sldId id="293" r:id="rId40"/>
    <p:sldId id="294" r:id="rId41"/>
    <p:sldId id="295" r:id="rId42"/>
    <p:sldId id="297" r:id="rId43"/>
    <p:sldId id="298" r:id="rId44"/>
    <p:sldId id="299" r:id="rId45"/>
    <p:sldId id="301" r:id="rId46"/>
    <p:sldId id="300" r:id="rId47"/>
    <p:sldId id="302" r:id="rId48"/>
    <p:sldId id="303" r:id="rId49"/>
    <p:sldId id="304" r:id="rId50"/>
    <p:sldId id="305" r:id="rId5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3333CC"/>
    <a:srgbClr val="996600"/>
  </p:clrMru>
</p:presentationPr>
</file>

<file path=ppt/tableStyles.xml><?xml version="1.0" encoding="utf-8"?>
<a:tblStyleLst xmlns:a="http://schemas.openxmlformats.org/drawingml/2006/main" def="{5C22544A-7EE6-4342-B048-85BDC9FD1C3A}">
  <a:tblStyle styleId="{22838BEF-8BB2-4498-84A7-C5851F593DF1}" styleName="中度样式 4 - 强调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  <a:tblStyle styleId="{E8B1032C-EA38-4F05-BA0D-38AFFFC7BED3}" styleName="浅色样式 3 - 强调 6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3" d="100"/>
          <a:sy n="73" d="100"/>
        </p:scale>
        <p:origin x="-1074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Relationship Id="rId4" Type="http://schemas.openxmlformats.org/officeDocument/2006/relationships/image" Target="../media/image5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png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29.png"/></Relationships>
</file>

<file path=ppt/drawings/_rels/vmlDrawing5.vml.rels><?xml version="1.0" encoding="UTF-8" standalone="yes"?>
<Relationships xmlns="http://schemas.openxmlformats.org/package/2006/relationships"><Relationship Id="rId2" Type="http://schemas.openxmlformats.org/officeDocument/2006/relationships/image" Target="../media/image30.wmf"/><Relationship Id="rId1" Type="http://schemas.openxmlformats.org/officeDocument/2006/relationships/image" Target="../media/image31.png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png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23F0F50-2B05-4A53-BF6D-84033C038D0E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445BE92-0071-444C-BE7B-D50BDA7BC88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5BE92-0071-444C-BE7B-D50BDA7BC889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445BE92-0071-444C-BE7B-D50BDA7BC889}" type="slidenum">
              <a:rPr lang="zh-CN" altLang="en-US" smtClean="0"/>
              <a:pPr/>
              <a:t>45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EC9C8-3175-418A-BAF4-CF4AA33FA4EB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E568B-BC69-44B0-AB0B-623B0540DA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EC9C8-3175-418A-BAF4-CF4AA33FA4EB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E568B-BC69-44B0-AB0B-623B0540DA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EC9C8-3175-418A-BAF4-CF4AA33FA4EB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E568B-BC69-44B0-AB0B-623B0540DA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EC9C8-3175-418A-BAF4-CF4AA33FA4EB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E568B-BC69-44B0-AB0B-623B0540DA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EC9C8-3175-418A-BAF4-CF4AA33FA4EB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E568B-BC69-44B0-AB0B-623B0540DA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EC9C8-3175-418A-BAF4-CF4AA33FA4EB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E568B-BC69-44B0-AB0B-623B0540DA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EC9C8-3175-418A-BAF4-CF4AA33FA4EB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E568B-BC69-44B0-AB0B-623B0540DA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EC9C8-3175-418A-BAF4-CF4AA33FA4EB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E568B-BC69-44B0-AB0B-623B0540DA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EC9C8-3175-418A-BAF4-CF4AA33FA4EB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E568B-BC69-44B0-AB0B-623B0540DA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EC9C8-3175-418A-BAF4-CF4AA33FA4EB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E568B-BC69-44B0-AB0B-623B0540DA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FEC9C8-3175-418A-BAF4-CF4AA33FA4EB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D3E568B-BC69-44B0-AB0B-623B0540DA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FEC9C8-3175-418A-BAF4-CF4AA33FA4EB}" type="datetimeFigureOut">
              <a:rPr lang="zh-CN" altLang="en-US" smtClean="0"/>
              <a:pPr/>
              <a:t>2011/4/13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3E568B-BC69-44B0-AB0B-623B0540DAB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1.xml"/><Relationship Id="rId2" Type="http://schemas.openxmlformats.org/officeDocument/2006/relationships/slide" Target="slide3.xml"/><Relationship Id="rId1" Type="http://schemas.openxmlformats.org/officeDocument/2006/relationships/slideLayout" Target="../slideLayouts/slideLayout1.xml"/><Relationship Id="rId5" Type="http://schemas.openxmlformats.org/officeDocument/2006/relationships/slide" Target="slide47.xml"/><Relationship Id="rId4" Type="http://schemas.openxmlformats.org/officeDocument/2006/relationships/slide" Target="slide38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15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4.vml"/><Relationship Id="rId4" Type="http://schemas.openxmlformats.org/officeDocument/2006/relationships/oleObject" Target="../embeddings/oleObject17.bin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oleObject" Target="../embeddings/oleObject20.bin"/><Relationship Id="rId4" Type="http://schemas.openxmlformats.org/officeDocument/2006/relationships/oleObject" Target="../embeddings/oleObject19.bin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13" Type="http://schemas.openxmlformats.org/officeDocument/2006/relationships/oleObject" Target="../embeddings/oleObject11.bin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5.bin"/><Relationship Id="rId12" Type="http://schemas.openxmlformats.org/officeDocument/2006/relationships/oleObject" Target="../embeddings/oleObject10.bin"/><Relationship Id="rId2" Type="http://schemas.openxmlformats.org/officeDocument/2006/relationships/slideLayout" Target="../slideLayouts/slideLayout2.xml"/><Relationship Id="rId16" Type="http://schemas.openxmlformats.org/officeDocument/2006/relationships/hyperlink" Target="file:///D:\&#38470;\&#24037;&#20316;\&#26032;&#35838;&#20214;\&#31532;&#19968;&#31456;%20%20%20%20%20&#21046;&#22270;&#22522;&#26412;&#30693;&#35782;.pptx%23-1,2,&#24187;&#28783;&#29255;%202" TargetMode="Externa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4.bin"/><Relationship Id="rId11" Type="http://schemas.openxmlformats.org/officeDocument/2006/relationships/oleObject" Target="../embeddings/oleObject9.bin"/><Relationship Id="rId5" Type="http://schemas.openxmlformats.org/officeDocument/2006/relationships/oleObject" Target="../embeddings/oleObject3.bin"/><Relationship Id="rId15" Type="http://schemas.openxmlformats.org/officeDocument/2006/relationships/oleObject" Target="../embeddings/oleObject13.bin"/><Relationship Id="rId10" Type="http://schemas.openxmlformats.org/officeDocument/2006/relationships/oleObject" Target="../embeddings/oleObject8.bin"/><Relationship Id="rId4" Type="http://schemas.openxmlformats.org/officeDocument/2006/relationships/oleObject" Target="../embeddings/oleObject2.bin"/><Relationship Id="rId9" Type="http://schemas.openxmlformats.org/officeDocument/2006/relationships/oleObject" Target="../embeddings/oleObject7.bin"/><Relationship Id="rId14" Type="http://schemas.openxmlformats.org/officeDocument/2006/relationships/oleObject" Target="../embeddings/oleObject12.bin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Relationship Id="rId4" Type="http://schemas.openxmlformats.org/officeDocument/2006/relationships/hyperlink" Target="file:///D:\&#38470;\&#24037;&#20316;\&#26032;&#35838;&#20214;\&#31532;&#19968;&#31456;%20%20%20%20%20&#21046;&#22270;&#22522;&#26412;&#30693;&#35782;.pptx%23-1,2,&#24187;&#28783;&#29255;%202" TargetMode="Externa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7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hyperlink" Target="file:///D:\&#38470;\&#24037;&#20316;\&#26032;&#35838;&#20214;\&#31532;&#19968;&#31456;%20%20%20%20%20&#21046;&#22270;&#22522;&#26412;&#30693;&#35782;.pptx%23-1,2,&#24187;&#28783;&#29255;%202" TargetMode="External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6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45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3" Type="http://schemas.openxmlformats.org/officeDocument/2006/relationships/image" Target="../media/image61.png"/><Relationship Id="rId7" Type="http://schemas.openxmlformats.org/officeDocument/2006/relationships/image" Target="../media/image6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7" Type="http://schemas.openxmlformats.org/officeDocument/2006/relationships/image" Target="../media/image72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1.png"/><Relationship Id="rId5" Type="http://schemas.openxmlformats.org/officeDocument/2006/relationships/image" Target="../media/image70.png"/><Relationship Id="rId4" Type="http://schemas.openxmlformats.org/officeDocument/2006/relationships/image" Target="../media/image6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hyperlink" Target="file:///D:\&#38470;\&#24037;&#20316;\&#26032;&#35838;&#20214;\&#31532;&#19968;&#31456;%20%20%20%20%20&#21046;&#22270;&#22522;&#26412;&#30693;&#35782;.pptx%23-1,2,&#24187;&#28783;&#29255;%202" TargetMode="Externa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539552" y="1844824"/>
            <a:ext cx="7670435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隶书" pitchFamily="49" charset="-122"/>
                <a:ea typeface="隶书" pitchFamily="49" charset="-122"/>
              </a:rPr>
              <a:t>第一章 制图基本知识</a:t>
            </a:r>
            <a:endParaRPr lang="zh-CN" altLang="en-US" sz="6000" dirty="0">
              <a:solidFill>
                <a:srgbClr val="0070C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隶书" pitchFamily="49" charset="-122"/>
              <a:ea typeface="隶书" pitchFamily="49" charset="-122"/>
            </a:endParaRPr>
          </a:p>
        </p:txBody>
      </p:sp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539552" y="2564904"/>
            <a:ext cx="8388351" cy="1641475"/>
            <a:chOff x="2" y="1776"/>
            <a:chExt cx="5284" cy="1034"/>
          </a:xfrm>
        </p:grpSpPr>
        <p:sp>
          <p:nvSpPr>
            <p:cNvPr id="6" name="Rectangle 4"/>
            <p:cNvSpPr>
              <a:spLocks noChangeArrowheads="1"/>
            </p:cNvSpPr>
            <p:nvPr/>
          </p:nvSpPr>
          <p:spPr bwMode="auto">
            <a:xfrm>
              <a:off x="2" y="2275"/>
              <a:ext cx="5156" cy="50"/>
            </a:xfrm>
            <a:prstGeom prst="rect">
              <a:avLst/>
            </a:prstGeom>
            <a:gradFill rotWithShape="0">
              <a:gsLst>
                <a:gs pos="0">
                  <a:srgbClr val="99CCFF">
                    <a:gamma/>
                    <a:shade val="46275"/>
                    <a:invGamma/>
                  </a:srgbClr>
                </a:gs>
                <a:gs pos="100000">
                  <a:srgbClr val="99CCFF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 dirty="0">
                <a:solidFill>
                  <a:srgbClr val="0070C0"/>
                </a:solidFill>
              </a:endParaRPr>
            </a:p>
          </p:txBody>
        </p:sp>
        <p:sp>
          <p:nvSpPr>
            <p:cNvPr id="7" name="Rectangle 5"/>
            <p:cNvSpPr>
              <a:spLocks noChangeArrowheads="1"/>
            </p:cNvSpPr>
            <p:nvPr/>
          </p:nvSpPr>
          <p:spPr bwMode="auto">
            <a:xfrm>
              <a:off x="2" y="2366"/>
              <a:ext cx="5155" cy="90"/>
            </a:xfrm>
            <a:prstGeom prst="rect">
              <a:avLst/>
            </a:prstGeom>
            <a:gradFill rotWithShape="0">
              <a:gsLst>
                <a:gs pos="0">
                  <a:srgbClr val="99CCFF">
                    <a:gamma/>
                    <a:shade val="46275"/>
                    <a:invGamma/>
                  </a:srgbClr>
                </a:gs>
                <a:gs pos="100000">
                  <a:srgbClr val="99CCFF"/>
                </a:gs>
              </a:gsLst>
              <a:lin ang="0" scaled="1"/>
            </a:gra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8" name="AutoShape 6"/>
            <p:cNvSpPr>
              <a:spLocks noChangeArrowheads="1"/>
            </p:cNvSpPr>
            <p:nvPr/>
          </p:nvSpPr>
          <p:spPr bwMode="auto">
            <a:xfrm rot="-606377">
              <a:off x="4122" y="1776"/>
              <a:ext cx="1164" cy="745"/>
            </a:xfrm>
            <a:prstGeom prst="sun">
              <a:avLst>
                <a:gd name="adj" fmla="val 32653"/>
              </a:avLst>
            </a:prstGeom>
            <a:solidFill>
              <a:srgbClr val="FFFFCC"/>
            </a:solidFill>
            <a:ln w="12700">
              <a:miter lim="800000"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CC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  <p:sp>
          <p:nvSpPr>
            <p:cNvPr id="9" name="AutoShape 7"/>
            <p:cNvSpPr>
              <a:spLocks noChangeArrowheads="1"/>
            </p:cNvSpPr>
            <p:nvPr/>
          </p:nvSpPr>
          <p:spPr bwMode="auto">
            <a:xfrm rot="632089">
              <a:off x="3467" y="2158"/>
              <a:ext cx="1051" cy="652"/>
            </a:xfrm>
            <a:prstGeom prst="sun">
              <a:avLst>
                <a:gd name="adj" fmla="val 25421"/>
              </a:avLst>
            </a:prstGeom>
            <a:solidFill>
              <a:srgbClr val="FFFFCC"/>
            </a:solidFill>
            <a:ln w="12700">
              <a:miter lim="800000"/>
              <a:headEnd/>
              <a:tailEnd/>
            </a:ln>
            <a:effectLst/>
            <a:scene3d>
              <a:camera prst="legacyPerspectiveFront">
                <a:rot lat="20099999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CC"/>
              </a:extrusionClr>
            </a:sp3d>
          </p:spPr>
          <p:txBody>
            <a:bodyPr wrap="none" anchor="ctr">
              <a:flatTx/>
            </a:bodyPr>
            <a:lstStyle/>
            <a:p>
              <a:endParaRPr lang="zh-CN" alt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836712"/>
            <a:ext cx="8964488" cy="1070992"/>
          </a:xfrm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>
            <a:normAutofit fontScale="90000"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dirty="0" smtClean="0"/>
              <a:t>        </a:t>
            </a:r>
            <a:r>
              <a:rPr lang="zh-CN" altLang="zh-CN" sz="2400" b="1" dirty="0" smtClean="0"/>
              <a:t>同一</a:t>
            </a:r>
            <a:r>
              <a:rPr lang="zh-CN" altLang="en-US" sz="2400" b="1" dirty="0" smtClean="0"/>
              <a:t>图形</a:t>
            </a:r>
            <a:r>
              <a:rPr lang="zh-CN" altLang="zh-CN" sz="2400" b="1" dirty="0" smtClean="0"/>
              <a:t>采用不同比例所画的图形</a:t>
            </a:r>
            <a:r>
              <a:rPr lang="zh-CN" altLang="en-US" sz="2400" b="1" dirty="0" smtClean="0"/>
              <a:t>大小不同，但</a:t>
            </a:r>
            <a:r>
              <a:rPr lang="zh-CN" altLang="zh-CN" sz="2400" b="1" dirty="0" smtClean="0"/>
              <a:t>图形</a:t>
            </a:r>
            <a:r>
              <a:rPr lang="zh-CN" altLang="zh-CN" sz="2400" b="1" dirty="0" smtClean="0">
                <a:solidFill>
                  <a:srgbClr val="C00000"/>
                </a:solidFill>
              </a:rPr>
              <a:t>所注的尺寸都是</a:t>
            </a:r>
            <a:r>
              <a:rPr lang="zh-CN" altLang="zh-CN" sz="2400" b="1" u="sng" dirty="0" smtClean="0">
                <a:solidFill>
                  <a:srgbClr val="C00000"/>
                </a:solidFill>
              </a:rPr>
              <a:t>实际尺寸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  <p:pic>
        <p:nvPicPr>
          <p:cNvPr id="29698" name="图片 42"/>
          <p:cNvPicPr>
            <a:picLocks noChangeAspect="1" noChangeArrowheads="1"/>
          </p:cNvPicPr>
          <p:nvPr/>
        </p:nvPicPr>
        <p:blipFill>
          <a:blip r:embed="rId2" cstate="print">
            <a:lum contrast="6000"/>
          </a:blip>
          <a:srcRect/>
          <a:stretch>
            <a:fillRect/>
          </a:stretch>
        </p:blipFill>
        <p:spPr bwMode="auto">
          <a:xfrm>
            <a:off x="827584" y="2060848"/>
            <a:ext cx="7814423" cy="33123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Rectangle 3"/>
          <p:cNvSpPr>
            <a:spLocks noChangeArrowheads="1"/>
          </p:cNvSpPr>
          <p:nvPr/>
        </p:nvSpPr>
        <p:spPr bwMode="auto">
          <a:xfrm>
            <a:off x="2507305" y="5631631"/>
            <a:ext cx="350929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用不同比例画出的图形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620688"/>
            <a:ext cx="5580112" cy="576064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b="1" dirty="0" smtClean="0"/>
              <a:t>三、字体（</a:t>
            </a:r>
            <a:r>
              <a:rPr lang="en-US" altLang="zh-CN" sz="2800" dirty="0" smtClean="0"/>
              <a:t>GB/T 14691—1993</a:t>
            </a:r>
            <a:r>
              <a:rPr lang="zh-CN" altLang="en-US" sz="2800" dirty="0" smtClean="0"/>
              <a:t>）</a:t>
            </a:r>
            <a:endParaRPr lang="zh-CN" altLang="en-US" sz="2800" b="1" dirty="0"/>
          </a:p>
        </p:txBody>
      </p:sp>
      <p:sp>
        <p:nvSpPr>
          <p:cNvPr id="5" name="Text Box 110"/>
          <p:cNvSpPr txBox="1">
            <a:spLocks noChangeArrowheads="1"/>
          </p:cNvSpPr>
          <p:nvPr/>
        </p:nvSpPr>
        <p:spPr bwMode="auto">
          <a:xfrm>
            <a:off x="0" y="1484784"/>
            <a:ext cx="9144000" cy="4242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3100"/>
              </a:lnSpc>
              <a:spcBef>
                <a:spcPct val="50000"/>
              </a:spcBef>
            </a:pPr>
            <a:r>
              <a:rPr kumimoji="1" lang="zh-CN" altLang="en-US" sz="2000" b="1" dirty="0" smtClean="0">
                <a:latin typeface="+mn-ea"/>
              </a:rPr>
              <a:t> </a:t>
            </a:r>
            <a:r>
              <a:rPr kumimoji="1" lang="en-US" altLang="zh-CN" sz="2400" b="1" dirty="0" smtClean="0">
                <a:solidFill>
                  <a:srgbClr val="0070C0"/>
                </a:solidFill>
                <a:latin typeface="+mn-ea"/>
              </a:rPr>
              <a:t>1.</a:t>
            </a:r>
            <a:r>
              <a:rPr kumimoji="1" lang="zh-CN" altLang="en-US" sz="2400" b="1" dirty="0" smtClean="0">
                <a:solidFill>
                  <a:srgbClr val="0070C0"/>
                </a:solidFill>
                <a:latin typeface="+mn-ea"/>
              </a:rPr>
              <a:t>字体的总要求</a:t>
            </a:r>
            <a:r>
              <a:rPr kumimoji="1" lang="zh-CN" altLang="en-US" sz="2400" b="1" dirty="0" smtClean="0">
                <a:latin typeface="+mn-ea"/>
              </a:rPr>
              <a:t>：</a:t>
            </a:r>
            <a:endParaRPr kumimoji="1" lang="en-US" altLang="zh-CN" sz="2400" b="1" dirty="0" smtClean="0">
              <a:latin typeface="+mn-ea"/>
            </a:endParaRPr>
          </a:p>
          <a:p>
            <a:pPr>
              <a:lnSpc>
                <a:spcPts val="3100"/>
              </a:lnSpc>
              <a:spcBef>
                <a:spcPct val="50000"/>
              </a:spcBef>
            </a:pPr>
            <a:r>
              <a:rPr kumimoji="1" lang="en-US" altLang="zh-CN" sz="2400" b="1" dirty="0" smtClean="0">
                <a:solidFill>
                  <a:srgbClr val="C00000"/>
                </a:solidFill>
                <a:latin typeface="+mn-ea"/>
              </a:rPr>
              <a:t>   </a:t>
            </a:r>
            <a:r>
              <a:rPr kumimoji="1" lang="zh-CN" altLang="en-US" sz="2400" b="1" dirty="0" smtClean="0">
                <a:solidFill>
                  <a:srgbClr val="C00000"/>
                </a:solidFill>
                <a:latin typeface="+mn-ea"/>
              </a:rPr>
              <a:t>字体工整    </a:t>
            </a:r>
            <a:r>
              <a:rPr kumimoji="1" lang="zh-CN" altLang="en-US" sz="2400" b="1" dirty="0">
                <a:solidFill>
                  <a:srgbClr val="C00000"/>
                </a:solidFill>
                <a:latin typeface="+mn-ea"/>
              </a:rPr>
              <a:t>笔画清楚    间隔均匀   排列整齐</a:t>
            </a:r>
          </a:p>
          <a:p>
            <a:r>
              <a:rPr kumimoji="1" lang="zh-CN" altLang="en-US" sz="2400" b="1" dirty="0" smtClean="0">
                <a:solidFill>
                  <a:srgbClr val="0070C0"/>
                </a:solidFill>
                <a:latin typeface="+mn-ea"/>
              </a:rPr>
              <a:t> </a:t>
            </a:r>
            <a:r>
              <a:rPr kumimoji="1" lang="en-US" altLang="zh-CN" sz="2400" b="1" dirty="0" smtClean="0">
                <a:solidFill>
                  <a:srgbClr val="0070C0"/>
                </a:solidFill>
                <a:latin typeface="+mn-ea"/>
              </a:rPr>
              <a:t>2.</a:t>
            </a:r>
            <a:r>
              <a:rPr kumimoji="1" lang="zh-CN" altLang="en-US" sz="2400" b="1" dirty="0" smtClean="0">
                <a:solidFill>
                  <a:srgbClr val="0070C0"/>
                </a:solidFill>
                <a:latin typeface="+mn-ea"/>
              </a:rPr>
              <a:t>字体</a:t>
            </a:r>
            <a:r>
              <a:rPr kumimoji="1" lang="zh-CN" altLang="en-US" sz="2400" b="1" dirty="0">
                <a:solidFill>
                  <a:srgbClr val="0070C0"/>
                </a:solidFill>
                <a:latin typeface="+mn-ea"/>
              </a:rPr>
              <a:t>的</a:t>
            </a:r>
            <a:r>
              <a:rPr kumimoji="1" lang="zh-CN" altLang="en-US" sz="2400" b="1" dirty="0" smtClean="0">
                <a:solidFill>
                  <a:srgbClr val="0070C0"/>
                </a:solidFill>
                <a:latin typeface="+mn-ea"/>
              </a:rPr>
              <a:t>号数</a:t>
            </a:r>
            <a:r>
              <a:rPr kumimoji="1" lang="zh-CN" altLang="en-US" sz="2400" b="1" dirty="0" smtClean="0">
                <a:latin typeface="+mn-ea"/>
              </a:rPr>
              <a:t>（</a:t>
            </a:r>
            <a:r>
              <a:rPr lang="zh-CN" altLang="en-US" sz="2400" b="1" dirty="0" smtClean="0">
                <a:latin typeface="+mn-ea"/>
              </a:rPr>
              <a:t>即字体的高度</a:t>
            </a:r>
            <a:r>
              <a:rPr lang="en-US" altLang="zh-CN" sz="2400" b="1" dirty="0" smtClean="0">
                <a:latin typeface="+mn-ea"/>
              </a:rPr>
              <a:t>h</a:t>
            </a:r>
            <a:r>
              <a:rPr lang="zh-CN" altLang="en-US" sz="2400" b="1" dirty="0" smtClean="0">
                <a:latin typeface="+mn-ea"/>
              </a:rPr>
              <a:t>）：</a:t>
            </a:r>
            <a:endParaRPr lang="en-US" altLang="zh-CN" sz="2400" b="1" dirty="0" smtClean="0">
              <a:latin typeface="+mn-ea"/>
            </a:endParaRPr>
          </a:p>
          <a:p>
            <a:r>
              <a:rPr lang="en-US" altLang="zh-CN" sz="2400" b="1" dirty="0" smtClean="0">
                <a:latin typeface="+mn-ea"/>
              </a:rPr>
              <a:t>   </a:t>
            </a:r>
            <a:r>
              <a:rPr lang="zh-CN" altLang="en-US" sz="2400" b="1" dirty="0" smtClean="0">
                <a:latin typeface="+mn-ea"/>
              </a:rPr>
              <a:t>有</a:t>
            </a:r>
            <a:r>
              <a:rPr lang="en-US" altLang="zh-CN" sz="2400" b="1" dirty="0" smtClean="0">
                <a:solidFill>
                  <a:srgbClr val="C00000"/>
                </a:solidFill>
                <a:latin typeface="+mn-ea"/>
              </a:rPr>
              <a:t>1.8mm</a:t>
            </a:r>
            <a:r>
              <a:rPr lang="zh-CN" altLang="zh-CN" sz="2400" b="1" dirty="0" smtClean="0">
                <a:latin typeface="+mn-ea"/>
              </a:rPr>
              <a:t>，</a:t>
            </a:r>
            <a:r>
              <a:rPr lang="en-US" altLang="zh-CN" sz="2400" b="1" dirty="0" smtClean="0">
                <a:solidFill>
                  <a:srgbClr val="C00000"/>
                </a:solidFill>
                <a:latin typeface="+mn-ea"/>
              </a:rPr>
              <a:t>2.5mm</a:t>
            </a:r>
            <a:r>
              <a:rPr lang="zh-CN" altLang="zh-CN" sz="2400" b="1" dirty="0" smtClean="0">
                <a:latin typeface="+mn-ea"/>
              </a:rPr>
              <a:t>，</a:t>
            </a:r>
            <a:r>
              <a:rPr lang="en-US" altLang="zh-CN" sz="2400" b="1" dirty="0" smtClean="0">
                <a:solidFill>
                  <a:srgbClr val="C00000"/>
                </a:solidFill>
                <a:latin typeface="+mn-ea"/>
              </a:rPr>
              <a:t>3.5mm</a:t>
            </a:r>
            <a:r>
              <a:rPr lang="zh-CN" altLang="zh-CN" sz="2400" b="1" dirty="0" smtClean="0">
                <a:latin typeface="+mn-ea"/>
              </a:rPr>
              <a:t>，</a:t>
            </a:r>
            <a:r>
              <a:rPr lang="en-US" altLang="zh-CN" sz="2400" b="1" dirty="0" smtClean="0">
                <a:solidFill>
                  <a:srgbClr val="C00000"/>
                </a:solidFill>
                <a:latin typeface="+mn-ea"/>
              </a:rPr>
              <a:t>5mm</a:t>
            </a:r>
            <a:r>
              <a:rPr lang="zh-CN" altLang="zh-CN" sz="2400" b="1" dirty="0" smtClean="0">
                <a:latin typeface="+mn-ea"/>
              </a:rPr>
              <a:t>，</a:t>
            </a:r>
            <a:r>
              <a:rPr lang="en-US" altLang="zh-CN" sz="2400" b="1" dirty="0" smtClean="0">
                <a:solidFill>
                  <a:srgbClr val="C00000"/>
                </a:solidFill>
                <a:latin typeface="+mn-ea"/>
              </a:rPr>
              <a:t>7mm</a:t>
            </a:r>
            <a:r>
              <a:rPr lang="zh-CN" altLang="zh-CN" sz="2400" b="1" dirty="0" smtClean="0">
                <a:latin typeface="+mn-ea"/>
              </a:rPr>
              <a:t>，</a:t>
            </a:r>
            <a:r>
              <a:rPr lang="en-US" altLang="zh-CN" sz="2400" b="1" dirty="0" smtClean="0">
                <a:solidFill>
                  <a:srgbClr val="C00000"/>
                </a:solidFill>
                <a:latin typeface="+mn-ea"/>
              </a:rPr>
              <a:t>10mm</a:t>
            </a:r>
            <a:r>
              <a:rPr lang="zh-CN" altLang="zh-CN" sz="2400" b="1" dirty="0" smtClean="0">
                <a:latin typeface="+mn-ea"/>
              </a:rPr>
              <a:t>，</a:t>
            </a:r>
            <a:r>
              <a:rPr lang="en-US" altLang="zh-CN" sz="2400" b="1" dirty="0" smtClean="0">
                <a:solidFill>
                  <a:srgbClr val="C00000"/>
                </a:solidFill>
                <a:latin typeface="+mn-ea"/>
              </a:rPr>
              <a:t>14mm</a:t>
            </a:r>
            <a:r>
              <a:rPr lang="zh-CN" altLang="zh-CN" sz="2400" b="1" dirty="0" smtClean="0">
                <a:latin typeface="+mn-ea"/>
              </a:rPr>
              <a:t>，</a:t>
            </a:r>
            <a:r>
              <a:rPr lang="en-US" altLang="zh-CN" sz="2400" b="1" dirty="0" smtClean="0">
                <a:solidFill>
                  <a:srgbClr val="C00000"/>
                </a:solidFill>
                <a:latin typeface="+mn-ea"/>
              </a:rPr>
              <a:t>20mm</a:t>
            </a:r>
            <a:r>
              <a:rPr lang="zh-CN" altLang="en-US" sz="2400" b="1" dirty="0" smtClean="0">
                <a:latin typeface="+mn-ea"/>
              </a:rPr>
              <a:t>等字号。</a:t>
            </a:r>
            <a:endParaRPr kumimoji="1" lang="zh-CN" altLang="en-US" sz="2400" b="1" dirty="0">
              <a:latin typeface="+mn-ea"/>
            </a:endParaRPr>
          </a:p>
          <a:p>
            <a:r>
              <a:rPr kumimoji="1" lang="zh-CN" altLang="en-US" sz="2400" b="1" dirty="0" smtClean="0">
                <a:latin typeface="+mn-ea"/>
              </a:rPr>
              <a:t> </a:t>
            </a:r>
            <a:r>
              <a:rPr kumimoji="1" lang="en-US" altLang="zh-CN" sz="2400" b="1" dirty="0" smtClean="0">
                <a:solidFill>
                  <a:srgbClr val="0070C0"/>
                </a:solidFill>
                <a:latin typeface="+mn-ea"/>
              </a:rPr>
              <a:t>3.</a:t>
            </a:r>
            <a:r>
              <a:rPr kumimoji="1" lang="zh-CN" altLang="en-US" sz="2400" b="1" dirty="0" smtClean="0">
                <a:solidFill>
                  <a:srgbClr val="0070C0"/>
                </a:solidFill>
                <a:latin typeface="+mn-ea"/>
              </a:rPr>
              <a:t>汉字</a:t>
            </a:r>
            <a:r>
              <a:rPr kumimoji="1" lang="zh-CN" altLang="en-US" sz="2400" b="1" dirty="0" smtClean="0">
                <a:latin typeface="+mn-ea"/>
              </a:rPr>
              <a:t>：</a:t>
            </a:r>
            <a:endParaRPr kumimoji="1" lang="en-US" altLang="zh-CN" sz="2400" b="1" dirty="0" smtClean="0">
              <a:latin typeface="+mn-ea"/>
            </a:endParaRPr>
          </a:p>
          <a:p>
            <a:pPr>
              <a:lnSpc>
                <a:spcPts val="3300"/>
              </a:lnSpc>
            </a:pPr>
            <a:r>
              <a:rPr kumimoji="1" lang="en-US" altLang="zh-CN" sz="2400" b="1" dirty="0" smtClean="0">
                <a:latin typeface="+mn-ea"/>
              </a:rPr>
              <a:t>   </a:t>
            </a:r>
            <a:r>
              <a:rPr lang="zh-CN" altLang="en-US" sz="2400" b="1" dirty="0" smtClean="0">
                <a:latin typeface="+mn-ea"/>
              </a:rPr>
              <a:t>图样中的汉字应写成</a:t>
            </a:r>
            <a:r>
              <a:rPr lang="zh-CN" altLang="en-US" sz="2400" b="1" u="sng" dirty="0" smtClean="0">
                <a:solidFill>
                  <a:srgbClr val="CC3300"/>
                </a:solidFill>
                <a:latin typeface="+mn-ea"/>
              </a:rPr>
              <a:t>长仿宋体</a:t>
            </a:r>
            <a:r>
              <a:rPr lang="zh-CN" altLang="en-US" sz="2400" b="1" dirty="0" smtClean="0">
                <a:latin typeface="+mn-ea"/>
              </a:rPr>
              <a:t>，并采用国家正式公布的</a:t>
            </a:r>
            <a:r>
              <a:rPr lang="zh-CN" altLang="en-US" sz="2400" b="1" dirty="0" smtClean="0">
                <a:solidFill>
                  <a:srgbClr val="C00000"/>
                </a:solidFill>
                <a:latin typeface="+mn-ea"/>
              </a:rPr>
              <a:t>简化字</a:t>
            </a:r>
            <a:r>
              <a:rPr lang="zh-CN" altLang="en-US" sz="2400" b="1" dirty="0" smtClean="0">
                <a:latin typeface="+mn-ea"/>
              </a:rPr>
              <a:t>。</a:t>
            </a:r>
            <a:endParaRPr lang="en-US" altLang="zh-CN" sz="2400" b="1" dirty="0" smtClean="0">
              <a:latin typeface="+mn-ea"/>
            </a:endParaRPr>
          </a:p>
          <a:p>
            <a:pPr>
              <a:lnSpc>
                <a:spcPts val="3300"/>
              </a:lnSpc>
            </a:pPr>
            <a:r>
              <a:rPr lang="zh-CN" altLang="zh-CN" sz="2400" b="1" dirty="0" smtClean="0">
                <a:latin typeface="+mn-ea"/>
              </a:rPr>
              <a:t>汉字的高度</a:t>
            </a:r>
            <a:r>
              <a:rPr lang="en-US" altLang="zh-CN" sz="2400" b="1" dirty="0" smtClean="0">
                <a:latin typeface="+mn-ea"/>
              </a:rPr>
              <a:t>h</a:t>
            </a:r>
            <a:r>
              <a:rPr lang="zh-CN" altLang="zh-CN" sz="2400" b="1" u="sng" dirty="0" smtClean="0">
                <a:latin typeface="+mn-ea"/>
              </a:rPr>
              <a:t>不应小于</a:t>
            </a:r>
            <a:r>
              <a:rPr lang="en-US" altLang="zh-CN" sz="2400" b="1" u="sng" dirty="0" smtClean="0">
                <a:latin typeface="+mn-ea"/>
              </a:rPr>
              <a:t>3.5mm</a:t>
            </a:r>
            <a:r>
              <a:rPr lang="zh-CN" altLang="zh-CN" sz="2400" b="1" dirty="0" smtClean="0">
                <a:latin typeface="+mn-ea"/>
              </a:rPr>
              <a:t>，其宽一般为</a:t>
            </a:r>
            <a:r>
              <a:rPr lang="en-US" altLang="zh-CN" sz="2400" b="1" u="sng" dirty="0" smtClean="0">
                <a:latin typeface="+mn-ea"/>
              </a:rPr>
              <a:t>h/    </a:t>
            </a:r>
            <a:r>
              <a:rPr lang="zh-CN" altLang="zh-CN" sz="2400" b="1" dirty="0" smtClean="0">
                <a:latin typeface="+mn-ea"/>
              </a:rPr>
              <a:t>。</a:t>
            </a:r>
          </a:p>
          <a:p>
            <a:pPr>
              <a:lnSpc>
                <a:spcPts val="3300"/>
              </a:lnSpc>
            </a:pPr>
            <a:r>
              <a:rPr lang="en-US" altLang="zh-CN" sz="2400" dirty="0" smtClean="0">
                <a:latin typeface="+mn-ea"/>
              </a:rPr>
              <a:t>   </a:t>
            </a:r>
            <a:r>
              <a:rPr lang="zh-CN" altLang="zh-CN" sz="2400" b="1" dirty="0" smtClean="0">
                <a:latin typeface="+mn-ea"/>
              </a:rPr>
              <a:t>长仿宋体汉字的要领是</a:t>
            </a:r>
            <a:r>
              <a:rPr lang="zh-CN" altLang="zh-CN" sz="2400" dirty="0" smtClean="0">
                <a:latin typeface="+mn-ea"/>
              </a:rPr>
              <a:t>：</a:t>
            </a:r>
            <a:r>
              <a:rPr lang="zh-CN" altLang="zh-CN" sz="2400" b="1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横平竖直</a:t>
            </a:r>
            <a:r>
              <a:rPr lang="zh-CN" altLang="en-US" sz="2400" dirty="0" smtClean="0">
                <a:latin typeface="+mn-ea"/>
              </a:rPr>
              <a:t>、</a:t>
            </a:r>
            <a:r>
              <a:rPr lang="zh-CN" altLang="zh-CN" sz="2400" b="1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注意起落</a:t>
            </a:r>
            <a:r>
              <a:rPr lang="zh-CN" altLang="en-US" sz="2400" dirty="0" smtClean="0">
                <a:latin typeface="+mn-ea"/>
              </a:rPr>
              <a:t>、</a:t>
            </a:r>
            <a:r>
              <a:rPr lang="zh-CN" altLang="zh-CN" sz="2400" b="1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结构均匀</a:t>
            </a:r>
            <a:r>
              <a:rPr lang="zh-CN" altLang="en-US" sz="2400" dirty="0" smtClean="0">
                <a:latin typeface="+mn-ea"/>
              </a:rPr>
              <a:t>、</a:t>
            </a:r>
            <a:r>
              <a:rPr lang="zh-CN" altLang="zh-CN" sz="2400" b="1" dirty="0" smtClean="0">
                <a:solidFill>
                  <a:schemeClr val="bg2">
                    <a:lumMod val="25000"/>
                  </a:schemeClr>
                </a:solidFill>
                <a:latin typeface="+mn-ea"/>
              </a:rPr>
              <a:t>填满方格</a:t>
            </a:r>
            <a:r>
              <a:rPr lang="zh-CN" altLang="en-US" sz="2400" dirty="0" smtClean="0">
                <a:latin typeface="+mn-ea"/>
              </a:rPr>
              <a:t>。</a:t>
            </a:r>
            <a:endParaRPr lang="zh-CN" altLang="en-US" sz="2400" b="1" dirty="0" smtClean="0">
              <a:latin typeface="+mn-ea"/>
            </a:endParaRPr>
          </a:p>
          <a:p>
            <a:r>
              <a:rPr kumimoji="1" lang="en-US" altLang="zh-CN" sz="2400" b="1" dirty="0" smtClean="0">
                <a:latin typeface="+mn-ea"/>
              </a:rPr>
              <a:t>  </a:t>
            </a:r>
            <a:endParaRPr kumimoji="1" lang="zh-CN" altLang="en-US" sz="2400" b="1" dirty="0">
              <a:latin typeface="+mn-ea"/>
            </a:endParaRPr>
          </a:p>
        </p:txBody>
      </p:sp>
      <p:graphicFrame>
        <p:nvGraphicFramePr>
          <p:cNvPr id="6" name="内容占位符 5"/>
          <p:cNvGraphicFramePr>
            <a:graphicFrameLocks noChangeAspect="1"/>
          </p:cNvGraphicFramePr>
          <p:nvPr>
            <p:ph idx="1"/>
          </p:nvPr>
        </p:nvGraphicFramePr>
        <p:xfrm>
          <a:off x="5868144" y="4005064"/>
          <a:ext cx="402827" cy="360040"/>
        </p:xfrm>
        <a:graphic>
          <a:graphicData uri="http://schemas.openxmlformats.org/presentationml/2006/ole">
            <p:oleObj spid="_x0000_s31746" name="公式" r:id="rId3" imgW="241200" imgH="215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4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052736"/>
            <a:ext cx="7753324" cy="4049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979712" y="5373216"/>
            <a:ext cx="544411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/>
              <a:t>长仿宋体字的基本笔画写法和字体示例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332656"/>
            <a:ext cx="8820472" cy="62646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b="1" dirty="0" smtClean="0">
                <a:solidFill>
                  <a:srgbClr val="0070C0"/>
                </a:solidFill>
              </a:rPr>
              <a:t>4.</a:t>
            </a:r>
            <a:r>
              <a:rPr lang="zh-CN" altLang="en-US" sz="2400" b="1" dirty="0" smtClean="0">
                <a:solidFill>
                  <a:srgbClr val="0070C0"/>
                </a:solidFill>
              </a:rPr>
              <a:t>字母和数字</a:t>
            </a:r>
            <a:endParaRPr lang="en-US" altLang="zh-CN" sz="2400" b="1" dirty="0" smtClean="0">
              <a:solidFill>
                <a:srgbClr val="0070C0"/>
              </a:solidFill>
            </a:endParaRPr>
          </a:p>
          <a:p>
            <a:pPr>
              <a:buNone/>
            </a:pPr>
            <a:r>
              <a:rPr lang="zh-CN" altLang="en-US" sz="2400" b="1" dirty="0" smtClean="0">
                <a:solidFill>
                  <a:schemeClr val="accent2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2000" b="1" dirty="0" smtClean="0"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000" b="1" dirty="0" smtClean="0"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000" b="1" dirty="0" smtClean="0"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en-US" sz="2000" b="1" dirty="0" smtClean="0">
                <a:latin typeface="+mn-ea"/>
              </a:rPr>
              <a:t>图样中的字母和数字可写成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斜体</a:t>
            </a:r>
            <a:r>
              <a:rPr lang="zh-CN" altLang="en-US" sz="2000" b="1" dirty="0" smtClean="0">
                <a:latin typeface="+mn-ea"/>
              </a:rPr>
              <a:t>或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直体</a:t>
            </a:r>
            <a:r>
              <a:rPr lang="zh-CN" altLang="en-US" sz="2000" b="1" dirty="0" smtClean="0">
                <a:latin typeface="+mn-ea"/>
              </a:rPr>
              <a:t>，</a:t>
            </a:r>
            <a:r>
              <a:rPr lang="zh-CN" altLang="zh-CN" sz="2000" b="1" dirty="0" smtClean="0">
                <a:latin typeface="+mn-ea"/>
              </a:rPr>
              <a:t>斜体字字头向右倾斜，与水</a:t>
            </a:r>
            <a:endParaRPr lang="en-US" altLang="zh-CN" sz="2000" b="1" dirty="0" smtClean="0">
              <a:latin typeface="+mn-ea"/>
            </a:endParaRPr>
          </a:p>
          <a:p>
            <a:pPr>
              <a:buNone/>
            </a:pPr>
            <a:r>
              <a:rPr lang="zh-CN" altLang="zh-CN" sz="2000" b="1" dirty="0" smtClean="0">
                <a:latin typeface="+mn-ea"/>
              </a:rPr>
              <a:t>平线成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75°</a:t>
            </a:r>
            <a:r>
              <a:rPr lang="zh-CN" altLang="en-US" sz="2000" b="1" dirty="0" smtClean="0">
                <a:latin typeface="+mn-ea"/>
              </a:rPr>
              <a:t>。</a:t>
            </a:r>
            <a:endParaRPr lang="en-US" altLang="zh-CN" sz="2000" b="1" dirty="0" smtClean="0">
              <a:latin typeface="+mn-ea"/>
            </a:endParaRPr>
          </a:p>
          <a:p>
            <a:pPr>
              <a:buNone/>
            </a:pPr>
            <a:r>
              <a:rPr lang="zh-CN" altLang="en-US" sz="2000" b="1" dirty="0" smtClean="0">
                <a:latin typeface="+mn-ea"/>
              </a:rPr>
              <a:t>  （</a:t>
            </a:r>
            <a:r>
              <a:rPr lang="en-US" altLang="zh-CN" sz="2000" b="1" dirty="0" smtClean="0">
                <a:latin typeface="+mn-ea"/>
              </a:rPr>
              <a:t>2</a:t>
            </a:r>
            <a:r>
              <a:rPr lang="zh-CN" altLang="en-US" sz="2000" b="1" dirty="0" smtClean="0">
                <a:latin typeface="+mn-ea"/>
              </a:rPr>
              <a:t>）字母和数字分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A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型</a:t>
            </a:r>
            <a:r>
              <a:rPr lang="zh-CN" altLang="en-US" sz="2000" b="1" dirty="0" smtClean="0">
                <a:latin typeface="+mn-ea"/>
              </a:rPr>
              <a:t>和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B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型</a:t>
            </a:r>
            <a:r>
              <a:rPr lang="zh-CN" altLang="en-US" sz="2000" b="1" dirty="0" smtClean="0">
                <a:latin typeface="+mn-ea"/>
              </a:rPr>
              <a:t>，</a:t>
            </a:r>
            <a:r>
              <a:rPr lang="en-US" altLang="zh-CN" sz="2000" b="1" dirty="0" smtClean="0">
                <a:latin typeface="+mn-ea"/>
              </a:rPr>
              <a:t> A</a:t>
            </a:r>
            <a:r>
              <a:rPr lang="zh-CN" altLang="zh-CN" sz="2000" b="1" dirty="0" smtClean="0">
                <a:latin typeface="+mn-ea"/>
              </a:rPr>
              <a:t>型字体的笔画宽度（</a:t>
            </a:r>
            <a:r>
              <a:rPr lang="en-US" altLang="zh-CN" sz="2000" b="1" dirty="0" smtClean="0">
                <a:latin typeface="+mn-ea"/>
              </a:rPr>
              <a:t>d</a:t>
            </a:r>
            <a:r>
              <a:rPr lang="zh-CN" altLang="zh-CN" sz="2000" b="1" dirty="0" smtClean="0">
                <a:latin typeface="+mn-ea"/>
              </a:rPr>
              <a:t>）为字高（</a:t>
            </a:r>
            <a:r>
              <a:rPr lang="en-US" altLang="zh-CN" sz="2000" b="1" dirty="0" smtClean="0">
                <a:latin typeface="+mn-ea"/>
              </a:rPr>
              <a:t>h</a:t>
            </a:r>
            <a:r>
              <a:rPr lang="zh-CN" altLang="zh-CN" sz="2000" b="1" dirty="0" smtClean="0">
                <a:latin typeface="+mn-ea"/>
              </a:rPr>
              <a:t>）的</a:t>
            </a:r>
            <a:endParaRPr lang="en-US" altLang="zh-CN" sz="2000" b="1" dirty="0" smtClean="0">
              <a:latin typeface="+mn-ea"/>
            </a:endParaRPr>
          </a:p>
          <a:p>
            <a:pPr>
              <a:buNone/>
            </a:pPr>
            <a:r>
              <a:rPr lang="zh-CN" altLang="zh-CN" sz="2000" b="1" dirty="0" smtClean="0">
                <a:solidFill>
                  <a:srgbClr val="FF0000"/>
                </a:solidFill>
                <a:latin typeface="+mn-ea"/>
              </a:rPr>
              <a:t>十四分之一</a:t>
            </a:r>
            <a:r>
              <a:rPr lang="zh-CN" altLang="zh-CN" sz="2000" b="1" dirty="0" smtClean="0">
                <a:latin typeface="+mn-ea"/>
              </a:rPr>
              <a:t>，</a:t>
            </a:r>
            <a:r>
              <a:rPr lang="en-US" altLang="zh-CN" sz="2000" b="1" dirty="0" smtClean="0">
                <a:latin typeface="+mn-ea"/>
              </a:rPr>
              <a:t>B</a:t>
            </a:r>
            <a:r>
              <a:rPr lang="zh-CN" altLang="zh-CN" sz="2000" b="1" dirty="0" smtClean="0">
                <a:latin typeface="+mn-ea"/>
              </a:rPr>
              <a:t>型字体的笔画宽度为字高的</a:t>
            </a:r>
            <a:r>
              <a:rPr lang="zh-CN" altLang="zh-CN" sz="2000" b="1" dirty="0" smtClean="0">
                <a:solidFill>
                  <a:srgbClr val="FF0000"/>
                </a:solidFill>
                <a:latin typeface="+mn-ea"/>
              </a:rPr>
              <a:t>十分之一</a:t>
            </a:r>
            <a:r>
              <a:rPr lang="zh-CN" altLang="en-US" sz="2000" b="1" dirty="0" smtClean="0">
                <a:latin typeface="+mn-ea"/>
              </a:rPr>
              <a:t>。</a:t>
            </a:r>
            <a:endParaRPr lang="en-US" altLang="zh-CN" sz="2000" b="1" dirty="0" smtClean="0">
              <a:latin typeface="+mn-ea"/>
            </a:endParaRPr>
          </a:p>
          <a:p>
            <a:pPr>
              <a:buNone/>
            </a:pPr>
            <a:endParaRPr lang="en-US" altLang="zh-CN" sz="2400" dirty="0" smtClean="0"/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323528" y="2564904"/>
            <a:ext cx="8352928" cy="1877437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en-US" altLang="zh-CN" sz="3200" b="1" dirty="0">
                <a:solidFill>
                  <a:srgbClr val="CC3300"/>
                </a:solidFill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en-US" altLang="zh-CN" sz="2800" b="1" dirty="0">
                <a:solidFill>
                  <a:srgbClr val="CC3300"/>
                </a:solidFill>
              </a:rPr>
              <a:t>A</a:t>
            </a:r>
            <a:r>
              <a:rPr lang="zh-CN" altLang="en-US" sz="2800" b="1" dirty="0">
                <a:solidFill>
                  <a:srgbClr val="CC3300"/>
                </a:solidFill>
              </a:rPr>
              <a:t>型大写斜体  </a:t>
            </a:r>
            <a:r>
              <a:rPr lang="en-US" altLang="zh-CN" sz="2800" i="1" dirty="0">
                <a:solidFill>
                  <a:srgbClr val="0070C0"/>
                </a:solidFill>
              </a:rPr>
              <a:t>ABCDEFG</a:t>
            </a:r>
            <a:r>
              <a:rPr lang="en-US" altLang="zh-CN" sz="2800" i="1" dirty="0">
                <a:solidFill>
                  <a:srgbClr val="CC3300"/>
                </a:solidFill>
              </a:rPr>
              <a:t>   </a:t>
            </a:r>
            <a:r>
              <a:rPr lang="en-US" altLang="zh-CN" sz="2800" i="1" dirty="0" smtClean="0">
                <a:solidFill>
                  <a:srgbClr val="CC3300"/>
                </a:solidFill>
              </a:rPr>
              <a:t>  </a:t>
            </a:r>
            <a:r>
              <a:rPr lang="en-US" altLang="zh-CN" sz="2800" b="1" dirty="0" smtClean="0">
                <a:solidFill>
                  <a:srgbClr val="CC3300"/>
                </a:solidFill>
              </a:rPr>
              <a:t>B</a:t>
            </a:r>
            <a:r>
              <a:rPr lang="zh-CN" altLang="en-US" sz="2800" b="1" dirty="0">
                <a:solidFill>
                  <a:srgbClr val="CC3300"/>
                </a:solidFill>
              </a:rPr>
              <a:t>型大写斜体    </a:t>
            </a:r>
            <a:r>
              <a:rPr lang="en-US" altLang="zh-CN" sz="2800" b="1" i="1" dirty="0">
                <a:solidFill>
                  <a:srgbClr val="0070C0"/>
                </a:solidFill>
              </a:rPr>
              <a:t>ABCDEFG</a:t>
            </a:r>
          </a:p>
          <a:p>
            <a:pPr algn="just"/>
            <a:r>
              <a:rPr lang="en-US" altLang="zh-CN" sz="2800" i="1" dirty="0">
                <a:solidFill>
                  <a:srgbClr val="CC3300"/>
                </a:solidFill>
              </a:rPr>
              <a:t>  </a:t>
            </a:r>
            <a:r>
              <a:rPr lang="en-US" altLang="zh-CN" sz="2800" b="1" i="1" dirty="0">
                <a:solidFill>
                  <a:srgbClr val="CC3300"/>
                </a:solidFill>
              </a:rPr>
              <a:t>A</a:t>
            </a:r>
            <a:r>
              <a:rPr lang="zh-CN" altLang="en-US" sz="2800" b="1" i="1" dirty="0">
                <a:solidFill>
                  <a:srgbClr val="CC3300"/>
                </a:solidFill>
              </a:rPr>
              <a:t>型小写斜体</a:t>
            </a:r>
            <a:r>
              <a:rPr lang="zh-CN" altLang="en-US" sz="2800" i="1" dirty="0">
                <a:solidFill>
                  <a:srgbClr val="CC3300"/>
                </a:solidFill>
              </a:rPr>
              <a:t>   </a:t>
            </a:r>
            <a:r>
              <a:rPr lang="en-US" altLang="zh-CN" sz="2800" i="1" dirty="0" err="1">
                <a:solidFill>
                  <a:srgbClr val="0070C0"/>
                </a:solidFill>
              </a:rPr>
              <a:t>abcdefg</a:t>
            </a:r>
            <a:r>
              <a:rPr lang="en-US" altLang="zh-CN" sz="2800" i="1" dirty="0">
                <a:solidFill>
                  <a:srgbClr val="CC3300"/>
                </a:solidFill>
              </a:rPr>
              <a:t>       </a:t>
            </a:r>
            <a:r>
              <a:rPr lang="en-US" altLang="zh-CN" sz="2800" b="1" i="1" dirty="0" smtClean="0">
                <a:solidFill>
                  <a:srgbClr val="CC3300"/>
                </a:solidFill>
              </a:rPr>
              <a:t>B</a:t>
            </a:r>
            <a:r>
              <a:rPr lang="zh-CN" altLang="en-US" sz="2800" b="1" i="1" dirty="0">
                <a:solidFill>
                  <a:srgbClr val="CC3300"/>
                </a:solidFill>
              </a:rPr>
              <a:t>型小写斜体    </a:t>
            </a:r>
            <a:r>
              <a:rPr lang="en-US" altLang="zh-CN" sz="2800" b="1" i="1" dirty="0" err="1">
                <a:solidFill>
                  <a:srgbClr val="0070C0"/>
                </a:solidFill>
              </a:rPr>
              <a:t>abcdefg</a:t>
            </a:r>
            <a:endParaRPr lang="en-US" altLang="zh-CN" sz="2800" b="1" i="1" dirty="0">
              <a:solidFill>
                <a:srgbClr val="0070C0"/>
              </a:solidFill>
            </a:endParaRPr>
          </a:p>
          <a:p>
            <a:pPr algn="just"/>
            <a:r>
              <a:rPr lang="en-US" altLang="zh-CN" sz="2800" i="1" dirty="0">
                <a:solidFill>
                  <a:srgbClr val="CC3300"/>
                </a:solidFill>
              </a:rPr>
              <a:t>  </a:t>
            </a:r>
            <a:r>
              <a:rPr lang="en-US" altLang="zh-CN" sz="2800" b="1" i="1" dirty="0">
                <a:solidFill>
                  <a:srgbClr val="CC3300"/>
                </a:solidFill>
              </a:rPr>
              <a:t>A</a:t>
            </a:r>
            <a:r>
              <a:rPr lang="zh-CN" altLang="en-US" sz="2800" b="1" i="1" dirty="0">
                <a:solidFill>
                  <a:srgbClr val="CC3300"/>
                </a:solidFill>
              </a:rPr>
              <a:t>型斜体</a:t>
            </a:r>
            <a:r>
              <a:rPr lang="zh-CN" altLang="en-US" sz="2800" i="1" dirty="0">
                <a:solidFill>
                  <a:srgbClr val="CC3300"/>
                </a:solidFill>
              </a:rPr>
              <a:t>    </a:t>
            </a:r>
            <a:r>
              <a:rPr lang="en-US" altLang="zh-CN" sz="2800" i="1" dirty="0" smtClean="0">
                <a:solidFill>
                  <a:srgbClr val="0070C0"/>
                </a:solidFill>
              </a:rPr>
              <a:t>0123456789</a:t>
            </a:r>
            <a:r>
              <a:rPr lang="en-US" altLang="zh-CN" sz="2800" i="1" dirty="0" smtClean="0">
                <a:solidFill>
                  <a:srgbClr val="CC3300"/>
                </a:solidFill>
              </a:rPr>
              <a:t>       </a:t>
            </a:r>
            <a:r>
              <a:rPr lang="en-US" altLang="zh-CN" sz="2800" b="1" i="1" dirty="0" smtClean="0">
                <a:solidFill>
                  <a:srgbClr val="CC3300"/>
                </a:solidFill>
              </a:rPr>
              <a:t>B</a:t>
            </a:r>
            <a:r>
              <a:rPr lang="zh-CN" altLang="en-US" sz="2800" b="1" i="1" dirty="0">
                <a:solidFill>
                  <a:srgbClr val="CC3300"/>
                </a:solidFill>
              </a:rPr>
              <a:t>型斜体    </a:t>
            </a:r>
            <a:r>
              <a:rPr lang="zh-CN" altLang="en-US" sz="2800" b="1" i="1" dirty="0" smtClean="0">
                <a:solidFill>
                  <a:srgbClr val="CC3300"/>
                </a:solidFill>
              </a:rPr>
              <a:t>     </a:t>
            </a:r>
            <a:r>
              <a:rPr lang="en-US" altLang="zh-CN" sz="2800" b="1" i="1" dirty="0">
                <a:solidFill>
                  <a:srgbClr val="0070C0"/>
                </a:solidFill>
              </a:rPr>
              <a:t>0123456789</a:t>
            </a:r>
          </a:p>
          <a:p>
            <a:pPr algn="just"/>
            <a:r>
              <a:rPr lang="en-US" altLang="zh-CN" sz="2800" i="1" dirty="0">
                <a:solidFill>
                  <a:srgbClr val="CC3300"/>
                </a:solidFill>
              </a:rPr>
              <a:t>  </a:t>
            </a:r>
            <a:r>
              <a:rPr lang="en-US" altLang="zh-CN" sz="2800" b="1" dirty="0">
                <a:solidFill>
                  <a:srgbClr val="CC3300"/>
                </a:solidFill>
              </a:rPr>
              <a:t>A</a:t>
            </a:r>
            <a:r>
              <a:rPr lang="zh-CN" altLang="en-US" sz="2800" b="1" dirty="0">
                <a:solidFill>
                  <a:srgbClr val="CC3300"/>
                </a:solidFill>
              </a:rPr>
              <a:t>型直体</a:t>
            </a:r>
            <a:r>
              <a:rPr lang="zh-CN" altLang="en-US" sz="2800" dirty="0">
                <a:solidFill>
                  <a:srgbClr val="CC3300"/>
                </a:solidFill>
              </a:rPr>
              <a:t>   </a:t>
            </a:r>
            <a:r>
              <a:rPr lang="zh-CN" altLang="en-US" sz="2800" dirty="0" smtClean="0">
                <a:solidFill>
                  <a:srgbClr val="CC3300"/>
                </a:solidFill>
              </a:rPr>
              <a:t> </a:t>
            </a:r>
            <a:r>
              <a:rPr lang="en-US" altLang="zh-CN" sz="2800" dirty="0">
                <a:solidFill>
                  <a:srgbClr val="0070C0"/>
                </a:solidFill>
              </a:rPr>
              <a:t>0123456789</a:t>
            </a:r>
            <a:r>
              <a:rPr lang="en-US" altLang="zh-CN" sz="2800" dirty="0">
                <a:solidFill>
                  <a:srgbClr val="CC3300"/>
                </a:solidFill>
              </a:rPr>
              <a:t>    </a:t>
            </a:r>
            <a:r>
              <a:rPr lang="en-US" altLang="zh-CN" sz="2800" dirty="0" smtClean="0">
                <a:solidFill>
                  <a:srgbClr val="CC3300"/>
                </a:solidFill>
              </a:rPr>
              <a:t>   </a:t>
            </a:r>
            <a:r>
              <a:rPr lang="en-US" altLang="zh-CN" sz="2800" b="1" dirty="0" smtClean="0">
                <a:solidFill>
                  <a:srgbClr val="CC3300"/>
                </a:solidFill>
              </a:rPr>
              <a:t>B</a:t>
            </a:r>
            <a:r>
              <a:rPr lang="zh-CN" altLang="en-US" sz="2800" b="1" dirty="0">
                <a:solidFill>
                  <a:srgbClr val="CC3300"/>
                </a:solidFill>
              </a:rPr>
              <a:t>型直体      </a:t>
            </a:r>
            <a:r>
              <a:rPr lang="zh-CN" altLang="en-US" sz="2800" b="1" dirty="0" smtClean="0">
                <a:solidFill>
                  <a:srgbClr val="CC3300"/>
                </a:solidFill>
              </a:rPr>
              <a:t>   </a:t>
            </a:r>
            <a:r>
              <a:rPr lang="en-US" altLang="zh-CN" sz="2800" b="1" dirty="0">
                <a:solidFill>
                  <a:srgbClr val="0070C0"/>
                </a:solidFill>
              </a:rPr>
              <a:t>0123456789</a:t>
            </a:r>
          </a:p>
        </p:txBody>
      </p:sp>
      <p:pic>
        <p:nvPicPr>
          <p:cNvPr id="32770" name="图片 44"/>
          <p:cNvPicPr>
            <a:picLocks noChangeAspect="1" noChangeArrowheads="1"/>
          </p:cNvPicPr>
          <p:nvPr/>
        </p:nvPicPr>
        <p:blipFill>
          <a:blip r:embed="rId2" cstate="print">
            <a:lum contrast="12000"/>
          </a:blip>
          <a:srcRect/>
          <a:stretch>
            <a:fillRect/>
          </a:stretch>
        </p:blipFill>
        <p:spPr bwMode="auto">
          <a:xfrm>
            <a:off x="1331640" y="5445224"/>
            <a:ext cx="6255592" cy="936104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</p:pic>
      <p:sp>
        <p:nvSpPr>
          <p:cNvPr id="6" name="矩形 5"/>
          <p:cNvSpPr/>
          <p:nvPr/>
        </p:nvSpPr>
        <p:spPr>
          <a:xfrm>
            <a:off x="251520" y="4797152"/>
            <a:ext cx="82089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000" b="1" dirty="0" smtClean="0"/>
              <a:t>（</a:t>
            </a:r>
            <a:r>
              <a:rPr lang="en-US" altLang="zh-CN" sz="2000" b="1" dirty="0" smtClean="0"/>
              <a:t>3</a:t>
            </a:r>
            <a:r>
              <a:rPr lang="zh-CN" altLang="en-US" sz="2000" b="1" dirty="0" smtClean="0"/>
              <a:t>）</a:t>
            </a:r>
            <a:r>
              <a:rPr lang="zh-CN" altLang="zh-CN" sz="2000" b="1" dirty="0" smtClean="0"/>
              <a:t>用作指数、分数、注脚等的数字及字母</a:t>
            </a:r>
            <a:r>
              <a:rPr lang="en-US" altLang="zh-CN" sz="2000" b="1" dirty="0" smtClean="0"/>
              <a:t>  </a:t>
            </a:r>
            <a:r>
              <a:rPr lang="zh-CN" altLang="zh-CN" sz="2000" b="1" dirty="0" smtClean="0"/>
              <a:t>一般应采用</a:t>
            </a:r>
            <a:r>
              <a:rPr lang="zh-CN" altLang="zh-CN" sz="2000" b="1" dirty="0" smtClean="0">
                <a:solidFill>
                  <a:srgbClr val="3333CC"/>
                </a:solidFill>
              </a:rPr>
              <a:t>小一号</a:t>
            </a:r>
            <a:r>
              <a:rPr lang="zh-CN" altLang="zh-CN" sz="2000" b="1" dirty="0" smtClean="0"/>
              <a:t>的字体</a:t>
            </a:r>
            <a:r>
              <a:rPr lang="zh-CN" altLang="en-US" sz="2000" b="1" dirty="0" smtClean="0"/>
              <a:t>。</a:t>
            </a:r>
            <a:endParaRPr lang="zh-CN" altLang="en-US" sz="2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332656"/>
            <a:ext cx="8640960" cy="432048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2400" b="1" dirty="0" smtClean="0"/>
              <a:t>四、图线及其画法（</a:t>
            </a:r>
            <a:r>
              <a:rPr lang="en-US" altLang="zh-CN" sz="2400" dirty="0" smtClean="0"/>
              <a:t>GB/T 17450—1998 </a:t>
            </a:r>
            <a:r>
              <a:rPr lang="zh-CN" altLang="en-US" sz="2400" dirty="0" smtClean="0"/>
              <a:t>、</a:t>
            </a:r>
            <a:r>
              <a:rPr lang="en-US" altLang="zh-CN" sz="2400" dirty="0" smtClean="0"/>
              <a:t>GB/T4457.4—2002</a:t>
            </a:r>
            <a:r>
              <a:rPr lang="zh-CN" altLang="en-US" sz="2400" dirty="0" smtClean="0"/>
              <a:t>）</a:t>
            </a:r>
            <a:r>
              <a:rPr lang="en-US" altLang="zh-CN" sz="2400" dirty="0" smtClean="0"/>
              <a:t/>
            </a:r>
            <a:br>
              <a:rPr lang="en-US" altLang="zh-CN" sz="2400" dirty="0" smtClean="0"/>
            </a:br>
            <a:endParaRPr lang="zh-CN" altLang="en-US" sz="2400" b="1" dirty="0"/>
          </a:p>
        </p:txBody>
      </p:sp>
      <p:graphicFrame>
        <p:nvGraphicFramePr>
          <p:cNvPr id="5" name="表格 4"/>
          <p:cNvGraphicFramePr>
            <a:graphicFrameLocks noGrp="1"/>
          </p:cNvGraphicFramePr>
          <p:nvPr/>
        </p:nvGraphicFramePr>
        <p:xfrm>
          <a:off x="179512" y="1628800"/>
          <a:ext cx="8712969" cy="4827096"/>
        </p:xfrm>
        <a:graphic>
          <a:graphicData uri="http://schemas.openxmlformats.org/drawingml/2006/table">
            <a:tbl>
              <a:tblPr>
                <a:tableStyleId>{E8B1032C-EA38-4F05-BA0D-38AFFFC7BED3}</a:tableStyleId>
              </a:tblPr>
              <a:tblGrid>
                <a:gridCol w="1171492"/>
                <a:gridCol w="2716940"/>
                <a:gridCol w="792088"/>
                <a:gridCol w="4032449"/>
              </a:tblGrid>
              <a:tr h="4868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B050"/>
                          </a:solidFill>
                        </a:rPr>
                        <a:t>图线名称</a:t>
                      </a:r>
                      <a:endParaRPr lang="zh-CN" sz="1600" b="1" kern="100" dirty="0">
                        <a:solidFill>
                          <a:srgbClr val="00B05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B050"/>
                          </a:solidFill>
                        </a:rPr>
                        <a:t>图 线 型 式</a:t>
                      </a:r>
                      <a:endParaRPr lang="zh-CN" sz="1600" b="1" kern="100" dirty="0">
                        <a:solidFill>
                          <a:srgbClr val="00B05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B050"/>
                          </a:solidFill>
                        </a:rPr>
                        <a:t>图线</a:t>
                      </a:r>
                      <a:endParaRPr lang="zh-CN" sz="1600" b="1" kern="100" dirty="0">
                        <a:solidFill>
                          <a:srgbClr val="00B050"/>
                        </a:solidFill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B050"/>
                          </a:solidFill>
                        </a:rPr>
                        <a:t>宽度</a:t>
                      </a:r>
                      <a:endParaRPr lang="zh-CN" sz="1600" b="1" kern="100" dirty="0">
                        <a:solidFill>
                          <a:srgbClr val="00B05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B050"/>
                          </a:solidFill>
                        </a:rPr>
                        <a:t>应用举例</a:t>
                      </a:r>
                      <a:endParaRPr lang="zh-CN" sz="1600" b="1" kern="100" dirty="0">
                        <a:solidFill>
                          <a:srgbClr val="00B05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</a:tr>
              <a:tr h="4868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70C0"/>
                          </a:solidFill>
                        </a:rPr>
                        <a:t>粗实线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/>
                        <a:t> </a:t>
                      </a:r>
                      <a:endParaRPr lang="zh-CN" sz="16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0070C0"/>
                          </a:solidFill>
                        </a:rPr>
                        <a:t>b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/>
                        <a:t>可见轮廓线，相贯线，可见棱边线</a:t>
                      </a:r>
                      <a:endParaRPr lang="zh-CN" sz="16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</a:tr>
              <a:tr h="51017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70C0"/>
                          </a:solidFill>
                        </a:rPr>
                        <a:t>细实线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1" kern="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0070C0"/>
                          </a:solidFill>
                        </a:rPr>
                        <a:t>b/2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600" b="1" kern="0" dirty="0" smtClean="0"/>
                        <a:t>        </a:t>
                      </a:r>
                      <a:r>
                        <a:rPr lang="zh-CN" sz="1600" b="1" kern="0" dirty="0" smtClean="0"/>
                        <a:t>尺寸</a:t>
                      </a:r>
                      <a:r>
                        <a:rPr lang="zh-CN" sz="1600" b="1" kern="0" dirty="0"/>
                        <a:t>线，尺寸界线，剖面线，重合</a:t>
                      </a:r>
                      <a:r>
                        <a:rPr lang="zh-CN" sz="1600" b="1" kern="0" dirty="0" smtClean="0"/>
                        <a:t>断面的轮廓</a:t>
                      </a:r>
                      <a:r>
                        <a:rPr lang="zh-CN" sz="1600" b="1" kern="0" dirty="0"/>
                        <a:t>线，引出线</a:t>
                      </a:r>
                      <a:endParaRPr lang="zh-CN" sz="16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</a:tr>
              <a:tr h="4868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70C0"/>
                          </a:solidFill>
                        </a:rPr>
                        <a:t>波浪线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/>
                        <a:t> </a:t>
                      </a:r>
                      <a:endParaRPr lang="zh-CN" sz="16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0070C0"/>
                          </a:solidFill>
                        </a:rPr>
                        <a:t>b/2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zh-CN" sz="1600" b="1" kern="0" dirty="0"/>
                        <a:t>断裂处的边界线，视图和剖视图的分界线</a:t>
                      </a:r>
                      <a:endParaRPr lang="zh-CN" sz="16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</a:tr>
              <a:tr h="4868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70C0"/>
                          </a:solidFill>
                        </a:rPr>
                        <a:t>双折线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1" kern="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0070C0"/>
                          </a:solidFill>
                        </a:rPr>
                        <a:t>b/2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/>
                        <a:t>断裂处的边界线，视图和剖视图的分界线</a:t>
                      </a:r>
                      <a:endParaRPr lang="zh-CN" sz="16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</a:tr>
              <a:tr h="4868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1" kern="0" dirty="0">
                        <a:solidFill>
                          <a:srgbClr val="0070C0"/>
                        </a:solidFill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70C0"/>
                          </a:solidFill>
                        </a:rPr>
                        <a:t>细虚线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/>
                        <a:t> </a:t>
                      </a:r>
                      <a:endParaRPr lang="zh-CN" sz="16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0070C0"/>
                          </a:solidFill>
                        </a:rPr>
                        <a:t>b/2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/>
                        <a:t>不可见轮廓线，不可见棱边线</a:t>
                      </a:r>
                      <a:endParaRPr lang="zh-CN" sz="16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</a:tr>
              <a:tr h="48682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1" kern="0" dirty="0">
                        <a:solidFill>
                          <a:srgbClr val="0070C0"/>
                        </a:solidFill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70C0"/>
                          </a:solidFill>
                        </a:rPr>
                        <a:t>粗虚线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600" b="1" kern="0" dirty="0">
                        <a:solidFill>
                          <a:srgbClr val="00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0070C0"/>
                          </a:solidFill>
                        </a:rPr>
                        <a:t>b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/>
                        <a:t>允许表面处理的表示线</a:t>
                      </a:r>
                      <a:endParaRPr lang="zh-CN" sz="16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</a:tr>
              <a:tr h="4455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70C0"/>
                          </a:solidFill>
                        </a:rPr>
                        <a:t>细点画线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/>
                        <a:t> </a:t>
                      </a:r>
                      <a:endParaRPr lang="zh-CN" sz="16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0070C0"/>
                          </a:solidFill>
                        </a:rPr>
                        <a:t>b/2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/>
                        <a:t>轴线，对称中心线</a:t>
                      </a:r>
                      <a:endParaRPr lang="zh-CN" sz="16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</a:tr>
              <a:tr h="44465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70C0"/>
                          </a:solidFill>
                        </a:rPr>
                        <a:t>粗点画线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 smtClean="0"/>
                        <a:t> </a:t>
                      </a:r>
                      <a:endParaRPr lang="zh-CN" sz="16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0070C0"/>
                          </a:solidFill>
                        </a:rPr>
                        <a:t>b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/>
                        <a:t>限定范围表示线</a:t>
                      </a:r>
                      <a:endParaRPr lang="zh-CN" sz="16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</a:tr>
              <a:tr h="50315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1600" b="1" kern="0" dirty="0">
                          <a:solidFill>
                            <a:srgbClr val="0070C0"/>
                          </a:solidFill>
                        </a:rPr>
                        <a:t>细双点画线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kern="0" dirty="0" smtClean="0"/>
                        <a:t> </a:t>
                      </a:r>
                      <a:endParaRPr lang="zh-CN" sz="16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600" b="1" kern="0" dirty="0">
                          <a:solidFill>
                            <a:srgbClr val="0070C0"/>
                          </a:solidFill>
                        </a:rPr>
                        <a:t>b/2</a:t>
                      </a:r>
                      <a:endParaRPr lang="zh-CN" sz="16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altLang="zh-CN" sz="1600" b="1" kern="0" dirty="0" smtClean="0"/>
                        <a:t>        </a:t>
                      </a:r>
                      <a:r>
                        <a:rPr lang="zh-CN" sz="1600" b="1" kern="0" dirty="0" smtClean="0"/>
                        <a:t>相邻辅助零件的轮廓线，极限位置的轮廓线，轨迹线，中断线</a:t>
                      </a:r>
                      <a:endParaRPr lang="zh-CN" sz="1600" b="1" kern="100" dirty="0"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48440" marR="48440" marT="0" marB="0" anchor="ctr"/>
                </a:tc>
              </a:tr>
            </a:tbl>
          </a:graphicData>
        </a:graphic>
      </p:graphicFrame>
      <p:sp>
        <p:nvSpPr>
          <p:cNvPr id="17" name="Line 91"/>
          <p:cNvSpPr>
            <a:spLocks noChangeShapeType="1"/>
          </p:cNvSpPr>
          <p:nvPr/>
        </p:nvSpPr>
        <p:spPr bwMode="auto">
          <a:xfrm>
            <a:off x="1475656" y="2348880"/>
            <a:ext cx="252028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8" name="Line 92"/>
          <p:cNvSpPr>
            <a:spLocks noChangeShapeType="1"/>
          </p:cNvSpPr>
          <p:nvPr/>
        </p:nvSpPr>
        <p:spPr bwMode="auto">
          <a:xfrm>
            <a:off x="1475656" y="2852936"/>
            <a:ext cx="2520280" cy="0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94"/>
          <p:cNvSpPr>
            <a:spLocks/>
          </p:cNvSpPr>
          <p:nvPr/>
        </p:nvSpPr>
        <p:spPr bwMode="auto">
          <a:xfrm>
            <a:off x="1475656" y="3284984"/>
            <a:ext cx="2448272" cy="153988"/>
          </a:xfrm>
          <a:custGeom>
            <a:avLst/>
            <a:gdLst/>
            <a:ahLst/>
            <a:cxnLst>
              <a:cxn ang="0">
                <a:pos x="0" y="48"/>
              </a:cxn>
              <a:cxn ang="0">
                <a:pos x="211" y="3"/>
              </a:cxn>
              <a:cxn ang="0">
                <a:pos x="558" y="67"/>
              </a:cxn>
              <a:cxn ang="0">
                <a:pos x="887" y="12"/>
              </a:cxn>
              <a:cxn ang="0">
                <a:pos x="1326" y="58"/>
              </a:cxn>
            </a:cxnLst>
            <a:rect l="0" t="0" r="r" b="b"/>
            <a:pathLst>
              <a:path w="1326" h="69">
                <a:moveTo>
                  <a:pt x="0" y="48"/>
                </a:moveTo>
                <a:cubicBezTo>
                  <a:pt x="59" y="24"/>
                  <a:pt x="118" y="0"/>
                  <a:pt x="211" y="3"/>
                </a:cubicBezTo>
                <a:cubicBezTo>
                  <a:pt x="304" y="6"/>
                  <a:pt x="445" y="65"/>
                  <a:pt x="558" y="67"/>
                </a:cubicBezTo>
                <a:cubicBezTo>
                  <a:pt x="671" y="69"/>
                  <a:pt x="759" y="13"/>
                  <a:pt x="887" y="12"/>
                </a:cubicBezTo>
                <a:cubicBezTo>
                  <a:pt x="1015" y="11"/>
                  <a:pt x="1250" y="50"/>
                  <a:pt x="1326" y="58"/>
                </a:cubicBezTo>
              </a:path>
            </a:pathLst>
          </a:custGeom>
          <a:noFill/>
          <a:ln w="9525" cap="flat" cmpd="sng">
            <a:solidFill>
              <a:schemeClr val="tx1"/>
            </a:solidFill>
            <a:prstDash val="solid"/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9" name="Line 144"/>
          <p:cNvSpPr>
            <a:spLocks noChangeAspect="1" noChangeShapeType="1"/>
          </p:cNvSpPr>
          <p:nvPr/>
        </p:nvSpPr>
        <p:spPr bwMode="auto">
          <a:xfrm>
            <a:off x="1547664" y="5733256"/>
            <a:ext cx="53975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0" name="Line 145"/>
          <p:cNvSpPr>
            <a:spLocks noChangeAspect="1" noChangeShapeType="1"/>
          </p:cNvSpPr>
          <p:nvPr/>
        </p:nvSpPr>
        <p:spPr bwMode="auto">
          <a:xfrm>
            <a:off x="2195736" y="5733256"/>
            <a:ext cx="87312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1" name="Line 146"/>
          <p:cNvSpPr>
            <a:spLocks noChangeAspect="1" noChangeShapeType="1"/>
          </p:cNvSpPr>
          <p:nvPr/>
        </p:nvSpPr>
        <p:spPr bwMode="auto">
          <a:xfrm>
            <a:off x="2411760" y="5733256"/>
            <a:ext cx="555625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2" name="Line 147"/>
          <p:cNvSpPr>
            <a:spLocks noChangeAspect="1" noChangeShapeType="1"/>
          </p:cNvSpPr>
          <p:nvPr/>
        </p:nvSpPr>
        <p:spPr bwMode="auto">
          <a:xfrm>
            <a:off x="3059832" y="5733256"/>
            <a:ext cx="88900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3" name="Line 148"/>
          <p:cNvSpPr>
            <a:spLocks noChangeAspect="1" noChangeShapeType="1"/>
          </p:cNvSpPr>
          <p:nvPr/>
        </p:nvSpPr>
        <p:spPr bwMode="auto">
          <a:xfrm>
            <a:off x="3275856" y="5733256"/>
            <a:ext cx="652462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6" name="Line 5"/>
          <p:cNvSpPr>
            <a:spLocks noChangeShapeType="1"/>
          </p:cNvSpPr>
          <p:nvPr/>
        </p:nvSpPr>
        <p:spPr bwMode="auto">
          <a:xfrm>
            <a:off x="1547664" y="4365104"/>
            <a:ext cx="2340000" cy="0"/>
          </a:xfrm>
          <a:prstGeom prst="line">
            <a:avLst/>
          </a:prstGeom>
          <a:noFill/>
          <a:ln w="1905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pic>
        <p:nvPicPr>
          <p:cNvPr id="33803" name="Picture 1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4797152"/>
            <a:ext cx="2376264" cy="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5" name="Picture 1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flipV="1">
            <a:off x="1547664" y="5229200"/>
            <a:ext cx="2376264" cy="657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6" name="Picture 1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6165304"/>
            <a:ext cx="2376264" cy="72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07" name="图片 5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75656" y="3645024"/>
            <a:ext cx="2448272" cy="3159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TextBox 50"/>
          <p:cNvSpPr txBox="1"/>
          <p:nvPr/>
        </p:nvSpPr>
        <p:spPr>
          <a:xfrm>
            <a:off x="0" y="692696"/>
            <a:ext cx="88924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accent2"/>
                </a:solidFill>
                <a:ea typeface="华文楷体" pitchFamily="2" charset="-122"/>
              </a:rPr>
              <a:t>       </a:t>
            </a:r>
            <a:r>
              <a:rPr lang="zh-CN" altLang="en-US" sz="2400" b="1" dirty="0" smtClean="0">
                <a:solidFill>
                  <a:srgbClr val="002060"/>
                </a:solidFill>
                <a:ea typeface="华文楷体" pitchFamily="2" charset="-122"/>
              </a:rPr>
              <a:t>绘制图样时需要各种形式的图线，国家标准规定了图线的基本线型，下表列出了机械制图的图线型式及其应用情况。</a:t>
            </a:r>
            <a:endParaRPr lang="zh-CN" altLang="en-US" sz="2400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0"/>
            <a:ext cx="9324528" cy="6858000"/>
          </a:xfr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>
              <a:buNone/>
            </a:pPr>
            <a:endParaRPr lang="en-US" altLang="zh-CN" dirty="0" smtClean="0"/>
          </a:p>
          <a:p>
            <a:pPr>
              <a:lnSpc>
                <a:spcPts val="2800"/>
              </a:lnSpc>
              <a:buNone/>
            </a:pPr>
            <a:r>
              <a:rPr lang="en-US" altLang="zh-CN" dirty="0" smtClean="0"/>
              <a:t>       </a:t>
            </a:r>
          </a:p>
          <a:p>
            <a:pPr>
              <a:buNone/>
            </a:pPr>
            <a:r>
              <a:rPr lang="en-US" altLang="zh-CN" dirty="0" smtClean="0"/>
              <a:t>        </a:t>
            </a:r>
            <a:r>
              <a:rPr lang="zh-CN" altLang="zh-CN" b="1" dirty="0" smtClean="0"/>
              <a:t>图线的画法有如下要求</a:t>
            </a:r>
            <a:endParaRPr lang="en-US" altLang="zh-CN" b="1" dirty="0" smtClean="0"/>
          </a:p>
          <a:p>
            <a:pPr>
              <a:lnSpc>
                <a:spcPts val="3300"/>
              </a:lnSpc>
              <a:buNone/>
            </a:pPr>
            <a:r>
              <a:rPr lang="en-US" altLang="zh-CN" sz="2400" b="1" dirty="0" smtClean="0"/>
              <a:t>  1.</a:t>
            </a:r>
            <a:r>
              <a:rPr lang="zh-CN" altLang="en-US" sz="2400" b="1" dirty="0" smtClean="0"/>
              <a:t>粗实线其宽度称为</a:t>
            </a:r>
            <a:r>
              <a:rPr lang="en-US" altLang="zh-CN" sz="2400" b="1" dirty="0" smtClean="0"/>
              <a:t>d,</a:t>
            </a:r>
            <a:r>
              <a:rPr lang="zh-CN" altLang="en-US" sz="2400" b="1" dirty="0" smtClean="0"/>
              <a:t>一般取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0.7mm</a:t>
            </a:r>
            <a:r>
              <a:rPr lang="zh-CN" altLang="en-US" sz="2400" b="1" dirty="0" smtClean="0"/>
              <a:t>；细实线线宽约为粗实线的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1/2</a:t>
            </a:r>
            <a:r>
              <a:rPr lang="zh-CN" altLang="en-US" sz="2400" b="1" dirty="0" smtClean="0"/>
              <a:t>。</a:t>
            </a:r>
          </a:p>
          <a:p>
            <a:pPr>
              <a:lnSpc>
                <a:spcPts val="3300"/>
              </a:lnSpc>
              <a:buNone/>
            </a:pPr>
            <a:r>
              <a:rPr lang="en-US" altLang="zh-CN" sz="2400" b="1" dirty="0" smtClean="0"/>
              <a:t>  2.</a:t>
            </a:r>
            <a:r>
              <a:rPr lang="zh-CN" altLang="zh-CN" sz="2400" b="1" dirty="0" smtClean="0"/>
              <a:t>在同一图样中，同类图线的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宽度</a:t>
            </a:r>
            <a:r>
              <a:rPr lang="zh-CN" altLang="zh-CN" sz="2400" b="1" dirty="0" smtClean="0"/>
              <a:t>应该基本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一致</a:t>
            </a:r>
            <a:r>
              <a:rPr lang="zh-CN" altLang="zh-CN" sz="2400" b="1" dirty="0" smtClean="0"/>
              <a:t>。</a:t>
            </a:r>
            <a:endParaRPr lang="en-US" altLang="zh-CN" sz="2400" b="1" dirty="0" smtClean="0"/>
          </a:p>
          <a:p>
            <a:pPr>
              <a:lnSpc>
                <a:spcPts val="3300"/>
              </a:lnSpc>
              <a:buNone/>
            </a:pPr>
            <a:r>
              <a:rPr lang="en-US" altLang="zh-CN" sz="2400" b="1" dirty="0" smtClean="0"/>
              <a:t>  3. </a:t>
            </a:r>
            <a:r>
              <a:rPr lang="zh-CN" altLang="zh-CN" sz="2400" b="1" dirty="0" smtClean="0"/>
              <a:t>虚线、点</a:t>
            </a:r>
            <a:r>
              <a:rPr lang="zh-CN" altLang="en-US" sz="2400" b="1" dirty="0" smtClean="0"/>
              <a:t>画</a:t>
            </a:r>
            <a:r>
              <a:rPr lang="zh-CN" altLang="zh-CN" sz="2400" b="1" dirty="0" smtClean="0"/>
              <a:t>线及双</a:t>
            </a:r>
            <a:r>
              <a:rPr lang="zh-CN" altLang="en-US" sz="2400" b="1" dirty="0" smtClean="0"/>
              <a:t>点画</a:t>
            </a:r>
            <a:r>
              <a:rPr lang="zh-CN" altLang="zh-CN" sz="2400" b="1" dirty="0" smtClean="0"/>
              <a:t>线的线段宽度和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间隔</a:t>
            </a:r>
            <a:r>
              <a:rPr lang="zh-CN" altLang="zh-CN" sz="2400" b="1" dirty="0" smtClean="0"/>
              <a:t>应各自大致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相等</a:t>
            </a:r>
            <a:r>
              <a:rPr lang="zh-CN" altLang="zh-CN" sz="2400" b="1" dirty="0" smtClean="0"/>
              <a:t>。</a:t>
            </a:r>
            <a:endParaRPr lang="en-US" altLang="zh-CN" sz="2400" b="1" dirty="0" smtClean="0"/>
          </a:p>
          <a:p>
            <a:pPr>
              <a:lnSpc>
                <a:spcPts val="3300"/>
              </a:lnSpc>
              <a:buNone/>
            </a:pPr>
            <a:r>
              <a:rPr lang="en-US" altLang="zh-CN" sz="2400" b="1" dirty="0" smtClean="0"/>
              <a:t>  4.</a:t>
            </a:r>
            <a:r>
              <a:rPr lang="zh-CN" altLang="zh-CN" sz="2400" b="1" dirty="0" smtClean="0"/>
              <a:t>点</a:t>
            </a:r>
            <a:r>
              <a:rPr lang="zh-CN" altLang="en-US" sz="2400" b="1" dirty="0" smtClean="0"/>
              <a:t>画</a:t>
            </a:r>
            <a:r>
              <a:rPr lang="zh-CN" altLang="zh-CN" sz="2400" b="1" dirty="0" smtClean="0"/>
              <a:t>线和双点</a:t>
            </a:r>
            <a:r>
              <a:rPr lang="zh-CN" altLang="en-US" sz="2400" b="1" dirty="0" smtClean="0"/>
              <a:t>画</a:t>
            </a:r>
            <a:r>
              <a:rPr lang="zh-CN" altLang="zh-CN" sz="2400" b="1" dirty="0" smtClean="0"/>
              <a:t>线中的</a:t>
            </a:r>
            <a:r>
              <a:rPr lang="en-US" altLang="zh-CN" sz="2400" b="1" dirty="0" smtClean="0"/>
              <a:t>“</a:t>
            </a:r>
            <a:r>
              <a:rPr lang="zh-CN" altLang="zh-CN" sz="2400" b="1" dirty="0" smtClean="0"/>
              <a:t>点</a:t>
            </a:r>
            <a:r>
              <a:rPr lang="en-US" altLang="zh-CN" sz="2400" b="1" dirty="0" smtClean="0"/>
              <a:t>”</a:t>
            </a:r>
            <a:r>
              <a:rPr lang="zh-CN" altLang="zh-CN" sz="2400" b="1" dirty="0" smtClean="0"/>
              <a:t>应</a:t>
            </a:r>
            <a:r>
              <a:rPr lang="zh-CN" altLang="en-US" sz="2400" b="1" dirty="0" smtClean="0"/>
              <a:t>画</a:t>
            </a:r>
            <a:r>
              <a:rPr lang="zh-CN" altLang="zh-CN" sz="2400" b="1" dirty="0" smtClean="0"/>
              <a:t>成长约</a:t>
            </a:r>
            <a:r>
              <a:rPr lang="en-US" altLang="zh-CN" sz="2400" b="1" dirty="0" smtClean="0"/>
              <a:t>1mm</a:t>
            </a:r>
            <a:r>
              <a:rPr lang="zh-CN" altLang="zh-CN" sz="2400" b="1" dirty="0" smtClean="0"/>
              <a:t>的短</a:t>
            </a:r>
            <a:r>
              <a:rPr lang="zh-CN" altLang="en-US" sz="2400" b="1" dirty="0" smtClean="0"/>
              <a:t>画</a:t>
            </a:r>
            <a:r>
              <a:rPr lang="zh-CN" altLang="zh-CN" sz="2400" b="1" dirty="0" smtClean="0"/>
              <a:t>线</a:t>
            </a:r>
            <a:r>
              <a:rPr lang="zh-CN" altLang="en-US" sz="2400" b="1" dirty="0" smtClean="0"/>
              <a:t>。</a:t>
            </a:r>
            <a:endParaRPr lang="en-US" altLang="zh-CN" sz="2400" b="1" dirty="0" smtClean="0"/>
          </a:p>
          <a:p>
            <a:pPr>
              <a:lnSpc>
                <a:spcPts val="3300"/>
              </a:lnSpc>
              <a:buNone/>
            </a:pPr>
            <a:r>
              <a:rPr lang="en-US" altLang="zh-CN" sz="2400" b="1" dirty="0" smtClean="0"/>
              <a:t>  5.</a:t>
            </a:r>
            <a:r>
              <a:rPr lang="zh-CN" altLang="zh-CN" sz="2400" b="1" dirty="0" smtClean="0"/>
              <a:t>点</a:t>
            </a:r>
            <a:r>
              <a:rPr lang="zh-CN" altLang="en-US" sz="2400" b="1" dirty="0" smtClean="0"/>
              <a:t>画</a:t>
            </a:r>
            <a:r>
              <a:rPr lang="zh-CN" altLang="zh-CN" sz="2400" b="1" dirty="0" smtClean="0"/>
              <a:t>线和双点</a:t>
            </a:r>
            <a:r>
              <a:rPr lang="zh-CN" altLang="en-US" sz="2400" b="1" dirty="0" smtClean="0"/>
              <a:t>画</a:t>
            </a:r>
            <a:r>
              <a:rPr lang="zh-CN" altLang="zh-CN" sz="2400" b="1" dirty="0" smtClean="0"/>
              <a:t>线的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首尾</a:t>
            </a:r>
            <a:r>
              <a:rPr lang="zh-CN" altLang="zh-CN" sz="2400" b="1" dirty="0" smtClean="0"/>
              <a:t>两端应是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长画</a:t>
            </a:r>
            <a:r>
              <a:rPr lang="zh-CN" altLang="zh-CN" sz="2400" b="1" dirty="0" smtClean="0"/>
              <a:t>而不是点。</a:t>
            </a:r>
          </a:p>
          <a:p>
            <a:pPr>
              <a:lnSpc>
                <a:spcPts val="3300"/>
              </a:lnSpc>
              <a:buNone/>
            </a:pPr>
            <a:r>
              <a:rPr lang="en-US" altLang="zh-CN" sz="2400" b="1" dirty="0" smtClean="0"/>
              <a:t>  6.</a:t>
            </a:r>
            <a:r>
              <a:rPr lang="zh-CN" altLang="zh-CN" sz="2400" b="1" dirty="0" smtClean="0"/>
              <a:t>在较小的圆弧上绘制点</a:t>
            </a:r>
            <a:r>
              <a:rPr lang="zh-CN" altLang="en-US" sz="2400" b="1" dirty="0" smtClean="0"/>
              <a:t>画</a:t>
            </a:r>
            <a:r>
              <a:rPr lang="zh-CN" altLang="zh-CN" sz="2400" b="1" dirty="0" smtClean="0"/>
              <a:t>线或者双点</a:t>
            </a:r>
            <a:r>
              <a:rPr lang="zh-CN" altLang="en-US" sz="2400" b="1" dirty="0" smtClean="0"/>
              <a:t>画</a:t>
            </a:r>
            <a:r>
              <a:rPr lang="zh-CN" altLang="zh-CN" sz="2400" b="1" dirty="0" smtClean="0"/>
              <a:t>线有困难时，可用细实线代替</a:t>
            </a:r>
            <a:r>
              <a:rPr lang="zh-CN" altLang="zh-CN" b="1" dirty="0" smtClean="0"/>
              <a:t>。</a:t>
            </a:r>
          </a:p>
          <a:p>
            <a:pPr>
              <a:buNone/>
            </a:pPr>
            <a:endParaRPr lang="zh-CN" altLang="zh-CN" dirty="0" smtClean="0"/>
          </a:p>
          <a:p>
            <a:pPr>
              <a:buNone/>
            </a:pPr>
            <a:endParaRPr lang="zh-CN" altLang="en-US" dirty="0"/>
          </a:p>
        </p:txBody>
      </p:sp>
      <p:sp>
        <p:nvSpPr>
          <p:cNvPr id="5" name="五角星 4"/>
          <p:cNvSpPr/>
          <p:nvPr/>
        </p:nvSpPr>
        <p:spPr>
          <a:xfrm>
            <a:off x="323528" y="1124744"/>
            <a:ext cx="360040" cy="288032"/>
          </a:xfrm>
          <a:prstGeom prst="star5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3" descr="图线的应用--0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323528" y="764704"/>
            <a:ext cx="8460432" cy="4963454"/>
          </a:xfrm>
          <a:prstGeom prst="rect">
            <a:avLst/>
          </a:prstGeom>
          <a:noFill/>
        </p:spPr>
      </p:pic>
      <p:sp>
        <p:nvSpPr>
          <p:cNvPr id="39937" name="Rectangle 1"/>
          <p:cNvSpPr>
            <a:spLocks noChangeArrowheads="1"/>
          </p:cNvSpPr>
          <p:nvPr/>
        </p:nvSpPr>
        <p:spPr bwMode="auto">
          <a:xfrm>
            <a:off x="3731041" y="5947048"/>
            <a:ext cx="2040943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图线应用举例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图片 60" descr="P$`{V8F5XH@IR][3}$)BXMG"/>
          <p:cNvPicPr>
            <a:picLocks noChangeAspect="1" noChangeArrowheads="1"/>
          </p:cNvPicPr>
          <p:nvPr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>
            <a:off x="179512" y="2276872"/>
            <a:ext cx="8996429" cy="35283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Rectangle 3"/>
          <p:cNvSpPr>
            <a:spLocks noChangeArrowheads="1"/>
          </p:cNvSpPr>
          <p:nvPr/>
        </p:nvSpPr>
        <p:spPr bwMode="auto">
          <a:xfrm>
            <a:off x="3453154" y="5991671"/>
            <a:ext cx="234872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图线画法举例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1520" y="692696"/>
            <a:ext cx="889248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b="1" dirty="0" smtClean="0"/>
              <a:t>           </a:t>
            </a:r>
            <a:r>
              <a:rPr lang="zh-CN" altLang="zh-CN" sz="2400" b="1" dirty="0" smtClean="0"/>
              <a:t>绘制圆的对称中心线时，圆心应为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线段的交点</a:t>
            </a:r>
            <a:r>
              <a:rPr lang="zh-CN" altLang="zh-CN" sz="2400" dirty="0" smtClean="0"/>
              <a:t>，</a:t>
            </a:r>
            <a:r>
              <a:rPr lang="zh-CN" altLang="zh-CN" sz="2400" b="1" dirty="0" smtClean="0"/>
              <a:t>点划线两端应超出圆弧或相应图形</a:t>
            </a:r>
            <a:r>
              <a:rPr lang="en-US" altLang="zh-CN" sz="2400" b="1" dirty="0" smtClean="0">
                <a:solidFill>
                  <a:srgbClr val="FF0000"/>
                </a:solidFill>
              </a:rPr>
              <a:t>3~5mm</a:t>
            </a:r>
            <a:r>
              <a:rPr lang="zh-CN" altLang="zh-CN" sz="2400" dirty="0" smtClean="0"/>
              <a:t>。</a:t>
            </a:r>
            <a:endParaRPr lang="zh-CN" altLang="en-US" sz="2400" dirty="0"/>
          </a:p>
        </p:txBody>
      </p:sp>
      <p:sp>
        <p:nvSpPr>
          <p:cNvPr id="7" name="矩形 6"/>
          <p:cNvSpPr/>
          <p:nvPr/>
        </p:nvSpPr>
        <p:spPr>
          <a:xfrm>
            <a:off x="323528" y="1484784"/>
            <a:ext cx="856895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        </a:t>
            </a:r>
            <a:r>
              <a:rPr lang="zh-CN" altLang="zh-CN" sz="2400" b="1" dirty="0" smtClean="0"/>
              <a:t>当图线相交时，必须是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线段相交</a:t>
            </a:r>
            <a:r>
              <a:rPr lang="zh-CN" altLang="zh-CN" sz="2400" dirty="0" smtClean="0"/>
              <a:t>。</a:t>
            </a:r>
            <a:r>
              <a:rPr lang="zh-CN" altLang="zh-CN" sz="2400" b="1" dirty="0" smtClean="0"/>
              <a:t>当虚线成为粗实线的延长线时，在虚、实线的连接处</a:t>
            </a:r>
            <a:r>
              <a:rPr lang="zh-CN" altLang="zh-CN" sz="2400" dirty="0" smtClean="0"/>
              <a:t>，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虚线应留出空隙</a:t>
            </a:r>
            <a:r>
              <a:rPr lang="zh-CN" altLang="en-US" sz="2400" dirty="0" smtClean="0"/>
              <a:t>。</a:t>
            </a:r>
            <a:endParaRPr lang="zh-CN" altLang="en-US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229600" cy="720080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b="1" dirty="0" smtClean="0"/>
              <a:t>五、尺寸注法</a:t>
            </a:r>
            <a:r>
              <a:rPr lang="zh-CN" altLang="en-US" sz="3200" dirty="0" smtClean="0"/>
              <a:t>（</a:t>
            </a:r>
            <a:r>
              <a:rPr lang="en-US" altLang="zh-CN" sz="2800" dirty="0" smtClean="0">
                <a:latin typeface="+mn-ea"/>
                <a:ea typeface="+mn-ea"/>
              </a:rPr>
              <a:t>GB4458.4—2003</a:t>
            </a:r>
            <a:r>
              <a:rPr lang="zh-CN" altLang="en-US" sz="2800" dirty="0" smtClean="0"/>
              <a:t>）</a:t>
            </a:r>
            <a:endParaRPr lang="zh-CN" altLang="en-US" sz="2800" dirty="0"/>
          </a:p>
        </p:txBody>
      </p:sp>
      <p:sp>
        <p:nvSpPr>
          <p:cNvPr id="4" name="Text Box 16"/>
          <p:cNvSpPr txBox="1">
            <a:spLocks noGrp="1" noChangeArrowheads="1"/>
          </p:cNvSpPr>
          <p:nvPr>
            <p:ph idx="1"/>
          </p:nvPr>
        </p:nvSpPr>
        <p:spPr bwMode="auto">
          <a:xfrm>
            <a:off x="251520" y="1196752"/>
            <a:ext cx="8496944" cy="45858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marL="342900" indent="-342900" algn="just">
              <a:spcBef>
                <a:spcPct val="50000"/>
              </a:spcBef>
              <a:buNone/>
            </a:pPr>
            <a:r>
              <a:rPr lang="en-US" altLang="zh-CN" sz="28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1.</a:t>
            </a:r>
            <a:r>
              <a:rPr lang="zh-CN" altLang="en-US" sz="28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基本规则</a:t>
            </a:r>
          </a:p>
          <a:p>
            <a:pPr marL="342900" indent="-342900" algn="just"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⑴ 机件的真实大小应以图样上所标注的尺寸数值为依据，与图形的大小及绘图的准确度无关。</a:t>
            </a:r>
          </a:p>
          <a:p>
            <a:pPr marL="342900" indent="-342900" algn="just">
              <a:spcBef>
                <a:spcPct val="50000"/>
              </a:spcBef>
              <a:buNone/>
            </a:pPr>
            <a:r>
              <a:rPr lang="zh-CN" altLang="en-US" sz="24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⑵ 图样</a:t>
            </a:r>
            <a:r>
              <a:rPr lang="zh-CN" altLang="en-US" sz="24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中（包括技术要求和其他说明）的尺寸，以毫米为单位时，不需标注计量单位的代号或名称。如果要采用其他单位则必须注明相应的计量单位的代号或名称。</a:t>
            </a:r>
          </a:p>
          <a:p>
            <a:pPr marL="342900" indent="-342900" algn="just"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⑶ 图样中所标注的尺寸为该图样所示机件的最后完工尺寸，否则应另加说明。</a:t>
            </a:r>
          </a:p>
          <a:p>
            <a:pPr marL="342900" indent="-342900" algn="just">
              <a:spcBef>
                <a:spcPct val="50000"/>
              </a:spcBef>
              <a:buNone/>
            </a:pPr>
            <a:r>
              <a:rPr lang="zh-CN" altLang="en-US" sz="2400" b="1" dirty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⑷ 机件的每一尺寸一般只标注一次，并应标注在反映该结构最清晰的图形上。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229600" cy="648072"/>
          </a:xfrm>
        </p:spPr>
        <p:txBody>
          <a:bodyPr>
            <a:normAutofit/>
          </a:bodyPr>
          <a:lstStyle/>
          <a:p>
            <a:pPr algn="l"/>
            <a:r>
              <a:rPr lang="en-US" altLang="en-US" sz="28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2.尺寸的组成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6" name="Text Box 99"/>
          <p:cNvSpPr txBox="1">
            <a:spLocks noChangeArrowheads="1"/>
          </p:cNvSpPr>
          <p:nvPr/>
        </p:nvSpPr>
        <p:spPr bwMode="auto">
          <a:xfrm>
            <a:off x="755576" y="5589240"/>
            <a:ext cx="7881937" cy="466725"/>
          </a:xfrm>
          <a:prstGeom prst="rect">
            <a:avLst/>
          </a:prstGeom>
          <a:ln>
            <a:headEnd type="none" w="sm" len="lg"/>
            <a:tailEnd type="none" w="sm" len="lg"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latin typeface="+mn-ea"/>
              </a:rPr>
              <a:t>一个完整的</a:t>
            </a:r>
            <a:r>
              <a:rPr lang="zh-CN" altLang="en-US" sz="2400" b="1" dirty="0" smtClean="0">
                <a:latin typeface="+mn-ea"/>
              </a:rPr>
              <a:t>尺寸通常由</a:t>
            </a:r>
            <a:r>
              <a:rPr lang="zh-CN" altLang="en-US" sz="2400" b="1" dirty="0">
                <a:solidFill>
                  <a:srgbClr val="FF3300"/>
                </a:solidFill>
                <a:latin typeface="+mn-ea"/>
              </a:rPr>
              <a:t>尺寸界线、尺寸线</a:t>
            </a:r>
            <a:r>
              <a:rPr lang="zh-CN" altLang="en-US" sz="2400" b="1" dirty="0">
                <a:latin typeface="+mn-ea"/>
              </a:rPr>
              <a:t>和</a:t>
            </a:r>
            <a:r>
              <a:rPr lang="zh-CN" altLang="en-US" sz="2400" b="1" dirty="0">
                <a:solidFill>
                  <a:srgbClr val="FF3300"/>
                </a:solidFill>
                <a:latin typeface="+mn-ea"/>
              </a:rPr>
              <a:t>尺寸数字</a:t>
            </a:r>
            <a:r>
              <a:rPr lang="zh-CN" altLang="en-US" sz="2400" b="1" dirty="0">
                <a:latin typeface="+mn-ea"/>
              </a:rPr>
              <a:t>组成。</a:t>
            </a:r>
          </a:p>
        </p:txBody>
      </p:sp>
      <p:grpSp>
        <p:nvGrpSpPr>
          <p:cNvPr id="5" name="Group 69"/>
          <p:cNvGrpSpPr>
            <a:grpSpLocks/>
          </p:cNvGrpSpPr>
          <p:nvPr/>
        </p:nvGrpSpPr>
        <p:grpSpPr bwMode="auto">
          <a:xfrm>
            <a:off x="1403648" y="2440459"/>
            <a:ext cx="3438525" cy="2614613"/>
            <a:chOff x="1637" y="978"/>
            <a:chExt cx="2166" cy="1647"/>
          </a:xfrm>
        </p:grpSpPr>
        <p:sp>
          <p:nvSpPr>
            <p:cNvPr id="7" name="Line 59"/>
            <p:cNvSpPr>
              <a:spLocks noChangeShapeType="1"/>
            </p:cNvSpPr>
            <p:nvPr/>
          </p:nvSpPr>
          <p:spPr bwMode="auto">
            <a:xfrm>
              <a:off x="1637" y="978"/>
              <a:ext cx="2166" cy="0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Line 60"/>
            <p:cNvSpPr>
              <a:spLocks noChangeShapeType="1"/>
            </p:cNvSpPr>
            <p:nvPr/>
          </p:nvSpPr>
          <p:spPr bwMode="auto">
            <a:xfrm>
              <a:off x="3803" y="978"/>
              <a:ext cx="0" cy="1646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Line 61"/>
            <p:cNvSpPr>
              <a:spLocks noChangeShapeType="1"/>
            </p:cNvSpPr>
            <p:nvPr/>
          </p:nvSpPr>
          <p:spPr bwMode="auto">
            <a:xfrm flipH="1">
              <a:off x="1860" y="2624"/>
              <a:ext cx="1943" cy="0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Line 62"/>
            <p:cNvSpPr>
              <a:spLocks noChangeShapeType="1"/>
            </p:cNvSpPr>
            <p:nvPr/>
          </p:nvSpPr>
          <p:spPr bwMode="auto">
            <a:xfrm>
              <a:off x="1637" y="978"/>
              <a:ext cx="0" cy="1408"/>
            </a:xfrm>
            <a:prstGeom prst="line">
              <a:avLst/>
            </a:prstGeom>
            <a:noFill/>
            <a:ln w="635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64"/>
            <p:cNvSpPr>
              <a:spLocks/>
            </p:cNvSpPr>
            <p:nvPr/>
          </p:nvSpPr>
          <p:spPr bwMode="auto">
            <a:xfrm>
              <a:off x="1638" y="2385"/>
              <a:ext cx="237" cy="24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12" y="84"/>
                </a:cxn>
                <a:cxn ang="0">
                  <a:pos x="69" y="177"/>
                </a:cxn>
                <a:cxn ang="0">
                  <a:pos x="138" y="219"/>
                </a:cxn>
                <a:cxn ang="0">
                  <a:pos x="207" y="237"/>
                </a:cxn>
                <a:cxn ang="0">
                  <a:pos x="237" y="240"/>
                </a:cxn>
              </a:cxnLst>
              <a:rect l="0" t="0" r="r" b="b"/>
              <a:pathLst>
                <a:path w="237" h="240">
                  <a:moveTo>
                    <a:pt x="0" y="0"/>
                  </a:moveTo>
                  <a:cubicBezTo>
                    <a:pt x="0" y="27"/>
                    <a:pt x="1" y="55"/>
                    <a:pt x="12" y="84"/>
                  </a:cubicBezTo>
                  <a:cubicBezTo>
                    <a:pt x="23" y="113"/>
                    <a:pt x="48" y="155"/>
                    <a:pt x="69" y="177"/>
                  </a:cubicBezTo>
                  <a:cubicBezTo>
                    <a:pt x="90" y="199"/>
                    <a:pt x="115" y="209"/>
                    <a:pt x="138" y="219"/>
                  </a:cubicBezTo>
                  <a:cubicBezTo>
                    <a:pt x="161" y="229"/>
                    <a:pt x="191" y="234"/>
                    <a:pt x="207" y="237"/>
                  </a:cubicBezTo>
                  <a:cubicBezTo>
                    <a:pt x="223" y="240"/>
                    <a:pt x="230" y="240"/>
                    <a:pt x="237" y="240"/>
                  </a:cubicBezTo>
                </a:path>
              </a:pathLst>
            </a:custGeom>
            <a:noFill/>
            <a:ln w="63500" cap="flat" cmpd="sng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Oval 65"/>
            <p:cNvSpPr>
              <a:spLocks noChangeArrowheads="1"/>
            </p:cNvSpPr>
            <p:nvPr/>
          </p:nvSpPr>
          <p:spPr bwMode="auto">
            <a:xfrm>
              <a:off x="3055" y="1184"/>
              <a:ext cx="473" cy="473"/>
            </a:xfrm>
            <a:prstGeom prst="ellipse">
              <a:avLst/>
            </a:prstGeom>
            <a:noFill/>
            <a:ln w="635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3" name="Line 67"/>
            <p:cNvSpPr>
              <a:spLocks noChangeShapeType="1"/>
            </p:cNvSpPr>
            <p:nvPr/>
          </p:nvSpPr>
          <p:spPr bwMode="auto">
            <a:xfrm>
              <a:off x="3296" y="978"/>
              <a:ext cx="0" cy="86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Line 68"/>
            <p:cNvSpPr>
              <a:spLocks noChangeShapeType="1"/>
            </p:cNvSpPr>
            <p:nvPr/>
          </p:nvSpPr>
          <p:spPr bwMode="auto">
            <a:xfrm flipH="1">
              <a:off x="2928" y="1408"/>
              <a:ext cx="736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prstDash val="lgDash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5" name="Line 70"/>
          <p:cNvSpPr>
            <a:spLocks noChangeShapeType="1"/>
          </p:cNvSpPr>
          <p:nvPr/>
        </p:nvSpPr>
        <p:spPr bwMode="auto">
          <a:xfrm>
            <a:off x="4842173" y="2440459"/>
            <a:ext cx="1149350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6" name="Line 71"/>
          <p:cNvSpPr>
            <a:spLocks noChangeShapeType="1"/>
          </p:cNvSpPr>
          <p:nvPr/>
        </p:nvSpPr>
        <p:spPr bwMode="auto">
          <a:xfrm>
            <a:off x="4842173" y="5053484"/>
            <a:ext cx="1149350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7" name="Line 72"/>
          <p:cNvSpPr>
            <a:spLocks noChangeShapeType="1"/>
          </p:cNvSpPr>
          <p:nvPr/>
        </p:nvSpPr>
        <p:spPr bwMode="auto">
          <a:xfrm>
            <a:off x="5856586" y="2440459"/>
            <a:ext cx="0" cy="2613025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 type="triangle" w="sm" len="lg"/>
            <a:tailEnd type="triangl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grpSp>
        <p:nvGrpSpPr>
          <p:cNvPr id="18" name="Group 77"/>
          <p:cNvGrpSpPr>
            <a:grpSpLocks/>
          </p:cNvGrpSpPr>
          <p:nvPr/>
        </p:nvGrpSpPr>
        <p:grpSpPr bwMode="auto">
          <a:xfrm>
            <a:off x="1403648" y="1484784"/>
            <a:ext cx="3438525" cy="1117600"/>
            <a:chOff x="1621" y="896"/>
            <a:chExt cx="2166" cy="704"/>
          </a:xfrm>
        </p:grpSpPr>
        <p:sp>
          <p:nvSpPr>
            <p:cNvPr id="19" name="Line 74"/>
            <p:cNvSpPr>
              <a:spLocks noChangeShapeType="1"/>
            </p:cNvSpPr>
            <p:nvPr/>
          </p:nvSpPr>
          <p:spPr bwMode="auto">
            <a:xfrm flipV="1">
              <a:off x="1622" y="896"/>
              <a:ext cx="0" cy="602"/>
            </a:xfrm>
            <a:prstGeom prst="line">
              <a:avLst/>
            </a:prstGeom>
            <a:noFill/>
            <a:ln w="28575">
              <a:solidFill>
                <a:srgbClr val="0070C0"/>
              </a:solidFill>
              <a:round/>
              <a:headEnd type="none" w="sm" len="lg"/>
              <a:tailEnd type="none" w="sm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Line 75"/>
            <p:cNvSpPr>
              <a:spLocks noChangeShapeType="1"/>
            </p:cNvSpPr>
            <p:nvPr/>
          </p:nvSpPr>
          <p:spPr bwMode="auto">
            <a:xfrm flipV="1">
              <a:off x="3787" y="896"/>
              <a:ext cx="0" cy="704"/>
            </a:xfrm>
            <a:prstGeom prst="line">
              <a:avLst/>
            </a:prstGeom>
            <a:noFill/>
            <a:ln w="28575">
              <a:solidFill>
                <a:srgbClr val="0070C0"/>
              </a:solidFill>
              <a:round/>
              <a:headEnd type="none" w="sm" len="lg"/>
              <a:tailEnd type="none" w="sm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Line 76"/>
            <p:cNvSpPr>
              <a:spLocks noChangeShapeType="1"/>
            </p:cNvSpPr>
            <p:nvPr/>
          </p:nvSpPr>
          <p:spPr bwMode="auto">
            <a:xfrm>
              <a:off x="1621" y="1024"/>
              <a:ext cx="2166" cy="0"/>
            </a:xfrm>
            <a:prstGeom prst="line">
              <a:avLst/>
            </a:prstGeom>
            <a:noFill/>
            <a:ln w="28575">
              <a:solidFill>
                <a:srgbClr val="0070C0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22" name="Line 79"/>
          <p:cNvSpPr>
            <a:spLocks noChangeShapeType="1"/>
          </p:cNvSpPr>
          <p:nvPr/>
        </p:nvSpPr>
        <p:spPr bwMode="auto">
          <a:xfrm>
            <a:off x="4621511" y="3123084"/>
            <a:ext cx="896937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 type="none" w="sm" len="lg"/>
            <a:tailEnd type="non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" name="Line 80"/>
          <p:cNvSpPr>
            <a:spLocks noChangeShapeType="1"/>
          </p:cNvSpPr>
          <p:nvPr/>
        </p:nvSpPr>
        <p:spPr bwMode="auto">
          <a:xfrm flipV="1">
            <a:off x="4037311" y="1980084"/>
            <a:ext cx="0" cy="460375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 type="none" w="sm" len="lg"/>
            <a:tailEnd type="non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4" name="Line 82"/>
          <p:cNvSpPr>
            <a:spLocks noChangeShapeType="1"/>
          </p:cNvSpPr>
          <p:nvPr/>
        </p:nvSpPr>
        <p:spPr bwMode="auto">
          <a:xfrm>
            <a:off x="4037311" y="2081684"/>
            <a:ext cx="804862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 type="triangle" w="sm" len="lg"/>
            <a:tailEnd type="triangl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5" name="Line 84"/>
          <p:cNvSpPr>
            <a:spLocks noChangeShapeType="1"/>
          </p:cNvSpPr>
          <p:nvPr/>
        </p:nvSpPr>
        <p:spPr bwMode="auto">
          <a:xfrm>
            <a:off x="5378748" y="2440459"/>
            <a:ext cx="0" cy="682625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 type="triangle" w="sm" len="lg"/>
            <a:tailEnd type="triangl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6" name="Line 85"/>
          <p:cNvSpPr>
            <a:spLocks noChangeShapeType="1"/>
          </p:cNvSpPr>
          <p:nvPr/>
        </p:nvSpPr>
        <p:spPr bwMode="auto">
          <a:xfrm flipH="1">
            <a:off x="1494136" y="4666134"/>
            <a:ext cx="287337" cy="28575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 type="none" w="sm" len="lg"/>
            <a:tailEnd type="triangl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7" name="Line 87"/>
          <p:cNvSpPr>
            <a:spLocks noChangeShapeType="1"/>
          </p:cNvSpPr>
          <p:nvPr/>
        </p:nvSpPr>
        <p:spPr bwMode="auto">
          <a:xfrm>
            <a:off x="1781473" y="4674072"/>
            <a:ext cx="490538" cy="0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 type="none" w="sm" len="lg"/>
            <a:tailEnd type="non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8" name="Line 88"/>
          <p:cNvSpPr>
            <a:spLocks noChangeAspect="1" noChangeShapeType="1"/>
          </p:cNvSpPr>
          <p:nvPr/>
        </p:nvSpPr>
        <p:spPr bwMode="auto">
          <a:xfrm flipH="1">
            <a:off x="3810298" y="2805584"/>
            <a:ext cx="420688" cy="676275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 type="none" w="sm" len="lg"/>
            <a:tailEnd type="non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9" name="Line 89"/>
          <p:cNvSpPr>
            <a:spLocks noChangeShapeType="1"/>
          </p:cNvSpPr>
          <p:nvPr/>
        </p:nvSpPr>
        <p:spPr bwMode="auto">
          <a:xfrm flipH="1">
            <a:off x="3470573" y="3481859"/>
            <a:ext cx="339725" cy="530225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 type="triangle" w="sm" len="lg"/>
            <a:tailEnd type="non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0" name="Line 92"/>
          <p:cNvSpPr>
            <a:spLocks noChangeShapeType="1"/>
          </p:cNvSpPr>
          <p:nvPr/>
        </p:nvSpPr>
        <p:spPr bwMode="auto">
          <a:xfrm flipH="1">
            <a:off x="4223048" y="2491259"/>
            <a:ext cx="209550" cy="327025"/>
          </a:xfrm>
          <a:prstGeom prst="line">
            <a:avLst/>
          </a:prstGeom>
          <a:noFill/>
          <a:ln w="28575">
            <a:solidFill>
              <a:srgbClr val="0070C0"/>
            </a:solidFill>
            <a:round/>
            <a:headEnd/>
            <a:tailEnd type="triangl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1" name="Text Box 93"/>
          <p:cNvSpPr txBox="1">
            <a:spLocks noChangeArrowheads="1"/>
          </p:cNvSpPr>
          <p:nvPr/>
        </p:nvSpPr>
        <p:spPr bwMode="auto">
          <a:xfrm>
            <a:off x="1691680" y="4168651"/>
            <a:ext cx="998538" cy="396875"/>
          </a:xfrm>
          <a:prstGeom prst="rect">
            <a:avLst/>
          </a:prstGeom>
          <a:noFill/>
          <a:ln w="28575">
            <a:noFill/>
            <a:miter lim="800000"/>
            <a:headEnd type="none" w="sm" len="lg"/>
            <a:tailEnd type="none" w="sm" len="lg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 dirty="0">
                <a:solidFill>
                  <a:srgbClr val="FF0000"/>
                </a:solidFill>
                <a:latin typeface="Times New Roman" pitchFamily="18" charset="0"/>
                <a:ea typeface="仿宋_GB2312" pitchFamily="49" charset="-122"/>
              </a:rPr>
              <a:t>R10</a:t>
            </a:r>
          </a:p>
        </p:txBody>
      </p:sp>
      <p:sp>
        <p:nvSpPr>
          <p:cNvPr id="32" name="Text Box 94"/>
          <p:cNvSpPr txBox="1">
            <a:spLocks noChangeArrowheads="1"/>
          </p:cNvSpPr>
          <p:nvPr/>
        </p:nvSpPr>
        <p:spPr bwMode="auto">
          <a:xfrm rot="18319431">
            <a:off x="3028455" y="3282628"/>
            <a:ext cx="884237" cy="396875"/>
          </a:xfrm>
          <a:prstGeom prst="rect">
            <a:avLst/>
          </a:prstGeom>
          <a:noFill/>
          <a:ln w="28575">
            <a:noFill/>
            <a:miter lim="800000"/>
            <a:headEnd type="none" w="sm" len="lg"/>
            <a:tailEnd type="none" w="sm" len="lg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altLang="zh-CN" sz="2000" b="1" i="1" dirty="0">
                <a:solidFill>
                  <a:srgbClr val="FF0000"/>
                </a:solidFill>
                <a:latin typeface="Times New Roman" pitchFamily="18" charset="0"/>
                <a:ea typeface="仿宋_GB2312" pitchFamily="49" charset="-122"/>
                <a:cs typeface="Arial" charset="0"/>
              </a:rPr>
              <a:t>Φ</a:t>
            </a:r>
            <a:r>
              <a:rPr lang="en-US" altLang="zh-CN" sz="2000" b="1" i="1" dirty="0">
                <a:solidFill>
                  <a:srgbClr val="FF0000"/>
                </a:solidFill>
                <a:latin typeface="Times New Roman" pitchFamily="18" charset="0"/>
                <a:ea typeface="仿宋_GB2312" pitchFamily="49" charset="-122"/>
                <a:cs typeface="Arial" charset="0"/>
              </a:rPr>
              <a:t>18</a:t>
            </a:r>
            <a:endParaRPr lang="el-GR" altLang="zh-CN" sz="2000" b="1" i="1" dirty="0">
              <a:solidFill>
                <a:srgbClr val="FF0000"/>
              </a:solidFill>
              <a:latin typeface="Times New Roman" pitchFamily="18" charset="0"/>
              <a:ea typeface="仿宋_GB2312" pitchFamily="49" charset="-122"/>
              <a:cs typeface="Arial" charset="0"/>
            </a:endParaRPr>
          </a:p>
        </p:txBody>
      </p:sp>
      <p:sp>
        <p:nvSpPr>
          <p:cNvPr id="33" name="Text Box 95"/>
          <p:cNvSpPr txBox="1">
            <a:spLocks noChangeArrowheads="1"/>
          </p:cNvSpPr>
          <p:nvPr/>
        </p:nvSpPr>
        <p:spPr bwMode="auto">
          <a:xfrm>
            <a:off x="2878436" y="1286347"/>
            <a:ext cx="817562" cy="396875"/>
          </a:xfrm>
          <a:prstGeom prst="rect">
            <a:avLst/>
          </a:prstGeom>
          <a:noFill/>
          <a:ln w="28575">
            <a:noFill/>
            <a:miter lim="800000"/>
            <a:headEnd type="none" w="sm" len="lg"/>
            <a:tailEnd type="none" w="sm" len="lg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 dirty="0">
                <a:solidFill>
                  <a:srgbClr val="FF0000"/>
                </a:solidFill>
                <a:latin typeface="Times New Roman" pitchFamily="18" charset="0"/>
                <a:ea typeface="仿宋_GB2312" pitchFamily="49" charset="-122"/>
              </a:rPr>
              <a:t>75</a:t>
            </a:r>
          </a:p>
        </p:txBody>
      </p:sp>
      <p:sp>
        <p:nvSpPr>
          <p:cNvPr id="34" name="Text Box 96"/>
          <p:cNvSpPr txBox="1">
            <a:spLocks noChangeArrowheads="1"/>
          </p:cNvSpPr>
          <p:nvPr/>
        </p:nvSpPr>
        <p:spPr bwMode="auto">
          <a:xfrm>
            <a:off x="4223048" y="1745134"/>
            <a:ext cx="619125" cy="396875"/>
          </a:xfrm>
          <a:prstGeom prst="rect">
            <a:avLst/>
          </a:prstGeom>
          <a:noFill/>
          <a:ln w="28575">
            <a:noFill/>
            <a:miter lim="800000"/>
            <a:headEnd type="none" w="sm" len="lg"/>
            <a:tailEnd type="none" w="sm" len="lg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 dirty="0">
                <a:solidFill>
                  <a:srgbClr val="FF0000"/>
                </a:solidFill>
                <a:latin typeface="Times New Roman" pitchFamily="18" charset="0"/>
                <a:ea typeface="仿宋_GB2312" pitchFamily="49" charset="-122"/>
              </a:rPr>
              <a:t>20</a:t>
            </a:r>
          </a:p>
        </p:txBody>
      </p:sp>
      <p:sp>
        <p:nvSpPr>
          <p:cNvPr id="35" name="Text Box 97"/>
          <p:cNvSpPr txBox="1">
            <a:spLocks noChangeArrowheads="1"/>
          </p:cNvSpPr>
          <p:nvPr/>
        </p:nvSpPr>
        <p:spPr bwMode="auto">
          <a:xfrm rot="16200000">
            <a:off x="4853286" y="2475384"/>
            <a:ext cx="619125" cy="396875"/>
          </a:xfrm>
          <a:prstGeom prst="rect">
            <a:avLst/>
          </a:prstGeom>
          <a:noFill/>
          <a:ln w="28575">
            <a:noFill/>
            <a:miter lim="800000"/>
            <a:headEnd type="none" w="sm" len="lg"/>
            <a:tailEnd type="none" w="sm" len="lg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 dirty="0">
                <a:solidFill>
                  <a:srgbClr val="FF0000"/>
                </a:solidFill>
                <a:latin typeface="Times New Roman" pitchFamily="18" charset="0"/>
                <a:ea typeface="仿宋_GB2312" pitchFamily="49" charset="-122"/>
              </a:rPr>
              <a:t>18</a:t>
            </a:r>
          </a:p>
        </p:txBody>
      </p:sp>
      <p:sp>
        <p:nvSpPr>
          <p:cNvPr id="36" name="Text Box 98"/>
          <p:cNvSpPr txBox="1">
            <a:spLocks noChangeArrowheads="1"/>
          </p:cNvSpPr>
          <p:nvPr/>
        </p:nvSpPr>
        <p:spPr bwMode="auto">
          <a:xfrm rot="16200000">
            <a:off x="5340648" y="3362797"/>
            <a:ext cx="619125" cy="396875"/>
          </a:xfrm>
          <a:prstGeom prst="rect">
            <a:avLst/>
          </a:prstGeom>
          <a:noFill/>
          <a:ln w="28575">
            <a:noFill/>
            <a:miter lim="800000"/>
            <a:headEnd type="none" w="sm" len="lg"/>
            <a:tailEnd type="none" w="sm" len="lg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i="1" dirty="0">
                <a:solidFill>
                  <a:srgbClr val="FF0000"/>
                </a:solidFill>
                <a:latin typeface="Times New Roman" pitchFamily="18" charset="0"/>
                <a:ea typeface="仿宋_GB2312" pitchFamily="49" charset="-122"/>
              </a:rPr>
              <a:t>60</a:t>
            </a:r>
          </a:p>
        </p:txBody>
      </p:sp>
      <p:grpSp>
        <p:nvGrpSpPr>
          <p:cNvPr id="37" name="Group 103"/>
          <p:cNvGrpSpPr>
            <a:grpSpLocks/>
          </p:cNvGrpSpPr>
          <p:nvPr/>
        </p:nvGrpSpPr>
        <p:grpSpPr bwMode="auto">
          <a:xfrm>
            <a:off x="5518448" y="1484784"/>
            <a:ext cx="2203450" cy="3568700"/>
            <a:chOff x="3724" y="1000"/>
            <a:chExt cx="1388" cy="2248"/>
          </a:xfrm>
        </p:grpSpPr>
        <p:sp>
          <p:nvSpPr>
            <p:cNvPr id="38" name="Line 100"/>
            <p:cNvSpPr>
              <a:spLocks noChangeShapeType="1"/>
            </p:cNvSpPr>
            <p:nvPr/>
          </p:nvSpPr>
          <p:spPr bwMode="auto">
            <a:xfrm flipV="1">
              <a:off x="3932" y="1000"/>
              <a:ext cx="724" cy="60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lg"/>
              <a:tailEnd type="none" w="sm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Line 101"/>
            <p:cNvSpPr>
              <a:spLocks noChangeShapeType="1"/>
            </p:cNvSpPr>
            <p:nvPr/>
          </p:nvSpPr>
          <p:spPr bwMode="auto">
            <a:xfrm flipH="1">
              <a:off x="3724" y="1000"/>
              <a:ext cx="932" cy="2248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lg"/>
              <a:tailEnd type="none" w="sm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Line 102"/>
            <p:cNvSpPr>
              <a:spLocks noChangeShapeType="1"/>
            </p:cNvSpPr>
            <p:nvPr/>
          </p:nvSpPr>
          <p:spPr bwMode="auto">
            <a:xfrm>
              <a:off x="4632" y="1000"/>
              <a:ext cx="480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lg"/>
              <a:tailEnd type="none" w="sm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1" name="Text Box 104"/>
          <p:cNvSpPr txBox="1">
            <a:spLocks noChangeArrowheads="1"/>
          </p:cNvSpPr>
          <p:nvPr/>
        </p:nvSpPr>
        <p:spPr bwMode="auto">
          <a:xfrm>
            <a:off x="6815436" y="1113309"/>
            <a:ext cx="1373187" cy="396875"/>
          </a:xfrm>
          <a:prstGeom prst="rect">
            <a:avLst/>
          </a:prstGeom>
          <a:noFill/>
          <a:ln w="28575" algn="ctr">
            <a:noFill/>
            <a:miter lim="800000"/>
            <a:headEnd type="none" w="sm" len="lg"/>
            <a:tailEnd type="none" w="sm" len="lg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/>
              <a:t>尺寸界线</a:t>
            </a:r>
          </a:p>
        </p:txBody>
      </p:sp>
      <p:grpSp>
        <p:nvGrpSpPr>
          <p:cNvPr id="42" name="Group 107"/>
          <p:cNvGrpSpPr>
            <a:grpSpLocks/>
          </p:cNvGrpSpPr>
          <p:nvPr/>
        </p:nvGrpSpPr>
        <p:grpSpPr bwMode="auto">
          <a:xfrm>
            <a:off x="5856586" y="3993034"/>
            <a:ext cx="2093912" cy="673100"/>
            <a:chOff x="3937" y="2580"/>
            <a:chExt cx="1319" cy="424"/>
          </a:xfrm>
        </p:grpSpPr>
        <p:sp>
          <p:nvSpPr>
            <p:cNvPr id="43" name="Line 105"/>
            <p:cNvSpPr>
              <a:spLocks noChangeShapeType="1"/>
            </p:cNvSpPr>
            <p:nvPr/>
          </p:nvSpPr>
          <p:spPr bwMode="auto">
            <a:xfrm flipV="1">
              <a:off x="3937" y="2592"/>
              <a:ext cx="695" cy="412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lg"/>
              <a:tailEnd type="none" w="sm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Line 106"/>
            <p:cNvSpPr>
              <a:spLocks noChangeShapeType="1"/>
            </p:cNvSpPr>
            <p:nvPr/>
          </p:nvSpPr>
          <p:spPr bwMode="auto">
            <a:xfrm>
              <a:off x="4632" y="2580"/>
              <a:ext cx="62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lg"/>
              <a:tailEnd type="none" w="sm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5" name="Text Box 108"/>
          <p:cNvSpPr txBox="1">
            <a:spLocks noChangeArrowheads="1"/>
          </p:cNvSpPr>
          <p:nvPr/>
        </p:nvSpPr>
        <p:spPr bwMode="auto">
          <a:xfrm>
            <a:off x="6940848" y="3613622"/>
            <a:ext cx="990600" cy="396875"/>
          </a:xfrm>
          <a:prstGeom prst="rect">
            <a:avLst/>
          </a:prstGeom>
          <a:noFill/>
          <a:ln w="28575" algn="ctr">
            <a:noFill/>
            <a:miter lim="800000"/>
            <a:headEnd type="none" w="sm" len="lg"/>
            <a:tailEnd type="none" w="sm" len="lg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/>
              <a:t>尺寸线</a:t>
            </a:r>
          </a:p>
        </p:txBody>
      </p:sp>
      <p:grpSp>
        <p:nvGrpSpPr>
          <p:cNvPr id="46" name="Group 111"/>
          <p:cNvGrpSpPr>
            <a:grpSpLocks/>
          </p:cNvGrpSpPr>
          <p:nvPr/>
        </p:nvGrpSpPr>
        <p:grpSpPr bwMode="auto">
          <a:xfrm>
            <a:off x="5689898" y="2818284"/>
            <a:ext cx="2241550" cy="819150"/>
            <a:chOff x="3832" y="1840"/>
            <a:chExt cx="1412" cy="516"/>
          </a:xfrm>
        </p:grpSpPr>
        <p:sp>
          <p:nvSpPr>
            <p:cNvPr id="47" name="Line 109"/>
            <p:cNvSpPr>
              <a:spLocks noChangeShapeType="1"/>
            </p:cNvSpPr>
            <p:nvPr/>
          </p:nvSpPr>
          <p:spPr bwMode="auto">
            <a:xfrm flipV="1">
              <a:off x="3832" y="1840"/>
              <a:ext cx="800" cy="516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lg"/>
              <a:tailEnd type="none" w="sm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Line 110"/>
            <p:cNvSpPr>
              <a:spLocks noChangeShapeType="1"/>
            </p:cNvSpPr>
            <p:nvPr/>
          </p:nvSpPr>
          <p:spPr bwMode="auto">
            <a:xfrm>
              <a:off x="4620" y="1844"/>
              <a:ext cx="624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 type="none" w="sm" len="lg"/>
              <a:tailEnd type="none" w="sm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9" name="Text Box 112"/>
          <p:cNvSpPr txBox="1">
            <a:spLocks noChangeArrowheads="1"/>
          </p:cNvSpPr>
          <p:nvPr/>
        </p:nvSpPr>
        <p:spPr bwMode="auto">
          <a:xfrm>
            <a:off x="6902748" y="2426172"/>
            <a:ext cx="1373188" cy="396875"/>
          </a:xfrm>
          <a:prstGeom prst="rect">
            <a:avLst/>
          </a:prstGeom>
          <a:noFill/>
          <a:ln w="28575" algn="ctr">
            <a:noFill/>
            <a:miter lim="800000"/>
            <a:headEnd type="none" w="sm" len="lg"/>
            <a:tailEnd type="none" w="sm" len="lg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000" b="1"/>
              <a:t>尺寸数字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5" grpId="0"/>
      <p:bldP spid="4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467544" y="1772816"/>
            <a:ext cx="7416824" cy="64807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00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hlinkClick r:id="rId2" action="ppaction://hlinksldjump"/>
              </a:rPr>
              <a:t>第一节</a:t>
            </a:r>
            <a:r>
              <a:rPr kumimoji="0" lang="en-US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hlinkClick r:id="rId2" action="ppaction://hlinksldjump"/>
              </a:rPr>
              <a:t>  </a:t>
            </a:r>
            <a:r>
              <a:rPr kumimoji="0" lang="zh-CN" altLang="zh-CN" sz="28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hlinkClick r:id="rId2" action="ppaction://hlinksldjump"/>
              </a:rPr>
              <a:t>国家标准《技术制图》和《机械制图》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5" name="标题 1"/>
          <p:cNvSpPr txBox="1">
            <a:spLocks/>
          </p:cNvSpPr>
          <p:nvPr/>
        </p:nvSpPr>
        <p:spPr>
          <a:xfrm>
            <a:off x="467544" y="2564904"/>
            <a:ext cx="7416824" cy="576064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en-US" altLang="zh-CN" sz="4400" b="1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4400" b="1" dirty="0" smtClean="0"/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hlinkClick r:id="rId3" action="ppaction://hlinksldjump"/>
              </a:rPr>
              <a:t>第二节</a:t>
            </a:r>
            <a:r>
              <a:rPr kumimoji="0" lang="en-US" altLang="zh-CN" sz="1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hlinkClick r:id="rId3" action="ppaction://hlinksldjump"/>
              </a:rPr>
              <a:t>  </a:t>
            </a:r>
            <a:r>
              <a:rPr kumimoji="0" lang="zh-CN" altLang="zh-CN" sz="1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hlinkClick r:id="rId3" action="ppaction://hlinksldjump"/>
              </a:rPr>
              <a:t>绘图工具和仪器的使用方法</a:t>
            </a:r>
            <a:br>
              <a:rPr kumimoji="0" lang="zh-CN" altLang="zh-CN" sz="1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hlinkClick r:id="rId3" action="ppaction://hlinksldjump"/>
              </a:rPr>
            </a:br>
            <a:endParaRPr kumimoji="0" lang="zh-CN" altLang="en-US" sz="11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>
          <a:xfrm>
            <a:off x="467544" y="3212976"/>
            <a:ext cx="7416824" cy="64807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endParaRPr kumimoji="0" lang="en-US" altLang="zh-CN" sz="4400" b="1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altLang="zh-CN" sz="4400" b="1" dirty="0" smtClean="0"/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zh-CN" sz="1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hlinkClick r:id="rId4" action="ppaction://hlinksldjump"/>
              </a:rPr>
              <a:t>第三节</a:t>
            </a:r>
            <a:r>
              <a:rPr kumimoji="0" lang="en-US" altLang="zh-CN" sz="1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hlinkClick r:id="rId4" action="ppaction://hlinksldjump"/>
              </a:rPr>
              <a:t>  </a:t>
            </a:r>
            <a:r>
              <a:rPr kumimoji="0" lang="zh-CN" altLang="zh-CN" sz="1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2">
                    <a:lumMod val="25000"/>
                  </a:schemeClr>
                </a:solidFill>
                <a:effectLst/>
                <a:uLnTx/>
                <a:uFillTx/>
                <a:latin typeface="隶书" pitchFamily="49" charset="-122"/>
                <a:ea typeface="隶书" pitchFamily="49" charset="-122"/>
                <a:hlinkClick r:id="rId4" action="ppaction://hlinksldjump"/>
              </a:rPr>
              <a:t>几何作图</a:t>
            </a:r>
            <a:r>
              <a:rPr kumimoji="0" lang="zh-CN" altLang="zh-CN" sz="1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  <a:t/>
            </a:r>
            <a:br>
              <a:rPr kumimoji="0" lang="zh-CN" altLang="zh-CN" sz="1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宋体" pitchFamily="2" charset="-122"/>
                <a:ea typeface="宋体" pitchFamily="2" charset="-122"/>
              </a:rPr>
            </a:br>
            <a:endParaRPr kumimoji="0" lang="zh-CN" altLang="en-US" sz="11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7" name="标题 1"/>
          <p:cNvSpPr txBox="1">
            <a:spLocks/>
          </p:cNvSpPr>
          <p:nvPr/>
        </p:nvSpPr>
        <p:spPr>
          <a:xfrm>
            <a:off x="467544" y="3861048"/>
            <a:ext cx="7416824" cy="648072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32500" lnSpcReduction="200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/>
            </a:r>
            <a:br>
              <a:rPr kumimoji="0" lang="en-US" altLang="zh-CN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</a:br>
            <a:r>
              <a:rPr lang="zh-CN" altLang="zh-CN" sz="8600" b="1" dirty="0" smtClean="0">
                <a:solidFill>
                  <a:schemeClr val="accent4">
                    <a:lumMod val="75000"/>
                  </a:schemeClr>
                </a:solidFill>
                <a:latin typeface="隶书" pitchFamily="49" charset="-122"/>
                <a:ea typeface="隶书" pitchFamily="49" charset="-122"/>
                <a:hlinkClick r:id="rId5" action="ppaction://hlinksldjump"/>
              </a:rPr>
              <a:t>第四节</a:t>
            </a:r>
            <a:r>
              <a:rPr lang="en-US" altLang="zh-CN" sz="8600" b="1" dirty="0" smtClean="0">
                <a:solidFill>
                  <a:schemeClr val="accent4">
                    <a:lumMod val="75000"/>
                  </a:schemeClr>
                </a:solidFill>
                <a:latin typeface="隶书" pitchFamily="49" charset="-122"/>
                <a:ea typeface="隶书" pitchFamily="49" charset="-122"/>
                <a:hlinkClick r:id="rId5" action="ppaction://hlinksldjump"/>
              </a:rPr>
              <a:t>  </a:t>
            </a:r>
            <a:r>
              <a:rPr lang="zh-CN" altLang="zh-CN" sz="8600" b="1" dirty="0" smtClean="0">
                <a:solidFill>
                  <a:schemeClr val="accent4">
                    <a:lumMod val="75000"/>
                  </a:schemeClr>
                </a:solidFill>
                <a:latin typeface="隶书" pitchFamily="49" charset="-122"/>
                <a:ea typeface="隶书" pitchFamily="49" charset="-122"/>
                <a:hlinkClick r:id="rId5" action="ppaction://hlinksldjump"/>
              </a:rPr>
              <a:t>平面图形的画法和尺寸注法</a:t>
            </a:r>
            <a:endParaRPr kumimoji="0" lang="zh-CN" altLang="en-US" sz="8600" b="0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隶书" pitchFamily="49" charset="-122"/>
              <a:ea typeface="隶书" pitchFamily="49" charset="-122"/>
            </a:endParaRPr>
          </a:p>
        </p:txBody>
      </p:sp>
      <p:sp>
        <p:nvSpPr>
          <p:cNvPr id="8" name="Rectangle 6"/>
          <p:cNvSpPr>
            <a:spLocks noChangeArrowheads="1"/>
          </p:cNvSpPr>
          <p:nvPr/>
        </p:nvSpPr>
        <p:spPr bwMode="auto">
          <a:xfrm>
            <a:off x="683568" y="1412776"/>
            <a:ext cx="7391400" cy="76200"/>
          </a:xfrm>
          <a:prstGeom prst="rect">
            <a:avLst/>
          </a:prstGeom>
          <a:gradFill rotWithShape="0">
            <a:gsLst>
              <a:gs pos="0">
                <a:srgbClr val="99CCFF">
                  <a:gamma/>
                  <a:shade val="46275"/>
                  <a:invGamma/>
                </a:srgbClr>
              </a:gs>
              <a:gs pos="100000">
                <a:srgbClr val="99CCFF"/>
              </a:gs>
            </a:gsLst>
            <a:lin ang="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 dirty="0">
              <a:solidFill>
                <a:srgbClr val="00B050"/>
              </a:solidFill>
            </a:endParaRPr>
          </a:p>
        </p:txBody>
      </p:sp>
      <p:sp>
        <p:nvSpPr>
          <p:cNvPr id="9" name="Text Box 7"/>
          <p:cNvSpPr txBox="1">
            <a:spLocks noChangeArrowheads="1"/>
          </p:cNvSpPr>
          <p:nvPr/>
        </p:nvSpPr>
        <p:spPr bwMode="auto">
          <a:xfrm>
            <a:off x="3001318" y="469801"/>
            <a:ext cx="2292350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srgbClr val="0070C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隶书" pitchFamily="49" charset="-122"/>
              </a:rPr>
              <a:t>内   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260648"/>
            <a:ext cx="2160240" cy="634082"/>
          </a:xfrm>
        </p:spPr>
        <p:txBody>
          <a:bodyPr>
            <a:normAutofit/>
          </a:bodyPr>
          <a:lstStyle/>
          <a:p>
            <a:pPr algn="l"/>
            <a:r>
              <a:rPr lang="zh-CN" altLang="en-US" sz="2400" b="1" dirty="0" smtClean="0">
                <a:solidFill>
                  <a:srgbClr val="00B050"/>
                </a:solidFill>
              </a:rPr>
              <a:t>    尺寸界线</a:t>
            </a:r>
            <a:endParaRPr lang="zh-CN" altLang="en-US" sz="2400" b="1" dirty="0">
              <a:solidFill>
                <a:srgbClr val="00B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96752"/>
            <a:ext cx="8604448" cy="216024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en-US" sz="2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1</a:t>
            </a:r>
            <a:r>
              <a:rPr lang="zh-CN" altLang="en-US" sz="2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）用细实线绘制，</a:t>
            </a:r>
            <a:endParaRPr lang="en-US" altLang="zh-CN" sz="2000" b="1" dirty="0" smtClean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2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 由图 形的轮廓线、轴</a:t>
            </a:r>
            <a:endParaRPr lang="en-US" altLang="zh-CN" sz="2000" b="1" dirty="0" smtClean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2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 线或对称中心线引出，</a:t>
            </a:r>
            <a:endParaRPr lang="en-US" altLang="zh-CN" sz="2000" b="1" dirty="0" smtClean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2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 并可由轮廓线、轴线</a:t>
            </a:r>
            <a:endParaRPr lang="en-US" altLang="zh-CN" sz="2000" b="1" dirty="0" smtClean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r>
              <a:rPr lang="zh-CN" altLang="en-US" sz="2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 或对称中心线代替。</a:t>
            </a:r>
            <a:endParaRPr lang="en-US" altLang="zh-CN" sz="2000" b="1" dirty="0" smtClean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zh-CN" altLang="en-US" b="1" dirty="0" smtClean="0">
              <a:solidFill>
                <a:schemeClr val="accent2"/>
              </a:solidFill>
              <a:latin typeface="华文楷体" pitchFamily="2" charset="-122"/>
              <a:ea typeface="华文楷体" pitchFamily="2" charset="-122"/>
            </a:endParaRPr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十字星 3"/>
          <p:cNvSpPr/>
          <p:nvPr/>
        </p:nvSpPr>
        <p:spPr>
          <a:xfrm>
            <a:off x="251520" y="332656"/>
            <a:ext cx="395536" cy="404664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6082" name="图片 6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692696"/>
            <a:ext cx="6264696" cy="30236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图片 69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4077072"/>
            <a:ext cx="4788024" cy="23521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4644008" y="4149080"/>
            <a:ext cx="410445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/>
            <a:r>
              <a:rPr lang="en-US" altLang="zh-CN" sz="2000" b="1" dirty="0" smtClean="0">
                <a:solidFill>
                  <a:schemeClr val="accent2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2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2</a:t>
            </a:r>
            <a:r>
              <a:rPr lang="zh-CN" altLang="en-US" sz="2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zh-CN" sz="2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尺寸界线一般应与尺寸</a:t>
            </a:r>
            <a:r>
              <a:rPr lang="en-US" altLang="zh-CN" sz="2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zh-CN" sz="2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线</a:t>
            </a:r>
            <a:r>
              <a:rPr lang="en-US" altLang="zh-CN" sz="2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   </a:t>
            </a:r>
          </a:p>
          <a:p>
            <a:pPr marL="457200" indent="-457200"/>
            <a:r>
              <a:rPr lang="en-US" altLang="zh-CN" sz="2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             </a:t>
            </a:r>
            <a:r>
              <a:rPr lang="zh-CN" altLang="zh-CN" sz="2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垂直，必要时才允许倾斜。</a:t>
            </a:r>
            <a:endParaRPr lang="zh-CN" altLang="en-US" sz="2000" b="1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4716016" y="4941168"/>
            <a:ext cx="468052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b="1" dirty="0" smtClean="0">
                <a:solidFill>
                  <a:schemeClr val="accent6">
                    <a:lumMod val="50000"/>
                  </a:schemeClr>
                </a:solidFill>
                <a:latin typeface="华文楷体" pitchFamily="2" charset="-122"/>
                <a:ea typeface="华文楷体" pitchFamily="2" charset="-122"/>
              </a:rPr>
              <a:t>  </a:t>
            </a:r>
            <a:r>
              <a:rPr lang="zh-CN" altLang="en-US" sz="2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（</a:t>
            </a:r>
            <a:r>
              <a:rPr lang="en-US" altLang="zh-CN" sz="2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3</a:t>
            </a:r>
            <a:r>
              <a:rPr lang="zh-CN" altLang="en-US" sz="2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）</a:t>
            </a:r>
            <a:r>
              <a:rPr lang="zh-CN" altLang="zh-CN" sz="2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在光滑过渡处标注尺寸时，</a:t>
            </a:r>
            <a:endParaRPr lang="en-US" altLang="zh-CN" sz="2000" b="1" dirty="0" smtClean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            </a:t>
            </a:r>
            <a:r>
              <a:rPr lang="zh-CN" altLang="zh-CN" sz="2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必须用细实线将轮廓线延长，</a:t>
            </a:r>
            <a:endParaRPr lang="en-US" altLang="zh-CN" sz="2000" b="1" dirty="0" smtClean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            </a:t>
            </a:r>
            <a:r>
              <a:rPr lang="zh-CN" altLang="zh-CN" sz="2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从它们的交点处引出尺寸界</a:t>
            </a:r>
            <a:endParaRPr lang="en-US" altLang="zh-CN" sz="2000" b="1" dirty="0" smtClean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  <a:p>
            <a:r>
              <a:rPr lang="en-US" altLang="zh-CN" sz="2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            </a:t>
            </a:r>
            <a:r>
              <a:rPr lang="zh-CN" altLang="zh-CN" sz="20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线</a:t>
            </a:r>
            <a:r>
              <a:rPr lang="zh-CN" altLang="zh-CN" sz="24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。</a:t>
            </a:r>
            <a:endParaRPr lang="zh-CN" altLang="en-US" sz="2400" b="1" dirty="0">
              <a:solidFill>
                <a:srgbClr val="002060"/>
              </a:solidFill>
              <a:latin typeface="华文楷体" pitchFamily="2" charset="-122"/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88640"/>
            <a:ext cx="8229600" cy="764704"/>
          </a:xfrm>
        </p:spPr>
        <p:txBody>
          <a:bodyPr>
            <a:normAutofit/>
          </a:bodyPr>
          <a:lstStyle/>
          <a:p>
            <a:pPr algn="l"/>
            <a:r>
              <a:rPr lang="zh-CN" altLang="en-US" sz="2400" dirty="0" smtClean="0"/>
              <a:t>        </a:t>
            </a:r>
            <a:r>
              <a:rPr lang="zh-CN" altLang="en-US" sz="2400" b="1" dirty="0" smtClean="0">
                <a:solidFill>
                  <a:srgbClr val="00B050"/>
                </a:solidFill>
              </a:rPr>
              <a:t>尺寸线</a:t>
            </a:r>
            <a:endParaRPr lang="zh-CN" altLang="en-US" sz="2400" b="1" dirty="0">
              <a:solidFill>
                <a:srgbClr val="00B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24744"/>
            <a:ext cx="8686800" cy="5145435"/>
          </a:xfrm>
        </p:spPr>
        <p:txBody>
          <a:bodyPr>
            <a:normAutofit/>
          </a:bodyPr>
          <a:lstStyle/>
          <a:p>
            <a:pPr algn="just">
              <a:lnSpc>
                <a:spcPct val="110000"/>
              </a:lnSpc>
              <a:buNone/>
            </a:pPr>
            <a:r>
              <a:rPr lang="zh-CN" altLang="en-US" sz="2400" b="1" dirty="0" smtClean="0">
                <a:solidFill>
                  <a:schemeClr val="accent2"/>
                </a:solidFill>
                <a:ea typeface="华文楷体" pitchFamily="2" charset="-122"/>
              </a:rPr>
              <a:t>      </a:t>
            </a:r>
            <a:r>
              <a:rPr lang="zh-CN" altLang="en-US" sz="2400" b="1" dirty="0" smtClean="0">
                <a:solidFill>
                  <a:srgbClr val="002060"/>
                </a:solidFill>
                <a:ea typeface="华文楷体" pitchFamily="2" charset="-122"/>
              </a:rPr>
              <a:t>用</a:t>
            </a:r>
            <a:r>
              <a:rPr lang="zh-CN" altLang="en-US" sz="2400" b="1" u="sng" dirty="0" smtClean="0">
                <a:solidFill>
                  <a:srgbClr val="FF0000"/>
                </a:solidFill>
                <a:ea typeface="华文楷体" pitchFamily="2" charset="-122"/>
              </a:rPr>
              <a:t>细实线</a:t>
            </a:r>
            <a:r>
              <a:rPr lang="zh-CN" altLang="en-US" sz="2400" b="1" dirty="0" smtClean="0">
                <a:solidFill>
                  <a:srgbClr val="002060"/>
                </a:solidFill>
                <a:ea typeface="华文楷体" pitchFamily="2" charset="-122"/>
              </a:rPr>
              <a:t>绘制，与所标注的线段</a:t>
            </a:r>
            <a:r>
              <a:rPr lang="zh-CN" altLang="en-US" sz="2400" b="1" u="sng" dirty="0" smtClean="0">
                <a:solidFill>
                  <a:srgbClr val="FF0000"/>
                </a:solidFill>
                <a:ea typeface="华文楷体" pitchFamily="2" charset="-122"/>
              </a:rPr>
              <a:t>平行</a:t>
            </a:r>
            <a:r>
              <a:rPr lang="zh-CN" altLang="en-US" sz="2400" b="1" dirty="0" smtClean="0">
                <a:solidFill>
                  <a:schemeClr val="accent2"/>
                </a:solidFill>
                <a:ea typeface="华文楷体" pitchFamily="2" charset="-122"/>
              </a:rPr>
              <a:t>。</a:t>
            </a:r>
            <a:r>
              <a:rPr lang="zh-CN" altLang="en-US" sz="2400" b="1" dirty="0" smtClean="0">
                <a:solidFill>
                  <a:srgbClr val="002060"/>
                </a:solidFill>
                <a:ea typeface="华文楷体" pitchFamily="2" charset="-122"/>
              </a:rPr>
              <a:t>尺寸线不能被其他图</a:t>
            </a:r>
            <a:endParaRPr lang="en-US" altLang="zh-CN" sz="2400" b="1" dirty="0" smtClean="0">
              <a:solidFill>
                <a:srgbClr val="002060"/>
              </a:solidFill>
              <a:ea typeface="华文楷体" pitchFamily="2" charset="-122"/>
            </a:endParaRPr>
          </a:p>
          <a:p>
            <a:pPr algn="just">
              <a:lnSpc>
                <a:spcPct val="110000"/>
              </a:lnSpc>
              <a:buNone/>
            </a:pPr>
            <a:r>
              <a:rPr lang="zh-CN" altLang="en-US" sz="2400" b="1" dirty="0" smtClean="0">
                <a:solidFill>
                  <a:srgbClr val="002060"/>
                </a:solidFill>
                <a:ea typeface="华文楷体" pitchFamily="2" charset="-122"/>
              </a:rPr>
              <a:t>线代替，也不能作为其他图线的延长线，即必须</a:t>
            </a:r>
            <a:r>
              <a:rPr lang="zh-CN" altLang="en-US" sz="2400" b="1" u="sng" dirty="0" smtClean="0">
                <a:solidFill>
                  <a:srgbClr val="FF0000"/>
                </a:solidFill>
                <a:ea typeface="华文楷体" pitchFamily="2" charset="-122"/>
              </a:rPr>
              <a:t>单独画出</a:t>
            </a:r>
            <a:r>
              <a:rPr lang="zh-CN" altLang="en-US" sz="2400" b="1" dirty="0" smtClean="0">
                <a:solidFill>
                  <a:schemeClr val="accent2"/>
                </a:solidFill>
                <a:ea typeface="华文楷体" pitchFamily="2" charset="-122"/>
              </a:rPr>
              <a:t>。</a:t>
            </a:r>
            <a:endParaRPr lang="zh-CN" altLang="en-US" sz="2400" dirty="0"/>
          </a:p>
        </p:txBody>
      </p:sp>
      <p:sp>
        <p:nvSpPr>
          <p:cNvPr id="4" name="十字星 3"/>
          <p:cNvSpPr/>
          <p:nvPr/>
        </p:nvSpPr>
        <p:spPr>
          <a:xfrm>
            <a:off x="179512" y="332656"/>
            <a:ext cx="360040" cy="36004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7106" name="图片 6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2564904"/>
            <a:ext cx="6984777" cy="2656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23528" y="274638"/>
            <a:ext cx="8363272" cy="778098"/>
          </a:xfrm>
        </p:spPr>
        <p:txBody>
          <a:bodyPr>
            <a:normAutofit/>
          </a:bodyPr>
          <a:lstStyle/>
          <a:p>
            <a:pPr algn="l"/>
            <a:r>
              <a:rPr lang="zh-CN" altLang="en-US" dirty="0" smtClean="0"/>
              <a:t>     </a:t>
            </a:r>
            <a:r>
              <a:rPr lang="zh-CN" altLang="en-US" sz="2800" b="1" dirty="0" smtClean="0">
                <a:solidFill>
                  <a:srgbClr val="00B050"/>
                </a:solidFill>
              </a:rPr>
              <a:t>箭头</a:t>
            </a:r>
            <a:endParaRPr lang="zh-CN" altLang="en-US" sz="2800" b="1" dirty="0">
              <a:solidFill>
                <a:srgbClr val="00B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96752"/>
            <a:ext cx="8640960" cy="5001419"/>
          </a:xfrm>
        </p:spPr>
        <p:txBody>
          <a:bodyPr/>
          <a:lstStyle/>
          <a:p>
            <a:pPr>
              <a:buNone/>
            </a:pPr>
            <a:r>
              <a:rPr lang="zh-CN" altLang="en-US" b="1" dirty="0" smtClean="0">
                <a:solidFill>
                  <a:schemeClr val="accent2"/>
                </a:solidFill>
                <a:latin typeface="华文楷体" pitchFamily="2" charset="-122"/>
                <a:ea typeface="华文楷体" pitchFamily="2" charset="-122"/>
              </a:rPr>
              <a:t>   </a:t>
            </a:r>
            <a:r>
              <a:rPr lang="zh-CN" altLang="en-US" sz="2400" b="1" dirty="0" smtClean="0">
                <a:solidFill>
                  <a:srgbClr val="002060"/>
                </a:solidFill>
                <a:latin typeface="华文楷体" pitchFamily="2" charset="-122"/>
                <a:ea typeface="华文楷体" pitchFamily="2" charset="-122"/>
              </a:rPr>
              <a:t>为尺寸线终端形式中的一种，箭头的画法如图所示。</a:t>
            </a:r>
            <a:endParaRPr lang="zh-CN" altLang="en-US" sz="2400" dirty="0">
              <a:solidFill>
                <a:srgbClr val="002060"/>
              </a:solidFill>
            </a:endParaRPr>
          </a:p>
        </p:txBody>
      </p:sp>
      <p:sp>
        <p:nvSpPr>
          <p:cNvPr id="4" name="十字星 3"/>
          <p:cNvSpPr/>
          <p:nvPr/>
        </p:nvSpPr>
        <p:spPr>
          <a:xfrm>
            <a:off x="467544" y="476672"/>
            <a:ext cx="432048" cy="432048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71600" y="1988840"/>
            <a:ext cx="2767112" cy="22794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2060848"/>
            <a:ext cx="2693406" cy="22405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827584" y="4365104"/>
            <a:ext cx="633670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 smtClean="0"/>
              <a:t>   </a:t>
            </a:r>
            <a:r>
              <a:rPr lang="zh-CN" altLang="zh-CN" b="1" dirty="0" smtClean="0"/>
              <a:t>（</a:t>
            </a:r>
            <a:r>
              <a:rPr lang="en-US" altLang="zh-CN" b="1" dirty="0" smtClean="0"/>
              <a:t>a</a:t>
            </a:r>
            <a:r>
              <a:rPr lang="zh-CN" altLang="zh-CN" b="1" dirty="0" smtClean="0"/>
              <a:t>）尺寸线终端的箭头</a:t>
            </a:r>
            <a:r>
              <a:rPr lang="en-US" altLang="zh-CN" b="1" dirty="0" smtClean="0"/>
              <a:t>                   </a:t>
            </a:r>
            <a:r>
              <a:rPr lang="zh-CN" altLang="zh-CN" b="1" dirty="0" smtClean="0"/>
              <a:t>（</a:t>
            </a:r>
            <a:r>
              <a:rPr lang="en-US" altLang="zh-CN" b="1" dirty="0" smtClean="0"/>
              <a:t>b</a:t>
            </a:r>
            <a:r>
              <a:rPr lang="zh-CN" altLang="zh-CN" b="1" dirty="0" smtClean="0"/>
              <a:t>）尺寸线终端的斜线</a:t>
            </a:r>
            <a:endParaRPr lang="zh-CN" altLang="en-US" b="1" dirty="0"/>
          </a:p>
        </p:txBody>
      </p:sp>
      <p:sp>
        <p:nvSpPr>
          <p:cNvPr id="48132" name="Rectangle 4"/>
          <p:cNvSpPr>
            <a:spLocks noChangeArrowheads="1"/>
          </p:cNvSpPr>
          <p:nvPr/>
        </p:nvSpPr>
        <p:spPr bwMode="auto">
          <a:xfrm>
            <a:off x="339879" y="4869160"/>
            <a:ext cx="416011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）箭头适用于各种类型的图样。</a:t>
            </a:r>
            <a:endParaRPr kumimoji="0" lang="zh-CN" altLang="en-US" sz="2000" b="1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395536" y="5301208"/>
            <a:ext cx="6912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b="1" dirty="0" smtClean="0">
                <a:solidFill>
                  <a:srgbClr val="002060"/>
                </a:solidFill>
              </a:rPr>
              <a:t>（</a:t>
            </a:r>
            <a:r>
              <a:rPr lang="en-US" altLang="zh-CN" b="1" dirty="0" smtClean="0">
                <a:solidFill>
                  <a:srgbClr val="002060"/>
                </a:solidFill>
              </a:rPr>
              <a:t>2</a:t>
            </a:r>
            <a:r>
              <a:rPr lang="zh-CN" altLang="zh-CN" b="1" dirty="0" smtClean="0">
                <a:solidFill>
                  <a:srgbClr val="002060"/>
                </a:solidFill>
              </a:rPr>
              <a:t>）采用斜线形式时，尺寸线与尺寸界限必须相互</a:t>
            </a:r>
            <a:r>
              <a:rPr lang="zh-CN" altLang="zh-CN" b="1" dirty="0" smtClean="0">
                <a:solidFill>
                  <a:srgbClr val="FF0000"/>
                </a:solidFill>
              </a:rPr>
              <a:t>垂直</a:t>
            </a:r>
            <a:r>
              <a:rPr lang="zh-CN" altLang="zh-CN" dirty="0" smtClean="0"/>
              <a:t>。</a:t>
            </a:r>
            <a:endParaRPr lang="zh-CN" altLang="en-US" dirty="0"/>
          </a:p>
        </p:txBody>
      </p:sp>
      <p:sp>
        <p:nvSpPr>
          <p:cNvPr id="10" name="矩形 9"/>
          <p:cNvSpPr/>
          <p:nvPr/>
        </p:nvSpPr>
        <p:spPr>
          <a:xfrm>
            <a:off x="108520" y="5733256"/>
            <a:ext cx="91440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dirty="0" smtClean="0"/>
              <a:t>       </a:t>
            </a:r>
            <a:r>
              <a:rPr lang="zh-CN" altLang="en-US" b="1" dirty="0" smtClean="0">
                <a:solidFill>
                  <a:srgbClr val="002060"/>
                </a:solidFill>
              </a:rPr>
              <a:t>（</a:t>
            </a:r>
            <a:r>
              <a:rPr lang="en-US" altLang="zh-CN" b="1" dirty="0" smtClean="0">
                <a:solidFill>
                  <a:srgbClr val="002060"/>
                </a:solidFill>
              </a:rPr>
              <a:t>3</a:t>
            </a:r>
            <a:r>
              <a:rPr lang="zh-CN" altLang="en-US" b="1" dirty="0" smtClean="0">
                <a:solidFill>
                  <a:srgbClr val="002060"/>
                </a:solidFill>
              </a:rPr>
              <a:t>）</a:t>
            </a:r>
            <a:r>
              <a:rPr lang="zh-CN" altLang="zh-CN" b="1" dirty="0" smtClean="0">
                <a:solidFill>
                  <a:srgbClr val="002060"/>
                </a:solidFill>
              </a:rPr>
              <a:t>当尺寸线和尺寸界线相互垂直时，同一张图样中只能</a:t>
            </a:r>
            <a:r>
              <a:rPr lang="zh-CN" altLang="zh-CN" b="1" dirty="0" smtClean="0">
                <a:solidFill>
                  <a:srgbClr val="FF0000"/>
                </a:solidFill>
              </a:rPr>
              <a:t>采用一种</a:t>
            </a:r>
            <a:r>
              <a:rPr lang="zh-CN" altLang="zh-CN" b="1" dirty="0" smtClean="0">
                <a:solidFill>
                  <a:srgbClr val="002060"/>
                </a:solidFill>
              </a:rPr>
              <a:t>尺寸线终端的形式。</a:t>
            </a:r>
            <a:endParaRPr lang="zh-CN" altLang="en-US" b="1" dirty="0">
              <a:solidFill>
                <a:srgbClr val="00206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332656"/>
            <a:ext cx="8229600" cy="706090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b="1" dirty="0" smtClean="0">
                <a:solidFill>
                  <a:srgbClr val="00B050"/>
                </a:solidFill>
              </a:rPr>
              <a:t>   尺寸数字</a:t>
            </a:r>
            <a:endParaRPr lang="zh-CN" altLang="en-US" sz="2800" b="1" dirty="0">
              <a:solidFill>
                <a:srgbClr val="00B05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80528" y="980728"/>
            <a:ext cx="9577064" cy="5400600"/>
          </a:xfrm>
        </p:spPr>
        <p:txBody>
          <a:bodyPr>
            <a:normAutofit/>
          </a:bodyPr>
          <a:lstStyle/>
          <a:p>
            <a:pPr>
              <a:lnSpc>
                <a:spcPct val="110000"/>
              </a:lnSpc>
              <a:buNone/>
            </a:pPr>
            <a:r>
              <a:rPr lang="zh-CN" altLang="en-US" sz="2000" b="1" dirty="0" smtClean="0">
                <a:latin typeface="+mn-ea"/>
              </a:rPr>
              <a:t>（</a:t>
            </a:r>
            <a:r>
              <a:rPr lang="en-US" altLang="zh-CN" sz="2000" b="1" dirty="0" smtClean="0">
                <a:latin typeface="+mn-ea"/>
              </a:rPr>
              <a:t>1</a:t>
            </a:r>
            <a:r>
              <a:rPr lang="zh-CN" altLang="en-US" sz="2000" b="1" dirty="0" smtClean="0">
                <a:latin typeface="+mn-ea"/>
              </a:rPr>
              <a:t>）</a:t>
            </a:r>
            <a:r>
              <a:rPr lang="zh-CN" altLang="zh-CN" sz="2000" b="1" dirty="0" smtClean="0">
                <a:latin typeface="+mn-ea"/>
              </a:rPr>
              <a:t>线性尺寸的数字一般应注写在</a:t>
            </a:r>
            <a:endParaRPr lang="en-US" altLang="zh-CN" sz="2000" b="1" dirty="0" smtClean="0">
              <a:latin typeface="+mn-ea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000" b="1" dirty="0" smtClean="0">
                <a:latin typeface="+mn-ea"/>
              </a:rPr>
              <a:t>     </a:t>
            </a:r>
            <a:r>
              <a:rPr lang="zh-CN" altLang="zh-CN" sz="2000" b="1" dirty="0" smtClean="0">
                <a:latin typeface="+mn-ea"/>
              </a:rPr>
              <a:t>尺寸线的</a:t>
            </a:r>
            <a:r>
              <a:rPr lang="zh-CN" altLang="zh-CN" sz="2000" b="1" dirty="0" smtClean="0">
                <a:solidFill>
                  <a:srgbClr val="FF0000"/>
                </a:solidFill>
                <a:latin typeface="+mn-ea"/>
              </a:rPr>
              <a:t>上方</a:t>
            </a:r>
            <a:r>
              <a:rPr lang="zh-CN" altLang="zh-CN" sz="2000" b="1" dirty="0" smtClean="0">
                <a:latin typeface="+mn-ea"/>
              </a:rPr>
              <a:t>，也允许注写在</a:t>
            </a:r>
            <a:endParaRPr lang="en-US" altLang="zh-CN" sz="2000" b="1" dirty="0" smtClean="0">
              <a:latin typeface="+mn-ea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000" b="1" dirty="0" smtClean="0">
                <a:latin typeface="+mn-ea"/>
              </a:rPr>
              <a:t>     </a:t>
            </a:r>
            <a:r>
              <a:rPr lang="zh-CN" altLang="zh-CN" sz="2000" b="1" dirty="0" smtClean="0">
                <a:latin typeface="+mn-ea"/>
              </a:rPr>
              <a:t>尺寸线的</a:t>
            </a:r>
            <a:r>
              <a:rPr lang="zh-CN" altLang="zh-CN" sz="2000" b="1" dirty="0" smtClean="0">
                <a:solidFill>
                  <a:srgbClr val="FF0000"/>
                </a:solidFill>
                <a:latin typeface="+mn-ea"/>
              </a:rPr>
              <a:t>中断处</a:t>
            </a:r>
            <a:r>
              <a:rPr lang="zh-CN" altLang="en-US" sz="2000" b="1" dirty="0" smtClean="0">
                <a:latin typeface="+mn-ea"/>
              </a:rPr>
              <a:t>。</a:t>
            </a:r>
            <a:endParaRPr lang="en-US" altLang="zh-CN" sz="2000" b="1" dirty="0" smtClean="0">
              <a:latin typeface="+mn-ea"/>
            </a:endParaRPr>
          </a:p>
          <a:p>
            <a:pPr>
              <a:lnSpc>
                <a:spcPct val="110000"/>
              </a:lnSpc>
              <a:buNone/>
            </a:pPr>
            <a:r>
              <a:rPr lang="zh-CN" altLang="en-US" sz="2000" b="1" dirty="0" smtClean="0">
                <a:latin typeface="+mn-ea"/>
              </a:rPr>
              <a:t>（</a:t>
            </a:r>
            <a:r>
              <a:rPr lang="en-US" altLang="zh-CN" sz="2000" b="1" dirty="0" smtClean="0">
                <a:latin typeface="+mn-ea"/>
              </a:rPr>
              <a:t>2</a:t>
            </a:r>
            <a:r>
              <a:rPr lang="zh-CN" altLang="en-US" sz="2000" b="1" dirty="0" smtClean="0">
                <a:latin typeface="+mn-ea"/>
              </a:rPr>
              <a:t>）</a:t>
            </a:r>
            <a:r>
              <a:rPr lang="zh-CN" altLang="zh-CN" sz="2000" b="1" dirty="0" smtClean="0"/>
              <a:t>标注参考尺寸时，应将尺寸数</a:t>
            </a:r>
            <a:endParaRPr lang="en-US" altLang="zh-CN" sz="2000" b="1" dirty="0" smtClean="0"/>
          </a:p>
          <a:p>
            <a:pPr>
              <a:lnSpc>
                <a:spcPct val="110000"/>
              </a:lnSpc>
              <a:buNone/>
            </a:pPr>
            <a:r>
              <a:rPr lang="en-US" altLang="zh-CN" sz="2000" b="1" dirty="0" smtClean="0"/>
              <a:t>           </a:t>
            </a:r>
            <a:r>
              <a:rPr lang="zh-CN" altLang="zh-CN" sz="2000" b="1" dirty="0" smtClean="0"/>
              <a:t>字加上</a:t>
            </a:r>
            <a:r>
              <a:rPr lang="zh-CN" altLang="zh-CN" sz="2000" b="1" dirty="0" smtClean="0">
                <a:solidFill>
                  <a:srgbClr val="FF0000"/>
                </a:solidFill>
              </a:rPr>
              <a:t>圆括弧</a:t>
            </a:r>
            <a:r>
              <a:rPr lang="zh-CN" altLang="en-US" sz="2000" b="1" dirty="0" smtClean="0"/>
              <a:t>。</a:t>
            </a:r>
            <a:endParaRPr lang="en-US" altLang="zh-CN" sz="2000" b="1" dirty="0" smtClean="0">
              <a:latin typeface="+mn-ea"/>
            </a:endParaRPr>
          </a:p>
          <a:p>
            <a:pPr>
              <a:buNone/>
            </a:pPr>
            <a:endParaRPr lang="zh-CN" altLang="en-US" dirty="0"/>
          </a:p>
        </p:txBody>
      </p:sp>
      <p:sp>
        <p:nvSpPr>
          <p:cNvPr id="4" name="十字星 3"/>
          <p:cNvSpPr/>
          <p:nvPr/>
        </p:nvSpPr>
        <p:spPr>
          <a:xfrm>
            <a:off x="323528" y="476672"/>
            <a:ext cx="360040" cy="360040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3253" name="Picture 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23928" y="476672"/>
            <a:ext cx="4968552" cy="31145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5" name="Rectangle 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53254" name="Object 6"/>
          <p:cNvGraphicFramePr>
            <a:graphicFrameLocks noChangeAspect="1"/>
          </p:cNvGraphicFramePr>
          <p:nvPr/>
        </p:nvGraphicFramePr>
        <p:xfrm>
          <a:off x="0" y="3356992"/>
          <a:ext cx="5148064" cy="2967014"/>
        </p:xfrm>
        <a:graphic>
          <a:graphicData uri="http://schemas.openxmlformats.org/presentationml/2006/ole">
            <p:oleObj spid="_x0000_s53254" name="BMP 图像" r:id="rId4" imgW="2495238" imgH="1438095" progId="PBrush">
              <p:embed/>
            </p:oleObj>
          </a:graphicData>
        </a:graphic>
      </p:graphicFrame>
      <p:sp>
        <p:nvSpPr>
          <p:cNvPr id="11" name="矩形 10"/>
          <p:cNvSpPr/>
          <p:nvPr/>
        </p:nvSpPr>
        <p:spPr>
          <a:xfrm>
            <a:off x="5148064" y="4293096"/>
            <a:ext cx="4572000" cy="110799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10000"/>
              </a:lnSpc>
              <a:buNone/>
            </a:pPr>
            <a:r>
              <a:rPr lang="zh-CN" altLang="en-US" sz="2000" b="1" dirty="0" smtClean="0"/>
              <a:t>（</a:t>
            </a:r>
            <a:r>
              <a:rPr lang="en-US" altLang="zh-CN" sz="2000" b="1" dirty="0" smtClean="0">
                <a:latin typeface="+mn-ea"/>
              </a:rPr>
              <a:t>3</a:t>
            </a:r>
            <a:r>
              <a:rPr lang="zh-CN" altLang="en-US" sz="2000" b="1" dirty="0" smtClean="0"/>
              <a:t>）</a:t>
            </a:r>
            <a:r>
              <a:rPr lang="zh-CN" altLang="en-US" sz="2000" b="1" dirty="0" smtClean="0">
                <a:latin typeface="+mn-ea"/>
              </a:rPr>
              <a:t>尺寸数字应注写清楚且不允</a:t>
            </a:r>
            <a:endParaRPr lang="en-US" altLang="zh-CN" sz="2000" b="1" dirty="0" smtClean="0">
              <a:latin typeface="+mn-ea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000" b="1" dirty="0" smtClean="0">
                <a:latin typeface="+mn-ea"/>
              </a:rPr>
              <a:t>     </a:t>
            </a:r>
            <a:r>
              <a:rPr lang="zh-CN" altLang="en-US" sz="2000" b="1" dirty="0" smtClean="0">
                <a:latin typeface="+mn-ea"/>
              </a:rPr>
              <a:t>许被任何所穿过，若无法避</a:t>
            </a:r>
            <a:endParaRPr lang="en-US" altLang="zh-CN" sz="2000" b="1" dirty="0" smtClean="0">
              <a:latin typeface="+mn-ea"/>
            </a:endParaRPr>
          </a:p>
          <a:p>
            <a:pPr>
              <a:lnSpc>
                <a:spcPct val="110000"/>
              </a:lnSpc>
              <a:buNone/>
            </a:pPr>
            <a:r>
              <a:rPr lang="en-US" altLang="zh-CN" sz="2000" b="1" dirty="0" smtClean="0">
                <a:latin typeface="+mn-ea"/>
              </a:rPr>
              <a:t>     </a:t>
            </a:r>
            <a:r>
              <a:rPr lang="zh-CN" altLang="en-US" sz="2000" b="1" dirty="0" smtClean="0">
                <a:latin typeface="+mn-ea"/>
              </a:rPr>
              <a:t>免时应将</a:t>
            </a:r>
            <a:r>
              <a:rPr lang="zh-CN" altLang="en-US" sz="2000" b="1" dirty="0" smtClean="0">
                <a:solidFill>
                  <a:srgbClr val="FF0000"/>
                </a:solidFill>
                <a:latin typeface="+mn-ea"/>
              </a:rPr>
              <a:t>图线断开</a:t>
            </a:r>
            <a:r>
              <a:rPr lang="zh-CN" altLang="en-US" sz="2000" b="1" dirty="0" smtClean="0">
                <a:latin typeface="+mn-ea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476672"/>
            <a:ext cx="9144000" cy="778098"/>
          </a:xfrm>
        </p:spPr>
        <p:txBody>
          <a:bodyPr>
            <a:normAutofit/>
          </a:bodyPr>
          <a:lstStyle/>
          <a:p>
            <a:pPr algn="l"/>
            <a:r>
              <a:rPr lang="en-US" altLang="en-US" sz="2800" b="1" dirty="0" smtClean="0">
                <a:solidFill>
                  <a:schemeClr val="accent2"/>
                </a:solidFill>
                <a:latin typeface="+mn-ea"/>
                <a:ea typeface="+mn-ea"/>
              </a:rPr>
              <a:t>  </a:t>
            </a:r>
            <a:r>
              <a:rPr lang="en-US" altLang="en-US" sz="2400" b="1" dirty="0" err="1" smtClean="0">
                <a:latin typeface="+mn-ea"/>
                <a:ea typeface="+mn-ea"/>
              </a:rPr>
              <a:t>当尺寸位于各种倾斜位置时的注写方法如下图所示</a:t>
            </a:r>
            <a:r>
              <a:rPr lang="en-US" altLang="en-US" sz="2400" b="1" dirty="0" smtClean="0">
                <a:latin typeface="+mn-ea"/>
                <a:ea typeface="+mn-ea"/>
              </a:rPr>
              <a:t>。</a:t>
            </a:r>
            <a:endParaRPr lang="zh-CN" altLang="en-US" sz="2400" b="1" dirty="0">
              <a:latin typeface="+mn-ea"/>
              <a:ea typeface="+mn-ea"/>
            </a:endParaRPr>
          </a:p>
        </p:txBody>
      </p:sp>
      <p:pic>
        <p:nvPicPr>
          <p:cNvPr id="4" name="Picture 23" descr="尺寸标注--8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539552" y="1844824"/>
            <a:ext cx="4164344" cy="2376264"/>
          </a:xfrm>
          <a:prstGeom prst="rect">
            <a:avLst/>
          </a:prstGeom>
          <a:noFill/>
        </p:spPr>
      </p:pic>
      <p:pic>
        <p:nvPicPr>
          <p:cNvPr id="5" name="Picture 25" descr="尺寸标注--9-1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5364088" y="2060848"/>
            <a:ext cx="2812571" cy="2088232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0" y="4869160"/>
            <a:ext cx="9144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en-US" altLang="en-US" sz="2400" b="1" dirty="0" smtClean="0">
                <a:solidFill>
                  <a:schemeClr val="accent2"/>
                </a:solidFill>
                <a:latin typeface="华文楷体" pitchFamily="2" charset="-122"/>
                <a:ea typeface="华文楷体" pitchFamily="2" charset="-122"/>
              </a:rPr>
              <a:t>       </a:t>
            </a:r>
            <a:r>
              <a:rPr lang="en-US" altLang="en-US" sz="2400" b="1" dirty="0" smtClean="0">
                <a:latin typeface="+mn-ea"/>
              </a:rPr>
              <a:t>问号所在的30°区域内的尺寸容易引起误会</a:t>
            </a:r>
            <a:r>
              <a:rPr lang="zh-CN" altLang="en-US" sz="2400" b="1" dirty="0" smtClean="0">
                <a:latin typeface="+mn-ea"/>
              </a:rPr>
              <a:t>，</a:t>
            </a:r>
            <a:r>
              <a:rPr lang="en-US" altLang="en-US" sz="2400" b="1" dirty="0" err="1" smtClean="0">
                <a:latin typeface="+mn-ea"/>
              </a:rPr>
              <a:t>因此尽量不要直接注在该区域，如确要标注可采用引出标注的形式</a:t>
            </a:r>
            <a:r>
              <a:rPr lang="en-US" altLang="en-US" sz="2400" b="1" dirty="0" smtClean="0">
                <a:latin typeface="+mn-ea"/>
              </a:rPr>
              <a:t>。</a:t>
            </a:r>
            <a:r>
              <a:rPr lang="zh-CN" altLang="zh-CN" sz="2400" b="1" dirty="0" smtClean="0">
                <a:latin typeface="+mn-ea"/>
              </a:rPr>
              <a:t>在同一张图样中，应尽可能采用用一种形式注写。</a:t>
            </a:r>
            <a:endParaRPr lang="zh-CN" altLang="en-US" sz="24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435280" cy="778098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b="1" dirty="0" smtClean="0">
                <a:solidFill>
                  <a:srgbClr val="002060"/>
                </a:solidFill>
              </a:rPr>
              <a:t>3.</a:t>
            </a:r>
            <a:r>
              <a:rPr lang="zh-CN" altLang="en-US" sz="2800" b="1" dirty="0" smtClean="0">
                <a:solidFill>
                  <a:srgbClr val="002060"/>
                </a:solidFill>
              </a:rPr>
              <a:t>尺寸注法</a:t>
            </a:r>
            <a:endParaRPr lang="zh-CN" altLang="en-US" sz="2800" b="1" dirty="0">
              <a:solidFill>
                <a:srgbClr val="00206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908720"/>
            <a:ext cx="8686800" cy="5217443"/>
          </a:xfrm>
        </p:spPr>
        <p:txBody>
          <a:bodyPr>
            <a:normAutofit/>
          </a:bodyPr>
          <a:lstStyle/>
          <a:p>
            <a:pPr>
              <a:buNone/>
            </a:pPr>
            <a:endParaRPr lang="en-US" altLang="zh-CN" sz="2400" dirty="0" smtClean="0"/>
          </a:p>
          <a:p>
            <a:pPr>
              <a:buNone/>
            </a:pPr>
            <a:r>
              <a:rPr lang="zh-CN" altLang="en-US" sz="2400" b="1" dirty="0" smtClean="0"/>
              <a:t>（</a:t>
            </a:r>
            <a:r>
              <a:rPr lang="en-US" altLang="zh-CN" sz="2400" b="1" dirty="0" smtClean="0"/>
              <a:t>1</a:t>
            </a:r>
            <a:r>
              <a:rPr lang="zh-CN" altLang="en-US" sz="2400" b="1" dirty="0" smtClean="0"/>
              <a:t>）角度的尺寸标注</a:t>
            </a:r>
            <a:endParaRPr lang="zh-CN" altLang="en-US" sz="2400" b="1" dirty="0"/>
          </a:p>
        </p:txBody>
      </p:sp>
      <p:sp>
        <p:nvSpPr>
          <p:cNvPr id="6656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6561" name="Object 1"/>
          <p:cNvGraphicFramePr>
            <a:graphicFrameLocks noChangeAspect="1"/>
          </p:cNvGraphicFramePr>
          <p:nvPr/>
        </p:nvGraphicFramePr>
        <p:xfrm>
          <a:off x="5220072" y="2132856"/>
          <a:ext cx="3672408" cy="2706982"/>
        </p:xfrm>
        <a:graphic>
          <a:graphicData uri="http://schemas.openxmlformats.org/presentationml/2006/ole">
            <p:oleObj spid="_x0000_s66561" name="BMP 图像" r:id="rId3" imgW="1609524" imgH="1190476" progId="PBrush">
              <p:embed/>
            </p:oleObj>
          </a:graphicData>
        </a:graphic>
      </p:graphicFrame>
      <p:sp>
        <p:nvSpPr>
          <p:cNvPr id="6" name="矩形 5"/>
          <p:cNvSpPr/>
          <p:nvPr/>
        </p:nvSpPr>
        <p:spPr>
          <a:xfrm>
            <a:off x="179512" y="2276872"/>
            <a:ext cx="4824536" cy="32726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100"/>
              </a:lnSpc>
            </a:pPr>
            <a:r>
              <a:rPr lang="en-US" altLang="zh-CN" sz="2400" b="1" dirty="0" smtClean="0">
                <a:solidFill>
                  <a:srgbClr val="0070C0"/>
                </a:solidFill>
              </a:rPr>
              <a:t>         </a:t>
            </a:r>
            <a:r>
              <a:rPr lang="zh-CN" altLang="zh-CN" sz="2400" b="1" dirty="0" smtClean="0">
                <a:solidFill>
                  <a:srgbClr val="0070C0"/>
                </a:solidFill>
                <a:latin typeface="+mn-ea"/>
              </a:rPr>
              <a:t>标注角度的尺寸界线应</a:t>
            </a:r>
            <a:r>
              <a:rPr lang="zh-CN" altLang="zh-CN" sz="2400" b="1" dirty="0" smtClean="0">
                <a:solidFill>
                  <a:srgbClr val="FF0000"/>
                </a:solidFill>
                <a:latin typeface="+mn-ea"/>
              </a:rPr>
              <a:t>沿径向引出</a:t>
            </a:r>
            <a:r>
              <a:rPr lang="zh-CN" altLang="zh-CN" sz="2400" b="1" dirty="0" smtClean="0">
                <a:solidFill>
                  <a:srgbClr val="0070C0"/>
                </a:solidFill>
                <a:latin typeface="+mn-ea"/>
              </a:rPr>
              <a:t>。</a:t>
            </a:r>
            <a:endParaRPr lang="en-US" altLang="zh-CN" sz="2400" b="1" dirty="0" smtClean="0">
              <a:solidFill>
                <a:srgbClr val="0070C0"/>
              </a:solidFill>
              <a:latin typeface="+mn-ea"/>
            </a:endParaRPr>
          </a:p>
          <a:p>
            <a:pPr>
              <a:lnSpc>
                <a:spcPts val="3100"/>
              </a:lnSpc>
            </a:pPr>
            <a:r>
              <a:rPr lang="en-US" altLang="zh-CN" sz="2400" b="1" dirty="0" smtClean="0">
                <a:solidFill>
                  <a:srgbClr val="0070C0"/>
                </a:solidFill>
                <a:latin typeface="+mn-ea"/>
              </a:rPr>
              <a:t>    </a:t>
            </a:r>
            <a:r>
              <a:rPr lang="zh-CN" altLang="zh-CN" sz="2400" b="1" dirty="0" smtClean="0">
                <a:solidFill>
                  <a:srgbClr val="0070C0"/>
                </a:solidFill>
                <a:latin typeface="+mn-ea"/>
              </a:rPr>
              <a:t>标注角度时，尺寸线应画成</a:t>
            </a:r>
            <a:r>
              <a:rPr lang="zh-CN" altLang="zh-CN" sz="2400" b="1" dirty="0" smtClean="0">
                <a:solidFill>
                  <a:srgbClr val="FF0000"/>
                </a:solidFill>
                <a:latin typeface="+mn-ea"/>
              </a:rPr>
              <a:t>圆弧</a:t>
            </a:r>
            <a:r>
              <a:rPr lang="zh-CN" altLang="zh-CN" sz="2400" b="1" dirty="0" smtClean="0">
                <a:solidFill>
                  <a:srgbClr val="0070C0"/>
                </a:solidFill>
                <a:latin typeface="+mn-ea"/>
              </a:rPr>
              <a:t>，其</a:t>
            </a:r>
            <a:r>
              <a:rPr lang="zh-CN" altLang="zh-CN" sz="2400" b="1" dirty="0" smtClean="0">
                <a:solidFill>
                  <a:srgbClr val="0070C0"/>
                </a:solidFill>
                <a:latin typeface="+mn-ea"/>
              </a:rPr>
              <a:t>圆心是该角的顶点。</a:t>
            </a:r>
            <a:endParaRPr lang="en-US" altLang="zh-CN" sz="2400" b="1" dirty="0" smtClean="0">
              <a:solidFill>
                <a:srgbClr val="0070C0"/>
              </a:solidFill>
              <a:latin typeface="+mn-ea"/>
            </a:endParaRPr>
          </a:p>
          <a:p>
            <a:pPr>
              <a:lnSpc>
                <a:spcPts val="3100"/>
              </a:lnSpc>
            </a:pPr>
            <a:r>
              <a:rPr lang="en-US" altLang="zh-CN" sz="2400" b="1" dirty="0" smtClean="0">
                <a:solidFill>
                  <a:srgbClr val="0070C0"/>
                </a:solidFill>
                <a:latin typeface="+mn-ea"/>
              </a:rPr>
              <a:t>   </a:t>
            </a:r>
            <a:r>
              <a:rPr lang="en-US" altLang="zh-CN" sz="2400" b="1" dirty="0" smtClean="0">
                <a:solidFill>
                  <a:srgbClr val="0070C0"/>
                </a:solidFill>
                <a:latin typeface="+mn-ea"/>
              </a:rPr>
              <a:t> </a:t>
            </a:r>
            <a:r>
              <a:rPr lang="zh-CN" altLang="zh-CN" sz="2400" b="1" dirty="0" smtClean="0">
                <a:solidFill>
                  <a:srgbClr val="0070C0"/>
                </a:solidFill>
                <a:latin typeface="+mn-ea"/>
              </a:rPr>
              <a:t>角度</a:t>
            </a:r>
            <a:r>
              <a:rPr lang="zh-CN" altLang="zh-CN" sz="2400" b="1" dirty="0" smtClean="0">
                <a:solidFill>
                  <a:srgbClr val="0070C0"/>
                </a:solidFill>
                <a:latin typeface="+mn-ea"/>
              </a:rPr>
              <a:t>的数字一律写成</a:t>
            </a:r>
            <a:r>
              <a:rPr lang="zh-CN" altLang="zh-CN" sz="2400" b="1" dirty="0" smtClean="0">
                <a:solidFill>
                  <a:srgbClr val="FF0000"/>
                </a:solidFill>
                <a:latin typeface="+mn-ea"/>
              </a:rPr>
              <a:t>水平方向</a:t>
            </a:r>
            <a:r>
              <a:rPr lang="zh-CN" altLang="zh-CN" sz="2400" b="1" dirty="0" smtClean="0">
                <a:solidFill>
                  <a:srgbClr val="0070C0"/>
                </a:solidFill>
                <a:latin typeface="+mn-ea"/>
              </a:rPr>
              <a:t>，</a:t>
            </a:r>
            <a:r>
              <a:rPr lang="zh-CN" altLang="zh-CN" sz="2400" b="1" dirty="0" smtClean="0">
                <a:solidFill>
                  <a:srgbClr val="0070C0"/>
                </a:solidFill>
                <a:latin typeface="+mn-ea"/>
              </a:rPr>
              <a:t>一般</a:t>
            </a:r>
            <a:r>
              <a:rPr lang="zh-CN" altLang="zh-CN" sz="2400" b="1" dirty="0" smtClean="0">
                <a:solidFill>
                  <a:srgbClr val="0070C0"/>
                </a:solidFill>
                <a:latin typeface="+mn-ea"/>
              </a:rPr>
              <a:t>注写在尺寸线的中断处。必要时也</a:t>
            </a:r>
            <a:r>
              <a:rPr lang="zh-CN" altLang="zh-CN" sz="2400" b="1" dirty="0" smtClean="0">
                <a:solidFill>
                  <a:srgbClr val="0070C0"/>
                </a:solidFill>
                <a:latin typeface="+mn-ea"/>
              </a:rPr>
              <a:t>可注</a:t>
            </a:r>
            <a:r>
              <a:rPr lang="zh-CN" altLang="zh-CN" sz="2400" b="1" dirty="0" smtClean="0">
                <a:solidFill>
                  <a:srgbClr val="0070C0"/>
                </a:solidFill>
                <a:latin typeface="+mn-ea"/>
              </a:rPr>
              <a:t>写在尺寸线的上方或外面，狭小处</a:t>
            </a:r>
            <a:r>
              <a:rPr lang="zh-CN" altLang="zh-CN" sz="2400" b="1" dirty="0" smtClean="0">
                <a:solidFill>
                  <a:srgbClr val="0070C0"/>
                </a:solidFill>
                <a:latin typeface="+mn-ea"/>
              </a:rPr>
              <a:t>可引出</a:t>
            </a:r>
            <a:r>
              <a:rPr lang="zh-CN" altLang="zh-CN" sz="2400" b="1" dirty="0" smtClean="0">
                <a:solidFill>
                  <a:srgbClr val="0070C0"/>
                </a:solidFill>
                <a:latin typeface="+mn-ea"/>
              </a:rPr>
              <a:t>标注。</a:t>
            </a:r>
            <a:endParaRPr lang="zh-CN" altLang="en-US" sz="2400" b="1" dirty="0">
              <a:solidFill>
                <a:srgbClr val="0070C0"/>
              </a:solidFill>
              <a:latin typeface="+mn-ea"/>
            </a:endParaRPr>
          </a:p>
        </p:txBody>
      </p:sp>
      <p:sp>
        <p:nvSpPr>
          <p:cNvPr id="6656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6565" name="Object 5"/>
          <p:cNvGraphicFramePr>
            <a:graphicFrameLocks noChangeAspect="1"/>
          </p:cNvGraphicFramePr>
          <p:nvPr/>
        </p:nvGraphicFramePr>
        <p:xfrm>
          <a:off x="0" y="0"/>
          <a:ext cx="161925" cy="123825"/>
        </p:xfrm>
        <a:graphic>
          <a:graphicData uri="http://schemas.openxmlformats.org/presentationml/2006/ole">
            <p:oleObj spid="_x0000_s66565" name="公式" r:id="rId4" imgW="164814" imgH="126780" progId="Equation.3">
              <p:embed/>
            </p:oleObj>
          </a:graphicData>
        </a:graphic>
      </p:graphicFrame>
      <p:sp>
        <p:nvSpPr>
          <p:cNvPr id="66567" name="Rectangle 7"/>
          <p:cNvSpPr>
            <a:spLocks noChangeArrowheads="1"/>
          </p:cNvSpPr>
          <p:nvPr/>
        </p:nvSpPr>
        <p:spPr bwMode="auto">
          <a:xfrm>
            <a:off x="0" y="1238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9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”</a:t>
            </a:r>
            <a:r>
              <a:rPr kumimoji="0" lang="en-US" altLang="zh-CN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260648"/>
            <a:ext cx="8229600" cy="562074"/>
          </a:xfrm>
        </p:spPr>
        <p:txBody>
          <a:bodyPr>
            <a:normAutofit/>
          </a:bodyPr>
          <a:lstStyle/>
          <a:p>
            <a:pPr algn="l"/>
            <a:r>
              <a:rPr lang="zh-CN" altLang="en-US" sz="2400" b="1" dirty="0" smtClean="0"/>
              <a:t>（</a:t>
            </a:r>
            <a:r>
              <a:rPr lang="en-US" altLang="zh-CN" sz="2400" b="1" dirty="0" smtClean="0"/>
              <a:t>2</a:t>
            </a:r>
            <a:r>
              <a:rPr lang="zh-CN" altLang="en-US" sz="2400" b="1" dirty="0" smtClean="0"/>
              <a:t>）弦长与弧长的尺寸标注</a:t>
            </a:r>
            <a:endParaRPr lang="zh-CN" altLang="en-US" sz="2400" b="1" dirty="0"/>
          </a:p>
        </p:txBody>
      </p:sp>
      <p:graphicFrame>
        <p:nvGraphicFramePr>
          <p:cNvPr id="68610" name="Object 2"/>
          <p:cNvGraphicFramePr>
            <a:graphicFrameLocks noChangeAspect="1"/>
          </p:cNvGraphicFramePr>
          <p:nvPr>
            <p:ph idx="1"/>
          </p:nvPr>
        </p:nvGraphicFramePr>
        <p:xfrm>
          <a:off x="1475656" y="2924944"/>
          <a:ext cx="5785686" cy="3024337"/>
        </p:xfrm>
        <a:graphic>
          <a:graphicData uri="http://schemas.openxmlformats.org/presentationml/2006/ole">
            <p:oleObj spid="_x0000_s68610" name="BMP 图像" r:id="rId3" imgW="2933333" imgH="1533739" progId="PBrush">
              <p:embed/>
            </p:oleObj>
          </a:graphicData>
        </a:graphic>
      </p:graphicFrame>
      <p:sp>
        <p:nvSpPr>
          <p:cNvPr id="5" name="矩形 4"/>
          <p:cNvSpPr/>
          <p:nvPr/>
        </p:nvSpPr>
        <p:spPr>
          <a:xfrm>
            <a:off x="395536" y="1196752"/>
            <a:ext cx="806489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0070C0"/>
                </a:solidFill>
              </a:rPr>
              <a:t>标注弦长的尺寸界线应平行于该弦的垂直平分（图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a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）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；</a:t>
            </a:r>
            <a:endParaRPr lang="en-US" altLang="zh-CN" sz="2400" b="1" dirty="0" smtClean="0">
              <a:solidFill>
                <a:srgbClr val="0070C0"/>
              </a:solidFill>
            </a:endParaRPr>
          </a:p>
          <a:p>
            <a:r>
              <a:rPr lang="zh-CN" altLang="zh-CN" sz="2400" b="1" dirty="0" smtClean="0">
                <a:solidFill>
                  <a:srgbClr val="0070C0"/>
                </a:solidFill>
              </a:rPr>
              <a:t>标注弧长的尺寸界线应平行于该弧所对圆心角的角平分线（图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b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），但当弧度较大时，可沿径向引出（图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c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）</a:t>
            </a:r>
            <a:endParaRPr lang="zh-CN" altLang="en-US" sz="2400" b="1" dirty="0">
              <a:solidFill>
                <a:srgbClr val="0070C0"/>
              </a:solidFill>
            </a:endParaRPr>
          </a:p>
        </p:txBody>
      </p:sp>
      <p:sp>
        <p:nvSpPr>
          <p:cNvPr id="6" name="Rectangle 6"/>
          <p:cNvSpPr>
            <a:spLocks noChangeArrowheads="1"/>
          </p:cNvSpPr>
          <p:nvPr/>
        </p:nvSpPr>
        <p:spPr bwMode="auto">
          <a:xfrm rot="10800000" flipV="1">
            <a:off x="395536" y="2348880"/>
            <a:ext cx="921600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标注弧长时，应在尺寸数字上方加注符号“    </a:t>
            </a:r>
            <a:r>
              <a:rPr lang="zh-CN" altLang="en-US" sz="2400" b="1" dirty="0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”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8611" name="Object 3"/>
          <p:cNvGraphicFramePr>
            <a:graphicFrameLocks noChangeAspect="1"/>
          </p:cNvGraphicFramePr>
          <p:nvPr/>
        </p:nvGraphicFramePr>
        <p:xfrm>
          <a:off x="0" y="0"/>
          <a:ext cx="161925" cy="123825"/>
        </p:xfrm>
        <a:graphic>
          <a:graphicData uri="http://schemas.openxmlformats.org/presentationml/2006/ole">
            <p:oleObj spid="_x0000_s68611" name="公式" r:id="rId4" imgW="164814" imgH="126780" progId="Equation.3">
              <p:embed/>
            </p:oleObj>
          </a:graphicData>
        </a:graphic>
      </p:graphicFrame>
      <p:sp>
        <p:nvSpPr>
          <p:cNvPr id="68614" name="Rectangle 6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8613" name="Object 5"/>
          <p:cNvGraphicFramePr>
            <a:graphicFrameLocks noChangeAspect="1"/>
          </p:cNvGraphicFramePr>
          <p:nvPr/>
        </p:nvGraphicFramePr>
        <p:xfrm>
          <a:off x="6300192" y="2420888"/>
          <a:ext cx="360040" cy="267841"/>
        </p:xfrm>
        <a:graphic>
          <a:graphicData uri="http://schemas.openxmlformats.org/presentationml/2006/ole">
            <p:oleObj spid="_x0000_s68613" name="公式" r:id="rId5" imgW="164814" imgH="126780" progId="Equation.3">
              <p:embed/>
            </p:oleObj>
          </a:graphicData>
        </a:graphic>
      </p:graphicFrame>
      <p:sp>
        <p:nvSpPr>
          <p:cNvPr id="68616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260648"/>
            <a:ext cx="8229600" cy="490066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3</a:t>
            </a:r>
            <a:r>
              <a:rPr lang="zh-CN" altLang="en-US" sz="2800" b="1" dirty="0" smtClean="0"/>
              <a:t>）直径与半径标注</a:t>
            </a:r>
            <a:endParaRPr lang="zh-CN" altLang="en-US" sz="2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836712"/>
            <a:ext cx="9144000" cy="54726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b="1" dirty="0" smtClean="0"/>
              <a:t>      </a:t>
            </a:r>
            <a:r>
              <a:rPr lang="zh-CN" altLang="zh-CN" sz="2000" b="1" dirty="0" smtClean="0"/>
              <a:t>标注直径时，应在尺寸数字前 加注符号</a:t>
            </a:r>
            <a:r>
              <a:rPr lang="en-US" altLang="zh-CN" sz="2000" b="1" dirty="0" smtClean="0"/>
              <a:t>“   ”</a:t>
            </a:r>
            <a:r>
              <a:rPr lang="zh-CN" altLang="zh-CN" sz="2000" b="1" dirty="0" smtClean="0"/>
              <a:t>；标注半径时，应在尺寸数字前</a:t>
            </a:r>
            <a:endParaRPr lang="en-US" altLang="zh-CN" sz="2000" b="1" dirty="0" smtClean="0"/>
          </a:p>
          <a:p>
            <a:pPr>
              <a:buNone/>
            </a:pPr>
            <a:r>
              <a:rPr lang="zh-CN" altLang="zh-CN" sz="2000" b="1" dirty="0" smtClean="0"/>
              <a:t>加注符号</a:t>
            </a:r>
            <a:r>
              <a:rPr lang="en-US" altLang="zh-CN" sz="2000" b="1" dirty="0" smtClean="0"/>
              <a:t>“R”</a:t>
            </a:r>
            <a:r>
              <a:rPr lang="zh-CN" altLang="zh-CN" sz="2000" b="1" dirty="0" smtClean="0"/>
              <a:t>；半径尺寸线和放射方向的圆的直径尺寸线应通过圆心，尺寸线的</a:t>
            </a:r>
            <a:endParaRPr lang="en-US" altLang="zh-CN" sz="2000" b="1" dirty="0" smtClean="0"/>
          </a:p>
          <a:p>
            <a:pPr>
              <a:buNone/>
            </a:pPr>
            <a:r>
              <a:rPr lang="zh-CN" altLang="zh-CN" sz="2000" b="1" dirty="0" smtClean="0"/>
              <a:t>终端应画成箭头。</a:t>
            </a:r>
            <a:endParaRPr lang="zh-CN" altLang="en-US" sz="2000" b="1" dirty="0"/>
          </a:p>
        </p:txBody>
      </p:sp>
      <p:sp>
        <p:nvSpPr>
          <p:cNvPr id="6963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69633" name="Object 1"/>
          <p:cNvGraphicFramePr>
            <a:graphicFrameLocks noChangeAspect="1"/>
          </p:cNvGraphicFramePr>
          <p:nvPr/>
        </p:nvGraphicFramePr>
        <p:xfrm>
          <a:off x="5004048" y="908720"/>
          <a:ext cx="360040" cy="360040"/>
        </p:xfrm>
        <a:graphic>
          <a:graphicData uri="http://schemas.openxmlformats.org/presentationml/2006/ole">
            <p:oleObj spid="_x0000_s69633" name="公式" r:id="rId3" imgW="126835" imgH="202936" progId="Equation.3">
              <p:embed/>
            </p:oleObj>
          </a:graphicData>
        </a:graphic>
      </p:graphicFrame>
      <p:pic>
        <p:nvPicPr>
          <p:cNvPr id="69635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779912" y="2060848"/>
            <a:ext cx="4680520" cy="17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9636" name="Picture 4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20184" y="1988840"/>
            <a:ext cx="2255672" cy="18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0" y="4293096"/>
            <a:ext cx="3384376" cy="2043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3100"/>
              </a:lnSpc>
            </a:pPr>
            <a:r>
              <a:rPr lang="en-US" altLang="zh-CN" sz="2000" b="1" dirty="0" smtClean="0"/>
              <a:t>       </a:t>
            </a:r>
            <a:r>
              <a:rPr lang="zh-CN" altLang="zh-CN" sz="2000" b="1" dirty="0" smtClean="0"/>
              <a:t>当圆弧半径过大或在图</a:t>
            </a:r>
            <a:endParaRPr lang="en-US" altLang="zh-CN" sz="2000" b="1" dirty="0" smtClean="0"/>
          </a:p>
          <a:p>
            <a:pPr>
              <a:lnSpc>
                <a:spcPts val="3100"/>
              </a:lnSpc>
            </a:pPr>
            <a:r>
              <a:rPr lang="zh-CN" altLang="zh-CN" sz="2000" b="1" dirty="0" smtClean="0"/>
              <a:t>纸范围内无法标出其圆心位置时，可按图</a:t>
            </a:r>
            <a:r>
              <a:rPr lang="en-US" altLang="zh-CN" sz="2000" b="1" dirty="0" smtClean="0"/>
              <a:t>a</a:t>
            </a:r>
            <a:r>
              <a:rPr lang="zh-CN" altLang="zh-CN" sz="2000" b="1" dirty="0" smtClean="0"/>
              <a:t>的形式标注。若不需要标出其圆心位置时，可按图</a:t>
            </a:r>
            <a:r>
              <a:rPr lang="en-US" altLang="zh-CN" sz="2000" b="1" dirty="0" smtClean="0"/>
              <a:t>b</a:t>
            </a:r>
            <a:r>
              <a:rPr lang="zh-CN" altLang="zh-CN" sz="2000" b="1" dirty="0" smtClean="0"/>
              <a:t>的形式标注。</a:t>
            </a:r>
            <a:endParaRPr lang="zh-CN" altLang="en-US" sz="2000" b="1" dirty="0"/>
          </a:p>
        </p:txBody>
      </p:sp>
      <p:pic>
        <p:nvPicPr>
          <p:cNvPr id="69637" name="图片 7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419872" y="4221088"/>
            <a:ext cx="5256584" cy="22818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7504" y="188640"/>
            <a:ext cx="8784976" cy="593752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000" dirty="0" smtClean="0"/>
              <a:t>  </a:t>
            </a:r>
          </a:p>
          <a:p>
            <a:pPr>
              <a:buNone/>
            </a:pPr>
            <a:r>
              <a:rPr lang="en-US" altLang="zh-CN" sz="2000" dirty="0" smtClean="0"/>
              <a:t>      </a:t>
            </a:r>
          </a:p>
          <a:p>
            <a:pPr>
              <a:buNone/>
            </a:pPr>
            <a:r>
              <a:rPr lang="en-US" altLang="zh-CN" sz="2400" b="1" dirty="0" smtClean="0"/>
              <a:t>          </a:t>
            </a:r>
            <a:r>
              <a:rPr lang="en-US" altLang="zh-CN" sz="2400" b="1" dirty="0" smtClean="0"/>
              <a:t>   </a:t>
            </a:r>
            <a:r>
              <a:rPr lang="zh-CN" altLang="zh-CN" sz="2400" b="1" dirty="0" smtClean="0"/>
              <a:t>标注</a:t>
            </a:r>
            <a:r>
              <a:rPr lang="zh-CN" altLang="zh-CN" sz="2400" b="1" dirty="0" smtClean="0"/>
              <a:t>球面的直径或半径时，应在符号</a:t>
            </a:r>
            <a:r>
              <a:rPr lang="en-US" altLang="zh-CN" sz="2400" b="1" dirty="0" smtClean="0"/>
              <a:t>“   ”</a:t>
            </a:r>
            <a:r>
              <a:rPr lang="zh-CN" altLang="zh-CN" sz="2400" b="1" dirty="0" smtClean="0"/>
              <a:t>或</a:t>
            </a:r>
            <a:r>
              <a:rPr lang="en-US" altLang="zh-CN" sz="2400" b="1" dirty="0" smtClean="0"/>
              <a:t>“R”</a:t>
            </a:r>
            <a:r>
              <a:rPr lang="zh-CN" altLang="zh-CN" sz="2400" b="1" dirty="0" smtClean="0"/>
              <a:t>前再</a:t>
            </a:r>
            <a:r>
              <a:rPr lang="zh-CN" altLang="zh-CN" sz="2400" b="1" dirty="0" smtClean="0">
                <a:solidFill>
                  <a:srgbClr val="0070C0"/>
                </a:solidFill>
              </a:rPr>
              <a:t>加注符号</a:t>
            </a:r>
            <a:r>
              <a:rPr lang="en-US" altLang="zh-CN" sz="2400" b="1" dirty="0" smtClean="0">
                <a:solidFill>
                  <a:srgbClr val="0070C0"/>
                </a:solidFill>
              </a:rPr>
              <a:t>“S”</a:t>
            </a:r>
            <a:r>
              <a:rPr lang="zh-CN" altLang="zh-CN" sz="2400" b="1" dirty="0" smtClean="0"/>
              <a:t>（图</a:t>
            </a:r>
            <a:r>
              <a:rPr lang="en-US" altLang="zh-CN" sz="2400" b="1" dirty="0" smtClean="0"/>
              <a:t>a</a:t>
            </a:r>
            <a:r>
              <a:rPr lang="zh-CN" altLang="zh-CN" sz="2400" b="1" dirty="0" smtClean="0"/>
              <a:t>、</a:t>
            </a:r>
            <a:r>
              <a:rPr lang="en-US" altLang="zh-CN" sz="2400" b="1" dirty="0" smtClean="0"/>
              <a:t>b</a:t>
            </a:r>
            <a:r>
              <a:rPr lang="zh-CN" altLang="zh-CN" sz="2400" b="1" dirty="0" smtClean="0"/>
              <a:t>）。对于螺钉、铆钉的头部、轴（包括螺杆）的端部以及手柄的端部等，</a:t>
            </a:r>
            <a:r>
              <a:rPr lang="zh-CN" altLang="zh-CN" sz="2400" b="1" dirty="0" smtClean="0"/>
              <a:t>在不致</a:t>
            </a:r>
            <a:r>
              <a:rPr lang="zh-CN" altLang="zh-CN" sz="2400" b="1" dirty="0" smtClean="0"/>
              <a:t>引起误解的情况下可省略符号</a:t>
            </a:r>
            <a:r>
              <a:rPr lang="en-US" altLang="zh-CN" sz="2400" b="1" dirty="0" smtClean="0"/>
              <a:t>“S”</a:t>
            </a:r>
            <a:r>
              <a:rPr lang="zh-CN" altLang="zh-CN" sz="2400" b="1" dirty="0" smtClean="0"/>
              <a:t>（图</a:t>
            </a:r>
            <a:r>
              <a:rPr lang="en-US" altLang="zh-CN" sz="2400" b="1" dirty="0" smtClean="0"/>
              <a:t>c</a:t>
            </a:r>
            <a:r>
              <a:rPr lang="zh-CN" altLang="zh-CN" sz="2400" b="1" dirty="0" smtClean="0"/>
              <a:t>）。</a:t>
            </a:r>
            <a:endParaRPr lang="zh-CN" altLang="en-US" sz="2400" b="1" dirty="0"/>
          </a:p>
        </p:txBody>
      </p:sp>
      <p:sp>
        <p:nvSpPr>
          <p:cNvPr id="7065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0657" name="Object 1"/>
          <p:cNvGraphicFramePr>
            <a:graphicFrameLocks noChangeAspect="1"/>
          </p:cNvGraphicFramePr>
          <p:nvPr/>
        </p:nvGraphicFramePr>
        <p:xfrm>
          <a:off x="6084168" y="980728"/>
          <a:ext cx="216024" cy="360040"/>
        </p:xfrm>
        <a:graphic>
          <a:graphicData uri="http://schemas.openxmlformats.org/presentationml/2006/ole">
            <p:oleObj spid="_x0000_s70657" name="公式" r:id="rId3" imgW="126835" imgH="202936" progId="Equation.3">
              <p:embed/>
            </p:oleObj>
          </a:graphicData>
        </a:graphic>
      </p:graphicFrame>
      <p:pic>
        <p:nvPicPr>
          <p:cNvPr id="70659" name="图片 7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99592" y="2996952"/>
            <a:ext cx="7634739" cy="2520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88640"/>
            <a:ext cx="8686800" cy="648072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b="1" dirty="0" smtClean="0"/>
              <a:t>（</a:t>
            </a:r>
            <a:r>
              <a:rPr lang="en-US" altLang="zh-CN" sz="2800" b="1" dirty="0" smtClean="0"/>
              <a:t>4</a:t>
            </a:r>
            <a:r>
              <a:rPr lang="zh-CN" altLang="en-US" sz="2800" b="1" dirty="0" smtClean="0"/>
              <a:t>）狭小部位</a:t>
            </a:r>
            <a:endParaRPr lang="zh-CN" altLang="en-US" sz="28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52536" y="908720"/>
            <a:ext cx="9144000" cy="521744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b="1" dirty="0" smtClean="0"/>
              <a:t>        </a:t>
            </a:r>
            <a:r>
              <a:rPr lang="en-US" altLang="zh-CN" sz="2400" b="1" dirty="0" smtClean="0"/>
              <a:t>     </a:t>
            </a:r>
            <a:r>
              <a:rPr lang="zh-CN" altLang="zh-CN" sz="2400" b="1" dirty="0" smtClean="0">
                <a:latin typeface="+mn-ea"/>
              </a:rPr>
              <a:t>在</a:t>
            </a:r>
            <a:r>
              <a:rPr lang="zh-CN" altLang="zh-CN" sz="2400" b="1" dirty="0" smtClean="0">
                <a:latin typeface="+mn-ea"/>
              </a:rPr>
              <a:t>没有足够的位置画箭头或注写尺寸数字时，可将其中之一布置在外面</a:t>
            </a:r>
            <a:r>
              <a:rPr lang="zh-CN" altLang="zh-CN" sz="2400" b="1" dirty="0" smtClean="0">
                <a:latin typeface="+mn-ea"/>
              </a:rPr>
              <a:t>。当</a:t>
            </a:r>
            <a:r>
              <a:rPr lang="zh-CN" altLang="zh-CN" sz="2400" b="1" dirty="0" smtClean="0">
                <a:latin typeface="+mn-ea"/>
              </a:rPr>
              <a:t>位置更小时，箭头和数字都可以布置在外面。</a:t>
            </a:r>
            <a:endParaRPr lang="en-US" altLang="zh-CN" sz="2400" b="1" dirty="0" smtClean="0">
              <a:latin typeface="+mn-ea"/>
            </a:endParaRPr>
          </a:p>
          <a:p>
            <a:pPr>
              <a:buNone/>
            </a:pPr>
            <a:r>
              <a:rPr lang="en-US" altLang="zh-CN" sz="2400" b="1" dirty="0" smtClean="0">
                <a:latin typeface="+mn-ea"/>
              </a:rPr>
              <a:t>    </a:t>
            </a:r>
            <a:r>
              <a:rPr lang="en-US" altLang="zh-CN" sz="2400" b="1" dirty="0" smtClean="0">
                <a:latin typeface="+mn-ea"/>
              </a:rPr>
              <a:t> </a:t>
            </a:r>
            <a:r>
              <a:rPr lang="zh-CN" altLang="zh-CN" sz="2400" b="1" dirty="0" smtClean="0">
                <a:latin typeface="+mn-ea"/>
              </a:rPr>
              <a:t>几</a:t>
            </a:r>
            <a:r>
              <a:rPr lang="zh-CN" altLang="zh-CN" sz="2400" b="1" dirty="0" smtClean="0">
                <a:latin typeface="+mn-ea"/>
              </a:rPr>
              <a:t>个小尺寸连续标注时，中间的箭头可用</a:t>
            </a:r>
            <a:r>
              <a:rPr lang="zh-CN" altLang="zh-CN" sz="2400" b="1" dirty="0" smtClean="0">
                <a:solidFill>
                  <a:srgbClr val="FF0000"/>
                </a:solidFill>
                <a:latin typeface="+mn-ea"/>
              </a:rPr>
              <a:t>圆点或斜线</a:t>
            </a:r>
            <a:r>
              <a:rPr lang="zh-CN" altLang="zh-CN" sz="2400" b="1" dirty="0" smtClean="0">
                <a:latin typeface="+mn-ea"/>
              </a:rPr>
              <a:t>代替。</a:t>
            </a:r>
            <a:endParaRPr lang="zh-CN" altLang="en-US" sz="2400" b="1" dirty="0">
              <a:latin typeface="+mn-ea"/>
            </a:endParaRPr>
          </a:p>
        </p:txBody>
      </p:sp>
      <p:sp>
        <p:nvSpPr>
          <p:cNvPr id="7168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1681" name="Object 1"/>
          <p:cNvGraphicFramePr>
            <a:graphicFrameLocks noChangeAspect="1"/>
          </p:cNvGraphicFramePr>
          <p:nvPr/>
        </p:nvGraphicFramePr>
        <p:xfrm>
          <a:off x="1043608" y="2204864"/>
          <a:ext cx="6624736" cy="4206583"/>
        </p:xfrm>
        <a:graphic>
          <a:graphicData uri="http://schemas.openxmlformats.org/presentationml/2006/ole">
            <p:oleObj spid="_x0000_s71681" name="BMP 图像" r:id="rId3" imgW="2857899" imgH="1819529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373616" cy="648072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zh-CN" altLang="zh-CN" sz="3600" b="1" dirty="0" smtClean="0"/>
              <a:t>第一</a:t>
            </a:r>
            <a:r>
              <a:rPr lang="zh-CN" altLang="zh-CN" sz="3600" b="1" dirty="0"/>
              <a:t>节</a:t>
            </a:r>
            <a:r>
              <a:rPr lang="en-US" altLang="zh-CN" sz="3600" b="1" dirty="0"/>
              <a:t>  </a:t>
            </a:r>
            <a:r>
              <a:rPr lang="zh-CN" altLang="zh-CN" sz="3600" b="1" dirty="0"/>
              <a:t>国家标准《技术制图》和</a:t>
            </a:r>
            <a:r>
              <a:rPr lang="zh-CN" altLang="zh-CN" sz="3600" b="1" dirty="0" smtClean="0"/>
              <a:t>《机械制图》</a:t>
            </a:r>
            <a:endParaRPr lang="zh-CN" altLang="en-US" dirty="0"/>
          </a:p>
        </p:txBody>
      </p:sp>
      <p:sp>
        <p:nvSpPr>
          <p:cNvPr id="10241" name="Rectangle 1"/>
          <p:cNvSpPr>
            <a:spLocks noChangeArrowheads="1"/>
          </p:cNvSpPr>
          <p:nvPr/>
        </p:nvSpPr>
        <p:spPr bwMode="auto">
          <a:xfrm>
            <a:off x="0" y="978495"/>
            <a:ext cx="6355779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一、图纸幅面和格式</a:t>
            </a:r>
            <a:r>
              <a:rPr lang="zh-CN" altLang="en-US" sz="2400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GB/T 14689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Arial"/>
                <a:ea typeface="宋体" pitchFamily="2" charset="-122"/>
                <a:cs typeface="Times New Roman" pitchFamily="18" charset="0"/>
              </a:rPr>
              <a:t>—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2008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539552" y="1412776"/>
            <a:ext cx="295232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altLang="zh-CN" sz="20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1.</a:t>
            </a:r>
            <a:r>
              <a:rPr lang="zh-CN" altLang="en-US" sz="20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图纸幅面和图框格式</a:t>
            </a:r>
            <a:endParaRPr lang="en-US" altLang="zh-CN" sz="2000" b="1" dirty="0" smtClean="0">
              <a:solidFill>
                <a:srgbClr val="00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endParaRPr lang="zh-CN" altLang="en-US" dirty="0"/>
          </a:p>
        </p:txBody>
      </p:sp>
      <p:sp>
        <p:nvSpPr>
          <p:cNvPr id="23" name="Text Box 6"/>
          <p:cNvSpPr txBox="1">
            <a:spLocks noChangeArrowheads="1"/>
          </p:cNvSpPr>
          <p:nvPr/>
        </p:nvSpPr>
        <p:spPr bwMode="auto">
          <a:xfrm>
            <a:off x="0" y="2060848"/>
            <a:ext cx="9144000" cy="7920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indent="533400">
              <a:lnSpc>
                <a:spcPct val="120000"/>
              </a:lnSpc>
            </a:pPr>
            <a:r>
              <a:rPr lang="zh-CN" altLang="zh-CN" sz="2000" dirty="0" smtClean="0">
                <a:latin typeface="+mn-ea"/>
              </a:rPr>
              <a:t>绘制图样时，应优先采</a:t>
            </a:r>
            <a:r>
              <a:rPr lang="zh-CN" altLang="en-US" sz="2000" dirty="0" smtClean="0">
                <a:latin typeface="+mn-ea"/>
              </a:rPr>
              <a:t>用</a:t>
            </a:r>
            <a:r>
              <a:rPr lang="zh-CN" altLang="zh-CN" sz="2000" dirty="0" smtClean="0">
                <a:latin typeface="+mn-ea"/>
              </a:rPr>
              <a:t>表</a:t>
            </a:r>
            <a:r>
              <a:rPr lang="en-US" altLang="zh-CN" sz="2000" dirty="0" smtClean="0">
                <a:latin typeface="+mn-ea"/>
              </a:rPr>
              <a:t>1-1</a:t>
            </a:r>
            <a:r>
              <a:rPr lang="zh-CN" altLang="zh-CN" sz="2000" dirty="0" smtClean="0">
                <a:latin typeface="+mn-ea"/>
              </a:rPr>
              <a:t>中规定的基本幅面</a:t>
            </a:r>
            <a:r>
              <a:rPr lang="zh-CN" altLang="en-US" sz="2000" dirty="0" smtClean="0">
                <a:latin typeface="+mn-ea"/>
              </a:rPr>
              <a:t>。</a:t>
            </a:r>
            <a:endParaRPr lang="zh-CN" altLang="en-US" sz="2000" dirty="0">
              <a:latin typeface="华文行楷" pitchFamily="2" charset="-122"/>
              <a:ea typeface="华文行楷" pitchFamily="2" charset="-122"/>
            </a:endParaRPr>
          </a:p>
        </p:txBody>
      </p:sp>
      <p:graphicFrame>
        <p:nvGraphicFramePr>
          <p:cNvPr id="10250" name="Object 10"/>
          <p:cNvGraphicFramePr>
            <a:graphicFrameLocks noChangeAspect="1"/>
          </p:cNvGraphicFramePr>
          <p:nvPr/>
        </p:nvGraphicFramePr>
        <p:xfrm>
          <a:off x="0" y="0"/>
          <a:ext cx="114300" cy="123825"/>
        </p:xfrm>
        <a:graphic>
          <a:graphicData uri="http://schemas.openxmlformats.org/presentationml/2006/ole">
            <p:oleObj spid="_x0000_s10250" name="公式" r:id="rId3" imgW="114102" imgH="126780" progId="Equation.3">
              <p:embed/>
            </p:oleObj>
          </a:graphicData>
        </a:graphic>
      </p:graphicFrame>
      <p:graphicFrame>
        <p:nvGraphicFramePr>
          <p:cNvPr id="10249" name="Object 9"/>
          <p:cNvGraphicFramePr>
            <a:graphicFrameLocks noChangeAspect="1"/>
          </p:cNvGraphicFramePr>
          <p:nvPr/>
        </p:nvGraphicFramePr>
        <p:xfrm>
          <a:off x="0" y="0"/>
          <a:ext cx="114300" cy="123825"/>
        </p:xfrm>
        <a:graphic>
          <a:graphicData uri="http://schemas.openxmlformats.org/presentationml/2006/ole">
            <p:oleObj spid="_x0000_s10249" name="公式" r:id="rId4" imgW="114102" imgH="126780" progId="Equation.3">
              <p:embed/>
            </p:oleObj>
          </a:graphicData>
        </a:graphic>
      </p:graphicFrame>
      <p:graphicFrame>
        <p:nvGraphicFramePr>
          <p:cNvPr id="10248" name="Object 8"/>
          <p:cNvGraphicFramePr>
            <a:graphicFrameLocks noChangeAspect="1"/>
          </p:cNvGraphicFramePr>
          <p:nvPr/>
        </p:nvGraphicFramePr>
        <p:xfrm>
          <a:off x="0" y="0"/>
          <a:ext cx="114300" cy="123825"/>
        </p:xfrm>
        <a:graphic>
          <a:graphicData uri="http://schemas.openxmlformats.org/presentationml/2006/ole">
            <p:oleObj spid="_x0000_s10248" name="公式" r:id="rId5" imgW="114102" imgH="126780" progId="Equation.3">
              <p:embed/>
            </p:oleObj>
          </a:graphicData>
        </a:graphic>
      </p:graphicFrame>
      <p:graphicFrame>
        <p:nvGraphicFramePr>
          <p:cNvPr id="10247" name="Object 7"/>
          <p:cNvGraphicFramePr>
            <a:graphicFrameLocks noChangeAspect="1"/>
          </p:cNvGraphicFramePr>
          <p:nvPr/>
        </p:nvGraphicFramePr>
        <p:xfrm>
          <a:off x="0" y="0"/>
          <a:ext cx="114300" cy="123825"/>
        </p:xfrm>
        <a:graphic>
          <a:graphicData uri="http://schemas.openxmlformats.org/presentationml/2006/ole">
            <p:oleObj spid="_x0000_s10247" name="公式" r:id="rId6" imgW="114102" imgH="126780" progId="Equation.3">
              <p:embed/>
            </p:oleObj>
          </a:graphicData>
        </a:graphic>
      </p:graphicFrame>
      <p:graphicFrame>
        <p:nvGraphicFramePr>
          <p:cNvPr id="10246" name="Object 6"/>
          <p:cNvGraphicFramePr>
            <a:graphicFrameLocks noChangeAspect="1"/>
          </p:cNvGraphicFramePr>
          <p:nvPr/>
        </p:nvGraphicFramePr>
        <p:xfrm>
          <a:off x="0" y="0"/>
          <a:ext cx="114300" cy="123825"/>
        </p:xfrm>
        <a:graphic>
          <a:graphicData uri="http://schemas.openxmlformats.org/presentationml/2006/ole">
            <p:oleObj spid="_x0000_s10246" name="公式" r:id="rId7" imgW="114102" imgH="126780" progId="Equation.3">
              <p:embed/>
            </p:oleObj>
          </a:graphicData>
        </a:graphic>
      </p:graphicFrame>
      <p:graphicFrame>
        <p:nvGraphicFramePr>
          <p:cNvPr id="10245" name="Object 5"/>
          <p:cNvGraphicFramePr>
            <a:graphicFrameLocks noChangeAspect="1"/>
          </p:cNvGraphicFramePr>
          <p:nvPr/>
        </p:nvGraphicFramePr>
        <p:xfrm>
          <a:off x="0" y="0"/>
          <a:ext cx="114300" cy="123825"/>
        </p:xfrm>
        <a:graphic>
          <a:graphicData uri="http://schemas.openxmlformats.org/presentationml/2006/ole">
            <p:oleObj spid="_x0000_s10245" name="公式" r:id="rId8" imgW="114102" imgH="126780" progId="Equation.3">
              <p:embed/>
            </p:oleObj>
          </a:graphicData>
        </a:graphic>
      </p:graphicFrame>
      <p:graphicFrame>
        <p:nvGraphicFramePr>
          <p:cNvPr id="34" name="表格 33"/>
          <p:cNvGraphicFramePr>
            <a:graphicFrameLocks noGrp="1"/>
          </p:cNvGraphicFramePr>
          <p:nvPr/>
        </p:nvGraphicFramePr>
        <p:xfrm>
          <a:off x="395536" y="2996952"/>
          <a:ext cx="8424933" cy="1872208"/>
        </p:xfrm>
        <a:graphic>
          <a:graphicData uri="http://schemas.openxmlformats.org/drawingml/2006/table">
            <a:tbl>
              <a:tblPr/>
              <a:tblGrid>
                <a:gridCol w="1152126"/>
                <a:gridCol w="1407706"/>
                <a:gridCol w="1561863"/>
                <a:gridCol w="1561863"/>
                <a:gridCol w="1562878"/>
                <a:gridCol w="1178497"/>
              </a:tblGrid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zh-CN" sz="1800" b="1" kern="0" dirty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幅面代号</a:t>
                      </a:r>
                      <a:endParaRPr lang="zh-CN" sz="18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A0</a:t>
                      </a:r>
                      <a:endParaRPr lang="zh-CN" sz="1800" b="1" kern="100" dirty="0">
                        <a:solidFill>
                          <a:srgbClr val="FF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A1</a:t>
                      </a:r>
                      <a:endParaRPr lang="zh-CN" sz="1800" b="1" kern="100" dirty="0">
                        <a:solidFill>
                          <a:srgbClr val="FF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A2</a:t>
                      </a:r>
                      <a:endParaRPr lang="zh-CN" sz="1800" b="1" kern="100" dirty="0">
                        <a:solidFill>
                          <a:srgbClr val="FF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A3</a:t>
                      </a:r>
                      <a:endParaRPr lang="zh-CN" sz="1800" b="1" kern="100" dirty="0">
                        <a:solidFill>
                          <a:srgbClr val="FF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FF000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A4</a:t>
                      </a:r>
                      <a:endParaRPr lang="zh-CN" sz="1800" b="1" kern="100" dirty="0">
                        <a:solidFill>
                          <a:srgbClr val="FF000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尺寸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70C0"/>
                          </a:solidFill>
                          <a:effectLst/>
                          <a:latin typeface="Arial" pitchFamily="34" charset="0"/>
                          <a:ea typeface="宋体" pitchFamily="2" charset="-122"/>
                        </a:rPr>
                        <a:t>B×L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841×1189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ts val="18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594×841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420×594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297×420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7030A0"/>
                          </a:solidFill>
                          <a:effectLst/>
                          <a:latin typeface="Times New Roman" pitchFamily="18" charset="0"/>
                          <a:ea typeface="宋体" pitchFamily="2" charset="-122"/>
                          <a:cs typeface="Times New Roman" pitchFamily="18" charset="0"/>
                        </a:rPr>
                        <a:t>210×297</a:t>
                      </a: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e</a:t>
                      </a:r>
                      <a:endParaRPr lang="zh-CN" sz="18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7030A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20</a:t>
                      </a:r>
                      <a:endParaRPr lang="zh-CN" sz="1800" b="1" kern="100" dirty="0">
                        <a:solidFill>
                          <a:srgbClr val="7030A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7030A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1800" b="1" kern="100" dirty="0">
                        <a:solidFill>
                          <a:srgbClr val="7030A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c</a:t>
                      </a:r>
                      <a:endParaRPr lang="zh-CN" sz="18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7030A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10</a:t>
                      </a:r>
                      <a:endParaRPr lang="zh-CN" sz="1800" b="1" kern="100" dirty="0">
                        <a:solidFill>
                          <a:srgbClr val="7030A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7030A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5</a:t>
                      </a:r>
                      <a:endParaRPr lang="zh-CN" sz="1800" b="1" kern="100" dirty="0">
                        <a:solidFill>
                          <a:srgbClr val="7030A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360040">
                <a:tc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0070C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a</a:t>
                      </a:r>
                      <a:endParaRPr lang="zh-CN" sz="1800" b="1" kern="100" dirty="0">
                        <a:solidFill>
                          <a:srgbClr val="0070C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>
                        <a:lnSpc>
                          <a:spcPts val="1800"/>
                        </a:lnSpc>
                        <a:spcAft>
                          <a:spcPts val="0"/>
                        </a:spcAft>
                      </a:pPr>
                      <a:r>
                        <a:rPr lang="en-US" sz="1800" b="1" kern="0" dirty="0">
                          <a:solidFill>
                            <a:srgbClr val="7030A0"/>
                          </a:solidFill>
                          <a:latin typeface="Times New Roman"/>
                          <a:ea typeface="宋体"/>
                          <a:cs typeface="Times New Roman"/>
                        </a:rPr>
                        <a:t>25</a:t>
                      </a:r>
                      <a:endParaRPr lang="zh-CN" sz="1800" b="1" kern="100" dirty="0">
                        <a:solidFill>
                          <a:srgbClr val="7030A0"/>
                        </a:solidFill>
                        <a:latin typeface="Times New Roman"/>
                        <a:ea typeface="宋体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0256" name="Object 16"/>
          <p:cNvGraphicFramePr>
            <a:graphicFrameLocks noChangeAspect="1"/>
          </p:cNvGraphicFramePr>
          <p:nvPr/>
        </p:nvGraphicFramePr>
        <p:xfrm>
          <a:off x="0" y="0"/>
          <a:ext cx="114300" cy="123825"/>
        </p:xfrm>
        <a:graphic>
          <a:graphicData uri="http://schemas.openxmlformats.org/presentationml/2006/ole">
            <p:oleObj spid="_x0000_s10256" name="公式" r:id="rId9" imgW="114102" imgH="126780" progId="Equation.3">
              <p:embed/>
            </p:oleObj>
          </a:graphicData>
        </a:graphic>
      </p:graphicFrame>
      <p:graphicFrame>
        <p:nvGraphicFramePr>
          <p:cNvPr id="10255" name="Object 15"/>
          <p:cNvGraphicFramePr>
            <a:graphicFrameLocks noChangeAspect="1"/>
          </p:cNvGraphicFramePr>
          <p:nvPr/>
        </p:nvGraphicFramePr>
        <p:xfrm>
          <a:off x="0" y="0"/>
          <a:ext cx="114300" cy="123825"/>
        </p:xfrm>
        <a:graphic>
          <a:graphicData uri="http://schemas.openxmlformats.org/presentationml/2006/ole">
            <p:oleObj spid="_x0000_s10255" name="公式" r:id="rId10" imgW="114102" imgH="126780" progId="Equation.3">
              <p:embed/>
            </p:oleObj>
          </a:graphicData>
        </a:graphic>
      </p:graphicFrame>
      <p:graphicFrame>
        <p:nvGraphicFramePr>
          <p:cNvPr id="10254" name="Object 14"/>
          <p:cNvGraphicFramePr>
            <a:graphicFrameLocks noChangeAspect="1"/>
          </p:cNvGraphicFramePr>
          <p:nvPr/>
        </p:nvGraphicFramePr>
        <p:xfrm>
          <a:off x="0" y="0"/>
          <a:ext cx="114300" cy="123825"/>
        </p:xfrm>
        <a:graphic>
          <a:graphicData uri="http://schemas.openxmlformats.org/presentationml/2006/ole">
            <p:oleObj spid="_x0000_s10254" name="公式" r:id="rId11" imgW="114102" imgH="126780" progId="Equation.3">
              <p:embed/>
            </p:oleObj>
          </a:graphicData>
        </a:graphic>
      </p:graphicFrame>
      <p:graphicFrame>
        <p:nvGraphicFramePr>
          <p:cNvPr id="10253" name="Object 13"/>
          <p:cNvGraphicFramePr>
            <a:graphicFrameLocks noChangeAspect="1"/>
          </p:cNvGraphicFramePr>
          <p:nvPr/>
        </p:nvGraphicFramePr>
        <p:xfrm>
          <a:off x="0" y="0"/>
          <a:ext cx="114300" cy="123825"/>
        </p:xfrm>
        <a:graphic>
          <a:graphicData uri="http://schemas.openxmlformats.org/presentationml/2006/ole">
            <p:oleObj spid="_x0000_s10253" name="公式" r:id="rId12" imgW="114102" imgH="126780" progId="Equation.3">
              <p:embed/>
            </p:oleObj>
          </a:graphicData>
        </a:graphic>
      </p:graphicFrame>
      <p:graphicFrame>
        <p:nvGraphicFramePr>
          <p:cNvPr id="10252" name="Object 12"/>
          <p:cNvGraphicFramePr>
            <a:graphicFrameLocks noChangeAspect="1"/>
          </p:cNvGraphicFramePr>
          <p:nvPr/>
        </p:nvGraphicFramePr>
        <p:xfrm>
          <a:off x="0" y="0"/>
          <a:ext cx="114300" cy="123825"/>
        </p:xfrm>
        <a:graphic>
          <a:graphicData uri="http://schemas.openxmlformats.org/presentationml/2006/ole">
            <p:oleObj spid="_x0000_s10252" name="公式" r:id="rId13" imgW="114102" imgH="126780" progId="Equation.3">
              <p:embed/>
            </p:oleObj>
          </a:graphicData>
        </a:graphic>
      </p:graphicFrame>
      <p:graphicFrame>
        <p:nvGraphicFramePr>
          <p:cNvPr id="10251" name="Object 11"/>
          <p:cNvGraphicFramePr>
            <a:graphicFrameLocks noChangeAspect="1"/>
          </p:cNvGraphicFramePr>
          <p:nvPr/>
        </p:nvGraphicFramePr>
        <p:xfrm>
          <a:off x="0" y="0"/>
          <a:ext cx="114300" cy="123825"/>
        </p:xfrm>
        <a:graphic>
          <a:graphicData uri="http://schemas.openxmlformats.org/presentationml/2006/ole">
            <p:oleObj spid="_x0000_s10251" name="公式" r:id="rId14" imgW="114102" imgH="126780" progId="Equation.3">
              <p:embed/>
            </p:oleObj>
          </a:graphicData>
        </a:graphic>
      </p:graphicFrame>
      <p:sp>
        <p:nvSpPr>
          <p:cNvPr id="10257" name="Rectangle 17"/>
          <p:cNvSpPr>
            <a:spLocks noChangeArrowheads="1"/>
          </p:cNvSpPr>
          <p:nvPr/>
        </p:nvSpPr>
        <p:spPr bwMode="auto">
          <a:xfrm>
            <a:off x="2555776" y="2636912"/>
            <a:ext cx="6336704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表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1-1 </a:t>
            </a:r>
            <a:r>
              <a:rPr kumimoji="0" lang="zh-CN" altLang="en-US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基本图纸幅面及图框尺寸                                              </a:t>
            </a:r>
            <a:r>
              <a:rPr lang="zh-CN" altLang="en-US" sz="1600" b="1" dirty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mm</a:t>
            </a:r>
            <a:endParaRPr kumimoji="0" lang="zh-CN" altLang="en-US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395536" y="1844824"/>
            <a:ext cx="3168352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zh-CN" altLang="en-US" sz="20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lang="en-US" altLang="zh-CN" sz="20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</a:t>
            </a:r>
            <a:r>
              <a:rPr lang="zh-CN" altLang="en-US" sz="20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）图纸幅面</a:t>
            </a:r>
            <a:endParaRPr lang="en-US" altLang="zh-CN" sz="2000" b="1" dirty="0" smtClean="0">
              <a:solidFill>
                <a:srgbClr val="00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endParaRPr lang="zh-CN" altLang="en-US" dirty="0"/>
          </a:p>
        </p:txBody>
      </p:sp>
      <p:sp>
        <p:nvSpPr>
          <p:cNvPr id="43" name="TextBox 42"/>
          <p:cNvSpPr txBox="1"/>
          <p:nvPr/>
        </p:nvSpPr>
        <p:spPr>
          <a:xfrm>
            <a:off x="179512" y="5013177"/>
            <a:ext cx="8738290" cy="9848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dirty="0" smtClean="0"/>
              <a:t>      </a:t>
            </a:r>
            <a:r>
              <a:rPr lang="zh-CN" altLang="zh-CN" sz="2000" b="1" dirty="0" smtClean="0"/>
              <a:t>必要</a:t>
            </a:r>
            <a:r>
              <a:rPr lang="zh-CN" altLang="zh-CN" sz="2000" b="1" dirty="0"/>
              <a:t>时允许选用加长幅面。加长幅面的尺寸特点是：长边和短边的尺寸</a:t>
            </a:r>
            <a:r>
              <a:rPr lang="zh-CN" altLang="zh-CN" sz="2000" b="1" dirty="0" smtClean="0"/>
              <a:t>比</a:t>
            </a:r>
            <a:endParaRPr lang="en-US" altLang="zh-CN" sz="2000" b="1" dirty="0" smtClean="0"/>
          </a:p>
          <a:p>
            <a:r>
              <a:rPr lang="zh-CN" altLang="zh-CN" sz="2000" b="1" dirty="0" smtClean="0"/>
              <a:t>是</a:t>
            </a:r>
            <a:r>
              <a:rPr lang="en-US" altLang="zh-CN" sz="2000" b="1" dirty="0" smtClean="0"/>
              <a:t>       :</a:t>
            </a:r>
            <a:r>
              <a:rPr lang="en-US" altLang="zh-CN" sz="2000" b="1" dirty="0"/>
              <a:t>1</a:t>
            </a:r>
            <a:r>
              <a:rPr lang="zh-CN" altLang="zh-CN" sz="2000" b="1" dirty="0" smtClean="0"/>
              <a:t>；大于</a:t>
            </a:r>
            <a:r>
              <a:rPr lang="en-US" altLang="zh-CN" sz="2000" b="1" dirty="0"/>
              <a:t>A4</a:t>
            </a:r>
            <a:r>
              <a:rPr lang="zh-CN" altLang="zh-CN" sz="2000" b="1" dirty="0"/>
              <a:t>图纸的每一号图纸，可以裁成两张比它小一号的图纸。</a:t>
            </a:r>
          </a:p>
          <a:p>
            <a:endParaRPr lang="zh-CN" altLang="en-US" dirty="0"/>
          </a:p>
        </p:txBody>
      </p:sp>
      <p:graphicFrame>
        <p:nvGraphicFramePr>
          <p:cNvPr id="44" name="对象 43"/>
          <p:cNvGraphicFramePr>
            <a:graphicFrameLocks noChangeAspect="1"/>
          </p:cNvGraphicFramePr>
          <p:nvPr/>
        </p:nvGraphicFramePr>
        <p:xfrm>
          <a:off x="539552" y="5373216"/>
          <a:ext cx="321446" cy="287610"/>
        </p:xfrm>
        <a:graphic>
          <a:graphicData uri="http://schemas.openxmlformats.org/presentationml/2006/ole">
            <p:oleObj spid="_x0000_s10258" name="公式" r:id="rId15" imgW="241200" imgH="215640" progId="Equation.3">
              <p:embed/>
            </p:oleObj>
          </a:graphicData>
        </a:graphic>
      </p:graphicFrame>
      <p:sp>
        <p:nvSpPr>
          <p:cNvPr id="25" name="动作按钮: 后退或前一项 24">
            <a:hlinkClick r:id="rId16" action="ppaction://hlinkpres?slideindex=2&amp;slidetitle=幻灯片 2" highlightClick="1"/>
          </p:cNvPr>
          <p:cNvSpPr/>
          <p:nvPr/>
        </p:nvSpPr>
        <p:spPr>
          <a:xfrm>
            <a:off x="8316416" y="6381328"/>
            <a:ext cx="576064" cy="288032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634082"/>
          </a:xfrm>
        </p:spPr>
        <p:txBody>
          <a:bodyPr>
            <a:normAutofit/>
          </a:bodyPr>
          <a:lstStyle/>
          <a:p>
            <a:pPr algn="l"/>
            <a:r>
              <a:rPr lang="zh-CN" altLang="en-US" sz="2400" b="1" dirty="0" smtClean="0"/>
              <a:t>（</a:t>
            </a:r>
            <a:r>
              <a:rPr lang="en-US" altLang="zh-CN" sz="2400" b="1" dirty="0" smtClean="0"/>
              <a:t>5</a:t>
            </a:r>
            <a:r>
              <a:rPr lang="zh-CN" altLang="en-US" sz="2400" b="1" dirty="0" smtClean="0"/>
              <a:t>）对称图形尺寸标注</a:t>
            </a:r>
            <a:endParaRPr lang="zh-CN" altLang="en-US" sz="2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108520" y="1124744"/>
            <a:ext cx="8964488" cy="55446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b="1" dirty="0" smtClean="0"/>
              <a:t>        </a:t>
            </a:r>
            <a:r>
              <a:rPr lang="zh-CN" altLang="en-US" sz="2400" b="1" dirty="0" smtClean="0"/>
              <a:t> </a:t>
            </a:r>
            <a:r>
              <a:rPr lang="zh-CN" altLang="en-US" sz="2400" b="1" dirty="0" smtClean="0"/>
              <a:t>   </a:t>
            </a:r>
            <a:r>
              <a:rPr lang="zh-CN" altLang="zh-CN" sz="2400" b="1" dirty="0" smtClean="0"/>
              <a:t>当</a:t>
            </a:r>
            <a:r>
              <a:rPr lang="zh-CN" altLang="zh-CN" sz="2400" b="1" dirty="0" smtClean="0"/>
              <a:t>对称机件的图形只画出一半（图</a:t>
            </a:r>
            <a:r>
              <a:rPr lang="en-US" altLang="zh-CN" sz="2400" b="1" dirty="0" smtClean="0"/>
              <a:t>a</a:t>
            </a:r>
            <a:r>
              <a:rPr lang="zh-CN" altLang="zh-CN" sz="2400" b="1" dirty="0" smtClean="0"/>
              <a:t>）或略大于一半（图</a:t>
            </a:r>
            <a:r>
              <a:rPr lang="en-US" altLang="zh-CN" sz="2400" b="1" dirty="0" smtClean="0"/>
              <a:t>b</a:t>
            </a:r>
            <a:r>
              <a:rPr lang="zh-CN" altLang="zh-CN" sz="2400" b="1" dirty="0" smtClean="0"/>
              <a:t>）时，</a:t>
            </a:r>
            <a:r>
              <a:rPr lang="en-US" altLang="zh-CN" sz="2400" b="1" dirty="0" smtClean="0"/>
              <a:t> </a:t>
            </a:r>
            <a:r>
              <a:rPr lang="zh-CN" altLang="zh-CN" sz="2400" b="1" dirty="0" smtClean="0"/>
              <a:t>尺寸</a:t>
            </a:r>
            <a:r>
              <a:rPr lang="zh-CN" altLang="zh-CN" sz="2400" b="1" dirty="0" smtClean="0"/>
              <a:t>线应略超过对称中心线或断裂处的边界线，此时仅在尺寸</a:t>
            </a:r>
            <a:r>
              <a:rPr lang="zh-CN" altLang="zh-CN" sz="2400" b="1" dirty="0" smtClean="0"/>
              <a:t>线的</a:t>
            </a:r>
            <a:r>
              <a:rPr lang="zh-CN" altLang="zh-CN" sz="2400" b="1" dirty="0" smtClean="0"/>
              <a:t>一端画出箭头。</a:t>
            </a:r>
            <a:endParaRPr lang="zh-CN" altLang="en-US" sz="2400" b="1" dirty="0"/>
          </a:p>
        </p:txBody>
      </p:sp>
      <p:sp>
        <p:nvSpPr>
          <p:cNvPr id="72706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graphicFrame>
        <p:nvGraphicFramePr>
          <p:cNvPr id="72705" name="Object 1"/>
          <p:cNvGraphicFramePr>
            <a:graphicFrameLocks noChangeAspect="1"/>
          </p:cNvGraphicFramePr>
          <p:nvPr/>
        </p:nvGraphicFramePr>
        <p:xfrm>
          <a:off x="755576" y="2564904"/>
          <a:ext cx="7560840" cy="3465385"/>
        </p:xfrm>
        <a:graphic>
          <a:graphicData uri="http://schemas.openxmlformats.org/presentationml/2006/ole">
            <p:oleObj spid="_x0000_s72705" name="BMP 图像" r:id="rId3" imgW="3200000" imgH="1467055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9552" y="404664"/>
            <a:ext cx="8219256" cy="79208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zh-CN" altLang="zh-CN" b="1" dirty="0" smtClean="0"/>
              <a:t>第二节</a:t>
            </a:r>
            <a:r>
              <a:rPr lang="en-US" altLang="zh-CN" b="1" dirty="0" smtClean="0"/>
              <a:t>  </a:t>
            </a:r>
            <a:r>
              <a:rPr lang="zh-CN" altLang="zh-CN" b="1" dirty="0" smtClean="0"/>
              <a:t>绘图工具和仪器的使用方法</a:t>
            </a:r>
            <a:br>
              <a:rPr lang="zh-CN" altLang="zh-CN" b="1" dirty="0" smtClean="0"/>
            </a:b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600200"/>
            <a:ext cx="8435280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zh-CN" sz="2800" b="1" dirty="0" smtClean="0"/>
              <a:t>一、图板、丁字尺、三角板的用法</a:t>
            </a:r>
            <a:endParaRPr lang="zh-CN" altLang="en-US" sz="2800" dirty="0"/>
          </a:p>
        </p:txBody>
      </p:sp>
      <p:pic>
        <p:nvPicPr>
          <p:cNvPr id="73730" name="图片 8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2420888"/>
            <a:ext cx="3601479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3731" name="图片 8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15752" y="2333719"/>
            <a:ext cx="4000664" cy="28954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1187624" y="5733256"/>
            <a:ext cx="264687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/>
              <a:t>用丁字尺画水平线</a:t>
            </a:r>
            <a:endParaRPr lang="zh-CN" altLang="en-US" sz="2400" b="1" dirty="0"/>
          </a:p>
        </p:txBody>
      </p:sp>
      <p:sp>
        <p:nvSpPr>
          <p:cNvPr id="73732" name="Rectangle 4"/>
          <p:cNvSpPr>
            <a:spLocks noChangeArrowheads="1"/>
          </p:cNvSpPr>
          <p:nvPr/>
        </p:nvSpPr>
        <p:spPr bwMode="auto">
          <a:xfrm>
            <a:off x="4356944" y="5702479"/>
            <a:ext cx="449353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用丁字尺和三角板配合画铅垂线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9" name="动作按钮: 后退或前一项 8">
            <a:hlinkClick r:id="rId4" action="ppaction://hlinkpres?slideindex=2&amp;slidetitle=幻灯片 2" highlightClick="1"/>
          </p:cNvPr>
          <p:cNvSpPr/>
          <p:nvPr/>
        </p:nvSpPr>
        <p:spPr>
          <a:xfrm>
            <a:off x="8316416" y="6381328"/>
            <a:ext cx="576064" cy="288032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图片 82" descr="HZKWR4FQ1XZTC()3UT9RBML"/>
          <p:cNvPicPr>
            <a:picLocks noChangeAspect="1" noChangeArrowheads="1"/>
          </p:cNvPicPr>
          <p:nvPr/>
        </p:nvPicPr>
        <p:blipFill>
          <a:blip r:embed="rId2" cstate="print">
            <a:lum contrast="36000"/>
          </a:blip>
          <a:srcRect/>
          <a:stretch>
            <a:fillRect/>
          </a:stretch>
        </p:blipFill>
        <p:spPr bwMode="auto">
          <a:xfrm>
            <a:off x="0" y="1412776"/>
            <a:ext cx="4011103" cy="273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5" name="图片 8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268760"/>
            <a:ext cx="4200675" cy="2745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6" name="Rectangle 4"/>
          <p:cNvSpPr>
            <a:spLocks noChangeArrowheads="1"/>
          </p:cNvSpPr>
          <p:nvPr/>
        </p:nvSpPr>
        <p:spPr bwMode="auto">
          <a:xfrm>
            <a:off x="740768" y="4375557"/>
            <a:ext cx="2954655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用丁字尺和三角板配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合画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15°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整数倍斜线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92080" y="4437112"/>
            <a:ext cx="360040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/>
              <a:t>用两块三角板配合作已知</a:t>
            </a:r>
            <a:endParaRPr lang="en-US" altLang="zh-CN" sz="2400" b="1" dirty="0" smtClean="0"/>
          </a:p>
          <a:p>
            <a:r>
              <a:rPr lang="zh-CN" altLang="zh-CN" sz="2400" b="1" dirty="0" smtClean="0"/>
              <a:t>线段的平行线或者垂线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179512" y="476672"/>
            <a:ext cx="41520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800" b="1" dirty="0" smtClean="0"/>
              <a:t>二、分规、比例尺的用法</a:t>
            </a:r>
            <a:endParaRPr lang="zh-CN" altLang="en-US" sz="2800" dirty="0"/>
          </a:p>
        </p:txBody>
      </p:sp>
      <p:pic>
        <p:nvPicPr>
          <p:cNvPr id="75778" name="图片 8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556792"/>
            <a:ext cx="3744416" cy="32439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5779" name="图片 85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988840"/>
            <a:ext cx="3545368" cy="3287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683568" y="5013176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/>
              <a:t>用分规连续截取等长线段</a:t>
            </a:r>
            <a:endParaRPr lang="zh-CN" altLang="en-US" sz="2400" b="1" dirty="0"/>
          </a:p>
        </p:txBody>
      </p:sp>
      <p:sp>
        <p:nvSpPr>
          <p:cNvPr id="8" name="矩形 7"/>
          <p:cNvSpPr/>
          <p:nvPr/>
        </p:nvSpPr>
        <p:spPr>
          <a:xfrm>
            <a:off x="4283968" y="5517232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2000" dirty="0" smtClean="0"/>
              <a:t>     </a:t>
            </a:r>
            <a:r>
              <a:rPr lang="zh-CN" altLang="zh-CN" sz="2400" b="1" dirty="0" smtClean="0"/>
              <a:t>比例尺除用来直接在尺上度量尺寸外，还可以用分规从比例尺量取尺寸</a:t>
            </a:r>
            <a:r>
              <a:rPr lang="zh-CN" altLang="en-US" sz="2400" b="1" dirty="0" smtClean="0"/>
              <a:t>。</a:t>
            </a:r>
            <a:endParaRPr lang="zh-CN" alt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435280" cy="720080"/>
          </a:xfrm>
        </p:spPr>
        <p:txBody>
          <a:bodyPr>
            <a:normAutofit/>
          </a:bodyPr>
          <a:lstStyle/>
          <a:p>
            <a:pPr algn="l"/>
            <a:r>
              <a:rPr lang="zh-CN" altLang="zh-CN" sz="2800" b="1" dirty="0" smtClean="0"/>
              <a:t>三、圆规的用法</a:t>
            </a:r>
            <a:endParaRPr lang="zh-CN" altLang="en-US" sz="2800" dirty="0"/>
          </a:p>
        </p:txBody>
      </p:sp>
      <p:pic>
        <p:nvPicPr>
          <p:cNvPr id="76802" name="图片 86" descr="NYIRAMTZB%6NN]ZU4JJ@64G"/>
          <p:cNvPicPr>
            <a:picLocks noChangeAspect="1" noChangeArrowheads="1"/>
          </p:cNvPicPr>
          <p:nvPr/>
        </p:nvPicPr>
        <p:blipFill>
          <a:blip r:embed="rId2" cstate="print">
            <a:lum contrast="42000"/>
          </a:blip>
          <a:srcRect/>
          <a:stretch>
            <a:fillRect/>
          </a:stretch>
        </p:blipFill>
        <p:spPr bwMode="auto">
          <a:xfrm>
            <a:off x="4427984" y="260648"/>
            <a:ext cx="3279322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3" name="图片 87" descr="F(1AY9QF$}$VI5{2LLYG8BH"/>
          <p:cNvPicPr>
            <a:picLocks noChangeAspect="1" noChangeArrowheads="1"/>
          </p:cNvPicPr>
          <p:nvPr/>
        </p:nvPicPr>
        <p:blipFill>
          <a:blip r:embed="rId3" cstate="print">
            <a:lum contrast="42000"/>
          </a:blip>
          <a:srcRect/>
          <a:stretch>
            <a:fillRect/>
          </a:stretch>
        </p:blipFill>
        <p:spPr bwMode="auto">
          <a:xfrm>
            <a:off x="4644008" y="3356992"/>
            <a:ext cx="3777729" cy="28809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4" name="图片 8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5536" y="1556792"/>
            <a:ext cx="3240360" cy="3668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4499992" y="2924944"/>
            <a:ext cx="35702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/>
              <a:t>铅芯脚和针脚的高低调整</a:t>
            </a:r>
            <a:endParaRPr lang="zh-CN" altLang="en-US" sz="2400" b="1" dirty="0"/>
          </a:p>
        </p:txBody>
      </p:sp>
      <p:sp>
        <p:nvSpPr>
          <p:cNvPr id="76805" name="Rectangle 5"/>
          <p:cNvSpPr>
            <a:spLocks noChangeArrowheads="1"/>
          </p:cNvSpPr>
          <p:nvPr/>
        </p:nvSpPr>
        <p:spPr bwMode="auto">
          <a:xfrm>
            <a:off x="3995936" y="6093296"/>
            <a:ext cx="513474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画圆时，铅芯脚和针脚都应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垂直纸面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6806" name="Rectangle 6"/>
          <p:cNvSpPr>
            <a:spLocks noChangeArrowheads="1"/>
          </p:cNvSpPr>
          <p:nvPr/>
        </p:nvSpPr>
        <p:spPr bwMode="auto">
          <a:xfrm>
            <a:off x="323528" y="5599692"/>
            <a:ext cx="36004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画圆时，圆规应按照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顺时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针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方向旋转并稍向前倾斜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229600" cy="634082"/>
          </a:xfrm>
        </p:spPr>
        <p:txBody>
          <a:bodyPr>
            <a:normAutofit/>
          </a:bodyPr>
          <a:lstStyle/>
          <a:p>
            <a:pPr algn="l"/>
            <a:r>
              <a:rPr lang="zh-CN" altLang="zh-CN" sz="2800" b="1" dirty="0" smtClean="0"/>
              <a:t>四、曲线板的用法</a:t>
            </a:r>
            <a:endParaRPr lang="zh-CN" altLang="en-US" sz="2800" dirty="0"/>
          </a:p>
        </p:txBody>
      </p:sp>
      <p:pic>
        <p:nvPicPr>
          <p:cNvPr id="77826" name="图片 89"/>
          <p:cNvPicPr>
            <a:picLocks noChangeAspect="1" noChangeArrowheads="1"/>
          </p:cNvPicPr>
          <p:nvPr/>
        </p:nvPicPr>
        <p:blipFill>
          <a:blip r:embed="rId2" cstate="print">
            <a:lum bright="-20000" contrast="30000"/>
          </a:blip>
          <a:srcRect/>
          <a:stretch>
            <a:fillRect/>
          </a:stretch>
        </p:blipFill>
        <p:spPr bwMode="auto">
          <a:xfrm>
            <a:off x="395536" y="1556792"/>
            <a:ext cx="8176191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7827" name="Rectangle 3"/>
          <p:cNvSpPr>
            <a:spLocks noChangeArrowheads="1"/>
          </p:cNvSpPr>
          <p:nvPr/>
        </p:nvSpPr>
        <p:spPr bwMode="auto">
          <a:xfrm>
            <a:off x="107504" y="4941168"/>
            <a:ext cx="889248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143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）用细线通过各点徒手连成曲线     （</a:t>
            </a:r>
            <a:r>
              <a:rPr kumimoji="0" lang="en-US" altLang="zh-CN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kumimoji="0" lang="zh-CN" altLang="en-US" sz="20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）分段描绘，在两段连接处要有</a:t>
            </a:r>
            <a:endParaRPr kumimoji="0" lang="en-US" altLang="zh-CN" sz="20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indent="1143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                 一小段重复，以保证所连曲线</a:t>
            </a:r>
            <a:endParaRPr lang="en-US" altLang="zh-CN" sz="2000" b="1" dirty="0" smtClean="0">
              <a:solidFill>
                <a:srgbClr val="000000"/>
              </a:solidFill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indent="1143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0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                                               </a:t>
            </a:r>
            <a:r>
              <a:rPr lang="zh-CN" altLang="en-US" sz="20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光滑过渡 </a:t>
            </a:r>
            <a:endParaRPr lang="zh-CN" altLang="en-US" sz="2000" b="1" dirty="0" smtClean="0"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1143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512" y="274638"/>
            <a:ext cx="8507288" cy="922114"/>
          </a:xfrm>
        </p:spPr>
        <p:txBody>
          <a:bodyPr>
            <a:normAutofit/>
          </a:bodyPr>
          <a:lstStyle/>
          <a:p>
            <a:pPr algn="l"/>
            <a:r>
              <a:rPr lang="zh-CN" altLang="zh-CN" sz="2800" b="1" dirty="0" smtClean="0"/>
              <a:t>五、针管绘图笔和</a:t>
            </a:r>
            <a:r>
              <a:rPr lang="zh-CN" altLang="en-US" sz="2800" b="1" dirty="0" smtClean="0"/>
              <a:t>直线</a:t>
            </a:r>
            <a:r>
              <a:rPr lang="zh-CN" altLang="zh-CN" sz="2800" b="1" dirty="0" smtClean="0"/>
              <a:t>笔的用法</a:t>
            </a:r>
            <a:endParaRPr lang="zh-CN" altLang="en-US" sz="2800" dirty="0"/>
          </a:p>
        </p:txBody>
      </p:sp>
      <p:pic>
        <p:nvPicPr>
          <p:cNvPr id="78850" name="图片 90" descr="3%CE3P%G%[F$OPD)W~P6QJ2"/>
          <p:cNvPicPr>
            <a:picLocks noChangeAspect="1" noChangeArrowheads="1"/>
          </p:cNvPicPr>
          <p:nvPr/>
        </p:nvPicPr>
        <p:blipFill>
          <a:blip r:embed="rId2" cstate="print">
            <a:lum contrast="42000"/>
          </a:blip>
          <a:srcRect/>
          <a:stretch>
            <a:fillRect/>
          </a:stretch>
        </p:blipFill>
        <p:spPr bwMode="auto">
          <a:xfrm>
            <a:off x="1691680" y="1124744"/>
            <a:ext cx="5304176" cy="9369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3779912" y="2132856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/>
              <a:t>针管绘图笔</a:t>
            </a:r>
            <a:endParaRPr lang="zh-CN" altLang="en-US" sz="2400" b="1" dirty="0"/>
          </a:p>
        </p:txBody>
      </p:sp>
      <p:pic>
        <p:nvPicPr>
          <p:cNvPr id="78851" name="图片 9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2636912"/>
            <a:ext cx="8621478" cy="2664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8852" name="Rectangle 4"/>
          <p:cNvSpPr>
            <a:spLocks noChangeArrowheads="1"/>
          </p:cNvSpPr>
          <p:nvPr/>
        </p:nvSpPr>
        <p:spPr bwMode="auto">
          <a:xfrm>
            <a:off x="179512" y="5373216"/>
            <a:ext cx="3672408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用直线笔画墨线图。画图时，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直线笔要向前进方向稍作倾斜。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宋体" pitchFamily="2" charset="-122"/>
                <a:cs typeface="宋体" pitchFamily="2" charset="-122"/>
              </a:rPr>
              <a:t> </a:t>
            </a:r>
          </a:p>
        </p:txBody>
      </p:sp>
      <p:sp>
        <p:nvSpPr>
          <p:cNvPr id="78853" name="Rectangle 5"/>
          <p:cNvSpPr>
            <a:spLocks noChangeArrowheads="1"/>
          </p:cNvSpPr>
          <p:nvPr/>
        </p:nvSpPr>
        <p:spPr bwMode="auto">
          <a:xfrm>
            <a:off x="4499992" y="5301208"/>
            <a:ext cx="4032449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直线笔的两片都要和纸面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接触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，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才能保证画出的图线光滑。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332656"/>
            <a:ext cx="8507288" cy="850106"/>
          </a:xfrm>
        </p:spPr>
        <p:txBody>
          <a:bodyPr>
            <a:normAutofit/>
          </a:bodyPr>
          <a:lstStyle/>
          <a:p>
            <a:pPr algn="l"/>
            <a:r>
              <a:rPr lang="zh-CN" altLang="zh-CN" sz="2800" b="1" dirty="0" smtClean="0"/>
              <a:t>六、铅笔的削</a:t>
            </a:r>
            <a:r>
              <a:rPr lang="zh-CN" altLang="en-US" sz="2800" b="1" dirty="0" smtClean="0"/>
              <a:t>法</a:t>
            </a:r>
            <a:endParaRPr lang="zh-CN" altLang="en-US" sz="2800" dirty="0"/>
          </a:p>
        </p:txBody>
      </p:sp>
      <p:pic>
        <p:nvPicPr>
          <p:cNvPr id="79874" name="图片 92" descr=")Q4JWCP1@F_$SQFQ1}R[[KF"/>
          <p:cNvPicPr>
            <a:picLocks noChangeAspect="1" noChangeArrowheads="1"/>
          </p:cNvPicPr>
          <p:nvPr/>
        </p:nvPicPr>
        <p:blipFill>
          <a:blip r:embed="rId2" cstate="print">
            <a:lum contrast="42000"/>
          </a:blip>
          <a:srcRect/>
          <a:stretch>
            <a:fillRect/>
          </a:stretch>
        </p:blipFill>
        <p:spPr bwMode="auto">
          <a:xfrm>
            <a:off x="1835696" y="1700808"/>
            <a:ext cx="5076056" cy="35894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9875" name="Rectangle 3"/>
          <p:cNvSpPr>
            <a:spLocks noChangeArrowheads="1"/>
          </p:cNvSpPr>
          <p:nvPr/>
        </p:nvSpPr>
        <p:spPr bwMode="auto">
          <a:xfrm>
            <a:off x="0" y="5599693"/>
            <a:ext cx="889248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286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一般将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H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HB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型的铅笔的铅芯削成锥形用来画细线和写字；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2860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将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型铅笔削成楔形，用来画粗线。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484784"/>
            <a:ext cx="8784976" cy="5112568"/>
          </a:xfrm>
        </p:spPr>
        <p:txBody>
          <a:bodyPr/>
          <a:lstStyle/>
          <a:p>
            <a:pPr>
              <a:buNone/>
            </a:pPr>
            <a:r>
              <a:rPr lang="zh-CN" altLang="zh-CN" sz="2400" b="1" dirty="0" smtClean="0"/>
              <a:t>一、正多边形画法</a:t>
            </a:r>
            <a:endParaRPr lang="zh-CN" altLang="zh-CN" sz="2400" dirty="0" smtClean="0"/>
          </a:p>
          <a:p>
            <a:pPr>
              <a:buNone/>
            </a:pPr>
            <a:r>
              <a:rPr lang="en-US" altLang="zh-CN" sz="2400" b="1" dirty="0" smtClean="0">
                <a:solidFill>
                  <a:srgbClr val="3333CC"/>
                </a:solidFill>
                <a:latin typeface="+mn-ea"/>
              </a:rPr>
              <a:t>1.</a:t>
            </a:r>
            <a:r>
              <a:rPr lang="zh-CN" altLang="zh-CN" sz="2400" b="1" dirty="0" smtClean="0">
                <a:solidFill>
                  <a:srgbClr val="3333CC"/>
                </a:solidFill>
                <a:latin typeface="+mn-ea"/>
              </a:rPr>
              <a:t>正六边形</a:t>
            </a:r>
          </a:p>
        </p:txBody>
      </p:sp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850106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altLang="zh-CN" b="1" dirty="0" smtClean="0"/>
              <a:t/>
            </a:r>
            <a:br>
              <a:rPr lang="en-US" altLang="zh-CN" b="1" dirty="0" smtClean="0"/>
            </a:br>
            <a:r>
              <a:rPr lang="zh-CN" altLang="zh-CN" sz="4000" b="1" dirty="0" smtClean="0"/>
              <a:t>第三节</a:t>
            </a:r>
            <a:r>
              <a:rPr lang="en-US" altLang="zh-CN" sz="4000" b="1" dirty="0" smtClean="0"/>
              <a:t>  </a:t>
            </a:r>
            <a:r>
              <a:rPr lang="zh-CN" altLang="zh-CN" sz="4000" b="1" dirty="0" smtClean="0"/>
              <a:t>几何作图</a:t>
            </a:r>
            <a:r>
              <a:rPr lang="zh-CN" altLang="zh-CN" b="1" dirty="0" smtClean="0"/>
              <a:t/>
            </a:r>
            <a:br>
              <a:rPr lang="zh-CN" altLang="zh-CN" b="1" dirty="0" smtClean="0"/>
            </a:br>
            <a:endParaRPr lang="zh-CN" altLang="en-US" dirty="0"/>
          </a:p>
        </p:txBody>
      </p:sp>
      <p:pic>
        <p:nvPicPr>
          <p:cNvPr id="80898" name="图片 93" descr="FY(`Z1V4D83}~B5BTN`2EJ9"/>
          <p:cNvPicPr>
            <a:picLocks noChangeAspect="1" noChangeArrowheads="1"/>
          </p:cNvPicPr>
          <p:nvPr/>
        </p:nvPicPr>
        <p:blipFill>
          <a:blip r:embed="rId2" cstate="print">
            <a:lum contrast="48000"/>
          </a:blip>
          <a:srcRect/>
          <a:stretch>
            <a:fillRect/>
          </a:stretch>
        </p:blipFill>
        <p:spPr bwMode="auto">
          <a:xfrm>
            <a:off x="755576" y="2564904"/>
            <a:ext cx="7339220" cy="29523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899" name="Rectangle 3"/>
          <p:cNvSpPr>
            <a:spLocks noChangeArrowheads="1"/>
          </p:cNvSpPr>
          <p:nvPr/>
        </p:nvSpPr>
        <p:spPr bwMode="auto">
          <a:xfrm>
            <a:off x="1739008" y="5702479"/>
            <a:ext cx="4801314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已知对角线长度画正六边形的方法</a:t>
            </a:r>
            <a:endParaRPr kumimoji="0" lang="zh-CN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7" name="动作按钮: 后退或前一项 6">
            <a:hlinkClick r:id="rId3" action="ppaction://hlinkpres?slideindex=2&amp;slidetitle=幻灯片 2" highlightClick="1"/>
          </p:cNvPr>
          <p:cNvSpPr/>
          <p:nvPr/>
        </p:nvSpPr>
        <p:spPr>
          <a:xfrm>
            <a:off x="8316416" y="6381328"/>
            <a:ext cx="576064" cy="288032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22" name="图片 9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186" y="1916832"/>
            <a:ext cx="8833514" cy="32403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23" name="Rectangle 3"/>
          <p:cNvSpPr>
            <a:spLocks noChangeArrowheads="1"/>
          </p:cNvSpPr>
          <p:nvPr/>
        </p:nvSpPr>
        <p:spPr bwMode="auto">
          <a:xfrm>
            <a:off x="0" y="5373216"/>
            <a:ext cx="842493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）根据尺寸，求得四个顶点          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）完成正六边形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44958" y="692696"/>
            <a:ext cx="449353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zh-CN" altLang="en-US" sz="2400" b="1" dirty="0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已知对边距离的正六边形的方法</a:t>
            </a:r>
            <a:endParaRPr lang="zh-CN" altLang="en-US" sz="2400" b="1" dirty="0" smtClean="0">
              <a:solidFill>
                <a:srgbClr val="0070C0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706090"/>
          </a:xfrm>
        </p:spPr>
        <p:txBody>
          <a:bodyPr>
            <a:normAutofit/>
          </a:bodyPr>
          <a:lstStyle/>
          <a:p>
            <a:pPr algn="l"/>
            <a:r>
              <a:rPr lang="zh-CN" altLang="en-US" sz="2400" b="1" dirty="0" smtClean="0"/>
              <a:t>（</a:t>
            </a:r>
            <a:r>
              <a:rPr lang="en-US" altLang="zh-CN" sz="2400" b="1" dirty="0" smtClean="0"/>
              <a:t>2</a:t>
            </a:r>
            <a:r>
              <a:rPr lang="zh-CN" altLang="en-US" sz="2400" b="1" dirty="0" smtClean="0"/>
              <a:t>）图框格式</a:t>
            </a:r>
            <a:endParaRPr lang="zh-CN" altLang="en-US" sz="2400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-252536" y="692696"/>
            <a:ext cx="8964488" cy="6165304"/>
          </a:xfrm>
        </p:spPr>
        <p:txBody>
          <a:bodyPr/>
          <a:lstStyle/>
          <a:p>
            <a:pPr>
              <a:buNone/>
            </a:pPr>
            <a:r>
              <a:rPr lang="en-US" altLang="zh-CN" dirty="0" smtClean="0"/>
              <a:t>           </a:t>
            </a:r>
            <a:r>
              <a:rPr lang="zh-CN" altLang="zh-CN" sz="2400" dirty="0" smtClean="0"/>
              <a:t>在图纸上，必须用</a:t>
            </a:r>
            <a:r>
              <a:rPr lang="zh-CN" altLang="zh-CN" sz="2400" b="1" dirty="0" smtClean="0">
                <a:solidFill>
                  <a:srgbClr val="FF0000"/>
                </a:solidFill>
              </a:rPr>
              <a:t>粗实线</a:t>
            </a:r>
            <a:r>
              <a:rPr lang="zh-CN" altLang="zh-CN" sz="2400" dirty="0" smtClean="0"/>
              <a:t>画出图框，用来限定绘图区域，其格式分为</a:t>
            </a:r>
            <a:r>
              <a:rPr lang="zh-CN" altLang="zh-CN" sz="2400" b="1" u="sng" dirty="0" smtClean="0">
                <a:solidFill>
                  <a:srgbClr val="FF0000"/>
                </a:solidFill>
              </a:rPr>
              <a:t>不留装订边</a:t>
            </a:r>
            <a:r>
              <a:rPr lang="zh-CN" altLang="zh-CN" sz="2400" dirty="0" smtClean="0"/>
              <a:t>和</a:t>
            </a:r>
            <a:r>
              <a:rPr lang="zh-CN" altLang="zh-CN" sz="2400" b="1" u="sng" dirty="0" smtClean="0">
                <a:solidFill>
                  <a:srgbClr val="FF0000"/>
                </a:solidFill>
              </a:rPr>
              <a:t>留有装订边</a:t>
            </a:r>
            <a:r>
              <a:rPr lang="zh-CN" altLang="zh-CN" sz="2400" dirty="0" smtClean="0"/>
              <a:t>两种。</a:t>
            </a:r>
            <a:endParaRPr lang="en-US" altLang="zh-CN" sz="2400" dirty="0" smtClean="0"/>
          </a:p>
          <a:p>
            <a:pPr>
              <a:buNone/>
            </a:pPr>
            <a:endParaRPr lang="zh-CN" altLang="en-US" sz="2400" dirty="0"/>
          </a:p>
        </p:txBody>
      </p:sp>
      <p:grpSp>
        <p:nvGrpSpPr>
          <p:cNvPr id="27" name="Group 215"/>
          <p:cNvGrpSpPr>
            <a:grpSpLocks noChangeAspect="1"/>
          </p:cNvGrpSpPr>
          <p:nvPr/>
        </p:nvGrpSpPr>
        <p:grpSpPr bwMode="auto">
          <a:xfrm>
            <a:off x="1835696" y="2276872"/>
            <a:ext cx="4896544" cy="3543873"/>
            <a:chOff x="722" y="778"/>
            <a:chExt cx="4243" cy="3071"/>
          </a:xfrm>
        </p:grpSpPr>
        <p:sp>
          <p:nvSpPr>
            <p:cNvPr id="28" name="Rectangle 206"/>
            <p:cNvSpPr>
              <a:spLocks noChangeAspect="1" noChangeArrowheads="1"/>
            </p:cNvSpPr>
            <p:nvPr/>
          </p:nvSpPr>
          <p:spPr bwMode="auto">
            <a:xfrm>
              <a:off x="887" y="923"/>
              <a:ext cx="3895" cy="2771"/>
            </a:xfrm>
            <a:prstGeom prst="rect">
              <a:avLst/>
            </a:prstGeom>
            <a:noFill/>
            <a:ln w="44450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9" name="Line 208"/>
            <p:cNvSpPr>
              <a:spLocks noChangeAspect="1" noChangeShapeType="1"/>
            </p:cNvSpPr>
            <p:nvPr/>
          </p:nvSpPr>
          <p:spPr bwMode="auto">
            <a:xfrm>
              <a:off x="722" y="778"/>
              <a:ext cx="0" cy="30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Line 209"/>
            <p:cNvSpPr>
              <a:spLocks noChangeAspect="1" noChangeShapeType="1"/>
            </p:cNvSpPr>
            <p:nvPr/>
          </p:nvSpPr>
          <p:spPr bwMode="auto">
            <a:xfrm>
              <a:off x="722" y="3849"/>
              <a:ext cx="424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Line 210"/>
            <p:cNvSpPr>
              <a:spLocks noChangeAspect="1" noChangeShapeType="1"/>
            </p:cNvSpPr>
            <p:nvPr/>
          </p:nvSpPr>
          <p:spPr bwMode="auto">
            <a:xfrm flipV="1">
              <a:off x="4965" y="778"/>
              <a:ext cx="0" cy="30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Line 211"/>
            <p:cNvSpPr>
              <a:spLocks noChangeAspect="1" noChangeShapeType="1"/>
            </p:cNvSpPr>
            <p:nvPr/>
          </p:nvSpPr>
          <p:spPr bwMode="auto">
            <a:xfrm>
              <a:off x="722" y="778"/>
              <a:ext cx="424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Line 213"/>
            <p:cNvSpPr>
              <a:spLocks noChangeAspect="1" noChangeShapeType="1"/>
            </p:cNvSpPr>
            <p:nvPr/>
          </p:nvSpPr>
          <p:spPr bwMode="auto">
            <a:xfrm flipH="1">
              <a:off x="3456" y="3162"/>
              <a:ext cx="1326" cy="0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Line 214"/>
            <p:cNvSpPr>
              <a:spLocks noChangeAspect="1" noChangeShapeType="1"/>
            </p:cNvSpPr>
            <p:nvPr/>
          </p:nvSpPr>
          <p:spPr bwMode="auto">
            <a:xfrm>
              <a:off x="3456" y="3162"/>
              <a:ext cx="0" cy="532"/>
            </a:xfrm>
            <a:prstGeom prst="line">
              <a:avLst/>
            </a:prstGeom>
            <a:noFill/>
            <a:ln w="4445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5" name="AutoShape 216"/>
          <p:cNvSpPr>
            <a:spLocks noChangeAspect="1" noChangeArrowheads="1"/>
          </p:cNvSpPr>
          <p:nvPr/>
        </p:nvSpPr>
        <p:spPr bwMode="auto">
          <a:xfrm>
            <a:off x="2555776" y="4653136"/>
            <a:ext cx="1109289" cy="347801"/>
          </a:xfrm>
          <a:prstGeom prst="wedgeRoundRectCallout">
            <a:avLst>
              <a:gd name="adj1" fmla="val -68333"/>
              <a:gd name="adj2" fmla="val 22058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kumimoji="1" lang="zh-CN" altLang="en-US" sz="2000" b="1" dirty="0">
                <a:latin typeface="Times New Roman" pitchFamily="18" charset="0"/>
              </a:rPr>
              <a:t>图框线</a:t>
            </a:r>
          </a:p>
        </p:txBody>
      </p:sp>
      <p:sp>
        <p:nvSpPr>
          <p:cNvPr id="36" name="AutoShape 217"/>
          <p:cNvSpPr>
            <a:spLocks noChangeAspect="1" noChangeArrowheads="1"/>
          </p:cNvSpPr>
          <p:nvPr/>
        </p:nvSpPr>
        <p:spPr bwMode="auto">
          <a:xfrm>
            <a:off x="5076056" y="2636912"/>
            <a:ext cx="971947" cy="380821"/>
          </a:xfrm>
          <a:prstGeom prst="wedgeRoundRectCallout">
            <a:avLst>
              <a:gd name="adj1" fmla="val 108028"/>
              <a:gd name="adj2" fmla="val 175838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000" b="1" dirty="0">
                <a:latin typeface="Times New Roman" pitchFamily="18" charset="0"/>
              </a:rPr>
              <a:t>周边</a:t>
            </a:r>
          </a:p>
        </p:txBody>
      </p:sp>
      <p:sp>
        <p:nvSpPr>
          <p:cNvPr id="37" name="AutoShape 218"/>
          <p:cNvSpPr>
            <a:spLocks noChangeAspect="1" noChangeArrowheads="1"/>
          </p:cNvSpPr>
          <p:nvPr/>
        </p:nvSpPr>
        <p:spPr bwMode="auto">
          <a:xfrm>
            <a:off x="6012160" y="1700808"/>
            <a:ext cx="1571625" cy="341313"/>
          </a:xfrm>
          <a:prstGeom prst="wedgeRoundRectCallout">
            <a:avLst>
              <a:gd name="adj1" fmla="val -66366"/>
              <a:gd name="adj2" fmla="val 108473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kumimoji="1" lang="zh-CN" altLang="en-US" sz="2000" b="1" dirty="0">
                <a:latin typeface="Times New Roman" pitchFamily="18" charset="0"/>
              </a:rPr>
              <a:t>纸边界线 </a:t>
            </a:r>
          </a:p>
        </p:txBody>
      </p:sp>
      <p:sp>
        <p:nvSpPr>
          <p:cNvPr id="38" name="AutoShape 219"/>
          <p:cNvSpPr>
            <a:spLocks noChangeAspect="1" noChangeArrowheads="1"/>
          </p:cNvSpPr>
          <p:nvPr/>
        </p:nvSpPr>
        <p:spPr bwMode="auto">
          <a:xfrm>
            <a:off x="4499992" y="4221088"/>
            <a:ext cx="1104401" cy="360040"/>
          </a:xfrm>
          <a:prstGeom prst="wedgeRoundRectCallout">
            <a:avLst>
              <a:gd name="adj1" fmla="val 56944"/>
              <a:gd name="adj2" fmla="val 253333"/>
              <a:gd name="adj3" fmla="val 16667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/>
          <a:lstStyle/>
          <a:p>
            <a:pPr algn="ctr">
              <a:spcBef>
                <a:spcPct val="50000"/>
              </a:spcBef>
            </a:pPr>
            <a:r>
              <a:rPr kumimoji="1" lang="zh-CN" altLang="en-US" sz="2000" b="1" dirty="0">
                <a:latin typeface="Times New Roman" pitchFamily="18" charset="0"/>
              </a:rPr>
              <a:t>标题栏</a:t>
            </a:r>
          </a:p>
        </p:txBody>
      </p:sp>
      <p:grpSp>
        <p:nvGrpSpPr>
          <p:cNvPr id="39" name="Group 229"/>
          <p:cNvGrpSpPr>
            <a:grpSpLocks noChangeAspect="1"/>
          </p:cNvGrpSpPr>
          <p:nvPr/>
        </p:nvGrpSpPr>
        <p:grpSpPr bwMode="auto">
          <a:xfrm>
            <a:off x="6660228" y="2276872"/>
            <a:ext cx="511672" cy="3528392"/>
            <a:chOff x="4677" y="658"/>
            <a:chExt cx="442" cy="3071"/>
          </a:xfrm>
        </p:grpSpPr>
        <p:sp>
          <p:nvSpPr>
            <p:cNvPr id="40" name="Line 220"/>
            <p:cNvSpPr>
              <a:spLocks noChangeAspect="1" noChangeShapeType="1"/>
            </p:cNvSpPr>
            <p:nvPr/>
          </p:nvSpPr>
          <p:spPr bwMode="auto">
            <a:xfrm>
              <a:off x="4725" y="658"/>
              <a:ext cx="387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Line 221"/>
            <p:cNvSpPr>
              <a:spLocks noChangeAspect="1" noChangeShapeType="1"/>
            </p:cNvSpPr>
            <p:nvPr/>
          </p:nvSpPr>
          <p:spPr bwMode="auto">
            <a:xfrm>
              <a:off x="4677" y="3729"/>
              <a:ext cx="4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Line 222"/>
            <p:cNvSpPr>
              <a:spLocks noChangeAspect="1" noChangeShapeType="1"/>
            </p:cNvSpPr>
            <p:nvPr/>
          </p:nvSpPr>
          <p:spPr bwMode="auto">
            <a:xfrm>
              <a:off x="5031" y="658"/>
              <a:ext cx="0" cy="307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Text Box 223"/>
            <p:cNvSpPr txBox="1">
              <a:spLocks noChangeAspect="1" noChangeArrowheads="1"/>
            </p:cNvSpPr>
            <p:nvPr/>
          </p:nvSpPr>
          <p:spPr bwMode="auto">
            <a:xfrm rot="16200000">
              <a:off x="4817" y="1942"/>
              <a:ext cx="206" cy="39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400" i="1" dirty="0">
                  <a:latin typeface="Times New Roman" pitchFamily="18" charset="0"/>
                </a:rPr>
                <a:t>B</a:t>
              </a:r>
            </a:p>
          </p:txBody>
        </p:sp>
      </p:grpSp>
      <p:grpSp>
        <p:nvGrpSpPr>
          <p:cNvPr id="44" name="Group 230"/>
          <p:cNvGrpSpPr>
            <a:grpSpLocks noChangeAspect="1"/>
          </p:cNvGrpSpPr>
          <p:nvPr/>
        </p:nvGrpSpPr>
        <p:grpSpPr bwMode="auto">
          <a:xfrm>
            <a:off x="1835696" y="5733824"/>
            <a:ext cx="4896544" cy="517693"/>
            <a:chOff x="482" y="3668"/>
            <a:chExt cx="4243" cy="442"/>
          </a:xfrm>
        </p:grpSpPr>
        <p:sp>
          <p:nvSpPr>
            <p:cNvPr id="45" name="Line 224"/>
            <p:cNvSpPr>
              <a:spLocks noChangeAspect="1" noChangeShapeType="1"/>
            </p:cNvSpPr>
            <p:nvPr/>
          </p:nvSpPr>
          <p:spPr bwMode="auto">
            <a:xfrm>
              <a:off x="482" y="3729"/>
              <a:ext cx="0" cy="3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Line 225"/>
            <p:cNvSpPr>
              <a:spLocks noChangeAspect="1" noChangeShapeType="1"/>
            </p:cNvSpPr>
            <p:nvPr/>
          </p:nvSpPr>
          <p:spPr bwMode="auto">
            <a:xfrm>
              <a:off x="4725" y="3729"/>
              <a:ext cx="0" cy="381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Line 226"/>
            <p:cNvSpPr>
              <a:spLocks noChangeAspect="1" noChangeShapeType="1"/>
            </p:cNvSpPr>
            <p:nvPr/>
          </p:nvSpPr>
          <p:spPr bwMode="auto">
            <a:xfrm>
              <a:off x="482" y="4011"/>
              <a:ext cx="424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Text Box 227"/>
            <p:cNvSpPr txBox="1">
              <a:spLocks noChangeAspect="1" noChangeArrowheads="1"/>
            </p:cNvSpPr>
            <p:nvPr/>
          </p:nvSpPr>
          <p:spPr bwMode="auto">
            <a:xfrm>
              <a:off x="2455" y="3668"/>
              <a:ext cx="86" cy="394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2400" i="1" dirty="0">
                  <a:latin typeface="Times New Roman" pitchFamily="18" charset="0"/>
                </a:rPr>
                <a:t>L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44624"/>
            <a:ext cx="8435280" cy="850106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b="1" dirty="0" smtClean="0">
                <a:solidFill>
                  <a:srgbClr val="3333CC"/>
                </a:solidFill>
                <a:latin typeface="+mn-ea"/>
                <a:ea typeface="+mn-ea"/>
              </a:rPr>
              <a:t>2. </a:t>
            </a:r>
            <a:r>
              <a:rPr lang="zh-CN" altLang="zh-CN" sz="2800" b="1" dirty="0" smtClean="0">
                <a:solidFill>
                  <a:srgbClr val="3333CC"/>
                </a:solidFill>
                <a:latin typeface="+mn-ea"/>
                <a:ea typeface="+mn-ea"/>
              </a:rPr>
              <a:t>正五边形</a:t>
            </a:r>
            <a:endParaRPr lang="zh-CN" altLang="en-US" sz="2800" b="1" dirty="0">
              <a:solidFill>
                <a:srgbClr val="3333CC"/>
              </a:solidFill>
              <a:latin typeface="+mn-ea"/>
              <a:ea typeface="+mn-ea"/>
            </a:endParaRPr>
          </a:p>
        </p:txBody>
      </p:sp>
      <p:pic>
        <p:nvPicPr>
          <p:cNvPr id="8294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484784"/>
            <a:ext cx="5722647" cy="23008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71600" y="4509120"/>
            <a:ext cx="2190750" cy="2085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矩形 6"/>
          <p:cNvSpPr/>
          <p:nvPr/>
        </p:nvSpPr>
        <p:spPr>
          <a:xfrm>
            <a:off x="1259632" y="3933056"/>
            <a:ext cx="25699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/>
              <a:t>平分半径</a:t>
            </a:r>
            <a:r>
              <a:rPr lang="en-US" altLang="zh-CN" sz="2400" b="1" dirty="0" smtClean="0"/>
              <a:t>Ob</a:t>
            </a:r>
            <a:r>
              <a:rPr lang="zh-CN" altLang="zh-CN" sz="2400" b="1" dirty="0" smtClean="0"/>
              <a:t>得</a:t>
            </a:r>
            <a:r>
              <a:rPr lang="en-US" altLang="zh-CN" sz="2400" b="1" dirty="0" smtClean="0"/>
              <a:t>e</a:t>
            </a:r>
            <a:r>
              <a:rPr lang="zh-CN" altLang="zh-CN" sz="2400" b="1" dirty="0" smtClean="0"/>
              <a:t>点</a:t>
            </a:r>
            <a:endParaRPr lang="zh-CN" altLang="en-US" sz="2400" b="1" dirty="0"/>
          </a:p>
        </p:txBody>
      </p:sp>
      <p:sp>
        <p:nvSpPr>
          <p:cNvPr id="82949" name="Rectangle 5"/>
          <p:cNvSpPr>
            <a:spLocks noChangeArrowheads="1"/>
          </p:cNvSpPr>
          <p:nvPr/>
        </p:nvSpPr>
        <p:spPr bwMode="auto">
          <a:xfrm>
            <a:off x="2123728" y="3624699"/>
            <a:ext cx="6364243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0574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以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e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为圆心，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ce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为半径，画圆弧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lvl="0" indent="205740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交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Oa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于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f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点，直线段</a:t>
            </a:r>
            <a:r>
              <a:rPr kumimoji="0" lang="en-US" altLang="zh-CN" sz="2400" b="1" i="0" u="none" strike="noStrike" cap="none" normalizeH="0" baseline="0" dirty="0" err="1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cf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即为正</a:t>
            </a:r>
            <a:r>
              <a:rPr lang="zh-CN" altLang="en-US" sz="2400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正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Times New Roman" pitchFamily="18" charset="0"/>
              <a:ea typeface="宋体" pitchFamily="2" charset="-122"/>
              <a:cs typeface="Times New Roman" pitchFamily="18" charset="0"/>
            </a:endParaRPr>
          </a:p>
          <a:p>
            <a:pPr marL="0" marR="0" lvl="0" indent="20574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五边形的边长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491880" y="5373216"/>
            <a:ext cx="4584909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2400" b="1" dirty="0" smtClean="0"/>
              <a:t>       </a:t>
            </a:r>
            <a:r>
              <a:rPr lang="zh-CN" altLang="zh-CN" sz="2400" b="1" dirty="0" smtClean="0"/>
              <a:t>以</a:t>
            </a:r>
            <a:r>
              <a:rPr lang="en-US" altLang="zh-CN" sz="2400" b="1" dirty="0" err="1" smtClean="0"/>
              <a:t>cf</a:t>
            </a:r>
            <a:r>
              <a:rPr lang="zh-CN" altLang="zh-CN" sz="2400" b="1" dirty="0" smtClean="0"/>
              <a:t>为边长，用分规在圆周上</a:t>
            </a:r>
            <a:endParaRPr lang="en-US" altLang="zh-CN" sz="2400" b="1" dirty="0" smtClean="0"/>
          </a:p>
          <a:p>
            <a:r>
              <a:rPr lang="zh-CN" altLang="zh-CN" sz="2400" b="1" dirty="0" smtClean="0"/>
              <a:t>截取正五边形的顶点后连线</a:t>
            </a:r>
            <a:r>
              <a:rPr lang="zh-CN" altLang="en-US" sz="2400" b="1" dirty="0" smtClean="0"/>
              <a:t>。</a:t>
            </a:r>
            <a:endParaRPr lang="zh-CN" altLang="en-US" sz="2400" b="1" dirty="0"/>
          </a:p>
        </p:txBody>
      </p:sp>
      <p:sp>
        <p:nvSpPr>
          <p:cNvPr id="11" name="矩形 10"/>
          <p:cNvSpPr/>
          <p:nvPr/>
        </p:nvSpPr>
        <p:spPr>
          <a:xfrm>
            <a:off x="611560" y="1052736"/>
            <a:ext cx="482536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>
                <a:solidFill>
                  <a:srgbClr val="FF00FF"/>
                </a:solidFill>
              </a:rPr>
              <a:t>已知外接圆作内接正五边形的方法</a:t>
            </a:r>
            <a:endParaRPr lang="zh-CN" altLang="en-US" sz="2400" b="1" dirty="0">
              <a:solidFill>
                <a:srgbClr val="FF00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229600" cy="908720"/>
          </a:xfrm>
        </p:spPr>
        <p:txBody>
          <a:bodyPr>
            <a:normAutofit/>
          </a:bodyPr>
          <a:lstStyle/>
          <a:p>
            <a:pPr algn="l"/>
            <a:r>
              <a:rPr lang="zh-CN" altLang="zh-CN" sz="2800" b="1" dirty="0" smtClean="0"/>
              <a:t>二、椭圆的近似画法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611560" y="1052736"/>
            <a:ext cx="18722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>
                <a:solidFill>
                  <a:srgbClr val="3333CC"/>
                </a:solidFill>
              </a:rPr>
              <a:t>四心圆弧法</a:t>
            </a:r>
            <a:endParaRPr lang="zh-CN" altLang="en-US" sz="2400" b="1" dirty="0">
              <a:solidFill>
                <a:srgbClr val="3333CC"/>
              </a:solidFill>
            </a:endParaRPr>
          </a:p>
        </p:txBody>
      </p:sp>
      <p:sp>
        <p:nvSpPr>
          <p:cNvPr id="29" name="Oval 44"/>
          <p:cNvSpPr>
            <a:spLocks noChangeArrowheads="1"/>
          </p:cNvSpPr>
          <p:nvPr/>
        </p:nvSpPr>
        <p:spPr bwMode="auto">
          <a:xfrm>
            <a:off x="2344068" y="3673872"/>
            <a:ext cx="176213" cy="165100"/>
          </a:xfrm>
          <a:prstGeom prst="ellipse">
            <a:avLst/>
          </a:prstGeom>
          <a:solidFill>
            <a:srgbClr val="FF66FF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" name="Oval 45"/>
          <p:cNvSpPr>
            <a:spLocks noChangeArrowheads="1"/>
          </p:cNvSpPr>
          <p:nvPr/>
        </p:nvSpPr>
        <p:spPr bwMode="auto">
          <a:xfrm>
            <a:off x="4153818" y="2378472"/>
            <a:ext cx="176213" cy="165100"/>
          </a:xfrm>
          <a:prstGeom prst="ellipse">
            <a:avLst/>
          </a:prstGeom>
          <a:solidFill>
            <a:srgbClr val="FF66FF"/>
          </a:solidFill>
          <a:ln w="9525">
            <a:solidFill>
              <a:schemeClr val="accent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1" name="Oval 46"/>
          <p:cNvSpPr>
            <a:spLocks noChangeArrowheads="1"/>
          </p:cNvSpPr>
          <p:nvPr/>
        </p:nvSpPr>
        <p:spPr bwMode="auto">
          <a:xfrm>
            <a:off x="2420268" y="2454672"/>
            <a:ext cx="3606800" cy="2627313"/>
          </a:xfrm>
          <a:prstGeom prst="ellipse">
            <a:avLst/>
          </a:prstGeom>
          <a:noFill/>
          <a:ln w="57150">
            <a:solidFill>
              <a:schemeClr val="accent2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2" name="Arc 47"/>
          <p:cNvSpPr>
            <a:spLocks/>
          </p:cNvSpPr>
          <p:nvPr/>
        </p:nvSpPr>
        <p:spPr bwMode="auto">
          <a:xfrm flipH="1">
            <a:off x="2420268" y="1972072"/>
            <a:ext cx="1816100" cy="18161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1600"/>
              <a:gd name="T2" fmla="*/ 21600 w 21600"/>
              <a:gd name="T3" fmla="*/ 21600 h 21600"/>
              <a:gd name="T4" fmla="*/ 0 w 21600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1600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</a:path>
              <a:path w="21600" h="21600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lnTo>
                  <a:pt x="0" y="21600"/>
                </a:lnTo>
                <a:close/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3" name="Arc 48"/>
          <p:cNvSpPr>
            <a:spLocks/>
          </p:cNvSpPr>
          <p:nvPr/>
        </p:nvSpPr>
        <p:spPr bwMode="auto">
          <a:xfrm flipH="1">
            <a:off x="3728368" y="1970485"/>
            <a:ext cx="495300" cy="749300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34427"/>
              <a:gd name="T2" fmla="*/ 17379 w 21600"/>
              <a:gd name="T3" fmla="*/ 34427 h 34427"/>
              <a:gd name="T4" fmla="*/ 0 w 21600"/>
              <a:gd name="T5" fmla="*/ 21600 h 34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34427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6216"/>
                  <a:pt x="20120" y="30712"/>
                  <a:pt x="17378" y="34426"/>
                </a:cubicBezTo>
              </a:path>
              <a:path w="21600" h="34427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6216"/>
                  <a:pt x="20120" y="30712"/>
                  <a:pt x="17378" y="34426"/>
                </a:cubicBezTo>
                <a:lnTo>
                  <a:pt x="0" y="21600"/>
                </a:lnTo>
                <a:close/>
              </a:path>
            </a:pathLst>
          </a:custGeom>
          <a:noFill/>
          <a:ln w="28575">
            <a:solidFill>
              <a:srgbClr val="D622CD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4" name="Line 49"/>
          <p:cNvSpPr>
            <a:spLocks noChangeShapeType="1"/>
          </p:cNvSpPr>
          <p:nvPr/>
        </p:nvSpPr>
        <p:spPr bwMode="auto">
          <a:xfrm flipH="1">
            <a:off x="2394868" y="2454672"/>
            <a:ext cx="1828800" cy="1333500"/>
          </a:xfrm>
          <a:prstGeom prst="line">
            <a:avLst/>
          </a:prstGeom>
          <a:noFill/>
          <a:ln w="28575">
            <a:solidFill>
              <a:srgbClr val="FF99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5" name="Arc 50"/>
          <p:cNvSpPr>
            <a:spLocks/>
          </p:cNvSpPr>
          <p:nvPr/>
        </p:nvSpPr>
        <p:spPr bwMode="auto">
          <a:xfrm>
            <a:off x="2382168" y="2456260"/>
            <a:ext cx="1333500" cy="1787525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30111"/>
              <a:gd name="T2" fmla="*/ 19853 w 21600"/>
              <a:gd name="T3" fmla="*/ 30111 h 30111"/>
              <a:gd name="T4" fmla="*/ 0 w 21600"/>
              <a:gd name="T5" fmla="*/ 21600 h 301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30111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4526"/>
                  <a:pt x="21005" y="27421"/>
                  <a:pt x="19852" y="30110"/>
                </a:cubicBezTo>
              </a:path>
              <a:path w="21600" h="30111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4526"/>
                  <a:pt x="21005" y="27421"/>
                  <a:pt x="19852" y="30110"/>
                </a:cubicBezTo>
                <a:lnTo>
                  <a:pt x="0" y="21600"/>
                </a:lnTo>
                <a:close/>
              </a:path>
            </a:pathLst>
          </a:custGeom>
          <a:noFill/>
          <a:ln w="28575">
            <a:solidFill>
              <a:srgbClr val="99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" name="Arc 51"/>
          <p:cNvSpPr>
            <a:spLocks/>
          </p:cNvSpPr>
          <p:nvPr/>
        </p:nvSpPr>
        <p:spPr bwMode="auto">
          <a:xfrm flipH="1" flipV="1">
            <a:off x="2483768" y="2276872"/>
            <a:ext cx="1397000" cy="1798638"/>
          </a:xfrm>
          <a:custGeom>
            <a:avLst/>
            <a:gdLst>
              <a:gd name="G0" fmla="+- 0 0 0"/>
              <a:gd name="G1" fmla="+- 21600 0 0"/>
              <a:gd name="G2" fmla="+- 21600 0 0"/>
              <a:gd name="T0" fmla="*/ 0 w 21600"/>
              <a:gd name="T1" fmla="*/ 0 h 29144"/>
              <a:gd name="T2" fmla="*/ 20240 w 21600"/>
              <a:gd name="T3" fmla="*/ 29144 h 29144"/>
              <a:gd name="T4" fmla="*/ 0 w 21600"/>
              <a:gd name="T5" fmla="*/ 21600 h 291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21600" h="29144" fill="none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4175"/>
                  <a:pt x="21139" y="26730"/>
                  <a:pt x="20239" y="29143"/>
                </a:cubicBezTo>
              </a:path>
              <a:path w="21600" h="29144" stroke="0" extrusionOk="0">
                <a:moveTo>
                  <a:pt x="-1" y="0"/>
                </a:moveTo>
                <a:cubicBezTo>
                  <a:pt x="11929" y="0"/>
                  <a:pt x="21600" y="9670"/>
                  <a:pt x="21600" y="21600"/>
                </a:cubicBezTo>
                <a:cubicBezTo>
                  <a:pt x="21600" y="24175"/>
                  <a:pt x="21139" y="26730"/>
                  <a:pt x="20239" y="29143"/>
                </a:cubicBezTo>
                <a:lnTo>
                  <a:pt x="0" y="21600"/>
                </a:lnTo>
                <a:close/>
              </a:path>
            </a:pathLst>
          </a:custGeom>
          <a:noFill/>
          <a:ln w="28575">
            <a:solidFill>
              <a:srgbClr val="9966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7" name="Line 52"/>
          <p:cNvSpPr>
            <a:spLocks noChangeShapeType="1"/>
          </p:cNvSpPr>
          <p:nvPr/>
        </p:nvSpPr>
        <p:spPr bwMode="auto">
          <a:xfrm>
            <a:off x="2407568" y="2264172"/>
            <a:ext cx="1828800" cy="254000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" name="Oval 53"/>
          <p:cNvSpPr>
            <a:spLocks noChangeArrowheads="1"/>
          </p:cNvSpPr>
          <p:nvPr/>
        </p:nvSpPr>
        <p:spPr bwMode="auto">
          <a:xfrm>
            <a:off x="4134768" y="4677172"/>
            <a:ext cx="176213" cy="165100"/>
          </a:xfrm>
          <a:prstGeom prst="ellipse">
            <a:avLst/>
          </a:prstGeom>
          <a:solidFill>
            <a:srgbClr val="99FF33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9" name="Line 54"/>
          <p:cNvSpPr>
            <a:spLocks noChangeShapeType="1"/>
          </p:cNvSpPr>
          <p:nvPr/>
        </p:nvSpPr>
        <p:spPr bwMode="auto">
          <a:xfrm flipH="1">
            <a:off x="4223668" y="2911872"/>
            <a:ext cx="1346200" cy="185420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0" name="Oval 55"/>
          <p:cNvSpPr>
            <a:spLocks noChangeArrowheads="1"/>
          </p:cNvSpPr>
          <p:nvPr/>
        </p:nvSpPr>
        <p:spPr bwMode="auto">
          <a:xfrm>
            <a:off x="3398168" y="3686572"/>
            <a:ext cx="176213" cy="165100"/>
          </a:xfrm>
          <a:prstGeom prst="ellipse">
            <a:avLst/>
          </a:prstGeom>
          <a:solidFill>
            <a:srgbClr val="99FF33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1" name="Oval 56"/>
          <p:cNvSpPr>
            <a:spLocks noChangeArrowheads="1"/>
          </p:cNvSpPr>
          <p:nvPr/>
        </p:nvSpPr>
        <p:spPr bwMode="auto">
          <a:xfrm>
            <a:off x="4134768" y="2721372"/>
            <a:ext cx="176213" cy="165100"/>
          </a:xfrm>
          <a:prstGeom prst="ellipse">
            <a:avLst/>
          </a:prstGeom>
          <a:solidFill>
            <a:srgbClr val="99FF33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2" name="Oval 57"/>
          <p:cNvSpPr>
            <a:spLocks noChangeArrowheads="1"/>
          </p:cNvSpPr>
          <p:nvPr/>
        </p:nvSpPr>
        <p:spPr bwMode="auto">
          <a:xfrm>
            <a:off x="4858668" y="3711972"/>
            <a:ext cx="176213" cy="165100"/>
          </a:xfrm>
          <a:prstGeom prst="ellipse">
            <a:avLst/>
          </a:prstGeom>
          <a:solidFill>
            <a:srgbClr val="99FF33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3" name="Line 58"/>
          <p:cNvSpPr>
            <a:spLocks noChangeShapeType="1"/>
          </p:cNvSpPr>
          <p:nvPr/>
        </p:nvSpPr>
        <p:spPr bwMode="auto">
          <a:xfrm flipV="1">
            <a:off x="2852068" y="2784872"/>
            <a:ext cx="1371600" cy="185420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4" name="Line 59"/>
          <p:cNvSpPr>
            <a:spLocks noChangeShapeType="1"/>
          </p:cNvSpPr>
          <p:nvPr/>
        </p:nvSpPr>
        <p:spPr bwMode="auto">
          <a:xfrm flipH="1" flipV="1">
            <a:off x="4223668" y="2772172"/>
            <a:ext cx="1358900" cy="1866900"/>
          </a:xfrm>
          <a:prstGeom prst="line">
            <a:avLst/>
          </a:prstGeom>
          <a:noFill/>
          <a:ln w="28575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5" name="Oval 60"/>
          <p:cNvSpPr>
            <a:spLocks noChangeArrowheads="1"/>
          </p:cNvSpPr>
          <p:nvPr/>
        </p:nvSpPr>
        <p:spPr bwMode="auto">
          <a:xfrm>
            <a:off x="2420268" y="2454672"/>
            <a:ext cx="3606800" cy="2627313"/>
          </a:xfrm>
          <a:prstGeom prst="ellipse">
            <a:avLst/>
          </a:prstGeom>
          <a:noFill/>
          <a:ln w="57150">
            <a:solidFill>
              <a:srgbClr val="66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6" name="Oval 61"/>
          <p:cNvSpPr>
            <a:spLocks noChangeArrowheads="1"/>
          </p:cNvSpPr>
          <p:nvPr/>
        </p:nvSpPr>
        <p:spPr bwMode="auto">
          <a:xfrm>
            <a:off x="2420268" y="2454672"/>
            <a:ext cx="3606800" cy="2627313"/>
          </a:xfrm>
          <a:prstGeom prst="ellipse">
            <a:avLst/>
          </a:prstGeom>
          <a:noFill/>
          <a:ln w="57150">
            <a:solidFill>
              <a:srgbClr val="66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7" name="Oval 62"/>
          <p:cNvSpPr>
            <a:spLocks noChangeArrowheads="1"/>
          </p:cNvSpPr>
          <p:nvPr/>
        </p:nvSpPr>
        <p:spPr bwMode="auto">
          <a:xfrm>
            <a:off x="2420268" y="2454672"/>
            <a:ext cx="3606800" cy="2627313"/>
          </a:xfrm>
          <a:prstGeom prst="ellipse">
            <a:avLst/>
          </a:prstGeom>
          <a:noFill/>
          <a:ln w="57150">
            <a:solidFill>
              <a:srgbClr val="66FFFF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8" name="Line 63"/>
          <p:cNvSpPr>
            <a:spLocks noChangeShapeType="1"/>
          </p:cNvSpPr>
          <p:nvPr/>
        </p:nvSpPr>
        <p:spPr bwMode="auto">
          <a:xfrm flipV="1">
            <a:off x="4236368" y="1743472"/>
            <a:ext cx="25400" cy="3581400"/>
          </a:xfrm>
          <a:prstGeom prst="line">
            <a:avLst/>
          </a:prstGeom>
          <a:noFill/>
          <a:ln w="28575">
            <a:solidFill>
              <a:srgbClr val="FF3300"/>
            </a:solidFill>
            <a:prstDash val="lgDash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49" name="Line 64"/>
          <p:cNvSpPr>
            <a:spLocks noChangeShapeType="1"/>
          </p:cNvSpPr>
          <p:nvPr/>
        </p:nvSpPr>
        <p:spPr bwMode="auto">
          <a:xfrm flipH="1">
            <a:off x="2242468" y="3750072"/>
            <a:ext cx="3975100" cy="0"/>
          </a:xfrm>
          <a:prstGeom prst="line">
            <a:avLst/>
          </a:prstGeom>
          <a:noFill/>
          <a:ln w="28575">
            <a:solidFill>
              <a:srgbClr val="FF3300"/>
            </a:solidFill>
            <a:prstDash val="lgDash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50" name="Text Box 65"/>
          <p:cNvSpPr txBox="1">
            <a:spLocks noChangeArrowheads="1"/>
          </p:cNvSpPr>
          <p:nvPr/>
        </p:nvSpPr>
        <p:spPr bwMode="auto">
          <a:xfrm>
            <a:off x="2039268" y="3729435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>
                <a:solidFill>
                  <a:schemeClr val="accent2"/>
                </a:solidFill>
                <a:latin typeface="Times New Roman" pitchFamily="18" charset="0"/>
              </a:rPr>
              <a:t>C</a:t>
            </a:r>
          </a:p>
        </p:txBody>
      </p:sp>
      <p:sp>
        <p:nvSpPr>
          <p:cNvPr id="51" name="Text Box 66"/>
          <p:cNvSpPr txBox="1">
            <a:spLocks noChangeArrowheads="1"/>
          </p:cNvSpPr>
          <p:nvPr/>
        </p:nvSpPr>
        <p:spPr bwMode="auto">
          <a:xfrm>
            <a:off x="4274468" y="1951435"/>
            <a:ext cx="3429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>
                <a:solidFill>
                  <a:schemeClr val="accent1"/>
                </a:solidFill>
                <a:latin typeface="Times New Roman" pitchFamily="18" charset="0"/>
              </a:rPr>
              <a:t>D</a:t>
            </a:r>
            <a:endParaRPr lang="en-US" altLang="zh-CN">
              <a:solidFill>
                <a:schemeClr val="accent2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1500"/>
                            </p:stCondLst>
                            <p:childTnLst>
                              <p:par>
                                <p:cTn id="4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0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10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1500"/>
                            </p:stCondLst>
                            <p:childTnLst>
                              <p:par>
                                <p:cTn id="60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500"/>
                            </p:stCondLst>
                            <p:childTnLst>
                              <p:par>
                                <p:cTn id="67" presetID="1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500"/>
                            </p:stCondLst>
                            <p:childTnLst>
                              <p:par>
                                <p:cTn id="79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1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79"/>
                                            </p:cond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500"/>
                            </p:stCondLst>
                            <p:childTnLst>
                              <p:par>
                                <p:cTn id="83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3"/>
                                            </p:cond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2500"/>
                            </p:stCondLst>
                            <p:childTnLst>
                              <p:par>
                                <p:cTn id="87" presetID="22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set>
                                      <p:cBhvr override="childStyle">
                                        <p:cTn dur="1" fill="hold" display="0" masterRel="sameClick" afterEffect="1">
                                          <p:stCondLst>
                                            <p:cond evt="end" delay="0">
                                              <p:tn val="87"/>
                                            </p:cond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260648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zh-CN" sz="2800" b="1" dirty="0" smtClean="0"/>
              <a:t>三、斜度和锥度</a:t>
            </a:r>
            <a:endParaRPr lang="zh-CN" altLang="en-US" sz="2800" dirty="0"/>
          </a:p>
        </p:txBody>
      </p:sp>
      <p:sp>
        <p:nvSpPr>
          <p:cNvPr id="53" name="Line 5"/>
          <p:cNvSpPr>
            <a:spLocks noChangeShapeType="1"/>
          </p:cNvSpPr>
          <p:nvPr/>
        </p:nvSpPr>
        <p:spPr bwMode="auto">
          <a:xfrm>
            <a:off x="635943" y="2975496"/>
            <a:ext cx="2730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lg"/>
            <a:tailEnd type="non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4" name="Line 6"/>
          <p:cNvSpPr>
            <a:spLocks noChangeShapeType="1"/>
          </p:cNvSpPr>
          <p:nvPr/>
        </p:nvSpPr>
        <p:spPr bwMode="auto">
          <a:xfrm flipV="1">
            <a:off x="3366443" y="1540396"/>
            <a:ext cx="0" cy="14351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lg"/>
            <a:tailEnd type="non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5" name="Line 7"/>
          <p:cNvSpPr>
            <a:spLocks noChangeShapeType="1"/>
          </p:cNvSpPr>
          <p:nvPr/>
        </p:nvSpPr>
        <p:spPr bwMode="auto">
          <a:xfrm flipV="1">
            <a:off x="635943" y="1540396"/>
            <a:ext cx="2730500" cy="14351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lg"/>
            <a:tailEnd type="non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6" name="Freeform 8"/>
          <p:cNvSpPr>
            <a:spLocks/>
          </p:cNvSpPr>
          <p:nvPr/>
        </p:nvSpPr>
        <p:spPr bwMode="auto">
          <a:xfrm>
            <a:off x="2159943" y="2162696"/>
            <a:ext cx="12700" cy="825500"/>
          </a:xfrm>
          <a:custGeom>
            <a:avLst/>
            <a:gdLst/>
            <a:ahLst/>
            <a:cxnLst>
              <a:cxn ang="0">
                <a:pos x="8" y="0"/>
              </a:cxn>
              <a:cxn ang="0">
                <a:pos x="0" y="520"/>
              </a:cxn>
            </a:cxnLst>
            <a:rect l="0" t="0" r="r" b="b"/>
            <a:pathLst>
              <a:path w="8" h="520">
                <a:moveTo>
                  <a:pt x="8" y="0"/>
                </a:moveTo>
                <a:lnTo>
                  <a:pt x="0" y="520"/>
                </a:lnTo>
              </a:path>
            </a:pathLst>
          </a:custGeom>
          <a:noFill/>
          <a:ln w="69850" cap="flat" cmpd="sng">
            <a:solidFill>
              <a:schemeClr val="tx1"/>
            </a:solidFill>
            <a:prstDash val="solid"/>
            <a:round/>
            <a:headEnd type="none" w="sm" len="lg"/>
            <a:tailEnd type="non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7" name="Line 9"/>
          <p:cNvSpPr>
            <a:spLocks noChangeShapeType="1"/>
          </p:cNvSpPr>
          <p:nvPr/>
        </p:nvSpPr>
        <p:spPr bwMode="auto">
          <a:xfrm>
            <a:off x="2172643" y="2975496"/>
            <a:ext cx="1193800" cy="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none" w="sm" len="lg"/>
            <a:tailEnd type="non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8" name="Line 10"/>
          <p:cNvSpPr>
            <a:spLocks noChangeShapeType="1"/>
          </p:cNvSpPr>
          <p:nvPr/>
        </p:nvSpPr>
        <p:spPr bwMode="auto">
          <a:xfrm flipV="1">
            <a:off x="3366443" y="1540396"/>
            <a:ext cx="0" cy="14351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none" w="sm" len="lg"/>
            <a:tailEnd type="non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59" name="Freeform 11"/>
          <p:cNvSpPr>
            <a:spLocks/>
          </p:cNvSpPr>
          <p:nvPr/>
        </p:nvSpPr>
        <p:spPr bwMode="auto">
          <a:xfrm>
            <a:off x="2159943" y="1540396"/>
            <a:ext cx="1206500" cy="622300"/>
          </a:xfrm>
          <a:custGeom>
            <a:avLst/>
            <a:gdLst/>
            <a:ahLst/>
            <a:cxnLst>
              <a:cxn ang="0">
                <a:pos x="0" y="392"/>
              </a:cxn>
              <a:cxn ang="0">
                <a:pos x="760" y="0"/>
              </a:cxn>
            </a:cxnLst>
            <a:rect l="0" t="0" r="r" b="b"/>
            <a:pathLst>
              <a:path w="760" h="392">
                <a:moveTo>
                  <a:pt x="0" y="392"/>
                </a:moveTo>
                <a:lnTo>
                  <a:pt x="760" y="0"/>
                </a:lnTo>
              </a:path>
            </a:pathLst>
          </a:custGeom>
          <a:noFill/>
          <a:ln w="76200" cap="flat" cmpd="sng">
            <a:solidFill>
              <a:schemeClr val="tx1"/>
            </a:solidFill>
            <a:prstDash val="solid"/>
            <a:round/>
            <a:headEnd type="none" w="sm" len="lg"/>
            <a:tailEnd type="non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0" name="Line 13"/>
          <p:cNvSpPr>
            <a:spLocks noChangeShapeType="1"/>
          </p:cNvSpPr>
          <p:nvPr/>
        </p:nvSpPr>
        <p:spPr bwMode="auto">
          <a:xfrm>
            <a:off x="3366443" y="2975496"/>
            <a:ext cx="812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lg"/>
            <a:tailEnd type="non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1" name="Line 14"/>
          <p:cNvSpPr>
            <a:spLocks noChangeShapeType="1"/>
          </p:cNvSpPr>
          <p:nvPr/>
        </p:nvSpPr>
        <p:spPr bwMode="auto">
          <a:xfrm>
            <a:off x="3366443" y="1540396"/>
            <a:ext cx="812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lg"/>
            <a:tailEnd type="non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2" name="Line 15"/>
          <p:cNvSpPr>
            <a:spLocks noChangeShapeType="1"/>
          </p:cNvSpPr>
          <p:nvPr/>
        </p:nvSpPr>
        <p:spPr bwMode="auto">
          <a:xfrm>
            <a:off x="3988743" y="1540396"/>
            <a:ext cx="0" cy="14351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sm" len="lg"/>
            <a:tailEnd type="triangl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3" name="Line 16"/>
          <p:cNvSpPr>
            <a:spLocks noChangeShapeType="1"/>
          </p:cNvSpPr>
          <p:nvPr/>
        </p:nvSpPr>
        <p:spPr bwMode="auto">
          <a:xfrm>
            <a:off x="3366443" y="2975496"/>
            <a:ext cx="0" cy="1193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lg"/>
            <a:tailEnd type="non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4" name="Line 17"/>
          <p:cNvSpPr>
            <a:spLocks noChangeShapeType="1"/>
          </p:cNvSpPr>
          <p:nvPr/>
        </p:nvSpPr>
        <p:spPr bwMode="auto">
          <a:xfrm>
            <a:off x="2159943" y="2975496"/>
            <a:ext cx="0" cy="6477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lg"/>
            <a:tailEnd type="non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5" name="Line 18"/>
          <p:cNvSpPr>
            <a:spLocks noChangeShapeType="1"/>
          </p:cNvSpPr>
          <p:nvPr/>
        </p:nvSpPr>
        <p:spPr bwMode="auto">
          <a:xfrm>
            <a:off x="2159943" y="3496196"/>
            <a:ext cx="1206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sm" len="lg"/>
            <a:tailEnd type="triangl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6" name="Line 19"/>
          <p:cNvSpPr>
            <a:spLocks noChangeShapeType="1"/>
          </p:cNvSpPr>
          <p:nvPr/>
        </p:nvSpPr>
        <p:spPr bwMode="auto">
          <a:xfrm>
            <a:off x="635943" y="2975496"/>
            <a:ext cx="0" cy="1193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lg"/>
            <a:tailEnd type="non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7" name="Line 20"/>
          <p:cNvSpPr>
            <a:spLocks noChangeShapeType="1"/>
          </p:cNvSpPr>
          <p:nvPr/>
        </p:nvSpPr>
        <p:spPr bwMode="auto">
          <a:xfrm>
            <a:off x="635943" y="4004196"/>
            <a:ext cx="27305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sm" len="lg"/>
            <a:tailEnd type="triangl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8" name="Line 21"/>
          <p:cNvSpPr>
            <a:spLocks noChangeShapeType="1"/>
          </p:cNvSpPr>
          <p:nvPr/>
        </p:nvSpPr>
        <p:spPr bwMode="auto">
          <a:xfrm>
            <a:off x="2159943" y="2162696"/>
            <a:ext cx="6350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lg"/>
            <a:tailEnd type="non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69" name="Line 22"/>
          <p:cNvSpPr>
            <a:spLocks noChangeShapeType="1"/>
          </p:cNvSpPr>
          <p:nvPr/>
        </p:nvSpPr>
        <p:spPr bwMode="auto">
          <a:xfrm>
            <a:off x="2642543" y="2162696"/>
            <a:ext cx="0" cy="812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stealth" w="sm" len="lg"/>
            <a:tailEnd type="stealth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0" name="Freeform 24"/>
          <p:cNvSpPr>
            <a:spLocks/>
          </p:cNvSpPr>
          <p:nvPr/>
        </p:nvSpPr>
        <p:spPr bwMode="auto">
          <a:xfrm>
            <a:off x="683568" y="2492896"/>
            <a:ext cx="381000" cy="261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9" y="27"/>
              </a:cxn>
              <a:cxn ang="0">
                <a:pos x="156" y="60"/>
              </a:cxn>
              <a:cxn ang="0">
                <a:pos x="201" y="102"/>
              </a:cxn>
              <a:cxn ang="0">
                <a:pos x="240" y="165"/>
              </a:cxn>
            </a:cxnLst>
            <a:rect l="0" t="0" r="r" b="b"/>
            <a:pathLst>
              <a:path w="240" h="165">
                <a:moveTo>
                  <a:pt x="0" y="0"/>
                </a:moveTo>
                <a:cubicBezTo>
                  <a:pt x="36" y="8"/>
                  <a:pt x="73" y="17"/>
                  <a:pt x="99" y="27"/>
                </a:cubicBezTo>
                <a:cubicBezTo>
                  <a:pt x="125" y="37"/>
                  <a:pt x="139" y="48"/>
                  <a:pt x="156" y="60"/>
                </a:cubicBezTo>
                <a:cubicBezTo>
                  <a:pt x="173" y="72"/>
                  <a:pt x="187" y="84"/>
                  <a:pt x="201" y="102"/>
                </a:cubicBezTo>
                <a:cubicBezTo>
                  <a:pt x="215" y="120"/>
                  <a:pt x="233" y="153"/>
                  <a:pt x="240" y="165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1" name="Freeform 26"/>
          <p:cNvSpPr>
            <a:spLocks/>
          </p:cNvSpPr>
          <p:nvPr/>
        </p:nvSpPr>
        <p:spPr bwMode="auto">
          <a:xfrm>
            <a:off x="935981" y="2973909"/>
            <a:ext cx="180975" cy="381000"/>
          </a:xfrm>
          <a:custGeom>
            <a:avLst/>
            <a:gdLst/>
            <a:ahLst/>
            <a:cxnLst>
              <a:cxn ang="0">
                <a:pos x="114" y="0"/>
              </a:cxn>
              <a:cxn ang="0">
                <a:pos x="108" y="66"/>
              </a:cxn>
              <a:cxn ang="0">
                <a:pos x="81" y="144"/>
              </a:cxn>
              <a:cxn ang="0">
                <a:pos x="42" y="195"/>
              </a:cxn>
              <a:cxn ang="0">
                <a:pos x="0" y="240"/>
              </a:cxn>
            </a:cxnLst>
            <a:rect l="0" t="0" r="r" b="b"/>
            <a:pathLst>
              <a:path w="114" h="240">
                <a:moveTo>
                  <a:pt x="114" y="0"/>
                </a:moveTo>
                <a:cubicBezTo>
                  <a:pt x="113" y="21"/>
                  <a:pt x="113" y="42"/>
                  <a:pt x="108" y="66"/>
                </a:cubicBezTo>
                <a:cubicBezTo>
                  <a:pt x="103" y="90"/>
                  <a:pt x="92" y="123"/>
                  <a:pt x="81" y="144"/>
                </a:cubicBezTo>
                <a:cubicBezTo>
                  <a:pt x="70" y="165"/>
                  <a:pt x="55" y="179"/>
                  <a:pt x="42" y="195"/>
                </a:cubicBezTo>
                <a:cubicBezTo>
                  <a:pt x="29" y="211"/>
                  <a:pt x="7" y="233"/>
                  <a:pt x="0" y="240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triangle" w="sm" len="lg"/>
            <a:tailEnd type="non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2" name="Text Box 27"/>
          <p:cNvSpPr txBox="1">
            <a:spLocks noChangeArrowheads="1"/>
          </p:cNvSpPr>
          <p:nvPr/>
        </p:nvSpPr>
        <p:spPr bwMode="auto">
          <a:xfrm>
            <a:off x="839143" y="2581796"/>
            <a:ext cx="495300" cy="457200"/>
          </a:xfrm>
          <a:prstGeom prst="rect">
            <a:avLst/>
          </a:prstGeom>
          <a:noFill/>
          <a:ln w="28575">
            <a:noFill/>
            <a:miter lim="800000"/>
            <a:headEnd type="none" w="sm" len="lg"/>
            <a:tailEnd type="none" w="sm" len="lg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altLang="zh-CN" sz="2400" b="1" i="1" dirty="0">
                <a:solidFill>
                  <a:srgbClr val="0070C0"/>
                </a:solidFill>
                <a:ea typeface="仿宋_GB2312" pitchFamily="49" charset="-122"/>
                <a:cs typeface="Arial" pitchFamily="34" charset="0"/>
              </a:rPr>
              <a:t>α</a:t>
            </a:r>
          </a:p>
        </p:txBody>
      </p:sp>
      <p:sp>
        <p:nvSpPr>
          <p:cNvPr id="73" name="Text Box 28"/>
          <p:cNvSpPr txBox="1">
            <a:spLocks noChangeArrowheads="1"/>
          </p:cNvSpPr>
          <p:nvPr/>
        </p:nvSpPr>
        <p:spPr bwMode="auto">
          <a:xfrm>
            <a:off x="1702743" y="3572396"/>
            <a:ext cx="495300" cy="457200"/>
          </a:xfrm>
          <a:prstGeom prst="rect">
            <a:avLst/>
          </a:prstGeom>
          <a:noFill/>
          <a:ln w="28575">
            <a:noFill/>
            <a:miter lim="800000"/>
            <a:headEnd type="none" w="sm" len="lg"/>
            <a:tailEnd type="none" w="sm" len="lg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70C0"/>
                </a:solidFill>
                <a:latin typeface="Times New Roman" pitchFamily="18" charset="0"/>
                <a:ea typeface="仿宋_GB2312" pitchFamily="49" charset="-122"/>
                <a:cs typeface="Arial" pitchFamily="34" charset="0"/>
              </a:rPr>
              <a:t>L</a:t>
            </a:r>
            <a:endParaRPr lang="el-GR" altLang="zh-CN" sz="2400" b="1" i="1" dirty="0">
              <a:solidFill>
                <a:srgbClr val="0070C0"/>
              </a:solidFill>
              <a:latin typeface="Times New Roman" pitchFamily="18" charset="0"/>
              <a:ea typeface="仿宋_GB2312" pitchFamily="49" charset="-122"/>
              <a:cs typeface="Arial" pitchFamily="34" charset="0"/>
            </a:endParaRPr>
          </a:p>
        </p:txBody>
      </p:sp>
      <p:sp>
        <p:nvSpPr>
          <p:cNvPr id="74" name="Text Box 29"/>
          <p:cNvSpPr txBox="1">
            <a:spLocks noChangeArrowheads="1"/>
          </p:cNvSpPr>
          <p:nvPr/>
        </p:nvSpPr>
        <p:spPr bwMode="auto">
          <a:xfrm>
            <a:off x="2502843" y="3077096"/>
            <a:ext cx="495300" cy="457200"/>
          </a:xfrm>
          <a:prstGeom prst="rect">
            <a:avLst/>
          </a:prstGeom>
          <a:noFill/>
          <a:ln w="28575">
            <a:noFill/>
            <a:miter lim="800000"/>
            <a:headEnd type="none" w="sm" len="lg"/>
            <a:tailEnd type="none" w="sm" len="lg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70C0"/>
                </a:solidFill>
                <a:latin typeface="Times New Roman" pitchFamily="18" charset="0"/>
                <a:ea typeface="黑体" pitchFamily="49" charset="-122"/>
                <a:cs typeface="Arial" pitchFamily="34" charset="0"/>
              </a:rPr>
              <a:t>l</a:t>
            </a:r>
            <a:endParaRPr lang="el-GR" altLang="zh-CN" sz="2400" b="1" i="1" dirty="0">
              <a:solidFill>
                <a:srgbClr val="0070C0"/>
              </a:solidFill>
              <a:latin typeface="Times New Roman" pitchFamily="18" charset="0"/>
              <a:ea typeface="黑体" pitchFamily="49" charset="-122"/>
              <a:cs typeface="Arial" pitchFamily="34" charset="0"/>
            </a:endParaRPr>
          </a:p>
        </p:txBody>
      </p:sp>
      <p:sp>
        <p:nvSpPr>
          <p:cNvPr id="75" name="Text Box 30"/>
          <p:cNvSpPr txBox="1">
            <a:spLocks noChangeArrowheads="1"/>
          </p:cNvSpPr>
          <p:nvPr/>
        </p:nvSpPr>
        <p:spPr bwMode="auto">
          <a:xfrm rot="16200000">
            <a:off x="2236143" y="2184921"/>
            <a:ext cx="495300" cy="457200"/>
          </a:xfrm>
          <a:prstGeom prst="rect">
            <a:avLst/>
          </a:prstGeom>
          <a:noFill/>
          <a:ln w="28575">
            <a:noFill/>
            <a:miter lim="800000"/>
            <a:headEnd type="none" w="sm" len="lg"/>
            <a:tailEnd type="none" w="sm" len="lg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 smtClean="0">
                <a:solidFill>
                  <a:srgbClr val="0070C0"/>
                </a:solidFill>
                <a:latin typeface="Times New Roman" pitchFamily="18" charset="0"/>
                <a:ea typeface="仿宋_GB2312" pitchFamily="49" charset="-122"/>
                <a:cs typeface="Arial" pitchFamily="34" charset="0"/>
              </a:rPr>
              <a:t>t</a:t>
            </a:r>
            <a:endParaRPr lang="el-GR" altLang="zh-CN" sz="2400" b="1" i="1" dirty="0">
              <a:solidFill>
                <a:srgbClr val="0070C0"/>
              </a:solidFill>
              <a:latin typeface="Times New Roman" pitchFamily="18" charset="0"/>
              <a:ea typeface="仿宋_GB2312" pitchFamily="49" charset="-122"/>
              <a:cs typeface="Arial" pitchFamily="34" charset="0"/>
            </a:endParaRPr>
          </a:p>
        </p:txBody>
      </p:sp>
      <p:sp>
        <p:nvSpPr>
          <p:cNvPr id="76" name="Text Box 31"/>
          <p:cNvSpPr txBox="1">
            <a:spLocks noChangeArrowheads="1"/>
          </p:cNvSpPr>
          <p:nvPr/>
        </p:nvSpPr>
        <p:spPr bwMode="auto">
          <a:xfrm rot="16200000">
            <a:off x="3506143" y="1892821"/>
            <a:ext cx="495300" cy="457200"/>
          </a:xfrm>
          <a:prstGeom prst="rect">
            <a:avLst/>
          </a:prstGeom>
          <a:noFill/>
          <a:ln w="28575">
            <a:noFill/>
            <a:miter lim="800000"/>
            <a:headEnd type="none" w="sm" len="lg"/>
            <a:tailEnd type="none" w="sm" len="lg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70C0"/>
                </a:solidFill>
                <a:latin typeface="Times New Roman" pitchFamily="18" charset="0"/>
                <a:ea typeface="仿宋_GB2312" pitchFamily="49" charset="-122"/>
                <a:cs typeface="Arial" pitchFamily="34" charset="0"/>
              </a:rPr>
              <a:t>T</a:t>
            </a:r>
            <a:endParaRPr lang="el-GR" altLang="zh-CN" sz="2400" b="1" i="1" dirty="0">
              <a:solidFill>
                <a:srgbClr val="0070C0"/>
              </a:solidFill>
              <a:latin typeface="Times New Roman" pitchFamily="18" charset="0"/>
              <a:ea typeface="仿宋_GB2312" pitchFamily="49" charset="-122"/>
              <a:cs typeface="Arial" pitchFamily="34" charset="0"/>
            </a:endParaRPr>
          </a:p>
        </p:txBody>
      </p:sp>
      <p:sp>
        <p:nvSpPr>
          <p:cNvPr id="77" name="Line 33"/>
          <p:cNvSpPr>
            <a:spLocks noChangeShapeType="1"/>
          </p:cNvSpPr>
          <p:nvPr/>
        </p:nvSpPr>
        <p:spPr bwMode="auto">
          <a:xfrm>
            <a:off x="5030143" y="2321446"/>
            <a:ext cx="2997200" cy="0"/>
          </a:xfrm>
          <a:prstGeom prst="line">
            <a:avLst/>
          </a:prstGeom>
          <a:noFill/>
          <a:ln w="28575">
            <a:solidFill>
              <a:schemeClr val="tx1"/>
            </a:solidFill>
            <a:prstDash val="lgDashDot"/>
            <a:round/>
            <a:headEnd type="none" w="sm" len="lg"/>
            <a:tailEnd type="non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8" name="Line 38"/>
          <p:cNvSpPr>
            <a:spLocks noChangeShapeType="1"/>
          </p:cNvSpPr>
          <p:nvPr/>
        </p:nvSpPr>
        <p:spPr bwMode="auto">
          <a:xfrm>
            <a:off x="7697143" y="1540396"/>
            <a:ext cx="0" cy="14986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none" w="sm" len="lg"/>
            <a:tailEnd type="non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79" name="Line 40"/>
          <p:cNvSpPr>
            <a:spLocks noChangeShapeType="1"/>
          </p:cNvSpPr>
          <p:nvPr/>
        </p:nvSpPr>
        <p:spPr bwMode="auto">
          <a:xfrm flipV="1">
            <a:off x="5346056" y="1540396"/>
            <a:ext cx="2351087" cy="7810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lg"/>
            <a:tailEnd type="non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0" name="Line 41"/>
          <p:cNvSpPr>
            <a:spLocks noChangeShapeType="1"/>
          </p:cNvSpPr>
          <p:nvPr/>
        </p:nvSpPr>
        <p:spPr bwMode="auto">
          <a:xfrm>
            <a:off x="5346056" y="2321446"/>
            <a:ext cx="2351087" cy="7175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lg"/>
            <a:tailEnd type="non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1" name="Line 45"/>
          <p:cNvSpPr>
            <a:spLocks noChangeShapeType="1"/>
          </p:cNvSpPr>
          <p:nvPr/>
        </p:nvSpPr>
        <p:spPr bwMode="auto">
          <a:xfrm>
            <a:off x="7697143" y="3026296"/>
            <a:ext cx="812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lg"/>
            <a:tailEnd type="non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2" name="Line 46"/>
          <p:cNvSpPr>
            <a:spLocks noChangeShapeType="1"/>
          </p:cNvSpPr>
          <p:nvPr/>
        </p:nvSpPr>
        <p:spPr bwMode="auto">
          <a:xfrm>
            <a:off x="7697143" y="1540396"/>
            <a:ext cx="8128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lg"/>
            <a:tailEnd type="non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3" name="Line 47"/>
          <p:cNvSpPr>
            <a:spLocks noChangeShapeType="1"/>
          </p:cNvSpPr>
          <p:nvPr/>
        </p:nvSpPr>
        <p:spPr bwMode="auto">
          <a:xfrm>
            <a:off x="8319443" y="1540396"/>
            <a:ext cx="1588" cy="1497013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sm" len="lg"/>
            <a:tailEnd type="triangl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4" name="Text Box 48"/>
          <p:cNvSpPr txBox="1">
            <a:spLocks noChangeArrowheads="1"/>
          </p:cNvSpPr>
          <p:nvPr/>
        </p:nvSpPr>
        <p:spPr bwMode="auto">
          <a:xfrm rot="16200000">
            <a:off x="7874943" y="1892821"/>
            <a:ext cx="495300" cy="457200"/>
          </a:xfrm>
          <a:prstGeom prst="rect">
            <a:avLst/>
          </a:prstGeom>
          <a:noFill/>
          <a:ln w="28575">
            <a:noFill/>
            <a:miter lim="800000"/>
            <a:headEnd type="none" w="sm" len="lg"/>
            <a:tailEnd type="none" w="sm" len="lg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70C0"/>
                </a:solidFill>
                <a:latin typeface="Times New Roman" pitchFamily="18" charset="0"/>
                <a:ea typeface="仿宋_GB2312" pitchFamily="49" charset="-122"/>
                <a:cs typeface="Arial" pitchFamily="34" charset="0"/>
              </a:rPr>
              <a:t>D</a:t>
            </a:r>
            <a:endParaRPr lang="el-GR" altLang="zh-CN" sz="2400" b="1" i="1" dirty="0">
              <a:solidFill>
                <a:srgbClr val="0070C0"/>
              </a:solidFill>
              <a:latin typeface="Times New Roman" pitchFamily="18" charset="0"/>
              <a:ea typeface="仿宋_GB2312" pitchFamily="49" charset="-122"/>
              <a:cs typeface="Arial" pitchFamily="34" charset="0"/>
            </a:endParaRPr>
          </a:p>
        </p:txBody>
      </p:sp>
      <p:sp>
        <p:nvSpPr>
          <p:cNvPr id="85" name="Freeform 49"/>
          <p:cNvSpPr>
            <a:spLocks/>
          </p:cNvSpPr>
          <p:nvPr/>
        </p:nvSpPr>
        <p:spPr bwMode="auto">
          <a:xfrm>
            <a:off x="5330181" y="1953146"/>
            <a:ext cx="381000" cy="2619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99" y="27"/>
              </a:cxn>
              <a:cxn ang="0">
                <a:pos x="156" y="60"/>
              </a:cxn>
              <a:cxn ang="0">
                <a:pos x="201" y="102"/>
              </a:cxn>
              <a:cxn ang="0">
                <a:pos x="240" y="165"/>
              </a:cxn>
            </a:cxnLst>
            <a:rect l="0" t="0" r="r" b="b"/>
            <a:pathLst>
              <a:path w="240" h="165">
                <a:moveTo>
                  <a:pt x="0" y="0"/>
                </a:moveTo>
                <a:cubicBezTo>
                  <a:pt x="36" y="8"/>
                  <a:pt x="73" y="17"/>
                  <a:pt x="99" y="27"/>
                </a:cubicBezTo>
                <a:cubicBezTo>
                  <a:pt x="125" y="37"/>
                  <a:pt x="139" y="48"/>
                  <a:pt x="156" y="60"/>
                </a:cubicBezTo>
                <a:cubicBezTo>
                  <a:pt x="173" y="72"/>
                  <a:pt x="187" y="84"/>
                  <a:pt x="201" y="102"/>
                </a:cubicBezTo>
                <a:cubicBezTo>
                  <a:pt x="215" y="120"/>
                  <a:pt x="233" y="153"/>
                  <a:pt x="240" y="165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none" w="med" len="med"/>
            <a:tailEnd type="triangl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6" name="Freeform 50"/>
          <p:cNvSpPr>
            <a:spLocks/>
          </p:cNvSpPr>
          <p:nvPr/>
        </p:nvSpPr>
        <p:spPr bwMode="auto">
          <a:xfrm>
            <a:off x="5582593" y="2434159"/>
            <a:ext cx="180975" cy="381000"/>
          </a:xfrm>
          <a:custGeom>
            <a:avLst/>
            <a:gdLst/>
            <a:ahLst/>
            <a:cxnLst>
              <a:cxn ang="0">
                <a:pos x="114" y="0"/>
              </a:cxn>
              <a:cxn ang="0">
                <a:pos x="108" y="66"/>
              </a:cxn>
              <a:cxn ang="0">
                <a:pos x="81" y="144"/>
              </a:cxn>
              <a:cxn ang="0">
                <a:pos x="42" y="195"/>
              </a:cxn>
              <a:cxn ang="0">
                <a:pos x="0" y="240"/>
              </a:cxn>
            </a:cxnLst>
            <a:rect l="0" t="0" r="r" b="b"/>
            <a:pathLst>
              <a:path w="114" h="240">
                <a:moveTo>
                  <a:pt x="114" y="0"/>
                </a:moveTo>
                <a:cubicBezTo>
                  <a:pt x="113" y="21"/>
                  <a:pt x="113" y="42"/>
                  <a:pt x="108" y="66"/>
                </a:cubicBezTo>
                <a:cubicBezTo>
                  <a:pt x="103" y="90"/>
                  <a:pt x="92" y="123"/>
                  <a:pt x="81" y="144"/>
                </a:cubicBezTo>
                <a:cubicBezTo>
                  <a:pt x="70" y="165"/>
                  <a:pt x="55" y="179"/>
                  <a:pt x="42" y="195"/>
                </a:cubicBezTo>
                <a:cubicBezTo>
                  <a:pt x="29" y="211"/>
                  <a:pt x="7" y="233"/>
                  <a:pt x="0" y="240"/>
                </a:cubicBezTo>
              </a:path>
            </a:pathLst>
          </a:custGeom>
          <a:noFill/>
          <a:ln w="28575" cap="flat" cmpd="sng">
            <a:solidFill>
              <a:schemeClr val="tx1"/>
            </a:solidFill>
            <a:prstDash val="solid"/>
            <a:round/>
            <a:headEnd type="triangle" w="sm" len="lg"/>
            <a:tailEnd type="non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7" name="Text Box 51"/>
          <p:cNvSpPr txBox="1">
            <a:spLocks noChangeArrowheads="1"/>
          </p:cNvSpPr>
          <p:nvPr/>
        </p:nvSpPr>
        <p:spPr bwMode="auto">
          <a:xfrm>
            <a:off x="5485756" y="2042046"/>
            <a:ext cx="495300" cy="457200"/>
          </a:xfrm>
          <a:prstGeom prst="rect">
            <a:avLst/>
          </a:prstGeom>
          <a:noFill/>
          <a:ln w="28575">
            <a:noFill/>
            <a:miter lim="800000"/>
            <a:headEnd type="none" w="sm" len="lg"/>
            <a:tailEnd type="none" w="sm" len="lg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l-GR" altLang="zh-CN" sz="2400" b="1" i="1" dirty="0">
                <a:solidFill>
                  <a:srgbClr val="0070C0"/>
                </a:solidFill>
                <a:ea typeface="仿宋_GB2312" pitchFamily="49" charset="-122"/>
                <a:cs typeface="Arial" pitchFamily="34" charset="0"/>
              </a:rPr>
              <a:t>α</a:t>
            </a:r>
          </a:p>
        </p:txBody>
      </p:sp>
      <p:sp>
        <p:nvSpPr>
          <p:cNvPr id="88" name="Line 52"/>
          <p:cNvSpPr>
            <a:spLocks noChangeShapeType="1"/>
          </p:cNvSpPr>
          <p:nvPr/>
        </p:nvSpPr>
        <p:spPr bwMode="auto">
          <a:xfrm>
            <a:off x="6592243" y="1902346"/>
            <a:ext cx="0" cy="78740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none" w="sm" len="lg"/>
            <a:tailEnd type="non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89" name="Line 53"/>
          <p:cNvSpPr>
            <a:spLocks noChangeShapeType="1"/>
          </p:cNvSpPr>
          <p:nvPr/>
        </p:nvSpPr>
        <p:spPr bwMode="auto">
          <a:xfrm flipV="1">
            <a:off x="6592243" y="1540396"/>
            <a:ext cx="1104900" cy="36195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none" w="sm" len="lg"/>
            <a:tailEnd type="non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0" name="Line 54"/>
          <p:cNvSpPr>
            <a:spLocks noChangeShapeType="1"/>
          </p:cNvSpPr>
          <p:nvPr/>
        </p:nvSpPr>
        <p:spPr bwMode="auto">
          <a:xfrm>
            <a:off x="6592243" y="2689746"/>
            <a:ext cx="1104900" cy="349250"/>
          </a:xfrm>
          <a:prstGeom prst="line">
            <a:avLst/>
          </a:prstGeom>
          <a:noFill/>
          <a:ln w="76200">
            <a:solidFill>
              <a:schemeClr val="tx1"/>
            </a:solidFill>
            <a:round/>
            <a:headEnd type="none" w="sm" len="lg"/>
            <a:tailEnd type="non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1" name="Line 55"/>
          <p:cNvSpPr>
            <a:spLocks noChangeShapeType="1"/>
          </p:cNvSpPr>
          <p:nvPr/>
        </p:nvSpPr>
        <p:spPr bwMode="auto">
          <a:xfrm>
            <a:off x="7697143" y="2973909"/>
            <a:ext cx="0" cy="1195387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lg"/>
            <a:tailEnd type="non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2" name="Line 56"/>
          <p:cNvSpPr>
            <a:spLocks noChangeShapeType="1"/>
          </p:cNvSpPr>
          <p:nvPr/>
        </p:nvSpPr>
        <p:spPr bwMode="auto">
          <a:xfrm>
            <a:off x="6592243" y="2664346"/>
            <a:ext cx="0" cy="831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lg"/>
            <a:tailEnd type="non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3" name="Line 57"/>
          <p:cNvSpPr>
            <a:spLocks noChangeShapeType="1"/>
          </p:cNvSpPr>
          <p:nvPr/>
        </p:nvSpPr>
        <p:spPr bwMode="auto">
          <a:xfrm>
            <a:off x="5346056" y="2321446"/>
            <a:ext cx="0" cy="184785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lg"/>
            <a:tailEnd type="non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4" name="Line 58"/>
          <p:cNvSpPr>
            <a:spLocks noChangeShapeType="1"/>
          </p:cNvSpPr>
          <p:nvPr/>
        </p:nvSpPr>
        <p:spPr bwMode="auto">
          <a:xfrm>
            <a:off x="6592243" y="3407296"/>
            <a:ext cx="1104900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sm" len="lg"/>
            <a:tailEnd type="triangl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5" name="Line 59"/>
          <p:cNvSpPr>
            <a:spLocks noChangeShapeType="1"/>
          </p:cNvSpPr>
          <p:nvPr/>
        </p:nvSpPr>
        <p:spPr bwMode="auto">
          <a:xfrm>
            <a:off x="5346056" y="4004196"/>
            <a:ext cx="2351087" cy="1588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sm" len="lg"/>
            <a:tailEnd type="triangl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6" name="Line 60"/>
          <p:cNvSpPr>
            <a:spLocks noChangeShapeType="1"/>
          </p:cNvSpPr>
          <p:nvPr/>
        </p:nvSpPr>
        <p:spPr bwMode="auto">
          <a:xfrm>
            <a:off x="6592243" y="1902346"/>
            <a:ext cx="5969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lg"/>
            <a:tailEnd type="non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7" name="Line 61"/>
          <p:cNvSpPr>
            <a:spLocks noChangeShapeType="1"/>
          </p:cNvSpPr>
          <p:nvPr/>
        </p:nvSpPr>
        <p:spPr bwMode="auto">
          <a:xfrm>
            <a:off x="6592243" y="2664346"/>
            <a:ext cx="596900" cy="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none" w="sm" len="lg"/>
            <a:tailEnd type="non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8" name="Line 62"/>
          <p:cNvSpPr>
            <a:spLocks noChangeShapeType="1"/>
          </p:cNvSpPr>
          <p:nvPr/>
        </p:nvSpPr>
        <p:spPr bwMode="auto">
          <a:xfrm>
            <a:off x="7062143" y="1902346"/>
            <a:ext cx="1588" cy="7620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 type="triangle" w="sm" len="lg"/>
            <a:tailEnd type="triangle" w="sm" len="lg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99" name="Text Box 63"/>
          <p:cNvSpPr txBox="1">
            <a:spLocks noChangeArrowheads="1"/>
          </p:cNvSpPr>
          <p:nvPr/>
        </p:nvSpPr>
        <p:spPr bwMode="auto">
          <a:xfrm>
            <a:off x="6941493" y="2988196"/>
            <a:ext cx="495300" cy="457200"/>
          </a:xfrm>
          <a:prstGeom prst="rect">
            <a:avLst/>
          </a:prstGeom>
          <a:noFill/>
          <a:ln w="28575">
            <a:noFill/>
            <a:miter lim="800000"/>
            <a:headEnd type="none" w="sm" len="lg"/>
            <a:tailEnd type="none" w="sm" len="lg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70C0"/>
                </a:solidFill>
                <a:latin typeface="Times New Roman" pitchFamily="18" charset="0"/>
                <a:ea typeface="黑体" pitchFamily="49" charset="-122"/>
                <a:cs typeface="Arial" pitchFamily="34" charset="0"/>
              </a:rPr>
              <a:t>l</a:t>
            </a:r>
            <a:endParaRPr lang="el-GR" altLang="zh-CN" sz="2400" b="1" i="1" dirty="0">
              <a:solidFill>
                <a:srgbClr val="0070C0"/>
              </a:solidFill>
              <a:latin typeface="Times New Roman" pitchFamily="18" charset="0"/>
              <a:ea typeface="黑体" pitchFamily="49" charset="-122"/>
              <a:cs typeface="Arial" pitchFamily="34" charset="0"/>
            </a:endParaRPr>
          </a:p>
        </p:txBody>
      </p:sp>
      <p:sp>
        <p:nvSpPr>
          <p:cNvPr id="100" name="Text Box 64"/>
          <p:cNvSpPr txBox="1">
            <a:spLocks noChangeArrowheads="1"/>
          </p:cNvSpPr>
          <p:nvPr/>
        </p:nvSpPr>
        <p:spPr bwMode="auto">
          <a:xfrm>
            <a:off x="6344593" y="3572396"/>
            <a:ext cx="495300" cy="457200"/>
          </a:xfrm>
          <a:prstGeom prst="rect">
            <a:avLst/>
          </a:prstGeom>
          <a:noFill/>
          <a:ln w="28575">
            <a:noFill/>
            <a:miter lim="800000"/>
            <a:headEnd type="none" w="sm" len="lg"/>
            <a:tailEnd type="none" w="sm" len="lg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70C0"/>
                </a:solidFill>
                <a:latin typeface="Times New Roman" pitchFamily="18" charset="0"/>
                <a:ea typeface="黑体" pitchFamily="49" charset="-122"/>
                <a:cs typeface="Arial" pitchFamily="34" charset="0"/>
              </a:rPr>
              <a:t>L</a:t>
            </a:r>
            <a:endParaRPr lang="el-GR" altLang="zh-CN" sz="2400" b="1" i="1" dirty="0">
              <a:solidFill>
                <a:srgbClr val="0070C0"/>
              </a:solidFill>
              <a:latin typeface="Times New Roman" pitchFamily="18" charset="0"/>
              <a:ea typeface="黑体" pitchFamily="49" charset="-122"/>
              <a:cs typeface="Arial" pitchFamily="34" charset="0"/>
            </a:endParaRPr>
          </a:p>
        </p:txBody>
      </p:sp>
      <p:sp>
        <p:nvSpPr>
          <p:cNvPr id="101" name="Text Box 65"/>
          <p:cNvSpPr txBox="1">
            <a:spLocks noChangeArrowheads="1"/>
          </p:cNvSpPr>
          <p:nvPr/>
        </p:nvSpPr>
        <p:spPr bwMode="auto">
          <a:xfrm rot="16200000">
            <a:off x="6643043" y="1994421"/>
            <a:ext cx="495300" cy="457200"/>
          </a:xfrm>
          <a:prstGeom prst="rect">
            <a:avLst/>
          </a:prstGeom>
          <a:noFill/>
          <a:ln w="28575">
            <a:noFill/>
            <a:miter lim="800000"/>
            <a:headEnd type="none" w="sm" len="lg"/>
            <a:tailEnd type="none" w="sm" len="lg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400" b="1" i="1" dirty="0">
                <a:solidFill>
                  <a:srgbClr val="0070C0"/>
                </a:solidFill>
                <a:latin typeface="Times New Roman" pitchFamily="18" charset="0"/>
                <a:ea typeface="仿宋_GB2312" pitchFamily="49" charset="-122"/>
                <a:cs typeface="Arial" pitchFamily="34" charset="0"/>
              </a:rPr>
              <a:t>d</a:t>
            </a:r>
            <a:endParaRPr lang="el-GR" altLang="zh-CN" sz="2400" b="1" i="1" dirty="0">
              <a:solidFill>
                <a:srgbClr val="0070C0"/>
              </a:solidFill>
              <a:latin typeface="Times New Roman" pitchFamily="18" charset="0"/>
              <a:ea typeface="仿宋_GB2312" pitchFamily="49" charset="-122"/>
              <a:cs typeface="Arial" pitchFamily="34" charset="0"/>
            </a:endParaRPr>
          </a:p>
        </p:txBody>
      </p:sp>
      <p:sp>
        <p:nvSpPr>
          <p:cNvPr id="102" name="Text Box 66"/>
          <p:cNvSpPr txBox="1">
            <a:spLocks noChangeArrowheads="1"/>
          </p:cNvSpPr>
          <p:nvPr/>
        </p:nvSpPr>
        <p:spPr bwMode="auto">
          <a:xfrm>
            <a:off x="323528" y="4653136"/>
            <a:ext cx="8585200" cy="1569660"/>
          </a:xfrm>
          <a:prstGeom prst="rect">
            <a:avLst/>
          </a:prstGeom>
          <a:noFill/>
          <a:ln w="28575">
            <a:solidFill>
              <a:srgbClr val="FF9900"/>
            </a:solidFill>
            <a:miter lim="800000"/>
            <a:headEnd type="none" w="sm" len="lg"/>
            <a:tailEnd type="none" w="sm" len="lg"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ea typeface="黑体" pitchFamily="49" charset="-122"/>
              </a:rPr>
              <a:t>斜度：</a:t>
            </a:r>
            <a:r>
              <a:rPr lang="zh-CN" altLang="en-US" sz="2400" b="1" dirty="0">
                <a:ea typeface="楷体_GB2312" pitchFamily="49" charset="-122"/>
              </a:rPr>
              <a:t>直线（或平面）相对于另一直线（或平面）的倾斜程度    </a:t>
            </a:r>
            <a:r>
              <a:rPr lang="en-US" altLang="zh-CN" sz="2400" b="1" dirty="0" smtClean="0">
                <a:ea typeface="楷体_GB2312" pitchFamily="49" charset="-122"/>
              </a:rPr>
              <a:t>     </a:t>
            </a:r>
          </a:p>
          <a:p>
            <a:pPr>
              <a:spcBef>
                <a:spcPct val="50000"/>
              </a:spcBef>
            </a:pPr>
            <a:r>
              <a:rPr lang="en-US" altLang="zh-CN" sz="2400" b="1" dirty="0" smtClean="0">
                <a:ea typeface="楷体_GB2312" pitchFamily="49" charset="-122"/>
              </a:rPr>
              <a:t>                </a:t>
            </a:r>
            <a:r>
              <a:rPr lang="zh-CN" altLang="en-US" sz="2400" b="1" dirty="0" smtClean="0">
                <a:ea typeface="楷体_GB2312" pitchFamily="49" charset="-122"/>
              </a:rPr>
              <a:t>即</a:t>
            </a:r>
            <a:r>
              <a:rPr lang="zh-CN" altLang="en-US" sz="2400" b="1" dirty="0">
                <a:latin typeface="Times New Roman" pitchFamily="18" charset="0"/>
                <a:ea typeface="楷体_GB2312" pitchFamily="49" charset="-122"/>
              </a:rPr>
              <a:t>（</a:t>
            </a:r>
            <a:r>
              <a:rPr lang="en-US" altLang="zh-CN" sz="2400" b="1" i="1" dirty="0">
                <a:latin typeface="Times New Roman" pitchFamily="18" charset="0"/>
                <a:ea typeface="楷体_GB2312" pitchFamily="49" charset="-122"/>
              </a:rPr>
              <a:t>T</a:t>
            </a:r>
            <a:r>
              <a:rPr lang="zh-CN" altLang="en-US" sz="2400" b="1" i="1" dirty="0">
                <a:latin typeface="Times New Roman" pitchFamily="18" charset="0"/>
                <a:ea typeface="楷体_GB2312" pitchFamily="49" charset="-122"/>
              </a:rPr>
              <a:t>－</a:t>
            </a:r>
            <a:r>
              <a:rPr lang="en-US" altLang="zh-CN" sz="2400" b="1" i="1" dirty="0">
                <a:latin typeface="Times New Roman" pitchFamily="18" charset="0"/>
                <a:ea typeface="楷体_GB2312" pitchFamily="49" charset="-122"/>
              </a:rPr>
              <a:t>t</a:t>
            </a:r>
            <a:r>
              <a:rPr lang="zh-CN" altLang="en-US" sz="2400" b="1" dirty="0">
                <a:latin typeface="Times New Roman" pitchFamily="18" charset="0"/>
                <a:ea typeface="楷体_GB2312" pitchFamily="49" charset="-122"/>
              </a:rPr>
              <a:t>）</a:t>
            </a:r>
            <a:r>
              <a:rPr lang="en-US" altLang="zh-CN" sz="2400" b="1" i="1" dirty="0">
                <a:latin typeface="Times New Roman" pitchFamily="18" charset="0"/>
                <a:ea typeface="楷体_GB2312" pitchFamily="49" charset="-122"/>
              </a:rPr>
              <a:t>/l=T/L</a:t>
            </a:r>
            <a:r>
              <a:rPr lang="en-US" altLang="zh-CN" sz="2400" b="1" dirty="0">
                <a:latin typeface="Times New Roman" pitchFamily="18" charset="0"/>
                <a:ea typeface="楷体_GB2312" pitchFamily="49" charset="-122"/>
              </a:rPr>
              <a:t>=tan</a:t>
            </a:r>
            <a:r>
              <a:rPr lang="el-GR" altLang="zh-CN" sz="2400" b="1" i="1" dirty="0">
                <a:latin typeface="Times New Roman" pitchFamily="18" charset="0"/>
                <a:ea typeface="楷体_GB2312" pitchFamily="49" charset="-122"/>
                <a:cs typeface="Times New Roman" pitchFamily="18" charset="0"/>
              </a:rPr>
              <a:t>α</a:t>
            </a:r>
          </a:p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ea typeface="黑体" pitchFamily="49" charset="-122"/>
              </a:rPr>
              <a:t>锥度：</a:t>
            </a:r>
            <a:r>
              <a:rPr lang="zh-CN" altLang="en-US" sz="2400" b="1" dirty="0">
                <a:latin typeface="Times New Roman" pitchFamily="18" charset="0"/>
                <a:ea typeface="楷体_GB2312" pitchFamily="49" charset="-122"/>
              </a:rPr>
              <a:t>正圆锥底圆直径与其高度之比。即</a:t>
            </a:r>
            <a:r>
              <a:rPr lang="en-US" altLang="zh-CN" sz="2400" b="1" i="1" dirty="0">
                <a:latin typeface="Times New Roman" pitchFamily="18" charset="0"/>
                <a:ea typeface="楷体_GB2312" pitchFamily="49" charset="-122"/>
              </a:rPr>
              <a:t>D/L=</a:t>
            </a:r>
            <a:r>
              <a:rPr lang="en-US" altLang="zh-CN" sz="2400" b="1" dirty="0">
                <a:latin typeface="Times New Roman" pitchFamily="18" charset="0"/>
                <a:ea typeface="楷体_GB2312" pitchFamily="49" charset="-122"/>
              </a:rPr>
              <a:t>(</a:t>
            </a:r>
            <a:r>
              <a:rPr lang="en-US" altLang="zh-CN" sz="2400" b="1" i="1" dirty="0">
                <a:latin typeface="Times New Roman" pitchFamily="18" charset="0"/>
                <a:ea typeface="楷体_GB2312" pitchFamily="49" charset="-122"/>
              </a:rPr>
              <a:t>D-d</a:t>
            </a:r>
            <a:r>
              <a:rPr lang="en-US" altLang="zh-CN" sz="2400" b="1" dirty="0">
                <a:latin typeface="Times New Roman" pitchFamily="18" charset="0"/>
                <a:ea typeface="楷体_GB2312" pitchFamily="49" charset="-122"/>
              </a:rPr>
              <a:t>)</a:t>
            </a:r>
            <a:r>
              <a:rPr lang="en-US" altLang="zh-CN" sz="2400" b="1" i="1" dirty="0">
                <a:latin typeface="Times New Roman" pitchFamily="18" charset="0"/>
                <a:ea typeface="楷体_GB2312" pitchFamily="49" charset="-122"/>
              </a:rPr>
              <a:t>/</a:t>
            </a:r>
            <a:r>
              <a:rPr lang="en-US" altLang="zh-CN" sz="2400" b="1" i="1" dirty="0" smtClean="0">
                <a:latin typeface="Times New Roman" pitchFamily="18" charset="0"/>
                <a:ea typeface="楷体_GB2312" pitchFamily="49" charset="-122"/>
              </a:rPr>
              <a:t>l=2</a:t>
            </a:r>
            <a:r>
              <a:rPr lang="en-US" altLang="zh-CN" sz="2400" b="1" i="1" dirty="0" smtClean="0">
                <a:latin typeface="Times New Roman" pitchFamily="18" charset="0"/>
              </a:rPr>
              <a:t>tan(</a:t>
            </a:r>
            <a:r>
              <a:rPr lang="el-GR" altLang="zh-CN" sz="2400" b="1" i="1" dirty="0" smtClean="0">
                <a:latin typeface="Times New Roman" pitchFamily="18" charset="0"/>
                <a:ea typeface="楷体_GB2312" pitchFamily="49" charset="-122"/>
              </a:rPr>
              <a:t>α</a:t>
            </a:r>
            <a:r>
              <a:rPr lang="en-US" altLang="zh-CN" sz="2400" b="1" i="1" dirty="0" smtClean="0">
                <a:latin typeface="Times New Roman" pitchFamily="18" charset="0"/>
                <a:ea typeface="楷体_GB2312" pitchFamily="49" charset="-122"/>
              </a:rPr>
              <a:t>/2)</a:t>
            </a:r>
            <a:endParaRPr lang="el-GR" altLang="en-US" sz="2400" b="1" i="1" dirty="0">
              <a:latin typeface="Times New Roman" pitchFamily="18" charset="0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686800" cy="850106"/>
          </a:xfrm>
        </p:spPr>
        <p:txBody>
          <a:bodyPr>
            <a:normAutofit/>
          </a:bodyPr>
          <a:lstStyle/>
          <a:p>
            <a:r>
              <a:rPr lang="zh-CN" altLang="en-US" sz="2800" b="1" dirty="0" smtClean="0">
                <a:solidFill>
                  <a:schemeClr val="accent6">
                    <a:lumMod val="50000"/>
                  </a:schemeClr>
                </a:solidFill>
              </a:rPr>
              <a:t>斜度和锥度的标注</a:t>
            </a:r>
            <a:endParaRPr lang="zh-CN" altLang="en-US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124744"/>
            <a:ext cx="8686800" cy="500141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dirty="0" smtClean="0"/>
              <a:t>   </a:t>
            </a:r>
            <a:r>
              <a:rPr lang="zh-CN" altLang="zh-CN" sz="2000" b="1" dirty="0" smtClean="0">
                <a:solidFill>
                  <a:srgbClr val="0070C0"/>
                </a:solidFill>
                <a:latin typeface="+mn-ea"/>
              </a:rPr>
              <a:t>斜度</a:t>
            </a:r>
            <a:r>
              <a:rPr lang="en-US" altLang="zh-CN" sz="2000" b="1" dirty="0" smtClean="0">
                <a:solidFill>
                  <a:srgbClr val="0070C0"/>
                </a:solidFill>
                <a:latin typeface="+mn-ea"/>
              </a:rPr>
              <a:t>   </a:t>
            </a:r>
            <a:r>
              <a:rPr lang="en-US" altLang="zh-CN" sz="2000" dirty="0" smtClean="0">
                <a:latin typeface="+mn-ea"/>
              </a:rPr>
              <a:t> </a:t>
            </a:r>
            <a:r>
              <a:rPr lang="zh-CN" altLang="zh-CN" sz="2000" b="1" dirty="0" smtClean="0">
                <a:latin typeface="+mn-ea"/>
              </a:rPr>
              <a:t>一般以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1:x</a:t>
            </a:r>
            <a:r>
              <a:rPr lang="zh-CN" altLang="zh-CN" sz="2000" b="1" dirty="0" smtClean="0">
                <a:latin typeface="+mn-ea"/>
              </a:rPr>
              <a:t>的形式表示，写在斜度图形符号的后面。指引线从标</a:t>
            </a:r>
            <a:endParaRPr lang="en-US" altLang="zh-CN" sz="2000" b="1" dirty="0" smtClean="0">
              <a:latin typeface="+mn-ea"/>
            </a:endParaRPr>
          </a:p>
          <a:p>
            <a:pPr>
              <a:buNone/>
            </a:pPr>
            <a:r>
              <a:rPr lang="zh-CN" altLang="zh-CN" sz="2000" b="1" dirty="0" smtClean="0">
                <a:latin typeface="+mn-ea"/>
              </a:rPr>
              <a:t>注的斜线引出，标注斜度的细实线则和参考线平行。</a:t>
            </a:r>
            <a:r>
              <a:rPr lang="zh-CN" altLang="zh-CN" sz="2000" b="1" u="sng" dirty="0" smtClean="0">
                <a:solidFill>
                  <a:srgbClr val="FF0000"/>
                </a:solidFill>
                <a:latin typeface="+mn-ea"/>
              </a:rPr>
              <a:t>图形符号的</a:t>
            </a:r>
            <a:r>
              <a:rPr lang="zh-CN" altLang="en-US" sz="2000" b="1" u="sng" dirty="0" smtClean="0">
                <a:solidFill>
                  <a:srgbClr val="FF0000"/>
                </a:solidFill>
                <a:latin typeface="+mn-ea"/>
              </a:rPr>
              <a:t>方向</a:t>
            </a:r>
            <a:r>
              <a:rPr lang="zh-CN" altLang="zh-CN" sz="2000" b="1" u="sng" dirty="0" smtClean="0">
                <a:solidFill>
                  <a:srgbClr val="FF0000"/>
                </a:solidFill>
                <a:latin typeface="+mn-ea"/>
              </a:rPr>
              <a:t>应与图</a:t>
            </a:r>
            <a:endParaRPr lang="en-US" altLang="zh-CN" sz="2000" b="1" u="sng" dirty="0" smtClean="0">
              <a:solidFill>
                <a:srgbClr val="FF0000"/>
              </a:solidFill>
              <a:latin typeface="+mn-ea"/>
            </a:endParaRPr>
          </a:p>
          <a:p>
            <a:pPr>
              <a:buNone/>
            </a:pPr>
            <a:r>
              <a:rPr lang="zh-CN" altLang="zh-CN" sz="2000" b="1" u="sng" dirty="0" smtClean="0">
                <a:solidFill>
                  <a:srgbClr val="FF0000"/>
                </a:solidFill>
                <a:latin typeface="+mn-ea"/>
              </a:rPr>
              <a:t>形的斜度方向一致。</a:t>
            </a:r>
            <a:endParaRPr lang="zh-CN" altLang="en-US" sz="2000" b="1" u="sng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4" name="Picture 13" descr="锥度和斜度--3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179512" y="2420888"/>
            <a:ext cx="3895270" cy="822896"/>
          </a:xfrm>
          <a:prstGeom prst="rect">
            <a:avLst/>
          </a:prstGeom>
          <a:noFill/>
        </p:spPr>
      </p:pic>
      <p:sp>
        <p:nvSpPr>
          <p:cNvPr id="84995" name="Rectangle 3"/>
          <p:cNvSpPr>
            <a:spLocks noChangeArrowheads="1"/>
          </p:cNvSpPr>
          <p:nvPr/>
        </p:nvSpPr>
        <p:spPr bwMode="auto">
          <a:xfrm>
            <a:off x="179512" y="3356992"/>
            <a:ext cx="1475084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斜</a:t>
            </a:r>
            <a:r>
              <a:rPr kumimoji="0" lang="zh-CN" sz="20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度标注法</a:t>
            </a:r>
            <a:endParaRPr kumimoji="0" lang="zh-CN" sz="20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pic>
        <p:nvPicPr>
          <p:cNvPr id="8499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3789040"/>
            <a:ext cx="7686050" cy="19507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332656"/>
            <a:ext cx="8507288" cy="5793507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zh-CN" altLang="zh-CN" sz="2000" b="1" dirty="0" smtClean="0">
                <a:solidFill>
                  <a:srgbClr val="0070C0"/>
                </a:solidFill>
                <a:latin typeface="+mn-ea"/>
              </a:rPr>
              <a:t>锥度</a:t>
            </a:r>
            <a:r>
              <a:rPr lang="en-US" altLang="zh-CN" sz="2000" b="1" dirty="0" smtClean="0">
                <a:latin typeface="+mn-ea"/>
              </a:rPr>
              <a:t>    </a:t>
            </a:r>
            <a:r>
              <a:rPr lang="zh-CN" altLang="zh-CN" sz="2000" b="1" dirty="0" smtClean="0">
                <a:latin typeface="+mn-ea"/>
              </a:rPr>
              <a:t>一般以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1:x</a:t>
            </a:r>
            <a:r>
              <a:rPr lang="zh-CN" altLang="zh-CN" sz="2000" b="1" dirty="0" smtClean="0">
                <a:latin typeface="+mn-ea"/>
              </a:rPr>
              <a:t>或</a:t>
            </a:r>
            <a:r>
              <a:rPr lang="en-US" altLang="zh-CN" sz="2000" b="1" dirty="0" smtClean="0">
                <a:solidFill>
                  <a:srgbClr val="FF0000"/>
                </a:solidFill>
                <a:latin typeface="+mn-ea"/>
              </a:rPr>
              <a:t>1/x</a:t>
            </a:r>
            <a:r>
              <a:rPr lang="zh-CN" altLang="zh-CN" sz="2000" b="1" dirty="0" smtClean="0">
                <a:latin typeface="+mn-ea"/>
              </a:rPr>
              <a:t>的形式写在锥度图形符号的后面，该符号配置在</a:t>
            </a:r>
            <a:endParaRPr lang="en-US" altLang="zh-CN" sz="2000" b="1" dirty="0" smtClean="0">
              <a:latin typeface="+mn-ea"/>
            </a:endParaRPr>
          </a:p>
          <a:p>
            <a:pPr>
              <a:buNone/>
            </a:pPr>
            <a:r>
              <a:rPr lang="zh-CN" altLang="zh-CN" sz="2000" b="1" dirty="0" smtClean="0">
                <a:latin typeface="+mn-ea"/>
              </a:rPr>
              <a:t>基准线（与圆锥轴线平行）上，并靠近圆锥轮廓线，指引线从圆锥轮廓线</a:t>
            </a:r>
            <a:endParaRPr lang="en-US" altLang="zh-CN" sz="2000" b="1" dirty="0" smtClean="0">
              <a:latin typeface="+mn-ea"/>
            </a:endParaRPr>
          </a:p>
          <a:p>
            <a:pPr>
              <a:buNone/>
            </a:pPr>
            <a:r>
              <a:rPr lang="zh-CN" altLang="zh-CN" sz="2000" b="1" dirty="0" smtClean="0">
                <a:latin typeface="+mn-ea"/>
              </a:rPr>
              <a:t>引出，</a:t>
            </a:r>
            <a:r>
              <a:rPr lang="zh-CN" altLang="zh-CN" sz="2000" b="1" u="sng" dirty="0" smtClean="0">
                <a:solidFill>
                  <a:srgbClr val="FF0000"/>
                </a:solidFill>
                <a:latin typeface="+mn-ea"/>
              </a:rPr>
              <a:t>图形符号的方向应与圆锥方向一致</a:t>
            </a:r>
            <a:r>
              <a:rPr lang="zh-CN" altLang="zh-CN" sz="2000" b="1" dirty="0" smtClean="0">
                <a:solidFill>
                  <a:srgbClr val="FF0000"/>
                </a:solidFill>
                <a:latin typeface="+mn-ea"/>
              </a:rPr>
              <a:t>。</a:t>
            </a:r>
            <a:endParaRPr lang="zh-CN" altLang="en-US" sz="2000" b="1" dirty="0">
              <a:solidFill>
                <a:srgbClr val="FF0000"/>
              </a:solidFill>
              <a:latin typeface="+mn-ea"/>
            </a:endParaRPr>
          </a:p>
        </p:txBody>
      </p:sp>
      <p:pic>
        <p:nvPicPr>
          <p:cNvPr id="88067" name="Picture 3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2123728" y="1772816"/>
            <a:ext cx="2571750" cy="771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8" name="Picture 4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323528" y="1916832"/>
            <a:ext cx="1440160" cy="43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06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71600" y="3429000"/>
            <a:ext cx="6912768" cy="2319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51520" y="2708920"/>
            <a:ext cx="134684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b="1" dirty="0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锥</a:t>
            </a:r>
            <a:r>
              <a:rPr lang="zh-CN" altLang="zh-CN" b="1" dirty="0" smtClean="0">
                <a:solidFill>
                  <a:srgbClr val="0070C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度标注法</a:t>
            </a:r>
            <a:endParaRPr lang="zh-CN" altLang="zh-CN" b="1" dirty="0" smtClean="0">
              <a:solidFill>
                <a:srgbClr val="0070C0"/>
              </a:solidFill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179512" y="2486224"/>
            <a:ext cx="3097213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华文中宋" pitchFamily="2" charset="-122"/>
                <a:ea typeface="华文中宋" pitchFamily="2" charset="-122"/>
              </a:rPr>
              <a:t>    作图</a:t>
            </a:r>
            <a:r>
              <a:rPr lang="zh-CN" altLang="en-US" b="1" dirty="0">
                <a:solidFill>
                  <a:srgbClr val="0070C0"/>
                </a:solidFill>
                <a:latin typeface="华文中宋" pitchFamily="2" charset="-122"/>
                <a:ea typeface="华文中宋" pitchFamily="2" charset="-122"/>
              </a:rPr>
              <a:t>步骤如图所示：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1258888" y="4508500"/>
            <a:ext cx="4968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pic>
        <p:nvPicPr>
          <p:cNvPr id="6" name="Picture 20" descr="斜度--1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6300192" y="4869160"/>
            <a:ext cx="2508250" cy="1619250"/>
          </a:xfrm>
          <a:prstGeom prst="rect">
            <a:avLst/>
          </a:prstGeom>
          <a:noFill/>
        </p:spPr>
      </p:pic>
      <p:pic>
        <p:nvPicPr>
          <p:cNvPr id="7" name="Picture 21" descr="斜度--2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/>
          <a:stretch>
            <a:fillRect/>
          </a:stretch>
        </p:blipFill>
        <p:spPr bwMode="auto">
          <a:xfrm>
            <a:off x="3419872" y="4725144"/>
            <a:ext cx="2706687" cy="1620837"/>
          </a:xfrm>
          <a:prstGeom prst="rect">
            <a:avLst/>
          </a:prstGeom>
          <a:noFill/>
        </p:spPr>
      </p:pic>
      <p:pic>
        <p:nvPicPr>
          <p:cNvPr id="8" name="Picture 22" descr="斜度--3"/>
          <p:cNvPicPr>
            <a:picLocks noChangeAspect="1" noChangeArrowheads="1"/>
          </p:cNvPicPr>
          <p:nvPr/>
        </p:nvPicPr>
        <p:blipFill>
          <a:blip r:embed="rId5" cstate="print">
            <a:lum contrast="30000"/>
          </a:blip>
          <a:srcRect/>
          <a:stretch>
            <a:fillRect/>
          </a:stretch>
        </p:blipFill>
        <p:spPr bwMode="auto">
          <a:xfrm>
            <a:off x="755576" y="4797152"/>
            <a:ext cx="2590800" cy="1619250"/>
          </a:xfrm>
          <a:prstGeom prst="rect">
            <a:avLst/>
          </a:prstGeom>
          <a:noFill/>
        </p:spPr>
      </p:pic>
      <p:pic>
        <p:nvPicPr>
          <p:cNvPr id="9" name="Picture 23" descr="斜度--4"/>
          <p:cNvPicPr>
            <a:picLocks noChangeAspect="1" noChangeArrowheads="1"/>
          </p:cNvPicPr>
          <p:nvPr/>
        </p:nvPicPr>
        <p:blipFill>
          <a:blip r:embed="rId6" cstate="print">
            <a:lum contrast="30000"/>
          </a:blip>
          <a:srcRect/>
          <a:stretch>
            <a:fillRect/>
          </a:stretch>
        </p:blipFill>
        <p:spPr bwMode="auto">
          <a:xfrm>
            <a:off x="3779912" y="2636912"/>
            <a:ext cx="2457450" cy="1619250"/>
          </a:xfrm>
          <a:prstGeom prst="rect">
            <a:avLst/>
          </a:prstGeom>
          <a:noFill/>
        </p:spPr>
      </p:pic>
      <p:pic>
        <p:nvPicPr>
          <p:cNvPr id="10" name="Picture 24" descr="斜度--5"/>
          <p:cNvPicPr>
            <a:picLocks noChangeAspect="1" noChangeArrowheads="1"/>
          </p:cNvPicPr>
          <p:nvPr/>
        </p:nvPicPr>
        <p:blipFill>
          <a:blip r:embed="rId7" cstate="print">
            <a:lum contrast="30000"/>
          </a:blip>
          <a:srcRect/>
          <a:stretch>
            <a:fillRect/>
          </a:stretch>
        </p:blipFill>
        <p:spPr bwMode="auto">
          <a:xfrm>
            <a:off x="899592" y="2708920"/>
            <a:ext cx="2508250" cy="1620837"/>
          </a:xfrm>
          <a:prstGeom prst="rect">
            <a:avLst/>
          </a:prstGeom>
          <a:noFill/>
        </p:spPr>
      </p:pic>
      <p:pic>
        <p:nvPicPr>
          <p:cNvPr id="11" name="Picture 25" descr="斜度--6"/>
          <p:cNvPicPr>
            <a:picLocks noChangeAspect="1" noChangeArrowheads="1"/>
          </p:cNvPicPr>
          <p:nvPr/>
        </p:nvPicPr>
        <p:blipFill>
          <a:blip r:embed="rId8" cstate="print">
            <a:lum contrast="30000"/>
          </a:blip>
          <a:srcRect/>
          <a:stretch>
            <a:fillRect/>
          </a:stretch>
        </p:blipFill>
        <p:spPr bwMode="auto">
          <a:xfrm>
            <a:off x="4572000" y="1268760"/>
            <a:ext cx="2685211" cy="1512168"/>
          </a:xfrm>
          <a:prstGeom prst="rect">
            <a:avLst/>
          </a:prstGeom>
          <a:noFill/>
        </p:spPr>
      </p:pic>
      <p:sp>
        <p:nvSpPr>
          <p:cNvPr id="12" name="Text Box 26"/>
          <p:cNvSpPr txBox="1">
            <a:spLocks noChangeArrowheads="1"/>
          </p:cNvSpPr>
          <p:nvPr/>
        </p:nvSpPr>
        <p:spPr bwMode="auto">
          <a:xfrm>
            <a:off x="1619672" y="4293096"/>
            <a:ext cx="14398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（</a:t>
            </a:r>
            <a:r>
              <a:rPr lang="en-US" altLang="zh-CN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）</a:t>
            </a:r>
          </a:p>
        </p:txBody>
      </p:sp>
      <p:sp>
        <p:nvSpPr>
          <p:cNvPr id="13" name="Text Box 27"/>
          <p:cNvSpPr txBox="1">
            <a:spLocks noChangeArrowheads="1"/>
          </p:cNvSpPr>
          <p:nvPr/>
        </p:nvSpPr>
        <p:spPr bwMode="auto">
          <a:xfrm>
            <a:off x="4499992" y="4293096"/>
            <a:ext cx="1439862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（</a:t>
            </a:r>
            <a:r>
              <a:rPr lang="en-US" altLang="zh-CN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）</a:t>
            </a:r>
          </a:p>
        </p:txBody>
      </p:sp>
      <p:sp>
        <p:nvSpPr>
          <p:cNvPr id="14" name="Text Box 28"/>
          <p:cNvSpPr txBox="1">
            <a:spLocks noChangeArrowheads="1"/>
          </p:cNvSpPr>
          <p:nvPr/>
        </p:nvSpPr>
        <p:spPr bwMode="auto">
          <a:xfrm>
            <a:off x="1547664" y="6309320"/>
            <a:ext cx="14398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（</a:t>
            </a:r>
            <a:r>
              <a:rPr lang="en-US" altLang="zh-CN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）</a:t>
            </a:r>
          </a:p>
        </p:txBody>
      </p:sp>
      <p:sp>
        <p:nvSpPr>
          <p:cNvPr id="15" name="Text Box 29"/>
          <p:cNvSpPr txBox="1">
            <a:spLocks noChangeArrowheads="1"/>
          </p:cNvSpPr>
          <p:nvPr/>
        </p:nvSpPr>
        <p:spPr bwMode="auto">
          <a:xfrm>
            <a:off x="4211960" y="6309320"/>
            <a:ext cx="122396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（</a:t>
            </a:r>
            <a:r>
              <a:rPr lang="en-US" altLang="zh-CN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4</a:t>
            </a:r>
            <a:r>
              <a:rPr lang="zh-CN" altLang="en-US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）</a:t>
            </a:r>
          </a:p>
        </p:txBody>
      </p:sp>
      <p:sp>
        <p:nvSpPr>
          <p:cNvPr id="16" name="Text Box 30"/>
          <p:cNvSpPr txBox="1">
            <a:spLocks noChangeArrowheads="1"/>
          </p:cNvSpPr>
          <p:nvPr/>
        </p:nvSpPr>
        <p:spPr bwMode="auto">
          <a:xfrm>
            <a:off x="6948264" y="6309320"/>
            <a:ext cx="14398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（</a:t>
            </a:r>
            <a:r>
              <a:rPr lang="en-US" altLang="zh-CN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5</a:t>
            </a:r>
            <a:r>
              <a:rPr lang="zh-CN" altLang="en-US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）</a:t>
            </a:r>
          </a:p>
        </p:txBody>
      </p:sp>
      <p:sp>
        <p:nvSpPr>
          <p:cNvPr id="17" name="Rectangle 33"/>
          <p:cNvSpPr>
            <a:spLocks noChangeArrowheads="1"/>
          </p:cNvSpPr>
          <p:nvPr/>
        </p:nvSpPr>
        <p:spPr bwMode="auto">
          <a:xfrm>
            <a:off x="683568" y="1484784"/>
            <a:ext cx="3960440" cy="8874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ts val="3100"/>
              </a:lnSpc>
            </a:pPr>
            <a:r>
              <a:rPr lang="en-US" altLang="en-US" sz="2000" b="1" dirty="0" smtClean="0">
                <a:solidFill>
                  <a:schemeClr val="tx2"/>
                </a:solidFill>
              </a:rPr>
              <a:t> 例</a:t>
            </a:r>
            <a:r>
              <a:rPr lang="en-US" altLang="en-US" sz="2000" b="1" dirty="0">
                <a:solidFill>
                  <a:schemeClr val="tx2"/>
                </a:solidFill>
              </a:rPr>
              <a:t>：过已知点a作一条1：6</a:t>
            </a:r>
            <a:r>
              <a:rPr lang="en-US" altLang="en-US" sz="2000" b="1" dirty="0" smtClean="0">
                <a:solidFill>
                  <a:schemeClr val="tx2"/>
                </a:solidFill>
              </a:rPr>
              <a:t>的斜度线与</a:t>
            </a:r>
            <a:r>
              <a:rPr lang="en-US" altLang="en-US" sz="2000" b="1" dirty="0">
                <a:solidFill>
                  <a:schemeClr val="tx2"/>
                </a:solidFill>
              </a:rPr>
              <a:t>cd线相交，</a:t>
            </a:r>
            <a:r>
              <a:rPr lang="en-US" altLang="en-US" sz="2000" b="1" dirty="0" smtClean="0">
                <a:solidFill>
                  <a:schemeClr val="tx2"/>
                </a:solidFill>
              </a:rPr>
              <a:t>并作出标注。</a:t>
            </a:r>
            <a:endParaRPr lang="zh-CN" altLang="en-US" sz="2000" b="1" dirty="0">
              <a:solidFill>
                <a:schemeClr val="tx2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3131840" y="188640"/>
            <a:ext cx="36724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accent6">
                    <a:lumMod val="50000"/>
                  </a:schemeClr>
                </a:solidFill>
              </a:rPr>
              <a:t>斜度和锥度画法</a:t>
            </a:r>
            <a:endParaRPr lang="zh-CN" altLang="en-US" sz="28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67544" y="908720"/>
            <a:ext cx="121058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>
                <a:solidFill>
                  <a:srgbClr val="0070C0"/>
                </a:solidFill>
              </a:rPr>
              <a:t>斜度画法</a:t>
            </a:r>
            <a:endParaRPr lang="zh-CN" altLang="en-US" sz="2000" b="1" dirty="0">
              <a:solidFill>
                <a:srgbClr val="0070C0"/>
              </a:solidFill>
            </a:endParaRPr>
          </a:p>
        </p:txBody>
      </p:sp>
      <p:sp>
        <p:nvSpPr>
          <p:cNvPr id="20" name="十字星 19"/>
          <p:cNvSpPr/>
          <p:nvPr/>
        </p:nvSpPr>
        <p:spPr>
          <a:xfrm>
            <a:off x="179512" y="980728"/>
            <a:ext cx="288032" cy="216024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88640"/>
            <a:ext cx="8892480" cy="6669360"/>
          </a:xfrm>
        </p:spPr>
        <p:txBody>
          <a:bodyPr/>
          <a:lstStyle/>
          <a:p>
            <a:pPr>
              <a:buNone/>
            </a:pPr>
            <a:r>
              <a:rPr lang="zh-CN" altLang="en-US" sz="2400" b="1" dirty="0" smtClean="0">
                <a:solidFill>
                  <a:srgbClr val="0070C0"/>
                </a:solidFill>
              </a:rPr>
              <a:t>       锥度画法</a:t>
            </a:r>
            <a:endParaRPr lang="en-US" altLang="zh-CN" sz="2400" b="1" dirty="0" smtClean="0">
              <a:solidFill>
                <a:srgbClr val="0070C0"/>
              </a:solidFill>
            </a:endParaRPr>
          </a:p>
          <a:p>
            <a:pPr>
              <a:lnSpc>
                <a:spcPts val="3100"/>
              </a:lnSpc>
              <a:buNone/>
            </a:pPr>
            <a:r>
              <a:rPr lang="en-US" altLang="en-US" sz="2000" dirty="0" smtClean="0">
                <a:solidFill>
                  <a:schemeClr val="tx2"/>
                </a:solidFill>
                <a:latin typeface="+mn-ea"/>
              </a:rPr>
              <a:t>          </a:t>
            </a:r>
            <a:r>
              <a:rPr lang="en-US" altLang="en-US" sz="2000" b="1" dirty="0" smtClean="0">
                <a:solidFill>
                  <a:schemeClr val="tx2"/>
                </a:solidFill>
                <a:latin typeface="+mn-ea"/>
              </a:rPr>
              <a:t>例：试过已知点a、b作１：５的</a:t>
            </a:r>
          </a:p>
          <a:p>
            <a:pPr>
              <a:lnSpc>
                <a:spcPts val="3100"/>
              </a:lnSpc>
              <a:buNone/>
            </a:pPr>
            <a:r>
              <a:rPr lang="en-US" altLang="en-US" sz="2000" b="1" dirty="0" smtClean="0">
                <a:solidFill>
                  <a:schemeClr val="tx2"/>
                </a:solidFill>
                <a:latin typeface="+mn-ea"/>
              </a:rPr>
              <a:t>      </a:t>
            </a:r>
            <a:r>
              <a:rPr lang="en-US" altLang="en-US" sz="2000" b="1" dirty="0" err="1" smtClean="0">
                <a:solidFill>
                  <a:schemeClr val="tx2"/>
                </a:solidFill>
                <a:latin typeface="+mn-ea"/>
              </a:rPr>
              <a:t>锥度线与cd线相交，并作出标注</a:t>
            </a:r>
            <a:r>
              <a:rPr lang="en-US" altLang="en-US" sz="2000" b="1" dirty="0" smtClean="0">
                <a:solidFill>
                  <a:schemeClr val="tx2"/>
                </a:solidFill>
                <a:latin typeface="+mn-ea"/>
              </a:rPr>
              <a:t>。</a:t>
            </a:r>
            <a:endParaRPr lang="zh-CN" altLang="en-US" sz="2000" b="1" dirty="0" smtClean="0">
              <a:solidFill>
                <a:schemeClr val="tx2"/>
              </a:solidFill>
              <a:latin typeface="+mn-ea"/>
            </a:endParaRPr>
          </a:p>
        </p:txBody>
      </p:sp>
      <p:pic>
        <p:nvPicPr>
          <p:cNvPr id="4" name="Picture 22" descr="锥度----9"/>
          <p:cNvPicPr>
            <a:picLocks noChangeAspect="1" noChangeArrowheads="1"/>
          </p:cNvPicPr>
          <p:nvPr/>
        </p:nvPicPr>
        <p:blipFill>
          <a:blip r:embed="rId2" cstate="print">
            <a:lum contrast="30000"/>
          </a:blip>
          <a:srcRect/>
          <a:stretch>
            <a:fillRect/>
          </a:stretch>
        </p:blipFill>
        <p:spPr bwMode="auto">
          <a:xfrm>
            <a:off x="5076056" y="260648"/>
            <a:ext cx="2049463" cy="1652588"/>
          </a:xfrm>
          <a:prstGeom prst="rect">
            <a:avLst/>
          </a:prstGeom>
          <a:noFill/>
        </p:spPr>
      </p:pic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0" y="1772816"/>
            <a:ext cx="2880742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b="1" dirty="0" smtClean="0">
                <a:solidFill>
                  <a:srgbClr val="0070C0"/>
                </a:solidFill>
                <a:latin typeface="宋体" pitchFamily="2" charset="-122"/>
                <a:ea typeface="宋体" pitchFamily="2" charset="-122"/>
              </a:rPr>
              <a:t>    作图</a:t>
            </a:r>
            <a:r>
              <a:rPr lang="zh-CN" altLang="en-US" b="1" dirty="0">
                <a:solidFill>
                  <a:srgbClr val="0070C0"/>
                </a:solidFill>
                <a:latin typeface="宋体" pitchFamily="2" charset="-122"/>
                <a:ea typeface="宋体" pitchFamily="2" charset="-122"/>
              </a:rPr>
              <a:t>步骤如图所示：</a:t>
            </a:r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55006" y="4724350"/>
            <a:ext cx="4968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/>
          </a:p>
        </p:txBody>
      </p:sp>
      <p:sp>
        <p:nvSpPr>
          <p:cNvPr id="7" name="Text Box 12"/>
          <p:cNvSpPr txBox="1">
            <a:spLocks noChangeArrowheads="1"/>
          </p:cNvSpPr>
          <p:nvPr/>
        </p:nvSpPr>
        <p:spPr bwMode="auto">
          <a:xfrm>
            <a:off x="1043608" y="3933056"/>
            <a:ext cx="10810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（</a:t>
            </a:r>
            <a:r>
              <a:rPr lang="en-US" altLang="zh-CN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1</a:t>
            </a:r>
            <a:r>
              <a:rPr lang="zh-CN" altLang="en-US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）</a:t>
            </a:r>
          </a:p>
        </p:txBody>
      </p:sp>
      <p:sp>
        <p:nvSpPr>
          <p:cNvPr id="8" name="Text Box 13"/>
          <p:cNvSpPr txBox="1">
            <a:spLocks noChangeArrowheads="1"/>
          </p:cNvSpPr>
          <p:nvPr/>
        </p:nvSpPr>
        <p:spPr bwMode="auto">
          <a:xfrm>
            <a:off x="4283968" y="4005064"/>
            <a:ext cx="10810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（</a:t>
            </a:r>
            <a:r>
              <a:rPr lang="en-US" altLang="zh-CN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2</a:t>
            </a:r>
            <a:r>
              <a:rPr lang="zh-CN" altLang="en-US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）</a:t>
            </a:r>
          </a:p>
        </p:txBody>
      </p:sp>
      <p:sp>
        <p:nvSpPr>
          <p:cNvPr id="9" name="Text Box 14"/>
          <p:cNvSpPr txBox="1">
            <a:spLocks noChangeArrowheads="1"/>
          </p:cNvSpPr>
          <p:nvPr/>
        </p:nvSpPr>
        <p:spPr bwMode="auto">
          <a:xfrm>
            <a:off x="1187624" y="6491287"/>
            <a:ext cx="10810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（</a:t>
            </a:r>
            <a:r>
              <a:rPr lang="en-US" altLang="zh-CN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3</a:t>
            </a:r>
            <a:r>
              <a:rPr lang="zh-CN" altLang="en-US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）</a:t>
            </a:r>
          </a:p>
        </p:txBody>
      </p:sp>
      <p:sp>
        <p:nvSpPr>
          <p:cNvPr id="10" name="Text Box 15"/>
          <p:cNvSpPr txBox="1">
            <a:spLocks noChangeArrowheads="1"/>
          </p:cNvSpPr>
          <p:nvPr/>
        </p:nvSpPr>
        <p:spPr bwMode="auto">
          <a:xfrm>
            <a:off x="3707904" y="6491287"/>
            <a:ext cx="1081087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（</a:t>
            </a:r>
            <a:r>
              <a:rPr lang="en-US" altLang="zh-CN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4</a:t>
            </a:r>
            <a:r>
              <a:rPr lang="zh-CN" altLang="en-US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）</a:t>
            </a: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6732240" y="6491287"/>
            <a:ext cx="1081088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（</a:t>
            </a:r>
            <a:r>
              <a:rPr lang="en-US" altLang="zh-CN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5</a:t>
            </a:r>
            <a:r>
              <a:rPr lang="zh-CN" altLang="en-US" dirty="0">
                <a:solidFill>
                  <a:schemeClr val="tx2"/>
                </a:solidFill>
                <a:latin typeface="华文中宋" pitchFamily="2" charset="-122"/>
                <a:ea typeface="华文中宋" pitchFamily="2" charset="-122"/>
              </a:rPr>
              <a:t>）</a:t>
            </a:r>
          </a:p>
        </p:txBody>
      </p:sp>
      <p:pic>
        <p:nvPicPr>
          <p:cNvPr id="12" name="Picture 17" descr="锥度----4"/>
          <p:cNvPicPr>
            <a:picLocks noChangeAspect="1" noChangeArrowheads="1"/>
          </p:cNvPicPr>
          <p:nvPr/>
        </p:nvPicPr>
        <p:blipFill>
          <a:blip r:embed="rId3" cstate="print">
            <a:lum contrast="30000"/>
          </a:blip>
          <a:srcRect/>
          <a:stretch>
            <a:fillRect/>
          </a:stretch>
        </p:blipFill>
        <p:spPr bwMode="auto">
          <a:xfrm>
            <a:off x="6156176" y="4437112"/>
            <a:ext cx="2073051" cy="1742045"/>
          </a:xfrm>
          <a:prstGeom prst="rect">
            <a:avLst/>
          </a:prstGeom>
          <a:noFill/>
        </p:spPr>
      </p:pic>
      <p:pic>
        <p:nvPicPr>
          <p:cNvPr id="13" name="Picture 18" descr="锥度----5"/>
          <p:cNvPicPr>
            <a:picLocks noChangeAspect="1" noChangeArrowheads="1"/>
          </p:cNvPicPr>
          <p:nvPr/>
        </p:nvPicPr>
        <p:blipFill>
          <a:blip r:embed="rId4" cstate="print">
            <a:lum contrast="30000"/>
          </a:blip>
          <a:srcRect/>
          <a:stretch>
            <a:fillRect/>
          </a:stretch>
        </p:blipFill>
        <p:spPr bwMode="auto">
          <a:xfrm>
            <a:off x="3347864" y="4509120"/>
            <a:ext cx="2096324" cy="1837209"/>
          </a:xfrm>
          <a:prstGeom prst="rect">
            <a:avLst/>
          </a:prstGeom>
          <a:noFill/>
        </p:spPr>
      </p:pic>
      <p:pic>
        <p:nvPicPr>
          <p:cNvPr id="14" name="Picture 19" descr="锥度----6"/>
          <p:cNvPicPr>
            <a:picLocks noChangeAspect="1" noChangeArrowheads="1"/>
          </p:cNvPicPr>
          <p:nvPr/>
        </p:nvPicPr>
        <p:blipFill>
          <a:blip r:embed="rId5" cstate="print">
            <a:lum contrast="30000"/>
          </a:blip>
          <a:srcRect/>
          <a:stretch>
            <a:fillRect/>
          </a:stretch>
        </p:blipFill>
        <p:spPr bwMode="auto">
          <a:xfrm>
            <a:off x="467544" y="4509120"/>
            <a:ext cx="2247736" cy="1835621"/>
          </a:xfrm>
          <a:prstGeom prst="rect">
            <a:avLst/>
          </a:prstGeom>
          <a:noFill/>
        </p:spPr>
      </p:pic>
      <p:pic>
        <p:nvPicPr>
          <p:cNvPr id="15" name="Picture 20" descr="锥度----7"/>
          <p:cNvPicPr>
            <a:picLocks noChangeAspect="1" noChangeArrowheads="1"/>
          </p:cNvPicPr>
          <p:nvPr/>
        </p:nvPicPr>
        <p:blipFill>
          <a:blip r:embed="rId6" cstate="print">
            <a:lum contrast="30000"/>
          </a:blip>
          <a:srcRect/>
          <a:stretch>
            <a:fillRect/>
          </a:stretch>
        </p:blipFill>
        <p:spPr bwMode="auto">
          <a:xfrm>
            <a:off x="3707904" y="2348880"/>
            <a:ext cx="1951038" cy="1620837"/>
          </a:xfrm>
          <a:prstGeom prst="rect">
            <a:avLst/>
          </a:prstGeom>
          <a:noFill/>
        </p:spPr>
      </p:pic>
      <p:pic>
        <p:nvPicPr>
          <p:cNvPr id="16" name="Picture 21" descr="锥度----8"/>
          <p:cNvPicPr>
            <a:picLocks noChangeAspect="1" noChangeArrowheads="1"/>
          </p:cNvPicPr>
          <p:nvPr/>
        </p:nvPicPr>
        <p:blipFill>
          <a:blip r:embed="rId7" cstate="print">
            <a:lum contrast="30000"/>
          </a:blip>
          <a:srcRect/>
          <a:stretch>
            <a:fillRect/>
          </a:stretch>
        </p:blipFill>
        <p:spPr bwMode="auto">
          <a:xfrm>
            <a:off x="683568" y="2348880"/>
            <a:ext cx="1914525" cy="1620837"/>
          </a:xfrm>
          <a:prstGeom prst="rect">
            <a:avLst/>
          </a:prstGeom>
          <a:noFill/>
        </p:spPr>
      </p:pic>
      <p:sp>
        <p:nvSpPr>
          <p:cNvPr id="17" name="十字星 16"/>
          <p:cNvSpPr/>
          <p:nvPr/>
        </p:nvSpPr>
        <p:spPr>
          <a:xfrm>
            <a:off x="179512" y="260648"/>
            <a:ext cx="288032" cy="216024"/>
          </a:xfrm>
          <a:prstGeom prst="star4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8229600" cy="778098"/>
          </a:xfr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zh-CN" altLang="zh-CN" sz="3600" b="1" dirty="0" smtClean="0"/>
              <a:t>第四节</a:t>
            </a:r>
            <a:r>
              <a:rPr lang="en-US" altLang="zh-CN" sz="3600" b="1" dirty="0" smtClean="0"/>
              <a:t>  </a:t>
            </a:r>
            <a:r>
              <a:rPr lang="zh-CN" altLang="zh-CN" sz="3600" b="1" dirty="0" smtClean="0"/>
              <a:t>平面图形的画法和尺寸注法</a:t>
            </a:r>
            <a:endParaRPr lang="zh-CN" altLang="en-US" sz="3600" dirty="0"/>
          </a:p>
        </p:txBody>
      </p:sp>
      <p:sp>
        <p:nvSpPr>
          <p:cNvPr id="89089" name="Rectangle 1"/>
          <p:cNvSpPr>
            <a:spLocks noChangeArrowheads="1"/>
          </p:cNvSpPr>
          <p:nvPr/>
        </p:nvSpPr>
        <p:spPr bwMode="auto">
          <a:xfrm>
            <a:off x="0" y="1916832"/>
            <a:ext cx="385907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8288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chemeClr val="accent6">
                    <a:lumMod val="50000"/>
                  </a:schemeClr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一、平面图形的线段分析</a:t>
            </a:r>
            <a:endParaRPr kumimoji="0" lang="zh-CN" sz="2400" b="0" i="0" u="none" strike="noStrike" cap="none" normalizeH="0" baseline="0" dirty="0" smtClean="0">
              <a:ln>
                <a:noFill/>
              </a:ln>
              <a:solidFill>
                <a:schemeClr val="accent6">
                  <a:lumMod val="50000"/>
                </a:schemeClr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89090" name="Rectangle 2"/>
          <p:cNvSpPr>
            <a:spLocks noChangeArrowheads="1"/>
          </p:cNvSpPr>
          <p:nvPr/>
        </p:nvSpPr>
        <p:spPr bwMode="auto">
          <a:xfrm>
            <a:off x="179512" y="2780928"/>
            <a:ext cx="8771953" cy="1938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n-ea"/>
                <a:cs typeface="Times New Roman" pitchFamily="18" charset="0"/>
              </a:rPr>
              <a:t>1.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n-ea"/>
                <a:cs typeface="Times New Roman" pitchFamily="18" charset="0"/>
              </a:rPr>
              <a:t>已知线段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n-ea"/>
                <a:cs typeface="Times New Roman" pitchFamily="18" charset="0"/>
              </a:rPr>
              <a:t>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—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根据图形中所注的尺寸，可以独立画出圆、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+mn-ea"/>
              <a:cs typeface="Times New Roman" pitchFamily="18" charset="0"/>
            </a:endParaRPr>
          </a:p>
          <a:p>
            <a:pPr marL="0" marR="0" lvl="0" indent="2667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b="1" dirty="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    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圆弧或者直线。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n-ea"/>
                <a:cs typeface="Times New Roman" pitchFamily="18" charset="0"/>
              </a:rPr>
              <a:t>2</a:t>
            </a:r>
            <a:r>
              <a:rPr lang="en-US" altLang="zh-CN" sz="2400" b="1" dirty="0" smtClean="0">
                <a:solidFill>
                  <a:srgbClr val="0070C0"/>
                </a:solidFill>
                <a:latin typeface="+mn-ea"/>
                <a:cs typeface="Times New Roman" pitchFamily="18" charset="0"/>
              </a:rPr>
              <a:t>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n-ea"/>
                <a:cs typeface="Times New Roman" pitchFamily="18" charset="0"/>
              </a:rPr>
              <a:t>中间线段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—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除图形中所注的尺寸，还需根据一个连接</a:t>
            </a:r>
            <a:endParaRPr kumimoji="0" lang="en-US" altLang="zh-CN" sz="2400" b="1" i="0" u="none" strike="noStrike" cap="none" normalizeH="0" baseline="0" dirty="0" smtClean="0">
              <a:ln>
                <a:noFill/>
              </a:ln>
              <a:solidFill>
                <a:srgbClr val="000000"/>
              </a:solidFill>
              <a:effectLst/>
              <a:latin typeface="+mn-ea"/>
              <a:cs typeface="Times New Roman" pitchFamily="18" charset="0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sz="2400" b="1" dirty="0" smtClean="0">
                <a:solidFill>
                  <a:srgbClr val="000000"/>
                </a:solidFill>
                <a:latin typeface="+mn-ea"/>
                <a:cs typeface="Times New Roman" pitchFamily="18" charset="0"/>
              </a:rPr>
              <a:t>             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关系才能画出圆弧或直线。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  <a:p>
            <a:pPr marL="0" marR="0" lvl="0" indent="2667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n-ea"/>
                <a:cs typeface="Times New Roman" pitchFamily="18" charset="0"/>
              </a:rPr>
              <a:t>3</a:t>
            </a:r>
            <a:r>
              <a:rPr lang="en-US" altLang="zh-CN" sz="2400" b="1" dirty="0" smtClean="0">
                <a:solidFill>
                  <a:srgbClr val="0070C0"/>
                </a:solidFill>
                <a:latin typeface="+mn-ea"/>
                <a:cs typeface="Times New Roman" pitchFamily="18" charset="0"/>
              </a:rPr>
              <a:t>.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+mn-ea"/>
                <a:cs typeface="Times New Roman" pitchFamily="18" charset="0"/>
              </a:rPr>
              <a:t>连接线段 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— 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+mn-ea"/>
                <a:cs typeface="Times New Roman" pitchFamily="18" charset="0"/>
              </a:rPr>
              <a:t>需根据两个连接关系才能画出的圆弧或直线。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+mn-ea"/>
              <a:cs typeface="宋体" pitchFamily="2" charset="-122"/>
            </a:endParaRPr>
          </a:p>
        </p:txBody>
      </p:sp>
      <p:sp>
        <p:nvSpPr>
          <p:cNvPr id="6" name="动作按钮: 后退或前一项 5">
            <a:hlinkClick r:id="rId2" action="ppaction://hlinkpres?slideindex=2&amp;slidetitle=幻灯片 2" highlightClick="1"/>
          </p:cNvPr>
          <p:cNvSpPr/>
          <p:nvPr/>
        </p:nvSpPr>
        <p:spPr>
          <a:xfrm>
            <a:off x="8316416" y="6381328"/>
            <a:ext cx="576064" cy="288032"/>
          </a:xfrm>
          <a:prstGeom prst="actionButtonBackPrevious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 dirty="0">
              <a:solidFill>
                <a:srgbClr val="00B05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2267744" y="0"/>
            <a:ext cx="41910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endParaRPr lang="zh-CN" altLang="zh-CN" sz="4400" b="0">
              <a:solidFill>
                <a:schemeClr val="tx2"/>
              </a:solidFill>
              <a:latin typeface="Times New Roman" pitchFamily="18" charset="0"/>
            </a:endParaRPr>
          </a:p>
        </p:txBody>
      </p:sp>
      <p:pic>
        <p:nvPicPr>
          <p:cNvPr id="6" name="Picture 4" descr="2-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5791200" cy="6858000"/>
          </a:xfrm>
          <a:prstGeom prst="rect">
            <a:avLst/>
          </a:prstGeom>
          <a:noFill/>
        </p:spPr>
      </p:pic>
      <p:sp>
        <p:nvSpPr>
          <p:cNvPr id="7" name="Text Box 9"/>
          <p:cNvSpPr txBox="1">
            <a:spLocks noChangeArrowheads="1"/>
          </p:cNvSpPr>
          <p:nvPr/>
        </p:nvSpPr>
        <p:spPr bwMode="auto">
          <a:xfrm>
            <a:off x="6096000" y="2971800"/>
            <a:ext cx="611188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eaVert">
            <a:spAutoFit/>
          </a:bodyPr>
          <a:lstStyle/>
          <a:p>
            <a:pPr eaLnBrk="0" hangingPunct="0">
              <a:spcBef>
                <a:spcPct val="50000"/>
              </a:spcBef>
            </a:pPr>
            <a:endParaRPr lang="zh-CN" altLang="zh-CN" sz="2800">
              <a:solidFill>
                <a:schemeClr val="tx1"/>
              </a:solidFill>
              <a:latin typeface="Times New Roman" pitchFamily="18" charset="0"/>
            </a:endParaRPr>
          </a:p>
        </p:txBody>
      </p:sp>
      <p:sp>
        <p:nvSpPr>
          <p:cNvPr id="8" name="Oval 16"/>
          <p:cNvSpPr>
            <a:spLocks noChangeArrowheads="1"/>
          </p:cNvSpPr>
          <p:nvPr/>
        </p:nvSpPr>
        <p:spPr bwMode="auto">
          <a:xfrm>
            <a:off x="3962400" y="1828800"/>
            <a:ext cx="838200" cy="838200"/>
          </a:xfrm>
          <a:prstGeom prst="ellips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9" name="Oval 17"/>
          <p:cNvSpPr>
            <a:spLocks noChangeArrowheads="1"/>
          </p:cNvSpPr>
          <p:nvPr/>
        </p:nvSpPr>
        <p:spPr bwMode="auto">
          <a:xfrm>
            <a:off x="990600" y="1828800"/>
            <a:ext cx="838200" cy="838200"/>
          </a:xfrm>
          <a:prstGeom prst="ellipse">
            <a:avLst/>
          </a:prstGeom>
          <a:noFill/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0" name="Line 18"/>
          <p:cNvSpPr>
            <a:spLocks noChangeShapeType="1"/>
          </p:cNvSpPr>
          <p:nvPr/>
        </p:nvSpPr>
        <p:spPr bwMode="auto">
          <a:xfrm flipV="1">
            <a:off x="4038600" y="1981200"/>
            <a:ext cx="685800" cy="533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" name="Line 21"/>
          <p:cNvSpPr>
            <a:spLocks noChangeShapeType="1"/>
          </p:cNvSpPr>
          <p:nvPr/>
        </p:nvSpPr>
        <p:spPr bwMode="auto">
          <a:xfrm flipH="1" flipV="1">
            <a:off x="827584" y="1844824"/>
            <a:ext cx="576064" cy="36004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4" name="Line 22"/>
          <p:cNvSpPr>
            <a:spLocks noChangeShapeType="1"/>
          </p:cNvSpPr>
          <p:nvPr/>
        </p:nvSpPr>
        <p:spPr bwMode="auto">
          <a:xfrm flipV="1">
            <a:off x="2915816" y="1124744"/>
            <a:ext cx="936104" cy="1152128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5" name="Line 23"/>
          <p:cNvSpPr>
            <a:spLocks noChangeShapeType="1"/>
          </p:cNvSpPr>
          <p:nvPr/>
        </p:nvSpPr>
        <p:spPr bwMode="auto">
          <a:xfrm flipH="1">
            <a:off x="1979712" y="2276872"/>
            <a:ext cx="914400" cy="38862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6" name="Line 24"/>
          <p:cNvSpPr>
            <a:spLocks noChangeShapeType="1"/>
          </p:cNvSpPr>
          <p:nvPr/>
        </p:nvSpPr>
        <p:spPr bwMode="auto">
          <a:xfrm>
            <a:off x="2915816" y="4221088"/>
            <a:ext cx="838200" cy="53340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7" name="Line 25"/>
          <p:cNvSpPr>
            <a:spLocks noChangeShapeType="1"/>
          </p:cNvSpPr>
          <p:nvPr/>
        </p:nvSpPr>
        <p:spPr bwMode="auto">
          <a:xfrm flipV="1">
            <a:off x="1187450" y="3213100"/>
            <a:ext cx="457200" cy="304800"/>
          </a:xfrm>
          <a:prstGeom prst="line">
            <a:avLst/>
          </a:prstGeom>
          <a:noFill/>
          <a:ln w="28575">
            <a:solidFill>
              <a:srgbClr val="D60093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8" name="Line 26"/>
          <p:cNvSpPr>
            <a:spLocks noChangeShapeType="1"/>
          </p:cNvSpPr>
          <p:nvPr/>
        </p:nvSpPr>
        <p:spPr bwMode="auto">
          <a:xfrm rot="11746845" flipV="1">
            <a:off x="793092" y="5246530"/>
            <a:ext cx="357015" cy="325380"/>
          </a:xfrm>
          <a:prstGeom prst="line">
            <a:avLst/>
          </a:prstGeom>
          <a:noFill/>
          <a:ln w="28575">
            <a:solidFill>
              <a:srgbClr val="CC0066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9" name="Line 27"/>
          <p:cNvSpPr>
            <a:spLocks noChangeShapeType="1"/>
          </p:cNvSpPr>
          <p:nvPr/>
        </p:nvSpPr>
        <p:spPr bwMode="auto">
          <a:xfrm rot="11746845" flipV="1">
            <a:off x="4137025" y="895350"/>
            <a:ext cx="304800" cy="457200"/>
          </a:xfrm>
          <a:prstGeom prst="line">
            <a:avLst/>
          </a:prstGeom>
          <a:noFill/>
          <a:ln w="28575">
            <a:solidFill>
              <a:srgbClr val="D60093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0" name="Line 28"/>
          <p:cNvSpPr>
            <a:spLocks noChangeShapeType="1"/>
          </p:cNvSpPr>
          <p:nvPr/>
        </p:nvSpPr>
        <p:spPr bwMode="auto">
          <a:xfrm>
            <a:off x="2286000" y="1600200"/>
            <a:ext cx="0" cy="609600"/>
          </a:xfrm>
          <a:prstGeom prst="line">
            <a:avLst/>
          </a:prstGeom>
          <a:noFill/>
          <a:ln w="28575">
            <a:solidFill>
              <a:srgbClr val="66FF33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1" name="Line 29"/>
          <p:cNvSpPr>
            <a:spLocks noChangeShapeType="1"/>
          </p:cNvSpPr>
          <p:nvPr/>
        </p:nvSpPr>
        <p:spPr bwMode="auto">
          <a:xfrm>
            <a:off x="2286000" y="2209800"/>
            <a:ext cx="0" cy="1981200"/>
          </a:xfrm>
          <a:prstGeom prst="line">
            <a:avLst/>
          </a:prstGeom>
          <a:noFill/>
          <a:ln w="28575">
            <a:solidFill>
              <a:srgbClr val="66FF33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2" name="Line 30"/>
          <p:cNvSpPr>
            <a:spLocks noChangeShapeType="1"/>
          </p:cNvSpPr>
          <p:nvPr/>
        </p:nvSpPr>
        <p:spPr bwMode="auto">
          <a:xfrm>
            <a:off x="1447800" y="3048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3" name="Line 31"/>
          <p:cNvSpPr>
            <a:spLocks noChangeShapeType="1"/>
          </p:cNvSpPr>
          <p:nvPr/>
        </p:nvSpPr>
        <p:spPr bwMode="auto">
          <a:xfrm>
            <a:off x="1403648" y="332656"/>
            <a:ext cx="2971800" cy="0"/>
          </a:xfrm>
          <a:prstGeom prst="line">
            <a:avLst/>
          </a:prstGeom>
          <a:noFill/>
          <a:ln w="28575">
            <a:solidFill>
              <a:srgbClr val="66FF33"/>
            </a:solidFill>
            <a:round/>
            <a:headEnd type="triangle" w="med" len="med"/>
            <a:tailEnd type="triangle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4" name="Text Box 32"/>
          <p:cNvSpPr txBox="1">
            <a:spLocks noChangeArrowheads="1"/>
          </p:cNvSpPr>
          <p:nvPr/>
        </p:nvSpPr>
        <p:spPr bwMode="auto">
          <a:xfrm>
            <a:off x="2667000" y="6324600"/>
            <a:ext cx="914400" cy="5191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800" dirty="0">
                <a:solidFill>
                  <a:srgbClr val="00FF00"/>
                </a:solidFill>
                <a:latin typeface="Times New Roman" pitchFamily="18" charset="0"/>
              </a:rPr>
              <a:t>60°</a:t>
            </a:r>
          </a:p>
        </p:txBody>
      </p:sp>
      <p:sp>
        <p:nvSpPr>
          <p:cNvPr id="25" name="矩形 24"/>
          <p:cNvSpPr/>
          <p:nvPr/>
        </p:nvSpPr>
        <p:spPr>
          <a:xfrm>
            <a:off x="5796136" y="1916832"/>
            <a:ext cx="148778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70C0"/>
                </a:solidFill>
                <a:latin typeface="Times New Roman" pitchFamily="18" charset="0"/>
              </a:rPr>
              <a:t>已知线段</a:t>
            </a:r>
            <a:endParaRPr lang="zh-CN" altLang="en-US" sz="24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830272" y="2348880"/>
            <a:ext cx="331372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0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Ø10</a:t>
            </a:r>
            <a:r>
              <a:rPr lang="zh-CN" altLang="en-US" sz="2000" b="1" dirty="0" smtClean="0">
                <a:solidFill>
                  <a:srgbClr val="990000"/>
                </a:solidFill>
                <a:latin typeface="Times New Roman" pitchFamily="18" charset="0"/>
              </a:rPr>
              <a:t>、</a:t>
            </a:r>
            <a:r>
              <a:rPr lang="en-US" altLang="zh-CN" sz="20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R10</a:t>
            </a:r>
            <a:r>
              <a:rPr lang="zh-CN" altLang="en-US" sz="2000" b="1" dirty="0" smtClean="0">
                <a:solidFill>
                  <a:srgbClr val="990000"/>
                </a:solidFill>
                <a:latin typeface="Times New Roman" pitchFamily="18" charset="0"/>
              </a:rPr>
              <a:t>、</a:t>
            </a:r>
            <a:r>
              <a:rPr lang="en-US" altLang="zh-CN" sz="20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R18</a:t>
            </a:r>
            <a:r>
              <a:rPr lang="zh-CN" altLang="en-US" sz="2000" b="1" dirty="0" smtClean="0">
                <a:solidFill>
                  <a:srgbClr val="990000"/>
                </a:solidFill>
                <a:latin typeface="Times New Roman" pitchFamily="18" charset="0"/>
              </a:rPr>
              <a:t>、</a:t>
            </a:r>
            <a:r>
              <a:rPr lang="en-US" altLang="zh-CN" sz="2000" b="1" dirty="0" smtClean="0">
                <a:solidFill>
                  <a:srgbClr val="990000"/>
                </a:solidFill>
                <a:latin typeface="Times New Roman" pitchFamily="18" charset="0"/>
              </a:rPr>
              <a:t>R</a:t>
            </a:r>
            <a:r>
              <a:rPr lang="en-US" altLang="zh-CN" sz="2000" b="1" dirty="0" smtClean="0">
                <a:solidFill>
                  <a:srgbClr val="99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2000" b="1" dirty="0" smtClean="0">
                <a:solidFill>
                  <a:srgbClr val="990000"/>
                </a:solidFill>
                <a:latin typeface="Times New Roman" pitchFamily="18" charset="0"/>
              </a:rPr>
              <a:t>、</a:t>
            </a:r>
            <a:r>
              <a:rPr lang="en-US" altLang="zh-CN" sz="2000" b="1" dirty="0" smtClean="0">
                <a:solidFill>
                  <a:srgbClr val="990000"/>
                </a:solidFill>
                <a:latin typeface="Times New Roman" pitchFamily="18" charset="0"/>
              </a:rPr>
              <a:t>R50</a:t>
            </a:r>
            <a:endParaRPr lang="en-US" altLang="zh-CN" sz="2000" b="1" dirty="0">
              <a:solidFill>
                <a:srgbClr val="990000"/>
              </a:solidFill>
              <a:latin typeface="Times New Roman" pitchFamily="18" charset="0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5796136" y="2852936"/>
            <a:ext cx="25555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70C0"/>
                </a:solidFill>
                <a:latin typeface="Times New Roman" pitchFamily="18" charset="0"/>
              </a:rPr>
              <a:t>中间线段尺寸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</a:rPr>
              <a:t>：</a:t>
            </a:r>
            <a:r>
              <a:rPr lang="en-US" altLang="zh-CN" sz="2000" b="1" dirty="0" smtClean="0">
                <a:solidFill>
                  <a:srgbClr val="990000"/>
                </a:solidFill>
                <a:latin typeface="Times New Roman" pitchFamily="18" charset="0"/>
              </a:rPr>
              <a:t>25</a:t>
            </a:r>
          </a:p>
        </p:txBody>
      </p:sp>
      <p:sp>
        <p:nvSpPr>
          <p:cNvPr id="28" name="矩形 27"/>
          <p:cNvSpPr/>
          <p:nvPr/>
        </p:nvSpPr>
        <p:spPr>
          <a:xfrm>
            <a:off x="5796136" y="3429000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70C0"/>
                </a:solidFill>
                <a:latin typeface="Times New Roman" pitchFamily="18" charset="0"/>
              </a:rPr>
              <a:t>连接线段尺寸：</a:t>
            </a:r>
            <a:endParaRPr lang="zh-CN" altLang="en-US" sz="2400" b="1" dirty="0">
              <a:solidFill>
                <a:srgbClr val="0070C0"/>
              </a:solidFill>
              <a:latin typeface="Times New Roman" pitchFamily="18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5868144" y="3933056"/>
            <a:ext cx="17075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000" b="1" dirty="0" smtClean="0">
                <a:solidFill>
                  <a:srgbClr val="990000"/>
                </a:solidFill>
                <a:latin typeface="Times New Roman" pitchFamily="18" charset="0"/>
              </a:rPr>
              <a:t>R5</a:t>
            </a:r>
            <a:r>
              <a:rPr lang="zh-CN" altLang="en-US" sz="2000" b="1" dirty="0" smtClean="0">
                <a:solidFill>
                  <a:srgbClr val="990000"/>
                </a:solidFill>
                <a:latin typeface="Times New Roman" pitchFamily="18" charset="0"/>
              </a:rPr>
              <a:t>、</a:t>
            </a:r>
            <a:r>
              <a:rPr lang="en-US" altLang="zh-CN" sz="2000" b="1" dirty="0" smtClean="0">
                <a:solidFill>
                  <a:srgbClr val="990000"/>
                </a:solidFill>
                <a:latin typeface="Times New Roman" pitchFamily="18" charset="0"/>
              </a:rPr>
              <a:t>R6 </a:t>
            </a:r>
            <a:r>
              <a:rPr lang="zh-CN" altLang="en-US" sz="2000" b="1" dirty="0" smtClean="0">
                <a:solidFill>
                  <a:srgbClr val="990000"/>
                </a:solidFill>
                <a:latin typeface="Times New Roman" pitchFamily="18" charset="0"/>
              </a:rPr>
              <a:t>、</a:t>
            </a:r>
            <a:r>
              <a:rPr lang="en-US" altLang="zh-CN" sz="2000" b="1" dirty="0" smtClean="0">
                <a:solidFill>
                  <a:srgbClr val="990000"/>
                </a:solidFill>
                <a:latin typeface="Times New Roman" pitchFamily="18" charset="0"/>
              </a:rPr>
              <a:t>R4</a:t>
            </a:r>
            <a:endParaRPr lang="en-US" altLang="zh-CN" sz="2000" b="1" dirty="0">
              <a:solidFill>
                <a:srgbClr val="990000"/>
              </a:solidFill>
              <a:latin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5724128" y="4509120"/>
            <a:ext cx="3155031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" b="1" dirty="0" smtClean="0">
                <a:solidFill>
                  <a:srgbClr val="00B050"/>
                </a:solidFill>
              </a:rPr>
              <a:t>36</a:t>
            </a:r>
            <a:r>
              <a:rPr lang="zh-CN" altLang="en-US" sz="2000" b="1" dirty="0" smtClean="0">
                <a:solidFill>
                  <a:srgbClr val="00B050"/>
                </a:solidFill>
              </a:rPr>
              <a:t>、</a:t>
            </a:r>
            <a:r>
              <a:rPr lang="en-US" altLang="zh-CN" sz="2000" b="1" dirty="0" smtClean="0">
                <a:solidFill>
                  <a:srgbClr val="00B050"/>
                </a:solidFill>
              </a:rPr>
              <a:t>8</a:t>
            </a:r>
            <a:r>
              <a:rPr lang="zh-CN" altLang="en-US" sz="2000" b="1" dirty="0" smtClean="0">
                <a:solidFill>
                  <a:srgbClr val="00B050"/>
                </a:solidFill>
              </a:rPr>
              <a:t>、</a:t>
            </a:r>
            <a:r>
              <a:rPr lang="en-US" altLang="zh-CN" sz="2000" b="1" dirty="0" smtClean="0">
                <a:solidFill>
                  <a:srgbClr val="00B050"/>
                </a:solidFill>
              </a:rPr>
              <a:t>25</a:t>
            </a:r>
            <a:r>
              <a:rPr lang="zh-CN" altLang="en-US" sz="2000" b="1" dirty="0" smtClean="0">
                <a:solidFill>
                  <a:srgbClr val="00B050"/>
                </a:solidFill>
              </a:rPr>
              <a:t>、</a:t>
            </a:r>
            <a:r>
              <a:rPr lang="en-US" altLang="zh-CN" sz="2000" b="1" dirty="0" smtClean="0">
                <a:solidFill>
                  <a:srgbClr val="00B050"/>
                </a:solidFill>
                <a:latin typeface="Times New Roman" pitchFamily="18" charset="0"/>
              </a:rPr>
              <a:t>60°</a:t>
            </a:r>
            <a:r>
              <a:rPr lang="zh-CN" altLang="en-US" sz="2000" b="1" dirty="0" smtClean="0">
                <a:solidFill>
                  <a:srgbClr val="00B050"/>
                </a:solidFill>
                <a:latin typeface="Times New Roman" pitchFamily="18" charset="0"/>
              </a:rPr>
              <a:t>用来定位</a:t>
            </a:r>
            <a:endParaRPr lang="en-US" altLang="zh-CN" sz="2000" b="1" dirty="0" smtClean="0">
              <a:solidFill>
                <a:srgbClr val="00B050"/>
              </a:solidFill>
              <a:latin typeface="Times New Roman" pitchFamily="18" charset="0"/>
            </a:endParaRPr>
          </a:p>
          <a:p>
            <a:endParaRPr lang="zh-CN" altLang="en-US" dirty="0"/>
          </a:p>
        </p:txBody>
      </p:sp>
      <p:sp>
        <p:nvSpPr>
          <p:cNvPr id="31" name="矩形 30"/>
          <p:cNvSpPr/>
          <p:nvPr/>
        </p:nvSpPr>
        <p:spPr>
          <a:xfrm>
            <a:off x="5076056" y="476672"/>
            <a:ext cx="389722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schemeClr val="accent6">
                    <a:lumMod val="50000"/>
                  </a:schemeClr>
                </a:solidFill>
              </a:rPr>
              <a:t>平面图形的尺寸和线段分析</a:t>
            </a:r>
            <a:endParaRPr lang="zh-CN" altLang="en-US" sz="2400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533400" y="1371600"/>
            <a:ext cx="4327525" cy="1522413"/>
            <a:chOff x="1248" y="911"/>
            <a:chExt cx="2726" cy="959"/>
          </a:xfrm>
        </p:grpSpPr>
        <p:sp>
          <p:nvSpPr>
            <p:cNvPr id="5" name="Arc 3"/>
            <p:cNvSpPr>
              <a:spLocks/>
            </p:cNvSpPr>
            <p:nvPr/>
          </p:nvSpPr>
          <p:spPr bwMode="auto">
            <a:xfrm flipH="1">
              <a:off x="1248" y="911"/>
              <a:ext cx="486" cy="957"/>
            </a:xfrm>
            <a:custGeom>
              <a:avLst/>
              <a:gdLst>
                <a:gd name="G0" fmla="+- 2693 0 0"/>
                <a:gd name="G1" fmla="+- 21600 0 0"/>
                <a:gd name="G2" fmla="+- 21600 0 0"/>
                <a:gd name="T0" fmla="*/ 0 w 24293"/>
                <a:gd name="T1" fmla="*/ 168 h 43046"/>
                <a:gd name="T2" fmla="*/ 5266 w 24293"/>
                <a:gd name="T3" fmla="*/ 43046 h 43046"/>
                <a:gd name="T4" fmla="*/ 2693 w 24293"/>
                <a:gd name="T5" fmla="*/ 21600 h 430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4293" h="43046" fill="none" extrusionOk="0">
                  <a:moveTo>
                    <a:pt x="0" y="168"/>
                  </a:moveTo>
                  <a:cubicBezTo>
                    <a:pt x="893" y="56"/>
                    <a:pt x="1792" y="-1"/>
                    <a:pt x="2693" y="0"/>
                  </a:cubicBezTo>
                  <a:cubicBezTo>
                    <a:pt x="14622" y="0"/>
                    <a:pt x="24293" y="9670"/>
                    <a:pt x="24293" y="21600"/>
                  </a:cubicBezTo>
                  <a:cubicBezTo>
                    <a:pt x="24293" y="32534"/>
                    <a:pt x="16122" y="41743"/>
                    <a:pt x="5266" y="43046"/>
                  </a:cubicBezTo>
                </a:path>
                <a:path w="24293" h="43046" stroke="0" extrusionOk="0">
                  <a:moveTo>
                    <a:pt x="0" y="168"/>
                  </a:moveTo>
                  <a:cubicBezTo>
                    <a:pt x="893" y="56"/>
                    <a:pt x="1792" y="-1"/>
                    <a:pt x="2693" y="0"/>
                  </a:cubicBezTo>
                  <a:cubicBezTo>
                    <a:pt x="14622" y="0"/>
                    <a:pt x="24293" y="9670"/>
                    <a:pt x="24293" y="21600"/>
                  </a:cubicBezTo>
                  <a:cubicBezTo>
                    <a:pt x="24293" y="32534"/>
                    <a:pt x="16122" y="41743"/>
                    <a:pt x="5266" y="43046"/>
                  </a:cubicBezTo>
                  <a:lnTo>
                    <a:pt x="2693" y="21600"/>
                  </a:lnTo>
                  <a:close/>
                </a:path>
              </a:pathLst>
            </a:custGeom>
            <a:noFill/>
            <a:ln w="5715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6" name="Arc 4"/>
            <p:cNvSpPr>
              <a:spLocks/>
            </p:cNvSpPr>
            <p:nvPr/>
          </p:nvSpPr>
          <p:spPr bwMode="auto">
            <a:xfrm rot="11463394" flipH="1">
              <a:off x="3409" y="930"/>
              <a:ext cx="565" cy="940"/>
            </a:xfrm>
            <a:custGeom>
              <a:avLst/>
              <a:gdLst>
                <a:gd name="G0" fmla="+- 6680 0 0"/>
                <a:gd name="G1" fmla="+- 20701 0 0"/>
                <a:gd name="G2" fmla="+- 21600 0 0"/>
                <a:gd name="T0" fmla="*/ 12848 w 28280"/>
                <a:gd name="T1" fmla="*/ 0 h 42301"/>
                <a:gd name="T2" fmla="*/ 0 w 28280"/>
                <a:gd name="T3" fmla="*/ 41242 h 42301"/>
                <a:gd name="T4" fmla="*/ 6680 w 28280"/>
                <a:gd name="T5" fmla="*/ 20701 h 423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8280" h="42301" fill="none" extrusionOk="0">
                  <a:moveTo>
                    <a:pt x="12847" y="0"/>
                  </a:moveTo>
                  <a:cubicBezTo>
                    <a:pt x="22003" y="2728"/>
                    <a:pt x="28280" y="11147"/>
                    <a:pt x="28280" y="20701"/>
                  </a:cubicBezTo>
                  <a:cubicBezTo>
                    <a:pt x="28280" y="32630"/>
                    <a:pt x="18609" y="42301"/>
                    <a:pt x="6680" y="42301"/>
                  </a:cubicBezTo>
                  <a:cubicBezTo>
                    <a:pt x="4411" y="42301"/>
                    <a:pt x="2157" y="41943"/>
                    <a:pt x="-1" y="41242"/>
                  </a:cubicBezTo>
                </a:path>
                <a:path w="28280" h="42301" stroke="0" extrusionOk="0">
                  <a:moveTo>
                    <a:pt x="12847" y="0"/>
                  </a:moveTo>
                  <a:cubicBezTo>
                    <a:pt x="22003" y="2728"/>
                    <a:pt x="28280" y="11147"/>
                    <a:pt x="28280" y="20701"/>
                  </a:cubicBezTo>
                  <a:cubicBezTo>
                    <a:pt x="28280" y="32630"/>
                    <a:pt x="18609" y="42301"/>
                    <a:pt x="6680" y="42301"/>
                  </a:cubicBezTo>
                  <a:cubicBezTo>
                    <a:pt x="4411" y="42301"/>
                    <a:pt x="2157" y="41943"/>
                    <a:pt x="-1" y="41242"/>
                  </a:cubicBezTo>
                  <a:lnTo>
                    <a:pt x="6680" y="20701"/>
                  </a:lnTo>
                  <a:close/>
                </a:path>
              </a:pathLst>
            </a:custGeom>
            <a:noFill/>
            <a:ln w="5715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7" name="Line 6"/>
          <p:cNvSpPr>
            <a:spLocks noChangeShapeType="1"/>
          </p:cNvSpPr>
          <p:nvPr/>
        </p:nvSpPr>
        <p:spPr bwMode="auto">
          <a:xfrm>
            <a:off x="304800" y="2133600"/>
            <a:ext cx="4724400" cy="0"/>
          </a:xfrm>
          <a:prstGeom prst="line">
            <a:avLst/>
          </a:prstGeom>
          <a:noFill/>
          <a:ln w="28575">
            <a:solidFill>
              <a:srgbClr val="FF3300"/>
            </a:solidFill>
            <a:prstDash val="lgDashDot"/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8" name="Group 7"/>
          <p:cNvGrpSpPr>
            <a:grpSpLocks/>
          </p:cNvGrpSpPr>
          <p:nvPr/>
        </p:nvGrpSpPr>
        <p:grpSpPr bwMode="auto">
          <a:xfrm>
            <a:off x="1219200" y="381000"/>
            <a:ext cx="2895600" cy="6096000"/>
            <a:chOff x="1680" y="288"/>
            <a:chExt cx="1824" cy="3840"/>
          </a:xfrm>
        </p:grpSpPr>
        <p:sp>
          <p:nvSpPr>
            <p:cNvPr id="9" name="Line 8"/>
            <p:cNvSpPr>
              <a:spLocks noChangeShapeType="1"/>
            </p:cNvSpPr>
            <p:nvPr/>
          </p:nvSpPr>
          <p:spPr bwMode="auto">
            <a:xfrm>
              <a:off x="2592" y="288"/>
              <a:ext cx="0" cy="384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0" name="Line 9"/>
            <p:cNvSpPr>
              <a:spLocks noChangeShapeType="1"/>
            </p:cNvSpPr>
            <p:nvPr/>
          </p:nvSpPr>
          <p:spPr bwMode="auto">
            <a:xfrm>
              <a:off x="1680" y="1056"/>
              <a:ext cx="0" cy="72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1" name="Line 10"/>
            <p:cNvSpPr>
              <a:spLocks noChangeShapeType="1"/>
            </p:cNvSpPr>
            <p:nvPr/>
          </p:nvSpPr>
          <p:spPr bwMode="auto">
            <a:xfrm>
              <a:off x="3504" y="1008"/>
              <a:ext cx="0" cy="720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2" name="Group 11"/>
          <p:cNvGrpSpPr>
            <a:grpSpLocks/>
          </p:cNvGrpSpPr>
          <p:nvPr/>
        </p:nvGrpSpPr>
        <p:grpSpPr bwMode="auto">
          <a:xfrm>
            <a:off x="1447800" y="1524000"/>
            <a:ext cx="2362200" cy="2133600"/>
            <a:chOff x="1824" y="1008"/>
            <a:chExt cx="1488" cy="1344"/>
          </a:xfrm>
        </p:grpSpPr>
        <p:sp>
          <p:nvSpPr>
            <p:cNvPr id="13" name="Line 12"/>
            <p:cNvSpPr>
              <a:spLocks noChangeShapeType="1"/>
            </p:cNvSpPr>
            <p:nvPr/>
          </p:nvSpPr>
          <p:spPr bwMode="auto">
            <a:xfrm flipH="1">
              <a:off x="1824" y="1008"/>
              <a:ext cx="768" cy="1344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4" name="Line 13"/>
            <p:cNvSpPr>
              <a:spLocks noChangeShapeType="1"/>
            </p:cNvSpPr>
            <p:nvPr/>
          </p:nvSpPr>
          <p:spPr bwMode="auto">
            <a:xfrm>
              <a:off x="2592" y="1008"/>
              <a:ext cx="720" cy="1248"/>
            </a:xfrm>
            <a:prstGeom prst="line">
              <a:avLst/>
            </a:prstGeom>
            <a:noFill/>
            <a:ln w="28575">
              <a:solidFill>
                <a:srgbClr val="FF3300"/>
              </a:solidFill>
              <a:prstDash val="lgDashDot"/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5" name="Group 14"/>
          <p:cNvGrpSpPr>
            <a:grpSpLocks/>
          </p:cNvGrpSpPr>
          <p:nvPr/>
        </p:nvGrpSpPr>
        <p:grpSpPr bwMode="auto">
          <a:xfrm>
            <a:off x="838200" y="1752600"/>
            <a:ext cx="3657600" cy="762000"/>
            <a:chOff x="1440" y="1152"/>
            <a:chExt cx="2304" cy="480"/>
          </a:xfrm>
        </p:grpSpPr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1440" y="1152"/>
              <a:ext cx="480" cy="480"/>
            </a:xfrm>
            <a:prstGeom prst="ellipse">
              <a:avLst/>
            </a:prstGeom>
            <a:noFill/>
            <a:ln w="5715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3264" y="1152"/>
              <a:ext cx="480" cy="480"/>
            </a:xfrm>
            <a:prstGeom prst="ellipse">
              <a:avLst/>
            </a:prstGeom>
            <a:noFill/>
            <a:ln w="5715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18" name="Group 17"/>
          <p:cNvGrpSpPr>
            <a:grpSpLocks/>
          </p:cNvGrpSpPr>
          <p:nvPr/>
        </p:nvGrpSpPr>
        <p:grpSpPr bwMode="auto">
          <a:xfrm>
            <a:off x="2286000" y="2133600"/>
            <a:ext cx="762000" cy="1981200"/>
            <a:chOff x="2352" y="1392"/>
            <a:chExt cx="480" cy="1248"/>
          </a:xfrm>
        </p:grpSpPr>
        <p:sp>
          <p:nvSpPr>
            <p:cNvPr id="19" name="Line 18"/>
            <p:cNvSpPr>
              <a:spLocks noChangeShapeType="1"/>
            </p:cNvSpPr>
            <p:nvPr/>
          </p:nvSpPr>
          <p:spPr bwMode="auto">
            <a:xfrm flipV="1">
              <a:off x="2832" y="1392"/>
              <a:ext cx="0" cy="1248"/>
            </a:xfrm>
            <a:prstGeom prst="line">
              <a:avLst/>
            </a:prstGeom>
            <a:noFill/>
            <a:ln w="57150">
              <a:solidFill>
                <a:srgbClr val="0000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0" name="Line 19"/>
            <p:cNvSpPr>
              <a:spLocks noChangeShapeType="1"/>
            </p:cNvSpPr>
            <p:nvPr/>
          </p:nvSpPr>
          <p:spPr bwMode="auto">
            <a:xfrm flipV="1">
              <a:off x="2352" y="1392"/>
              <a:ext cx="0" cy="1248"/>
            </a:xfrm>
            <a:prstGeom prst="line">
              <a:avLst/>
            </a:prstGeom>
            <a:noFill/>
            <a:ln w="57150">
              <a:solidFill>
                <a:srgbClr val="0000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1" name="Group 20"/>
          <p:cNvGrpSpPr>
            <a:grpSpLocks/>
          </p:cNvGrpSpPr>
          <p:nvPr/>
        </p:nvGrpSpPr>
        <p:grpSpPr bwMode="auto">
          <a:xfrm>
            <a:off x="2286000" y="1752600"/>
            <a:ext cx="762000" cy="2743200"/>
            <a:chOff x="2352" y="1152"/>
            <a:chExt cx="480" cy="1728"/>
          </a:xfrm>
        </p:grpSpPr>
        <p:sp>
          <p:nvSpPr>
            <p:cNvPr id="22" name="Arc 21"/>
            <p:cNvSpPr>
              <a:spLocks/>
            </p:cNvSpPr>
            <p:nvPr/>
          </p:nvSpPr>
          <p:spPr bwMode="auto">
            <a:xfrm flipH="1">
              <a:off x="2352" y="1152"/>
              <a:ext cx="480" cy="240"/>
            </a:xfrm>
            <a:custGeom>
              <a:avLst/>
              <a:gdLst>
                <a:gd name="G0" fmla="+- 21574 0 0"/>
                <a:gd name="G1" fmla="+- 21600 0 0"/>
                <a:gd name="G2" fmla="+- 21600 0 0"/>
                <a:gd name="T0" fmla="*/ 0 w 43174"/>
                <a:gd name="T1" fmla="*/ 20547 h 21600"/>
                <a:gd name="T2" fmla="*/ 43174 w 43174"/>
                <a:gd name="T3" fmla="*/ 21600 h 21600"/>
                <a:gd name="T4" fmla="*/ 21574 w 43174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174" h="21600" fill="none" extrusionOk="0">
                  <a:moveTo>
                    <a:pt x="-1" y="20546"/>
                  </a:moveTo>
                  <a:cubicBezTo>
                    <a:pt x="561" y="9040"/>
                    <a:pt x="10053" y="-1"/>
                    <a:pt x="21574" y="0"/>
                  </a:cubicBezTo>
                  <a:cubicBezTo>
                    <a:pt x="33503" y="0"/>
                    <a:pt x="43174" y="9670"/>
                    <a:pt x="43174" y="21600"/>
                  </a:cubicBezTo>
                </a:path>
                <a:path w="43174" h="21600" stroke="0" extrusionOk="0">
                  <a:moveTo>
                    <a:pt x="-1" y="20546"/>
                  </a:moveTo>
                  <a:cubicBezTo>
                    <a:pt x="561" y="9040"/>
                    <a:pt x="10053" y="-1"/>
                    <a:pt x="21574" y="0"/>
                  </a:cubicBezTo>
                  <a:cubicBezTo>
                    <a:pt x="33503" y="0"/>
                    <a:pt x="43174" y="9670"/>
                    <a:pt x="43174" y="21600"/>
                  </a:cubicBezTo>
                  <a:lnTo>
                    <a:pt x="21574" y="21600"/>
                  </a:lnTo>
                  <a:close/>
                </a:path>
              </a:pathLst>
            </a:custGeom>
            <a:noFill/>
            <a:ln w="5715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3" name="Arc 22"/>
            <p:cNvSpPr>
              <a:spLocks/>
            </p:cNvSpPr>
            <p:nvPr/>
          </p:nvSpPr>
          <p:spPr bwMode="auto">
            <a:xfrm rot="10874720" flipH="1">
              <a:off x="2352" y="2640"/>
              <a:ext cx="480" cy="240"/>
            </a:xfrm>
            <a:custGeom>
              <a:avLst/>
              <a:gdLst>
                <a:gd name="G0" fmla="+- 21574 0 0"/>
                <a:gd name="G1" fmla="+- 21600 0 0"/>
                <a:gd name="G2" fmla="+- 21600 0 0"/>
                <a:gd name="T0" fmla="*/ 0 w 43174"/>
                <a:gd name="T1" fmla="*/ 20547 h 21600"/>
                <a:gd name="T2" fmla="*/ 43174 w 43174"/>
                <a:gd name="T3" fmla="*/ 21600 h 21600"/>
                <a:gd name="T4" fmla="*/ 21574 w 43174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174" h="21600" fill="none" extrusionOk="0">
                  <a:moveTo>
                    <a:pt x="-1" y="20546"/>
                  </a:moveTo>
                  <a:cubicBezTo>
                    <a:pt x="561" y="9040"/>
                    <a:pt x="10053" y="-1"/>
                    <a:pt x="21574" y="0"/>
                  </a:cubicBezTo>
                  <a:cubicBezTo>
                    <a:pt x="33503" y="0"/>
                    <a:pt x="43174" y="9670"/>
                    <a:pt x="43174" y="21600"/>
                  </a:cubicBezTo>
                </a:path>
                <a:path w="43174" h="21600" stroke="0" extrusionOk="0">
                  <a:moveTo>
                    <a:pt x="-1" y="20546"/>
                  </a:moveTo>
                  <a:cubicBezTo>
                    <a:pt x="561" y="9040"/>
                    <a:pt x="10053" y="-1"/>
                    <a:pt x="21574" y="0"/>
                  </a:cubicBezTo>
                  <a:cubicBezTo>
                    <a:pt x="33503" y="0"/>
                    <a:pt x="43174" y="9670"/>
                    <a:pt x="43174" y="21600"/>
                  </a:cubicBezTo>
                  <a:lnTo>
                    <a:pt x="21574" y="21600"/>
                  </a:lnTo>
                  <a:close/>
                </a:path>
              </a:pathLst>
            </a:custGeom>
            <a:noFill/>
            <a:ln w="5715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24" name="Group 23"/>
          <p:cNvGrpSpPr>
            <a:grpSpLocks/>
          </p:cNvGrpSpPr>
          <p:nvPr/>
        </p:nvGrpSpPr>
        <p:grpSpPr bwMode="auto">
          <a:xfrm>
            <a:off x="1219200" y="990600"/>
            <a:ext cx="2955925" cy="420688"/>
            <a:chOff x="1681" y="674"/>
            <a:chExt cx="1862" cy="265"/>
          </a:xfrm>
        </p:grpSpPr>
        <p:sp>
          <p:nvSpPr>
            <p:cNvPr id="25" name="Arc 24"/>
            <p:cNvSpPr>
              <a:spLocks/>
            </p:cNvSpPr>
            <p:nvPr/>
          </p:nvSpPr>
          <p:spPr bwMode="auto">
            <a:xfrm rot="8290520" flipH="1">
              <a:off x="1681" y="699"/>
              <a:ext cx="219" cy="240"/>
            </a:xfrm>
            <a:custGeom>
              <a:avLst/>
              <a:gdLst>
                <a:gd name="G0" fmla="+- 16711 0 0"/>
                <a:gd name="G1" fmla="+- 21600 0 0"/>
                <a:gd name="G2" fmla="+- 21600 0 0"/>
                <a:gd name="T0" fmla="*/ 0 w 19657"/>
                <a:gd name="T1" fmla="*/ 7914 h 21600"/>
                <a:gd name="T2" fmla="*/ 19657 w 19657"/>
                <a:gd name="T3" fmla="*/ 202 h 21600"/>
                <a:gd name="T4" fmla="*/ 16711 w 19657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9657" h="21600" fill="none" extrusionOk="0">
                  <a:moveTo>
                    <a:pt x="0" y="7914"/>
                  </a:moveTo>
                  <a:cubicBezTo>
                    <a:pt x="4102" y="2904"/>
                    <a:pt x="10236" y="-1"/>
                    <a:pt x="16711" y="0"/>
                  </a:cubicBezTo>
                  <a:cubicBezTo>
                    <a:pt x="17696" y="0"/>
                    <a:pt x="18680" y="67"/>
                    <a:pt x="19657" y="201"/>
                  </a:cubicBezTo>
                </a:path>
                <a:path w="19657" h="21600" stroke="0" extrusionOk="0">
                  <a:moveTo>
                    <a:pt x="0" y="7914"/>
                  </a:moveTo>
                  <a:cubicBezTo>
                    <a:pt x="4102" y="2904"/>
                    <a:pt x="10236" y="-1"/>
                    <a:pt x="16711" y="0"/>
                  </a:cubicBezTo>
                  <a:cubicBezTo>
                    <a:pt x="17696" y="0"/>
                    <a:pt x="18680" y="67"/>
                    <a:pt x="19657" y="201"/>
                  </a:cubicBezTo>
                  <a:lnTo>
                    <a:pt x="16711" y="21600"/>
                  </a:lnTo>
                  <a:close/>
                </a:path>
              </a:pathLst>
            </a:custGeom>
            <a:noFill/>
            <a:ln w="57150">
              <a:solidFill>
                <a:srgbClr val="FF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26" name="Arc 25"/>
            <p:cNvSpPr>
              <a:spLocks/>
            </p:cNvSpPr>
            <p:nvPr/>
          </p:nvSpPr>
          <p:spPr bwMode="auto">
            <a:xfrm rot="11925801" flipH="1">
              <a:off x="3281" y="674"/>
              <a:ext cx="262" cy="240"/>
            </a:xfrm>
            <a:custGeom>
              <a:avLst/>
              <a:gdLst>
                <a:gd name="G0" fmla="+- 11375 0 0"/>
                <a:gd name="G1" fmla="+- 21600 0 0"/>
                <a:gd name="G2" fmla="+- 21600 0 0"/>
                <a:gd name="T0" fmla="*/ 0 w 23538"/>
                <a:gd name="T1" fmla="*/ 3238 h 21600"/>
                <a:gd name="T2" fmla="*/ 23538 w 23538"/>
                <a:gd name="T3" fmla="*/ 3750 h 21600"/>
                <a:gd name="T4" fmla="*/ 11375 w 23538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3538" h="21600" fill="none" extrusionOk="0">
                  <a:moveTo>
                    <a:pt x="-1" y="3237"/>
                  </a:moveTo>
                  <a:cubicBezTo>
                    <a:pt x="3416" y="1121"/>
                    <a:pt x="7355" y="-1"/>
                    <a:pt x="11375" y="0"/>
                  </a:cubicBezTo>
                  <a:cubicBezTo>
                    <a:pt x="15713" y="0"/>
                    <a:pt x="19952" y="1306"/>
                    <a:pt x="23537" y="3750"/>
                  </a:cubicBezTo>
                </a:path>
                <a:path w="23538" h="21600" stroke="0" extrusionOk="0">
                  <a:moveTo>
                    <a:pt x="-1" y="3237"/>
                  </a:moveTo>
                  <a:cubicBezTo>
                    <a:pt x="3416" y="1121"/>
                    <a:pt x="7355" y="-1"/>
                    <a:pt x="11375" y="0"/>
                  </a:cubicBezTo>
                  <a:cubicBezTo>
                    <a:pt x="15713" y="0"/>
                    <a:pt x="19952" y="1306"/>
                    <a:pt x="23537" y="3750"/>
                  </a:cubicBezTo>
                  <a:lnTo>
                    <a:pt x="11375" y="21600"/>
                  </a:lnTo>
                  <a:close/>
                </a:path>
              </a:pathLst>
            </a:custGeom>
            <a:noFill/>
            <a:ln w="57150">
              <a:solidFill>
                <a:srgbClr val="FF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27" name="Arc 26"/>
          <p:cNvSpPr>
            <a:spLocks/>
          </p:cNvSpPr>
          <p:nvPr/>
        </p:nvSpPr>
        <p:spPr bwMode="auto">
          <a:xfrm flipH="1">
            <a:off x="1676400" y="762000"/>
            <a:ext cx="2085975" cy="1371600"/>
          </a:xfrm>
          <a:custGeom>
            <a:avLst/>
            <a:gdLst>
              <a:gd name="G0" fmla="+- 16496 0 0"/>
              <a:gd name="G1" fmla="+- 21600 0 0"/>
              <a:gd name="G2" fmla="+- 21600 0 0"/>
              <a:gd name="T0" fmla="*/ 0 w 32863"/>
              <a:gd name="T1" fmla="*/ 7656 h 21600"/>
              <a:gd name="T2" fmla="*/ 32863 w 32863"/>
              <a:gd name="T3" fmla="*/ 7504 h 21600"/>
              <a:gd name="T4" fmla="*/ 16496 w 32863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32863" h="21600" fill="none" extrusionOk="0">
                <a:moveTo>
                  <a:pt x="-1" y="7655"/>
                </a:moveTo>
                <a:cubicBezTo>
                  <a:pt x="4103" y="2800"/>
                  <a:pt x="10138" y="-1"/>
                  <a:pt x="16496" y="0"/>
                </a:cubicBezTo>
                <a:cubicBezTo>
                  <a:pt x="22783" y="0"/>
                  <a:pt x="28759" y="2739"/>
                  <a:pt x="32862" y="7504"/>
                </a:cubicBezTo>
              </a:path>
              <a:path w="32863" h="21600" stroke="0" extrusionOk="0">
                <a:moveTo>
                  <a:pt x="-1" y="7655"/>
                </a:moveTo>
                <a:cubicBezTo>
                  <a:pt x="4103" y="2800"/>
                  <a:pt x="10138" y="-1"/>
                  <a:pt x="16496" y="0"/>
                </a:cubicBezTo>
                <a:cubicBezTo>
                  <a:pt x="22783" y="0"/>
                  <a:pt x="28759" y="2739"/>
                  <a:pt x="32862" y="7504"/>
                </a:cubicBezTo>
                <a:lnTo>
                  <a:pt x="16496" y="21600"/>
                </a:lnTo>
                <a:close/>
              </a:path>
            </a:pathLst>
          </a:custGeom>
          <a:noFill/>
          <a:ln w="5715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8" name="Arc 27"/>
          <p:cNvSpPr>
            <a:spLocks/>
          </p:cNvSpPr>
          <p:nvPr/>
        </p:nvSpPr>
        <p:spPr bwMode="auto">
          <a:xfrm rot="86039" flipV="1">
            <a:off x="685800" y="1600200"/>
            <a:ext cx="4016375" cy="4495800"/>
          </a:xfrm>
          <a:custGeom>
            <a:avLst/>
            <a:gdLst>
              <a:gd name="G0" fmla="+- 9548 0 0"/>
              <a:gd name="G1" fmla="+- 21600 0 0"/>
              <a:gd name="G2" fmla="+- 21600 0 0"/>
              <a:gd name="T0" fmla="*/ 0 w 19623"/>
              <a:gd name="T1" fmla="*/ 2225 h 21600"/>
              <a:gd name="T2" fmla="*/ 19623 w 19623"/>
              <a:gd name="T3" fmla="*/ 2493 h 21600"/>
              <a:gd name="T4" fmla="*/ 9548 w 19623"/>
              <a:gd name="T5" fmla="*/ 216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623" h="21600" fill="none" extrusionOk="0">
                <a:moveTo>
                  <a:pt x="-1" y="2224"/>
                </a:moveTo>
                <a:cubicBezTo>
                  <a:pt x="2970" y="761"/>
                  <a:pt x="6236" y="-1"/>
                  <a:pt x="9548" y="0"/>
                </a:cubicBezTo>
                <a:cubicBezTo>
                  <a:pt x="13058" y="0"/>
                  <a:pt x="16517" y="855"/>
                  <a:pt x="19622" y="2493"/>
                </a:cubicBezTo>
              </a:path>
              <a:path w="19623" h="21600" stroke="0" extrusionOk="0">
                <a:moveTo>
                  <a:pt x="-1" y="2224"/>
                </a:moveTo>
                <a:cubicBezTo>
                  <a:pt x="2970" y="761"/>
                  <a:pt x="6236" y="-1"/>
                  <a:pt x="9548" y="0"/>
                </a:cubicBezTo>
                <a:cubicBezTo>
                  <a:pt x="13058" y="0"/>
                  <a:pt x="16517" y="855"/>
                  <a:pt x="19622" y="2493"/>
                </a:cubicBezTo>
                <a:lnTo>
                  <a:pt x="9548" y="21600"/>
                </a:lnTo>
                <a:close/>
              </a:path>
            </a:pathLst>
          </a:custGeom>
          <a:noFill/>
          <a:ln w="57150">
            <a:solidFill>
              <a:srgbClr val="A50021"/>
            </a:solidFill>
            <a:round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29" name="Group 28"/>
          <p:cNvGrpSpPr>
            <a:grpSpLocks/>
          </p:cNvGrpSpPr>
          <p:nvPr/>
        </p:nvGrpSpPr>
        <p:grpSpPr bwMode="auto">
          <a:xfrm>
            <a:off x="990600" y="2819400"/>
            <a:ext cx="3295650" cy="836613"/>
            <a:chOff x="1556" y="1837"/>
            <a:chExt cx="2076" cy="527"/>
          </a:xfrm>
        </p:grpSpPr>
        <p:sp>
          <p:nvSpPr>
            <p:cNvPr id="30" name="Arc 29"/>
            <p:cNvSpPr>
              <a:spLocks/>
            </p:cNvSpPr>
            <p:nvPr/>
          </p:nvSpPr>
          <p:spPr bwMode="auto">
            <a:xfrm rot="8414506" flipH="1">
              <a:off x="1556" y="1863"/>
              <a:ext cx="298" cy="501"/>
            </a:xfrm>
            <a:custGeom>
              <a:avLst/>
              <a:gdLst>
                <a:gd name="G0" fmla="+- 0 0 0"/>
                <a:gd name="G1" fmla="+- 20612 0 0"/>
                <a:gd name="G2" fmla="+- 21600 0 0"/>
                <a:gd name="T0" fmla="*/ 6459 w 21600"/>
                <a:gd name="T1" fmla="*/ 0 h 34138"/>
                <a:gd name="T2" fmla="*/ 16841 w 21600"/>
                <a:gd name="T3" fmla="*/ 34138 h 34138"/>
                <a:gd name="T4" fmla="*/ 0 w 21600"/>
                <a:gd name="T5" fmla="*/ 20612 h 34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34138" fill="none" extrusionOk="0">
                  <a:moveTo>
                    <a:pt x="6458" y="0"/>
                  </a:moveTo>
                  <a:cubicBezTo>
                    <a:pt x="15468" y="2823"/>
                    <a:pt x="21600" y="11170"/>
                    <a:pt x="21600" y="20612"/>
                  </a:cubicBezTo>
                  <a:cubicBezTo>
                    <a:pt x="21600" y="25530"/>
                    <a:pt x="19921" y="30302"/>
                    <a:pt x="16840" y="34137"/>
                  </a:cubicBezTo>
                </a:path>
                <a:path w="21600" h="34138" stroke="0" extrusionOk="0">
                  <a:moveTo>
                    <a:pt x="6458" y="0"/>
                  </a:moveTo>
                  <a:cubicBezTo>
                    <a:pt x="15468" y="2823"/>
                    <a:pt x="21600" y="11170"/>
                    <a:pt x="21600" y="20612"/>
                  </a:cubicBezTo>
                  <a:cubicBezTo>
                    <a:pt x="21600" y="25530"/>
                    <a:pt x="19921" y="30302"/>
                    <a:pt x="16840" y="34137"/>
                  </a:cubicBezTo>
                  <a:lnTo>
                    <a:pt x="0" y="20612"/>
                  </a:lnTo>
                  <a:close/>
                </a:path>
              </a:pathLst>
            </a:custGeom>
            <a:noFill/>
            <a:ln w="57150">
              <a:solidFill>
                <a:srgbClr val="FF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1" name="Arc 30"/>
            <p:cNvSpPr>
              <a:spLocks/>
            </p:cNvSpPr>
            <p:nvPr/>
          </p:nvSpPr>
          <p:spPr bwMode="auto">
            <a:xfrm rot="17410714" flipH="1">
              <a:off x="3211" y="1938"/>
              <a:ext cx="522" cy="320"/>
            </a:xfrm>
            <a:custGeom>
              <a:avLst/>
              <a:gdLst>
                <a:gd name="G0" fmla="+- 19601 0 0"/>
                <a:gd name="G1" fmla="+- 21600 0 0"/>
                <a:gd name="G2" fmla="+- 21600 0 0"/>
                <a:gd name="T0" fmla="*/ 0 w 37622"/>
                <a:gd name="T1" fmla="*/ 12525 h 21600"/>
                <a:gd name="T2" fmla="*/ 37622 w 37622"/>
                <a:gd name="T3" fmla="*/ 9691 h 21600"/>
                <a:gd name="T4" fmla="*/ 19601 w 37622"/>
                <a:gd name="T5" fmla="*/ 216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7622" h="21600" fill="none" extrusionOk="0">
                  <a:moveTo>
                    <a:pt x="-1" y="12524"/>
                  </a:moveTo>
                  <a:cubicBezTo>
                    <a:pt x="3535" y="4887"/>
                    <a:pt x="11185" y="-1"/>
                    <a:pt x="19601" y="0"/>
                  </a:cubicBezTo>
                  <a:cubicBezTo>
                    <a:pt x="26853" y="0"/>
                    <a:pt x="33622" y="3640"/>
                    <a:pt x="37621" y="9691"/>
                  </a:cubicBezTo>
                </a:path>
                <a:path w="37622" h="21600" stroke="0" extrusionOk="0">
                  <a:moveTo>
                    <a:pt x="-1" y="12524"/>
                  </a:moveTo>
                  <a:cubicBezTo>
                    <a:pt x="3535" y="4887"/>
                    <a:pt x="11185" y="-1"/>
                    <a:pt x="19601" y="0"/>
                  </a:cubicBezTo>
                  <a:cubicBezTo>
                    <a:pt x="26853" y="0"/>
                    <a:pt x="33622" y="3640"/>
                    <a:pt x="37621" y="9691"/>
                  </a:cubicBezTo>
                  <a:lnTo>
                    <a:pt x="19601" y="21600"/>
                  </a:lnTo>
                  <a:close/>
                </a:path>
              </a:pathLst>
            </a:custGeom>
            <a:noFill/>
            <a:ln w="57150">
              <a:solidFill>
                <a:srgbClr val="FF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2" name="Group 31"/>
          <p:cNvGrpSpPr>
            <a:grpSpLocks/>
          </p:cNvGrpSpPr>
          <p:nvPr/>
        </p:nvGrpSpPr>
        <p:grpSpPr bwMode="auto">
          <a:xfrm>
            <a:off x="457200" y="5181600"/>
            <a:ext cx="4370388" cy="419100"/>
            <a:chOff x="1202" y="3303"/>
            <a:chExt cx="2753" cy="264"/>
          </a:xfrm>
        </p:grpSpPr>
        <p:sp>
          <p:nvSpPr>
            <p:cNvPr id="33" name="Arc 32"/>
            <p:cNvSpPr>
              <a:spLocks/>
            </p:cNvSpPr>
            <p:nvPr/>
          </p:nvSpPr>
          <p:spPr bwMode="auto">
            <a:xfrm rot="7322198" flipV="1">
              <a:off x="1210" y="3314"/>
              <a:ext cx="191" cy="207"/>
            </a:xfrm>
            <a:custGeom>
              <a:avLst/>
              <a:gdLst>
                <a:gd name="G0" fmla="+- 0 0 0"/>
                <a:gd name="G1" fmla="+- 21257 0 0"/>
                <a:gd name="G2" fmla="+- 21600 0 0"/>
                <a:gd name="T0" fmla="*/ 3835 w 21578"/>
                <a:gd name="T1" fmla="*/ 0 h 21257"/>
                <a:gd name="T2" fmla="*/ 21578 w 21578"/>
                <a:gd name="T3" fmla="*/ 20288 h 21257"/>
                <a:gd name="T4" fmla="*/ 0 w 21578"/>
                <a:gd name="T5" fmla="*/ 21257 h 212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578" h="21257" fill="none" extrusionOk="0">
                  <a:moveTo>
                    <a:pt x="3834" y="0"/>
                  </a:moveTo>
                  <a:cubicBezTo>
                    <a:pt x="13760" y="1790"/>
                    <a:pt x="21125" y="10212"/>
                    <a:pt x="21578" y="20287"/>
                  </a:cubicBezTo>
                </a:path>
                <a:path w="21578" h="21257" stroke="0" extrusionOk="0">
                  <a:moveTo>
                    <a:pt x="3834" y="0"/>
                  </a:moveTo>
                  <a:cubicBezTo>
                    <a:pt x="13760" y="1790"/>
                    <a:pt x="21125" y="10212"/>
                    <a:pt x="21578" y="20287"/>
                  </a:cubicBezTo>
                  <a:lnTo>
                    <a:pt x="0" y="21257"/>
                  </a:lnTo>
                  <a:close/>
                </a:path>
              </a:pathLst>
            </a:custGeom>
            <a:noFill/>
            <a:ln w="57150">
              <a:solidFill>
                <a:srgbClr val="FF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4" name="Arc 33"/>
            <p:cNvSpPr>
              <a:spLocks/>
            </p:cNvSpPr>
            <p:nvPr/>
          </p:nvSpPr>
          <p:spPr bwMode="auto">
            <a:xfrm rot="801397" flipV="1">
              <a:off x="3763" y="3303"/>
              <a:ext cx="192" cy="264"/>
            </a:xfrm>
            <a:custGeom>
              <a:avLst/>
              <a:gdLst>
                <a:gd name="G0" fmla="+- 0 0 0"/>
                <a:gd name="G1" fmla="+- 15128 0 0"/>
                <a:gd name="G2" fmla="+- 21600 0 0"/>
                <a:gd name="T0" fmla="*/ 15417 w 21600"/>
                <a:gd name="T1" fmla="*/ 0 h 29773"/>
                <a:gd name="T2" fmla="*/ 15877 w 21600"/>
                <a:gd name="T3" fmla="*/ 29773 h 29773"/>
                <a:gd name="T4" fmla="*/ 0 w 21600"/>
                <a:gd name="T5" fmla="*/ 15128 h 297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1600" h="29773" fill="none" extrusionOk="0">
                  <a:moveTo>
                    <a:pt x="15417" y="-1"/>
                  </a:moveTo>
                  <a:cubicBezTo>
                    <a:pt x="19380" y="4038"/>
                    <a:pt x="21600" y="9470"/>
                    <a:pt x="21600" y="15128"/>
                  </a:cubicBezTo>
                  <a:cubicBezTo>
                    <a:pt x="21600" y="20555"/>
                    <a:pt x="19556" y="25783"/>
                    <a:pt x="15877" y="29773"/>
                  </a:cubicBezTo>
                </a:path>
                <a:path w="21600" h="29773" stroke="0" extrusionOk="0">
                  <a:moveTo>
                    <a:pt x="15417" y="-1"/>
                  </a:moveTo>
                  <a:cubicBezTo>
                    <a:pt x="19380" y="4038"/>
                    <a:pt x="21600" y="9470"/>
                    <a:pt x="21600" y="15128"/>
                  </a:cubicBezTo>
                  <a:cubicBezTo>
                    <a:pt x="21600" y="20555"/>
                    <a:pt x="19556" y="25783"/>
                    <a:pt x="15877" y="29773"/>
                  </a:cubicBezTo>
                  <a:lnTo>
                    <a:pt x="0" y="15128"/>
                  </a:lnTo>
                  <a:close/>
                </a:path>
              </a:pathLst>
            </a:custGeom>
            <a:noFill/>
            <a:ln w="57150">
              <a:solidFill>
                <a:srgbClr val="FF3399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grpSp>
        <p:nvGrpSpPr>
          <p:cNvPr id="35" name="Group 34"/>
          <p:cNvGrpSpPr>
            <a:grpSpLocks/>
          </p:cNvGrpSpPr>
          <p:nvPr/>
        </p:nvGrpSpPr>
        <p:grpSpPr bwMode="auto">
          <a:xfrm>
            <a:off x="533400" y="3505200"/>
            <a:ext cx="4267200" cy="1676400"/>
            <a:chOff x="1248" y="2256"/>
            <a:chExt cx="2688" cy="1056"/>
          </a:xfrm>
        </p:grpSpPr>
        <p:sp>
          <p:nvSpPr>
            <p:cNvPr id="36" name="Line 35"/>
            <p:cNvSpPr>
              <a:spLocks noChangeShapeType="1"/>
            </p:cNvSpPr>
            <p:nvPr/>
          </p:nvSpPr>
          <p:spPr bwMode="auto">
            <a:xfrm flipH="1">
              <a:off x="1248" y="2352"/>
              <a:ext cx="576" cy="960"/>
            </a:xfrm>
            <a:prstGeom prst="line">
              <a:avLst/>
            </a:prstGeom>
            <a:noFill/>
            <a:ln w="5715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7" name="Line 36"/>
            <p:cNvSpPr>
              <a:spLocks noChangeShapeType="1"/>
            </p:cNvSpPr>
            <p:nvPr/>
          </p:nvSpPr>
          <p:spPr bwMode="auto">
            <a:xfrm>
              <a:off x="3312" y="2256"/>
              <a:ext cx="624" cy="1056"/>
            </a:xfrm>
            <a:prstGeom prst="line">
              <a:avLst/>
            </a:prstGeom>
            <a:noFill/>
            <a:ln w="57150">
              <a:solidFill>
                <a:srgbClr val="A50021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38" name="Text Box 40"/>
          <p:cNvSpPr txBox="1">
            <a:spLocks noChangeArrowheads="1"/>
          </p:cNvSpPr>
          <p:nvPr/>
        </p:nvSpPr>
        <p:spPr bwMode="auto">
          <a:xfrm>
            <a:off x="5220072" y="4005064"/>
            <a:ext cx="25908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altLang="zh-CN" sz="2400" b="1" dirty="0">
                <a:solidFill>
                  <a:srgbClr val="0070C0"/>
                </a:solidFill>
                <a:latin typeface="Times New Roman" pitchFamily="18" charset="0"/>
              </a:rPr>
              <a:t>4.  </a:t>
            </a:r>
            <a:r>
              <a:rPr lang="zh-CN" altLang="en-US" sz="2400" b="1" dirty="0">
                <a:solidFill>
                  <a:srgbClr val="0070C0"/>
                </a:solidFill>
                <a:latin typeface="Times New Roman" pitchFamily="18" charset="0"/>
              </a:rPr>
              <a:t>画连接线</a:t>
            </a:r>
          </a:p>
          <a:p>
            <a:pPr eaLnBrk="0" hangingPunct="0"/>
            <a:r>
              <a:rPr lang="en-US" altLang="zh-CN" sz="2400" b="1" dirty="0">
                <a:solidFill>
                  <a:srgbClr val="C00000"/>
                </a:solidFill>
                <a:latin typeface="Times New Roman" pitchFamily="18" charset="0"/>
              </a:rPr>
              <a:t>R5</a:t>
            </a:r>
            <a:r>
              <a:rPr lang="zh-CN" altLang="en-US" sz="2400" b="1" dirty="0">
                <a:solidFill>
                  <a:srgbClr val="C00000"/>
                </a:solidFill>
                <a:latin typeface="Times New Roman" pitchFamily="18" charset="0"/>
              </a:rPr>
              <a:t>、</a:t>
            </a:r>
            <a:r>
              <a:rPr lang="en-US" altLang="zh-CN" sz="2400" b="1" dirty="0">
                <a:solidFill>
                  <a:srgbClr val="C00000"/>
                </a:solidFill>
                <a:latin typeface="Times New Roman" pitchFamily="18" charset="0"/>
              </a:rPr>
              <a:t>R6 </a:t>
            </a:r>
            <a:r>
              <a:rPr lang="zh-CN" altLang="en-US" sz="2400" b="1" dirty="0">
                <a:solidFill>
                  <a:srgbClr val="C00000"/>
                </a:solidFill>
                <a:latin typeface="Times New Roman" pitchFamily="18" charset="0"/>
              </a:rPr>
              <a:t>、</a:t>
            </a:r>
            <a:r>
              <a:rPr lang="en-US" altLang="zh-CN" sz="2400" b="1" dirty="0">
                <a:solidFill>
                  <a:srgbClr val="C00000"/>
                </a:solidFill>
                <a:latin typeface="Times New Roman" pitchFamily="18" charset="0"/>
              </a:rPr>
              <a:t>R4</a:t>
            </a:r>
          </a:p>
        </p:txBody>
      </p:sp>
      <p:sp>
        <p:nvSpPr>
          <p:cNvPr id="39" name="Rectangle 41"/>
          <p:cNvSpPr>
            <a:spLocks noGrp="1" noChangeArrowheads="1"/>
          </p:cNvSpPr>
          <p:nvPr>
            <p:ph type="title" idx="4294967295"/>
          </p:nvPr>
        </p:nvSpPr>
        <p:spPr>
          <a:xfrm>
            <a:off x="5148064" y="980728"/>
            <a:ext cx="3816424" cy="53340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2800" dirty="0" smtClean="0">
                <a:solidFill>
                  <a:srgbClr val="996600"/>
                </a:solidFill>
              </a:rPr>
              <a:t>二</a:t>
            </a:r>
            <a:r>
              <a:rPr lang="zh-CN" altLang="en-US" sz="2800" b="1" dirty="0" smtClean="0">
                <a:solidFill>
                  <a:srgbClr val="996600"/>
                </a:solidFill>
              </a:rPr>
              <a:t>、平面图形</a:t>
            </a:r>
            <a:r>
              <a:rPr lang="zh-CN" altLang="en-US" sz="2800" b="1" dirty="0">
                <a:solidFill>
                  <a:srgbClr val="996600"/>
                </a:solidFill>
              </a:rPr>
              <a:t>的作图步骤</a:t>
            </a:r>
          </a:p>
        </p:txBody>
      </p:sp>
      <p:sp>
        <p:nvSpPr>
          <p:cNvPr id="40" name="Rectangle 42"/>
          <p:cNvSpPr>
            <a:spLocks noChangeArrowheads="1"/>
          </p:cNvSpPr>
          <p:nvPr/>
        </p:nvSpPr>
        <p:spPr bwMode="auto">
          <a:xfrm>
            <a:off x="5220072" y="1988840"/>
            <a:ext cx="239039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70C0"/>
                </a:solidFill>
                <a:latin typeface="Times New Roman" pitchFamily="18" charset="0"/>
              </a:rPr>
              <a:t>1. </a:t>
            </a:r>
            <a:r>
              <a:rPr lang="zh-CN" altLang="en-US" sz="2400" b="1" dirty="0">
                <a:solidFill>
                  <a:srgbClr val="0070C0"/>
                </a:solidFill>
                <a:latin typeface="Times New Roman" pitchFamily="18" charset="0"/>
              </a:rPr>
              <a:t>画定位轴线</a:t>
            </a:r>
            <a:r>
              <a:rPr lang="zh-CN" altLang="en-US" sz="2800" dirty="0">
                <a:solidFill>
                  <a:srgbClr val="990000"/>
                </a:solidFill>
                <a:latin typeface="Times New Roman" pitchFamily="18" charset="0"/>
              </a:rPr>
              <a:t>。</a:t>
            </a:r>
          </a:p>
        </p:txBody>
      </p:sp>
      <p:sp>
        <p:nvSpPr>
          <p:cNvPr id="41" name="Rectangle 43"/>
          <p:cNvSpPr>
            <a:spLocks noChangeArrowheads="1"/>
          </p:cNvSpPr>
          <p:nvPr/>
        </p:nvSpPr>
        <p:spPr bwMode="auto">
          <a:xfrm>
            <a:off x="5220072" y="2636912"/>
            <a:ext cx="410445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70C0"/>
                </a:solidFill>
                <a:latin typeface="Times New Roman" pitchFamily="18" charset="0"/>
              </a:rPr>
              <a:t>2. </a:t>
            </a:r>
            <a:r>
              <a:rPr lang="zh-CN" altLang="en-US" sz="2400" b="1" dirty="0">
                <a:solidFill>
                  <a:srgbClr val="0070C0"/>
                </a:solidFill>
                <a:latin typeface="Times New Roman" pitchFamily="18" charset="0"/>
              </a:rPr>
              <a:t>画已知线 </a:t>
            </a:r>
            <a:endParaRPr lang="en-US" altLang="zh-CN" sz="2400" b="1" dirty="0" smtClean="0">
              <a:solidFill>
                <a:srgbClr val="0070C0"/>
              </a:solidFill>
              <a:latin typeface="Times New Roman" pitchFamily="18" charset="0"/>
            </a:endParaRPr>
          </a:p>
          <a:p>
            <a:pPr eaLnBrk="0" hangingPunct="0"/>
            <a:r>
              <a:rPr lang="en-US" altLang="zh-CN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Ø10</a:t>
            </a:r>
            <a:r>
              <a:rPr lang="zh-CN" altLang="en-US" sz="2400" b="1" dirty="0">
                <a:solidFill>
                  <a:srgbClr val="C00000"/>
                </a:solidFill>
                <a:latin typeface="Times New Roman" pitchFamily="18" charset="0"/>
              </a:rPr>
              <a:t>、</a:t>
            </a:r>
            <a:r>
              <a:rPr lang="en-US" altLang="zh-CN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R10</a:t>
            </a:r>
            <a:r>
              <a:rPr lang="zh-CN" altLang="en-US" sz="2400" b="1" dirty="0">
                <a:solidFill>
                  <a:srgbClr val="C00000"/>
                </a:solidFill>
                <a:latin typeface="Times New Roman" pitchFamily="18" charset="0"/>
              </a:rPr>
              <a:t>、</a:t>
            </a:r>
            <a:r>
              <a:rPr lang="en-US" altLang="zh-CN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R18</a:t>
            </a:r>
            <a:r>
              <a:rPr lang="zh-CN" altLang="en-US" sz="2400" b="1" dirty="0">
                <a:solidFill>
                  <a:srgbClr val="C00000"/>
                </a:solidFill>
                <a:latin typeface="Times New Roman" pitchFamily="18" charset="0"/>
              </a:rPr>
              <a:t>、</a:t>
            </a:r>
            <a:r>
              <a:rPr lang="en-US" altLang="zh-CN" sz="2400" b="1" dirty="0">
                <a:solidFill>
                  <a:srgbClr val="C00000"/>
                </a:solidFill>
                <a:latin typeface="Times New Roman" pitchFamily="18" charset="0"/>
              </a:rPr>
              <a:t>R</a:t>
            </a:r>
            <a:r>
              <a:rPr lang="en-US" altLang="zh-CN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sz="2400" b="1" dirty="0">
                <a:solidFill>
                  <a:srgbClr val="C00000"/>
                </a:solidFill>
                <a:latin typeface="Times New Roman" pitchFamily="18" charset="0"/>
              </a:rPr>
              <a:t>、</a:t>
            </a:r>
            <a:r>
              <a:rPr lang="en-US" altLang="zh-CN" sz="2400" b="1" dirty="0">
                <a:solidFill>
                  <a:srgbClr val="C00000"/>
                </a:solidFill>
                <a:latin typeface="Times New Roman" pitchFamily="18" charset="0"/>
              </a:rPr>
              <a:t>R50</a:t>
            </a:r>
          </a:p>
        </p:txBody>
      </p:sp>
      <p:sp>
        <p:nvSpPr>
          <p:cNvPr id="42" name="Rectangle 44"/>
          <p:cNvSpPr>
            <a:spLocks noChangeArrowheads="1"/>
          </p:cNvSpPr>
          <p:nvPr/>
        </p:nvSpPr>
        <p:spPr bwMode="auto">
          <a:xfrm>
            <a:off x="5220072" y="3501008"/>
            <a:ext cx="35052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eaLnBrk="0" hangingPunct="0"/>
            <a:r>
              <a:rPr lang="en-US" altLang="zh-CN" sz="2400" b="1" dirty="0">
                <a:solidFill>
                  <a:srgbClr val="0070C0"/>
                </a:solidFill>
                <a:latin typeface="Times New Roman" pitchFamily="18" charset="0"/>
              </a:rPr>
              <a:t>3.  </a:t>
            </a:r>
            <a:r>
              <a:rPr lang="zh-CN" altLang="en-US" sz="2400" b="1" dirty="0">
                <a:solidFill>
                  <a:srgbClr val="0070C0"/>
                </a:solidFill>
                <a:latin typeface="Times New Roman" pitchFamily="18" charset="0"/>
              </a:rPr>
              <a:t>画中间线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7" grpId="0" animBg="1"/>
      <p:bldP spid="2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图片 8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7" y="1412776"/>
            <a:ext cx="8015404" cy="39604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Text Box 19"/>
          <p:cNvSpPr txBox="1">
            <a:spLocks noChangeArrowheads="1"/>
          </p:cNvSpPr>
          <p:nvPr/>
        </p:nvSpPr>
        <p:spPr bwMode="auto">
          <a:xfrm>
            <a:off x="2987824" y="5517232"/>
            <a:ext cx="3598862" cy="461665"/>
          </a:xfrm>
          <a:prstGeom prst="rect">
            <a:avLst/>
          </a:prstGeom>
          <a:noFill/>
          <a:ln w="28575" algn="ctr">
            <a:noFill/>
            <a:miter lim="800000"/>
            <a:headEnd type="none" w="sm" len="lg"/>
            <a:tailEnd type="none" w="sm" len="lg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400" b="1" dirty="0">
                <a:ea typeface="楷体_GB2312" pitchFamily="49" charset="-122"/>
              </a:rPr>
              <a:t>不留装订</a:t>
            </a:r>
            <a:r>
              <a:rPr lang="zh-CN" altLang="en-US" sz="2400" b="1" dirty="0" smtClean="0">
                <a:ea typeface="楷体_GB2312" pitchFamily="49" charset="-122"/>
              </a:rPr>
              <a:t>边</a:t>
            </a:r>
            <a:r>
              <a:rPr lang="zh-CN" altLang="en-US" sz="2400" b="1" dirty="0" smtClean="0">
                <a:latin typeface="+mn-ea"/>
              </a:rPr>
              <a:t>图框格式</a:t>
            </a:r>
            <a:endParaRPr lang="zh-CN" altLang="en-US" sz="2400" b="1" dirty="0">
              <a:latin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8229600" cy="1143000"/>
          </a:xfrm>
        </p:spPr>
        <p:txBody>
          <a:bodyPr>
            <a:normAutofit/>
          </a:bodyPr>
          <a:lstStyle/>
          <a:p>
            <a:pPr algn="l"/>
            <a:r>
              <a:rPr lang="zh-CN" altLang="zh-CN" sz="2800" b="1" dirty="0" smtClean="0">
                <a:solidFill>
                  <a:srgbClr val="996600"/>
                </a:solidFill>
              </a:rPr>
              <a:t>三、平面图形的尺寸注法</a:t>
            </a:r>
            <a:endParaRPr lang="zh-CN" altLang="en-US" sz="2800" b="1" dirty="0">
              <a:solidFill>
                <a:srgbClr val="996600"/>
              </a:solidFill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772816"/>
            <a:ext cx="8229600" cy="165618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altLang="zh-CN" sz="2400" b="1" dirty="0" smtClean="0">
                <a:solidFill>
                  <a:srgbClr val="3333CC"/>
                </a:solidFill>
              </a:rPr>
              <a:t>1.</a:t>
            </a:r>
            <a:r>
              <a:rPr lang="zh-CN" altLang="en-US" sz="2400" b="1" dirty="0" smtClean="0">
                <a:solidFill>
                  <a:srgbClr val="3333CC"/>
                </a:solidFill>
              </a:rPr>
              <a:t>选择</a:t>
            </a:r>
            <a:r>
              <a:rPr lang="zh-CN" altLang="zh-CN" sz="2400" b="1" dirty="0" smtClean="0">
                <a:solidFill>
                  <a:srgbClr val="3333CC"/>
                </a:solidFill>
              </a:rPr>
              <a:t>基准线</a:t>
            </a:r>
            <a:r>
              <a:rPr lang="zh-CN" altLang="en-US" sz="2400" b="1" dirty="0" smtClean="0">
                <a:solidFill>
                  <a:srgbClr val="3333CC"/>
                </a:solidFill>
              </a:rPr>
              <a:t>。</a:t>
            </a:r>
            <a:endParaRPr lang="en-US" altLang="zh-CN" sz="2400" b="1" dirty="0" smtClean="0">
              <a:solidFill>
                <a:srgbClr val="3333CC"/>
              </a:solidFill>
            </a:endParaRPr>
          </a:p>
          <a:p>
            <a:pPr>
              <a:buNone/>
            </a:pPr>
            <a:r>
              <a:rPr lang="en-US" altLang="zh-CN" sz="2400" b="1" dirty="0" smtClean="0">
                <a:solidFill>
                  <a:srgbClr val="3333CC"/>
                </a:solidFill>
              </a:rPr>
              <a:t>2.</a:t>
            </a:r>
            <a:r>
              <a:rPr lang="zh-CN" altLang="zh-CN" sz="2400" b="1" dirty="0" smtClean="0">
                <a:solidFill>
                  <a:srgbClr val="3333CC"/>
                </a:solidFill>
              </a:rPr>
              <a:t>确定图形中各线段的性质</a:t>
            </a:r>
            <a:r>
              <a:rPr lang="zh-CN" altLang="en-US" sz="2400" b="1" dirty="0" smtClean="0">
                <a:solidFill>
                  <a:srgbClr val="3333CC"/>
                </a:solidFill>
              </a:rPr>
              <a:t>。</a:t>
            </a:r>
            <a:endParaRPr lang="en-US" altLang="zh-CN" sz="2400" b="1" dirty="0" smtClean="0">
              <a:solidFill>
                <a:srgbClr val="3333CC"/>
              </a:solidFill>
            </a:endParaRPr>
          </a:p>
          <a:p>
            <a:pPr>
              <a:buNone/>
            </a:pPr>
            <a:r>
              <a:rPr lang="en-US" altLang="zh-CN" sz="2400" b="1" dirty="0" smtClean="0">
                <a:solidFill>
                  <a:srgbClr val="3333CC"/>
                </a:solidFill>
              </a:rPr>
              <a:t>3.</a:t>
            </a:r>
            <a:r>
              <a:rPr lang="zh-CN" altLang="zh-CN" sz="2400" b="1" dirty="0" smtClean="0">
                <a:solidFill>
                  <a:srgbClr val="3333CC"/>
                </a:solidFill>
              </a:rPr>
              <a:t>按已知线段、中间线段、连接线段的次序逐个标注尺寸</a:t>
            </a:r>
            <a:r>
              <a:rPr lang="zh-CN" altLang="en-US" sz="2400" b="1" dirty="0" smtClean="0">
                <a:solidFill>
                  <a:srgbClr val="3333CC"/>
                </a:solidFill>
              </a:rPr>
              <a:t>。</a:t>
            </a:r>
            <a:endParaRPr lang="zh-CN" altLang="en-US" sz="2400" b="1" dirty="0">
              <a:solidFill>
                <a:srgbClr val="3333CC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图片 9"/>
          <p:cNvPicPr>
            <a:picLocks noChangeAspect="1" noChangeArrowheads="1"/>
          </p:cNvPicPr>
          <p:nvPr/>
        </p:nvPicPr>
        <p:blipFill>
          <a:blip r:embed="rId2" cstate="print">
            <a:lum contrast="36000"/>
          </a:blip>
          <a:srcRect b="14737"/>
          <a:stretch>
            <a:fillRect/>
          </a:stretch>
        </p:blipFill>
        <p:spPr bwMode="auto">
          <a:xfrm>
            <a:off x="827584" y="1628800"/>
            <a:ext cx="7488832" cy="34899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3"/>
          <p:cNvSpPr>
            <a:spLocks noChangeArrowheads="1"/>
          </p:cNvSpPr>
          <p:nvPr/>
        </p:nvSpPr>
        <p:spPr bwMode="auto">
          <a:xfrm>
            <a:off x="1043608" y="5507940"/>
            <a:ext cx="7272807" cy="738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kumimoji="0" lang="en-US" altLang="zh-CN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             (a)                                                               </a:t>
            </a:r>
            <a:r>
              <a:rPr lang="en-US" altLang="zh-CN" b="1" dirty="0" smtClean="0">
                <a:solidFill>
                  <a:srgbClr val="000000"/>
                </a:solidFill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(b)</a:t>
            </a:r>
            <a:endParaRPr kumimoji="0" lang="en-US" altLang="zh-CN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留有装订边的图框格式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0"/>
            <a:ext cx="8435280" cy="1052736"/>
          </a:xfrm>
        </p:spPr>
        <p:txBody>
          <a:bodyPr>
            <a:normAutofit/>
          </a:bodyPr>
          <a:lstStyle/>
          <a:p>
            <a:pPr algn="l"/>
            <a:r>
              <a:rPr lang="en-US" altLang="zh-CN" sz="2800" b="1" dirty="0" smtClean="0"/>
              <a:t>2.</a:t>
            </a:r>
            <a:r>
              <a:rPr lang="zh-CN" altLang="en-US" sz="2800" b="1" dirty="0" smtClean="0"/>
              <a:t>标题栏（</a:t>
            </a:r>
            <a:r>
              <a:rPr lang="en-US" altLang="zh-CN" sz="2800" dirty="0" smtClean="0"/>
              <a:t>GB/T 10609.1—2008</a:t>
            </a:r>
            <a:r>
              <a:rPr lang="zh-CN" altLang="en-US" sz="2800" dirty="0" smtClean="0"/>
              <a:t>）</a:t>
            </a:r>
            <a:endParaRPr lang="zh-CN" altLang="en-US" sz="2800" b="1" dirty="0"/>
          </a:p>
        </p:txBody>
      </p:sp>
      <p:grpSp>
        <p:nvGrpSpPr>
          <p:cNvPr id="5" name="Group 195"/>
          <p:cNvGrpSpPr>
            <a:grpSpLocks/>
          </p:cNvGrpSpPr>
          <p:nvPr/>
        </p:nvGrpSpPr>
        <p:grpSpPr bwMode="auto">
          <a:xfrm>
            <a:off x="467544" y="908720"/>
            <a:ext cx="8280920" cy="4515072"/>
            <a:chOff x="47" y="776"/>
            <a:chExt cx="5603" cy="2763"/>
          </a:xfrm>
        </p:grpSpPr>
        <p:sp>
          <p:nvSpPr>
            <p:cNvPr id="6" name="Line 196"/>
            <p:cNvSpPr>
              <a:spLocks noChangeShapeType="1"/>
            </p:cNvSpPr>
            <p:nvPr/>
          </p:nvSpPr>
          <p:spPr bwMode="auto">
            <a:xfrm flipV="1">
              <a:off x="465" y="860"/>
              <a:ext cx="0" cy="772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Line 197"/>
            <p:cNvSpPr>
              <a:spLocks noChangeShapeType="1"/>
            </p:cNvSpPr>
            <p:nvPr/>
          </p:nvSpPr>
          <p:spPr bwMode="auto">
            <a:xfrm flipV="1">
              <a:off x="718" y="1180"/>
              <a:ext cx="0" cy="452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Line 198"/>
            <p:cNvSpPr>
              <a:spLocks noChangeShapeType="1"/>
            </p:cNvSpPr>
            <p:nvPr/>
          </p:nvSpPr>
          <p:spPr bwMode="auto">
            <a:xfrm flipV="1">
              <a:off x="1003" y="1180"/>
              <a:ext cx="0" cy="452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Line 199"/>
            <p:cNvSpPr>
              <a:spLocks noChangeShapeType="1"/>
            </p:cNvSpPr>
            <p:nvPr/>
          </p:nvSpPr>
          <p:spPr bwMode="auto">
            <a:xfrm flipV="1">
              <a:off x="1435" y="1180"/>
              <a:ext cx="0" cy="452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Line 200"/>
            <p:cNvSpPr>
              <a:spLocks noChangeShapeType="1"/>
            </p:cNvSpPr>
            <p:nvPr/>
          </p:nvSpPr>
          <p:spPr bwMode="auto">
            <a:xfrm flipV="1">
              <a:off x="1874" y="1180"/>
              <a:ext cx="0" cy="465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Line 201"/>
            <p:cNvSpPr>
              <a:spLocks noChangeShapeType="1"/>
            </p:cNvSpPr>
            <p:nvPr/>
          </p:nvSpPr>
          <p:spPr bwMode="auto">
            <a:xfrm flipV="1">
              <a:off x="2185" y="1180"/>
              <a:ext cx="0" cy="452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Line 202"/>
            <p:cNvSpPr>
              <a:spLocks noChangeShapeType="1"/>
            </p:cNvSpPr>
            <p:nvPr/>
          </p:nvSpPr>
          <p:spPr bwMode="auto">
            <a:xfrm flipV="1">
              <a:off x="2651" y="1180"/>
              <a:ext cx="0" cy="452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Line 203"/>
            <p:cNvSpPr>
              <a:spLocks noChangeShapeType="1"/>
            </p:cNvSpPr>
            <p:nvPr/>
          </p:nvSpPr>
          <p:spPr bwMode="auto">
            <a:xfrm>
              <a:off x="465" y="3127"/>
              <a:ext cx="0" cy="412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Line 204"/>
            <p:cNvSpPr>
              <a:spLocks noChangeShapeType="1"/>
            </p:cNvSpPr>
            <p:nvPr/>
          </p:nvSpPr>
          <p:spPr bwMode="auto">
            <a:xfrm>
              <a:off x="781" y="3135"/>
              <a:ext cx="0" cy="404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Line 205"/>
            <p:cNvSpPr>
              <a:spLocks noChangeShapeType="1"/>
            </p:cNvSpPr>
            <p:nvPr/>
          </p:nvSpPr>
          <p:spPr bwMode="auto">
            <a:xfrm>
              <a:off x="1087" y="3127"/>
              <a:ext cx="0" cy="412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Line 206"/>
            <p:cNvSpPr>
              <a:spLocks noChangeShapeType="1"/>
            </p:cNvSpPr>
            <p:nvPr/>
          </p:nvSpPr>
          <p:spPr bwMode="auto">
            <a:xfrm>
              <a:off x="1559" y="3127"/>
              <a:ext cx="0" cy="412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Line 207"/>
            <p:cNvSpPr>
              <a:spLocks noChangeShapeType="1"/>
            </p:cNvSpPr>
            <p:nvPr/>
          </p:nvSpPr>
          <p:spPr bwMode="auto">
            <a:xfrm>
              <a:off x="1874" y="3135"/>
              <a:ext cx="0" cy="404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Line 208"/>
            <p:cNvSpPr>
              <a:spLocks noChangeShapeType="1"/>
            </p:cNvSpPr>
            <p:nvPr/>
          </p:nvSpPr>
          <p:spPr bwMode="auto">
            <a:xfrm>
              <a:off x="2185" y="3127"/>
              <a:ext cx="0" cy="412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Line 209"/>
            <p:cNvSpPr>
              <a:spLocks noChangeShapeType="1"/>
            </p:cNvSpPr>
            <p:nvPr/>
          </p:nvSpPr>
          <p:spPr bwMode="auto">
            <a:xfrm>
              <a:off x="2651" y="3135"/>
              <a:ext cx="0" cy="404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Line 210"/>
            <p:cNvSpPr>
              <a:spLocks noChangeShapeType="1"/>
            </p:cNvSpPr>
            <p:nvPr/>
          </p:nvSpPr>
          <p:spPr bwMode="auto">
            <a:xfrm>
              <a:off x="4023" y="3127"/>
              <a:ext cx="0" cy="41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Line 211"/>
            <p:cNvSpPr>
              <a:spLocks noChangeShapeType="1"/>
            </p:cNvSpPr>
            <p:nvPr/>
          </p:nvSpPr>
          <p:spPr bwMode="auto">
            <a:xfrm>
              <a:off x="5362" y="3135"/>
              <a:ext cx="288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Line 212"/>
            <p:cNvSpPr>
              <a:spLocks noChangeShapeType="1"/>
            </p:cNvSpPr>
            <p:nvPr/>
          </p:nvSpPr>
          <p:spPr bwMode="auto">
            <a:xfrm>
              <a:off x="5362" y="2660"/>
              <a:ext cx="288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Line 213"/>
            <p:cNvSpPr>
              <a:spLocks noChangeShapeType="1"/>
            </p:cNvSpPr>
            <p:nvPr/>
          </p:nvSpPr>
          <p:spPr bwMode="auto">
            <a:xfrm>
              <a:off x="119" y="3135"/>
              <a:ext cx="346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Line 214"/>
            <p:cNvSpPr>
              <a:spLocks noChangeShapeType="1"/>
            </p:cNvSpPr>
            <p:nvPr/>
          </p:nvSpPr>
          <p:spPr bwMode="auto">
            <a:xfrm flipH="1">
              <a:off x="119" y="1632"/>
              <a:ext cx="346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Line 215"/>
            <p:cNvSpPr>
              <a:spLocks noChangeShapeType="1"/>
            </p:cNvSpPr>
            <p:nvPr/>
          </p:nvSpPr>
          <p:spPr bwMode="auto">
            <a:xfrm>
              <a:off x="465" y="1290"/>
              <a:ext cx="253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Line 216"/>
            <p:cNvSpPr>
              <a:spLocks noChangeShapeType="1"/>
            </p:cNvSpPr>
            <p:nvPr/>
          </p:nvSpPr>
          <p:spPr bwMode="auto">
            <a:xfrm>
              <a:off x="718" y="1290"/>
              <a:ext cx="285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Line 217"/>
            <p:cNvSpPr>
              <a:spLocks noChangeShapeType="1"/>
            </p:cNvSpPr>
            <p:nvPr/>
          </p:nvSpPr>
          <p:spPr bwMode="auto">
            <a:xfrm>
              <a:off x="1003" y="1290"/>
              <a:ext cx="432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Line 218"/>
            <p:cNvSpPr>
              <a:spLocks noChangeShapeType="1"/>
            </p:cNvSpPr>
            <p:nvPr/>
          </p:nvSpPr>
          <p:spPr bwMode="auto">
            <a:xfrm>
              <a:off x="1435" y="1290"/>
              <a:ext cx="439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Line 219"/>
            <p:cNvSpPr>
              <a:spLocks noChangeShapeType="1"/>
            </p:cNvSpPr>
            <p:nvPr/>
          </p:nvSpPr>
          <p:spPr bwMode="auto">
            <a:xfrm>
              <a:off x="1874" y="1290"/>
              <a:ext cx="311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Line 220"/>
            <p:cNvSpPr>
              <a:spLocks noChangeShapeType="1"/>
            </p:cNvSpPr>
            <p:nvPr/>
          </p:nvSpPr>
          <p:spPr bwMode="auto">
            <a:xfrm>
              <a:off x="2185" y="1290"/>
              <a:ext cx="466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Line 221"/>
            <p:cNvSpPr>
              <a:spLocks noChangeShapeType="1"/>
            </p:cNvSpPr>
            <p:nvPr/>
          </p:nvSpPr>
          <p:spPr bwMode="auto">
            <a:xfrm>
              <a:off x="465" y="3456"/>
              <a:ext cx="316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Line 222"/>
            <p:cNvSpPr>
              <a:spLocks noChangeShapeType="1"/>
            </p:cNvSpPr>
            <p:nvPr/>
          </p:nvSpPr>
          <p:spPr bwMode="auto">
            <a:xfrm>
              <a:off x="781" y="3456"/>
              <a:ext cx="306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Line 223"/>
            <p:cNvSpPr>
              <a:spLocks noChangeShapeType="1"/>
            </p:cNvSpPr>
            <p:nvPr/>
          </p:nvSpPr>
          <p:spPr bwMode="auto">
            <a:xfrm>
              <a:off x="1087" y="3456"/>
              <a:ext cx="472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Line 224"/>
            <p:cNvSpPr>
              <a:spLocks noChangeShapeType="1"/>
            </p:cNvSpPr>
            <p:nvPr/>
          </p:nvSpPr>
          <p:spPr bwMode="auto">
            <a:xfrm>
              <a:off x="1559" y="3456"/>
              <a:ext cx="315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Line 225"/>
            <p:cNvSpPr>
              <a:spLocks noChangeShapeType="1"/>
            </p:cNvSpPr>
            <p:nvPr/>
          </p:nvSpPr>
          <p:spPr bwMode="auto">
            <a:xfrm>
              <a:off x="1874" y="3456"/>
              <a:ext cx="311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Line 226"/>
            <p:cNvSpPr>
              <a:spLocks noChangeShapeType="1"/>
            </p:cNvSpPr>
            <p:nvPr/>
          </p:nvSpPr>
          <p:spPr bwMode="auto">
            <a:xfrm>
              <a:off x="2185" y="3456"/>
              <a:ext cx="466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Line 227"/>
            <p:cNvSpPr>
              <a:spLocks noChangeShapeType="1"/>
            </p:cNvSpPr>
            <p:nvPr/>
          </p:nvSpPr>
          <p:spPr bwMode="auto">
            <a:xfrm>
              <a:off x="2651" y="3456"/>
              <a:ext cx="1372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Line 228"/>
            <p:cNvSpPr>
              <a:spLocks noChangeShapeType="1"/>
            </p:cNvSpPr>
            <p:nvPr/>
          </p:nvSpPr>
          <p:spPr bwMode="auto">
            <a:xfrm>
              <a:off x="5362" y="2124"/>
              <a:ext cx="288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Line 229"/>
            <p:cNvSpPr>
              <a:spLocks noChangeShapeType="1"/>
            </p:cNvSpPr>
            <p:nvPr/>
          </p:nvSpPr>
          <p:spPr bwMode="auto">
            <a:xfrm>
              <a:off x="254" y="1632"/>
              <a:ext cx="0" cy="1503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Line 230"/>
            <p:cNvSpPr>
              <a:spLocks noChangeShapeType="1"/>
            </p:cNvSpPr>
            <p:nvPr/>
          </p:nvSpPr>
          <p:spPr bwMode="auto">
            <a:xfrm>
              <a:off x="5578" y="2660"/>
              <a:ext cx="0" cy="475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Line 231"/>
            <p:cNvSpPr>
              <a:spLocks noChangeShapeType="1"/>
            </p:cNvSpPr>
            <p:nvPr/>
          </p:nvSpPr>
          <p:spPr bwMode="auto">
            <a:xfrm>
              <a:off x="5578" y="2124"/>
              <a:ext cx="0" cy="536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grpSp>
          <p:nvGrpSpPr>
            <p:cNvPr id="42" name="Group 232"/>
            <p:cNvGrpSpPr>
              <a:grpSpLocks/>
            </p:cNvGrpSpPr>
            <p:nvPr/>
          </p:nvGrpSpPr>
          <p:grpSpPr bwMode="auto">
            <a:xfrm>
              <a:off x="465" y="1632"/>
              <a:ext cx="4897" cy="1503"/>
              <a:chOff x="465" y="1668"/>
              <a:chExt cx="4897" cy="1503"/>
            </a:xfrm>
          </p:grpSpPr>
          <p:grpSp>
            <p:nvGrpSpPr>
              <p:cNvPr id="94" name="Group 233"/>
              <p:cNvGrpSpPr>
                <a:grpSpLocks/>
              </p:cNvGrpSpPr>
              <p:nvPr/>
            </p:nvGrpSpPr>
            <p:grpSpPr bwMode="auto">
              <a:xfrm>
                <a:off x="465" y="1668"/>
                <a:ext cx="4897" cy="1503"/>
                <a:chOff x="465" y="1317"/>
                <a:chExt cx="4897" cy="1503"/>
              </a:xfrm>
            </p:grpSpPr>
            <p:sp>
              <p:nvSpPr>
                <p:cNvPr id="101" name="Line 234"/>
                <p:cNvSpPr>
                  <a:spLocks noChangeShapeType="1"/>
                </p:cNvSpPr>
                <p:nvPr/>
              </p:nvSpPr>
              <p:spPr bwMode="auto">
                <a:xfrm>
                  <a:off x="465" y="1317"/>
                  <a:ext cx="4897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2" name="Line 235"/>
                <p:cNvSpPr>
                  <a:spLocks noChangeShapeType="1"/>
                </p:cNvSpPr>
                <p:nvPr/>
              </p:nvSpPr>
              <p:spPr bwMode="auto">
                <a:xfrm>
                  <a:off x="465" y="1317"/>
                  <a:ext cx="0" cy="1503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3" name="Line 236"/>
                <p:cNvSpPr>
                  <a:spLocks noChangeShapeType="1"/>
                </p:cNvSpPr>
                <p:nvPr/>
              </p:nvSpPr>
              <p:spPr bwMode="auto">
                <a:xfrm>
                  <a:off x="465" y="2820"/>
                  <a:ext cx="4897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4" name="Line 237"/>
                <p:cNvSpPr>
                  <a:spLocks noChangeShapeType="1"/>
                </p:cNvSpPr>
                <p:nvPr/>
              </p:nvSpPr>
              <p:spPr bwMode="auto">
                <a:xfrm>
                  <a:off x="5362" y="1317"/>
                  <a:ext cx="0" cy="1495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5" name="Line 238"/>
                <p:cNvSpPr>
                  <a:spLocks noChangeShapeType="1"/>
                </p:cNvSpPr>
                <p:nvPr/>
              </p:nvSpPr>
              <p:spPr bwMode="auto">
                <a:xfrm>
                  <a:off x="465" y="1491"/>
                  <a:ext cx="218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6" name="Line 239"/>
                <p:cNvSpPr>
                  <a:spLocks noChangeShapeType="1"/>
                </p:cNvSpPr>
                <p:nvPr/>
              </p:nvSpPr>
              <p:spPr bwMode="auto">
                <a:xfrm>
                  <a:off x="465" y="1683"/>
                  <a:ext cx="218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7" name="Line 240"/>
                <p:cNvSpPr>
                  <a:spLocks noChangeShapeType="1"/>
                </p:cNvSpPr>
                <p:nvPr/>
              </p:nvSpPr>
              <p:spPr bwMode="auto">
                <a:xfrm>
                  <a:off x="465" y="1867"/>
                  <a:ext cx="2186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8" name="Line 241"/>
                <p:cNvSpPr>
                  <a:spLocks noChangeShapeType="1"/>
                </p:cNvSpPr>
                <p:nvPr/>
              </p:nvSpPr>
              <p:spPr bwMode="auto">
                <a:xfrm>
                  <a:off x="465" y="2059"/>
                  <a:ext cx="3558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09" name="Line 242"/>
                <p:cNvSpPr>
                  <a:spLocks noChangeShapeType="1"/>
                </p:cNvSpPr>
                <p:nvPr/>
              </p:nvSpPr>
              <p:spPr bwMode="auto">
                <a:xfrm>
                  <a:off x="465" y="2251"/>
                  <a:ext cx="2186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0" name="Line 243"/>
                <p:cNvSpPr>
                  <a:spLocks noChangeShapeType="1"/>
                </p:cNvSpPr>
                <p:nvPr/>
              </p:nvSpPr>
              <p:spPr bwMode="auto">
                <a:xfrm>
                  <a:off x="465" y="2435"/>
                  <a:ext cx="218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1" name="Line 244"/>
                <p:cNvSpPr>
                  <a:spLocks noChangeShapeType="1"/>
                </p:cNvSpPr>
                <p:nvPr/>
              </p:nvSpPr>
              <p:spPr bwMode="auto">
                <a:xfrm>
                  <a:off x="465" y="2627"/>
                  <a:ext cx="2186" cy="0"/>
                </a:xfrm>
                <a:prstGeom prst="line">
                  <a:avLst/>
                </a:prstGeom>
                <a:noFill/>
                <a:ln w="9525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2" name="Line 245"/>
                <p:cNvSpPr>
                  <a:spLocks noChangeShapeType="1"/>
                </p:cNvSpPr>
                <p:nvPr/>
              </p:nvSpPr>
              <p:spPr bwMode="auto">
                <a:xfrm>
                  <a:off x="2651" y="1330"/>
                  <a:ext cx="0" cy="149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3" name="Line 246"/>
                <p:cNvSpPr>
                  <a:spLocks noChangeShapeType="1"/>
                </p:cNvSpPr>
                <p:nvPr/>
              </p:nvSpPr>
              <p:spPr bwMode="auto">
                <a:xfrm>
                  <a:off x="4023" y="1317"/>
                  <a:ext cx="0" cy="1503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4" name="Line 247"/>
                <p:cNvSpPr>
                  <a:spLocks noChangeShapeType="1"/>
                </p:cNvSpPr>
                <p:nvPr/>
              </p:nvSpPr>
              <p:spPr bwMode="auto">
                <a:xfrm>
                  <a:off x="2185" y="1317"/>
                  <a:ext cx="0" cy="1495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5" name="Line 248"/>
                <p:cNvSpPr>
                  <a:spLocks noChangeShapeType="1"/>
                </p:cNvSpPr>
                <p:nvPr/>
              </p:nvSpPr>
              <p:spPr bwMode="auto">
                <a:xfrm>
                  <a:off x="2651" y="2345"/>
                  <a:ext cx="2711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6" name="Line 249"/>
                <p:cNvSpPr>
                  <a:spLocks noChangeShapeType="1"/>
                </p:cNvSpPr>
                <p:nvPr/>
              </p:nvSpPr>
              <p:spPr bwMode="auto">
                <a:xfrm>
                  <a:off x="2651" y="2600"/>
                  <a:ext cx="1372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7" name="Line 250"/>
                <p:cNvSpPr>
                  <a:spLocks noChangeShapeType="1"/>
                </p:cNvSpPr>
                <p:nvPr/>
              </p:nvSpPr>
              <p:spPr bwMode="auto">
                <a:xfrm>
                  <a:off x="4023" y="1809"/>
                  <a:ext cx="1339" cy="0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8" name="Line 251"/>
                <p:cNvSpPr>
                  <a:spLocks noChangeShapeType="1"/>
                </p:cNvSpPr>
                <p:nvPr/>
              </p:nvSpPr>
              <p:spPr bwMode="auto">
                <a:xfrm flipV="1">
                  <a:off x="1874" y="1317"/>
                  <a:ext cx="0" cy="1503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19" name="Line 252"/>
                <p:cNvSpPr>
                  <a:spLocks noChangeShapeType="1"/>
                </p:cNvSpPr>
                <p:nvPr/>
              </p:nvSpPr>
              <p:spPr bwMode="auto">
                <a:xfrm flipV="1">
                  <a:off x="781" y="2059"/>
                  <a:ext cx="0" cy="761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0" name="Line 253"/>
                <p:cNvSpPr>
                  <a:spLocks noChangeShapeType="1"/>
                </p:cNvSpPr>
                <p:nvPr/>
              </p:nvSpPr>
              <p:spPr bwMode="auto">
                <a:xfrm flipV="1">
                  <a:off x="1087" y="2059"/>
                  <a:ext cx="0" cy="761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1" name="Line 254"/>
                <p:cNvSpPr>
                  <a:spLocks noChangeShapeType="1"/>
                </p:cNvSpPr>
                <p:nvPr/>
              </p:nvSpPr>
              <p:spPr bwMode="auto">
                <a:xfrm flipV="1">
                  <a:off x="1559" y="2059"/>
                  <a:ext cx="0" cy="761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2" name="Line 255"/>
                <p:cNvSpPr>
                  <a:spLocks noChangeShapeType="1"/>
                </p:cNvSpPr>
                <p:nvPr/>
              </p:nvSpPr>
              <p:spPr bwMode="auto">
                <a:xfrm>
                  <a:off x="1435" y="1317"/>
                  <a:ext cx="0" cy="74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3" name="Line 256"/>
                <p:cNvSpPr>
                  <a:spLocks noChangeShapeType="1"/>
                </p:cNvSpPr>
                <p:nvPr/>
              </p:nvSpPr>
              <p:spPr bwMode="auto">
                <a:xfrm>
                  <a:off x="1003" y="1317"/>
                  <a:ext cx="0" cy="74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24" name="Line 257"/>
                <p:cNvSpPr>
                  <a:spLocks noChangeShapeType="1"/>
                </p:cNvSpPr>
                <p:nvPr/>
              </p:nvSpPr>
              <p:spPr bwMode="auto">
                <a:xfrm>
                  <a:off x="718" y="1317"/>
                  <a:ext cx="0" cy="742"/>
                </a:xfrm>
                <a:prstGeom prst="line">
                  <a:avLst/>
                </a:prstGeom>
                <a:noFill/>
                <a:ln w="38100">
                  <a:solidFill>
                    <a:schemeClr val="tx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zh-CN" altLang="en-US"/>
                </a:p>
              </p:txBody>
            </p:sp>
          </p:grpSp>
          <p:sp>
            <p:nvSpPr>
              <p:cNvPr id="95" name="Line 258"/>
              <p:cNvSpPr>
                <a:spLocks noChangeShapeType="1"/>
              </p:cNvSpPr>
              <p:nvPr/>
            </p:nvSpPr>
            <p:spPr bwMode="auto">
              <a:xfrm>
                <a:off x="2642" y="2413"/>
                <a:ext cx="713" cy="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6" name="Line 259"/>
              <p:cNvSpPr>
                <a:spLocks noChangeShapeType="1"/>
              </p:cNvSpPr>
              <p:nvPr/>
            </p:nvSpPr>
            <p:spPr bwMode="auto">
              <a:xfrm>
                <a:off x="3355" y="2410"/>
                <a:ext cx="0" cy="54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7" name="Line 260"/>
              <p:cNvSpPr>
                <a:spLocks noChangeShapeType="1"/>
              </p:cNvSpPr>
              <p:nvPr/>
            </p:nvSpPr>
            <p:spPr bwMode="auto">
              <a:xfrm>
                <a:off x="3694" y="2410"/>
                <a:ext cx="0" cy="541"/>
              </a:xfrm>
              <a:prstGeom prst="line">
                <a:avLst/>
              </a:prstGeom>
              <a:noFill/>
              <a:ln w="38100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8" name="Line 261"/>
              <p:cNvSpPr>
                <a:spLocks noChangeShapeType="1"/>
              </p:cNvSpPr>
              <p:nvPr/>
            </p:nvSpPr>
            <p:spPr bwMode="auto">
              <a:xfrm>
                <a:off x="2825" y="2696"/>
                <a:ext cx="0" cy="25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99" name="Line 262"/>
              <p:cNvSpPr>
                <a:spLocks noChangeShapeType="1"/>
              </p:cNvSpPr>
              <p:nvPr/>
            </p:nvSpPr>
            <p:spPr bwMode="auto">
              <a:xfrm>
                <a:off x="3002" y="2696"/>
                <a:ext cx="0" cy="25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100" name="Line 263"/>
              <p:cNvSpPr>
                <a:spLocks noChangeShapeType="1"/>
              </p:cNvSpPr>
              <p:nvPr/>
            </p:nvSpPr>
            <p:spPr bwMode="auto">
              <a:xfrm>
                <a:off x="3191" y="2696"/>
                <a:ext cx="0" cy="255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3" name="Line 264"/>
            <p:cNvSpPr>
              <a:spLocks noChangeShapeType="1"/>
            </p:cNvSpPr>
            <p:nvPr/>
          </p:nvSpPr>
          <p:spPr bwMode="auto">
            <a:xfrm flipV="1">
              <a:off x="5362" y="860"/>
              <a:ext cx="0" cy="785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Line 265"/>
            <p:cNvSpPr>
              <a:spLocks noChangeShapeType="1"/>
            </p:cNvSpPr>
            <p:nvPr/>
          </p:nvSpPr>
          <p:spPr bwMode="auto">
            <a:xfrm>
              <a:off x="465" y="959"/>
              <a:ext cx="4897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Text Box 266"/>
            <p:cNvSpPr txBox="1">
              <a:spLocks noChangeArrowheads="1"/>
            </p:cNvSpPr>
            <p:nvPr/>
          </p:nvSpPr>
          <p:spPr bwMode="auto">
            <a:xfrm>
              <a:off x="2350" y="776"/>
              <a:ext cx="47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1600" b="1" i="1">
                  <a:solidFill>
                    <a:schemeClr val="hlink"/>
                  </a:solidFill>
                  <a:latin typeface="Times New Roman" pitchFamily="18" charset="0"/>
                </a:rPr>
                <a:t>180</a:t>
              </a:r>
            </a:p>
          </p:txBody>
        </p:sp>
        <p:sp>
          <p:nvSpPr>
            <p:cNvPr id="46" name="Text Box 267"/>
            <p:cNvSpPr txBox="1">
              <a:spLocks noChangeArrowheads="1"/>
            </p:cNvSpPr>
            <p:nvPr/>
          </p:nvSpPr>
          <p:spPr bwMode="auto">
            <a:xfrm>
              <a:off x="2278" y="1081"/>
              <a:ext cx="28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1600" b="1" i="1">
                  <a:solidFill>
                    <a:schemeClr val="hlink"/>
                  </a:solidFill>
                  <a:latin typeface="Times New Roman" pitchFamily="18" charset="0"/>
                </a:rPr>
                <a:t>16</a:t>
              </a:r>
            </a:p>
          </p:txBody>
        </p:sp>
        <p:sp>
          <p:nvSpPr>
            <p:cNvPr id="47" name="Text Box 268"/>
            <p:cNvSpPr txBox="1">
              <a:spLocks noChangeArrowheads="1"/>
            </p:cNvSpPr>
            <p:nvPr/>
          </p:nvSpPr>
          <p:spPr bwMode="auto">
            <a:xfrm>
              <a:off x="1900" y="1081"/>
              <a:ext cx="28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1600" b="1" i="1">
                  <a:solidFill>
                    <a:schemeClr val="hlink"/>
                  </a:solidFill>
                  <a:latin typeface="Times New Roman" pitchFamily="18" charset="0"/>
                </a:rPr>
                <a:t>12</a:t>
              </a:r>
            </a:p>
          </p:txBody>
        </p:sp>
        <p:sp>
          <p:nvSpPr>
            <p:cNvPr id="48" name="Text Box 269"/>
            <p:cNvSpPr txBox="1">
              <a:spLocks noChangeArrowheads="1"/>
            </p:cNvSpPr>
            <p:nvPr/>
          </p:nvSpPr>
          <p:spPr bwMode="auto">
            <a:xfrm>
              <a:off x="1559" y="1081"/>
              <a:ext cx="28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1600" b="1" i="1">
                  <a:solidFill>
                    <a:schemeClr val="hlink"/>
                  </a:solidFill>
                  <a:latin typeface="Times New Roman" pitchFamily="18" charset="0"/>
                </a:rPr>
                <a:t>16</a:t>
              </a:r>
            </a:p>
          </p:txBody>
        </p:sp>
        <p:sp>
          <p:nvSpPr>
            <p:cNvPr id="49" name="Text Box 270"/>
            <p:cNvSpPr txBox="1">
              <a:spLocks noChangeArrowheads="1"/>
            </p:cNvSpPr>
            <p:nvPr/>
          </p:nvSpPr>
          <p:spPr bwMode="auto">
            <a:xfrm>
              <a:off x="1087" y="1081"/>
              <a:ext cx="28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1600" b="1" i="1">
                  <a:solidFill>
                    <a:schemeClr val="hlink"/>
                  </a:solidFill>
                  <a:latin typeface="Times New Roman" pitchFamily="18" charset="0"/>
                </a:rPr>
                <a:t>16</a:t>
              </a:r>
            </a:p>
          </p:txBody>
        </p:sp>
        <p:sp>
          <p:nvSpPr>
            <p:cNvPr id="50" name="Text Box 271"/>
            <p:cNvSpPr txBox="1">
              <a:spLocks noChangeArrowheads="1"/>
            </p:cNvSpPr>
            <p:nvPr/>
          </p:nvSpPr>
          <p:spPr bwMode="auto">
            <a:xfrm>
              <a:off x="718" y="1081"/>
              <a:ext cx="28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1600" b="1" i="1" dirty="0">
                  <a:solidFill>
                    <a:schemeClr val="hlink"/>
                  </a:solidFill>
                  <a:latin typeface="Times New Roman" pitchFamily="18" charset="0"/>
                </a:rPr>
                <a:t>10</a:t>
              </a:r>
            </a:p>
          </p:txBody>
        </p:sp>
        <p:sp>
          <p:nvSpPr>
            <p:cNvPr id="51" name="Text Box 272"/>
            <p:cNvSpPr txBox="1">
              <a:spLocks noChangeArrowheads="1"/>
            </p:cNvSpPr>
            <p:nvPr/>
          </p:nvSpPr>
          <p:spPr bwMode="auto">
            <a:xfrm>
              <a:off x="465" y="1081"/>
              <a:ext cx="28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1600" b="1" i="1">
                  <a:solidFill>
                    <a:schemeClr val="hlink"/>
                  </a:solidFill>
                  <a:latin typeface="Times New Roman" pitchFamily="18" charset="0"/>
                </a:rPr>
                <a:t>10</a:t>
              </a:r>
            </a:p>
          </p:txBody>
        </p:sp>
        <p:sp>
          <p:nvSpPr>
            <p:cNvPr id="52" name="Text Box 273"/>
            <p:cNvSpPr txBox="1">
              <a:spLocks noChangeArrowheads="1"/>
            </p:cNvSpPr>
            <p:nvPr/>
          </p:nvSpPr>
          <p:spPr bwMode="auto">
            <a:xfrm>
              <a:off x="496" y="3244"/>
              <a:ext cx="28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1600" b="1" i="1">
                  <a:solidFill>
                    <a:schemeClr val="hlink"/>
                  </a:solidFill>
                  <a:latin typeface="Times New Roman" pitchFamily="18" charset="0"/>
                </a:rPr>
                <a:t>12</a:t>
              </a:r>
            </a:p>
          </p:txBody>
        </p:sp>
        <p:sp>
          <p:nvSpPr>
            <p:cNvPr id="53" name="Text Box 274"/>
            <p:cNvSpPr txBox="1">
              <a:spLocks noChangeArrowheads="1"/>
            </p:cNvSpPr>
            <p:nvPr/>
          </p:nvSpPr>
          <p:spPr bwMode="auto">
            <a:xfrm>
              <a:off x="781" y="3244"/>
              <a:ext cx="28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1600" b="1" i="1">
                  <a:solidFill>
                    <a:schemeClr val="hlink"/>
                  </a:solidFill>
                  <a:latin typeface="Times New Roman" pitchFamily="18" charset="0"/>
                </a:rPr>
                <a:t>12</a:t>
              </a:r>
            </a:p>
          </p:txBody>
        </p:sp>
        <p:sp>
          <p:nvSpPr>
            <p:cNvPr id="54" name="Text Box 275"/>
            <p:cNvSpPr txBox="1">
              <a:spLocks noChangeArrowheads="1"/>
            </p:cNvSpPr>
            <p:nvPr/>
          </p:nvSpPr>
          <p:spPr bwMode="auto">
            <a:xfrm>
              <a:off x="1150" y="3244"/>
              <a:ext cx="28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1600" b="1" i="1">
                  <a:solidFill>
                    <a:schemeClr val="hlink"/>
                  </a:solidFill>
                  <a:latin typeface="Times New Roman" pitchFamily="18" charset="0"/>
                </a:rPr>
                <a:t>16</a:t>
              </a:r>
            </a:p>
          </p:txBody>
        </p:sp>
        <p:sp>
          <p:nvSpPr>
            <p:cNvPr id="55" name="Text Box 276"/>
            <p:cNvSpPr txBox="1">
              <a:spLocks noChangeArrowheads="1"/>
            </p:cNvSpPr>
            <p:nvPr/>
          </p:nvSpPr>
          <p:spPr bwMode="auto">
            <a:xfrm>
              <a:off x="1589" y="3244"/>
              <a:ext cx="28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1600" b="1" i="1">
                  <a:solidFill>
                    <a:schemeClr val="hlink"/>
                  </a:solidFill>
                  <a:latin typeface="Times New Roman" pitchFamily="18" charset="0"/>
                </a:rPr>
                <a:t>12</a:t>
              </a:r>
            </a:p>
          </p:txBody>
        </p:sp>
        <p:sp>
          <p:nvSpPr>
            <p:cNvPr id="56" name="Text Box 277"/>
            <p:cNvSpPr txBox="1">
              <a:spLocks noChangeArrowheads="1"/>
            </p:cNvSpPr>
            <p:nvPr/>
          </p:nvSpPr>
          <p:spPr bwMode="auto">
            <a:xfrm>
              <a:off x="1900" y="3244"/>
              <a:ext cx="28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1600" b="1" i="1">
                  <a:solidFill>
                    <a:schemeClr val="hlink"/>
                  </a:solidFill>
                  <a:latin typeface="Times New Roman" pitchFamily="18" charset="0"/>
                </a:rPr>
                <a:t>12</a:t>
              </a:r>
            </a:p>
          </p:txBody>
        </p:sp>
        <p:sp>
          <p:nvSpPr>
            <p:cNvPr id="57" name="Text Box 278"/>
            <p:cNvSpPr txBox="1">
              <a:spLocks noChangeArrowheads="1"/>
            </p:cNvSpPr>
            <p:nvPr/>
          </p:nvSpPr>
          <p:spPr bwMode="auto">
            <a:xfrm>
              <a:off x="2281" y="3244"/>
              <a:ext cx="28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1600" b="1" i="1">
                  <a:solidFill>
                    <a:schemeClr val="hlink"/>
                  </a:solidFill>
                  <a:latin typeface="Times New Roman" pitchFamily="18" charset="0"/>
                </a:rPr>
                <a:t>16</a:t>
              </a:r>
            </a:p>
          </p:txBody>
        </p:sp>
        <p:sp>
          <p:nvSpPr>
            <p:cNvPr id="58" name="Text Box 279"/>
            <p:cNvSpPr txBox="1">
              <a:spLocks noChangeArrowheads="1"/>
            </p:cNvSpPr>
            <p:nvPr/>
          </p:nvSpPr>
          <p:spPr bwMode="auto">
            <a:xfrm>
              <a:off x="3139" y="3244"/>
              <a:ext cx="28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1600" b="1" i="1">
                  <a:solidFill>
                    <a:schemeClr val="hlink"/>
                  </a:solidFill>
                  <a:latin typeface="Times New Roman" pitchFamily="18" charset="0"/>
                </a:rPr>
                <a:t>50</a:t>
              </a:r>
            </a:p>
          </p:txBody>
        </p:sp>
        <p:sp>
          <p:nvSpPr>
            <p:cNvPr id="59" name="Text Box 280"/>
            <p:cNvSpPr txBox="1">
              <a:spLocks noChangeArrowheads="1"/>
            </p:cNvSpPr>
            <p:nvPr/>
          </p:nvSpPr>
          <p:spPr bwMode="auto">
            <a:xfrm rot="16200000">
              <a:off x="-275" y="2216"/>
              <a:ext cx="856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1600" b="1" i="1">
                  <a:solidFill>
                    <a:schemeClr val="hlink"/>
                  </a:solidFill>
                  <a:latin typeface="Times New Roman" pitchFamily="18" charset="0"/>
                </a:rPr>
                <a:t>8</a:t>
              </a:r>
              <a:r>
                <a:rPr kumimoji="1" lang="en-US" altLang="zh-CN" sz="1600" b="1" i="1">
                  <a:solidFill>
                    <a:schemeClr val="hlink"/>
                  </a:solidFill>
                  <a:latin typeface="Times New Roman" pitchFamily="18" charset="0"/>
                  <a:sym typeface="Symbol" pitchFamily="18" charset="2"/>
                </a:rPr>
                <a:t>7=</a:t>
              </a:r>
              <a:r>
                <a:rPr kumimoji="1" lang="en-US" altLang="zh-CN" sz="1600" b="1">
                  <a:solidFill>
                    <a:schemeClr val="hlink"/>
                  </a:solidFill>
                  <a:latin typeface="Times New Roman" pitchFamily="18" charset="0"/>
                  <a:sym typeface="Symbol" pitchFamily="18" charset="2"/>
                </a:rPr>
                <a:t>(</a:t>
              </a:r>
              <a:r>
                <a:rPr kumimoji="1" lang="en-US" altLang="zh-CN" sz="1600" b="1" i="1">
                  <a:solidFill>
                    <a:schemeClr val="hlink"/>
                  </a:solidFill>
                  <a:latin typeface="Times New Roman" pitchFamily="18" charset="0"/>
                  <a:sym typeface="Symbol" pitchFamily="18" charset="2"/>
                </a:rPr>
                <a:t>56</a:t>
              </a:r>
              <a:r>
                <a:rPr kumimoji="1" lang="en-US" altLang="zh-CN" sz="1600" b="1">
                  <a:solidFill>
                    <a:schemeClr val="hlink"/>
                  </a:solidFill>
                  <a:latin typeface="Times New Roman" pitchFamily="18" charset="0"/>
                  <a:sym typeface="Symbol" pitchFamily="18" charset="2"/>
                </a:rPr>
                <a:t>)</a:t>
              </a:r>
              <a:endParaRPr kumimoji="1" lang="en-US" altLang="zh-CN" sz="1600" b="1">
                <a:solidFill>
                  <a:schemeClr val="hlink"/>
                </a:solidFill>
                <a:latin typeface="Times New Roman" pitchFamily="18" charset="0"/>
              </a:endParaRPr>
            </a:p>
          </p:txBody>
        </p:sp>
        <p:sp>
          <p:nvSpPr>
            <p:cNvPr id="60" name="Text Box 281"/>
            <p:cNvSpPr txBox="1">
              <a:spLocks noChangeArrowheads="1"/>
            </p:cNvSpPr>
            <p:nvPr/>
          </p:nvSpPr>
          <p:spPr bwMode="auto">
            <a:xfrm rot="16200000">
              <a:off x="5297" y="2792"/>
              <a:ext cx="40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1600" b="1" i="1">
                  <a:solidFill>
                    <a:schemeClr val="hlink"/>
                  </a:solidFill>
                  <a:latin typeface="Times New Roman" pitchFamily="18" charset="0"/>
                </a:rPr>
                <a:t>18</a:t>
              </a:r>
              <a:endParaRPr kumimoji="1" lang="en-US" altLang="zh-CN" sz="1600" b="1">
                <a:solidFill>
                  <a:schemeClr val="hlink"/>
                </a:solidFill>
                <a:latin typeface="Times New Roman" pitchFamily="18" charset="0"/>
              </a:endParaRPr>
            </a:p>
          </p:txBody>
        </p:sp>
        <p:sp>
          <p:nvSpPr>
            <p:cNvPr id="61" name="Text Box 282"/>
            <p:cNvSpPr txBox="1">
              <a:spLocks noChangeArrowheads="1"/>
            </p:cNvSpPr>
            <p:nvPr/>
          </p:nvSpPr>
          <p:spPr bwMode="auto">
            <a:xfrm rot="16200000">
              <a:off x="5297" y="2278"/>
              <a:ext cx="40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1600" b="1" i="1">
                  <a:solidFill>
                    <a:schemeClr val="hlink"/>
                  </a:solidFill>
                  <a:latin typeface="Times New Roman" pitchFamily="18" charset="0"/>
                </a:rPr>
                <a:t>20</a:t>
              </a:r>
              <a:endParaRPr kumimoji="1" lang="en-US" altLang="zh-CN" sz="1600" b="1">
                <a:solidFill>
                  <a:schemeClr val="hlink"/>
                </a:solidFill>
                <a:latin typeface="Times New Roman" pitchFamily="18" charset="0"/>
              </a:endParaRPr>
            </a:p>
          </p:txBody>
        </p:sp>
        <p:sp>
          <p:nvSpPr>
            <p:cNvPr id="62" name="Line 283"/>
            <p:cNvSpPr>
              <a:spLocks noChangeShapeType="1"/>
            </p:cNvSpPr>
            <p:nvPr/>
          </p:nvSpPr>
          <p:spPr bwMode="auto">
            <a:xfrm flipV="1">
              <a:off x="3355" y="2124"/>
              <a:ext cx="0" cy="253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Line 284"/>
            <p:cNvSpPr>
              <a:spLocks noChangeShapeType="1"/>
            </p:cNvSpPr>
            <p:nvPr/>
          </p:nvSpPr>
          <p:spPr bwMode="auto">
            <a:xfrm flipV="1">
              <a:off x="3694" y="2124"/>
              <a:ext cx="0" cy="25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Line 285"/>
            <p:cNvSpPr>
              <a:spLocks noChangeShapeType="1"/>
            </p:cNvSpPr>
            <p:nvPr/>
          </p:nvSpPr>
          <p:spPr bwMode="auto">
            <a:xfrm>
              <a:off x="2642" y="2187"/>
              <a:ext cx="713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Line 286"/>
            <p:cNvSpPr>
              <a:spLocks noChangeShapeType="1"/>
            </p:cNvSpPr>
            <p:nvPr/>
          </p:nvSpPr>
          <p:spPr bwMode="auto">
            <a:xfrm>
              <a:off x="3355" y="2187"/>
              <a:ext cx="339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Line 287"/>
            <p:cNvSpPr>
              <a:spLocks noChangeShapeType="1"/>
            </p:cNvSpPr>
            <p:nvPr/>
          </p:nvSpPr>
          <p:spPr bwMode="auto">
            <a:xfrm>
              <a:off x="3694" y="2187"/>
              <a:ext cx="329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headEnd type="triangle" w="sm" len="lg"/>
              <a:tailEnd type="triangle" w="sm" len="lg"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Text Box 288"/>
            <p:cNvSpPr txBox="1">
              <a:spLocks noChangeArrowheads="1"/>
            </p:cNvSpPr>
            <p:nvPr/>
          </p:nvSpPr>
          <p:spPr bwMode="auto">
            <a:xfrm>
              <a:off x="3081" y="1033"/>
              <a:ext cx="116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ctr">
                <a:spcBef>
                  <a:spcPct val="50000"/>
                </a:spcBef>
              </a:pPr>
              <a:endParaRPr kumimoji="1" lang="zh-CN" altLang="zh-CN" sz="2800" i="1">
                <a:latin typeface="Times New Roman" pitchFamily="18" charset="0"/>
              </a:endParaRPr>
            </a:p>
          </p:txBody>
        </p:sp>
        <p:sp>
          <p:nvSpPr>
            <p:cNvPr id="68" name="Text Box 289"/>
            <p:cNvSpPr txBox="1">
              <a:spLocks noChangeArrowheads="1"/>
            </p:cNvSpPr>
            <p:nvPr/>
          </p:nvSpPr>
          <p:spPr bwMode="auto">
            <a:xfrm>
              <a:off x="2624" y="1977"/>
              <a:ext cx="77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1600" b="1" i="1">
                  <a:solidFill>
                    <a:schemeClr val="hlink"/>
                  </a:solidFill>
                  <a:latin typeface="Times New Roman" pitchFamily="18" charset="0"/>
                </a:rPr>
                <a:t>4</a:t>
              </a:r>
              <a:r>
                <a:rPr kumimoji="1" lang="en-US" altLang="zh-CN" sz="1600" b="1" i="1">
                  <a:solidFill>
                    <a:schemeClr val="hlink"/>
                  </a:solidFill>
                  <a:latin typeface="Times New Roman" pitchFamily="18" charset="0"/>
                  <a:sym typeface="Symbol" pitchFamily="18" charset="2"/>
                </a:rPr>
                <a:t>6.5=(26)</a:t>
              </a:r>
              <a:endParaRPr kumimoji="1" lang="en-US" altLang="zh-CN" sz="1600" b="1" i="1">
                <a:solidFill>
                  <a:schemeClr val="hlink"/>
                </a:solidFill>
                <a:latin typeface="Times New Roman" pitchFamily="18" charset="0"/>
              </a:endParaRPr>
            </a:p>
          </p:txBody>
        </p:sp>
        <p:sp>
          <p:nvSpPr>
            <p:cNvPr id="69" name="Text Box 290"/>
            <p:cNvSpPr txBox="1">
              <a:spLocks noChangeArrowheads="1"/>
            </p:cNvSpPr>
            <p:nvPr/>
          </p:nvSpPr>
          <p:spPr bwMode="auto">
            <a:xfrm>
              <a:off x="3397" y="1975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1600" b="1" i="1">
                  <a:solidFill>
                    <a:schemeClr val="hlink"/>
                  </a:solidFill>
                  <a:latin typeface="Times New Roman" pitchFamily="18" charset="0"/>
                </a:rPr>
                <a:t>12</a:t>
              </a:r>
            </a:p>
          </p:txBody>
        </p:sp>
        <p:sp>
          <p:nvSpPr>
            <p:cNvPr id="70" name="Text Box 291"/>
            <p:cNvSpPr txBox="1">
              <a:spLocks noChangeArrowheads="1"/>
            </p:cNvSpPr>
            <p:nvPr/>
          </p:nvSpPr>
          <p:spPr bwMode="auto">
            <a:xfrm>
              <a:off x="3738" y="1973"/>
              <a:ext cx="258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1600" b="1" i="1">
                  <a:solidFill>
                    <a:schemeClr val="hlink"/>
                  </a:solidFill>
                  <a:latin typeface="Times New Roman" pitchFamily="18" charset="0"/>
                </a:rPr>
                <a:t>12</a:t>
              </a:r>
            </a:p>
          </p:txBody>
        </p:sp>
        <p:sp>
          <p:nvSpPr>
            <p:cNvPr id="71" name="Text Box 292"/>
            <p:cNvSpPr txBox="1">
              <a:spLocks noChangeArrowheads="1"/>
            </p:cNvSpPr>
            <p:nvPr/>
          </p:nvSpPr>
          <p:spPr bwMode="auto">
            <a:xfrm>
              <a:off x="4146" y="1786"/>
              <a:ext cx="104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1600" b="1">
                  <a:solidFill>
                    <a:srgbClr val="FF00FF"/>
                  </a:solidFill>
                  <a:latin typeface="Times New Roman" pitchFamily="18" charset="0"/>
                  <a:ea typeface="仿宋_GB2312" pitchFamily="49" charset="-122"/>
                </a:rPr>
                <a:t>(</a:t>
              </a:r>
              <a:r>
                <a:rPr kumimoji="1" lang="zh-CN" altLang="en-US" sz="1600" b="1">
                  <a:solidFill>
                    <a:srgbClr val="FF00FF"/>
                  </a:solidFill>
                  <a:latin typeface="仿宋_GB2312" pitchFamily="49" charset="-122"/>
                  <a:ea typeface="仿宋_GB2312" pitchFamily="49" charset="-122"/>
                </a:rPr>
                <a:t>单位名称</a:t>
              </a:r>
              <a:r>
                <a:rPr kumimoji="1" lang="en-US" altLang="zh-CN" sz="1600" b="1">
                  <a:solidFill>
                    <a:srgbClr val="FF00FF"/>
                  </a:solidFill>
                  <a:latin typeface="Times New Roman" pitchFamily="18" charset="0"/>
                  <a:ea typeface="仿宋_GB2312" pitchFamily="49" charset="-122"/>
                </a:rPr>
                <a:t>)</a:t>
              </a:r>
            </a:p>
          </p:txBody>
        </p:sp>
        <p:sp>
          <p:nvSpPr>
            <p:cNvPr id="72" name="Text Box 293"/>
            <p:cNvSpPr txBox="1">
              <a:spLocks noChangeArrowheads="1"/>
            </p:cNvSpPr>
            <p:nvPr/>
          </p:nvSpPr>
          <p:spPr bwMode="auto">
            <a:xfrm>
              <a:off x="4146" y="2282"/>
              <a:ext cx="104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1600" b="1">
                  <a:solidFill>
                    <a:srgbClr val="FF00FF"/>
                  </a:solidFill>
                  <a:latin typeface="Times New Roman" pitchFamily="18" charset="0"/>
                  <a:ea typeface="仿宋_GB2312" pitchFamily="49" charset="-122"/>
                </a:rPr>
                <a:t>(</a:t>
              </a:r>
              <a:r>
                <a:rPr kumimoji="1" lang="zh-CN" altLang="en-US" sz="1600" b="1">
                  <a:solidFill>
                    <a:srgbClr val="FF00FF"/>
                  </a:solidFill>
                  <a:latin typeface="仿宋_GB2312" pitchFamily="49" charset="-122"/>
                  <a:ea typeface="仿宋_GB2312" pitchFamily="49" charset="-122"/>
                </a:rPr>
                <a:t>图样名称</a:t>
              </a:r>
              <a:r>
                <a:rPr kumimoji="1" lang="en-US" altLang="zh-CN" sz="1600" b="1">
                  <a:solidFill>
                    <a:srgbClr val="FF00FF"/>
                  </a:solidFill>
                  <a:latin typeface="Times New Roman" pitchFamily="18" charset="0"/>
                  <a:ea typeface="仿宋_GB2312" pitchFamily="49" charset="-122"/>
                </a:rPr>
                <a:t>)</a:t>
              </a:r>
            </a:p>
          </p:txBody>
        </p:sp>
        <p:sp>
          <p:nvSpPr>
            <p:cNvPr id="73" name="Text Box 294"/>
            <p:cNvSpPr txBox="1">
              <a:spLocks noChangeArrowheads="1"/>
            </p:cNvSpPr>
            <p:nvPr/>
          </p:nvSpPr>
          <p:spPr bwMode="auto">
            <a:xfrm>
              <a:off x="4146" y="2809"/>
              <a:ext cx="104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1600" b="1">
                  <a:solidFill>
                    <a:srgbClr val="FF00FF"/>
                  </a:solidFill>
                  <a:latin typeface="Times New Roman" pitchFamily="18" charset="0"/>
                  <a:ea typeface="仿宋_GB2312" pitchFamily="49" charset="-122"/>
                </a:rPr>
                <a:t>(</a:t>
              </a:r>
              <a:r>
                <a:rPr kumimoji="1" lang="zh-CN" altLang="en-US" sz="1600" b="1">
                  <a:solidFill>
                    <a:srgbClr val="FF00FF"/>
                  </a:solidFill>
                  <a:latin typeface="仿宋_GB2312" pitchFamily="49" charset="-122"/>
                  <a:ea typeface="仿宋_GB2312" pitchFamily="49" charset="-122"/>
                </a:rPr>
                <a:t>图样代号</a:t>
              </a:r>
              <a:r>
                <a:rPr kumimoji="1" lang="en-US" altLang="zh-CN" sz="1600" b="1">
                  <a:solidFill>
                    <a:srgbClr val="FF00FF"/>
                  </a:solidFill>
                  <a:latin typeface="Times New Roman" pitchFamily="18" charset="0"/>
                  <a:ea typeface="仿宋_GB2312" pitchFamily="49" charset="-122"/>
                </a:rPr>
                <a:t>)</a:t>
              </a:r>
            </a:p>
          </p:txBody>
        </p:sp>
        <p:sp>
          <p:nvSpPr>
            <p:cNvPr id="74" name="Text Box 295"/>
            <p:cNvSpPr txBox="1">
              <a:spLocks noChangeArrowheads="1"/>
            </p:cNvSpPr>
            <p:nvPr/>
          </p:nvSpPr>
          <p:spPr bwMode="auto">
            <a:xfrm>
              <a:off x="3304" y="2406"/>
              <a:ext cx="45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1600">
                  <a:solidFill>
                    <a:srgbClr val="66FF33"/>
                  </a:solidFill>
                  <a:latin typeface="仿宋_GB2312" pitchFamily="49" charset="-122"/>
                  <a:ea typeface="仿宋_GB2312" pitchFamily="49" charset="-122"/>
                </a:rPr>
                <a:t>重量</a:t>
              </a:r>
              <a:endParaRPr kumimoji="1" lang="zh-CN" altLang="en-US" sz="1600">
                <a:solidFill>
                  <a:srgbClr val="66FF33"/>
                </a:solidFill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75" name="Text Box 296"/>
            <p:cNvSpPr txBox="1">
              <a:spLocks noChangeArrowheads="1"/>
            </p:cNvSpPr>
            <p:nvPr/>
          </p:nvSpPr>
          <p:spPr bwMode="auto">
            <a:xfrm>
              <a:off x="3646" y="2406"/>
              <a:ext cx="45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1600">
                  <a:solidFill>
                    <a:srgbClr val="66FF33"/>
                  </a:solidFill>
                  <a:latin typeface="仿宋_GB2312" pitchFamily="49" charset="-122"/>
                  <a:ea typeface="仿宋_GB2312" pitchFamily="49" charset="-122"/>
                </a:rPr>
                <a:t>比例</a:t>
              </a:r>
              <a:endParaRPr kumimoji="1" lang="zh-CN" altLang="en-US" sz="1600">
                <a:solidFill>
                  <a:srgbClr val="66FF33"/>
                </a:solidFill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76" name="Text Box 297"/>
            <p:cNvSpPr txBox="1">
              <a:spLocks noChangeArrowheads="1"/>
            </p:cNvSpPr>
            <p:nvPr/>
          </p:nvSpPr>
          <p:spPr bwMode="auto">
            <a:xfrm>
              <a:off x="2641" y="2406"/>
              <a:ext cx="771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1600">
                  <a:solidFill>
                    <a:srgbClr val="66FF33"/>
                  </a:solidFill>
                  <a:latin typeface="仿宋_GB2312" pitchFamily="49" charset="-122"/>
                  <a:ea typeface="仿宋_GB2312" pitchFamily="49" charset="-122"/>
                </a:rPr>
                <a:t>阶段标记</a:t>
              </a:r>
              <a:endParaRPr kumimoji="1" lang="zh-CN" altLang="en-US" sz="1600">
                <a:solidFill>
                  <a:srgbClr val="66FF33"/>
                </a:solidFill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77" name="Text Box 298"/>
            <p:cNvSpPr txBox="1">
              <a:spLocks noChangeArrowheads="1"/>
            </p:cNvSpPr>
            <p:nvPr/>
          </p:nvSpPr>
          <p:spPr bwMode="auto">
            <a:xfrm>
              <a:off x="2754" y="2906"/>
              <a:ext cx="1135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1600">
                  <a:solidFill>
                    <a:srgbClr val="66FF33"/>
                  </a:solidFill>
                  <a:latin typeface="仿宋_GB2312" pitchFamily="49" charset="-122"/>
                  <a:ea typeface="仿宋_GB2312" pitchFamily="49" charset="-122"/>
                </a:rPr>
                <a:t>共  张   第  张</a:t>
              </a:r>
              <a:endParaRPr kumimoji="1" lang="zh-CN" altLang="en-US" sz="1600">
                <a:solidFill>
                  <a:srgbClr val="66FF33"/>
                </a:solidFill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78" name="Text Box 299"/>
            <p:cNvSpPr txBox="1">
              <a:spLocks noChangeArrowheads="1"/>
            </p:cNvSpPr>
            <p:nvPr/>
          </p:nvSpPr>
          <p:spPr bwMode="auto">
            <a:xfrm>
              <a:off x="411" y="2923"/>
              <a:ext cx="45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1600">
                  <a:latin typeface="仿宋_GB2312" pitchFamily="49" charset="-122"/>
                  <a:ea typeface="仿宋_GB2312" pitchFamily="49" charset="-122"/>
                </a:rPr>
                <a:t>工艺</a:t>
              </a:r>
              <a:endParaRPr kumimoji="1" lang="zh-CN" altLang="en-US" sz="1600"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79" name="Text Box 300"/>
            <p:cNvSpPr txBox="1">
              <a:spLocks noChangeArrowheads="1"/>
            </p:cNvSpPr>
            <p:nvPr/>
          </p:nvSpPr>
          <p:spPr bwMode="auto">
            <a:xfrm>
              <a:off x="402" y="2732"/>
              <a:ext cx="45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1600">
                  <a:latin typeface="仿宋_GB2312" pitchFamily="49" charset="-122"/>
                  <a:ea typeface="仿宋_GB2312" pitchFamily="49" charset="-122"/>
                </a:rPr>
                <a:t>审核</a:t>
              </a:r>
              <a:endParaRPr kumimoji="1" lang="zh-CN" altLang="en-US" sz="1600"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80" name="Text Box 301"/>
            <p:cNvSpPr txBox="1">
              <a:spLocks noChangeArrowheads="1"/>
            </p:cNvSpPr>
            <p:nvPr/>
          </p:nvSpPr>
          <p:spPr bwMode="auto">
            <a:xfrm>
              <a:off x="1493" y="2915"/>
              <a:ext cx="45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1600">
                  <a:latin typeface="仿宋_GB2312" pitchFamily="49" charset="-122"/>
                  <a:ea typeface="仿宋_GB2312" pitchFamily="49" charset="-122"/>
                </a:rPr>
                <a:t>批准</a:t>
              </a:r>
              <a:endParaRPr kumimoji="1" lang="zh-CN" altLang="en-US" sz="1600"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81" name="Text Box 302"/>
            <p:cNvSpPr txBox="1">
              <a:spLocks noChangeArrowheads="1"/>
            </p:cNvSpPr>
            <p:nvPr/>
          </p:nvSpPr>
          <p:spPr bwMode="auto">
            <a:xfrm>
              <a:off x="402" y="2365"/>
              <a:ext cx="452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1600" dirty="0">
                  <a:latin typeface="仿宋_GB2312" pitchFamily="49" charset="-122"/>
                  <a:ea typeface="仿宋_GB2312" pitchFamily="49" charset="-122"/>
                </a:rPr>
                <a:t>设计</a:t>
              </a:r>
              <a:endParaRPr kumimoji="1" lang="zh-CN" altLang="en-US" sz="1600" dirty="0"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82" name="Text Box 303"/>
            <p:cNvSpPr txBox="1">
              <a:spLocks noChangeArrowheads="1"/>
            </p:cNvSpPr>
            <p:nvPr/>
          </p:nvSpPr>
          <p:spPr bwMode="auto">
            <a:xfrm>
              <a:off x="374" y="2158"/>
              <a:ext cx="452" cy="20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1400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仿宋_GB2312" pitchFamily="49" charset="-122"/>
                  <a:ea typeface="仿宋_GB2312" pitchFamily="49" charset="-122"/>
                </a:rPr>
                <a:t>标记</a:t>
              </a:r>
              <a:endParaRPr kumimoji="1" lang="zh-CN" altLang="en-US" sz="1400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83" name="Text Box 304"/>
            <p:cNvSpPr txBox="1">
              <a:spLocks noChangeArrowheads="1"/>
            </p:cNvSpPr>
            <p:nvPr/>
          </p:nvSpPr>
          <p:spPr bwMode="auto">
            <a:xfrm>
              <a:off x="637" y="2162"/>
              <a:ext cx="452" cy="2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1600" dirty="0">
                  <a:solidFill>
                    <a:schemeClr val="tx2">
                      <a:lumMod val="90000"/>
                      <a:lumOff val="10000"/>
                    </a:schemeClr>
                  </a:solidFill>
                  <a:latin typeface="仿宋_GB2312" pitchFamily="49" charset="-122"/>
                  <a:ea typeface="仿宋_GB2312" pitchFamily="49" charset="-122"/>
                </a:rPr>
                <a:t>处数</a:t>
              </a:r>
              <a:endParaRPr kumimoji="1" lang="zh-CN" altLang="en-US" sz="1600" dirty="0">
                <a:solidFill>
                  <a:schemeClr val="tx2">
                    <a:lumMod val="90000"/>
                    <a:lumOff val="10000"/>
                  </a:schemeClr>
                </a:solidFill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84" name="Text Box 305"/>
            <p:cNvSpPr txBox="1">
              <a:spLocks noChangeArrowheads="1"/>
            </p:cNvSpPr>
            <p:nvPr/>
          </p:nvSpPr>
          <p:spPr bwMode="auto">
            <a:xfrm>
              <a:off x="983" y="2186"/>
              <a:ext cx="452" cy="2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1600" dirty="0">
                  <a:latin typeface="仿宋_GB2312" pitchFamily="49" charset="-122"/>
                  <a:ea typeface="仿宋_GB2312" pitchFamily="49" charset="-122"/>
                </a:rPr>
                <a:t>分区</a:t>
              </a:r>
              <a:endParaRPr kumimoji="1" lang="zh-CN" altLang="en-US" sz="1600" dirty="0"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85" name="Text Box 306"/>
            <p:cNvSpPr txBox="1">
              <a:spLocks noChangeArrowheads="1"/>
            </p:cNvSpPr>
            <p:nvPr/>
          </p:nvSpPr>
          <p:spPr bwMode="auto">
            <a:xfrm>
              <a:off x="1826" y="2186"/>
              <a:ext cx="452" cy="1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1400" dirty="0">
                  <a:latin typeface="仿宋_GB2312" pitchFamily="49" charset="-122"/>
                  <a:ea typeface="仿宋_GB2312" pitchFamily="49" charset="-122"/>
                </a:rPr>
                <a:t>签名</a:t>
              </a:r>
              <a:endParaRPr kumimoji="1" lang="zh-CN" altLang="en-US" sz="1400" dirty="0"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86" name="Text Box 307"/>
            <p:cNvSpPr txBox="1">
              <a:spLocks noChangeArrowheads="1"/>
            </p:cNvSpPr>
            <p:nvPr/>
          </p:nvSpPr>
          <p:spPr bwMode="auto">
            <a:xfrm>
              <a:off x="1755" y="2370"/>
              <a:ext cx="57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1400">
                  <a:latin typeface="仿宋_GB2312" pitchFamily="49" charset="-122"/>
                  <a:ea typeface="仿宋_GB2312" pitchFamily="49" charset="-122"/>
                </a:rPr>
                <a:t>(</a:t>
              </a:r>
              <a:r>
                <a:rPr kumimoji="1" lang="zh-CN" altLang="en-US" sz="1400">
                  <a:latin typeface="仿宋_GB2312" pitchFamily="49" charset="-122"/>
                  <a:ea typeface="仿宋_GB2312" pitchFamily="49" charset="-122"/>
                </a:rPr>
                <a:t>签名</a:t>
              </a:r>
              <a:r>
                <a:rPr kumimoji="1" lang="en-US" altLang="zh-CN" sz="1400">
                  <a:solidFill>
                    <a:schemeClr val="accent2"/>
                  </a:solidFill>
                  <a:latin typeface="仿宋_GB2312" pitchFamily="49" charset="-122"/>
                  <a:ea typeface="仿宋_GB2312" pitchFamily="49" charset="-122"/>
                </a:rPr>
                <a:t>)</a:t>
              </a:r>
              <a:endParaRPr kumimoji="1" lang="en-US" altLang="zh-CN" sz="1400">
                <a:solidFill>
                  <a:schemeClr val="accent2"/>
                </a:solidFill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87" name="Text Box 308"/>
            <p:cNvSpPr txBox="1">
              <a:spLocks noChangeArrowheads="1"/>
            </p:cNvSpPr>
            <p:nvPr/>
          </p:nvSpPr>
          <p:spPr bwMode="auto">
            <a:xfrm>
              <a:off x="1217" y="2193"/>
              <a:ext cx="925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1200" dirty="0">
                  <a:latin typeface="仿宋_GB2312" pitchFamily="49" charset="-122"/>
                  <a:ea typeface="仿宋_GB2312" pitchFamily="49" charset="-122"/>
                </a:rPr>
                <a:t>更改文件</a:t>
              </a:r>
            </a:p>
          </p:txBody>
        </p:sp>
        <p:sp>
          <p:nvSpPr>
            <p:cNvPr id="88" name="Text Box 309"/>
            <p:cNvSpPr txBox="1">
              <a:spLocks noChangeArrowheads="1"/>
            </p:cNvSpPr>
            <p:nvPr/>
          </p:nvSpPr>
          <p:spPr bwMode="auto">
            <a:xfrm>
              <a:off x="658" y="2367"/>
              <a:ext cx="57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1400" dirty="0">
                  <a:latin typeface="仿宋_GB2312" pitchFamily="49" charset="-122"/>
                  <a:ea typeface="仿宋_GB2312" pitchFamily="49" charset="-122"/>
                </a:rPr>
                <a:t>(</a:t>
              </a:r>
              <a:r>
                <a:rPr kumimoji="1" lang="zh-CN" altLang="en-US" sz="1400" dirty="0">
                  <a:latin typeface="仿宋_GB2312" pitchFamily="49" charset="-122"/>
                  <a:ea typeface="仿宋_GB2312" pitchFamily="49" charset="-122"/>
                </a:rPr>
                <a:t>签名</a:t>
              </a:r>
              <a:r>
                <a:rPr kumimoji="1" lang="en-US" altLang="zh-CN" sz="1400" dirty="0">
                  <a:latin typeface="仿宋_GB2312" pitchFamily="49" charset="-122"/>
                  <a:ea typeface="仿宋_GB2312" pitchFamily="49" charset="-122"/>
                </a:rPr>
                <a:t>)</a:t>
              </a:r>
              <a:endParaRPr kumimoji="1" lang="en-US" altLang="zh-CN" sz="1400" dirty="0"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89" name="Text Box 310"/>
            <p:cNvSpPr txBox="1">
              <a:spLocks noChangeArrowheads="1"/>
            </p:cNvSpPr>
            <p:nvPr/>
          </p:nvSpPr>
          <p:spPr bwMode="auto">
            <a:xfrm>
              <a:off x="2137" y="2374"/>
              <a:ext cx="577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1400">
                  <a:latin typeface="仿宋_GB2312" pitchFamily="49" charset="-122"/>
                  <a:ea typeface="仿宋_GB2312" pitchFamily="49" charset="-122"/>
                </a:rPr>
                <a:t>(</a:t>
              </a:r>
              <a:r>
                <a:rPr kumimoji="1" lang="zh-CN" altLang="en-US" sz="1400">
                  <a:latin typeface="仿宋_GB2312" pitchFamily="49" charset="-122"/>
                  <a:ea typeface="仿宋_GB2312" pitchFamily="49" charset="-122"/>
                </a:rPr>
                <a:t>年月日</a:t>
              </a:r>
              <a:r>
                <a:rPr kumimoji="1" lang="en-US" altLang="zh-CN" sz="1400">
                  <a:solidFill>
                    <a:schemeClr val="accent2"/>
                  </a:solidFill>
                  <a:latin typeface="仿宋_GB2312" pitchFamily="49" charset="-122"/>
                  <a:ea typeface="仿宋_GB2312" pitchFamily="49" charset="-122"/>
                </a:rPr>
                <a:t>)</a:t>
              </a:r>
              <a:endParaRPr kumimoji="1" lang="en-US" altLang="zh-CN" sz="1400">
                <a:solidFill>
                  <a:schemeClr val="accent2"/>
                </a:solidFill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90" name="Text Box 311"/>
            <p:cNvSpPr txBox="1">
              <a:spLocks noChangeArrowheads="1"/>
            </p:cNvSpPr>
            <p:nvPr/>
          </p:nvSpPr>
          <p:spPr bwMode="auto">
            <a:xfrm>
              <a:off x="1048" y="2370"/>
              <a:ext cx="509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1200" dirty="0">
                  <a:latin typeface="仿宋_GB2312" pitchFamily="49" charset="-122"/>
                  <a:ea typeface="仿宋_GB2312" pitchFamily="49" charset="-122"/>
                </a:rPr>
                <a:t>(</a:t>
              </a:r>
              <a:r>
                <a:rPr kumimoji="1" lang="zh-CN" altLang="en-US" sz="1200" dirty="0">
                  <a:latin typeface="仿宋_GB2312" pitchFamily="49" charset="-122"/>
                  <a:ea typeface="仿宋_GB2312" pitchFamily="49" charset="-122"/>
                </a:rPr>
                <a:t>年月日</a:t>
              </a:r>
              <a:r>
                <a:rPr kumimoji="1" lang="en-US" altLang="zh-CN" sz="1200" dirty="0">
                  <a:latin typeface="仿宋_GB2312" pitchFamily="49" charset="-122"/>
                  <a:ea typeface="仿宋_GB2312" pitchFamily="49" charset="-122"/>
                </a:rPr>
                <a:t>)</a:t>
              </a:r>
              <a:endParaRPr kumimoji="1" lang="en-US" altLang="zh-CN" sz="1200" dirty="0"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91" name="Text Box 312"/>
            <p:cNvSpPr txBox="1">
              <a:spLocks noChangeArrowheads="1"/>
            </p:cNvSpPr>
            <p:nvPr/>
          </p:nvSpPr>
          <p:spPr bwMode="auto">
            <a:xfrm>
              <a:off x="2155" y="2182"/>
              <a:ext cx="545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1200" dirty="0">
                  <a:latin typeface="仿宋_GB2312" pitchFamily="49" charset="-122"/>
                  <a:ea typeface="仿宋_GB2312" pitchFamily="49" charset="-122"/>
                </a:rPr>
                <a:t>年月日</a:t>
              </a:r>
              <a:endParaRPr kumimoji="1" lang="zh-CN" altLang="en-US" sz="1200" dirty="0">
                <a:latin typeface="Times New Roman" pitchFamily="18" charset="0"/>
                <a:ea typeface="仿宋_GB2312" pitchFamily="49" charset="-122"/>
              </a:endParaRPr>
            </a:p>
          </p:txBody>
        </p:sp>
        <p:sp>
          <p:nvSpPr>
            <p:cNvPr id="92" name="Text Box 313"/>
            <p:cNvSpPr txBox="1">
              <a:spLocks noChangeArrowheads="1"/>
            </p:cNvSpPr>
            <p:nvPr/>
          </p:nvSpPr>
          <p:spPr bwMode="auto">
            <a:xfrm>
              <a:off x="2825" y="1817"/>
              <a:ext cx="1047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en-US" altLang="zh-CN" sz="1600" b="1">
                  <a:solidFill>
                    <a:srgbClr val="66FFFF"/>
                  </a:solidFill>
                  <a:latin typeface="Times New Roman" pitchFamily="18" charset="0"/>
                  <a:ea typeface="仿宋_GB2312" pitchFamily="49" charset="-122"/>
                </a:rPr>
                <a:t>(</a:t>
              </a:r>
              <a:r>
                <a:rPr kumimoji="1" lang="zh-CN" altLang="en-US" sz="1600" b="1">
                  <a:solidFill>
                    <a:srgbClr val="66FFFF"/>
                  </a:solidFill>
                  <a:latin typeface="仿宋_GB2312" pitchFamily="49" charset="-122"/>
                  <a:ea typeface="仿宋_GB2312" pitchFamily="49" charset="-122"/>
                </a:rPr>
                <a:t>材料标记</a:t>
              </a:r>
              <a:r>
                <a:rPr kumimoji="1" lang="en-US" altLang="zh-CN" sz="1600" b="1">
                  <a:solidFill>
                    <a:srgbClr val="66FFFF"/>
                  </a:solidFill>
                  <a:latin typeface="Times New Roman" pitchFamily="18" charset="0"/>
                  <a:ea typeface="仿宋_GB2312" pitchFamily="49" charset="-122"/>
                </a:rPr>
                <a:t>)</a:t>
              </a:r>
            </a:p>
          </p:txBody>
        </p:sp>
        <p:sp>
          <p:nvSpPr>
            <p:cNvPr id="93" name="Text Box 314"/>
            <p:cNvSpPr txBox="1">
              <a:spLocks noChangeArrowheads="1"/>
            </p:cNvSpPr>
            <p:nvPr/>
          </p:nvSpPr>
          <p:spPr bwMode="auto">
            <a:xfrm>
              <a:off x="1460" y="2362"/>
              <a:ext cx="528" cy="17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square">
              <a:spAutoFit/>
            </a:bodyPr>
            <a:lstStyle/>
            <a:p>
              <a:pPr algn="ctr">
                <a:spcBef>
                  <a:spcPct val="50000"/>
                </a:spcBef>
              </a:pPr>
              <a:r>
                <a:rPr kumimoji="1" lang="zh-CN" altLang="en-US" sz="1200" dirty="0">
                  <a:latin typeface="仿宋_GB2312" pitchFamily="49" charset="-122"/>
                  <a:ea typeface="仿宋_GB2312" pitchFamily="49" charset="-122"/>
                </a:rPr>
                <a:t>标准化</a:t>
              </a:r>
            </a:p>
          </p:txBody>
        </p:sp>
      </p:grpSp>
      <p:sp>
        <p:nvSpPr>
          <p:cNvPr id="126" name="Text Box 184"/>
          <p:cNvSpPr txBox="1">
            <a:spLocks noChangeArrowheads="1"/>
          </p:cNvSpPr>
          <p:nvPr/>
        </p:nvSpPr>
        <p:spPr bwMode="auto">
          <a:xfrm>
            <a:off x="2483768" y="5733256"/>
            <a:ext cx="40576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400" dirty="0">
                <a:latin typeface="Times New Roman" pitchFamily="18" charset="0"/>
                <a:ea typeface="黑体" pitchFamily="2" charset="-122"/>
              </a:rPr>
              <a:t>国标中推荐的标题栏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图片 10" descr="V$XQ0RG%F{}}E%X{@O88N[E"/>
          <p:cNvPicPr>
            <a:picLocks noChangeAspect="1" noChangeArrowheads="1"/>
          </p:cNvPicPr>
          <p:nvPr/>
        </p:nvPicPr>
        <p:blipFill>
          <a:blip r:embed="rId2" cstate="print">
            <a:lum contrast="36000"/>
          </a:blip>
          <a:srcRect/>
          <a:stretch>
            <a:fillRect/>
          </a:stretch>
        </p:blipFill>
        <p:spPr bwMode="auto">
          <a:xfrm>
            <a:off x="683568" y="260648"/>
            <a:ext cx="7704856" cy="33101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矩形 5"/>
          <p:cNvSpPr/>
          <p:nvPr/>
        </p:nvSpPr>
        <p:spPr>
          <a:xfrm>
            <a:off x="3707904" y="3573016"/>
            <a:ext cx="203132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2400" b="1" dirty="0" smtClean="0"/>
              <a:t>简化的标题栏</a:t>
            </a:r>
            <a:endParaRPr lang="zh-CN" altLang="en-US" sz="2400" b="1" dirty="0"/>
          </a:p>
        </p:txBody>
      </p:sp>
      <p:pic>
        <p:nvPicPr>
          <p:cNvPr id="27651" name="图片 11" descr="90VX(%3TL6EIJJ}({Z{RDYB"/>
          <p:cNvPicPr>
            <a:picLocks noChangeAspect="1" noChangeArrowheads="1"/>
          </p:cNvPicPr>
          <p:nvPr/>
        </p:nvPicPr>
        <p:blipFill>
          <a:blip r:embed="rId3" cstate="print">
            <a:lum contrast="36000"/>
          </a:blip>
          <a:srcRect b="22342"/>
          <a:stretch>
            <a:fillRect/>
          </a:stretch>
        </p:blipFill>
        <p:spPr bwMode="auto">
          <a:xfrm>
            <a:off x="1259632" y="4077072"/>
            <a:ext cx="6192688" cy="13425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2915816" y="6165304"/>
            <a:ext cx="324036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 smtClean="0"/>
              <a:t>标题栏中</a:t>
            </a:r>
            <a:r>
              <a:rPr lang="en-US" altLang="zh-CN" sz="2400" b="1" dirty="0" smtClean="0"/>
              <a:t>“A”</a:t>
            </a:r>
            <a:r>
              <a:rPr lang="zh-CN" altLang="zh-CN" sz="2400" b="1" dirty="0" smtClean="0"/>
              <a:t>栏的格式</a:t>
            </a:r>
            <a:endParaRPr lang="zh-CN" altLang="en-US" sz="2400" b="1" dirty="0"/>
          </a:p>
        </p:txBody>
      </p:sp>
      <p:sp>
        <p:nvSpPr>
          <p:cNvPr id="27652" name="Rectangle 4"/>
          <p:cNvSpPr>
            <a:spLocks noChangeArrowheads="1"/>
          </p:cNvSpPr>
          <p:nvPr/>
        </p:nvSpPr>
        <p:spPr bwMode="auto">
          <a:xfrm>
            <a:off x="0" y="5630471"/>
            <a:ext cx="7884368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31445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20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</a:t>
            </a:r>
            <a:r>
              <a:rPr kumimoji="0" 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a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）零件图                             （</a:t>
            </a:r>
            <a:r>
              <a:rPr kumimoji="0" lang="en-US" altLang="zh-CN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b</a:t>
            </a:r>
            <a:r>
              <a:rPr kumimoji="0" lang="zh-CN" altLang="en-US" sz="2400" b="1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）装配图              </a:t>
            </a:r>
            <a:endParaRPr kumimoji="0" lang="zh-CN" altLang="en-US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0" y="188640"/>
            <a:ext cx="4860032" cy="648072"/>
          </a:xfrm>
        </p:spPr>
        <p:txBody>
          <a:bodyPr>
            <a:normAutofit/>
          </a:bodyPr>
          <a:lstStyle/>
          <a:p>
            <a:pPr algn="l"/>
            <a:r>
              <a:rPr lang="zh-CN" altLang="en-US" sz="2800" b="1" dirty="0" smtClean="0"/>
              <a:t>二、比例（</a:t>
            </a:r>
            <a:r>
              <a:rPr lang="en-US" altLang="zh-CN" sz="2800" dirty="0" smtClean="0"/>
              <a:t>GB/T 14690—1993</a:t>
            </a:r>
            <a:r>
              <a:rPr lang="zh-CN" altLang="en-US" sz="2800" dirty="0" smtClean="0"/>
              <a:t>）</a:t>
            </a:r>
            <a:endParaRPr lang="zh-CN" altLang="en-US" sz="2800" b="1" dirty="0"/>
          </a:p>
        </p:txBody>
      </p:sp>
      <p:graphicFrame>
        <p:nvGraphicFramePr>
          <p:cNvPr id="5" name="Group 338"/>
          <p:cNvGraphicFramePr>
            <a:graphicFrameLocks noGrp="1"/>
          </p:cNvGraphicFramePr>
          <p:nvPr/>
        </p:nvGraphicFramePr>
        <p:xfrm>
          <a:off x="179512" y="1556792"/>
          <a:ext cx="8604449" cy="3657601"/>
        </p:xfrm>
        <a:graphic>
          <a:graphicData uri="http://schemas.openxmlformats.org/drawingml/2006/table">
            <a:tbl>
              <a:tblPr/>
              <a:tblGrid>
                <a:gridCol w="1204648"/>
                <a:gridCol w="1204648"/>
                <a:gridCol w="6195153"/>
              </a:tblGrid>
              <a:tr h="465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原值比例</a:t>
                      </a: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优先使用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5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1:1 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95350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放大比例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优先使用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5:1              2:1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5×10</a:t>
                      </a:r>
                      <a:r>
                        <a:rPr kumimoji="0" lang="en-US" altLang="zh-CN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n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:1     2 ×10</a:t>
                      </a:r>
                      <a:r>
                        <a:rPr kumimoji="0" lang="en-US" altLang="zh-CN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n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:1      1 ×10</a:t>
                      </a:r>
                      <a:r>
                        <a:rPr kumimoji="0" lang="en-US" altLang="zh-CN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n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:1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62000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可使用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4:1               2.5:1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4 ×10</a:t>
                      </a:r>
                      <a:r>
                        <a:rPr kumimoji="0" lang="en-US" altLang="zh-CN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n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:1     2 .5×10</a:t>
                      </a:r>
                      <a:r>
                        <a:rPr kumimoji="0" lang="en-US" altLang="zh-CN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n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:1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96925"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330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缩小比例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altLang="zh-CN" sz="1800" b="1" i="0" u="none" strike="noStrike" cap="none" normalizeH="0" baseline="0" smtClean="0">
                        <a:ln>
                          <a:noFill/>
                        </a:ln>
                        <a:solidFill>
                          <a:schemeClr val="hlink"/>
                        </a:solidFill>
                        <a:effectLst/>
                        <a:latin typeface="Arial" charset="0"/>
                        <a:ea typeface="宋体" charset="-122"/>
                      </a:endParaRPr>
                    </a:p>
                  </a:txBody>
                  <a:tcPr anchor="ctr" horzOverflow="overflow">
                    <a:lnL cap="flat">
                      <a:noFill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优先使用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1:2               1:5         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1:2 ×10</a:t>
                      </a:r>
                      <a:r>
                        <a:rPr kumimoji="0" lang="en-US" altLang="zh-CN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n       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1:5 ×10</a:t>
                      </a:r>
                      <a:r>
                        <a:rPr kumimoji="0" lang="en-US" altLang="zh-CN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n         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1:1 ×10</a:t>
                      </a:r>
                      <a:r>
                        <a:rPr kumimoji="0" lang="en-US" altLang="zh-CN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n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38188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2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可使用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1:1.5             1:2.5             1:3             1:4            1:6    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1:1.5 ×10</a:t>
                      </a:r>
                      <a:r>
                        <a:rPr kumimoji="0" lang="en-US" altLang="zh-CN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n    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1:2.5 ×10</a:t>
                      </a:r>
                      <a:r>
                        <a:rPr kumimoji="0" lang="en-US" altLang="zh-CN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n    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1:3 ×10</a:t>
                      </a:r>
                      <a:r>
                        <a:rPr kumimoji="0" lang="en-US" altLang="zh-CN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n     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1:4 ×10</a:t>
                      </a:r>
                      <a:r>
                        <a:rPr kumimoji="0" lang="en-US" altLang="zh-CN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n   </a:t>
                      </a:r>
                      <a:r>
                        <a:rPr kumimoji="0" lang="en-US" alt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1:6 ×10</a:t>
                      </a:r>
                      <a:r>
                        <a:rPr kumimoji="0" lang="en-US" altLang="zh-CN" sz="1800" b="1" i="0" u="none" strike="noStrike" cap="none" normalizeH="0" baseline="3000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宋体" charset="-122"/>
                        </a:rPr>
                        <a:t>n 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6" name="Text Box 334"/>
          <p:cNvSpPr txBox="1">
            <a:spLocks noChangeArrowheads="1"/>
          </p:cNvSpPr>
          <p:nvPr/>
        </p:nvSpPr>
        <p:spPr bwMode="auto">
          <a:xfrm>
            <a:off x="1016000" y="5708650"/>
            <a:ext cx="6868367" cy="461665"/>
          </a:xfrm>
          <a:prstGeom prst="rect">
            <a:avLst/>
          </a:prstGeom>
          <a:ln>
            <a:headEnd type="none" w="sm" len="lg"/>
            <a:tailEnd type="none" w="sm" len="lg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 smtClean="0">
                <a:solidFill>
                  <a:srgbClr val="0070C0"/>
                </a:solidFill>
                <a:ea typeface="楷体_GB2312" pitchFamily="49" charset="-122"/>
              </a:rPr>
              <a:t>  比例</a:t>
            </a:r>
            <a:r>
              <a:rPr lang="zh-CN" altLang="en-US" sz="2400" b="1" dirty="0">
                <a:solidFill>
                  <a:srgbClr val="0070C0"/>
                </a:solidFill>
                <a:ea typeface="楷体_GB2312" pitchFamily="49" charset="-122"/>
              </a:rPr>
              <a:t>是指图形与其实物相应要素的线性尺寸之比</a:t>
            </a:r>
          </a:p>
        </p:txBody>
      </p:sp>
      <p:sp>
        <p:nvSpPr>
          <p:cNvPr id="7" name="矩形 6"/>
          <p:cNvSpPr/>
          <p:nvPr/>
        </p:nvSpPr>
        <p:spPr>
          <a:xfrm>
            <a:off x="3078560" y="1052736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2400" dirty="0" smtClean="0">
                <a:latin typeface="Times New Roman" pitchFamily="18" charset="0"/>
                <a:ea typeface="黑体" pitchFamily="2" charset="-122"/>
              </a:rPr>
              <a:t>国标规定的比例</a:t>
            </a:r>
            <a:endParaRPr kumimoji="1" lang="zh-CN" altLang="en-US" sz="2400" dirty="0">
              <a:latin typeface="Times New Roman" pitchFamily="18" charset="0"/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ffice 主题">
  <a:themeElements>
    <a:clrScheme name="暗香扑面">
      <a:dk1>
        <a:sysClr val="windowText" lastClr="000000"/>
      </a:dk1>
      <a:lt1>
        <a:sysClr val="window" lastClr="FFFFFF"/>
      </a:lt1>
      <a:dk2>
        <a:srgbClr val="2F2F2F"/>
      </a:dk2>
      <a:lt2>
        <a:srgbClr val="FFFFF4"/>
      </a:lt2>
      <a:accent1>
        <a:srgbClr val="918415"/>
      </a:accent1>
      <a:accent2>
        <a:srgbClr val="C47546"/>
      </a:accent2>
      <a:accent3>
        <a:srgbClr val="AFB591"/>
      </a:accent3>
      <a:accent4>
        <a:srgbClr val="B9945B"/>
      </a:accent4>
      <a:accent5>
        <a:srgbClr val="85ADBC"/>
      </a:accent5>
      <a:accent6>
        <a:srgbClr val="E5B440"/>
      </a:accent6>
      <a:hlink>
        <a:srgbClr val="00D5D5"/>
      </a:hlink>
      <a:folHlink>
        <a:srgbClr val="DD00D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2441</TotalTime>
  <Words>2896</Words>
  <Application>Microsoft Office PowerPoint</Application>
  <PresentationFormat>全屏显示(4:3)</PresentationFormat>
  <Paragraphs>387</Paragraphs>
  <Slides>50</Slides>
  <Notes>2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50</vt:i4>
      </vt:variant>
    </vt:vector>
  </HeadingPairs>
  <TitlesOfParts>
    <vt:vector size="53" baseType="lpstr">
      <vt:lpstr>Office 主题</vt:lpstr>
      <vt:lpstr>公式</vt:lpstr>
      <vt:lpstr>BMP 图像</vt:lpstr>
      <vt:lpstr>幻灯片 1</vt:lpstr>
      <vt:lpstr>幻灯片 2</vt:lpstr>
      <vt:lpstr>第一节  国家标准《技术制图》和《机械制图》</vt:lpstr>
      <vt:lpstr>（2）图框格式</vt:lpstr>
      <vt:lpstr>幻灯片 5</vt:lpstr>
      <vt:lpstr>幻灯片 6</vt:lpstr>
      <vt:lpstr>2.标题栏（GB/T 10609.1—2008）</vt:lpstr>
      <vt:lpstr>幻灯片 8</vt:lpstr>
      <vt:lpstr>二、比例（GB/T 14690—1993）</vt:lpstr>
      <vt:lpstr>        同一图形采用不同比例所画的图形大小不同，但图形所注的尺寸都是实际尺寸。</vt:lpstr>
      <vt:lpstr>三、字体（GB/T 14691—1993）</vt:lpstr>
      <vt:lpstr>幻灯片 12</vt:lpstr>
      <vt:lpstr>幻灯片 13</vt:lpstr>
      <vt:lpstr>四、图线及其画法（GB/T 17450—1998 、GB/T4457.4—2002） </vt:lpstr>
      <vt:lpstr>幻灯片 15</vt:lpstr>
      <vt:lpstr>幻灯片 16</vt:lpstr>
      <vt:lpstr>幻灯片 17</vt:lpstr>
      <vt:lpstr>五、尺寸注法（GB4458.4—2003）</vt:lpstr>
      <vt:lpstr>2.尺寸的组成</vt:lpstr>
      <vt:lpstr>    尺寸界线</vt:lpstr>
      <vt:lpstr>        尺寸线</vt:lpstr>
      <vt:lpstr>     箭头</vt:lpstr>
      <vt:lpstr>   尺寸数字</vt:lpstr>
      <vt:lpstr>  当尺寸位于各种倾斜位置时的注写方法如下图所示。</vt:lpstr>
      <vt:lpstr>3.尺寸注法</vt:lpstr>
      <vt:lpstr>（2）弦长与弧长的尺寸标注</vt:lpstr>
      <vt:lpstr>（3）直径与半径标注</vt:lpstr>
      <vt:lpstr>幻灯片 28</vt:lpstr>
      <vt:lpstr>（4）狭小部位</vt:lpstr>
      <vt:lpstr>（5）对称图形尺寸标注</vt:lpstr>
      <vt:lpstr> 第二节  绘图工具和仪器的使用方法 </vt:lpstr>
      <vt:lpstr>幻灯片 32</vt:lpstr>
      <vt:lpstr>二、分规、比例尺的用法</vt:lpstr>
      <vt:lpstr>三、圆规的用法</vt:lpstr>
      <vt:lpstr>四、曲线板的用法</vt:lpstr>
      <vt:lpstr>五、针管绘图笔和直线笔的用法</vt:lpstr>
      <vt:lpstr>六、铅笔的削法</vt:lpstr>
      <vt:lpstr> 第三节  几何作图 </vt:lpstr>
      <vt:lpstr>幻灯片 39</vt:lpstr>
      <vt:lpstr>2. 正五边形</vt:lpstr>
      <vt:lpstr>二、椭圆的近似画法</vt:lpstr>
      <vt:lpstr>三、斜度和锥度</vt:lpstr>
      <vt:lpstr>斜度和锥度的标注</vt:lpstr>
      <vt:lpstr>幻灯片 44</vt:lpstr>
      <vt:lpstr>幻灯片 45</vt:lpstr>
      <vt:lpstr>幻灯片 46</vt:lpstr>
      <vt:lpstr>第四节  平面图形的画法和尺寸注法</vt:lpstr>
      <vt:lpstr>幻灯片 48</vt:lpstr>
      <vt:lpstr>二、平面图形的作图步骤</vt:lpstr>
      <vt:lpstr>三、平面图形的尺寸注法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第一章     制图基本知识</dc:title>
  <dc:creator>qiushui1987</dc:creator>
  <cp:lastModifiedBy>qiushui1987</cp:lastModifiedBy>
  <cp:revision>178</cp:revision>
  <dcterms:created xsi:type="dcterms:W3CDTF">2011-03-25T12:45:41Z</dcterms:created>
  <dcterms:modified xsi:type="dcterms:W3CDTF">2011-04-13T01:57:29Z</dcterms:modified>
</cp:coreProperties>
</file>