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1" r:id="rId3"/>
    <p:sldId id="258" r:id="rId4"/>
    <p:sldId id="262" r:id="rId5"/>
    <p:sldId id="263" r:id="rId6"/>
    <p:sldId id="264" r:id="rId7"/>
    <p:sldId id="269" r:id="rId8"/>
    <p:sldId id="265" r:id="rId9"/>
    <p:sldId id="266" r:id="rId10"/>
    <p:sldId id="270" r:id="rId11"/>
    <p:sldId id="271" r:id="rId12"/>
    <p:sldId id="272" r:id="rId13"/>
    <p:sldId id="273" r:id="rId14"/>
    <p:sldId id="274" r:id="rId15"/>
    <p:sldId id="276" r:id="rId16"/>
    <p:sldId id="275" r:id="rId17"/>
    <p:sldId id="277" r:id="rId18"/>
    <p:sldId id="278" r:id="rId19"/>
    <p:sldId id="279" r:id="rId20"/>
    <p:sldId id="280" r:id="rId21"/>
    <p:sldId id="283" r:id="rId22"/>
    <p:sldId id="281" r:id="rId23"/>
    <p:sldId id="282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67" r:id="rId40"/>
    <p:sldId id="268" r:id="rId41"/>
    <p:sldId id="259" r:id="rId42"/>
    <p:sldId id="299" r:id="rId43"/>
    <p:sldId id="300" r:id="rId44"/>
    <p:sldId id="301" r:id="rId45"/>
    <p:sldId id="307" r:id="rId46"/>
    <p:sldId id="312" r:id="rId47"/>
    <p:sldId id="313" r:id="rId48"/>
    <p:sldId id="314" r:id="rId49"/>
    <p:sldId id="319" r:id="rId50"/>
    <p:sldId id="320" r:id="rId51"/>
    <p:sldId id="321" r:id="rId52"/>
    <p:sldId id="322" r:id="rId53"/>
    <p:sldId id="323" r:id="rId54"/>
    <p:sldId id="324" r:id="rId55"/>
    <p:sldId id="315" r:id="rId56"/>
    <p:sldId id="316" r:id="rId57"/>
    <p:sldId id="317" r:id="rId58"/>
    <p:sldId id="325" r:id="rId59"/>
    <p:sldId id="326" r:id="rId60"/>
    <p:sldId id="318" r:id="rId61"/>
    <p:sldId id="308" r:id="rId62"/>
    <p:sldId id="327" r:id="rId63"/>
    <p:sldId id="260" r:id="rId64"/>
    <p:sldId id="302" r:id="rId65"/>
    <p:sldId id="303" r:id="rId66"/>
    <p:sldId id="304" r:id="rId67"/>
    <p:sldId id="328" r:id="rId68"/>
    <p:sldId id="306" r:id="rId69"/>
    <p:sldId id="329" r:id="rId70"/>
    <p:sldId id="330" r:id="rId71"/>
    <p:sldId id="331" r:id="rId72"/>
    <p:sldId id="332" r:id="rId73"/>
    <p:sldId id="334" r:id="rId74"/>
    <p:sldId id="337" r:id="rId75"/>
    <p:sldId id="335" r:id="rId76"/>
    <p:sldId id="336" r:id="rId77"/>
    <p:sldId id="338" r:id="rId78"/>
    <p:sldId id="333" r:id="rId79"/>
    <p:sldId id="339" r:id="rId80"/>
    <p:sldId id="344" r:id="rId81"/>
    <p:sldId id="345" r:id="rId82"/>
    <p:sldId id="346" r:id="rId83"/>
    <p:sldId id="340" r:id="rId84"/>
    <p:sldId id="341" r:id="rId85"/>
    <p:sldId id="342" r:id="rId86"/>
    <p:sldId id="343" r:id="rId87"/>
    <p:sldId id="347" r:id="rId88"/>
    <p:sldId id="348" r:id="rId89"/>
    <p:sldId id="309" r:id="rId90"/>
    <p:sldId id="310" r:id="rId91"/>
    <p:sldId id="311" r:id="rId9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第八单元  数据库编程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局部变量用关键字</a:t>
            </a:r>
            <a:r>
              <a:rPr lang="en-US" dirty="0" smtClean="0"/>
              <a:t>DECLARE</a:t>
            </a:r>
            <a:r>
              <a:rPr lang="zh-CN" altLang="en-US" dirty="0" smtClean="0"/>
              <a:t>声明，语法格式如下：</a:t>
            </a:r>
          </a:p>
          <a:p>
            <a:r>
              <a:rPr lang="en-US" dirty="0" smtClean="0"/>
              <a:t>DECLARE  @</a:t>
            </a:r>
            <a:r>
              <a:rPr lang="zh-CN" altLang="en-US" dirty="0" smtClean="0"/>
              <a:t>变量名 数据类型</a:t>
            </a:r>
            <a:endParaRPr lang="en-US" altLang="zh-CN" dirty="0" smtClean="0"/>
          </a:p>
          <a:p>
            <a:r>
              <a:rPr lang="zh-CN" altLang="en-US" dirty="0" smtClean="0"/>
              <a:t>参数说明如下：</a:t>
            </a:r>
          </a:p>
          <a:p>
            <a:pPr lvl="0"/>
            <a:r>
              <a:rPr lang="en-US" dirty="0" smtClean="0"/>
              <a:t>@</a:t>
            </a:r>
            <a:r>
              <a:rPr lang="zh-CN" altLang="en-US" dirty="0" smtClean="0"/>
              <a:t>变量名：局部变量的名称，必须使用</a:t>
            </a:r>
            <a:r>
              <a:rPr lang="en-US" dirty="0" smtClean="0"/>
              <a:t>@</a:t>
            </a:r>
            <a:r>
              <a:rPr lang="zh-CN" altLang="en-US" dirty="0" smtClean="0"/>
              <a:t>符号开始，变量名遵守标识符的命名规则。</a:t>
            </a:r>
          </a:p>
          <a:p>
            <a:pPr lvl="0"/>
            <a:r>
              <a:rPr lang="zh-CN" altLang="en-US" dirty="0" smtClean="0"/>
              <a:t>数据类型：用于指定局部变量的数据类型，可以是由系统提供的除了</a:t>
            </a:r>
            <a:r>
              <a:rPr lang="en-US" dirty="0" smtClean="0"/>
              <a:t>text</a:t>
            </a:r>
            <a:r>
              <a:rPr lang="zh-CN" altLang="en-US" dirty="0" smtClean="0"/>
              <a:t>、</a:t>
            </a:r>
            <a:r>
              <a:rPr lang="en-US" dirty="0" err="1" smtClean="0"/>
              <a:t>ntext</a:t>
            </a:r>
            <a:r>
              <a:rPr lang="zh-CN" altLang="en-US" dirty="0" smtClean="0"/>
              <a:t>、</a:t>
            </a:r>
            <a:r>
              <a:rPr lang="en-US" dirty="0" smtClean="0"/>
              <a:t>image</a:t>
            </a:r>
            <a:r>
              <a:rPr lang="zh-CN" altLang="en-US" dirty="0" smtClean="0"/>
              <a:t>之外的数据类型。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变量声明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局部变量一旦声明，初始值默认为</a:t>
            </a:r>
            <a:r>
              <a:rPr lang="en-US" dirty="0" smtClean="0"/>
              <a:t>NULL</a:t>
            </a:r>
            <a:r>
              <a:rPr lang="zh-CN" altLang="en-US" dirty="0" smtClean="0"/>
              <a:t>，可以使用</a:t>
            </a:r>
            <a:r>
              <a:rPr lang="en-US" dirty="0" smtClean="0"/>
              <a:t>SET</a:t>
            </a:r>
            <a:r>
              <a:rPr lang="zh-CN" altLang="en-US" dirty="0" smtClean="0"/>
              <a:t>或</a:t>
            </a:r>
            <a:r>
              <a:rPr lang="en-US" dirty="0" smtClean="0"/>
              <a:t>SELECT</a:t>
            </a:r>
            <a:r>
              <a:rPr lang="zh-CN" altLang="en-US" dirty="0" smtClean="0"/>
              <a:t>命令为变量赋值，语法格式如下：</a:t>
            </a:r>
          </a:p>
          <a:p>
            <a:r>
              <a:rPr lang="en-US" dirty="0" smtClean="0"/>
              <a:t>SET  @</a:t>
            </a:r>
            <a:r>
              <a:rPr lang="zh-CN" altLang="en-US" dirty="0" smtClean="0"/>
              <a:t>变量名</a:t>
            </a:r>
            <a:r>
              <a:rPr lang="en-US" dirty="0" smtClean="0"/>
              <a:t>=</a:t>
            </a:r>
            <a:r>
              <a:rPr lang="zh-CN" altLang="en-US" dirty="0" smtClean="0"/>
              <a:t>表达式  或者</a:t>
            </a:r>
            <a:endParaRPr lang="en-US" altLang="zh-CN" dirty="0" smtClean="0"/>
          </a:p>
          <a:p>
            <a:r>
              <a:rPr lang="en-US" dirty="0" smtClean="0"/>
              <a:t>SELECT  @</a:t>
            </a:r>
            <a:r>
              <a:rPr lang="zh-CN" altLang="en-US" dirty="0" smtClean="0"/>
              <a:t>变量名</a:t>
            </a:r>
            <a:r>
              <a:rPr lang="en-US" dirty="0" smtClean="0"/>
              <a:t>=</a:t>
            </a:r>
            <a:r>
              <a:rPr lang="zh-CN" altLang="en-US" dirty="0" smtClean="0"/>
              <a:t>表达式</a:t>
            </a:r>
            <a:endParaRPr lang="en-US" dirty="0" smtClean="0"/>
          </a:p>
          <a:p>
            <a:r>
              <a:rPr lang="zh-CN" altLang="en-US" dirty="0" smtClean="0"/>
              <a:t>参数说明如下：</a:t>
            </a:r>
          </a:p>
          <a:p>
            <a:pPr lvl="0"/>
            <a:r>
              <a:rPr lang="en-US" dirty="0" smtClean="0"/>
              <a:t>@</a:t>
            </a:r>
            <a:r>
              <a:rPr lang="zh-CN" altLang="en-US" dirty="0" smtClean="0"/>
              <a:t>变量名：指定已经声明的要被赋值的变量名称。</a:t>
            </a:r>
          </a:p>
          <a:p>
            <a:pPr lvl="0"/>
            <a:r>
              <a:rPr lang="zh-CN" altLang="en-US" dirty="0" smtClean="0"/>
              <a:t>表达式：合法的有效的</a:t>
            </a:r>
            <a:r>
              <a:rPr lang="en-US" dirty="0" smtClean="0"/>
              <a:t>SQL SERVER</a:t>
            </a:r>
            <a:r>
              <a:rPr lang="zh-CN" altLang="en-US" dirty="0" smtClean="0"/>
              <a:t>表达式。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变量的赋值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变量的值或常量的值可以通过</a:t>
            </a:r>
            <a:r>
              <a:rPr lang="en-US" dirty="0" smtClean="0"/>
              <a:t>SELECT</a:t>
            </a:r>
            <a:r>
              <a:rPr lang="zh-CN" altLang="en-US" dirty="0" smtClean="0"/>
              <a:t>或</a:t>
            </a:r>
            <a:r>
              <a:rPr lang="en-US" dirty="0" smtClean="0"/>
              <a:t>PRINT</a:t>
            </a:r>
            <a:r>
              <a:rPr lang="zh-CN" altLang="en-US" dirty="0" smtClean="0"/>
              <a:t>命令输出，语法格式如下：</a:t>
            </a:r>
          </a:p>
          <a:p>
            <a:r>
              <a:rPr lang="en-US" dirty="0" smtClean="0"/>
              <a:t>SELECT  </a:t>
            </a:r>
            <a:r>
              <a:rPr lang="zh-CN" altLang="en-US" dirty="0" smtClean="0"/>
              <a:t>局部变量</a:t>
            </a:r>
            <a:r>
              <a:rPr lang="en-US" dirty="0" smtClean="0"/>
              <a:t>|</a:t>
            </a:r>
            <a:r>
              <a:rPr lang="zh-CN" altLang="en-US" dirty="0" smtClean="0"/>
              <a:t>全局变量</a:t>
            </a:r>
            <a:r>
              <a:rPr lang="en-US" dirty="0" smtClean="0"/>
              <a:t>|</a:t>
            </a:r>
            <a:r>
              <a:rPr lang="zh-CN" altLang="en-US" dirty="0" smtClean="0"/>
              <a:t>常量</a:t>
            </a:r>
            <a:endParaRPr lang="en-US" altLang="zh-CN" dirty="0" smtClean="0"/>
          </a:p>
          <a:p>
            <a:r>
              <a:rPr lang="en-US" dirty="0" smtClean="0"/>
              <a:t>PRINT  </a:t>
            </a:r>
            <a:r>
              <a:rPr lang="zh-CN" altLang="en-US" dirty="0" smtClean="0"/>
              <a:t>局部变量</a:t>
            </a:r>
            <a:r>
              <a:rPr lang="en-US" dirty="0" smtClean="0"/>
              <a:t>|</a:t>
            </a:r>
            <a:r>
              <a:rPr lang="zh-CN" altLang="en-US" dirty="0" smtClean="0"/>
              <a:t>全局变量</a:t>
            </a:r>
            <a:r>
              <a:rPr lang="en-US" dirty="0" smtClean="0"/>
              <a:t>|</a:t>
            </a:r>
            <a:r>
              <a:rPr lang="zh-CN" altLang="en-US" dirty="0" smtClean="0"/>
              <a:t>常量</a:t>
            </a:r>
            <a:endParaRPr lang="en-US" altLang="zh-CN" dirty="0" smtClean="0"/>
          </a:p>
          <a:p>
            <a:r>
              <a:rPr lang="zh-CN" altLang="en-US" dirty="0" smtClean="0"/>
              <a:t>参数说明如下：</a:t>
            </a:r>
          </a:p>
          <a:p>
            <a:pPr lvl="0"/>
            <a:r>
              <a:rPr lang="en-US" dirty="0" smtClean="0"/>
              <a:t>@</a:t>
            </a:r>
            <a:r>
              <a:rPr lang="zh-CN" altLang="en-US" dirty="0" smtClean="0"/>
              <a:t>变量名：不加单引号。</a:t>
            </a:r>
          </a:p>
          <a:p>
            <a:pPr lvl="0"/>
            <a:r>
              <a:rPr lang="zh-CN" altLang="en-US" dirty="0" smtClean="0"/>
              <a:t>常量：如果是字符串要用括号括起来，如果是多个字符串的连接，需要用</a:t>
            </a:r>
            <a:r>
              <a:rPr lang="en-US" dirty="0" smtClean="0"/>
              <a:t>+</a:t>
            </a:r>
            <a:r>
              <a:rPr lang="zh-CN" altLang="en-US" dirty="0" smtClean="0"/>
              <a:t>号连接。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变量的输出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14282" y="1214422"/>
            <a:ext cx="54328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8-1】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定义一个字符串变量和整型变量，为其赋值，并输出查看结果。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500166" y="2143116"/>
          <a:ext cx="5411470" cy="1016000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49466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DECLARE @course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varchar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(64),@a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@course as '@course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赋值前的值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 ,@a as '@a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赋值前的值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@course ='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sql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server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基础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',@a=1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@course as '@course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赋值后的值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 ,@a as '@a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赋值后的值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欢迎大家学习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'+@course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285720" y="1571612"/>
            <a:ext cx="77867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打开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7650" name="Picture 2" descr="图8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571876"/>
            <a:ext cx="4410075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14414" y="2500306"/>
          <a:ext cx="5411470" cy="642942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642942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@@SERVERNAME  AS 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服务器名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 , @@VERSION  AS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版本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500034" y="1357298"/>
            <a:ext cx="78365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8-2】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显示当前服务器的名称及版本。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1745" name="Picture 1" descr="图8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5" y="3714752"/>
            <a:ext cx="5153223" cy="2000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42911" y="1928802"/>
            <a:ext cx="7637490" cy="4197361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 smtClean="0"/>
              <a:t>条件判断语句</a:t>
            </a:r>
            <a:r>
              <a:rPr lang="en-US" dirty="0" smtClean="0"/>
              <a:t>IF…ELSE</a:t>
            </a:r>
            <a:r>
              <a:rPr lang="zh-CN" altLang="en-US" dirty="0" smtClean="0"/>
              <a:t>用来判断当一个条件成立时执行某段程序，条件不成立时执行另外一段程序。语法格式如下：</a:t>
            </a:r>
          </a:p>
          <a:p>
            <a:pPr>
              <a:buNone/>
            </a:pPr>
            <a:r>
              <a:rPr lang="en-US" dirty="0" smtClean="0"/>
              <a:t>IF  </a:t>
            </a:r>
            <a:r>
              <a:rPr lang="zh-CN" altLang="en-US" dirty="0" smtClean="0"/>
              <a:t>条件表达式</a:t>
            </a:r>
          </a:p>
          <a:p>
            <a:pPr>
              <a:buNone/>
            </a:pPr>
            <a:r>
              <a:rPr lang="en-US" altLang="zh-CN" dirty="0" smtClean="0"/>
              <a:t>       </a:t>
            </a:r>
            <a:r>
              <a:rPr lang="zh-CN" altLang="en-US" dirty="0" smtClean="0"/>
              <a:t>语句块</a:t>
            </a:r>
            <a:r>
              <a:rPr lang="en-US" dirty="0" smtClean="0"/>
              <a:t>1</a:t>
            </a:r>
            <a:endParaRPr lang="zh-CN" altLang="en-US" dirty="0" smtClean="0"/>
          </a:p>
          <a:p>
            <a:pPr>
              <a:buNone/>
            </a:pPr>
            <a:r>
              <a:rPr lang="en-US" dirty="0" smtClean="0"/>
              <a:t>ELSE </a:t>
            </a:r>
            <a:endParaRPr lang="zh-CN" altLang="en-US" dirty="0" smtClean="0"/>
          </a:p>
          <a:p>
            <a:pPr>
              <a:buNone/>
            </a:pPr>
            <a:r>
              <a:rPr lang="en-US" dirty="0" smtClean="0"/>
              <a:t>      </a:t>
            </a:r>
            <a:r>
              <a:rPr lang="zh-CN" altLang="en-US" dirty="0" smtClean="0"/>
              <a:t>语句块</a:t>
            </a:r>
            <a:r>
              <a:rPr lang="en-US" dirty="0" smtClean="0"/>
              <a:t>2</a:t>
            </a:r>
            <a:endParaRPr lang="zh-CN" altLang="en-US" dirty="0" smtClean="0"/>
          </a:p>
          <a:p>
            <a:pPr>
              <a:buNone/>
            </a:pPr>
            <a:r>
              <a:rPr lang="zh-CN" altLang="en-US" dirty="0" smtClean="0"/>
              <a:t>参数说明如下：</a:t>
            </a:r>
          </a:p>
          <a:p>
            <a:pPr lvl="0"/>
            <a:r>
              <a:rPr lang="zh-CN" altLang="en-US" dirty="0" smtClean="0"/>
              <a:t>条件表达式：关系运算符和逻辑运算符组成的表达式，其值决定分支的执行路线。</a:t>
            </a:r>
          </a:p>
          <a:p>
            <a:pPr lvl="0"/>
            <a:r>
              <a:rPr lang="zh-CN" altLang="en-US" dirty="0" smtClean="0"/>
              <a:t>语句块</a:t>
            </a:r>
            <a:r>
              <a:rPr lang="en-US" dirty="0" smtClean="0"/>
              <a:t>1</a:t>
            </a:r>
            <a:r>
              <a:rPr lang="zh-CN" altLang="en-US" dirty="0" smtClean="0"/>
              <a:t>：条件表达式成立时，执行的语句块，如果语句块的语句多于一条，语句块前用</a:t>
            </a:r>
            <a:r>
              <a:rPr lang="en-US" dirty="0" smtClean="0"/>
              <a:t>BEGIN</a:t>
            </a:r>
            <a:r>
              <a:rPr lang="zh-CN" altLang="en-US" dirty="0" smtClean="0"/>
              <a:t>，语句块后用</a:t>
            </a:r>
            <a:r>
              <a:rPr lang="en-US" dirty="0" smtClean="0"/>
              <a:t>END</a:t>
            </a:r>
            <a:r>
              <a:rPr lang="zh-CN" altLang="en-US" dirty="0" smtClean="0"/>
              <a:t>。</a:t>
            </a:r>
          </a:p>
          <a:p>
            <a:pPr lvl="0"/>
            <a:r>
              <a:rPr lang="zh-CN" altLang="en-US" dirty="0" smtClean="0"/>
              <a:t>语句块</a:t>
            </a:r>
            <a:r>
              <a:rPr lang="en-US" dirty="0" smtClean="0"/>
              <a:t>2</a:t>
            </a:r>
            <a:r>
              <a:rPr lang="zh-CN" altLang="en-US" dirty="0" smtClean="0"/>
              <a:t>：条件表达式不成立时，执行的语句块。</a:t>
            </a:r>
          </a:p>
          <a:p>
            <a:pPr lvl="0"/>
            <a:r>
              <a:rPr lang="en-US" dirty="0" smtClean="0"/>
              <a:t>ELSE</a:t>
            </a:r>
            <a:r>
              <a:rPr lang="zh-CN" altLang="en-US" dirty="0" smtClean="0"/>
              <a:t>语句块</a:t>
            </a:r>
            <a:r>
              <a:rPr lang="en-US" dirty="0" smtClean="0"/>
              <a:t>2</a:t>
            </a:r>
            <a:r>
              <a:rPr lang="zh-CN" altLang="en-US" dirty="0" smtClean="0"/>
              <a:t>：可选项，最简单的</a:t>
            </a:r>
            <a:r>
              <a:rPr lang="en-US" dirty="0" smtClean="0"/>
              <a:t>IF</a:t>
            </a:r>
            <a:r>
              <a:rPr lang="zh-CN" altLang="en-US" dirty="0" smtClean="0"/>
              <a:t>语句没有</a:t>
            </a:r>
            <a:r>
              <a:rPr lang="en-US" dirty="0" smtClean="0"/>
              <a:t>ELSE</a:t>
            </a:r>
            <a:r>
              <a:rPr lang="zh-CN" altLang="en-US" dirty="0" smtClean="0"/>
              <a:t>选项。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altLang="zh-CN" dirty="0" smtClean="0"/>
              <a:t>IF…ELSE</a:t>
            </a:r>
            <a:r>
              <a:rPr lang="zh-CN" altLang="en-US" dirty="0" smtClean="0"/>
              <a:t>语句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85852" y="2357430"/>
          <a:ext cx="5411470" cy="1643074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1643074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DECLARE @price money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SET @price =66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IF @price&gt;50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PRINT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价格过高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ELSE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PRINT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价格比较合适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214282" y="1428736"/>
            <a:ext cx="78365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8-3】IF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…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ELSE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语句的用法，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IF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语句成立执行的语句只有一条。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3793" name="Picture 1" descr="图8-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4214818"/>
            <a:ext cx="3771900" cy="2390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7158" y="1857364"/>
          <a:ext cx="5411470" cy="2438400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49466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DECLARE @score float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SET @score =50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IF @score&lt;60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SET @score=@score +20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PRINT @score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ELSE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SET @score =@score+10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PRINT @score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857232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8-4】IF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…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ELSE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语句的用法，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IF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语句成立时执行的语句多于一条。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4817" name="Picture 1" descr="图8-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857496"/>
            <a:ext cx="3771900" cy="3400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28597" y="1500174"/>
            <a:ext cx="8358246" cy="4625989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 smtClean="0"/>
              <a:t>当条件表达式的分支多于两条的时候，可以用</a:t>
            </a:r>
            <a:r>
              <a:rPr lang="en-US" dirty="0" smtClean="0"/>
              <a:t>CASE</a:t>
            </a:r>
            <a:r>
              <a:rPr lang="zh-CN" altLang="en-US" dirty="0" smtClean="0"/>
              <a:t>语句对每一种结果处理。语法格式如下：</a:t>
            </a:r>
          </a:p>
          <a:p>
            <a:pPr>
              <a:buNone/>
            </a:pPr>
            <a:r>
              <a:rPr lang="en-US" dirty="0" smtClean="0"/>
              <a:t>    CASE  </a:t>
            </a:r>
            <a:r>
              <a:rPr lang="zh-CN" altLang="en-US" dirty="0" smtClean="0"/>
              <a:t>条件表达式</a:t>
            </a:r>
          </a:p>
          <a:p>
            <a:pPr>
              <a:buNone/>
            </a:pPr>
            <a:r>
              <a:rPr lang="en-US" dirty="0" smtClean="0"/>
              <a:t>         WHEN  </a:t>
            </a:r>
            <a:r>
              <a:rPr lang="zh-CN" altLang="en-US" dirty="0" smtClean="0"/>
              <a:t>条件表达式结果</a:t>
            </a:r>
            <a:r>
              <a:rPr lang="en-US" dirty="0" smtClean="0"/>
              <a:t>1  THEN  </a:t>
            </a:r>
            <a:r>
              <a:rPr lang="zh-CN" altLang="en-US" dirty="0" smtClean="0"/>
              <a:t>语句</a:t>
            </a:r>
            <a:r>
              <a:rPr lang="en-US" dirty="0" smtClean="0"/>
              <a:t>1</a:t>
            </a:r>
            <a:endParaRPr lang="zh-CN" altLang="en-US" dirty="0" smtClean="0"/>
          </a:p>
          <a:p>
            <a:pPr>
              <a:buNone/>
            </a:pPr>
            <a:r>
              <a:rPr lang="en-US" dirty="0" smtClean="0"/>
              <a:t>         WHEN  </a:t>
            </a:r>
            <a:r>
              <a:rPr lang="zh-CN" altLang="en-US" dirty="0" smtClean="0"/>
              <a:t>条件表达式结果</a:t>
            </a:r>
            <a:r>
              <a:rPr lang="en-US" dirty="0" smtClean="0"/>
              <a:t>2  THEN  </a:t>
            </a:r>
            <a:r>
              <a:rPr lang="zh-CN" altLang="en-US" dirty="0" smtClean="0"/>
              <a:t>语句</a:t>
            </a:r>
            <a:r>
              <a:rPr lang="en-US" dirty="0" smtClean="0"/>
              <a:t>2</a:t>
            </a:r>
            <a:endParaRPr lang="zh-CN" altLang="en-US" dirty="0" smtClean="0"/>
          </a:p>
          <a:p>
            <a:pPr>
              <a:buNone/>
            </a:pPr>
            <a:r>
              <a:rPr lang="en-US" dirty="0" smtClean="0"/>
              <a:t>           ……</a:t>
            </a:r>
            <a:endParaRPr lang="zh-CN" altLang="en-US" dirty="0" smtClean="0"/>
          </a:p>
          <a:p>
            <a:pPr>
              <a:buNone/>
            </a:pPr>
            <a:r>
              <a:rPr lang="en-US" dirty="0" smtClean="0"/>
              <a:t>         WHEN  </a:t>
            </a:r>
            <a:r>
              <a:rPr lang="zh-CN" altLang="en-US" dirty="0" smtClean="0"/>
              <a:t>条件表达式结果</a:t>
            </a:r>
            <a:r>
              <a:rPr lang="en-US" dirty="0" smtClean="0"/>
              <a:t>n  THEN  </a:t>
            </a:r>
            <a:r>
              <a:rPr lang="zh-CN" altLang="en-US" dirty="0" smtClean="0"/>
              <a:t>语句</a:t>
            </a:r>
            <a:r>
              <a:rPr lang="en-US" dirty="0" smtClean="0"/>
              <a:t>n</a:t>
            </a:r>
            <a:endParaRPr lang="zh-CN" altLang="en-US" dirty="0" smtClean="0"/>
          </a:p>
          <a:p>
            <a:pPr>
              <a:buNone/>
            </a:pPr>
            <a:r>
              <a:rPr lang="en-US" dirty="0" smtClean="0"/>
              <a:t>         ELSE   </a:t>
            </a:r>
            <a:r>
              <a:rPr lang="zh-CN" altLang="en-US" dirty="0" smtClean="0"/>
              <a:t>语句</a:t>
            </a:r>
            <a:r>
              <a:rPr lang="en-US" dirty="0" smtClean="0"/>
              <a:t>n+1</a:t>
            </a:r>
            <a:endParaRPr lang="zh-CN" altLang="en-US" dirty="0" smtClean="0"/>
          </a:p>
          <a:p>
            <a:pPr>
              <a:buNone/>
            </a:pPr>
            <a:r>
              <a:rPr lang="en-US" dirty="0" smtClean="0"/>
              <a:t>      END</a:t>
            </a:r>
            <a:endParaRPr lang="zh-CN" altLang="en-US" dirty="0" smtClean="0"/>
          </a:p>
          <a:p>
            <a:r>
              <a:rPr lang="zh-CN" altLang="en-US" dirty="0" smtClean="0"/>
              <a:t>参数说明如下：</a:t>
            </a:r>
          </a:p>
          <a:p>
            <a:pPr lvl="0"/>
            <a:r>
              <a:rPr lang="zh-CN" altLang="en-US" dirty="0" smtClean="0"/>
              <a:t>条件表达式：关系运算符和逻辑运算符组成的表达式，其值决定分支的执行路线。</a:t>
            </a:r>
          </a:p>
          <a:p>
            <a:pPr lvl="0"/>
            <a:r>
              <a:rPr lang="zh-CN" altLang="en-US" dirty="0" smtClean="0"/>
              <a:t>条件表达式结果：要与条件表达式的数据类型相同，二者如果相同，则执行对应</a:t>
            </a:r>
            <a:r>
              <a:rPr lang="en-US" dirty="0" smtClean="0"/>
              <a:t>THEN</a:t>
            </a:r>
            <a:r>
              <a:rPr lang="zh-CN" altLang="en-US" dirty="0" smtClean="0"/>
              <a:t>后面的语句。</a:t>
            </a:r>
          </a:p>
          <a:p>
            <a:pPr lvl="0"/>
            <a:r>
              <a:rPr lang="en-US" dirty="0" smtClean="0"/>
              <a:t>ELSE</a:t>
            </a:r>
            <a:r>
              <a:rPr lang="zh-CN" altLang="en-US" dirty="0" smtClean="0"/>
              <a:t>：与上面的条件表达式结果都不相同的时候，执行</a:t>
            </a:r>
            <a:r>
              <a:rPr lang="en-US" dirty="0" smtClean="0"/>
              <a:t>ELSE</a:t>
            </a:r>
            <a:r>
              <a:rPr lang="zh-CN" altLang="en-US" dirty="0" smtClean="0"/>
              <a:t>后面的语句。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altLang="zh-CN" dirty="0" smtClean="0"/>
              <a:t>CASE </a:t>
            </a:r>
            <a:r>
              <a:rPr lang="zh-CN" altLang="en-US" dirty="0" smtClean="0"/>
              <a:t>语句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2136339"/>
            <a:ext cx="807249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CASE</a:t>
            </a:r>
            <a:r>
              <a:rPr lang="zh-CN" altLang="en-US" dirty="0" smtClean="0"/>
              <a:t>语句执行的步骤如下：</a:t>
            </a:r>
          </a:p>
          <a:p>
            <a:r>
              <a:rPr lang="zh-CN" altLang="en-US" dirty="0" smtClean="0"/>
              <a:t>①计算条件表达式的值，然后按照指定顺序对每个</a:t>
            </a:r>
            <a:r>
              <a:rPr lang="en-US" dirty="0" smtClean="0"/>
              <a:t>WHEN</a:t>
            </a:r>
            <a:r>
              <a:rPr lang="zh-CN" altLang="en-US" dirty="0" smtClean="0"/>
              <a:t>子句的条件表达式结果进行比较。</a:t>
            </a:r>
          </a:p>
          <a:p>
            <a:r>
              <a:rPr lang="zh-CN" altLang="en-US" dirty="0" smtClean="0"/>
              <a:t>②一旦发现条件表达式和条件表达式结果相同，则返回对应</a:t>
            </a:r>
            <a:r>
              <a:rPr lang="en-US" dirty="0" smtClean="0"/>
              <a:t>THEN</a:t>
            </a:r>
            <a:r>
              <a:rPr lang="zh-CN" altLang="en-US" dirty="0" smtClean="0"/>
              <a:t>后面的语句的执行结果。</a:t>
            </a:r>
          </a:p>
          <a:p>
            <a:r>
              <a:rPr lang="zh-CN" altLang="en-US" dirty="0" smtClean="0"/>
              <a:t>③如果条件表达式和条件表达式结果都不能匹配，则返回</a:t>
            </a:r>
            <a:r>
              <a:rPr lang="en-US" dirty="0" smtClean="0"/>
              <a:t>ELSE</a:t>
            </a:r>
            <a:r>
              <a:rPr lang="zh-CN" altLang="en-US" dirty="0" smtClean="0"/>
              <a:t>后面的语句的执行结果。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任务</a:t>
            </a:r>
            <a:r>
              <a:rPr lang="en-US" altLang="zh-CN" b="1" dirty="0" smtClean="0"/>
              <a:t>8.1 </a:t>
            </a:r>
            <a:r>
              <a:rPr lang="zh-CN" altLang="en-US" b="1" dirty="0" smtClean="0"/>
              <a:t>用户自定义函数</a:t>
            </a:r>
            <a:endParaRPr lang="en-US" altLang="zh-CN" b="1" dirty="0" smtClean="0"/>
          </a:p>
          <a:p>
            <a:r>
              <a:rPr lang="zh-CN" altLang="en-US" b="1" dirty="0" smtClean="0"/>
              <a:t>任务</a:t>
            </a:r>
            <a:r>
              <a:rPr lang="en-US" altLang="en-US" b="1" dirty="0" smtClean="0"/>
              <a:t>8.2 </a:t>
            </a:r>
            <a:r>
              <a:rPr lang="zh-CN" altLang="en-US" b="1" dirty="0" smtClean="0"/>
              <a:t>创建存储过程</a:t>
            </a:r>
            <a:endParaRPr lang="en-US" altLang="zh-CN" b="1" dirty="0" smtClean="0"/>
          </a:p>
          <a:p>
            <a:r>
              <a:rPr lang="zh-CN" altLang="en-US" b="1" dirty="0" smtClean="0"/>
              <a:t>任务</a:t>
            </a:r>
            <a:r>
              <a:rPr lang="en-US" altLang="en-US" b="1" dirty="0" smtClean="0"/>
              <a:t>8.3</a:t>
            </a:r>
            <a:r>
              <a:rPr lang="zh-CN" altLang="en-US" b="1" dirty="0" smtClean="0"/>
              <a:t>创建触发器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0034" y="1643050"/>
          <a:ext cx="5411470" cy="2928958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2928958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DECLARE @score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SET @score=85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CASE  @score/10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when 10 then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满分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when 9 then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优秀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when 8 then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良好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when 7 then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中等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when 6 then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及格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else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不及格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五级制成绩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214282" y="785794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8-5】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定义一个变量，赋值百分制成绩，改为五级制成绩输出。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5841" name="Picture 1" descr="图8-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928934"/>
            <a:ext cx="3800475" cy="3514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2143116"/>
            <a:ext cx="7408333" cy="4071965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WHILE</a:t>
            </a:r>
            <a:r>
              <a:rPr lang="zh-CN" altLang="en-US" dirty="0" smtClean="0"/>
              <a:t>语句可以根据某一条件重复执行一段代码，直到不满足特定条件为止，</a:t>
            </a:r>
            <a:r>
              <a:rPr lang="en-US" dirty="0" smtClean="0"/>
              <a:t>WHILE</a:t>
            </a:r>
            <a:r>
              <a:rPr lang="zh-CN" altLang="en-US" dirty="0" smtClean="0"/>
              <a:t>语句有两个关键部分，循环条件和循环语句，当循环条件为真，就执行循环体，循环体执行结束就去判断循环条件，如果循环条件继续为真，则重复执行循环体，一直到循环条件为假为止。语法格式如下：</a:t>
            </a:r>
          </a:p>
          <a:p>
            <a:pPr>
              <a:buNone/>
            </a:pPr>
            <a:r>
              <a:rPr lang="en-US" dirty="0" smtClean="0"/>
              <a:t>    WHILE </a:t>
            </a:r>
            <a:r>
              <a:rPr lang="zh-CN" altLang="en-US" dirty="0" smtClean="0"/>
              <a:t>循环条件</a:t>
            </a:r>
          </a:p>
          <a:p>
            <a:pPr>
              <a:buNone/>
            </a:pPr>
            <a:r>
              <a:rPr lang="en-US" dirty="0" smtClean="0"/>
              <a:t>         </a:t>
            </a:r>
            <a:r>
              <a:rPr lang="zh-CN" altLang="en-US" dirty="0" smtClean="0"/>
              <a:t>循环体</a:t>
            </a:r>
          </a:p>
          <a:p>
            <a:r>
              <a:rPr lang="zh-CN" altLang="en-US" dirty="0" smtClean="0"/>
              <a:t>参数说明如下：</a:t>
            </a:r>
          </a:p>
          <a:p>
            <a:pPr lvl="0"/>
            <a:r>
              <a:rPr lang="zh-CN" altLang="en-US" dirty="0" smtClean="0"/>
              <a:t>循环条件：关系运算符和逻辑运算符组成的表达式，其值循环体是否执行。</a:t>
            </a:r>
          </a:p>
          <a:p>
            <a:pPr lvl="0"/>
            <a:r>
              <a:rPr lang="zh-CN" altLang="en-US" dirty="0" smtClean="0"/>
              <a:t>循环体：循环条件为真重复执行的有效的</a:t>
            </a:r>
            <a:r>
              <a:rPr lang="en-US" dirty="0" smtClean="0"/>
              <a:t>SQL</a:t>
            </a:r>
            <a:r>
              <a:rPr lang="zh-CN" altLang="en-US" dirty="0" smtClean="0"/>
              <a:t>语句。如果循环体的语句多于一条，则循环体要用</a:t>
            </a:r>
            <a:r>
              <a:rPr lang="en-US" dirty="0" smtClean="0"/>
              <a:t>BEGIN…END</a:t>
            </a:r>
            <a:r>
              <a:rPr lang="zh-CN" altLang="en-US" dirty="0" smtClean="0"/>
              <a:t>括起来。在循环体内可以使用</a:t>
            </a:r>
            <a:r>
              <a:rPr lang="en-US" dirty="0" smtClean="0"/>
              <a:t>BREAK</a:t>
            </a:r>
            <a:r>
              <a:rPr lang="zh-CN" altLang="en-US" dirty="0" smtClean="0"/>
              <a:t>语句无条件终止循环体的执行；也可以使用</a:t>
            </a:r>
            <a:r>
              <a:rPr lang="en-US" dirty="0" smtClean="0"/>
              <a:t>CONTINUE</a:t>
            </a:r>
            <a:r>
              <a:rPr lang="zh-CN" altLang="en-US" dirty="0" smtClean="0"/>
              <a:t>语句提前结束本次循环，直接进入下一次循环条件的判断。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WHILE</a:t>
            </a:r>
            <a:r>
              <a:rPr lang="zh-CN" altLang="en-US" dirty="0" smtClean="0"/>
              <a:t>语句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0034" y="1714488"/>
          <a:ext cx="5411470" cy="2500330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250033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CASE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职称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WHEN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教授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 THEN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高级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WHEN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副教授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 THEN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高级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WHEN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讲师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 THEN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中级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WHEN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助教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 THEN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初级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AS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教师职称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285720" y="92867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8-6】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在“学生管理”数据库里查询教师编号、教师姓名、教师职称，其中教师职称用高级、中级、初级表示。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8913" name="Picture 1" descr="图8-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643182"/>
            <a:ext cx="3800475" cy="3743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1472" y="2143116"/>
          <a:ext cx="5411470" cy="2286016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2286016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DECLARE @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</a:rPr>
                        <a:t>int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 ,@sum 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</a:rPr>
                        <a:t>int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SET @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 =1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SET @sum=0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WHILE @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&lt;=100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BEGIN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SET @sum=@sum+@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</a:rPr>
                        <a:t>i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SET @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=@i+1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END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PRINT '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</a:rPr>
                        <a:t>循环结束后，变量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@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</a:rPr>
                        <a:t>的值是：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'+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</a:rPr>
                        <a:t>str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(@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)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PRINT '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</a:rPr>
                        <a:t>循环结束后，变量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@sum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</a:rPr>
                        <a:t>的值是：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'+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</a:rPr>
                        <a:t>str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(@sum)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285720" y="857232"/>
            <a:ext cx="8643998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8-7】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计算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到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的和。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40961" name="Picture 1" descr="图8-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643314"/>
            <a:ext cx="3867150" cy="2695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28662" y="2000240"/>
          <a:ext cx="5411470" cy="2844800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2779722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DECLARE 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int,@a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int,@b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,@c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SET 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=101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WHILE 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&lt;=999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SET @a =@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/100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SET @b=@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/10%10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SET @c =@i%10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IF @a*@a*@a +@b*@b*@b+@c*@c*@c =@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PRINT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找到的第一个水仙花数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:'+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str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(@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break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SET 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=@i+1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285721" y="1000108"/>
            <a:ext cx="835824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8-8】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水仙花数是一个三位数，满足：个位数的立方、十位数的立方及百位数的立方三者之和等于此三位数本身。求从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101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开始的第一个水仙花数。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43009" name="Picture 1" descr="图8-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429000"/>
            <a:ext cx="3857625" cy="3057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1472" y="2214554"/>
          <a:ext cx="5411470" cy="2643206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2643206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DECLARE @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</a:rPr>
                        <a:t>int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 ,@sum 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</a:rPr>
                        <a:t>int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SET @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 =1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SET @sum=0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WHILE @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&lt;100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BEGIN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  SET @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=@i+1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  IF @i%2=0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     continue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  SET @sum=@sum+@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  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END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PRINT '1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</a:rPr>
                        <a:t>到的奇数之和是：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'+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</a:rPr>
                        <a:t>str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</a:rPr>
                        <a:t>(@sum)</a:t>
                      </a:r>
                      <a:endParaRPr lang="zh-CN" sz="12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285720" y="1142984"/>
            <a:ext cx="750099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8-9】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求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到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的奇数之和。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41985" name="Picture 1" descr="图8-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500438"/>
            <a:ext cx="3867150" cy="2962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RETURN</a:t>
            </a:r>
            <a:r>
              <a:rPr lang="zh-CN" altLang="en-US" dirty="0" smtClean="0"/>
              <a:t>语句主要用于无条件的终止当前</a:t>
            </a:r>
            <a:r>
              <a:rPr lang="en-US" dirty="0" smtClean="0"/>
              <a:t>SQL</a:t>
            </a:r>
            <a:r>
              <a:rPr lang="zh-CN" altLang="en-US" dirty="0" smtClean="0"/>
              <a:t>语句的的执行，可用于存储过程、函数等语句中。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RETURN</a:t>
            </a:r>
            <a:r>
              <a:rPr lang="zh-CN" altLang="en-US" dirty="0" smtClean="0"/>
              <a:t>语句</a:t>
            </a: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函数可以完成一个特定功能，常用系统函数的用法在前面已经学习过，它们只能解决特定问题，无法根据实际需要进行调整，用户可以根据需要创建自定义函数，以实现特殊的功能。</a:t>
            </a:r>
          </a:p>
          <a:p>
            <a:r>
              <a:rPr lang="zh-CN" altLang="en-US" dirty="0" smtClean="0"/>
              <a:t>在</a:t>
            </a:r>
            <a:r>
              <a:rPr lang="en-US" dirty="0" smtClean="0"/>
              <a:t>SQL Server</a:t>
            </a:r>
            <a:r>
              <a:rPr lang="zh-CN" altLang="en-US" dirty="0" smtClean="0"/>
              <a:t>中，根据函数的返回值的形式将用户函数分为两大类，分别是标量函数和表值函数，其中表值函数又被分为内嵌表值函数和多语句表值函数。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函数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1928802"/>
            <a:ext cx="7408333" cy="4197361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dirty="0" smtClean="0"/>
              <a:t>如果函数返回值是标量数据类型，则函数为标量函数，标量函数创建完成后，可以像使用系统函数一样去调用。使用</a:t>
            </a:r>
            <a:r>
              <a:rPr lang="en-US" dirty="0" smtClean="0"/>
              <a:t>CREATE FUNCTION</a:t>
            </a:r>
            <a:r>
              <a:rPr lang="zh-CN" altLang="en-US" dirty="0" smtClean="0"/>
              <a:t>创建自定义标量函数的语法格式如下：</a:t>
            </a:r>
          </a:p>
          <a:p>
            <a:r>
              <a:rPr lang="en-US" dirty="0" smtClean="0"/>
              <a:t>CREATE FUNCTION </a:t>
            </a:r>
            <a:r>
              <a:rPr lang="zh-CN" altLang="en-US" dirty="0" smtClean="0"/>
              <a:t>函数名（形式参数列表）</a:t>
            </a:r>
          </a:p>
          <a:p>
            <a:pPr>
              <a:buNone/>
            </a:pPr>
            <a:r>
              <a:rPr lang="en-US" dirty="0" smtClean="0"/>
              <a:t>      RETURNS  </a:t>
            </a:r>
            <a:r>
              <a:rPr lang="zh-CN" altLang="en-US" dirty="0" smtClean="0"/>
              <a:t>返回值类型</a:t>
            </a:r>
          </a:p>
          <a:p>
            <a:pPr>
              <a:buNone/>
            </a:pPr>
            <a:r>
              <a:rPr lang="en-US" dirty="0" smtClean="0"/>
              <a:t>      AS</a:t>
            </a:r>
            <a:endParaRPr lang="zh-CN" altLang="en-US" dirty="0" smtClean="0"/>
          </a:p>
          <a:p>
            <a:pPr>
              <a:buNone/>
            </a:pPr>
            <a:r>
              <a:rPr lang="en-US" dirty="0" smtClean="0"/>
              <a:t>     BEGIN</a:t>
            </a:r>
            <a:endParaRPr lang="zh-CN" altLang="en-US" dirty="0" smtClean="0"/>
          </a:p>
          <a:p>
            <a:pPr>
              <a:buNone/>
            </a:pPr>
            <a:r>
              <a:rPr lang="zh-CN" altLang="en-US" dirty="0" smtClean="0"/>
              <a:t>           函数体</a:t>
            </a:r>
          </a:p>
          <a:p>
            <a:pPr>
              <a:buNone/>
            </a:pPr>
            <a:r>
              <a:rPr lang="en-US" dirty="0" smtClean="0"/>
              <a:t>     END</a:t>
            </a:r>
            <a:endParaRPr lang="zh-CN" altLang="en-US" dirty="0" smtClean="0"/>
          </a:p>
          <a:p>
            <a:r>
              <a:rPr lang="zh-CN" altLang="en-US" dirty="0" smtClean="0"/>
              <a:t>参数说明如下：</a:t>
            </a:r>
          </a:p>
          <a:p>
            <a:pPr lvl="0"/>
            <a:r>
              <a:rPr lang="zh-CN" altLang="en-US" dirty="0" smtClean="0"/>
              <a:t>函数名：指定自定义函数的名称，遵守标识符的命名规则。</a:t>
            </a:r>
          </a:p>
          <a:p>
            <a:pPr lvl="0"/>
            <a:r>
              <a:rPr lang="zh-CN" altLang="en-US" dirty="0" smtClean="0"/>
              <a:t>形式参数列表：格式为“变量名</a:t>
            </a:r>
            <a:r>
              <a:rPr lang="en-US" dirty="0" smtClean="0"/>
              <a:t>  </a:t>
            </a:r>
            <a:r>
              <a:rPr lang="zh-CN" altLang="en-US" dirty="0" smtClean="0"/>
              <a:t>数据类型”，参数之间用逗号分隔。</a:t>
            </a:r>
          </a:p>
          <a:p>
            <a:pPr lvl="0"/>
            <a:r>
              <a:rPr lang="zh-CN" altLang="en-US" dirty="0" smtClean="0"/>
              <a:t>返回值类型：函数运行结束时使用</a:t>
            </a:r>
            <a:r>
              <a:rPr lang="en-US" dirty="0" smtClean="0"/>
              <a:t>RETURN</a:t>
            </a:r>
            <a:r>
              <a:rPr lang="zh-CN" altLang="en-US" dirty="0" smtClean="0"/>
              <a:t>语句返回值的类型，可以是除了</a:t>
            </a:r>
            <a:r>
              <a:rPr lang="en-US" dirty="0" smtClean="0"/>
              <a:t>text</a:t>
            </a:r>
            <a:r>
              <a:rPr lang="zh-CN" altLang="en-US" dirty="0" smtClean="0"/>
              <a:t>、</a:t>
            </a:r>
            <a:r>
              <a:rPr lang="en-US" dirty="0" err="1" smtClean="0"/>
              <a:t>ntext</a:t>
            </a:r>
            <a:r>
              <a:rPr lang="zh-CN" altLang="en-US" dirty="0" smtClean="0"/>
              <a:t>、</a:t>
            </a:r>
            <a:r>
              <a:rPr lang="en-US" dirty="0" smtClean="0"/>
              <a:t>image</a:t>
            </a:r>
            <a:r>
              <a:rPr lang="zh-CN" altLang="en-US" dirty="0" smtClean="0"/>
              <a:t>和</a:t>
            </a:r>
            <a:r>
              <a:rPr lang="en-US" dirty="0" smtClean="0"/>
              <a:t>timestamp</a:t>
            </a:r>
            <a:r>
              <a:rPr lang="zh-CN" altLang="en-US" dirty="0" smtClean="0"/>
              <a:t>之外的基本数据类型。</a:t>
            </a:r>
          </a:p>
          <a:p>
            <a:pPr lvl="0"/>
            <a:r>
              <a:rPr lang="zh-CN" altLang="en-US" dirty="0" smtClean="0"/>
              <a:t>函数体：合法的</a:t>
            </a:r>
            <a:r>
              <a:rPr lang="en-US" dirty="0" smtClean="0"/>
              <a:t>SQL</a:t>
            </a:r>
            <a:r>
              <a:rPr lang="zh-CN" altLang="en-US" dirty="0" smtClean="0"/>
              <a:t>语句，必须包含</a:t>
            </a:r>
            <a:r>
              <a:rPr lang="en-US" dirty="0" smtClean="0"/>
              <a:t>RETURN</a:t>
            </a:r>
            <a:r>
              <a:rPr lang="zh-CN" altLang="en-US" dirty="0" smtClean="0"/>
              <a:t>语句，</a:t>
            </a:r>
            <a:r>
              <a:rPr lang="en-US" dirty="0" smtClean="0"/>
              <a:t>RETURN</a:t>
            </a:r>
            <a:r>
              <a:rPr lang="zh-CN" altLang="en-US" dirty="0" smtClean="0"/>
              <a:t>语句返回值的数据类型和</a:t>
            </a:r>
            <a:r>
              <a:rPr lang="en-US" dirty="0" smtClean="0"/>
              <a:t>RETURNS</a:t>
            </a:r>
            <a:r>
              <a:rPr lang="zh-CN" altLang="en-US" dirty="0" smtClean="0"/>
              <a:t>子句指定的返回值类型要一致。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标量函数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1472" y="1714488"/>
          <a:ext cx="4000528" cy="1625600"/>
        </p:xfrm>
        <a:graphic>
          <a:graphicData uri="http://schemas.openxmlformats.org/drawingml/2006/table">
            <a:tbl>
              <a:tblPr/>
              <a:tblGrid>
                <a:gridCol w="4000528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FUNCTION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funscore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()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RETURNS decimal(5,2)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RETURN (SELECT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=6  AND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=2)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214282" y="785794"/>
            <a:ext cx="84296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8-10】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创建一个函数名为</a:t>
            </a:r>
            <a:r>
              <a:rPr kumimoji="0" lang="en-US" altLang="zh-CN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funscore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，求出学号为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、选修的课程编号为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的成绩。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44033" name="Picture 1" descr="图8-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500174"/>
            <a:ext cx="3924300" cy="219075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571472" y="3786190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③在“查询编辑器”上输入语句“</a:t>
            </a:r>
            <a:r>
              <a:rPr lang="en-US" dirty="0" smtClean="0"/>
              <a:t>SELECT  </a:t>
            </a:r>
            <a:r>
              <a:rPr lang="en-US" dirty="0" err="1" smtClean="0"/>
              <a:t>dbo.funscore</a:t>
            </a:r>
            <a:r>
              <a:rPr lang="zh-CN" altLang="en-US" dirty="0" smtClean="0"/>
              <a:t>（）”，单击工具栏上的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执行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按钮，得出成绩信息。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5786" y="4357694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说明：</a:t>
            </a:r>
          </a:p>
          <a:p>
            <a:pPr lvl="0"/>
            <a:r>
              <a:rPr lang="zh-CN" altLang="en-US" dirty="0" smtClean="0"/>
              <a:t>函数如果没有参数，函数名后面的小括号也不能省略；</a:t>
            </a:r>
          </a:p>
          <a:p>
            <a:pPr lvl="0"/>
            <a:r>
              <a:rPr lang="zh-CN" altLang="en-US" dirty="0" smtClean="0"/>
              <a:t>在第二行用</a:t>
            </a:r>
            <a:r>
              <a:rPr lang="en-US" dirty="0" smtClean="0"/>
              <a:t>RETURNS</a:t>
            </a:r>
            <a:r>
              <a:rPr lang="zh-CN" altLang="en-US" dirty="0" smtClean="0"/>
              <a:t>关键字指出函数运行结束后返回的值的数据类型是</a:t>
            </a:r>
            <a:r>
              <a:rPr lang="en-US" dirty="0" smtClean="0"/>
              <a:t>decimal(5,2)</a:t>
            </a:r>
            <a:r>
              <a:rPr lang="zh-CN" altLang="en-US" dirty="0" smtClean="0"/>
              <a:t>，那么在函数体内需要用</a:t>
            </a:r>
            <a:r>
              <a:rPr lang="en-US" dirty="0" smtClean="0"/>
              <a:t>RETURN</a:t>
            </a:r>
            <a:r>
              <a:rPr lang="zh-CN" altLang="en-US" dirty="0" smtClean="0"/>
              <a:t>语句返回一个此类型的值；</a:t>
            </a:r>
          </a:p>
          <a:p>
            <a:pPr lvl="0"/>
            <a:r>
              <a:rPr lang="zh-CN" altLang="en-US" dirty="0" smtClean="0"/>
              <a:t>标量函数的调用方法和系统函数相同；</a:t>
            </a:r>
          </a:p>
          <a:p>
            <a:pPr lvl="0"/>
            <a:r>
              <a:rPr lang="zh-CN" altLang="en-US" dirty="0" smtClean="0"/>
              <a:t>此函数没有参数，功能限制为只能返回学号为</a:t>
            </a:r>
            <a:r>
              <a:rPr lang="en-US" dirty="0" smtClean="0"/>
              <a:t>6</a:t>
            </a:r>
            <a:r>
              <a:rPr lang="zh-CN" altLang="en-US" dirty="0" smtClean="0"/>
              <a:t>的学生选修课程编号为</a:t>
            </a:r>
            <a:r>
              <a:rPr lang="en-US" dirty="0" smtClean="0"/>
              <a:t>2</a:t>
            </a:r>
            <a:r>
              <a:rPr lang="zh-CN" altLang="en-US" dirty="0" smtClean="0"/>
              <a:t>的成绩，其它的学生的成绩不能用此函数，可以通过创建有参数的函数来解决。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8.1.1 </a:t>
            </a:r>
            <a:r>
              <a:rPr lang="zh-CN" altLang="zh-CN" b="1" dirty="0"/>
              <a:t>情景描述</a:t>
            </a:r>
          </a:p>
          <a:p>
            <a:r>
              <a:rPr lang="en-US" altLang="zh-CN" b="1" dirty="0" smtClean="0"/>
              <a:t>8.1.2</a:t>
            </a:r>
            <a:r>
              <a:rPr lang="zh-CN" altLang="zh-CN" b="1" dirty="0"/>
              <a:t>问题分析</a:t>
            </a:r>
          </a:p>
          <a:p>
            <a:r>
              <a:rPr lang="en-US" altLang="zh-CN" b="1" dirty="0" smtClean="0"/>
              <a:t>8.1.3 </a:t>
            </a:r>
            <a:r>
              <a:rPr lang="zh-CN" altLang="zh-CN" b="1" dirty="0"/>
              <a:t>解决方案</a:t>
            </a:r>
          </a:p>
          <a:p>
            <a:r>
              <a:rPr lang="en-US" altLang="zh-CN" b="1" dirty="0" smtClean="0"/>
              <a:t>8.1.4 </a:t>
            </a:r>
            <a:r>
              <a:rPr lang="zh-CN" altLang="zh-CN" b="1" dirty="0"/>
              <a:t>知识总结</a:t>
            </a:r>
          </a:p>
          <a:p>
            <a:r>
              <a:rPr lang="en-US" altLang="zh-CN" b="1" dirty="0" smtClean="0"/>
              <a:t>8.1.5 </a:t>
            </a:r>
            <a:r>
              <a:rPr lang="zh-CN" altLang="zh-CN" b="1" dirty="0"/>
              <a:t>应用实践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/>
              <a:t>任务</a:t>
            </a:r>
            <a:r>
              <a:rPr lang="en-US" altLang="zh-CN" b="1" dirty="0" smtClean="0"/>
              <a:t>8.1 </a:t>
            </a:r>
            <a:r>
              <a:rPr lang="zh-CN" altLang="en-US" b="1" dirty="0" smtClean="0"/>
              <a:t>用户自定义函数</a:t>
            </a:r>
            <a:endParaRPr lang="en-US" altLang="zh-CN" b="1" dirty="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85720" y="2214554"/>
          <a:ext cx="4071966" cy="1625600"/>
        </p:xfrm>
        <a:graphic>
          <a:graphicData uri="http://schemas.openxmlformats.org/drawingml/2006/table">
            <a:tbl>
              <a:tblPr/>
              <a:tblGrid>
                <a:gridCol w="4071966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FUNCTION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funscorenew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(@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stuid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int,@courseid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RETURNS decimal(5,2)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RETURN ( 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stuid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AND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courseid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0" y="857232"/>
            <a:ext cx="871543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8-11】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创建一个函数名为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funscorenew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，输入学号和课程编号，返回指定学号和课程编号的成绩。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按钮，展开“对象资源管理器”窗口的“学生管理”数据库下的“可编程性”文件夹，双击“函数”，展开“标量值函数”，可以看到创建的函数前面加了所有者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dbo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48129" name="Picture 1" descr="图8-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214554"/>
            <a:ext cx="4333875" cy="1781175"/>
          </a:xfrm>
          <a:prstGeom prst="rect">
            <a:avLst/>
          </a:prstGeom>
          <a:noFill/>
        </p:spPr>
      </p:pic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214282" y="4071942"/>
            <a:ext cx="8429684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③在“查询编辑器”上输入语句“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SELECT  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dbo.funscorenew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(1,1)”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按钮，得出学号为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的学生选修的课程编号为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的成绩。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函数的参数先写参数名，再写参数的数据类型；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函数的运行在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SELECT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语句中，要指出函数的实际参数值，实际参数值要和形式参数一一对应。每次运行函数，输入的实际参数不同，得出的形式参数也不同。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85720" y="2500306"/>
          <a:ext cx="3571900" cy="1625600"/>
        </p:xfrm>
        <a:graphic>
          <a:graphicData uri="http://schemas.openxmlformats.org/drawingml/2006/table">
            <a:tbl>
              <a:tblPr/>
              <a:tblGrid>
                <a:gridCol w="3571900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FUNCTION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funclass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(@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classid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RETURNS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RETURN(SELECT COUNT(*)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classid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1000108"/>
            <a:ext cx="8501122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8-12】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创建一个函数名为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funclass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，输入班级编号，统计班级的学生人数。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按钮，展开“对象资源管理器”窗口的“学生管理”数据库下的“可编程性”文件夹，双击“函数”，展开“标量值函数”，可以看到创建的函数前面加了所有者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dbo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49153" name="Picture 1" descr="图8-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2428868"/>
            <a:ext cx="4333875" cy="1933575"/>
          </a:xfrm>
          <a:prstGeom prst="rect">
            <a:avLst/>
          </a:prstGeom>
          <a:noFill/>
        </p:spPr>
      </p:pic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285721" y="4714884"/>
            <a:ext cx="835824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③在“查询编辑器”上输入语句“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SELECT  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dbo.funclass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(3)”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按钮，得出班级编号为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的学生人数。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42910" y="2143116"/>
            <a:ext cx="7836961" cy="3983047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如果函数返回值是表（</a:t>
            </a:r>
            <a:r>
              <a:rPr lang="en-US" dirty="0" smtClean="0"/>
              <a:t>TABLE</a:t>
            </a:r>
            <a:r>
              <a:rPr lang="zh-CN" altLang="en-US" dirty="0" smtClean="0"/>
              <a:t>），则函数为表值函数，表值函数返回的结果是表，因此，表值函数的调用要放在</a:t>
            </a:r>
            <a:r>
              <a:rPr lang="en-US" dirty="0" smtClean="0"/>
              <a:t>SELECT</a:t>
            </a:r>
            <a:r>
              <a:rPr lang="zh-CN" altLang="en-US" dirty="0" smtClean="0"/>
              <a:t>语句的</a:t>
            </a:r>
            <a:r>
              <a:rPr lang="en-US" dirty="0" smtClean="0"/>
              <a:t>FROM</a:t>
            </a:r>
            <a:r>
              <a:rPr lang="zh-CN" altLang="en-US" dirty="0" smtClean="0"/>
              <a:t>子句调用，使用</a:t>
            </a:r>
            <a:r>
              <a:rPr lang="en-US" dirty="0" smtClean="0"/>
              <a:t>CREATE FUNCTION</a:t>
            </a:r>
            <a:r>
              <a:rPr lang="zh-CN" altLang="en-US" dirty="0" smtClean="0"/>
              <a:t>创建内嵌表值函数的语法格式如下：</a:t>
            </a:r>
          </a:p>
          <a:p>
            <a:pPr>
              <a:buNone/>
            </a:pPr>
            <a:r>
              <a:rPr lang="en-US" dirty="0" smtClean="0"/>
              <a:t>    CREATE FUNCTION </a:t>
            </a:r>
            <a:r>
              <a:rPr lang="zh-CN" altLang="en-US" dirty="0" smtClean="0"/>
              <a:t>函数名（形式参数列表）</a:t>
            </a:r>
          </a:p>
          <a:p>
            <a:pPr>
              <a:buNone/>
            </a:pPr>
            <a:r>
              <a:rPr lang="en-US" dirty="0" smtClean="0"/>
              <a:t>    RETURNS  TABLE</a:t>
            </a:r>
            <a:endParaRPr lang="zh-CN" altLang="en-US" dirty="0" smtClean="0"/>
          </a:p>
          <a:p>
            <a:pPr>
              <a:buNone/>
            </a:pPr>
            <a:r>
              <a:rPr lang="en-US" dirty="0" smtClean="0"/>
              <a:t>    AS</a:t>
            </a:r>
            <a:endParaRPr lang="zh-CN" altLang="en-US" dirty="0" smtClean="0"/>
          </a:p>
          <a:p>
            <a:pPr>
              <a:buNone/>
            </a:pPr>
            <a:r>
              <a:rPr lang="en-US" dirty="0" smtClean="0"/>
              <a:t>    RETURN(SELECT</a:t>
            </a:r>
            <a:r>
              <a:rPr lang="zh-CN" altLang="en-US" dirty="0" smtClean="0"/>
              <a:t>语句</a:t>
            </a:r>
            <a:r>
              <a:rPr lang="en-US" dirty="0" smtClean="0"/>
              <a:t>)</a:t>
            </a:r>
            <a:endParaRPr lang="zh-CN" altLang="en-US" dirty="0" smtClean="0"/>
          </a:p>
          <a:p>
            <a:r>
              <a:rPr lang="zh-CN" altLang="en-US" dirty="0" smtClean="0"/>
              <a:t>参数说明如下：</a:t>
            </a:r>
          </a:p>
          <a:p>
            <a:pPr lvl="0"/>
            <a:r>
              <a:rPr lang="en-US" dirty="0" smtClean="0"/>
              <a:t>TABLE</a:t>
            </a:r>
            <a:r>
              <a:rPr lang="zh-CN" altLang="en-US" dirty="0" smtClean="0"/>
              <a:t>：指定函数返回值的类型为表。</a:t>
            </a:r>
          </a:p>
          <a:p>
            <a:pPr lvl="0"/>
            <a:r>
              <a:rPr lang="en-US" dirty="0" smtClean="0"/>
              <a:t>SELECT</a:t>
            </a:r>
            <a:r>
              <a:rPr lang="zh-CN" altLang="en-US" dirty="0" smtClean="0"/>
              <a:t>语句：单条</a:t>
            </a:r>
            <a:r>
              <a:rPr lang="en-US" dirty="0" smtClean="0"/>
              <a:t>select</a:t>
            </a:r>
            <a:r>
              <a:rPr lang="zh-CN" altLang="en-US" dirty="0" smtClean="0"/>
              <a:t>查询语句，查询语句的结果做为函数返回的表。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表值函数</a:t>
            </a: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7158" y="2357430"/>
          <a:ext cx="4286280" cy="1643074"/>
        </p:xfrm>
        <a:graphic>
          <a:graphicData uri="http://schemas.openxmlformats.org/drawingml/2006/table">
            <a:tbl>
              <a:tblPr/>
              <a:tblGrid>
                <a:gridCol w="4286280"/>
              </a:tblGrid>
              <a:tr h="1643074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FUNCTION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funteacher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(@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deptname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varchar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(50))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RETURNS table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RETURN( SELECT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性别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职称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730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a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b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ON a.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=b.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deptname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357158" y="714356"/>
            <a:ext cx="807249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8-13】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创建一个函数名为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funteacher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，输入系部名称，查询指定系部的教师的编号、姓名、性别、职称、学历、学位、专业信息。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按钮，展开“对象资源管理器”窗口的“学生管理”数据库下的“可编程性”文件夹，双击“函数”，展开“表值函数”，可以看到创建的函数前面加了所有者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dbo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50177" name="Picture 1" descr="图8-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357430"/>
            <a:ext cx="4000529" cy="1657350"/>
          </a:xfrm>
          <a:prstGeom prst="rect">
            <a:avLst/>
          </a:prstGeom>
          <a:noFill/>
        </p:spPr>
      </p:pic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428596" y="4214818"/>
            <a:ext cx="801854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③在“查询编辑器”上输入语句“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SELECT  * FROM  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funteacher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('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电子系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')”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按钮，查询电子系的教师的信息。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函数的参数的数据类型要和数据库中系部表的字段“系部名称”的数据类型相同；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返回的结果是表，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SELECT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语句查询的结果就是表的格式，当作函数的结果。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85720" y="2214554"/>
          <a:ext cx="4429156" cy="1422400"/>
        </p:xfrm>
        <a:graphic>
          <a:graphicData uri="http://schemas.openxmlformats.org/drawingml/2006/table">
            <a:tbl>
              <a:tblPr/>
              <a:tblGrid>
                <a:gridCol w="4429156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FUNCTION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funstuscore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(@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stuid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=1)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RETURNS TABLE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RETURN(SELECT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性别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xk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xk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xk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kc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ON kc.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xk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WHERE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stuid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214282" y="785794"/>
            <a:ext cx="8429652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8-14】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创建一个函数名为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funstuscore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，输入学号，查询指定学生的选课信息。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按钮，展开“对象资源管理器”窗口的“学生管理”数据库下的“可编程性”文件夹，双击“函数”，展开“表值函数”，可以看到表值函数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dbo.funstuscore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，查看其参数，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@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stuid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有默认值，运行结果如图所示。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52225" name="Picture 1" descr="图8-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214554"/>
            <a:ext cx="3786214" cy="1609725"/>
          </a:xfrm>
          <a:prstGeom prst="rect">
            <a:avLst/>
          </a:prstGeom>
          <a:noFill/>
        </p:spPr>
      </p:pic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357158" y="4000504"/>
            <a:ext cx="721523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③在“查询编辑器”上输入语句“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SELECT  * FROM  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funstuscore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(DEFAULT)”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按钮，可查询学号为默认值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的选课信息，参数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DEFAULT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也可以换成指定的学号。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说明：在创建函数的时候，可以指定默认值。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当函数定义需要修改的时候，使用</a:t>
            </a:r>
            <a:r>
              <a:rPr lang="en-US" dirty="0" smtClean="0"/>
              <a:t>ALTER FUNCTION</a:t>
            </a:r>
            <a:r>
              <a:rPr lang="zh-CN" altLang="en-US" dirty="0" smtClean="0"/>
              <a:t>命令，修改函数的的语法与创建函数的语法一样，只需要将</a:t>
            </a:r>
            <a:r>
              <a:rPr lang="en-US" dirty="0" smtClean="0"/>
              <a:t>CREATE</a:t>
            </a:r>
            <a:r>
              <a:rPr lang="zh-CN" altLang="en-US" dirty="0" smtClean="0"/>
              <a:t>换成</a:t>
            </a:r>
            <a:r>
              <a:rPr lang="en-US" dirty="0" smtClean="0"/>
              <a:t>ALTER</a:t>
            </a:r>
            <a:r>
              <a:rPr lang="zh-CN" altLang="en-US" dirty="0" smtClean="0"/>
              <a:t>即可，但是不能修改自定义函数的类型，即不能将标量函数更改为内联表值函数或者多语句表值函数。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修改函数</a:t>
            </a:r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1472" y="2000240"/>
          <a:ext cx="4357718" cy="1741494"/>
        </p:xfrm>
        <a:graphic>
          <a:graphicData uri="http://schemas.openxmlformats.org/drawingml/2006/table">
            <a:tbl>
              <a:tblPr/>
              <a:tblGrid>
                <a:gridCol w="4357718"/>
              </a:tblGrid>
              <a:tr h="1741494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ALTER FUNCTION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funscore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()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RETURNS decimal(5,2)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RETURN (SELECT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=5 AND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=1)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357158" y="928670"/>
            <a:ext cx="792958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8-15】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修改已经存在的函数为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funscore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，更改为查询学号为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，选修的课程编号为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的成绩。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53249" name="Picture 1" descr="图8-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857364"/>
            <a:ext cx="3867150" cy="2428875"/>
          </a:xfrm>
          <a:prstGeom prst="rect">
            <a:avLst/>
          </a:prstGeom>
          <a:noFill/>
        </p:spPr>
      </p:pic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285720" y="4500570"/>
            <a:ext cx="80724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③在“查询编辑器”上输入语句“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SELECT  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dbo.funscore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 )”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按钮，得出固定的学号为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的学生选修的课程编号为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的成绩。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说明：在修改函数的时候，可以修改函数的定义，但是如果更改函数返回值的类型，就会产生错误，即如果把函数返回值的类型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decimal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5,2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）更改为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TABLE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类型，则会产生错误。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可以使用</a:t>
            </a:r>
            <a:r>
              <a:rPr lang="en-US" dirty="0" smtClean="0"/>
              <a:t>DROP FUNCTION</a:t>
            </a:r>
            <a:r>
              <a:rPr lang="zh-CN" altLang="en-US" dirty="0" smtClean="0"/>
              <a:t>命令删除自定义函数，语法格式如下：</a:t>
            </a:r>
          </a:p>
          <a:p>
            <a:r>
              <a:rPr lang="en-US" dirty="0" smtClean="0"/>
              <a:t>DROP  FUNCTION </a:t>
            </a:r>
            <a:r>
              <a:rPr lang="zh-CN" altLang="en-US" dirty="0" smtClean="0"/>
              <a:t>函数名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删除用户自定义函数</a:t>
            </a:r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0034" y="2357430"/>
          <a:ext cx="4658995" cy="264160"/>
        </p:xfrm>
        <a:graphic>
          <a:graphicData uri="http://schemas.openxmlformats.org/drawingml/2006/table">
            <a:tbl>
              <a:tblPr/>
              <a:tblGrid>
                <a:gridCol w="4658995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DROP FUNCTION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funstuscore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285720" y="1000108"/>
            <a:ext cx="785814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8-16】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删除函数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funscore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55297" name="Picture 1" descr="图8-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496"/>
            <a:ext cx="3790950" cy="2009775"/>
          </a:xfrm>
          <a:prstGeom prst="rect">
            <a:avLst/>
          </a:prstGeom>
          <a:noFill/>
        </p:spPr>
      </p:pic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500034" y="5143512"/>
            <a:ext cx="778674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③在“查询编辑器”上输入语句“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SELECT  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dbo.funscore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 )”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按钮，服务器会报错。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143116"/>
            <a:ext cx="7408333" cy="3450696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在销售数据库中，创建一个函数</a:t>
            </a:r>
            <a:r>
              <a:rPr lang="en-US" dirty="0" err="1" smtClean="0"/>
              <a:t>funproduction</a:t>
            </a:r>
            <a:r>
              <a:rPr lang="zh-CN" altLang="en-US" dirty="0" smtClean="0"/>
              <a:t>，根据输入的顾客编号，查询顾客购买的商品编号，商品名称，数量，价格，总价，商品类别。</a:t>
            </a:r>
          </a:p>
          <a:p>
            <a:r>
              <a:rPr lang="en-US" dirty="0" smtClean="0"/>
              <a:t>1</a:t>
            </a:r>
            <a:r>
              <a:rPr lang="zh-CN" altLang="en-US" dirty="0" smtClean="0"/>
              <a:t>．打开</a:t>
            </a:r>
            <a:r>
              <a:rPr lang="en-US" dirty="0" smtClean="0"/>
              <a:t>SQL Server Management Studio</a:t>
            </a:r>
            <a:r>
              <a:rPr lang="zh-CN" altLang="en-US" dirty="0" smtClean="0"/>
              <a:t>，单击“对象资源管理器”中的“数据库”文件夹下的数据库“销售”；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．单击工具栏上的“新建查询”命令，打开“查询编辑器”；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．在“查询编辑器”上输入以下代码：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8.1.5 </a:t>
            </a:r>
            <a:r>
              <a:rPr lang="zh-CN" altLang="zh-CN" b="1" dirty="0" smtClean="0"/>
              <a:t>应用实践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学生信息管理系统里经常需要做一些重复性的操作，可把这些操作创建为函数来使用。数据库开发人员需要创建一个函数，要求该函数可以根据输入的专业名称，返回本专业学生的学号、姓名、性别、出生日期、身份证号。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8.1.1 </a:t>
            </a:r>
            <a:r>
              <a:rPr lang="zh-CN" altLang="zh-CN" b="1" dirty="0" smtClean="0"/>
              <a:t>情景描述</a:t>
            </a:r>
            <a:endParaRPr lang="zh-CN" altLang="zh-CN" b="1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85721" y="1928802"/>
          <a:ext cx="4357718" cy="1697038"/>
        </p:xfrm>
        <a:graphic>
          <a:graphicData uri="http://schemas.openxmlformats.org/drawingml/2006/table">
            <a:tbl>
              <a:tblPr/>
              <a:tblGrid>
                <a:gridCol w="4357718"/>
              </a:tblGrid>
              <a:tr h="1697038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FUNCTION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funproduction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(@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customerid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varchar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(50))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RETURNS TABLE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RETURN(SELECT sp.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类别名称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数量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价格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总价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FROM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sp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商品类型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splx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ON sp.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类别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ID=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splx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类别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销售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ID=sp.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 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顾客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ID=@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customerid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85720" y="4500570"/>
            <a:ext cx="68580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4097" name="Picture 1" descr="图8-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3925" y="1785926"/>
            <a:ext cx="3838603" cy="2286000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357158" y="5072074"/>
            <a:ext cx="73581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．在“查询编辑器”上输入语句“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SELECT * FROM  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funproduction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(2)”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按钮，查询顾客编号为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的顾客购买的商品信息。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8.2.1 </a:t>
            </a:r>
            <a:r>
              <a:rPr lang="zh-CN" altLang="zh-CN" b="1" dirty="0" smtClean="0"/>
              <a:t>情景描述</a:t>
            </a:r>
          </a:p>
          <a:p>
            <a:r>
              <a:rPr lang="en-US" altLang="zh-CN" b="1" dirty="0" smtClean="0"/>
              <a:t>8.2.2</a:t>
            </a:r>
            <a:r>
              <a:rPr lang="zh-CN" altLang="zh-CN" b="1" dirty="0" smtClean="0"/>
              <a:t>问题分析</a:t>
            </a:r>
          </a:p>
          <a:p>
            <a:r>
              <a:rPr lang="en-US" altLang="zh-CN" b="1" dirty="0" smtClean="0"/>
              <a:t>8.2.3 </a:t>
            </a:r>
            <a:r>
              <a:rPr lang="zh-CN" altLang="zh-CN" b="1" dirty="0" smtClean="0"/>
              <a:t>解决方案</a:t>
            </a:r>
          </a:p>
          <a:p>
            <a:r>
              <a:rPr lang="en-US" altLang="zh-CN" b="1" dirty="0" smtClean="0"/>
              <a:t>8.2.4 </a:t>
            </a:r>
            <a:r>
              <a:rPr lang="zh-CN" altLang="zh-CN" b="1" dirty="0" smtClean="0"/>
              <a:t>知识总结</a:t>
            </a:r>
          </a:p>
          <a:p>
            <a:r>
              <a:rPr lang="en-US" altLang="zh-CN" b="1" dirty="0" smtClean="0"/>
              <a:t>8.2.5 </a:t>
            </a:r>
            <a:r>
              <a:rPr lang="zh-CN" altLang="zh-CN" b="1" dirty="0" smtClean="0"/>
              <a:t>应用实践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8.2 </a:t>
            </a:r>
            <a:r>
              <a:rPr lang="zh-CN" altLang="en-US" dirty="0" smtClean="0"/>
              <a:t>创建存储过程</a:t>
            </a:r>
            <a:endParaRPr lang="zh-CN" alt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根据学生信息管理系统的需求，数据库的开发人员需要创建一个存储过程，根据输入的职称，统计这类职称的教师人数，同时返回教师的编号、姓名、性别、职称、学历、系部名称的具体信息。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8.2.1 </a:t>
            </a:r>
            <a:r>
              <a:rPr lang="zh-CN" altLang="zh-CN" b="1" dirty="0" smtClean="0"/>
              <a:t>情景描述</a:t>
            </a:r>
            <a:endParaRPr lang="zh-CN" altLang="zh-CN" b="1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为了解决上述问题，需要完成以下任务：</a:t>
            </a:r>
          </a:p>
          <a:p>
            <a:r>
              <a:rPr lang="en-US" dirty="0" smtClean="0"/>
              <a:t>1</a:t>
            </a:r>
            <a:r>
              <a:rPr lang="zh-CN" altLang="en-US" dirty="0" smtClean="0"/>
              <a:t>．写出统计指定职称的查询语句；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．写出查询指定职称的教师信息的语句；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．写出创建存储过程的语句；</a:t>
            </a:r>
          </a:p>
          <a:p>
            <a:r>
              <a:rPr lang="en-US" dirty="0" smtClean="0"/>
              <a:t>4</a:t>
            </a:r>
            <a:r>
              <a:rPr lang="zh-CN" altLang="en-US" dirty="0" smtClean="0"/>
              <a:t>．调用存储过程以验证结果。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8.2.2</a:t>
            </a:r>
            <a:r>
              <a:rPr lang="zh-CN" altLang="zh-CN" b="1" dirty="0" smtClean="0"/>
              <a:t>问题分析</a:t>
            </a:r>
            <a:endParaRPr lang="zh-CN" alt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2067" y="5500701"/>
            <a:ext cx="7408333" cy="625461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8.2.3 </a:t>
            </a:r>
            <a:r>
              <a:rPr lang="zh-CN" altLang="zh-CN" b="1" dirty="0" smtClean="0"/>
              <a:t>解决方案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14348" y="2786058"/>
          <a:ext cx="4286280" cy="2032000"/>
        </p:xfrm>
        <a:graphic>
          <a:graphicData uri="http://schemas.openxmlformats.org/drawingml/2006/table">
            <a:tbl>
              <a:tblPr/>
              <a:tblGrid>
                <a:gridCol w="4286280"/>
              </a:tblGrid>
              <a:tr h="65881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PROC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procteachercount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@title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varchar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(20),@c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OUTPUT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SELECT @c=COUNT(*)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职称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=@title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性别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职称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系部名称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ON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系部代码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职称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=@title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357158" y="1857364"/>
            <a:ext cx="74295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，单击“对象资源管理器”中的“数据库”文件夹下的数据库“学生管理”；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．单击工具栏上的“新建查询”命令，打开“查询编辑器”；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．在“查询编辑器”上输入以下代码：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472" y="4857760"/>
            <a:ext cx="60722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4</a:t>
            </a:r>
            <a:r>
              <a:rPr lang="zh-CN" altLang="en-US" sz="1400" dirty="0" smtClean="0"/>
              <a:t>．单击工具栏上的</a:t>
            </a:r>
            <a:r>
              <a:rPr lang="en-US" altLang="zh-CN" sz="1400" dirty="0" smtClean="0"/>
              <a:t>【</a:t>
            </a:r>
            <a:r>
              <a:rPr lang="zh-CN" altLang="en-US" sz="1400" dirty="0" smtClean="0"/>
              <a:t>执行</a:t>
            </a:r>
            <a:r>
              <a:rPr lang="en-US" altLang="zh-CN" sz="1400" dirty="0" smtClean="0"/>
              <a:t>】</a:t>
            </a:r>
            <a:r>
              <a:rPr lang="zh-CN" altLang="en-US" sz="1400" dirty="0" smtClean="0"/>
              <a:t>按钮，如图所示。</a:t>
            </a:r>
            <a:endParaRPr lang="zh-CN" altLang="en-US" sz="1400" dirty="0"/>
          </a:p>
        </p:txBody>
      </p:sp>
      <p:sp>
        <p:nvSpPr>
          <p:cNvPr id="7" name="矩形 6"/>
          <p:cNvSpPr/>
          <p:nvPr/>
        </p:nvSpPr>
        <p:spPr>
          <a:xfrm>
            <a:off x="571472" y="5143512"/>
            <a:ext cx="68580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5</a:t>
            </a:r>
            <a:r>
              <a:rPr lang="zh-CN" altLang="en-US" sz="1400" dirty="0" smtClean="0"/>
              <a:t>．在“查询编辑器” 输入以下语句之后，单击工具栏上的</a:t>
            </a:r>
            <a:r>
              <a:rPr lang="en-US" altLang="zh-CN" sz="1400" dirty="0" smtClean="0"/>
              <a:t>【</a:t>
            </a:r>
            <a:r>
              <a:rPr lang="zh-CN" altLang="en-US" sz="1400" dirty="0" smtClean="0"/>
              <a:t>执行</a:t>
            </a:r>
            <a:r>
              <a:rPr lang="en-US" altLang="zh-CN" sz="1400" dirty="0" smtClean="0"/>
              <a:t>】</a:t>
            </a:r>
            <a:r>
              <a:rPr lang="zh-CN" altLang="en-US" sz="1400" dirty="0" smtClean="0"/>
              <a:t>按钮，在结果栏的“消息”选项卡内返回查询结果影响的行数，及统计的指定职称的人数。在结果选项卡中返回指定职称的教师信息。</a:t>
            </a:r>
            <a:endParaRPr lang="zh-CN" altLang="en-US" sz="14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714348" y="6000768"/>
          <a:ext cx="4676775" cy="609600"/>
        </p:xfrm>
        <a:graphic>
          <a:graphicData uri="http://schemas.openxmlformats.org/drawingml/2006/table">
            <a:tbl>
              <a:tblPr/>
              <a:tblGrid>
                <a:gridCol w="4676775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DECLARE @count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EXEC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procteachercount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副教授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',@count output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PRINT @count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0418" name="Picture 2" descr="图8-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643182"/>
            <a:ext cx="3571900" cy="235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lvl="1"/>
            <a:r>
              <a:rPr lang="zh-CN" altLang="en-US" sz="2400" dirty="0" smtClean="0"/>
              <a:t>存储过程的概念</a:t>
            </a:r>
            <a:endParaRPr lang="en-US" altLang="zh-CN" sz="2400" dirty="0" smtClean="0"/>
          </a:p>
          <a:p>
            <a:pPr marL="274320" lvl="1"/>
            <a:r>
              <a:rPr lang="en-US" altLang="zh-CN" sz="2400" dirty="0" smtClean="0"/>
              <a:t> </a:t>
            </a:r>
            <a:r>
              <a:rPr lang="zh-CN" altLang="en-US" sz="2400" dirty="0" smtClean="0"/>
              <a:t>引入存储过程的好处</a:t>
            </a:r>
            <a:endParaRPr lang="en-US" altLang="zh-CN" sz="2400" dirty="0" smtClean="0"/>
          </a:p>
          <a:p>
            <a:pPr marL="274320" lvl="1"/>
            <a:r>
              <a:rPr lang="zh-CN" altLang="en-US" sz="2400" dirty="0" smtClean="0"/>
              <a:t>存储过程的创建和调用</a:t>
            </a:r>
            <a:endParaRPr lang="en-US" altLang="zh-CN" sz="2400" dirty="0" smtClean="0"/>
          </a:p>
          <a:p>
            <a:pPr marL="274320" lvl="1"/>
            <a:r>
              <a:rPr lang="zh-CN" altLang="en-US" dirty="0" smtClean="0"/>
              <a:t>修改存储过程</a:t>
            </a:r>
            <a:endParaRPr lang="en-US" altLang="zh-CN" dirty="0" smtClean="0"/>
          </a:p>
          <a:p>
            <a:pPr marL="274320" lvl="1"/>
            <a:r>
              <a:rPr lang="zh-CN" altLang="en-US" dirty="0" smtClean="0"/>
              <a:t>删除用户自定义存储过程</a:t>
            </a:r>
            <a:endParaRPr lang="en-US" altLang="zh-CN" dirty="0" smtClean="0"/>
          </a:p>
          <a:p>
            <a:pPr marL="274320" lvl="1"/>
            <a:r>
              <a:rPr lang="zh-CN" altLang="en-US" dirty="0" smtClean="0"/>
              <a:t>查看存储过程信息</a:t>
            </a:r>
          </a:p>
          <a:p>
            <a:pPr marL="274320" lvl="1"/>
            <a:r>
              <a:rPr lang="zh-CN" altLang="en-US" dirty="0" smtClean="0"/>
              <a:t>重命名存储过程</a:t>
            </a:r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8.2.4 </a:t>
            </a:r>
            <a:r>
              <a:rPr lang="zh-CN" altLang="zh-CN" b="1" dirty="0" smtClean="0"/>
              <a:t>知识总结</a:t>
            </a:r>
            <a:endParaRPr lang="zh-CN" alt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dirty="0" smtClean="0"/>
              <a:t>数据库中保存的预先编译好的独立的数据库对象，驻留在数据库中，可以被应用程序调用，并允许数据以参数的形式在过程与应用程序之间传递。</a:t>
            </a:r>
          </a:p>
          <a:p>
            <a:r>
              <a:rPr lang="zh-CN" altLang="en-US" dirty="0" smtClean="0"/>
              <a:t>能接收输入参数的值，存储过程的定义都包含对数据库进行查询修改的</a:t>
            </a:r>
            <a:r>
              <a:rPr lang="en-US" dirty="0" smtClean="0"/>
              <a:t>SQL</a:t>
            </a:r>
            <a:r>
              <a:rPr lang="zh-CN" altLang="en-US" dirty="0" smtClean="0"/>
              <a:t>语句，有返回值；它的返回值只是指明执行知否成功，不能返回用户需要的结果；存储过程不能直接在表达式中使用，可以带多个输出参数。</a:t>
            </a:r>
          </a:p>
          <a:p>
            <a:r>
              <a:rPr lang="zh-CN" altLang="en-US" dirty="0" smtClean="0"/>
              <a:t>存储过程主要分为三类，系统存储过程，扩展存储过程和用户自定义的存储过程。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zh-CN" altLang="en-US" sz="4400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存储过程的概念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57158" y="1857364"/>
            <a:ext cx="8572559" cy="4268799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存储过程在服务器端运行，执行速度快，存储过程创建好后被编译成可执行的系统代码保留在服务器中，一般用户只需要提供存储过程所需的参数，执行存储过程，就能得到所需的查询结果，而不用管具体的实现过程；</a:t>
            </a:r>
          </a:p>
          <a:p>
            <a:r>
              <a:rPr lang="zh-CN" altLang="en-US" dirty="0" smtClean="0"/>
              <a:t>存储过程存储在服务器上并在服务器上执行，网络上只传送存储过程执行的最终数据，可以减少网络流量；</a:t>
            </a:r>
          </a:p>
          <a:p>
            <a:r>
              <a:rPr lang="zh-CN" altLang="en-US" dirty="0" smtClean="0"/>
              <a:t>存储过程一旦创建，可以多次被用户调用，而不必重新编写</a:t>
            </a:r>
            <a:r>
              <a:rPr lang="en-US" dirty="0" smtClean="0"/>
              <a:t>SQL</a:t>
            </a:r>
            <a:r>
              <a:rPr lang="zh-CN" altLang="en-US" dirty="0" smtClean="0"/>
              <a:t>语句，实现了模块化程序设计的思想；</a:t>
            </a:r>
          </a:p>
          <a:p>
            <a:r>
              <a:rPr lang="zh-CN" altLang="en-US" dirty="0" smtClean="0"/>
              <a:t>存储过程如果需要修改，在修改之后，所有调用该存储过程的程序得到的结果都会随之改变，提高了程序的可移植性；</a:t>
            </a:r>
          </a:p>
          <a:p>
            <a:r>
              <a:rPr lang="zh-CN" altLang="en-US" dirty="0" smtClean="0"/>
              <a:t>用户可以被授予权限执行存储过程，而不必拥有访问存储过程中引用的表的权限，即当用户需要访问表中数据但是没有权限的时候，可以设计一个存储过程来存取表中的数据，提供给用户，存储过程只作为一个存取通道，保护了数据的安全性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引入存储过程的好处</a:t>
            </a:r>
            <a:endParaRPr lang="zh-CN" alt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57158" y="1857365"/>
            <a:ext cx="8501122" cy="928694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存储过程和表、视图等数据库对象一样，在使用前要先创建，使用</a:t>
            </a:r>
            <a:r>
              <a:rPr lang="en-US" dirty="0" smtClean="0"/>
              <a:t>CREATE PROCEDURE</a:t>
            </a:r>
            <a:r>
              <a:rPr lang="zh-CN" altLang="en-US" dirty="0" smtClean="0"/>
              <a:t>语句创建存储过程的语法格式如下：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zh-CN" altLang="en-US" sz="4400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存储过程的创建和调用</a:t>
            </a:r>
          </a:p>
        </p:txBody>
      </p:sp>
      <p:sp>
        <p:nvSpPr>
          <p:cNvPr id="4" name="矩形 3"/>
          <p:cNvSpPr/>
          <p:nvPr/>
        </p:nvSpPr>
        <p:spPr>
          <a:xfrm>
            <a:off x="785786" y="2643182"/>
            <a:ext cx="44291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CREATE PROCEDURE </a:t>
            </a:r>
            <a:r>
              <a:rPr lang="zh-CN" altLang="en-US" dirty="0" smtClean="0"/>
              <a:t>存储过程名 参数列表</a:t>
            </a:r>
          </a:p>
          <a:p>
            <a:r>
              <a:rPr lang="en-US" dirty="0" smtClean="0"/>
              <a:t>WITH ENCRYPTION    AS</a:t>
            </a:r>
            <a:endParaRPr lang="zh-CN" altLang="en-US" dirty="0" smtClean="0"/>
          </a:p>
          <a:p>
            <a:r>
              <a:rPr lang="en-US" dirty="0" smtClean="0"/>
              <a:t>BEGIN</a:t>
            </a:r>
            <a:endParaRPr lang="zh-CN" altLang="en-US" dirty="0" smtClean="0"/>
          </a:p>
          <a:p>
            <a:r>
              <a:rPr lang="en-US" dirty="0" smtClean="0"/>
              <a:t>SQL</a:t>
            </a:r>
            <a:r>
              <a:rPr lang="zh-CN" altLang="en-US" dirty="0" smtClean="0"/>
              <a:t>语句</a:t>
            </a:r>
          </a:p>
          <a:p>
            <a:r>
              <a:rPr lang="en-US" dirty="0" smtClean="0"/>
              <a:t>END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5720" y="4000504"/>
            <a:ext cx="850112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参数说明如下：</a:t>
            </a:r>
          </a:p>
          <a:p>
            <a:pPr lvl="0"/>
            <a:r>
              <a:rPr lang="zh-CN" altLang="en-US" dirty="0" smtClean="0"/>
              <a:t>存储过程名：指定存储过程的名称，遵守标识符的命名规则，建议前缀加</a:t>
            </a:r>
            <a:r>
              <a:rPr lang="en-US" dirty="0" smtClean="0"/>
              <a:t>proc</a:t>
            </a:r>
            <a:r>
              <a:rPr lang="zh-CN" altLang="en-US" dirty="0" smtClean="0"/>
              <a:t>。</a:t>
            </a:r>
          </a:p>
          <a:p>
            <a:pPr lvl="0"/>
            <a:r>
              <a:rPr lang="zh-CN" altLang="en-US" dirty="0" smtClean="0"/>
              <a:t>参数列表：可以省略，格式为“参数名</a:t>
            </a:r>
            <a:r>
              <a:rPr lang="en-US" dirty="0" smtClean="0"/>
              <a:t>  </a:t>
            </a:r>
            <a:r>
              <a:rPr lang="zh-CN" altLang="en-US" dirty="0" smtClean="0"/>
              <a:t>数据类型”，参数之间用逗号分隔，参数可以指定默认值，格式为 “参数名</a:t>
            </a:r>
            <a:r>
              <a:rPr lang="en-US" dirty="0" smtClean="0"/>
              <a:t>  </a:t>
            </a:r>
            <a:r>
              <a:rPr lang="zh-CN" altLang="en-US" dirty="0" smtClean="0"/>
              <a:t>数据类型</a:t>
            </a:r>
            <a:r>
              <a:rPr lang="en-US" dirty="0" smtClean="0"/>
              <a:t>=</a:t>
            </a:r>
            <a:r>
              <a:rPr lang="zh-CN" altLang="en-US" dirty="0" smtClean="0"/>
              <a:t>默认值”，如果是输出参数，格式为“参数名 数据类型</a:t>
            </a:r>
            <a:r>
              <a:rPr lang="en-US" dirty="0" smtClean="0"/>
              <a:t> OUTPUT</a:t>
            </a:r>
            <a:r>
              <a:rPr lang="zh-CN" altLang="en-US" dirty="0" smtClean="0"/>
              <a:t>”。</a:t>
            </a:r>
          </a:p>
          <a:p>
            <a:pPr lvl="0"/>
            <a:r>
              <a:rPr lang="en-US" dirty="0" smtClean="0"/>
              <a:t>WITH ENCRYPTION</a:t>
            </a:r>
            <a:r>
              <a:rPr lang="zh-CN" altLang="en-US" dirty="0" smtClean="0"/>
              <a:t>：用于加密存储过程定义语句的文本。</a:t>
            </a:r>
          </a:p>
          <a:p>
            <a:pPr lvl="0"/>
            <a:r>
              <a:rPr lang="en-US" dirty="0" smtClean="0"/>
              <a:t>SQL</a:t>
            </a:r>
            <a:r>
              <a:rPr lang="zh-CN" altLang="en-US" dirty="0" smtClean="0"/>
              <a:t>语句：合法的</a:t>
            </a:r>
            <a:r>
              <a:rPr lang="en-US" dirty="0" smtClean="0"/>
              <a:t>SQL</a:t>
            </a:r>
            <a:r>
              <a:rPr lang="zh-CN" altLang="en-US" dirty="0" smtClean="0"/>
              <a:t>语句，用于定义存储过程执行的操作。</a:t>
            </a:r>
          </a:p>
          <a:p>
            <a:pPr lvl="0"/>
            <a:r>
              <a:rPr lang="zh-CN" altLang="en-US" dirty="0" smtClean="0"/>
              <a:t>如果存储过程的定义只有一条</a:t>
            </a:r>
            <a:r>
              <a:rPr lang="en-US" dirty="0" smtClean="0"/>
              <a:t>SQL</a:t>
            </a:r>
            <a:r>
              <a:rPr lang="zh-CN" altLang="en-US" dirty="0" smtClean="0"/>
              <a:t>语句，那么</a:t>
            </a:r>
            <a:r>
              <a:rPr lang="en-US" dirty="0" smtClean="0"/>
              <a:t>BEGIN…END</a:t>
            </a:r>
            <a:r>
              <a:rPr lang="zh-CN" altLang="en-US" dirty="0" smtClean="0"/>
              <a:t>可以省略。</a:t>
            </a:r>
          </a:p>
          <a:p>
            <a:r>
              <a:rPr lang="zh-CN" altLang="en-US" dirty="0" smtClean="0"/>
              <a:t>存储过程创建成功后，使用</a:t>
            </a:r>
            <a:r>
              <a:rPr lang="en-US" dirty="0" smtClean="0"/>
              <a:t>EXECUTE</a:t>
            </a:r>
            <a:r>
              <a:rPr lang="zh-CN" altLang="en-US" dirty="0" smtClean="0"/>
              <a:t>命令执行存储过程，</a:t>
            </a:r>
            <a:r>
              <a:rPr lang="en-US" dirty="0" smtClean="0"/>
              <a:t>EXECUTE</a:t>
            </a:r>
            <a:r>
              <a:rPr lang="zh-CN" altLang="en-US" dirty="0" smtClean="0"/>
              <a:t>可以省略为</a:t>
            </a:r>
            <a:r>
              <a:rPr lang="en-US" dirty="0" smtClean="0"/>
              <a:t>EXEC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7158" y="2000240"/>
          <a:ext cx="3143272" cy="1422400"/>
        </p:xfrm>
        <a:graphic>
          <a:graphicData uri="http://schemas.openxmlformats.org/drawingml/2006/table">
            <a:tbl>
              <a:tblPr/>
              <a:tblGrid>
                <a:gridCol w="3143272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PROCEDURE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procscore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=6  AND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=2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214282" y="1000108"/>
            <a:ext cx="864399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8-17】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创建存储过程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procscore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，查询学号为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、选修的课程编号为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的成绩。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68609" name="Picture 1" descr="图8-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000240"/>
            <a:ext cx="3733800" cy="2724150"/>
          </a:xfrm>
          <a:prstGeom prst="rect">
            <a:avLst/>
          </a:prstGeom>
          <a:noFill/>
        </p:spPr>
      </p:pic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142844" y="4929198"/>
            <a:ext cx="80010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③在“查询编辑器”上输入语句“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EXEC 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procscore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按钮，查询固定的学号为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的学生选修的课程编号为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的成绩。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存储过程的定义只有一条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语句，此例中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BEGIN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…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END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可以省略。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EXEC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是关键字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EXECUTE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的简写。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执行存储过程的时候，如果一次只执行一条语句，那么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EXEC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也可以省略。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为了解决上述问题，需要完成以下任务：</a:t>
            </a:r>
          </a:p>
          <a:p>
            <a:r>
              <a:rPr lang="en-US" dirty="0" smtClean="0"/>
              <a:t>1</a:t>
            </a:r>
            <a:r>
              <a:rPr lang="zh-CN" altLang="en-US" dirty="0" smtClean="0"/>
              <a:t>．分析专业名称和学生信息之间的关联，先从专业名称，在专业表中查询出专业代码，再由专业代码，在班级表中查询出班级编号，最后根据班级编号，在学生表中查询出学生的信息。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．根据分析结果，写出创建函数的命令。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．执行函数以验证结果。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8.1.2</a:t>
            </a:r>
            <a:r>
              <a:rPr lang="zh-CN" altLang="zh-CN" b="1" dirty="0" smtClean="0"/>
              <a:t>问题分析</a:t>
            </a:r>
            <a:endParaRPr lang="zh-CN" alt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85720" y="2571744"/>
          <a:ext cx="3714776" cy="1016000"/>
        </p:xfrm>
        <a:graphic>
          <a:graphicData uri="http://schemas.openxmlformats.org/drawingml/2006/table">
            <a:tbl>
              <a:tblPr/>
              <a:tblGrid>
                <a:gridCol w="3714776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PROC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procscorenew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stuid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int,@courseid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stuid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AND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courseid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214282" y="1000108"/>
            <a:ext cx="864399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8-18】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创建一个存储过程名为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procscorenew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，输入学号和课程编号，查询指定学号和课程编号的成绩。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按钮，展开“对象资源管理器”窗口的“学生管理”数据库下的“可编程性”文件夹，双击“存储过程”，可以看到创建的存储过程前面加了所有者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dbo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7825" name="Picture 1" descr="图8-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285992"/>
            <a:ext cx="3905250" cy="1933575"/>
          </a:xfrm>
          <a:prstGeom prst="rect">
            <a:avLst/>
          </a:prstGeom>
          <a:noFill/>
        </p:spPr>
      </p:pic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285720" y="4357694"/>
            <a:ext cx="800105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③在“查询编辑器”上输入语句“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procscorenew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1,1”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按钮，得出学号为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的学生选修的课程编号为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的成绩。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是关键字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PROCEDURE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的简写形式；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存储过程只用了一条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语句，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BEGIN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…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END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可以省略；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存储过程的执行只有一条语句，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EXEC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可以省略；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实际参数和存储过程定义指定的参数要一一对应。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85720" y="2357430"/>
          <a:ext cx="3429024" cy="1016000"/>
        </p:xfrm>
        <a:graphic>
          <a:graphicData uri="http://schemas.openxmlformats.org/drawingml/2006/table">
            <a:tbl>
              <a:tblPr/>
              <a:tblGrid>
                <a:gridCol w="3429024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PROC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procclass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classid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=1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SELECT  COUNT(*)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classid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0" y="1000108"/>
            <a:ext cx="885828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8-19】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创建一个存储过程名为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procclass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，输入班级编号，查询指定班级的学生个数。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按钮，展开“对象资源管理器”窗口的“学生管理”数据库下的“可编程性”文件夹，双击“存储过程”，可以看到创建的存储过程前面加了所有者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dbo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8849" name="Picture 1" descr="图8-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2214554"/>
            <a:ext cx="3905250" cy="2286000"/>
          </a:xfrm>
          <a:prstGeom prst="rect">
            <a:avLst/>
          </a:prstGeom>
          <a:noFill/>
        </p:spPr>
      </p:pic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214282" y="4572008"/>
            <a:ext cx="800105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③在“查询编辑器”上输入语句“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procclass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按钮，显示班级编号为默认值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的学生个数。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是关键字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PROCEDURE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的简写形式；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存储过程的执行也可以用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EXEC  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procclass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；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存储过程的定义有一个参数，在执行的过程中如果没有指定参数值，则用默认的参数值，也可以指定班级编号。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0034" y="2786057"/>
          <a:ext cx="4071966" cy="1500199"/>
        </p:xfrm>
        <a:graphic>
          <a:graphicData uri="http://schemas.openxmlformats.org/drawingml/2006/table">
            <a:tbl>
              <a:tblPr/>
              <a:tblGrid>
                <a:gridCol w="4071966"/>
              </a:tblGrid>
              <a:tr h="1500199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PROCEDURE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procteacher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deptname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varchar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(50)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WITH ENCRYPTION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SELECT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性别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职称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a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b ON a.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=b.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deptname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214282" y="1285860"/>
            <a:ext cx="871543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8-20】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创建一个存储过程名为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procteacher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，输入系部名称，查询指定系部的教师编号、教师姓名、性别、职称、学历、学位、专业。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9873" name="Picture 1" descr="图8-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643182"/>
            <a:ext cx="3867150" cy="2247900"/>
          </a:xfrm>
          <a:prstGeom prst="rect">
            <a:avLst/>
          </a:prstGeom>
          <a:noFill/>
        </p:spPr>
      </p:pic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214282" y="5143512"/>
            <a:ext cx="835824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③在“查询编辑器”上输入语句“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procteacher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'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计算机系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'”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按钮，显示计算机系的老师信息。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14282" y="1857364"/>
          <a:ext cx="3429024" cy="2438400"/>
        </p:xfrm>
        <a:graphic>
          <a:graphicData uri="http://schemas.openxmlformats.org/drawingml/2006/table">
            <a:tbl>
              <a:tblPr/>
              <a:tblGrid>
                <a:gridCol w="3429024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PROC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procsum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@n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,@sum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OUTPUT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DECLARE 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SET 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=1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SET @sum =0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WHILE 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&lt;=@n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SET @sum=@sum+@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SET 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=@i+1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14348" y="5214950"/>
          <a:ext cx="4676775" cy="609600"/>
        </p:xfrm>
        <a:graphic>
          <a:graphicData uri="http://schemas.openxmlformats.org/drawingml/2006/table">
            <a:tbl>
              <a:tblPr/>
              <a:tblGrid>
                <a:gridCol w="4676775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DECLARE @sum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EXEC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procsum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100,@sum output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PRINT @sum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214282" y="857232"/>
            <a:ext cx="87154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8-21】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创建一个存储过程名为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procsum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，输入一个数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，计算从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到输入的数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的和。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80897" name="Picture 1" descr="图8-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785926"/>
            <a:ext cx="3886200" cy="2676525"/>
          </a:xfrm>
          <a:prstGeom prst="rect">
            <a:avLst/>
          </a:prstGeom>
          <a:noFill/>
        </p:spPr>
      </p:pic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285720" y="4500570"/>
            <a:ext cx="85725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③在“查询编辑器”上输入以下语句之后，单击工具栏上的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按钮，计算出从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到输入参数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的和。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14282" y="1928802"/>
          <a:ext cx="5072098" cy="2844800"/>
        </p:xfrm>
        <a:graphic>
          <a:graphicData uri="http://schemas.openxmlformats.org/drawingml/2006/table">
            <a:tbl>
              <a:tblPr/>
              <a:tblGrid>
                <a:gridCol w="5072098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PROC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procscorecourse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courseid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             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maxscore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numeric(5,2) OUTPUT,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             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minscore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numeric(5,2) OUTPUT,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             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avgscore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numeric(5,2) OUTPUT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SELECT 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maxscore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=MAX(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),@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minscore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=MIN(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),@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avgscore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=AVG(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)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courseid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性别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身份证号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ON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WHERE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&lt;@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avgscore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357290" y="5500702"/>
          <a:ext cx="5286412" cy="1016000"/>
        </p:xfrm>
        <a:graphic>
          <a:graphicData uri="http://schemas.openxmlformats.org/drawingml/2006/table">
            <a:tbl>
              <a:tblPr/>
              <a:tblGrid>
                <a:gridCol w="5286412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DECLARE @max numeric(5,2),@min numeric(5,2),@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avg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numeric(5,2)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EXEC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procscorecourse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1,@max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output,@min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output,@avg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output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PRINT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最高分：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'+CONVERT(VARCHAR(5),@max)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PRINT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最低分：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'+CONVERT(VARCHAR(5),@min)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PRINT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平均分：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'+CONVERT(VARCHAR(5),@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avg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714356"/>
            <a:ext cx="878687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8-22】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创建一个存储过程名为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procscorecourse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，输入课程编号，查询指定课程编号的课程的最高成绩，最低成绩，平均成绩，并查询成绩低于指定课程平均分的学生的学号，姓名，性别，身份证号。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81921" name="Picture 1" descr="图8-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000240"/>
            <a:ext cx="3500462" cy="2628900"/>
          </a:xfrm>
          <a:prstGeom prst="rect">
            <a:avLst/>
          </a:prstGeom>
          <a:noFill/>
        </p:spPr>
      </p:pic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285720" y="4857760"/>
            <a:ext cx="857256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③在“查询编辑器”上输入以下语句之后，单击工具栏上的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按钮，在结果栏的“消息”选项卡内返回查询结果影响的行数，及最高成绩，最低成绩，平均成绩。在结果选项卡中返回的小于平均成绩的学生的信息。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57158" y="2000240"/>
            <a:ext cx="8572560" cy="1325037"/>
          </a:xfrm>
        </p:spPr>
        <p:txBody>
          <a:bodyPr/>
          <a:lstStyle/>
          <a:p>
            <a:r>
              <a:rPr lang="zh-CN" altLang="en-US" dirty="0" smtClean="0"/>
              <a:t>当存储过程的定义需要修改的时候，使用</a:t>
            </a:r>
            <a:r>
              <a:rPr lang="en-US" dirty="0" smtClean="0"/>
              <a:t>ALTER PROCEDURE</a:t>
            </a:r>
            <a:r>
              <a:rPr lang="zh-CN" altLang="en-US" dirty="0" smtClean="0"/>
              <a:t>命令，修改存储过程的语法与创建存储过程的语法一样，只需要将</a:t>
            </a:r>
            <a:r>
              <a:rPr lang="en-US" dirty="0" smtClean="0"/>
              <a:t>CREATE</a:t>
            </a:r>
            <a:r>
              <a:rPr lang="zh-CN" altLang="en-US" dirty="0" smtClean="0"/>
              <a:t>换成</a:t>
            </a:r>
            <a:r>
              <a:rPr lang="en-US" dirty="0" smtClean="0"/>
              <a:t>ALTER</a:t>
            </a:r>
            <a:r>
              <a:rPr lang="zh-CN" altLang="en-US" dirty="0" smtClean="0"/>
              <a:t>即可。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zh-CN" altLang="en-US" sz="4400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修改存储过程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85786" y="3929066"/>
          <a:ext cx="5225415" cy="1422400"/>
        </p:xfrm>
        <a:graphic>
          <a:graphicData uri="http://schemas.openxmlformats.org/drawingml/2006/table">
            <a:tbl>
              <a:tblPr/>
              <a:tblGrid>
                <a:gridCol w="5225415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ALTER PROCEDURE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procscore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=5 AND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=1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214282" y="3286124"/>
            <a:ext cx="850112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8-23】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修改已经存在的存储过程名为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procscore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，更改为查询学号为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，选修的课程编号为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的成绩。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5572140"/>
            <a:ext cx="82868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按钮。</a:t>
            </a:r>
            <a:endParaRPr lang="zh-CN" altLang="en-US" sz="1400" dirty="0" smtClean="0">
              <a:latin typeface="Arial" pitchFamily="34" charset="0"/>
              <a:ea typeface="宋体" pitchFamily="2" charset="-122"/>
            </a:endParaRPr>
          </a:p>
          <a:p>
            <a:pPr lvl="0" indent="2698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③在“查询编辑器”上输入语句“</a:t>
            </a:r>
            <a:r>
              <a:rPr lang="en-US" altLang="zh-CN" sz="14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procscore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，单击工具栏上的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按钮，查询固定的学号为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的学生选修的课程编号为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的成绩。</a:t>
            </a:r>
            <a:endParaRPr lang="zh-CN" altLang="en-US" sz="1400" dirty="0" smtClean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14282" y="2675467"/>
            <a:ext cx="8572559" cy="896409"/>
          </a:xfrm>
        </p:spPr>
        <p:txBody>
          <a:bodyPr/>
          <a:lstStyle/>
          <a:p>
            <a:r>
              <a:rPr lang="zh-CN" altLang="en-US" dirty="0" smtClean="0"/>
              <a:t>可以使用</a:t>
            </a:r>
            <a:r>
              <a:rPr lang="en-US" dirty="0" smtClean="0"/>
              <a:t>DROP PROCEDURE</a:t>
            </a:r>
            <a:r>
              <a:rPr lang="zh-CN" altLang="en-US" dirty="0" smtClean="0"/>
              <a:t>命令删除自定义存储过程，语法格式为：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zh-CN" altLang="en-US" sz="4400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删除用户自定义存储过程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14348" y="3500438"/>
          <a:ext cx="5072380" cy="203200"/>
        </p:xfrm>
        <a:graphic>
          <a:graphicData uri="http://schemas.openxmlformats.org/drawingml/2006/table">
            <a:tbl>
              <a:tblPr/>
              <a:tblGrid>
                <a:gridCol w="5072380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DROP PROCEDURE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存储过程名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57224" y="4643446"/>
          <a:ext cx="5411470" cy="203200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60642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DROP PROCEDURE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procscore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142844" y="3786190"/>
            <a:ext cx="871543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8-24】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删除存储过程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procscore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844" y="5000636"/>
            <a:ext cx="85011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按钮。</a:t>
            </a:r>
            <a:endParaRPr lang="zh-CN" altLang="en-US" sz="1400" dirty="0" smtClean="0">
              <a:latin typeface="Arial" pitchFamily="34" charset="0"/>
              <a:ea typeface="宋体" pitchFamily="2" charset="-122"/>
            </a:endParaRPr>
          </a:p>
          <a:p>
            <a:pPr lvl="0" indent="2698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③在“查询编辑器”上输入语句“</a:t>
            </a:r>
            <a:r>
              <a:rPr lang="en-US" altLang="zh-CN" sz="14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procscore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，单击工具栏上的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按钮，则会提示找不到存储过程</a:t>
            </a:r>
            <a:r>
              <a:rPr lang="en-US" altLang="zh-CN" sz="14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procscore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1400" dirty="0" smtClean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14282" y="2071679"/>
            <a:ext cx="8715436" cy="1143008"/>
          </a:xfrm>
        </p:spPr>
        <p:txBody>
          <a:bodyPr/>
          <a:lstStyle/>
          <a:p>
            <a:r>
              <a:rPr lang="zh-CN" altLang="en-US" dirty="0" smtClean="0"/>
              <a:t>可以使用系统存储过程</a:t>
            </a:r>
            <a:r>
              <a:rPr lang="en-US" dirty="0" err="1" smtClean="0"/>
              <a:t>sp_help</a:t>
            </a:r>
            <a:r>
              <a:rPr lang="en-US" dirty="0" smtClean="0"/>
              <a:t> </a:t>
            </a:r>
            <a:r>
              <a:rPr lang="zh-CN" altLang="en-US" dirty="0" smtClean="0"/>
              <a:t>查看存储过程的基本信息；用</a:t>
            </a:r>
            <a:r>
              <a:rPr lang="en-US" dirty="0" err="1" smtClean="0"/>
              <a:t>sp_helptext</a:t>
            </a:r>
            <a:r>
              <a:rPr lang="zh-CN" altLang="en-US" dirty="0" smtClean="0"/>
              <a:t>存储过程的定义信息，用法和查看视图信息相同。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zh-CN" altLang="en-US" sz="4400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查看存储过程信息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28596" y="4214818"/>
          <a:ext cx="3500462" cy="264160"/>
        </p:xfrm>
        <a:graphic>
          <a:graphicData uri="http://schemas.openxmlformats.org/drawingml/2006/table">
            <a:tbl>
              <a:tblPr/>
              <a:tblGrid>
                <a:gridCol w="3500462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sp_help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procscorecourse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214282" y="3000372"/>
            <a:ext cx="850112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8-25】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sp_help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查看存储过程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procscorecourse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的基本信息。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0657" name="Picture 1" descr="图8-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4143380"/>
            <a:ext cx="3867150" cy="2266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85720" y="2571744"/>
          <a:ext cx="3357586" cy="264160"/>
        </p:xfrm>
        <a:graphic>
          <a:graphicData uri="http://schemas.openxmlformats.org/drawingml/2006/table">
            <a:tbl>
              <a:tblPr/>
              <a:tblGrid>
                <a:gridCol w="3357586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sp_helptext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procscorecourse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142844" y="928670"/>
            <a:ext cx="878687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8-26】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sp_helptext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查看存储过程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procscorecourse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的定义文本。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82945" name="Picture 1" descr="图8-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143116"/>
            <a:ext cx="3905250" cy="3524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0034" y="2357430"/>
          <a:ext cx="3929090" cy="264160"/>
        </p:xfrm>
        <a:graphic>
          <a:graphicData uri="http://schemas.openxmlformats.org/drawingml/2006/table">
            <a:tbl>
              <a:tblPr/>
              <a:tblGrid>
                <a:gridCol w="3929090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sp_helptext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procteacher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142844" y="1071546"/>
            <a:ext cx="878687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8-27】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sp_helptext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查看加密存储过程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procteacher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的定义文本。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83969" name="Picture 1" descr="图8-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143116"/>
            <a:ext cx="3838575" cy="1724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zh-CN" altLang="en-US" dirty="0" smtClean="0"/>
              <a:t>．打开</a:t>
            </a:r>
            <a:r>
              <a:rPr lang="en-US" dirty="0" smtClean="0"/>
              <a:t>SQL Server Management Studio</a:t>
            </a:r>
            <a:r>
              <a:rPr lang="zh-CN" altLang="en-US" dirty="0" smtClean="0"/>
              <a:t>，单击“对象资源管理器”中的“数据库”文件夹下的数据库“学生管理”；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．单击工具栏上的“新建查询”命令，打开“查询编辑器”；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．在“查询编辑器”上输入以下代码：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8.1.3 </a:t>
            </a:r>
            <a:r>
              <a:rPr lang="zh-CN" altLang="zh-CN" b="1" dirty="0" smtClean="0"/>
              <a:t>解决方案</a:t>
            </a:r>
            <a:endParaRPr lang="zh-CN" alt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14282" y="1857364"/>
            <a:ext cx="8715436" cy="714380"/>
          </a:xfrm>
        </p:spPr>
        <p:txBody>
          <a:bodyPr/>
          <a:lstStyle/>
          <a:p>
            <a:r>
              <a:rPr lang="zh-CN" altLang="en-US" dirty="0" smtClean="0"/>
              <a:t>可以使用</a:t>
            </a:r>
            <a:r>
              <a:rPr lang="en-US" dirty="0" err="1" smtClean="0"/>
              <a:t>sp_rename</a:t>
            </a:r>
            <a:r>
              <a:rPr lang="zh-CN" altLang="en-US" dirty="0" smtClean="0"/>
              <a:t>来对存储过程进行改名，语法格式如下：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zh-CN" altLang="en-US" sz="4400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重命名存储过程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71472" y="2428868"/>
          <a:ext cx="5342890" cy="203200"/>
        </p:xfrm>
        <a:graphic>
          <a:graphicData uri="http://schemas.openxmlformats.org/drawingml/2006/table">
            <a:tbl>
              <a:tblPr/>
              <a:tblGrid>
                <a:gridCol w="5342890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sp_rename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存储过程原名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,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存储过程新名称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500034" y="2786058"/>
            <a:ext cx="72152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参数说明如下：</a:t>
            </a:r>
          </a:p>
          <a:p>
            <a:pPr lvl="0"/>
            <a:r>
              <a:rPr lang="zh-CN" altLang="en-US" dirty="0" smtClean="0"/>
              <a:t>存储过程原名：指定数据库中存在的存储过程的名称。</a:t>
            </a:r>
          </a:p>
          <a:p>
            <a:pPr lvl="0"/>
            <a:r>
              <a:rPr lang="zh-CN" altLang="en-US" dirty="0" smtClean="0"/>
              <a:t>存储过程新名称：指定存储过程更改名称后的名称。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14348" y="4572008"/>
          <a:ext cx="3357586" cy="264160"/>
        </p:xfrm>
        <a:graphic>
          <a:graphicData uri="http://schemas.openxmlformats.org/drawingml/2006/table">
            <a:tbl>
              <a:tblPr/>
              <a:tblGrid>
                <a:gridCol w="3357586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sp_rename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procteacher,procteachernew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285720" y="3714752"/>
            <a:ext cx="771527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8-28】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sp_rename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更改存储过程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procteacher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为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procteachernew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69633" name="Picture 1" descr="图8-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1" y="4500570"/>
            <a:ext cx="3643338" cy="180975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357158" y="5214950"/>
            <a:ext cx="4572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lang="zh-CN" altLang="en-US" sz="1400" dirty="0" smtClean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143116"/>
            <a:ext cx="7408333" cy="3450696"/>
          </a:xfrm>
        </p:spPr>
        <p:txBody>
          <a:bodyPr>
            <a:normAutofit fontScale="92500"/>
          </a:bodyPr>
          <a:lstStyle/>
          <a:p>
            <a:r>
              <a:rPr lang="zh-CN" altLang="en-US" dirty="0" smtClean="0"/>
              <a:t>在销售数据库中，创建一个存储过程，根据输入的供应商名称，统计从该供应商进货的商品数量，并查询从该供应商进货的商品的编号，名称，价格，保质期。</a:t>
            </a:r>
          </a:p>
          <a:p>
            <a:r>
              <a:rPr lang="en-US" dirty="0" smtClean="0"/>
              <a:t>1</a:t>
            </a:r>
            <a:r>
              <a:rPr lang="zh-CN" altLang="en-US" dirty="0" smtClean="0"/>
              <a:t>．打开</a:t>
            </a:r>
            <a:r>
              <a:rPr lang="en-US" dirty="0" smtClean="0"/>
              <a:t>SQL Server Management Studio</a:t>
            </a:r>
            <a:r>
              <a:rPr lang="zh-CN" altLang="en-US" dirty="0" smtClean="0"/>
              <a:t>，单击“对象资源管理器”中的“数据库”文件夹下的数据库“销售”；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．单击工具栏上的“新建查询”命令，打开“查询编辑器”；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．在“查询编辑器”上输入以下代码：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8.2.5 </a:t>
            </a:r>
            <a:r>
              <a:rPr lang="zh-CN" altLang="zh-CN" b="1" dirty="0" smtClean="0"/>
              <a:t>应用实践</a:t>
            </a:r>
            <a:endParaRPr lang="zh-CN" altLang="en-US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85721" y="1000108"/>
          <a:ext cx="4572031" cy="2641600"/>
        </p:xfrm>
        <a:graphic>
          <a:graphicData uri="http://schemas.openxmlformats.org/drawingml/2006/table">
            <a:tbl>
              <a:tblPr/>
              <a:tblGrid>
                <a:gridCol w="4572031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PROC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procproduct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supplyname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varchar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(50),@c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OUTPUT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SELECT @c=COUNT(*)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进货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ID=(SELECT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supplyname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价格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保质期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进货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ON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ID=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进货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ON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ID=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进货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          AND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=@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supplyname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214282" y="3857628"/>
            <a:ext cx="59293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84993" name="Picture 1" descr="图8-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000108"/>
            <a:ext cx="3886200" cy="2638425"/>
          </a:xfrm>
          <a:prstGeom prst="rect">
            <a:avLst/>
          </a:prstGeom>
          <a:noFill/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71472" y="5214950"/>
          <a:ext cx="4676775" cy="609600"/>
        </p:xfrm>
        <a:graphic>
          <a:graphicData uri="http://schemas.openxmlformats.org/drawingml/2006/table">
            <a:tbl>
              <a:tblPr/>
              <a:tblGrid>
                <a:gridCol w="4676775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DECLARE @count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int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EXEC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procproduct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重庆渝州服装厂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',@count output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PRINT @count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142844" y="4357694"/>
            <a:ext cx="842968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．在“查询编辑器”上输入以下语句之后，单击工具栏上的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按钮，在结果栏的“消息”选项卡内返回查询结果影响的行数，及从指定供应商进货的商品的个数。在结果选项卡中返回从指定供应商的进货的商品信息。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8.3.1 </a:t>
            </a:r>
            <a:r>
              <a:rPr lang="zh-CN" altLang="zh-CN" b="1" dirty="0" smtClean="0"/>
              <a:t>情景描述</a:t>
            </a:r>
          </a:p>
          <a:p>
            <a:r>
              <a:rPr lang="en-US" altLang="zh-CN" b="1" dirty="0" smtClean="0"/>
              <a:t>8.3.2</a:t>
            </a:r>
            <a:r>
              <a:rPr lang="zh-CN" altLang="zh-CN" b="1" dirty="0" smtClean="0"/>
              <a:t>问题分析</a:t>
            </a:r>
          </a:p>
          <a:p>
            <a:r>
              <a:rPr lang="en-US" altLang="zh-CN" b="1" dirty="0" smtClean="0"/>
              <a:t>8.3.3 </a:t>
            </a:r>
            <a:r>
              <a:rPr lang="zh-CN" altLang="zh-CN" b="1" dirty="0" smtClean="0"/>
              <a:t>解决方案</a:t>
            </a:r>
          </a:p>
          <a:p>
            <a:r>
              <a:rPr lang="en-US" altLang="zh-CN" b="1" dirty="0" smtClean="0"/>
              <a:t>8.3.4 </a:t>
            </a:r>
            <a:r>
              <a:rPr lang="zh-CN" altLang="zh-CN" b="1" dirty="0" smtClean="0"/>
              <a:t>知识总结</a:t>
            </a:r>
          </a:p>
          <a:p>
            <a:r>
              <a:rPr lang="en-US" altLang="zh-CN" b="1" dirty="0" smtClean="0"/>
              <a:t>8.3.5 </a:t>
            </a:r>
            <a:r>
              <a:rPr lang="zh-CN" altLang="zh-CN" b="1" dirty="0" smtClean="0"/>
              <a:t>应用实践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8.3</a:t>
            </a:r>
            <a:r>
              <a:rPr lang="zh-CN" altLang="en-US" dirty="0" smtClean="0"/>
              <a:t>创建触发器</a:t>
            </a:r>
            <a:endParaRPr lang="zh-CN" altLang="en-US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在班级表中，用专业代码存储班级所在的专业信息，但是专业代码在班级表中并没有被设置外键，以关联专业表的专业代码字段。这样在班级表中插入记录的时候，很容易保存一条不存在的专业代码的班级信息。数据库开发人员经过分析得出两种方案，一是需要修改专业表，增加专业代码的外键关联；二是在专业表中创建一个触发器来完成。经过考虑，数据库开发人员采用第二种方案。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8.3.1 </a:t>
            </a:r>
            <a:r>
              <a:rPr lang="zh-CN" altLang="zh-CN" b="1" dirty="0" smtClean="0"/>
              <a:t>情景描述</a:t>
            </a:r>
            <a:endParaRPr lang="zh-CN" altLang="zh-CN" b="1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为了解决上述问题，需要完成以下任务：</a:t>
            </a:r>
          </a:p>
          <a:p>
            <a:r>
              <a:rPr lang="en-US" dirty="0" smtClean="0"/>
              <a:t>1</a:t>
            </a:r>
            <a:r>
              <a:rPr lang="zh-CN" altLang="en-US" dirty="0" smtClean="0"/>
              <a:t>．在班级表中创建一个插入触发器；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．在班级表中执行插入操作，激活触发器，验证触发器的工作。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8.3.2</a:t>
            </a:r>
            <a:r>
              <a:rPr lang="zh-CN" altLang="zh-CN" b="1" dirty="0" smtClean="0"/>
              <a:t>问题分析</a:t>
            </a:r>
            <a:endParaRPr lang="zh-CN" altLang="en-US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857364"/>
            <a:ext cx="7408333" cy="2610921"/>
          </a:xfrm>
        </p:spPr>
        <p:txBody>
          <a:bodyPr>
            <a:normAutofit/>
          </a:bodyPr>
          <a:lstStyle/>
          <a:p>
            <a:r>
              <a:rPr lang="en-US" dirty="0" smtClean="0"/>
              <a:t>1</a:t>
            </a:r>
            <a:r>
              <a:rPr lang="zh-CN" altLang="en-US" dirty="0" smtClean="0"/>
              <a:t>．打开</a:t>
            </a:r>
            <a:r>
              <a:rPr lang="en-US" dirty="0" smtClean="0"/>
              <a:t>SQL Server Management Studio</a:t>
            </a:r>
            <a:r>
              <a:rPr lang="zh-CN" altLang="en-US" dirty="0" smtClean="0"/>
              <a:t>，单击“对象资源管理器”中的“数据库”文件夹下的数据库“学生管理”；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．单击工具栏上的“新建查询”命令，打开“查询编辑器”；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．在“查询编辑器”上输入以下代码：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8.3.3 </a:t>
            </a:r>
            <a:r>
              <a:rPr lang="zh-CN" altLang="zh-CN" b="1" dirty="0" smtClean="0"/>
              <a:t>解决方案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71538" y="4357694"/>
          <a:ext cx="5857916" cy="2032000"/>
        </p:xfrm>
        <a:graphic>
          <a:graphicData uri="http://schemas.openxmlformats.org/drawingml/2006/table">
            <a:tbl>
              <a:tblPr/>
              <a:tblGrid>
                <a:gridCol w="5857916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TRIGGER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triclassinsert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ON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AFTER INSERT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IF (select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FROM inserted) NOT IN (SELECT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PRINT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你要插入的班级信息的专业代码在专业表中不存在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!'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ROLLBACK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1071546"/>
            <a:ext cx="85725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4</a:t>
            </a:r>
            <a:r>
              <a:rPr lang="zh-CN" altLang="en-US" sz="1400" dirty="0" smtClean="0"/>
              <a:t>．单击工具栏上的</a:t>
            </a:r>
            <a:r>
              <a:rPr lang="en-US" altLang="zh-CN" sz="1400" dirty="0" smtClean="0"/>
              <a:t>【</a:t>
            </a:r>
            <a:r>
              <a:rPr lang="zh-CN" altLang="en-US" sz="1400" dirty="0" smtClean="0"/>
              <a:t>执行</a:t>
            </a:r>
            <a:r>
              <a:rPr lang="en-US" altLang="zh-CN" sz="1400" dirty="0" smtClean="0"/>
              <a:t>】</a:t>
            </a:r>
            <a:r>
              <a:rPr lang="zh-CN" altLang="en-US" sz="1400" dirty="0" smtClean="0"/>
              <a:t>按钮，提示“命令成功完成”，在对象资源管理器窗口的“班级”表下的“触发器”文件夹，可以看到创建的触发器。</a:t>
            </a:r>
          </a:p>
          <a:p>
            <a:r>
              <a:rPr lang="en-US" sz="1400" dirty="0" smtClean="0"/>
              <a:t>5</a:t>
            </a:r>
            <a:r>
              <a:rPr lang="zh-CN" altLang="en-US" sz="1400" dirty="0" smtClean="0"/>
              <a:t>．在“查询编辑器” 输入以下语句之后，单击工具栏上的</a:t>
            </a:r>
            <a:r>
              <a:rPr lang="en-US" altLang="zh-CN" sz="1400" dirty="0" smtClean="0"/>
              <a:t>【</a:t>
            </a:r>
            <a:r>
              <a:rPr lang="zh-CN" altLang="en-US" sz="1400" dirty="0" smtClean="0"/>
              <a:t>执行</a:t>
            </a:r>
            <a:r>
              <a:rPr lang="en-US" altLang="zh-CN" sz="1400" dirty="0" smtClean="0"/>
              <a:t>】</a:t>
            </a:r>
            <a:r>
              <a:rPr lang="zh-CN" altLang="en-US" sz="1400" dirty="0" smtClean="0"/>
              <a:t>按钮，激活触发器，执行结果如图所示。</a:t>
            </a:r>
            <a:endParaRPr lang="zh-CN" altLang="en-US" sz="14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14348" y="1928802"/>
          <a:ext cx="4676775" cy="264160"/>
        </p:xfrm>
        <a:graphic>
          <a:graphicData uri="http://schemas.openxmlformats.org/drawingml/2006/table">
            <a:tbl>
              <a:tblPr/>
              <a:tblGrid>
                <a:gridCol w="4676775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INSERT INTO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VALUES(8,’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计算机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1403’,8, ’2014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’,’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张静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’,’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互联网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’)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6017" name="Picture 1" descr="图8-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357430"/>
            <a:ext cx="442912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28596" y="5286388"/>
            <a:ext cx="8429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6</a:t>
            </a:r>
            <a:r>
              <a:rPr lang="zh-CN" altLang="en-US" sz="1400" dirty="0" smtClean="0"/>
              <a:t>．在“查询编辑器” 输入语句“</a:t>
            </a:r>
            <a:r>
              <a:rPr lang="en-US" sz="1400" dirty="0" smtClean="0"/>
              <a:t>SELECT * FROM </a:t>
            </a:r>
            <a:r>
              <a:rPr lang="zh-CN" altLang="en-US" sz="1400" dirty="0" smtClean="0"/>
              <a:t>班级</a:t>
            </a:r>
            <a:r>
              <a:rPr lang="en-US" sz="1400" dirty="0" smtClean="0"/>
              <a:t> WHERE </a:t>
            </a:r>
            <a:r>
              <a:rPr lang="zh-CN" altLang="en-US" sz="1400" dirty="0" smtClean="0"/>
              <a:t>班级代码</a:t>
            </a:r>
            <a:r>
              <a:rPr lang="en-US" sz="1400" dirty="0" smtClean="0"/>
              <a:t>=8</a:t>
            </a:r>
            <a:r>
              <a:rPr lang="zh-CN" altLang="en-US" sz="1400" dirty="0" smtClean="0"/>
              <a:t>”之后，单击工具栏上的</a:t>
            </a:r>
            <a:r>
              <a:rPr lang="en-US" altLang="zh-CN" sz="1400" dirty="0" smtClean="0"/>
              <a:t>【</a:t>
            </a:r>
            <a:r>
              <a:rPr lang="zh-CN" altLang="en-US" sz="1400" dirty="0" smtClean="0"/>
              <a:t>执行</a:t>
            </a:r>
            <a:r>
              <a:rPr lang="en-US" altLang="zh-CN" sz="1400" dirty="0" smtClean="0"/>
              <a:t>】</a:t>
            </a:r>
            <a:r>
              <a:rPr lang="zh-CN" altLang="en-US" sz="1400" dirty="0" smtClean="0"/>
              <a:t>按钮，查询结果为空，则刚才的插入操作被撤销执行。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触发器的概念</a:t>
            </a:r>
            <a:endParaRPr lang="en-US" altLang="zh-CN" dirty="0" smtClean="0"/>
          </a:p>
          <a:p>
            <a:r>
              <a:rPr lang="zh-CN" altLang="en-US" dirty="0" smtClean="0"/>
              <a:t>触发器的分类</a:t>
            </a:r>
            <a:endParaRPr lang="en-US" altLang="zh-CN" dirty="0" smtClean="0"/>
          </a:p>
          <a:p>
            <a:r>
              <a:rPr lang="zh-CN" altLang="en-US" dirty="0" smtClean="0"/>
              <a:t>触发器的作用</a:t>
            </a:r>
            <a:endParaRPr lang="en-US" altLang="zh-CN" dirty="0" smtClean="0"/>
          </a:p>
          <a:p>
            <a:r>
              <a:rPr lang="en-US" altLang="zh-CN" dirty="0" smtClean="0"/>
              <a:t>DDL</a:t>
            </a:r>
            <a:r>
              <a:rPr lang="zh-CN" altLang="en-US" dirty="0" smtClean="0"/>
              <a:t>触发器的创建与管理</a:t>
            </a:r>
            <a:endParaRPr lang="en-US" altLang="zh-CN" dirty="0" smtClean="0"/>
          </a:p>
          <a:p>
            <a:r>
              <a:rPr lang="en-US" altLang="zh-CN" dirty="0" smtClean="0"/>
              <a:t>DML</a:t>
            </a:r>
            <a:r>
              <a:rPr lang="zh-CN" altLang="en-US" dirty="0" smtClean="0"/>
              <a:t>触发器的创建与管理</a:t>
            </a:r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8.3.4 </a:t>
            </a:r>
            <a:r>
              <a:rPr lang="zh-CN" altLang="zh-CN" b="1" dirty="0" smtClean="0"/>
              <a:t>知识总结</a:t>
            </a:r>
            <a:endParaRPr lang="zh-CN" altLang="en-US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触发器和存储过程一样，是一组</a:t>
            </a:r>
            <a:r>
              <a:rPr lang="en-US" dirty="0" smtClean="0"/>
              <a:t>T-SQL</a:t>
            </a:r>
            <a:r>
              <a:rPr lang="zh-CN" altLang="en-US" dirty="0" smtClean="0"/>
              <a:t>语句的集合，是一种特殊的存储过程，作为表的一部分被创建，当向表中插入、更新或删除记录的时候自动执行，不能像存储过程一样由用户调用执行，只要触发器触发的条件满足，就会自动触发执行。</a:t>
            </a:r>
          </a:p>
          <a:p>
            <a:r>
              <a:rPr lang="zh-CN" altLang="en-US" dirty="0" smtClean="0"/>
              <a:t>触发器一旦运行，就会产生两个临时表，即已插入表（</a:t>
            </a:r>
            <a:r>
              <a:rPr lang="en-US" dirty="0" smtClean="0"/>
              <a:t>inserted</a:t>
            </a:r>
            <a:r>
              <a:rPr lang="zh-CN" altLang="en-US" dirty="0" smtClean="0"/>
              <a:t>）和已删除表（</a:t>
            </a:r>
            <a:r>
              <a:rPr lang="en-US" dirty="0" smtClean="0"/>
              <a:t>deleted</a:t>
            </a:r>
            <a:r>
              <a:rPr lang="zh-CN" altLang="en-US" dirty="0" smtClean="0"/>
              <a:t>），这两个临时表存储在内存中，由系统管理，用户不能执行插入、更新和删除操作，只能执行查询操作；表的结构与该触发器所在的表是相同的，具有相同的列名和列的定义。当触发器工作完成后，这两张临时表也会被删除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触发器的概念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785786" y="857232"/>
          <a:ext cx="6250966" cy="2357454"/>
        </p:xfrm>
        <a:graphic>
          <a:graphicData uri="http://schemas.openxmlformats.org/drawingml/2006/table">
            <a:tbl>
              <a:tblPr/>
              <a:tblGrid>
                <a:gridCol w="6250966"/>
              </a:tblGrid>
              <a:tr h="2357454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CREATE FUNCTION 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  <a:cs typeface="Times New Roman"/>
                        </a:rPr>
                        <a:t>funstudent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(@major 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  <a:cs typeface="Times New Roman"/>
                        </a:rPr>
                        <a:t>varchar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(32))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RETURNS TABLE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AS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RETURN(SELECT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学号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姓名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性别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出生日期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身份证号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      FROM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学生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      WHERE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班级编号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IN( SELECT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班级代码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                         FROM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班级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                         WHERE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专业代码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IN (SELECT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专业代码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                                            FROM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专业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                                           WHERE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专业名称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=@major)))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785786" y="3357562"/>
            <a:ext cx="628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4</a:t>
            </a:r>
            <a:r>
              <a:rPr lang="zh-CN" altLang="en-US" dirty="0" smtClean="0"/>
              <a:t>．单击工具栏上的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执行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按钮，如图所示。</a:t>
            </a:r>
            <a:endParaRPr lang="zh-CN" altLang="en-US" dirty="0"/>
          </a:p>
        </p:txBody>
      </p:sp>
      <p:pic>
        <p:nvPicPr>
          <p:cNvPr id="1025" name="Picture 1" descr="图8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3714752"/>
            <a:ext cx="4138614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714348" y="5786454"/>
            <a:ext cx="764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5</a:t>
            </a:r>
            <a:r>
              <a:rPr lang="zh-CN" altLang="en-US" dirty="0" smtClean="0"/>
              <a:t>．在“查询编辑器”上输入语句“</a:t>
            </a:r>
            <a:r>
              <a:rPr lang="en-US" dirty="0" smtClean="0"/>
              <a:t>SELECT  * FROM  </a:t>
            </a:r>
            <a:r>
              <a:rPr lang="en-US" dirty="0" err="1" smtClean="0"/>
              <a:t>funstudent</a:t>
            </a:r>
            <a:r>
              <a:rPr lang="en-US" dirty="0" smtClean="0"/>
              <a:t> ('</a:t>
            </a:r>
            <a:r>
              <a:rPr lang="zh-CN" altLang="en-US" dirty="0" smtClean="0"/>
              <a:t>软件技术</a:t>
            </a:r>
            <a:r>
              <a:rPr lang="en-US" dirty="0" smtClean="0"/>
              <a:t>')</a:t>
            </a:r>
            <a:r>
              <a:rPr lang="zh-CN" altLang="en-US" dirty="0" smtClean="0"/>
              <a:t>”，单击工具栏上的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执行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按钮，即可查询软件技术专业的学生的信息。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2214554"/>
            <a:ext cx="7408333" cy="3911609"/>
          </a:xfrm>
        </p:spPr>
        <p:txBody>
          <a:bodyPr/>
          <a:lstStyle/>
          <a:p>
            <a:r>
              <a:rPr lang="zh-CN" altLang="en-US" dirty="0" smtClean="0"/>
              <a:t>根据触发器触发的事件的不同，可以把触发器分为两大类型，即</a:t>
            </a:r>
            <a:r>
              <a:rPr lang="en-US" dirty="0" smtClean="0"/>
              <a:t>DML</a:t>
            </a:r>
            <a:r>
              <a:rPr lang="zh-CN" altLang="en-US" dirty="0" smtClean="0"/>
              <a:t>（数据修改语言）触发器和</a:t>
            </a:r>
            <a:r>
              <a:rPr lang="en-US" dirty="0" smtClean="0"/>
              <a:t>DDL</a:t>
            </a:r>
            <a:r>
              <a:rPr lang="zh-CN" altLang="en-US" dirty="0" smtClean="0"/>
              <a:t>触发器（数据定义语言）。</a:t>
            </a:r>
            <a:endParaRPr lang="en-US" altLang="zh-CN" dirty="0" smtClean="0"/>
          </a:p>
          <a:p>
            <a:pPr lvl="1"/>
            <a:r>
              <a:rPr lang="en-US" dirty="0" smtClean="0"/>
              <a:t>DML</a:t>
            </a:r>
            <a:r>
              <a:rPr lang="zh-CN" altLang="en-US" dirty="0" smtClean="0"/>
              <a:t>触发器根据具体触发的语句，又分为</a:t>
            </a:r>
            <a:r>
              <a:rPr lang="en-US" dirty="0" smtClean="0"/>
              <a:t>INSERT</a:t>
            </a:r>
            <a:r>
              <a:rPr lang="zh-CN" altLang="en-US" dirty="0" smtClean="0"/>
              <a:t>触发器，</a:t>
            </a:r>
            <a:r>
              <a:rPr lang="en-US" dirty="0" smtClean="0"/>
              <a:t>UPDATE</a:t>
            </a:r>
            <a:r>
              <a:rPr lang="zh-CN" altLang="en-US" dirty="0" smtClean="0"/>
              <a:t>触发器和</a:t>
            </a:r>
            <a:r>
              <a:rPr lang="en-US" dirty="0" smtClean="0"/>
              <a:t>DELETE</a:t>
            </a:r>
            <a:r>
              <a:rPr lang="zh-CN" altLang="en-US" dirty="0" smtClean="0"/>
              <a:t>触发器。</a:t>
            </a:r>
            <a:endParaRPr lang="en-US" altLang="zh-CN" dirty="0" smtClean="0"/>
          </a:p>
          <a:p>
            <a:r>
              <a:rPr lang="zh-CN" altLang="en-US" dirty="0" smtClean="0"/>
              <a:t>根据触发器触发的方式不同，可以把触发器分为后触发器（</a:t>
            </a:r>
            <a:r>
              <a:rPr lang="en-US" dirty="0" smtClean="0"/>
              <a:t>AFTER</a:t>
            </a:r>
            <a:r>
              <a:rPr lang="zh-CN" altLang="en-US" dirty="0" smtClean="0"/>
              <a:t>触发器）和替代触发器（</a:t>
            </a:r>
            <a:r>
              <a:rPr lang="en-US" dirty="0" smtClean="0"/>
              <a:t>INSTEAD OF</a:t>
            </a:r>
            <a:r>
              <a:rPr lang="zh-CN" altLang="en-US" dirty="0" smtClean="0"/>
              <a:t>触发器）。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触发器的分类</a:t>
            </a:r>
            <a:endParaRPr lang="zh-CN" altLang="en-US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保持数据同步</a:t>
            </a:r>
            <a:endParaRPr lang="en-US" altLang="zh-CN" dirty="0" smtClean="0"/>
          </a:p>
          <a:p>
            <a:r>
              <a:rPr lang="zh-CN" altLang="en-US" dirty="0" smtClean="0"/>
              <a:t>能够对表中的数据进行级联修改</a:t>
            </a:r>
            <a:endParaRPr lang="en-US" altLang="zh-CN" dirty="0" smtClean="0"/>
          </a:p>
          <a:p>
            <a:r>
              <a:rPr lang="zh-CN" altLang="en-US" dirty="0" smtClean="0"/>
              <a:t>触发器可以实现比</a:t>
            </a:r>
            <a:r>
              <a:rPr lang="en-US" dirty="0" smtClean="0"/>
              <a:t>CHECK</a:t>
            </a:r>
            <a:r>
              <a:rPr lang="zh-CN" altLang="en-US" dirty="0" smtClean="0"/>
              <a:t>约束更为复杂的约束</a:t>
            </a:r>
            <a:endParaRPr lang="en-US" altLang="zh-CN" dirty="0" smtClean="0"/>
          </a:p>
          <a:p>
            <a:r>
              <a:rPr lang="zh-CN" altLang="en-US" dirty="0" smtClean="0"/>
              <a:t>防止非法修改数据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触发器的作用</a:t>
            </a:r>
            <a:endParaRPr lang="zh-CN" altLang="en-US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创建</a:t>
            </a:r>
            <a:r>
              <a:rPr lang="en-US" dirty="0" smtClean="0"/>
              <a:t>DDL</a:t>
            </a:r>
            <a:r>
              <a:rPr lang="zh-CN" altLang="en-US" dirty="0" smtClean="0"/>
              <a:t>触发器</a:t>
            </a:r>
            <a:endParaRPr lang="en-US" altLang="zh-CN" dirty="0" smtClean="0"/>
          </a:p>
          <a:p>
            <a:r>
              <a:rPr lang="zh-CN" altLang="en-US" dirty="0" smtClean="0"/>
              <a:t>修改</a:t>
            </a:r>
            <a:r>
              <a:rPr lang="en-US" dirty="0" smtClean="0"/>
              <a:t>DDL</a:t>
            </a:r>
            <a:r>
              <a:rPr lang="zh-CN" altLang="en-US" dirty="0" smtClean="0"/>
              <a:t>触发器</a:t>
            </a:r>
            <a:endParaRPr lang="en-US" altLang="zh-CN" dirty="0" smtClean="0"/>
          </a:p>
          <a:p>
            <a:r>
              <a:rPr lang="zh-CN" altLang="en-US" dirty="0" smtClean="0"/>
              <a:t>删除</a:t>
            </a:r>
            <a:r>
              <a:rPr lang="en-US" dirty="0" smtClean="0"/>
              <a:t>DDL</a:t>
            </a:r>
            <a:r>
              <a:rPr lang="zh-CN" altLang="en-US" dirty="0" smtClean="0"/>
              <a:t>触发器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DDL</a:t>
            </a:r>
            <a:r>
              <a:rPr lang="zh-CN" altLang="en-US" dirty="0" smtClean="0"/>
              <a:t>触发器的创建与管理</a:t>
            </a:r>
            <a:endParaRPr lang="zh-CN" altLang="en-US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14348" y="2071678"/>
            <a:ext cx="7408333" cy="896409"/>
          </a:xfrm>
        </p:spPr>
        <p:txBody>
          <a:bodyPr/>
          <a:lstStyle/>
          <a:p>
            <a:r>
              <a:rPr lang="zh-CN" altLang="en-US" dirty="0" smtClean="0"/>
              <a:t>使用</a:t>
            </a:r>
            <a:r>
              <a:rPr lang="en-US" dirty="0" smtClean="0"/>
              <a:t>CREATE TRIGGER</a:t>
            </a:r>
            <a:r>
              <a:rPr lang="zh-CN" altLang="en-US" dirty="0" smtClean="0"/>
              <a:t>命令创建</a:t>
            </a:r>
            <a:r>
              <a:rPr lang="en-US" dirty="0" smtClean="0"/>
              <a:t>DDL</a:t>
            </a:r>
            <a:r>
              <a:rPr lang="zh-CN" altLang="en-US" dirty="0" smtClean="0"/>
              <a:t>触发器的语法规则如下：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创建</a:t>
            </a:r>
            <a:r>
              <a:rPr lang="en-US" dirty="0" smtClean="0"/>
              <a:t>DDL</a:t>
            </a:r>
            <a:r>
              <a:rPr lang="zh-CN" altLang="en-US" dirty="0" smtClean="0"/>
              <a:t>触发器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142976" y="2928934"/>
          <a:ext cx="5342890" cy="1422400"/>
        </p:xfrm>
        <a:graphic>
          <a:graphicData uri="http://schemas.openxmlformats.org/drawingml/2006/table">
            <a:tbl>
              <a:tblPr/>
              <a:tblGrid>
                <a:gridCol w="5342890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TRIGGER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触发器名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ON  ALLSERVER|DATABASE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AFTER|FOR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操作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533400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SQL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语句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4500570"/>
            <a:ext cx="835824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/>
              <a:t>参数说明如下：</a:t>
            </a:r>
          </a:p>
          <a:p>
            <a:pPr lvl="0"/>
            <a:r>
              <a:rPr lang="zh-CN" altLang="en-US" sz="1400" dirty="0" smtClean="0"/>
              <a:t>触发器名：指定定义的触发器名称，遵守标识符的命名规则，但不能以</a:t>
            </a:r>
            <a:r>
              <a:rPr lang="en-US" sz="1400" dirty="0" smtClean="0"/>
              <a:t>#</a:t>
            </a:r>
            <a:r>
              <a:rPr lang="zh-CN" altLang="en-US" sz="1400" dirty="0" smtClean="0"/>
              <a:t>或</a:t>
            </a:r>
            <a:r>
              <a:rPr lang="en-US" sz="1400" dirty="0" smtClean="0"/>
              <a:t>##</a:t>
            </a:r>
            <a:r>
              <a:rPr lang="zh-CN" altLang="en-US" sz="1400" dirty="0" smtClean="0"/>
              <a:t>开头，建议前缀加</a:t>
            </a:r>
            <a:r>
              <a:rPr lang="en-US" sz="1400" dirty="0" smtClean="0"/>
              <a:t>tri</a:t>
            </a:r>
            <a:r>
              <a:rPr lang="zh-CN" altLang="en-US" sz="1400" dirty="0" smtClean="0"/>
              <a:t>。</a:t>
            </a:r>
          </a:p>
          <a:p>
            <a:pPr lvl="0"/>
            <a:r>
              <a:rPr lang="en-US" sz="1400" dirty="0" smtClean="0"/>
              <a:t>ALLSERVER|DATABASE</a:t>
            </a:r>
            <a:r>
              <a:rPr lang="zh-CN" altLang="en-US" sz="1400" dirty="0" smtClean="0"/>
              <a:t>：指定触发器的作用域，</a:t>
            </a:r>
            <a:r>
              <a:rPr lang="en-US" sz="1400" dirty="0" smtClean="0"/>
              <a:t>ALLSERVER</a:t>
            </a:r>
            <a:r>
              <a:rPr lang="zh-CN" altLang="en-US" sz="1400" dirty="0" smtClean="0"/>
              <a:t>指触发器应用于整个服务器，</a:t>
            </a:r>
            <a:r>
              <a:rPr lang="en-US" sz="1400" dirty="0" smtClean="0"/>
              <a:t>DATABASE</a:t>
            </a:r>
            <a:r>
              <a:rPr lang="zh-CN" altLang="en-US" sz="1400" dirty="0" smtClean="0"/>
              <a:t>指触发器作用于当前数据库，两者选一个。</a:t>
            </a:r>
          </a:p>
          <a:p>
            <a:pPr lvl="0"/>
            <a:r>
              <a:rPr lang="en-US" sz="1400" dirty="0" smtClean="0"/>
              <a:t>AFTER|FOR</a:t>
            </a:r>
            <a:r>
              <a:rPr lang="zh-CN" altLang="en-US" sz="1400" dirty="0" smtClean="0"/>
              <a:t>：指定触发器指定的操作成功执行后被触发，两者选一个，实现的功能相同。</a:t>
            </a:r>
          </a:p>
          <a:p>
            <a:pPr lvl="0"/>
            <a:r>
              <a:rPr lang="zh-CN" altLang="en-US" sz="1400" dirty="0" smtClean="0"/>
              <a:t>操作：指定触发器触发的操作，</a:t>
            </a:r>
            <a:r>
              <a:rPr lang="en-US" sz="1400" dirty="0" smtClean="0"/>
              <a:t>DDL</a:t>
            </a:r>
            <a:r>
              <a:rPr lang="zh-CN" altLang="en-US" sz="1400" dirty="0" smtClean="0"/>
              <a:t>触发器触发的事件。</a:t>
            </a:r>
          </a:p>
          <a:p>
            <a:pPr lvl="0"/>
            <a:r>
              <a:rPr lang="en-US" sz="1400" dirty="0" smtClean="0"/>
              <a:t>SQL</a:t>
            </a:r>
            <a:r>
              <a:rPr lang="zh-CN" altLang="en-US" sz="1400" dirty="0" smtClean="0"/>
              <a:t>语句：触发器实现的操作。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57224" y="1428736"/>
          <a:ext cx="3571900" cy="1625600"/>
        </p:xfrm>
        <a:graphic>
          <a:graphicData uri="http://schemas.openxmlformats.org/drawingml/2006/table">
            <a:tbl>
              <a:tblPr/>
              <a:tblGrid>
                <a:gridCol w="3571900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TRIGGER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triddl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ON DATABASE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FOR ALTER_TABLE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PRINT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不能修改表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ROLLBACK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42910" y="3786190"/>
          <a:ext cx="3929090" cy="353695"/>
        </p:xfrm>
        <a:graphic>
          <a:graphicData uri="http://schemas.openxmlformats.org/drawingml/2006/table">
            <a:tbl>
              <a:tblPr/>
              <a:tblGrid>
                <a:gridCol w="3929090"/>
              </a:tblGrid>
              <a:tr h="35369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ALTER TABLE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ADD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健康状况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varchar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(6)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5234" name="Rectangle 2"/>
          <p:cNvSpPr>
            <a:spLocks noChangeArrowheads="1"/>
          </p:cNvSpPr>
          <p:nvPr/>
        </p:nvSpPr>
        <p:spPr bwMode="auto">
          <a:xfrm>
            <a:off x="285720" y="857232"/>
            <a:ext cx="857256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8-29】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在学生管理数据库中，创建触发器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triddl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，不允许对数据库中的表作任何修改。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95233" name="Picture 1" descr="图8-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7" y="3714752"/>
            <a:ext cx="3786214" cy="2571768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71472" y="3214686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按钮，触发器创建成功后，再在“查询编辑器”输入触发器触发的操作，单击工具栏上的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，如图所示，测试触发器的功能。</a:t>
            </a:r>
            <a:endParaRPr lang="zh-CN" altLang="en-US" sz="1400" dirty="0" smtClean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14282" y="1785926"/>
            <a:ext cx="8643998" cy="967847"/>
          </a:xfrm>
        </p:spPr>
        <p:txBody>
          <a:bodyPr/>
          <a:lstStyle/>
          <a:p>
            <a:r>
              <a:rPr lang="en-US" dirty="0" smtClean="0"/>
              <a:t>DDL</a:t>
            </a:r>
            <a:r>
              <a:rPr lang="zh-CN" altLang="en-US" dirty="0" smtClean="0"/>
              <a:t>触发器创建完成后，如果需要修改定义，则把</a:t>
            </a:r>
            <a:r>
              <a:rPr lang="en-US" dirty="0" smtClean="0"/>
              <a:t>CREATE</a:t>
            </a:r>
            <a:r>
              <a:rPr lang="zh-CN" altLang="en-US" dirty="0" smtClean="0"/>
              <a:t>改为</a:t>
            </a:r>
            <a:r>
              <a:rPr lang="en-US" dirty="0" smtClean="0"/>
              <a:t>ALTER</a:t>
            </a:r>
            <a:r>
              <a:rPr lang="zh-CN" altLang="en-US" dirty="0" smtClean="0"/>
              <a:t>即可。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修改</a:t>
            </a:r>
            <a:r>
              <a:rPr lang="en-US" dirty="0" smtClean="0"/>
              <a:t>DDL</a:t>
            </a:r>
            <a:r>
              <a:rPr lang="zh-CN" altLang="en-US" dirty="0" smtClean="0"/>
              <a:t>触发器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928662" y="3071810"/>
          <a:ext cx="3000396" cy="1625600"/>
        </p:xfrm>
        <a:graphic>
          <a:graphicData uri="http://schemas.openxmlformats.org/drawingml/2006/table">
            <a:tbl>
              <a:tblPr/>
              <a:tblGrid>
                <a:gridCol w="3000396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ALTER TRIGGER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triddl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ON DATABASE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FOR DROP_TABLE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PRINT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不能删除表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ROLLBACK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57158" y="5500702"/>
          <a:ext cx="3929090" cy="406400"/>
        </p:xfrm>
        <a:graphic>
          <a:graphicData uri="http://schemas.openxmlformats.org/drawingml/2006/table">
            <a:tbl>
              <a:tblPr/>
              <a:tblGrid>
                <a:gridCol w="3929090"/>
              </a:tblGrid>
              <a:tr h="263524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--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触发器触发的事件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DROP TABLE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学生备份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285720" y="2500306"/>
            <a:ext cx="857256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8-30】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在学生管理数据库中，修改触发器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triddl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，不允许对数据库中的表进行删除操作。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88065" name="Picture 1" descr="图8-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5357826"/>
            <a:ext cx="3430825" cy="107157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500034" y="4857760"/>
            <a:ext cx="8358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按钮，触发器创建成功后，再在“查询编辑器”输入触发器触发的操作，单击工具栏上的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，如图所示，测试触发器的功能。</a:t>
            </a:r>
            <a:endParaRPr lang="zh-CN" altLang="en-US" sz="1400" dirty="0" smtClean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14282" y="2071678"/>
            <a:ext cx="8715436" cy="824971"/>
          </a:xfrm>
        </p:spPr>
        <p:txBody>
          <a:bodyPr/>
          <a:lstStyle/>
          <a:p>
            <a:r>
              <a:rPr lang="zh-CN" altLang="en-US" dirty="0" smtClean="0"/>
              <a:t>使用</a:t>
            </a:r>
            <a:r>
              <a:rPr lang="en-US" dirty="0" smtClean="0"/>
              <a:t>DROP TRIGGER</a:t>
            </a:r>
            <a:r>
              <a:rPr lang="zh-CN" altLang="en-US" dirty="0" smtClean="0"/>
              <a:t>命令删除</a:t>
            </a:r>
            <a:r>
              <a:rPr lang="en-US" dirty="0" smtClean="0"/>
              <a:t>DDL</a:t>
            </a:r>
            <a:r>
              <a:rPr lang="zh-CN" altLang="en-US" dirty="0" smtClean="0"/>
              <a:t>触发器的语法规则如下：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删除</a:t>
            </a:r>
            <a:r>
              <a:rPr lang="en-US" dirty="0" smtClean="0"/>
              <a:t>DDL</a:t>
            </a:r>
            <a:r>
              <a:rPr lang="zh-CN" altLang="en-US" dirty="0" smtClean="0"/>
              <a:t>触发器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14348" y="2714620"/>
          <a:ext cx="5342890" cy="406400"/>
        </p:xfrm>
        <a:graphic>
          <a:graphicData uri="http://schemas.openxmlformats.org/drawingml/2006/table">
            <a:tbl>
              <a:tblPr/>
              <a:tblGrid>
                <a:gridCol w="5342890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DROP  TRIGGER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触发器名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ON  ALLSERVER|DATABASE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642910" y="3429000"/>
            <a:ext cx="75724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/>
              <a:t>参数说明如下：</a:t>
            </a:r>
          </a:p>
          <a:p>
            <a:pPr lvl="0"/>
            <a:r>
              <a:rPr lang="zh-CN" altLang="en-US" sz="1400" dirty="0" smtClean="0"/>
              <a:t>触发器名：指定要删除的触发器的名称，如果是多个触发器，名称之间用逗号分隔。</a:t>
            </a:r>
          </a:p>
          <a:p>
            <a:r>
              <a:rPr lang="en-US" sz="1400" dirty="0" smtClean="0"/>
              <a:t>ALLSERVER|DATABASE</a:t>
            </a:r>
            <a:r>
              <a:rPr lang="zh-CN" altLang="en-US" sz="1400" dirty="0" smtClean="0"/>
              <a:t>：指定删除的触发器的作用域。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71538" y="1928802"/>
          <a:ext cx="5411470" cy="264160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DROP TRIGGER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triddl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ON DATABASE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000100" y="3500438"/>
          <a:ext cx="5411470" cy="406400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60324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--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触发器触发的事件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DROP TABLE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学生备份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6257" name="Rectangle 1"/>
          <p:cNvSpPr>
            <a:spLocks noChangeArrowheads="1"/>
          </p:cNvSpPr>
          <p:nvPr/>
        </p:nvSpPr>
        <p:spPr bwMode="auto">
          <a:xfrm>
            <a:off x="214282" y="1142984"/>
            <a:ext cx="871543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8-31】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在学生管理数据库中，删除触发器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triddl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8" y="2690336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按钮，触发器创建成功后，再在“查询编辑器”输入触发器触发的操作，单击工具栏上的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按钮，由于限制删除表的触发器已经不存在了，则会删除成功。</a:t>
            </a:r>
            <a:endParaRPr lang="zh-CN" altLang="en-US" sz="1400" dirty="0" smtClean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创建</a:t>
            </a:r>
            <a:r>
              <a:rPr lang="en-US" dirty="0" smtClean="0"/>
              <a:t>DML</a:t>
            </a:r>
            <a:r>
              <a:rPr lang="zh-CN" altLang="en-US" dirty="0" smtClean="0"/>
              <a:t>触发器</a:t>
            </a:r>
            <a:endParaRPr lang="en-US" altLang="zh-CN" dirty="0" smtClean="0"/>
          </a:p>
          <a:p>
            <a:r>
              <a:rPr lang="zh-CN" altLang="en-US" dirty="0" smtClean="0"/>
              <a:t>修改</a:t>
            </a:r>
            <a:r>
              <a:rPr lang="en-US" dirty="0" smtClean="0"/>
              <a:t>DML</a:t>
            </a:r>
            <a:r>
              <a:rPr lang="zh-CN" altLang="en-US" dirty="0" smtClean="0"/>
              <a:t>触发器</a:t>
            </a:r>
            <a:endParaRPr lang="en-US" altLang="zh-CN" dirty="0" smtClean="0"/>
          </a:p>
          <a:p>
            <a:r>
              <a:rPr lang="zh-CN" altLang="en-US" dirty="0" smtClean="0"/>
              <a:t>删除</a:t>
            </a:r>
            <a:r>
              <a:rPr lang="en-US" dirty="0" smtClean="0"/>
              <a:t>DML</a:t>
            </a:r>
            <a:r>
              <a:rPr lang="zh-CN" altLang="en-US" dirty="0" smtClean="0"/>
              <a:t>触发器</a:t>
            </a:r>
            <a:endParaRPr lang="en-US" altLang="zh-CN" dirty="0" smtClean="0"/>
          </a:p>
          <a:p>
            <a:r>
              <a:rPr lang="zh-CN" altLang="en-US" dirty="0" smtClean="0"/>
              <a:t>查看</a:t>
            </a:r>
            <a:r>
              <a:rPr lang="en-US" dirty="0" smtClean="0"/>
              <a:t>DML</a:t>
            </a:r>
            <a:r>
              <a:rPr lang="zh-CN" altLang="en-US" dirty="0" smtClean="0"/>
              <a:t>触发器</a:t>
            </a:r>
            <a:endParaRPr lang="en-US" altLang="zh-CN" dirty="0" smtClean="0"/>
          </a:p>
          <a:p>
            <a:r>
              <a:rPr lang="zh-CN" altLang="en-US" dirty="0" smtClean="0"/>
              <a:t>禁用和启用</a:t>
            </a:r>
            <a:r>
              <a:rPr lang="en-US" dirty="0" smtClean="0"/>
              <a:t>DML</a:t>
            </a:r>
            <a:r>
              <a:rPr lang="zh-CN" altLang="en-US" dirty="0" smtClean="0"/>
              <a:t>触发器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DML</a:t>
            </a:r>
            <a:r>
              <a:rPr lang="zh-CN" altLang="en-US" dirty="0" smtClean="0"/>
              <a:t>触发器的创建与管理</a:t>
            </a:r>
            <a:endParaRPr lang="zh-CN" altLang="en-US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85720" y="2071678"/>
            <a:ext cx="8572560" cy="642942"/>
          </a:xfrm>
        </p:spPr>
        <p:txBody>
          <a:bodyPr/>
          <a:lstStyle/>
          <a:p>
            <a:r>
              <a:rPr lang="zh-CN" altLang="en-US" dirty="0" smtClean="0"/>
              <a:t>使用</a:t>
            </a:r>
            <a:r>
              <a:rPr lang="en-US" dirty="0" smtClean="0"/>
              <a:t>CREATE TRIGGER</a:t>
            </a:r>
            <a:r>
              <a:rPr lang="zh-CN" altLang="en-US" dirty="0" smtClean="0"/>
              <a:t>命令创建</a:t>
            </a:r>
            <a:r>
              <a:rPr lang="en-US" dirty="0" smtClean="0"/>
              <a:t>DML</a:t>
            </a:r>
            <a:r>
              <a:rPr lang="zh-CN" altLang="en-US" dirty="0" smtClean="0"/>
              <a:t>触发器的语法规则如下：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创建</a:t>
            </a:r>
            <a:r>
              <a:rPr lang="en-US" dirty="0" smtClean="0"/>
              <a:t>DML</a:t>
            </a:r>
            <a:r>
              <a:rPr lang="zh-CN" altLang="en-US" dirty="0" smtClean="0"/>
              <a:t>触发器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14348" y="2571744"/>
          <a:ext cx="5342890" cy="1422400"/>
        </p:xfrm>
        <a:graphic>
          <a:graphicData uri="http://schemas.openxmlformats.org/drawingml/2006/table">
            <a:tbl>
              <a:tblPr/>
              <a:tblGrid>
                <a:gridCol w="5342890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TRIGGER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触发器名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ON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表名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|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视图名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AFTER|FOR|INSTEAD OF   [INSERT][,][UPDATE][,][DELETE]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533400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SQL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语句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714348" y="4071942"/>
            <a:ext cx="750099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/>
              <a:t>参数说明如下：</a:t>
            </a:r>
          </a:p>
          <a:p>
            <a:pPr lvl="0"/>
            <a:r>
              <a:rPr lang="zh-CN" altLang="en-US" sz="1400" dirty="0" smtClean="0"/>
              <a:t>触发器名：指定定义的触发器名称，遵守标识符的命名规则，但不能以</a:t>
            </a:r>
            <a:r>
              <a:rPr lang="en-US" sz="1400" dirty="0" smtClean="0"/>
              <a:t>#</a:t>
            </a:r>
            <a:r>
              <a:rPr lang="zh-CN" altLang="en-US" sz="1400" dirty="0" smtClean="0"/>
              <a:t>或</a:t>
            </a:r>
            <a:r>
              <a:rPr lang="en-US" sz="1400" dirty="0" smtClean="0"/>
              <a:t>##</a:t>
            </a:r>
            <a:r>
              <a:rPr lang="zh-CN" altLang="en-US" sz="1400" dirty="0" smtClean="0"/>
              <a:t>开头，建议前缀加</a:t>
            </a:r>
            <a:r>
              <a:rPr lang="en-US" sz="1400" dirty="0" smtClean="0"/>
              <a:t>tri</a:t>
            </a:r>
            <a:r>
              <a:rPr lang="zh-CN" altLang="en-US" sz="1400" dirty="0" smtClean="0"/>
              <a:t>。</a:t>
            </a:r>
          </a:p>
          <a:p>
            <a:pPr lvl="0"/>
            <a:r>
              <a:rPr lang="zh-CN" altLang="en-US" sz="1400" dirty="0" smtClean="0"/>
              <a:t>表名</a:t>
            </a:r>
            <a:r>
              <a:rPr lang="en-US" sz="1400" dirty="0" smtClean="0"/>
              <a:t>|</a:t>
            </a:r>
            <a:r>
              <a:rPr lang="zh-CN" altLang="en-US" sz="1400" dirty="0" smtClean="0"/>
              <a:t>视图名：指定触发器所在的表名或视图名，两者选一个，视图只能被</a:t>
            </a:r>
            <a:r>
              <a:rPr lang="en-US" sz="1400" dirty="0" smtClean="0"/>
              <a:t>INSTEAD OF</a:t>
            </a:r>
            <a:r>
              <a:rPr lang="zh-CN" altLang="en-US" sz="1400" dirty="0" smtClean="0"/>
              <a:t>触发器引用。</a:t>
            </a:r>
          </a:p>
          <a:p>
            <a:pPr lvl="0"/>
            <a:r>
              <a:rPr lang="en-US" sz="1400" dirty="0" smtClean="0"/>
              <a:t>AFTER|FOR|INSTEAD OF</a:t>
            </a:r>
            <a:r>
              <a:rPr lang="zh-CN" altLang="en-US" sz="1400" dirty="0" smtClean="0"/>
              <a:t>：</a:t>
            </a:r>
            <a:r>
              <a:rPr lang="en-US" sz="1400" dirty="0" smtClean="0"/>
              <a:t>AFTER</a:t>
            </a:r>
            <a:r>
              <a:rPr lang="zh-CN" altLang="en-US" sz="1400" dirty="0" smtClean="0"/>
              <a:t>或</a:t>
            </a:r>
            <a:r>
              <a:rPr lang="en-US" sz="1400" dirty="0" smtClean="0"/>
              <a:t>FOR</a:t>
            </a:r>
            <a:r>
              <a:rPr lang="zh-CN" altLang="en-US" sz="1400" dirty="0" smtClean="0"/>
              <a:t>指定</a:t>
            </a:r>
            <a:r>
              <a:rPr lang="en-US" sz="1400" dirty="0" smtClean="0"/>
              <a:t>DML</a:t>
            </a:r>
            <a:r>
              <a:rPr lang="zh-CN" altLang="en-US" sz="1400" dirty="0" smtClean="0"/>
              <a:t>触发器仅在触发</a:t>
            </a:r>
            <a:r>
              <a:rPr lang="en-US" sz="1400" dirty="0" smtClean="0"/>
              <a:t>SQL</a:t>
            </a:r>
            <a:r>
              <a:rPr lang="zh-CN" altLang="en-US" sz="1400" dirty="0" smtClean="0"/>
              <a:t>语句中指定的所有操作都已成功执行时才触发，</a:t>
            </a:r>
            <a:r>
              <a:rPr lang="en-US" sz="1400" dirty="0" smtClean="0"/>
              <a:t>INSTEAD OF</a:t>
            </a:r>
            <a:r>
              <a:rPr lang="zh-CN" altLang="en-US" sz="1400" dirty="0" smtClean="0"/>
              <a:t>替代类型触发器，执行触发器的操作来替代触发的</a:t>
            </a:r>
            <a:r>
              <a:rPr lang="en-US" sz="1400" dirty="0" smtClean="0"/>
              <a:t>SQL</a:t>
            </a:r>
            <a:r>
              <a:rPr lang="zh-CN" altLang="en-US" sz="1400" dirty="0" smtClean="0"/>
              <a:t>语句的执行。对于每一个</a:t>
            </a:r>
            <a:r>
              <a:rPr lang="en-US" sz="1400" dirty="0" smtClean="0"/>
              <a:t>INSERT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UPDATE</a:t>
            </a:r>
            <a:r>
              <a:rPr lang="zh-CN" altLang="en-US" sz="1400" dirty="0" smtClean="0"/>
              <a:t>或</a:t>
            </a:r>
            <a:r>
              <a:rPr lang="en-US" sz="1400" dirty="0" smtClean="0"/>
              <a:t>DELETE</a:t>
            </a:r>
            <a:r>
              <a:rPr lang="zh-CN" altLang="en-US" sz="1400" dirty="0" smtClean="0"/>
              <a:t>语句只能定义一个</a:t>
            </a:r>
            <a:r>
              <a:rPr lang="en-US" sz="1400" dirty="0" smtClean="0"/>
              <a:t>INSTEAD OF</a:t>
            </a:r>
            <a:r>
              <a:rPr lang="zh-CN" altLang="en-US" sz="1400" dirty="0" smtClean="0"/>
              <a:t>触发器。</a:t>
            </a:r>
          </a:p>
          <a:p>
            <a:pPr lvl="0"/>
            <a:r>
              <a:rPr lang="en-US" sz="1400" dirty="0" smtClean="0"/>
              <a:t>[INSERT][,][UPDATE][,][DELETE]</a:t>
            </a:r>
            <a:r>
              <a:rPr lang="zh-CN" altLang="en-US" sz="1400" dirty="0" smtClean="0"/>
              <a:t>：激活触发器的操作，这里可以选取任意组合，中间用逗号隔开。</a:t>
            </a:r>
          </a:p>
          <a:p>
            <a:pPr lvl="0"/>
            <a:r>
              <a:rPr lang="en-US" sz="1400" dirty="0" smtClean="0"/>
              <a:t>SQL</a:t>
            </a:r>
            <a:r>
              <a:rPr lang="zh-CN" altLang="en-US" sz="1400" dirty="0" smtClean="0"/>
              <a:t>语句：触发器实现的操作。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编程基础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 </a:t>
            </a:r>
            <a:r>
              <a:rPr lang="zh-CN" altLang="en-US" dirty="0" smtClean="0"/>
              <a:t>变量与常量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IF…ELSE</a:t>
            </a:r>
            <a:r>
              <a:rPr lang="zh-CN" altLang="en-US" dirty="0" smtClean="0"/>
              <a:t>语句</a:t>
            </a:r>
            <a:r>
              <a:rPr lang="en-US" altLang="zh-CN" dirty="0" smtClean="0"/>
              <a:t> </a:t>
            </a:r>
          </a:p>
          <a:p>
            <a:pPr lvl="1"/>
            <a:r>
              <a:rPr lang="en-US" altLang="zh-CN" dirty="0" smtClean="0"/>
              <a:t>CASE </a:t>
            </a:r>
            <a:r>
              <a:rPr lang="zh-CN" altLang="en-US" dirty="0" smtClean="0"/>
              <a:t>语句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WHILE</a:t>
            </a:r>
            <a:r>
              <a:rPr lang="zh-CN" altLang="en-US" dirty="0" smtClean="0"/>
              <a:t>语句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RETURN</a:t>
            </a:r>
            <a:r>
              <a:rPr lang="zh-CN" altLang="en-US" dirty="0" smtClean="0"/>
              <a:t>语句</a:t>
            </a:r>
            <a:endParaRPr lang="zh-CN" altLang="zh-CN" dirty="0" smtClean="0"/>
          </a:p>
          <a:p>
            <a:r>
              <a:rPr lang="zh-CN" altLang="en-US" dirty="0" smtClean="0"/>
              <a:t>函数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标量函数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表值函数</a:t>
            </a:r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8.1.4 </a:t>
            </a:r>
            <a:r>
              <a:rPr lang="zh-CN" altLang="zh-CN" b="1" dirty="0" smtClean="0"/>
              <a:t>知识总结</a:t>
            </a:r>
            <a:endParaRPr lang="zh-CN" altLang="en-US" dirty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14282" y="2285992"/>
          <a:ext cx="2571768" cy="1016000"/>
        </p:xfrm>
        <a:graphic>
          <a:graphicData uri="http://schemas.openxmlformats.org/drawingml/2006/table">
            <a:tbl>
              <a:tblPr/>
              <a:tblGrid>
                <a:gridCol w="2571768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TRIGGER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triinsertstu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ON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AFTER INSERT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PRINT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数据插入成功！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14282" y="3571876"/>
          <a:ext cx="3857652" cy="353695"/>
        </p:xfrm>
        <a:graphic>
          <a:graphicData uri="http://schemas.openxmlformats.org/drawingml/2006/table">
            <a:tbl>
              <a:tblPr/>
              <a:tblGrid>
                <a:gridCol w="3857652"/>
              </a:tblGrid>
              <a:tr h="35369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INSERT INTO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VALUES(6,'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会计系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','61232123','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潘刚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714356"/>
            <a:ext cx="8929718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8-32】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在“系部”表中，创建插入语触发器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triinsertstu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，一旦数据插入成功，打印一个提示消息“数据插入成功”。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按钮，触发器创建成功后，再在“查询编辑器”输入触发器触发的操作，单击工具栏上的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，如图所示，在表中执行插入操作，触发器被激活，提示“数据插入成功！”。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2401" name="Picture 1" descr="图8-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071678"/>
            <a:ext cx="3857625" cy="2438400"/>
          </a:xfrm>
          <a:prstGeom prst="rect">
            <a:avLst/>
          </a:prstGeom>
          <a:noFill/>
        </p:spPr>
      </p:pic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214282" y="4786322"/>
            <a:ext cx="421481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③在“查询编辑器”输入“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SELECT * FROM 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系部 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WHERE 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系部代码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=6”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，可以查看到刚增加的记录。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0034" y="2214554"/>
          <a:ext cx="3357586" cy="2032000"/>
        </p:xfrm>
        <a:graphic>
          <a:graphicData uri="http://schemas.openxmlformats.org/drawingml/2006/table">
            <a:tbl>
              <a:tblPr/>
              <a:tblGrid>
                <a:gridCol w="3357586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TRIGGER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trimajor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ON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FOR UPDATE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IF UPDATE(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BEGIN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PRINT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专业代码是主键，不允许更新！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ROLLBACK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28596" y="4500570"/>
          <a:ext cx="4357718" cy="406400"/>
        </p:xfrm>
        <a:graphic>
          <a:graphicData uri="http://schemas.openxmlformats.org/drawingml/2006/table">
            <a:tbl>
              <a:tblPr/>
              <a:tblGrid>
                <a:gridCol w="4357718"/>
              </a:tblGrid>
              <a:tr h="35369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UPDATE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SET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=9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信息管理技术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214282" y="785794"/>
            <a:ext cx="871543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8-33】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在“专业”表中，创建一个触发器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trimajor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，禁止更新专业代码字段。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按钮，触发器创建成功后，再在“查询编辑器”输入触发器触发的操作，单击工具栏上的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，如图所示，在表中执行更新专业代码字段，触发器被激活，提示“专业代码是主键，不允许更新！”。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3425" name="Picture 1" descr="图8-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000240"/>
            <a:ext cx="3838575" cy="3457575"/>
          </a:xfrm>
          <a:prstGeom prst="rect">
            <a:avLst/>
          </a:prstGeom>
          <a:noFill/>
        </p:spPr>
      </p:pic>
      <p:sp>
        <p:nvSpPr>
          <p:cNvPr id="103427" name="Rectangle 3"/>
          <p:cNvSpPr>
            <a:spLocks noChangeArrowheads="1"/>
          </p:cNvSpPr>
          <p:nvPr/>
        </p:nvSpPr>
        <p:spPr bwMode="auto">
          <a:xfrm>
            <a:off x="0" y="5572140"/>
            <a:ext cx="87154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③在“查询编辑器”输入“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SELECT * FROM 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专业 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WHERE 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专业名称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='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信息管理技术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'”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，可以查看专业代码还是原来的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2844" y="1857364"/>
          <a:ext cx="5411470" cy="2032000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CREATE TRIGGER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tricourse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ON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INSTEAD OF  DELETE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BEGIN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IF EXISTS(SELECT * FROM deleted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课程性质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LIKE '%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必修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%')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BEGIN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PRINT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不能删除必修课程，包括专业必修课和公共必修课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ROLLBACK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END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42844" y="4357694"/>
          <a:ext cx="4143404" cy="353695"/>
        </p:xfrm>
        <a:graphic>
          <a:graphicData uri="http://schemas.openxmlformats.org/drawingml/2006/table">
            <a:tbl>
              <a:tblPr/>
              <a:tblGrid>
                <a:gridCol w="4143404"/>
              </a:tblGrid>
              <a:tr h="35369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DELETE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课程性质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专业必修课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0" y="571481"/>
            <a:ext cx="90011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8-34】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在课程表中，创建一个触发器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tricourse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，禁止删除必修课程。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按钮，触发器创建成功后，再在“查询编辑器”输入触发器触发的操作，单击工具栏上的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，如图所示，在表中删除专业必修课，触发器被激活，提示“不能删除必修课程，包括专业必修课和公共必修课！”。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4449" name="Picture 1" descr="图8-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4000505"/>
            <a:ext cx="4071966" cy="2496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42910" y="1857364"/>
            <a:ext cx="8143932" cy="928694"/>
          </a:xfrm>
        </p:spPr>
        <p:txBody>
          <a:bodyPr/>
          <a:lstStyle/>
          <a:p>
            <a:r>
              <a:rPr lang="en-US" dirty="0" smtClean="0"/>
              <a:t>DML</a:t>
            </a:r>
            <a:r>
              <a:rPr lang="zh-CN" altLang="en-US" dirty="0" smtClean="0"/>
              <a:t>触发器创建完成后，如果需要修改定义，则把</a:t>
            </a:r>
            <a:r>
              <a:rPr lang="en-US" dirty="0" smtClean="0"/>
              <a:t>CREATE</a:t>
            </a:r>
            <a:r>
              <a:rPr lang="zh-CN" altLang="en-US" dirty="0" smtClean="0"/>
              <a:t>改为</a:t>
            </a:r>
            <a:r>
              <a:rPr lang="en-US" dirty="0" smtClean="0"/>
              <a:t>ALTER</a:t>
            </a:r>
            <a:r>
              <a:rPr lang="zh-CN" altLang="en-US" dirty="0" smtClean="0"/>
              <a:t>即可。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修改</a:t>
            </a:r>
            <a:r>
              <a:rPr lang="en-US" dirty="0" smtClean="0"/>
              <a:t>DML</a:t>
            </a:r>
            <a:r>
              <a:rPr lang="zh-CN" altLang="en-US" smtClean="0"/>
              <a:t>触发器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1538" y="2643182"/>
            <a:ext cx="75009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/>
              <a:t>【</a:t>
            </a:r>
            <a:r>
              <a:rPr lang="zh-CN" altLang="en-US" sz="1400" dirty="0" smtClean="0"/>
              <a:t>例</a:t>
            </a:r>
            <a:r>
              <a:rPr lang="en-US" sz="1400" dirty="0" smtClean="0"/>
              <a:t>8-35</a:t>
            </a:r>
            <a:r>
              <a:rPr lang="en-US" altLang="zh-CN" sz="1400" dirty="0" smtClean="0"/>
              <a:t>】</a:t>
            </a:r>
            <a:r>
              <a:rPr lang="zh-CN" altLang="en-US" sz="1400" dirty="0" smtClean="0"/>
              <a:t>在课程表中，修改触发器</a:t>
            </a:r>
            <a:r>
              <a:rPr lang="en-US" sz="1400" dirty="0" err="1" smtClean="0"/>
              <a:t>tricourse</a:t>
            </a:r>
            <a:r>
              <a:rPr lang="zh-CN" altLang="en-US" sz="1400" dirty="0" smtClean="0"/>
              <a:t>，提示用户正在修改必修课程，并取消操作。</a:t>
            </a:r>
          </a:p>
          <a:p>
            <a:r>
              <a:rPr lang="zh-CN" altLang="en-US" sz="1400" dirty="0" smtClean="0"/>
              <a:t>①打开</a:t>
            </a:r>
            <a:r>
              <a:rPr lang="en-US" sz="1400" dirty="0" smtClean="0"/>
              <a:t>SQL Server Management Studio</a:t>
            </a:r>
            <a:r>
              <a:rPr lang="zh-CN" altLang="en-US" sz="1400" dirty="0" smtClean="0"/>
              <a:t>，在工具栏上单击“新建查询”按钮，打开</a:t>
            </a:r>
            <a:r>
              <a:rPr lang="en-US" sz="1400" dirty="0" smtClean="0"/>
              <a:t>SQL</a:t>
            </a:r>
            <a:r>
              <a:rPr lang="zh-CN" altLang="en-US" sz="1400" dirty="0" smtClean="0"/>
              <a:t>编辑器，编写如下代码：</a:t>
            </a:r>
            <a:endParaRPr lang="zh-CN" altLang="en-US" sz="14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71472" y="3286124"/>
          <a:ext cx="5000660" cy="2032000"/>
        </p:xfrm>
        <a:graphic>
          <a:graphicData uri="http://schemas.openxmlformats.org/drawingml/2006/table">
            <a:tbl>
              <a:tblPr/>
              <a:tblGrid>
                <a:gridCol w="5000660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ALTER TRIGGER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  <a:cs typeface="Times New Roman"/>
                        </a:rPr>
                        <a:t>tricourse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ON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课程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INSTEAD OF  UPDATE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BEGIN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  IF EXISTS(SELECT * FROM  INSERTED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课程性质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LIKE '%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必修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%')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     BEGIN 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        PRINT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您正在修改被保护的必修课程，请取消您的操作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        ROLLBACK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     END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END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214414" y="5429264"/>
            <a:ext cx="67151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/>
              <a:t>②单击工具栏上的</a:t>
            </a:r>
            <a:r>
              <a:rPr lang="en-US" altLang="zh-CN" sz="1400" dirty="0" smtClean="0"/>
              <a:t>【</a:t>
            </a:r>
            <a:r>
              <a:rPr lang="zh-CN" altLang="en-US" sz="1400" dirty="0" smtClean="0"/>
              <a:t>执行</a:t>
            </a:r>
            <a:r>
              <a:rPr lang="en-US" altLang="zh-CN" sz="1400" dirty="0" smtClean="0"/>
              <a:t>】</a:t>
            </a:r>
            <a:r>
              <a:rPr lang="zh-CN" altLang="en-US" sz="1400" dirty="0" smtClean="0"/>
              <a:t>按钮，触发器修改成功后，再在“查询编辑器”输入触发器触发的操作，单击工具栏上的</a:t>
            </a:r>
            <a:r>
              <a:rPr lang="en-US" altLang="zh-CN" sz="1400" dirty="0" smtClean="0"/>
              <a:t>【</a:t>
            </a:r>
            <a:r>
              <a:rPr lang="zh-CN" altLang="en-US" sz="1400" dirty="0" smtClean="0"/>
              <a:t>执行</a:t>
            </a:r>
            <a:r>
              <a:rPr lang="en-US" altLang="zh-CN" sz="1400" dirty="0" smtClean="0"/>
              <a:t>】</a:t>
            </a:r>
            <a:r>
              <a:rPr lang="zh-CN" altLang="en-US" sz="1400" dirty="0" smtClean="0"/>
              <a:t>，如上图所示，测试触发器的功能。</a:t>
            </a:r>
            <a:endParaRPr lang="zh-CN" altLang="en-US" sz="14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357290" y="6000768"/>
          <a:ext cx="5411470" cy="353695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35369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UPDATE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课程 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SET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学分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=6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课程性质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='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专业必修课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169" name="Picture 1" descr="图8-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3714752"/>
            <a:ext cx="3143272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00034" y="1785926"/>
            <a:ext cx="8358246" cy="642942"/>
          </a:xfrm>
        </p:spPr>
        <p:txBody>
          <a:bodyPr/>
          <a:lstStyle/>
          <a:p>
            <a:r>
              <a:rPr lang="zh-CN" altLang="en-US" dirty="0" smtClean="0"/>
              <a:t>使用</a:t>
            </a:r>
            <a:r>
              <a:rPr lang="en-US" dirty="0" smtClean="0"/>
              <a:t>DROP TRIGGER</a:t>
            </a:r>
            <a:r>
              <a:rPr lang="zh-CN" altLang="en-US" dirty="0" smtClean="0"/>
              <a:t>命令删除</a:t>
            </a:r>
            <a:r>
              <a:rPr lang="en-US" dirty="0" smtClean="0"/>
              <a:t>DML</a:t>
            </a:r>
            <a:r>
              <a:rPr lang="zh-CN" altLang="en-US" dirty="0" smtClean="0"/>
              <a:t>触发器的语法规则如下：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删除</a:t>
            </a:r>
            <a:r>
              <a:rPr lang="en-US" dirty="0" smtClean="0"/>
              <a:t>DML</a:t>
            </a:r>
            <a:r>
              <a:rPr lang="zh-CN" altLang="en-US" dirty="0" smtClean="0"/>
              <a:t>触发器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00100" y="2357430"/>
          <a:ext cx="5342890" cy="203200"/>
        </p:xfrm>
        <a:graphic>
          <a:graphicData uri="http://schemas.openxmlformats.org/drawingml/2006/table">
            <a:tbl>
              <a:tblPr/>
              <a:tblGrid>
                <a:gridCol w="5342890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DROP  TRIGGER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触发器名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28596" y="2928934"/>
            <a:ext cx="850112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8-36】</a:t>
            </a:r>
            <a:r>
              <a: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在学生管理数据库中，删除触发器</a:t>
            </a:r>
            <a:r>
              <a:rPr kumimoji="0" lang="en-US" altLang="zh-CN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triddl</a:t>
            </a:r>
            <a:r>
              <a: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14414" y="3500438"/>
          <a:ext cx="5411470" cy="264160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DROP TRIGGER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  <a:cs typeface="Times New Roman"/>
                        </a:rPr>
                        <a:t>triinsertstu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642910" y="3857628"/>
            <a:ext cx="7786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/>
              <a:t>②单击工具栏上的</a:t>
            </a:r>
            <a:r>
              <a:rPr lang="en-US" altLang="zh-CN" sz="1400" dirty="0" smtClean="0"/>
              <a:t>【</a:t>
            </a:r>
            <a:r>
              <a:rPr lang="zh-CN" altLang="en-US" sz="1400" dirty="0" smtClean="0"/>
              <a:t>执行</a:t>
            </a:r>
            <a:r>
              <a:rPr lang="en-US" altLang="zh-CN" sz="1400" dirty="0" smtClean="0"/>
              <a:t>】</a:t>
            </a:r>
            <a:r>
              <a:rPr lang="zh-CN" altLang="en-US" sz="1400" dirty="0" smtClean="0"/>
              <a:t>按钮，触发器删除成功后，再在“查询编辑器”输入触发器触发的操作，单击工具栏上的</a:t>
            </a:r>
            <a:r>
              <a:rPr lang="en-US" altLang="zh-CN" sz="1400" dirty="0" smtClean="0"/>
              <a:t>【</a:t>
            </a:r>
            <a:r>
              <a:rPr lang="zh-CN" altLang="en-US" sz="1400" dirty="0" smtClean="0"/>
              <a:t>执行</a:t>
            </a:r>
            <a:r>
              <a:rPr lang="en-US" altLang="zh-CN" sz="1400" dirty="0" smtClean="0"/>
              <a:t>】</a:t>
            </a:r>
            <a:r>
              <a:rPr lang="zh-CN" altLang="en-US" sz="1400" dirty="0" smtClean="0"/>
              <a:t>，由于</a:t>
            </a:r>
            <a:r>
              <a:rPr lang="en-US" sz="1400" dirty="0" smtClean="0"/>
              <a:t>INSERT</a:t>
            </a:r>
            <a:r>
              <a:rPr lang="zh-CN" altLang="en-US" sz="1400" dirty="0" smtClean="0"/>
              <a:t>触发器已经不存在了，则不会提示插入成功。</a:t>
            </a:r>
            <a:endParaRPr lang="zh-CN" altLang="en-US" sz="14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142976" y="4572008"/>
          <a:ext cx="5411470" cy="353695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35369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 INSERT INTO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系部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 VALUES(7,'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物理系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','62109876','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王青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')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42910" y="1928802"/>
            <a:ext cx="8215370" cy="857256"/>
          </a:xfrm>
        </p:spPr>
        <p:txBody>
          <a:bodyPr/>
          <a:lstStyle/>
          <a:p>
            <a:r>
              <a:rPr lang="zh-CN" altLang="en-US" dirty="0" smtClean="0"/>
              <a:t>可以使用系统存储过程</a:t>
            </a:r>
            <a:r>
              <a:rPr lang="en-US" dirty="0" err="1" smtClean="0"/>
              <a:t>sp_help</a:t>
            </a:r>
            <a:r>
              <a:rPr lang="zh-CN" altLang="en-US" dirty="0" smtClean="0"/>
              <a:t>和</a:t>
            </a:r>
            <a:r>
              <a:rPr lang="en-US" dirty="0" err="1" smtClean="0"/>
              <a:t>sp_helptext</a:t>
            </a:r>
            <a:r>
              <a:rPr lang="zh-CN" altLang="en-US" dirty="0" smtClean="0"/>
              <a:t>查看触发器的相关信息。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查看</a:t>
            </a:r>
            <a:r>
              <a:rPr lang="en-US" dirty="0" smtClean="0"/>
              <a:t>DML</a:t>
            </a:r>
            <a:r>
              <a:rPr lang="zh-CN" altLang="en-US" dirty="0" smtClean="0"/>
              <a:t>触发器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214546" y="3143248"/>
          <a:ext cx="1571636" cy="264160"/>
        </p:xfrm>
        <a:graphic>
          <a:graphicData uri="http://schemas.openxmlformats.org/drawingml/2006/table">
            <a:tbl>
              <a:tblPr/>
              <a:tblGrid>
                <a:gridCol w="1571636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  <a:cs typeface="Times New Roman"/>
                        </a:rPr>
                        <a:t>sp_help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  <a:cs typeface="Times New Roman"/>
                        </a:rPr>
                        <a:t>tricourse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14348" y="2643183"/>
            <a:ext cx="78581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8-37】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分别用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sp_help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和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sp_helptext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查看触发器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tricourse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的信息。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</a:t>
            </a: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单击工具栏上的</a:t>
            </a: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按钮，执行结果如图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8-39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所示。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4348" y="3500438"/>
            <a:ext cx="46434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按钮，执行结果如图所示。</a:t>
            </a:r>
          </a:p>
        </p:txBody>
      </p:sp>
      <p:pic>
        <p:nvPicPr>
          <p:cNvPr id="5123" name="Picture 3" descr="图8-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3143248"/>
            <a:ext cx="337185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42910" y="4714884"/>
          <a:ext cx="3357586" cy="496571"/>
        </p:xfrm>
        <a:graphic>
          <a:graphicData uri="http://schemas.openxmlformats.org/drawingml/2006/table">
            <a:tbl>
              <a:tblPr/>
              <a:tblGrid>
                <a:gridCol w="3357586"/>
              </a:tblGrid>
              <a:tr h="496571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 err="1">
                          <a:latin typeface="Times New Roman"/>
                          <a:ea typeface="宋体"/>
                          <a:cs typeface="Times New Roman"/>
                        </a:rPr>
                        <a:t>sp_helptext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  <a:cs typeface="Times New Roman"/>
                        </a:rPr>
                        <a:t>tricourse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642910" y="4143380"/>
            <a:ext cx="478634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在“查询编辑器”输入以下代码，单击工具栏上的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，执行结果如图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5125" name="Picture 5" descr="图8-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4295775"/>
            <a:ext cx="3714776" cy="1990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57224" y="1785926"/>
            <a:ext cx="7408333" cy="2396607"/>
          </a:xfrm>
        </p:spPr>
        <p:txBody>
          <a:bodyPr/>
          <a:lstStyle/>
          <a:p>
            <a:r>
              <a:rPr lang="zh-CN" altLang="en-US" dirty="0" smtClean="0"/>
              <a:t>当不需要一个触发器的时候，可以删除触发器，如果以后还需要该触发器，那么就要重新创建触发器，除了删除触发器，还可以禁用触发器，当触发器被禁用，该触发器还存在于当前数据库中，但是触发器不会被触发，如果以后再次需要该触发器，还可以重新启用触发器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禁用和启用</a:t>
            </a:r>
            <a:r>
              <a:rPr lang="en-US" dirty="0" smtClean="0"/>
              <a:t>DML</a:t>
            </a:r>
            <a:r>
              <a:rPr lang="zh-CN" altLang="en-US" dirty="0" smtClean="0"/>
              <a:t>触发器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357290" y="4429132"/>
          <a:ext cx="5342890" cy="203200"/>
        </p:xfrm>
        <a:graphic>
          <a:graphicData uri="http://schemas.openxmlformats.org/drawingml/2006/table">
            <a:tbl>
              <a:tblPr/>
              <a:tblGrid>
                <a:gridCol w="5342890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DISABLE  TRIGGER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触发器名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 ON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表名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285852" y="5572140"/>
          <a:ext cx="5342890" cy="203200"/>
        </p:xfrm>
        <a:graphic>
          <a:graphicData uri="http://schemas.openxmlformats.org/drawingml/2006/table">
            <a:tbl>
              <a:tblPr/>
              <a:tblGrid>
                <a:gridCol w="5342890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ENABLE  TRIGGER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触发器名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 ON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表名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00100" y="4000504"/>
            <a:ext cx="77153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使用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DISABLE TRIGGER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语句禁用触发器的语法如下：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1538" y="4929198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使用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ENABLE TRIGGER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语句启用触发器的语法如下：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71538" y="2285992"/>
          <a:ext cx="5411470" cy="264160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DISABLE TRIGGER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  <a:cs typeface="Times New Roman"/>
                        </a:rPr>
                        <a:t>tricourse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ON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课程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4449" name="Rectangle 1"/>
          <p:cNvSpPr>
            <a:spLocks noChangeArrowheads="1"/>
          </p:cNvSpPr>
          <p:nvPr/>
        </p:nvSpPr>
        <p:spPr bwMode="auto">
          <a:xfrm>
            <a:off x="285720" y="1428736"/>
            <a:ext cx="864399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8-38】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禁用课程表的触发器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tricourse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158" y="2857496"/>
            <a:ext cx="785818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按钮，禁用触发器后，在“查询编辑器”输入语句“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INSERT INTO 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课程 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VALUES(6,'MYSQL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数据库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','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专业必修课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',3,'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第二学期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','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专业拓展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')”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，在课程表中先添加一条记录（因为课程表的信息在选课表中有外键引用，则不允许删除）。</a:t>
            </a:r>
            <a:endParaRPr lang="zh-CN" altLang="en-US" sz="1400" dirty="0" smtClean="0">
              <a:latin typeface="Arial" pitchFamily="34" charset="0"/>
              <a:ea typeface="宋体" pitchFamily="2" charset="-122"/>
            </a:endParaRPr>
          </a:p>
          <a:p>
            <a:pPr lvl="0" indent="2698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③在“查询编辑器”输入语句“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DELETE FROM 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课程  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WHERE 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课程编号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=6”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，单击工具栏上的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，则触发器不能被激活，会成功删除必修课程。</a:t>
            </a:r>
            <a:endParaRPr lang="zh-CN" altLang="en-US" sz="1400" dirty="0" smtClean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57224" y="2571744"/>
          <a:ext cx="5411470" cy="264160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ENABLE TRIGGER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  <a:cs typeface="Times New Roman"/>
                        </a:rPr>
                        <a:t>tricourse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ON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课程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5473" name="Rectangle 1"/>
          <p:cNvSpPr>
            <a:spLocks noChangeArrowheads="1"/>
          </p:cNvSpPr>
          <p:nvPr/>
        </p:nvSpPr>
        <p:spPr bwMode="auto">
          <a:xfrm>
            <a:off x="357158" y="1500174"/>
            <a:ext cx="850112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8-39】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启用课程表的触发器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tricourse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0034" y="3000372"/>
            <a:ext cx="792961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按钮，禁用触发器后，在“查询编辑器”输入语句“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INSERT INTO 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课程 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VALUES(7,'ACCESS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数据库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','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专业必修课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',3,'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第一学期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','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专业拓展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')”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，在课程表中先添加一条记录（因为课程表的信息在选课表中有外键引用，则不允许删除）。</a:t>
            </a:r>
            <a:endParaRPr lang="zh-CN" altLang="en-US" sz="1400" dirty="0" smtClean="0">
              <a:latin typeface="Arial" pitchFamily="34" charset="0"/>
              <a:ea typeface="宋体" pitchFamily="2" charset="-122"/>
            </a:endParaRPr>
          </a:p>
          <a:p>
            <a:pPr lvl="0" indent="2698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③在“查询编辑器”输入语句“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DELETE FROM 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课程  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WHERE 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课程编号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=7”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，单击工具栏上的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lang="en-US" altLang="zh-CN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，触发器被激活，提示“您正在修改被保护的必修课程，请取消您的操作”。</a:t>
            </a:r>
            <a:endParaRPr lang="zh-CN" altLang="en-US" sz="1400" dirty="0" smtClean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143116"/>
            <a:ext cx="7408333" cy="2214578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dirty="0" smtClean="0"/>
              <a:t>在销售数据库中，在“商品类型”表中创建一个触发器，如果有此类型的商品信息，则不允许删除商品类型的信息。</a:t>
            </a:r>
          </a:p>
          <a:p>
            <a:r>
              <a:rPr lang="en-US" dirty="0" smtClean="0"/>
              <a:t>1</a:t>
            </a:r>
            <a:r>
              <a:rPr lang="zh-CN" altLang="en-US" dirty="0" smtClean="0"/>
              <a:t>．打开</a:t>
            </a:r>
            <a:r>
              <a:rPr lang="en-US" dirty="0" smtClean="0"/>
              <a:t>SQL Server Management Studio</a:t>
            </a:r>
            <a:r>
              <a:rPr lang="zh-CN" altLang="en-US" dirty="0" smtClean="0"/>
              <a:t>，单击“对象资源管理器”中的“数据库”文件夹下的数据库“销售”；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．单击工具栏上的“新建查询”命令，打开“查询编辑器”；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．在“查询编辑器”上输入以下代码：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8.3.5 </a:t>
            </a:r>
            <a:r>
              <a:rPr lang="zh-CN" altLang="zh-CN" b="1" dirty="0" smtClean="0"/>
              <a:t>应用实践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85786" y="4357694"/>
          <a:ext cx="5667375" cy="2032000"/>
        </p:xfrm>
        <a:graphic>
          <a:graphicData uri="http://schemas.openxmlformats.org/drawingml/2006/table">
            <a:tbl>
              <a:tblPr/>
              <a:tblGrid>
                <a:gridCol w="5667375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CREATE TRIGGER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  <a:cs typeface="Times New Roman"/>
                        </a:rPr>
                        <a:t>triproducttype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ON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商品类型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INSTEAD OF  DELETE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AS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BEGIN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IF EXISTS(SELECT *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类别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ID IN(SELECT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类别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ID FROM deleted ))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     BEGIN 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        PRINT 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不能删除该商品类别，在商品表中有此类别的商品信息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'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        ROLLBACK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     END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END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2067" y="1928802"/>
            <a:ext cx="7408333" cy="4197361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常量表示一个特定数据值的符号，在程序运行过程中始终保持不变，常量的格式取决于它所表示的值的数据类型，如字符常量必须用单引号括起来，由字母、数字及其它特殊字符组成；二进制常量由</a:t>
            </a:r>
            <a:r>
              <a:rPr lang="en-US" dirty="0" smtClean="0"/>
              <a:t>0</a:t>
            </a:r>
            <a:r>
              <a:rPr lang="zh-CN" altLang="en-US" dirty="0" smtClean="0"/>
              <a:t>、</a:t>
            </a:r>
            <a:r>
              <a:rPr lang="en-US" dirty="0" smtClean="0"/>
              <a:t>1</a:t>
            </a:r>
            <a:r>
              <a:rPr lang="zh-CN" altLang="en-US" dirty="0" smtClean="0"/>
              <a:t>构成；十进制整型常量不带小数点；日期常量也要用括号括起来等。</a:t>
            </a:r>
          </a:p>
          <a:p>
            <a:r>
              <a:rPr lang="zh-CN" altLang="en-US" dirty="0" smtClean="0"/>
              <a:t>在程序运行过程中，值可以改变的量称为变量，按照变量的有效作用范围，可以分为局部变量和全局变量。局部变量的作用范围仅限于程序内部，局部变量名必须使用</a:t>
            </a:r>
            <a:r>
              <a:rPr lang="en-US" dirty="0" smtClean="0"/>
              <a:t>@</a:t>
            </a:r>
            <a:r>
              <a:rPr lang="zh-CN" altLang="en-US" dirty="0" smtClean="0"/>
              <a:t>符号开始。</a:t>
            </a:r>
          </a:p>
          <a:p>
            <a:r>
              <a:rPr lang="zh-CN" altLang="en-US" dirty="0" smtClean="0"/>
              <a:t>全局变量的作用范围不仅仅局限于某一程序，任何程序均可以随时访问，全局变量经常存储一些</a:t>
            </a:r>
            <a:r>
              <a:rPr lang="en-US" dirty="0" smtClean="0"/>
              <a:t>SQL Server</a:t>
            </a:r>
            <a:r>
              <a:rPr lang="zh-CN" altLang="en-US" dirty="0" smtClean="0"/>
              <a:t>的配置设定和统计数据，不能由用户的程序定义，全局变量以符号</a:t>
            </a:r>
            <a:r>
              <a:rPr lang="en-US" dirty="0" smtClean="0"/>
              <a:t>@@</a:t>
            </a:r>
            <a:r>
              <a:rPr lang="zh-CN" altLang="en-US" dirty="0" smtClean="0"/>
              <a:t>开始。</a:t>
            </a:r>
            <a:r>
              <a:rPr lang="en-US" altLang="zh-CN" dirty="0" smtClean="0"/>
              <a:t> 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变量与常量</a:t>
            </a:r>
            <a:endParaRPr lang="zh-CN" altLang="en-US" dirty="0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14348" y="3857628"/>
          <a:ext cx="4676775" cy="264160"/>
        </p:xfrm>
        <a:graphic>
          <a:graphicData uri="http://schemas.openxmlformats.org/drawingml/2006/table">
            <a:tbl>
              <a:tblPr/>
              <a:tblGrid>
                <a:gridCol w="4676775"/>
              </a:tblGrid>
              <a:tr h="26416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DELETE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商品类型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类别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ID=2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 descr="图8-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4391025" cy="2028825"/>
          </a:xfrm>
          <a:prstGeom prst="rect">
            <a:avLst/>
          </a:prstGeom>
          <a:noFill/>
        </p:spPr>
      </p:pic>
      <p:pic>
        <p:nvPicPr>
          <p:cNvPr id="1025" name="Picture 1" descr="图8-4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572008"/>
            <a:ext cx="3867150" cy="1228725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14282" y="785794"/>
            <a:ext cx="39290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57158" y="3286124"/>
            <a:ext cx="81439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．在“查询编辑器”上输入以下语句之后，单击工具栏上的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14282" y="1857364"/>
            <a:ext cx="8715436" cy="464347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1</a:t>
            </a:r>
            <a:r>
              <a:rPr lang="zh-CN" altLang="en-US" dirty="0" smtClean="0"/>
              <a:t>．常量与变量。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．选择结构</a:t>
            </a:r>
            <a:r>
              <a:rPr lang="en-US" dirty="0" smtClean="0"/>
              <a:t>IF...ELSE</a:t>
            </a:r>
            <a:r>
              <a:rPr lang="zh-CN" altLang="en-US" dirty="0" smtClean="0"/>
              <a:t>语句。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．多分支选择结构</a:t>
            </a:r>
            <a:r>
              <a:rPr lang="en-US" dirty="0" smtClean="0"/>
              <a:t>CASE...WHEN...THEN</a:t>
            </a:r>
            <a:r>
              <a:rPr lang="zh-CN" altLang="en-US" dirty="0" smtClean="0"/>
              <a:t>语句。</a:t>
            </a:r>
          </a:p>
          <a:p>
            <a:r>
              <a:rPr lang="en-US" dirty="0" smtClean="0"/>
              <a:t>4</a:t>
            </a:r>
            <a:r>
              <a:rPr lang="zh-CN" altLang="en-US" dirty="0" smtClean="0"/>
              <a:t>．循环结构</a:t>
            </a:r>
            <a:r>
              <a:rPr lang="en-US" dirty="0" smtClean="0"/>
              <a:t>WHILE</a:t>
            </a:r>
            <a:r>
              <a:rPr lang="zh-CN" altLang="en-US" dirty="0" smtClean="0"/>
              <a:t>语句。</a:t>
            </a:r>
          </a:p>
          <a:p>
            <a:r>
              <a:rPr lang="en-US" dirty="0" smtClean="0"/>
              <a:t>5</a:t>
            </a:r>
            <a:r>
              <a:rPr lang="zh-CN" altLang="en-US" dirty="0" smtClean="0"/>
              <a:t>．</a:t>
            </a:r>
            <a:r>
              <a:rPr lang="en-US" dirty="0" smtClean="0"/>
              <a:t>RETURN</a:t>
            </a:r>
            <a:r>
              <a:rPr lang="zh-CN" altLang="en-US" dirty="0" smtClean="0"/>
              <a:t>语句。</a:t>
            </a:r>
          </a:p>
          <a:p>
            <a:r>
              <a:rPr lang="en-US" dirty="0" smtClean="0"/>
              <a:t>6</a:t>
            </a:r>
            <a:r>
              <a:rPr lang="zh-CN" altLang="en-US" dirty="0" smtClean="0"/>
              <a:t>．创建函数</a:t>
            </a:r>
            <a:r>
              <a:rPr lang="en-US" dirty="0" smtClean="0"/>
              <a:t>CREATE FUNCTION</a:t>
            </a:r>
            <a:r>
              <a:rPr lang="zh-CN" altLang="en-US" dirty="0" smtClean="0"/>
              <a:t>语句。</a:t>
            </a:r>
          </a:p>
          <a:p>
            <a:r>
              <a:rPr lang="en-US" dirty="0" smtClean="0"/>
              <a:t>7</a:t>
            </a:r>
            <a:r>
              <a:rPr lang="zh-CN" altLang="en-US" dirty="0" smtClean="0"/>
              <a:t>．修改函数</a:t>
            </a:r>
            <a:r>
              <a:rPr lang="en-US" dirty="0" smtClean="0"/>
              <a:t>ALTER FUNCTION</a:t>
            </a:r>
            <a:r>
              <a:rPr lang="zh-CN" altLang="en-US" dirty="0" smtClean="0"/>
              <a:t>语句。</a:t>
            </a:r>
          </a:p>
          <a:p>
            <a:r>
              <a:rPr lang="en-US" dirty="0" smtClean="0"/>
              <a:t>8</a:t>
            </a:r>
            <a:r>
              <a:rPr lang="zh-CN" altLang="en-US" dirty="0" smtClean="0"/>
              <a:t>．删除函数</a:t>
            </a:r>
            <a:r>
              <a:rPr lang="en-US" dirty="0" smtClean="0"/>
              <a:t>DROP  FUNCTION</a:t>
            </a:r>
            <a:r>
              <a:rPr lang="zh-CN" altLang="en-US" dirty="0" smtClean="0"/>
              <a:t>语句。</a:t>
            </a:r>
          </a:p>
          <a:p>
            <a:r>
              <a:rPr lang="en-US" dirty="0" smtClean="0"/>
              <a:t>9</a:t>
            </a:r>
            <a:r>
              <a:rPr lang="zh-CN" altLang="en-US" dirty="0" smtClean="0"/>
              <a:t>．创建存储过程</a:t>
            </a:r>
            <a:r>
              <a:rPr lang="en-US" dirty="0" smtClean="0"/>
              <a:t>CREATE PROCEDURE</a:t>
            </a:r>
            <a:r>
              <a:rPr lang="zh-CN" altLang="en-US" dirty="0" smtClean="0"/>
              <a:t>语句。</a:t>
            </a:r>
          </a:p>
          <a:p>
            <a:r>
              <a:rPr lang="en-US" dirty="0" smtClean="0"/>
              <a:t>10</a:t>
            </a:r>
            <a:r>
              <a:rPr lang="zh-CN" altLang="en-US" dirty="0" smtClean="0"/>
              <a:t>．修改存储过程</a:t>
            </a:r>
            <a:r>
              <a:rPr lang="en-US" dirty="0" smtClean="0"/>
              <a:t>ALTER PROCEDURE</a:t>
            </a:r>
            <a:r>
              <a:rPr lang="zh-CN" altLang="en-US" dirty="0" smtClean="0"/>
              <a:t>语句。</a:t>
            </a:r>
          </a:p>
          <a:p>
            <a:r>
              <a:rPr lang="en-US" dirty="0" smtClean="0"/>
              <a:t>11</a:t>
            </a:r>
            <a:r>
              <a:rPr lang="zh-CN" altLang="en-US" dirty="0" smtClean="0"/>
              <a:t>．删除存储过程</a:t>
            </a:r>
            <a:r>
              <a:rPr lang="en-US" dirty="0" smtClean="0"/>
              <a:t>DROP PROCEDURE</a:t>
            </a:r>
            <a:r>
              <a:rPr lang="zh-CN" altLang="en-US" dirty="0" smtClean="0"/>
              <a:t>语句。</a:t>
            </a:r>
          </a:p>
          <a:p>
            <a:r>
              <a:rPr lang="en-US" dirty="0" smtClean="0"/>
              <a:t>12</a:t>
            </a:r>
            <a:r>
              <a:rPr lang="zh-CN" altLang="en-US" dirty="0" smtClean="0"/>
              <a:t>．创建触发器</a:t>
            </a:r>
            <a:r>
              <a:rPr lang="en-US" dirty="0" smtClean="0"/>
              <a:t>CREATE TRIGGER</a:t>
            </a:r>
            <a:r>
              <a:rPr lang="zh-CN" altLang="en-US" dirty="0" smtClean="0"/>
              <a:t>语句。</a:t>
            </a:r>
          </a:p>
          <a:p>
            <a:r>
              <a:rPr lang="en-US" dirty="0" smtClean="0"/>
              <a:t>13</a:t>
            </a:r>
            <a:r>
              <a:rPr lang="zh-CN" altLang="en-US" dirty="0" smtClean="0"/>
              <a:t>．修改触发器</a:t>
            </a:r>
            <a:r>
              <a:rPr lang="en-US" dirty="0" smtClean="0"/>
              <a:t>ALTER TRIGGER</a:t>
            </a:r>
            <a:r>
              <a:rPr lang="zh-CN" altLang="en-US" dirty="0" smtClean="0"/>
              <a:t>语句。</a:t>
            </a:r>
          </a:p>
          <a:p>
            <a:r>
              <a:rPr lang="en-US" dirty="0" smtClean="0"/>
              <a:t>14</a:t>
            </a:r>
            <a:r>
              <a:rPr lang="zh-CN" altLang="en-US" dirty="0" smtClean="0"/>
              <a:t>．删除触发器</a:t>
            </a:r>
            <a:r>
              <a:rPr lang="en-US" dirty="0" smtClean="0"/>
              <a:t>DROP TRIGGER</a:t>
            </a:r>
            <a:r>
              <a:rPr lang="zh-CN" altLang="en-US" dirty="0" smtClean="0"/>
              <a:t>语句。</a:t>
            </a:r>
          </a:p>
          <a:p>
            <a:r>
              <a:rPr lang="en-US" dirty="0" smtClean="0"/>
              <a:t>15</a:t>
            </a:r>
            <a:r>
              <a:rPr lang="zh-CN" altLang="en-US" dirty="0" smtClean="0"/>
              <a:t>．触发器的启用</a:t>
            </a:r>
            <a:r>
              <a:rPr lang="en-US" dirty="0" smtClean="0"/>
              <a:t>ENABLE TRIGGER</a:t>
            </a:r>
            <a:r>
              <a:rPr lang="zh-CN" altLang="en-US" dirty="0" smtClean="0"/>
              <a:t>语句和触发器的禁用</a:t>
            </a:r>
            <a:r>
              <a:rPr lang="en-US" dirty="0" smtClean="0"/>
              <a:t>DISABLE TRIGGER</a:t>
            </a:r>
            <a:r>
              <a:rPr lang="zh-CN" altLang="en-US" dirty="0" smtClean="0"/>
              <a:t>语句。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本章小结</a:t>
            </a: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175</TotalTime>
  <Words>10142</Words>
  <Application>Microsoft Office PowerPoint</Application>
  <PresentationFormat>全屏显示(4:3)</PresentationFormat>
  <Paragraphs>827</Paragraphs>
  <Slides>91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91</vt:i4>
      </vt:variant>
    </vt:vector>
  </HeadingPairs>
  <TitlesOfParts>
    <vt:vector size="92" baseType="lpstr">
      <vt:lpstr>波形</vt:lpstr>
      <vt:lpstr>第八单元  数据库编程</vt:lpstr>
      <vt:lpstr>PowerPoint 演示文稿</vt:lpstr>
      <vt:lpstr>任务8.1 用户自定义函数</vt:lpstr>
      <vt:lpstr>8.1.1 情景描述</vt:lpstr>
      <vt:lpstr>8.1.2问题分析</vt:lpstr>
      <vt:lpstr>8.1.3 解决方案</vt:lpstr>
      <vt:lpstr>PowerPoint 演示文稿</vt:lpstr>
      <vt:lpstr>8.1.4 知识总结</vt:lpstr>
      <vt:lpstr>变量与常量</vt:lpstr>
      <vt:lpstr>变量声明</vt:lpstr>
      <vt:lpstr>变量的赋值</vt:lpstr>
      <vt:lpstr>变量的输出</vt:lpstr>
      <vt:lpstr>PowerPoint 演示文稿</vt:lpstr>
      <vt:lpstr>PowerPoint 演示文稿</vt:lpstr>
      <vt:lpstr>IF…ELSE语句 </vt:lpstr>
      <vt:lpstr>PowerPoint 演示文稿</vt:lpstr>
      <vt:lpstr>PowerPoint 演示文稿</vt:lpstr>
      <vt:lpstr>CASE 语句</vt:lpstr>
      <vt:lpstr>PowerPoint 演示文稿</vt:lpstr>
      <vt:lpstr>PowerPoint 演示文稿</vt:lpstr>
      <vt:lpstr>WHILE语句</vt:lpstr>
      <vt:lpstr>PowerPoint 演示文稿</vt:lpstr>
      <vt:lpstr>PowerPoint 演示文稿</vt:lpstr>
      <vt:lpstr>PowerPoint 演示文稿</vt:lpstr>
      <vt:lpstr>PowerPoint 演示文稿</vt:lpstr>
      <vt:lpstr>RETURN语句</vt:lpstr>
      <vt:lpstr>函数</vt:lpstr>
      <vt:lpstr>标量函数</vt:lpstr>
      <vt:lpstr>PowerPoint 演示文稿</vt:lpstr>
      <vt:lpstr>PowerPoint 演示文稿</vt:lpstr>
      <vt:lpstr>PowerPoint 演示文稿</vt:lpstr>
      <vt:lpstr>表值函数</vt:lpstr>
      <vt:lpstr>PowerPoint 演示文稿</vt:lpstr>
      <vt:lpstr>PowerPoint 演示文稿</vt:lpstr>
      <vt:lpstr>修改函数</vt:lpstr>
      <vt:lpstr>PowerPoint 演示文稿</vt:lpstr>
      <vt:lpstr>删除用户自定义函数</vt:lpstr>
      <vt:lpstr>PowerPoint 演示文稿</vt:lpstr>
      <vt:lpstr>8.1.5 应用实践</vt:lpstr>
      <vt:lpstr>PowerPoint 演示文稿</vt:lpstr>
      <vt:lpstr>任务8.2 创建存储过程</vt:lpstr>
      <vt:lpstr>8.2.1 情景描述</vt:lpstr>
      <vt:lpstr>8.2.2问题分析</vt:lpstr>
      <vt:lpstr>8.2.3 解决方案</vt:lpstr>
      <vt:lpstr>8.2.4 知识总结</vt:lpstr>
      <vt:lpstr>存储过程的概念</vt:lpstr>
      <vt:lpstr>引入存储过程的好处</vt:lpstr>
      <vt:lpstr>存储过程的创建和调用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修改存储过程</vt:lpstr>
      <vt:lpstr>删除用户自定义存储过程</vt:lpstr>
      <vt:lpstr>查看存储过程信息</vt:lpstr>
      <vt:lpstr>PowerPoint 演示文稿</vt:lpstr>
      <vt:lpstr>PowerPoint 演示文稿</vt:lpstr>
      <vt:lpstr>重命名存储过程</vt:lpstr>
      <vt:lpstr>8.2.5 应用实践</vt:lpstr>
      <vt:lpstr>PowerPoint 演示文稿</vt:lpstr>
      <vt:lpstr>任务8.3创建触发器</vt:lpstr>
      <vt:lpstr>8.3.1 情景描述</vt:lpstr>
      <vt:lpstr>8.3.2问题分析</vt:lpstr>
      <vt:lpstr>8.3.3 解决方案</vt:lpstr>
      <vt:lpstr>PowerPoint 演示文稿</vt:lpstr>
      <vt:lpstr>8.3.4 知识总结</vt:lpstr>
      <vt:lpstr>触发器的概念</vt:lpstr>
      <vt:lpstr>触发器的分类</vt:lpstr>
      <vt:lpstr>触发器的作用</vt:lpstr>
      <vt:lpstr>DDL触发器的创建与管理</vt:lpstr>
      <vt:lpstr>创建DDL触发器</vt:lpstr>
      <vt:lpstr>PowerPoint 演示文稿</vt:lpstr>
      <vt:lpstr>修改DDL触发器</vt:lpstr>
      <vt:lpstr>删除DDL触发器</vt:lpstr>
      <vt:lpstr>PowerPoint 演示文稿</vt:lpstr>
      <vt:lpstr>DML触发器的创建与管理</vt:lpstr>
      <vt:lpstr>创建DML触发器</vt:lpstr>
      <vt:lpstr>PowerPoint 演示文稿</vt:lpstr>
      <vt:lpstr>PowerPoint 演示文稿</vt:lpstr>
      <vt:lpstr>PowerPoint 演示文稿</vt:lpstr>
      <vt:lpstr>修改DML触发器</vt:lpstr>
      <vt:lpstr>删除DML触发器</vt:lpstr>
      <vt:lpstr>查看DML触发器</vt:lpstr>
      <vt:lpstr>禁用和启用DML触发器</vt:lpstr>
      <vt:lpstr>PowerPoint 演示文稿</vt:lpstr>
      <vt:lpstr>PowerPoint 演示文稿</vt:lpstr>
      <vt:lpstr>8.3.5 应用实践</vt:lpstr>
      <vt:lpstr>PowerPoint 演示文稿</vt:lpstr>
      <vt:lpstr>本章小结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分析与设计数据库</dc:title>
  <dc:creator>Administrator</dc:creator>
  <cp:lastModifiedBy>微软用户</cp:lastModifiedBy>
  <cp:revision>50</cp:revision>
  <dcterms:created xsi:type="dcterms:W3CDTF">2015-03-08T15:14:07Z</dcterms:created>
  <dcterms:modified xsi:type="dcterms:W3CDTF">2015-12-15T02:09:32Z</dcterms:modified>
</cp:coreProperties>
</file>