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28"/>
  </p:notesMasterIdLst>
  <p:handoutMasterIdLst>
    <p:handoutMasterId r:id="rId29"/>
  </p:handoutMasterIdLst>
  <p:sldIdLst>
    <p:sldId id="1018" r:id="rId2"/>
    <p:sldId id="1019" r:id="rId3"/>
    <p:sldId id="1020" r:id="rId4"/>
    <p:sldId id="1021" r:id="rId5"/>
    <p:sldId id="1022" r:id="rId6"/>
    <p:sldId id="1023" r:id="rId7"/>
    <p:sldId id="1024" r:id="rId8"/>
    <p:sldId id="1025" r:id="rId9"/>
    <p:sldId id="1026" r:id="rId10"/>
    <p:sldId id="1027" r:id="rId11"/>
    <p:sldId id="1028" r:id="rId12"/>
    <p:sldId id="1029" r:id="rId13"/>
    <p:sldId id="1030" r:id="rId14"/>
    <p:sldId id="1031" r:id="rId15"/>
    <p:sldId id="1032" r:id="rId16"/>
    <p:sldId id="1033" r:id="rId17"/>
    <p:sldId id="1035" r:id="rId18"/>
    <p:sldId id="1036" r:id="rId19"/>
    <p:sldId id="1037" r:id="rId20"/>
    <p:sldId id="1038" r:id="rId21"/>
    <p:sldId id="1039" r:id="rId22"/>
    <p:sldId id="1040" r:id="rId23"/>
    <p:sldId id="1041" r:id="rId24"/>
    <p:sldId id="1042" r:id="rId25"/>
    <p:sldId id="1043" r:id="rId26"/>
    <p:sldId id="1044" r:id="rId27"/>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Times New Roman" pitchFamily="18" charset="0"/>
        <a:ea typeface="宋体" charset="-122"/>
        <a:cs typeface="+mn-cs"/>
      </a:defRPr>
    </a:lvl1pPr>
    <a:lvl2pPr marL="457200" algn="l" rtl="0" fontAlgn="base">
      <a:spcBef>
        <a:spcPct val="0"/>
      </a:spcBef>
      <a:spcAft>
        <a:spcPct val="0"/>
      </a:spcAft>
      <a:defRPr b="1" kern="1200">
        <a:solidFill>
          <a:schemeClr val="tx1"/>
        </a:solidFill>
        <a:latin typeface="Times New Roman" pitchFamily="18" charset="0"/>
        <a:ea typeface="宋体" charset="-122"/>
        <a:cs typeface="+mn-cs"/>
      </a:defRPr>
    </a:lvl2pPr>
    <a:lvl3pPr marL="914400" algn="l" rtl="0" fontAlgn="base">
      <a:spcBef>
        <a:spcPct val="0"/>
      </a:spcBef>
      <a:spcAft>
        <a:spcPct val="0"/>
      </a:spcAft>
      <a:defRPr b="1" kern="1200">
        <a:solidFill>
          <a:schemeClr val="tx1"/>
        </a:solidFill>
        <a:latin typeface="Times New Roman" pitchFamily="18" charset="0"/>
        <a:ea typeface="宋体" charset="-122"/>
        <a:cs typeface="+mn-cs"/>
      </a:defRPr>
    </a:lvl3pPr>
    <a:lvl4pPr marL="1371600" algn="l" rtl="0" fontAlgn="base">
      <a:spcBef>
        <a:spcPct val="0"/>
      </a:spcBef>
      <a:spcAft>
        <a:spcPct val="0"/>
      </a:spcAft>
      <a:defRPr b="1" kern="1200">
        <a:solidFill>
          <a:schemeClr val="tx1"/>
        </a:solidFill>
        <a:latin typeface="Times New Roman" pitchFamily="18" charset="0"/>
        <a:ea typeface="宋体" charset="-122"/>
        <a:cs typeface="+mn-cs"/>
      </a:defRPr>
    </a:lvl4pPr>
    <a:lvl5pPr marL="1828800" algn="l" rtl="0" fontAlgn="base">
      <a:spcBef>
        <a:spcPct val="0"/>
      </a:spcBef>
      <a:spcAft>
        <a:spcPct val="0"/>
      </a:spcAft>
      <a:defRPr b="1" kern="1200">
        <a:solidFill>
          <a:schemeClr val="tx1"/>
        </a:solidFill>
        <a:latin typeface="Times New Roman" pitchFamily="18" charset="0"/>
        <a:ea typeface="宋体" charset="-122"/>
        <a:cs typeface="+mn-cs"/>
      </a:defRPr>
    </a:lvl5pPr>
    <a:lvl6pPr marL="2286000" algn="l" defTabSz="914400" rtl="0" eaLnBrk="1" latinLnBrk="0" hangingPunct="1">
      <a:defRPr b="1" kern="1200">
        <a:solidFill>
          <a:schemeClr val="tx1"/>
        </a:solidFill>
        <a:latin typeface="Times New Roman" pitchFamily="18" charset="0"/>
        <a:ea typeface="宋体" charset="-122"/>
        <a:cs typeface="+mn-cs"/>
      </a:defRPr>
    </a:lvl6pPr>
    <a:lvl7pPr marL="2743200" algn="l" defTabSz="914400" rtl="0" eaLnBrk="1" latinLnBrk="0" hangingPunct="1">
      <a:defRPr b="1" kern="1200">
        <a:solidFill>
          <a:schemeClr val="tx1"/>
        </a:solidFill>
        <a:latin typeface="Times New Roman" pitchFamily="18" charset="0"/>
        <a:ea typeface="宋体" charset="-122"/>
        <a:cs typeface="+mn-cs"/>
      </a:defRPr>
    </a:lvl7pPr>
    <a:lvl8pPr marL="3200400" algn="l" defTabSz="914400" rtl="0" eaLnBrk="1" latinLnBrk="0" hangingPunct="1">
      <a:defRPr b="1" kern="1200">
        <a:solidFill>
          <a:schemeClr val="tx1"/>
        </a:solidFill>
        <a:latin typeface="Times New Roman" pitchFamily="18" charset="0"/>
        <a:ea typeface="宋体" charset="-122"/>
        <a:cs typeface="+mn-cs"/>
      </a:defRPr>
    </a:lvl8pPr>
    <a:lvl9pPr marL="3657600" algn="l" defTabSz="914400" rtl="0" eaLnBrk="1" latinLnBrk="0" hangingPunct="1">
      <a:defRPr b="1" kern="1200">
        <a:solidFill>
          <a:schemeClr val="tx1"/>
        </a:solidFill>
        <a:latin typeface="Times New Roman"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33CC"/>
    <a:srgbClr val="FFFFFF"/>
    <a:srgbClr val="E02920"/>
    <a:srgbClr val="400800"/>
    <a:srgbClr val="79710F"/>
    <a:srgbClr val="EEE67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4646" autoAdjust="0"/>
  </p:normalViewPr>
  <p:slideViewPr>
    <p:cSldViewPr>
      <p:cViewPr varScale="1">
        <p:scale>
          <a:sx n="90" d="100"/>
          <a:sy n="90" d="100"/>
        </p:scale>
        <p:origin x="-96" y="-5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43" d="100"/>
          <a:sy n="43" d="100"/>
        </p:scale>
        <p:origin x="-147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2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30208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009287BE-2A48-4116-9156-8E10838B835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608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608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D30966C5-FDA0-4BA3-937D-F0601BB9F4C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gray">
          <a:xfrm>
            <a:off x="-9525" y="1447800"/>
            <a:ext cx="9164638" cy="3832225"/>
          </a:xfrm>
          <a:custGeom>
            <a:avLst/>
            <a:gdLst>
              <a:gd name="T0" fmla="*/ 19050 w 5773"/>
              <a:gd name="T1" fmla="*/ 196850 h 2414"/>
              <a:gd name="T2" fmla="*/ 2192338 w 5773"/>
              <a:gd name="T3" fmla="*/ 19050 h 2414"/>
              <a:gd name="T4" fmla="*/ 6451600 w 5773"/>
              <a:gd name="T5" fmla="*/ 922338 h 2414"/>
              <a:gd name="T6" fmla="*/ 9164638 w 5773"/>
              <a:gd name="T7" fmla="*/ 187325 h 2414"/>
              <a:gd name="T8" fmla="*/ 9153525 w 5773"/>
              <a:gd name="T9" fmla="*/ 3414713 h 2414"/>
              <a:gd name="T10" fmla="*/ 6296025 w 5773"/>
              <a:gd name="T11" fmla="*/ 3592513 h 2414"/>
              <a:gd name="T12" fmla="*/ 3116263 w 5773"/>
              <a:gd name="T13" fmla="*/ 3011488 h 2414"/>
              <a:gd name="T14" fmla="*/ 9525 w 5773"/>
              <a:gd name="T15" fmla="*/ 3821113 h 2414"/>
              <a:gd name="T16" fmla="*/ 19050 w 5773"/>
              <a:gd name="T17" fmla="*/ 196850 h 2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3" h="2414">
                <a:moveTo>
                  <a:pt x="12" y="124"/>
                </a:moveTo>
                <a:cubicBezTo>
                  <a:pt x="150" y="76"/>
                  <a:pt x="581" y="0"/>
                  <a:pt x="1381" y="12"/>
                </a:cubicBezTo>
                <a:cubicBezTo>
                  <a:pt x="2181" y="23"/>
                  <a:pt x="3370" y="437"/>
                  <a:pt x="4064" y="581"/>
                </a:cubicBezTo>
                <a:cubicBezTo>
                  <a:pt x="4758" y="725"/>
                  <a:pt x="5635" y="219"/>
                  <a:pt x="5773" y="118"/>
                </a:cubicBezTo>
                <a:lnTo>
                  <a:pt x="5766" y="2151"/>
                </a:lnTo>
                <a:cubicBezTo>
                  <a:pt x="4994" y="2407"/>
                  <a:pt x="4326" y="2311"/>
                  <a:pt x="3966" y="2263"/>
                </a:cubicBezTo>
                <a:cubicBezTo>
                  <a:pt x="3606" y="2215"/>
                  <a:pt x="2715" y="1873"/>
                  <a:pt x="1963" y="1897"/>
                </a:cubicBezTo>
                <a:cubicBezTo>
                  <a:pt x="1305" y="1893"/>
                  <a:pt x="0" y="2402"/>
                  <a:pt x="6" y="2407"/>
                </a:cubicBezTo>
                <a:cubicBezTo>
                  <a:pt x="12" y="2414"/>
                  <a:pt x="12" y="568"/>
                  <a:pt x="12" y="124"/>
                </a:cubicBezTo>
                <a:close/>
              </a:path>
            </a:pathLst>
          </a:custGeom>
          <a:solidFill>
            <a:schemeClr val="accent1">
              <a:alpha val="41176"/>
            </a:schemeClr>
          </a:solidFill>
          <a:ln>
            <a:noFill/>
          </a:ln>
          <a:effectLst/>
          <a:extLst>
            <a:ext uri="{91240B29-F687-4F45-9708-019B960494DF}"/>
            <a:ext uri="{AF507438-7753-43E0-B8FC-AC1667EBCBE1}"/>
          </a:extLst>
        </p:spPr>
        <p:txBody>
          <a:bodyPr/>
          <a:lstStyle/>
          <a:p>
            <a:pPr algn="ctr">
              <a:defRPr/>
            </a:pPr>
            <a:endParaRPr lang="zh-CN" altLang="en-US">
              <a:ea typeface="宋体" pitchFamily="2" charset="-122"/>
            </a:endParaRPr>
          </a:p>
        </p:txBody>
      </p:sp>
      <p:sp>
        <p:nvSpPr>
          <p:cNvPr id="5" name="Freeform 3"/>
          <p:cNvSpPr>
            <a:spLocks/>
          </p:cNvSpPr>
          <p:nvPr/>
        </p:nvSpPr>
        <p:spPr bwMode="gray">
          <a:xfrm>
            <a:off x="-9525" y="1730375"/>
            <a:ext cx="9150350" cy="3265488"/>
          </a:xfrm>
          <a:custGeom>
            <a:avLst/>
            <a:gdLst>
              <a:gd name="T0" fmla="*/ 9525 w 5764"/>
              <a:gd name="T1" fmla="*/ 431800 h 2057"/>
              <a:gd name="T2" fmla="*/ 2306638 w 5764"/>
              <a:gd name="T3" fmla="*/ 15875 h 2057"/>
              <a:gd name="T4" fmla="*/ 6638925 w 5764"/>
              <a:gd name="T5" fmla="*/ 765175 h 2057"/>
              <a:gd name="T6" fmla="*/ 9150350 w 5764"/>
              <a:gd name="T7" fmla="*/ 244475 h 2057"/>
              <a:gd name="T8" fmla="*/ 9150350 w 5764"/>
              <a:gd name="T9" fmla="*/ 2867025 h 2057"/>
              <a:gd name="T10" fmla="*/ 6357938 w 5764"/>
              <a:gd name="T11" fmla="*/ 3165475 h 2057"/>
              <a:gd name="T12" fmla="*/ 3001963 w 5764"/>
              <a:gd name="T13" fmla="*/ 2416175 h 2057"/>
              <a:gd name="T14" fmla="*/ 9525 w 5764"/>
              <a:gd name="T15" fmla="*/ 3122613 h 2057"/>
              <a:gd name="T16" fmla="*/ 9525 w 5764"/>
              <a:gd name="T17" fmla="*/ 431800 h 20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4" h="2057">
                <a:moveTo>
                  <a:pt x="6" y="272"/>
                </a:moveTo>
                <a:cubicBezTo>
                  <a:pt x="144" y="233"/>
                  <a:pt x="656" y="0"/>
                  <a:pt x="1453" y="10"/>
                </a:cubicBezTo>
                <a:cubicBezTo>
                  <a:pt x="2250" y="20"/>
                  <a:pt x="3475" y="403"/>
                  <a:pt x="4182" y="482"/>
                </a:cubicBezTo>
                <a:cubicBezTo>
                  <a:pt x="4890" y="561"/>
                  <a:pt x="5626" y="237"/>
                  <a:pt x="5764" y="154"/>
                </a:cubicBezTo>
                <a:lnTo>
                  <a:pt x="5764" y="1806"/>
                </a:lnTo>
                <a:cubicBezTo>
                  <a:pt x="4919" y="2052"/>
                  <a:pt x="4485" y="2057"/>
                  <a:pt x="4005" y="1994"/>
                </a:cubicBezTo>
                <a:cubicBezTo>
                  <a:pt x="3526" y="1929"/>
                  <a:pt x="2640" y="1502"/>
                  <a:pt x="1891" y="1522"/>
                </a:cubicBezTo>
                <a:cubicBezTo>
                  <a:pt x="1234" y="1519"/>
                  <a:pt x="0" y="1962"/>
                  <a:pt x="6" y="1967"/>
                </a:cubicBezTo>
                <a:cubicBezTo>
                  <a:pt x="12" y="1972"/>
                  <a:pt x="6" y="641"/>
                  <a:pt x="6" y="272"/>
                </a:cubicBezTo>
                <a:close/>
              </a:path>
            </a:pathLst>
          </a:custGeom>
          <a:solidFill>
            <a:schemeClr val="accent1"/>
          </a:solidFill>
          <a:ln>
            <a:noFill/>
          </a:ln>
          <a:effectLst/>
          <a:extLst>
            <a:ext uri="{91240B29-F687-4F45-9708-019B960494DF}"/>
            <a:ext uri="{AF507438-7753-43E0-B8FC-AC1667EBCBE1}"/>
          </a:extLst>
        </p:spPr>
        <p:txBody>
          <a:bodyPr/>
          <a:lstStyle/>
          <a:p>
            <a:pPr algn="ctr">
              <a:defRPr/>
            </a:pPr>
            <a:endParaRPr lang="zh-CN" altLang="en-US">
              <a:ea typeface="宋体" pitchFamily="2" charset="-122"/>
            </a:endParaRPr>
          </a:p>
        </p:txBody>
      </p:sp>
      <p:grpSp>
        <p:nvGrpSpPr>
          <p:cNvPr id="6" name="Group 4"/>
          <p:cNvGrpSpPr>
            <a:grpSpLocks/>
          </p:cNvGrpSpPr>
          <p:nvPr/>
        </p:nvGrpSpPr>
        <p:grpSpPr bwMode="auto">
          <a:xfrm>
            <a:off x="7086600" y="1947863"/>
            <a:ext cx="533400" cy="533400"/>
            <a:chOff x="4752" y="1200"/>
            <a:chExt cx="288" cy="288"/>
          </a:xfrm>
        </p:grpSpPr>
        <p:sp>
          <p:nvSpPr>
            <p:cNvPr id="7" name="Oval 5"/>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8" name="Oval 6"/>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grpSp>
        <p:nvGrpSpPr>
          <p:cNvPr id="9" name="Group 7"/>
          <p:cNvGrpSpPr>
            <a:grpSpLocks/>
          </p:cNvGrpSpPr>
          <p:nvPr/>
        </p:nvGrpSpPr>
        <p:grpSpPr bwMode="auto">
          <a:xfrm>
            <a:off x="7620000" y="1371600"/>
            <a:ext cx="914400" cy="914400"/>
            <a:chOff x="4992" y="816"/>
            <a:chExt cx="576" cy="576"/>
          </a:xfrm>
        </p:grpSpPr>
        <p:sp>
          <p:nvSpPr>
            <p:cNvPr id="10" name="Oval 8"/>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11" name="Oval 9"/>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grpSp>
        <p:nvGrpSpPr>
          <p:cNvPr id="12" name="Group 10"/>
          <p:cNvGrpSpPr>
            <a:grpSpLocks/>
          </p:cNvGrpSpPr>
          <p:nvPr/>
        </p:nvGrpSpPr>
        <p:grpSpPr bwMode="auto">
          <a:xfrm>
            <a:off x="304800" y="3429000"/>
            <a:ext cx="1295400" cy="1371600"/>
            <a:chOff x="4992" y="816"/>
            <a:chExt cx="576" cy="576"/>
          </a:xfrm>
        </p:grpSpPr>
        <p:sp>
          <p:nvSpPr>
            <p:cNvPr id="13" name="Oval 11"/>
            <p:cNvSpPr>
              <a:spLocks noChangeArrowheads="1"/>
            </p:cNvSpPr>
            <p:nvPr userDrawn="1"/>
          </p:nvSpPr>
          <p:spPr bwMode="gray">
            <a:xfrm>
              <a:off x="4992" y="816"/>
              <a:ext cx="576" cy="576"/>
            </a:xfrm>
            <a:prstGeom prst="ellipse">
              <a:avLst/>
            </a:prstGeom>
            <a:solidFill>
              <a:schemeClr val="tx2">
                <a:alpha val="52940"/>
              </a:schemeClr>
            </a:soli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14" name="Oval 12"/>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pic>
        <p:nvPicPr>
          <p:cNvPr id="15" name="Picture 13"/>
          <p:cNvPicPr>
            <a:picLocks noChangeAspect="1" noChangeArrowheads="1"/>
          </p:cNvPicPr>
          <p:nvPr userDrawn="1"/>
        </p:nvPicPr>
        <p:blipFill>
          <a:blip r:embed="rId2"/>
          <a:srcRect/>
          <a:stretch>
            <a:fillRect/>
          </a:stretch>
        </p:blipFill>
        <p:spPr bwMode="auto">
          <a:xfrm>
            <a:off x="179388" y="188913"/>
            <a:ext cx="1025525" cy="1004887"/>
          </a:xfrm>
          <a:prstGeom prst="rect">
            <a:avLst/>
          </a:prstGeom>
          <a:noFill/>
          <a:ln w="9525">
            <a:noFill/>
            <a:miter lim="800000"/>
            <a:headEnd/>
            <a:tailEnd/>
          </a:ln>
        </p:spPr>
      </p:pic>
      <p:sp>
        <p:nvSpPr>
          <p:cNvPr id="827407" name="Rectangle 15"/>
          <p:cNvSpPr>
            <a:spLocks noGrp="1" noChangeArrowheads="1"/>
          </p:cNvSpPr>
          <p:nvPr>
            <p:ph type="ctrTitle"/>
          </p:nvPr>
        </p:nvSpPr>
        <p:spPr>
          <a:xfrm>
            <a:off x="1143000" y="2590800"/>
            <a:ext cx="7086600" cy="1012825"/>
          </a:xfrm>
          <a:effectLst>
            <a:outerShdw dist="53882" dir="2700000" algn="ctr" rotWithShape="0">
              <a:schemeClr val="tx1"/>
            </a:outerShdw>
          </a:effectLst>
        </p:spPr>
        <p:txBody>
          <a:bodyPr/>
          <a:lstStyle>
            <a:lvl1pPr>
              <a:defRPr sz="4800"/>
            </a:lvl1pPr>
          </a:lstStyle>
          <a:p>
            <a:pPr lvl="0"/>
            <a:r>
              <a:rPr lang="zh-CN" altLang="en-US" noProof="0" dirty="0" smtClean="0"/>
              <a:t>单击此处编辑母版标题样式</a:t>
            </a:r>
          </a:p>
        </p:txBody>
      </p:sp>
      <p:sp>
        <p:nvSpPr>
          <p:cNvPr id="827408" name="Rectangle 16"/>
          <p:cNvSpPr>
            <a:spLocks noGrp="1" noChangeArrowheads="1"/>
          </p:cNvSpPr>
          <p:nvPr>
            <p:ph type="subTitle" idx="1"/>
          </p:nvPr>
        </p:nvSpPr>
        <p:spPr bwMode="white">
          <a:xfrm>
            <a:off x="1295400" y="3581400"/>
            <a:ext cx="6705600" cy="381000"/>
          </a:xfrm>
        </p:spPr>
        <p:txBody>
          <a:bodyPr/>
          <a:lstStyle>
            <a:lvl1pPr marL="0" indent="0" algn="ctr">
              <a:buFont typeface="Wingdings" pitchFamily="2" charset="2"/>
              <a:buNone/>
              <a:defRPr sz="2000"/>
            </a:lvl1pPr>
          </a:lstStyle>
          <a:p>
            <a:pPr lvl="0"/>
            <a:r>
              <a:rPr lang="zh-CN" altLang="en-US" noProof="0" dirty="0" smtClean="0"/>
              <a:t>单击此处编辑母版副标题样式</a:t>
            </a:r>
          </a:p>
        </p:txBody>
      </p:sp>
      <p:sp>
        <p:nvSpPr>
          <p:cNvPr id="16" name="Rectangle 13"/>
          <p:cNvSpPr>
            <a:spLocks noGrp="1" noChangeArrowheads="1"/>
          </p:cNvSpPr>
          <p:nvPr>
            <p:ph type="dt" sz="half" idx="10"/>
          </p:nvPr>
        </p:nvSpPr>
        <p:spPr>
          <a:xfrm>
            <a:off x="457200" y="6477000"/>
            <a:ext cx="2133600" cy="244475"/>
          </a:xfrm>
        </p:spPr>
        <p:txBody>
          <a:bodyPr/>
          <a:lstStyle>
            <a:lvl1pPr>
              <a:defRPr sz="1200"/>
            </a:lvl1pPr>
          </a:lstStyle>
          <a:p>
            <a:pPr>
              <a:defRPr/>
            </a:pPr>
            <a:endParaRPr lang="en-US" altLang="zh-CN"/>
          </a:p>
        </p:txBody>
      </p:sp>
      <p:sp>
        <p:nvSpPr>
          <p:cNvPr id="17" name="Rectangle 14"/>
          <p:cNvSpPr>
            <a:spLocks noGrp="1" noChangeArrowheads="1"/>
          </p:cNvSpPr>
          <p:nvPr>
            <p:ph type="ftr" sz="quarter" idx="11"/>
          </p:nvPr>
        </p:nvSpPr>
        <p:spPr>
          <a:xfrm>
            <a:off x="5364163" y="6381750"/>
            <a:ext cx="3529012" cy="287338"/>
          </a:xfrm>
        </p:spPr>
        <p:txBody>
          <a:bodyPr/>
          <a:lstStyle>
            <a:lvl1pPr>
              <a:defRPr>
                <a:solidFill>
                  <a:srgbClr val="FF3300"/>
                </a:solidFill>
              </a:defRPr>
            </a:lvl1pPr>
          </a:lstStyle>
          <a:p>
            <a:pPr>
              <a:defRPr/>
            </a:pPr>
            <a:r>
              <a:rPr lang="en-US" altLang="zh-CN"/>
              <a:t>School of Computer Science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0"/>
            <a:ext cx="20574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85800"/>
            <a:ext cx="6019800"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828800"/>
            <a:ext cx="40386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828800"/>
            <a:ext cx="8229600" cy="4495800"/>
          </a:xfrm>
        </p:spPr>
        <p:txBody>
          <a:bodyPr/>
          <a:lstStyle/>
          <a:p>
            <a:pPr lvl="0"/>
            <a:endParaRPr lang="zh-CN" altLang="en-US" noProof="0" smtClean="0"/>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68" name="Object 44"/>
          <p:cNvGraphicFramePr>
            <a:graphicFrameLocks noChangeAspect="1"/>
          </p:cNvGraphicFramePr>
          <p:nvPr/>
        </p:nvGraphicFramePr>
        <p:xfrm>
          <a:off x="0" y="0"/>
          <a:ext cx="9144000" cy="1200150"/>
        </p:xfrm>
        <a:graphic>
          <a:graphicData uri="http://schemas.openxmlformats.org/presentationml/2006/ole">
            <p:oleObj spid="_x0000_s1068" name="Image" r:id="rId16" imgW="9561905" imgH="1600000" progId="">
              <p:embed/>
            </p:oleObj>
          </a:graphicData>
        </a:graphic>
      </p:graphicFrame>
      <p:sp>
        <p:nvSpPr>
          <p:cNvPr id="1027" name="Freeform 3"/>
          <p:cNvSpPr>
            <a:spLocks/>
          </p:cNvSpPr>
          <p:nvPr/>
        </p:nvSpPr>
        <p:spPr bwMode="gray">
          <a:xfrm>
            <a:off x="-11113" y="280988"/>
            <a:ext cx="9155113" cy="1620837"/>
          </a:xfrm>
          <a:custGeom>
            <a:avLst/>
            <a:gdLst>
              <a:gd name="T0" fmla="*/ 9525 w 5767"/>
              <a:gd name="T1" fmla="*/ 173037 h 1021"/>
              <a:gd name="T2" fmla="*/ 2265363 w 5767"/>
              <a:gd name="T3" fmla="*/ 73025 h 1021"/>
              <a:gd name="T4" fmla="*/ 6400800 w 5767"/>
              <a:gd name="T5" fmla="*/ 404812 h 1021"/>
              <a:gd name="T6" fmla="*/ 9155113 w 5767"/>
              <a:gd name="T7" fmla="*/ 0 h 1021"/>
              <a:gd name="T8" fmla="*/ 9155113 w 5767"/>
              <a:gd name="T9" fmla="*/ 1231900 h 1021"/>
              <a:gd name="T10" fmla="*/ 6453188 w 5767"/>
              <a:gd name="T11" fmla="*/ 1319212 h 1021"/>
              <a:gd name="T12" fmla="*/ 3149600 w 5767"/>
              <a:gd name="T13" fmla="*/ 1069975 h 1021"/>
              <a:gd name="T14" fmla="*/ 22225 w 5767"/>
              <a:gd name="T15" fmla="*/ 1579562 h 1021"/>
              <a:gd name="T16" fmla="*/ 9525 w 5767"/>
              <a:gd name="T17" fmla="*/ 173037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chemeClr val="accent1">
              <a:alpha val="41176"/>
            </a:schemeClr>
          </a:solidFill>
          <a:ln>
            <a:noFill/>
          </a:ln>
          <a:effectLst/>
          <a:extLst>
            <a:ext uri="{91240B29-F687-4F45-9708-019B960494DF}"/>
            <a:ext uri="{AF507438-7753-43E0-B8FC-AC1667EBCBE1}"/>
          </a:extLst>
        </p:spPr>
        <p:txBody>
          <a:bodyPr/>
          <a:lstStyle/>
          <a:p>
            <a:pPr algn="ctr">
              <a:defRPr/>
            </a:pPr>
            <a:endParaRPr lang="zh-CN" altLang="en-US">
              <a:ea typeface="宋体" pitchFamily="2" charset="-122"/>
            </a:endParaRPr>
          </a:p>
        </p:txBody>
      </p:sp>
      <p:sp>
        <p:nvSpPr>
          <p:cNvPr id="1028" name="Freeform 4"/>
          <p:cNvSpPr>
            <a:spLocks/>
          </p:cNvSpPr>
          <p:nvPr/>
        </p:nvSpPr>
        <p:spPr bwMode="gray">
          <a:xfrm>
            <a:off x="-20638" y="533400"/>
            <a:ext cx="9161463" cy="1006475"/>
          </a:xfrm>
          <a:custGeom>
            <a:avLst/>
            <a:gdLst>
              <a:gd name="T0" fmla="*/ 31750 w 5771"/>
              <a:gd name="T1" fmla="*/ 173038 h 634"/>
              <a:gd name="T2" fmla="*/ 2289175 w 5771"/>
              <a:gd name="T3" fmla="*/ 4763 h 634"/>
              <a:gd name="T4" fmla="*/ 6588125 w 5771"/>
              <a:gd name="T5" fmla="*/ 234950 h 634"/>
              <a:gd name="T6" fmla="*/ 9161463 w 5771"/>
              <a:gd name="T7" fmla="*/ 58738 h 634"/>
              <a:gd name="T8" fmla="*/ 9161463 w 5771"/>
              <a:gd name="T9" fmla="*/ 884238 h 634"/>
              <a:gd name="T10" fmla="*/ 6257925 w 5771"/>
              <a:gd name="T11" fmla="*/ 939800 h 634"/>
              <a:gd name="T12" fmla="*/ 2919413 w 5771"/>
              <a:gd name="T13" fmla="*/ 723900 h 634"/>
              <a:gd name="T14" fmla="*/ 9525 w 5771"/>
              <a:gd name="T15" fmla="*/ 984250 h 634"/>
              <a:gd name="T16" fmla="*/ 31750 w 5771"/>
              <a:gd name="T17" fmla="*/ 173038 h 6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chemeClr val="accent1"/>
          </a:solidFill>
          <a:ln>
            <a:noFill/>
          </a:ln>
          <a:effectLst/>
          <a:extLst>
            <a:ext uri="{91240B29-F687-4F45-9708-019B960494DF}"/>
            <a:ext uri="{AF507438-7753-43E0-B8FC-AC1667EBCBE1}"/>
          </a:extLst>
        </p:spPr>
        <p:txBody>
          <a:bodyPr/>
          <a:lstStyle/>
          <a:p>
            <a:pPr algn="ctr">
              <a:defRPr/>
            </a:pPr>
            <a:endParaRPr lang="zh-CN" altLang="en-US">
              <a:ea typeface="宋体" pitchFamily="2" charset="-122"/>
            </a:endParaRPr>
          </a:p>
        </p:txBody>
      </p:sp>
      <p:grpSp>
        <p:nvGrpSpPr>
          <p:cNvPr id="1072" name="Group 5"/>
          <p:cNvGrpSpPr>
            <a:grpSpLocks/>
          </p:cNvGrpSpPr>
          <p:nvPr/>
        </p:nvGrpSpPr>
        <p:grpSpPr bwMode="auto">
          <a:xfrm>
            <a:off x="7740650" y="347663"/>
            <a:ext cx="387350" cy="366712"/>
            <a:chOff x="4752" y="1200"/>
            <a:chExt cx="288" cy="288"/>
          </a:xfrm>
        </p:grpSpPr>
        <p:sp>
          <p:nvSpPr>
            <p:cNvPr id="826374" name="Oval 6"/>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826375" name="Oval 7"/>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grpSp>
        <p:nvGrpSpPr>
          <p:cNvPr id="1073" name="Group 8"/>
          <p:cNvGrpSpPr>
            <a:grpSpLocks/>
          </p:cNvGrpSpPr>
          <p:nvPr/>
        </p:nvGrpSpPr>
        <p:grpSpPr bwMode="auto">
          <a:xfrm>
            <a:off x="8153400" y="53975"/>
            <a:ext cx="609600" cy="592138"/>
            <a:chOff x="4992" y="816"/>
            <a:chExt cx="576" cy="576"/>
          </a:xfrm>
        </p:grpSpPr>
        <p:sp>
          <p:nvSpPr>
            <p:cNvPr id="1039" name="Oval 9"/>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826378" name="Oval 10"/>
            <p:cNvSpPr>
              <a:spLocks noChangeArrowheads="1"/>
            </p:cNvSpPr>
            <p:nvPr userDrawn="1"/>
          </p:nvSpPr>
          <p:spPr bwMode="gray">
            <a:xfrm>
              <a:off x="4992" y="912"/>
              <a:ext cx="480" cy="385"/>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grpSp>
        <p:nvGrpSpPr>
          <p:cNvPr id="1074" name="Group 11"/>
          <p:cNvGrpSpPr>
            <a:grpSpLocks/>
          </p:cNvGrpSpPr>
          <p:nvPr/>
        </p:nvGrpSpPr>
        <p:grpSpPr bwMode="auto">
          <a:xfrm>
            <a:off x="171450" y="819150"/>
            <a:ext cx="720725" cy="762000"/>
            <a:chOff x="4992" y="816"/>
            <a:chExt cx="576" cy="576"/>
          </a:xfrm>
        </p:grpSpPr>
        <p:sp>
          <p:nvSpPr>
            <p:cNvPr id="1037" name="Oval 12"/>
            <p:cNvSpPr>
              <a:spLocks noChangeArrowheads="1"/>
            </p:cNvSpPr>
            <p:nvPr userDrawn="1"/>
          </p:nvSpPr>
          <p:spPr bwMode="gray">
            <a:xfrm>
              <a:off x="4992" y="816"/>
              <a:ext cx="576" cy="576"/>
            </a:xfrm>
            <a:prstGeom prst="ellipse">
              <a:avLst/>
            </a:prstGeom>
            <a:solidFill>
              <a:schemeClr val="tx2">
                <a:alpha val="52940"/>
              </a:schemeClr>
            </a:soli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sp>
          <p:nvSpPr>
            <p:cNvPr id="826381" name="Oval 13"/>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ext uri="{AF507438-7753-43E0-B8FC-AC1667EBCBE1}"/>
            </a:extLst>
          </p:spPr>
          <p:txBody>
            <a:bodyPr wrap="none" anchor="ctr"/>
            <a:lstStyle/>
            <a:p>
              <a:pPr algn="ctr">
                <a:defRPr/>
              </a:pPr>
              <a:endParaRPr lang="zh-CN" altLang="en-US">
                <a:ea typeface="宋体" pitchFamily="2" charset="-122"/>
              </a:endParaRPr>
            </a:p>
          </p:txBody>
        </p:sp>
      </p:grpSp>
      <p:sp>
        <p:nvSpPr>
          <p:cNvPr id="1075" name="Rectangle 14"/>
          <p:cNvSpPr>
            <a:spLocks noGrp="1" noChangeArrowheads="1"/>
          </p:cNvSpPr>
          <p:nvPr>
            <p:ph type="body" idx="1"/>
          </p:nvPr>
        </p:nvSpPr>
        <p:spPr bwMode="auto">
          <a:xfrm>
            <a:off x="457200" y="18288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26383" name="Rectangle 15"/>
          <p:cNvSpPr>
            <a:spLocks noGrp="1" noChangeArrowheads="1"/>
          </p:cNvSpPr>
          <p:nvPr>
            <p:ph type="dt" sz="half" idx="2"/>
          </p:nvPr>
        </p:nvSpPr>
        <p:spPr bwMode="auto">
          <a:xfrm>
            <a:off x="457200" y="6400800"/>
            <a:ext cx="2133600" cy="3206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400" b="0">
                <a:latin typeface="+mn-lt"/>
                <a:ea typeface="宋体" pitchFamily="2" charset="-122"/>
              </a:defRPr>
            </a:lvl1pPr>
          </a:lstStyle>
          <a:p>
            <a:pPr>
              <a:defRPr/>
            </a:pPr>
            <a:endParaRPr lang="en-US" altLang="zh-CN"/>
          </a:p>
        </p:txBody>
      </p:sp>
      <p:sp>
        <p:nvSpPr>
          <p:cNvPr id="826384" name="Rectangle 16"/>
          <p:cNvSpPr>
            <a:spLocks noGrp="1" noChangeArrowheads="1"/>
          </p:cNvSpPr>
          <p:nvPr>
            <p:ph type="ftr" sz="quarter" idx="3"/>
          </p:nvPr>
        </p:nvSpPr>
        <p:spPr bwMode="auto">
          <a:xfrm>
            <a:off x="5219700" y="6381750"/>
            <a:ext cx="3600450" cy="3206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400">
                <a:solidFill>
                  <a:srgbClr val="F03628"/>
                </a:solidFill>
                <a:latin typeface="+mn-lt"/>
                <a:ea typeface="宋体" pitchFamily="2" charset="-122"/>
              </a:defRPr>
            </a:lvl1pPr>
          </a:lstStyle>
          <a:p>
            <a:pPr>
              <a:defRPr/>
            </a:pPr>
            <a:r>
              <a:rPr lang="en-US" altLang="zh-CN"/>
              <a:t>School of Computer Science</a:t>
            </a:r>
          </a:p>
        </p:txBody>
      </p:sp>
      <p:sp>
        <p:nvSpPr>
          <p:cNvPr id="1078" name="Rectangle 17"/>
          <p:cNvSpPr>
            <a:spLocks noGrp="1" noChangeArrowheads="1"/>
          </p:cNvSpPr>
          <p:nvPr>
            <p:ph type="title"/>
          </p:nvPr>
        </p:nvSpPr>
        <p:spPr bwMode="white">
          <a:xfrm>
            <a:off x="914400" y="685800"/>
            <a:ext cx="73914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1079" name="Picture 20"/>
          <p:cNvPicPr>
            <a:picLocks noChangeAspect="1" noChangeArrowheads="1"/>
          </p:cNvPicPr>
          <p:nvPr userDrawn="1"/>
        </p:nvPicPr>
        <p:blipFill>
          <a:blip r:embed="rId17"/>
          <a:srcRect/>
          <a:stretch>
            <a:fillRect/>
          </a:stretch>
        </p:blipFill>
        <p:spPr bwMode="auto">
          <a:xfrm>
            <a:off x="8004175" y="531813"/>
            <a:ext cx="1030288" cy="10064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9" r:id="rId1"/>
    <p:sldLayoutId id="2147483668" r:id="rId2"/>
    <p:sldLayoutId id="2147483667" r:id="rId3"/>
    <p:sldLayoutId id="2147483666" r:id="rId4"/>
    <p:sldLayoutId id="2147483665" r:id="rId5"/>
    <p:sldLayoutId id="2147483664" r:id="rId6"/>
    <p:sldLayoutId id="2147483663" r:id="rId7"/>
    <p:sldLayoutId id="2147483662" r:id="rId8"/>
    <p:sldLayoutId id="2147483661" r:id="rId9"/>
    <p:sldLayoutId id="2147483660" r:id="rId10"/>
    <p:sldLayoutId id="2147483659" r:id="rId11"/>
    <p:sldLayoutId id="2147483658" r:id="rId12"/>
    <p:sldLayoutId id="2147483657" r:id="rId13"/>
  </p:sldLayoutIdLst>
  <p:hf sldNum="0" hdr="0" dt="0"/>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Arial" pitchFamily="34" charset="0"/>
        </a:defRPr>
      </a:lvl2pPr>
      <a:lvl3pPr algn="ctr" rtl="0" eaLnBrk="0" fontAlgn="base" hangingPunct="0">
        <a:spcBef>
          <a:spcPct val="0"/>
        </a:spcBef>
        <a:spcAft>
          <a:spcPct val="0"/>
        </a:spcAft>
        <a:defRPr sz="3600" b="1">
          <a:solidFill>
            <a:schemeClr val="bg1"/>
          </a:solidFill>
          <a:latin typeface="Arial" pitchFamily="34" charset="0"/>
        </a:defRPr>
      </a:lvl3pPr>
      <a:lvl4pPr algn="ctr" rtl="0" eaLnBrk="0" fontAlgn="base" hangingPunct="0">
        <a:spcBef>
          <a:spcPct val="0"/>
        </a:spcBef>
        <a:spcAft>
          <a:spcPct val="0"/>
        </a:spcAft>
        <a:defRPr sz="3600" b="1">
          <a:solidFill>
            <a:schemeClr val="bg1"/>
          </a:solidFill>
          <a:latin typeface="Arial" pitchFamily="34" charset="0"/>
        </a:defRPr>
      </a:lvl4pPr>
      <a:lvl5pPr algn="ctr" rtl="0" eaLnBrk="0" fontAlgn="base" hangingPunct="0">
        <a:spcBef>
          <a:spcPct val="0"/>
        </a:spcBef>
        <a:spcAft>
          <a:spcPct val="0"/>
        </a:spcAft>
        <a:defRPr sz="3600" b="1">
          <a:solidFill>
            <a:schemeClr val="bg1"/>
          </a:solidFill>
          <a:latin typeface="Arial" pitchFamily="34" charset="0"/>
        </a:defRPr>
      </a:lvl5pPr>
      <a:lvl6pPr marL="457200" algn="ctr" rtl="0" fontAlgn="base">
        <a:spcBef>
          <a:spcPct val="0"/>
        </a:spcBef>
        <a:spcAft>
          <a:spcPct val="0"/>
        </a:spcAft>
        <a:defRPr sz="3600" b="1">
          <a:solidFill>
            <a:schemeClr val="bg1"/>
          </a:solidFill>
          <a:latin typeface="Arial" pitchFamily="34" charset="0"/>
        </a:defRPr>
      </a:lvl6pPr>
      <a:lvl7pPr marL="914400" algn="ctr" rtl="0" fontAlgn="base">
        <a:spcBef>
          <a:spcPct val="0"/>
        </a:spcBef>
        <a:spcAft>
          <a:spcPct val="0"/>
        </a:spcAft>
        <a:defRPr sz="3600" b="1">
          <a:solidFill>
            <a:schemeClr val="bg1"/>
          </a:solidFill>
          <a:latin typeface="Arial" pitchFamily="34" charset="0"/>
        </a:defRPr>
      </a:lvl7pPr>
      <a:lvl8pPr marL="1371600" algn="ctr" rtl="0" fontAlgn="base">
        <a:spcBef>
          <a:spcPct val="0"/>
        </a:spcBef>
        <a:spcAft>
          <a:spcPct val="0"/>
        </a:spcAft>
        <a:defRPr sz="3600" b="1">
          <a:solidFill>
            <a:schemeClr val="bg1"/>
          </a:solidFill>
          <a:latin typeface="Arial" pitchFamily="34" charset="0"/>
        </a:defRPr>
      </a:lvl8pPr>
      <a:lvl9pPr marL="1828800" algn="ctr" rtl="0" fontAlgn="base">
        <a:spcBef>
          <a:spcPct val="0"/>
        </a:spcBef>
        <a:spcAft>
          <a:spcPct val="0"/>
        </a:spcAft>
        <a:defRPr sz="3600" b="1">
          <a:solidFill>
            <a:schemeClr val="bg1"/>
          </a:solidFill>
          <a:latin typeface="Arial"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slide" Target="slide23.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850" y="2533650"/>
            <a:ext cx="8712200" cy="1543050"/>
          </a:xfrm>
        </p:spPr>
        <p:txBody>
          <a:bodyPr/>
          <a:lstStyle/>
          <a:p>
            <a:r>
              <a:rPr lang="zh-CN" altLang="zh-CN" smtClean="0">
                <a:ea typeface="宋体" charset="-122"/>
              </a:rPr>
              <a:t>第</a:t>
            </a:r>
            <a:r>
              <a:rPr lang="en-US" altLang="zh-CN" smtClean="0">
                <a:ea typeface="宋体" charset="-122"/>
              </a:rPr>
              <a:t>3</a:t>
            </a:r>
            <a:r>
              <a:rPr lang="zh-CN" altLang="zh-CN" smtClean="0">
                <a:ea typeface="宋体" charset="-122"/>
              </a:rPr>
              <a:t>章</a:t>
            </a:r>
            <a:r>
              <a:rPr lang="zh-CN" altLang="en-US" smtClean="0">
                <a:ea typeface="宋体" charset="-122"/>
              </a:rPr>
              <a:t>  </a:t>
            </a:r>
            <a:r>
              <a:rPr lang="zh-CN" altLang="zh-CN" smtClean="0">
                <a:ea typeface="宋体" charset="-122"/>
              </a:rPr>
              <a:t>计算机网络及应用基础</a:t>
            </a:r>
            <a:br>
              <a:rPr lang="zh-CN" altLang="zh-CN" smtClean="0">
                <a:ea typeface="宋体" charset="-122"/>
              </a:rPr>
            </a:b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lstStyle/>
          <a:p>
            <a:r>
              <a:rPr lang="en-US" altLang="zh-CN" smtClean="0">
                <a:ea typeface="宋体" charset="-122"/>
              </a:rPr>
              <a:t>3.1.3</a:t>
            </a:r>
            <a:r>
              <a:rPr lang="zh-CN" altLang="en-US" smtClean="0">
                <a:ea typeface="宋体" charset="-122"/>
              </a:rPr>
              <a:t>计算机网络的体系结构</a:t>
            </a:r>
          </a:p>
        </p:txBody>
      </p:sp>
      <p:sp>
        <p:nvSpPr>
          <p:cNvPr id="26626" name="内容占位符 2"/>
          <p:cNvSpPr>
            <a:spLocks noGrp="1"/>
          </p:cNvSpPr>
          <p:nvPr>
            <p:ph idx="1"/>
          </p:nvPr>
        </p:nvSpPr>
        <p:spPr/>
        <p:txBody>
          <a:bodyPr/>
          <a:lstStyle/>
          <a:p>
            <a:r>
              <a:rPr lang="en-US" altLang="zh-CN" smtClean="0">
                <a:ea typeface="宋体" charset="-122"/>
              </a:rPr>
              <a:t>OSI</a:t>
            </a:r>
            <a:r>
              <a:rPr lang="zh-CN" altLang="en-US" smtClean="0">
                <a:ea typeface="宋体" charset="-122"/>
              </a:rPr>
              <a:t>参考模型与</a:t>
            </a:r>
            <a:r>
              <a:rPr lang="en-US" altLang="zh-CN" smtClean="0">
                <a:ea typeface="宋体" charset="-122"/>
              </a:rPr>
              <a:t>TCP/IP</a:t>
            </a:r>
            <a:r>
              <a:rPr lang="zh-CN" altLang="en-US" smtClean="0">
                <a:ea typeface="宋体" charset="-122"/>
              </a:rPr>
              <a:t>参考模型的比较</a:t>
            </a:r>
            <a:endParaRPr lang="en-US" altLang="zh-CN" smtClean="0">
              <a:ea typeface="宋体" charset="-122"/>
            </a:endParaRP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6628" name="Picture 2"/>
          <p:cNvPicPr>
            <a:picLocks noChangeAspect="1" noChangeArrowheads="1"/>
          </p:cNvPicPr>
          <p:nvPr/>
        </p:nvPicPr>
        <p:blipFill>
          <a:blip r:embed="rId2"/>
          <a:srcRect/>
          <a:stretch>
            <a:fillRect/>
          </a:stretch>
        </p:blipFill>
        <p:spPr bwMode="auto">
          <a:xfrm>
            <a:off x="1692275" y="2492375"/>
            <a:ext cx="6048375" cy="3744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lstStyle/>
          <a:p>
            <a:r>
              <a:rPr lang="en-US" altLang="zh-CN" smtClean="0">
                <a:ea typeface="宋体" charset="-122"/>
              </a:rPr>
              <a:t>3.1.4 Internet</a:t>
            </a:r>
            <a:r>
              <a:rPr lang="zh-CN" altLang="en-US" smtClean="0">
                <a:ea typeface="宋体" charset="-122"/>
              </a:rPr>
              <a:t>基础知识</a:t>
            </a:r>
          </a:p>
        </p:txBody>
      </p:sp>
      <p:sp>
        <p:nvSpPr>
          <p:cNvPr id="27650" name="内容占位符 2"/>
          <p:cNvSpPr>
            <a:spLocks noGrp="1"/>
          </p:cNvSpPr>
          <p:nvPr>
            <p:ph idx="1"/>
          </p:nvPr>
        </p:nvSpPr>
        <p:spPr/>
        <p:txBody>
          <a:bodyPr/>
          <a:lstStyle/>
          <a:p>
            <a:pPr>
              <a:lnSpc>
                <a:spcPct val="150000"/>
              </a:lnSpc>
            </a:pPr>
            <a:r>
              <a:rPr lang="en-US" altLang="zh-CN" smtClean="0">
                <a:ea typeface="宋体" charset="-122"/>
              </a:rPr>
              <a:t>1. Internet</a:t>
            </a:r>
            <a:r>
              <a:rPr lang="zh-CN" altLang="en-US" smtClean="0">
                <a:ea typeface="宋体" charset="-122"/>
              </a:rPr>
              <a:t>概述</a:t>
            </a:r>
            <a:endParaRPr lang="en-US" altLang="zh-CN" smtClean="0">
              <a:ea typeface="宋体" charset="-122"/>
            </a:endParaRPr>
          </a:p>
          <a:p>
            <a:pPr>
              <a:lnSpc>
                <a:spcPct val="150000"/>
              </a:lnSpc>
            </a:pPr>
            <a:r>
              <a:rPr lang="en-US" altLang="zh-CN" smtClean="0">
                <a:ea typeface="宋体" charset="-122"/>
              </a:rPr>
              <a:t>Internet</a:t>
            </a:r>
            <a:r>
              <a:rPr lang="zh-CN" altLang="en-US" smtClean="0">
                <a:ea typeface="宋体" charset="-122"/>
              </a:rPr>
              <a:t>：中文名称为“互联网”或“国际互联网”，根据其英文名称的谐音，人们又称其为“英特网”</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r>
              <a:rPr lang="en-US" altLang="zh-CN" smtClean="0">
                <a:ea typeface="宋体" charset="-122"/>
              </a:rPr>
              <a:t>3.1.4 Internet</a:t>
            </a:r>
            <a:r>
              <a:rPr lang="zh-CN" altLang="en-US" smtClean="0">
                <a:ea typeface="宋体" charset="-122"/>
              </a:rPr>
              <a:t>基础知识</a:t>
            </a:r>
          </a:p>
        </p:txBody>
      </p:sp>
      <p:sp>
        <p:nvSpPr>
          <p:cNvPr id="28674" name="内容占位符 2"/>
          <p:cNvSpPr>
            <a:spLocks noGrp="1"/>
          </p:cNvSpPr>
          <p:nvPr>
            <p:ph idx="1"/>
          </p:nvPr>
        </p:nvSpPr>
        <p:spPr/>
        <p:txBody>
          <a:bodyPr/>
          <a:lstStyle/>
          <a:p>
            <a:r>
              <a:rPr lang="en-US" altLang="zh-CN" smtClean="0">
                <a:ea typeface="宋体" charset="-122"/>
              </a:rPr>
              <a:t>2. IP</a:t>
            </a:r>
            <a:r>
              <a:rPr lang="zh-CN" altLang="en-US" smtClean="0">
                <a:ea typeface="宋体" charset="-122"/>
              </a:rPr>
              <a:t>地址</a:t>
            </a:r>
            <a:endParaRPr lang="en-US" altLang="zh-CN" smtClean="0">
              <a:ea typeface="宋体" charset="-122"/>
            </a:endParaRPr>
          </a:p>
          <a:p>
            <a:r>
              <a:rPr lang="en-US" altLang="zh-CN" smtClean="0">
                <a:ea typeface="宋体" charset="-122"/>
              </a:rPr>
              <a:t>IP</a:t>
            </a:r>
            <a:r>
              <a:rPr lang="zh-CN" altLang="en-US" smtClean="0">
                <a:ea typeface="宋体" charset="-122"/>
              </a:rPr>
              <a:t>地址由四组二进制数组成，每组二进制数为</a:t>
            </a:r>
            <a:r>
              <a:rPr lang="en-US" altLang="zh-CN" smtClean="0">
                <a:ea typeface="宋体" charset="-122"/>
              </a:rPr>
              <a:t>8</a:t>
            </a:r>
            <a:r>
              <a:rPr lang="zh-CN" altLang="en-US" smtClean="0">
                <a:ea typeface="宋体" charset="-122"/>
              </a:rPr>
              <a:t>位，共</a:t>
            </a:r>
            <a:r>
              <a:rPr lang="en-US" altLang="zh-CN" smtClean="0">
                <a:ea typeface="宋体" charset="-122"/>
              </a:rPr>
              <a:t>32</a:t>
            </a:r>
            <a:r>
              <a:rPr lang="zh-CN" altLang="en-US" smtClean="0">
                <a:ea typeface="宋体" charset="-122"/>
              </a:rPr>
              <a:t>位，用小数点“</a:t>
            </a:r>
            <a:r>
              <a:rPr lang="en-US" altLang="zh-CN" smtClean="0">
                <a:ea typeface="宋体" charset="-122"/>
              </a:rPr>
              <a:t>.”</a:t>
            </a:r>
            <a:r>
              <a:rPr lang="zh-CN" altLang="en-US" smtClean="0">
                <a:ea typeface="宋体" charset="-122"/>
              </a:rPr>
              <a:t>将每组二进制数区分开，其格式为“</a:t>
            </a:r>
            <a:r>
              <a:rPr lang="en-US" altLang="zh-CN" smtClean="0">
                <a:ea typeface="宋体" charset="-122"/>
              </a:rPr>
              <a:t>X.X.X.X”</a:t>
            </a:r>
            <a:r>
              <a:rPr lang="zh-CN" altLang="en-US" smtClean="0">
                <a:ea typeface="宋体" charset="-122"/>
              </a:rPr>
              <a:t>。</a:t>
            </a:r>
            <a:endParaRPr lang="en-US" altLang="zh-CN" smtClean="0">
              <a:ea typeface="宋体" charset="-122"/>
            </a:endParaRPr>
          </a:p>
          <a:p>
            <a:r>
              <a:rPr lang="en-US" altLang="zh-CN" smtClean="0">
                <a:ea typeface="宋体" charset="-122"/>
              </a:rPr>
              <a:t>IP</a:t>
            </a:r>
            <a:r>
              <a:rPr lang="zh-CN" altLang="en-US" smtClean="0">
                <a:ea typeface="宋体" charset="-122"/>
              </a:rPr>
              <a:t>地址由网络标识和主机标识两部分组成：</a:t>
            </a:r>
            <a:endParaRPr lang="en-US" altLang="zh-CN" smtClean="0">
              <a:ea typeface="宋体" charset="-122"/>
            </a:endParaRPr>
          </a:p>
          <a:p>
            <a:endParaRPr lang="en-US" altLang="zh-CN" smtClean="0">
              <a:ea typeface="宋体" charset="-122"/>
            </a:endParaRPr>
          </a:p>
          <a:p>
            <a:r>
              <a:rPr lang="zh-CN" altLang="en-US" smtClean="0">
                <a:ea typeface="宋体" charset="-122"/>
              </a:rPr>
              <a:t>子网掩码也由</a:t>
            </a:r>
            <a:r>
              <a:rPr lang="en-US" altLang="zh-CN" smtClean="0">
                <a:ea typeface="宋体" charset="-122"/>
              </a:rPr>
              <a:t>32</a:t>
            </a:r>
            <a:r>
              <a:rPr lang="zh-CN" altLang="en-US" smtClean="0">
                <a:ea typeface="宋体" charset="-122"/>
              </a:rPr>
              <a:t>位二进制数组成，其表示格式与</a:t>
            </a:r>
            <a:r>
              <a:rPr lang="en-US" altLang="zh-CN" smtClean="0">
                <a:ea typeface="宋体" charset="-122"/>
              </a:rPr>
              <a:t>IP</a:t>
            </a:r>
            <a:r>
              <a:rPr lang="zh-CN" altLang="en-US" smtClean="0">
                <a:ea typeface="宋体" charset="-122"/>
              </a:rPr>
              <a:t>地址相同，在子网掩码中，用“</a:t>
            </a:r>
            <a:r>
              <a:rPr lang="en-US" altLang="zh-CN" smtClean="0">
                <a:ea typeface="宋体" charset="-122"/>
              </a:rPr>
              <a:t>1”</a:t>
            </a:r>
            <a:r>
              <a:rPr lang="zh-CN" altLang="en-US" smtClean="0">
                <a:ea typeface="宋体" charset="-122"/>
              </a:rPr>
              <a:t>表示网络标识部分，用“</a:t>
            </a:r>
            <a:r>
              <a:rPr lang="en-US" altLang="zh-CN" smtClean="0">
                <a:ea typeface="宋体" charset="-122"/>
              </a:rPr>
              <a:t>0”</a:t>
            </a:r>
            <a:r>
              <a:rPr lang="zh-CN" altLang="en-US" smtClean="0">
                <a:ea typeface="宋体" charset="-122"/>
              </a:rPr>
              <a:t>主机标识部分。</a:t>
            </a:r>
            <a:endParaRPr lang="en-US" altLang="zh-CN" smtClean="0">
              <a:ea typeface="宋体" charset="-122"/>
            </a:endParaRPr>
          </a:p>
          <a:p>
            <a:endParaRPr lang="en-US" altLang="zh-CN" smtClean="0">
              <a:ea typeface="宋体" charset="-122"/>
            </a:endParaRPr>
          </a:p>
          <a:p>
            <a:pPr>
              <a:buFont typeface="Wingdings" pitchFamily="2" charset="2"/>
              <a:buNone/>
            </a:pPr>
            <a:endParaRPr lang="en-US" altLang="zh-CN" smtClean="0">
              <a:ea typeface="宋体" charset="-122"/>
            </a:endParaRPr>
          </a:p>
          <a:p>
            <a:pPr>
              <a:buFont typeface="Wingdings" pitchFamily="2" charset="2"/>
              <a:buNone/>
            </a:pPr>
            <a:endParaRPr lang="en-US" altLang="zh-CN" smtClean="0">
              <a:ea typeface="宋体" charset="-122"/>
            </a:endParaRPr>
          </a:p>
          <a:p>
            <a:pPr>
              <a:buFont typeface="Wingdings" pitchFamily="2" charset="2"/>
              <a:buNone/>
            </a:pPr>
            <a:endParaRPr lang="en-US" altLang="zh-CN" smtClean="0">
              <a:ea typeface="宋体" charset="-122"/>
            </a:endParaRPr>
          </a:p>
          <a:p>
            <a:pPr>
              <a:buFont typeface="Wingdings" pitchFamily="2" charset="2"/>
              <a:buNone/>
            </a:pPr>
            <a:endParaRPr lang="en-US" altLang="zh-CN" smtClean="0">
              <a:ea typeface="宋体" charset="-122"/>
            </a:endParaRP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8676" name="Picture 2"/>
          <p:cNvPicPr>
            <a:picLocks noChangeAspect="1" noChangeArrowheads="1"/>
          </p:cNvPicPr>
          <p:nvPr/>
        </p:nvPicPr>
        <p:blipFill>
          <a:blip r:embed="rId2"/>
          <a:srcRect/>
          <a:stretch>
            <a:fillRect/>
          </a:stretch>
        </p:blipFill>
        <p:spPr bwMode="auto">
          <a:xfrm>
            <a:off x="1979613" y="4365625"/>
            <a:ext cx="4537075" cy="322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r>
              <a:rPr lang="en-US" altLang="zh-CN" smtClean="0">
                <a:ea typeface="宋体" charset="-122"/>
              </a:rPr>
              <a:t>3.1.4 Internet</a:t>
            </a:r>
            <a:r>
              <a:rPr lang="zh-CN" altLang="en-US" smtClean="0">
                <a:ea typeface="宋体" charset="-122"/>
              </a:rPr>
              <a:t>基础知识</a:t>
            </a:r>
          </a:p>
        </p:txBody>
      </p:sp>
      <p:sp>
        <p:nvSpPr>
          <p:cNvPr id="29698" name="内容占位符 2"/>
          <p:cNvSpPr>
            <a:spLocks noGrp="1"/>
          </p:cNvSpPr>
          <p:nvPr>
            <p:ph idx="1"/>
          </p:nvPr>
        </p:nvSpPr>
        <p:spPr/>
        <p:txBody>
          <a:bodyPr/>
          <a:lstStyle/>
          <a:p>
            <a:r>
              <a:rPr lang="en-US" altLang="zh-CN" smtClean="0">
                <a:ea typeface="宋体" charset="-122"/>
              </a:rPr>
              <a:t>IP</a:t>
            </a:r>
            <a:r>
              <a:rPr lang="zh-CN" altLang="en-US" smtClean="0">
                <a:ea typeface="宋体" charset="-122"/>
              </a:rPr>
              <a:t>地址的分类：</a:t>
            </a:r>
            <a:endParaRPr lang="en-US" altLang="zh-CN" smtClean="0">
              <a:ea typeface="宋体" charset="-122"/>
            </a:endParaRP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9700" name="Picture 2"/>
          <p:cNvPicPr>
            <a:picLocks noChangeAspect="1" noChangeArrowheads="1"/>
          </p:cNvPicPr>
          <p:nvPr/>
        </p:nvPicPr>
        <p:blipFill>
          <a:blip r:embed="rId2"/>
          <a:srcRect/>
          <a:stretch>
            <a:fillRect/>
          </a:stretch>
        </p:blipFill>
        <p:spPr bwMode="auto">
          <a:xfrm>
            <a:off x="1331913" y="2349500"/>
            <a:ext cx="6769100" cy="3679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lstStyle/>
          <a:p>
            <a:r>
              <a:rPr lang="en-US" altLang="zh-CN" smtClean="0">
                <a:ea typeface="宋体" charset="-122"/>
              </a:rPr>
              <a:t>3.1.4 Internet</a:t>
            </a:r>
            <a:r>
              <a:rPr lang="zh-CN" altLang="en-US" smtClean="0">
                <a:ea typeface="宋体" charset="-122"/>
              </a:rPr>
              <a:t>基础知识</a:t>
            </a:r>
          </a:p>
        </p:txBody>
      </p:sp>
      <p:sp>
        <p:nvSpPr>
          <p:cNvPr id="30722" name="内容占位符 2"/>
          <p:cNvSpPr>
            <a:spLocks noGrp="1"/>
          </p:cNvSpPr>
          <p:nvPr>
            <p:ph idx="1"/>
          </p:nvPr>
        </p:nvSpPr>
        <p:spPr/>
        <p:txBody>
          <a:bodyPr/>
          <a:lstStyle/>
          <a:p>
            <a:r>
              <a:rPr lang="en-US" altLang="zh-CN" smtClean="0">
                <a:ea typeface="宋体" charset="-122"/>
              </a:rPr>
              <a:t>3. Internet</a:t>
            </a:r>
            <a:r>
              <a:rPr lang="zh-CN" altLang="en-US" smtClean="0">
                <a:ea typeface="宋体" charset="-122"/>
              </a:rPr>
              <a:t>的常用服务</a:t>
            </a:r>
            <a:endParaRPr lang="en-US" altLang="zh-CN" smtClean="0">
              <a:ea typeface="宋体" charset="-122"/>
            </a:endParaRPr>
          </a:p>
          <a:p>
            <a:pPr>
              <a:buFont typeface="Wingdings" pitchFamily="2" charset="2"/>
              <a:buNone/>
            </a:pPr>
            <a:r>
              <a:rPr lang="en-US" altLang="zh-CN" smtClean="0">
                <a:ea typeface="宋体" charset="-122"/>
              </a:rPr>
              <a:t>    </a:t>
            </a:r>
            <a:r>
              <a:rPr lang="zh-CN" altLang="en-US" smtClean="0">
                <a:ea typeface="宋体" charset="-122"/>
              </a:rPr>
              <a:t>（</a:t>
            </a:r>
            <a:r>
              <a:rPr lang="en-US" altLang="zh-CN" smtClean="0">
                <a:ea typeface="宋体" charset="-122"/>
              </a:rPr>
              <a:t>1</a:t>
            </a:r>
            <a:r>
              <a:rPr lang="zh-CN" altLang="en-US" smtClean="0">
                <a:ea typeface="宋体" charset="-122"/>
              </a:rPr>
              <a:t>）</a:t>
            </a:r>
            <a:r>
              <a:rPr lang="en-US" altLang="zh-CN" smtClean="0">
                <a:ea typeface="宋体" charset="-122"/>
              </a:rPr>
              <a:t>WWW</a:t>
            </a:r>
            <a:r>
              <a:rPr lang="zh-CN" altLang="en-US" smtClean="0">
                <a:ea typeface="宋体" charset="-122"/>
              </a:rPr>
              <a:t>服务</a:t>
            </a:r>
            <a:endParaRPr lang="en-US" altLang="zh-CN" smtClean="0">
              <a:ea typeface="宋体" charset="-122"/>
            </a:endParaRPr>
          </a:p>
          <a:p>
            <a:pPr>
              <a:buFont typeface="Wingdings" pitchFamily="2" charset="2"/>
              <a:buNone/>
            </a:pPr>
            <a:r>
              <a:rPr lang="en-US" altLang="zh-CN" smtClean="0">
                <a:ea typeface="宋体" charset="-122"/>
              </a:rPr>
              <a:t>    </a:t>
            </a:r>
            <a:r>
              <a:rPr lang="zh-CN" altLang="en-US" smtClean="0">
                <a:ea typeface="宋体" charset="-122"/>
              </a:rPr>
              <a:t>（</a:t>
            </a:r>
            <a:r>
              <a:rPr lang="en-US" altLang="zh-CN" smtClean="0">
                <a:ea typeface="宋体" charset="-122"/>
              </a:rPr>
              <a:t>2</a:t>
            </a:r>
            <a:r>
              <a:rPr lang="zh-CN" altLang="en-US" smtClean="0">
                <a:ea typeface="宋体" charset="-122"/>
              </a:rPr>
              <a:t>）域名服务</a:t>
            </a:r>
            <a:endParaRPr lang="en-US" altLang="zh-CN" smtClean="0">
              <a:ea typeface="宋体" charset="-122"/>
            </a:endParaRPr>
          </a:p>
          <a:p>
            <a:pPr>
              <a:buFont typeface="Wingdings" pitchFamily="2" charset="2"/>
              <a:buNone/>
            </a:pPr>
            <a:r>
              <a:rPr lang="en-US" altLang="zh-CN" smtClean="0">
                <a:ea typeface="宋体" charset="-122"/>
              </a:rPr>
              <a:t>    </a:t>
            </a:r>
            <a:r>
              <a:rPr lang="zh-CN" altLang="en-US" smtClean="0">
                <a:ea typeface="宋体" charset="-122"/>
              </a:rPr>
              <a:t>（</a:t>
            </a:r>
            <a:r>
              <a:rPr lang="en-US" altLang="zh-CN" smtClean="0">
                <a:ea typeface="宋体" charset="-122"/>
              </a:rPr>
              <a:t>3</a:t>
            </a:r>
            <a:r>
              <a:rPr lang="zh-CN" altLang="en-US" smtClean="0">
                <a:ea typeface="宋体" charset="-122"/>
              </a:rPr>
              <a:t>）远程登录服务</a:t>
            </a:r>
            <a:endParaRPr lang="en-US" altLang="zh-CN" smtClean="0">
              <a:ea typeface="宋体" charset="-122"/>
            </a:endParaRPr>
          </a:p>
          <a:p>
            <a:pPr>
              <a:buFont typeface="Wingdings" pitchFamily="2" charset="2"/>
              <a:buNone/>
            </a:pPr>
            <a:r>
              <a:rPr lang="en-US" altLang="zh-CN" smtClean="0">
                <a:ea typeface="宋体" charset="-122"/>
              </a:rPr>
              <a:t>    </a:t>
            </a:r>
            <a:r>
              <a:rPr lang="zh-CN" altLang="en-US" smtClean="0">
                <a:ea typeface="宋体" charset="-122"/>
              </a:rPr>
              <a:t>（</a:t>
            </a:r>
            <a:r>
              <a:rPr lang="en-US" altLang="zh-CN" smtClean="0">
                <a:ea typeface="宋体" charset="-122"/>
              </a:rPr>
              <a:t>4</a:t>
            </a:r>
            <a:r>
              <a:rPr lang="zh-CN" altLang="en-US" smtClean="0">
                <a:ea typeface="宋体" charset="-122"/>
              </a:rPr>
              <a:t>）文件传输服务</a:t>
            </a:r>
            <a:endParaRPr lang="en-US" altLang="zh-CN" smtClean="0">
              <a:ea typeface="宋体" charset="-122"/>
            </a:endParaRPr>
          </a:p>
          <a:p>
            <a:pPr>
              <a:buFont typeface="Wingdings" pitchFamily="2" charset="2"/>
              <a:buNone/>
            </a:pPr>
            <a:r>
              <a:rPr lang="en-US" altLang="zh-CN" smtClean="0">
                <a:ea typeface="宋体" charset="-122"/>
              </a:rPr>
              <a:t>    </a:t>
            </a:r>
            <a:r>
              <a:rPr lang="zh-CN" altLang="en-US" smtClean="0">
                <a:ea typeface="宋体" charset="-122"/>
              </a:rPr>
              <a:t>（</a:t>
            </a:r>
            <a:r>
              <a:rPr lang="en-US" altLang="zh-CN" smtClean="0">
                <a:ea typeface="宋体" charset="-122"/>
              </a:rPr>
              <a:t>5</a:t>
            </a:r>
            <a:r>
              <a:rPr lang="zh-CN" altLang="en-US" smtClean="0">
                <a:ea typeface="宋体" charset="-122"/>
              </a:rPr>
              <a:t>）电子邮件服务</a:t>
            </a:r>
            <a:endParaRPr lang="en-US" altLang="zh-CN" smtClean="0">
              <a:ea typeface="宋体" charset="-122"/>
            </a:endParaRPr>
          </a:p>
          <a:p>
            <a:pPr>
              <a:buFont typeface="Wingdings" pitchFamily="2" charset="2"/>
              <a:buNone/>
            </a:pPr>
            <a:r>
              <a:rPr lang="en-US" altLang="zh-CN" smtClean="0">
                <a:ea typeface="宋体" charset="-122"/>
              </a:rPr>
              <a:t>    </a:t>
            </a:r>
            <a:r>
              <a:rPr lang="zh-CN" altLang="en-US" smtClean="0">
                <a:ea typeface="宋体" charset="-122"/>
              </a:rPr>
              <a:t>（</a:t>
            </a:r>
            <a:r>
              <a:rPr lang="en-US" altLang="zh-CN" smtClean="0">
                <a:ea typeface="宋体" charset="-122"/>
              </a:rPr>
              <a:t>6</a:t>
            </a:r>
            <a:r>
              <a:rPr lang="zh-CN" altLang="en-US" smtClean="0">
                <a:ea typeface="宋体" charset="-122"/>
              </a:rPr>
              <a:t>）电子公告板服务</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lstStyle/>
          <a:p>
            <a:r>
              <a:rPr lang="en-US" altLang="zh-CN" smtClean="0">
                <a:ea typeface="宋体" charset="-122"/>
              </a:rPr>
              <a:t>3.1.5</a:t>
            </a:r>
            <a:r>
              <a:rPr lang="zh-CN" altLang="en-US" smtClean="0">
                <a:ea typeface="宋体" charset="-122"/>
              </a:rPr>
              <a:t>浏览器</a:t>
            </a:r>
          </a:p>
        </p:txBody>
      </p:sp>
      <p:sp>
        <p:nvSpPr>
          <p:cNvPr id="31746" name="内容占位符 2"/>
          <p:cNvSpPr>
            <a:spLocks noGrp="1"/>
          </p:cNvSpPr>
          <p:nvPr>
            <p:ph idx="1"/>
          </p:nvPr>
        </p:nvSpPr>
        <p:spPr/>
        <p:txBody>
          <a:bodyPr/>
          <a:lstStyle/>
          <a:p>
            <a:r>
              <a:rPr lang="zh-CN" altLang="en-US" smtClean="0">
                <a:ea typeface="宋体" charset="-122"/>
              </a:rPr>
              <a:t>常用的浏览器软件包括微软公司（</a:t>
            </a:r>
            <a:r>
              <a:rPr lang="en-US" altLang="zh-CN" smtClean="0">
                <a:ea typeface="宋体" charset="-122"/>
              </a:rPr>
              <a:t>Microsoft</a:t>
            </a:r>
            <a:r>
              <a:rPr lang="zh-CN" altLang="en-US" smtClean="0">
                <a:ea typeface="宋体" charset="-122"/>
              </a:rPr>
              <a:t>）的</a:t>
            </a:r>
            <a:r>
              <a:rPr lang="en-US" altLang="zh-CN" smtClean="0">
                <a:ea typeface="宋体" charset="-122"/>
              </a:rPr>
              <a:t>Internet Explorer</a:t>
            </a:r>
            <a:r>
              <a:rPr lang="zh-CN" altLang="en-US" smtClean="0">
                <a:ea typeface="宋体" charset="-122"/>
              </a:rPr>
              <a:t>（简称“</a:t>
            </a:r>
            <a:r>
              <a:rPr lang="en-US" altLang="zh-CN" smtClean="0">
                <a:ea typeface="宋体" charset="-122"/>
              </a:rPr>
              <a:t>IE”</a:t>
            </a:r>
            <a:r>
              <a:rPr lang="zh-CN" altLang="en-US" smtClean="0">
                <a:ea typeface="宋体" charset="-122"/>
              </a:rPr>
              <a:t>）、苹果公司（</a:t>
            </a:r>
            <a:r>
              <a:rPr lang="en-US" altLang="zh-CN" smtClean="0">
                <a:ea typeface="宋体" charset="-122"/>
              </a:rPr>
              <a:t>Apple</a:t>
            </a:r>
            <a:r>
              <a:rPr lang="zh-CN" altLang="en-US" smtClean="0">
                <a:ea typeface="宋体" charset="-122"/>
              </a:rPr>
              <a:t>）的</a:t>
            </a:r>
            <a:r>
              <a:rPr lang="en-US" altLang="zh-CN" smtClean="0">
                <a:ea typeface="宋体" charset="-122"/>
              </a:rPr>
              <a:t>Safari</a:t>
            </a:r>
            <a:r>
              <a:rPr lang="zh-CN" altLang="en-US" smtClean="0">
                <a:ea typeface="宋体" charset="-122"/>
              </a:rPr>
              <a:t>、谷歌公司（</a:t>
            </a:r>
            <a:r>
              <a:rPr lang="en-US" altLang="zh-CN" smtClean="0">
                <a:ea typeface="宋体" charset="-122"/>
              </a:rPr>
              <a:t>Google</a:t>
            </a:r>
            <a:r>
              <a:rPr lang="zh-CN" altLang="en-US" smtClean="0">
                <a:ea typeface="宋体" charset="-122"/>
              </a:rPr>
              <a:t>）的</a:t>
            </a:r>
            <a:r>
              <a:rPr lang="en-US" altLang="zh-CN" smtClean="0">
                <a:ea typeface="宋体" charset="-122"/>
              </a:rPr>
              <a:t>Chrome</a:t>
            </a:r>
            <a:r>
              <a:rPr lang="zh-CN" altLang="en-US" smtClean="0">
                <a:ea typeface="宋体" charset="-122"/>
              </a:rPr>
              <a:t>和</a:t>
            </a:r>
            <a:r>
              <a:rPr lang="en-US" altLang="zh-CN" smtClean="0">
                <a:ea typeface="宋体" charset="-122"/>
              </a:rPr>
              <a:t>Mozilla</a:t>
            </a:r>
            <a:r>
              <a:rPr lang="zh-CN" altLang="en-US" smtClean="0">
                <a:ea typeface="宋体" charset="-122"/>
              </a:rPr>
              <a:t>公司的</a:t>
            </a:r>
            <a:r>
              <a:rPr lang="en-US" altLang="zh-CN" smtClean="0">
                <a:ea typeface="宋体" charset="-122"/>
              </a:rPr>
              <a:t>Firefox</a:t>
            </a:r>
            <a:r>
              <a:rPr lang="zh-CN" altLang="en-US" smtClean="0">
                <a:ea typeface="宋体" charset="-122"/>
              </a:rPr>
              <a:t>等。</a:t>
            </a:r>
            <a:endParaRPr lang="en-US" altLang="zh-CN" smtClean="0">
              <a:ea typeface="宋体" charset="-122"/>
            </a:endParaRPr>
          </a:p>
          <a:p>
            <a:r>
              <a:rPr lang="zh-CN" altLang="en-US" smtClean="0">
                <a:ea typeface="宋体" charset="-122"/>
              </a:rPr>
              <a:t>对于国内用户，比较常用的浏览器软件还有傲游浏览器（</a:t>
            </a:r>
            <a:r>
              <a:rPr lang="en-US" altLang="zh-CN" smtClean="0">
                <a:ea typeface="宋体" charset="-122"/>
              </a:rPr>
              <a:t>Maxthon</a:t>
            </a:r>
            <a:r>
              <a:rPr lang="zh-CN" altLang="en-US" smtClean="0">
                <a:ea typeface="宋体" charset="-122"/>
              </a:rPr>
              <a:t>）和</a:t>
            </a:r>
            <a:r>
              <a:rPr lang="en-US" altLang="zh-CN" smtClean="0">
                <a:ea typeface="宋体" charset="-122"/>
              </a:rPr>
              <a:t>360</a:t>
            </a:r>
            <a:r>
              <a:rPr lang="zh-CN" altLang="en-US" smtClean="0">
                <a:ea typeface="宋体" charset="-122"/>
              </a:rPr>
              <a:t>安全浏览器等。</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p:txBody>
          <a:bodyPr/>
          <a:lstStyle/>
          <a:p>
            <a:r>
              <a:rPr lang="en-US" altLang="zh-CN" smtClean="0">
                <a:ea typeface="宋体" charset="-122"/>
              </a:rPr>
              <a:t>3.1.6</a:t>
            </a:r>
            <a:r>
              <a:rPr lang="zh-CN" altLang="en-US" smtClean="0">
                <a:ea typeface="宋体" charset="-122"/>
              </a:rPr>
              <a:t>文件的上传和下载</a:t>
            </a:r>
          </a:p>
        </p:txBody>
      </p:sp>
      <p:sp>
        <p:nvSpPr>
          <p:cNvPr id="32770" name="内容占位符 2"/>
          <p:cNvSpPr>
            <a:spLocks noGrp="1"/>
          </p:cNvSpPr>
          <p:nvPr>
            <p:ph idx="1"/>
          </p:nvPr>
        </p:nvSpPr>
        <p:spPr/>
        <p:txBody>
          <a:bodyPr/>
          <a:lstStyle/>
          <a:p>
            <a:r>
              <a:rPr lang="en-US" altLang="zh-CN" smtClean="0">
                <a:ea typeface="宋体" charset="-122"/>
              </a:rPr>
              <a:t>1. </a:t>
            </a:r>
            <a:r>
              <a:rPr lang="zh-CN" altLang="en-US" smtClean="0">
                <a:ea typeface="宋体" charset="-122"/>
              </a:rPr>
              <a:t>利用</a:t>
            </a:r>
            <a:r>
              <a:rPr lang="en-US" altLang="zh-CN" smtClean="0">
                <a:ea typeface="宋体" charset="-122"/>
              </a:rPr>
              <a:t>FTP</a:t>
            </a:r>
            <a:r>
              <a:rPr lang="zh-CN" altLang="en-US" smtClean="0">
                <a:ea typeface="宋体" charset="-122"/>
              </a:rPr>
              <a:t>客户端软件实现文件的上传和下载：</a:t>
            </a:r>
            <a:endParaRPr lang="en-US" altLang="zh-CN" smtClean="0">
              <a:ea typeface="宋体" charset="-122"/>
            </a:endParaRPr>
          </a:p>
          <a:p>
            <a:pPr>
              <a:buFont typeface="Wingdings" pitchFamily="2" charset="2"/>
              <a:buNone/>
            </a:pPr>
            <a:r>
              <a:rPr lang="zh-CN" altLang="en-US" smtClean="0">
                <a:ea typeface="宋体" charset="-122"/>
              </a:rPr>
              <a:t>     常用的</a:t>
            </a:r>
            <a:r>
              <a:rPr lang="en-US" altLang="zh-CN" smtClean="0">
                <a:ea typeface="宋体" charset="-122"/>
              </a:rPr>
              <a:t>FTP</a:t>
            </a:r>
            <a:r>
              <a:rPr lang="zh-CN" altLang="en-US" smtClean="0">
                <a:ea typeface="宋体" charset="-122"/>
              </a:rPr>
              <a:t>客户端软件有</a:t>
            </a:r>
            <a:r>
              <a:rPr lang="en-US" altLang="zh-CN" smtClean="0">
                <a:ea typeface="宋体" charset="-122"/>
              </a:rPr>
              <a:t>LeapFTP</a:t>
            </a:r>
            <a:r>
              <a:rPr lang="zh-CN" altLang="en-US" smtClean="0">
                <a:ea typeface="宋体" charset="-122"/>
              </a:rPr>
              <a:t>、</a:t>
            </a:r>
            <a:r>
              <a:rPr lang="en-US" altLang="zh-CN" smtClean="0">
                <a:ea typeface="宋体" charset="-122"/>
              </a:rPr>
              <a:t>CuteFTP</a:t>
            </a:r>
            <a:r>
              <a:rPr lang="zh-CN" altLang="en-US" smtClean="0">
                <a:ea typeface="宋体" charset="-122"/>
              </a:rPr>
              <a:t>、         </a:t>
            </a:r>
            <a:r>
              <a:rPr lang="en-US" altLang="zh-CN" smtClean="0">
                <a:ea typeface="宋体" charset="-122"/>
              </a:rPr>
              <a:t>FlashFXP</a:t>
            </a:r>
            <a:r>
              <a:rPr lang="zh-CN" altLang="en-US" smtClean="0">
                <a:ea typeface="宋体" charset="-122"/>
              </a:rPr>
              <a:t>等，以</a:t>
            </a:r>
            <a:r>
              <a:rPr lang="en-US" altLang="zh-CN" smtClean="0">
                <a:ea typeface="宋体" charset="-122"/>
              </a:rPr>
              <a:t>LeaFTP</a:t>
            </a:r>
            <a:r>
              <a:rPr lang="zh-CN" altLang="en-US" smtClean="0">
                <a:ea typeface="宋体" charset="-122"/>
              </a:rPr>
              <a:t>软件为例，介绍利用</a:t>
            </a:r>
            <a:r>
              <a:rPr lang="en-US" altLang="zh-CN" smtClean="0">
                <a:ea typeface="宋体" charset="-122"/>
              </a:rPr>
              <a:t>FTP</a:t>
            </a:r>
            <a:r>
              <a:rPr lang="zh-CN" altLang="en-US" smtClean="0">
                <a:ea typeface="宋体" charset="-122"/>
              </a:rPr>
              <a:t>客户端软件实现文件上传和下载的方法。</a:t>
            </a:r>
            <a:endParaRPr lang="en-US" altLang="zh-CN" smtClean="0">
              <a:ea typeface="宋体" charset="-122"/>
            </a:endParaRPr>
          </a:p>
          <a:p>
            <a:r>
              <a:rPr lang="en-US" altLang="zh-CN" smtClean="0">
                <a:ea typeface="宋体" charset="-122"/>
              </a:rPr>
              <a:t>2. </a:t>
            </a:r>
            <a:r>
              <a:rPr lang="zh-CN" altLang="en-US" smtClean="0">
                <a:ea typeface="宋体" charset="-122"/>
              </a:rPr>
              <a:t>利用浏览器实现文件的上传和下载：</a:t>
            </a:r>
            <a:endParaRPr lang="en-US" altLang="zh-CN" smtClean="0">
              <a:ea typeface="宋体" charset="-122"/>
            </a:endParaRPr>
          </a:p>
          <a:p>
            <a:pPr>
              <a:buFont typeface="Wingdings" pitchFamily="2" charset="2"/>
              <a:buNone/>
            </a:pPr>
            <a:r>
              <a:rPr lang="zh-CN" altLang="en-US" smtClean="0">
                <a:ea typeface="宋体" charset="-122"/>
              </a:rPr>
              <a:t>     下面以</a:t>
            </a:r>
            <a:r>
              <a:rPr lang="en-US" altLang="zh-CN" smtClean="0">
                <a:ea typeface="宋体" charset="-122"/>
              </a:rPr>
              <a:t>163</a:t>
            </a:r>
            <a:r>
              <a:rPr lang="zh-CN" altLang="en-US" smtClean="0">
                <a:ea typeface="宋体" charset="-122"/>
              </a:rPr>
              <a:t>网络磁盘为例，介绍在</a:t>
            </a:r>
            <a:r>
              <a:rPr lang="en-US" altLang="zh-CN" smtClean="0">
                <a:ea typeface="宋体" charset="-122"/>
              </a:rPr>
              <a:t>IE</a:t>
            </a:r>
            <a:r>
              <a:rPr lang="zh-CN" altLang="en-US" smtClean="0">
                <a:ea typeface="宋体" charset="-122"/>
              </a:rPr>
              <a:t>浏览器中上传文件的方法。</a:t>
            </a:r>
          </a:p>
          <a:p>
            <a:r>
              <a:rPr lang="en-US" altLang="zh-CN" smtClean="0">
                <a:ea typeface="宋体" charset="-122"/>
              </a:rPr>
              <a:t>3. </a:t>
            </a:r>
            <a:r>
              <a:rPr lang="zh-CN" altLang="en-US" smtClean="0">
                <a:ea typeface="宋体" charset="-122"/>
              </a:rPr>
              <a:t>利用迅雷实现文件的上传和下载。</a:t>
            </a:r>
          </a:p>
          <a:p>
            <a:endParaRPr lang="en-US" altLang="zh-CN" smtClean="0">
              <a:ea typeface="宋体" charset="-122"/>
            </a:endParaRPr>
          </a:p>
          <a:p>
            <a:pPr>
              <a:buFont typeface="Wingdings" pitchFamily="2" charset="2"/>
              <a:buNone/>
            </a:pPr>
            <a:endParaRPr lang="en-US" altLang="zh-CN" smtClean="0">
              <a:ea typeface="宋体" charset="-122"/>
            </a:endParaRPr>
          </a:p>
          <a:p>
            <a:pPr>
              <a:lnSpc>
                <a:spcPct val="150000"/>
              </a:lnSpc>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p:txBody>
          <a:bodyPr/>
          <a:lstStyle/>
          <a:p>
            <a:r>
              <a:rPr lang="en-US" altLang="zh-CN" smtClean="0">
                <a:ea typeface="宋体" charset="-122"/>
              </a:rPr>
              <a:t>3.1.7</a:t>
            </a:r>
            <a:r>
              <a:rPr lang="zh-CN" altLang="en-US" smtClean="0">
                <a:ea typeface="宋体" charset="-122"/>
              </a:rPr>
              <a:t>收发电子邮件</a:t>
            </a:r>
          </a:p>
        </p:txBody>
      </p:sp>
      <p:sp>
        <p:nvSpPr>
          <p:cNvPr id="33794" name="内容占位符 2"/>
          <p:cNvSpPr>
            <a:spLocks noGrp="1"/>
          </p:cNvSpPr>
          <p:nvPr>
            <p:ph idx="1"/>
          </p:nvPr>
        </p:nvSpPr>
        <p:spPr/>
        <p:txBody>
          <a:bodyPr/>
          <a:lstStyle/>
          <a:p>
            <a:r>
              <a:rPr lang="zh-CN" altLang="en-US" smtClean="0">
                <a:ea typeface="宋体" charset="-122"/>
              </a:rPr>
              <a:t>电子邮件的出现与普及改变了人们传统的通信方式和改善了人们的信息交流方法，通过</a:t>
            </a:r>
            <a:r>
              <a:rPr lang="en-US" altLang="zh-CN" smtClean="0">
                <a:ea typeface="宋体" charset="-122"/>
              </a:rPr>
              <a:t>Internet</a:t>
            </a:r>
            <a:r>
              <a:rPr lang="zh-CN" altLang="en-US" smtClean="0">
                <a:ea typeface="宋体" charset="-122"/>
              </a:rPr>
              <a:t>收发电子邮件也成为了许多人的日常工作。</a:t>
            </a:r>
            <a:endParaRPr lang="en-US" altLang="zh-CN" smtClean="0">
              <a:ea typeface="宋体" charset="-122"/>
            </a:endParaRPr>
          </a:p>
          <a:p>
            <a:r>
              <a:rPr lang="zh-CN" altLang="en-US" smtClean="0">
                <a:ea typeface="宋体" charset="-122"/>
              </a:rPr>
              <a:t>目前，存在两种常用的电子邮件收发方式：使用电子邮件客户端软件收发电子邮件和使用网页邮件系统收发电子邮件：</a:t>
            </a:r>
            <a:endParaRPr lang="en-US" altLang="zh-CN" smtClean="0">
              <a:ea typeface="宋体" charset="-122"/>
            </a:endParaRPr>
          </a:p>
          <a:p>
            <a:pPr>
              <a:buFont typeface="Wingdings" pitchFamily="2" charset="2"/>
              <a:buNone/>
            </a:pPr>
            <a:r>
              <a:rPr lang="en-US" altLang="zh-CN" smtClean="0">
                <a:ea typeface="宋体" charset="-122"/>
              </a:rPr>
              <a:t>     1. </a:t>
            </a:r>
            <a:r>
              <a:rPr lang="zh-CN" altLang="en-US" smtClean="0">
                <a:ea typeface="宋体" charset="-122"/>
              </a:rPr>
              <a:t>使用</a:t>
            </a:r>
            <a:r>
              <a:rPr lang="en-US" altLang="zh-CN" smtClean="0">
                <a:ea typeface="宋体" charset="-122"/>
              </a:rPr>
              <a:t>Outlook</a:t>
            </a:r>
            <a:r>
              <a:rPr lang="zh-CN" altLang="en-US" smtClean="0">
                <a:ea typeface="宋体" charset="-122"/>
              </a:rPr>
              <a:t>软件收发电子邮件</a:t>
            </a:r>
            <a:endParaRPr lang="en-US" altLang="zh-CN" smtClean="0">
              <a:ea typeface="宋体" charset="-122"/>
            </a:endParaRPr>
          </a:p>
          <a:p>
            <a:pPr>
              <a:buFont typeface="Wingdings" pitchFamily="2" charset="2"/>
              <a:buNone/>
            </a:pPr>
            <a:r>
              <a:rPr lang="en-US" altLang="zh-CN" smtClean="0">
                <a:ea typeface="宋体" charset="-122"/>
              </a:rPr>
              <a:t>     2. </a:t>
            </a:r>
            <a:r>
              <a:rPr lang="zh-CN" altLang="en-US" smtClean="0">
                <a:ea typeface="宋体" charset="-122"/>
              </a:rPr>
              <a:t>使用</a:t>
            </a:r>
            <a:r>
              <a:rPr lang="en-US" altLang="zh-CN" smtClean="0">
                <a:ea typeface="宋体" charset="-122"/>
              </a:rPr>
              <a:t>163</a:t>
            </a:r>
            <a:r>
              <a:rPr lang="zh-CN" altLang="en-US" smtClean="0">
                <a:ea typeface="宋体" charset="-122"/>
              </a:rPr>
              <a:t>电子邮件网站收发电子邮件</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a:lstStyle/>
          <a:p>
            <a:r>
              <a:rPr lang="en-US" altLang="zh-CN" smtClean="0">
                <a:ea typeface="宋体" charset="-122"/>
              </a:rPr>
              <a:t>3.2 </a:t>
            </a:r>
            <a:r>
              <a:rPr lang="zh-CN" altLang="en-US" smtClean="0">
                <a:ea typeface="宋体" charset="-122"/>
              </a:rPr>
              <a:t>信息检索</a:t>
            </a:r>
          </a:p>
        </p:txBody>
      </p:sp>
      <p:sp>
        <p:nvSpPr>
          <p:cNvPr id="34818" name="内容占位符 2"/>
          <p:cNvSpPr>
            <a:spLocks noGrp="1"/>
          </p:cNvSpPr>
          <p:nvPr>
            <p:ph idx="1"/>
          </p:nvPr>
        </p:nvSpPr>
        <p:spPr/>
        <p:txBody>
          <a:bodyPr/>
          <a:lstStyle/>
          <a:p>
            <a:pPr>
              <a:lnSpc>
                <a:spcPct val="200000"/>
              </a:lnSpc>
            </a:pPr>
            <a:r>
              <a:rPr lang="en-US" altLang="zh-CN" smtClean="0">
                <a:ea typeface="宋体" charset="-122"/>
              </a:rPr>
              <a:t>3.2.1 </a:t>
            </a:r>
            <a:r>
              <a:rPr lang="zh-CN" altLang="en-US" smtClean="0">
                <a:ea typeface="宋体" charset="-122"/>
              </a:rPr>
              <a:t>信息检索概述</a:t>
            </a:r>
            <a:endParaRPr lang="en-US" altLang="zh-CN" smtClean="0">
              <a:ea typeface="宋体" charset="-122"/>
            </a:endParaRPr>
          </a:p>
          <a:p>
            <a:pPr>
              <a:lnSpc>
                <a:spcPct val="200000"/>
              </a:lnSpc>
            </a:pPr>
            <a:r>
              <a:rPr lang="en-US" altLang="zh-CN" smtClean="0">
                <a:ea typeface="宋体" charset="-122"/>
              </a:rPr>
              <a:t>3.2.2 </a:t>
            </a:r>
            <a:r>
              <a:rPr lang="zh-CN" altLang="en-US" smtClean="0">
                <a:ea typeface="宋体" charset="-122"/>
              </a:rPr>
              <a:t>网络电子图书馆</a:t>
            </a:r>
            <a:endParaRPr lang="en-US" altLang="zh-CN" smtClean="0">
              <a:ea typeface="宋体" charset="-122"/>
            </a:endParaRPr>
          </a:p>
          <a:p>
            <a:pPr>
              <a:lnSpc>
                <a:spcPct val="200000"/>
              </a:lnSpc>
            </a:pPr>
            <a:r>
              <a:rPr lang="en-US" altLang="zh-CN" smtClean="0">
                <a:ea typeface="宋体" charset="-122"/>
              </a:rPr>
              <a:t>3.2.3 </a:t>
            </a:r>
            <a:r>
              <a:rPr lang="zh-CN" altLang="en-US" smtClean="0">
                <a:ea typeface="宋体" charset="-122"/>
              </a:rPr>
              <a:t>网络搜索引擎</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p:txBody>
          <a:bodyPr/>
          <a:lstStyle/>
          <a:p>
            <a:r>
              <a:rPr lang="en-US" altLang="zh-CN" smtClean="0">
                <a:ea typeface="宋体" charset="-122"/>
              </a:rPr>
              <a:t>3.2.1</a:t>
            </a:r>
            <a:r>
              <a:rPr lang="zh-CN" altLang="en-US" smtClean="0">
                <a:ea typeface="宋体" charset="-122"/>
              </a:rPr>
              <a:t>信息检索概述</a:t>
            </a:r>
          </a:p>
        </p:txBody>
      </p:sp>
      <p:sp>
        <p:nvSpPr>
          <p:cNvPr id="35842" name="内容占位符 2"/>
          <p:cNvSpPr>
            <a:spLocks noGrp="1"/>
          </p:cNvSpPr>
          <p:nvPr>
            <p:ph idx="1"/>
          </p:nvPr>
        </p:nvSpPr>
        <p:spPr/>
        <p:txBody>
          <a:bodyPr/>
          <a:lstStyle/>
          <a:p>
            <a:r>
              <a:rPr lang="zh-CN" altLang="en-US" smtClean="0">
                <a:ea typeface="宋体" charset="-122"/>
              </a:rPr>
              <a:t>信息检索（</a:t>
            </a:r>
            <a:r>
              <a:rPr lang="en-US" altLang="zh-CN" smtClean="0">
                <a:ea typeface="宋体" charset="-122"/>
              </a:rPr>
              <a:t>Information Retrieval</a:t>
            </a:r>
            <a:r>
              <a:rPr lang="zh-CN" altLang="en-US" smtClean="0">
                <a:ea typeface="宋体" charset="-122"/>
              </a:rPr>
              <a:t>）是指根据用户的需求找出相关信息的过程和技术，它把用户想要的信息按一定的方式组织起来，然后提供给用户。</a:t>
            </a:r>
            <a:endParaRPr lang="en-US" altLang="zh-CN" smtClean="0">
              <a:ea typeface="宋体" charset="-122"/>
            </a:endParaRPr>
          </a:p>
          <a:p>
            <a:r>
              <a:rPr lang="zh-CN" altLang="en-US" smtClean="0">
                <a:ea typeface="宋体" charset="-122"/>
              </a:rPr>
              <a:t>国内对公众开放的常见电子图书馆有</a:t>
            </a:r>
            <a:r>
              <a:rPr lang="en-US" altLang="zh-CN" smtClean="0">
                <a:ea typeface="宋体" charset="-122"/>
              </a:rPr>
              <a:t>CNKI</a:t>
            </a:r>
            <a:r>
              <a:rPr lang="zh-CN" altLang="en-US" smtClean="0">
                <a:ea typeface="宋体" charset="-122"/>
              </a:rPr>
              <a:t>、维普、超星图书馆等。</a:t>
            </a:r>
            <a:endParaRPr lang="en-US" altLang="zh-CN" smtClean="0">
              <a:ea typeface="宋体" charset="-122"/>
            </a:endParaRPr>
          </a:p>
          <a:p>
            <a:r>
              <a:rPr lang="zh-CN" altLang="en-US" smtClean="0">
                <a:ea typeface="宋体" charset="-122"/>
              </a:rPr>
              <a:t>常用的搜索引擎网站有百度、谷歌（</a:t>
            </a:r>
            <a:r>
              <a:rPr lang="en-US" altLang="zh-CN" smtClean="0">
                <a:ea typeface="宋体" charset="-122"/>
              </a:rPr>
              <a:t>Google</a:t>
            </a:r>
            <a:r>
              <a:rPr lang="zh-CN" altLang="en-US" smtClean="0">
                <a:ea typeface="宋体" charset="-122"/>
              </a:rPr>
              <a:t>）、搜狗等。</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CN" altLang="en-US" smtClean="0">
                <a:ea typeface="宋体" charset="-122"/>
              </a:rPr>
              <a:t>目录</a:t>
            </a:r>
          </a:p>
        </p:txBody>
      </p:sp>
      <p:sp>
        <p:nvSpPr>
          <p:cNvPr id="18434" name="内容占位符 2"/>
          <p:cNvSpPr>
            <a:spLocks noGrp="1"/>
          </p:cNvSpPr>
          <p:nvPr>
            <p:ph idx="1"/>
          </p:nvPr>
        </p:nvSpPr>
        <p:spPr>
          <a:xfrm>
            <a:off x="2916238" y="1773238"/>
            <a:ext cx="3600450" cy="3241675"/>
          </a:xfrm>
        </p:spPr>
        <p:txBody>
          <a:bodyPr/>
          <a:lstStyle/>
          <a:p>
            <a:pPr>
              <a:lnSpc>
                <a:spcPct val="200000"/>
              </a:lnSpc>
            </a:pPr>
            <a:r>
              <a:rPr lang="en-US" altLang="zh-CN" smtClean="0">
                <a:ea typeface="宋体" charset="-122"/>
                <a:hlinkClick r:id="rId2" action="ppaction://hlinksldjump"/>
              </a:rPr>
              <a:t>3.1 </a:t>
            </a:r>
            <a:r>
              <a:rPr lang="zh-CN" altLang="zh-CN" smtClean="0">
                <a:ea typeface="宋体" charset="-122"/>
                <a:hlinkClick r:id="rId2" action="ppaction://hlinksldjump"/>
              </a:rPr>
              <a:t>计算机网络</a:t>
            </a:r>
            <a:endParaRPr lang="en-US" altLang="zh-CN" smtClean="0">
              <a:ea typeface="宋体" charset="-122"/>
            </a:endParaRPr>
          </a:p>
          <a:p>
            <a:pPr>
              <a:lnSpc>
                <a:spcPct val="200000"/>
              </a:lnSpc>
            </a:pPr>
            <a:r>
              <a:rPr lang="en-US" altLang="zh-CN" smtClean="0">
                <a:ea typeface="宋体" charset="-122"/>
                <a:hlinkClick r:id="rId3" action="ppaction://hlinksldjump"/>
              </a:rPr>
              <a:t>3.2 </a:t>
            </a:r>
            <a:r>
              <a:rPr lang="zh-CN" altLang="zh-CN" smtClean="0">
                <a:ea typeface="宋体" charset="-122"/>
                <a:hlinkClick r:id="rId3" action="ppaction://hlinksldjump"/>
              </a:rPr>
              <a:t>信息检索</a:t>
            </a:r>
            <a:endParaRPr lang="en-US" altLang="zh-CN" smtClean="0">
              <a:ea typeface="宋体" charset="-122"/>
            </a:endParaRPr>
          </a:p>
          <a:p>
            <a:pPr>
              <a:lnSpc>
                <a:spcPct val="200000"/>
              </a:lnSpc>
            </a:pPr>
            <a:r>
              <a:rPr lang="en-US" altLang="zh-CN" smtClean="0">
                <a:ea typeface="宋体" charset="-122"/>
                <a:hlinkClick r:id="rId4" action="ppaction://hlinksldjump"/>
              </a:rPr>
              <a:t>3.3 </a:t>
            </a:r>
            <a:r>
              <a:rPr lang="zh-CN" altLang="zh-CN" smtClean="0">
                <a:ea typeface="宋体" charset="-122"/>
                <a:hlinkClick r:id="rId4" action="ppaction://hlinksldjump"/>
              </a:rPr>
              <a:t>网络安全</a:t>
            </a:r>
            <a:endParaRPr lang="zh-CN" altLang="zh-CN"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p:txBody>
          <a:bodyPr/>
          <a:lstStyle/>
          <a:p>
            <a:r>
              <a:rPr lang="en-US" altLang="zh-CN" smtClean="0">
                <a:ea typeface="宋体" charset="-122"/>
              </a:rPr>
              <a:t>3.2.2</a:t>
            </a:r>
            <a:r>
              <a:rPr lang="zh-CN" altLang="en-US" smtClean="0">
                <a:ea typeface="宋体" charset="-122"/>
              </a:rPr>
              <a:t>网络电子图书馆</a:t>
            </a:r>
          </a:p>
        </p:txBody>
      </p:sp>
      <p:sp>
        <p:nvSpPr>
          <p:cNvPr id="36866" name="内容占位符 2"/>
          <p:cNvSpPr>
            <a:spLocks noGrp="1"/>
          </p:cNvSpPr>
          <p:nvPr>
            <p:ph idx="1"/>
          </p:nvPr>
        </p:nvSpPr>
        <p:spPr/>
        <p:txBody>
          <a:bodyPr/>
          <a:lstStyle/>
          <a:p>
            <a:r>
              <a:rPr lang="en-US" altLang="zh-CN" smtClean="0">
                <a:ea typeface="宋体" charset="-122"/>
              </a:rPr>
              <a:t>1. CNKI</a:t>
            </a:r>
            <a:r>
              <a:rPr lang="zh-CN" altLang="en-US" smtClean="0">
                <a:ea typeface="宋体" charset="-122"/>
              </a:rPr>
              <a:t>的使用方法：</a:t>
            </a:r>
            <a:endParaRPr lang="en-US" altLang="zh-CN" smtClean="0">
              <a:ea typeface="宋体" charset="-122"/>
            </a:endParaRPr>
          </a:p>
          <a:p>
            <a:pPr>
              <a:buFont typeface="Wingdings" pitchFamily="2" charset="2"/>
              <a:buNone/>
            </a:pPr>
            <a:r>
              <a:rPr lang="zh-CN" altLang="en-US" sz="1800" smtClean="0">
                <a:ea typeface="宋体" charset="-122"/>
              </a:rPr>
              <a:t>在</a:t>
            </a:r>
            <a:r>
              <a:rPr lang="en-US" altLang="zh-CN" sz="1800" smtClean="0">
                <a:ea typeface="宋体" charset="-122"/>
              </a:rPr>
              <a:t>IE</a:t>
            </a:r>
            <a:r>
              <a:rPr lang="zh-CN" altLang="en-US" sz="1800" smtClean="0">
                <a:ea typeface="宋体" charset="-122"/>
              </a:rPr>
              <a:t>浏览器的地址栏中输入</a:t>
            </a:r>
            <a:r>
              <a:rPr lang="en-US" altLang="zh-CN" sz="1800" smtClean="0">
                <a:ea typeface="宋体" charset="-122"/>
              </a:rPr>
              <a:t>CNKI</a:t>
            </a:r>
            <a:r>
              <a:rPr lang="zh-CN" altLang="en-US" sz="1800" smtClean="0">
                <a:ea typeface="宋体" charset="-122"/>
              </a:rPr>
              <a:t>的网址“</a:t>
            </a:r>
            <a:r>
              <a:rPr lang="en-US" altLang="zh-CN" sz="1800" smtClean="0">
                <a:ea typeface="宋体" charset="-122"/>
              </a:rPr>
              <a:t>http://www.cnki.net”</a:t>
            </a:r>
            <a:r>
              <a:rPr lang="zh-CN" altLang="en-US" sz="1800" smtClean="0">
                <a:ea typeface="宋体" charset="-122"/>
              </a:rPr>
              <a:t>，进入</a:t>
            </a:r>
            <a:r>
              <a:rPr lang="en-US" altLang="zh-CN" sz="1800" smtClean="0">
                <a:ea typeface="宋体" charset="-122"/>
              </a:rPr>
              <a:t>CNKI</a:t>
            </a:r>
            <a:r>
              <a:rPr lang="zh-CN" altLang="en-US" sz="1800" smtClean="0">
                <a:ea typeface="宋体" charset="-122"/>
              </a:rPr>
              <a:t>的首页</a:t>
            </a:r>
            <a:endParaRPr lang="en-US" altLang="zh-CN" sz="1800" smtClean="0">
              <a:ea typeface="宋体" charset="-122"/>
            </a:endParaRPr>
          </a:p>
          <a:p>
            <a:pPr>
              <a:buFont typeface="Wingdings" pitchFamily="2" charset="2"/>
              <a:buNone/>
            </a:pPr>
            <a:endParaRPr lang="en-US" altLang="zh-CN" sz="180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36868" name="Picture 2"/>
          <p:cNvPicPr>
            <a:picLocks noChangeAspect="1" noChangeArrowheads="1"/>
          </p:cNvPicPr>
          <p:nvPr/>
        </p:nvPicPr>
        <p:blipFill>
          <a:blip r:embed="rId2"/>
          <a:srcRect/>
          <a:stretch>
            <a:fillRect/>
          </a:stretch>
        </p:blipFill>
        <p:spPr bwMode="auto">
          <a:xfrm>
            <a:off x="1403350" y="2852738"/>
            <a:ext cx="6553200" cy="3455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p:txBody>
          <a:bodyPr/>
          <a:lstStyle/>
          <a:p>
            <a:r>
              <a:rPr lang="en-US" altLang="zh-CN" smtClean="0">
                <a:ea typeface="宋体" charset="-122"/>
              </a:rPr>
              <a:t>3.2.2</a:t>
            </a:r>
            <a:r>
              <a:rPr lang="zh-CN" altLang="en-US" smtClean="0">
                <a:ea typeface="宋体" charset="-122"/>
              </a:rPr>
              <a:t>网络电子图书馆</a:t>
            </a:r>
          </a:p>
        </p:txBody>
      </p:sp>
      <p:sp>
        <p:nvSpPr>
          <p:cNvPr id="37890" name="内容占位符 2"/>
          <p:cNvSpPr>
            <a:spLocks noGrp="1"/>
          </p:cNvSpPr>
          <p:nvPr>
            <p:ph idx="1"/>
          </p:nvPr>
        </p:nvSpPr>
        <p:spPr/>
        <p:txBody>
          <a:bodyPr/>
          <a:lstStyle/>
          <a:p>
            <a:r>
              <a:rPr lang="en-US" altLang="zh-CN" smtClean="0">
                <a:ea typeface="宋体" charset="-122"/>
              </a:rPr>
              <a:t>2. SpringerLink</a:t>
            </a:r>
            <a:r>
              <a:rPr lang="zh-CN" altLang="en-US" smtClean="0">
                <a:ea typeface="宋体" charset="-122"/>
              </a:rPr>
              <a:t>的使用方法</a:t>
            </a:r>
            <a:endParaRPr lang="en-US" altLang="zh-CN" smtClean="0">
              <a:ea typeface="宋体" charset="-122"/>
            </a:endParaRP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37892" name="Picture 2"/>
          <p:cNvPicPr>
            <a:picLocks noChangeAspect="1" noChangeArrowheads="1"/>
          </p:cNvPicPr>
          <p:nvPr/>
        </p:nvPicPr>
        <p:blipFill>
          <a:blip r:embed="rId2"/>
          <a:srcRect/>
          <a:stretch>
            <a:fillRect/>
          </a:stretch>
        </p:blipFill>
        <p:spPr bwMode="auto">
          <a:xfrm>
            <a:off x="1116013" y="2420938"/>
            <a:ext cx="6985000" cy="3816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p:txBody>
          <a:bodyPr/>
          <a:lstStyle/>
          <a:p>
            <a:r>
              <a:rPr lang="en-US" altLang="zh-CN" smtClean="0">
                <a:ea typeface="宋体" charset="-122"/>
              </a:rPr>
              <a:t>3.2.3</a:t>
            </a:r>
            <a:r>
              <a:rPr lang="zh-CN" altLang="en-US" smtClean="0">
                <a:ea typeface="宋体" charset="-122"/>
              </a:rPr>
              <a:t>网络搜索引擎</a:t>
            </a:r>
          </a:p>
        </p:txBody>
      </p:sp>
      <p:sp>
        <p:nvSpPr>
          <p:cNvPr id="38914" name="内容占位符 2"/>
          <p:cNvSpPr>
            <a:spLocks noGrp="1"/>
          </p:cNvSpPr>
          <p:nvPr>
            <p:ph idx="1"/>
          </p:nvPr>
        </p:nvSpPr>
        <p:spPr/>
        <p:txBody>
          <a:bodyPr/>
          <a:lstStyle/>
          <a:p>
            <a:r>
              <a:rPr lang="zh-CN" altLang="en-US" smtClean="0">
                <a:ea typeface="宋体" charset="-122"/>
              </a:rPr>
              <a:t>目前常用的网络搜索引擎有百度、谷歌和搜狗等</a:t>
            </a:r>
            <a:endParaRPr lang="en-US" altLang="zh-CN" smtClean="0">
              <a:ea typeface="宋体" charset="-122"/>
            </a:endParaRPr>
          </a:p>
          <a:p>
            <a:r>
              <a:rPr lang="zh-CN" altLang="en-US" smtClean="0">
                <a:ea typeface="宋体" charset="-122"/>
              </a:rPr>
              <a:t>以百度为例，介绍网络搜索引擎的使用方法。</a:t>
            </a:r>
            <a:endParaRPr lang="en-US" altLang="zh-CN" smtClean="0">
              <a:ea typeface="宋体" charset="-122"/>
            </a:endParaRP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38916" name="Picture 2"/>
          <p:cNvPicPr>
            <a:picLocks noChangeAspect="1" noChangeArrowheads="1"/>
          </p:cNvPicPr>
          <p:nvPr/>
        </p:nvPicPr>
        <p:blipFill>
          <a:blip r:embed="rId2"/>
          <a:srcRect/>
          <a:stretch>
            <a:fillRect/>
          </a:stretch>
        </p:blipFill>
        <p:spPr bwMode="auto">
          <a:xfrm>
            <a:off x="1692275" y="2997200"/>
            <a:ext cx="5286375" cy="3305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p:txBody>
          <a:bodyPr/>
          <a:lstStyle/>
          <a:p>
            <a:r>
              <a:rPr lang="en-US" altLang="zh-CN" smtClean="0">
                <a:ea typeface="宋体" charset="-122"/>
              </a:rPr>
              <a:t>3.3 </a:t>
            </a:r>
            <a:r>
              <a:rPr lang="zh-CN" altLang="en-US" smtClean="0">
                <a:ea typeface="宋体" charset="-122"/>
              </a:rPr>
              <a:t>网络安全</a:t>
            </a:r>
          </a:p>
        </p:txBody>
      </p:sp>
      <p:sp>
        <p:nvSpPr>
          <p:cNvPr id="39938" name="内容占位符 2"/>
          <p:cNvSpPr>
            <a:spLocks noGrp="1"/>
          </p:cNvSpPr>
          <p:nvPr>
            <p:ph idx="1"/>
          </p:nvPr>
        </p:nvSpPr>
        <p:spPr/>
        <p:txBody>
          <a:bodyPr/>
          <a:lstStyle/>
          <a:p>
            <a:pPr>
              <a:lnSpc>
                <a:spcPct val="200000"/>
              </a:lnSpc>
            </a:pPr>
            <a:r>
              <a:rPr lang="en-US" altLang="zh-CN" smtClean="0">
                <a:ea typeface="宋体" charset="-122"/>
              </a:rPr>
              <a:t>3.3.1 </a:t>
            </a:r>
            <a:r>
              <a:rPr lang="zh-CN" altLang="en-US" smtClean="0">
                <a:ea typeface="宋体" charset="-122"/>
              </a:rPr>
              <a:t>网络安全概述</a:t>
            </a:r>
            <a:endParaRPr lang="en-US" altLang="zh-CN" smtClean="0">
              <a:ea typeface="宋体" charset="-122"/>
            </a:endParaRPr>
          </a:p>
          <a:p>
            <a:pPr>
              <a:lnSpc>
                <a:spcPct val="200000"/>
              </a:lnSpc>
            </a:pPr>
            <a:r>
              <a:rPr lang="en-US" altLang="zh-CN" smtClean="0">
                <a:ea typeface="宋体" charset="-122"/>
              </a:rPr>
              <a:t>3.3.2 </a:t>
            </a:r>
            <a:r>
              <a:rPr lang="zh-CN" altLang="en-US" smtClean="0">
                <a:ea typeface="宋体" charset="-122"/>
              </a:rPr>
              <a:t>网络安全威胁</a:t>
            </a:r>
            <a:endParaRPr lang="en-US" altLang="zh-CN" smtClean="0">
              <a:ea typeface="宋体" charset="-122"/>
            </a:endParaRPr>
          </a:p>
          <a:p>
            <a:pPr>
              <a:lnSpc>
                <a:spcPct val="200000"/>
              </a:lnSpc>
            </a:pPr>
            <a:r>
              <a:rPr lang="en-US" altLang="zh-CN" smtClean="0">
                <a:ea typeface="宋体" charset="-122"/>
              </a:rPr>
              <a:t>3.3.3 </a:t>
            </a:r>
            <a:r>
              <a:rPr lang="zh-CN" altLang="en-US" smtClean="0">
                <a:ea typeface="宋体" charset="-122"/>
              </a:rPr>
              <a:t>网络安全技术</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p:txBody>
          <a:bodyPr/>
          <a:lstStyle/>
          <a:p>
            <a:r>
              <a:rPr lang="en-US" altLang="zh-CN" smtClean="0">
                <a:ea typeface="宋体" charset="-122"/>
              </a:rPr>
              <a:t>3.3.1</a:t>
            </a:r>
            <a:r>
              <a:rPr lang="zh-CN" altLang="en-US" smtClean="0">
                <a:ea typeface="宋体" charset="-122"/>
              </a:rPr>
              <a:t>网络安全概述</a:t>
            </a:r>
          </a:p>
        </p:txBody>
      </p:sp>
      <p:sp>
        <p:nvSpPr>
          <p:cNvPr id="40962" name="内容占位符 2"/>
          <p:cNvSpPr>
            <a:spLocks noGrp="1"/>
          </p:cNvSpPr>
          <p:nvPr>
            <p:ph idx="1"/>
          </p:nvPr>
        </p:nvSpPr>
        <p:spPr/>
        <p:txBody>
          <a:bodyPr/>
          <a:lstStyle/>
          <a:p>
            <a:r>
              <a:rPr lang="zh-CN" altLang="en-US" smtClean="0">
                <a:ea typeface="宋体" charset="-122"/>
              </a:rPr>
              <a:t>网络安全是指网络系统的硬件、软件及其系统中的数据受到保护，不受偶然的或者恶意的原因而遭到破坏、更改、泄露，系统连续可靠正常地运行，网络服务不中断。</a:t>
            </a:r>
            <a:endParaRPr lang="en-US" altLang="zh-CN" smtClean="0">
              <a:ea typeface="宋体" charset="-122"/>
            </a:endParaRPr>
          </a:p>
          <a:p>
            <a:r>
              <a:rPr lang="zh-CN" altLang="en-US" smtClean="0">
                <a:ea typeface="宋体" charset="-122"/>
              </a:rPr>
              <a:t>网络安全涉及到网络上信息的保密性、完整性、可用性和可控性。</a:t>
            </a:r>
            <a:endParaRPr lang="en-US"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p:txBody>
          <a:bodyPr/>
          <a:lstStyle/>
          <a:p>
            <a:r>
              <a:rPr lang="en-US" altLang="zh-CN" smtClean="0">
                <a:ea typeface="宋体" charset="-122"/>
              </a:rPr>
              <a:t>3.3.2</a:t>
            </a:r>
            <a:r>
              <a:rPr lang="zh-CN" altLang="en-US" smtClean="0">
                <a:ea typeface="宋体" charset="-122"/>
              </a:rPr>
              <a:t>网络安全威胁</a:t>
            </a:r>
          </a:p>
        </p:txBody>
      </p:sp>
      <p:sp>
        <p:nvSpPr>
          <p:cNvPr id="41986" name="内容占位符 2"/>
          <p:cNvSpPr>
            <a:spLocks noGrp="1"/>
          </p:cNvSpPr>
          <p:nvPr>
            <p:ph idx="1"/>
          </p:nvPr>
        </p:nvSpPr>
        <p:spPr/>
        <p:txBody>
          <a:bodyPr/>
          <a:lstStyle/>
          <a:p>
            <a:r>
              <a:rPr lang="zh-CN" altLang="en-US" smtClean="0">
                <a:ea typeface="宋体" charset="-122"/>
              </a:rPr>
              <a:t>常见的网络安全威胁：</a:t>
            </a:r>
            <a:endParaRPr lang="en-US" altLang="zh-CN" smtClean="0">
              <a:ea typeface="宋体" charset="-122"/>
            </a:endParaRPr>
          </a:p>
          <a:p>
            <a:pPr marL="914400" lvl="1" indent="-514350">
              <a:buFont typeface="Wingdings" pitchFamily="2" charset="2"/>
              <a:buAutoNum type="arabicPeriod"/>
            </a:pPr>
            <a:r>
              <a:rPr lang="zh-CN" altLang="en-US" smtClean="0">
                <a:ea typeface="宋体" charset="-122"/>
              </a:rPr>
              <a:t>计算机病毒</a:t>
            </a:r>
            <a:endParaRPr lang="en-US" altLang="zh-CN" smtClean="0">
              <a:ea typeface="宋体" charset="-122"/>
            </a:endParaRPr>
          </a:p>
          <a:p>
            <a:pPr marL="914400" lvl="1" indent="-514350">
              <a:buFont typeface="Wingdings" pitchFamily="2" charset="2"/>
              <a:buAutoNum type="arabicPeriod"/>
            </a:pPr>
            <a:r>
              <a:rPr lang="zh-CN" altLang="en-US" smtClean="0">
                <a:ea typeface="宋体" charset="-122"/>
              </a:rPr>
              <a:t>网络攻击</a:t>
            </a:r>
            <a:endParaRPr lang="en-US" altLang="zh-CN" smtClean="0">
              <a:ea typeface="宋体" charset="-122"/>
            </a:endParaRPr>
          </a:p>
          <a:p>
            <a:pPr marL="914400" lvl="1" indent="-514350">
              <a:buFont typeface="Wingdings" pitchFamily="2" charset="2"/>
              <a:buAutoNum type="arabicPeriod"/>
            </a:pPr>
            <a:r>
              <a:rPr lang="zh-CN" altLang="en-US" smtClean="0">
                <a:ea typeface="宋体" charset="-122"/>
              </a:rPr>
              <a:t>蠕虫</a:t>
            </a:r>
            <a:endParaRPr lang="en-US" altLang="zh-CN" smtClean="0">
              <a:ea typeface="宋体" charset="-122"/>
            </a:endParaRPr>
          </a:p>
          <a:p>
            <a:pPr marL="914400" lvl="1" indent="-514350">
              <a:buFont typeface="Wingdings" pitchFamily="2" charset="2"/>
              <a:buAutoNum type="arabicPeriod"/>
            </a:pPr>
            <a:r>
              <a:rPr lang="zh-CN" altLang="en-US" smtClean="0">
                <a:ea typeface="宋体" charset="-122"/>
              </a:rPr>
              <a:t>特诺伊木马</a:t>
            </a:r>
            <a:endParaRPr lang="en-US" altLang="zh-CN" smtClean="0">
              <a:ea typeface="宋体" charset="-122"/>
            </a:endParaRPr>
          </a:p>
          <a:p>
            <a:pPr marL="914400" lvl="1" indent="-514350">
              <a:buFont typeface="Wingdings" pitchFamily="2" charset="2"/>
              <a:buAutoNum type="arabicPeriod"/>
            </a:pPr>
            <a:r>
              <a:rPr lang="zh-CN" altLang="en-US" smtClean="0">
                <a:ea typeface="宋体" charset="-122"/>
              </a:rPr>
              <a:t>钓鱼程序</a:t>
            </a:r>
            <a:endParaRPr lang="en-US" altLang="zh-CN" smtClean="0">
              <a:ea typeface="宋体" charset="-122"/>
            </a:endParaRPr>
          </a:p>
          <a:p>
            <a:pPr marL="914400" lvl="1" indent="-514350">
              <a:buFont typeface="Wingdings" pitchFamily="2" charset="2"/>
              <a:buAutoNum type="arabicPeriod"/>
            </a:pPr>
            <a:r>
              <a:rPr lang="zh-CN" altLang="en-US" smtClean="0">
                <a:ea typeface="宋体" charset="-122"/>
              </a:rPr>
              <a:t>垃圾邮件</a:t>
            </a:r>
            <a:endParaRPr lang="en-US" altLang="zh-CN"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lstStyle/>
          <a:p>
            <a:r>
              <a:rPr lang="en-US" altLang="zh-CN" smtClean="0">
                <a:ea typeface="宋体" charset="-122"/>
              </a:rPr>
              <a:t>3.3.3</a:t>
            </a:r>
            <a:r>
              <a:rPr lang="zh-CN" altLang="en-US" smtClean="0">
                <a:ea typeface="宋体" charset="-122"/>
              </a:rPr>
              <a:t>网络安全技术</a:t>
            </a:r>
          </a:p>
        </p:txBody>
      </p:sp>
      <p:sp>
        <p:nvSpPr>
          <p:cNvPr id="43010" name="内容占位符 2"/>
          <p:cNvSpPr>
            <a:spLocks noGrp="1"/>
          </p:cNvSpPr>
          <p:nvPr>
            <p:ph idx="1"/>
          </p:nvPr>
        </p:nvSpPr>
        <p:spPr/>
        <p:txBody>
          <a:bodyPr/>
          <a:lstStyle/>
          <a:p>
            <a:r>
              <a:rPr lang="zh-CN" altLang="en-US" sz="2400" smtClean="0">
                <a:ea typeface="宋体" charset="-122"/>
              </a:rPr>
              <a:t>目前，常见的网络安全技术包括：反病毒技术、防火墙技术、入侵检测技术、漏洞扫描技术、密码技术、数字签名技术、公约基础设施（</a:t>
            </a:r>
            <a:r>
              <a:rPr lang="en-US" altLang="zh-CN" sz="2400" smtClean="0">
                <a:ea typeface="宋体" charset="-122"/>
              </a:rPr>
              <a:t>PKI</a:t>
            </a:r>
            <a:r>
              <a:rPr lang="zh-CN" altLang="en-US" sz="2400" smtClean="0">
                <a:ea typeface="宋体" charset="-122"/>
              </a:rPr>
              <a:t>）技术、入侵防御技术、风险评估技术、虚拟专用网（</a:t>
            </a:r>
            <a:r>
              <a:rPr lang="en-US" altLang="zh-CN" sz="2400" smtClean="0">
                <a:ea typeface="宋体" charset="-122"/>
              </a:rPr>
              <a:t>VPN</a:t>
            </a:r>
            <a:r>
              <a:rPr lang="zh-CN" altLang="en-US" sz="2400" smtClean="0">
                <a:ea typeface="宋体" charset="-122"/>
              </a:rPr>
              <a:t>）等技术。</a:t>
            </a:r>
            <a:endParaRPr lang="en-US" altLang="zh-CN" sz="2400" smtClean="0">
              <a:ea typeface="宋体" charset="-122"/>
            </a:endParaRPr>
          </a:p>
          <a:p>
            <a:pPr>
              <a:buFont typeface="Wingdings" pitchFamily="2" charset="2"/>
              <a:buNone/>
            </a:pPr>
            <a:r>
              <a:rPr lang="en-US" altLang="zh-CN" sz="2400" smtClean="0">
                <a:ea typeface="宋体" charset="-122"/>
              </a:rPr>
              <a:t>           1. </a:t>
            </a:r>
            <a:r>
              <a:rPr lang="zh-CN" altLang="en-US" sz="2400" smtClean="0">
                <a:ea typeface="宋体" charset="-122"/>
              </a:rPr>
              <a:t>反病毒技术</a:t>
            </a:r>
            <a:endParaRPr lang="en-US" altLang="zh-CN" sz="2400" smtClean="0">
              <a:ea typeface="宋体" charset="-122"/>
            </a:endParaRPr>
          </a:p>
          <a:p>
            <a:pPr>
              <a:buFont typeface="Wingdings" pitchFamily="2" charset="2"/>
              <a:buNone/>
            </a:pPr>
            <a:r>
              <a:rPr lang="en-US" altLang="zh-CN" sz="2400" smtClean="0">
                <a:ea typeface="宋体" charset="-122"/>
              </a:rPr>
              <a:t>           2. </a:t>
            </a:r>
            <a:r>
              <a:rPr lang="zh-CN" altLang="en-US" sz="2400" smtClean="0">
                <a:ea typeface="宋体" charset="-122"/>
              </a:rPr>
              <a:t>防火墙技术</a:t>
            </a:r>
            <a:endParaRPr lang="en-US" altLang="zh-CN" sz="2400" smtClean="0">
              <a:ea typeface="宋体" charset="-122"/>
            </a:endParaRPr>
          </a:p>
          <a:p>
            <a:pPr>
              <a:buFont typeface="Wingdings" pitchFamily="2" charset="2"/>
              <a:buNone/>
            </a:pPr>
            <a:r>
              <a:rPr lang="en-US" altLang="zh-CN" sz="2400" smtClean="0">
                <a:ea typeface="宋体" charset="-122"/>
              </a:rPr>
              <a:t>           3. </a:t>
            </a:r>
            <a:r>
              <a:rPr lang="zh-CN" altLang="en-US" sz="2400" smtClean="0">
                <a:ea typeface="宋体" charset="-122"/>
              </a:rPr>
              <a:t>入侵检测技术</a:t>
            </a:r>
            <a:endParaRPr lang="en-US" altLang="zh-CN" sz="2400" smtClean="0">
              <a:ea typeface="宋体" charset="-122"/>
            </a:endParaRPr>
          </a:p>
          <a:p>
            <a:pPr>
              <a:buFont typeface="Wingdings" pitchFamily="2" charset="2"/>
              <a:buNone/>
            </a:pPr>
            <a:r>
              <a:rPr lang="en-US" altLang="zh-CN" sz="2400" smtClean="0">
                <a:ea typeface="宋体" charset="-122"/>
              </a:rPr>
              <a:t>           4. </a:t>
            </a:r>
            <a:r>
              <a:rPr lang="zh-CN" altLang="en-US" sz="2400" smtClean="0">
                <a:ea typeface="宋体" charset="-122"/>
              </a:rPr>
              <a:t>漏洞扫描技术</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smtClean="0">
                <a:ea typeface="宋体" charset="-122"/>
              </a:rPr>
              <a:t>知识要点</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19459" name="Picture 2"/>
          <p:cNvPicPr>
            <a:picLocks noGrp="1" noChangeAspect="1" noChangeArrowheads="1"/>
          </p:cNvPicPr>
          <p:nvPr>
            <p:ph idx="1"/>
          </p:nvPr>
        </p:nvPicPr>
        <p:blipFill>
          <a:blip r:embed="rId2"/>
          <a:srcRect/>
          <a:stretch>
            <a:fillRect/>
          </a:stretch>
        </p:blipFill>
        <p:spPr>
          <a:xfrm>
            <a:off x="900113" y="1844675"/>
            <a:ext cx="7416800" cy="4321175"/>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a:xfrm>
            <a:off x="914400" y="1196975"/>
            <a:ext cx="7391400" cy="52388"/>
          </a:xfrm>
        </p:spPr>
        <p:txBody>
          <a:bodyPr/>
          <a:lstStyle/>
          <a:p>
            <a:r>
              <a:rPr lang="en-US" altLang="zh-CN" smtClean="0">
                <a:ea typeface="宋体" charset="-122"/>
              </a:rPr>
              <a:t>3.1 </a:t>
            </a:r>
            <a:r>
              <a:rPr lang="zh-CN" altLang="zh-CN" smtClean="0">
                <a:ea typeface="宋体" charset="-122"/>
              </a:rPr>
              <a:t>计算机网络</a:t>
            </a:r>
            <a:br>
              <a:rPr lang="zh-CN" altLang="zh-CN" smtClean="0">
                <a:ea typeface="宋体" charset="-122"/>
              </a:rPr>
            </a:br>
            <a:endParaRPr lang="zh-CN" altLang="en-US" smtClean="0">
              <a:ea typeface="宋体" charset="-122"/>
            </a:endParaRPr>
          </a:p>
        </p:txBody>
      </p:sp>
      <p:sp>
        <p:nvSpPr>
          <p:cNvPr id="20482" name="内容占位符 2"/>
          <p:cNvSpPr>
            <a:spLocks noGrp="1"/>
          </p:cNvSpPr>
          <p:nvPr>
            <p:ph idx="1"/>
          </p:nvPr>
        </p:nvSpPr>
        <p:spPr/>
        <p:txBody>
          <a:bodyPr/>
          <a:lstStyle/>
          <a:p>
            <a:r>
              <a:rPr lang="en-US" altLang="zh-CN" smtClean="0">
                <a:ea typeface="宋体" charset="-122"/>
              </a:rPr>
              <a:t>3.1.1</a:t>
            </a:r>
            <a:r>
              <a:rPr lang="zh-CN" altLang="zh-CN" smtClean="0">
                <a:ea typeface="宋体" charset="-122"/>
              </a:rPr>
              <a:t>计算机网络概述</a:t>
            </a:r>
          </a:p>
          <a:p>
            <a:r>
              <a:rPr lang="en-US" altLang="zh-CN" smtClean="0">
                <a:ea typeface="宋体" charset="-122"/>
              </a:rPr>
              <a:t>3.1.2</a:t>
            </a:r>
            <a:r>
              <a:rPr lang="zh-CN" altLang="zh-CN" smtClean="0">
                <a:ea typeface="宋体" charset="-122"/>
              </a:rPr>
              <a:t>计算机网络的分类</a:t>
            </a:r>
          </a:p>
          <a:p>
            <a:r>
              <a:rPr lang="en-US" altLang="zh-CN" smtClean="0">
                <a:ea typeface="宋体" charset="-122"/>
              </a:rPr>
              <a:t>3.1.3</a:t>
            </a:r>
            <a:r>
              <a:rPr lang="zh-CN" altLang="zh-CN" smtClean="0">
                <a:ea typeface="宋体" charset="-122"/>
              </a:rPr>
              <a:t>计算机网络的体系结构</a:t>
            </a:r>
          </a:p>
          <a:p>
            <a:r>
              <a:rPr lang="en-US" altLang="zh-CN" smtClean="0">
                <a:ea typeface="宋体" charset="-122"/>
              </a:rPr>
              <a:t>3.1.4 Internet</a:t>
            </a:r>
            <a:r>
              <a:rPr lang="zh-CN" altLang="zh-CN" smtClean="0">
                <a:ea typeface="宋体" charset="-122"/>
              </a:rPr>
              <a:t>基础知识</a:t>
            </a:r>
          </a:p>
          <a:p>
            <a:r>
              <a:rPr lang="en-US" altLang="zh-CN" smtClean="0">
                <a:ea typeface="宋体" charset="-122"/>
              </a:rPr>
              <a:t>3.1.5 </a:t>
            </a:r>
            <a:r>
              <a:rPr lang="zh-CN" altLang="zh-CN" smtClean="0">
                <a:ea typeface="宋体" charset="-122"/>
              </a:rPr>
              <a:t>浏览器</a:t>
            </a:r>
          </a:p>
          <a:p>
            <a:r>
              <a:rPr lang="en-US" altLang="zh-CN" smtClean="0">
                <a:ea typeface="宋体" charset="-122"/>
              </a:rPr>
              <a:t>3.1.6 </a:t>
            </a:r>
            <a:r>
              <a:rPr lang="zh-CN" altLang="zh-CN" smtClean="0">
                <a:ea typeface="宋体" charset="-122"/>
              </a:rPr>
              <a:t>文件的上传和下载</a:t>
            </a:r>
          </a:p>
          <a:p>
            <a:r>
              <a:rPr lang="en-US" altLang="zh-CN" smtClean="0">
                <a:ea typeface="宋体" charset="-122"/>
              </a:rPr>
              <a:t>3.1.7 </a:t>
            </a:r>
            <a:r>
              <a:rPr lang="zh-CN" altLang="zh-CN" smtClean="0">
                <a:ea typeface="宋体" charset="-122"/>
              </a:rPr>
              <a:t>收发电子邮件</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en-US" altLang="zh-CN" smtClean="0">
                <a:ea typeface="宋体" charset="-122"/>
              </a:rPr>
              <a:t>3.1.1</a:t>
            </a:r>
            <a:r>
              <a:rPr lang="zh-CN" altLang="en-US" smtClean="0">
                <a:ea typeface="宋体" charset="-122"/>
              </a:rPr>
              <a:t>计算机网络概述</a:t>
            </a:r>
          </a:p>
        </p:txBody>
      </p:sp>
      <p:sp>
        <p:nvSpPr>
          <p:cNvPr id="21506" name="内容占位符 2"/>
          <p:cNvSpPr>
            <a:spLocks noGrp="1"/>
          </p:cNvSpPr>
          <p:nvPr>
            <p:ph idx="1"/>
          </p:nvPr>
        </p:nvSpPr>
        <p:spPr/>
        <p:txBody>
          <a:bodyPr/>
          <a:lstStyle/>
          <a:p>
            <a:r>
              <a:rPr lang="zh-CN" altLang="zh-CN" smtClean="0">
                <a:ea typeface="宋体" charset="-122"/>
              </a:rPr>
              <a:t>计算机网络是由地理位置分散的、具有独立运行能力的多个计算机系统，利用通信设备和传输介质互相连接，并通过相应的网络软件进行控制，以实现数据通信和资源共享的系统。</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r>
              <a:rPr lang="en-US" altLang="zh-CN" smtClean="0">
                <a:ea typeface="宋体" charset="-122"/>
              </a:rPr>
              <a:t>3.1.2</a:t>
            </a:r>
            <a:r>
              <a:rPr lang="zh-CN" altLang="en-US" smtClean="0">
                <a:ea typeface="宋体" charset="-122"/>
              </a:rPr>
              <a:t>计算机网络的分类</a:t>
            </a:r>
          </a:p>
        </p:txBody>
      </p:sp>
      <p:sp>
        <p:nvSpPr>
          <p:cNvPr id="22530" name="内容占位符 2"/>
          <p:cNvSpPr>
            <a:spLocks noGrp="1"/>
          </p:cNvSpPr>
          <p:nvPr>
            <p:ph idx="1"/>
          </p:nvPr>
        </p:nvSpPr>
        <p:spPr/>
        <p:txBody>
          <a:bodyPr/>
          <a:lstStyle/>
          <a:p>
            <a:r>
              <a:rPr lang="zh-CN" altLang="en-US" smtClean="0">
                <a:ea typeface="宋体" charset="-122"/>
              </a:rPr>
              <a:t>计算机网络可以按照拓扑结构、数据传输带宽、网络的交换方式、传输介质和网络的覆盖范围等进行分类。</a:t>
            </a:r>
            <a:endParaRPr lang="en-US" altLang="zh-CN" smtClean="0">
              <a:ea typeface="宋体" charset="-122"/>
            </a:endParaRPr>
          </a:p>
          <a:p>
            <a:r>
              <a:rPr lang="zh-CN" altLang="en-US" smtClean="0">
                <a:ea typeface="宋体" charset="-122"/>
              </a:rPr>
              <a:t>按照计算机网络的覆盖范围，可以将其划分为：</a:t>
            </a:r>
            <a:endParaRPr lang="en-US" altLang="zh-CN" smtClean="0">
              <a:ea typeface="宋体" charset="-122"/>
            </a:endParaRPr>
          </a:p>
          <a:p>
            <a:pPr>
              <a:buFont typeface="Wingdings" pitchFamily="2" charset="2"/>
              <a:buNone/>
            </a:pPr>
            <a:r>
              <a:rPr lang="en-US" altLang="zh-CN" smtClean="0">
                <a:ea typeface="宋体" charset="-122"/>
              </a:rPr>
              <a:t>        1</a:t>
            </a:r>
            <a:r>
              <a:rPr lang="zh-CN" altLang="en-US" smtClean="0">
                <a:ea typeface="宋体" charset="-122"/>
              </a:rPr>
              <a:t>、局域网</a:t>
            </a:r>
            <a:endParaRPr lang="en-US" altLang="zh-CN" smtClean="0">
              <a:ea typeface="宋体" charset="-122"/>
            </a:endParaRPr>
          </a:p>
          <a:p>
            <a:pPr>
              <a:buFont typeface="Wingdings" pitchFamily="2" charset="2"/>
              <a:buNone/>
            </a:pPr>
            <a:r>
              <a:rPr lang="en-US" altLang="zh-CN" smtClean="0">
                <a:ea typeface="宋体" charset="-122"/>
              </a:rPr>
              <a:t>        2</a:t>
            </a:r>
            <a:r>
              <a:rPr lang="zh-CN" altLang="en-US" smtClean="0">
                <a:ea typeface="宋体" charset="-122"/>
              </a:rPr>
              <a:t>、城域网</a:t>
            </a:r>
            <a:endParaRPr lang="en-US" altLang="zh-CN" smtClean="0">
              <a:ea typeface="宋体" charset="-122"/>
            </a:endParaRPr>
          </a:p>
          <a:p>
            <a:pPr>
              <a:buFont typeface="Wingdings" pitchFamily="2" charset="2"/>
              <a:buNone/>
            </a:pPr>
            <a:r>
              <a:rPr lang="en-US" altLang="zh-CN" smtClean="0">
                <a:ea typeface="宋体" charset="-122"/>
              </a:rPr>
              <a:t>        3</a:t>
            </a:r>
            <a:r>
              <a:rPr lang="zh-CN" altLang="en-US" smtClean="0">
                <a:ea typeface="宋体" charset="-122"/>
              </a:rPr>
              <a:t>、广域网</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en-US" altLang="zh-CN" smtClean="0">
                <a:ea typeface="宋体" charset="-122"/>
              </a:rPr>
              <a:t>3.1.3</a:t>
            </a:r>
            <a:r>
              <a:rPr lang="zh-CN" altLang="en-US" smtClean="0">
                <a:ea typeface="宋体" charset="-122"/>
              </a:rPr>
              <a:t>计算机网络的体系结构</a:t>
            </a:r>
          </a:p>
        </p:txBody>
      </p:sp>
      <p:sp>
        <p:nvSpPr>
          <p:cNvPr id="23554" name="内容占位符 2"/>
          <p:cNvSpPr>
            <a:spLocks noGrp="1"/>
          </p:cNvSpPr>
          <p:nvPr>
            <p:ph idx="1"/>
          </p:nvPr>
        </p:nvSpPr>
        <p:spPr/>
        <p:txBody>
          <a:bodyPr/>
          <a:lstStyle/>
          <a:p>
            <a:r>
              <a:rPr lang="zh-CN" altLang="en-US" smtClean="0">
                <a:ea typeface="宋体" charset="-122"/>
              </a:rPr>
              <a:t>计算机网络体系结构就是计算机网络的层次结构模型和层间协议的集合。</a:t>
            </a:r>
            <a:endParaRPr lang="en-US" altLang="zh-CN" smtClean="0">
              <a:ea typeface="宋体" charset="-122"/>
            </a:endParaRPr>
          </a:p>
          <a:p>
            <a:r>
              <a:rPr lang="zh-CN" altLang="en-US" smtClean="0">
                <a:ea typeface="宋体" charset="-122"/>
              </a:rPr>
              <a:t>两个著名的计算机网络体系结构的参考模型：</a:t>
            </a:r>
            <a:r>
              <a:rPr lang="en-US" altLang="zh-CN" smtClean="0">
                <a:ea typeface="宋体" charset="-122"/>
              </a:rPr>
              <a:t>OSI</a:t>
            </a:r>
            <a:r>
              <a:rPr lang="zh-CN" altLang="en-US" smtClean="0">
                <a:ea typeface="宋体" charset="-122"/>
              </a:rPr>
              <a:t>参考模型和</a:t>
            </a:r>
            <a:r>
              <a:rPr lang="en-US" altLang="zh-CN" smtClean="0">
                <a:ea typeface="宋体" charset="-122"/>
              </a:rPr>
              <a:t>TCP/IP</a:t>
            </a:r>
            <a:r>
              <a:rPr lang="zh-CN" altLang="en-US" smtClean="0">
                <a:ea typeface="宋体" charset="-122"/>
              </a:rPr>
              <a:t>参考模型。</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en-US" altLang="zh-CN" smtClean="0">
                <a:ea typeface="宋体" charset="-122"/>
              </a:rPr>
              <a:t>3.1.3</a:t>
            </a:r>
            <a:r>
              <a:rPr lang="zh-CN" altLang="en-US" smtClean="0">
                <a:ea typeface="宋体" charset="-122"/>
              </a:rPr>
              <a:t>计算机网络的体系结构</a:t>
            </a:r>
          </a:p>
        </p:txBody>
      </p:sp>
      <p:sp>
        <p:nvSpPr>
          <p:cNvPr id="24578" name="内容占位符 2"/>
          <p:cNvSpPr>
            <a:spLocks noGrp="1"/>
          </p:cNvSpPr>
          <p:nvPr>
            <p:ph idx="1"/>
          </p:nvPr>
        </p:nvSpPr>
        <p:spPr/>
        <p:txBody>
          <a:bodyPr/>
          <a:lstStyle/>
          <a:p>
            <a:r>
              <a:rPr lang="en-US" altLang="zh-CN" smtClean="0">
                <a:ea typeface="宋体" charset="-122"/>
              </a:rPr>
              <a:t>1. OSI</a:t>
            </a:r>
            <a:r>
              <a:rPr lang="zh-CN" altLang="en-US" smtClean="0">
                <a:ea typeface="宋体" charset="-122"/>
              </a:rPr>
              <a:t>参考模型</a:t>
            </a:r>
            <a:endParaRPr lang="en-US" altLang="zh-CN" smtClean="0">
              <a:ea typeface="宋体" charset="-122"/>
            </a:endParaRPr>
          </a:p>
          <a:p>
            <a:r>
              <a:rPr lang="zh-CN" altLang="en-US" smtClean="0">
                <a:ea typeface="宋体" charset="-122"/>
              </a:rPr>
              <a:t>开放系统互联参考模型（</a:t>
            </a:r>
            <a:r>
              <a:rPr lang="en-US" altLang="zh-CN" smtClean="0">
                <a:ea typeface="宋体" charset="-122"/>
              </a:rPr>
              <a:t>OSI/RM</a:t>
            </a:r>
            <a:r>
              <a:rPr lang="zh-CN" altLang="en-US" smtClean="0">
                <a:ea typeface="宋体" charset="-122"/>
              </a:rPr>
              <a:t>，</a:t>
            </a:r>
            <a:r>
              <a:rPr lang="en-US" altLang="zh-CN" smtClean="0">
                <a:ea typeface="宋体" charset="-122"/>
              </a:rPr>
              <a:t>Open System Interconnection Reference Model</a:t>
            </a:r>
            <a:r>
              <a:rPr lang="zh-CN" altLang="en-US" smtClean="0">
                <a:ea typeface="宋体" charset="-122"/>
              </a:rPr>
              <a:t>）</a:t>
            </a:r>
            <a:endParaRPr lang="en-US" altLang="zh-CN" smtClean="0">
              <a:ea typeface="宋体" charset="-122"/>
            </a:endParaRP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4580" name="Picture 2"/>
          <p:cNvPicPr>
            <a:picLocks noChangeAspect="1" noChangeArrowheads="1"/>
          </p:cNvPicPr>
          <p:nvPr/>
        </p:nvPicPr>
        <p:blipFill>
          <a:blip r:embed="rId2"/>
          <a:srcRect/>
          <a:stretch>
            <a:fillRect/>
          </a:stretch>
        </p:blipFill>
        <p:spPr bwMode="auto">
          <a:xfrm>
            <a:off x="2447925" y="3429000"/>
            <a:ext cx="4248150" cy="2838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en-US" altLang="zh-CN" smtClean="0">
                <a:ea typeface="宋体" charset="-122"/>
              </a:rPr>
              <a:t>3.1.3</a:t>
            </a:r>
            <a:r>
              <a:rPr lang="zh-CN" altLang="en-US" smtClean="0">
                <a:ea typeface="宋体" charset="-122"/>
              </a:rPr>
              <a:t>计算机网络的体系结构</a:t>
            </a:r>
          </a:p>
        </p:txBody>
      </p:sp>
      <p:sp>
        <p:nvSpPr>
          <p:cNvPr id="25602" name="内容占位符 2"/>
          <p:cNvSpPr>
            <a:spLocks noGrp="1"/>
          </p:cNvSpPr>
          <p:nvPr>
            <p:ph idx="1"/>
          </p:nvPr>
        </p:nvSpPr>
        <p:spPr/>
        <p:txBody>
          <a:bodyPr/>
          <a:lstStyle/>
          <a:p>
            <a:r>
              <a:rPr lang="en-US" altLang="zh-CN" smtClean="0">
                <a:ea typeface="宋体" charset="-122"/>
              </a:rPr>
              <a:t>2</a:t>
            </a:r>
            <a:r>
              <a:rPr lang="zh-CN" altLang="en-US" smtClean="0">
                <a:ea typeface="宋体" charset="-122"/>
              </a:rPr>
              <a:t>．</a:t>
            </a:r>
            <a:r>
              <a:rPr lang="en-US" altLang="zh-CN" smtClean="0">
                <a:ea typeface="宋体" charset="-122"/>
              </a:rPr>
              <a:t>TCP/IP</a:t>
            </a:r>
            <a:r>
              <a:rPr lang="zh-CN" altLang="en-US" smtClean="0">
                <a:ea typeface="宋体" charset="-122"/>
              </a:rPr>
              <a:t>参考模型</a:t>
            </a:r>
            <a:endParaRPr lang="en-US" altLang="zh-CN" smtClean="0">
              <a:ea typeface="宋体" charset="-122"/>
            </a:endParaRPr>
          </a:p>
          <a:p>
            <a:r>
              <a:rPr lang="zh-CN" altLang="en-US" smtClean="0">
                <a:ea typeface="宋体" charset="-122"/>
              </a:rPr>
              <a:t>传输控制协议</a:t>
            </a:r>
            <a:r>
              <a:rPr lang="en-US" altLang="zh-CN" smtClean="0">
                <a:ea typeface="宋体" charset="-122"/>
              </a:rPr>
              <a:t>/</a:t>
            </a:r>
            <a:r>
              <a:rPr lang="zh-CN" altLang="en-US" smtClean="0">
                <a:ea typeface="宋体" charset="-122"/>
              </a:rPr>
              <a:t>互联网协议参考模型（</a:t>
            </a:r>
            <a:r>
              <a:rPr lang="en-US" altLang="zh-CN" smtClean="0">
                <a:ea typeface="宋体" charset="-122"/>
              </a:rPr>
              <a:t>TCP/IP</a:t>
            </a:r>
            <a:r>
              <a:rPr lang="zh-CN" altLang="en-US" smtClean="0">
                <a:ea typeface="宋体" charset="-122"/>
              </a:rPr>
              <a:t>，</a:t>
            </a:r>
            <a:r>
              <a:rPr lang="en-US" altLang="zh-CN" smtClean="0">
                <a:ea typeface="宋体" charset="-122"/>
              </a:rPr>
              <a:t>Transmission Control Protocol/Internet Protocol</a:t>
            </a:r>
            <a:r>
              <a:rPr lang="zh-CN" altLang="en-US" smtClean="0">
                <a:ea typeface="宋体" charset="-122"/>
              </a:rPr>
              <a:t>）</a:t>
            </a:r>
            <a:endParaRPr lang="en-US" altLang="zh-CN" smtClean="0">
              <a:ea typeface="宋体" charset="-122"/>
            </a:endParaRPr>
          </a:p>
          <a:p>
            <a:pPr>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5604" name="Picture 2"/>
          <p:cNvPicPr>
            <a:picLocks noChangeAspect="1" noChangeArrowheads="1"/>
          </p:cNvPicPr>
          <p:nvPr/>
        </p:nvPicPr>
        <p:blipFill>
          <a:blip r:embed="rId2"/>
          <a:srcRect/>
          <a:stretch>
            <a:fillRect/>
          </a:stretch>
        </p:blipFill>
        <p:spPr bwMode="auto">
          <a:xfrm>
            <a:off x="2627313" y="3390900"/>
            <a:ext cx="3508375" cy="2155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商务模板系列34">
  <a:themeElements>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fontScheme name="1_商务模板系列3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1_商务模板系列34 2">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4C5EE"/>
        </a:accent5>
        <a:accent6>
          <a:srgbClr val="E78A71"/>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1_商务模板系列34 3">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B955F"/>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Database</Template>
  <TotalTime>6111</TotalTime>
  <Words>1609</Words>
  <Application>Microsoft Office PowerPoint</Application>
  <PresentationFormat>全屏显示(4:3)</PresentationFormat>
  <Paragraphs>134</Paragraphs>
  <Slides>26</Slides>
  <Notes>0</Notes>
  <HiddenSlides>0</HiddenSlides>
  <MMClips>0</MMClips>
  <ScaleCrop>false</ScaleCrop>
  <HeadingPairs>
    <vt:vector size="8" baseType="variant">
      <vt:variant>
        <vt:lpstr>已用的字体</vt:lpstr>
      </vt:variant>
      <vt:variant>
        <vt:i4>4</vt:i4>
      </vt:variant>
      <vt:variant>
        <vt:lpstr>演示文稿设计模板</vt:lpstr>
      </vt:variant>
      <vt:variant>
        <vt:i4>2</vt:i4>
      </vt:variant>
      <vt:variant>
        <vt:lpstr>嵌入 OLE 服务器</vt:lpstr>
      </vt:variant>
      <vt:variant>
        <vt:i4>1</vt:i4>
      </vt:variant>
      <vt:variant>
        <vt:lpstr>幻灯片标题</vt:lpstr>
      </vt:variant>
      <vt:variant>
        <vt:i4>26</vt:i4>
      </vt:variant>
    </vt:vector>
  </HeadingPairs>
  <TitlesOfParts>
    <vt:vector size="33" baseType="lpstr">
      <vt:lpstr>Times New Roman</vt:lpstr>
      <vt:lpstr>宋体</vt:lpstr>
      <vt:lpstr>Arial</vt:lpstr>
      <vt:lpstr>Wingdings</vt:lpstr>
      <vt:lpstr>1_商务模板系列34</vt:lpstr>
      <vt:lpstr>1_商务模板系列34</vt:lpstr>
      <vt:lpstr>Image</vt:lpstr>
      <vt:lpstr>第3章  计算机网络及应用基础 </vt:lpstr>
      <vt:lpstr>目录</vt:lpstr>
      <vt:lpstr>知识要点</vt:lpstr>
      <vt:lpstr>3.1 计算机网络 </vt:lpstr>
      <vt:lpstr>3.1.1计算机网络概述</vt:lpstr>
      <vt:lpstr>3.1.2计算机网络的分类</vt:lpstr>
      <vt:lpstr>3.1.3计算机网络的体系结构</vt:lpstr>
      <vt:lpstr>3.1.3计算机网络的体系结构</vt:lpstr>
      <vt:lpstr>3.1.3计算机网络的体系结构</vt:lpstr>
      <vt:lpstr>3.1.3计算机网络的体系结构</vt:lpstr>
      <vt:lpstr>3.1.4 Internet基础知识</vt:lpstr>
      <vt:lpstr>3.1.4 Internet基础知识</vt:lpstr>
      <vt:lpstr>3.1.4 Internet基础知识</vt:lpstr>
      <vt:lpstr>3.1.4 Internet基础知识</vt:lpstr>
      <vt:lpstr>3.1.5浏览器</vt:lpstr>
      <vt:lpstr>3.1.6文件的上传和下载</vt:lpstr>
      <vt:lpstr>3.1.7收发电子邮件</vt:lpstr>
      <vt:lpstr>3.2 信息检索</vt:lpstr>
      <vt:lpstr>3.2.1信息检索概述</vt:lpstr>
      <vt:lpstr>3.2.2网络电子图书馆</vt:lpstr>
      <vt:lpstr>3.2.2网络电子图书馆</vt:lpstr>
      <vt:lpstr>3.2.3网络搜索引擎</vt:lpstr>
      <vt:lpstr>3.3 网络安全</vt:lpstr>
      <vt:lpstr>3.3.1网络安全概述</vt:lpstr>
      <vt:lpstr>3.3.2网络安全威胁</vt:lpstr>
      <vt:lpstr>3.3.3网络安全技术</vt:lpstr>
    </vt:vector>
  </TitlesOfParts>
  <Company>idke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课程名称：数据库系统概论</dc:title>
  <dc:creator>RUC IDKE</dc:creator>
  <cp:lastModifiedBy>user</cp:lastModifiedBy>
  <cp:revision>618</cp:revision>
  <dcterms:created xsi:type="dcterms:W3CDTF">2000-08-09T08:19:19Z</dcterms:created>
  <dcterms:modified xsi:type="dcterms:W3CDTF">2014-02-25T06:57:40Z</dcterms:modified>
</cp:coreProperties>
</file>