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8">
  <p:sldMasterIdLst>
    <p:sldMasterId id="2147483651" r:id="rId1"/>
  </p:sldMasterIdLst>
  <p:notesMasterIdLst>
    <p:notesMasterId r:id="rId52"/>
  </p:notesMasterIdLst>
  <p:sldIdLst>
    <p:sldId id="2604" r:id="rId2"/>
    <p:sldId id="2670" r:id="rId3"/>
    <p:sldId id="2671" r:id="rId4"/>
    <p:sldId id="2689" r:id="rId5"/>
    <p:sldId id="2690" r:id="rId6"/>
    <p:sldId id="2692" r:id="rId7"/>
    <p:sldId id="2693" r:id="rId8"/>
    <p:sldId id="2694" r:id="rId9"/>
    <p:sldId id="2695" r:id="rId10"/>
    <p:sldId id="2696" r:id="rId11"/>
    <p:sldId id="2697" r:id="rId12"/>
    <p:sldId id="2698" r:id="rId13"/>
    <p:sldId id="2700" r:id="rId14"/>
    <p:sldId id="2701" r:id="rId15"/>
    <p:sldId id="2702" r:id="rId16"/>
    <p:sldId id="2703" r:id="rId17"/>
    <p:sldId id="2704" r:id="rId18"/>
    <p:sldId id="2705" r:id="rId19"/>
    <p:sldId id="2706" r:id="rId20"/>
    <p:sldId id="2707" r:id="rId21"/>
    <p:sldId id="2708" r:id="rId22"/>
    <p:sldId id="2710" r:id="rId23"/>
    <p:sldId id="2709" r:id="rId24"/>
    <p:sldId id="2711" r:id="rId25"/>
    <p:sldId id="2712" r:id="rId26"/>
    <p:sldId id="2713" r:id="rId27"/>
    <p:sldId id="2714" r:id="rId28"/>
    <p:sldId id="2716" r:id="rId29"/>
    <p:sldId id="2715" r:id="rId30"/>
    <p:sldId id="2717" r:id="rId31"/>
    <p:sldId id="2718" r:id="rId32"/>
    <p:sldId id="2719" r:id="rId33"/>
    <p:sldId id="2720" r:id="rId34"/>
    <p:sldId id="2721" r:id="rId35"/>
    <p:sldId id="2691" r:id="rId36"/>
    <p:sldId id="2722" r:id="rId37"/>
    <p:sldId id="2723" r:id="rId38"/>
    <p:sldId id="2699" r:id="rId39"/>
    <p:sldId id="2724" r:id="rId40"/>
    <p:sldId id="2725" r:id="rId41"/>
    <p:sldId id="2726" r:id="rId42"/>
    <p:sldId id="2727" r:id="rId43"/>
    <p:sldId id="2728" r:id="rId44"/>
    <p:sldId id="2729" r:id="rId45"/>
    <p:sldId id="2730" r:id="rId46"/>
    <p:sldId id="2731" r:id="rId47"/>
    <p:sldId id="2732" r:id="rId48"/>
    <p:sldId id="2733" r:id="rId49"/>
    <p:sldId id="2734" r:id="rId50"/>
    <p:sldId id="2735" r:id="rId51"/>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FF00FF"/>
    <a:srgbClr val="CCFF33"/>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95813"/>
            <a:ext cx="8997950" cy="1872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若</a:t>
            </a:r>
            <a:r>
              <a:rPr lang="zh-CN" altLang="en-US" sz="2000" dirty="0">
                <a:latin typeface="Arial" pitchFamily="34" charset="0"/>
                <a:ea typeface="黑体" pitchFamily="49" charset="-122"/>
              </a:rPr>
              <a:t>已用</a:t>
            </a:r>
            <a:r>
              <a:rPr lang="en-US" altLang="zh-CN" sz="2000" dirty="0">
                <a:latin typeface="Arial" pitchFamily="34" charset="0"/>
                <a:ea typeface="黑体" pitchFamily="49" charset="-122"/>
              </a:rPr>
              <a:t>ON</a:t>
            </a:r>
            <a:r>
              <a:rPr lang="zh-CN" altLang="en-US" sz="2000" dirty="0">
                <a:latin typeface="Arial" pitchFamily="34" charset="0"/>
                <a:ea typeface="黑体" pitchFamily="49" charset="-122"/>
              </a:rPr>
              <a:t>子句指定了联接条件，</a:t>
            </a:r>
            <a:r>
              <a:rPr lang="en-US" altLang="zh-CN" sz="2000" dirty="0">
                <a:latin typeface="Arial" pitchFamily="34" charset="0"/>
                <a:ea typeface="黑体" pitchFamily="49" charset="-122"/>
              </a:rPr>
              <a:t>WHERE</a:t>
            </a:r>
            <a:r>
              <a:rPr lang="zh-CN" altLang="en-US" sz="2000" dirty="0">
                <a:latin typeface="Arial" pitchFamily="34" charset="0"/>
                <a:ea typeface="黑体" pitchFamily="49" charset="-122"/>
              </a:rPr>
              <a:t>子句中只能指定筛选条件，表示在已按联接条件产生的记录中筛选记录。也可以省去</a:t>
            </a:r>
            <a:r>
              <a:rPr lang="en-US" altLang="zh-CN" sz="2000" dirty="0">
                <a:latin typeface="Arial" pitchFamily="34" charset="0"/>
                <a:ea typeface="黑体" pitchFamily="49" charset="-122"/>
              </a:rPr>
              <a:t>JOIN</a:t>
            </a:r>
            <a:r>
              <a:rPr lang="zh-CN" altLang="en-US" sz="2000" dirty="0">
                <a:latin typeface="Arial" pitchFamily="34" charset="0"/>
                <a:ea typeface="黑体" pitchFamily="49" charset="-122"/>
              </a:rPr>
              <a:t>子句，一次性地在</a:t>
            </a:r>
            <a:r>
              <a:rPr lang="en-US" altLang="zh-CN" sz="2000" dirty="0">
                <a:latin typeface="Arial" pitchFamily="34" charset="0"/>
                <a:ea typeface="黑体" pitchFamily="49" charset="-122"/>
              </a:rPr>
              <a:t>WHERE</a:t>
            </a:r>
            <a:r>
              <a:rPr lang="zh-CN" altLang="en-US" sz="2000" dirty="0">
                <a:latin typeface="Arial" pitchFamily="34" charset="0"/>
                <a:ea typeface="黑体" pitchFamily="49" charset="-122"/>
              </a:rPr>
              <a:t>子句中指定联接条件和筛选条件。</a:t>
            </a:r>
          </a:p>
          <a:p>
            <a:r>
              <a:rPr lang="en-US" altLang="zh-CN" sz="2000" dirty="0" smtClean="0">
                <a:latin typeface="Arial" pitchFamily="34" charset="0"/>
                <a:ea typeface="黑体" pitchFamily="49" charset="-122"/>
              </a:rPr>
              <a:t>　　</a:t>
            </a:r>
            <a:r>
              <a:rPr lang="en-US" altLang="zh-CN" sz="2000" dirty="0" err="1" smtClean="0">
                <a:latin typeface="Arial" pitchFamily="34" charset="0"/>
                <a:ea typeface="黑体" pitchFamily="49" charset="-122"/>
              </a:rPr>
              <a:t>JoinCondition</a:t>
            </a:r>
            <a:r>
              <a:rPr lang="zh-CN" altLang="en-US" sz="2000" dirty="0">
                <a:latin typeface="Arial" pitchFamily="34" charset="0"/>
                <a:ea typeface="黑体" pitchFamily="49" charset="-122"/>
              </a:rPr>
              <a:t>为联接条件，</a:t>
            </a:r>
            <a:r>
              <a:rPr lang="en-US" altLang="zh-CN" sz="2000" dirty="0" err="1">
                <a:latin typeface="Arial" pitchFamily="34" charset="0"/>
                <a:ea typeface="黑体" pitchFamily="49" charset="-122"/>
              </a:rPr>
              <a:t>FilterCondition</a:t>
            </a:r>
            <a:r>
              <a:rPr lang="zh-CN" altLang="en-US" sz="2000" dirty="0">
                <a:latin typeface="Arial" pitchFamily="34" charset="0"/>
                <a:ea typeface="黑体" pitchFamily="49" charset="-122"/>
              </a:rPr>
              <a:t>为筛选条件。联接多个查询条件必须使用操作符</a:t>
            </a:r>
            <a:r>
              <a:rPr lang="en-US" altLang="zh-CN" sz="2000" dirty="0">
                <a:latin typeface="Arial" pitchFamily="34" charset="0"/>
                <a:ea typeface="黑体" pitchFamily="49" charset="-122"/>
              </a:rPr>
              <a:t>AND</a:t>
            </a:r>
            <a:r>
              <a:rPr lang="zh-CN" altLang="en-US" sz="2000" dirty="0">
                <a:latin typeface="Arial" pitchFamily="34" charset="0"/>
                <a:ea typeface="黑体" pitchFamily="49" charset="-122"/>
              </a:rPr>
              <a:t>。在每个联接条件或筛选条件中，</a:t>
            </a:r>
            <a:r>
              <a:rPr lang="zh-CN" altLang="en-US" sz="2000" dirty="0" smtClean="0">
                <a:latin typeface="Arial" pitchFamily="34" charset="0"/>
                <a:ea typeface="黑体" pitchFamily="49" charset="-122"/>
              </a:rPr>
              <a:t>可用</a:t>
            </a:r>
            <a:r>
              <a:rPr lang="zh-CN" altLang="en-US" sz="2000" dirty="0">
                <a:latin typeface="Arial" pitchFamily="34" charset="0"/>
                <a:ea typeface="黑体" pitchFamily="49" charset="-122"/>
              </a:rPr>
              <a:t>的操作符有：</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LIKE</a:t>
            </a:r>
            <a:r>
              <a:rPr lang="zh-CN" altLang="en-US" sz="2000" dirty="0" smtClean="0">
                <a:latin typeface="Arial" pitchFamily="34" charset="0"/>
                <a:ea typeface="黑体" pitchFamily="49" charset="-122"/>
              </a:rPr>
              <a:t>、</a:t>
            </a:r>
            <a:r>
              <a:rPr lang="en-US" altLang="zh-CN" sz="2000" dirty="0">
                <a:latin typeface="Arial" pitchFamily="34" charset="0"/>
                <a:ea typeface="黑体" pitchFamily="49" charset="-122"/>
              </a:rPr>
              <a:t>&lt;&gt;</a:t>
            </a:r>
            <a:r>
              <a:rPr lang="zh-CN" altLang="en-US" sz="2000" dirty="0">
                <a:latin typeface="Arial" pitchFamily="34" charset="0"/>
                <a:ea typeface="黑体" pitchFamily="49" charset="-122"/>
              </a:rPr>
              <a:t>或 </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或</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&gt;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&gt;=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&lt;</a:t>
            </a:r>
            <a:r>
              <a:rPr lang="zh-CN" altLang="en-US" sz="2000" dirty="0" smtClean="0">
                <a:latin typeface="Arial" pitchFamily="34" charset="0"/>
                <a:ea typeface="黑体" pitchFamily="49" charset="-122"/>
              </a:rPr>
              <a:t>和</a:t>
            </a:r>
            <a:r>
              <a:rPr lang="en-US" altLang="zh-CN" sz="2000" dirty="0" smtClean="0">
                <a:latin typeface="Arial" pitchFamily="34" charset="0"/>
                <a:ea typeface="黑体" pitchFamily="49" charset="-122"/>
              </a:rPr>
              <a:t>&lt;=</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a:t>
            </a:r>
            <a:r>
              <a:rPr lang="en-US" altLang="zh-CN" sz="2200" dirty="0">
                <a:ea typeface="黑体" pitchFamily="49" charset="-122"/>
              </a:rPr>
              <a:t>WHERE</a:t>
            </a:r>
            <a:r>
              <a:rPr lang="zh-CN" altLang="en-US" sz="2200" dirty="0">
                <a:ea typeface="黑体" pitchFamily="49" charset="-122"/>
              </a:rPr>
              <a:t>子句</a:t>
            </a:r>
          </a:p>
        </p:txBody>
      </p:sp>
      <p:sp>
        <p:nvSpPr>
          <p:cNvPr id="4" name="Rectangle 4"/>
          <p:cNvSpPr>
            <a:spLocks noChangeArrowheads="1"/>
          </p:cNvSpPr>
          <p:nvPr/>
        </p:nvSpPr>
        <p:spPr bwMode="auto">
          <a:xfrm>
            <a:off x="74613" y="2922366"/>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对</a:t>
            </a:r>
            <a:r>
              <a:rPr lang="zh-CN" altLang="en-US" sz="2000" dirty="0">
                <a:latin typeface="Arial" pitchFamily="34" charset="0"/>
                <a:ea typeface="黑体" pitchFamily="49" charset="-122"/>
              </a:rPr>
              <a:t>记录按</a:t>
            </a:r>
            <a:r>
              <a:rPr lang="en-US" altLang="zh-CN" sz="2000" dirty="0">
                <a:latin typeface="Arial" pitchFamily="34" charset="0"/>
                <a:ea typeface="黑体" pitchFamily="49" charset="-122"/>
              </a:rPr>
              <a:t>GROUP BY </a:t>
            </a:r>
            <a:r>
              <a:rPr lang="en-US" altLang="zh-CN" sz="2000" dirty="0" err="1">
                <a:latin typeface="Arial" pitchFamily="34" charset="0"/>
                <a:ea typeface="黑体" pitchFamily="49" charset="-122"/>
              </a:rPr>
              <a:t>GroupColumn</a:t>
            </a:r>
            <a:r>
              <a:rPr lang="zh-CN" altLang="en-US" sz="2000" dirty="0">
                <a:latin typeface="Arial" pitchFamily="34" charset="0"/>
                <a:ea typeface="黑体" pitchFamily="49" charset="-122"/>
              </a:rPr>
              <a:t>的值进行分组，常用于分组统计</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3"/>
          <p:cNvSpPr>
            <a:spLocks noChangeArrowheads="1"/>
          </p:cNvSpPr>
          <p:nvPr/>
        </p:nvSpPr>
        <p:spPr bwMode="auto">
          <a:xfrm>
            <a:off x="74613" y="251519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a:t>
            </a:r>
            <a:r>
              <a:rPr lang="zh-CN" altLang="en-US" sz="2200" dirty="0">
                <a:ea typeface="黑体" pitchFamily="49" charset="-122"/>
              </a:rPr>
              <a:t>．</a:t>
            </a:r>
            <a:r>
              <a:rPr lang="en-US" altLang="zh-CN" sz="2200" dirty="0">
                <a:ea typeface="黑体" pitchFamily="49" charset="-122"/>
              </a:rPr>
              <a:t>GROUP BY</a:t>
            </a:r>
            <a:r>
              <a:rPr lang="zh-CN" altLang="en-US" sz="2200" dirty="0">
                <a:ea typeface="黑体" pitchFamily="49" charset="-122"/>
              </a:rPr>
              <a:t>子句</a:t>
            </a:r>
          </a:p>
        </p:txBody>
      </p:sp>
      <p:sp>
        <p:nvSpPr>
          <p:cNvPr id="6" name="Rectangle 4"/>
          <p:cNvSpPr>
            <a:spLocks noChangeArrowheads="1"/>
          </p:cNvSpPr>
          <p:nvPr/>
        </p:nvSpPr>
        <p:spPr bwMode="auto">
          <a:xfrm>
            <a:off x="74613" y="3736752"/>
            <a:ext cx="8997950" cy="1271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指定</a:t>
            </a:r>
            <a:r>
              <a:rPr lang="zh-CN" altLang="en-US" sz="2000" dirty="0">
                <a:latin typeface="Arial" pitchFamily="34" charset="0"/>
                <a:ea typeface="黑体" pitchFamily="49" charset="-122"/>
              </a:rPr>
              <a:t>包括在查询结果中的组必须满足的筛选条件，</a:t>
            </a:r>
            <a:r>
              <a:rPr lang="en-US" altLang="zh-CN" sz="2000" dirty="0">
                <a:latin typeface="Arial" pitchFamily="34" charset="0"/>
                <a:ea typeface="黑体" pitchFamily="49" charset="-122"/>
              </a:rPr>
              <a:t>HAVING</a:t>
            </a:r>
            <a:r>
              <a:rPr lang="zh-CN" altLang="en-US" sz="2000" dirty="0">
                <a:latin typeface="Arial" pitchFamily="34" charset="0"/>
                <a:ea typeface="黑体" pitchFamily="49" charset="-122"/>
              </a:rPr>
              <a:t>子句一般应该同</a:t>
            </a:r>
            <a:r>
              <a:rPr lang="en-US" altLang="zh-CN" sz="2000" dirty="0">
                <a:latin typeface="Arial" pitchFamily="34" charset="0"/>
                <a:ea typeface="黑体" pitchFamily="49" charset="-122"/>
              </a:rPr>
              <a:t>GROUP BY</a:t>
            </a:r>
            <a:r>
              <a:rPr lang="zh-CN" altLang="en-US" sz="2000" dirty="0">
                <a:latin typeface="Arial" pitchFamily="34" charset="0"/>
                <a:ea typeface="黑体" pitchFamily="49" charset="-122"/>
              </a:rPr>
              <a:t>一起使用。</a:t>
            </a:r>
          </a:p>
          <a:p>
            <a:r>
              <a:rPr lang="en-US" altLang="zh-CN" sz="2000" dirty="0" smtClean="0">
                <a:latin typeface="Arial" pitchFamily="34" charset="0"/>
                <a:ea typeface="黑体" pitchFamily="49" charset="-122"/>
              </a:rPr>
              <a:t>　　HAVING</a:t>
            </a:r>
            <a:r>
              <a:rPr lang="zh-CN" altLang="en-US" sz="2000" dirty="0">
                <a:latin typeface="Arial" pitchFamily="34" charset="0"/>
                <a:ea typeface="黑体" pitchFamily="49" charset="-122"/>
              </a:rPr>
              <a:t>子句的命令如果没有使用</a:t>
            </a:r>
            <a:r>
              <a:rPr lang="en-US" altLang="zh-CN" sz="2000" dirty="0">
                <a:latin typeface="Arial" pitchFamily="34" charset="0"/>
                <a:ea typeface="黑体" pitchFamily="49" charset="-122"/>
              </a:rPr>
              <a:t>GROUP BY</a:t>
            </a:r>
            <a:r>
              <a:rPr lang="zh-CN" altLang="en-US" sz="2000" dirty="0">
                <a:latin typeface="Arial" pitchFamily="34" charset="0"/>
                <a:ea typeface="黑体" pitchFamily="49" charset="-122"/>
              </a:rPr>
              <a:t>子句，则它的作用与</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子句相同，但使用</a:t>
            </a:r>
            <a:r>
              <a:rPr lang="en-US" altLang="zh-CN" sz="2000" dirty="0">
                <a:latin typeface="Arial" pitchFamily="34" charset="0"/>
                <a:ea typeface="黑体" pitchFamily="49" charset="-122"/>
              </a:rPr>
              <a:t>WHERE</a:t>
            </a:r>
            <a:r>
              <a:rPr lang="zh-CN" altLang="en-US" sz="2000" dirty="0">
                <a:latin typeface="Arial" pitchFamily="34" charset="0"/>
                <a:ea typeface="黑体" pitchFamily="49" charset="-122"/>
              </a:rPr>
              <a:t>子句可以获得较快的速度</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Rectangle 3"/>
          <p:cNvSpPr>
            <a:spLocks noChangeArrowheads="1"/>
          </p:cNvSpPr>
          <p:nvPr/>
        </p:nvSpPr>
        <p:spPr bwMode="auto">
          <a:xfrm>
            <a:off x="74613" y="332957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7</a:t>
            </a:r>
            <a:r>
              <a:rPr lang="zh-CN" altLang="en-US" sz="2200" dirty="0">
                <a:ea typeface="黑体" pitchFamily="49" charset="-122"/>
              </a:rPr>
              <a:t>．</a:t>
            </a:r>
            <a:r>
              <a:rPr lang="en-US" altLang="zh-CN" sz="2200" dirty="0">
                <a:ea typeface="黑体" pitchFamily="49" charset="-122"/>
              </a:rPr>
              <a:t>HAVING</a:t>
            </a:r>
            <a:r>
              <a:rPr lang="zh-CN" altLang="en-US" sz="2200" dirty="0">
                <a:ea typeface="黑体" pitchFamily="49" charset="-122"/>
              </a:rPr>
              <a:t>子句</a:t>
            </a:r>
          </a:p>
        </p:txBody>
      </p:sp>
      <p:sp>
        <p:nvSpPr>
          <p:cNvPr id="8" name="Rectangle 4"/>
          <p:cNvSpPr>
            <a:spLocks noChangeArrowheads="1"/>
          </p:cNvSpPr>
          <p:nvPr/>
        </p:nvSpPr>
        <p:spPr bwMode="auto">
          <a:xfrm>
            <a:off x="74613" y="5463072"/>
            <a:ext cx="8997950" cy="1248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UNION [ALL] SELECT</a:t>
            </a:r>
            <a:r>
              <a:rPr lang="zh-CN" altLang="en-US" sz="2000" dirty="0">
                <a:latin typeface="Arial" pitchFamily="34" charset="0"/>
                <a:ea typeface="黑体" pitchFamily="49" charset="-122"/>
              </a:rPr>
              <a:t>命令</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SELECT-SQL</a:t>
            </a:r>
            <a:r>
              <a:rPr lang="zh-CN" altLang="en-US" sz="2000" dirty="0">
                <a:latin typeface="Arial" pitchFamily="34" charset="0"/>
                <a:ea typeface="黑体" pitchFamily="49" charset="-122"/>
              </a:rPr>
              <a:t>命令中可以用</a:t>
            </a:r>
            <a:r>
              <a:rPr lang="en-US" altLang="zh-CN" sz="2000" dirty="0">
                <a:latin typeface="Arial" pitchFamily="34" charset="0"/>
                <a:ea typeface="黑体" pitchFamily="49" charset="-122"/>
              </a:rPr>
              <a:t>UNION</a:t>
            </a:r>
            <a:r>
              <a:rPr lang="zh-CN" altLang="en-US" sz="2000" dirty="0">
                <a:latin typeface="Arial" pitchFamily="34" charset="0"/>
                <a:ea typeface="黑体" pitchFamily="49" charset="-122"/>
              </a:rPr>
              <a:t>子句嵌入另一个</a:t>
            </a:r>
            <a:r>
              <a:rPr lang="en-US" altLang="zh-CN" sz="2000" dirty="0">
                <a:latin typeface="Arial" pitchFamily="34" charset="0"/>
                <a:ea typeface="黑体" pitchFamily="49" charset="-122"/>
              </a:rPr>
              <a:t>SELECT-SQL</a:t>
            </a:r>
            <a:r>
              <a:rPr lang="zh-CN" altLang="en-US" sz="2000" dirty="0">
                <a:latin typeface="Arial" pitchFamily="34" charset="0"/>
                <a:ea typeface="黑体" pitchFamily="49" charset="-122"/>
              </a:rPr>
              <a:t>命令，使这两个命令的查询结果合并输出，但输出字段的类型和宽度必须一致。</a:t>
            </a:r>
          </a:p>
          <a:p>
            <a:r>
              <a:rPr lang="en-US" altLang="zh-CN" sz="2000" dirty="0" smtClean="0">
                <a:latin typeface="Arial" pitchFamily="34" charset="0"/>
                <a:ea typeface="黑体" pitchFamily="49" charset="-122"/>
              </a:rPr>
              <a:t>　　UNION</a:t>
            </a:r>
            <a:r>
              <a:rPr lang="zh-CN" altLang="en-US" sz="2000" dirty="0">
                <a:latin typeface="Arial" pitchFamily="34" charset="0"/>
                <a:ea typeface="黑体" pitchFamily="49" charset="-122"/>
              </a:rPr>
              <a:t>子句默认组合结果中排除重复行，使用</a:t>
            </a:r>
            <a:r>
              <a:rPr lang="en-US" altLang="zh-CN" sz="2000" dirty="0">
                <a:latin typeface="Arial" pitchFamily="34" charset="0"/>
                <a:ea typeface="黑体" pitchFamily="49" charset="-122"/>
              </a:rPr>
              <a:t>ALL</a:t>
            </a:r>
            <a:r>
              <a:rPr lang="zh-CN" altLang="en-US" sz="2000" dirty="0">
                <a:latin typeface="Arial" pitchFamily="34" charset="0"/>
                <a:ea typeface="黑体" pitchFamily="49" charset="-122"/>
              </a:rPr>
              <a:t>则允许包含重复行</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9" name="Rectangle 3"/>
          <p:cNvSpPr>
            <a:spLocks noChangeArrowheads="1"/>
          </p:cNvSpPr>
          <p:nvPr/>
        </p:nvSpPr>
        <p:spPr bwMode="auto">
          <a:xfrm>
            <a:off x="74613" y="505589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8</a:t>
            </a:r>
            <a:r>
              <a:rPr lang="zh-CN" altLang="en-US" sz="2200" dirty="0">
                <a:ea typeface="黑体" pitchFamily="49" charset="-122"/>
              </a:rPr>
              <a:t>．</a:t>
            </a:r>
            <a:r>
              <a:rPr lang="en-US" altLang="zh-CN" sz="2200" dirty="0">
                <a:ea typeface="黑体" pitchFamily="49" charset="-122"/>
              </a:rPr>
              <a:t>UNION</a:t>
            </a:r>
            <a:r>
              <a:rPr lang="zh-CN" altLang="en-US" sz="2200" dirty="0">
                <a:ea typeface="黑体" pitchFamily="49" charset="-122"/>
              </a:rPr>
              <a:t>子句</a:t>
            </a:r>
          </a:p>
        </p:txBody>
      </p:sp>
    </p:spTree>
    <p:extLst>
      <p:ext uri="{BB962C8B-B14F-4D97-AF65-F5344CB8AC3E}">
        <p14:creationId xmlns:p14="http://schemas.microsoft.com/office/powerpoint/2010/main" val="257083921"/>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07646"/>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ORDER </a:t>
            </a:r>
            <a:r>
              <a:rPr lang="en-US" altLang="zh-CN" sz="2100" dirty="0">
                <a:latin typeface="Arial" pitchFamily="34" charset="0"/>
                <a:ea typeface="黑体" pitchFamily="49" charset="-122"/>
              </a:rPr>
              <a:t>BY </a:t>
            </a:r>
            <a:r>
              <a:rPr lang="en-US" altLang="zh-CN" sz="2100" dirty="0" err="1">
                <a:latin typeface="Arial" pitchFamily="34" charset="0"/>
                <a:ea typeface="黑体" pitchFamily="49" charset="-122"/>
              </a:rPr>
              <a:t>Order_Item</a:t>
            </a:r>
            <a:r>
              <a:rPr lang="zh-CN" altLang="en-US" sz="2100" dirty="0">
                <a:latin typeface="Arial" pitchFamily="34" charset="0"/>
                <a:ea typeface="黑体" pitchFamily="49" charset="-122"/>
              </a:rPr>
              <a:t>：指定查询结果中记录按</a:t>
            </a:r>
            <a:r>
              <a:rPr lang="en-US" altLang="zh-CN" sz="2100" dirty="0" err="1">
                <a:latin typeface="Arial" pitchFamily="34" charset="0"/>
                <a:ea typeface="黑体" pitchFamily="49" charset="-122"/>
              </a:rPr>
              <a:t>Order_Item</a:t>
            </a:r>
            <a:r>
              <a:rPr lang="zh-CN" altLang="en-US" sz="2100" dirty="0">
                <a:latin typeface="Arial" pitchFamily="34" charset="0"/>
                <a:ea typeface="黑体" pitchFamily="49" charset="-122"/>
              </a:rPr>
              <a:t>排序，默认升序。</a:t>
            </a:r>
            <a:r>
              <a:rPr lang="en-US" altLang="zh-CN" sz="2100" dirty="0">
                <a:latin typeface="Arial" pitchFamily="34" charset="0"/>
                <a:ea typeface="黑体" pitchFamily="49" charset="-122"/>
              </a:rPr>
              <a:t>ASC</a:t>
            </a:r>
            <a:r>
              <a:rPr lang="zh-CN" altLang="en-US" sz="2100" dirty="0">
                <a:latin typeface="Arial" pitchFamily="34" charset="0"/>
                <a:ea typeface="黑体" pitchFamily="49" charset="-122"/>
              </a:rPr>
              <a:t>表示升序，</a:t>
            </a:r>
            <a:r>
              <a:rPr lang="en-US" altLang="zh-CN" sz="2100" dirty="0">
                <a:latin typeface="Arial" pitchFamily="34" charset="0"/>
                <a:ea typeface="黑体" pitchFamily="49" charset="-122"/>
              </a:rPr>
              <a:t>DESC</a:t>
            </a:r>
            <a:r>
              <a:rPr lang="zh-CN" altLang="en-US" sz="2100" dirty="0">
                <a:latin typeface="Arial" pitchFamily="34" charset="0"/>
                <a:ea typeface="黑体" pitchFamily="49" charset="-122"/>
              </a:rPr>
              <a:t>表示降序。</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Order_Item</a:t>
            </a:r>
            <a:r>
              <a:rPr lang="zh-CN" altLang="en-US" sz="2100" dirty="0">
                <a:latin typeface="Arial" pitchFamily="34" charset="0"/>
                <a:ea typeface="黑体" pitchFamily="49" charset="-122"/>
              </a:rPr>
              <a:t>可以是字段，或表示查询结果中列的位置的数字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9</a:t>
            </a:r>
            <a:r>
              <a:rPr lang="zh-CN" altLang="en-US" sz="2200" dirty="0">
                <a:ea typeface="黑体" pitchFamily="49" charset="-122"/>
              </a:rPr>
              <a:t>．</a:t>
            </a:r>
            <a:r>
              <a:rPr lang="en-US" altLang="zh-CN" sz="2200" dirty="0">
                <a:ea typeface="黑体" pitchFamily="49" charset="-122"/>
              </a:rPr>
              <a:t>ORDER BY</a:t>
            </a:r>
            <a:r>
              <a:rPr lang="zh-CN" altLang="en-US" sz="2200" dirty="0">
                <a:ea typeface="黑体" pitchFamily="49" charset="-122"/>
              </a:rPr>
              <a:t>子句</a:t>
            </a:r>
          </a:p>
        </p:txBody>
      </p:sp>
      <p:sp>
        <p:nvSpPr>
          <p:cNvPr id="4" name="Rectangle 4"/>
          <p:cNvSpPr>
            <a:spLocks noChangeArrowheads="1"/>
          </p:cNvSpPr>
          <p:nvPr/>
        </p:nvSpPr>
        <p:spPr bwMode="auto">
          <a:xfrm>
            <a:off x="74613" y="209377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SELECT-SQL</a:t>
            </a:r>
            <a:r>
              <a:rPr lang="zh-CN" altLang="en-US" sz="2100" dirty="0">
                <a:latin typeface="Arial" pitchFamily="34" charset="0"/>
                <a:ea typeface="黑体" pitchFamily="49" charset="-122"/>
              </a:rPr>
              <a:t>命令功能强大，命令很长，选项很多，但使用非常灵活，用它可以构造各种各样的查询。本章将通过大量的实例来介绍</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语句的使用。</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章的</a:t>
            </a:r>
            <a:r>
              <a:rPr lang="en-US" altLang="zh-CN" sz="2100" dirty="0">
                <a:latin typeface="Arial" pitchFamily="34" charset="0"/>
                <a:ea typeface="黑体" pitchFamily="49" charset="-122"/>
              </a:rPr>
              <a:t>5.3.2</a:t>
            </a:r>
            <a:r>
              <a:rPr lang="zh-CN" altLang="en-US" sz="2100" dirty="0">
                <a:latin typeface="Arial" pitchFamily="34" charset="0"/>
                <a:ea typeface="黑体" pitchFamily="49" charset="-122"/>
              </a:rPr>
              <a:t>节中，我们介绍可以利用“查询设计器”来察看</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。上面介绍的各种子句的含义和使用方法，与“查询设计器”或“视图设计器”进行</a:t>
            </a:r>
            <a:r>
              <a:rPr lang="zh-CN" altLang="en-US" sz="2100" dirty="0" smtClean="0">
                <a:latin typeface="Arial" pitchFamily="34" charset="0"/>
                <a:ea typeface="黑体" pitchFamily="49" charset="-122"/>
              </a:rPr>
              <a:t>对照并理解其含义。</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67476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a:t>
            </a:r>
            <a:r>
              <a:rPr lang="zh-CN" altLang="en-US" sz="2200" dirty="0">
                <a:ea typeface="黑体" pitchFamily="49" charset="-122"/>
              </a:rPr>
              <a:t>．其它子句</a:t>
            </a:r>
          </a:p>
        </p:txBody>
      </p:sp>
      <p:sp>
        <p:nvSpPr>
          <p:cNvPr id="6" name="Rectangle 4"/>
          <p:cNvSpPr>
            <a:spLocks noChangeArrowheads="1"/>
          </p:cNvSpPr>
          <p:nvPr/>
        </p:nvSpPr>
        <p:spPr bwMode="auto">
          <a:xfrm>
            <a:off x="74613" y="4876038"/>
            <a:ext cx="8997950" cy="675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简单</a:t>
            </a:r>
            <a:r>
              <a:rPr lang="zh-CN" altLang="en-US" sz="2100" dirty="0">
                <a:latin typeface="Arial" pitchFamily="34" charset="0"/>
                <a:ea typeface="黑体" pitchFamily="49" charset="-122"/>
              </a:rPr>
              <a:t>查询，或称投影查询（</a:t>
            </a:r>
            <a:r>
              <a:rPr lang="en-US" altLang="zh-CN" sz="2100" dirty="0">
                <a:latin typeface="Arial" pitchFamily="34" charset="0"/>
                <a:ea typeface="黑体" pitchFamily="49" charset="-122"/>
              </a:rPr>
              <a:t>Projection Query</a:t>
            </a:r>
            <a:r>
              <a:rPr lang="zh-CN" altLang="en-US" sz="2100" dirty="0">
                <a:latin typeface="Arial" pitchFamily="34" charset="0"/>
                <a:ea typeface="黑体" pitchFamily="49" charset="-122"/>
              </a:rPr>
              <a:t>）是一种最基本的查询，指查询有关的列表项。简单查询查询的数据主要来自一个数据表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4570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6.2.2  </a:t>
            </a:r>
            <a:r>
              <a:rPr lang="zh-CN" altLang="en-US" sz="2200" dirty="0">
                <a:ea typeface="黑体" pitchFamily="49" charset="-122"/>
              </a:rPr>
              <a:t>简单查询</a:t>
            </a:r>
          </a:p>
        </p:txBody>
      </p:sp>
      <p:sp>
        <p:nvSpPr>
          <p:cNvPr id="8" name="Rectangle 3"/>
          <p:cNvSpPr>
            <a:spLocks noChangeArrowheads="1"/>
          </p:cNvSpPr>
          <p:nvPr/>
        </p:nvSpPr>
        <p:spPr bwMode="auto">
          <a:xfrm>
            <a:off x="74613" y="5610905"/>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
        <p:nvSpPr>
          <p:cNvPr id="9" name="Rectangle 4"/>
          <p:cNvSpPr>
            <a:spLocks noChangeArrowheads="1"/>
          </p:cNvSpPr>
          <p:nvPr/>
        </p:nvSpPr>
        <p:spPr bwMode="auto">
          <a:xfrm>
            <a:off x="74613" y="6029908"/>
            <a:ext cx="8997950" cy="711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solidFill>
                  <a:srgbClr val="FFFF00"/>
                </a:solidFill>
                <a:latin typeface="Arial" pitchFamily="34" charset="0"/>
                <a:ea typeface="黑体" pitchFamily="49" charset="-122"/>
              </a:rPr>
              <a:t>       SELECT </a:t>
            </a:r>
            <a:r>
              <a:rPr lang="en-US" altLang="zh-CN" sz="2100" dirty="0">
                <a:solidFill>
                  <a:srgbClr val="FFFF00"/>
                </a:solidFill>
                <a:latin typeface="Arial" pitchFamily="34" charset="0"/>
                <a:ea typeface="黑体" pitchFamily="49" charset="-122"/>
              </a:rPr>
              <a:t>[ALL | DISTINCT] </a:t>
            </a:r>
            <a:r>
              <a:rPr lang="en-US" altLang="zh-CN" sz="2100" dirty="0" err="1">
                <a:solidFill>
                  <a:srgbClr val="FFFF00"/>
                </a:solidFill>
                <a:latin typeface="Arial" pitchFamily="34" charset="0"/>
                <a:ea typeface="黑体" pitchFamily="49" charset="-122"/>
              </a:rPr>
              <a:t>Select_Item</a:t>
            </a:r>
            <a:r>
              <a:rPr lang="en-US" altLang="zh-CN" sz="2100" dirty="0">
                <a:solidFill>
                  <a:srgbClr val="FFFF00"/>
                </a:solidFill>
                <a:latin typeface="Arial" pitchFamily="34" charset="0"/>
                <a:ea typeface="黑体" pitchFamily="49" charset="-122"/>
              </a:rPr>
              <a:t> [AS </a:t>
            </a:r>
            <a:r>
              <a:rPr lang="en-US" altLang="zh-CN" sz="2100" dirty="0" err="1">
                <a:solidFill>
                  <a:srgbClr val="FFFF00"/>
                </a:solidFill>
                <a:latin typeface="Arial" pitchFamily="34" charset="0"/>
                <a:ea typeface="黑体" pitchFamily="49" charset="-122"/>
              </a:rPr>
              <a:t>Column_Name</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FROM [</a:t>
            </a:r>
            <a:r>
              <a:rPr lang="en-US" altLang="zh-CN" sz="2100" dirty="0" err="1">
                <a:solidFill>
                  <a:srgbClr val="FFFF00"/>
                </a:solidFill>
                <a:latin typeface="Arial" pitchFamily="34" charset="0"/>
                <a:ea typeface="黑体" pitchFamily="49" charset="-122"/>
              </a:rPr>
              <a:t>DatabaseName</a:t>
            </a:r>
            <a:r>
              <a:rPr lang="en-US" altLang="zh-CN" sz="2100" dirty="0">
                <a:solidFill>
                  <a:srgbClr val="FFFF00"/>
                </a:solidFill>
                <a:latin typeface="Arial" pitchFamily="34" charset="0"/>
                <a:ea typeface="黑体" pitchFamily="49" charset="-122"/>
              </a:rPr>
              <a:t>!]</a:t>
            </a:r>
            <a:r>
              <a:rPr lang="en-US" altLang="zh-CN" sz="2100" dirty="0" smtClean="0">
                <a:solidFill>
                  <a:srgbClr val="FFFF00"/>
                </a:solidFill>
                <a:latin typeface="Arial" pitchFamily="34" charset="0"/>
                <a:ea typeface="黑体" pitchFamily="49" charset="-122"/>
              </a:rPr>
              <a:t>Table</a:t>
            </a:r>
            <a:endParaRPr lang="zh-CN" altLang="en-US"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1792538710"/>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6-1】  </a:t>
            </a:r>
            <a:r>
              <a:rPr lang="zh-CN" altLang="en-US" sz="2000" dirty="0">
                <a:latin typeface="Arial" pitchFamily="34" charset="0"/>
                <a:ea typeface="黑体" pitchFamily="49" charset="-122"/>
              </a:rPr>
              <a:t>从“学生</a:t>
            </a:r>
            <a:r>
              <a:rPr lang="en-US" altLang="zh-CN" sz="2000" dirty="0">
                <a:latin typeface="Arial" pitchFamily="34" charset="0"/>
                <a:ea typeface="黑体" pitchFamily="49" charset="-122"/>
              </a:rPr>
              <a:t>.dbf”</a:t>
            </a:r>
            <a:r>
              <a:rPr lang="zh-CN" altLang="en-US" sz="2000" dirty="0">
                <a:latin typeface="Arial" pitchFamily="34" charset="0"/>
                <a:ea typeface="黑体" pitchFamily="49" charset="-122"/>
              </a:rPr>
              <a:t>中查询全体学生的学号、姓名、性别、出生日期、总分。其中总分在输出时的标题字改为入校总分，如图</a:t>
            </a:r>
            <a:r>
              <a:rPr lang="en-US" altLang="zh-CN" sz="2000" dirty="0">
                <a:latin typeface="Arial" pitchFamily="34" charset="0"/>
                <a:ea typeface="黑体" pitchFamily="49" charset="-122"/>
              </a:rPr>
              <a:t>6-1</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SELECT </a:t>
            </a:r>
            <a:r>
              <a:rPr lang="zh-CN" altLang="en-US" sz="2000" dirty="0">
                <a:solidFill>
                  <a:srgbClr val="FFFF00"/>
                </a:solidFill>
                <a:latin typeface="Arial" pitchFamily="34" charset="0"/>
                <a:ea typeface="黑体" pitchFamily="49" charset="-122"/>
              </a:rPr>
              <a:t>学号</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姓名</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性别</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出生日期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总分 </a:t>
            </a:r>
            <a:r>
              <a:rPr lang="en-US" altLang="zh-CN" sz="2000" dirty="0">
                <a:solidFill>
                  <a:srgbClr val="FFFF00"/>
                </a:solidFill>
                <a:latin typeface="Arial" pitchFamily="34" charset="0"/>
                <a:ea typeface="黑体" pitchFamily="49" charset="-122"/>
              </a:rPr>
              <a:t>AS </a:t>
            </a:r>
            <a:r>
              <a:rPr lang="zh-CN" altLang="en-US" sz="2000" dirty="0">
                <a:solidFill>
                  <a:srgbClr val="FFFF00"/>
                </a:solidFill>
                <a:latin typeface="Arial" pitchFamily="34" charset="0"/>
                <a:ea typeface="黑体" pitchFamily="49" charset="-122"/>
              </a:rPr>
              <a:t>入校总分 </a:t>
            </a:r>
            <a:r>
              <a:rPr lang="en-US" altLang="zh-CN" sz="2000" dirty="0">
                <a:solidFill>
                  <a:srgbClr val="FFFF00"/>
                </a:solidFill>
                <a:latin typeface="Arial" pitchFamily="34" charset="0"/>
                <a:ea typeface="黑体" pitchFamily="49" charset="-122"/>
              </a:rPr>
              <a:t>FROM </a:t>
            </a:r>
            <a:r>
              <a:rPr lang="zh-CN" altLang="en-US" sz="2000" dirty="0">
                <a:solidFill>
                  <a:srgbClr val="FFFF00"/>
                </a:solidFill>
                <a:latin typeface="Arial" pitchFamily="34" charset="0"/>
                <a:ea typeface="黑体" pitchFamily="49" charset="-122"/>
              </a:rPr>
              <a:t>学生</a:t>
            </a:r>
          </a:p>
          <a:p>
            <a:r>
              <a:rPr lang="zh-CN" altLang="en-US" sz="2000" dirty="0" smtClean="0">
                <a:latin typeface="Arial" pitchFamily="34" charset="0"/>
                <a:ea typeface="黑体" pitchFamily="49" charset="-122"/>
              </a:rPr>
              <a:t>　　如果</a:t>
            </a:r>
            <a:r>
              <a:rPr lang="zh-CN" altLang="en-US" sz="2000" dirty="0">
                <a:latin typeface="Arial" pitchFamily="34" charset="0"/>
                <a:ea typeface="黑体" pitchFamily="49" charset="-122"/>
              </a:rPr>
              <a:t>要查询表中所有字段的信息，则可简单使用通配符“*”来完成，即可使用“</a:t>
            </a:r>
            <a:r>
              <a:rPr lang="en-US" altLang="zh-CN" sz="2000" dirty="0">
                <a:latin typeface="Arial" pitchFamily="34" charset="0"/>
                <a:ea typeface="黑体" pitchFamily="49" charset="-122"/>
              </a:rPr>
              <a:t>SELECT * FROM </a:t>
            </a:r>
            <a:r>
              <a:rPr lang="zh-CN" altLang="en-US" sz="2000" dirty="0">
                <a:latin typeface="Arial" pitchFamily="34" charset="0"/>
                <a:ea typeface="黑体" pitchFamily="49" charset="-122"/>
              </a:rPr>
              <a:t>学生”语句</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6-2】  </a:t>
            </a:r>
            <a:r>
              <a:rPr lang="zh-CN" altLang="en-US" sz="2000" dirty="0">
                <a:latin typeface="Arial" pitchFamily="34" charset="0"/>
                <a:ea typeface="黑体" pitchFamily="49" charset="-122"/>
              </a:rPr>
              <a:t>如果将“学生</a:t>
            </a:r>
            <a:r>
              <a:rPr lang="en-US" altLang="zh-CN" sz="2000" dirty="0">
                <a:latin typeface="Arial" pitchFamily="34" charset="0"/>
                <a:ea typeface="黑体" pitchFamily="49" charset="-122"/>
              </a:rPr>
              <a:t>.dbf”</a:t>
            </a:r>
            <a:r>
              <a:rPr lang="zh-CN" altLang="en-US" sz="2000" dirty="0">
                <a:latin typeface="Arial" pitchFamily="34" charset="0"/>
                <a:ea typeface="黑体" pitchFamily="49" charset="-122"/>
              </a:rPr>
              <a:t>表中的总分看作为数学、语文、英语、物理、化学和生物等</a:t>
            </a:r>
            <a:r>
              <a:rPr lang="en-US" altLang="zh-CN" sz="2000" dirty="0">
                <a:latin typeface="Arial" pitchFamily="34" charset="0"/>
                <a:ea typeface="黑体" pitchFamily="49" charset="-122"/>
              </a:rPr>
              <a:t>7</a:t>
            </a:r>
            <a:r>
              <a:rPr lang="zh-CN" altLang="en-US" sz="2000" dirty="0">
                <a:latin typeface="Arial" pitchFamily="34" charset="0"/>
                <a:ea typeface="黑体" pitchFamily="49" charset="-122"/>
              </a:rPr>
              <a:t>门课的成绩总和，求出学生的平均成绩。</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SELECT </a:t>
            </a:r>
            <a:r>
              <a:rPr lang="en-US" altLang="zh-CN" sz="2000" dirty="0">
                <a:solidFill>
                  <a:srgbClr val="FFFF00"/>
                </a:solidFill>
                <a:latin typeface="Arial" pitchFamily="34" charset="0"/>
                <a:ea typeface="黑体" pitchFamily="49" charset="-122"/>
              </a:rPr>
              <a:t>*,ROUND(</a:t>
            </a:r>
            <a:r>
              <a:rPr lang="zh-CN" altLang="en-US" sz="2000" dirty="0">
                <a:solidFill>
                  <a:srgbClr val="FFFF00"/>
                </a:solidFill>
                <a:latin typeface="Arial" pitchFamily="34" charset="0"/>
                <a:ea typeface="黑体" pitchFamily="49" charset="-122"/>
              </a:rPr>
              <a:t>总分</a:t>
            </a:r>
            <a:r>
              <a:rPr lang="en-US" altLang="zh-CN" sz="2000" dirty="0">
                <a:solidFill>
                  <a:srgbClr val="FFFF00"/>
                </a:solidFill>
                <a:latin typeface="Arial" pitchFamily="34" charset="0"/>
                <a:ea typeface="黑体" pitchFamily="49" charset="-122"/>
              </a:rPr>
              <a:t>/7,1) AS </a:t>
            </a:r>
            <a:r>
              <a:rPr lang="zh-CN" altLang="en-US" sz="2000" dirty="0">
                <a:solidFill>
                  <a:srgbClr val="FFFF00"/>
                </a:solidFill>
                <a:latin typeface="Arial" pitchFamily="34" charset="0"/>
                <a:ea typeface="黑体" pitchFamily="49" charset="-122"/>
              </a:rPr>
              <a:t>平均成绩 </a:t>
            </a:r>
            <a:r>
              <a:rPr lang="en-US" altLang="zh-CN" sz="2000" dirty="0">
                <a:solidFill>
                  <a:srgbClr val="FFFF00"/>
                </a:solidFill>
                <a:latin typeface="Arial" pitchFamily="34" charset="0"/>
                <a:ea typeface="黑体" pitchFamily="49" charset="-122"/>
              </a:rPr>
              <a:t>FROM </a:t>
            </a:r>
            <a:r>
              <a:rPr lang="zh-CN" altLang="en-US" sz="2000" dirty="0">
                <a:solidFill>
                  <a:srgbClr val="FFFF00"/>
                </a:solidFill>
                <a:latin typeface="Arial" pitchFamily="34" charset="0"/>
                <a:ea typeface="黑体" pitchFamily="49" charset="-122"/>
              </a:rPr>
              <a:t>学生</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AS</a:t>
            </a:r>
            <a:r>
              <a:rPr lang="zh-CN" altLang="en-US" sz="2000" dirty="0">
                <a:latin typeface="Arial" pitchFamily="34" charset="0"/>
                <a:ea typeface="黑体" pitchFamily="49" charset="-122"/>
              </a:rPr>
              <a:t>子句为表达式</a:t>
            </a:r>
            <a:r>
              <a:rPr lang="en-US" altLang="zh-CN" sz="2000" dirty="0">
                <a:latin typeface="Arial" pitchFamily="34" charset="0"/>
                <a:ea typeface="黑体" pitchFamily="49" charset="-122"/>
              </a:rPr>
              <a:t>ROUND(</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/7,1)</a:t>
            </a:r>
            <a:r>
              <a:rPr lang="zh-CN" altLang="en-US" sz="2000" dirty="0">
                <a:latin typeface="Arial" pitchFamily="34" charset="0"/>
                <a:ea typeface="黑体" pitchFamily="49" charset="-122"/>
              </a:rPr>
              <a:t>定义了一个虚拟字段名：平均成绩</a:t>
            </a:r>
            <a:r>
              <a:rPr lang="zh-CN" altLang="en-US" sz="2000" dirty="0" smtClean="0">
                <a:latin typeface="Arial" pitchFamily="34" charset="0"/>
                <a:ea typeface="黑体" pitchFamily="49" charset="-122"/>
              </a:rPr>
              <a:t>。由于查询虽然默认输出到“浏览”窗口，其实</a:t>
            </a:r>
            <a:r>
              <a:rPr lang="en-US" altLang="zh-CN" sz="2000" dirty="0" smtClean="0">
                <a:latin typeface="Arial" pitchFamily="34" charset="0"/>
                <a:ea typeface="黑体" pitchFamily="49" charset="-122"/>
              </a:rPr>
              <a:t>SELECT-SQL</a:t>
            </a:r>
            <a:r>
              <a:rPr lang="zh-CN" altLang="en-US" sz="2000" dirty="0" smtClean="0">
                <a:latin typeface="Arial" pitchFamily="34" charset="0"/>
                <a:ea typeface="黑体" pitchFamily="49" charset="-122"/>
              </a:rPr>
              <a:t>也产生一个别名为“查询”的临时表文件，并且在未使用工作区编号最小的工作区打开。这时，可使用</a:t>
            </a:r>
            <a:r>
              <a:rPr lang="en-US" altLang="zh-CN" sz="2000" dirty="0" smtClean="0">
                <a:latin typeface="Arial" pitchFamily="34" charset="0"/>
                <a:ea typeface="黑体" pitchFamily="49" charset="-122"/>
              </a:rPr>
              <a:t>DISPLAY</a:t>
            </a:r>
            <a:r>
              <a:rPr lang="zh-CN" altLang="en-US" sz="2000" dirty="0" smtClean="0">
                <a:latin typeface="Arial" pitchFamily="34" charset="0"/>
                <a:ea typeface="黑体" pitchFamily="49" charset="-122"/>
              </a:rPr>
              <a:t>或</a:t>
            </a:r>
            <a:r>
              <a:rPr lang="en-US" altLang="zh-CN" sz="2000" dirty="0" smtClean="0">
                <a:latin typeface="Arial" pitchFamily="34" charset="0"/>
                <a:ea typeface="黑体" pitchFamily="49" charset="-122"/>
              </a:rPr>
              <a:t>LIST</a:t>
            </a:r>
            <a:r>
              <a:rPr lang="zh-CN" altLang="en-US" sz="2000" dirty="0" smtClean="0">
                <a:latin typeface="Arial" pitchFamily="34" charset="0"/>
                <a:ea typeface="黑体" pitchFamily="49" charset="-122"/>
              </a:rPr>
              <a:t>等命令。执行</a:t>
            </a:r>
            <a:r>
              <a:rPr lang="zh-CN" altLang="en-US" sz="2000" dirty="0">
                <a:latin typeface="Arial" pitchFamily="34" charset="0"/>
                <a:ea typeface="黑体" pitchFamily="49" charset="-122"/>
              </a:rPr>
              <a:t>了</a:t>
            </a:r>
            <a:r>
              <a:rPr lang="en-US" altLang="zh-CN" sz="2000" dirty="0">
                <a:latin typeface="Arial" pitchFamily="34" charset="0"/>
                <a:ea typeface="黑体" pitchFamily="49" charset="-122"/>
              </a:rPr>
              <a:t>LIST</a:t>
            </a:r>
            <a:r>
              <a:rPr lang="zh-CN" altLang="en-US" sz="2000" dirty="0">
                <a:latin typeface="Arial" pitchFamily="34" charset="0"/>
                <a:ea typeface="黑体" pitchFamily="49" charset="-122"/>
              </a:rPr>
              <a:t>命令后的结果如图</a:t>
            </a:r>
            <a:r>
              <a:rPr lang="en-US" altLang="zh-CN" sz="2000" dirty="0">
                <a:latin typeface="Arial" pitchFamily="34" charset="0"/>
                <a:ea typeface="黑体" pitchFamily="49" charset="-122"/>
              </a:rPr>
              <a:t>6-2</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6-3】  </a:t>
            </a:r>
            <a:r>
              <a:rPr lang="zh-CN" altLang="en-US" sz="2000" dirty="0">
                <a:latin typeface="Arial" pitchFamily="34" charset="0"/>
                <a:ea typeface="黑体" pitchFamily="49" charset="-122"/>
              </a:rPr>
              <a:t>从“成绩</a:t>
            </a:r>
            <a:r>
              <a:rPr lang="en-US" altLang="zh-CN" sz="2000" dirty="0">
                <a:latin typeface="Arial" pitchFamily="34" charset="0"/>
                <a:ea typeface="黑体" pitchFamily="49" charset="-122"/>
              </a:rPr>
              <a:t>.dbf”</a:t>
            </a:r>
            <a:r>
              <a:rPr lang="zh-CN" altLang="en-US" sz="2000" dirty="0">
                <a:latin typeface="Arial" pitchFamily="34" charset="0"/>
                <a:ea typeface="黑体" pitchFamily="49" charset="-122"/>
              </a:rPr>
              <a:t>表中查看学生的学号，显示不重复的学号。</a:t>
            </a: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DISTINCT </a:t>
            </a:r>
            <a:r>
              <a:rPr lang="zh-CN" altLang="en-US" sz="2000" dirty="0">
                <a:latin typeface="Arial" pitchFamily="34" charset="0"/>
                <a:ea typeface="黑体" pitchFamily="49" charset="-122"/>
              </a:rPr>
              <a:t>学号  </a:t>
            </a:r>
            <a:r>
              <a:rPr lang="en-US" altLang="zh-CN" sz="2000" dirty="0">
                <a:latin typeface="Arial" pitchFamily="34" charset="0"/>
                <a:ea typeface="黑体" pitchFamily="49" charset="-122"/>
              </a:rPr>
              <a:t>FROM </a:t>
            </a:r>
            <a:r>
              <a:rPr lang="zh-CN" altLang="en-US" sz="2000" dirty="0" smtClean="0">
                <a:latin typeface="Arial" pitchFamily="34" charset="0"/>
                <a:ea typeface="黑体" pitchFamily="49" charset="-122"/>
              </a:rPr>
              <a:t>成绩</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626" y="4899052"/>
            <a:ext cx="24193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8405" y="4943097"/>
            <a:ext cx="40005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4613" y="5863331"/>
            <a:ext cx="180049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  </a:t>
            </a:r>
            <a:r>
              <a:rPr lang="zh-CN" altLang="en-US" dirty="0">
                <a:solidFill>
                  <a:srgbClr val="FFFFFF"/>
                </a:solidFill>
                <a:latin typeface="Arial" pitchFamily="34" charset="0"/>
                <a:ea typeface="黑体" pitchFamily="49" charset="-122"/>
              </a:rPr>
              <a:t>简单查询</a:t>
            </a:r>
          </a:p>
        </p:txBody>
      </p:sp>
      <p:sp>
        <p:nvSpPr>
          <p:cNvPr id="5" name="矩形 4"/>
          <p:cNvSpPr/>
          <p:nvPr/>
        </p:nvSpPr>
        <p:spPr>
          <a:xfrm>
            <a:off x="5220072" y="5978556"/>
            <a:ext cx="307808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  </a:t>
            </a:r>
            <a:r>
              <a:rPr lang="zh-CN" altLang="en-US" dirty="0">
                <a:solidFill>
                  <a:srgbClr val="FFFFFF"/>
                </a:solidFill>
                <a:latin typeface="Arial" pitchFamily="34" charset="0"/>
                <a:ea typeface="黑体" pitchFamily="49" charset="-122"/>
              </a:rPr>
              <a:t>屏幕上显示的查询表的全部字段及表达式</a:t>
            </a:r>
          </a:p>
        </p:txBody>
      </p:sp>
    </p:spTree>
    <p:extLst>
      <p:ext uri="{BB962C8B-B14F-4D97-AF65-F5344CB8AC3E}">
        <p14:creationId xmlns:p14="http://schemas.microsoft.com/office/powerpoint/2010/main" val="2621533300"/>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6.2.3  </a:t>
            </a:r>
            <a:r>
              <a:rPr lang="zh-CN" altLang="en-US" sz="2200" dirty="0">
                <a:ea typeface="黑体" pitchFamily="49" charset="-122"/>
              </a:rPr>
              <a:t>条件查询</a:t>
            </a:r>
          </a:p>
        </p:txBody>
      </p:sp>
      <p:sp>
        <p:nvSpPr>
          <p:cNvPr id="4" name="Rectangle 4"/>
          <p:cNvSpPr>
            <a:spLocks noChangeArrowheads="1"/>
          </p:cNvSpPr>
          <p:nvPr/>
        </p:nvSpPr>
        <p:spPr bwMode="auto">
          <a:xfrm>
            <a:off x="74613" y="579953"/>
            <a:ext cx="8997950" cy="698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条件</a:t>
            </a:r>
            <a:r>
              <a:rPr lang="zh-CN" altLang="en-US" sz="2100" dirty="0">
                <a:latin typeface="Arial" pitchFamily="34" charset="0"/>
                <a:ea typeface="黑体" pitchFamily="49" charset="-122"/>
              </a:rPr>
              <a:t>查询（</a:t>
            </a:r>
            <a:r>
              <a:rPr lang="en-US" altLang="zh-CN" sz="2100" dirty="0">
                <a:latin typeface="Arial" pitchFamily="34" charset="0"/>
                <a:ea typeface="黑体" pitchFamily="49" charset="-122"/>
              </a:rPr>
              <a:t>Condition Query</a:t>
            </a:r>
            <a:r>
              <a:rPr lang="zh-CN" altLang="en-US" sz="2100" dirty="0">
                <a:latin typeface="Arial" pitchFamily="34" charset="0"/>
                <a:ea typeface="黑体" pitchFamily="49" charset="-122"/>
              </a:rPr>
              <a:t>）是指查询一个或多个</a:t>
            </a:r>
            <a:r>
              <a:rPr lang="zh-CN" altLang="en-US" sz="2100" dirty="0" smtClean="0">
                <a:latin typeface="Arial" pitchFamily="34" charset="0"/>
                <a:ea typeface="黑体" pitchFamily="49" charset="-122"/>
              </a:rPr>
              <a:t>数据表中符合</a:t>
            </a:r>
            <a:r>
              <a:rPr lang="zh-CN" altLang="en-US" sz="2100" dirty="0">
                <a:latin typeface="Arial" pitchFamily="34" charset="0"/>
                <a:ea typeface="黑体" pitchFamily="49" charset="-122"/>
              </a:rPr>
              <a:t>条件的记录，</a:t>
            </a:r>
            <a:r>
              <a:rPr lang="zh-CN" altLang="en-US" sz="2100" dirty="0" smtClean="0">
                <a:latin typeface="Arial" pitchFamily="34" charset="0"/>
                <a:ea typeface="黑体" pitchFamily="49" charset="-122"/>
              </a:rPr>
              <a:t>这时需要</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子句来设置筛选条件或联接条件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1844824"/>
            <a:ext cx="899795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[WHERE </a:t>
            </a:r>
            <a:r>
              <a:rPr lang="en-US" altLang="zh-CN" sz="2100" dirty="0" err="1">
                <a:solidFill>
                  <a:srgbClr val="FFFF00"/>
                </a:solidFill>
                <a:latin typeface="Arial" pitchFamily="34" charset="0"/>
                <a:ea typeface="黑体" pitchFamily="49" charset="-122"/>
              </a:rPr>
              <a:t>JoinCondition</a:t>
            </a:r>
            <a:r>
              <a:rPr lang="en-US" altLang="zh-CN" sz="2100" dirty="0">
                <a:solidFill>
                  <a:srgbClr val="FFFF00"/>
                </a:solidFill>
                <a:latin typeface="Arial" pitchFamily="34" charset="0"/>
                <a:ea typeface="黑体" pitchFamily="49" charset="-122"/>
              </a:rPr>
              <a:t> [AND </a:t>
            </a:r>
            <a:r>
              <a:rPr lang="en-US" altLang="zh-CN" sz="2100" dirty="0" err="1">
                <a:solidFill>
                  <a:srgbClr val="FFFF00"/>
                </a:solidFill>
                <a:latin typeface="Arial" pitchFamily="34" charset="0"/>
                <a:ea typeface="黑体" pitchFamily="49" charset="-122"/>
              </a:rPr>
              <a:t>JoinCondition</a:t>
            </a:r>
            <a:r>
              <a:rPr lang="en-US" altLang="zh-CN" sz="2100" dirty="0">
                <a:solidFill>
                  <a:srgbClr val="FFFF00"/>
                </a:solidFill>
                <a:latin typeface="Arial" pitchFamily="34" charset="0"/>
                <a:ea typeface="黑体" pitchFamily="49" charset="-122"/>
              </a:rPr>
              <a:t> ...]</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AND | OR </a:t>
            </a:r>
            <a:r>
              <a:rPr lang="en-US" altLang="zh-CN" sz="2100" dirty="0" err="1">
                <a:solidFill>
                  <a:srgbClr val="FFFF00"/>
                </a:solidFill>
                <a:latin typeface="Arial" pitchFamily="34" charset="0"/>
                <a:ea typeface="黑体" pitchFamily="49" charset="-122"/>
              </a:rPr>
              <a:t>FilterCondition</a:t>
            </a:r>
            <a:r>
              <a:rPr lang="en-US" altLang="zh-CN" sz="2100" dirty="0">
                <a:solidFill>
                  <a:srgbClr val="FFFF00"/>
                </a:solidFill>
                <a:latin typeface="Arial" pitchFamily="34" charset="0"/>
                <a:ea typeface="黑体" pitchFamily="49" charset="-122"/>
              </a:rPr>
              <a:t> [AND | OR </a:t>
            </a:r>
            <a:r>
              <a:rPr lang="en-US" altLang="zh-CN" sz="2100" dirty="0" err="1">
                <a:solidFill>
                  <a:srgbClr val="FFFF00"/>
                </a:solidFill>
                <a:latin typeface="Arial" pitchFamily="34" charset="0"/>
                <a:ea typeface="黑体" pitchFamily="49" charset="-122"/>
              </a:rPr>
              <a:t>FilterCondition</a:t>
            </a:r>
            <a:r>
              <a:rPr lang="en-US" altLang="zh-CN" sz="2100" dirty="0">
                <a:solidFill>
                  <a:srgbClr val="FFFF00"/>
                </a:solidFill>
                <a:latin typeface="Arial" pitchFamily="34" charset="0"/>
                <a:ea typeface="黑体" pitchFamily="49" charset="-122"/>
              </a:rPr>
              <a:t> ...]]]</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语句中，</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子句后面的联接条件除了使用前面介绍的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语言中的关系表达式以及逻辑表达式外，还可使用几个特殊运算符。</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[NOT] BETWEEN…AND…</a:t>
            </a:r>
            <a:r>
              <a:rPr lang="zh-CN" altLang="en-US" sz="2100" dirty="0">
                <a:latin typeface="Arial" pitchFamily="34" charset="0"/>
                <a:ea typeface="黑体" pitchFamily="49" charset="-122"/>
              </a:rPr>
              <a:t>：确定范围，表示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之间。</a:t>
            </a:r>
            <a:r>
              <a:rPr lang="en-US" altLang="zh-CN" sz="2100" dirty="0">
                <a:latin typeface="Arial" pitchFamily="34" charset="0"/>
                <a:ea typeface="黑体" pitchFamily="49" charset="-122"/>
              </a:rPr>
              <a:t>BETWEEN…AND…</a:t>
            </a:r>
            <a:r>
              <a:rPr lang="zh-CN" altLang="en-US" sz="2100" dirty="0">
                <a:latin typeface="Arial" pitchFamily="34" charset="0"/>
                <a:ea typeface="黑体" pitchFamily="49" charset="-122"/>
              </a:rPr>
              <a:t>运算符的使用格式如下：</a:t>
            </a:r>
          </a:p>
          <a:p>
            <a:r>
              <a:rPr lang="en-US" altLang="zh-CN" sz="2100" dirty="0" smtClean="0">
                <a:latin typeface="Arial" pitchFamily="34" charset="0"/>
                <a:ea typeface="黑体" pitchFamily="49" charset="-122"/>
              </a:rPr>
              <a:t>       Expression1 </a:t>
            </a:r>
            <a:r>
              <a:rPr lang="en-US" altLang="zh-CN" sz="2100" dirty="0">
                <a:latin typeface="Arial" pitchFamily="34" charset="0"/>
                <a:ea typeface="黑体" pitchFamily="49" charset="-122"/>
              </a:rPr>
              <a:t>BETWEEN Expression2 AND Expression3</a:t>
            </a:r>
          </a:p>
          <a:p>
            <a:r>
              <a:rPr lang="zh-CN" altLang="en-US" sz="2100" dirty="0" smtClean="0">
                <a:latin typeface="Arial" pitchFamily="34" charset="0"/>
                <a:ea typeface="黑体" pitchFamily="49" charset="-122"/>
              </a:rPr>
              <a:t>       上面</a:t>
            </a:r>
            <a:r>
              <a:rPr lang="zh-CN" altLang="en-US" sz="2100" dirty="0">
                <a:latin typeface="Arial" pitchFamily="34" charset="0"/>
                <a:ea typeface="黑体" pitchFamily="49" charset="-122"/>
              </a:rPr>
              <a:t>的表达式的含义是：当表达式</a:t>
            </a:r>
            <a:r>
              <a:rPr lang="en-US" altLang="zh-CN" sz="2100" dirty="0">
                <a:latin typeface="Arial" pitchFamily="34" charset="0"/>
                <a:ea typeface="黑体" pitchFamily="49" charset="-122"/>
              </a:rPr>
              <a:t>Expression1</a:t>
            </a:r>
            <a:r>
              <a:rPr lang="zh-CN" altLang="en-US" sz="2100" dirty="0">
                <a:latin typeface="Arial" pitchFamily="34" charset="0"/>
                <a:ea typeface="黑体" pitchFamily="49" charset="-122"/>
              </a:rPr>
              <a:t>的值落在初值表达式</a:t>
            </a:r>
            <a:r>
              <a:rPr lang="en-US" altLang="zh-CN" sz="2100" dirty="0">
                <a:latin typeface="Arial" pitchFamily="34" charset="0"/>
                <a:ea typeface="黑体" pitchFamily="49" charset="-122"/>
              </a:rPr>
              <a:t>Expression2</a:t>
            </a:r>
            <a:r>
              <a:rPr lang="zh-CN" altLang="en-US" sz="2100" dirty="0">
                <a:latin typeface="Arial" pitchFamily="34" charset="0"/>
                <a:ea typeface="黑体" pitchFamily="49" charset="-122"/>
              </a:rPr>
              <a:t>和终值表达式个</a:t>
            </a:r>
            <a:r>
              <a:rPr lang="en-US" altLang="zh-CN" sz="2100" dirty="0">
                <a:latin typeface="Arial" pitchFamily="34" charset="0"/>
                <a:ea typeface="黑体" pitchFamily="49" charset="-122"/>
              </a:rPr>
              <a:t>Expression3</a:t>
            </a:r>
            <a:r>
              <a:rPr lang="zh-CN" altLang="en-US" sz="2100" dirty="0">
                <a:latin typeface="Arial" pitchFamily="34" charset="0"/>
                <a:ea typeface="黑体" pitchFamily="49" charset="-122"/>
              </a:rPr>
              <a:t>的值之间时，返回一个逻辑“真”（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），否则返回逻辑“假”（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②</a:t>
            </a:r>
            <a:r>
              <a:rPr lang="en-US" altLang="zh-CN" sz="2100" dirty="0">
                <a:latin typeface="Arial" pitchFamily="34" charset="0"/>
                <a:ea typeface="黑体" pitchFamily="49" charset="-122"/>
              </a:rPr>
              <a:t>[NOT] IN</a:t>
            </a:r>
            <a:r>
              <a:rPr lang="zh-CN" altLang="en-US" sz="2100" dirty="0">
                <a:latin typeface="Arial" pitchFamily="34" charset="0"/>
                <a:ea typeface="黑体" pitchFamily="49" charset="-122"/>
              </a:rPr>
              <a:t>：确定集合，表示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之中</a:t>
            </a:r>
            <a:r>
              <a:rPr lang="zh-CN" altLang="en-US" sz="2100" dirty="0" smtClean="0">
                <a:latin typeface="Arial" pitchFamily="34" charset="0"/>
                <a:ea typeface="黑体" pitchFamily="49" charset="-122"/>
              </a:rPr>
              <a:t>。例如</a:t>
            </a:r>
            <a:r>
              <a:rPr lang="zh-CN" altLang="en-US" sz="2100" dirty="0">
                <a:latin typeface="Arial" pitchFamily="34" charset="0"/>
                <a:ea typeface="黑体" pitchFamily="49" charset="-122"/>
              </a:rPr>
              <a:t>，要找出系别号在“</a:t>
            </a:r>
            <a:r>
              <a:rPr lang="en-US" altLang="zh-CN" sz="2100" dirty="0">
                <a:latin typeface="Arial" pitchFamily="34" charset="0"/>
                <a:ea typeface="黑体" pitchFamily="49" charset="-122"/>
              </a:rPr>
              <a:t>01”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02”</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03”</a:t>
            </a:r>
            <a:r>
              <a:rPr lang="zh-CN" altLang="en-US" sz="2100" dirty="0">
                <a:latin typeface="Arial" pitchFamily="34" charset="0"/>
                <a:ea typeface="黑体" pitchFamily="49" charset="-122"/>
              </a:rPr>
              <a:t>的所有学生，则可表示如下：</a:t>
            </a:r>
          </a:p>
          <a:p>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系别 </a:t>
            </a:r>
            <a:r>
              <a:rPr lang="en-US" altLang="zh-CN" sz="2100" dirty="0">
                <a:latin typeface="Arial" pitchFamily="34" charset="0"/>
                <a:ea typeface="黑体" pitchFamily="49" charset="-122"/>
              </a:rPr>
              <a:t>IN ("01","03","05</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138150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Tree>
    <p:extLst>
      <p:ext uri="{BB962C8B-B14F-4D97-AF65-F5344CB8AC3E}">
        <p14:creationId xmlns:p14="http://schemas.microsoft.com/office/powerpoint/2010/main" val="1179005168"/>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en-US" altLang="zh-CN" sz="2100" dirty="0">
                <a:latin typeface="Arial" pitchFamily="34" charset="0"/>
                <a:ea typeface="黑体" pitchFamily="49" charset="-122"/>
              </a:rPr>
              <a:t>[NOT] LIKE</a:t>
            </a:r>
            <a:r>
              <a:rPr lang="zh-CN" altLang="en-US" sz="2100" dirty="0">
                <a:latin typeface="Arial" pitchFamily="34" charset="0"/>
                <a:ea typeface="黑体" pitchFamily="49" charset="-122"/>
              </a:rPr>
              <a:t>：表示表示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与</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模式匹配。</a:t>
            </a:r>
            <a:r>
              <a:rPr lang="en-US" altLang="zh-CN" sz="2100" dirty="0">
                <a:latin typeface="Arial" pitchFamily="34" charset="0"/>
                <a:ea typeface="黑体" pitchFamily="49" charset="-122"/>
              </a:rPr>
              <a:t>[NOT] LIKE</a:t>
            </a:r>
            <a:r>
              <a:rPr lang="zh-CN" altLang="en-US" sz="2100" dirty="0">
                <a:latin typeface="Arial" pitchFamily="34" charset="0"/>
                <a:ea typeface="黑体" pitchFamily="49" charset="-122"/>
              </a:rPr>
              <a:t>运算符的使用格式如下：</a:t>
            </a:r>
          </a:p>
          <a:p>
            <a:r>
              <a:rPr lang="en-US" altLang="zh-CN" sz="2100" dirty="0" smtClean="0">
                <a:latin typeface="Arial" pitchFamily="34" charset="0"/>
                <a:ea typeface="黑体" pitchFamily="49" charset="-122"/>
              </a:rPr>
              <a:t>　　cExpression1 </a:t>
            </a:r>
            <a:r>
              <a:rPr lang="en-US" altLang="zh-CN" sz="2100" dirty="0">
                <a:latin typeface="Arial" pitchFamily="34" charset="0"/>
                <a:ea typeface="黑体" pitchFamily="49" charset="-122"/>
              </a:rPr>
              <a:t>LIKE cExpression2</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表达式的功能是：当字符串表达式</a:t>
            </a:r>
            <a:r>
              <a:rPr lang="en-US" altLang="zh-CN" sz="2100" dirty="0">
                <a:latin typeface="Arial" pitchFamily="34" charset="0"/>
                <a:ea typeface="黑体" pitchFamily="49" charset="-122"/>
              </a:rPr>
              <a:t>cExpression1</a:t>
            </a:r>
            <a:r>
              <a:rPr lang="zh-CN" altLang="en-US" sz="2100" dirty="0">
                <a:latin typeface="Arial" pitchFamily="34" charset="0"/>
                <a:ea typeface="黑体" pitchFamily="49" charset="-122"/>
              </a:rPr>
              <a:t>的值与字符串表达式</a:t>
            </a:r>
            <a:r>
              <a:rPr lang="en-US" altLang="zh-CN" sz="2100" dirty="0">
                <a:latin typeface="Arial" pitchFamily="34" charset="0"/>
                <a:ea typeface="黑体" pitchFamily="49" charset="-122"/>
              </a:rPr>
              <a:t>cExpression2</a:t>
            </a:r>
            <a:r>
              <a:rPr lang="zh-CN" altLang="en-US" sz="2100" dirty="0">
                <a:latin typeface="Arial" pitchFamily="34" charset="0"/>
                <a:ea typeface="黑体" pitchFamily="49" charset="-122"/>
              </a:rPr>
              <a:t>的值相匹配时返回“真”（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），否则返回“假”（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p>
          <a:p>
            <a:r>
              <a:rPr lang="en-US" altLang="zh-CN" sz="2100" dirty="0">
                <a:latin typeface="Arial" pitchFamily="34" charset="0"/>
                <a:ea typeface="黑体" pitchFamily="49" charset="-122"/>
              </a:rPr>
              <a:t>LIKE</a:t>
            </a:r>
            <a:r>
              <a:rPr lang="zh-CN" altLang="en-US" sz="2100" dirty="0">
                <a:latin typeface="Arial" pitchFamily="34" charset="0"/>
                <a:ea typeface="黑体" pitchFamily="49" charset="-122"/>
              </a:rPr>
              <a:t>匹配运行运算符中可以使用通配符“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其中</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表示任意长度的</a:t>
            </a:r>
            <a:r>
              <a:rPr lang="zh-CN" altLang="en-US" sz="2100" dirty="0" smtClean="0">
                <a:latin typeface="Arial" pitchFamily="34" charset="0"/>
                <a:ea typeface="黑体" pitchFamily="49" charset="-122"/>
              </a:rPr>
              <a:t>字符串，</a:t>
            </a:r>
            <a:r>
              <a:rPr lang="en-US" altLang="zh-CN" sz="2100" dirty="0" smtClean="0">
                <a:latin typeface="Arial" pitchFamily="34" charset="0"/>
                <a:ea typeface="黑体" pitchFamily="49" charset="-122"/>
              </a:rPr>
              <a:t>“_”</a:t>
            </a:r>
            <a:r>
              <a:rPr lang="zh-CN" altLang="en-US" sz="2100" dirty="0">
                <a:latin typeface="Arial" pitchFamily="34" charset="0"/>
                <a:ea typeface="黑体" pitchFamily="49" charset="-122"/>
              </a:rPr>
              <a:t>仅可通配所在位置的一个</a:t>
            </a:r>
            <a:r>
              <a:rPr lang="zh-CN" altLang="en-US" sz="2100" dirty="0" smtClean="0">
                <a:latin typeface="Arial" pitchFamily="34" charset="0"/>
                <a:ea typeface="黑体" pitchFamily="49" charset="-122"/>
              </a:rPr>
              <a:t>字符</a:t>
            </a:r>
            <a:r>
              <a:rPr lang="en-US" altLang="zh-CN" sz="2100" dirty="0" smtClean="0">
                <a:latin typeface="Arial" pitchFamily="34" charset="0"/>
                <a:ea typeface="黑体" pitchFamily="49" charset="-122"/>
              </a:rPr>
              <a:t>⑻</a:t>
            </a:r>
            <a:r>
              <a:rPr lang="zh-CN" altLang="en-US" sz="2100" dirty="0" smtClean="0">
                <a:latin typeface="Arial" pitchFamily="34" charset="0"/>
                <a:ea typeface="黑体" pitchFamily="49" charset="-122"/>
              </a:rPr>
              <a:t>一</a:t>
            </a:r>
            <a:r>
              <a:rPr lang="zh-CN" altLang="en-US" sz="2100" dirty="0">
                <a:latin typeface="Arial" pitchFamily="34" charset="0"/>
                <a:ea typeface="黑体" pitchFamily="49" charset="-122"/>
              </a:rPr>
              <a:t>个汉字也算一个字符</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2924944"/>
            <a:ext cx="89979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  </a:t>
            </a:r>
            <a:r>
              <a:rPr lang="zh-CN" altLang="en-US" sz="2100" dirty="0">
                <a:latin typeface="Arial" pitchFamily="34" charset="0"/>
                <a:ea typeface="黑体" pitchFamily="49" charset="-122"/>
              </a:rPr>
              <a:t>查询“学生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表中性别是“女”的学生。</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性别</a:t>
            </a:r>
            <a:r>
              <a:rPr lang="en-US" altLang="zh-CN" sz="2100" dirty="0">
                <a:solidFill>
                  <a:srgbClr val="FFFF00"/>
                </a:solidFill>
                <a:latin typeface="Arial" pitchFamily="34" charset="0"/>
                <a:ea typeface="黑体" pitchFamily="49" charset="-122"/>
              </a:rPr>
              <a:t>='</a:t>
            </a:r>
            <a:r>
              <a:rPr lang="zh-CN" altLang="en-US" sz="2100" dirty="0" smtClean="0">
                <a:solidFill>
                  <a:srgbClr val="FFFF00"/>
                </a:solidFill>
                <a:latin typeface="Arial" pitchFamily="34" charset="0"/>
                <a:ea typeface="黑体" pitchFamily="49" charset="-122"/>
              </a:rPr>
              <a:t>女</a:t>
            </a:r>
            <a:r>
              <a:rPr lang="en-US" altLang="zh-CN" sz="2100" dirty="0" smtClean="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6-5】  </a:t>
            </a:r>
            <a:r>
              <a:rPr lang="zh-CN" altLang="en-US" sz="2100" dirty="0">
                <a:latin typeface="Arial" pitchFamily="34" charset="0"/>
                <a:ea typeface="黑体" pitchFamily="49" charset="-122"/>
              </a:rPr>
              <a:t>查询“学生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表中性别是“男”、年龄小于</a:t>
            </a:r>
            <a:r>
              <a:rPr lang="en-US" altLang="zh-CN" sz="2100" dirty="0">
                <a:latin typeface="Arial" pitchFamily="34" charset="0"/>
                <a:ea typeface="黑体" pitchFamily="49" charset="-122"/>
              </a:rPr>
              <a:t>18</a:t>
            </a:r>
            <a:r>
              <a:rPr lang="zh-CN" altLang="en-US" sz="2100" dirty="0">
                <a:latin typeface="Arial" pitchFamily="34" charset="0"/>
                <a:ea typeface="黑体" pitchFamily="49" charset="-122"/>
              </a:rPr>
              <a:t>岁的团员学生。</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性别</a:t>
            </a:r>
            <a:r>
              <a:rPr lang="en-US" altLang="zh-CN" sz="2100" dirty="0">
                <a:solidFill>
                  <a:srgbClr val="FFFF00"/>
                </a:solidFill>
                <a:latin typeface="Arial" pitchFamily="34" charset="0"/>
                <a:ea typeface="黑体" pitchFamily="49" charset="-122"/>
              </a:rPr>
              <a:t>,YEAR(DATE())-YEAR(</a:t>
            </a:r>
            <a:r>
              <a:rPr lang="zh-CN" altLang="en-US" sz="2100" dirty="0">
                <a:solidFill>
                  <a:srgbClr val="FFFF00"/>
                </a:solidFill>
                <a:latin typeface="Arial" pitchFamily="34" charset="0"/>
                <a:ea typeface="黑体" pitchFamily="49" charset="-122"/>
              </a:rPr>
              <a:t>出生日期</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年龄</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总分</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团员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性别</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男</a:t>
            </a:r>
            <a:r>
              <a:rPr lang="en-US" altLang="zh-CN" sz="2100" dirty="0">
                <a:solidFill>
                  <a:srgbClr val="FFFF00"/>
                </a:solidFill>
                <a:latin typeface="Arial" pitchFamily="34" charset="0"/>
                <a:ea typeface="黑体" pitchFamily="49" charset="-122"/>
              </a:rPr>
              <a:t>' AND YEAR(DATE())-YEAR(</a:t>
            </a:r>
            <a:r>
              <a:rPr lang="zh-CN" altLang="en-US" sz="2100" dirty="0">
                <a:solidFill>
                  <a:srgbClr val="FFFF00"/>
                </a:solidFill>
                <a:latin typeface="Arial" pitchFamily="34" charset="0"/>
                <a:ea typeface="黑体" pitchFamily="49" charset="-122"/>
              </a:rPr>
              <a:t>出生日期</a:t>
            </a:r>
            <a:r>
              <a:rPr lang="en-US" altLang="zh-CN" sz="2100" dirty="0">
                <a:solidFill>
                  <a:srgbClr val="FFFF00"/>
                </a:solidFill>
                <a:latin typeface="Arial" pitchFamily="34" charset="0"/>
                <a:ea typeface="黑体" pitchFamily="49" charset="-122"/>
              </a:rPr>
              <a:t>)&lt;=18 AND </a:t>
            </a:r>
            <a:r>
              <a:rPr lang="zh-CN" altLang="en-US" sz="2100" dirty="0" smtClean="0">
                <a:solidFill>
                  <a:srgbClr val="FFFF00"/>
                </a:solidFill>
                <a:latin typeface="Arial" pitchFamily="34" charset="0"/>
                <a:ea typeface="黑体" pitchFamily="49" charset="-122"/>
              </a:rPr>
              <a:t>团员</a:t>
            </a:r>
            <a:endParaRPr lang="zh-CN" altLang="en-US"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6-6】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表中查询总分在</a:t>
            </a:r>
            <a:r>
              <a:rPr lang="en-US" altLang="zh-CN" sz="2100" dirty="0">
                <a:latin typeface="Arial" pitchFamily="34" charset="0"/>
                <a:ea typeface="黑体" pitchFamily="49" charset="-122"/>
              </a:rPr>
              <a:t>500</a:t>
            </a:r>
            <a:r>
              <a:rPr lang="zh-CN" altLang="en-US" sz="2100" dirty="0">
                <a:latin typeface="Arial" pitchFamily="34" charset="0"/>
                <a:ea typeface="黑体" pitchFamily="49" charset="-122"/>
              </a:rPr>
              <a:t>分到</a:t>
            </a:r>
            <a:r>
              <a:rPr lang="en-US" altLang="zh-CN" sz="2100" dirty="0">
                <a:latin typeface="Arial" pitchFamily="34" charset="0"/>
                <a:ea typeface="黑体" pitchFamily="49" charset="-122"/>
              </a:rPr>
              <a:t>600</a:t>
            </a:r>
            <a:r>
              <a:rPr lang="zh-CN" altLang="en-US" sz="2100" dirty="0">
                <a:latin typeface="Arial" pitchFamily="34" charset="0"/>
                <a:ea typeface="黑体" pitchFamily="49" charset="-122"/>
              </a:rPr>
              <a:t>分之间的学生的姓名、性别、总分等信息。</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性别</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总分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总分 </a:t>
            </a:r>
            <a:r>
              <a:rPr lang="en-US" altLang="zh-CN" sz="2100" dirty="0">
                <a:solidFill>
                  <a:srgbClr val="FFFF00"/>
                </a:solidFill>
                <a:latin typeface="Arial" pitchFamily="34" charset="0"/>
                <a:ea typeface="黑体" pitchFamily="49" charset="-122"/>
              </a:rPr>
              <a:t>BETWEEN 560 AND </a:t>
            </a:r>
            <a:r>
              <a:rPr lang="en-US" altLang="zh-CN" sz="2100" dirty="0" smtClean="0">
                <a:solidFill>
                  <a:srgbClr val="FFFF00"/>
                </a:solidFill>
                <a:latin typeface="Arial" pitchFamily="34" charset="0"/>
                <a:ea typeface="黑体" pitchFamily="49" charset="-122"/>
              </a:rPr>
              <a:t>600</a:t>
            </a:r>
            <a:endParaRPr lang="zh-CN" altLang="en-US" sz="2100" dirty="0">
              <a:solidFill>
                <a:srgbClr val="FFFF00"/>
              </a:solidFill>
              <a:latin typeface="Arial" pitchFamily="34" charset="0"/>
              <a:ea typeface="黑体" pitchFamily="49" charset="-122"/>
            </a:endParaRPr>
          </a:p>
        </p:txBody>
      </p:sp>
      <p:sp>
        <p:nvSpPr>
          <p:cNvPr id="4" name="Rectangle 3"/>
          <p:cNvSpPr>
            <a:spLocks noChangeArrowheads="1"/>
          </p:cNvSpPr>
          <p:nvPr/>
        </p:nvSpPr>
        <p:spPr bwMode="auto">
          <a:xfrm>
            <a:off x="74613" y="249289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spTree>
    <p:extLst>
      <p:ext uri="{BB962C8B-B14F-4D97-AF65-F5344CB8AC3E}">
        <p14:creationId xmlns:p14="http://schemas.microsoft.com/office/powerpoint/2010/main" val="2801332811"/>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5721523"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6-7】  </a:t>
            </a:r>
            <a:r>
              <a:rPr lang="zh-CN" altLang="en-US" sz="2100" dirty="0">
                <a:latin typeface="Arial" pitchFamily="34" charset="0"/>
                <a:ea typeface="黑体" pitchFamily="49" charset="-122"/>
              </a:rPr>
              <a:t>查询系别号在“</a:t>
            </a:r>
            <a:r>
              <a:rPr lang="en-US" altLang="zh-CN" sz="2100" dirty="0">
                <a:latin typeface="Arial" pitchFamily="34" charset="0"/>
                <a:ea typeface="黑体" pitchFamily="49" charset="-122"/>
              </a:rPr>
              <a:t>01”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02”</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03”</a:t>
            </a:r>
            <a:r>
              <a:rPr lang="zh-CN" altLang="en-US" sz="2100" dirty="0">
                <a:latin typeface="Arial" pitchFamily="34" charset="0"/>
                <a:ea typeface="黑体" pitchFamily="49" charset="-122"/>
              </a:rPr>
              <a:t>的所有学生，则可表示如下：</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系别 </a:t>
            </a:r>
            <a:r>
              <a:rPr lang="en-US" altLang="zh-CN" sz="2100" dirty="0">
                <a:latin typeface="Arial" pitchFamily="34" charset="0"/>
                <a:ea typeface="黑体" pitchFamily="49" charset="-122"/>
              </a:rPr>
              <a:t>IN ("01","03","05")</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运行的结果，如图</a:t>
            </a:r>
            <a:r>
              <a:rPr lang="en-US" altLang="zh-CN" sz="2100" dirty="0">
                <a:latin typeface="Arial" pitchFamily="34" charset="0"/>
                <a:ea typeface="黑体" pitchFamily="49" charset="-122"/>
              </a:rPr>
              <a:t>6-6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866329" y="1331502"/>
            <a:ext cx="281885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  </a:t>
            </a:r>
            <a:r>
              <a:rPr lang="zh-CN" altLang="en-US" dirty="0">
                <a:solidFill>
                  <a:srgbClr val="FFFFFF"/>
                </a:solidFill>
                <a:latin typeface="Arial" pitchFamily="34" charset="0"/>
                <a:ea typeface="黑体" pitchFamily="49" charset="-122"/>
              </a:rPr>
              <a:t>带</a:t>
            </a:r>
            <a:r>
              <a:rPr lang="en-US" altLang="zh-CN" dirty="0">
                <a:solidFill>
                  <a:srgbClr val="FFFFFF"/>
                </a:solidFill>
                <a:latin typeface="Arial" pitchFamily="34" charset="0"/>
                <a:ea typeface="黑体" pitchFamily="49" charset="-122"/>
              </a:rPr>
              <a:t>IN</a:t>
            </a:r>
            <a:r>
              <a:rPr lang="zh-CN" altLang="en-US" dirty="0">
                <a:solidFill>
                  <a:srgbClr val="FFFFFF"/>
                </a:solidFill>
                <a:latin typeface="Arial" pitchFamily="34" charset="0"/>
                <a:ea typeface="黑体" pitchFamily="49" charset="-122"/>
              </a:rPr>
              <a:t>运算符的查询</a:t>
            </a:r>
          </a:p>
        </p:txBody>
      </p:sp>
      <p:sp>
        <p:nvSpPr>
          <p:cNvPr id="4" name="Rectangle 4"/>
          <p:cNvSpPr>
            <a:spLocks noChangeArrowheads="1"/>
          </p:cNvSpPr>
          <p:nvPr/>
        </p:nvSpPr>
        <p:spPr bwMode="auto">
          <a:xfrm>
            <a:off x="74613" y="1907397"/>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6-8】  </a:t>
            </a:r>
            <a:r>
              <a:rPr lang="zh-CN" altLang="en-US" sz="2100" dirty="0">
                <a:latin typeface="Arial" pitchFamily="34" charset="0"/>
                <a:ea typeface="黑体" pitchFamily="49" charset="-122"/>
              </a:rPr>
              <a:t>查询姓名中有“小”的且系别在“</a:t>
            </a:r>
            <a:r>
              <a:rPr lang="en-US" altLang="zh-CN" sz="2100" dirty="0">
                <a:latin typeface="Arial" pitchFamily="34" charset="0"/>
                <a:ea typeface="黑体" pitchFamily="49" charset="-122"/>
              </a:rPr>
              <a:t>01”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03”</a:t>
            </a:r>
            <a:r>
              <a:rPr lang="zh-CN" altLang="en-US" sz="2100" dirty="0">
                <a:latin typeface="Arial" pitchFamily="34" charset="0"/>
                <a:ea typeface="黑体" pitchFamily="49" charset="-122"/>
              </a:rPr>
              <a:t>中的</a:t>
            </a:r>
            <a:r>
              <a:rPr lang="zh-CN" altLang="en-US" sz="2100" dirty="0" smtClean="0">
                <a:latin typeface="Arial" pitchFamily="34" charset="0"/>
                <a:ea typeface="黑体" pitchFamily="49" charset="-122"/>
              </a:rPr>
              <a:t>学生。</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LIKE "%</a:t>
            </a:r>
            <a:r>
              <a:rPr lang="zh-CN" altLang="en-US" sz="2100" dirty="0">
                <a:latin typeface="Arial" pitchFamily="34" charset="0"/>
                <a:ea typeface="黑体" pitchFamily="49" charset="-122"/>
              </a:rPr>
              <a:t>小</a:t>
            </a:r>
            <a:r>
              <a:rPr lang="en-US" altLang="zh-CN" sz="2100" dirty="0">
                <a:latin typeface="Arial" pitchFamily="34" charset="0"/>
                <a:ea typeface="黑体" pitchFamily="49" charset="-122"/>
              </a:rPr>
              <a:t>%" AND </a:t>
            </a:r>
            <a:r>
              <a:rPr lang="zh-CN" altLang="en-US" sz="2100" dirty="0">
                <a:latin typeface="Arial" pitchFamily="34" charset="0"/>
                <a:ea typeface="黑体" pitchFamily="49" charset="-122"/>
              </a:rPr>
              <a:t>系别 </a:t>
            </a:r>
            <a:r>
              <a:rPr lang="en-US" altLang="zh-CN" sz="2100" dirty="0">
                <a:latin typeface="Arial" pitchFamily="34" charset="0"/>
                <a:ea typeface="黑体" pitchFamily="49" charset="-122"/>
              </a:rPr>
              <a:t>IN ("01","03</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3400655"/>
            <a:ext cx="8997950" cy="676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排序</a:t>
            </a:r>
            <a:r>
              <a:rPr lang="zh-CN" altLang="en-US" sz="2100" dirty="0">
                <a:latin typeface="Arial" pitchFamily="34" charset="0"/>
                <a:ea typeface="黑体" pitchFamily="49" charset="-122"/>
              </a:rPr>
              <a:t>查询，即在查询时，可以通过</a:t>
            </a:r>
            <a:r>
              <a:rPr lang="en-US" altLang="zh-CN" sz="2100" dirty="0">
                <a:latin typeface="Arial" pitchFamily="34" charset="0"/>
                <a:ea typeface="黑体" pitchFamily="49" charset="-122"/>
              </a:rPr>
              <a:t>ORDER BY</a:t>
            </a:r>
            <a:r>
              <a:rPr lang="zh-CN" altLang="en-US" sz="2100" dirty="0">
                <a:latin typeface="Arial" pitchFamily="34" charset="0"/>
                <a:ea typeface="黑体" pitchFamily="49" charset="-122"/>
              </a:rPr>
              <a:t>子句可以实现查询结果的排序输出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297808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6.2.4  </a:t>
            </a:r>
            <a:r>
              <a:rPr lang="zh-CN" altLang="en-US" sz="2200" dirty="0">
                <a:ea typeface="黑体" pitchFamily="49" charset="-122"/>
              </a:rPr>
              <a:t>排序查询</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3" y="260648"/>
            <a:ext cx="3535306"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4562412"/>
            <a:ext cx="8997950" cy="1962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ORDER BY </a:t>
            </a:r>
            <a:r>
              <a:rPr lang="en-US" altLang="zh-CN" sz="2100" dirty="0" err="1">
                <a:solidFill>
                  <a:srgbClr val="FFFF00"/>
                </a:solidFill>
                <a:latin typeface="Arial" pitchFamily="34" charset="0"/>
                <a:ea typeface="黑体" pitchFamily="49" charset="-122"/>
              </a:rPr>
              <a:t>Order_Item</a:t>
            </a:r>
            <a:r>
              <a:rPr lang="en-US" altLang="zh-CN" sz="2100" dirty="0">
                <a:solidFill>
                  <a:srgbClr val="FFFF00"/>
                </a:solidFill>
                <a:latin typeface="Arial" pitchFamily="34" charset="0"/>
                <a:ea typeface="黑体" pitchFamily="49" charset="-122"/>
              </a:rPr>
              <a:t> [ASC | DESC] [, </a:t>
            </a:r>
            <a:r>
              <a:rPr lang="en-US" altLang="zh-CN" sz="2100" dirty="0" err="1">
                <a:solidFill>
                  <a:srgbClr val="FFFF00"/>
                </a:solidFill>
                <a:latin typeface="Arial" pitchFamily="34" charset="0"/>
                <a:ea typeface="黑体" pitchFamily="49" charset="-122"/>
              </a:rPr>
              <a:t>Order_Item</a:t>
            </a:r>
            <a:r>
              <a:rPr lang="en-US" altLang="zh-CN" sz="2100" dirty="0">
                <a:solidFill>
                  <a:srgbClr val="FFFF00"/>
                </a:solidFill>
                <a:latin typeface="Arial" pitchFamily="34" charset="0"/>
                <a:ea typeface="黑体" pitchFamily="49" charset="-122"/>
              </a:rPr>
              <a:t> [ASC | DESC] ...]]</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Order_Item</a:t>
            </a:r>
            <a:r>
              <a:rPr lang="zh-CN" altLang="en-US" sz="2100" dirty="0">
                <a:latin typeface="Arial" pitchFamily="34" charset="0"/>
                <a:ea typeface="黑体" pitchFamily="49" charset="-122"/>
              </a:rPr>
              <a:t>：指定查询结果进行排序所用的项。它可以是下面的形式：字段、字段编号等，但不得是</a:t>
            </a:r>
            <a:r>
              <a:rPr lang="en-US" altLang="zh-CN" sz="2100" dirty="0">
                <a:latin typeface="Arial" pitchFamily="34" charset="0"/>
                <a:ea typeface="黑体" pitchFamily="49" charset="-122"/>
              </a:rPr>
              <a:t>Blob</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General</a:t>
            </a:r>
            <a:r>
              <a:rPr lang="zh-CN" altLang="en-US" sz="2100" dirty="0">
                <a:latin typeface="Arial" pitchFamily="34" charset="0"/>
                <a:ea typeface="黑体" pitchFamily="49" charset="-122"/>
              </a:rPr>
              <a:t>型字段。</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ASC</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DESC</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ASC</a:t>
            </a:r>
            <a:r>
              <a:rPr lang="zh-CN" altLang="en-US" sz="2100" dirty="0">
                <a:latin typeface="Arial" pitchFamily="34" charset="0"/>
                <a:ea typeface="黑体" pitchFamily="49" charset="-122"/>
              </a:rPr>
              <a:t>指定查询结果按升序排列（默认次序）；</a:t>
            </a:r>
            <a:r>
              <a:rPr lang="en-US" altLang="zh-CN" sz="2100" dirty="0">
                <a:latin typeface="Arial" pitchFamily="34" charset="0"/>
                <a:ea typeface="黑体" pitchFamily="49" charset="-122"/>
              </a:rPr>
              <a:t>DESC</a:t>
            </a:r>
            <a:r>
              <a:rPr lang="zh-CN" altLang="en-US" sz="2100" dirty="0">
                <a:latin typeface="Arial" pitchFamily="34" charset="0"/>
                <a:ea typeface="黑体" pitchFamily="49" charset="-122"/>
              </a:rPr>
              <a:t>则指定查询结果按降序排列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4613" y="413983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Tree>
    <p:extLst>
      <p:ext uri="{BB962C8B-B14F-4D97-AF65-F5344CB8AC3E}">
        <p14:creationId xmlns:p14="http://schemas.microsoft.com/office/powerpoint/2010/main" val="2156124646"/>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00688"/>
            <a:ext cx="6657627"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6-9】  </a:t>
            </a:r>
            <a:r>
              <a:rPr lang="zh-CN" altLang="en-US" sz="2100" dirty="0" smtClean="0">
                <a:latin typeface="Arial" pitchFamily="34" charset="0"/>
                <a:ea typeface="黑体" pitchFamily="49" charset="-122"/>
              </a:rPr>
              <a:t>查询全体学生中“</a:t>
            </a:r>
            <a:r>
              <a:rPr lang="en-US" altLang="zh-CN" sz="2100" dirty="0" smtClean="0">
                <a:latin typeface="Arial" pitchFamily="34" charset="0"/>
                <a:ea typeface="黑体" pitchFamily="49" charset="-122"/>
              </a:rPr>
              <a:t>K101”</a:t>
            </a:r>
            <a:r>
              <a:rPr lang="zh-CN" altLang="en-US" sz="2100" dirty="0" smtClean="0">
                <a:latin typeface="Arial" pitchFamily="34" charset="0"/>
                <a:ea typeface="黑体" pitchFamily="49" charset="-122"/>
              </a:rPr>
              <a:t>课程成绩最高的前三名学生的全部考试信息，结果如图</a:t>
            </a:r>
            <a:r>
              <a:rPr lang="en-US" altLang="zh-CN" sz="2100" dirty="0" smtClean="0">
                <a:latin typeface="Arial" pitchFamily="34" charset="0"/>
                <a:ea typeface="黑体" pitchFamily="49" charset="-122"/>
              </a:rPr>
              <a:t>8.9</a:t>
            </a:r>
            <a:r>
              <a:rPr lang="zh-CN" altLang="en-US" sz="2100" dirty="0" smtClean="0">
                <a:latin typeface="Arial" pitchFamily="34" charset="0"/>
                <a:ea typeface="黑体" pitchFamily="49" charset="-122"/>
              </a:rPr>
              <a:t>所示。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 TOP 3 FROM </a:t>
            </a:r>
            <a:r>
              <a:rPr lang="zh-CN" altLang="en-US" sz="2100" dirty="0" smtClean="0">
                <a:solidFill>
                  <a:srgbClr val="FFFF00"/>
                </a:solidFill>
                <a:latin typeface="Arial" pitchFamily="34" charset="0"/>
                <a:ea typeface="黑体" pitchFamily="49" charset="-122"/>
              </a:rPr>
              <a:t>成绩 </a:t>
            </a:r>
            <a:r>
              <a:rPr lang="en-US" altLang="zh-CN" sz="2100" dirty="0" smtClean="0">
                <a:solidFill>
                  <a:srgbClr val="FFFF00"/>
                </a:solidFill>
                <a:latin typeface="Arial" pitchFamily="34" charset="0"/>
                <a:ea typeface="黑体" pitchFamily="49" charset="-122"/>
              </a:rPr>
              <a:t>Where </a:t>
            </a:r>
            <a:r>
              <a:rPr lang="zh-CN" altLang="en-US" sz="2100" dirty="0" smtClean="0">
                <a:solidFill>
                  <a:srgbClr val="FFFF00"/>
                </a:solidFill>
                <a:latin typeface="Arial" pitchFamily="34" charset="0"/>
                <a:ea typeface="黑体" pitchFamily="49" charset="-122"/>
              </a:rPr>
              <a:t>课程号</a:t>
            </a:r>
            <a:r>
              <a:rPr lang="en-US" altLang="zh-CN" sz="2100" dirty="0" smtClean="0">
                <a:solidFill>
                  <a:srgbClr val="FFFF00"/>
                </a:solidFill>
                <a:latin typeface="Arial" pitchFamily="34" charset="0"/>
                <a:ea typeface="黑体" pitchFamily="49" charset="-122"/>
              </a:rPr>
              <a:t>="K101" ORDER BY </a:t>
            </a:r>
            <a:r>
              <a:rPr lang="zh-CN" altLang="en-US" sz="2100" dirty="0" smtClean="0">
                <a:solidFill>
                  <a:srgbClr val="FFFF00"/>
                </a:solidFill>
                <a:latin typeface="Arial" pitchFamily="34" charset="0"/>
                <a:ea typeface="黑体" pitchFamily="49" charset="-122"/>
              </a:rPr>
              <a:t>成绩 </a:t>
            </a:r>
            <a:r>
              <a:rPr lang="en-US" altLang="zh-CN" sz="2100" dirty="0" smtClean="0">
                <a:solidFill>
                  <a:srgbClr val="FFFF00"/>
                </a:solidFill>
                <a:latin typeface="Arial" pitchFamily="34" charset="0"/>
                <a:ea typeface="黑体" pitchFamily="49" charset="-122"/>
              </a:rPr>
              <a:t>DESC</a:t>
            </a:r>
            <a:r>
              <a:rPr lang="zh-CN" altLang="en-US" sz="2100" dirty="0" smtClean="0">
                <a:solidFill>
                  <a:srgbClr val="FFFF00"/>
                </a:solidFill>
                <a:latin typeface="Arial" pitchFamily="34" charset="0"/>
                <a:ea typeface="黑体" pitchFamily="49" charset="-122"/>
              </a:rPr>
              <a:t>        </a:t>
            </a:r>
          </a:p>
          <a:p>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6-10】  </a:t>
            </a:r>
            <a:r>
              <a:rPr lang="zh-CN" altLang="en-US" sz="2100" dirty="0" smtClean="0">
                <a:latin typeface="Arial" pitchFamily="34" charset="0"/>
                <a:ea typeface="黑体" pitchFamily="49" charset="-122"/>
              </a:rPr>
              <a:t>查询选修“</a:t>
            </a:r>
            <a:r>
              <a:rPr lang="en-US" altLang="zh-CN" sz="2100" dirty="0" smtClean="0">
                <a:latin typeface="Arial" pitchFamily="34" charset="0"/>
                <a:ea typeface="黑体" pitchFamily="49" charset="-122"/>
              </a:rPr>
              <a:t>K102”</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K103”</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K105”</a:t>
            </a:r>
            <a:r>
              <a:rPr lang="zh-CN" altLang="en-US" sz="2100" dirty="0" smtClean="0">
                <a:latin typeface="Arial" pitchFamily="34" charset="0"/>
                <a:ea typeface="黑体" pitchFamily="49" charset="-122"/>
              </a:rPr>
              <a:t>课程学生的学号、课程号和成绩，查询结果按课程号降序排列，课程号相同再按成绩升序排列，查询结果如图</a:t>
            </a:r>
            <a:r>
              <a:rPr lang="en-US" altLang="zh-CN" sz="2100" dirty="0" smtClean="0">
                <a:latin typeface="Arial" pitchFamily="34" charset="0"/>
                <a:ea typeface="黑体" pitchFamily="49" charset="-122"/>
              </a:rPr>
              <a:t>6-9</a:t>
            </a:r>
            <a:r>
              <a:rPr lang="zh-CN" altLang="en-US" sz="2100" dirty="0" smtClean="0">
                <a:latin typeface="Arial" pitchFamily="34" charset="0"/>
                <a:ea typeface="黑体" pitchFamily="49" charset="-122"/>
              </a:rPr>
              <a:t>所示。</a:t>
            </a:r>
          </a:p>
          <a:p>
            <a:r>
              <a:rPr lang="en-US" altLang="zh-CN" sz="2100" dirty="0" smtClean="0">
                <a:latin typeface="Arial" pitchFamily="34" charset="0"/>
                <a:ea typeface="黑体" pitchFamily="49" charset="-122"/>
              </a:rPr>
              <a:t>        SELECT * FROM </a:t>
            </a:r>
            <a:r>
              <a:rPr lang="zh-CN" altLang="en-US" sz="2100" dirty="0" smtClean="0">
                <a:latin typeface="Arial" pitchFamily="34" charset="0"/>
                <a:ea typeface="黑体" pitchFamily="49" charset="-122"/>
              </a:rPr>
              <a:t>成绩 </a:t>
            </a:r>
            <a:r>
              <a:rPr lang="en-US" altLang="zh-CN"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WHERE </a:t>
            </a:r>
            <a:r>
              <a:rPr lang="zh-CN" altLang="en-US" sz="2100" dirty="0" smtClean="0">
                <a:latin typeface="Arial" pitchFamily="34" charset="0"/>
                <a:ea typeface="黑体" pitchFamily="49" charset="-122"/>
              </a:rPr>
              <a:t>课程号 </a:t>
            </a:r>
            <a:r>
              <a:rPr lang="en-US" altLang="zh-CN" sz="2100" dirty="0" smtClean="0">
                <a:latin typeface="Arial" pitchFamily="34" charset="0"/>
                <a:ea typeface="黑体" pitchFamily="49" charset="-122"/>
              </a:rPr>
              <a:t>IN ('K102' ,'K103','K105') ORDER BY 2 </a:t>
            </a:r>
            <a:r>
              <a:rPr lang="en-US" altLang="zh-CN" sz="2100" dirty="0" err="1" smtClean="0">
                <a:latin typeface="Arial" pitchFamily="34" charset="0"/>
                <a:ea typeface="黑体" pitchFamily="49" charset="-122"/>
              </a:rPr>
              <a:t>desc</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成绩</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4509120"/>
            <a:ext cx="8997950" cy="2282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在查询中，可以是在</a:t>
            </a:r>
            <a:r>
              <a:rPr lang="zh-CN" altLang="en-US" sz="2100" dirty="0">
                <a:latin typeface="Arial" pitchFamily="34" charset="0"/>
                <a:ea typeface="黑体" pitchFamily="49" charset="-122"/>
              </a:rPr>
              <a:t>原有数据的基础上通过计算，输出统计</a:t>
            </a:r>
            <a:r>
              <a:rPr lang="zh-CN" altLang="en-US" sz="2100" dirty="0" smtClean="0">
                <a:latin typeface="Arial" pitchFamily="34" charset="0"/>
                <a:ea typeface="黑体" pitchFamily="49" charset="-122"/>
              </a:rPr>
              <a:t>结果，这样</a:t>
            </a:r>
            <a:r>
              <a:rPr lang="zh-CN" altLang="en-US" sz="2100" dirty="0">
                <a:latin typeface="Arial" pitchFamily="34" charset="0"/>
                <a:ea typeface="黑体" pitchFamily="49" charset="-122"/>
              </a:rPr>
              <a:t>的查询称为</a:t>
            </a:r>
            <a:r>
              <a:rPr lang="zh-CN" altLang="en-US" sz="2100" dirty="0">
                <a:solidFill>
                  <a:srgbClr val="FFFF00"/>
                </a:solidFill>
                <a:latin typeface="Arial" pitchFamily="34" charset="0"/>
                <a:ea typeface="黑体" pitchFamily="49" charset="-122"/>
              </a:rPr>
              <a:t>计算查询或统计查询（</a:t>
            </a:r>
            <a:r>
              <a:rPr lang="en-US" altLang="zh-CN" sz="2100" dirty="0">
                <a:solidFill>
                  <a:srgbClr val="FFFF00"/>
                </a:solidFill>
                <a:latin typeface="Arial" pitchFamily="34" charset="0"/>
                <a:ea typeface="黑体" pitchFamily="49" charset="-122"/>
              </a:rPr>
              <a:t>Statistical Query</a:t>
            </a:r>
            <a:r>
              <a:rPr lang="zh-CN" altLang="en-US" sz="2100" dirty="0" smtClean="0">
                <a:solidFill>
                  <a:srgbClr val="FFFF00"/>
                </a:solidFill>
                <a:latin typeface="Arial" pitchFamily="34" charset="0"/>
                <a:ea typeface="黑体" pitchFamily="49" charset="-122"/>
              </a:rPr>
              <a:t>）。</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提供了</a:t>
            </a:r>
            <a:r>
              <a:rPr lang="en-US" altLang="zh-CN" sz="2100" dirty="0">
                <a:latin typeface="Arial" pitchFamily="34" charset="0"/>
                <a:ea typeface="黑体" pitchFamily="49" charset="-122"/>
              </a:rPr>
              <a:t>5</a:t>
            </a:r>
            <a:r>
              <a:rPr lang="zh-CN" altLang="en-US" sz="2100" dirty="0" smtClean="0">
                <a:latin typeface="Arial" pitchFamily="34" charset="0"/>
                <a:ea typeface="黑体" pitchFamily="49" charset="-122"/>
              </a:rPr>
              <a:t>个用于对</a:t>
            </a:r>
            <a:r>
              <a:rPr lang="zh-CN" altLang="en-US" sz="2100" dirty="0">
                <a:latin typeface="Arial" pitchFamily="34" charset="0"/>
                <a:ea typeface="黑体" pitchFamily="49" charset="-122"/>
              </a:rPr>
              <a:t>一组值执行计算，并返回单个</a:t>
            </a:r>
            <a:r>
              <a:rPr lang="zh-CN" altLang="en-US" sz="2100" dirty="0" smtClean="0">
                <a:latin typeface="Arial" pitchFamily="34" charset="0"/>
                <a:ea typeface="黑体" pitchFamily="49" charset="-122"/>
              </a:rPr>
              <a:t>值的聚合函数。一般</a:t>
            </a:r>
            <a:r>
              <a:rPr lang="zh-CN" altLang="en-US" sz="2100" dirty="0">
                <a:latin typeface="Arial" pitchFamily="34" charset="0"/>
                <a:ea typeface="黑体" pitchFamily="49" charset="-122"/>
              </a:rPr>
              <a:t>情况下，若字段中含有空值，聚合函数会忽略，但</a:t>
            </a:r>
            <a:r>
              <a:rPr lang="en-US" altLang="zh-CN" sz="2100" dirty="0">
                <a:latin typeface="Arial" pitchFamily="34" charset="0"/>
                <a:ea typeface="黑体" pitchFamily="49" charset="-122"/>
              </a:rPr>
              <a:t>COUNT</a:t>
            </a:r>
            <a:r>
              <a:rPr lang="zh-CN" altLang="en-US" sz="2100" dirty="0">
                <a:latin typeface="Arial" pitchFamily="34" charset="0"/>
                <a:ea typeface="黑体" pitchFamily="49" charset="-122"/>
              </a:rPr>
              <a:t>除外。主要函数如表</a:t>
            </a:r>
            <a:r>
              <a:rPr lang="en-US" altLang="zh-CN" sz="2100" dirty="0">
                <a:latin typeface="Arial" pitchFamily="34" charset="0"/>
                <a:ea typeface="黑体" pitchFamily="49" charset="-122"/>
              </a:rPr>
              <a:t>6-2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聚合</a:t>
            </a:r>
            <a:r>
              <a:rPr lang="zh-CN" altLang="en-US" sz="2100" dirty="0">
                <a:latin typeface="Arial" pitchFamily="34" charset="0"/>
                <a:ea typeface="黑体" pitchFamily="49" charset="-122"/>
              </a:rPr>
              <a:t>函数在下列位置可作为表达式使用：</a:t>
            </a:r>
          </a:p>
          <a:p>
            <a:r>
              <a:rPr lang="en-US" altLang="zh-CN" sz="2100" dirty="0" smtClean="0">
                <a:latin typeface="Arial" pitchFamily="34" charset="0"/>
                <a:ea typeface="黑体" pitchFamily="49" charset="-122"/>
              </a:rPr>
              <a:t>　　①SELECT</a:t>
            </a:r>
            <a:r>
              <a:rPr lang="zh-CN" altLang="en-US" sz="2100" dirty="0">
                <a:latin typeface="Arial" pitchFamily="34" charset="0"/>
                <a:ea typeface="黑体" pitchFamily="49" charset="-122"/>
              </a:rPr>
              <a:t>语句的选择列表（子查询或外部查询）。</a:t>
            </a:r>
          </a:p>
          <a:p>
            <a:r>
              <a:rPr lang="en-US" altLang="zh-CN" sz="2100" dirty="0" smtClean="0">
                <a:latin typeface="Arial" pitchFamily="34" charset="0"/>
                <a:ea typeface="黑体" pitchFamily="49" charset="-122"/>
              </a:rPr>
              <a:t>　　②HAVING</a:t>
            </a:r>
            <a:r>
              <a:rPr lang="zh-CN" altLang="en-US" sz="2100" dirty="0">
                <a:latin typeface="Arial" pitchFamily="34" charset="0"/>
                <a:ea typeface="黑体" pitchFamily="49" charset="-122"/>
              </a:rPr>
              <a:t>子句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6708155" y="1200097"/>
            <a:ext cx="2286000" cy="369332"/>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6-8  </a:t>
            </a:r>
            <a:r>
              <a:rPr lang="zh-CN" altLang="en-US" dirty="0">
                <a:solidFill>
                  <a:srgbClr val="FFFFFF"/>
                </a:solidFill>
                <a:latin typeface="Arial" pitchFamily="34" charset="0"/>
                <a:ea typeface="黑体" pitchFamily="49" charset="-122"/>
              </a:rPr>
              <a:t>排序查询结果 </a:t>
            </a:r>
            <a:endParaRPr lang="zh-CN" altLang="en-US" dirty="0"/>
          </a:p>
        </p:txBody>
      </p:sp>
      <p:sp>
        <p:nvSpPr>
          <p:cNvPr id="5" name="矩形 4"/>
          <p:cNvSpPr/>
          <p:nvPr/>
        </p:nvSpPr>
        <p:spPr>
          <a:xfrm>
            <a:off x="6588224" y="3912335"/>
            <a:ext cx="252586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6-9  </a:t>
            </a:r>
            <a:r>
              <a:rPr lang="zh-CN" altLang="en-US" dirty="0">
                <a:solidFill>
                  <a:srgbClr val="FFFFFF"/>
                </a:solidFill>
                <a:latin typeface="Arial" pitchFamily="34" charset="0"/>
                <a:ea typeface="黑体" pitchFamily="49" charset="-122"/>
              </a:rPr>
              <a:t>按查询结果排序</a:t>
            </a:r>
          </a:p>
        </p:txBody>
      </p:sp>
      <p:sp>
        <p:nvSpPr>
          <p:cNvPr id="6" name="Rectangle 3"/>
          <p:cNvSpPr>
            <a:spLocks noChangeArrowheads="1"/>
          </p:cNvSpPr>
          <p:nvPr/>
        </p:nvSpPr>
        <p:spPr bwMode="auto">
          <a:xfrm>
            <a:off x="74613" y="1166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a:ea typeface="黑体" pitchFamily="49" charset="-122"/>
              </a:rPr>
              <a:t>．示例</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1155" y="214734"/>
            <a:ext cx="1980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715" y="1556792"/>
            <a:ext cx="1586880" cy="23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ChangeArrowheads="1"/>
          </p:cNvSpPr>
          <p:nvPr/>
        </p:nvSpPr>
        <p:spPr bwMode="auto">
          <a:xfrm>
            <a:off x="74613" y="412510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6.2.5  </a:t>
            </a:r>
            <a:r>
              <a:rPr lang="zh-CN" altLang="en-US" sz="2200" dirty="0">
                <a:ea typeface="黑体" pitchFamily="49" charset="-122"/>
              </a:rPr>
              <a:t>计算查询</a:t>
            </a:r>
          </a:p>
        </p:txBody>
      </p:sp>
    </p:spTree>
    <p:extLst>
      <p:ext uri="{BB962C8B-B14F-4D97-AF65-F5344CB8AC3E}">
        <p14:creationId xmlns:p14="http://schemas.microsoft.com/office/powerpoint/2010/main" val="318324083"/>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060848"/>
            <a:ext cx="8997950" cy="290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注</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在这些函数中，可以使用</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短语或</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短语，如果指定了</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短语，则表示在计算时取消指定列中的重复值，如果不指定</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短语或</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短语，则取默认值</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，表示不取消重复值。</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COUNT</a:t>
            </a:r>
            <a:r>
              <a:rPr lang="zh-CN" altLang="en-US" sz="2100" dirty="0">
                <a:latin typeface="Arial" pitchFamily="34" charset="0"/>
                <a:ea typeface="黑体" pitchFamily="49" charset="-122"/>
              </a:rPr>
              <a:t>表达式中，</a:t>
            </a:r>
            <a:r>
              <a:rPr lang="en-US" altLang="zh-CN" sz="2100" dirty="0" err="1">
                <a:latin typeface="Arial" pitchFamily="34" charset="0"/>
                <a:ea typeface="黑体" pitchFamily="49" charset="-122"/>
              </a:rPr>
              <a:t>nExpression</a:t>
            </a:r>
            <a:r>
              <a:rPr lang="zh-CN" altLang="en-US" sz="2100" dirty="0">
                <a:latin typeface="Arial" pitchFamily="34" charset="0"/>
                <a:ea typeface="黑体" pitchFamily="49" charset="-122"/>
              </a:rPr>
              <a:t>可使用除备注和通用型以外任何类型的表达式</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COUNT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不需要任何参数，而且不能与</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一起使用，“*”的含义往往有</a:t>
            </a:r>
            <a:r>
              <a:rPr lang="en-US" altLang="zh-CN" sz="2100" dirty="0">
                <a:latin typeface="Arial" pitchFamily="34" charset="0"/>
                <a:ea typeface="黑体" pitchFamily="49" charset="-122"/>
              </a:rPr>
              <a:t>GROUP BY</a:t>
            </a:r>
            <a:r>
              <a:rPr lang="zh-CN" altLang="en-US" sz="2100" dirty="0">
                <a:latin typeface="Arial" pitchFamily="34" charset="0"/>
                <a:ea typeface="黑体" pitchFamily="49" charset="-122"/>
              </a:rPr>
              <a:t>有关</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聚合函数不能用在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子句中。</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除</a:t>
            </a:r>
            <a:r>
              <a:rPr lang="en-US" altLang="zh-CN" sz="2100" dirty="0">
                <a:latin typeface="Arial" pitchFamily="34" charset="0"/>
                <a:ea typeface="黑体" pitchFamily="49" charset="-122"/>
              </a:rPr>
              <a:t>CIUNT</a:t>
            </a:r>
            <a:r>
              <a:rPr lang="zh-CN" altLang="en-US" sz="2100" dirty="0">
                <a:latin typeface="Arial" pitchFamily="34" charset="0"/>
                <a:ea typeface="黑体" pitchFamily="49" charset="-122"/>
              </a:rPr>
              <a:t>函数外，聚合函数忽略空值（</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716356547"/>
              </p:ext>
            </p:extLst>
          </p:nvPr>
        </p:nvGraphicFramePr>
        <p:xfrm>
          <a:off x="143445" y="620688"/>
          <a:ext cx="8821043" cy="1371600"/>
        </p:xfrm>
        <a:graphic>
          <a:graphicData uri="http://schemas.openxmlformats.org/drawingml/2006/table">
            <a:tbl>
              <a:tblPr firstRow="1" firstCol="1" bandRow="1"/>
              <a:tblGrid>
                <a:gridCol w="4214740"/>
                <a:gridCol w="4606303"/>
              </a:tblGrid>
              <a:tr h="0">
                <a:tc>
                  <a:txBody>
                    <a:bodyPr/>
                    <a:lstStyle/>
                    <a:p>
                      <a:pPr algn="l">
                        <a:spcAft>
                          <a:spcPts val="0"/>
                        </a:spcAft>
                      </a:pPr>
                      <a:r>
                        <a:rPr lang="en-US" sz="1800" b="1" kern="100" dirty="0">
                          <a:effectLst/>
                          <a:latin typeface="Calibri"/>
                          <a:ea typeface="宋体"/>
                          <a:cs typeface="Times New Roman"/>
                        </a:rPr>
                        <a:t>AVG([ALL | DISTINCT] </a:t>
                      </a:r>
                      <a:r>
                        <a:rPr lang="en-US" sz="1800" b="1" kern="100" dirty="0" err="1">
                          <a:effectLst/>
                          <a:latin typeface="Calibri"/>
                          <a:ea typeface="宋体"/>
                          <a:cs typeface="Times New Roman"/>
                        </a:rPr>
                        <a:t>nExpression</a:t>
                      </a:r>
                      <a:r>
                        <a:rPr lang="en-US" sz="1800" b="1" kern="100" dirty="0">
                          <a:effectLst/>
                          <a:latin typeface="Calibri"/>
                          <a:ea typeface="宋体"/>
                          <a:cs typeface="Times New Roman"/>
                        </a:rPr>
                        <a:t>)</a:t>
                      </a:r>
                      <a:endParaRPr lang="zh-CN" sz="1800" b="1" kern="100" dirty="0">
                        <a:effectLst/>
                        <a:latin typeface="Calibri"/>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1800" b="1" kern="100" dirty="0">
                          <a:effectLst/>
                          <a:latin typeface="Calibri"/>
                          <a:ea typeface="宋体"/>
                          <a:cs typeface="Times New Roman"/>
                        </a:rPr>
                        <a:t>（按列）计算表达式</a:t>
                      </a:r>
                      <a:r>
                        <a:rPr lang="en-US" sz="1800" b="1" kern="100" dirty="0" err="1">
                          <a:effectLst/>
                          <a:latin typeface="Calibri"/>
                          <a:ea typeface="宋体"/>
                          <a:cs typeface="Times New Roman"/>
                        </a:rPr>
                        <a:t>nExpression</a:t>
                      </a:r>
                      <a:r>
                        <a:rPr lang="zh-CN" sz="1800" b="1" kern="100" dirty="0">
                          <a:effectLst/>
                          <a:latin typeface="Calibri"/>
                          <a:ea typeface="宋体"/>
                          <a:cs typeface="Times New Roman"/>
                        </a:rPr>
                        <a:t>的平均值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a:spcAft>
                          <a:spcPts val="0"/>
                        </a:spcAft>
                      </a:pPr>
                      <a:r>
                        <a:rPr lang="en-US" sz="1800" b="1" kern="100">
                          <a:effectLst/>
                          <a:latin typeface="Calibri"/>
                          <a:ea typeface="宋体"/>
                          <a:cs typeface="Times New Roman"/>
                        </a:rPr>
                        <a:t>SUM([ALL | DISTINCT] nExpression)</a:t>
                      </a:r>
                      <a:endParaRPr lang="zh-CN" sz="1800" b="1" kern="100">
                        <a:effectLst/>
                        <a:latin typeface="Calibri"/>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1800" b="1" kern="100" dirty="0">
                          <a:effectLst/>
                          <a:latin typeface="Calibri"/>
                          <a:ea typeface="宋体"/>
                          <a:cs typeface="Times New Roman"/>
                        </a:rPr>
                        <a:t>（按列）计算表达式</a:t>
                      </a:r>
                      <a:r>
                        <a:rPr lang="en-US" sz="1800" b="1" kern="100" dirty="0" err="1">
                          <a:effectLst/>
                          <a:latin typeface="Calibri"/>
                          <a:ea typeface="宋体"/>
                          <a:cs typeface="Times New Roman"/>
                        </a:rPr>
                        <a:t>nExpression</a:t>
                      </a:r>
                      <a:r>
                        <a:rPr lang="zh-CN" sz="1800" b="1" kern="100" dirty="0">
                          <a:effectLst/>
                          <a:latin typeface="Calibri"/>
                          <a:ea typeface="宋体"/>
                          <a:cs typeface="Times New Roman"/>
                        </a:rPr>
                        <a:t>的总和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a:spcAft>
                          <a:spcPts val="0"/>
                        </a:spcAft>
                      </a:pPr>
                      <a:r>
                        <a:rPr lang="en-US" sz="1800" b="1" kern="100">
                          <a:effectLst/>
                          <a:latin typeface="Calibri"/>
                          <a:ea typeface="宋体"/>
                          <a:cs typeface="Times New Roman"/>
                        </a:rPr>
                        <a:t>COUNT([ALL | DISTINCT] nExpression | *)</a:t>
                      </a:r>
                      <a:endParaRPr lang="zh-CN" sz="1800" b="1" kern="100">
                        <a:effectLst/>
                        <a:latin typeface="Calibri"/>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1800" b="1" kern="100" dirty="0">
                          <a:effectLst/>
                          <a:latin typeface="Calibri"/>
                          <a:ea typeface="宋体"/>
                          <a:cs typeface="Times New Roman"/>
                        </a:rPr>
                        <a:t>（按列）统计表达式</a:t>
                      </a:r>
                      <a:r>
                        <a:rPr lang="en-US" sz="1800" b="1" kern="100" dirty="0" err="1">
                          <a:effectLst/>
                          <a:latin typeface="Calibri"/>
                          <a:ea typeface="宋体"/>
                          <a:cs typeface="Times New Roman"/>
                        </a:rPr>
                        <a:t>nExpression</a:t>
                      </a:r>
                      <a:r>
                        <a:rPr lang="zh-CN" sz="1800" b="1" kern="100" dirty="0">
                          <a:effectLst/>
                          <a:latin typeface="Calibri"/>
                          <a:ea typeface="宋体"/>
                          <a:cs typeface="Times New Roman"/>
                        </a:rPr>
                        <a:t>的个数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a:spcAft>
                          <a:spcPts val="0"/>
                        </a:spcAft>
                      </a:pPr>
                      <a:r>
                        <a:rPr lang="en-US" sz="1800" b="1" kern="100">
                          <a:effectLst/>
                          <a:latin typeface="Calibri"/>
                          <a:ea typeface="宋体"/>
                          <a:cs typeface="Times New Roman"/>
                        </a:rPr>
                        <a:t>MAX([ALL | DISTINCT] nExpression)</a:t>
                      </a:r>
                      <a:endParaRPr lang="zh-CN" sz="1800" b="1" kern="100">
                        <a:effectLst/>
                        <a:latin typeface="Calibri"/>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1800" b="1" kern="100" dirty="0">
                          <a:effectLst/>
                          <a:latin typeface="Calibri"/>
                          <a:ea typeface="宋体"/>
                          <a:cs typeface="Times New Roman"/>
                        </a:rPr>
                        <a:t>（按列）计算表达式</a:t>
                      </a:r>
                      <a:r>
                        <a:rPr lang="en-US" sz="1800" b="1" kern="100" dirty="0" err="1">
                          <a:effectLst/>
                          <a:latin typeface="Calibri"/>
                          <a:ea typeface="宋体"/>
                          <a:cs typeface="Times New Roman"/>
                        </a:rPr>
                        <a:t>nExpression</a:t>
                      </a:r>
                      <a:r>
                        <a:rPr lang="zh-CN" sz="1800" b="1" kern="100" dirty="0">
                          <a:effectLst/>
                          <a:latin typeface="Calibri"/>
                          <a:ea typeface="宋体"/>
                          <a:cs typeface="Times New Roman"/>
                        </a:rPr>
                        <a:t>中的最大值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a:spcAft>
                          <a:spcPts val="0"/>
                        </a:spcAft>
                      </a:pPr>
                      <a:r>
                        <a:rPr lang="en-US" sz="1800" b="1" kern="100">
                          <a:effectLst/>
                          <a:latin typeface="Calibri"/>
                          <a:ea typeface="宋体"/>
                          <a:cs typeface="Times New Roman"/>
                        </a:rPr>
                        <a:t>MIN([ALL | DISTINCT] nExpression)</a:t>
                      </a:r>
                      <a:endParaRPr lang="zh-CN" sz="1800" b="1" kern="100">
                        <a:effectLst/>
                        <a:latin typeface="Calibri"/>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1800" b="1" kern="100" dirty="0">
                          <a:effectLst/>
                          <a:latin typeface="Calibri"/>
                          <a:ea typeface="宋体"/>
                          <a:cs typeface="Times New Roman"/>
                        </a:rPr>
                        <a:t>（按列）计算表达式</a:t>
                      </a:r>
                      <a:r>
                        <a:rPr lang="en-US" sz="1800" b="1" kern="100" dirty="0" err="1">
                          <a:effectLst/>
                          <a:latin typeface="Calibri"/>
                          <a:ea typeface="宋体"/>
                          <a:cs typeface="Times New Roman"/>
                        </a:rPr>
                        <a:t>nExpression</a:t>
                      </a:r>
                      <a:r>
                        <a:rPr lang="zh-CN" sz="1800" b="1" kern="100" dirty="0">
                          <a:effectLst/>
                          <a:latin typeface="Calibri"/>
                          <a:ea typeface="宋体"/>
                          <a:cs typeface="Times New Roman"/>
                        </a:rPr>
                        <a:t>中的最小值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矩形 3"/>
          <p:cNvSpPr/>
          <p:nvPr/>
        </p:nvSpPr>
        <p:spPr>
          <a:xfrm>
            <a:off x="3131840" y="116632"/>
            <a:ext cx="32403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6-2  </a:t>
            </a:r>
            <a:r>
              <a:rPr lang="zh-CN" altLang="en-US" dirty="0">
                <a:solidFill>
                  <a:srgbClr val="FFFFFF"/>
                </a:solidFill>
                <a:latin typeface="Arial" pitchFamily="34" charset="0"/>
                <a:ea typeface="黑体" pitchFamily="49" charset="-122"/>
              </a:rPr>
              <a:t>常用聚合函数及其功能</a:t>
            </a:r>
          </a:p>
        </p:txBody>
      </p:sp>
      <p:sp>
        <p:nvSpPr>
          <p:cNvPr id="5" name="矩形 4"/>
          <p:cNvSpPr/>
          <p:nvPr/>
        </p:nvSpPr>
        <p:spPr>
          <a:xfrm>
            <a:off x="5508104" y="6057141"/>
            <a:ext cx="3564459"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6-10  </a:t>
            </a:r>
            <a:r>
              <a:rPr lang="zh-CN" altLang="en-US" dirty="0">
                <a:solidFill>
                  <a:srgbClr val="FFFFFF"/>
                </a:solidFill>
                <a:latin typeface="Arial" pitchFamily="34" charset="0"/>
                <a:ea typeface="黑体" pitchFamily="49" charset="-122"/>
              </a:rPr>
              <a:t>聚合函数</a:t>
            </a:r>
            <a:r>
              <a:rPr lang="en-US" altLang="zh-CN" dirty="0">
                <a:solidFill>
                  <a:srgbClr val="FFFFFF"/>
                </a:solidFill>
                <a:latin typeface="Arial" pitchFamily="34" charset="0"/>
                <a:ea typeface="黑体" pitchFamily="49" charset="-122"/>
              </a:rPr>
              <a:t>SUM(),AVG()</a:t>
            </a:r>
            <a:r>
              <a:rPr lang="zh-CN" altLang="en-US" dirty="0">
                <a:solidFill>
                  <a:srgbClr val="FFFFFF"/>
                </a:solidFill>
                <a:latin typeface="Arial" pitchFamily="34" charset="0"/>
                <a:ea typeface="黑体" pitchFamily="49" charset="-122"/>
              </a:rPr>
              <a:t>在查询中的应用</a:t>
            </a:r>
          </a:p>
        </p:txBody>
      </p:sp>
      <p:sp>
        <p:nvSpPr>
          <p:cNvPr id="6" name="Rectangle 4"/>
          <p:cNvSpPr>
            <a:spLocks noChangeArrowheads="1"/>
          </p:cNvSpPr>
          <p:nvPr/>
        </p:nvSpPr>
        <p:spPr bwMode="auto">
          <a:xfrm>
            <a:off x="74613" y="5013176"/>
            <a:ext cx="5649515"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6-11】  </a:t>
            </a:r>
            <a:r>
              <a:rPr lang="zh-CN" altLang="en-US" sz="2100" dirty="0">
                <a:latin typeface="Arial" pitchFamily="34" charset="0"/>
                <a:ea typeface="黑体" pitchFamily="49" charset="-122"/>
              </a:rPr>
              <a:t>求学号为“</a:t>
            </a:r>
            <a:r>
              <a:rPr lang="en-US" altLang="zh-CN" sz="2100" dirty="0">
                <a:latin typeface="Arial" pitchFamily="34" charset="0"/>
                <a:ea typeface="黑体" pitchFamily="49" charset="-122"/>
              </a:rPr>
              <a:t>s1101108”</a:t>
            </a:r>
            <a:r>
              <a:rPr lang="zh-CN" altLang="en-US" sz="2100" dirty="0">
                <a:latin typeface="Arial" pitchFamily="34" charset="0"/>
                <a:ea typeface="黑体" pitchFamily="49" charset="-122"/>
              </a:rPr>
              <a:t>学生的总分和平均分（显示学号</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6-10</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,SUM(</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总分</a:t>
            </a:r>
            <a:r>
              <a:rPr lang="en-US" altLang="zh-CN" sz="2100" dirty="0">
                <a:solidFill>
                  <a:srgbClr val="FFFF00"/>
                </a:solidFill>
                <a:latin typeface="Arial" pitchFamily="34" charset="0"/>
                <a:ea typeface="黑体" pitchFamily="49" charset="-122"/>
              </a:rPr>
              <a:t>,AVG(</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平均分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成绩 </a:t>
            </a:r>
            <a:r>
              <a:rPr lang="en-US" altLang="zh-CN" sz="2100" dirty="0" smtClean="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学号 </a:t>
            </a:r>
            <a:r>
              <a:rPr lang="en-US" altLang="zh-CN" sz="2100" dirty="0">
                <a:solidFill>
                  <a:srgbClr val="FFFF00"/>
                </a:solidFill>
                <a:latin typeface="Arial" pitchFamily="34" charset="0"/>
                <a:ea typeface="黑体" pitchFamily="49" charset="-122"/>
              </a:rPr>
              <a:t>='s1101108'</a:t>
            </a:r>
          </a:p>
          <a:p>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8256" y="5627466"/>
            <a:ext cx="343131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768490"/>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60648"/>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6-12】  </a:t>
            </a:r>
            <a:r>
              <a:rPr lang="zh-CN" altLang="en-US" sz="2100" dirty="0">
                <a:latin typeface="Arial" pitchFamily="34" charset="0"/>
                <a:ea typeface="黑体" pitchFamily="49" charset="-122"/>
              </a:rPr>
              <a:t>求选修课程号为“</a:t>
            </a:r>
            <a:r>
              <a:rPr lang="en-US" altLang="zh-CN" sz="2100" dirty="0">
                <a:latin typeface="Arial" pitchFamily="34" charset="0"/>
                <a:ea typeface="黑体" pitchFamily="49" charset="-122"/>
              </a:rPr>
              <a:t>K104”</a:t>
            </a:r>
            <a:r>
              <a:rPr lang="zh-CN" altLang="en-US" sz="2100" dirty="0">
                <a:latin typeface="Arial" pitchFamily="34" charset="0"/>
                <a:ea typeface="黑体" pitchFamily="49" charset="-122"/>
              </a:rPr>
              <a:t>学生的最高分、最低分及之间相差的分数（显示课程号）。</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课程号</a:t>
            </a:r>
            <a:r>
              <a:rPr lang="en-US" altLang="zh-CN" sz="2100" dirty="0">
                <a:solidFill>
                  <a:srgbClr val="FFFF00"/>
                </a:solidFill>
                <a:latin typeface="Arial" pitchFamily="34" charset="0"/>
                <a:ea typeface="黑体" pitchFamily="49" charset="-122"/>
              </a:rPr>
              <a:t>,MAX(</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最高分</a:t>
            </a:r>
            <a:r>
              <a:rPr lang="en-US" altLang="zh-CN" sz="2100" dirty="0">
                <a:solidFill>
                  <a:srgbClr val="FFFF00"/>
                </a:solidFill>
                <a:latin typeface="Arial" pitchFamily="34" charset="0"/>
                <a:ea typeface="黑体" pitchFamily="49" charset="-122"/>
              </a:rPr>
              <a:t>,MIN(</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最低分</a:t>
            </a:r>
            <a:r>
              <a:rPr lang="en-US" altLang="zh-CN" sz="2100" dirty="0">
                <a:solidFill>
                  <a:srgbClr val="FFFF00"/>
                </a:solidFill>
                <a:latin typeface="Arial" pitchFamily="34" charset="0"/>
                <a:ea typeface="黑体" pitchFamily="49" charset="-122"/>
              </a:rPr>
              <a:t>, ;</a:t>
            </a:r>
          </a:p>
          <a:p>
            <a:r>
              <a:rPr lang="en-US" altLang="zh-CN" sz="2100" dirty="0">
                <a:solidFill>
                  <a:srgbClr val="FFFF00"/>
                </a:solidFill>
                <a:latin typeface="Arial" pitchFamily="34" charset="0"/>
                <a:ea typeface="黑体" pitchFamily="49" charset="-122"/>
              </a:rPr>
              <a:t>MAX(</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 MIN(</a:t>
            </a:r>
            <a:r>
              <a:rPr lang="zh-CN" altLang="en-US" sz="2100" dirty="0">
                <a:solidFill>
                  <a:srgbClr val="FFFF00"/>
                </a:solidFill>
                <a:latin typeface="Arial" pitchFamily="34" charset="0"/>
                <a:ea typeface="黑体" pitchFamily="49" charset="-122"/>
              </a:rPr>
              <a:t>成绩</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相差分数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成绩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课程号 </a:t>
            </a:r>
            <a:r>
              <a:rPr lang="en-US" altLang="zh-CN" sz="2100" dirty="0">
                <a:solidFill>
                  <a:srgbClr val="FFFF00"/>
                </a:solidFill>
                <a:latin typeface="Arial" pitchFamily="34" charset="0"/>
                <a:ea typeface="黑体" pitchFamily="49" charset="-122"/>
              </a:rPr>
              <a:t>='K104'</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6-13】  </a:t>
            </a:r>
            <a:r>
              <a:rPr lang="zh-CN" altLang="en-US" sz="2100" dirty="0">
                <a:latin typeface="Arial" pitchFamily="34" charset="0"/>
                <a:ea typeface="黑体" pitchFamily="49" charset="-122"/>
              </a:rPr>
              <a:t>求入校总分在</a:t>
            </a:r>
            <a:r>
              <a:rPr lang="en-US" altLang="zh-CN" sz="2100" dirty="0">
                <a:latin typeface="Arial" pitchFamily="34" charset="0"/>
                <a:ea typeface="黑体" pitchFamily="49" charset="-122"/>
              </a:rPr>
              <a:t>560</a:t>
            </a:r>
            <a:r>
              <a:rPr lang="zh-CN" altLang="en-US" sz="2100" dirty="0">
                <a:latin typeface="Arial" pitchFamily="34" charset="0"/>
                <a:ea typeface="黑体" pitchFamily="49" charset="-122"/>
              </a:rPr>
              <a:t>分以上的学生的人数。</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COUNT(</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入校总分在</a:t>
            </a:r>
            <a:r>
              <a:rPr lang="en-US" altLang="zh-CN" sz="2100" dirty="0">
                <a:solidFill>
                  <a:srgbClr val="FFFF00"/>
                </a:solidFill>
                <a:latin typeface="Arial" pitchFamily="34" charset="0"/>
                <a:ea typeface="黑体" pitchFamily="49" charset="-122"/>
              </a:rPr>
              <a:t>560</a:t>
            </a:r>
            <a:r>
              <a:rPr lang="zh-CN" altLang="en-US" sz="2100" dirty="0">
                <a:solidFill>
                  <a:srgbClr val="FFFF00"/>
                </a:solidFill>
                <a:latin typeface="Arial" pitchFamily="34" charset="0"/>
                <a:ea typeface="黑体" pitchFamily="49" charset="-122"/>
              </a:rPr>
              <a:t>分以上的人数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总分</a:t>
            </a:r>
            <a:r>
              <a:rPr lang="en-US" altLang="zh-CN" sz="2100" dirty="0">
                <a:solidFill>
                  <a:srgbClr val="FFFF00"/>
                </a:solidFill>
                <a:latin typeface="Arial" pitchFamily="34" charset="0"/>
                <a:ea typeface="黑体" pitchFamily="49" charset="-122"/>
              </a:rPr>
              <a:t>&gt;=560</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6-14】  </a:t>
            </a:r>
            <a:r>
              <a:rPr lang="zh-CN" altLang="en-US" sz="2100" dirty="0">
                <a:latin typeface="Arial" pitchFamily="34" charset="0"/>
                <a:ea typeface="黑体" pitchFamily="49" charset="-122"/>
              </a:rPr>
              <a:t>统计选课表中有多少门课。</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COUNT(DISTINCT </a:t>
            </a:r>
            <a:r>
              <a:rPr lang="zh-CN" altLang="en-US" sz="2100" dirty="0">
                <a:solidFill>
                  <a:srgbClr val="FFFF00"/>
                </a:solidFill>
                <a:latin typeface="Arial" pitchFamily="34" charset="0"/>
                <a:ea typeface="黑体" pitchFamily="49" charset="-122"/>
              </a:rPr>
              <a:t>课程号</a:t>
            </a:r>
            <a:r>
              <a:rPr lang="en-US" altLang="zh-CN" sz="2100" dirty="0">
                <a:solidFill>
                  <a:srgbClr val="FFFF00"/>
                </a:solidFill>
                <a:latin typeface="Arial" pitchFamily="34" charset="0"/>
                <a:ea typeface="黑体" pitchFamily="49" charset="-122"/>
              </a:rPr>
              <a:t>) AS </a:t>
            </a:r>
            <a:r>
              <a:rPr lang="zh-CN" altLang="en-US" sz="2100" dirty="0">
                <a:solidFill>
                  <a:srgbClr val="FFFF00"/>
                </a:solidFill>
                <a:latin typeface="Arial" pitchFamily="34" charset="0"/>
                <a:ea typeface="黑体" pitchFamily="49" charset="-122"/>
              </a:rPr>
              <a:t>选课表中课程数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成绩</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：由于在“成绩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表中，在选修同一门课程的许多学生，因此在查询中加入关键字</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后表示消去重复行，计算字段课程号不同值的数目。</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6-15】  </a:t>
            </a:r>
            <a:r>
              <a:rPr lang="zh-CN" altLang="en-US" sz="2100" dirty="0">
                <a:latin typeface="Arial" pitchFamily="34" charset="0"/>
                <a:ea typeface="黑体" pitchFamily="49" charset="-122"/>
              </a:rPr>
              <a:t>利用特殊函数</a:t>
            </a:r>
            <a:r>
              <a:rPr lang="en-US" altLang="zh-CN" sz="2100" dirty="0">
                <a:latin typeface="Arial" pitchFamily="34" charset="0"/>
                <a:ea typeface="黑体" pitchFamily="49" charset="-122"/>
              </a:rPr>
              <a:t>COUNT(*)</a:t>
            </a:r>
            <a:r>
              <a:rPr lang="zh-CN" altLang="en-US" sz="2100" dirty="0">
                <a:latin typeface="Arial" pitchFamily="34" charset="0"/>
                <a:ea typeface="黑体" pitchFamily="49" charset="-122"/>
              </a:rPr>
              <a:t>求教师表中“教授”和“副教授”的人数。</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COUNT(*)  AS </a:t>
            </a:r>
            <a:r>
              <a:rPr lang="zh-CN" altLang="en-US" sz="2100" dirty="0">
                <a:solidFill>
                  <a:srgbClr val="FFFF00"/>
                </a:solidFill>
                <a:latin typeface="Arial" pitchFamily="34" charset="0"/>
                <a:ea typeface="黑体" pitchFamily="49" charset="-122"/>
              </a:rPr>
              <a:t>教授和副教授的人数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教师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职称 </a:t>
            </a:r>
            <a:r>
              <a:rPr lang="en-US" altLang="zh-CN" sz="2100" dirty="0">
                <a:solidFill>
                  <a:srgbClr val="FFFF00"/>
                </a:solidFill>
                <a:latin typeface="Arial" pitchFamily="34" charset="0"/>
                <a:ea typeface="黑体" pitchFamily="49" charset="-122"/>
              </a:rPr>
              <a:t>IN (‘</a:t>
            </a:r>
            <a:r>
              <a:rPr lang="zh-CN" altLang="en-US" sz="2100" dirty="0">
                <a:solidFill>
                  <a:srgbClr val="FFFF00"/>
                </a:solidFill>
                <a:latin typeface="Arial" pitchFamily="34" charset="0"/>
                <a:ea typeface="黑体" pitchFamily="49" charset="-122"/>
              </a:rPr>
              <a:t>教授’</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副教授’</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6-16】  </a:t>
            </a:r>
            <a:r>
              <a:rPr lang="zh-CN" altLang="en-US" sz="2100" dirty="0">
                <a:latin typeface="Arial" pitchFamily="34" charset="0"/>
                <a:ea typeface="黑体" pitchFamily="49" charset="-122"/>
              </a:rPr>
              <a:t>统计“学生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表中大于</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岁的人数。</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COUNT(*) AS </a:t>
            </a:r>
            <a:r>
              <a:rPr lang="zh-CN" altLang="en-US" sz="2100" dirty="0">
                <a:solidFill>
                  <a:srgbClr val="FFFF00"/>
                </a:solidFill>
                <a:latin typeface="Arial" pitchFamily="34" charset="0"/>
                <a:ea typeface="黑体" pitchFamily="49" charset="-122"/>
              </a:rPr>
              <a:t>大于或等于</a:t>
            </a:r>
            <a:r>
              <a:rPr lang="en-US" altLang="zh-CN" sz="2100" dirty="0">
                <a:solidFill>
                  <a:srgbClr val="FFFF00"/>
                </a:solidFill>
                <a:latin typeface="Arial" pitchFamily="34" charset="0"/>
                <a:ea typeface="黑体" pitchFamily="49" charset="-122"/>
              </a:rPr>
              <a:t>20</a:t>
            </a:r>
            <a:r>
              <a:rPr lang="zh-CN" altLang="en-US" sz="2100" dirty="0">
                <a:solidFill>
                  <a:srgbClr val="FFFF00"/>
                </a:solidFill>
                <a:latin typeface="Arial" pitchFamily="34" charset="0"/>
                <a:ea typeface="黑体" pitchFamily="49" charset="-122"/>
              </a:rPr>
              <a:t>岁以上的人数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WHERE YEAR(DATE())-YEAR(</a:t>
            </a:r>
            <a:r>
              <a:rPr lang="zh-CN" altLang="en-US" sz="2100" dirty="0">
                <a:solidFill>
                  <a:srgbClr val="FFFF00"/>
                </a:solidFill>
                <a:latin typeface="Arial" pitchFamily="34" charset="0"/>
                <a:ea typeface="黑体" pitchFamily="49" charset="-122"/>
              </a:rPr>
              <a:t>出生日期</a:t>
            </a:r>
            <a:r>
              <a:rPr lang="en-US" altLang="zh-CN" sz="2100" dirty="0">
                <a:solidFill>
                  <a:srgbClr val="FFFF00"/>
                </a:solidFill>
                <a:latin typeface="Arial" pitchFamily="34" charset="0"/>
                <a:ea typeface="黑体" pitchFamily="49" charset="-122"/>
              </a:rPr>
              <a:t>)&gt;=</a:t>
            </a:r>
            <a:r>
              <a:rPr lang="en-US" altLang="zh-CN" sz="2100" dirty="0" smtClean="0">
                <a:solidFill>
                  <a:srgbClr val="FFFF00"/>
                </a:solidFill>
                <a:latin typeface="Arial" pitchFamily="34" charset="0"/>
                <a:ea typeface="黑体" pitchFamily="49" charset="-122"/>
              </a:rPr>
              <a:t>18</a:t>
            </a:r>
            <a:endParaRPr lang="zh-CN" altLang="en-US"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2253325151"/>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72127"/>
            <a:ext cx="8997950" cy="686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中，分组查询（</a:t>
            </a:r>
            <a:r>
              <a:rPr lang="en-US" altLang="zh-CN" sz="2100" dirty="0" err="1">
                <a:latin typeface="Arial" pitchFamily="34" charset="0"/>
                <a:ea typeface="黑体" pitchFamily="49" charset="-122"/>
              </a:rPr>
              <a:t>Qrouping</a:t>
            </a:r>
            <a:r>
              <a:rPr lang="en-US" altLang="zh-CN" sz="2100" dirty="0">
                <a:latin typeface="Arial" pitchFamily="34" charset="0"/>
                <a:ea typeface="黑体" pitchFamily="49" charset="-122"/>
              </a:rPr>
              <a:t> Query</a:t>
            </a:r>
            <a:r>
              <a:rPr lang="zh-CN" altLang="en-US" sz="2100" dirty="0">
                <a:latin typeface="Arial" pitchFamily="34" charset="0"/>
                <a:ea typeface="黑体" pitchFamily="49" charset="-122"/>
              </a:rPr>
              <a:t>）可以通过在基本查询中增加</a:t>
            </a:r>
            <a:r>
              <a:rPr lang="en-US" altLang="zh-CN" sz="2100" dirty="0">
                <a:latin typeface="Arial" pitchFamily="34" charset="0"/>
                <a:ea typeface="黑体" pitchFamily="49" charset="-122"/>
              </a:rPr>
              <a:t>GROUP BY</a:t>
            </a:r>
            <a:r>
              <a:rPr lang="zh-CN" altLang="en-US" sz="2100" dirty="0">
                <a:latin typeface="Arial" pitchFamily="34" charset="0"/>
                <a:ea typeface="黑体" pitchFamily="49" charset="-122"/>
              </a:rPr>
              <a:t>子句来实现的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6.2.6  </a:t>
            </a:r>
            <a:r>
              <a:rPr lang="zh-CN" altLang="en-US" sz="2200" dirty="0">
                <a:ea typeface="黑体" pitchFamily="49" charset="-122"/>
              </a:rPr>
              <a:t>分组查询</a:t>
            </a:r>
          </a:p>
        </p:txBody>
      </p:sp>
      <p:sp>
        <p:nvSpPr>
          <p:cNvPr id="4" name="Rectangle 4"/>
          <p:cNvSpPr>
            <a:spLocks noChangeArrowheads="1"/>
          </p:cNvSpPr>
          <p:nvPr/>
        </p:nvSpPr>
        <p:spPr bwMode="auto">
          <a:xfrm>
            <a:off x="74613" y="1809391"/>
            <a:ext cx="8997950" cy="4571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GROUP BY </a:t>
            </a:r>
            <a:r>
              <a:rPr lang="en-US" altLang="zh-CN" sz="2100" dirty="0" err="1">
                <a:solidFill>
                  <a:srgbClr val="FFFF00"/>
                </a:solidFill>
                <a:latin typeface="Arial" pitchFamily="34" charset="0"/>
                <a:ea typeface="黑体" pitchFamily="49" charset="-122"/>
              </a:rPr>
              <a:t>GroupColumn</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GroupColumn</a:t>
            </a:r>
            <a:r>
              <a:rPr lang="en-US" altLang="zh-CN" sz="2100" dirty="0">
                <a:solidFill>
                  <a:srgbClr val="FFFF00"/>
                </a:solidFill>
                <a:latin typeface="Arial" pitchFamily="34" charset="0"/>
                <a:ea typeface="黑体" pitchFamily="49" charset="-122"/>
              </a:rPr>
              <a:t> ...]] [HAVING </a:t>
            </a:r>
            <a:r>
              <a:rPr lang="en-US" altLang="zh-CN" sz="2100" dirty="0" err="1">
                <a:solidFill>
                  <a:srgbClr val="FFFF00"/>
                </a:solidFill>
                <a:latin typeface="Arial" pitchFamily="34" charset="0"/>
                <a:ea typeface="黑体" pitchFamily="49" charset="-122"/>
              </a:rPr>
              <a:t>FilterCondition</a:t>
            </a:r>
            <a:r>
              <a:rPr lang="en-US" altLang="zh-CN" sz="2100" dirty="0">
                <a:solidFill>
                  <a:srgbClr val="FFFF00"/>
                </a:solidFill>
                <a:latin typeface="Arial" pitchFamily="34" charset="0"/>
                <a:ea typeface="黑体" pitchFamily="49" charset="-122"/>
              </a:rPr>
              <a:t> [AND | OR ...]]</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GroupColumn</a:t>
            </a:r>
            <a:r>
              <a:rPr lang="en-US" altLang="zh-CN" sz="2100" dirty="0">
                <a:latin typeface="Arial" pitchFamily="34" charset="0"/>
                <a:ea typeface="黑体" pitchFamily="49" charset="-122"/>
              </a:rPr>
              <a:t> [, ...]</a:t>
            </a:r>
            <a:r>
              <a:rPr lang="zh-CN" altLang="en-US" sz="2100" dirty="0">
                <a:latin typeface="Arial" pitchFamily="34" charset="0"/>
                <a:ea typeface="黑体" pitchFamily="49" charset="-122"/>
              </a:rPr>
              <a:t>：指定用来分组的列，它可以是一列或多列。其形式可以是：字段或数字表达式。如果是数值表达式，表示分组按查询结果中列的位置（最左边列编号为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）进行。</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HAVING </a:t>
            </a:r>
            <a:r>
              <a:rPr lang="en-US" altLang="zh-CN" sz="2100" dirty="0" err="1">
                <a:latin typeface="Arial" pitchFamily="34" charset="0"/>
                <a:ea typeface="黑体" pitchFamily="49" charset="-122"/>
              </a:rPr>
              <a:t>FilterCondition</a:t>
            </a:r>
            <a:r>
              <a:rPr lang="zh-CN" altLang="en-US" sz="2100" dirty="0">
                <a:latin typeface="Arial" pitchFamily="34" charset="0"/>
                <a:ea typeface="黑体" pitchFamily="49" charset="-122"/>
              </a:rPr>
              <a:t>：用来指定查询中分组的限定条件。当限定条件为多个时，应用</a:t>
            </a:r>
            <a:r>
              <a:rPr lang="en-US" altLang="zh-CN" sz="2100" dirty="0">
                <a:latin typeface="Arial" pitchFamily="34" charset="0"/>
                <a:ea typeface="黑体" pitchFamily="49" charset="-122"/>
              </a:rPr>
              <a:t>AND</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OR</a:t>
            </a:r>
            <a:r>
              <a:rPr lang="zh-CN" altLang="en-US" sz="2100" dirty="0">
                <a:latin typeface="Arial" pitchFamily="34" charset="0"/>
                <a:ea typeface="黑体" pitchFamily="49" charset="-122"/>
              </a:rPr>
              <a:t>予以联接。要得到该逻辑表达式的相反值，应使用</a:t>
            </a:r>
            <a:r>
              <a:rPr lang="en-US" altLang="zh-CN" sz="2100" dirty="0">
                <a:latin typeface="Arial" pitchFamily="34" charset="0"/>
                <a:ea typeface="黑体" pitchFamily="49" charset="-122"/>
              </a:rPr>
              <a:t>NOT</a:t>
            </a:r>
            <a:r>
              <a:rPr lang="zh-CN" altLang="en-US" sz="2100" dirty="0">
                <a:latin typeface="Arial" pitchFamily="34" charset="0"/>
                <a:ea typeface="黑体" pitchFamily="49" charset="-122"/>
              </a:rPr>
              <a:t>。但限定条件中不能有子查询。</a:t>
            </a:r>
          </a:p>
          <a:p>
            <a:r>
              <a:rPr lang="en-US" altLang="zh-CN" sz="2100" dirty="0" smtClean="0">
                <a:latin typeface="Arial" pitchFamily="34" charset="0"/>
                <a:ea typeface="黑体" pitchFamily="49" charset="-122"/>
              </a:rPr>
              <a:t>　　HAVING</a:t>
            </a:r>
            <a:r>
              <a:rPr lang="zh-CN" altLang="en-US" sz="2100" dirty="0">
                <a:latin typeface="Arial" pitchFamily="34" charset="0"/>
                <a:ea typeface="黑体" pitchFamily="49" charset="-122"/>
              </a:rPr>
              <a:t>子句在使用时须放在</a:t>
            </a:r>
            <a:r>
              <a:rPr lang="en-US" altLang="zh-CN" sz="2100" dirty="0">
                <a:latin typeface="Arial" pitchFamily="34" charset="0"/>
                <a:ea typeface="黑体" pitchFamily="49" charset="-122"/>
              </a:rPr>
              <a:t>GROUP By</a:t>
            </a:r>
            <a:r>
              <a:rPr lang="zh-CN" altLang="en-US" sz="2100" dirty="0">
                <a:latin typeface="Arial" pitchFamily="34" charset="0"/>
                <a:ea typeface="黑体" pitchFamily="49" charset="-122"/>
              </a:rPr>
              <a:t>子句的后面，并且可以使用聚合函数。在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中，</a:t>
            </a:r>
            <a:r>
              <a:rPr lang="en-US" altLang="zh-CN" sz="2100" dirty="0">
                <a:latin typeface="Arial" pitchFamily="34" charset="0"/>
                <a:ea typeface="黑体" pitchFamily="49" charset="-122"/>
              </a:rPr>
              <a:t>HAVING</a:t>
            </a:r>
            <a:r>
              <a:rPr lang="zh-CN" altLang="en-US" sz="2100" dirty="0">
                <a:latin typeface="Arial" pitchFamily="34" charset="0"/>
                <a:ea typeface="黑体" pitchFamily="49" charset="-122"/>
              </a:rPr>
              <a:t>子句和</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的区别在于作用对象不同：</a:t>
            </a:r>
          </a:p>
          <a:p>
            <a:r>
              <a:rPr lang="en-US" altLang="zh-CN" sz="2100" dirty="0" smtClean="0">
                <a:latin typeface="Arial" pitchFamily="34" charset="0"/>
                <a:ea typeface="黑体" pitchFamily="49" charset="-122"/>
              </a:rPr>
              <a:t>　　①WHERE</a:t>
            </a:r>
            <a:r>
              <a:rPr lang="zh-CN" altLang="en-US" sz="2100" dirty="0">
                <a:latin typeface="Arial" pitchFamily="34" charset="0"/>
                <a:ea typeface="黑体" pitchFamily="49" charset="-122"/>
              </a:rPr>
              <a:t>子句的作用对象是表或视图，是从表中选择出满足筛选条件的记录。</a:t>
            </a:r>
          </a:p>
          <a:p>
            <a:r>
              <a:rPr lang="en-US" altLang="zh-CN" sz="2100" dirty="0" smtClean="0">
                <a:latin typeface="Arial" pitchFamily="34" charset="0"/>
                <a:ea typeface="黑体" pitchFamily="49" charset="-122"/>
              </a:rPr>
              <a:t>　　②HAVING</a:t>
            </a:r>
            <a:r>
              <a:rPr lang="zh-CN" altLang="en-US" sz="2100" dirty="0">
                <a:latin typeface="Arial" pitchFamily="34" charset="0"/>
                <a:ea typeface="黑体" pitchFamily="49" charset="-122"/>
              </a:rPr>
              <a:t>子句的作用对象是组</a:t>
            </a:r>
            <a:r>
              <a:rPr lang="zh-CN" altLang="en-US" sz="2100" dirty="0" smtClean="0">
                <a:latin typeface="Arial" pitchFamily="34" charset="0"/>
                <a:ea typeface="黑体" pitchFamily="49" charset="-122"/>
              </a:rPr>
              <a:t>，从</a:t>
            </a:r>
            <a:r>
              <a:rPr lang="zh-CN" altLang="en-US" sz="2100" dirty="0">
                <a:latin typeface="Arial" pitchFamily="34" charset="0"/>
                <a:ea typeface="黑体" pitchFamily="49" charset="-122"/>
              </a:rPr>
              <a:t>组中选择出满足筛选条件的记录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35393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Tree>
    <p:extLst>
      <p:ext uri="{BB962C8B-B14F-4D97-AF65-F5344CB8AC3E}">
        <p14:creationId xmlns:p14="http://schemas.microsoft.com/office/powerpoint/2010/main" val="552838502"/>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2060848"/>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6</a:t>
            </a:r>
            <a:r>
              <a:rPr lang="zh-CN" altLang="en-US" sz="5200" dirty="0" smtClean="0">
                <a:ea typeface="黑体" pitchFamily="49" charset="-122"/>
              </a:rPr>
              <a:t>章  </a:t>
            </a:r>
            <a:r>
              <a:rPr lang="en-US" altLang="zh-CN" sz="5200" dirty="0" smtClean="0">
                <a:ea typeface="黑体" pitchFamily="49" charset="-122"/>
              </a:rPr>
              <a:t>SQL</a:t>
            </a:r>
            <a:r>
              <a:rPr lang="zh-CN" altLang="en-US" sz="5200" dirty="0" smtClean="0">
                <a:ea typeface="黑体" pitchFamily="49" charset="-122"/>
              </a:rPr>
              <a:t>语言及应用</a:t>
            </a:r>
            <a:endParaRPr lang="zh-CN" altLang="en-US" sz="5200" dirty="0">
              <a:ea typeface="黑体" pitchFamily="49" charset="-122"/>
            </a:endParaRPr>
          </a:p>
        </p:txBody>
      </p:sp>
      <p:sp>
        <p:nvSpPr>
          <p:cNvPr id="361475" name="Text Box 3"/>
          <p:cNvSpPr txBox="1">
            <a:spLocks noChangeArrowheads="1"/>
          </p:cNvSpPr>
          <p:nvPr/>
        </p:nvSpPr>
        <p:spPr bwMode="auto">
          <a:xfrm>
            <a:off x="104775" y="3230835"/>
            <a:ext cx="8997950" cy="221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熟练掌握</a:t>
            </a:r>
            <a:r>
              <a:rPr lang="en-US" altLang="zh-CN" sz="2400" dirty="0">
                <a:ea typeface="黑体" pitchFamily="49" charset="-122"/>
              </a:rPr>
              <a:t>SELECT-SQL</a:t>
            </a:r>
            <a:r>
              <a:rPr lang="zh-CN" altLang="zh-CN" sz="2400" dirty="0">
                <a:ea typeface="黑体" pitchFamily="49" charset="-122"/>
              </a:rPr>
              <a:t>语句的基本格式和各种使用方法。</a:t>
            </a:r>
          </a:p>
          <a:p>
            <a:pPr marL="1085850" lvl="1" indent="-342900" fontAlgn="ctr">
              <a:buSzPct val="100000"/>
              <a:buFont typeface="Wingdings" pitchFamily="2" charset="2"/>
              <a:buChar char="l"/>
            </a:pPr>
            <a:r>
              <a:rPr lang="zh-CN" altLang="zh-CN" sz="2400" dirty="0">
                <a:ea typeface="黑体" pitchFamily="49" charset="-122"/>
              </a:rPr>
              <a:t>掌握使用</a:t>
            </a:r>
            <a:r>
              <a:rPr lang="en-US" altLang="zh-CN" sz="2400" dirty="0">
                <a:ea typeface="黑体" pitchFamily="49" charset="-122"/>
              </a:rPr>
              <a:t>SELECT-SQL</a:t>
            </a:r>
            <a:r>
              <a:rPr lang="zh-CN" altLang="zh-CN" sz="2400" dirty="0">
                <a:ea typeface="黑体" pitchFamily="49" charset="-122"/>
              </a:rPr>
              <a:t>语句进行数据分组和计算查询。</a:t>
            </a:r>
          </a:p>
          <a:p>
            <a:pPr marL="1085850" lvl="1" indent="-342900" fontAlgn="ctr">
              <a:buSzPct val="100000"/>
              <a:buFont typeface="Wingdings" pitchFamily="2" charset="2"/>
              <a:buChar char="l"/>
            </a:pPr>
            <a:r>
              <a:rPr lang="zh-CN" altLang="zh-CN" sz="2400" dirty="0">
                <a:ea typeface="黑体" pitchFamily="49" charset="-122"/>
              </a:rPr>
              <a:t>重点掌握</a:t>
            </a:r>
            <a:r>
              <a:rPr lang="en-US" altLang="zh-CN" sz="2400" dirty="0">
                <a:ea typeface="黑体" pitchFamily="49" charset="-122"/>
              </a:rPr>
              <a:t>SELECT-SQL</a:t>
            </a:r>
            <a:r>
              <a:rPr lang="zh-CN" altLang="zh-CN" sz="2400" dirty="0">
                <a:ea typeface="黑体" pitchFamily="49" charset="-122"/>
              </a:rPr>
              <a:t>语句的嵌套和联接查询功能。</a:t>
            </a:r>
          </a:p>
          <a:p>
            <a:pPr marL="1085850" lvl="1" indent="-342900" fontAlgn="ctr">
              <a:buSzPct val="100000"/>
              <a:buFont typeface="Wingdings" pitchFamily="2" charset="2"/>
              <a:buChar char="l"/>
            </a:pPr>
            <a:r>
              <a:rPr lang="zh-CN" altLang="zh-CN" sz="2400" dirty="0">
                <a:ea typeface="黑体" pitchFamily="49" charset="-122"/>
              </a:rPr>
              <a:t>掌握</a:t>
            </a:r>
            <a:r>
              <a:rPr lang="en-US" altLang="zh-CN" sz="2400" dirty="0">
                <a:ea typeface="黑体" pitchFamily="49" charset="-122"/>
              </a:rPr>
              <a:t>SQL</a:t>
            </a:r>
            <a:r>
              <a:rPr lang="zh-CN" altLang="zh-CN" sz="2400" dirty="0">
                <a:ea typeface="黑体" pitchFamily="49" charset="-122"/>
              </a:rPr>
              <a:t>语言的数据定义功能。</a:t>
            </a:r>
          </a:p>
          <a:p>
            <a:pPr marL="1085850" lvl="1" indent="-342900" fontAlgn="ctr">
              <a:buSzPct val="100000"/>
              <a:buFont typeface="Wingdings" pitchFamily="2" charset="2"/>
              <a:buChar char="l"/>
            </a:pPr>
            <a:r>
              <a:rPr lang="zh-CN" altLang="zh-CN" sz="2400" dirty="0">
                <a:ea typeface="黑体" pitchFamily="49" charset="-122"/>
              </a:rPr>
              <a:t>掌握</a:t>
            </a:r>
            <a:r>
              <a:rPr lang="en-US" altLang="zh-CN" sz="2400" dirty="0">
                <a:ea typeface="黑体" pitchFamily="49" charset="-122"/>
              </a:rPr>
              <a:t>SQL</a:t>
            </a:r>
            <a:r>
              <a:rPr lang="zh-CN" altLang="zh-CN" sz="2400" dirty="0">
                <a:ea typeface="黑体" pitchFamily="49" charset="-122"/>
              </a:rPr>
              <a:t>语言的数据操纵功能。</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6729635"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6-16】  </a:t>
            </a:r>
            <a:r>
              <a:rPr lang="zh-CN" altLang="en-US" sz="2100" dirty="0">
                <a:latin typeface="Arial" pitchFamily="34" charset="0"/>
                <a:ea typeface="黑体" pitchFamily="49" charset="-122"/>
              </a:rPr>
              <a:t>查询各位教师的教师号及其任课的门</a:t>
            </a:r>
            <a:r>
              <a:rPr lang="zh-CN" altLang="en-US" sz="2100" dirty="0" smtClean="0">
                <a:latin typeface="Arial" pitchFamily="34" charset="0"/>
                <a:ea typeface="黑体" pitchFamily="49" charset="-122"/>
              </a:rPr>
              <a:t>数，如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6-12</a:t>
            </a:r>
            <a:r>
              <a:rPr lang="zh-CN" altLang="en-US" sz="2100" dirty="0">
                <a:latin typeface="Arial" pitchFamily="34" charset="0"/>
                <a:ea typeface="黑体" pitchFamily="49" charset="-122"/>
              </a:rPr>
              <a:t>所求。</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教师号</a:t>
            </a:r>
            <a:r>
              <a:rPr lang="en-US" altLang="zh-CN" sz="2100" dirty="0">
                <a:solidFill>
                  <a:srgbClr val="FFFF00"/>
                </a:solidFill>
                <a:latin typeface="Arial" pitchFamily="34" charset="0"/>
                <a:ea typeface="黑体" pitchFamily="49" charset="-122"/>
              </a:rPr>
              <a:t>,COUNT(*) AS </a:t>
            </a:r>
            <a:r>
              <a:rPr lang="zh-CN" altLang="en-US" sz="2100" dirty="0">
                <a:solidFill>
                  <a:srgbClr val="FFFF00"/>
                </a:solidFill>
                <a:latin typeface="Arial" pitchFamily="34" charset="0"/>
                <a:ea typeface="黑体" pitchFamily="49" charset="-122"/>
              </a:rPr>
              <a:t>任课门数 </a:t>
            </a:r>
            <a:r>
              <a:rPr lang="en-US" altLang="zh-CN" sz="2100" dirty="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授课 </a:t>
            </a:r>
            <a:r>
              <a:rPr lang="en-US" altLang="zh-CN" sz="2100" dirty="0">
                <a:solidFill>
                  <a:srgbClr val="FFFF00"/>
                </a:solidFill>
                <a:latin typeface="Arial" pitchFamily="34" charset="0"/>
                <a:ea typeface="黑体" pitchFamily="49" charset="-122"/>
              </a:rPr>
              <a:t>GROUP BY </a:t>
            </a:r>
            <a:r>
              <a:rPr lang="zh-CN" altLang="en-US" sz="2100" dirty="0">
                <a:solidFill>
                  <a:srgbClr val="FFFF00"/>
                </a:solidFill>
                <a:latin typeface="Arial" pitchFamily="34" charset="0"/>
                <a:ea typeface="黑体" pitchFamily="49" charset="-122"/>
              </a:rPr>
              <a:t>教师</a:t>
            </a:r>
            <a:r>
              <a:rPr lang="zh-CN" altLang="en-US" sz="2100" dirty="0" smtClean="0">
                <a:solidFill>
                  <a:srgbClr val="FFFF00"/>
                </a:solidFill>
                <a:latin typeface="Arial" pitchFamily="34" charset="0"/>
                <a:ea typeface="黑体" pitchFamily="49" charset="-122"/>
              </a:rPr>
              <a:t>号            </a:t>
            </a:r>
            <a:endParaRPr lang="zh-CN" altLang="en-US"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GROUP BY</a:t>
            </a:r>
            <a:r>
              <a:rPr lang="zh-CN" altLang="en-US" sz="2100" dirty="0">
                <a:latin typeface="Arial" pitchFamily="34" charset="0"/>
                <a:ea typeface="黑体" pitchFamily="49" charset="-122"/>
              </a:rPr>
              <a:t>子句按教师号的值分组，所有具有相同教师号的元组为一组，对每一组使用函数</a:t>
            </a:r>
            <a:r>
              <a:rPr lang="en-US" altLang="zh-CN" sz="2100" dirty="0">
                <a:latin typeface="Arial" pitchFamily="34" charset="0"/>
                <a:ea typeface="黑体" pitchFamily="49" charset="-122"/>
              </a:rPr>
              <a:t>COUNT</a:t>
            </a:r>
            <a:r>
              <a:rPr lang="zh-CN" altLang="en-US" sz="2100" dirty="0">
                <a:latin typeface="Arial" pitchFamily="34" charset="0"/>
                <a:ea typeface="黑体" pitchFamily="49" charset="-122"/>
              </a:rPr>
              <a:t>进行计算，统计出各位教师任课的门数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6-17】  </a:t>
            </a:r>
            <a:r>
              <a:rPr lang="zh-CN" altLang="en-US" sz="2100" dirty="0">
                <a:latin typeface="Arial" pitchFamily="34" charset="0"/>
                <a:ea typeface="黑体" pitchFamily="49" charset="-122"/>
              </a:rPr>
              <a:t>查询选修两门以上课程的学生学号和所修课程门</a:t>
            </a:r>
            <a:r>
              <a:rPr lang="zh-CN" altLang="en-US" sz="2100" dirty="0" smtClean="0">
                <a:latin typeface="Arial" pitchFamily="34" charset="0"/>
                <a:ea typeface="黑体" pitchFamily="49" charset="-122"/>
              </a:rPr>
              <a:t>数，查询</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6-13</a:t>
            </a:r>
            <a:r>
              <a:rPr lang="zh-CN" altLang="en-US" sz="2100" dirty="0">
                <a:latin typeface="Arial" pitchFamily="34" charset="0"/>
                <a:ea typeface="黑体" pitchFamily="49" charset="-122"/>
              </a:rPr>
              <a:t>所求</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,COUNT(*) AS </a:t>
            </a:r>
            <a:r>
              <a:rPr lang="zh-CN" altLang="en-US" sz="2100" dirty="0">
                <a:solidFill>
                  <a:srgbClr val="FFFF00"/>
                </a:solidFill>
                <a:latin typeface="Arial" pitchFamily="34" charset="0"/>
                <a:ea typeface="黑体" pitchFamily="49" charset="-122"/>
              </a:rPr>
              <a:t>选修课程门数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成绩 </a:t>
            </a:r>
            <a:r>
              <a:rPr lang="en-US" altLang="zh-CN" sz="2100" dirty="0">
                <a:solidFill>
                  <a:srgbClr val="FFFF00"/>
                </a:solidFill>
                <a:latin typeface="Arial" pitchFamily="34" charset="0"/>
                <a:ea typeface="黑体" pitchFamily="49" charset="-122"/>
              </a:rPr>
              <a:t>GROUP BY </a:t>
            </a:r>
            <a:r>
              <a:rPr lang="zh-CN" altLang="en-US" sz="2100" dirty="0">
                <a:solidFill>
                  <a:srgbClr val="FFFF00"/>
                </a:solidFill>
                <a:latin typeface="Arial" pitchFamily="34" charset="0"/>
                <a:ea typeface="黑体" pitchFamily="49" charset="-122"/>
              </a:rPr>
              <a:t>学号 </a:t>
            </a:r>
            <a:r>
              <a:rPr lang="en-US" altLang="zh-CN" sz="2100" dirty="0">
                <a:solidFill>
                  <a:srgbClr val="FFFF00"/>
                </a:solidFill>
                <a:latin typeface="Arial" pitchFamily="34" charset="0"/>
                <a:ea typeface="黑体" pitchFamily="49" charset="-122"/>
              </a:rPr>
              <a:t>HAVING COUNT(*)&gt;</a:t>
            </a:r>
            <a:r>
              <a:rPr lang="en-US" altLang="zh-CN" sz="2100" dirty="0" smtClean="0">
                <a:solidFill>
                  <a:srgbClr val="FFFF00"/>
                </a:solidFill>
                <a:latin typeface="Arial" pitchFamily="34" charset="0"/>
                <a:ea typeface="黑体" pitchFamily="49" charset="-122"/>
              </a:rPr>
              <a:t>2</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6-18】  </a:t>
            </a:r>
            <a:r>
              <a:rPr lang="zh-CN" altLang="en-US" sz="2100" dirty="0">
                <a:latin typeface="Arial" pitchFamily="34" charset="0"/>
                <a:ea typeface="黑体" pitchFamily="49" charset="-122"/>
              </a:rPr>
              <a:t>在课程“</a:t>
            </a:r>
            <a:r>
              <a:rPr lang="en-US" altLang="zh-CN" sz="2100" dirty="0">
                <a:latin typeface="Arial" pitchFamily="34" charset="0"/>
                <a:ea typeface="黑体" pitchFamily="49" charset="-122"/>
              </a:rPr>
              <a:t>K102”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K104”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K105”</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K106”</a:t>
            </a:r>
            <a:r>
              <a:rPr lang="zh-CN" altLang="en-US" sz="2100" dirty="0">
                <a:latin typeface="Arial" pitchFamily="34" charset="0"/>
                <a:ea typeface="黑体" pitchFamily="49" charset="-122"/>
              </a:rPr>
              <a:t>中查询学生平均成绩在</a:t>
            </a:r>
            <a:r>
              <a:rPr lang="en-US" altLang="zh-CN" sz="2100" dirty="0">
                <a:latin typeface="Arial" pitchFamily="34" charset="0"/>
                <a:ea typeface="黑体" pitchFamily="49" charset="-122"/>
              </a:rPr>
              <a:t>80</a:t>
            </a:r>
            <a:r>
              <a:rPr lang="zh-CN" altLang="en-US" sz="2100" dirty="0">
                <a:latin typeface="Arial" pitchFamily="34" charset="0"/>
                <a:ea typeface="黑体" pitchFamily="49" charset="-122"/>
              </a:rPr>
              <a:t>分以上课程的学生的平均分（显示课程号）。</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,AVG(</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 AS </a:t>
            </a:r>
            <a:r>
              <a:rPr lang="zh-CN" altLang="en-US" sz="2100" dirty="0">
                <a:latin typeface="Arial" pitchFamily="34" charset="0"/>
                <a:ea typeface="黑体" pitchFamily="49" charset="-122"/>
              </a:rPr>
              <a:t>平均分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smtClean="0">
                <a:latin typeface="Arial" pitchFamily="34" charset="0"/>
                <a:ea typeface="黑体" pitchFamily="49" charset="-122"/>
              </a:rPr>
              <a:t>WHERE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IN ("K102","K104","K105","K106") ;</a:t>
            </a:r>
          </a:p>
          <a:p>
            <a:r>
              <a:rPr lang="en-US" altLang="zh-CN" sz="2100" dirty="0">
                <a:latin typeface="Arial" pitchFamily="34" charset="0"/>
                <a:ea typeface="黑体" pitchFamily="49" charset="-122"/>
              </a:rPr>
              <a:t>GROUP BY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HAVING AVG(</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)&gt;=80</a:t>
            </a:r>
          </a:p>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6-14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a:ea typeface="黑体" pitchFamily="49" charset="-122"/>
              </a:rPr>
              <a:t>．示例</a:t>
            </a:r>
          </a:p>
        </p:txBody>
      </p:sp>
      <p:sp>
        <p:nvSpPr>
          <p:cNvPr id="4" name="矩形 3"/>
          <p:cNvSpPr/>
          <p:nvPr/>
        </p:nvSpPr>
        <p:spPr>
          <a:xfrm>
            <a:off x="6691168" y="1851374"/>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6-12  </a:t>
            </a:r>
            <a:r>
              <a:rPr lang="zh-CN" altLang="en-US" dirty="0">
                <a:solidFill>
                  <a:srgbClr val="FFFFFF"/>
                </a:solidFill>
                <a:latin typeface="Arial" pitchFamily="34" charset="0"/>
                <a:ea typeface="黑体" pitchFamily="49" charset="-122"/>
              </a:rPr>
              <a:t>分组在查询的应用 </a:t>
            </a:r>
            <a:endParaRPr lang="zh-CN" altLang="en-US" dirty="0"/>
          </a:p>
        </p:txBody>
      </p:sp>
      <p:sp>
        <p:nvSpPr>
          <p:cNvPr id="5" name="矩形 4"/>
          <p:cNvSpPr/>
          <p:nvPr/>
        </p:nvSpPr>
        <p:spPr>
          <a:xfrm>
            <a:off x="6884626" y="3879061"/>
            <a:ext cx="1899084"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6-13  </a:t>
            </a:r>
            <a:r>
              <a:rPr lang="zh-CN" altLang="en-US" dirty="0">
                <a:solidFill>
                  <a:srgbClr val="FFFFFF"/>
                </a:solidFill>
                <a:latin typeface="Arial" pitchFamily="34" charset="0"/>
                <a:ea typeface="黑体" pitchFamily="49" charset="-122"/>
              </a:rPr>
              <a:t>使用</a:t>
            </a:r>
            <a:r>
              <a:rPr lang="en-US" altLang="zh-CN" dirty="0">
                <a:solidFill>
                  <a:srgbClr val="FFFFFF"/>
                </a:solidFill>
                <a:latin typeface="Arial" pitchFamily="34" charset="0"/>
                <a:ea typeface="黑体" pitchFamily="49" charset="-122"/>
              </a:rPr>
              <a:t>HAVING</a:t>
            </a:r>
            <a:r>
              <a:rPr lang="zh-CN" altLang="en-US" dirty="0">
                <a:solidFill>
                  <a:srgbClr val="FFFFFF"/>
                </a:solidFill>
                <a:latin typeface="Arial" pitchFamily="34" charset="0"/>
                <a:ea typeface="黑体" pitchFamily="49" charset="-122"/>
              </a:rPr>
              <a:t>子句</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8348" y="692696"/>
            <a:ext cx="1251640"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9989" y="2720383"/>
            <a:ext cx="2048358"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120" y="4748070"/>
            <a:ext cx="1994096"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560590" y="5906748"/>
            <a:ext cx="2547156" cy="646331"/>
          </a:xfrm>
          <a:prstGeom prst="rect">
            <a:avLst/>
          </a:prstGeom>
        </p:spPr>
        <p:txBody>
          <a:bodyPr wrap="square">
            <a:spAutoFit/>
          </a:bodyPr>
          <a:lstStyle/>
          <a:p>
            <a:pPr fontAlgn="ctr"/>
            <a:r>
              <a:rPr lang="zh-CN" altLang="zh-CN" b="1" dirty="0"/>
              <a:t>图</a:t>
            </a:r>
            <a:r>
              <a:rPr lang="en-US" altLang="zh-CN" b="1" dirty="0"/>
              <a:t>6-14  </a:t>
            </a:r>
            <a:r>
              <a:rPr lang="zh-CN" altLang="zh-CN" b="1" dirty="0"/>
              <a:t>在</a:t>
            </a:r>
            <a:r>
              <a:rPr lang="en-US" altLang="zh-CN" dirty="0"/>
              <a:t>HAVING</a:t>
            </a:r>
            <a:r>
              <a:rPr lang="zh-CN" altLang="zh-CN" b="1" dirty="0"/>
              <a:t>子句中使用聚合函数</a:t>
            </a:r>
          </a:p>
        </p:txBody>
      </p:sp>
    </p:spTree>
    <p:extLst>
      <p:ext uri="{BB962C8B-B14F-4D97-AF65-F5344CB8AC3E}">
        <p14:creationId xmlns:p14="http://schemas.microsoft.com/office/powerpoint/2010/main" val="1609372216"/>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67"/>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联接</a:t>
            </a:r>
            <a:r>
              <a:rPr lang="zh-CN" altLang="en-US" sz="2100" dirty="0">
                <a:latin typeface="Arial" pitchFamily="34" charset="0"/>
                <a:ea typeface="黑体" pitchFamily="49" charset="-122"/>
              </a:rPr>
              <a:t>查询（</a:t>
            </a:r>
            <a:r>
              <a:rPr lang="en-US" altLang="zh-CN" sz="2100" dirty="0">
                <a:latin typeface="Arial" pitchFamily="34" charset="0"/>
                <a:ea typeface="黑体" pitchFamily="49" charset="-122"/>
              </a:rPr>
              <a:t>Join Query</a:t>
            </a:r>
            <a:r>
              <a:rPr lang="zh-CN" altLang="en-US" sz="2100" dirty="0" smtClean="0">
                <a:latin typeface="Arial" pitchFamily="34" charset="0"/>
                <a:ea typeface="黑体" pitchFamily="49" charset="-122"/>
              </a:rPr>
              <a:t>）的</a:t>
            </a:r>
            <a:r>
              <a:rPr lang="zh-CN" altLang="en-US" sz="2100" dirty="0">
                <a:latin typeface="Arial" pitchFamily="34" charset="0"/>
                <a:ea typeface="黑体" pitchFamily="49" charset="-122"/>
              </a:rPr>
              <a:t>目的就是通过加在联接字段上的条件将多个表联接起来，以便从多个表中查询数据。联接</a:t>
            </a:r>
            <a:r>
              <a:rPr lang="zh-CN" altLang="en-US" sz="2100" dirty="0" smtClean="0">
                <a:latin typeface="Arial" pitchFamily="34" charset="0"/>
                <a:ea typeface="黑体" pitchFamily="49" charset="-122"/>
              </a:rPr>
              <a:t>查询包括</a:t>
            </a:r>
            <a:r>
              <a:rPr lang="zh-CN" altLang="en-US" sz="2100" dirty="0">
                <a:latin typeface="Arial" pitchFamily="34" charset="0"/>
                <a:ea typeface="黑体" pitchFamily="49" charset="-122"/>
              </a:rPr>
              <a:t>等值（内部联接）与非等值联接查询、自身联接查询、外联接查询等</a:t>
            </a:r>
            <a:r>
              <a:rPr lang="zh-CN" altLang="en-US" sz="2100" dirty="0" smtClean="0">
                <a:latin typeface="Arial" pitchFamily="34" charset="0"/>
                <a:ea typeface="黑体" pitchFamily="49" charset="-122"/>
              </a:rPr>
              <a:t>。表的</a:t>
            </a:r>
            <a:r>
              <a:rPr lang="zh-CN" altLang="en-US" sz="2100" dirty="0">
                <a:latin typeface="Arial" pitchFamily="34" charset="0"/>
                <a:ea typeface="黑体" pitchFamily="49" charset="-122"/>
              </a:rPr>
              <a:t>联接方法有两种：</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WHERE</a:t>
            </a:r>
            <a:r>
              <a:rPr lang="zh-CN" altLang="en-US" sz="2100" dirty="0">
                <a:latin typeface="Arial" pitchFamily="34" charset="0"/>
                <a:ea typeface="黑体" pitchFamily="49" charset="-122"/>
              </a:rPr>
              <a:t>子句指明联接的列名及其联接条件。使用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子句可实现表间的等值联接。</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JOIN</a:t>
            </a:r>
            <a:r>
              <a:rPr lang="zh-CN" altLang="en-US" sz="2100" dirty="0">
                <a:latin typeface="Arial" pitchFamily="34" charset="0"/>
                <a:ea typeface="黑体" pitchFamily="49" charset="-122"/>
              </a:rPr>
              <a:t>子句：当将</a:t>
            </a:r>
            <a:r>
              <a:rPr lang="en-US" altLang="zh-CN" sz="2100" dirty="0">
                <a:latin typeface="Arial" pitchFamily="34" charset="0"/>
                <a:ea typeface="黑体" pitchFamily="49" charset="-122"/>
              </a:rPr>
              <a:t>JOIN</a:t>
            </a:r>
            <a:r>
              <a:rPr lang="zh-CN" altLang="en-US" sz="2100" dirty="0">
                <a:latin typeface="Arial" pitchFamily="34" charset="0"/>
                <a:ea typeface="黑体" pitchFamily="49" charset="-122"/>
              </a:rPr>
              <a:t>子句放于</a:t>
            </a:r>
            <a:r>
              <a:rPr lang="en-US" altLang="zh-CN" sz="2100" dirty="0">
                <a:latin typeface="Arial" pitchFamily="34" charset="0"/>
                <a:ea typeface="黑体" pitchFamily="49" charset="-122"/>
              </a:rPr>
              <a:t>FROM</a:t>
            </a:r>
            <a:r>
              <a:rPr lang="zh-CN" altLang="en-US" sz="2100" dirty="0">
                <a:latin typeface="Arial" pitchFamily="34" charset="0"/>
                <a:ea typeface="黑体" pitchFamily="49" charset="-122"/>
              </a:rPr>
              <a:t>子句中时，应有关键词</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与之相对应，以表明联接的条件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6.2.7  </a:t>
            </a:r>
            <a:r>
              <a:rPr lang="zh-CN" altLang="en-US" sz="2200" dirty="0">
                <a:ea typeface="黑体" pitchFamily="49" charset="-122"/>
              </a:rPr>
              <a:t>联接查询</a:t>
            </a:r>
          </a:p>
        </p:txBody>
      </p:sp>
      <p:sp>
        <p:nvSpPr>
          <p:cNvPr id="4" name="Rectangle 3"/>
          <p:cNvSpPr>
            <a:spLocks noChangeArrowheads="1"/>
          </p:cNvSpPr>
          <p:nvPr/>
        </p:nvSpPr>
        <p:spPr bwMode="auto">
          <a:xfrm>
            <a:off x="74613" y="292495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
        <p:nvSpPr>
          <p:cNvPr id="5" name="Rectangle 4"/>
          <p:cNvSpPr>
            <a:spLocks noChangeArrowheads="1"/>
          </p:cNvSpPr>
          <p:nvPr/>
        </p:nvSpPr>
        <p:spPr bwMode="auto">
          <a:xfrm>
            <a:off x="74613" y="335699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FROM [FORCE] Table1 [INNER | LEFT | RIGHT | FULL] JOIN </a:t>
            </a:r>
            <a:r>
              <a:rPr lang="en-US" altLang="zh-CN" sz="2100" dirty="0" smtClean="0">
                <a:solidFill>
                  <a:srgbClr val="FFFF00"/>
                </a:solidFill>
                <a:latin typeface="Arial" pitchFamily="34" charset="0"/>
                <a:ea typeface="黑体" pitchFamily="49" charset="-122"/>
              </a:rPr>
              <a:t>Table2[[</a:t>
            </a:r>
            <a:r>
              <a:rPr lang="en-US" altLang="zh-CN" sz="2100" dirty="0">
                <a:solidFill>
                  <a:srgbClr val="FFFF00"/>
                </a:solidFill>
                <a:latin typeface="Arial" pitchFamily="34" charset="0"/>
                <a:ea typeface="黑体" pitchFamily="49" charset="-122"/>
              </a:rPr>
              <a:t>INNER | LEFT | RIGHT | FULL JOIN] Table3 …]</a:t>
            </a:r>
          </a:p>
          <a:p>
            <a:r>
              <a:rPr lang="en-US" altLang="zh-CN" sz="2100" dirty="0">
                <a:solidFill>
                  <a:srgbClr val="FFFF00"/>
                </a:solidFill>
                <a:latin typeface="Arial" pitchFamily="34" charset="0"/>
                <a:ea typeface="黑体" pitchFamily="49" charset="-122"/>
              </a:rPr>
              <a:t>[ON </a:t>
            </a:r>
            <a:r>
              <a:rPr lang="en-US" altLang="zh-CN" sz="2100" dirty="0" err="1">
                <a:solidFill>
                  <a:srgbClr val="FFFF00"/>
                </a:solidFill>
                <a:latin typeface="Arial" pitchFamily="34" charset="0"/>
                <a:ea typeface="黑体" pitchFamily="49" charset="-122"/>
              </a:rPr>
              <a:t>JoinCondition</a:t>
            </a:r>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WHERE </a:t>
            </a:r>
            <a:r>
              <a:rPr lang="en-US" altLang="zh-CN" sz="2100" dirty="0" err="1">
                <a:solidFill>
                  <a:srgbClr val="FFFF00"/>
                </a:solidFill>
                <a:latin typeface="Arial" pitchFamily="34" charset="0"/>
                <a:ea typeface="黑体" pitchFamily="49" charset="-122"/>
              </a:rPr>
              <a:t>JoinCondition</a:t>
            </a:r>
            <a:r>
              <a:rPr lang="en-US" altLang="zh-CN" sz="2100" dirty="0">
                <a:solidFill>
                  <a:srgbClr val="FFFF00"/>
                </a:solidFill>
                <a:latin typeface="Arial" pitchFamily="34" charset="0"/>
                <a:ea typeface="黑体" pitchFamily="49" charset="-122"/>
              </a:rPr>
              <a:t> [AND </a:t>
            </a:r>
            <a:r>
              <a:rPr lang="en-US" altLang="zh-CN" sz="2100" dirty="0" err="1">
                <a:solidFill>
                  <a:srgbClr val="FFFF00"/>
                </a:solidFill>
                <a:latin typeface="Arial" pitchFamily="34" charset="0"/>
                <a:ea typeface="黑体" pitchFamily="49" charset="-122"/>
              </a:rPr>
              <a:t>JoinCondition</a:t>
            </a:r>
            <a:r>
              <a:rPr lang="en-US" altLang="zh-CN" sz="2100" dirty="0">
                <a:solidFill>
                  <a:srgbClr val="FFFF00"/>
                </a:solidFill>
                <a:latin typeface="Arial" pitchFamily="34" charset="0"/>
                <a:ea typeface="黑体" pitchFamily="49" charset="-122"/>
              </a:rPr>
              <a:t> ...]</a:t>
            </a:r>
          </a:p>
          <a:p>
            <a:r>
              <a:rPr lang="zh-CN" altLang="en-US" sz="2100" dirty="0" smtClean="0">
                <a:latin typeface="Arial" pitchFamily="34" charset="0"/>
                <a:ea typeface="黑体" pitchFamily="49" charset="-122"/>
              </a:rPr>
              <a:t>       说明：</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对于</a:t>
            </a:r>
            <a:r>
              <a:rPr lang="en-US" altLang="zh-CN" sz="2100" dirty="0">
                <a:latin typeface="Arial" pitchFamily="34" charset="0"/>
                <a:ea typeface="黑体" pitchFamily="49" charset="-122"/>
              </a:rPr>
              <a:t>JOIN</a:t>
            </a:r>
            <a:r>
              <a:rPr lang="zh-CN" altLang="en-US" sz="2100" dirty="0">
                <a:latin typeface="Arial" pitchFamily="34" charset="0"/>
                <a:ea typeface="黑体" pitchFamily="49" charset="-122"/>
              </a:rPr>
              <a:t>参与的表的关联操作，如果需要不满足联接条件的行也在我们的查询范围内的话，我们就必需把联接条件放在</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后面，</a:t>
            </a:r>
            <a:r>
              <a:rPr lang="zh-CN" altLang="en-US" sz="2100" dirty="0">
                <a:solidFill>
                  <a:srgbClr val="FFFF00"/>
                </a:solidFill>
                <a:latin typeface="Arial" pitchFamily="34" charset="0"/>
                <a:ea typeface="黑体" pitchFamily="49" charset="-122"/>
              </a:rPr>
              <a:t>而不能放在</a:t>
            </a:r>
            <a:r>
              <a:rPr lang="en-US" altLang="zh-CN" sz="2100" dirty="0">
                <a:solidFill>
                  <a:srgbClr val="FFFF00"/>
                </a:solidFill>
                <a:latin typeface="Arial" pitchFamily="34" charset="0"/>
                <a:ea typeface="黑体" pitchFamily="49" charset="-122"/>
              </a:rPr>
              <a:t>WHERE</a:t>
            </a:r>
            <a:r>
              <a:rPr lang="zh-CN" altLang="en-US" sz="2100" dirty="0">
                <a:solidFill>
                  <a:srgbClr val="FFFF00"/>
                </a:solidFill>
                <a:latin typeface="Arial" pitchFamily="34" charset="0"/>
                <a:ea typeface="黑体" pitchFamily="49" charset="-122"/>
              </a:rPr>
              <a:t>后面</a:t>
            </a:r>
            <a:r>
              <a:rPr lang="zh-CN" altLang="en-US" sz="2100" dirty="0">
                <a:latin typeface="Arial" pitchFamily="34" charset="0"/>
                <a:ea typeface="黑体" pitchFamily="49" charset="-122"/>
              </a:rPr>
              <a:t>，如果我们把联接条件放在了</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后面，那么所有的</a:t>
            </a:r>
            <a:r>
              <a:rPr lang="en-US" altLang="zh-CN" sz="2100" dirty="0">
                <a:latin typeface="Arial" pitchFamily="34" charset="0"/>
                <a:ea typeface="黑体" pitchFamily="49" charset="-122"/>
              </a:rPr>
              <a:t>LEFT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RIGHT</a:t>
            </a:r>
            <a:r>
              <a:rPr lang="zh-CN" altLang="en-US" sz="2100" dirty="0">
                <a:latin typeface="Arial" pitchFamily="34" charset="0"/>
                <a:ea typeface="黑体" pitchFamily="49" charset="-122"/>
              </a:rPr>
              <a:t>等这些操作将不起任何作用，对于这种情况，它的效果就完全等同于</a:t>
            </a:r>
            <a:r>
              <a:rPr lang="en-US" altLang="zh-CN" sz="2100" dirty="0">
                <a:latin typeface="Arial" pitchFamily="34" charset="0"/>
                <a:ea typeface="黑体" pitchFamily="49" charset="-122"/>
              </a:rPr>
              <a:t>INNER</a:t>
            </a:r>
            <a:r>
              <a:rPr lang="zh-CN" altLang="en-US" sz="2100" dirty="0">
                <a:latin typeface="Arial" pitchFamily="34" charset="0"/>
                <a:ea typeface="黑体" pitchFamily="49" charset="-122"/>
              </a:rPr>
              <a:t>联接。对于那些不影响选择行的条件，放在</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或者</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后面就可以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3310553"/>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等值联接或内部联接</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6-20】  </a:t>
            </a:r>
            <a:r>
              <a:rPr lang="zh-CN" altLang="en-US" sz="2100" dirty="0">
                <a:latin typeface="Arial" pitchFamily="34" charset="0"/>
                <a:ea typeface="黑体" pitchFamily="49" charset="-122"/>
              </a:rPr>
              <a:t>利用等值联接或内部联接，查询</a:t>
            </a:r>
            <a:r>
              <a:rPr lang="zh-CN" altLang="en-US" sz="2100" dirty="0" smtClean="0">
                <a:latin typeface="Arial" pitchFamily="34" charset="0"/>
                <a:ea typeface="黑体" pitchFamily="49" charset="-122"/>
              </a:rPr>
              <a:t>陈静所</a:t>
            </a:r>
            <a:r>
              <a:rPr lang="zh-CN" altLang="en-US" sz="2100" dirty="0">
                <a:latin typeface="Arial" pitchFamily="34" charset="0"/>
                <a:ea typeface="黑体" pitchFamily="49" charset="-122"/>
              </a:rPr>
              <a:t>讲授的课程</a:t>
            </a:r>
            <a:r>
              <a:rPr lang="zh-CN" altLang="en-US" sz="2100" dirty="0" smtClean="0">
                <a:latin typeface="Arial" pitchFamily="34" charset="0"/>
                <a:ea typeface="黑体" pitchFamily="49" charset="-122"/>
              </a:rPr>
              <a:t>号。</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：本题涉及到数据库“教学管理</a:t>
            </a:r>
            <a:r>
              <a:rPr lang="en-US" altLang="zh-CN" sz="2100" dirty="0">
                <a:latin typeface="Arial" pitchFamily="34" charset="0"/>
                <a:ea typeface="黑体" pitchFamily="49" charset="-122"/>
              </a:rPr>
              <a:t>.dbc”</a:t>
            </a:r>
            <a:r>
              <a:rPr lang="zh-CN" altLang="en-US" sz="2100" dirty="0">
                <a:latin typeface="Arial" pitchFamily="34" charset="0"/>
                <a:ea typeface="黑体" pitchFamily="49" charset="-122"/>
              </a:rPr>
              <a:t>中的两个表“教师</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、“授课</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，两个表之间通过字段“教师号”相联接。</a:t>
            </a:r>
          </a:p>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子句联接时，如果使用的运算为“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，我们将这种联接称为等值联接，其他情况为非等值联接。</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授课</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课程</a:t>
            </a:r>
            <a:r>
              <a:rPr lang="zh-CN" altLang="en-US" sz="2100" dirty="0" smtClean="0">
                <a:solidFill>
                  <a:srgbClr val="FFFF00"/>
                </a:solidFill>
                <a:latin typeface="Arial" pitchFamily="34" charset="0"/>
                <a:ea typeface="黑体" pitchFamily="49" charset="-122"/>
              </a:rPr>
              <a:t>号 </a:t>
            </a:r>
            <a:r>
              <a:rPr lang="en-US" altLang="zh-CN" sz="2100" dirty="0" smtClean="0">
                <a:solidFill>
                  <a:srgbClr val="FFFF00"/>
                </a:solidFill>
                <a:latin typeface="Arial" pitchFamily="34" charset="0"/>
                <a:ea typeface="黑体" pitchFamily="49" charset="-122"/>
              </a:rPr>
              <a:t>FROM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授课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WHERE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 </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授课</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 </a:t>
            </a:r>
            <a:r>
              <a:rPr lang="en-US" altLang="zh-CN" sz="2100" dirty="0">
                <a:solidFill>
                  <a:srgbClr val="FFFF00"/>
                </a:solidFill>
                <a:latin typeface="Arial" pitchFamily="34" charset="0"/>
                <a:ea typeface="黑体" pitchFamily="49" charset="-122"/>
              </a:rPr>
              <a:t>AND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 </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邹涛</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或内部</a:t>
            </a:r>
            <a:r>
              <a:rPr lang="zh-CN" altLang="en-US" sz="2100" dirty="0">
                <a:latin typeface="Arial" pitchFamily="34" charset="0"/>
                <a:ea typeface="黑体" pitchFamily="49" charset="-122"/>
              </a:rPr>
              <a:t>联接：将</a:t>
            </a:r>
            <a:r>
              <a:rPr lang="en-US" altLang="zh-CN" sz="2100" dirty="0">
                <a:latin typeface="Arial" pitchFamily="34" charset="0"/>
                <a:ea typeface="黑体" pitchFamily="49" charset="-122"/>
              </a:rPr>
              <a:t>JOIN…ON</a:t>
            </a:r>
            <a:r>
              <a:rPr lang="zh-CN" altLang="en-US" sz="2100" dirty="0">
                <a:latin typeface="Arial" pitchFamily="34" charset="0"/>
                <a:ea typeface="黑体" pitchFamily="49" charset="-122"/>
              </a:rPr>
              <a:t>子句用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子句代替的方法实现。</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授课</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课程号</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教学管理</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 </a:t>
            </a:r>
            <a:r>
              <a:rPr lang="en-US" altLang="zh-CN" sz="2100" dirty="0">
                <a:solidFill>
                  <a:srgbClr val="FFFF00"/>
                </a:solidFill>
                <a:latin typeface="Arial" pitchFamily="34" charset="0"/>
                <a:ea typeface="黑体" pitchFamily="49" charset="-122"/>
              </a:rPr>
              <a:t>INNER JOIN </a:t>
            </a:r>
            <a:r>
              <a:rPr lang="zh-CN" altLang="en-US" sz="2100" dirty="0">
                <a:solidFill>
                  <a:srgbClr val="FFFF00"/>
                </a:solidFill>
                <a:latin typeface="Arial" pitchFamily="34" charset="0"/>
                <a:ea typeface="黑体" pitchFamily="49" charset="-122"/>
              </a:rPr>
              <a:t>教学管理</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授课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ON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 </a:t>
            </a:r>
            <a:r>
              <a:rPr lang="en-US" altLang="zh-CN" sz="2100" dirty="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授课</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教师号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教师</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 </a:t>
            </a:r>
            <a:r>
              <a:rPr lang="en-US" altLang="zh-CN" sz="2100" dirty="0">
                <a:solidFill>
                  <a:srgbClr val="FFFF00"/>
                </a:solidFill>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邹涛</a:t>
            </a:r>
            <a:r>
              <a:rPr lang="en-US" altLang="zh-CN" sz="2100" dirty="0" smtClean="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6-21】  </a:t>
            </a:r>
            <a:r>
              <a:rPr lang="zh-CN" altLang="en-US" sz="2100" dirty="0">
                <a:latin typeface="Arial" pitchFamily="34" charset="0"/>
                <a:ea typeface="黑体" pitchFamily="49" charset="-122"/>
              </a:rPr>
              <a:t>求查询学生的：学号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姓名，系部信息。</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系名</a:t>
            </a:r>
            <a:r>
              <a:rPr lang="en-US" altLang="zh-CN" sz="2100" dirty="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学生 </a:t>
            </a:r>
            <a:r>
              <a:rPr lang="en-US" altLang="zh-CN" sz="2100" dirty="0">
                <a:solidFill>
                  <a:srgbClr val="FFFF00"/>
                </a:solidFill>
                <a:latin typeface="Arial" pitchFamily="34" charset="0"/>
                <a:ea typeface="黑体" pitchFamily="49" charset="-122"/>
              </a:rPr>
              <a:t>INNER JOIN </a:t>
            </a:r>
            <a:r>
              <a:rPr lang="zh-CN" altLang="en-US" sz="2100" dirty="0">
                <a:solidFill>
                  <a:srgbClr val="FFFF00"/>
                </a:solidFill>
                <a:latin typeface="Arial" pitchFamily="34" charset="0"/>
                <a:ea typeface="黑体" pitchFamily="49" charset="-122"/>
              </a:rPr>
              <a:t>系名 </a:t>
            </a:r>
            <a:r>
              <a:rPr lang="en-US" altLang="zh-CN" sz="2100" dirty="0">
                <a:solidFill>
                  <a:srgbClr val="FFFF00"/>
                </a:solidFill>
                <a:latin typeface="Arial" pitchFamily="34" charset="0"/>
                <a:ea typeface="黑体" pitchFamily="49" charset="-122"/>
              </a:rPr>
              <a:t>ON </a:t>
            </a:r>
            <a:r>
              <a:rPr lang="zh-CN" altLang="en-US" sz="2100" dirty="0">
                <a:solidFill>
                  <a:srgbClr val="FFFF00"/>
                </a:solidFill>
                <a:latin typeface="Arial" pitchFamily="34" charset="0"/>
                <a:ea typeface="黑体" pitchFamily="49" charset="-122"/>
              </a:rPr>
              <a:t>学生</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系别</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系号</a:t>
            </a:r>
          </a:p>
          <a:p>
            <a:r>
              <a:rPr lang="zh-CN" altLang="en-US" sz="2100" dirty="0">
                <a:solidFill>
                  <a:srgbClr val="FFFF00"/>
                </a:solidFill>
                <a:latin typeface="Arial" pitchFamily="34" charset="0"/>
                <a:ea typeface="黑体" pitchFamily="49" charset="-122"/>
              </a:rPr>
              <a:t>或</a:t>
            </a:r>
          </a:p>
          <a:p>
            <a:r>
              <a:rPr lang="en-US" altLang="zh-CN" sz="2100" dirty="0" smtClean="0">
                <a:solidFill>
                  <a:srgbClr val="FFFF00"/>
                </a:solidFill>
                <a:latin typeface="Arial" pitchFamily="34" charset="0"/>
                <a:ea typeface="黑体" pitchFamily="49" charset="-122"/>
              </a:rPr>
              <a:t>       SELECT </a:t>
            </a:r>
            <a:r>
              <a:rPr lang="zh-CN" altLang="en-US" sz="2100" dirty="0">
                <a:solidFill>
                  <a:srgbClr val="FFFF00"/>
                </a:solidFill>
                <a:latin typeface="Arial" pitchFamily="34" charset="0"/>
                <a:ea typeface="黑体" pitchFamily="49" charset="-122"/>
              </a:rPr>
              <a:t>学号</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系名</a:t>
            </a:r>
            <a:r>
              <a:rPr lang="en-US" altLang="zh-CN" sz="2100" dirty="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学生</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系名 </a:t>
            </a:r>
            <a:r>
              <a:rPr lang="en-US" altLang="zh-CN" sz="2100" dirty="0">
                <a:solidFill>
                  <a:srgbClr val="FFFF00"/>
                </a:solidFill>
                <a:latin typeface="Arial" pitchFamily="34" charset="0"/>
                <a:ea typeface="黑体" pitchFamily="49" charset="-122"/>
              </a:rPr>
              <a:t>WHERE </a:t>
            </a:r>
            <a:r>
              <a:rPr lang="zh-CN" altLang="en-US" sz="2100" dirty="0">
                <a:solidFill>
                  <a:srgbClr val="FFFF00"/>
                </a:solidFill>
                <a:latin typeface="Arial" pitchFamily="34" charset="0"/>
                <a:ea typeface="黑体" pitchFamily="49" charset="-122"/>
              </a:rPr>
              <a:t>学生</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系别</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系</a:t>
            </a:r>
            <a:r>
              <a:rPr lang="zh-CN" altLang="en-US" sz="2100" dirty="0" smtClean="0">
                <a:solidFill>
                  <a:srgbClr val="FFFF00"/>
                </a:solidFill>
                <a:latin typeface="Arial" pitchFamily="34" charset="0"/>
                <a:ea typeface="黑体" pitchFamily="49" charset="-122"/>
              </a:rPr>
              <a:t>号</a:t>
            </a:r>
            <a:endParaRPr lang="zh-CN" altLang="en-US" sz="2100" dirty="0">
              <a:solidFill>
                <a:srgbClr val="FFFF00"/>
              </a:solidFill>
              <a:latin typeface="Arial" pitchFamily="34" charset="0"/>
              <a:ea typeface="黑体" pitchFamily="49" charset="-122"/>
            </a:endParaRPr>
          </a:p>
        </p:txBody>
      </p:sp>
      <p:sp>
        <p:nvSpPr>
          <p:cNvPr id="3" name="Rectangle 3"/>
          <p:cNvSpPr>
            <a:spLocks noChangeArrowheads="1"/>
          </p:cNvSpPr>
          <p:nvPr/>
        </p:nvSpPr>
        <p:spPr bwMode="auto">
          <a:xfrm>
            <a:off x="74613" y="1166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a:ea typeface="黑体" pitchFamily="49" charset="-122"/>
              </a:rPr>
              <a:t>．示例</a:t>
            </a:r>
          </a:p>
        </p:txBody>
      </p:sp>
    </p:spTree>
    <p:extLst>
      <p:ext uri="{BB962C8B-B14F-4D97-AF65-F5344CB8AC3E}">
        <p14:creationId xmlns:p14="http://schemas.microsoft.com/office/powerpoint/2010/main" val="2466213659"/>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4624"/>
            <a:ext cx="8997950"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6-22】  </a:t>
            </a:r>
            <a:r>
              <a:rPr lang="zh-CN" altLang="en-US" sz="2000" dirty="0">
                <a:latin typeface="Arial" pitchFamily="34" charset="0"/>
                <a:ea typeface="黑体" pitchFamily="49" charset="-122"/>
              </a:rPr>
              <a:t>查询选修了课程“数据库”或“电子商务”学生的学号、姓名、所修课程名称及平均成绩。</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SELECT </a:t>
            </a:r>
            <a:r>
              <a:rPr lang="zh-CN" altLang="en-US" sz="2000" dirty="0">
                <a:solidFill>
                  <a:srgbClr val="FFFF00"/>
                </a:solidFill>
                <a:latin typeface="Arial" pitchFamily="34" charset="0"/>
                <a:ea typeface="黑体" pitchFamily="49" charset="-122"/>
              </a:rPr>
              <a:t>学生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姓名</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课程名</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成绩 </a:t>
            </a:r>
            <a:r>
              <a:rPr lang="en-US" altLang="zh-CN" sz="2000" dirty="0">
                <a:solidFill>
                  <a:srgbClr val="FFFF00"/>
                </a:solidFill>
                <a:latin typeface="Arial" pitchFamily="34" charset="0"/>
                <a:ea typeface="黑体" pitchFamily="49" charset="-122"/>
              </a:rPr>
              <a:t>FROM </a:t>
            </a:r>
            <a:r>
              <a:rPr lang="zh-CN" altLang="en-US" sz="2000" dirty="0">
                <a:solidFill>
                  <a:srgbClr val="FFFF00"/>
                </a:solidFill>
                <a:latin typeface="Arial" pitchFamily="34" charset="0"/>
                <a:ea typeface="黑体" pitchFamily="49" charset="-122"/>
              </a:rPr>
              <a:t>学生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成绩 </a:t>
            </a:r>
            <a:r>
              <a:rPr lang="en-US" altLang="zh-CN" sz="2000" dirty="0">
                <a:solidFill>
                  <a:srgbClr val="FFFF00"/>
                </a:solidFill>
                <a:latin typeface="Arial" pitchFamily="34" charset="0"/>
                <a:ea typeface="黑体" pitchFamily="49" charset="-122"/>
              </a:rPr>
              <a:t>;</a:t>
            </a:r>
          </a:p>
          <a:p>
            <a:r>
              <a:rPr lang="en-US" altLang="zh-CN" sz="2000" dirty="0">
                <a:solidFill>
                  <a:srgbClr val="FFFF00"/>
                </a:solidFill>
                <a:latin typeface="Arial" pitchFamily="34" charset="0"/>
                <a:ea typeface="黑体" pitchFamily="49" charset="-122"/>
              </a:rPr>
              <a:t>WHERE </a:t>
            </a:r>
            <a:r>
              <a:rPr lang="zh-CN" altLang="en-US" sz="2000" dirty="0">
                <a:solidFill>
                  <a:srgbClr val="FFFF00"/>
                </a:solidFill>
                <a:latin typeface="Arial" pitchFamily="34" charset="0"/>
                <a:ea typeface="黑体" pitchFamily="49" charset="-122"/>
              </a:rPr>
              <a:t>学生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成绩</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 </a:t>
            </a:r>
            <a:r>
              <a:rPr lang="en-US" altLang="zh-CN" sz="2000" dirty="0">
                <a:solidFill>
                  <a:srgbClr val="FFFF00"/>
                </a:solidFill>
                <a:latin typeface="Arial" pitchFamily="34" charset="0"/>
                <a:ea typeface="黑体" pitchFamily="49" charset="-122"/>
              </a:rPr>
              <a:t>AND </a:t>
            </a:r>
            <a:r>
              <a:rPr lang="zh-CN" altLang="en-US" sz="2000" dirty="0">
                <a:solidFill>
                  <a:srgbClr val="FFFF00"/>
                </a:solidFill>
                <a:latin typeface="Arial" pitchFamily="34" charset="0"/>
                <a:ea typeface="黑体" pitchFamily="49" charset="-122"/>
              </a:rPr>
              <a:t>成绩</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课程号</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课程号 </a:t>
            </a:r>
            <a:r>
              <a:rPr lang="en-US" altLang="zh-CN" sz="2000" dirty="0">
                <a:solidFill>
                  <a:srgbClr val="FFFF00"/>
                </a:solidFill>
                <a:latin typeface="Arial" pitchFamily="34" charset="0"/>
                <a:ea typeface="黑体" pitchFamily="49" charset="-122"/>
              </a:rPr>
              <a:t>;</a:t>
            </a:r>
          </a:p>
          <a:p>
            <a:r>
              <a:rPr lang="en-US" altLang="zh-CN" sz="2000" dirty="0">
                <a:solidFill>
                  <a:srgbClr val="FFFF00"/>
                </a:solidFill>
                <a:latin typeface="Arial" pitchFamily="34" charset="0"/>
                <a:ea typeface="黑体" pitchFamily="49" charset="-122"/>
              </a:rPr>
              <a:t>AND  (</a:t>
            </a:r>
            <a:r>
              <a:rPr lang="zh-CN" altLang="en-US" sz="2000" dirty="0">
                <a:solidFill>
                  <a:srgbClr val="FFFF00"/>
                </a:solidFill>
                <a:latin typeface="Arial" pitchFamily="34" charset="0"/>
                <a:ea typeface="黑体" pitchFamily="49" charset="-122"/>
              </a:rPr>
              <a:t>课程名</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数据库</a:t>
            </a:r>
            <a:r>
              <a:rPr lang="en-US" altLang="zh-CN" sz="2000" dirty="0">
                <a:solidFill>
                  <a:srgbClr val="FFFF00"/>
                </a:solidFill>
                <a:latin typeface="Arial" pitchFamily="34" charset="0"/>
                <a:ea typeface="黑体" pitchFamily="49" charset="-122"/>
              </a:rPr>
              <a:t>" OR </a:t>
            </a:r>
            <a:r>
              <a:rPr lang="zh-CN" altLang="en-US" sz="2000" dirty="0">
                <a:solidFill>
                  <a:srgbClr val="FFFF00"/>
                </a:solidFill>
                <a:latin typeface="Arial" pitchFamily="34" charset="0"/>
                <a:ea typeface="黑体" pitchFamily="49" charset="-122"/>
              </a:rPr>
              <a:t>课程名 </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电子商务</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如果</a:t>
            </a:r>
            <a:r>
              <a:rPr lang="zh-CN" altLang="en-US" sz="2000" dirty="0">
                <a:latin typeface="Arial" pitchFamily="34" charset="0"/>
                <a:ea typeface="黑体" pitchFamily="49" charset="-122"/>
              </a:rPr>
              <a:t>使用内部联接，则上述语句可改为如下形式：</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课程名</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FROM </a:t>
            </a:r>
            <a:r>
              <a:rPr lang="zh-CN" altLang="en-US" sz="2000" dirty="0">
                <a:latin typeface="Arial" pitchFamily="34" charset="0"/>
                <a:ea typeface="黑体" pitchFamily="49" charset="-122"/>
              </a:rPr>
              <a:t>课程 </a:t>
            </a:r>
            <a:r>
              <a:rPr lang="en-US" altLang="zh-CN" sz="2000" dirty="0">
                <a:latin typeface="Arial" pitchFamily="34" charset="0"/>
                <a:ea typeface="黑体" pitchFamily="49" charset="-122"/>
              </a:rPr>
              <a:t>INNER JOIN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INNER JOIN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ON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 </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 </a:t>
            </a:r>
            <a:r>
              <a:rPr lang="en-US" altLang="zh-CN" sz="2000" dirty="0" smtClean="0">
                <a:latin typeface="Arial" pitchFamily="34" charset="0"/>
                <a:ea typeface="黑体" pitchFamily="49" charset="-122"/>
              </a:rPr>
              <a:t>ON</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WHERE </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课程名 </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数据库</a:t>
            </a:r>
            <a:r>
              <a:rPr lang="en-US" altLang="zh-CN" sz="2000" dirty="0">
                <a:latin typeface="Arial" pitchFamily="34" charset="0"/>
                <a:ea typeface="黑体" pitchFamily="49" charset="-122"/>
              </a:rPr>
              <a:t>' OR </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课程名 </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电子商务</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本</a:t>
            </a:r>
            <a:r>
              <a:rPr lang="zh-CN" altLang="en-US" sz="2000" dirty="0">
                <a:latin typeface="Arial" pitchFamily="34" charset="0"/>
                <a:ea typeface="黑体" pitchFamily="49" charset="-122"/>
              </a:rPr>
              <a:t>示例涉及三个表，</a:t>
            </a:r>
            <a:r>
              <a:rPr lang="en-US" altLang="zh-CN" sz="2000" dirty="0">
                <a:latin typeface="Arial" pitchFamily="34" charset="0"/>
                <a:ea typeface="黑体" pitchFamily="49" charset="-122"/>
              </a:rPr>
              <a:t>WHERE</a:t>
            </a:r>
            <a:r>
              <a:rPr lang="zh-CN" altLang="en-US" sz="2000" dirty="0">
                <a:latin typeface="Arial" pitchFamily="34" charset="0"/>
                <a:ea typeface="黑体" pitchFamily="49" charset="-122"/>
              </a:rPr>
              <a:t>子句中有两个联接条件和一个筛选条件。当有两个以上的表进行联接时，称为</a:t>
            </a:r>
            <a:r>
              <a:rPr lang="zh-CN" altLang="en-US" sz="2000" dirty="0">
                <a:solidFill>
                  <a:srgbClr val="FFFF00"/>
                </a:solidFill>
                <a:latin typeface="Arial" pitchFamily="34" charset="0"/>
                <a:ea typeface="黑体" pitchFamily="49" charset="-122"/>
              </a:rPr>
              <a:t>多表联接。</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进行多表查询时，应注意表的顺序和</a:t>
            </a:r>
            <a:r>
              <a:rPr lang="en-US" altLang="zh-CN" sz="2000" dirty="0">
                <a:latin typeface="Arial" pitchFamily="34" charset="0"/>
                <a:ea typeface="黑体" pitchFamily="49" charset="-122"/>
              </a:rPr>
              <a:t>ON</a:t>
            </a:r>
            <a:r>
              <a:rPr lang="zh-CN" altLang="en-US" sz="2000" dirty="0">
                <a:latin typeface="Arial" pitchFamily="34" charset="0"/>
                <a:ea typeface="黑体" pitchFamily="49" charset="-122"/>
              </a:rPr>
              <a:t>联接条件的顺序。一般来说，在一对多关系中，“多”所在表应在</a:t>
            </a:r>
            <a:r>
              <a:rPr lang="en-US" altLang="zh-CN" sz="2000" dirty="0">
                <a:latin typeface="Arial" pitchFamily="34" charset="0"/>
                <a:ea typeface="黑体" pitchFamily="49" charset="-122"/>
              </a:rPr>
              <a:t>JOIN</a:t>
            </a:r>
            <a:r>
              <a:rPr lang="zh-CN" altLang="en-US" sz="2000" dirty="0">
                <a:latin typeface="Arial" pitchFamily="34" charset="0"/>
                <a:ea typeface="黑体" pitchFamily="49" charset="-122"/>
              </a:rPr>
              <a:t>的中间位置，“一”所在表应在</a:t>
            </a:r>
            <a:r>
              <a:rPr lang="en-US" altLang="zh-CN" sz="2000" dirty="0">
                <a:latin typeface="Arial" pitchFamily="34" charset="0"/>
                <a:ea typeface="黑体" pitchFamily="49" charset="-122"/>
              </a:rPr>
              <a:t>JOIN</a:t>
            </a:r>
            <a:r>
              <a:rPr lang="zh-CN" altLang="en-US" sz="2000" dirty="0">
                <a:latin typeface="Arial" pitchFamily="34" charset="0"/>
                <a:ea typeface="黑体" pitchFamily="49" charset="-122"/>
              </a:rPr>
              <a:t>的两边位置，如多表顺序为“课程”、“成绩”和“学生”。则</a:t>
            </a:r>
            <a:r>
              <a:rPr lang="en-US" altLang="zh-CN" sz="2000" dirty="0">
                <a:latin typeface="Arial" pitchFamily="34" charset="0"/>
                <a:ea typeface="黑体" pitchFamily="49" charset="-122"/>
              </a:rPr>
              <a:t>ON</a:t>
            </a:r>
            <a:r>
              <a:rPr lang="zh-CN" altLang="en-US" sz="2000" dirty="0">
                <a:latin typeface="Arial" pitchFamily="34" charset="0"/>
                <a:ea typeface="黑体" pitchFamily="49" charset="-122"/>
              </a:rPr>
              <a:t>在进行多表联接时，最后一个表，如“学生”应首先和“多”表，这里即“成绩”联接；然后，“成绩”和第一个表“课程”进行联接。</a:t>
            </a:r>
          </a:p>
          <a:p>
            <a:r>
              <a:rPr lang="zh-CN" altLang="en-US" sz="2000" dirty="0" smtClean="0">
                <a:latin typeface="Arial" pitchFamily="34" charset="0"/>
                <a:ea typeface="黑体" pitchFamily="49" charset="-122"/>
              </a:rPr>
              <a:t>　　将</a:t>
            </a:r>
            <a:r>
              <a:rPr lang="zh-CN" altLang="en-US" sz="2000" dirty="0">
                <a:latin typeface="Arial" pitchFamily="34" charset="0"/>
                <a:ea typeface="黑体" pitchFamily="49" charset="-122"/>
              </a:rPr>
              <a:t>上例改成如下形式，结果也正确。</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SELECT </a:t>
            </a:r>
            <a:r>
              <a:rPr lang="zh-CN" altLang="en-US" sz="2000" dirty="0">
                <a:solidFill>
                  <a:srgbClr val="FFFF00"/>
                </a:solidFill>
                <a:latin typeface="Arial" pitchFamily="34" charset="0"/>
                <a:ea typeface="黑体" pitchFamily="49" charset="-122"/>
              </a:rPr>
              <a:t>学生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姓名</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课程名</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成绩 </a:t>
            </a:r>
            <a:r>
              <a:rPr lang="en-US" altLang="zh-CN" sz="2000" dirty="0">
                <a:solidFill>
                  <a:srgbClr val="FFFF00"/>
                </a:solidFill>
                <a:latin typeface="Arial" pitchFamily="34" charset="0"/>
                <a:ea typeface="黑体" pitchFamily="49" charset="-122"/>
              </a:rPr>
              <a:t>;</a:t>
            </a:r>
          </a:p>
          <a:p>
            <a:r>
              <a:rPr lang="en-US" altLang="zh-CN" sz="2000" dirty="0" smtClean="0">
                <a:solidFill>
                  <a:srgbClr val="FFFF00"/>
                </a:solidFill>
                <a:latin typeface="Arial" pitchFamily="34" charset="0"/>
                <a:ea typeface="黑体" pitchFamily="49" charset="-122"/>
              </a:rPr>
              <a:t>　　FROM </a:t>
            </a:r>
            <a:r>
              <a:rPr lang="zh-CN" altLang="en-US" sz="2000" dirty="0">
                <a:solidFill>
                  <a:srgbClr val="FFFF00"/>
                </a:solidFill>
                <a:latin typeface="Arial" pitchFamily="34" charset="0"/>
                <a:ea typeface="黑体" pitchFamily="49" charset="-122"/>
              </a:rPr>
              <a:t>学生 </a:t>
            </a:r>
            <a:r>
              <a:rPr lang="en-US" altLang="zh-CN" sz="2000" dirty="0">
                <a:solidFill>
                  <a:srgbClr val="FFFF00"/>
                </a:solidFill>
                <a:latin typeface="Arial" pitchFamily="34" charset="0"/>
                <a:ea typeface="黑体" pitchFamily="49" charset="-122"/>
              </a:rPr>
              <a:t>INNER JOIN </a:t>
            </a:r>
            <a:r>
              <a:rPr lang="zh-CN" altLang="en-US" sz="2000" dirty="0">
                <a:solidFill>
                  <a:srgbClr val="FFFF00"/>
                </a:solidFill>
                <a:latin typeface="Arial" pitchFamily="34" charset="0"/>
                <a:ea typeface="黑体" pitchFamily="49" charset="-122"/>
              </a:rPr>
              <a:t>成绩 </a:t>
            </a:r>
            <a:r>
              <a:rPr lang="en-US" altLang="zh-CN" sz="2000" dirty="0">
                <a:solidFill>
                  <a:srgbClr val="FFFF00"/>
                </a:solidFill>
                <a:latin typeface="Arial" pitchFamily="34" charset="0"/>
                <a:ea typeface="黑体" pitchFamily="49" charset="-122"/>
              </a:rPr>
              <a:t>INNER JOIN </a:t>
            </a:r>
            <a:r>
              <a:rPr lang="zh-CN" altLang="en-US" sz="2000" dirty="0">
                <a:solidFill>
                  <a:srgbClr val="FFFF00"/>
                </a:solidFill>
                <a:latin typeface="Arial" pitchFamily="34" charset="0"/>
                <a:ea typeface="黑体" pitchFamily="49" charset="-122"/>
              </a:rPr>
              <a:t>课程 </a:t>
            </a:r>
            <a:r>
              <a:rPr lang="en-US" altLang="zh-CN" sz="2000" dirty="0">
                <a:solidFill>
                  <a:srgbClr val="FFFF00"/>
                </a:solidFill>
                <a:latin typeface="Arial" pitchFamily="34" charset="0"/>
                <a:ea typeface="黑体" pitchFamily="49" charset="-122"/>
              </a:rPr>
              <a:t>;</a:t>
            </a:r>
          </a:p>
          <a:p>
            <a:r>
              <a:rPr lang="en-US" altLang="zh-CN" sz="2000" dirty="0" smtClean="0">
                <a:solidFill>
                  <a:srgbClr val="FFFF00"/>
                </a:solidFill>
                <a:latin typeface="Arial" pitchFamily="34" charset="0"/>
                <a:ea typeface="黑体" pitchFamily="49" charset="-122"/>
              </a:rPr>
              <a:t>　　ON </a:t>
            </a:r>
            <a:r>
              <a:rPr lang="zh-CN" altLang="en-US" sz="2000" dirty="0">
                <a:solidFill>
                  <a:srgbClr val="FFFF00"/>
                </a:solidFill>
                <a:latin typeface="Arial" pitchFamily="34" charset="0"/>
                <a:ea typeface="黑体" pitchFamily="49" charset="-122"/>
              </a:rPr>
              <a:t>课程</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课程号 </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成绩</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课程号 </a:t>
            </a:r>
            <a:r>
              <a:rPr lang="en-US" altLang="zh-CN" sz="2000" dirty="0" smtClean="0">
                <a:solidFill>
                  <a:srgbClr val="FFFF00"/>
                </a:solidFill>
                <a:latin typeface="Arial" pitchFamily="34" charset="0"/>
                <a:ea typeface="黑体" pitchFamily="49" charset="-122"/>
              </a:rPr>
              <a:t>ON </a:t>
            </a:r>
            <a:r>
              <a:rPr lang="zh-CN" altLang="en-US" sz="2000" dirty="0">
                <a:solidFill>
                  <a:srgbClr val="FFFF00"/>
                </a:solidFill>
                <a:latin typeface="Arial" pitchFamily="34" charset="0"/>
                <a:ea typeface="黑体" pitchFamily="49" charset="-122"/>
              </a:rPr>
              <a:t>成绩</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 </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学生</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学号 </a:t>
            </a:r>
            <a:r>
              <a:rPr lang="en-US" altLang="zh-CN" sz="2000" dirty="0">
                <a:solidFill>
                  <a:srgbClr val="FFFF00"/>
                </a:solidFill>
                <a:latin typeface="Arial" pitchFamily="34" charset="0"/>
                <a:ea typeface="黑体" pitchFamily="49" charset="-122"/>
              </a:rPr>
              <a:t>;</a:t>
            </a:r>
          </a:p>
          <a:p>
            <a:r>
              <a:rPr lang="en-US" altLang="zh-CN" sz="2000" dirty="0" smtClean="0">
                <a:solidFill>
                  <a:srgbClr val="FFFF00"/>
                </a:solidFill>
                <a:latin typeface="Arial" pitchFamily="34" charset="0"/>
                <a:ea typeface="黑体" pitchFamily="49" charset="-122"/>
              </a:rPr>
              <a:t>　　WHERE </a:t>
            </a:r>
            <a:r>
              <a:rPr lang="zh-CN" altLang="en-US" sz="2000" dirty="0">
                <a:solidFill>
                  <a:srgbClr val="FFFF00"/>
                </a:solidFill>
                <a:latin typeface="Arial" pitchFamily="34" charset="0"/>
                <a:ea typeface="黑体" pitchFamily="49" charset="-122"/>
              </a:rPr>
              <a:t>课程</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课程名 </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数据库</a:t>
            </a:r>
            <a:r>
              <a:rPr lang="en-US" altLang="zh-CN" sz="2000" dirty="0">
                <a:solidFill>
                  <a:srgbClr val="FFFF00"/>
                </a:solidFill>
                <a:latin typeface="Arial" pitchFamily="34" charset="0"/>
                <a:ea typeface="黑体" pitchFamily="49" charset="-122"/>
              </a:rPr>
              <a:t>' OR </a:t>
            </a:r>
            <a:r>
              <a:rPr lang="zh-CN" altLang="en-US" sz="2000" dirty="0">
                <a:solidFill>
                  <a:srgbClr val="FFFF00"/>
                </a:solidFill>
                <a:latin typeface="Arial" pitchFamily="34" charset="0"/>
                <a:ea typeface="黑体" pitchFamily="49" charset="-122"/>
              </a:rPr>
              <a:t>课程</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课程名 </a:t>
            </a:r>
            <a:r>
              <a:rPr lang="en-US" altLang="zh-CN" sz="2000" dirty="0">
                <a:solidFill>
                  <a:srgbClr val="FFFF00"/>
                </a:solidFill>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电子商务</a:t>
            </a:r>
            <a:r>
              <a:rPr lang="en-US" altLang="zh-CN" sz="2000" dirty="0" smtClean="0">
                <a:solidFill>
                  <a:srgbClr val="FFFF00"/>
                </a:solidFill>
                <a:latin typeface="Arial" pitchFamily="34" charset="0"/>
                <a:ea typeface="黑体" pitchFamily="49" charset="-122"/>
              </a:rPr>
              <a:t>'</a:t>
            </a:r>
            <a:endParaRPr lang="en-US" altLang="zh-CN" sz="20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669867520"/>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182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⑵外部</a:t>
            </a:r>
            <a:r>
              <a:rPr lang="zh-CN" altLang="en-US" sz="2100" dirty="0">
                <a:latin typeface="Arial" pitchFamily="34" charset="0"/>
                <a:ea typeface="黑体" pitchFamily="49" charset="-122"/>
              </a:rPr>
              <a:t>联接</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外部联接中，参与联接的表有主从之分，以主表中的每行数据去匹配从表中的数据列。符合联接条件的数据将直接显示，对于那些不符合条件的列，将填上</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值显示。</a:t>
            </a:r>
          </a:p>
          <a:p>
            <a:r>
              <a:rPr lang="zh-CN" altLang="en-US" sz="2100" dirty="0" smtClean="0">
                <a:latin typeface="Arial" pitchFamily="34" charset="0"/>
                <a:ea typeface="黑体" pitchFamily="49" charset="-122"/>
              </a:rPr>
              <a:t>　　外部</a:t>
            </a:r>
            <a:r>
              <a:rPr lang="zh-CN" altLang="en-US" sz="2100" dirty="0">
                <a:latin typeface="Arial" pitchFamily="34" charset="0"/>
                <a:ea typeface="黑体" pitchFamily="49" charset="-122"/>
              </a:rPr>
              <a:t>联接分为左外部联接（</a:t>
            </a:r>
            <a:r>
              <a:rPr lang="en-US" altLang="zh-CN" sz="2100" dirty="0">
                <a:latin typeface="Arial" pitchFamily="34" charset="0"/>
                <a:ea typeface="黑体" pitchFamily="49" charset="-122"/>
              </a:rPr>
              <a:t>Left Outer Join</a:t>
            </a:r>
            <a:r>
              <a:rPr lang="zh-CN" altLang="en-US" sz="2100" dirty="0">
                <a:latin typeface="Arial" pitchFamily="34" charset="0"/>
                <a:ea typeface="黑体" pitchFamily="49" charset="-122"/>
              </a:rPr>
              <a:t>，简称左联接）、右外部联接（</a:t>
            </a:r>
            <a:r>
              <a:rPr lang="en-US" altLang="zh-CN" sz="2100" dirty="0">
                <a:latin typeface="Arial" pitchFamily="34" charset="0"/>
                <a:ea typeface="黑体" pitchFamily="49" charset="-122"/>
              </a:rPr>
              <a:t>Right Outer Join</a:t>
            </a:r>
            <a:r>
              <a:rPr lang="zh-CN" altLang="en-US" sz="2100" dirty="0">
                <a:latin typeface="Arial" pitchFamily="34" charset="0"/>
                <a:ea typeface="黑体" pitchFamily="49" charset="-122"/>
              </a:rPr>
              <a:t>，简称右联接）和完全联接（</a:t>
            </a:r>
            <a:r>
              <a:rPr lang="en-US" altLang="zh-CN" sz="2100" dirty="0">
                <a:latin typeface="Arial" pitchFamily="34" charset="0"/>
                <a:ea typeface="黑体" pitchFamily="49" charset="-122"/>
              </a:rPr>
              <a:t>Full Join</a:t>
            </a:r>
            <a:r>
              <a:rPr lang="zh-CN" altLang="en-US" sz="2100" dirty="0">
                <a:latin typeface="Arial" pitchFamily="34" charset="0"/>
                <a:ea typeface="黑体" pitchFamily="49" charset="-122"/>
              </a:rPr>
              <a:t>，简称全联接）。以主表所在的方向区分外部联接，主表在左边称为左联接，主表在右边称为右联接。</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6-24】  </a:t>
            </a:r>
            <a:r>
              <a:rPr lang="zh-CN" altLang="en-US" sz="2100" dirty="0" smtClean="0">
                <a:latin typeface="Arial" pitchFamily="34" charset="0"/>
                <a:ea typeface="黑体" pitchFamily="49" charset="-122"/>
              </a:rPr>
              <a:t>以左联</a:t>
            </a:r>
            <a:r>
              <a:rPr lang="zh-CN" altLang="en-US" sz="2100" dirty="0">
                <a:latin typeface="Arial" pitchFamily="34" charset="0"/>
                <a:ea typeface="黑体" pitchFamily="49" charset="-122"/>
              </a:rPr>
              <a:t>接的方式查询教师姓名、职称及任课课程号。</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职称</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FROM </a:t>
            </a:r>
            <a:r>
              <a:rPr lang="zh-CN" altLang="en-US" sz="2100" dirty="0">
                <a:latin typeface="Arial" pitchFamily="34" charset="0"/>
                <a:ea typeface="黑体" pitchFamily="49" charset="-122"/>
              </a:rPr>
              <a:t>教师 </a:t>
            </a:r>
            <a:r>
              <a:rPr lang="en-US" altLang="zh-CN" sz="2100" dirty="0">
                <a:latin typeface="Arial" pitchFamily="34" charset="0"/>
                <a:ea typeface="黑体" pitchFamily="49" charset="-122"/>
              </a:rPr>
              <a:t>LEFT JOIN </a:t>
            </a:r>
            <a:r>
              <a:rPr lang="zh-CN" altLang="en-US" sz="2100" dirty="0">
                <a:latin typeface="Arial" pitchFamily="34" charset="0"/>
                <a:ea typeface="黑体" pitchFamily="49" charset="-122"/>
              </a:rPr>
              <a:t>授课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ON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 </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授课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p>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6-19</a:t>
            </a:r>
            <a:r>
              <a:rPr lang="zh-CN" altLang="en-US" sz="2100" dirty="0">
                <a:latin typeface="Arial" pitchFamily="34" charset="0"/>
                <a:ea typeface="黑体" pitchFamily="49" charset="-122"/>
              </a:rPr>
              <a:t>所示。在杨磊和钱勇由于没有任课记录，查询结果中课程号为空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156176" y="6372036"/>
            <a:ext cx="268032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6-19  </a:t>
            </a:r>
            <a:r>
              <a:rPr lang="zh-CN" altLang="en-US" dirty="0">
                <a:solidFill>
                  <a:srgbClr val="FFFFFF"/>
                </a:solidFill>
                <a:latin typeface="Arial" pitchFamily="34" charset="0"/>
                <a:ea typeface="黑体" pitchFamily="49" charset="-122"/>
              </a:rPr>
              <a:t>左联接查询结果</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4077072"/>
            <a:ext cx="2680322" cy="227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4329100"/>
            <a:ext cx="5865539" cy="2309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自我</a:t>
            </a:r>
            <a:r>
              <a:rPr lang="zh-CN" altLang="en-US" sz="2100" dirty="0" smtClean="0">
                <a:latin typeface="Arial" pitchFamily="34" charset="0"/>
                <a:ea typeface="黑体" pitchFamily="49" charset="-122"/>
              </a:rPr>
              <a:t>联接</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又</a:t>
            </a:r>
            <a:r>
              <a:rPr lang="zh-CN" altLang="en-US" sz="2100" dirty="0">
                <a:latin typeface="Arial" pitchFamily="34" charset="0"/>
                <a:ea typeface="黑体" pitchFamily="49" charset="-122"/>
              </a:rPr>
              <a:t>称自身联接，简称自联接。是指将同一关系与其自身进行的联接。在可以进行自联接查询的关系中，即表中的某些记录，根据出自同一值域的两个不同的字段，与另外一些记录存在着一对多的关系。如图</a:t>
            </a:r>
            <a:r>
              <a:rPr lang="en-US" altLang="zh-CN" sz="2100" dirty="0">
                <a:latin typeface="Arial" pitchFamily="34" charset="0"/>
                <a:ea typeface="黑体" pitchFamily="49" charset="-122"/>
              </a:rPr>
              <a:t>6-20</a:t>
            </a:r>
            <a:r>
              <a:rPr lang="zh-CN" altLang="en-US" sz="2100" dirty="0">
                <a:latin typeface="Arial" pitchFamily="34" charset="0"/>
                <a:ea typeface="黑体" pitchFamily="49" charset="-122"/>
              </a:rPr>
              <a:t>所示的关系中，存在“编号”字段和“隶属关系”字段的联系。</a:t>
            </a:r>
          </a:p>
          <a:p>
            <a:r>
              <a:rPr lang="zh-CN" altLang="en-US" sz="2100" dirty="0">
                <a:latin typeface="Arial" pitchFamily="34" charset="0"/>
                <a:ea typeface="黑体" pitchFamily="49" charset="-122"/>
              </a:rPr>
              <a:t> </a:t>
            </a:r>
          </a:p>
          <a:p>
            <a:r>
              <a:rPr lang="zh-CN" altLang="en-US" sz="2100" dirty="0">
                <a:latin typeface="Arial" pitchFamily="34" charset="0"/>
                <a:ea typeface="黑体" pitchFamily="49" charset="-122"/>
              </a:rPr>
              <a:t>	 	 </a:t>
            </a:r>
          </a:p>
          <a:p>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6-20  </a:t>
            </a:r>
            <a:r>
              <a:rPr lang="zh-CN" altLang="en-US" sz="2100" dirty="0">
                <a:latin typeface="Arial" pitchFamily="34" charset="0"/>
                <a:ea typeface="黑体" pitchFamily="49" charset="-122"/>
              </a:rPr>
              <a:t>具有同值域字段的表</a:t>
            </a:r>
          </a:p>
          <a:p>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648505570"/>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自我</a:t>
            </a:r>
            <a:r>
              <a:rPr lang="zh-CN" altLang="en-US" sz="2100" dirty="0">
                <a:latin typeface="Arial" pitchFamily="34" charset="0"/>
                <a:ea typeface="黑体" pitchFamily="49" charset="-122"/>
              </a:rPr>
              <a:t>联接中，物理上的一个关系要当逻辑上的两个关系来使用。因此必须为该关系起两个不同的局部别名，以标识所用的字段属于哪个逻辑表所有</a:t>
            </a:r>
            <a:r>
              <a:rPr lang="zh-CN" altLang="en-US" sz="2100" dirty="0" smtClean="0">
                <a:latin typeface="Arial" pitchFamily="34" charset="0"/>
                <a:ea typeface="黑体" pitchFamily="49" charset="-122"/>
              </a:rPr>
              <a:t>。例</a:t>
            </a:r>
            <a:r>
              <a:rPr lang="zh-CN" altLang="en-US" sz="2100" dirty="0">
                <a:latin typeface="Arial" pitchFamily="34" charset="0"/>
                <a:ea typeface="黑体" pitchFamily="49" charset="-122"/>
              </a:rPr>
              <a:t>，利用图</a:t>
            </a:r>
            <a:r>
              <a:rPr lang="en-US" altLang="zh-CN" sz="2100" dirty="0">
                <a:latin typeface="Arial" pitchFamily="34" charset="0"/>
                <a:ea typeface="黑体" pitchFamily="49" charset="-122"/>
              </a:rPr>
              <a:t>6-20</a:t>
            </a:r>
            <a:r>
              <a:rPr lang="zh-CN" altLang="en-US" sz="2100" dirty="0">
                <a:latin typeface="Arial" pitchFamily="34" charset="0"/>
                <a:ea typeface="黑体" pitchFamily="49" charset="-122"/>
              </a:rPr>
              <a:t>所示的“自我联接</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表，列出该表”中的“隶属关系”列出各级领导所领导的职工，如图</a:t>
            </a:r>
            <a:r>
              <a:rPr lang="en-US" altLang="zh-CN" sz="2100" dirty="0">
                <a:latin typeface="Arial" pitchFamily="34" charset="0"/>
                <a:ea typeface="黑体" pitchFamily="49" charset="-122"/>
              </a:rPr>
              <a:t>6-20</a:t>
            </a:r>
            <a:r>
              <a:rPr lang="zh-CN" altLang="en-US" sz="2100" dirty="0">
                <a:latin typeface="Arial" pitchFamily="34" charset="0"/>
                <a:ea typeface="黑体" pitchFamily="49" charset="-122"/>
              </a:rPr>
              <a:t>右侧图所示。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a:solidFill>
                  <a:srgbClr val="FFFF00"/>
                </a:solidFill>
                <a:latin typeface="Arial" pitchFamily="34" charset="0"/>
                <a:ea typeface="黑体" pitchFamily="49" charset="-122"/>
              </a:rPr>
              <a:t>z1.</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,z1.</a:t>
            </a:r>
            <a:r>
              <a:rPr lang="zh-CN" altLang="en-US" sz="2100" dirty="0">
                <a:solidFill>
                  <a:srgbClr val="FFFF00"/>
                </a:solidFill>
                <a:latin typeface="Arial" pitchFamily="34" charset="0"/>
                <a:ea typeface="黑体" pitchFamily="49" charset="-122"/>
              </a:rPr>
              <a:t>职务</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领导</a:t>
            </a:r>
            <a:r>
              <a:rPr lang="en-US" altLang="zh-CN" sz="2100" dirty="0">
                <a:solidFill>
                  <a:srgbClr val="FFFF00"/>
                </a:solidFill>
                <a:latin typeface="Arial" pitchFamily="34" charset="0"/>
                <a:ea typeface="黑体" pitchFamily="49" charset="-122"/>
              </a:rPr>
              <a:t>",z2.</a:t>
            </a:r>
            <a:r>
              <a:rPr lang="zh-CN" altLang="en-US" sz="2100" dirty="0">
                <a:solidFill>
                  <a:srgbClr val="FFFF00"/>
                </a:solidFill>
                <a:latin typeface="Arial" pitchFamily="34" charset="0"/>
                <a:ea typeface="黑体" pitchFamily="49" charset="-122"/>
              </a:rPr>
              <a:t>姓名</a:t>
            </a:r>
            <a:r>
              <a:rPr lang="en-US" altLang="zh-CN" sz="2100" dirty="0">
                <a:solidFill>
                  <a:srgbClr val="FFFF00"/>
                </a:solidFill>
                <a:latin typeface="Arial" pitchFamily="34" charset="0"/>
                <a:ea typeface="黑体" pitchFamily="49" charset="-122"/>
              </a:rPr>
              <a:t>,z2.</a:t>
            </a:r>
            <a:r>
              <a:rPr lang="zh-CN" altLang="en-US" sz="2100" dirty="0">
                <a:solidFill>
                  <a:srgbClr val="FFFF00"/>
                </a:solidFill>
                <a:latin typeface="Arial" pitchFamily="34" charset="0"/>
                <a:ea typeface="黑体" pitchFamily="49" charset="-122"/>
              </a:rPr>
              <a:t>职务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FROM </a:t>
            </a:r>
            <a:r>
              <a:rPr lang="zh-CN" altLang="en-US" sz="2100" dirty="0">
                <a:solidFill>
                  <a:srgbClr val="FFFF00"/>
                </a:solidFill>
                <a:latin typeface="Arial" pitchFamily="34" charset="0"/>
                <a:ea typeface="黑体" pitchFamily="49" charset="-122"/>
              </a:rPr>
              <a:t>自我联接 </a:t>
            </a:r>
            <a:r>
              <a:rPr lang="en-US" altLang="zh-CN" sz="2100" dirty="0">
                <a:solidFill>
                  <a:srgbClr val="FFFF00"/>
                </a:solidFill>
                <a:latin typeface="Arial" pitchFamily="34" charset="0"/>
                <a:ea typeface="黑体" pitchFamily="49" charset="-122"/>
              </a:rPr>
              <a:t>AS z1,</a:t>
            </a:r>
            <a:r>
              <a:rPr lang="zh-CN" altLang="en-US" sz="2100" dirty="0">
                <a:solidFill>
                  <a:srgbClr val="FFFF00"/>
                </a:solidFill>
                <a:latin typeface="Arial" pitchFamily="34" charset="0"/>
                <a:ea typeface="黑体" pitchFamily="49" charset="-122"/>
              </a:rPr>
              <a:t>自我联接 </a:t>
            </a:r>
            <a:r>
              <a:rPr lang="en-US" altLang="zh-CN" sz="2100" dirty="0">
                <a:solidFill>
                  <a:srgbClr val="FFFF00"/>
                </a:solidFill>
                <a:latin typeface="Arial" pitchFamily="34" charset="0"/>
                <a:ea typeface="黑体" pitchFamily="49" charset="-122"/>
              </a:rPr>
              <a:t>AS z2 ;</a:t>
            </a:r>
          </a:p>
          <a:p>
            <a:r>
              <a:rPr lang="en-US" altLang="zh-CN" sz="2100" dirty="0" smtClean="0">
                <a:solidFill>
                  <a:srgbClr val="FFFF00"/>
                </a:solidFill>
                <a:latin typeface="Arial" pitchFamily="34" charset="0"/>
                <a:ea typeface="黑体" pitchFamily="49" charset="-122"/>
              </a:rPr>
              <a:t>       WHERE </a:t>
            </a:r>
            <a:r>
              <a:rPr lang="en-US" altLang="zh-CN" sz="2100" dirty="0">
                <a:solidFill>
                  <a:srgbClr val="FFFF00"/>
                </a:solidFill>
                <a:latin typeface="Arial" pitchFamily="34" charset="0"/>
                <a:ea typeface="黑体" pitchFamily="49" charset="-122"/>
              </a:rPr>
              <a:t>z1.</a:t>
            </a:r>
            <a:r>
              <a:rPr lang="zh-CN" altLang="en-US" sz="2100" dirty="0">
                <a:solidFill>
                  <a:srgbClr val="FFFF00"/>
                </a:solidFill>
                <a:latin typeface="Arial" pitchFamily="34" charset="0"/>
                <a:ea typeface="黑体" pitchFamily="49" charset="-122"/>
              </a:rPr>
              <a:t>编号</a:t>
            </a:r>
            <a:r>
              <a:rPr lang="en-US" altLang="zh-CN" sz="2100" dirty="0">
                <a:solidFill>
                  <a:srgbClr val="FFFF00"/>
                </a:solidFill>
                <a:latin typeface="Arial" pitchFamily="34" charset="0"/>
                <a:ea typeface="黑体" pitchFamily="49" charset="-122"/>
              </a:rPr>
              <a:t>=z2.</a:t>
            </a:r>
            <a:r>
              <a:rPr lang="zh-CN" altLang="en-US" sz="2100" dirty="0">
                <a:solidFill>
                  <a:srgbClr val="FFFF00"/>
                </a:solidFill>
                <a:latin typeface="Arial" pitchFamily="34" charset="0"/>
                <a:ea typeface="黑体" pitchFamily="49" charset="-122"/>
              </a:rPr>
              <a:t>隶属关系 </a:t>
            </a:r>
            <a:r>
              <a:rPr lang="en-US" altLang="zh-CN" sz="2100" dirty="0">
                <a:solidFill>
                  <a:srgbClr val="FFFF00"/>
                </a:solidFill>
                <a:latin typeface="Arial" pitchFamily="34" charset="0"/>
                <a:ea typeface="黑体" pitchFamily="49" charset="-122"/>
              </a:rPr>
              <a:t>ORDER BY z1.</a:t>
            </a:r>
            <a:r>
              <a:rPr lang="zh-CN" altLang="en-US" sz="2100" dirty="0">
                <a:solidFill>
                  <a:srgbClr val="FFFF00"/>
                </a:solidFill>
                <a:latin typeface="Arial" pitchFamily="34" charset="0"/>
                <a:ea typeface="黑体" pitchFamily="49" charset="-122"/>
              </a:rPr>
              <a:t>编号</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6-25】  </a:t>
            </a:r>
            <a:r>
              <a:rPr lang="zh-CN" altLang="en-US" sz="2100" dirty="0">
                <a:latin typeface="Arial" pitchFamily="34" charset="0"/>
                <a:ea typeface="黑体" pitchFamily="49" charset="-122"/>
              </a:rPr>
              <a:t>查询所有比“李丽”工资高的教师姓名、职称、工资和“李丽”的工资，如图</a:t>
            </a:r>
            <a:r>
              <a:rPr lang="en-US" altLang="zh-CN" sz="2100" dirty="0">
                <a:latin typeface="Arial" pitchFamily="34" charset="0"/>
                <a:ea typeface="黑体" pitchFamily="49" charset="-122"/>
              </a:rPr>
              <a:t>6-21</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X.</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,X.</a:t>
            </a:r>
            <a:r>
              <a:rPr lang="zh-CN" altLang="en-US" sz="2100" dirty="0">
                <a:latin typeface="Arial" pitchFamily="34" charset="0"/>
                <a:ea typeface="黑体" pitchFamily="49" charset="-122"/>
              </a:rPr>
              <a:t>工资</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工资 </a:t>
            </a:r>
            <a:r>
              <a:rPr lang="en-US" altLang="zh-CN" sz="2100" dirty="0">
                <a:latin typeface="Arial" pitchFamily="34" charset="0"/>
                <a:ea typeface="黑体" pitchFamily="49" charset="-122"/>
              </a:rPr>
              <a:t>AS </a:t>
            </a:r>
            <a:r>
              <a:rPr lang="zh-CN" altLang="en-US" sz="2100" dirty="0">
                <a:latin typeface="Arial" pitchFamily="34" charset="0"/>
                <a:ea typeface="黑体" pitchFamily="49" charset="-122"/>
              </a:rPr>
              <a:t>李丽工资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教师 </a:t>
            </a:r>
            <a:r>
              <a:rPr lang="en-US" altLang="zh-CN" sz="2100" dirty="0">
                <a:latin typeface="Arial" pitchFamily="34" charset="0"/>
                <a:ea typeface="黑体" pitchFamily="49" charset="-122"/>
              </a:rPr>
              <a:t>AS X,</a:t>
            </a:r>
            <a:r>
              <a:rPr lang="zh-CN" altLang="en-US" sz="2100" dirty="0">
                <a:latin typeface="Arial" pitchFamily="34" charset="0"/>
                <a:ea typeface="黑体" pitchFamily="49" charset="-122"/>
              </a:rPr>
              <a:t>教师 </a:t>
            </a:r>
            <a:r>
              <a:rPr lang="en-US" altLang="zh-CN" sz="2100" dirty="0">
                <a:latin typeface="Arial" pitchFamily="34" charset="0"/>
                <a:ea typeface="黑体" pitchFamily="49" charset="-122"/>
              </a:rPr>
              <a:t>AS Y WHERE X.</a:t>
            </a:r>
            <a:r>
              <a:rPr lang="zh-CN" altLang="en-US" sz="2100" dirty="0">
                <a:latin typeface="Arial" pitchFamily="34" charset="0"/>
                <a:ea typeface="黑体" pitchFamily="49" charset="-122"/>
              </a:rPr>
              <a:t>工资</a:t>
            </a:r>
            <a:r>
              <a:rPr lang="en-US" altLang="zh-CN" sz="2100" dirty="0">
                <a:latin typeface="Arial" pitchFamily="34" charset="0"/>
                <a:ea typeface="黑体" pitchFamily="49" charset="-122"/>
              </a:rPr>
              <a:t>&gt;Y.</a:t>
            </a:r>
            <a:r>
              <a:rPr lang="zh-CN" altLang="en-US" sz="2100" dirty="0">
                <a:latin typeface="Arial" pitchFamily="34" charset="0"/>
                <a:ea typeface="黑体" pitchFamily="49" charset="-122"/>
              </a:rPr>
              <a:t>工资 </a:t>
            </a:r>
            <a:r>
              <a:rPr lang="en-US" altLang="zh-CN" sz="2100" dirty="0">
                <a:latin typeface="Arial" pitchFamily="34" charset="0"/>
                <a:ea typeface="黑体" pitchFamily="49" charset="-122"/>
              </a:rPr>
              <a:t>AND Y.</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李丽</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
        <p:nvSpPr>
          <p:cNvPr id="3" name="矩形 2"/>
          <p:cNvSpPr/>
          <p:nvPr/>
        </p:nvSpPr>
        <p:spPr>
          <a:xfrm>
            <a:off x="2051720" y="6236648"/>
            <a:ext cx="32403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6-20  </a:t>
            </a:r>
            <a:r>
              <a:rPr lang="zh-CN" altLang="en-US" dirty="0">
                <a:solidFill>
                  <a:srgbClr val="FFFFFF"/>
                </a:solidFill>
                <a:latin typeface="Arial" pitchFamily="34" charset="0"/>
                <a:ea typeface="黑体" pitchFamily="49" charset="-122"/>
              </a:rPr>
              <a:t>具有同值域字段的表</a:t>
            </a:r>
          </a:p>
        </p:txBody>
      </p:sp>
      <p:sp>
        <p:nvSpPr>
          <p:cNvPr id="4" name="矩形 3"/>
          <p:cNvSpPr/>
          <p:nvPr/>
        </p:nvSpPr>
        <p:spPr>
          <a:xfrm>
            <a:off x="6623720" y="6232880"/>
            <a:ext cx="252028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6-21  </a:t>
            </a:r>
            <a:r>
              <a:rPr lang="zh-CN" altLang="en-US" dirty="0">
                <a:solidFill>
                  <a:srgbClr val="FFFFFF"/>
                </a:solidFill>
                <a:latin typeface="Arial" pitchFamily="34" charset="0"/>
                <a:ea typeface="黑体" pitchFamily="49" charset="-122"/>
              </a:rPr>
              <a:t>自我联接查询</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5221472"/>
            <a:ext cx="2462400" cy="864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0049" y="3997448"/>
            <a:ext cx="1783811" cy="2088024"/>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5772" y="4465472"/>
            <a:ext cx="2230605"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2672" y="5221472"/>
            <a:ext cx="2203824" cy="8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4790564"/>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什么</a:t>
            </a:r>
            <a:r>
              <a:rPr lang="zh-CN" altLang="en-US" sz="2100" dirty="0">
                <a:latin typeface="Arial" pitchFamily="34" charset="0"/>
                <a:ea typeface="黑体" pitchFamily="49" charset="-122"/>
              </a:rPr>
              <a:t>是空值（</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），空值从技术上说是“未知的值”但是空值并不包含零，一个或者多个空格组成的字符串，空格是零长度的字符串，从实际上说空值说明没有向数据库中输入相应的数据（在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中，按下</a:t>
            </a:r>
            <a:r>
              <a:rPr lang="en-US" altLang="zh-CN" sz="2100" dirty="0">
                <a:latin typeface="Arial" pitchFamily="34" charset="0"/>
                <a:ea typeface="黑体" pitchFamily="49" charset="-122"/>
              </a:rPr>
              <a:t>Ctrl+0</a:t>
            </a:r>
            <a:r>
              <a:rPr lang="zh-CN" altLang="en-US" sz="2100" dirty="0">
                <a:latin typeface="Arial" pitchFamily="34" charset="0"/>
                <a:ea typeface="黑体" pitchFamily="49" charset="-122"/>
              </a:rPr>
              <a:t>组合键可向设置了可接收空值的字段中输入空值，切记不可直接输出</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。），或者某个特定的记录不需要使用该列，在实际中有以下几种情况可以使得一列为</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其</a:t>
            </a:r>
            <a:r>
              <a:rPr lang="zh-CN" altLang="en-US" sz="2100" dirty="0">
                <a:latin typeface="Arial" pitchFamily="34" charset="0"/>
                <a:ea typeface="黑体" pitchFamily="49" charset="-122"/>
              </a:rPr>
              <a:t>值未知，如果课程表中的不明确具体内容的课程内容，</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其</a:t>
            </a:r>
            <a:r>
              <a:rPr lang="zh-CN" altLang="en-US" sz="2100" dirty="0">
                <a:latin typeface="Arial" pitchFamily="34" charset="0"/>
                <a:ea typeface="黑体" pitchFamily="49" charset="-122"/>
              </a:rPr>
              <a:t>值不存在 如在学生表中某个学生由于没有考试所以该学生的考试成绩为空</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列</a:t>
            </a:r>
            <a:r>
              <a:rPr lang="zh-CN" altLang="en-US" sz="2100" dirty="0">
                <a:latin typeface="Arial" pitchFamily="34" charset="0"/>
                <a:ea typeface="黑体" pitchFamily="49" charset="-122"/>
              </a:rPr>
              <a:t>对表不可用</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中，空值查询的语法使用格式如下：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WHERE </a:t>
            </a:r>
            <a:r>
              <a:rPr lang="en-US" altLang="zh-CN" sz="2100" dirty="0" err="1">
                <a:solidFill>
                  <a:srgbClr val="FFFF00"/>
                </a:solidFill>
                <a:latin typeface="Arial" pitchFamily="34" charset="0"/>
                <a:ea typeface="黑体" pitchFamily="49" charset="-122"/>
              </a:rPr>
              <a:t>cExpression</a:t>
            </a:r>
            <a:r>
              <a:rPr lang="en-US" altLang="zh-CN" sz="2100" dirty="0">
                <a:solidFill>
                  <a:srgbClr val="FFFF00"/>
                </a:solidFill>
                <a:latin typeface="Arial" pitchFamily="34" charset="0"/>
                <a:ea typeface="黑体" pitchFamily="49" charset="-122"/>
              </a:rPr>
              <a:t> IS [NOT] NULL</a:t>
            </a:r>
          </a:p>
          <a:p>
            <a:r>
              <a:rPr lang="zh-CN" altLang="en-US" sz="2100" dirty="0" smtClean="0">
                <a:latin typeface="Arial" pitchFamily="34" charset="0"/>
                <a:ea typeface="黑体" pitchFamily="49" charset="-122"/>
              </a:rPr>
              <a:t>　　空值</a:t>
            </a:r>
            <a:r>
              <a:rPr lang="zh-CN" altLang="en-US" sz="2100" dirty="0">
                <a:latin typeface="Arial" pitchFamily="34" charset="0"/>
                <a:ea typeface="黑体" pitchFamily="49" charset="-122"/>
              </a:rPr>
              <a:t>时要用“</a:t>
            </a:r>
            <a:r>
              <a:rPr lang="en-US" altLang="zh-CN" sz="2100" dirty="0">
                <a:latin typeface="Arial" pitchFamily="34" charset="0"/>
                <a:ea typeface="黑体" pitchFamily="49" charset="-122"/>
              </a:rPr>
              <a:t>IS .NULL.”</a:t>
            </a:r>
            <a:r>
              <a:rPr lang="zh-CN" altLang="en-US" sz="2100" dirty="0">
                <a:latin typeface="Arial" pitchFamily="34" charset="0"/>
                <a:ea typeface="黑体" pitchFamily="49" charset="-122"/>
              </a:rPr>
              <a:t>，而不能使用“</a:t>
            </a:r>
            <a:r>
              <a:rPr lang="en-US" altLang="zh-CN" sz="2100" dirty="0">
                <a:latin typeface="Arial" pitchFamily="34" charset="0"/>
                <a:ea typeface="黑体" pitchFamily="49" charset="-122"/>
              </a:rPr>
              <a:t>= .NULL.”</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6-26】  </a:t>
            </a:r>
            <a:r>
              <a:rPr lang="zh-CN" altLang="en-US" sz="2100" dirty="0">
                <a:latin typeface="Arial" pitchFamily="34" charset="0"/>
                <a:ea typeface="黑体" pitchFamily="49" charset="-122"/>
              </a:rPr>
              <a:t>查询图</a:t>
            </a:r>
            <a:r>
              <a:rPr lang="en-US" altLang="zh-CN" sz="2100" dirty="0">
                <a:latin typeface="Arial" pitchFamily="34" charset="0"/>
                <a:ea typeface="黑体" pitchFamily="49" charset="-122"/>
              </a:rPr>
              <a:t>6-20</a:t>
            </a:r>
            <a:r>
              <a:rPr lang="zh-CN" altLang="en-US" sz="2100" dirty="0">
                <a:latin typeface="Arial" pitchFamily="34" charset="0"/>
                <a:ea typeface="黑体" pitchFamily="49" charset="-122"/>
              </a:rPr>
              <a:t>中姓名为空值的记录。</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自我联接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IS NULL</a:t>
            </a:r>
          </a:p>
          <a:p>
            <a:r>
              <a:rPr lang="zh-CN" altLang="en-US" sz="2100" dirty="0" smtClean="0">
                <a:latin typeface="Arial" pitchFamily="34" charset="0"/>
                <a:ea typeface="黑体" pitchFamily="49" charset="-122"/>
              </a:rPr>
              <a:t>　　语句</a:t>
            </a:r>
            <a:r>
              <a:rPr lang="zh-CN" altLang="en-US" sz="2100" dirty="0">
                <a:latin typeface="Arial" pitchFamily="34" charset="0"/>
                <a:ea typeface="黑体" pitchFamily="49" charset="-122"/>
              </a:rPr>
              <a:t>执行后，其结果如图</a:t>
            </a:r>
            <a:r>
              <a:rPr lang="en-US" altLang="zh-CN" sz="2100" dirty="0">
                <a:latin typeface="Arial" pitchFamily="34" charset="0"/>
                <a:ea typeface="黑体" pitchFamily="49" charset="-122"/>
              </a:rPr>
              <a:t>6-22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6.2.8  </a:t>
            </a:r>
            <a:r>
              <a:rPr lang="zh-CN" altLang="en-US" sz="2200" dirty="0">
                <a:ea typeface="黑体" pitchFamily="49" charset="-122"/>
              </a:rPr>
              <a:t>空值查询</a:t>
            </a:r>
          </a:p>
        </p:txBody>
      </p:sp>
      <p:sp>
        <p:nvSpPr>
          <p:cNvPr id="6" name="矩形 5"/>
          <p:cNvSpPr/>
          <p:nvPr/>
        </p:nvSpPr>
        <p:spPr>
          <a:xfrm>
            <a:off x="4211960" y="6052646"/>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6-22  </a:t>
            </a:r>
            <a:r>
              <a:rPr lang="zh-CN" altLang="en-US" dirty="0">
                <a:solidFill>
                  <a:srgbClr val="FFFFFF"/>
                </a:solidFill>
                <a:latin typeface="Arial" pitchFamily="34" charset="0"/>
                <a:ea typeface="黑体" pitchFamily="49" charset="-122"/>
              </a:rPr>
              <a:t>空值查询</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4" y="5877360"/>
            <a:ext cx="3122307"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5524632"/>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嵌套</a:t>
            </a:r>
            <a:r>
              <a:rPr lang="zh-CN" altLang="en-US" sz="2100" dirty="0">
                <a:latin typeface="Arial" pitchFamily="34" charset="0"/>
                <a:ea typeface="黑体" pitchFamily="49" charset="-122"/>
              </a:rPr>
              <a:t>查询指（</a:t>
            </a:r>
            <a:r>
              <a:rPr lang="en-US" altLang="zh-CN" sz="2100" dirty="0">
                <a:latin typeface="Arial" pitchFamily="34" charset="0"/>
                <a:ea typeface="黑体" pitchFamily="49" charset="-122"/>
              </a:rPr>
              <a:t>Nested Query</a:t>
            </a:r>
            <a:r>
              <a:rPr lang="zh-CN" altLang="en-US" sz="2100" dirty="0">
                <a:latin typeface="Arial" pitchFamily="34" charset="0"/>
                <a:ea typeface="黑体" pitchFamily="49" charset="-122"/>
              </a:rPr>
              <a:t>）在查询条件</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子句中包含了由一对圆括号括起来的另一个</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子查询语句。即嵌套查询是基于多个关系的查询，这类查询所要求的结果出自一个关系，但相关条件却涉及多个关系。它的基本格式具有如下的结构：</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WHERE </a:t>
            </a:r>
            <a:r>
              <a:rPr lang="en-US" altLang="zh-CN" sz="2100" dirty="0" err="1">
                <a:solidFill>
                  <a:srgbClr val="FFFF00"/>
                </a:solidFill>
                <a:latin typeface="Arial" pitchFamily="34" charset="0"/>
                <a:ea typeface="黑体" pitchFamily="49" charset="-122"/>
              </a:rPr>
              <a:t>cExpression</a:t>
            </a:r>
            <a:r>
              <a:rPr lang="en-US" altLang="zh-CN" sz="2100" dirty="0">
                <a:solidFill>
                  <a:srgbClr val="FFFF00"/>
                </a:solidFill>
                <a:latin typeface="Arial" pitchFamily="34" charset="0"/>
                <a:ea typeface="黑体" pitchFamily="49" charset="-122"/>
              </a:rPr>
              <a:t> &lt;</a:t>
            </a:r>
            <a:r>
              <a:rPr lang="zh-CN" altLang="en-US" sz="2100" dirty="0">
                <a:solidFill>
                  <a:srgbClr val="FFFF00"/>
                </a:solidFill>
                <a:latin typeface="Arial" pitchFamily="34" charset="0"/>
                <a:ea typeface="黑体" pitchFamily="49" charset="-122"/>
              </a:rPr>
              <a:t>比较运算符</a:t>
            </a:r>
            <a:r>
              <a:rPr lang="en-US" altLang="zh-CN" sz="2100" dirty="0">
                <a:solidFill>
                  <a:srgbClr val="FFFF00"/>
                </a:solidFill>
                <a:latin typeface="Arial" pitchFamily="34" charset="0"/>
                <a:ea typeface="黑体" pitchFamily="49" charset="-122"/>
              </a:rPr>
              <a:t>&gt;[ANY|ALL|SOME] (</a:t>
            </a:r>
            <a:r>
              <a:rPr lang="en-US" altLang="zh-CN" sz="2100" dirty="0" err="1">
                <a:solidFill>
                  <a:srgbClr val="FFFF00"/>
                </a:solidFill>
                <a:latin typeface="Arial" pitchFamily="34" charset="0"/>
                <a:ea typeface="黑体" pitchFamily="49" charset="-122"/>
              </a:rPr>
              <a:t>Subquery</a:t>
            </a:r>
            <a:r>
              <a:rPr lang="en-US" altLang="zh-CN" sz="2100" dirty="0">
                <a:solidFill>
                  <a:srgbClr val="FFFF00"/>
                </a:solidFill>
                <a:latin typeface="Arial" pitchFamily="34" charset="0"/>
                <a:ea typeface="黑体" pitchFamily="49" charset="-122"/>
              </a:rPr>
              <a:t>)</a:t>
            </a:r>
          </a:p>
          <a:p>
            <a:r>
              <a:rPr lang="zh-CN" altLang="en-US" sz="2100" dirty="0">
                <a:latin typeface="Arial" pitchFamily="34" charset="0"/>
                <a:ea typeface="黑体" pitchFamily="49" charset="-122"/>
              </a:rPr>
              <a:t>和</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WHERE </a:t>
            </a:r>
            <a:r>
              <a:rPr lang="en-US" altLang="zh-CN" sz="2100" dirty="0" err="1">
                <a:solidFill>
                  <a:srgbClr val="FFFF00"/>
                </a:solidFill>
                <a:latin typeface="Arial" pitchFamily="34" charset="0"/>
                <a:ea typeface="黑体" pitchFamily="49" charset="-122"/>
              </a:rPr>
              <a:t>cExpression</a:t>
            </a:r>
            <a:r>
              <a:rPr lang="en-US" altLang="zh-CN" sz="2100" dirty="0">
                <a:solidFill>
                  <a:srgbClr val="FFFF00"/>
                </a:solidFill>
                <a:latin typeface="Arial" pitchFamily="34" charset="0"/>
                <a:ea typeface="黑体" pitchFamily="49" charset="-122"/>
              </a:rPr>
              <a:t> [NOT]EXISTS (</a:t>
            </a:r>
            <a:r>
              <a:rPr lang="en-US" altLang="zh-CN" sz="2100" dirty="0" err="1">
                <a:solidFill>
                  <a:srgbClr val="FFFF00"/>
                </a:solidFill>
                <a:latin typeface="Arial" pitchFamily="34" charset="0"/>
                <a:ea typeface="黑体" pitchFamily="49" charset="-122"/>
              </a:rPr>
              <a:t>Subquery</a:t>
            </a:r>
            <a:r>
              <a:rPr lang="en-US" altLang="zh-CN" sz="2100" dirty="0">
                <a:solidFill>
                  <a:srgbClr val="FFFF00"/>
                </a:solidFill>
                <a:latin typeface="Arial" pitchFamily="34" charset="0"/>
                <a:ea typeface="黑体" pitchFamily="49" charset="-122"/>
              </a:rPr>
              <a:t>)</a:t>
            </a:r>
          </a:p>
          <a:p>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Subquery</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称为内查询或子查询，括号外的</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称为外查询或主查询</a:t>
            </a:r>
            <a:r>
              <a:rPr lang="zh-CN" altLang="en-US" sz="2100" dirty="0" smtClean="0">
                <a:latin typeface="Arial" pitchFamily="34" charset="0"/>
                <a:ea typeface="黑体" pitchFamily="49" charset="-122"/>
              </a:rPr>
              <a:t>。子</a:t>
            </a:r>
            <a:r>
              <a:rPr lang="zh-CN" altLang="en-US" sz="2100" dirty="0">
                <a:latin typeface="Arial" pitchFamily="34" charset="0"/>
                <a:ea typeface="黑体" pitchFamily="49" charset="-122"/>
              </a:rPr>
              <a:t>查询的嵌套层次最多可达到</a:t>
            </a:r>
            <a:r>
              <a:rPr lang="en-US" altLang="zh-CN" sz="2100" dirty="0">
                <a:latin typeface="Arial" pitchFamily="34" charset="0"/>
                <a:ea typeface="黑体" pitchFamily="49" charset="-122"/>
              </a:rPr>
              <a:t>255</a:t>
            </a:r>
            <a:r>
              <a:rPr lang="zh-CN" altLang="en-US" sz="2100" dirty="0">
                <a:latin typeface="Arial" pitchFamily="34" charset="0"/>
                <a:ea typeface="黑体" pitchFamily="49" charset="-122"/>
              </a:rPr>
              <a:t>层，嵌套查询在执行时由里向外处理，即先执行子查询再执行父查询，父查询要用到子查询的结果。</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&lt;</a:t>
            </a:r>
            <a:r>
              <a:rPr lang="zh-CN" altLang="en-US" sz="2100" dirty="0">
                <a:latin typeface="Arial" pitchFamily="34" charset="0"/>
                <a:ea typeface="黑体" pitchFamily="49" charset="-122"/>
              </a:rPr>
              <a:t>比较运算符</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是前面提到的关系运算符和一些特殊运算符。</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ANY</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SOME</a:t>
            </a:r>
            <a:r>
              <a:rPr lang="zh-CN" altLang="en-US" sz="2100" dirty="0">
                <a:latin typeface="Arial" pitchFamily="34" charset="0"/>
                <a:ea typeface="黑体" pitchFamily="49" charset="-122"/>
              </a:rPr>
              <a:t>是量词，其中</a:t>
            </a:r>
            <a:r>
              <a:rPr lang="en-US" altLang="zh-CN" sz="2100" dirty="0">
                <a:latin typeface="Arial" pitchFamily="34" charset="0"/>
                <a:ea typeface="黑体" pitchFamily="49" charset="-122"/>
              </a:rPr>
              <a:t>ANY</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SOME</a:t>
            </a:r>
            <a:r>
              <a:rPr lang="zh-CN" altLang="en-US" sz="2100" dirty="0">
                <a:latin typeface="Arial" pitchFamily="34" charset="0"/>
                <a:ea typeface="黑体" pitchFamily="49" charset="-122"/>
              </a:rPr>
              <a:t>是同义词，在进行比较运算时只要子查询中有一条记录为真，则结果为真；而</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则要求子查询中的所有记录都为真，结果才为真。</a:t>
            </a:r>
          </a:p>
          <a:p>
            <a:r>
              <a:rPr lang="en-US" altLang="zh-CN" sz="2100" dirty="0" smtClean="0">
                <a:latin typeface="Arial" pitchFamily="34" charset="0"/>
                <a:ea typeface="黑体" pitchFamily="49" charset="-122"/>
              </a:rPr>
              <a:t>　　&lt;</a:t>
            </a:r>
            <a:r>
              <a:rPr lang="zh-CN" altLang="en-US" sz="2100" dirty="0">
                <a:latin typeface="Arial" pitchFamily="34" charset="0"/>
                <a:ea typeface="黑体" pitchFamily="49" charset="-122"/>
              </a:rPr>
              <a:t>比较运算符</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和量词可以结合在一起使用，其含义如表</a:t>
            </a:r>
            <a:r>
              <a:rPr lang="en-US" altLang="zh-CN" sz="2100" dirty="0">
                <a:latin typeface="Arial" pitchFamily="34" charset="0"/>
                <a:ea typeface="黑体" pitchFamily="49" charset="-122"/>
              </a:rPr>
              <a:t>6-3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6.2.9  </a:t>
            </a:r>
            <a:r>
              <a:rPr lang="zh-CN" altLang="en-US" sz="2200" dirty="0">
                <a:ea typeface="黑体" pitchFamily="49" charset="-122"/>
              </a:rPr>
              <a:t>嵌套查询</a:t>
            </a:r>
          </a:p>
        </p:txBody>
      </p:sp>
    </p:spTree>
    <p:extLst>
      <p:ext uri="{BB962C8B-B14F-4D97-AF65-F5344CB8AC3E}">
        <p14:creationId xmlns:p14="http://schemas.microsoft.com/office/powerpoint/2010/main" val="434743655"/>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03779980"/>
              </p:ext>
            </p:extLst>
          </p:nvPr>
        </p:nvGraphicFramePr>
        <p:xfrm>
          <a:off x="915239" y="672088"/>
          <a:ext cx="7257161" cy="2468880"/>
        </p:xfrm>
        <a:graphic>
          <a:graphicData uri="http://schemas.openxmlformats.org/drawingml/2006/table">
            <a:tbl>
              <a:tblPr firstRow="1" firstCol="1" lastRow="1" lastCol="1" bandRow="1" bandCol="1"/>
              <a:tblGrid>
                <a:gridCol w="2262251"/>
                <a:gridCol w="4994910"/>
              </a:tblGrid>
              <a:tr h="0">
                <a:tc>
                  <a:txBody>
                    <a:bodyPr/>
                    <a:lstStyle/>
                    <a:p>
                      <a:pPr indent="228600" algn="just" fontAlgn="ctr">
                        <a:spcAft>
                          <a:spcPts val="0"/>
                        </a:spcAft>
                      </a:pPr>
                      <a:r>
                        <a:rPr lang="zh-CN" sz="1800" b="1" kern="100" dirty="0">
                          <a:effectLst/>
                          <a:latin typeface="Times New Roman"/>
                          <a:ea typeface="宋体"/>
                        </a:rPr>
                        <a:t>表达式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功</a:t>
                      </a:r>
                      <a:r>
                        <a:rPr lang="en-US" sz="1800" b="1" kern="100">
                          <a:effectLst/>
                          <a:latin typeface="Times New Roman"/>
                          <a:ea typeface="宋体"/>
                        </a:rPr>
                        <a:t>     </a:t>
                      </a:r>
                      <a:r>
                        <a:rPr lang="zh-CN" sz="1800" b="1" kern="100">
                          <a:effectLst/>
                          <a:latin typeface="Times New Roman"/>
                          <a:ea typeface="宋体"/>
                        </a:rPr>
                        <a:t>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&gt;ANY </a:t>
                      </a:r>
                      <a:r>
                        <a:rPr lang="zh-CN" sz="1800" b="1" kern="100">
                          <a:effectLst/>
                          <a:latin typeface="Times New Roman"/>
                          <a:ea typeface="宋体"/>
                        </a:rPr>
                        <a:t>或</a:t>
                      </a:r>
                      <a:r>
                        <a:rPr lang="en-US" sz="1800" b="1" kern="100">
                          <a:effectLst/>
                          <a:latin typeface="Times New Roman"/>
                          <a:ea typeface="宋体"/>
                        </a:rPr>
                        <a:t> &lt;ANY</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大于或者小于子查询结果中的某个值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&gt;=ANY </a:t>
                      </a:r>
                      <a:r>
                        <a:rPr lang="zh-CN" sz="1800" b="1" kern="100">
                          <a:effectLst/>
                          <a:latin typeface="Times New Roman"/>
                          <a:ea typeface="宋体"/>
                        </a:rPr>
                        <a:t>或</a:t>
                      </a:r>
                      <a:r>
                        <a:rPr lang="en-US" sz="1800" b="1" kern="100">
                          <a:effectLst/>
                          <a:latin typeface="Times New Roman"/>
                          <a:ea typeface="宋体"/>
                        </a:rPr>
                        <a:t> &lt;=ANY</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dirty="0">
                          <a:effectLst/>
                          <a:latin typeface="Times New Roman"/>
                          <a:ea typeface="宋体"/>
                        </a:rPr>
                        <a:t>大于等于或者小于等于子查询结果中的某个值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&gt;ALL </a:t>
                      </a:r>
                      <a:r>
                        <a:rPr lang="zh-CN" sz="1800" b="1" kern="100">
                          <a:effectLst/>
                          <a:latin typeface="Times New Roman"/>
                          <a:ea typeface="宋体"/>
                        </a:rPr>
                        <a:t>或</a:t>
                      </a:r>
                      <a:r>
                        <a:rPr lang="en-US" sz="1800" b="1" kern="100">
                          <a:effectLst/>
                          <a:latin typeface="Times New Roman"/>
                          <a:ea typeface="宋体"/>
                        </a:rPr>
                        <a:t> &lt;ALL</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大于或者小于子查询结果中的所有值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&gt;=ALL </a:t>
                      </a:r>
                      <a:r>
                        <a:rPr lang="zh-CN" sz="1800" b="1" kern="100">
                          <a:effectLst/>
                          <a:latin typeface="Times New Roman"/>
                          <a:ea typeface="宋体"/>
                        </a:rPr>
                        <a:t>或</a:t>
                      </a:r>
                      <a:r>
                        <a:rPr lang="en-US" sz="1800" b="1" kern="100">
                          <a:effectLst/>
                          <a:latin typeface="Times New Roman"/>
                          <a:ea typeface="宋体"/>
                        </a:rPr>
                        <a:t> &lt;=ALL</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大于等于或者小于等于子查询结果中的所有值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=ANY</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等于子查询结果中的某个值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!=ANY</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不等于子查询结果中的某个值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a:effectLst/>
                          <a:latin typeface="Times New Roman"/>
                          <a:ea typeface="宋体"/>
                        </a:rPr>
                        <a:t>=ALL</a:t>
                      </a:r>
                      <a:endParaRPr lang="zh-CN" sz="18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a:effectLst/>
                          <a:latin typeface="Times New Roman"/>
                          <a:ea typeface="宋体"/>
                        </a:rPr>
                        <a:t>等于子查询结果中的所有值（无意义）</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gn="just" fontAlgn="ctr">
                        <a:spcAft>
                          <a:spcPts val="0"/>
                        </a:spcAft>
                      </a:pPr>
                      <a:r>
                        <a:rPr lang="en-US" sz="1800" b="1" kern="100" dirty="0">
                          <a:effectLst/>
                          <a:latin typeface="Times New Roman"/>
                          <a:ea typeface="宋体"/>
                        </a:rPr>
                        <a:t>!=ALL</a:t>
                      </a:r>
                      <a:endParaRPr lang="zh-CN" sz="1800" b="1"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just" fontAlgn="ctr">
                        <a:spcAft>
                          <a:spcPts val="0"/>
                        </a:spcAft>
                      </a:pPr>
                      <a:r>
                        <a:rPr lang="zh-CN" sz="1800" b="1" kern="100" dirty="0">
                          <a:effectLst/>
                          <a:latin typeface="Times New Roman"/>
                          <a:ea typeface="宋体"/>
                        </a:rPr>
                        <a:t>不等于子查询结果中的任何值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4"/>
          <p:cNvSpPr>
            <a:spLocks noChangeArrowheads="1"/>
          </p:cNvSpPr>
          <p:nvPr/>
        </p:nvSpPr>
        <p:spPr bwMode="auto">
          <a:xfrm>
            <a:off x="74613" y="3284984"/>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　⑷</a:t>
            </a:r>
            <a:r>
              <a:rPr lang="en-US" altLang="zh-CN" sz="2100" dirty="0">
                <a:latin typeface="Arial" pitchFamily="34" charset="0"/>
                <a:ea typeface="黑体" pitchFamily="49" charset="-122"/>
              </a:rPr>
              <a:t>EXISTS</a:t>
            </a:r>
            <a:r>
              <a:rPr lang="zh-CN" altLang="en-US" sz="2100" dirty="0">
                <a:latin typeface="Arial" pitchFamily="34" charset="0"/>
                <a:ea typeface="黑体" pitchFamily="49" charset="-122"/>
              </a:rPr>
              <a:t>是谓词，用来检查子查询中是否有结果返回（是否为空）。</a:t>
            </a:r>
            <a:r>
              <a:rPr lang="en-US" altLang="zh-CN" sz="2100" dirty="0">
                <a:latin typeface="Arial" pitchFamily="34" charset="0"/>
                <a:ea typeface="黑体" pitchFamily="49" charset="-122"/>
              </a:rPr>
              <a:t>NOT EXISTS</a:t>
            </a:r>
            <a:r>
              <a:rPr lang="zh-CN" altLang="en-US" sz="2100" dirty="0">
                <a:latin typeface="Arial" pitchFamily="34" charset="0"/>
                <a:ea typeface="黑体" pitchFamily="49" charset="-122"/>
              </a:rPr>
              <a:t>表示是空的结果集。含有</a:t>
            </a:r>
            <a:r>
              <a:rPr lang="en-US" altLang="zh-CN" sz="2100" dirty="0">
                <a:latin typeface="Arial" pitchFamily="34" charset="0"/>
                <a:ea typeface="黑体" pitchFamily="49" charset="-122"/>
              </a:rPr>
              <a:t>IN</a:t>
            </a:r>
            <a:r>
              <a:rPr lang="zh-CN" altLang="en-US" sz="2100" dirty="0">
                <a:latin typeface="Arial" pitchFamily="34" charset="0"/>
                <a:ea typeface="黑体" pitchFamily="49" charset="-122"/>
              </a:rPr>
              <a:t>的查询通常可用</a:t>
            </a:r>
            <a:r>
              <a:rPr lang="en-US" altLang="zh-CN" sz="2100" dirty="0">
                <a:latin typeface="Arial" pitchFamily="34" charset="0"/>
                <a:ea typeface="黑体" pitchFamily="49" charset="-122"/>
              </a:rPr>
              <a:t>EXISTS</a:t>
            </a:r>
            <a:r>
              <a:rPr lang="zh-CN" altLang="en-US" sz="2100" dirty="0">
                <a:latin typeface="Arial" pitchFamily="34" charset="0"/>
                <a:ea typeface="黑体" pitchFamily="49" charset="-122"/>
              </a:rPr>
              <a:t>表示，但反过不不一定。含义如表</a:t>
            </a:r>
            <a:r>
              <a:rPr lang="en-US" altLang="zh-CN" sz="2100" dirty="0">
                <a:latin typeface="Arial" pitchFamily="34" charset="0"/>
                <a:ea typeface="黑体" pitchFamily="49" charset="-122"/>
              </a:rPr>
              <a:t>6-3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3203848" y="179348"/>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6-3  </a:t>
            </a:r>
            <a:r>
              <a:rPr lang="zh-CN" altLang="en-US" dirty="0">
                <a:solidFill>
                  <a:srgbClr val="FFFFFF"/>
                </a:solidFill>
                <a:latin typeface="Arial" pitchFamily="34" charset="0"/>
                <a:ea typeface="黑体" pitchFamily="49" charset="-122"/>
              </a:rPr>
              <a:t>量词功能表</a:t>
            </a:r>
          </a:p>
        </p:txBody>
      </p:sp>
      <p:sp>
        <p:nvSpPr>
          <p:cNvPr id="5" name="Rectangle 4"/>
          <p:cNvSpPr>
            <a:spLocks noChangeArrowheads="1"/>
          </p:cNvSpPr>
          <p:nvPr/>
        </p:nvSpPr>
        <p:spPr bwMode="auto">
          <a:xfrm>
            <a:off x="74613" y="4698333"/>
            <a:ext cx="8997950" cy="1971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多表查询中若果查询的输出对象出自于一个表，但相关查询条件却出自于另外的表。这样的查询比较简单，称为普通嵌套查询。</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6-27】  </a:t>
            </a:r>
            <a:r>
              <a:rPr lang="zh-CN" altLang="en-US" sz="2100" dirty="0">
                <a:latin typeface="Arial" pitchFamily="34" charset="0"/>
                <a:ea typeface="黑体" pitchFamily="49" charset="-122"/>
              </a:rPr>
              <a:t>利用“通讯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查询总分高于</a:t>
            </a:r>
            <a:r>
              <a:rPr lang="en-US" altLang="zh-CN" sz="2100" dirty="0">
                <a:latin typeface="Arial" pitchFamily="34" charset="0"/>
                <a:ea typeface="黑体" pitchFamily="49" charset="-122"/>
              </a:rPr>
              <a:t>560</a:t>
            </a:r>
            <a:r>
              <a:rPr lang="zh-CN" altLang="en-US" sz="2100" dirty="0">
                <a:latin typeface="Arial" pitchFamily="34" charset="0"/>
                <a:ea typeface="黑体" pitchFamily="49" charset="-122"/>
              </a:rPr>
              <a:t>分的学生的基本情况。</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：学生的基本信息出自于“通讯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，但查询的条件却出自于“学生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中总分高于</a:t>
            </a:r>
            <a:r>
              <a:rPr lang="en-US" altLang="zh-CN" sz="2100" dirty="0">
                <a:latin typeface="Arial" pitchFamily="34" charset="0"/>
                <a:ea typeface="黑体" pitchFamily="49" charset="-122"/>
              </a:rPr>
              <a:t>560</a:t>
            </a:r>
            <a:r>
              <a:rPr lang="zh-CN" altLang="en-US" sz="2100" dirty="0">
                <a:latin typeface="Arial" pitchFamily="34" charset="0"/>
                <a:ea typeface="黑体" pitchFamily="49" charset="-122"/>
              </a:rPr>
              <a:t>的学生的学号</a:t>
            </a:r>
            <a:r>
              <a:rPr lang="zh-CN" altLang="en-US" sz="2100" dirty="0" smtClean="0">
                <a:latin typeface="Arial" pitchFamily="34" charset="0"/>
                <a:ea typeface="黑体" pitchFamily="49" charset="-122"/>
              </a:rPr>
              <a:t>，这</a:t>
            </a:r>
            <a:r>
              <a:rPr lang="zh-CN" altLang="en-US" sz="2100" dirty="0">
                <a:latin typeface="Arial" pitchFamily="34" charset="0"/>
                <a:ea typeface="黑体" pitchFamily="49" charset="-122"/>
              </a:rPr>
              <a:t>是一个较典型的普通嵌套查询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431571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zh-CN" altLang="en-US" sz="2200" dirty="0">
                <a:ea typeface="黑体" pitchFamily="49" charset="-122"/>
              </a:rPr>
              <a:t> </a:t>
            </a:r>
            <a:r>
              <a:rPr lang="en-US" altLang="zh-CN" sz="2200" dirty="0">
                <a:ea typeface="黑体" pitchFamily="49" charset="-122"/>
              </a:rPr>
              <a:t>1</a:t>
            </a:r>
            <a:r>
              <a:rPr lang="zh-CN" altLang="en-US" sz="2200" dirty="0">
                <a:ea typeface="黑体" pitchFamily="49" charset="-122"/>
              </a:rPr>
              <a:t>．普通嵌套查询</a:t>
            </a:r>
          </a:p>
        </p:txBody>
      </p:sp>
    </p:spTree>
    <p:extLst>
      <p:ext uri="{BB962C8B-B14F-4D97-AF65-F5344CB8AC3E}">
        <p14:creationId xmlns:p14="http://schemas.microsoft.com/office/powerpoint/2010/main" val="1275190560"/>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6369595" cy="180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SELECT * FROM </a:t>
            </a:r>
            <a:r>
              <a:rPr lang="zh-CN" altLang="en-US" sz="1900" dirty="0" smtClean="0">
                <a:latin typeface="Arial" pitchFamily="34" charset="0"/>
                <a:ea typeface="黑体" pitchFamily="49" charset="-122"/>
              </a:rPr>
              <a:t>通讯 </a:t>
            </a:r>
            <a:r>
              <a:rPr lang="en-US" altLang="zh-CN" sz="1900" dirty="0" smtClean="0">
                <a:latin typeface="Arial" pitchFamily="34" charset="0"/>
                <a:ea typeface="黑体" pitchFamily="49" charset="-122"/>
              </a:rPr>
              <a:t>;</a:t>
            </a:r>
          </a:p>
          <a:p>
            <a:r>
              <a:rPr lang="en-US" altLang="zh-CN" sz="1900" dirty="0" smtClean="0">
                <a:latin typeface="Arial" pitchFamily="34" charset="0"/>
                <a:ea typeface="黑体" pitchFamily="49" charset="-122"/>
              </a:rPr>
              <a:t>       WHERE </a:t>
            </a:r>
            <a:r>
              <a:rPr lang="zh-CN" altLang="en-US" sz="1900" dirty="0" smtClean="0">
                <a:latin typeface="Arial" pitchFamily="34" charset="0"/>
                <a:ea typeface="黑体" pitchFamily="49" charset="-122"/>
              </a:rPr>
              <a:t>学号 </a:t>
            </a:r>
            <a:r>
              <a:rPr lang="en-US" altLang="zh-CN" sz="1900" dirty="0" smtClean="0">
                <a:latin typeface="Arial" pitchFamily="34" charset="0"/>
                <a:ea typeface="黑体" pitchFamily="49" charset="-122"/>
              </a:rPr>
              <a:t>IN ( SELECT </a:t>
            </a:r>
            <a:r>
              <a:rPr lang="zh-CN" altLang="en-US" sz="1900" dirty="0" smtClean="0">
                <a:latin typeface="Arial" pitchFamily="34" charset="0"/>
                <a:ea typeface="黑体" pitchFamily="49" charset="-122"/>
              </a:rPr>
              <a:t>学号 </a:t>
            </a:r>
            <a:r>
              <a:rPr lang="en-US" altLang="zh-CN" sz="1900" dirty="0" smtClean="0">
                <a:latin typeface="Arial" pitchFamily="34" charset="0"/>
                <a:ea typeface="黑体" pitchFamily="49" charset="-122"/>
              </a:rPr>
              <a:t>FROM </a:t>
            </a:r>
            <a:r>
              <a:rPr lang="zh-CN" altLang="en-US" sz="1900" dirty="0" smtClean="0">
                <a:latin typeface="Arial" pitchFamily="34" charset="0"/>
                <a:ea typeface="黑体" pitchFamily="49" charset="-122"/>
              </a:rPr>
              <a:t>学生 </a:t>
            </a:r>
            <a:r>
              <a:rPr lang="en-US" altLang="zh-CN" sz="1900" dirty="0" smtClean="0">
                <a:latin typeface="Arial" pitchFamily="34" charset="0"/>
                <a:ea typeface="黑体" pitchFamily="49" charset="-122"/>
              </a:rPr>
              <a:t>WHERE </a:t>
            </a:r>
            <a:r>
              <a:rPr lang="zh-CN" altLang="en-US" sz="1900" dirty="0" smtClean="0">
                <a:latin typeface="Arial" pitchFamily="34" charset="0"/>
                <a:ea typeface="黑体" pitchFamily="49" charset="-122"/>
              </a:rPr>
              <a:t>总分</a:t>
            </a:r>
            <a:r>
              <a:rPr lang="en-US" altLang="zh-CN" sz="1900" dirty="0" smtClean="0">
                <a:latin typeface="Arial" pitchFamily="34" charset="0"/>
                <a:ea typeface="黑体" pitchFamily="49" charset="-122"/>
              </a:rPr>
              <a:t>&gt;560)</a:t>
            </a:r>
          </a:p>
          <a:p>
            <a:r>
              <a:rPr lang="zh-CN" altLang="en-US" sz="1900" dirty="0" smtClean="0">
                <a:latin typeface="Arial" pitchFamily="34" charset="0"/>
                <a:ea typeface="黑体" pitchFamily="49" charset="-122"/>
              </a:rPr>
              <a:t>       本例也可写为：</a:t>
            </a:r>
          </a:p>
          <a:p>
            <a:r>
              <a:rPr lang="en-US" altLang="zh-CN" sz="1900" dirty="0" smtClean="0">
                <a:latin typeface="Arial" pitchFamily="34" charset="0"/>
                <a:ea typeface="黑体" pitchFamily="49" charset="-122"/>
              </a:rPr>
              <a:t>       SELECT </a:t>
            </a:r>
            <a:r>
              <a:rPr lang="zh-CN" altLang="en-US" sz="1900" dirty="0" smtClean="0">
                <a:latin typeface="Arial" pitchFamily="34" charset="0"/>
                <a:ea typeface="黑体" pitchFamily="49" charset="-122"/>
              </a:rPr>
              <a:t>通讯</a:t>
            </a:r>
            <a:r>
              <a:rPr lang="en-US" altLang="zh-CN" sz="1900" dirty="0" smtClean="0">
                <a:latin typeface="Arial" pitchFamily="34" charset="0"/>
                <a:ea typeface="黑体" pitchFamily="49" charset="-122"/>
              </a:rPr>
              <a:t>.* FROM  </a:t>
            </a:r>
            <a:r>
              <a:rPr lang="zh-CN" altLang="en-US" sz="1900" dirty="0" smtClean="0">
                <a:latin typeface="Arial" pitchFamily="34" charset="0"/>
                <a:ea typeface="黑体" pitchFamily="49" charset="-122"/>
              </a:rPr>
              <a:t>通讯</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学生 </a:t>
            </a:r>
            <a:r>
              <a:rPr lang="en-US" altLang="zh-CN" sz="1900" dirty="0" smtClean="0">
                <a:latin typeface="Arial" pitchFamily="34" charset="0"/>
                <a:ea typeface="黑体" pitchFamily="49" charset="-122"/>
              </a:rPr>
              <a:t>;</a:t>
            </a:r>
          </a:p>
          <a:p>
            <a:r>
              <a:rPr lang="en-US" altLang="zh-CN" sz="1900" dirty="0" smtClean="0">
                <a:latin typeface="Arial" pitchFamily="34" charset="0"/>
                <a:ea typeface="黑体" pitchFamily="49" charset="-122"/>
              </a:rPr>
              <a:t>       WHERE  </a:t>
            </a:r>
            <a:r>
              <a:rPr lang="zh-CN" altLang="en-US" sz="1900" dirty="0" smtClean="0">
                <a:latin typeface="Arial" pitchFamily="34" charset="0"/>
                <a:ea typeface="黑体" pitchFamily="49" charset="-122"/>
              </a:rPr>
              <a:t>通讯</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学号</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学生</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学号 </a:t>
            </a:r>
            <a:r>
              <a:rPr lang="en-US" altLang="zh-CN" sz="1900" dirty="0" smtClean="0">
                <a:latin typeface="Arial" pitchFamily="34" charset="0"/>
                <a:ea typeface="黑体" pitchFamily="49" charset="-122"/>
              </a:rPr>
              <a:t>AND </a:t>
            </a:r>
            <a:r>
              <a:rPr lang="zh-CN" altLang="en-US" sz="1900" dirty="0" smtClean="0">
                <a:latin typeface="Arial" pitchFamily="34" charset="0"/>
                <a:ea typeface="黑体" pitchFamily="49" charset="-122"/>
              </a:rPr>
              <a:t>总分</a:t>
            </a:r>
            <a:r>
              <a:rPr lang="en-US" altLang="zh-CN" sz="1900" dirty="0" smtClean="0">
                <a:latin typeface="Arial" pitchFamily="34" charset="0"/>
                <a:ea typeface="黑体" pitchFamily="49" charset="-122"/>
              </a:rPr>
              <a:t>&gt;560</a:t>
            </a:r>
            <a:endParaRPr lang="zh-CN" altLang="en-US" sz="1900" dirty="0">
              <a:latin typeface="Arial" pitchFamily="34" charset="0"/>
              <a:ea typeface="黑体" pitchFamily="49" charset="-122"/>
            </a:endParaRPr>
          </a:p>
        </p:txBody>
      </p:sp>
      <p:sp>
        <p:nvSpPr>
          <p:cNvPr id="4" name="Rectangle 4"/>
          <p:cNvSpPr>
            <a:spLocks noChangeArrowheads="1"/>
          </p:cNvSpPr>
          <p:nvPr/>
        </p:nvSpPr>
        <p:spPr bwMode="auto">
          <a:xfrm>
            <a:off x="74613" y="2492896"/>
            <a:ext cx="8997950"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还有</a:t>
            </a:r>
            <a:r>
              <a:rPr lang="zh-CN" altLang="en-US" sz="1900" dirty="0">
                <a:latin typeface="Arial" pitchFamily="34" charset="0"/>
                <a:ea typeface="黑体" pitchFamily="49" charset="-122"/>
              </a:rPr>
              <a:t>一种嵌套查询，内层的查询条件需要外层查询提供值，而外层的查询条件则又是内层的查询结果，从而形成查询条件彼此依赖相互影响的特殊查询。这样的查询称为内外层互相关嵌套查询。</a:t>
            </a:r>
          </a:p>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6-28】  </a:t>
            </a:r>
            <a:r>
              <a:rPr lang="zh-CN" altLang="en-US" sz="1900" dirty="0">
                <a:latin typeface="Arial" pitchFamily="34" charset="0"/>
                <a:ea typeface="黑体" pitchFamily="49" charset="-122"/>
              </a:rPr>
              <a:t>查询“成绩</a:t>
            </a:r>
            <a:r>
              <a:rPr lang="en-US" altLang="zh-CN" sz="1900" dirty="0">
                <a:latin typeface="Arial" pitchFamily="34" charset="0"/>
                <a:ea typeface="黑体" pitchFamily="49" charset="-122"/>
              </a:rPr>
              <a:t>.dbf”</a:t>
            </a:r>
            <a:r>
              <a:rPr lang="zh-CN" altLang="en-US" sz="1900" dirty="0">
                <a:latin typeface="Arial" pitchFamily="34" charset="0"/>
                <a:ea typeface="黑体" pitchFamily="49" charset="-122"/>
              </a:rPr>
              <a:t>中每个学生考试中成绩最高的</a:t>
            </a:r>
            <a:r>
              <a:rPr lang="zh-CN" altLang="en-US" sz="1900" dirty="0" smtClean="0">
                <a:latin typeface="Arial" pitchFamily="34" charset="0"/>
                <a:ea typeface="黑体" pitchFamily="49" charset="-122"/>
              </a:rPr>
              <a:t>科目信息。</a:t>
            </a:r>
            <a:endParaRPr lang="zh-CN" altLang="en-US" sz="1900" dirty="0">
              <a:latin typeface="Arial" pitchFamily="34" charset="0"/>
              <a:ea typeface="黑体" pitchFamily="49" charset="-122"/>
            </a:endParaRPr>
          </a:p>
          <a:p>
            <a:r>
              <a:rPr lang="zh-CN" altLang="en-US" sz="1900" dirty="0" smtClean="0">
                <a:latin typeface="Arial" pitchFamily="34" charset="0"/>
                <a:ea typeface="黑体" pitchFamily="49" charset="-122"/>
              </a:rPr>
              <a:t>       分析</a:t>
            </a:r>
            <a:r>
              <a:rPr lang="zh-CN" altLang="en-US" sz="1900" dirty="0">
                <a:latin typeface="Arial" pitchFamily="34" charset="0"/>
                <a:ea typeface="黑体" pitchFamily="49" charset="-122"/>
              </a:rPr>
              <a:t>：要从“成绩</a:t>
            </a:r>
            <a:r>
              <a:rPr lang="en-US" altLang="zh-CN" sz="1900" dirty="0">
                <a:latin typeface="Arial" pitchFamily="34" charset="0"/>
                <a:ea typeface="黑体" pitchFamily="49" charset="-122"/>
              </a:rPr>
              <a:t>.dbf”</a:t>
            </a:r>
            <a:r>
              <a:rPr lang="zh-CN" altLang="en-US" sz="1900" dirty="0">
                <a:latin typeface="Arial" pitchFamily="34" charset="0"/>
                <a:ea typeface="黑体" pitchFamily="49" charset="-122"/>
              </a:rPr>
              <a:t>中查询出每位学生成绩最高的科目的信息，而它的记录却仅是原来表中每个学生的某一条记录。这条记录应满足每位学生七门课程中取最高成绩的要求，而最高成绩却要通过对另一个逻辑表的查询来实现。若为内、外层表分别起了一个局部别名：</a:t>
            </a:r>
            <a:r>
              <a:rPr lang="en-US" altLang="zh-CN" sz="1900" dirty="0">
                <a:latin typeface="Arial" pitchFamily="34" charset="0"/>
                <a:ea typeface="黑体" pitchFamily="49" charset="-122"/>
              </a:rPr>
              <a:t>out</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inn</a:t>
            </a:r>
            <a:r>
              <a:rPr lang="zh-CN" altLang="en-US" sz="1900" dirty="0">
                <a:latin typeface="Arial" pitchFamily="34" charset="0"/>
                <a:ea typeface="黑体" pitchFamily="49" charset="-122"/>
              </a:rPr>
              <a:t>。可以得出，本例中外层查询输出结果中的“</a:t>
            </a:r>
            <a:r>
              <a:rPr lang="en-US" altLang="zh-CN" sz="1900" dirty="0">
                <a:latin typeface="Arial" pitchFamily="34" charset="0"/>
                <a:ea typeface="黑体" pitchFamily="49" charset="-122"/>
              </a:rPr>
              <a:t>out.</a:t>
            </a:r>
            <a:r>
              <a:rPr lang="zh-CN" altLang="en-US" sz="1900" dirty="0">
                <a:latin typeface="Arial" pitchFamily="34" charset="0"/>
                <a:ea typeface="黑体" pitchFamily="49" charset="-122"/>
              </a:rPr>
              <a:t>学号”字段的值供给了内层查询找最高成绩使用，而内层查询的结果“</a:t>
            </a:r>
            <a:r>
              <a:rPr lang="en-US" altLang="zh-CN" sz="1900" dirty="0">
                <a:latin typeface="Arial" pitchFamily="34" charset="0"/>
                <a:ea typeface="黑体" pitchFamily="49" charset="-122"/>
              </a:rPr>
              <a:t>MAX(</a:t>
            </a:r>
            <a:r>
              <a:rPr lang="zh-CN" altLang="en-US" sz="1900" dirty="0">
                <a:latin typeface="Arial" pitchFamily="34" charset="0"/>
                <a:ea typeface="黑体" pitchFamily="49" charset="-122"/>
              </a:rPr>
              <a:t>成绩</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则又为外层查询提供了查询条件。因此这是一个内外互相关嵌套查询。查询语句如下。</a:t>
            </a:r>
          </a:p>
          <a:p>
            <a:r>
              <a:rPr lang="en-US" altLang="zh-CN" sz="1900" dirty="0" smtClean="0">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SELECT </a:t>
            </a:r>
            <a:r>
              <a:rPr lang="en-US" altLang="zh-CN" sz="1900" dirty="0">
                <a:solidFill>
                  <a:srgbClr val="FFFF00"/>
                </a:solidFill>
                <a:latin typeface="Arial" pitchFamily="34" charset="0"/>
                <a:ea typeface="黑体" pitchFamily="49" charset="-122"/>
              </a:rPr>
              <a:t>out.* FROM </a:t>
            </a:r>
            <a:r>
              <a:rPr lang="zh-CN" altLang="en-US" sz="1900" dirty="0">
                <a:solidFill>
                  <a:srgbClr val="FFFF00"/>
                </a:solidFill>
                <a:latin typeface="Arial" pitchFamily="34" charset="0"/>
                <a:ea typeface="黑体" pitchFamily="49" charset="-122"/>
              </a:rPr>
              <a:t>成绩 </a:t>
            </a:r>
            <a:r>
              <a:rPr lang="en-US" altLang="zh-CN" sz="1900" dirty="0">
                <a:solidFill>
                  <a:srgbClr val="FFFF00"/>
                </a:solidFill>
                <a:latin typeface="Arial" pitchFamily="34" charset="0"/>
                <a:ea typeface="黑体" pitchFamily="49" charset="-122"/>
              </a:rPr>
              <a:t>AS out </a:t>
            </a:r>
            <a:r>
              <a:rPr lang="en-US" altLang="zh-CN" sz="1900" dirty="0" smtClean="0">
                <a:solidFill>
                  <a:srgbClr val="FFFF00"/>
                </a:solidFill>
                <a:latin typeface="Arial" pitchFamily="34" charset="0"/>
                <a:ea typeface="黑体" pitchFamily="49" charset="-122"/>
              </a:rPr>
              <a:t>WHERE </a:t>
            </a:r>
            <a:r>
              <a:rPr lang="zh-CN" altLang="en-US" sz="1900" dirty="0" smtClean="0">
                <a:solidFill>
                  <a:srgbClr val="FFFF00"/>
                </a:solidFill>
                <a:latin typeface="Arial" pitchFamily="34" charset="0"/>
                <a:ea typeface="黑体" pitchFamily="49" charset="-122"/>
              </a:rPr>
              <a:t>成绩 </a:t>
            </a:r>
            <a:r>
              <a:rPr lang="en-US" altLang="zh-CN" sz="1900" dirty="0" smtClean="0">
                <a:solidFill>
                  <a:srgbClr val="FFFF00"/>
                </a:solidFill>
                <a:latin typeface="Arial" pitchFamily="34" charset="0"/>
                <a:ea typeface="黑体" pitchFamily="49" charset="-122"/>
              </a:rPr>
              <a:t>;</a:t>
            </a:r>
          </a:p>
          <a:p>
            <a:r>
              <a:rPr lang="en-US" altLang="zh-CN" sz="1900" dirty="0" smtClean="0">
                <a:solidFill>
                  <a:srgbClr val="FFFF00"/>
                </a:solidFill>
                <a:latin typeface="Arial" pitchFamily="34" charset="0"/>
                <a:ea typeface="黑体" pitchFamily="49" charset="-122"/>
              </a:rPr>
              <a:t>      =(</a:t>
            </a:r>
            <a:r>
              <a:rPr lang="en-US" altLang="zh-CN" sz="1900" dirty="0">
                <a:solidFill>
                  <a:srgbClr val="FFFF00"/>
                </a:solidFill>
                <a:latin typeface="Arial" pitchFamily="34" charset="0"/>
                <a:ea typeface="黑体" pitchFamily="49" charset="-122"/>
              </a:rPr>
              <a:t>SELECT MAX(</a:t>
            </a:r>
            <a:r>
              <a:rPr lang="zh-CN" altLang="en-US" sz="1900" dirty="0">
                <a:solidFill>
                  <a:srgbClr val="FFFF00"/>
                </a:solidFill>
                <a:latin typeface="Arial" pitchFamily="34" charset="0"/>
                <a:ea typeface="黑体" pitchFamily="49" charset="-122"/>
              </a:rPr>
              <a:t>成绩</a:t>
            </a:r>
            <a:r>
              <a:rPr lang="en-US" altLang="zh-CN" sz="1900" dirty="0">
                <a:solidFill>
                  <a:srgbClr val="FFFF00"/>
                </a:solidFill>
                <a:latin typeface="Arial" pitchFamily="34" charset="0"/>
                <a:ea typeface="黑体" pitchFamily="49" charset="-122"/>
              </a:rPr>
              <a:t>) FROM </a:t>
            </a:r>
            <a:r>
              <a:rPr lang="zh-CN" altLang="en-US" sz="1900" dirty="0">
                <a:solidFill>
                  <a:srgbClr val="FFFF00"/>
                </a:solidFill>
                <a:latin typeface="Arial" pitchFamily="34" charset="0"/>
                <a:ea typeface="黑体" pitchFamily="49" charset="-122"/>
              </a:rPr>
              <a:t>成绩 </a:t>
            </a:r>
            <a:r>
              <a:rPr lang="en-US" altLang="zh-CN" sz="1900" dirty="0">
                <a:solidFill>
                  <a:srgbClr val="FFFF00"/>
                </a:solidFill>
                <a:latin typeface="Arial" pitchFamily="34" charset="0"/>
                <a:ea typeface="黑体" pitchFamily="49" charset="-122"/>
              </a:rPr>
              <a:t>AS inn  WHERE  out.</a:t>
            </a:r>
            <a:r>
              <a:rPr lang="zh-CN" altLang="en-US" sz="1900" dirty="0">
                <a:solidFill>
                  <a:srgbClr val="FFFF00"/>
                </a:solidFill>
                <a:latin typeface="Arial" pitchFamily="34" charset="0"/>
                <a:ea typeface="黑体" pitchFamily="49" charset="-122"/>
              </a:rPr>
              <a:t>学号</a:t>
            </a:r>
            <a:r>
              <a:rPr lang="en-US" altLang="zh-CN" sz="1900" dirty="0">
                <a:solidFill>
                  <a:srgbClr val="FFFF00"/>
                </a:solidFill>
                <a:latin typeface="Arial" pitchFamily="34" charset="0"/>
                <a:ea typeface="黑体" pitchFamily="49" charset="-122"/>
              </a:rPr>
              <a:t>=inn.</a:t>
            </a:r>
            <a:r>
              <a:rPr lang="zh-CN" altLang="en-US" sz="1900" dirty="0">
                <a:solidFill>
                  <a:srgbClr val="FFFF00"/>
                </a:solidFill>
                <a:latin typeface="Arial" pitchFamily="34" charset="0"/>
                <a:ea typeface="黑体" pitchFamily="49" charset="-122"/>
              </a:rPr>
              <a:t>学号</a:t>
            </a:r>
            <a:r>
              <a:rPr lang="en-US" altLang="zh-CN" sz="1900" dirty="0">
                <a:solidFill>
                  <a:srgbClr val="FFFF00"/>
                </a:solidFill>
                <a:latin typeface="Arial" pitchFamily="34" charset="0"/>
                <a:ea typeface="黑体" pitchFamily="49" charset="-122"/>
              </a:rPr>
              <a:t>)</a:t>
            </a:r>
          </a:p>
          <a:p>
            <a:r>
              <a:rPr lang="zh-CN" altLang="en-US" sz="1900" dirty="0" smtClean="0">
                <a:latin typeface="Arial" pitchFamily="34" charset="0"/>
                <a:ea typeface="黑体" pitchFamily="49" charset="-122"/>
              </a:rPr>
              <a:t>      语句</a:t>
            </a:r>
            <a:r>
              <a:rPr lang="zh-CN" altLang="en-US" sz="1900" dirty="0">
                <a:latin typeface="Arial" pitchFamily="34" charset="0"/>
                <a:ea typeface="黑体" pitchFamily="49" charset="-122"/>
              </a:rPr>
              <a:t>执行后，其显示的结果如图</a:t>
            </a:r>
            <a:r>
              <a:rPr lang="en-US" altLang="zh-CN" sz="1900" dirty="0">
                <a:latin typeface="Arial" pitchFamily="34" charset="0"/>
                <a:ea typeface="黑体" pitchFamily="49" charset="-122"/>
              </a:rPr>
              <a:t>6-24</a:t>
            </a:r>
            <a:r>
              <a:rPr lang="zh-CN" altLang="en-US" sz="1900" dirty="0">
                <a:latin typeface="Arial" pitchFamily="34" charset="0"/>
                <a:ea typeface="黑体" pitchFamily="49" charset="-122"/>
              </a:rPr>
              <a:t>所示。</a:t>
            </a:r>
          </a:p>
          <a:p>
            <a:r>
              <a:rPr lang="zh-CN" altLang="en-US" sz="1900" dirty="0">
                <a:latin typeface="Arial" pitchFamily="34" charset="0"/>
                <a:ea typeface="黑体" pitchFamily="49" charset="-122"/>
              </a:rPr>
              <a:t> </a:t>
            </a:r>
          </a:p>
        </p:txBody>
      </p:sp>
      <p:sp>
        <p:nvSpPr>
          <p:cNvPr id="5" name="Rectangle 3"/>
          <p:cNvSpPr>
            <a:spLocks noChangeArrowheads="1"/>
          </p:cNvSpPr>
          <p:nvPr/>
        </p:nvSpPr>
        <p:spPr bwMode="auto">
          <a:xfrm>
            <a:off x="74613" y="202486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．内外层互相关嵌套查询</a:t>
            </a:r>
          </a:p>
        </p:txBody>
      </p:sp>
      <p:sp>
        <p:nvSpPr>
          <p:cNvPr id="6" name="矩形 5"/>
          <p:cNvSpPr/>
          <p:nvPr/>
        </p:nvSpPr>
        <p:spPr>
          <a:xfrm>
            <a:off x="5652120" y="2123564"/>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6-24  </a:t>
            </a:r>
            <a:r>
              <a:rPr lang="zh-CN" altLang="en-US" dirty="0">
                <a:solidFill>
                  <a:srgbClr val="FFFFFF"/>
                </a:solidFill>
                <a:latin typeface="Arial" pitchFamily="34" charset="0"/>
                <a:ea typeface="黑体" pitchFamily="49" charset="-122"/>
              </a:rPr>
              <a:t>内外层互相关嵌套查询</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44624"/>
            <a:ext cx="1440160" cy="210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512097"/>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6.1  SQL</a:t>
            </a:r>
            <a:r>
              <a:rPr lang="zh-CN" altLang="en-US" sz="2400" dirty="0">
                <a:ea typeface="黑体" pitchFamily="49" charset="-122"/>
              </a:rPr>
              <a:t>概述</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6.2  SQL</a:t>
            </a:r>
            <a:r>
              <a:rPr lang="zh-CN" altLang="en-US" sz="2400" dirty="0">
                <a:ea typeface="黑体" pitchFamily="49" charset="-122"/>
              </a:rPr>
              <a:t>的查询功能</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6.3  SQL</a:t>
            </a:r>
            <a:r>
              <a:rPr lang="zh-CN" altLang="en-US" sz="2400" dirty="0">
                <a:ea typeface="黑体" pitchFamily="49" charset="-122"/>
              </a:rPr>
              <a:t>的数据操纵</a:t>
            </a:r>
            <a:r>
              <a:rPr lang="zh-CN" altLang="en-US" sz="2400" dirty="0" smtClean="0">
                <a:ea typeface="黑体" pitchFamily="49" charset="-122"/>
              </a:rPr>
              <a:t>功能</a:t>
            </a:r>
            <a:endParaRPr lang="zh-CN" altLang="en-US" sz="2400" dirty="0">
              <a:ea typeface="黑体" pitchFamily="49" charset="-122"/>
            </a:endParaRP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6.4  SQL</a:t>
            </a:r>
            <a:r>
              <a:rPr lang="zh-CN" altLang="en-US" sz="2400" dirty="0">
                <a:ea typeface="黑体" pitchFamily="49" charset="-122"/>
              </a:rPr>
              <a:t>的数据定义功能</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9845"/>
            <a:ext cx="8997950" cy="260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嵌套</a:t>
            </a:r>
            <a:r>
              <a:rPr lang="zh-CN" altLang="en-US" sz="2100" dirty="0">
                <a:latin typeface="Arial" pitchFamily="34" charset="0"/>
                <a:ea typeface="黑体" pitchFamily="49" charset="-122"/>
              </a:rPr>
              <a:t>查询还可以与其它附加条件相组合，形成更复杂的查询。</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6-29】  </a:t>
            </a:r>
            <a:r>
              <a:rPr lang="zh-CN" altLang="en-US" sz="2100" dirty="0">
                <a:latin typeface="Arial" pitchFamily="34" charset="0"/>
                <a:ea typeface="黑体" pitchFamily="49" charset="-122"/>
              </a:rPr>
              <a:t>查询住宿舍</a:t>
            </a:r>
            <a:r>
              <a:rPr lang="en-US" altLang="zh-CN" sz="2100" dirty="0">
                <a:latin typeface="Arial" pitchFamily="34" charset="0"/>
                <a:ea typeface="黑体" pitchFamily="49" charset="-122"/>
              </a:rPr>
              <a:t>C6-2-218</a:t>
            </a:r>
            <a:r>
              <a:rPr lang="zh-CN" altLang="en-US" sz="2100" dirty="0">
                <a:latin typeface="Arial" pitchFamily="34" charset="0"/>
                <a:ea typeface="黑体" pitchFamily="49" charset="-122"/>
              </a:rPr>
              <a:t>的学生情况及所在院系。</a:t>
            </a:r>
          </a:p>
          <a:p>
            <a:r>
              <a:rPr lang="zh-CN" altLang="en-US" sz="2100" dirty="0">
                <a:latin typeface="Arial" pitchFamily="34" charset="0"/>
                <a:ea typeface="黑体" pitchFamily="49" charset="-122"/>
              </a:rPr>
              <a:t>分析：查询涉及到“学生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和“系名</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，查询条件为宿舍</a:t>
            </a:r>
            <a:r>
              <a:rPr lang="en-US" altLang="zh-CN" sz="2100" dirty="0">
                <a:latin typeface="Arial" pitchFamily="34" charset="0"/>
                <a:ea typeface="黑体" pitchFamily="49" charset="-122"/>
              </a:rPr>
              <a:t>="C6-2-218")</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通讯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宿舍 </a:t>
            </a:r>
            <a:r>
              <a:rPr lang="en-US" altLang="zh-CN" sz="2100" dirty="0">
                <a:latin typeface="Arial" pitchFamily="34" charset="0"/>
                <a:ea typeface="黑体" pitchFamily="49" charset="-122"/>
              </a:rPr>
              <a:t>AS </a:t>
            </a:r>
            <a:r>
              <a:rPr lang="zh-CN" altLang="en-US" sz="2100" dirty="0">
                <a:latin typeface="Arial" pitchFamily="34" charset="0"/>
                <a:ea typeface="黑体" pitchFamily="49" charset="-122"/>
              </a:rPr>
              <a:t>宿舍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系名</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IN (SELECT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通讯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宿舍</a:t>
            </a:r>
            <a:r>
              <a:rPr lang="en-US" altLang="zh-CN" sz="2100" dirty="0">
                <a:latin typeface="Arial" pitchFamily="34" charset="0"/>
                <a:ea typeface="黑体" pitchFamily="49" charset="-122"/>
              </a:rPr>
              <a:t>="C6-2-218") ;</a:t>
            </a:r>
          </a:p>
          <a:p>
            <a:r>
              <a:rPr lang="en-US" altLang="zh-CN" sz="2100" dirty="0">
                <a:latin typeface="Arial" pitchFamily="34" charset="0"/>
                <a:ea typeface="黑体" pitchFamily="49" charset="-122"/>
              </a:rPr>
              <a:t>AND </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a:t>
            </a:r>
            <a:r>
              <a:rPr lang="zh-CN" altLang="en-US" sz="2100" dirty="0" smtClean="0">
                <a:latin typeface="Arial" pitchFamily="34" charset="0"/>
                <a:ea typeface="黑体" pitchFamily="49" charset="-122"/>
              </a:rPr>
              <a:t>号</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5433491"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zh-CN" altLang="en-US" sz="2200" dirty="0">
                <a:ea typeface="黑体" pitchFamily="49" charset="-122"/>
              </a:rPr>
              <a:t> </a:t>
            </a:r>
            <a:r>
              <a:rPr lang="en-US" altLang="zh-CN" sz="2200" dirty="0">
                <a:ea typeface="黑体" pitchFamily="49" charset="-122"/>
              </a:rPr>
              <a:t>3</a:t>
            </a:r>
            <a:r>
              <a:rPr lang="zh-CN" altLang="en-US" sz="2200" dirty="0">
                <a:ea typeface="黑体" pitchFamily="49" charset="-122"/>
              </a:rPr>
              <a:t>．带有其它附加条件的普通嵌套查询</a:t>
            </a:r>
          </a:p>
        </p:txBody>
      </p:sp>
      <p:sp>
        <p:nvSpPr>
          <p:cNvPr id="4" name="Rectangle 3"/>
          <p:cNvSpPr>
            <a:spLocks noChangeArrowheads="1"/>
          </p:cNvSpPr>
          <p:nvPr/>
        </p:nvSpPr>
        <p:spPr bwMode="auto">
          <a:xfrm>
            <a:off x="74613" y="332045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．带量词和谓词的查询</a:t>
            </a:r>
          </a:p>
        </p:txBody>
      </p:sp>
      <p:sp>
        <p:nvSpPr>
          <p:cNvPr id="5" name="Rectangle 4"/>
          <p:cNvSpPr>
            <a:spLocks noChangeArrowheads="1"/>
          </p:cNvSpPr>
          <p:nvPr/>
        </p:nvSpPr>
        <p:spPr bwMode="auto">
          <a:xfrm>
            <a:off x="74613" y="3761656"/>
            <a:ext cx="8997950" cy="2259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6-30】  </a:t>
            </a:r>
            <a:r>
              <a:rPr lang="zh-CN" altLang="en-US" sz="2100" dirty="0">
                <a:latin typeface="Arial" pitchFamily="34" charset="0"/>
                <a:ea typeface="黑体" pitchFamily="49" charset="-122"/>
              </a:rPr>
              <a:t>查询讲授课程号为“</a:t>
            </a:r>
            <a:r>
              <a:rPr lang="en-US" altLang="zh-CN" sz="2100" dirty="0">
                <a:latin typeface="Arial" pitchFamily="34" charset="0"/>
                <a:ea typeface="黑体" pitchFamily="49" charset="-122"/>
              </a:rPr>
              <a:t>K104”</a:t>
            </a:r>
            <a:r>
              <a:rPr lang="zh-CN" altLang="en-US" sz="2100" dirty="0">
                <a:latin typeface="Arial" pitchFamily="34" charset="0"/>
                <a:ea typeface="黑体" pitchFamily="49" charset="-122"/>
              </a:rPr>
              <a:t>的教师姓名</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6-26</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：先执行子查询，找到讲授课程号为“</a:t>
            </a:r>
            <a:r>
              <a:rPr lang="en-US" altLang="zh-CN" sz="2100" dirty="0">
                <a:latin typeface="Arial" pitchFamily="34" charset="0"/>
                <a:ea typeface="黑体" pitchFamily="49" charset="-122"/>
              </a:rPr>
              <a:t>K104”</a:t>
            </a:r>
            <a:r>
              <a:rPr lang="zh-CN" altLang="en-US" sz="2100" dirty="0">
                <a:latin typeface="Arial" pitchFamily="34" charset="0"/>
                <a:ea typeface="黑体" pitchFamily="49" charset="-122"/>
              </a:rPr>
              <a:t>的教师号，是一组值构成的集合（</a:t>
            </a:r>
            <a:r>
              <a:rPr lang="en-US" altLang="zh-CN" sz="2100" dirty="0">
                <a:latin typeface="Arial" pitchFamily="34" charset="0"/>
                <a:ea typeface="黑体" pitchFamily="49" charset="-122"/>
              </a:rPr>
              <a:t>T1103,T1104</a:t>
            </a:r>
            <a:r>
              <a:rPr lang="zh-CN" altLang="en-US" sz="2100" dirty="0">
                <a:latin typeface="Arial" pitchFamily="34" charset="0"/>
                <a:ea typeface="黑体" pitchFamily="49" charset="-122"/>
              </a:rPr>
              <a:t>）；再执行父查询，查询集合中的值的任意一个，要使用</a:t>
            </a:r>
            <a:r>
              <a:rPr lang="en-US" altLang="zh-CN" sz="2100" dirty="0">
                <a:latin typeface="Arial" pitchFamily="34" charset="0"/>
                <a:ea typeface="黑体" pitchFamily="49" charset="-122"/>
              </a:rPr>
              <a:t>ANY</a:t>
            </a:r>
            <a:r>
              <a:rPr lang="zh-CN" altLang="en-US" sz="2100" dirty="0">
                <a:latin typeface="Arial" pitchFamily="34" charset="0"/>
                <a:ea typeface="黑体" pitchFamily="49" charset="-122"/>
              </a:rPr>
              <a:t>量词。</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教师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=ANY (SELECT </a:t>
            </a:r>
            <a:r>
              <a:rPr lang="zh-CN" altLang="en-US" sz="2100" dirty="0">
                <a:latin typeface="Arial" pitchFamily="34" charset="0"/>
                <a:ea typeface="黑体" pitchFamily="49" charset="-122"/>
              </a:rPr>
              <a:t>教师号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授课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='K104</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6372200" y="6309320"/>
            <a:ext cx="248488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6-26  </a:t>
            </a:r>
            <a:r>
              <a:rPr lang="zh-CN" altLang="en-US" dirty="0">
                <a:solidFill>
                  <a:srgbClr val="FFFFFF"/>
                </a:solidFill>
                <a:latin typeface="Arial" pitchFamily="34" charset="0"/>
                <a:ea typeface="黑体" pitchFamily="49" charset="-122"/>
              </a:rPr>
              <a:t>带</a:t>
            </a:r>
            <a:r>
              <a:rPr lang="en-US" altLang="zh-CN" dirty="0">
                <a:solidFill>
                  <a:srgbClr val="FFFFFF"/>
                </a:solidFill>
                <a:latin typeface="Arial" pitchFamily="34" charset="0"/>
                <a:ea typeface="黑体" pitchFamily="49" charset="-122"/>
              </a:rPr>
              <a:t>ANY</a:t>
            </a:r>
            <a:r>
              <a:rPr lang="zh-CN" altLang="en-US" dirty="0">
                <a:solidFill>
                  <a:srgbClr val="FFFFFF"/>
                </a:solidFill>
                <a:latin typeface="Arial" pitchFamily="34" charset="0"/>
                <a:ea typeface="黑体" pitchFamily="49" charset="-122"/>
              </a:rPr>
              <a:t>的查询 </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5845986"/>
            <a:ext cx="2336544"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1797197"/>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6-31】  </a:t>
            </a:r>
            <a:r>
              <a:rPr lang="zh-CN" altLang="en-US" sz="2100" dirty="0">
                <a:latin typeface="Arial" pitchFamily="34" charset="0"/>
                <a:ea typeface="黑体" pitchFamily="49" charset="-122"/>
              </a:rPr>
              <a:t>查询比男生总分最低分高的女生姓名和总分。</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：先执行子查询，找到所有男生的总分集合（</a:t>
            </a:r>
            <a:r>
              <a:rPr lang="en-US" altLang="zh-CN" sz="2100" dirty="0">
                <a:latin typeface="Arial" pitchFamily="34" charset="0"/>
                <a:ea typeface="黑体" pitchFamily="49" charset="-122"/>
              </a:rPr>
              <a:t>586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538</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521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592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545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616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578</a:t>
            </a:r>
            <a:r>
              <a:rPr lang="zh-CN" altLang="en-US" sz="2100" dirty="0">
                <a:latin typeface="Arial" pitchFamily="34" charset="0"/>
                <a:ea typeface="黑体" pitchFamily="49" charset="-122"/>
              </a:rPr>
              <a:t>）；再使用量词</a:t>
            </a:r>
            <a:r>
              <a:rPr lang="en-US" altLang="zh-CN" sz="2100" dirty="0">
                <a:latin typeface="Arial" pitchFamily="34" charset="0"/>
                <a:ea typeface="黑体" pitchFamily="49" charset="-122"/>
              </a:rPr>
              <a:t>&gt;ANY</a:t>
            </a:r>
            <a:r>
              <a:rPr lang="zh-CN" altLang="en-US" sz="2100" dirty="0">
                <a:latin typeface="Arial" pitchFamily="34" charset="0"/>
                <a:ea typeface="黑体" pitchFamily="49" charset="-122"/>
              </a:rPr>
              <a:t>，查询所有总分高于男生总分集合中任一个值的女生姓名和总分。</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&gt;ANY (SELECT </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 ;</a:t>
            </a:r>
          </a:p>
          <a:p>
            <a:r>
              <a:rPr lang="en-US" altLang="zh-CN" sz="2100" dirty="0">
                <a:latin typeface="Arial" pitchFamily="34" charset="0"/>
                <a:ea typeface="黑体" pitchFamily="49" charset="-122"/>
              </a:rPr>
              <a:t>AND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6-32】  </a:t>
            </a:r>
            <a:r>
              <a:rPr lang="zh-CN" altLang="en-US" sz="2100" dirty="0">
                <a:latin typeface="Arial" pitchFamily="34" charset="0"/>
                <a:ea typeface="黑体" pitchFamily="49" charset="-122"/>
              </a:rPr>
              <a:t>查询高于女生总分最高分的男生姓名和总分。</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：女生的总分集合</a:t>
            </a:r>
            <a:r>
              <a:rPr lang="en-US" altLang="zh-CN" sz="2100" dirty="0">
                <a:latin typeface="Arial" pitchFamily="34" charset="0"/>
                <a:ea typeface="黑体" pitchFamily="49" charset="-122"/>
              </a:rPr>
              <a:t>(520,518,550,564,506)</a:t>
            </a:r>
            <a:r>
              <a:rPr lang="zh-CN" altLang="en-US" sz="2100" dirty="0">
                <a:latin typeface="Arial" pitchFamily="34" charset="0"/>
                <a:ea typeface="黑体" pitchFamily="49" charset="-122"/>
              </a:rPr>
              <a:t>，总分最高分</a:t>
            </a:r>
            <a:r>
              <a:rPr lang="en-US" altLang="zh-CN" sz="2100" dirty="0">
                <a:latin typeface="Arial" pitchFamily="34" charset="0"/>
                <a:ea typeface="黑体" pitchFamily="49" charset="-122"/>
              </a:rPr>
              <a:t>564</a:t>
            </a:r>
            <a:r>
              <a:rPr lang="zh-CN" altLang="en-US" sz="2100" dirty="0">
                <a:latin typeface="Arial" pitchFamily="34" charset="0"/>
                <a:ea typeface="黑体" pitchFamily="49" charset="-122"/>
              </a:rPr>
              <a:t>，因此查询比</a:t>
            </a:r>
            <a:r>
              <a:rPr lang="en-US" altLang="zh-CN" sz="2100" dirty="0">
                <a:latin typeface="Arial" pitchFamily="34" charset="0"/>
                <a:ea typeface="黑体" pitchFamily="49" charset="-122"/>
              </a:rPr>
              <a:t>564</a:t>
            </a:r>
            <a:r>
              <a:rPr lang="zh-CN" altLang="en-US" sz="2100" dirty="0">
                <a:latin typeface="Arial" pitchFamily="34" charset="0"/>
                <a:ea typeface="黑体" pitchFamily="49" charset="-122"/>
              </a:rPr>
              <a:t>高的总分可使用量词</a:t>
            </a:r>
            <a:r>
              <a:rPr lang="en-US" altLang="zh-CN" sz="2100" dirty="0">
                <a:latin typeface="Arial" pitchFamily="34" charset="0"/>
                <a:ea typeface="黑体" pitchFamily="49" charset="-122"/>
              </a:rPr>
              <a:t>&gt;ALL</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TOP 2 </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&gt;ALL (SELECT </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女</a:t>
            </a:r>
            <a:r>
              <a:rPr lang="en-US" altLang="zh-CN" sz="2100" dirty="0">
                <a:latin typeface="Arial" pitchFamily="34" charset="0"/>
                <a:ea typeface="黑体" pitchFamily="49" charset="-122"/>
              </a:rPr>
              <a:t>') ;</a:t>
            </a:r>
          </a:p>
          <a:p>
            <a:r>
              <a:rPr lang="en-US" altLang="zh-CN" sz="2100" dirty="0">
                <a:latin typeface="Arial" pitchFamily="34" charset="0"/>
                <a:ea typeface="黑体" pitchFamily="49" charset="-122"/>
              </a:rPr>
              <a:t>AND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 ORDER BY </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DESCENDING</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6-33】  </a:t>
            </a:r>
            <a:r>
              <a:rPr lang="zh-CN" altLang="en-US" sz="2100" dirty="0">
                <a:latin typeface="Arial" pitchFamily="34" charset="0"/>
                <a:ea typeface="黑体" pitchFamily="49" charset="-122"/>
              </a:rPr>
              <a:t>查询不讲授课程号“</a:t>
            </a:r>
            <a:r>
              <a:rPr lang="en-US" altLang="zh-CN" sz="2100" dirty="0">
                <a:latin typeface="Arial" pitchFamily="34" charset="0"/>
                <a:ea typeface="黑体" pitchFamily="49" charset="-122"/>
              </a:rPr>
              <a:t>K105”</a:t>
            </a:r>
            <a:r>
              <a:rPr lang="zh-CN" altLang="en-US" sz="2100" dirty="0">
                <a:latin typeface="Arial" pitchFamily="34" charset="0"/>
                <a:ea typeface="黑体" pitchFamily="49" charset="-122"/>
              </a:rPr>
              <a:t>的教师姓名。</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教师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EXISTS (SELECT * FROM </a:t>
            </a:r>
            <a:r>
              <a:rPr lang="zh-CN" altLang="en-US" sz="2100" dirty="0">
                <a:latin typeface="Arial" pitchFamily="34" charset="0"/>
                <a:ea typeface="黑体" pitchFamily="49" charset="-122"/>
              </a:rPr>
              <a:t>授课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='K105' AND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授课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此</a:t>
            </a:r>
            <a:r>
              <a:rPr lang="zh-CN" altLang="en-US" sz="2100" dirty="0">
                <a:latin typeface="Arial" pitchFamily="34" charset="0"/>
                <a:ea typeface="黑体" pitchFamily="49" charset="-122"/>
              </a:rPr>
              <a:t>例也可以直接写成下面的形式：</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授课 </a:t>
            </a:r>
            <a:r>
              <a:rPr lang="en-US" altLang="zh-CN" sz="2100" dirty="0">
                <a:latin typeface="Arial" pitchFamily="34" charset="0"/>
                <a:ea typeface="黑体" pitchFamily="49" charset="-122"/>
              </a:rPr>
              <a:t>;</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='K105' AND </a:t>
            </a:r>
            <a:r>
              <a:rPr lang="zh-CN" altLang="en-US" sz="2100" dirty="0">
                <a:latin typeface="Arial" pitchFamily="34" charset="0"/>
                <a:ea typeface="黑体" pitchFamily="49" charset="-122"/>
              </a:rPr>
              <a:t>教师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授课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教师</a:t>
            </a:r>
            <a:r>
              <a:rPr lang="zh-CN" altLang="en-US" sz="2100" dirty="0" smtClean="0">
                <a:latin typeface="Arial" pitchFamily="34" charset="0"/>
                <a:ea typeface="黑体" pitchFamily="49" charset="-122"/>
              </a:rPr>
              <a:t>号</a:t>
            </a:r>
            <a:endParaRPr lang="zh-CN" altLang="en-US" sz="2100" dirty="0">
              <a:latin typeface="Arial" pitchFamily="34" charset="0"/>
              <a:ea typeface="黑体" pitchFamily="49" charset="-122"/>
            </a:endParaRPr>
          </a:p>
        </p:txBody>
      </p:sp>
      <p:sp>
        <p:nvSpPr>
          <p:cNvPr id="4" name="矩形 3"/>
          <p:cNvSpPr/>
          <p:nvPr/>
        </p:nvSpPr>
        <p:spPr>
          <a:xfrm>
            <a:off x="9855200" y="913369"/>
            <a:ext cx="2286000" cy="738664"/>
          </a:xfrm>
          <a:prstGeom prst="rect">
            <a:avLst/>
          </a:prstGeom>
        </p:spPr>
        <p:txBody>
          <a:bodyPr>
            <a:spAutoFit/>
          </a:bodyPr>
          <a:lstStyle/>
          <a:p>
            <a:pPr lvl="0"/>
            <a:r>
              <a:rPr lang="zh-CN" altLang="en-US" sz="2100" dirty="0">
                <a:solidFill>
                  <a:srgbClr val="FFFFFF"/>
                </a:solidFill>
                <a:latin typeface="Arial" pitchFamily="34" charset="0"/>
                <a:ea typeface="黑体" pitchFamily="49" charset="-122"/>
              </a:rPr>
              <a:t>图</a:t>
            </a:r>
            <a:r>
              <a:rPr lang="en-US" altLang="zh-CN" sz="2100" dirty="0">
                <a:solidFill>
                  <a:srgbClr val="FFFFFF"/>
                </a:solidFill>
                <a:latin typeface="Arial" pitchFamily="34" charset="0"/>
                <a:ea typeface="黑体" pitchFamily="49" charset="-122"/>
              </a:rPr>
              <a:t>6-27  </a:t>
            </a:r>
            <a:r>
              <a:rPr lang="zh-CN" altLang="en-US" sz="2100" dirty="0">
                <a:solidFill>
                  <a:srgbClr val="FFFFFF"/>
                </a:solidFill>
                <a:latin typeface="Arial" pitchFamily="34" charset="0"/>
                <a:ea typeface="黑体" pitchFamily="49" charset="-122"/>
              </a:rPr>
              <a:t>带</a:t>
            </a:r>
            <a:r>
              <a:rPr lang="en-US" altLang="zh-CN" sz="2100" dirty="0">
                <a:solidFill>
                  <a:srgbClr val="FFFFFF"/>
                </a:solidFill>
                <a:latin typeface="Arial" pitchFamily="34" charset="0"/>
                <a:ea typeface="黑体" pitchFamily="49" charset="-122"/>
              </a:rPr>
              <a:t>&gt;ANY</a:t>
            </a:r>
            <a:r>
              <a:rPr lang="zh-CN" altLang="en-US" sz="2100" dirty="0">
                <a:solidFill>
                  <a:srgbClr val="FFFFFF"/>
                </a:solidFill>
                <a:latin typeface="Arial" pitchFamily="34" charset="0"/>
                <a:ea typeface="黑体" pitchFamily="49" charset="-122"/>
              </a:rPr>
              <a:t>的查询</a:t>
            </a:r>
          </a:p>
        </p:txBody>
      </p:sp>
    </p:spTree>
    <p:extLst>
      <p:ext uri="{BB962C8B-B14F-4D97-AF65-F5344CB8AC3E}">
        <p14:creationId xmlns:p14="http://schemas.microsoft.com/office/powerpoint/2010/main" val="3577994632"/>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6-34】  </a:t>
            </a:r>
            <a:r>
              <a:rPr lang="zh-CN" altLang="en-US" sz="2100" dirty="0">
                <a:latin typeface="Arial" pitchFamily="34" charset="0"/>
                <a:ea typeface="黑体" pitchFamily="49" charset="-122"/>
              </a:rPr>
              <a:t>查询总分大于</a:t>
            </a:r>
            <a:r>
              <a:rPr lang="en-US" altLang="zh-CN" sz="2100" dirty="0">
                <a:latin typeface="Arial" pitchFamily="34" charset="0"/>
                <a:ea typeface="黑体" pitchFamily="49" charset="-122"/>
              </a:rPr>
              <a:t>560</a:t>
            </a:r>
            <a:r>
              <a:rPr lang="zh-CN" altLang="en-US" sz="2100" dirty="0">
                <a:latin typeface="Arial" pitchFamily="34" charset="0"/>
                <a:ea typeface="黑体" pitchFamily="49" charset="-122"/>
              </a:rPr>
              <a:t>的学生通讯信息。</a:t>
            </a:r>
          </a:p>
          <a:p>
            <a:r>
              <a:rPr lang="zh-CN" altLang="en-US" sz="2100" dirty="0" smtClean="0">
                <a:latin typeface="Arial" pitchFamily="34" charset="0"/>
                <a:ea typeface="黑体" pitchFamily="49" charset="-122"/>
              </a:rPr>
              <a:t>       分析</a:t>
            </a:r>
            <a:r>
              <a:rPr lang="zh-CN" altLang="en-US" sz="2100" dirty="0">
                <a:latin typeface="Arial" pitchFamily="34" charset="0"/>
                <a:ea typeface="黑体" pitchFamily="49" charset="-122"/>
              </a:rPr>
              <a:t>：首先在“学生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表中找出总分大于</a:t>
            </a:r>
            <a:r>
              <a:rPr lang="en-US" altLang="zh-CN" sz="2100" dirty="0">
                <a:latin typeface="Arial" pitchFamily="34" charset="0"/>
                <a:ea typeface="黑体" pitchFamily="49" charset="-122"/>
              </a:rPr>
              <a:t>560</a:t>
            </a:r>
            <a:r>
              <a:rPr lang="zh-CN" altLang="en-US" sz="2100" dirty="0">
                <a:latin typeface="Arial" pitchFamily="34" charset="0"/>
                <a:ea typeface="黑体" pitchFamily="49" charset="-122"/>
              </a:rPr>
              <a:t>的所有学生所对应的学号（</a:t>
            </a:r>
            <a:r>
              <a:rPr lang="en-US" altLang="zh-CN" sz="2100" dirty="0">
                <a:latin typeface="Arial" pitchFamily="34" charset="0"/>
                <a:ea typeface="黑体" pitchFamily="49" charset="-122"/>
              </a:rPr>
              <a:t>s1101103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s1101106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s1101109</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s1101111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s1101112</a:t>
            </a:r>
            <a:r>
              <a:rPr lang="zh-CN" altLang="en-US" sz="2100" dirty="0">
                <a:latin typeface="Arial" pitchFamily="34" charset="0"/>
                <a:ea typeface="黑体" pitchFamily="49" charset="-122"/>
              </a:rPr>
              <a:t>），然后在找出再在“通讯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表查找符合这些学号的记录。</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通讯</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通讯  </a:t>
            </a:r>
            <a:r>
              <a:rPr lang="en-US" altLang="zh-CN" sz="2100" dirty="0">
                <a:latin typeface="Arial" pitchFamily="34" charset="0"/>
                <a:ea typeface="黑体" pitchFamily="49" charset="-122"/>
              </a:rPr>
              <a:t>WHERE  EXISTS ;</a:t>
            </a:r>
          </a:p>
          <a:p>
            <a:r>
              <a:rPr lang="en-US" altLang="zh-CN" sz="2100" dirty="0">
                <a:latin typeface="Arial" pitchFamily="34" charset="0"/>
                <a:ea typeface="黑体" pitchFamily="49" charset="-122"/>
              </a:rPr>
              <a:t>(SELECT * 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&gt;=560  AND </a:t>
            </a:r>
            <a:r>
              <a:rPr lang="zh-CN" altLang="en-US" sz="2100" dirty="0">
                <a:latin typeface="Arial" pitchFamily="34" charset="0"/>
                <a:ea typeface="黑体" pitchFamily="49" charset="-122"/>
              </a:rPr>
              <a:t>通讯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675715" y="5805264"/>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6-31  </a:t>
            </a:r>
            <a:r>
              <a:rPr lang="zh-CN" altLang="en-US" dirty="0">
                <a:solidFill>
                  <a:srgbClr val="FFFFFF"/>
                </a:solidFill>
                <a:latin typeface="Arial" pitchFamily="34" charset="0"/>
                <a:ea typeface="黑体" pitchFamily="49" charset="-122"/>
              </a:rPr>
              <a:t>合并查询</a:t>
            </a:r>
          </a:p>
        </p:txBody>
      </p:sp>
      <p:sp>
        <p:nvSpPr>
          <p:cNvPr id="4" name="Rectangle 4"/>
          <p:cNvSpPr>
            <a:spLocks noChangeArrowheads="1"/>
          </p:cNvSpPr>
          <p:nvPr/>
        </p:nvSpPr>
        <p:spPr bwMode="auto">
          <a:xfrm>
            <a:off x="74613" y="2564904"/>
            <a:ext cx="8997950" cy="2945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SQL</a:t>
            </a:r>
            <a:r>
              <a:rPr lang="zh-CN" altLang="en-US" sz="2100" dirty="0">
                <a:latin typeface="Arial" pitchFamily="34" charset="0"/>
                <a:ea typeface="黑体" pitchFamily="49" charset="-122"/>
              </a:rPr>
              <a:t>支持集合的并运算，对于两个具有相同字段个数、对应字段的值出自于同一值域的查询，将把第二个查询结果和第一个查询合并成一个新的查询结果，称为合并查询（</a:t>
            </a:r>
            <a:r>
              <a:rPr lang="en-US" altLang="zh-CN" sz="2100" dirty="0">
                <a:latin typeface="Arial" pitchFamily="34" charset="0"/>
                <a:ea typeface="黑体" pitchFamily="49" charset="-122"/>
              </a:rPr>
              <a:t>UNION</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Merge Query</a:t>
            </a:r>
            <a:r>
              <a:rPr lang="zh-CN" altLang="en-US" sz="2100" dirty="0">
                <a:latin typeface="Arial" pitchFamily="34" charset="0"/>
                <a:ea typeface="黑体" pitchFamily="49" charset="-122"/>
              </a:rPr>
              <a:t>或）。格式如下：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Select-SQL </a:t>
            </a:r>
            <a:r>
              <a:rPr lang="en-US" altLang="zh-CN" sz="2100" dirty="0">
                <a:solidFill>
                  <a:srgbClr val="FFFF00"/>
                </a:solidFill>
                <a:latin typeface="Arial" pitchFamily="34" charset="0"/>
                <a:ea typeface="黑体" pitchFamily="49" charset="-122"/>
              </a:rPr>
              <a:t>Query1 UNION Select-SQL Query2</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6-35】  </a:t>
            </a:r>
            <a:r>
              <a:rPr lang="zh-CN" altLang="en-US" sz="2100" dirty="0">
                <a:latin typeface="Arial" pitchFamily="34" charset="0"/>
                <a:ea typeface="黑体" pitchFamily="49" charset="-122"/>
              </a:rPr>
              <a:t>查询学号</a:t>
            </a:r>
            <a:r>
              <a:rPr lang="en-US" altLang="zh-CN" sz="2100" dirty="0">
                <a:latin typeface="Arial" pitchFamily="34" charset="0"/>
                <a:ea typeface="黑体" pitchFamily="49" charset="-122"/>
              </a:rPr>
              <a:t>s1101102</a:t>
            </a:r>
            <a:r>
              <a:rPr lang="zh-CN" altLang="en-US" sz="2100" dirty="0">
                <a:latin typeface="Arial" pitchFamily="34" charset="0"/>
                <a:ea typeface="黑体" pitchFamily="49" charset="-122"/>
              </a:rPr>
              <a:t>为与</a:t>
            </a:r>
            <a:r>
              <a:rPr lang="en-US" altLang="zh-CN" sz="2100" dirty="0">
                <a:latin typeface="Arial" pitchFamily="34" charset="0"/>
                <a:ea typeface="黑体" pitchFamily="49" charset="-122"/>
              </a:rPr>
              <a:t>s1101106</a:t>
            </a:r>
            <a:r>
              <a:rPr lang="zh-CN" altLang="en-US" sz="2100" dirty="0">
                <a:latin typeface="Arial" pitchFamily="34" charset="0"/>
                <a:ea typeface="黑体" pitchFamily="49" charset="-122"/>
              </a:rPr>
              <a:t>的所修课程成绩。</a:t>
            </a:r>
          </a:p>
          <a:p>
            <a:r>
              <a:rPr lang="en-US" altLang="zh-CN" sz="2100" dirty="0" smtClean="0">
                <a:latin typeface="Arial" pitchFamily="34" charset="0"/>
                <a:ea typeface="黑体" pitchFamily="49" charset="-122"/>
              </a:rPr>
              <a:t>       SELE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="s1101102" ;</a:t>
            </a:r>
          </a:p>
          <a:p>
            <a:r>
              <a:rPr lang="en-US" altLang="zh-CN" sz="2100" dirty="0" smtClean="0">
                <a:latin typeface="Arial" pitchFamily="34" charset="0"/>
                <a:ea typeface="黑体" pitchFamily="49" charset="-122"/>
              </a:rPr>
              <a:t>       UNION </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SELE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="s1101106"</a:t>
            </a:r>
          </a:p>
          <a:p>
            <a:r>
              <a:rPr lang="zh-CN" altLang="en-US" sz="2100" dirty="0" smtClean="0">
                <a:latin typeface="Arial" pitchFamily="34" charset="0"/>
                <a:ea typeface="黑体" pitchFamily="49" charset="-122"/>
              </a:rPr>
              <a:t>       语句</a:t>
            </a:r>
            <a:r>
              <a:rPr lang="zh-CN" altLang="en-US" sz="2100" dirty="0">
                <a:latin typeface="Arial" pitchFamily="34" charset="0"/>
                <a:ea typeface="黑体" pitchFamily="49" charset="-122"/>
              </a:rPr>
              <a:t>在执行后，查询结果如图</a:t>
            </a:r>
            <a:r>
              <a:rPr lang="en-US" altLang="zh-CN" sz="2100" dirty="0">
                <a:latin typeface="Arial" pitchFamily="34" charset="0"/>
                <a:ea typeface="黑体" pitchFamily="49" charset="-122"/>
              </a:rPr>
              <a:t>6-31</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
        <p:nvSpPr>
          <p:cNvPr id="5" name="Rectangle 4"/>
          <p:cNvSpPr>
            <a:spLocks noChangeArrowheads="1"/>
          </p:cNvSpPr>
          <p:nvPr/>
        </p:nvSpPr>
        <p:spPr bwMode="auto">
          <a:xfrm>
            <a:off x="74613" y="213285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6.2.10  </a:t>
            </a:r>
            <a:r>
              <a:rPr lang="zh-CN" altLang="en-US" sz="2200" dirty="0">
                <a:ea typeface="黑体" pitchFamily="49" charset="-122"/>
              </a:rPr>
              <a:t>合并查询</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648199"/>
            <a:ext cx="2458431"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9762687"/>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18845"/>
            <a:ext cx="8997950" cy="1305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去向</a:t>
            </a:r>
            <a:r>
              <a:rPr lang="zh-CN" altLang="en-US" sz="2100" dirty="0">
                <a:latin typeface="Arial" pitchFamily="34" charset="0"/>
                <a:ea typeface="黑体" pitchFamily="49" charset="-122"/>
              </a:rPr>
              <a:t>查询（</a:t>
            </a:r>
            <a:r>
              <a:rPr lang="en-US" altLang="zh-CN" sz="2100" dirty="0">
                <a:latin typeface="Arial" pitchFamily="34" charset="0"/>
                <a:ea typeface="黑体" pitchFamily="49" charset="-122"/>
              </a:rPr>
              <a:t>Output Query</a:t>
            </a:r>
            <a:r>
              <a:rPr lang="zh-CN" altLang="en-US" sz="2100" dirty="0">
                <a:latin typeface="Arial" pitchFamily="34" charset="0"/>
                <a:ea typeface="黑体" pitchFamily="49" charset="-122"/>
              </a:rPr>
              <a:t>），即查询结果的去向。查询结果的去向在没有特别声明的情况下，是以浏览的方式输出的，尽管直观却不能保存以备它用。要将查询结果予以保存，就要修改查询结果的输出去向，这可以通过</a:t>
            </a:r>
            <a:r>
              <a:rPr lang="en-US" altLang="zh-CN" sz="2100" dirty="0">
                <a:latin typeface="Arial" pitchFamily="34" charset="0"/>
                <a:ea typeface="黑体" pitchFamily="49" charset="-122"/>
              </a:rPr>
              <a:t>INTO</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子句来实现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6.2.11  </a:t>
            </a:r>
            <a:r>
              <a:rPr lang="zh-CN" altLang="en-US" sz="2200" dirty="0">
                <a:ea typeface="黑体" pitchFamily="49" charset="-122"/>
              </a:rPr>
              <a:t>去向查询</a:t>
            </a:r>
          </a:p>
        </p:txBody>
      </p:sp>
      <p:sp>
        <p:nvSpPr>
          <p:cNvPr id="4" name="Rectangle 3"/>
          <p:cNvSpPr>
            <a:spLocks noChangeArrowheads="1"/>
          </p:cNvSpPr>
          <p:nvPr/>
        </p:nvSpPr>
        <p:spPr bwMode="auto">
          <a:xfrm>
            <a:off x="74613" y="199469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．基本格式</a:t>
            </a:r>
          </a:p>
        </p:txBody>
      </p:sp>
      <p:sp>
        <p:nvSpPr>
          <p:cNvPr id="5" name="Rectangle 3"/>
          <p:cNvSpPr>
            <a:spLocks noChangeArrowheads="1"/>
          </p:cNvSpPr>
          <p:nvPr/>
        </p:nvSpPr>
        <p:spPr bwMode="auto">
          <a:xfrm>
            <a:off x="74613" y="415092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sp>
        <p:nvSpPr>
          <p:cNvPr id="6" name="Rectangle 4"/>
          <p:cNvSpPr>
            <a:spLocks noChangeArrowheads="1"/>
          </p:cNvSpPr>
          <p:nvPr/>
        </p:nvSpPr>
        <p:spPr bwMode="auto">
          <a:xfrm>
            <a:off x="74613" y="2424903"/>
            <a:ext cx="8997950" cy="1655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INTO Destination] | [TO FILE </a:t>
            </a:r>
            <a:r>
              <a:rPr lang="en-US" altLang="zh-CN" sz="2100" dirty="0" err="1">
                <a:latin typeface="Arial" pitchFamily="34" charset="0"/>
                <a:ea typeface="黑体" pitchFamily="49" charset="-122"/>
              </a:rPr>
              <a:t>FileName</a:t>
            </a:r>
            <a:r>
              <a:rPr lang="en-US" altLang="zh-CN" sz="2100" dirty="0">
                <a:latin typeface="Arial" pitchFamily="34" charset="0"/>
                <a:ea typeface="黑体" pitchFamily="49" charset="-122"/>
              </a:rPr>
              <a:t> [ADDITIVE] | TO PRINTER | TO SCREEN]]</a:t>
            </a:r>
          </a:p>
          <a:p>
            <a:r>
              <a:rPr lang="en-US" altLang="zh-CN" sz="2100" dirty="0">
                <a:latin typeface="Arial" pitchFamily="34" charset="0"/>
                <a:ea typeface="黑体" pitchFamily="49" charset="-122"/>
              </a:rPr>
              <a:t>INTO</a:t>
            </a:r>
            <a:r>
              <a:rPr lang="zh-CN" altLang="en-US" sz="2100" dirty="0">
                <a:latin typeface="Arial" pitchFamily="34" charset="0"/>
                <a:ea typeface="黑体" pitchFamily="49" charset="-122"/>
              </a:rPr>
              <a:t>子句的功能是：指定将查询结果保存在一个数组、临时表或永久表的表中。如果没有</a:t>
            </a:r>
            <a:r>
              <a:rPr lang="en-US" altLang="zh-CN" sz="2100" dirty="0">
                <a:latin typeface="Arial" pitchFamily="34" charset="0"/>
                <a:ea typeface="黑体" pitchFamily="49" charset="-122"/>
              </a:rPr>
              <a:t>INTO</a:t>
            </a:r>
            <a:r>
              <a:rPr lang="zh-CN" altLang="en-US" sz="2100" dirty="0">
                <a:latin typeface="Arial" pitchFamily="34" charset="0"/>
                <a:ea typeface="黑体" pitchFamily="49" charset="-122"/>
              </a:rPr>
              <a:t>子句，查询结果仅在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的当前窗口以浏览方式显示。如果同时包括了</a:t>
            </a:r>
            <a:r>
              <a:rPr lang="en-US" altLang="zh-CN" sz="2100" dirty="0">
                <a:latin typeface="Arial" pitchFamily="34" charset="0"/>
                <a:ea typeface="黑体" pitchFamily="49" charset="-122"/>
              </a:rPr>
              <a:t>INTO </a:t>
            </a:r>
            <a:r>
              <a:rPr lang="zh-CN" altLang="en-US" sz="2100" dirty="0">
                <a:latin typeface="Arial" pitchFamily="34" charset="0"/>
                <a:ea typeface="黑体" pitchFamily="49" charset="-122"/>
              </a:rPr>
              <a:t>子句和</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子句，则</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子句不起作用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581128"/>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6-36】  </a:t>
            </a:r>
            <a:r>
              <a:rPr lang="zh-CN" altLang="en-US" sz="2100" dirty="0">
                <a:latin typeface="Arial" pitchFamily="34" charset="0"/>
                <a:ea typeface="黑体" pitchFamily="49" charset="-122"/>
              </a:rPr>
              <a:t>查询总分最高的前三位学生的信息，并将查询结果写入一个二维数组“</a:t>
            </a:r>
            <a:r>
              <a:rPr lang="en-US" altLang="zh-CN" sz="2100" dirty="0" err="1">
                <a:latin typeface="Arial" pitchFamily="34" charset="0"/>
                <a:ea typeface="黑体" pitchFamily="49" charset="-122"/>
              </a:rPr>
              <a:t>zfsm</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中，然后显示之。</a:t>
            </a:r>
          </a:p>
          <a:p>
            <a:r>
              <a:rPr lang="en-US" altLang="zh-CN" sz="2100" dirty="0" smtClean="0">
                <a:latin typeface="Arial" pitchFamily="34" charset="0"/>
                <a:ea typeface="黑体" pitchFamily="49" charset="-122"/>
              </a:rPr>
              <a:t>       CLEAR </a:t>
            </a:r>
            <a:r>
              <a:rPr lang="en-US" altLang="zh-CN" sz="2100" dirty="0">
                <a:latin typeface="Arial" pitchFamily="34" charset="0"/>
                <a:ea typeface="黑体" pitchFamily="49" charset="-122"/>
              </a:rPr>
              <a:t>MEMORY</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TOP 3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ORDER BY </a:t>
            </a:r>
            <a:r>
              <a:rPr lang="zh-CN" altLang="en-US" sz="2100" dirty="0">
                <a:latin typeface="Arial" pitchFamily="34" charset="0"/>
                <a:ea typeface="黑体" pitchFamily="49" charset="-122"/>
              </a:rPr>
              <a:t>总分 </a:t>
            </a:r>
            <a:r>
              <a:rPr lang="en-US" altLang="zh-CN" sz="2100" dirty="0" smtClean="0">
                <a:latin typeface="Arial" pitchFamily="34" charset="0"/>
                <a:ea typeface="黑体" pitchFamily="49" charset="-122"/>
              </a:rPr>
              <a:t>DESC INTO </a:t>
            </a:r>
            <a:r>
              <a:rPr lang="en-US" altLang="zh-CN" sz="2100" dirty="0">
                <a:latin typeface="Arial" pitchFamily="34" charset="0"/>
                <a:ea typeface="黑体" pitchFamily="49" charset="-122"/>
              </a:rPr>
              <a:t>ARRAY </a:t>
            </a:r>
            <a:r>
              <a:rPr lang="en-US" altLang="zh-CN" sz="2100" dirty="0" err="1">
                <a:latin typeface="Arial" pitchFamily="34" charset="0"/>
                <a:ea typeface="黑体" pitchFamily="49" charset="-122"/>
              </a:rPr>
              <a:t>zfsm</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MEMORY LIKE </a:t>
            </a:r>
            <a:r>
              <a:rPr lang="en-US" altLang="zh-CN" sz="2100" dirty="0" err="1" smtClean="0">
                <a:latin typeface="Arial" pitchFamily="34" charset="0"/>
                <a:ea typeface="黑体" pitchFamily="49" charset="-122"/>
              </a:rPr>
              <a:t>zfsm</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10584303"/>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6-37】  </a:t>
            </a:r>
            <a:r>
              <a:rPr lang="zh-CN" altLang="en-US" sz="2000" dirty="0">
                <a:latin typeface="Arial" pitchFamily="34" charset="0"/>
                <a:ea typeface="黑体" pitchFamily="49" charset="-122"/>
              </a:rPr>
              <a:t>利用“学生</a:t>
            </a:r>
            <a:r>
              <a:rPr lang="en-US" altLang="zh-CN" sz="2000" dirty="0">
                <a:latin typeface="Arial" pitchFamily="34" charset="0"/>
                <a:ea typeface="黑体" pitchFamily="49" charset="-122"/>
              </a:rPr>
              <a:t>.dbf”</a:t>
            </a:r>
            <a:r>
              <a:rPr lang="zh-CN" altLang="en-US" sz="2000" dirty="0">
                <a:latin typeface="Arial" pitchFamily="34" charset="0"/>
                <a:ea typeface="黑体" pitchFamily="49" charset="-122"/>
              </a:rPr>
              <a:t>、“成绩”和“课程”三张表，查询所修课程成绩大于</a:t>
            </a:r>
            <a:r>
              <a:rPr lang="en-US" altLang="zh-CN" sz="2000" dirty="0">
                <a:latin typeface="Arial" pitchFamily="34" charset="0"/>
                <a:ea typeface="黑体" pitchFamily="49" charset="-122"/>
              </a:rPr>
              <a:t>90</a:t>
            </a:r>
            <a:r>
              <a:rPr lang="zh-CN" altLang="en-US" sz="2000" dirty="0">
                <a:latin typeface="Arial" pitchFamily="34" charset="0"/>
                <a:ea typeface="黑体" pitchFamily="49" charset="-122"/>
              </a:rPr>
              <a:t>分以上的有关信息，并生成一张新表“学生成绩</a:t>
            </a:r>
            <a:r>
              <a:rPr lang="en-US" altLang="zh-CN" sz="2000" dirty="0">
                <a:latin typeface="Arial" pitchFamily="34" charset="0"/>
                <a:ea typeface="黑体" pitchFamily="49" charset="-122"/>
              </a:rPr>
              <a:t>.dbf”</a:t>
            </a:r>
            <a:r>
              <a:rPr lang="zh-CN" altLang="en-US" sz="2000" dirty="0">
                <a:latin typeface="Arial" pitchFamily="34" charset="0"/>
                <a:ea typeface="黑体" pitchFamily="49" charset="-122"/>
              </a:rPr>
              <a:t>，新表中含有字段学号、姓名、课程名和成绩。</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 </a:t>
            </a:r>
            <a:r>
              <a:rPr lang="en-US" altLang="zh-CN" sz="2000" dirty="0" smtClean="0">
                <a:latin typeface="Arial" pitchFamily="34" charset="0"/>
                <a:ea typeface="黑体" pitchFamily="49" charset="-122"/>
              </a:rPr>
              <a:t>FROM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 </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WHERE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 </a:t>
            </a:r>
            <a:r>
              <a:rPr lang="en-US" altLang="zh-CN" sz="2000" dirty="0">
                <a:latin typeface="Arial" pitchFamily="34" charset="0"/>
                <a:ea typeface="黑体" pitchFamily="49" charset="-122"/>
              </a:rPr>
              <a:t>AND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AND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&gt;=</a:t>
            </a:r>
            <a:r>
              <a:rPr lang="en-US" altLang="zh-CN" sz="2000" dirty="0" smtClean="0">
                <a:latin typeface="Arial" pitchFamily="34" charset="0"/>
                <a:ea typeface="黑体" pitchFamily="49" charset="-122"/>
              </a:rPr>
              <a:t>90　INTO </a:t>
            </a:r>
            <a:r>
              <a:rPr lang="en-US" altLang="zh-CN" sz="2000" dirty="0">
                <a:latin typeface="Arial" pitchFamily="34" charset="0"/>
                <a:ea typeface="黑体" pitchFamily="49" charset="-122"/>
              </a:rPr>
              <a:t>TABLE </a:t>
            </a:r>
            <a:r>
              <a:rPr lang="zh-CN" altLang="en-US" sz="2000" dirty="0">
                <a:latin typeface="Arial" pitchFamily="34" charset="0"/>
                <a:ea typeface="黑体" pitchFamily="49" charset="-122"/>
              </a:rPr>
              <a:t>学生成绩</a:t>
            </a:r>
          </a:p>
          <a:p>
            <a:r>
              <a:rPr lang="en-US" altLang="zh-CN" sz="2000" dirty="0" smtClean="0">
                <a:latin typeface="Arial" pitchFamily="34" charset="0"/>
                <a:ea typeface="黑体" pitchFamily="49" charset="-122"/>
              </a:rPr>
              <a:t>　　USE </a:t>
            </a:r>
            <a:r>
              <a:rPr lang="zh-CN" altLang="en-US" sz="2000" dirty="0">
                <a:latin typeface="Arial" pitchFamily="34" charset="0"/>
                <a:ea typeface="黑体" pitchFamily="49" charset="-122"/>
              </a:rPr>
              <a:t>学生成绩</a:t>
            </a:r>
          </a:p>
          <a:p>
            <a:r>
              <a:rPr lang="en-US" altLang="zh-CN" sz="2000" dirty="0" smtClean="0">
                <a:latin typeface="Arial" pitchFamily="34" charset="0"/>
                <a:ea typeface="黑体" pitchFamily="49" charset="-122"/>
              </a:rPr>
              <a:t>　　BROWSE</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6-38】  </a:t>
            </a:r>
            <a:r>
              <a:rPr lang="zh-CN" altLang="en-US" sz="2000" dirty="0">
                <a:latin typeface="Arial" pitchFamily="34" charset="0"/>
                <a:ea typeface="黑体" pitchFamily="49" charset="-122"/>
              </a:rPr>
              <a:t>将例</a:t>
            </a:r>
            <a:r>
              <a:rPr lang="en-US" altLang="zh-CN" sz="2000" dirty="0">
                <a:latin typeface="Arial" pitchFamily="34" charset="0"/>
                <a:ea typeface="黑体" pitchFamily="49" charset="-122"/>
              </a:rPr>
              <a:t>6-36</a:t>
            </a:r>
            <a:r>
              <a:rPr lang="zh-CN" altLang="en-US" sz="2000" dirty="0">
                <a:latin typeface="Arial" pitchFamily="34" charset="0"/>
                <a:ea typeface="黑体" pitchFamily="49" charset="-122"/>
              </a:rPr>
              <a:t>的查询结果写入一个临时表“</a:t>
            </a:r>
            <a:r>
              <a:rPr lang="en-US" altLang="zh-CN" sz="2000" dirty="0" err="1">
                <a:latin typeface="Arial" pitchFamily="34" charset="0"/>
                <a:ea typeface="黑体" pitchFamily="49" charset="-122"/>
              </a:rPr>
              <a:t>cj_Temp</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中，然后浏览该表。</a:t>
            </a: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TOP 3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ORDER BY </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DESC </a:t>
            </a:r>
            <a:r>
              <a:rPr lang="en-US" altLang="zh-CN" sz="2000" dirty="0" smtClean="0">
                <a:latin typeface="Arial" pitchFamily="34" charset="0"/>
                <a:ea typeface="黑体" pitchFamily="49" charset="-122"/>
              </a:rPr>
              <a:t>INTO </a:t>
            </a:r>
            <a:r>
              <a:rPr lang="en-US" altLang="zh-CN" sz="2000" dirty="0">
                <a:latin typeface="Arial" pitchFamily="34" charset="0"/>
                <a:ea typeface="黑体" pitchFamily="49" charset="-122"/>
              </a:rPr>
              <a:t>CURSOR </a:t>
            </a:r>
            <a:r>
              <a:rPr lang="en-US" altLang="zh-CN" sz="2000" dirty="0" err="1">
                <a:latin typeface="Arial" pitchFamily="34" charset="0"/>
                <a:ea typeface="黑体" pitchFamily="49" charset="-122"/>
              </a:rPr>
              <a:t>cj_Temp</a:t>
            </a:r>
            <a:endParaRPr lang="en-US" altLang="zh-CN" sz="2000" dirty="0">
              <a:latin typeface="Arial" pitchFamily="34" charset="0"/>
              <a:ea typeface="黑体" pitchFamily="49" charset="-122"/>
            </a:endParaRPr>
          </a:p>
          <a:p>
            <a:r>
              <a:rPr lang="en-US" altLang="zh-CN" sz="2000" dirty="0" smtClean="0">
                <a:latin typeface="Arial" pitchFamily="34" charset="0"/>
                <a:ea typeface="黑体" pitchFamily="49" charset="-122"/>
              </a:rPr>
              <a:t>　　BROWSE</a:t>
            </a:r>
            <a:endParaRPr lang="en-US" altLang="zh-CN" sz="2000" dirty="0">
              <a:latin typeface="Arial" pitchFamily="34" charset="0"/>
              <a:ea typeface="黑体" pitchFamily="49" charset="-122"/>
            </a:endParaRPr>
          </a:p>
          <a:p>
            <a:r>
              <a:rPr lang="zh-CN" altLang="en-US" sz="2000" dirty="0" smtClean="0">
                <a:latin typeface="Arial" pitchFamily="34" charset="0"/>
                <a:ea typeface="黑体" pitchFamily="49" charset="-122"/>
              </a:rPr>
              <a:t>　　注意</a:t>
            </a:r>
            <a:r>
              <a:rPr lang="zh-CN" altLang="en-US" sz="2000" dirty="0">
                <a:latin typeface="Arial" pitchFamily="34" charset="0"/>
                <a:ea typeface="黑体" pitchFamily="49" charset="-122"/>
              </a:rPr>
              <a:t>，临时表只能暂时保存数据，一旦关闭</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就会随之消失。</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6-39】  </a:t>
            </a:r>
            <a:r>
              <a:rPr lang="zh-CN" altLang="en-US" sz="2000" dirty="0">
                <a:latin typeface="Arial" pitchFamily="34" charset="0"/>
                <a:ea typeface="黑体" pitchFamily="49" charset="-122"/>
              </a:rPr>
              <a:t>将例</a:t>
            </a:r>
            <a:r>
              <a:rPr lang="en-US" altLang="zh-CN" sz="2000" dirty="0">
                <a:latin typeface="Arial" pitchFamily="34" charset="0"/>
                <a:ea typeface="黑体" pitchFamily="49" charset="-122"/>
              </a:rPr>
              <a:t>6-36</a:t>
            </a:r>
            <a:r>
              <a:rPr lang="zh-CN" altLang="en-US" sz="2000" dirty="0">
                <a:latin typeface="Arial" pitchFamily="34" charset="0"/>
                <a:ea typeface="黑体" pitchFamily="49" charset="-122"/>
              </a:rPr>
              <a:t>的查询结果保存到一个文本文件“</a:t>
            </a:r>
            <a:r>
              <a:rPr lang="en-US" altLang="zh-CN" sz="2000" dirty="0">
                <a:latin typeface="Arial" pitchFamily="34" charset="0"/>
                <a:ea typeface="黑体" pitchFamily="49" charset="-122"/>
              </a:rPr>
              <a:t>cj_Temp.txt”</a:t>
            </a:r>
            <a:r>
              <a:rPr lang="zh-CN" altLang="en-US" sz="2000" dirty="0">
                <a:latin typeface="Arial" pitchFamily="34" charset="0"/>
                <a:ea typeface="黑体" pitchFamily="49" charset="-122"/>
              </a:rPr>
              <a:t>中</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然后显示生成的文本文件内容。</a:t>
            </a:r>
          </a:p>
          <a:p>
            <a:r>
              <a:rPr lang="en-US" altLang="zh-CN" sz="2000" dirty="0" smtClean="0">
                <a:latin typeface="Arial" pitchFamily="34" charset="0"/>
                <a:ea typeface="黑体" pitchFamily="49" charset="-122"/>
              </a:rPr>
              <a:t>　　CLEAR</a:t>
            </a:r>
            <a:endParaRPr lang="en-US" altLang="zh-CN" sz="2000" dirty="0">
              <a:latin typeface="Arial" pitchFamily="34" charset="0"/>
              <a:ea typeface="黑体" pitchFamily="49" charset="-122"/>
            </a:endParaRP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TOP 3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ORDER BY </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DESC </a:t>
            </a:r>
          </a:p>
          <a:p>
            <a:r>
              <a:rPr lang="en-US" altLang="zh-CN" sz="2000" dirty="0">
                <a:latin typeface="Arial" pitchFamily="34" charset="0"/>
                <a:ea typeface="黑体" pitchFamily="49" charset="-122"/>
              </a:rPr>
              <a:t>TO FILE </a:t>
            </a:r>
            <a:r>
              <a:rPr lang="en-US" altLang="zh-CN" sz="2000" dirty="0" err="1">
                <a:latin typeface="Arial" pitchFamily="34" charset="0"/>
                <a:ea typeface="黑体" pitchFamily="49" charset="-122"/>
              </a:rPr>
              <a:t>cj_Temp</a:t>
            </a:r>
            <a:r>
              <a:rPr lang="en-US" altLang="zh-CN" sz="2000" dirty="0">
                <a:latin typeface="Arial" pitchFamily="34" charset="0"/>
                <a:ea typeface="黑体" pitchFamily="49" charset="-122"/>
              </a:rPr>
              <a:t> NOCONSOLE</a:t>
            </a:r>
          </a:p>
          <a:p>
            <a:r>
              <a:rPr lang="en-US" altLang="zh-CN" sz="2000" dirty="0" smtClean="0">
                <a:latin typeface="Arial" pitchFamily="34" charset="0"/>
                <a:ea typeface="黑体" pitchFamily="49" charset="-122"/>
              </a:rPr>
              <a:t>　　MODI </a:t>
            </a:r>
            <a:r>
              <a:rPr lang="en-US" altLang="zh-CN" sz="2000" dirty="0">
                <a:latin typeface="Arial" pitchFamily="34" charset="0"/>
                <a:ea typeface="黑体" pitchFamily="49" charset="-122"/>
              </a:rPr>
              <a:t>FILE cj_Temp.txt   &amp;&amp;</a:t>
            </a:r>
            <a:r>
              <a:rPr lang="zh-CN" altLang="en-US" sz="2000" dirty="0">
                <a:latin typeface="Arial" pitchFamily="34" charset="0"/>
                <a:ea typeface="黑体" pitchFamily="49" charset="-122"/>
              </a:rPr>
              <a:t>如在屏幕输入可执行命令</a:t>
            </a:r>
            <a:r>
              <a:rPr lang="en-US" altLang="zh-CN" sz="2000" dirty="0">
                <a:latin typeface="Arial" pitchFamily="34" charset="0"/>
                <a:ea typeface="黑体" pitchFamily="49" charset="-122"/>
              </a:rPr>
              <a:t>TYPE </a:t>
            </a:r>
            <a:r>
              <a:rPr lang="en-US" altLang="zh-CN" sz="2000" dirty="0" smtClean="0">
                <a:latin typeface="Arial" pitchFamily="34" charset="0"/>
                <a:ea typeface="黑体" pitchFamily="49" charset="-122"/>
              </a:rPr>
              <a:t>cj_Temp.txt</a:t>
            </a:r>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2722187284"/>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70767"/>
            <a:ext cx="8997950" cy="1023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数据操纵语言</a:t>
            </a:r>
            <a:r>
              <a:rPr lang="zh-CN" altLang="en-US" sz="2100" dirty="0">
                <a:latin typeface="Arial" pitchFamily="34" charset="0"/>
                <a:ea typeface="黑体" pitchFamily="49" charset="-122"/>
              </a:rPr>
              <a:t>一般由</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（插入）、</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（删除）、</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（更新），</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（检索或查询）等组成，由于</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比较特殊，所以一般又将它以查询（检索）语言单独出现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92899"/>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6.3  SQL</a:t>
            </a:r>
            <a:r>
              <a:rPr lang="zh-CN" altLang="en-US" sz="2400" dirty="0">
                <a:latin typeface="黑体" pitchFamily="49" charset="-122"/>
                <a:ea typeface="黑体" pitchFamily="49" charset="-122"/>
              </a:rPr>
              <a:t>的数据操纵功能</a:t>
            </a:r>
          </a:p>
        </p:txBody>
      </p:sp>
      <p:sp>
        <p:nvSpPr>
          <p:cNvPr id="4" name="Rectangle 4"/>
          <p:cNvSpPr>
            <a:spLocks noChangeArrowheads="1"/>
          </p:cNvSpPr>
          <p:nvPr/>
        </p:nvSpPr>
        <p:spPr bwMode="auto">
          <a:xfrm>
            <a:off x="74613" y="171670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6.3.1  </a:t>
            </a:r>
            <a:r>
              <a:rPr lang="zh-CN" altLang="en-US" sz="2200" dirty="0">
                <a:ea typeface="黑体" pitchFamily="49" charset="-122"/>
              </a:rPr>
              <a:t>插入记录</a:t>
            </a:r>
          </a:p>
        </p:txBody>
      </p:sp>
      <p:sp>
        <p:nvSpPr>
          <p:cNvPr id="5" name="Rectangle 3"/>
          <p:cNvSpPr>
            <a:spLocks noChangeArrowheads="1"/>
          </p:cNvSpPr>
          <p:nvPr/>
        </p:nvSpPr>
        <p:spPr bwMode="auto">
          <a:xfrm>
            <a:off x="74613" y="285293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．命令格式</a:t>
            </a:r>
          </a:p>
        </p:txBody>
      </p:sp>
      <p:sp>
        <p:nvSpPr>
          <p:cNvPr id="6" name="Rectangle 4"/>
          <p:cNvSpPr>
            <a:spLocks noChangeArrowheads="1"/>
          </p:cNvSpPr>
          <p:nvPr/>
        </p:nvSpPr>
        <p:spPr bwMode="auto">
          <a:xfrm>
            <a:off x="74613" y="2132857"/>
            <a:ext cx="8997950" cy="658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SQL</a:t>
            </a:r>
            <a:r>
              <a:rPr lang="zh-CN" altLang="en-US" sz="2100" dirty="0" smtClean="0">
                <a:latin typeface="Arial" pitchFamily="34" charset="0"/>
                <a:ea typeface="黑体" pitchFamily="49" charset="-122"/>
              </a:rPr>
              <a:t>中</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记录</a:t>
            </a:r>
            <a:r>
              <a:rPr lang="zh-CN" altLang="en-US" sz="2100" dirty="0">
                <a:latin typeface="Arial" pitchFamily="34" charset="0"/>
                <a:ea typeface="黑体" pitchFamily="49" charset="-122"/>
              </a:rPr>
              <a:t>的插入可利用</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命令实现，该命令将在指定的表的末尾追加新记录。</a:t>
            </a:r>
            <a:r>
              <a:rPr lang="en-US" altLang="zh-CN" sz="2100" dirty="0">
                <a:latin typeface="Arial" pitchFamily="34" charset="0"/>
                <a:ea typeface="黑体" pitchFamily="49" charset="-122"/>
              </a:rPr>
              <a:t>INSERT- SQL</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有二种</a:t>
            </a:r>
            <a:r>
              <a:rPr lang="zh-CN" altLang="en-US" sz="2100" dirty="0">
                <a:latin typeface="Arial" pitchFamily="34" charset="0"/>
                <a:ea typeface="黑体" pitchFamily="49" charset="-122"/>
              </a:rPr>
              <a:t>语法格式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3326895"/>
            <a:ext cx="8997950" cy="3270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INSERT </a:t>
            </a:r>
            <a:r>
              <a:rPr lang="en-US" altLang="zh-CN" sz="2100" dirty="0">
                <a:solidFill>
                  <a:srgbClr val="FFFF00"/>
                </a:solidFill>
                <a:latin typeface="Arial" pitchFamily="34" charset="0"/>
                <a:ea typeface="黑体" pitchFamily="49" charset="-122"/>
              </a:rPr>
              <a:t>INTO </a:t>
            </a:r>
            <a:r>
              <a:rPr lang="en-US" altLang="zh-CN" sz="2100" dirty="0" err="1">
                <a:solidFill>
                  <a:srgbClr val="FFFF00"/>
                </a:solidFill>
                <a:latin typeface="Arial" pitchFamily="34" charset="0"/>
                <a:ea typeface="黑体" pitchFamily="49" charset="-122"/>
              </a:rPr>
              <a:t>dbf_name</a:t>
            </a:r>
            <a:r>
              <a:rPr lang="en-US" altLang="zh-CN" sz="2100" dirty="0">
                <a:solidFill>
                  <a:srgbClr val="FFFF00"/>
                </a:solidFill>
                <a:latin typeface="Arial" pitchFamily="34" charset="0"/>
                <a:ea typeface="黑体" pitchFamily="49" charset="-122"/>
              </a:rPr>
              <a:t> [(fname1 [, fname2, ...])]</a:t>
            </a:r>
          </a:p>
          <a:p>
            <a:r>
              <a:rPr lang="en-US" altLang="zh-CN" sz="2100" dirty="0" smtClean="0">
                <a:solidFill>
                  <a:srgbClr val="FFFF00"/>
                </a:solidFill>
                <a:latin typeface="Arial" pitchFamily="34" charset="0"/>
                <a:ea typeface="黑体" pitchFamily="49" charset="-122"/>
              </a:rPr>
              <a:t>　　VALUES </a:t>
            </a:r>
            <a:r>
              <a:rPr lang="en-US" altLang="zh-CN" sz="2100" dirty="0">
                <a:solidFill>
                  <a:srgbClr val="FFFF00"/>
                </a:solidFill>
                <a:latin typeface="Arial" pitchFamily="34" charset="0"/>
                <a:ea typeface="黑体" pitchFamily="49" charset="-122"/>
              </a:rPr>
              <a:t>(eExpression1 [, eExpression2, ...])</a:t>
            </a:r>
          </a:p>
          <a:p>
            <a:r>
              <a:rPr lang="zh-CN" altLang="en-US" sz="2100" dirty="0">
                <a:latin typeface="Arial" pitchFamily="34" charset="0"/>
                <a:ea typeface="黑体" pitchFamily="49" charset="-122"/>
              </a:rPr>
              <a:t>或者</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INSERT </a:t>
            </a:r>
            <a:r>
              <a:rPr lang="en-US" altLang="zh-CN" sz="2100" dirty="0">
                <a:solidFill>
                  <a:srgbClr val="FFFF00"/>
                </a:solidFill>
                <a:latin typeface="Arial" pitchFamily="34" charset="0"/>
                <a:ea typeface="黑体" pitchFamily="49" charset="-122"/>
              </a:rPr>
              <a:t>INTO </a:t>
            </a:r>
            <a:r>
              <a:rPr lang="en-US" altLang="zh-CN" sz="2100" dirty="0" err="1">
                <a:solidFill>
                  <a:srgbClr val="FFFF00"/>
                </a:solidFill>
                <a:latin typeface="Arial" pitchFamily="34" charset="0"/>
                <a:ea typeface="黑体" pitchFamily="49" charset="-122"/>
              </a:rPr>
              <a:t>dbf_name</a:t>
            </a:r>
            <a:r>
              <a:rPr lang="en-US" altLang="zh-CN" sz="2100" dirty="0">
                <a:solidFill>
                  <a:srgbClr val="FFFF00"/>
                </a:solidFill>
                <a:latin typeface="Arial" pitchFamily="34" charset="0"/>
                <a:ea typeface="黑体" pitchFamily="49" charset="-122"/>
              </a:rPr>
              <a:t> FROM ARRAY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 | FROM MEMVAR</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功能是：在指定的表文件末尾追加一条记录，插入新记录后，记录指针指向新记录。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INSERT INTO </a:t>
            </a:r>
            <a:r>
              <a:rPr lang="en-US" altLang="zh-CN" sz="2100" dirty="0" err="1">
                <a:latin typeface="Arial" pitchFamily="34" charset="0"/>
                <a:ea typeface="黑体" pitchFamily="49" charset="-122"/>
              </a:rPr>
              <a:t>dbf_name</a:t>
            </a:r>
            <a:r>
              <a:rPr lang="zh-CN" altLang="en-US" sz="2100" dirty="0">
                <a:latin typeface="Arial" pitchFamily="34" charset="0"/>
                <a:ea typeface="黑体" pitchFamily="49" charset="-122"/>
              </a:rPr>
              <a:t>：指定要追加记录的表名。</a:t>
            </a:r>
            <a:r>
              <a:rPr lang="en-US" altLang="zh-CN" sz="2100" dirty="0" err="1">
                <a:latin typeface="Arial" pitchFamily="34" charset="0"/>
                <a:ea typeface="黑体" pitchFamily="49" charset="-122"/>
              </a:rPr>
              <a:t>dbf_name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中可以包含路径，也可以是一个名称表达式</a:t>
            </a:r>
            <a:r>
              <a:rPr lang="zh-CN" altLang="en-US" sz="2100" dirty="0" smtClean="0">
                <a:latin typeface="Arial" pitchFamily="34" charset="0"/>
                <a:ea typeface="黑体" pitchFamily="49" charset="-122"/>
              </a:rPr>
              <a:t>。表可事先也可不打开。</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181852330"/>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4704"/>
            <a:ext cx="8997950" cy="3287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[(fname1 [, fname2 [, ...]])]</a:t>
            </a:r>
            <a:r>
              <a:rPr lang="zh-CN" altLang="en-US" sz="2100" dirty="0">
                <a:latin typeface="Arial" pitchFamily="34" charset="0"/>
                <a:ea typeface="黑体" pitchFamily="49" charset="-122"/>
              </a:rPr>
              <a:t>：指定新记录的字段名，</a:t>
            </a:r>
            <a:r>
              <a:rPr lang="en-US" altLang="zh-CN" sz="2100" dirty="0">
                <a:latin typeface="Arial" pitchFamily="34" charset="0"/>
                <a:ea typeface="黑体" pitchFamily="49" charset="-122"/>
              </a:rPr>
              <a:t>INSERT–SQL</a:t>
            </a:r>
            <a:r>
              <a:rPr lang="zh-CN" altLang="en-US" sz="2100" dirty="0">
                <a:latin typeface="Arial" pitchFamily="34" charset="0"/>
                <a:ea typeface="黑体" pitchFamily="49" charset="-122"/>
              </a:rPr>
              <a:t>命令将向这些字段中写字段值。</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VALUES (eExpression1 [, eExpression2 [, ...]])</a:t>
            </a:r>
            <a:r>
              <a:rPr lang="zh-CN" altLang="en-US" sz="2100" dirty="0">
                <a:latin typeface="Arial" pitchFamily="34" charset="0"/>
                <a:ea typeface="黑体" pitchFamily="49" charset="-122"/>
              </a:rPr>
              <a:t>：新插入记录的字段值</a:t>
            </a:r>
            <a:r>
              <a:rPr lang="zh-CN" altLang="en-US" sz="2100" dirty="0" smtClean="0">
                <a:latin typeface="Arial" pitchFamily="34" charset="0"/>
                <a:ea typeface="黑体" pitchFamily="49" charset="-122"/>
              </a:rPr>
              <a:t>。省略</a:t>
            </a:r>
            <a:r>
              <a:rPr lang="zh-CN" altLang="en-US" sz="2100" dirty="0">
                <a:latin typeface="Arial" pitchFamily="34" charset="0"/>
                <a:ea typeface="黑体" pitchFamily="49" charset="-122"/>
              </a:rPr>
              <a:t>了字段名，那么必须按照表结构定义字段的顺序来指定字段值。</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FROM ARRAY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指定一个数组中的数据将被写入到新记录中。从第一个数组元素开始，数组中的每个元素的内容依次插入到记录的对应字段中。第一个数组元素的内容插入到新记录的第一个字段，第二个元素的内容插入到第二个字段等。</a:t>
            </a: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FROM MEMVAR</a:t>
            </a:r>
            <a:r>
              <a:rPr lang="zh-CN" altLang="en-US" sz="2100" dirty="0">
                <a:latin typeface="Arial" pitchFamily="34" charset="0"/>
                <a:ea typeface="黑体" pitchFamily="49" charset="-122"/>
              </a:rPr>
              <a:t>：把与字段同名的内存变量的内容插入到与它同名的字段中。如果某一字段不存在同名的内存变量，则该字段为空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3969080"/>
            <a:ext cx="8997950" cy="205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6-40】 </a:t>
            </a:r>
            <a:r>
              <a:rPr lang="zh-CN" altLang="en-US" sz="2100" dirty="0">
                <a:latin typeface="Arial" pitchFamily="34" charset="0"/>
                <a:ea typeface="黑体" pitchFamily="49" charset="-122"/>
              </a:rPr>
              <a:t>在表文件“学生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的末尾追加三条记录。</a:t>
            </a: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用表达式方式追加第一条记录***</a:t>
            </a:r>
          </a:p>
          <a:p>
            <a:r>
              <a:rPr lang="en-US" altLang="zh-CN" sz="2100" dirty="0" smtClean="0">
                <a:latin typeface="Arial" pitchFamily="34" charset="0"/>
                <a:ea typeface="黑体" pitchFamily="49" charset="-122"/>
              </a:rPr>
              <a:t>　　INSERT  </a:t>
            </a:r>
            <a:r>
              <a:rPr lang="en-US" altLang="zh-CN" sz="2100" dirty="0">
                <a:latin typeface="Arial" pitchFamily="34" charset="0"/>
                <a:ea typeface="黑体" pitchFamily="49" charset="-122"/>
              </a:rPr>
              <a:t>INTO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团员</a:t>
            </a:r>
            <a:r>
              <a:rPr lang="en-US" altLang="zh-CN" sz="2100" dirty="0">
                <a:latin typeface="Arial" pitchFamily="34" charset="0"/>
                <a:ea typeface="黑体" pitchFamily="49" charset="-122"/>
              </a:rPr>
              <a:t>) ;</a:t>
            </a:r>
          </a:p>
          <a:p>
            <a:r>
              <a:rPr lang="en-US" altLang="zh-CN" sz="2100" dirty="0">
                <a:latin typeface="Arial" pitchFamily="34" charset="0"/>
                <a:ea typeface="黑体" pitchFamily="49" charset="-122"/>
              </a:rPr>
              <a:t>VALUES  ("s1101115","</a:t>
            </a:r>
            <a:r>
              <a:rPr lang="zh-CN" altLang="en-US" sz="2100" dirty="0">
                <a:latin typeface="Arial" pitchFamily="34" charset="0"/>
                <a:ea typeface="黑体" pitchFamily="49" charset="-122"/>
              </a:rPr>
              <a:t>王栋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",{^1992-09-28},"01",600,.T.)</a:t>
            </a:r>
          </a:p>
          <a:p>
            <a:r>
              <a:rPr lang="en-US" altLang="zh-CN" sz="2100" dirty="0" smtClean="0">
                <a:latin typeface="Arial" pitchFamily="34" charset="0"/>
                <a:ea typeface="黑体" pitchFamily="49" charset="-122"/>
              </a:rPr>
              <a:t>　　……</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&amp;&amp;</a:t>
            </a:r>
            <a:r>
              <a:rPr lang="zh-CN" altLang="en-US" sz="2100" dirty="0" smtClean="0">
                <a:latin typeface="Arial" pitchFamily="34" charset="0"/>
                <a:ea typeface="黑体" pitchFamily="49" charset="-122"/>
              </a:rPr>
              <a:t>用数组或内容变量方式</a:t>
            </a:r>
            <a:r>
              <a:rPr lang="zh-CN" altLang="en-US" sz="2100" dirty="0">
                <a:latin typeface="Arial" pitchFamily="34" charset="0"/>
                <a:ea typeface="黑体" pitchFamily="49" charset="-122"/>
              </a:rPr>
              <a:t>追加第二条</a:t>
            </a:r>
            <a:r>
              <a:rPr lang="zh-CN" altLang="en-US" sz="2100" dirty="0" smtClean="0">
                <a:latin typeface="Arial" pitchFamily="34" charset="0"/>
                <a:ea typeface="黑体" pitchFamily="49" charset="-122"/>
              </a:rPr>
              <a:t>记录，参见</a:t>
            </a:r>
            <a:r>
              <a:rPr lang="en-US" altLang="zh-CN" sz="2100" dirty="0" smtClean="0">
                <a:latin typeface="Arial" pitchFamily="34" charset="0"/>
                <a:ea typeface="黑体" pitchFamily="49" charset="-122"/>
              </a:rPr>
              <a:t>P239</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349555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spTree>
    <p:extLst>
      <p:ext uri="{BB962C8B-B14F-4D97-AF65-F5344CB8AC3E}">
        <p14:creationId xmlns:p14="http://schemas.microsoft.com/office/powerpoint/2010/main" val="1145059310"/>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70775"/>
            <a:ext cx="8997950" cy="1030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SQL</a:t>
            </a:r>
            <a:r>
              <a:rPr lang="zh-CN" altLang="en-US" sz="2100" dirty="0" smtClean="0">
                <a:latin typeface="Arial" pitchFamily="34" charset="0"/>
                <a:ea typeface="黑体" pitchFamily="49" charset="-122"/>
              </a:rPr>
              <a:t>中的更新命令是</a:t>
            </a:r>
            <a:r>
              <a:rPr lang="en-US" altLang="zh-CN" sz="2100" dirty="0" smtClean="0">
                <a:latin typeface="Arial" pitchFamily="34" charset="0"/>
                <a:ea typeface="黑体" pitchFamily="49" charset="-122"/>
              </a:rPr>
              <a:t>UPDATE</a:t>
            </a:r>
            <a:r>
              <a:rPr lang="zh-CN" altLang="en-US" sz="2100" dirty="0" smtClean="0">
                <a:latin typeface="Arial" pitchFamily="34" charset="0"/>
                <a:ea typeface="黑体" pitchFamily="49" charset="-122"/>
              </a:rPr>
              <a:t>命令，功能强大，既不增加表中的记录，也不减少表中的记录，而是更改记录的字段值。既可以对整个表或某些字段进行修改，也可以根据条件针对某些记录修改字段的值。</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238759"/>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6.3.2  </a:t>
            </a:r>
            <a:r>
              <a:rPr lang="zh-CN" altLang="en-US" sz="2200" dirty="0">
                <a:ea typeface="黑体" pitchFamily="49" charset="-122"/>
              </a:rPr>
              <a:t>更新记录</a:t>
            </a:r>
          </a:p>
        </p:txBody>
      </p:sp>
      <p:sp>
        <p:nvSpPr>
          <p:cNvPr id="4" name="Rectangle 3"/>
          <p:cNvSpPr>
            <a:spLocks noChangeArrowheads="1"/>
          </p:cNvSpPr>
          <p:nvPr/>
        </p:nvSpPr>
        <p:spPr bwMode="auto">
          <a:xfrm>
            <a:off x="74613" y="17728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．命令格式</a:t>
            </a:r>
          </a:p>
        </p:txBody>
      </p:sp>
      <p:sp>
        <p:nvSpPr>
          <p:cNvPr id="5" name="Rectangle 3"/>
          <p:cNvSpPr>
            <a:spLocks noChangeArrowheads="1"/>
          </p:cNvSpPr>
          <p:nvPr/>
        </p:nvSpPr>
        <p:spPr bwMode="auto">
          <a:xfrm>
            <a:off x="74613" y="5517223"/>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．示例</a:t>
            </a:r>
            <a:endParaRPr lang="zh-CN" altLang="en-US" sz="2200" dirty="0">
              <a:ea typeface="黑体" pitchFamily="49" charset="-122"/>
            </a:endParaRPr>
          </a:p>
        </p:txBody>
      </p:sp>
      <p:sp>
        <p:nvSpPr>
          <p:cNvPr id="6" name="Rectangle 4"/>
          <p:cNvSpPr>
            <a:spLocks noChangeArrowheads="1"/>
          </p:cNvSpPr>
          <p:nvPr/>
        </p:nvSpPr>
        <p:spPr bwMode="auto">
          <a:xfrm>
            <a:off x="74613" y="2204848"/>
            <a:ext cx="8997950" cy="3240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UPDATE [DatabaseName1!]TableName1</a:t>
            </a:r>
          </a:p>
          <a:p>
            <a:r>
              <a:rPr lang="en-US" altLang="zh-CN" sz="2100" dirty="0" smtClean="0">
                <a:latin typeface="Arial" pitchFamily="34" charset="0"/>
                <a:ea typeface="黑体" pitchFamily="49" charset="-122"/>
              </a:rPr>
              <a:t>　　SET Column_Name1 = eExpression1</a:t>
            </a:r>
          </a:p>
          <a:p>
            <a:r>
              <a:rPr lang="en-US" altLang="zh-CN" sz="2100" dirty="0" smtClean="0">
                <a:latin typeface="Arial" pitchFamily="34" charset="0"/>
                <a:ea typeface="黑体" pitchFamily="49" charset="-122"/>
              </a:rPr>
              <a:t>　　[, Column_Name2 = eExpression2 ...]</a:t>
            </a:r>
          </a:p>
          <a:p>
            <a:r>
              <a:rPr lang="en-US" altLang="zh-CN" sz="2100" dirty="0" smtClean="0">
                <a:latin typeface="Arial" pitchFamily="34" charset="0"/>
                <a:ea typeface="黑体" pitchFamily="49" charset="-122"/>
              </a:rPr>
              <a:t>　　WHERE FilterCondition1 [AND | OR FilterCondition2 ...]]</a:t>
            </a:r>
            <a:endParaRPr lang="zh-CN" altLang="en-US"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说明：</a:t>
            </a:r>
          </a:p>
          <a:p>
            <a:r>
              <a:rPr lang="en-US" altLang="zh-CN" sz="2100" dirty="0" smtClean="0">
                <a:latin typeface="Arial" pitchFamily="34" charset="0"/>
                <a:ea typeface="黑体" pitchFamily="49" charset="-122"/>
              </a:rPr>
              <a:t>　　UPDATE [DatabaseName1!]TableName1</a:t>
            </a:r>
            <a:r>
              <a:rPr lang="zh-CN" altLang="en-US" sz="2100" dirty="0" smtClean="0">
                <a:latin typeface="Arial" pitchFamily="34" charset="0"/>
                <a:ea typeface="黑体" pitchFamily="49" charset="-122"/>
              </a:rPr>
              <a:t>：指定要更新记录的（数据库）表名。</a:t>
            </a:r>
          </a:p>
          <a:p>
            <a:r>
              <a:rPr lang="en-US" altLang="zh-CN" sz="2100" dirty="0" smtClean="0">
                <a:latin typeface="Arial" pitchFamily="34" charset="0"/>
                <a:ea typeface="黑体" pitchFamily="49" charset="-122"/>
              </a:rPr>
              <a:t>　　SET Column_Name1 = eExpression1 …]</a:t>
            </a:r>
            <a:r>
              <a:rPr lang="zh-CN" altLang="en-US" sz="2100" dirty="0" smtClean="0">
                <a:latin typeface="Arial" pitchFamily="34" charset="0"/>
                <a:ea typeface="黑体" pitchFamily="49" charset="-122"/>
              </a:rPr>
              <a:t>；用表达式</a:t>
            </a:r>
            <a:r>
              <a:rPr lang="en-US" altLang="zh-CN" sz="2100" dirty="0" smtClean="0">
                <a:latin typeface="Arial" pitchFamily="34" charset="0"/>
                <a:ea typeface="黑体" pitchFamily="49" charset="-122"/>
              </a:rPr>
              <a:t>eExpression1</a:t>
            </a:r>
            <a:r>
              <a:rPr lang="zh-CN" altLang="en-US" sz="2100" dirty="0" smtClean="0">
                <a:latin typeface="Arial" pitchFamily="34" charset="0"/>
                <a:ea typeface="黑体" pitchFamily="49" charset="-122"/>
              </a:rPr>
              <a:t>的值去更新指定列</a:t>
            </a:r>
            <a:r>
              <a:rPr lang="en-US" altLang="zh-CN" sz="2100" dirty="0" smtClean="0">
                <a:latin typeface="Arial" pitchFamily="34" charset="0"/>
                <a:ea typeface="黑体" pitchFamily="49" charset="-122"/>
              </a:rPr>
              <a:t>Column_Name1</a:t>
            </a:r>
            <a:r>
              <a:rPr lang="zh-CN" altLang="en-US" sz="2100" dirty="0" smtClean="0">
                <a:latin typeface="Arial" pitchFamily="34" charset="0"/>
                <a:ea typeface="黑体" pitchFamily="49" charset="-122"/>
              </a:rPr>
              <a:t>的值。如果省略了</a:t>
            </a:r>
            <a:r>
              <a:rPr lang="en-US" altLang="zh-CN" sz="2100" dirty="0" smtClean="0">
                <a:latin typeface="Arial" pitchFamily="34" charset="0"/>
                <a:ea typeface="黑体" pitchFamily="49" charset="-122"/>
              </a:rPr>
              <a:t>WHERE</a:t>
            </a:r>
            <a:r>
              <a:rPr lang="zh-CN" altLang="en-US" sz="2100" dirty="0" smtClean="0">
                <a:latin typeface="Arial" pitchFamily="34" charset="0"/>
                <a:ea typeface="黑体" pitchFamily="49" charset="-122"/>
              </a:rPr>
              <a:t>子句，在列中的每一行都用相同的值更新。</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5949240"/>
            <a:ext cx="8997950" cy="803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6-41】  </a:t>
            </a:r>
            <a:r>
              <a:rPr lang="zh-CN" altLang="en-US" sz="2100" dirty="0" smtClean="0">
                <a:latin typeface="Arial" pitchFamily="34" charset="0"/>
                <a:ea typeface="黑体" pitchFamily="49" charset="-122"/>
              </a:rPr>
              <a:t>将“学生</a:t>
            </a:r>
            <a:r>
              <a:rPr lang="en-US" altLang="zh-CN" sz="2100" dirty="0" smtClean="0">
                <a:latin typeface="Arial" pitchFamily="34" charset="0"/>
                <a:ea typeface="黑体" pitchFamily="49" charset="-122"/>
              </a:rPr>
              <a:t>.dbf”</a:t>
            </a:r>
            <a:r>
              <a:rPr lang="zh-CN" altLang="en-US" sz="2100" dirty="0" smtClean="0">
                <a:latin typeface="Arial" pitchFamily="34" charset="0"/>
                <a:ea typeface="黑体" pitchFamily="49" charset="-122"/>
              </a:rPr>
              <a:t>中团员的总分增加</a:t>
            </a:r>
            <a:r>
              <a:rPr lang="en-US" altLang="zh-CN" sz="2100" dirty="0" smtClean="0">
                <a:latin typeface="Arial" pitchFamily="34" charset="0"/>
                <a:ea typeface="黑体" pitchFamily="49" charset="-122"/>
              </a:rPr>
              <a:t>20</a:t>
            </a:r>
            <a:r>
              <a:rPr lang="zh-CN" altLang="en-US" sz="2100" dirty="0" smtClean="0">
                <a:latin typeface="Arial" pitchFamily="34" charset="0"/>
                <a:ea typeface="黑体" pitchFamily="49" charset="-122"/>
              </a:rPr>
              <a:t>分。</a:t>
            </a:r>
          </a:p>
          <a:p>
            <a:r>
              <a:rPr lang="en-US" altLang="zh-CN" sz="2100" dirty="0" smtClean="0">
                <a:latin typeface="Arial" pitchFamily="34" charset="0"/>
                <a:ea typeface="黑体" pitchFamily="49" charset="-122"/>
              </a:rPr>
              <a:t>　　UPDATE </a:t>
            </a:r>
            <a:r>
              <a:rPr lang="zh-CN" altLang="en-US" sz="2100" dirty="0" smtClean="0">
                <a:latin typeface="Arial" pitchFamily="34" charset="0"/>
                <a:ea typeface="黑体" pitchFamily="49" charset="-122"/>
              </a:rPr>
              <a:t>学生 </a:t>
            </a:r>
            <a:r>
              <a:rPr lang="en-US" altLang="zh-CN" sz="2100" dirty="0" smtClean="0">
                <a:latin typeface="Arial" pitchFamily="34" charset="0"/>
                <a:ea typeface="黑体" pitchFamily="49" charset="-122"/>
              </a:rPr>
              <a:t>SET </a:t>
            </a:r>
            <a:r>
              <a:rPr lang="zh-CN" altLang="en-US" sz="2100" dirty="0" smtClean="0">
                <a:latin typeface="Arial" pitchFamily="34" charset="0"/>
                <a:ea typeface="黑体" pitchFamily="49" charset="-122"/>
              </a:rPr>
              <a:t>总分</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总分</a:t>
            </a:r>
            <a:r>
              <a:rPr lang="en-US" altLang="zh-CN" sz="2100" dirty="0" smtClean="0">
                <a:latin typeface="Arial" pitchFamily="34" charset="0"/>
                <a:ea typeface="黑体" pitchFamily="49" charset="-122"/>
              </a:rPr>
              <a:t>+20 WHERE </a:t>
            </a:r>
            <a:r>
              <a:rPr lang="zh-CN" altLang="en-US" sz="2100" dirty="0" smtClean="0">
                <a:latin typeface="Arial" pitchFamily="34" charset="0"/>
                <a:ea typeface="黑体" pitchFamily="49" charset="-122"/>
              </a:rPr>
              <a:t>团员</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541428001"/>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2" y="493756"/>
            <a:ext cx="8997950" cy="67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的数据删除功能指从表中逻辑删除满足条件的记录，类似于</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中的</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2"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6.4.3  </a:t>
            </a:r>
            <a:r>
              <a:rPr lang="zh-CN" altLang="en-US" sz="2200" dirty="0">
                <a:ea typeface="黑体" pitchFamily="49" charset="-122"/>
              </a:rPr>
              <a:t>删除记录</a:t>
            </a:r>
          </a:p>
        </p:txBody>
      </p:sp>
      <p:sp>
        <p:nvSpPr>
          <p:cNvPr id="5" name="Rectangle 3"/>
          <p:cNvSpPr>
            <a:spLocks noChangeArrowheads="1"/>
          </p:cNvSpPr>
          <p:nvPr/>
        </p:nvSpPr>
        <p:spPr bwMode="auto">
          <a:xfrm>
            <a:off x="74612" y="118088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．命令格式</a:t>
            </a:r>
          </a:p>
        </p:txBody>
      </p:sp>
      <p:sp>
        <p:nvSpPr>
          <p:cNvPr id="6" name="Rectangle 3"/>
          <p:cNvSpPr>
            <a:spLocks noChangeArrowheads="1"/>
          </p:cNvSpPr>
          <p:nvPr/>
        </p:nvSpPr>
        <p:spPr bwMode="auto">
          <a:xfrm>
            <a:off x="74612" y="5140109"/>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．示例</a:t>
            </a:r>
            <a:endParaRPr lang="zh-CN" altLang="en-US" sz="2200" dirty="0">
              <a:ea typeface="黑体" pitchFamily="49" charset="-122"/>
            </a:endParaRPr>
          </a:p>
        </p:txBody>
      </p:sp>
      <p:sp>
        <p:nvSpPr>
          <p:cNvPr id="7" name="Rectangle 4"/>
          <p:cNvSpPr>
            <a:spLocks noChangeArrowheads="1"/>
          </p:cNvSpPr>
          <p:nvPr/>
        </p:nvSpPr>
        <p:spPr bwMode="auto">
          <a:xfrm>
            <a:off x="74612" y="1558005"/>
            <a:ext cx="8997950" cy="3564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DELETE </a:t>
            </a:r>
            <a:r>
              <a:rPr lang="en-US" altLang="zh-CN" sz="2100" dirty="0">
                <a:solidFill>
                  <a:srgbClr val="FFFF00"/>
                </a:solidFill>
                <a:latin typeface="Arial" pitchFamily="34" charset="0"/>
                <a:ea typeface="黑体" pitchFamily="49" charset="-122"/>
              </a:rPr>
              <a:t>FROM [</a:t>
            </a:r>
            <a:r>
              <a:rPr lang="en-US" altLang="zh-CN" sz="2100" dirty="0" err="1">
                <a:solidFill>
                  <a:srgbClr val="FFFF00"/>
                </a:solidFill>
                <a:latin typeface="Arial" pitchFamily="34" charset="0"/>
                <a:ea typeface="黑体" pitchFamily="49" charset="-122"/>
              </a:rPr>
              <a:t>DatabaseName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TableName</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WHERE FilterCondition1 [AND | OR FilterCondition2 ...]]</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命令的功能是：从指定的表中逻辑删除满足</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子句条件的所有记录。如果在</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语句中没有</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子句，则该表中的所有记录都将被删除。</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①FROM </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TableName</a:t>
            </a:r>
            <a:r>
              <a:rPr lang="zh-CN" altLang="en-US" sz="2100" dirty="0">
                <a:latin typeface="Arial" pitchFamily="34" charset="0"/>
                <a:ea typeface="黑体" pitchFamily="49" charset="-122"/>
              </a:rPr>
              <a:t>：指定要给其中的记录加删除标记的（数据库）表名。</a:t>
            </a:r>
          </a:p>
          <a:p>
            <a:r>
              <a:rPr lang="en-US" altLang="zh-CN" sz="2100" dirty="0" smtClean="0">
                <a:latin typeface="Arial" pitchFamily="34" charset="0"/>
                <a:ea typeface="黑体" pitchFamily="49" charset="-122"/>
              </a:rPr>
              <a:t>　　②WHERE </a:t>
            </a:r>
            <a:r>
              <a:rPr lang="en-US" altLang="zh-CN" sz="2100" dirty="0">
                <a:latin typeface="Arial" pitchFamily="34" charset="0"/>
                <a:ea typeface="黑体" pitchFamily="49" charset="-122"/>
              </a:rPr>
              <a:t>FilterCondition1 [AND | OR FilterCondition2 ...]</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FilterCondition</a:t>
            </a:r>
            <a:r>
              <a:rPr lang="zh-CN" altLang="en-US" sz="2100" dirty="0">
                <a:latin typeface="Arial" pitchFamily="34" charset="0"/>
                <a:ea typeface="黑体" pitchFamily="49" charset="-122"/>
              </a:rPr>
              <a:t>指定要做删除标记的记录必须满足的条件。如果有多个筛选条件，它们用</a:t>
            </a:r>
            <a:r>
              <a:rPr lang="en-US" altLang="zh-CN" sz="2100" dirty="0">
                <a:latin typeface="Arial" pitchFamily="34" charset="0"/>
                <a:ea typeface="黑体" pitchFamily="49" charset="-122"/>
              </a:rPr>
              <a:t>NOT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AND</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OR </a:t>
            </a:r>
            <a:r>
              <a:rPr lang="zh-CN" altLang="en-US" sz="2100" dirty="0">
                <a:latin typeface="Arial" pitchFamily="34" charset="0"/>
                <a:ea typeface="黑体" pitchFamily="49" charset="-122"/>
              </a:rPr>
              <a:t>操作符连接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2" y="5517232"/>
            <a:ext cx="8997950" cy="1296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6-42】  </a:t>
            </a:r>
            <a:r>
              <a:rPr lang="zh-CN" altLang="en-US" sz="2100" dirty="0">
                <a:latin typeface="Arial" pitchFamily="34" charset="0"/>
                <a:ea typeface="黑体" pitchFamily="49" charset="-122"/>
              </a:rPr>
              <a:t>利用</a:t>
            </a:r>
            <a:r>
              <a:rPr lang="en-US" altLang="zh-CN" sz="2100" dirty="0">
                <a:latin typeface="Arial" pitchFamily="34" charset="0"/>
                <a:ea typeface="黑体" pitchFamily="49" charset="-122"/>
              </a:rPr>
              <a:t>DELETE- SQL</a:t>
            </a:r>
            <a:r>
              <a:rPr lang="zh-CN" altLang="en-US" sz="2100" dirty="0">
                <a:latin typeface="Arial" pitchFamily="34" charset="0"/>
                <a:ea typeface="黑体" pitchFamily="49" charset="-122"/>
              </a:rPr>
              <a:t>命令将“学生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表中“学号”字段的第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位是</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或是</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的学生的进行逻辑删除。</a:t>
            </a:r>
          </a:p>
          <a:p>
            <a:r>
              <a:rPr lang="en-US" altLang="zh-CN" sz="2100" dirty="0" smtClean="0">
                <a:latin typeface="Arial" pitchFamily="34" charset="0"/>
                <a:ea typeface="黑体" pitchFamily="49" charset="-122"/>
              </a:rPr>
              <a:t>　　DELETE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SUBSTR(</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,3,1)=”2” OR  SUBSTR(</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,3,1)=”5</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950096648"/>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871"/>
            <a:ext cx="8997950" cy="67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数据定义语言</a:t>
            </a:r>
            <a:r>
              <a:rPr lang="en-US" altLang="zh-CN" sz="2000" dirty="0">
                <a:latin typeface="Arial" pitchFamily="34" charset="0"/>
                <a:ea typeface="黑体" pitchFamily="49" charset="-122"/>
              </a:rPr>
              <a:t>DDL</a:t>
            </a:r>
            <a:r>
              <a:rPr lang="zh-CN" altLang="en-US" sz="2000" dirty="0" smtClean="0">
                <a:latin typeface="Arial" pitchFamily="34" charset="0"/>
                <a:ea typeface="黑体" pitchFamily="49" charset="-122"/>
              </a:rPr>
              <a:t>用于创建</a:t>
            </a:r>
            <a:r>
              <a:rPr lang="zh-CN" altLang="en-US" sz="2000" dirty="0">
                <a:latin typeface="Arial" pitchFamily="34" charset="0"/>
                <a:ea typeface="黑体" pitchFamily="49" charset="-122"/>
              </a:rPr>
              <a:t>或删除表、索引和视图之类的对象。由</a:t>
            </a:r>
            <a:r>
              <a:rPr lang="en-US" altLang="zh-CN" sz="2000" dirty="0">
                <a:latin typeface="Arial" pitchFamily="34" charset="0"/>
                <a:ea typeface="黑体" pitchFamily="49" charset="-122"/>
              </a:rPr>
              <a:t>CREATE</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DROP</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ALTER</a:t>
            </a:r>
            <a:r>
              <a:rPr lang="zh-CN" altLang="en-US" sz="2000" dirty="0">
                <a:latin typeface="Arial" pitchFamily="34" charset="0"/>
                <a:ea typeface="黑体" pitchFamily="49" charset="-122"/>
              </a:rPr>
              <a:t>命令</a:t>
            </a:r>
            <a:r>
              <a:rPr lang="zh-CN" altLang="en-US" sz="2000" dirty="0" smtClean="0">
                <a:latin typeface="Arial" pitchFamily="34" charset="0"/>
                <a:ea typeface="黑体" pitchFamily="49" charset="-122"/>
              </a:rPr>
              <a:t>组成。</a:t>
            </a:r>
            <a:endParaRPr lang="zh-CN" altLang="en-US" sz="2000" dirty="0">
              <a:latin typeface="Arial" pitchFamily="34" charset="0"/>
              <a:ea typeface="黑体" pitchFamily="49" charset="-122"/>
            </a:endParaRPr>
          </a:p>
        </p:txBody>
      </p:sp>
      <p:sp>
        <p:nvSpPr>
          <p:cNvPr id="3" name="Rectangle 4"/>
          <p:cNvSpPr>
            <a:spLocks noChangeArrowheads="1"/>
          </p:cNvSpPr>
          <p:nvPr/>
        </p:nvSpPr>
        <p:spPr bwMode="auto">
          <a:xfrm>
            <a:off x="74613" y="118111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6.3.1  </a:t>
            </a:r>
            <a:r>
              <a:rPr lang="zh-CN" altLang="en-US" sz="2200" dirty="0">
                <a:ea typeface="黑体" pitchFamily="49" charset="-122"/>
              </a:rPr>
              <a:t>定义表结构</a:t>
            </a:r>
          </a:p>
        </p:txBody>
      </p:sp>
      <p:sp>
        <p:nvSpPr>
          <p:cNvPr id="4" name="Rectangle 3"/>
          <p:cNvSpPr>
            <a:spLocks noChangeArrowheads="1"/>
          </p:cNvSpPr>
          <p:nvPr/>
        </p:nvSpPr>
        <p:spPr bwMode="auto">
          <a:xfrm>
            <a:off x="74613" y="27997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．命令格式</a:t>
            </a:r>
          </a:p>
        </p:txBody>
      </p:sp>
      <p:sp>
        <p:nvSpPr>
          <p:cNvPr id="6" name="Rectangle 3"/>
          <p:cNvSpPr>
            <a:spLocks noChangeArrowheads="1"/>
          </p:cNvSpPr>
          <p:nvPr/>
        </p:nvSpPr>
        <p:spPr bwMode="auto">
          <a:xfrm>
            <a:off x="74613"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6.4  SQL</a:t>
            </a:r>
            <a:r>
              <a:rPr lang="zh-CN" altLang="en-US" sz="2400" dirty="0">
                <a:latin typeface="黑体" pitchFamily="49" charset="-122"/>
                <a:ea typeface="黑体" pitchFamily="49" charset="-122"/>
              </a:rPr>
              <a:t>的数据定义功能</a:t>
            </a:r>
          </a:p>
        </p:txBody>
      </p:sp>
      <p:sp>
        <p:nvSpPr>
          <p:cNvPr id="7" name="Rectangle 4"/>
          <p:cNvSpPr>
            <a:spLocks noChangeArrowheads="1"/>
          </p:cNvSpPr>
          <p:nvPr/>
        </p:nvSpPr>
        <p:spPr bwMode="auto">
          <a:xfrm>
            <a:off x="74613" y="1522349"/>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对</a:t>
            </a:r>
            <a:r>
              <a:rPr lang="zh-CN" altLang="en-US" sz="2000" dirty="0">
                <a:latin typeface="Arial" pitchFamily="34" charset="0"/>
                <a:ea typeface="黑体" pitchFamily="49" charset="-122"/>
              </a:rPr>
              <a:t>表来说，一个字段除了字段的名字、类型、宽度、精确度这四个最基本的特性外，还可以有其它特性，诸如：是否允许有空值</a:t>
            </a:r>
            <a:r>
              <a:rPr lang="zh-CN" altLang="en-US" sz="2000" dirty="0" smtClean="0">
                <a:latin typeface="Arial" pitchFamily="34" charset="0"/>
                <a:ea typeface="黑体" pitchFamily="49" charset="-122"/>
              </a:rPr>
              <a:t>、设置</a:t>
            </a:r>
            <a:r>
              <a:rPr lang="zh-CN" altLang="en-US" sz="2000" dirty="0">
                <a:latin typeface="Arial" pitchFamily="34" charset="0"/>
                <a:ea typeface="黑体" pitchFamily="49" charset="-122"/>
              </a:rPr>
              <a:t>字段完整性规则</a:t>
            </a:r>
            <a:r>
              <a:rPr lang="zh-CN" altLang="en-US" sz="2000" dirty="0" smtClean="0">
                <a:latin typeface="Arial" pitchFamily="34" charset="0"/>
                <a:ea typeface="黑体" pitchFamily="49" charset="-122"/>
              </a:rPr>
              <a:t>、设置</a:t>
            </a:r>
            <a:r>
              <a:rPr lang="zh-CN" altLang="en-US" sz="2000" dirty="0">
                <a:latin typeface="Arial" pitchFamily="34" charset="0"/>
                <a:ea typeface="黑体" pitchFamily="49" charset="-122"/>
              </a:rPr>
              <a:t>为主码或候选码</a:t>
            </a:r>
            <a:r>
              <a:rPr lang="zh-CN" altLang="en-US" sz="2000" dirty="0" smtClean="0">
                <a:latin typeface="Arial" pitchFamily="34" charset="0"/>
                <a:ea typeface="黑体" pitchFamily="49" charset="-122"/>
              </a:rPr>
              <a:t>，设置</a:t>
            </a:r>
            <a:r>
              <a:rPr lang="zh-CN" altLang="en-US" sz="2000" dirty="0">
                <a:latin typeface="Arial" pitchFamily="34" charset="0"/>
                <a:ea typeface="黑体" pitchFamily="49" charset="-122"/>
              </a:rPr>
              <a:t>为外码，是否建立与其它表的永久关系等。这些特征都可以通过</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表的定义命令</a:t>
            </a:r>
            <a:r>
              <a:rPr lang="en-US" altLang="zh-CN" sz="2000" dirty="0">
                <a:latin typeface="Arial" pitchFamily="34" charset="0"/>
                <a:ea typeface="黑体" pitchFamily="49" charset="-122"/>
              </a:rPr>
              <a:t>CREATE TABLE</a:t>
            </a:r>
            <a:r>
              <a:rPr lang="zh-CN" altLang="en-US" sz="2000" dirty="0">
                <a:latin typeface="Arial" pitchFamily="34" charset="0"/>
                <a:ea typeface="黑体" pitchFamily="49" charset="-122"/>
              </a:rPr>
              <a:t>来完成</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8" name="Rectangle 4"/>
          <p:cNvSpPr>
            <a:spLocks noChangeArrowheads="1"/>
          </p:cNvSpPr>
          <p:nvPr/>
        </p:nvSpPr>
        <p:spPr bwMode="auto">
          <a:xfrm>
            <a:off x="74613" y="3140969"/>
            <a:ext cx="8997950" cy="3651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solidFill>
                  <a:srgbClr val="FFFF00"/>
                </a:solidFill>
                <a:latin typeface="Arial" pitchFamily="34" charset="0"/>
                <a:ea typeface="黑体" pitchFamily="49" charset="-122"/>
              </a:rPr>
              <a:t>CREATE </a:t>
            </a:r>
            <a:r>
              <a:rPr lang="en-US" altLang="zh-CN" sz="2000" dirty="0">
                <a:solidFill>
                  <a:srgbClr val="FFFF00"/>
                </a:solidFill>
                <a:latin typeface="Arial" pitchFamily="34" charset="0"/>
                <a:ea typeface="黑体" pitchFamily="49" charset="-122"/>
              </a:rPr>
              <a:t>TABLE | DBF TableName1 [NAME </a:t>
            </a:r>
            <a:r>
              <a:rPr lang="en-US" altLang="zh-CN" sz="2000" dirty="0" err="1">
                <a:solidFill>
                  <a:srgbClr val="FFFF00"/>
                </a:solidFill>
                <a:latin typeface="Arial" pitchFamily="34" charset="0"/>
                <a:ea typeface="黑体" pitchFamily="49" charset="-122"/>
              </a:rPr>
              <a:t>LongTableName</a:t>
            </a:r>
            <a:r>
              <a:rPr lang="en-US" altLang="zh-CN" sz="2000" dirty="0">
                <a:solidFill>
                  <a:srgbClr val="FFFF00"/>
                </a:solidFill>
                <a:latin typeface="Arial" pitchFamily="34" charset="0"/>
                <a:ea typeface="黑体" pitchFamily="49" charset="-122"/>
              </a:rPr>
              <a:t>] [FREE]</a:t>
            </a:r>
          </a:p>
          <a:p>
            <a:r>
              <a:rPr lang="en-US" altLang="zh-CN" sz="2000" dirty="0">
                <a:solidFill>
                  <a:srgbClr val="FFFF00"/>
                </a:solidFill>
                <a:latin typeface="Arial" pitchFamily="34" charset="0"/>
                <a:ea typeface="黑体" pitchFamily="49" charset="-122"/>
              </a:rPr>
              <a:t>(FieldName1 </a:t>
            </a:r>
            <a:r>
              <a:rPr lang="en-US" altLang="zh-CN" sz="2000" dirty="0" err="1">
                <a:solidFill>
                  <a:srgbClr val="FFFF00"/>
                </a:solidFill>
                <a:latin typeface="Arial" pitchFamily="34" charset="0"/>
                <a:ea typeface="黑体" pitchFamily="49" charset="-122"/>
              </a:rPr>
              <a:t>FieldType</a:t>
            </a:r>
            <a:r>
              <a:rPr lang="en-US" altLang="zh-CN" sz="2000" dirty="0">
                <a:solidFill>
                  <a:srgbClr val="FFFF00"/>
                </a:solidFill>
                <a:latin typeface="Arial" pitchFamily="34" charset="0"/>
                <a:ea typeface="黑体" pitchFamily="49" charset="-122"/>
              </a:rPr>
              <a:t> [(</a:t>
            </a:r>
            <a:r>
              <a:rPr lang="en-US" altLang="zh-CN" sz="2000" dirty="0" err="1">
                <a:solidFill>
                  <a:srgbClr val="FFFF00"/>
                </a:solidFill>
                <a:latin typeface="Arial" pitchFamily="34" charset="0"/>
                <a:ea typeface="黑体" pitchFamily="49" charset="-122"/>
              </a:rPr>
              <a:t>nFieldWidth</a:t>
            </a:r>
            <a:r>
              <a:rPr lang="en-US" altLang="zh-CN" sz="2000" dirty="0">
                <a:solidFill>
                  <a:srgbClr val="FFFF00"/>
                </a:solidFill>
                <a:latin typeface="Arial" pitchFamily="34" charset="0"/>
                <a:ea typeface="黑体" pitchFamily="49" charset="-122"/>
              </a:rPr>
              <a:t> [, </a:t>
            </a:r>
            <a:r>
              <a:rPr lang="en-US" altLang="zh-CN" sz="2000" dirty="0" err="1">
                <a:solidFill>
                  <a:srgbClr val="FFFF00"/>
                </a:solidFill>
                <a:latin typeface="Arial" pitchFamily="34" charset="0"/>
                <a:ea typeface="黑体" pitchFamily="49" charset="-122"/>
              </a:rPr>
              <a:t>nPrecision</a:t>
            </a:r>
            <a:r>
              <a:rPr lang="en-US" altLang="zh-CN" sz="2000" dirty="0">
                <a:solidFill>
                  <a:srgbClr val="FFFF00"/>
                </a:solidFill>
                <a:latin typeface="Arial" pitchFamily="34" charset="0"/>
                <a:ea typeface="黑体" pitchFamily="49" charset="-122"/>
              </a:rPr>
              <a:t>])]</a:t>
            </a:r>
          </a:p>
          <a:p>
            <a:r>
              <a:rPr lang="en-US" altLang="zh-CN" sz="2000" dirty="0">
                <a:solidFill>
                  <a:srgbClr val="FFFF00"/>
                </a:solidFill>
                <a:latin typeface="Arial" pitchFamily="34" charset="0"/>
                <a:ea typeface="黑体" pitchFamily="49" charset="-122"/>
              </a:rPr>
              <a:t>[NULL | NOT NULL</a:t>
            </a:r>
            <a:r>
              <a:rPr lang="en-US" altLang="zh-CN" sz="2000" dirty="0" smtClean="0">
                <a:solidFill>
                  <a:srgbClr val="FFFF00"/>
                </a:solidFill>
                <a:latin typeface="Arial" pitchFamily="34" charset="0"/>
                <a:ea typeface="黑体" pitchFamily="49" charset="-122"/>
              </a:rPr>
              <a:t>][</a:t>
            </a:r>
            <a:r>
              <a:rPr lang="en-US" altLang="zh-CN" sz="2000" dirty="0">
                <a:solidFill>
                  <a:srgbClr val="FFFF00"/>
                </a:solidFill>
                <a:latin typeface="Arial" pitchFamily="34" charset="0"/>
                <a:ea typeface="黑体" pitchFamily="49" charset="-122"/>
              </a:rPr>
              <a:t>CHECK lExpression1 [ERROR cMessageText1]]</a:t>
            </a:r>
          </a:p>
          <a:p>
            <a:r>
              <a:rPr lang="en-US" altLang="zh-CN" sz="2000" dirty="0">
                <a:solidFill>
                  <a:srgbClr val="FFFF00"/>
                </a:solidFill>
                <a:latin typeface="Arial" pitchFamily="34" charset="0"/>
                <a:ea typeface="黑体" pitchFamily="49" charset="-122"/>
              </a:rPr>
              <a:t>[DEFAULT eExpression1</a:t>
            </a:r>
            <a:r>
              <a:rPr lang="en-US" altLang="zh-CN" sz="2000" dirty="0" smtClean="0">
                <a:solidFill>
                  <a:srgbClr val="FFFF00"/>
                </a:solidFill>
                <a:latin typeface="Arial" pitchFamily="34" charset="0"/>
                <a:ea typeface="黑体" pitchFamily="49" charset="-122"/>
              </a:rPr>
              <a:t>][</a:t>
            </a:r>
            <a:r>
              <a:rPr lang="en-US" altLang="zh-CN" sz="2000" dirty="0">
                <a:solidFill>
                  <a:srgbClr val="FFFF00"/>
                </a:solidFill>
                <a:latin typeface="Arial" pitchFamily="34" charset="0"/>
                <a:ea typeface="黑体" pitchFamily="49" charset="-122"/>
              </a:rPr>
              <a:t>PRIMARY KEY | UNIQUE]</a:t>
            </a:r>
          </a:p>
          <a:p>
            <a:r>
              <a:rPr lang="en-US" altLang="zh-CN" sz="2000" dirty="0">
                <a:solidFill>
                  <a:srgbClr val="FFFF00"/>
                </a:solidFill>
                <a:latin typeface="Arial" pitchFamily="34" charset="0"/>
                <a:ea typeface="黑体" pitchFamily="49" charset="-122"/>
              </a:rPr>
              <a:t>[REFERENCES TableName2 [TAG TagName1</a:t>
            </a:r>
            <a:r>
              <a:rPr lang="en-US" altLang="zh-CN" sz="2000" dirty="0" smtClean="0">
                <a:solidFill>
                  <a:srgbClr val="FFFF00"/>
                </a:solidFill>
                <a:latin typeface="Arial" pitchFamily="34" charset="0"/>
                <a:ea typeface="黑体" pitchFamily="49" charset="-122"/>
              </a:rPr>
              <a:t>]]</a:t>
            </a:r>
            <a:endParaRPr lang="en-US" altLang="zh-CN" sz="2000" dirty="0">
              <a:solidFill>
                <a:srgbClr val="FFFF00"/>
              </a:solidFill>
              <a:latin typeface="Arial" pitchFamily="34" charset="0"/>
              <a:ea typeface="黑体" pitchFamily="49" charset="-122"/>
            </a:endParaRPr>
          </a:p>
          <a:p>
            <a:r>
              <a:rPr lang="en-US" altLang="zh-CN" sz="2000" dirty="0">
                <a:solidFill>
                  <a:srgbClr val="FFFF00"/>
                </a:solidFill>
                <a:latin typeface="Arial" pitchFamily="34" charset="0"/>
                <a:ea typeface="黑体" pitchFamily="49" charset="-122"/>
              </a:rPr>
              <a:t>[, FieldName2 </a:t>
            </a:r>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PRIMARY KEY eExpression2 TAG TagName2</a:t>
            </a:r>
          </a:p>
          <a:p>
            <a:r>
              <a:rPr lang="en-US" altLang="zh-CN" sz="2000" dirty="0">
                <a:solidFill>
                  <a:srgbClr val="FFFF00"/>
                </a:solidFill>
                <a:latin typeface="Arial" pitchFamily="34" charset="0"/>
                <a:ea typeface="黑体" pitchFamily="49" charset="-122"/>
              </a:rPr>
              <a:t>|, UNIQUE eExpression3 TAG TagName3]</a:t>
            </a:r>
          </a:p>
          <a:p>
            <a:r>
              <a:rPr lang="en-US" altLang="zh-CN" sz="2000" dirty="0">
                <a:solidFill>
                  <a:srgbClr val="FFFF00"/>
                </a:solidFill>
                <a:latin typeface="Arial" pitchFamily="34" charset="0"/>
                <a:ea typeface="黑体" pitchFamily="49" charset="-122"/>
              </a:rPr>
              <a:t>[, FOREIGN KEY eExpression4 TAG TagName4 [NODUP]</a:t>
            </a:r>
          </a:p>
          <a:p>
            <a:r>
              <a:rPr lang="en-US" altLang="zh-CN" sz="2000" dirty="0">
                <a:solidFill>
                  <a:srgbClr val="FFFF00"/>
                </a:solidFill>
                <a:latin typeface="Arial" pitchFamily="34" charset="0"/>
                <a:ea typeface="黑体" pitchFamily="49" charset="-122"/>
              </a:rPr>
              <a:t>REFERENCES TableName3 [TAG TagName5]]</a:t>
            </a:r>
          </a:p>
          <a:p>
            <a:r>
              <a:rPr lang="en-US" altLang="zh-CN" sz="2000" dirty="0">
                <a:solidFill>
                  <a:srgbClr val="FFFF00"/>
                </a:solidFill>
                <a:latin typeface="Arial" pitchFamily="34" charset="0"/>
                <a:ea typeface="黑体" pitchFamily="49" charset="-122"/>
              </a:rPr>
              <a:t>[, CHECK lExpression2 [ERROR cMessageText2]])</a:t>
            </a:r>
          </a:p>
          <a:p>
            <a:r>
              <a:rPr lang="en-US" altLang="zh-CN" sz="2000" dirty="0">
                <a:solidFill>
                  <a:srgbClr val="FFFF00"/>
                </a:solidFill>
                <a:latin typeface="Arial" pitchFamily="34" charset="0"/>
                <a:ea typeface="黑体" pitchFamily="49" charset="-122"/>
              </a:rPr>
              <a:t>| FROM ARRAY </a:t>
            </a:r>
            <a:r>
              <a:rPr lang="en-US" altLang="zh-CN" sz="2000" dirty="0" err="1">
                <a:solidFill>
                  <a:srgbClr val="FFFF00"/>
                </a:solidFill>
                <a:latin typeface="Arial" pitchFamily="34" charset="0"/>
                <a:ea typeface="黑体" pitchFamily="49" charset="-122"/>
              </a:rPr>
              <a:t>ArrayName</a:t>
            </a:r>
            <a:endParaRPr lang="en-US" altLang="zh-CN" sz="2000" dirty="0">
              <a:solidFill>
                <a:srgbClr val="FFFF00"/>
              </a:solidFill>
              <a:latin typeface="Arial" pitchFamily="34" charset="0"/>
              <a:ea typeface="黑体" pitchFamily="49" charset="-122"/>
            </a:endParaRPr>
          </a:p>
          <a:p>
            <a:r>
              <a:rPr lang="zh-CN" altLang="en-US" sz="2000" dirty="0" smtClean="0">
                <a:latin typeface="Arial" pitchFamily="34" charset="0"/>
                <a:ea typeface="黑体" pitchFamily="49" charset="-122"/>
              </a:rPr>
              <a:t>　　此</a:t>
            </a:r>
            <a:r>
              <a:rPr lang="zh-CN" altLang="en-US" sz="2000" dirty="0">
                <a:latin typeface="Arial" pitchFamily="34" charset="0"/>
                <a:ea typeface="黑体" pitchFamily="49" charset="-122"/>
              </a:rPr>
              <a:t>命令的功能是：使用指定的字段或由一个数组生成一个表</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251183398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1678364"/>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6.1.1  SQL</a:t>
            </a:r>
            <a:r>
              <a:rPr lang="zh-CN" altLang="en-US" sz="2200" dirty="0">
                <a:ea typeface="黑体" pitchFamily="49" charset="-122"/>
              </a:rPr>
              <a:t>的特点</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6.1  SQL</a:t>
            </a:r>
            <a:r>
              <a:rPr lang="zh-CN" altLang="en-US" sz="2400">
                <a:latin typeface="黑体" pitchFamily="49" charset="-122"/>
                <a:ea typeface="黑体" pitchFamily="49" charset="-122"/>
              </a:rPr>
              <a:t>概述</a:t>
            </a:r>
            <a:endParaRPr lang="zh-CN" altLang="en-US" sz="2400" dirty="0">
              <a:latin typeface="黑体" pitchFamily="49" charset="-122"/>
              <a:ea typeface="黑体" pitchFamily="49" charset="-122"/>
            </a:endParaRPr>
          </a:p>
        </p:txBody>
      </p:sp>
      <p:sp>
        <p:nvSpPr>
          <p:cNvPr id="363524" name="Rectangle 4"/>
          <p:cNvSpPr>
            <a:spLocks noChangeArrowheads="1"/>
          </p:cNvSpPr>
          <p:nvPr/>
        </p:nvSpPr>
        <p:spPr bwMode="auto">
          <a:xfrm>
            <a:off x="74613" y="548680"/>
            <a:ext cx="8997950" cy="1013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SQL</a:t>
            </a:r>
            <a:r>
              <a:rPr lang="zh-CN" altLang="en-US" sz="2100" dirty="0">
                <a:latin typeface="Arial" pitchFamily="34" charset="0"/>
                <a:ea typeface="黑体" pitchFamily="49" charset="-122"/>
              </a:rPr>
              <a:t>是一种非过程化语言。它的大多数语句都是可独立执行的，可用来完成一个独立的操作，与上下语句无关。它既不是数据库管理系统软件，也不是应用软件开发语言，仅用于对数据库进行操作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2154786"/>
            <a:ext cx="8997950" cy="451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语言的一体化。</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语言集数据定义语言</a:t>
            </a:r>
            <a:r>
              <a:rPr lang="en-US" altLang="zh-CN" sz="2100" dirty="0">
                <a:latin typeface="Arial" pitchFamily="34" charset="0"/>
                <a:ea typeface="黑体" pitchFamily="49" charset="-122"/>
              </a:rPr>
              <a:t>DDL</a:t>
            </a:r>
            <a:r>
              <a:rPr lang="zh-CN" altLang="en-US" sz="2100" dirty="0">
                <a:latin typeface="Arial" pitchFamily="34" charset="0"/>
                <a:ea typeface="黑体" pitchFamily="49" charset="-122"/>
              </a:rPr>
              <a:t>、数据操纵语言</a:t>
            </a:r>
            <a:r>
              <a:rPr lang="en-US" altLang="zh-CN" sz="2100" dirty="0">
                <a:latin typeface="Arial" pitchFamily="34" charset="0"/>
                <a:ea typeface="黑体" pitchFamily="49" charset="-122"/>
              </a:rPr>
              <a:t>DML</a:t>
            </a:r>
            <a:r>
              <a:rPr lang="zh-CN" altLang="en-US" sz="2100" dirty="0">
                <a:latin typeface="Arial" pitchFamily="34" charset="0"/>
                <a:ea typeface="黑体" pitchFamily="49" charset="-122"/>
              </a:rPr>
              <a:t>、数据控制语言</a:t>
            </a:r>
            <a:r>
              <a:rPr lang="en-US" altLang="zh-CN" sz="2100" dirty="0">
                <a:latin typeface="Arial" pitchFamily="34" charset="0"/>
                <a:ea typeface="黑体" pitchFamily="49" charset="-122"/>
              </a:rPr>
              <a:t>DCL</a:t>
            </a:r>
            <a:r>
              <a:rPr lang="zh-CN" altLang="en-US" sz="2100" dirty="0">
                <a:latin typeface="Arial" pitchFamily="34" charset="0"/>
                <a:ea typeface="黑体" pitchFamily="49" charset="-122"/>
              </a:rPr>
              <a:t>的功能于一体，语言风格统一。</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高度非过程化。</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是非过程化的语言，用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语言进行数据操作，用户无需了解存取路径，存取路径的选择以及</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语句的操作过程由系统自动完成。</a:t>
            </a:r>
          </a:p>
          <a:p>
            <a:r>
              <a:rPr lang="zh-CN" altLang="en-US" sz="2100" dirty="0" smtClean="0">
                <a:latin typeface="Arial" pitchFamily="34" charset="0"/>
                <a:ea typeface="黑体" pitchFamily="49" charset="-122"/>
              </a:rPr>
              <a:t>       ⑶</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语言采用集合操作方式，不仅查找结果可以是元组的集合，而且一次插入、删除、更新操作的对象也可以是元组的集合。</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以同一种语法结构提供两种使用方式。</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语言既是自含式语言，又是嵌入式语言。在两种不同的使用方式下，</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语言的语法结构基本上是一致的。</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语言简洁，易学易用。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语言功能极强，但十分简洁。完成数据定义、数据操纵、数据控制的核心功能</a:t>
            </a:r>
            <a:r>
              <a:rPr lang="zh-CN" altLang="en-US" sz="2100" dirty="0" smtClean="0">
                <a:latin typeface="Arial" pitchFamily="34" charset="0"/>
                <a:ea typeface="黑体" pitchFamily="49" charset="-122"/>
              </a:rPr>
              <a:t>只用数据查询（</a:t>
            </a:r>
            <a:r>
              <a:rPr lang="en-US" altLang="zh-CN" sz="2100" dirty="0" smtClean="0">
                <a:latin typeface="Arial" pitchFamily="34" charset="0"/>
                <a:ea typeface="黑体" pitchFamily="49" charset="-122"/>
              </a:rPr>
              <a:t>SELECT</a:t>
            </a:r>
            <a:r>
              <a:rPr lang="zh-CN" altLang="en-US" sz="2100" dirty="0" smtClean="0">
                <a:latin typeface="Arial" pitchFamily="34" charset="0"/>
                <a:ea typeface="黑体" pitchFamily="49" charset="-122"/>
              </a:rPr>
              <a:t>）、数据操纵（</a:t>
            </a:r>
            <a:r>
              <a:rPr lang="en-US" altLang="zh-CN" sz="2100" dirty="0" smtClean="0">
                <a:latin typeface="Arial" pitchFamily="34" charset="0"/>
                <a:ea typeface="黑体" pitchFamily="49" charset="-122"/>
              </a:rPr>
              <a:t>INSERT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a:t>
            </a:r>
            <a:r>
              <a:rPr lang="en-US" altLang="zh-CN" sz="2100" dirty="0" smtClean="0">
                <a:latin typeface="Arial" pitchFamily="34" charset="0"/>
                <a:ea typeface="黑体" pitchFamily="49" charset="-122"/>
              </a:rPr>
              <a:t>DELETE</a:t>
            </a:r>
            <a:r>
              <a:rPr lang="zh-CN" altLang="en-US" sz="2100" dirty="0" smtClean="0">
                <a:latin typeface="Arial" pitchFamily="34" charset="0"/>
                <a:ea typeface="黑体" pitchFamily="49" charset="-122"/>
              </a:rPr>
              <a:t>）、数据定义（</a:t>
            </a:r>
            <a:r>
              <a:rPr lang="en-US" altLang="zh-CN" sz="2100" dirty="0" smtClean="0">
                <a:latin typeface="Arial" pitchFamily="34" charset="0"/>
                <a:ea typeface="黑体" pitchFamily="49" charset="-122"/>
              </a:rPr>
              <a:t>CREATE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DROP</a:t>
            </a:r>
            <a:r>
              <a:rPr lang="zh-CN" altLang="en-US" sz="2100" dirty="0">
                <a:latin typeface="Arial" pitchFamily="34" charset="0"/>
                <a:ea typeface="黑体" pitchFamily="49" charset="-122"/>
              </a:rPr>
              <a:t>，</a:t>
            </a:r>
            <a:r>
              <a:rPr lang="en-US" altLang="zh-CN" sz="2100" dirty="0" smtClean="0">
                <a:latin typeface="Arial" pitchFamily="34" charset="0"/>
                <a:ea typeface="黑体" pitchFamily="49" charset="-122"/>
              </a:rPr>
              <a:t>ALTER</a:t>
            </a:r>
            <a:r>
              <a:rPr lang="zh-CN" altLang="en-US" sz="2100" dirty="0" smtClean="0">
                <a:latin typeface="Arial" pitchFamily="34" charset="0"/>
                <a:ea typeface="黑体" pitchFamily="49" charset="-122"/>
              </a:rPr>
              <a:t>）以及数据控制（</a:t>
            </a:r>
            <a:r>
              <a:rPr lang="en-US" altLang="zh-CN" sz="2100" dirty="0" smtClean="0">
                <a:latin typeface="Arial" pitchFamily="34" charset="0"/>
                <a:ea typeface="黑体" pitchFamily="49" charset="-122"/>
              </a:rPr>
              <a:t>GRANT</a:t>
            </a:r>
            <a:r>
              <a:rPr lang="zh-CN" altLang="en-US" sz="2100" dirty="0" smtClean="0">
                <a:latin typeface="Arial" pitchFamily="34" charset="0"/>
                <a:ea typeface="黑体" pitchFamily="49" charset="-122"/>
              </a:rPr>
              <a:t>授权，</a:t>
            </a:r>
            <a:r>
              <a:rPr lang="en-US" altLang="zh-CN" sz="2100" dirty="0" smtClean="0">
                <a:latin typeface="Arial" pitchFamily="34" charset="0"/>
                <a:ea typeface="黑体" pitchFamily="49" charset="-122"/>
              </a:rPr>
              <a:t>REVOKE</a:t>
            </a:r>
            <a:r>
              <a:rPr lang="zh-CN" altLang="en-US" sz="2100" dirty="0" smtClean="0">
                <a:latin typeface="Arial" pitchFamily="34" charset="0"/>
                <a:ea typeface="黑体" pitchFamily="49" charset="-122"/>
              </a:rPr>
              <a:t>回收）等</a:t>
            </a:r>
            <a:r>
              <a:rPr lang="en-US" altLang="zh-CN" sz="2100" dirty="0" smtClean="0">
                <a:latin typeface="Arial" pitchFamily="34" charset="0"/>
                <a:ea typeface="黑体" pitchFamily="49" charset="-122"/>
              </a:rPr>
              <a:t>9</a:t>
            </a:r>
            <a:r>
              <a:rPr lang="zh-CN" altLang="en-US" sz="2100" dirty="0">
                <a:latin typeface="Arial" pitchFamily="34" charset="0"/>
                <a:ea typeface="黑体" pitchFamily="49" charset="-122"/>
              </a:rPr>
              <a:t>个</a:t>
            </a:r>
            <a:r>
              <a:rPr lang="zh-CN" altLang="en-US" sz="2100" dirty="0" smtClean="0">
                <a:latin typeface="Arial" pitchFamily="34" charset="0"/>
                <a:ea typeface="黑体" pitchFamily="49" charset="-122"/>
              </a:rPr>
              <a:t>动词。</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CREATE TABLE | DBF TableName1</a:t>
            </a:r>
            <a:r>
              <a:rPr lang="zh-CN" altLang="en-US" sz="2100" dirty="0">
                <a:latin typeface="Arial" pitchFamily="34" charset="0"/>
                <a:ea typeface="黑体" pitchFamily="49" charset="-122"/>
              </a:rPr>
              <a:t>：指定要创建的表的名称。</a:t>
            </a:r>
            <a:r>
              <a:rPr lang="en-US" altLang="zh-CN" sz="2100" dirty="0">
                <a:latin typeface="Arial" pitchFamily="34" charset="0"/>
                <a:ea typeface="黑体" pitchFamily="49" charset="-122"/>
              </a:rPr>
              <a:t>TABLE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选项作用相同。</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NAME </a:t>
            </a:r>
            <a:r>
              <a:rPr lang="en-US" altLang="zh-CN" sz="2100" dirty="0" err="1">
                <a:latin typeface="Arial" pitchFamily="34" charset="0"/>
                <a:ea typeface="黑体" pitchFamily="49" charset="-122"/>
              </a:rPr>
              <a:t>LongTableName</a:t>
            </a:r>
            <a:r>
              <a:rPr lang="zh-CN" altLang="en-US" sz="2100" dirty="0">
                <a:latin typeface="Arial" pitchFamily="34" charset="0"/>
                <a:ea typeface="黑体" pitchFamily="49" charset="-122"/>
              </a:rPr>
              <a:t>：指定表的长表名。因为长表名存储在数据库中，只有在打开数据库时才能指定长表名。长名最多可包括</a:t>
            </a:r>
            <a:r>
              <a:rPr lang="en-US" altLang="zh-CN" sz="2100" dirty="0">
                <a:latin typeface="Arial" pitchFamily="34" charset="0"/>
                <a:ea typeface="黑体" pitchFamily="49" charset="-122"/>
              </a:rPr>
              <a:t>128</a:t>
            </a:r>
            <a:r>
              <a:rPr lang="zh-CN" altLang="en-US" sz="2100" dirty="0">
                <a:latin typeface="Arial" pitchFamily="34" charset="0"/>
                <a:ea typeface="黑体" pitchFamily="49" charset="-122"/>
              </a:rPr>
              <a:t>个字符。</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FREE</a:t>
            </a:r>
            <a:r>
              <a:rPr lang="zh-CN" altLang="en-US" sz="2100" dirty="0">
                <a:latin typeface="Arial" pitchFamily="34" charset="0"/>
                <a:ea typeface="黑体" pitchFamily="49" charset="-122"/>
              </a:rPr>
              <a:t>：创建的表是自由表，不添加到数据库中。如果没有打开数据库则不需要</a:t>
            </a:r>
            <a:r>
              <a:rPr lang="en-US" altLang="zh-CN" sz="2100" dirty="0">
                <a:latin typeface="Arial" pitchFamily="34" charset="0"/>
                <a:ea typeface="黑体" pitchFamily="49" charset="-122"/>
              </a:rPr>
              <a:t>FREE</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(FieldName1 </a:t>
            </a:r>
            <a:r>
              <a:rPr lang="en-US" altLang="zh-CN" sz="2100" dirty="0" err="1">
                <a:latin typeface="Arial" pitchFamily="34" charset="0"/>
                <a:ea typeface="黑体" pitchFamily="49" charset="-122"/>
              </a:rPr>
              <a:t>FieldType</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nFieldWidth</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nPrecision</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：分别指定字段</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的字段名、字段类型、字段宽度和字段精度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小数位数</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FieldType</a:t>
            </a:r>
            <a:r>
              <a:rPr lang="zh-CN" altLang="en-US" sz="2100" dirty="0">
                <a:latin typeface="Arial" pitchFamily="34" charset="0"/>
                <a:ea typeface="黑体" pitchFamily="49" charset="-122"/>
              </a:rPr>
              <a:t>是指定字段数据类型的单个字母。有些字段数据类型要求指定</a:t>
            </a:r>
            <a:r>
              <a:rPr lang="en-US" altLang="zh-CN" sz="2100" dirty="0" err="1">
                <a:latin typeface="Arial" pitchFamily="34" charset="0"/>
                <a:ea typeface="黑体" pitchFamily="49" charset="-122"/>
              </a:rPr>
              <a:t>nFieldWidth</a:t>
            </a:r>
            <a:r>
              <a:rPr lang="zh-CN" altLang="en-US" sz="2100" dirty="0">
                <a:latin typeface="Arial" pitchFamily="34" charset="0"/>
                <a:ea typeface="黑体" pitchFamily="49" charset="-122"/>
              </a:rPr>
              <a:t>或</a:t>
            </a:r>
            <a:r>
              <a:rPr lang="en-US" altLang="zh-CN" sz="2100" dirty="0" err="1">
                <a:latin typeface="Arial" pitchFamily="34" charset="0"/>
                <a:ea typeface="黑体" pitchFamily="49" charset="-122"/>
              </a:rPr>
              <a:t>nPrecision</a:t>
            </a:r>
            <a:r>
              <a:rPr lang="zh-CN" altLang="en-US" sz="2100" dirty="0">
                <a:latin typeface="Arial" pitchFamily="34" charset="0"/>
                <a:ea typeface="黑体" pitchFamily="49" charset="-122"/>
              </a:rPr>
              <a:t>或两者都要指定。</a:t>
            </a:r>
          </a:p>
          <a:p>
            <a:r>
              <a:rPr lang="zh-CN" altLang="en-US"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FieldType</a:t>
            </a:r>
            <a:r>
              <a:rPr lang="zh-CN" altLang="en-US" sz="2100" dirty="0" smtClean="0">
                <a:latin typeface="Arial" pitchFamily="34" charset="0"/>
                <a:ea typeface="黑体" pitchFamily="49" charset="-122"/>
              </a:rPr>
              <a:t>的值分别有</a:t>
            </a:r>
            <a:r>
              <a:rPr lang="en-US" altLang="zh-CN" sz="2100" dirty="0" smtClean="0">
                <a:latin typeface="Arial" pitchFamily="34" charset="0"/>
                <a:ea typeface="黑体" pitchFamily="49" charset="-122"/>
              </a:rPr>
              <a:t>C</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D</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T</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F</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I</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Y</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L</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G</a:t>
            </a:r>
            <a:r>
              <a:rPr lang="zh-CN" altLang="en-US" sz="2100" dirty="0" smtClean="0">
                <a:latin typeface="Arial" pitchFamily="34" charset="0"/>
                <a:ea typeface="黑体" pitchFamily="49" charset="-122"/>
              </a:rPr>
              <a:t>，请参见</a:t>
            </a:r>
            <a:r>
              <a:rPr lang="en-US" altLang="zh-CN" sz="2100" dirty="0" smtClean="0">
                <a:latin typeface="Arial" pitchFamily="34" charset="0"/>
                <a:ea typeface="黑体" pitchFamily="49" charset="-122"/>
              </a:rPr>
              <a:t>3.2</a:t>
            </a:r>
            <a:r>
              <a:rPr lang="zh-CN" altLang="en-US" sz="2100" dirty="0" smtClean="0">
                <a:latin typeface="Arial" pitchFamily="34" charset="0"/>
                <a:ea typeface="黑体" pitchFamily="49" charset="-122"/>
              </a:rPr>
              <a:t>节。</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NULL | NOT NULL</a:t>
            </a:r>
            <a:r>
              <a:rPr lang="zh-CN" altLang="en-US" sz="2100" dirty="0">
                <a:latin typeface="Arial" pitchFamily="34" charset="0"/>
                <a:ea typeface="黑体" pitchFamily="49" charset="-122"/>
              </a:rPr>
              <a:t>：允许该字段值为空或非空，</a:t>
            </a:r>
            <a:r>
              <a:rPr lang="zh-CN" altLang="en-US" sz="2100" dirty="0" smtClean="0">
                <a:latin typeface="Arial" pitchFamily="34" charset="0"/>
                <a:ea typeface="黑体" pitchFamily="49" charset="-122"/>
              </a:rPr>
              <a:t>默认</a:t>
            </a:r>
            <a:r>
              <a:rPr lang="en-US" altLang="zh-CN" sz="2100" dirty="0" smtClean="0">
                <a:latin typeface="Arial" pitchFamily="34" charset="0"/>
                <a:ea typeface="黑体" pitchFamily="49" charset="-122"/>
              </a:rPr>
              <a:t>NOT </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⑹</a:t>
            </a:r>
            <a:r>
              <a:rPr lang="en-US" altLang="zh-CN" sz="2100" dirty="0">
                <a:latin typeface="Arial" pitchFamily="34" charset="0"/>
                <a:ea typeface="黑体" pitchFamily="49" charset="-122"/>
              </a:rPr>
              <a:t>CHECK lExpression1 [ERROR cMessageText1]</a:t>
            </a:r>
            <a:r>
              <a:rPr lang="zh-CN" altLang="en-US" sz="2100" dirty="0">
                <a:latin typeface="Arial" pitchFamily="34" charset="0"/>
                <a:ea typeface="黑体" pitchFamily="49" charset="-122"/>
              </a:rPr>
              <a:t>：为字段设置域完整性检查。其中：</a:t>
            </a:r>
          </a:p>
          <a:p>
            <a:r>
              <a:rPr lang="en-US" altLang="zh-CN" sz="2100" dirty="0" smtClean="0">
                <a:latin typeface="Arial" pitchFamily="34" charset="0"/>
                <a:ea typeface="黑体" pitchFamily="49" charset="-122"/>
              </a:rPr>
              <a:t>　　①lExpression1</a:t>
            </a:r>
            <a:r>
              <a:rPr lang="zh-CN" altLang="en-US" sz="2100" dirty="0">
                <a:latin typeface="Arial" pitchFamily="34" charset="0"/>
                <a:ea typeface="黑体" pitchFamily="49" charset="-122"/>
              </a:rPr>
              <a:t>：指定字段的有效性规则。</a:t>
            </a:r>
          </a:p>
          <a:p>
            <a:r>
              <a:rPr lang="en-US" altLang="zh-CN" sz="2100" dirty="0" smtClean="0">
                <a:latin typeface="Arial" pitchFamily="34" charset="0"/>
                <a:ea typeface="黑体" pitchFamily="49" charset="-122"/>
              </a:rPr>
              <a:t>　　②ERROR </a:t>
            </a:r>
            <a:r>
              <a:rPr lang="en-US" altLang="zh-CN" sz="2100" dirty="0">
                <a:latin typeface="Arial" pitchFamily="34" charset="0"/>
                <a:ea typeface="黑体" pitchFamily="49" charset="-122"/>
              </a:rPr>
              <a:t>cMessageText1</a:t>
            </a:r>
            <a:r>
              <a:rPr lang="zh-CN" altLang="en-US" sz="2100" dirty="0">
                <a:latin typeface="Arial" pitchFamily="34" charset="0"/>
                <a:ea typeface="黑体" pitchFamily="49" charset="-122"/>
              </a:rPr>
              <a:t>：字段完整性检查出错</a:t>
            </a:r>
            <a:r>
              <a:rPr lang="zh-CN" altLang="en-US" sz="2100" dirty="0" smtClean="0">
                <a:latin typeface="Arial" pitchFamily="34" charset="0"/>
                <a:ea typeface="黑体" pitchFamily="49" charset="-122"/>
              </a:rPr>
              <a:t>时给</a:t>
            </a:r>
            <a:r>
              <a:rPr lang="zh-CN" altLang="en-US" sz="2100" dirty="0">
                <a:latin typeface="Arial" pitchFamily="34" charset="0"/>
                <a:ea typeface="黑体" pitchFamily="49" charset="-122"/>
              </a:rPr>
              <a:t>出的出错信息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498978572"/>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DEFAULT eExpression1</a:t>
            </a:r>
            <a:r>
              <a:rPr lang="zh-CN" altLang="en-US" sz="2100" dirty="0">
                <a:latin typeface="Arial" pitchFamily="34" charset="0"/>
                <a:ea typeface="黑体" pitchFamily="49" charset="-122"/>
              </a:rPr>
              <a:t>：为字段设置一个默认值，表达式</a:t>
            </a:r>
            <a:r>
              <a:rPr lang="en-US" altLang="zh-CN" sz="2100" dirty="0">
                <a:latin typeface="Arial" pitchFamily="34" charset="0"/>
                <a:ea typeface="黑体" pitchFamily="49" charset="-122"/>
              </a:rPr>
              <a:t>eExpression1</a:t>
            </a:r>
            <a:r>
              <a:rPr lang="zh-CN" altLang="en-US" sz="2100" dirty="0">
                <a:latin typeface="Arial" pitchFamily="34" charset="0"/>
                <a:ea typeface="黑体" pitchFamily="49" charset="-122"/>
              </a:rPr>
              <a:t>的数据类型与该字段的数据类型要一致。默认值设置后，每添加一条记录时，该字段自动取该默认值。</a:t>
            </a:r>
          </a:p>
          <a:p>
            <a:r>
              <a:rPr lang="zh-CN" altLang="en-US" sz="2100" dirty="0" smtClean="0">
                <a:latin typeface="Arial" pitchFamily="34" charset="0"/>
                <a:ea typeface="黑体" pitchFamily="49" charset="-122"/>
              </a:rPr>
              <a:t>　　⑻</a:t>
            </a:r>
            <a:r>
              <a:rPr lang="en-US" altLang="zh-CN" sz="2100" dirty="0">
                <a:latin typeface="Arial" pitchFamily="34" charset="0"/>
                <a:ea typeface="黑体" pitchFamily="49" charset="-122"/>
              </a:rPr>
              <a:t>PRIMARY KEY | UNIQUE</a:t>
            </a:r>
            <a:r>
              <a:rPr lang="zh-CN" altLang="en-US" sz="2100" dirty="0">
                <a:latin typeface="Arial" pitchFamily="34" charset="0"/>
                <a:ea typeface="黑体" pitchFamily="49" charset="-122"/>
              </a:rPr>
              <a:t>：以该字段为关键字生成主索引，索引标记与字段同名，生成的索引为结构复合索引的标记。主索引字段值必须唯一。</a:t>
            </a:r>
            <a:r>
              <a:rPr lang="en-US" altLang="zh-CN" sz="2100" dirty="0">
                <a:latin typeface="Arial" pitchFamily="34" charset="0"/>
                <a:ea typeface="黑体" pitchFamily="49" charset="-122"/>
              </a:rPr>
              <a:t>UNIQUE</a:t>
            </a:r>
            <a:r>
              <a:rPr lang="zh-CN" altLang="en-US" sz="2100" dirty="0">
                <a:latin typeface="Arial" pitchFamily="34" charset="0"/>
                <a:ea typeface="黑体" pitchFamily="49" charset="-122"/>
              </a:rPr>
              <a:t>；该字段创建一个候选索引，索引标记与字段同名。</a:t>
            </a:r>
          </a:p>
          <a:p>
            <a:r>
              <a:rPr lang="zh-CN" altLang="en-US" sz="2100" dirty="0" smtClean="0">
                <a:latin typeface="Arial" pitchFamily="34" charset="0"/>
                <a:ea typeface="黑体" pitchFamily="49" charset="-122"/>
              </a:rPr>
              <a:t>　　⑼</a:t>
            </a:r>
            <a:r>
              <a:rPr lang="en-US" altLang="zh-CN" sz="2100" dirty="0">
                <a:latin typeface="Arial" pitchFamily="34" charset="0"/>
                <a:ea typeface="黑体" pitchFamily="49" charset="-122"/>
              </a:rPr>
              <a:t>REFERENCES TableName2 [TAG TagName1] [NOCPTRANS]</a:t>
            </a:r>
            <a:r>
              <a:rPr lang="zh-CN" altLang="en-US" sz="2100" dirty="0">
                <a:latin typeface="Arial" pitchFamily="34" charset="0"/>
                <a:ea typeface="黑体" pitchFamily="49" charset="-122"/>
              </a:rPr>
              <a:t>：该子句指定与父表创建一个永久关系。</a:t>
            </a:r>
          </a:p>
          <a:p>
            <a:r>
              <a:rPr lang="en-US" altLang="zh-CN" sz="2100" dirty="0" smtClean="0">
                <a:latin typeface="Arial" pitchFamily="34" charset="0"/>
                <a:ea typeface="黑体" pitchFamily="49" charset="-122"/>
              </a:rPr>
              <a:t>　　①TableName2</a:t>
            </a:r>
            <a:r>
              <a:rPr lang="zh-CN" altLang="en-US" sz="2100" dirty="0">
                <a:latin typeface="Arial" pitchFamily="34" charset="0"/>
                <a:ea typeface="黑体" pitchFamily="49" charset="-122"/>
              </a:rPr>
              <a:t>：父表名。它一定是一个数据库表。</a:t>
            </a:r>
          </a:p>
          <a:p>
            <a:r>
              <a:rPr lang="en-US" altLang="zh-CN" sz="2100" dirty="0" smtClean="0">
                <a:latin typeface="Arial" pitchFamily="34" charset="0"/>
                <a:ea typeface="黑体" pitchFamily="49" charset="-122"/>
              </a:rPr>
              <a:t>　　②TAG  </a:t>
            </a:r>
            <a:r>
              <a:rPr lang="en-US" altLang="zh-CN" sz="2100" dirty="0">
                <a:latin typeface="Arial" pitchFamily="34" charset="0"/>
                <a:ea typeface="黑体" pitchFamily="49" charset="-122"/>
              </a:rPr>
              <a:t>TagName1</a:t>
            </a:r>
            <a:r>
              <a:rPr lang="zh-CN" altLang="en-US" sz="2100" dirty="0">
                <a:latin typeface="Arial" pitchFamily="34" charset="0"/>
                <a:ea typeface="黑体" pitchFamily="49" charset="-122"/>
              </a:rPr>
              <a:t>：指定在父表</a:t>
            </a:r>
            <a:r>
              <a:rPr lang="en-US" altLang="zh-CN" sz="2100" dirty="0">
                <a:latin typeface="Arial" pitchFamily="34" charset="0"/>
                <a:ea typeface="黑体" pitchFamily="49" charset="-122"/>
              </a:rPr>
              <a:t>TableName2</a:t>
            </a:r>
            <a:r>
              <a:rPr lang="zh-CN" altLang="en-US" sz="2100" dirty="0">
                <a:latin typeface="Arial" pitchFamily="34" charset="0"/>
                <a:ea typeface="黑体" pitchFamily="49" charset="-122"/>
              </a:rPr>
              <a:t>中的索引标记名。如果缺省</a:t>
            </a:r>
            <a:r>
              <a:rPr lang="en-US" altLang="zh-CN" sz="2100" dirty="0">
                <a:latin typeface="Arial" pitchFamily="34" charset="0"/>
                <a:ea typeface="黑体" pitchFamily="49" charset="-122"/>
              </a:rPr>
              <a:t>TAG</a:t>
            </a:r>
            <a:r>
              <a:rPr lang="zh-CN" altLang="en-US" sz="2100" dirty="0">
                <a:latin typeface="Arial" pitchFamily="34" charset="0"/>
                <a:ea typeface="黑体" pitchFamily="49" charset="-122"/>
              </a:rPr>
              <a:t>子句，则使用父表的主码建立永久关系。如果主表没有主索引，</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将给出一个错误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⑽</a:t>
            </a:r>
            <a:r>
              <a:rPr lang="en-US" altLang="zh-CN" sz="2100" dirty="0">
                <a:latin typeface="Arial" pitchFamily="34" charset="0"/>
                <a:ea typeface="黑体" pitchFamily="49" charset="-122"/>
              </a:rPr>
              <a:t>FieldName2 …</a:t>
            </a:r>
            <a:r>
              <a:rPr lang="zh-CN" altLang="en-US" sz="2100" dirty="0">
                <a:latin typeface="Arial" pitchFamily="34" charset="0"/>
                <a:ea typeface="黑体" pitchFamily="49" charset="-122"/>
              </a:rPr>
              <a:t>：指定另一个字段及其特性，它的各参数语定义字段</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时类似。</a:t>
            </a:r>
          </a:p>
          <a:p>
            <a:r>
              <a:rPr lang="zh-CN" altLang="en-US" sz="2100" dirty="0" smtClean="0">
                <a:latin typeface="Arial" pitchFamily="34" charset="0"/>
                <a:ea typeface="黑体" pitchFamily="49" charset="-122"/>
              </a:rPr>
              <a:t>　　⑾</a:t>
            </a:r>
            <a:r>
              <a:rPr lang="en-US" altLang="zh-CN" sz="2100" dirty="0">
                <a:latin typeface="Arial" pitchFamily="34" charset="0"/>
                <a:ea typeface="黑体" pitchFamily="49" charset="-122"/>
              </a:rPr>
              <a:t>PRIMARY KEY eExpression2 TAG TagName2</a:t>
            </a:r>
            <a:r>
              <a:rPr lang="zh-CN" altLang="en-US" sz="2100" dirty="0">
                <a:latin typeface="Arial" pitchFamily="34" charset="0"/>
                <a:ea typeface="黑体" pitchFamily="49" charset="-122"/>
              </a:rPr>
              <a:t>：指定要创建的主索引。</a:t>
            </a:r>
            <a:r>
              <a:rPr lang="en-US" altLang="zh-CN" sz="2100" dirty="0">
                <a:latin typeface="Arial" pitchFamily="34" charset="0"/>
                <a:ea typeface="黑体" pitchFamily="49" charset="-122"/>
              </a:rPr>
              <a:t>eExpression2</a:t>
            </a:r>
            <a:r>
              <a:rPr lang="zh-CN" altLang="en-US" sz="2100" dirty="0">
                <a:latin typeface="Arial" pitchFamily="34" charset="0"/>
                <a:ea typeface="黑体" pitchFamily="49" charset="-122"/>
              </a:rPr>
              <a:t>指定表中的任一个字段或字段组合。</a:t>
            </a:r>
            <a:r>
              <a:rPr lang="en-US" altLang="zh-CN" sz="2100" dirty="0">
                <a:latin typeface="Arial" pitchFamily="34" charset="0"/>
                <a:ea typeface="黑体" pitchFamily="49" charset="-122"/>
              </a:rPr>
              <a:t>TAG TagName2</a:t>
            </a:r>
            <a:r>
              <a:rPr lang="zh-CN" altLang="en-US" sz="2100" dirty="0">
                <a:latin typeface="Arial" pitchFamily="34" charset="0"/>
                <a:ea typeface="黑体" pitchFamily="49" charset="-122"/>
              </a:rPr>
              <a:t>为创建的主索引标识的名称。索引标识名最多包含</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个字符。</a:t>
            </a:r>
          </a:p>
          <a:p>
            <a:r>
              <a:rPr lang="zh-CN" altLang="en-US" sz="2100" dirty="0">
                <a:latin typeface="Arial" pitchFamily="34" charset="0"/>
                <a:ea typeface="黑体" pitchFamily="49" charset="-122"/>
              </a:rPr>
              <a:t>因为表只能有一个主索引，如已经创建了一个主索引字段，则命令中不能包含本子句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924407397"/>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845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⑿</a:t>
            </a:r>
            <a:r>
              <a:rPr lang="en-US" altLang="zh-CN" sz="2100" dirty="0">
                <a:latin typeface="Arial" pitchFamily="34" charset="0"/>
                <a:ea typeface="黑体" pitchFamily="49" charset="-122"/>
              </a:rPr>
              <a:t>UNIQUE eExpression3 TAG TagName3</a:t>
            </a:r>
            <a:r>
              <a:rPr lang="zh-CN" altLang="en-US" sz="2100" dirty="0">
                <a:latin typeface="Arial" pitchFamily="34" charset="0"/>
                <a:ea typeface="黑体" pitchFamily="49" charset="-122"/>
              </a:rPr>
              <a:t>：创建侯选索引。一个表可以有多个侯选索引。</a:t>
            </a:r>
          </a:p>
          <a:p>
            <a:r>
              <a:rPr lang="zh-CN" altLang="en-US" sz="2100" dirty="0" smtClean="0">
                <a:latin typeface="Arial" pitchFamily="34" charset="0"/>
                <a:ea typeface="黑体" pitchFamily="49" charset="-122"/>
              </a:rPr>
              <a:t>　　⒀</a:t>
            </a:r>
            <a:r>
              <a:rPr lang="en-US" altLang="zh-CN" sz="2100" dirty="0">
                <a:latin typeface="Arial" pitchFamily="34" charset="0"/>
                <a:ea typeface="黑体" pitchFamily="49" charset="-122"/>
              </a:rPr>
              <a:t>FOREIGN KEY eExpression4 TAG TagName4 [NODUP]</a:t>
            </a:r>
            <a:r>
              <a:rPr lang="zh-CN" altLang="en-US" sz="2100" dirty="0">
                <a:latin typeface="Arial" pitchFamily="34" charset="0"/>
                <a:ea typeface="黑体" pitchFamily="49" charset="-122"/>
              </a:rPr>
              <a:t>：生成一个外部索引，并建立和父表的永久关系。可以为表创建多个外部索引，但外部索引表达式必须指定表中的不同字段。各子句作用如下：</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①FOREIGN </a:t>
            </a:r>
            <a:r>
              <a:rPr lang="en-US" altLang="zh-CN" sz="2100" dirty="0">
                <a:latin typeface="Arial" pitchFamily="34" charset="0"/>
                <a:ea typeface="黑体" pitchFamily="49" charset="-122"/>
              </a:rPr>
              <a:t>KEY eExpression4 TAG TagName4</a:t>
            </a:r>
            <a:r>
              <a:rPr lang="zh-CN" altLang="en-US" sz="2100" dirty="0">
                <a:latin typeface="Arial" pitchFamily="34" charset="0"/>
                <a:ea typeface="黑体" pitchFamily="49" charset="-122"/>
              </a:rPr>
              <a:t>：用来指定建立外码和索引的标记名。</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②NODUP</a:t>
            </a:r>
            <a:r>
              <a:rPr lang="zh-CN" altLang="en-US" sz="2100" dirty="0">
                <a:latin typeface="Arial" pitchFamily="34" charset="0"/>
                <a:ea typeface="黑体" pitchFamily="49" charset="-122"/>
              </a:rPr>
              <a:t>：生成一个候选的外部索引。</a:t>
            </a:r>
          </a:p>
          <a:p>
            <a:r>
              <a:rPr lang="zh-CN" altLang="en-US" sz="2100" dirty="0" smtClean="0">
                <a:latin typeface="Arial" pitchFamily="34" charset="0"/>
                <a:ea typeface="黑体" pitchFamily="49" charset="-122"/>
              </a:rPr>
              <a:t>　　⒁</a:t>
            </a:r>
            <a:r>
              <a:rPr lang="en-US" altLang="zh-CN" sz="2100" dirty="0">
                <a:latin typeface="Arial" pitchFamily="34" charset="0"/>
                <a:ea typeface="黑体" pitchFamily="49" charset="-122"/>
              </a:rPr>
              <a:t>REFERENCES TableName3 [TAG TagName5]</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指定</a:t>
            </a:r>
            <a:r>
              <a:rPr lang="zh-CN" altLang="en-US" sz="2100" dirty="0">
                <a:latin typeface="Arial" pitchFamily="34" charset="0"/>
                <a:ea typeface="黑体" pitchFamily="49" charset="-122"/>
              </a:rPr>
              <a:t>建立永久关系的父表。可包含</a:t>
            </a:r>
            <a:r>
              <a:rPr lang="en-US" altLang="zh-CN" sz="2100" dirty="0">
                <a:latin typeface="Arial" pitchFamily="34" charset="0"/>
                <a:ea typeface="黑体" pitchFamily="49" charset="-122"/>
              </a:rPr>
              <a:t>TAG TagName5</a:t>
            </a:r>
            <a:r>
              <a:rPr lang="zh-CN" altLang="en-US" sz="2100" dirty="0">
                <a:latin typeface="Arial" pitchFamily="34" charset="0"/>
                <a:ea typeface="黑体" pitchFamily="49" charset="-122"/>
              </a:rPr>
              <a:t>，为父表建立一个基于索引标识的关系。如果省略</a:t>
            </a:r>
            <a:r>
              <a:rPr lang="en-US" altLang="zh-CN" sz="2100" dirty="0">
                <a:latin typeface="Arial" pitchFamily="34" charset="0"/>
                <a:ea typeface="黑体" pitchFamily="49" charset="-122"/>
              </a:rPr>
              <a:t>TAGTagName5</a:t>
            </a:r>
            <a:r>
              <a:rPr lang="zh-CN" altLang="en-US" sz="2100" dirty="0">
                <a:latin typeface="Arial" pitchFamily="34" charset="0"/>
                <a:ea typeface="黑体" pitchFamily="49" charset="-122"/>
              </a:rPr>
              <a:t>，则默认用父表的主索引关键字建立关系。</a:t>
            </a:r>
          </a:p>
          <a:p>
            <a:r>
              <a:rPr lang="zh-CN" altLang="en-US" sz="2100" dirty="0" smtClean="0">
                <a:latin typeface="Arial" pitchFamily="34" charset="0"/>
                <a:ea typeface="黑体" pitchFamily="49" charset="-122"/>
              </a:rPr>
              <a:t>　　⒂</a:t>
            </a:r>
            <a:r>
              <a:rPr lang="en-US" altLang="zh-CN" sz="2100" dirty="0">
                <a:latin typeface="Arial" pitchFamily="34" charset="0"/>
                <a:ea typeface="黑体" pitchFamily="49" charset="-122"/>
              </a:rPr>
              <a:t>FROM ARRAY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：指定一个用来生成表的数组。该数组中应包含创建表所需要的各字段的名字、类型、长度、精度。用户可以用</a:t>
            </a:r>
            <a:r>
              <a:rPr lang="en-US" altLang="zh-CN" sz="2100" dirty="0">
                <a:latin typeface="Arial" pitchFamily="34" charset="0"/>
                <a:ea typeface="黑体" pitchFamily="49" charset="-122"/>
              </a:rPr>
              <a:t>FROM ARRAY</a:t>
            </a:r>
            <a:r>
              <a:rPr lang="zh-CN" altLang="en-US" sz="2100" dirty="0">
                <a:latin typeface="Arial" pitchFamily="34" charset="0"/>
                <a:ea typeface="黑体" pitchFamily="49" charset="-122"/>
              </a:rPr>
              <a:t>子句代替定义</a:t>
            </a:r>
            <a:r>
              <a:rPr lang="en-US" altLang="zh-CN" sz="2100" dirty="0">
                <a:latin typeface="Arial" pitchFamily="34" charset="0"/>
                <a:ea typeface="黑体" pitchFamily="49" charset="-122"/>
              </a:rPr>
              <a:t>CREATE TABLE</a:t>
            </a:r>
            <a:r>
              <a:rPr lang="zh-CN" altLang="en-US" sz="2100" dirty="0">
                <a:latin typeface="Arial" pitchFamily="34" charset="0"/>
                <a:ea typeface="黑体" pitchFamily="49" charset="-122"/>
              </a:rPr>
              <a:t>命令中的个别字段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502368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smtClean="0">
                <a:ea typeface="黑体" pitchFamily="49" charset="-122"/>
              </a:rPr>
              <a:t>．示例</a:t>
            </a:r>
            <a:endParaRPr lang="zh-CN" altLang="en-US" sz="2200" dirty="0">
              <a:ea typeface="黑体" pitchFamily="49" charset="-122"/>
            </a:endParaRPr>
          </a:p>
        </p:txBody>
      </p:sp>
      <p:sp>
        <p:nvSpPr>
          <p:cNvPr id="4" name="Rectangle 4"/>
          <p:cNvSpPr>
            <a:spLocks noChangeArrowheads="1"/>
          </p:cNvSpPr>
          <p:nvPr/>
        </p:nvSpPr>
        <p:spPr bwMode="auto">
          <a:xfrm>
            <a:off x="74613" y="5445224"/>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6-43】  </a:t>
            </a:r>
            <a:r>
              <a:rPr lang="zh-CN" altLang="en-US" sz="2100" dirty="0">
                <a:latin typeface="Arial" pitchFamily="34" charset="0"/>
                <a:ea typeface="黑体" pitchFamily="49" charset="-122"/>
              </a:rPr>
              <a:t>建立文件夹</a:t>
            </a:r>
            <a:r>
              <a:rPr lang="en-US" altLang="zh-CN" sz="2100" dirty="0">
                <a:latin typeface="Arial" pitchFamily="34" charset="0"/>
                <a:ea typeface="黑体" pitchFamily="49" charset="-122"/>
              </a:rPr>
              <a:t>E:\cjgl</a:t>
            </a:r>
            <a:r>
              <a:rPr lang="zh-CN" altLang="en-US" sz="2100" dirty="0">
                <a:latin typeface="Arial" pitchFamily="34" charset="0"/>
                <a:ea typeface="黑体" pitchFamily="49" charset="-122"/>
              </a:rPr>
              <a:t>中有成绩管理数据库“</a:t>
            </a:r>
            <a:r>
              <a:rPr lang="en-US" altLang="zh-CN" sz="2100" dirty="0" err="1">
                <a:latin typeface="Arial" pitchFamily="34" charset="0"/>
                <a:ea typeface="黑体" pitchFamily="49" charset="-122"/>
              </a:rPr>
              <a:t>cjgl.dbc</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，包括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个表文件：</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xs</a:t>
            </a:r>
            <a:r>
              <a:rPr lang="en-US" altLang="zh-CN" sz="2100" dirty="0">
                <a:latin typeface="Arial" pitchFamily="34" charset="0"/>
                <a:ea typeface="黑体" pitchFamily="49" charset="-122"/>
              </a:rPr>
              <a:t>(</a:t>
            </a:r>
            <a:r>
              <a:rPr lang="zh-CN" altLang="en-US" sz="2100" u="sng" dirty="0">
                <a:latin typeface="Arial" pitchFamily="34" charset="0"/>
                <a:ea typeface="黑体" pitchFamily="49" charset="-122"/>
              </a:rPr>
              <a:t>学号 </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C(2), V(20),</a:t>
            </a:r>
            <a:r>
              <a:rPr lang="zh-CN" altLang="en-US" sz="2100" dirty="0">
                <a:latin typeface="Arial" pitchFamily="34" charset="0"/>
                <a:ea typeface="黑体" pitchFamily="49" charset="-122"/>
              </a:rPr>
              <a:t>联系电话 </a:t>
            </a:r>
            <a:r>
              <a:rPr lang="en-US" altLang="zh-CN" sz="2100" dirty="0">
                <a:latin typeface="Arial" pitchFamily="34" charset="0"/>
                <a:ea typeface="黑体" pitchFamily="49" charset="-122"/>
              </a:rPr>
              <a:t>C(12),</a:t>
            </a:r>
            <a:r>
              <a:rPr lang="zh-CN" altLang="en-US" sz="2100" dirty="0">
                <a:latin typeface="Arial" pitchFamily="34" charset="0"/>
                <a:ea typeface="黑体" pitchFamily="49" charset="-122"/>
              </a:rPr>
              <a:t>系部代码 </a:t>
            </a:r>
            <a:r>
              <a:rPr lang="en-US" altLang="zh-CN" sz="2100" dirty="0">
                <a:latin typeface="Arial" pitchFamily="34" charset="0"/>
                <a:ea typeface="黑体" pitchFamily="49" charset="-122"/>
              </a:rPr>
              <a:t>C(2), </a:t>
            </a:r>
            <a:r>
              <a:rPr lang="zh-CN" altLang="en-US" sz="2100" dirty="0">
                <a:latin typeface="Arial" pitchFamily="34" charset="0"/>
                <a:ea typeface="黑体" pitchFamily="49" charset="-122"/>
              </a:rPr>
              <a:t>照片 </a:t>
            </a:r>
            <a:r>
              <a:rPr lang="en-US" altLang="zh-CN" sz="2100" dirty="0">
                <a:latin typeface="Arial" pitchFamily="34" charset="0"/>
                <a:ea typeface="黑体" pitchFamily="49" charset="-122"/>
              </a:rPr>
              <a:t>G</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186592867"/>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js</a:t>
            </a:r>
            <a:r>
              <a:rPr lang="en-US" altLang="zh-CN" sz="2100" dirty="0">
                <a:latin typeface="Arial" pitchFamily="34" charset="0"/>
                <a:ea typeface="黑体" pitchFamily="49" charset="-122"/>
              </a:rPr>
              <a:t>(</a:t>
            </a:r>
            <a:r>
              <a:rPr lang="zh-CN" altLang="en-US" sz="2100" u="sng" dirty="0">
                <a:latin typeface="Arial" pitchFamily="34" charset="0"/>
                <a:ea typeface="黑体" pitchFamily="49" charset="-122"/>
              </a:rPr>
              <a:t>教师代码 </a:t>
            </a:r>
            <a:r>
              <a:rPr lang="en-US" altLang="zh-CN" sz="2100" dirty="0">
                <a:latin typeface="Arial" pitchFamily="34" charset="0"/>
                <a:ea typeface="黑体" pitchFamily="49" charset="-122"/>
              </a:rPr>
              <a:t>C(4), </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职称 </a:t>
            </a:r>
            <a:r>
              <a:rPr lang="en-US" altLang="zh-CN" sz="2100" dirty="0">
                <a:latin typeface="Arial" pitchFamily="34" charset="0"/>
                <a:ea typeface="黑体" pitchFamily="49" charset="-122"/>
              </a:rPr>
              <a:t>C(6))</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kc</a:t>
            </a:r>
            <a:r>
              <a:rPr lang="en-US" altLang="zh-CN" sz="2100" dirty="0">
                <a:latin typeface="Arial" pitchFamily="34" charset="0"/>
                <a:ea typeface="黑体" pitchFamily="49" charset="-122"/>
              </a:rPr>
              <a:t>(</a:t>
            </a:r>
            <a:r>
              <a:rPr lang="zh-CN" altLang="en-US" sz="2100" u="sng" dirty="0">
                <a:latin typeface="Arial" pitchFamily="34" charset="0"/>
                <a:ea typeface="黑体" pitchFamily="49" charset="-122"/>
              </a:rPr>
              <a:t>课程号 </a:t>
            </a:r>
            <a:r>
              <a:rPr lang="en-US" altLang="zh-CN" sz="2100" dirty="0">
                <a:latin typeface="Arial" pitchFamily="34" charset="0"/>
                <a:ea typeface="黑体" pitchFamily="49" charset="-122"/>
              </a:rPr>
              <a:t>C(4)</a:t>
            </a:r>
            <a:r>
              <a:rPr lang="zh-CN" altLang="en-US" sz="2100" dirty="0">
                <a:latin typeface="Arial" pitchFamily="34" charset="0"/>
                <a:ea typeface="黑体" pitchFamily="49" charset="-122"/>
              </a:rPr>
              <a:t>，课程名 </a:t>
            </a:r>
            <a:r>
              <a:rPr lang="en-US" altLang="zh-CN" sz="2100" dirty="0">
                <a:latin typeface="Arial" pitchFamily="34" charset="0"/>
                <a:ea typeface="黑体" pitchFamily="49" charset="-122"/>
              </a:rPr>
              <a:t>V(20)</a:t>
            </a:r>
            <a:r>
              <a:rPr lang="zh-CN" altLang="en-US" sz="2100" dirty="0">
                <a:latin typeface="Arial" pitchFamily="34" charset="0"/>
                <a:ea typeface="黑体" pitchFamily="49" charset="-122"/>
              </a:rPr>
              <a:t>，教师代码 </a:t>
            </a:r>
            <a:r>
              <a:rPr lang="en-US" altLang="zh-CN" sz="2100" dirty="0">
                <a:latin typeface="Arial" pitchFamily="34" charset="0"/>
                <a:ea typeface="黑体" pitchFamily="49" charset="-122"/>
              </a:rPr>
              <a:t>C(4))</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cj</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C(4),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I)</a:t>
            </a:r>
          </a:p>
          <a:p>
            <a:r>
              <a:rPr lang="zh-CN" altLang="en-US" sz="2100" dirty="0" smtClean="0">
                <a:latin typeface="Arial" pitchFamily="34" charset="0"/>
                <a:ea typeface="黑体" pitchFamily="49" charset="-122"/>
              </a:rPr>
              <a:t>　　关系</a:t>
            </a:r>
            <a:r>
              <a:rPr lang="zh-CN" altLang="en-US" sz="2100" dirty="0">
                <a:latin typeface="Arial" pitchFamily="34" charset="0"/>
                <a:ea typeface="黑体" pitchFamily="49" charset="-122"/>
              </a:rPr>
              <a:t>模式中带有下划线的字段为主码。请用</a:t>
            </a:r>
            <a:r>
              <a:rPr lang="en-US" altLang="zh-CN" sz="2100" dirty="0">
                <a:latin typeface="Arial" pitchFamily="34" charset="0"/>
                <a:ea typeface="黑体" pitchFamily="49" charset="-122"/>
              </a:rPr>
              <a:t>CREATE-SQL</a:t>
            </a:r>
            <a:r>
              <a:rPr lang="zh-CN" altLang="en-US" sz="2100" dirty="0">
                <a:latin typeface="Arial" pitchFamily="34" charset="0"/>
                <a:ea typeface="黑体" pitchFamily="49" charset="-122"/>
              </a:rPr>
              <a:t>命令来创建它们。</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创建数据库“</a:t>
            </a:r>
            <a:r>
              <a:rPr lang="en-US" altLang="zh-CN" sz="2100" dirty="0" err="1">
                <a:latin typeface="Arial" pitchFamily="34" charset="0"/>
                <a:ea typeface="黑体" pitchFamily="49" charset="-122"/>
              </a:rPr>
              <a:t>cjgl.dbc</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RUN </a:t>
            </a:r>
            <a:r>
              <a:rPr lang="en-US" altLang="zh-CN" sz="2100" dirty="0">
                <a:latin typeface="Arial" pitchFamily="34" charset="0"/>
                <a:ea typeface="黑体" pitchFamily="49" charset="-122"/>
              </a:rPr>
              <a:t>MD E:\CJGL</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DEFAULT TO E:\XSCJ</a:t>
            </a:r>
          </a:p>
          <a:p>
            <a:r>
              <a:rPr lang="en-US" altLang="zh-CN" sz="2100" dirty="0" smtClean="0">
                <a:latin typeface="Arial" pitchFamily="34" charset="0"/>
                <a:ea typeface="黑体" pitchFamily="49" charset="-122"/>
              </a:rPr>
              <a:t>　　CREATE </a:t>
            </a:r>
            <a:r>
              <a:rPr lang="en-US" altLang="zh-CN" sz="2100" dirty="0">
                <a:latin typeface="Arial" pitchFamily="34" charset="0"/>
                <a:ea typeface="黑体" pitchFamily="49" charset="-122"/>
              </a:rPr>
              <a:t>DATABASE XSCJ</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创建表“</a:t>
            </a:r>
            <a:r>
              <a:rPr lang="en-US" altLang="zh-CN" sz="2100" dirty="0" err="1">
                <a:latin typeface="Arial" pitchFamily="34" charset="0"/>
                <a:ea typeface="黑体" pitchFamily="49" charset="-122"/>
              </a:rPr>
              <a:t>xs.dbf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。为字段“系部代码”设置域完整性规则。</a:t>
            </a:r>
          </a:p>
          <a:p>
            <a:r>
              <a:rPr lang="en-US" altLang="zh-CN" sz="2100" dirty="0">
                <a:latin typeface="Arial" pitchFamily="34" charset="0"/>
                <a:ea typeface="黑体" pitchFamily="49" charset="-122"/>
              </a:rPr>
              <a:t>CREATE TABLE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C(8) PRIMARY KEY,</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C(8) NOT NULL, ;</a:t>
            </a:r>
          </a:p>
          <a:p>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C(2),</a:t>
            </a:r>
            <a:r>
              <a:rPr lang="zh-CN" altLang="en-US" sz="2100" dirty="0">
                <a:latin typeface="Arial" pitchFamily="34" charset="0"/>
                <a:ea typeface="黑体" pitchFamily="49" charset="-122"/>
              </a:rPr>
              <a:t>联系电话 </a:t>
            </a:r>
            <a:r>
              <a:rPr lang="en-US" altLang="zh-CN" sz="2100" dirty="0">
                <a:latin typeface="Arial" pitchFamily="34" charset="0"/>
                <a:ea typeface="黑体" pitchFamily="49" charset="-122"/>
              </a:rPr>
              <a:t>C(12), ;</a:t>
            </a:r>
          </a:p>
          <a:p>
            <a:r>
              <a:rPr lang="zh-CN" altLang="en-US" sz="2100" dirty="0">
                <a:latin typeface="Arial" pitchFamily="34" charset="0"/>
                <a:ea typeface="黑体" pitchFamily="49" charset="-122"/>
              </a:rPr>
              <a:t>系部代码 </a:t>
            </a:r>
            <a:r>
              <a:rPr lang="en-US" altLang="zh-CN" sz="2100" dirty="0">
                <a:latin typeface="Arial" pitchFamily="34" charset="0"/>
                <a:ea typeface="黑体" pitchFamily="49" charset="-122"/>
              </a:rPr>
              <a:t>C(2) CHECK </a:t>
            </a:r>
            <a:r>
              <a:rPr lang="zh-CN" altLang="en-US" sz="2100" dirty="0">
                <a:latin typeface="Arial" pitchFamily="34" charset="0"/>
                <a:ea typeface="黑体" pitchFamily="49" charset="-122"/>
              </a:rPr>
              <a:t>系部代码 </a:t>
            </a:r>
            <a:r>
              <a:rPr lang="en-US" altLang="zh-CN" sz="2100" dirty="0">
                <a:latin typeface="Arial" pitchFamily="34" charset="0"/>
                <a:ea typeface="黑体" pitchFamily="49" charset="-122"/>
              </a:rPr>
              <a:t>&gt;="01" AND </a:t>
            </a:r>
            <a:r>
              <a:rPr lang="zh-CN" altLang="en-US" sz="2100" dirty="0">
                <a:latin typeface="Arial" pitchFamily="34" charset="0"/>
                <a:ea typeface="黑体" pitchFamily="49" charset="-122"/>
              </a:rPr>
              <a:t>系部代码 </a:t>
            </a:r>
            <a:r>
              <a:rPr lang="en-US" altLang="zh-CN" sz="2100" dirty="0">
                <a:latin typeface="Arial" pitchFamily="34" charset="0"/>
                <a:ea typeface="黑体" pitchFamily="49" charset="-122"/>
              </a:rPr>
              <a:t>&lt;="08",</a:t>
            </a:r>
            <a:r>
              <a:rPr lang="zh-CN" altLang="en-US" sz="2100" dirty="0">
                <a:latin typeface="Arial" pitchFamily="34" charset="0"/>
                <a:ea typeface="黑体" pitchFamily="49" charset="-122"/>
              </a:rPr>
              <a:t>照片 </a:t>
            </a:r>
            <a:r>
              <a:rPr lang="en-US" altLang="zh-CN" sz="2100" dirty="0">
                <a:latin typeface="Arial" pitchFamily="34" charset="0"/>
                <a:ea typeface="黑体" pitchFamily="49" charset="-122"/>
              </a:rPr>
              <a:t>G)</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其它参见</a:t>
            </a:r>
            <a:r>
              <a:rPr lang="en-US" altLang="zh-CN" sz="2100" dirty="0" smtClean="0">
                <a:latin typeface="Arial" pitchFamily="34" charset="0"/>
                <a:ea typeface="黑体" pitchFamily="49" charset="-122"/>
              </a:rPr>
              <a:t>P242</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结果</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6-36</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3" name="矩形 2"/>
          <p:cNvSpPr/>
          <p:nvPr/>
        </p:nvSpPr>
        <p:spPr>
          <a:xfrm>
            <a:off x="251520" y="5701888"/>
            <a:ext cx="432048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6-36  </a:t>
            </a:r>
            <a:r>
              <a:rPr lang="zh-CN" altLang="en-US" dirty="0">
                <a:solidFill>
                  <a:srgbClr val="FFFFFF"/>
                </a:solidFill>
                <a:latin typeface="Arial" pitchFamily="34" charset="0"/>
                <a:ea typeface="黑体" pitchFamily="49" charset="-122"/>
              </a:rPr>
              <a:t>用</a:t>
            </a:r>
            <a:r>
              <a:rPr lang="en-US" altLang="zh-CN" dirty="0">
                <a:solidFill>
                  <a:srgbClr val="FFFFFF"/>
                </a:solidFill>
                <a:latin typeface="Arial" pitchFamily="34" charset="0"/>
                <a:ea typeface="黑体" pitchFamily="49" charset="-122"/>
              </a:rPr>
              <a:t>CREATE-SQL</a:t>
            </a:r>
            <a:r>
              <a:rPr lang="zh-CN" altLang="en-US" dirty="0">
                <a:solidFill>
                  <a:srgbClr val="FFFFFF"/>
                </a:solidFill>
                <a:latin typeface="Arial" pitchFamily="34" charset="0"/>
                <a:ea typeface="黑体" pitchFamily="49" charset="-122"/>
              </a:rPr>
              <a:t>创建数据库及表</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4500" y="4365104"/>
            <a:ext cx="4418780"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9885005"/>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0605"/>
            <a:ext cx="8997950" cy="1327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用户</a:t>
            </a:r>
            <a:r>
              <a:rPr lang="zh-CN" altLang="en-US" sz="2100" dirty="0">
                <a:latin typeface="Arial" pitchFamily="34" charset="0"/>
                <a:ea typeface="黑体" pitchFamily="49" charset="-122"/>
              </a:rPr>
              <a:t>使用数据时，随着应用要求的改变，往往需要对原来定义的表结构进行修改，修改表横贯的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命令是</a:t>
            </a:r>
            <a:r>
              <a:rPr lang="en-US" altLang="zh-CN" sz="2100" dirty="0">
                <a:latin typeface="Arial" pitchFamily="34" charset="0"/>
                <a:ea typeface="黑体" pitchFamily="49" charset="-122"/>
              </a:rPr>
              <a:t>ALTER TABLE-SQL</a:t>
            </a:r>
            <a:r>
              <a:rPr lang="zh-CN" altLang="en-US" sz="2100" dirty="0">
                <a:latin typeface="Arial" pitchFamily="34" charset="0"/>
                <a:ea typeface="黑体" pitchFamily="49" charset="-122"/>
              </a:rPr>
              <a:t>。</a:t>
            </a:r>
          </a:p>
          <a:p>
            <a:r>
              <a:rPr lang="en-US" altLang="zh-CN" sz="2100" dirty="0">
                <a:latin typeface="Arial" pitchFamily="34" charset="0"/>
                <a:ea typeface="黑体" pitchFamily="49" charset="-122"/>
              </a:rPr>
              <a:t>ALTER TABLE- SQL </a:t>
            </a:r>
            <a:r>
              <a:rPr lang="zh-CN" altLang="en-US" sz="2100" dirty="0">
                <a:latin typeface="Arial" pitchFamily="34" charset="0"/>
                <a:ea typeface="黑体" pitchFamily="49" charset="-122"/>
              </a:rPr>
              <a:t>有三种格式，本节将给出</a:t>
            </a:r>
            <a:r>
              <a:rPr lang="en-US" altLang="zh-CN" sz="2100" dirty="0">
                <a:latin typeface="Arial" pitchFamily="34" charset="0"/>
                <a:ea typeface="黑体" pitchFamily="49" charset="-122"/>
              </a:rPr>
              <a:t>ALTER TABLE-SQL</a:t>
            </a:r>
            <a:r>
              <a:rPr lang="zh-CN" altLang="en-US" sz="2100" dirty="0">
                <a:latin typeface="Arial" pitchFamily="34" charset="0"/>
                <a:ea typeface="黑体" pitchFamily="49" charset="-122"/>
              </a:rPr>
              <a:t>命令的详细叙述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6.3.2  </a:t>
            </a:r>
            <a:r>
              <a:rPr lang="zh-CN" altLang="en-US" sz="2200" dirty="0">
                <a:ea typeface="黑体" pitchFamily="49" charset="-122"/>
              </a:rPr>
              <a:t>修改表结构</a:t>
            </a:r>
          </a:p>
        </p:txBody>
      </p:sp>
      <p:sp>
        <p:nvSpPr>
          <p:cNvPr id="4" name="Rectangle 3"/>
          <p:cNvSpPr>
            <a:spLocks noChangeArrowheads="1"/>
          </p:cNvSpPr>
          <p:nvPr/>
        </p:nvSpPr>
        <p:spPr bwMode="auto">
          <a:xfrm>
            <a:off x="74613" y="189219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．格式</a:t>
            </a:r>
            <a:r>
              <a:rPr lang="en-US" altLang="zh-CN" sz="2200" dirty="0">
                <a:ea typeface="黑体" pitchFamily="49" charset="-122"/>
              </a:rPr>
              <a:t>1</a:t>
            </a:r>
          </a:p>
        </p:txBody>
      </p:sp>
      <p:sp>
        <p:nvSpPr>
          <p:cNvPr id="6" name="Rectangle 4"/>
          <p:cNvSpPr>
            <a:spLocks noChangeArrowheads="1"/>
          </p:cNvSpPr>
          <p:nvPr/>
        </p:nvSpPr>
        <p:spPr bwMode="auto">
          <a:xfrm>
            <a:off x="74613" y="2296172"/>
            <a:ext cx="8997950"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a:solidFill>
                  <a:srgbClr val="FFFF00"/>
                </a:solidFill>
                <a:latin typeface="Arial" pitchFamily="34" charset="0"/>
                <a:ea typeface="黑体" pitchFamily="49" charset="-122"/>
              </a:rPr>
              <a:t>ALTER TABLE TableName1</a:t>
            </a:r>
          </a:p>
          <a:p>
            <a:r>
              <a:rPr lang="en-US" altLang="zh-CN" sz="2100" dirty="0">
                <a:solidFill>
                  <a:srgbClr val="FFFF00"/>
                </a:solidFill>
                <a:latin typeface="Arial" pitchFamily="34" charset="0"/>
                <a:ea typeface="黑体" pitchFamily="49" charset="-122"/>
              </a:rPr>
              <a:t>ADD | ALTER [COLUMN] FieldName1</a:t>
            </a:r>
          </a:p>
          <a:p>
            <a:r>
              <a:rPr lang="en-US" altLang="zh-CN" sz="2100" dirty="0" err="1">
                <a:solidFill>
                  <a:srgbClr val="FFFF00"/>
                </a:solidFill>
                <a:latin typeface="Arial" pitchFamily="34" charset="0"/>
                <a:ea typeface="黑体" pitchFamily="49" charset="-122"/>
              </a:rPr>
              <a:t>FieldType</a:t>
            </a:r>
            <a:r>
              <a:rPr lang="en-US" altLang="zh-CN" sz="2100" dirty="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nFieldWidth</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nPrecision</a:t>
            </a:r>
            <a:r>
              <a:rPr lang="en-US" altLang="zh-CN" sz="2100" dirty="0">
                <a:solidFill>
                  <a:srgbClr val="FFFF00"/>
                </a:solidFill>
                <a:latin typeface="Arial" pitchFamily="34" charset="0"/>
                <a:ea typeface="黑体" pitchFamily="49" charset="-122"/>
              </a:rPr>
              <a:t>])] [NULL | NOT NULL]</a:t>
            </a:r>
          </a:p>
          <a:p>
            <a:r>
              <a:rPr lang="en-US" altLang="zh-CN" sz="2100" dirty="0">
                <a:solidFill>
                  <a:srgbClr val="FFFF00"/>
                </a:solidFill>
                <a:latin typeface="Arial" pitchFamily="34" charset="0"/>
                <a:ea typeface="黑体" pitchFamily="49" charset="-122"/>
              </a:rPr>
              <a:t>[CHECK lExpression1 [ERROR cMessageText1]]</a:t>
            </a:r>
          </a:p>
          <a:p>
            <a:r>
              <a:rPr lang="en-US" altLang="zh-CN" sz="2100" dirty="0">
                <a:solidFill>
                  <a:srgbClr val="FFFF00"/>
                </a:solidFill>
                <a:latin typeface="Arial" pitchFamily="34" charset="0"/>
                <a:ea typeface="黑体" pitchFamily="49" charset="-122"/>
              </a:rPr>
              <a:t>[DEFAULT eExpression1</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PRIMARY KEY | UNIQUE]</a:t>
            </a:r>
          </a:p>
          <a:p>
            <a:r>
              <a:rPr lang="en-US" altLang="zh-CN" sz="2100" dirty="0">
                <a:solidFill>
                  <a:srgbClr val="FFFF00"/>
                </a:solidFill>
                <a:latin typeface="Arial" pitchFamily="34" charset="0"/>
                <a:ea typeface="黑体" pitchFamily="49" charset="-122"/>
              </a:rPr>
              <a:t>[REFERENCES TableName2 [TAG TagName1]] [NOCPTRANS]</a:t>
            </a:r>
          </a:p>
          <a:p>
            <a:r>
              <a:rPr lang="en-US" altLang="zh-CN" sz="2100" dirty="0">
                <a:solidFill>
                  <a:srgbClr val="FFFF00"/>
                </a:solidFill>
                <a:latin typeface="Arial" pitchFamily="34" charset="0"/>
                <a:ea typeface="黑体" pitchFamily="49" charset="-122"/>
              </a:rPr>
              <a:t>[NOVALIDATE]</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功能：向</a:t>
            </a:r>
            <a:r>
              <a:rPr lang="zh-CN" altLang="en-US" sz="2100" dirty="0">
                <a:latin typeface="Arial" pitchFamily="34" charset="0"/>
                <a:ea typeface="黑体" pitchFamily="49" charset="-122"/>
              </a:rPr>
              <a:t>表中添加一个新字段或修改一个已有的字段。</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en-US" altLang="zh-CN" sz="2100" dirty="0" smtClean="0">
                <a:latin typeface="Arial" pitchFamily="34" charset="0"/>
                <a:ea typeface="黑体" pitchFamily="49" charset="-122"/>
              </a:rPr>
              <a:t>　　①ADD|ALTER</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ADD</a:t>
            </a:r>
            <a:r>
              <a:rPr lang="zh-CN" altLang="en-US" sz="2100" dirty="0">
                <a:latin typeface="Arial" pitchFamily="34" charset="0"/>
                <a:ea typeface="黑体" pitchFamily="49" charset="-122"/>
              </a:rPr>
              <a:t>表示添加字段，</a:t>
            </a:r>
            <a:r>
              <a:rPr lang="en-US" altLang="zh-CN" sz="2100" dirty="0">
                <a:latin typeface="Arial" pitchFamily="34" charset="0"/>
                <a:ea typeface="黑体" pitchFamily="49" charset="-122"/>
              </a:rPr>
              <a:t>ALTER</a:t>
            </a:r>
            <a:r>
              <a:rPr lang="zh-CN" altLang="en-US" sz="2100" dirty="0">
                <a:latin typeface="Arial" pitchFamily="34" charset="0"/>
                <a:ea typeface="黑体" pitchFamily="49" charset="-122"/>
              </a:rPr>
              <a:t>表示修改字段特性。</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其他</a:t>
            </a:r>
            <a:r>
              <a:rPr lang="zh-CN" altLang="en-US" sz="2100" dirty="0">
                <a:latin typeface="Arial" pitchFamily="34" charset="0"/>
                <a:ea typeface="黑体" pitchFamily="49" charset="-122"/>
              </a:rPr>
              <a:t>参数和子句与</a:t>
            </a:r>
            <a:r>
              <a:rPr lang="en-US" altLang="zh-CN" sz="2100" dirty="0">
                <a:latin typeface="Arial" pitchFamily="34" charset="0"/>
                <a:ea typeface="黑体" pitchFamily="49" charset="-122"/>
              </a:rPr>
              <a:t>CREATE TABLE</a:t>
            </a:r>
            <a:r>
              <a:rPr lang="zh-CN" altLang="en-US" sz="2100" dirty="0">
                <a:latin typeface="Arial" pitchFamily="34" charset="0"/>
                <a:ea typeface="黑体" pitchFamily="49" charset="-122"/>
              </a:rPr>
              <a:t>中相同。</a:t>
            </a:r>
          </a:p>
          <a:p>
            <a:r>
              <a:rPr lang="en-US" altLang="zh-CN" sz="2100" dirty="0" smtClean="0">
                <a:latin typeface="Arial" pitchFamily="34" charset="0"/>
                <a:ea typeface="黑体" pitchFamily="49" charset="-122"/>
              </a:rPr>
              <a:t>　　③NOVALIDATE</a:t>
            </a:r>
            <a:r>
              <a:rPr lang="zh-CN" altLang="en-US" sz="2100" dirty="0">
                <a:latin typeface="Arial" pitchFamily="34" charset="0"/>
                <a:ea typeface="黑体" pitchFamily="49" charset="-122"/>
              </a:rPr>
              <a:t>：用这一选项，</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修改表的结构不受表中数据完整性的约束</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602206551"/>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TableName1</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[COLUMN] FieldName2 [NULL | NOT NULL]</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SET DEFAULT eExpression2]</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SET CHECK lExpression2 [ERROR cMessageText2]]</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DROP DEFAULT] [DROP CHECK] [NOVALIDATE]</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对</a:t>
            </a:r>
            <a:r>
              <a:rPr lang="zh-CN" altLang="en-US" sz="2100" dirty="0">
                <a:latin typeface="Arial" pitchFamily="34" charset="0"/>
                <a:ea typeface="黑体" pitchFamily="49" charset="-122"/>
              </a:rPr>
              <a:t>表中指定的字段设置、修改或删除缺省值、有效性规则，不影响原有表的数据。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en-US" altLang="zh-CN" sz="2100" dirty="0" smtClean="0">
                <a:latin typeface="Arial" pitchFamily="34" charset="0"/>
                <a:ea typeface="黑体" pitchFamily="49" charset="-122"/>
              </a:rPr>
              <a:t>　　①SET</a:t>
            </a:r>
            <a:r>
              <a:rPr lang="zh-CN" altLang="en-US" sz="2100" dirty="0">
                <a:latin typeface="Arial" pitchFamily="34" charset="0"/>
                <a:ea typeface="黑体" pitchFamily="49" charset="-122"/>
              </a:rPr>
              <a:t>子句：用来设置缺省值、有效性规则。</a:t>
            </a:r>
          </a:p>
          <a:p>
            <a:r>
              <a:rPr lang="en-US" altLang="zh-CN" sz="2100" dirty="0" smtClean="0">
                <a:latin typeface="Arial" pitchFamily="34" charset="0"/>
                <a:ea typeface="黑体" pitchFamily="49" charset="-122"/>
              </a:rPr>
              <a:t>　　②DROP</a:t>
            </a:r>
            <a:r>
              <a:rPr lang="zh-CN" altLang="en-US" sz="2100" dirty="0">
                <a:latin typeface="Arial" pitchFamily="34" charset="0"/>
                <a:ea typeface="黑体" pitchFamily="49" charset="-122"/>
              </a:rPr>
              <a:t>子句：用来删除缺省值、有效性规则。</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其他</a:t>
            </a:r>
            <a:r>
              <a:rPr lang="zh-CN" altLang="en-US" sz="2100" dirty="0">
                <a:latin typeface="Arial" pitchFamily="34" charset="0"/>
                <a:ea typeface="黑体" pitchFamily="49" charset="-122"/>
              </a:rPr>
              <a:t>参数与前相同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 </a:t>
            </a:r>
            <a:r>
              <a:rPr lang="zh-CN" altLang="en-US" sz="2200" dirty="0">
                <a:ea typeface="黑体" pitchFamily="49" charset="-122"/>
              </a:rPr>
              <a:t>格式</a:t>
            </a:r>
            <a:r>
              <a:rPr lang="en-US" altLang="zh-CN" sz="2200" dirty="0">
                <a:ea typeface="黑体" pitchFamily="49" charset="-122"/>
              </a:rPr>
              <a:t>2</a:t>
            </a:r>
          </a:p>
        </p:txBody>
      </p:sp>
    </p:spTree>
    <p:extLst>
      <p:ext uri="{BB962C8B-B14F-4D97-AF65-F5344CB8AC3E}">
        <p14:creationId xmlns:p14="http://schemas.microsoft.com/office/powerpoint/2010/main" val="3601931537"/>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a:solidFill>
                  <a:srgbClr val="FFFF00"/>
                </a:solidFill>
                <a:latin typeface="Arial" pitchFamily="34" charset="0"/>
                <a:ea typeface="黑体" pitchFamily="49" charset="-122"/>
              </a:rPr>
              <a:t>ALTER TABLE TableName1</a:t>
            </a:r>
          </a:p>
          <a:p>
            <a:r>
              <a:rPr lang="en-US" altLang="zh-CN" sz="2100" dirty="0">
                <a:solidFill>
                  <a:srgbClr val="FFFF00"/>
                </a:solidFill>
                <a:latin typeface="Arial" pitchFamily="34" charset="0"/>
                <a:ea typeface="黑体" pitchFamily="49" charset="-122"/>
              </a:rPr>
              <a:t>[DROP [COLUMN] FieldName3]</a:t>
            </a:r>
          </a:p>
          <a:p>
            <a:r>
              <a:rPr lang="en-US" altLang="zh-CN" sz="2100" dirty="0">
                <a:solidFill>
                  <a:srgbClr val="FFFF00"/>
                </a:solidFill>
                <a:latin typeface="Arial" pitchFamily="34" charset="0"/>
                <a:ea typeface="黑体" pitchFamily="49" charset="-122"/>
              </a:rPr>
              <a:t>[SET CHECK lExpression3 [ERROR cMessageText3]]</a:t>
            </a:r>
          </a:p>
          <a:p>
            <a:r>
              <a:rPr lang="en-US" altLang="zh-CN" sz="2100" dirty="0">
                <a:solidFill>
                  <a:srgbClr val="FFFF00"/>
                </a:solidFill>
                <a:latin typeface="Arial" pitchFamily="34" charset="0"/>
                <a:ea typeface="黑体" pitchFamily="49" charset="-122"/>
              </a:rPr>
              <a:t>[DROP CHECK]</a:t>
            </a:r>
          </a:p>
          <a:p>
            <a:r>
              <a:rPr lang="en-US" altLang="zh-CN" sz="2100" dirty="0">
                <a:solidFill>
                  <a:srgbClr val="FFFF00"/>
                </a:solidFill>
                <a:latin typeface="Arial" pitchFamily="34" charset="0"/>
                <a:ea typeface="黑体" pitchFamily="49" charset="-122"/>
              </a:rPr>
              <a:t>[ADD PRIMARY KEY eExpression3 TAG TagName2 [FOR lExpression4]]</a:t>
            </a:r>
          </a:p>
          <a:p>
            <a:r>
              <a:rPr lang="en-US" altLang="zh-CN" sz="2100" dirty="0">
                <a:solidFill>
                  <a:srgbClr val="FFFF00"/>
                </a:solidFill>
                <a:latin typeface="Arial" pitchFamily="34" charset="0"/>
                <a:ea typeface="黑体" pitchFamily="49" charset="-122"/>
              </a:rPr>
              <a:t>[DROP PRIMARY KEY]</a:t>
            </a:r>
          </a:p>
          <a:p>
            <a:r>
              <a:rPr lang="en-US" altLang="zh-CN" sz="2100" dirty="0">
                <a:solidFill>
                  <a:srgbClr val="FFFF00"/>
                </a:solidFill>
                <a:latin typeface="Arial" pitchFamily="34" charset="0"/>
                <a:ea typeface="黑体" pitchFamily="49" charset="-122"/>
              </a:rPr>
              <a:t>[ADD UNIQUE eExpression4 [TAG TagName3 [FOR lExpression5]]]</a:t>
            </a:r>
          </a:p>
          <a:p>
            <a:r>
              <a:rPr lang="en-US" altLang="zh-CN" sz="2100" dirty="0">
                <a:solidFill>
                  <a:srgbClr val="FFFF00"/>
                </a:solidFill>
                <a:latin typeface="Arial" pitchFamily="34" charset="0"/>
                <a:ea typeface="黑体" pitchFamily="49" charset="-122"/>
              </a:rPr>
              <a:t>[DROP UNIQUE TAG TagName4]</a:t>
            </a:r>
          </a:p>
          <a:p>
            <a:r>
              <a:rPr lang="en-US" altLang="zh-CN" sz="2100" dirty="0">
                <a:solidFill>
                  <a:srgbClr val="FFFF00"/>
                </a:solidFill>
                <a:latin typeface="Arial" pitchFamily="34" charset="0"/>
                <a:ea typeface="黑体" pitchFamily="49" charset="-122"/>
              </a:rPr>
              <a:t>[ADD FOREIGN KEY [eExpression5] TAG TagName4 [FOR lExpression6]</a:t>
            </a:r>
          </a:p>
          <a:p>
            <a:r>
              <a:rPr lang="en-US" altLang="zh-CN" sz="2100" dirty="0">
                <a:solidFill>
                  <a:srgbClr val="FFFF00"/>
                </a:solidFill>
                <a:latin typeface="Arial" pitchFamily="34" charset="0"/>
                <a:ea typeface="黑体" pitchFamily="49" charset="-122"/>
              </a:rPr>
              <a:t>REFERENCES TableName2 [TAG TagName5]]</a:t>
            </a:r>
          </a:p>
          <a:p>
            <a:r>
              <a:rPr lang="en-US" altLang="zh-CN" sz="2100" dirty="0">
                <a:solidFill>
                  <a:srgbClr val="FFFF00"/>
                </a:solidFill>
                <a:latin typeface="Arial" pitchFamily="34" charset="0"/>
                <a:ea typeface="黑体" pitchFamily="49" charset="-122"/>
              </a:rPr>
              <a:t>[DROP FOREIGN KEY TAG TagName6 [SAVE]]</a:t>
            </a:r>
          </a:p>
          <a:p>
            <a:r>
              <a:rPr lang="en-US" altLang="zh-CN" sz="2100" dirty="0">
                <a:solidFill>
                  <a:srgbClr val="FFFF00"/>
                </a:solidFill>
                <a:latin typeface="Arial" pitchFamily="34" charset="0"/>
                <a:ea typeface="黑体" pitchFamily="49" charset="-122"/>
              </a:rPr>
              <a:t>[RENAME COLUMN FieldName4 TO FieldName5]</a:t>
            </a:r>
          </a:p>
          <a:p>
            <a:r>
              <a:rPr lang="en-US" altLang="zh-CN" sz="2100" dirty="0">
                <a:solidFill>
                  <a:srgbClr val="FFFF00"/>
                </a:solidFill>
                <a:latin typeface="Arial" pitchFamily="34" charset="0"/>
                <a:ea typeface="黑体" pitchFamily="49" charset="-122"/>
              </a:rPr>
              <a:t>[NOVALIDATE]</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格式</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实际上是对格式</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和格式</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的功能综合与补充。可以删除指定表中的指定字段、修改字段名、修改指定表的完整性规则，包括添加或删除主索引、外索引、候选索引及表的有效性规则</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3. </a:t>
            </a:r>
            <a:r>
              <a:rPr lang="zh-CN" altLang="en-US" sz="2200" dirty="0" smtClean="0">
                <a:ea typeface="黑体" pitchFamily="49" charset="-122"/>
              </a:rPr>
              <a:t>格式</a:t>
            </a:r>
            <a:r>
              <a:rPr lang="en-US" altLang="zh-CN" sz="2200" dirty="0" smtClean="0">
                <a:ea typeface="黑体" pitchFamily="49" charset="-122"/>
              </a:rPr>
              <a:t>3</a:t>
            </a:r>
            <a:endParaRPr lang="en-US" altLang="zh-CN" sz="2200" dirty="0">
              <a:ea typeface="黑体" pitchFamily="49" charset="-122"/>
            </a:endParaRPr>
          </a:p>
        </p:txBody>
      </p:sp>
    </p:spTree>
    <p:extLst>
      <p:ext uri="{BB962C8B-B14F-4D97-AF65-F5344CB8AC3E}">
        <p14:creationId xmlns:p14="http://schemas.microsoft.com/office/powerpoint/2010/main" val="1281332732"/>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4624"/>
            <a:ext cx="8997950" cy="2935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en-US" altLang="zh-CN" sz="2100" dirty="0" smtClean="0">
                <a:latin typeface="Arial" pitchFamily="34" charset="0"/>
                <a:ea typeface="黑体" pitchFamily="49" charset="-122"/>
              </a:rPr>
              <a:t>　　①RENAME </a:t>
            </a:r>
            <a:r>
              <a:rPr lang="en-US" altLang="zh-CN" sz="2100" dirty="0">
                <a:latin typeface="Arial" pitchFamily="34" charset="0"/>
                <a:ea typeface="黑体" pitchFamily="49" charset="-122"/>
              </a:rPr>
              <a:t>COLUMN FieldName4 TO FieldName5</a:t>
            </a:r>
            <a:r>
              <a:rPr lang="zh-CN" altLang="en-US" sz="2100" dirty="0">
                <a:latin typeface="Arial" pitchFamily="34" charset="0"/>
                <a:ea typeface="黑体" pitchFamily="49" charset="-122"/>
              </a:rPr>
              <a:t>：为字段更名。</a:t>
            </a:r>
          </a:p>
          <a:p>
            <a:r>
              <a:rPr lang="en-US" altLang="zh-CN" sz="2100" dirty="0" smtClean="0">
                <a:latin typeface="Arial" pitchFamily="34" charset="0"/>
                <a:ea typeface="黑体" pitchFamily="49" charset="-122"/>
              </a:rPr>
              <a:t>　　②ADD</a:t>
            </a:r>
            <a:r>
              <a:rPr lang="zh-CN" altLang="en-US" sz="2100" dirty="0">
                <a:latin typeface="Arial" pitchFamily="34" charset="0"/>
                <a:ea typeface="黑体" pitchFamily="49" charset="-122"/>
              </a:rPr>
              <a:t>子句：添加。</a:t>
            </a:r>
          </a:p>
          <a:p>
            <a:r>
              <a:rPr lang="en-US" altLang="zh-CN" sz="2100" dirty="0" smtClean="0">
                <a:latin typeface="Arial" pitchFamily="34" charset="0"/>
                <a:ea typeface="黑体" pitchFamily="49" charset="-122"/>
              </a:rPr>
              <a:t>　　③DROP</a:t>
            </a:r>
            <a:r>
              <a:rPr lang="zh-CN" altLang="en-US" sz="2100" dirty="0">
                <a:latin typeface="Arial" pitchFamily="34" charset="0"/>
                <a:ea typeface="黑体" pitchFamily="49" charset="-122"/>
              </a:rPr>
              <a:t>子句：删除。</a:t>
            </a:r>
            <a:r>
              <a:rPr lang="en-US" altLang="zh-CN" sz="2100" dirty="0">
                <a:latin typeface="Arial" pitchFamily="34" charset="0"/>
                <a:ea typeface="黑体" pitchFamily="49" charset="-122"/>
              </a:rPr>
              <a:t>ADD</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DROP</a:t>
            </a:r>
            <a:r>
              <a:rPr lang="zh-CN" altLang="en-US" sz="2100" dirty="0">
                <a:latin typeface="Arial" pitchFamily="34" charset="0"/>
                <a:ea typeface="黑体" pitchFamily="49" charset="-122"/>
              </a:rPr>
              <a:t>都是对表一级而言的。</a:t>
            </a:r>
          </a:p>
          <a:p>
            <a:r>
              <a:rPr lang="en-US" altLang="zh-CN" sz="2100" dirty="0" smtClean="0">
                <a:latin typeface="Arial" pitchFamily="34" charset="0"/>
                <a:ea typeface="黑体" pitchFamily="49" charset="-122"/>
              </a:rPr>
              <a:t>　　④SAVE</a:t>
            </a:r>
            <a:r>
              <a:rPr lang="zh-CN" altLang="en-US" sz="2100" dirty="0">
                <a:latin typeface="Arial" pitchFamily="34" charset="0"/>
                <a:ea typeface="黑体" pitchFamily="49" charset="-122"/>
              </a:rPr>
              <a:t>：用于</a:t>
            </a:r>
            <a:r>
              <a:rPr lang="en-US" altLang="zh-CN" sz="2100" dirty="0">
                <a:latin typeface="Arial" pitchFamily="34" charset="0"/>
                <a:ea typeface="黑体" pitchFamily="49" charset="-122"/>
              </a:rPr>
              <a:t>DROP FOREIGN KEY TAG TagName6</a:t>
            </a:r>
            <a:r>
              <a:rPr lang="zh-CN" altLang="en-US" sz="2100" dirty="0">
                <a:latin typeface="Arial" pitchFamily="34" charset="0"/>
                <a:ea typeface="黑体" pitchFamily="49" charset="-122"/>
              </a:rPr>
              <a:t>子句中，表示在删除索引标记为</a:t>
            </a:r>
            <a:r>
              <a:rPr lang="en-US" altLang="zh-CN" sz="2100" dirty="0">
                <a:latin typeface="Arial" pitchFamily="34" charset="0"/>
                <a:ea typeface="黑体" pitchFamily="49" charset="-122"/>
              </a:rPr>
              <a:t>TagName6</a:t>
            </a:r>
            <a:r>
              <a:rPr lang="zh-CN" altLang="en-US" sz="2100" dirty="0">
                <a:latin typeface="Arial" pitchFamily="34" charset="0"/>
                <a:ea typeface="黑体" pitchFamily="49" charset="-122"/>
              </a:rPr>
              <a:t>的外部关键字时，用户可以使用</a:t>
            </a:r>
            <a:r>
              <a:rPr lang="en-US" altLang="zh-CN" sz="2100" dirty="0">
                <a:latin typeface="Arial" pitchFamily="34" charset="0"/>
                <a:ea typeface="黑体" pitchFamily="49" charset="-122"/>
              </a:rPr>
              <a:t>SAVE</a:t>
            </a:r>
            <a:r>
              <a:rPr lang="zh-CN" altLang="en-US" sz="2100" dirty="0">
                <a:latin typeface="Arial" pitchFamily="34" charset="0"/>
                <a:ea typeface="黑体" pitchFamily="49" charset="-122"/>
              </a:rPr>
              <a:t>在结构复合索引中继续保持这个索引标记。如果缺省</a:t>
            </a:r>
            <a:r>
              <a:rPr lang="en-US" altLang="zh-CN" sz="2100" dirty="0">
                <a:latin typeface="Arial" pitchFamily="34" charset="0"/>
                <a:ea typeface="黑体" pitchFamily="49" charset="-122"/>
              </a:rPr>
              <a:t>SAVE</a:t>
            </a:r>
            <a:r>
              <a:rPr lang="zh-CN" altLang="en-US" sz="2100" dirty="0">
                <a:latin typeface="Arial" pitchFamily="34" charset="0"/>
                <a:ea typeface="黑体" pitchFamily="49" charset="-122"/>
              </a:rPr>
              <a:t>，则该标记将被从结构复合索引中删除。</a:t>
            </a:r>
          </a:p>
          <a:p>
            <a:r>
              <a:rPr lang="en-US" altLang="zh-CN" sz="2100" dirty="0" smtClean="0">
                <a:latin typeface="Arial" pitchFamily="34" charset="0"/>
                <a:ea typeface="黑体" pitchFamily="49" charset="-122"/>
              </a:rPr>
              <a:t>　　⑤</a:t>
            </a:r>
            <a:r>
              <a:rPr lang="zh-CN" altLang="en-US" sz="2100" dirty="0" smtClean="0">
                <a:latin typeface="Arial" pitchFamily="34" charset="0"/>
                <a:ea typeface="黑体" pitchFamily="49" charset="-122"/>
              </a:rPr>
              <a:t>其它</a:t>
            </a:r>
            <a:r>
              <a:rPr lang="zh-CN" altLang="en-US" sz="2100" dirty="0">
                <a:latin typeface="Arial" pitchFamily="34" charset="0"/>
                <a:ea typeface="黑体" pitchFamily="49" charset="-122"/>
              </a:rPr>
              <a:t>参数和子句意义同前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306900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4</a:t>
            </a:r>
            <a:r>
              <a:rPr lang="zh-CN" altLang="en-US" sz="2200" dirty="0">
                <a:ea typeface="黑体" pitchFamily="49" charset="-122"/>
              </a:rPr>
              <a:t>．</a:t>
            </a:r>
            <a:r>
              <a:rPr lang="zh-CN" altLang="en-US" sz="2200" dirty="0" smtClean="0">
                <a:ea typeface="黑体" pitchFamily="49" charset="-122"/>
              </a:rPr>
              <a:t>示例</a:t>
            </a:r>
            <a:endParaRPr lang="zh-CN" altLang="en-US" sz="2200" dirty="0">
              <a:ea typeface="黑体" pitchFamily="49" charset="-122"/>
            </a:endParaRPr>
          </a:p>
        </p:txBody>
      </p:sp>
      <p:sp>
        <p:nvSpPr>
          <p:cNvPr id="4" name="Rectangle 4"/>
          <p:cNvSpPr>
            <a:spLocks noChangeArrowheads="1"/>
          </p:cNvSpPr>
          <p:nvPr/>
        </p:nvSpPr>
        <p:spPr bwMode="auto">
          <a:xfrm>
            <a:off x="74613" y="3501008"/>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6-44】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的基础上，使用</a:t>
            </a:r>
            <a:r>
              <a:rPr lang="en-US" altLang="zh-CN" sz="2100" dirty="0">
                <a:latin typeface="Arial" pitchFamily="34" charset="0"/>
                <a:ea typeface="黑体" pitchFamily="49" charset="-122"/>
              </a:rPr>
              <a:t>ALTER TABLE-SQL</a:t>
            </a:r>
            <a:r>
              <a:rPr lang="zh-CN" altLang="en-US" sz="2100" dirty="0">
                <a:latin typeface="Arial" pitchFamily="34" charset="0"/>
                <a:ea typeface="黑体" pitchFamily="49" charset="-122"/>
              </a:rPr>
              <a:t>命令为“</a:t>
            </a:r>
            <a:r>
              <a:rPr lang="en-US" altLang="zh-CN" sz="2100" dirty="0" err="1">
                <a:latin typeface="Arial" pitchFamily="34" charset="0"/>
                <a:ea typeface="黑体" pitchFamily="49" charset="-122"/>
              </a:rPr>
              <a:t>kc.dbf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表中添加一个新字段“开课学期 </a:t>
            </a:r>
            <a:r>
              <a:rPr lang="en-US" altLang="zh-CN" sz="2100" dirty="0">
                <a:latin typeface="Arial" pitchFamily="34" charset="0"/>
                <a:ea typeface="黑体" pitchFamily="49" charset="-122"/>
              </a:rPr>
              <a:t>C(1)”</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ALTER </a:t>
            </a:r>
            <a:r>
              <a:rPr lang="en-US" altLang="zh-CN" sz="2100" dirty="0">
                <a:solidFill>
                  <a:srgbClr val="FFFF00"/>
                </a:solidFill>
                <a:latin typeface="Arial" pitchFamily="34" charset="0"/>
                <a:ea typeface="黑体" pitchFamily="49" charset="-122"/>
              </a:rPr>
              <a:t>TABLE </a:t>
            </a:r>
            <a:r>
              <a:rPr lang="en-US" altLang="zh-CN" sz="2100" dirty="0" err="1">
                <a:solidFill>
                  <a:srgbClr val="FFFF00"/>
                </a:solidFill>
                <a:latin typeface="Arial" pitchFamily="34" charset="0"/>
                <a:ea typeface="黑体" pitchFamily="49" charset="-122"/>
              </a:rPr>
              <a:t>kc</a:t>
            </a:r>
            <a:r>
              <a:rPr lang="en-US" altLang="zh-CN" sz="2100" dirty="0">
                <a:solidFill>
                  <a:srgbClr val="FFFF00"/>
                </a:solidFill>
                <a:latin typeface="Arial" pitchFamily="34" charset="0"/>
                <a:ea typeface="黑体" pitchFamily="49" charset="-122"/>
              </a:rPr>
              <a:t> ADD </a:t>
            </a:r>
            <a:r>
              <a:rPr lang="zh-CN" altLang="en-US" sz="2100" dirty="0">
                <a:solidFill>
                  <a:srgbClr val="FFFF00"/>
                </a:solidFill>
                <a:latin typeface="Arial" pitchFamily="34" charset="0"/>
                <a:ea typeface="黑体" pitchFamily="49" charset="-122"/>
              </a:rPr>
              <a:t>开课学期 </a:t>
            </a:r>
            <a:r>
              <a:rPr lang="en-US" altLang="zh-CN" sz="2100" dirty="0">
                <a:solidFill>
                  <a:srgbClr val="FFFF00"/>
                </a:solidFill>
                <a:latin typeface="Arial" pitchFamily="34" charset="0"/>
                <a:ea typeface="黑体" pitchFamily="49" charset="-122"/>
              </a:rPr>
              <a:t>C(1)</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6-45】  </a:t>
            </a:r>
            <a:r>
              <a:rPr lang="zh-CN" altLang="en-US" sz="2100" dirty="0" smtClean="0">
                <a:latin typeface="Arial" pitchFamily="34" charset="0"/>
                <a:ea typeface="黑体" pitchFamily="49" charset="-122"/>
              </a:rPr>
              <a:t>在上题的</a:t>
            </a:r>
            <a:r>
              <a:rPr lang="zh-CN" altLang="en-US" sz="2100" dirty="0">
                <a:latin typeface="Arial" pitchFamily="34" charset="0"/>
                <a:ea typeface="黑体" pitchFamily="49" charset="-122"/>
              </a:rPr>
              <a:t>基础上，为</a:t>
            </a:r>
            <a:r>
              <a:rPr lang="zh-CN" altLang="en-US" sz="2100" dirty="0" smtClean="0">
                <a:latin typeface="Arial" pitchFamily="34" charset="0"/>
                <a:ea typeface="黑体" pitchFamily="49" charset="-122"/>
              </a:rPr>
              <a:t>新字段</a:t>
            </a:r>
            <a:r>
              <a:rPr lang="zh-CN" altLang="en-US" sz="2100" dirty="0">
                <a:latin typeface="Arial" pitchFamily="34" charset="0"/>
                <a:ea typeface="黑体" pitchFamily="49" charset="-122"/>
              </a:rPr>
              <a:t>“开课学期”设置域完整性。</a:t>
            </a:r>
          </a:p>
          <a:p>
            <a:r>
              <a:rPr lang="en-US" altLang="zh-CN" sz="2100" dirty="0" smtClean="0">
                <a:solidFill>
                  <a:srgbClr val="FFFF00"/>
                </a:solidFill>
                <a:latin typeface="Arial" pitchFamily="34" charset="0"/>
                <a:ea typeface="黑体" pitchFamily="49" charset="-122"/>
              </a:rPr>
              <a:t>　　ALTER </a:t>
            </a:r>
            <a:r>
              <a:rPr lang="en-US" altLang="zh-CN" sz="2100" dirty="0">
                <a:solidFill>
                  <a:srgbClr val="FFFF00"/>
                </a:solidFill>
                <a:latin typeface="Arial" pitchFamily="34" charset="0"/>
                <a:ea typeface="黑体" pitchFamily="49" charset="-122"/>
              </a:rPr>
              <a:t>TABLE </a:t>
            </a:r>
            <a:r>
              <a:rPr lang="en-US" altLang="zh-CN" sz="2100" dirty="0" err="1">
                <a:solidFill>
                  <a:srgbClr val="FFFF00"/>
                </a:solidFill>
                <a:latin typeface="Arial" pitchFamily="34" charset="0"/>
                <a:ea typeface="黑体" pitchFamily="49" charset="-122"/>
              </a:rPr>
              <a:t>kc</a:t>
            </a:r>
            <a:r>
              <a:rPr lang="en-US" altLang="zh-CN" sz="2100" dirty="0">
                <a:solidFill>
                  <a:srgbClr val="FFFF00"/>
                </a:solidFill>
                <a:latin typeface="Arial" pitchFamily="34" charset="0"/>
                <a:ea typeface="黑体" pitchFamily="49" charset="-122"/>
              </a:rPr>
              <a:t> ALTER </a:t>
            </a:r>
            <a:r>
              <a:rPr lang="zh-CN" altLang="en-US" sz="2100" dirty="0">
                <a:solidFill>
                  <a:srgbClr val="FFFF00"/>
                </a:solidFill>
                <a:latin typeface="Arial" pitchFamily="34" charset="0"/>
                <a:ea typeface="黑体" pitchFamily="49" charset="-122"/>
              </a:rPr>
              <a:t>开课学期 </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SET </a:t>
            </a:r>
            <a:r>
              <a:rPr lang="en-US" altLang="zh-CN" sz="2100" dirty="0">
                <a:solidFill>
                  <a:srgbClr val="FFFF00"/>
                </a:solidFill>
                <a:latin typeface="Arial" pitchFamily="34" charset="0"/>
                <a:ea typeface="黑体" pitchFamily="49" charset="-122"/>
              </a:rPr>
              <a:t>CHECK </a:t>
            </a:r>
            <a:r>
              <a:rPr lang="zh-CN" altLang="en-US" sz="2100" dirty="0">
                <a:solidFill>
                  <a:srgbClr val="FFFF00"/>
                </a:solidFill>
                <a:latin typeface="Arial" pitchFamily="34" charset="0"/>
                <a:ea typeface="黑体" pitchFamily="49" charset="-122"/>
              </a:rPr>
              <a:t>开课学期</a:t>
            </a:r>
            <a:r>
              <a:rPr lang="en-US" altLang="zh-CN" sz="2100" dirty="0">
                <a:solidFill>
                  <a:srgbClr val="FFFF00"/>
                </a:solidFill>
                <a:latin typeface="Arial" pitchFamily="34" charset="0"/>
                <a:ea typeface="黑体" pitchFamily="49" charset="-122"/>
              </a:rPr>
              <a:t>&gt;='1' AND </a:t>
            </a:r>
            <a:r>
              <a:rPr lang="zh-CN" altLang="en-US" sz="2100" dirty="0">
                <a:solidFill>
                  <a:srgbClr val="FFFF00"/>
                </a:solidFill>
                <a:latin typeface="Arial" pitchFamily="34" charset="0"/>
                <a:ea typeface="黑体" pitchFamily="49" charset="-122"/>
              </a:rPr>
              <a:t>开课学期</a:t>
            </a:r>
            <a:r>
              <a:rPr lang="en-US" altLang="zh-CN" sz="2100" dirty="0">
                <a:solidFill>
                  <a:srgbClr val="FFFF00"/>
                </a:solidFill>
                <a:latin typeface="Arial" pitchFamily="34" charset="0"/>
                <a:ea typeface="黑体" pitchFamily="49" charset="-122"/>
              </a:rPr>
              <a:t>&lt;='7' ;</a:t>
            </a:r>
          </a:p>
          <a:p>
            <a:r>
              <a:rPr lang="en-US" altLang="zh-CN" sz="2100" dirty="0" smtClean="0">
                <a:solidFill>
                  <a:srgbClr val="FFFF00"/>
                </a:solidFill>
                <a:latin typeface="Arial" pitchFamily="34" charset="0"/>
                <a:ea typeface="黑体" pitchFamily="49" charset="-122"/>
              </a:rPr>
              <a:t>　　ERROR </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开课学期在第</a:t>
            </a:r>
            <a:r>
              <a:rPr lang="en-US" altLang="zh-CN" sz="2100" dirty="0">
                <a:solidFill>
                  <a:srgbClr val="FFFF00"/>
                </a:solidFill>
                <a:latin typeface="Arial" pitchFamily="34" charset="0"/>
                <a:ea typeface="黑体" pitchFamily="49" charset="-122"/>
              </a:rPr>
              <a:t>1</a:t>
            </a:r>
            <a:r>
              <a:rPr lang="zh-CN" altLang="en-US" sz="2100" dirty="0">
                <a:solidFill>
                  <a:srgbClr val="FFFF00"/>
                </a:solidFill>
                <a:latin typeface="Arial" pitchFamily="34" charset="0"/>
                <a:ea typeface="黑体" pitchFamily="49" charset="-122"/>
              </a:rPr>
              <a:t>到第</a:t>
            </a:r>
            <a:r>
              <a:rPr lang="en-US" altLang="zh-CN" sz="2100" dirty="0">
                <a:solidFill>
                  <a:srgbClr val="FFFF00"/>
                </a:solidFill>
                <a:latin typeface="Arial" pitchFamily="34" charset="0"/>
                <a:ea typeface="黑体" pitchFamily="49" charset="-122"/>
              </a:rPr>
              <a:t>7</a:t>
            </a:r>
            <a:r>
              <a:rPr lang="zh-CN" altLang="en-US" sz="2100" dirty="0">
                <a:solidFill>
                  <a:srgbClr val="FFFF00"/>
                </a:solidFill>
                <a:latin typeface="Arial" pitchFamily="34" charset="0"/>
                <a:ea typeface="黑体" pitchFamily="49" charset="-122"/>
              </a:rPr>
              <a:t>学期之间”</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6-46】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的基础上，将“</a:t>
            </a:r>
            <a:r>
              <a:rPr lang="en-US" altLang="zh-CN" sz="2100" dirty="0" err="1">
                <a:latin typeface="Arial" pitchFamily="34" charset="0"/>
                <a:ea typeface="黑体" pitchFamily="49" charset="-122"/>
              </a:rPr>
              <a:t>kc.dbf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表中“课程名”字段改为“课程名称”。</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ALTER </a:t>
            </a:r>
            <a:r>
              <a:rPr lang="en-US" altLang="zh-CN" sz="2100" dirty="0">
                <a:solidFill>
                  <a:srgbClr val="FFFF00"/>
                </a:solidFill>
                <a:latin typeface="Arial" pitchFamily="34" charset="0"/>
                <a:ea typeface="黑体" pitchFamily="49" charset="-122"/>
              </a:rPr>
              <a:t>TABLE KC RENAME COLUMN </a:t>
            </a:r>
            <a:r>
              <a:rPr lang="zh-CN" altLang="en-US" sz="2100" dirty="0">
                <a:solidFill>
                  <a:srgbClr val="FFFF00"/>
                </a:solidFill>
                <a:latin typeface="Arial" pitchFamily="34" charset="0"/>
                <a:ea typeface="黑体" pitchFamily="49" charset="-122"/>
              </a:rPr>
              <a:t>课程名 </a:t>
            </a:r>
            <a:r>
              <a:rPr lang="en-US" altLang="zh-CN" sz="2100" dirty="0">
                <a:solidFill>
                  <a:srgbClr val="FFFF00"/>
                </a:solidFill>
                <a:latin typeface="Arial" pitchFamily="34" charset="0"/>
                <a:ea typeface="黑体" pitchFamily="49" charset="-122"/>
              </a:rPr>
              <a:t>TO </a:t>
            </a:r>
            <a:r>
              <a:rPr lang="zh-CN" altLang="en-US" sz="2100" dirty="0">
                <a:solidFill>
                  <a:srgbClr val="FFFF00"/>
                </a:solidFill>
                <a:latin typeface="Arial" pitchFamily="34" charset="0"/>
                <a:ea typeface="黑体" pitchFamily="49" charset="-122"/>
              </a:rPr>
              <a:t>课程</a:t>
            </a:r>
            <a:r>
              <a:rPr lang="zh-CN" altLang="en-US" sz="2100" dirty="0" smtClean="0">
                <a:solidFill>
                  <a:srgbClr val="FFFF00"/>
                </a:solidFill>
                <a:latin typeface="Arial" pitchFamily="34" charset="0"/>
                <a:ea typeface="黑体" pitchFamily="49" charset="-122"/>
              </a:rPr>
              <a:t>名称</a:t>
            </a:r>
            <a:endParaRPr lang="zh-CN" altLang="en-US"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4286321327"/>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6-47】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的基础上，对“</a:t>
            </a:r>
            <a:r>
              <a:rPr lang="en-US" altLang="zh-CN" sz="2100" dirty="0" err="1">
                <a:latin typeface="Arial" pitchFamily="34" charset="0"/>
                <a:ea typeface="黑体" pitchFamily="49" charset="-122"/>
              </a:rPr>
              <a:t>kc.dbf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以字段“课程名称”创建一个候选索引，索引名“课程名称” 。</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kc</a:t>
            </a:r>
            <a:r>
              <a:rPr lang="en-US" altLang="zh-CN" sz="2100" dirty="0">
                <a:latin typeface="Arial" pitchFamily="34" charset="0"/>
                <a:ea typeface="黑体" pitchFamily="49" charset="-122"/>
              </a:rPr>
              <a:t> ADD UNIQUE </a:t>
            </a:r>
            <a:r>
              <a:rPr lang="zh-CN" altLang="en-US" sz="2100" dirty="0">
                <a:latin typeface="Arial" pitchFamily="34" charset="0"/>
                <a:ea typeface="黑体" pitchFamily="49" charset="-122"/>
              </a:rPr>
              <a:t>课程名称 </a:t>
            </a:r>
            <a:r>
              <a:rPr lang="en-US" altLang="zh-CN" sz="2100" dirty="0">
                <a:latin typeface="Arial" pitchFamily="34" charset="0"/>
                <a:ea typeface="黑体" pitchFamily="49" charset="-122"/>
              </a:rPr>
              <a:t>TAG </a:t>
            </a:r>
            <a:r>
              <a:rPr lang="zh-CN" altLang="en-US" sz="2100" dirty="0">
                <a:latin typeface="Arial" pitchFamily="34" charset="0"/>
                <a:ea typeface="黑体" pitchFamily="49" charset="-122"/>
              </a:rPr>
              <a:t>课程名称</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6-48】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的基础上，对“</a:t>
            </a:r>
            <a:r>
              <a:rPr lang="en-US" altLang="zh-CN" sz="2100" dirty="0" err="1">
                <a:latin typeface="Arial" pitchFamily="34" charset="0"/>
                <a:ea typeface="黑体" pitchFamily="49" charset="-122"/>
              </a:rPr>
              <a:t>xs.dbf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中先添加一个“身高</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）”字段，然后再将它的宽度改为</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ADD </a:t>
            </a:r>
            <a:r>
              <a:rPr lang="zh-CN" altLang="en-US" sz="2100" dirty="0">
                <a:latin typeface="Arial" pitchFamily="34" charset="0"/>
                <a:ea typeface="黑体" pitchFamily="49" charset="-122"/>
              </a:rPr>
              <a:t>身高 </a:t>
            </a:r>
            <a:r>
              <a:rPr lang="en-US" altLang="zh-CN" sz="2100" dirty="0">
                <a:latin typeface="Arial" pitchFamily="34" charset="0"/>
                <a:ea typeface="黑体" pitchFamily="49" charset="-122"/>
              </a:rPr>
              <a:t>N(3,2)</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ALTER </a:t>
            </a:r>
            <a:r>
              <a:rPr lang="zh-CN" altLang="en-US" sz="2100" dirty="0">
                <a:latin typeface="Arial" pitchFamily="34" charset="0"/>
                <a:ea typeface="黑体" pitchFamily="49" charset="-122"/>
              </a:rPr>
              <a:t>身高 </a:t>
            </a:r>
            <a:r>
              <a:rPr lang="en-US" altLang="zh-CN" sz="2100" dirty="0">
                <a:latin typeface="Arial" pitchFamily="34" charset="0"/>
                <a:ea typeface="黑体" pitchFamily="49" charset="-122"/>
              </a:rPr>
              <a:t>N(4,2)</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6-49】  </a:t>
            </a:r>
            <a:r>
              <a:rPr lang="zh-CN" altLang="en-US" sz="2100" dirty="0">
                <a:latin typeface="Arial" pitchFamily="34" charset="0"/>
                <a:ea typeface="黑体" pitchFamily="49" charset="-122"/>
              </a:rPr>
              <a:t>删除</a:t>
            </a:r>
            <a:r>
              <a:rPr lang="en-US" altLang="zh-CN" sz="2100" dirty="0" err="1">
                <a:latin typeface="Arial" pitchFamily="34" charset="0"/>
                <a:ea typeface="黑体" pitchFamily="49" charset="-122"/>
              </a:rPr>
              <a:t>xs.dbf</a:t>
            </a:r>
            <a:r>
              <a:rPr lang="zh-CN" altLang="en-US" sz="2100" dirty="0">
                <a:latin typeface="Arial" pitchFamily="34" charset="0"/>
                <a:ea typeface="黑体" pitchFamily="49" charset="-122"/>
              </a:rPr>
              <a:t>中刚刚添加“身高”字段。</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DROP </a:t>
            </a:r>
            <a:r>
              <a:rPr lang="zh-CN" altLang="en-US" sz="2100" dirty="0" smtClean="0">
                <a:latin typeface="Arial" pitchFamily="34" charset="0"/>
                <a:ea typeface="黑体" pitchFamily="49" charset="-122"/>
              </a:rPr>
              <a:t>身高</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3573800"/>
            <a:ext cx="8997950" cy="358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删除</a:t>
            </a:r>
            <a:r>
              <a:rPr lang="zh-CN" altLang="en-US" sz="2100" dirty="0">
                <a:latin typeface="Arial" pitchFamily="34" charset="0"/>
                <a:ea typeface="黑体" pitchFamily="49" charset="-122"/>
              </a:rPr>
              <a:t>表的使用的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命令是</a:t>
            </a:r>
            <a:r>
              <a:rPr lang="en-US" altLang="zh-CN" sz="2100" dirty="0">
                <a:latin typeface="Arial" pitchFamily="34" charset="0"/>
                <a:ea typeface="黑体" pitchFamily="49" charset="-122"/>
              </a:rPr>
              <a:t>DROP TABLE</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31413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6.3.3  </a:t>
            </a:r>
            <a:r>
              <a:rPr lang="zh-CN" altLang="en-US" sz="2200" dirty="0">
                <a:ea typeface="黑体" pitchFamily="49" charset="-122"/>
              </a:rPr>
              <a:t>删除表</a:t>
            </a:r>
          </a:p>
        </p:txBody>
      </p:sp>
      <p:sp>
        <p:nvSpPr>
          <p:cNvPr id="5" name="Rectangle 3"/>
          <p:cNvSpPr>
            <a:spLocks noChangeArrowheads="1"/>
          </p:cNvSpPr>
          <p:nvPr/>
        </p:nvSpPr>
        <p:spPr bwMode="auto">
          <a:xfrm>
            <a:off x="74613" y="400469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．命令格式</a:t>
            </a:r>
          </a:p>
        </p:txBody>
      </p:sp>
      <p:sp>
        <p:nvSpPr>
          <p:cNvPr id="6" name="Rectangle 4"/>
          <p:cNvSpPr>
            <a:spLocks noChangeArrowheads="1"/>
          </p:cNvSpPr>
          <p:nvPr/>
        </p:nvSpPr>
        <p:spPr bwMode="auto">
          <a:xfrm>
            <a:off x="74613" y="4437112"/>
            <a:ext cx="8997950" cy="230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DROP </a:t>
            </a:r>
            <a:r>
              <a:rPr lang="en-US" altLang="zh-CN" sz="2100" dirty="0">
                <a:solidFill>
                  <a:srgbClr val="FFFF00"/>
                </a:solidFill>
                <a:latin typeface="Arial" pitchFamily="34" charset="0"/>
                <a:ea typeface="黑体" pitchFamily="49" charset="-122"/>
              </a:rPr>
              <a:t>TABLE </a:t>
            </a:r>
            <a:r>
              <a:rPr lang="en-US" altLang="zh-CN" sz="2100" dirty="0" err="1">
                <a:solidFill>
                  <a:srgbClr val="FFFF00"/>
                </a:solidFill>
                <a:latin typeface="Arial" pitchFamily="34" charset="0"/>
                <a:ea typeface="黑体" pitchFamily="49" charset="-122"/>
              </a:rPr>
              <a:t>TableName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 ? [RECYCLE]</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命令的功能是：把一个表从数据库中移出，并从磁盘中删除它。</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命令中的各参数均同于前面介绍的各个命令中的意义。</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当执行</a:t>
            </a:r>
            <a:r>
              <a:rPr lang="en-US" altLang="zh-CN" sz="2100" dirty="0">
                <a:latin typeface="Arial" pitchFamily="34" charset="0"/>
                <a:ea typeface="黑体" pitchFamily="49" charset="-122"/>
              </a:rPr>
              <a:t>DROP TABLE</a:t>
            </a:r>
            <a:r>
              <a:rPr lang="zh-CN" altLang="en-US" sz="2100" dirty="0">
                <a:latin typeface="Arial" pitchFamily="34" charset="0"/>
                <a:ea typeface="黑体" pitchFamily="49" charset="-122"/>
              </a:rPr>
              <a:t>命令后，与表相联系的所有的主索引、缺省值、有效性规则也被删除。如果该表与数据库中的其它表已经建立了关系，则应先解除关系，方可移去或删除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524413240"/>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14971"/>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6-50】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的基础上，将“</a:t>
            </a:r>
            <a:r>
              <a:rPr lang="en-US" altLang="zh-CN" sz="2100" dirty="0" err="1">
                <a:latin typeface="Arial" pitchFamily="34" charset="0"/>
                <a:ea typeface="黑体" pitchFamily="49" charset="-122"/>
              </a:rPr>
              <a:t>kc.dbf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从数据库“</a:t>
            </a:r>
            <a:r>
              <a:rPr lang="en-US" altLang="zh-CN" sz="2100" dirty="0" err="1">
                <a:latin typeface="Arial" pitchFamily="34" charset="0"/>
                <a:ea typeface="黑体" pitchFamily="49" charset="-122"/>
              </a:rPr>
              <a:t>xscj.dbc</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中移去，放入</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回收站。</a:t>
            </a:r>
          </a:p>
          <a:p>
            <a:r>
              <a:rPr lang="en-US" altLang="zh-CN" sz="2100" dirty="0" smtClean="0">
                <a:latin typeface="Arial" pitchFamily="34" charset="0"/>
                <a:ea typeface="黑体" pitchFamily="49" charset="-122"/>
              </a:rPr>
              <a:t>　　OPEN </a:t>
            </a:r>
            <a:r>
              <a:rPr lang="en-US" altLang="zh-CN" sz="2100" dirty="0">
                <a:latin typeface="Arial" pitchFamily="34" charset="0"/>
                <a:ea typeface="黑体" pitchFamily="49" charset="-122"/>
              </a:rPr>
              <a:t>DATABASE </a:t>
            </a:r>
            <a:r>
              <a:rPr lang="en-US" altLang="zh-CN" sz="2100" dirty="0" err="1">
                <a:latin typeface="Arial" pitchFamily="34" charset="0"/>
                <a:ea typeface="黑体" pitchFamily="49" charset="-122"/>
              </a:rPr>
              <a:t>xscj</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kc</a:t>
            </a:r>
            <a:r>
              <a:rPr lang="en-US" altLang="zh-CN" sz="2100" dirty="0">
                <a:latin typeface="Arial" pitchFamily="34" charset="0"/>
                <a:ea typeface="黑体" pitchFamily="49" charset="-122"/>
              </a:rPr>
              <a:t> DROP PRIMARY KEY</a:t>
            </a: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kc</a:t>
            </a:r>
            <a:r>
              <a:rPr lang="en-US" altLang="zh-CN" sz="2100" dirty="0">
                <a:latin typeface="Arial" pitchFamily="34" charset="0"/>
                <a:ea typeface="黑体" pitchFamily="49" charset="-122"/>
              </a:rPr>
              <a:t> DROP FOREIGN KEY TAG </a:t>
            </a:r>
            <a:r>
              <a:rPr lang="zh-CN" altLang="en-US" sz="2100" dirty="0">
                <a:latin typeface="Arial" pitchFamily="34" charset="0"/>
                <a:ea typeface="黑体" pitchFamily="49" charset="-122"/>
              </a:rPr>
              <a:t>教师代码 </a:t>
            </a:r>
            <a:r>
              <a:rPr lang="en-US" altLang="zh-CN" sz="2100" dirty="0">
                <a:latin typeface="Arial" pitchFamily="34" charset="0"/>
                <a:ea typeface="黑体" pitchFamily="49" charset="-122"/>
              </a:rPr>
              <a:t>SAVE</a:t>
            </a:r>
          </a:p>
          <a:p>
            <a:r>
              <a:rPr lang="en-US" altLang="zh-CN" sz="2100" dirty="0" smtClean="0">
                <a:latin typeface="Arial" pitchFamily="34" charset="0"/>
                <a:ea typeface="黑体" pitchFamily="49" charset="-122"/>
              </a:rPr>
              <a:t>　　DROP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kc</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RECYCLE</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sp>
        <p:nvSpPr>
          <p:cNvPr id="4" name="Rectangle 4"/>
          <p:cNvSpPr>
            <a:spLocks noChangeArrowheads="1"/>
          </p:cNvSpPr>
          <p:nvPr/>
        </p:nvSpPr>
        <p:spPr bwMode="auto">
          <a:xfrm>
            <a:off x="74613" y="249752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6.3.4  </a:t>
            </a:r>
            <a:r>
              <a:rPr lang="zh-CN" altLang="en-US" sz="2200" dirty="0">
                <a:ea typeface="黑体" pitchFamily="49" charset="-122"/>
              </a:rPr>
              <a:t>视图</a:t>
            </a:r>
          </a:p>
        </p:txBody>
      </p:sp>
      <p:sp>
        <p:nvSpPr>
          <p:cNvPr id="5" name="Rectangle 3"/>
          <p:cNvSpPr>
            <a:spLocks noChangeArrowheads="1"/>
          </p:cNvSpPr>
          <p:nvPr/>
        </p:nvSpPr>
        <p:spPr bwMode="auto">
          <a:xfrm>
            <a:off x="74613" y="360672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．定义视图</a:t>
            </a:r>
          </a:p>
        </p:txBody>
      </p:sp>
      <p:sp>
        <p:nvSpPr>
          <p:cNvPr id="6" name="Rectangle 4"/>
          <p:cNvSpPr>
            <a:spLocks noChangeArrowheads="1"/>
          </p:cNvSpPr>
          <p:nvPr/>
        </p:nvSpPr>
        <p:spPr bwMode="auto">
          <a:xfrm>
            <a:off x="74613" y="2895865"/>
            <a:ext cx="8997950" cy="672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FroPro</a:t>
            </a:r>
            <a:r>
              <a:rPr lang="zh-CN" altLang="en-US" sz="2100" dirty="0">
                <a:latin typeface="Arial" pitchFamily="34" charset="0"/>
                <a:ea typeface="黑体" pitchFamily="49" charset="-122"/>
              </a:rPr>
              <a:t>中视图是一个定制的虚拟表</a:t>
            </a:r>
            <a:r>
              <a:rPr lang="zh-CN" altLang="en-US" sz="2100" dirty="0" smtClean="0">
                <a:latin typeface="Arial" pitchFamily="34" charset="0"/>
                <a:ea typeface="黑体" pitchFamily="49" charset="-122"/>
              </a:rPr>
              <a:t>，视图</a:t>
            </a:r>
            <a:r>
              <a:rPr lang="zh-CN" altLang="en-US" sz="2100" dirty="0">
                <a:latin typeface="Arial" pitchFamily="34" charset="0"/>
                <a:ea typeface="黑体" pitchFamily="49" charset="-122"/>
              </a:rPr>
              <a:t>和查询有许多相同或相似之处</a:t>
            </a:r>
            <a:r>
              <a:rPr lang="zh-CN" altLang="en-US" sz="2100" dirty="0" smtClean="0">
                <a:latin typeface="Arial" pitchFamily="34" charset="0"/>
                <a:ea typeface="黑体" pitchFamily="49" charset="-122"/>
              </a:rPr>
              <a:t>，可</a:t>
            </a:r>
            <a:r>
              <a:rPr lang="zh-CN" altLang="en-US" sz="2100" dirty="0">
                <a:latin typeface="Arial" pitchFamily="34" charset="0"/>
                <a:ea typeface="黑体" pitchFamily="49" charset="-122"/>
              </a:rPr>
              <a:t>通过</a:t>
            </a:r>
            <a:r>
              <a:rPr lang="en-US" altLang="zh-CN" sz="2100" dirty="0">
                <a:latin typeface="Arial" pitchFamily="34" charset="0"/>
                <a:ea typeface="黑体" pitchFamily="49" charset="-122"/>
              </a:rPr>
              <a:t>CREATE SQL VIEW</a:t>
            </a:r>
            <a:r>
              <a:rPr lang="zh-CN" altLang="en-US" sz="2100" dirty="0">
                <a:latin typeface="Arial" pitchFamily="34" charset="0"/>
                <a:ea typeface="黑体" pitchFamily="49" charset="-122"/>
              </a:rPr>
              <a:t>命令来定义或删除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005064"/>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CREATE </a:t>
            </a:r>
            <a:r>
              <a:rPr lang="en-US" altLang="zh-CN" sz="2100" dirty="0">
                <a:latin typeface="Arial" pitchFamily="34" charset="0"/>
                <a:ea typeface="黑体" pitchFamily="49" charset="-122"/>
              </a:rPr>
              <a:t>SQL VIEW [</a:t>
            </a:r>
            <a:r>
              <a:rPr lang="en-US" altLang="zh-CN" sz="2100" dirty="0" err="1">
                <a:latin typeface="Arial" pitchFamily="34" charset="0"/>
                <a:ea typeface="黑体" pitchFamily="49" charset="-122"/>
              </a:rPr>
              <a:t>ViewName</a:t>
            </a:r>
            <a:r>
              <a:rPr lang="en-US" altLang="zh-CN" sz="2100" dirty="0">
                <a:latin typeface="Arial" pitchFamily="34" charset="0"/>
                <a:ea typeface="黑体" pitchFamily="49" charset="-122"/>
              </a:rPr>
              <a:t> ] [REMOTE]</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CONNECTION </a:t>
            </a:r>
            <a:r>
              <a:rPr lang="en-US" altLang="zh-CN" sz="2100" dirty="0" err="1">
                <a:latin typeface="Arial" pitchFamily="34" charset="0"/>
                <a:ea typeface="黑体" pitchFamily="49" charset="-122"/>
              </a:rPr>
              <a:t>ConnectionName</a:t>
            </a:r>
            <a:r>
              <a:rPr lang="en-US" altLang="zh-CN" sz="2100" dirty="0">
                <a:latin typeface="Arial" pitchFamily="34" charset="0"/>
                <a:ea typeface="黑体" pitchFamily="49" charset="-122"/>
              </a:rPr>
              <a:t> [SHARE] | CONNECTION </a:t>
            </a:r>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DataSourceName</a:t>
            </a:r>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AS </a:t>
            </a:r>
            <a:r>
              <a:rPr lang="en-US" altLang="zh-CN" sz="2100" dirty="0" err="1">
                <a:latin typeface="Arial" pitchFamily="34" charset="0"/>
                <a:ea typeface="黑体" pitchFamily="49" charset="-122"/>
              </a:rPr>
              <a:t>SQLSELECTStatement</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命令的功能是：利用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查询语句创建一个视图。</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ViewName</a:t>
            </a:r>
            <a:r>
              <a:rPr lang="zh-CN" altLang="en-US" sz="2100" dirty="0">
                <a:latin typeface="Arial" pitchFamily="34" charset="0"/>
                <a:ea typeface="黑体" pitchFamily="49" charset="-122"/>
              </a:rPr>
              <a:t>：要生成的视图的名字。</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REMOTE</a:t>
            </a:r>
            <a:r>
              <a:rPr lang="zh-CN" altLang="en-US" sz="2100" dirty="0">
                <a:latin typeface="Arial" pitchFamily="34" charset="0"/>
                <a:ea typeface="黑体" pitchFamily="49" charset="-122"/>
              </a:rPr>
              <a:t>：指定使用远程数据源的表或一个远程视图创建视图。缺省时使用本地表创建视图</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176429940"/>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69285" y="493508"/>
            <a:ext cx="8997950" cy="67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SQL</a:t>
            </a:r>
            <a:r>
              <a:rPr lang="zh-CN" altLang="en-US" sz="2100" dirty="0" smtClean="0">
                <a:latin typeface="Arial" pitchFamily="34" charset="0"/>
                <a:ea typeface="黑体" pitchFamily="49" charset="-122"/>
              </a:rPr>
              <a:t>由</a:t>
            </a:r>
            <a:r>
              <a:rPr lang="zh-CN" altLang="en-US" sz="2100" dirty="0">
                <a:latin typeface="Arial" pitchFamily="34" charset="0"/>
                <a:ea typeface="黑体" pitchFamily="49" charset="-122"/>
              </a:rPr>
              <a:t>数据定义语言</a:t>
            </a:r>
            <a:r>
              <a:rPr lang="en-US" altLang="zh-CN" sz="2100" dirty="0">
                <a:latin typeface="Arial" pitchFamily="34" charset="0"/>
                <a:ea typeface="黑体" pitchFamily="49" charset="-122"/>
              </a:rPr>
              <a:t>DDL</a:t>
            </a:r>
            <a:r>
              <a:rPr lang="zh-CN" altLang="en-US" sz="2100" dirty="0">
                <a:latin typeface="Arial" pitchFamily="34" charset="0"/>
                <a:ea typeface="黑体" pitchFamily="49" charset="-122"/>
              </a:rPr>
              <a:t>、数据操纵语言</a:t>
            </a:r>
            <a:r>
              <a:rPr lang="en-US" altLang="zh-CN" sz="2100" dirty="0">
                <a:latin typeface="Arial" pitchFamily="34" charset="0"/>
                <a:ea typeface="黑体" pitchFamily="49" charset="-122"/>
              </a:rPr>
              <a:t>DML</a:t>
            </a:r>
            <a:r>
              <a:rPr lang="zh-CN" altLang="en-US" sz="2100" dirty="0">
                <a:latin typeface="Arial" pitchFamily="34" charset="0"/>
                <a:ea typeface="黑体" pitchFamily="49" charset="-122"/>
              </a:rPr>
              <a:t>、数据控制语言</a:t>
            </a:r>
            <a:r>
              <a:rPr lang="en-US" altLang="zh-CN" sz="2100" dirty="0">
                <a:latin typeface="Arial" pitchFamily="34" charset="0"/>
                <a:ea typeface="黑体" pitchFamily="49" charset="-122"/>
              </a:rPr>
              <a:t>DCL</a:t>
            </a:r>
            <a:r>
              <a:rPr lang="zh-CN" altLang="en-US" sz="2100" dirty="0">
                <a:latin typeface="Arial" pitchFamily="34" charset="0"/>
                <a:ea typeface="黑体" pitchFamily="49" charset="-122"/>
              </a:rPr>
              <a:t>三部分组成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69285"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6.1.2  SQL</a:t>
            </a:r>
            <a:r>
              <a:rPr lang="zh-CN" altLang="en-US" sz="2200" dirty="0">
                <a:ea typeface="黑体" pitchFamily="49" charset="-122"/>
              </a:rPr>
              <a:t>的体系结构</a:t>
            </a:r>
          </a:p>
        </p:txBody>
      </p:sp>
      <p:sp>
        <p:nvSpPr>
          <p:cNvPr id="4" name="Rectangle 3"/>
          <p:cNvSpPr>
            <a:spLocks noChangeArrowheads="1"/>
          </p:cNvSpPr>
          <p:nvPr/>
        </p:nvSpPr>
        <p:spPr bwMode="auto">
          <a:xfrm>
            <a:off x="69285" y="1180385"/>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．数据定义语言</a:t>
            </a:r>
            <a:r>
              <a:rPr lang="en-US" altLang="zh-CN" sz="2200" dirty="0">
                <a:ea typeface="黑体" pitchFamily="49" charset="-122"/>
              </a:rPr>
              <a:t>DDL</a:t>
            </a:r>
          </a:p>
        </p:txBody>
      </p:sp>
      <p:sp>
        <p:nvSpPr>
          <p:cNvPr id="5" name="Rectangle 4"/>
          <p:cNvSpPr>
            <a:spLocks noChangeArrowheads="1"/>
          </p:cNvSpPr>
          <p:nvPr/>
        </p:nvSpPr>
        <p:spPr bwMode="auto">
          <a:xfrm>
            <a:off x="69285" y="1557261"/>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用来</a:t>
            </a:r>
            <a:r>
              <a:rPr lang="zh-CN" altLang="en-US" sz="2100" dirty="0">
                <a:latin typeface="Arial" pitchFamily="34" charset="0"/>
                <a:ea typeface="黑体" pitchFamily="49" charset="-122"/>
              </a:rPr>
              <a:t>创建、修改、删除数据库、表及视图的文件。包括数据库定义命令</a:t>
            </a:r>
            <a:r>
              <a:rPr lang="en-US" altLang="zh-CN" sz="2100" dirty="0">
                <a:latin typeface="Arial" pitchFamily="34" charset="0"/>
                <a:ea typeface="黑体" pitchFamily="49" charset="-122"/>
              </a:rPr>
              <a:t>CREATE DATABASE</a:t>
            </a:r>
            <a:r>
              <a:rPr lang="zh-CN" altLang="en-US" sz="2100" dirty="0">
                <a:latin typeface="Arial" pitchFamily="34" charset="0"/>
                <a:ea typeface="黑体" pitchFamily="49" charset="-122"/>
              </a:rPr>
              <a:t>、表定义命令</a:t>
            </a:r>
            <a:r>
              <a:rPr lang="en-US" altLang="zh-CN" sz="2100" dirty="0">
                <a:latin typeface="Arial" pitchFamily="34" charset="0"/>
                <a:ea typeface="黑体" pitchFamily="49" charset="-122"/>
              </a:rPr>
              <a:t>CREATE TABLE-SQL</a:t>
            </a:r>
            <a:r>
              <a:rPr lang="zh-CN" altLang="en-US" sz="2100" dirty="0">
                <a:latin typeface="Arial" pitchFamily="34" charset="0"/>
                <a:ea typeface="黑体" pitchFamily="49" charset="-122"/>
              </a:rPr>
              <a:t>、表结构修改命令</a:t>
            </a:r>
            <a:r>
              <a:rPr lang="en-US" altLang="zh-CN" sz="2100" dirty="0">
                <a:latin typeface="Arial" pitchFamily="34" charset="0"/>
                <a:ea typeface="黑体" pitchFamily="49" charset="-122"/>
              </a:rPr>
              <a:t>ALTER TABLE-SQL</a:t>
            </a:r>
            <a:r>
              <a:rPr lang="zh-CN" altLang="en-US" sz="2100" dirty="0">
                <a:latin typeface="Arial" pitchFamily="34" charset="0"/>
                <a:ea typeface="黑体" pitchFamily="49" charset="-122"/>
              </a:rPr>
              <a:t>、创建临时表</a:t>
            </a:r>
            <a:r>
              <a:rPr lang="zh-CN" altLang="en-US" sz="2100" dirty="0" smtClean="0">
                <a:latin typeface="Arial" pitchFamily="34" charset="0"/>
                <a:ea typeface="黑体" pitchFamily="49" charset="-122"/>
              </a:rPr>
              <a:t>命令</a:t>
            </a:r>
            <a:r>
              <a:rPr lang="en-US" altLang="zh-CN" sz="2100" dirty="0" smtClean="0">
                <a:latin typeface="Arial" pitchFamily="34" charset="0"/>
                <a:ea typeface="黑体" pitchFamily="49" charset="-122"/>
              </a:rPr>
              <a:t>CREATE </a:t>
            </a:r>
            <a:r>
              <a:rPr lang="en-US" altLang="zh-CN" sz="2100" dirty="0">
                <a:latin typeface="Arial" pitchFamily="34" charset="0"/>
                <a:ea typeface="黑体" pitchFamily="49" charset="-122"/>
              </a:rPr>
              <a:t>CURSOR-SQL</a:t>
            </a:r>
            <a:r>
              <a:rPr lang="zh-CN" altLang="en-US" sz="2100" dirty="0">
                <a:latin typeface="Arial" pitchFamily="34" charset="0"/>
                <a:ea typeface="黑体" pitchFamily="49" charset="-122"/>
              </a:rPr>
              <a:t>、创建视图命令</a:t>
            </a:r>
            <a:r>
              <a:rPr lang="en-US" altLang="zh-CN" sz="2100" dirty="0">
                <a:latin typeface="Arial" pitchFamily="34" charset="0"/>
                <a:ea typeface="黑体" pitchFamily="49" charset="-122"/>
              </a:rPr>
              <a:t>CREATE SQL VIEW</a:t>
            </a:r>
            <a:r>
              <a:rPr lang="zh-CN" altLang="en-US" sz="2100" dirty="0">
                <a:latin typeface="Arial" pitchFamily="34" charset="0"/>
                <a:ea typeface="黑体" pitchFamily="49" charset="-122"/>
              </a:rPr>
              <a:t>、表和视图的删除命令</a:t>
            </a:r>
            <a:r>
              <a:rPr lang="en-US" altLang="zh-CN" sz="2100" dirty="0">
                <a:latin typeface="Arial" pitchFamily="34" charset="0"/>
                <a:ea typeface="黑体" pitchFamily="49" charset="-122"/>
              </a:rPr>
              <a:t>DROP</a:t>
            </a:r>
            <a:r>
              <a:rPr lang="zh-CN" altLang="en-US" sz="2100" dirty="0">
                <a:latin typeface="Arial" pitchFamily="34" charset="0"/>
                <a:ea typeface="黑体" pitchFamily="49" charset="-122"/>
              </a:rPr>
              <a:t>等。其中，</a:t>
            </a:r>
            <a:r>
              <a:rPr lang="en-US" altLang="zh-CN" sz="2100" dirty="0">
                <a:latin typeface="Arial" pitchFamily="34" charset="0"/>
                <a:ea typeface="黑体" pitchFamily="49" charset="-122"/>
              </a:rPr>
              <a:t>DDL</a:t>
            </a:r>
            <a:r>
              <a:rPr lang="zh-CN" altLang="en-US" sz="2100" dirty="0">
                <a:latin typeface="Arial" pitchFamily="34" charset="0"/>
                <a:ea typeface="黑体" pitchFamily="49" charset="-122"/>
              </a:rPr>
              <a:t>有些命令在前面的章节中已使用过</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69285" y="3607197"/>
            <a:ext cx="8997950" cy="1322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完成对数据库中记录和字段等数据的操作。包括记录的追加命令</a:t>
            </a:r>
            <a:r>
              <a:rPr lang="en-US" altLang="zh-CN" sz="2100" dirty="0" smtClean="0">
                <a:latin typeface="Arial" pitchFamily="34" charset="0"/>
                <a:ea typeface="黑体" pitchFamily="49" charset="-122"/>
              </a:rPr>
              <a:t>INSERT-SQL</a:t>
            </a:r>
            <a:r>
              <a:rPr lang="zh-CN" altLang="en-US" sz="2100" dirty="0" smtClean="0">
                <a:latin typeface="Arial" pitchFamily="34" charset="0"/>
                <a:ea typeface="黑体" pitchFamily="49" charset="-122"/>
              </a:rPr>
              <a:t>、记录逻辑删除命令</a:t>
            </a:r>
            <a:r>
              <a:rPr lang="en-US" altLang="zh-CN" sz="2100" dirty="0" smtClean="0">
                <a:latin typeface="Arial" pitchFamily="34" charset="0"/>
                <a:ea typeface="黑体" pitchFamily="49" charset="-122"/>
              </a:rPr>
              <a:t>DELETE-SQL</a:t>
            </a:r>
            <a:r>
              <a:rPr lang="zh-CN" altLang="en-US" sz="2100" dirty="0" smtClean="0">
                <a:latin typeface="Arial" pitchFamily="34" charset="0"/>
                <a:ea typeface="黑体" pitchFamily="49" charset="-122"/>
              </a:rPr>
              <a:t>、记录更新命令</a:t>
            </a:r>
            <a:r>
              <a:rPr lang="en-US" altLang="zh-CN" sz="2100" dirty="0" smtClean="0">
                <a:latin typeface="Arial" pitchFamily="34" charset="0"/>
                <a:ea typeface="黑体" pitchFamily="49" charset="-122"/>
              </a:rPr>
              <a:t>UPDATE-SQL</a:t>
            </a:r>
            <a:r>
              <a:rPr lang="zh-CN" altLang="en-US" sz="2100" dirty="0" smtClean="0">
                <a:latin typeface="Arial" pitchFamily="34" charset="0"/>
                <a:ea typeface="黑体" pitchFamily="49" charset="-122"/>
              </a:rPr>
              <a:t>、数据查询命令</a:t>
            </a:r>
            <a:r>
              <a:rPr lang="en-US" altLang="zh-CN" sz="2100" dirty="0" smtClean="0">
                <a:latin typeface="Arial" pitchFamily="34" charset="0"/>
                <a:ea typeface="黑体" pitchFamily="49" charset="-122"/>
              </a:rPr>
              <a:t>SELECT-SQL</a:t>
            </a:r>
            <a:r>
              <a:rPr lang="zh-CN" altLang="en-US" sz="2100" dirty="0" smtClean="0">
                <a:latin typeface="Arial" pitchFamily="34" charset="0"/>
                <a:ea typeface="黑体" pitchFamily="49" charset="-122"/>
              </a:rPr>
              <a:t>等。其中，前面三条命令在前面的章节中也已作过介绍和使用。</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69285" y="3230321"/>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．数据操纵语言</a:t>
            </a:r>
            <a:r>
              <a:rPr lang="en-US" altLang="zh-CN" sz="2200" dirty="0">
                <a:ea typeface="黑体" pitchFamily="49" charset="-122"/>
              </a:rPr>
              <a:t>DML</a:t>
            </a:r>
          </a:p>
        </p:txBody>
      </p:sp>
      <p:sp>
        <p:nvSpPr>
          <p:cNvPr id="9" name="Rectangle 3"/>
          <p:cNvSpPr>
            <a:spLocks noChangeArrowheads="1"/>
          </p:cNvSpPr>
          <p:nvPr/>
        </p:nvSpPr>
        <p:spPr bwMode="auto">
          <a:xfrm>
            <a:off x="69285" y="494621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．数据控制语言</a:t>
            </a:r>
            <a:r>
              <a:rPr lang="en-US" altLang="zh-CN" sz="2200" dirty="0">
                <a:ea typeface="黑体" pitchFamily="49" charset="-122"/>
              </a:rPr>
              <a:t>DCL</a:t>
            </a:r>
          </a:p>
        </p:txBody>
      </p:sp>
      <p:sp>
        <p:nvSpPr>
          <p:cNvPr id="11" name="Rectangle 4"/>
          <p:cNvSpPr>
            <a:spLocks noChangeArrowheads="1"/>
          </p:cNvSpPr>
          <p:nvPr/>
        </p:nvSpPr>
        <p:spPr bwMode="auto">
          <a:xfrm>
            <a:off x="69285" y="5323097"/>
            <a:ext cx="8997950" cy="1346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用来</a:t>
            </a:r>
            <a:r>
              <a:rPr lang="zh-CN" altLang="en-US" sz="2100" dirty="0">
                <a:latin typeface="Arial" pitchFamily="34" charset="0"/>
                <a:ea typeface="黑体" pitchFamily="49" charset="-122"/>
              </a:rPr>
              <a:t>控制用户对数据库的访问权限。由</a:t>
            </a:r>
            <a:r>
              <a:rPr lang="en-US" altLang="zh-CN" sz="2100" dirty="0">
                <a:latin typeface="Arial" pitchFamily="34" charset="0"/>
                <a:ea typeface="黑体" pitchFamily="49" charset="-122"/>
              </a:rPr>
              <a:t>GRANT</a:t>
            </a:r>
            <a:r>
              <a:rPr lang="zh-CN" altLang="en-US" sz="2100" dirty="0">
                <a:latin typeface="Arial" pitchFamily="34" charset="0"/>
                <a:ea typeface="黑体" pitchFamily="49" charset="-122"/>
              </a:rPr>
              <a:t>（授权）、</a:t>
            </a:r>
            <a:r>
              <a:rPr lang="en-US" altLang="zh-CN" sz="2100" dirty="0">
                <a:latin typeface="Arial" pitchFamily="34" charset="0"/>
                <a:ea typeface="黑体" pitchFamily="49" charset="-122"/>
              </a:rPr>
              <a:t>REVOKE</a:t>
            </a:r>
            <a:r>
              <a:rPr lang="zh-CN" altLang="en-US" sz="2100" dirty="0">
                <a:latin typeface="Arial" pitchFamily="34" charset="0"/>
                <a:ea typeface="黑体" pitchFamily="49" charset="-122"/>
              </a:rPr>
              <a:t>（收回）命令组成</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Visual </a:t>
            </a:r>
            <a:r>
              <a:rPr lang="en-US" altLang="zh-CN" sz="2100" dirty="0">
                <a:latin typeface="Arial" pitchFamily="34" charset="0"/>
                <a:ea typeface="黑体" pitchFamily="49" charset="-122"/>
              </a:rPr>
              <a:t>FoxPro</a:t>
            </a:r>
            <a:r>
              <a:rPr lang="zh-CN" altLang="en-US" sz="2100" dirty="0" smtClean="0">
                <a:latin typeface="Arial" pitchFamily="34" charset="0"/>
                <a:ea typeface="黑体" pitchFamily="49" charset="-122"/>
              </a:rPr>
              <a:t>数据库系统不</a:t>
            </a:r>
            <a:r>
              <a:rPr lang="zh-CN" altLang="en-US" sz="2100" dirty="0">
                <a:latin typeface="Arial" pitchFamily="34" charset="0"/>
                <a:ea typeface="黑体" pitchFamily="49" charset="-122"/>
              </a:rPr>
              <a:t>支持</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DCL</a:t>
            </a:r>
            <a:r>
              <a:rPr lang="zh-CN" altLang="en-US" sz="2100" dirty="0" smtClean="0">
                <a:latin typeface="Arial" pitchFamily="34" charset="0"/>
                <a:ea typeface="黑体" pitchFamily="49" charset="-122"/>
              </a:rPr>
              <a:t>操作。</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本章</a:t>
            </a:r>
            <a:r>
              <a:rPr lang="zh-CN" altLang="en-US" sz="2100" dirty="0">
                <a:latin typeface="Arial" pitchFamily="34" charset="0"/>
                <a:ea typeface="黑体" pitchFamily="49" charset="-122"/>
              </a:rPr>
              <a:t>将重点介绍</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语言在数据查询、视图、数据库定义、数据库操纵等方面应用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741484099"/>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1652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CONNECTION </a:t>
            </a:r>
            <a:r>
              <a:rPr lang="en-US" altLang="zh-CN" sz="2100" dirty="0" err="1">
                <a:latin typeface="Arial" pitchFamily="34" charset="0"/>
                <a:ea typeface="黑体" pitchFamily="49" charset="-122"/>
              </a:rPr>
              <a:t>ConnectionName</a:t>
            </a:r>
            <a:r>
              <a:rPr lang="en-US" altLang="zh-CN" sz="2100" dirty="0">
                <a:latin typeface="Arial" pitchFamily="34" charset="0"/>
                <a:ea typeface="黑体" pitchFamily="49" charset="-122"/>
              </a:rPr>
              <a:t>[SHARE] | CONNECTION </a:t>
            </a:r>
            <a:r>
              <a:rPr lang="en-US" altLang="zh-CN" sz="2100" dirty="0" err="1">
                <a:latin typeface="Arial" pitchFamily="34" charset="0"/>
                <a:ea typeface="黑体" pitchFamily="49" charset="-122"/>
              </a:rPr>
              <a:t>DataSourceName</a:t>
            </a:r>
            <a:r>
              <a:rPr lang="zh-CN" altLang="en-US" sz="2100" dirty="0">
                <a:latin typeface="Arial" pitchFamily="34" charset="0"/>
                <a:ea typeface="黑体" pitchFamily="49" charset="-122"/>
              </a:rPr>
              <a:t>：指定在打开视图时，建立一个先前已经定义了的联接的名字或需要联接的已经存在的数据源的名字。</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AS </a:t>
            </a:r>
            <a:r>
              <a:rPr lang="en-US" altLang="zh-CN" sz="2100" dirty="0" err="1">
                <a:latin typeface="Arial" pitchFamily="34" charset="0"/>
                <a:ea typeface="黑体" pitchFamily="49" charset="-122"/>
              </a:rPr>
              <a:t>SQLSELECTStatement</a:t>
            </a:r>
            <a:r>
              <a:rPr lang="zh-CN" altLang="en-US" sz="2100" dirty="0">
                <a:latin typeface="Arial" pitchFamily="34" charset="0"/>
                <a:ea typeface="黑体" pitchFamily="49" charset="-122"/>
              </a:rPr>
              <a:t>：指定一个用来创建视图的</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语句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916015"/>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．示例</a:t>
            </a:r>
          </a:p>
        </p:txBody>
      </p:sp>
      <p:sp>
        <p:nvSpPr>
          <p:cNvPr id="4" name="Rectangle 4"/>
          <p:cNvSpPr>
            <a:spLocks noChangeArrowheads="1"/>
          </p:cNvSpPr>
          <p:nvPr/>
        </p:nvSpPr>
        <p:spPr bwMode="auto">
          <a:xfrm>
            <a:off x="74613" y="2351355"/>
            <a:ext cx="8997950" cy="1935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6-51】  </a:t>
            </a:r>
            <a:r>
              <a:rPr lang="zh-CN" altLang="en-US" sz="2100" dirty="0">
                <a:latin typeface="Arial" pitchFamily="34" charset="0"/>
                <a:ea typeface="黑体" pitchFamily="49" charset="-122"/>
              </a:rPr>
              <a:t>在数据库“教学管理</a:t>
            </a:r>
            <a:r>
              <a:rPr lang="en-US" altLang="zh-CN" sz="2100" dirty="0">
                <a:latin typeface="Arial" pitchFamily="34" charset="0"/>
                <a:ea typeface="黑体" pitchFamily="49" charset="-122"/>
              </a:rPr>
              <a:t>.dbc”</a:t>
            </a:r>
            <a:r>
              <a:rPr lang="zh-CN" altLang="en-US" sz="2100" dirty="0">
                <a:latin typeface="Arial" pitchFamily="34" charset="0"/>
                <a:ea typeface="黑体" pitchFamily="49" charset="-122"/>
              </a:rPr>
              <a:t>中，建立一个视图文件“</a:t>
            </a:r>
            <a:r>
              <a:rPr lang="en-US" altLang="zh-CN" sz="2100" dirty="0" err="1">
                <a:latin typeface="Arial" pitchFamily="34" charset="0"/>
                <a:ea typeface="黑体" pitchFamily="49" charset="-122"/>
              </a:rPr>
              <a:t>zf_view.vue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，用来浏览总分最高的前三名学生的基本信息。</a:t>
            </a:r>
          </a:p>
          <a:p>
            <a:r>
              <a:rPr lang="en-US" altLang="zh-CN" sz="2100" dirty="0" smtClean="0">
                <a:latin typeface="Arial" pitchFamily="34" charset="0"/>
                <a:ea typeface="黑体" pitchFamily="49" charset="-122"/>
              </a:rPr>
              <a:t>　　OPEN </a:t>
            </a:r>
            <a:r>
              <a:rPr lang="en-US" altLang="zh-CN" sz="2100" dirty="0">
                <a:latin typeface="Arial" pitchFamily="34" charset="0"/>
                <a:ea typeface="黑体" pitchFamily="49" charset="-122"/>
              </a:rPr>
              <a:t>DATABASE </a:t>
            </a:r>
            <a:r>
              <a:rPr lang="zh-CN" altLang="en-US" sz="2100" dirty="0">
                <a:latin typeface="Arial" pitchFamily="34" charset="0"/>
                <a:ea typeface="黑体" pitchFamily="49" charset="-122"/>
              </a:rPr>
              <a:t>教学管理</a:t>
            </a:r>
          </a:p>
          <a:p>
            <a:r>
              <a:rPr lang="en-US" altLang="zh-CN" sz="2100" dirty="0" smtClean="0">
                <a:latin typeface="Arial" pitchFamily="34" charset="0"/>
                <a:ea typeface="黑体" pitchFamily="49" charset="-122"/>
              </a:rPr>
              <a:t>　　CREATE </a:t>
            </a:r>
            <a:r>
              <a:rPr lang="en-US" altLang="zh-CN" sz="2100" dirty="0">
                <a:latin typeface="Arial" pitchFamily="34" charset="0"/>
                <a:ea typeface="黑体" pitchFamily="49" charset="-122"/>
              </a:rPr>
              <a:t>VIEW </a:t>
            </a:r>
            <a:r>
              <a:rPr lang="en-US" altLang="zh-CN" sz="2100" dirty="0" err="1">
                <a:latin typeface="Arial" pitchFamily="34" charset="0"/>
                <a:ea typeface="黑体" pitchFamily="49" charset="-122"/>
              </a:rPr>
              <a:t>zf_view</a:t>
            </a:r>
            <a:r>
              <a:rPr lang="en-US" altLang="zh-CN" sz="2100" dirty="0">
                <a:latin typeface="Arial" pitchFamily="34" charset="0"/>
                <a:ea typeface="黑体" pitchFamily="49" charset="-122"/>
              </a:rPr>
              <a:t> AS SELECT TOP 3 </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 ;</a:t>
            </a:r>
          </a:p>
          <a:p>
            <a:r>
              <a:rPr lang="en-US" altLang="zh-CN" sz="2100" dirty="0" smtClean="0">
                <a:latin typeface="Arial" pitchFamily="34" charset="0"/>
                <a:ea typeface="黑体" pitchFamily="49" charset="-122"/>
              </a:rPr>
              <a:t>　　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ORDER BY </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DESC</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 FROM </a:t>
            </a:r>
            <a:r>
              <a:rPr lang="en-US" altLang="zh-CN" sz="2100" dirty="0" smtClean="0">
                <a:latin typeface="Arial" pitchFamily="34" charset="0"/>
                <a:ea typeface="黑体" pitchFamily="49" charset="-122"/>
              </a:rPr>
              <a:t>ZF_VIEW</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4797152"/>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DROP </a:t>
            </a:r>
            <a:r>
              <a:rPr lang="en-US" altLang="zh-CN" sz="2100" dirty="0">
                <a:latin typeface="Arial" pitchFamily="34" charset="0"/>
                <a:ea typeface="黑体" pitchFamily="49" charset="-122"/>
              </a:rPr>
              <a:t>VIEW</a:t>
            </a:r>
            <a:r>
              <a:rPr lang="zh-CN" altLang="en-US" sz="2100" dirty="0">
                <a:latin typeface="Arial" pitchFamily="34" charset="0"/>
                <a:ea typeface="黑体" pitchFamily="49" charset="-122"/>
              </a:rPr>
              <a:t>命令可以用来方便地删除那些已经失去应用价值的视图。使用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语言删除视图的命令格式如下：</a:t>
            </a:r>
          </a:p>
          <a:p>
            <a:r>
              <a:rPr lang="en-US" altLang="zh-CN" sz="2100" dirty="0" smtClean="0">
                <a:latin typeface="Arial" pitchFamily="34" charset="0"/>
                <a:ea typeface="黑体" pitchFamily="49" charset="-122"/>
              </a:rPr>
              <a:t>　　DROP </a:t>
            </a:r>
            <a:r>
              <a:rPr lang="en-US" altLang="zh-CN" sz="2100" dirty="0">
                <a:latin typeface="Arial" pitchFamily="34" charset="0"/>
                <a:ea typeface="黑体" pitchFamily="49" charset="-122"/>
              </a:rPr>
              <a:t>VIEW </a:t>
            </a:r>
            <a:r>
              <a:rPr lang="en-US" altLang="zh-CN" sz="2100" dirty="0" err="1">
                <a:latin typeface="Arial" pitchFamily="34" charset="0"/>
                <a:ea typeface="黑体" pitchFamily="49" charset="-122"/>
              </a:rPr>
              <a:t>ViewName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6-52】  </a:t>
            </a:r>
            <a:r>
              <a:rPr lang="zh-CN" altLang="en-US" sz="2100" dirty="0">
                <a:latin typeface="Arial" pitchFamily="34" charset="0"/>
                <a:ea typeface="黑体" pitchFamily="49" charset="-122"/>
              </a:rPr>
              <a:t>删除例</a:t>
            </a:r>
            <a:r>
              <a:rPr lang="en-US" altLang="zh-CN" sz="2100" dirty="0">
                <a:latin typeface="Arial" pitchFamily="34" charset="0"/>
                <a:ea typeface="黑体" pitchFamily="49" charset="-122"/>
              </a:rPr>
              <a:t>6-51</a:t>
            </a:r>
            <a:r>
              <a:rPr lang="zh-CN" altLang="en-US" sz="2100" dirty="0">
                <a:latin typeface="Arial" pitchFamily="34" charset="0"/>
                <a:ea typeface="黑体" pitchFamily="49" charset="-122"/>
              </a:rPr>
              <a:t>所建立的视图文件“</a:t>
            </a:r>
            <a:r>
              <a:rPr lang="en-US" altLang="zh-CN" sz="2100" dirty="0" err="1">
                <a:latin typeface="Arial" pitchFamily="34" charset="0"/>
                <a:ea typeface="黑体" pitchFamily="49" charset="-122"/>
              </a:rPr>
              <a:t>zf_view.vue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DROP </a:t>
            </a:r>
            <a:r>
              <a:rPr lang="en-US" altLang="zh-CN" sz="2100" dirty="0">
                <a:latin typeface="Arial" pitchFamily="34" charset="0"/>
                <a:ea typeface="黑体" pitchFamily="49" charset="-122"/>
              </a:rPr>
              <a:t>VIEW </a:t>
            </a:r>
            <a:r>
              <a:rPr lang="en-US" altLang="zh-CN" sz="2100" dirty="0" err="1" smtClean="0">
                <a:latin typeface="Arial" pitchFamily="34" charset="0"/>
                <a:ea typeface="黑体" pitchFamily="49" charset="-122"/>
              </a:rPr>
              <a:t>zf_view</a:t>
            </a:r>
            <a:r>
              <a:rPr lang="en-US" altLang="zh-CN" sz="2100" dirty="0" smtClean="0">
                <a:latin typeface="Arial" pitchFamily="34" charset="0"/>
                <a:ea typeface="黑体" pitchFamily="49" charset="-122"/>
              </a:rPr>
              <a:t>　&amp;&amp;</a:t>
            </a:r>
            <a:r>
              <a:rPr lang="zh-CN" altLang="en-US" sz="2100" dirty="0">
                <a:latin typeface="Arial" pitchFamily="34" charset="0"/>
                <a:ea typeface="黑体" pitchFamily="49" charset="-122"/>
              </a:rPr>
              <a:t>与</a:t>
            </a:r>
            <a:r>
              <a:rPr lang="en-US" altLang="zh-CN" sz="2100" dirty="0" smtClean="0">
                <a:latin typeface="Arial" pitchFamily="34" charset="0"/>
                <a:ea typeface="黑体" pitchFamily="49" charset="-122"/>
              </a:rPr>
              <a:t>DELETE </a:t>
            </a:r>
            <a:r>
              <a:rPr lang="en-US" altLang="zh-CN" sz="2100" dirty="0">
                <a:latin typeface="Arial" pitchFamily="34" charset="0"/>
                <a:ea typeface="黑体" pitchFamily="49" charset="-122"/>
              </a:rPr>
              <a:t>VIEW</a:t>
            </a:r>
            <a:r>
              <a:rPr lang="zh-CN" altLang="en-US" sz="2100" dirty="0">
                <a:latin typeface="Arial" pitchFamily="34" charset="0"/>
                <a:ea typeface="黑体" pitchFamily="49" charset="-122"/>
              </a:rPr>
              <a:t>等价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4613" y="436181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．删除视图</a:t>
            </a:r>
          </a:p>
        </p:txBody>
      </p:sp>
      <p:sp>
        <p:nvSpPr>
          <p:cNvPr id="8" name="AutoShape 7">
            <a:hlinkClick r:id="rId2" action="ppaction://hlinksldjump" highlightClick="1"/>
          </p:cNvPr>
          <p:cNvSpPr>
            <a:spLocks noChangeArrowheads="1"/>
          </p:cNvSpPr>
          <p:nvPr/>
        </p:nvSpPr>
        <p:spPr bwMode="auto">
          <a:xfrm>
            <a:off x="7656959" y="6381328"/>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2559830002"/>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12616"/>
            <a:ext cx="8997950" cy="1268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SQL</a:t>
            </a:r>
            <a:r>
              <a:rPr lang="zh-CN" altLang="en-US" sz="2000" dirty="0">
                <a:latin typeface="Arial" pitchFamily="34" charset="0"/>
                <a:ea typeface="黑体" pitchFamily="49" charset="-122"/>
              </a:rPr>
              <a:t>语句可以在命令窗口中进行交互式地执行，也可以作为查询和视图被使用，还可以在程序文件中被执行。</a:t>
            </a:r>
          </a:p>
          <a:p>
            <a:r>
              <a:rPr lang="en-US" altLang="zh-CN" sz="2000" dirty="0" smtClean="0">
                <a:latin typeface="Arial" pitchFamily="34" charset="0"/>
                <a:ea typeface="黑体" pitchFamily="49" charset="-122"/>
              </a:rPr>
              <a:t>       SQL</a:t>
            </a:r>
            <a:r>
              <a:rPr lang="zh-CN" altLang="en-US" sz="2000" dirty="0">
                <a:latin typeface="Arial" pitchFamily="34" charset="0"/>
                <a:ea typeface="黑体" pitchFamily="49" charset="-122"/>
              </a:rPr>
              <a:t>语句在书写时，如果语句太长，可以用</a:t>
            </a:r>
            <a:r>
              <a:rPr lang="zh-CN" altLang="en-US" sz="2000" dirty="0" smtClean="0">
                <a:latin typeface="Arial" pitchFamily="34" charset="0"/>
                <a:ea typeface="黑体" pitchFamily="49" charset="-122"/>
              </a:rPr>
              <a:t>“</a:t>
            </a:r>
            <a:r>
              <a:rPr lang="zh-CN" altLang="en-US" sz="2000" dirty="0" smtClean="0">
                <a:latin typeface="Arial" pitchFamily="34" charset="0"/>
                <a:ea typeface="黑体" pitchFamily="49" charset="-122"/>
                <a:sym typeface="Wingdings 3"/>
              </a:rPr>
              <a:t></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（其中，</a:t>
            </a:r>
            <a:r>
              <a:rPr lang="zh-CN" altLang="en-US" sz="2000" dirty="0" smtClean="0">
                <a:latin typeface="Arial" pitchFamily="34" charset="0"/>
                <a:ea typeface="黑体" pitchFamily="49" charset="-122"/>
              </a:rPr>
              <a:t>“</a:t>
            </a:r>
            <a:r>
              <a:rPr lang="zh-CN" altLang="en-US" sz="2000" dirty="0" smtClean="0">
                <a:latin typeface="Arial" pitchFamily="34" charset="0"/>
                <a:ea typeface="黑体" pitchFamily="49" charset="-122"/>
                <a:sym typeface="Wingdings 3"/>
              </a:rPr>
              <a:t></a:t>
            </a:r>
            <a:r>
              <a:rPr lang="zh-CN" altLang="en-US" sz="2000" dirty="0" smtClean="0">
                <a:latin typeface="Arial" pitchFamily="34" charset="0"/>
                <a:ea typeface="黑体" pitchFamily="49" charset="-122"/>
              </a:rPr>
              <a:t>”表示</a:t>
            </a:r>
            <a:r>
              <a:rPr lang="zh-CN" altLang="en-US" sz="2000" dirty="0">
                <a:latin typeface="Arial" pitchFamily="34" charset="0"/>
                <a:ea typeface="黑体" pitchFamily="49" charset="-122"/>
              </a:rPr>
              <a:t>一个空格）换行，接着在新的一行中续写未完的子句</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86359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6.2  SQL</a:t>
            </a:r>
            <a:r>
              <a:rPr lang="zh-CN" altLang="en-US" sz="2400" dirty="0">
                <a:latin typeface="黑体" pitchFamily="49" charset="-122"/>
                <a:ea typeface="黑体" pitchFamily="49" charset="-122"/>
              </a:rPr>
              <a:t>的查询功能</a:t>
            </a:r>
          </a:p>
        </p:txBody>
      </p:sp>
      <p:sp>
        <p:nvSpPr>
          <p:cNvPr id="4"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6.1.3  SQL</a:t>
            </a:r>
            <a:r>
              <a:rPr lang="zh-CN" altLang="en-US" sz="2200" dirty="0">
                <a:ea typeface="黑体" pitchFamily="49" charset="-122"/>
              </a:rPr>
              <a:t>语句的执行</a:t>
            </a:r>
          </a:p>
        </p:txBody>
      </p:sp>
      <p:sp>
        <p:nvSpPr>
          <p:cNvPr id="7" name="Rectangle 4"/>
          <p:cNvSpPr>
            <a:spLocks noChangeArrowheads="1"/>
          </p:cNvSpPr>
          <p:nvPr/>
        </p:nvSpPr>
        <p:spPr bwMode="auto">
          <a:xfrm>
            <a:off x="74613" y="2331574"/>
            <a:ext cx="8997950" cy="37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SQL</a:t>
            </a:r>
            <a:r>
              <a:rPr lang="zh-CN" altLang="en-US" sz="2000" dirty="0">
                <a:latin typeface="Arial" pitchFamily="34" charset="0"/>
                <a:ea typeface="黑体" pitchFamily="49" charset="-122"/>
              </a:rPr>
              <a:t>的查询功能属于的数据操纵功能范围</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8" name="Rectangle 4"/>
          <p:cNvSpPr>
            <a:spLocks noChangeArrowheads="1"/>
          </p:cNvSpPr>
          <p:nvPr/>
        </p:nvSpPr>
        <p:spPr bwMode="auto">
          <a:xfrm>
            <a:off x="74612" y="3140968"/>
            <a:ext cx="3345260"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SQL</a:t>
            </a:r>
            <a:r>
              <a:rPr lang="zh-CN" altLang="en-US" sz="2000" dirty="0">
                <a:latin typeface="Arial" pitchFamily="34" charset="0"/>
                <a:ea typeface="黑体" pitchFamily="49" charset="-122"/>
              </a:rPr>
              <a:t>的查询语句也称为</a:t>
            </a:r>
            <a:r>
              <a:rPr lang="en-US" altLang="zh-CN" sz="2000" dirty="0">
                <a:latin typeface="Arial" pitchFamily="34" charset="0"/>
                <a:ea typeface="黑体" pitchFamily="49" charset="-122"/>
              </a:rPr>
              <a:t>SELECT</a:t>
            </a:r>
            <a:r>
              <a:rPr lang="zh-CN" altLang="en-US" sz="2000" dirty="0">
                <a:latin typeface="Arial" pitchFamily="34" charset="0"/>
                <a:ea typeface="黑体" pitchFamily="49" charset="-122"/>
              </a:rPr>
              <a:t>命令，它的基本形式由</a:t>
            </a:r>
            <a:r>
              <a:rPr lang="en-US" altLang="zh-CN" dirty="0">
                <a:latin typeface="Arial" pitchFamily="34" charset="0"/>
                <a:ea typeface="黑体" pitchFamily="49" charset="-122"/>
              </a:rPr>
              <a:t>SELECT-FROM-WHERE</a:t>
            </a:r>
            <a:r>
              <a:rPr lang="zh-CN" altLang="en-US" sz="2000" dirty="0">
                <a:latin typeface="Arial" pitchFamily="34" charset="0"/>
                <a:ea typeface="黑体" pitchFamily="49" charset="-122"/>
              </a:rPr>
              <a:t>查询块组成，多个查询可以嵌套执行</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smtClean="0">
                <a:latin typeface="Arial" pitchFamily="34" charset="0"/>
                <a:ea typeface="黑体" pitchFamily="49" charset="-122"/>
              </a:rPr>
              <a:t>       SELECT-SQL</a:t>
            </a:r>
            <a:r>
              <a:rPr lang="zh-CN" altLang="en-US" sz="2000" dirty="0" smtClean="0">
                <a:latin typeface="Arial" pitchFamily="34" charset="0"/>
                <a:ea typeface="黑体" pitchFamily="49" charset="-122"/>
              </a:rPr>
              <a:t>语句的功能是：从一个或多个表中检索符合条件的数据（记录或字段）。</a:t>
            </a:r>
            <a:r>
              <a:rPr lang="en-US" altLang="zh-CN" sz="2000" dirty="0">
                <a:latin typeface="Arial" pitchFamily="34" charset="0"/>
                <a:ea typeface="黑体" pitchFamily="49" charset="-122"/>
              </a:rPr>
              <a:t>SELECT-SQL</a:t>
            </a:r>
            <a:r>
              <a:rPr lang="zh-CN" altLang="en-US" sz="2000" dirty="0">
                <a:latin typeface="Arial" pitchFamily="34" charset="0"/>
                <a:ea typeface="黑体" pitchFamily="49" charset="-122"/>
              </a:rPr>
              <a:t>语句的语法格式</a:t>
            </a:r>
            <a:r>
              <a:rPr lang="zh-CN" altLang="en-US" sz="2000" dirty="0" smtClean="0">
                <a:latin typeface="Arial" pitchFamily="34" charset="0"/>
                <a:ea typeface="黑体" pitchFamily="49" charset="-122"/>
              </a:rPr>
              <a:t>如右所示。</a:t>
            </a:r>
            <a:endParaRPr lang="zh-CN" altLang="en-US" sz="2000" dirty="0">
              <a:latin typeface="Arial" pitchFamily="34" charset="0"/>
              <a:ea typeface="黑体" pitchFamily="49" charset="-122"/>
            </a:endParaRPr>
          </a:p>
        </p:txBody>
      </p:sp>
      <p:sp>
        <p:nvSpPr>
          <p:cNvPr id="9" name="Rectangle 4"/>
          <p:cNvSpPr>
            <a:spLocks noChangeArrowheads="1"/>
          </p:cNvSpPr>
          <p:nvPr/>
        </p:nvSpPr>
        <p:spPr bwMode="auto">
          <a:xfrm>
            <a:off x="74613" y="2744983"/>
            <a:ext cx="4525962" cy="360000"/>
          </a:xfrm>
          <a:prstGeom prst="rect">
            <a:avLst/>
          </a:prstGeom>
          <a:gradFill rotWithShape="1">
            <a:gsLst>
              <a:gs pos="0">
                <a:srgbClr val="00CC0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6.2.1  SELECT-SQL</a:t>
            </a:r>
            <a:r>
              <a:rPr lang="zh-CN" altLang="en-US" sz="2200" dirty="0">
                <a:ea typeface="黑体" pitchFamily="49" charset="-122"/>
              </a:rPr>
              <a:t>语句的格式</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3212976"/>
            <a:ext cx="5724355" cy="35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182342"/>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1"/>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语句的格式包括三个基本子句</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子句、</a:t>
            </a:r>
            <a:r>
              <a:rPr lang="en-US" altLang="zh-CN" sz="2100" dirty="0">
                <a:latin typeface="Arial" pitchFamily="34" charset="0"/>
                <a:ea typeface="黑体" pitchFamily="49" charset="-122"/>
              </a:rPr>
              <a:t>FROM</a:t>
            </a:r>
            <a:r>
              <a:rPr lang="zh-CN" altLang="en-US" sz="2100" dirty="0">
                <a:latin typeface="Arial" pitchFamily="34" charset="0"/>
                <a:ea typeface="黑体" pitchFamily="49" charset="-122"/>
              </a:rPr>
              <a:t>子句、</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子句，还包括操作子句，即</a:t>
            </a:r>
            <a:r>
              <a:rPr lang="en-US" altLang="zh-CN" sz="2100" dirty="0">
                <a:latin typeface="Arial" pitchFamily="34" charset="0"/>
                <a:ea typeface="黑体" pitchFamily="49" charset="-122"/>
              </a:rPr>
              <a:t>ORDER</a:t>
            </a:r>
            <a:r>
              <a:rPr lang="zh-CN" altLang="en-US" sz="2100" dirty="0">
                <a:latin typeface="Arial" pitchFamily="34" charset="0"/>
                <a:ea typeface="黑体" pitchFamily="49" charset="-122"/>
              </a:rPr>
              <a:t>子句、</a:t>
            </a:r>
            <a:r>
              <a:rPr lang="en-US" altLang="zh-CN" sz="2100" dirty="0">
                <a:latin typeface="Arial" pitchFamily="34" charset="0"/>
                <a:ea typeface="黑体" pitchFamily="49" charset="-122"/>
              </a:rPr>
              <a:t>GROUP</a:t>
            </a:r>
            <a:r>
              <a:rPr lang="zh-CN" altLang="en-US" sz="2100" dirty="0">
                <a:latin typeface="Arial" pitchFamily="34" charset="0"/>
                <a:ea typeface="黑体" pitchFamily="49" charset="-122"/>
              </a:rPr>
              <a:t>子句、</a:t>
            </a:r>
            <a:r>
              <a:rPr lang="en-US" altLang="zh-CN" sz="2100" dirty="0">
                <a:latin typeface="Arial" pitchFamily="34" charset="0"/>
                <a:ea typeface="黑体" pitchFamily="49" charset="-122"/>
              </a:rPr>
              <a:t>UNION</a:t>
            </a:r>
            <a:r>
              <a:rPr lang="zh-CN" altLang="en-US" sz="2100" dirty="0">
                <a:latin typeface="Arial" pitchFamily="34" charset="0"/>
                <a:ea typeface="黑体" pitchFamily="49" charset="-122"/>
              </a:rPr>
              <a:t>子句以及其他的一些选项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0829"/>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ALL</a:t>
            </a:r>
            <a:r>
              <a:rPr lang="zh-CN" altLang="en-US" sz="2100" dirty="0">
                <a:latin typeface="Arial" pitchFamily="34" charset="0"/>
                <a:ea typeface="黑体" pitchFamily="49" charset="-122"/>
              </a:rPr>
              <a:t>：表示选出的记录中包括重复记录，这是缺省值；</a:t>
            </a:r>
          </a:p>
          <a:p>
            <a:r>
              <a:rPr lang="en-US" altLang="zh-CN" sz="2100" dirty="0" smtClean="0">
                <a:latin typeface="Arial" pitchFamily="34" charset="0"/>
                <a:ea typeface="黑体" pitchFamily="49" charset="-122"/>
              </a:rPr>
              <a:t>       DISTINCT</a:t>
            </a:r>
            <a:r>
              <a:rPr lang="zh-CN" altLang="en-US" sz="2100" dirty="0">
                <a:latin typeface="Arial" pitchFamily="34" charset="0"/>
                <a:ea typeface="黑体" pitchFamily="49" charset="-122"/>
              </a:rPr>
              <a:t>：表示选出的记录中不包括重复记录。</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Alias.] </a:t>
            </a:r>
            <a:r>
              <a:rPr lang="en-US" altLang="zh-CN" sz="2100" dirty="0" err="1">
                <a:latin typeface="Arial" pitchFamily="34" charset="0"/>
                <a:ea typeface="黑体" pitchFamily="49" charset="-122"/>
              </a:rPr>
              <a:t>Select_Item</a:t>
            </a:r>
            <a:r>
              <a:rPr lang="en-US" altLang="zh-CN" sz="2100" dirty="0">
                <a:latin typeface="Arial" pitchFamily="34" charset="0"/>
                <a:ea typeface="黑体" pitchFamily="49" charset="-122"/>
              </a:rPr>
              <a:t> [AS </a:t>
            </a:r>
            <a:r>
              <a:rPr lang="en-US" altLang="zh-CN" sz="2100" dirty="0" err="1">
                <a:latin typeface="Arial" pitchFamily="34" charset="0"/>
                <a:ea typeface="黑体" pitchFamily="49" charset="-122"/>
              </a:rPr>
              <a:t>Column_Name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Select_Item</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可以是字段名，也可以包含用户自定义函数和有关系统函数。如果有多个字段名或表达式，每个字段名或表达式之间须用“，”，将其分隔。</a:t>
            </a:r>
            <a:r>
              <a:rPr lang="en-US" altLang="zh-CN" sz="2100" dirty="0">
                <a:latin typeface="Arial" pitchFamily="34" charset="0"/>
                <a:ea typeface="黑体" pitchFamily="49" charset="-122"/>
              </a:rPr>
              <a:t>[Alias.]</a:t>
            </a:r>
            <a:r>
              <a:rPr lang="zh-CN" altLang="en-US" sz="2100" dirty="0">
                <a:latin typeface="Arial" pitchFamily="34" charset="0"/>
                <a:ea typeface="黑体" pitchFamily="49" charset="-122"/>
              </a:rPr>
              <a:t>是字段所在的表名或别名，用于区别多表相同的字段名。</a:t>
            </a:r>
            <a:r>
              <a:rPr lang="en-US" altLang="zh-CN" sz="2100" dirty="0">
                <a:latin typeface="Arial" pitchFamily="34" charset="0"/>
                <a:ea typeface="黑体" pitchFamily="49" charset="-122"/>
              </a:rPr>
              <a:t>[AS </a:t>
            </a:r>
            <a:r>
              <a:rPr lang="en-US" altLang="zh-CN" sz="2100" dirty="0" err="1">
                <a:latin typeface="Arial" pitchFamily="34" charset="0"/>
                <a:ea typeface="黑体" pitchFamily="49" charset="-122"/>
              </a:rPr>
              <a:t>Column_Name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用于指定输出时使用的列标题，可以不同于字段名。</a:t>
            </a:r>
          </a:p>
          <a:p>
            <a:r>
              <a:rPr lang="en-US" altLang="zh-CN" sz="2100" dirty="0" smtClean="0">
                <a:latin typeface="Arial" pitchFamily="34" charset="0"/>
                <a:ea typeface="黑体" pitchFamily="49" charset="-122"/>
              </a:rPr>
              <a:t>       SELECT</a:t>
            </a:r>
            <a:r>
              <a:rPr lang="zh-CN" altLang="en-US" sz="2100" dirty="0">
                <a:latin typeface="Arial" pitchFamily="34" charset="0"/>
                <a:ea typeface="黑体" pitchFamily="49" charset="-122"/>
              </a:rPr>
              <a:t>表达式可用一个*号来表示，此时指定所有的字段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358791"/>
            <a:ext cx="4525962" cy="360000"/>
          </a:xfrm>
          <a:prstGeom prst="rect">
            <a:avLst/>
          </a:prstGeom>
          <a:gradFill rotWithShape="1">
            <a:gsLst>
              <a:gs pos="0">
                <a:srgbClr val="00CC0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a:t>
            </a:r>
            <a:r>
              <a:rPr lang="en-US" altLang="zh-CN" sz="2200" dirty="0">
                <a:ea typeface="黑体" pitchFamily="49" charset="-122"/>
              </a:rPr>
              <a:t>SELECT</a:t>
            </a:r>
            <a:r>
              <a:rPr lang="zh-CN" altLang="en-US" sz="2200" dirty="0">
                <a:ea typeface="黑体" pitchFamily="49" charset="-122"/>
              </a:rPr>
              <a:t>子句</a:t>
            </a:r>
          </a:p>
        </p:txBody>
      </p:sp>
      <p:sp>
        <p:nvSpPr>
          <p:cNvPr id="5" name="Rectangle 4"/>
          <p:cNvSpPr>
            <a:spLocks noChangeArrowheads="1"/>
          </p:cNvSpPr>
          <p:nvPr/>
        </p:nvSpPr>
        <p:spPr bwMode="auto">
          <a:xfrm>
            <a:off x="74613" y="5157192"/>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TOP </a:t>
            </a:r>
            <a:r>
              <a:rPr lang="en-US" altLang="zh-CN" sz="2100" dirty="0" err="1">
                <a:latin typeface="Arial" pitchFamily="34" charset="0"/>
                <a:ea typeface="黑体" pitchFamily="49" charset="-122"/>
              </a:rPr>
              <a:t>nExpr</a:t>
            </a:r>
            <a:r>
              <a:rPr lang="en-US" altLang="zh-CN" sz="2100" dirty="0">
                <a:latin typeface="Arial" pitchFamily="34" charset="0"/>
                <a:ea typeface="黑体" pitchFamily="49" charset="-122"/>
              </a:rPr>
              <a:t> [PERCENT]]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TOP</a:t>
            </a:r>
            <a:r>
              <a:rPr lang="zh-CN" altLang="en-US" sz="2100" dirty="0">
                <a:latin typeface="Arial" pitchFamily="34" charset="0"/>
                <a:ea typeface="黑体" pitchFamily="49" charset="-122"/>
              </a:rPr>
              <a:t>子句必须与</a:t>
            </a:r>
            <a:r>
              <a:rPr lang="en-US" altLang="zh-CN" sz="2100" dirty="0">
                <a:latin typeface="Arial" pitchFamily="34" charset="0"/>
                <a:ea typeface="黑体" pitchFamily="49" charset="-122"/>
              </a:rPr>
              <a:t>ORDER BY</a:t>
            </a:r>
            <a:r>
              <a:rPr lang="zh-CN" altLang="en-US" sz="2100" dirty="0">
                <a:latin typeface="Arial" pitchFamily="34" charset="0"/>
                <a:ea typeface="黑体" pitchFamily="49" charset="-122"/>
              </a:rPr>
              <a:t>子句同时使用。</a:t>
            </a:r>
            <a:r>
              <a:rPr lang="en-US" altLang="zh-CN" sz="2100" dirty="0" err="1">
                <a:latin typeface="Arial" pitchFamily="34" charset="0"/>
                <a:ea typeface="黑体" pitchFamily="49" charset="-122"/>
              </a:rPr>
              <a:t>nExpr</a:t>
            </a:r>
            <a:r>
              <a:rPr lang="zh-CN" altLang="en-US" sz="2100" dirty="0">
                <a:latin typeface="Arial" pitchFamily="34" charset="0"/>
                <a:ea typeface="黑体" pitchFamily="49" charset="-122"/>
              </a:rPr>
              <a:t>表示在符合条件的记录中选取的记录数，范围</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32767</a:t>
            </a:r>
            <a:r>
              <a:rPr lang="zh-CN" altLang="en-US" sz="2100" dirty="0">
                <a:latin typeface="Arial" pitchFamily="34" charset="0"/>
                <a:ea typeface="黑体" pitchFamily="49" charset="-122"/>
              </a:rPr>
              <a:t>，排序后并列的若干记录只计一个。含</a:t>
            </a:r>
            <a:r>
              <a:rPr lang="en-US" altLang="zh-CN" sz="2100" dirty="0">
                <a:latin typeface="Arial" pitchFamily="34" charset="0"/>
                <a:ea typeface="黑体" pitchFamily="49" charset="-122"/>
              </a:rPr>
              <a:t>PERCENT</a:t>
            </a:r>
            <a:r>
              <a:rPr lang="zh-CN" altLang="en-US" sz="2100" dirty="0">
                <a:latin typeface="Arial" pitchFamily="34" charset="0"/>
                <a:ea typeface="黑体" pitchFamily="49" charset="-122"/>
              </a:rPr>
              <a:t>选项时，</a:t>
            </a:r>
            <a:r>
              <a:rPr lang="en-US" altLang="zh-CN" sz="2100" dirty="0" err="1">
                <a:latin typeface="Arial" pitchFamily="34" charset="0"/>
                <a:ea typeface="黑体" pitchFamily="49" charset="-122"/>
              </a:rPr>
              <a:t>nExpr</a:t>
            </a:r>
            <a:r>
              <a:rPr lang="zh-CN" altLang="en-US" sz="2100" dirty="0">
                <a:latin typeface="Arial" pitchFamily="34" charset="0"/>
                <a:ea typeface="黑体" pitchFamily="49" charset="-122"/>
              </a:rPr>
              <a:t>表示百分比，记录数为小数时自动取整，范围</a:t>
            </a:r>
            <a:r>
              <a:rPr lang="en-US" altLang="zh-CN" sz="2100" dirty="0">
                <a:latin typeface="Arial" pitchFamily="34" charset="0"/>
                <a:ea typeface="黑体" pitchFamily="49" charset="-122"/>
              </a:rPr>
              <a:t>0.01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99.99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4635155"/>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a:t>
            </a:r>
            <a:r>
              <a:rPr lang="en-US" altLang="zh-CN" sz="2200" dirty="0">
                <a:ea typeface="黑体" pitchFamily="49" charset="-122"/>
              </a:rPr>
              <a:t>TOP</a:t>
            </a:r>
            <a:r>
              <a:rPr lang="zh-CN" altLang="en-US" sz="2200" dirty="0">
                <a:ea typeface="黑体" pitchFamily="49" charset="-122"/>
              </a:rPr>
              <a:t>子句</a:t>
            </a:r>
          </a:p>
        </p:txBody>
      </p:sp>
    </p:spTree>
    <p:extLst>
      <p:ext uri="{BB962C8B-B14F-4D97-AF65-F5344CB8AC3E}">
        <p14:creationId xmlns:p14="http://schemas.microsoft.com/office/powerpoint/2010/main" val="27841993"/>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75"/>
            <a:ext cx="899795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FROM</a:t>
            </a:r>
            <a:r>
              <a:rPr lang="zh-CN" altLang="en-US" sz="2100" dirty="0">
                <a:latin typeface="Arial" pitchFamily="34" charset="0"/>
                <a:ea typeface="黑体" pitchFamily="49" charset="-122"/>
              </a:rPr>
              <a:t>子句及其选项：用于指定查询的表与联接类型。</a:t>
            </a:r>
          </a:p>
          <a:p>
            <a:r>
              <a:rPr lang="en-US" altLang="zh-CN" sz="2100" dirty="0" smtClean="0">
                <a:latin typeface="Arial" pitchFamily="34" charset="0"/>
                <a:ea typeface="黑体" pitchFamily="49" charset="-122"/>
              </a:rPr>
              <a:t>       ①[</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!]Table [[AS] </a:t>
            </a:r>
            <a:r>
              <a:rPr lang="en-US" altLang="zh-CN" sz="2100" dirty="0" err="1">
                <a:latin typeface="Arial" pitchFamily="34" charset="0"/>
                <a:ea typeface="黑体" pitchFamily="49" charset="-122"/>
              </a:rPr>
              <a:t>Local_Alias</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Table</a:t>
            </a:r>
            <a:r>
              <a:rPr lang="zh-CN" altLang="en-US" sz="2100" dirty="0">
                <a:latin typeface="Arial" pitchFamily="34" charset="0"/>
                <a:ea typeface="黑体" pitchFamily="49" charset="-122"/>
              </a:rPr>
              <a:t>列出从中检索数据的表，选择工作区与打开</a:t>
            </a:r>
            <a:r>
              <a:rPr lang="en-US" altLang="zh-CN" sz="2100" dirty="0">
                <a:latin typeface="Arial" pitchFamily="34" charset="0"/>
                <a:ea typeface="黑体" pitchFamily="49" charset="-122"/>
              </a:rPr>
              <a:t>Table</a:t>
            </a:r>
            <a:r>
              <a:rPr lang="zh-CN" altLang="en-US" sz="2100" dirty="0">
                <a:latin typeface="Arial" pitchFamily="34" charset="0"/>
                <a:ea typeface="黑体" pitchFamily="49" charset="-122"/>
              </a:rPr>
              <a:t>所指的表均由</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自行安排。对于非当前数据库，用</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!]Table”</a:t>
            </a:r>
            <a:r>
              <a:rPr lang="zh-CN" altLang="en-US" sz="2100" dirty="0">
                <a:latin typeface="Arial" pitchFamily="34" charset="0"/>
                <a:ea typeface="黑体" pitchFamily="49" charset="-122"/>
              </a:rPr>
              <a:t>来指定该数据库中的表。</a:t>
            </a:r>
            <a:r>
              <a:rPr lang="en-US" altLang="zh-CN" sz="2100" dirty="0">
                <a:latin typeface="Arial" pitchFamily="34" charset="0"/>
                <a:ea typeface="黑体" pitchFamily="49" charset="-122"/>
              </a:rPr>
              <a:t>[AS] </a:t>
            </a:r>
            <a:r>
              <a:rPr lang="en-US" altLang="zh-CN" sz="2100" dirty="0" err="1">
                <a:latin typeface="Arial" pitchFamily="34" charset="0"/>
                <a:ea typeface="黑体" pitchFamily="49" charset="-122"/>
              </a:rPr>
              <a:t>Local_Alias</a:t>
            </a:r>
            <a:r>
              <a:rPr lang="zh-CN" altLang="en-US" sz="2100" dirty="0">
                <a:latin typeface="Arial" pitchFamily="34" charset="0"/>
                <a:ea typeface="黑体" pitchFamily="49" charset="-122"/>
              </a:rPr>
              <a:t>是表的暂用名或称本地名，如果有该选项，则</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语句中只可使用这个名字。</a:t>
            </a:r>
          </a:p>
          <a:p>
            <a:r>
              <a:rPr lang="en-US" altLang="zh-CN" sz="2100" dirty="0" smtClean="0">
                <a:latin typeface="Arial" pitchFamily="34" charset="0"/>
                <a:ea typeface="黑体" pitchFamily="49" charset="-122"/>
              </a:rPr>
              <a:t>        ②JOIN</a:t>
            </a:r>
            <a:r>
              <a:rPr lang="zh-CN" altLang="en-US" sz="2100" dirty="0">
                <a:latin typeface="Arial" pitchFamily="34" charset="0"/>
                <a:ea typeface="黑体" pitchFamily="49" charset="-122"/>
              </a:rPr>
              <a:t>关键字：用于联接其左右两个</a:t>
            </a:r>
            <a:r>
              <a:rPr lang="en-US" altLang="zh-CN" sz="2100" dirty="0">
                <a:latin typeface="Arial" pitchFamily="34" charset="0"/>
                <a:ea typeface="黑体" pitchFamily="49" charset="-122"/>
              </a:rPr>
              <a:t>Table</a:t>
            </a:r>
            <a:r>
              <a:rPr lang="zh-CN" altLang="en-US" sz="2100" dirty="0">
                <a:latin typeface="Arial" pitchFamily="34" charset="0"/>
                <a:ea typeface="黑体" pitchFamily="49" charset="-122"/>
              </a:rPr>
              <a:t>（表名）所指的表。</a:t>
            </a:r>
          </a:p>
          <a:p>
            <a:r>
              <a:rPr lang="en-US" altLang="zh-CN" sz="2100" dirty="0">
                <a:latin typeface="Arial" pitchFamily="34" charset="0"/>
                <a:ea typeface="黑体" pitchFamily="49" charset="-122"/>
              </a:rPr>
              <a:t>INNER | LEFT [OUTER] | RIGHT [OUTER] | FULL [OUTER]</a:t>
            </a:r>
            <a:r>
              <a:rPr lang="zh-CN" altLang="en-US" sz="2100" dirty="0">
                <a:latin typeface="Arial" pitchFamily="34" charset="0"/>
                <a:ea typeface="黑体" pitchFamily="49" charset="-122"/>
              </a:rPr>
              <a:t>：指定两表联接时的习接类型，联接类型有</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种。其中的</a:t>
            </a:r>
            <a:r>
              <a:rPr lang="en-US" altLang="zh-CN" sz="2100" dirty="0">
                <a:latin typeface="Arial" pitchFamily="34" charset="0"/>
                <a:ea typeface="黑体" pitchFamily="49" charset="-122"/>
              </a:rPr>
              <a:t>OUTER</a:t>
            </a:r>
            <a:r>
              <a:rPr lang="zh-CN" altLang="en-US" sz="2100" dirty="0">
                <a:latin typeface="Arial" pitchFamily="34" charset="0"/>
                <a:ea typeface="黑体" pitchFamily="49" charset="-122"/>
              </a:rPr>
              <a:t>选项表示外部联接，即允许满足联接条件的记录，又允许不满足联接条件的记录。若省略</a:t>
            </a:r>
            <a:r>
              <a:rPr lang="en-US" altLang="zh-CN" sz="2100" dirty="0">
                <a:latin typeface="Arial" pitchFamily="34" charset="0"/>
                <a:ea typeface="黑体" pitchFamily="49" charset="-122"/>
              </a:rPr>
              <a:t>OUTER</a:t>
            </a:r>
            <a:r>
              <a:rPr lang="zh-CN" altLang="en-US" sz="2100" dirty="0">
                <a:latin typeface="Arial" pitchFamily="34" charset="0"/>
                <a:ea typeface="黑体" pitchFamily="49" charset="-122"/>
              </a:rPr>
              <a:t>选项，效果</a:t>
            </a:r>
            <a:r>
              <a:rPr lang="zh-CN" altLang="en-US" sz="2100" dirty="0" smtClean="0">
                <a:latin typeface="Arial" pitchFamily="34" charset="0"/>
                <a:ea typeface="黑体" pitchFamily="49" charset="-122"/>
              </a:rPr>
              <a:t>不变。</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③ON </a:t>
            </a:r>
            <a:r>
              <a:rPr lang="en-US" altLang="zh-CN" sz="2100" dirty="0" err="1">
                <a:latin typeface="Arial" pitchFamily="34" charset="0"/>
                <a:ea typeface="黑体" pitchFamily="49" charset="-122"/>
              </a:rPr>
              <a:t>JoinCondition</a:t>
            </a:r>
            <a:r>
              <a:rPr lang="zh-CN" altLang="en-US" sz="2100" dirty="0">
                <a:latin typeface="Arial" pitchFamily="34" charset="0"/>
                <a:ea typeface="黑体" pitchFamily="49" charset="-122"/>
              </a:rPr>
              <a:t>：指定联接条件。</a:t>
            </a:r>
          </a:p>
          <a:p>
            <a:r>
              <a:rPr lang="en-US" altLang="zh-CN" sz="2100" dirty="0" smtClean="0">
                <a:latin typeface="Arial" pitchFamily="34" charset="0"/>
                <a:ea typeface="黑体" pitchFamily="49" charset="-122"/>
              </a:rPr>
              <a:t>　　④FORCE</a:t>
            </a:r>
            <a:r>
              <a:rPr lang="zh-CN" altLang="en-US" sz="2100" dirty="0">
                <a:latin typeface="Arial" pitchFamily="34" charset="0"/>
                <a:ea typeface="黑体" pitchFamily="49" charset="-122"/>
              </a:rPr>
              <a:t>子句：严格按指定的联接条件来联接，避免</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因进行联接优化而降低查询速度</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a:t>
            </a:r>
            <a:r>
              <a:rPr lang="en-US" altLang="zh-CN" sz="2200" dirty="0">
                <a:ea typeface="黑体" pitchFamily="49" charset="-122"/>
              </a:rPr>
              <a:t>FROM</a:t>
            </a:r>
            <a:r>
              <a:rPr lang="zh-CN" altLang="en-US" sz="2200" dirty="0">
                <a:ea typeface="黑体" pitchFamily="49" charset="-122"/>
              </a:rPr>
              <a:t>子句</a:t>
            </a:r>
          </a:p>
        </p:txBody>
      </p:sp>
      <p:sp>
        <p:nvSpPr>
          <p:cNvPr id="4" name="Rectangle 4"/>
          <p:cNvSpPr>
            <a:spLocks noChangeArrowheads="1"/>
          </p:cNvSpPr>
          <p:nvPr/>
        </p:nvSpPr>
        <p:spPr bwMode="auto">
          <a:xfrm>
            <a:off x="74613" y="5661248"/>
            <a:ext cx="8997950" cy="1015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在同一个查询中同时包括了</a:t>
            </a:r>
            <a:r>
              <a:rPr lang="en-US" altLang="zh-CN" sz="2100" dirty="0">
                <a:latin typeface="Arial" pitchFamily="34" charset="0"/>
                <a:ea typeface="黑体" pitchFamily="49" charset="-122"/>
              </a:rPr>
              <a:t>INTO</a:t>
            </a:r>
            <a:r>
              <a:rPr lang="zh-CN" altLang="en-US" sz="2100" dirty="0">
                <a:latin typeface="Arial" pitchFamily="34" charset="0"/>
                <a:ea typeface="黑体" pitchFamily="49" charset="-122"/>
              </a:rPr>
              <a:t>子句和</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子句，则</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子句不起作用。如果没有包括</a:t>
            </a:r>
            <a:r>
              <a:rPr lang="en-US" altLang="zh-CN" sz="2100" dirty="0">
                <a:latin typeface="Arial" pitchFamily="34" charset="0"/>
                <a:ea typeface="黑体" pitchFamily="49" charset="-122"/>
              </a:rPr>
              <a:t>INTO</a:t>
            </a:r>
            <a:r>
              <a:rPr lang="zh-CN" altLang="en-US" sz="2100" dirty="0">
                <a:latin typeface="Arial" pitchFamily="34" charset="0"/>
                <a:ea typeface="黑体" pitchFamily="49" charset="-122"/>
              </a:rPr>
              <a:t>子句，查询结果显示在“浏览”窗口中。也可以用</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将查询结果定向输出到打印机或文件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522921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a:t>
            </a:r>
            <a:r>
              <a:rPr lang="en-US" altLang="zh-CN" sz="2200" dirty="0">
                <a:ea typeface="黑体" pitchFamily="49" charset="-122"/>
              </a:rPr>
              <a:t>INTO</a:t>
            </a:r>
            <a:r>
              <a:rPr lang="zh-CN" altLang="en-US" sz="2200" dirty="0">
                <a:ea typeface="黑体" pitchFamily="49" charset="-122"/>
              </a:rPr>
              <a:t>与</a:t>
            </a:r>
            <a:r>
              <a:rPr lang="en-US" altLang="zh-CN" sz="2200" dirty="0">
                <a:ea typeface="黑体" pitchFamily="49" charset="-122"/>
              </a:rPr>
              <a:t>TO</a:t>
            </a:r>
            <a:r>
              <a:rPr lang="zh-CN" altLang="en-US" sz="2200" dirty="0">
                <a:ea typeface="黑体" pitchFamily="49" charset="-122"/>
              </a:rPr>
              <a:t>子句</a:t>
            </a:r>
          </a:p>
        </p:txBody>
      </p:sp>
    </p:spTree>
    <p:extLst>
      <p:ext uri="{BB962C8B-B14F-4D97-AF65-F5344CB8AC3E}">
        <p14:creationId xmlns:p14="http://schemas.microsoft.com/office/powerpoint/2010/main" val="3309813673"/>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⑴</a:t>
            </a:r>
            <a:r>
              <a:rPr lang="en-US" altLang="zh-CN" sz="2100" dirty="0">
                <a:latin typeface="Arial" pitchFamily="34" charset="0"/>
                <a:ea typeface="黑体" pitchFamily="49" charset="-122"/>
              </a:rPr>
              <a:t>INTO Destination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Destination</a:t>
            </a:r>
            <a:r>
              <a:rPr lang="zh-CN" altLang="en-US" sz="2100" dirty="0">
                <a:latin typeface="Arial" pitchFamily="34" charset="0"/>
                <a:ea typeface="黑体" pitchFamily="49" charset="-122"/>
              </a:rPr>
              <a:t>可以是下列子句之一。</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ARRAY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：将查询结果保存到变量数组中，如果查询结果中不包含任何记录，则不创建这个数组。</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CURSOR </a:t>
            </a:r>
            <a:r>
              <a:rPr lang="en-US" altLang="zh-CN" sz="2100" dirty="0" err="1">
                <a:latin typeface="Arial" pitchFamily="34" charset="0"/>
                <a:ea typeface="黑体" pitchFamily="49" charset="-122"/>
              </a:rPr>
              <a:t>CursorName</a:t>
            </a:r>
            <a:r>
              <a:rPr lang="zh-CN" altLang="en-US" sz="2100" dirty="0">
                <a:latin typeface="Arial" pitchFamily="34" charset="0"/>
                <a:ea typeface="黑体" pitchFamily="49" charset="-122"/>
              </a:rPr>
              <a:t>：将查询结果保存到临时表中。如果指定了一个已打开表的名称，则</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产生错误信息。执行完</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语句后，临时表仍然保持打开、活动但只读。一旦关闭临时表，则自动删除它。</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DBF </a:t>
            </a:r>
            <a:r>
              <a:rPr lang="en-US" altLang="zh-CN" sz="2100" dirty="0" err="1">
                <a:latin typeface="Arial" pitchFamily="34" charset="0"/>
                <a:ea typeface="黑体" pitchFamily="49" charset="-122"/>
              </a:rPr>
              <a:t>TableName</a:t>
            </a:r>
            <a:r>
              <a:rPr lang="en-US" altLang="zh-CN" sz="2100" dirty="0">
                <a:latin typeface="Arial" pitchFamily="34" charset="0"/>
                <a:ea typeface="黑体" pitchFamily="49" charset="-122"/>
              </a:rPr>
              <a:t> | TABLE </a:t>
            </a:r>
            <a:r>
              <a:rPr lang="en-US" altLang="zh-CN" sz="2100" dirty="0" err="1">
                <a:latin typeface="Arial" pitchFamily="34" charset="0"/>
                <a:ea typeface="黑体" pitchFamily="49" charset="-122"/>
              </a:rPr>
              <a:t>TableName</a:t>
            </a:r>
            <a:r>
              <a:rPr lang="zh-CN" altLang="en-US" sz="2100" dirty="0">
                <a:latin typeface="Arial" pitchFamily="34" charset="0"/>
                <a:ea typeface="黑体" pitchFamily="49" charset="-122"/>
              </a:rPr>
              <a:t>：将查询结果保存到一个表中。如果指定的表已经打开，并且</a:t>
            </a:r>
            <a:r>
              <a:rPr lang="en-US" altLang="zh-CN" sz="2100" dirty="0">
                <a:latin typeface="Arial" pitchFamily="34" charset="0"/>
                <a:ea typeface="黑体" pitchFamily="49" charset="-122"/>
              </a:rPr>
              <a:t>SET SAFETY</a:t>
            </a:r>
            <a:r>
              <a:rPr lang="zh-CN" altLang="en-US" sz="2100" dirty="0">
                <a:latin typeface="Arial" pitchFamily="34" charset="0"/>
                <a:ea typeface="黑体" pitchFamily="49" charset="-122"/>
              </a:rPr>
              <a:t>设置为</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，则</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在不给出警告的情况下改写该表。如果没有指定扩展名，</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指定表的扩展名是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SELECT </a:t>
            </a:r>
            <a:r>
              <a:rPr lang="zh-CN" altLang="en-US" sz="2100" dirty="0">
                <a:latin typeface="Arial" pitchFamily="34" charset="0"/>
                <a:ea typeface="黑体" pitchFamily="49" charset="-122"/>
              </a:rPr>
              <a:t>语句执行结束后，表仍然保持打开活动状态。</a:t>
            </a:r>
          </a:p>
          <a:p>
            <a:r>
              <a:rPr lang="zh-CN" altLang="en-US" sz="2100" dirty="0" smtClean="0">
                <a:latin typeface="Arial" pitchFamily="34" charset="0"/>
                <a:ea typeface="黑体" pitchFamily="49" charset="-122"/>
              </a:rPr>
              <a:t>　　包含</a:t>
            </a:r>
            <a:r>
              <a:rPr lang="en-US" altLang="zh-CN" sz="2100" dirty="0">
                <a:latin typeface="Arial" pitchFamily="34" charset="0"/>
                <a:ea typeface="黑体" pitchFamily="49" charset="-122"/>
              </a:rPr>
              <a:t>DATABASE </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以指定添加了表的数据库</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TO FILE </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：表示输出到指定的文本文件，并取代原文件内容。</a:t>
            </a:r>
            <a:r>
              <a:rPr lang="en-US" altLang="zh-CN" sz="2100" dirty="0">
                <a:latin typeface="Arial" pitchFamily="34" charset="0"/>
                <a:ea typeface="黑体" pitchFamily="49" charset="-122"/>
              </a:rPr>
              <a:t>ADDITIVE</a:t>
            </a:r>
            <a:r>
              <a:rPr lang="zh-CN" altLang="en-US" sz="2100" dirty="0">
                <a:latin typeface="Arial" pitchFamily="34" charset="0"/>
                <a:ea typeface="黑体" pitchFamily="49" charset="-122"/>
              </a:rPr>
              <a:t>表示只添加新数据，不清除原文件的内容。</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TO PRINTER</a:t>
            </a:r>
            <a:r>
              <a:rPr lang="zh-CN" altLang="en-US" sz="2100" dirty="0">
                <a:latin typeface="Arial" pitchFamily="34" charset="0"/>
                <a:ea typeface="黑体" pitchFamily="49" charset="-122"/>
              </a:rPr>
              <a:t>：表示输出到打印机，</a:t>
            </a:r>
            <a:r>
              <a:rPr lang="en-US" altLang="zh-CN" sz="2100" dirty="0">
                <a:latin typeface="Arial" pitchFamily="34" charset="0"/>
                <a:ea typeface="黑体" pitchFamily="49" charset="-122"/>
              </a:rPr>
              <a:t>PROMPT</a:t>
            </a:r>
            <a:r>
              <a:rPr lang="zh-CN" altLang="en-US" sz="2100" dirty="0">
                <a:latin typeface="Arial" pitchFamily="34" charset="0"/>
                <a:ea typeface="黑体" pitchFamily="49" charset="-122"/>
              </a:rPr>
              <a:t>表示打印前先显示打印确认框。</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TO SCREEN</a:t>
            </a:r>
            <a:r>
              <a:rPr lang="zh-CN" altLang="en-US" sz="2100" dirty="0">
                <a:latin typeface="Arial" pitchFamily="34" charset="0"/>
                <a:ea typeface="黑体" pitchFamily="49" charset="-122"/>
              </a:rPr>
              <a:t>：表示输出到屏幕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96034633"/>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1909</TotalTime>
  <Pages>0</Pages>
  <Words>4997</Words>
  <Characters>0</Characters>
  <Application>Microsoft Office PowerPoint</Application>
  <DocSecurity>0</DocSecurity>
  <PresentationFormat>全屏显示(4:3)</PresentationFormat>
  <Lines>0</Lines>
  <Paragraphs>614</Paragraphs>
  <Slides>50</Slides>
  <Notes>0</Notes>
  <HiddenSlides>0</HiddenSlides>
  <MMClips>1</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2852</cp:revision>
  <dcterms:created xsi:type="dcterms:W3CDTF">1999-01-28T02:15:27Z</dcterms:created>
  <dcterms:modified xsi:type="dcterms:W3CDTF">2015-11-10T03:48:35Z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