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1" r:id="rId4"/>
    <p:sldId id="259" r:id="rId5"/>
    <p:sldId id="261" r:id="rId6"/>
    <p:sldId id="283" r:id="rId7"/>
    <p:sldId id="284" r:id="rId8"/>
    <p:sldId id="262" r:id="rId9"/>
    <p:sldId id="263" r:id="rId10"/>
    <p:sldId id="286" r:id="rId11"/>
    <p:sldId id="264" r:id="rId12"/>
    <p:sldId id="287" r:id="rId13"/>
    <p:sldId id="285" r:id="rId14"/>
    <p:sldId id="265" r:id="rId15"/>
    <p:sldId id="288" r:id="rId16"/>
    <p:sldId id="290" r:id="rId17"/>
    <p:sldId id="291" r:id="rId18"/>
    <p:sldId id="292" r:id="rId19"/>
    <p:sldId id="294" r:id="rId20"/>
    <p:sldId id="293" r:id="rId21"/>
    <p:sldId id="295" r:id="rId22"/>
    <p:sldId id="296" r:id="rId23"/>
    <p:sldId id="297" r:id="rId24"/>
    <p:sldId id="298" r:id="rId25"/>
    <p:sldId id="299" r:id="rId26"/>
    <p:sldId id="300" r:id="rId27"/>
    <p:sldId id="301" r:id="rId28"/>
    <p:sldId id="302" r:id="rId29"/>
    <p:sldId id="303" r:id="rId30"/>
    <p:sldId id="304" r:id="rId31"/>
    <p:sldId id="305" r:id="rId32"/>
    <p:sldId id="306" r:id="rId33"/>
    <p:sldId id="307" r:id="rId34"/>
    <p:sldId id="308" r:id="rId35"/>
    <p:sldId id="309" r:id="rId36"/>
    <p:sldId id="310" r:id="rId37"/>
    <p:sldId id="311" r:id="rId38"/>
    <p:sldId id="313" r:id="rId39"/>
    <p:sldId id="312" r:id="rId40"/>
    <p:sldId id="314" r:id="rId41"/>
    <p:sldId id="315" r:id="rId42"/>
    <p:sldId id="316" r:id="rId43"/>
    <p:sldId id="317" r:id="rId44"/>
    <p:sldId id="318" r:id="rId45"/>
    <p:sldId id="260" r:id="rId4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5AA6"/>
    <a:srgbClr val="00B0F0"/>
    <a:srgbClr val="0066FF"/>
    <a:srgbClr val="007434"/>
    <a:srgbClr val="002A13"/>
    <a:srgbClr val="001000"/>
    <a:srgbClr val="727B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409" autoAdjust="0"/>
  </p:normalViewPr>
  <p:slideViewPr>
    <p:cSldViewPr>
      <p:cViewPr varScale="1">
        <p:scale>
          <a:sx n="112" d="100"/>
          <a:sy n="112" d="100"/>
        </p:scale>
        <p:origin x="-342" y="-7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1">
        <a:schemeClr val="bg1"/>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481E25D-50D1-42CF-BAB0-16A1AC5354B4}" type="datetimeFigureOut">
              <a:rPr lang="zh-CN" altLang="en-US" smtClean="0"/>
              <a:t>2015-9-28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B35ADE-9459-4C9D-BB92-329CDB0773D8}" type="slidenum">
              <a:rPr lang="zh-CN" altLang="en-US" smtClean="0"/>
              <a:t>‹#›</a:t>
            </a:fld>
            <a:endParaRPr lang="zh-CN" altLang="en-US"/>
          </a:p>
        </p:txBody>
      </p:sp>
      <p:pic>
        <p:nvPicPr>
          <p:cNvPr id="8" name="图片 7"/>
          <p:cNvPicPr>
            <a:picLocks noChangeAspect="1"/>
          </p:cNvPicPr>
          <p:nvPr userDrawn="1"/>
        </p:nvPicPr>
        <p:blipFill rotWithShape="1">
          <a:blip r:embed="rId2" cstate="print">
            <a:extLst>
              <a:ext uri="{28A0092B-C50C-407E-A947-70E740481C1C}">
                <a14:useLocalDpi xmlns:a14="http://schemas.microsoft.com/office/drawing/2010/main" val="0"/>
              </a:ext>
            </a:extLst>
          </a:blip>
          <a:srcRect t="25703"/>
          <a:stretch/>
        </p:blipFill>
        <p:spPr>
          <a:xfrm>
            <a:off x="5440" y="0"/>
            <a:ext cx="9144000" cy="3821476"/>
          </a:xfrm>
          <a:prstGeom prst="rect">
            <a:avLst/>
          </a:prstGeom>
        </p:spPr>
      </p:pic>
      <p:sp>
        <p:nvSpPr>
          <p:cNvPr id="9" name="矩形 8"/>
          <p:cNvSpPr/>
          <p:nvPr userDrawn="1"/>
        </p:nvSpPr>
        <p:spPr>
          <a:xfrm>
            <a:off x="0" y="3821476"/>
            <a:ext cx="9144000" cy="1322024"/>
          </a:xfrm>
          <a:prstGeom prst="rect">
            <a:avLst/>
          </a:prstGeom>
          <a:solidFill>
            <a:srgbClr val="295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cxnSp>
        <p:nvCxnSpPr>
          <p:cNvPr id="11" name="直接连接符 10"/>
          <p:cNvCxnSpPr/>
          <p:nvPr userDrawn="1"/>
        </p:nvCxnSpPr>
        <p:spPr>
          <a:xfrm>
            <a:off x="0" y="3821476"/>
            <a:ext cx="914944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180528" y="3821476"/>
            <a:ext cx="9329968" cy="0"/>
          </a:xfrm>
          <a:prstGeom prst="line">
            <a:avLst/>
          </a:prstGeom>
          <a:ln w="508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09103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481E25D-50D1-42CF-BAB0-16A1AC5354B4}" type="datetimeFigureOut">
              <a:rPr lang="zh-CN" altLang="en-US" smtClean="0"/>
              <a:t>2015-9-28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B35ADE-9459-4C9D-BB92-329CDB0773D8}" type="slidenum">
              <a:rPr lang="zh-CN" altLang="en-US" smtClean="0"/>
              <a:t>‹#›</a:t>
            </a:fld>
            <a:endParaRPr lang="zh-CN" altLang="en-US"/>
          </a:p>
        </p:txBody>
      </p:sp>
    </p:spTree>
    <p:extLst>
      <p:ext uri="{BB962C8B-B14F-4D97-AF65-F5344CB8AC3E}">
        <p14:creationId xmlns:p14="http://schemas.microsoft.com/office/powerpoint/2010/main" val="367154919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481E25D-50D1-42CF-BAB0-16A1AC5354B4}" type="datetimeFigureOut">
              <a:rPr lang="zh-CN" altLang="en-US" smtClean="0"/>
              <a:t>2015-9-28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B35ADE-9459-4C9D-BB92-329CDB0773D8}" type="slidenum">
              <a:rPr lang="zh-CN" altLang="en-US" smtClean="0"/>
              <a:t>‹#›</a:t>
            </a:fld>
            <a:endParaRPr lang="zh-CN" altLang="en-US"/>
          </a:p>
        </p:txBody>
      </p:sp>
    </p:spTree>
    <p:extLst>
      <p:ext uri="{BB962C8B-B14F-4D97-AF65-F5344CB8AC3E}">
        <p14:creationId xmlns:p14="http://schemas.microsoft.com/office/powerpoint/2010/main" val="300227353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alphaModFix amt="10000"/>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481E25D-50D1-42CF-BAB0-16A1AC5354B4}" type="datetimeFigureOut">
              <a:rPr lang="zh-CN" altLang="en-US" smtClean="0"/>
              <a:t>2015-9-28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B35ADE-9459-4C9D-BB92-329CDB0773D8}" type="slidenum">
              <a:rPr lang="zh-CN" altLang="en-US" smtClean="0"/>
              <a:t>‹#›</a:t>
            </a:fld>
            <a:endParaRPr lang="zh-CN" altLang="en-US"/>
          </a:p>
        </p:txBody>
      </p:sp>
      <p:sp>
        <p:nvSpPr>
          <p:cNvPr id="9" name="矩形 8"/>
          <p:cNvSpPr/>
          <p:nvPr userDrawn="1"/>
        </p:nvSpPr>
        <p:spPr>
          <a:xfrm>
            <a:off x="0" y="2369"/>
            <a:ext cx="9144000" cy="481149"/>
          </a:xfrm>
          <a:prstGeom prst="rect">
            <a:avLst/>
          </a:prstGeom>
          <a:solidFill>
            <a:srgbClr val="295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Tree>
    <p:extLst>
      <p:ext uri="{BB962C8B-B14F-4D97-AF65-F5344CB8AC3E}">
        <p14:creationId xmlns:p14="http://schemas.microsoft.com/office/powerpoint/2010/main" val="141870728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481E25D-50D1-42CF-BAB0-16A1AC5354B4}" type="datetimeFigureOut">
              <a:rPr lang="zh-CN" altLang="en-US" smtClean="0"/>
              <a:t>2015-9-28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B35ADE-9459-4C9D-BB92-329CDB0773D8}" type="slidenum">
              <a:rPr lang="zh-CN" altLang="en-US" smtClean="0"/>
              <a:t>‹#›</a:t>
            </a:fld>
            <a:endParaRPr lang="zh-CN" altLang="en-US"/>
          </a:p>
        </p:txBody>
      </p:sp>
    </p:spTree>
    <p:extLst>
      <p:ext uri="{BB962C8B-B14F-4D97-AF65-F5344CB8AC3E}">
        <p14:creationId xmlns:p14="http://schemas.microsoft.com/office/powerpoint/2010/main" val="22416365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481E25D-50D1-42CF-BAB0-16A1AC5354B4}" type="datetimeFigureOut">
              <a:rPr lang="zh-CN" altLang="en-US" smtClean="0"/>
              <a:t>2015-9-28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B35ADE-9459-4C9D-BB92-329CDB0773D8}" type="slidenum">
              <a:rPr lang="zh-CN" altLang="en-US" smtClean="0"/>
              <a:t>‹#›</a:t>
            </a:fld>
            <a:endParaRPr lang="zh-CN" altLang="en-US"/>
          </a:p>
        </p:txBody>
      </p:sp>
    </p:spTree>
    <p:extLst>
      <p:ext uri="{BB962C8B-B14F-4D97-AF65-F5344CB8AC3E}">
        <p14:creationId xmlns:p14="http://schemas.microsoft.com/office/powerpoint/2010/main" val="16142434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481E25D-50D1-42CF-BAB0-16A1AC5354B4}" type="datetimeFigureOut">
              <a:rPr lang="zh-CN" altLang="en-US" smtClean="0"/>
              <a:t>2015-9-28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7B35ADE-9459-4C9D-BB92-329CDB0773D8}" type="slidenum">
              <a:rPr lang="zh-CN" altLang="en-US" smtClean="0"/>
              <a:t>‹#›</a:t>
            </a:fld>
            <a:endParaRPr lang="zh-CN" altLang="en-US"/>
          </a:p>
        </p:txBody>
      </p:sp>
    </p:spTree>
    <p:extLst>
      <p:ext uri="{BB962C8B-B14F-4D97-AF65-F5344CB8AC3E}">
        <p14:creationId xmlns:p14="http://schemas.microsoft.com/office/powerpoint/2010/main" val="348892318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481E25D-50D1-42CF-BAB0-16A1AC5354B4}" type="datetimeFigureOut">
              <a:rPr lang="zh-CN" altLang="en-US" smtClean="0"/>
              <a:t>2015-9-28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7B35ADE-9459-4C9D-BB92-329CDB0773D8}" type="slidenum">
              <a:rPr lang="zh-CN" altLang="en-US" smtClean="0"/>
              <a:t>‹#›</a:t>
            </a:fld>
            <a:endParaRPr lang="zh-CN" altLang="en-US"/>
          </a:p>
        </p:txBody>
      </p:sp>
    </p:spTree>
    <p:extLst>
      <p:ext uri="{BB962C8B-B14F-4D97-AF65-F5344CB8AC3E}">
        <p14:creationId xmlns:p14="http://schemas.microsoft.com/office/powerpoint/2010/main" val="76762853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481E25D-50D1-42CF-BAB0-16A1AC5354B4}" type="datetimeFigureOut">
              <a:rPr lang="zh-CN" altLang="en-US" smtClean="0"/>
              <a:t>2015-9-28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7B35ADE-9459-4C9D-BB92-329CDB0773D8}" type="slidenum">
              <a:rPr lang="zh-CN" altLang="en-US" smtClean="0"/>
              <a:t>‹#›</a:t>
            </a:fld>
            <a:endParaRPr lang="zh-CN" altLang="en-US"/>
          </a:p>
        </p:txBody>
      </p:sp>
    </p:spTree>
    <p:extLst>
      <p:ext uri="{BB962C8B-B14F-4D97-AF65-F5344CB8AC3E}">
        <p14:creationId xmlns:p14="http://schemas.microsoft.com/office/powerpoint/2010/main" val="120307927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481E25D-50D1-42CF-BAB0-16A1AC5354B4}" type="datetimeFigureOut">
              <a:rPr lang="zh-CN" altLang="en-US" smtClean="0"/>
              <a:t>2015-9-28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B35ADE-9459-4C9D-BB92-329CDB0773D8}" type="slidenum">
              <a:rPr lang="zh-CN" altLang="en-US" smtClean="0"/>
              <a:t>‹#›</a:t>
            </a:fld>
            <a:endParaRPr lang="zh-CN" altLang="en-US"/>
          </a:p>
        </p:txBody>
      </p:sp>
    </p:spTree>
    <p:extLst>
      <p:ext uri="{BB962C8B-B14F-4D97-AF65-F5344CB8AC3E}">
        <p14:creationId xmlns:p14="http://schemas.microsoft.com/office/powerpoint/2010/main" val="425360298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481E25D-50D1-42CF-BAB0-16A1AC5354B4}" type="datetimeFigureOut">
              <a:rPr lang="zh-CN" altLang="en-US" smtClean="0"/>
              <a:t>2015-9-28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B35ADE-9459-4C9D-BB92-329CDB0773D8}" type="slidenum">
              <a:rPr lang="zh-CN" altLang="en-US" smtClean="0"/>
              <a:t>‹#›</a:t>
            </a:fld>
            <a:endParaRPr lang="zh-CN" altLang="en-US"/>
          </a:p>
        </p:txBody>
      </p:sp>
    </p:spTree>
    <p:extLst>
      <p:ext uri="{BB962C8B-B14F-4D97-AF65-F5344CB8AC3E}">
        <p14:creationId xmlns:p14="http://schemas.microsoft.com/office/powerpoint/2010/main" val="140940178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ea typeface="微软雅黑" pitchFamily="34" charset="-122"/>
              </a:defRPr>
            </a:lvl1pPr>
          </a:lstStyle>
          <a:p>
            <a:fld id="{C481E25D-50D1-42CF-BAB0-16A1AC5354B4}" type="datetimeFigureOut">
              <a:rPr lang="zh-CN" altLang="en-US" smtClean="0"/>
              <a:pPr/>
              <a:t>2015-9-28</a:t>
            </a:fld>
            <a:endParaRPr lang="zh-CN" altLang="en-US" dirty="0"/>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ea typeface="微软雅黑" pitchFamily="34" charset="-122"/>
              </a:defRPr>
            </a:lvl1pPr>
          </a:lstStyle>
          <a:p>
            <a:endParaRPr lang="zh-CN" altLang="en-US" dirty="0"/>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ea typeface="微软雅黑" pitchFamily="34" charset="-122"/>
              </a:defRPr>
            </a:lvl1pPr>
          </a:lstStyle>
          <a:p>
            <a:fld id="{07B35ADE-9459-4C9D-BB92-329CDB0773D8}" type="slidenum">
              <a:rPr lang="zh-CN" altLang="en-US" smtClean="0"/>
              <a:pPr/>
              <a:t>‹#›</a:t>
            </a:fld>
            <a:endParaRPr lang="zh-CN" altLang="en-US" dirty="0"/>
          </a:p>
        </p:txBody>
      </p:sp>
    </p:spTree>
    <p:extLst>
      <p:ext uri="{BB962C8B-B14F-4D97-AF65-F5344CB8AC3E}">
        <p14:creationId xmlns:p14="http://schemas.microsoft.com/office/powerpoint/2010/main" val="35313596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微软雅黑" pitchFamily="34"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99592" y="1347614"/>
            <a:ext cx="7560840" cy="702078"/>
          </a:xfrm>
        </p:spPr>
        <p:txBody>
          <a:bodyPr>
            <a:noAutofit/>
          </a:bodyPr>
          <a:lstStyle/>
          <a:p>
            <a:r>
              <a:rPr lang="zh-CN" altLang="en-US" sz="48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办公自动化</a:t>
            </a:r>
            <a:r>
              <a:rPr lang="en-US" altLang="zh-CN" sz="48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2010</a:t>
            </a:r>
            <a:r>
              <a:rPr lang="zh-CN" altLang="en-US" sz="48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项目化教程</a:t>
            </a:r>
            <a:endParaRPr lang="zh-CN" altLang="en-US" sz="48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3" name="TextBox 2"/>
          <p:cNvSpPr txBox="1"/>
          <p:nvPr/>
        </p:nvSpPr>
        <p:spPr>
          <a:xfrm>
            <a:off x="3779912" y="4299942"/>
            <a:ext cx="5292080" cy="461665"/>
          </a:xfrm>
          <a:prstGeom prst="rect">
            <a:avLst/>
          </a:prstGeom>
          <a:noFill/>
        </p:spPr>
        <p:txBody>
          <a:bodyPr wrap="square" rtlCol="0">
            <a:spAutoFit/>
          </a:bodyPr>
          <a:lstStyle/>
          <a:p>
            <a:pPr algn="ctr">
              <a:spcBef>
                <a:spcPct val="0"/>
              </a:spcBef>
            </a:pPr>
            <a:r>
              <a:rPr lang="en-US" altLang="zh-CN" sz="2400" dirty="0" smtClean="0">
                <a:solidFill>
                  <a:schemeClr val="bg1"/>
                </a:solidFill>
                <a:latin typeface="华文行楷" panose="02010800040101010101" pitchFamily="2" charset="-122"/>
                <a:ea typeface="华文行楷" panose="02010800040101010101" pitchFamily="2" charset="-122"/>
                <a:cs typeface="+mj-cs"/>
              </a:rPr>
              <a:t>《</a:t>
            </a:r>
            <a:r>
              <a:rPr lang="zh-CN" altLang="en-US" sz="2400" dirty="0" smtClean="0">
                <a:solidFill>
                  <a:schemeClr val="bg1"/>
                </a:solidFill>
                <a:latin typeface="华文行楷" panose="02010800040101010101" pitchFamily="2" charset="-122"/>
                <a:ea typeface="华文行楷" panose="02010800040101010101" pitchFamily="2" charset="-122"/>
                <a:cs typeface="+mj-cs"/>
              </a:rPr>
              <a:t>办公自动化</a:t>
            </a:r>
            <a:r>
              <a:rPr lang="en-US" altLang="zh-CN" sz="2400" dirty="0" smtClean="0">
                <a:solidFill>
                  <a:schemeClr val="bg1"/>
                </a:solidFill>
                <a:latin typeface="华文行楷" panose="02010800040101010101" pitchFamily="2" charset="-122"/>
                <a:ea typeface="华文行楷" panose="02010800040101010101" pitchFamily="2" charset="-122"/>
                <a:cs typeface="+mj-cs"/>
              </a:rPr>
              <a:t>2010</a:t>
            </a:r>
            <a:r>
              <a:rPr lang="zh-CN" altLang="en-US" sz="2400" dirty="0" smtClean="0">
                <a:solidFill>
                  <a:schemeClr val="bg1"/>
                </a:solidFill>
                <a:latin typeface="华文行楷" panose="02010800040101010101" pitchFamily="2" charset="-122"/>
                <a:ea typeface="华文行楷" panose="02010800040101010101" pitchFamily="2" charset="-122"/>
                <a:cs typeface="+mj-cs"/>
              </a:rPr>
              <a:t>项目化教程</a:t>
            </a:r>
            <a:r>
              <a:rPr lang="en-US" altLang="zh-CN" sz="2400" dirty="0" smtClean="0">
                <a:solidFill>
                  <a:schemeClr val="bg1"/>
                </a:solidFill>
                <a:latin typeface="华文行楷" panose="02010800040101010101" pitchFamily="2" charset="-122"/>
                <a:ea typeface="华文行楷" panose="02010800040101010101" pitchFamily="2" charset="-122"/>
                <a:cs typeface="+mj-cs"/>
              </a:rPr>
              <a:t>》</a:t>
            </a:r>
            <a:r>
              <a:rPr lang="zh-CN" altLang="en-US" sz="2400" dirty="0" smtClean="0">
                <a:solidFill>
                  <a:schemeClr val="bg1"/>
                </a:solidFill>
                <a:latin typeface="华文行楷" panose="02010800040101010101" pitchFamily="2" charset="-122"/>
                <a:ea typeface="华文行楷" panose="02010800040101010101" pitchFamily="2" charset="-122"/>
                <a:cs typeface="+mj-cs"/>
              </a:rPr>
              <a:t>编写组</a:t>
            </a:r>
            <a:endParaRPr lang="zh-CN" altLang="en-US" sz="2400" dirty="0">
              <a:solidFill>
                <a:schemeClr val="bg1"/>
              </a:solidFill>
              <a:latin typeface="华文行楷" panose="02010800040101010101" pitchFamily="2" charset="-122"/>
              <a:ea typeface="华文行楷" panose="02010800040101010101" pitchFamily="2" charset="-122"/>
              <a:cs typeface="+mj-cs"/>
            </a:endParaRPr>
          </a:p>
        </p:txBody>
      </p:sp>
    </p:spTree>
    <p:extLst>
      <p:ext uri="{BB962C8B-B14F-4D97-AF65-F5344CB8AC3E}">
        <p14:creationId xmlns:p14="http://schemas.microsoft.com/office/powerpoint/2010/main" val="286642354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8648" y="699542"/>
            <a:ext cx="1539056" cy="3168352"/>
          </a:xfrm>
          <a:prstGeom prst="rect">
            <a:avLst/>
          </a:prstGeom>
        </p:spPr>
        <p:txBody>
          <a:bodyPr wrap="square">
            <a:spAutoFit/>
          </a:bodyPr>
          <a:lstStyle/>
          <a:p>
            <a:r>
              <a:rPr lang="zh-CN" altLang="zh-CN" dirty="0"/>
              <a:t>普通视图</a:t>
            </a:r>
            <a:r>
              <a:rPr lang="zh-CN" altLang="zh-CN" dirty="0" smtClean="0"/>
              <a:t>：</a:t>
            </a:r>
            <a:endParaRPr lang="en-US" altLang="zh-CN" dirty="0" smtClean="0"/>
          </a:p>
          <a:p>
            <a:r>
              <a:rPr lang="zh-CN" altLang="zh-CN" dirty="0" smtClean="0"/>
              <a:t>它</a:t>
            </a:r>
            <a:r>
              <a:rPr lang="zh-CN" altLang="zh-CN" dirty="0"/>
              <a:t>是系统默认的视图模式，也是</a:t>
            </a:r>
            <a:r>
              <a:rPr lang="en-US" altLang="zh-CN" dirty="0"/>
              <a:t>PowerPoint 2010 </a:t>
            </a:r>
            <a:r>
              <a:rPr lang="zh-CN" altLang="zh-CN" dirty="0"/>
              <a:t>的主要编辑视图，可用于撰写或者设计演示文稿。如</a:t>
            </a:r>
            <a:r>
              <a:rPr lang="zh-CN" altLang="zh-CN" dirty="0" smtClean="0"/>
              <a:t>图所</a:t>
            </a:r>
            <a:r>
              <a:rPr lang="zh-CN" altLang="zh-CN" dirty="0"/>
              <a:t>示</a:t>
            </a:r>
            <a:r>
              <a:rPr lang="zh-CN" altLang="zh-CN" dirty="0" smtClean="0"/>
              <a:t>。</a:t>
            </a:r>
            <a:endParaRPr lang="zh-CN" altLang="zh-CN"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8220" y="699542"/>
            <a:ext cx="6723373" cy="410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Tree>
    <p:extLst>
      <p:ext uri="{BB962C8B-B14F-4D97-AF65-F5344CB8AC3E}">
        <p14:creationId xmlns:p14="http://schemas.microsoft.com/office/powerpoint/2010/main" val="162619382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8648" y="699542"/>
            <a:ext cx="1971104" cy="3416320"/>
          </a:xfrm>
          <a:prstGeom prst="rect">
            <a:avLst/>
          </a:prstGeom>
        </p:spPr>
        <p:txBody>
          <a:bodyPr wrap="square">
            <a:spAutoFit/>
          </a:bodyPr>
          <a:lstStyle/>
          <a:p>
            <a:r>
              <a:rPr lang="zh-CN" altLang="zh-CN" dirty="0" smtClean="0"/>
              <a:t>幻灯片</a:t>
            </a:r>
            <a:r>
              <a:rPr lang="zh-CN" altLang="zh-CN" dirty="0"/>
              <a:t>浏览视图</a:t>
            </a:r>
            <a:r>
              <a:rPr lang="zh-CN" altLang="zh-CN" dirty="0" smtClean="0"/>
              <a:t>：</a:t>
            </a:r>
            <a:endParaRPr lang="en-US" altLang="zh-CN" dirty="0" smtClean="0"/>
          </a:p>
          <a:p>
            <a:r>
              <a:rPr lang="zh-CN" altLang="zh-CN" dirty="0" smtClean="0"/>
              <a:t>以</a:t>
            </a:r>
            <a:r>
              <a:rPr lang="zh-CN" altLang="zh-CN" dirty="0"/>
              <a:t>缩略图的形式显示演示文稿中的所有幻灯片，可以对幻灯片顺序进行调整、对幻灯片动画进行设计、对幻灯片放映方式和幻灯片切换方式进行设置等，如</a:t>
            </a:r>
            <a:r>
              <a:rPr lang="zh-CN" altLang="zh-CN" dirty="0" smtClean="0"/>
              <a:t>图所</a:t>
            </a:r>
            <a:r>
              <a:rPr lang="zh-CN" altLang="zh-CN" dirty="0"/>
              <a:t>示</a:t>
            </a:r>
            <a:r>
              <a:rPr lang="zh-CN" altLang="zh-CN" dirty="0" smtClean="0"/>
              <a:t>。</a:t>
            </a:r>
            <a:endParaRPr lang="zh-CN" altLang="zh-CN" dirty="0">
              <a:solidFill>
                <a:srgbClr val="295AA6"/>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627534"/>
            <a:ext cx="6597277" cy="3987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Tree>
    <p:extLst>
      <p:ext uri="{BB962C8B-B14F-4D97-AF65-F5344CB8AC3E}">
        <p14:creationId xmlns:p14="http://schemas.microsoft.com/office/powerpoint/2010/main" val="68311387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8648" y="699542"/>
            <a:ext cx="1539056" cy="3139321"/>
          </a:xfrm>
          <a:prstGeom prst="rect">
            <a:avLst/>
          </a:prstGeom>
        </p:spPr>
        <p:txBody>
          <a:bodyPr wrap="square">
            <a:spAutoFit/>
          </a:bodyPr>
          <a:lstStyle/>
          <a:p>
            <a:r>
              <a:rPr lang="zh-CN" altLang="zh-CN" dirty="0" smtClean="0"/>
              <a:t>备注</a:t>
            </a:r>
            <a:r>
              <a:rPr lang="zh-CN" altLang="zh-CN" dirty="0"/>
              <a:t>页视图</a:t>
            </a:r>
            <a:r>
              <a:rPr lang="zh-CN" altLang="zh-CN" dirty="0" smtClean="0"/>
              <a:t>：</a:t>
            </a:r>
            <a:endParaRPr lang="en-US" altLang="zh-CN" dirty="0" smtClean="0"/>
          </a:p>
          <a:p>
            <a:r>
              <a:rPr lang="zh-CN" altLang="zh-CN" dirty="0" smtClean="0"/>
              <a:t>用户</a:t>
            </a:r>
            <a:r>
              <a:rPr lang="zh-CN" altLang="zh-CN" dirty="0"/>
              <a:t>可以在备注窗格中键入备注，但若要以整页格式查看和使用备注，则需在备注页视图中进行查看。如</a:t>
            </a:r>
            <a:r>
              <a:rPr lang="zh-CN" altLang="zh-CN" dirty="0" smtClean="0"/>
              <a:t>图所</a:t>
            </a:r>
            <a:r>
              <a:rPr lang="zh-CN" altLang="zh-CN" dirty="0"/>
              <a:t>示</a:t>
            </a:r>
            <a:r>
              <a:rPr lang="zh-CN" altLang="zh-CN" dirty="0" smtClean="0"/>
              <a:t>。</a:t>
            </a:r>
            <a:endParaRPr lang="zh-CN" altLang="zh-CN"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667831"/>
            <a:ext cx="6539408" cy="3992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Tree>
    <p:extLst>
      <p:ext uri="{BB962C8B-B14F-4D97-AF65-F5344CB8AC3E}">
        <p14:creationId xmlns:p14="http://schemas.microsoft.com/office/powerpoint/2010/main" val="189059906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8648" y="699543"/>
            <a:ext cx="7875760" cy="1200329"/>
          </a:xfrm>
          <a:prstGeom prst="rect">
            <a:avLst/>
          </a:prstGeom>
        </p:spPr>
        <p:txBody>
          <a:bodyPr wrap="square">
            <a:spAutoFit/>
          </a:bodyPr>
          <a:lstStyle/>
          <a:p>
            <a:r>
              <a:rPr lang="zh-CN" altLang="zh-CN" dirty="0" smtClean="0"/>
              <a:t>幻灯片</a:t>
            </a:r>
            <a:r>
              <a:rPr lang="zh-CN" altLang="zh-CN" dirty="0"/>
              <a:t>放映视图</a:t>
            </a:r>
            <a:r>
              <a:rPr lang="zh-CN" altLang="zh-CN" dirty="0" smtClean="0"/>
              <a:t>：</a:t>
            </a:r>
            <a:endParaRPr lang="en-US" altLang="zh-CN" dirty="0" smtClean="0"/>
          </a:p>
          <a:p>
            <a:r>
              <a:rPr lang="zh-CN" altLang="zh-CN" dirty="0" smtClean="0"/>
              <a:t>在此</a:t>
            </a:r>
            <a:r>
              <a:rPr lang="zh-CN" altLang="zh-CN" dirty="0"/>
              <a:t>视图中，演示文稿占据整个计算机屏幕，用户看到的演示文稿就是观众将看到的效果，用户能看到演示文稿在实际演示当中的图形、计时、影片、动画效果、切换效果的状态。</a:t>
            </a:r>
            <a:endParaRPr lang="zh-CN" altLang="zh-CN" dirty="0">
              <a:solidFill>
                <a:srgbClr val="295AA6"/>
              </a:solidFill>
            </a:endParaRPr>
          </a:p>
        </p:txBody>
      </p:sp>
      <p:sp>
        <p:nvSpPr>
          <p:cNvPr id="6" name="TextBox 5"/>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Tree>
    <p:extLst>
      <p:ext uri="{BB962C8B-B14F-4D97-AF65-F5344CB8AC3E}">
        <p14:creationId xmlns:p14="http://schemas.microsoft.com/office/powerpoint/2010/main" val="257002839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9899" y="699542"/>
            <a:ext cx="8914101" cy="4247317"/>
          </a:xfrm>
          <a:prstGeom prst="rect">
            <a:avLst/>
          </a:prstGeom>
        </p:spPr>
        <p:txBody>
          <a:bodyPr wrap="square">
            <a:spAutoFit/>
          </a:bodyPr>
          <a:lstStyle/>
          <a:p>
            <a:r>
              <a:rPr lang="en-US" altLang="zh-CN" b="1" dirty="0"/>
              <a:t>4.</a:t>
            </a:r>
            <a:r>
              <a:rPr lang="zh-CN" altLang="zh-CN" b="1" dirty="0"/>
              <a:t>基本概念</a:t>
            </a:r>
          </a:p>
          <a:p>
            <a:r>
              <a:rPr lang="zh-CN" altLang="zh-CN" dirty="0"/>
              <a:t>（</a:t>
            </a:r>
            <a:r>
              <a:rPr lang="en-US" altLang="zh-CN" dirty="0"/>
              <a:t>1</a:t>
            </a:r>
            <a:r>
              <a:rPr lang="zh-CN" altLang="zh-CN" dirty="0"/>
              <a:t>） 演示文稿</a:t>
            </a:r>
          </a:p>
          <a:p>
            <a:r>
              <a:rPr lang="en-US" altLang="zh-CN" dirty="0"/>
              <a:t>PowerPoint 2010 </a:t>
            </a:r>
            <a:r>
              <a:rPr lang="zh-CN" altLang="zh-CN" dirty="0"/>
              <a:t>制作的演示文稿是一个组合电子文件，由幻灯片、演示文稿大纲、讲义和备注</a:t>
            </a:r>
            <a:r>
              <a:rPr lang="en-US" altLang="zh-CN" dirty="0"/>
              <a:t>4</a:t>
            </a:r>
            <a:r>
              <a:rPr lang="zh-CN" altLang="zh-CN" dirty="0"/>
              <a:t>个部分构成。文件的默认扩展名为</a:t>
            </a:r>
            <a:r>
              <a:rPr lang="en-US" altLang="zh-CN" dirty="0"/>
              <a:t>.</a:t>
            </a:r>
            <a:r>
              <a:rPr lang="en-US" altLang="zh-CN" dirty="0" err="1"/>
              <a:t>pptx</a:t>
            </a:r>
            <a:r>
              <a:rPr lang="zh-CN" altLang="zh-CN" dirty="0"/>
              <a:t>。</a:t>
            </a:r>
          </a:p>
          <a:p>
            <a:r>
              <a:rPr lang="zh-CN" altLang="zh-CN" dirty="0"/>
              <a:t>（</a:t>
            </a:r>
            <a:r>
              <a:rPr lang="en-US" altLang="zh-CN" dirty="0"/>
              <a:t>2</a:t>
            </a:r>
            <a:r>
              <a:rPr lang="zh-CN" altLang="zh-CN" dirty="0"/>
              <a:t>）幻灯片</a:t>
            </a:r>
          </a:p>
          <a:p>
            <a:r>
              <a:rPr lang="zh-CN" altLang="zh-CN" dirty="0"/>
              <a:t>幻灯片是演示文稿的核心部分，它概括性地描述了演示文稿的内容。通常，每个演示文稿由若干张幻灯片组成。</a:t>
            </a:r>
          </a:p>
          <a:p>
            <a:r>
              <a:rPr lang="zh-CN" altLang="zh-CN" dirty="0"/>
              <a:t>（</a:t>
            </a:r>
            <a:r>
              <a:rPr lang="en-US" altLang="zh-CN" dirty="0"/>
              <a:t>3</a:t>
            </a:r>
            <a:r>
              <a:rPr lang="zh-CN" altLang="zh-CN" dirty="0"/>
              <a:t>）设计模板</a:t>
            </a:r>
          </a:p>
          <a:p>
            <a:r>
              <a:rPr lang="zh-CN" altLang="zh-CN" dirty="0"/>
              <a:t>模板是</a:t>
            </a:r>
            <a:r>
              <a:rPr lang="en-US" altLang="zh-CN" dirty="0"/>
              <a:t>PowerPoint 2010 </a:t>
            </a:r>
            <a:r>
              <a:rPr lang="zh-CN" altLang="zh-CN" dirty="0"/>
              <a:t>根据常用的演示文稿类型归纳总结出来的具有不同风格的演示文稿样式文件，扩展名为</a:t>
            </a:r>
            <a:r>
              <a:rPr lang="en-US" altLang="zh-CN" dirty="0"/>
              <a:t>.</a:t>
            </a:r>
            <a:r>
              <a:rPr lang="en-US" altLang="zh-CN" dirty="0" err="1"/>
              <a:t>potx</a:t>
            </a:r>
            <a:r>
              <a:rPr lang="zh-CN" altLang="zh-CN" dirty="0"/>
              <a:t>。</a:t>
            </a:r>
            <a:r>
              <a:rPr lang="en-US" altLang="zh-CN" dirty="0"/>
              <a:t>PowerPoint 2010 </a:t>
            </a:r>
            <a:r>
              <a:rPr lang="zh-CN" altLang="zh-CN" dirty="0"/>
              <a:t>提供了两种模板：设计模板和内容模板。设计模板包含预定义的格式、背景设计、配色方案以及幻灯片母版和可选的标题母版等样式信息，可以应用到任意演示文稿中；内容模板除了包含上述样式信息外，还包括针对特定主题提供的建议内容文本。</a:t>
            </a:r>
          </a:p>
          <a:p>
            <a:endParaRPr lang="en-US" altLang="zh-CN" dirty="0" smtClean="0"/>
          </a:p>
          <a:p>
            <a:endParaRPr lang="zh-CN" altLang="zh-CN" dirty="0"/>
          </a:p>
        </p:txBody>
      </p:sp>
      <p:sp>
        <p:nvSpPr>
          <p:cNvPr id="7" name="TextBox 6"/>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Tree>
    <p:extLst>
      <p:ext uri="{BB962C8B-B14F-4D97-AF65-F5344CB8AC3E}">
        <p14:creationId xmlns:p14="http://schemas.microsoft.com/office/powerpoint/2010/main" val="248193230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1520" y="627534"/>
            <a:ext cx="7848872" cy="2031325"/>
          </a:xfrm>
          <a:prstGeom prst="rect">
            <a:avLst/>
          </a:prstGeom>
        </p:spPr>
        <p:txBody>
          <a:bodyPr wrap="square">
            <a:spAutoFit/>
          </a:bodyPr>
          <a:lstStyle/>
          <a:p>
            <a:r>
              <a:rPr lang="zh-CN" altLang="zh-CN" dirty="0"/>
              <a:t>（</a:t>
            </a:r>
            <a:r>
              <a:rPr lang="en-US" altLang="zh-CN" dirty="0"/>
              <a:t>4</a:t>
            </a:r>
            <a:r>
              <a:rPr lang="zh-CN" altLang="zh-CN" dirty="0"/>
              <a:t>）幻灯片版式</a:t>
            </a:r>
          </a:p>
          <a:p>
            <a:r>
              <a:rPr lang="zh-CN" altLang="zh-CN" dirty="0"/>
              <a:t>版式是指插入到幻灯片中的文本、表格、图表、媒体剪辑等对象在幻灯片上的布局方式。在“幻灯片版式”任务窗格中按文字版式、内容版式、文字和内容版式及其他版式列出各对象之间的排列关系。</a:t>
            </a:r>
          </a:p>
          <a:p>
            <a:r>
              <a:rPr lang="zh-CN" altLang="zh-CN" dirty="0"/>
              <a:t>（</a:t>
            </a:r>
            <a:r>
              <a:rPr lang="en-US" altLang="zh-CN" dirty="0"/>
              <a:t>5</a:t>
            </a:r>
            <a:r>
              <a:rPr lang="zh-CN" altLang="zh-CN" dirty="0"/>
              <a:t>）母版</a:t>
            </a:r>
          </a:p>
          <a:p>
            <a:r>
              <a:rPr lang="zh-CN" altLang="zh-CN" dirty="0"/>
              <a:t>母版是演示文稿中所有幻灯片或页面格式的底版，也可说是样式。它包含了所有幻灯片具有的公共属性和布局信息，</a:t>
            </a:r>
            <a:endParaRPr lang="zh-CN" altLang="zh-CN" dirty="0">
              <a:solidFill>
                <a:srgbClr val="295AA6"/>
              </a:solidFill>
            </a:endParaRPr>
          </a:p>
        </p:txBody>
      </p:sp>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Tree>
    <p:extLst>
      <p:ext uri="{BB962C8B-B14F-4D97-AF65-F5344CB8AC3E}">
        <p14:creationId xmlns:p14="http://schemas.microsoft.com/office/powerpoint/2010/main" val="84774339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1520" y="627534"/>
            <a:ext cx="7848872" cy="2031325"/>
          </a:xfrm>
          <a:prstGeom prst="rect">
            <a:avLst/>
          </a:prstGeom>
        </p:spPr>
        <p:txBody>
          <a:bodyPr wrap="square">
            <a:spAutoFit/>
          </a:bodyPr>
          <a:lstStyle/>
          <a:p>
            <a:r>
              <a:rPr lang="en-US" altLang="zh-CN" b="1" dirty="0"/>
              <a:t>5.</a:t>
            </a:r>
            <a:r>
              <a:rPr lang="zh-CN" altLang="zh-CN" b="1" dirty="0"/>
              <a:t>创建演示文稿</a:t>
            </a:r>
          </a:p>
          <a:p>
            <a:r>
              <a:rPr lang="zh-CN" altLang="zh-CN" dirty="0"/>
              <a:t>（</a:t>
            </a:r>
            <a:r>
              <a:rPr lang="en-US" altLang="zh-CN" dirty="0"/>
              <a:t>1</a:t>
            </a:r>
            <a:r>
              <a:rPr lang="zh-CN" altLang="zh-CN" dirty="0"/>
              <a:t>）新建空白演示文稿</a:t>
            </a:r>
          </a:p>
          <a:p>
            <a:pPr marL="285750" lvl="0" indent="-285750">
              <a:buFont typeface="Arial" panose="020B0604020202020204" pitchFamily="34" charset="0"/>
              <a:buChar char="•"/>
            </a:pPr>
            <a:r>
              <a:rPr lang="zh-CN" altLang="zh-CN" dirty="0"/>
              <a:t>启动</a:t>
            </a:r>
            <a:r>
              <a:rPr lang="en-US" altLang="zh-CN" dirty="0"/>
              <a:t>PowerPoint 2010 </a:t>
            </a:r>
            <a:r>
              <a:rPr lang="zh-CN" altLang="zh-CN" dirty="0"/>
              <a:t>时，即新建了一份空白的演示文稿，并在工作区建立了第一张版式为“标题幻灯片”的演示文稿。</a:t>
            </a:r>
          </a:p>
          <a:p>
            <a:pPr marL="285750" lvl="0" indent="-285750">
              <a:buFont typeface="Arial" panose="020B0604020202020204" pitchFamily="34" charset="0"/>
              <a:buChar char="•"/>
            </a:pPr>
            <a:r>
              <a:rPr lang="zh-CN" altLang="zh-CN" dirty="0"/>
              <a:t>在打开</a:t>
            </a:r>
            <a:r>
              <a:rPr lang="en-US" altLang="zh-CN" dirty="0"/>
              <a:t> PowerPoint 2010</a:t>
            </a:r>
            <a:r>
              <a:rPr lang="zh-CN" altLang="zh-CN" dirty="0"/>
              <a:t>，单击“文件”→“新建”命令，创建演示文稿。</a:t>
            </a:r>
          </a:p>
          <a:p>
            <a:pPr marL="285750" lvl="0" indent="-285750">
              <a:buFont typeface="Arial" panose="020B0604020202020204" pitchFamily="34" charset="0"/>
              <a:buChar char="•"/>
            </a:pPr>
            <a:r>
              <a:rPr lang="zh-CN" altLang="zh-CN" dirty="0"/>
              <a:t>单击快速访问工具栏中的图标 </a:t>
            </a:r>
            <a:r>
              <a:rPr lang="en-US" altLang="zh-CN" dirty="0"/>
              <a:t> ,</a:t>
            </a:r>
            <a:r>
              <a:rPr lang="zh-CN" altLang="zh-CN" dirty="0"/>
              <a:t>即新建了一份空白演示文稿。如没有这个图标，可按照第一章</a:t>
            </a:r>
            <a:r>
              <a:rPr lang="en-US" altLang="zh-CN" dirty="0"/>
              <a:t>Word</a:t>
            </a:r>
            <a:r>
              <a:rPr lang="zh-CN" altLang="zh-CN" dirty="0"/>
              <a:t>介绍的方法对该命令添加快捷方式</a:t>
            </a:r>
            <a:r>
              <a:rPr lang="zh-CN" altLang="zh-CN" dirty="0" smtClean="0"/>
              <a:t>。</a:t>
            </a:r>
            <a:endParaRPr lang="zh-CN" altLang="zh-CN" dirty="0"/>
          </a:p>
        </p:txBody>
      </p:sp>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Tree>
    <p:extLst>
      <p:ext uri="{BB962C8B-B14F-4D97-AF65-F5344CB8AC3E}">
        <p14:creationId xmlns:p14="http://schemas.microsoft.com/office/powerpoint/2010/main" val="186494643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1520" y="627534"/>
            <a:ext cx="3456384" cy="3970318"/>
          </a:xfrm>
          <a:prstGeom prst="rect">
            <a:avLst/>
          </a:prstGeom>
        </p:spPr>
        <p:txBody>
          <a:bodyPr wrap="square">
            <a:spAutoFit/>
          </a:bodyPr>
          <a:lstStyle/>
          <a:p>
            <a:r>
              <a:rPr lang="zh-CN" altLang="zh-CN" dirty="0"/>
              <a:t>（</a:t>
            </a:r>
            <a:r>
              <a:rPr lang="en-US" altLang="zh-CN" dirty="0"/>
              <a:t>2</a:t>
            </a:r>
            <a:r>
              <a:rPr lang="zh-CN" altLang="zh-CN" dirty="0"/>
              <a:t>）新建基于模版的演示文稿</a:t>
            </a:r>
          </a:p>
          <a:p>
            <a:r>
              <a:rPr lang="en-US" altLang="zh-CN" dirty="0"/>
              <a:t>PowerPoint 2010 </a:t>
            </a:r>
            <a:r>
              <a:rPr lang="zh-CN" altLang="zh-CN" dirty="0"/>
              <a:t>设计了可借鉴的现成演示文稿，可以新建期中的某一种，再修改其中的内容、结构，也可以进行再设置，使它更符合自己的要求。</a:t>
            </a:r>
          </a:p>
          <a:p>
            <a:r>
              <a:rPr lang="zh-CN" altLang="zh-CN" dirty="0"/>
              <a:t>具体步骤如下：</a:t>
            </a:r>
          </a:p>
          <a:p>
            <a:pPr marL="285750" lvl="0" indent="-285750">
              <a:buFont typeface="Arial" panose="020B0604020202020204" pitchFamily="34" charset="0"/>
              <a:buChar char="•"/>
            </a:pPr>
            <a:r>
              <a:rPr lang="zh-CN" altLang="zh-CN" dirty="0"/>
              <a:t>单击“文件”→“新建”菜单命令。</a:t>
            </a:r>
          </a:p>
          <a:p>
            <a:pPr marL="285750" lvl="0" indent="-285750">
              <a:buFont typeface="Arial" panose="020B0604020202020204" pitchFamily="34" charset="0"/>
              <a:buChar char="•"/>
            </a:pPr>
            <a:r>
              <a:rPr lang="zh-CN" altLang="zh-CN" dirty="0"/>
              <a:t>界面中可看到“可用的模版和主题”</a:t>
            </a:r>
            <a:r>
              <a:rPr lang="zh-CN" altLang="zh-CN" dirty="0" smtClean="0"/>
              <a:t>，单击</a:t>
            </a:r>
            <a:r>
              <a:rPr lang="zh-CN" altLang="zh-CN" dirty="0"/>
              <a:t>“样本模板”按钮，在现成的演示文稿列表中选择一种并单击“创建”</a:t>
            </a:r>
            <a:r>
              <a:rPr lang="zh-CN" altLang="zh-CN" dirty="0" smtClean="0"/>
              <a:t>按钮</a:t>
            </a:r>
            <a:endParaRPr lang="en-US" altLang="zh-CN" dirty="0" smtClean="0"/>
          </a:p>
          <a:p>
            <a:pPr lvl="0"/>
            <a:endParaRPr lang="zh-CN" altLang="zh-CN" dirty="0">
              <a:solidFill>
                <a:srgbClr val="295AA6"/>
              </a:solidFill>
            </a:endParaRPr>
          </a:p>
        </p:txBody>
      </p:sp>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9912" y="638655"/>
            <a:ext cx="5280025" cy="319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839022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1520" y="627534"/>
            <a:ext cx="8568952" cy="3416320"/>
          </a:xfrm>
          <a:prstGeom prst="rect">
            <a:avLst/>
          </a:prstGeom>
        </p:spPr>
        <p:txBody>
          <a:bodyPr wrap="square">
            <a:spAutoFit/>
          </a:bodyPr>
          <a:lstStyle/>
          <a:p>
            <a:r>
              <a:rPr lang="en-US" altLang="zh-CN" b="1" dirty="0"/>
              <a:t>6.</a:t>
            </a:r>
            <a:r>
              <a:rPr lang="zh-CN" altLang="zh-CN" b="1" dirty="0"/>
              <a:t>幻灯片的基本操作</a:t>
            </a:r>
          </a:p>
          <a:p>
            <a:r>
              <a:rPr lang="zh-CN" altLang="zh-CN" dirty="0"/>
              <a:t>（</a:t>
            </a:r>
            <a:r>
              <a:rPr lang="en-US" altLang="zh-CN" dirty="0"/>
              <a:t>1</a:t>
            </a:r>
            <a:r>
              <a:rPr lang="zh-CN" altLang="zh-CN" dirty="0"/>
              <a:t>）创建新幻灯片</a:t>
            </a:r>
          </a:p>
          <a:p>
            <a:pPr marL="285750" lvl="0" indent="-285750">
              <a:buFont typeface="Arial" panose="020B0604020202020204" pitchFamily="34" charset="0"/>
              <a:buChar char="•"/>
            </a:pPr>
            <a:r>
              <a:rPr lang="zh-CN" altLang="zh-CN" dirty="0"/>
              <a:t>按下【</a:t>
            </a:r>
            <a:r>
              <a:rPr lang="en-US" altLang="zh-CN" dirty="0" err="1"/>
              <a:t>Ctrl+M</a:t>
            </a:r>
            <a:r>
              <a:rPr lang="zh-CN" altLang="zh-CN" dirty="0"/>
              <a:t>】组合键，可在当前幻灯片下快速添加一张空白幻灯片</a:t>
            </a:r>
          </a:p>
          <a:p>
            <a:pPr marL="285750" lvl="0" indent="-285750">
              <a:buFont typeface="Arial" panose="020B0604020202020204" pitchFamily="34" charset="0"/>
              <a:buChar char="•"/>
            </a:pPr>
            <a:r>
              <a:rPr lang="zh-CN" altLang="zh-CN" dirty="0"/>
              <a:t>在幻灯片导航区内在需要插入单个幻灯片的位置下方单击则会出现一条横线，再按【</a:t>
            </a:r>
            <a:r>
              <a:rPr lang="en-US" altLang="zh-CN" dirty="0"/>
              <a:t>Enter</a:t>
            </a:r>
            <a:r>
              <a:rPr lang="zh-CN" altLang="zh-CN" dirty="0"/>
              <a:t>】键，则能自动添加一张与原来版式完全一样的幻灯片。</a:t>
            </a:r>
          </a:p>
          <a:p>
            <a:pPr marL="285750" lvl="0" indent="-285750">
              <a:buFont typeface="Arial" panose="020B0604020202020204" pitchFamily="34" charset="0"/>
              <a:buChar char="•"/>
            </a:pPr>
            <a:r>
              <a:rPr lang="zh-CN" altLang="zh-CN" dirty="0"/>
              <a:t>幻灯片导航区内任一选项卡区域，在需要插入单个幻灯片位置下方右键单击，在快速菜单栏中选择“新建幻灯片”，则能自动添加一张与原来版式完全一样的幻灯片。</a:t>
            </a:r>
          </a:p>
          <a:p>
            <a:pPr marL="285750" lvl="0" indent="-285750">
              <a:buFont typeface="Arial" panose="020B0604020202020204" pitchFamily="34" charset="0"/>
              <a:buChar char="•"/>
            </a:pPr>
            <a:r>
              <a:rPr lang="zh-CN" altLang="zh-CN" dirty="0"/>
              <a:t>幻灯片导航区“幻灯片</a:t>
            </a:r>
            <a:r>
              <a:rPr lang="en-US" altLang="zh-CN" dirty="0"/>
              <a:t>”</a:t>
            </a:r>
            <a:r>
              <a:rPr lang="zh-CN" altLang="zh-CN" dirty="0"/>
              <a:t>或“大纲”选项卡区域中，在需要插入单个幻灯片位置下方单击。然后选择“开始”→“幻灯片”→“新建幻灯片”，如图</a:t>
            </a:r>
            <a:r>
              <a:rPr lang="en-US" altLang="zh-CN" dirty="0"/>
              <a:t>3.1.9</a:t>
            </a:r>
            <a:r>
              <a:rPr lang="zh-CN" altLang="zh-CN" dirty="0"/>
              <a:t>所示，将出现一个库，显示了各种可用的幻灯片布局的缩略图。选中一个版式即在单击位置上添加了该版式的幻灯片。</a:t>
            </a:r>
          </a:p>
        </p:txBody>
      </p:sp>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Tree>
    <p:extLst>
      <p:ext uri="{BB962C8B-B14F-4D97-AF65-F5344CB8AC3E}">
        <p14:creationId xmlns:p14="http://schemas.microsoft.com/office/powerpoint/2010/main" val="147090262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1520" y="627534"/>
            <a:ext cx="5760640" cy="4524315"/>
          </a:xfrm>
          <a:prstGeom prst="rect">
            <a:avLst/>
          </a:prstGeom>
        </p:spPr>
        <p:txBody>
          <a:bodyPr wrap="square">
            <a:spAutoFit/>
          </a:bodyPr>
          <a:lstStyle/>
          <a:p>
            <a:r>
              <a:rPr lang="en-US" altLang="zh-CN" b="1" dirty="0"/>
              <a:t>6.</a:t>
            </a:r>
            <a:r>
              <a:rPr lang="zh-CN" altLang="zh-CN" b="1" dirty="0"/>
              <a:t>幻灯片的基本操作</a:t>
            </a:r>
          </a:p>
          <a:p>
            <a:r>
              <a:rPr lang="zh-CN" altLang="zh-CN" dirty="0"/>
              <a:t>（</a:t>
            </a:r>
            <a:r>
              <a:rPr lang="en-US" altLang="zh-CN" dirty="0"/>
              <a:t>1</a:t>
            </a:r>
            <a:r>
              <a:rPr lang="zh-CN" altLang="zh-CN" dirty="0"/>
              <a:t>）创建新幻灯片</a:t>
            </a:r>
          </a:p>
          <a:p>
            <a:pPr marL="285750" lvl="0" indent="-285750">
              <a:buFont typeface="Arial" panose="020B0604020202020204" pitchFamily="34" charset="0"/>
              <a:buChar char="•"/>
            </a:pPr>
            <a:r>
              <a:rPr lang="zh-CN" altLang="zh-CN" dirty="0"/>
              <a:t>按下【</a:t>
            </a:r>
            <a:r>
              <a:rPr lang="en-US" altLang="zh-CN" dirty="0" err="1"/>
              <a:t>Ctrl+M</a:t>
            </a:r>
            <a:r>
              <a:rPr lang="zh-CN" altLang="zh-CN" dirty="0"/>
              <a:t>】组合键，可在当前幻灯片下快速添加一张空白幻灯片</a:t>
            </a:r>
          </a:p>
          <a:p>
            <a:pPr marL="285750" lvl="0" indent="-285750">
              <a:buFont typeface="Arial" panose="020B0604020202020204" pitchFamily="34" charset="0"/>
              <a:buChar char="•"/>
            </a:pPr>
            <a:r>
              <a:rPr lang="zh-CN" altLang="zh-CN" dirty="0"/>
              <a:t>在幻灯片导航区内在需要插入单个幻灯片的位置下方单击则会出现一条横线，再按【</a:t>
            </a:r>
            <a:r>
              <a:rPr lang="en-US" altLang="zh-CN" dirty="0"/>
              <a:t>Enter</a:t>
            </a:r>
            <a:r>
              <a:rPr lang="zh-CN" altLang="zh-CN" dirty="0"/>
              <a:t>】键，则能自动添加一张与原来版式完全一样的幻灯片。</a:t>
            </a:r>
          </a:p>
          <a:p>
            <a:pPr marL="285750" lvl="0" indent="-285750">
              <a:buFont typeface="Arial" panose="020B0604020202020204" pitchFamily="34" charset="0"/>
              <a:buChar char="•"/>
            </a:pPr>
            <a:r>
              <a:rPr lang="zh-CN" altLang="zh-CN" dirty="0"/>
              <a:t>幻灯片导航区内任一选项卡区域，在需要插入单个幻灯片位置下方右键单击，在快速菜单栏中选择“新建幻灯片”，则能自动添加一张与原来版式完全一样的幻灯片。</a:t>
            </a:r>
          </a:p>
          <a:p>
            <a:pPr marL="285750" lvl="0" indent="-285750">
              <a:buFont typeface="Arial" panose="020B0604020202020204" pitchFamily="34" charset="0"/>
              <a:buChar char="•"/>
            </a:pPr>
            <a:r>
              <a:rPr lang="zh-CN" altLang="zh-CN" dirty="0"/>
              <a:t>幻灯片导航区“幻灯片</a:t>
            </a:r>
            <a:r>
              <a:rPr lang="en-US" altLang="zh-CN" dirty="0"/>
              <a:t>”</a:t>
            </a:r>
            <a:r>
              <a:rPr lang="zh-CN" altLang="zh-CN" dirty="0"/>
              <a:t>或“大纲”选项卡区域中，在需要插入单个幻灯片位置下方单击。然后选择“开始”→“幻灯片”→“新建幻灯片”</a:t>
            </a:r>
            <a:r>
              <a:rPr lang="zh-CN" altLang="zh-CN" dirty="0" smtClean="0"/>
              <a:t>，将</a:t>
            </a:r>
            <a:r>
              <a:rPr lang="zh-CN" altLang="zh-CN" dirty="0"/>
              <a:t>出现一个库，显示了各种可用的幻灯片布局的缩略图。选中一个版式即在单击位置上添加了该版式的幻灯片。</a:t>
            </a:r>
          </a:p>
        </p:txBody>
      </p:sp>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6216" y="648494"/>
            <a:ext cx="2249487" cy="3919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79010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3240360" cy="461665"/>
          </a:xfrm>
          <a:prstGeom prst="rect">
            <a:avLst/>
          </a:prstGeom>
          <a:noFill/>
        </p:spPr>
        <p:txBody>
          <a:bodyPr wrap="square" rtlCol="0">
            <a:spAutoFit/>
          </a:bodyPr>
          <a:lstStyle/>
          <a:p>
            <a:pPr>
              <a:spcBef>
                <a:spcPct val="0"/>
              </a:spcBef>
            </a:pPr>
            <a:r>
              <a:rPr lang="zh-CN" altLang="en-US" sz="2400" dirty="0" smtClean="0">
                <a:solidFill>
                  <a:schemeClr val="bg1"/>
                </a:solidFill>
                <a:latin typeface="+mj-lt"/>
                <a:ea typeface="微软雅黑" pitchFamily="34" charset="-122"/>
                <a:cs typeface="+mj-cs"/>
              </a:rPr>
              <a:t>目录</a:t>
            </a:r>
            <a:endParaRPr lang="zh-CN" altLang="en-US" sz="2400" dirty="0">
              <a:solidFill>
                <a:schemeClr val="bg1"/>
              </a:solidFill>
              <a:latin typeface="+mj-lt"/>
              <a:ea typeface="微软雅黑" pitchFamily="34" charset="-122"/>
              <a:cs typeface="+mj-cs"/>
            </a:endParaRPr>
          </a:p>
        </p:txBody>
      </p:sp>
      <p:sp>
        <p:nvSpPr>
          <p:cNvPr id="8" name="TextBox 7"/>
          <p:cNvSpPr txBox="1"/>
          <p:nvPr/>
        </p:nvSpPr>
        <p:spPr>
          <a:xfrm>
            <a:off x="2267744" y="1630533"/>
            <a:ext cx="4799304" cy="40011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rtlCol="0">
            <a:spAutoFit/>
          </a:bodyPr>
          <a:lstStyle/>
          <a:p>
            <a:pPr>
              <a:spcBef>
                <a:spcPct val="0"/>
              </a:spcBef>
            </a:pPr>
            <a:r>
              <a:rPr lang="zh-CN" altLang="en-US" sz="2000" dirty="0">
                <a:solidFill>
                  <a:srgbClr val="0070C0"/>
                </a:solidFill>
                <a:latin typeface="+mj-lt"/>
                <a:ea typeface="微软雅黑" pitchFamily="34" charset="-122"/>
                <a:cs typeface="+mj-cs"/>
              </a:rPr>
              <a:t>项目</a:t>
            </a:r>
            <a:r>
              <a:rPr lang="en-US" altLang="zh-CN" sz="2000" dirty="0" smtClean="0">
                <a:solidFill>
                  <a:srgbClr val="0070C0"/>
                </a:solidFill>
                <a:latin typeface="+mj-lt"/>
                <a:ea typeface="微软雅黑" pitchFamily="34" charset="-122"/>
                <a:cs typeface="+mj-cs"/>
              </a:rPr>
              <a:t>1   WORD 2010 </a:t>
            </a:r>
            <a:r>
              <a:rPr lang="zh-CN" altLang="en-US" sz="2000" dirty="0" smtClean="0">
                <a:solidFill>
                  <a:srgbClr val="0070C0"/>
                </a:solidFill>
                <a:latin typeface="+mj-lt"/>
                <a:ea typeface="微软雅黑" pitchFamily="34" charset="-122"/>
                <a:cs typeface="+mj-cs"/>
              </a:rPr>
              <a:t>的应用</a:t>
            </a:r>
            <a:endParaRPr lang="zh-CN" altLang="en-US" sz="2000" dirty="0">
              <a:solidFill>
                <a:srgbClr val="0070C0"/>
              </a:solidFill>
              <a:latin typeface="+mj-lt"/>
              <a:ea typeface="微软雅黑" pitchFamily="34" charset="-122"/>
              <a:cs typeface="+mj-cs"/>
            </a:endParaRPr>
          </a:p>
        </p:txBody>
      </p:sp>
      <p:sp>
        <p:nvSpPr>
          <p:cNvPr id="11" name="六边形 10"/>
          <p:cNvSpPr/>
          <p:nvPr/>
        </p:nvSpPr>
        <p:spPr>
          <a:xfrm>
            <a:off x="1510172" y="2403230"/>
            <a:ext cx="576064" cy="504056"/>
          </a:xfrm>
          <a:prstGeom prst="hexagon">
            <a:avLst/>
          </a:prstGeom>
          <a:solidFill>
            <a:srgbClr val="00B0F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ea typeface="微软雅黑" pitchFamily="34" charset="-122"/>
              </a:rPr>
              <a:t>2</a:t>
            </a:r>
            <a:endParaRPr lang="zh-CN" altLang="en-US" sz="2400" dirty="0">
              <a:ea typeface="微软雅黑" pitchFamily="34" charset="-122"/>
            </a:endParaRPr>
          </a:p>
        </p:txBody>
      </p:sp>
      <p:sp>
        <p:nvSpPr>
          <p:cNvPr id="13" name="TextBox 12"/>
          <p:cNvSpPr txBox="1"/>
          <p:nvPr/>
        </p:nvSpPr>
        <p:spPr>
          <a:xfrm>
            <a:off x="2267743" y="2470125"/>
            <a:ext cx="4799303" cy="400110"/>
          </a:xfrm>
          <a:prstGeom prst="rect">
            <a:avLst/>
          </a:prstGeom>
          <a:noFill/>
        </p:spPr>
        <p:txBody>
          <a:bodyPr wrap="square" rtlCol="0">
            <a:spAutoFit/>
          </a:bodyPr>
          <a:lstStyle/>
          <a:p>
            <a:pPr>
              <a:spcBef>
                <a:spcPct val="0"/>
              </a:spcBef>
            </a:pPr>
            <a:r>
              <a:rPr lang="zh-CN" altLang="en-US" sz="2000" dirty="0" smtClean="0">
                <a:solidFill>
                  <a:srgbClr val="0070C0"/>
                </a:solidFill>
                <a:latin typeface="+mj-lt"/>
                <a:ea typeface="微软雅黑" pitchFamily="34" charset="-122"/>
                <a:cs typeface="+mj-cs"/>
              </a:rPr>
              <a:t>项目</a:t>
            </a:r>
            <a:r>
              <a:rPr lang="en-US" altLang="zh-CN" sz="2000" dirty="0" smtClean="0">
                <a:solidFill>
                  <a:srgbClr val="0070C0"/>
                </a:solidFill>
                <a:latin typeface="+mj-lt"/>
                <a:ea typeface="微软雅黑" pitchFamily="34" charset="-122"/>
                <a:cs typeface="+mj-cs"/>
              </a:rPr>
              <a:t>2  EXCEL 2010</a:t>
            </a:r>
            <a:r>
              <a:rPr lang="zh-CN" altLang="en-US" sz="2000" dirty="0" smtClean="0">
                <a:solidFill>
                  <a:srgbClr val="0070C0"/>
                </a:solidFill>
                <a:latin typeface="+mj-lt"/>
                <a:ea typeface="微软雅黑" pitchFamily="34" charset="-122"/>
                <a:cs typeface="+mj-cs"/>
              </a:rPr>
              <a:t>表格处理</a:t>
            </a:r>
            <a:r>
              <a:rPr lang="en-US" altLang="zh-CN" sz="2000" dirty="0" smtClean="0">
                <a:solidFill>
                  <a:srgbClr val="0070C0"/>
                </a:solidFill>
                <a:latin typeface="+mj-lt"/>
                <a:ea typeface="微软雅黑" pitchFamily="34" charset="-122"/>
                <a:cs typeface="+mj-cs"/>
              </a:rPr>
              <a:t> </a:t>
            </a:r>
            <a:endParaRPr lang="zh-CN" altLang="en-US" sz="2000" dirty="0">
              <a:solidFill>
                <a:srgbClr val="0070C0"/>
              </a:solidFill>
              <a:latin typeface="+mj-lt"/>
              <a:ea typeface="微软雅黑" pitchFamily="34" charset="-122"/>
              <a:cs typeface="+mj-cs"/>
            </a:endParaRPr>
          </a:p>
        </p:txBody>
      </p:sp>
      <p:sp>
        <p:nvSpPr>
          <p:cNvPr id="15" name="六边形 14"/>
          <p:cNvSpPr/>
          <p:nvPr/>
        </p:nvSpPr>
        <p:spPr>
          <a:xfrm>
            <a:off x="1510172" y="3267326"/>
            <a:ext cx="576064" cy="504056"/>
          </a:xfrm>
          <a:prstGeom prst="hexagon">
            <a:avLst/>
          </a:prstGeom>
          <a:solidFill>
            <a:srgbClr val="00B0F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ea typeface="微软雅黑" pitchFamily="34" charset="-122"/>
              </a:rPr>
              <a:t>3</a:t>
            </a:r>
            <a:endParaRPr lang="zh-CN" altLang="en-US" sz="2400" dirty="0">
              <a:ea typeface="微软雅黑" pitchFamily="34" charset="-122"/>
            </a:endParaRPr>
          </a:p>
        </p:txBody>
      </p:sp>
      <p:sp>
        <p:nvSpPr>
          <p:cNvPr id="17" name="TextBox 16"/>
          <p:cNvSpPr txBox="1"/>
          <p:nvPr/>
        </p:nvSpPr>
        <p:spPr>
          <a:xfrm>
            <a:off x="2292976" y="3334221"/>
            <a:ext cx="4943320" cy="400110"/>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spcBef>
                <a:spcPct val="0"/>
              </a:spcBef>
            </a:pPr>
            <a:r>
              <a:rPr lang="zh-CN" altLang="en-US" sz="2000" dirty="0" smtClean="0">
                <a:solidFill>
                  <a:srgbClr val="0070C0"/>
                </a:solidFill>
                <a:latin typeface="+mj-lt"/>
                <a:ea typeface="微软雅黑" pitchFamily="34" charset="-122"/>
                <a:cs typeface="+mj-cs"/>
              </a:rPr>
              <a:t>项目</a:t>
            </a:r>
            <a:r>
              <a:rPr lang="en-US" altLang="zh-CN" sz="2000" dirty="0" smtClean="0">
                <a:solidFill>
                  <a:srgbClr val="0070C0"/>
                </a:solidFill>
                <a:latin typeface="+mj-lt"/>
                <a:ea typeface="微软雅黑" pitchFamily="34" charset="-122"/>
                <a:cs typeface="+mj-cs"/>
              </a:rPr>
              <a:t>3  POWERPOINT2010</a:t>
            </a:r>
            <a:r>
              <a:rPr lang="zh-CN" altLang="en-US" sz="2000" dirty="0" smtClean="0">
                <a:solidFill>
                  <a:srgbClr val="0070C0"/>
                </a:solidFill>
                <a:latin typeface="+mj-lt"/>
                <a:ea typeface="微软雅黑" pitchFamily="34" charset="-122"/>
                <a:cs typeface="+mj-cs"/>
              </a:rPr>
              <a:t>的应用</a:t>
            </a:r>
            <a:endParaRPr lang="zh-CN" altLang="en-US" sz="2000" dirty="0">
              <a:solidFill>
                <a:srgbClr val="0070C0"/>
              </a:solidFill>
              <a:latin typeface="+mj-lt"/>
              <a:ea typeface="微软雅黑" pitchFamily="34" charset="-122"/>
              <a:cs typeface="+mj-cs"/>
            </a:endParaRPr>
          </a:p>
        </p:txBody>
      </p:sp>
      <p:grpSp>
        <p:nvGrpSpPr>
          <p:cNvPr id="45" name="组合 44"/>
          <p:cNvGrpSpPr/>
          <p:nvPr/>
        </p:nvGrpSpPr>
        <p:grpSpPr>
          <a:xfrm>
            <a:off x="1499325" y="1563638"/>
            <a:ext cx="5567723" cy="504056"/>
            <a:chOff x="1499325" y="843558"/>
            <a:chExt cx="5567723" cy="504056"/>
          </a:xfrm>
        </p:grpSpPr>
        <p:sp>
          <p:nvSpPr>
            <p:cNvPr id="5" name="六边形 4"/>
            <p:cNvSpPr/>
            <p:nvPr/>
          </p:nvSpPr>
          <p:spPr>
            <a:xfrm>
              <a:off x="1499325" y="843558"/>
              <a:ext cx="577627" cy="504056"/>
            </a:xfrm>
            <a:prstGeom prst="hexagon">
              <a:avLst/>
            </a:prstGeom>
            <a:solidFill>
              <a:srgbClr val="00B0F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ea typeface="微软雅黑" pitchFamily="34" charset="-122"/>
                </a:rPr>
                <a:t>1</a:t>
              </a:r>
              <a:endParaRPr lang="zh-CN" altLang="en-US" sz="2400" dirty="0">
                <a:ea typeface="微软雅黑" pitchFamily="34" charset="-122"/>
              </a:endParaRPr>
            </a:p>
          </p:txBody>
        </p:sp>
        <p:cxnSp>
          <p:nvCxnSpPr>
            <p:cNvPr id="3" name="直接连接符 2"/>
            <p:cNvCxnSpPr/>
            <p:nvPr/>
          </p:nvCxnSpPr>
          <p:spPr>
            <a:xfrm>
              <a:off x="2267744" y="1347614"/>
              <a:ext cx="4799304" cy="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grpSp>
      <p:cxnSp>
        <p:nvCxnSpPr>
          <p:cNvPr id="44" name="直接连接符 43"/>
          <p:cNvCxnSpPr/>
          <p:nvPr/>
        </p:nvCxnSpPr>
        <p:spPr>
          <a:xfrm>
            <a:off x="2267744" y="2907286"/>
            <a:ext cx="4799304" cy="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2267744" y="3795886"/>
            <a:ext cx="4799304" cy="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548514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1520" y="750639"/>
            <a:ext cx="8424936" cy="3693319"/>
          </a:xfrm>
          <a:prstGeom prst="rect">
            <a:avLst/>
          </a:prstGeom>
        </p:spPr>
        <p:txBody>
          <a:bodyPr wrap="square">
            <a:spAutoFit/>
          </a:bodyPr>
          <a:lstStyle/>
          <a:p>
            <a:r>
              <a:rPr lang="zh-CN" altLang="zh-CN" dirty="0"/>
              <a:t>（</a:t>
            </a:r>
            <a:r>
              <a:rPr lang="en-US" altLang="zh-CN" dirty="0"/>
              <a:t>2</a:t>
            </a:r>
            <a:r>
              <a:rPr lang="zh-CN" altLang="zh-CN" dirty="0"/>
              <a:t>）复制幻灯片</a:t>
            </a:r>
          </a:p>
          <a:p>
            <a:r>
              <a:rPr lang="zh-CN" altLang="zh-CN" dirty="0"/>
              <a:t>在幻灯片导航区“幻灯片”选项卡内选择要复制的幻灯片（一个或多个），右键单击某张选定的幻灯片选择“复制”，再在目标演示文稿中找到复制幻灯片插入的位置并右键单击，选择“粘贴”。</a:t>
            </a:r>
          </a:p>
          <a:p>
            <a:r>
              <a:rPr lang="zh-CN" altLang="zh-CN" dirty="0" smtClean="0"/>
              <a:t>（</a:t>
            </a:r>
            <a:r>
              <a:rPr lang="en-US" altLang="zh-CN" dirty="0"/>
              <a:t>3</a:t>
            </a:r>
            <a:r>
              <a:rPr lang="zh-CN" altLang="zh-CN" dirty="0"/>
              <a:t>）幻灯片重新排序</a:t>
            </a:r>
          </a:p>
          <a:p>
            <a:r>
              <a:rPr lang="zh-CN" altLang="zh-CN" dirty="0"/>
              <a:t>在创建演示文稿时，可能需要更改幻灯片的顺序。首先，在幻灯片导航区“幻灯片”选项卡内单击要更改顺序的幻灯片缩略图，然后将其移动到新的位置即可。</a:t>
            </a:r>
          </a:p>
          <a:p>
            <a:r>
              <a:rPr lang="zh-CN" altLang="zh-CN" dirty="0"/>
              <a:t>（</a:t>
            </a:r>
            <a:r>
              <a:rPr lang="en-US" altLang="zh-CN" dirty="0"/>
              <a:t>4</a:t>
            </a:r>
            <a:r>
              <a:rPr lang="zh-CN" altLang="zh-CN" dirty="0"/>
              <a:t>）删除幻灯片</a:t>
            </a:r>
          </a:p>
          <a:p>
            <a:r>
              <a:rPr lang="zh-CN" altLang="zh-CN" dirty="0"/>
              <a:t>首先，在幻灯片导航区“幻灯片”选项卡内选择要删除的幻灯片缩略图，然后使用以下几种方法可以删除幻灯片： </a:t>
            </a:r>
          </a:p>
          <a:p>
            <a:pPr marL="285750" lvl="0" indent="-285750">
              <a:buFont typeface="Arial" panose="020B0604020202020204" pitchFamily="34" charset="0"/>
              <a:buChar char="•"/>
            </a:pPr>
            <a:r>
              <a:rPr lang="zh-CN" altLang="zh-CN" dirty="0"/>
              <a:t>按下【</a:t>
            </a:r>
            <a:r>
              <a:rPr lang="en-US" altLang="zh-CN" dirty="0"/>
              <a:t>Delete</a:t>
            </a:r>
            <a:r>
              <a:rPr lang="zh-CN" altLang="zh-CN" dirty="0"/>
              <a:t>】键进行删除。</a:t>
            </a:r>
          </a:p>
          <a:p>
            <a:pPr marL="285750" lvl="0" indent="-285750">
              <a:buFont typeface="Arial" panose="020B0604020202020204" pitchFamily="34" charset="0"/>
              <a:buChar char="•"/>
            </a:pPr>
            <a:r>
              <a:rPr lang="zh-CN" altLang="zh-CN" dirty="0"/>
              <a:t>右键单击该幻灯片选择“删除”。</a:t>
            </a:r>
          </a:p>
          <a:p>
            <a:pPr marL="285750" lvl="0" indent="-285750">
              <a:buFont typeface="Arial" panose="020B0604020202020204" pitchFamily="34" charset="0"/>
              <a:buChar char="•"/>
            </a:pPr>
            <a:r>
              <a:rPr lang="zh-CN" altLang="zh-CN" dirty="0"/>
              <a:t>选择“开始”→“幻灯片”→“删除”命令。</a:t>
            </a:r>
          </a:p>
        </p:txBody>
      </p:sp>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Tree>
    <p:extLst>
      <p:ext uri="{BB962C8B-B14F-4D97-AF65-F5344CB8AC3E}">
        <p14:creationId xmlns:p14="http://schemas.microsoft.com/office/powerpoint/2010/main" val="118755311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6" name="矩形 5"/>
          <p:cNvSpPr/>
          <p:nvPr/>
        </p:nvSpPr>
        <p:spPr>
          <a:xfrm>
            <a:off x="539552" y="987574"/>
            <a:ext cx="7632848" cy="2031325"/>
          </a:xfrm>
          <a:prstGeom prst="rect">
            <a:avLst/>
          </a:prstGeom>
        </p:spPr>
        <p:txBody>
          <a:bodyPr wrap="square">
            <a:spAutoFit/>
          </a:bodyPr>
          <a:lstStyle/>
          <a:p>
            <a:pPr lvl="0"/>
            <a:r>
              <a:rPr lang="zh-CN" altLang="zh-CN" b="1" dirty="0"/>
              <a:t>注意</a:t>
            </a:r>
            <a:endParaRPr lang="zh-CN" altLang="zh-CN" dirty="0"/>
          </a:p>
          <a:p>
            <a:r>
              <a:rPr lang="en-US" altLang="zh-CN" dirty="0"/>
              <a:t>1.</a:t>
            </a:r>
            <a:r>
              <a:rPr lang="zh-CN" altLang="zh-CN" dirty="0"/>
              <a:t>选择多张连续的幻灯片单击第一张幻灯片，按住【</a:t>
            </a:r>
            <a:r>
              <a:rPr lang="en-US" altLang="zh-CN" dirty="0"/>
              <a:t>Shift</a:t>
            </a:r>
            <a:r>
              <a:rPr lang="zh-CN" altLang="zh-CN" dirty="0"/>
              <a:t>】键后选择最后一张幻灯片；选择多张不连续的幻灯片，按住【</a:t>
            </a:r>
            <a:r>
              <a:rPr lang="en-US" altLang="zh-CN" dirty="0"/>
              <a:t>Ctrl</a:t>
            </a:r>
            <a:r>
              <a:rPr lang="zh-CN" altLang="zh-CN" dirty="0"/>
              <a:t>】键后单击各张要选择的幻灯片。</a:t>
            </a:r>
          </a:p>
          <a:p>
            <a:r>
              <a:rPr lang="en-US" altLang="zh-CN" dirty="0"/>
              <a:t>2.</a:t>
            </a:r>
            <a:r>
              <a:rPr lang="zh-CN" altLang="zh-CN" dirty="0"/>
              <a:t>如要保留复制幻灯片的原始设计，请单击“粘贴选项”中“保留源格式”选项。</a:t>
            </a:r>
          </a:p>
          <a:p>
            <a:endParaRPr lang="zh-CN" altLang="zh-CN" dirty="0"/>
          </a:p>
        </p:txBody>
      </p:sp>
    </p:spTree>
    <p:extLst>
      <p:ext uri="{BB962C8B-B14F-4D97-AF65-F5344CB8AC3E}">
        <p14:creationId xmlns:p14="http://schemas.microsoft.com/office/powerpoint/2010/main" val="417987189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6" name="矩形 5"/>
          <p:cNvSpPr/>
          <p:nvPr/>
        </p:nvSpPr>
        <p:spPr>
          <a:xfrm>
            <a:off x="539552" y="699542"/>
            <a:ext cx="7632848" cy="3139321"/>
          </a:xfrm>
          <a:prstGeom prst="rect">
            <a:avLst/>
          </a:prstGeom>
        </p:spPr>
        <p:txBody>
          <a:bodyPr wrap="square">
            <a:spAutoFit/>
          </a:bodyPr>
          <a:lstStyle/>
          <a:p>
            <a:r>
              <a:rPr lang="en-US" altLang="zh-CN" b="1" dirty="0"/>
              <a:t>7.</a:t>
            </a:r>
            <a:r>
              <a:rPr lang="zh-CN" altLang="zh-CN" b="1" dirty="0"/>
              <a:t>文本的录入</a:t>
            </a:r>
          </a:p>
          <a:p>
            <a:r>
              <a:rPr lang="zh-CN" altLang="zh-CN" dirty="0"/>
              <a:t>（</a:t>
            </a:r>
            <a:r>
              <a:rPr lang="en-US" altLang="zh-CN" dirty="0"/>
              <a:t>1</a:t>
            </a:r>
            <a:r>
              <a:rPr lang="zh-CN" altLang="zh-CN" dirty="0"/>
              <a:t>）占位符文本录入</a:t>
            </a:r>
          </a:p>
          <a:p>
            <a:r>
              <a:rPr lang="zh-CN" altLang="zh-CN" dirty="0"/>
              <a:t>在选择的幻灯片版式中，若有文本占位符，单击后就可直接录入文本内容。</a:t>
            </a:r>
          </a:p>
          <a:p>
            <a:r>
              <a:rPr lang="zh-CN" altLang="zh-CN" dirty="0"/>
              <a:t>（</a:t>
            </a:r>
            <a:r>
              <a:rPr lang="en-US" altLang="zh-CN" dirty="0"/>
              <a:t>2</a:t>
            </a:r>
            <a:r>
              <a:rPr lang="zh-CN" altLang="zh-CN" dirty="0"/>
              <a:t>）文本框的录入</a:t>
            </a:r>
          </a:p>
          <a:p>
            <a:pPr marL="285750" indent="-285750">
              <a:buFont typeface="Arial" panose="020B0604020202020204" pitchFamily="34" charset="0"/>
              <a:buChar char="•"/>
            </a:pPr>
            <a:r>
              <a:rPr lang="zh-CN" altLang="zh-CN" dirty="0"/>
              <a:t>如果幻灯片中没有文本占位符，此时要添加文本内容则需要插入文本框后再录入文本内容，步骤如下：</a:t>
            </a:r>
          </a:p>
          <a:p>
            <a:pPr marL="285750" lvl="0" indent="-285750">
              <a:buFont typeface="Arial" panose="020B0604020202020204" pitchFamily="34" charset="0"/>
              <a:buChar char="•"/>
            </a:pPr>
            <a:r>
              <a:rPr lang="zh-CN" altLang="zh-CN" dirty="0"/>
              <a:t>选择“插入”→“文本”→“文本框”命令，如图</a:t>
            </a:r>
            <a:r>
              <a:rPr lang="en-US" altLang="zh-CN" dirty="0"/>
              <a:t>3.1.10</a:t>
            </a:r>
            <a:r>
              <a:rPr lang="zh-CN" altLang="zh-CN" dirty="0"/>
              <a:t>所示。</a:t>
            </a:r>
          </a:p>
          <a:p>
            <a:pPr marL="285750" lvl="0" indent="-285750">
              <a:buFont typeface="Arial" panose="020B0604020202020204" pitchFamily="34" charset="0"/>
              <a:buChar char="•"/>
            </a:pPr>
            <a:r>
              <a:rPr lang="zh-CN" altLang="zh-CN" dirty="0"/>
              <a:t>选择横排文本框或竖排文本框，然后在幻灯片中添加文本处点击并拖动鼠标，便能在该处出现所需文本框。</a:t>
            </a:r>
          </a:p>
          <a:p>
            <a:pPr marL="285750" lvl="0" indent="-285750">
              <a:buFont typeface="Arial" panose="020B0604020202020204" pitchFamily="34" charset="0"/>
              <a:buChar char="•"/>
            </a:pPr>
            <a:r>
              <a:rPr lang="zh-CN" altLang="zh-CN" dirty="0"/>
              <a:t>单击文本框并录入文本。</a:t>
            </a:r>
          </a:p>
          <a:p>
            <a:endParaRPr lang="zh-CN" altLang="zh-CN"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3579862"/>
            <a:ext cx="7848872" cy="1008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735048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6" name="矩形 5"/>
          <p:cNvSpPr/>
          <p:nvPr/>
        </p:nvSpPr>
        <p:spPr>
          <a:xfrm>
            <a:off x="251520" y="699542"/>
            <a:ext cx="3888432" cy="4247317"/>
          </a:xfrm>
          <a:prstGeom prst="rect">
            <a:avLst/>
          </a:prstGeom>
        </p:spPr>
        <p:txBody>
          <a:bodyPr wrap="square">
            <a:spAutoFit/>
          </a:bodyPr>
          <a:lstStyle/>
          <a:p>
            <a:r>
              <a:rPr lang="en-US" altLang="zh-CN" b="1" dirty="0"/>
              <a:t>8.</a:t>
            </a:r>
            <a:r>
              <a:rPr lang="zh-CN" altLang="zh-CN" b="1" dirty="0"/>
              <a:t>对象的插入</a:t>
            </a:r>
          </a:p>
          <a:p>
            <a:r>
              <a:rPr lang="zh-CN" altLang="zh-CN" dirty="0" smtClean="0"/>
              <a:t>（</a:t>
            </a:r>
            <a:r>
              <a:rPr lang="en-US" altLang="zh-CN" dirty="0"/>
              <a:t>1</a:t>
            </a:r>
            <a:r>
              <a:rPr lang="zh-CN" altLang="zh-CN" dirty="0"/>
              <a:t>）采用插入命令插入剪贴画</a:t>
            </a:r>
          </a:p>
          <a:p>
            <a:pPr lvl="0"/>
            <a:r>
              <a:rPr lang="zh-CN" altLang="zh-CN" dirty="0"/>
              <a:t>在幻灯片区域中单击要插入剪贴画的位置。</a:t>
            </a:r>
          </a:p>
          <a:p>
            <a:pPr marL="285750" lvl="0" indent="-285750">
              <a:buFont typeface="Arial" panose="020B0604020202020204" pitchFamily="34" charset="0"/>
              <a:buChar char="•"/>
            </a:pPr>
            <a:r>
              <a:rPr lang="zh-CN" altLang="zh-CN" dirty="0"/>
              <a:t>单击“插入”→“图像”→“剪贴画”命令，则会在界面右侧弹出“剪贴画”任务窗格</a:t>
            </a:r>
            <a:r>
              <a:rPr lang="zh-CN" altLang="zh-CN" dirty="0" smtClean="0"/>
              <a:t>。</a:t>
            </a:r>
            <a:endParaRPr lang="en-US" altLang="zh-CN" dirty="0"/>
          </a:p>
          <a:p>
            <a:pPr marL="285750" lvl="0" indent="-285750">
              <a:buFont typeface="Arial" panose="020B0604020202020204" pitchFamily="34" charset="0"/>
              <a:buChar char="•"/>
            </a:pPr>
            <a:r>
              <a:rPr lang="zh-CN" altLang="zh-CN" dirty="0" smtClean="0"/>
              <a:t>在</a:t>
            </a:r>
            <a:r>
              <a:rPr lang="zh-CN" altLang="zh-CN" dirty="0"/>
              <a:t>搜索栏中键入用于描述所需剪贴画的关键字或文件名，点击“搜索”，即可找到</a:t>
            </a:r>
            <a:r>
              <a:rPr lang="en-US" altLang="zh-CN" dirty="0"/>
              <a:t>Office</a:t>
            </a:r>
            <a:r>
              <a:rPr lang="zh-CN" altLang="zh-CN" dirty="0"/>
              <a:t>剪贴画中所有与此相关的剪贴画。例如，输入“花”，查找结果如</a:t>
            </a:r>
            <a:r>
              <a:rPr lang="zh-CN" altLang="zh-CN" dirty="0" smtClean="0"/>
              <a:t>图所</a:t>
            </a:r>
            <a:r>
              <a:rPr lang="zh-CN" altLang="zh-CN" dirty="0"/>
              <a:t>示。</a:t>
            </a:r>
          </a:p>
          <a:p>
            <a:pPr marL="285750" lvl="0" indent="-285750">
              <a:buFont typeface="Arial" panose="020B0604020202020204" pitchFamily="34" charset="0"/>
              <a:buChar char="•"/>
            </a:pPr>
            <a:r>
              <a:rPr lang="zh-CN" altLang="zh-CN" dirty="0"/>
              <a:t>单击要插入的剪贴画，该剪贴画就会插入到当前光标所在的位置。</a:t>
            </a:r>
          </a:p>
          <a:p>
            <a:endParaRPr lang="zh-CN" altLang="zh-CN"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974155"/>
            <a:ext cx="2530475" cy="107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8264" y="578479"/>
            <a:ext cx="2066925" cy="421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064134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6" name="矩形 5"/>
          <p:cNvSpPr/>
          <p:nvPr/>
        </p:nvSpPr>
        <p:spPr>
          <a:xfrm>
            <a:off x="251520" y="699542"/>
            <a:ext cx="3456384" cy="3970318"/>
          </a:xfrm>
          <a:prstGeom prst="rect">
            <a:avLst/>
          </a:prstGeom>
        </p:spPr>
        <p:txBody>
          <a:bodyPr wrap="square">
            <a:spAutoFit/>
          </a:bodyPr>
          <a:lstStyle/>
          <a:p>
            <a:r>
              <a:rPr lang="zh-CN" altLang="zh-CN" dirty="0"/>
              <a:t>（</a:t>
            </a:r>
            <a:r>
              <a:rPr lang="en-US" altLang="zh-CN" dirty="0"/>
              <a:t>2</a:t>
            </a:r>
            <a:r>
              <a:rPr lang="zh-CN" altLang="zh-CN" dirty="0"/>
              <a:t>）采用插入命令插入来自文件的图片</a:t>
            </a:r>
          </a:p>
          <a:p>
            <a:pPr marL="285750" lvl="0" indent="-285750">
              <a:buFont typeface="Arial" panose="020B0604020202020204" pitchFamily="34" charset="0"/>
              <a:buChar char="•"/>
            </a:pPr>
            <a:r>
              <a:rPr lang="zh-CN" altLang="zh-CN" dirty="0" smtClean="0"/>
              <a:t>在</a:t>
            </a:r>
            <a:r>
              <a:rPr lang="zh-CN" altLang="zh-CN" dirty="0"/>
              <a:t>幻灯片区域中单击要插入剪贴画的位置。</a:t>
            </a:r>
          </a:p>
          <a:p>
            <a:pPr marL="285750" lvl="0" indent="-285750">
              <a:buFont typeface="Arial" panose="020B0604020202020204" pitchFamily="34" charset="0"/>
              <a:buChar char="•"/>
            </a:pPr>
            <a:r>
              <a:rPr lang="zh-CN" altLang="zh-CN" dirty="0"/>
              <a:t>单击“插入”→“图像”→“图片”命令，则会在工作区内弹出“插入图片”对话框</a:t>
            </a:r>
            <a:r>
              <a:rPr lang="zh-CN" altLang="zh-CN" dirty="0" smtClean="0"/>
              <a:t>。</a:t>
            </a:r>
            <a:endParaRPr lang="en-US" altLang="zh-CN" dirty="0" smtClean="0"/>
          </a:p>
          <a:p>
            <a:pPr marL="285750" indent="-285750">
              <a:buFont typeface="Arial" panose="020B0604020202020204" pitchFamily="34" charset="0"/>
              <a:buChar char="•"/>
            </a:pPr>
            <a:r>
              <a:rPr lang="zh-CN" altLang="zh-CN" dirty="0"/>
              <a:t>在对话框中选择合适的文件夹，单击要插入的图形文件，该图形文件就会插入到当前光标所在的位置。</a:t>
            </a:r>
          </a:p>
          <a:p>
            <a:pPr lvl="0"/>
            <a:endParaRPr lang="zh-CN" altLang="zh-CN" dirty="0"/>
          </a:p>
          <a:p>
            <a:endParaRPr lang="zh-CN" altLang="zh-CN"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3419" y="843558"/>
            <a:ext cx="5273675" cy="4017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455683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6176" y="651314"/>
            <a:ext cx="2610254" cy="1224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4001194"/>
            <a:ext cx="6622081"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383373" y="2139702"/>
            <a:ext cx="8424936" cy="1754326"/>
          </a:xfrm>
          <a:prstGeom prst="rect">
            <a:avLst/>
          </a:prstGeom>
        </p:spPr>
        <p:txBody>
          <a:bodyPr wrap="square">
            <a:spAutoFit/>
          </a:bodyPr>
          <a:lstStyle/>
          <a:p>
            <a:r>
              <a:rPr lang="zh-CN" altLang="zh-CN" dirty="0" smtClean="0"/>
              <a:t>（</a:t>
            </a:r>
            <a:r>
              <a:rPr lang="en-US" altLang="zh-CN" dirty="0"/>
              <a:t>4</a:t>
            </a:r>
            <a:r>
              <a:rPr lang="zh-CN" altLang="zh-CN" dirty="0"/>
              <a:t>）编辑图片</a:t>
            </a:r>
            <a:r>
              <a:rPr lang="en-US" altLang="zh-CN" dirty="0"/>
              <a:t>/</a:t>
            </a:r>
            <a:r>
              <a:rPr lang="zh-CN" altLang="zh-CN" dirty="0"/>
              <a:t>剪贴画</a:t>
            </a:r>
          </a:p>
          <a:p>
            <a:r>
              <a:rPr lang="zh-CN" altLang="zh-CN" dirty="0"/>
              <a:t>插入图片</a:t>
            </a:r>
            <a:r>
              <a:rPr lang="en-US" altLang="zh-CN" dirty="0"/>
              <a:t>/</a:t>
            </a:r>
            <a:r>
              <a:rPr lang="zh-CN" altLang="zh-CN" dirty="0"/>
              <a:t>剪贴画后，需要对图片进行大小调整或为图片</a:t>
            </a:r>
            <a:r>
              <a:rPr lang="en-US" altLang="zh-CN" dirty="0"/>
              <a:t>/</a:t>
            </a:r>
            <a:r>
              <a:rPr lang="zh-CN" altLang="zh-CN" dirty="0"/>
              <a:t>剪贴画添加特殊效果。</a:t>
            </a:r>
          </a:p>
          <a:p>
            <a:pPr marL="285750" indent="-285750">
              <a:buFont typeface="Arial" panose="020B0604020202020204" pitchFamily="34" charset="0"/>
              <a:buChar char="•"/>
            </a:pPr>
            <a:r>
              <a:rPr lang="zh-CN" altLang="zh-CN" dirty="0"/>
              <a:t>首先，在幻灯片上选择图片</a:t>
            </a:r>
            <a:r>
              <a:rPr lang="en-US" altLang="zh-CN" dirty="0"/>
              <a:t>/</a:t>
            </a:r>
            <a:r>
              <a:rPr lang="zh-CN" altLang="zh-CN" dirty="0"/>
              <a:t>剪贴画，功能区内将出现上下文选项卡“图片工具”</a:t>
            </a:r>
            <a:r>
              <a:rPr lang="zh-CN" altLang="zh-CN" dirty="0" smtClean="0"/>
              <a:t>。</a:t>
            </a:r>
            <a:endParaRPr lang="en-US" altLang="zh-CN" dirty="0"/>
          </a:p>
          <a:p>
            <a:pPr marL="285750" indent="-285750">
              <a:buFont typeface="Arial" panose="020B0604020202020204" pitchFamily="34" charset="0"/>
              <a:buChar char="•"/>
            </a:pPr>
            <a:r>
              <a:rPr lang="zh-CN" altLang="zh-CN" dirty="0" smtClean="0"/>
              <a:t>单击</a:t>
            </a:r>
            <a:r>
              <a:rPr lang="zh-CN" altLang="zh-CN" dirty="0"/>
              <a:t>“格式”选项卡，并使用该选项卡上的命令来编辑和处理</a:t>
            </a:r>
            <a:r>
              <a:rPr lang="zh-CN" altLang="zh-CN" dirty="0" smtClean="0"/>
              <a:t>图片</a:t>
            </a:r>
            <a:r>
              <a:rPr lang="zh-CN" altLang="en-US" dirty="0"/>
              <a:t>。</a:t>
            </a:r>
            <a:r>
              <a:rPr lang="zh-CN" altLang="zh-CN" dirty="0" smtClean="0"/>
              <a:t>用户</a:t>
            </a:r>
            <a:r>
              <a:rPr lang="zh-CN" altLang="zh-CN" dirty="0"/>
              <a:t>可以更改图片的样式、设置图片的边框、调整图片的大小等等其他编辑操作</a:t>
            </a:r>
            <a:r>
              <a:rPr lang="zh-CN" altLang="zh-CN" dirty="0" smtClean="0"/>
              <a:t>。</a:t>
            </a:r>
            <a:endParaRPr lang="zh-CN" altLang="zh-CN" dirty="0"/>
          </a:p>
        </p:txBody>
      </p:sp>
      <p:sp>
        <p:nvSpPr>
          <p:cNvPr id="8" name="矩形 7"/>
          <p:cNvSpPr/>
          <p:nvPr/>
        </p:nvSpPr>
        <p:spPr>
          <a:xfrm>
            <a:off x="403920" y="635919"/>
            <a:ext cx="5176192" cy="1754326"/>
          </a:xfrm>
          <a:prstGeom prst="rect">
            <a:avLst/>
          </a:prstGeom>
        </p:spPr>
        <p:txBody>
          <a:bodyPr wrap="square">
            <a:spAutoFit/>
          </a:bodyPr>
          <a:lstStyle/>
          <a:p>
            <a:r>
              <a:rPr lang="zh-CN" altLang="zh-CN" dirty="0"/>
              <a:t>（</a:t>
            </a:r>
            <a:r>
              <a:rPr lang="en-US" altLang="zh-CN" dirty="0"/>
              <a:t>3</a:t>
            </a:r>
            <a:r>
              <a:rPr lang="zh-CN" altLang="zh-CN" dirty="0"/>
              <a:t>）采用内容占位符直接插入对象</a:t>
            </a:r>
          </a:p>
          <a:p>
            <a:r>
              <a:rPr lang="zh-CN" altLang="zh-CN" dirty="0"/>
              <a:t>单击幻灯片窗格中占位符中的对象按钮，能在占位符中插入相应的对象</a:t>
            </a:r>
            <a:r>
              <a:rPr lang="zh-CN" altLang="zh-CN" dirty="0" smtClean="0"/>
              <a:t>。插入</a:t>
            </a:r>
            <a:r>
              <a:rPr lang="zh-CN" altLang="zh-CN" dirty="0"/>
              <a:t>的图形</a:t>
            </a:r>
            <a:r>
              <a:rPr lang="en-US" altLang="zh-CN" dirty="0"/>
              <a:t>/</a:t>
            </a:r>
            <a:r>
              <a:rPr lang="zh-CN" altLang="zh-CN" dirty="0"/>
              <a:t>剪贴画能自动调整大小并在占位符边框内中定位。</a:t>
            </a:r>
          </a:p>
          <a:p>
            <a:pPr lvl="0"/>
            <a:endParaRPr lang="zh-CN" altLang="zh-CN" dirty="0"/>
          </a:p>
          <a:p>
            <a:endParaRPr lang="zh-CN" altLang="zh-CN" dirty="0"/>
          </a:p>
        </p:txBody>
      </p:sp>
    </p:spTree>
    <p:extLst>
      <p:ext uri="{BB962C8B-B14F-4D97-AF65-F5344CB8AC3E}">
        <p14:creationId xmlns:p14="http://schemas.microsoft.com/office/powerpoint/2010/main" val="299380582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8" name="矩形 7"/>
          <p:cNvSpPr/>
          <p:nvPr/>
        </p:nvSpPr>
        <p:spPr>
          <a:xfrm>
            <a:off x="403920" y="635919"/>
            <a:ext cx="8416552" cy="2031325"/>
          </a:xfrm>
          <a:prstGeom prst="rect">
            <a:avLst/>
          </a:prstGeom>
        </p:spPr>
        <p:txBody>
          <a:bodyPr wrap="square">
            <a:spAutoFit/>
          </a:bodyPr>
          <a:lstStyle/>
          <a:p>
            <a:r>
              <a:rPr lang="en-US" altLang="zh-CN" b="1" dirty="0"/>
              <a:t>9.</a:t>
            </a:r>
            <a:r>
              <a:rPr lang="zh-CN" altLang="zh-CN" b="1" dirty="0"/>
              <a:t>超链接的插入</a:t>
            </a:r>
          </a:p>
          <a:p>
            <a:r>
              <a:rPr lang="zh-CN" altLang="zh-CN" dirty="0"/>
              <a:t>在</a:t>
            </a:r>
            <a:r>
              <a:rPr lang="en-US" altLang="zh-CN" dirty="0"/>
              <a:t>PowerPoint 2010 </a:t>
            </a:r>
            <a:r>
              <a:rPr lang="zh-CN" altLang="zh-CN" dirty="0"/>
              <a:t>中，可以通过动作按钮和超链接命令来创建超链接。超链接可以快速链接到自己的系统、网络以及</a:t>
            </a:r>
            <a:r>
              <a:rPr lang="en-US" altLang="zh-CN" dirty="0"/>
              <a:t>Web</a:t>
            </a:r>
            <a:r>
              <a:rPr lang="zh-CN" altLang="zh-CN" dirty="0"/>
              <a:t>上的其他演示文稿、对象、文档、页。对象链接后，只有更改源文件时，数据才会被更新。链接的数据存放在源文件中，目标文件至存放源文件的位置，并显示一个链接数据的标记。如果不希望文件过大，可以使用链接对象。</a:t>
            </a:r>
          </a:p>
          <a:p>
            <a:endParaRPr lang="zh-CN" altLang="zh-CN" dirty="0"/>
          </a:p>
        </p:txBody>
      </p:sp>
      <p:pic>
        <p:nvPicPr>
          <p:cNvPr id="9" name="图片 8"/>
          <p:cNvPicPr/>
          <p:nvPr/>
        </p:nvPicPr>
        <p:blipFill>
          <a:blip r:embed="rId2"/>
          <a:stretch>
            <a:fillRect/>
          </a:stretch>
        </p:blipFill>
        <p:spPr>
          <a:xfrm>
            <a:off x="3347864" y="2427734"/>
            <a:ext cx="5274310" cy="2480945"/>
          </a:xfrm>
          <a:prstGeom prst="rect">
            <a:avLst/>
          </a:prstGeom>
        </p:spPr>
      </p:pic>
      <p:sp>
        <p:nvSpPr>
          <p:cNvPr id="2" name="矩形 1"/>
          <p:cNvSpPr/>
          <p:nvPr/>
        </p:nvSpPr>
        <p:spPr>
          <a:xfrm>
            <a:off x="323528" y="2694528"/>
            <a:ext cx="2808312" cy="1477328"/>
          </a:xfrm>
          <a:prstGeom prst="rect">
            <a:avLst/>
          </a:prstGeom>
        </p:spPr>
        <p:txBody>
          <a:bodyPr wrap="square">
            <a:spAutoFit/>
          </a:bodyPr>
          <a:lstStyle/>
          <a:p>
            <a:r>
              <a:rPr lang="zh-CN" altLang="zh-CN" dirty="0"/>
              <a:t>（</a:t>
            </a:r>
            <a:r>
              <a:rPr lang="en-US" altLang="zh-CN" dirty="0"/>
              <a:t>1</a:t>
            </a:r>
            <a:r>
              <a:rPr lang="zh-CN" altLang="zh-CN" dirty="0"/>
              <a:t>）超链接的创建</a:t>
            </a:r>
          </a:p>
          <a:p>
            <a:r>
              <a:rPr lang="zh-CN" altLang="zh-CN" dirty="0"/>
              <a:t>在</a:t>
            </a:r>
            <a:r>
              <a:rPr lang="en-US" altLang="zh-CN" dirty="0"/>
              <a:t>“</a:t>
            </a:r>
            <a:r>
              <a:rPr lang="zh-CN" altLang="zh-CN" dirty="0"/>
              <a:t>普通</a:t>
            </a:r>
            <a:r>
              <a:rPr lang="en-US" altLang="zh-CN" dirty="0"/>
              <a:t>”</a:t>
            </a:r>
            <a:r>
              <a:rPr lang="zh-CN" altLang="zh-CN" dirty="0"/>
              <a:t>视图中，选择要用作超链接的文本或对象，单击</a:t>
            </a:r>
            <a:r>
              <a:rPr lang="en-US" altLang="zh-CN" dirty="0"/>
              <a:t>“</a:t>
            </a:r>
            <a:r>
              <a:rPr lang="zh-CN" altLang="zh-CN" dirty="0"/>
              <a:t>插入</a:t>
            </a:r>
            <a:r>
              <a:rPr lang="en-US" altLang="zh-CN" dirty="0"/>
              <a:t>”</a:t>
            </a:r>
            <a:r>
              <a:rPr lang="zh-CN" altLang="zh-CN" dirty="0"/>
              <a:t>→</a:t>
            </a:r>
            <a:r>
              <a:rPr lang="en-US" altLang="zh-CN" dirty="0"/>
              <a:t>“</a:t>
            </a:r>
            <a:r>
              <a:rPr lang="zh-CN" altLang="zh-CN" dirty="0"/>
              <a:t>链接</a:t>
            </a:r>
            <a:r>
              <a:rPr lang="en-US" altLang="zh-CN" dirty="0"/>
              <a:t>”</a:t>
            </a:r>
            <a:r>
              <a:rPr lang="zh-CN" altLang="zh-CN" dirty="0"/>
              <a:t>→</a:t>
            </a:r>
            <a:r>
              <a:rPr lang="en-US" altLang="zh-CN" dirty="0"/>
              <a:t>“</a:t>
            </a:r>
            <a:r>
              <a:rPr lang="zh-CN" altLang="zh-CN" dirty="0"/>
              <a:t>超链接</a:t>
            </a:r>
            <a:r>
              <a:rPr lang="en-US" altLang="zh-CN" dirty="0"/>
              <a:t>”</a:t>
            </a:r>
            <a:r>
              <a:rPr lang="zh-CN" altLang="zh-CN" dirty="0"/>
              <a:t>。</a:t>
            </a:r>
          </a:p>
        </p:txBody>
      </p:sp>
    </p:spTree>
    <p:extLst>
      <p:ext uri="{BB962C8B-B14F-4D97-AF65-F5344CB8AC3E}">
        <p14:creationId xmlns:p14="http://schemas.microsoft.com/office/powerpoint/2010/main" val="101232750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8" name="矩形 7"/>
          <p:cNvSpPr/>
          <p:nvPr/>
        </p:nvSpPr>
        <p:spPr>
          <a:xfrm>
            <a:off x="403920" y="789548"/>
            <a:ext cx="8416552" cy="2862322"/>
          </a:xfrm>
          <a:prstGeom prst="rect">
            <a:avLst/>
          </a:prstGeom>
        </p:spPr>
        <p:txBody>
          <a:bodyPr wrap="square">
            <a:spAutoFit/>
          </a:bodyPr>
          <a:lstStyle/>
          <a:p>
            <a:r>
              <a:rPr lang="zh-CN" altLang="zh-CN" dirty="0"/>
              <a:t>创建连接到相同演示文稿中的幻灯片的超链接，单击“插入超链接”→</a:t>
            </a:r>
            <a:r>
              <a:rPr lang="en-US" altLang="zh-CN" dirty="0"/>
              <a:t>“</a:t>
            </a:r>
            <a:r>
              <a:rPr lang="zh-CN" altLang="zh-CN" dirty="0"/>
              <a:t>链接到</a:t>
            </a:r>
            <a:r>
              <a:rPr lang="en-US" altLang="zh-CN" dirty="0"/>
              <a:t>”</a:t>
            </a:r>
            <a:r>
              <a:rPr lang="zh-CN" altLang="zh-CN" dirty="0"/>
              <a:t>→</a:t>
            </a:r>
            <a:r>
              <a:rPr lang="en-US" altLang="zh-CN" dirty="0"/>
              <a:t>“</a:t>
            </a:r>
            <a:r>
              <a:rPr lang="zh-CN" altLang="zh-CN" dirty="0"/>
              <a:t>本文档中的位置</a:t>
            </a:r>
            <a:r>
              <a:rPr lang="en-US" altLang="zh-CN" dirty="0"/>
              <a:t>”</a:t>
            </a:r>
            <a:r>
              <a:rPr lang="zh-CN" altLang="zh-CN" dirty="0"/>
              <a:t>。执行下列操作之一：</a:t>
            </a:r>
          </a:p>
          <a:p>
            <a:pPr marL="285750" lvl="0" indent="-285750">
              <a:buFont typeface="Arial" panose="020B0604020202020204" pitchFamily="34" charset="0"/>
              <a:buChar char="•"/>
            </a:pPr>
            <a:r>
              <a:rPr lang="zh-CN" altLang="zh-CN" dirty="0"/>
              <a:t>链接到当前演示文稿中的自定义放映：在“请选中文档中的位置”下，单击要用作超链接目标的自定义放映，选中“显示并返回”复选框。 </a:t>
            </a:r>
          </a:p>
          <a:p>
            <a:pPr marL="285750" lvl="0" indent="-285750">
              <a:buFont typeface="Arial" panose="020B0604020202020204" pitchFamily="34" charset="0"/>
              <a:buChar char="•"/>
            </a:pPr>
            <a:r>
              <a:rPr lang="zh-CN" altLang="zh-CN" dirty="0"/>
              <a:t>链接到当前演示文稿中的幻灯片：在“请选中文档中的位置”下，单击要用作超链接目标的幻灯片。 </a:t>
            </a:r>
          </a:p>
          <a:p>
            <a:pPr marL="285750" indent="-285750">
              <a:buFont typeface="Arial" panose="020B0604020202020204" pitchFamily="34" charset="0"/>
              <a:buChar char="•"/>
            </a:pPr>
            <a:r>
              <a:rPr lang="zh-CN" altLang="zh-CN" dirty="0"/>
              <a:t>创建链接到不同演示文稿中的幻灯片的超链接，单击</a:t>
            </a:r>
            <a:r>
              <a:rPr lang="en-US" altLang="zh-CN" dirty="0"/>
              <a:t>“</a:t>
            </a:r>
            <a:r>
              <a:rPr lang="zh-CN" altLang="zh-CN" dirty="0"/>
              <a:t>链接到</a:t>
            </a:r>
            <a:r>
              <a:rPr lang="en-US" altLang="zh-CN" dirty="0"/>
              <a:t>”</a:t>
            </a:r>
            <a:r>
              <a:rPr lang="zh-CN" altLang="zh-CN" dirty="0"/>
              <a:t>→</a:t>
            </a:r>
            <a:r>
              <a:rPr lang="en-US" altLang="zh-CN" dirty="0"/>
              <a:t>“</a:t>
            </a:r>
            <a:r>
              <a:rPr lang="zh-CN" altLang="zh-CN" dirty="0"/>
              <a:t>现有文件或网页</a:t>
            </a:r>
            <a:r>
              <a:rPr lang="en-US" altLang="zh-CN" dirty="0"/>
              <a:t>”</a:t>
            </a:r>
            <a:r>
              <a:rPr lang="zh-CN" altLang="zh-CN" dirty="0"/>
              <a:t>，找到包含要链接到的幻灯片的演示文稿，单击右方</a:t>
            </a:r>
            <a:r>
              <a:rPr lang="en-US" altLang="zh-CN" dirty="0"/>
              <a:t>“</a:t>
            </a:r>
            <a:r>
              <a:rPr lang="zh-CN" altLang="zh-CN" dirty="0"/>
              <a:t>书签</a:t>
            </a:r>
            <a:r>
              <a:rPr lang="en-US" altLang="zh-CN" dirty="0"/>
              <a:t>”</a:t>
            </a:r>
            <a:r>
              <a:rPr lang="zh-CN" altLang="zh-CN" dirty="0"/>
              <a:t>命令，然后单击要链接到的幻灯片的标题。</a:t>
            </a:r>
          </a:p>
          <a:p>
            <a:endParaRPr lang="zh-CN" altLang="zh-CN" dirty="0"/>
          </a:p>
        </p:txBody>
      </p:sp>
    </p:spTree>
    <p:extLst>
      <p:ext uri="{BB962C8B-B14F-4D97-AF65-F5344CB8AC3E}">
        <p14:creationId xmlns:p14="http://schemas.microsoft.com/office/powerpoint/2010/main" val="75040388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8" name="矩形 7"/>
          <p:cNvSpPr/>
          <p:nvPr/>
        </p:nvSpPr>
        <p:spPr>
          <a:xfrm>
            <a:off x="403920" y="635919"/>
            <a:ext cx="3448000" cy="4247317"/>
          </a:xfrm>
          <a:prstGeom prst="rect">
            <a:avLst/>
          </a:prstGeom>
        </p:spPr>
        <p:txBody>
          <a:bodyPr wrap="square">
            <a:spAutoFit/>
          </a:bodyPr>
          <a:lstStyle/>
          <a:p>
            <a:r>
              <a:rPr lang="zh-CN" altLang="zh-CN" dirty="0"/>
              <a:t>（</a:t>
            </a:r>
            <a:r>
              <a:rPr lang="en-US" altLang="zh-CN" dirty="0"/>
              <a:t>2</a:t>
            </a:r>
            <a:r>
              <a:rPr lang="zh-CN" altLang="zh-CN" dirty="0"/>
              <a:t>）更改超链接文本的颜色</a:t>
            </a:r>
          </a:p>
          <a:p>
            <a:r>
              <a:rPr lang="zh-CN" altLang="zh-CN" dirty="0"/>
              <a:t>支持超链接的文本下放会添加下划线并具有特殊的颜色。若需要更改超链接文本颜色，则需完成以下步骤：</a:t>
            </a:r>
          </a:p>
          <a:p>
            <a:pPr marL="285750" indent="-285750">
              <a:buFont typeface="Arial" panose="020B0604020202020204" pitchFamily="34" charset="0"/>
              <a:buChar char="•"/>
            </a:pPr>
            <a:r>
              <a:rPr lang="zh-CN" altLang="zh-CN" dirty="0"/>
              <a:t>选择要更改的超链接文本</a:t>
            </a:r>
            <a:r>
              <a:rPr lang="en-US" altLang="zh-CN" dirty="0" smtClean="0"/>
              <a:t>,</a:t>
            </a:r>
            <a:r>
              <a:rPr lang="zh-CN" altLang="zh-CN" dirty="0"/>
              <a:t>单击</a:t>
            </a:r>
            <a:r>
              <a:rPr lang="en-US" altLang="zh-CN" dirty="0"/>
              <a:t>“</a:t>
            </a:r>
            <a:r>
              <a:rPr lang="zh-CN" altLang="zh-CN" dirty="0"/>
              <a:t>设计</a:t>
            </a:r>
            <a:r>
              <a:rPr lang="en-US" altLang="zh-CN" dirty="0"/>
              <a:t>”</a:t>
            </a:r>
            <a:r>
              <a:rPr lang="zh-CN" altLang="zh-CN" dirty="0"/>
              <a:t>→</a:t>
            </a:r>
            <a:r>
              <a:rPr lang="en-US" altLang="zh-CN" dirty="0"/>
              <a:t>“</a:t>
            </a:r>
            <a:r>
              <a:rPr lang="zh-CN" altLang="zh-CN" dirty="0"/>
              <a:t>主题</a:t>
            </a:r>
            <a:r>
              <a:rPr lang="en-US" altLang="zh-CN" dirty="0"/>
              <a:t>”</a:t>
            </a:r>
            <a:r>
              <a:rPr lang="zh-CN" altLang="zh-CN" dirty="0"/>
              <a:t>→</a:t>
            </a:r>
            <a:r>
              <a:rPr lang="en-US" altLang="zh-CN" dirty="0"/>
              <a:t>“</a:t>
            </a:r>
            <a:r>
              <a:rPr lang="zh-CN" altLang="zh-CN" dirty="0"/>
              <a:t>颜色</a:t>
            </a:r>
            <a:r>
              <a:rPr lang="en-US" altLang="zh-CN" dirty="0"/>
              <a:t>”</a:t>
            </a:r>
            <a:r>
              <a:rPr lang="zh-CN" altLang="zh-CN" dirty="0"/>
              <a:t>→</a:t>
            </a:r>
            <a:r>
              <a:rPr lang="en-US" altLang="zh-CN" dirty="0"/>
              <a:t>“</a:t>
            </a:r>
            <a:r>
              <a:rPr lang="zh-CN" altLang="zh-CN" dirty="0"/>
              <a:t>新建主题颜色</a:t>
            </a:r>
            <a:r>
              <a:rPr lang="en-US" altLang="zh-CN" dirty="0" smtClean="0"/>
              <a:t>”</a:t>
            </a:r>
            <a:r>
              <a:rPr lang="zh-CN" altLang="en-US" dirty="0" smtClean="0"/>
              <a:t>，</a:t>
            </a:r>
            <a:r>
              <a:rPr lang="zh-CN" altLang="zh-CN" dirty="0" smtClean="0"/>
              <a:t>单击</a:t>
            </a:r>
            <a:r>
              <a:rPr lang="en-US" altLang="zh-CN" dirty="0"/>
              <a:t>“</a:t>
            </a:r>
            <a:r>
              <a:rPr lang="zh-CN" altLang="zh-CN" dirty="0"/>
              <a:t>保存</a:t>
            </a:r>
            <a:r>
              <a:rPr lang="en-US" altLang="zh-CN" dirty="0"/>
              <a:t>”</a:t>
            </a:r>
            <a:r>
              <a:rPr lang="zh-CN" altLang="zh-CN" dirty="0" smtClean="0"/>
              <a:t>。。</a:t>
            </a:r>
            <a:endParaRPr lang="en-US" altLang="zh-CN" dirty="0" smtClean="0"/>
          </a:p>
          <a:p>
            <a:pPr marL="285750" lvl="0" indent="-285750">
              <a:buFont typeface="Arial" panose="020B0604020202020204" pitchFamily="34" charset="0"/>
              <a:buChar char="•"/>
            </a:pPr>
            <a:r>
              <a:rPr lang="zh-CN" altLang="zh-CN" dirty="0" smtClean="0"/>
              <a:t>要</a:t>
            </a:r>
            <a:r>
              <a:rPr lang="zh-CN" altLang="zh-CN" dirty="0"/>
              <a:t>更改超链接的颜色，请单击</a:t>
            </a:r>
            <a:r>
              <a:rPr lang="en-US" altLang="zh-CN" dirty="0"/>
              <a:t>“</a:t>
            </a:r>
            <a:r>
              <a:rPr lang="zh-CN" altLang="zh-CN" dirty="0"/>
              <a:t>超链接</a:t>
            </a:r>
            <a:r>
              <a:rPr lang="en-US" altLang="zh-CN" dirty="0"/>
              <a:t>”</a:t>
            </a:r>
            <a:r>
              <a:rPr lang="zh-CN" altLang="zh-CN" dirty="0"/>
              <a:t>，然后单击一种颜色。</a:t>
            </a:r>
          </a:p>
          <a:p>
            <a:pPr marL="285750" lvl="0" indent="-285750">
              <a:buFont typeface="Arial" panose="020B0604020202020204" pitchFamily="34" charset="0"/>
              <a:buChar char="•"/>
            </a:pPr>
            <a:r>
              <a:rPr lang="zh-CN" altLang="zh-CN" dirty="0"/>
              <a:t>要更改已访问的超链接的颜色，请单击</a:t>
            </a:r>
            <a:r>
              <a:rPr lang="en-US" altLang="zh-CN" dirty="0"/>
              <a:t>“</a:t>
            </a:r>
            <a:r>
              <a:rPr lang="zh-CN" altLang="zh-CN" dirty="0"/>
              <a:t>已访问的超链接</a:t>
            </a:r>
            <a:r>
              <a:rPr lang="en-US" altLang="zh-CN" dirty="0"/>
              <a:t>”</a:t>
            </a:r>
            <a:r>
              <a:rPr lang="zh-CN" altLang="zh-CN" dirty="0"/>
              <a:t>，然后单击一种颜色。</a:t>
            </a:r>
          </a:p>
          <a:p>
            <a:endParaRPr lang="zh-CN" altLang="zh-CN"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960" y="459795"/>
            <a:ext cx="4438650" cy="448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4267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8" name="矩形 7"/>
          <p:cNvSpPr/>
          <p:nvPr/>
        </p:nvSpPr>
        <p:spPr>
          <a:xfrm>
            <a:off x="403920" y="635919"/>
            <a:ext cx="7408440" cy="923330"/>
          </a:xfrm>
          <a:prstGeom prst="rect">
            <a:avLst/>
          </a:prstGeom>
        </p:spPr>
        <p:txBody>
          <a:bodyPr wrap="square">
            <a:spAutoFit/>
          </a:bodyPr>
          <a:lstStyle/>
          <a:p>
            <a:r>
              <a:rPr lang="zh-CN" altLang="zh-CN" dirty="0"/>
              <a:t>（</a:t>
            </a:r>
            <a:r>
              <a:rPr lang="en-US" altLang="zh-CN" dirty="0"/>
              <a:t>3</a:t>
            </a:r>
            <a:r>
              <a:rPr lang="zh-CN" altLang="zh-CN" dirty="0"/>
              <a:t>）从文本或对象中删除超链接</a:t>
            </a:r>
          </a:p>
          <a:p>
            <a:pPr marL="285750" lvl="0" indent="-285750">
              <a:buFont typeface="Arial" panose="020B0604020202020204" pitchFamily="34" charset="0"/>
              <a:buChar char="•"/>
            </a:pPr>
            <a:r>
              <a:rPr lang="zh-CN" altLang="zh-CN" dirty="0"/>
              <a:t>突出显示要从中删除超链接的文本或对象。</a:t>
            </a:r>
          </a:p>
          <a:p>
            <a:pPr marL="285750" indent="-285750">
              <a:buFont typeface="Arial" panose="020B0604020202020204" pitchFamily="34" charset="0"/>
              <a:buChar char="•"/>
            </a:pPr>
            <a:r>
              <a:rPr lang="zh-CN" altLang="zh-CN" dirty="0"/>
              <a:t>单击</a:t>
            </a:r>
            <a:r>
              <a:rPr lang="en-US" altLang="zh-CN" dirty="0"/>
              <a:t>“</a:t>
            </a:r>
            <a:r>
              <a:rPr lang="zh-CN" altLang="zh-CN" dirty="0"/>
              <a:t>插入</a:t>
            </a:r>
            <a:r>
              <a:rPr lang="en-US" altLang="zh-CN" dirty="0"/>
              <a:t>”</a:t>
            </a:r>
            <a:r>
              <a:rPr lang="zh-CN" altLang="zh-CN" dirty="0"/>
              <a:t>→</a:t>
            </a:r>
            <a:r>
              <a:rPr lang="en-US" altLang="zh-CN" dirty="0"/>
              <a:t>“</a:t>
            </a:r>
            <a:r>
              <a:rPr lang="zh-CN" altLang="zh-CN" dirty="0"/>
              <a:t>链接</a:t>
            </a:r>
            <a:r>
              <a:rPr lang="en-US" altLang="zh-CN" dirty="0"/>
              <a:t>”</a:t>
            </a:r>
            <a:r>
              <a:rPr lang="zh-CN" altLang="zh-CN" dirty="0"/>
              <a:t>→</a:t>
            </a:r>
            <a:r>
              <a:rPr lang="en-US" altLang="zh-CN" dirty="0"/>
              <a:t>“</a:t>
            </a:r>
            <a:r>
              <a:rPr lang="zh-CN" altLang="zh-CN" dirty="0"/>
              <a:t>超链接</a:t>
            </a:r>
            <a:r>
              <a:rPr lang="en-US" altLang="zh-CN" dirty="0"/>
              <a:t>”</a:t>
            </a:r>
            <a:r>
              <a:rPr lang="zh-CN" altLang="zh-CN" dirty="0"/>
              <a:t>→</a:t>
            </a:r>
            <a:r>
              <a:rPr lang="en-US" altLang="zh-CN" dirty="0"/>
              <a:t>“</a:t>
            </a:r>
            <a:r>
              <a:rPr lang="zh-CN" altLang="zh-CN" dirty="0"/>
              <a:t>删除链接</a:t>
            </a:r>
            <a:r>
              <a:rPr lang="en-US" altLang="zh-CN" dirty="0"/>
              <a:t>”</a:t>
            </a:r>
            <a:endParaRPr lang="zh-CN" altLang="zh-CN" dirty="0"/>
          </a:p>
        </p:txBody>
      </p:sp>
      <p:pic>
        <p:nvPicPr>
          <p:cNvPr id="6" name="图片 5"/>
          <p:cNvPicPr/>
          <p:nvPr/>
        </p:nvPicPr>
        <p:blipFill>
          <a:blip r:embed="rId2"/>
          <a:stretch>
            <a:fillRect/>
          </a:stretch>
        </p:blipFill>
        <p:spPr>
          <a:xfrm>
            <a:off x="683568" y="1851670"/>
            <a:ext cx="5616624" cy="2912993"/>
          </a:xfrm>
          <a:prstGeom prst="rect">
            <a:avLst/>
          </a:prstGeom>
        </p:spPr>
      </p:pic>
    </p:spTree>
    <p:extLst>
      <p:ext uri="{BB962C8B-B14F-4D97-AF65-F5344CB8AC3E}">
        <p14:creationId xmlns:p14="http://schemas.microsoft.com/office/powerpoint/2010/main" val="353499652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267744" y="1451560"/>
            <a:ext cx="5184576" cy="400110"/>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lgn="ctr">
              <a:spcBef>
                <a:spcPct val="0"/>
              </a:spcBef>
            </a:pPr>
            <a:r>
              <a:rPr lang="zh-CN" altLang="en-US" sz="2000" dirty="0" smtClean="0">
                <a:solidFill>
                  <a:srgbClr val="0070C0"/>
                </a:solidFill>
                <a:latin typeface="+mj-lt"/>
                <a:ea typeface="微软雅黑" pitchFamily="34" charset="-122"/>
                <a:cs typeface="+mj-cs"/>
              </a:rPr>
              <a:t>任务</a:t>
            </a:r>
            <a:r>
              <a:rPr lang="en-US" altLang="zh-CN" sz="2000" dirty="0" smtClean="0">
                <a:solidFill>
                  <a:srgbClr val="0070C0"/>
                </a:solidFill>
                <a:latin typeface="+mj-lt"/>
                <a:ea typeface="微软雅黑" pitchFamily="34" charset="-122"/>
                <a:cs typeface="+mj-cs"/>
              </a:rPr>
              <a:t>3.1   </a:t>
            </a:r>
            <a:r>
              <a:rPr lang="zh-CN" altLang="en-US" sz="2000" dirty="0" smtClean="0">
                <a:solidFill>
                  <a:srgbClr val="0070C0"/>
                </a:solidFill>
                <a:latin typeface="+mj-lt"/>
                <a:ea typeface="微软雅黑" pitchFamily="34" charset="-122"/>
                <a:cs typeface="+mj-cs"/>
              </a:rPr>
              <a:t>演示文稿的创建</a:t>
            </a:r>
            <a:r>
              <a:rPr lang="en-US" altLang="zh-CN" sz="2000" dirty="0" smtClean="0">
                <a:solidFill>
                  <a:srgbClr val="0070C0"/>
                </a:solidFill>
                <a:latin typeface="+mj-lt"/>
                <a:ea typeface="微软雅黑" pitchFamily="34" charset="-122"/>
                <a:cs typeface="+mj-cs"/>
              </a:rPr>
              <a:t>——</a:t>
            </a:r>
            <a:r>
              <a:rPr lang="zh-CN" altLang="en-US" sz="2000" dirty="0" smtClean="0">
                <a:solidFill>
                  <a:srgbClr val="0070C0"/>
                </a:solidFill>
                <a:latin typeface="+mj-lt"/>
                <a:ea typeface="微软雅黑" pitchFamily="34" charset="-122"/>
                <a:cs typeface="+mj-cs"/>
              </a:rPr>
              <a:t>西藏景点宣传</a:t>
            </a:r>
            <a:endParaRPr lang="zh-CN" altLang="en-US" sz="2000" dirty="0">
              <a:solidFill>
                <a:srgbClr val="0070C0"/>
              </a:solidFill>
              <a:latin typeface="+mj-lt"/>
              <a:ea typeface="微软雅黑" pitchFamily="34" charset="-122"/>
              <a:cs typeface="+mj-cs"/>
            </a:endParaRPr>
          </a:p>
        </p:txBody>
      </p:sp>
      <p:sp>
        <p:nvSpPr>
          <p:cNvPr id="11" name="六边形 10"/>
          <p:cNvSpPr/>
          <p:nvPr/>
        </p:nvSpPr>
        <p:spPr>
          <a:xfrm>
            <a:off x="1510172" y="2427734"/>
            <a:ext cx="576064" cy="504056"/>
          </a:xfrm>
          <a:prstGeom prst="hexagon">
            <a:avLst/>
          </a:prstGeom>
          <a:solidFill>
            <a:srgbClr val="00B0F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ea typeface="微软雅黑" pitchFamily="34" charset="-122"/>
              </a:rPr>
              <a:t>2</a:t>
            </a:r>
            <a:endParaRPr lang="zh-CN" altLang="en-US" sz="2400" dirty="0">
              <a:ea typeface="微软雅黑" pitchFamily="34" charset="-122"/>
            </a:endParaRPr>
          </a:p>
        </p:txBody>
      </p:sp>
      <p:sp>
        <p:nvSpPr>
          <p:cNvPr id="13" name="TextBox 12"/>
          <p:cNvSpPr txBox="1"/>
          <p:nvPr/>
        </p:nvSpPr>
        <p:spPr>
          <a:xfrm>
            <a:off x="2267743" y="2494629"/>
            <a:ext cx="5472609" cy="400110"/>
          </a:xfrm>
          <a:prstGeom prst="rect">
            <a:avLst/>
          </a:prstGeom>
          <a:noFill/>
        </p:spPr>
        <p:txBody>
          <a:bodyPr wrap="square" rtlCol="0">
            <a:spAutoFit/>
          </a:bodyPr>
          <a:lstStyle/>
          <a:p>
            <a:pPr algn="ctr">
              <a:spcBef>
                <a:spcPct val="0"/>
              </a:spcBef>
            </a:pPr>
            <a:r>
              <a:rPr lang="zh-CN" altLang="en-US" sz="2000" dirty="0" smtClean="0">
                <a:solidFill>
                  <a:srgbClr val="0070C0"/>
                </a:solidFill>
                <a:latin typeface="+mj-lt"/>
                <a:ea typeface="微软雅黑" pitchFamily="34" charset="-122"/>
                <a:cs typeface="+mj-cs"/>
              </a:rPr>
              <a:t>任务</a:t>
            </a:r>
            <a:r>
              <a:rPr lang="en-US" altLang="zh-CN" sz="2000" dirty="0" smtClean="0">
                <a:solidFill>
                  <a:srgbClr val="0070C0"/>
                </a:solidFill>
                <a:latin typeface="+mj-lt"/>
                <a:ea typeface="微软雅黑" pitchFamily="34" charset="-122"/>
                <a:cs typeface="+mj-cs"/>
              </a:rPr>
              <a:t>3.2   </a:t>
            </a:r>
            <a:r>
              <a:rPr lang="zh-CN" altLang="en-US" sz="2000" dirty="0" smtClean="0">
                <a:solidFill>
                  <a:srgbClr val="0070C0"/>
                </a:solidFill>
                <a:latin typeface="+mj-lt"/>
                <a:ea typeface="微软雅黑" pitchFamily="34" charset="-122"/>
                <a:cs typeface="+mj-cs"/>
              </a:rPr>
              <a:t>演示文稿动画设置与播放</a:t>
            </a:r>
            <a:r>
              <a:rPr lang="en-US" altLang="zh-CN" sz="2000" dirty="0" smtClean="0">
                <a:solidFill>
                  <a:srgbClr val="0070C0"/>
                </a:solidFill>
                <a:latin typeface="+mj-lt"/>
                <a:ea typeface="微软雅黑" pitchFamily="34" charset="-122"/>
                <a:cs typeface="+mj-cs"/>
              </a:rPr>
              <a:t>——</a:t>
            </a:r>
            <a:r>
              <a:rPr lang="zh-CN" altLang="en-US" sz="2000" dirty="0" smtClean="0">
                <a:solidFill>
                  <a:srgbClr val="0070C0"/>
                </a:solidFill>
                <a:latin typeface="+mj-lt"/>
                <a:ea typeface="微软雅黑" pitchFamily="34" charset="-122"/>
                <a:cs typeface="+mj-cs"/>
              </a:rPr>
              <a:t>新年贺信</a:t>
            </a:r>
            <a:endParaRPr lang="zh-CN" altLang="en-US" sz="2000" dirty="0">
              <a:solidFill>
                <a:srgbClr val="0070C0"/>
              </a:solidFill>
              <a:latin typeface="+mj-lt"/>
              <a:ea typeface="微软雅黑" pitchFamily="34" charset="-122"/>
              <a:cs typeface="+mj-cs"/>
            </a:endParaRPr>
          </a:p>
        </p:txBody>
      </p:sp>
      <p:grpSp>
        <p:nvGrpSpPr>
          <p:cNvPr id="45" name="组合 44"/>
          <p:cNvGrpSpPr/>
          <p:nvPr/>
        </p:nvGrpSpPr>
        <p:grpSpPr>
          <a:xfrm>
            <a:off x="1499325" y="1347614"/>
            <a:ext cx="5952995" cy="504056"/>
            <a:chOff x="1499325" y="843558"/>
            <a:chExt cx="5952995" cy="504056"/>
          </a:xfrm>
        </p:grpSpPr>
        <p:sp>
          <p:nvSpPr>
            <p:cNvPr id="5" name="六边形 4"/>
            <p:cNvSpPr/>
            <p:nvPr/>
          </p:nvSpPr>
          <p:spPr>
            <a:xfrm>
              <a:off x="1499325" y="843558"/>
              <a:ext cx="577627" cy="504056"/>
            </a:xfrm>
            <a:prstGeom prst="hexagon">
              <a:avLst/>
            </a:prstGeom>
            <a:solidFill>
              <a:srgbClr val="00B0F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ea typeface="微软雅黑" pitchFamily="34" charset="-122"/>
                </a:rPr>
                <a:t>1</a:t>
              </a:r>
              <a:endParaRPr lang="zh-CN" altLang="en-US" sz="2400" dirty="0">
                <a:ea typeface="微软雅黑" pitchFamily="34" charset="-122"/>
              </a:endParaRPr>
            </a:p>
          </p:txBody>
        </p:sp>
        <p:cxnSp>
          <p:nvCxnSpPr>
            <p:cNvPr id="3" name="直接连接符 2"/>
            <p:cNvCxnSpPr/>
            <p:nvPr/>
          </p:nvCxnSpPr>
          <p:spPr>
            <a:xfrm>
              <a:off x="2267744" y="1347614"/>
              <a:ext cx="5184576" cy="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grpSp>
      <p:cxnSp>
        <p:nvCxnSpPr>
          <p:cNvPr id="44" name="直接连接符 43"/>
          <p:cNvCxnSpPr/>
          <p:nvPr/>
        </p:nvCxnSpPr>
        <p:spPr>
          <a:xfrm>
            <a:off x="2267744" y="2859782"/>
            <a:ext cx="5472608" cy="0"/>
          </a:xfrm>
          <a:prstGeom prst="line">
            <a:avLst/>
          </a:prstGeom>
          <a:ln w="19050">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204332" y="51470"/>
            <a:ext cx="3363806" cy="369332"/>
          </a:xfrm>
          <a:prstGeom prst="rect">
            <a:avLst/>
          </a:prstGeom>
        </p:spPr>
        <p:txBody>
          <a:bodyPr wrap="none">
            <a:spAutoFit/>
          </a:bodyPr>
          <a:lstStyle/>
          <a:p>
            <a:pPr>
              <a:spcBef>
                <a:spcPct val="0"/>
              </a:spcBef>
            </a:pPr>
            <a:r>
              <a:rPr lang="zh-CN" altLang="en-US" b="1" dirty="0">
                <a:solidFill>
                  <a:schemeClr val="bg1"/>
                </a:solidFill>
                <a:ea typeface="微软雅黑" pitchFamily="34" charset="-122"/>
              </a:rPr>
              <a:t>项目</a:t>
            </a:r>
            <a:r>
              <a:rPr lang="en-US" altLang="zh-CN" b="1" dirty="0">
                <a:solidFill>
                  <a:schemeClr val="bg1"/>
                </a:solidFill>
                <a:ea typeface="微软雅黑" pitchFamily="34" charset="-122"/>
              </a:rPr>
              <a:t>3  POWERPOINT2010</a:t>
            </a:r>
            <a:r>
              <a:rPr lang="zh-CN" altLang="en-US" b="1" dirty="0">
                <a:solidFill>
                  <a:schemeClr val="bg1"/>
                </a:solidFill>
                <a:ea typeface="微软雅黑" pitchFamily="34" charset="-122"/>
              </a:rPr>
              <a:t>的应用</a:t>
            </a:r>
          </a:p>
        </p:txBody>
      </p:sp>
    </p:spTree>
    <p:extLst>
      <p:ext uri="{BB962C8B-B14F-4D97-AF65-F5344CB8AC3E}">
        <p14:creationId xmlns:p14="http://schemas.microsoft.com/office/powerpoint/2010/main" val="425409943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8" name="矩形 7"/>
          <p:cNvSpPr/>
          <p:nvPr/>
        </p:nvSpPr>
        <p:spPr>
          <a:xfrm>
            <a:off x="403920" y="635919"/>
            <a:ext cx="3303984" cy="2031325"/>
          </a:xfrm>
          <a:prstGeom prst="rect">
            <a:avLst/>
          </a:prstGeom>
        </p:spPr>
        <p:txBody>
          <a:bodyPr wrap="square">
            <a:spAutoFit/>
          </a:bodyPr>
          <a:lstStyle/>
          <a:p>
            <a:r>
              <a:rPr lang="zh-CN" altLang="zh-CN" dirty="0"/>
              <a:t>（</a:t>
            </a:r>
            <a:r>
              <a:rPr lang="en-US" altLang="zh-CN" dirty="0"/>
              <a:t>4</a:t>
            </a:r>
            <a:r>
              <a:rPr lang="zh-CN" altLang="zh-CN" dirty="0"/>
              <a:t>）动作按钮的创建</a:t>
            </a:r>
          </a:p>
          <a:p>
            <a:r>
              <a:rPr lang="en-US" altLang="zh-CN" dirty="0"/>
              <a:t>PowerPoint 2010 </a:t>
            </a:r>
            <a:r>
              <a:rPr lang="zh-CN" altLang="zh-CN" dirty="0"/>
              <a:t>提供了一组动作按钮，包含了常见的形状，如图</a:t>
            </a:r>
            <a:r>
              <a:rPr lang="en-US" altLang="zh-CN" dirty="0"/>
              <a:t>3.1.18</a:t>
            </a:r>
            <a:r>
              <a:rPr lang="zh-CN" altLang="zh-CN" dirty="0"/>
              <a:t>所示，如</a:t>
            </a:r>
            <a:r>
              <a:rPr lang="zh-CN" altLang="zh-CN" dirty="0" smtClean="0"/>
              <a:t>：</a:t>
            </a:r>
            <a:endParaRPr lang="en-US" altLang="zh-CN" dirty="0" smtClean="0"/>
          </a:p>
          <a:p>
            <a:r>
              <a:rPr lang="zh-CN" altLang="zh-CN" dirty="0" smtClean="0"/>
              <a:t>“</a:t>
            </a:r>
            <a:r>
              <a:rPr lang="zh-CN" altLang="zh-CN" dirty="0"/>
              <a:t>动作按钮</a:t>
            </a:r>
            <a:r>
              <a:rPr lang="en-US" altLang="zh-CN" dirty="0"/>
              <a:t>-</a:t>
            </a:r>
            <a:r>
              <a:rPr lang="zh-CN" altLang="zh-CN" dirty="0"/>
              <a:t>开始</a:t>
            </a:r>
            <a:r>
              <a:rPr lang="zh-CN" altLang="zh-CN" dirty="0" smtClean="0"/>
              <a:t>”</a:t>
            </a:r>
            <a:endParaRPr lang="en-US" altLang="zh-CN" dirty="0" smtClean="0"/>
          </a:p>
          <a:p>
            <a:r>
              <a:rPr lang="zh-CN" altLang="zh-CN" dirty="0" smtClean="0"/>
              <a:t>“</a:t>
            </a:r>
            <a:r>
              <a:rPr lang="zh-CN" altLang="zh-CN" dirty="0"/>
              <a:t>动作按钮</a:t>
            </a:r>
            <a:r>
              <a:rPr lang="en-US" altLang="zh-CN" dirty="0"/>
              <a:t>-</a:t>
            </a:r>
            <a:r>
              <a:rPr lang="zh-CN" altLang="zh-CN" dirty="0"/>
              <a:t>结束</a:t>
            </a:r>
            <a:r>
              <a:rPr lang="zh-CN" altLang="zh-CN" dirty="0" smtClean="0"/>
              <a:t>”</a:t>
            </a:r>
            <a:endParaRPr lang="en-US" altLang="zh-CN" dirty="0" smtClean="0"/>
          </a:p>
          <a:p>
            <a:r>
              <a:rPr lang="zh-CN" altLang="zh-CN" dirty="0" smtClean="0"/>
              <a:t>“</a:t>
            </a:r>
            <a:r>
              <a:rPr lang="zh-CN" altLang="zh-CN" dirty="0"/>
              <a:t>动作按钮</a:t>
            </a:r>
            <a:r>
              <a:rPr lang="en-US" altLang="zh-CN" dirty="0"/>
              <a:t>-</a:t>
            </a:r>
            <a:r>
              <a:rPr lang="zh-CN" altLang="zh-CN" dirty="0"/>
              <a:t>上一张”等等</a:t>
            </a:r>
            <a:r>
              <a:rPr lang="zh-CN" altLang="zh-CN" dirty="0" smtClean="0"/>
              <a:t>。</a:t>
            </a:r>
            <a:endParaRPr lang="zh-CN" altLang="zh-CN" dirty="0"/>
          </a:p>
        </p:txBody>
      </p:sp>
      <p:pic>
        <p:nvPicPr>
          <p:cNvPr id="7" name="图片 6"/>
          <p:cNvPicPr/>
          <p:nvPr/>
        </p:nvPicPr>
        <p:blipFill rotWithShape="1">
          <a:blip r:embed="rId2"/>
          <a:srcRect b="1378"/>
          <a:stretch/>
        </p:blipFill>
        <p:spPr bwMode="auto">
          <a:xfrm>
            <a:off x="4139953" y="555526"/>
            <a:ext cx="3168352" cy="458797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2826665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8" name="矩形 7"/>
          <p:cNvSpPr/>
          <p:nvPr/>
        </p:nvSpPr>
        <p:spPr>
          <a:xfrm>
            <a:off x="251520" y="771550"/>
            <a:ext cx="4320480" cy="2585323"/>
          </a:xfrm>
          <a:prstGeom prst="rect">
            <a:avLst/>
          </a:prstGeom>
        </p:spPr>
        <p:txBody>
          <a:bodyPr wrap="square">
            <a:spAutoFit/>
          </a:bodyPr>
          <a:lstStyle/>
          <a:p>
            <a:r>
              <a:rPr lang="zh-CN" altLang="zh-CN" dirty="0"/>
              <a:t>这些按钮都是预先定义好的，若需将动作按钮添加到演示文稿中，则通过单击“插入”→“插图”→“形状”按钮来创建，并通过右键菜单中“超链接”命令对动作按钮设置超链接</a:t>
            </a:r>
            <a:r>
              <a:rPr lang="zh-CN" altLang="zh-CN" dirty="0" smtClean="0"/>
              <a:t>。</a:t>
            </a:r>
            <a:endParaRPr lang="en-US" altLang="zh-CN" dirty="0" smtClean="0"/>
          </a:p>
          <a:p>
            <a:endParaRPr lang="en-US" altLang="zh-CN" dirty="0"/>
          </a:p>
          <a:p>
            <a:r>
              <a:rPr lang="zh-CN" altLang="zh-CN" dirty="0" smtClean="0"/>
              <a:t>在</a:t>
            </a:r>
            <a:r>
              <a:rPr lang="zh-CN" altLang="zh-CN" dirty="0"/>
              <a:t>放映幻灯片时，单击动作按钮，便可激活相链接的幻灯片、自定义放映的演示文稿或其他应用程序。如图</a:t>
            </a:r>
            <a:r>
              <a:rPr lang="en-US" altLang="zh-CN" dirty="0"/>
              <a:t>3.1.19</a:t>
            </a:r>
            <a:r>
              <a:rPr lang="zh-CN" altLang="zh-CN" dirty="0"/>
              <a:t>所示。</a:t>
            </a: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024" y="699542"/>
            <a:ext cx="3379950" cy="3656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993916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8" name="矩形 7"/>
          <p:cNvSpPr/>
          <p:nvPr/>
        </p:nvSpPr>
        <p:spPr>
          <a:xfrm>
            <a:off x="251519" y="628617"/>
            <a:ext cx="3411517" cy="3970318"/>
          </a:xfrm>
          <a:prstGeom prst="rect">
            <a:avLst/>
          </a:prstGeom>
        </p:spPr>
        <p:txBody>
          <a:bodyPr wrap="square">
            <a:spAutoFit/>
          </a:bodyPr>
          <a:lstStyle/>
          <a:p>
            <a:r>
              <a:rPr lang="en-US" altLang="zh-CN" b="1" dirty="0"/>
              <a:t>10.</a:t>
            </a:r>
            <a:r>
              <a:rPr lang="zh-CN" altLang="zh-CN" b="1" dirty="0"/>
              <a:t>幻灯片的修饰</a:t>
            </a:r>
          </a:p>
          <a:p>
            <a:r>
              <a:rPr lang="zh-CN" altLang="zh-CN" dirty="0" smtClean="0"/>
              <a:t>（</a:t>
            </a:r>
            <a:r>
              <a:rPr lang="en-US" altLang="zh-CN" dirty="0"/>
              <a:t>1</a:t>
            </a:r>
            <a:r>
              <a:rPr lang="zh-CN" altLang="zh-CN" dirty="0"/>
              <a:t>）主题的应用和设计</a:t>
            </a:r>
          </a:p>
          <a:p>
            <a:r>
              <a:rPr lang="zh-CN" altLang="zh-CN" dirty="0"/>
              <a:t>在</a:t>
            </a:r>
            <a:r>
              <a:rPr lang="en-US" altLang="zh-CN" dirty="0"/>
              <a:t>PowerPoint 2010 </a:t>
            </a:r>
            <a:r>
              <a:rPr lang="zh-CN" altLang="zh-CN" dirty="0"/>
              <a:t>中，主题是一组格式选项，它包含一组主题颜色、一组主题字体（包括标题和正文文本字体）和一组主题效果（包括线条和填充效果）。</a:t>
            </a:r>
          </a:p>
          <a:p>
            <a:pPr lvl="0"/>
            <a:r>
              <a:rPr lang="en-US" altLang="zh-CN" dirty="0" smtClean="0">
                <a:solidFill>
                  <a:srgbClr val="0070C0"/>
                </a:solidFill>
              </a:rPr>
              <a:t>a.</a:t>
            </a:r>
            <a:r>
              <a:rPr lang="zh-CN" altLang="zh-CN" dirty="0" smtClean="0">
                <a:solidFill>
                  <a:srgbClr val="0070C0"/>
                </a:solidFill>
              </a:rPr>
              <a:t>将</a:t>
            </a:r>
            <a:r>
              <a:rPr lang="zh-CN" altLang="zh-CN" dirty="0">
                <a:solidFill>
                  <a:srgbClr val="0070C0"/>
                </a:solidFill>
              </a:rPr>
              <a:t>内置主题应用于幻灯片母版</a:t>
            </a:r>
          </a:p>
          <a:p>
            <a:r>
              <a:rPr lang="zh-CN" altLang="zh-CN" dirty="0"/>
              <a:t>通过应用主题，可以快速轻松地设置整个演示文稿的格式以使其具有一个专业且现代外观。将主题应用于幻灯片母版后，该主题将同时应用于此幻灯片木板相关联动所有版式。其步骤如下</a:t>
            </a:r>
            <a:r>
              <a:rPr lang="zh-CN" altLang="zh-CN" dirty="0" smtClean="0"/>
              <a:t>：</a:t>
            </a:r>
            <a:endParaRPr lang="zh-CN" altLang="zh-CN" dirty="0"/>
          </a:p>
        </p:txBody>
      </p:sp>
      <p:pic>
        <p:nvPicPr>
          <p:cNvPr id="6" name="图片 5"/>
          <p:cNvPicPr/>
          <p:nvPr/>
        </p:nvPicPr>
        <p:blipFill>
          <a:blip r:embed="rId2"/>
          <a:stretch>
            <a:fillRect/>
          </a:stretch>
        </p:blipFill>
        <p:spPr>
          <a:xfrm>
            <a:off x="3663037" y="627534"/>
            <a:ext cx="5274310" cy="3193415"/>
          </a:xfrm>
          <a:prstGeom prst="rect">
            <a:avLst/>
          </a:prstGeom>
        </p:spPr>
      </p:pic>
      <p:sp>
        <p:nvSpPr>
          <p:cNvPr id="2" name="矩形 1"/>
          <p:cNvSpPr/>
          <p:nvPr/>
        </p:nvSpPr>
        <p:spPr>
          <a:xfrm>
            <a:off x="4014192" y="4011910"/>
            <a:ext cx="4572000" cy="923330"/>
          </a:xfrm>
          <a:prstGeom prst="rect">
            <a:avLst/>
          </a:prstGeom>
        </p:spPr>
        <p:txBody>
          <a:bodyPr>
            <a:spAutoFit/>
          </a:bodyPr>
          <a:lstStyle/>
          <a:p>
            <a:pPr marL="285750" indent="-285750">
              <a:buFont typeface="Arial" panose="020B0604020202020204" pitchFamily="34" charset="0"/>
              <a:buChar char="•"/>
            </a:pPr>
            <a:r>
              <a:rPr lang="zh-CN" altLang="zh-CN" dirty="0"/>
              <a:t>单击“视图”→“演示文稿视图”→“幻灯片母版”→“主题”</a:t>
            </a:r>
            <a:endParaRPr lang="en-US" altLang="zh-CN" dirty="0"/>
          </a:p>
          <a:p>
            <a:pPr marL="285750" indent="-285750">
              <a:buFont typeface="Arial" panose="020B0604020202020204" pitchFamily="34" charset="0"/>
              <a:buChar char="•"/>
            </a:pPr>
            <a:r>
              <a:rPr lang="zh-CN" altLang="zh-CN" dirty="0"/>
              <a:t>选择一个主题。</a:t>
            </a:r>
          </a:p>
        </p:txBody>
      </p:sp>
    </p:spTree>
    <p:extLst>
      <p:ext uri="{BB962C8B-B14F-4D97-AF65-F5344CB8AC3E}">
        <p14:creationId xmlns:p14="http://schemas.microsoft.com/office/powerpoint/2010/main" val="96892557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8" name="矩形 7"/>
          <p:cNvSpPr/>
          <p:nvPr/>
        </p:nvSpPr>
        <p:spPr>
          <a:xfrm>
            <a:off x="251519" y="628617"/>
            <a:ext cx="8640961" cy="923330"/>
          </a:xfrm>
          <a:prstGeom prst="rect">
            <a:avLst/>
          </a:prstGeom>
        </p:spPr>
        <p:txBody>
          <a:bodyPr wrap="square">
            <a:spAutoFit/>
          </a:bodyPr>
          <a:lstStyle/>
          <a:p>
            <a:pPr lvl="0"/>
            <a:r>
              <a:rPr lang="en-US" altLang="zh-CN" dirty="0" smtClean="0">
                <a:solidFill>
                  <a:srgbClr val="0070C0"/>
                </a:solidFill>
              </a:rPr>
              <a:t>b.</a:t>
            </a:r>
            <a:r>
              <a:rPr lang="zh-CN" altLang="zh-CN" dirty="0" smtClean="0">
                <a:solidFill>
                  <a:srgbClr val="0070C0"/>
                </a:solidFill>
              </a:rPr>
              <a:t>自定义</a:t>
            </a:r>
            <a:r>
              <a:rPr lang="zh-CN" altLang="zh-CN" dirty="0">
                <a:solidFill>
                  <a:srgbClr val="0070C0"/>
                </a:solidFill>
              </a:rPr>
              <a:t>主题</a:t>
            </a:r>
          </a:p>
          <a:p>
            <a:r>
              <a:rPr lang="en-US" altLang="zh-CN" dirty="0" smtClean="0"/>
              <a:t>PowerPoint 2010 </a:t>
            </a:r>
            <a:r>
              <a:rPr lang="zh-CN" altLang="zh-CN" dirty="0" smtClean="0"/>
              <a:t>提供了几种预定义的主题，用户也可以通过自定义现有主题并将其保存为自定义文档主题来创建自己的主题（</a:t>
            </a:r>
            <a:r>
              <a:rPr lang="en-US" altLang="zh-CN" dirty="0" smtClean="0"/>
              <a:t>.</a:t>
            </a:r>
            <a:r>
              <a:rPr lang="en-US" altLang="zh-CN" dirty="0" err="1" smtClean="0"/>
              <a:t>thmx</a:t>
            </a:r>
            <a:r>
              <a:rPr lang="zh-CN" altLang="zh-CN" dirty="0" smtClean="0"/>
              <a:t>）。</a:t>
            </a:r>
            <a:endParaRPr lang="zh-CN" altLang="zh-CN"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63354" y="1733277"/>
            <a:ext cx="5273675" cy="2782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395536" y="1566469"/>
            <a:ext cx="3168352" cy="3416320"/>
          </a:xfrm>
          <a:prstGeom prst="rect">
            <a:avLst/>
          </a:prstGeom>
        </p:spPr>
        <p:txBody>
          <a:bodyPr wrap="square">
            <a:spAutoFit/>
          </a:bodyPr>
          <a:lstStyle/>
          <a:p>
            <a:pPr marL="285750" lvl="0" indent="-285750">
              <a:buFont typeface="Arial" panose="020B0604020202020204" pitchFamily="34" charset="0"/>
              <a:buChar char="•"/>
            </a:pPr>
            <a:r>
              <a:rPr lang="zh-CN" altLang="zh-CN" dirty="0" smtClean="0"/>
              <a:t>主题</a:t>
            </a:r>
            <a:r>
              <a:rPr lang="zh-CN" altLang="zh-CN" dirty="0"/>
              <a:t>颜色</a:t>
            </a:r>
          </a:p>
          <a:p>
            <a:r>
              <a:rPr lang="zh-CN" altLang="zh-CN" dirty="0"/>
              <a:t>主题颜色包含四种文本和背景颜色，六种强调文字颜色，以及两种超链接颜色。</a:t>
            </a:r>
            <a:endParaRPr lang="en-US" altLang="zh-CN" dirty="0"/>
          </a:p>
          <a:p>
            <a:r>
              <a:rPr lang="zh-CN" altLang="zh-CN" dirty="0"/>
              <a:t>更改主题颜色可选择“设计”→“主题”→“颜色”中的主题颜色，如需新建自定义主题颜色，则单击“新建主题颜色”命令。</a:t>
            </a:r>
            <a:endParaRPr lang="en-US" altLang="zh-CN" dirty="0"/>
          </a:p>
          <a:p>
            <a:r>
              <a:rPr lang="zh-CN" altLang="zh-CN" dirty="0"/>
              <a:t>选定好要使用的颜色后，在“名称”框中为新主题颜色命名，并保存。</a:t>
            </a:r>
            <a:endParaRPr lang="zh-CN" altLang="en-US" dirty="0"/>
          </a:p>
        </p:txBody>
      </p:sp>
    </p:spTree>
    <p:extLst>
      <p:ext uri="{BB962C8B-B14F-4D97-AF65-F5344CB8AC3E}">
        <p14:creationId xmlns:p14="http://schemas.microsoft.com/office/powerpoint/2010/main" val="479881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8" name="矩形 7"/>
          <p:cNvSpPr/>
          <p:nvPr/>
        </p:nvSpPr>
        <p:spPr>
          <a:xfrm>
            <a:off x="251519" y="828457"/>
            <a:ext cx="8640961" cy="2031325"/>
          </a:xfrm>
          <a:prstGeom prst="rect">
            <a:avLst/>
          </a:prstGeom>
        </p:spPr>
        <p:txBody>
          <a:bodyPr wrap="square">
            <a:spAutoFit/>
          </a:bodyPr>
          <a:lstStyle/>
          <a:p>
            <a:pPr marL="285750" lvl="0" indent="-285750">
              <a:buFont typeface="Arial" panose="020B0604020202020204" pitchFamily="34" charset="0"/>
              <a:buChar char="•"/>
            </a:pPr>
            <a:r>
              <a:rPr lang="zh-CN" altLang="zh-CN" dirty="0"/>
              <a:t>主题字体</a:t>
            </a:r>
          </a:p>
          <a:p>
            <a:pPr marL="285750" lvl="0" indent="-285750">
              <a:buFont typeface="Arial" panose="020B0604020202020204" pitchFamily="34" charset="0"/>
              <a:buChar char="•"/>
            </a:pPr>
            <a:r>
              <a:rPr lang="zh-CN" altLang="zh-CN" dirty="0" smtClean="0"/>
              <a:t>主题</a:t>
            </a:r>
            <a:r>
              <a:rPr lang="zh-CN" altLang="zh-CN" dirty="0"/>
              <a:t>效果</a:t>
            </a:r>
          </a:p>
          <a:p>
            <a:pPr marL="285750" lvl="0" indent="-285750">
              <a:buFont typeface="Arial" panose="020B0604020202020204" pitchFamily="34" charset="0"/>
              <a:buChar char="•"/>
            </a:pPr>
            <a:r>
              <a:rPr lang="zh-CN" altLang="zh-CN" dirty="0" smtClean="0"/>
              <a:t>保存</a:t>
            </a:r>
            <a:r>
              <a:rPr lang="zh-CN" altLang="zh-CN" dirty="0"/>
              <a:t>主题</a:t>
            </a:r>
          </a:p>
          <a:p>
            <a:pPr marL="742950" lvl="1" indent="-285750">
              <a:buFont typeface="Arial" panose="020B0604020202020204" pitchFamily="34" charset="0"/>
              <a:buChar char="•"/>
            </a:pPr>
            <a:r>
              <a:rPr lang="zh-CN" altLang="zh-CN" dirty="0" smtClean="0"/>
              <a:t>单击</a:t>
            </a:r>
            <a:r>
              <a:rPr lang="zh-CN" altLang="zh-CN" dirty="0"/>
              <a:t>“设计”→“主题”→“其他”</a:t>
            </a:r>
            <a:r>
              <a:rPr lang="en-US" altLang="zh-CN" dirty="0"/>
              <a:t> </a:t>
            </a:r>
            <a:r>
              <a:rPr lang="zh-CN" altLang="zh-CN" dirty="0"/>
              <a:t>→“保存当前主题”</a:t>
            </a:r>
            <a:r>
              <a:rPr lang="zh-CN" altLang="zh-CN" dirty="0" smtClean="0"/>
              <a:t>。</a:t>
            </a:r>
            <a:endParaRPr lang="en-US" altLang="zh-CN" dirty="0" smtClean="0"/>
          </a:p>
          <a:p>
            <a:pPr marL="742950" lvl="1" indent="-285750">
              <a:buFont typeface="Arial" panose="020B0604020202020204" pitchFamily="34" charset="0"/>
              <a:buChar char="•"/>
            </a:pPr>
            <a:r>
              <a:rPr lang="zh-CN" altLang="zh-CN" dirty="0" smtClean="0"/>
              <a:t>在</a:t>
            </a:r>
            <a:r>
              <a:rPr lang="zh-CN" altLang="zh-CN" dirty="0"/>
              <a:t>“文件名”框中录入该主题的名称，然后点击“保存”</a:t>
            </a:r>
            <a:r>
              <a:rPr lang="zh-CN" altLang="zh-CN" dirty="0" smtClean="0"/>
              <a:t>。</a:t>
            </a:r>
            <a:endParaRPr lang="en-US" altLang="zh-CN" dirty="0" smtClean="0"/>
          </a:p>
          <a:p>
            <a:pPr marL="742950" lvl="1" indent="-285750">
              <a:buFont typeface="Arial" panose="020B0604020202020204" pitchFamily="34" charset="0"/>
              <a:buChar char="•"/>
            </a:pPr>
            <a:r>
              <a:rPr lang="zh-CN" altLang="zh-CN" dirty="0" smtClean="0"/>
              <a:t>该</a:t>
            </a:r>
            <a:r>
              <a:rPr lang="zh-CN" altLang="zh-CN" dirty="0"/>
              <a:t>自定义主题会以“</a:t>
            </a:r>
            <a:r>
              <a:rPr lang="en-US" altLang="zh-CN" dirty="0"/>
              <a:t>.</a:t>
            </a:r>
            <a:r>
              <a:rPr lang="en-US" altLang="zh-CN" dirty="0" err="1"/>
              <a:t>thmx</a:t>
            </a:r>
            <a:r>
              <a:rPr lang="zh-CN" altLang="zh-CN" dirty="0"/>
              <a:t>”的文件格式保存在“文档主题”文件夹中，并自动添加到自定义主题列表中。</a:t>
            </a:r>
          </a:p>
        </p:txBody>
      </p:sp>
    </p:spTree>
    <p:extLst>
      <p:ext uri="{BB962C8B-B14F-4D97-AF65-F5344CB8AC3E}">
        <p14:creationId xmlns:p14="http://schemas.microsoft.com/office/powerpoint/2010/main" val="285622383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8" name="矩形 7"/>
          <p:cNvSpPr/>
          <p:nvPr/>
        </p:nvSpPr>
        <p:spPr>
          <a:xfrm>
            <a:off x="251519" y="628616"/>
            <a:ext cx="5040561" cy="2862322"/>
          </a:xfrm>
          <a:prstGeom prst="rect">
            <a:avLst/>
          </a:prstGeom>
        </p:spPr>
        <p:txBody>
          <a:bodyPr wrap="square">
            <a:spAutoFit/>
          </a:bodyPr>
          <a:lstStyle/>
          <a:p>
            <a:r>
              <a:rPr lang="zh-CN" altLang="zh-CN" dirty="0"/>
              <a:t>（</a:t>
            </a:r>
            <a:r>
              <a:rPr lang="en-US" altLang="zh-CN" dirty="0"/>
              <a:t>2</a:t>
            </a:r>
            <a:r>
              <a:rPr lang="zh-CN" altLang="zh-CN" dirty="0"/>
              <a:t>）背景样式</a:t>
            </a:r>
          </a:p>
          <a:p>
            <a:pPr marL="285750" indent="-285750">
              <a:buFont typeface="Arial" panose="020B0604020202020204" pitchFamily="34" charset="0"/>
              <a:buChar char="•"/>
            </a:pPr>
            <a:r>
              <a:rPr lang="zh-CN" altLang="zh-CN" dirty="0"/>
              <a:t>背景样式是来自当前文档主题中由主题颜色和背景亮度组合成的背景填充变体。当用户更改文档主题时，演示文稿被更改的不止是背景，同时也会更改主题颜色、标题和正文字体、线条和填充样式以及主题效果等等。如果只更改演示文稿的背景，则应选择更改背景样式</a:t>
            </a:r>
            <a:r>
              <a:rPr lang="zh-CN" altLang="zh-CN" dirty="0" smtClean="0"/>
              <a:t>。</a:t>
            </a:r>
            <a:endParaRPr lang="en-US" altLang="zh-CN" dirty="0" smtClean="0"/>
          </a:p>
          <a:p>
            <a:pPr marL="285750" indent="-285750">
              <a:buFont typeface="Arial" panose="020B0604020202020204" pitchFamily="34" charset="0"/>
              <a:buChar char="•"/>
            </a:pPr>
            <a:endParaRPr lang="zh-CN" altLang="zh-CN" dirty="0"/>
          </a:p>
          <a:p>
            <a:pPr marL="285750" indent="-285750">
              <a:buFont typeface="Arial" panose="020B0604020202020204" pitchFamily="34" charset="0"/>
              <a:buChar char="•"/>
            </a:pPr>
            <a:r>
              <a:rPr lang="zh-CN" altLang="zh-CN" dirty="0" smtClean="0"/>
              <a:t>向</a:t>
            </a:r>
            <a:r>
              <a:rPr lang="zh-CN" altLang="zh-CN" dirty="0"/>
              <a:t>演示文稿添加背景样式的方法如下</a:t>
            </a:r>
            <a:r>
              <a:rPr lang="zh-CN" altLang="zh-CN" dirty="0" smtClean="0"/>
              <a:t>：</a:t>
            </a:r>
            <a:endParaRPr lang="zh-CN" altLang="zh-CN"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771550"/>
            <a:ext cx="3279775" cy="321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827584" y="3507854"/>
            <a:ext cx="4572000" cy="646331"/>
          </a:xfrm>
          <a:prstGeom prst="rect">
            <a:avLst/>
          </a:prstGeom>
        </p:spPr>
        <p:txBody>
          <a:bodyPr>
            <a:spAutoFit/>
          </a:bodyPr>
          <a:lstStyle/>
          <a:p>
            <a:r>
              <a:rPr lang="zh-CN" altLang="zh-CN" dirty="0"/>
              <a:t>单击要向其添加背景样式的幻灯片，选定“设计”→ “背景”→“背景样式”，</a:t>
            </a:r>
          </a:p>
        </p:txBody>
      </p:sp>
    </p:spTree>
    <p:extLst>
      <p:ext uri="{BB962C8B-B14F-4D97-AF65-F5344CB8AC3E}">
        <p14:creationId xmlns:p14="http://schemas.microsoft.com/office/powerpoint/2010/main" val="193783926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8" name="矩形 7"/>
          <p:cNvSpPr/>
          <p:nvPr/>
        </p:nvSpPr>
        <p:spPr>
          <a:xfrm>
            <a:off x="251519" y="628616"/>
            <a:ext cx="4464497" cy="3970318"/>
          </a:xfrm>
          <a:prstGeom prst="rect">
            <a:avLst/>
          </a:prstGeom>
        </p:spPr>
        <p:txBody>
          <a:bodyPr wrap="square">
            <a:spAutoFit/>
          </a:bodyPr>
          <a:lstStyle/>
          <a:p>
            <a:r>
              <a:rPr lang="zh-CN" altLang="zh-CN" dirty="0"/>
              <a:t>右键单击所需的背景样式，然后执行下列操作之一：</a:t>
            </a:r>
          </a:p>
          <a:p>
            <a:pPr marL="285750" lvl="0" indent="-285750">
              <a:buFont typeface="Arial" panose="020B0604020202020204" pitchFamily="34" charset="0"/>
              <a:buChar char="•"/>
            </a:pPr>
            <a:r>
              <a:rPr lang="zh-CN" altLang="zh-CN" dirty="0"/>
              <a:t>要将背景应用于所选幻灯片，单击“应用于所选幻灯片”。</a:t>
            </a:r>
          </a:p>
          <a:p>
            <a:pPr marL="285750" lvl="0" indent="-285750">
              <a:buFont typeface="Arial" panose="020B0604020202020204" pitchFamily="34" charset="0"/>
              <a:buChar char="•"/>
            </a:pPr>
            <a:r>
              <a:rPr lang="zh-CN" altLang="zh-CN" dirty="0"/>
              <a:t>要将背景样式应用于演示文稿中的所有幻灯片，单击“应用于所有幻灯片”</a:t>
            </a:r>
            <a:r>
              <a:rPr lang="zh-CN" altLang="zh-CN" dirty="0" smtClean="0"/>
              <a:t>。</a:t>
            </a:r>
            <a:endParaRPr lang="en-US" altLang="zh-CN" dirty="0" smtClean="0"/>
          </a:p>
          <a:p>
            <a:pPr marL="285750" lvl="0" indent="-285750">
              <a:buFont typeface="Arial" panose="020B0604020202020204" pitchFamily="34" charset="0"/>
              <a:buChar char="•"/>
            </a:pPr>
            <a:endParaRPr lang="zh-CN" altLang="zh-CN" dirty="0"/>
          </a:p>
          <a:p>
            <a:r>
              <a:rPr lang="zh-CN" altLang="zh-CN" dirty="0"/>
              <a:t>若用户需要自行设置自定义的背景样式，则执行以下操作：</a:t>
            </a:r>
          </a:p>
          <a:p>
            <a:pPr marL="285750" indent="-285750">
              <a:buFont typeface="Arial" panose="020B0604020202020204" pitchFamily="34" charset="0"/>
              <a:buChar char="•"/>
            </a:pPr>
            <a:r>
              <a:rPr lang="zh-CN" altLang="zh-CN" dirty="0"/>
              <a:t>单击要向其添加背景样式的幻灯片，选择“设计”→“背景”→“背景样式”旁边的</a:t>
            </a:r>
            <a:r>
              <a:rPr lang="zh-CN" altLang="zh-CN" dirty="0" smtClean="0"/>
              <a:t>箭头</a:t>
            </a:r>
            <a:endParaRPr lang="en-US" altLang="zh-CN" dirty="0" smtClean="0"/>
          </a:p>
          <a:p>
            <a:pPr marL="285750" indent="-285750">
              <a:buFont typeface="Arial" panose="020B0604020202020204" pitchFamily="34" charset="0"/>
              <a:buChar char="•"/>
            </a:pPr>
            <a:r>
              <a:rPr lang="zh-CN" altLang="zh-CN" dirty="0" smtClean="0"/>
              <a:t>单击</a:t>
            </a:r>
            <a:r>
              <a:rPr lang="zh-CN" altLang="zh-CN" dirty="0"/>
              <a:t>“设置背景格式”，然后选择所需的选项。 如图</a:t>
            </a:r>
            <a:r>
              <a:rPr lang="en-US" altLang="zh-CN" dirty="0"/>
              <a:t>3.1.23</a:t>
            </a:r>
            <a:r>
              <a:rPr lang="zh-CN" altLang="zh-CN" dirty="0"/>
              <a:t>所示。</a:t>
            </a: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628616"/>
            <a:ext cx="3359150" cy="337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918541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2" name="矩形 1"/>
          <p:cNvSpPr/>
          <p:nvPr/>
        </p:nvSpPr>
        <p:spPr>
          <a:xfrm>
            <a:off x="539552" y="627533"/>
            <a:ext cx="7848872" cy="3139321"/>
          </a:xfrm>
          <a:prstGeom prst="rect">
            <a:avLst/>
          </a:prstGeom>
        </p:spPr>
        <p:txBody>
          <a:bodyPr wrap="square">
            <a:spAutoFit/>
          </a:bodyPr>
          <a:lstStyle/>
          <a:p>
            <a:r>
              <a:rPr lang="zh-CN" altLang="zh-CN" dirty="0"/>
              <a:t>（</a:t>
            </a:r>
            <a:r>
              <a:rPr lang="en-US" altLang="zh-CN" dirty="0"/>
              <a:t>3</a:t>
            </a:r>
            <a:r>
              <a:rPr lang="zh-CN" altLang="zh-CN" dirty="0"/>
              <a:t>）版式设计</a:t>
            </a:r>
          </a:p>
          <a:p>
            <a:pPr marL="285750" indent="-285750">
              <a:buFont typeface="Arial" panose="020B0604020202020204" pitchFamily="34" charset="0"/>
              <a:buChar char="•"/>
            </a:pPr>
            <a:r>
              <a:rPr lang="zh-CN" altLang="zh-CN" dirty="0"/>
              <a:t>版式是定义幻灯片上要显示内容的位置和格式设置信息，是幻灯片母版的组成部分（每个幻灯片母版包含一种或多种版式）。演示文稿的版式设计包括了设置幻灯片上标题和副标题文本、列表、图片、表格、图表、自选图形和视频等元素的排列方式。</a:t>
            </a:r>
          </a:p>
          <a:p>
            <a:pPr marL="285750" indent="-285750">
              <a:buFont typeface="Arial" panose="020B0604020202020204" pitchFamily="34" charset="0"/>
              <a:buChar char="•"/>
            </a:pPr>
            <a:r>
              <a:rPr lang="en-US" altLang="zh-CN" dirty="0"/>
              <a:t>PowerPoint 2010 </a:t>
            </a:r>
            <a:r>
              <a:rPr lang="zh-CN" altLang="zh-CN" dirty="0"/>
              <a:t>提供了</a:t>
            </a:r>
            <a:r>
              <a:rPr lang="en-US" altLang="zh-CN" dirty="0"/>
              <a:t>11</a:t>
            </a:r>
            <a:r>
              <a:rPr lang="zh-CN" altLang="zh-CN" dirty="0"/>
              <a:t>种内置的标准版式，用户也可以创建自定义版式以满足特定的组织需求。如果找不到适合的标准版式，则可以添加自定义版式，即是在演示文稿母版中指定占位符的数量、大小和位置，以及背景内容、还可以选择幻灯片和占位符的级别属性。在自定义版式中，用户还能将自定义版式作为模板的一部分进行分发，不必为将版式剪切并粘贴到新的幻灯片而浪费宝贵的时间</a:t>
            </a:r>
            <a:r>
              <a:rPr lang="zh-CN" altLang="zh-CN" dirty="0" smtClean="0"/>
              <a:t>。</a:t>
            </a:r>
            <a:endParaRPr lang="zh-CN" altLang="zh-CN" dirty="0"/>
          </a:p>
        </p:txBody>
      </p:sp>
    </p:spTree>
    <p:extLst>
      <p:ext uri="{BB962C8B-B14F-4D97-AF65-F5344CB8AC3E}">
        <p14:creationId xmlns:p14="http://schemas.microsoft.com/office/powerpoint/2010/main" val="126635640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2" name="矩形 1"/>
          <p:cNvSpPr/>
          <p:nvPr/>
        </p:nvSpPr>
        <p:spPr>
          <a:xfrm>
            <a:off x="178355" y="636755"/>
            <a:ext cx="3961597" cy="2862322"/>
          </a:xfrm>
          <a:prstGeom prst="rect">
            <a:avLst/>
          </a:prstGeom>
        </p:spPr>
        <p:txBody>
          <a:bodyPr wrap="square">
            <a:spAutoFit/>
          </a:bodyPr>
          <a:lstStyle/>
          <a:p>
            <a:pPr lvl="0"/>
            <a:r>
              <a:rPr lang="en-US" altLang="zh-CN" dirty="0" smtClean="0">
                <a:solidFill>
                  <a:srgbClr val="0070C0"/>
                </a:solidFill>
              </a:rPr>
              <a:t>a.</a:t>
            </a:r>
            <a:r>
              <a:rPr lang="zh-CN" altLang="zh-CN" dirty="0" smtClean="0">
                <a:solidFill>
                  <a:srgbClr val="0070C0"/>
                </a:solidFill>
              </a:rPr>
              <a:t>添加</a:t>
            </a:r>
            <a:r>
              <a:rPr lang="zh-CN" altLang="zh-CN" dirty="0">
                <a:solidFill>
                  <a:srgbClr val="0070C0"/>
                </a:solidFill>
              </a:rPr>
              <a:t>自定义版式的方法如下：</a:t>
            </a:r>
          </a:p>
          <a:p>
            <a:pPr marL="285750" indent="-285750">
              <a:buFont typeface="Arial" panose="020B0604020202020204" pitchFamily="34" charset="0"/>
              <a:buChar char="•"/>
            </a:pPr>
            <a:r>
              <a:rPr lang="zh-CN" altLang="zh-CN" dirty="0"/>
              <a:t>在“视图”选项卡上的“演示文稿视图”组中，选择“幻灯片母版”，进入幻灯片母版视图</a:t>
            </a:r>
            <a:r>
              <a:rPr lang="zh-CN" altLang="zh-CN" dirty="0" smtClean="0"/>
              <a:t>。</a:t>
            </a:r>
            <a:endParaRPr lang="en-US" altLang="zh-CN" dirty="0" smtClean="0"/>
          </a:p>
          <a:p>
            <a:pPr marL="285750" indent="-285750">
              <a:buFont typeface="Arial" panose="020B0604020202020204" pitchFamily="34" charset="0"/>
              <a:buChar char="•"/>
            </a:pPr>
            <a:r>
              <a:rPr lang="zh-CN" altLang="zh-CN" dirty="0" smtClean="0"/>
              <a:t>在</a:t>
            </a:r>
            <a:r>
              <a:rPr lang="zh-CN" altLang="zh-CN" dirty="0"/>
              <a:t>包含幻灯片母版和版式的左侧窗格中，单击幻灯片母版下方要添加新版式的位置</a:t>
            </a:r>
            <a:r>
              <a:rPr lang="zh-CN" altLang="zh-CN" dirty="0" smtClean="0"/>
              <a:t>。</a:t>
            </a:r>
            <a:endParaRPr lang="en-US" altLang="zh-CN" dirty="0" smtClean="0"/>
          </a:p>
          <a:p>
            <a:pPr marL="285750" indent="-285750">
              <a:buFont typeface="Arial" panose="020B0604020202020204" pitchFamily="34" charset="0"/>
              <a:buChar char="•"/>
            </a:pPr>
            <a:r>
              <a:rPr lang="zh-CN" altLang="zh-CN" dirty="0" smtClean="0"/>
              <a:t>单击</a:t>
            </a:r>
            <a:r>
              <a:rPr lang="zh-CN" altLang="zh-CN" dirty="0"/>
              <a:t>“幻灯片母版”选项卡上“编辑母版”组中的“插入版式”，即能对自定义版式进行设置。</a:t>
            </a:r>
            <a:endParaRPr lang="zh-CN" altLang="en-US" dirty="0"/>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4011910"/>
            <a:ext cx="7589967" cy="824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4334535" y="944597"/>
            <a:ext cx="4413929" cy="3139321"/>
          </a:xfrm>
          <a:prstGeom prst="rect">
            <a:avLst/>
          </a:prstGeom>
        </p:spPr>
        <p:txBody>
          <a:bodyPr wrap="square">
            <a:spAutoFit/>
          </a:bodyPr>
          <a:lstStyle/>
          <a:p>
            <a:r>
              <a:rPr lang="zh-CN" altLang="zh-CN" dirty="0"/>
              <a:t>用户在对演示文稿的版式设计时可能需要执行下面的一项或多项操作：</a:t>
            </a:r>
          </a:p>
          <a:p>
            <a:pPr marL="285750" indent="-285750">
              <a:buFont typeface="Arial" panose="020B0604020202020204" pitchFamily="34" charset="0"/>
              <a:buChar char="•"/>
            </a:pPr>
            <a:r>
              <a:rPr lang="zh-CN" altLang="zh-CN" dirty="0"/>
              <a:t>若要删除不需要的默认占位符，请选定后按【</a:t>
            </a:r>
            <a:r>
              <a:rPr lang="en-US" altLang="zh-CN" dirty="0"/>
              <a:t>Delete</a:t>
            </a:r>
            <a:r>
              <a:rPr lang="zh-CN" altLang="zh-CN" dirty="0"/>
              <a:t>】键。</a:t>
            </a:r>
          </a:p>
          <a:p>
            <a:pPr marL="285750" indent="-285750">
              <a:buFont typeface="Arial" panose="020B0604020202020204" pitchFamily="34" charset="0"/>
              <a:buChar char="•"/>
            </a:pPr>
            <a:r>
              <a:rPr lang="zh-CN" altLang="zh-CN" dirty="0"/>
              <a:t>若要添加占位符，单击“幻灯片母版”→“母版版式”→“插入占位符”。</a:t>
            </a:r>
          </a:p>
          <a:p>
            <a:pPr marL="285750" indent="-285750">
              <a:buFont typeface="Arial" panose="020B0604020202020204" pitchFamily="34" charset="0"/>
              <a:buChar char="•"/>
            </a:pPr>
            <a:r>
              <a:rPr lang="zh-CN" altLang="zh-CN" dirty="0"/>
              <a:t>若要绘制占位符，将鼠标定位于需要添加占位符的位置处，单击并拖动鼠标即能绘制占位符。</a:t>
            </a:r>
          </a:p>
          <a:p>
            <a:pPr marL="285750" indent="-285750">
              <a:buFont typeface="Arial" panose="020B0604020202020204" pitchFamily="34" charset="0"/>
              <a:buChar char="•"/>
            </a:pPr>
            <a:r>
              <a:rPr lang="zh-CN" altLang="zh-CN" dirty="0"/>
              <a:t>若要调整占位符的大小，请拖动其角部的边框。</a:t>
            </a:r>
          </a:p>
        </p:txBody>
      </p:sp>
    </p:spTree>
    <p:extLst>
      <p:ext uri="{BB962C8B-B14F-4D97-AF65-F5344CB8AC3E}">
        <p14:creationId xmlns:p14="http://schemas.microsoft.com/office/powerpoint/2010/main" val="214175220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2" name="矩形 1"/>
          <p:cNvSpPr/>
          <p:nvPr/>
        </p:nvSpPr>
        <p:spPr>
          <a:xfrm>
            <a:off x="178355" y="636755"/>
            <a:ext cx="8282077" cy="3693319"/>
          </a:xfrm>
          <a:prstGeom prst="rect">
            <a:avLst/>
          </a:prstGeom>
        </p:spPr>
        <p:txBody>
          <a:bodyPr wrap="square">
            <a:spAutoFit/>
          </a:bodyPr>
          <a:lstStyle/>
          <a:p>
            <a:pPr lvl="0"/>
            <a:r>
              <a:rPr lang="en-US" altLang="zh-CN" dirty="0" smtClean="0">
                <a:solidFill>
                  <a:srgbClr val="0070C0"/>
                </a:solidFill>
              </a:rPr>
              <a:t>b.</a:t>
            </a:r>
            <a:r>
              <a:rPr lang="zh-CN" altLang="zh-CN" dirty="0" smtClean="0">
                <a:solidFill>
                  <a:srgbClr val="0070C0"/>
                </a:solidFill>
              </a:rPr>
              <a:t>应用</a:t>
            </a:r>
            <a:r>
              <a:rPr lang="zh-CN" altLang="zh-CN" dirty="0">
                <a:solidFill>
                  <a:srgbClr val="0070C0"/>
                </a:solidFill>
              </a:rPr>
              <a:t>版式有如下两种方法：</a:t>
            </a:r>
          </a:p>
          <a:p>
            <a:pPr marL="285750" indent="-285750">
              <a:buFont typeface="Arial" panose="020B0604020202020204" pitchFamily="34" charset="0"/>
              <a:buChar char="•"/>
            </a:pPr>
            <a:r>
              <a:rPr lang="zh-CN" altLang="zh-CN" dirty="0"/>
              <a:t>方法一：在幻灯片导航区“幻灯片”选项卡中，选择要应用版式的幻灯片。然后右键单击该幻灯片，在快速菜单中选择“版式”，再单击确认某一种版式应用于该幻灯片中。</a:t>
            </a:r>
          </a:p>
          <a:p>
            <a:pPr marL="285750" indent="-285750">
              <a:buFont typeface="Arial" panose="020B0604020202020204" pitchFamily="34" charset="0"/>
              <a:buChar char="•"/>
            </a:pPr>
            <a:r>
              <a:rPr lang="zh-CN" altLang="zh-CN" dirty="0"/>
              <a:t>方法二：在幻灯片导航区“幻灯片”选项卡中，选择要应用版式的幻灯片。单击“开始”→ “幻灯片”→“版式”中的某种版式应用于该幻灯片中</a:t>
            </a:r>
            <a:r>
              <a:rPr lang="zh-CN" altLang="zh-CN" dirty="0" smtClean="0"/>
              <a:t>。</a:t>
            </a:r>
            <a:endParaRPr lang="en-US" altLang="zh-CN" dirty="0" smtClean="0"/>
          </a:p>
          <a:p>
            <a:endParaRPr lang="en-US" altLang="zh-CN" dirty="0"/>
          </a:p>
          <a:p>
            <a:endParaRPr lang="en-US" altLang="zh-CN" dirty="0" smtClean="0"/>
          </a:p>
          <a:p>
            <a:endParaRPr lang="zh-CN" altLang="zh-CN" dirty="0"/>
          </a:p>
          <a:p>
            <a:pPr lvl="0"/>
            <a:r>
              <a:rPr lang="en-US" altLang="zh-CN" b="1" dirty="0" err="1"/>
              <a:t>注意</a:t>
            </a:r>
            <a:endParaRPr lang="en-US" altLang="zh-CN" dirty="0"/>
          </a:p>
          <a:p>
            <a:r>
              <a:rPr lang="en-US" altLang="zh-CN" dirty="0"/>
              <a:t>若需添加并自定义的版式单击“</a:t>
            </a:r>
            <a:r>
              <a:rPr lang="en-US" altLang="zh-CN" dirty="0" err="1"/>
              <a:t>开始</a:t>
            </a:r>
            <a:r>
              <a:rPr lang="en-US" altLang="zh-CN" dirty="0"/>
              <a:t>”→“</a:t>
            </a:r>
            <a:r>
              <a:rPr lang="en-US" altLang="zh-CN" dirty="0" err="1"/>
              <a:t>普通</a:t>
            </a:r>
            <a:r>
              <a:rPr lang="en-US" altLang="zh-CN" dirty="0"/>
              <a:t>”→“</a:t>
            </a:r>
            <a:r>
              <a:rPr lang="en-US" altLang="zh-CN" dirty="0" err="1"/>
              <a:t>幻灯片</a:t>
            </a:r>
            <a:r>
              <a:rPr lang="en-US" altLang="zh-CN" dirty="0"/>
              <a:t>”，</a:t>
            </a:r>
            <a:r>
              <a:rPr lang="en-US" altLang="zh-CN" dirty="0" err="1"/>
              <a:t>可在标准的内置版式的列表中进行设置</a:t>
            </a:r>
            <a:r>
              <a:rPr lang="en-US" altLang="zh-CN" dirty="0"/>
              <a:t>。</a:t>
            </a:r>
          </a:p>
          <a:p>
            <a:endParaRPr lang="zh-CN" altLang="zh-CN" dirty="0"/>
          </a:p>
        </p:txBody>
      </p:sp>
    </p:spTree>
    <p:extLst>
      <p:ext uri="{BB962C8B-B14F-4D97-AF65-F5344CB8AC3E}">
        <p14:creationId xmlns:p14="http://schemas.microsoft.com/office/powerpoint/2010/main" val="170528021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2" name="矩形 1"/>
          <p:cNvSpPr/>
          <p:nvPr/>
        </p:nvSpPr>
        <p:spPr>
          <a:xfrm>
            <a:off x="246584" y="699541"/>
            <a:ext cx="3389312" cy="3139321"/>
          </a:xfrm>
          <a:prstGeom prst="rect">
            <a:avLst/>
          </a:prstGeom>
        </p:spPr>
        <p:txBody>
          <a:bodyPr wrap="square">
            <a:spAutoFit/>
          </a:bodyPr>
          <a:lstStyle/>
          <a:p>
            <a:r>
              <a:rPr lang="zh-CN" altLang="zh-CN" b="1" dirty="0">
                <a:solidFill>
                  <a:srgbClr val="295AA6"/>
                </a:solidFill>
              </a:rPr>
              <a:t>【任务描述】</a:t>
            </a:r>
            <a:endParaRPr lang="zh-CN" altLang="zh-CN" dirty="0">
              <a:solidFill>
                <a:srgbClr val="295AA6"/>
              </a:solidFill>
            </a:endParaRPr>
          </a:p>
          <a:p>
            <a:r>
              <a:rPr lang="en-US" altLang="zh-CN" dirty="0" smtClean="0"/>
              <a:t>         </a:t>
            </a:r>
            <a:r>
              <a:rPr lang="zh-CN" altLang="zh-CN" dirty="0" smtClean="0"/>
              <a:t>刘</a:t>
            </a:r>
            <a:r>
              <a:rPr lang="zh-CN" altLang="zh-CN" dirty="0"/>
              <a:t>军是某旅游公司的职员，公司要求他近日带着介绍西藏的演示文稿前往某单位宣传，以便该单位组织员工前往西藏旅游。刘军利用</a:t>
            </a:r>
            <a:r>
              <a:rPr lang="en-US" altLang="zh-CN" dirty="0"/>
              <a:t> PowerPoint 2010 </a:t>
            </a:r>
            <a:r>
              <a:rPr lang="zh-CN" altLang="zh-CN" dirty="0"/>
              <a:t>善于处理多媒体信息的功能很快制作了如图</a:t>
            </a:r>
            <a:r>
              <a:rPr lang="en-US" altLang="zh-CN" dirty="0"/>
              <a:t>3.1.1</a:t>
            </a:r>
            <a:r>
              <a:rPr lang="zh-CN" altLang="zh-CN" dirty="0"/>
              <a:t>所示的演示文稿，用图文并茂的方式展现出了西藏人文和风景，并顺利完成了宣传任务。</a:t>
            </a:r>
            <a:r>
              <a:rPr lang="en-US" altLang="zh-CN" dirty="0" smtClean="0">
                <a:solidFill>
                  <a:srgbClr val="295AA6"/>
                </a:solidFill>
              </a:rPr>
              <a:t>        </a:t>
            </a:r>
            <a:endParaRPr lang="zh-CN" altLang="zh-CN" dirty="0">
              <a:solidFill>
                <a:srgbClr val="295AA6"/>
              </a:solidFill>
            </a:endParaRPr>
          </a:p>
        </p:txBody>
      </p:sp>
      <p:sp>
        <p:nvSpPr>
          <p:cNvPr id="3" name="矩形 2"/>
          <p:cNvSpPr/>
          <p:nvPr/>
        </p:nvSpPr>
        <p:spPr>
          <a:xfrm>
            <a:off x="251520" y="3970280"/>
            <a:ext cx="8454969" cy="646331"/>
          </a:xfrm>
          <a:prstGeom prst="rect">
            <a:avLst/>
          </a:prstGeom>
        </p:spPr>
        <p:txBody>
          <a:bodyPr wrap="square">
            <a:spAutoFit/>
          </a:bodyPr>
          <a:lstStyle/>
          <a:p>
            <a:r>
              <a:rPr lang="zh-CN" altLang="zh-CN" dirty="0"/>
              <a:t>本项目中需要能将文本和图片等对象输入或者插入到相应的幻灯片中，设置幻灯片相关对象的要素（包括字体、大小等），对演示文稿进行编辑处理和预演播放。</a:t>
            </a:r>
            <a:endParaRPr lang="zh-CN" altLang="en-US" dirty="0">
              <a:solidFill>
                <a:srgbClr val="295AA6"/>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9912" y="635870"/>
            <a:ext cx="5273675" cy="3097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568401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2" name="矩形 1"/>
          <p:cNvSpPr/>
          <p:nvPr/>
        </p:nvSpPr>
        <p:spPr>
          <a:xfrm>
            <a:off x="178355" y="636755"/>
            <a:ext cx="8282077" cy="2862322"/>
          </a:xfrm>
          <a:prstGeom prst="rect">
            <a:avLst/>
          </a:prstGeom>
        </p:spPr>
        <p:txBody>
          <a:bodyPr wrap="square">
            <a:spAutoFit/>
          </a:bodyPr>
          <a:lstStyle/>
          <a:p>
            <a:r>
              <a:rPr lang="zh-CN" altLang="zh-CN" dirty="0"/>
              <a:t>（</a:t>
            </a:r>
            <a:r>
              <a:rPr lang="en-US" altLang="zh-CN" dirty="0"/>
              <a:t>4</a:t>
            </a:r>
            <a:r>
              <a:rPr lang="zh-CN" altLang="zh-CN" dirty="0"/>
              <a:t>）母版设计</a:t>
            </a:r>
          </a:p>
          <a:p>
            <a:r>
              <a:rPr lang="zh-CN" altLang="zh-CN" dirty="0"/>
              <a:t>在</a:t>
            </a:r>
            <a:r>
              <a:rPr lang="en-US" altLang="zh-CN" dirty="0"/>
              <a:t>PowerPoint 2010</a:t>
            </a:r>
            <a:r>
              <a:rPr lang="zh-CN" altLang="zh-CN" dirty="0"/>
              <a:t>设计中，除了每张幻灯片的制作外，最核心、最重要的就是母版的设计，因为它决定了演示文稿的一致风格和统一内容，甚至还是创建演示文稿模板和自定义主题的前提</a:t>
            </a:r>
            <a:r>
              <a:rPr lang="zh-CN" altLang="zh-CN" dirty="0" smtClean="0"/>
              <a:t>。</a:t>
            </a:r>
            <a:endParaRPr lang="en-US" altLang="zh-CN" dirty="0" smtClean="0"/>
          </a:p>
          <a:p>
            <a:endParaRPr lang="zh-CN" altLang="zh-CN" dirty="0"/>
          </a:p>
          <a:p>
            <a:pPr marL="285750" lvl="0" indent="-285750">
              <a:buFont typeface="Arial" panose="020B0604020202020204" pitchFamily="34" charset="0"/>
              <a:buChar char="•"/>
            </a:pPr>
            <a:r>
              <a:rPr lang="zh-CN" altLang="zh-CN" dirty="0"/>
              <a:t>幻灯片母版：</a:t>
            </a:r>
          </a:p>
          <a:p>
            <a:r>
              <a:rPr lang="zh-CN" altLang="zh-CN" dirty="0" smtClean="0"/>
              <a:t>幻灯片</a:t>
            </a:r>
            <a:r>
              <a:rPr lang="zh-CN" altLang="zh-CN" dirty="0"/>
              <a:t>母版是幻灯片层次结构中的项级幻灯片，它存储有关演示文稿的主题和幻灯片版式的所有信息，包括背景、颜色、字体、效果、占位符大小和位置。许多演示文稿中包含不止一个幻灯片母版，因此用户可能必须进行滚动才能找到所需的幻灯片母版</a:t>
            </a:r>
            <a:r>
              <a:rPr lang="zh-CN" altLang="zh-CN" dirty="0" smtClean="0"/>
              <a:t>。</a:t>
            </a:r>
            <a:endParaRPr lang="zh-CN" altLang="zh-CN"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3651870"/>
            <a:ext cx="6984776" cy="1438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78341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2" name="矩形 1"/>
          <p:cNvSpPr/>
          <p:nvPr/>
        </p:nvSpPr>
        <p:spPr>
          <a:xfrm>
            <a:off x="178355" y="636755"/>
            <a:ext cx="8282077" cy="3139321"/>
          </a:xfrm>
          <a:prstGeom prst="rect">
            <a:avLst/>
          </a:prstGeom>
        </p:spPr>
        <p:txBody>
          <a:bodyPr wrap="square">
            <a:spAutoFit/>
          </a:bodyPr>
          <a:lstStyle/>
          <a:p>
            <a:pPr marL="285750" lvl="0" indent="-285750">
              <a:buFont typeface="Arial" panose="020B0604020202020204" pitchFamily="34" charset="0"/>
              <a:buChar char="•"/>
            </a:pPr>
            <a:r>
              <a:rPr lang="zh-CN" altLang="zh-CN" dirty="0"/>
              <a:t>更改幻灯片母版设计</a:t>
            </a:r>
          </a:p>
          <a:p>
            <a:r>
              <a:rPr lang="zh-CN" altLang="zh-CN" dirty="0"/>
              <a:t>修改和使用幻灯片母版的主要好处是，可以对演示文稿中的每张幻灯片进行统一的样式更改，包括对以后添加到演示文稿中的幻灯片的样式更改。修改的具体步骤如下：</a:t>
            </a:r>
          </a:p>
          <a:p>
            <a:pPr marL="742950" lvl="1" indent="-285750">
              <a:buFont typeface="Arial" panose="020B0604020202020204" pitchFamily="34" charset="0"/>
              <a:buChar char="•"/>
            </a:pPr>
            <a:r>
              <a:rPr lang="zh-CN" altLang="zh-CN" dirty="0" smtClean="0"/>
              <a:t>单击</a:t>
            </a:r>
            <a:r>
              <a:rPr lang="zh-CN" altLang="zh-CN" dirty="0"/>
              <a:t>“视图”→“演示文稿视图”→“幻灯片母版”，进入母版视图</a:t>
            </a:r>
            <a:r>
              <a:rPr lang="zh-CN" altLang="zh-CN" dirty="0" smtClean="0"/>
              <a:t>。</a:t>
            </a:r>
            <a:endParaRPr lang="en-US" altLang="zh-CN" dirty="0"/>
          </a:p>
          <a:p>
            <a:endParaRPr lang="en-US" altLang="zh-CN" dirty="0" smtClean="0"/>
          </a:p>
          <a:p>
            <a:r>
              <a:rPr lang="zh-CN" altLang="zh-CN" dirty="0" smtClean="0"/>
              <a:t>在</a:t>
            </a:r>
            <a:r>
              <a:rPr lang="zh-CN" altLang="zh-CN" dirty="0"/>
              <a:t>包含幻灯片母版和版式的左侧窗格中，单击幻灯片母版下方要添加新母版的位置便可更改幻灯片的母版设置了。用户可以进行以下操作：</a:t>
            </a:r>
          </a:p>
          <a:p>
            <a:pPr marL="742950" lvl="1" indent="-285750">
              <a:buFont typeface="Arial" panose="020B0604020202020204" pitchFamily="34" charset="0"/>
              <a:buChar char="•"/>
            </a:pPr>
            <a:r>
              <a:rPr lang="zh-CN" altLang="zh-CN" dirty="0" smtClean="0"/>
              <a:t>删除</a:t>
            </a:r>
            <a:r>
              <a:rPr lang="zh-CN" altLang="zh-CN" dirty="0"/>
              <a:t>母版内置幻灯片</a:t>
            </a:r>
            <a:r>
              <a:rPr lang="zh-CN" altLang="zh-CN" dirty="0" smtClean="0"/>
              <a:t>版式</a:t>
            </a:r>
            <a:endParaRPr lang="en-US" altLang="zh-CN" dirty="0"/>
          </a:p>
          <a:p>
            <a:pPr marL="742950" lvl="1" indent="-285750">
              <a:buFont typeface="Arial" panose="020B0604020202020204" pitchFamily="34" charset="0"/>
              <a:buChar char="•"/>
            </a:pPr>
            <a:r>
              <a:rPr lang="zh-CN" altLang="zh-CN" dirty="0" smtClean="0"/>
              <a:t>删除</a:t>
            </a:r>
            <a:r>
              <a:rPr lang="zh-CN" altLang="zh-CN" dirty="0"/>
              <a:t>不需要的默认占位</a:t>
            </a:r>
            <a:r>
              <a:rPr lang="zh-CN" altLang="zh-CN" dirty="0" smtClean="0"/>
              <a:t>符</a:t>
            </a:r>
            <a:endParaRPr lang="en-US" altLang="zh-CN" dirty="0" smtClean="0"/>
          </a:p>
          <a:p>
            <a:pPr marL="742950" lvl="1" indent="-285750">
              <a:buFont typeface="Arial" panose="020B0604020202020204" pitchFamily="34" charset="0"/>
              <a:buChar char="•"/>
            </a:pPr>
            <a:r>
              <a:rPr lang="zh-CN" altLang="zh-CN" dirty="0" smtClean="0"/>
              <a:t>添加</a:t>
            </a:r>
            <a:r>
              <a:rPr lang="zh-CN" altLang="zh-CN" dirty="0"/>
              <a:t>文本占位</a:t>
            </a:r>
            <a:r>
              <a:rPr lang="zh-CN" altLang="zh-CN" dirty="0" smtClean="0"/>
              <a:t>符</a:t>
            </a:r>
            <a:endParaRPr lang="en-US" altLang="zh-CN" dirty="0" smtClean="0"/>
          </a:p>
        </p:txBody>
      </p:sp>
    </p:spTree>
    <p:extLst>
      <p:ext uri="{BB962C8B-B14F-4D97-AF65-F5344CB8AC3E}">
        <p14:creationId xmlns:p14="http://schemas.microsoft.com/office/powerpoint/2010/main" val="236739261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2" name="矩形 1"/>
          <p:cNvSpPr/>
          <p:nvPr/>
        </p:nvSpPr>
        <p:spPr>
          <a:xfrm>
            <a:off x="178355" y="636755"/>
            <a:ext cx="8282077" cy="3970318"/>
          </a:xfrm>
          <a:prstGeom prst="rect">
            <a:avLst/>
          </a:prstGeom>
        </p:spPr>
        <p:txBody>
          <a:bodyPr wrap="square">
            <a:spAutoFit/>
          </a:bodyPr>
          <a:lstStyle/>
          <a:p>
            <a:r>
              <a:rPr lang="zh-CN" altLang="zh-CN" dirty="0"/>
              <a:t>（</a:t>
            </a:r>
            <a:r>
              <a:rPr lang="en-US" altLang="zh-CN" dirty="0"/>
              <a:t>5</a:t>
            </a:r>
            <a:r>
              <a:rPr lang="zh-CN" altLang="zh-CN" dirty="0"/>
              <a:t>）模板设计</a:t>
            </a:r>
          </a:p>
          <a:p>
            <a:r>
              <a:rPr lang="en-US" altLang="zh-CN" dirty="0" smtClean="0"/>
              <a:t>	</a:t>
            </a:r>
            <a:r>
              <a:rPr lang="zh-CN" altLang="zh-CN" dirty="0" smtClean="0"/>
              <a:t>母版</a:t>
            </a:r>
            <a:r>
              <a:rPr lang="zh-CN" altLang="zh-CN" dirty="0"/>
              <a:t>设置完成后只能在一个演示文稿中应用，如果想将来再使用该格式，就应把母版设置保存成演示文稿模板</a:t>
            </a:r>
            <a:r>
              <a:rPr lang="zh-CN" altLang="zh-CN" dirty="0" smtClean="0"/>
              <a:t>。演示</a:t>
            </a:r>
            <a:r>
              <a:rPr lang="zh-CN" altLang="zh-CN" dirty="0"/>
              <a:t>文稿设计模板的格式为</a:t>
            </a:r>
            <a:r>
              <a:rPr lang="en-US" altLang="zh-CN" dirty="0"/>
              <a:t>.</a:t>
            </a:r>
            <a:r>
              <a:rPr lang="en-US" altLang="zh-CN" dirty="0" err="1"/>
              <a:t>potx</a:t>
            </a:r>
            <a:r>
              <a:rPr lang="zh-CN" altLang="zh-CN" dirty="0"/>
              <a:t>。创建模板方法是：创建一个或多个母版，添加版式，然后应用主题</a:t>
            </a:r>
            <a:r>
              <a:rPr lang="zh-CN" altLang="zh-CN" dirty="0" smtClean="0"/>
              <a:t>。</a:t>
            </a:r>
            <a:endParaRPr lang="en-US" altLang="zh-CN" dirty="0" smtClean="0"/>
          </a:p>
          <a:p>
            <a:endParaRPr lang="zh-CN" altLang="zh-CN" dirty="0"/>
          </a:p>
          <a:p>
            <a:pPr lvl="0"/>
            <a:r>
              <a:rPr lang="zh-CN" altLang="zh-CN" dirty="0" smtClean="0">
                <a:solidFill>
                  <a:srgbClr val="0070C0"/>
                </a:solidFill>
              </a:rPr>
              <a:t>创建</a:t>
            </a:r>
            <a:r>
              <a:rPr lang="zh-CN" altLang="zh-CN" dirty="0">
                <a:solidFill>
                  <a:srgbClr val="0070C0"/>
                </a:solidFill>
              </a:rPr>
              <a:t>模板</a:t>
            </a:r>
          </a:p>
          <a:p>
            <a:pPr marL="285750" indent="-285750">
              <a:buFont typeface="Arial" panose="020B0604020202020204" pitchFamily="34" charset="0"/>
              <a:buChar char="•"/>
            </a:pPr>
            <a:r>
              <a:rPr lang="zh-CN" altLang="zh-CN" dirty="0"/>
              <a:t>单击“文件”→“另存为”，在“文件名”框中，键入文件名，或不作更改而接受建议的</a:t>
            </a:r>
            <a:r>
              <a:rPr lang="zh-CN" altLang="zh-CN" dirty="0" smtClean="0"/>
              <a:t>文件名</a:t>
            </a:r>
            <a:endParaRPr lang="en-US" altLang="zh-CN" dirty="0" smtClean="0"/>
          </a:p>
          <a:p>
            <a:pPr marL="285750" indent="-285750">
              <a:buFont typeface="Arial" panose="020B0604020202020204" pitchFamily="34" charset="0"/>
              <a:buChar char="•"/>
            </a:pPr>
            <a:r>
              <a:rPr lang="zh-CN" altLang="zh-CN" dirty="0" smtClean="0"/>
              <a:t>单击</a:t>
            </a:r>
            <a:r>
              <a:rPr lang="zh-CN" altLang="zh-CN" dirty="0"/>
              <a:t>“保存类型”→“</a:t>
            </a:r>
            <a:r>
              <a:rPr lang="en-US" altLang="zh-CN" dirty="0"/>
              <a:t>PowerPoint </a:t>
            </a:r>
            <a:r>
              <a:rPr lang="zh-CN" altLang="zh-CN" dirty="0"/>
              <a:t>模板”→“保存”</a:t>
            </a:r>
            <a:r>
              <a:rPr lang="zh-CN" altLang="zh-CN" dirty="0" smtClean="0"/>
              <a:t>。</a:t>
            </a:r>
            <a:endParaRPr lang="en-US" altLang="zh-CN" dirty="0" smtClean="0"/>
          </a:p>
          <a:p>
            <a:pPr marL="285750" indent="-285750">
              <a:buFont typeface="Arial" panose="020B0604020202020204" pitchFamily="34" charset="0"/>
              <a:buChar char="•"/>
            </a:pPr>
            <a:endParaRPr lang="en-US" altLang="zh-CN" dirty="0" smtClean="0"/>
          </a:p>
          <a:p>
            <a:r>
              <a:rPr lang="zh-CN" altLang="zh-CN" dirty="0" smtClean="0">
                <a:solidFill>
                  <a:srgbClr val="0070C0"/>
                </a:solidFill>
              </a:rPr>
              <a:t>向</a:t>
            </a:r>
            <a:r>
              <a:rPr lang="zh-CN" altLang="zh-CN" dirty="0">
                <a:solidFill>
                  <a:srgbClr val="0070C0"/>
                </a:solidFill>
              </a:rPr>
              <a:t>新演示文稿应用模板</a:t>
            </a:r>
          </a:p>
          <a:p>
            <a:r>
              <a:rPr lang="zh-CN" altLang="zh-CN" dirty="0"/>
              <a:t>在</a:t>
            </a:r>
            <a:r>
              <a:rPr lang="en-US" altLang="zh-CN" dirty="0"/>
              <a:t> PowerPoint 2010</a:t>
            </a:r>
            <a:r>
              <a:rPr lang="zh-CN" altLang="zh-CN" dirty="0"/>
              <a:t>中，可以应用</a:t>
            </a:r>
            <a:r>
              <a:rPr lang="en-US" altLang="zh-CN" dirty="0"/>
              <a:t> PowerPoint </a:t>
            </a:r>
            <a:r>
              <a:rPr lang="zh-CN" altLang="zh-CN" dirty="0"/>
              <a:t>的内置模板、其他演示文稿中的模板、用户创建并保存到计算机中的模板和从</a:t>
            </a:r>
            <a:r>
              <a:rPr lang="en-US" altLang="zh-CN" dirty="0"/>
              <a:t> Microsoft Office Online </a:t>
            </a:r>
            <a:r>
              <a:rPr lang="zh-CN" altLang="zh-CN" dirty="0"/>
              <a:t>或其他第三方网站下载的模板。模板的应用同前面介绍的基于模板创建新的演示文稿方法一致。</a:t>
            </a:r>
          </a:p>
        </p:txBody>
      </p:sp>
    </p:spTree>
    <p:extLst>
      <p:ext uri="{BB962C8B-B14F-4D97-AF65-F5344CB8AC3E}">
        <p14:creationId xmlns:p14="http://schemas.microsoft.com/office/powerpoint/2010/main" val="107804255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2" name="矩形 1"/>
          <p:cNvSpPr/>
          <p:nvPr/>
        </p:nvSpPr>
        <p:spPr>
          <a:xfrm>
            <a:off x="178355" y="636755"/>
            <a:ext cx="8282077" cy="369332"/>
          </a:xfrm>
          <a:prstGeom prst="rect">
            <a:avLst/>
          </a:prstGeom>
        </p:spPr>
        <p:txBody>
          <a:bodyPr wrap="square">
            <a:spAutoFit/>
          </a:bodyPr>
          <a:lstStyle/>
          <a:p>
            <a:r>
              <a:rPr lang="zh-CN" altLang="zh-CN" b="1" dirty="0" smtClean="0">
                <a:solidFill>
                  <a:srgbClr val="295AA6"/>
                </a:solidFill>
              </a:rPr>
              <a:t>【</a:t>
            </a:r>
            <a:r>
              <a:rPr lang="zh-CN" altLang="en-US" b="1" dirty="0" smtClean="0">
                <a:solidFill>
                  <a:srgbClr val="295AA6"/>
                </a:solidFill>
              </a:rPr>
              <a:t>任务实施</a:t>
            </a:r>
            <a:r>
              <a:rPr lang="zh-CN" altLang="zh-CN" b="1" dirty="0" smtClean="0">
                <a:solidFill>
                  <a:srgbClr val="295AA6"/>
                </a:solidFill>
              </a:rPr>
              <a:t>】</a:t>
            </a:r>
            <a:endParaRPr lang="zh-CN" altLang="zh-CN" b="1" dirty="0">
              <a:solidFill>
                <a:srgbClr val="295AA6"/>
              </a:solidFill>
            </a:endParaRPr>
          </a:p>
        </p:txBody>
      </p:sp>
      <p:sp>
        <p:nvSpPr>
          <p:cNvPr id="3" name="矩形 2"/>
          <p:cNvSpPr/>
          <p:nvPr/>
        </p:nvSpPr>
        <p:spPr>
          <a:xfrm>
            <a:off x="467544" y="1275606"/>
            <a:ext cx="7920880" cy="2862322"/>
          </a:xfrm>
          <a:prstGeom prst="rect">
            <a:avLst/>
          </a:prstGeom>
        </p:spPr>
        <p:txBody>
          <a:bodyPr wrap="square">
            <a:spAutoFit/>
          </a:bodyPr>
          <a:lstStyle/>
          <a:p>
            <a:r>
              <a:rPr lang="en-US" altLang="zh-CN" dirty="0" smtClean="0"/>
              <a:t>	</a:t>
            </a:r>
            <a:r>
              <a:rPr lang="zh-CN" altLang="en-US" dirty="0" smtClean="0"/>
              <a:t>在</a:t>
            </a:r>
            <a:r>
              <a:rPr lang="zh-CN" altLang="en-US" dirty="0"/>
              <a:t>本任务中，演示文稿的封面为“美丽的西藏欢迎您！”，文字采用艺术字形式插入，背景图片设置为西藏风景图片。第</a:t>
            </a:r>
            <a:r>
              <a:rPr lang="en-US" altLang="zh-CN" dirty="0"/>
              <a:t>2</a:t>
            </a:r>
            <a:r>
              <a:rPr lang="zh-CN" altLang="en-US" dirty="0"/>
              <a:t>张幻灯片添加几个副标题，并引入超链接来链接后面几张详细介绍西藏景致的幻灯片</a:t>
            </a:r>
            <a:r>
              <a:rPr lang="zh-CN" altLang="en-US" dirty="0" smtClean="0"/>
              <a:t>。</a:t>
            </a:r>
            <a:endParaRPr lang="en-US" altLang="zh-CN" dirty="0" smtClean="0"/>
          </a:p>
          <a:p>
            <a:endParaRPr lang="en-US" altLang="zh-CN" dirty="0"/>
          </a:p>
          <a:p>
            <a:endParaRPr lang="zh-CN" altLang="en-US" dirty="0"/>
          </a:p>
          <a:p>
            <a:r>
              <a:rPr lang="en-US" altLang="zh-CN" dirty="0" smtClean="0"/>
              <a:t>	</a:t>
            </a:r>
            <a:r>
              <a:rPr lang="zh-CN" altLang="en-US" dirty="0" smtClean="0"/>
              <a:t>注意</a:t>
            </a:r>
            <a:r>
              <a:rPr lang="zh-CN" altLang="en-US" dirty="0"/>
              <a:t>演示文稿制作的几个基本步骤：</a:t>
            </a:r>
          </a:p>
          <a:p>
            <a:r>
              <a:rPr lang="zh-CN" altLang="en-US" dirty="0" smtClean="0"/>
              <a:t>①准备</a:t>
            </a:r>
            <a:r>
              <a:rPr lang="zh-CN" altLang="en-US" dirty="0"/>
              <a:t>素材：主要是准备延时文稿中所需要的图片、文字、影片等文件素材。</a:t>
            </a:r>
          </a:p>
          <a:p>
            <a:r>
              <a:rPr lang="zh-CN" altLang="en-US" dirty="0" smtClean="0"/>
              <a:t>②确定</a:t>
            </a:r>
            <a:r>
              <a:rPr lang="zh-CN" altLang="en-US" dirty="0"/>
              <a:t>方案：对演示文稿的整个架构进行设计。</a:t>
            </a:r>
          </a:p>
          <a:p>
            <a:r>
              <a:rPr lang="zh-CN" altLang="en-US" dirty="0" smtClean="0"/>
              <a:t>③母板</a:t>
            </a:r>
            <a:r>
              <a:rPr lang="zh-CN" altLang="en-US" dirty="0"/>
              <a:t>设置：在母板中确定整个演示文稿的风格。</a:t>
            </a:r>
          </a:p>
          <a:p>
            <a:r>
              <a:rPr lang="zh-CN" altLang="en-US" dirty="0" smtClean="0"/>
              <a:t>④制作</a:t>
            </a:r>
            <a:r>
              <a:rPr lang="zh-CN" altLang="en-US" dirty="0"/>
              <a:t>：将文本、图片等对象输入或者插入相应的幻灯片中。</a:t>
            </a:r>
          </a:p>
        </p:txBody>
      </p:sp>
    </p:spTree>
    <p:extLst>
      <p:ext uri="{BB962C8B-B14F-4D97-AF65-F5344CB8AC3E}">
        <p14:creationId xmlns:p14="http://schemas.microsoft.com/office/powerpoint/2010/main" val="330997349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
        <p:nvSpPr>
          <p:cNvPr id="2" name="矩形 1"/>
          <p:cNvSpPr/>
          <p:nvPr/>
        </p:nvSpPr>
        <p:spPr>
          <a:xfrm>
            <a:off x="178355" y="636755"/>
            <a:ext cx="8282077" cy="369332"/>
          </a:xfrm>
          <a:prstGeom prst="rect">
            <a:avLst/>
          </a:prstGeom>
        </p:spPr>
        <p:txBody>
          <a:bodyPr wrap="square">
            <a:spAutoFit/>
          </a:bodyPr>
          <a:lstStyle/>
          <a:p>
            <a:r>
              <a:rPr lang="zh-CN" altLang="zh-CN" b="1" dirty="0" smtClean="0">
                <a:solidFill>
                  <a:srgbClr val="295AA6"/>
                </a:solidFill>
              </a:rPr>
              <a:t>【</a:t>
            </a:r>
            <a:r>
              <a:rPr lang="zh-CN" altLang="en-US" b="1" dirty="0">
                <a:solidFill>
                  <a:srgbClr val="295AA6"/>
                </a:solidFill>
              </a:rPr>
              <a:t>能力提升</a:t>
            </a:r>
            <a:r>
              <a:rPr lang="zh-CN" altLang="zh-CN" b="1" dirty="0" smtClean="0">
                <a:solidFill>
                  <a:srgbClr val="295AA6"/>
                </a:solidFill>
              </a:rPr>
              <a:t>】</a:t>
            </a:r>
            <a:endParaRPr lang="zh-CN" altLang="zh-CN" b="1" dirty="0">
              <a:solidFill>
                <a:srgbClr val="295AA6"/>
              </a:solidFill>
            </a:endParaRPr>
          </a:p>
        </p:txBody>
      </p:sp>
      <p:sp>
        <p:nvSpPr>
          <p:cNvPr id="3" name="矩形 2"/>
          <p:cNvSpPr/>
          <p:nvPr/>
        </p:nvSpPr>
        <p:spPr>
          <a:xfrm>
            <a:off x="467544" y="1131590"/>
            <a:ext cx="7920880" cy="3693319"/>
          </a:xfrm>
          <a:prstGeom prst="rect">
            <a:avLst/>
          </a:prstGeom>
        </p:spPr>
        <p:txBody>
          <a:bodyPr wrap="square">
            <a:spAutoFit/>
          </a:bodyPr>
          <a:lstStyle/>
          <a:p>
            <a:r>
              <a:rPr lang="en-US" altLang="zh-CN" dirty="0" smtClean="0"/>
              <a:t>1</a:t>
            </a:r>
            <a:r>
              <a:rPr lang="zh-CN" altLang="en-US" dirty="0"/>
              <a:t>、创建演示文稿，分别以默认演示文稿模式和兼容模式，以自己的姓名为文件名保存在指定文件夹中。要求如下：</a:t>
            </a:r>
          </a:p>
          <a:p>
            <a:r>
              <a:rPr lang="zh-CN" altLang="en-US" dirty="0" smtClean="0"/>
              <a:t>①以</a:t>
            </a:r>
            <a:r>
              <a:rPr lang="zh-CN" altLang="en-US" dirty="0"/>
              <a:t>“牡丹”为主题，制作</a:t>
            </a:r>
            <a:r>
              <a:rPr lang="en-US" altLang="zh-CN" dirty="0"/>
              <a:t>3</a:t>
            </a:r>
            <a:r>
              <a:rPr lang="zh-CN" altLang="en-US" dirty="0"/>
              <a:t>张以上的幻灯片；</a:t>
            </a:r>
          </a:p>
          <a:p>
            <a:r>
              <a:rPr lang="zh-CN" altLang="en-US" dirty="0" smtClean="0"/>
              <a:t>②为</a:t>
            </a:r>
            <a:r>
              <a:rPr lang="zh-CN" altLang="en-US" dirty="0"/>
              <a:t>所有幻灯片应用“华丽”主题；</a:t>
            </a:r>
          </a:p>
          <a:p>
            <a:r>
              <a:rPr lang="zh-CN" altLang="en-US" dirty="0" smtClean="0"/>
              <a:t>③每</a:t>
            </a:r>
            <a:r>
              <a:rPr lang="zh-CN" altLang="en-US" dirty="0"/>
              <a:t>张幻灯片均要求插入剪贴画或图片，且与主题吻合；</a:t>
            </a:r>
          </a:p>
          <a:p>
            <a:r>
              <a:rPr lang="zh-CN" altLang="en-US" dirty="0" smtClean="0"/>
              <a:t>④图文并茂</a:t>
            </a:r>
            <a:r>
              <a:rPr lang="zh-CN" altLang="en-US" dirty="0"/>
              <a:t>，将所有幻灯片的切换效果设计为“推进”</a:t>
            </a:r>
            <a:r>
              <a:rPr lang="zh-CN" altLang="en-US" dirty="0" smtClean="0"/>
              <a:t>。</a:t>
            </a:r>
            <a:endParaRPr lang="en-US" altLang="zh-CN" dirty="0" smtClean="0"/>
          </a:p>
          <a:p>
            <a:endParaRPr lang="zh-CN" altLang="en-US" dirty="0"/>
          </a:p>
          <a:p>
            <a:r>
              <a:rPr lang="en-US" altLang="zh-CN" dirty="0"/>
              <a:t>2</a:t>
            </a:r>
            <a:r>
              <a:rPr lang="zh-CN" altLang="en-US" dirty="0"/>
              <a:t>、分别以默认演示文稿模式和兼容模式，创建“我的校园”为主题的演示文稿。以校园名称作为文件名保存在指定文件夹中。要求如下：</a:t>
            </a:r>
          </a:p>
          <a:p>
            <a:r>
              <a:rPr lang="zh-CN" altLang="en-US" dirty="0" smtClean="0"/>
              <a:t>①围绕</a:t>
            </a:r>
            <a:r>
              <a:rPr lang="zh-CN" altLang="en-US" dirty="0"/>
              <a:t>主题制作制作</a:t>
            </a:r>
            <a:r>
              <a:rPr lang="en-US" altLang="zh-CN" dirty="0"/>
              <a:t>3</a:t>
            </a:r>
            <a:r>
              <a:rPr lang="zh-CN" altLang="en-US" dirty="0"/>
              <a:t>张以上的幻灯片；</a:t>
            </a:r>
          </a:p>
          <a:p>
            <a:r>
              <a:rPr lang="zh-CN" altLang="en-US" dirty="0" smtClean="0"/>
              <a:t>②使用</a:t>
            </a:r>
            <a:r>
              <a:rPr lang="zh-CN" altLang="en-US" dirty="0"/>
              <a:t>母版创建该演示文稿；</a:t>
            </a:r>
          </a:p>
          <a:p>
            <a:r>
              <a:rPr lang="zh-CN" altLang="en-US" dirty="0" smtClean="0"/>
              <a:t>③每</a:t>
            </a:r>
            <a:r>
              <a:rPr lang="zh-CN" altLang="en-US" dirty="0"/>
              <a:t>张幻灯片均要求插入剪贴画或图片，且与主题吻合；</a:t>
            </a:r>
          </a:p>
          <a:p>
            <a:r>
              <a:rPr lang="zh-CN" altLang="en-US" dirty="0" smtClean="0"/>
              <a:t>④图文并茂</a:t>
            </a:r>
            <a:r>
              <a:rPr lang="zh-CN" altLang="en-US" dirty="0"/>
              <a:t>，不能只用文字或只用图片。</a:t>
            </a:r>
          </a:p>
        </p:txBody>
      </p:sp>
    </p:spTree>
    <p:extLst>
      <p:ext uri="{BB962C8B-B14F-4D97-AF65-F5344CB8AC3E}">
        <p14:creationId xmlns:p14="http://schemas.microsoft.com/office/powerpoint/2010/main" val="368395802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ctrTitle"/>
          </p:nvPr>
        </p:nvSpPr>
        <p:spPr>
          <a:xfrm>
            <a:off x="827584" y="3867894"/>
            <a:ext cx="7560840" cy="702078"/>
          </a:xfrm>
        </p:spPr>
        <p:txBody>
          <a:bodyPr>
            <a:normAutofit fontScale="90000"/>
          </a:bodyPr>
          <a:lstStyle/>
          <a:p>
            <a:r>
              <a:rPr lang="zh-CN" altLang="en-US" sz="4800" dirty="0" smtClean="0">
                <a:solidFill>
                  <a:schemeClr val="bg1"/>
                </a:solidFill>
              </a:rPr>
              <a:t>谢谢观看！</a:t>
            </a:r>
            <a:endParaRPr lang="zh-CN" altLang="en-US" sz="4800" dirty="0">
              <a:solidFill>
                <a:schemeClr val="bg1"/>
              </a:solidFill>
            </a:endParaRPr>
          </a:p>
        </p:txBody>
      </p:sp>
    </p:spTree>
    <p:extLst>
      <p:ext uri="{BB962C8B-B14F-4D97-AF65-F5344CB8AC3E}">
        <p14:creationId xmlns:p14="http://schemas.microsoft.com/office/powerpoint/2010/main" val="64193477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555526"/>
            <a:ext cx="1579278" cy="369332"/>
          </a:xfrm>
          <a:prstGeom prst="rect">
            <a:avLst/>
          </a:prstGeom>
        </p:spPr>
        <p:txBody>
          <a:bodyPr wrap="none">
            <a:spAutoFit/>
          </a:bodyPr>
          <a:lstStyle/>
          <a:p>
            <a:r>
              <a:rPr lang="zh-CN" altLang="zh-CN" b="1" dirty="0">
                <a:solidFill>
                  <a:srgbClr val="295AA6"/>
                </a:solidFill>
              </a:rPr>
              <a:t>【相关知识】</a:t>
            </a:r>
          </a:p>
        </p:txBody>
      </p:sp>
      <p:sp>
        <p:nvSpPr>
          <p:cNvPr id="6" name="矩形 5"/>
          <p:cNvSpPr/>
          <p:nvPr/>
        </p:nvSpPr>
        <p:spPr>
          <a:xfrm>
            <a:off x="251520" y="941274"/>
            <a:ext cx="3960440" cy="4801314"/>
          </a:xfrm>
          <a:prstGeom prst="rect">
            <a:avLst/>
          </a:prstGeom>
        </p:spPr>
        <p:txBody>
          <a:bodyPr wrap="square">
            <a:spAutoFit/>
          </a:bodyPr>
          <a:lstStyle/>
          <a:p>
            <a:r>
              <a:rPr lang="en-US" altLang="zh-CN" b="1" dirty="0"/>
              <a:t>1. PowerPoint 2010 </a:t>
            </a:r>
            <a:r>
              <a:rPr lang="zh-CN" altLang="zh-CN" b="1" dirty="0"/>
              <a:t>的启动和退出</a:t>
            </a:r>
          </a:p>
          <a:p>
            <a:r>
              <a:rPr lang="zh-CN" altLang="zh-CN" dirty="0"/>
              <a:t>（</a:t>
            </a:r>
            <a:r>
              <a:rPr lang="en-US" altLang="zh-CN" dirty="0"/>
              <a:t>1</a:t>
            </a:r>
            <a:r>
              <a:rPr lang="zh-CN" altLang="zh-CN" dirty="0"/>
              <a:t>）启动</a:t>
            </a:r>
            <a:r>
              <a:rPr lang="en-US" altLang="zh-CN" dirty="0"/>
              <a:t> PowerPoint 2010</a:t>
            </a:r>
            <a:endParaRPr lang="zh-CN" altLang="zh-CN" dirty="0"/>
          </a:p>
          <a:p>
            <a:r>
              <a:rPr lang="zh-CN" altLang="zh-CN" dirty="0"/>
              <a:t>启动</a:t>
            </a:r>
            <a:r>
              <a:rPr lang="en-US" altLang="zh-CN" dirty="0"/>
              <a:t> PowerPoint 2010</a:t>
            </a:r>
            <a:r>
              <a:rPr lang="zh-CN" altLang="zh-CN" dirty="0"/>
              <a:t>程序有以下</a:t>
            </a:r>
            <a:r>
              <a:rPr lang="en-US" altLang="zh-CN" dirty="0"/>
              <a:t>3</a:t>
            </a:r>
            <a:r>
              <a:rPr lang="zh-CN" altLang="zh-CN" dirty="0"/>
              <a:t>种方法。</a:t>
            </a:r>
          </a:p>
          <a:p>
            <a:r>
              <a:rPr lang="zh-CN" altLang="zh-CN" b="1" dirty="0"/>
              <a:t>方法</a:t>
            </a:r>
            <a:r>
              <a:rPr lang="en-US" altLang="zh-CN" b="1" dirty="0"/>
              <a:t>1</a:t>
            </a:r>
            <a:r>
              <a:rPr lang="zh-CN" altLang="zh-CN" b="1" dirty="0"/>
              <a:t>：</a:t>
            </a:r>
            <a:r>
              <a:rPr lang="zh-CN" altLang="zh-CN" dirty="0"/>
              <a:t>“开始”→“所有程序”→“</a:t>
            </a:r>
            <a:r>
              <a:rPr lang="en-US" altLang="zh-CN" dirty="0"/>
              <a:t>Microsoft office</a:t>
            </a:r>
            <a:r>
              <a:rPr lang="zh-CN" altLang="zh-CN" dirty="0"/>
              <a:t>”→“</a:t>
            </a:r>
            <a:r>
              <a:rPr lang="en-US" altLang="zh-CN" dirty="0"/>
              <a:t>Microsoft PowerPoint 2010</a:t>
            </a:r>
            <a:r>
              <a:rPr lang="zh-CN" altLang="zh-CN" dirty="0" smtClean="0"/>
              <a:t>”</a:t>
            </a:r>
            <a:endParaRPr lang="en-US" altLang="zh-CN" dirty="0" smtClean="0"/>
          </a:p>
          <a:p>
            <a:r>
              <a:rPr lang="zh-CN" altLang="zh-CN" b="1" dirty="0"/>
              <a:t>方法</a:t>
            </a:r>
            <a:r>
              <a:rPr lang="en-US" altLang="zh-CN" b="1" dirty="0"/>
              <a:t>2</a:t>
            </a:r>
            <a:r>
              <a:rPr lang="zh-CN" altLang="zh-CN" b="1" dirty="0"/>
              <a:t>：</a:t>
            </a:r>
            <a:r>
              <a:rPr lang="zh-CN" altLang="zh-CN" dirty="0"/>
              <a:t>从将鼠标指针指向桌面上的</a:t>
            </a:r>
            <a:r>
              <a:rPr lang="en-US" altLang="zh-CN" dirty="0"/>
              <a:t>PowerPoint 2010</a:t>
            </a:r>
            <a:r>
              <a:rPr lang="zh-CN" altLang="zh-CN" dirty="0"/>
              <a:t>快捷图标，双击鼠标左键，即可启动</a:t>
            </a:r>
            <a:r>
              <a:rPr lang="en-US" altLang="zh-CN" dirty="0"/>
              <a:t>PowerPoint 2010</a:t>
            </a:r>
            <a:r>
              <a:rPr lang="zh-CN" altLang="zh-CN" dirty="0"/>
              <a:t>软件。如果桌面上没有</a:t>
            </a:r>
            <a:r>
              <a:rPr lang="en-US" altLang="zh-CN" dirty="0"/>
              <a:t>PowerPoint 2010</a:t>
            </a:r>
            <a:r>
              <a:rPr lang="zh-CN" altLang="zh-CN" dirty="0"/>
              <a:t>图标。用户可以自己新建该图标，如图</a:t>
            </a:r>
            <a:r>
              <a:rPr lang="en-US" altLang="zh-CN" dirty="0"/>
              <a:t>3.1.2</a:t>
            </a:r>
            <a:r>
              <a:rPr lang="zh-CN" altLang="zh-CN" dirty="0"/>
              <a:t>所示。</a:t>
            </a:r>
          </a:p>
          <a:p>
            <a:r>
              <a:rPr lang="zh-CN" altLang="zh-CN" b="1" dirty="0"/>
              <a:t>方法</a:t>
            </a:r>
            <a:r>
              <a:rPr lang="en-US" altLang="zh-CN" b="1" dirty="0"/>
              <a:t>3</a:t>
            </a:r>
            <a:r>
              <a:rPr lang="zh-CN" altLang="zh-CN" b="1" dirty="0"/>
              <a:t>：</a:t>
            </a:r>
            <a:r>
              <a:rPr lang="zh-CN" altLang="zh-CN" dirty="0"/>
              <a:t>双击某个已存在的</a:t>
            </a:r>
            <a:r>
              <a:rPr lang="en-US" altLang="zh-CN" dirty="0"/>
              <a:t>Microsoft PowerPoint 2010</a:t>
            </a:r>
            <a:r>
              <a:rPr lang="zh-CN" altLang="zh-CN" dirty="0"/>
              <a:t>文档的图标。</a:t>
            </a:r>
          </a:p>
          <a:p>
            <a:r>
              <a:rPr lang="en-US" altLang="zh-CN" dirty="0"/>
              <a:t> </a:t>
            </a:r>
            <a:endParaRPr lang="zh-CN" altLang="zh-CN" dirty="0"/>
          </a:p>
          <a:p>
            <a:endParaRPr lang="zh-CN" altLang="zh-CN" dirty="0"/>
          </a:p>
        </p:txBody>
      </p:sp>
      <p:sp>
        <p:nvSpPr>
          <p:cNvPr id="10" name="TextBox 9"/>
          <p:cNvSpPr txBox="1"/>
          <p:nvPr/>
        </p:nvSpPr>
        <p:spPr>
          <a:xfrm>
            <a:off x="179512"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524479"/>
            <a:ext cx="3909950" cy="44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524192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555526"/>
            <a:ext cx="1579278" cy="369332"/>
          </a:xfrm>
          <a:prstGeom prst="rect">
            <a:avLst/>
          </a:prstGeom>
        </p:spPr>
        <p:txBody>
          <a:bodyPr wrap="none">
            <a:spAutoFit/>
          </a:bodyPr>
          <a:lstStyle/>
          <a:p>
            <a:r>
              <a:rPr lang="zh-CN" altLang="zh-CN" b="1" dirty="0">
                <a:solidFill>
                  <a:srgbClr val="295AA6"/>
                </a:solidFill>
              </a:rPr>
              <a:t>【相关知识】</a:t>
            </a:r>
          </a:p>
        </p:txBody>
      </p:sp>
      <p:sp>
        <p:nvSpPr>
          <p:cNvPr id="6" name="矩形 5"/>
          <p:cNvSpPr/>
          <p:nvPr/>
        </p:nvSpPr>
        <p:spPr>
          <a:xfrm>
            <a:off x="251520" y="941274"/>
            <a:ext cx="8640960" cy="3139321"/>
          </a:xfrm>
          <a:prstGeom prst="rect">
            <a:avLst/>
          </a:prstGeom>
        </p:spPr>
        <p:txBody>
          <a:bodyPr wrap="square">
            <a:spAutoFit/>
          </a:bodyPr>
          <a:lstStyle/>
          <a:p>
            <a:r>
              <a:rPr lang="zh-CN" altLang="zh-CN" dirty="0"/>
              <a:t>（</a:t>
            </a:r>
            <a:r>
              <a:rPr lang="en-US" altLang="zh-CN" dirty="0"/>
              <a:t>2</a:t>
            </a:r>
            <a:r>
              <a:rPr lang="zh-CN" altLang="zh-CN" dirty="0"/>
              <a:t>）</a:t>
            </a:r>
            <a:r>
              <a:rPr lang="en-US" altLang="zh-CN" dirty="0"/>
              <a:t>PowerPoint 2010</a:t>
            </a:r>
            <a:r>
              <a:rPr lang="zh-CN" altLang="zh-CN" dirty="0"/>
              <a:t>的退出</a:t>
            </a:r>
          </a:p>
          <a:p>
            <a:r>
              <a:rPr lang="zh-CN" altLang="zh-CN" dirty="0"/>
              <a:t>编辑结束后，要关闭</a:t>
            </a:r>
            <a:r>
              <a:rPr lang="en-US" altLang="zh-CN" dirty="0"/>
              <a:t>Microsoft PowerPoint 2010</a:t>
            </a:r>
            <a:r>
              <a:rPr lang="zh-CN" altLang="zh-CN" dirty="0"/>
              <a:t>程序，必须按照正确的方法正常退出，否则正在编辑的文档数据会丢失或被破坏。退出</a:t>
            </a:r>
            <a:r>
              <a:rPr lang="en-US" altLang="zh-CN" dirty="0"/>
              <a:t>PowerPoint 2010 </a:t>
            </a:r>
            <a:r>
              <a:rPr lang="zh-CN" altLang="zh-CN" dirty="0"/>
              <a:t>程序常用方法有以下几种。</a:t>
            </a:r>
          </a:p>
          <a:p>
            <a:r>
              <a:rPr lang="zh-CN" altLang="zh-CN" b="1" dirty="0" smtClean="0"/>
              <a:t>方法</a:t>
            </a:r>
            <a:r>
              <a:rPr lang="en-US" altLang="zh-CN" b="1" dirty="0"/>
              <a:t>1</a:t>
            </a:r>
            <a:r>
              <a:rPr lang="zh-CN" altLang="zh-CN" b="1" dirty="0"/>
              <a:t>：</a:t>
            </a:r>
            <a:r>
              <a:rPr lang="zh-CN" altLang="zh-CN" dirty="0"/>
              <a:t>用鼠标单击</a:t>
            </a:r>
            <a:r>
              <a:rPr lang="en-US" altLang="zh-CN" dirty="0"/>
              <a:t>PowerPoint 2010</a:t>
            </a:r>
            <a:r>
              <a:rPr lang="zh-CN" altLang="zh-CN" dirty="0"/>
              <a:t>主窗口右上角的“关闭”按钮。 </a:t>
            </a:r>
          </a:p>
          <a:p>
            <a:r>
              <a:rPr lang="zh-CN" altLang="zh-CN" b="1" dirty="0"/>
              <a:t>方法</a:t>
            </a:r>
            <a:r>
              <a:rPr lang="en-US" altLang="zh-CN" b="1" dirty="0"/>
              <a:t>2</a:t>
            </a:r>
            <a:r>
              <a:rPr lang="zh-CN" altLang="zh-CN" b="1" dirty="0"/>
              <a:t>：</a:t>
            </a:r>
            <a:r>
              <a:rPr lang="zh-CN" altLang="zh-CN" dirty="0"/>
              <a:t>选择“文件”→“退出”菜单命令。</a:t>
            </a:r>
          </a:p>
          <a:p>
            <a:r>
              <a:rPr lang="zh-CN" altLang="zh-CN" b="1" dirty="0"/>
              <a:t>方法</a:t>
            </a:r>
            <a:r>
              <a:rPr lang="en-US" altLang="zh-CN" b="1" dirty="0"/>
              <a:t>3</a:t>
            </a:r>
            <a:r>
              <a:rPr lang="zh-CN" altLang="zh-CN" b="1" dirty="0"/>
              <a:t>：</a:t>
            </a:r>
            <a:r>
              <a:rPr lang="zh-CN" altLang="zh-CN" dirty="0"/>
              <a:t>选择窗口控制菜单里的“退出”命令 。</a:t>
            </a:r>
          </a:p>
          <a:p>
            <a:r>
              <a:rPr lang="zh-CN" altLang="zh-CN" b="1" dirty="0"/>
              <a:t>方法</a:t>
            </a:r>
            <a:r>
              <a:rPr lang="en-US" altLang="zh-CN" b="1" dirty="0"/>
              <a:t>4</a:t>
            </a:r>
            <a:r>
              <a:rPr lang="zh-CN" altLang="zh-CN" b="1" dirty="0"/>
              <a:t>：</a:t>
            </a:r>
            <a:r>
              <a:rPr lang="zh-CN" altLang="zh-CN" dirty="0"/>
              <a:t>用快捷组合键【</a:t>
            </a:r>
            <a:r>
              <a:rPr lang="en-US" altLang="zh-CN" dirty="0"/>
              <a:t>Alt+F4</a:t>
            </a:r>
            <a:r>
              <a:rPr lang="zh-CN" altLang="zh-CN" dirty="0"/>
              <a:t>】。</a:t>
            </a:r>
          </a:p>
          <a:p>
            <a:r>
              <a:rPr lang="zh-CN" altLang="zh-CN" dirty="0"/>
              <a:t>如果窗口中的文档内容已经存盘，则系统立即关闭；如果还没有存盘，这时系统弹出对话框，提醒用户进一步处理。</a:t>
            </a:r>
          </a:p>
          <a:p>
            <a:endParaRPr lang="zh-CN" altLang="zh-CN" dirty="0"/>
          </a:p>
        </p:txBody>
      </p:sp>
      <p:sp>
        <p:nvSpPr>
          <p:cNvPr id="10" name="TextBox 9"/>
          <p:cNvSpPr txBox="1"/>
          <p:nvPr/>
        </p:nvSpPr>
        <p:spPr>
          <a:xfrm>
            <a:off x="179512"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Tree>
    <p:extLst>
      <p:ext uri="{BB962C8B-B14F-4D97-AF65-F5344CB8AC3E}">
        <p14:creationId xmlns:p14="http://schemas.microsoft.com/office/powerpoint/2010/main" val="405818841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4371" y="627534"/>
            <a:ext cx="8600117" cy="2308324"/>
          </a:xfrm>
          <a:prstGeom prst="rect">
            <a:avLst/>
          </a:prstGeom>
        </p:spPr>
        <p:txBody>
          <a:bodyPr wrap="square">
            <a:spAutoFit/>
          </a:bodyPr>
          <a:lstStyle/>
          <a:p>
            <a:r>
              <a:rPr lang="en-US" altLang="zh-CN" b="1" dirty="0"/>
              <a:t>2. PowerPoint 2010 </a:t>
            </a:r>
            <a:r>
              <a:rPr lang="zh-CN" altLang="zh-CN" b="1" dirty="0"/>
              <a:t>窗口的组成</a:t>
            </a:r>
          </a:p>
          <a:p>
            <a:r>
              <a:rPr lang="en-US" altLang="zh-CN" dirty="0"/>
              <a:t>PowerPoint 2010 </a:t>
            </a:r>
            <a:r>
              <a:rPr lang="zh-CN" altLang="zh-CN" dirty="0"/>
              <a:t>的窗口界面与</a:t>
            </a:r>
            <a:r>
              <a:rPr lang="en-US" altLang="zh-CN" dirty="0"/>
              <a:t> Microsoft Office </a:t>
            </a:r>
            <a:r>
              <a:rPr lang="zh-CN" altLang="zh-CN" dirty="0"/>
              <a:t>的其他软件类似，可以分为如下几个部分：标题栏、功能区、状态栏、工作区等部分。</a:t>
            </a:r>
          </a:p>
          <a:p>
            <a:r>
              <a:rPr lang="zh-CN" altLang="zh-CN" dirty="0"/>
              <a:t>工作区即</a:t>
            </a:r>
            <a:r>
              <a:rPr lang="en-US" altLang="zh-CN" dirty="0"/>
              <a:t> PowerPoint 2010 </a:t>
            </a:r>
            <a:r>
              <a:rPr lang="zh-CN" altLang="zh-CN" dirty="0"/>
              <a:t>的文档区，用于显示演示文稿的内容。演示文稿的编辑就是通过对工作区中的内容进行操作来完成的。利用工作区的滚动条可以查看不同区域的内容。</a:t>
            </a:r>
            <a:r>
              <a:rPr lang="en-US" altLang="zh-CN" dirty="0"/>
              <a:t>PowerPoint 2010</a:t>
            </a:r>
            <a:r>
              <a:rPr lang="zh-CN" altLang="zh-CN" dirty="0"/>
              <a:t>启动后，会在普通视图下进行打开，用户可以在该视图中创建并编辑幻灯片。此时，工作区被划分为幻灯片窗格、大纲</a:t>
            </a:r>
            <a:r>
              <a:rPr lang="en-US" altLang="zh-CN" dirty="0"/>
              <a:t>/</a:t>
            </a:r>
            <a:r>
              <a:rPr lang="zh-CN" altLang="zh-CN" dirty="0"/>
              <a:t>幻灯片缩略图窗格和备注窗格三个部分。</a:t>
            </a:r>
            <a:endParaRPr lang="zh-CN" altLang="en-US" b="1" dirty="0">
              <a:solidFill>
                <a:srgbClr val="295AA6"/>
              </a:solidFill>
            </a:endParaRPr>
          </a:p>
        </p:txBody>
      </p:sp>
      <p:sp>
        <p:nvSpPr>
          <p:cNvPr id="9" name="TextBox 8"/>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Tree>
    <p:extLst>
      <p:ext uri="{BB962C8B-B14F-4D97-AF65-F5344CB8AC3E}">
        <p14:creationId xmlns:p14="http://schemas.microsoft.com/office/powerpoint/2010/main" val="169349866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4371" y="627534"/>
            <a:ext cx="1759357" cy="1477328"/>
          </a:xfrm>
          <a:prstGeom prst="rect">
            <a:avLst/>
          </a:prstGeom>
        </p:spPr>
        <p:txBody>
          <a:bodyPr wrap="square">
            <a:spAutoFit/>
          </a:bodyPr>
          <a:lstStyle/>
          <a:p>
            <a:endParaRPr lang="en-US" altLang="zh-CN" dirty="0"/>
          </a:p>
          <a:p>
            <a:r>
              <a:rPr lang="en-US" altLang="zh-CN" dirty="0"/>
              <a:t>1-</a:t>
            </a:r>
            <a:r>
              <a:rPr lang="zh-CN" altLang="zh-CN" dirty="0"/>
              <a:t>幻灯片窗格</a:t>
            </a:r>
            <a:r>
              <a:rPr lang="zh-CN" altLang="zh-CN" dirty="0" smtClean="0"/>
              <a:t>；</a:t>
            </a:r>
            <a:endParaRPr lang="en-US" altLang="zh-CN" dirty="0" smtClean="0"/>
          </a:p>
          <a:p>
            <a:r>
              <a:rPr lang="en-US" altLang="zh-CN" dirty="0" smtClean="0"/>
              <a:t>2-</a:t>
            </a:r>
            <a:r>
              <a:rPr lang="zh-CN" altLang="zh-CN" dirty="0"/>
              <a:t>占位符</a:t>
            </a:r>
            <a:r>
              <a:rPr lang="zh-CN" altLang="zh-CN" dirty="0" smtClean="0"/>
              <a:t>；</a:t>
            </a:r>
            <a:endParaRPr lang="en-US" altLang="zh-CN" dirty="0" smtClean="0"/>
          </a:p>
          <a:p>
            <a:r>
              <a:rPr lang="en-US" altLang="zh-CN" dirty="0" smtClean="0"/>
              <a:t>3-</a:t>
            </a:r>
            <a:r>
              <a:rPr lang="zh-CN" altLang="zh-CN" dirty="0"/>
              <a:t>幻灯片导航区</a:t>
            </a:r>
            <a:r>
              <a:rPr lang="zh-CN" altLang="zh-CN" dirty="0" smtClean="0"/>
              <a:t>；</a:t>
            </a:r>
            <a:endParaRPr lang="en-US" altLang="zh-CN" dirty="0" smtClean="0"/>
          </a:p>
          <a:p>
            <a:r>
              <a:rPr lang="en-US" altLang="zh-CN" dirty="0" smtClean="0"/>
              <a:t>4-</a:t>
            </a:r>
            <a:r>
              <a:rPr lang="zh-CN" altLang="zh-CN" dirty="0"/>
              <a:t>备注窗格</a:t>
            </a:r>
          </a:p>
        </p:txBody>
      </p:sp>
      <p:sp>
        <p:nvSpPr>
          <p:cNvPr id="9" name="TextBox 8"/>
          <p:cNvSpPr txBox="1"/>
          <p:nvPr/>
        </p:nvSpPr>
        <p:spPr>
          <a:xfrm>
            <a:off x="251520" y="-1"/>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616620"/>
            <a:ext cx="6627237" cy="4045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272144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699542"/>
            <a:ext cx="8280919" cy="1200329"/>
          </a:xfrm>
          <a:prstGeom prst="rect">
            <a:avLst/>
          </a:prstGeom>
        </p:spPr>
        <p:txBody>
          <a:bodyPr wrap="square">
            <a:spAutoFit/>
          </a:bodyPr>
          <a:lstStyle/>
          <a:p>
            <a:r>
              <a:rPr lang="en-US" altLang="zh-CN" b="1" dirty="0"/>
              <a:t>3. PowerPoint 2010</a:t>
            </a:r>
            <a:r>
              <a:rPr lang="zh-CN" altLang="zh-CN" b="1" dirty="0"/>
              <a:t>的视图方式</a:t>
            </a:r>
          </a:p>
          <a:p>
            <a:r>
              <a:rPr lang="en-US" altLang="zh-CN" dirty="0"/>
              <a:t>PowerPoint 2010 </a:t>
            </a:r>
            <a:r>
              <a:rPr lang="zh-CN" altLang="zh-CN" dirty="0"/>
              <a:t>提供了四种视图，分别是普通视图、幻灯片浏览视图、备注页、阅读视图。单击“视图”选项卡下面的“演示文稿视图”组中的命令，可以切换视图效果。</a:t>
            </a:r>
            <a:endParaRPr lang="zh-CN" altLang="en-US" dirty="0">
              <a:solidFill>
                <a:srgbClr val="295AA6"/>
              </a:solidFill>
            </a:endParaRPr>
          </a:p>
        </p:txBody>
      </p:sp>
      <p:pic>
        <p:nvPicPr>
          <p:cNvPr id="10" name="图片 9"/>
          <p:cNvPicPr/>
          <p:nvPr/>
        </p:nvPicPr>
        <p:blipFill rotWithShape="1">
          <a:blip r:embed="rId2"/>
          <a:srcRect r="34862" b="5785"/>
          <a:stretch/>
        </p:blipFill>
        <p:spPr bwMode="auto">
          <a:xfrm>
            <a:off x="611560" y="2322344"/>
            <a:ext cx="7416824" cy="1257517"/>
          </a:xfrm>
          <a:prstGeom prst="rect">
            <a:avLst/>
          </a:prstGeom>
          <a:ln>
            <a:noFill/>
          </a:ln>
          <a:extLst>
            <a:ext uri="{53640926-AAD7-44D8-BBD7-CCE9431645EC}">
              <a14:shadowObscured xmlns:a14="http://schemas.microsoft.com/office/drawing/2010/main"/>
            </a:ext>
          </a:extLst>
        </p:spPr>
      </p:pic>
      <p:sp>
        <p:nvSpPr>
          <p:cNvPr id="11" name="TextBox 10"/>
          <p:cNvSpPr txBox="1"/>
          <p:nvPr/>
        </p:nvSpPr>
        <p:spPr>
          <a:xfrm>
            <a:off x="251520" y="4464"/>
            <a:ext cx="6048672" cy="461665"/>
          </a:xfrm>
          <a:prstGeom prst="rect">
            <a:avLst/>
          </a:prstGeom>
          <a:noFill/>
        </p:spPr>
        <p:txBody>
          <a:bodyPr wrap="square" rtlCol="0">
            <a:spAutoFit/>
          </a:bodyPr>
          <a:lstStyle/>
          <a:p>
            <a:pPr>
              <a:spcBef>
                <a:spcPct val="0"/>
              </a:spcBef>
            </a:pPr>
            <a:r>
              <a:rPr lang="zh-CN" altLang="en-US" sz="2400" dirty="0">
                <a:solidFill>
                  <a:schemeClr val="bg1"/>
                </a:solidFill>
                <a:ea typeface="微软雅黑" pitchFamily="34" charset="-122"/>
              </a:rPr>
              <a:t>任务</a:t>
            </a:r>
            <a:r>
              <a:rPr lang="en-US" altLang="zh-CN" sz="2400" dirty="0">
                <a:solidFill>
                  <a:schemeClr val="bg1"/>
                </a:solidFill>
                <a:ea typeface="微软雅黑" pitchFamily="34" charset="-122"/>
              </a:rPr>
              <a:t>3.1   </a:t>
            </a:r>
            <a:r>
              <a:rPr lang="zh-CN" altLang="en-US" sz="2400" dirty="0">
                <a:solidFill>
                  <a:schemeClr val="bg1"/>
                </a:solidFill>
                <a:ea typeface="微软雅黑" pitchFamily="34" charset="-122"/>
              </a:rPr>
              <a:t>演示文稿的创建</a:t>
            </a:r>
            <a:r>
              <a:rPr lang="en-US" altLang="zh-CN" sz="2400" dirty="0">
                <a:solidFill>
                  <a:schemeClr val="bg1"/>
                </a:solidFill>
                <a:ea typeface="微软雅黑" pitchFamily="34" charset="-122"/>
              </a:rPr>
              <a:t>——</a:t>
            </a:r>
            <a:r>
              <a:rPr lang="zh-CN" altLang="en-US" sz="2400" dirty="0">
                <a:solidFill>
                  <a:schemeClr val="bg1"/>
                </a:solidFill>
                <a:ea typeface="微软雅黑" pitchFamily="34" charset="-122"/>
              </a:rPr>
              <a:t>西藏景点宣传</a:t>
            </a:r>
          </a:p>
        </p:txBody>
      </p:sp>
    </p:spTree>
    <p:extLst>
      <p:ext uri="{BB962C8B-B14F-4D97-AF65-F5344CB8AC3E}">
        <p14:creationId xmlns:p14="http://schemas.microsoft.com/office/powerpoint/2010/main" val="317899917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r">
          <a:spcBef>
            <a:spcPct val="0"/>
          </a:spcBef>
          <a:defRPr sz="2400" dirty="0">
            <a:solidFill>
              <a:schemeClr val="bg1"/>
            </a:solidFill>
            <a:latin typeface="+mj-lt"/>
            <a:ea typeface="微软雅黑" pitchFamily="34" charset="-122"/>
            <a:cs typeface="+mj-cs"/>
          </a:defRPr>
        </a:defPPr>
      </a:lstStyle>
    </a:txDef>
  </a:objectDefaults>
  <a:extraClrSchemeLst/>
</a:theme>
</file>

<file path=docProps/app.xml><?xml version="1.0" encoding="utf-8"?>
<Properties xmlns="http://schemas.openxmlformats.org/officeDocument/2006/extended-properties" xmlns:vt="http://schemas.openxmlformats.org/officeDocument/2006/docPropsVTypes">
  <Template/>
  <TotalTime>472</TotalTime>
  <Words>4607</Words>
  <Application>Microsoft Office PowerPoint</Application>
  <PresentationFormat>全屏显示(16:9)</PresentationFormat>
  <Paragraphs>280</Paragraphs>
  <Slides>45</Slides>
  <Notes>0</Notes>
  <HiddenSlides>0</HiddenSlides>
  <MMClips>0</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Office 主题​​</vt:lpstr>
      <vt:lpstr>办公自动化2010项目化教程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HHQ</dc:creator>
  <cp:lastModifiedBy>李青野</cp:lastModifiedBy>
  <cp:revision>65</cp:revision>
  <dcterms:created xsi:type="dcterms:W3CDTF">2012-12-10T14:51:58Z</dcterms:created>
  <dcterms:modified xsi:type="dcterms:W3CDTF">2015-09-28T07:36:09Z</dcterms:modified>
</cp:coreProperties>
</file>