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57"/>
  </p:notesMasterIdLst>
  <p:sldIdLst>
    <p:sldId id="2604" r:id="rId2"/>
    <p:sldId id="2672" r:id="rId3"/>
    <p:sldId id="2673" r:id="rId4"/>
    <p:sldId id="2689" r:id="rId5"/>
    <p:sldId id="2695" r:id="rId6"/>
    <p:sldId id="2703" r:id="rId7"/>
    <p:sldId id="2704" r:id="rId8"/>
    <p:sldId id="2705" r:id="rId9"/>
    <p:sldId id="2706" r:id="rId10"/>
    <p:sldId id="2690" r:id="rId11"/>
    <p:sldId id="2707" r:id="rId12"/>
    <p:sldId id="2702" r:id="rId13"/>
    <p:sldId id="2708" r:id="rId14"/>
    <p:sldId id="2709" r:id="rId15"/>
    <p:sldId id="2710" r:id="rId16"/>
    <p:sldId id="2711" r:id="rId17"/>
    <p:sldId id="2712" r:id="rId18"/>
    <p:sldId id="2713" r:id="rId19"/>
    <p:sldId id="2714" r:id="rId20"/>
    <p:sldId id="2715" r:id="rId21"/>
    <p:sldId id="2716" r:id="rId22"/>
    <p:sldId id="2720" r:id="rId23"/>
    <p:sldId id="2717" r:id="rId24"/>
    <p:sldId id="2718" r:id="rId25"/>
    <p:sldId id="2719" r:id="rId26"/>
    <p:sldId id="2691" r:id="rId27"/>
    <p:sldId id="2721" r:id="rId28"/>
    <p:sldId id="2722" r:id="rId29"/>
    <p:sldId id="2723" r:id="rId30"/>
    <p:sldId id="2724" r:id="rId31"/>
    <p:sldId id="2725" r:id="rId32"/>
    <p:sldId id="2726" r:id="rId33"/>
    <p:sldId id="2727" r:id="rId34"/>
    <p:sldId id="2728" r:id="rId35"/>
    <p:sldId id="2729" r:id="rId36"/>
    <p:sldId id="2730" r:id="rId37"/>
    <p:sldId id="2731" r:id="rId38"/>
    <p:sldId id="2692" r:id="rId39"/>
    <p:sldId id="2732" r:id="rId40"/>
    <p:sldId id="2733" r:id="rId41"/>
    <p:sldId id="2734" r:id="rId42"/>
    <p:sldId id="2735" r:id="rId43"/>
    <p:sldId id="2736" r:id="rId44"/>
    <p:sldId id="2693" r:id="rId45"/>
    <p:sldId id="2738" r:id="rId46"/>
    <p:sldId id="2737" r:id="rId47"/>
    <p:sldId id="2739" r:id="rId48"/>
    <p:sldId id="2740" r:id="rId49"/>
    <p:sldId id="2741" r:id="rId50"/>
    <p:sldId id="2742" r:id="rId51"/>
    <p:sldId id="2743" r:id="rId52"/>
    <p:sldId id="2744" r:id="rId53"/>
    <p:sldId id="2694" r:id="rId54"/>
    <p:sldId id="2745" r:id="rId55"/>
    <p:sldId id="2747" r:id="rId56"/>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0000FF"/>
    <a:srgbClr val="FF00FF"/>
    <a:srgbClr val="CCFF33"/>
    <a:srgbClr val="00CC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526791"/>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7.2.1  </a:t>
            </a:r>
            <a:r>
              <a:rPr lang="zh-CN" altLang="en-US" sz="2200" dirty="0">
                <a:ea typeface="黑体" pitchFamily="49" charset="-122"/>
              </a:rPr>
              <a:t>注释命令</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7.2  </a:t>
            </a:r>
            <a:r>
              <a:rPr lang="zh-CN" altLang="en-US" sz="2400" dirty="0">
                <a:latin typeface="黑体" pitchFamily="49" charset="-122"/>
                <a:ea typeface="黑体" pitchFamily="49" charset="-122"/>
              </a:rPr>
              <a:t>程序中的常用命令</a:t>
            </a:r>
          </a:p>
        </p:txBody>
      </p:sp>
      <p:sp>
        <p:nvSpPr>
          <p:cNvPr id="363524" name="Rectangle 4"/>
          <p:cNvSpPr>
            <a:spLocks noChangeArrowheads="1"/>
          </p:cNvSpPr>
          <p:nvPr/>
        </p:nvSpPr>
        <p:spPr bwMode="auto">
          <a:xfrm>
            <a:off x="74613" y="962046"/>
            <a:ext cx="8997950" cy="5491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增加程序的可读性，对程序中的命令适当地加一注释是一个好习惯。对于注释文字，</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既不检查也不执行。注释命令</a:t>
            </a:r>
            <a:r>
              <a:rPr lang="zh-CN" altLang="en-US" sz="2100" dirty="0" smtClean="0">
                <a:latin typeface="Arial" pitchFamily="34" charset="0"/>
                <a:ea typeface="黑体" pitchFamily="49" charset="-122"/>
              </a:rPr>
              <a:t>有</a:t>
            </a:r>
            <a:r>
              <a:rPr lang="en-US" altLang="zh-CN" sz="2100" dirty="0" smtClean="0">
                <a:latin typeface="Arial" pitchFamily="34" charset="0"/>
                <a:ea typeface="黑体" pitchFamily="49" charset="-122"/>
              </a:rPr>
              <a:t>3</a:t>
            </a:r>
            <a:r>
              <a:rPr lang="zh-CN" altLang="en-US" sz="2100" dirty="0">
                <a:latin typeface="Arial" pitchFamily="34" charset="0"/>
                <a:ea typeface="黑体" pitchFamily="49" charset="-122"/>
              </a:rPr>
              <a:t>条命令。</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NOTE </a:t>
            </a:r>
            <a:r>
              <a:rPr lang="en-US" altLang="zh-CN" sz="2100" dirty="0">
                <a:solidFill>
                  <a:srgbClr val="FFFF00"/>
                </a:solidFill>
                <a:latin typeface="Arial" pitchFamily="34" charset="0"/>
                <a:ea typeface="黑体" pitchFamily="49" charset="-122"/>
              </a:rPr>
              <a:t>| * | &amp;&amp; [Comments]</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程序文件中指示注释行的开始，注释行不可执行。</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NOTE | *</a:t>
            </a:r>
            <a:r>
              <a:rPr lang="zh-CN" altLang="en-US" sz="2100" dirty="0">
                <a:latin typeface="Arial" pitchFamily="34" charset="0"/>
                <a:ea typeface="黑体" pitchFamily="49" charset="-122"/>
              </a:rPr>
              <a:t>：作用相同，用于整行注释，且放在注释行的开始位置。</a:t>
            </a:r>
            <a:r>
              <a:rPr lang="en-US" altLang="zh-CN" sz="2100" dirty="0">
                <a:latin typeface="Arial" pitchFamily="34" charset="0"/>
                <a:ea typeface="黑体" pitchFamily="49" charset="-122"/>
              </a:rPr>
              <a:t>NOTE</a:t>
            </a:r>
            <a:r>
              <a:rPr lang="zh-CN" altLang="en-US" sz="2100" dirty="0">
                <a:latin typeface="Arial" pitchFamily="34" charset="0"/>
                <a:ea typeface="黑体" pitchFamily="49" charset="-122"/>
              </a:rPr>
              <a:t>要和注释内容以一个空格隔开，而“*”可以没有空格符。</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：一般放在一条命令行的后面，常用于对该命令进行说。</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Comments</a:t>
            </a:r>
            <a:r>
              <a:rPr lang="zh-CN" altLang="en-US" sz="2100" dirty="0">
                <a:latin typeface="Arial" pitchFamily="34" charset="0"/>
                <a:ea typeface="黑体" pitchFamily="49" charset="-122"/>
              </a:rPr>
              <a:t>：指定注释的内容。若注释内容，多于一行时，可在注释行的末尾加上一个半角的分号“；”，作为续行标志说明在下一行上继续该行</a:t>
            </a:r>
            <a:r>
              <a:rPr lang="zh-CN" altLang="en-US" sz="2100" dirty="0" smtClean="0">
                <a:latin typeface="Arial" pitchFamily="34" charset="0"/>
                <a:ea typeface="黑体" pitchFamily="49" charset="-122"/>
              </a:rPr>
              <a:t>注释。不能</a:t>
            </a:r>
            <a:r>
              <a:rPr lang="zh-CN" altLang="en-US" sz="2100" dirty="0">
                <a:latin typeface="Arial" pitchFamily="34" charset="0"/>
                <a:ea typeface="黑体" pitchFamily="49" charset="-122"/>
              </a:rPr>
              <a:t>在命令行续行的分号后面加入</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和注释。</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NOTE </a:t>
            </a:r>
            <a:r>
              <a:rPr lang="en-US" altLang="zh-CN" sz="2100" dirty="0">
                <a:latin typeface="Arial" pitchFamily="34" charset="0"/>
                <a:ea typeface="黑体" pitchFamily="49" charset="-122"/>
              </a:rPr>
              <a:t>Ex07-01.PRG</a:t>
            </a:r>
          </a:p>
          <a:p>
            <a:r>
              <a:rPr lang="en-US" altLang="zh-CN" sz="2100" dirty="0" smtClean="0">
                <a:latin typeface="Arial" pitchFamily="34" charset="0"/>
                <a:ea typeface="黑体" pitchFamily="49" charset="-122"/>
              </a:rPr>
              <a:t>　　* </a:t>
            </a:r>
            <a:r>
              <a:rPr lang="zh-CN" altLang="en-US" sz="2100" dirty="0">
                <a:latin typeface="Arial" pitchFamily="34" charset="0"/>
                <a:ea typeface="黑体" pitchFamily="49" charset="-122"/>
              </a:rPr>
              <a:t>本程序将华氏温度转换成摄氏温度</a:t>
            </a:r>
          </a:p>
          <a:p>
            <a:r>
              <a:rPr lang="en-US" altLang="zh-CN" sz="2100" dirty="0" smtClean="0">
                <a:latin typeface="Arial" pitchFamily="34" charset="0"/>
                <a:ea typeface="黑体" pitchFamily="49" charset="-122"/>
              </a:rPr>
              <a:t>　　f=VAL(f</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将字符转换为</a:t>
            </a:r>
            <a:r>
              <a:rPr lang="zh-CN" altLang="en-US" sz="2100" dirty="0" smtClean="0">
                <a:latin typeface="Arial" pitchFamily="34" charset="0"/>
                <a:ea typeface="黑体" pitchFamily="49" charset="-122"/>
              </a:rPr>
              <a:t>数值</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302245119"/>
      </p:ext>
    </p:extLst>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4613" y="94743"/>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7.2.2  </a:t>
            </a:r>
            <a:r>
              <a:rPr lang="zh-CN" altLang="en-US" sz="2200" dirty="0">
                <a:ea typeface="黑体" pitchFamily="49" charset="-122"/>
              </a:rPr>
              <a:t>程序中的几个结束命令</a:t>
            </a:r>
          </a:p>
        </p:txBody>
      </p:sp>
      <p:sp>
        <p:nvSpPr>
          <p:cNvPr id="3" name="Rectangle 4"/>
          <p:cNvSpPr>
            <a:spLocks noChangeArrowheads="1"/>
          </p:cNvSpPr>
          <p:nvPr/>
        </p:nvSpPr>
        <p:spPr bwMode="auto">
          <a:xfrm>
            <a:off x="74613" y="523680"/>
            <a:ext cx="8997950" cy="666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程序执行完毕后，一般使用下面的几个结束命令明确告诉系统结束，以释放内容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1688308"/>
            <a:ext cx="899795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RETURN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eExpression</a:t>
            </a:r>
            <a:r>
              <a:rPr lang="en-US" altLang="zh-CN" sz="2100" dirty="0">
                <a:solidFill>
                  <a:srgbClr val="FFFF00"/>
                </a:solidFill>
                <a:latin typeface="Arial" pitchFamily="34" charset="0"/>
                <a:ea typeface="黑体" pitchFamily="49" charset="-122"/>
              </a:rPr>
              <a:t> | TO MASTER | TO </a:t>
            </a:r>
            <a:r>
              <a:rPr lang="en-US" altLang="zh-CN" sz="2100" dirty="0" err="1">
                <a:solidFill>
                  <a:srgbClr val="FFFF00"/>
                </a:solidFill>
                <a:latin typeface="Arial" pitchFamily="34" charset="0"/>
                <a:ea typeface="黑体" pitchFamily="49" charset="-122"/>
              </a:rPr>
              <a:t>ProcedureName</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功能：结束</a:t>
            </a:r>
            <a:r>
              <a:rPr lang="zh-CN" altLang="en-US" sz="2100" dirty="0">
                <a:latin typeface="Arial" pitchFamily="34" charset="0"/>
                <a:ea typeface="黑体" pitchFamily="49" charset="-122"/>
              </a:rPr>
              <a:t>正在执行的过程，并返回到上级主调过程的调用处，如果</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所在的过程本身就是主程序，则返回</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窗口。当执行</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命令时，</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释放</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类型的内存变量。如果省略 </a:t>
            </a:r>
            <a:r>
              <a:rPr lang="en-US" altLang="zh-CN" sz="2100" dirty="0">
                <a:latin typeface="Arial" pitchFamily="34" charset="0"/>
                <a:ea typeface="黑体" pitchFamily="49" charset="-122"/>
              </a:rPr>
              <a:t>return </a:t>
            </a:r>
            <a:r>
              <a:rPr lang="zh-CN" altLang="en-US" sz="2100" dirty="0">
                <a:latin typeface="Arial" pitchFamily="34" charset="0"/>
                <a:ea typeface="黑体" pitchFamily="49" charset="-122"/>
              </a:rPr>
              <a:t>命令，也执行一个隐含的</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eExpression</a:t>
            </a:r>
            <a:r>
              <a:rPr lang="zh-CN" altLang="en-US" sz="2100" dirty="0">
                <a:latin typeface="Arial" pitchFamily="34" charset="0"/>
                <a:ea typeface="黑体" pitchFamily="49" charset="-122"/>
              </a:rPr>
              <a:t>：返回给调用程序的表达式。如果省略</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命令或省略返回表达式，则程序自动将“真”（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）返回给调用程序。</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TO MASTER</a:t>
            </a:r>
            <a:r>
              <a:rPr lang="zh-CN" altLang="en-US" sz="2100" dirty="0">
                <a:latin typeface="Arial" pitchFamily="34" charset="0"/>
                <a:ea typeface="黑体" pitchFamily="49" charset="-122"/>
              </a:rPr>
              <a:t>：将控制返回给最高层次的调用程序。</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ProcedureName</a:t>
            </a:r>
            <a:r>
              <a:rPr lang="zh-CN" altLang="en-US" sz="2100" dirty="0">
                <a:latin typeface="Arial" pitchFamily="34" charset="0"/>
                <a:ea typeface="黑体" pitchFamily="49" charset="-122"/>
              </a:rPr>
              <a:t>：将控制返回给指定过程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5714574"/>
            <a:ext cx="8997950" cy="1026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CANCEL</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功能：终止</a:t>
            </a:r>
            <a:r>
              <a:rPr lang="zh-CN" altLang="en-US" sz="2100" dirty="0">
                <a:latin typeface="Arial" pitchFamily="34" charset="0"/>
                <a:ea typeface="黑体" pitchFamily="49" charset="-122"/>
              </a:rPr>
              <a:t>程序的运行，清除程序的私有变量并返回到命令窗口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3" y="125937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．返回命令</a:t>
            </a:r>
          </a:p>
        </p:txBody>
      </p:sp>
      <p:sp>
        <p:nvSpPr>
          <p:cNvPr id="7" name="Rectangle 3"/>
          <p:cNvSpPr>
            <a:spLocks noChangeArrowheads="1"/>
          </p:cNvSpPr>
          <p:nvPr/>
        </p:nvSpPr>
        <p:spPr bwMode="auto">
          <a:xfrm>
            <a:off x="74613" y="5285637"/>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．终止命令</a:t>
            </a:r>
          </a:p>
        </p:txBody>
      </p:sp>
    </p:spTree>
    <p:extLst>
      <p:ext uri="{BB962C8B-B14F-4D97-AF65-F5344CB8AC3E}">
        <p14:creationId xmlns:p14="http://schemas.microsoft.com/office/powerpoint/2010/main" val="3263294350"/>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74613" y="1844844"/>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7.2.3  </a:t>
            </a:r>
            <a:r>
              <a:rPr lang="zh-CN" altLang="en-US" sz="2200" dirty="0">
                <a:ea typeface="黑体" pitchFamily="49" charset="-122"/>
              </a:rPr>
              <a:t>交互式输入输出命令</a:t>
            </a:r>
          </a:p>
        </p:txBody>
      </p:sp>
      <p:sp>
        <p:nvSpPr>
          <p:cNvPr id="4" name="Rectangle 4"/>
          <p:cNvSpPr>
            <a:spLocks noChangeArrowheads="1"/>
          </p:cNvSpPr>
          <p:nvPr/>
        </p:nvSpPr>
        <p:spPr bwMode="auto">
          <a:xfrm>
            <a:off x="74613" y="512666"/>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QUIT</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功能：终止</a:t>
            </a:r>
            <a:r>
              <a:rPr lang="zh-CN" altLang="en-US" sz="2100" dirty="0">
                <a:latin typeface="Arial" pitchFamily="34" charset="0"/>
                <a:ea typeface="黑体" pitchFamily="49" charset="-122"/>
              </a:rPr>
              <a:t>程序运行后，清除所有用户内存变量，关闭所有文件，退出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，并返回到</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状态</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．退出命令</a:t>
            </a:r>
          </a:p>
        </p:txBody>
      </p:sp>
      <p:sp>
        <p:nvSpPr>
          <p:cNvPr id="6" name="Rectangle 3"/>
          <p:cNvSpPr>
            <a:spLocks noChangeArrowheads="1"/>
          </p:cNvSpPr>
          <p:nvPr/>
        </p:nvSpPr>
        <p:spPr bwMode="auto">
          <a:xfrm>
            <a:off x="74613" y="2240878"/>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．字符串输入命令（</a:t>
            </a:r>
            <a:r>
              <a:rPr lang="en-US" altLang="zh-CN" sz="2200" dirty="0">
                <a:ea typeface="黑体" pitchFamily="49" charset="-122"/>
              </a:rPr>
              <a:t>ACCEPT</a:t>
            </a:r>
            <a:r>
              <a:rPr lang="zh-CN" altLang="en-US" sz="2200" dirty="0">
                <a:ea typeface="黑体" pitchFamily="49" charset="-122"/>
              </a:rPr>
              <a:t>）</a:t>
            </a:r>
          </a:p>
        </p:txBody>
      </p:sp>
      <p:sp>
        <p:nvSpPr>
          <p:cNvPr id="7" name="Rectangle 4"/>
          <p:cNvSpPr>
            <a:spLocks noChangeArrowheads="1"/>
          </p:cNvSpPr>
          <p:nvPr/>
        </p:nvSpPr>
        <p:spPr bwMode="auto">
          <a:xfrm>
            <a:off x="74613" y="2636912"/>
            <a:ext cx="8997950" cy="4149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ACCEPT </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cMessageText</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cMVarName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屏幕的提示符</a:t>
            </a:r>
            <a:r>
              <a:rPr lang="en-US" altLang="zh-CN" sz="2100" dirty="0" err="1">
                <a:latin typeface="Arial" pitchFamily="34" charset="0"/>
                <a:ea typeface="黑体" pitchFamily="49" charset="-122"/>
              </a:rPr>
              <a:t>cMessageText</a:t>
            </a:r>
            <a:r>
              <a:rPr lang="zh-CN" altLang="en-US" sz="2100" dirty="0">
                <a:latin typeface="Arial" pitchFamily="34" charset="0"/>
                <a:ea typeface="黑体" pitchFamily="49" charset="-122"/>
              </a:rPr>
              <a:t>的后面，通过键盘上输入一个字符串并按回车键，系统将把输入的字符串赋给指定的内存变量</a:t>
            </a:r>
            <a:r>
              <a:rPr lang="en-US" altLang="zh-CN" sz="2100" dirty="0" err="1">
                <a:latin typeface="Arial" pitchFamily="34" charset="0"/>
                <a:ea typeface="黑体" pitchFamily="49" charset="-122"/>
              </a:rPr>
              <a:t>cMVarName</a:t>
            </a:r>
            <a:r>
              <a:rPr lang="zh-CN" altLang="en-US" sz="2100" dirty="0">
                <a:latin typeface="Arial" pitchFamily="34" charset="0"/>
                <a:ea typeface="黑体" pitchFamily="49" charset="-122"/>
              </a:rPr>
              <a:t>，并使程序继续执行进后续的语句。</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cMessageText</a:t>
            </a:r>
            <a:r>
              <a:rPr lang="zh-CN" altLang="en-US" sz="2100" dirty="0">
                <a:latin typeface="Arial" pitchFamily="34" charset="0"/>
                <a:ea typeface="黑体" pitchFamily="49" charset="-122"/>
              </a:rPr>
              <a:t>：指定的提示信息文本，缺省时不予提示。</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cMVarName</a:t>
            </a:r>
            <a:r>
              <a:rPr lang="zh-CN" altLang="en-US" sz="2100" dirty="0">
                <a:latin typeface="Arial" pitchFamily="34" charset="0"/>
                <a:ea typeface="黑体" pitchFamily="49" charset="-122"/>
              </a:rPr>
              <a:t>：指定写入的字符型内存变量，不得缺省。</a:t>
            </a:r>
          </a:p>
          <a:p>
            <a:r>
              <a:rPr lang="zh-CN" altLang="en-US" sz="2100" dirty="0">
                <a:latin typeface="Arial" pitchFamily="34" charset="0"/>
                <a:ea typeface="黑体" pitchFamily="49" charset="-122"/>
              </a:rPr>
              <a:t>注意：由键盘上输入的字符串时无需加定界符。如加了定界符，则定界字符也算作字符串的一部分。</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7-2】  </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表中，按姓名显示某学生的记录。</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P264</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686608459"/>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INPUT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cMessageText</a:t>
            </a:r>
            <a:r>
              <a:rPr lang="en-US" altLang="zh-CN" sz="2100" dirty="0">
                <a:solidFill>
                  <a:srgbClr val="FFFF00"/>
                </a:solidFill>
                <a:latin typeface="Arial" pitchFamily="34" charset="0"/>
                <a:ea typeface="黑体" pitchFamily="49" charset="-122"/>
              </a:rPr>
              <a:t>] TO </a:t>
            </a:r>
            <a:r>
              <a:rPr lang="en-US" altLang="zh-CN" sz="2100" dirty="0" err="1">
                <a:solidFill>
                  <a:srgbClr val="FFFF00"/>
                </a:solidFill>
                <a:latin typeface="Arial" pitchFamily="34" charset="0"/>
                <a:ea typeface="黑体" pitchFamily="49" charset="-122"/>
              </a:rPr>
              <a:t>MVarName</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与</a:t>
            </a:r>
            <a:r>
              <a:rPr lang="en-US" altLang="zh-CN" sz="2100" dirty="0">
                <a:latin typeface="Arial" pitchFamily="34" charset="0"/>
                <a:ea typeface="黑体" pitchFamily="49" charset="-122"/>
              </a:rPr>
              <a:t>ACCEPT</a:t>
            </a:r>
            <a:r>
              <a:rPr lang="zh-CN" altLang="en-US" sz="2100" dirty="0">
                <a:latin typeface="Arial" pitchFamily="34" charset="0"/>
                <a:ea typeface="黑体" pitchFamily="49" charset="-122"/>
              </a:rPr>
              <a:t>功能类似，但它接收由键盘上输入的表达式运算的结果。</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表达式数据类型</a:t>
            </a:r>
            <a:r>
              <a:rPr lang="zh-CN" altLang="en-US" sz="2100" dirty="0">
                <a:latin typeface="Arial" pitchFamily="34" charset="0"/>
                <a:ea typeface="黑体" pitchFamily="49" charset="-122"/>
              </a:rPr>
              <a:t>可以是</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L</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型</a:t>
            </a:r>
            <a:r>
              <a:rPr lang="zh-CN" altLang="en-US" sz="2100" dirty="0" smtClean="0">
                <a:latin typeface="Arial" pitchFamily="34" charset="0"/>
                <a:ea typeface="黑体" pitchFamily="49" charset="-122"/>
              </a:rPr>
              <a:t>。输入</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型数据时，要使用单引号“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、双引“</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号或中括号“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作为定界符。输入</a:t>
            </a:r>
            <a:r>
              <a:rPr lang="en-US" altLang="zh-CN" sz="2100" dirty="0">
                <a:latin typeface="Arial" pitchFamily="34" charset="0"/>
                <a:ea typeface="黑体" pitchFamily="49" charset="-122"/>
              </a:rPr>
              <a:t>L</a:t>
            </a:r>
            <a:r>
              <a:rPr lang="zh-CN" altLang="en-US" sz="2100" dirty="0">
                <a:latin typeface="Arial" pitchFamily="34" charset="0"/>
                <a:ea typeface="黑体" pitchFamily="49" charset="-122"/>
              </a:rPr>
              <a:t>型数据时，</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两边的小圆点不能省略。输入</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型数据时，要用</a:t>
            </a:r>
            <a:r>
              <a:rPr lang="en-US" altLang="zh-CN" sz="2100" dirty="0">
                <a:latin typeface="Arial" pitchFamily="34" charset="0"/>
                <a:ea typeface="黑体" pitchFamily="49" charset="-122"/>
              </a:rPr>
              <a:t>CTOD()</a:t>
            </a:r>
            <a:r>
              <a:rPr lang="zh-CN" altLang="en-US" sz="2100" dirty="0">
                <a:latin typeface="Arial" pitchFamily="34" charset="0"/>
                <a:ea typeface="黑体" pitchFamily="49" charset="-122"/>
              </a:rPr>
              <a:t>函数或大括号“｛｝”将字符串转换成日期型变量。</a:t>
            </a:r>
          </a:p>
          <a:p>
            <a:r>
              <a:rPr lang="zh-CN" altLang="en-US" sz="2100" dirty="0" smtClean="0">
                <a:latin typeface="Arial" pitchFamily="34" charset="0"/>
                <a:ea typeface="黑体" pitchFamily="49" charset="-122"/>
              </a:rPr>
              <a:t>　　若</a:t>
            </a:r>
            <a:r>
              <a:rPr lang="zh-CN" altLang="en-US" sz="2100" dirty="0">
                <a:latin typeface="Arial" pitchFamily="34" charset="0"/>
                <a:ea typeface="黑体" pitchFamily="49" charset="-122"/>
              </a:rPr>
              <a:t>表达式是变量，则该变量必须事先已定义；如果是表达式，则表达式内的各个变量、函数都必须有定义。</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7-3】  </a:t>
            </a:r>
            <a:r>
              <a:rPr lang="zh-CN" altLang="en-US" sz="2100" dirty="0">
                <a:latin typeface="Arial" pitchFamily="34" charset="0"/>
                <a:ea typeface="黑体" pitchFamily="49" charset="-122"/>
              </a:rPr>
              <a:t>按给定的学号，显示学生的所修课程成绩。</a:t>
            </a:r>
          </a:p>
          <a:p>
            <a:r>
              <a:rPr lang="zh-CN" altLang="en-US" sz="2100" dirty="0" smtClean="0">
                <a:latin typeface="Arial" pitchFamily="34" charset="0"/>
                <a:ea typeface="黑体" pitchFamily="49" charset="-122"/>
              </a:rPr>
              <a:t>　　程序</a:t>
            </a:r>
            <a:r>
              <a:rPr lang="zh-CN" altLang="en-US" sz="2100" dirty="0">
                <a:latin typeface="Arial" pitchFamily="34" charset="0"/>
                <a:ea typeface="黑体" pitchFamily="49" charset="-122"/>
              </a:rPr>
              <a:t>编制如下：</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Ex07-03.PRG </a:t>
            </a:r>
            <a:r>
              <a:rPr lang="en-US" altLang="zh-CN"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　　clear</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input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输入要查询的学号</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xh</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join </a:t>
            </a:r>
            <a:r>
              <a:rPr lang="zh-CN" altLang="en-US" sz="2100" dirty="0">
                <a:latin typeface="Arial" pitchFamily="34" charset="0"/>
                <a:ea typeface="黑体" pitchFamily="49" charset="-122"/>
              </a:rPr>
              <a:t>课程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 </a:t>
            </a:r>
            <a:r>
              <a:rPr lang="en-US" altLang="zh-CN" sz="2100" dirty="0" smtClean="0">
                <a:latin typeface="Arial" pitchFamily="34" charset="0"/>
                <a:ea typeface="黑体" pitchFamily="49" charset="-122"/>
              </a:rPr>
              <a:t>where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xh</a:t>
            </a:r>
            <a:r>
              <a:rPr lang="en-US" altLang="zh-CN" sz="2100" dirty="0">
                <a:latin typeface="Arial" pitchFamily="34" charset="0"/>
                <a:ea typeface="黑体" pitchFamily="49" charset="-122"/>
              </a:rPr>
              <a:t> to screen</a:t>
            </a:r>
          </a:p>
          <a:p>
            <a:r>
              <a:rPr lang="en-US" altLang="zh-CN" sz="2100" dirty="0" smtClean="0">
                <a:latin typeface="Arial" pitchFamily="34" charset="0"/>
                <a:ea typeface="黑体" pitchFamily="49" charset="-122"/>
              </a:rPr>
              <a:t>　　cancel　　&amp;&amp;</a:t>
            </a:r>
            <a:r>
              <a:rPr lang="zh-CN" altLang="en-US" sz="2100" dirty="0" smtClean="0">
                <a:latin typeface="Arial" pitchFamily="34" charset="0"/>
                <a:ea typeface="黑体" pitchFamily="49" charset="-122"/>
              </a:rPr>
              <a:t>执行</a:t>
            </a:r>
            <a:r>
              <a:rPr lang="zh-CN" altLang="en-US" sz="2100" dirty="0">
                <a:latin typeface="Arial" pitchFamily="34" charset="0"/>
                <a:ea typeface="黑体" pitchFamily="49" charset="-122"/>
              </a:rPr>
              <a:t>上述程序屏幕显示如下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．表达式输入命令（</a:t>
            </a:r>
            <a:r>
              <a:rPr lang="en-US" altLang="zh-CN" sz="2200" dirty="0">
                <a:ea typeface="黑体" pitchFamily="49" charset="-122"/>
              </a:rPr>
              <a:t>INPUT</a:t>
            </a:r>
            <a:r>
              <a:rPr lang="zh-CN" altLang="en-US" sz="2200" dirty="0">
                <a:ea typeface="黑体" pitchFamily="49" charset="-122"/>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6093668"/>
            <a:ext cx="29622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0005290"/>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⑴命令</a:t>
            </a:r>
            <a:r>
              <a:rPr lang="zh-CN" altLang="en-US" sz="2100" dirty="0">
                <a:latin typeface="Arial" pitchFamily="34" charset="0"/>
                <a:ea typeface="黑体" pitchFamily="49" charset="-122"/>
              </a:rPr>
              <a:t>格式</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WAIT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cMessageText</a:t>
            </a:r>
            <a:r>
              <a:rPr lang="en-US" altLang="zh-CN" sz="2100" dirty="0">
                <a:solidFill>
                  <a:srgbClr val="FFFF00"/>
                </a:solidFill>
                <a:latin typeface="Arial" pitchFamily="34" charset="0"/>
                <a:ea typeface="黑体" pitchFamily="49" charset="-122"/>
              </a:rPr>
              <a:t>] [TO </a:t>
            </a:r>
            <a:r>
              <a:rPr lang="en-US" altLang="zh-CN" sz="2100" dirty="0" err="1">
                <a:solidFill>
                  <a:srgbClr val="FFFF00"/>
                </a:solidFill>
                <a:latin typeface="Arial" pitchFamily="34" charset="0"/>
                <a:ea typeface="黑体" pitchFamily="49" charset="-122"/>
              </a:rPr>
              <a:t>cMVarName</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WINDOW [AT </a:t>
            </a:r>
            <a:r>
              <a:rPr lang="en-US" altLang="zh-CN" sz="2100" dirty="0" err="1">
                <a:solidFill>
                  <a:srgbClr val="FFFF00"/>
                </a:solidFill>
                <a:latin typeface="Arial" pitchFamily="34" charset="0"/>
                <a:ea typeface="黑体" pitchFamily="49" charset="-122"/>
              </a:rPr>
              <a:t>nRow</a:t>
            </a:r>
            <a:r>
              <a:rPr lang="en-US" altLang="zh-CN" sz="2100" dirty="0">
                <a:solidFill>
                  <a:srgbClr val="FFFF00"/>
                </a:solidFill>
                <a:latin typeface="Arial" pitchFamily="34" charset="0"/>
                <a:ea typeface="黑体" pitchFamily="49" charset="-122"/>
              </a:rPr>
              <a:t>, </a:t>
            </a:r>
            <a:r>
              <a:rPr lang="en-US" altLang="zh-CN" sz="2100" dirty="0" err="1">
                <a:solidFill>
                  <a:srgbClr val="FFFF00"/>
                </a:solidFill>
                <a:latin typeface="Arial" pitchFamily="34" charset="0"/>
                <a:ea typeface="黑体" pitchFamily="49" charset="-122"/>
              </a:rPr>
              <a:t>nColumn</a:t>
            </a:r>
            <a:r>
              <a:rPr lang="en-US" altLang="zh-CN" sz="2100" dirty="0">
                <a:solidFill>
                  <a:srgbClr val="FFFF00"/>
                </a:solidFill>
                <a:latin typeface="Arial" pitchFamily="34" charset="0"/>
                <a:ea typeface="黑体" pitchFamily="49" charset="-122"/>
              </a:rPr>
              <a:t>]] [NOWAIT] [TIMEOUT </a:t>
            </a:r>
            <a:r>
              <a:rPr lang="en-US" altLang="zh-CN" sz="2100" dirty="0" err="1">
                <a:solidFill>
                  <a:srgbClr val="FFFF00"/>
                </a:solidFill>
                <a:latin typeface="Arial" pitchFamily="34" charset="0"/>
                <a:ea typeface="黑体" pitchFamily="49" charset="-122"/>
              </a:rPr>
              <a:t>nSeconds</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显示</a:t>
            </a:r>
            <a:r>
              <a:rPr lang="zh-CN" altLang="en-US" sz="2100" dirty="0">
                <a:latin typeface="Arial" pitchFamily="34" charset="0"/>
                <a:ea typeface="黑体" pitchFamily="49" charset="-122"/>
              </a:rPr>
              <a:t>信息文本并暂停</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程序执行，直到用户按任意键或单击鼠标左键或超过时限。此命令的特点是只要按下任意键无需按回车键即可继续向下执行。</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①若</a:t>
            </a:r>
            <a:r>
              <a:rPr lang="zh-CN" altLang="en-US" sz="2100" dirty="0">
                <a:latin typeface="Arial" pitchFamily="34" charset="0"/>
                <a:ea typeface="黑体" pitchFamily="49" charset="-122"/>
              </a:rPr>
              <a:t>省略</a:t>
            </a:r>
            <a:r>
              <a:rPr lang="en-US" altLang="zh-CN" sz="2100" dirty="0" err="1">
                <a:latin typeface="Arial" pitchFamily="34" charset="0"/>
                <a:ea typeface="黑体" pitchFamily="49" charset="-122"/>
              </a:rPr>
              <a:t>cMessageText</a:t>
            </a:r>
            <a:r>
              <a:rPr lang="zh-CN" altLang="en-US" sz="2100" dirty="0">
                <a:latin typeface="Arial" pitchFamily="34" charset="0"/>
                <a:ea typeface="黑体" pitchFamily="49" charset="-122"/>
              </a:rPr>
              <a:t>参数，则</a:t>
            </a:r>
            <a:r>
              <a:rPr lang="en-US" altLang="zh-CN" sz="2100" dirty="0" err="1">
                <a:latin typeface="Arial" pitchFamily="34" charset="0"/>
                <a:ea typeface="黑体" pitchFamily="49" charset="-122"/>
              </a:rPr>
              <a:t>VisualFoxPro</a:t>
            </a:r>
            <a:r>
              <a:rPr lang="zh-CN" altLang="en-US" sz="2100" dirty="0">
                <a:latin typeface="Arial" pitchFamily="34" charset="0"/>
                <a:ea typeface="黑体" pitchFamily="49" charset="-122"/>
              </a:rPr>
              <a:t>显示默认的信息“按任意键继续</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。如果</a:t>
            </a:r>
            <a:r>
              <a:rPr lang="en-US" altLang="zh-CN" sz="2100" dirty="0" err="1">
                <a:latin typeface="Arial" pitchFamily="34" charset="0"/>
                <a:ea typeface="黑体" pitchFamily="49" charset="-122"/>
              </a:rPr>
              <a:t>cMessageText</a:t>
            </a:r>
            <a:r>
              <a:rPr lang="zh-CN" altLang="en-US" sz="2100" dirty="0">
                <a:latin typeface="Arial" pitchFamily="34" charset="0"/>
                <a:ea typeface="黑体" pitchFamily="49" charset="-122"/>
              </a:rPr>
              <a:t>参数为空字符串，则不显示信息，直到按某个键，</a:t>
            </a:r>
            <a:r>
              <a:rPr lang="en-US" altLang="zh-CN" sz="2100" dirty="0" err="1">
                <a:latin typeface="Arial" pitchFamily="34" charset="0"/>
                <a:ea typeface="黑体" pitchFamily="49" charset="-122"/>
              </a:rPr>
              <a:t>VisualFoxPro</a:t>
            </a:r>
            <a:r>
              <a:rPr lang="zh-CN" altLang="en-US" sz="2100" dirty="0">
                <a:latin typeface="Arial" pitchFamily="34" charset="0"/>
                <a:ea typeface="黑体" pitchFamily="49" charset="-122"/>
              </a:rPr>
              <a:t>才结束等待，继续执行程序。</a:t>
            </a:r>
          </a:p>
          <a:p>
            <a:r>
              <a:rPr lang="zh-CN" altLang="en-US" sz="2100" dirty="0" smtClean="0">
                <a:latin typeface="Arial" pitchFamily="34" charset="0"/>
                <a:ea typeface="黑体" pitchFamily="49" charset="-122"/>
              </a:rPr>
              <a:t>　　②</a:t>
            </a:r>
            <a:r>
              <a:rPr lang="en-US" altLang="zh-CN" sz="2100" dirty="0" smtClean="0">
                <a:latin typeface="Arial" pitchFamily="34" charset="0"/>
                <a:ea typeface="黑体" pitchFamily="49" charset="-122"/>
              </a:rPr>
              <a:t>WINDOW </a:t>
            </a:r>
            <a:r>
              <a:rPr lang="en-US" altLang="zh-CN" sz="2100" dirty="0">
                <a:latin typeface="Arial" pitchFamily="34" charset="0"/>
                <a:ea typeface="黑体" pitchFamily="49" charset="-122"/>
              </a:rPr>
              <a:t>[AT </a:t>
            </a:r>
            <a:r>
              <a:rPr lang="en-US" altLang="zh-CN" sz="2100" dirty="0" err="1">
                <a:latin typeface="Arial" pitchFamily="34" charset="0"/>
                <a:ea typeface="黑体" pitchFamily="49" charset="-122"/>
              </a:rPr>
              <a:t>nRow</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nColumn</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：该选项可以将所要显示的信息在一个窗口显示，该窗口默认的位置为屏幕的右上角，可使用 </a:t>
            </a:r>
            <a:r>
              <a:rPr lang="en-US" altLang="zh-CN" sz="2100" dirty="0">
                <a:latin typeface="Arial" pitchFamily="34" charset="0"/>
                <a:ea typeface="黑体" pitchFamily="49" charset="-122"/>
              </a:rPr>
              <a:t>[AT </a:t>
            </a:r>
            <a:r>
              <a:rPr lang="en-US" altLang="zh-CN" sz="2100" dirty="0" err="1">
                <a:latin typeface="Arial" pitchFamily="34" charset="0"/>
                <a:ea typeface="黑体" pitchFamily="49" charset="-122"/>
              </a:rPr>
              <a:t>nRow</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nColumn</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子句指定窗口显示位置。</a:t>
            </a:r>
          </a:p>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③</a:t>
            </a:r>
            <a:r>
              <a:rPr lang="en-US" altLang="zh-CN" sz="2100" dirty="0" smtClean="0">
                <a:latin typeface="Arial" pitchFamily="34" charset="0"/>
                <a:ea typeface="黑体" pitchFamily="49" charset="-122"/>
              </a:rPr>
              <a:t>NOWAIT</a:t>
            </a:r>
            <a:r>
              <a:rPr lang="zh-CN" altLang="en-US" sz="2100" dirty="0">
                <a:latin typeface="Arial" pitchFamily="34" charset="0"/>
                <a:ea typeface="黑体" pitchFamily="49" charset="-122"/>
              </a:rPr>
              <a:t>：在显示信息后，立即继续执行程序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④</a:t>
            </a:r>
            <a:r>
              <a:rPr lang="en-US" altLang="zh-CN" sz="2100" dirty="0" smtClean="0">
                <a:latin typeface="Arial" pitchFamily="34" charset="0"/>
                <a:ea typeface="黑体" pitchFamily="49" charset="-122"/>
              </a:rPr>
              <a:t>TIMEOUT </a:t>
            </a:r>
            <a:r>
              <a:rPr lang="en-US" altLang="zh-CN" sz="2100" dirty="0" err="1">
                <a:latin typeface="Arial" pitchFamily="34" charset="0"/>
                <a:ea typeface="黑体" pitchFamily="49" charset="-122"/>
              </a:rPr>
              <a:t>nSeconds</a:t>
            </a:r>
            <a:r>
              <a:rPr lang="zh-CN" altLang="en-US" sz="2100" dirty="0">
                <a:latin typeface="Arial" pitchFamily="34" charset="0"/>
                <a:ea typeface="黑体" pitchFamily="49" charset="-122"/>
              </a:rPr>
              <a:t>：用来设定</a:t>
            </a:r>
            <a:r>
              <a:rPr lang="en-US" altLang="zh-CN" sz="2100" dirty="0">
                <a:latin typeface="Arial" pitchFamily="34" charset="0"/>
                <a:ea typeface="黑体" pitchFamily="49" charset="-122"/>
              </a:rPr>
              <a:t>WAIT</a:t>
            </a:r>
            <a:r>
              <a:rPr lang="zh-CN" altLang="en-US" sz="2100" dirty="0">
                <a:latin typeface="Arial" pitchFamily="34" charset="0"/>
                <a:ea typeface="黑体" pitchFamily="49" charset="-122"/>
              </a:rPr>
              <a:t>命令等待的时间，单位：秒。如果超过限定时间</a:t>
            </a:r>
            <a:r>
              <a:rPr lang="zh-CN" altLang="en-US" sz="2100" dirty="0" smtClean="0">
                <a:latin typeface="Arial" pitchFamily="34" charset="0"/>
                <a:ea typeface="黑体" pitchFamily="49" charset="-122"/>
              </a:rPr>
              <a:t>，程序将</a:t>
            </a:r>
            <a:r>
              <a:rPr lang="zh-CN" altLang="en-US" sz="2100" dirty="0">
                <a:latin typeface="Arial" pitchFamily="34" charset="0"/>
                <a:ea typeface="黑体" pitchFamily="49" charset="-122"/>
              </a:rPr>
              <a:t>自动</a:t>
            </a:r>
            <a:r>
              <a:rPr lang="zh-CN" altLang="en-US" sz="2100" dirty="0" smtClean="0">
                <a:latin typeface="Arial" pitchFamily="34" charset="0"/>
                <a:ea typeface="黑体" pitchFamily="49" charset="-122"/>
              </a:rPr>
              <a:t>继续</a:t>
            </a:r>
            <a:r>
              <a:rPr lang="zh-CN" altLang="en-US" sz="2100" dirty="0">
                <a:latin typeface="Arial" pitchFamily="34" charset="0"/>
                <a:ea typeface="黑体" pitchFamily="49" charset="-122"/>
              </a:rPr>
              <a:t>向下运行</a:t>
            </a:r>
            <a:r>
              <a:rPr lang="en-US" altLang="zh-CN" sz="2100" dirty="0">
                <a:latin typeface="Arial" pitchFamily="34" charset="0"/>
                <a:ea typeface="黑体" pitchFamily="49" charset="-122"/>
              </a:rPr>
              <a:t>WAIT</a:t>
            </a:r>
            <a:r>
              <a:rPr lang="zh-CN" altLang="en-US" sz="2100" dirty="0">
                <a:latin typeface="Arial" pitchFamily="34" charset="0"/>
                <a:ea typeface="黑体" pitchFamily="49" charset="-122"/>
              </a:rPr>
              <a:t>语句下面的程序语句。</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7-4】  Wait</a:t>
            </a:r>
            <a:r>
              <a:rPr lang="zh-CN" altLang="en-US" sz="2100" dirty="0">
                <a:latin typeface="Arial" pitchFamily="34" charset="0"/>
                <a:ea typeface="黑体" pitchFamily="49" charset="-122"/>
              </a:rPr>
              <a:t>命令练习。</a:t>
            </a:r>
          </a:p>
          <a:p>
            <a:r>
              <a:rPr lang="zh-CN" altLang="en-US" sz="2100" dirty="0" smtClean="0">
                <a:latin typeface="Arial" pitchFamily="34" charset="0"/>
                <a:ea typeface="黑体" pitchFamily="49" charset="-122"/>
              </a:rPr>
              <a:t>       程序编制参见</a:t>
            </a:r>
            <a:r>
              <a:rPr lang="en-US" altLang="zh-CN" sz="2100" dirty="0" smtClean="0">
                <a:latin typeface="Arial" pitchFamily="34" charset="0"/>
                <a:ea typeface="黑体" pitchFamily="49" charset="-122"/>
              </a:rPr>
              <a:t>P266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11663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．单字符输入命令（</a:t>
            </a:r>
            <a:r>
              <a:rPr lang="en-US" altLang="zh-CN" sz="2200" dirty="0">
                <a:ea typeface="黑体" pitchFamily="49" charset="-122"/>
              </a:rPr>
              <a:t>WAIT</a:t>
            </a:r>
            <a:r>
              <a:rPr lang="zh-CN" altLang="en-US" sz="2200" dirty="0">
                <a:ea typeface="黑体" pitchFamily="49" charset="-122"/>
              </a:rPr>
              <a:t>）</a:t>
            </a:r>
          </a:p>
        </p:txBody>
      </p:sp>
    </p:spTree>
    <p:extLst>
      <p:ext uri="{BB962C8B-B14F-4D97-AF65-F5344CB8AC3E}">
        <p14:creationId xmlns:p14="http://schemas.microsoft.com/office/powerpoint/2010/main" val="1256890229"/>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前面的各章节中，都接触过</a:t>
            </a:r>
            <a:r>
              <a:rPr lang="en-US" altLang="zh-CN" sz="2100" dirty="0">
                <a:latin typeface="Arial" pitchFamily="34" charset="0"/>
                <a:ea typeface="黑体" pitchFamily="49" charset="-122"/>
              </a:rPr>
              <a:t>CLEAR</a:t>
            </a:r>
            <a:r>
              <a:rPr lang="zh-CN" altLang="en-US" sz="2100" dirty="0">
                <a:latin typeface="Arial" pitchFamily="34" charset="0"/>
                <a:ea typeface="黑体" pitchFamily="49" charset="-122"/>
              </a:rPr>
              <a:t>命令，现给出它的完整格式。</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CLEAR  [</a:t>
            </a:r>
            <a:r>
              <a:rPr lang="en-US" altLang="zh-CN" sz="2100" dirty="0">
                <a:solidFill>
                  <a:srgbClr val="FFFF00"/>
                </a:solidFill>
                <a:latin typeface="Arial" pitchFamily="34" charset="0"/>
                <a:ea typeface="黑体" pitchFamily="49" charset="-122"/>
              </a:rPr>
              <a:t>ALL </a:t>
            </a:r>
            <a:endParaRPr lang="en-US" altLang="zh-CN" sz="2100" dirty="0" smtClean="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CLASS </a:t>
            </a:r>
            <a:r>
              <a:rPr lang="en-US" altLang="zh-CN" sz="2100" dirty="0" err="1">
                <a:solidFill>
                  <a:srgbClr val="FFFF00"/>
                </a:solidFill>
                <a:latin typeface="Arial" pitchFamily="34" charset="0"/>
                <a:ea typeface="黑体" pitchFamily="49" charset="-122"/>
              </a:rPr>
              <a:t>ClassName</a:t>
            </a:r>
            <a:r>
              <a:rPr lang="en-US" altLang="zh-CN" sz="2100" dirty="0">
                <a:solidFill>
                  <a:srgbClr val="FFFF00"/>
                </a:solidFill>
                <a:latin typeface="Arial" pitchFamily="34" charset="0"/>
                <a:ea typeface="黑体" pitchFamily="49" charset="-122"/>
              </a:rPr>
              <a:t> | CLASSLIB </a:t>
            </a:r>
            <a:r>
              <a:rPr lang="en-US" altLang="zh-CN" sz="2100" dirty="0" err="1">
                <a:solidFill>
                  <a:srgbClr val="FFFF00"/>
                </a:solidFill>
                <a:latin typeface="Arial" pitchFamily="34" charset="0"/>
                <a:ea typeface="黑体" pitchFamily="49" charset="-122"/>
              </a:rPr>
              <a:t>ClassLibraryName</a:t>
            </a:r>
            <a:r>
              <a:rPr lang="en-US" altLang="zh-CN" sz="2100" dirty="0">
                <a:solidFill>
                  <a:srgbClr val="FFFF00"/>
                </a:solidFill>
                <a:latin typeface="Arial" pitchFamily="34" charset="0"/>
                <a:ea typeface="黑体" pitchFamily="49" charset="-122"/>
              </a:rPr>
              <a:t> | </a:t>
            </a:r>
            <a:r>
              <a:rPr lang="en-US" altLang="zh-CN" sz="2100" dirty="0" smtClean="0">
                <a:solidFill>
                  <a:srgbClr val="FFFF00"/>
                </a:solidFill>
                <a:latin typeface="Arial" pitchFamily="34" charset="0"/>
                <a:ea typeface="黑体" pitchFamily="49" charset="-122"/>
              </a:rPr>
              <a:t> EVENTS</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FIELDS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GETS | </a:t>
            </a:r>
            <a:r>
              <a:rPr lang="en-US" altLang="zh-CN" sz="2100" dirty="0" smtClean="0">
                <a:solidFill>
                  <a:srgbClr val="FFFF00"/>
                </a:solidFill>
                <a:latin typeface="Arial" pitchFamily="34" charset="0"/>
                <a:ea typeface="黑体" pitchFamily="49" charset="-122"/>
              </a:rPr>
              <a:t>MEMORY </a:t>
            </a:r>
            <a:r>
              <a:rPr lang="en-US" altLang="zh-CN" sz="2100" dirty="0">
                <a:solidFill>
                  <a:srgbClr val="FFFF00"/>
                </a:solidFill>
                <a:latin typeface="Arial" pitchFamily="34" charset="0"/>
                <a:ea typeface="黑体" pitchFamily="49" charset="-122"/>
              </a:rPr>
              <a:t>| MENUS | </a:t>
            </a:r>
            <a:r>
              <a:rPr lang="en-US" altLang="zh-CN" sz="2100" dirty="0" smtClean="0">
                <a:solidFill>
                  <a:srgbClr val="FFFF00"/>
                </a:solidFill>
                <a:latin typeface="Arial" pitchFamily="34" charset="0"/>
                <a:ea typeface="黑体" pitchFamily="49" charset="-122"/>
              </a:rPr>
              <a:t>PROGRAM </a:t>
            </a:r>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WINDOWS]</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从</a:t>
            </a:r>
            <a:r>
              <a:rPr lang="zh-CN" altLang="en-US" sz="2100" dirty="0">
                <a:latin typeface="Arial" pitchFamily="34" charset="0"/>
                <a:ea typeface="黑体" pitchFamily="49" charset="-122"/>
              </a:rPr>
              <a:t>内存中释放指定的项目。如果没有其他子句，则可清除</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主窗口中显示的信息，使光标移到窗口左上角。</a:t>
            </a:r>
          </a:p>
          <a:p>
            <a:r>
              <a:rPr lang="zh-CN" altLang="en-US" sz="2100" dirty="0" smtClean="0">
                <a:latin typeface="Arial" pitchFamily="34" charset="0"/>
                <a:ea typeface="黑体" pitchFamily="49" charset="-122"/>
              </a:rPr>
              <a:t>　　⑶说明：</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：除系统变量、编译程序缓冲区、对象类型变量外，关闭其余的所有文件、变量、窗口、菜单，将工作区号置为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②</a:t>
            </a:r>
            <a:r>
              <a:rPr lang="en-US" altLang="zh-CN" sz="2100" dirty="0" smtClean="0">
                <a:latin typeface="Arial" pitchFamily="34" charset="0"/>
                <a:ea typeface="黑体" pitchFamily="49" charset="-122"/>
              </a:rPr>
              <a:t>FIELDS</a:t>
            </a:r>
            <a:r>
              <a:rPr lang="zh-CN" altLang="en-US" sz="2100" dirty="0">
                <a:latin typeface="Arial" pitchFamily="34" charset="0"/>
                <a:ea typeface="黑体" pitchFamily="49" charset="-122"/>
              </a:rPr>
              <a:t>：释放用</a:t>
            </a:r>
            <a:r>
              <a:rPr lang="en-US" altLang="zh-CN" sz="2100" dirty="0">
                <a:latin typeface="Arial" pitchFamily="34" charset="0"/>
                <a:ea typeface="黑体" pitchFamily="49" charset="-122"/>
              </a:rPr>
              <a:t>SET FIELDS</a:t>
            </a:r>
            <a:r>
              <a:rPr lang="zh-CN" altLang="en-US" sz="2100" dirty="0">
                <a:latin typeface="Arial" pitchFamily="34" charset="0"/>
                <a:ea typeface="黑体" pitchFamily="49" charset="-122"/>
              </a:rPr>
              <a:t>生成的一个列表，并且执行</a:t>
            </a:r>
            <a:r>
              <a:rPr lang="en-US" altLang="zh-CN" sz="2100" dirty="0">
                <a:latin typeface="Arial" pitchFamily="34" charset="0"/>
                <a:ea typeface="黑体" pitchFamily="49" charset="-122"/>
              </a:rPr>
              <a:t>SET FIELDS OFF</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③</a:t>
            </a:r>
            <a:r>
              <a:rPr lang="en-US" altLang="zh-CN" sz="2100" dirty="0" smtClean="0">
                <a:latin typeface="Arial" pitchFamily="34" charset="0"/>
                <a:ea typeface="黑体" pitchFamily="49" charset="-122"/>
              </a:rPr>
              <a:t>GETS</a:t>
            </a:r>
            <a:r>
              <a:rPr lang="zh-CN" altLang="en-US" sz="2100" dirty="0">
                <a:latin typeface="Arial" pitchFamily="34" charset="0"/>
                <a:ea typeface="黑体" pitchFamily="49" charset="-122"/>
              </a:rPr>
              <a:t>：释放所有的</a:t>
            </a:r>
            <a:r>
              <a:rPr lang="en-US" altLang="zh-CN" sz="2100" dirty="0">
                <a:latin typeface="Arial" pitchFamily="34" charset="0"/>
                <a:ea typeface="黑体" pitchFamily="49" charset="-122"/>
              </a:rPr>
              <a:t>@…GET</a:t>
            </a:r>
            <a:r>
              <a:rPr lang="zh-CN" altLang="en-US" sz="2100" dirty="0">
                <a:latin typeface="Arial" pitchFamily="34" charset="0"/>
                <a:ea typeface="黑体" pitchFamily="49" charset="-122"/>
              </a:rPr>
              <a:t>控制。</a:t>
            </a:r>
          </a:p>
          <a:p>
            <a:r>
              <a:rPr lang="zh-CN" altLang="en-US" sz="2100" dirty="0" smtClean="0">
                <a:latin typeface="Arial" pitchFamily="34" charset="0"/>
                <a:ea typeface="黑体" pitchFamily="49" charset="-122"/>
              </a:rPr>
              <a:t>       ④</a:t>
            </a:r>
            <a:r>
              <a:rPr lang="en-US" altLang="zh-CN" sz="2100" dirty="0" smtClean="0">
                <a:latin typeface="Arial" pitchFamily="34" charset="0"/>
                <a:ea typeface="黑体" pitchFamily="49" charset="-122"/>
              </a:rPr>
              <a:t>MEMORY</a:t>
            </a:r>
            <a:r>
              <a:rPr lang="zh-CN" altLang="en-US" sz="2100" dirty="0">
                <a:latin typeface="Arial" pitchFamily="34" charset="0"/>
                <a:ea typeface="黑体" pitchFamily="49" charset="-122"/>
              </a:rPr>
              <a:t>：释放除系统内存变量外的所有的公共内存变量、私有内存变量和数组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⑤</a:t>
            </a:r>
            <a:r>
              <a:rPr lang="en-US" altLang="zh-CN" sz="2100" dirty="0" smtClean="0">
                <a:latin typeface="Arial" pitchFamily="34" charset="0"/>
                <a:ea typeface="黑体" pitchFamily="49" charset="-122"/>
              </a:rPr>
              <a:t>PROGRAM</a:t>
            </a:r>
            <a:r>
              <a:rPr lang="zh-CN" altLang="en-US" sz="2100" dirty="0">
                <a:latin typeface="Arial" pitchFamily="34" charset="0"/>
                <a:ea typeface="黑体" pitchFamily="49" charset="-122"/>
              </a:rPr>
              <a:t>：释放编译程序缓冲区。</a:t>
            </a:r>
          </a:p>
          <a:p>
            <a:r>
              <a:rPr lang="zh-CN" altLang="en-US" sz="2100" dirty="0" smtClean="0">
                <a:latin typeface="Arial" pitchFamily="34" charset="0"/>
                <a:ea typeface="黑体" pitchFamily="49" charset="-122"/>
              </a:rPr>
              <a:t>       其他子句将陆续介绍。</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a:t>
            </a:r>
            <a:r>
              <a:rPr lang="en-US" altLang="zh-CN" sz="2200" dirty="0">
                <a:ea typeface="黑体" pitchFamily="49" charset="-122"/>
              </a:rPr>
              <a:t>CLEAR</a:t>
            </a:r>
            <a:r>
              <a:rPr lang="zh-CN" altLang="en-US" sz="2200" dirty="0">
                <a:ea typeface="黑体" pitchFamily="49" charset="-122"/>
              </a:rPr>
              <a:t>命令</a:t>
            </a:r>
          </a:p>
        </p:txBody>
      </p:sp>
    </p:spTree>
    <p:extLst>
      <p:ext uri="{BB962C8B-B14F-4D97-AF65-F5344CB8AC3E}">
        <p14:creationId xmlns:p14="http://schemas.microsoft.com/office/powerpoint/2010/main" val="1509501864"/>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格式</a:t>
            </a:r>
            <a:r>
              <a:rPr lang="zh-CN" altLang="en-US" sz="2100" dirty="0">
                <a:latin typeface="Arial" pitchFamily="34" charset="0"/>
                <a:ea typeface="黑体" pitchFamily="49" charset="-122"/>
              </a:rPr>
              <a:t>输入输出是指在数据输入输出时，可以控制数据在窗口中的输入输出位置。</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zh-CN" altLang="en-US" sz="2100" dirty="0" smtClean="0">
                <a:latin typeface="Arial" pitchFamily="34" charset="0"/>
                <a:ea typeface="黑体" pitchFamily="49" charset="-122"/>
              </a:rPr>
              <a:t>       格式</a:t>
            </a:r>
            <a:r>
              <a:rPr lang="en-US" altLang="zh-CN" sz="2100" dirty="0" smtClean="0">
                <a:latin typeface="Arial" pitchFamily="34" charset="0"/>
                <a:ea typeface="黑体" pitchFamily="49" charset="-122"/>
              </a:rPr>
              <a:t>1</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@&lt;</a:t>
            </a:r>
            <a:r>
              <a:rPr lang="en-US" altLang="zh-CN" sz="2100" dirty="0" err="1">
                <a:solidFill>
                  <a:srgbClr val="FFFF00"/>
                </a:solidFill>
                <a:latin typeface="Arial" pitchFamily="34" charset="0"/>
                <a:ea typeface="黑体" pitchFamily="49" charset="-122"/>
              </a:rPr>
              <a:t>nRow</a:t>
            </a:r>
            <a:r>
              <a:rPr lang="en-US" altLang="zh-CN" sz="2100" dirty="0">
                <a:solidFill>
                  <a:srgbClr val="FFFF00"/>
                </a:solidFill>
                <a:latin typeface="Arial" pitchFamily="34" charset="0"/>
                <a:ea typeface="黑体" pitchFamily="49" charset="-122"/>
              </a:rPr>
              <a:t>, </a:t>
            </a:r>
            <a:r>
              <a:rPr lang="en-US" altLang="zh-CN" sz="2100" dirty="0" err="1">
                <a:solidFill>
                  <a:srgbClr val="FFFF00"/>
                </a:solidFill>
                <a:latin typeface="Arial" pitchFamily="34" charset="0"/>
                <a:ea typeface="黑体" pitchFamily="49" charset="-122"/>
              </a:rPr>
              <a:t>nColumn</a:t>
            </a:r>
            <a:r>
              <a:rPr lang="en-US" altLang="zh-CN" sz="2100" dirty="0">
                <a:solidFill>
                  <a:srgbClr val="FFFF00"/>
                </a:solidFill>
                <a:latin typeface="Arial" pitchFamily="34" charset="0"/>
                <a:ea typeface="黑体" pitchFamily="49" charset="-122"/>
              </a:rPr>
              <a:t>&gt; [SAY &lt;Expression1&gt;] </a:t>
            </a:r>
            <a:endParaRPr lang="en-US" altLang="zh-CN" sz="2100" dirty="0" smtClean="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GET </a:t>
            </a:r>
            <a:r>
              <a:rPr lang="en-US" altLang="zh-CN" sz="2100" dirty="0">
                <a:solidFill>
                  <a:srgbClr val="FFFF00"/>
                </a:solidFill>
                <a:latin typeface="Arial" pitchFamily="34" charset="0"/>
                <a:ea typeface="黑体" pitchFamily="49" charset="-122"/>
              </a:rPr>
              <a:t>&lt;</a:t>
            </a:r>
            <a:r>
              <a:rPr lang="en-US" altLang="zh-CN" sz="2100" dirty="0" err="1">
                <a:solidFill>
                  <a:srgbClr val="FFFF00"/>
                </a:solidFill>
                <a:latin typeface="Arial" pitchFamily="34" charset="0"/>
                <a:ea typeface="黑体" pitchFamily="49" charset="-122"/>
              </a:rPr>
              <a:t>MemVarName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FieldName</a:t>
            </a:r>
            <a:r>
              <a:rPr lang="en-US" altLang="zh-CN" sz="2100" dirty="0" smtClean="0">
                <a:solidFill>
                  <a:srgbClr val="FFFF00"/>
                </a:solidFill>
                <a:latin typeface="Arial" pitchFamily="34" charset="0"/>
                <a:ea typeface="黑体" pitchFamily="49" charset="-122"/>
              </a:rPr>
              <a:t>&gt;</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FUNCTION &lt;</a:t>
            </a:r>
            <a:r>
              <a:rPr lang="en-US" altLang="zh-CN" sz="2100" dirty="0" err="1">
                <a:solidFill>
                  <a:srgbClr val="FFFF00"/>
                </a:solidFill>
                <a:latin typeface="Arial" pitchFamily="34" charset="0"/>
                <a:ea typeface="黑体" pitchFamily="49" charset="-122"/>
              </a:rPr>
              <a:t>cFormatCode</a:t>
            </a:r>
            <a:r>
              <a:rPr lang="en-US" altLang="zh-CN" sz="2100" dirty="0">
                <a:solidFill>
                  <a:srgbClr val="FFFF00"/>
                </a:solidFill>
                <a:latin typeface="Arial" pitchFamily="34" charset="0"/>
                <a:ea typeface="黑体" pitchFamily="49" charset="-122"/>
              </a:rPr>
              <a:t>&gt;] [PICTURE&lt; </a:t>
            </a:r>
            <a:r>
              <a:rPr lang="en-US" altLang="zh-CN" sz="2100" dirty="0" err="1">
                <a:solidFill>
                  <a:srgbClr val="FFFF00"/>
                </a:solidFill>
                <a:latin typeface="Arial" pitchFamily="34" charset="0"/>
                <a:ea typeface="黑体" pitchFamily="49" charset="-122"/>
              </a:rPr>
              <a:t>cFormatCode</a:t>
            </a:r>
            <a:r>
              <a:rPr lang="en-US" altLang="zh-CN" sz="2100" dirty="0">
                <a:solidFill>
                  <a:srgbClr val="FFFF00"/>
                </a:solidFill>
                <a:latin typeface="Arial" pitchFamily="34" charset="0"/>
                <a:ea typeface="黑体" pitchFamily="49" charset="-122"/>
              </a:rPr>
              <a:t>&gt;]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DEFAULT &lt;Expression2&gt;]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RANGE&lt;nLowerBound1&gt;, &lt;</a:t>
            </a:r>
            <a:r>
              <a:rPr lang="en-US" altLang="zh-CN" sz="2100" dirty="0" err="1">
                <a:solidFill>
                  <a:srgbClr val="FFFF00"/>
                </a:solidFill>
                <a:latin typeface="Arial" pitchFamily="34" charset="0"/>
                <a:ea typeface="黑体" pitchFamily="49" charset="-122"/>
              </a:rPr>
              <a:t>nUpperBound</a:t>
            </a:r>
            <a:r>
              <a:rPr lang="en-US" altLang="zh-CN" sz="2100" dirty="0">
                <a:solidFill>
                  <a:srgbClr val="FFFF00"/>
                </a:solidFill>
                <a:latin typeface="Arial" pitchFamily="34" charset="0"/>
                <a:ea typeface="黑体" pitchFamily="49" charset="-122"/>
              </a:rPr>
              <a:t>&gt;] [VALID &lt;</a:t>
            </a:r>
            <a:r>
              <a:rPr lang="en-US" altLang="zh-CN" sz="2100" dirty="0" err="1">
                <a:solidFill>
                  <a:srgbClr val="FFFF00"/>
                </a:solidFill>
                <a:latin typeface="Arial" pitchFamily="34" charset="0"/>
                <a:ea typeface="黑体" pitchFamily="49" charset="-122"/>
              </a:rPr>
              <a:t>lExpression</a:t>
            </a:r>
            <a:r>
              <a:rPr lang="en-US" altLang="zh-CN" sz="2100" dirty="0">
                <a:solidFill>
                  <a:srgbClr val="FFFF00"/>
                </a:solidFill>
                <a:latin typeface="Arial" pitchFamily="34" charset="0"/>
                <a:ea typeface="黑体" pitchFamily="49" charset="-122"/>
              </a:rPr>
              <a:t>&gt;]</a:t>
            </a:r>
          </a:p>
          <a:p>
            <a:r>
              <a:rPr lang="zh-CN" altLang="en-US" sz="2100" dirty="0" smtClean="0">
                <a:latin typeface="Arial" pitchFamily="34" charset="0"/>
                <a:ea typeface="黑体" pitchFamily="49" charset="-122"/>
              </a:rPr>
              <a:t>       格式</a:t>
            </a:r>
            <a:r>
              <a:rPr lang="en-US" altLang="zh-CN" sz="2100" dirty="0" smtClean="0">
                <a:latin typeface="Arial" pitchFamily="34" charset="0"/>
                <a:ea typeface="黑体" pitchFamily="49" charset="-122"/>
              </a:rPr>
              <a:t>2</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READ </a:t>
            </a:r>
            <a:r>
              <a:rPr lang="en-US" altLang="zh-CN" sz="2100" dirty="0">
                <a:solidFill>
                  <a:srgbClr val="FFFF00"/>
                </a:solidFill>
                <a:latin typeface="Arial" pitchFamily="34" charset="0"/>
                <a:ea typeface="黑体" pitchFamily="49" charset="-122"/>
              </a:rPr>
              <a:t>[SAVE]</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功能：格式</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是在屏幕指定的坐标位置上显示输入提示信息，然后通过格式</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激活命令</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中</a:t>
            </a:r>
            <a:r>
              <a:rPr lang="en-US" altLang="zh-CN" sz="2100" dirty="0">
                <a:latin typeface="Arial" pitchFamily="34" charset="0"/>
                <a:ea typeface="黑体" pitchFamily="49" charset="-122"/>
              </a:rPr>
              <a:t>GET</a:t>
            </a:r>
            <a:r>
              <a:rPr lang="zh-CN" altLang="en-US" sz="2100" dirty="0">
                <a:latin typeface="Arial" pitchFamily="34" charset="0"/>
                <a:ea typeface="黑体" pitchFamily="49" charset="-122"/>
              </a:rPr>
              <a:t>子句的变量值。执行到</a:t>
            </a:r>
            <a:r>
              <a:rPr lang="en-US" altLang="zh-CN" sz="2100" dirty="0">
                <a:latin typeface="Arial" pitchFamily="34" charset="0"/>
                <a:ea typeface="黑体" pitchFamily="49" charset="-122"/>
              </a:rPr>
              <a:t>READ</a:t>
            </a:r>
            <a:r>
              <a:rPr lang="zh-CN" altLang="en-US" sz="2100" dirty="0">
                <a:latin typeface="Arial" pitchFamily="34" charset="0"/>
                <a:ea typeface="黑体" pitchFamily="49" charset="-122"/>
              </a:rPr>
              <a:t>命令时，光标停在变量位置等待用户对该变量的值进行修改。</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@&lt;</a:t>
            </a:r>
            <a:r>
              <a:rPr lang="en-US" altLang="zh-CN" sz="2100" dirty="0" err="1">
                <a:latin typeface="Arial" pitchFamily="34" charset="0"/>
                <a:ea typeface="黑体" pitchFamily="49" charset="-122"/>
              </a:rPr>
              <a:t>nRow</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nColumn</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：指定</a:t>
            </a:r>
            <a:r>
              <a:rPr lang="en-US" altLang="zh-CN" sz="2100" dirty="0">
                <a:latin typeface="Arial" pitchFamily="34" charset="0"/>
                <a:ea typeface="黑体" pitchFamily="49" charset="-122"/>
              </a:rPr>
              <a:t>@…SAY</a:t>
            </a:r>
            <a:r>
              <a:rPr lang="zh-CN" altLang="en-US" sz="2100" dirty="0">
                <a:latin typeface="Arial" pitchFamily="34" charset="0"/>
                <a:ea typeface="黑体" pitchFamily="49" charset="-122"/>
              </a:rPr>
              <a:t>命令输出结果的位置。</a:t>
            </a:r>
            <a:r>
              <a:rPr lang="en-US" altLang="zh-CN" sz="2100" dirty="0" err="1">
                <a:latin typeface="Arial" pitchFamily="34" charset="0"/>
                <a:ea typeface="黑体" pitchFamily="49" charset="-122"/>
              </a:rPr>
              <a:t>nRow</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nColumn</a:t>
            </a:r>
            <a:r>
              <a:rPr lang="zh-CN" altLang="en-US" sz="2100" dirty="0">
                <a:latin typeface="Arial" pitchFamily="34" charset="0"/>
                <a:ea typeface="黑体" pitchFamily="49" charset="-122"/>
              </a:rPr>
              <a:t>分别表示</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主窗口（或用户自定义窗口）中系统菜单下面的行和列数。</a:t>
            </a:r>
            <a:r>
              <a:rPr lang="en-US" altLang="zh-CN" sz="2100" dirty="0" err="1">
                <a:latin typeface="Arial" pitchFamily="34" charset="0"/>
                <a:ea typeface="黑体" pitchFamily="49" charset="-122"/>
              </a:rPr>
              <a:t>nRow</a:t>
            </a:r>
            <a:r>
              <a:rPr lang="zh-CN" altLang="en-US" sz="2100" dirty="0">
                <a:latin typeface="Arial" pitchFamily="34" charset="0"/>
                <a:ea typeface="黑体" pitchFamily="49" charset="-122"/>
              </a:rPr>
              <a:t>的编号从上向下编号，第一行记为第</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行；</a:t>
            </a:r>
            <a:r>
              <a:rPr lang="en-US" altLang="zh-CN" sz="2100" dirty="0" err="1">
                <a:latin typeface="Arial" pitchFamily="34" charset="0"/>
                <a:ea typeface="黑体" pitchFamily="49" charset="-122"/>
              </a:rPr>
              <a:t>nColumn</a:t>
            </a:r>
            <a:r>
              <a:rPr lang="zh-CN" altLang="en-US" sz="2100" dirty="0">
                <a:latin typeface="Arial" pitchFamily="34" charset="0"/>
                <a:ea typeface="黑体" pitchFamily="49" charset="-122"/>
              </a:rPr>
              <a:t>从左到右编号，第一列记为第</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7.2.4  </a:t>
            </a:r>
            <a:r>
              <a:rPr lang="zh-CN" altLang="en-US" sz="2200" dirty="0">
                <a:ea typeface="黑体" pitchFamily="49" charset="-122"/>
              </a:rPr>
              <a:t>格式输入命令</a:t>
            </a:r>
          </a:p>
        </p:txBody>
      </p:sp>
    </p:spTree>
    <p:extLst>
      <p:ext uri="{BB962C8B-B14F-4D97-AF65-F5344CB8AC3E}">
        <p14:creationId xmlns:p14="http://schemas.microsoft.com/office/powerpoint/2010/main" val="681679189"/>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SAY &lt;Expression1&gt;</a:t>
            </a:r>
            <a:r>
              <a:rPr lang="zh-CN" altLang="en-US" sz="2100" dirty="0">
                <a:latin typeface="Arial" pitchFamily="34" charset="0"/>
                <a:ea typeface="黑体" pitchFamily="49" charset="-122"/>
              </a:rPr>
              <a:t>：指定从</a:t>
            </a:r>
            <a:r>
              <a:rPr lang="en-US" altLang="zh-CN" sz="2100" dirty="0" err="1">
                <a:latin typeface="Arial" pitchFamily="34" charset="0"/>
                <a:ea typeface="黑体" pitchFamily="49" charset="-122"/>
              </a:rPr>
              <a:t>nRow</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nColumn</a:t>
            </a:r>
            <a:r>
              <a:rPr lang="zh-CN" altLang="en-US" sz="2100" dirty="0">
                <a:latin typeface="Arial" pitchFamily="34" charset="0"/>
                <a:ea typeface="黑体" pitchFamily="49" charset="-122"/>
              </a:rPr>
              <a:t>处开始计算并显示</a:t>
            </a:r>
            <a:r>
              <a:rPr lang="en-US" altLang="zh-CN" sz="2100" dirty="0">
                <a:latin typeface="Arial" pitchFamily="34" charset="0"/>
                <a:ea typeface="黑体" pitchFamily="49" charset="-122"/>
              </a:rPr>
              <a:t>Expression1</a:t>
            </a:r>
            <a:r>
              <a:rPr lang="zh-CN" altLang="en-US" sz="2100" dirty="0">
                <a:latin typeface="Arial" pitchFamily="34" charset="0"/>
                <a:ea typeface="黑体" pitchFamily="49" charset="-122"/>
              </a:rPr>
              <a:t>的内容。</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GET &lt;</a:t>
            </a:r>
            <a:r>
              <a:rPr lang="en-US" altLang="zh-CN" sz="2100" dirty="0" err="1">
                <a:latin typeface="Arial" pitchFamily="34" charset="0"/>
                <a:ea typeface="黑体" pitchFamily="49" charset="-122"/>
              </a:rPr>
              <a:t>MemVarName</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FieldName</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：指显示或保存内容的内存变量、数组元素或字段。</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FUNCTION &lt;</a:t>
            </a:r>
            <a:r>
              <a:rPr lang="en-US" altLang="zh-CN" sz="2100" dirty="0" err="1">
                <a:latin typeface="Arial" pitchFamily="34" charset="0"/>
                <a:ea typeface="黑体" pitchFamily="49" charset="-122"/>
              </a:rPr>
              <a:t>cFormatCode</a:t>
            </a:r>
            <a:r>
              <a:rPr lang="en-US" altLang="zh-CN" sz="2100" dirty="0">
                <a:latin typeface="Arial" pitchFamily="34" charset="0"/>
                <a:ea typeface="黑体" pitchFamily="49" charset="-122"/>
              </a:rPr>
              <a:t>&gt; | PICTURE&lt; </a:t>
            </a:r>
            <a:r>
              <a:rPr lang="en-US" altLang="zh-CN" sz="2100" dirty="0" err="1">
                <a:latin typeface="Arial" pitchFamily="34" charset="0"/>
                <a:ea typeface="黑体" pitchFamily="49" charset="-122"/>
              </a:rPr>
              <a:t>cFormatCode</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：指定决定显示或保存在内存变量、数组元素或字段中内容的格式。表</a:t>
            </a:r>
            <a:r>
              <a:rPr lang="en-US" altLang="zh-CN" sz="2100" dirty="0">
                <a:latin typeface="Arial" pitchFamily="34" charset="0"/>
                <a:ea typeface="黑体" pitchFamily="49" charset="-122"/>
              </a:rPr>
              <a:t>7-1</a:t>
            </a:r>
            <a:r>
              <a:rPr lang="zh-CN" altLang="en-US" sz="2100" dirty="0">
                <a:latin typeface="Arial" pitchFamily="34" charset="0"/>
                <a:ea typeface="黑体" pitchFamily="49" charset="-122"/>
              </a:rPr>
              <a:t>和表</a:t>
            </a:r>
            <a:r>
              <a:rPr lang="en-US" altLang="zh-CN" sz="2100" dirty="0">
                <a:latin typeface="Arial" pitchFamily="34" charset="0"/>
                <a:ea typeface="黑体" pitchFamily="49" charset="-122"/>
              </a:rPr>
              <a:t>7-2</a:t>
            </a:r>
            <a:r>
              <a:rPr lang="zh-CN" altLang="en-US" sz="2100" dirty="0">
                <a:latin typeface="Arial" pitchFamily="34" charset="0"/>
                <a:ea typeface="黑体" pitchFamily="49" charset="-122"/>
              </a:rPr>
              <a:t>分别列出了</a:t>
            </a:r>
            <a:r>
              <a:rPr lang="en-US" altLang="zh-CN" sz="2100" dirty="0">
                <a:latin typeface="Arial" pitchFamily="34" charset="0"/>
                <a:ea typeface="黑体" pitchFamily="49" charset="-122"/>
              </a:rPr>
              <a:t>PICTURE </a:t>
            </a:r>
            <a:r>
              <a:rPr lang="en-US" altLang="zh-CN" sz="2100" dirty="0" err="1">
                <a:latin typeface="Arial" pitchFamily="34" charset="0"/>
                <a:ea typeface="黑体" pitchFamily="49" charset="-122"/>
              </a:rPr>
              <a:t>cFormatCode</a:t>
            </a:r>
            <a:r>
              <a:rPr lang="zh-CN" altLang="en-US" sz="2100" dirty="0">
                <a:latin typeface="Arial" pitchFamily="34" charset="0"/>
                <a:ea typeface="黑体" pitchFamily="49" charset="-122"/>
              </a:rPr>
              <a:t>（格式符）和</a:t>
            </a:r>
            <a:r>
              <a:rPr lang="en-US" altLang="zh-CN" sz="2100" dirty="0" err="1">
                <a:latin typeface="Arial" pitchFamily="34" charset="0"/>
                <a:ea typeface="黑体" pitchFamily="49" charset="-122"/>
              </a:rPr>
              <a:t>FUNCTIONcFormatCode</a:t>
            </a:r>
            <a:r>
              <a:rPr lang="zh-CN" altLang="en-US" sz="2100" dirty="0">
                <a:latin typeface="Arial" pitchFamily="34" charset="0"/>
                <a:ea typeface="黑体" pitchFamily="49" charset="-122"/>
              </a:rPr>
              <a:t>（功能符）的代码及功能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2627784" y="3055413"/>
            <a:ext cx="326571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7-1  PICTURE</a:t>
            </a:r>
            <a:r>
              <a:rPr lang="zh-CN" altLang="en-US" dirty="0">
                <a:solidFill>
                  <a:srgbClr val="FFFFFF"/>
                </a:solidFill>
                <a:latin typeface="Arial" pitchFamily="34" charset="0"/>
                <a:ea typeface="黑体" pitchFamily="49" charset="-122"/>
              </a:rPr>
              <a:t>格式符代码表</a:t>
            </a: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557859"/>
            <a:ext cx="6912768"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237006"/>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3212976"/>
            <a:ext cx="899795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⑤</a:t>
            </a:r>
            <a:r>
              <a:rPr lang="en-US" altLang="zh-CN" sz="2100" dirty="0">
                <a:latin typeface="Arial" pitchFamily="34" charset="0"/>
                <a:ea typeface="黑体" pitchFamily="49" charset="-122"/>
              </a:rPr>
              <a:t>DEFAULT &lt;Expression2&gt;</a:t>
            </a:r>
            <a:r>
              <a:rPr lang="zh-CN" altLang="en-US" sz="2100" dirty="0">
                <a:latin typeface="Arial" pitchFamily="34" charset="0"/>
                <a:ea typeface="黑体" pitchFamily="49" charset="-122"/>
              </a:rPr>
              <a:t>：如果指定的变量不存在，将自动</a:t>
            </a:r>
            <a:r>
              <a:rPr lang="zh-CN" altLang="en-US" sz="2100" dirty="0" smtClean="0">
                <a:latin typeface="Arial" pitchFamily="34" charset="0"/>
                <a:ea typeface="黑体" pitchFamily="49" charset="-122"/>
              </a:rPr>
              <a:t>创建并初始化。当</a:t>
            </a:r>
            <a:r>
              <a:rPr lang="zh-CN" altLang="en-US" sz="2100" dirty="0">
                <a:latin typeface="Arial" pitchFamily="34" charset="0"/>
                <a:ea typeface="黑体" pitchFamily="49" charset="-122"/>
              </a:rPr>
              <a:t>内存变量存在，或指定的是字段时，则忽略</a:t>
            </a:r>
            <a:r>
              <a:rPr lang="en-US" altLang="zh-CN" sz="2100" dirty="0">
                <a:latin typeface="Arial" pitchFamily="34" charset="0"/>
                <a:ea typeface="黑体" pitchFamily="49" charset="-122"/>
              </a:rPr>
              <a:t>DEFAULT</a:t>
            </a:r>
            <a:r>
              <a:rPr lang="zh-CN" altLang="en-US" sz="2100" dirty="0">
                <a:latin typeface="Arial" pitchFamily="34" charset="0"/>
                <a:ea typeface="黑体" pitchFamily="49" charset="-122"/>
              </a:rPr>
              <a:t>子句。</a:t>
            </a:r>
          </a:p>
          <a:p>
            <a:r>
              <a:rPr lang="zh-CN" altLang="en-US" sz="2100" dirty="0" smtClean="0">
                <a:latin typeface="Arial" pitchFamily="34" charset="0"/>
                <a:ea typeface="黑体" pitchFamily="49" charset="-122"/>
              </a:rPr>
              <a:t>       ⑥</a:t>
            </a:r>
            <a:r>
              <a:rPr lang="en-US" altLang="zh-CN" sz="2100" dirty="0">
                <a:latin typeface="Arial" pitchFamily="34" charset="0"/>
                <a:ea typeface="黑体" pitchFamily="49" charset="-122"/>
              </a:rPr>
              <a:t>RANGE &lt;</a:t>
            </a:r>
            <a:r>
              <a:rPr lang="en-US" altLang="zh-CN" sz="2100" dirty="0" err="1">
                <a:latin typeface="Arial" pitchFamily="34" charset="0"/>
                <a:ea typeface="黑体" pitchFamily="49" charset="-122"/>
              </a:rPr>
              <a:t>nLowerBound</a:t>
            </a:r>
            <a:r>
              <a:rPr lang="en-US" altLang="zh-CN" sz="2100" dirty="0">
                <a:latin typeface="Arial" pitchFamily="34" charset="0"/>
                <a:ea typeface="黑体" pitchFamily="49" charset="-122"/>
              </a:rPr>
              <a:t>&gt;, &lt;</a:t>
            </a:r>
            <a:r>
              <a:rPr lang="en-US" altLang="zh-CN" sz="2100" dirty="0" err="1">
                <a:latin typeface="Arial" pitchFamily="34" charset="0"/>
                <a:ea typeface="黑体" pitchFamily="49" charset="-122"/>
              </a:rPr>
              <a:t>nUpperBound</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：表示表示输入数据的上限</a:t>
            </a:r>
            <a:r>
              <a:rPr lang="en-US" altLang="zh-CN" sz="2100" dirty="0" err="1">
                <a:latin typeface="Arial" pitchFamily="34" charset="0"/>
                <a:ea typeface="黑体" pitchFamily="49" charset="-122"/>
              </a:rPr>
              <a:t>nUpperBound</a:t>
            </a:r>
            <a:r>
              <a:rPr lang="zh-CN" altLang="en-US" sz="2100" dirty="0">
                <a:latin typeface="Arial" pitchFamily="34" charset="0"/>
                <a:ea typeface="黑体" pitchFamily="49" charset="-122"/>
              </a:rPr>
              <a:t>和下限</a:t>
            </a:r>
            <a:r>
              <a:rPr lang="en-US" altLang="zh-CN" sz="2100" dirty="0" err="1">
                <a:latin typeface="Arial" pitchFamily="34" charset="0"/>
                <a:ea typeface="黑体" pitchFamily="49" charset="-122"/>
              </a:rPr>
              <a:t>nLowerBound</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⑦</a:t>
            </a:r>
            <a:r>
              <a:rPr lang="en-US" altLang="zh-CN" sz="2100" dirty="0">
                <a:latin typeface="Arial" pitchFamily="34" charset="0"/>
                <a:ea typeface="黑体" pitchFamily="49" charset="-122"/>
              </a:rPr>
              <a:t>VALID &lt;</a:t>
            </a:r>
            <a:r>
              <a:rPr lang="en-US" altLang="zh-CN" sz="2100" dirty="0" err="1">
                <a:latin typeface="Arial" pitchFamily="34" charset="0"/>
                <a:ea typeface="黑体" pitchFamily="49" charset="-122"/>
              </a:rPr>
              <a:t>lExpression</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：该子句表示数据输入和显示的条件</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⑧</a:t>
            </a:r>
            <a:r>
              <a:rPr lang="zh-CN" altLang="en-US" sz="2100" dirty="0">
                <a:latin typeface="Arial" pitchFamily="34" charset="0"/>
                <a:ea typeface="黑体" pitchFamily="49" charset="-122"/>
              </a:rPr>
              <a:t>一个</a:t>
            </a:r>
            <a:r>
              <a:rPr lang="en-US" altLang="zh-CN" sz="2100" dirty="0">
                <a:latin typeface="Arial" pitchFamily="34" charset="0"/>
                <a:ea typeface="黑体" pitchFamily="49" charset="-122"/>
              </a:rPr>
              <a:t>READ</a:t>
            </a:r>
            <a:r>
              <a:rPr lang="zh-CN" altLang="en-US" sz="2100" dirty="0">
                <a:latin typeface="Arial" pitchFamily="34" charset="0"/>
                <a:ea typeface="黑体" pitchFamily="49" charset="-122"/>
              </a:rPr>
              <a:t>命令可以激活多个</a:t>
            </a:r>
            <a:r>
              <a:rPr lang="en-US" altLang="zh-CN" sz="2100" dirty="0">
                <a:latin typeface="Arial" pitchFamily="34" charset="0"/>
                <a:ea typeface="黑体" pitchFamily="49" charset="-122"/>
              </a:rPr>
              <a:t>GET</a:t>
            </a:r>
            <a:r>
              <a:rPr lang="zh-CN" altLang="en-US" sz="2100" dirty="0">
                <a:latin typeface="Arial" pitchFamily="34" charset="0"/>
                <a:ea typeface="黑体" pitchFamily="49" charset="-122"/>
              </a:rPr>
              <a:t>后的变量，但</a:t>
            </a:r>
            <a:r>
              <a:rPr lang="en-US" altLang="zh-CN" sz="2100" dirty="0">
                <a:latin typeface="Arial" pitchFamily="34" charset="0"/>
                <a:ea typeface="黑体" pitchFamily="49" charset="-122"/>
              </a:rPr>
              <a:t>READ</a:t>
            </a:r>
            <a:r>
              <a:rPr lang="zh-CN" altLang="en-US" sz="2100" dirty="0">
                <a:latin typeface="Arial" pitchFamily="34" charset="0"/>
                <a:ea typeface="黑体" pitchFamily="49" charset="-122"/>
              </a:rPr>
              <a:t>执行以后，不能再编辑该命令之前的</a:t>
            </a:r>
            <a:r>
              <a:rPr lang="en-US" altLang="zh-CN" sz="2100" dirty="0">
                <a:latin typeface="Arial" pitchFamily="34" charset="0"/>
                <a:ea typeface="黑体" pitchFamily="49" charset="-122"/>
              </a:rPr>
              <a:t>GET</a:t>
            </a:r>
            <a:r>
              <a:rPr lang="zh-CN" altLang="en-US" sz="2100" dirty="0">
                <a:latin typeface="Arial" pitchFamily="34" charset="0"/>
                <a:ea typeface="黑体" pitchFamily="49" charset="-122"/>
              </a:rPr>
              <a:t>变量，要想使这些变量仍能被以后的</a:t>
            </a:r>
            <a:r>
              <a:rPr lang="en-US" altLang="zh-CN" sz="2100" dirty="0">
                <a:latin typeface="Arial" pitchFamily="34" charset="0"/>
                <a:ea typeface="黑体" pitchFamily="49" charset="-122"/>
              </a:rPr>
              <a:t>READ</a:t>
            </a:r>
            <a:r>
              <a:rPr lang="zh-CN" altLang="en-US" sz="2100" dirty="0">
                <a:latin typeface="Arial" pitchFamily="34" charset="0"/>
                <a:ea typeface="黑体" pitchFamily="49" charset="-122"/>
              </a:rPr>
              <a:t>所编辑，可以用</a:t>
            </a:r>
            <a:r>
              <a:rPr lang="en-US" altLang="zh-CN" sz="2100" dirty="0">
                <a:latin typeface="Arial" pitchFamily="34" charset="0"/>
                <a:ea typeface="黑体" pitchFamily="49" charset="-122"/>
              </a:rPr>
              <a:t>SAVE</a:t>
            </a:r>
            <a:r>
              <a:rPr lang="zh-CN" altLang="en-US" sz="2100" dirty="0">
                <a:latin typeface="Arial" pitchFamily="34" charset="0"/>
                <a:ea typeface="黑体" pitchFamily="49" charset="-122"/>
              </a:rPr>
              <a:t>子句</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⑨</a:t>
            </a:r>
            <a:r>
              <a:rPr lang="zh-CN" altLang="en-US" sz="2100" dirty="0">
                <a:latin typeface="Arial" pitchFamily="34" charset="0"/>
                <a:ea typeface="黑体" pitchFamily="49" charset="-122"/>
              </a:rPr>
              <a:t>不用</a:t>
            </a:r>
            <a:r>
              <a:rPr lang="en-US" altLang="zh-CN" sz="2100" dirty="0">
                <a:latin typeface="Arial" pitchFamily="34" charset="0"/>
                <a:ea typeface="黑体" pitchFamily="49" charset="-122"/>
              </a:rPr>
              <a:t>READ</a:t>
            </a:r>
            <a:r>
              <a:rPr lang="zh-CN" altLang="en-US" sz="2100" dirty="0">
                <a:latin typeface="Arial" pitchFamily="34" charset="0"/>
                <a:ea typeface="黑体" pitchFamily="49" charset="-122"/>
              </a:rPr>
              <a:t>命令，则</a:t>
            </a:r>
            <a:r>
              <a:rPr lang="en-US" altLang="zh-CN" sz="2100" dirty="0">
                <a:latin typeface="Arial" pitchFamily="34" charset="0"/>
                <a:ea typeface="黑体" pitchFamily="49" charset="-122"/>
              </a:rPr>
              <a:t>@…SAY…GET…FUNCTION | PICTURE</a:t>
            </a:r>
            <a:r>
              <a:rPr lang="zh-CN" altLang="en-US" sz="2100" dirty="0">
                <a:latin typeface="Arial" pitchFamily="34" charset="0"/>
                <a:ea typeface="黑体" pitchFamily="49" charset="-122"/>
              </a:rPr>
              <a:t>可以只用于输出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4482" y="564871"/>
            <a:ext cx="5702400" cy="25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773018" y="188640"/>
            <a:ext cx="343812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7-2  FUNCTION</a:t>
            </a:r>
            <a:r>
              <a:rPr lang="zh-CN" altLang="en-US" dirty="0">
                <a:solidFill>
                  <a:srgbClr val="FFFFFF"/>
                </a:solidFill>
                <a:latin typeface="Arial" pitchFamily="34" charset="0"/>
                <a:ea typeface="黑体" pitchFamily="49" charset="-122"/>
              </a:rPr>
              <a:t>功能符代码表</a:t>
            </a:r>
          </a:p>
        </p:txBody>
      </p:sp>
    </p:spTree>
    <p:extLst>
      <p:ext uri="{BB962C8B-B14F-4D97-AF65-F5344CB8AC3E}">
        <p14:creationId xmlns:p14="http://schemas.microsoft.com/office/powerpoint/2010/main" val="2883367806"/>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7-5】  </a:t>
            </a:r>
            <a:r>
              <a:rPr lang="zh-CN" altLang="en-US" sz="2100" dirty="0">
                <a:latin typeface="Arial" pitchFamily="34" charset="0"/>
                <a:ea typeface="黑体" pitchFamily="49" charset="-122"/>
              </a:rPr>
              <a:t>编一程序，用于向“学生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表中追加记录程序执行后，屏幕显示如下： </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P268</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描述符（</a:t>
            </a:r>
            <a:r>
              <a:rPr lang="en-US" altLang="zh-CN" sz="2100" dirty="0">
                <a:latin typeface="Arial" pitchFamily="34" charset="0"/>
                <a:ea typeface="黑体" pitchFamily="49" charset="-122"/>
              </a:rPr>
              <a:t>FUNCTION</a:t>
            </a:r>
            <a:r>
              <a:rPr lang="zh-CN" altLang="en-US" sz="2100" dirty="0">
                <a:latin typeface="Arial" pitchFamily="34" charset="0"/>
                <a:ea typeface="黑体" pitchFamily="49" charset="-122"/>
              </a:rPr>
              <a:t>）作用于整个数据，而格式描述符（</a:t>
            </a:r>
            <a:r>
              <a:rPr lang="en-US" altLang="zh-CN" sz="2100" dirty="0">
                <a:latin typeface="Arial" pitchFamily="34" charset="0"/>
                <a:ea typeface="黑体" pitchFamily="49" charset="-122"/>
              </a:rPr>
              <a:t>PICTURE</a:t>
            </a:r>
            <a:r>
              <a:rPr lang="zh-CN" altLang="en-US" sz="2100" dirty="0">
                <a:latin typeface="Arial" pitchFamily="34" charset="0"/>
                <a:ea typeface="黑体" pitchFamily="49" charset="-122"/>
              </a:rPr>
              <a:t>）仅作用于数据中对应位置的单个字符。格式符也称为匹配字符。格式描述符的个数确定输入输出数据的宽度。有时可以省略功能描述符，而将该功能写在格式描述符之中。其使用格式为：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PICTURE </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功能描述符号 格式描述符号”</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，下面是一个格式输出的例子，程序如下：</a:t>
            </a:r>
          </a:p>
          <a:p>
            <a:r>
              <a:rPr lang="en-US" altLang="zh-CN" sz="2100" dirty="0" smtClean="0">
                <a:latin typeface="Arial" pitchFamily="34" charset="0"/>
                <a:ea typeface="黑体" pitchFamily="49" charset="-122"/>
              </a:rPr>
              <a:t>       clear</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x=1999.99</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y</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7156.33</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z=009901</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d=</a:t>
            </a:r>
            <a:r>
              <a:rPr lang="en-US" altLang="zh-CN" sz="2100" dirty="0" err="1" smtClean="0">
                <a:latin typeface="Arial" pitchFamily="34" charset="0"/>
                <a:ea typeface="黑体" pitchFamily="49" charset="-122"/>
              </a:rPr>
              <a:t>ctod</a:t>
            </a:r>
            <a:r>
              <a:rPr lang="en-US" altLang="zh-CN" sz="2100" dirty="0">
                <a:latin typeface="Arial" pitchFamily="34" charset="0"/>
                <a:ea typeface="黑体" pitchFamily="49" charset="-122"/>
              </a:rPr>
              <a:t>('99.10.13')</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2,30 say x function 'b' picture '####.##'</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3,30 say y function 'x' picture '####.##'</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4,30 say z function 'l' picture '@l ######'</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5,30 say d function 'e'</a:t>
            </a:r>
          </a:p>
          <a:p>
            <a:r>
              <a:rPr lang="en-US" altLang="zh-CN" sz="2100" dirty="0" smtClean="0">
                <a:latin typeface="Arial" pitchFamily="34" charset="0"/>
                <a:ea typeface="黑体" pitchFamily="49" charset="-122"/>
              </a:rPr>
              <a:t>　　cancel　　&amp;&amp;</a:t>
            </a:r>
            <a:r>
              <a:rPr lang="zh-CN" altLang="en-US" sz="2100" dirty="0" smtClean="0">
                <a:latin typeface="Arial" pitchFamily="34" charset="0"/>
                <a:ea typeface="黑体" pitchFamily="49" charset="-122"/>
              </a:rPr>
              <a:t>程序</a:t>
            </a:r>
            <a:r>
              <a:rPr lang="zh-CN" altLang="en-US" sz="2100" dirty="0">
                <a:latin typeface="Arial" pitchFamily="34" charset="0"/>
                <a:ea typeface="黑体" pitchFamily="49" charset="-122"/>
              </a:rPr>
              <a:t>执行后显示如下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7761" y="569775"/>
            <a:ext cx="3128558"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6140152"/>
            <a:ext cx="1107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505311"/>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268760"/>
            <a:ext cx="8997950" cy="784830"/>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4500" dirty="0" smtClean="0">
                <a:ea typeface="黑体" pitchFamily="49" charset="-122"/>
              </a:rPr>
              <a:t>第</a:t>
            </a:r>
            <a:r>
              <a:rPr lang="en-US" altLang="zh-CN" sz="4500" dirty="0" smtClean="0">
                <a:ea typeface="黑体" pitchFamily="49" charset="-122"/>
              </a:rPr>
              <a:t>7</a:t>
            </a:r>
            <a:r>
              <a:rPr lang="zh-CN" altLang="en-US" sz="4500" dirty="0" smtClean="0">
                <a:ea typeface="黑体" pitchFamily="49" charset="-122"/>
              </a:rPr>
              <a:t>章  </a:t>
            </a:r>
            <a:r>
              <a:rPr lang="en-US" altLang="zh-CN" sz="4500" dirty="0" smtClean="0">
                <a:ea typeface="黑体" pitchFamily="49" charset="-122"/>
              </a:rPr>
              <a:t>Visual FoxPro</a:t>
            </a:r>
            <a:r>
              <a:rPr lang="zh-CN" altLang="en-US" sz="4500" dirty="0" smtClean="0">
                <a:ea typeface="黑体" pitchFamily="49" charset="-122"/>
              </a:rPr>
              <a:t>程序设计基础</a:t>
            </a:r>
            <a:endParaRPr lang="zh-CN" altLang="en-US" sz="4500" dirty="0">
              <a:ea typeface="黑体" pitchFamily="49" charset="-122"/>
            </a:endParaRPr>
          </a:p>
        </p:txBody>
      </p:sp>
      <p:sp>
        <p:nvSpPr>
          <p:cNvPr id="361475" name="Text Box 3"/>
          <p:cNvSpPr txBox="1">
            <a:spLocks noChangeArrowheads="1"/>
          </p:cNvSpPr>
          <p:nvPr/>
        </p:nvSpPr>
        <p:spPr bwMode="auto">
          <a:xfrm>
            <a:off x="104775" y="2438747"/>
            <a:ext cx="8997950" cy="3726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SzPct val="100000"/>
              <a:buFont typeface="Wingdings" pitchFamily="2" charset="2"/>
              <a:buChar char="l"/>
            </a:pPr>
            <a:r>
              <a:rPr lang="zh-CN" altLang="zh-CN" sz="2400" dirty="0">
                <a:ea typeface="黑体" pitchFamily="49" charset="-122"/>
              </a:rPr>
              <a:t>了解程序、程序文件和建立及运行程序文件的</a:t>
            </a:r>
            <a:r>
              <a:rPr lang="zh-CN" altLang="zh-CN" sz="2400" dirty="0" smtClean="0">
                <a:ea typeface="黑体" pitchFamily="49" charset="-122"/>
              </a:rPr>
              <a:t>方法。</a:t>
            </a:r>
            <a:endParaRPr lang="zh-CN" altLang="zh-CN" sz="2400" dirty="0">
              <a:ea typeface="黑体" pitchFamily="49" charset="-122"/>
            </a:endParaRPr>
          </a:p>
          <a:p>
            <a:pPr marL="1085850" lvl="1" indent="-342900" fontAlgn="ctr">
              <a:buSzPct val="100000"/>
              <a:buFont typeface="Wingdings" pitchFamily="2" charset="2"/>
              <a:buChar char="l"/>
            </a:pPr>
            <a:r>
              <a:rPr lang="zh-CN" altLang="zh-CN" sz="2400" dirty="0">
                <a:ea typeface="黑体" pitchFamily="49" charset="-122"/>
              </a:rPr>
              <a:t>掌握程序中常用命令的使用方法。</a:t>
            </a:r>
          </a:p>
          <a:p>
            <a:pPr marL="1085850" lvl="1" indent="-342900" fontAlgn="ctr">
              <a:buSzPct val="100000"/>
              <a:buFont typeface="Wingdings" pitchFamily="2" charset="2"/>
              <a:buChar char="l"/>
            </a:pPr>
            <a:r>
              <a:rPr lang="zh-CN" altLang="zh-CN" sz="2400" dirty="0">
                <a:ea typeface="黑体" pitchFamily="49" charset="-122"/>
              </a:rPr>
              <a:t>重点掌握</a:t>
            </a:r>
            <a:r>
              <a:rPr lang="en-US" altLang="zh-CN" sz="2400" dirty="0">
                <a:ea typeface="黑体" pitchFamily="49" charset="-122"/>
              </a:rPr>
              <a:t>Visual FoxPro</a:t>
            </a:r>
            <a:r>
              <a:rPr lang="zh-CN" altLang="zh-CN" sz="2400" dirty="0">
                <a:ea typeface="黑体" pitchFamily="49" charset="-122"/>
              </a:rPr>
              <a:t>结构化程序设计方法。</a:t>
            </a:r>
          </a:p>
          <a:p>
            <a:pPr marL="1085850" lvl="1" indent="-342900" fontAlgn="ctr">
              <a:buSzPct val="100000"/>
              <a:buFont typeface="Wingdings" pitchFamily="2" charset="2"/>
              <a:buChar char="l"/>
            </a:pPr>
            <a:r>
              <a:rPr lang="zh-CN" altLang="zh-CN" sz="2400" dirty="0">
                <a:ea typeface="黑体" pitchFamily="49" charset="-122"/>
              </a:rPr>
              <a:t>熟练掌握</a:t>
            </a:r>
            <a:r>
              <a:rPr lang="en-US" altLang="zh-CN" sz="2400" dirty="0">
                <a:ea typeface="黑体" pitchFamily="49" charset="-122"/>
              </a:rPr>
              <a:t>IF-ELSE-ENDIF</a:t>
            </a:r>
            <a:r>
              <a:rPr lang="zh-CN" altLang="zh-CN" sz="2400" dirty="0">
                <a:ea typeface="黑体" pitchFamily="49" charset="-122"/>
              </a:rPr>
              <a:t>、</a:t>
            </a:r>
            <a:r>
              <a:rPr lang="en-US" altLang="zh-CN" sz="2400" dirty="0">
                <a:ea typeface="黑体" pitchFamily="49" charset="-122"/>
              </a:rPr>
              <a:t>DO CASE-ENDCASE</a:t>
            </a:r>
            <a:r>
              <a:rPr lang="zh-CN" altLang="zh-CN" sz="2400" dirty="0">
                <a:ea typeface="黑体" pitchFamily="49" charset="-122"/>
              </a:rPr>
              <a:t>、</a:t>
            </a:r>
            <a:r>
              <a:rPr lang="en-US" altLang="zh-CN" sz="2400" dirty="0">
                <a:ea typeface="黑体" pitchFamily="49" charset="-122"/>
              </a:rPr>
              <a:t>DO WHILE-ENDDO</a:t>
            </a:r>
            <a:r>
              <a:rPr lang="zh-CN" altLang="zh-CN" sz="2400" dirty="0">
                <a:ea typeface="黑体" pitchFamily="49" charset="-122"/>
              </a:rPr>
              <a:t>、</a:t>
            </a:r>
            <a:r>
              <a:rPr lang="en-US" altLang="zh-CN" sz="2400" dirty="0">
                <a:ea typeface="黑体" pitchFamily="49" charset="-122"/>
              </a:rPr>
              <a:t>FOR-NEXT</a:t>
            </a:r>
            <a:r>
              <a:rPr lang="zh-CN" altLang="zh-CN" sz="2400" dirty="0">
                <a:ea typeface="黑体" pitchFamily="49" charset="-122"/>
              </a:rPr>
              <a:t>、</a:t>
            </a:r>
            <a:r>
              <a:rPr lang="en-US" altLang="zh-CN" sz="2400" dirty="0">
                <a:ea typeface="黑体" pitchFamily="49" charset="-122"/>
              </a:rPr>
              <a:t>SCAN-ENDSCAN</a:t>
            </a:r>
            <a:r>
              <a:rPr lang="zh-CN" altLang="zh-CN" sz="2400" dirty="0">
                <a:ea typeface="黑体" pitchFamily="49" charset="-122"/>
              </a:rPr>
              <a:t>循环语句的使用。</a:t>
            </a:r>
          </a:p>
          <a:p>
            <a:pPr marL="1085850" lvl="1" indent="-342900" fontAlgn="ctr">
              <a:buSzPct val="100000"/>
              <a:buFont typeface="Wingdings" pitchFamily="2" charset="2"/>
              <a:buChar char="l"/>
            </a:pPr>
            <a:r>
              <a:rPr lang="zh-CN" altLang="zh-CN" sz="2400" dirty="0">
                <a:ea typeface="黑体" pitchFamily="49" charset="-122"/>
              </a:rPr>
              <a:t>掌握程序设计的模块化思想，学会正确建立过程和函数的方法和使用。</a:t>
            </a:r>
          </a:p>
          <a:p>
            <a:pPr marL="1085850" lvl="1" indent="-342900" fontAlgn="ctr">
              <a:buSzPct val="100000"/>
              <a:buFont typeface="Wingdings" pitchFamily="2" charset="2"/>
              <a:buChar char="l"/>
            </a:pPr>
            <a:r>
              <a:rPr lang="zh-CN" altLang="zh-CN" sz="2400" dirty="0">
                <a:ea typeface="黑体" pitchFamily="49" charset="-122"/>
              </a:rPr>
              <a:t>了解变量的作用域及其用法</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Visual </a:t>
            </a:r>
            <a:r>
              <a:rPr lang="en-US" altLang="zh-CN" sz="1900" dirty="0">
                <a:latin typeface="Arial" pitchFamily="34" charset="0"/>
                <a:ea typeface="黑体" pitchFamily="49" charset="-122"/>
              </a:rPr>
              <a:t>FoxPro</a:t>
            </a:r>
            <a:r>
              <a:rPr lang="zh-CN" altLang="en-US" sz="1900" dirty="0">
                <a:latin typeface="Arial" pitchFamily="34" charset="0"/>
                <a:ea typeface="黑体" pitchFamily="49" charset="-122"/>
              </a:rPr>
              <a:t>提供了一条用于文本原样输出的特殊命令</a:t>
            </a:r>
            <a:r>
              <a:rPr lang="zh-CN" altLang="en-US" sz="1900" dirty="0" smtClean="0">
                <a:latin typeface="Arial" pitchFamily="34" charset="0"/>
                <a:ea typeface="黑体" pitchFamily="49" charset="-122"/>
              </a:rPr>
              <a:t>，格式</a:t>
            </a:r>
            <a:r>
              <a:rPr lang="zh-CN" altLang="en-US" sz="1900" dirty="0">
                <a:latin typeface="Arial" pitchFamily="34" charset="0"/>
                <a:ea typeface="黑体" pitchFamily="49" charset="-122"/>
              </a:rPr>
              <a:t>如下：</a:t>
            </a:r>
          </a:p>
          <a:p>
            <a:r>
              <a:rPr lang="zh-CN" altLang="en-US" sz="1900" dirty="0" smtClean="0">
                <a:latin typeface="Arial" pitchFamily="34" charset="0"/>
                <a:ea typeface="黑体" pitchFamily="49" charset="-122"/>
              </a:rPr>
              <a:t>　　⑴</a:t>
            </a:r>
            <a:r>
              <a:rPr lang="zh-CN" altLang="en-US" sz="1900" dirty="0">
                <a:latin typeface="Arial" pitchFamily="34" charset="0"/>
                <a:ea typeface="黑体" pitchFamily="49" charset="-122"/>
              </a:rPr>
              <a:t>命令格式</a:t>
            </a:r>
          </a:p>
          <a:p>
            <a:r>
              <a:rPr lang="en-US" altLang="zh-CN" sz="1900" dirty="0" smtClean="0">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TEXT</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a:t>
            </a:r>
            <a:r>
              <a:rPr lang="en-US" altLang="zh-CN" sz="1900" dirty="0" err="1" smtClean="0">
                <a:solidFill>
                  <a:srgbClr val="FFFF00"/>
                </a:solidFill>
                <a:latin typeface="Arial" pitchFamily="34" charset="0"/>
                <a:ea typeface="黑体" pitchFamily="49" charset="-122"/>
              </a:rPr>
              <a:t>TextLines</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ENDTEXT</a:t>
            </a:r>
            <a:endParaRPr lang="en-US" altLang="zh-CN" sz="1900" dirty="0">
              <a:solidFill>
                <a:srgbClr val="FFFF00"/>
              </a:solidFill>
              <a:latin typeface="Arial" pitchFamily="34" charset="0"/>
              <a:ea typeface="黑体" pitchFamily="49" charset="-122"/>
            </a:endParaRPr>
          </a:p>
          <a:p>
            <a:r>
              <a:rPr lang="en-US" altLang="zh-CN" sz="1900" dirty="0" smtClean="0">
                <a:latin typeface="Arial" pitchFamily="34" charset="0"/>
                <a:ea typeface="黑体" pitchFamily="49" charset="-122"/>
              </a:rPr>
              <a:t>　　⑵</a:t>
            </a:r>
            <a:r>
              <a:rPr lang="zh-CN" altLang="en-US" sz="1900" dirty="0" smtClean="0">
                <a:latin typeface="Arial" pitchFamily="34" charset="0"/>
                <a:ea typeface="黑体" pitchFamily="49" charset="-122"/>
              </a:rPr>
              <a:t>功能：屏幕</a:t>
            </a:r>
            <a:r>
              <a:rPr lang="zh-CN" altLang="en-US" sz="1900" dirty="0">
                <a:latin typeface="Arial" pitchFamily="34" charset="0"/>
                <a:ea typeface="黑体" pitchFamily="49" charset="-122"/>
              </a:rPr>
              <a:t>上按原样显示</a:t>
            </a:r>
            <a:r>
              <a:rPr lang="en-US" altLang="zh-CN" sz="1900" dirty="0">
                <a:latin typeface="Arial" pitchFamily="34" charset="0"/>
                <a:ea typeface="黑体" pitchFamily="49" charset="-122"/>
              </a:rPr>
              <a:t>TEXT</a:t>
            </a:r>
            <a:r>
              <a:rPr lang="zh-CN" altLang="en-US" sz="1900" dirty="0">
                <a:latin typeface="Arial" pitchFamily="34" charset="0"/>
                <a:ea typeface="黑体" pitchFamily="49" charset="-122"/>
              </a:rPr>
              <a:t>和</a:t>
            </a:r>
            <a:r>
              <a:rPr lang="en-US" altLang="zh-CN" sz="1900" dirty="0">
                <a:latin typeface="Arial" pitchFamily="34" charset="0"/>
                <a:ea typeface="黑体" pitchFamily="49" charset="-122"/>
              </a:rPr>
              <a:t>ENDTEXT</a:t>
            </a:r>
            <a:r>
              <a:rPr lang="zh-CN" altLang="en-US" sz="1900" dirty="0">
                <a:latin typeface="Arial" pitchFamily="34" charset="0"/>
                <a:ea typeface="黑体" pitchFamily="49" charset="-122"/>
              </a:rPr>
              <a:t>之间的内容</a:t>
            </a:r>
            <a:r>
              <a:rPr lang="en-US" altLang="zh-CN" sz="1900" dirty="0" err="1">
                <a:latin typeface="Arial" pitchFamily="34" charset="0"/>
                <a:ea typeface="黑体" pitchFamily="49" charset="-122"/>
              </a:rPr>
              <a:t>TextLines</a:t>
            </a:r>
            <a:r>
              <a:rPr lang="zh-CN" altLang="en-US" sz="1900" dirty="0">
                <a:latin typeface="Arial" pitchFamily="34" charset="0"/>
                <a:ea typeface="黑体" pitchFamily="49" charset="-122"/>
              </a:rPr>
              <a:t>。</a:t>
            </a:r>
          </a:p>
          <a:p>
            <a:r>
              <a:rPr lang="zh-CN" altLang="en-US" sz="1900" dirty="0" smtClean="0">
                <a:latin typeface="Arial" pitchFamily="34" charset="0"/>
                <a:ea typeface="黑体" pitchFamily="49" charset="-122"/>
              </a:rPr>
              <a:t>　　⑶说明：</a:t>
            </a:r>
            <a:r>
              <a:rPr lang="en-US" altLang="zh-CN" sz="1900" dirty="0" smtClean="0">
                <a:latin typeface="Arial" pitchFamily="34" charset="0"/>
                <a:ea typeface="黑体" pitchFamily="49" charset="-122"/>
              </a:rPr>
              <a:t>TEXT</a:t>
            </a:r>
            <a:r>
              <a:rPr lang="zh-CN" altLang="en-US" sz="1900" dirty="0">
                <a:latin typeface="Arial" pitchFamily="34" charset="0"/>
                <a:ea typeface="黑体" pitchFamily="49" charset="-122"/>
              </a:rPr>
              <a:t>与</a:t>
            </a:r>
            <a:r>
              <a:rPr lang="en-US" altLang="zh-CN" sz="1900" dirty="0" smtClean="0">
                <a:latin typeface="Arial" pitchFamily="34" charset="0"/>
                <a:ea typeface="黑体" pitchFamily="49" charset="-122"/>
              </a:rPr>
              <a:t>ENDTEXT</a:t>
            </a:r>
            <a:r>
              <a:rPr lang="zh-CN" altLang="en-US" sz="1900" dirty="0" smtClean="0">
                <a:latin typeface="Arial" pitchFamily="34" charset="0"/>
                <a:ea typeface="黑体" pitchFamily="49" charset="-122"/>
              </a:rPr>
              <a:t>需配对使用，</a:t>
            </a:r>
            <a:r>
              <a:rPr lang="zh-CN" altLang="en-US" sz="1900" dirty="0">
                <a:latin typeface="Arial" pitchFamily="34" charset="0"/>
                <a:ea typeface="黑体" pitchFamily="49" charset="-122"/>
              </a:rPr>
              <a:t>不能省略其中任一子句。如果在</a:t>
            </a:r>
            <a:r>
              <a:rPr lang="en-US" altLang="zh-CN" sz="1900" dirty="0">
                <a:latin typeface="Arial" pitchFamily="34" charset="0"/>
                <a:ea typeface="黑体" pitchFamily="49" charset="-122"/>
              </a:rPr>
              <a:t>TEXT</a:t>
            </a:r>
            <a:r>
              <a:rPr lang="zh-CN" altLang="en-US" sz="1900" dirty="0">
                <a:latin typeface="Arial" pitchFamily="34" charset="0"/>
                <a:ea typeface="黑体" pitchFamily="49" charset="-122"/>
              </a:rPr>
              <a:t>与</a:t>
            </a:r>
            <a:r>
              <a:rPr lang="en-US" altLang="zh-CN" sz="1900" dirty="0">
                <a:latin typeface="Arial" pitchFamily="34" charset="0"/>
                <a:ea typeface="黑体" pitchFamily="49" charset="-122"/>
              </a:rPr>
              <a:t>ENDTEXT</a:t>
            </a:r>
            <a:r>
              <a:rPr lang="zh-CN" altLang="en-US" sz="1900" dirty="0">
                <a:latin typeface="Arial" pitchFamily="34" charset="0"/>
                <a:ea typeface="黑体" pitchFamily="49" charset="-122"/>
              </a:rPr>
              <a:t>中含有表达式，该表达式必须用括号“</a:t>
            </a:r>
            <a:r>
              <a:rPr lang="en-US" altLang="zh-CN" sz="1900" dirty="0">
                <a:latin typeface="Arial" pitchFamily="34" charset="0"/>
                <a:ea typeface="黑体" pitchFamily="49" charset="-122"/>
              </a:rPr>
              <a:t>&lt;&lt;&gt;&gt;”</a:t>
            </a:r>
            <a:r>
              <a:rPr lang="zh-CN" altLang="en-US" sz="1900" dirty="0">
                <a:latin typeface="Arial" pitchFamily="34" charset="0"/>
                <a:ea typeface="黑体" pitchFamily="49" charset="-122"/>
              </a:rPr>
              <a:t>括起来，并且设置</a:t>
            </a:r>
            <a:r>
              <a:rPr lang="en-US" altLang="zh-CN" sz="1900" dirty="0">
                <a:latin typeface="Arial" pitchFamily="34" charset="0"/>
                <a:ea typeface="黑体" pitchFamily="49" charset="-122"/>
              </a:rPr>
              <a:t>SET TEXTMERGE</a:t>
            </a:r>
            <a:r>
              <a:rPr lang="zh-CN" altLang="en-US" sz="1900" dirty="0">
                <a:latin typeface="Arial" pitchFamily="34" charset="0"/>
                <a:ea typeface="黑体" pitchFamily="49" charset="-122"/>
              </a:rPr>
              <a:t>为</a:t>
            </a:r>
            <a:r>
              <a:rPr lang="en-US" altLang="zh-CN" sz="1900" dirty="0">
                <a:latin typeface="Arial" pitchFamily="34" charset="0"/>
                <a:ea typeface="黑体" pitchFamily="49" charset="-122"/>
              </a:rPr>
              <a:t>ON</a:t>
            </a:r>
            <a:r>
              <a:rPr lang="zh-CN" altLang="en-US" sz="1900" dirty="0">
                <a:latin typeface="Arial" pitchFamily="34" charset="0"/>
                <a:ea typeface="黑体" pitchFamily="49" charset="-122"/>
              </a:rPr>
              <a:t>状态，否则表达式的值无法输出。</a:t>
            </a:r>
          </a:p>
          <a:p>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例</a:t>
            </a:r>
            <a:r>
              <a:rPr lang="en-US" altLang="zh-CN" sz="1900" dirty="0">
                <a:latin typeface="Arial" pitchFamily="34" charset="0"/>
                <a:ea typeface="黑体" pitchFamily="49" charset="-122"/>
              </a:rPr>
              <a:t>7-6】  </a:t>
            </a:r>
            <a:r>
              <a:rPr lang="zh-CN" altLang="en-US" sz="1900" dirty="0">
                <a:latin typeface="Arial" pitchFamily="34" charset="0"/>
                <a:ea typeface="黑体" pitchFamily="49" charset="-122"/>
              </a:rPr>
              <a:t>编一程序，</a:t>
            </a:r>
            <a:r>
              <a:rPr lang="zh-CN" altLang="en-US" sz="1900" dirty="0" smtClean="0">
                <a:latin typeface="Arial" pitchFamily="34" charset="0"/>
                <a:ea typeface="黑体" pitchFamily="49" charset="-122"/>
              </a:rPr>
              <a:t>可对</a:t>
            </a:r>
            <a:r>
              <a:rPr lang="zh-CN" altLang="en-US" sz="1900" dirty="0">
                <a:latin typeface="Arial" pitchFamily="34" charset="0"/>
                <a:ea typeface="黑体" pitchFamily="49" charset="-122"/>
              </a:rPr>
              <a:t>表“学生</a:t>
            </a:r>
            <a:r>
              <a:rPr lang="en-US" altLang="zh-CN" sz="1900" dirty="0">
                <a:latin typeface="Arial" pitchFamily="34" charset="0"/>
                <a:ea typeface="黑体" pitchFamily="49" charset="-122"/>
              </a:rPr>
              <a:t>.dbf”</a:t>
            </a:r>
            <a:r>
              <a:rPr lang="zh-CN" altLang="en-US" sz="1900" dirty="0">
                <a:latin typeface="Arial" pitchFamily="34" charset="0"/>
                <a:ea typeface="黑体" pitchFamily="49" charset="-122"/>
              </a:rPr>
              <a:t>进行追加、修改、删除记录的操作</a:t>
            </a:r>
            <a:r>
              <a:rPr lang="zh-CN" altLang="en-US" sz="1900" dirty="0" smtClean="0">
                <a:latin typeface="Arial" pitchFamily="34" charset="0"/>
                <a:ea typeface="黑体" pitchFamily="49" charset="-122"/>
              </a:rPr>
              <a:t>。</a:t>
            </a:r>
            <a:endParaRPr lang="en-US" altLang="zh-CN" sz="1900" dirty="0" smtClean="0">
              <a:latin typeface="Arial" pitchFamily="34" charset="0"/>
              <a:ea typeface="黑体" pitchFamily="49" charset="-122"/>
            </a:endParaRPr>
          </a:p>
          <a:p>
            <a:r>
              <a:rPr lang="en-US" altLang="zh-CN" sz="1900" dirty="0">
                <a:latin typeface="Arial" pitchFamily="34" charset="0"/>
                <a:ea typeface="黑体" pitchFamily="49" charset="-122"/>
              </a:rPr>
              <a:t> </a:t>
            </a:r>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a:t>
            </a:r>
            <a:r>
              <a:rPr lang="en-US" altLang="zh-CN" sz="1900" dirty="0">
                <a:latin typeface="Arial" pitchFamily="34" charset="0"/>
                <a:ea typeface="黑体" pitchFamily="49" charset="-122"/>
              </a:rPr>
              <a:t>Ex07-06.PRG ***</a:t>
            </a:r>
          </a:p>
          <a:p>
            <a:r>
              <a:rPr lang="en-US" altLang="zh-CN" sz="1900" dirty="0" smtClean="0">
                <a:latin typeface="Arial" pitchFamily="34" charset="0"/>
                <a:ea typeface="黑体" pitchFamily="49" charset="-122"/>
              </a:rPr>
              <a:t>　　clear</a:t>
            </a:r>
            <a:endParaRPr lang="en-US" altLang="zh-CN" sz="1900" dirty="0">
              <a:latin typeface="Arial" pitchFamily="34" charset="0"/>
              <a:ea typeface="黑体" pitchFamily="49" charset="-122"/>
            </a:endParaRPr>
          </a:p>
          <a:p>
            <a:r>
              <a:rPr lang="en-US" altLang="zh-CN" sz="1900" dirty="0" smtClean="0">
                <a:latin typeface="Arial" pitchFamily="34" charset="0"/>
                <a:ea typeface="黑体" pitchFamily="49" charset="-122"/>
              </a:rPr>
              <a:t>　　use </a:t>
            </a:r>
            <a:r>
              <a:rPr lang="zh-CN" altLang="en-US" sz="1900" dirty="0">
                <a:latin typeface="Arial" pitchFamily="34" charset="0"/>
                <a:ea typeface="黑体" pitchFamily="49" charset="-122"/>
              </a:rPr>
              <a:t>学生</a:t>
            </a:r>
          </a:p>
          <a:p>
            <a:r>
              <a:rPr lang="en-US" altLang="zh-CN" sz="1900" dirty="0" smtClean="0">
                <a:latin typeface="Arial" pitchFamily="34" charset="0"/>
                <a:ea typeface="黑体" pitchFamily="49" charset="-122"/>
              </a:rPr>
              <a:t>　　text</a:t>
            </a:r>
            <a:endParaRPr lang="en-US" altLang="zh-CN" sz="1900" dirty="0">
              <a:latin typeface="Arial" pitchFamily="34" charset="0"/>
              <a:ea typeface="黑体" pitchFamily="49" charset="-122"/>
            </a:endParaRPr>
          </a:p>
          <a:p>
            <a:r>
              <a:rPr lang="zh-CN" altLang="en-US" sz="1900" dirty="0" smtClean="0">
                <a:latin typeface="Arial" pitchFamily="34" charset="0"/>
                <a:ea typeface="黑体" pitchFamily="49" charset="-122"/>
              </a:rPr>
              <a:t>　　学生</a:t>
            </a:r>
            <a:r>
              <a:rPr lang="zh-CN" altLang="en-US" sz="1900" dirty="0">
                <a:latin typeface="Arial" pitchFamily="34" charset="0"/>
                <a:ea typeface="黑体" pitchFamily="49" charset="-122"/>
              </a:rPr>
              <a:t>数据记录操作选单</a:t>
            </a:r>
          </a:p>
          <a:p>
            <a:r>
              <a:rPr lang="en-US" altLang="zh-CN" sz="1900" dirty="0" smtClean="0">
                <a:latin typeface="Arial" pitchFamily="34" charset="0"/>
                <a:ea typeface="黑体" pitchFamily="49" charset="-122"/>
              </a:rPr>
              <a:t>　　       1-</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追加记录  </a:t>
            </a:r>
            <a:r>
              <a:rPr lang="en-US" altLang="zh-CN" sz="1900" dirty="0">
                <a:latin typeface="Arial" pitchFamily="34" charset="0"/>
                <a:ea typeface="黑体" pitchFamily="49" charset="-122"/>
              </a:rPr>
              <a:t>2---</a:t>
            </a:r>
            <a:r>
              <a:rPr lang="zh-CN" altLang="en-US" sz="1900" dirty="0">
                <a:latin typeface="Arial" pitchFamily="34" charset="0"/>
                <a:ea typeface="黑体" pitchFamily="49" charset="-122"/>
              </a:rPr>
              <a:t>修改记录  </a:t>
            </a:r>
            <a:r>
              <a:rPr lang="en-US" altLang="zh-CN" sz="1900" dirty="0">
                <a:latin typeface="Arial" pitchFamily="34" charset="0"/>
                <a:ea typeface="黑体" pitchFamily="49" charset="-122"/>
              </a:rPr>
              <a:t>3---</a:t>
            </a:r>
            <a:r>
              <a:rPr lang="zh-CN" altLang="en-US" sz="1900" dirty="0">
                <a:latin typeface="Arial" pitchFamily="34" charset="0"/>
                <a:ea typeface="黑体" pitchFamily="49" charset="-122"/>
              </a:rPr>
              <a:t>删除记录</a:t>
            </a:r>
          </a:p>
          <a:p>
            <a:r>
              <a:rPr lang="en-US" altLang="zh-CN" sz="1900" dirty="0" smtClean="0">
                <a:latin typeface="Arial" pitchFamily="34" charset="0"/>
                <a:ea typeface="黑体" pitchFamily="49" charset="-122"/>
              </a:rPr>
              <a:t>　　</a:t>
            </a:r>
            <a:r>
              <a:rPr lang="en-US" altLang="zh-CN" sz="1900" dirty="0" err="1" smtClean="0">
                <a:latin typeface="Arial" pitchFamily="34" charset="0"/>
                <a:ea typeface="黑体" pitchFamily="49" charset="-122"/>
              </a:rPr>
              <a:t>endtext</a:t>
            </a:r>
            <a:endParaRPr lang="en-US" altLang="zh-CN" sz="1900" dirty="0">
              <a:latin typeface="Arial" pitchFamily="34" charset="0"/>
              <a:ea typeface="黑体" pitchFamily="49" charset="-122"/>
            </a:endParaRPr>
          </a:p>
          <a:p>
            <a:r>
              <a:rPr lang="en-US" altLang="zh-CN" sz="1900" dirty="0" smtClean="0">
                <a:latin typeface="Arial" pitchFamily="34" charset="0"/>
                <a:ea typeface="黑体" pitchFamily="49" charset="-122"/>
              </a:rPr>
              <a:t>　　</a:t>
            </a:r>
            <a:r>
              <a:rPr lang="en-US" altLang="zh-CN" sz="1900" dirty="0" err="1" smtClean="0">
                <a:latin typeface="Arial" pitchFamily="34" charset="0"/>
                <a:ea typeface="黑体" pitchFamily="49" charset="-122"/>
              </a:rPr>
              <a:t>inpu</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请选择项目（</a:t>
            </a:r>
            <a:r>
              <a:rPr lang="en-US" altLang="zh-CN" sz="1900" dirty="0">
                <a:latin typeface="Arial" pitchFamily="34" charset="0"/>
                <a:ea typeface="黑体" pitchFamily="49" charset="-122"/>
              </a:rPr>
              <a:t>1</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2</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3</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"to </a:t>
            </a:r>
            <a:r>
              <a:rPr lang="en-US" altLang="zh-CN" sz="1900" dirty="0" err="1">
                <a:latin typeface="Arial" pitchFamily="34" charset="0"/>
                <a:ea typeface="黑体" pitchFamily="49" charset="-122"/>
              </a:rPr>
              <a:t>xz</a:t>
            </a:r>
            <a:r>
              <a:rPr lang="en-US" altLang="zh-CN" sz="1900" dirty="0">
                <a:latin typeface="Arial" pitchFamily="34" charset="0"/>
                <a:ea typeface="黑体" pitchFamily="49" charset="-122"/>
              </a:rPr>
              <a:t> </a:t>
            </a:r>
          </a:p>
          <a:p>
            <a:r>
              <a:rPr lang="en-US" altLang="zh-CN" sz="1900" dirty="0" smtClean="0">
                <a:latin typeface="Arial" pitchFamily="34" charset="0"/>
                <a:ea typeface="黑体" pitchFamily="49" charset="-122"/>
              </a:rPr>
              <a:t>　　wait </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按任意键继续执行</a:t>
            </a:r>
            <a:r>
              <a:rPr lang="en-US" altLang="zh-CN" sz="1900" dirty="0">
                <a:latin typeface="Arial" pitchFamily="34" charset="0"/>
                <a:ea typeface="黑体" pitchFamily="49" charset="-122"/>
              </a:rPr>
              <a:t>"</a:t>
            </a:r>
          </a:p>
          <a:p>
            <a:r>
              <a:rPr lang="en-US" altLang="zh-CN" sz="1900" dirty="0" smtClean="0">
                <a:latin typeface="Arial" pitchFamily="34" charset="0"/>
                <a:ea typeface="黑体" pitchFamily="49" charset="-122"/>
              </a:rPr>
              <a:t>　　close </a:t>
            </a:r>
            <a:r>
              <a:rPr lang="en-US" altLang="zh-CN" sz="1900" dirty="0">
                <a:latin typeface="Arial" pitchFamily="34" charset="0"/>
                <a:ea typeface="黑体" pitchFamily="49" charset="-122"/>
              </a:rPr>
              <a:t>all</a:t>
            </a:r>
          </a:p>
          <a:p>
            <a:r>
              <a:rPr lang="en-US" altLang="zh-CN" sz="1900" dirty="0" smtClean="0">
                <a:latin typeface="Arial" pitchFamily="34" charset="0"/>
                <a:ea typeface="黑体" pitchFamily="49" charset="-122"/>
              </a:rPr>
              <a:t>　　cancel</a:t>
            </a:r>
            <a:endParaRPr lang="zh-CN" altLang="en-US" sz="1900" dirty="0">
              <a:latin typeface="Arial" pitchFamily="34" charset="0"/>
              <a:ea typeface="黑体" pitchFamily="49" charset="-122"/>
            </a:endParaRPr>
          </a:p>
        </p:txBody>
      </p:sp>
      <p:sp>
        <p:nvSpPr>
          <p:cNvPr id="3" name="Rectangle 4"/>
          <p:cNvSpPr>
            <a:spLocks noChangeArrowheads="1"/>
          </p:cNvSpPr>
          <p:nvPr/>
        </p:nvSpPr>
        <p:spPr bwMode="auto">
          <a:xfrm>
            <a:off x="74613" y="11667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7.2.5  </a:t>
            </a:r>
            <a:r>
              <a:rPr lang="zh-CN" altLang="en-US" sz="2200" dirty="0">
                <a:ea typeface="黑体" pitchFamily="49" charset="-122"/>
              </a:rPr>
              <a:t>文本输出命令</a:t>
            </a:r>
          </a:p>
        </p:txBody>
      </p:sp>
    </p:spTree>
    <p:extLst>
      <p:ext uri="{BB962C8B-B14F-4D97-AF65-F5344CB8AC3E}">
        <p14:creationId xmlns:p14="http://schemas.microsoft.com/office/powerpoint/2010/main" val="1567153212"/>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86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程序中，我们还常常使用几个环境设置的辅助命令。这些命令前面我们已经使用过，这里将其中的含义介绍如下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7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7.2.6  </a:t>
            </a:r>
            <a:r>
              <a:rPr lang="zh-CN" altLang="en-US" sz="2200" dirty="0">
                <a:ea typeface="黑体" pitchFamily="49" charset="-122"/>
              </a:rPr>
              <a:t>其它命令</a:t>
            </a:r>
          </a:p>
        </p:txBody>
      </p:sp>
      <p:sp>
        <p:nvSpPr>
          <p:cNvPr id="4" name="Rectangle 3"/>
          <p:cNvSpPr>
            <a:spLocks noChangeArrowheads="1"/>
          </p:cNvSpPr>
          <p:nvPr/>
        </p:nvSpPr>
        <p:spPr bwMode="auto">
          <a:xfrm>
            <a:off x="74613" y="126880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．设置会话状态命令</a:t>
            </a:r>
          </a:p>
        </p:txBody>
      </p:sp>
      <p:sp>
        <p:nvSpPr>
          <p:cNvPr id="6" name="Rectangle 4"/>
          <p:cNvSpPr>
            <a:spLocks noChangeArrowheads="1"/>
          </p:cNvSpPr>
          <p:nvPr/>
        </p:nvSpPr>
        <p:spPr bwMode="auto">
          <a:xfrm>
            <a:off x="74613" y="1700808"/>
            <a:ext cx="899795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TALK ON | OFF | WINDOW [</a:t>
            </a:r>
            <a:r>
              <a:rPr lang="en-US" altLang="zh-CN" sz="2100" dirty="0" err="1">
                <a:solidFill>
                  <a:srgbClr val="FFFF00"/>
                </a:solidFill>
                <a:latin typeface="Arial" pitchFamily="34" charset="0"/>
                <a:ea typeface="黑体" pitchFamily="49" charset="-122"/>
              </a:rPr>
              <a:t>WindowName</a:t>
            </a:r>
            <a:r>
              <a:rPr lang="en-US" altLang="zh-CN" sz="2100" dirty="0">
                <a:solidFill>
                  <a:srgbClr val="FFFF00"/>
                </a:solidFill>
                <a:latin typeface="Arial" pitchFamily="34" charset="0"/>
                <a:ea typeface="黑体" pitchFamily="49" charset="-122"/>
              </a:rPr>
              <a:t>] | NOWINDOW</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命令执行时会在屏幕上显示命令执行的有关信息，称为“会话（</a:t>
            </a:r>
            <a:r>
              <a:rPr lang="en-US" altLang="zh-CN" sz="2100" dirty="0">
                <a:latin typeface="Arial" pitchFamily="34" charset="0"/>
                <a:ea typeface="黑体" pitchFamily="49" charset="-122"/>
              </a:rPr>
              <a:t>TALK</a:t>
            </a:r>
            <a:r>
              <a:rPr lang="zh-CN" altLang="en-US" sz="2100" dirty="0">
                <a:latin typeface="Arial" pitchFamily="34" charset="0"/>
                <a:ea typeface="黑体" pitchFamily="49" charset="-122"/>
              </a:rPr>
              <a:t>）”。对话方式可以帮助用户了解命令执行的情况，但频繁显示执行信息与输出语句的输出结果相互夹杂，既使得屏幕显得凌乱不堪，又会严重降低程序的执行速度。用户可通过</a:t>
            </a:r>
            <a:r>
              <a:rPr lang="en-US" altLang="zh-CN" sz="2100" dirty="0">
                <a:latin typeface="Arial" pitchFamily="34" charset="0"/>
                <a:ea typeface="黑体" pitchFamily="49" charset="-122"/>
              </a:rPr>
              <a:t>SET TALK</a:t>
            </a:r>
            <a:r>
              <a:rPr lang="zh-CN" altLang="en-US" sz="2100" dirty="0">
                <a:latin typeface="Arial" pitchFamily="34" charset="0"/>
                <a:ea typeface="黑体" pitchFamily="49" charset="-122"/>
              </a:rPr>
              <a:t>命令设置会话状态，决定</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是否显示命令结果。</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：（缺省值）允许将会话设置到</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窗口、系统信息窗口、图形状态窗口、或者用户自定义的窗口。</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OFF</a:t>
            </a:r>
            <a:r>
              <a:rPr lang="zh-CN" altLang="en-US" sz="2100" dirty="0">
                <a:latin typeface="Arial" pitchFamily="34" charset="0"/>
                <a:ea typeface="黑体" pitchFamily="49" charset="-122"/>
              </a:rPr>
              <a:t>：在上述窗口中关闭会话。</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WINDOW [ </a:t>
            </a:r>
            <a:r>
              <a:rPr lang="en-US" altLang="zh-CN" sz="2100" dirty="0" err="1">
                <a:latin typeface="Arial" pitchFamily="34" charset="0"/>
                <a:ea typeface="黑体" pitchFamily="49" charset="-122"/>
              </a:rPr>
              <a:t>WindowName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：指定要打开或关闭会话的用户自定义窗口名。</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NOWINDOW</a:t>
            </a:r>
            <a:r>
              <a:rPr lang="zh-CN" altLang="en-US" sz="2100" dirty="0">
                <a:latin typeface="Arial" pitchFamily="34" charset="0"/>
                <a:ea typeface="黑体" pitchFamily="49" charset="-122"/>
              </a:rPr>
              <a:t>：直接在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窗口关闭或打开会话</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156279478"/>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4064"/>
            <a:ext cx="8997950" cy="1968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SAFETY ON|OFF</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功能：当</a:t>
            </a:r>
            <a:r>
              <a:rPr lang="zh-CN" altLang="en-US" sz="2100" dirty="0">
                <a:latin typeface="Arial" pitchFamily="34" charset="0"/>
                <a:ea typeface="黑体" pitchFamily="49" charset="-122"/>
              </a:rPr>
              <a:t>用户向</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发出修改、删除、清表等涉及到文件安全的命令时，系统给出一个文件操作确认提示窗口，向用户提供下一步操作的选择。是否需要该提示窗口，可通过此命令来设置</a:t>
            </a:r>
          </a:p>
          <a:p>
            <a:r>
              <a:rPr lang="zh-CN" altLang="en-US" sz="2100" dirty="0" smtClean="0">
                <a:latin typeface="Arial" pitchFamily="34" charset="0"/>
                <a:ea typeface="黑体" pitchFamily="49" charset="-122"/>
              </a:rPr>
              <a:t>　　⑶说明：参数</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表示需要</a:t>
            </a:r>
            <a:r>
              <a:rPr lang="zh-CN" altLang="en-US" sz="2100" dirty="0" smtClean="0">
                <a:latin typeface="Arial" pitchFamily="34" charset="0"/>
                <a:ea typeface="黑体" pitchFamily="49" charset="-122"/>
              </a:rPr>
              <a:t>，默认</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OFF</a:t>
            </a:r>
            <a:r>
              <a:rPr lang="zh-CN" altLang="en-US" sz="2100" dirty="0">
                <a:latin typeface="Arial" pitchFamily="34" charset="0"/>
                <a:ea typeface="黑体" pitchFamily="49" charset="-122"/>
              </a:rPr>
              <a:t>表示不需要</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20568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．设置系统提供保护状态命令</a:t>
            </a:r>
          </a:p>
        </p:txBody>
      </p:sp>
      <p:sp>
        <p:nvSpPr>
          <p:cNvPr id="4" name="Rectangle 4"/>
          <p:cNvSpPr>
            <a:spLocks noChangeArrowheads="1"/>
          </p:cNvSpPr>
          <p:nvPr/>
        </p:nvSpPr>
        <p:spPr bwMode="auto">
          <a:xfrm>
            <a:off x="74613" y="3068960"/>
            <a:ext cx="8997950" cy="3569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DEFAULT TO [</a:t>
            </a:r>
            <a:r>
              <a:rPr lang="en-US" altLang="zh-CN" sz="2100" dirty="0" err="1">
                <a:solidFill>
                  <a:srgbClr val="FFFF00"/>
                </a:solidFill>
                <a:latin typeface="Arial" pitchFamily="34" charset="0"/>
                <a:ea typeface="黑体" pitchFamily="49" charset="-122"/>
              </a:rPr>
              <a:t>cPath</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功能：设置</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默认的使用的驱动器、目录或文件夹。</a:t>
            </a:r>
          </a:p>
          <a:p>
            <a:r>
              <a:rPr lang="zh-CN" altLang="en-US" sz="2100" dirty="0" smtClean="0">
                <a:latin typeface="Arial" pitchFamily="34" charset="0"/>
                <a:ea typeface="黑体" pitchFamily="49" charset="-122"/>
              </a:rPr>
              <a:t>　　⑶说明：参数</a:t>
            </a:r>
            <a:r>
              <a:rPr lang="en-US" altLang="zh-CN" sz="2100" dirty="0" err="1">
                <a:latin typeface="Arial" pitchFamily="34" charset="0"/>
                <a:ea typeface="黑体" pitchFamily="49" charset="-122"/>
              </a:rPr>
              <a:t>cPath</a:t>
            </a:r>
            <a:r>
              <a:rPr lang="zh-CN" altLang="en-US" sz="2100" dirty="0">
                <a:latin typeface="Arial" pitchFamily="34" charset="0"/>
                <a:ea typeface="黑体" pitchFamily="49" charset="-122"/>
              </a:rPr>
              <a:t>为要设置的缺省路径。若想将默认目录恢复成为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启动目录，应使用不带参数的</a:t>
            </a:r>
            <a:r>
              <a:rPr lang="en-US" altLang="zh-CN" sz="2100" dirty="0">
                <a:latin typeface="Arial" pitchFamily="34" charset="0"/>
                <a:ea typeface="黑体" pitchFamily="49" charset="-122"/>
              </a:rPr>
              <a:t>set default </a:t>
            </a:r>
            <a:r>
              <a:rPr lang="zh-CN" altLang="en-US" sz="2100" dirty="0">
                <a:latin typeface="Arial" pitchFamily="34" charset="0"/>
                <a:ea typeface="黑体" pitchFamily="49" charset="-122"/>
              </a:rPr>
              <a:t>命令，即：</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DEFAULT TO</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，设用户的文件夹为“</a:t>
            </a:r>
            <a:r>
              <a:rPr lang="en-US" altLang="zh-CN" sz="2100" dirty="0">
                <a:latin typeface="Arial" pitchFamily="34" charset="0"/>
                <a:ea typeface="黑体" pitchFamily="49" charset="-122"/>
              </a:rPr>
              <a:t>d:\jxgl”</a:t>
            </a:r>
            <a:r>
              <a:rPr lang="zh-CN" altLang="en-US" sz="2100" dirty="0">
                <a:latin typeface="Arial" pitchFamily="34" charset="0"/>
                <a:ea typeface="黑体" pitchFamily="49" charset="-122"/>
              </a:rPr>
              <a:t>，将该文件夹设置为本次</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的缺省路径。</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DEFAULT TO d:\jxgl</a:t>
            </a:r>
          </a:p>
          <a:p>
            <a:r>
              <a:rPr lang="zh-CN" altLang="en-US" sz="2100" dirty="0" smtClean="0">
                <a:latin typeface="Arial" pitchFamily="34" charset="0"/>
                <a:ea typeface="黑体" pitchFamily="49" charset="-122"/>
              </a:rPr>
              <a:t>       此后</a:t>
            </a:r>
            <a:r>
              <a:rPr lang="zh-CN" altLang="en-US" sz="2100" dirty="0">
                <a:latin typeface="Arial" pitchFamily="34" charset="0"/>
                <a:ea typeface="黑体" pitchFamily="49" charset="-122"/>
              </a:rPr>
              <a:t>，在本次</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运行期间，只要文件名中无路径前缀，则一定指</a:t>
            </a:r>
            <a:r>
              <a:rPr lang="en-US" altLang="zh-CN" sz="2100" dirty="0">
                <a:latin typeface="Arial" pitchFamily="34" charset="0"/>
                <a:ea typeface="黑体" pitchFamily="49" charset="-122"/>
              </a:rPr>
              <a:t>d:\jxgl</a:t>
            </a:r>
            <a:r>
              <a:rPr lang="zh-CN" altLang="en-US" sz="2100" dirty="0">
                <a:latin typeface="Arial" pitchFamily="34" charset="0"/>
                <a:ea typeface="黑体" pitchFamily="49" charset="-122"/>
              </a:rPr>
              <a:t>文件夹中的文件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265057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．设置默认路径命令</a:t>
            </a:r>
          </a:p>
        </p:txBody>
      </p:sp>
    </p:spTree>
    <p:extLst>
      <p:ext uri="{BB962C8B-B14F-4D97-AF65-F5344CB8AC3E}">
        <p14:creationId xmlns:p14="http://schemas.microsoft.com/office/powerpoint/2010/main" val="516014963"/>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420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PATH TO [cPath1] [, | ; [cPath2]]…</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指定</a:t>
            </a:r>
            <a:r>
              <a:rPr lang="zh-CN" altLang="en-US" sz="2100" dirty="0">
                <a:latin typeface="Arial" pitchFamily="34" charset="0"/>
                <a:ea typeface="黑体" pitchFamily="49" charset="-122"/>
              </a:rPr>
              <a:t>查找文件的路径。</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a:latin typeface="Arial" pitchFamily="34" charset="0"/>
                <a:ea typeface="黑体" pitchFamily="49" charset="-122"/>
              </a:rPr>
              <a:t>参数</a:t>
            </a:r>
            <a:r>
              <a:rPr lang="en-US" altLang="zh-CN" sz="2100" dirty="0" err="1">
                <a:latin typeface="Arial" pitchFamily="34" charset="0"/>
                <a:ea typeface="黑体" pitchFamily="49" charset="-122"/>
              </a:rPr>
              <a:t>cPath</a:t>
            </a:r>
            <a:r>
              <a:rPr lang="zh-CN" altLang="en-US" sz="2100" dirty="0">
                <a:latin typeface="Arial" pitchFamily="34" charset="0"/>
                <a:ea typeface="黑体" pitchFamily="49" charset="-122"/>
              </a:rPr>
              <a:t>用于指定查找文件的目录。用逗号或分号隔开不同的目录。不带参数</a:t>
            </a:r>
            <a:r>
              <a:rPr lang="en-US" altLang="zh-CN" sz="2100" dirty="0" err="1">
                <a:latin typeface="Arial" pitchFamily="34" charset="0"/>
                <a:ea typeface="黑体" pitchFamily="49" charset="-122"/>
              </a:rPr>
              <a:t>cPath</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SET PATH TO</a:t>
            </a:r>
            <a:r>
              <a:rPr lang="zh-CN" altLang="en-US" sz="2100" dirty="0">
                <a:latin typeface="Arial" pitchFamily="34" charset="0"/>
                <a:ea typeface="黑体" pitchFamily="49" charset="-122"/>
              </a:rPr>
              <a:t>命令把路径恢复为默认目录。例如，有如下的文件查找命令：</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PATH TO d:\jxgl\data;e:\VISUAL FOXPRO6</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命令设置成功后，使用文件时，系统首先从默认目录查找文件；若文件不存在，则顺序在</a:t>
            </a:r>
            <a:r>
              <a:rPr lang="en-US" altLang="zh-CN" sz="2100" dirty="0">
                <a:latin typeface="Arial" pitchFamily="34" charset="0"/>
                <a:ea typeface="黑体" pitchFamily="49" charset="-122"/>
              </a:rPr>
              <a:t>d:\jxgl\data</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e:\VISUAL FOXPRO6</a:t>
            </a:r>
            <a:r>
              <a:rPr lang="zh-CN" altLang="en-US" sz="2100" dirty="0">
                <a:latin typeface="Arial" pitchFamily="34" charset="0"/>
                <a:ea typeface="黑体" pitchFamily="49" charset="-122"/>
              </a:rPr>
              <a:t>目录（文件夹）中查询文件，如文件不存在，则出现如图</a:t>
            </a:r>
            <a:r>
              <a:rPr lang="en-US" altLang="zh-CN" sz="2100" dirty="0">
                <a:latin typeface="Arial" pitchFamily="34" charset="0"/>
                <a:ea typeface="黑体" pitchFamily="49" charset="-122"/>
              </a:rPr>
              <a:t>7-6</a:t>
            </a:r>
            <a:r>
              <a:rPr lang="zh-CN" altLang="en-US" sz="2100" dirty="0">
                <a:latin typeface="Arial" pitchFamily="34" charset="0"/>
                <a:ea typeface="黑体" pitchFamily="49" charset="-122"/>
              </a:rPr>
              <a:t>所示文件不存在的提示信息对话框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7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．设置查找文件路径命令</a:t>
            </a:r>
          </a:p>
        </p:txBody>
      </p:sp>
      <p:sp>
        <p:nvSpPr>
          <p:cNvPr id="4" name="矩形 3"/>
          <p:cNvSpPr/>
          <p:nvPr/>
        </p:nvSpPr>
        <p:spPr>
          <a:xfrm>
            <a:off x="5220072" y="6156012"/>
            <a:ext cx="338437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7-6  “</a:t>
            </a:r>
            <a:r>
              <a:rPr lang="zh-CN" altLang="en-US" dirty="0">
                <a:solidFill>
                  <a:srgbClr val="FFFFFF"/>
                </a:solidFill>
                <a:latin typeface="Arial" pitchFamily="34" charset="0"/>
                <a:ea typeface="黑体" pitchFamily="49" charset="-122"/>
              </a:rPr>
              <a:t>系统”提示信息对话框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4869159"/>
            <a:ext cx="3925239" cy="12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4868414"/>
            <a:ext cx="4713411"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与</a:t>
            </a:r>
            <a:r>
              <a:rPr lang="en-US" altLang="zh-CN" sz="2100" dirty="0">
                <a:latin typeface="Arial" pitchFamily="34" charset="0"/>
                <a:ea typeface="黑体" pitchFamily="49" charset="-122"/>
              </a:rPr>
              <a:t>SET PATH TO</a:t>
            </a:r>
            <a:r>
              <a:rPr lang="zh-CN" altLang="en-US" sz="2100" dirty="0">
                <a:latin typeface="Arial" pitchFamily="34" charset="0"/>
                <a:ea typeface="黑体" pitchFamily="49" charset="-122"/>
              </a:rPr>
              <a:t>命令一样，</a:t>
            </a:r>
            <a:r>
              <a:rPr lang="en-US" altLang="zh-CN" sz="2100" dirty="0">
                <a:latin typeface="Arial" pitchFamily="34" charset="0"/>
                <a:ea typeface="黑体" pitchFamily="49" charset="-122"/>
              </a:rPr>
              <a:t>SET PATH TO</a:t>
            </a:r>
            <a:r>
              <a:rPr lang="zh-CN" altLang="en-US" sz="2100" dirty="0">
                <a:latin typeface="Arial" pitchFamily="34" charset="0"/>
                <a:ea typeface="黑体" pitchFamily="49" charset="-122"/>
              </a:rPr>
              <a:t>命令只对本次</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运行期间有用。如果再一次运行</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时，则需重新设置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27973749"/>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56450"/>
            <a:ext cx="8997950" cy="422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通过</a:t>
            </a:r>
            <a:r>
              <a:rPr lang="zh-CN" altLang="en-US" sz="2100" dirty="0">
                <a:latin typeface="Arial" pitchFamily="34" charset="0"/>
                <a:ea typeface="黑体" pitchFamily="49" charset="-122"/>
              </a:rPr>
              <a:t>上面的例子，我们了解了</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编写程序的方法和常用命令的使用。不管程序复杂还是简单，一个程序大体都可以分为三个部分。</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程序初始化部分</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这个部分中，一般将完成对程序运行环境的设置和变量的初始化工作，例如例</a:t>
            </a:r>
            <a:r>
              <a:rPr lang="en-US" altLang="zh-CN" sz="2100" dirty="0">
                <a:latin typeface="Arial" pitchFamily="34" charset="0"/>
                <a:ea typeface="黑体" pitchFamily="49" charset="-122"/>
              </a:rPr>
              <a:t>7-1</a:t>
            </a:r>
            <a:r>
              <a:rPr lang="zh-CN" altLang="en-US" sz="2100" dirty="0">
                <a:latin typeface="Arial" pitchFamily="34" charset="0"/>
                <a:ea typeface="黑体" pitchFamily="49" charset="-122"/>
              </a:rPr>
              <a:t>中的：</a:t>
            </a:r>
            <a:r>
              <a:rPr lang="en-US" altLang="zh-CN" sz="2100" dirty="0">
                <a:latin typeface="Arial" pitchFamily="34" charset="0"/>
                <a:ea typeface="黑体" pitchFamily="49" charset="-122"/>
              </a:rPr>
              <a:t>Clear</a:t>
            </a:r>
            <a:r>
              <a:rPr lang="zh-CN" altLang="en-US" sz="2100" dirty="0">
                <a:latin typeface="Arial" pitchFamily="34" charset="0"/>
                <a:ea typeface="黑体" pitchFamily="49" charset="-122"/>
              </a:rPr>
              <a:t>语句。最常用到的是一系列的</a:t>
            </a:r>
            <a:r>
              <a:rPr lang="en-US" altLang="zh-CN" sz="2100" dirty="0">
                <a:latin typeface="Arial" pitchFamily="34" charset="0"/>
                <a:ea typeface="黑体" pitchFamily="49" charset="-122"/>
              </a:rPr>
              <a:t>SET</a:t>
            </a:r>
            <a:r>
              <a:rPr lang="zh-CN" altLang="en-US" sz="2100" dirty="0">
                <a:latin typeface="Arial" pitchFamily="34" charset="0"/>
                <a:ea typeface="黑体" pitchFamily="49" charset="-122"/>
              </a:rPr>
              <a:t>语句。</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程序主体部分</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部分用来完成本程序的任务。例如例</a:t>
            </a:r>
            <a:r>
              <a:rPr lang="en-US" altLang="zh-CN" sz="2100" dirty="0">
                <a:latin typeface="Arial" pitchFamily="34" charset="0"/>
                <a:ea typeface="黑体" pitchFamily="49" charset="-122"/>
              </a:rPr>
              <a:t>7-1</a:t>
            </a:r>
            <a:r>
              <a:rPr lang="zh-CN" altLang="en-US" sz="2100" dirty="0">
                <a:latin typeface="Arial" pitchFamily="34" charset="0"/>
                <a:ea typeface="黑体" pitchFamily="49" charset="-122"/>
              </a:rPr>
              <a:t>中的从“</a:t>
            </a:r>
            <a:r>
              <a:rPr lang="en-US" altLang="zh-CN" sz="2100" dirty="0">
                <a:latin typeface="Arial" pitchFamily="34" charset="0"/>
                <a:ea typeface="黑体" pitchFamily="49" charset="-122"/>
              </a:rPr>
              <a:t>c=0”</a:t>
            </a:r>
            <a:r>
              <a:rPr lang="zh-CN" altLang="en-US" sz="2100" dirty="0">
                <a:latin typeface="Arial" pitchFamily="34" charset="0"/>
                <a:ea typeface="黑体" pitchFamily="49" charset="-122"/>
              </a:rPr>
              <a:t>语句开始到“</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当华氏温度为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语句之间的语句都是程序的主体语句。</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系统环境设置与恢复部分</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部分的任务是当程序所预定的任务完成后，在结束程序运行之前，将系统环境恢复到原设置状态，常用的命令有关闭文件、一系列</a:t>
            </a:r>
            <a:r>
              <a:rPr lang="en-US" altLang="zh-CN" sz="2100" dirty="0">
                <a:latin typeface="Arial" pitchFamily="34" charset="0"/>
                <a:ea typeface="黑体" pitchFamily="49" charset="-122"/>
              </a:rPr>
              <a:t>SET</a:t>
            </a:r>
            <a:r>
              <a:rPr lang="zh-CN" altLang="en-US" sz="2100" dirty="0">
                <a:latin typeface="Arial" pitchFamily="34" charset="0"/>
                <a:ea typeface="黑体" pitchFamily="49" charset="-122"/>
              </a:rPr>
              <a:t>语句、程序结束语句等。</a:t>
            </a:r>
          </a:p>
          <a:p>
            <a:r>
              <a:rPr lang="zh-CN" altLang="en-US" sz="2100" dirty="0" smtClean="0">
                <a:latin typeface="Arial" pitchFamily="34" charset="0"/>
                <a:ea typeface="黑体" pitchFamily="49" charset="-122"/>
              </a:rPr>
              <a:t>　　当然</a:t>
            </a:r>
            <a:r>
              <a:rPr lang="zh-CN" altLang="en-US" sz="2100" dirty="0">
                <a:latin typeface="Arial" pitchFamily="34" charset="0"/>
                <a:ea typeface="黑体" pitchFamily="49" charset="-122"/>
              </a:rPr>
              <a:t>，在程序中也应包含若干个注释语句，以增加程序的</a:t>
            </a:r>
            <a:r>
              <a:rPr lang="zh-CN" altLang="en-US" sz="2100" dirty="0" smtClean="0">
                <a:latin typeface="Arial" pitchFamily="34" charset="0"/>
                <a:ea typeface="黑体" pitchFamily="49" charset="-122"/>
              </a:rPr>
              <a:t>可读性。</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72"/>
            <a:ext cx="6363823"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7.2.7  </a:t>
            </a:r>
            <a:r>
              <a:rPr lang="zh-CN" altLang="en-US" sz="2200" dirty="0">
                <a:ea typeface="黑体" pitchFamily="49" charset="-122"/>
              </a:rPr>
              <a:t>一般程序设计的全过程和流程图的含义</a:t>
            </a:r>
          </a:p>
        </p:txBody>
      </p:sp>
      <p:sp>
        <p:nvSpPr>
          <p:cNvPr id="4" name="Rectangle 4"/>
          <p:cNvSpPr>
            <a:spLocks noChangeArrowheads="1"/>
          </p:cNvSpPr>
          <p:nvPr/>
        </p:nvSpPr>
        <p:spPr bwMode="auto">
          <a:xfrm>
            <a:off x="74613" y="5301208"/>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一般来说</a:t>
            </a:r>
            <a:r>
              <a:rPr lang="zh-CN" altLang="en-US" sz="2100" dirty="0">
                <a:latin typeface="Arial" pitchFamily="34" charset="0"/>
                <a:ea typeface="黑体" pitchFamily="49" charset="-122"/>
              </a:rPr>
              <a:t>，要完整地编写一个程序，需要有以下几个步骤：</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明确问题：弄清实际问题的基本要求，简化次要因素。</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建立模型：确定解决问题的数学方法或图形方法。</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构成流程：画出解决问题的方法和步骤的流程图</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486142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．一般程序设计的全过程</a:t>
            </a:r>
          </a:p>
        </p:txBody>
      </p:sp>
    </p:spTree>
    <p:extLst>
      <p:ext uri="{BB962C8B-B14F-4D97-AF65-F5344CB8AC3E}">
        <p14:creationId xmlns:p14="http://schemas.microsoft.com/office/powerpoint/2010/main" val="3030466462"/>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340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编制程序：根据流程图，编写程序。</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调试程序：发现和解决程序中的错误。</a:t>
            </a:r>
          </a:p>
          <a:p>
            <a:r>
              <a:rPr lang="zh-CN" altLang="en-US" sz="2100" dirty="0" smtClean="0">
                <a:latin typeface="Arial" pitchFamily="34" charset="0"/>
                <a:ea typeface="黑体" pitchFamily="49" charset="-122"/>
              </a:rPr>
              <a:t>　　⑹</a:t>
            </a:r>
            <a:r>
              <a:rPr lang="zh-CN" altLang="en-US" sz="2100" dirty="0">
                <a:latin typeface="Arial" pitchFamily="34" charset="0"/>
                <a:ea typeface="黑体" pitchFamily="49" charset="-122"/>
              </a:rPr>
              <a:t>交用户使用：用户在使用过程中提出意见并进行修改。</a:t>
            </a:r>
          </a:p>
          <a:p>
            <a:r>
              <a:rPr lang="zh-CN" altLang="en-US" sz="2100" dirty="0" smtClean="0">
                <a:latin typeface="Arial" pitchFamily="34" charset="0"/>
                <a:ea typeface="黑体" pitchFamily="49" charset="-122"/>
              </a:rPr>
              <a:t>　　⑺</a:t>
            </a:r>
            <a:r>
              <a:rPr lang="zh-CN" altLang="en-US" sz="2100" dirty="0">
                <a:latin typeface="Arial" pitchFamily="34" charset="0"/>
                <a:ea typeface="黑体" pitchFamily="49" charset="-122"/>
              </a:rPr>
              <a:t>最后：程序废弃</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1506859"/>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．几个常见流程图图形和含义</a:t>
            </a:r>
          </a:p>
        </p:txBody>
      </p:sp>
      <p:sp>
        <p:nvSpPr>
          <p:cNvPr id="5" name="Rectangle 4"/>
          <p:cNvSpPr>
            <a:spLocks noChangeArrowheads="1"/>
          </p:cNvSpPr>
          <p:nvPr/>
        </p:nvSpPr>
        <p:spPr bwMode="auto">
          <a:xfrm>
            <a:off x="74613" y="191683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程序设计过程中，常常使用下面几个图形符号用于构成程序的流程和步骤，它们有：</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开始或结束图：一般用于环境设置和结束命令，如图</a:t>
            </a:r>
            <a:r>
              <a:rPr lang="en-US" altLang="zh-CN" sz="2100" dirty="0">
                <a:latin typeface="Arial" pitchFamily="34" charset="0"/>
                <a:ea typeface="黑体" pitchFamily="49" charset="-122"/>
              </a:rPr>
              <a:t>7-7</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过程图：一般用于一个或几个命令的执行，或一个过程的执行，如图</a:t>
            </a:r>
            <a:r>
              <a:rPr lang="en-US" altLang="zh-CN" sz="2100" dirty="0">
                <a:latin typeface="Arial" pitchFamily="34" charset="0"/>
                <a:ea typeface="黑体" pitchFamily="49" charset="-122"/>
              </a:rPr>
              <a:t>7-8</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条件图：用于决策，即依据条件执行</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或执行</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7-9</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循环图：用于需要反复执行的程序段，如图</a:t>
            </a:r>
            <a:r>
              <a:rPr lang="en-US" altLang="zh-CN" sz="2100" dirty="0">
                <a:latin typeface="Arial" pitchFamily="34" charset="0"/>
                <a:ea typeface="黑体" pitchFamily="49" charset="-122"/>
              </a:rPr>
              <a:t>7-9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179512" y="5827371"/>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7-7  </a:t>
            </a:r>
            <a:r>
              <a:rPr lang="zh-CN" altLang="en-US" dirty="0">
                <a:solidFill>
                  <a:srgbClr val="FFFFFF"/>
                </a:solidFill>
                <a:latin typeface="Arial" pitchFamily="34" charset="0"/>
                <a:ea typeface="黑体" pitchFamily="49" charset="-122"/>
              </a:rPr>
              <a:t>开始或结束                              </a:t>
            </a:r>
          </a:p>
        </p:txBody>
      </p:sp>
      <p:sp>
        <p:nvSpPr>
          <p:cNvPr id="7" name="矩形 6"/>
          <p:cNvSpPr/>
          <p:nvPr/>
        </p:nvSpPr>
        <p:spPr>
          <a:xfrm>
            <a:off x="2463933" y="5814764"/>
            <a:ext cx="160496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7-8  </a:t>
            </a:r>
            <a:r>
              <a:rPr lang="zh-CN" altLang="en-US" dirty="0">
                <a:solidFill>
                  <a:srgbClr val="FFFFFF"/>
                </a:solidFill>
                <a:latin typeface="Arial" pitchFamily="34" charset="0"/>
                <a:ea typeface="黑体" pitchFamily="49" charset="-122"/>
              </a:rPr>
              <a:t>过程</a:t>
            </a:r>
            <a:r>
              <a:rPr lang="zh-CN" altLang="en-US" dirty="0" smtClean="0">
                <a:solidFill>
                  <a:srgbClr val="FFFFFF"/>
                </a:solidFill>
                <a:latin typeface="Arial" pitchFamily="34" charset="0"/>
                <a:ea typeface="黑体" pitchFamily="49" charset="-122"/>
              </a:rPr>
              <a:t>图</a:t>
            </a:r>
            <a:endParaRPr lang="zh-CN" altLang="en-US" dirty="0">
              <a:solidFill>
                <a:srgbClr val="FFFFFF"/>
              </a:solidFill>
              <a:latin typeface="Arial" pitchFamily="34" charset="0"/>
              <a:ea typeface="黑体" pitchFamily="49" charset="-122"/>
            </a:endParaRPr>
          </a:p>
        </p:txBody>
      </p:sp>
      <p:sp>
        <p:nvSpPr>
          <p:cNvPr id="8" name="矩形 7"/>
          <p:cNvSpPr/>
          <p:nvPr/>
        </p:nvSpPr>
        <p:spPr>
          <a:xfrm>
            <a:off x="4068896" y="6233814"/>
            <a:ext cx="279712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7-9  </a:t>
            </a:r>
            <a:r>
              <a:rPr lang="zh-CN" altLang="en-US" dirty="0">
                <a:solidFill>
                  <a:srgbClr val="FFFFFF"/>
                </a:solidFill>
                <a:latin typeface="Arial" pitchFamily="34" charset="0"/>
                <a:ea typeface="黑体" pitchFamily="49" charset="-122"/>
              </a:rPr>
              <a:t>条件选择（分支）                            </a:t>
            </a:r>
          </a:p>
        </p:txBody>
      </p:sp>
      <p:sp>
        <p:nvSpPr>
          <p:cNvPr id="9" name="矩形 8"/>
          <p:cNvSpPr/>
          <p:nvPr/>
        </p:nvSpPr>
        <p:spPr>
          <a:xfrm>
            <a:off x="6718292" y="6233814"/>
            <a:ext cx="1697901"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7-10  </a:t>
            </a:r>
            <a:r>
              <a:rPr lang="zh-CN" altLang="en-US" dirty="0">
                <a:solidFill>
                  <a:srgbClr val="FFFFFF"/>
                </a:solidFill>
                <a:latin typeface="Arial" pitchFamily="34" charset="0"/>
                <a:ea typeface="黑体" pitchFamily="49" charset="-122"/>
              </a:rPr>
              <a:t>循环图</a:t>
            </a:r>
          </a:p>
        </p:txBody>
      </p:sp>
      <p:pic>
        <p:nvPicPr>
          <p:cNvPr id="205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112" y="4594169"/>
            <a:ext cx="1584000" cy="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5391" y="4594169"/>
            <a:ext cx="1603384" cy="8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3798" y="4558827"/>
            <a:ext cx="2056712" cy="1390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6473" y="4221088"/>
            <a:ext cx="2293335"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7573439"/>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3212976"/>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7.3.1  </a:t>
            </a:r>
            <a:r>
              <a:rPr lang="zh-CN" altLang="en-US" sz="2200" dirty="0">
                <a:ea typeface="黑体" pitchFamily="49" charset="-122"/>
              </a:rPr>
              <a:t>顺序结构</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7.3  </a:t>
            </a:r>
            <a:r>
              <a:rPr lang="zh-CN" altLang="en-US" sz="2400" dirty="0">
                <a:latin typeface="黑体" pitchFamily="49" charset="-122"/>
                <a:ea typeface="黑体" pitchFamily="49" charset="-122"/>
              </a:rPr>
              <a:t>程序的结构与控制命令</a:t>
            </a:r>
          </a:p>
        </p:txBody>
      </p:sp>
      <p:sp>
        <p:nvSpPr>
          <p:cNvPr id="363524" name="Rectangle 4"/>
          <p:cNvSpPr>
            <a:spLocks noChangeArrowheads="1"/>
          </p:cNvSpPr>
          <p:nvPr/>
        </p:nvSpPr>
        <p:spPr bwMode="auto">
          <a:xfrm>
            <a:off x="74613" y="548680"/>
            <a:ext cx="8997950" cy="2610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程序</a:t>
            </a:r>
            <a:r>
              <a:rPr lang="zh-CN" altLang="en-US" sz="2100" dirty="0">
                <a:latin typeface="Arial" pitchFamily="34" charset="0"/>
                <a:ea typeface="黑体" pitchFamily="49" charset="-122"/>
              </a:rPr>
              <a:t>是计算机解决问题所需的一序列代码化指令、符号化指令或符号化语句，计算机按照一定的顺序执行这些语句，逐步完成整个工作。为了描述语句的执行过程，编程语言提供了一套描述机制，这种机制一般称为“控制结构”，它们的作用是控制语句的执行过程。</a:t>
            </a:r>
          </a:p>
          <a:p>
            <a:r>
              <a:rPr lang="zh-CN" altLang="en-US" sz="2100" dirty="0" smtClean="0">
                <a:latin typeface="Arial" pitchFamily="34" charset="0"/>
                <a:ea typeface="黑体" pitchFamily="49" charset="-122"/>
              </a:rPr>
              <a:t>       描述</a:t>
            </a:r>
            <a:r>
              <a:rPr lang="zh-CN" altLang="en-US" sz="2100" dirty="0">
                <a:latin typeface="Arial" pitchFamily="34" charset="0"/>
                <a:ea typeface="黑体" pitchFamily="49" charset="-122"/>
              </a:rPr>
              <a:t>“控制结构”的语句（命令）称为“控制语句”，带有“控制语句”的程序，我们说该程序具有结构的程序。</a:t>
            </a: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提供的控制结构有三种：顺序结构、分支（或选择）结构和循环结构</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4613" y="3717032"/>
            <a:ext cx="6657627" cy="2114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所谓</a:t>
            </a:r>
            <a:r>
              <a:rPr lang="zh-CN" altLang="en-US" sz="2100" dirty="0">
                <a:latin typeface="Arial" pitchFamily="34" charset="0"/>
                <a:ea typeface="黑体" pitchFamily="49" charset="-122"/>
              </a:rPr>
              <a:t>顺序结构（</a:t>
            </a:r>
            <a:r>
              <a:rPr lang="en-US" altLang="zh-CN" sz="2100" dirty="0">
                <a:latin typeface="Arial" pitchFamily="34" charset="0"/>
                <a:ea typeface="黑体" pitchFamily="49" charset="-122"/>
              </a:rPr>
              <a:t>Sequential Structure</a:t>
            </a:r>
            <a:r>
              <a:rPr lang="zh-CN" altLang="en-US" sz="2100" dirty="0">
                <a:latin typeface="Arial" pitchFamily="34" charset="0"/>
                <a:ea typeface="黑体" pitchFamily="49" charset="-122"/>
              </a:rPr>
              <a:t>），它是最简单，最基本的一种结构</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7-11</a:t>
            </a:r>
            <a:r>
              <a:rPr lang="zh-CN" altLang="en-US" sz="2100" dirty="0">
                <a:latin typeface="Arial" pitchFamily="34" charset="0"/>
                <a:ea typeface="黑体" pitchFamily="49" charset="-122"/>
              </a:rPr>
              <a:t>所示，顺序结构的每一块可以包含一条或若干条可执行的命令语句</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7-7】  </a:t>
            </a:r>
            <a:r>
              <a:rPr lang="zh-CN" altLang="en-US" sz="2100" dirty="0">
                <a:latin typeface="Arial" pitchFamily="34" charset="0"/>
                <a:ea typeface="黑体" pitchFamily="49" charset="-122"/>
              </a:rPr>
              <a:t>统计并显示“学生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中男同学人数和男团员的所修课程的平均分数。</a:t>
            </a:r>
          </a:p>
          <a:p>
            <a:r>
              <a:rPr lang="zh-CN" altLang="en-US" sz="2100" dirty="0" smtClean="0">
                <a:latin typeface="Arial" pitchFamily="34" charset="0"/>
                <a:ea typeface="黑体" pitchFamily="49" charset="-122"/>
              </a:rPr>
              <a:t>       分析与程序代码，参见</a:t>
            </a:r>
            <a:r>
              <a:rPr lang="en-US" altLang="zh-CN" sz="2100" dirty="0" smtClean="0">
                <a:latin typeface="Arial" pitchFamily="34" charset="0"/>
                <a:ea typeface="黑体" pitchFamily="49" charset="-122"/>
              </a:rPr>
              <a:t>P273</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2" name="矩形 1"/>
          <p:cNvSpPr/>
          <p:nvPr/>
        </p:nvSpPr>
        <p:spPr>
          <a:xfrm>
            <a:off x="6715939" y="5965830"/>
            <a:ext cx="1911614"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7-11  </a:t>
            </a:r>
            <a:r>
              <a:rPr lang="zh-CN" altLang="en-US" dirty="0">
                <a:solidFill>
                  <a:srgbClr val="FFFFFF"/>
                </a:solidFill>
                <a:latin typeface="Arial" pitchFamily="34" charset="0"/>
                <a:ea typeface="黑体" pitchFamily="49" charset="-122"/>
              </a:rPr>
              <a:t>顺序结构</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3463129"/>
            <a:ext cx="1152128" cy="2438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2245119"/>
      </p:ext>
    </p:extLst>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4613" y="1159705"/>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7.3.2  </a:t>
            </a:r>
            <a:r>
              <a:rPr lang="zh-CN" altLang="en-US" sz="2200" dirty="0">
                <a:ea typeface="黑体" pitchFamily="49" charset="-122"/>
              </a:rPr>
              <a:t>分支结构</a:t>
            </a:r>
          </a:p>
        </p:txBody>
      </p:sp>
      <p:sp>
        <p:nvSpPr>
          <p:cNvPr id="3" name="Rectangle 4"/>
          <p:cNvSpPr>
            <a:spLocks noChangeArrowheads="1"/>
          </p:cNvSpPr>
          <p:nvPr/>
        </p:nvSpPr>
        <p:spPr bwMode="auto">
          <a:xfrm>
            <a:off x="74613" y="116632"/>
            <a:ext cx="8997950" cy="1013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7-8】  </a:t>
            </a:r>
            <a:r>
              <a:rPr lang="zh-CN" altLang="en-US" sz="2100" dirty="0">
                <a:latin typeface="Arial" pitchFamily="34" charset="0"/>
                <a:ea typeface="黑体" pitchFamily="49" charset="-122"/>
              </a:rPr>
              <a:t>编写一个程序，求一内半径</a:t>
            </a:r>
            <a:r>
              <a:rPr lang="en-US" altLang="zh-CN" sz="2100" dirty="0">
                <a:latin typeface="Arial" pitchFamily="34" charset="0"/>
                <a:ea typeface="黑体" pitchFamily="49" charset="-122"/>
              </a:rPr>
              <a:t>R1=10cm</a:t>
            </a:r>
            <a:r>
              <a:rPr lang="zh-CN" altLang="en-US" sz="2100" dirty="0">
                <a:latin typeface="Arial" pitchFamily="34" charset="0"/>
                <a:ea typeface="黑体" pitchFamily="49" charset="-122"/>
              </a:rPr>
              <a:t>、外半径</a:t>
            </a:r>
            <a:r>
              <a:rPr lang="en-US" altLang="zh-CN" sz="2100" dirty="0">
                <a:latin typeface="Arial" pitchFamily="34" charset="0"/>
                <a:ea typeface="黑体" pitchFamily="49" charset="-122"/>
              </a:rPr>
              <a:t>R2=20cm</a:t>
            </a:r>
            <a:r>
              <a:rPr lang="zh-CN" altLang="en-US" sz="2100" dirty="0">
                <a:latin typeface="Arial" pitchFamily="34" charset="0"/>
                <a:ea typeface="黑体" pitchFamily="49" charset="-122"/>
              </a:rPr>
              <a:t>的球环的体积。要求四舍五入保留到小数点后</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位。</a:t>
            </a:r>
          </a:p>
          <a:p>
            <a:r>
              <a:rPr lang="zh-CN" altLang="en-US" sz="2100" dirty="0" smtClean="0">
                <a:latin typeface="Arial" pitchFamily="34" charset="0"/>
                <a:ea typeface="黑体" pitchFamily="49" charset="-122"/>
              </a:rPr>
              <a:t>       分析与程序代码，参见</a:t>
            </a:r>
            <a:r>
              <a:rPr lang="en-US" altLang="zh-CN" sz="2100" dirty="0" smtClean="0">
                <a:latin typeface="Arial" pitchFamily="34" charset="0"/>
                <a:ea typeface="黑体" pitchFamily="49" charset="-122"/>
              </a:rPr>
              <a:t>P274</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4"/>
          <p:cNvSpPr>
            <a:spLocks noChangeArrowheads="1"/>
          </p:cNvSpPr>
          <p:nvPr/>
        </p:nvSpPr>
        <p:spPr bwMode="auto">
          <a:xfrm>
            <a:off x="74613" y="1549740"/>
            <a:ext cx="8997950" cy="667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分支</a:t>
            </a:r>
            <a:r>
              <a:rPr lang="zh-CN" altLang="en-US" sz="2100" dirty="0">
                <a:latin typeface="Arial" pitchFamily="34" charset="0"/>
                <a:ea typeface="黑体" pitchFamily="49" charset="-122"/>
              </a:rPr>
              <a:t>结构（</a:t>
            </a:r>
            <a:r>
              <a:rPr lang="en-US" altLang="zh-CN" sz="2100" dirty="0">
                <a:latin typeface="Arial" pitchFamily="34" charset="0"/>
                <a:ea typeface="黑体" pitchFamily="49" charset="-122"/>
              </a:rPr>
              <a:t>Branch Structure</a:t>
            </a:r>
            <a:r>
              <a:rPr lang="zh-CN" altLang="en-US" sz="2100" dirty="0">
                <a:latin typeface="Arial" pitchFamily="34" charset="0"/>
                <a:ea typeface="黑体" pitchFamily="49" charset="-122"/>
              </a:rPr>
              <a:t>）程序可以根据判定或测试的结果，在两条或多条程序路径中选择一条去执行不同的操作</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3"/>
          <p:cNvSpPr>
            <a:spLocks noChangeArrowheads="1"/>
          </p:cNvSpPr>
          <p:nvPr/>
        </p:nvSpPr>
        <p:spPr bwMode="auto">
          <a:xfrm>
            <a:off x="74613" y="224687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a:t>
            </a:r>
            <a:r>
              <a:rPr lang="en-US" altLang="zh-CN" sz="2200" dirty="0">
                <a:ea typeface="黑体" pitchFamily="49" charset="-122"/>
              </a:rPr>
              <a:t>IF</a:t>
            </a:r>
            <a:r>
              <a:rPr lang="zh-CN" altLang="en-US" sz="2200" dirty="0">
                <a:ea typeface="黑体" pitchFamily="49" charset="-122"/>
              </a:rPr>
              <a:t>分支结构</a:t>
            </a:r>
          </a:p>
        </p:txBody>
      </p:sp>
      <p:sp>
        <p:nvSpPr>
          <p:cNvPr id="6" name="Rectangle 4"/>
          <p:cNvSpPr>
            <a:spLocks noChangeArrowheads="1"/>
          </p:cNvSpPr>
          <p:nvPr/>
        </p:nvSpPr>
        <p:spPr bwMode="auto">
          <a:xfrm>
            <a:off x="74613" y="2636912"/>
            <a:ext cx="8997950" cy="4141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IF/ELSE/ENDIF</a:t>
            </a:r>
            <a:r>
              <a:rPr lang="zh-CN" altLang="en-US" sz="2100" dirty="0">
                <a:latin typeface="Arial" pitchFamily="34" charset="0"/>
                <a:ea typeface="黑体" pitchFamily="49" charset="-122"/>
              </a:rPr>
              <a:t>结构有如下两种形式：</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双分支结构</a:t>
            </a:r>
          </a:p>
          <a:p>
            <a:r>
              <a:rPr lang="en-US" altLang="zh-CN" sz="2100" dirty="0" smtClean="0">
                <a:latin typeface="Arial" pitchFamily="34" charset="0"/>
                <a:ea typeface="黑体" pitchFamily="49" charset="-122"/>
              </a:rPr>
              <a:t>　　IF</a:t>
            </a:r>
            <a:r>
              <a:rPr lang="zh-CN" altLang="en-US" sz="2100" dirty="0">
                <a:latin typeface="Arial" pitchFamily="34" charset="0"/>
                <a:ea typeface="黑体" pitchFamily="49" charset="-122"/>
              </a:rPr>
              <a:t>双分支结构命令语句的使用格式如下：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IF </a:t>
            </a:r>
            <a:r>
              <a:rPr lang="en-US" altLang="zh-CN" sz="2100" dirty="0" err="1">
                <a:solidFill>
                  <a:srgbClr val="FFFF00"/>
                </a:solidFill>
                <a:latin typeface="Arial" pitchFamily="34" charset="0"/>
                <a:ea typeface="黑体" pitchFamily="49" charset="-122"/>
              </a:rPr>
              <a:t>lExpression</a:t>
            </a:r>
            <a:r>
              <a:rPr lang="en-US" altLang="zh-CN" sz="2100" dirty="0">
                <a:solidFill>
                  <a:srgbClr val="FFFF00"/>
                </a:solidFill>
                <a:latin typeface="Arial" pitchFamily="34" charset="0"/>
                <a:ea typeface="黑体" pitchFamily="49" charset="-122"/>
              </a:rPr>
              <a:t> [THEN]</a:t>
            </a:r>
          </a:p>
          <a:p>
            <a:r>
              <a:rPr lang="en-US" altLang="zh-CN" sz="2100" dirty="0">
                <a:solidFill>
                  <a:srgbClr val="FFFF00"/>
                </a:solidFill>
                <a:latin typeface="Arial" pitchFamily="34" charset="0"/>
                <a:ea typeface="黑体" pitchFamily="49" charset="-122"/>
              </a:rPr>
              <a:t>	Statements1</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ELSE</a:t>
            </a:r>
          </a:p>
          <a:p>
            <a:r>
              <a:rPr lang="en-US" altLang="zh-CN" sz="2100" dirty="0">
                <a:solidFill>
                  <a:srgbClr val="FFFF00"/>
                </a:solidFill>
                <a:latin typeface="Arial" pitchFamily="34" charset="0"/>
                <a:ea typeface="黑体" pitchFamily="49" charset="-122"/>
              </a:rPr>
              <a:t>	Statements2]</a:t>
            </a:r>
          </a:p>
          <a:p>
            <a:r>
              <a:rPr lang="en-US" altLang="zh-CN" sz="2100" dirty="0" smtClean="0">
                <a:solidFill>
                  <a:srgbClr val="FFFF00"/>
                </a:solidFill>
                <a:latin typeface="Arial" pitchFamily="34" charset="0"/>
                <a:ea typeface="黑体" pitchFamily="49" charset="-122"/>
              </a:rPr>
              <a:t>　　ENDIF</a:t>
            </a:r>
            <a:endParaRPr lang="en-US" altLang="zh-CN"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语句的功能是：当程序运行至</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语句时</a:t>
            </a:r>
            <a:r>
              <a:rPr lang="zh-CN" altLang="en-US" sz="2100" dirty="0" smtClean="0">
                <a:latin typeface="Arial" pitchFamily="34" charset="0"/>
                <a:ea typeface="黑体" pitchFamily="49" charset="-122"/>
              </a:rPr>
              <a:t>，先判断表达式</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的值，当为“真”（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）时，执行程序段</a:t>
            </a:r>
            <a:r>
              <a:rPr lang="en-US" altLang="zh-CN" sz="2100" dirty="0">
                <a:latin typeface="Arial" pitchFamily="34" charset="0"/>
                <a:ea typeface="黑体" pitchFamily="49" charset="-122"/>
              </a:rPr>
              <a:t>Statements1</a:t>
            </a:r>
            <a:r>
              <a:rPr lang="zh-CN" altLang="en-US" sz="2100" dirty="0">
                <a:latin typeface="Arial" pitchFamily="34" charset="0"/>
                <a:ea typeface="黑体" pitchFamily="49" charset="-122"/>
              </a:rPr>
              <a:t>，否则执行</a:t>
            </a:r>
            <a:r>
              <a:rPr lang="en-US" altLang="zh-CN" sz="2100" dirty="0">
                <a:latin typeface="Arial" pitchFamily="34" charset="0"/>
                <a:ea typeface="黑体" pitchFamily="49" charset="-122"/>
              </a:rPr>
              <a:t>Statements2</a:t>
            </a:r>
            <a:r>
              <a:rPr lang="zh-CN" altLang="en-US" sz="2100" dirty="0">
                <a:latin typeface="Arial" pitchFamily="34" charset="0"/>
                <a:ea typeface="黑体" pitchFamily="49" charset="-122"/>
              </a:rPr>
              <a:t>。无论是执行语句块</a:t>
            </a:r>
            <a:r>
              <a:rPr lang="en-US" altLang="zh-CN" sz="2100" dirty="0">
                <a:latin typeface="Arial" pitchFamily="34" charset="0"/>
                <a:ea typeface="黑体" pitchFamily="49" charset="-122"/>
              </a:rPr>
              <a:t>Statements1</a:t>
            </a:r>
            <a:r>
              <a:rPr lang="zh-CN" altLang="en-US" sz="2100" dirty="0">
                <a:latin typeface="Arial" pitchFamily="34" charset="0"/>
                <a:ea typeface="黑体" pitchFamily="49" charset="-122"/>
              </a:rPr>
              <a:t>还是执行语句块</a:t>
            </a:r>
            <a:r>
              <a:rPr lang="en-US" altLang="zh-CN" sz="2100" dirty="0">
                <a:latin typeface="Arial" pitchFamily="34" charset="0"/>
                <a:ea typeface="黑体" pitchFamily="49" charset="-122"/>
              </a:rPr>
              <a:t>Statements2</a:t>
            </a:r>
            <a:r>
              <a:rPr lang="zh-CN" altLang="en-US" sz="2100" dirty="0">
                <a:latin typeface="Arial" pitchFamily="34" charset="0"/>
                <a:ea typeface="黑体" pitchFamily="49" charset="-122"/>
              </a:rPr>
              <a:t>，执行完后均执行</a:t>
            </a:r>
            <a:r>
              <a:rPr lang="en-US" altLang="zh-CN" sz="2100" dirty="0">
                <a:latin typeface="Arial" pitchFamily="34" charset="0"/>
                <a:ea typeface="黑体" pitchFamily="49" charset="-122"/>
              </a:rPr>
              <a:t>ENDIF</a:t>
            </a:r>
            <a:r>
              <a:rPr lang="zh-CN" altLang="en-US" sz="2100" dirty="0">
                <a:latin typeface="Arial" pitchFamily="34" charset="0"/>
                <a:ea typeface="黑体" pitchFamily="49" charset="-122"/>
              </a:rPr>
              <a:t>后面的语句</a:t>
            </a:r>
            <a:r>
              <a:rPr lang="zh-CN" altLang="en-US" sz="2100" dirty="0" smtClean="0">
                <a:latin typeface="Arial" pitchFamily="34" charset="0"/>
                <a:ea typeface="黑体" pitchFamily="49" charset="-122"/>
              </a:rPr>
              <a:t>。如果</a:t>
            </a:r>
            <a:r>
              <a:rPr lang="zh-CN" altLang="en-US" sz="2100" dirty="0">
                <a:latin typeface="Arial" pitchFamily="34" charset="0"/>
                <a:ea typeface="黑体" pitchFamily="49" charset="-122"/>
              </a:rPr>
              <a:t>忽略</a:t>
            </a:r>
            <a:r>
              <a:rPr lang="en-US" altLang="zh-CN" sz="2100" dirty="0">
                <a:latin typeface="Arial" pitchFamily="34" charset="0"/>
                <a:ea typeface="黑体" pitchFamily="49" charset="-122"/>
              </a:rPr>
              <a:t>ELSE</a:t>
            </a:r>
            <a:r>
              <a:rPr lang="zh-CN" altLang="en-US" sz="2100" dirty="0">
                <a:latin typeface="Arial" pitchFamily="34" charset="0"/>
                <a:ea typeface="黑体" pitchFamily="49" charset="-122"/>
              </a:rPr>
              <a:t>子句，则</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选择结构可简化为</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单分支结构</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494726486"/>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4624"/>
            <a:ext cx="8997950"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⑵</a:t>
            </a:r>
            <a:r>
              <a:rPr lang="en-US" altLang="zh-CN" sz="1900" dirty="0">
                <a:latin typeface="Arial" pitchFamily="34" charset="0"/>
                <a:ea typeface="黑体" pitchFamily="49" charset="-122"/>
              </a:rPr>
              <a:t>IF</a:t>
            </a:r>
            <a:r>
              <a:rPr lang="zh-CN" altLang="en-US" sz="1900" dirty="0">
                <a:latin typeface="Arial" pitchFamily="34" charset="0"/>
                <a:ea typeface="黑体" pitchFamily="49" charset="-122"/>
              </a:rPr>
              <a:t>单分支结构，其命令语句使用格式为：</a:t>
            </a:r>
          </a:p>
          <a:p>
            <a:r>
              <a:rPr lang="en-US" altLang="zh-CN" sz="1900" dirty="0" smtClean="0">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IF </a:t>
            </a:r>
            <a:r>
              <a:rPr lang="en-US" altLang="zh-CN" sz="1900" dirty="0" err="1">
                <a:solidFill>
                  <a:srgbClr val="FFFF00"/>
                </a:solidFill>
                <a:latin typeface="Arial" pitchFamily="34" charset="0"/>
                <a:ea typeface="黑体" pitchFamily="49" charset="-122"/>
              </a:rPr>
              <a:t>lExpression</a:t>
            </a:r>
            <a:r>
              <a:rPr lang="en-US" altLang="zh-CN" sz="1900" dirty="0">
                <a:solidFill>
                  <a:srgbClr val="FFFF00"/>
                </a:solidFill>
                <a:latin typeface="Arial" pitchFamily="34" charset="0"/>
                <a:ea typeface="黑体" pitchFamily="49" charset="-122"/>
              </a:rPr>
              <a:t> [THEN]</a:t>
            </a:r>
          </a:p>
          <a:p>
            <a:r>
              <a:rPr lang="en-US" altLang="zh-CN" sz="1900" dirty="0">
                <a:solidFill>
                  <a:srgbClr val="FFFF00"/>
                </a:solidFill>
                <a:latin typeface="Arial" pitchFamily="34" charset="0"/>
                <a:ea typeface="黑体" pitchFamily="49" charset="-122"/>
              </a:rPr>
              <a:t>	Statements</a:t>
            </a:r>
          </a:p>
          <a:p>
            <a:r>
              <a:rPr lang="en-US" altLang="zh-CN" sz="1900" dirty="0" smtClean="0">
                <a:solidFill>
                  <a:srgbClr val="FFFF00"/>
                </a:solidFill>
                <a:latin typeface="Arial" pitchFamily="34" charset="0"/>
                <a:ea typeface="黑体" pitchFamily="49" charset="-122"/>
              </a:rPr>
              <a:t>　　ENDIF</a:t>
            </a:r>
            <a:endParaRPr lang="en-US" altLang="zh-CN" sz="1900" dirty="0">
              <a:solidFill>
                <a:srgbClr val="FFFF00"/>
              </a:solidFill>
              <a:latin typeface="Arial" pitchFamily="34" charset="0"/>
              <a:ea typeface="黑体" pitchFamily="49" charset="-122"/>
            </a:endParaRPr>
          </a:p>
          <a:p>
            <a:r>
              <a:rPr lang="en-US" altLang="zh-CN" sz="1900" dirty="0" smtClean="0">
                <a:latin typeface="Arial" pitchFamily="34" charset="0"/>
                <a:ea typeface="黑体" pitchFamily="49" charset="-122"/>
              </a:rPr>
              <a:t>　　IF</a:t>
            </a:r>
            <a:r>
              <a:rPr lang="zh-CN" altLang="en-US" sz="1900" dirty="0">
                <a:latin typeface="Arial" pitchFamily="34" charset="0"/>
                <a:ea typeface="黑体" pitchFamily="49" charset="-122"/>
              </a:rPr>
              <a:t>结构程序的执行流程图，如图</a:t>
            </a:r>
            <a:r>
              <a:rPr lang="en-US" altLang="zh-CN" sz="1900" dirty="0">
                <a:latin typeface="Arial" pitchFamily="34" charset="0"/>
                <a:ea typeface="黑体" pitchFamily="49" charset="-122"/>
              </a:rPr>
              <a:t>7-12</a:t>
            </a:r>
            <a:r>
              <a:rPr lang="zh-CN" altLang="en-US" sz="1900" dirty="0">
                <a:latin typeface="Arial" pitchFamily="34" charset="0"/>
                <a:ea typeface="黑体" pitchFamily="49" charset="-122"/>
              </a:rPr>
              <a:t>所示</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3" name="Rectangle 4"/>
          <p:cNvSpPr>
            <a:spLocks noChangeArrowheads="1"/>
          </p:cNvSpPr>
          <p:nvPr/>
        </p:nvSpPr>
        <p:spPr bwMode="auto">
          <a:xfrm>
            <a:off x="74613" y="1916832"/>
            <a:ext cx="8997950" cy="48877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IF</a:t>
            </a:r>
            <a:r>
              <a:rPr lang="zh-CN" altLang="en-US" sz="1900" dirty="0">
                <a:latin typeface="Arial" pitchFamily="34" charset="0"/>
                <a:ea typeface="黑体" pitchFamily="49" charset="-122"/>
              </a:rPr>
              <a:t>结构中可以出现另一个或多个</a:t>
            </a:r>
            <a:r>
              <a:rPr lang="en-US" altLang="zh-CN" sz="1900" dirty="0">
                <a:latin typeface="Arial" pitchFamily="34" charset="0"/>
                <a:ea typeface="黑体" pitchFamily="49" charset="-122"/>
              </a:rPr>
              <a:t>IF</a:t>
            </a:r>
            <a:r>
              <a:rPr lang="zh-CN" altLang="en-US" sz="1900" dirty="0">
                <a:latin typeface="Arial" pitchFamily="34" charset="0"/>
                <a:ea typeface="黑体" pitchFamily="49" charset="-122"/>
              </a:rPr>
              <a:t>结构，称为</a:t>
            </a:r>
            <a:r>
              <a:rPr lang="en-US" altLang="zh-CN" sz="1900" dirty="0">
                <a:latin typeface="Arial" pitchFamily="34" charset="0"/>
                <a:ea typeface="黑体" pitchFamily="49" charset="-122"/>
              </a:rPr>
              <a:t>IF</a:t>
            </a:r>
            <a:r>
              <a:rPr lang="zh-CN" altLang="en-US" sz="1900" dirty="0">
                <a:latin typeface="Arial" pitchFamily="34" charset="0"/>
                <a:ea typeface="黑体" pitchFamily="49" charset="-122"/>
              </a:rPr>
              <a:t>分支结构的嵌套或多重选择结构。</a:t>
            </a:r>
            <a:r>
              <a:rPr lang="en-US" altLang="zh-CN" sz="1900" dirty="0">
                <a:latin typeface="Arial" pitchFamily="34" charset="0"/>
                <a:ea typeface="黑体" pitchFamily="49" charset="-122"/>
              </a:rPr>
              <a:t>IF</a:t>
            </a:r>
            <a:r>
              <a:rPr lang="zh-CN" altLang="en-US" sz="1900" dirty="0">
                <a:latin typeface="Arial" pitchFamily="34" charset="0"/>
                <a:ea typeface="黑体" pitchFamily="49" charset="-122"/>
              </a:rPr>
              <a:t>结构的嵌套形式如下：</a:t>
            </a:r>
          </a:p>
          <a:p>
            <a:r>
              <a:rPr lang="en-US" altLang="zh-CN" sz="1900" dirty="0" smtClean="0">
                <a:solidFill>
                  <a:srgbClr val="FFFF00"/>
                </a:solidFill>
                <a:latin typeface="Arial" pitchFamily="34" charset="0"/>
                <a:ea typeface="黑体" pitchFamily="49" charset="-122"/>
              </a:rPr>
              <a:t>　　IF </a:t>
            </a:r>
            <a:r>
              <a:rPr lang="en-US" altLang="zh-CN" sz="1900" dirty="0" err="1">
                <a:solidFill>
                  <a:srgbClr val="FFFF00"/>
                </a:solidFill>
                <a:latin typeface="Arial" pitchFamily="34" charset="0"/>
                <a:ea typeface="黑体" pitchFamily="49" charset="-122"/>
              </a:rPr>
              <a:t>lExpression</a:t>
            </a:r>
            <a:r>
              <a:rPr lang="en-US" altLang="zh-CN" sz="1900" dirty="0">
                <a:solidFill>
                  <a:srgbClr val="FFFF00"/>
                </a:solidFill>
                <a:latin typeface="Arial" pitchFamily="34" charset="0"/>
                <a:ea typeface="黑体" pitchFamily="49" charset="-122"/>
              </a:rPr>
              <a:t> [THEN]</a:t>
            </a:r>
          </a:p>
          <a:p>
            <a:r>
              <a:rPr lang="en-US" altLang="zh-CN" sz="1900" dirty="0">
                <a:solidFill>
                  <a:srgbClr val="FFFF00"/>
                </a:solidFill>
                <a:latin typeface="Arial" pitchFamily="34" charset="0"/>
                <a:ea typeface="黑体" pitchFamily="49" charset="-122"/>
              </a:rPr>
              <a:t>	Statements1</a:t>
            </a:r>
          </a:p>
          <a:p>
            <a:r>
              <a:rPr lang="en-US" altLang="zh-CN" sz="1900" dirty="0">
                <a:solidFill>
                  <a:srgbClr val="FFFF00"/>
                </a:solidFill>
                <a:latin typeface="Arial" pitchFamily="34" charset="0"/>
                <a:ea typeface="黑体" pitchFamily="49" charset="-122"/>
              </a:rPr>
              <a:t>	IF </a:t>
            </a:r>
            <a:r>
              <a:rPr lang="en-US" altLang="zh-CN" sz="1900" dirty="0" err="1">
                <a:solidFill>
                  <a:srgbClr val="FFFF00"/>
                </a:solidFill>
                <a:latin typeface="Arial" pitchFamily="34" charset="0"/>
                <a:ea typeface="黑体" pitchFamily="49" charset="-122"/>
              </a:rPr>
              <a:t>lExpression</a:t>
            </a:r>
            <a:r>
              <a:rPr lang="en-US" altLang="zh-CN" sz="1900" dirty="0">
                <a:solidFill>
                  <a:srgbClr val="FFFF00"/>
                </a:solidFill>
                <a:latin typeface="Arial" pitchFamily="34" charset="0"/>
                <a:ea typeface="黑体" pitchFamily="49" charset="-122"/>
              </a:rPr>
              <a:t> [THEN]</a:t>
            </a:r>
          </a:p>
          <a:p>
            <a:r>
              <a:rPr lang="en-US" altLang="zh-CN" sz="1900" dirty="0">
                <a:solidFill>
                  <a:srgbClr val="FFFF00"/>
                </a:solidFill>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Statements2</a:t>
            </a:r>
          </a:p>
          <a:p>
            <a:r>
              <a:rPr lang="en-US" altLang="zh-CN" sz="1900" dirty="0" smtClean="0">
                <a:solidFill>
                  <a:srgbClr val="FFFF00"/>
                </a:solidFill>
                <a:latin typeface="Arial" pitchFamily="34" charset="0"/>
                <a:ea typeface="黑体" pitchFamily="49" charset="-122"/>
              </a:rPr>
              <a:t>　　　[</a:t>
            </a:r>
            <a:r>
              <a:rPr lang="en-US" altLang="zh-CN" sz="1900" dirty="0">
                <a:solidFill>
                  <a:srgbClr val="FFFF00"/>
                </a:solidFill>
                <a:latin typeface="Arial" pitchFamily="34" charset="0"/>
                <a:ea typeface="黑体" pitchFamily="49" charset="-122"/>
              </a:rPr>
              <a:t>ELSE</a:t>
            </a:r>
          </a:p>
          <a:p>
            <a:r>
              <a:rPr lang="en-US" altLang="zh-CN" sz="1900" dirty="0">
                <a:solidFill>
                  <a:srgbClr val="FFFF00"/>
                </a:solidFill>
                <a:latin typeface="Arial" pitchFamily="34" charset="0"/>
                <a:ea typeface="黑体" pitchFamily="49" charset="-122"/>
              </a:rPr>
              <a:t>		Statements3</a:t>
            </a:r>
            <a:r>
              <a:rPr lang="en-US" altLang="zh-CN" sz="1900" dirty="0" smtClean="0">
                <a:solidFill>
                  <a:srgbClr val="FFFF00"/>
                </a:solidFill>
                <a:latin typeface="Arial" pitchFamily="34" charset="0"/>
                <a:ea typeface="黑体" pitchFamily="49" charset="-122"/>
              </a:rPr>
              <a:t>]</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ENDIF</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a:t>
            </a:r>
            <a:r>
              <a:rPr lang="en-US" altLang="zh-CN" sz="1900" dirty="0">
                <a:solidFill>
                  <a:srgbClr val="FFFF00"/>
                </a:solidFill>
                <a:latin typeface="Arial" pitchFamily="34" charset="0"/>
                <a:ea typeface="黑体" pitchFamily="49" charset="-122"/>
              </a:rPr>
              <a:t>ELSE</a:t>
            </a:r>
          </a:p>
          <a:p>
            <a:r>
              <a:rPr lang="en-US" altLang="zh-CN" sz="1900" dirty="0">
                <a:solidFill>
                  <a:srgbClr val="FFFF00"/>
                </a:solidFill>
                <a:latin typeface="Arial" pitchFamily="34" charset="0"/>
                <a:ea typeface="黑体" pitchFamily="49" charset="-122"/>
              </a:rPr>
              <a:t>	Statements4]</a:t>
            </a:r>
          </a:p>
          <a:p>
            <a:r>
              <a:rPr lang="en-US" altLang="zh-CN" sz="1900" dirty="0">
                <a:solidFill>
                  <a:srgbClr val="FFFF00"/>
                </a:solidFill>
                <a:latin typeface="Arial" pitchFamily="34" charset="0"/>
                <a:ea typeface="黑体" pitchFamily="49" charset="-122"/>
              </a:rPr>
              <a:t>	IF </a:t>
            </a:r>
            <a:r>
              <a:rPr lang="en-US" altLang="zh-CN" sz="1900" dirty="0" err="1">
                <a:solidFill>
                  <a:srgbClr val="FFFF00"/>
                </a:solidFill>
                <a:latin typeface="Arial" pitchFamily="34" charset="0"/>
                <a:ea typeface="黑体" pitchFamily="49" charset="-122"/>
              </a:rPr>
              <a:t>lExpression</a:t>
            </a:r>
            <a:r>
              <a:rPr lang="en-US" altLang="zh-CN" sz="1900" dirty="0">
                <a:solidFill>
                  <a:srgbClr val="FFFF00"/>
                </a:solidFill>
                <a:latin typeface="Arial" pitchFamily="34" charset="0"/>
                <a:ea typeface="黑体" pitchFamily="49" charset="-122"/>
              </a:rPr>
              <a:t> [THEN]</a:t>
            </a:r>
          </a:p>
          <a:p>
            <a:r>
              <a:rPr lang="en-US" altLang="zh-CN" sz="1900" dirty="0">
                <a:solidFill>
                  <a:srgbClr val="FFFF00"/>
                </a:solidFill>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Statements5</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a:t>
            </a:r>
            <a:r>
              <a:rPr lang="en-US" altLang="zh-CN" sz="1900" dirty="0">
                <a:solidFill>
                  <a:srgbClr val="FFFF00"/>
                </a:solidFill>
                <a:latin typeface="Arial" pitchFamily="34" charset="0"/>
                <a:ea typeface="黑体" pitchFamily="49" charset="-122"/>
              </a:rPr>
              <a:t>ELSE</a:t>
            </a:r>
          </a:p>
          <a:p>
            <a:r>
              <a:rPr lang="en-US" altLang="zh-CN" sz="1900" dirty="0">
                <a:solidFill>
                  <a:srgbClr val="FFFF00"/>
                </a:solidFill>
                <a:latin typeface="Arial" pitchFamily="34" charset="0"/>
                <a:ea typeface="黑体" pitchFamily="49" charset="-122"/>
              </a:rPr>
              <a:t>		Statements6</a:t>
            </a:r>
            <a:r>
              <a:rPr lang="en-US" altLang="zh-CN" sz="1900" dirty="0" smtClean="0">
                <a:solidFill>
                  <a:srgbClr val="FFFF00"/>
                </a:solidFill>
                <a:latin typeface="Arial" pitchFamily="34" charset="0"/>
                <a:ea typeface="黑体" pitchFamily="49" charset="-122"/>
              </a:rPr>
              <a:t>]</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ENDIF</a:t>
            </a:r>
            <a:endParaRPr lang="en-US" altLang="zh-CN" sz="1900" dirty="0">
              <a:solidFill>
                <a:srgbClr val="FFFF00"/>
              </a:solidFill>
              <a:latin typeface="Arial" pitchFamily="34" charset="0"/>
              <a:ea typeface="黑体" pitchFamily="49" charset="-122"/>
            </a:endParaRPr>
          </a:p>
          <a:p>
            <a:r>
              <a:rPr lang="en-US" altLang="zh-CN" sz="1900" dirty="0" smtClean="0">
                <a:solidFill>
                  <a:srgbClr val="FFFF00"/>
                </a:solidFill>
                <a:latin typeface="Arial" pitchFamily="34" charset="0"/>
                <a:ea typeface="黑体" pitchFamily="49" charset="-122"/>
              </a:rPr>
              <a:t>　　ENDIF</a:t>
            </a:r>
            <a:endParaRPr lang="en-US" altLang="zh-CN" sz="1900" dirty="0">
              <a:solidFill>
                <a:srgbClr val="FFFF00"/>
              </a:solidFill>
              <a:latin typeface="Arial" pitchFamily="34" charset="0"/>
              <a:ea typeface="黑体" pitchFamily="49" charset="-122"/>
            </a:endParaRPr>
          </a:p>
        </p:txBody>
      </p:sp>
      <p:sp>
        <p:nvSpPr>
          <p:cNvPr id="4" name="矩形 3"/>
          <p:cNvSpPr/>
          <p:nvPr/>
        </p:nvSpPr>
        <p:spPr>
          <a:xfrm>
            <a:off x="4067944" y="4730028"/>
            <a:ext cx="4878288" cy="646331"/>
          </a:xfrm>
          <a:prstGeom prst="rect">
            <a:avLst/>
          </a:prstGeom>
        </p:spPr>
        <p:txBody>
          <a:bodyPr wrap="square">
            <a:spAutoFit/>
          </a:bodyPr>
          <a:lstStyle/>
          <a:p>
            <a:pPr lvl="0" algn="ctr"/>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单分分支</a:t>
            </a:r>
            <a:r>
              <a:rPr lang="zh-CN" altLang="en-US" dirty="0" smtClean="0">
                <a:solidFill>
                  <a:srgbClr val="FFFFFF"/>
                </a:solidFill>
                <a:latin typeface="Arial" pitchFamily="34" charset="0"/>
                <a:ea typeface="黑体" pitchFamily="49" charset="-122"/>
              </a:rPr>
              <a:t>结构　         </a:t>
            </a:r>
            <a:r>
              <a:rPr lang="en-US" altLang="zh-CN" dirty="0">
                <a:solidFill>
                  <a:srgbClr val="FFFFFF"/>
                </a:solidFill>
                <a:latin typeface="Arial" pitchFamily="34" charset="0"/>
                <a:ea typeface="黑体" pitchFamily="49" charset="-122"/>
              </a:rPr>
              <a:t>(b)</a:t>
            </a:r>
            <a:r>
              <a:rPr lang="zh-CN" altLang="en-US" dirty="0">
                <a:solidFill>
                  <a:srgbClr val="FFFFFF"/>
                </a:solidFill>
                <a:latin typeface="Arial" pitchFamily="34" charset="0"/>
                <a:ea typeface="黑体" pitchFamily="49" charset="-122"/>
              </a:rPr>
              <a:t>双分支结构</a:t>
            </a:r>
          </a:p>
          <a:p>
            <a:pPr lvl="0" algn="ctr"/>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7-12  IF</a:t>
            </a:r>
            <a:r>
              <a:rPr lang="zh-CN" altLang="en-US" dirty="0">
                <a:solidFill>
                  <a:srgbClr val="FFFFFF"/>
                </a:solidFill>
                <a:latin typeface="Arial" pitchFamily="34" charset="0"/>
                <a:ea typeface="黑体" pitchFamily="49" charset="-122"/>
              </a:rPr>
              <a:t>结构</a:t>
            </a:r>
            <a:endParaRPr lang="en-US" altLang="zh-CN" dirty="0">
              <a:solidFill>
                <a:srgbClr val="FFFF00"/>
              </a:solidFill>
              <a:latin typeface="Arial" pitchFamily="34" charset="0"/>
              <a:ea typeface="黑体" pitchFamily="49" charset="-122"/>
            </a:endParaRPr>
          </a:p>
        </p:txBody>
      </p:sp>
      <p:sp>
        <p:nvSpPr>
          <p:cNvPr id="5" name="Rectangle 3"/>
          <p:cNvSpPr>
            <a:spLocks noChangeArrowheads="1"/>
          </p:cNvSpPr>
          <p:nvPr/>
        </p:nvSpPr>
        <p:spPr bwMode="auto">
          <a:xfrm>
            <a:off x="74613" y="155681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a:t>
            </a:r>
            <a:r>
              <a:rPr lang="en-US" altLang="zh-CN" sz="2200" dirty="0">
                <a:ea typeface="黑体" pitchFamily="49" charset="-122"/>
              </a:rPr>
              <a:t>IF</a:t>
            </a:r>
            <a:r>
              <a:rPr lang="zh-CN" altLang="en-US" sz="2200" dirty="0">
                <a:ea typeface="黑体" pitchFamily="49" charset="-122"/>
              </a:rPr>
              <a:t>分支结构的嵌套</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3869" y="2894028"/>
            <a:ext cx="4958611" cy="17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6085259"/>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8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7-9】  </a:t>
            </a:r>
            <a:r>
              <a:rPr lang="zh-CN" altLang="en-US" sz="2100" dirty="0">
                <a:latin typeface="Arial" pitchFamily="34" charset="0"/>
                <a:ea typeface="黑体" pitchFamily="49" charset="-122"/>
              </a:rPr>
              <a:t>编写一程序，当用户输入查询的学生姓名后，可查询显示学生的情况，如无此学生，则显示对话框“查无此人”。</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：要查询学生的情况，首先要打开该学生所在学生数据表，然后通过键盘输入要查询的学生姓名。通过输入的姓名和数据表相应的字段的值进行比较，即可得出结论。</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P275</a:t>
            </a:r>
            <a:r>
              <a:rPr lang="zh-CN" altLang="en-US" sz="2100" dirty="0" smtClean="0">
                <a:latin typeface="Arial" pitchFamily="34" charset="0"/>
                <a:ea typeface="黑体" pitchFamily="49" charset="-122"/>
              </a:rPr>
              <a:t>，如图所示。</a:t>
            </a:r>
            <a:endParaRPr lang="en-US" altLang="zh-CN"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3586" y="1484784"/>
            <a:ext cx="3122741" cy="8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3" y="4336132"/>
            <a:ext cx="2833709" cy="1541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4"/>
          <p:cNvSpPr>
            <a:spLocks noChangeArrowheads="1"/>
          </p:cNvSpPr>
          <p:nvPr/>
        </p:nvSpPr>
        <p:spPr bwMode="auto">
          <a:xfrm>
            <a:off x="74613" y="2420888"/>
            <a:ext cx="8997950"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7-10】  </a:t>
            </a:r>
            <a:r>
              <a:rPr lang="zh-CN" altLang="en-US" sz="2100" dirty="0">
                <a:latin typeface="Arial" pitchFamily="34" charset="0"/>
                <a:ea typeface="黑体" pitchFamily="49" charset="-122"/>
              </a:rPr>
              <a:t>某商场为了促进销售，采用了购货打折的优惠方法，即每位顾客一次购货款在</a:t>
            </a:r>
            <a:r>
              <a:rPr lang="en-US" altLang="zh-CN" sz="2100" dirty="0">
                <a:latin typeface="Arial" pitchFamily="34" charset="0"/>
                <a:ea typeface="黑体" pitchFamily="49" charset="-122"/>
              </a:rPr>
              <a:t>300</a:t>
            </a:r>
            <a:r>
              <a:rPr lang="zh-CN" altLang="en-US" sz="2100" dirty="0">
                <a:latin typeface="Arial" pitchFamily="34" charset="0"/>
                <a:ea typeface="黑体" pitchFamily="49" charset="-122"/>
              </a:rPr>
              <a:t>元以上，给予</a:t>
            </a:r>
            <a:r>
              <a:rPr lang="en-US" altLang="zh-CN" sz="2100" dirty="0">
                <a:latin typeface="Arial" pitchFamily="34" charset="0"/>
                <a:ea typeface="黑体" pitchFamily="49" charset="-122"/>
              </a:rPr>
              <a:t>9.5</a:t>
            </a:r>
            <a:r>
              <a:rPr lang="zh-CN" altLang="en-US" sz="2100" dirty="0">
                <a:latin typeface="Arial" pitchFamily="34" charset="0"/>
                <a:ea typeface="黑体" pitchFamily="49" charset="-122"/>
              </a:rPr>
              <a:t>折优惠；购货款在</a:t>
            </a:r>
            <a:r>
              <a:rPr lang="en-US" altLang="zh-CN" sz="2100" dirty="0">
                <a:latin typeface="Arial" pitchFamily="34" charset="0"/>
                <a:ea typeface="黑体" pitchFamily="49" charset="-122"/>
              </a:rPr>
              <a:t>600</a:t>
            </a:r>
            <a:r>
              <a:rPr lang="zh-CN" altLang="en-US" sz="2100" dirty="0">
                <a:latin typeface="Arial" pitchFamily="34" charset="0"/>
                <a:ea typeface="黑体" pitchFamily="49" charset="-122"/>
              </a:rPr>
              <a:t>元以上，给予</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折优惠；购货款在</a:t>
            </a:r>
            <a:r>
              <a:rPr lang="en-US" altLang="zh-CN" sz="2100" dirty="0">
                <a:latin typeface="Arial" pitchFamily="34" charset="0"/>
                <a:ea typeface="黑体" pitchFamily="49" charset="-122"/>
              </a:rPr>
              <a:t>1000</a:t>
            </a:r>
            <a:r>
              <a:rPr lang="zh-CN" altLang="en-US" sz="2100" dirty="0">
                <a:latin typeface="Arial" pitchFamily="34" charset="0"/>
                <a:ea typeface="黑体" pitchFamily="49" charset="-122"/>
              </a:rPr>
              <a:t>元以上，给予</a:t>
            </a:r>
            <a:r>
              <a:rPr lang="en-US" altLang="zh-CN" sz="2100" dirty="0">
                <a:latin typeface="Arial" pitchFamily="34" charset="0"/>
                <a:ea typeface="黑体" pitchFamily="49" charset="-122"/>
              </a:rPr>
              <a:t>8.5</a:t>
            </a:r>
            <a:r>
              <a:rPr lang="zh-CN" altLang="en-US" sz="2100" dirty="0">
                <a:latin typeface="Arial" pitchFamily="34" charset="0"/>
                <a:ea typeface="黑体" pitchFamily="49" charset="-122"/>
              </a:rPr>
              <a:t>折优惠。编写程序</a:t>
            </a:r>
            <a:r>
              <a:rPr lang="en-US" altLang="zh-CN" sz="2100" dirty="0">
                <a:latin typeface="Arial" pitchFamily="34" charset="0"/>
                <a:ea typeface="黑体" pitchFamily="49" charset="-122"/>
              </a:rPr>
              <a:t>SY7-6.PRG</a:t>
            </a:r>
            <a:r>
              <a:rPr lang="zh-CN" altLang="en-US" sz="2100" dirty="0">
                <a:latin typeface="Arial" pitchFamily="34" charset="0"/>
                <a:ea typeface="黑体" pitchFamily="49" charset="-122"/>
              </a:rPr>
              <a:t>，根据优惠条件计算每位顾客的应付货款。</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：根据给定的条件，设每位顾客购货款为</a:t>
            </a:r>
            <a:r>
              <a:rPr lang="en-US" altLang="zh-CN" sz="2100" dirty="0">
                <a:latin typeface="Arial" pitchFamily="34" charset="0"/>
                <a:ea typeface="黑体" pitchFamily="49" charset="-122"/>
              </a:rPr>
              <a:t>X</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有优惠条件的应付</a:t>
            </a:r>
            <a:r>
              <a:rPr lang="zh-CN" altLang="en-US" sz="2100" dirty="0">
                <a:latin typeface="Arial" pitchFamily="34" charset="0"/>
                <a:ea typeface="黑体" pitchFamily="49" charset="-122"/>
              </a:rPr>
              <a:t>款为</a:t>
            </a:r>
            <a:r>
              <a:rPr lang="en-US" altLang="zh-CN" sz="2100" dirty="0">
                <a:latin typeface="Arial" pitchFamily="34" charset="0"/>
                <a:ea typeface="黑体" pitchFamily="49" charset="-122"/>
              </a:rPr>
              <a:t>Y</a:t>
            </a:r>
            <a:r>
              <a:rPr lang="zh-CN" altLang="en-US" sz="2100" dirty="0">
                <a:latin typeface="Arial" pitchFamily="34" charset="0"/>
                <a:ea typeface="黑体" pitchFamily="49" charset="-122"/>
              </a:rPr>
              <a:t>，应付款的计算表达式如下</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本题要</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结构的嵌套。</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P276</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1586459345"/>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7.1  </a:t>
            </a:r>
            <a:r>
              <a:rPr lang="zh-CN" altLang="en-US" sz="2400" dirty="0">
                <a:ea typeface="黑体" pitchFamily="49" charset="-122"/>
              </a:rPr>
              <a:t>程序文件</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7.2  </a:t>
            </a:r>
            <a:r>
              <a:rPr lang="zh-CN" altLang="en-US" sz="2400" dirty="0">
                <a:ea typeface="黑体" pitchFamily="49" charset="-122"/>
              </a:rPr>
              <a:t>程序中的常用命令</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7.3  </a:t>
            </a:r>
            <a:r>
              <a:rPr lang="zh-CN" altLang="en-US" sz="2400" dirty="0">
                <a:ea typeface="黑体" pitchFamily="49" charset="-122"/>
              </a:rPr>
              <a:t>程序的结构与控制命令</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7.4  </a:t>
            </a:r>
            <a:r>
              <a:rPr lang="zh-CN" altLang="en-US" sz="2400" dirty="0">
                <a:ea typeface="黑体" pitchFamily="49" charset="-122"/>
              </a:rPr>
              <a:t>过程与过程调用</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7.5  </a:t>
            </a:r>
            <a:r>
              <a:rPr lang="zh-CN" altLang="en-US" sz="2400" dirty="0">
                <a:ea typeface="黑体" pitchFamily="49" charset="-122"/>
              </a:rPr>
              <a:t>变量的作用域和参数调用</a:t>
            </a:r>
          </a:p>
        </p:txBody>
      </p:sp>
      <p:sp>
        <p:nvSpPr>
          <p:cNvPr id="362504" name="AutoShape 8"/>
          <p:cNvSpPr>
            <a:spLocks noChangeArrowheads="1"/>
          </p:cNvSpPr>
          <p:nvPr/>
        </p:nvSpPr>
        <p:spPr bwMode="auto">
          <a:xfrm>
            <a:off x="2266950" y="3551238"/>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7.6  </a:t>
            </a:r>
            <a:r>
              <a:rPr lang="zh-CN" altLang="en-US" sz="2400" dirty="0">
                <a:ea typeface="黑体" pitchFamily="49" charset="-122"/>
              </a:rPr>
              <a:t>自定义函数</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分支结构的程序中，如果有多于</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种条件供选择，尽管可以使用</a:t>
            </a:r>
            <a:r>
              <a:rPr lang="en-US" altLang="zh-CN" sz="2000" dirty="0">
                <a:latin typeface="Arial" pitchFamily="34" charset="0"/>
                <a:ea typeface="黑体" pitchFamily="49" charset="-122"/>
              </a:rPr>
              <a:t>IF</a:t>
            </a:r>
            <a:r>
              <a:rPr lang="zh-CN" altLang="en-US" sz="2000" dirty="0">
                <a:latin typeface="Arial" pitchFamily="34" charset="0"/>
                <a:ea typeface="黑体" pitchFamily="49" charset="-122"/>
              </a:rPr>
              <a:t>结构的</a:t>
            </a:r>
            <a:r>
              <a:rPr lang="zh-CN" altLang="en-US" sz="2000" dirty="0" smtClean="0">
                <a:latin typeface="Arial" pitchFamily="34" charset="0"/>
                <a:ea typeface="黑体" pitchFamily="49" charset="-122"/>
              </a:rPr>
              <a:t>嵌套外，还可使用一</a:t>
            </a:r>
            <a:r>
              <a:rPr lang="zh-CN" altLang="en-US" sz="2000" dirty="0">
                <a:latin typeface="Arial" pitchFamily="34" charset="0"/>
                <a:ea typeface="黑体" pitchFamily="49" charset="-122"/>
              </a:rPr>
              <a:t>种称为多分支（路）选择结构的一组语句</a:t>
            </a:r>
            <a:r>
              <a:rPr lang="en-US" altLang="zh-CN" sz="2000" dirty="0">
                <a:latin typeface="Arial" pitchFamily="34" charset="0"/>
                <a:ea typeface="黑体" pitchFamily="49" charset="-122"/>
              </a:rPr>
              <a:t>DO CASE/ENDCASE</a:t>
            </a:r>
            <a:r>
              <a:rPr lang="zh-CN" altLang="en-US" sz="2000" dirty="0">
                <a:latin typeface="Arial" pitchFamily="34" charset="0"/>
                <a:ea typeface="黑体" pitchFamily="49" charset="-122"/>
              </a:rPr>
              <a:t>。多分支结构语句的语法格式如下：</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命令格式</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DO </a:t>
            </a:r>
            <a:r>
              <a:rPr lang="en-US" altLang="zh-CN" sz="2000" dirty="0">
                <a:solidFill>
                  <a:srgbClr val="FFFF00"/>
                </a:solidFill>
                <a:latin typeface="Arial" pitchFamily="34" charset="0"/>
                <a:ea typeface="黑体" pitchFamily="49" charset="-122"/>
              </a:rPr>
              <a:t>CASE</a:t>
            </a: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CASE </a:t>
            </a:r>
            <a:r>
              <a:rPr lang="en-US" altLang="zh-CN" sz="2000" dirty="0">
                <a:solidFill>
                  <a:srgbClr val="FFFF00"/>
                </a:solidFill>
                <a:latin typeface="Arial" pitchFamily="34" charset="0"/>
                <a:ea typeface="黑体" pitchFamily="49" charset="-122"/>
              </a:rPr>
              <a:t>lExpression1</a:t>
            </a: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Statements1</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CASE </a:t>
            </a:r>
            <a:r>
              <a:rPr lang="en-US" altLang="zh-CN" sz="2000" dirty="0">
                <a:solidFill>
                  <a:srgbClr val="FFFF00"/>
                </a:solidFill>
                <a:latin typeface="Arial" pitchFamily="34" charset="0"/>
                <a:ea typeface="黑体" pitchFamily="49" charset="-122"/>
              </a:rPr>
              <a:t>lExpression2</a:t>
            </a: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Statements2</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CASE </a:t>
            </a:r>
            <a:r>
              <a:rPr lang="en-US" altLang="zh-CN" sz="2000" dirty="0" err="1">
                <a:solidFill>
                  <a:srgbClr val="FFFF00"/>
                </a:solidFill>
                <a:latin typeface="Arial" pitchFamily="34" charset="0"/>
                <a:ea typeface="黑体" pitchFamily="49" charset="-122"/>
              </a:rPr>
              <a:t>lExpressionn</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a:t>
            </a:r>
            <a:r>
              <a:rPr lang="en-US" altLang="zh-CN" sz="2000" dirty="0" err="1" smtClean="0">
                <a:solidFill>
                  <a:srgbClr val="FFFF00"/>
                </a:solidFill>
                <a:latin typeface="Arial" pitchFamily="34" charset="0"/>
                <a:ea typeface="黑体" pitchFamily="49" charset="-122"/>
              </a:rPr>
              <a:t>Statementsn</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OTHERWISE</a:t>
            </a:r>
          </a:p>
          <a:p>
            <a:r>
              <a:rPr lang="en-US" altLang="zh-CN" sz="2000" dirty="0">
                <a:solidFill>
                  <a:srgbClr val="FFFF00"/>
                </a:solidFill>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　　Statementsn+1</a:t>
            </a:r>
            <a:r>
              <a:rPr lang="en-US" altLang="zh-CN" sz="2000" dirty="0">
                <a:solidFill>
                  <a:srgbClr val="FFFF00"/>
                </a:solidFill>
                <a:latin typeface="Arial" pitchFamily="34" charset="0"/>
                <a:ea typeface="黑体" pitchFamily="49" charset="-122"/>
              </a:rPr>
              <a:t>]</a:t>
            </a:r>
          </a:p>
          <a:p>
            <a:r>
              <a:rPr lang="en-US" altLang="zh-CN" sz="2000" dirty="0" smtClean="0">
                <a:solidFill>
                  <a:srgbClr val="FFFF00"/>
                </a:solidFill>
                <a:latin typeface="Arial" pitchFamily="34" charset="0"/>
                <a:ea typeface="黑体" pitchFamily="49" charset="-122"/>
              </a:rPr>
              <a:t>　　ENDCASE</a:t>
            </a:r>
            <a:endParaRPr lang="en-US" altLang="zh-CN" sz="2000" dirty="0">
              <a:solidFill>
                <a:srgbClr val="FFFF00"/>
              </a:solidFill>
              <a:latin typeface="Arial" pitchFamily="34" charset="0"/>
              <a:ea typeface="黑体" pitchFamily="49" charset="-122"/>
            </a:endParaRPr>
          </a:p>
          <a:p>
            <a:r>
              <a:rPr lang="en-US" altLang="zh-CN" sz="2000" dirty="0" smtClean="0">
                <a:latin typeface="Arial" pitchFamily="34" charset="0"/>
                <a:ea typeface="黑体" pitchFamily="49" charset="-122"/>
              </a:rPr>
              <a:t>　　⑵</a:t>
            </a:r>
            <a:r>
              <a:rPr lang="zh-CN" altLang="en-US" sz="2000" dirty="0">
                <a:latin typeface="Arial" pitchFamily="34" charset="0"/>
                <a:ea typeface="黑体" pitchFamily="49" charset="-122"/>
              </a:rPr>
              <a:t>功能</a:t>
            </a:r>
          </a:p>
          <a:p>
            <a:r>
              <a:rPr lang="zh-CN" altLang="en-US" sz="2000" dirty="0" smtClean="0">
                <a:latin typeface="Arial" pitchFamily="34" charset="0"/>
                <a:ea typeface="黑体" pitchFamily="49" charset="-122"/>
              </a:rPr>
              <a:t>　　多</a:t>
            </a:r>
            <a:r>
              <a:rPr lang="zh-CN" altLang="en-US" sz="2000" dirty="0">
                <a:latin typeface="Arial" pitchFamily="34" charset="0"/>
                <a:ea typeface="黑体" pitchFamily="49" charset="-122"/>
              </a:rPr>
              <a:t>分支选择语句，程序运行时，该结构将执行第一个条件表达式为真（</a:t>
            </a:r>
            <a:r>
              <a:rPr lang="en-US" altLang="zh-CN" sz="2000" dirty="0">
                <a:latin typeface="Arial" pitchFamily="34" charset="0"/>
                <a:ea typeface="黑体" pitchFamily="49" charset="-122"/>
              </a:rPr>
              <a:t>.T.</a:t>
            </a:r>
            <a:r>
              <a:rPr lang="zh-CN" altLang="en-US" sz="2000" dirty="0">
                <a:latin typeface="Arial" pitchFamily="34" charset="0"/>
                <a:ea typeface="黑体" pitchFamily="49" charset="-122"/>
              </a:rPr>
              <a:t>）时下面的命令语句序列，该命令语句执行完毕后退出选择结构；如果所有条件都不满足，则执行</a:t>
            </a:r>
            <a:r>
              <a:rPr lang="en-US" altLang="zh-CN" sz="2000" dirty="0">
                <a:latin typeface="Arial" pitchFamily="34" charset="0"/>
                <a:ea typeface="黑体" pitchFamily="49" charset="-122"/>
              </a:rPr>
              <a:t>OTHERWISE</a:t>
            </a:r>
            <a:r>
              <a:rPr lang="zh-CN" altLang="en-US" sz="2000" dirty="0">
                <a:latin typeface="Arial" pitchFamily="34" charset="0"/>
                <a:ea typeface="黑体" pitchFamily="49" charset="-122"/>
              </a:rPr>
              <a:t>下的命令语句序列。执行完后转向执行</a:t>
            </a:r>
            <a:r>
              <a:rPr lang="en-US" altLang="zh-CN" sz="2000" dirty="0">
                <a:latin typeface="Arial" pitchFamily="34" charset="0"/>
                <a:ea typeface="黑体" pitchFamily="49" charset="-122"/>
              </a:rPr>
              <a:t>ENDCASE</a:t>
            </a:r>
            <a:r>
              <a:rPr lang="zh-CN" altLang="en-US" sz="2000" dirty="0">
                <a:latin typeface="Arial" pitchFamily="34" charset="0"/>
                <a:ea typeface="黑体" pitchFamily="49" charset="-122"/>
              </a:rPr>
              <a:t>后续的语句</a:t>
            </a:r>
            <a:r>
              <a:rPr lang="zh-CN" altLang="en-US" sz="2000" dirty="0" smtClean="0">
                <a:latin typeface="Arial" pitchFamily="34" charset="0"/>
                <a:ea typeface="黑体" pitchFamily="49" charset="-122"/>
              </a:rPr>
              <a:t>程序。多</a:t>
            </a:r>
            <a:r>
              <a:rPr lang="zh-CN" altLang="en-US" sz="2000" dirty="0">
                <a:latin typeface="Arial" pitchFamily="34" charset="0"/>
                <a:ea typeface="黑体" pitchFamily="49" charset="-122"/>
              </a:rPr>
              <a:t>分支结构的执行流程图如图</a:t>
            </a:r>
            <a:r>
              <a:rPr lang="en-US" altLang="zh-CN" sz="2000" dirty="0">
                <a:latin typeface="Arial" pitchFamily="34" charset="0"/>
                <a:ea typeface="黑体" pitchFamily="49" charset="-122"/>
              </a:rPr>
              <a:t>7-13</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4613" y="11667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a:t>
            </a:r>
            <a:r>
              <a:rPr lang="en-US" altLang="zh-CN" sz="2200" dirty="0">
                <a:ea typeface="黑体" pitchFamily="49" charset="-122"/>
              </a:rPr>
              <a:t>CASE</a:t>
            </a:r>
            <a:r>
              <a:rPr lang="zh-CN" altLang="en-US" sz="2200" dirty="0">
                <a:ea typeface="黑体" pitchFamily="49" charset="-122"/>
              </a:rPr>
              <a:t>多分支（路）选择结构</a:t>
            </a:r>
          </a:p>
        </p:txBody>
      </p:sp>
      <p:sp>
        <p:nvSpPr>
          <p:cNvPr id="4" name="矩形 3"/>
          <p:cNvSpPr/>
          <p:nvPr/>
        </p:nvSpPr>
        <p:spPr>
          <a:xfrm>
            <a:off x="4860032" y="4783056"/>
            <a:ext cx="3528392"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7-13  </a:t>
            </a:r>
            <a:r>
              <a:rPr lang="zh-CN" altLang="en-US" dirty="0">
                <a:solidFill>
                  <a:srgbClr val="FFFFFF"/>
                </a:solidFill>
                <a:latin typeface="Arial" pitchFamily="34" charset="0"/>
                <a:ea typeface="黑体" pitchFamily="49" charset="-122"/>
              </a:rPr>
              <a:t>多分支结构的执行流程图</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916831"/>
            <a:ext cx="4443117" cy="28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8308161"/>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7-10</a:t>
            </a:r>
            <a:r>
              <a:rPr lang="zh-CN" altLang="en-US" sz="2100" dirty="0">
                <a:latin typeface="Arial" pitchFamily="34" charset="0"/>
                <a:ea typeface="黑体" pitchFamily="49" charset="-122"/>
              </a:rPr>
              <a:t>中，计算函数</a:t>
            </a:r>
            <a:r>
              <a:rPr lang="en-US" altLang="zh-CN" sz="2100" dirty="0">
                <a:latin typeface="Arial" pitchFamily="34" charset="0"/>
                <a:ea typeface="黑体" pitchFamily="49" charset="-122"/>
              </a:rPr>
              <a:t>Y</a:t>
            </a:r>
            <a:r>
              <a:rPr lang="zh-CN" altLang="en-US" sz="2100" dirty="0">
                <a:latin typeface="Arial" pitchFamily="34" charset="0"/>
                <a:ea typeface="黑体" pitchFamily="49" charset="-122"/>
              </a:rPr>
              <a:t>值的代码使用多分支结构时，其命令程序代码如下：</a:t>
            </a:r>
          </a:p>
          <a:p>
            <a:pPr lvl="1"/>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Ex07-10.PRG***</a:t>
            </a:r>
          </a:p>
          <a:p>
            <a:pPr lvl="1"/>
            <a:r>
              <a:rPr lang="en-US" altLang="zh-CN" sz="2100" dirty="0">
                <a:latin typeface="Arial" pitchFamily="34" charset="0"/>
                <a:ea typeface="黑体" pitchFamily="49" charset="-122"/>
              </a:rPr>
              <a:t>set talk off</a:t>
            </a:r>
          </a:p>
          <a:p>
            <a:pPr lvl="1"/>
            <a:r>
              <a:rPr lang="en-US" altLang="zh-CN" sz="2100" dirty="0">
                <a:latin typeface="Arial" pitchFamily="34" charset="0"/>
                <a:ea typeface="黑体" pitchFamily="49" charset="-122"/>
              </a:rPr>
              <a:t>clear all</a:t>
            </a:r>
          </a:p>
          <a:p>
            <a:pPr lvl="1"/>
            <a:r>
              <a:rPr lang="en-US" altLang="zh-CN" sz="2100" dirty="0">
                <a:latin typeface="Arial" pitchFamily="34" charset="0"/>
                <a:ea typeface="黑体" pitchFamily="49" charset="-122"/>
              </a:rPr>
              <a:t>input "</a:t>
            </a:r>
            <a:r>
              <a:rPr lang="zh-CN" altLang="en-US" sz="2100" dirty="0">
                <a:latin typeface="Arial" pitchFamily="34" charset="0"/>
                <a:ea typeface="黑体" pitchFamily="49" charset="-122"/>
              </a:rPr>
              <a:t>请输入顾客购货款金额</a:t>
            </a:r>
            <a:r>
              <a:rPr lang="en-US" altLang="zh-CN" sz="2100" dirty="0">
                <a:latin typeface="Arial" pitchFamily="34" charset="0"/>
                <a:ea typeface="黑体" pitchFamily="49" charset="-122"/>
              </a:rPr>
              <a:t>" to x</a:t>
            </a:r>
          </a:p>
          <a:p>
            <a:pPr lvl="1"/>
            <a:r>
              <a:rPr lang="en-US" altLang="zh-CN" sz="2100" dirty="0">
                <a:latin typeface="Arial" pitchFamily="34" charset="0"/>
                <a:ea typeface="黑体" pitchFamily="49" charset="-122"/>
              </a:rPr>
              <a:t>do case</a:t>
            </a:r>
          </a:p>
          <a:p>
            <a:pPr lvl="1"/>
            <a:r>
              <a:rPr lang="en-US" altLang="zh-CN" sz="2100" dirty="0">
                <a:latin typeface="Arial" pitchFamily="34" charset="0"/>
                <a:ea typeface="黑体" pitchFamily="49" charset="-122"/>
              </a:rPr>
              <a:t>	case x&gt;=1000</a:t>
            </a:r>
          </a:p>
          <a:p>
            <a:pPr lvl="1"/>
            <a:r>
              <a:rPr lang="en-US" altLang="zh-CN" sz="2100" dirty="0">
                <a:latin typeface="Arial" pitchFamily="34" charset="0"/>
                <a:ea typeface="黑体" pitchFamily="49" charset="-122"/>
              </a:rPr>
              <a:t>    	y=0.85*x</a:t>
            </a:r>
          </a:p>
          <a:p>
            <a:pPr lvl="1"/>
            <a:r>
              <a:rPr lang="en-US" altLang="zh-CN" sz="2100" dirty="0">
                <a:latin typeface="Arial" pitchFamily="34" charset="0"/>
                <a:ea typeface="黑体" pitchFamily="49" charset="-122"/>
              </a:rPr>
              <a:t>	case x&gt;=600</a:t>
            </a:r>
          </a:p>
          <a:p>
            <a:pPr lvl="1"/>
            <a:r>
              <a:rPr lang="en-US" altLang="zh-CN" sz="2100" dirty="0">
                <a:latin typeface="Arial" pitchFamily="34" charset="0"/>
                <a:ea typeface="黑体" pitchFamily="49" charset="-122"/>
              </a:rPr>
              <a:t>        y=0.9*x</a:t>
            </a:r>
          </a:p>
          <a:p>
            <a:pPr lvl="1"/>
            <a:r>
              <a:rPr lang="en-US" altLang="zh-CN" sz="2100" dirty="0">
                <a:latin typeface="Arial" pitchFamily="34" charset="0"/>
                <a:ea typeface="黑体" pitchFamily="49" charset="-122"/>
              </a:rPr>
              <a:t>    case x&gt;=300</a:t>
            </a:r>
          </a:p>
          <a:p>
            <a:pPr lvl="1"/>
            <a:r>
              <a:rPr lang="en-US" altLang="zh-CN" sz="2100" dirty="0">
                <a:latin typeface="Arial" pitchFamily="34" charset="0"/>
                <a:ea typeface="黑体" pitchFamily="49" charset="-122"/>
              </a:rPr>
              <a:t>        y=0.95*x</a:t>
            </a:r>
          </a:p>
          <a:p>
            <a:pPr lvl="1"/>
            <a:r>
              <a:rPr lang="en-US" altLang="zh-CN" sz="2100" dirty="0">
                <a:latin typeface="Arial" pitchFamily="34" charset="0"/>
                <a:ea typeface="黑体" pitchFamily="49" charset="-122"/>
              </a:rPr>
              <a:t>    otherwise</a:t>
            </a:r>
          </a:p>
          <a:p>
            <a:pPr lvl="1"/>
            <a:r>
              <a:rPr lang="en-US" altLang="zh-CN" sz="2100" dirty="0">
                <a:latin typeface="Arial" pitchFamily="34" charset="0"/>
                <a:ea typeface="黑体" pitchFamily="49" charset="-122"/>
              </a:rPr>
              <a:t>        y=x</a:t>
            </a:r>
          </a:p>
          <a:p>
            <a:pPr lvl="1"/>
            <a:r>
              <a:rPr lang="en-US" altLang="zh-CN" sz="2100" dirty="0" err="1">
                <a:latin typeface="Arial" pitchFamily="34" charset="0"/>
                <a:ea typeface="黑体" pitchFamily="49" charset="-122"/>
              </a:rPr>
              <a:t>endcase</a:t>
            </a:r>
            <a:endParaRPr lang="en-US" altLang="zh-CN" sz="2100" dirty="0">
              <a:latin typeface="Arial" pitchFamily="34" charset="0"/>
              <a:ea typeface="黑体" pitchFamily="49" charset="-122"/>
            </a:endParaRPr>
          </a:p>
          <a:p>
            <a:pPr lvl="1"/>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每位顾客购货款：</a:t>
            </a:r>
            <a:r>
              <a:rPr lang="en-US" altLang="zh-CN" sz="2100" dirty="0">
                <a:latin typeface="Arial" pitchFamily="34" charset="0"/>
                <a:ea typeface="黑体" pitchFamily="49" charset="-122"/>
              </a:rPr>
              <a:t>",x</a:t>
            </a:r>
          </a:p>
          <a:p>
            <a:pPr lvl="1"/>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优惠后顾客应付款：</a:t>
            </a:r>
            <a:r>
              <a:rPr lang="en-US" altLang="zh-CN" sz="2100" dirty="0">
                <a:latin typeface="Arial" pitchFamily="34" charset="0"/>
                <a:ea typeface="黑体" pitchFamily="49" charset="-122"/>
              </a:rPr>
              <a:t>",y</a:t>
            </a:r>
          </a:p>
          <a:p>
            <a:pPr lvl="1"/>
            <a:r>
              <a:rPr lang="en-US" altLang="zh-CN" sz="2100" dirty="0" smtClean="0">
                <a:latin typeface="Arial" pitchFamily="34" charset="0"/>
                <a:ea typeface="黑体" pitchFamily="49" charset="-122"/>
              </a:rPr>
              <a:t>return</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359689635"/>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4613" y="328947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．条件循环</a:t>
            </a:r>
            <a:r>
              <a:rPr lang="en-US" altLang="zh-CN" sz="2200" dirty="0">
                <a:ea typeface="黑体" pitchFamily="49" charset="-122"/>
              </a:rPr>
              <a:t>Do While/</a:t>
            </a:r>
            <a:r>
              <a:rPr lang="en-US" altLang="zh-CN" sz="2200" dirty="0" err="1">
                <a:ea typeface="黑体" pitchFamily="49" charset="-122"/>
              </a:rPr>
              <a:t>EndDo</a:t>
            </a:r>
            <a:endParaRPr lang="en-US" altLang="zh-CN" sz="2200" dirty="0">
              <a:ea typeface="黑体" pitchFamily="49" charset="-122"/>
            </a:endParaRPr>
          </a:p>
        </p:txBody>
      </p:sp>
      <p:sp>
        <p:nvSpPr>
          <p:cNvPr id="3" name="Rectangle 4"/>
          <p:cNvSpPr>
            <a:spLocks noChangeArrowheads="1"/>
          </p:cNvSpPr>
          <p:nvPr/>
        </p:nvSpPr>
        <p:spPr bwMode="auto">
          <a:xfrm>
            <a:off x="74613" y="544186"/>
            <a:ext cx="6657627" cy="1962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程序</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，一</a:t>
            </a:r>
            <a:r>
              <a:rPr lang="zh-CN" altLang="en-US" sz="2100" dirty="0">
                <a:latin typeface="Arial" pitchFamily="34" charset="0"/>
                <a:ea typeface="黑体" pitchFamily="49" charset="-122"/>
              </a:rPr>
              <a:t>段代码需要有规律地反复执行多次，这时</a:t>
            </a:r>
            <a:r>
              <a:rPr lang="zh-CN" altLang="en-US" sz="2100" dirty="0" smtClean="0">
                <a:latin typeface="Arial" pitchFamily="34" charset="0"/>
                <a:ea typeface="黑体" pitchFamily="49" charset="-122"/>
              </a:rPr>
              <a:t>就要用到循环</a:t>
            </a:r>
            <a:r>
              <a:rPr lang="zh-CN" altLang="en-US" sz="2100" dirty="0">
                <a:latin typeface="Arial" pitchFamily="34" charset="0"/>
                <a:ea typeface="黑体" pitchFamily="49" charset="-122"/>
              </a:rPr>
              <a:t>结构（</a:t>
            </a:r>
            <a:r>
              <a:rPr lang="en-US" altLang="zh-CN" sz="2100" dirty="0">
                <a:latin typeface="Arial" pitchFamily="34" charset="0"/>
                <a:ea typeface="黑体" pitchFamily="49" charset="-122"/>
              </a:rPr>
              <a:t>Loop Structure</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循环结构被</a:t>
            </a:r>
            <a:r>
              <a:rPr lang="zh-CN" altLang="en-US" sz="2100" dirty="0">
                <a:latin typeface="Arial" pitchFamily="34" charset="0"/>
                <a:ea typeface="黑体" pitchFamily="49" charset="-122"/>
              </a:rPr>
              <a:t>重复执行的程序代码称为循环体，循环体的执行与否及次数多少视循环类型与条件而定</a:t>
            </a:r>
            <a:r>
              <a:rPr lang="zh-CN" altLang="en-US" sz="2100" dirty="0" smtClean="0">
                <a:latin typeface="Arial" pitchFamily="34" charset="0"/>
                <a:ea typeface="黑体" pitchFamily="49" charset="-122"/>
              </a:rPr>
              <a:t>。一</a:t>
            </a:r>
            <a:r>
              <a:rPr lang="zh-CN" altLang="en-US" sz="2100" dirty="0">
                <a:latin typeface="Arial" pitchFamily="34" charset="0"/>
                <a:ea typeface="黑体" pitchFamily="49" charset="-122"/>
              </a:rPr>
              <a:t>个无限循环（简称为“死循环”）。</a:t>
            </a:r>
          </a:p>
          <a:p>
            <a:r>
              <a:rPr lang="zh-CN" altLang="en-US" sz="2100" dirty="0" smtClean="0">
                <a:latin typeface="Arial" pitchFamily="34" charset="0"/>
                <a:ea typeface="黑体" pitchFamily="49" charset="-122"/>
              </a:rPr>
              <a:t>       循环</a:t>
            </a:r>
            <a:r>
              <a:rPr lang="zh-CN" altLang="en-US" sz="2100" dirty="0">
                <a:latin typeface="Arial" pitchFamily="34" charset="0"/>
                <a:ea typeface="黑体" pitchFamily="49" charset="-122"/>
              </a:rPr>
              <a:t>结构程序的执行流程图如图</a:t>
            </a:r>
            <a:r>
              <a:rPr lang="en-US" altLang="zh-CN" sz="2100" dirty="0">
                <a:latin typeface="Arial" pitchFamily="34" charset="0"/>
                <a:ea typeface="黑体" pitchFamily="49" charset="-122"/>
              </a:rPr>
              <a:t>7-14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7.3.3  </a:t>
            </a:r>
            <a:r>
              <a:rPr lang="zh-CN" altLang="en-US" sz="2200" dirty="0">
                <a:ea typeface="黑体" pitchFamily="49" charset="-122"/>
              </a:rPr>
              <a:t>循环结构</a:t>
            </a:r>
          </a:p>
        </p:txBody>
      </p:sp>
      <p:sp>
        <p:nvSpPr>
          <p:cNvPr id="5" name="矩形 4"/>
          <p:cNvSpPr/>
          <p:nvPr/>
        </p:nvSpPr>
        <p:spPr>
          <a:xfrm>
            <a:off x="5726483" y="2184489"/>
            <a:ext cx="334727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7-14  </a:t>
            </a:r>
            <a:r>
              <a:rPr lang="zh-CN" altLang="en-US" dirty="0">
                <a:solidFill>
                  <a:srgbClr val="FFFFFF"/>
                </a:solidFill>
                <a:latin typeface="Arial" pitchFamily="34" charset="0"/>
                <a:ea typeface="黑体" pitchFamily="49" charset="-122"/>
              </a:rPr>
              <a:t>循环结构程序的流程图</a:t>
            </a:r>
          </a:p>
        </p:txBody>
      </p:sp>
      <p:sp>
        <p:nvSpPr>
          <p:cNvPr id="6" name="Rectangle 4"/>
          <p:cNvSpPr>
            <a:spLocks noChangeArrowheads="1"/>
          </p:cNvSpPr>
          <p:nvPr/>
        </p:nvSpPr>
        <p:spPr bwMode="auto">
          <a:xfrm>
            <a:off x="74613" y="2573852"/>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有</a:t>
            </a:r>
            <a:r>
              <a:rPr lang="en-US" altLang="zh-CN" sz="2100" dirty="0" smtClean="0">
                <a:latin typeface="Arial" pitchFamily="34" charset="0"/>
                <a:ea typeface="黑体" pitchFamily="49" charset="-122"/>
              </a:rPr>
              <a:t>3</a:t>
            </a:r>
            <a:r>
              <a:rPr lang="zh-CN" altLang="en-US" sz="2100" dirty="0">
                <a:latin typeface="Arial" pitchFamily="34" charset="0"/>
                <a:ea typeface="黑体" pitchFamily="49" charset="-122"/>
              </a:rPr>
              <a:t>种用于循环结构的命令语句，即</a:t>
            </a:r>
            <a:r>
              <a:rPr lang="en-US" altLang="zh-CN" sz="2100" dirty="0">
                <a:latin typeface="Arial" pitchFamily="34" charset="0"/>
                <a:ea typeface="黑体" pitchFamily="49" charset="-122"/>
              </a:rPr>
              <a:t>Do While/</a:t>
            </a:r>
            <a:r>
              <a:rPr lang="en-US" altLang="zh-CN" sz="2100" dirty="0" err="1">
                <a:latin typeface="Arial" pitchFamily="34" charset="0"/>
                <a:ea typeface="黑体" pitchFamily="49" charset="-122"/>
              </a:rPr>
              <a:t>EndDo</a:t>
            </a:r>
            <a:r>
              <a:rPr lang="zh-CN" altLang="en-US" sz="2100" dirty="0">
                <a:latin typeface="Arial" pitchFamily="34" charset="0"/>
                <a:ea typeface="黑体" pitchFamily="49" charset="-122"/>
              </a:rPr>
              <a:t>条件循环结构语句、</a:t>
            </a:r>
            <a:r>
              <a:rPr lang="en-US" altLang="zh-CN" sz="2100" dirty="0">
                <a:latin typeface="Arial" pitchFamily="34" charset="0"/>
                <a:ea typeface="黑体" pitchFamily="49" charset="-122"/>
              </a:rPr>
              <a:t>For/</a:t>
            </a:r>
            <a:r>
              <a:rPr lang="en-US" altLang="zh-CN" sz="2100" dirty="0" err="1">
                <a:latin typeface="Arial" pitchFamily="34" charset="0"/>
                <a:ea typeface="黑体" pitchFamily="49" charset="-122"/>
              </a:rPr>
              <a:t>EndFor</a:t>
            </a:r>
            <a:r>
              <a:rPr lang="zh-CN" altLang="en-US" sz="2100" dirty="0">
                <a:latin typeface="Arial" pitchFamily="34" charset="0"/>
                <a:ea typeface="黑体" pitchFamily="49" charset="-122"/>
              </a:rPr>
              <a:t>计数循环结构语句和</a:t>
            </a:r>
            <a:r>
              <a:rPr lang="en-US" altLang="zh-CN" sz="2100" dirty="0">
                <a:latin typeface="Arial" pitchFamily="34" charset="0"/>
                <a:ea typeface="黑体" pitchFamily="49" charset="-122"/>
              </a:rPr>
              <a:t>Scan/</a:t>
            </a:r>
            <a:r>
              <a:rPr lang="en-US" altLang="zh-CN" sz="2100" dirty="0" err="1">
                <a:latin typeface="Arial" pitchFamily="34" charset="0"/>
                <a:ea typeface="黑体" pitchFamily="49" charset="-122"/>
              </a:rPr>
              <a:t>EndScan</a:t>
            </a:r>
            <a:r>
              <a:rPr lang="zh-CN" altLang="en-US" sz="2100" dirty="0">
                <a:latin typeface="Arial" pitchFamily="34" charset="0"/>
                <a:ea typeface="黑体" pitchFamily="49" charset="-122"/>
              </a:rPr>
              <a:t>指针循环结构语句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3645024"/>
            <a:ext cx="8997950" cy="3140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条件</a:t>
            </a:r>
            <a:r>
              <a:rPr lang="zh-CN" altLang="en-US" sz="2100" dirty="0">
                <a:latin typeface="Arial" pitchFamily="34" charset="0"/>
                <a:ea typeface="黑体" pitchFamily="49" charset="-122"/>
              </a:rPr>
              <a:t>循环是根据条件表达式的值，决定循环体内语句的执行次数，也称为当型循环</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⑴命令格式</a:t>
            </a:r>
          </a:p>
          <a:p>
            <a:r>
              <a:rPr lang="en-US" altLang="zh-CN" sz="21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DO </a:t>
            </a:r>
            <a:r>
              <a:rPr lang="en-US" altLang="zh-CN" sz="2000" dirty="0">
                <a:solidFill>
                  <a:srgbClr val="FFFF00"/>
                </a:solidFill>
                <a:latin typeface="Arial" pitchFamily="34" charset="0"/>
                <a:ea typeface="黑体" pitchFamily="49" charset="-122"/>
              </a:rPr>
              <a:t>WHILE </a:t>
            </a:r>
            <a:r>
              <a:rPr lang="en-US" altLang="zh-CN" sz="2000" dirty="0" err="1">
                <a:solidFill>
                  <a:srgbClr val="FFFF00"/>
                </a:solidFill>
                <a:latin typeface="Arial" pitchFamily="34" charset="0"/>
                <a:ea typeface="黑体" pitchFamily="49" charset="-122"/>
              </a:rPr>
              <a:t>lExpression</a:t>
            </a:r>
            <a:endParaRPr lang="en-US" altLang="zh-CN" sz="2000" dirty="0">
              <a:solidFill>
                <a:srgbClr val="FFFF00"/>
              </a:solidFill>
              <a:latin typeface="Arial" pitchFamily="34" charset="0"/>
              <a:ea typeface="黑体" pitchFamily="49" charset="-122"/>
            </a:endParaRPr>
          </a:p>
          <a:p>
            <a:r>
              <a:rPr lang="en-US" altLang="zh-CN" sz="2000" dirty="0" smtClean="0">
                <a:solidFill>
                  <a:srgbClr val="FFFF00"/>
                </a:solidFill>
                <a:latin typeface="Arial" pitchFamily="34" charset="0"/>
                <a:ea typeface="黑体" pitchFamily="49" charset="-122"/>
              </a:rPr>
              <a:t>              Statement1</a:t>
            </a:r>
            <a:endParaRPr lang="en-US" altLang="zh-CN" sz="2000" dirty="0">
              <a:solidFill>
                <a:srgbClr val="FFFF00"/>
              </a:solidFill>
              <a:latin typeface="Arial" pitchFamily="34" charset="0"/>
              <a:ea typeface="黑体" pitchFamily="49" charset="-122"/>
            </a:endParaRPr>
          </a:p>
          <a:p>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LOOP]</a:t>
            </a:r>
          </a:p>
          <a:p>
            <a:r>
              <a:rPr lang="en-US" altLang="zh-CN" sz="2000" dirty="0" smtClean="0">
                <a:solidFill>
                  <a:srgbClr val="FFFF00"/>
                </a:solidFill>
                <a:latin typeface="Arial" pitchFamily="34" charset="0"/>
                <a:ea typeface="黑体" pitchFamily="49" charset="-122"/>
              </a:rPr>
              <a:t>　　　　Statement2</a:t>
            </a:r>
            <a:endParaRPr lang="en-US" altLang="zh-CN" sz="2000" dirty="0">
              <a:solidFill>
                <a:srgbClr val="FFFF00"/>
              </a:solidFill>
              <a:latin typeface="Arial" pitchFamily="34" charset="0"/>
              <a:ea typeface="黑体" pitchFamily="49" charset="-122"/>
            </a:endParaRPr>
          </a:p>
          <a:p>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EXIT]</a:t>
            </a:r>
          </a:p>
          <a:p>
            <a:r>
              <a:rPr lang="en-US" altLang="zh-CN" sz="2000" dirty="0" smtClean="0">
                <a:solidFill>
                  <a:srgbClr val="FFFF00"/>
                </a:solidFill>
                <a:latin typeface="Arial" pitchFamily="34" charset="0"/>
                <a:ea typeface="黑体" pitchFamily="49" charset="-122"/>
              </a:rPr>
              <a:t>　　　　Statement3</a:t>
            </a:r>
            <a:endParaRPr lang="en-US" altLang="zh-CN" sz="2000" dirty="0">
              <a:solidFill>
                <a:srgbClr val="FFFF00"/>
              </a:solidFill>
              <a:latin typeface="Arial" pitchFamily="34" charset="0"/>
              <a:ea typeface="黑体" pitchFamily="49" charset="-122"/>
            </a:endParaRPr>
          </a:p>
          <a:p>
            <a:r>
              <a:rPr lang="en-US" altLang="zh-CN" sz="2000" dirty="0" smtClean="0">
                <a:solidFill>
                  <a:srgbClr val="FFFF00"/>
                </a:solidFill>
                <a:latin typeface="Arial" pitchFamily="34" charset="0"/>
                <a:ea typeface="黑体" pitchFamily="49" charset="-122"/>
              </a:rPr>
              <a:t>　　ENDDO</a:t>
            </a:r>
            <a:endParaRPr lang="en-US" altLang="zh-CN" sz="2000" dirty="0">
              <a:solidFill>
                <a:srgbClr val="FFFF00"/>
              </a:solidFill>
              <a:latin typeface="Arial" pitchFamily="34" charset="0"/>
              <a:ea typeface="黑体" pitchFamily="49" charset="-122"/>
            </a:endParaRPr>
          </a:p>
        </p:txBody>
      </p:sp>
      <p:sp>
        <p:nvSpPr>
          <p:cNvPr id="8" name="矩形 7"/>
          <p:cNvSpPr/>
          <p:nvPr/>
        </p:nvSpPr>
        <p:spPr>
          <a:xfrm>
            <a:off x="3635897" y="4277995"/>
            <a:ext cx="5436666" cy="2031325"/>
          </a:xfrm>
          <a:prstGeom prst="rect">
            <a:avLst/>
          </a:prstGeom>
        </p:spPr>
        <p:txBody>
          <a:bodyPr wrap="square">
            <a:spAutoFit/>
          </a:bodyPr>
          <a:lstStyle/>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命令语句执行时，先判断条件表达式</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的值，若为“真”（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），则执行循环体内的命令语句序列，即</a:t>
            </a:r>
            <a:r>
              <a:rPr lang="en-US" altLang="zh-CN" sz="2100" dirty="0">
                <a:latin typeface="Arial" pitchFamily="34" charset="0"/>
                <a:ea typeface="黑体" pitchFamily="49" charset="-122"/>
              </a:rPr>
              <a:t>DO </a:t>
            </a:r>
            <a:r>
              <a:rPr lang="zh-CN" altLang="en-US" sz="2100" dirty="0">
                <a:latin typeface="Arial" pitchFamily="34" charset="0"/>
                <a:ea typeface="黑体" pitchFamily="49" charset="-122"/>
              </a:rPr>
              <a:t>与</a:t>
            </a:r>
            <a:r>
              <a:rPr lang="en-US" altLang="zh-CN" sz="2100" dirty="0">
                <a:latin typeface="Arial" pitchFamily="34" charset="0"/>
                <a:ea typeface="黑体" pitchFamily="49" charset="-122"/>
              </a:rPr>
              <a:t>ENDDO</a:t>
            </a:r>
            <a:r>
              <a:rPr lang="zh-CN" altLang="en-US" sz="2100" dirty="0">
                <a:latin typeface="Arial" pitchFamily="34" charset="0"/>
                <a:ea typeface="黑体" pitchFamily="49" charset="-122"/>
              </a:rPr>
              <a:t>之间的命令；若为“假”（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），则执行</a:t>
            </a:r>
            <a:r>
              <a:rPr lang="en-US" altLang="zh-CN" sz="2100" dirty="0">
                <a:latin typeface="Arial" pitchFamily="34" charset="0"/>
                <a:ea typeface="黑体" pitchFamily="49" charset="-122"/>
              </a:rPr>
              <a:t>ENDDO</a:t>
            </a:r>
            <a:r>
              <a:rPr lang="zh-CN" altLang="en-US" sz="2100" dirty="0">
                <a:latin typeface="Arial" pitchFamily="34" charset="0"/>
                <a:ea typeface="黑体" pitchFamily="49" charset="-122"/>
              </a:rPr>
              <a:t>后面的命令</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7118" y="476672"/>
            <a:ext cx="1923095"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3838835"/>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116632"/>
            <a:ext cx="8997950"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DO WHILE </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ENDDO</a:t>
            </a:r>
            <a:r>
              <a:rPr lang="zh-CN" altLang="en-US" sz="2100" dirty="0">
                <a:latin typeface="Arial" pitchFamily="34" charset="0"/>
                <a:ea typeface="黑体" pitchFamily="49" charset="-122"/>
              </a:rPr>
              <a:t>子句要配对使用。</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DO WHILE </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是循环语句的入口；</a:t>
            </a:r>
            <a:r>
              <a:rPr lang="en-US" altLang="zh-CN" sz="2100" dirty="0">
                <a:latin typeface="Arial" pitchFamily="34" charset="0"/>
                <a:ea typeface="黑体" pitchFamily="49" charset="-122"/>
              </a:rPr>
              <a:t>ENDDO</a:t>
            </a:r>
            <a:r>
              <a:rPr lang="zh-CN" altLang="en-US" sz="2100" dirty="0">
                <a:latin typeface="Arial" pitchFamily="34" charset="0"/>
                <a:ea typeface="黑体" pitchFamily="49" charset="-122"/>
              </a:rPr>
              <a:t>是循环语句的出口；中间命令语句序列是重复执行的循环体。循环体中除可以使用前面介绍的一般命令外，还可以嵌套使用分支结构。</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LOOP</a:t>
            </a:r>
            <a:r>
              <a:rPr lang="zh-CN" altLang="en-US" sz="2100" dirty="0">
                <a:latin typeface="Arial" pitchFamily="34" charset="0"/>
                <a:ea typeface="黑体" pitchFamily="49" charset="-122"/>
              </a:rPr>
              <a:t>语句称为循环短路语句。当循环碰见该命令时，立即停止执行</a:t>
            </a:r>
            <a:r>
              <a:rPr lang="en-US" altLang="zh-CN" sz="2100" dirty="0">
                <a:latin typeface="Arial" pitchFamily="34" charset="0"/>
                <a:ea typeface="黑体" pitchFamily="49" charset="-122"/>
              </a:rPr>
              <a:t>LOOP</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ENDFOR</a:t>
            </a:r>
            <a:r>
              <a:rPr lang="zh-CN" altLang="en-US" sz="2100" dirty="0">
                <a:latin typeface="Arial" pitchFamily="34" charset="0"/>
                <a:ea typeface="黑体" pitchFamily="49" charset="-122"/>
              </a:rPr>
              <a:t>之间的语句而将控制转移到</a:t>
            </a:r>
            <a:r>
              <a:rPr lang="en-US" altLang="zh-CN" sz="2100" dirty="0">
                <a:latin typeface="Arial" pitchFamily="34" charset="0"/>
                <a:ea typeface="黑体" pitchFamily="49" charset="-122"/>
              </a:rPr>
              <a:t>DO WHILE</a:t>
            </a:r>
            <a:r>
              <a:rPr lang="zh-CN" altLang="en-US" sz="2100" dirty="0">
                <a:latin typeface="Arial" pitchFamily="34" charset="0"/>
                <a:ea typeface="黑体" pitchFamily="49" charset="-122"/>
              </a:rPr>
              <a:t>入口语句，使循环进入下次循环。</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EXIT</a:t>
            </a:r>
            <a:r>
              <a:rPr lang="zh-CN" altLang="en-US" sz="2100" dirty="0">
                <a:latin typeface="Arial" pitchFamily="34" charset="0"/>
                <a:ea typeface="黑体" pitchFamily="49" charset="-122"/>
              </a:rPr>
              <a:t>是强行退出本层循环的语句。在循环中，若条件表达式</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的值永远为“真”（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），这时表达式</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可直接写成</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，这样的循环，称为无限循环或死循环（</a:t>
            </a:r>
            <a:r>
              <a:rPr lang="en-US" altLang="zh-CN" sz="2100" dirty="0">
                <a:latin typeface="Arial" pitchFamily="34" charset="0"/>
                <a:ea typeface="黑体" pitchFamily="49" charset="-122"/>
              </a:rPr>
              <a:t>Infinite Loop</a:t>
            </a:r>
            <a:r>
              <a:rPr lang="zh-CN" altLang="en-US" sz="2100" dirty="0">
                <a:latin typeface="Arial" pitchFamily="34" charset="0"/>
                <a:ea typeface="黑体" pitchFamily="49" charset="-122"/>
              </a:rPr>
              <a:t>）。一旦遇到死循环，则必须设置有条件的退出机制。</a:t>
            </a:r>
          </a:p>
          <a:p>
            <a:r>
              <a:rPr lang="zh-CN" altLang="en-US" sz="2100" dirty="0" smtClean="0">
                <a:latin typeface="Arial" pitchFamily="34" charset="0"/>
                <a:ea typeface="黑体" pitchFamily="49" charset="-122"/>
              </a:rPr>
              <a:t>　　⑤</a:t>
            </a:r>
            <a:r>
              <a:rPr lang="en-US" altLang="zh-CN" sz="2100" dirty="0">
                <a:latin typeface="Arial" pitchFamily="34" charset="0"/>
                <a:ea typeface="黑体" pitchFamily="49" charset="-122"/>
              </a:rPr>
              <a:t>LOOP</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EXIT</a:t>
            </a:r>
            <a:r>
              <a:rPr lang="zh-CN" altLang="en-US" sz="2100" dirty="0">
                <a:latin typeface="Arial" pitchFamily="34" charset="0"/>
                <a:ea typeface="黑体" pitchFamily="49" charset="-122"/>
              </a:rPr>
              <a:t>只能在循环语句中使用。</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7-12】  </a:t>
            </a:r>
            <a:r>
              <a:rPr lang="zh-CN" altLang="en-US" sz="2100" dirty="0">
                <a:latin typeface="Arial" pitchFamily="34" charset="0"/>
                <a:ea typeface="黑体" pitchFamily="49" charset="-122"/>
              </a:rPr>
              <a:t>使用循环结构，统计“学生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表中总分在</a:t>
            </a:r>
            <a:r>
              <a:rPr lang="en-US" altLang="zh-CN" sz="2100" dirty="0">
                <a:latin typeface="Arial" pitchFamily="34" charset="0"/>
                <a:ea typeface="黑体" pitchFamily="49" charset="-122"/>
              </a:rPr>
              <a:t>580</a:t>
            </a:r>
            <a:r>
              <a:rPr lang="zh-CN" altLang="en-US" sz="2100" dirty="0">
                <a:latin typeface="Arial" pitchFamily="34" charset="0"/>
                <a:ea typeface="黑体" pitchFamily="49" charset="-122"/>
              </a:rPr>
              <a:t>分以上的学生人数。</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：要统计总分在</a:t>
            </a:r>
            <a:r>
              <a:rPr lang="en-US" altLang="zh-CN" sz="2100" dirty="0">
                <a:latin typeface="Arial" pitchFamily="34" charset="0"/>
                <a:ea typeface="黑体" pitchFamily="49" charset="-122"/>
              </a:rPr>
              <a:t>580</a:t>
            </a:r>
            <a:r>
              <a:rPr lang="zh-CN" altLang="en-US" sz="2100" dirty="0">
                <a:latin typeface="Arial" pitchFamily="34" charset="0"/>
                <a:ea typeface="黑体" pitchFamily="49" charset="-122"/>
              </a:rPr>
              <a:t>分以上者的人数，首先输入一个分数段，然后反复计算在分数段成绩以上者的人数，这就需要循环结构。</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P279</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71601107"/>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4613" y="10565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．计数循环</a:t>
            </a:r>
            <a:r>
              <a:rPr lang="en-US" altLang="zh-CN" sz="2200" dirty="0">
                <a:ea typeface="黑体" pitchFamily="49" charset="-122"/>
              </a:rPr>
              <a:t>For/</a:t>
            </a:r>
            <a:r>
              <a:rPr lang="en-US" altLang="zh-CN" sz="2200" dirty="0" err="1">
                <a:ea typeface="黑体" pitchFamily="49" charset="-122"/>
              </a:rPr>
              <a:t>EndFor</a:t>
            </a:r>
            <a:endParaRPr lang="en-US" altLang="zh-CN" sz="2200" dirty="0">
              <a:ea typeface="黑体" pitchFamily="49" charset="-122"/>
            </a:endParaRPr>
          </a:p>
        </p:txBody>
      </p:sp>
      <p:sp>
        <p:nvSpPr>
          <p:cNvPr id="3" name="Rectangle 4"/>
          <p:cNvSpPr>
            <a:spLocks noChangeArrowheads="1"/>
          </p:cNvSpPr>
          <p:nvPr/>
        </p:nvSpPr>
        <p:spPr bwMode="auto">
          <a:xfrm>
            <a:off x="74613" y="476672"/>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计数</a:t>
            </a:r>
            <a:r>
              <a:rPr lang="zh-CN" altLang="en-US" sz="2100" dirty="0">
                <a:latin typeface="Arial" pitchFamily="34" charset="0"/>
                <a:ea typeface="黑体" pitchFamily="49" charset="-122"/>
              </a:rPr>
              <a:t>循环是根据用户设置的循环变量的初值、终值和步长，决定循环体内语句执行次数。</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FOR </a:t>
            </a:r>
            <a:r>
              <a:rPr lang="en-US" altLang="zh-CN" sz="2100" dirty="0" err="1">
                <a:solidFill>
                  <a:srgbClr val="FFFF00"/>
                </a:solidFill>
                <a:latin typeface="Arial" pitchFamily="34" charset="0"/>
                <a:ea typeface="黑体" pitchFamily="49" charset="-122"/>
              </a:rPr>
              <a:t>MemVarName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nInitialValue</a:t>
            </a:r>
            <a:r>
              <a:rPr lang="en-US" altLang="zh-CN" sz="2100" dirty="0">
                <a:solidFill>
                  <a:srgbClr val="FFFF00"/>
                </a:solidFill>
                <a:latin typeface="Arial" pitchFamily="34" charset="0"/>
                <a:ea typeface="黑体" pitchFamily="49" charset="-122"/>
              </a:rPr>
              <a:t> TO </a:t>
            </a:r>
            <a:r>
              <a:rPr lang="en-US" altLang="zh-CN" sz="2100" dirty="0" err="1">
                <a:solidFill>
                  <a:srgbClr val="FFFF00"/>
                </a:solidFill>
                <a:latin typeface="Arial" pitchFamily="34" charset="0"/>
                <a:ea typeface="黑体" pitchFamily="49" charset="-122"/>
              </a:rPr>
              <a:t>nFinalValue</a:t>
            </a:r>
            <a:r>
              <a:rPr lang="en-US" altLang="zh-CN" sz="2100" dirty="0">
                <a:solidFill>
                  <a:srgbClr val="FFFF00"/>
                </a:solidFill>
                <a:latin typeface="Arial" pitchFamily="34" charset="0"/>
                <a:ea typeface="黑体" pitchFamily="49" charset="-122"/>
              </a:rPr>
              <a:t> [STEP </a:t>
            </a:r>
            <a:r>
              <a:rPr lang="en-US" altLang="zh-CN" sz="2100" dirty="0" err="1">
                <a:solidFill>
                  <a:srgbClr val="FFFF00"/>
                </a:solidFill>
                <a:latin typeface="Arial" pitchFamily="34" charset="0"/>
                <a:ea typeface="黑体" pitchFamily="49" charset="-122"/>
              </a:rPr>
              <a:t>nIncrement</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Statements</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EXIT]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LOOP]</a:t>
            </a:r>
          </a:p>
          <a:p>
            <a:r>
              <a:rPr lang="en-US" altLang="zh-CN" sz="2100" dirty="0" smtClean="0">
                <a:solidFill>
                  <a:srgbClr val="FFFF00"/>
                </a:solidFill>
                <a:latin typeface="Arial" pitchFamily="34" charset="0"/>
                <a:ea typeface="黑体" pitchFamily="49" charset="-122"/>
              </a:rPr>
              <a:t>　　ENDFOR </a:t>
            </a:r>
            <a:r>
              <a:rPr lang="en-US" altLang="zh-CN" sz="2100" dirty="0">
                <a:solidFill>
                  <a:srgbClr val="FFFF00"/>
                </a:solidFill>
                <a:latin typeface="Arial" pitchFamily="34" charset="0"/>
                <a:ea typeface="黑体" pitchFamily="49" charset="-122"/>
              </a:rPr>
              <a:t>| NEXT</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按</a:t>
            </a:r>
            <a:r>
              <a:rPr lang="zh-CN" altLang="en-US" sz="2100" dirty="0">
                <a:latin typeface="Arial" pitchFamily="34" charset="0"/>
                <a:ea typeface="黑体" pitchFamily="49" charset="-122"/>
              </a:rPr>
              <a:t>指定的次数重复执行一组语句</a:t>
            </a:r>
            <a:r>
              <a:rPr lang="en-US" altLang="zh-CN" sz="2100" dirty="0">
                <a:latin typeface="Arial" pitchFamily="34" charset="0"/>
                <a:ea typeface="黑体" pitchFamily="49" charset="-122"/>
              </a:rPr>
              <a:t>Statements</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MemVarName</a:t>
            </a:r>
            <a:r>
              <a:rPr lang="zh-CN" altLang="en-US" sz="2100" dirty="0">
                <a:latin typeface="Arial" pitchFamily="34" charset="0"/>
                <a:ea typeface="黑体" pitchFamily="49" charset="-122"/>
              </a:rPr>
              <a:t>：指定作为计数器的内存变量或数组元素。在</a:t>
            </a:r>
            <a:r>
              <a:rPr lang="en-US" altLang="zh-CN" sz="2100" dirty="0">
                <a:latin typeface="Arial" pitchFamily="34" charset="0"/>
                <a:ea typeface="黑体" pitchFamily="49" charset="-122"/>
              </a:rPr>
              <a:t>FOR ... ENDFOR</a:t>
            </a:r>
            <a:r>
              <a:rPr lang="zh-CN" altLang="en-US" sz="2100" dirty="0">
                <a:latin typeface="Arial" pitchFamily="34" charset="0"/>
                <a:ea typeface="黑体" pitchFamily="49" charset="-122"/>
              </a:rPr>
              <a:t>语句执行之前，此内存变量或数组元素可以不存在。</a:t>
            </a:r>
          </a:p>
          <a:p>
            <a:r>
              <a:rPr lang="zh-CN" altLang="en-US" sz="2100" dirty="0" smtClean="0">
                <a:latin typeface="Arial" pitchFamily="34" charset="0"/>
                <a:ea typeface="黑体" pitchFamily="49" charset="-122"/>
              </a:rPr>
              <a:t>　　②</a:t>
            </a:r>
            <a:r>
              <a:rPr lang="en-US" altLang="zh-CN" sz="2100" dirty="0" err="1">
                <a:latin typeface="Arial" pitchFamily="34" charset="0"/>
                <a:ea typeface="黑体" pitchFamily="49" charset="-122"/>
              </a:rPr>
              <a:t>nInitialValue</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nFinalValue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nInitialValue</a:t>
            </a:r>
            <a:r>
              <a:rPr lang="zh-CN" altLang="en-US" sz="2100" dirty="0">
                <a:latin typeface="Arial" pitchFamily="34" charset="0"/>
                <a:ea typeface="黑体" pitchFamily="49" charset="-122"/>
              </a:rPr>
              <a:t>是计数器的初始值，而</a:t>
            </a:r>
            <a:r>
              <a:rPr lang="en-US" altLang="zh-CN" sz="2100" dirty="0" err="1">
                <a:latin typeface="Arial" pitchFamily="34" charset="0"/>
                <a:ea typeface="黑体" pitchFamily="49" charset="-122"/>
              </a:rPr>
              <a:t>nFinalValue</a:t>
            </a:r>
            <a:r>
              <a:rPr lang="zh-CN" altLang="en-US" sz="2100" dirty="0">
                <a:latin typeface="Arial" pitchFamily="34" charset="0"/>
                <a:ea typeface="黑体" pitchFamily="49" charset="-122"/>
              </a:rPr>
              <a:t>是计数器的最终值。</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STEP </a:t>
            </a:r>
            <a:r>
              <a:rPr lang="en-US" altLang="zh-CN" sz="2100" dirty="0" err="1">
                <a:latin typeface="Arial" pitchFamily="34" charset="0"/>
                <a:ea typeface="黑体" pitchFamily="49" charset="-122"/>
              </a:rPr>
              <a:t>nIncrement</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nIncrement</a:t>
            </a:r>
            <a:r>
              <a:rPr lang="zh-CN" altLang="en-US" sz="2100" dirty="0">
                <a:latin typeface="Arial" pitchFamily="34" charset="0"/>
                <a:ea typeface="黑体" pitchFamily="49" charset="-122"/>
              </a:rPr>
              <a:t>是计数器递增或递减的步长。</a:t>
            </a:r>
            <a:r>
              <a:rPr lang="zh-CN" altLang="en-US" sz="2100" dirty="0" smtClean="0">
                <a:latin typeface="Arial" pitchFamily="34" charset="0"/>
                <a:ea typeface="黑体" pitchFamily="49" charset="-122"/>
              </a:rPr>
              <a:t>如果</a:t>
            </a:r>
            <a:r>
              <a:rPr lang="en-US" altLang="zh-CN" sz="2100" dirty="0" err="1" smtClean="0">
                <a:latin typeface="Arial" pitchFamily="34" charset="0"/>
                <a:ea typeface="黑体" pitchFamily="49" charset="-122"/>
              </a:rPr>
              <a:t>nIncrement</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为负，则计数器递减</a:t>
            </a:r>
            <a:r>
              <a:rPr lang="zh-CN" altLang="en-US" sz="2100" dirty="0" smtClean="0">
                <a:latin typeface="Arial" pitchFamily="34" charset="0"/>
                <a:ea typeface="黑体" pitchFamily="49" charset="-122"/>
              </a:rPr>
              <a:t>；省略</a:t>
            </a:r>
            <a:r>
              <a:rPr lang="en-US" altLang="zh-CN" sz="2100" dirty="0" smtClean="0">
                <a:latin typeface="Arial" pitchFamily="34" charset="0"/>
                <a:ea typeface="黑体" pitchFamily="49" charset="-122"/>
              </a:rPr>
              <a:t>STEP</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计数器每次的增量为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Statements</a:t>
            </a:r>
            <a:r>
              <a:rPr lang="zh-CN" altLang="en-US" sz="2100" dirty="0">
                <a:latin typeface="Arial" pitchFamily="34" charset="0"/>
                <a:ea typeface="黑体" pitchFamily="49" charset="-122"/>
              </a:rPr>
              <a:t>：指定要执行的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语句序列</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384959939"/>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260648"/>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7-13】  </a:t>
            </a:r>
            <a:r>
              <a:rPr lang="zh-CN" altLang="en-US" sz="2100" dirty="0" smtClean="0">
                <a:latin typeface="Arial" pitchFamily="34" charset="0"/>
                <a:ea typeface="黑体" pitchFamily="49" charset="-122"/>
              </a:rPr>
              <a:t>求　　 　　　　　　　　　　　的</a:t>
            </a:r>
            <a:r>
              <a:rPr lang="zh-CN" altLang="en-US" sz="2100" dirty="0">
                <a:latin typeface="Arial" pitchFamily="34" charset="0"/>
                <a:ea typeface="黑体" pitchFamily="49" charset="-122"/>
              </a:rPr>
              <a:t>值，其中</a:t>
            </a:r>
            <a:r>
              <a:rPr lang="en-US" altLang="zh-CN" sz="2100" dirty="0">
                <a:latin typeface="Arial" pitchFamily="34" charset="0"/>
                <a:ea typeface="黑体" pitchFamily="49" charset="-122"/>
              </a:rPr>
              <a:t>n=20</a:t>
            </a:r>
            <a:r>
              <a:rPr lang="zh-CN" altLang="en-US" sz="2100" dirty="0">
                <a:latin typeface="Arial" pitchFamily="34" charset="0"/>
                <a:ea typeface="黑体" pitchFamily="49" charset="-122"/>
              </a:rPr>
              <a:t>。</a:t>
            </a:r>
          </a:p>
          <a:p>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：这实际上是一个累加过程，设</a:t>
            </a:r>
            <a:r>
              <a:rPr lang="en-US" altLang="zh-CN" sz="2100" dirty="0">
                <a:latin typeface="Arial" pitchFamily="34" charset="0"/>
                <a:ea typeface="黑体" pitchFamily="49" charset="-122"/>
              </a:rPr>
              <a:t>i</a:t>
            </a:r>
            <a:r>
              <a:rPr lang="zh-CN" altLang="en-US" sz="2100" dirty="0">
                <a:latin typeface="Arial" pitchFamily="34" charset="0"/>
                <a:ea typeface="黑体" pitchFamily="49" charset="-122"/>
              </a:rPr>
              <a:t>表示某一数值，则表示累加到该数的和 的通项公式为： 。每加一项，</a:t>
            </a:r>
            <a:r>
              <a:rPr lang="en-US" altLang="zh-CN" sz="2100" dirty="0">
                <a:latin typeface="Arial" pitchFamily="34" charset="0"/>
                <a:ea typeface="黑体" pitchFamily="49" charset="-122"/>
              </a:rPr>
              <a:t>i</a:t>
            </a:r>
            <a:r>
              <a:rPr lang="zh-CN" altLang="en-US" sz="2100" dirty="0">
                <a:latin typeface="Arial" pitchFamily="34" charset="0"/>
                <a:ea typeface="黑体" pitchFamily="49" charset="-122"/>
              </a:rPr>
              <a:t>值增加</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P281</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5588" y="260648"/>
            <a:ext cx="32385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a:spLocks noChangeArrowheads="1"/>
          </p:cNvSpPr>
          <p:nvPr/>
        </p:nvSpPr>
        <p:spPr bwMode="auto">
          <a:xfrm>
            <a:off x="74613" y="2060868"/>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．指针循环</a:t>
            </a:r>
            <a:r>
              <a:rPr lang="en-US" altLang="zh-CN" sz="2200" dirty="0">
                <a:ea typeface="黑体" pitchFamily="49" charset="-122"/>
              </a:rPr>
              <a:t>Scan/</a:t>
            </a:r>
            <a:r>
              <a:rPr lang="en-US" altLang="zh-CN" sz="2200" dirty="0" err="1">
                <a:ea typeface="黑体" pitchFamily="49" charset="-122"/>
              </a:rPr>
              <a:t>Endscan</a:t>
            </a:r>
            <a:endParaRPr lang="en-US" altLang="zh-CN" sz="2200" dirty="0">
              <a:ea typeface="黑体" pitchFamily="49" charset="-122"/>
            </a:endParaRPr>
          </a:p>
        </p:txBody>
      </p:sp>
      <p:sp>
        <p:nvSpPr>
          <p:cNvPr id="8" name="Rectangle 4"/>
          <p:cNvSpPr>
            <a:spLocks noChangeArrowheads="1"/>
          </p:cNvSpPr>
          <p:nvPr/>
        </p:nvSpPr>
        <p:spPr bwMode="auto">
          <a:xfrm>
            <a:off x="74613" y="2564904"/>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指针</a:t>
            </a:r>
            <a:r>
              <a:rPr lang="zh-CN" altLang="en-US" sz="2100" dirty="0">
                <a:latin typeface="Arial" pitchFamily="34" charset="0"/>
                <a:ea typeface="黑体" pitchFamily="49" charset="-122"/>
              </a:rPr>
              <a:t>循环（也称记录扫描循环）是在数据表中建立的循环，它是根据用户设置的当前记录指针，对一组记录进行循环操作。</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SCAN </a:t>
            </a:r>
            <a:r>
              <a:rPr lang="en-US" altLang="zh-CN" sz="2100" dirty="0">
                <a:solidFill>
                  <a:srgbClr val="FFFF00"/>
                </a:solidFill>
                <a:latin typeface="Arial" pitchFamily="34" charset="0"/>
                <a:ea typeface="黑体" pitchFamily="49" charset="-122"/>
              </a:rPr>
              <a:t>[Scope] [FOR lExpression1] [WHILE lExpression2]</a:t>
            </a:r>
          </a:p>
          <a:p>
            <a:r>
              <a:rPr lang="en-US" altLang="zh-CN" sz="2100" dirty="0" smtClean="0">
                <a:solidFill>
                  <a:srgbClr val="FFFF00"/>
                </a:solidFill>
                <a:latin typeface="Arial" pitchFamily="34" charset="0"/>
                <a:ea typeface="黑体" pitchFamily="49" charset="-122"/>
              </a:rPr>
              <a:t>　　　　Statements</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LOOP]</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EXIT]</a:t>
            </a:r>
          </a:p>
          <a:p>
            <a:r>
              <a:rPr lang="en-US" altLang="zh-CN" sz="2100" dirty="0" smtClean="0">
                <a:solidFill>
                  <a:srgbClr val="FFFF00"/>
                </a:solidFill>
                <a:latin typeface="Arial" pitchFamily="34" charset="0"/>
                <a:ea typeface="黑体" pitchFamily="49" charset="-122"/>
              </a:rPr>
              <a:t>　　ENDSCAN</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⑵</a:t>
            </a:r>
            <a:r>
              <a:rPr lang="zh-CN" altLang="en-US" sz="2100" dirty="0" smtClean="0">
                <a:latin typeface="Arial" pitchFamily="34" charset="0"/>
                <a:ea typeface="黑体" pitchFamily="49" charset="-122"/>
              </a:rPr>
              <a:t>功能</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当前选定的表中移动记录指针，并且对满足给定条件的每一条记录逐条执行循环体内的命令序列。在使用该语句时，必须事先打开一数据表</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矩形 5"/>
          <p:cNvSpPr/>
          <p:nvPr/>
        </p:nvSpPr>
        <p:spPr>
          <a:xfrm>
            <a:off x="2735859" y="4005064"/>
            <a:ext cx="6336704" cy="1754326"/>
          </a:xfrm>
          <a:prstGeom prst="rect">
            <a:avLst/>
          </a:prstGeom>
        </p:spPr>
        <p:txBody>
          <a:bodyPr wrap="square">
            <a:spAutoFit/>
          </a:bodyPr>
          <a:lstStyle/>
          <a:p>
            <a:r>
              <a:rPr lang="zh-CN" altLang="en-US" dirty="0" smtClean="0">
                <a:latin typeface="Arial" pitchFamily="34" charset="0"/>
                <a:ea typeface="黑体" pitchFamily="49" charset="-122"/>
              </a:rPr>
              <a:t>　　例如</a:t>
            </a:r>
            <a:r>
              <a:rPr lang="zh-CN" altLang="en-US" dirty="0">
                <a:latin typeface="Arial" pitchFamily="34" charset="0"/>
                <a:ea typeface="黑体" pitchFamily="49" charset="-122"/>
              </a:rPr>
              <a:t>，在</a:t>
            </a:r>
            <a:r>
              <a:rPr lang="en-US" altLang="zh-CN" dirty="0">
                <a:latin typeface="Arial" pitchFamily="34" charset="0"/>
                <a:ea typeface="黑体" pitchFamily="49" charset="-122"/>
              </a:rPr>
              <a:t>【</a:t>
            </a:r>
            <a:r>
              <a:rPr lang="zh-CN" altLang="en-US" dirty="0">
                <a:latin typeface="Arial" pitchFamily="34" charset="0"/>
                <a:ea typeface="黑体" pitchFamily="49" charset="-122"/>
              </a:rPr>
              <a:t>例</a:t>
            </a:r>
            <a:r>
              <a:rPr lang="en-US" altLang="zh-CN" dirty="0">
                <a:latin typeface="Arial" pitchFamily="34" charset="0"/>
                <a:ea typeface="黑体" pitchFamily="49" charset="-122"/>
              </a:rPr>
              <a:t>7-12】</a:t>
            </a:r>
            <a:r>
              <a:rPr lang="zh-CN" altLang="en-US" dirty="0">
                <a:latin typeface="Arial" pitchFamily="34" charset="0"/>
                <a:ea typeface="黑体" pitchFamily="49" charset="-122"/>
              </a:rPr>
              <a:t>中，统计总分在</a:t>
            </a:r>
            <a:r>
              <a:rPr lang="en-US" altLang="zh-CN" dirty="0">
                <a:latin typeface="Arial" pitchFamily="34" charset="0"/>
                <a:ea typeface="黑体" pitchFamily="49" charset="-122"/>
              </a:rPr>
              <a:t>580</a:t>
            </a:r>
            <a:r>
              <a:rPr lang="zh-CN" altLang="en-US" dirty="0">
                <a:latin typeface="Arial" pitchFamily="34" charset="0"/>
                <a:ea typeface="黑体" pitchFamily="49" charset="-122"/>
              </a:rPr>
              <a:t>分以上的学生人数，程序中循环部分用指针循环进行替换如下：</a:t>
            </a:r>
          </a:p>
          <a:p>
            <a:r>
              <a:rPr lang="en-US" altLang="zh-CN" dirty="0" smtClean="0">
                <a:latin typeface="Arial" pitchFamily="34" charset="0"/>
                <a:ea typeface="黑体" pitchFamily="49" charset="-122"/>
              </a:rPr>
              <a:t>　　scan </a:t>
            </a:r>
            <a:r>
              <a:rPr lang="en-US" altLang="zh-CN" dirty="0">
                <a:latin typeface="Arial" pitchFamily="34" charset="0"/>
                <a:ea typeface="黑体" pitchFamily="49" charset="-122"/>
              </a:rPr>
              <a:t>for </a:t>
            </a:r>
            <a:r>
              <a:rPr lang="zh-CN" altLang="en-US" dirty="0">
                <a:latin typeface="Arial" pitchFamily="34" charset="0"/>
                <a:ea typeface="黑体" pitchFamily="49" charset="-122"/>
              </a:rPr>
              <a:t>总分</a:t>
            </a:r>
            <a:r>
              <a:rPr lang="en-US" altLang="zh-CN" dirty="0">
                <a:latin typeface="Arial" pitchFamily="34" charset="0"/>
                <a:ea typeface="黑体" pitchFamily="49" charset="-122"/>
              </a:rPr>
              <a:t>&gt;=</a:t>
            </a:r>
            <a:r>
              <a:rPr lang="en-US" altLang="zh-CN" dirty="0" err="1">
                <a:latin typeface="Arial" pitchFamily="34" charset="0"/>
                <a:ea typeface="黑体" pitchFamily="49" charset="-122"/>
              </a:rPr>
              <a:t>fs</a:t>
            </a:r>
            <a:endParaRPr lang="en-US" altLang="zh-CN" dirty="0">
              <a:latin typeface="Arial" pitchFamily="34" charset="0"/>
              <a:ea typeface="黑体" pitchFamily="49" charset="-122"/>
            </a:endParaRPr>
          </a:p>
          <a:p>
            <a:r>
              <a:rPr lang="en-US" altLang="zh-CN" dirty="0">
                <a:latin typeface="Arial" pitchFamily="34" charset="0"/>
                <a:ea typeface="黑体" pitchFamily="49" charset="-122"/>
              </a:rPr>
              <a:t>	</a:t>
            </a:r>
            <a:r>
              <a:rPr lang="en-US" altLang="zh-CN" dirty="0" err="1">
                <a:latin typeface="Arial" pitchFamily="34" charset="0"/>
                <a:ea typeface="黑体" pitchFamily="49" charset="-122"/>
              </a:rPr>
              <a:t>stn</a:t>
            </a:r>
            <a:r>
              <a:rPr lang="en-US" altLang="zh-CN" dirty="0">
                <a:latin typeface="Arial" pitchFamily="34" charset="0"/>
                <a:ea typeface="黑体" pitchFamily="49" charset="-122"/>
              </a:rPr>
              <a:t>=stn+1</a:t>
            </a:r>
          </a:p>
          <a:p>
            <a:r>
              <a:rPr lang="en-US" altLang="zh-CN" dirty="0" smtClean="0">
                <a:latin typeface="Arial" pitchFamily="34" charset="0"/>
                <a:ea typeface="黑体" pitchFamily="49" charset="-122"/>
              </a:rPr>
              <a:t>　　</a:t>
            </a:r>
            <a:r>
              <a:rPr lang="en-US" altLang="zh-CN" dirty="0" err="1" smtClean="0">
                <a:latin typeface="Arial" pitchFamily="34" charset="0"/>
                <a:ea typeface="黑体" pitchFamily="49" charset="-122"/>
              </a:rPr>
              <a:t>endscan</a:t>
            </a:r>
            <a:endParaRPr lang="en-US" altLang="zh-CN" dirty="0">
              <a:latin typeface="Arial" pitchFamily="34" charset="0"/>
              <a:ea typeface="黑体" pitchFamily="49" charset="-122"/>
            </a:endParaRPr>
          </a:p>
          <a:p>
            <a:r>
              <a:rPr lang="en-US" altLang="zh-CN" dirty="0" smtClean="0">
                <a:latin typeface="Arial" pitchFamily="34" charset="0"/>
                <a:ea typeface="黑体" pitchFamily="49" charset="-122"/>
              </a:rPr>
              <a:t>　　?"</a:t>
            </a:r>
            <a:r>
              <a:rPr lang="zh-CN" altLang="en-US" dirty="0">
                <a:latin typeface="Arial" pitchFamily="34" charset="0"/>
                <a:ea typeface="黑体" pitchFamily="49" charset="-122"/>
              </a:rPr>
              <a:t>学生总分在</a:t>
            </a:r>
            <a:r>
              <a:rPr lang="en-US" altLang="zh-CN" dirty="0">
                <a:latin typeface="Arial" pitchFamily="34" charset="0"/>
                <a:ea typeface="黑体" pitchFamily="49" charset="-122"/>
              </a:rPr>
              <a:t>"+</a:t>
            </a:r>
            <a:r>
              <a:rPr lang="en-US" altLang="zh-CN" dirty="0" err="1">
                <a:latin typeface="Arial" pitchFamily="34" charset="0"/>
                <a:ea typeface="黑体" pitchFamily="49" charset="-122"/>
              </a:rPr>
              <a:t>str</a:t>
            </a:r>
            <a:r>
              <a:rPr lang="en-US" altLang="zh-CN" dirty="0">
                <a:latin typeface="Arial" pitchFamily="34" charset="0"/>
                <a:ea typeface="黑体" pitchFamily="49" charset="-122"/>
              </a:rPr>
              <a:t>(fs,3)+"</a:t>
            </a:r>
            <a:r>
              <a:rPr lang="zh-CN" altLang="en-US" dirty="0">
                <a:latin typeface="Arial" pitchFamily="34" charset="0"/>
                <a:ea typeface="黑体" pitchFamily="49" charset="-122"/>
              </a:rPr>
              <a:t>以上者的人数是</a:t>
            </a:r>
            <a:r>
              <a:rPr lang="en-US" altLang="zh-CN" dirty="0">
                <a:latin typeface="Arial" pitchFamily="34" charset="0"/>
                <a:ea typeface="黑体" pitchFamily="49" charset="-122"/>
              </a:rPr>
              <a:t>:"+</a:t>
            </a:r>
            <a:r>
              <a:rPr lang="en-US" altLang="zh-CN" dirty="0" err="1">
                <a:latin typeface="Arial" pitchFamily="34" charset="0"/>
                <a:ea typeface="黑体" pitchFamily="49" charset="-122"/>
              </a:rPr>
              <a:t>str</a:t>
            </a:r>
            <a:r>
              <a:rPr lang="en-US" altLang="zh-CN" dirty="0">
                <a:latin typeface="Arial" pitchFamily="34" charset="0"/>
                <a:ea typeface="黑体" pitchFamily="49" charset="-122"/>
              </a:rPr>
              <a:t>(stn,2</a:t>
            </a:r>
            <a:r>
              <a:rPr lang="en-US" altLang="zh-CN" dirty="0" smtClean="0">
                <a:latin typeface="Arial" pitchFamily="34" charset="0"/>
                <a:ea typeface="黑体" pitchFamily="49" charset="-122"/>
              </a:rPr>
              <a:t>)</a:t>
            </a:r>
            <a:endParaRPr lang="en-US" altLang="zh-CN" dirty="0">
              <a:latin typeface="Arial" pitchFamily="34" charset="0"/>
              <a:ea typeface="黑体" pitchFamily="49" charset="-122"/>
            </a:endParaRPr>
          </a:p>
        </p:txBody>
      </p:sp>
    </p:spTree>
    <p:extLst>
      <p:ext uri="{BB962C8B-B14F-4D97-AF65-F5344CB8AC3E}">
        <p14:creationId xmlns:p14="http://schemas.microsoft.com/office/powerpoint/2010/main" val="1762387840"/>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多重</a:t>
            </a:r>
            <a:r>
              <a:rPr lang="zh-CN" altLang="en-US" sz="2100" dirty="0">
                <a:latin typeface="Arial" pitchFamily="34" charset="0"/>
                <a:ea typeface="黑体" pitchFamily="49" charset="-122"/>
              </a:rPr>
              <a:t>循环是指在一个循环语句内又包含另一循环语句，多重循环也称循环嵌套（</a:t>
            </a:r>
            <a:r>
              <a:rPr lang="en-US" altLang="zh-CN" sz="2100" dirty="0">
                <a:latin typeface="Arial" pitchFamily="34" charset="0"/>
                <a:ea typeface="黑体" pitchFamily="49" charset="-122"/>
              </a:rPr>
              <a:t>Nested Loop</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循环</a:t>
            </a:r>
            <a:r>
              <a:rPr lang="zh-CN" altLang="en-US" sz="2100" dirty="0">
                <a:latin typeface="Arial" pitchFamily="34" charset="0"/>
                <a:ea typeface="黑体" pitchFamily="49" charset="-122"/>
              </a:rPr>
              <a:t>结构允许嵌套，这种嵌套不仅限于循环结构自身的嵌套，而且还可以是和选择结构的相互嵌套</a:t>
            </a:r>
            <a:r>
              <a:rPr lang="zh-CN" altLang="en-US" sz="2100" dirty="0" smtClean="0">
                <a:latin typeface="Arial" pitchFamily="34" charset="0"/>
                <a:ea typeface="黑体" pitchFamily="49" charset="-122"/>
              </a:rPr>
              <a:t>。循环</a:t>
            </a:r>
            <a:r>
              <a:rPr lang="zh-CN" altLang="en-US" sz="2100" dirty="0">
                <a:latin typeface="Arial" pitchFamily="34" charset="0"/>
                <a:ea typeface="黑体" pitchFamily="49" charset="-122"/>
              </a:rPr>
              <a:t>嵌套层次最多可达</a:t>
            </a:r>
            <a:r>
              <a:rPr lang="en-US" altLang="zh-CN" sz="2100" dirty="0">
                <a:latin typeface="Arial" pitchFamily="34" charset="0"/>
                <a:ea typeface="黑体" pitchFamily="49" charset="-122"/>
              </a:rPr>
              <a:t>64</a:t>
            </a:r>
            <a:r>
              <a:rPr lang="zh-CN" altLang="en-US" sz="2100" dirty="0">
                <a:latin typeface="Arial" pitchFamily="34" charset="0"/>
                <a:ea typeface="黑体" pitchFamily="49" charset="-122"/>
              </a:rPr>
              <a:t>层，但内循环的所有语句必须完全嵌套在外层循环之中。否则，就会出现循环的交叉，造成逻辑上的混乱</a:t>
            </a:r>
            <a:r>
              <a:rPr lang="zh-CN" altLang="en-US" sz="2100" dirty="0" smtClean="0">
                <a:latin typeface="Arial" pitchFamily="34" charset="0"/>
                <a:ea typeface="黑体" pitchFamily="49" charset="-122"/>
              </a:rPr>
              <a:t>。下面</a:t>
            </a:r>
            <a:r>
              <a:rPr lang="zh-CN" altLang="en-US" sz="2100" dirty="0">
                <a:latin typeface="Arial" pitchFamily="34" charset="0"/>
                <a:ea typeface="黑体" pitchFamily="49" charset="-122"/>
              </a:rPr>
              <a:t>循环嵌套是不正确的嵌套：</a:t>
            </a: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7-14】  </a:t>
            </a:r>
            <a:r>
              <a:rPr lang="zh-CN" altLang="en-US" sz="2100" dirty="0">
                <a:latin typeface="Arial" pitchFamily="34" charset="0"/>
                <a:ea typeface="黑体" pitchFamily="49" charset="-122"/>
              </a:rPr>
              <a:t>公元五世纪</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张邱建算经</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的百鸡问题： 鸡翁一，值钱五，鸡母一，值钱三，鸡雏三，值钱一，百钱买百鸡。问鸡翁母雏各几何？</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：设公、母和雏鸡的只数分别为</a:t>
            </a:r>
            <a:r>
              <a:rPr lang="en-US" altLang="zh-CN" sz="2100" dirty="0">
                <a:latin typeface="Arial" pitchFamily="34" charset="0"/>
                <a:ea typeface="黑体" pitchFamily="49" charset="-122"/>
              </a:rPr>
              <a:t>x</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y</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z</a:t>
            </a:r>
            <a:r>
              <a:rPr lang="zh-CN" altLang="en-US" sz="2100" dirty="0">
                <a:latin typeface="Arial" pitchFamily="34" charset="0"/>
                <a:ea typeface="黑体" pitchFamily="49" charset="-122"/>
              </a:rPr>
              <a:t>，则根据题意有方程式：</a:t>
            </a:r>
            <a:r>
              <a:rPr lang="en-US" altLang="zh-CN" sz="2100" dirty="0" err="1">
                <a:latin typeface="Arial" pitchFamily="34" charset="0"/>
                <a:ea typeface="黑体" pitchFamily="49" charset="-122"/>
              </a:rPr>
              <a:t>x+y+z</a:t>
            </a:r>
            <a:r>
              <a:rPr lang="en-US" altLang="zh-CN" sz="2100" dirty="0">
                <a:latin typeface="Arial" pitchFamily="34" charset="0"/>
                <a:ea typeface="黑体" pitchFamily="49" charset="-122"/>
              </a:rPr>
              <a:t>=100</a:t>
            </a:r>
            <a:r>
              <a:rPr lang="zh-CN" altLang="en-US" sz="2100" dirty="0">
                <a:latin typeface="Arial" pitchFamily="34" charset="0"/>
                <a:ea typeface="黑体" pitchFamily="49" charset="-122"/>
              </a:rPr>
              <a:t>；同时</a:t>
            </a:r>
            <a:r>
              <a:rPr lang="en-US" altLang="zh-CN" sz="2100" dirty="0">
                <a:latin typeface="Arial" pitchFamily="34" charset="0"/>
                <a:ea typeface="黑体" pitchFamily="49" charset="-122"/>
              </a:rPr>
              <a:t>100</a:t>
            </a:r>
            <a:r>
              <a:rPr lang="zh-CN" altLang="en-US" sz="2100" dirty="0">
                <a:latin typeface="Arial" pitchFamily="34" charset="0"/>
                <a:ea typeface="黑体" pitchFamily="49" charset="-122"/>
              </a:rPr>
              <a:t>只鸡所花的钱数又必须满足：</a:t>
            </a:r>
            <a:r>
              <a:rPr lang="en-US" altLang="zh-CN" sz="2100" dirty="0">
                <a:latin typeface="Arial" pitchFamily="34" charset="0"/>
                <a:ea typeface="黑体" pitchFamily="49" charset="-122"/>
              </a:rPr>
              <a:t>5x+3y+z/3=100</a:t>
            </a:r>
            <a:r>
              <a:rPr lang="zh-CN" altLang="en-US" sz="2100" dirty="0" smtClean="0">
                <a:latin typeface="Arial" pitchFamily="34" charset="0"/>
                <a:ea typeface="黑体" pitchFamily="49" charset="-122"/>
              </a:rPr>
              <a:t>。是</a:t>
            </a:r>
            <a:r>
              <a:rPr lang="zh-CN" altLang="en-US" sz="2100" dirty="0">
                <a:latin typeface="Arial" pitchFamily="34" charset="0"/>
                <a:ea typeface="黑体" pitchFamily="49" charset="-122"/>
              </a:rPr>
              <a:t>一个典型的不定方程。因此可以采用试的方法，进行求解，如当给定公鸡数和母鸡数，小鸡数也就确定了。本题可使用两重循环。</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P282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．多重循环</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2564904"/>
            <a:ext cx="462915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3597706"/>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7-15】  </a:t>
            </a:r>
            <a:r>
              <a:rPr lang="zh-CN" altLang="en-US" sz="2100" dirty="0">
                <a:latin typeface="Arial" pitchFamily="34" charset="0"/>
                <a:ea typeface="黑体" pitchFamily="49" charset="-122"/>
              </a:rPr>
              <a:t>利用数据表“学生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，实现平均分数奖励，要求如下：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对学生表中每个学生，根据其选课成绩，确定是否奖励分数，如果该同学所有选课成绩均在</a:t>
            </a:r>
            <a:r>
              <a:rPr lang="en-US" altLang="zh-CN" sz="2100" dirty="0">
                <a:latin typeface="Arial" pitchFamily="34" charset="0"/>
                <a:ea typeface="黑体" pitchFamily="49" charset="-122"/>
              </a:rPr>
              <a:t>90</a:t>
            </a:r>
            <a:r>
              <a:rPr lang="zh-CN" altLang="en-US" sz="2100" dirty="0">
                <a:latin typeface="Arial" pitchFamily="34" charset="0"/>
                <a:ea typeface="黑体" pitchFamily="49" charset="-122"/>
              </a:rPr>
              <a:t>分以上，则奖励该学生</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分，否则加分。</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奖励完毕后，以下面的格式显示每个同学的平均成绩和奖励分数。</a:t>
            </a:r>
          </a:p>
          <a:p>
            <a:r>
              <a:rPr lang="zh-CN" altLang="en-US" sz="2100" dirty="0">
                <a:latin typeface="Arial" pitchFamily="34" charset="0"/>
                <a:ea typeface="黑体" pitchFamily="49" charset="-122"/>
              </a:rPr>
              <a:t> </a:t>
            </a: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：要实现奖励加分，首先要求出</a:t>
            </a:r>
            <a:r>
              <a:rPr lang="en-US" altLang="zh-CN" sz="2100" dirty="0">
                <a:latin typeface="Arial" pitchFamily="34" charset="0"/>
                <a:ea typeface="黑体" pitchFamily="49" charset="-122"/>
              </a:rPr>
              <a:t>90</a:t>
            </a:r>
            <a:r>
              <a:rPr lang="zh-CN" altLang="en-US" sz="2100" dirty="0">
                <a:latin typeface="Arial" pitchFamily="34" charset="0"/>
                <a:ea typeface="黑体" pitchFamily="49" charset="-122"/>
              </a:rPr>
              <a:t>分以上的课程门数，如果</a:t>
            </a:r>
            <a:r>
              <a:rPr lang="en-US" altLang="zh-CN" sz="2100" dirty="0">
                <a:latin typeface="Arial" pitchFamily="34" charset="0"/>
                <a:ea typeface="黑体" pitchFamily="49" charset="-122"/>
              </a:rPr>
              <a:t>90</a:t>
            </a:r>
            <a:r>
              <a:rPr lang="zh-CN" altLang="en-US" sz="2100" dirty="0">
                <a:latin typeface="Arial" pitchFamily="34" charset="0"/>
                <a:ea typeface="黑体" pitchFamily="49" charset="-122"/>
              </a:rPr>
              <a:t>分以上的课程门数和学生所选课程总数相等，则表示所选课程均在</a:t>
            </a:r>
            <a:r>
              <a:rPr lang="en-US" altLang="zh-CN" sz="2100" dirty="0">
                <a:latin typeface="Arial" pitchFamily="34" charset="0"/>
                <a:ea typeface="黑体" pitchFamily="49" charset="-122"/>
              </a:rPr>
              <a:t>90</a:t>
            </a:r>
            <a:r>
              <a:rPr lang="zh-CN" altLang="en-US" sz="2100" dirty="0">
                <a:latin typeface="Arial" pitchFamily="34" charset="0"/>
                <a:ea typeface="黑体" pitchFamily="49" charset="-122"/>
              </a:rPr>
              <a:t>分以上，从而实现奖励加分。</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P283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59" y="1916832"/>
            <a:ext cx="3082850" cy="26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3101186"/>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3140968"/>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7.4.1  </a:t>
            </a:r>
            <a:r>
              <a:rPr lang="zh-CN" altLang="en-US" sz="2200" dirty="0">
                <a:ea typeface="黑体" pitchFamily="49" charset="-122"/>
              </a:rPr>
              <a:t>过程的建立与调用</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7.4  </a:t>
            </a:r>
            <a:r>
              <a:rPr lang="zh-CN" altLang="en-US" sz="2400" dirty="0">
                <a:latin typeface="黑体" pitchFamily="49" charset="-122"/>
                <a:ea typeface="黑体" pitchFamily="49" charset="-122"/>
              </a:rPr>
              <a:t>过程与过程调用</a:t>
            </a:r>
          </a:p>
        </p:txBody>
      </p:sp>
      <p:sp>
        <p:nvSpPr>
          <p:cNvPr id="363524" name="Rectangle 4"/>
          <p:cNvSpPr>
            <a:spLocks noChangeArrowheads="1"/>
          </p:cNvSpPr>
          <p:nvPr/>
        </p:nvSpPr>
        <p:spPr bwMode="auto">
          <a:xfrm>
            <a:off x="74613" y="548680"/>
            <a:ext cx="8997950"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pitchFamily="34" charset="0"/>
                <a:ea typeface="黑体" pitchFamily="49" charset="-122"/>
              </a:rPr>
              <a:t>　　在</a:t>
            </a:r>
            <a:r>
              <a:rPr lang="en-US" altLang="zh-CN" dirty="0">
                <a:latin typeface="Arial" pitchFamily="34" charset="0"/>
                <a:ea typeface="黑体" pitchFamily="49" charset="-122"/>
              </a:rPr>
              <a:t>Visual FoxPro</a:t>
            </a:r>
            <a:r>
              <a:rPr lang="zh-CN" altLang="en-US" dirty="0">
                <a:latin typeface="Arial" pitchFamily="34" charset="0"/>
                <a:ea typeface="黑体" pitchFamily="49" charset="-122"/>
              </a:rPr>
              <a:t>程序设计中，经常会遇到有些运算或程序段落在程序中多次调用的情况，为了有效地解决上述重复调用，可设计出相对独立并能完成特定功能的程序段，这种程序段称为过程（</a:t>
            </a:r>
            <a:r>
              <a:rPr lang="en-US" altLang="zh-CN" dirty="0">
                <a:latin typeface="Arial" pitchFamily="34" charset="0"/>
                <a:ea typeface="黑体" pitchFamily="49" charset="-122"/>
              </a:rPr>
              <a:t>Procedure</a:t>
            </a:r>
            <a:r>
              <a:rPr lang="zh-CN" altLang="en-US" dirty="0">
                <a:latin typeface="Arial" pitchFamily="34" charset="0"/>
                <a:ea typeface="黑体" pitchFamily="49" charset="-122"/>
              </a:rPr>
              <a:t>），有时也被称为子程序（</a:t>
            </a:r>
            <a:r>
              <a:rPr lang="en-US" altLang="zh-CN" dirty="0">
                <a:latin typeface="Arial" pitchFamily="34" charset="0"/>
                <a:ea typeface="黑体" pitchFamily="49" charset="-122"/>
              </a:rPr>
              <a:t>Subprogram</a:t>
            </a:r>
            <a:r>
              <a:rPr lang="zh-CN" altLang="en-US" dirty="0">
                <a:latin typeface="Arial" pitchFamily="34" charset="0"/>
                <a:ea typeface="黑体" pitchFamily="49" charset="-122"/>
              </a:rPr>
              <a:t>），用于调用程序段的程序称为主程序。这样的程序设计称为模块化程序设计（</a:t>
            </a:r>
            <a:r>
              <a:rPr lang="en-US" altLang="zh-CN" dirty="0">
                <a:latin typeface="Arial" pitchFamily="34" charset="0"/>
                <a:ea typeface="黑体" pitchFamily="49" charset="-122"/>
              </a:rPr>
              <a:t>Modularity programming</a:t>
            </a:r>
            <a:r>
              <a:rPr lang="zh-CN" altLang="en-US" dirty="0">
                <a:latin typeface="Arial" pitchFamily="34" charset="0"/>
                <a:ea typeface="黑体" pitchFamily="49" charset="-122"/>
              </a:rPr>
              <a:t>）。</a:t>
            </a:r>
          </a:p>
          <a:p>
            <a:r>
              <a:rPr lang="zh-CN" altLang="en-US" dirty="0" smtClean="0">
                <a:latin typeface="Arial" pitchFamily="34" charset="0"/>
                <a:ea typeface="黑体" pitchFamily="49" charset="-122"/>
              </a:rPr>
              <a:t>　　在</a:t>
            </a:r>
            <a:r>
              <a:rPr lang="zh-CN" altLang="en-US" dirty="0">
                <a:latin typeface="Arial" pitchFamily="34" charset="0"/>
                <a:ea typeface="黑体" pitchFamily="49" charset="-122"/>
              </a:rPr>
              <a:t>程序设计中，把被其它过程调用的过程称为被调过程，相对地把调用其它过程的过程称为主调过程或主程序</a:t>
            </a:r>
            <a:r>
              <a:rPr lang="zh-CN" altLang="en-US" dirty="0" smtClean="0">
                <a:latin typeface="Arial" pitchFamily="34" charset="0"/>
                <a:ea typeface="黑体" pitchFamily="49" charset="-122"/>
              </a:rPr>
              <a:t>。过程调用也允许嵌套</a:t>
            </a:r>
            <a:r>
              <a:rPr lang="zh-CN" altLang="en-US" dirty="0">
                <a:latin typeface="Arial" pitchFamily="34" charset="0"/>
                <a:ea typeface="黑体" pitchFamily="49" charset="-122"/>
              </a:rPr>
              <a:t>调用，最深可以嵌套调用</a:t>
            </a:r>
            <a:r>
              <a:rPr lang="en-US" altLang="zh-CN" dirty="0">
                <a:latin typeface="Arial" pitchFamily="34" charset="0"/>
                <a:ea typeface="黑体" pitchFamily="49" charset="-122"/>
              </a:rPr>
              <a:t>128</a:t>
            </a:r>
            <a:r>
              <a:rPr lang="zh-CN" altLang="en-US" dirty="0">
                <a:latin typeface="Arial" pitchFamily="34" charset="0"/>
                <a:ea typeface="黑体" pitchFamily="49" charset="-122"/>
              </a:rPr>
              <a:t>层。</a:t>
            </a:r>
          </a:p>
          <a:p>
            <a:r>
              <a:rPr lang="zh-CN" altLang="en-US" dirty="0" smtClean="0">
                <a:latin typeface="Arial" pitchFamily="34" charset="0"/>
                <a:ea typeface="黑体" pitchFamily="49" charset="-122"/>
              </a:rPr>
              <a:t>　　模块</a:t>
            </a:r>
            <a:r>
              <a:rPr lang="zh-CN" altLang="en-US" dirty="0">
                <a:latin typeface="Arial" pitchFamily="34" charset="0"/>
                <a:ea typeface="黑体" pitchFamily="49" charset="-122"/>
              </a:rPr>
              <a:t>在调用时，并不是孤立不变的，而是相互依赖、相互作用的，确切地说，就是在模块调用时，它们之间有相互依存的数据信息传递</a:t>
            </a:r>
            <a:r>
              <a:rPr lang="zh-CN" altLang="en-US" dirty="0" smtClean="0">
                <a:latin typeface="Arial" pitchFamily="34" charset="0"/>
                <a:ea typeface="黑体" pitchFamily="49" charset="-122"/>
              </a:rPr>
              <a:t>。</a:t>
            </a:r>
            <a:endParaRPr lang="zh-CN" altLang="en-US" dirty="0">
              <a:latin typeface="Arial" pitchFamily="34" charset="0"/>
              <a:ea typeface="黑体" pitchFamily="49" charset="-122"/>
            </a:endParaRPr>
          </a:p>
        </p:txBody>
      </p:sp>
      <p:sp>
        <p:nvSpPr>
          <p:cNvPr id="5" name="Rectangle 4"/>
          <p:cNvSpPr>
            <a:spLocks noChangeArrowheads="1"/>
          </p:cNvSpPr>
          <p:nvPr/>
        </p:nvSpPr>
        <p:spPr bwMode="auto">
          <a:xfrm>
            <a:off x="74613" y="3570527"/>
            <a:ext cx="8997950" cy="3098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pitchFamily="34" charset="0"/>
                <a:ea typeface="黑体" pitchFamily="49" charset="-122"/>
              </a:rPr>
              <a:t>       根据</a:t>
            </a:r>
            <a:r>
              <a:rPr lang="zh-CN" altLang="en-US" dirty="0">
                <a:latin typeface="Arial" pitchFamily="34" charset="0"/>
                <a:ea typeface="黑体" pitchFamily="49" charset="-122"/>
              </a:rPr>
              <a:t>过程的存储位置，过程分可为</a:t>
            </a:r>
            <a:r>
              <a:rPr lang="en-US" altLang="zh-CN" dirty="0">
                <a:latin typeface="Arial" pitchFamily="34" charset="0"/>
                <a:ea typeface="黑体" pitchFamily="49" charset="-122"/>
              </a:rPr>
              <a:t>4</a:t>
            </a:r>
            <a:r>
              <a:rPr lang="zh-CN" altLang="en-US" dirty="0">
                <a:latin typeface="Arial" pitchFamily="34" charset="0"/>
                <a:ea typeface="黑体" pitchFamily="49" charset="-122"/>
              </a:rPr>
              <a:t>种不同的类型：独立程序文件过程、程序文件过程、过程文件过程、存储过程</a:t>
            </a:r>
            <a:r>
              <a:rPr lang="zh-CN" altLang="en-US" dirty="0" smtClean="0">
                <a:latin typeface="Arial" pitchFamily="34" charset="0"/>
                <a:ea typeface="黑体" pitchFamily="49" charset="-122"/>
              </a:rPr>
              <a:t>。</a:t>
            </a:r>
            <a:endParaRPr lang="en-US" altLang="zh-CN" dirty="0" smtClean="0">
              <a:latin typeface="Arial" pitchFamily="34" charset="0"/>
              <a:ea typeface="黑体" pitchFamily="49" charset="-122"/>
            </a:endParaRPr>
          </a:p>
          <a:p>
            <a:r>
              <a:rPr lang="en-US" altLang="zh-CN" dirty="0">
                <a:latin typeface="Arial" pitchFamily="34" charset="0"/>
                <a:ea typeface="黑体" pitchFamily="49" charset="-122"/>
              </a:rPr>
              <a:t> </a:t>
            </a:r>
            <a:r>
              <a:rPr lang="en-US" altLang="zh-CN" dirty="0" smtClean="0">
                <a:latin typeface="Arial" pitchFamily="34" charset="0"/>
                <a:ea typeface="黑体" pitchFamily="49" charset="-122"/>
              </a:rPr>
              <a:t>      </a:t>
            </a:r>
            <a:r>
              <a:rPr lang="zh-CN" altLang="en-US" dirty="0" smtClean="0">
                <a:latin typeface="Arial" pitchFamily="34" charset="0"/>
                <a:ea typeface="黑体" pitchFamily="49" charset="-122"/>
              </a:rPr>
              <a:t>独立</a:t>
            </a:r>
            <a:r>
              <a:rPr lang="zh-CN" altLang="en-US" dirty="0">
                <a:latin typeface="Arial" pitchFamily="34" charset="0"/>
                <a:ea typeface="黑体" pitchFamily="49" charset="-122"/>
              </a:rPr>
              <a:t>程序文件过程是一个个独立的</a:t>
            </a:r>
            <a:r>
              <a:rPr lang="en-US" altLang="zh-CN" dirty="0">
                <a:latin typeface="Arial" pitchFamily="34" charset="0"/>
                <a:ea typeface="黑体" pitchFamily="49" charset="-122"/>
              </a:rPr>
              <a:t>.</a:t>
            </a:r>
            <a:r>
              <a:rPr lang="en-US" altLang="zh-CN" dirty="0" err="1">
                <a:latin typeface="Arial" pitchFamily="34" charset="0"/>
                <a:ea typeface="黑体" pitchFamily="49" charset="-122"/>
              </a:rPr>
              <a:t>prg</a:t>
            </a:r>
            <a:r>
              <a:rPr lang="zh-CN" altLang="en-US" dirty="0">
                <a:latin typeface="Arial" pitchFamily="34" charset="0"/>
                <a:ea typeface="黑体" pitchFamily="49" charset="-122"/>
              </a:rPr>
              <a:t>文件。创建的方法同于程序文件，用</a:t>
            </a:r>
            <a:r>
              <a:rPr lang="en-US" altLang="zh-CN" dirty="0">
                <a:latin typeface="Arial" pitchFamily="34" charset="0"/>
                <a:ea typeface="黑体" pitchFamily="49" charset="-122"/>
              </a:rPr>
              <a:t>DO</a:t>
            </a:r>
            <a:r>
              <a:rPr lang="zh-CN" altLang="en-US" dirty="0">
                <a:latin typeface="Arial" pitchFamily="34" charset="0"/>
                <a:ea typeface="黑体" pitchFamily="49" charset="-122"/>
              </a:rPr>
              <a:t>命令进行调用。它的缺点是当程序运行时，需要反复地访问磁盘，其运行速度较慢。</a:t>
            </a:r>
          </a:p>
          <a:p>
            <a:r>
              <a:rPr lang="zh-CN" altLang="en-US" dirty="0" smtClean="0">
                <a:latin typeface="Arial" pitchFamily="34" charset="0"/>
                <a:ea typeface="黑体" pitchFamily="49" charset="-122"/>
              </a:rPr>
              <a:t>       过程</a:t>
            </a:r>
            <a:r>
              <a:rPr lang="zh-CN" altLang="en-US" dirty="0">
                <a:latin typeface="Arial" pitchFamily="34" charset="0"/>
                <a:ea typeface="黑体" pitchFamily="49" charset="-122"/>
              </a:rPr>
              <a:t>必须先建立，然后再调用。独立程序文件过程的建立的方法与建立一般程序的方法相同；如果一个过程只允许一个程序调用，这样的过程称为程序文件过程，与独立程序文件过程所不同的是在每个过程中至少要有一个返回语句。过程被调用时，要使用</a:t>
            </a:r>
            <a:r>
              <a:rPr lang="en-US" altLang="zh-CN" dirty="0">
                <a:latin typeface="Arial" pitchFamily="34" charset="0"/>
                <a:ea typeface="黑体" pitchFamily="49" charset="-122"/>
              </a:rPr>
              <a:t>DO</a:t>
            </a:r>
            <a:r>
              <a:rPr lang="zh-CN" altLang="en-US" dirty="0">
                <a:latin typeface="Arial" pitchFamily="34" charset="0"/>
                <a:ea typeface="黑体" pitchFamily="49" charset="-122"/>
              </a:rPr>
              <a:t>命令进行调用执行。返回语句的命令使用格式和</a:t>
            </a:r>
            <a:r>
              <a:rPr lang="en-US" altLang="zh-CN" dirty="0">
                <a:latin typeface="Arial" pitchFamily="34" charset="0"/>
                <a:ea typeface="黑体" pitchFamily="49" charset="-122"/>
              </a:rPr>
              <a:t>DO</a:t>
            </a:r>
            <a:r>
              <a:rPr lang="zh-CN" altLang="en-US" dirty="0">
                <a:latin typeface="Arial" pitchFamily="34" charset="0"/>
                <a:ea typeface="黑体" pitchFamily="49" charset="-122"/>
              </a:rPr>
              <a:t>命令语句的使用方法，请参阅本章的第</a:t>
            </a:r>
            <a:r>
              <a:rPr lang="en-US" altLang="zh-CN" dirty="0">
                <a:latin typeface="Arial" pitchFamily="34" charset="0"/>
                <a:ea typeface="黑体" pitchFamily="49" charset="-122"/>
              </a:rPr>
              <a:t>7.1.2</a:t>
            </a:r>
            <a:r>
              <a:rPr lang="zh-CN" altLang="en-US" dirty="0">
                <a:latin typeface="Arial" pitchFamily="34" charset="0"/>
                <a:ea typeface="黑体" pitchFamily="49" charset="-122"/>
              </a:rPr>
              <a:t>节和第</a:t>
            </a:r>
            <a:r>
              <a:rPr lang="en-US" altLang="zh-CN" dirty="0">
                <a:latin typeface="Arial" pitchFamily="34" charset="0"/>
                <a:ea typeface="黑体" pitchFamily="49" charset="-122"/>
              </a:rPr>
              <a:t>7.2.2</a:t>
            </a:r>
            <a:r>
              <a:rPr lang="zh-CN" altLang="en-US" dirty="0">
                <a:latin typeface="Arial" pitchFamily="34" charset="0"/>
                <a:ea typeface="黑体" pitchFamily="49" charset="-122"/>
              </a:rPr>
              <a:t>节的内容。</a:t>
            </a:r>
          </a:p>
          <a:p>
            <a:r>
              <a:rPr lang="zh-CN" altLang="en-US" dirty="0" smtClean="0">
                <a:latin typeface="Arial" pitchFamily="34" charset="0"/>
                <a:ea typeface="黑体" pitchFamily="49" charset="-122"/>
              </a:rPr>
              <a:t>       过程</a:t>
            </a:r>
            <a:r>
              <a:rPr lang="zh-CN" altLang="en-US" dirty="0">
                <a:latin typeface="Arial" pitchFamily="34" charset="0"/>
                <a:ea typeface="黑体" pitchFamily="49" charset="-122"/>
              </a:rPr>
              <a:t>文件过程和存储过程，我们将在本节中的第</a:t>
            </a:r>
            <a:r>
              <a:rPr lang="en-US" altLang="zh-CN" dirty="0">
                <a:latin typeface="Arial" pitchFamily="34" charset="0"/>
                <a:ea typeface="黑体" pitchFamily="49" charset="-122"/>
              </a:rPr>
              <a:t>7.4.3</a:t>
            </a:r>
            <a:r>
              <a:rPr lang="zh-CN" altLang="en-US" dirty="0">
                <a:latin typeface="Arial" pitchFamily="34" charset="0"/>
                <a:ea typeface="黑体" pitchFamily="49" charset="-122"/>
              </a:rPr>
              <a:t>节和第</a:t>
            </a:r>
            <a:r>
              <a:rPr lang="en-US" altLang="zh-CN" dirty="0">
                <a:latin typeface="Arial" pitchFamily="34" charset="0"/>
                <a:ea typeface="黑体" pitchFamily="49" charset="-122"/>
              </a:rPr>
              <a:t>7.4.4</a:t>
            </a:r>
            <a:r>
              <a:rPr lang="zh-CN" altLang="en-US" dirty="0">
                <a:latin typeface="Arial" pitchFamily="34" charset="0"/>
                <a:ea typeface="黑体" pitchFamily="49" charset="-122"/>
              </a:rPr>
              <a:t>小节中给予介绍。</a:t>
            </a:r>
          </a:p>
          <a:p>
            <a:r>
              <a:rPr lang="zh-CN" altLang="en-US" dirty="0" smtClean="0">
                <a:latin typeface="Arial" pitchFamily="34" charset="0"/>
                <a:ea typeface="黑体" pitchFamily="49" charset="-122"/>
              </a:rPr>
              <a:t>       下面</a:t>
            </a:r>
            <a:r>
              <a:rPr lang="zh-CN" altLang="en-US" dirty="0">
                <a:latin typeface="Arial" pitchFamily="34" charset="0"/>
                <a:ea typeface="黑体" pitchFamily="49" charset="-122"/>
              </a:rPr>
              <a:t>介绍程序文件过程的建立和调用方法</a:t>
            </a:r>
            <a:r>
              <a:rPr lang="zh-CN" altLang="en-US" dirty="0" smtClean="0">
                <a:latin typeface="Arial" pitchFamily="34" charset="0"/>
                <a:ea typeface="黑体" pitchFamily="49" charset="-122"/>
              </a:rPr>
              <a:t>。</a:t>
            </a:r>
            <a:endParaRPr lang="zh-CN" altLang="en-US" dirty="0">
              <a:latin typeface="Arial" pitchFamily="34" charset="0"/>
              <a:ea typeface="黑体" pitchFamily="49" charset="-122"/>
            </a:endParaRPr>
          </a:p>
        </p:txBody>
      </p:sp>
    </p:spTree>
    <p:extLst>
      <p:ext uri="{BB962C8B-B14F-4D97-AF65-F5344CB8AC3E}">
        <p14:creationId xmlns:p14="http://schemas.microsoft.com/office/powerpoint/2010/main" val="1302245119"/>
      </p:ext>
    </p:extLst>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9998"/>
            <a:ext cx="8997950" cy="6139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程序文件过程的命令是</a:t>
            </a:r>
            <a:r>
              <a:rPr lang="en-US" altLang="zh-CN" sz="2100" dirty="0">
                <a:latin typeface="Arial" pitchFamily="34" charset="0"/>
                <a:ea typeface="黑体" pitchFamily="49" charset="-122"/>
              </a:rPr>
              <a:t>PROCEDURE</a:t>
            </a:r>
            <a:r>
              <a:rPr lang="zh-CN" altLang="en-US" sz="2100" dirty="0">
                <a:latin typeface="Arial" pitchFamily="34" charset="0"/>
                <a:ea typeface="黑体" pitchFamily="49" charset="-122"/>
              </a:rPr>
              <a:t>，该命令的格式有两种。</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pPr lvl="1"/>
            <a:r>
              <a:rPr lang="en-US" altLang="zh-CN" sz="2100" dirty="0">
                <a:solidFill>
                  <a:srgbClr val="FFFF00"/>
                </a:solidFill>
                <a:latin typeface="Arial" pitchFamily="34" charset="0"/>
                <a:ea typeface="黑体" pitchFamily="49" charset="-122"/>
              </a:rPr>
              <a:t>PROCEDURE </a:t>
            </a:r>
            <a:r>
              <a:rPr lang="en-US" altLang="zh-CN" sz="2100" dirty="0" err="1">
                <a:solidFill>
                  <a:srgbClr val="FFFF00"/>
                </a:solidFill>
                <a:latin typeface="Arial" pitchFamily="34" charset="0"/>
                <a:ea typeface="黑体" pitchFamily="49" charset="-122"/>
              </a:rPr>
              <a:t>ProcedureName</a:t>
            </a:r>
            <a:endParaRPr lang="en-US" altLang="zh-CN" sz="2100" dirty="0">
              <a:solidFill>
                <a:srgbClr val="FFFF00"/>
              </a:solidFill>
              <a:latin typeface="Arial" pitchFamily="34" charset="0"/>
              <a:ea typeface="黑体" pitchFamily="49" charset="-122"/>
            </a:endParaRPr>
          </a:p>
          <a:p>
            <a:pPr lvl="1"/>
            <a:r>
              <a:rPr lang="en-US" altLang="zh-CN" sz="2100" dirty="0">
                <a:solidFill>
                  <a:srgbClr val="FFFF00"/>
                </a:solidFill>
                <a:latin typeface="Arial" pitchFamily="34" charset="0"/>
                <a:ea typeface="黑体" pitchFamily="49" charset="-122"/>
              </a:rPr>
              <a:t>   [LPARAMETERS parameter1 [ ,parameter2 ] ,... ]</a:t>
            </a:r>
          </a:p>
          <a:p>
            <a:pPr lvl="1"/>
            <a:r>
              <a:rPr lang="en-US" altLang="zh-CN" sz="2100" dirty="0">
                <a:solidFill>
                  <a:srgbClr val="FFFF00"/>
                </a:solidFill>
                <a:latin typeface="Arial" pitchFamily="34" charset="0"/>
                <a:ea typeface="黑体" pitchFamily="49" charset="-122"/>
              </a:rPr>
              <a:t>   Statements</a:t>
            </a:r>
          </a:p>
          <a:p>
            <a:pPr lvl="1"/>
            <a:r>
              <a:rPr lang="en-US" altLang="zh-CN" sz="2100" dirty="0">
                <a:solidFill>
                  <a:srgbClr val="FFFF00"/>
                </a:solidFill>
                <a:latin typeface="Arial" pitchFamily="34" charset="0"/>
                <a:ea typeface="黑体" pitchFamily="49" charset="-122"/>
              </a:rPr>
              <a:t>   [ RETURN [TO MASTER | TO </a:t>
            </a:r>
            <a:r>
              <a:rPr lang="en-US" altLang="zh-CN" sz="2100" dirty="0" err="1">
                <a:solidFill>
                  <a:srgbClr val="FFFF00"/>
                </a:solidFill>
                <a:latin typeface="Arial" pitchFamily="34" charset="0"/>
                <a:ea typeface="黑体" pitchFamily="49" charset="-122"/>
              </a:rPr>
              <a:t>ProcedureName</a:t>
            </a:r>
            <a:r>
              <a:rPr lang="en-US" altLang="zh-CN" sz="2100" dirty="0">
                <a:solidFill>
                  <a:srgbClr val="FFFF00"/>
                </a:solidFill>
                <a:latin typeface="Arial" pitchFamily="34" charset="0"/>
                <a:ea typeface="黑体" pitchFamily="49" charset="-122"/>
              </a:rPr>
              <a:t>]</a:t>
            </a:r>
          </a:p>
          <a:p>
            <a:pPr lvl="1"/>
            <a:r>
              <a:rPr lang="en-US" altLang="zh-CN" sz="2100" dirty="0">
                <a:solidFill>
                  <a:srgbClr val="FFFF00"/>
                </a:solidFill>
                <a:latin typeface="Arial" pitchFamily="34" charset="0"/>
                <a:ea typeface="黑体" pitchFamily="49" charset="-122"/>
              </a:rPr>
              <a:t>[ENDPROC]</a:t>
            </a:r>
          </a:p>
          <a:p>
            <a:pPr lvl="1"/>
            <a:r>
              <a:rPr lang="zh-CN" altLang="en-US" sz="2100" dirty="0">
                <a:solidFill>
                  <a:srgbClr val="FFFF00"/>
                </a:solidFill>
                <a:latin typeface="Arial" pitchFamily="34" charset="0"/>
                <a:ea typeface="黑体" pitchFamily="49" charset="-122"/>
              </a:rPr>
              <a:t>或</a:t>
            </a:r>
            <a:endParaRPr lang="en-US" altLang="zh-CN" sz="2100" dirty="0" smtClean="0">
              <a:solidFill>
                <a:srgbClr val="FFFF00"/>
              </a:solidFill>
              <a:latin typeface="Arial" pitchFamily="34" charset="0"/>
              <a:ea typeface="黑体" pitchFamily="49" charset="-122"/>
            </a:endParaRPr>
          </a:p>
          <a:p>
            <a:pPr lvl="1"/>
            <a:r>
              <a:rPr lang="en-US" altLang="zh-CN" sz="2100" dirty="0" smtClean="0">
                <a:solidFill>
                  <a:srgbClr val="FFFF00"/>
                </a:solidFill>
                <a:latin typeface="Arial" pitchFamily="34" charset="0"/>
                <a:ea typeface="黑体" pitchFamily="49" charset="-122"/>
              </a:rPr>
              <a:t>PROCEDURE </a:t>
            </a:r>
            <a:r>
              <a:rPr lang="en-US" altLang="zh-CN" sz="2100" dirty="0" err="1">
                <a:solidFill>
                  <a:srgbClr val="FFFF00"/>
                </a:solidFill>
                <a:latin typeface="Arial" pitchFamily="34" charset="0"/>
                <a:ea typeface="黑体" pitchFamily="49" charset="-122"/>
              </a:rPr>
              <a:t>rocedureName</a:t>
            </a:r>
            <a:r>
              <a:rPr lang="en-US" altLang="zh-CN" sz="2100" dirty="0">
                <a:solidFill>
                  <a:srgbClr val="FFFF00"/>
                </a:solidFill>
                <a:latin typeface="Arial" pitchFamily="34" charset="0"/>
                <a:ea typeface="黑体" pitchFamily="49" charset="-122"/>
              </a:rPr>
              <a:t>( [ parameter1[ ,parameter2] ,...] )</a:t>
            </a:r>
          </a:p>
          <a:p>
            <a:pPr lvl="1"/>
            <a:r>
              <a:rPr lang="en-US" altLang="zh-CN" sz="2100" dirty="0">
                <a:solidFill>
                  <a:srgbClr val="FFFF00"/>
                </a:solidFill>
                <a:latin typeface="Arial" pitchFamily="34" charset="0"/>
                <a:ea typeface="黑体" pitchFamily="49" charset="-122"/>
              </a:rPr>
              <a:t>       Statements</a:t>
            </a:r>
          </a:p>
          <a:p>
            <a:pPr lvl="1"/>
            <a:r>
              <a:rPr lang="en-US" altLang="zh-CN" sz="2100" dirty="0">
                <a:solidFill>
                  <a:srgbClr val="FFFF00"/>
                </a:solidFill>
                <a:latin typeface="Arial" pitchFamily="34" charset="0"/>
                <a:ea typeface="黑体" pitchFamily="49" charset="-122"/>
              </a:rPr>
              <a:t>       [ RETURN [TO MASTER | TO </a:t>
            </a:r>
            <a:r>
              <a:rPr lang="en-US" altLang="zh-CN" sz="2100" dirty="0" err="1">
                <a:solidFill>
                  <a:srgbClr val="FFFF00"/>
                </a:solidFill>
                <a:latin typeface="Arial" pitchFamily="34" charset="0"/>
                <a:ea typeface="黑体" pitchFamily="49" charset="-122"/>
              </a:rPr>
              <a:t>ProcedureName</a:t>
            </a:r>
            <a:r>
              <a:rPr lang="en-US" altLang="zh-CN" sz="2100" dirty="0">
                <a:solidFill>
                  <a:srgbClr val="FFFF00"/>
                </a:solidFill>
                <a:latin typeface="Arial" pitchFamily="34" charset="0"/>
                <a:ea typeface="黑体" pitchFamily="49" charset="-122"/>
              </a:rPr>
              <a:t>]]</a:t>
            </a:r>
          </a:p>
          <a:p>
            <a:pPr lvl="1"/>
            <a:r>
              <a:rPr lang="en-US" altLang="zh-CN" sz="2100" dirty="0">
                <a:solidFill>
                  <a:srgbClr val="FFFF00"/>
                </a:solidFill>
                <a:latin typeface="Arial" pitchFamily="34" charset="0"/>
                <a:ea typeface="黑体" pitchFamily="49" charset="-122"/>
              </a:rPr>
              <a:t>[ENDPROC]</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功能：定义</a:t>
            </a:r>
            <a:r>
              <a:rPr lang="zh-CN" altLang="en-US" sz="2100" dirty="0">
                <a:latin typeface="Arial" pitchFamily="34" charset="0"/>
                <a:ea typeface="黑体" pitchFamily="49" charset="-122"/>
              </a:rPr>
              <a:t>一个过程或子程序。</a:t>
            </a:r>
          </a:p>
          <a:p>
            <a:r>
              <a:rPr lang="zh-CN" altLang="en-US" sz="2100" dirty="0" smtClean="0">
                <a:latin typeface="Arial" pitchFamily="34" charset="0"/>
                <a:ea typeface="黑体" pitchFamily="49" charset="-122"/>
              </a:rPr>
              <a:t>　　⑶说明：①</a:t>
            </a:r>
            <a:r>
              <a:rPr lang="en-US" altLang="zh-CN" sz="2100" dirty="0">
                <a:latin typeface="Arial" pitchFamily="34" charset="0"/>
                <a:ea typeface="黑体" pitchFamily="49" charset="-122"/>
              </a:rPr>
              <a:t>PROCEDURE </a:t>
            </a:r>
            <a:r>
              <a:rPr lang="en-US" altLang="zh-CN" sz="2100" dirty="0" err="1">
                <a:latin typeface="Arial" pitchFamily="34" charset="0"/>
                <a:ea typeface="黑体" pitchFamily="49" charset="-122"/>
              </a:rPr>
              <a:t>ProcedureName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：指定自定义过程的开头处和过程的名字。</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LPARAMETERS parameter1 [ ,parameter2 ] ,...</a:t>
            </a:r>
            <a:r>
              <a:rPr lang="zh-CN" altLang="en-US" sz="2100" dirty="0">
                <a:latin typeface="Arial" pitchFamily="34" charset="0"/>
                <a:ea typeface="黑体" pitchFamily="49" charset="-122"/>
              </a:rPr>
              <a:t>：定义从主调过程传递数据到定义过程的本地（局部）变量或数组。这些变量称为形式参数，简称形参。如果过程有此子句时，则必须将此子句放在过程的开始处，即第一条语句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．定义过程</a:t>
            </a:r>
          </a:p>
        </p:txBody>
      </p:sp>
    </p:spTree>
    <p:extLst>
      <p:ext uri="{BB962C8B-B14F-4D97-AF65-F5344CB8AC3E}">
        <p14:creationId xmlns:p14="http://schemas.microsoft.com/office/powerpoint/2010/main" val="937334644"/>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3569878"/>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7.1.1  </a:t>
            </a:r>
            <a:r>
              <a:rPr lang="zh-CN" altLang="en-US" sz="2200" dirty="0">
                <a:ea typeface="黑体" pitchFamily="49" charset="-122"/>
              </a:rPr>
              <a:t>程序文件的建立和编辑</a:t>
            </a:r>
          </a:p>
        </p:txBody>
      </p:sp>
      <p:sp>
        <p:nvSpPr>
          <p:cNvPr id="363523" name="Rectangle 3"/>
          <p:cNvSpPr>
            <a:spLocks noChangeArrowheads="1"/>
          </p:cNvSpPr>
          <p:nvPr/>
        </p:nvSpPr>
        <p:spPr bwMode="auto">
          <a:xfrm>
            <a:off x="74613" y="234785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7.1  </a:t>
            </a:r>
            <a:r>
              <a:rPr lang="zh-CN" altLang="en-US" sz="2400" dirty="0">
                <a:latin typeface="黑体" pitchFamily="49" charset="-122"/>
                <a:ea typeface="黑体" pitchFamily="49" charset="-122"/>
              </a:rPr>
              <a:t>程序文件</a:t>
            </a:r>
          </a:p>
        </p:txBody>
      </p:sp>
      <p:sp>
        <p:nvSpPr>
          <p:cNvPr id="363524" name="Rectangle 4"/>
          <p:cNvSpPr>
            <a:spLocks noChangeArrowheads="1"/>
          </p:cNvSpPr>
          <p:nvPr/>
        </p:nvSpPr>
        <p:spPr bwMode="auto">
          <a:xfrm>
            <a:off x="74613" y="116632"/>
            <a:ext cx="899795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所谓</a:t>
            </a:r>
            <a:r>
              <a:rPr lang="zh-CN" altLang="en-US" sz="2000" dirty="0">
                <a:latin typeface="Arial" pitchFamily="34" charset="0"/>
                <a:ea typeface="黑体" pitchFamily="49" charset="-122"/>
              </a:rPr>
              <a:t>程序，就是按照解决某一实际问题的要求，将</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命令按一定的逻辑顺序组合起来，并以文件（称为命令文件，或源程序文件）的形式存放于磁盘上。这样，计算机就能按照文件中的命令序列自动连续地执行每一条命令，高效率地完成预定任务。</a:t>
            </a:r>
          </a:p>
          <a:p>
            <a:r>
              <a:rPr lang="en-US" altLang="zh-CN" sz="2000" dirty="0" smtClean="0">
                <a:latin typeface="Arial" pitchFamily="34" charset="0"/>
                <a:ea typeface="黑体" pitchFamily="49" charset="-122"/>
              </a:rPr>
              <a:t>       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的</a:t>
            </a:r>
            <a:r>
              <a:rPr lang="zh-CN" altLang="en-US" sz="2000" dirty="0" smtClean="0">
                <a:latin typeface="Arial" pitchFamily="34" charset="0"/>
                <a:ea typeface="黑体" pitchFamily="49" charset="-122"/>
              </a:rPr>
              <a:t>程序设计有面向过程</a:t>
            </a:r>
            <a:r>
              <a:rPr lang="zh-CN" altLang="en-US" sz="2000" dirty="0">
                <a:latin typeface="Arial" pitchFamily="34" charset="0"/>
                <a:ea typeface="黑体" pitchFamily="49" charset="-122"/>
              </a:rPr>
              <a:t>的程序设计和面向对象的程序设计。本章和第</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章介绍面向过程程序设计和面向对象程序设计的基本思想和方法</a:t>
            </a:r>
            <a:r>
              <a:rPr lang="zh-CN" altLang="en-US" sz="2000" dirty="0" smtClean="0">
                <a:latin typeface="Arial" pitchFamily="34" charset="0"/>
                <a:ea typeface="黑体" pitchFamily="49" charset="-122"/>
              </a:rPr>
              <a:t>。</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的命令在操作数据时，可以</a:t>
            </a:r>
            <a:r>
              <a:rPr lang="zh-CN" altLang="en-US" sz="2000" dirty="0" smtClean="0">
                <a:latin typeface="Arial" pitchFamily="34" charset="0"/>
                <a:ea typeface="黑体" pitchFamily="49" charset="-122"/>
              </a:rPr>
              <a:t>有命令方式</a:t>
            </a:r>
            <a:r>
              <a:rPr lang="zh-CN" altLang="en-US" sz="2000" dirty="0">
                <a:latin typeface="Arial" pitchFamily="34" charset="0"/>
                <a:ea typeface="黑体" pitchFamily="49" charset="-122"/>
              </a:rPr>
              <a:t>、菜单方式和程序方式</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0" name="Rectangle 4"/>
          <p:cNvSpPr>
            <a:spLocks noChangeArrowheads="1"/>
          </p:cNvSpPr>
          <p:nvPr/>
        </p:nvSpPr>
        <p:spPr bwMode="auto">
          <a:xfrm>
            <a:off x="74613" y="2850828"/>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程序</a:t>
            </a:r>
            <a:r>
              <a:rPr lang="zh-CN" altLang="en-US" sz="2000" dirty="0">
                <a:latin typeface="Arial" pitchFamily="34" charset="0"/>
                <a:ea typeface="黑体" pitchFamily="49" charset="-122"/>
              </a:rPr>
              <a:t>文件是一个文本文件，可用任何一种编辑软件建立和编辑。</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提供了程序代码</a:t>
            </a:r>
            <a:r>
              <a:rPr lang="zh-CN" altLang="en-US" sz="2000" dirty="0" smtClean="0">
                <a:latin typeface="Arial" pitchFamily="34" charset="0"/>
                <a:ea typeface="黑体" pitchFamily="49" charset="-122"/>
              </a:rPr>
              <a:t>编辑器，可省去调用外部程序的额外内存开销。</a:t>
            </a:r>
            <a:endParaRPr lang="zh-CN" altLang="en-US" sz="2000" dirty="0">
              <a:latin typeface="Arial" pitchFamily="34" charset="0"/>
              <a:ea typeface="黑体" pitchFamily="49" charset="-122"/>
            </a:endParaRPr>
          </a:p>
        </p:txBody>
      </p:sp>
      <p:sp>
        <p:nvSpPr>
          <p:cNvPr id="11" name="Rectangle 4"/>
          <p:cNvSpPr>
            <a:spLocks noChangeArrowheads="1"/>
          </p:cNvSpPr>
          <p:nvPr/>
        </p:nvSpPr>
        <p:spPr bwMode="auto">
          <a:xfrm>
            <a:off x="74613" y="4000856"/>
            <a:ext cx="8997950" cy="366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建立</a:t>
            </a:r>
            <a:r>
              <a:rPr lang="zh-CN" altLang="en-US" sz="2000" dirty="0">
                <a:latin typeface="Arial" pitchFamily="34" charset="0"/>
                <a:ea typeface="黑体" pitchFamily="49" charset="-122"/>
              </a:rPr>
              <a:t>或</a:t>
            </a:r>
            <a:r>
              <a:rPr lang="zh-CN" altLang="en-US" sz="2000" dirty="0" smtClean="0">
                <a:latin typeface="Arial" pitchFamily="34" charset="0"/>
                <a:ea typeface="黑体" pitchFamily="49" charset="-122"/>
              </a:rPr>
              <a:t>编辑程序</a:t>
            </a:r>
            <a:r>
              <a:rPr lang="zh-CN" altLang="en-US" sz="2000" dirty="0">
                <a:latin typeface="Arial" pitchFamily="34" charset="0"/>
                <a:ea typeface="黑体" pitchFamily="49" charset="-122"/>
              </a:rPr>
              <a:t>文件有两种方式：命令方式和菜单方式</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2" name="Rectangle 4"/>
          <p:cNvSpPr>
            <a:spLocks noChangeArrowheads="1"/>
          </p:cNvSpPr>
          <p:nvPr/>
        </p:nvSpPr>
        <p:spPr bwMode="auto">
          <a:xfrm>
            <a:off x="74613" y="4869160"/>
            <a:ext cx="8997950" cy="1851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命令格式</a:t>
            </a:r>
          </a:p>
          <a:p>
            <a:r>
              <a:rPr lang="en-US" altLang="zh-CN" sz="2000" dirty="0" smtClean="0">
                <a:latin typeface="Arial" pitchFamily="34" charset="0"/>
                <a:ea typeface="黑体" pitchFamily="49" charset="-122"/>
              </a:rPr>
              <a:t>       MODIFY </a:t>
            </a:r>
            <a:r>
              <a:rPr lang="en-US" altLang="zh-CN" sz="2000" dirty="0">
                <a:latin typeface="Arial" pitchFamily="34" charset="0"/>
                <a:ea typeface="黑体" pitchFamily="49" charset="-122"/>
              </a:rPr>
              <a:t>COMMAND [</a:t>
            </a:r>
            <a:r>
              <a:rPr lang="en-US" altLang="zh-CN" sz="2000" dirty="0" err="1">
                <a:latin typeface="Arial" pitchFamily="34" charset="0"/>
                <a:ea typeface="黑体" pitchFamily="49" charset="-122"/>
              </a:rPr>
              <a:t>FileName</a:t>
            </a:r>
            <a:r>
              <a:rPr lang="en-US" altLang="zh-CN" sz="2000" dirty="0">
                <a:latin typeface="Arial" pitchFamily="34" charset="0"/>
                <a:ea typeface="黑体" pitchFamily="49" charset="-122"/>
              </a:rPr>
              <a:t> |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或 </a:t>
            </a:r>
            <a:r>
              <a:rPr lang="en-US" altLang="zh-CN" sz="2000" dirty="0" smtClean="0">
                <a:latin typeface="Arial" pitchFamily="34" charset="0"/>
                <a:ea typeface="黑体" pitchFamily="49" charset="-122"/>
              </a:rPr>
              <a:t>MODIFY </a:t>
            </a:r>
            <a:r>
              <a:rPr lang="en-US" altLang="zh-CN" sz="2000" dirty="0">
                <a:latin typeface="Arial" pitchFamily="34" charset="0"/>
                <a:ea typeface="黑体" pitchFamily="49" charset="-122"/>
              </a:rPr>
              <a:t>FILE [</a:t>
            </a:r>
            <a:r>
              <a:rPr lang="en-US" altLang="zh-CN" sz="2000" dirty="0" err="1">
                <a:latin typeface="Arial" pitchFamily="34" charset="0"/>
                <a:ea typeface="黑体" pitchFamily="49" charset="-122"/>
              </a:rPr>
              <a:t>FileName</a:t>
            </a:r>
            <a:r>
              <a:rPr lang="en-US" altLang="zh-CN" sz="2000" dirty="0">
                <a:latin typeface="Arial" pitchFamily="34" charset="0"/>
                <a:ea typeface="黑体" pitchFamily="49" charset="-122"/>
              </a:rPr>
              <a:t> | ?]</a:t>
            </a:r>
          </a:p>
          <a:p>
            <a:r>
              <a:rPr lang="en-US" altLang="zh-CN" sz="2000" dirty="0" smtClean="0">
                <a:latin typeface="Arial" pitchFamily="34" charset="0"/>
                <a:ea typeface="黑体" pitchFamily="49" charset="-122"/>
              </a:rPr>
              <a:t>       ⑵</a:t>
            </a:r>
            <a:r>
              <a:rPr lang="zh-CN" altLang="en-US" sz="2000" dirty="0" smtClean="0">
                <a:latin typeface="Arial" pitchFamily="34" charset="0"/>
                <a:ea typeface="黑体" pitchFamily="49" charset="-122"/>
              </a:rPr>
              <a:t>功能</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启动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文本编辑器来建立或编辑程序文件。若程序文件不存在，建立新的程序文件；若程序文件已存在，则从磁盘中调入程序文件到内存，并显示在编辑器窗口以便修改</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3" name="Rectangle 3"/>
          <p:cNvSpPr>
            <a:spLocks noChangeArrowheads="1"/>
          </p:cNvSpPr>
          <p:nvPr/>
        </p:nvSpPr>
        <p:spPr bwMode="auto">
          <a:xfrm>
            <a:off x="74613" y="4438180"/>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．命令方式</a:t>
            </a: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 [ parameter1[ ,parameter2] ,...] )</a:t>
            </a:r>
            <a:r>
              <a:rPr lang="zh-CN" altLang="en-US" sz="2100" dirty="0">
                <a:latin typeface="Arial" pitchFamily="34" charset="0"/>
                <a:ea typeface="黑体" pitchFamily="49" charset="-122"/>
              </a:rPr>
              <a:t>：指定从主调用过程传递数据到函数过程的私有变量或数组。</a:t>
            </a:r>
          </a:p>
          <a:p>
            <a:r>
              <a:rPr lang="zh-CN" altLang="en-US" sz="2100" dirty="0" smtClean="0">
                <a:latin typeface="Arial" pitchFamily="34" charset="0"/>
                <a:ea typeface="黑体" pitchFamily="49" charset="-122"/>
              </a:rPr>
              <a:t>　　④</a:t>
            </a:r>
            <a:r>
              <a:rPr lang="en-US" altLang="zh-CN" sz="2100" dirty="0" smtClean="0">
                <a:latin typeface="Arial" pitchFamily="34" charset="0"/>
                <a:ea typeface="黑体" pitchFamily="49" charset="-122"/>
              </a:rPr>
              <a:t>RETURN </a:t>
            </a:r>
            <a:r>
              <a:rPr lang="en-US" altLang="zh-CN" sz="2100" dirty="0">
                <a:latin typeface="Arial" pitchFamily="34" charset="0"/>
                <a:ea typeface="黑体" pitchFamily="49" charset="-122"/>
              </a:rPr>
              <a:t>[TO MASTER | TO </a:t>
            </a:r>
            <a:r>
              <a:rPr lang="en-US" altLang="zh-CN" sz="2100" dirty="0" err="1">
                <a:latin typeface="Arial" pitchFamily="34" charset="0"/>
                <a:ea typeface="黑体" pitchFamily="49" charset="-122"/>
              </a:rPr>
              <a:t>ProcedureName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：返回程序运行控制到主调过程或其它过程。</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子句可以出现在过程体的任何地方，以便将控制返回到主调过程或别的过程以及返回一个值。如果过程中没有</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当过程退出时会自动隐含执行了一个</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⑤</a:t>
            </a:r>
            <a:r>
              <a:rPr lang="en-US" altLang="zh-CN" sz="2100" dirty="0" smtClean="0">
                <a:latin typeface="Arial" pitchFamily="34" charset="0"/>
                <a:ea typeface="黑体" pitchFamily="49" charset="-122"/>
              </a:rPr>
              <a:t>ENDPROC</a:t>
            </a:r>
            <a:r>
              <a:rPr lang="zh-CN" altLang="en-US" sz="2100" dirty="0">
                <a:latin typeface="Arial" pitchFamily="34" charset="0"/>
                <a:ea typeface="黑体" pitchFamily="49" charset="-122"/>
              </a:rPr>
              <a:t>：过程结构的结束语句。该关键字是可选择的，如无此关键字，则当过程碰到其它的</a:t>
            </a:r>
            <a:r>
              <a:rPr lang="en-US" altLang="zh-CN" sz="2100" dirty="0">
                <a:latin typeface="Arial" pitchFamily="34" charset="0"/>
                <a:ea typeface="黑体" pitchFamily="49" charset="-122"/>
              </a:rPr>
              <a:t>PROCEDURE</a:t>
            </a:r>
            <a:r>
              <a:rPr lang="zh-CN" altLang="en-US" sz="2100" dirty="0">
                <a:latin typeface="Arial" pitchFamily="34" charset="0"/>
                <a:ea typeface="黑体" pitchFamily="49" charset="-122"/>
              </a:rPr>
              <a:t>命令或到达本过程结尾时，也会自动认为本过程定义结束</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341449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．调用过程</a:t>
            </a:r>
          </a:p>
        </p:txBody>
      </p:sp>
      <p:sp>
        <p:nvSpPr>
          <p:cNvPr id="4" name="Rectangle 4"/>
          <p:cNvSpPr>
            <a:spLocks noChangeArrowheads="1"/>
          </p:cNvSpPr>
          <p:nvPr/>
        </p:nvSpPr>
        <p:spPr bwMode="auto">
          <a:xfrm>
            <a:off x="74613" y="3832004"/>
            <a:ext cx="8997950" cy="290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调用</a:t>
            </a:r>
            <a:r>
              <a:rPr lang="zh-CN" altLang="en-US" sz="2100" dirty="0">
                <a:latin typeface="Arial" pitchFamily="34" charset="0"/>
                <a:ea typeface="黑体" pitchFamily="49" charset="-122"/>
              </a:rPr>
              <a:t>过程或子程序的命令使用</a:t>
            </a:r>
            <a:r>
              <a:rPr lang="en-US" altLang="zh-CN" sz="2100" dirty="0">
                <a:latin typeface="Arial" pitchFamily="34" charset="0"/>
                <a:ea typeface="黑体" pitchFamily="49" charset="-122"/>
              </a:rPr>
              <a:t>DO</a:t>
            </a:r>
            <a:r>
              <a:rPr lang="zh-CN" altLang="en-US" sz="2100" dirty="0">
                <a:latin typeface="Arial" pitchFamily="34" charset="0"/>
                <a:ea typeface="黑体" pitchFamily="49" charset="-122"/>
              </a:rPr>
              <a:t>语句。</a:t>
            </a:r>
            <a:r>
              <a:rPr lang="en-US" altLang="zh-CN" sz="2100" dirty="0">
                <a:latin typeface="Arial" pitchFamily="34" charset="0"/>
                <a:ea typeface="黑体" pitchFamily="49" charset="-122"/>
              </a:rPr>
              <a:t>DO</a:t>
            </a:r>
            <a:r>
              <a:rPr lang="zh-CN" altLang="en-US" sz="2100" dirty="0">
                <a:latin typeface="Arial" pitchFamily="34" charset="0"/>
                <a:ea typeface="黑体" pitchFamily="49" charset="-122"/>
              </a:rPr>
              <a:t>语句的语法格式如下：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DO </a:t>
            </a:r>
            <a:r>
              <a:rPr lang="en-US" altLang="zh-CN" sz="2100" dirty="0">
                <a:solidFill>
                  <a:srgbClr val="FFFF00"/>
                </a:solidFill>
                <a:latin typeface="Arial" pitchFamily="34" charset="0"/>
                <a:ea typeface="黑体" pitchFamily="49" charset="-122"/>
              </a:rPr>
              <a:t>ProgramName1 | </a:t>
            </a:r>
            <a:r>
              <a:rPr lang="en-US" altLang="zh-CN" sz="2100" dirty="0" err="1">
                <a:solidFill>
                  <a:srgbClr val="FFFF00"/>
                </a:solidFill>
                <a:latin typeface="Arial" pitchFamily="34" charset="0"/>
                <a:ea typeface="黑体" pitchFamily="49" charset="-122"/>
              </a:rPr>
              <a:t>ProcedureName</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IN ProgramName2] [WITH </a:t>
            </a:r>
            <a:r>
              <a:rPr lang="en-US" altLang="zh-CN" sz="2100" dirty="0" err="1">
                <a:solidFill>
                  <a:srgbClr val="FFFF00"/>
                </a:solidFill>
                <a:latin typeface="Arial" pitchFamily="34" charset="0"/>
                <a:ea typeface="黑体" pitchFamily="49" charset="-122"/>
              </a:rPr>
              <a:t>ParameterList</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DO</a:t>
            </a:r>
            <a:r>
              <a:rPr lang="zh-CN" altLang="en-US" sz="2100" dirty="0">
                <a:latin typeface="Arial" pitchFamily="34" charset="0"/>
                <a:ea typeface="黑体" pitchFamily="49" charset="-122"/>
              </a:rPr>
              <a:t>语句的功能和含义，请参阅本章中第</a:t>
            </a:r>
            <a:r>
              <a:rPr lang="en-US" altLang="zh-CN" sz="2100" dirty="0">
                <a:latin typeface="Arial" pitchFamily="34" charset="0"/>
                <a:ea typeface="黑体" pitchFamily="49" charset="-122"/>
              </a:rPr>
              <a:t>7.1.2</a:t>
            </a:r>
            <a:r>
              <a:rPr lang="zh-CN" altLang="en-US" sz="2100" dirty="0">
                <a:latin typeface="Arial" pitchFamily="34" charset="0"/>
                <a:ea typeface="黑体" pitchFamily="49" charset="-122"/>
              </a:rPr>
              <a:t>节，这里不再叙述。</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7-16】  </a:t>
            </a:r>
            <a:r>
              <a:rPr lang="zh-CN" altLang="en-US" sz="2100" dirty="0">
                <a:latin typeface="Arial" pitchFamily="34" charset="0"/>
                <a:ea typeface="黑体" pitchFamily="49" charset="-122"/>
              </a:rPr>
              <a:t>计算 阶乘之和，要求使用独立程序文件过程。</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：为求三数阶乘之和，可以事先编写一段子程序（</a:t>
            </a:r>
            <a:r>
              <a:rPr lang="en-US" altLang="zh-CN" sz="2100" dirty="0">
                <a:latin typeface="Arial" pitchFamily="34" charset="0"/>
                <a:ea typeface="黑体" pitchFamily="49" charset="-122"/>
              </a:rPr>
              <a:t>factorial</a:t>
            </a:r>
            <a:r>
              <a:rPr lang="zh-CN" altLang="en-US" sz="2100" dirty="0">
                <a:latin typeface="Arial" pitchFamily="34" charset="0"/>
                <a:ea typeface="黑体" pitchFamily="49" charset="-122"/>
              </a:rPr>
              <a:t>）用于求一个数的阶乘，当求第二个数的阶乘时，再调用该程序即可，这就是过程的使用思想。</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P286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059724379"/>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41966"/>
            <a:ext cx="8997950" cy="1314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7-17】  </a:t>
            </a:r>
            <a:r>
              <a:rPr lang="zh-CN" altLang="en-US" sz="2100" dirty="0">
                <a:latin typeface="Arial" pitchFamily="34" charset="0"/>
                <a:ea typeface="黑体" pitchFamily="49" charset="-122"/>
              </a:rPr>
              <a:t>利用</a:t>
            </a:r>
            <a:r>
              <a:rPr lang="zh-CN" altLang="en-US" sz="2100" dirty="0" smtClean="0">
                <a:latin typeface="Arial" pitchFamily="34" charset="0"/>
                <a:ea typeface="黑体" pitchFamily="49" charset="-122"/>
              </a:rPr>
              <a:t>公式                               ，</a:t>
            </a:r>
            <a:r>
              <a:rPr lang="zh-CN" altLang="en-US" sz="2100" dirty="0">
                <a:latin typeface="Arial" pitchFamily="34" charset="0"/>
                <a:ea typeface="黑体" pitchFamily="49" charset="-122"/>
              </a:rPr>
              <a:t>编写一程序求欧拉常数（</a:t>
            </a:r>
            <a:r>
              <a:rPr lang="en-US" altLang="zh-CN" sz="2100" dirty="0">
                <a:latin typeface="Arial" pitchFamily="34" charset="0"/>
                <a:ea typeface="黑体" pitchFamily="49" charset="-122"/>
              </a:rPr>
              <a:t>Euler's constant</a:t>
            </a:r>
            <a:r>
              <a:rPr lang="zh-CN" altLang="en-US" sz="2100" dirty="0">
                <a:latin typeface="Arial" pitchFamily="34" charset="0"/>
                <a:ea typeface="黑体" pitchFamily="49" charset="-122"/>
              </a:rPr>
              <a:t>），当通项的值小于 时，认为达到精度。要求将过程和主程序代码放在一起。</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P286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478384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．过程文件的建立</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4587" y="182538"/>
            <a:ext cx="22955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ChangeArrowheads="1"/>
          </p:cNvSpPr>
          <p:nvPr/>
        </p:nvSpPr>
        <p:spPr bwMode="auto">
          <a:xfrm>
            <a:off x="74613" y="164215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7.4.2  </a:t>
            </a:r>
            <a:r>
              <a:rPr lang="zh-CN" altLang="en-US" sz="2200" dirty="0">
                <a:ea typeface="黑体" pitchFamily="49" charset="-122"/>
              </a:rPr>
              <a:t>过程文件</a:t>
            </a:r>
          </a:p>
        </p:txBody>
      </p:sp>
      <p:sp>
        <p:nvSpPr>
          <p:cNvPr id="6" name="Rectangle 4"/>
          <p:cNvSpPr>
            <a:spLocks noChangeArrowheads="1"/>
          </p:cNvSpPr>
          <p:nvPr/>
        </p:nvSpPr>
        <p:spPr bwMode="auto">
          <a:xfrm>
            <a:off x="74613" y="2087512"/>
            <a:ext cx="8997950" cy="2610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过程调用</a:t>
            </a:r>
            <a:r>
              <a:rPr lang="zh-CN" altLang="en-US" sz="2100" dirty="0">
                <a:latin typeface="Arial" pitchFamily="34" charset="0"/>
                <a:ea typeface="黑体" pitchFamily="49" charset="-122"/>
              </a:rPr>
              <a:t>有两种形式，一种为外部调用，如例</a:t>
            </a:r>
            <a:r>
              <a:rPr lang="en-US" altLang="zh-CN" sz="2100" dirty="0">
                <a:latin typeface="Arial" pitchFamily="34" charset="0"/>
                <a:ea typeface="黑体" pitchFamily="49" charset="-122"/>
              </a:rPr>
              <a:t>7-16</a:t>
            </a:r>
            <a:r>
              <a:rPr lang="zh-CN" altLang="en-US" sz="2100" dirty="0">
                <a:latin typeface="Arial" pitchFamily="34" charset="0"/>
                <a:ea typeface="黑体" pitchFamily="49" charset="-122"/>
              </a:rPr>
              <a:t>。此种方式的调用，如果外部文件利用太多，一是系统会容易出错，二来也影响速度。为避免此种情况的发生，可将被调用的各个过程写在一个总的程序文件中，该文件称为过程文件（</a:t>
            </a:r>
            <a:r>
              <a:rPr lang="en-US" altLang="zh-CN" sz="2100" dirty="0">
                <a:latin typeface="Arial" pitchFamily="34" charset="0"/>
                <a:ea typeface="黑体" pitchFamily="49" charset="-122"/>
              </a:rPr>
              <a:t>Procedure File</a:t>
            </a:r>
            <a:r>
              <a:rPr lang="zh-CN" altLang="en-US" sz="2100" dirty="0">
                <a:latin typeface="Arial" pitchFamily="34" charset="0"/>
                <a:ea typeface="黑体" pitchFamily="49" charset="-122"/>
              </a:rPr>
              <a:t>）。一个过程文件由多个过程组成，过程文件的扩展名仍然是</a:t>
            </a:r>
            <a:r>
              <a:rPr lang="en-US" altLang="zh-CN" sz="2100" dirty="0">
                <a:latin typeface="Arial" pitchFamily="34" charset="0"/>
                <a:ea typeface="黑体" pitchFamily="49" charset="-122"/>
              </a:rPr>
              <a:t>.PRG</a:t>
            </a:r>
            <a:r>
              <a:rPr lang="zh-CN" altLang="en-US" sz="2100" dirty="0">
                <a:latin typeface="Arial" pitchFamily="34" charset="0"/>
                <a:ea typeface="黑体" pitchFamily="49" charset="-122"/>
              </a:rPr>
              <a:t>。一次打开一个过程文件，系统可将包含在过程文件中的所有过程都调入到计算机内存中，这样在调用过程时，可有效地提高速度，这样的调用称为过程的内部调用。</a:t>
            </a: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允许一个过程文件最多包含</a:t>
            </a:r>
            <a:r>
              <a:rPr lang="en-US" altLang="zh-CN" sz="2100" dirty="0">
                <a:latin typeface="Arial" pitchFamily="34" charset="0"/>
                <a:ea typeface="黑体" pitchFamily="49" charset="-122"/>
              </a:rPr>
              <a:t>128</a:t>
            </a:r>
            <a:r>
              <a:rPr lang="zh-CN" altLang="en-US" sz="2100" dirty="0">
                <a:latin typeface="Arial" pitchFamily="34" charset="0"/>
                <a:ea typeface="黑体" pitchFamily="49" charset="-122"/>
              </a:rPr>
              <a:t>个过程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5229200"/>
            <a:ext cx="8997950" cy="1337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MODIFY </a:t>
            </a:r>
            <a:r>
              <a:rPr lang="en-US" altLang="zh-CN" sz="2100" dirty="0">
                <a:solidFill>
                  <a:srgbClr val="FFFF00"/>
                </a:solidFill>
                <a:latin typeface="Arial" pitchFamily="34" charset="0"/>
                <a:ea typeface="黑体" pitchFamily="49" charset="-122"/>
              </a:rPr>
              <a:t>COMMAND </a:t>
            </a:r>
            <a:r>
              <a:rPr lang="en-US" altLang="zh-CN" sz="2100" dirty="0" err="1">
                <a:solidFill>
                  <a:srgbClr val="FFFF00"/>
                </a:solidFill>
                <a:latin typeface="Arial" pitchFamily="34" charset="0"/>
                <a:ea typeface="黑体" pitchFamily="49" charset="-122"/>
              </a:rPr>
              <a:t>ProcedureFileName</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一个过程文件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571468644"/>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16139"/>
            <a:ext cx="8997950" cy="43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在</a:t>
            </a:r>
            <a:r>
              <a:rPr lang="zh-CN" altLang="en-US" sz="1900" dirty="0">
                <a:latin typeface="Arial" pitchFamily="34" charset="0"/>
                <a:ea typeface="黑体" pitchFamily="49" charset="-122"/>
              </a:rPr>
              <a:t>过程文件中，可将以后所使用的各个小过程一次性地全部书写出来。在过程文件中书写过程程序段的格式如下：</a:t>
            </a:r>
          </a:p>
          <a:p>
            <a:pPr lvl="1"/>
            <a:r>
              <a:rPr lang="en-US" altLang="zh-CN" sz="1900" dirty="0">
                <a:latin typeface="Arial" pitchFamily="34" charset="0"/>
                <a:ea typeface="黑体" pitchFamily="49" charset="-122"/>
              </a:rPr>
              <a:t>PROCEDURE ProcedureName1</a:t>
            </a:r>
          </a:p>
          <a:p>
            <a:pPr lvl="1"/>
            <a:r>
              <a:rPr lang="en-US" altLang="zh-CN" sz="1900" dirty="0">
                <a:latin typeface="Arial" pitchFamily="34" charset="0"/>
                <a:ea typeface="黑体" pitchFamily="49" charset="-122"/>
              </a:rPr>
              <a:t>    Statements1</a:t>
            </a:r>
          </a:p>
          <a:p>
            <a:pPr lvl="1"/>
            <a:r>
              <a:rPr lang="en-US" altLang="zh-CN" sz="1900" dirty="0">
                <a:latin typeface="Arial" pitchFamily="34" charset="0"/>
                <a:ea typeface="黑体" pitchFamily="49" charset="-122"/>
              </a:rPr>
              <a:t>    RETURN</a:t>
            </a:r>
          </a:p>
          <a:p>
            <a:pPr lvl="1"/>
            <a:r>
              <a:rPr lang="en-US" altLang="zh-CN" sz="1900" dirty="0">
                <a:latin typeface="Arial" pitchFamily="34" charset="0"/>
                <a:ea typeface="黑体" pitchFamily="49" charset="-122"/>
              </a:rPr>
              <a:t>ENDPROC</a:t>
            </a:r>
          </a:p>
          <a:p>
            <a:pPr lvl="1"/>
            <a:r>
              <a:rPr lang="en-US" altLang="zh-CN" sz="1900" dirty="0">
                <a:latin typeface="Arial" pitchFamily="34" charset="0"/>
                <a:ea typeface="黑体" pitchFamily="49" charset="-122"/>
              </a:rPr>
              <a:t>PROCEDURE ProcedureName2</a:t>
            </a:r>
          </a:p>
          <a:p>
            <a:pPr lvl="1"/>
            <a:r>
              <a:rPr lang="en-US" altLang="zh-CN" sz="1900" dirty="0">
                <a:latin typeface="Arial" pitchFamily="34" charset="0"/>
                <a:ea typeface="黑体" pitchFamily="49" charset="-122"/>
              </a:rPr>
              <a:t>    Statements2</a:t>
            </a:r>
          </a:p>
          <a:p>
            <a:pPr lvl="1"/>
            <a:r>
              <a:rPr lang="en-US" altLang="zh-CN" sz="1900" dirty="0">
                <a:latin typeface="Arial" pitchFamily="34" charset="0"/>
                <a:ea typeface="黑体" pitchFamily="49" charset="-122"/>
              </a:rPr>
              <a:t>    RETURN</a:t>
            </a:r>
          </a:p>
          <a:p>
            <a:pPr lvl="1"/>
            <a:r>
              <a:rPr lang="en-US" altLang="zh-CN" sz="1900" dirty="0">
                <a:latin typeface="Arial" pitchFamily="34" charset="0"/>
                <a:ea typeface="黑体" pitchFamily="49" charset="-122"/>
              </a:rPr>
              <a:t>ENDPROC</a:t>
            </a:r>
          </a:p>
          <a:p>
            <a:pPr lvl="1"/>
            <a:r>
              <a:rPr lang="en-US" altLang="zh-CN" sz="1900" dirty="0">
                <a:latin typeface="Arial" pitchFamily="34" charset="0"/>
                <a:ea typeface="黑体" pitchFamily="49" charset="-122"/>
              </a:rPr>
              <a:t>……</a:t>
            </a:r>
          </a:p>
          <a:p>
            <a:pPr lvl="1"/>
            <a:r>
              <a:rPr lang="en-US" altLang="zh-CN" sz="1900" dirty="0">
                <a:latin typeface="Arial" pitchFamily="34" charset="0"/>
                <a:ea typeface="黑体" pitchFamily="49" charset="-122"/>
              </a:rPr>
              <a:t>PROCEDURE </a:t>
            </a:r>
            <a:r>
              <a:rPr lang="en-US" altLang="zh-CN" sz="1900" dirty="0" err="1">
                <a:latin typeface="Arial" pitchFamily="34" charset="0"/>
                <a:ea typeface="黑体" pitchFamily="49" charset="-122"/>
              </a:rPr>
              <a:t>ProcedureNameN</a:t>
            </a:r>
            <a:endParaRPr lang="en-US" altLang="zh-CN" sz="1900" dirty="0">
              <a:latin typeface="Arial" pitchFamily="34" charset="0"/>
              <a:ea typeface="黑体" pitchFamily="49" charset="-122"/>
            </a:endParaRPr>
          </a:p>
          <a:p>
            <a:pPr lvl="1"/>
            <a:r>
              <a:rPr lang="en-US" altLang="zh-CN" sz="1900" dirty="0">
                <a:latin typeface="Arial" pitchFamily="34" charset="0"/>
                <a:ea typeface="黑体" pitchFamily="49" charset="-122"/>
              </a:rPr>
              <a:t>    </a:t>
            </a:r>
            <a:r>
              <a:rPr lang="en-US" altLang="zh-CN" sz="1900" dirty="0" err="1">
                <a:latin typeface="Arial" pitchFamily="34" charset="0"/>
                <a:ea typeface="黑体" pitchFamily="49" charset="-122"/>
              </a:rPr>
              <a:t>StatementsN</a:t>
            </a:r>
            <a:endParaRPr lang="en-US" altLang="zh-CN" sz="1900" dirty="0">
              <a:latin typeface="Arial" pitchFamily="34" charset="0"/>
              <a:ea typeface="黑体" pitchFamily="49" charset="-122"/>
            </a:endParaRPr>
          </a:p>
          <a:p>
            <a:pPr lvl="1"/>
            <a:r>
              <a:rPr lang="en-US" altLang="zh-CN" sz="1900" dirty="0">
                <a:latin typeface="Arial" pitchFamily="34" charset="0"/>
                <a:ea typeface="黑体" pitchFamily="49" charset="-122"/>
              </a:rPr>
              <a:t>    RETURN</a:t>
            </a:r>
          </a:p>
          <a:p>
            <a:pPr lvl="1"/>
            <a:r>
              <a:rPr lang="en-US" altLang="zh-CN" sz="1900" dirty="0" smtClean="0">
                <a:latin typeface="Arial" pitchFamily="34" charset="0"/>
                <a:ea typeface="黑体" pitchFamily="49" charset="-122"/>
              </a:rPr>
              <a:t>ENDPROC</a:t>
            </a:r>
            <a:endParaRPr lang="zh-CN" altLang="en-US" sz="19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000" dirty="0">
                <a:ea typeface="黑体" pitchFamily="49" charset="-122"/>
              </a:rPr>
              <a:t>2</a:t>
            </a:r>
            <a:r>
              <a:rPr lang="zh-CN" altLang="en-US" sz="2000" dirty="0">
                <a:ea typeface="黑体" pitchFamily="49" charset="-122"/>
              </a:rPr>
              <a:t>．过程文件的基本书写格式</a:t>
            </a:r>
          </a:p>
        </p:txBody>
      </p:sp>
      <p:sp>
        <p:nvSpPr>
          <p:cNvPr id="4" name="Rectangle 4"/>
          <p:cNvSpPr>
            <a:spLocks noChangeArrowheads="1"/>
          </p:cNvSpPr>
          <p:nvPr/>
        </p:nvSpPr>
        <p:spPr bwMode="auto">
          <a:xfrm>
            <a:off x="74613" y="5319850"/>
            <a:ext cx="8997950"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在</a:t>
            </a:r>
            <a:r>
              <a:rPr lang="zh-CN" altLang="en-US" sz="1900" dirty="0">
                <a:latin typeface="Arial" pitchFamily="34" charset="0"/>
                <a:ea typeface="黑体" pitchFamily="49" charset="-122"/>
              </a:rPr>
              <a:t>程序中若想调用过程文件中的过程时，需要先打开过程文件，用过之后要及时关闭。</a:t>
            </a:r>
          </a:p>
          <a:p>
            <a:r>
              <a:rPr lang="zh-CN" altLang="en-US" sz="1900" dirty="0" smtClean="0">
                <a:latin typeface="Arial" pitchFamily="34" charset="0"/>
                <a:ea typeface="黑体" pitchFamily="49" charset="-122"/>
              </a:rPr>
              <a:t>       ⑴</a:t>
            </a:r>
            <a:r>
              <a:rPr lang="zh-CN" altLang="en-US" sz="1900" dirty="0">
                <a:latin typeface="Arial" pitchFamily="34" charset="0"/>
                <a:ea typeface="黑体" pitchFamily="49" charset="-122"/>
              </a:rPr>
              <a:t>命令格式</a:t>
            </a:r>
          </a:p>
          <a:p>
            <a:r>
              <a:rPr lang="en-US" altLang="zh-CN" sz="1900" dirty="0" smtClean="0">
                <a:latin typeface="Arial" pitchFamily="34" charset="0"/>
                <a:ea typeface="黑体" pitchFamily="49" charset="-122"/>
              </a:rPr>
              <a:t>       SET </a:t>
            </a:r>
            <a:r>
              <a:rPr lang="en-US" altLang="zh-CN" sz="1900" dirty="0">
                <a:latin typeface="Arial" pitchFamily="34" charset="0"/>
                <a:ea typeface="黑体" pitchFamily="49" charset="-122"/>
              </a:rPr>
              <a:t>PROCEDURE TO [ProcedureFileName1 [,ProcedureFileName2, ...]] [ADDITIVE</a:t>
            </a:r>
            <a:r>
              <a:rPr lang="en-US" altLang="zh-CN"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5" name="Rectangle 3"/>
          <p:cNvSpPr>
            <a:spLocks noChangeArrowheads="1"/>
          </p:cNvSpPr>
          <p:nvPr/>
        </p:nvSpPr>
        <p:spPr bwMode="auto">
          <a:xfrm>
            <a:off x="74613" y="492034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000" dirty="0">
                <a:ea typeface="黑体" pitchFamily="49" charset="-122"/>
              </a:rPr>
              <a:t>3</a:t>
            </a:r>
            <a:r>
              <a:rPr lang="zh-CN" altLang="en-US" sz="2000" dirty="0">
                <a:ea typeface="黑体" pitchFamily="49" charset="-122"/>
              </a:rPr>
              <a:t>．过程文件的打开</a:t>
            </a:r>
          </a:p>
        </p:txBody>
      </p:sp>
      <p:sp>
        <p:nvSpPr>
          <p:cNvPr id="6" name="Rectangle 4"/>
          <p:cNvSpPr>
            <a:spLocks noChangeArrowheads="1"/>
          </p:cNvSpPr>
          <p:nvPr/>
        </p:nvSpPr>
        <p:spPr bwMode="auto">
          <a:xfrm>
            <a:off x="4067944" y="908720"/>
            <a:ext cx="5004619" cy="4371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solidFill>
                  <a:srgbClr val="FFFF00"/>
                </a:solidFill>
                <a:latin typeface="Arial" pitchFamily="34" charset="0"/>
                <a:ea typeface="黑体" pitchFamily="49" charset="-122"/>
              </a:rPr>
              <a:t>　　⑵</a:t>
            </a:r>
            <a:r>
              <a:rPr lang="zh-CN" altLang="en-US" sz="1900" dirty="0">
                <a:solidFill>
                  <a:srgbClr val="FFFF00"/>
                </a:solidFill>
                <a:latin typeface="Arial" pitchFamily="34" charset="0"/>
                <a:ea typeface="黑体" pitchFamily="49" charset="-122"/>
              </a:rPr>
              <a:t>功能</a:t>
            </a:r>
          </a:p>
          <a:p>
            <a:r>
              <a:rPr lang="zh-CN" altLang="en-US" sz="1900" dirty="0" smtClean="0">
                <a:solidFill>
                  <a:srgbClr val="FFFF00"/>
                </a:solidFill>
                <a:latin typeface="Arial" pitchFamily="34" charset="0"/>
                <a:ea typeface="黑体" pitchFamily="49" charset="-122"/>
              </a:rPr>
              <a:t>　　打开</a:t>
            </a:r>
            <a:r>
              <a:rPr lang="zh-CN" altLang="en-US" sz="1900" dirty="0">
                <a:solidFill>
                  <a:srgbClr val="FFFF00"/>
                </a:solidFill>
                <a:latin typeface="Arial" pitchFamily="34" charset="0"/>
                <a:ea typeface="黑体" pitchFamily="49" charset="-122"/>
              </a:rPr>
              <a:t>指定的过程文件，将过程文件中所包含的子程序全部调入内存</a:t>
            </a:r>
            <a:r>
              <a:rPr lang="zh-CN" altLang="en-US" sz="1900" dirty="0" smtClean="0">
                <a:solidFill>
                  <a:srgbClr val="FFFF00"/>
                </a:solidFill>
                <a:latin typeface="Arial" pitchFamily="34" charset="0"/>
                <a:ea typeface="黑体" pitchFamily="49" charset="-122"/>
              </a:rPr>
              <a:t>。</a:t>
            </a:r>
          </a:p>
          <a:p>
            <a:r>
              <a:rPr lang="zh-CN" altLang="en-US" sz="1900" dirty="0" smtClean="0">
                <a:solidFill>
                  <a:srgbClr val="FFFF00"/>
                </a:solidFill>
                <a:latin typeface="Arial" pitchFamily="34" charset="0"/>
                <a:ea typeface="黑体" pitchFamily="49" charset="-122"/>
              </a:rPr>
              <a:t>　　⑶说明</a:t>
            </a:r>
          </a:p>
          <a:p>
            <a:r>
              <a:rPr lang="zh-CN" altLang="en-US" sz="1900" dirty="0" smtClean="0">
                <a:solidFill>
                  <a:srgbClr val="FFFF00"/>
                </a:solidFill>
                <a:latin typeface="Arial" pitchFamily="34" charset="0"/>
                <a:ea typeface="黑体" pitchFamily="49" charset="-122"/>
              </a:rPr>
              <a:t>　　①</a:t>
            </a:r>
            <a:r>
              <a:rPr lang="en-US" altLang="zh-CN" sz="1900" dirty="0" smtClean="0">
                <a:solidFill>
                  <a:srgbClr val="FFFF00"/>
                </a:solidFill>
                <a:latin typeface="Arial" pitchFamily="34" charset="0"/>
                <a:ea typeface="黑体" pitchFamily="49" charset="-122"/>
              </a:rPr>
              <a:t>ProcedureFileName1 [,ProcedureFileName2, ...]</a:t>
            </a:r>
            <a:r>
              <a:rPr lang="zh-CN" altLang="en-US" sz="1900" dirty="0" smtClean="0">
                <a:solidFill>
                  <a:srgbClr val="FFFF00"/>
                </a:solidFill>
                <a:latin typeface="Arial" pitchFamily="34" charset="0"/>
                <a:ea typeface="黑体" pitchFamily="49" charset="-122"/>
              </a:rPr>
              <a:t>：指定打开文件的顺序。</a:t>
            </a:r>
            <a:r>
              <a:rPr lang="en-US" altLang="zh-CN" sz="1900" dirty="0" smtClean="0">
                <a:solidFill>
                  <a:srgbClr val="FFFF00"/>
                </a:solidFill>
                <a:latin typeface="Arial" pitchFamily="34" charset="0"/>
                <a:ea typeface="黑体" pitchFamily="49" charset="-122"/>
              </a:rPr>
              <a:t>SET PROCEDURE </a:t>
            </a:r>
            <a:r>
              <a:rPr lang="zh-CN" altLang="en-US" sz="1900" dirty="0" smtClean="0">
                <a:solidFill>
                  <a:srgbClr val="FFFF00"/>
                </a:solidFill>
                <a:latin typeface="Arial" pitchFamily="34" charset="0"/>
                <a:ea typeface="黑体" pitchFamily="49" charset="-122"/>
              </a:rPr>
              <a:t>可带有多个文件名，即可以立刻打开多个过程文件。</a:t>
            </a:r>
          </a:p>
          <a:p>
            <a:r>
              <a:rPr lang="zh-CN" altLang="en-US" sz="1900" dirty="0" smtClean="0">
                <a:solidFill>
                  <a:srgbClr val="FFFF00"/>
                </a:solidFill>
                <a:latin typeface="Arial" pitchFamily="34" charset="0"/>
                <a:ea typeface="黑体" pitchFamily="49" charset="-122"/>
              </a:rPr>
              <a:t>　　②</a:t>
            </a:r>
            <a:r>
              <a:rPr lang="en-US" altLang="zh-CN" sz="1900" dirty="0" smtClean="0">
                <a:solidFill>
                  <a:srgbClr val="FFFF00"/>
                </a:solidFill>
                <a:latin typeface="Arial" pitchFamily="34" charset="0"/>
                <a:ea typeface="黑体" pitchFamily="49" charset="-122"/>
              </a:rPr>
              <a:t>ADDITIVE</a:t>
            </a:r>
            <a:r>
              <a:rPr lang="zh-CN" altLang="en-US" sz="1900" dirty="0" smtClean="0">
                <a:solidFill>
                  <a:srgbClr val="FFFF00"/>
                </a:solidFill>
                <a:latin typeface="Arial" pitchFamily="34" charset="0"/>
                <a:ea typeface="黑体" pitchFamily="49" charset="-122"/>
              </a:rPr>
              <a:t>：在不关闭当前已打开的过程文件的情况下打开其他过程文件。</a:t>
            </a:r>
          </a:p>
          <a:p>
            <a:r>
              <a:rPr lang="zh-CN" altLang="en-US" sz="1900" dirty="0" smtClean="0">
                <a:solidFill>
                  <a:srgbClr val="FFFF00"/>
                </a:solidFill>
                <a:latin typeface="Arial" pitchFamily="34" charset="0"/>
                <a:ea typeface="黑体" pitchFamily="49" charset="-122"/>
              </a:rPr>
              <a:t>　　③不带任何文件名的</a:t>
            </a:r>
            <a:r>
              <a:rPr lang="en-US" altLang="zh-CN" sz="1900" dirty="0" smtClean="0">
                <a:solidFill>
                  <a:srgbClr val="FFFF00"/>
                </a:solidFill>
                <a:latin typeface="Arial" pitchFamily="34" charset="0"/>
                <a:ea typeface="黑体" pitchFamily="49" charset="-122"/>
              </a:rPr>
              <a:t>SET PROCEDURE TO</a:t>
            </a:r>
            <a:r>
              <a:rPr lang="zh-CN" altLang="en-US" sz="1900" dirty="0" smtClean="0">
                <a:solidFill>
                  <a:srgbClr val="FFFF00"/>
                </a:solidFill>
                <a:latin typeface="Arial" pitchFamily="34" charset="0"/>
                <a:ea typeface="黑体" pitchFamily="49" charset="-122"/>
              </a:rPr>
              <a:t>的命令关闭所有打开的过程文件。也可使用</a:t>
            </a:r>
            <a:r>
              <a:rPr lang="en-US" altLang="zh-CN" sz="1900" dirty="0" smtClean="0">
                <a:solidFill>
                  <a:srgbClr val="FFFF00"/>
                </a:solidFill>
                <a:latin typeface="Arial" pitchFamily="34" charset="0"/>
                <a:ea typeface="黑体" pitchFamily="49" charset="-122"/>
              </a:rPr>
              <a:t>RELEASE PROCEDURE</a:t>
            </a:r>
            <a:r>
              <a:rPr lang="zh-CN" altLang="en-US" sz="1900" dirty="0" smtClean="0">
                <a:solidFill>
                  <a:srgbClr val="FFFF00"/>
                </a:solidFill>
                <a:latin typeface="Arial" pitchFamily="34" charset="0"/>
                <a:ea typeface="黑体" pitchFamily="49" charset="-122"/>
              </a:rPr>
              <a:t>关闭单个文件。</a:t>
            </a:r>
          </a:p>
          <a:p>
            <a:r>
              <a:rPr lang="zh-CN" altLang="en-US" sz="1900" dirty="0" smtClean="0">
                <a:solidFill>
                  <a:srgbClr val="FFFF00"/>
                </a:solidFill>
                <a:latin typeface="Arial" pitchFamily="34" charset="0"/>
                <a:ea typeface="黑体" pitchFamily="49" charset="-122"/>
              </a:rPr>
              <a:t>　　④若要修改过程文件的内容，一定要先关闭打开的过程文件。</a:t>
            </a:r>
            <a:endParaRPr lang="zh-CN" altLang="en-US" sz="19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4058616060"/>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54014"/>
            <a:ext cx="8997950" cy="153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打开</a:t>
            </a:r>
            <a:r>
              <a:rPr lang="zh-CN" altLang="en-US" sz="2000" dirty="0">
                <a:latin typeface="Arial" pitchFamily="34" charset="0"/>
                <a:ea typeface="黑体" pitchFamily="49" charset="-122"/>
              </a:rPr>
              <a:t>过程文件后，凡包含在该过程文件中的过程即可被调用执行，过程调用的方式是：</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DO </a:t>
            </a:r>
            <a:r>
              <a:rPr lang="en-US" altLang="zh-CN" sz="2000" dirty="0">
                <a:solidFill>
                  <a:srgbClr val="FFFF00"/>
                </a:solidFill>
                <a:latin typeface="Arial" pitchFamily="34" charset="0"/>
                <a:ea typeface="黑体" pitchFamily="49" charset="-122"/>
              </a:rPr>
              <a:t>ProcedureName1 [WITH </a:t>
            </a:r>
            <a:r>
              <a:rPr lang="en-US" altLang="zh-CN" sz="2000" dirty="0" err="1">
                <a:solidFill>
                  <a:srgbClr val="FFFF00"/>
                </a:solidFill>
                <a:latin typeface="Arial" pitchFamily="34" charset="0"/>
                <a:ea typeface="黑体" pitchFamily="49" charset="-122"/>
              </a:rPr>
              <a:t>ParameterList</a:t>
            </a:r>
            <a:r>
              <a:rPr lang="en-US" altLang="zh-CN" sz="2000" dirty="0">
                <a:solidFill>
                  <a:srgbClr val="FFFF00"/>
                </a:solidFill>
                <a:latin typeface="Arial" pitchFamily="34" charset="0"/>
                <a:ea typeface="黑体" pitchFamily="49" charset="-122"/>
              </a:rPr>
              <a:t>]</a:t>
            </a:r>
          </a:p>
          <a:p>
            <a:r>
              <a:rPr lang="zh-CN" altLang="en-US" sz="2000" dirty="0" smtClean="0">
                <a:latin typeface="Arial" pitchFamily="34" charset="0"/>
                <a:ea typeface="黑体" pitchFamily="49" charset="-122"/>
              </a:rPr>
              <a:t>　　功能</a:t>
            </a:r>
            <a:r>
              <a:rPr lang="zh-CN" altLang="en-US" sz="2000" dirty="0">
                <a:latin typeface="Arial" pitchFamily="34" charset="0"/>
                <a:ea typeface="黑体" pitchFamily="49" charset="-122"/>
              </a:rPr>
              <a:t>和含义同前所述。</a:t>
            </a:r>
            <a:r>
              <a:rPr lang="en-US" altLang="zh-CN" sz="2000" dirty="0">
                <a:latin typeface="Arial" pitchFamily="34" charset="0"/>
                <a:ea typeface="黑体" pitchFamily="49" charset="-122"/>
              </a:rPr>
              <a:t>DO</a:t>
            </a:r>
            <a:r>
              <a:rPr lang="zh-CN" altLang="en-US" sz="2000" dirty="0">
                <a:latin typeface="Arial" pitchFamily="34" charset="0"/>
                <a:ea typeface="黑体" pitchFamily="49" charset="-122"/>
              </a:rPr>
              <a:t>命令可以嵌套，即程序可以调用过程，过程也可以调用其他过程或子程序</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4613" y="169998"/>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．执行过程文件中的过程</a:t>
            </a:r>
          </a:p>
        </p:txBody>
      </p:sp>
      <p:sp>
        <p:nvSpPr>
          <p:cNvPr id="4" name="Rectangle 3"/>
          <p:cNvSpPr>
            <a:spLocks noChangeArrowheads="1"/>
          </p:cNvSpPr>
          <p:nvPr/>
        </p:nvSpPr>
        <p:spPr bwMode="auto">
          <a:xfrm>
            <a:off x="74613" y="21088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000" dirty="0">
                <a:ea typeface="黑体" pitchFamily="49" charset="-122"/>
              </a:rPr>
              <a:t>5</a:t>
            </a:r>
            <a:r>
              <a:rPr lang="zh-CN" altLang="en-US" sz="2000" dirty="0">
                <a:ea typeface="黑体" pitchFamily="49" charset="-122"/>
              </a:rPr>
              <a:t>．关闭过程文件</a:t>
            </a:r>
          </a:p>
        </p:txBody>
      </p:sp>
      <p:sp>
        <p:nvSpPr>
          <p:cNvPr id="5" name="Rectangle 4"/>
          <p:cNvSpPr>
            <a:spLocks noChangeArrowheads="1"/>
          </p:cNvSpPr>
          <p:nvPr/>
        </p:nvSpPr>
        <p:spPr bwMode="auto">
          <a:xfrm>
            <a:off x="74613" y="2492896"/>
            <a:ext cx="899795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过程</a:t>
            </a:r>
            <a:r>
              <a:rPr lang="zh-CN" altLang="en-US" sz="2000" dirty="0">
                <a:latin typeface="Arial" pitchFamily="34" charset="0"/>
                <a:ea typeface="黑体" pitchFamily="49" charset="-122"/>
              </a:rPr>
              <a:t>文件在使用完毕后</a:t>
            </a:r>
            <a:r>
              <a:rPr lang="zh-CN" altLang="en-US" sz="2000" dirty="0" smtClean="0">
                <a:latin typeface="Arial" pitchFamily="34" charset="0"/>
                <a:ea typeface="黑体" pitchFamily="49" charset="-122"/>
              </a:rPr>
              <a:t>，或对过程</a:t>
            </a:r>
            <a:r>
              <a:rPr lang="zh-CN" altLang="en-US" sz="2000" dirty="0">
                <a:latin typeface="Arial" pitchFamily="34" charset="0"/>
                <a:ea typeface="黑体" pitchFamily="49" charset="-122"/>
              </a:rPr>
              <a:t>文件的</a:t>
            </a:r>
            <a:r>
              <a:rPr lang="zh-CN" altLang="en-US" sz="2000" dirty="0" smtClean="0">
                <a:latin typeface="Arial" pitchFamily="34" charset="0"/>
                <a:ea typeface="黑体" pitchFamily="49" charset="-122"/>
              </a:rPr>
              <a:t>过程修改后，</a:t>
            </a:r>
            <a:r>
              <a:rPr lang="zh-CN" altLang="en-US" sz="2000" dirty="0">
                <a:latin typeface="Arial" pitchFamily="34" charset="0"/>
                <a:ea typeface="黑体" pitchFamily="49" charset="-122"/>
              </a:rPr>
              <a:t>要及时地关闭该过程文件。关闭过程文件可以使用不带过程文件名的</a:t>
            </a:r>
            <a:r>
              <a:rPr lang="en-US" altLang="zh-CN" sz="2000" dirty="0">
                <a:latin typeface="Arial" pitchFamily="34" charset="0"/>
                <a:ea typeface="黑体" pitchFamily="49" charset="-122"/>
              </a:rPr>
              <a:t>SET PROCEDURE TO</a:t>
            </a:r>
            <a:r>
              <a:rPr lang="zh-CN" altLang="en-US" sz="2000" dirty="0">
                <a:latin typeface="Arial" pitchFamily="34" charset="0"/>
                <a:ea typeface="黑体" pitchFamily="49" charset="-122"/>
              </a:rPr>
              <a:t>语句，也可以用专门的关闭过程文件的命令。</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命令格式</a:t>
            </a:r>
          </a:p>
          <a:p>
            <a:r>
              <a:rPr lang="en-US" altLang="zh-CN" sz="2000" dirty="0" smtClean="0">
                <a:latin typeface="Arial" pitchFamily="34" charset="0"/>
                <a:ea typeface="黑体" pitchFamily="49" charset="-122"/>
              </a:rPr>
              <a:t>　　CLOSE </a:t>
            </a:r>
            <a:r>
              <a:rPr lang="en-US" altLang="zh-CN" sz="2000" dirty="0">
                <a:latin typeface="Arial" pitchFamily="34" charset="0"/>
                <a:ea typeface="黑体" pitchFamily="49" charset="-122"/>
              </a:rPr>
              <a:t>PROCEDURE</a:t>
            </a:r>
          </a:p>
          <a:p>
            <a:r>
              <a:rPr lang="zh-CN" altLang="en-US" sz="2000" dirty="0" smtClean="0">
                <a:latin typeface="Arial" pitchFamily="34" charset="0"/>
                <a:ea typeface="黑体" pitchFamily="49" charset="-122"/>
              </a:rPr>
              <a:t>或</a:t>
            </a:r>
            <a:r>
              <a:rPr lang="en-US" altLang="zh-CN" sz="2000" dirty="0" smtClean="0">
                <a:latin typeface="Arial" pitchFamily="34" charset="0"/>
                <a:ea typeface="黑体" pitchFamily="49" charset="-122"/>
              </a:rPr>
              <a:t>RELEASE </a:t>
            </a:r>
            <a:r>
              <a:rPr lang="en-US" altLang="zh-CN" sz="2000" dirty="0">
                <a:latin typeface="Arial" pitchFamily="34" charset="0"/>
                <a:ea typeface="黑体" pitchFamily="49" charset="-122"/>
              </a:rPr>
              <a:t>PROCEDURE ProcedureFileName1 [,</a:t>
            </a:r>
            <a:r>
              <a:rPr lang="en-US" altLang="zh-CN" sz="2000" dirty="0" err="1">
                <a:latin typeface="Arial" pitchFamily="34" charset="0"/>
                <a:ea typeface="黑体" pitchFamily="49" charset="-122"/>
              </a:rPr>
              <a:t>ProcedureFileName</a:t>
            </a:r>
            <a:r>
              <a:rPr lang="en-US" altLang="zh-CN" sz="2000" dirty="0">
                <a:latin typeface="Arial" pitchFamily="34" charset="0"/>
                <a:ea typeface="黑体" pitchFamily="49" charset="-122"/>
              </a:rPr>
              <a:t> 2…]</a:t>
            </a:r>
          </a:p>
          <a:p>
            <a:r>
              <a:rPr lang="en-US" altLang="zh-CN" sz="2000" dirty="0" smtClean="0">
                <a:latin typeface="Arial" pitchFamily="34" charset="0"/>
                <a:ea typeface="黑体" pitchFamily="49" charset="-122"/>
              </a:rPr>
              <a:t>　　⑵</a:t>
            </a:r>
            <a:r>
              <a:rPr lang="zh-CN" altLang="en-US" sz="2000" dirty="0">
                <a:latin typeface="Arial" pitchFamily="34" charset="0"/>
                <a:ea typeface="黑体" pitchFamily="49" charset="-122"/>
              </a:rPr>
              <a:t>功能</a:t>
            </a:r>
          </a:p>
          <a:p>
            <a:r>
              <a:rPr lang="en-US" altLang="zh-CN" sz="2000" dirty="0" smtClean="0">
                <a:latin typeface="Arial" pitchFamily="34" charset="0"/>
                <a:ea typeface="黑体" pitchFamily="49" charset="-122"/>
              </a:rPr>
              <a:t>　　CLOSE </a:t>
            </a:r>
            <a:r>
              <a:rPr lang="en-US" altLang="zh-CN" sz="2000" dirty="0">
                <a:latin typeface="Arial" pitchFamily="34" charset="0"/>
                <a:ea typeface="黑体" pitchFamily="49" charset="-122"/>
              </a:rPr>
              <a:t>PROCEDURE</a:t>
            </a:r>
            <a:r>
              <a:rPr lang="zh-CN" altLang="en-US" sz="2000" dirty="0">
                <a:latin typeface="Arial" pitchFamily="34" charset="0"/>
                <a:ea typeface="黑体" pitchFamily="49" charset="-122"/>
              </a:rPr>
              <a:t>可关闭已打开的所有过程文件，</a:t>
            </a:r>
            <a:r>
              <a:rPr lang="en-US" altLang="zh-CN" sz="2000" dirty="0">
                <a:latin typeface="Arial" pitchFamily="34" charset="0"/>
                <a:ea typeface="黑体" pitchFamily="49" charset="-122"/>
              </a:rPr>
              <a:t>RELEASE PROCEDURE</a:t>
            </a:r>
            <a:r>
              <a:rPr lang="zh-CN" altLang="en-US" sz="2000" dirty="0">
                <a:latin typeface="Arial" pitchFamily="34" charset="0"/>
                <a:ea typeface="黑体" pitchFamily="49" charset="-122"/>
              </a:rPr>
              <a:t>可关闭指定的过程文件。</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7-18】  </a:t>
            </a:r>
            <a:r>
              <a:rPr lang="zh-CN" altLang="en-US" sz="2000" dirty="0">
                <a:latin typeface="Arial" pitchFamily="34" charset="0"/>
                <a:ea typeface="黑体" pitchFamily="49" charset="-122"/>
              </a:rPr>
              <a:t>编写一程序，其功能求出</a:t>
            </a:r>
            <a:r>
              <a:rPr lang="en-US" altLang="zh-CN" sz="2000" dirty="0">
                <a:latin typeface="Arial" pitchFamily="34" charset="0"/>
                <a:ea typeface="黑体" pitchFamily="49" charset="-122"/>
              </a:rPr>
              <a:t>3~100</a:t>
            </a:r>
            <a:r>
              <a:rPr lang="zh-CN" altLang="en-US" sz="2000" dirty="0">
                <a:latin typeface="Arial" pitchFamily="34" charset="0"/>
                <a:ea typeface="黑体" pitchFamily="49" charset="-122"/>
              </a:rPr>
              <a:t>之间的所有素数。</a:t>
            </a:r>
          </a:p>
          <a:p>
            <a:r>
              <a:rPr lang="zh-CN" altLang="en-US" sz="2000" dirty="0" smtClean="0">
                <a:latin typeface="Arial" pitchFamily="34" charset="0"/>
                <a:ea typeface="黑体" pitchFamily="49" charset="-122"/>
              </a:rPr>
              <a:t>　　分析</a:t>
            </a:r>
            <a:r>
              <a:rPr lang="zh-CN" altLang="en-US" sz="2000" dirty="0">
                <a:latin typeface="Arial" pitchFamily="34" charset="0"/>
                <a:ea typeface="黑体" pitchFamily="49" charset="-122"/>
              </a:rPr>
              <a:t>：对一个自然数</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（取值在</a:t>
            </a:r>
            <a:r>
              <a:rPr lang="en-US" altLang="zh-CN" sz="2000" dirty="0">
                <a:latin typeface="Arial" pitchFamily="34" charset="0"/>
                <a:ea typeface="黑体" pitchFamily="49" charset="-122"/>
              </a:rPr>
              <a:t>3~100</a:t>
            </a:r>
            <a:r>
              <a:rPr lang="zh-CN" altLang="en-US" sz="2000" dirty="0">
                <a:latin typeface="Arial" pitchFamily="34" charset="0"/>
                <a:ea typeface="黑体" pitchFamily="49" charset="-122"/>
              </a:rPr>
              <a:t>之间的奇数）求素数的方法是：将</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依次除以</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到</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的算数平方根之间的所有奇数，若均不能被整除，则</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即为素数，否则，</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不是素数。</a:t>
            </a:r>
          </a:p>
          <a:p>
            <a:r>
              <a:rPr lang="zh-CN" altLang="en-US" sz="2000" dirty="0" smtClean="0">
                <a:latin typeface="Arial" pitchFamily="34" charset="0"/>
                <a:ea typeface="黑体" pitchFamily="49" charset="-122"/>
              </a:rPr>
              <a:t>　　程序代码，参见</a:t>
            </a:r>
            <a:r>
              <a:rPr lang="en-US" altLang="zh-CN" sz="2000" dirty="0" smtClean="0">
                <a:latin typeface="Arial" pitchFamily="34" charset="0"/>
                <a:ea typeface="黑体" pitchFamily="49" charset="-122"/>
              </a:rPr>
              <a:t>P288</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689133886"/>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3259228"/>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7.5.1  </a:t>
            </a:r>
            <a:r>
              <a:rPr lang="zh-CN" altLang="en-US" sz="2200" dirty="0">
                <a:ea typeface="黑体" pitchFamily="49" charset="-122"/>
              </a:rPr>
              <a:t>变量的作用域</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7.5  </a:t>
            </a:r>
            <a:r>
              <a:rPr lang="zh-CN" altLang="en-US" sz="2400" dirty="0">
                <a:latin typeface="黑体" pitchFamily="49" charset="-122"/>
                <a:ea typeface="黑体" pitchFamily="49" charset="-122"/>
              </a:rPr>
              <a:t>变量的作用域和参数调用</a:t>
            </a:r>
          </a:p>
        </p:txBody>
      </p:sp>
      <p:sp>
        <p:nvSpPr>
          <p:cNvPr id="363524" name="Rectangle 4"/>
          <p:cNvSpPr>
            <a:spLocks noChangeArrowheads="1"/>
          </p:cNvSpPr>
          <p:nvPr/>
        </p:nvSpPr>
        <p:spPr bwMode="auto">
          <a:xfrm>
            <a:off x="74613" y="582014"/>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应用程序中，会出现许多内存变量，合理地使用不同属性的内存变量，将会给设计程序带来很多方便。根据变量的作用范围不同，可将变量划分为全局变量（</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）、私有变量（</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）和本地变量（</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）三种。</a:t>
            </a:r>
          </a:p>
          <a:p>
            <a:r>
              <a:rPr lang="zh-CN" altLang="en-US" sz="2100" dirty="0" smtClean="0">
                <a:latin typeface="Arial" pitchFamily="34" charset="0"/>
                <a:ea typeface="黑体" pitchFamily="49" charset="-122"/>
              </a:rPr>
              <a:t>       一个数据库</a:t>
            </a:r>
            <a:r>
              <a:rPr lang="zh-CN" altLang="en-US" sz="2100" dirty="0">
                <a:latin typeface="Arial" pitchFamily="34" charset="0"/>
                <a:ea typeface="黑体" pitchFamily="49" charset="-122"/>
              </a:rPr>
              <a:t>应用</a:t>
            </a:r>
            <a:r>
              <a:rPr lang="zh-CN" altLang="en-US" sz="2100" dirty="0" smtClean="0">
                <a:latin typeface="Arial" pitchFamily="34" charset="0"/>
                <a:ea typeface="黑体" pitchFamily="49" charset="-122"/>
              </a:rPr>
              <a:t>系统不同</a:t>
            </a:r>
            <a:r>
              <a:rPr lang="zh-CN" altLang="en-US" sz="2100" dirty="0">
                <a:latin typeface="Arial" pitchFamily="34" charset="0"/>
                <a:ea typeface="黑体" pitchFamily="49" charset="-122"/>
              </a:rPr>
              <a:t>功能的模块</a:t>
            </a:r>
            <a:r>
              <a:rPr lang="zh-CN" altLang="en-US" sz="2100" dirty="0" smtClean="0">
                <a:latin typeface="Arial" pitchFamily="34" charset="0"/>
                <a:ea typeface="黑体" pitchFamily="49" charset="-122"/>
              </a:rPr>
              <a:t>程序之间，存在信息</a:t>
            </a:r>
            <a:r>
              <a:rPr lang="zh-CN" altLang="en-US" sz="2100" dirty="0">
                <a:latin typeface="Arial" pitchFamily="34" charset="0"/>
                <a:ea typeface="黑体" pitchFamily="49" charset="-122"/>
              </a:rPr>
              <a:t>传递。模块间的数据信息传递有二种形式：第一种，可以利用变量传递；第二种是利用参数传递</a:t>
            </a:r>
            <a:r>
              <a:rPr lang="zh-CN" altLang="en-US" sz="2100" dirty="0" smtClean="0">
                <a:latin typeface="Arial" pitchFamily="34" charset="0"/>
                <a:ea typeface="黑体" pitchFamily="49" charset="-122"/>
              </a:rPr>
              <a:t>。参数</a:t>
            </a:r>
            <a:r>
              <a:rPr lang="zh-CN" altLang="en-US" sz="2100" dirty="0">
                <a:latin typeface="Arial" pitchFamily="34" charset="0"/>
                <a:ea typeface="黑体" pitchFamily="49" charset="-122"/>
              </a:rPr>
              <a:t>传递可充分保证数据传递的一致性，数据不会出现交叉，也不容易引起混乱</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4149080"/>
            <a:ext cx="8997950" cy="2595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全局变量</a:t>
            </a:r>
            <a:r>
              <a:rPr lang="zh-CN" altLang="en-US" sz="2100" dirty="0">
                <a:latin typeface="Arial" pitchFamily="34" charset="0"/>
                <a:ea typeface="黑体" pitchFamily="49" charset="-122"/>
              </a:rPr>
              <a:t>是指在程序的任何嵌套中及在程序执行期间始终有效的变量。程序执行完毕，它们不会在内存中自动释放。全局变量的定义如下：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PUBLIC </a:t>
            </a:r>
            <a:r>
              <a:rPr lang="en-US" altLang="zh-CN" sz="2100" dirty="0" err="1">
                <a:solidFill>
                  <a:srgbClr val="FFFF00"/>
                </a:solidFill>
                <a:latin typeface="Arial" pitchFamily="34" charset="0"/>
                <a:ea typeface="黑体" pitchFamily="49" charset="-122"/>
              </a:rPr>
              <a:t>MemVarList</a:t>
            </a:r>
            <a:endParaRPr lang="en-US" altLang="zh-CN"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或</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PUBLIC </a:t>
            </a:r>
            <a:r>
              <a:rPr lang="en-US" altLang="zh-CN" sz="2100" dirty="0">
                <a:solidFill>
                  <a:srgbClr val="FFFF00"/>
                </a:solidFill>
                <a:latin typeface="Arial" pitchFamily="34" charset="0"/>
                <a:ea typeface="黑体" pitchFamily="49" charset="-122"/>
              </a:rPr>
              <a:t>[ARRAY] ArrayName1 (nRows1 [, nColumns1])</a:t>
            </a:r>
          </a:p>
          <a:p>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ArrayName2 (nRows2 [, nColumns2])] ...</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功能：将</a:t>
            </a:r>
            <a:r>
              <a:rPr lang="zh-CN" altLang="en-US" sz="2100" dirty="0">
                <a:latin typeface="Arial" pitchFamily="34" charset="0"/>
                <a:ea typeface="黑体" pitchFamily="49" charset="-122"/>
              </a:rPr>
              <a:t>内存变量名表中的变量或数组定义为全局变量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74613" y="370415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．全局变量</a:t>
            </a:r>
          </a:p>
        </p:txBody>
      </p:sp>
    </p:spTree>
    <p:extLst>
      <p:ext uri="{BB962C8B-B14F-4D97-AF65-F5344CB8AC3E}">
        <p14:creationId xmlns:p14="http://schemas.microsoft.com/office/powerpoint/2010/main" val="1302245119"/>
      </p:ext>
    </p:extLst>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MemVarList</a:t>
            </a:r>
            <a:r>
              <a:rPr lang="zh-CN" altLang="en-US" sz="2100" dirty="0">
                <a:latin typeface="Arial" pitchFamily="34" charset="0"/>
                <a:ea typeface="黑体" pitchFamily="49" charset="-122"/>
              </a:rPr>
              <a:t>：指定一个或多个要初始化为或指定为全局变量的内存变量，变量名之间用半角的“，”隔开。</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[ARRAY] ArrayName1(nRows1 [, nColumns1])</a:t>
            </a:r>
            <a:r>
              <a:rPr lang="zh-CN" altLang="en-US" sz="2100" dirty="0">
                <a:latin typeface="Arial" pitchFamily="34" charset="0"/>
                <a:ea typeface="黑体" pitchFamily="49" charset="-122"/>
              </a:rPr>
              <a:t>：指定一个或多个数组，将它们初始化或命名为全局数组。</a:t>
            </a:r>
            <a:r>
              <a:rPr lang="en-US" altLang="zh-CN" sz="2100" dirty="0">
                <a:latin typeface="Arial" pitchFamily="34" charset="0"/>
                <a:ea typeface="黑体" pitchFamily="49" charset="-122"/>
              </a:rPr>
              <a:t>ArrayName1</a:t>
            </a:r>
            <a:r>
              <a:rPr lang="zh-CN" altLang="en-US" sz="2100" dirty="0">
                <a:latin typeface="Arial" pitchFamily="34" charset="0"/>
                <a:ea typeface="黑体" pitchFamily="49" charset="-122"/>
              </a:rPr>
              <a:t>为数组名，</a:t>
            </a:r>
            <a:r>
              <a:rPr lang="en-US" altLang="zh-CN" sz="2100" dirty="0">
                <a:latin typeface="Arial" pitchFamily="34" charset="0"/>
                <a:ea typeface="黑体" pitchFamily="49" charset="-122"/>
              </a:rPr>
              <a:t>(nRows1 [, nColumns1])</a:t>
            </a:r>
            <a:r>
              <a:rPr lang="zh-CN" altLang="en-US" sz="2100" dirty="0">
                <a:latin typeface="Arial" pitchFamily="34" charset="0"/>
                <a:ea typeface="黑体" pitchFamily="49" charset="-122"/>
              </a:rPr>
              <a:t>说明该数组的维数和下标大小。</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说明的变量，一旦建立，一直有效。在命令窗口中直接使用而由系统自动隐含建立的变量也是全局变量。</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在程序中，</a:t>
            </a:r>
            <a:r>
              <a:rPr lang="en-US" altLang="zh-CN" sz="2100" dirty="0">
                <a:latin typeface="Arial" pitchFamily="34" charset="0"/>
                <a:ea typeface="黑体" pitchFamily="49" charset="-122"/>
              </a:rPr>
              <a:t>PUBILC</a:t>
            </a:r>
            <a:r>
              <a:rPr lang="zh-CN" altLang="en-US" sz="2100" dirty="0">
                <a:latin typeface="Arial" pitchFamily="34" charset="0"/>
                <a:ea typeface="黑体" pitchFamily="49" charset="-122"/>
              </a:rPr>
              <a:t>声明语句既可写在主程序中，也可写在任意一个过程中。用</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语句声明的变量除变量</a:t>
            </a:r>
            <a:r>
              <a:rPr lang="en-US" altLang="zh-CN" sz="2100" dirty="0">
                <a:latin typeface="Arial" pitchFamily="34" charset="0"/>
                <a:ea typeface="黑体" pitchFamily="49" charset="-122"/>
              </a:rPr>
              <a:t>FOX</a:t>
            </a:r>
            <a:r>
              <a:rPr lang="zh-CN" altLang="en-US" sz="2100" dirty="0">
                <a:latin typeface="Arial" pitchFamily="34" charset="0"/>
                <a:ea typeface="黑体" pitchFamily="49" charset="-122"/>
              </a:rPr>
              <a:t>、</a:t>
            </a:r>
            <a:r>
              <a:rPr lang="en-US" altLang="zh-CN" sz="2100" dirty="0" smtClean="0">
                <a:latin typeface="Arial" pitchFamily="34" charset="0"/>
                <a:ea typeface="黑体" pitchFamily="49" charset="-122"/>
              </a:rPr>
              <a:t>FoxPro</a:t>
            </a:r>
            <a:r>
              <a:rPr lang="zh-CN" altLang="en-US" sz="2100" dirty="0" smtClean="0">
                <a:latin typeface="Arial" pitchFamily="34" charset="0"/>
                <a:ea typeface="黑体" pitchFamily="49" charset="-122"/>
              </a:rPr>
              <a:t>被</a:t>
            </a:r>
            <a:r>
              <a:rPr lang="zh-CN" altLang="en-US" sz="2100" dirty="0">
                <a:latin typeface="Arial" pitchFamily="34" charset="0"/>
                <a:ea typeface="黑体" pitchFamily="49" charset="-122"/>
              </a:rPr>
              <a:t>初始化为逻辑真（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）外，其余的一律被初始化为逻辑假（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）。但对于</a:t>
            </a:r>
            <a:r>
              <a:rPr lang="en-US" altLang="zh-CN" sz="2100" dirty="0">
                <a:latin typeface="Arial" pitchFamily="34" charset="0"/>
                <a:ea typeface="黑体" pitchFamily="49" charset="-122"/>
              </a:rPr>
              <a:t>FOX</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数组，各个元素也将被初始化为</a:t>
            </a:r>
            <a:r>
              <a:rPr lang="en-US" altLang="zh-CN" sz="2100" dirty="0">
                <a:latin typeface="Arial" pitchFamily="34" charset="0"/>
                <a:ea typeface="黑体" pitchFamily="49" charset="-122"/>
              </a:rPr>
              <a:t>.F.</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407709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．本地变量</a:t>
            </a:r>
          </a:p>
        </p:txBody>
      </p:sp>
      <p:sp>
        <p:nvSpPr>
          <p:cNvPr id="4" name="Rectangle 4"/>
          <p:cNvSpPr>
            <a:spLocks noChangeArrowheads="1"/>
          </p:cNvSpPr>
          <p:nvPr/>
        </p:nvSpPr>
        <p:spPr bwMode="auto">
          <a:xfrm>
            <a:off x="74613" y="4509120"/>
            <a:ext cx="8997950" cy="2276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关键字来定义的变量称为本地变量（或局部变量），用</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定义变量的格式为：</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格式格式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LOCAL </a:t>
            </a:r>
            <a:r>
              <a:rPr lang="en-US" altLang="zh-CN" sz="2100" dirty="0" err="1">
                <a:solidFill>
                  <a:srgbClr val="FFFF00"/>
                </a:solidFill>
                <a:latin typeface="Arial" pitchFamily="34" charset="0"/>
                <a:ea typeface="黑体" pitchFamily="49" charset="-122"/>
              </a:rPr>
              <a:t>MemVarList</a:t>
            </a:r>
            <a:endParaRPr lang="en-US" altLang="zh-CN" sz="2100" dirty="0">
              <a:solidFill>
                <a:srgbClr val="FFFF00"/>
              </a:solidFill>
              <a:latin typeface="Arial" pitchFamily="34" charset="0"/>
              <a:ea typeface="黑体" pitchFamily="49" charset="-122"/>
            </a:endParaRPr>
          </a:p>
          <a:p>
            <a:r>
              <a:rPr lang="zh-CN" altLang="en-US" sz="2100" dirty="0">
                <a:latin typeface="Arial" pitchFamily="34" charset="0"/>
                <a:ea typeface="黑体" pitchFamily="49" charset="-122"/>
              </a:rPr>
              <a:t>或</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LOCAL </a:t>
            </a:r>
            <a:r>
              <a:rPr lang="en-US" altLang="zh-CN" sz="2100" dirty="0">
                <a:solidFill>
                  <a:srgbClr val="FFFF00"/>
                </a:solidFill>
                <a:latin typeface="Arial" pitchFamily="34" charset="0"/>
                <a:ea typeface="黑体" pitchFamily="49" charset="-122"/>
              </a:rPr>
              <a:t>[ARRAY] ArrayName1 (nRows1 [, nColumns1])</a:t>
            </a:r>
          </a:p>
          <a:p>
            <a:r>
              <a:rPr lang="en-US" altLang="zh-CN" sz="2100" dirty="0">
                <a:solidFill>
                  <a:srgbClr val="FFFF00"/>
                </a:solidFill>
                <a:latin typeface="Arial" pitchFamily="34" charset="0"/>
                <a:ea typeface="黑体" pitchFamily="49" charset="-122"/>
              </a:rPr>
              <a:t>[, ArrayName2 (nRows2 [, nColumns2])] </a:t>
            </a:r>
            <a:r>
              <a:rPr lang="en-US" altLang="zh-CN" sz="2100" dirty="0" smtClean="0">
                <a:solidFill>
                  <a:srgbClr val="FFFF00"/>
                </a:solidFill>
                <a:latin typeface="Arial" pitchFamily="34" charset="0"/>
                <a:ea typeface="黑体" pitchFamily="49" charset="-122"/>
              </a:rPr>
              <a:t>...</a:t>
            </a:r>
            <a:endParaRPr lang="zh-CN" altLang="en-US"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5944409"/>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功能：声明</a:t>
            </a:r>
            <a:r>
              <a:rPr lang="zh-CN" altLang="en-US" sz="2100" dirty="0">
                <a:latin typeface="Arial" pitchFamily="34" charset="0"/>
                <a:ea typeface="黑体" pitchFamily="49" charset="-122"/>
              </a:rPr>
              <a:t>内存变量和内存变量数组为本地变量（或局部变量），并对其进行初始化。</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在命令</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中，参数的使用方法和</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相同。本地变量定义后，系统自动将其初值赋为逻辑假（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本地变量只在定义它的程序中有效，一旦该程序运行完毕，本地变量便被自动清除。</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在书写命令时，不能将该命令缩写为</a:t>
            </a:r>
            <a:r>
              <a:rPr lang="en-US" altLang="zh-CN" sz="2100" dirty="0" smtClean="0">
                <a:latin typeface="Arial" pitchFamily="34" charset="0"/>
                <a:ea typeface="黑体" pitchFamily="49" charset="-122"/>
              </a:rPr>
              <a:t>LOCA</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7-22】  </a:t>
            </a:r>
            <a:r>
              <a:rPr lang="zh-CN" altLang="en-US" sz="2100" dirty="0">
                <a:latin typeface="Arial" pitchFamily="34" charset="0"/>
                <a:ea typeface="黑体" pitchFamily="49" charset="-122"/>
              </a:rPr>
              <a:t>分析下面程序的执行情况，并回答程序运行后的结果是什么</a:t>
            </a:r>
            <a:r>
              <a:rPr lang="zh-CN" altLang="en-US" sz="2100" dirty="0" smtClean="0">
                <a:latin typeface="Arial" pitchFamily="34" charset="0"/>
                <a:ea typeface="黑体" pitchFamily="49" charset="-122"/>
              </a:rPr>
              <a:t>？最后</a:t>
            </a:r>
            <a:r>
              <a:rPr lang="zh-CN" altLang="en-US" sz="2100" dirty="0">
                <a:latin typeface="Arial" pitchFamily="34" charset="0"/>
                <a:ea typeface="黑体" pitchFamily="49" charset="-122"/>
              </a:rPr>
              <a:t>程序运行后的结果是：</a:t>
            </a:r>
            <a:r>
              <a:rPr lang="en-US" altLang="zh-CN" sz="2100" dirty="0">
                <a:latin typeface="Arial" pitchFamily="34" charset="0"/>
                <a:ea typeface="黑体" pitchFamily="49" charset="-122"/>
              </a:rPr>
              <a:t>i=3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j=1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k=3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862374599"/>
              </p:ext>
            </p:extLst>
          </p:nvPr>
        </p:nvGraphicFramePr>
        <p:xfrm>
          <a:off x="971600" y="3710136"/>
          <a:ext cx="7488832" cy="2743200"/>
        </p:xfrm>
        <a:graphic>
          <a:graphicData uri="http://schemas.openxmlformats.org/drawingml/2006/table">
            <a:tbl>
              <a:tblPr/>
              <a:tblGrid>
                <a:gridCol w="5153605"/>
                <a:gridCol w="2335227"/>
              </a:tblGrid>
              <a:tr h="0">
                <a:tc>
                  <a:txBody>
                    <a:bodyPr/>
                    <a:lstStyle/>
                    <a:p>
                      <a:pPr indent="266700" algn="just" fontAlgn="ctr">
                        <a:spcAft>
                          <a:spcPts val="0"/>
                        </a:spcAft>
                      </a:pPr>
                      <a:r>
                        <a:rPr lang="en-US" sz="2000" kern="100" dirty="0">
                          <a:effectLst/>
                          <a:latin typeface="Times New Roman"/>
                          <a:ea typeface="宋体"/>
                        </a:rPr>
                        <a:t>***</a:t>
                      </a:r>
                      <a:r>
                        <a:rPr lang="en-US" sz="2000" kern="100" dirty="0" err="1">
                          <a:effectLst/>
                          <a:latin typeface="Times New Roman"/>
                          <a:ea typeface="宋体"/>
                        </a:rPr>
                        <a:t>main.prg</a:t>
                      </a:r>
                      <a:r>
                        <a:rPr lang="en-US" sz="2000" kern="100" dirty="0">
                          <a:effectLst/>
                          <a:latin typeface="Times New Roman"/>
                          <a:ea typeface="宋体"/>
                        </a:rPr>
                        <a:t>***</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clear</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set procedure to proc12</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public i</a:t>
                      </a:r>
                      <a:r>
                        <a:rPr lang="zh-CN" sz="2000" kern="100" dirty="0">
                          <a:effectLst/>
                          <a:latin typeface="Times New Roman"/>
                          <a:ea typeface="宋体"/>
                        </a:rPr>
                        <a:t>，</a:t>
                      </a:r>
                      <a:r>
                        <a:rPr lang="en-US" sz="2000" kern="100" dirty="0">
                          <a:effectLst/>
                          <a:latin typeface="Times New Roman"/>
                          <a:ea typeface="宋体"/>
                        </a:rPr>
                        <a:t>j</a:t>
                      </a:r>
                      <a:r>
                        <a:rPr lang="zh-CN" sz="2000" kern="100" dirty="0">
                          <a:effectLst/>
                          <a:latin typeface="Times New Roman"/>
                          <a:ea typeface="宋体"/>
                        </a:rPr>
                        <a:t>，</a:t>
                      </a:r>
                      <a:r>
                        <a:rPr lang="en-US" sz="2000" kern="100" dirty="0">
                          <a:effectLst/>
                          <a:latin typeface="Times New Roman"/>
                          <a:ea typeface="宋体"/>
                        </a:rPr>
                        <a:t>k</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store 1 to i</a:t>
                      </a:r>
                      <a:r>
                        <a:rPr lang="zh-CN" sz="2000" kern="100" dirty="0">
                          <a:effectLst/>
                          <a:latin typeface="Times New Roman"/>
                          <a:ea typeface="宋体"/>
                        </a:rPr>
                        <a:t>，</a:t>
                      </a:r>
                      <a:r>
                        <a:rPr lang="en-US" sz="2000" kern="100" dirty="0">
                          <a:effectLst/>
                          <a:latin typeface="Times New Roman"/>
                          <a:ea typeface="宋体"/>
                        </a:rPr>
                        <a:t>j</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do proc1</a:t>
                      </a:r>
                      <a:endParaRPr lang="zh-CN" sz="2000" kern="100" dirty="0">
                        <a:effectLst/>
                        <a:latin typeface="Times New Roman"/>
                        <a:ea typeface="宋体"/>
                      </a:endParaRPr>
                    </a:p>
                    <a:p>
                      <a:pPr indent="266700" algn="just" fontAlgn="ctr">
                        <a:spcAft>
                          <a:spcPts val="0"/>
                        </a:spcAft>
                      </a:pPr>
                      <a:r>
                        <a:rPr lang="it-IT" sz="2000" kern="100" dirty="0">
                          <a:effectLst/>
                          <a:latin typeface="Times New Roman"/>
                          <a:ea typeface="宋体"/>
                        </a:rPr>
                        <a:t>do proc2</a:t>
                      </a:r>
                      <a:endParaRPr lang="zh-CN" sz="2000" kern="100" dirty="0">
                        <a:effectLst/>
                        <a:latin typeface="Times New Roman"/>
                        <a:ea typeface="宋体"/>
                      </a:endParaRPr>
                    </a:p>
                    <a:p>
                      <a:pPr indent="266700" algn="just" fontAlgn="ctr">
                        <a:spcAft>
                          <a:spcPts val="0"/>
                        </a:spcAft>
                      </a:pPr>
                      <a:r>
                        <a:rPr lang="it-IT" sz="2000" kern="100" dirty="0">
                          <a:effectLst/>
                          <a:latin typeface="Times New Roman"/>
                          <a:ea typeface="宋体"/>
                        </a:rPr>
                        <a:t>? "i="+str(i,2)</a:t>
                      </a:r>
                      <a:r>
                        <a:rPr lang="zh-CN" sz="2000" kern="100" dirty="0">
                          <a:effectLst/>
                          <a:latin typeface="Times New Roman"/>
                          <a:ea typeface="宋体"/>
                        </a:rPr>
                        <a:t>，</a:t>
                      </a:r>
                      <a:r>
                        <a:rPr lang="it-IT" sz="2000" kern="100" dirty="0">
                          <a:effectLst/>
                          <a:latin typeface="Times New Roman"/>
                          <a:ea typeface="宋体"/>
                        </a:rPr>
                        <a:t>"j="+str(j,2)</a:t>
                      </a:r>
                      <a:r>
                        <a:rPr lang="zh-CN" sz="2000" kern="100" dirty="0">
                          <a:effectLst/>
                          <a:latin typeface="Times New Roman"/>
                          <a:ea typeface="宋体"/>
                        </a:rPr>
                        <a:t>，</a:t>
                      </a:r>
                      <a:r>
                        <a:rPr lang="it-IT" sz="2000" kern="100" dirty="0">
                          <a:effectLst/>
                          <a:latin typeface="Times New Roman"/>
                          <a:ea typeface="宋体"/>
                        </a:rPr>
                        <a:t>"k="+str(k,2)</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return</a:t>
                      </a:r>
                      <a:endParaRPr lang="zh-CN" sz="2000" kern="100" dirty="0">
                        <a:effectLst/>
                        <a:latin typeface="Times New Roman"/>
                        <a:ea typeface="宋体"/>
                      </a:endParaRPr>
                    </a:p>
                  </a:txBody>
                  <a:tcPr marL="68580" marR="68580" marT="0" marB="0">
                    <a:lnL>
                      <a:noFill/>
                    </a:lnL>
                    <a:lnR>
                      <a:noFill/>
                    </a:lnR>
                    <a:lnT>
                      <a:noFill/>
                    </a:lnT>
                    <a:lnB>
                      <a:noFill/>
                    </a:lnB>
                  </a:tcPr>
                </a:tc>
                <a:tc>
                  <a:txBody>
                    <a:bodyPr/>
                    <a:lstStyle/>
                    <a:p>
                      <a:pPr indent="266700" algn="just" fontAlgn="ctr">
                        <a:spcAft>
                          <a:spcPts val="0"/>
                        </a:spcAft>
                      </a:pPr>
                      <a:r>
                        <a:rPr lang="en-US" sz="2000" kern="100" dirty="0">
                          <a:effectLst/>
                          <a:latin typeface="Times New Roman"/>
                          <a:ea typeface="宋体"/>
                        </a:rPr>
                        <a:t>***proc12.prg***</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procedure proc1</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local j</a:t>
                      </a:r>
                      <a:endParaRPr lang="zh-CN" sz="2000" kern="100" dirty="0">
                        <a:effectLst/>
                        <a:latin typeface="Times New Roman"/>
                        <a:ea typeface="宋体"/>
                      </a:endParaRPr>
                    </a:p>
                    <a:p>
                      <a:pPr indent="266700" algn="just" fontAlgn="ctr">
                        <a:spcAft>
                          <a:spcPts val="0"/>
                        </a:spcAft>
                      </a:pPr>
                      <a:r>
                        <a:rPr lang="it-IT" sz="2000" kern="100" dirty="0">
                          <a:effectLst/>
                          <a:latin typeface="Times New Roman"/>
                          <a:ea typeface="宋体"/>
                        </a:rPr>
                        <a:t>i=i*2+1</a:t>
                      </a:r>
                      <a:endParaRPr lang="zh-CN" sz="2000" kern="100" dirty="0">
                        <a:effectLst/>
                        <a:latin typeface="Times New Roman"/>
                        <a:ea typeface="宋体"/>
                      </a:endParaRPr>
                    </a:p>
                    <a:p>
                      <a:pPr indent="266700" algn="just" fontAlgn="ctr">
                        <a:spcAft>
                          <a:spcPts val="0"/>
                        </a:spcAft>
                      </a:pPr>
                      <a:r>
                        <a:rPr lang="it-IT" sz="2000" kern="100" dirty="0">
                          <a:effectLst/>
                          <a:latin typeface="Times New Roman"/>
                          <a:ea typeface="宋体"/>
                        </a:rPr>
                        <a:t>j=i*2+1</a:t>
                      </a:r>
                      <a:endParaRPr lang="zh-CN" sz="2000" kern="100" dirty="0">
                        <a:effectLst/>
                        <a:latin typeface="Times New Roman"/>
                        <a:ea typeface="宋体"/>
                      </a:endParaRPr>
                    </a:p>
                    <a:p>
                      <a:pPr indent="266700" algn="just" fontAlgn="ctr">
                        <a:spcAft>
                          <a:spcPts val="0"/>
                        </a:spcAft>
                      </a:pPr>
                      <a:r>
                        <a:rPr lang="it-IT" sz="2000" kern="100" dirty="0">
                          <a:effectLst/>
                          <a:latin typeface="Times New Roman"/>
                          <a:ea typeface="宋体"/>
                        </a:rPr>
                        <a:t>do proc2</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procedure proc2</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k=2*j+1</a:t>
                      </a:r>
                      <a:endParaRPr lang="zh-CN" sz="2000" kern="100" dirty="0">
                        <a:effectLst/>
                        <a:latin typeface="Times New Roman"/>
                        <a:ea typeface="宋体"/>
                      </a:endParaRPr>
                    </a:p>
                    <a:p>
                      <a:pPr indent="266700" algn="just" fontAlgn="ctr">
                        <a:spcAft>
                          <a:spcPts val="0"/>
                        </a:spcAft>
                      </a:pPr>
                      <a:r>
                        <a:rPr lang="en-US" sz="2000" kern="100" dirty="0">
                          <a:effectLst/>
                          <a:latin typeface="Times New Roman"/>
                          <a:ea typeface="宋体"/>
                        </a:rPr>
                        <a:t>return</a:t>
                      </a:r>
                      <a:endParaRPr lang="zh-CN" sz="2000" kern="100" dirty="0">
                        <a:effectLst/>
                        <a:latin typeface="Times New Roman"/>
                        <a:ea typeface="宋体"/>
                      </a:endParaRP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1607446509"/>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私有</a:t>
            </a:r>
            <a:r>
              <a:rPr lang="zh-CN" altLang="en-US" sz="2100" dirty="0">
                <a:latin typeface="Arial" pitchFamily="34" charset="0"/>
                <a:ea typeface="黑体" pitchFamily="49" charset="-122"/>
              </a:rPr>
              <a:t>变量是指未经</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命令定义的，只在建立它的过程及下级过程中有效的内存变量。建立私有变量的程序执行完毕，私有变量的值将被自动清除。</a:t>
            </a:r>
          </a:p>
          <a:p>
            <a:r>
              <a:rPr lang="zh-CN" altLang="en-US" sz="2100" dirty="0" smtClean="0">
                <a:latin typeface="Arial" pitchFamily="34" charset="0"/>
                <a:ea typeface="黑体" pitchFamily="49" charset="-122"/>
              </a:rPr>
              <a:t>       凡是</a:t>
            </a:r>
            <a:r>
              <a:rPr lang="zh-CN" altLang="en-US" sz="2100" dirty="0">
                <a:latin typeface="Arial" pitchFamily="34" charset="0"/>
                <a:ea typeface="黑体" pitchFamily="49" charset="-122"/>
              </a:rPr>
              <a:t>过程中未经特殊说明的内存变量，系统一律认为是私有变量，这种方式称做隐含定义方式。也可以使用专门命令</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来定义私有变量，即显式定义方式。</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过程中，</a:t>
            </a:r>
            <a:r>
              <a:rPr lang="zh-CN" altLang="en-US" sz="2100" dirty="0">
                <a:solidFill>
                  <a:srgbClr val="FFFF00"/>
                </a:solidFill>
                <a:latin typeface="Arial" pitchFamily="34" charset="0"/>
                <a:ea typeface="黑体" pitchFamily="49" charset="-122"/>
              </a:rPr>
              <a:t>用</a:t>
            </a:r>
            <a:r>
              <a:rPr lang="en-US" altLang="zh-CN" sz="2100" dirty="0">
                <a:solidFill>
                  <a:srgbClr val="FFFF00"/>
                </a:solidFill>
                <a:latin typeface="Arial" pitchFamily="34" charset="0"/>
                <a:ea typeface="黑体" pitchFamily="49" charset="-122"/>
              </a:rPr>
              <a:t>PARAMTERS</a:t>
            </a:r>
            <a:r>
              <a:rPr lang="zh-CN" altLang="en-US" sz="2100" dirty="0">
                <a:solidFill>
                  <a:srgbClr val="FFFF00"/>
                </a:solidFill>
                <a:latin typeface="Arial" pitchFamily="34" charset="0"/>
                <a:ea typeface="黑体" pitchFamily="49" charset="-122"/>
              </a:rPr>
              <a:t>语句</a:t>
            </a:r>
            <a:r>
              <a:rPr lang="zh-CN" altLang="en-US" sz="2100" dirty="0">
                <a:latin typeface="Arial" pitchFamily="34" charset="0"/>
                <a:ea typeface="黑体" pitchFamily="49" charset="-122"/>
              </a:rPr>
              <a:t>声明的形参也是私有内存变量。</a:t>
            </a:r>
          </a:p>
          <a:p>
            <a:r>
              <a:rPr lang="zh-CN" altLang="en-US" sz="2100" dirty="0" smtClean="0">
                <a:latin typeface="Arial" pitchFamily="34" charset="0"/>
                <a:ea typeface="黑体" pitchFamily="49" charset="-122"/>
              </a:rPr>
              <a:t>       私有</a:t>
            </a:r>
            <a:r>
              <a:rPr lang="zh-CN" altLang="en-US" sz="2100" dirty="0">
                <a:latin typeface="Arial" pitchFamily="34" charset="0"/>
                <a:ea typeface="黑体" pitchFamily="49" charset="-122"/>
              </a:rPr>
              <a:t>变量的作用域是定义它的过程及其被该过程所调用的各下级过程。当定义它的过程结束运行后</a:t>
            </a:r>
            <a:r>
              <a:rPr lang="zh-CN" altLang="en-US" sz="2100" dirty="0" smtClean="0">
                <a:latin typeface="Arial" pitchFamily="34" charset="0"/>
                <a:ea typeface="黑体" pitchFamily="49" charset="-122"/>
              </a:rPr>
              <a:t>，所有</a:t>
            </a:r>
            <a:r>
              <a:rPr lang="zh-CN" altLang="en-US" sz="2100" dirty="0">
                <a:latin typeface="Arial" pitchFamily="34" charset="0"/>
                <a:ea typeface="黑体" pitchFamily="49" charset="-122"/>
              </a:rPr>
              <a:t>私有变量会自动清除。</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PRIVATE </a:t>
            </a:r>
            <a:r>
              <a:rPr lang="en-US" altLang="zh-CN" sz="2100" dirty="0" err="1">
                <a:solidFill>
                  <a:srgbClr val="FFFF00"/>
                </a:solidFill>
                <a:latin typeface="Arial" pitchFamily="34" charset="0"/>
                <a:ea typeface="黑体" pitchFamily="49" charset="-122"/>
              </a:rPr>
              <a:t>MemVarList</a:t>
            </a:r>
            <a:endParaRPr lang="en-US" altLang="zh-CN" sz="2100" dirty="0">
              <a:solidFill>
                <a:srgbClr val="FFFF00"/>
              </a:solidFill>
              <a:latin typeface="Arial" pitchFamily="34" charset="0"/>
              <a:ea typeface="黑体" pitchFamily="49" charset="-122"/>
            </a:endParaRPr>
          </a:p>
          <a:p>
            <a:r>
              <a:rPr lang="zh-CN" altLang="en-US" sz="2100" dirty="0">
                <a:latin typeface="Arial" pitchFamily="34" charset="0"/>
                <a:ea typeface="黑体" pitchFamily="49" charset="-122"/>
              </a:rPr>
              <a:t>或者</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PRIVATE </a:t>
            </a:r>
            <a:r>
              <a:rPr lang="en-US" altLang="zh-CN" sz="2100" dirty="0">
                <a:solidFill>
                  <a:srgbClr val="FFFF00"/>
                </a:solidFill>
                <a:latin typeface="Arial" pitchFamily="34" charset="0"/>
                <a:ea typeface="黑体" pitchFamily="49" charset="-122"/>
              </a:rPr>
              <a:t>ALL [LIKE Skeleton | EXCEPT Skeleton]</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当前程序中定义的内存变量说明为私有变量。也可以隐藏指定的、在调用程序中定义的内存变量或数组。</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在命令</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中，参数的使用方法与</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相同命令中各参数相同</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．私有变量</a:t>
            </a:r>
          </a:p>
        </p:txBody>
      </p:sp>
    </p:spTree>
    <p:extLst>
      <p:ext uri="{BB962C8B-B14F-4D97-AF65-F5344CB8AC3E}">
        <p14:creationId xmlns:p14="http://schemas.microsoft.com/office/powerpoint/2010/main" val="3048405007"/>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[LIKE Skeleton | EXCEPT Skeleton]</a:t>
            </a:r>
            <a:r>
              <a:rPr lang="zh-CN" altLang="en-US" sz="2100" dirty="0">
                <a:latin typeface="Arial" pitchFamily="34" charset="0"/>
                <a:ea typeface="黑体" pitchFamily="49" charset="-122"/>
              </a:rPr>
              <a:t>为匹配结构，即说明具有或排除相同特点的变量为私有变量。匹配结构中可以使用通配符“*”和“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在同一过程中，用隐式或显式定义的私有变量的作用域完全相同。在主程序或上级过程中未经</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语句定义的私有变量，在下级过程中也未经显式定义，那么它的新值可以带回主程序或上级过程；若在下级过程中进行了显式定义，其新值不能带回主程序或上级过程中使用。</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并不创建变量，它只在当前程序中隐藏变量，这些变量是在高层程序中声明的。</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7-23】</a:t>
            </a:r>
            <a:r>
              <a:rPr lang="zh-CN" altLang="en-US" sz="2100" dirty="0">
                <a:latin typeface="Arial" pitchFamily="34" charset="0"/>
                <a:ea typeface="黑体" pitchFamily="49" charset="-122"/>
              </a:rPr>
              <a:t>有下面的程序，试说明过程中全局变量和私有变量的</a:t>
            </a:r>
            <a:r>
              <a:rPr lang="zh-CN" altLang="en-US" sz="2100" dirty="0" smtClean="0">
                <a:latin typeface="Arial" pitchFamily="34" charset="0"/>
                <a:ea typeface="黑体" pitchFamily="49" charset="-122"/>
              </a:rPr>
              <a:t>应用，如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7-16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052741221"/>
              </p:ext>
            </p:extLst>
          </p:nvPr>
        </p:nvGraphicFramePr>
        <p:xfrm>
          <a:off x="875734" y="3429000"/>
          <a:ext cx="7872730" cy="3352800"/>
        </p:xfrm>
        <a:graphic>
          <a:graphicData uri="http://schemas.openxmlformats.org/drawingml/2006/table">
            <a:tbl>
              <a:tblPr/>
              <a:tblGrid>
                <a:gridCol w="2600960"/>
                <a:gridCol w="2600960"/>
                <a:gridCol w="2670810"/>
              </a:tblGrid>
              <a:tr h="0">
                <a:tc>
                  <a:txBody>
                    <a:bodyPr/>
                    <a:lstStyle/>
                    <a:p>
                      <a:pPr algn="just" fontAlgn="ctr">
                        <a:spcAft>
                          <a:spcPts val="0"/>
                        </a:spcAft>
                      </a:pPr>
                      <a:r>
                        <a:rPr lang="en-US" sz="2000" kern="100" dirty="0">
                          <a:effectLst/>
                          <a:latin typeface="Times New Roman"/>
                          <a:ea typeface="宋体"/>
                        </a:rPr>
                        <a:t>***</a:t>
                      </a:r>
                      <a:r>
                        <a:rPr lang="en-US" sz="2000" kern="100" dirty="0" err="1">
                          <a:effectLst/>
                          <a:latin typeface="Times New Roman"/>
                          <a:ea typeface="宋体"/>
                        </a:rPr>
                        <a:t>main.prg</a:t>
                      </a:r>
                      <a:r>
                        <a:rPr lang="en-US" sz="2000" kern="100" dirty="0">
                          <a:effectLst/>
                          <a:latin typeface="Times New Roman"/>
                          <a:ea typeface="宋体"/>
                        </a:rPr>
                        <a:t>***</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public x1,x12,xyz</a:t>
                      </a:r>
                      <a:endParaRPr lang="zh-CN" sz="2000" kern="100" dirty="0">
                        <a:effectLst/>
                        <a:latin typeface="Times New Roman"/>
                        <a:ea typeface="宋体"/>
                      </a:endParaRPr>
                    </a:p>
                    <a:p>
                      <a:pPr algn="just" fontAlgn="ctr">
                        <a:spcAft>
                          <a:spcPts val="0"/>
                        </a:spcAft>
                      </a:pPr>
                      <a:r>
                        <a:rPr lang="en-US" sz="2000" kern="100" dirty="0" err="1">
                          <a:effectLst/>
                          <a:latin typeface="Times New Roman"/>
                          <a:ea typeface="宋体"/>
                        </a:rPr>
                        <a:t>stor</a:t>
                      </a:r>
                      <a:r>
                        <a:rPr lang="en-US" sz="2000" kern="100" dirty="0">
                          <a:effectLst/>
                          <a:latin typeface="Times New Roman"/>
                          <a:ea typeface="宋体"/>
                        </a:rPr>
                        <a:t> 5 to x1,x12,xyz,x</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display memory like x*</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do sub1</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 x1,x12,xyz,x</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display memory like x*</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?y</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cancel</a:t>
                      </a:r>
                      <a:endParaRPr lang="zh-CN" sz="2000" kern="100" dirty="0">
                        <a:effectLst/>
                        <a:latin typeface="Times New Roman"/>
                        <a:ea typeface="宋体"/>
                      </a:endParaRPr>
                    </a:p>
                  </a:txBody>
                  <a:tcPr marL="68580" marR="68580" marT="0" marB="0">
                    <a:lnL>
                      <a:noFill/>
                    </a:lnL>
                    <a:lnR>
                      <a:noFill/>
                    </a:lnR>
                    <a:lnT>
                      <a:noFill/>
                    </a:lnT>
                    <a:lnB>
                      <a:noFill/>
                    </a:lnB>
                  </a:tcPr>
                </a:tc>
                <a:tc>
                  <a:txBody>
                    <a:bodyPr/>
                    <a:lstStyle/>
                    <a:p>
                      <a:pPr algn="just" fontAlgn="ctr">
                        <a:spcAft>
                          <a:spcPts val="0"/>
                        </a:spcAft>
                      </a:pPr>
                      <a:r>
                        <a:rPr lang="en-US" sz="2000" kern="100">
                          <a:effectLst/>
                          <a:latin typeface="Times New Roman"/>
                          <a:ea typeface="宋体"/>
                        </a:rPr>
                        <a:t>***sub1.prg***</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priv all like x1*</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stor 0 to x1,x12,xyz</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x1=x1+1</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x12=x12+1</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xyz=xyz+1</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 x1,x12,xyz,x</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display memory like x*</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wait</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do sub2</a:t>
                      </a:r>
                      <a:endParaRPr lang="zh-CN" sz="2000" kern="100">
                        <a:effectLst/>
                        <a:latin typeface="Times New Roman"/>
                        <a:ea typeface="宋体"/>
                      </a:endParaRPr>
                    </a:p>
                    <a:p>
                      <a:pPr algn="just" fontAlgn="ctr">
                        <a:spcAft>
                          <a:spcPts val="0"/>
                        </a:spcAft>
                      </a:pPr>
                      <a:r>
                        <a:rPr lang="en-US" sz="2000" kern="100">
                          <a:effectLst/>
                          <a:latin typeface="Times New Roman"/>
                          <a:ea typeface="宋体"/>
                        </a:rPr>
                        <a:t>return</a:t>
                      </a:r>
                      <a:endParaRPr lang="zh-CN" sz="2000" kern="100">
                        <a:effectLst/>
                        <a:latin typeface="Times New Roman"/>
                        <a:ea typeface="宋体"/>
                      </a:endParaRPr>
                    </a:p>
                  </a:txBody>
                  <a:tcPr marL="68580" marR="68580" marT="0" marB="0">
                    <a:lnL>
                      <a:noFill/>
                    </a:lnL>
                    <a:lnR>
                      <a:noFill/>
                    </a:lnR>
                    <a:lnT>
                      <a:noFill/>
                    </a:lnT>
                    <a:lnB>
                      <a:noFill/>
                    </a:lnB>
                  </a:tcPr>
                </a:tc>
                <a:tc>
                  <a:txBody>
                    <a:bodyPr/>
                    <a:lstStyle/>
                    <a:p>
                      <a:pPr algn="just" fontAlgn="ctr">
                        <a:spcAft>
                          <a:spcPts val="0"/>
                        </a:spcAft>
                      </a:pPr>
                      <a:r>
                        <a:rPr lang="en-US" sz="2000" kern="100" dirty="0">
                          <a:effectLst/>
                          <a:latin typeface="Times New Roman"/>
                          <a:ea typeface="宋体"/>
                        </a:rPr>
                        <a:t>***sub2.prg***</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x1=x1+1</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x12=x12+1</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xyz=xyz+1</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display memory; like x*</a:t>
                      </a:r>
                      <a:endParaRPr lang="zh-CN" sz="2000" kern="100" dirty="0">
                        <a:effectLst/>
                        <a:latin typeface="Times New Roman"/>
                        <a:ea typeface="宋体"/>
                      </a:endParaRPr>
                    </a:p>
                    <a:p>
                      <a:pPr algn="just" fontAlgn="ctr">
                        <a:spcAft>
                          <a:spcPts val="0"/>
                        </a:spcAft>
                      </a:pPr>
                      <a:r>
                        <a:rPr lang="en-US" sz="2000" kern="100" dirty="0">
                          <a:effectLst/>
                          <a:latin typeface="Times New Roman"/>
                          <a:ea typeface="宋体"/>
                        </a:rPr>
                        <a:t>return</a:t>
                      </a:r>
                      <a:endParaRPr lang="zh-CN" sz="2000" kern="100" dirty="0">
                        <a:effectLst/>
                        <a:latin typeface="Times New Roman"/>
                        <a:ea typeface="宋体"/>
                      </a:endParaRP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1509142750"/>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725144"/>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可以使用过程的带参数调用方法，这种方法是：在调用过程的命令和被调用过程的相关语句中，分别设置数量相同、数据类型一致且排列顺序相互对应的参数表。调用过程的命令将一系列参数的值传递给被调用过程中的对应参数，被调用过程运行结束时，再将参数的值返回到调用它的上一级过程或主程序中。这种调用是通过带参数过程调用命令和接受参数命令实现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2844604" y="3851756"/>
            <a:ext cx="3454792" cy="369332"/>
          </a:xfrm>
          <a:prstGeom prst="rect">
            <a:avLst/>
          </a:prstGeom>
        </p:spPr>
        <p:txBody>
          <a:bodyPr wrap="none">
            <a:spAutoFit/>
          </a:bodyPr>
          <a:lstStyle/>
          <a:p>
            <a:r>
              <a:rPr lang="zh-CN" altLang="zh-CN" b="1" dirty="0"/>
              <a:t>图7-</a:t>
            </a:r>
            <a:r>
              <a:rPr lang="en-US" altLang="zh-CN" b="1" dirty="0"/>
              <a:t>16  </a:t>
            </a:r>
            <a:r>
              <a:rPr lang="zh-CN" altLang="zh-CN" b="1" dirty="0"/>
              <a:t>例7-</a:t>
            </a:r>
            <a:r>
              <a:rPr lang="en-US" altLang="zh-CN" b="1" dirty="0"/>
              <a:t>23</a:t>
            </a:r>
            <a:r>
              <a:rPr lang="zh-CN" altLang="zh-CN" b="1" dirty="0"/>
              <a:t>中变量的显示结果</a:t>
            </a:r>
            <a:endParaRPr lang="zh-CN" altLang="en-US"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9246" y="157351"/>
            <a:ext cx="5045507" cy="36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4613" y="429309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7.5.2  </a:t>
            </a:r>
            <a:r>
              <a:rPr lang="zh-CN" altLang="en-US" sz="2200" dirty="0">
                <a:ea typeface="黑体" pitchFamily="49" charset="-122"/>
              </a:rPr>
              <a:t>过程的参数调用</a:t>
            </a:r>
          </a:p>
        </p:txBody>
      </p:sp>
    </p:spTree>
    <p:extLst>
      <p:ext uri="{BB962C8B-B14F-4D97-AF65-F5344CB8AC3E}">
        <p14:creationId xmlns:p14="http://schemas.microsoft.com/office/powerpoint/2010/main" val="768960399"/>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：指定要打开或创建的程序文件名。若不指定新建程序文件的扩展名，</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自动指定</a:t>
            </a:r>
            <a:r>
              <a:rPr lang="en-US" altLang="zh-CN" sz="2100" dirty="0">
                <a:latin typeface="Arial" pitchFamily="34" charset="0"/>
                <a:ea typeface="黑体" pitchFamily="49" charset="-122"/>
              </a:rPr>
              <a:t>.PRG</a:t>
            </a:r>
            <a:r>
              <a:rPr lang="zh-CN" altLang="en-US" sz="2100" dirty="0">
                <a:latin typeface="Arial" pitchFamily="34" charset="0"/>
                <a:ea typeface="黑体" pitchFamily="49" charset="-122"/>
              </a:rPr>
              <a:t>为扩展名。</a:t>
            </a:r>
            <a:r>
              <a:rPr lang="en-US" altLang="zh-CN" sz="2100" dirty="0">
                <a:latin typeface="Arial" pitchFamily="34" charset="0"/>
                <a:ea typeface="黑体" pitchFamily="49" charset="-122"/>
              </a:rPr>
              <a:t>MODIFY COMMAND </a:t>
            </a:r>
            <a:r>
              <a:rPr lang="zh-CN" altLang="en-US" sz="2100" dirty="0">
                <a:latin typeface="Arial" pitchFamily="34" charset="0"/>
                <a:ea typeface="黑体" pitchFamily="49" charset="-122"/>
              </a:rPr>
              <a:t>支持含有星号“*”和问号“？”</a:t>
            </a:r>
            <a:r>
              <a:rPr lang="zh-CN" altLang="en-US" sz="2100" dirty="0" smtClean="0">
                <a:latin typeface="Arial" pitchFamily="34" charset="0"/>
                <a:ea typeface="黑体" pitchFamily="49" charset="-122"/>
              </a:rPr>
              <a:t>通配符（</a:t>
            </a:r>
            <a:r>
              <a:rPr lang="en-US" altLang="zh-CN" sz="2400" dirty="0" smtClean="0"/>
              <a:t>wildcard</a:t>
            </a:r>
            <a:r>
              <a:rPr lang="zh-CN" altLang="en-US" sz="2400" dirty="0" smtClean="0"/>
              <a:t>）</a:t>
            </a:r>
            <a:r>
              <a:rPr lang="zh-CN" altLang="en-US" sz="2100" dirty="0" smtClean="0">
                <a:latin typeface="Arial" pitchFamily="34" charset="0"/>
                <a:ea typeface="黑体" pitchFamily="49" charset="-122"/>
              </a:rPr>
              <a:t>的文件梗概。</a:t>
            </a:r>
            <a:r>
              <a:rPr lang="zh-CN" altLang="en-US" sz="2100" dirty="0">
                <a:latin typeface="Arial" pitchFamily="34" charset="0"/>
                <a:ea typeface="黑体" pitchFamily="49" charset="-122"/>
              </a:rPr>
              <a:t>名称与这个</a:t>
            </a:r>
            <a:r>
              <a:rPr lang="zh-CN" altLang="en-US" sz="2100" dirty="0" smtClean="0">
                <a:latin typeface="Arial" pitchFamily="34" charset="0"/>
                <a:ea typeface="黑体" pitchFamily="49" charset="-122"/>
              </a:rPr>
              <a:t>文件匹配</a:t>
            </a:r>
            <a:r>
              <a:rPr lang="zh-CN" altLang="en-US" sz="2100" dirty="0">
                <a:latin typeface="Arial" pitchFamily="34" charset="0"/>
                <a:ea typeface="黑体" pitchFamily="49" charset="-122"/>
              </a:rPr>
              <a:t>的每一个文件都在编辑窗口中打开。</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若省略文件名，将给打开的编辑窗口赋以一个初始名称“程序</a:t>
            </a:r>
            <a:r>
              <a:rPr lang="en-US" altLang="zh-CN" sz="2100" dirty="0">
                <a:latin typeface="Arial" pitchFamily="34" charset="0"/>
                <a:ea typeface="黑体" pitchFamily="49" charset="-122"/>
              </a:rPr>
              <a:t>1.PRG”</a:t>
            </a:r>
            <a:r>
              <a:rPr lang="zh-CN" altLang="en-US" sz="2100" dirty="0">
                <a:latin typeface="Arial" pitchFamily="34" charset="0"/>
                <a:ea typeface="黑体" pitchFamily="49" charset="-122"/>
              </a:rPr>
              <a:t>。当关闭编辑窗口时，可以用另外的文件名保存该文件。</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如果使用</a:t>
            </a:r>
            <a:r>
              <a:rPr lang="en-US" altLang="zh-CN" sz="2100" dirty="0">
                <a:latin typeface="Arial" pitchFamily="34" charset="0"/>
                <a:ea typeface="黑体" pitchFamily="49" charset="-122"/>
              </a:rPr>
              <a:t>MODIFY FILE</a:t>
            </a:r>
            <a:r>
              <a:rPr lang="zh-CN" altLang="en-US" sz="2100" dirty="0">
                <a:latin typeface="Arial" pitchFamily="34" charset="0"/>
                <a:ea typeface="黑体" pitchFamily="49" charset="-122"/>
              </a:rPr>
              <a:t>命令建立程序文件，则程序文件的扩展名</a:t>
            </a:r>
            <a:r>
              <a:rPr lang="en-US" altLang="zh-CN" sz="2100" dirty="0">
                <a:latin typeface="Arial" pitchFamily="34" charset="0"/>
                <a:ea typeface="黑体" pitchFamily="49" charset="-122"/>
              </a:rPr>
              <a:t>.PRG</a:t>
            </a:r>
            <a:r>
              <a:rPr lang="zh-CN" altLang="en-US" sz="2100" dirty="0">
                <a:latin typeface="Arial" pitchFamily="34" charset="0"/>
                <a:ea typeface="黑体" pitchFamily="49" charset="-122"/>
              </a:rPr>
              <a:t>不能少。</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：显示“打开”对话框。可以从中选择一个已有程序或键入要创建的新程序名。</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7-1】  </a:t>
            </a:r>
            <a:r>
              <a:rPr lang="zh-CN" altLang="en-US" sz="2100" dirty="0">
                <a:latin typeface="Arial" pitchFamily="34" charset="0"/>
                <a:ea typeface="黑体" pitchFamily="49" charset="-122"/>
              </a:rPr>
              <a:t>编写一程序，通过键盘输入一个华氏温度值，然后利用公式 转换成摄氏温度并输出。其中</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分别表示华氏温度和摄氏温度。</a:t>
            </a:r>
          </a:p>
          <a:p>
            <a:r>
              <a:rPr lang="zh-CN" altLang="en-US" sz="2100" dirty="0" smtClean="0">
                <a:latin typeface="Arial" pitchFamily="34" charset="0"/>
                <a:ea typeface="黑体" pitchFamily="49" charset="-122"/>
              </a:rPr>
              <a:t>       用</a:t>
            </a:r>
            <a:r>
              <a:rPr lang="zh-CN" altLang="en-US" sz="2100" dirty="0">
                <a:latin typeface="Arial" pitchFamily="34" charset="0"/>
                <a:ea typeface="黑体" pitchFamily="49" charset="-122"/>
              </a:rPr>
              <a:t>命令方式建立程序文件的方法和步骤如下：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在命令窗口中键入命令：</a:t>
            </a:r>
            <a:r>
              <a:rPr lang="en-US" altLang="zh-CN" sz="2100" dirty="0">
                <a:latin typeface="Arial" pitchFamily="34" charset="0"/>
                <a:ea typeface="黑体" pitchFamily="49" charset="-122"/>
              </a:rPr>
              <a:t>MODIFY COMMAND Ex07-01</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7-1</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ex08-01.prg”</a:t>
            </a:r>
            <a:r>
              <a:rPr lang="zh-CN" altLang="en-US" sz="2100" dirty="0">
                <a:latin typeface="Arial" pitchFamily="34" charset="0"/>
                <a:ea typeface="黑体" pitchFamily="49" charset="-122"/>
              </a:rPr>
              <a:t>编辑窗口中，输入程序所需要的命令行（要求每条命令占一行，如果命令行字符太多，右在关键字后加</a:t>
            </a:r>
            <a:r>
              <a:rPr lang="zh-CN" altLang="en-US" sz="2100" dirty="0" smtClean="0">
                <a:latin typeface="Arial" pitchFamily="34" charset="0"/>
                <a:ea typeface="黑体" pitchFamily="49" charset="-122"/>
              </a:rPr>
              <a:t>“</a:t>
            </a:r>
            <a:r>
              <a:rPr lang="zh-CN" altLang="en-US" sz="2100" dirty="0" smtClean="0">
                <a:latin typeface="Arial" pitchFamily="34" charset="0"/>
                <a:ea typeface="黑体" pitchFamily="49" charset="-122"/>
                <a:sym typeface="Wingdings 3"/>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，符号</a:t>
            </a:r>
            <a:r>
              <a:rPr lang="zh-CN" altLang="en-US" sz="2100" dirty="0" smtClean="0">
                <a:latin typeface="Arial" pitchFamily="34" charset="0"/>
                <a:ea typeface="黑体" pitchFamily="49" charset="-122"/>
              </a:rPr>
              <a:t>“</a:t>
            </a:r>
            <a:r>
              <a:rPr lang="zh-CN" altLang="en-US" sz="2100" dirty="0" smtClean="0">
                <a:latin typeface="Arial" pitchFamily="34" charset="0"/>
                <a:ea typeface="黑体" pitchFamily="49" charset="-122"/>
                <a:sym typeface="Wingdings 3"/>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表示空格），如图</a:t>
            </a:r>
            <a:r>
              <a:rPr lang="en-US" altLang="zh-CN" sz="2100" dirty="0">
                <a:latin typeface="Arial" pitchFamily="34" charset="0"/>
                <a:ea typeface="黑体" pitchFamily="49" charset="-122"/>
              </a:rPr>
              <a:t>7-2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552576204"/>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8018" y="500661"/>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DO </a:t>
            </a:r>
            <a:r>
              <a:rPr lang="en-US" altLang="zh-CN" sz="2100" dirty="0">
                <a:solidFill>
                  <a:srgbClr val="FFFF00"/>
                </a:solidFill>
                <a:latin typeface="Arial" pitchFamily="34" charset="0"/>
                <a:ea typeface="黑体" pitchFamily="49" charset="-122"/>
              </a:rPr>
              <a:t>ProgramName1 | </a:t>
            </a:r>
            <a:r>
              <a:rPr lang="en-US" altLang="zh-CN" sz="2100" dirty="0" err="1">
                <a:solidFill>
                  <a:srgbClr val="FFFF00"/>
                </a:solidFill>
                <a:latin typeface="Arial" pitchFamily="34" charset="0"/>
                <a:ea typeface="黑体" pitchFamily="49" charset="-122"/>
              </a:rPr>
              <a:t>ProcedureName</a:t>
            </a:r>
            <a:r>
              <a:rPr lang="en-US" altLang="zh-CN" sz="2100" dirty="0">
                <a:solidFill>
                  <a:srgbClr val="FFFF00"/>
                </a:solidFill>
                <a:latin typeface="Arial" pitchFamily="34" charset="0"/>
                <a:ea typeface="黑体" pitchFamily="49" charset="-122"/>
              </a:rPr>
              <a:t> [IN ProgramName2] [WITH </a:t>
            </a:r>
            <a:r>
              <a:rPr lang="en-US" altLang="zh-CN" sz="2100" dirty="0" err="1">
                <a:solidFill>
                  <a:srgbClr val="FFFF00"/>
                </a:solidFill>
                <a:latin typeface="Arial" pitchFamily="34" charset="0"/>
                <a:ea typeface="黑体" pitchFamily="49" charset="-122"/>
              </a:rPr>
              <a:t>ParameterList</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功能：调用过程</a:t>
            </a:r>
            <a:r>
              <a:rPr lang="zh-CN" altLang="en-US" sz="2100" dirty="0">
                <a:latin typeface="Arial" pitchFamily="34" charset="0"/>
                <a:ea typeface="黑体" pitchFamily="49" charset="-122"/>
              </a:rPr>
              <a:t>或过程文件中的过程，并为被调用过程提供参数。</a:t>
            </a:r>
          </a:p>
          <a:p>
            <a:r>
              <a:rPr lang="zh-CN" altLang="en-US" sz="2100" dirty="0" smtClean="0">
                <a:latin typeface="Arial" pitchFamily="34" charset="0"/>
                <a:ea typeface="黑体" pitchFamily="49" charset="-122"/>
              </a:rPr>
              <a:t>　　⑶说明：</a:t>
            </a:r>
            <a:r>
              <a:rPr lang="en-US" altLang="zh-CN" sz="2100" dirty="0" smtClean="0">
                <a:latin typeface="Arial" pitchFamily="34" charset="0"/>
                <a:ea typeface="黑体" pitchFamily="49" charset="-122"/>
              </a:rPr>
              <a:t>WITH </a:t>
            </a:r>
            <a:r>
              <a:rPr lang="en-US" altLang="zh-CN" sz="2100" dirty="0" err="1">
                <a:latin typeface="Arial" pitchFamily="34" charset="0"/>
                <a:ea typeface="黑体" pitchFamily="49" charset="-122"/>
              </a:rPr>
              <a:t>ParameterList</a:t>
            </a:r>
            <a:r>
              <a:rPr lang="zh-CN" altLang="en-US" sz="2100" dirty="0">
                <a:latin typeface="Arial" pitchFamily="34" charset="0"/>
                <a:ea typeface="黑体" pitchFamily="49" charset="-122"/>
              </a:rPr>
              <a:t>又称为实参（实在参数）表，其中的参数可以是表达式</a:t>
            </a:r>
            <a:r>
              <a:rPr lang="zh-CN" altLang="en-US" sz="2100" dirty="0" smtClean="0">
                <a:latin typeface="Arial" pitchFamily="34" charset="0"/>
                <a:ea typeface="黑体" pitchFamily="49" charset="-122"/>
              </a:rPr>
              <a:t>、名表达式、常量</a:t>
            </a:r>
            <a:r>
              <a:rPr lang="zh-CN" altLang="en-US" sz="2100" dirty="0">
                <a:latin typeface="Arial" pitchFamily="34" charset="0"/>
                <a:ea typeface="黑体" pitchFamily="49" charset="-122"/>
              </a:rPr>
              <a:t>、已赋值的变量、数组</a:t>
            </a:r>
            <a:r>
              <a:rPr lang="zh-CN" altLang="en-US" sz="2100" dirty="0" smtClean="0">
                <a:latin typeface="Arial" pitchFamily="34" charset="0"/>
                <a:ea typeface="黑体" pitchFamily="49" charset="-122"/>
              </a:rPr>
              <a:t>名或</a:t>
            </a:r>
            <a:r>
              <a:rPr lang="zh-CN" altLang="en-US" sz="2100" dirty="0">
                <a:latin typeface="Arial" pitchFamily="34" charset="0"/>
                <a:ea typeface="黑体" pitchFamily="49" charset="-122"/>
              </a:rPr>
              <a:t>用户自定的函数，参数之间用逗号分开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58018"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．带参数调用</a:t>
            </a:r>
          </a:p>
        </p:txBody>
      </p:sp>
      <p:sp>
        <p:nvSpPr>
          <p:cNvPr id="4" name="Rectangle 3"/>
          <p:cNvSpPr>
            <a:spLocks noChangeArrowheads="1"/>
          </p:cNvSpPr>
          <p:nvPr/>
        </p:nvSpPr>
        <p:spPr bwMode="auto">
          <a:xfrm>
            <a:off x="58018" y="2828946"/>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．接受参数</a:t>
            </a:r>
          </a:p>
        </p:txBody>
      </p:sp>
      <p:sp>
        <p:nvSpPr>
          <p:cNvPr id="5" name="Rectangle 4"/>
          <p:cNvSpPr>
            <a:spLocks noChangeArrowheads="1"/>
          </p:cNvSpPr>
          <p:nvPr/>
        </p:nvSpPr>
        <p:spPr bwMode="auto">
          <a:xfrm>
            <a:off x="58018" y="3212976"/>
            <a:ext cx="8997950" cy="3566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LPARAMETERS </a:t>
            </a:r>
            <a:r>
              <a:rPr lang="en-US" altLang="zh-CN" sz="2100" dirty="0">
                <a:solidFill>
                  <a:srgbClr val="FFFF00"/>
                </a:solidFill>
                <a:latin typeface="Arial" pitchFamily="34" charset="0"/>
                <a:ea typeface="黑体" pitchFamily="49" charset="-122"/>
              </a:rPr>
              <a:t>parameter1 [,parameter2],…</a:t>
            </a:r>
          </a:p>
          <a:p>
            <a:r>
              <a:rPr lang="zh-CN" altLang="en-US" sz="2100" dirty="0">
                <a:latin typeface="Arial" pitchFamily="34" charset="0"/>
                <a:ea typeface="黑体" pitchFamily="49" charset="-122"/>
              </a:rPr>
              <a:t>或</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PROCEDURE </a:t>
            </a:r>
            <a:r>
              <a:rPr lang="en-US" altLang="zh-CN" sz="2100" dirty="0" err="1">
                <a:solidFill>
                  <a:srgbClr val="FFFF00"/>
                </a:solidFill>
                <a:latin typeface="Arial" pitchFamily="34" charset="0"/>
                <a:ea typeface="黑体" pitchFamily="49" charset="-122"/>
              </a:rPr>
              <a:t>ProcedureName</a:t>
            </a:r>
            <a:r>
              <a:rPr lang="en-US" altLang="zh-CN" sz="2100" dirty="0">
                <a:solidFill>
                  <a:srgbClr val="FFFF00"/>
                </a:solidFill>
                <a:latin typeface="Arial" pitchFamily="34" charset="0"/>
                <a:ea typeface="黑体" pitchFamily="49" charset="-122"/>
              </a:rPr>
              <a:t>(parameter1 [,parameter2],…)</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功能：接受</a:t>
            </a:r>
            <a:r>
              <a:rPr lang="zh-CN" altLang="en-US" sz="2100" dirty="0">
                <a:latin typeface="Arial" pitchFamily="34" charset="0"/>
                <a:ea typeface="黑体" pitchFamily="49" charset="-122"/>
              </a:rPr>
              <a:t>调用过程的命令传递过来的参数。</a:t>
            </a:r>
          </a:p>
          <a:p>
            <a:r>
              <a:rPr lang="zh-CN" altLang="en-US" sz="2100" dirty="0" smtClean="0">
                <a:latin typeface="Arial" pitchFamily="34" charset="0"/>
                <a:ea typeface="黑体" pitchFamily="49" charset="-122"/>
              </a:rPr>
              <a:t>　　⑶说明：如果</a:t>
            </a:r>
            <a:r>
              <a:rPr lang="zh-CN" altLang="en-US" sz="2100" dirty="0">
                <a:latin typeface="Arial" pitchFamily="34" charset="0"/>
                <a:ea typeface="黑体" pitchFamily="49" charset="-122"/>
              </a:rPr>
              <a:t>使用第一种形式，该命令语句必须位于被调用过程的第一条可执行语句处。此处</a:t>
            </a:r>
            <a:r>
              <a:rPr lang="en-US" altLang="zh-CN" sz="2100" dirty="0">
                <a:latin typeface="Arial" pitchFamily="34" charset="0"/>
                <a:ea typeface="黑体" pitchFamily="49" charset="-122"/>
              </a:rPr>
              <a:t>parameter1 [,parameter2],…</a:t>
            </a:r>
            <a:r>
              <a:rPr lang="zh-CN" altLang="en-US" sz="2100" dirty="0">
                <a:latin typeface="Arial" pitchFamily="34" charset="0"/>
                <a:ea typeface="黑体" pitchFamily="49" charset="-122"/>
              </a:rPr>
              <a:t>称为形参（形式参数）表。其中的参数一般为内存变量。一般情况下，形参的个数应大于或等于实参的个数、数据类型要求相同。</a:t>
            </a:r>
          </a:p>
          <a:p>
            <a:r>
              <a:rPr lang="zh-CN" altLang="en-US" sz="2100" dirty="0" smtClean="0">
                <a:latin typeface="Arial" pitchFamily="34" charset="0"/>
                <a:ea typeface="黑体" pitchFamily="49" charset="-122"/>
              </a:rPr>
              <a:t>       调用</a:t>
            </a:r>
            <a:r>
              <a:rPr lang="zh-CN" altLang="en-US" sz="2100" dirty="0">
                <a:latin typeface="Arial" pitchFamily="34" charset="0"/>
                <a:ea typeface="黑体" pitchFamily="49" charset="-122"/>
              </a:rPr>
              <a:t>时实参的个数必须等于或少于形参的个数，当实参的个数少于形参的个数时，则其它的形参的值为</a:t>
            </a:r>
            <a:r>
              <a:rPr lang="en-US" altLang="zh-CN" sz="2100" dirty="0">
                <a:latin typeface="Arial" pitchFamily="34" charset="0"/>
                <a:ea typeface="黑体" pitchFamily="49" charset="-122"/>
              </a:rPr>
              <a:t>.F.</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481444544"/>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7-24】  </a:t>
            </a:r>
            <a:r>
              <a:rPr lang="zh-CN" altLang="en-US" sz="2100" dirty="0">
                <a:latin typeface="Arial" pitchFamily="34" charset="0"/>
                <a:ea typeface="黑体" pitchFamily="49" charset="-122"/>
              </a:rPr>
              <a:t>编写一程序，其功能是用带参调用方法计算任意三角形的面积。</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：设三角形的边长为</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，面积为</a:t>
            </a:r>
            <a:r>
              <a:rPr lang="en-US" altLang="zh-CN" sz="2100" dirty="0">
                <a:latin typeface="Arial" pitchFamily="34" charset="0"/>
                <a:ea typeface="黑体" pitchFamily="49" charset="-122"/>
              </a:rPr>
              <a:t>s</a:t>
            </a:r>
            <a:r>
              <a:rPr lang="zh-CN" altLang="en-US" sz="2100" dirty="0">
                <a:latin typeface="Arial" pitchFamily="34" charset="0"/>
                <a:ea typeface="黑体" pitchFamily="49" charset="-122"/>
              </a:rPr>
              <a:t>，由平面几何知识可知，当任意两条边之和大于第</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边时，它们才能构成一个三角形。为求出一个任意三角形的面积可使用公式 </a:t>
            </a:r>
            <a:r>
              <a:rPr lang="zh-CN" altLang="en-US" sz="2100" dirty="0" smtClean="0">
                <a:latin typeface="Arial" pitchFamily="34" charset="0"/>
                <a:ea typeface="黑体" pitchFamily="49" charset="-122"/>
              </a:rPr>
              <a:t>                           ，   其中                ，</a:t>
            </a:r>
            <a:r>
              <a:rPr lang="zh-CN" altLang="en-US" sz="2100" dirty="0">
                <a:latin typeface="Arial" pitchFamily="34" charset="0"/>
                <a:ea typeface="黑体" pitchFamily="49" charset="-122"/>
              </a:rPr>
              <a:t>该公式称为“海伦公式”。</a:t>
            </a:r>
          </a:p>
          <a:p>
            <a:r>
              <a:rPr lang="zh-CN" altLang="en-US" sz="2100" dirty="0" smtClean="0">
                <a:latin typeface="Arial" pitchFamily="34" charset="0"/>
                <a:ea typeface="黑体" pitchFamily="49" charset="-122"/>
              </a:rPr>
              <a:t>       程序代码，参见</a:t>
            </a:r>
            <a:r>
              <a:rPr lang="en-US" altLang="zh-CN" sz="2100" dirty="0" smtClean="0">
                <a:latin typeface="Arial" pitchFamily="34" charset="0"/>
                <a:ea typeface="黑体" pitchFamily="49" charset="-122"/>
              </a:rPr>
              <a:t>P296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252892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．参数传递的方式</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3702" y="1556792"/>
            <a:ext cx="25527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518692"/>
            <a:ext cx="10763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74613" y="2924944"/>
            <a:ext cx="8997950" cy="3861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带参数的过程调用中，主调过程将实参传递给被调过程的形参，实际上是一种数据的相互交换。这种数据交换的方式有两种，分别是地址传递方式和值传递。</a:t>
            </a:r>
          </a:p>
          <a:p>
            <a:r>
              <a:rPr lang="zh-CN" altLang="en-US" sz="2100" dirty="0" smtClean="0">
                <a:latin typeface="Arial" pitchFamily="34" charset="0"/>
                <a:ea typeface="黑体" pitchFamily="49" charset="-122"/>
              </a:rPr>
              <a:t>       地址</a:t>
            </a:r>
            <a:r>
              <a:rPr lang="zh-CN" altLang="en-US" sz="2100" dirty="0">
                <a:latin typeface="Arial" pitchFamily="34" charset="0"/>
                <a:ea typeface="黑体" pitchFamily="49" charset="-122"/>
              </a:rPr>
              <a:t>传递（</a:t>
            </a:r>
            <a:r>
              <a:rPr lang="en-US" altLang="zh-CN" sz="2100" dirty="0">
                <a:latin typeface="Arial" pitchFamily="34" charset="0"/>
                <a:ea typeface="黑体" pitchFamily="49" charset="-122"/>
              </a:rPr>
              <a:t>By Address</a:t>
            </a:r>
            <a:r>
              <a:rPr lang="zh-CN" altLang="en-US" sz="2100" dirty="0">
                <a:latin typeface="Arial" pitchFamily="34" charset="0"/>
                <a:ea typeface="黑体" pitchFamily="49" charset="-122"/>
              </a:rPr>
              <a:t>）是指在实参与形参的参数传递中，将实参自身的存储地址传递给形参。这样它们就使用了同一个存储地址，使得在被调过程中，形参值的任何改变都会反馈给主调过程的对应实参，从而实现参数的双向传递。地址传递又简称为传址，也称为引用传递。</a:t>
            </a:r>
          </a:p>
          <a:p>
            <a:r>
              <a:rPr lang="zh-CN" altLang="en-US" sz="2100" dirty="0" smtClean="0">
                <a:latin typeface="Arial" pitchFamily="34" charset="0"/>
                <a:ea typeface="黑体" pitchFamily="49" charset="-122"/>
              </a:rPr>
              <a:t>       值</a:t>
            </a:r>
            <a:r>
              <a:rPr lang="zh-CN" altLang="en-US" sz="2100" dirty="0">
                <a:latin typeface="Arial" pitchFamily="34" charset="0"/>
                <a:ea typeface="黑体" pitchFamily="49" charset="-122"/>
              </a:rPr>
              <a:t>传递（</a:t>
            </a:r>
            <a:r>
              <a:rPr lang="en-US" altLang="zh-CN" sz="2100" dirty="0">
                <a:latin typeface="Arial" pitchFamily="34" charset="0"/>
                <a:ea typeface="黑体" pitchFamily="49" charset="-122"/>
              </a:rPr>
              <a:t>By Value</a:t>
            </a:r>
            <a:r>
              <a:rPr lang="zh-CN" altLang="en-US" sz="2100" dirty="0">
                <a:latin typeface="Arial" pitchFamily="34" charset="0"/>
                <a:ea typeface="黑体" pitchFamily="49" charset="-122"/>
              </a:rPr>
              <a:t>）是指在实参与形参的参数传递中，系统首先为形参分配一个临时存储单元，然后将对应实参的值复制到该临时单元中，供形参使用。这样的传递，形参和实参实际上并不使用同一个存储地址，因而使得在被调过程中，形参值的任何改变都不会反馈给主调过程的对应实参，从而实现参数的单向传递</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676365270"/>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DO</a:t>
            </a:r>
            <a:r>
              <a:rPr lang="zh-CN" altLang="en-US" sz="2100" dirty="0">
                <a:latin typeface="Arial" pitchFamily="34" charset="0"/>
                <a:ea typeface="黑体" pitchFamily="49" charset="-122"/>
              </a:rPr>
              <a:t>形式的过程调用中，如无特殊说明，当实参是：表达式</a:t>
            </a:r>
            <a:r>
              <a:rPr lang="zh-CN" altLang="en-US" sz="2100" dirty="0" smtClean="0">
                <a:latin typeface="Arial" pitchFamily="34" charset="0"/>
                <a:ea typeface="黑体" pitchFamily="49" charset="-122"/>
              </a:rPr>
              <a:t>、名表达式、常量</a:t>
            </a:r>
            <a:r>
              <a:rPr lang="zh-CN" altLang="en-US" sz="2100" dirty="0">
                <a:latin typeface="Arial" pitchFamily="34" charset="0"/>
                <a:ea typeface="黑体" pitchFamily="49" charset="-122"/>
              </a:rPr>
              <a:t>、文字、自定义函数时传递按传值方式进行，实参是内存变量名、字段名、数组名时传递均按传址方式传递。实参如果是数组名则将数组的首地址传递给形参，形参变量将变成一个和实参数组相同的数组</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如果</a:t>
            </a:r>
            <a:r>
              <a:rPr lang="zh-CN" altLang="en-US" sz="2100" dirty="0">
                <a:latin typeface="Arial" pitchFamily="34" charset="0"/>
                <a:ea typeface="黑体" pitchFamily="49" charset="-122"/>
              </a:rPr>
              <a:t>实参是内存变量而又希望进行值传递，可以用圆括号将该内存变量括起来，强制该变量以值方式传递数据。用圆括号的方法变量的传递方式，其格式如下：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DO </a:t>
            </a:r>
            <a:r>
              <a:rPr lang="en-US" altLang="zh-CN" sz="2100" dirty="0">
                <a:solidFill>
                  <a:srgbClr val="FFFF00"/>
                </a:solidFill>
                <a:latin typeface="Arial" pitchFamily="34" charset="0"/>
                <a:ea typeface="黑体" pitchFamily="49" charset="-122"/>
              </a:rPr>
              <a:t>… [WITH ( Parameter1 ) [,( Parameter2 )]…]</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7-25】  </a:t>
            </a:r>
            <a:r>
              <a:rPr lang="zh-CN" altLang="en-US" sz="2100" dirty="0">
                <a:latin typeface="Arial" pitchFamily="34" charset="0"/>
                <a:ea typeface="黑体" pitchFamily="49" charset="-122"/>
              </a:rPr>
              <a:t>运行下面的程序，分析两种参数传递方式的区别。</a:t>
            </a:r>
          </a:p>
          <a:p>
            <a:r>
              <a:rPr lang="zh-CN" altLang="en-US" sz="2100" dirty="0" smtClean="0">
                <a:latin typeface="Arial" pitchFamily="34" charset="0"/>
                <a:ea typeface="黑体" pitchFamily="49" charset="-122"/>
              </a:rPr>
              <a:t>       程序代码及分析过程，参见</a:t>
            </a:r>
            <a:r>
              <a:rPr lang="en-US" altLang="zh-CN" sz="2100" dirty="0" smtClean="0">
                <a:latin typeface="Arial" pitchFamily="34" charset="0"/>
                <a:ea typeface="黑体" pitchFamily="49" charset="-122"/>
              </a:rPr>
              <a:t>P297</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3534259"/>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7.6  </a:t>
            </a:r>
            <a:r>
              <a:rPr lang="zh-CN" altLang="en-US" sz="2400" dirty="0">
                <a:latin typeface="黑体" pitchFamily="49" charset="-122"/>
                <a:ea typeface="黑体" pitchFamily="49" charset="-122"/>
              </a:rPr>
              <a:t>自定义函数</a:t>
            </a:r>
          </a:p>
        </p:txBody>
      </p:sp>
      <p:sp>
        <p:nvSpPr>
          <p:cNvPr id="5" name="Rectangle 4"/>
          <p:cNvSpPr>
            <a:spLocks noChangeArrowheads="1"/>
          </p:cNvSpPr>
          <p:nvPr/>
        </p:nvSpPr>
        <p:spPr bwMode="auto">
          <a:xfrm>
            <a:off x="74613" y="4071518"/>
            <a:ext cx="8997950" cy="697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中，除系统提供了大量的函数外，还允许用户自定义一个函数以便灵活使用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3" y="487434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．自定义函数的定义与调用</a:t>
            </a:r>
          </a:p>
        </p:txBody>
      </p:sp>
      <p:sp>
        <p:nvSpPr>
          <p:cNvPr id="7" name="Rectangle 4"/>
          <p:cNvSpPr>
            <a:spLocks noChangeArrowheads="1"/>
          </p:cNvSpPr>
          <p:nvPr/>
        </p:nvSpPr>
        <p:spPr bwMode="auto">
          <a:xfrm>
            <a:off x="74613" y="5339601"/>
            <a:ext cx="8997950" cy="1041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自定义函数（</a:t>
            </a:r>
            <a:r>
              <a:rPr lang="en-US" altLang="zh-CN" sz="2100" dirty="0">
                <a:latin typeface="Arial" pitchFamily="34" charset="0"/>
                <a:ea typeface="黑体" pitchFamily="49" charset="-122"/>
              </a:rPr>
              <a:t>User Defined Function</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UDF</a:t>
            </a:r>
            <a:r>
              <a:rPr lang="zh-CN" altLang="en-US" sz="2100" dirty="0">
                <a:latin typeface="Arial" pitchFamily="34" charset="0"/>
                <a:ea typeface="黑体" pitchFamily="49" charset="-122"/>
              </a:rPr>
              <a:t>）的建立与过程建立的方法基本一样，不同的地方在于自定义函数一般存在一个返回值，即用户自定义函数包括以</a:t>
            </a:r>
            <a:r>
              <a:rPr lang="en-US" altLang="zh-CN" sz="2100" dirty="0">
                <a:latin typeface="Arial" pitchFamily="34" charset="0"/>
                <a:ea typeface="黑体" pitchFamily="49" charset="-122"/>
              </a:rPr>
              <a:t>.PRG </a:t>
            </a:r>
            <a:r>
              <a:rPr lang="zh-CN" altLang="en-US" sz="2100" dirty="0">
                <a:latin typeface="Arial" pitchFamily="34" charset="0"/>
                <a:ea typeface="黑体" pitchFamily="49" charset="-122"/>
              </a:rPr>
              <a:t>扩展名保存的独立的程序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928376107"/>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4" name="Rectangle 4"/>
          <p:cNvSpPr>
            <a:spLocks noChangeArrowheads="1"/>
          </p:cNvSpPr>
          <p:nvPr/>
        </p:nvSpPr>
        <p:spPr bwMode="auto">
          <a:xfrm>
            <a:off x="74613" y="188640"/>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自定义函数的命令格式为：</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1</a:t>
            </a: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LPARAMETERS parameter1 [ ,parameter2 ] ,... ]</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Statements</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RETURN [</a:t>
            </a:r>
            <a:r>
              <a:rPr lang="en-US" altLang="zh-CN" sz="2100" dirty="0" err="1">
                <a:solidFill>
                  <a:srgbClr val="FFFF00"/>
                </a:solidFill>
                <a:latin typeface="Arial" pitchFamily="34" charset="0"/>
                <a:ea typeface="黑体" pitchFamily="49" charset="-122"/>
              </a:rPr>
              <a:t>eExpression</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2</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FUNCTION </a:t>
            </a:r>
            <a:r>
              <a:rPr lang="en-US" altLang="zh-CN" sz="2100" dirty="0" err="1">
                <a:solidFill>
                  <a:srgbClr val="FFFF00"/>
                </a:solidFill>
                <a:latin typeface="Arial" pitchFamily="34" charset="0"/>
                <a:ea typeface="黑体" pitchFamily="49" charset="-122"/>
              </a:rPr>
              <a:t>FunctionName</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LPARAMETERS parameter1 [ ,parameter2 ] ,... ]</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Statements</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RETURN [</a:t>
            </a:r>
            <a:r>
              <a:rPr lang="en-US" altLang="zh-CN" sz="2100" dirty="0" err="1">
                <a:solidFill>
                  <a:srgbClr val="FFFF00"/>
                </a:solidFill>
                <a:latin typeface="Arial" pitchFamily="34" charset="0"/>
                <a:ea typeface="黑体" pitchFamily="49" charset="-122"/>
              </a:rPr>
              <a:t>eExpression</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ENDFUNC]</a:t>
            </a:r>
          </a:p>
          <a:p>
            <a:r>
              <a:rPr lang="zh-CN" altLang="en-US" sz="2100" dirty="0">
                <a:latin typeface="Arial" pitchFamily="34" charset="0"/>
                <a:ea typeface="黑体" pitchFamily="49" charset="-122"/>
              </a:rPr>
              <a:t>或</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FUNCTION </a:t>
            </a:r>
            <a:r>
              <a:rPr lang="en-US" altLang="zh-CN" sz="2100" dirty="0" err="1">
                <a:solidFill>
                  <a:srgbClr val="FFFF00"/>
                </a:solidFill>
                <a:latin typeface="Arial" pitchFamily="34" charset="0"/>
                <a:ea typeface="黑体" pitchFamily="49" charset="-122"/>
              </a:rPr>
              <a:t>FunctionName</a:t>
            </a:r>
            <a:r>
              <a:rPr lang="en-US" altLang="zh-CN" sz="2100" dirty="0">
                <a:solidFill>
                  <a:srgbClr val="FFFF00"/>
                </a:solidFill>
                <a:latin typeface="Arial" pitchFamily="34" charset="0"/>
                <a:ea typeface="黑体" pitchFamily="49" charset="-122"/>
              </a:rPr>
              <a:t> ( [] )</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Statements</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RETURN [</a:t>
            </a:r>
            <a:r>
              <a:rPr lang="en-US" altLang="zh-CN" sz="2100" dirty="0" err="1">
                <a:solidFill>
                  <a:srgbClr val="FFFF00"/>
                </a:solidFill>
                <a:latin typeface="Arial" pitchFamily="34" charset="0"/>
                <a:ea typeface="黑体" pitchFamily="49" charset="-122"/>
              </a:rPr>
              <a:t>eExpression</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ENDFUNC]</a:t>
            </a:r>
          </a:p>
          <a:p>
            <a:r>
              <a:rPr lang="en-US" altLang="zh-CN" sz="2100" dirty="0" smtClean="0">
                <a:latin typeface="Arial" pitchFamily="34" charset="0"/>
                <a:ea typeface="黑体" pitchFamily="49" charset="-122"/>
              </a:rPr>
              <a:t>　　⑶</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一个函数并能返回一个结果。使用命令格式</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所编写的函数可直接写在主程序的下方，也可用于定义数据库文件的内部函数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302245119"/>
      </p:ext>
    </p:extLst>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188640"/>
            <a:ext cx="8997950"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自定义</a:t>
            </a:r>
            <a:r>
              <a:rPr lang="zh-CN" altLang="en-US" sz="2100" dirty="0">
                <a:latin typeface="Arial" pitchFamily="34" charset="0"/>
                <a:ea typeface="黑体" pitchFamily="49" charset="-122"/>
              </a:rPr>
              <a:t>函数的调用方法如下：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格式格式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VarName</a:t>
            </a:r>
            <a:r>
              <a:rPr lang="en-US" altLang="zh-CN" sz="2100" dirty="0">
                <a:solidFill>
                  <a:srgbClr val="FFFF00"/>
                </a:solidFill>
                <a:latin typeface="Arial" pitchFamily="34" charset="0"/>
                <a:ea typeface="黑体" pitchFamily="49" charset="-122"/>
              </a:rPr>
              <a:t>=] </a:t>
            </a:r>
            <a:r>
              <a:rPr lang="en-US" altLang="zh-CN" sz="2100" dirty="0" err="1">
                <a:solidFill>
                  <a:srgbClr val="FFFF00"/>
                </a:solidFill>
                <a:latin typeface="Arial" pitchFamily="34" charset="0"/>
                <a:ea typeface="黑体" pitchFamily="49" charset="-122"/>
              </a:rPr>
              <a:t>FunctionName</a:t>
            </a:r>
            <a:r>
              <a:rPr lang="en-US" altLang="zh-CN" sz="2100" dirty="0">
                <a:solidFill>
                  <a:srgbClr val="FFFF00"/>
                </a:solidFill>
                <a:latin typeface="Arial" pitchFamily="34" charset="0"/>
                <a:ea typeface="黑体" pitchFamily="49" charset="-122"/>
              </a:rPr>
              <a:t>( [parameter1[ ,parameter2] ,...]</a:t>
            </a:r>
            <a:r>
              <a:rPr lang="zh-CN" altLang="en-US"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用</a:t>
            </a:r>
            <a:r>
              <a:rPr lang="zh-CN" altLang="en-US" sz="2100" dirty="0">
                <a:latin typeface="Arial" pitchFamily="34" charset="0"/>
                <a:ea typeface="黑体" pitchFamily="49" charset="-122"/>
              </a:rPr>
              <a:t>实参数替换自定义函数中的形参数，运行函数体并返回函数值。</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这里</a:t>
            </a:r>
            <a:r>
              <a:rPr lang="zh-CN" altLang="en-US" sz="2100" dirty="0">
                <a:latin typeface="Arial" pitchFamily="34" charset="0"/>
                <a:ea typeface="黑体" pitchFamily="49" charset="-122"/>
              </a:rPr>
              <a:t>的实参数，其实就是自变量。调用无参数的自定义函数时，函数名后的一对圆括号“（）”不能省略。如果</a:t>
            </a:r>
            <a:r>
              <a:rPr lang="en-US" altLang="zh-CN" sz="2100" dirty="0" err="1">
                <a:latin typeface="Arial" pitchFamily="34" charset="0"/>
                <a:ea typeface="黑体" pitchFamily="49" charset="-122"/>
              </a:rPr>
              <a:t>VarName</a:t>
            </a:r>
            <a:r>
              <a:rPr lang="zh-CN" altLang="en-US" sz="2100" dirty="0">
                <a:latin typeface="Arial" pitchFamily="34" charset="0"/>
                <a:ea typeface="黑体" pitchFamily="49" charset="-122"/>
              </a:rPr>
              <a:t>（变量名）存在，则函数返回的值将赋给该变量。</a:t>
            </a:r>
          </a:p>
          <a:p>
            <a:r>
              <a:rPr lang="zh-CN" altLang="en-US" sz="2100" dirty="0" smtClean="0">
                <a:latin typeface="Arial" pitchFamily="34" charset="0"/>
                <a:ea typeface="黑体" pitchFamily="49" charset="-122"/>
              </a:rPr>
              <a:t>　　如果</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命令不包含返回值或者隐含执行</a:t>
            </a:r>
            <a:r>
              <a:rPr lang="en-US" altLang="zh-CN" sz="2100" dirty="0">
                <a:latin typeface="Arial" pitchFamily="34" charset="0"/>
                <a:ea typeface="黑体" pitchFamily="49" charset="-122"/>
              </a:rPr>
              <a:t>RETURN</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都将返回逻辑真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7-26】  </a:t>
            </a:r>
            <a:r>
              <a:rPr lang="zh-CN" altLang="en-US" sz="2100" dirty="0">
                <a:latin typeface="Arial" pitchFamily="34" charset="0"/>
                <a:ea typeface="黑体" pitchFamily="49" charset="-122"/>
              </a:rPr>
              <a:t>使用自定义函数，求任意三角形面积的面积。</a:t>
            </a:r>
          </a:p>
          <a:p>
            <a:r>
              <a:rPr lang="zh-CN" altLang="en-US" sz="2100" dirty="0" smtClean="0">
                <a:latin typeface="Arial" pitchFamily="34" charset="0"/>
                <a:ea typeface="黑体" pitchFamily="49" charset="-122"/>
              </a:rPr>
              <a:t>　　程序</a:t>
            </a:r>
            <a:r>
              <a:rPr lang="zh-CN" altLang="en-US" sz="2100" dirty="0">
                <a:latin typeface="Arial" pitchFamily="34" charset="0"/>
                <a:ea typeface="黑体" pitchFamily="49" charset="-122"/>
              </a:rPr>
              <a:t>编写</a:t>
            </a:r>
            <a:r>
              <a:rPr lang="zh-CN" altLang="en-US" sz="2100" dirty="0" smtClean="0">
                <a:latin typeface="Arial" pitchFamily="34" charset="0"/>
                <a:ea typeface="黑体" pitchFamily="49" charset="-122"/>
              </a:rPr>
              <a:t>步骤，参见</a:t>
            </a:r>
            <a:r>
              <a:rPr lang="en-US" altLang="zh-CN" sz="2100" dirty="0" smtClean="0">
                <a:latin typeface="Arial" pitchFamily="34" charset="0"/>
                <a:ea typeface="黑体" pitchFamily="49" charset="-122"/>
              </a:rPr>
              <a:t>P298</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4869160"/>
            <a:ext cx="8997950" cy="1620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调用</a:t>
            </a:r>
            <a:r>
              <a:rPr lang="zh-CN" altLang="en-US" sz="2100" dirty="0">
                <a:latin typeface="Arial" pitchFamily="34" charset="0"/>
                <a:ea typeface="黑体" pitchFamily="49" charset="-122"/>
              </a:rPr>
              <a:t>程序与被调用自定义函数（程序）之间的参数</a:t>
            </a:r>
            <a:r>
              <a:rPr lang="zh-CN" altLang="en-US" sz="2100" dirty="0" smtClean="0">
                <a:latin typeface="Arial" pitchFamily="34" charset="0"/>
                <a:ea typeface="黑体" pitchFamily="49" charset="-122"/>
              </a:rPr>
              <a:t>传递有“值”和“</a:t>
            </a:r>
            <a:r>
              <a:rPr lang="zh-CN" altLang="en-US" sz="2100" dirty="0">
                <a:latin typeface="Arial" pitchFamily="34" charset="0"/>
                <a:ea typeface="黑体" pitchFamily="49" charset="-122"/>
              </a:rPr>
              <a:t>引用（地址）”传递方式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函数过程的调用中，如无特殊说明，参数传递一律按传值方式进行。要改变变量参数的传递方式</a:t>
            </a:r>
            <a:r>
              <a:rPr lang="zh-CN" altLang="en-US" sz="2100" dirty="0" smtClean="0">
                <a:latin typeface="Arial" pitchFamily="34" charset="0"/>
                <a:ea typeface="黑体" pitchFamily="49" charset="-122"/>
              </a:rPr>
              <a:t>，可使用下面一条命令</a:t>
            </a:r>
            <a:r>
              <a:rPr lang="zh-CN" altLang="en-US" sz="2100" dirty="0">
                <a:latin typeface="Arial" pitchFamily="34" charset="0"/>
                <a:ea typeface="黑体" pitchFamily="49" charset="-122"/>
              </a:rPr>
              <a:t>，用于指定参数传递方式，使用</a:t>
            </a:r>
            <a:r>
              <a:rPr lang="zh-CN" altLang="en-US" sz="2100" dirty="0" smtClean="0">
                <a:latin typeface="Arial" pitchFamily="34" charset="0"/>
                <a:ea typeface="黑体" pitchFamily="49" charset="-122"/>
              </a:rPr>
              <a:t>语法如下：</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443713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a:ea typeface="黑体" pitchFamily="49" charset="-122"/>
              </a:rPr>
              <a:t>．自定义函数的参数传递方式</a:t>
            </a:r>
            <a:endParaRPr lang="zh-CN" altLang="en-US" sz="2200" dirty="0">
              <a:ea typeface="黑体" pitchFamily="49" charset="-122"/>
            </a:endParaRPr>
          </a:p>
        </p:txBody>
      </p:sp>
    </p:spTree>
    <p:extLst>
      <p:ext uri="{BB962C8B-B14F-4D97-AF65-F5344CB8AC3E}">
        <p14:creationId xmlns:p14="http://schemas.microsoft.com/office/powerpoint/2010/main" val="2302440042"/>
      </p:ext>
    </p:extLst>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UDFPARMS TO VALUE | REFERENCE</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参数传递方式，系统默认为传值方式。</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若</a:t>
            </a:r>
            <a:r>
              <a:rPr lang="zh-CN" altLang="en-US" sz="2100" dirty="0">
                <a:latin typeface="Arial" pitchFamily="34" charset="0"/>
                <a:ea typeface="黑体" pitchFamily="49" charset="-122"/>
              </a:rPr>
              <a:t>选用</a:t>
            </a:r>
            <a:r>
              <a:rPr lang="en-US" altLang="zh-CN" sz="2100" dirty="0">
                <a:latin typeface="Arial" pitchFamily="34" charset="0"/>
                <a:ea typeface="黑体" pitchFamily="49" charset="-122"/>
              </a:rPr>
              <a:t>REFERENCE</a:t>
            </a:r>
            <a:r>
              <a:rPr lang="zh-CN" altLang="en-US" sz="2100" dirty="0">
                <a:latin typeface="Arial" pitchFamily="34" charset="0"/>
                <a:ea typeface="黑体" pitchFamily="49" charset="-122"/>
              </a:rPr>
              <a:t>，则设置为“引用（地址）”方式。若选用</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，则置为“值”传递方式；和</a:t>
            </a:r>
            <a:r>
              <a:rPr lang="en-US" altLang="zh-CN" sz="2100" dirty="0">
                <a:latin typeface="Arial" pitchFamily="34" charset="0"/>
                <a:ea typeface="黑体" pitchFamily="49" charset="-122"/>
              </a:rPr>
              <a:t>DO</a:t>
            </a:r>
            <a:r>
              <a:rPr lang="zh-CN" altLang="en-US" sz="2100" dirty="0">
                <a:latin typeface="Arial" pitchFamily="34" charset="0"/>
                <a:ea typeface="黑体" pitchFamily="49" charset="-122"/>
              </a:rPr>
              <a:t>调用中用圆括号“（</a:t>
            </a:r>
            <a:r>
              <a:rPr lang="en-US" altLang="zh-CN" sz="2100" dirty="0" err="1">
                <a:latin typeface="Arial" pitchFamily="34" charset="0"/>
                <a:ea typeface="黑体" pitchFamily="49" charset="-122"/>
              </a:rPr>
              <a:t>VarName</a:t>
            </a:r>
            <a:r>
              <a:rPr lang="zh-CN" altLang="en-US" sz="2100" dirty="0">
                <a:latin typeface="Arial" pitchFamily="34" charset="0"/>
                <a:ea typeface="黑体" pitchFamily="49" charset="-122"/>
              </a:rPr>
              <a:t>）”形式将变量或数组的传递由传址改为传值方式相类似，在函数调用且在值传递方式下，在函数调用中可以用“</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VarName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的形式将变量或数组的传递方式由传值改为传址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VarName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的形式对过程程序的参数传递不起作用，过程间的参数传递默认为地址传递。如果要使用值传递，请使用表达式或在变量上加一括号“（）”。</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7-27】  </a:t>
            </a:r>
            <a:r>
              <a:rPr lang="zh-CN" altLang="en-US" sz="2100" dirty="0">
                <a:latin typeface="Arial" pitchFamily="34" charset="0"/>
                <a:ea typeface="黑体" pitchFamily="49" charset="-122"/>
              </a:rPr>
              <a:t>程序运行结束后，观察和分析屏幕上显示的结果。</a:t>
            </a:r>
          </a:p>
          <a:p>
            <a:r>
              <a:rPr lang="zh-CN" altLang="en-US" sz="2100" dirty="0" smtClean="0">
                <a:latin typeface="Arial" pitchFamily="34" charset="0"/>
                <a:ea typeface="黑体" pitchFamily="49" charset="-122"/>
              </a:rPr>
              <a:t>　　分析过程，见</a:t>
            </a:r>
            <a:r>
              <a:rPr lang="en-US" altLang="zh-CN" sz="2100" dirty="0" smtClean="0">
                <a:latin typeface="Arial" pitchFamily="34" charset="0"/>
                <a:ea typeface="黑体" pitchFamily="49" charset="-122"/>
              </a:rPr>
              <a:t>P299</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2450580713"/>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285574"/>
            <a:ext cx="8997950" cy="999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程序</a:t>
            </a:r>
            <a:r>
              <a:rPr lang="zh-CN" altLang="en-US" sz="2100" dirty="0">
                <a:latin typeface="Arial" pitchFamily="34" charset="0"/>
                <a:ea typeface="黑体" pitchFamily="49" charset="-122"/>
              </a:rPr>
              <a:t>输入完成后，按</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键，或单击窗口的“关闭 ”按钮，存盘并返回到命令窗口中。如果放弃该程序的编辑，可按</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键，或按</a:t>
            </a:r>
            <a:r>
              <a:rPr lang="en-US" altLang="zh-CN" sz="2100" dirty="0" err="1">
                <a:latin typeface="Arial" pitchFamily="34" charset="0"/>
                <a:ea typeface="黑体" pitchFamily="49" charset="-122"/>
              </a:rPr>
              <a:t>Ctrl+Q</a:t>
            </a:r>
            <a:r>
              <a:rPr lang="zh-CN" altLang="en-US" sz="2100" dirty="0">
                <a:latin typeface="Arial" pitchFamily="34" charset="0"/>
                <a:ea typeface="黑体" pitchFamily="49" charset="-122"/>
              </a:rPr>
              <a:t>不存盘退出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6732240" y="1101940"/>
            <a:ext cx="2013052"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7-1  </a:t>
            </a:r>
            <a:r>
              <a:rPr lang="zh-CN" altLang="en-US" dirty="0">
                <a:solidFill>
                  <a:srgbClr val="FFFFFF"/>
                </a:solidFill>
                <a:latin typeface="Arial" pitchFamily="34" charset="0"/>
                <a:ea typeface="黑体" pitchFamily="49" charset="-122"/>
              </a:rPr>
              <a:t>在命令窗口输入命令 </a:t>
            </a:r>
            <a:endParaRPr lang="zh-CN" altLang="en-US" dirty="0"/>
          </a:p>
        </p:txBody>
      </p:sp>
      <p:sp>
        <p:nvSpPr>
          <p:cNvPr id="4" name="矩形 3"/>
          <p:cNvSpPr/>
          <p:nvPr/>
        </p:nvSpPr>
        <p:spPr>
          <a:xfrm>
            <a:off x="805687" y="1582043"/>
            <a:ext cx="2286000" cy="369332"/>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7-2  </a:t>
            </a:r>
            <a:r>
              <a:rPr lang="zh-CN" altLang="en-US" dirty="0">
                <a:solidFill>
                  <a:srgbClr val="FFFFFF"/>
                </a:solidFill>
                <a:latin typeface="Arial" pitchFamily="34" charset="0"/>
                <a:ea typeface="黑体" pitchFamily="49" charset="-122"/>
              </a:rPr>
              <a:t>程序编辑窗口</a:t>
            </a:r>
            <a:endParaRPr lang="zh-CN" alt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099" y="681818"/>
            <a:ext cx="17811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183940"/>
            <a:ext cx="3598000"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3721383"/>
            <a:ext cx="8997950" cy="2947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建立文件步骤</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打开“文件”菜单，单击“新建”命令，进入“新建”对话框。然后选中“程序”项，进入编辑窗口。</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在编辑窗口输入程序所需要的各个命令行。</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所有命令输入完成后，打开“文件”菜单，单击“保存”命令，或按</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键。此时，系统会自动提示输入程序文件名，输入程序文件名后，系统自动将程序文件存入磁盘。</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编辑文件步骤</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打开“文件”菜单，单击“打开”命令，出现“打开”对话框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4613" y="33570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．菜单方式</a:t>
            </a:r>
          </a:p>
        </p:txBody>
      </p:sp>
    </p:spTree>
    <p:extLst>
      <p:ext uri="{BB962C8B-B14F-4D97-AF65-F5344CB8AC3E}">
        <p14:creationId xmlns:p14="http://schemas.microsoft.com/office/powerpoint/2010/main" val="943280008"/>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60648"/>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在编辑窗口输入程序所需要的各个命令行。</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所有命令输入完成后，打开“文件”菜单，单击“保存”命令，或按</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键。此时，系统会自动提示输入程序文件名，输入程序文件名后，系统自动将程序文件存入磁盘</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995717" y="4211000"/>
            <a:ext cx="252028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7-3  “</a:t>
            </a:r>
            <a:r>
              <a:rPr lang="zh-CN" altLang="en-US" dirty="0">
                <a:solidFill>
                  <a:srgbClr val="FFFFFF"/>
                </a:solidFill>
                <a:latin typeface="Arial" pitchFamily="34" charset="0"/>
                <a:ea typeface="黑体" pitchFamily="49" charset="-122"/>
              </a:rPr>
              <a:t>打开”对话框</a:t>
            </a:r>
          </a:p>
        </p:txBody>
      </p:sp>
      <p:sp>
        <p:nvSpPr>
          <p:cNvPr id="4" name="Rectangle 4"/>
          <p:cNvSpPr>
            <a:spLocks noChangeArrowheads="1"/>
          </p:cNvSpPr>
          <p:nvPr/>
        </p:nvSpPr>
        <p:spPr bwMode="auto">
          <a:xfrm>
            <a:off x="74613" y="4581128"/>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修改完成后，打开“文件”菜单，单击“保存”命令，或按</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键，系统将修改后的程序文件用原文件名存盘，而修改之前的文件仍保留，只是文件名后的扩展名自动改为</a:t>
            </a:r>
            <a:r>
              <a:rPr lang="en-US" altLang="zh-CN" sz="2100" dirty="0">
                <a:latin typeface="Arial" pitchFamily="34" charset="0"/>
                <a:ea typeface="黑体" pitchFamily="49" charset="-122"/>
              </a:rPr>
              <a:t>.BAK</a:t>
            </a:r>
            <a:r>
              <a:rPr lang="zh-CN" altLang="en-US" sz="2100" dirty="0">
                <a:latin typeface="Arial" pitchFamily="34" charset="0"/>
                <a:ea typeface="黑体" pitchFamily="49" charset="-122"/>
              </a:rPr>
              <a:t>。修改后的程序文件也可重新命名：打开“文件”菜单，单击“另存为”命令，输入新文件名。</a:t>
            </a:r>
          </a:p>
          <a:p>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或</a:t>
            </a:r>
            <a:r>
              <a:rPr lang="en-US" altLang="zh-CN" sz="2100" dirty="0" err="1">
                <a:latin typeface="Arial" pitchFamily="34" charset="0"/>
                <a:ea typeface="黑体" pitchFamily="49" charset="-122"/>
              </a:rPr>
              <a:t>Ctrl+Q</a:t>
            </a:r>
            <a:r>
              <a:rPr lang="zh-CN" altLang="en-US" sz="2100" dirty="0">
                <a:latin typeface="Arial" pitchFamily="34" charset="0"/>
                <a:ea typeface="黑体" pitchFamily="49" charset="-122"/>
              </a:rPr>
              <a:t>组合键，可放弃本次的修改并退出编辑</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13" y="1556792"/>
            <a:ext cx="3207489" cy="24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1628800"/>
            <a:ext cx="5361483" cy="258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编辑文件步骤</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打开“文件”菜单，单击“打开”命令，出现“打开”对话框。</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在“打开”对话框中，输入或选择要修改的文件名。然后，单击“打开”按钮，系统自动按输入或选择的文件名将程序文件调入内存，并显示在文本编辑窗口以供修改，如图</a:t>
            </a:r>
            <a:r>
              <a:rPr lang="en-US" altLang="zh-CN" sz="2100" dirty="0">
                <a:latin typeface="Arial" pitchFamily="34" charset="0"/>
                <a:ea typeface="黑体" pitchFamily="49" charset="-122"/>
              </a:rPr>
              <a:t>7-3</a:t>
            </a:r>
            <a:r>
              <a:rPr lang="zh-CN" altLang="en-US" sz="2100" dirty="0">
                <a:latin typeface="Arial" pitchFamily="34" charset="0"/>
                <a:ea typeface="黑体" pitchFamily="49" charset="-122"/>
              </a:rPr>
              <a:t>所示。</a:t>
            </a:r>
          </a:p>
        </p:txBody>
      </p:sp>
    </p:spTree>
    <p:extLst>
      <p:ext uri="{BB962C8B-B14F-4D97-AF65-F5344CB8AC3E}">
        <p14:creationId xmlns:p14="http://schemas.microsoft.com/office/powerpoint/2010/main" val="2531962816"/>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51858"/>
            <a:ext cx="8997950" cy="368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程序</a:t>
            </a:r>
            <a:r>
              <a:rPr lang="zh-CN" altLang="en-US" sz="2100" dirty="0">
                <a:latin typeface="Arial" pitchFamily="34" charset="0"/>
                <a:ea typeface="黑体" pitchFamily="49" charset="-122"/>
              </a:rPr>
              <a:t>文件的执行有以下</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种命令和菜单两种方式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7.1.2  </a:t>
            </a:r>
            <a:r>
              <a:rPr lang="zh-CN" altLang="en-US" sz="2200" dirty="0">
                <a:ea typeface="黑体" pitchFamily="49" charset="-122"/>
              </a:rPr>
              <a:t>程序文件的运行</a:t>
            </a:r>
          </a:p>
        </p:txBody>
      </p:sp>
      <p:sp>
        <p:nvSpPr>
          <p:cNvPr id="4" name="Rectangle 3"/>
          <p:cNvSpPr>
            <a:spLocks noChangeArrowheads="1"/>
          </p:cNvSpPr>
          <p:nvPr/>
        </p:nvSpPr>
        <p:spPr bwMode="auto">
          <a:xfrm>
            <a:off x="74613" y="92392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．命令方式</a:t>
            </a:r>
          </a:p>
        </p:txBody>
      </p:sp>
      <p:sp>
        <p:nvSpPr>
          <p:cNvPr id="6" name="Rectangle 4"/>
          <p:cNvSpPr>
            <a:spLocks noChangeArrowheads="1"/>
          </p:cNvSpPr>
          <p:nvPr/>
        </p:nvSpPr>
        <p:spPr bwMode="auto">
          <a:xfrm>
            <a:off x="74613" y="1287107"/>
            <a:ext cx="5865539" cy="2282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DO </a:t>
            </a:r>
            <a:r>
              <a:rPr lang="en-US" altLang="zh-CN" sz="2100" dirty="0">
                <a:latin typeface="Arial" pitchFamily="34" charset="0"/>
                <a:ea typeface="黑体" pitchFamily="49" charset="-122"/>
              </a:rPr>
              <a:t>ProgramName1 | </a:t>
            </a:r>
            <a:r>
              <a:rPr lang="en-US" altLang="zh-CN" sz="2100" dirty="0" err="1">
                <a:latin typeface="Arial" pitchFamily="34" charset="0"/>
                <a:ea typeface="黑体" pitchFamily="49" charset="-122"/>
              </a:rPr>
              <a:t>ProcedureName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IN ProgramName2] [WITH </a:t>
            </a:r>
            <a:r>
              <a:rPr lang="en-US" altLang="zh-CN" sz="2100" dirty="0" err="1">
                <a:latin typeface="Arial" pitchFamily="34" charset="0"/>
                <a:ea typeface="黑体" pitchFamily="49" charset="-122"/>
              </a:rPr>
              <a:t>ParameterList</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一个</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程序或过程从磁盘调入内存并</a:t>
            </a:r>
            <a:r>
              <a:rPr lang="zh-CN" altLang="en-US" sz="2100" dirty="0" smtClean="0">
                <a:latin typeface="Arial" pitchFamily="34" charset="0"/>
                <a:ea typeface="黑体" pitchFamily="49" charset="-122"/>
              </a:rPr>
              <a:t>执行，如</a:t>
            </a:r>
            <a:r>
              <a:rPr lang="zh-CN" altLang="en-US" sz="2100" dirty="0">
                <a:latin typeface="Arial" pitchFamily="34" charset="0"/>
                <a:ea typeface="黑体" pitchFamily="49" charset="-122"/>
              </a:rPr>
              <a:t>在命令窗口中输入</a:t>
            </a:r>
            <a:r>
              <a:rPr lang="en-US" altLang="zh-CN" sz="2100" dirty="0">
                <a:latin typeface="Arial" pitchFamily="34" charset="0"/>
                <a:ea typeface="黑体" pitchFamily="49" charset="-122"/>
              </a:rPr>
              <a:t>DO Ex08-01</a:t>
            </a:r>
            <a:r>
              <a:rPr lang="zh-CN" altLang="en-US" sz="2100" dirty="0">
                <a:latin typeface="Arial" pitchFamily="34" charset="0"/>
                <a:ea typeface="黑体" pitchFamily="49" charset="-122"/>
              </a:rPr>
              <a:t>并回车，程序的运行结果如图</a:t>
            </a:r>
            <a:r>
              <a:rPr lang="en-US" altLang="zh-CN" sz="2100" dirty="0">
                <a:latin typeface="Arial" pitchFamily="34" charset="0"/>
                <a:ea typeface="黑体" pitchFamily="49" charset="-122"/>
              </a:rPr>
              <a:t>7-4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6" y="1465856"/>
            <a:ext cx="3372126" cy="21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4"/>
          <p:cNvSpPr>
            <a:spLocks noChangeArrowheads="1"/>
          </p:cNvSpPr>
          <p:nvPr/>
        </p:nvSpPr>
        <p:spPr bwMode="auto">
          <a:xfrm>
            <a:off x="74613" y="3573016"/>
            <a:ext cx="8997950" cy="3182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DO </a:t>
            </a:r>
            <a:r>
              <a:rPr lang="en-US" altLang="zh-CN" sz="2100" dirty="0">
                <a:latin typeface="Arial" pitchFamily="34" charset="0"/>
                <a:ea typeface="黑体" pitchFamily="49" charset="-122"/>
              </a:rPr>
              <a:t>ProgramName1 | </a:t>
            </a:r>
            <a:r>
              <a:rPr lang="en-US" altLang="zh-CN" sz="2100" dirty="0" err="1">
                <a:latin typeface="Arial" pitchFamily="34" charset="0"/>
                <a:ea typeface="黑体" pitchFamily="49" charset="-122"/>
              </a:rPr>
              <a:t>ProcedureName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IN ProgramName2] [WITH </a:t>
            </a:r>
            <a:r>
              <a:rPr lang="en-US" altLang="zh-CN" sz="2100" dirty="0" err="1">
                <a:latin typeface="Arial" pitchFamily="34" charset="0"/>
                <a:ea typeface="黑体" pitchFamily="49" charset="-122"/>
              </a:rPr>
              <a:t>ParameterList</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一个</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程序或过程从磁盘调入内存并</a:t>
            </a:r>
            <a:r>
              <a:rPr lang="zh-CN" altLang="en-US" sz="2100" dirty="0" smtClean="0">
                <a:latin typeface="Arial" pitchFamily="34" charset="0"/>
                <a:ea typeface="黑体" pitchFamily="49" charset="-122"/>
              </a:rPr>
              <a:t>执行，如</a:t>
            </a:r>
            <a:r>
              <a:rPr lang="zh-CN" altLang="en-US" sz="2100" dirty="0">
                <a:latin typeface="Arial" pitchFamily="34" charset="0"/>
                <a:ea typeface="黑体" pitchFamily="49" charset="-122"/>
              </a:rPr>
              <a:t>在命令窗口中输入</a:t>
            </a:r>
            <a:r>
              <a:rPr lang="en-US" altLang="zh-CN" sz="2100" dirty="0">
                <a:latin typeface="Arial" pitchFamily="34" charset="0"/>
                <a:ea typeface="黑体" pitchFamily="49" charset="-122"/>
              </a:rPr>
              <a:t>DO Ex08-01</a:t>
            </a:r>
            <a:r>
              <a:rPr lang="zh-CN" altLang="en-US" sz="2100" dirty="0">
                <a:latin typeface="Arial" pitchFamily="34" charset="0"/>
                <a:ea typeface="黑体" pitchFamily="49" charset="-122"/>
              </a:rPr>
              <a:t>并回车，程序的运行结果如图</a:t>
            </a:r>
            <a:r>
              <a:rPr lang="en-US" altLang="zh-CN" sz="2100" dirty="0">
                <a:latin typeface="Arial" pitchFamily="34" charset="0"/>
                <a:ea typeface="黑体" pitchFamily="49" charset="-122"/>
              </a:rPr>
              <a:t>7-4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ProgramName1</a:t>
            </a:r>
            <a:r>
              <a:rPr lang="zh-CN" altLang="en-US" sz="2100" dirty="0">
                <a:latin typeface="Arial" pitchFamily="34" charset="0"/>
                <a:ea typeface="黑体" pitchFamily="49" charset="-122"/>
              </a:rPr>
              <a:t>：指定要执行的程序的名称，执行的程序可以不包含</a:t>
            </a:r>
            <a:r>
              <a:rPr lang="zh-CN" altLang="en-US" sz="2100" dirty="0" smtClean="0">
                <a:latin typeface="Arial" pitchFamily="34" charset="0"/>
                <a:ea typeface="黑体" pitchFamily="49" charset="-122"/>
              </a:rPr>
              <a:t>扩展名。使用</a:t>
            </a:r>
            <a:r>
              <a:rPr lang="en-US" altLang="zh-CN" sz="2100" dirty="0">
                <a:latin typeface="Arial" pitchFamily="34" charset="0"/>
                <a:ea typeface="黑体" pitchFamily="49" charset="-122"/>
              </a:rPr>
              <a:t>DO</a:t>
            </a:r>
            <a:r>
              <a:rPr lang="zh-CN" altLang="en-US" sz="2100" dirty="0">
                <a:latin typeface="Arial" pitchFamily="34" charset="0"/>
                <a:ea typeface="黑体" pitchFamily="49" charset="-122"/>
              </a:rPr>
              <a:t>也可执行带扩展名（</a:t>
            </a:r>
            <a:r>
              <a:rPr lang="en-US" altLang="zh-CN" sz="2100" dirty="0">
                <a:latin typeface="Arial" pitchFamily="34" charset="0"/>
                <a:ea typeface="黑体" pitchFamily="49" charset="-122"/>
              </a:rPr>
              <a:t>.MPR</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SPR</a:t>
            </a:r>
            <a:r>
              <a:rPr lang="zh-CN" altLang="en-US" sz="2100" dirty="0">
                <a:latin typeface="Arial" pitchFamily="34" charset="0"/>
                <a:ea typeface="黑体" pitchFamily="49" charset="-122"/>
              </a:rPr>
              <a:t>或者</a:t>
            </a:r>
            <a:r>
              <a:rPr lang="en-US" altLang="zh-CN" sz="2100" dirty="0">
                <a:latin typeface="Arial" pitchFamily="34" charset="0"/>
                <a:ea typeface="黑体" pitchFamily="49" charset="-122"/>
              </a:rPr>
              <a:t>.QPR</a:t>
            </a:r>
            <a:r>
              <a:rPr lang="zh-CN" altLang="en-US" sz="2100" dirty="0">
                <a:latin typeface="Arial" pitchFamily="34" charset="0"/>
                <a:ea typeface="黑体" pitchFamily="49" charset="-122"/>
              </a:rPr>
              <a:t>）的菜单程序、表单程序或者查询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6154076" y="3613666"/>
            <a:ext cx="2512226" cy="369332"/>
          </a:xfrm>
          <a:prstGeom prst="rect">
            <a:avLst/>
          </a:prstGeom>
        </p:spPr>
        <p:txBody>
          <a:bodyPr wrap="none">
            <a:spAutoFit/>
          </a:bodyPr>
          <a:lstStyle/>
          <a:p>
            <a:r>
              <a:rPr lang="zh-CN" altLang="zh-CN" b="1" dirty="0"/>
              <a:t>图 </a:t>
            </a:r>
            <a:r>
              <a:rPr lang="en-US" altLang="zh-CN" b="1" dirty="0"/>
              <a:t>7-4  </a:t>
            </a:r>
            <a:r>
              <a:rPr lang="zh-CN" altLang="zh-CN" b="1" dirty="0"/>
              <a:t>程序的运行界面</a:t>
            </a:r>
            <a:endParaRPr lang="zh-CN" altLang="en-US" b="1" dirty="0"/>
          </a:p>
        </p:txBody>
      </p:sp>
    </p:spTree>
    <p:extLst>
      <p:ext uri="{BB962C8B-B14F-4D97-AF65-F5344CB8AC3E}">
        <p14:creationId xmlns:p14="http://schemas.microsoft.com/office/powerpoint/2010/main" val="1630516054"/>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928861"/>
            <a:ext cx="5001443" cy="1409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程序代码编辑环境下，打开“程序”菜单，单击“运行”命令，然后在屏幕显示的对话框中确定或输入要执行的程序文件名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50288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．菜单方式</a:t>
            </a:r>
          </a:p>
        </p:txBody>
      </p:sp>
      <p:sp>
        <p:nvSpPr>
          <p:cNvPr id="4" name="Rectangle 3"/>
          <p:cNvSpPr>
            <a:spLocks noChangeArrowheads="1"/>
          </p:cNvSpPr>
          <p:nvPr/>
        </p:nvSpPr>
        <p:spPr bwMode="auto">
          <a:xfrm>
            <a:off x="74613" y="3404442"/>
            <a:ext cx="4498975" cy="360000"/>
          </a:xfrm>
          <a:prstGeom prst="rect">
            <a:avLst/>
          </a:prstGeom>
          <a:gradFill rotWithShape="1">
            <a:gsLst>
              <a:gs pos="0">
                <a:schemeClr val="accent1">
                  <a:lumMod val="50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．在编辑状态下执行程序</a:t>
            </a:r>
          </a:p>
        </p:txBody>
      </p:sp>
      <p:sp>
        <p:nvSpPr>
          <p:cNvPr id="5" name="Rectangle 4"/>
          <p:cNvSpPr>
            <a:spLocks noChangeArrowheads="1"/>
          </p:cNvSpPr>
          <p:nvPr/>
        </p:nvSpPr>
        <p:spPr bwMode="auto">
          <a:xfrm>
            <a:off x="74613" y="3830415"/>
            <a:ext cx="8997950" cy="2910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运行一个程序，用户也可在程序代码编辑状态下执行，方法有：</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单击“常用”工具栏上的“运行”按钮 。</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直接按下</a:t>
            </a:r>
            <a:r>
              <a:rPr lang="en-US" altLang="zh-CN" sz="2100" dirty="0" err="1">
                <a:latin typeface="Arial" pitchFamily="34" charset="0"/>
                <a:ea typeface="黑体" pitchFamily="49" charset="-122"/>
              </a:rPr>
              <a:t>Ctrl+E</a:t>
            </a:r>
            <a:r>
              <a:rPr lang="zh-CN" altLang="en-US" sz="2100" dirty="0">
                <a:latin typeface="Arial" pitchFamily="34" charset="0"/>
                <a:ea typeface="黑体" pitchFamily="49" charset="-122"/>
              </a:rPr>
              <a:t>组合键。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在编辑代码窗口中，直接单击鼠标右键，在弹出的快捷菜单中选择“执行</a:t>
            </a:r>
            <a:r>
              <a:rPr lang="en-US" altLang="zh-CN" sz="2100" dirty="0">
                <a:latin typeface="Arial" pitchFamily="34" charset="0"/>
                <a:ea typeface="黑体" pitchFamily="49" charset="-122"/>
              </a:rPr>
              <a:t>XX.PRG”</a:t>
            </a:r>
            <a:r>
              <a:rPr lang="zh-CN" altLang="en-US" sz="2100" dirty="0">
                <a:latin typeface="Arial" pitchFamily="34" charset="0"/>
                <a:ea typeface="黑体" pitchFamily="49" charset="-122"/>
              </a:rPr>
              <a:t>命令即可运行该程序，其中</a:t>
            </a:r>
            <a:r>
              <a:rPr lang="en-US" altLang="zh-CN" sz="2100" dirty="0">
                <a:latin typeface="Arial" pitchFamily="34" charset="0"/>
                <a:ea typeface="黑体" pitchFamily="49" charset="-122"/>
              </a:rPr>
              <a:t>XX</a:t>
            </a:r>
            <a:r>
              <a:rPr lang="zh-CN" altLang="en-US" sz="2100" dirty="0">
                <a:latin typeface="Arial" pitchFamily="34" charset="0"/>
                <a:ea typeface="黑体" pitchFamily="49" charset="-122"/>
              </a:rPr>
              <a:t>代表程序文件名。</a:t>
            </a:r>
          </a:p>
          <a:p>
            <a:r>
              <a:rPr lang="zh-CN" altLang="en-US" sz="2100" dirty="0" smtClean="0">
                <a:latin typeface="Arial" pitchFamily="34" charset="0"/>
                <a:ea typeface="黑体" pitchFamily="49" charset="-122"/>
              </a:rPr>
              <a:t>　　程序代码</a:t>
            </a:r>
            <a:r>
              <a:rPr lang="zh-CN" altLang="en-US" sz="2100" dirty="0">
                <a:latin typeface="Arial" pitchFamily="34" charset="0"/>
                <a:ea typeface="黑体" pitchFamily="49" charset="-122"/>
              </a:rPr>
              <a:t>编辑窗口中</a:t>
            </a:r>
            <a:r>
              <a:rPr lang="zh-CN" altLang="en-US" sz="2100" dirty="0" smtClean="0">
                <a:latin typeface="Arial" pitchFamily="34" charset="0"/>
                <a:ea typeface="黑体" pitchFamily="49" charset="-122"/>
              </a:rPr>
              <a:t>，选定</a:t>
            </a:r>
            <a:r>
              <a:rPr lang="zh-CN" altLang="en-US" sz="2100" dirty="0">
                <a:latin typeface="Arial" pitchFamily="34" charset="0"/>
                <a:ea typeface="黑体" pitchFamily="49" charset="-122"/>
              </a:rPr>
              <a:t>要执行的代码行，</a:t>
            </a:r>
            <a:r>
              <a:rPr lang="zh-CN" altLang="en-US" sz="2100" dirty="0" smtClean="0">
                <a:latin typeface="Arial" pitchFamily="34" charset="0"/>
                <a:ea typeface="黑体" pitchFamily="49" charset="-122"/>
              </a:rPr>
              <a:t>然后鼠标右键，</a:t>
            </a:r>
            <a:r>
              <a:rPr lang="zh-CN" altLang="en-US" sz="2100" dirty="0">
                <a:latin typeface="Arial" pitchFamily="34" charset="0"/>
                <a:ea typeface="黑体" pitchFamily="49" charset="-122"/>
              </a:rPr>
              <a:t>在弹出的快捷菜单中选择“运行所选区域”命令即可，如图</a:t>
            </a:r>
            <a:r>
              <a:rPr lang="en-US" altLang="zh-CN" sz="2100" dirty="0">
                <a:latin typeface="Arial" pitchFamily="34" charset="0"/>
                <a:ea typeface="黑体" pitchFamily="49" charset="-122"/>
              </a:rPr>
              <a:t>7-5</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中执行“程序”菜单中的“取消”命令），及时进行中断并返回到程序代码编辑窗口。</a:t>
            </a:r>
          </a:p>
        </p:txBody>
      </p:sp>
      <p:sp>
        <p:nvSpPr>
          <p:cNvPr id="7" name="矩形 6"/>
          <p:cNvSpPr/>
          <p:nvPr/>
        </p:nvSpPr>
        <p:spPr>
          <a:xfrm>
            <a:off x="3732829" y="3029075"/>
            <a:ext cx="25440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 </a:t>
            </a:r>
            <a:r>
              <a:rPr lang="en-US" altLang="zh-CN" dirty="0">
                <a:solidFill>
                  <a:srgbClr val="FFFFFF"/>
                </a:solidFill>
                <a:latin typeface="Arial" pitchFamily="34" charset="0"/>
                <a:ea typeface="黑体" pitchFamily="49" charset="-122"/>
              </a:rPr>
              <a:t>7-5  </a:t>
            </a:r>
            <a:r>
              <a:rPr lang="zh-CN" altLang="en-US" dirty="0">
                <a:solidFill>
                  <a:srgbClr val="FFFFFF"/>
                </a:solidFill>
                <a:latin typeface="Arial" pitchFamily="34" charset="0"/>
                <a:ea typeface="黑体" pitchFamily="49" charset="-122"/>
              </a:rPr>
              <a:t>运行部分代码</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89" y="1700808"/>
            <a:ext cx="2513914" cy="21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ChangeArrowheads="1"/>
          </p:cNvSpPr>
          <p:nvPr/>
        </p:nvSpPr>
        <p:spPr bwMode="auto">
          <a:xfrm>
            <a:off x="74613" y="116632"/>
            <a:ext cx="8997950" cy="1320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a:t>
            </a:r>
            <a:r>
              <a:rPr lang="en-US" altLang="zh-CN" sz="2100" dirty="0" err="1">
                <a:latin typeface="Arial" pitchFamily="34" charset="0"/>
                <a:ea typeface="黑体" pitchFamily="49" charset="-122"/>
              </a:rPr>
              <a:t>ProcedureName</a:t>
            </a:r>
            <a:r>
              <a:rPr lang="zh-CN" altLang="en-US" sz="2100" dirty="0">
                <a:latin typeface="Arial" pitchFamily="34" charset="0"/>
                <a:ea typeface="黑体" pitchFamily="49" charset="-122"/>
              </a:rPr>
              <a:t>：指定要执行的过程的名称，详细内容见本章的</a:t>
            </a:r>
            <a:r>
              <a:rPr lang="en-US" altLang="zh-CN" sz="2100" dirty="0">
                <a:latin typeface="Arial" pitchFamily="34" charset="0"/>
                <a:ea typeface="黑体" pitchFamily="49" charset="-122"/>
              </a:rPr>
              <a:t>7.4</a:t>
            </a:r>
            <a:r>
              <a:rPr lang="zh-CN" altLang="en-US" sz="2100" dirty="0">
                <a:latin typeface="Arial" pitchFamily="34" charset="0"/>
                <a:ea typeface="黑体" pitchFamily="49" charset="-122"/>
              </a:rPr>
              <a:t>节。</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IN ProgramName2</a:t>
            </a:r>
            <a:r>
              <a:rPr lang="zh-CN" altLang="en-US" sz="2100" dirty="0">
                <a:latin typeface="Arial" pitchFamily="34" charset="0"/>
                <a:ea typeface="黑体" pitchFamily="49" charset="-122"/>
              </a:rPr>
              <a:t>：执行</a:t>
            </a:r>
            <a:r>
              <a:rPr lang="en-US" altLang="zh-CN" sz="2100" dirty="0">
                <a:latin typeface="Arial" pitchFamily="34" charset="0"/>
                <a:ea typeface="黑体" pitchFamily="49" charset="-122"/>
              </a:rPr>
              <a:t>ProgramName2</a:t>
            </a:r>
            <a:r>
              <a:rPr lang="zh-CN" altLang="en-US" sz="2100" dirty="0">
                <a:latin typeface="Arial" pitchFamily="34" charset="0"/>
                <a:ea typeface="黑体" pitchFamily="49" charset="-122"/>
              </a:rPr>
              <a:t>指定的程序文件中的一个</a:t>
            </a:r>
            <a:r>
              <a:rPr lang="zh-CN" altLang="en-US" sz="2100" dirty="0" smtClean="0">
                <a:latin typeface="Arial" pitchFamily="34" charset="0"/>
                <a:ea typeface="黑体" pitchFamily="49" charset="-122"/>
              </a:rPr>
              <a:t>过程；而</a:t>
            </a:r>
            <a:r>
              <a:rPr lang="en-US" altLang="zh-CN" sz="2100" dirty="0" smtClean="0">
                <a:latin typeface="Arial" pitchFamily="34" charset="0"/>
                <a:ea typeface="黑体" pitchFamily="49" charset="-122"/>
              </a:rPr>
              <a:t>WITH </a:t>
            </a:r>
            <a:r>
              <a:rPr lang="en-US" altLang="zh-CN" sz="2100" dirty="0" err="1">
                <a:latin typeface="Arial" pitchFamily="34" charset="0"/>
                <a:ea typeface="黑体" pitchFamily="49" charset="-122"/>
              </a:rPr>
              <a:t>ParameterList</a:t>
            </a:r>
            <a:r>
              <a:rPr lang="zh-CN" altLang="en-US" sz="2100" dirty="0">
                <a:latin typeface="Arial" pitchFamily="34" charset="0"/>
                <a:ea typeface="黑体" pitchFamily="49" charset="-122"/>
              </a:rPr>
              <a:t>：指出要传递给程序或过程的参数</a:t>
            </a:r>
            <a:r>
              <a:rPr lang="zh-CN" altLang="en-US" sz="2100" dirty="0" smtClean="0">
                <a:latin typeface="Arial" pitchFamily="34" charset="0"/>
                <a:ea typeface="黑体" pitchFamily="49" charset="-122"/>
              </a:rPr>
              <a:t>列表。</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294904406"/>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1925</TotalTime>
  <Pages>0</Pages>
  <Words>4654</Words>
  <Characters>0</Characters>
  <Application>Microsoft Office PowerPoint</Application>
  <DocSecurity>0</DocSecurity>
  <PresentationFormat>全屏显示(4:3)</PresentationFormat>
  <Lines>0</Lines>
  <Paragraphs>732</Paragraphs>
  <Slides>55</Slides>
  <Notes>0</Notes>
  <HiddenSlides>0</HiddenSlides>
  <MMClips>1</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2848</cp:revision>
  <dcterms:created xsi:type="dcterms:W3CDTF">1999-01-28T02:15:27Z</dcterms:created>
  <dcterms:modified xsi:type="dcterms:W3CDTF">2015-11-10T03:46:19Z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