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5" r:id="rId3"/>
    <p:sldId id="281" r:id="rId4"/>
    <p:sldId id="259" r:id="rId5"/>
    <p:sldId id="261" r:id="rId6"/>
    <p:sldId id="262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282" r:id="rId20"/>
    <p:sldId id="327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28" r:id="rId31"/>
    <p:sldId id="338" r:id="rId32"/>
    <p:sldId id="339" r:id="rId33"/>
    <p:sldId id="340" r:id="rId34"/>
    <p:sldId id="341" r:id="rId35"/>
    <p:sldId id="312" r:id="rId36"/>
    <p:sldId id="313" r:id="rId37"/>
    <p:sldId id="342" r:id="rId38"/>
    <p:sldId id="343" r:id="rId39"/>
    <p:sldId id="314" r:id="rId40"/>
    <p:sldId id="344" r:id="rId41"/>
    <p:sldId id="260" r:id="rId4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4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2015-9-28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059582"/>
            <a:ext cx="78553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）更改数据源和图表类型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图表制作完成后，如果数据区域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B19</a:t>
            </a:r>
            <a:r>
              <a:rPr lang="zh-CN" altLang="en-US" dirty="0">
                <a:solidFill>
                  <a:srgbClr val="295AA6"/>
                </a:solidFill>
              </a:rPr>
              <a:t>中的数据发生改变，图表也会自动发生改变，如城市中的“南京”改</a:t>
            </a:r>
            <a:r>
              <a:rPr lang="zh-CN" altLang="en-US" dirty="0" smtClean="0">
                <a:solidFill>
                  <a:srgbClr val="295AA6"/>
                </a:solidFill>
              </a:rPr>
              <a:t>成 “北京”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PM2.5</a:t>
            </a:r>
            <a:r>
              <a:rPr lang="zh-CN" altLang="en-US" dirty="0" smtClean="0">
                <a:solidFill>
                  <a:srgbClr val="295AA6"/>
                </a:solidFill>
              </a:rPr>
              <a:t>指数中</a:t>
            </a:r>
            <a:r>
              <a:rPr lang="en-US" altLang="zh-CN" dirty="0" smtClean="0">
                <a:solidFill>
                  <a:srgbClr val="295AA6"/>
                </a:solidFill>
              </a:rPr>
              <a:t>“65</a:t>
            </a:r>
            <a:r>
              <a:rPr lang="en-US" altLang="zh-CN" dirty="0">
                <a:solidFill>
                  <a:srgbClr val="295AA6"/>
                </a:solidFill>
              </a:rPr>
              <a:t>”</a:t>
            </a:r>
            <a:r>
              <a:rPr lang="zh-CN" altLang="en-US" dirty="0">
                <a:solidFill>
                  <a:srgbClr val="295AA6"/>
                </a:solidFill>
              </a:rPr>
              <a:t>改成“</a:t>
            </a:r>
            <a:r>
              <a:rPr lang="en-US" altLang="zh-CN" dirty="0">
                <a:solidFill>
                  <a:srgbClr val="295AA6"/>
                </a:solidFill>
              </a:rPr>
              <a:t>85”</a:t>
            </a:r>
            <a:r>
              <a:rPr lang="zh-CN" altLang="en-US" dirty="0">
                <a:solidFill>
                  <a:srgbClr val="295AA6"/>
                </a:solidFill>
              </a:rPr>
              <a:t>等。但是如果添加一列数据，图表不会自动改变，这时，必须在“选择数据源”对话框中添加数据系列。</a:t>
            </a: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30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059582"/>
            <a:ext cx="7855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示例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zh-CN" altLang="en-US" dirty="0" smtClean="0">
                <a:solidFill>
                  <a:srgbClr val="295AA6"/>
                </a:solidFill>
              </a:rPr>
              <a:t>在如图工作</a:t>
            </a:r>
            <a:r>
              <a:rPr lang="zh-CN" altLang="en-US" dirty="0">
                <a:solidFill>
                  <a:srgbClr val="295AA6"/>
                </a:solidFill>
              </a:rPr>
              <a:t>表中新增数据列“空气质量等级”</a:t>
            </a:r>
            <a:r>
              <a:rPr lang="zh-CN" altLang="en-US" dirty="0" smtClean="0">
                <a:solidFill>
                  <a:srgbClr val="295AA6"/>
                </a:solidFill>
              </a:rPr>
              <a:t>，修改</a:t>
            </a:r>
            <a:r>
              <a:rPr lang="zh-CN" altLang="en-US" dirty="0">
                <a:solidFill>
                  <a:srgbClr val="295AA6"/>
                </a:solidFill>
              </a:rPr>
              <a:t>图表数据源。</a:t>
            </a:r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843807" y="1563638"/>
            <a:ext cx="3024337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699542"/>
            <a:ext cx="78553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选中</a:t>
            </a:r>
            <a:r>
              <a:rPr lang="zh-CN" altLang="en-US" dirty="0">
                <a:solidFill>
                  <a:srgbClr val="295AA6"/>
                </a:solidFill>
              </a:rPr>
              <a:t>制作完成的图表，点击鼠标右键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弹出的菜单中选择“选择数据”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弹出的“选择数据源”对话框中，点击“图例项（系列）”下方的“添加”按钮，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弹出的“编辑数据系列”对话框中，在系列名称中输入“空气质量等级”，在系列值中输入数据列区域“</a:t>
            </a:r>
            <a:r>
              <a:rPr lang="en-US" altLang="zh-CN" dirty="0">
                <a:solidFill>
                  <a:srgbClr val="295AA6"/>
                </a:solidFill>
              </a:rPr>
              <a:t>=Sheet1!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3: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19”</a:t>
            </a:r>
            <a:r>
              <a:rPr lang="zh-CN" altLang="en-US" dirty="0">
                <a:solidFill>
                  <a:srgbClr val="295AA6"/>
                </a:solidFill>
              </a:rPr>
              <a:t>，或者点击“系列值”后的“ ”选择数据列区域，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示，点击“确定”按钮，返回到“选择数据源”对话框，再次点击“确定”按钮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64103" y="2489453"/>
            <a:ext cx="179705" cy="154305"/>
          </a:xfrm>
          <a:prstGeom prst="rect">
            <a:avLst/>
          </a:prstGeom>
        </p:spPr>
      </p:pic>
      <p:pic>
        <p:nvPicPr>
          <p:cNvPr id="5" name="图片 4" descr="E:\QQ\Users\444038137\Image\C2C\R5AA)TS5AUEIEU68O91O}`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873" y="3233502"/>
            <a:ext cx="3678163" cy="1596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09381" y="3291830"/>
            <a:ext cx="33337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0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699542"/>
            <a:ext cx="78553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如果</a:t>
            </a:r>
            <a:r>
              <a:rPr lang="zh-CN" altLang="en-US" dirty="0">
                <a:solidFill>
                  <a:srgbClr val="295AA6"/>
                </a:solidFill>
              </a:rPr>
              <a:t>要更改图表类型，选择图表，点击鼠标右键，在弹出的菜单中选择“更改图表类型”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弹出的“更改图表类型”对话框中选择需要的图表类型（鼠标在图形上停留一会，会出现该图形的名称</a:t>
            </a:r>
            <a:r>
              <a:rPr lang="zh-CN" altLang="en-US" dirty="0" smtClean="0">
                <a:solidFill>
                  <a:srgbClr val="295AA6"/>
                </a:solidFill>
              </a:rPr>
              <a:t>）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）设置坐标轴格式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制作图表时，选择大多数图表类型，都会自动显示坐标轴，在“设置坐标轴格式”对话框中，可以根据用户具体需要，设置坐标轴格式。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选择</a:t>
            </a:r>
            <a:r>
              <a:rPr lang="zh-CN" altLang="en-US" dirty="0">
                <a:solidFill>
                  <a:srgbClr val="295AA6"/>
                </a:solidFill>
              </a:rPr>
              <a:t>图表的横坐标轴，点击鼠标右键，在弹出的菜单中选择“设置坐标轴格式”</a:t>
            </a:r>
            <a:r>
              <a:rPr lang="zh-CN" altLang="en-US" dirty="0" smtClean="0">
                <a:solidFill>
                  <a:srgbClr val="295AA6"/>
                </a:solidFill>
              </a:rPr>
              <a:t>，或者</a:t>
            </a:r>
            <a:r>
              <a:rPr lang="zh-CN" altLang="en-US" dirty="0">
                <a:solidFill>
                  <a:srgbClr val="295AA6"/>
                </a:solidFill>
              </a:rPr>
              <a:t>在“格式”选项卡中“当前所选内容”中点击“设置所选内容格式”</a:t>
            </a:r>
            <a:r>
              <a:rPr lang="zh-CN" altLang="en-US" dirty="0" smtClean="0">
                <a:solidFill>
                  <a:srgbClr val="295AA6"/>
                </a:solidFill>
              </a:rPr>
              <a:t>命令。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弹出的“设置坐标轴格式”对话框中</a:t>
            </a:r>
            <a:r>
              <a:rPr lang="zh-CN" altLang="en-US" dirty="0" smtClean="0">
                <a:solidFill>
                  <a:srgbClr val="295AA6"/>
                </a:solidFill>
              </a:rPr>
              <a:t>，可以</a:t>
            </a:r>
            <a:r>
              <a:rPr lang="zh-CN" altLang="en-US" dirty="0">
                <a:solidFill>
                  <a:srgbClr val="295AA6"/>
                </a:solidFill>
              </a:rPr>
              <a:t>对</a:t>
            </a:r>
            <a:r>
              <a:rPr lang="zh-CN" altLang="en-US" dirty="0" smtClean="0">
                <a:solidFill>
                  <a:srgbClr val="295AA6"/>
                </a:solidFill>
              </a:rPr>
              <a:t>坐标轴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zh-CN" altLang="en-US" dirty="0" smtClean="0">
                <a:solidFill>
                  <a:srgbClr val="295AA6"/>
                </a:solidFill>
              </a:rPr>
              <a:t>选项</a:t>
            </a:r>
            <a:r>
              <a:rPr lang="zh-CN" altLang="en-US" dirty="0">
                <a:solidFill>
                  <a:srgbClr val="295AA6"/>
                </a:solidFill>
              </a:rPr>
              <a:t>、数字、填充、线条颜色、对齐方式等进行设置</a:t>
            </a:r>
            <a:endParaRPr lang="zh-CN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7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        </a:t>
            </a:r>
            <a:r>
              <a:rPr lang="en-US" altLang="zh-CN" dirty="0">
                <a:solidFill>
                  <a:srgbClr val="295AA6"/>
                </a:solidFill>
              </a:rPr>
              <a:t>3. </a:t>
            </a:r>
            <a:r>
              <a:rPr lang="zh-CN" altLang="en-US" dirty="0">
                <a:solidFill>
                  <a:srgbClr val="295AA6"/>
                </a:solidFill>
              </a:rPr>
              <a:t>制作工作表图表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491630"/>
            <a:ext cx="78553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工作</a:t>
            </a:r>
            <a:r>
              <a:rPr lang="zh-CN" altLang="en-US" dirty="0">
                <a:solidFill>
                  <a:srgbClr val="295AA6"/>
                </a:solidFill>
              </a:rPr>
              <a:t>表图表指工作表就是一个图表，除了图表以外不含其他内容，制作步骤如下：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点击数据</a:t>
            </a:r>
            <a:r>
              <a:rPr lang="zh-CN" altLang="en-US" dirty="0">
                <a:solidFill>
                  <a:srgbClr val="295AA6"/>
                </a:solidFill>
              </a:rPr>
              <a:t>区域任一单元格，按</a:t>
            </a:r>
            <a:r>
              <a:rPr lang="en-US" altLang="zh-CN" dirty="0">
                <a:solidFill>
                  <a:srgbClr val="295AA6"/>
                </a:solidFill>
              </a:rPr>
              <a:t>【F11】</a:t>
            </a:r>
            <a:r>
              <a:rPr lang="zh-CN" altLang="en-US" dirty="0">
                <a:solidFill>
                  <a:srgbClr val="295AA6"/>
                </a:solidFill>
              </a:rPr>
              <a:t>键，插入以“</a:t>
            </a:r>
            <a:r>
              <a:rPr lang="en-US" altLang="zh-CN" dirty="0">
                <a:solidFill>
                  <a:srgbClr val="295AA6"/>
                </a:solidFill>
              </a:rPr>
              <a:t>Chart1”</a:t>
            </a:r>
            <a:r>
              <a:rPr lang="zh-CN" altLang="en-US" dirty="0">
                <a:solidFill>
                  <a:srgbClr val="295AA6"/>
                </a:solidFill>
              </a:rPr>
              <a:t>命名的工作表图表，如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5" name="图片 4" descr="E:\QQ\Users\444038137\Image\C2C\T6]{QG[){Z)7DK11%WFWVKC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83073"/>
            <a:ext cx="3456384" cy="24089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4572000" y="2715424"/>
            <a:ext cx="43517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如果</a:t>
            </a:r>
            <a:r>
              <a:rPr lang="zh-CN" altLang="en-US" dirty="0">
                <a:solidFill>
                  <a:srgbClr val="295AA6"/>
                </a:solidFill>
              </a:rPr>
              <a:t>用户要修改工作表图表的图表标题、坐标轴标题、图例、图表类型等内容，可以根据前面所讲内容在“布局”选项卡中“标签”组中、“更改图表类型”对话框中进行修改。</a:t>
            </a:r>
            <a:endParaRPr lang="zh-CN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        </a:t>
            </a:r>
            <a:r>
              <a:rPr lang="en-US" altLang="zh-CN" dirty="0">
                <a:solidFill>
                  <a:srgbClr val="295AA6"/>
                </a:solidFill>
              </a:rPr>
              <a:t>4. </a:t>
            </a:r>
            <a:r>
              <a:rPr lang="zh-CN" altLang="en-US" dirty="0">
                <a:solidFill>
                  <a:srgbClr val="295AA6"/>
                </a:solidFill>
              </a:rPr>
              <a:t>工作表图表和嵌入式图表的相互转换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491630"/>
            <a:ext cx="78553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）工作表图表转换为嵌入式图表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 选中</a:t>
            </a:r>
            <a:r>
              <a:rPr lang="zh-CN" altLang="en-US" dirty="0">
                <a:solidFill>
                  <a:srgbClr val="295AA6"/>
                </a:solidFill>
              </a:rPr>
              <a:t>工作表图表，点击鼠标右键，在弹出的菜单中选择“移动图表”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弹出的“移动图表”对话框中，如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示，选择“对象位于”，再选择在那个工作表中生成嵌入式图表即可，如图中选择“</a:t>
            </a:r>
            <a:r>
              <a:rPr lang="en-US" altLang="zh-CN" dirty="0">
                <a:solidFill>
                  <a:srgbClr val="295AA6"/>
                </a:solidFill>
              </a:rPr>
              <a:t>Sheet1”</a:t>
            </a:r>
            <a:r>
              <a:rPr lang="zh-CN" altLang="en-US" dirty="0">
                <a:solidFill>
                  <a:srgbClr val="295AA6"/>
                </a:solidFill>
              </a:rPr>
              <a:t>。点击“确定”按钮，转换后，“</a:t>
            </a:r>
            <a:r>
              <a:rPr lang="en-US" altLang="zh-CN" dirty="0">
                <a:solidFill>
                  <a:srgbClr val="295AA6"/>
                </a:solidFill>
              </a:rPr>
              <a:t>Chart1” </a:t>
            </a:r>
            <a:r>
              <a:rPr lang="zh-CN" altLang="en-US" dirty="0">
                <a:solidFill>
                  <a:srgbClr val="295AA6"/>
                </a:solidFill>
              </a:rPr>
              <a:t>工作表图表消失，在“</a:t>
            </a:r>
            <a:r>
              <a:rPr lang="en-US" altLang="zh-CN" dirty="0">
                <a:solidFill>
                  <a:srgbClr val="295AA6"/>
                </a:solidFill>
              </a:rPr>
              <a:t>Sheet1”</a:t>
            </a:r>
            <a:r>
              <a:rPr lang="zh-CN" altLang="en-US" dirty="0">
                <a:solidFill>
                  <a:srgbClr val="295AA6"/>
                </a:solidFill>
              </a:rPr>
              <a:t>生成嵌入式图表。</a:t>
            </a: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245956"/>
            <a:ext cx="3219450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23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        </a:t>
            </a:r>
            <a:r>
              <a:rPr lang="en-US" altLang="zh-CN" dirty="0">
                <a:solidFill>
                  <a:srgbClr val="295AA6"/>
                </a:solidFill>
              </a:rPr>
              <a:t>4. </a:t>
            </a:r>
            <a:r>
              <a:rPr lang="zh-CN" altLang="en-US" dirty="0">
                <a:solidFill>
                  <a:srgbClr val="295AA6"/>
                </a:solidFill>
              </a:rPr>
              <a:t>工作表图表和嵌入式图表的相互转换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491630"/>
            <a:ext cx="78553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）嵌入式图表转换为工作表图表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选中</a:t>
            </a:r>
            <a:r>
              <a:rPr lang="zh-CN" altLang="en-US" dirty="0">
                <a:solidFill>
                  <a:srgbClr val="295AA6"/>
                </a:solidFill>
              </a:rPr>
              <a:t>嵌入式图表，点击鼠标右键，在弹出的菜单中选择“移动图表”，在弹出的“移动图表”对话框中，这里选择“新工作表”，再输入工作表图表名，如“</a:t>
            </a:r>
            <a:r>
              <a:rPr lang="en-US" altLang="zh-CN" dirty="0">
                <a:solidFill>
                  <a:srgbClr val="295AA6"/>
                </a:solidFill>
              </a:rPr>
              <a:t>Chart2”</a:t>
            </a:r>
            <a:r>
              <a:rPr lang="zh-CN" altLang="en-US" dirty="0">
                <a:solidFill>
                  <a:srgbClr val="295AA6"/>
                </a:solidFill>
              </a:rPr>
              <a:t>或使用默认名，点击“确定”按钮，转换后，生成以“</a:t>
            </a:r>
            <a:r>
              <a:rPr lang="en-US" altLang="zh-CN" dirty="0">
                <a:solidFill>
                  <a:srgbClr val="295AA6"/>
                </a:solidFill>
              </a:rPr>
              <a:t>Chart2”</a:t>
            </a:r>
            <a:r>
              <a:rPr lang="zh-CN" altLang="en-US" dirty="0">
                <a:solidFill>
                  <a:srgbClr val="295AA6"/>
                </a:solidFill>
              </a:rPr>
              <a:t>命名的工作表图表，原工作表中的嵌入式图表消失。</a:t>
            </a: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49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        </a:t>
            </a:r>
            <a:r>
              <a:rPr lang="en-US" altLang="zh-CN" dirty="0">
                <a:solidFill>
                  <a:srgbClr val="295AA6"/>
                </a:solidFill>
              </a:rPr>
              <a:t>5. </a:t>
            </a:r>
            <a:r>
              <a:rPr lang="zh-CN" altLang="en-US" dirty="0">
                <a:solidFill>
                  <a:srgbClr val="295AA6"/>
                </a:solidFill>
              </a:rPr>
              <a:t>制作迷你图表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491630"/>
            <a:ext cx="7855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Excel 2010</a:t>
            </a:r>
            <a:r>
              <a:rPr lang="zh-CN" altLang="en-US" dirty="0">
                <a:solidFill>
                  <a:srgbClr val="295AA6"/>
                </a:solidFill>
              </a:rPr>
              <a:t>提供了制作迷你图表功能，通过制作迷你图表，可以在一个单元格内生成微型图表，以突出显示重要数据的变化趋势。以如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示，制作迷你图表步骤如下。</a:t>
            </a:r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3688" y="2859782"/>
            <a:ext cx="5274310" cy="135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7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623466"/>
            <a:ext cx="78553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）选择</a:t>
            </a:r>
            <a:r>
              <a:rPr lang="en-US" altLang="zh-CN" dirty="0">
                <a:solidFill>
                  <a:srgbClr val="295AA6"/>
                </a:solidFill>
              </a:rPr>
              <a:t>G3</a:t>
            </a:r>
            <a:r>
              <a:rPr lang="zh-CN" altLang="en-US" dirty="0">
                <a:solidFill>
                  <a:srgbClr val="295AA6"/>
                </a:solidFill>
              </a:rPr>
              <a:t>单元格，在“插入”选项卡中“迷你图”中点击“折线图”命令。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）在弹出的“创建迷你图”对话框中，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示，在“数据范围”中输入“</a:t>
            </a:r>
            <a:r>
              <a:rPr lang="en-US" altLang="zh-CN" dirty="0">
                <a:solidFill>
                  <a:srgbClr val="295AA6"/>
                </a:solidFill>
              </a:rPr>
              <a:t>B3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F3”</a:t>
            </a:r>
            <a:r>
              <a:rPr lang="zh-CN" altLang="en-US" dirty="0">
                <a:solidFill>
                  <a:srgbClr val="295AA6"/>
                </a:solidFill>
              </a:rPr>
              <a:t>，单击“确定”按钮，在</a:t>
            </a:r>
            <a:r>
              <a:rPr lang="en-US" altLang="zh-CN" dirty="0">
                <a:solidFill>
                  <a:srgbClr val="295AA6"/>
                </a:solidFill>
              </a:rPr>
              <a:t>G3</a:t>
            </a:r>
            <a:r>
              <a:rPr lang="zh-CN" altLang="en-US" dirty="0">
                <a:solidFill>
                  <a:srgbClr val="295AA6"/>
                </a:solidFill>
              </a:rPr>
              <a:t>单元格中生成迷你图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）用鼠标选择</a:t>
            </a:r>
            <a:r>
              <a:rPr lang="en-US" altLang="zh-CN" dirty="0">
                <a:solidFill>
                  <a:srgbClr val="295AA6"/>
                </a:solidFill>
              </a:rPr>
              <a:t>G3</a:t>
            </a:r>
            <a:r>
              <a:rPr lang="zh-CN" altLang="en-US" dirty="0">
                <a:solidFill>
                  <a:srgbClr val="295AA6"/>
                </a:solidFill>
              </a:rPr>
              <a:t>单元格的右下角，出现黑色实心十字符号时按住鼠标左键拖动到</a:t>
            </a:r>
            <a:r>
              <a:rPr lang="en-US" altLang="zh-CN" dirty="0">
                <a:solidFill>
                  <a:srgbClr val="295AA6"/>
                </a:solidFill>
              </a:rPr>
              <a:t>G7</a:t>
            </a:r>
            <a:r>
              <a:rPr lang="zh-CN" altLang="en-US" dirty="0">
                <a:solidFill>
                  <a:srgbClr val="295AA6"/>
                </a:solidFill>
              </a:rPr>
              <a:t>，释放，实现自动填充，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如果</a:t>
            </a:r>
            <a:r>
              <a:rPr lang="zh-CN" altLang="en-US" dirty="0">
                <a:solidFill>
                  <a:srgbClr val="295AA6"/>
                </a:solidFill>
              </a:rPr>
              <a:t>要更换迷你图表的图表类型，选中迷你图表，在“设计”选项卡中“类型”中选择所需图表类型</a:t>
            </a: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3003798"/>
            <a:ext cx="2990850" cy="181927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72322" y="3363839"/>
            <a:ext cx="4948150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4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71" y="762258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二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数据透视表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75606"/>
            <a:ext cx="7855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数据</a:t>
            </a:r>
            <a:r>
              <a:rPr lang="zh-CN" altLang="en-US" dirty="0">
                <a:solidFill>
                  <a:srgbClr val="295AA6"/>
                </a:solidFill>
              </a:rPr>
              <a:t>透视表一种可以快速汇总大量数据的交互式工具，使用数据透视表，可以方便分析数值数据，显示用户感兴趣区域的明细数据，以友好的方式，查询大量数据等。要体现</a:t>
            </a:r>
            <a:r>
              <a:rPr lang="zh-CN" altLang="en-US" dirty="0" smtClean="0">
                <a:solidFill>
                  <a:srgbClr val="295AA6"/>
                </a:solidFill>
              </a:rPr>
              <a:t>数据透视</a:t>
            </a:r>
            <a:r>
              <a:rPr lang="zh-CN" altLang="en-US" dirty="0">
                <a:solidFill>
                  <a:srgbClr val="295AA6"/>
                </a:solidFill>
              </a:rPr>
              <a:t>表的优势，最好工作表中有大量数据。</a:t>
            </a:r>
          </a:p>
        </p:txBody>
      </p:sp>
      <p:pic>
        <p:nvPicPr>
          <p:cNvPr id="10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2075" y="2979067"/>
            <a:ext cx="5274310" cy="79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319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71" y="762258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二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数据透视表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75606"/>
            <a:ext cx="7855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 </a:t>
            </a:r>
            <a:r>
              <a:rPr lang="en-US" altLang="zh-CN" dirty="0">
                <a:solidFill>
                  <a:srgbClr val="295AA6"/>
                </a:solidFill>
              </a:rPr>
              <a:t>1. </a:t>
            </a:r>
            <a:r>
              <a:rPr lang="zh-CN" altLang="en-US" dirty="0">
                <a:solidFill>
                  <a:srgbClr val="295AA6"/>
                </a:solidFill>
              </a:rPr>
              <a:t>创建数据透视表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示例</a:t>
            </a:r>
            <a:r>
              <a:rPr lang="zh-CN" altLang="en-US" dirty="0">
                <a:solidFill>
                  <a:srgbClr val="295AA6"/>
                </a:solidFill>
              </a:rPr>
              <a:t>：在</a:t>
            </a:r>
            <a:r>
              <a:rPr lang="zh-CN" altLang="en-US" dirty="0" smtClean="0">
                <a:solidFill>
                  <a:srgbClr val="295AA6"/>
                </a:solidFill>
              </a:rPr>
              <a:t>图工作</a:t>
            </a:r>
            <a:r>
              <a:rPr lang="zh-CN" altLang="en-US" dirty="0">
                <a:solidFill>
                  <a:srgbClr val="295AA6"/>
                </a:solidFill>
              </a:rPr>
              <a:t>表中创建数据透视表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624" y="1921937"/>
            <a:ext cx="3384376" cy="306099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32040" y="1921937"/>
            <a:ext cx="37508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创建数据透视表时，要注意工作表数据区域中一定要含有列标题（销售员编号、姓名等），每一个标题都是一个字段，数据区域中不要有空行或空列、每一列数据的数据类型应一致。</a:t>
            </a:r>
          </a:p>
        </p:txBody>
      </p:sp>
    </p:spTree>
    <p:extLst>
      <p:ext uri="{BB962C8B-B14F-4D97-AF65-F5344CB8AC3E}">
        <p14:creationId xmlns:p14="http://schemas.microsoft.com/office/powerpoint/2010/main" val="221508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699542"/>
            <a:ext cx="78553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）单击数据区域中任一单元格，在“插入”选项卡中“表格”中点击“数据透视表”命令，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）在弹出的“创建数据透视表”对话框中，使用默认值即可。也可以根据需要在“表</a:t>
            </a:r>
            <a:r>
              <a:rPr lang="en-US" altLang="zh-CN" dirty="0">
                <a:solidFill>
                  <a:srgbClr val="295AA6"/>
                </a:solidFill>
              </a:rPr>
              <a:t>/</a:t>
            </a:r>
            <a:r>
              <a:rPr lang="zh-CN" altLang="en-US" dirty="0">
                <a:solidFill>
                  <a:srgbClr val="295AA6"/>
                </a:solidFill>
              </a:rPr>
              <a:t>区域：”后重新输入数据区域，或在“选择放置数据透视表的位置”中指定据透视表位置</a:t>
            </a:r>
            <a:r>
              <a:rPr lang="zh-CN" altLang="en-US" dirty="0" smtClean="0">
                <a:solidFill>
                  <a:srgbClr val="295AA6"/>
                </a:solidFill>
              </a:rPr>
              <a:t>，点击</a:t>
            </a:r>
            <a:r>
              <a:rPr lang="zh-CN" altLang="en-US" dirty="0">
                <a:solidFill>
                  <a:srgbClr val="295AA6"/>
                </a:solidFill>
              </a:rPr>
              <a:t>“确定”按钮，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7664" y="2715766"/>
            <a:ext cx="1800225" cy="124777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55254" y="2417885"/>
            <a:ext cx="34099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8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843558"/>
            <a:ext cx="78553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）在“创建数据透视表”对话框中使用默认值点击“确定”按钮后，生成新工作表，如</a:t>
            </a:r>
            <a:r>
              <a:rPr lang="en-US" altLang="zh-CN" dirty="0">
                <a:solidFill>
                  <a:srgbClr val="295AA6"/>
                </a:solidFill>
              </a:rPr>
              <a:t>Sheet4</a:t>
            </a:r>
            <a:r>
              <a:rPr lang="zh-CN" altLang="en-US" dirty="0">
                <a:solidFill>
                  <a:srgbClr val="295AA6"/>
                </a:solidFill>
              </a:rPr>
              <a:t>，新工作表“</a:t>
            </a:r>
            <a:r>
              <a:rPr lang="en-US" altLang="zh-CN" dirty="0">
                <a:solidFill>
                  <a:srgbClr val="295AA6"/>
                </a:solidFill>
              </a:rPr>
              <a:t>Sheet4”</a:t>
            </a:r>
            <a:r>
              <a:rPr lang="zh-CN" altLang="en-US" dirty="0">
                <a:solidFill>
                  <a:srgbClr val="295AA6"/>
                </a:solidFill>
              </a:rPr>
              <a:t>中有两部分内容，左侧内容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示，是数据透视表的布局区域，右侧内容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示，是数据透视表“数据透视表字段列表”。该字段来源于数据区域中的列标题。</a:t>
            </a:r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2067694"/>
            <a:ext cx="3050540" cy="295275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40152" y="2061398"/>
            <a:ext cx="1224136" cy="288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4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843558"/>
            <a:ext cx="7855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）在“选择要添加到报表的字段”中选择要添加的字段，如这里选择“姓名”、“一月销售额”（在复选框中打勾），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会将你选择的字段放置到数据透视表的布局区域显示，效果如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824" y="2067693"/>
            <a:ext cx="25336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6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771550"/>
            <a:ext cx="7855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 </a:t>
            </a:r>
            <a:r>
              <a:rPr lang="en-US" altLang="zh-CN" dirty="0">
                <a:solidFill>
                  <a:srgbClr val="295AA6"/>
                </a:solidFill>
              </a:rPr>
              <a:t>2. </a:t>
            </a:r>
            <a:r>
              <a:rPr lang="zh-CN" altLang="en-US" dirty="0">
                <a:solidFill>
                  <a:srgbClr val="295AA6"/>
                </a:solidFill>
              </a:rPr>
              <a:t>数据透视表的</a:t>
            </a:r>
            <a:r>
              <a:rPr lang="zh-CN" altLang="en-US" dirty="0" smtClean="0">
                <a:solidFill>
                  <a:srgbClr val="295AA6"/>
                </a:solidFill>
              </a:rPr>
              <a:t>应用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在图“</a:t>
            </a:r>
            <a:r>
              <a:rPr lang="zh-CN" altLang="en-US" dirty="0">
                <a:solidFill>
                  <a:srgbClr val="295AA6"/>
                </a:solidFill>
              </a:rPr>
              <a:t>数据透视表字段列表”中，给用户提供了四个区域“报表筛选”、“列标签”、“行标签”、“数值”。</a:t>
            </a:r>
          </a:p>
        </p:txBody>
      </p:sp>
      <p:sp>
        <p:nvSpPr>
          <p:cNvPr id="8" name="矩形 7"/>
          <p:cNvSpPr/>
          <p:nvPr/>
        </p:nvSpPr>
        <p:spPr>
          <a:xfrm>
            <a:off x="827584" y="1851670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“报表筛选”</a:t>
            </a:r>
            <a:r>
              <a:rPr lang="zh-CN" altLang="en-US" dirty="0">
                <a:solidFill>
                  <a:srgbClr val="295AA6"/>
                </a:solidFill>
              </a:rPr>
              <a:t>区域：根据用户拖动的字段筛选数据，实现报表</a:t>
            </a:r>
            <a:r>
              <a:rPr lang="zh-CN" altLang="en-US" dirty="0" smtClean="0">
                <a:solidFill>
                  <a:srgbClr val="295AA6"/>
                </a:solidFill>
              </a:rPr>
              <a:t>筛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选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“列标签”</a:t>
            </a:r>
            <a:r>
              <a:rPr lang="zh-CN" altLang="en-US" dirty="0">
                <a:solidFill>
                  <a:srgbClr val="295AA6"/>
                </a:solidFill>
              </a:rPr>
              <a:t>区域：根据用户拖动的字段，该字段中的内容按列</a:t>
            </a:r>
            <a:r>
              <a:rPr lang="zh-CN" altLang="en-US" dirty="0" smtClean="0">
                <a:solidFill>
                  <a:srgbClr val="295AA6"/>
                </a:solidFill>
              </a:rPr>
              <a:t>显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示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“行标签”</a:t>
            </a:r>
            <a:r>
              <a:rPr lang="zh-CN" altLang="en-US" dirty="0">
                <a:solidFill>
                  <a:srgbClr val="295AA6"/>
                </a:solidFill>
              </a:rPr>
              <a:t>区域：根据用户拖动的字段，该字段中的内容按行</a:t>
            </a:r>
            <a:r>
              <a:rPr lang="zh-CN" altLang="en-US" dirty="0" smtClean="0">
                <a:solidFill>
                  <a:srgbClr val="295AA6"/>
                </a:solidFill>
              </a:rPr>
              <a:t>显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示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“数值”</a:t>
            </a:r>
            <a:r>
              <a:rPr lang="zh-CN" altLang="en-US" dirty="0">
                <a:solidFill>
                  <a:srgbClr val="295AA6"/>
                </a:solidFill>
              </a:rPr>
              <a:t>区域：根据用户拖动的字段，该字段可用于汇总</a:t>
            </a:r>
            <a:r>
              <a:rPr lang="zh-CN" altLang="en-US" dirty="0" smtClean="0">
                <a:solidFill>
                  <a:srgbClr val="295AA6"/>
                </a:solidFill>
              </a:rPr>
              <a:t>操作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zh-CN" altLang="en-US" dirty="0">
                <a:solidFill>
                  <a:srgbClr val="295AA6"/>
                </a:solidFill>
              </a:rPr>
              <a:t>求和、计数、平均值、最大值、最小值等）。</a:t>
            </a:r>
          </a:p>
        </p:txBody>
      </p:sp>
      <p:pic>
        <p:nvPicPr>
          <p:cNvPr id="10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68344" y="1600638"/>
            <a:ext cx="1268537" cy="308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771550"/>
            <a:ext cx="7855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示例：在</a:t>
            </a:r>
            <a:r>
              <a:rPr lang="zh-CN" altLang="en-US" dirty="0" smtClean="0">
                <a:solidFill>
                  <a:srgbClr val="295AA6"/>
                </a:solidFill>
              </a:rPr>
              <a:t>图工作</a:t>
            </a:r>
            <a:r>
              <a:rPr lang="zh-CN" altLang="en-US" dirty="0">
                <a:solidFill>
                  <a:srgbClr val="295AA6"/>
                </a:solidFill>
              </a:rPr>
              <a:t>表中创建反映“食品”部门的人员“姓名”的数据透视表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555776" y="1140882"/>
            <a:ext cx="3493567" cy="387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25832"/>
            <a:ext cx="78553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 smtClean="0">
                <a:solidFill>
                  <a:srgbClr val="295AA6"/>
                </a:solidFill>
              </a:rPr>
              <a:t>） 在</a:t>
            </a:r>
            <a:r>
              <a:rPr lang="en-US" altLang="zh-CN" dirty="0" smtClean="0">
                <a:solidFill>
                  <a:srgbClr val="295AA6"/>
                </a:solidFill>
              </a:rPr>
              <a:t>“</a:t>
            </a:r>
            <a:r>
              <a:rPr lang="zh-CN" altLang="en-US" dirty="0">
                <a:solidFill>
                  <a:srgbClr val="295AA6"/>
                </a:solidFill>
              </a:rPr>
              <a:t>选择要数据透视表字段列表”中选择要添加的字段，选择 “部门”、“姓名”。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）点击“部门”右侧的“下三角”按钮，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）在弹出的列表框中，去掉“全选”，在“食品”前的复选框打勾，单击“确定”按钮，筛选数据，</a:t>
            </a:r>
            <a:r>
              <a:rPr lang="zh-CN" altLang="en-US" dirty="0" smtClean="0">
                <a:solidFill>
                  <a:srgbClr val="295AA6"/>
                </a:solidFill>
              </a:rPr>
              <a:t>如中图所</a:t>
            </a:r>
            <a:r>
              <a:rPr lang="zh-CN" altLang="en-US" dirty="0">
                <a:solidFill>
                  <a:srgbClr val="295AA6"/>
                </a:solidFill>
              </a:rPr>
              <a:t>示（在该列表框中，可以对字段进行排序操作），效果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2980158"/>
            <a:ext cx="1810122" cy="2058913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27308" y="2787773"/>
            <a:ext cx="1192763" cy="225129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118" y="2787773"/>
            <a:ext cx="1438275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75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771550"/>
            <a:ext cx="7855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示例：在</a:t>
            </a:r>
            <a:r>
              <a:rPr lang="zh-CN" altLang="en-US" dirty="0" smtClean="0">
                <a:solidFill>
                  <a:srgbClr val="295AA6"/>
                </a:solidFill>
              </a:rPr>
              <a:t>图工作</a:t>
            </a:r>
            <a:r>
              <a:rPr lang="zh-CN" altLang="en-US" dirty="0">
                <a:solidFill>
                  <a:srgbClr val="295AA6"/>
                </a:solidFill>
              </a:rPr>
              <a:t>表中，创建反映各部门每个月销售金额总计的数据透视表。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555776" y="1140882"/>
            <a:ext cx="3493567" cy="387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4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25832"/>
            <a:ext cx="78553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en-US" altLang="zh-CN" dirty="0" smtClean="0">
                <a:solidFill>
                  <a:srgbClr val="295AA6"/>
                </a:solidFill>
              </a:rPr>
              <a:t> “</a:t>
            </a:r>
            <a:r>
              <a:rPr lang="zh-CN" altLang="en-US" dirty="0">
                <a:solidFill>
                  <a:srgbClr val="295AA6"/>
                </a:solidFill>
              </a:rPr>
              <a:t>选择要数据透视表字段列表”中选择要添加的字段，选择 “部门”、“一月销售额”、“二月销售额”、“三月销售额”。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“行标签”区域中自动添加字段“部门”，在“数值”区域中自动添加字段“一月销售额”、“二月销售额”、“三月销售额”。鼠标左键点击“数值”区域中的“一月销售额”字段，选择“值字段设置”，在弹出的“值字段设置”对话框的“值字段汇总方式”中选择“求和”，“二月销售额”、“三月销售额”的“值字段汇总方式”都选择“求和”，效果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902075" y="3509461"/>
            <a:ext cx="5274310" cy="131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25832"/>
            <a:ext cx="7855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如果</a:t>
            </a:r>
            <a:r>
              <a:rPr lang="zh-CN" altLang="en-US" dirty="0">
                <a:solidFill>
                  <a:srgbClr val="295AA6"/>
                </a:solidFill>
              </a:rPr>
              <a:t>要查看汇总数据的详细信息，如查看“百货”部门人员每月销售金额的详细信息，则左键双击“</a:t>
            </a:r>
            <a:r>
              <a:rPr lang="en-US" altLang="zh-CN" dirty="0">
                <a:solidFill>
                  <a:srgbClr val="295AA6"/>
                </a:solidFill>
              </a:rPr>
              <a:t>A4”</a:t>
            </a:r>
            <a:r>
              <a:rPr lang="zh-CN" altLang="en-US" dirty="0">
                <a:solidFill>
                  <a:srgbClr val="295AA6"/>
                </a:solidFill>
              </a:rPr>
              <a:t>单元格，在弹出的“显示明细数据”对话框中选择“姓名”，点击“确定”按钮，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示。结果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2571749"/>
            <a:ext cx="2828925" cy="185737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563888" y="2279238"/>
            <a:ext cx="5274310" cy="252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0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5184576" cy="400110"/>
          </a:xfrm>
          <a:prstGeom prst="rect">
            <a:avLst/>
          </a:prstGeom>
          <a:noFill/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2.1  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电子表格——简单数据表的制作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6768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2.2  </a:t>
            </a:r>
            <a:r>
              <a:rPr lang="zh-CN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公式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与函数的应用——学生成绩表计算和统计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6815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2.3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数据管理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企业员工工资数据分析与处理</a:t>
            </a: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6106295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2.4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图表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班级成绩比较图制作</a:t>
            </a: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销售表设置与打印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793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b="1" dirty="0" smtClean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2 Excel 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2010 </a:t>
            </a:r>
            <a:r>
              <a:rPr lang="zh-CN" altLang="zh-CN" b="1" dirty="0">
                <a:solidFill>
                  <a:schemeClr val="bg1"/>
                </a:solidFill>
                <a:ea typeface="微软雅黑" pitchFamily="34" charset="-122"/>
              </a:rPr>
              <a:t>表格处理</a:t>
            </a:r>
            <a:endParaRPr lang="zh-CN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71" y="762258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三、数据透视图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75606"/>
            <a:ext cx="78553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数据</a:t>
            </a:r>
            <a:r>
              <a:rPr lang="zh-CN" altLang="en-US" dirty="0">
                <a:solidFill>
                  <a:srgbClr val="295AA6"/>
                </a:solidFill>
              </a:rPr>
              <a:t>透视图即是将数据透视表中的数据以图表的形式展现。数据透视图的创建可以在数据透视表的基础上创建，也可以用表格中的数据创建（同时生成对应的数据透视表）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创建数据透视图（在数据透视表的基础上创建）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示例：创建</a:t>
            </a:r>
            <a:r>
              <a:rPr lang="zh-CN" altLang="en-US" dirty="0">
                <a:solidFill>
                  <a:srgbClr val="295AA6"/>
                </a:solidFill>
              </a:rPr>
              <a:t>反映各部门每个月销售金额总计的数据透视图。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）首先制作数据透视</a:t>
            </a:r>
            <a:r>
              <a:rPr lang="zh-CN" altLang="en-US" dirty="0" smtClean="0">
                <a:solidFill>
                  <a:srgbClr val="295AA6"/>
                </a:solidFill>
              </a:rPr>
              <a:t>表。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）选择“数据透视表工具”中“选项”选项卡中“工具”中的“数据透视图”，如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pic>
        <p:nvPicPr>
          <p:cNvPr id="10" name="图片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75" y="3651870"/>
            <a:ext cx="5274310" cy="129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133331"/>
            <a:ext cx="7855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）在弹出的“插入图表”对话框中进行选择，如这里选择“簇状圆柱图”，点击“确定”按钮</a:t>
            </a:r>
            <a:r>
              <a:rPr lang="zh-CN" altLang="en-US" dirty="0" smtClean="0">
                <a:solidFill>
                  <a:srgbClr val="295AA6"/>
                </a:solidFill>
              </a:rPr>
              <a:t>，生成</a:t>
            </a:r>
            <a:r>
              <a:rPr lang="zh-CN" altLang="en-US" dirty="0">
                <a:solidFill>
                  <a:srgbClr val="295AA6"/>
                </a:solidFill>
              </a:rPr>
              <a:t>的数据透视图如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267744" y="2067694"/>
            <a:ext cx="356706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5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922531"/>
            <a:ext cx="78553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2. </a:t>
            </a:r>
            <a:r>
              <a:rPr lang="zh-CN" altLang="en-US" dirty="0">
                <a:solidFill>
                  <a:srgbClr val="295AA6"/>
                </a:solidFill>
              </a:rPr>
              <a:t>创建数据透视图（用表格中的数据创建）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示例：创建</a:t>
            </a:r>
            <a:r>
              <a:rPr lang="zh-CN" altLang="en-US" dirty="0">
                <a:solidFill>
                  <a:srgbClr val="295AA6"/>
                </a:solidFill>
              </a:rPr>
              <a:t>反映各部门每个月销售金额总计的数据透视图。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）选择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F27</a:t>
            </a:r>
            <a:r>
              <a:rPr lang="zh-CN" altLang="en-US" dirty="0">
                <a:solidFill>
                  <a:srgbClr val="295AA6"/>
                </a:solidFill>
              </a:rPr>
              <a:t>单元格区域，在“插入”选项卡中“表格”中点击“数据透视表”命令的下半部，选择“数据透视图”，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）在弹出的“创建数据透视表及数据透视图”对话框中，选择“现有工作表”，在“位置”中选择或输入单元格区域，点击“确定”按钮，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48941" y="3343275"/>
            <a:ext cx="1666875" cy="1543050"/>
          </a:xfrm>
          <a:prstGeom prst="rect">
            <a:avLst/>
          </a:prstGeom>
        </p:spPr>
      </p:pic>
      <p:pic>
        <p:nvPicPr>
          <p:cNvPr id="8" name="图片 7" descr="C:\Program Files\Tencent\QQ\Users\444038137\Image\C2C\(V)ASV6{DXNG){LHO8BP0[M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9200"/>
            <a:ext cx="3312368" cy="20888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676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922531"/>
            <a:ext cx="7855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）在右侧 “数据透视表字段列表” 中选择要添加的字段，选择 “部门”、“一月销售额”、“二月销售额”、“三月销售额”，生成数据透视图，同时生成对应的数据透视表，如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648198" y="2211710"/>
            <a:ext cx="5274310" cy="250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6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922531"/>
            <a:ext cx="78553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 </a:t>
            </a:r>
            <a:r>
              <a:rPr lang="en-US" altLang="zh-CN" dirty="0">
                <a:solidFill>
                  <a:srgbClr val="295AA6"/>
                </a:solidFill>
              </a:rPr>
              <a:t>3. </a:t>
            </a:r>
            <a:r>
              <a:rPr lang="zh-CN" altLang="en-US" dirty="0">
                <a:solidFill>
                  <a:srgbClr val="295AA6"/>
                </a:solidFill>
              </a:rPr>
              <a:t>修改数据透视图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“数据透视图工具”中的“设计”选项卡中“类型”中可以更改图表类型，在“布局”选项卡中可以更改图表的标题、坐标轴标题、图例等，如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pic>
        <p:nvPicPr>
          <p:cNvPr id="10" name="图片 9" descr="C:\Program Files\Tencent\QQ\Users\444038137\Image\C2C\0SSGNK$XHX7]Q~GHRBROD4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122295"/>
            <a:ext cx="5276850" cy="1101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412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【任务实施】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“</a:t>
            </a:r>
            <a:r>
              <a:rPr lang="en-US" altLang="zh-CN" dirty="0">
                <a:solidFill>
                  <a:srgbClr val="295AA6"/>
                </a:solidFill>
              </a:rPr>
              <a:t>2015</a:t>
            </a:r>
            <a:r>
              <a:rPr lang="zh-CN" altLang="en-US" dirty="0">
                <a:solidFill>
                  <a:srgbClr val="295AA6"/>
                </a:solidFill>
              </a:rPr>
              <a:t>年学生英语考试成绩统计表”的创建和编辑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275606"/>
            <a:ext cx="1917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．创建文档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输入表格数据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779662"/>
            <a:ext cx="21868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表格</a:t>
            </a:r>
            <a:r>
              <a:rPr lang="zh-CN" altLang="en-US" dirty="0" smtClean="0">
                <a:solidFill>
                  <a:srgbClr val="295AA6"/>
                </a:solidFill>
              </a:rPr>
              <a:t>格式化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 smtClean="0">
                <a:solidFill>
                  <a:srgbClr val="295AA6"/>
                </a:solidFill>
              </a:rPr>
              <a:t>公式计算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>
                <a:solidFill>
                  <a:srgbClr val="295AA6"/>
                </a:solidFill>
              </a:rPr>
              <a:t>制作</a:t>
            </a:r>
            <a:r>
              <a:rPr lang="zh-CN" altLang="en-US" dirty="0" smtClean="0">
                <a:solidFill>
                  <a:srgbClr val="295AA6"/>
                </a:solidFill>
              </a:rPr>
              <a:t>图表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6.   </a:t>
            </a:r>
            <a:r>
              <a:rPr lang="zh-CN" altLang="en-US" dirty="0" smtClean="0">
                <a:solidFill>
                  <a:srgbClr val="295AA6"/>
                </a:solidFill>
              </a:rPr>
              <a:t>制作</a:t>
            </a:r>
            <a:r>
              <a:rPr lang="zh-CN" altLang="en-US" dirty="0">
                <a:solidFill>
                  <a:srgbClr val="295AA6"/>
                </a:solidFill>
              </a:rPr>
              <a:t>数据透视表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28399" y="2988116"/>
            <a:ext cx="427159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．创建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文档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）创建一文件名为“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2015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年学生英语考试成绩统计表”，其扩展名为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altLang="zh-CN" sz="1600" dirty="0" err="1">
                <a:solidFill>
                  <a:srgbClr val="295AA6"/>
                </a:solidFill>
                <a:latin typeface="+mn-lt"/>
                <a:ea typeface="+mn-ea"/>
                <a:cs typeface="+mn-cs"/>
              </a:rPr>
              <a:t>xlsx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EXCEL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工作薄。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）单击“保存”按钮，将文档暂时存盘到指定位置。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6916" y="1370938"/>
            <a:ext cx="4333516" cy="184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295AA6"/>
                </a:solidFill>
              </a:rPr>
              <a:t>【任务实施】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957377"/>
            <a:ext cx="892899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2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输入表格数据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输入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标题和表头信息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单元格输入表格标题“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2015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年学生英语考试成绩统计表”，在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K1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单元格输入表格标题“会计专业各班平均成绩登记表”，在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A2:O2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单元格区域中分别输入各列标题“编号”～“写作”。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在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相应单元格中输入对应数据信息，完成基础录入工作</a:t>
            </a: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3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表格格式化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）标题内容格式化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①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根据表格列标题共占有的单元格长度，选中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A1:I1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K1:O1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单元格区域，在单元格格式设置中合并及居中，使标题位于整个表格上方居中位置。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②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将标题文字“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2015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年学生英语考试成绩统计表”、“会计专业各班平均成绩登记表”设置为字体为“华文楷体”，字号为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号，加粗，颜色为红色，强调文字颜色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，深色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25%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，设置界面如图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2.4.52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所示。 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③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A1:I1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K1:O1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单元格区域，设置单元格格式，打开“填充”选项卡，背景色选择：白色，背景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，深色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15%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9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295AA6"/>
                </a:solidFill>
              </a:rPr>
              <a:t>【任务实施】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203598"/>
            <a:ext cx="8928992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）“编号”列自动填充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A3:A26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单元格区域，点击“数据”选项卡中“数据工具”组中的“数据有效性”命令，在“数据有效性”对话框中设置数据有效性为“文本长度”，长度等于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单元格中输入“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50001”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，移动鼠标到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单元格右下角，当出现填充柄实心“十”字型时，按住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Ctrl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键同时拖动鼠标至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A26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单元格，即可完成序号的自动递增填充。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）“写作”列格式化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G3:G26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单元格区域，点击“开始”选项卡中“样式”组中的“条件格式”命令，选择“突出显示单元格规则”，选择“大于”。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在“为大于以下值的单元格设置格式”中输入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80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，“设置为”中选择“黄填充色深黄色文本”。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）设置边框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A2:I26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K2:O7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单元格区域，设置单元格格式，打开“边框”选项卡。设置外边框，线条区选择“单实线”，颜色区选“黑色”。 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990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295AA6"/>
                </a:solidFill>
              </a:rPr>
              <a:t>【任务实施】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203599"/>
            <a:ext cx="8928992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）点击图表，在“布局”选项卡中“标签”组中点击“坐标轴标题”命令，然后选择“主要横坐标轴标题”，再选择“坐标轴下方标题”，输入“单项”。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点击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图表，在“布局”选项卡中“标签”组中点击“坐标轴标题”命令，然后选择“主要纵坐标轴标题”，再选择“竖排标题”，输入“分数”。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）点击图表，在“布局”选项卡中“标签”组中点击“图例”命令，然后选择“在底部显示图例”</a:t>
            </a: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 6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制作数据透视表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）单击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A2:I26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单元格区域中任一单元格，在“插入”选项卡中“表格”中点击“数据透视表”命令，在弹出的“创建数据透视表”对话框中，使用默认值即可。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）在“选择要数据透视表字段列表”中选择要添加的字段，选择 “专业”、“姓名”、“听力”、“选择”、“阅读理解”、“写作”，其中“听力”、“选择”、“阅读理解”、“写作”的“值字段汇总方式”选择“求和”。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2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1.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工作表更名为“天府食品</a:t>
            </a:r>
            <a:r>
              <a:rPr lang="en-US" altLang="zh-CN" dirty="0">
                <a:solidFill>
                  <a:srgbClr val="295AA6"/>
                </a:solidFill>
              </a:rPr>
              <a:t>2015</a:t>
            </a:r>
            <a:r>
              <a:rPr lang="zh-CN" altLang="en-US" dirty="0">
                <a:solidFill>
                  <a:srgbClr val="295AA6"/>
                </a:solidFill>
              </a:rPr>
              <a:t>年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季度销售汇总”，按以下要求建立表格，保存到指定文件夹中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）将标题设置为合并及居中，字体设置为宋体，字号</a:t>
            </a:r>
            <a:r>
              <a:rPr lang="en-US" altLang="zh-CN" dirty="0">
                <a:solidFill>
                  <a:srgbClr val="295AA6"/>
                </a:solidFill>
              </a:rPr>
              <a:t>20</a:t>
            </a:r>
            <a:r>
              <a:rPr lang="zh-CN" altLang="en-US" dirty="0">
                <a:solidFill>
                  <a:srgbClr val="295AA6"/>
                </a:solidFill>
              </a:rPr>
              <a:t>，加粗，水平、垂直居中，字体颜色：橙色，强调文字颜色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）单元格区域“</a:t>
            </a:r>
            <a:r>
              <a:rPr lang="en-US" altLang="zh-CN" dirty="0">
                <a:solidFill>
                  <a:srgbClr val="295AA6"/>
                </a:solidFill>
              </a:rPr>
              <a:t>A2:E2”</a:t>
            </a:r>
            <a:r>
              <a:rPr lang="zh-CN" altLang="en-US" dirty="0">
                <a:solidFill>
                  <a:srgbClr val="295AA6"/>
                </a:solidFill>
              </a:rPr>
              <a:t>设置底纹，填充颜色：红色，强调文字颜色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，淡色</a:t>
            </a:r>
            <a:r>
              <a:rPr lang="en-US" altLang="zh-CN" dirty="0">
                <a:solidFill>
                  <a:srgbClr val="295AA6"/>
                </a:solidFill>
              </a:rPr>
              <a:t>80%</a:t>
            </a:r>
            <a:r>
              <a:rPr lang="zh-CN" altLang="en-US" dirty="0">
                <a:solidFill>
                  <a:srgbClr val="295AA6"/>
                </a:solidFill>
              </a:rPr>
              <a:t>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）将除标题以外的所有数据添加边框，外边框设置为双实线，内边框设置为黑色单线；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）计算销售额（销售额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批发价*数量）；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）创建图表。以“镇江陈醋、恒顺酱油、四川辣椒粉”的“销售额”为数据，创建图表；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）图表类型为堆积圆柱图；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）在图表上方添加标题，内容为：“</a:t>
            </a:r>
            <a:r>
              <a:rPr lang="en-US" altLang="zh-CN" dirty="0">
                <a:solidFill>
                  <a:srgbClr val="295AA6"/>
                </a:solidFill>
              </a:rPr>
              <a:t>2015</a:t>
            </a:r>
            <a:r>
              <a:rPr lang="zh-CN" altLang="en-US" dirty="0">
                <a:solidFill>
                  <a:srgbClr val="295AA6"/>
                </a:solidFill>
              </a:rPr>
              <a:t>年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季度产品销售额”，字号：</a:t>
            </a:r>
            <a:r>
              <a:rPr lang="en-US" altLang="zh-CN" dirty="0">
                <a:solidFill>
                  <a:srgbClr val="295AA6"/>
                </a:solidFill>
              </a:rPr>
              <a:t>12</a:t>
            </a:r>
            <a:r>
              <a:rPr lang="zh-CN" altLang="en-US" dirty="0">
                <a:solidFill>
                  <a:srgbClr val="295AA6"/>
                </a:solidFill>
              </a:rPr>
              <a:t>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8</a:t>
            </a:r>
            <a:r>
              <a:rPr lang="zh-CN" altLang="en-US" dirty="0">
                <a:solidFill>
                  <a:srgbClr val="295AA6"/>
                </a:solidFill>
              </a:rPr>
              <a:t>）将图表样式设置为“样式</a:t>
            </a:r>
            <a:r>
              <a:rPr lang="en-US" altLang="zh-CN" dirty="0">
                <a:solidFill>
                  <a:srgbClr val="295AA6"/>
                </a:solidFill>
              </a:rPr>
              <a:t>3”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</p:spTree>
    <p:extLst>
      <p:ext uri="{BB962C8B-B14F-4D97-AF65-F5344CB8AC3E}">
        <p14:creationId xmlns:p14="http://schemas.microsoft.com/office/powerpoint/2010/main" val="12885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图表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2" name="矩形 1"/>
          <p:cNvSpPr/>
          <p:nvPr/>
        </p:nvSpPr>
        <p:spPr>
          <a:xfrm>
            <a:off x="246584" y="699542"/>
            <a:ext cx="8429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【任务描述】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学院</a:t>
            </a:r>
            <a:r>
              <a:rPr lang="zh-CN" altLang="en-US" dirty="0">
                <a:solidFill>
                  <a:srgbClr val="295AA6"/>
                </a:solidFill>
              </a:rPr>
              <a:t>英语考试结束后，对各专业的学生英语成绩情况做了一份统计表和一份成绩比较图，内容和格式如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示。：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6898" y="4227934"/>
            <a:ext cx="83995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本</a:t>
            </a:r>
            <a:r>
              <a:rPr lang="zh-CN" altLang="en-US" dirty="0">
                <a:solidFill>
                  <a:srgbClr val="295AA6"/>
                </a:solidFill>
              </a:rPr>
              <a:t>次任务需能根据数据选择对应图表对数据进行分析。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5656" y="1779662"/>
            <a:ext cx="5274310" cy="228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2.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</a:t>
            </a:r>
            <a:r>
              <a:rPr lang="en-US" altLang="zh-CN" dirty="0">
                <a:solidFill>
                  <a:srgbClr val="295AA6"/>
                </a:solidFill>
              </a:rPr>
              <a:t>2014</a:t>
            </a:r>
            <a:r>
              <a:rPr lang="zh-CN" altLang="en-US" dirty="0">
                <a:solidFill>
                  <a:srgbClr val="295AA6"/>
                </a:solidFill>
              </a:rPr>
              <a:t>年商品销售记录”，按以下要求建立表格，保存到指定文件夹中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）将标题设置为合并及居中，字体设置为宋体，字号为</a:t>
            </a:r>
            <a:r>
              <a:rPr lang="en-US" altLang="zh-CN" dirty="0">
                <a:solidFill>
                  <a:srgbClr val="295AA6"/>
                </a:solidFill>
              </a:rPr>
              <a:t>20</a:t>
            </a:r>
            <a:r>
              <a:rPr lang="zh-CN" altLang="en-US" dirty="0">
                <a:solidFill>
                  <a:srgbClr val="295AA6"/>
                </a:solidFill>
              </a:rPr>
              <a:t>，蓝色，水平、</a:t>
            </a:r>
            <a:r>
              <a:rPr lang="zh-CN" altLang="en-US" dirty="0" smtClean="0">
                <a:solidFill>
                  <a:srgbClr val="295AA6"/>
                </a:solidFill>
              </a:rPr>
              <a:t>垂直      居中</a:t>
            </a:r>
            <a:r>
              <a:rPr lang="zh-CN" altLang="en-US" dirty="0">
                <a:solidFill>
                  <a:srgbClr val="295AA6"/>
                </a:solidFill>
              </a:rPr>
              <a:t>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）将除标题以外的所有数据添加边框，外边框设置为单实线；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）创建数据透视表，并将数据透视表放置在当前工作表的</a:t>
            </a:r>
            <a:r>
              <a:rPr lang="en-US" altLang="zh-CN" dirty="0">
                <a:solidFill>
                  <a:srgbClr val="295AA6"/>
                </a:solidFill>
              </a:rPr>
              <a:t>I5</a:t>
            </a:r>
            <a:r>
              <a:rPr lang="zh-CN" altLang="en-US" dirty="0">
                <a:solidFill>
                  <a:srgbClr val="295AA6"/>
                </a:solidFill>
              </a:rPr>
              <a:t>处；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）将“超市”放到“行标签”区，将“第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季度、第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季度、第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季度”放到 “数值”区，计算类型为“求和”；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）对数据透视结果进行筛选，筛选出“恒顺酱油、四川辣椒粉”的销售情况；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</p:spTree>
    <p:extLst>
      <p:ext uri="{BB962C8B-B14F-4D97-AF65-F5344CB8AC3E}">
        <p14:creationId xmlns:p14="http://schemas.microsoft.com/office/powerpoint/2010/main" val="136801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2837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一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en-US" altLang="zh-CN" b="1" dirty="0">
                <a:solidFill>
                  <a:srgbClr val="295AA6"/>
                </a:solidFill>
              </a:rPr>
              <a:t>Excel 2010</a:t>
            </a:r>
            <a:r>
              <a:rPr lang="zh-CN" altLang="en-US" b="1" dirty="0">
                <a:solidFill>
                  <a:srgbClr val="295AA6"/>
                </a:solidFill>
              </a:rPr>
              <a:t>启动和退出</a:t>
            </a:r>
          </a:p>
        </p:txBody>
      </p:sp>
      <p:sp>
        <p:nvSpPr>
          <p:cNvPr id="9" name="矩形 8"/>
          <p:cNvSpPr/>
          <p:nvPr/>
        </p:nvSpPr>
        <p:spPr>
          <a:xfrm>
            <a:off x="251520" y="1491630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图表</a:t>
            </a:r>
            <a:r>
              <a:rPr lang="zh-CN" altLang="en-US" dirty="0">
                <a:solidFill>
                  <a:srgbClr val="295AA6"/>
                </a:solidFill>
              </a:rPr>
              <a:t>作为数据的可视表示形式，是将数值数据显示为图形格式，使用户能更加直观的分析或查看数据与数据之间的联系、数据的变化趋势等。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Excel </a:t>
            </a:r>
            <a:r>
              <a:rPr lang="en-US" altLang="zh-CN" dirty="0">
                <a:solidFill>
                  <a:srgbClr val="295AA6"/>
                </a:solidFill>
              </a:rPr>
              <a:t>2010</a:t>
            </a:r>
            <a:r>
              <a:rPr lang="zh-CN" altLang="en-US" dirty="0">
                <a:solidFill>
                  <a:srgbClr val="295AA6"/>
                </a:solidFill>
              </a:rPr>
              <a:t>中的图表有嵌入式图表、工作表图表、迷你图表。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制作嵌入式图表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工作表中通过选择单元格区域中的数据添加的图表，这个图表直接出现在工作表上，如同镶嵌一般，因此称为嵌入式图表。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</p:spTree>
    <p:extLst>
      <p:ext uri="{BB962C8B-B14F-4D97-AF65-F5344CB8AC3E}">
        <p14:creationId xmlns:p14="http://schemas.microsoft.com/office/powerpoint/2010/main" val="164524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示例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zh-CN" altLang="en-US" dirty="0" smtClean="0">
                <a:solidFill>
                  <a:srgbClr val="295AA6"/>
                </a:solidFill>
              </a:rPr>
              <a:t>在</a:t>
            </a:r>
            <a:r>
              <a:rPr lang="zh-CN" altLang="en-US" dirty="0">
                <a:solidFill>
                  <a:srgbClr val="295AA6"/>
                </a:solidFill>
              </a:rPr>
              <a:t>如</a:t>
            </a:r>
            <a:r>
              <a:rPr lang="zh-CN" altLang="en-US" dirty="0" smtClean="0">
                <a:solidFill>
                  <a:srgbClr val="295AA6"/>
                </a:solidFill>
              </a:rPr>
              <a:t>图工作</a:t>
            </a:r>
            <a:r>
              <a:rPr lang="zh-CN" altLang="en-US" dirty="0">
                <a:solidFill>
                  <a:srgbClr val="295AA6"/>
                </a:solidFill>
              </a:rPr>
              <a:t>表中制作嵌入式图表。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905495" y="1707654"/>
            <a:ext cx="3621955" cy="283577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69322" y="1707654"/>
            <a:ext cx="47702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）选择数据区域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B19</a:t>
            </a:r>
            <a:r>
              <a:rPr lang="zh-CN" altLang="en-US" dirty="0">
                <a:solidFill>
                  <a:srgbClr val="295AA6"/>
                </a:solidFill>
              </a:rPr>
              <a:t>，在“插入”选项卡中“图表”组中点击“柱形图”命令。 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）然后点击“簇状柱形图”（鼠标在图形上停留一会，会出现该图形的名称和说明）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72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        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设置或修改图表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491630"/>
            <a:ext cx="78553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）移动或放大</a:t>
            </a:r>
            <a:r>
              <a:rPr lang="en-US" altLang="zh-CN" dirty="0">
                <a:solidFill>
                  <a:srgbClr val="295AA6"/>
                </a:solidFill>
              </a:rPr>
              <a:t>/</a:t>
            </a:r>
            <a:r>
              <a:rPr lang="zh-CN" altLang="en-US" dirty="0">
                <a:solidFill>
                  <a:srgbClr val="295AA6"/>
                </a:solidFill>
              </a:rPr>
              <a:t>缩小图表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将</a:t>
            </a:r>
            <a:r>
              <a:rPr lang="zh-CN" altLang="en-US" dirty="0">
                <a:solidFill>
                  <a:srgbClr val="295AA6"/>
                </a:solidFill>
              </a:rPr>
              <a:t>鼠标移动到图表“图表区”上，按住鼠标左键不放，同时移动鼠标可以移动图表</a:t>
            </a:r>
            <a:r>
              <a:rPr lang="zh-CN" altLang="en-US" dirty="0" smtClean="0">
                <a:solidFill>
                  <a:srgbClr val="295AA6"/>
                </a:solidFill>
              </a:rPr>
              <a:t>。将</a:t>
            </a:r>
            <a:r>
              <a:rPr lang="zh-CN" altLang="en-US" dirty="0">
                <a:solidFill>
                  <a:srgbClr val="295AA6"/>
                </a:solidFill>
              </a:rPr>
              <a:t>鼠标移动到图表的四个角上，按住鼠标左键不放，同时移动鼠标可以放大</a:t>
            </a:r>
            <a:r>
              <a:rPr lang="en-US" altLang="zh-CN" dirty="0">
                <a:solidFill>
                  <a:srgbClr val="295AA6"/>
                </a:solidFill>
              </a:rPr>
              <a:t>/</a:t>
            </a:r>
            <a:r>
              <a:rPr lang="zh-CN" altLang="en-US" dirty="0">
                <a:solidFill>
                  <a:srgbClr val="295AA6"/>
                </a:solidFill>
              </a:rPr>
              <a:t>缩小图表。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）添加</a:t>
            </a:r>
            <a:r>
              <a:rPr lang="en-US" altLang="zh-CN" dirty="0">
                <a:solidFill>
                  <a:srgbClr val="295AA6"/>
                </a:solidFill>
              </a:rPr>
              <a:t>/</a:t>
            </a:r>
            <a:r>
              <a:rPr lang="zh-CN" altLang="en-US" dirty="0">
                <a:solidFill>
                  <a:srgbClr val="295AA6"/>
                </a:solidFill>
              </a:rPr>
              <a:t>修改图表标题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如</a:t>
            </a:r>
            <a:r>
              <a:rPr lang="zh-CN" altLang="en-US" dirty="0">
                <a:solidFill>
                  <a:srgbClr val="295AA6"/>
                </a:solidFill>
              </a:rPr>
              <a:t>图表中有图表标题，鼠标点击，直接修改即可。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如</a:t>
            </a:r>
            <a:r>
              <a:rPr lang="zh-CN" altLang="en-US" dirty="0">
                <a:solidFill>
                  <a:srgbClr val="295AA6"/>
                </a:solidFill>
              </a:rPr>
              <a:t>图表中没有图表标题，需要添加标题，则点击图表，在“布局”选项卡中“标签”组中点击“图表标题”命令，然后选择图表标题样式</a:t>
            </a:r>
            <a:r>
              <a:rPr lang="zh-CN" altLang="en-US" dirty="0" smtClean="0">
                <a:solidFill>
                  <a:srgbClr val="295AA6"/>
                </a:solidFill>
              </a:rPr>
              <a:t>，最后在</a:t>
            </a:r>
            <a:r>
              <a:rPr lang="zh-CN" altLang="en-US" dirty="0">
                <a:solidFill>
                  <a:srgbClr val="295AA6"/>
                </a:solidFill>
              </a:rPr>
              <a:t>图表中出现的“图表标题”，</a:t>
            </a:r>
            <a:r>
              <a:rPr lang="zh-CN" altLang="en-US" dirty="0" smtClean="0">
                <a:solidFill>
                  <a:srgbClr val="295AA6"/>
                </a:solidFill>
              </a:rPr>
              <a:t>输入内容。</a:t>
            </a:r>
            <a:endParaRPr lang="zh-CN" altLang="en-US" dirty="0">
              <a:solidFill>
                <a:srgbClr val="295AA6"/>
              </a:solidFill>
            </a:endParaRP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97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059582"/>
            <a:ext cx="78553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）添加坐标轴标题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点击</a:t>
            </a:r>
            <a:r>
              <a:rPr lang="zh-CN" altLang="en-US" dirty="0">
                <a:solidFill>
                  <a:srgbClr val="295AA6"/>
                </a:solidFill>
              </a:rPr>
              <a:t>图表，在“布局”选项卡中“标签”组中点击“坐标轴标题”命令，然后选择“主要横坐标轴标题”，再选择“坐标轴下方标题”，如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示，点击在图表中出现的“坐标轴标题”，输入“城市”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如果</a:t>
            </a:r>
            <a:r>
              <a:rPr lang="zh-CN" altLang="en-US" dirty="0">
                <a:solidFill>
                  <a:srgbClr val="295AA6"/>
                </a:solidFill>
              </a:rPr>
              <a:t>要删除图表标题、坐标轴标题，选中对应标题，按</a:t>
            </a:r>
            <a:r>
              <a:rPr lang="en-US" altLang="zh-CN" dirty="0">
                <a:solidFill>
                  <a:srgbClr val="295AA6"/>
                </a:solidFill>
              </a:rPr>
              <a:t>【Delete】</a:t>
            </a:r>
            <a:r>
              <a:rPr lang="zh-CN" altLang="en-US" dirty="0">
                <a:solidFill>
                  <a:srgbClr val="295AA6"/>
                </a:solidFill>
              </a:rPr>
              <a:t>键即可。</a:t>
            </a: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9792" y="3219822"/>
            <a:ext cx="2580005" cy="145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14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图表制作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班级成绩比较图制作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827584" y="1059582"/>
            <a:ext cx="78553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）修改图例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制作图表时，会自动显示图例，如</a:t>
            </a:r>
            <a:r>
              <a:rPr lang="zh-CN" altLang="en-US" dirty="0" smtClean="0">
                <a:solidFill>
                  <a:srgbClr val="295AA6"/>
                </a:solidFill>
              </a:rPr>
              <a:t>图红</a:t>
            </a:r>
            <a:r>
              <a:rPr lang="zh-CN" altLang="en-US" dirty="0">
                <a:solidFill>
                  <a:srgbClr val="295AA6"/>
                </a:solidFill>
              </a:rPr>
              <a:t>框部分，如果用户不需要图例或者要改变图例的位置，点击图表，在“布局”选项卡中“标签”组中点击“图例”命令，然后选择“无”，即关闭图例。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）模拟运算表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点击图表，在“布局”选项卡中“标签”组中点击“模拟运算表”命令，然后根据需要选择“无”、“显示模拟运算表”、“显示模拟运算表和图例项标示”。</a:t>
            </a:r>
          </a:p>
          <a:p>
            <a:endParaRPr lang="zh-CN" altLang="zh-CN" dirty="0">
              <a:solidFill>
                <a:srgbClr val="295AA6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31603" y="3219822"/>
            <a:ext cx="3584472" cy="1829500"/>
            <a:chOff x="0" y="0"/>
            <a:chExt cx="4581525" cy="276225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581525" cy="276225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3657600" y="1619250"/>
              <a:ext cx="857250" cy="21907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675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</TotalTime>
  <Words>4025</Words>
  <Application>Microsoft Office PowerPoint</Application>
  <PresentationFormat>全屏显示(16:9)</PresentationFormat>
  <Paragraphs>207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 User</cp:lastModifiedBy>
  <cp:revision>94</cp:revision>
  <dcterms:created xsi:type="dcterms:W3CDTF">2012-12-10T14:51:58Z</dcterms:created>
  <dcterms:modified xsi:type="dcterms:W3CDTF">2015-09-28T05:36:04Z</dcterms:modified>
</cp:coreProperties>
</file>