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31"/>
  </p:notesMasterIdLst>
  <p:sldIdLst>
    <p:sldId id="256" r:id="rId8"/>
    <p:sldId id="257" r:id="rId9"/>
    <p:sldId id="261" r:id="rId10"/>
    <p:sldId id="322" r:id="rId11"/>
    <p:sldId id="341" r:id="rId12"/>
    <p:sldId id="323" r:id="rId13"/>
    <p:sldId id="326" r:id="rId14"/>
    <p:sldId id="262" r:id="rId15"/>
    <p:sldId id="324" r:id="rId16"/>
    <p:sldId id="342" r:id="rId17"/>
    <p:sldId id="325" r:id="rId18"/>
    <p:sldId id="327" r:id="rId19"/>
    <p:sldId id="328" r:id="rId20"/>
    <p:sldId id="329" r:id="rId21"/>
    <p:sldId id="343" r:id="rId22"/>
    <p:sldId id="344" r:id="rId23"/>
    <p:sldId id="330" r:id="rId24"/>
    <p:sldId id="331" r:id="rId25"/>
    <p:sldId id="332" r:id="rId26"/>
    <p:sldId id="333" r:id="rId27"/>
    <p:sldId id="334" r:id="rId28"/>
    <p:sldId id="335" r:id="rId29"/>
    <p:sldId id="340"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8" autoAdjust="0"/>
    <p:restoredTop sz="86303" autoAdjust="0"/>
  </p:normalViewPr>
  <p:slideViewPr>
    <p:cSldViewPr>
      <p:cViewPr varScale="1">
        <p:scale>
          <a:sx n="95" d="100"/>
          <a:sy n="95" d="100"/>
        </p:scale>
        <p:origin x="-1374" y="-90"/>
      </p:cViewPr>
      <p:guideLst>
        <p:guide orient="horz" pos="2160"/>
        <p:guide pos="2880"/>
      </p:guideLst>
    </p:cSldViewPr>
  </p:slideViewPr>
  <p:outlineViewPr>
    <p:cViewPr>
      <p:scale>
        <a:sx n="33" d="100"/>
        <a:sy n="33" d="100"/>
      </p:scale>
      <p:origin x="84" y="15480"/>
    </p:cViewPr>
  </p:outlineViewPr>
  <p:notesTextViewPr>
    <p:cViewPr>
      <p:scale>
        <a:sx n="1" d="1"/>
        <a:sy n="1" d="1"/>
      </p:scale>
      <p:origin x="0" y="0"/>
    </p:cViewPr>
  </p:notesTextViewPr>
  <p:sorterViewPr>
    <p:cViewPr>
      <p:scale>
        <a:sx n="100" d="100"/>
        <a:sy n="100" d="100"/>
      </p:scale>
      <p:origin x="0" y="6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lvl1pPr>
              <a:defRPr sz="32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2015/1/3</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2015/1/3</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8</a:t>
            </a:r>
            <a:r>
              <a:rPr lang="zh-CN" altLang="zh-CN" dirty="0"/>
              <a:t>章</a:t>
            </a:r>
            <a:r>
              <a:rPr lang="en-US" altLang="zh-CN" dirty="0"/>
              <a:t>  Excel</a:t>
            </a:r>
            <a:r>
              <a:rPr lang="zh-CN" altLang="zh-CN" dirty="0"/>
              <a:t>高级应用</a:t>
            </a:r>
            <a:r>
              <a:rPr lang="en-US" altLang="zh-CN" dirty="0" smtClean="0"/>
              <a:t>2</a:t>
            </a:r>
            <a:br>
              <a:rPr lang="en-US" altLang="zh-CN" dirty="0" smtClean="0"/>
            </a:br>
            <a:r>
              <a:rPr lang="en-US" altLang="zh-CN" dirty="0" smtClean="0"/>
              <a:t>-</a:t>
            </a:r>
            <a:r>
              <a:rPr lang="zh-CN" altLang="zh-CN" dirty="0"/>
              <a:t>投资贷款分析</a:t>
            </a:r>
          </a:p>
        </p:txBody>
      </p:sp>
      <p:sp>
        <p:nvSpPr>
          <p:cNvPr id="3" name="副标题 2"/>
          <p:cNvSpPr>
            <a:spLocks noGrp="1"/>
          </p:cNvSpPr>
          <p:nvPr>
            <p:ph type="subTitle" idx="1"/>
          </p:nvPr>
        </p:nvSpPr>
        <p:spPr/>
        <p:txBody>
          <a:bodyPr/>
          <a:lstStyle/>
          <a:p>
            <a:r>
              <a:rPr lang="en-US" altLang="zh-CN" dirty="0" smtClean="0"/>
              <a:t>2015</a:t>
            </a:r>
            <a:r>
              <a:rPr lang="zh-CN" altLang="en-US" dirty="0" smtClean="0"/>
              <a:t>年</a:t>
            </a:r>
            <a:r>
              <a:rPr lang="en-US" altLang="zh-CN" smtClean="0"/>
              <a:t>1</a:t>
            </a:r>
            <a:r>
              <a:rPr lang="zh-CN" altLang="en-US" smtClean="0"/>
              <a:t>月</a:t>
            </a:r>
            <a:endParaRPr lang="zh-CN" altLang="en-US" dirty="0"/>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a:xfrm>
            <a:off x="467544" y="1268760"/>
            <a:ext cx="8229600" cy="4525963"/>
          </a:xfrm>
        </p:spPr>
        <p:txBody>
          <a:bodyPr/>
          <a:lstStyle/>
          <a:p>
            <a:r>
              <a:rPr lang="en-US" altLang="zh-CN" sz="1600" dirty="0" smtClean="0"/>
              <a:t>2. </a:t>
            </a:r>
            <a:r>
              <a:rPr lang="en-US" altLang="zh-CN" sz="1600" dirty="0"/>
              <a:t>PPMT</a:t>
            </a:r>
            <a:r>
              <a:rPr lang="zh-CN" altLang="zh-CN" sz="1600" dirty="0"/>
              <a:t>（）函数</a:t>
            </a:r>
          </a:p>
          <a:p>
            <a:r>
              <a:rPr lang="zh-CN" altLang="zh-CN" sz="1600" dirty="0"/>
              <a:t>用途：基于固定利率及等额分期付款方式，返回投资在某一给定期间内的本金偿还额。</a:t>
            </a:r>
          </a:p>
          <a:p>
            <a:r>
              <a:rPr lang="zh-CN" altLang="zh-CN" sz="1600" dirty="0"/>
              <a:t>语法：</a:t>
            </a:r>
            <a:r>
              <a:rPr lang="en-US" altLang="zh-CN" sz="1600" dirty="0"/>
              <a:t>PPMT(rate</a:t>
            </a:r>
            <a:r>
              <a:rPr lang="zh-CN" altLang="zh-CN" sz="1600" dirty="0"/>
              <a:t>，</a:t>
            </a:r>
            <a:r>
              <a:rPr lang="en-US" altLang="zh-CN" sz="1600" dirty="0"/>
              <a:t>per</a:t>
            </a:r>
            <a:r>
              <a:rPr lang="zh-CN" altLang="zh-CN" sz="1600" dirty="0"/>
              <a:t>，</a:t>
            </a:r>
            <a:r>
              <a:rPr lang="en-US" altLang="zh-CN" sz="1600" dirty="0" err="1"/>
              <a:t>nper</a:t>
            </a:r>
            <a:r>
              <a:rPr lang="zh-CN" altLang="zh-CN" sz="1600" dirty="0"/>
              <a:t>，</a:t>
            </a:r>
            <a:r>
              <a:rPr lang="en-US" altLang="zh-CN" sz="1600" dirty="0" err="1"/>
              <a:t>pv</a:t>
            </a:r>
            <a:r>
              <a:rPr lang="zh-CN" altLang="zh-CN" sz="1600" dirty="0"/>
              <a:t>，</a:t>
            </a:r>
            <a:r>
              <a:rPr lang="en-US" altLang="zh-CN" sz="1600" dirty="0" err="1"/>
              <a:t>fv</a:t>
            </a:r>
            <a:r>
              <a:rPr lang="zh-CN" altLang="zh-CN" sz="1600" dirty="0"/>
              <a:t>，</a:t>
            </a:r>
            <a:r>
              <a:rPr lang="en-US" altLang="zh-CN" sz="1600" dirty="0"/>
              <a:t>type)</a:t>
            </a:r>
            <a:endParaRPr lang="zh-CN" altLang="zh-CN" sz="1600" dirty="0"/>
          </a:p>
          <a:p>
            <a:r>
              <a:rPr lang="zh-CN" altLang="zh-CN" sz="1600" dirty="0"/>
              <a:t>参数：</a:t>
            </a:r>
            <a:r>
              <a:rPr lang="en-US" altLang="zh-CN" sz="1600" dirty="0"/>
              <a:t>Rate</a:t>
            </a:r>
            <a:r>
              <a:rPr lang="zh-CN" altLang="zh-CN" sz="1600" dirty="0"/>
              <a:t>为各期利率，</a:t>
            </a:r>
            <a:r>
              <a:rPr lang="en-US" altLang="zh-CN" sz="1600" dirty="0"/>
              <a:t>Per</a:t>
            </a:r>
            <a:r>
              <a:rPr lang="zh-CN" altLang="zh-CN" sz="1600" dirty="0"/>
              <a:t>用于计算其本金数额的期数</a:t>
            </a:r>
            <a:r>
              <a:rPr lang="en-US" altLang="zh-CN" sz="1600" dirty="0"/>
              <a:t>(</a:t>
            </a:r>
            <a:r>
              <a:rPr lang="zh-CN" altLang="zh-CN" sz="1600" dirty="0"/>
              <a:t>介于</a:t>
            </a:r>
            <a:r>
              <a:rPr lang="en-US" altLang="zh-CN" sz="1600" dirty="0"/>
              <a:t>1</a:t>
            </a:r>
            <a:r>
              <a:rPr lang="zh-CN" altLang="zh-CN" sz="1600" dirty="0"/>
              <a:t>到</a:t>
            </a:r>
            <a:r>
              <a:rPr lang="en-US" altLang="zh-CN" sz="1600" dirty="0" err="1"/>
              <a:t>nper</a:t>
            </a:r>
            <a:r>
              <a:rPr lang="zh-CN" altLang="zh-CN" sz="1600" dirty="0"/>
              <a:t>之间</a:t>
            </a:r>
            <a:r>
              <a:rPr lang="en-US" altLang="zh-CN" sz="1600" dirty="0"/>
              <a:t>)</a:t>
            </a:r>
            <a:r>
              <a:rPr lang="zh-CN" altLang="zh-CN" sz="1600" dirty="0"/>
              <a:t>，</a:t>
            </a:r>
            <a:r>
              <a:rPr lang="en-US" altLang="zh-CN" sz="1600" dirty="0" err="1"/>
              <a:t>Nper</a:t>
            </a:r>
            <a:r>
              <a:rPr lang="zh-CN" altLang="zh-CN" sz="1600" dirty="0"/>
              <a:t>为总投资期</a:t>
            </a:r>
            <a:r>
              <a:rPr lang="en-US" altLang="zh-CN" sz="1600" dirty="0"/>
              <a:t>(</a:t>
            </a:r>
            <a:r>
              <a:rPr lang="zh-CN" altLang="zh-CN" sz="1600" dirty="0"/>
              <a:t>该项投资的付款期总数</a:t>
            </a:r>
            <a:r>
              <a:rPr lang="en-US" altLang="zh-CN" sz="1600" dirty="0"/>
              <a:t>)</a:t>
            </a:r>
            <a:r>
              <a:rPr lang="zh-CN" altLang="zh-CN" sz="1600" dirty="0"/>
              <a:t>，</a:t>
            </a:r>
            <a:r>
              <a:rPr lang="en-US" altLang="zh-CN" sz="1600" dirty="0" err="1"/>
              <a:t>Pv</a:t>
            </a:r>
            <a:r>
              <a:rPr lang="zh-CN" altLang="zh-CN" sz="1600" dirty="0"/>
              <a:t>为现值</a:t>
            </a:r>
            <a:r>
              <a:rPr lang="en-US" altLang="zh-CN" sz="1600" dirty="0"/>
              <a:t>(</a:t>
            </a:r>
            <a:r>
              <a:rPr lang="zh-CN" altLang="zh-CN" sz="1600" dirty="0"/>
              <a:t>也称为本金</a:t>
            </a:r>
            <a:r>
              <a:rPr lang="en-US" altLang="zh-CN" sz="1600" dirty="0"/>
              <a:t>)</a:t>
            </a:r>
            <a:r>
              <a:rPr lang="zh-CN" altLang="zh-CN" sz="1600" dirty="0"/>
              <a:t>，</a:t>
            </a:r>
            <a:r>
              <a:rPr lang="en-US" altLang="zh-CN" sz="1600" dirty="0" err="1"/>
              <a:t>Fv</a:t>
            </a:r>
            <a:r>
              <a:rPr lang="zh-CN" altLang="zh-CN" sz="1600" dirty="0"/>
              <a:t>为未来值，</a:t>
            </a:r>
            <a:r>
              <a:rPr lang="en-US" altLang="zh-CN" sz="1600" dirty="0"/>
              <a:t>Type</a:t>
            </a:r>
            <a:r>
              <a:rPr lang="zh-CN" altLang="zh-CN" sz="1600" dirty="0"/>
              <a:t>指定各期的付款时间是在期初还是期末</a:t>
            </a:r>
            <a:r>
              <a:rPr lang="en-US" altLang="zh-CN" sz="1600" dirty="0"/>
              <a:t>(1</a:t>
            </a:r>
            <a:r>
              <a:rPr lang="zh-CN" altLang="zh-CN" sz="1600" dirty="0"/>
              <a:t>为期初。</a:t>
            </a:r>
            <a:r>
              <a:rPr lang="en-US" altLang="zh-CN" sz="1600" dirty="0"/>
              <a:t>0</a:t>
            </a:r>
            <a:r>
              <a:rPr lang="zh-CN" altLang="zh-CN" sz="1600" dirty="0"/>
              <a:t>为期末</a:t>
            </a:r>
            <a:r>
              <a:rPr lang="en-US" altLang="zh-CN" sz="1600" dirty="0"/>
              <a:t>)</a:t>
            </a:r>
            <a:r>
              <a:rPr lang="zh-CN" altLang="zh-CN" sz="1600" dirty="0"/>
              <a:t>。</a:t>
            </a:r>
          </a:p>
          <a:p>
            <a:r>
              <a:rPr lang="en-US" altLang="zh-CN" sz="1600" dirty="0" smtClean="0"/>
              <a:t>3. </a:t>
            </a:r>
            <a:r>
              <a:rPr lang="en-US" altLang="zh-CN" sz="1600" dirty="0"/>
              <a:t>IPMT</a:t>
            </a:r>
            <a:r>
              <a:rPr lang="zh-CN" altLang="zh-CN" sz="1600" dirty="0"/>
              <a:t>（）函数</a:t>
            </a:r>
          </a:p>
          <a:p>
            <a:r>
              <a:rPr lang="zh-CN" altLang="zh-CN" sz="1600" dirty="0"/>
              <a:t>用途：基于固定利率及等额分期付款方式，返回投资或贷款在某一给定期限内的利息偿还额。</a:t>
            </a:r>
          </a:p>
          <a:p>
            <a:r>
              <a:rPr lang="zh-CN" altLang="zh-CN" sz="1600" dirty="0"/>
              <a:t>语法：</a:t>
            </a:r>
            <a:r>
              <a:rPr lang="en-US" altLang="zh-CN" sz="1600" dirty="0"/>
              <a:t>IPMT(rate</a:t>
            </a:r>
            <a:r>
              <a:rPr lang="zh-CN" altLang="zh-CN" sz="1600" dirty="0"/>
              <a:t>，</a:t>
            </a:r>
            <a:r>
              <a:rPr lang="en-US" altLang="zh-CN" sz="1600" dirty="0"/>
              <a:t>per</a:t>
            </a:r>
            <a:r>
              <a:rPr lang="zh-CN" altLang="zh-CN" sz="1600" dirty="0"/>
              <a:t>，</a:t>
            </a:r>
            <a:r>
              <a:rPr lang="en-US" altLang="zh-CN" sz="1600" dirty="0" err="1"/>
              <a:t>nper</a:t>
            </a:r>
            <a:r>
              <a:rPr lang="zh-CN" altLang="zh-CN" sz="1600" dirty="0"/>
              <a:t>，</a:t>
            </a:r>
            <a:r>
              <a:rPr lang="en-US" altLang="zh-CN" sz="1600" dirty="0" err="1"/>
              <a:t>pv</a:t>
            </a:r>
            <a:r>
              <a:rPr lang="zh-CN" altLang="zh-CN" sz="1600" dirty="0"/>
              <a:t>，</a:t>
            </a:r>
            <a:r>
              <a:rPr lang="en-US" altLang="zh-CN" sz="1600" dirty="0" err="1"/>
              <a:t>fv</a:t>
            </a:r>
            <a:r>
              <a:rPr lang="zh-CN" altLang="zh-CN" sz="1600" dirty="0"/>
              <a:t>，</a:t>
            </a:r>
            <a:r>
              <a:rPr lang="en-US" altLang="zh-CN" sz="1600" dirty="0"/>
              <a:t>type)</a:t>
            </a:r>
            <a:endParaRPr lang="zh-CN" altLang="zh-CN" sz="1600" dirty="0"/>
          </a:p>
          <a:p>
            <a:r>
              <a:rPr lang="zh-CN" altLang="zh-CN" sz="1600" dirty="0"/>
              <a:t>参数：</a:t>
            </a:r>
            <a:r>
              <a:rPr lang="en-US" altLang="zh-CN" sz="1600" dirty="0"/>
              <a:t>Rate</a:t>
            </a:r>
            <a:r>
              <a:rPr lang="zh-CN" altLang="zh-CN" sz="1600" dirty="0"/>
              <a:t>为各期利率，</a:t>
            </a:r>
            <a:r>
              <a:rPr lang="en-US" altLang="zh-CN" sz="1600" dirty="0"/>
              <a:t>Per</a:t>
            </a:r>
            <a:r>
              <a:rPr lang="zh-CN" altLang="zh-CN" sz="1600" dirty="0"/>
              <a:t>用于计算其利息数额的期数</a:t>
            </a:r>
            <a:r>
              <a:rPr lang="en-US" altLang="zh-CN" sz="1600" dirty="0"/>
              <a:t>(1</a:t>
            </a:r>
            <a:r>
              <a:rPr lang="zh-CN" altLang="zh-CN" sz="1600" dirty="0"/>
              <a:t>到</a:t>
            </a:r>
            <a:r>
              <a:rPr lang="en-US" altLang="zh-CN" sz="1600" dirty="0" err="1"/>
              <a:t>nper</a:t>
            </a:r>
            <a:r>
              <a:rPr lang="zh-CN" altLang="zh-CN" sz="1600" dirty="0"/>
              <a:t>之间</a:t>
            </a:r>
            <a:r>
              <a:rPr lang="en-US" altLang="zh-CN" sz="1600" dirty="0"/>
              <a:t>)</a:t>
            </a:r>
            <a:r>
              <a:rPr lang="zh-CN" altLang="zh-CN" sz="1600" dirty="0"/>
              <a:t>，</a:t>
            </a:r>
            <a:r>
              <a:rPr lang="en-US" altLang="zh-CN" sz="1600" dirty="0" err="1"/>
              <a:t>Nper</a:t>
            </a:r>
            <a:r>
              <a:rPr lang="zh-CN" altLang="zh-CN" sz="1600" dirty="0"/>
              <a:t>为总投资期，</a:t>
            </a:r>
            <a:r>
              <a:rPr lang="en-US" altLang="zh-CN" sz="1600" dirty="0" err="1"/>
              <a:t>Pv</a:t>
            </a:r>
            <a:r>
              <a:rPr lang="zh-CN" altLang="zh-CN" sz="1600" dirty="0"/>
              <a:t>为现值</a:t>
            </a:r>
            <a:r>
              <a:rPr lang="en-US" altLang="zh-CN" sz="1600" dirty="0"/>
              <a:t>(</a:t>
            </a:r>
            <a:r>
              <a:rPr lang="zh-CN" altLang="zh-CN" sz="1600" dirty="0"/>
              <a:t>本金</a:t>
            </a:r>
            <a:r>
              <a:rPr lang="en-US" altLang="zh-CN" sz="1600" dirty="0"/>
              <a:t>)</a:t>
            </a:r>
            <a:r>
              <a:rPr lang="zh-CN" altLang="zh-CN" sz="1600" dirty="0"/>
              <a:t>，</a:t>
            </a:r>
            <a:r>
              <a:rPr lang="en-US" altLang="zh-CN" sz="1600" dirty="0" err="1"/>
              <a:t>Fv</a:t>
            </a:r>
            <a:r>
              <a:rPr lang="zh-CN" altLang="zh-CN" sz="1600" dirty="0"/>
              <a:t>为未来值</a:t>
            </a:r>
            <a:r>
              <a:rPr lang="en-US" altLang="zh-CN" sz="1600" dirty="0"/>
              <a:t>(</a:t>
            </a:r>
            <a:r>
              <a:rPr lang="zh-CN" altLang="zh-CN" sz="1600" dirty="0"/>
              <a:t>最后一次付款后的现金余额。如果省略</a:t>
            </a:r>
            <a:r>
              <a:rPr lang="en-US" altLang="zh-CN" sz="1600" dirty="0" err="1"/>
              <a:t>fv</a:t>
            </a:r>
            <a:r>
              <a:rPr lang="zh-CN" altLang="zh-CN" sz="1600" dirty="0"/>
              <a:t>，则假设其值为零</a:t>
            </a:r>
            <a:r>
              <a:rPr lang="en-US" altLang="zh-CN" sz="1600" dirty="0"/>
              <a:t>)</a:t>
            </a:r>
            <a:r>
              <a:rPr lang="zh-CN" altLang="zh-CN" sz="1600" dirty="0"/>
              <a:t>，</a:t>
            </a:r>
            <a:r>
              <a:rPr lang="en-US" altLang="zh-CN" sz="1600" dirty="0"/>
              <a:t>Type</a:t>
            </a:r>
            <a:r>
              <a:rPr lang="zh-CN" altLang="zh-CN" sz="1600" dirty="0"/>
              <a:t>指定各期的付款时间是在期初还是期末</a:t>
            </a:r>
            <a:r>
              <a:rPr lang="en-US" altLang="zh-CN" sz="1600" dirty="0"/>
              <a:t>(0</a:t>
            </a:r>
            <a:r>
              <a:rPr lang="zh-CN" altLang="zh-CN" sz="1600" dirty="0"/>
              <a:t>为期末，</a:t>
            </a:r>
            <a:r>
              <a:rPr lang="en-US" altLang="zh-CN" sz="1600" dirty="0"/>
              <a:t>1</a:t>
            </a:r>
            <a:r>
              <a:rPr lang="zh-CN" altLang="zh-CN" sz="1600" dirty="0"/>
              <a:t>为期初</a:t>
            </a:r>
            <a:r>
              <a:rPr lang="en-US" altLang="zh-CN" sz="1600" dirty="0"/>
              <a:t>)</a:t>
            </a:r>
            <a:r>
              <a:rPr lang="zh-CN" altLang="zh-CN" sz="1600" dirty="0"/>
              <a:t>。</a:t>
            </a:r>
          </a:p>
          <a:p>
            <a:endParaRPr lang="zh-CN" altLang="en-US" sz="1600" dirty="0"/>
          </a:p>
        </p:txBody>
      </p:sp>
    </p:spTree>
    <p:extLst>
      <p:ext uri="{BB962C8B-B14F-4D97-AF65-F5344CB8AC3E}">
        <p14:creationId xmlns:p14="http://schemas.microsoft.com/office/powerpoint/2010/main" val="1809913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sz="2400" dirty="0"/>
              <a:t>1</a:t>
            </a:r>
            <a:r>
              <a:rPr lang="en-US" altLang="zh-CN" sz="2400" dirty="0" smtClean="0"/>
              <a:t>.</a:t>
            </a:r>
            <a:r>
              <a:rPr lang="zh-CN" altLang="zh-CN" sz="2400" dirty="0" smtClean="0"/>
              <a:t>情景</a:t>
            </a:r>
            <a:r>
              <a:rPr lang="zh-CN" altLang="zh-CN" sz="2400" dirty="0"/>
              <a:t>一：利用</a:t>
            </a:r>
            <a:r>
              <a:rPr lang="en-US" altLang="zh-CN" sz="2400" dirty="0"/>
              <a:t>PMT</a:t>
            </a:r>
            <a:r>
              <a:rPr lang="zh-CN" altLang="zh-CN" sz="2400" dirty="0"/>
              <a:t>函数计算还款额</a:t>
            </a:r>
          </a:p>
          <a:p>
            <a:r>
              <a:rPr lang="zh-CN" altLang="zh-CN" sz="2400" dirty="0"/>
              <a:t>张老师计划买一部</a:t>
            </a:r>
            <a:r>
              <a:rPr lang="en-US" altLang="zh-CN" sz="2400" dirty="0"/>
              <a:t>200000</a:t>
            </a:r>
            <a:r>
              <a:rPr lang="zh-CN" altLang="zh-CN" sz="2400" dirty="0"/>
              <a:t>元的车，他想到银行贷款</a:t>
            </a:r>
            <a:r>
              <a:rPr lang="en-US" altLang="zh-CN" sz="2400" dirty="0"/>
              <a:t>200000</a:t>
            </a:r>
            <a:r>
              <a:rPr lang="zh-CN" altLang="zh-CN" sz="2400" dirty="0"/>
              <a:t>元，计划分</a:t>
            </a:r>
            <a:r>
              <a:rPr lang="en-US" altLang="zh-CN" sz="2400" dirty="0"/>
              <a:t>5</a:t>
            </a:r>
            <a:r>
              <a:rPr lang="zh-CN" altLang="zh-CN" sz="2400" dirty="0"/>
              <a:t>年按月偿还，年利率为</a:t>
            </a:r>
            <a:r>
              <a:rPr lang="en-US" altLang="zh-CN" sz="2400" dirty="0"/>
              <a:t>12%</a:t>
            </a:r>
            <a:r>
              <a:rPr lang="zh-CN" altLang="zh-CN" sz="2400" dirty="0"/>
              <a:t>，请计算在等额分期偿还的情况下张老师每月的还款额。</a:t>
            </a:r>
            <a:r>
              <a:rPr lang="en-US" altLang="zh-CN" sz="2400" dirty="0"/>
              <a:t>(</a:t>
            </a:r>
            <a:r>
              <a:rPr lang="zh-CN" altLang="zh-CN" sz="2400" dirty="0"/>
              <a:t>假设为月初还款）</a:t>
            </a:r>
          </a:p>
          <a:p>
            <a:r>
              <a:rPr lang="en-US" altLang="zh-CN" sz="2400" dirty="0"/>
              <a:t>2.</a:t>
            </a:r>
            <a:r>
              <a:rPr lang="zh-CN" altLang="zh-CN" sz="2400" dirty="0"/>
              <a:t>情景二：利用</a:t>
            </a:r>
            <a:r>
              <a:rPr lang="en-US" altLang="zh-CN" sz="2400" dirty="0"/>
              <a:t>IPMT</a:t>
            </a:r>
            <a:r>
              <a:rPr lang="zh-CN" altLang="zh-CN" sz="2400" dirty="0"/>
              <a:t>、</a:t>
            </a:r>
            <a:r>
              <a:rPr lang="en-US" altLang="zh-CN" sz="2400" dirty="0"/>
              <a:t>PPMT</a:t>
            </a:r>
            <a:r>
              <a:rPr lang="zh-CN" altLang="zh-CN" sz="2400" dirty="0"/>
              <a:t>函数计算还款数额和利息</a:t>
            </a:r>
          </a:p>
          <a:p>
            <a:r>
              <a:rPr lang="zh-CN" altLang="zh-CN" sz="2400" dirty="0"/>
              <a:t>张老师申请了</a:t>
            </a:r>
            <a:r>
              <a:rPr lang="en-US" altLang="zh-CN" sz="2400" dirty="0"/>
              <a:t>200000</a:t>
            </a:r>
            <a:r>
              <a:rPr lang="zh-CN" altLang="zh-CN" sz="2400" dirty="0"/>
              <a:t>元的按揭贷款并已经买到心仪的靓车，贷款年利率为</a:t>
            </a:r>
            <a:r>
              <a:rPr lang="en-US" altLang="zh-CN" sz="2400" dirty="0"/>
              <a:t>12%</a:t>
            </a:r>
            <a:r>
              <a:rPr lang="zh-CN" altLang="zh-CN" sz="2400" dirty="0"/>
              <a:t>，计划</a:t>
            </a:r>
            <a:r>
              <a:rPr lang="en-US" altLang="zh-CN" sz="2400" dirty="0"/>
              <a:t>8</a:t>
            </a:r>
            <a:r>
              <a:rPr lang="zh-CN" altLang="zh-CN" sz="2400" dirty="0"/>
              <a:t>年内还清，请帮张老师分别计算他每年还款的本金数额和利息数额。</a:t>
            </a:r>
          </a:p>
          <a:p>
            <a:endParaRPr lang="zh-CN" altLang="en-US" sz="2400" dirty="0"/>
          </a:p>
        </p:txBody>
      </p:sp>
    </p:spTree>
    <p:extLst>
      <p:ext uri="{BB962C8B-B14F-4D97-AF65-F5344CB8AC3E}">
        <p14:creationId xmlns:p14="http://schemas.microsoft.com/office/powerpoint/2010/main" val="1513992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sz="1200" dirty="0"/>
              <a:t>制作贷款</a:t>
            </a:r>
            <a:r>
              <a:rPr lang="zh-CN" altLang="zh-CN" sz="1200" dirty="0" smtClean="0"/>
              <a:t>按揭</a:t>
            </a:r>
            <a:r>
              <a:rPr lang="zh-CN" altLang="en-US" sz="1200" dirty="0" smtClean="0"/>
              <a:t>动态</a:t>
            </a:r>
            <a:r>
              <a:rPr lang="zh-CN" altLang="zh-CN" sz="1200" dirty="0" smtClean="0"/>
              <a:t>分析</a:t>
            </a:r>
            <a:r>
              <a:rPr lang="zh-CN" altLang="zh-CN" sz="1200" dirty="0"/>
              <a:t>表。效果如</a:t>
            </a:r>
            <a:r>
              <a:rPr lang="zh-CN" altLang="zh-CN" sz="1200" dirty="0" smtClean="0"/>
              <a:t>图</a:t>
            </a:r>
            <a:endParaRPr lang="zh-CN" altLang="zh-CN" sz="1200" dirty="0"/>
          </a:p>
          <a:p>
            <a:r>
              <a:rPr lang="zh-CN" altLang="zh-CN" sz="1200" dirty="0"/>
              <a:t>张老师计划购买一套住房，需要向银行贷款约</a:t>
            </a:r>
            <a:r>
              <a:rPr lang="en-US" altLang="zh-CN" sz="1200" dirty="0"/>
              <a:t>15~30</a:t>
            </a:r>
            <a:r>
              <a:rPr lang="zh-CN" altLang="zh-CN" sz="1200" dirty="0"/>
              <a:t>万元，分</a:t>
            </a:r>
            <a:r>
              <a:rPr lang="en-US" altLang="zh-CN" sz="1200" dirty="0"/>
              <a:t>10</a:t>
            </a:r>
            <a:r>
              <a:rPr lang="zh-CN" altLang="zh-CN" sz="1200" dirty="0"/>
              <a:t>到</a:t>
            </a:r>
            <a:r>
              <a:rPr lang="en-US" altLang="zh-CN" sz="1200" dirty="0"/>
              <a:t>30</a:t>
            </a:r>
            <a:r>
              <a:rPr lang="zh-CN" altLang="zh-CN" sz="1200" dirty="0"/>
              <a:t>年时间还贷，还款执行年利率为</a:t>
            </a:r>
            <a:r>
              <a:rPr lang="en-US" altLang="zh-CN" sz="1200" dirty="0"/>
              <a:t>4.85%</a:t>
            </a:r>
            <a:r>
              <a:rPr lang="zh-CN" altLang="zh-CN" sz="1200" dirty="0"/>
              <a:t>，，请制作一贷款按揭分析表帮张老师计算等额还款方式不同年份不同贷款额情况下各期每月所需按揭的费用，并统计出还款总额及所还利息总数以便张老师选择出合适的贷款额度及年限</a:t>
            </a:r>
            <a:r>
              <a:rPr lang="zh-CN" altLang="zh-CN" sz="1200" dirty="0" smtClean="0"/>
              <a:t>。</a:t>
            </a:r>
            <a:endParaRPr lang="zh-CN" altLang="en-US" sz="1200" dirty="0"/>
          </a:p>
        </p:txBody>
      </p:sp>
      <p:pic>
        <p:nvPicPr>
          <p:cNvPr id="4" name="图片 3"/>
          <p:cNvPicPr/>
          <p:nvPr/>
        </p:nvPicPr>
        <p:blipFill>
          <a:blip r:embed="rId2"/>
          <a:stretch>
            <a:fillRect/>
          </a:stretch>
        </p:blipFill>
        <p:spPr>
          <a:xfrm>
            <a:off x="1763688" y="2780928"/>
            <a:ext cx="4953000" cy="3549015"/>
          </a:xfrm>
          <a:prstGeom prst="rect">
            <a:avLst/>
          </a:prstGeom>
          <a:ln w="28575" cap="sq">
            <a:solidFill>
              <a:schemeClr val="bg1">
                <a:lumMod val="6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489992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8.4 </a:t>
            </a:r>
            <a:r>
              <a:rPr lang="zh-CN" altLang="zh-CN" dirty="0"/>
              <a:t>任务三、折旧计算函数</a:t>
            </a:r>
            <a:r>
              <a:rPr lang="zh-CN" altLang="zh-CN" dirty="0" smtClean="0"/>
              <a:t>应用</a:t>
            </a:r>
            <a:r>
              <a:rPr lang="en-US" altLang="zh-CN" dirty="0"/>
              <a:t>	</a:t>
            </a:r>
            <a:endParaRPr lang="zh-CN" altLang="zh-CN" dirty="0"/>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zh-CN" altLang="zh-CN" sz="1600" dirty="0"/>
              <a:t>企业固定资产折旧有四种方法：即直线法、固定余额递减法、双倍余额递减法、年数总和法</a:t>
            </a:r>
            <a:r>
              <a:rPr lang="zh-CN" altLang="zh-CN" sz="1600" dirty="0" smtClean="0"/>
              <a:t>。</a:t>
            </a:r>
            <a:endParaRPr lang="zh-CN" altLang="zh-CN" sz="1600" dirty="0"/>
          </a:p>
          <a:p>
            <a:r>
              <a:rPr lang="zh-CN" altLang="zh-CN" sz="1600" dirty="0" smtClean="0"/>
              <a:t>本</a:t>
            </a:r>
            <a:r>
              <a:rPr lang="zh-CN" altLang="zh-CN" sz="1600" dirty="0"/>
              <a:t>节通过四个折旧函数（</a:t>
            </a:r>
            <a:r>
              <a:rPr lang="en-US" altLang="zh-CN" sz="1600" dirty="0"/>
              <a:t>DB</a:t>
            </a:r>
            <a:r>
              <a:rPr lang="zh-CN" altLang="zh-CN" sz="1600" dirty="0"/>
              <a:t>、</a:t>
            </a:r>
            <a:r>
              <a:rPr lang="en-US" altLang="zh-CN" sz="1600" dirty="0"/>
              <a:t>DDB</a:t>
            </a:r>
            <a:r>
              <a:rPr lang="zh-CN" altLang="zh-CN" sz="1600" dirty="0"/>
              <a:t>、</a:t>
            </a:r>
            <a:r>
              <a:rPr lang="en-US" altLang="zh-CN" sz="1600" dirty="0"/>
              <a:t>SLN</a:t>
            </a:r>
            <a:r>
              <a:rPr lang="zh-CN" altLang="zh-CN" sz="1600" dirty="0"/>
              <a:t>、</a:t>
            </a:r>
            <a:r>
              <a:rPr lang="en-US" altLang="zh-CN" sz="1600" dirty="0"/>
              <a:t>SYD</a:t>
            </a:r>
            <a:r>
              <a:rPr lang="zh-CN" altLang="zh-CN" sz="1600" dirty="0"/>
              <a:t>）的应用的对比，比较四种折旧方法并制作出图表进行更直观的对比。</a:t>
            </a:r>
          </a:p>
          <a:p>
            <a:endParaRPr lang="zh-CN" altLang="zh-CN" sz="1600" dirty="0"/>
          </a:p>
          <a:p>
            <a:endParaRPr lang="en-US" altLang="zh-CN" dirty="0" smtClean="0"/>
          </a:p>
        </p:txBody>
      </p:sp>
      <p:pic>
        <p:nvPicPr>
          <p:cNvPr id="7" name="图片 6"/>
          <p:cNvPicPr/>
          <p:nvPr/>
        </p:nvPicPr>
        <p:blipFill>
          <a:blip r:embed="rId2"/>
          <a:stretch>
            <a:fillRect/>
          </a:stretch>
        </p:blipFill>
        <p:spPr>
          <a:xfrm>
            <a:off x="2339752" y="3573016"/>
            <a:ext cx="4587875" cy="2457450"/>
          </a:xfrm>
          <a:prstGeom prst="rect">
            <a:avLst/>
          </a:prstGeom>
          <a:noFill/>
          <a:ln>
            <a:noFill/>
          </a:ln>
        </p:spPr>
      </p:pic>
    </p:spTree>
    <p:extLst>
      <p:ext uri="{BB962C8B-B14F-4D97-AF65-F5344CB8AC3E}">
        <p14:creationId xmlns:p14="http://schemas.microsoft.com/office/powerpoint/2010/main" val="3625445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p:txBody>
          <a:bodyPr/>
          <a:lstStyle/>
          <a:p>
            <a:r>
              <a:rPr lang="zh-CN" altLang="zh-CN" sz="1800" dirty="0"/>
              <a:t>折旧：企业固定资产的使用寿命是有限的在使用期间内会因为有形或无形的损耗而逐渐丧失其服务潜力所以有必要将其成本在有限的使用年限内逐渐转化为费用这个过程就叫固定资产折旧。 </a:t>
            </a:r>
          </a:p>
          <a:p>
            <a:r>
              <a:rPr lang="zh-CN" altLang="zh-CN" sz="1800" dirty="0"/>
              <a:t>与固定资产折旧有关的几项因素 </a:t>
            </a:r>
          </a:p>
          <a:p>
            <a:r>
              <a:rPr lang="zh-CN" altLang="zh-CN" sz="1800" dirty="0"/>
              <a:t>成本：固定资产取得的成本 </a:t>
            </a:r>
          </a:p>
          <a:p>
            <a:r>
              <a:rPr lang="zh-CN" altLang="zh-CN" sz="1800" dirty="0"/>
              <a:t>估计残值：固定资产废弃时可收回的材料价值或处置价值一般的扣除拆迁或处理费用。 </a:t>
            </a:r>
          </a:p>
          <a:p>
            <a:r>
              <a:rPr lang="zh-CN" altLang="zh-CN" sz="1800" dirty="0"/>
              <a:t>估计使用年限：固定资产的总使用寿命、工作小时数或生产数量。</a:t>
            </a:r>
          </a:p>
          <a:p>
            <a:r>
              <a:rPr lang="zh-CN" altLang="zh-CN" sz="1800" dirty="0"/>
              <a:t>企业在存活期间，不管是否生产、是否经营，其固定资产的使用都是有限的。在其使用年限内，固定资产会逐渐损耗。企业固定资产折旧的方法有很多种，常用的有直线法、双倍余额递减法、年限总和法、固定余额递减法等。</a:t>
            </a:r>
          </a:p>
          <a:p>
            <a:pPr marL="0" indent="0">
              <a:buNone/>
            </a:pPr>
            <a:endParaRPr lang="zh-CN" altLang="en-US" sz="1800" dirty="0"/>
          </a:p>
        </p:txBody>
      </p:sp>
    </p:spTree>
    <p:extLst>
      <p:ext uri="{BB962C8B-B14F-4D97-AF65-F5344CB8AC3E}">
        <p14:creationId xmlns:p14="http://schemas.microsoft.com/office/powerpoint/2010/main" val="339086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a:xfrm>
            <a:off x="467544" y="1268760"/>
            <a:ext cx="8229600" cy="4525963"/>
          </a:xfrm>
        </p:spPr>
        <p:txBody>
          <a:bodyPr/>
          <a:lstStyle/>
          <a:p>
            <a:r>
              <a:rPr lang="en-US" altLang="zh-CN" sz="1400" dirty="0" smtClean="0"/>
              <a:t>1. </a:t>
            </a:r>
            <a:r>
              <a:rPr lang="en-US" altLang="zh-CN" sz="1400" dirty="0"/>
              <a:t>DB</a:t>
            </a:r>
            <a:r>
              <a:rPr lang="zh-CN" altLang="zh-CN" sz="1400" dirty="0"/>
              <a:t>（）函数</a:t>
            </a:r>
          </a:p>
          <a:p>
            <a:r>
              <a:rPr lang="zh-CN" altLang="zh-CN" sz="1400" dirty="0"/>
              <a:t>用途：使用固定余额递减法，计算一笔资产在给定期间内的折旧值。</a:t>
            </a:r>
          </a:p>
          <a:p>
            <a:r>
              <a:rPr lang="zh-CN" altLang="zh-CN" sz="1400" dirty="0"/>
              <a:t>语法：</a:t>
            </a:r>
            <a:r>
              <a:rPr lang="en-US" altLang="zh-CN" sz="1400" dirty="0"/>
              <a:t>DB(cost</a:t>
            </a:r>
            <a:r>
              <a:rPr lang="zh-CN" altLang="zh-CN" sz="1400" dirty="0"/>
              <a:t>，</a:t>
            </a:r>
            <a:r>
              <a:rPr lang="en-US" altLang="zh-CN" sz="1400" dirty="0"/>
              <a:t>salvage</a:t>
            </a:r>
            <a:r>
              <a:rPr lang="zh-CN" altLang="zh-CN" sz="1400" dirty="0"/>
              <a:t>，</a:t>
            </a:r>
            <a:r>
              <a:rPr lang="en-US" altLang="zh-CN" sz="1400" dirty="0"/>
              <a:t>life</a:t>
            </a:r>
            <a:r>
              <a:rPr lang="zh-CN" altLang="zh-CN" sz="1400" dirty="0"/>
              <a:t>，</a:t>
            </a:r>
            <a:r>
              <a:rPr lang="en-US" altLang="zh-CN" sz="1400" dirty="0"/>
              <a:t>period</a:t>
            </a:r>
            <a:r>
              <a:rPr lang="zh-CN" altLang="zh-CN" sz="1400" dirty="0"/>
              <a:t>，</a:t>
            </a:r>
            <a:r>
              <a:rPr lang="en-US" altLang="zh-CN" sz="1400" dirty="0"/>
              <a:t>month)</a:t>
            </a:r>
            <a:endParaRPr lang="zh-CN" altLang="zh-CN" sz="1400" dirty="0"/>
          </a:p>
          <a:p>
            <a:r>
              <a:rPr lang="zh-CN" altLang="zh-CN" sz="1400" dirty="0"/>
              <a:t>参数：</a:t>
            </a:r>
            <a:r>
              <a:rPr lang="en-US" altLang="zh-CN" sz="1400" dirty="0"/>
              <a:t>Cost</a:t>
            </a:r>
            <a:r>
              <a:rPr lang="zh-CN" altLang="zh-CN" sz="1400" dirty="0"/>
              <a:t>为资产原值，</a:t>
            </a:r>
            <a:r>
              <a:rPr lang="en-US" altLang="zh-CN" sz="1400" dirty="0"/>
              <a:t>Salvage</a:t>
            </a:r>
            <a:r>
              <a:rPr lang="zh-CN" altLang="zh-CN" sz="1400" dirty="0"/>
              <a:t>为资产在折旧期末的价值</a:t>
            </a:r>
            <a:r>
              <a:rPr lang="en-US" altLang="zh-CN" sz="1400" dirty="0"/>
              <a:t>(</a:t>
            </a:r>
            <a:r>
              <a:rPr lang="zh-CN" altLang="zh-CN" sz="1400" dirty="0"/>
              <a:t>也称为资产残值</a:t>
            </a:r>
            <a:r>
              <a:rPr lang="en-US" altLang="zh-CN" sz="1400" dirty="0"/>
              <a:t>)</a:t>
            </a:r>
            <a:r>
              <a:rPr lang="zh-CN" altLang="zh-CN" sz="1400" dirty="0"/>
              <a:t>，</a:t>
            </a:r>
            <a:r>
              <a:rPr lang="en-US" altLang="zh-CN" sz="1400" dirty="0"/>
              <a:t>Life</a:t>
            </a:r>
            <a:r>
              <a:rPr lang="zh-CN" altLang="zh-CN" sz="1400" dirty="0"/>
              <a:t>为折旧期限</a:t>
            </a:r>
            <a:r>
              <a:rPr lang="en-US" altLang="zh-CN" sz="1400" dirty="0"/>
              <a:t>(</a:t>
            </a:r>
            <a:r>
              <a:rPr lang="zh-CN" altLang="zh-CN" sz="1400" dirty="0"/>
              <a:t>有时也称作资产的使用寿命</a:t>
            </a:r>
            <a:r>
              <a:rPr lang="en-US" altLang="zh-CN" sz="1400" dirty="0"/>
              <a:t>)</a:t>
            </a:r>
            <a:r>
              <a:rPr lang="zh-CN" altLang="zh-CN" sz="1400" dirty="0"/>
              <a:t>，</a:t>
            </a:r>
            <a:r>
              <a:rPr lang="en-US" altLang="zh-CN" sz="1400" dirty="0"/>
              <a:t>Period</a:t>
            </a:r>
            <a:r>
              <a:rPr lang="zh-CN" altLang="zh-CN" sz="1400" dirty="0"/>
              <a:t>为需要计算折旧值的期间。</a:t>
            </a:r>
            <a:r>
              <a:rPr lang="en-US" altLang="zh-CN" sz="1400" dirty="0"/>
              <a:t>Period</a:t>
            </a:r>
            <a:r>
              <a:rPr lang="zh-CN" altLang="zh-CN" sz="1400" dirty="0"/>
              <a:t>必须使用与</a:t>
            </a:r>
            <a:r>
              <a:rPr lang="en-US" altLang="zh-CN" sz="1400" dirty="0"/>
              <a:t>life</a:t>
            </a:r>
            <a:r>
              <a:rPr lang="zh-CN" altLang="zh-CN" sz="1400" dirty="0"/>
              <a:t>相同的单位，</a:t>
            </a:r>
            <a:r>
              <a:rPr lang="en-US" altLang="zh-CN" sz="1400" dirty="0"/>
              <a:t>Month</a:t>
            </a:r>
            <a:r>
              <a:rPr lang="zh-CN" altLang="zh-CN" sz="1400" dirty="0"/>
              <a:t>为第一年的月份数</a:t>
            </a:r>
            <a:r>
              <a:rPr lang="en-US" altLang="zh-CN" sz="1400" dirty="0"/>
              <a:t>(</a:t>
            </a:r>
            <a:r>
              <a:rPr lang="zh-CN" altLang="zh-CN" sz="1400" dirty="0"/>
              <a:t>省略时假设为</a:t>
            </a:r>
            <a:r>
              <a:rPr lang="en-US" altLang="zh-CN" sz="1400" dirty="0"/>
              <a:t>12)</a:t>
            </a:r>
            <a:r>
              <a:rPr lang="zh-CN" altLang="zh-CN" sz="1400" dirty="0"/>
              <a:t>。</a:t>
            </a:r>
          </a:p>
          <a:p>
            <a:r>
              <a:rPr lang="zh-CN" altLang="zh-CN" sz="1400" dirty="0"/>
              <a:t>说明</a:t>
            </a:r>
            <a:r>
              <a:rPr lang="en-US" altLang="zh-CN" sz="1400" dirty="0"/>
              <a:t>: </a:t>
            </a:r>
            <a:r>
              <a:rPr lang="zh-CN" altLang="zh-CN" sz="1400" dirty="0"/>
              <a:t>固定余额递减法依据固定资产的估计使用年数按公式求出其折旧率每年以固定资产的帐面价值乘以折旧率来计算其当年的折旧额。</a:t>
            </a:r>
          </a:p>
          <a:p>
            <a:r>
              <a:rPr lang="en-US" altLang="zh-CN" sz="1400" dirty="0" smtClean="0"/>
              <a:t>2 .DDB</a:t>
            </a:r>
            <a:r>
              <a:rPr lang="zh-CN" altLang="zh-CN" sz="1400" dirty="0"/>
              <a:t>（）函数</a:t>
            </a:r>
          </a:p>
          <a:p>
            <a:r>
              <a:rPr lang="zh-CN" altLang="zh-CN" sz="1400" dirty="0"/>
              <a:t>用途：使用双倍余额递减法或其他指定方法，计算一笔资产在给定期间内的折旧值。</a:t>
            </a:r>
          </a:p>
          <a:p>
            <a:r>
              <a:rPr lang="zh-CN" altLang="zh-CN" sz="1400" dirty="0"/>
              <a:t>语法：</a:t>
            </a:r>
            <a:r>
              <a:rPr lang="en-US" altLang="zh-CN" sz="1400" dirty="0"/>
              <a:t>DDB(cost</a:t>
            </a:r>
            <a:r>
              <a:rPr lang="zh-CN" altLang="zh-CN" sz="1400" dirty="0"/>
              <a:t>，</a:t>
            </a:r>
            <a:r>
              <a:rPr lang="en-US" altLang="zh-CN" sz="1400" dirty="0"/>
              <a:t>salvage</a:t>
            </a:r>
            <a:r>
              <a:rPr lang="zh-CN" altLang="zh-CN" sz="1400" dirty="0"/>
              <a:t>，</a:t>
            </a:r>
            <a:r>
              <a:rPr lang="en-US" altLang="zh-CN" sz="1400" dirty="0"/>
              <a:t>life</a:t>
            </a:r>
            <a:r>
              <a:rPr lang="zh-CN" altLang="zh-CN" sz="1400" dirty="0"/>
              <a:t>，</a:t>
            </a:r>
            <a:r>
              <a:rPr lang="en-US" altLang="zh-CN" sz="1400" dirty="0"/>
              <a:t>period</a:t>
            </a:r>
            <a:r>
              <a:rPr lang="zh-CN" altLang="zh-CN" sz="1400" dirty="0"/>
              <a:t>，</a:t>
            </a:r>
            <a:r>
              <a:rPr lang="en-US" altLang="zh-CN" sz="1400" dirty="0"/>
              <a:t>factor)</a:t>
            </a:r>
            <a:endParaRPr lang="zh-CN" altLang="zh-CN" sz="1400" dirty="0"/>
          </a:p>
          <a:p>
            <a:r>
              <a:rPr lang="zh-CN" altLang="zh-CN" sz="1400" dirty="0"/>
              <a:t>参数：</a:t>
            </a:r>
            <a:r>
              <a:rPr lang="en-US" altLang="zh-CN" sz="1400" dirty="0"/>
              <a:t>Cost</a:t>
            </a:r>
            <a:r>
              <a:rPr lang="zh-CN" altLang="zh-CN" sz="1400" dirty="0"/>
              <a:t>为资产原值，</a:t>
            </a:r>
            <a:r>
              <a:rPr lang="en-US" altLang="zh-CN" sz="1400" dirty="0"/>
              <a:t>Salvage</a:t>
            </a:r>
            <a:r>
              <a:rPr lang="zh-CN" altLang="zh-CN" sz="1400" dirty="0"/>
              <a:t>为资产在折旧期末的价值</a:t>
            </a:r>
            <a:r>
              <a:rPr lang="en-US" altLang="zh-CN" sz="1400" dirty="0"/>
              <a:t>(</a:t>
            </a:r>
            <a:r>
              <a:rPr lang="zh-CN" altLang="zh-CN" sz="1400" dirty="0"/>
              <a:t>也称为资产残值</a:t>
            </a:r>
            <a:r>
              <a:rPr lang="en-US" altLang="zh-CN" sz="1400" dirty="0"/>
              <a:t>)</a:t>
            </a:r>
            <a:r>
              <a:rPr lang="zh-CN" altLang="zh-CN" sz="1400" dirty="0"/>
              <a:t>，</a:t>
            </a:r>
            <a:r>
              <a:rPr lang="en-US" altLang="zh-CN" sz="1400" dirty="0"/>
              <a:t>Life</a:t>
            </a:r>
            <a:r>
              <a:rPr lang="zh-CN" altLang="zh-CN" sz="1400" dirty="0"/>
              <a:t>为折旧期限</a:t>
            </a:r>
            <a:r>
              <a:rPr lang="en-US" altLang="zh-CN" sz="1400" dirty="0"/>
              <a:t>(</a:t>
            </a:r>
            <a:r>
              <a:rPr lang="zh-CN" altLang="zh-CN" sz="1400" dirty="0"/>
              <a:t>有时也称作资产的使用寿命</a:t>
            </a:r>
            <a:r>
              <a:rPr lang="en-US" altLang="zh-CN" sz="1400" dirty="0"/>
              <a:t>)</a:t>
            </a:r>
            <a:r>
              <a:rPr lang="zh-CN" altLang="zh-CN" sz="1400" dirty="0"/>
              <a:t>，</a:t>
            </a:r>
            <a:r>
              <a:rPr lang="en-US" altLang="zh-CN" sz="1400" dirty="0"/>
              <a:t>Period</a:t>
            </a:r>
            <a:r>
              <a:rPr lang="zh-CN" altLang="zh-CN" sz="1400" dirty="0"/>
              <a:t>为需要计算折旧值的期间。</a:t>
            </a:r>
            <a:r>
              <a:rPr lang="en-US" altLang="zh-CN" sz="1400" dirty="0"/>
              <a:t>Period</a:t>
            </a:r>
            <a:r>
              <a:rPr lang="zh-CN" altLang="zh-CN" sz="1400" dirty="0"/>
              <a:t>必须使用与</a:t>
            </a:r>
            <a:r>
              <a:rPr lang="en-US" altLang="zh-CN" sz="1400" dirty="0"/>
              <a:t>life</a:t>
            </a:r>
            <a:r>
              <a:rPr lang="zh-CN" altLang="zh-CN" sz="1400" dirty="0"/>
              <a:t>相同的单位，</a:t>
            </a:r>
            <a:r>
              <a:rPr lang="en-US" altLang="zh-CN" sz="1400" dirty="0"/>
              <a:t>Factor</a:t>
            </a:r>
            <a:r>
              <a:rPr lang="zh-CN" altLang="zh-CN" sz="1400" dirty="0"/>
              <a:t>为余额递减速率</a:t>
            </a:r>
            <a:r>
              <a:rPr lang="en-US" altLang="zh-CN" sz="1400" dirty="0"/>
              <a:t>(</a:t>
            </a:r>
            <a:r>
              <a:rPr lang="zh-CN" altLang="zh-CN" sz="1400" dirty="0"/>
              <a:t>如果</a:t>
            </a:r>
            <a:r>
              <a:rPr lang="en-US" altLang="zh-CN" sz="1400" dirty="0"/>
              <a:t>factor</a:t>
            </a:r>
            <a:r>
              <a:rPr lang="zh-CN" altLang="zh-CN" sz="1400" dirty="0"/>
              <a:t>省略，则假设为</a:t>
            </a:r>
            <a:r>
              <a:rPr lang="en-US" altLang="zh-CN" sz="1400" dirty="0"/>
              <a:t> 2)</a:t>
            </a:r>
            <a:r>
              <a:rPr lang="zh-CN" altLang="zh-CN" sz="1400" dirty="0"/>
              <a:t>。</a:t>
            </a:r>
          </a:p>
          <a:p>
            <a:r>
              <a:rPr lang="zh-CN" altLang="zh-CN" sz="1400" dirty="0"/>
              <a:t>说明：按照现行的会计制度规定，在采用双倍余额递减法计算折旧时，在最后两年应改为直线法，即将固定资产的账面余额按两年平均分摊。</a:t>
            </a:r>
          </a:p>
          <a:p>
            <a:endParaRPr lang="zh-CN" altLang="zh-CN" sz="1400" dirty="0"/>
          </a:p>
        </p:txBody>
      </p:sp>
    </p:spTree>
    <p:extLst>
      <p:ext uri="{BB962C8B-B14F-4D97-AF65-F5344CB8AC3E}">
        <p14:creationId xmlns:p14="http://schemas.microsoft.com/office/powerpoint/2010/main" val="20452189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p:txBody>
          <a:bodyPr/>
          <a:lstStyle/>
          <a:p>
            <a:r>
              <a:rPr lang="en-US" altLang="zh-CN" sz="1400" dirty="0" smtClean="0"/>
              <a:t>3</a:t>
            </a:r>
            <a:r>
              <a:rPr lang="en-US" altLang="zh-CN" sz="1400" dirty="0"/>
              <a:t>.</a:t>
            </a:r>
            <a:r>
              <a:rPr lang="en-US" altLang="zh-CN" sz="1400" dirty="0" smtClean="0"/>
              <a:t> </a:t>
            </a:r>
            <a:r>
              <a:rPr lang="en-US" altLang="zh-CN" sz="1400" dirty="0"/>
              <a:t>SLN</a:t>
            </a:r>
            <a:r>
              <a:rPr lang="zh-CN" altLang="zh-CN" sz="1400" dirty="0"/>
              <a:t>（）函数</a:t>
            </a:r>
          </a:p>
          <a:p>
            <a:r>
              <a:rPr lang="zh-CN" altLang="zh-CN" sz="1400" dirty="0"/>
              <a:t>用途：返回某项资产在一个期间中的线性折旧值。</a:t>
            </a:r>
          </a:p>
          <a:p>
            <a:r>
              <a:rPr lang="zh-CN" altLang="zh-CN" sz="1400" dirty="0"/>
              <a:t>语法：</a:t>
            </a:r>
            <a:r>
              <a:rPr lang="en-US" altLang="zh-CN" sz="1400" dirty="0"/>
              <a:t>SLN(cost</a:t>
            </a:r>
            <a:r>
              <a:rPr lang="zh-CN" altLang="zh-CN" sz="1400" dirty="0"/>
              <a:t>，</a:t>
            </a:r>
            <a:r>
              <a:rPr lang="en-US" altLang="zh-CN" sz="1400" dirty="0"/>
              <a:t>salvage</a:t>
            </a:r>
            <a:r>
              <a:rPr lang="zh-CN" altLang="zh-CN" sz="1400" dirty="0"/>
              <a:t>，</a:t>
            </a:r>
            <a:r>
              <a:rPr lang="en-US" altLang="zh-CN" sz="1400" dirty="0"/>
              <a:t>life)</a:t>
            </a:r>
            <a:endParaRPr lang="zh-CN" altLang="zh-CN" sz="1400" dirty="0"/>
          </a:p>
          <a:p>
            <a:r>
              <a:rPr lang="zh-CN" altLang="zh-CN" sz="1400" dirty="0"/>
              <a:t>参数：</a:t>
            </a:r>
            <a:r>
              <a:rPr lang="en-US" altLang="zh-CN" sz="1400" dirty="0"/>
              <a:t>Cost</a:t>
            </a:r>
            <a:r>
              <a:rPr lang="zh-CN" altLang="zh-CN" sz="1400" dirty="0"/>
              <a:t>为资产原值，</a:t>
            </a:r>
            <a:r>
              <a:rPr lang="en-US" altLang="zh-CN" sz="1400" dirty="0"/>
              <a:t>Salvage</a:t>
            </a:r>
            <a:r>
              <a:rPr lang="zh-CN" altLang="zh-CN" sz="1400" dirty="0"/>
              <a:t>为资产在折旧期末的价值</a:t>
            </a:r>
            <a:r>
              <a:rPr lang="en-US" altLang="zh-CN" sz="1400" dirty="0"/>
              <a:t>(</a:t>
            </a:r>
            <a:r>
              <a:rPr lang="zh-CN" altLang="zh-CN" sz="1400" dirty="0"/>
              <a:t>也称为资产残值</a:t>
            </a:r>
            <a:r>
              <a:rPr lang="en-US" altLang="zh-CN" sz="1400" dirty="0"/>
              <a:t>)</a:t>
            </a:r>
            <a:r>
              <a:rPr lang="zh-CN" altLang="zh-CN" sz="1400" dirty="0"/>
              <a:t>，</a:t>
            </a:r>
            <a:r>
              <a:rPr lang="en-US" altLang="zh-CN" sz="1400" dirty="0"/>
              <a:t>Life</a:t>
            </a:r>
            <a:r>
              <a:rPr lang="zh-CN" altLang="zh-CN" sz="1400" dirty="0"/>
              <a:t>为折旧期限</a:t>
            </a:r>
            <a:r>
              <a:rPr lang="en-US" altLang="zh-CN" sz="1400" dirty="0"/>
              <a:t>(</a:t>
            </a:r>
            <a:r>
              <a:rPr lang="zh-CN" altLang="zh-CN" sz="1400" dirty="0"/>
              <a:t>有时也称作资产的使用寿命</a:t>
            </a:r>
            <a:r>
              <a:rPr lang="en-US" altLang="zh-CN" sz="1400" dirty="0"/>
              <a:t>)</a:t>
            </a:r>
            <a:r>
              <a:rPr lang="zh-CN" altLang="zh-CN" sz="1400" dirty="0"/>
              <a:t>。</a:t>
            </a:r>
          </a:p>
          <a:p>
            <a:r>
              <a:rPr lang="zh-CN" altLang="zh-CN" sz="1400" dirty="0"/>
              <a:t>说明</a:t>
            </a:r>
            <a:r>
              <a:rPr lang="en-US" altLang="zh-CN" sz="1400" dirty="0"/>
              <a:t>: </a:t>
            </a:r>
            <a:r>
              <a:rPr lang="zh-CN" altLang="zh-CN" sz="1400" dirty="0"/>
              <a:t>该函数使用平均法每期提相同的折旧额返回一项资产每期的折旧费</a:t>
            </a:r>
          </a:p>
          <a:p>
            <a:r>
              <a:rPr lang="en-US" altLang="zh-CN" sz="1400" dirty="0" smtClean="0"/>
              <a:t>4. </a:t>
            </a:r>
            <a:r>
              <a:rPr lang="en-US" altLang="zh-CN" sz="1400" dirty="0"/>
              <a:t>SYD</a:t>
            </a:r>
            <a:r>
              <a:rPr lang="zh-CN" altLang="zh-CN" sz="1400" dirty="0"/>
              <a:t>（）函数</a:t>
            </a:r>
          </a:p>
          <a:p>
            <a:r>
              <a:rPr lang="zh-CN" altLang="zh-CN" sz="1400" dirty="0"/>
              <a:t>用途：返回某项资产按年限总和折旧法计算的指定期间的折旧值。</a:t>
            </a:r>
          </a:p>
          <a:p>
            <a:r>
              <a:rPr lang="zh-CN" altLang="zh-CN" sz="1400" dirty="0"/>
              <a:t>语法：</a:t>
            </a:r>
            <a:r>
              <a:rPr lang="en-US" altLang="zh-CN" sz="1400" dirty="0"/>
              <a:t>SYD(cost</a:t>
            </a:r>
            <a:r>
              <a:rPr lang="zh-CN" altLang="zh-CN" sz="1400" dirty="0"/>
              <a:t>，</a:t>
            </a:r>
            <a:r>
              <a:rPr lang="en-US" altLang="zh-CN" sz="1400" dirty="0"/>
              <a:t>salvage</a:t>
            </a:r>
            <a:r>
              <a:rPr lang="zh-CN" altLang="zh-CN" sz="1400" dirty="0"/>
              <a:t>，</a:t>
            </a:r>
            <a:r>
              <a:rPr lang="en-US" altLang="zh-CN" sz="1400" dirty="0"/>
              <a:t>life</a:t>
            </a:r>
            <a:r>
              <a:rPr lang="zh-CN" altLang="zh-CN" sz="1400" dirty="0"/>
              <a:t>，</a:t>
            </a:r>
            <a:r>
              <a:rPr lang="en-US" altLang="zh-CN" sz="1400" dirty="0"/>
              <a:t>per)</a:t>
            </a:r>
            <a:endParaRPr lang="zh-CN" altLang="zh-CN" sz="1400" dirty="0"/>
          </a:p>
          <a:p>
            <a:r>
              <a:rPr lang="zh-CN" altLang="zh-CN" sz="1400" dirty="0"/>
              <a:t>参数：</a:t>
            </a:r>
            <a:r>
              <a:rPr lang="en-US" altLang="zh-CN" sz="1400" dirty="0"/>
              <a:t>Cost</a:t>
            </a:r>
            <a:r>
              <a:rPr lang="zh-CN" altLang="zh-CN" sz="1400" dirty="0"/>
              <a:t>为资产原值，</a:t>
            </a:r>
            <a:r>
              <a:rPr lang="en-US" altLang="zh-CN" sz="1400" dirty="0"/>
              <a:t>Salvage</a:t>
            </a:r>
            <a:r>
              <a:rPr lang="zh-CN" altLang="zh-CN" sz="1400" dirty="0"/>
              <a:t>为资产在折旧期末的价值</a:t>
            </a:r>
            <a:r>
              <a:rPr lang="en-US" altLang="zh-CN" sz="1400" dirty="0"/>
              <a:t>(</a:t>
            </a:r>
            <a:r>
              <a:rPr lang="zh-CN" altLang="zh-CN" sz="1400" dirty="0"/>
              <a:t>也称为资产残值</a:t>
            </a:r>
            <a:r>
              <a:rPr lang="en-US" altLang="zh-CN" sz="1400" dirty="0"/>
              <a:t>)</a:t>
            </a:r>
            <a:r>
              <a:rPr lang="zh-CN" altLang="zh-CN" sz="1400" dirty="0"/>
              <a:t>，</a:t>
            </a:r>
            <a:r>
              <a:rPr lang="en-US" altLang="zh-CN" sz="1400" dirty="0"/>
              <a:t>Life</a:t>
            </a:r>
            <a:r>
              <a:rPr lang="zh-CN" altLang="zh-CN" sz="1400" dirty="0"/>
              <a:t>为折旧期限</a:t>
            </a:r>
            <a:r>
              <a:rPr lang="en-US" altLang="zh-CN" sz="1400" dirty="0"/>
              <a:t>(</a:t>
            </a:r>
            <a:r>
              <a:rPr lang="zh-CN" altLang="zh-CN" sz="1400" dirty="0"/>
              <a:t>有时也称作资产的使用寿命</a:t>
            </a:r>
            <a:r>
              <a:rPr lang="en-US" altLang="zh-CN" sz="1400" dirty="0"/>
              <a:t>)</a:t>
            </a:r>
            <a:r>
              <a:rPr lang="zh-CN" altLang="zh-CN" sz="1400" dirty="0"/>
              <a:t>，</a:t>
            </a:r>
            <a:r>
              <a:rPr lang="en-US" altLang="zh-CN" sz="1400" dirty="0"/>
              <a:t>Per</a:t>
            </a:r>
            <a:r>
              <a:rPr lang="zh-CN" altLang="zh-CN" sz="1400" dirty="0"/>
              <a:t>为期间</a:t>
            </a:r>
            <a:r>
              <a:rPr lang="en-US" altLang="zh-CN" sz="1400" dirty="0"/>
              <a:t>(</a:t>
            </a:r>
            <a:r>
              <a:rPr lang="zh-CN" altLang="zh-CN" sz="1400" dirty="0"/>
              <a:t>单位与</a:t>
            </a:r>
            <a:r>
              <a:rPr lang="en-US" altLang="zh-CN" sz="1400" dirty="0"/>
              <a:t>life</a:t>
            </a:r>
            <a:r>
              <a:rPr lang="zh-CN" altLang="zh-CN" sz="1400" dirty="0"/>
              <a:t>相同</a:t>
            </a:r>
            <a:r>
              <a:rPr lang="en-US" altLang="zh-CN" sz="1400" dirty="0"/>
              <a:t>)</a:t>
            </a:r>
            <a:r>
              <a:rPr lang="zh-CN" altLang="zh-CN" sz="1400" dirty="0"/>
              <a:t>。</a:t>
            </a:r>
          </a:p>
          <a:p>
            <a:r>
              <a:rPr lang="zh-CN" altLang="zh-CN" sz="1400" dirty="0"/>
              <a:t>说明</a:t>
            </a:r>
            <a:r>
              <a:rPr lang="en-US" altLang="zh-CN" sz="1400" dirty="0"/>
              <a:t>: SYD: </a:t>
            </a:r>
            <a:r>
              <a:rPr lang="zh-CN" altLang="zh-CN" sz="1400" dirty="0"/>
              <a:t>年数总和法以固定资产的应折旧总额乘以递减的分数其分母为使用年数的合计数分子则为各使用年次的相反顺序求得各项的折旧额。</a:t>
            </a:r>
          </a:p>
        </p:txBody>
      </p:sp>
    </p:spTree>
    <p:extLst>
      <p:ext uri="{BB962C8B-B14F-4D97-AF65-F5344CB8AC3E}">
        <p14:creationId xmlns:p14="http://schemas.microsoft.com/office/powerpoint/2010/main" val="18296719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a:xfrm>
            <a:off x="467544" y="1412776"/>
            <a:ext cx="8229600" cy="4824536"/>
          </a:xfrm>
        </p:spPr>
        <p:txBody>
          <a:bodyPr/>
          <a:lstStyle/>
          <a:p>
            <a:r>
              <a:rPr lang="zh-CN" altLang="zh-CN" dirty="0"/>
              <a:t>某工厂购买了一台价值为</a:t>
            </a:r>
            <a:r>
              <a:rPr lang="en-US" altLang="zh-CN" dirty="0"/>
              <a:t>80000</a:t>
            </a:r>
            <a:r>
              <a:rPr lang="zh-CN" altLang="zh-CN" dirty="0"/>
              <a:t>元的设备，预计使用年限为</a:t>
            </a:r>
            <a:r>
              <a:rPr lang="en-US" altLang="zh-CN" dirty="0"/>
              <a:t>10</a:t>
            </a:r>
            <a:r>
              <a:rPr lang="zh-CN" altLang="zh-CN" dirty="0"/>
              <a:t>年，残值率为</a:t>
            </a:r>
            <a:r>
              <a:rPr lang="en-US" altLang="zh-CN" dirty="0"/>
              <a:t>10%</a:t>
            </a:r>
            <a:r>
              <a:rPr lang="zh-CN" altLang="zh-CN" dirty="0"/>
              <a:t>，即残值为</a:t>
            </a:r>
            <a:r>
              <a:rPr lang="en-US" altLang="zh-CN" dirty="0"/>
              <a:t>8000</a:t>
            </a:r>
            <a:r>
              <a:rPr lang="zh-CN" altLang="zh-CN" dirty="0"/>
              <a:t>元。现</a:t>
            </a:r>
            <a:r>
              <a:rPr lang="zh-CN" altLang="zh-CN" dirty="0" smtClean="0"/>
              <a:t>采用</a:t>
            </a:r>
            <a:r>
              <a:rPr lang="zh-CN" altLang="en-US" dirty="0" smtClean="0"/>
              <a:t>四种折旧</a:t>
            </a:r>
            <a:r>
              <a:rPr lang="zh-CN" altLang="zh-CN" dirty="0" smtClean="0"/>
              <a:t>法</a:t>
            </a:r>
            <a:r>
              <a:rPr lang="zh-CN" altLang="zh-CN" dirty="0"/>
              <a:t>计算该设备各年的折旧值（假设是</a:t>
            </a:r>
            <a:r>
              <a:rPr lang="en-US" altLang="zh-CN" dirty="0"/>
              <a:t>1</a:t>
            </a:r>
            <a:r>
              <a:rPr lang="zh-CN" altLang="zh-CN" dirty="0"/>
              <a:t>月份购入的）</a:t>
            </a:r>
            <a:r>
              <a:rPr lang="zh-CN" altLang="zh-CN" dirty="0" smtClean="0"/>
              <a:t>。</a:t>
            </a:r>
            <a:endParaRPr lang="en-US" altLang="zh-CN" dirty="0" smtClean="0"/>
          </a:p>
          <a:p>
            <a:r>
              <a:rPr lang="en-US" altLang="zh-CN" dirty="0" smtClean="0"/>
              <a:t>1</a:t>
            </a:r>
            <a:r>
              <a:rPr lang="en-US" altLang="zh-CN" dirty="0"/>
              <a:t>.</a:t>
            </a:r>
            <a:r>
              <a:rPr lang="zh-CN" altLang="zh-CN" dirty="0"/>
              <a:t>情景一：利用</a:t>
            </a:r>
            <a:r>
              <a:rPr lang="en-US" altLang="zh-CN" dirty="0"/>
              <a:t>DB</a:t>
            </a:r>
            <a:r>
              <a:rPr lang="zh-CN" altLang="zh-CN" dirty="0"/>
              <a:t>函数计算设备各年折旧值</a:t>
            </a:r>
          </a:p>
          <a:p>
            <a:r>
              <a:rPr lang="en-US" altLang="zh-CN" dirty="0"/>
              <a:t>2.</a:t>
            </a:r>
            <a:r>
              <a:rPr lang="zh-CN" altLang="zh-CN" dirty="0"/>
              <a:t>情景二：利用</a:t>
            </a:r>
            <a:r>
              <a:rPr lang="en-US" altLang="zh-CN" dirty="0"/>
              <a:t>DDB</a:t>
            </a:r>
            <a:r>
              <a:rPr lang="zh-CN" altLang="zh-CN" dirty="0"/>
              <a:t>函数计算设备各年折旧值</a:t>
            </a:r>
          </a:p>
          <a:p>
            <a:r>
              <a:rPr lang="en-US" altLang="zh-CN" dirty="0"/>
              <a:t>3.</a:t>
            </a:r>
            <a:r>
              <a:rPr lang="zh-CN" altLang="zh-CN" dirty="0"/>
              <a:t>情景三：利用</a:t>
            </a:r>
            <a:r>
              <a:rPr lang="en-US" altLang="zh-CN" dirty="0"/>
              <a:t>SLN</a:t>
            </a:r>
            <a:r>
              <a:rPr lang="zh-CN" altLang="zh-CN" dirty="0"/>
              <a:t>函数计算设备各年折旧值</a:t>
            </a:r>
          </a:p>
          <a:p>
            <a:r>
              <a:rPr lang="en-US" altLang="zh-CN" dirty="0"/>
              <a:t>4.</a:t>
            </a:r>
            <a:r>
              <a:rPr lang="zh-CN" altLang="zh-CN" dirty="0"/>
              <a:t>情景四：利用</a:t>
            </a:r>
            <a:r>
              <a:rPr lang="en-US" altLang="zh-CN" dirty="0"/>
              <a:t>SYD</a:t>
            </a:r>
            <a:r>
              <a:rPr lang="zh-CN" altLang="zh-CN" dirty="0"/>
              <a:t>函数计算设备各年折旧值</a:t>
            </a:r>
          </a:p>
          <a:p>
            <a:endParaRPr lang="zh-CN" altLang="en-US" dirty="0"/>
          </a:p>
        </p:txBody>
      </p:sp>
    </p:spTree>
    <p:extLst>
      <p:ext uri="{BB962C8B-B14F-4D97-AF65-F5344CB8AC3E}">
        <p14:creationId xmlns:p14="http://schemas.microsoft.com/office/powerpoint/2010/main" val="21408239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sz="2400" dirty="0"/>
              <a:t>制作经营表：制作一产品折旧计算表为企业经营进行核算。</a:t>
            </a:r>
          </a:p>
          <a:p>
            <a:r>
              <a:rPr lang="zh-CN" altLang="zh-CN" sz="2400" dirty="0"/>
              <a:t>某家工厂购进一台数控车床，价值</a:t>
            </a:r>
            <a:r>
              <a:rPr lang="en-US" altLang="zh-CN" sz="2400" dirty="0"/>
              <a:t>2000000</a:t>
            </a:r>
            <a:r>
              <a:rPr lang="zh-CN" altLang="zh-CN" sz="2400" dirty="0"/>
              <a:t>元，计划使用</a:t>
            </a:r>
            <a:r>
              <a:rPr lang="en-US" altLang="zh-CN" sz="2400" dirty="0"/>
              <a:t>15</a:t>
            </a:r>
            <a:r>
              <a:rPr lang="zh-CN" altLang="zh-CN" sz="2400" dirty="0"/>
              <a:t>年，预计残值为</a:t>
            </a:r>
            <a:r>
              <a:rPr lang="en-US" altLang="zh-CN" sz="2400" dirty="0"/>
              <a:t>100000</a:t>
            </a:r>
            <a:r>
              <a:rPr lang="zh-CN" altLang="zh-CN" sz="2400" dirty="0"/>
              <a:t>元，采用双倍余额递减法计提折旧，请计算</a:t>
            </a:r>
            <a:r>
              <a:rPr lang="en-US" altLang="zh-CN" sz="2400" dirty="0"/>
              <a:t>15</a:t>
            </a:r>
            <a:r>
              <a:rPr lang="zh-CN" altLang="zh-CN" sz="2400" dirty="0"/>
              <a:t>年内每月计提多少折旧（按照现行的会计制度规定，在采用双倍余额递减法计算折旧时，在最后两年应改为直线法，即将固定资产的账面余额按两年平均分摊），制作一产品折旧计算表为企业经营进行核算</a:t>
            </a:r>
          </a:p>
          <a:p>
            <a:pPr marL="0" indent="0">
              <a:buNone/>
            </a:pPr>
            <a:endParaRPr lang="zh-CN" altLang="en-US" sz="2400" dirty="0"/>
          </a:p>
        </p:txBody>
      </p:sp>
    </p:spTree>
    <p:extLst>
      <p:ext uri="{BB962C8B-B14F-4D97-AF65-F5344CB8AC3E}">
        <p14:creationId xmlns:p14="http://schemas.microsoft.com/office/powerpoint/2010/main" val="33713818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8449" y="188640"/>
            <a:ext cx="8686800" cy="1143000"/>
          </a:xfrm>
        </p:spPr>
        <p:txBody>
          <a:bodyPr/>
          <a:lstStyle/>
          <a:p>
            <a:r>
              <a:rPr lang="en-US" altLang="zh-CN" dirty="0"/>
              <a:t>8.5 </a:t>
            </a:r>
            <a:r>
              <a:rPr lang="zh-CN" altLang="zh-CN" dirty="0"/>
              <a:t>任务四、投资分析与决策相关函数应用技巧</a:t>
            </a:r>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zh-CN" altLang="zh-CN" sz="2400" dirty="0"/>
              <a:t>通过</a:t>
            </a:r>
            <a:r>
              <a:rPr lang="en-US" altLang="zh-CN" sz="2400" dirty="0"/>
              <a:t>NPV</a:t>
            </a:r>
            <a:r>
              <a:rPr lang="zh-CN" altLang="zh-CN" sz="2400" dirty="0"/>
              <a:t>、</a:t>
            </a:r>
            <a:r>
              <a:rPr lang="en-US" altLang="zh-CN" sz="2400" dirty="0"/>
              <a:t>IRR</a:t>
            </a:r>
            <a:r>
              <a:rPr lang="zh-CN" altLang="zh-CN" sz="2400" dirty="0"/>
              <a:t>的计算分析学生们的创业计划是否可行。</a:t>
            </a:r>
          </a:p>
          <a:p>
            <a:endParaRPr lang="en-US" altLang="zh-CN" sz="2400" dirty="0" smtClean="0"/>
          </a:p>
          <a:p>
            <a:r>
              <a:rPr lang="zh-CN" altLang="zh-CN" sz="2400" dirty="0" smtClean="0"/>
              <a:t>在</a:t>
            </a:r>
            <a:r>
              <a:rPr lang="zh-CN" altLang="zh-CN" sz="2400" dirty="0"/>
              <a:t>本节中学习利用</a:t>
            </a:r>
            <a:r>
              <a:rPr lang="en-US" altLang="zh-CN" sz="2400" dirty="0"/>
              <a:t>Excel 2010</a:t>
            </a:r>
            <a:r>
              <a:rPr lang="zh-CN" altLang="zh-CN" sz="2400" dirty="0"/>
              <a:t>内置的</a:t>
            </a:r>
            <a:r>
              <a:rPr lang="en-US" altLang="zh-CN" sz="2400" dirty="0"/>
              <a:t>NPV</a:t>
            </a:r>
            <a:r>
              <a:rPr lang="zh-CN" altLang="zh-CN" sz="2400" dirty="0"/>
              <a:t>、</a:t>
            </a:r>
            <a:r>
              <a:rPr lang="en-US" altLang="zh-CN" sz="2400" dirty="0"/>
              <a:t>IRR</a:t>
            </a:r>
            <a:r>
              <a:rPr lang="zh-CN" altLang="zh-CN" sz="2400" dirty="0"/>
              <a:t>能及</a:t>
            </a:r>
            <a:r>
              <a:rPr lang="en-US" altLang="zh-CN" sz="2400" dirty="0"/>
              <a:t>MIRR</a:t>
            </a:r>
            <a:r>
              <a:rPr lang="zh-CN" altLang="zh-CN" sz="2400" dirty="0"/>
              <a:t>函数来进行计算，不仅省时省力、准确率高，还可以将财务人员从繁杂的手工劳动中解放出来，把更多的时间投入到专业的思考和判断上</a:t>
            </a:r>
            <a:r>
              <a:rPr lang="zh-CN" altLang="zh-CN" sz="2400" dirty="0" smtClean="0"/>
              <a:t>。</a:t>
            </a:r>
            <a:endParaRPr lang="zh-CN" altLang="zh-CN" sz="2400" dirty="0"/>
          </a:p>
        </p:txBody>
      </p:sp>
    </p:spTree>
    <p:extLst>
      <p:ext uri="{BB962C8B-B14F-4D97-AF65-F5344CB8AC3E}">
        <p14:creationId xmlns:p14="http://schemas.microsoft.com/office/powerpoint/2010/main" val="4161182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8.1 </a:t>
            </a:r>
            <a:r>
              <a:rPr lang="zh-CN" altLang="zh-CN" dirty="0" smtClean="0"/>
              <a:t>项目分析</a:t>
            </a:r>
            <a:endParaRPr lang="zh-CN" altLang="en-US" dirty="0"/>
          </a:p>
        </p:txBody>
      </p:sp>
      <p:sp>
        <p:nvSpPr>
          <p:cNvPr id="3" name="内容占位符 2"/>
          <p:cNvSpPr>
            <a:spLocks noGrp="1"/>
          </p:cNvSpPr>
          <p:nvPr>
            <p:ph idx="1"/>
          </p:nvPr>
        </p:nvSpPr>
        <p:spPr>
          <a:xfrm>
            <a:off x="457200" y="1268760"/>
            <a:ext cx="8229600" cy="5112568"/>
          </a:xfrm>
        </p:spPr>
        <p:txBody>
          <a:bodyPr/>
          <a:lstStyle/>
          <a:p>
            <a:pPr marL="400050" lvl="1" indent="0">
              <a:buNone/>
            </a:pPr>
            <a:r>
              <a:rPr lang="zh-CN" altLang="zh-CN" sz="2000" dirty="0"/>
              <a:t>在</a:t>
            </a:r>
            <a:r>
              <a:rPr lang="en-US" altLang="zh-CN" sz="2000" dirty="0"/>
              <a:t>Excel</a:t>
            </a:r>
            <a:r>
              <a:rPr lang="zh-CN" altLang="zh-CN" sz="2000" dirty="0"/>
              <a:t>中财务函数可以进行一般的财务计算，如确定贷款的支付额、投资的未来值或净现值，以及债券或息票的价值。这些财务函数大体上可分为四类：投资计算函数、折旧计算函数、偿还率计算函数、债券及其他金融函数。它们为财务分析提供了极大的便利。使用这些函数不必理解高级财务知识，只要填写变量值就可以了</a:t>
            </a:r>
            <a:r>
              <a:rPr lang="zh-CN" altLang="zh-CN" sz="2000" dirty="0" smtClean="0"/>
              <a:t>。</a:t>
            </a:r>
            <a:endParaRPr lang="en-US" altLang="zh-CN" sz="2000" dirty="0" smtClean="0"/>
          </a:p>
          <a:p>
            <a:pPr marL="400050" lvl="1" indent="0">
              <a:buNone/>
            </a:pPr>
            <a:r>
              <a:rPr lang="zh-CN" altLang="zh-CN" sz="2000" dirty="0"/>
              <a:t>本章以身边常见的各种情景介绍一些典型财务函数的</a:t>
            </a:r>
            <a:r>
              <a:rPr lang="zh-CN" altLang="zh-CN" sz="2000" dirty="0" smtClean="0"/>
              <a:t>应用</a:t>
            </a:r>
            <a:r>
              <a:rPr lang="zh-CN" altLang="en-US" sz="2000" dirty="0" smtClean="0"/>
              <a:t>，效果如图</a:t>
            </a:r>
            <a:endParaRPr lang="zh-CN" altLang="zh-CN" sz="2000" dirty="0"/>
          </a:p>
          <a:p>
            <a:pPr marL="400050" lvl="1" indent="0">
              <a:buNone/>
            </a:pPr>
            <a:endParaRPr lang="en-US" altLang="zh-CN" sz="2000" dirty="0" smtClean="0">
              <a:solidFill>
                <a:srgbClr val="FF0000"/>
              </a:solidFill>
            </a:endParaRPr>
          </a:p>
          <a:p>
            <a:pPr marL="400050" lvl="1" indent="0">
              <a:buNone/>
            </a:pPr>
            <a:endParaRPr lang="zh-CN" altLang="zh-CN" sz="2000" dirty="0">
              <a:solidFill>
                <a:srgbClr val="FF0000"/>
              </a:solidFill>
            </a:endParaRPr>
          </a:p>
          <a:p>
            <a:pPr marL="400050" lvl="1" indent="0">
              <a:buNone/>
            </a:pPr>
            <a:endParaRPr lang="zh-CN" altLang="zh-CN" sz="2200" b="1" dirty="0"/>
          </a:p>
        </p:txBody>
      </p:sp>
      <p:pic>
        <p:nvPicPr>
          <p:cNvPr id="4" name="图片 3"/>
          <p:cNvPicPr/>
          <p:nvPr/>
        </p:nvPicPr>
        <p:blipFill>
          <a:blip r:embed="rId2"/>
          <a:stretch>
            <a:fillRect/>
          </a:stretch>
        </p:blipFill>
        <p:spPr>
          <a:xfrm>
            <a:off x="1115616" y="3861048"/>
            <a:ext cx="3196580" cy="2278563"/>
          </a:xfrm>
          <a:prstGeom prst="rect">
            <a:avLst/>
          </a:prstGeom>
          <a:ln w="28575" cap="sq">
            <a:solidFill>
              <a:schemeClr val="bg1">
                <a:lumMod val="65000"/>
              </a:schemeClr>
            </a:solidFill>
            <a:prstDash val="solid"/>
            <a:miter lim="800000"/>
          </a:ln>
          <a:effectLst>
            <a:outerShdw blurRad="50800" dist="38100" dir="2700000" algn="tl" rotWithShape="0">
              <a:srgbClr val="000000">
                <a:alpha val="43000"/>
              </a:srgbClr>
            </a:outerShdw>
          </a:effectLst>
        </p:spPr>
      </p:pic>
      <p:pic>
        <p:nvPicPr>
          <p:cNvPr id="5" name="图片 4"/>
          <p:cNvPicPr/>
          <p:nvPr/>
        </p:nvPicPr>
        <p:blipFill>
          <a:blip r:embed="rId3"/>
          <a:stretch>
            <a:fillRect/>
          </a:stretch>
        </p:blipFill>
        <p:spPr>
          <a:xfrm>
            <a:off x="4427984" y="3771604"/>
            <a:ext cx="3939803" cy="2457450"/>
          </a:xfrm>
          <a:prstGeom prst="rect">
            <a:avLst/>
          </a:prstGeom>
          <a:noFill/>
          <a:ln>
            <a:noFill/>
          </a:ln>
        </p:spPr>
      </p:pic>
    </p:spTree>
    <p:extLst>
      <p:ext uri="{BB962C8B-B14F-4D97-AF65-F5344CB8AC3E}">
        <p14:creationId xmlns:p14="http://schemas.microsoft.com/office/powerpoint/2010/main" val="3215808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a:xfrm>
            <a:off x="395536" y="1268760"/>
            <a:ext cx="8229600" cy="5256584"/>
          </a:xfrm>
        </p:spPr>
        <p:txBody>
          <a:bodyPr/>
          <a:lstStyle/>
          <a:p>
            <a:r>
              <a:rPr lang="en-US" altLang="zh-CN" sz="1300" dirty="0" smtClean="0"/>
              <a:t>1. </a:t>
            </a:r>
            <a:r>
              <a:rPr lang="en-US" altLang="zh-CN" sz="1300" dirty="0"/>
              <a:t>NPV</a:t>
            </a:r>
            <a:r>
              <a:rPr lang="zh-CN" altLang="zh-CN" sz="1300" dirty="0"/>
              <a:t>（）函数</a:t>
            </a:r>
          </a:p>
          <a:p>
            <a:r>
              <a:rPr lang="zh-CN" altLang="zh-CN" sz="1300" dirty="0"/>
              <a:t>　　用途：通过使用贴现率以及一系列未来支出</a:t>
            </a:r>
            <a:r>
              <a:rPr lang="en-US" altLang="zh-CN" sz="1300" dirty="0"/>
              <a:t>(</a:t>
            </a:r>
            <a:r>
              <a:rPr lang="zh-CN" altLang="zh-CN" sz="1300" dirty="0"/>
              <a:t>负值</a:t>
            </a:r>
            <a:r>
              <a:rPr lang="en-US" altLang="zh-CN" sz="1300" dirty="0"/>
              <a:t>)</a:t>
            </a:r>
            <a:r>
              <a:rPr lang="zh-CN" altLang="zh-CN" sz="1300" dirty="0"/>
              <a:t>和收入</a:t>
            </a:r>
            <a:r>
              <a:rPr lang="en-US" altLang="zh-CN" sz="1300" dirty="0"/>
              <a:t>(</a:t>
            </a:r>
            <a:r>
              <a:rPr lang="zh-CN" altLang="zh-CN" sz="1300" dirty="0"/>
              <a:t>正值</a:t>
            </a:r>
            <a:r>
              <a:rPr lang="en-US" altLang="zh-CN" sz="1300" dirty="0"/>
              <a:t>)</a:t>
            </a:r>
            <a:r>
              <a:rPr lang="zh-CN" altLang="zh-CN" sz="1300" dirty="0"/>
              <a:t>，返回一项投资的净现值。</a:t>
            </a:r>
          </a:p>
          <a:p>
            <a:r>
              <a:rPr lang="zh-CN" altLang="zh-CN" sz="1300" dirty="0"/>
              <a:t>　　语法：</a:t>
            </a:r>
            <a:r>
              <a:rPr lang="en-US" altLang="zh-CN" sz="1300" dirty="0"/>
              <a:t>NPV(rate</a:t>
            </a:r>
            <a:r>
              <a:rPr lang="zh-CN" altLang="zh-CN" sz="1300" dirty="0"/>
              <a:t>，</a:t>
            </a:r>
            <a:r>
              <a:rPr lang="en-US" altLang="zh-CN" sz="1300" dirty="0"/>
              <a:t>value1</a:t>
            </a:r>
            <a:r>
              <a:rPr lang="zh-CN" altLang="zh-CN" sz="1300" dirty="0"/>
              <a:t>，</a:t>
            </a:r>
            <a:r>
              <a:rPr lang="en-US" altLang="zh-CN" sz="1300" dirty="0"/>
              <a:t>value2</a:t>
            </a:r>
            <a:r>
              <a:rPr lang="zh-CN" altLang="zh-CN" sz="1300" dirty="0"/>
              <a:t>，</a:t>
            </a:r>
            <a:r>
              <a:rPr lang="en-US" altLang="zh-CN" sz="1300" dirty="0"/>
              <a:t>...)</a:t>
            </a:r>
            <a:endParaRPr lang="zh-CN" altLang="zh-CN" sz="1300" dirty="0"/>
          </a:p>
          <a:p>
            <a:r>
              <a:rPr lang="zh-CN" altLang="zh-CN" sz="1300" dirty="0"/>
              <a:t>　　参数：</a:t>
            </a:r>
            <a:r>
              <a:rPr lang="en-US" altLang="zh-CN" sz="1300" dirty="0"/>
              <a:t>Rate</a:t>
            </a:r>
            <a:r>
              <a:rPr lang="zh-CN" altLang="zh-CN" sz="1300" dirty="0"/>
              <a:t>为某一期间的贴现率，</a:t>
            </a:r>
            <a:r>
              <a:rPr lang="en-US" altLang="zh-CN" sz="1300" dirty="0"/>
              <a:t>value1</a:t>
            </a:r>
            <a:r>
              <a:rPr lang="zh-CN" altLang="zh-CN" sz="1300" dirty="0"/>
              <a:t>，</a:t>
            </a:r>
            <a:r>
              <a:rPr lang="en-US" altLang="zh-CN" sz="1300" dirty="0"/>
              <a:t>value2</a:t>
            </a:r>
            <a:r>
              <a:rPr lang="zh-CN" altLang="zh-CN" sz="1300" dirty="0"/>
              <a:t>，</a:t>
            </a:r>
            <a:r>
              <a:rPr lang="en-US" altLang="zh-CN" sz="1300" dirty="0"/>
              <a:t>...</a:t>
            </a:r>
            <a:r>
              <a:rPr lang="zh-CN" altLang="zh-CN" sz="1300" dirty="0"/>
              <a:t>为</a:t>
            </a:r>
            <a:r>
              <a:rPr lang="en-US" altLang="zh-CN" sz="1300" dirty="0"/>
              <a:t>1</a:t>
            </a:r>
            <a:r>
              <a:rPr lang="zh-CN" altLang="zh-CN" sz="1300" dirty="0"/>
              <a:t>到</a:t>
            </a:r>
            <a:r>
              <a:rPr lang="en-US" altLang="zh-CN" sz="1300" dirty="0"/>
              <a:t>29</a:t>
            </a:r>
            <a:r>
              <a:rPr lang="zh-CN" altLang="zh-CN" sz="1300" dirty="0"/>
              <a:t>个参数，代表支出及收入的金额。参数值</a:t>
            </a:r>
            <a:r>
              <a:rPr lang="en-US" altLang="zh-CN" sz="1300" dirty="0"/>
              <a:t>value1</a:t>
            </a:r>
            <a:r>
              <a:rPr lang="zh-CN" altLang="zh-CN" sz="1300" dirty="0"/>
              <a:t>、</a:t>
            </a:r>
            <a:r>
              <a:rPr lang="en-US" altLang="zh-CN" sz="1300" dirty="0"/>
              <a:t>value2...</a:t>
            </a:r>
            <a:r>
              <a:rPr lang="zh-CN" altLang="zh-CN" sz="1300" dirty="0"/>
              <a:t>所属各期间的长度必须相等而且支付及收入的时间都发生在期末。</a:t>
            </a:r>
            <a:r>
              <a:rPr lang="en-US" altLang="zh-CN" sz="1300" dirty="0"/>
              <a:t> NPV</a:t>
            </a:r>
            <a:r>
              <a:rPr lang="zh-CN" altLang="zh-CN" sz="1300" dirty="0"/>
              <a:t>按次序使用</a:t>
            </a:r>
            <a:r>
              <a:rPr lang="en-US" altLang="zh-CN" sz="1300" dirty="0"/>
              <a:t>value1,value2</a:t>
            </a:r>
            <a:r>
              <a:rPr lang="zh-CN" altLang="zh-CN" sz="1300" dirty="0"/>
              <a:t>来注释现金流的次序。所以一定要保证支出和收入的数额按正确的顺序输入。</a:t>
            </a:r>
          </a:p>
          <a:p>
            <a:r>
              <a:rPr lang="en-US" altLang="zh-CN" sz="1300" dirty="0" smtClean="0"/>
              <a:t>2. </a:t>
            </a:r>
            <a:r>
              <a:rPr lang="en-US" altLang="zh-CN" sz="1300" dirty="0"/>
              <a:t>IRR</a:t>
            </a:r>
            <a:r>
              <a:rPr lang="zh-CN" altLang="zh-CN" sz="1300" dirty="0"/>
              <a:t>（）函数</a:t>
            </a:r>
          </a:p>
          <a:p>
            <a:r>
              <a:rPr lang="zh-CN" altLang="zh-CN" sz="1300" dirty="0"/>
              <a:t>　　用途：返回由数值代表的一组现金流的内部收益率。</a:t>
            </a:r>
          </a:p>
          <a:p>
            <a:r>
              <a:rPr lang="zh-CN" altLang="zh-CN" sz="1300" dirty="0"/>
              <a:t>　　语法：</a:t>
            </a:r>
            <a:r>
              <a:rPr lang="en-US" altLang="zh-CN" sz="1300" dirty="0"/>
              <a:t>IRR(values</a:t>
            </a:r>
            <a:r>
              <a:rPr lang="zh-CN" altLang="zh-CN" sz="1300" dirty="0"/>
              <a:t>，</a:t>
            </a:r>
            <a:r>
              <a:rPr lang="en-US" altLang="zh-CN" sz="1300" dirty="0"/>
              <a:t>guess)</a:t>
            </a:r>
            <a:endParaRPr lang="zh-CN" altLang="zh-CN" sz="1300" dirty="0"/>
          </a:p>
          <a:p>
            <a:r>
              <a:rPr lang="zh-CN" altLang="zh-CN" sz="1300" dirty="0"/>
              <a:t>参数：</a:t>
            </a:r>
            <a:r>
              <a:rPr lang="en-US" altLang="zh-CN" sz="1300" dirty="0"/>
              <a:t>values</a:t>
            </a:r>
            <a:r>
              <a:rPr lang="zh-CN" altLang="zh-CN" sz="1300" dirty="0"/>
              <a:t>为数组或单元格的引用，包含用来计算返回的内部收益率的数字。</a:t>
            </a:r>
            <a:r>
              <a:rPr lang="en-US" altLang="zh-CN" sz="1300" dirty="0"/>
              <a:t>Guess </a:t>
            </a:r>
            <a:r>
              <a:rPr lang="zh-CN" altLang="zh-CN" sz="1300" dirty="0"/>
              <a:t>为对函数</a:t>
            </a:r>
            <a:r>
              <a:rPr lang="en-US" altLang="zh-CN" sz="1300" dirty="0"/>
              <a:t>IRR</a:t>
            </a:r>
            <a:r>
              <a:rPr lang="zh-CN" altLang="zh-CN" sz="1300" dirty="0"/>
              <a:t>计算结果的估计值。</a:t>
            </a:r>
          </a:p>
          <a:p>
            <a:r>
              <a:rPr lang="en-US" altLang="zh-CN" sz="1300" dirty="0" smtClean="0"/>
              <a:t>3. </a:t>
            </a:r>
            <a:r>
              <a:rPr lang="en-US" altLang="zh-CN" sz="1300" dirty="0"/>
              <a:t>MIRR</a:t>
            </a:r>
            <a:r>
              <a:rPr lang="zh-CN" altLang="zh-CN" sz="1300" dirty="0"/>
              <a:t>（）函数</a:t>
            </a:r>
          </a:p>
          <a:p>
            <a:r>
              <a:rPr lang="zh-CN" altLang="zh-CN" sz="1300" dirty="0"/>
              <a:t>　　用途：返回某一期限内现金流的修正内部收益率。</a:t>
            </a:r>
          </a:p>
          <a:p>
            <a:r>
              <a:rPr lang="zh-CN" altLang="zh-CN" sz="1300" dirty="0"/>
              <a:t>　　语法：</a:t>
            </a:r>
            <a:r>
              <a:rPr lang="en-US" altLang="zh-CN" sz="1300" dirty="0"/>
              <a:t>MIRR(values</a:t>
            </a:r>
            <a:r>
              <a:rPr lang="zh-CN" altLang="zh-CN" sz="1300" dirty="0"/>
              <a:t>，</a:t>
            </a:r>
            <a:r>
              <a:rPr lang="en-US" altLang="zh-CN" sz="1300" dirty="0" err="1"/>
              <a:t>finance_rate</a:t>
            </a:r>
            <a:r>
              <a:rPr lang="zh-CN" altLang="zh-CN" sz="1300" dirty="0"/>
              <a:t>，</a:t>
            </a:r>
            <a:r>
              <a:rPr lang="en-US" altLang="zh-CN" sz="1300" dirty="0" err="1"/>
              <a:t>reinvest_rate</a:t>
            </a:r>
            <a:r>
              <a:rPr lang="en-US" altLang="zh-CN" sz="1300" dirty="0"/>
              <a:t>)</a:t>
            </a:r>
            <a:endParaRPr lang="zh-CN" altLang="zh-CN" sz="1300" dirty="0"/>
          </a:p>
          <a:p>
            <a:r>
              <a:rPr lang="zh-CN" altLang="zh-CN" sz="1300" dirty="0"/>
              <a:t>　　参数：</a:t>
            </a:r>
            <a:r>
              <a:rPr lang="en-US" altLang="zh-CN" sz="1300" dirty="0"/>
              <a:t>values</a:t>
            </a:r>
            <a:r>
              <a:rPr lang="zh-CN" altLang="zh-CN" sz="1300" dirty="0"/>
              <a:t>为一个数组或对包含数字的单元格的引用</a:t>
            </a:r>
            <a:r>
              <a:rPr lang="en-US" altLang="zh-CN" sz="1300" dirty="0"/>
              <a:t>(</a:t>
            </a:r>
            <a:r>
              <a:rPr lang="zh-CN" altLang="zh-CN" sz="1300" dirty="0"/>
              <a:t>代表着各期的一系列支出及收入，其中必须至少包含一个正值和一个负值，才能计算修正后的内部收益率</a:t>
            </a:r>
            <a:r>
              <a:rPr lang="en-US" altLang="zh-CN" sz="1300" dirty="0"/>
              <a:t>)</a:t>
            </a:r>
            <a:r>
              <a:rPr lang="zh-CN" altLang="zh-CN" sz="1300" dirty="0"/>
              <a:t>，</a:t>
            </a:r>
            <a:r>
              <a:rPr lang="en-US" altLang="zh-CN" sz="1300" dirty="0" err="1"/>
              <a:t>Finance_rate</a:t>
            </a:r>
            <a:r>
              <a:rPr lang="zh-CN" altLang="zh-CN" sz="1300" dirty="0"/>
              <a:t>为现金流中使用的资金支付的利率（投入资金的融资利率），</a:t>
            </a:r>
            <a:r>
              <a:rPr lang="en-US" altLang="zh-CN" sz="1300" dirty="0" err="1"/>
              <a:t>Reinvest_rate</a:t>
            </a:r>
            <a:r>
              <a:rPr lang="zh-CN" altLang="zh-CN" sz="1300" dirty="0"/>
              <a:t>为将现金流再投资的收益率（各期收入净额再投资的收益率）。</a:t>
            </a:r>
          </a:p>
          <a:p>
            <a:endParaRPr lang="zh-CN" altLang="zh-CN" sz="1300" dirty="0"/>
          </a:p>
          <a:p>
            <a:endParaRPr lang="zh-CN" altLang="en-US" sz="1300" dirty="0"/>
          </a:p>
        </p:txBody>
      </p:sp>
    </p:spTree>
    <p:extLst>
      <p:ext uri="{BB962C8B-B14F-4D97-AF65-F5344CB8AC3E}">
        <p14:creationId xmlns:p14="http://schemas.microsoft.com/office/powerpoint/2010/main" val="34363364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dirty="0"/>
              <a:t>1</a:t>
            </a:r>
            <a:r>
              <a:rPr lang="en-US" altLang="zh-CN" dirty="0" smtClean="0"/>
              <a:t>.</a:t>
            </a:r>
            <a:r>
              <a:rPr lang="zh-CN" altLang="en-US" dirty="0" smtClean="0"/>
              <a:t> </a:t>
            </a:r>
            <a:r>
              <a:rPr lang="zh-CN" altLang="zh-CN" dirty="0" smtClean="0"/>
              <a:t>情景</a:t>
            </a:r>
            <a:r>
              <a:rPr lang="zh-CN" altLang="zh-CN" dirty="0"/>
              <a:t>一：利用</a:t>
            </a:r>
            <a:r>
              <a:rPr lang="en-US" altLang="zh-CN" dirty="0"/>
              <a:t>NPV</a:t>
            </a:r>
            <a:r>
              <a:rPr lang="zh-CN" altLang="zh-CN" dirty="0"/>
              <a:t>函数分析开家小书店是否可行</a:t>
            </a:r>
          </a:p>
          <a:p>
            <a:r>
              <a:rPr lang="en-US" altLang="zh-CN" dirty="0"/>
              <a:t>2.</a:t>
            </a:r>
            <a:r>
              <a:rPr lang="zh-CN" altLang="zh-CN" dirty="0"/>
              <a:t>情景二：利用</a:t>
            </a:r>
            <a:r>
              <a:rPr lang="en-US" altLang="zh-CN" dirty="0"/>
              <a:t>IRR</a:t>
            </a:r>
            <a:r>
              <a:rPr lang="zh-CN" altLang="zh-CN" dirty="0"/>
              <a:t>函数分析开家小书店是否可行</a:t>
            </a:r>
          </a:p>
          <a:p>
            <a:r>
              <a:rPr lang="en-US" altLang="zh-CN" dirty="0"/>
              <a:t>3.</a:t>
            </a:r>
            <a:r>
              <a:rPr lang="zh-CN" altLang="zh-CN" dirty="0"/>
              <a:t>情景三：利用</a:t>
            </a:r>
            <a:r>
              <a:rPr lang="en-US" altLang="zh-CN" dirty="0"/>
              <a:t>MIRR</a:t>
            </a:r>
            <a:r>
              <a:rPr lang="zh-CN" altLang="zh-CN" dirty="0"/>
              <a:t>函数计算开家小书店的投资收益率</a:t>
            </a:r>
          </a:p>
          <a:p>
            <a:endParaRPr lang="zh-CN" altLang="en-US" dirty="0"/>
          </a:p>
        </p:txBody>
      </p:sp>
    </p:spTree>
    <p:extLst>
      <p:ext uri="{BB962C8B-B14F-4D97-AF65-F5344CB8AC3E}">
        <p14:creationId xmlns:p14="http://schemas.microsoft.com/office/powerpoint/2010/main" val="225046343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sz="2400" dirty="0" smtClean="0"/>
              <a:t>计算投资</a:t>
            </a:r>
            <a:r>
              <a:rPr lang="zh-CN" altLang="zh-CN" sz="2400" dirty="0"/>
              <a:t>的回报情况以确认项目可行性。</a:t>
            </a:r>
          </a:p>
          <a:p>
            <a:r>
              <a:rPr lang="zh-CN" altLang="zh-CN" sz="2400" dirty="0"/>
              <a:t>　</a:t>
            </a:r>
            <a:r>
              <a:rPr lang="zh-CN" altLang="zh-CN" sz="2400" dirty="0" smtClean="0"/>
              <a:t>某</a:t>
            </a:r>
            <a:r>
              <a:rPr lang="zh-CN" altLang="zh-CN" sz="2400" dirty="0"/>
              <a:t>公司准备购置一台新设备，价款为</a:t>
            </a:r>
            <a:r>
              <a:rPr lang="en-US" altLang="zh-CN" sz="2400" dirty="0"/>
              <a:t>40000</a:t>
            </a:r>
            <a:r>
              <a:rPr lang="zh-CN" altLang="zh-CN" sz="2400" dirty="0"/>
              <a:t>元，以扩大生产规模，项目周期为</a:t>
            </a:r>
            <a:r>
              <a:rPr lang="en-US" altLang="zh-CN" sz="2400" dirty="0"/>
              <a:t>5</a:t>
            </a:r>
            <a:r>
              <a:rPr lang="zh-CN" altLang="zh-CN" sz="2400" dirty="0"/>
              <a:t>年，各年的净现金流量分别为</a:t>
            </a:r>
            <a:r>
              <a:rPr lang="en-US" altLang="zh-CN" sz="2400" dirty="0"/>
              <a:t>15000</a:t>
            </a:r>
            <a:r>
              <a:rPr lang="zh-CN" altLang="zh-CN" sz="2400" dirty="0"/>
              <a:t>、</a:t>
            </a:r>
            <a:r>
              <a:rPr lang="en-US" altLang="zh-CN" sz="2400" dirty="0"/>
              <a:t>12000</a:t>
            </a:r>
            <a:r>
              <a:rPr lang="zh-CN" altLang="zh-CN" sz="2400" dirty="0"/>
              <a:t>、</a:t>
            </a:r>
            <a:r>
              <a:rPr lang="en-US" altLang="zh-CN" sz="2400" dirty="0"/>
              <a:t>13000</a:t>
            </a:r>
            <a:r>
              <a:rPr lang="zh-CN" altLang="zh-CN" sz="2400" dirty="0"/>
              <a:t>、</a:t>
            </a:r>
            <a:r>
              <a:rPr lang="en-US" altLang="zh-CN" sz="2400" dirty="0"/>
              <a:t>18000</a:t>
            </a:r>
            <a:r>
              <a:rPr lang="zh-CN" altLang="zh-CN" sz="2400" dirty="0"/>
              <a:t>、</a:t>
            </a:r>
            <a:r>
              <a:rPr lang="en-US" altLang="zh-CN" sz="2400" dirty="0"/>
              <a:t>8000</a:t>
            </a:r>
            <a:r>
              <a:rPr lang="zh-CN" altLang="zh-CN" sz="2400" dirty="0"/>
              <a:t>，若资金成本为</a:t>
            </a:r>
            <a:r>
              <a:rPr lang="en-US" altLang="zh-CN" sz="2400" dirty="0"/>
              <a:t>16%</a:t>
            </a:r>
            <a:r>
              <a:rPr lang="zh-CN" altLang="zh-CN" sz="2400" dirty="0"/>
              <a:t>，计算这项投资项目的净现值并说明是否可行。</a:t>
            </a:r>
          </a:p>
          <a:p>
            <a:pPr marL="0" indent="0">
              <a:buNone/>
            </a:pPr>
            <a:endParaRPr lang="zh-CN" altLang="en-US" sz="2400" dirty="0"/>
          </a:p>
        </p:txBody>
      </p:sp>
    </p:spTree>
    <p:extLst>
      <p:ext uri="{BB962C8B-B14F-4D97-AF65-F5344CB8AC3E}">
        <p14:creationId xmlns:p14="http://schemas.microsoft.com/office/powerpoint/2010/main" val="14787101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7.7  </a:t>
            </a:r>
            <a:r>
              <a:rPr lang="zh-CN" altLang="zh-CN" dirty="0"/>
              <a:t>知识拓展</a:t>
            </a:r>
          </a:p>
        </p:txBody>
      </p:sp>
      <p:sp>
        <p:nvSpPr>
          <p:cNvPr id="3" name="内容占位符 2"/>
          <p:cNvSpPr>
            <a:spLocks noGrp="1"/>
          </p:cNvSpPr>
          <p:nvPr>
            <p:ph idx="1"/>
          </p:nvPr>
        </p:nvSpPr>
        <p:spPr>
          <a:xfrm>
            <a:off x="457200" y="1600200"/>
            <a:ext cx="8229600" cy="4637111"/>
          </a:xfrm>
        </p:spPr>
        <p:txBody>
          <a:bodyPr/>
          <a:lstStyle/>
          <a:p>
            <a:r>
              <a:rPr lang="zh-CN" altLang="zh-CN" sz="2000" dirty="0"/>
              <a:t>投资决策是企业财务管理的一项重要内容。企业要制定投资决策，就需要合理地预计投资方案的收益与风险，做好可行性分析，通过对投资方案的比较选优，以确定最佳的投资方案。投资决策一般是通过比较投资决策指标而进行的。</a:t>
            </a:r>
          </a:p>
          <a:p>
            <a:r>
              <a:rPr lang="zh-CN" altLang="zh-CN" sz="2000" dirty="0"/>
              <a:t>投资决策的分析方法按其是否考虑货币时间价值可分为非贴现方法和贴现方法。非贴现方法没有考虑货币时间价值因素，主要包括投资回收期法和会计收益率法；贴现方法考虑了货币的时间价值因素，主要包括净现值法、净现值指数法、内含报酬率法等。</a:t>
            </a:r>
          </a:p>
          <a:p>
            <a:endParaRPr lang="en-US" altLang="zh-CN" sz="2000" dirty="0"/>
          </a:p>
          <a:p>
            <a:endParaRPr lang="zh-CN" altLang="zh-CN" sz="2000" dirty="0"/>
          </a:p>
          <a:p>
            <a:endParaRPr lang="en-US" altLang="zh-CN" sz="2000" dirty="0" smtClean="0"/>
          </a:p>
        </p:txBody>
      </p:sp>
    </p:spTree>
    <p:extLst>
      <p:ext uri="{BB962C8B-B14F-4D97-AF65-F5344CB8AC3E}">
        <p14:creationId xmlns:p14="http://schemas.microsoft.com/office/powerpoint/2010/main" val="2773658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8.2 </a:t>
            </a:r>
            <a:r>
              <a:rPr lang="zh-CN" altLang="zh-CN" dirty="0"/>
              <a:t>任务一：投资计算函数应用</a:t>
            </a:r>
          </a:p>
        </p:txBody>
      </p:sp>
      <p:sp>
        <p:nvSpPr>
          <p:cNvPr id="3" name="内容占位符 2"/>
          <p:cNvSpPr>
            <a:spLocks noGrp="1"/>
          </p:cNvSpPr>
          <p:nvPr>
            <p:ph idx="1"/>
          </p:nvPr>
        </p:nvSpPr>
        <p:spPr>
          <a:xfrm>
            <a:off x="457200" y="1600200"/>
            <a:ext cx="8229600" cy="4565103"/>
          </a:xfrm>
        </p:spPr>
        <p:txBody>
          <a:bodyPr/>
          <a:lstStyle/>
          <a:p>
            <a:pPr lvl="1"/>
            <a:r>
              <a:rPr lang="zh-CN" altLang="en-US" dirty="0" smtClean="0"/>
              <a:t>任务要求与效果：</a:t>
            </a:r>
          </a:p>
          <a:p>
            <a:r>
              <a:rPr lang="zh-CN" altLang="zh-CN" sz="1600" dirty="0"/>
              <a:t>本节利用</a:t>
            </a:r>
            <a:r>
              <a:rPr lang="en-US" altLang="zh-CN" sz="1600" dirty="0"/>
              <a:t>PV</a:t>
            </a:r>
            <a:r>
              <a:rPr lang="zh-CN" altLang="zh-CN" sz="1600" dirty="0"/>
              <a:t>和</a:t>
            </a:r>
            <a:r>
              <a:rPr lang="en-US" altLang="zh-CN" sz="1600" dirty="0"/>
              <a:t>FV</a:t>
            </a:r>
            <a:r>
              <a:rPr lang="zh-CN" altLang="zh-CN" sz="1600" dirty="0"/>
              <a:t>函数对个人贷款及偿还能力加以分析，解决生活中的身边事。</a:t>
            </a:r>
          </a:p>
          <a:p>
            <a:pPr marL="0" indent="0">
              <a:buNone/>
            </a:pPr>
            <a:endParaRPr lang="en-US" altLang="zh-CN" sz="1600" dirty="0" smtClean="0"/>
          </a:p>
          <a:p>
            <a:r>
              <a:rPr lang="zh-CN" altLang="zh-CN" sz="1600" dirty="0" smtClean="0"/>
              <a:t>企业</a:t>
            </a:r>
            <a:r>
              <a:rPr lang="zh-CN" altLang="zh-CN" sz="1600" dirty="0"/>
              <a:t>或个人在确定要投资某个项目后</a:t>
            </a:r>
            <a:r>
              <a:rPr lang="en-US" altLang="zh-CN" sz="1600" dirty="0"/>
              <a:t>,</a:t>
            </a:r>
            <a:r>
              <a:rPr lang="zh-CN" altLang="zh-CN" sz="1600" dirty="0"/>
              <a:t>其在指定投资年限后可以得到的未来值是可以预测的。如果是用传统的财务知识进行计算需要列出如</a:t>
            </a:r>
            <a:r>
              <a:rPr lang="zh-CN" altLang="zh-CN" sz="1600" dirty="0" smtClean="0"/>
              <a:t>图</a:t>
            </a:r>
            <a:r>
              <a:rPr lang="en-US" altLang="zh-CN" sz="1600" dirty="0" smtClean="0"/>
              <a:t> </a:t>
            </a:r>
            <a:r>
              <a:rPr lang="zh-CN" altLang="zh-CN" sz="1600" dirty="0"/>
              <a:t>所示的复杂数学公式，还要代入正确的数值才能计算出来。在</a:t>
            </a:r>
            <a:r>
              <a:rPr lang="en-US" altLang="zh-CN" sz="1600" dirty="0"/>
              <a:t>excel</a:t>
            </a:r>
            <a:r>
              <a:rPr lang="zh-CN" altLang="zh-CN" sz="1600" dirty="0"/>
              <a:t>中</a:t>
            </a:r>
            <a:r>
              <a:rPr lang="en-US" altLang="zh-CN" sz="1600" dirty="0"/>
              <a:t>,</a:t>
            </a:r>
            <a:r>
              <a:rPr lang="zh-CN" altLang="zh-CN" sz="1600" dirty="0"/>
              <a:t>如果要预测某项投资基于固定利率及等额分期付款方式的未来值，可以使用程序内置的</a:t>
            </a:r>
            <a:r>
              <a:rPr lang="en-US" altLang="zh-CN" sz="1600" dirty="0"/>
              <a:t>FV()</a:t>
            </a:r>
            <a:r>
              <a:rPr lang="zh-CN" altLang="zh-CN" sz="1600" dirty="0"/>
              <a:t>函数来完成，方法也很简单。</a:t>
            </a:r>
          </a:p>
          <a:p>
            <a:endParaRPr lang="en-US" altLang="zh-CN" sz="1600" dirty="0" smtClean="0"/>
          </a:p>
          <a:p>
            <a:endParaRPr lang="en-US" altLang="zh-CN" sz="1600" dirty="0"/>
          </a:p>
          <a:p>
            <a:r>
              <a:rPr lang="zh-CN" altLang="zh-CN" sz="1600" dirty="0" smtClean="0"/>
              <a:t>另外，如果想计算</a:t>
            </a:r>
            <a:r>
              <a:rPr lang="zh-CN" altLang="zh-CN" sz="1600" dirty="0"/>
              <a:t>某项投资的一系列将来要偿还额的当前总值的话，或者一次性偿还额的现值，那么利用</a:t>
            </a:r>
            <a:r>
              <a:rPr lang="en-US" altLang="zh-CN" sz="1600" dirty="0"/>
              <a:t>EXCEL</a:t>
            </a:r>
            <a:r>
              <a:rPr lang="zh-CN" altLang="zh-CN" sz="1600" dirty="0"/>
              <a:t>内置的</a:t>
            </a:r>
            <a:r>
              <a:rPr lang="en-US" altLang="zh-CN" sz="1600" dirty="0"/>
              <a:t>PV()</a:t>
            </a:r>
            <a:r>
              <a:rPr lang="zh-CN" altLang="zh-CN" sz="1600" dirty="0"/>
              <a:t>函数来完成</a:t>
            </a:r>
            <a:r>
              <a:rPr lang="zh-CN" altLang="zh-CN" sz="1600" dirty="0" smtClean="0"/>
              <a:t>。</a:t>
            </a:r>
            <a:endParaRPr lang="zh-CN" altLang="zh-CN" sz="1600" dirty="0"/>
          </a:p>
        </p:txBody>
      </p:sp>
      <p:pic>
        <p:nvPicPr>
          <p:cNvPr id="4" name="图片 3"/>
          <p:cNvPicPr/>
          <p:nvPr/>
        </p:nvPicPr>
        <p:blipFill>
          <a:blip r:embed="rId2"/>
          <a:stretch>
            <a:fillRect/>
          </a:stretch>
        </p:blipFill>
        <p:spPr>
          <a:xfrm>
            <a:off x="2411760" y="4048124"/>
            <a:ext cx="3810000" cy="619125"/>
          </a:xfrm>
          <a:prstGeom prst="rect">
            <a:avLst/>
          </a:prstGeom>
        </p:spPr>
      </p:pic>
    </p:spTree>
    <p:extLst>
      <p:ext uri="{BB962C8B-B14F-4D97-AF65-F5344CB8AC3E}">
        <p14:creationId xmlns:p14="http://schemas.microsoft.com/office/powerpoint/2010/main" val="22248308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知识点解析</a:t>
            </a:r>
          </a:p>
        </p:txBody>
      </p:sp>
      <p:sp>
        <p:nvSpPr>
          <p:cNvPr id="3" name="内容占位符 2"/>
          <p:cNvSpPr>
            <a:spLocks noGrp="1"/>
          </p:cNvSpPr>
          <p:nvPr>
            <p:ph idx="1"/>
          </p:nvPr>
        </p:nvSpPr>
        <p:spPr>
          <a:xfrm>
            <a:off x="323528" y="1268760"/>
            <a:ext cx="8229600" cy="5256584"/>
          </a:xfrm>
        </p:spPr>
        <p:txBody>
          <a:bodyPr/>
          <a:lstStyle/>
          <a:p>
            <a:r>
              <a:rPr lang="en-US" altLang="zh-CN" sz="1600" dirty="0"/>
              <a:t>1. </a:t>
            </a:r>
            <a:r>
              <a:rPr lang="zh-CN" altLang="zh-CN" sz="1600" dirty="0" smtClean="0"/>
              <a:t>常见</a:t>
            </a:r>
            <a:r>
              <a:rPr lang="zh-CN" altLang="zh-CN" sz="1600" dirty="0"/>
              <a:t>的参数</a:t>
            </a:r>
          </a:p>
          <a:p>
            <a:r>
              <a:rPr lang="zh-CN" altLang="zh-CN" sz="1600" dirty="0"/>
              <a:t>学习具体财务函数之前，需要首先理解财务函数中常见名词及参数的意义。</a:t>
            </a:r>
          </a:p>
          <a:p>
            <a:r>
              <a:rPr lang="zh-CN" altLang="zh-CN" sz="1600" dirty="0"/>
              <a:t>年金</a:t>
            </a:r>
            <a:r>
              <a:rPr lang="en-US" altLang="zh-CN" sz="1600" dirty="0"/>
              <a:t> :</a:t>
            </a:r>
            <a:r>
              <a:rPr lang="zh-CN" altLang="zh-CN" sz="1600" dirty="0"/>
              <a:t>在某一段连续时间内一系列的固定金额给付活动。例如汽车、房屋的分期付款就是年金的一种。即年金是指一定时期内每期相等金额的收付款项，如折旧、租金、利息、养老金、保险金等</a:t>
            </a:r>
          </a:p>
          <a:p>
            <a:r>
              <a:rPr lang="zh-CN" altLang="zh-CN" sz="1600" dirty="0"/>
              <a:t>未来值（</a:t>
            </a:r>
            <a:r>
              <a:rPr lang="en-US" altLang="zh-CN" sz="1600" dirty="0" err="1"/>
              <a:t>fv</a:t>
            </a:r>
            <a:r>
              <a:rPr lang="zh-CN" altLang="zh-CN" sz="1600" dirty="0"/>
              <a:t>）</a:t>
            </a:r>
            <a:r>
              <a:rPr lang="en-US" altLang="zh-CN" sz="1600" dirty="0"/>
              <a:t>--</a:t>
            </a:r>
            <a:r>
              <a:rPr lang="zh-CN" altLang="zh-CN" sz="1600" dirty="0"/>
              <a:t>在所有付款发生后的投资或贷款的价值。例如零存整取的期末领回金额。 </a:t>
            </a:r>
          </a:p>
          <a:p>
            <a:r>
              <a:rPr lang="zh-CN" altLang="zh-CN" sz="1600" dirty="0"/>
              <a:t>期间数（</a:t>
            </a:r>
            <a:r>
              <a:rPr lang="en-US" altLang="zh-CN" sz="1600" dirty="0" err="1"/>
              <a:t>nper</a:t>
            </a:r>
            <a:r>
              <a:rPr lang="zh-CN" altLang="zh-CN" sz="1600" dirty="0"/>
              <a:t>）</a:t>
            </a:r>
            <a:r>
              <a:rPr lang="en-US" altLang="zh-CN" sz="1600" dirty="0"/>
              <a:t>--</a:t>
            </a:r>
            <a:r>
              <a:rPr lang="zh-CN" altLang="zh-CN" sz="1600" dirty="0"/>
              <a:t>为总投资（或贷款）期，即该项投资（或贷款）的付款期总数。 </a:t>
            </a:r>
          </a:p>
          <a:p>
            <a:r>
              <a:rPr lang="zh-CN" altLang="zh-CN" sz="1600" dirty="0"/>
              <a:t>付款</a:t>
            </a:r>
            <a:r>
              <a:rPr lang="en-US" altLang="zh-CN" sz="1600" dirty="0"/>
              <a:t> (</a:t>
            </a:r>
            <a:r>
              <a:rPr lang="en-US" altLang="zh-CN" sz="1600" dirty="0" err="1"/>
              <a:t>pmt</a:t>
            </a:r>
            <a:r>
              <a:rPr lang="en-US" altLang="zh-CN" sz="1600" dirty="0"/>
              <a:t>)--</a:t>
            </a:r>
            <a:r>
              <a:rPr lang="zh-CN" altLang="zh-CN" sz="1600" dirty="0"/>
              <a:t>对于一项投资或贷款的定期支付数额。其数值在整个年金期间保持不变。通常</a:t>
            </a:r>
            <a:r>
              <a:rPr lang="en-US" altLang="zh-CN" sz="1600" dirty="0"/>
              <a:t> </a:t>
            </a:r>
            <a:r>
              <a:rPr lang="en-US" altLang="zh-CN" sz="1600" dirty="0" err="1"/>
              <a:t>pmt</a:t>
            </a:r>
            <a:r>
              <a:rPr lang="en-US" altLang="zh-CN" sz="1600" dirty="0"/>
              <a:t> </a:t>
            </a:r>
            <a:r>
              <a:rPr lang="zh-CN" altLang="zh-CN" sz="1600" dirty="0"/>
              <a:t>包括本金和利息，但不包括其他费用及税款。</a:t>
            </a:r>
          </a:p>
          <a:p>
            <a:r>
              <a:rPr lang="zh-CN" altLang="zh-CN" sz="1600" dirty="0"/>
              <a:t>现值</a:t>
            </a:r>
            <a:r>
              <a:rPr lang="en-US" altLang="zh-CN" sz="1600" dirty="0"/>
              <a:t> (</a:t>
            </a:r>
            <a:r>
              <a:rPr lang="en-US" altLang="zh-CN" sz="1600" dirty="0" err="1"/>
              <a:t>pv</a:t>
            </a:r>
            <a:r>
              <a:rPr lang="en-US" altLang="zh-CN" sz="1600" dirty="0"/>
              <a:t>)--</a:t>
            </a:r>
            <a:r>
              <a:rPr lang="zh-CN" altLang="zh-CN" sz="1600" dirty="0"/>
              <a:t>在投资期初的投资或贷款的价值。例如，贷款的现值为所借入的本金数额。</a:t>
            </a:r>
          </a:p>
          <a:p>
            <a:r>
              <a:rPr lang="zh-CN" altLang="zh-CN" sz="1600" dirty="0"/>
              <a:t>利率</a:t>
            </a:r>
            <a:r>
              <a:rPr lang="en-US" altLang="zh-CN" sz="1600" dirty="0"/>
              <a:t> (rate)--</a:t>
            </a:r>
            <a:r>
              <a:rPr lang="zh-CN" altLang="zh-CN" sz="1600" dirty="0"/>
              <a:t>投资或贷款的利率或贴现率。</a:t>
            </a:r>
            <a:r>
              <a:rPr lang="en-US" altLang="zh-CN" sz="1600" dirty="0"/>
              <a:t>						</a:t>
            </a:r>
            <a:endParaRPr lang="zh-CN" altLang="zh-CN" sz="1600" dirty="0"/>
          </a:p>
          <a:p>
            <a:r>
              <a:rPr lang="zh-CN" altLang="zh-CN" sz="1600" dirty="0"/>
              <a:t>类型（</a:t>
            </a:r>
            <a:r>
              <a:rPr lang="en-US" altLang="zh-CN" sz="1600" dirty="0"/>
              <a:t>type</a:t>
            </a:r>
            <a:r>
              <a:rPr lang="zh-CN" altLang="zh-CN" sz="1600" dirty="0"/>
              <a:t>）</a:t>
            </a:r>
            <a:r>
              <a:rPr lang="en-US" altLang="zh-CN" sz="1600" dirty="0"/>
              <a:t>--</a:t>
            </a:r>
            <a:r>
              <a:rPr lang="zh-CN" altLang="zh-CN" sz="1600" dirty="0"/>
              <a:t>付款期间内进行支付的间隔，在期初或期末用</a:t>
            </a:r>
            <a:r>
              <a:rPr lang="en-US" altLang="zh-CN" sz="1600" dirty="0"/>
              <a:t>0</a:t>
            </a:r>
            <a:r>
              <a:rPr lang="zh-CN" altLang="zh-CN" sz="1600" dirty="0"/>
              <a:t>或</a:t>
            </a:r>
            <a:r>
              <a:rPr lang="en-US" altLang="zh-CN" sz="1600" dirty="0"/>
              <a:t>1</a:t>
            </a:r>
            <a:r>
              <a:rPr lang="zh-CN" altLang="zh-CN" sz="1600" dirty="0"/>
              <a:t>表示，省略或</a:t>
            </a:r>
            <a:r>
              <a:rPr lang="en-US" altLang="zh-CN" sz="1600" dirty="0"/>
              <a:t>0</a:t>
            </a:r>
            <a:r>
              <a:rPr lang="zh-CN" altLang="zh-CN" sz="1600" dirty="0"/>
              <a:t>时表示期末给付，</a:t>
            </a:r>
            <a:r>
              <a:rPr lang="en-US" altLang="zh-CN" sz="1600" dirty="0"/>
              <a:t>1</a:t>
            </a:r>
            <a:r>
              <a:rPr lang="zh-CN" altLang="zh-CN" sz="1600" dirty="0"/>
              <a:t>为期初给付。</a:t>
            </a:r>
          </a:p>
        </p:txBody>
      </p:sp>
    </p:spTree>
    <p:extLst>
      <p:ext uri="{BB962C8B-B14F-4D97-AF65-F5344CB8AC3E}">
        <p14:creationId xmlns:p14="http://schemas.microsoft.com/office/powerpoint/2010/main" val="42211708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知识点解析</a:t>
            </a:r>
          </a:p>
        </p:txBody>
      </p:sp>
      <p:sp>
        <p:nvSpPr>
          <p:cNvPr id="3" name="内容占位符 2"/>
          <p:cNvSpPr>
            <a:spLocks noGrp="1"/>
          </p:cNvSpPr>
          <p:nvPr>
            <p:ph idx="1"/>
          </p:nvPr>
        </p:nvSpPr>
        <p:spPr>
          <a:xfrm>
            <a:off x="323528" y="1268760"/>
            <a:ext cx="8229600" cy="5256584"/>
          </a:xfrm>
        </p:spPr>
        <p:txBody>
          <a:bodyPr/>
          <a:lstStyle/>
          <a:p>
            <a:r>
              <a:rPr lang="en-US" altLang="zh-CN" sz="1600" dirty="0" smtClean="0">
                <a:solidFill>
                  <a:srgbClr val="FF0000"/>
                </a:solidFill>
              </a:rPr>
              <a:t>2. </a:t>
            </a:r>
            <a:r>
              <a:rPr lang="zh-CN" altLang="en-US" sz="1600" dirty="0" smtClean="0">
                <a:solidFill>
                  <a:srgbClr val="FF0000"/>
                </a:solidFill>
              </a:rPr>
              <a:t>求</a:t>
            </a:r>
            <a:r>
              <a:rPr lang="zh-CN" altLang="en-US" sz="1600" dirty="0">
                <a:solidFill>
                  <a:srgbClr val="FF0000"/>
                </a:solidFill>
              </a:rPr>
              <a:t>现值 </a:t>
            </a:r>
            <a:r>
              <a:rPr lang="en-US" altLang="zh-CN" sz="1600" dirty="0">
                <a:solidFill>
                  <a:srgbClr val="FF0000"/>
                </a:solidFill>
              </a:rPr>
              <a:t>FV</a:t>
            </a:r>
            <a:r>
              <a:rPr lang="zh-CN" altLang="en-US" sz="1600" dirty="0">
                <a:solidFill>
                  <a:srgbClr val="FF0000"/>
                </a:solidFill>
              </a:rPr>
              <a:t>（）函数</a:t>
            </a:r>
          </a:p>
          <a:p>
            <a:r>
              <a:rPr lang="zh-CN" altLang="en-US" sz="1600" dirty="0"/>
              <a:t>用途：基于固定利率及等额分期付款方式，返回某项投资的未来值。</a:t>
            </a:r>
          </a:p>
          <a:p>
            <a:r>
              <a:rPr lang="zh-CN" altLang="en-US" sz="1600" dirty="0"/>
              <a:t>语法：</a:t>
            </a:r>
            <a:r>
              <a:rPr lang="en-US" altLang="zh-CN" sz="1600" dirty="0"/>
              <a:t>FV(rate</a:t>
            </a:r>
            <a:r>
              <a:rPr lang="zh-CN" altLang="en-US" sz="1600" dirty="0"/>
              <a:t>，</a:t>
            </a:r>
            <a:r>
              <a:rPr lang="en-US" altLang="zh-CN" sz="1600" dirty="0" err="1"/>
              <a:t>nper</a:t>
            </a:r>
            <a:r>
              <a:rPr lang="zh-CN" altLang="en-US" sz="1600" dirty="0"/>
              <a:t>，</a:t>
            </a:r>
            <a:r>
              <a:rPr lang="en-US" altLang="zh-CN" sz="1600" dirty="0" err="1"/>
              <a:t>pmt</a:t>
            </a:r>
            <a:r>
              <a:rPr lang="zh-CN" altLang="en-US" sz="1600" dirty="0"/>
              <a:t>，</a:t>
            </a:r>
            <a:r>
              <a:rPr lang="en-US" altLang="zh-CN" sz="1600" dirty="0" err="1"/>
              <a:t>pv</a:t>
            </a:r>
            <a:r>
              <a:rPr lang="zh-CN" altLang="en-US" sz="1600" dirty="0"/>
              <a:t>，</a:t>
            </a:r>
            <a:r>
              <a:rPr lang="en-US" altLang="zh-CN" sz="1600" dirty="0"/>
              <a:t>type)</a:t>
            </a:r>
          </a:p>
          <a:p>
            <a:r>
              <a:rPr lang="zh-CN" altLang="en-US" sz="1600" dirty="0"/>
              <a:t>参数：</a:t>
            </a:r>
            <a:r>
              <a:rPr lang="en-US" altLang="zh-CN" sz="1600" dirty="0"/>
              <a:t>Rate</a:t>
            </a:r>
            <a:r>
              <a:rPr lang="zh-CN" altLang="en-US" sz="1600" dirty="0"/>
              <a:t>为各期利率，</a:t>
            </a:r>
            <a:r>
              <a:rPr lang="en-US" altLang="zh-CN" sz="1600" dirty="0" err="1"/>
              <a:t>Nper</a:t>
            </a:r>
            <a:r>
              <a:rPr lang="zh-CN" altLang="en-US" sz="1600" dirty="0"/>
              <a:t>为总投资期</a:t>
            </a:r>
            <a:r>
              <a:rPr lang="en-US" altLang="zh-CN" sz="1600" dirty="0"/>
              <a:t>(</a:t>
            </a:r>
            <a:r>
              <a:rPr lang="zh-CN" altLang="en-US" sz="1600" dirty="0"/>
              <a:t>即该项投资的付款期总数</a:t>
            </a:r>
            <a:r>
              <a:rPr lang="en-US" altLang="zh-CN" sz="1600" dirty="0"/>
              <a:t>)</a:t>
            </a:r>
            <a:r>
              <a:rPr lang="zh-CN" altLang="en-US" sz="1600" dirty="0"/>
              <a:t>，</a:t>
            </a:r>
            <a:r>
              <a:rPr lang="en-US" altLang="zh-CN" sz="1600" dirty="0" err="1"/>
              <a:t>Pmt</a:t>
            </a:r>
            <a:r>
              <a:rPr lang="zh-CN" altLang="en-US" sz="1600" dirty="0"/>
              <a:t>为各期所应支付的金额，</a:t>
            </a:r>
            <a:r>
              <a:rPr lang="en-US" altLang="zh-CN" sz="1600" dirty="0" err="1"/>
              <a:t>Pv</a:t>
            </a:r>
            <a:r>
              <a:rPr lang="zh-CN" altLang="en-US" sz="1600" dirty="0"/>
              <a:t>为现值（即从该项投资开始计算时已经入帐的款项，或一系列未来付款的当前值的累积和，也称为本金），</a:t>
            </a:r>
            <a:r>
              <a:rPr lang="en-US" altLang="zh-CN" sz="1600" dirty="0"/>
              <a:t>Type</a:t>
            </a:r>
            <a:r>
              <a:rPr lang="zh-CN" altLang="en-US" sz="1600" dirty="0"/>
              <a:t>为数字</a:t>
            </a:r>
            <a:r>
              <a:rPr lang="en-US" altLang="zh-CN" sz="1600" dirty="0"/>
              <a:t>0</a:t>
            </a:r>
            <a:r>
              <a:rPr lang="zh-CN" altLang="en-US" sz="1600" dirty="0"/>
              <a:t>或</a:t>
            </a:r>
            <a:r>
              <a:rPr lang="en-US" altLang="zh-CN" sz="1600" dirty="0"/>
              <a:t>1(0</a:t>
            </a:r>
            <a:r>
              <a:rPr lang="zh-CN" altLang="en-US" sz="1600" dirty="0"/>
              <a:t>为期末，</a:t>
            </a:r>
            <a:r>
              <a:rPr lang="en-US" altLang="zh-CN" sz="1600" dirty="0"/>
              <a:t>1</a:t>
            </a:r>
            <a:r>
              <a:rPr lang="zh-CN" altLang="en-US" sz="1600" dirty="0"/>
              <a:t>为期初</a:t>
            </a:r>
            <a:r>
              <a:rPr lang="en-US" altLang="zh-CN" sz="1600" dirty="0"/>
              <a:t>)</a:t>
            </a:r>
            <a:r>
              <a:rPr lang="zh-CN" altLang="en-US" sz="1600" dirty="0"/>
              <a:t>。默认状态下系统假设其值为</a:t>
            </a:r>
            <a:r>
              <a:rPr lang="en-US" altLang="zh-CN" sz="1600" dirty="0"/>
              <a:t>0</a:t>
            </a:r>
            <a:r>
              <a:rPr lang="zh-CN" altLang="en-US" sz="1600" dirty="0"/>
              <a:t>。</a:t>
            </a:r>
            <a:r>
              <a:rPr lang="en-US" altLang="zh-CN" sz="1600" dirty="0"/>
              <a:t>0</a:t>
            </a:r>
            <a:r>
              <a:rPr lang="zh-CN" altLang="en-US" sz="1600" dirty="0"/>
              <a:t>或忽略表示收付款时间是期末，</a:t>
            </a:r>
            <a:r>
              <a:rPr lang="en-US" altLang="zh-CN" sz="1600" dirty="0"/>
              <a:t>1</a:t>
            </a:r>
            <a:r>
              <a:rPr lang="zh-CN" altLang="en-US" sz="1600" dirty="0"/>
              <a:t>表示是期初。</a:t>
            </a:r>
          </a:p>
          <a:p>
            <a:r>
              <a:rPr lang="en-US" altLang="zh-CN" sz="1600" dirty="0" smtClean="0">
                <a:solidFill>
                  <a:srgbClr val="FF0000"/>
                </a:solidFill>
              </a:rPr>
              <a:t>3. </a:t>
            </a:r>
            <a:r>
              <a:rPr lang="zh-CN" altLang="en-US" sz="1600" dirty="0">
                <a:solidFill>
                  <a:srgbClr val="FF0000"/>
                </a:solidFill>
              </a:rPr>
              <a:t>求未来值 </a:t>
            </a:r>
            <a:r>
              <a:rPr lang="en-US" altLang="zh-CN" sz="1600" dirty="0">
                <a:solidFill>
                  <a:srgbClr val="FF0000"/>
                </a:solidFill>
              </a:rPr>
              <a:t>PV</a:t>
            </a:r>
            <a:r>
              <a:rPr lang="zh-CN" altLang="en-US" sz="1600" dirty="0">
                <a:solidFill>
                  <a:srgbClr val="FF0000"/>
                </a:solidFill>
              </a:rPr>
              <a:t>（）函数</a:t>
            </a:r>
          </a:p>
          <a:p>
            <a:r>
              <a:rPr lang="zh-CN" altLang="en-US" sz="1600" dirty="0"/>
              <a:t>用途：返回投资的现值</a:t>
            </a:r>
            <a:r>
              <a:rPr lang="en-US" altLang="zh-CN" sz="1600" dirty="0"/>
              <a:t>(</a:t>
            </a:r>
            <a:r>
              <a:rPr lang="zh-CN" altLang="en-US" sz="1600" dirty="0"/>
              <a:t>即一系列未来付款的当前值的累积和</a:t>
            </a:r>
            <a:r>
              <a:rPr lang="en-US" altLang="zh-CN" sz="1600" dirty="0"/>
              <a:t>)</a:t>
            </a:r>
            <a:r>
              <a:rPr lang="zh-CN" altLang="en-US" sz="1600" dirty="0"/>
              <a:t>，如借入方的借入款即为贷出方贷款的现值。</a:t>
            </a:r>
          </a:p>
          <a:p>
            <a:r>
              <a:rPr lang="zh-CN" altLang="en-US" sz="1600" dirty="0"/>
              <a:t>　　语法：</a:t>
            </a:r>
            <a:r>
              <a:rPr lang="en-US" altLang="zh-CN" sz="1600" dirty="0"/>
              <a:t>PV(rate</a:t>
            </a:r>
            <a:r>
              <a:rPr lang="zh-CN" altLang="en-US" sz="1600" dirty="0"/>
              <a:t>，</a:t>
            </a:r>
            <a:r>
              <a:rPr lang="en-US" altLang="zh-CN" sz="1600" dirty="0" err="1"/>
              <a:t>nper</a:t>
            </a:r>
            <a:r>
              <a:rPr lang="zh-CN" altLang="en-US" sz="1600" dirty="0"/>
              <a:t>，</a:t>
            </a:r>
            <a:r>
              <a:rPr lang="en-US" altLang="zh-CN" sz="1600" dirty="0" err="1"/>
              <a:t>pmt</a:t>
            </a:r>
            <a:r>
              <a:rPr lang="zh-CN" altLang="en-US" sz="1600" dirty="0"/>
              <a:t>，</a:t>
            </a:r>
            <a:r>
              <a:rPr lang="en-US" altLang="zh-CN" sz="1600" dirty="0" err="1"/>
              <a:t>fv</a:t>
            </a:r>
            <a:r>
              <a:rPr lang="zh-CN" altLang="en-US" sz="1600" dirty="0"/>
              <a:t>，</a:t>
            </a:r>
            <a:r>
              <a:rPr lang="en-US" altLang="zh-CN" sz="1600" dirty="0"/>
              <a:t>type)</a:t>
            </a:r>
          </a:p>
          <a:p>
            <a:r>
              <a:rPr lang="zh-CN" altLang="en-US" sz="1600" dirty="0"/>
              <a:t>参数：</a:t>
            </a:r>
            <a:r>
              <a:rPr lang="en-US" altLang="zh-CN" sz="1600" dirty="0"/>
              <a:t>Rate</a:t>
            </a:r>
            <a:r>
              <a:rPr lang="zh-CN" altLang="en-US" sz="1600" dirty="0"/>
              <a:t>为各期利率，</a:t>
            </a:r>
            <a:r>
              <a:rPr lang="en-US" altLang="zh-CN" sz="1600" dirty="0" err="1"/>
              <a:t>Nper</a:t>
            </a:r>
            <a:r>
              <a:rPr lang="zh-CN" altLang="en-US" sz="1600" dirty="0"/>
              <a:t>为总投资</a:t>
            </a:r>
            <a:r>
              <a:rPr lang="en-US" altLang="zh-CN" sz="1600" dirty="0"/>
              <a:t>(</a:t>
            </a:r>
            <a:r>
              <a:rPr lang="zh-CN" altLang="en-US" sz="1600" dirty="0"/>
              <a:t>或贷款</a:t>
            </a:r>
            <a:r>
              <a:rPr lang="en-US" altLang="zh-CN" sz="1600" dirty="0"/>
              <a:t>)</a:t>
            </a:r>
            <a:r>
              <a:rPr lang="zh-CN" altLang="en-US" sz="1600" dirty="0"/>
              <a:t>期数，</a:t>
            </a:r>
            <a:r>
              <a:rPr lang="en-US" altLang="zh-CN" sz="1600" dirty="0" err="1"/>
              <a:t>Pmt</a:t>
            </a:r>
            <a:r>
              <a:rPr lang="zh-CN" altLang="en-US" sz="1600" dirty="0"/>
              <a:t>为各期所应支付的金额，</a:t>
            </a:r>
            <a:r>
              <a:rPr lang="en-US" altLang="zh-CN" sz="1600" dirty="0" err="1"/>
              <a:t>Fv</a:t>
            </a:r>
            <a:r>
              <a:rPr lang="zh-CN" altLang="en-US" sz="1600" dirty="0"/>
              <a:t>为未来值，</a:t>
            </a:r>
            <a:r>
              <a:rPr lang="en-US" altLang="zh-CN" sz="1600" dirty="0"/>
              <a:t>Type</a:t>
            </a:r>
            <a:r>
              <a:rPr lang="zh-CN" altLang="en-US" sz="1600" dirty="0"/>
              <a:t>指定各期的付款时间是在期初还是期末</a:t>
            </a:r>
            <a:r>
              <a:rPr lang="en-US" altLang="zh-CN" sz="1600" dirty="0"/>
              <a:t>(1</a:t>
            </a:r>
            <a:r>
              <a:rPr lang="zh-CN" altLang="en-US" sz="1600" dirty="0"/>
              <a:t>为期初。</a:t>
            </a:r>
            <a:r>
              <a:rPr lang="en-US" altLang="zh-CN" sz="1600" dirty="0"/>
              <a:t>0</a:t>
            </a:r>
            <a:r>
              <a:rPr lang="zh-CN" altLang="en-US" sz="1600" dirty="0"/>
              <a:t>为期末</a:t>
            </a:r>
            <a:r>
              <a:rPr lang="en-US" altLang="zh-CN" sz="1600" dirty="0"/>
              <a:t>)</a:t>
            </a:r>
            <a:r>
              <a:rPr lang="zh-CN" altLang="en-US" sz="1600" dirty="0"/>
              <a:t>。</a:t>
            </a:r>
          </a:p>
        </p:txBody>
      </p:sp>
    </p:spTree>
    <p:extLst>
      <p:ext uri="{BB962C8B-B14F-4D97-AF65-F5344CB8AC3E}">
        <p14:creationId xmlns:p14="http://schemas.microsoft.com/office/powerpoint/2010/main" val="12009048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a:xfrm>
            <a:off x="467544" y="1412776"/>
            <a:ext cx="8229600" cy="4896544"/>
          </a:xfrm>
        </p:spPr>
        <p:txBody>
          <a:bodyPr/>
          <a:lstStyle/>
          <a:p>
            <a:r>
              <a:rPr lang="en-US" altLang="zh-CN" sz="2400" dirty="0"/>
              <a:t>1</a:t>
            </a:r>
            <a:r>
              <a:rPr lang="en-US" altLang="zh-CN" sz="2400" dirty="0" smtClean="0"/>
              <a:t>.</a:t>
            </a:r>
            <a:r>
              <a:rPr lang="en-US" altLang="zh-CN" sz="2400" dirty="0"/>
              <a:t> </a:t>
            </a:r>
            <a:r>
              <a:rPr lang="zh-CN" altLang="zh-CN" sz="2400" dirty="0" smtClean="0"/>
              <a:t>情景</a:t>
            </a:r>
            <a:r>
              <a:rPr lang="zh-CN" altLang="zh-CN" sz="2400" dirty="0"/>
              <a:t>一：</a:t>
            </a:r>
            <a:r>
              <a:rPr lang="en-US" altLang="zh-CN" sz="2400" dirty="0"/>
              <a:t>FV</a:t>
            </a:r>
            <a:r>
              <a:rPr lang="zh-CN" altLang="zh-CN" sz="2400" dirty="0"/>
              <a:t>函数的应用</a:t>
            </a:r>
          </a:p>
          <a:p>
            <a:r>
              <a:rPr lang="zh-CN" altLang="zh-CN" sz="2400" dirty="0"/>
              <a:t>张老师准备买一部车，计划从现在开始的</a:t>
            </a:r>
            <a:r>
              <a:rPr lang="en-US" altLang="zh-CN" sz="2400" dirty="0"/>
              <a:t>5</a:t>
            </a:r>
            <a:r>
              <a:rPr lang="zh-CN" altLang="zh-CN" sz="2400" dirty="0"/>
              <a:t>年内，每月初存入</a:t>
            </a:r>
            <a:r>
              <a:rPr lang="en-US" altLang="zh-CN" sz="2400" dirty="0"/>
              <a:t>2000</a:t>
            </a:r>
            <a:r>
              <a:rPr lang="zh-CN" altLang="zh-CN" sz="2400" dirty="0"/>
              <a:t>元到银行。如果银行的年利率为</a:t>
            </a:r>
            <a:r>
              <a:rPr lang="en-US" altLang="zh-CN" sz="2400" dirty="0"/>
              <a:t>12%</a:t>
            </a:r>
            <a:r>
              <a:rPr lang="zh-CN" altLang="zh-CN" sz="2400" dirty="0"/>
              <a:t>，那么计算出第</a:t>
            </a:r>
            <a:r>
              <a:rPr lang="en-US" altLang="zh-CN" sz="2400" dirty="0"/>
              <a:t>5</a:t>
            </a:r>
            <a:r>
              <a:rPr lang="zh-CN" altLang="zh-CN" sz="2400" dirty="0"/>
              <a:t>年末该笔存款的未来值，张老师便能够确定可以购买多少价位的车子了</a:t>
            </a:r>
            <a:r>
              <a:rPr lang="zh-CN" altLang="zh-CN" sz="2400" dirty="0" smtClean="0"/>
              <a:t>。</a:t>
            </a:r>
            <a:endParaRPr lang="zh-CN" altLang="zh-CN" sz="2400" dirty="0"/>
          </a:p>
          <a:p>
            <a:r>
              <a:rPr lang="en-US" altLang="zh-CN" sz="2400" dirty="0" smtClean="0"/>
              <a:t>2.</a:t>
            </a:r>
            <a:r>
              <a:rPr lang="en-US" altLang="zh-CN" sz="2400" dirty="0"/>
              <a:t> </a:t>
            </a:r>
            <a:r>
              <a:rPr lang="zh-CN" altLang="zh-CN" sz="2400" dirty="0" smtClean="0"/>
              <a:t>情景</a:t>
            </a:r>
            <a:r>
              <a:rPr lang="zh-CN" altLang="zh-CN" sz="2400" dirty="0"/>
              <a:t>二：</a:t>
            </a:r>
            <a:r>
              <a:rPr lang="en-US" altLang="zh-CN" sz="2400" dirty="0"/>
              <a:t>PV</a:t>
            </a:r>
            <a:r>
              <a:rPr lang="zh-CN" altLang="zh-CN" sz="2400" dirty="0"/>
              <a:t>函数的应用</a:t>
            </a:r>
          </a:p>
          <a:p>
            <a:r>
              <a:rPr lang="zh-CN" altLang="zh-CN" sz="2400" dirty="0"/>
              <a:t>张老师准备现在贷款买一部车，其每月能承受的支付能力为</a:t>
            </a:r>
            <a:r>
              <a:rPr lang="en-US" altLang="zh-CN" sz="2400" dirty="0"/>
              <a:t>2000</a:t>
            </a:r>
            <a:r>
              <a:rPr lang="zh-CN" altLang="zh-CN" sz="2400" dirty="0"/>
              <a:t>元，如果银行的货款年利率为</a:t>
            </a:r>
            <a:r>
              <a:rPr lang="en-US" altLang="zh-CN" sz="2400" dirty="0"/>
              <a:t>12%</a:t>
            </a:r>
            <a:r>
              <a:rPr lang="zh-CN" altLang="zh-CN" sz="2400" dirty="0"/>
              <a:t>，贷款期为</a:t>
            </a:r>
            <a:r>
              <a:rPr lang="en-US" altLang="zh-CN" sz="2400" dirty="0"/>
              <a:t>5</a:t>
            </a:r>
            <a:r>
              <a:rPr lang="zh-CN" altLang="zh-CN" sz="2400" dirty="0"/>
              <a:t>年，即</a:t>
            </a:r>
            <a:r>
              <a:rPr lang="en-US" altLang="zh-CN" sz="2400" dirty="0"/>
              <a:t>5</a:t>
            </a:r>
            <a:r>
              <a:rPr lang="zh-CN" altLang="zh-CN" sz="2400" dirty="0"/>
              <a:t>年后还清货款，计算张老师承受的最高贷款额是多少？现在买车能买多少价位的车？ </a:t>
            </a:r>
          </a:p>
        </p:txBody>
      </p:sp>
    </p:spTree>
    <p:extLst>
      <p:ext uri="{BB962C8B-B14F-4D97-AF65-F5344CB8AC3E}">
        <p14:creationId xmlns:p14="http://schemas.microsoft.com/office/powerpoint/2010/main" val="3339361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en-US" dirty="0" smtClean="0"/>
              <a:t>利用</a:t>
            </a:r>
            <a:r>
              <a:rPr lang="zh-CN" altLang="zh-CN" dirty="0" smtClean="0"/>
              <a:t>投资</a:t>
            </a:r>
            <a:r>
              <a:rPr lang="zh-CN" altLang="zh-CN" dirty="0"/>
              <a:t>计算</a:t>
            </a:r>
            <a:r>
              <a:rPr lang="zh-CN" altLang="zh-CN" dirty="0" smtClean="0"/>
              <a:t>函数分析身边事</a:t>
            </a:r>
            <a:endParaRPr lang="zh-CN" altLang="zh-CN" dirty="0"/>
          </a:p>
          <a:p>
            <a:r>
              <a:rPr lang="zh-CN" altLang="zh-CN" dirty="0"/>
              <a:t>趣味分析（欺骗广告）</a:t>
            </a:r>
            <a:r>
              <a:rPr lang="en-US" altLang="zh-CN" dirty="0"/>
              <a:t>					</a:t>
            </a:r>
            <a:r>
              <a:rPr lang="en-US" altLang="zh-CN" dirty="0" smtClean="0"/>
              <a:t>"</a:t>
            </a:r>
            <a:r>
              <a:rPr lang="zh-CN" altLang="zh-CN" dirty="0"/>
              <a:t>最近，一些商家都这样宣称“来试一下我们的产品。如果你试了，我们将为你的光顾支付</a:t>
            </a:r>
            <a:r>
              <a:rPr lang="en-US" altLang="zh-CN" dirty="0"/>
              <a:t>100</a:t>
            </a:r>
            <a:r>
              <a:rPr lang="zh-CN" altLang="zh-CN" dirty="0"/>
              <a:t>元”。结果发现，商家所给的并不是现钞</a:t>
            </a:r>
            <a:r>
              <a:rPr lang="en-US" altLang="zh-CN" dirty="0"/>
              <a:t>100</a:t>
            </a:r>
            <a:r>
              <a:rPr lang="zh-CN" altLang="zh-CN" dirty="0"/>
              <a:t>元，而是</a:t>
            </a:r>
            <a:r>
              <a:rPr lang="en-US" altLang="zh-CN" dirty="0"/>
              <a:t>30</a:t>
            </a:r>
            <a:r>
              <a:rPr lang="zh-CN" altLang="zh-CN" dirty="0"/>
              <a:t>年后支付</a:t>
            </a:r>
            <a:r>
              <a:rPr lang="en-US" altLang="zh-CN" dirty="0"/>
              <a:t>100</a:t>
            </a:r>
            <a:r>
              <a:rPr lang="zh-CN" altLang="zh-CN" dirty="0"/>
              <a:t>元的存款证书。如果该存款年利率是</a:t>
            </a:r>
            <a:r>
              <a:rPr lang="en-US" altLang="zh-CN" dirty="0"/>
              <a:t>10%</a:t>
            </a:r>
            <a:r>
              <a:rPr lang="zh-CN" altLang="zh-CN" dirty="0"/>
              <a:t>的话，现在他们真正能给你多少钱？</a:t>
            </a:r>
          </a:p>
          <a:p>
            <a:pPr marL="0" indent="0">
              <a:buNone/>
            </a:pPr>
            <a:endParaRPr lang="zh-CN" altLang="en-US" dirty="0"/>
          </a:p>
        </p:txBody>
      </p:sp>
    </p:spTree>
    <p:extLst>
      <p:ext uri="{BB962C8B-B14F-4D97-AF65-F5344CB8AC3E}">
        <p14:creationId xmlns:p14="http://schemas.microsoft.com/office/powerpoint/2010/main" val="201089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8.3 </a:t>
            </a:r>
            <a:r>
              <a:rPr lang="zh-CN" altLang="zh-CN" dirty="0"/>
              <a:t>任务二：计算机本金和利息</a:t>
            </a:r>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zh-CN" altLang="zh-CN" sz="1600" dirty="0" smtClean="0"/>
              <a:t>生活</a:t>
            </a:r>
            <a:r>
              <a:rPr lang="zh-CN" altLang="zh-CN" sz="1600" dirty="0"/>
              <a:t>中经常遇到贷款买车、购房等情景，那么根据个人每月收入情况怎么合理确定贷款年限、贷款金额以便在个人偿还能力范围中呢？利用</a:t>
            </a:r>
            <a:r>
              <a:rPr lang="en-US" altLang="zh-CN" sz="1600" dirty="0"/>
              <a:t>PMT</a:t>
            </a:r>
            <a:r>
              <a:rPr lang="zh-CN" altLang="zh-CN" sz="1600" dirty="0"/>
              <a:t>函数可以计算出每月的还款额，同进也可利用</a:t>
            </a:r>
            <a:r>
              <a:rPr lang="en-US" altLang="zh-CN" sz="1600" dirty="0"/>
              <a:t>PPMT</a:t>
            </a:r>
            <a:r>
              <a:rPr lang="zh-CN" altLang="zh-CN" sz="1600" dirty="0"/>
              <a:t>，</a:t>
            </a:r>
            <a:r>
              <a:rPr lang="en-US" altLang="zh-CN" sz="1600" dirty="0"/>
              <a:t>IPMT</a:t>
            </a:r>
            <a:r>
              <a:rPr lang="zh-CN" altLang="zh-CN" sz="1600" dirty="0"/>
              <a:t>分别计算出还款额中的本金和利息。 </a:t>
            </a:r>
          </a:p>
          <a:p>
            <a:endParaRPr lang="en-US" altLang="zh-CN" dirty="0" smtClean="0"/>
          </a:p>
        </p:txBody>
      </p:sp>
      <p:pic>
        <p:nvPicPr>
          <p:cNvPr id="6" name="图片 5"/>
          <p:cNvPicPr/>
          <p:nvPr/>
        </p:nvPicPr>
        <p:blipFill>
          <a:blip r:embed="rId2"/>
          <a:stretch>
            <a:fillRect/>
          </a:stretch>
        </p:blipFill>
        <p:spPr>
          <a:xfrm>
            <a:off x="971600" y="3212976"/>
            <a:ext cx="2828925" cy="1177925"/>
          </a:xfrm>
          <a:prstGeom prst="rect">
            <a:avLst/>
          </a:prstGeom>
        </p:spPr>
      </p:pic>
      <p:pic>
        <p:nvPicPr>
          <p:cNvPr id="7" name="图片 6"/>
          <p:cNvPicPr/>
          <p:nvPr/>
        </p:nvPicPr>
        <p:blipFill>
          <a:blip r:embed="rId3"/>
          <a:stretch>
            <a:fillRect/>
          </a:stretch>
        </p:blipFill>
        <p:spPr>
          <a:xfrm>
            <a:off x="4484779" y="3356992"/>
            <a:ext cx="3629025" cy="2371725"/>
          </a:xfrm>
          <a:prstGeom prst="rect">
            <a:avLst/>
          </a:prstGeom>
        </p:spPr>
      </p:pic>
    </p:spTree>
    <p:extLst>
      <p:ext uri="{BB962C8B-B14F-4D97-AF65-F5344CB8AC3E}">
        <p14:creationId xmlns:p14="http://schemas.microsoft.com/office/powerpoint/2010/main" val="3401632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a:xfrm>
            <a:off x="467544" y="1268760"/>
            <a:ext cx="8229600" cy="4525963"/>
          </a:xfrm>
        </p:spPr>
        <p:txBody>
          <a:bodyPr/>
          <a:lstStyle/>
          <a:p>
            <a:r>
              <a:rPr lang="zh-CN" altLang="zh-CN" sz="2400" dirty="0" smtClean="0"/>
              <a:t>本金</a:t>
            </a:r>
            <a:r>
              <a:rPr lang="zh-CN" altLang="zh-CN" sz="2400" dirty="0"/>
              <a:t>是指未来各期年金现值的总和。而上节所说年金是在某一段连续时间内一系列的固定相等金额给付活动。</a:t>
            </a:r>
          </a:p>
          <a:p>
            <a:r>
              <a:rPr lang="en-US" altLang="zh-CN" sz="2400" dirty="0" smtClean="0"/>
              <a:t>1. </a:t>
            </a:r>
            <a:r>
              <a:rPr lang="en-US" altLang="zh-CN" sz="2400" dirty="0"/>
              <a:t>PMT</a:t>
            </a:r>
            <a:r>
              <a:rPr lang="zh-CN" altLang="zh-CN" sz="2400" dirty="0"/>
              <a:t>（）函数</a:t>
            </a:r>
          </a:p>
          <a:p>
            <a:r>
              <a:rPr lang="zh-CN" altLang="zh-CN" sz="2400" dirty="0"/>
              <a:t>用途：基于固定利率及等额分期付款方式，返回贷款的每期付款额。</a:t>
            </a:r>
          </a:p>
          <a:p>
            <a:r>
              <a:rPr lang="zh-CN" altLang="zh-CN" sz="2400" dirty="0"/>
              <a:t>语法：</a:t>
            </a:r>
            <a:r>
              <a:rPr lang="en-US" altLang="zh-CN" sz="2400" dirty="0"/>
              <a:t>PMT(rate</a:t>
            </a:r>
            <a:r>
              <a:rPr lang="zh-CN" altLang="zh-CN" sz="2400" dirty="0"/>
              <a:t>，</a:t>
            </a:r>
            <a:r>
              <a:rPr lang="en-US" altLang="zh-CN" sz="2400" dirty="0" err="1"/>
              <a:t>nper</a:t>
            </a:r>
            <a:r>
              <a:rPr lang="zh-CN" altLang="zh-CN" sz="2400" dirty="0"/>
              <a:t>，</a:t>
            </a:r>
            <a:r>
              <a:rPr lang="en-US" altLang="zh-CN" sz="2400" dirty="0" err="1"/>
              <a:t>pv</a:t>
            </a:r>
            <a:r>
              <a:rPr lang="zh-CN" altLang="zh-CN" sz="2400" dirty="0"/>
              <a:t>，</a:t>
            </a:r>
            <a:r>
              <a:rPr lang="en-US" altLang="zh-CN" sz="2400" dirty="0" err="1"/>
              <a:t>fv</a:t>
            </a:r>
            <a:r>
              <a:rPr lang="zh-CN" altLang="zh-CN" sz="2400" dirty="0"/>
              <a:t>，</a:t>
            </a:r>
            <a:r>
              <a:rPr lang="en-US" altLang="zh-CN" sz="2400" dirty="0"/>
              <a:t>type)</a:t>
            </a:r>
            <a:endParaRPr lang="zh-CN" altLang="zh-CN" sz="2400" dirty="0"/>
          </a:p>
          <a:p>
            <a:r>
              <a:rPr lang="zh-CN" altLang="zh-CN" sz="2400" dirty="0"/>
              <a:t>参数：</a:t>
            </a:r>
            <a:r>
              <a:rPr lang="en-US" altLang="zh-CN" sz="2400" dirty="0"/>
              <a:t>Rate</a:t>
            </a:r>
            <a:r>
              <a:rPr lang="zh-CN" altLang="zh-CN" sz="2400" dirty="0"/>
              <a:t>贷款利率，</a:t>
            </a:r>
            <a:r>
              <a:rPr lang="en-US" altLang="zh-CN" sz="2400" dirty="0" err="1"/>
              <a:t>Nper</a:t>
            </a:r>
            <a:r>
              <a:rPr lang="zh-CN" altLang="zh-CN" sz="2400" dirty="0"/>
              <a:t>该项贷款的付款期总数，</a:t>
            </a:r>
            <a:r>
              <a:rPr lang="en-US" altLang="zh-CN" sz="2400" dirty="0" err="1"/>
              <a:t>Pv</a:t>
            </a:r>
            <a:r>
              <a:rPr lang="zh-CN" altLang="zh-CN" sz="2400" dirty="0"/>
              <a:t>为现值</a:t>
            </a:r>
            <a:r>
              <a:rPr lang="en-US" altLang="zh-CN" sz="2400" dirty="0"/>
              <a:t>(</a:t>
            </a:r>
            <a:r>
              <a:rPr lang="zh-CN" altLang="zh-CN" sz="2400" dirty="0"/>
              <a:t>也称为本金</a:t>
            </a:r>
            <a:r>
              <a:rPr lang="en-US" altLang="zh-CN" sz="2400" dirty="0"/>
              <a:t>)</a:t>
            </a:r>
            <a:r>
              <a:rPr lang="zh-CN" altLang="zh-CN" sz="2400" dirty="0"/>
              <a:t>，</a:t>
            </a:r>
            <a:r>
              <a:rPr lang="en-US" altLang="zh-CN" sz="2400" dirty="0" err="1"/>
              <a:t>Fv</a:t>
            </a:r>
            <a:r>
              <a:rPr lang="zh-CN" altLang="zh-CN" sz="2400" dirty="0"/>
              <a:t>为未来值</a:t>
            </a:r>
            <a:r>
              <a:rPr lang="en-US" altLang="zh-CN" sz="2400" dirty="0"/>
              <a:t>(</a:t>
            </a:r>
            <a:r>
              <a:rPr lang="zh-CN" altLang="zh-CN" sz="2400" dirty="0"/>
              <a:t>或最后一次付款后希望得到的现金余额</a:t>
            </a:r>
            <a:r>
              <a:rPr lang="en-US" altLang="zh-CN" sz="2400" dirty="0"/>
              <a:t>)</a:t>
            </a:r>
            <a:r>
              <a:rPr lang="zh-CN" altLang="zh-CN" sz="2400" dirty="0"/>
              <a:t>，</a:t>
            </a:r>
            <a:r>
              <a:rPr lang="en-US" altLang="zh-CN" sz="2400" dirty="0"/>
              <a:t>Type</a:t>
            </a:r>
            <a:r>
              <a:rPr lang="zh-CN" altLang="zh-CN" sz="2400" dirty="0"/>
              <a:t>指定各期的付款时间是在期初还是期末</a:t>
            </a:r>
            <a:r>
              <a:rPr lang="en-US" altLang="zh-CN" sz="2400" dirty="0"/>
              <a:t>(1</a:t>
            </a:r>
            <a:r>
              <a:rPr lang="zh-CN" altLang="zh-CN" sz="2400" dirty="0"/>
              <a:t>为期初。</a:t>
            </a:r>
            <a:r>
              <a:rPr lang="en-US" altLang="zh-CN" sz="2400" dirty="0"/>
              <a:t>0</a:t>
            </a:r>
            <a:r>
              <a:rPr lang="zh-CN" altLang="zh-CN" sz="2400" dirty="0"/>
              <a:t>为期末</a:t>
            </a:r>
            <a:r>
              <a:rPr lang="en-US" altLang="zh-CN" sz="2400" dirty="0"/>
              <a:t>)</a:t>
            </a:r>
            <a:r>
              <a:rPr lang="zh-CN" altLang="zh-CN" sz="2400" dirty="0"/>
              <a:t>。</a:t>
            </a:r>
          </a:p>
          <a:p>
            <a:endParaRPr lang="zh-CN" altLang="en-US" sz="2400" dirty="0"/>
          </a:p>
        </p:txBody>
      </p:sp>
    </p:spTree>
    <p:extLst>
      <p:ext uri="{BB962C8B-B14F-4D97-AF65-F5344CB8AC3E}">
        <p14:creationId xmlns:p14="http://schemas.microsoft.com/office/powerpoint/2010/main" val="259507514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1000</TotalTime>
  <Words>2753</Words>
  <Application>Microsoft Office PowerPoint</Application>
  <PresentationFormat>全屏显示(4:3)</PresentationFormat>
  <Paragraphs>138</Paragraphs>
  <Slides>23</Slides>
  <Notes>0</Notes>
  <HiddenSlides>0</HiddenSlides>
  <MMClips>0</MMClips>
  <ScaleCrop>false</ScaleCrop>
  <HeadingPairs>
    <vt:vector size="4" baseType="variant">
      <vt:variant>
        <vt:lpstr>主题</vt:lpstr>
      </vt:variant>
      <vt:variant>
        <vt:i4>7</vt:i4>
      </vt:variant>
      <vt:variant>
        <vt:lpstr>幻灯片标题</vt:lpstr>
      </vt:variant>
      <vt:variant>
        <vt:i4>23</vt:i4>
      </vt:variant>
    </vt:vector>
  </HeadingPairs>
  <TitlesOfParts>
    <vt:vector size="30"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第8章  Excel高级应用2 -投资贷款分析</vt:lpstr>
      <vt:lpstr>8.1 项目分析</vt:lpstr>
      <vt:lpstr>8.2 任务一：投资计算函数应用</vt:lpstr>
      <vt:lpstr>知识点解析</vt:lpstr>
      <vt:lpstr>知识点解析</vt:lpstr>
      <vt:lpstr> 任务实现步骤</vt:lpstr>
      <vt:lpstr>总结与提高</vt:lpstr>
      <vt:lpstr>8.3 任务二：计算机本金和利息</vt:lpstr>
      <vt:lpstr>知识点解析</vt:lpstr>
      <vt:lpstr>知识点解析</vt:lpstr>
      <vt:lpstr> 任务实现步骤</vt:lpstr>
      <vt:lpstr>总结与提高</vt:lpstr>
      <vt:lpstr>8.4 任务三、折旧计算函数应用 </vt:lpstr>
      <vt:lpstr>知识点解析</vt:lpstr>
      <vt:lpstr>知识点解析</vt:lpstr>
      <vt:lpstr>知识点解析</vt:lpstr>
      <vt:lpstr> 任务实现步骤</vt:lpstr>
      <vt:lpstr>总结与提高</vt:lpstr>
      <vt:lpstr>8.5 任务四、投资分析与决策相关函数应用技巧</vt:lpstr>
      <vt:lpstr>知识点解析</vt:lpstr>
      <vt:lpstr> 任务实现步骤</vt:lpstr>
      <vt:lpstr>总结与提高</vt:lpstr>
      <vt:lpstr>7.7  知识拓展</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zyy</cp:lastModifiedBy>
  <cp:revision>107</cp:revision>
  <dcterms:created xsi:type="dcterms:W3CDTF">2013-05-17T02:56:54Z</dcterms:created>
  <dcterms:modified xsi:type="dcterms:W3CDTF">2015-01-03T15:40:03Z</dcterms:modified>
</cp:coreProperties>
</file>