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46"/>
  </p:notesMasterIdLst>
  <p:sldIdLst>
    <p:sldId id="256" r:id="rId8"/>
    <p:sldId id="257" r:id="rId9"/>
    <p:sldId id="258" r:id="rId10"/>
    <p:sldId id="261" r:id="rId11"/>
    <p:sldId id="322" r:id="rId12"/>
    <p:sldId id="323" r:id="rId13"/>
    <p:sldId id="265" r:id="rId14"/>
    <p:sldId id="266" r:id="rId15"/>
    <p:sldId id="352" r:id="rId16"/>
    <p:sldId id="353" r:id="rId17"/>
    <p:sldId id="354" r:id="rId18"/>
    <p:sldId id="355" r:id="rId19"/>
    <p:sldId id="272" r:id="rId20"/>
    <p:sldId id="287" r:id="rId21"/>
    <p:sldId id="330" r:id="rId22"/>
    <p:sldId id="356" r:id="rId23"/>
    <p:sldId id="357" r:id="rId24"/>
    <p:sldId id="358" r:id="rId25"/>
    <p:sldId id="332" r:id="rId26"/>
    <p:sldId id="359" r:id="rId27"/>
    <p:sldId id="360" r:id="rId28"/>
    <p:sldId id="361" r:id="rId29"/>
    <p:sldId id="362" r:id="rId30"/>
    <p:sldId id="363" r:id="rId31"/>
    <p:sldId id="364" r:id="rId32"/>
    <p:sldId id="365" r:id="rId33"/>
    <p:sldId id="348" r:id="rId34"/>
    <p:sldId id="366" r:id="rId35"/>
    <p:sldId id="367" r:id="rId36"/>
    <p:sldId id="349" r:id="rId37"/>
    <p:sldId id="368" r:id="rId38"/>
    <p:sldId id="369" r:id="rId39"/>
    <p:sldId id="370" r:id="rId40"/>
    <p:sldId id="371" r:id="rId41"/>
    <p:sldId id="372" r:id="rId42"/>
    <p:sldId id="351" r:id="rId43"/>
    <p:sldId id="373" r:id="rId44"/>
    <p:sldId id="374"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575" autoAdjust="0"/>
  </p:normalViewPr>
  <p:slideViewPr>
    <p:cSldViewPr>
      <p:cViewPr varScale="1">
        <p:scale>
          <a:sx n="101" d="100"/>
          <a:sy n="101" d="100"/>
        </p:scale>
        <p:origin x="-264"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viewProps" Target="viewProps.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E76D88-5A8B-42AB-9F78-33BECFE747D0}" type="datetimeFigureOut">
              <a:rPr lang="zh-CN" altLang="en-US" smtClean="0"/>
              <a:t>2015/1/4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3584-0073-4A19-BE5D-216F7773C641}" type="slidenum">
              <a:rPr lang="zh-CN" altLang="en-US" smtClean="0"/>
              <a:t>‹#›</a:t>
            </a:fld>
            <a:endParaRPr lang="zh-CN" altLang="en-US"/>
          </a:p>
        </p:txBody>
      </p:sp>
    </p:spTree>
    <p:extLst>
      <p:ext uri="{BB962C8B-B14F-4D97-AF65-F5344CB8AC3E}">
        <p14:creationId xmlns:p14="http://schemas.microsoft.com/office/powerpoint/2010/main" val="296474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58893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8545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24037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1373850-78D2-4147-AB71-ED2A49DBD274}" type="slidenum">
              <a:rPr lang="en-US" altLang="zh-CN"/>
              <a:pPr>
                <a:defRPr/>
              </a:pPr>
              <a:t>‹#›</a:t>
            </a:fld>
            <a:endParaRPr lang="en-US" altLang="zh-CN"/>
          </a:p>
        </p:txBody>
      </p:sp>
    </p:spTree>
    <p:extLst>
      <p:ext uri="{BB962C8B-B14F-4D97-AF65-F5344CB8AC3E}">
        <p14:creationId xmlns:p14="http://schemas.microsoft.com/office/powerpoint/2010/main" val="2559694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CB467627-4A75-45D1-98AB-A5F88045CE96}" type="slidenum">
              <a:rPr lang="en-US" altLang="zh-CN"/>
              <a:pPr>
                <a:defRPr/>
              </a:pPr>
              <a:t>‹#›</a:t>
            </a:fld>
            <a:endParaRPr lang="en-US" altLang="zh-CN"/>
          </a:p>
        </p:txBody>
      </p:sp>
    </p:spTree>
    <p:extLst>
      <p:ext uri="{BB962C8B-B14F-4D97-AF65-F5344CB8AC3E}">
        <p14:creationId xmlns:p14="http://schemas.microsoft.com/office/powerpoint/2010/main" val="414556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6A4BC91-E212-44D9-9423-26BF71A63032}" type="slidenum">
              <a:rPr lang="en-US" altLang="zh-CN"/>
              <a:pPr>
                <a:defRPr/>
              </a:pPr>
              <a:t>‹#›</a:t>
            </a:fld>
            <a:endParaRPr lang="en-US" altLang="zh-CN"/>
          </a:p>
        </p:txBody>
      </p:sp>
    </p:spTree>
    <p:extLst>
      <p:ext uri="{BB962C8B-B14F-4D97-AF65-F5344CB8AC3E}">
        <p14:creationId xmlns:p14="http://schemas.microsoft.com/office/powerpoint/2010/main" val="406262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B75F9A4-DF7F-4B59-A293-829F9E2C16E3}" type="slidenum">
              <a:rPr lang="en-US" altLang="zh-CN"/>
              <a:pPr>
                <a:defRPr/>
              </a:pPr>
              <a:t>‹#›</a:t>
            </a:fld>
            <a:endParaRPr lang="en-US" altLang="zh-CN"/>
          </a:p>
        </p:txBody>
      </p:sp>
    </p:spTree>
    <p:extLst>
      <p:ext uri="{BB962C8B-B14F-4D97-AF65-F5344CB8AC3E}">
        <p14:creationId xmlns:p14="http://schemas.microsoft.com/office/powerpoint/2010/main" val="2508688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5CAB90-35E1-4BF3-A3E5-3A30F5CB05AB}" type="slidenum">
              <a:rPr lang="en-US" altLang="zh-CN"/>
              <a:pPr>
                <a:defRPr/>
              </a:pPr>
              <a:t>‹#›</a:t>
            </a:fld>
            <a:endParaRPr lang="en-US" altLang="zh-CN"/>
          </a:p>
        </p:txBody>
      </p:sp>
    </p:spTree>
    <p:extLst>
      <p:ext uri="{BB962C8B-B14F-4D97-AF65-F5344CB8AC3E}">
        <p14:creationId xmlns:p14="http://schemas.microsoft.com/office/powerpoint/2010/main" val="363192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39880533-45D7-4866-A975-99F8231614CE}" type="slidenum">
              <a:rPr lang="en-US" altLang="zh-CN"/>
              <a:pPr>
                <a:defRPr/>
              </a:pPr>
              <a:t>‹#›</a:t>
            </a:fld>
            <a:endParaRPr lang="en-US" altLang="zh-CN"/>
          </a:p>
        </p:txBody>
      </p:sp>
    </p:spTree>
    <p:extLst>
      <p:ext uri="{BB962C8B-B14F-4D97-AF65-F5344CB8AC3E}">
        <p14:creationId xmlns:p14="http://schemas.microsoft.com/office/powerpoint/2010/main" val="3636939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256328B-3D9D-4222-BECD-0967761E2D42}" type="slidenum">
              <a:rPr lang="en-US" altLang="zh-CN"/>
              <a:pPr>
                <a:defRPr/>
              </a:pPr>
              <a:t>‹#›</a:t>
            </a:fld>
            <a:endParaRPr lang="en-US" altLang="zh-CN"/>
          </a:p>
        </p:txBody>
      </p:sp>
    </p:spTree>
    <p:extLst>
      <p:ext uri="{BB962C8B-B14F-4D97-AF65-F5344CB8AC3E}">
        <p14:creationId xmlns:p14="http://schemas.microsoft.com/office/powerpoint/2010/main" val="1141074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BD47EC-DCC0-42C8-ACE6-6BF9093C3087}" type="slidenum">
              <a:rPr lang="en-US" altLang="zh-CN"/>
              <a:pPr>
                <a:defRPr/>
              </a:pPr>
              <a:t>‹#›</a:t>
            </a:fld>
            <a:endParaRPr lang="en-US" altLang="zh-CN"/>
          </a:p>
        </p:txBody>
      </p:sp>
    </p:spTree>
    <p:extLst>
      <p:ext uri="{BB962C8B-B14F-4D97-AF65-F5344CB8AC3E}">
        <p14:creationId xmlns:p14="http://schemas.microsoft.com/office/powerpoint/2010/main" val="201054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47125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22878EF-5390-4E35-991C-89020693415F}" type="slidenum">
              <a:rPr lang="en-US" altLang="zh-CN"/>
              <a:pPr>
                <a:defRPr/>
              </a:pPr>
              <a:t>‹#›</a:t>
            </a:fld>
            <a:endParaRPr lang="en-US" altLang="zh-CN"/>
          </a:p>
        </p:txBody>
      </p:sp>
    </p:spTree>
    <p:extLst>
      <p:ext uri="{BB962C8B-B14F-4D97-AF65-F5344CB8AC3E}">
        <p14:creationId xmlns:p14="http://schemas.microsoft.com/office/powerpoint/2010/main" val="1835349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51DAA1-E51B-4C2A-93F8-254ABB4CDE75}" type="slidenum">
              <a:rPr lang="en-US" altLang="zh-CN"/>
              <a:pPr>
                <a:defRPr/>
              </a:pPr>
              <a:t>‹#›</a:t>
            </a:fld>
            <a:endParaRPr lang="en-US" altLang="zh-CN"/>
          </a:p>
        </p:txBody>
      </p:sp>
    </p:spTree>
    <p:extLst>
      <p:ext uri="{BB962C8B-B14F-4D97-AF65-F5344CB8AC3E}">
        <p14:creationId xmlns:p14="http://schemas.microsoft.com/office/powerpoint/2010/main" val="2980244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A687B4-8A62-400B-915B-23D296794641}" type="slidenum">
              <a:rPr lang="en-US" altLang="zh-CN"/>
              <a:pPr>
                <a:defRPr/>
              </a:pPr>
              <a:t>‹#›</a:t>
            </a:fld>
            <a:endParaRPr lang="en-US" altLang="zh-CN"/>
          </a:p>
        </p:txBody>
      </p:sp>
    </p:spTree>
    <p:extLst>
      <p:ext uri="{BB962C8B-B14F-4D97-AF65-F5344CB8AC3E}">
        <p14:creationId xmlns:p14="http://schemas.microsoft.com/office/powerpoint/2010/main" val="3060614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E9080B7-0C99-4E37-A5FB-3D5CC779EF6D}" type="slidenum">
              <a:rPr lang="en-US" altLang="zh-CN"/>
              <a:pPr>
                <a:defRPr/>
              </a:pPr>
              <a:t>‹#›</a:t>
            </a:fld>
            <a:endParaRPr lang="en-US" altLang="zh-CN"/>
          </a:p>
        </p:txBody>
      </p:sp>
    </p:spTree>
    <p:extLst>
      <p:ext uri="{BB962C8B-B14F-4D97-AF65-F5344CB8AC3E}">
        <p14:creationId xmlns:p14="http://schemas.microsoft.com/office/powerpoint/2010/main" val="551022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1FB05D7-5023-42CA-AC8F-A4B073DCB4EE}" type="slidenum">
              <a:rPr lang="en-US" altLang="zh-CN"/>
              <a:pPr>
                <a:defRPr/>
              </a:pPr>
              <a:t>‹#›</a:t>
            </a:fld>
            <a:endParaRPr lang="en-US" altLang="zh-CN"/>
          </a:p>
        </p:txBody>
      </p:sp>
    </p:spTree>
    <p:extLst>
      <p:ext uri="{BB962C8B-B14F-4D97-AF65-F5344CB8AC3E}">
        <p14:creationId xmlns:p14="http://schemas.microsoft.com/office/powerpoint/2010/main" val="1103643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E014C27-0895-4284-B477-707C80BEB510}" type="slidenum">
              <a:rPr lang="en-US" altLang="zh-CN"/>
              <a:pPr>
                <a:defRPr/>
              </a:pPr>
              <a:t>‹#›</a:t>
            </a:fld>
            <a:endParaRPr lang="en-US" altLang="zh-CN"/>
          </a:p>
        </p:txBody>
      </p:sp>
    </p:spTree>
    <p:extLst>
      <p:ext uri="{BB962C8B-B14F-4D97-AF65-F5344CB8AC3E}">
        <p14:creationId xmlns:p14="http://schemas.microsoft.com/office/powerpoint/2010/main" val="103696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A959655-85F0-4675-8B79-B4B4557F6058}" type="slidenum">
              <a:rPr lang="en-US" altLang="zh-CN"/>
              <a:pPr>
                <a:defRPr/>
              </a:pPr>
              <a:t>‹#›</a:t>
            </a:fld>
            <a:endParaRPr lang="en-US" altLang="zh-CN"/>
          </a:p>
        </p:txBody>
      </p:sp>
    </p:spTree>
    <p:extLst>
      <p:ext uri="{BB962C8B-B14F-4D97-AF65-F5344CB8AC3E}">
        <p14:creationId xmlns:p14="http://schemas.microsoft.com/office/powerpoint/2010/main" val="23636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DA60D281-79E3-4ECF-B61A-9B2083C41AB4}" type="slidenum">
              <a:rPr lang="en-US" altLang="zh-CN"/>
              <a:pPr>
                <a:defRPr/>
              </a:pPr>
              <a:t>‹#›</a:t>
            </a:fld>
            <a:endParaRPr lang="en-US" altLang="zh-CN"/>
          </a:p>
        </p:txBody>
      </p:sp>
    </p:spTree>
    <p:extLst>
      <p:ext uri="{BB962C8B-B14F-4D97-AF65-F5344CB8AC3E}">
        <p14:creationId xmlns:p14="http://schemas.microsoft.com/office/powerpoint/2010/main" val="1877945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C5A2884C-70C6-47FE-9397-99E6BCB37528}" type="slidenum">
              <a:rPr lang="en-US" altLang="zh-CN"/>
              <a:pPr>
                <a:defRPr/>
              </a:pPr>
              <a:t>‹#›</a:t>
            </a:fld>
            <a:endParaRPr lang="en-US" altLang="zh-CN"/>
          </a:p>
        </p:txBody>
      </p:sp>
    </p:spTree>
    <p:extLst>
      <p:ext uri="{BB962C8B-B14F-4D97-AF65-F5344CB8AC3E}">
        <p14:creationId xmlns:p14="http://schemas.microsoft.com/office/powerpoint/2010/main" val="3930219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BC46FCF-D355-463F-858C-F72CE7F506BD}" type="slidenum">
              <a:rPr lang="en-US" altLang="zh-CN"/>
              <a:pPr>
                <a:defRPr/>
              </a:pPr>
              <a:t>‹#›</a:t>
            </a:fld>
            <a:endParaRPr lang="en-US" altLang="zh-CN"/>
          </a:p>
        </p:txBody>
      </p:sp>
    </p:spTree>
    <p:extLst>
      <p:ext uri="{BB962C8B-B14F-4D97-AF65-F5344CB8AC3E}">
        <p14:creationId xmlns:p14="http://schemas.microsoft.com/office/powerpoint/2010/main" val="203796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5650582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783DD18-4090-48A4-AC01-39EE5B97E74F}" type="slidenum">
              <a:rPr lang="en-US" altLang="zh-CN"/>
              <a:pPr>
                <a:defRPr/>
              </a:pPr>
              <a:t>‹#›</a:t>
            </a:fld>
            <a:endParaRPr lang="en-US" altLang="zh-CN"/>
          </a:p>
        </p:txBody>
      </p:sp>
    </p:spTree>
    <p:extLst>
      <p:ext uri="{BB962C8B-B14F-4D97-AF65-F5344CB8AC3E}">
        <p14:creationId xmlns:p14="http://schemas.microsoft.com/office/powerpoint/2010/main" val="2922745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4771F77-F8E4-41F8-9BE6-8908E4EDF506}" type="slidenum">
              <a:rPr lang="en-US" altLang="zh-CN"/>
              <a:pPr>
                <a:defRPr/>
              </a:pPr>
              <a:t>‹#›</a:t>
            </a:fld>
            <a:endParaRPr lang="en-US" altLang="zh-CN"/>
          </a:p>
        </p:txBody>
      </p:sp>
    </p:spTree>
    <p:extLst>
      <p:ext uri="{BB962C8B-B14F-4D97-AF65-F5344CB8AC3E}">
        <p14:creationId xmlns:p14="http://schemas.microsoft.com/office/powerpoint/2010/main" val="2520988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6812A5D-A1ED-4F90-9C94-A37DFE3868EE}" type="slidenum">
              <a:rPr lang="en-US" altLang="zh-CN"/>
              <a:pPr>
                <a:defRPr/>
              </a:pPr>
              <a:t>‹#›</a:t>
            </a:fld>
            <a:endParaRPr lang="en-US" altLang="zh-CN"/>
          </a:p>
        </p:txBody>
      </p:sp>
    </p:spTree>
    <p:extLst>
      <p:ext uri="{BB962C8B-B14F-4D97-AF65-F5344CB8AC3E}">
        <p14:creationId xmlns:p14="http://schemas.microsoft.com/office/powerpoint/2010/main" val="7636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C2D70F-3867-4EA0-A02A-978820A1C734}" type="slidenum">
              <a:rPr lang="en-US" altLang="zh-CN"/>
              <a:pPr>
                <a:defRPr/>
              </a:pPr>
              <a:t>‹#›</a:t>
            </a:fld>
            <a:endParaRPr lang="en-US" altLang="zh-CN"/>
          </a:p>
        </p:txBody>
      </p:sp>
    </p:spTree>
    <p:extLst>
      <p:ext uri="{BB962C8B-B14F-4D97-AF65-F5344CB8AC3E}">
        <p14:creationId xmlns:p14="http://schemas.microsoft.com/office/powerpoint/2010/main" val="400604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DB641FC-0423-4938-9C62-D6107B058A28}" type="slidenum">
              <a:rPr lang="en-US" altLang="zh-CN"/>
              <a:pPr>
                <a:defRPr/>
              </a:pPr>
              <a:t>‹#›</a:t>
            </a:fld>
            <a:endParaRPr lang="en-US" altLang="zh-CN"/>
          </a:p>
        </p:txBody>
      </p:sp>
    </p:spTree>
    <p:extLst>
      <p:ext uri="{BB962C8B-B14F-4D97-AF65-F5344CB8AC3E}">
        <p14:creationId xmlns:p14="http://schemas.microsoft.com/office/powerpoint/2010/main" val="386636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C9D4313-11C1-442F-A6D3-D2EC63BCCB26}" type="slidenum">
              <a:rPr lang="en-US" altLang="zh-CN"/>
              <a:pPr>
                <a:defRPr/>
              </a:pPr>
              <a:t>‹#›</a:t>
            </a:fld>
            <a:endParaRPr lang="en-US" altLang="zh-CN"/>
          </a:p>
        </p:txBody>
      </p:sp>
    </p:spTree>
    <p:extLst>
      <p:ext uri="{BB962C8B-B14F-4D97-AF65-F5344CB8AC3E}">
        <p14:creationId xmlns:p14="http://schemas.microsoft.com/office/powerpoint/2010/main" val="804689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38E6A176-E78B-4BBD-AD90-833CF526E9F3}" type="slidenum">
              <a:rPr lang="en-US" altLang="zh-CN"/>
              <a:pPr>
                <a:defRPr/>
              </a:pPr>
              <a:t>‹#›</a:t>
            </a:fld>
            <a:endParaRPr lang="en-US" altLang="zh-CN"/>
          </a:p>
        </p:txBody>
      </p:sp>
    </p:spTree>
    <p:extLst>
      <p:ext uri="{BB962C8B-B14F-4D97-AF65-F5344CB8AC3E}">
        <p14:creationId xmlns:p14="http://schemas.microsoft.com/office/powerpoint/2010/main" val="640556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2F4C87A0-EE60-467A-849F-4A6563338F75}" type="slidenum">
              <a:rPr lang="en-US" altLang="zh-CN"/>
              <a:pPr>
                <a:defRPr/>
              </a:pPr>
              <a:t>‹#›</a:t>
            </a:fld>
            <a:endParaRPr lang="en-US" altLang="zh-CN"/>
          </a:p>
        </p:txBody>
      </p:sp>
    </p:spTree>
    <p:extLst>
      <p:ext uri="{BB962C8B-B14F-4D97-AF65-F5344CB8AC3E}">
        <p14:creationId xmlns:p14="http://schemas.microsoft.com/office/powerpoint/2010/main" val="761646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FFBFB70A-4965-4F18-82D0-1357B7AF182A}" type="slidenum">
              <a:rPr lang="en-US" altLang="zh-CN"/>
              <a:pPr>
                <a:defRPr/>
              </a:pPr>
              <a:t>‹#›</a:t>
            </a:fld>
            <a:endParaRPr lang="en-US" altLang="zh-CN"/>
          </a:p>
        </p:txBody>
      </p:sp>
    </p:spTree>
    <p:extLst>
      <p:ext uri="{BB962C8B-B14F-4D97-AF65-F5344CB8AC3E}">
        <p14:creationId xmlns:p14="http://schemas.microsoft.com/office/powerpoint/2010/main" val="38249283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60575971-DDCA-4308-A2ED-B862B72A724F}" type="slidenum">
              <a:rPr lang="en-US" altLang="zh-CN"/>
              <a:pPr>
                <a:defRPr/>
              </a:pPr>
              <a:t>‹#›</a:t>
            </a:fld>
            <a:endParaRPr lang="en-US" altLang="zh-CN"/>
          </a:p>
        </p:txBody>
      </p:sp>
    </p:spTree>
    <p:extLst>
      <p:ext uri="{BB962C8B-B14F-4D97-AF65-F5344CB8AC3E}">
        <p14:creationId xmlns:p14="http://schemas.microsoft.com/office/powerpoint/2010/main" val="257902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257368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D2579C5C-C350-46B3-BF44-0A050AD2B135}" type="slidenum">
              <a:rPr lang="en-US" altLang="zh-CN"/>
              <a:pPr>
                <a:defRPr/>
              </a:pPr>
              <a:t>‹#›</a:t>
            </a:fld>
            <a:endParaRPr lang="en-US" altLang="zh-CN"/>
          </a:p>
        </p:txBody>
      </p:sp>
    </p:spTree>
    <p:extLst>
      <p:ext uri="{BB962C8B-B14F-4D97-AF65-F5344CB8AC3E}">
        <p14:creationId xmlns:p14="http://schemas.microsoft.com/office/powerpoint/2010/main" val="2650834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F86801-DD8A-4D98-BC58-151F8B23259F}" type="slidenum">
              <a:rPr lang="en-US" altLang="zh-CN"/>
              <a:pPr>
                <a:defRPr/>
              </a:pPr>
              <a:t>‹#›</a:t>
            </a:fld>
            <a:endParaRPr lang="en-US" altLang="zh-CN"/>
          </a:p>
        </p:txBody>
      </p:sp>
    </p:spTree>
    <p:extLst>
      <p:ext uri="{BB962C8B-B14F-4D97-AF65-F5344CB8AC3E}">
        <p14:creationId xmlns:p14="http://schemas.microsoft.com/office/powerpoint/2010/main" val="2654189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99F82D8-122A-41C3-9ACB-F4ADF0B91FE7}" type="slidenum">
              <a:rPr lang="en-US" altLang="zh-CN"/>
              <a:pPr>
                <a:defRPr/>
              </a:pPr>
              <a:t>‹#›</a:t>
            </a:fld>
            <a:endParaRPr lang="en-US" altLang="zh-CN"/>
          </a:p>
        </p:txBody>
      </p:sp>
    </p:spTree>
    <p:extLst>
      <p:ext uri="{BB962C8B-B14F-4D97-AF65-F5344CB8AC3E}">
        <p14:creationId xmlns:p14="http://schemas.microsoft.com/office/powerpoint/2010/main" val="500448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19BB108-B15B-4399-B637-424C99624F8A}" type="slidenum">
              <a:rPr lang="en-US" altLang="zh-CN"/>
              <a:pPr>
                <a:defRPr/>
              </a:pPr>
              <a:t>‹#›</a:t>
            </a:fld>
            <a:endParaRPr lang="en-US" altLang="zh-CN"/>
          </a:p>
        </p:txBody>
      </p:sp>
    </p:spTree>
    <p:extLst>
      <p:ext uri="{BB962C8B-B14F-4D97-AF65-F5344CB8AC3E}">
        <p14:creationId xmlns:p14="http://schemas.microsoft.com/office/powerpoint/2010/main" val="295297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B8C0EC5-F6F0-4616-B128-E5B5FCCD63B8}" type="slidenum">
              <a:rPr lang="en-US" altLang="zh-CN"/>
              <a:pPr>
                <a:defRPr/>
              </a:pPr>
              <a:t>‹#›</a:t>
            </a:fld>
            <a:endParaRPr lang="en-US" altLang="zh-CN"/>
          </a:p>
        </p:txBody>
      </p:sp>
    </p:spTree>
    <p:extLst>
      <p:ext uri="{BB962C8B-B14F-4D97-AF65-F5344CB8AC3E}">
        <p14:creationId xmlns:p14="http://schemas.microsoft.com/office/powerpoint/2010/main" val="2854239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7D54A5C-3925-400D-A381-2AA87F77FAD8}" type="slidenum">
              <a:rPr lang="en-US" altLang="zh-CN"/>
              <a:pPr>
                <a:defRPr/>
              </a:pPr>
              <a:t>‹#›</a:t>
            </a:fld>
            <a:endParaRPr lang="en-US" altLang="zh-CN"/>
          </a:p>
        </p:txBody>
      </p:sp>
    </p:spTree>
    <p:extLst>
      <p:ext uri="{BB962C8B-B14F-4D97-AF65-F5344CB8AC3E}">
        <p14:creationId xmlns:p14="http://schemas.microsoft.com/office/powerpoint/2010/main" val="19532414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14EC084-5A13-4577-B23A-5222C3ED4A04}" type="slidenum">
              <a:rPr lang="en-US" altLang="zh-CN"/>
              <a:pPr>
                <a:defRPr/>
              </a:pPr>
              <a:t>‹#›</a:t>
            </a:fld>
            <a:endParaRPr lang="en-US" altLang="zh-CN"/>
          </a:p>
        </p:txBody>
      </p:sp>
    </p:spTree>
    <p:extLst>
      <p:ext uri="{BB962C8B-B14F-4D97-AF65-F5344CB8AC3E}">
        <p14:creationId xmlns:p14="http://schemas.microsoft.com/office/powerpoint/2010/main" val="155602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B18033-7AB2-46C8-BA0A-E7272A5CA17C}" type="slidenum">
              <a:rPr lang="en-US" altLang="zh-CN"/>
              <a:pPr>
                <a:defRPr/>
              </a:pPr>
              <a:t>‹#›</a:t>
            </a:fld>
            <a:endParaRPr lang="en-US" altLang="zh-CN"/>
          </a:p>
        </p:txBody>
      </p:sp>
    </p:spTree>
    <p:extLst>
      <p:ext uri="{BB962C8B-B14F-4D97-AF65-F5344CB8AC3E}">
        <p14:creationId xmlns:p14="http://schemas.microsoft.com/office/powerpoint/2010/main" val="2497204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0B49B5-0291-40D5-8901-4F4AE7E93F6A}" type="slidenum">
              <a:rPr lang="en-US" altLang="zh-CN"/>
              <a:pPr>
                <a:defRPr/>
              </a:pPr>
              <a:t>‹#›</a:t>
            </a:fld>
            <a:endParaRPr lang="en-US" altLang="zh-CN"/>
          </a:p>
        </p:txBody>
      </p:sp>
    </p:spTree>
    <p:extLst>
      <p:ext uri="{BB962C8B-B14F-4D97-AF65-F5344CB8AC3E}">
        <p14:creationId xmlns:p14="http://schemas.microsoft.com/office/powerpoint/2010/main" val="2478867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B7CDD1-17A9-4C47-94B9-02BBF2B2E8A3}" type="slidenum">
              <a:rPr lang="en-US" altLang="zh-CN"/>
              <a:pPr>
                <a:defRPr/>
              </a:pPr>
              <a:t>‹#›</a:t>
            </a:fld>
            <a:endParaRPr lang="en-US" altLang="zh-CN"/>
          </a:p>
        </p:txBody>
      </p:sp>
    </p:spTree>
    <p:extLst>
      <p:ext uri="{BB962C8B-B14F-4D97-AF65-F5344CB8AC3E}">
        <p14:creationId xmlns:p14="http://schemas.microsoft.com/office/powerpoint/2010/main" val="39396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624886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97DC9553-D422-4FF6-AD73-3AA6030A6013}" type="slidenum">
              <a:rPr lang="en-US" altLang="zh-CN"/>
              <a:pPr>
                <a:defRPr/>
              </a:pPr>
              <a:t>‹#›</a:t>
            </a:fld>
            <a:endParaRPr lang="en-US" altLang="zh-CN"/>
          </a:p>
        </p:txBody>
      </p:sp>
    </p:spTree>
    <p:extLst>
      <p:ext uri="{BB962C8B-B14F-4D97-AF65-F5344CB8AC3E}">
        <p14:creationId xmlns:p14="http://schemas.microsoft.com/office/powerpoint/2010/main" val="540507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63B827BA-0DC0-4C9A-97BA-9B4127A9CD0F}" type="slidenum">
              <a:rPr lang="en-US" altLang="zh-CN"/>
              <a:pPr>
                <a:defRPr/>
              </a:pPr>
              <a:t>‹#›</a:t>
            </a:fld>
            <a:endParaRPr lang="en-US" altLang="zh-CN"/>
          </a:p>
        </p:txBody>
      </p:sp>
    </p:spTree>
    <p:extLst>
      <p:ext uri="{BB962C8B-B14F-4D97-AF65-F5344CB8AC3E}">
        <p14:creationId xmlns:p14="http://schemas.microsoft.com/office/powerpoint/2010/main" val="20270949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A48ED8E-5F1F-4A4D-AE92-5592D51155AD}" type="slidenum">
              <a:rPr lang="en-US" altLang="zh-CN"/>
              <a:pPr>
                <a:defRPr/>
              </a:pPr>
              <a:t>‹#›</a:t>
            </a:fld>
            <a:endParaRPr lang="en-US" altLang="zh-CN"/>
          </a:p>
        </p:txBody>
      </p:sp>
    </p:spTree>
    <p:extLst>
      <p:ext uri="{BB962C8B-B14F-4D97-AF65-F5344CB8AC3E}">
        <p14:creationId xmlns:p14="http://schemas.microsoft.com/office/powerpoint/2010/main" val="306251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A0A56D0-FE27-44E3-9A8D-B8C9E2D3BD13}" type="slidenum">
              <a:rPr lang="en-US" altLang="zh-CN"/>
              <a:pPr>
                <a:defRPr/>
              </a:pPr>
              <a:t>‹#›</a:t>
            </a:fld>
            <a:endParaRPr lang="en-US" altLang="zh-CN"/>
          </a:p>
        </p:txBody>
      </p:sp>
    </p:spTree>
    <p:extLst>
      <p:ext uri="{BB962C8B-B14F-4D97-AF65-F5344CB8AC3E}">
        <p14:creationId xmlns:p14="http://schemas.microsoft.com/office/powerpoint/2010/main" val="752597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586C60A-7A6E-43ED-8BA4-EE3F2034D8B0}" type="slidenum">
              <a:rPr lang="en-US" altLang="zh-CN"/>
              <a:pPr>
                <a:defRPr/>
              </a:pPr>
              <a:t>‹#›</a:t>
            </a:fld>
            <a:endParaRPr lang="en-US" altLang="zh-CN"/>
          </a:p>
        </p:txBody>
      </p:sp>
    </p:spTree>
    <p:extLst>
      <p:ext uri="{BB962C8B-B14F-4D97-AF65-F5344CB8AC3E}">
        <p14:creationId xmlns:p14="http://schemas.microsoft.com/office/powerpoint/2010/main" val="3822773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A6F0660-FFB7-40E2-93D3-791A7D2F47C7}" type="slidenum">
              <a:rPr lang="en-US" altLang="zh-CN"/>
              <a:pPr>
                <a:defRPr/>
              </a:pPr>
              <a:t>‹#›</a:t>
            </a:fld>
            <a:endParaRPr lang="en-US" altLang="zh-CN"/>
          </a:p>
        </p:txBody>
      </p:sp>
    </p:spTree>
    <p:extLst>
      <p:ext uri="{BB962C8B-B14F-4D97-AF65-F5344CB8AC3E}">
        <p14:creationId xmlns:p14="http://schemas.microsoft.com/office/powerpoint/2010/main" val="4109042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EC5DA03-568D-4BF1-97D8-1A89E1DAAA1F}" type="slidenum">
              <a:rPr lang="en-US" altLang="zh-CN"/>
              <a:pPr>
                <a:defRPr/>
              </a:pPr>
              <a:t>‹#›</a:t>
            </a:fld>
            <a:endParaRPr lang="en-US" altLang="zh-CN"/>
          </a:p>
        </p:txBody>
      </p:sp>
    </p:spTree>
    <p:extLst>
      <p:ext uri="{BB962C8B-B14F-4D97-AF65-F5344CB8AC3E}">
        <p14:creationId xmlns:p14="http://schemas.microsoft.com/office/powerpoint/2010/main" val="38452318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015C7E0-544C-46BD-945B-BBA4A006C66B}" type="slidenum">
              <a:rPr lang="en-US" altLang="zh-CN"/>
              <a:pPr>
                <a:defRPr/>
              </a:pPr>
              <a:t>‹#›</a:t>
            </a:fld>
            <a:endParaRPr lang="en-US" altLang="zh-CN"/>
          </a:p>
        </p:txBody>
      </p:sp>
    </p:spTree>
    <p:extLst>
      <p:ext uri="{BB962C8B-B14F-4D97-AF65-F5344CB8AC3E}">
        <p14:creationId xmlns:p14="http://schemas.microsoft.com/office/powerpoint/2010/main" val="114351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1608529-441B-4A93-B799-A80D178A1B0C}" type="slidenum">
              <a:rPr lang="en-US" altLang="zh-CN"/>
              <a:pPr>
                <a:defRPr/>
              </a:pPr>
              <a:t>‹#›</a:t>
            </a:fld>
            <a:endParaRPr lang="en-US" altLang="zh-CN"/>
          </a:p>
        </p:txBody>
      </p:sp>
    </p:spTree>
    <p:extLst>
      <p:ext uri="{BB962C8B-B14F-4D97-AF65-F5344CB8AC3E}">
        <p14:creationId xmlns:p14="http://schemas.microsoft.com/office/powerpoint/2010/main" val="182406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4F95650F-769B-4B0D-9FBB-9687557BCDDB}" type="slidenum">
              <a:rPr lang="en-US" altLang="zh-CN"/>
              <a:pPr>
                <a:defRPr/>
              </a:pPr>
              <a:t>‹#›</a:t>
            </a:fld>
            <a:endParaRPr lang="en-US" altLang="zh-CN"/>
          </a:p>
        </p:txBody>
      </p:sp>
    </p:spTree>
    <p:extLst>
      <p:ext uri="{BB962C8B-B14F-4D97-AF65-F5344CB8AC3E}">
        <p14:creationId xmlns:p14="http://schemas.microsoft.com/office/powerpoint/2010/main" val="347330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97805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ECC6BF07-8031-4E85-802B-4203C99EF66B}" type="slidenum">
              <a:rPr lang="en-US" altLang="zh-CN"/>
              <a:pPr>
                <a:defRPr/>
              </a:pPr>
              <a:t>‹#›</a:t>
            </a:fld>
            <a:endParaRPr lang="en-US" altLang="zh-CN"/>
          </a:p>
        </p:txBody>
      </p:sp>
    </p:spTree>
    <p:extLst>
      <p:ext uri="{BB962C8B-B14F-4D97-AF65-F5344CB8AC3E}">
        <p14:creationId xmlns:p14="http://schemas.microsoft.com/office/powerpoint/2010/main" val="34775718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86A3EF24-185B-4D69-A08A-1919DC91A787}" type="slidenum">
              <a:rPr lang="en-US" altLang="zh-CN"/>
              <a:pPr>
                <a:defRPr/>
              </a:pPr>
              <a:t>‹#›</a:t>
            </a:fld>
            <a:endParaRPr lang="en-US" altLang="zh-CN"/>
          </a:p>
        </p:txBody>
      </p:sp>
    </p:spTree>
    <p:extLst>
      <p:ext uri="{BB962C8B-B14F-4D97-AF65-F5344CB8AC3E}">
        <p14:creationId xmlns:p14="http://schemas.microsoft.com/office/powerpoint/2010/main" val="1238041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9FEA4819-EDC7-49E5-8EC1-0AE70C202491}" type="slidenum">
              <a:rPr lang="en-US" altLang="zh-CN"/>
              <a:pPr>
                <a:defRPr/>
              </a:pPr>
              <a:t>‹#›</a:t>
            </a:fld>
            <a:endParaRPr lang="en-US" altLang="zh-CN"/>
          </a:p>
        </p:txBody>
      </p:sp>
    </p:spTree>
    <p:extLst>
      <p:ext uri="{BB962C8B-B14F-4D97-AF65-F5344CB8AC3E}">
        <p14:creationId xmlns:p14="http://schemas.microsoft.com/office/powerpoint/2010/main" val="22939268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4315FCB-ED56-4287-9BF5-C82A215367DD}" type="slidenum">
              <a:rPr lang="en-US" altLang="zh-CN"/>
              <a:pPr>
                <a:defRPr/>
              </a:pPr>
              <a:t>‹#›</a:t>
            </a:fld>
            <a:endParaRPr lang="en-US" altLang="zh-CN"/>
          </a:p>
        </p:txBody>
      </p:sp>
    </p:spTree>
    <p:extLst>
      <p:ext uri="{BB962C8B-B14F-4D97-AF65-F5344CB8AC3E}">
        <p14:creationId xmlns:p14="http://schemas.microsoft.com/office/powerpoint/2010/main" val="2662760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66660C1-B120-41E0-963F-2B6AC4074E44}" type="slidenum">
              <a:rPr lang="en-US" altLang="zh-CN"/>
              <a:pPr>
                <a:defRPr/>
              </a:pPr>
              <a:t>‹#›</a:t>
            </a:fld>
            <a:endParaRPr lang="en-US" altLang="zh-CN"/>
          </a:p>
        </p:txBody>
      </p:sp>
    </p:spTree>
    <p:extLst>
      <p:ext uri="{BB962C8B-B14F-4D97-AF65-F5344CB8AC3E}">
        <p14:creationId xmlns:p14="http://schemas.microsoft.com/office/powerpoint/2010/main" val="696161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FF9BA81-9ED1-4F04-8198-1D5B088BE866}" type="slidenum">
              <a:rPr lang="en-US" altLang="zh-CN"/>
              <a:pPr>
                <a:defRPr/>
              </a:pPr>
              <a:t>‹#›</a:t>
            </a:fld>
            <a:endParaRPr lang="en-US" altLang="zh-CN"/>
          </a:p>
        </p:txBody>
      </p:sp>
    </p:spTree>
    <p:extLst>
      <p:ext uri="{BB962C8B-B14F-4D97-AF65-F5344CB8AC3E}">
        <p14:creationId xmlns:p14="http://schemas.microsoft.com/office/powerpoint/2010/main" val="35905768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54E52CA-29FB-405C-9A2C-F5A9E2F36DA4}" type="slidenum">
              <a:rPr lang="en-US" altLang="zh-CN"/>
              <a:pPr>
                <a:defRPr/>
              </a:pPr>
              <a:t>‹#›</a:t>
            </a:fld>
            <a:endParaRPr lang="en-US" altLang="zh-CN"/>
          </a:p>
        </p:txBody>
      </p:sp>
    </p:spTree>
    <p:extLst>
      <p:ext uri="{BB962C8B-B14F-4D97-AF65-F5344CB8AC3E}">
        <p14:creationId xmlns:p14="http://schemas.microsoft.com/office/powerpoint/2010/main" val="763811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8593494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0000762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6"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7" name="灯片编号占位符 5"/>
          <p:cNvSpPr>
            <a:spLocks noGrp="1"/>
          </p:cNvSpPr>
          <p:nvPr>
            <p:ph type="sldNum" sz="quarter" idx="12"/>
          </p:nvPr>
        </p:nvSpPr>
        <p:spPr>
          <a:xfrm>
            <a:off x="6553200" y="6207125"/>
            <a:ext cx="2133600" cy="365125"/>
          </a:xfrm>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3964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6726059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4"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084566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6"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8744672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253228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27895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4680805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3"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42466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402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2015/1/4</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467473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jpeg"/><Relationship Id="rId5" Type="http://schemas.openxmlformats.org/officeDocument/2006/relationships/slideLayout" Target="../slideLayouts/slideLayout71.xml"/><Relationship Id="rId10" Type="http://schemas.openxmlformats.org/officeDocument/2006/relationships/theme" Target="../theme/theme7.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2015/1/4</a:t>
            </a:fld>
            <a:endParaRPr lang="zh-CN" altLang="en-US"/>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5"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D402D26-F695-4E58-9EF3-50B1D649BC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4"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55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1C5BCD3-FEDB-443B-9249-7FB18E2F626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071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6A85631-5C0A-4846-9B99-F8025A759D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9EEA07-834B-4040-8D17-D4A5FE8938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F05C718-12B0-4363-8E21-F25231809BA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2015/1/4</a:t>
            </a:fld>
            <a:endParaRPr lang="zh-CN" altLang="en-US"/>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ctr" rtl="0" eaLnBrk="1" fontAlgn="base" hangingPunct="1">
        <a:spcBef>
          <a:spcPct val="0"/>
        </a:spcBef>
        <a:spcAft>
          <a:spcPct val="0"/>
        </a:spcAft>
        <a:defRPr sz="4000" kern="12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kern="1200">
          <a:solidFill>
            <a:schemeClr val="tx1"/>
          </a:solidFill>
          <a:latin typeface="宋体" pitchFamily="2" charset="-122"/>
          <a:ea typeface="宋体" pitchFamily="2" charset="-122"/>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kern="1200">
          <a:solidFill>
            <a:schemeClr val="tx1"/>
          </a:solidFill>
          <a:latin typeface="宋体" pitchFamily="2" charset="-122"/>
          <a:ea typeface="宋体" pitchFamily="2" charset="-122"/>
          <a:cs typeface="+mn-cs"/>
        </a:defRPr>
      </a:lvl2pPr>
      <a:lvl3pPr marL="1143000" indent="-228600" algn="l" rtl="0" eaLnBrk="1" fontAlgn="base" hangingPunct="1">
        <a:lnSpc>
          <a:spcPct val="125000"/>
        </a:lnSpc>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4.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4.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9</a:t>
            </a:r>
            <a:r>
              <a:rPr lang="zh-CN" altLang="zh-CN" dirty="0"/>
              <a:t>章</a:t>
            </a:r>
            <a:r>
              <a:rPr lang="en-US" altLang="zh-CN" dirty="0"/>
              <a:t>  PowerPoint</a:t>
            </a:r>
            <a:r>
              <a:rPr lang="zh-CN" altLang="zh-CN" dirty="0"/>
              <a:t>应用——公司年度汇报演示文稿制作</a:t>
            </a:r>
            <a:endParaRPr lang="zh-CN" altLang="en-US" dirty="0"/>
          </a:p>
        </p:txBody>
      </p:sp>
      <p:sp>
        <p:nvSpPr>
          <p:cNvPr id="3" name="副标题 2"/>
          <p:cNvSpPr>
            <a:spLocks noGrp="1"/>
          </p:cNvSpPr>
          <p:nvPr>
            <p:ph type="subTitle" idx="1"/>
          </p:nvPr>
        </p:nvSpPr>
        <p:spPr/>
        <p:txBody>
          <a:bodyPr/>
          <a:lstStyle/>
          <a:p>
            <a:r>
              <a:rPr lang="en-US" altLang="zh-CN" dirty="0" smtClean="0"/>
              <a:t>《</a:t>
            </a:r>
            <a:r>
              <a:rPr lang="zh-CN" altLang="en-US" dirty="0" smtClean="0"/>
              <a:t>计算机应用基础</a:t>
            </a:r>
            <a:r>
              <a:rPr lang="en-US" altLang="zh-CN" dirty="0" smtClean="0"/>
              <a:t>》</a:t>
            </a:r>
          </a:p>
        </p:txBody>
      </p:sp>
    </p:spTree>
    <p:extLst>
      <p:ext uri="{BB962C8B-B14F-4D97-AF65-F5344CB8AC3E}">
        <p14:creationId xmlns:p14="http://schemas.microsoft.com/office/powerpoint/2010/main" val="204917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9.2.6 </a:t>
            </a:r>
            <a:r>
              <a:rPr lang="zh-CN" altLang="zh-CN" dirty="0"/>
              <a:t>扩展与提高</a:t>
            </a:r>
            <a:endParaRPr lang="zh-CN" altLang="en-US" dirty="0"/>
          </a:p>
        </p:txBody>
      </p:sp>
      <p:sp>
        <p:nvSpPr>
          <p:cNvPr id="3" name="内容占位符 2"/>
          <p:cNvSpPr>
            <a:spLocks noGrp="1"/>
          </p:cNvSpPr>
          <p:nvPr>
            <p:ph idx="1"/>
          </p:nvPr>
        </p:nvSpPr>
        <p:spPr>
          <a:xfrm>
            <a:off x="457200" y="1600201"/>
            <a:ext cx="8229600" cy="2836912"/>
          </a:xfrm>
        </p:spPr>
        <p:txBody>
          <a:bodyPr/>
          <a:lstStyle/>
          <a:p>
            <a:r>
              <a:rPr lang="en-US" altLang="zh-CN" sz="2000" dirty="0"/>
              <a:t>3. </a:t>
            </a:r>
            <a:r>
              <a:rPr lang="zh-CN" altLang="zh-CN" sz="2000" dirty="0"/>
              <a:t>重用其他演示</a:t>
            </a:r>
            <a:r>
              <a:rPr lang="zh-CN" altLang="zh-CN" sz="2000" dirty="0" smtClean="0"/>
              <a:t>文稿中</a:t>
            </a:r>
            <a:r>
              <a:rPr lang="zh-CN" altLang="zh-CN" sz="2000" dirty="0"/>
              <a:t>的</a:t>
            </a:r>
            <a:r>
              <a:rPr lang="zh-CN" altLang="zh-CN" sz="2000" dirty="0" smtClean="0"/>
              <a:t>幻灯片</a:t>
            </a:r>
            <a:endParaRPr lang="en-US" altLang="zh-CN" sz="2000" dirty="0" smtClean="0"/>
          </a:p>
          <a:p>
            <a:r>
              <a:rPr lang="zh-CN" altLang="zh-CN" sz="2000" dirty="0"/>
              <a:t>可以在“开始”选项卡</a:t>
            </a:r>
            <a:r>
              <a:rPr lang="en-US" altLang="zh-CN" sz="2000" dirty="0"/>
              <a:t>/</a:t>
            </a:r>
            <a:r>
              <a:rPr lang="zh-CN" altLang="zh-CN" sz="2000" dirty="0"/>
              <a:t>“幻灯片”组，单击“新建幻灯片”下拉按钮，选择“重用幻灯片”，在打开的“重用幻灯片”窗格中，单击“打开</a:t>
            </a:r>
            <a:r>
              <a:rPr lang="en-US" altLang="zh-CN" sz="2000" dirty="0"/>
              <a:t> PowerPoint </a:t>
            </a:r>
            <a:r>
              <a:rPr lang="zh-CN" altLang="zh-CN" sz="2000" dirty="0"/>
              <a:t>文件”，可插入文件中的某一张、几张或所有幻灯片。</a:t>
            </a:r>
            <a:endParaRPr lang="zh-CN" altLang="en-US" sz="2000" dirty="0"/>
          </a:p>
        </p:txBody>
      </p:sp>
    </p:spTree>
    <p:extLst>
      <p:ext uri="{BB962C8B-B14F-4D97-AF65-F5344CB8AC3E}">
        <p14:creationId xmlns:p14="http://schemas.microsoft.com/office/powerpoint/2010/main" val="4163491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9.3</a:t>
            </a:r>
            <a:r>
              <a:rPr lang="zh-CN" altLang="zh-CN" dirty="0" smtClean="0"/>
              <a:t>创建</a:t>
            </a:r>
            <a:r>
              <a:rPr lang="zh-CN" altLang="zh-CN" dirty="0"/>
              <a:t>和格式化</a:t>
            </a:r>
            <a:r>
              <a:rPr lang="zh-CN" altLang="zh-CN" dirty="0" smtClean="0"/>
              <a:t>幻灯片内容</a:t>
            </a:r>
            <a:r>
              <a:rPr lang="en-US" altLang="zh-CN" dirty="0" smtClean="0"/>
              <a:t/>
            </a:r>
            <a:br>
              <a:rPr lang="en-US" altLang="zh-CN" dirty="0" smtClean="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幻灯片</a:t>
            </a:r>
            <a:r>
              <a:rPr lang="zh-CN" altLang="zh-CN" dirty="0" smtClean="0"/>
              <a:t>版式</a:t>
            </a:r>
            <a:endParaRPr lang="en-US" altLang="zh-CN" dirty="0" smtClean="0"/>
          </a:p>
          <a:p>
            <a:r>
              <a:rPr lang="zh-CN" altLang="zh-CN" sz="1800" dirty="0"/>
              <a:t>幻灯片版式指要在幻灯片上显示的全部内容之间的位置排列方式及相应的格式，各内容以占位符容器的形式显示在版式中。</a:t>
            </a:r>
          </a:p>
          <a:p>
            <a:r>
              <a:rPr lang="zh-CN" altLang="zh-CN" sz="1800" dirty="0"/>
              <a:t>选择版式要根据幻灯片的内容来决定，内置标准版式大部分适合内容种类单一且数量不多的情况。在种类比较杂而内容比较多的情况下，可用“仅标题”版式甚至“空白”版式，以便于自由定位，无需占位符插入内容，直接通过“插入”选项卡来插入各种内容，但须自己调整各部分的位置和大小。</a:t>
            </a:r>
            <a:endParaRPr lang="zh-CN" altLang="en-US" sz="1800" dirty="0"/>
          </a:p>
        </p:txBody>
      </p:sp>
    </p:spTree>
    <p:extLst>
      <p:ext uri="{BB962C8B-B14F-4D97-AF65-F5344CB8AC3E}">
        <p14:creationId xmlns:p14="http://schemas.microsoft.com/office/powerpoint/2010/main" val="29301699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a:t>
            </a:r>
            <a:r>
              <a:rPr lang="zh-CN" altLang="zh-CN" dirty="0"/>
              <a:t>创建和格式化幻灯片内容</a:t>
            </a:r>
            <a:r>
              <a:rPr lang="en-US" altLang="zh-CN" dirty="0"/>
              <a:t/>
            </a:r>
            <a:br>
              <a:rPr lang="en-US" altLang="zh-CN" dirty="0"/>
            </a:br>
            <a:r>
              <a:rPr lang="zh-CN" altLang="zh-CN" dirty="0"/>
              <a:t>知识点解析</a:t>
            </a:r>
            <a:endParaRPr lang="zh-CN" altLang="en-US" dirty="0"/>
          </a:p>
        </p:txBody>
      </p:sp>
      <p:sp>
        <p:nvSpPr>
          <p:cNvPr id="5" name="内容占位符 4"/>
          <p:cNvSpPr>
            <a:spLocks noGrp="1"/>
          </p:cNvSpPr>
          <p:nvPr>
            <p:ph idx="1"/>
          </p:nvPr>
        </p:nvSpPr>
        <p:spPr/>
        <p:txBody>
          <a:bodyPr/>
          <a:lstStyle/>
          <a:p>
            <a:r>
              <a:rPr lang="en-US" altLang="zh-CN" sz="1800" dirty="0"/>
              <a:t>PowerPoint 2010</a:t>
            </a:r>
            <a:r>
              <a:rPr lang="zh-CN" altLang="zh-CN" sz="1800" dirty="0"/>
              <a:t>中包含</a:t>
            </a:r>
            <a:r>
              <a:rPr lang="en-US" altLang="zh-CN" sz="1800" dirty="0"/>
              <a:t> 11</a:t>
            </a:r>
            <a:r>
              <a:rPr lang="zh-CN" altLang="zh-CN" sz="1800" dirty="0"/>
              <a:t>种内置标准幻灯片</a:t>
            </a:r>
            <a:r>
              <a:rPr lang="zh-CN" altLang="zh-CN" sz="1800" dirty="0" smtClean="0"/>
              <a:t>版式，</a:t>
            </a:r>
            <a:r>
              <a:rPr lang="zh-CN" altLang="zh-CN" sz="1800" dirty="0"/>
              <a:t>应用这些版式可帮助你快速合理地布局一片幻灯片。通过版式名称和其示意图可以知道每种版式适用的场合，其中所指的“内容”的含义比较</a:t>
            </a:r>
            <a:r>
              <a:rPr lang="zh-CN" altLang="zh-CN" sz="1800" dirty="0" smtClean="0"/>
              <a:t>广。</a:t>
            </a:r>
            <a:endParaRPr lang="en-US" altLang="zh-CN" sz="1800" dirty="0" smtClean="0"/>
          </a:p>
          <a:p>
            <a:endParaRPr lang="zh-CN" altLang="en-US" sz="1800" dirty="0"/>
          </a:p>
        </p:txBody>
      </p:sp>
      <p:pic>
        <p:nvPicPr>
          <p:cNvPr id="6" name="图片 5"/>
          <p:cNvPicPr/>
          <p:nvPr/>
        </p:nvPicPr>
        <p:blipFill>
          <a:blip r:embed="rId2">
            <a:extLst>
              <a:ext uri="{28A0092B-C50C-407E-A947-70E740481C1C}">
                <a14:useLocalDpi xmlns:a14="http://schemas.microsoft.com/office/drawing/2010/main" val="0"/>
              </a:ext>
            </a:extLst>
          </a:blip>
          <a:srcRect/>
          <a:stretch>
            <a:fillRect/>
          </a:stretch>
        </p:blipFill>
        <p:spPr bwMode="auto">
          <a:xfrm>
            <a:off x="671291" y="2780928"/>
            <a:ext cx="3816424" cy="3600400"/>
          </a:xfrm>
          <a:prstGeom prst="rect">
            <a:avLst/>
          </a:prstGeom>
          <a:noFill/>
          <a:ln>
            <a:noFill/>
          </a:ln>
        </p:spPr>
      </p:pic>
      <p:grpSp>
        <p:nvGrpSpPr>
          <p:cNvPr id="7" name="组合 6"/>
          <p:cNvGrpSpPr/>
          <p:nvPr/>
        </p:nvGrpSpPr>
        <p:grpSpPr>
          <a:xfrm>
            <a:off x="4716016" y="3409558"/>
            <a:ext cx="3968751" cy="2380615"/>
            <a:chOff x="834463" y="0"/>
            <a:chExt cx="3863069" cy="1284610"/>
          </a:xfrm>
        </p:grpSpPr>
        <p:pic>
          <p:nvPicPr>
            <p:cNvPr id="8" name="图片 7"/>
            <p:cNvPicPr preferRelativeResize="0">
              <a:picLocks/>
            </p:cNvPicPr>
            <p:nvPr/>
          </p:nvPicPr>
          <p:blipFill>
            <a:blip r:embed="rId3" cstate="print">
              <a:extLst>
                <a:ext uri="{28A0092B-C50C-407E-A947-70E740481C1C}">
                  <a14:useLocalDpi xmlns:a14="http://schemas.microsoft.com/office/drawing/2010/main" val="0"/>
                </a:ext>
              </a:extLst>
            </a:blip>
            <a:stretch>
              <a:fillRect/>
            </a:stretch>
          </p:blipFill>
          <p:spPr>
            <a:xfrm>
              <a:off x="1398658" y="0"/>
              <a:ext cx="2991762" cy="1284610"/>
            </a:xfrm>
            <a:prstGeom prst="rect">
              <a:avLst/>
            </a:prstGeom>
            <a:ln w="12700">
              <a:solidFill>
                <a:srgbClr val="00B0F0"/>
              </a:solidFill>
            </a:ln>
          </p:spPr>
        </p:pic>
        <p:sp>
          <p:nvSpPr>
            <p:cNvPr id="9" name="矩形标注 8"/>
            <p:cNvSpPr/>
            <p:nvPr/>
          </p:nvSpPr>
          <p:spPr>
            <a:xfrm>
              <a:off x="1550447" y="405490"/>
              <a:ext cx="679450" cy="194172"/>
            </a:xfrm>
            <a:prstGeom prst="wedgeRectCallout">
              <a:avLst>
                <a:gd name="adj1" fmla="val 202541"/>
                <a:gd name="adj2" fmla="val 135393"/>
              </a:avLst>
            </a:prstGeom>
            <a:noFill/>
            <a:ln w="12700">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0" name="矩形标注 9"/>
            <p:cNvSpPr/>
            <p:nvPr/>
          </p:nvSpPr>
          <p:spPr>
            <a:xfrm>
              <a:off x="3562593" y="256827"/>
              <a:ext cx="678815" cy="231140"/>
            </a:xfrm>
            <a:prstGeom prst="wedgeRectCallout">
              <a:avLst>
                <a:gd name="adj1" fmla="val -214520"/>
                <a:gd name="adj2" fmla="val 168008"/>
              </a:avLst>
            </a:prstGeom>
            <a:noFill/>
            <a:ln w="12700">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1" name="矩形标注 10"/>
            <p:cNvSpPr/>
            <p:nvPr/>
          </p:nvSpPr>
          <p:spPr>
            <a:xfrm>
              <a:off x="3506272" y="462371"/>
              <a:ext cx="1191260" cy="149384"/>
            </a:xfrm>
            <a:prstGeom prst="wedgeRectCallout">
              <a:avLst>
                <a:gd name="adj1" fmla="val -132660"/>
                <a:gd name="adj2" fmla="val 23967"/>
              </a:avLst>
            </a:prstGeom>
            <a:noFill/>
            <a:ln w="12700">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2" name="矩形标注 11"/>
            <p:cNvSpPr/>
            <p:nvPr/>
          </p:nvSpPr>
          <p:spPr>
            <a:xfrm>
              <a:off x="834463" y="560183"/>
              <a:ext cx="1311910" cy="231140"/>
            </a:xfrm>
            <a:prstGeom prst="wedgeRectCallout">
              <a:avLst>
                <a:gd name="adj1" fmla="val 115373"/>
                <a:gd name="adj2" fmla="val 33330"/>
              </a:avLst>
            </a:prstGeom>
            <a:solidFill>
              <a:schemeClr val="bg1"/>
            </a:solidFill>
            <a:ln w="12700">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3" name="矩形标注 12"/>
            <p:cNvSpPr/>
            <p:nvPr/>
          </p:nvSpPr>
          <p:spPr>
            <a:xfrm>
              <a:off x="1410699" y="926171"/>
              <a:ext cx="819150" cy="231140"/>
            </a:xfrm>
            <a:prstGeom prst="wedgeRectCallout">
              <a:avLst>
                <a:gd name="adj1" fmla="val 179244"/>
                <a:gd name="adj2" fmla="val -183877"/>
              </a:avLst>
            </a:prstGeom>
            <a:noFill/>
            <a:ln w="12700">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14" name="矩形标注 13"/>
            <p:cNvSpPr/>
            <p:nvPr/>
          </p:nvSpPr>
          <p:spPr>
            <a:xfrm>
              <a:off x="3365472" y="922059"/>
              <a:ext cx="884555" cy="231140"/>
            </a:xfrm>
            <a:prstGeom prst="wedgeRectCallout">
              <a:avLst>
                <a:gd name="adj1" fmla="val -163680"/>
                <a:gd name="adj2" fmla="val -101925"/>
              </a:avLst>
            </a:prstGeom>
            <a:noFill/>
            <a:ln w="12700">
              <a:noFill/>
            </a:ln>
          </p:spPr>
          <p:style>
            <a:lnRef idx="2">
              <a:schemeClr val="accent2"/>
            </a:lnRef>
            <a:fillRef idx="1">
              <a:schemeClr val="lt1"/>
            </a:fillRef>
            <a:effectRef idx="0">
              <a:schemeClr val="accent2"/>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cxnSp>
          <p:nvCxnSpPr>
            <p:cNvPr id="15" name="直接箭头连接符 14"/>
            <p:cNvCxnSpPr/>
            <p:nvPr/>
          </p:nvCxnSpPr>
          <p:spPr>
            <a:xfrm flipH="1" flipV="1">
              <a:off x="2146335" y="559885"/>
              <a:ext cx="477262" cy="93875"/>
            </a:xfrm>
            <a:prstGeom prst="straightConnector1">
              <a:avLst/>
            </a:prstGeom>
            <a:ln w="9525">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flipV="1">
              <a:off x="2011904" y="688551"/>
              <a:ext cx="564115" cy="102719"/>
            </a:xfrm>
            <a:prstGeom prst="straightConnector1">
              <a:avLst/>
            </a:prstGeom>
            <a:ln w="9525">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H="1">
              <a:off x="2146248" y="822151"/>
              <a:ext cx="783283" cy="187664"/>
            </a:xfrm>
            <a:prstGeom prst="straightConnector1">
              <a:avLst/>
            </a:prstGeom>
            <a:ln w="9525">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2855054" y="405490"/>
              <a:ext cx="797422" cy="206428"/>
            </a:xfrm>
            <a:prstGeom prst="straightConnector1">
              <a:avLst/>
            </a:prstGeom>
            <a:ln w="9525">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3226109" y="560034"/>
              <a:ext cx="336405" cy="93378"/>
            </a:xfrm>
            <a:prstGeom prst="straightConnector1">
              <a:avLst/>
            </a:prstGeom>
            <a:ln w="9525">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142747" y="821713"/>
              <a:ext cx="509462" cy="187832"/>
            </a:xfrm>
            <a:prstGeom prst="straightConnector1">
              <a:avLst/>
            </a:prstGeom>
            <a:ln w="9525">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26949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a:t>
            </a:r>
            <a:r>
              <a:rPr lang="zh-CN" altLang="zh-CN" dirty="0"/>
              <a:t>创建和格式化幻灯片</a:t>
            </a:r>
            <a:r>
              <a:rPr lang="zh-CN" altLang="zh-CN" dirty="0" smtClean="0"/>
              <a:t>内容</a:t>
            </a:r>
            <a:r>
              <a:rPr lang="en-US" altLang="zh-CN" dirty="0" smtClean="0"/>
              <a:t/>
            </a:r>
            <a:br>
              <a:rPr lang="en-US" altLang="zh-CN" dirty="0" smtClean="0"/>
            </a:br>
            <a:r>
              <a:rPr lang="zh-CN" altLang="zh-CN" dirty="0" smtClean="0"/>
              <a:t>知识</a:t>
            </a:r>
            <a:r>
              <a:rPr lang="zh-CN" altLang="zh-CN" dirty="0"/>
              <a:t>点</a:t>
            </a:r>
            <a:r>
              <a:rPr lang="zh-CN" altLang="zh-CN" dirty="0" smtClean="0"/>
              <a:t>解析</a:t>
            </a:r>
            <a:endParaRPr lang="zh-CN" altLang="en-US" dirty="0"/>
          </a:p>
        </p:txBody>
      </p:sp>
      <p:sp>
        <p:nvSpPr>
          <p:cNvPr id="3" name="内容占位符 2"/>
          <p:cNvSpPr>
            <a:spLocks noGrp="1"/>
          </p:cNvSpPr>
          <p:nvPr>
            <p:ph idx="1"/>
          </p:nvPr>
        </p:nvSpPr>
        <p:spPr>
          <a:xfrm>
            <a:off x="468660" y="1196752"/>
            <a:ext cx="8435280" cy="4752528"/>
          </a:xfrm>
        </p:spPr>
        <p:txBody>
          <a:bodyPr/>
          <a:lstStyle/>
          <a:p>
            <a:pPr marL="0" indent="0">
              <a:buNone/>
            </a:pPr>
            <a:r>
              <a:rPr lang="zh-CN" altLang="zh-CN" sz="2400" dirty="0"/>
              <a:t>插入和格式化</a:t>
            </a:r>
            <a:r>
              <a:rPr lang="zh-CN" altLang="zh-CN" sz="2400" dirty="0" smtClean="0"/>
              <a:t>文本框</a:t>
            </a:r>
            <a:endParaRPr lang="en-US" altLang="zh-CN" sz="2400" dirty="0" smtClean="0"/>
          </a:p>
          <a:p>
            <a:r>
              <a:rPr lang="zh-CN" altLang="zh-CN" sz="1800" dirty="0"/>
              <a:t>（</a:t>
            </a:r>
            <a:r>
              <a:rPr lang="en-US" altLang="zh-CN" sz="1800" dirty="0"/>
              <a:t>1</a:t>
            </a:r>
            <a:r>
              <a:rPr lang="zh-CN" altLang="zh-CN" sz="1800" dirty="0"/>
              <a:t>）文本框</a:t>
            </a:r>
          </a:p>
          <a:p>
            <a:r>
              <a:rPr lang="zh-CN" altLang="zh-CN" sz="1800" dirty="0"/>
              <a:t>文本框是一种可移动、可调大小的文字或图形容器。使用文本框，可以在一页上放置数个文字块，或使文字按与文档中其他文字不同的方向排列。</a:t>
            </a:r>
          </a:p>
          <a:p>
            <a:r>
              <a:rPr lang="zh-CN" altLang="zh-CN" sz="1800" dirty="0"/>
              <a:t>（</a:t>
            </a:r>
            <a:r>
              <a:rPr lang="en-US" altLang="zh-CN" sz="1800" dirty="0"/>
              <a:t>2</a:t>
            </a:r>
            <a:r>
              <a:rPr lang="zh-CN" altLang="zh-CN" sz="1800" dirty="0"/>
              <a:t>）插入文本框</a:t>
            </a:r>
          </a:p>
          <a:p>
            <a:r>
              <a:rPr lang="zh-CN" altLang="zh-CN" sz="1800" dirty="0"/>
              <a:t>使用文本框可将文本放置在幻灯片上的任何位置。可以通过“插入”选项卡</a:t>
            </a:r>
            <a:r>
              <a:rPr lang="en-US" altLang="zh-CN" sz="1800" dirty="0"/>
              <a:t>/</a:t>
            </a:r>
            <a:r>
              <a:rPr lang="zh-CN" altLang="zh-CN" sz="1800" dirty="0"/>
              <a:t>“文本”组的 “文本框”。插入一个文本框。</a:t>
            </a:r>
          </a:p>
          <a:p>
            <a:r>
              <a:rPr lang="zh-CN" altLang="zh-CN" sz="1800" dirty="0"/>
              <a:t>（</a:t>
            </a:r>
            <a:r>
              <a:rPr lang="en-US" altLang="zh-CN" sz="1800" dirty="0"/>
              <a:t>3</a:t>
            </a:r>
            <a:r>
              <a:rPr lang="zh-CN" altLang="zh-CN" sz="1800" dirty="0"/>
              <a:t>）格式化文本框</a:t>
            </a:r>
          </a:p>
          <a:p>
            <a:r>
              <a:rPr lang="zh-CN" altLang="zh-CN" sz="1800" dirty="0"/>
              <a:t>可以选中一个或多个文本框，在“绘图工具”下“格式”选项卡</a:t>
            </a:r>
            <a:r>
              <a:rPr lang="en-US" altLang="zh-CN" sz="1800" dirty="0"/>
              <a:t>/</a:t>
            </a:r>
            <a:r>
              <a:rPr lang="zh-CN" altLang="zh-CN" sz="1800" dirty="0"/>
              <a:t>“形状样式”组中的“形状轮廓”，更改文本框或形状的外部边框的颜色、粗细或样式，也可以删除整个边框。</a:t>
            </a:r>
            <a:endParaRPr lang="en-US" altLang="zh-CN" sz="1800" dirty="0" smtClean="0"/>
          </a:p>
          <a:p>
            <a:pPr marL="0" indent="0">
              <a:buNone/>
            </a:pPr>
            <a:endParaRPr lang="en-US" altLang="zh-CN" sz="2000" dirty="0" smtClean="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 name="Rectangle 4"/>
          <p:cNvSpPr>
            <a:spLocks noChangeArrowheads="1"/>
          </p:cNvSpPr>
          <p:nvPr/>
        </p:nvSpPr>
        <p:spPr bwMode="auto">
          <a:xfrm>
            <a:off x="114300" y="9034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9190327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a:t>
            </a:r>
            <a:r>
              <a:rPr lang="zh-CN" altLang="zh-CN" dirty="0"/>
              <a:t>创建和格式化幻灯片</a:t>
            </a:r>
            <a:r>
              <a:rPr lang="zh-CN" altLang="zh-CN" dirty="0" smtClean="0"/>
              <a:t>内容</a:t>
            </a:r>
            <a:r>
              <a:rPr lang="en-US" altLang="zh-CN" dirty="0" smtClean="0"/>
              <a:t/>
            </a:r>
            <a:br>
              <a:rPr lang="en-US" altLang="zh-CN" dirty="0" smtClean="0"/>
            </a:br>
            <a:r>
              <a:rPr lang="zh-CN" altLang="en-US" dirty="0" smtClean="0"/>
              <a:t>任务</a:t>
            </a:r>
            <a:r>
              <a:rPr lang="zh-CN" altLang="en-US" dirty="0"/>
              <a:t>实现</a:t>
            </a:r>
          </a:p>
        </p:txBody>
      </p:sp>
      <p:sp>
        <p:nvSpPr>
          <p:cNvPr id="3" name="内容占位符 2"/>
          <p:cNvSpPr>
            <a:spLocks noGrp="1"/>
          </p:cNvSpPr>
          <p:nvPr>
            <p:ph idx="1"/>
          </p:nvPr>
        </p:nvSpPr>
        <p:spPr>
          <a:xfrm>
            <a:off x="457200" y="1600200"/>
            <a:ext cx="8435280" cy="1108720"/>
          </a:xfrm>
        </p:spPr>
        <p:txBody>
          <a:bodyPr/>
          <a:lstStyle/>
          <a:p>
            <a:pPr marL="0" indent="0">
              <a:buNone/>
            </a:pPr>
            <a:r>
              <a:rPr lang="zh-CN" altLang="en-US" sz="3200" dirty="0" smtClean="0"/>
              <a:t>请</a:t>
            </a:r>
            <a:r>
              <a:rPr lang="zh-CN" altLang="en-US" sz="3200" dirty="0"/>
              <a:t>参照书上步骤，自行完成</a:t>
            </a:r>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096941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9.4</a:t>
            </a:r>
            <a:r>
              <a:rPr lang="zh-CN" altLang="zh-CN" dirty="0"/>
              <a:t>创建图表和</a:t>
            </a:r>
            <a:r>
              <a:rPr lang="zh-CN" altLang="zh-CN" dirty="0" smtClean="0"/>
              <a:t>表</a:t>
            </a:r>
            <a:r>
              <a:rPr lang="en-US" altLang="zh-CN" dirty="0" smtClean="0"/>
              <a:t/>
            </a:r>
            <a:br>
              <a:rPr lang="en-US" altLang="zh-CN" dirty="0" smtClean="0"/>
            </a:br>
            <a:r>
              <a:rPr lang="zh-CN" altLang="zh-CN" dirty="0"/>
              <a:t>知识点解析</a:t>
            </a:r>
            <a:endParaRPr lang="zh-CN" altLang="en-US" dirty="0"/>
          </a:p>
        </p:txBody>
      </p:sp>
      <p:sp>
        <p:nvSpPr>
          <p:cNvPr id="3" name="内容占位符 2"/>
          <p:cNvSpPr>
            <a:spLocks noGrp="1"/>
          </p:cNvSpPr>
          <p:nvPr>
            <p:ph idx="1"/>
          </p:nvPr>
        </p:nvSpPr>
        <p:spPr>
          <a:xfrm>
            <a:off x="467544" y="1556792"/>
            <a:ext cx="8229600" cy="3629000"/>
          </a:xfrm>
        </p:spPr>
        <p:txBody>
          <a:bodyPr/>
          <a:lstStyle/>
          <a:p>
            <a:r>
              <a:rPr lang="zh-CN" altLang="zh-CN" sz="2000" dirty="0"/>
              <a:t>构建和修改</a:t>
            </a:r>
            <a:r>
              <a:rPr lang="zh-CN" altLang="zh-CN" sz="2000" dirty="0" smtClean="0"/>
              <a:t>表格</a:t>
            </a:r>
            <a:endParaRPr lang="en-US" altLang="zh-CN" sz="2000" dirty="0" smtClean="0"/>
          </a:p>
          <a:p>
            <a:r>
              <a:rPr lang="zh-CN" altLang="zh-CN" sz="1800" dirty="0"/>
              <a:t>表格是罗列、对比多项文本内容的较好组织方式，可以在</a:t>
            </a:r>
            <a:r>
              <a:rPr lang="en-US" altLang="zh-CN" sz="1800" dirty="0"/>
              <a:t> PowerPoint </a:t>
            </a:r>
            <a:r>
              <a:rPr lang="zh-CN" altLang="zh-CN" sz="1800" dirty="0"/>
              <a:t>中创建表格，或从</a:t>
            </a:r>
            <a:r>
              <a:rPr lang="en-US" altLang="zh-CN" sz="1800" dirty="0"/>
              <a:t> Word </a:t>
            </a:r>
            <a:r>
              <a:rPr lang="zh-CN" altLang="zh-CN" sz="1800" dirty="0"/>
              <a:t>中复制和粘贴表格到幻灯片中，或在幻灯片中插入</a:t>
            </a:r>
            <a:r>
              <a:rPr lang="en-US" altLang="zh-CN" sz="1800" dirty="0"/>
              <a:t>Excel</a:t>
            </a:r>
            <a:r>
              <a:rPr lang="zh-CN" altLang="zh-CN" sz="1800" dirty="0"/>
              <a:t>电子表格。</a:t>
            </a:r>
          </a:p>
          <a:p>
            <a:r>
              <a:rPr lang="zh-CN" altLang="zh-CN" sz="1800" dirty="0"/>
              <a:t>“插入”选项卡</a:t>
            </a:r>
            <a:r>
              <a:rPr lang="en-US" altLang="zh-CN" sz="1800" dirty="0"/>
              <a:t>/</a:t>
            </a:r>
            <a:r>
              <a:rPr lang="zh-CN" altLang="zh-CN" sz="1800" dirty="0"/>
              <a:t>“表格”组中，单击“表格”。或直接从</a:t>
            </a:r>
            <a:r>
              <a:rPr lang="en-US" altLang="zh-CN" sz="1800" dirty="0"/>
              <a:t>Word </a:t>
            </a:r>
            <a:r>
              <a:rPr lang="zh-CN" altLang="zh-CN" sz="1800" dirty="0"/>
              <a:t>与</a:t>
            </a:r>
            <a:r>
              <a:rPr lang="en-US" altLang="zh-CN" sz="1800" dirty="0"/>
              <a:t>Excel</a:t>
            </a:r>
            <a:r>
              <a:rPr lang="zh-CN" altLang="zh-CN" sz="1800" dirty="0"/>
              <a:t>中复制和粘贴表格。</a:t>
            </a:r>
          </a:p>
          <a:p>
            <a:r>
              <a:rPr lang="zh-CN" altLang="zh-CN" sz="1800" dirty="0"/>
              <a:t>添加表格后，可以使用“表格工具”中的“布局”选项卡和“设计”选项卡，来设置表格的格式、样式或者对表格做其他类型的更改</a:t>
            </a:r>
            <a:r>
              <a:rPr lang="zh-CN" altLang="zh-CN" sz="1800" dirty="0" smtClean="0"/>
              <a:t>。</a:t>
            </a:r>
            <a:endParaRPr lang="en-US" altLang="zh-CN" sz="1800" dirty="0" smtClean="0"/>
          </a:p>
          <a:p>
            <a:endParaRPr lang="zh-CN" altLang="en-US" sz="1800" dirty="0"/>
          </a:p>
        </p:txBody>
      </p:sp>
      <p:pic>
        <p:nvPicPr>
          <p:cNvPr id="4" name="图片 3"/>
          <p:cNvPicPr/>
          <p:nvPr/>
        </p:nvPicPr>
        <p:blipFill rotWithShape="1">
          <a:blip r:embed="rId2">
            <a:extLst>
              <a:ext uri="{28A0092B-C50C-407E-A947-70E740481C1C}">
                <a14:useLocalDpi xmlns:a14="http://schemas.microsoft.com/office/drawing/2010/main" val="0"/>
              </a:ext>
            </a:extLst>
          </a:blip>
          <a:srcRect r="18921" b="80042"/>
          <a:stretch/>
        </p:blipFill>
        <p:spPr bwMode="auto">
          <a:xfrm>
            <a:off x="1115616" y="4653136"/>
            <a:ext cx="6129020" cy="9429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214213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创建图表和表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插入和修改</a:t>
            </a:r>
            <a:r>
              <a:rPr lang="zh-CN" altLang="zh-CN" dirty="0" smtClean="0"/>
              <a:t>图表</a:t>
            </a:r>
            <a:endParaRPr lang="en-US" altLang="zh-CN" dirty="0" smtClean="0"/>
          </a:p>
          <a:p>
            <a:r>
              <a:rPr lang="zh-CN" altLang="zh-CN" sz="1800" dirty="0"/>
              <a:t>对于一系列同类的数值数据采用图表表示，更直观生动，也更利于决策者考察数据趋势。</a:t>
            </a:r>
          </a:p>
          <a:p>
            <a:r>
              <a:rPr lang="zh-CN" altLang="zh-CN" sz="1800" dirty="0"/>
              <a:t>插入图表有两种常用方法：在“插入”选项卡</a:t>
            </a:r>
            <a:r>
              <a:rPr lang="en-US" altLang="zh-CN" sz="1800" dirty="0"/>
              <a:t>/</a:t>
            </a:r>
            <a:r>
              <a:rPr lang="zh-CN" altLang="zh-CN" sz="1800" dirty="0"/>
              <a:t>“插图”组中，单击“图表”按钮</a:t>
            </a:r>
            <a:r>
              <a:rPr lang="en-US" altLang="zh-CN" sz="1800" dirty="0"/>
              <a:t> </a:t>
            </a:r>
            <a:r>
              <a:rPr lang="zh-CN" altLang="zh-CN" sz="1800" dirty="0"/>
              <a:t>，或在“内容”占位符中，单击“插入图表”图标</a:t>
            </a:r>
            <a:r>
              <a:rPr lang="en-US" altLang="zh-CN" sz="1800" dirty="0"/>
              <a:t> </a:t>
            </a:r>
            <a:r>
              <a:rPr lang="zh-CN" altLang="zh-CN" sz="1800" dirty="0"/>
              <a:t>。</a:t>
            </a:r>
          </a:p>
          <a:p>
            <a:r>
              <a:rPr lang="zh-CN" altLang="zh-CN" sz="1800" dirty="0"/>
              <a:t>“图表工具”下“设计”选项卡，“布局”选项卡，“格式”选项卡，或单击鼠标右键快捷菜单可美化图化</a:t>
            </a:r>
          </a:p>
          <a:p>
            <a:r>
              <a:rPr lang="zh-CN" altLang="zh-CN" sz="1800" dirty="0"/>
              <a:t>当在</a:t>
            </a:r>
            <a:r>
              <a:rPr lang="en-US" altLang="zh-CN" sz="1800" dirty="0"/>
              <a:t> PowerPoint </a:t>
            </a:r>
            <a:r>
              <a:rPr lang="zh-CN" altLang="zh-CN" sz="1800" dirty="0"/>
              <a:t>中创建一个图表后，要使用</a:t>
            </a:r>
            <a:r>
              <a:rPr lang="en-US" altLang="zh-CN" sz="1800" dirty="0"/>
              <a:t>Microsoft Excel </a:t>
            </a:r>
            <a:r>
              <a:rPr lang="zh-CN" altLang="zh-CN" sz="1800" dirty="0"/>
              <a:t>编辑该图表的数据，但数据仍然保存在</a:t>
            </a:r>
            <a:r>
              <a:rPr lang="en-US" altLang="zh-CN" sz="1800" dirty="0"/>
              <a:t>PowerPoint</a:t>
            </a:r>
            <a:r>
              <a:rPr lang="zh-CN" altLang="zh-CN" sz="1800" dirty="0"/>
              <a:t>文件中。</a:t>
            </a:r>
          </a:p>
          <a:p>
            <a:pPr marL="0" indent="0">
              <a:buNone/>
            </a:pPr>
            <a:endParaRPr lang="zh-CN" altLang="en-US" dirty="0"/>
          </a:p>
        </p:txBody>
      </p:sp>
    </p:spTree>
    <p:extLst>
      <p:ext uri="{BB962C8B-B14F-4D97-AF65-F5344CB8AC3E}">
        <p14:creationId xmlns:p14="http://schemas.microsoft.com/office/powerpoint/2010/main" val="3297949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创建图表和表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应用和处理图表</a:t>
            </a:r>
            <a:r>
              <a:rPr lang="zh-CN" altLang="zh-CN" dirty="0" smtClean="0"/>
              <a:t>元素</a:t>
            </a:r>
            <a:endParaRPr lang="en-US" altLang="zh-CN" dirty="0" smtClean="0"/>
          </a:p>
          <a:p>
            <a:r>
              <a:rPr lang="zh-CN" altLang="zh-CN" sz="1800" dirty="0"/>
              <a:t>选中图表，在“图表工具”中可以修改图表的设计、布局等。</a:t>
            </a:r>
          </a:p>
          <a:p>
            <a:r>
              <a:rPr lang="zh-CN" altLang="zh-CN" sz="1800" dirty="0"/>
              <a:t>若要修改图表的类型、数据、布局和样式，则在“图表工具”中的“设计”选项卡中修改。</a:t>
            </a:r>
          </a:p>
          <a:p>
            <a:r>
              <a:rPr lang="zh-CN" altLang="zh-CN" sz="1800" dirty="0"/>
              <a:t>要修改图表中各个组成部分的细节，则在“图表工具”中的“布局”选项卡中修改</a:t>
            </a:r>
            <a:r>
              <a:rPr lang="zh-CN" altLang="zh-CN" sz="1800" dirty="0" smtClean="0"/>
              <a:t>。</a:t>
            </a:r>
            <a:endParaRPr lang="en-US" altLang="zh-CN" sz="1800" dirty="0" smtClean="0"/>
          </a:p>
          <a:p>
            <a:pPr marL="0" indent="0">
              <a:buNone/>
            </a:pPr>
            <a:endParaRPr lang="zh-CN" altLang="en-US" dirty="0"/>
          </a:p>
        </p:txBody>
      </p:sp>
      <p:pic>
        <p:nvPicPr>
          <p:cNvPr id="4" name="图片 3"/>
          <p:cNvPicPr/>
          <p:nvPr/>
        </p:nvPicPr>
        <p:blipFill rotWithShape="1">
          <a:blip r:embed="rId2"/>
          <a:srcRect b="78443"/>
          <a:stretch/>
        </p:blipFill>
        <p:spPr bwMode="auto">
          <a:xfrm>
            <a:off x="1052006" y="4293096"/>
            <a:ext cx="6472322" cy="11521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39167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9.4</a:t>
            </a:r>
            <a:r>
              <a:rPr lang="zh-CN" altLang="zh-CN" dirty="0"/>
              <a:t>创建图表和表</a:t>
            </a:r>
            <a:r>
              <a:rPr lang="en-US" altLang="zh-CN" dirty="0"/>
              <a:t/>
            </a:r>
            <a:br>
              <a:rPr lang="en-US" altLang="zh-CN" dirty="0"/>
            </a:br>
            <a:r>
              <a:rPr lang="zh-CN" altLang="en-US" dirty="0"/>
              <a:t>任务实现</a:t>
            </a:r>
          </a:p>
        </p:txBody>
      </p:sp>
      <p:sp>
        <p:nvSpPr>
          <p:cNvPr id="3" name="内容占位符 2"/>
          <p:cNvSpPr>
            <a:spLocks noGrp="1"/>
          </p:cNvSpPr>
          <p:nvPr>
            <p:ph idx="1"/>
          </p:nvPr>
        </p:nvSpPr>
        <p:spPr>
          <a:xfrm>
            <a:off x="467544" y="2060848"/>
            <a:ext cx="8229600" cy="1756792"/>
          </a:xfrm>
        </p:spPr>
        <p:txBody>
          <a:bodyPr/>
          <a:lstStyle/>
          <a:p>
            <a:r>
              <a:rPr lang="zh-CN" altLang="en-US" dirty="0"/>
              <a:t>请参照书上步骤，自行</a:t>
            </a:r>
            <a:r>
              <a:rPr lang="zh-CN" altLang="en-US" dirty="0" smtClean="0"/>
              <a:t>完成</a:t>
            </a:r>
            <a:endParaRPr lang="zh-CN" altLang="en-US" dirty="0"/>
          </a:p>
        </p:txBody>
      </p:sp>
    </p:spTree>
    <p:extLst>
      <p:ext uri="{BB962C8B-B14F-4D97-AF65-F5344CB8AC3E}">
        <p14:creationId xmlns:p14="http://schemas.microsoft.com/office/powerpoint/2010/main" val="4702109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a:t>
            </a:r>
            <a:r>
              <a:rPr lang="zh-CN" altLang="zh-CN" dirty="0"/>
              <a:t>使用视觉</a:t>
            </a:r>
            <a:r>
              <a:rPr lang="zh-CN" altLang="zh-CN" dirty="0" smtClean="0"/>
              <a:t>效果</a:t>
            </a:r>
            <a:r>
              <a:rPr lang="en-US" altLang="zh-CN" dirty="0" smtClean="0"/>
              <a:t/>
            </a:r>
            <a:br>
              <a:rPr lang="en-US" altLang="zh-CN" dirty="0" smtClean="0"/>
            </a:br>
            <a:r>
              <a:rPr lang="zh-CN" altLang="zh-CN" dirty="0" smtClean="0"/>
              <a:t>知识</a:t>
            </a:r>
            <a:r>
              <a:rPr lang="zh-CN" altLang="zh-CN" dirty="0"/>
              <a:t>点解析</a:t>
            </a:r>
            <a:endParaRPr lang="zh-CN" altLang="en-US" dirty="0"/>
          </a:p>
        </p:txBody>
      </p:sp>
      <p:sp>
        <p:nvSpPr>
          <p:cNvPr id="3" name="内容占位符 2"/>
          <p:cNvSpPr>
            <a:spLocks noGrp="1"/>
          </p:cNvSpPr>
          <p:nvPr>
            <p:ph idx="1"/>
          </p:nvPr>
        </p:nvSpPr>
        <p:spPr/>
        <p:txBody>
          <a:bodyPr/>
          <a:lstStyle/>
          <a:p>
            <a:r>
              <a:rPr lang="zh-CN" altLang="zh-CN" dirty="0"/>
              <a:t>创建和修改</a:t>
            </a:r>
            <a:r>
              <a:rPr lang="en-US" altLang="zh-CN" dirty="0"/>
              <a:t>SmartArt </a:t>
            </a:r>
            <a:r>
              <a:rPr lang="zh-CN" altLang="zh-CN" dirty="0" smtClean="0"/>
              <a:t>图表</a:t>
            </a:r>
            <a:endParaRPr lang="en-US" altLang="zh-CN" dirty="0" smtClean="0"/>
          </a:p>
          <a:p>
            <a:r>
              <a:rPr lang="en-US" altLang="zh-CN" sz="2000" dirty="0"/>
              <a:t>SmartArt </a:t>
            </a:r>
            <a:r>
              <a:rPr lang="zh-CN" altLang="zh-CN" sz="2000" dirty="0"/>
              <a:t>图形是信息逻辑的可视表示形式，根据信息内容之间的逻辑关系，可以从多种</a:t>
            </a:r>
            <a:r>
              <a:rPr lang="en-US" altLang="zh-CN" sz="2000" dirty="0"/>
              <a:t>SmartArt </a:t>
            </a:r>
            <a:r>
              <a:rPr lang="zh-CN" altLang="zh-CN" sz="2000" dirty="0"/>
              <a:t>图形类型中进行选择，如“流程”、“层次结构”、“循环”或“关系”，从而快速轻松地创建所需形式，以便有效地传达信息或观点</a:t>
            </a:r>
            <a:r>
              <a:rPr lang="zh-CN" altLang="zh-CN" sz="2000" dirty="0" smtClean="0"/>
              <a:t>。</a:t>
            </a:r>
            <a:endParaRPr lang="en-US" altLang="zh-CN" sz="2000" dirty="0" smtClean="0"/>
          </a:p>
          <a:p>
            <a:r>
              <a:rPr lang="zh-CN" altLang="zh-CN" sz="2000" dirty="0"/>
              <a:t>（</a:t>
            </a:r>
            <a:r>
              <a:rPr lang="en-US" altLang="zh-CN" sz="2000" dirty="0"/>
              <a:t>1</a:t>
            </a:r>
            <a:r>
              <a:rPr lang="zh-CN" altLang="zh-CN" sz="2000" dirty="0"/>
              <a:t>）创建</a:t>
            </a:r>
            <a:r>
              <a:rPr lang="en-US" altLang="zh-CN" sz="2000" dirty="0"/>
              <a:t> SmartArt </a:t>
            </a:r>
            <a:r>
              <a:rPr lang="zh-CN" altLang="zh-CN" sz="2000" dirty="0"/>
              <a:t>图形的两种常用方法：</a:t>
            </a:r>
          </a:p>
          <a:p>
            <a:r>
              <a:rPr lang="zh-CN" altLang="zh-CN" sz="2000" dirty="0"/>
              <a:t>（</a:t>
            </a:r>
            <a:r>
              <a:rPr lang="en-US" altLang="zh-CN" sz="2000" dirty="0"/>
              <a:t>2</a:t>
            </a:r>
            <a:r>
              <a:rPr lang="zh-CN" altLang="zh-CN" sz="2000" dirty="0"/>
              <a:t>）在</a:t>
            </a:r>
            <a:r>
              <a:rPr lang="en-US" altLang="zh-CN" sz="2000" dirty="0"/>
              <a:t> SmartArt </a:t>
            </a:r>
            <a:r>
              <a:rPr lang="zh-CN" altLang="zh-CN" sz="2000" dirty="0"/>
              <a:t>图形中添加或删除形状</a:t>
            </a:r>
          </a:p>
          <a:p>
            <a:r>
              <a:rPr lang="zh-CN" altLang="zh-CN" sz="2000" dirty="0"/>
              <a:t>（</a:t>
            </a:r>
            <a:r>
              <a:rPr lang="en-US" altLang="zh-CN" sz="2000" dirty="0"/>
              <a:t>3</a:t>
            </a:r>
            <a:r>
              <a:rPr lang="zh-CN" altLang="zh-CN" sz="2000" dirty="0"/>
              <a:t>）更改</a:t>
            </a:r>
            <a:r>
              <a:rPr lang="en-US" altLang="zh-CN" sz="2000" dirty="0"/>
              <a:t>SmartArt </a:t>
            </a:r>
            <a:r>
              <a:rPr lang="zh-CN" altLang="zh-CN" sz="2000" dirty="0"/>
              <a:t>图形的颜色和样式</a:t>
            </a:r>
          </a:p>
          <a:p>
            <a:endParaRPr lang="zh-CN" altLang="zh-CN" sz="2000" dirty="0"/>
          </a:p>
          <a:p>
            <a:pPr marL="0" indent="0">
              <a:buNone/>
            </a:pPr>
            <a:endParaRPr lang="zh-CN" altLang="zh-CN" sz="2000" dirty="0"/>
          </a:p>
          <a:p>
            <a:pPr marL="0" indent="0">
              <a:buNone/>
            </a:pPr>
            <a:endParaRPr lang="zh-CN" altLang="en-US" sz="2000" b="0" dirty="0"/>
          </a:p>
        </p:txBody>
      </p:sp>
    </p:spTree>
    <p:extLst>
      <p:ext uri="{BB962C8B-B14F-4D97-AF65-F5344CB8AC3E}">
        <p14:creationId xmlns:p14="http://schemas.microsoft.com/office/powerpoint/2010/main" val="10097476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  </a:t>
            </a:r>
            <a:r>
              <a:rPr lang="zh-CN" altLang="zh-CN" dirty="0" smtClean="0"/>
              <a:t>项目分析</a:t>
            </a:r>
            <a:endParaRPr lang="zh-CN" altLang="en-US" dirty="0"/>
          </a:p>
        </p:txBody>
      </p:sp>
      <p:sp>
        <p:nvSpPr>
          <p:cNvPr id="3" name="内容占位符 2"/>
          <p:cNvSpPr>
            <a:spLocks noGrp="1"/>
          </p:cNvSpPr>
          <p:nvPr>
            <p:ph idx="1"/>
          </p:nvPr>
        </p:nvSpPr>
        <p:spPr>
          <a:xfrm>
            <a:off x="457200" y="1268760"/>
            <a:ext cx="8229600" cy="4392488"/>
          </a:xfrm>
        </p:spPr>
        <p:txBody>
          <a:bodyPr/>
          <a:lstStyle/>
          <a:p>
            <a:r>
              <a:rPr lang="zh-CN" altLang="zh-CN" sz="2000" dirty="0"/>
              <a:t>四海通达物流有限公司办公室职员小李，接到了领导交给的任务：为了更好地提升公司的影响力，取得政府、媒体、合作伙伴等各方的支持，做一个公司汇报</a:t>
            </a:r>
            <a:r>
              <a:rPr lang="en-US" altLang="zh-CN" sz="2000" dirty="0"/>
              <a:t>PPT</a:t>
            </a:r>
            <a:r>
              <a:rPr lang="zh-CN" altLang="zh-CN" sz="2000" dirty="0" smtClean="0"/>
              <a:t>。</a:t>
            </a:r>
            <a:r>
              <a:rPr lang="zh-CN" altLang="en-US" sz="2000" dirty="0" smtClean="0"/>
              <a:t>要求如下：</a:t>
            </a:r>
            <a:endParaRPr lang="en-US" altLang="zh-CN" sz="2000" dirty="0"/>
          </a:p>
          <a:p>
            <a:r>
              <a:rPr lang="zh-CN" altLang="zh-CN" sz="2000" dirty="0"/>
              <a:t>（</a:t>
            </a:r>
            <a:r>
              <a:rPr lang="en-US" altLang="zh-CN" sz="2000" dirty="0"/>
              <a:t>1</a:t>
            </a:r>
            <a:r>
              <a:rPr lang="zh-CN" altLang="zh-CN" sz="2000" dirty="0"/>
              <a:t>）用色协调</a:t>
            </a:r>
            <a:r>
              <a:rPr lang="zh-CN" altLang="zh-CN" sz="2000" dirty="0" smtClean="0"/>
              <a:t>稳重</a:t>
            </a:r>
            <a:endParaRPr lang="en-US" altLang="zh-CN" sz="2000" dirty="0" smtClean="0"/>
          </a:p>
          <a:p>
            <a:r>
              <a:rPr lang="zh-CN" altLang="zh-CN" sz="2000" dirty="0"/>
              <a:t>（</a:t>
            </a:r>
            <a:r>
              <a:rPr lang="en-US" altLang="zh-CN" sz="2000" dirty="0"/>
              <a:t>2</a:t>
            </a:r>
            <a:r>
              <a:rPr lang="zh-CN" altLang="zh-CN" sz="2000" dirty="0"/>
              <a:t>）背景简洁</a:t>
            </a:r>
            <a:r>
              <a:rPr lang="zh-CN" altLang="zh-CN" sz="2000" dirty="0" smtClean="0"/>
              <a:t>明快</a:t>
            </a:r>
            <a:endParaRPr lang="en-US" altLang="zh-CN" sz="2000" dirty="0" smtClean="0"/>
          </a:p>
          <a:p>
            <a:r>
              <a:rPr lang="zh-CN" altLang="zh-CN" sz="2000" dirty="0"/>
              <a:t>（</a:t>
            </a:r>
            <a:r>
              <a:rPr lang="en-US" altLang="zh-CN" sz="2000" dirty="0"/>
              <a:t>3</a:t>
            </a:r>
            <a:r>
              <a:rPr lang="zh-CN" altLang="zh-CN" sz="2000" dirty="0"/>
              <a:t>）框架逻辑</a:t>
            </a:r>
            <a:r>
              <a:rPr lang="zh-CN" altLang="zh-CN" sz="2000" dirty="0" smtClean="0"/>
              <a:t>清晰</a:t>
            </a:r>
            <a:endParaRPr lang="en-US" altLang="zh-CN" sz="2000" dirty="0" smtClean="0"/>
          </a:p>
          <a:p>
            <a:r>
              <a:rPr lang="zh-CN" altLang="zh-CN" sz="2000" dirty="0"/>
              <a:t>（</a:t>
            </a:r>
            <a:r>
              <a:rPr lang="en-US" altLang="zh-CN" sz="2000" dirty="0"/>
              <a:t>4</a:t>
            </a:r>
            <a:r>
              <a:rPr lang="zh-CN" altLang="zh-CN" sz="2000" dirty="0"/>
              <a:t>）文字精炼</a:t>
            </a:r>
            <a:r>
              <a:rPr lang="zh-CN" altLang="zh-CN" sz="2000" dirty="0" smtClean="0"/>
              <a:t>通俗</a:t>
            </a:r>
            <a:endParaRPr lang="en-US" altLang="zh-CN" sz="2000" dirty="0" smtClean="0"/>
          </a:p>
          <a:p>
            <a:r>
              <a:rPr lang="zh-CN" altLang="zh-CN" sz="2000" dirty="0"/>
              <a:t>（</a:t>
            </a:r>
            <a:r>
              <a:rPr lang="en-US" altLang="zh-CN" sz="2000" dirty="0"/>
              <a:t>5</a:t>
            </a:r>
            <a:r>
              <a:rPr lang="zh-CN" altLang="zh-CN" sz="2000" dirty="0"/>
              <a:t>）图表贴切</a:t>
            </a:r>
            <a:r>
              <a:rPr lang="zh-CN" altLang="zh-CN" sz="2000" dirty="0" smtClean="0"/>
              <a:t>醒目</a:t>
            </a:r>
            <a:endParaRPr lang="en-US" altLang="zh-CN" sz="2000" dirty="0" smtClean="0"/>
          </a:p>
          <a:p>
            <a:r>
              <a:rPr lang="zh-CN" altLang="zh-CN" sz="2000" dirty="0"/>
              <a:t>（</a:t>
            </a:r>
            <a:r>
              <a:rPr lang="en-US" altLang="zh-CN" sz="2000" dirty="0"/>
              <a:t>6</a:t>
            </a:r>
            <a:r>
              <a:rPr lang="zh-CN" altLang="zh-CN" sz="2000" dirty="0"/>
              <a:t>）动画</a:t>
            </a:r>
            <a:r>
              <a:rPr lang="zh-CN" altLang="zh-CN" sz="2000" dirty="0" smtClean="0"/>
              <a:t>适当</a:t>
            </a:r>
            <a:endParaRPr lang="en-US" altLang="zh-CN" sz="2000" dirty="0" smtClean="0"/>
          </a:p>
          <a:p>
            <a:r>
              <a:rPr lang="zh-CN" altLang="zh-CN" sz="2000" dirty="0"/>
              <a:t>（</a:t>
            </a:r>
            <a:r>
              <a:rPr lang="en-US" altLang="zh-CN" sz="2000" dirty="0"/>
              <a:t>7</a:t>
            </a:r>
            <a:r>
              <a:rPr lang="zh-CN" altLang="zh-CN" sz="2000" dirty="0"/>
              <a:t>）注重形式细节</a:t>
            </a:r>
            <a:endParaRPr lang="en-US" altLang="zh-CN" sz="2000" dirty="0" smtClean="0"/>
          </a:p>
          <a:p>
            <a:endParaRPr lang="zh-CN" altLang="zh-CN" sz="2000" dirty="0"/>
          </a:p>
          <a:p>
            <a:endParaRPr lang="en-US" altLang="zh-CN" sz="2000" dirty="0" smtClean="0"/>
          </a:p>
        </p:txBody>
      </p:sp>
    </p:spTree>
    <p:extLst>
      <p:ext uri="{BB962C8B-B14F-4D97-AF65-F5344CB8AC3E}">
        <p14:creationId xmlns:p14="http://schemas.microsoft.com/office/powerpoint/2010/main" val="3215808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使用视觉效果</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smtClean="0"/>
              <a:t>图片</a:t>
            </a:r>
            <a:r>
              <a:rPr lang="zh-CN" altLang="zh-CN" dirty="0"/>
              <a:t>和其他内容的插入与</a:t>
            </a:r>
            <a:r>
              <a:rPr lang="zh-CN" altLang="zh-CN" dirty="0" smtClean="0"/>
              <a:t>排列</a:t>
            </a:r>
            <a:endParaRPr lang="en-US" altLang="zh-CN" dirty="0" smtClean="0"/>
          </a:p>
          <a:p>
            <a:r>
              <a:rPr lang="zh-CN" altLang="zh-CN" sz="1800" dirty="0"/>
              <a:t>可以将来自诸多不同来源的图片和剪贴画 （剪贴画：一张现成的图片，经常以位图或绘图图形的组合的形式出现。）插入或复制到</a:t>
            </a:r>
            <a:r>
              <a:rPr lang="en-US" altLang="zh-CN" sz="1800" dirty="0"/>
              <a:t>PPT</a:t>
            </a:r>
            <a:r>
              <a:rPr lang="zh-CN" altLang="zh-CN" sz="1800" dirty="0"/>
              <a:t>中，包括从提供剪贴画的网站下载、从网页复制或从保存图片的文件夹插入。也可以将图片和剪贴画作为</a:t>
            </a:r>
            <a:r>
              <a:rPr lang="en-US" altLang="zh-CN" sz="1800" dirty="0"/>
              <a:t> PPT</a:t>
            </a:r>
            <a:r>
              <a:rPr lang="zh-CN" altLang="zh-CN" sz="1800" dirty="0"/>
              <a:t>中的幻灯片背景。</a:t>
            </a:r>
          </a:p>
          <a:p>
            <a:endParaRPr lang="zh-CN" altLang="en-US" dirty="0"/>
          </a:p>
        </p:txBody>
      </p:sp>
    </p:spTree>
    <p:extLst>
      <p:ext uri="{BB962C8B-B14F-4D97-AF65-F5344CB8AC3E}">
        <p14:creationId xmlns:p14="http://schemas.microsoft.com/office/powerpoint/2010/main" val="4287009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使用视觉效果</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创建和修改</a:t>
            </a:r>
            <a:r>
              <a:rPr lang="zh-CN" altLang="zh-CN" dirty="0" smtClean="0"/>
              <a:t>图形</a:t>
            </a:r>
            <a:endParaRPr lang="en-US" altLang="zh-CN" dirty="0" smtClean="0"/>
          </a:p>
          <a:p>
            <a:r>
              <a:rPr lang="zh-CN" altLang="zh-CN" sz="1800" dirty="0"/>
              <a:t>添加一个形状，或者合并多个形状以生成一个绘图或一个更为复杂的形状。可用的形状包括：线条、基本几何形状、箭头、公式形状、流程图形状、星、旗帜和标注。</a:t>
            </a:r>
          </a:p>
          <a:p>
            <a:r>
              <a:rPr lang="zh-CN" altLang="zh-CN" sz="1800" dirty="0"/>
              <a:t>在“插入”选项卡</a:t>
            </a:r>
            <a:r>
              <a:rPr lang="en-US" altLang="zh-CN" sz="1800" dirty="0"/>
              <a:t>/</a:t>
            </a:r>
            <a:r>
              <a:rPr lang="zh-CN" altLang="zh-CN" sz="1800" dirty="0"/>
              <a:t>“插图”组中，单击“形状”下拉按钮可选择多种类型的形状。如图</a:t>
            </a:r>
            <a:r>
              <a:rPr lang="en-US" altLang="zh-CN" sz="1800" dirty="0"/>
              <a:t>9-43</a:t>
            </a:r>
            <a:r>
              <a:rPr lang="zh-CN" altLang="zh-CN" sz="1800" dirty="0"/>
              <a:t>所示。</a:t>
            </a:r>
          </a:p>
          <a:p>
            <a:r>
              <a:rPr lang="zh-CN" altLang="zh-CN" sz="1800" dirty="0"/>
              <a:t>添加一个或多个形状后，您可以在其中添加文字、项目符号、编号和快速样式。</a:t>
            </a:r>
          </a:p>
          <a:p>
            <a:r>
              <a:rPr lang="zh-CN" altLang="zh-CN" sz="1800" dirty="0"/>
              <a:t>在“图片工具”</a:t>
            </a:r>
            <a:r>
              <a:rPr lang="en-US" altLang="zh-CN" sz="1800" dirty="0"/>
              <a:t>/</a:t>
            </a:r>
            <a:r>
              <a:rPr lang="zh-CN" altLang="zh-CN" sz="1800" dirty="0"/>
              <a:t>“格式”选项卡上，可以更改“形状样式”和里面文字的样式等。</a:t>
            </a:r>
          </a:p>
          <a:p>
            <a:endParaRPr lang="zh-CN" altLang="en-US" dirty="0"/>
          </a:p>
        </p:txBody>
      </p:sp>
    </p:spTree>
    <p:extLst>
      <p:ext uri="{BB962C8B-B14F-4D97-AF65-F5344CB8AC3E}">
        <p14:creationId xmlns:p14="http://schemas.microsoft.com/office/powerpoint/2010/main" val="394551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9.5</a:t>
            </a:r>
            <a:r>
              <a:rPr lang="zh-CN" altLang="zh-CN" dirty="0"/>
              <a:t>使用视觉效果</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插入音频和视频等</a:t>
            </a:r>
            <a:r>
              <a:rPr lang="zh-CN" altLang="zh-CN" dirty="0" smtClean="0"/>
              <a:t>媒体</a:t>
            </a:r>
            <a:endParaRPr lang="en-US" altLang="zh-CN" dirty="0" smtClean="0"/>
          </a:p>
          <a:p>
            <a:r>
              <a:rPr lang="zh-CN" altLang="zh-CN" sz="1800" dirty="0"/>
              <a:t>在自动播放的演示文稿中（将</a:t>
            </a:r>
            <a:r>
              <a:rPr lang="en-US" altLang="zh-CN" sz="1800" dirty="0"/>
              <a:t>PPT</a:t>
            </a:r>
            <a:r>
              <a:rPr lang="zh-CN" altLang="zh-CN" sz="1800" dirty="0"/>
              <a:t>文件保存为，或将其后缀名改为</a:t>
            </a:r>
            <a:r>
              <a:rPr lang="en-US" altLang="zh-CN" sz="1800" dirty="0"/>
              <a:t>.</a:t>
            </a:r>
            <a:r>
              <a:rPr lang="en-US" altLang="zh-CN" sz="1800" dirty="0" err="1"/>
              <a:t>ppsx</a:t>
            </a:r>
            <a:r>
              <a:rPr lang="zh-CN" altLang="zh-CN" sz="1800" dirty="0"/>
              <a:t>后，再点击该文件，便开始自动播放），或娱乐、学习型的</a:t>
            </a:r>
            <a:r>
              <a:rPr lang="en-US" altLang="zh-CN" sz="1800" dirty="0"/>
              <a:t>PPT</a:t>
            </a:r>
            <a:r>
              <a:rPr lang="zh-CN" altLang="zh-CN" sz="1800" dirty="0"/>
              <a:t>中，为了得到更好的效果，一般会使用视频或背景音乐。</a:t>
            </a:r>
          </a:p>
          <a:p>
            <a:r>
              <a:rPr lang="zh-CN" altLang="zh-CN" sz="1800" dirty="0"/>
              <a:t>可以在</a:t>
            </a:r>
            <a:r>
              <a:rPr lang="en-US" altLang="zh-CN" sz="1800" dirty="0"/>
              <a:t>PPT</a:t>
            </a:r>
            <a:r>
              <a:rPr lang="zh-CN" altLang="zh-CN" sz="1800" dirty="0"/>
              <a:t>中添加音频，如音乐、旁白、原声摘要等。</a:t>
            </a:r>
          </a:p>
          <a:p>
            <a:pPr marL="0" indent="0">
              <a:buNone/>
            </a:pP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971600" y="3933056"/>
            <a:ext cx="5414010" cy="1652270"/>
          </a:xfrm>
          <a:prstGeom prst="rect">
            <a:avLst/>
          </a:prstGeom>
          <a:noFill/>
          <a:ln>
            <a:noFill/>
          </a:ln>
        </p:spPr>
      </p:pic>
    </p:spTree>
    <p:extLst>
      <p:ext uri="{BB962C8B-B14F-4D97-AF65-F5344CB8AC3E}">
        <p14:creationId xmlns:p14="http://schemas.microsoft.com/office/powerpoint/2010/main" val="1458772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9.5</a:t>
            </a:r>
            <a:r>
              <a:rPr lang="zh-CN" altLang="zh-CN" dirty="0" smtClean="0"/>
              <a:t>使用视觉效果</a:t>
            </a:r>
            <a:r>
              <a:rPr lang="en-US" altLang="zh-CN" dirty="0" smtClean="0"/>
              <a:t/>
            </a:r>
            <a:br>
              <a:rPr lang="en-US" altLang="zh-CN" dirty="0" smtClean="0"/>
            </a:br>
            <a:r>
              <a:rPr lang="zh-CN" altLang="zh-CN" dirty="0" smtClean="0"/>
              <a:t>知识</a:t>
            </a:r>
            <a:r>
              <a:rPr lang="zh-CN" altLang="zh-CN" dirty="0"/>
              <a:t>点解析</a:t>
            </a:r>
            <a:endParaRPr lang="zh-CN" altLang="en-US" dirty="0"/>
          </a:p>
        </p:txBody>
      </p:sp>
      <p:sp>
        <p:nvSpPr>
          <p:cNvPr id="3" name="内容占位符 2"/>
          <p:cNvSpPr>
            <a:spLocks noGrp="1"/>
          </p:cNvSpPr>
          <p:nvPr>
            <p:ph idx="1"/>
          </p:nvPr>
        </p:nvSpPr>
        <p:spPr>
          <a:xfrm>
            <a:off x="539552" y="2204864"/>
            <a:ext cx="8229600" cy="3484984"/>
          </a:xfrm>
        </p:spPr>
        <p:txBody>
          <a:bodyPr/>
          <a:lstStyle/>
          <a:p>
            <a:r>
              <a:rPr lang="zh-CN" altLang="en-US" dirty="0"/>
              <a:t>请参照书上步骤，自行完成</a:t>
            </a:r>
          </a:p>
          <a:p>
            <a:pPr marL="0" indent="0">
              <a:buNone/>
            </a:pPr>
            <a:endParaRPr lang="zh-CN" altLang="en-US" dirty="0"/>
          </a:p>
        </p:txBody>
      </p:sp>
    </p:spTree>
    <p:extLst>
      <p:ext uri="{BB962C8B-B14F-4D97-AF65-F5344CB8AC3E}">
        <p14:creationId xmlns:p14="http://schemas.microsoft.com/office/powerpoint/2010/main" val="1063947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9.6</a:t>
            </a:r>
            <a:r>
              <a:rPr lang="zh-CN" altLang="zh-CN" dirty="0" smtClean="0"/>
              <a:t>应用</a:t>
            </a:r>
            <a:r>
              <a:rPr lang="zh-CN" altLang="zh-CN" dirty="0"/>
              <a:t>切换、动画和超</a:t>
            </a:r>
            <a:r>
              <a:rPr lang="zh-CN" altLang="zh-CN" dirty="0" smtClean="0"/>
              <a:t>链接</a:t>
            </a:r>
            <a:r>
              <a:rPr lang="en-US" altLang="zh-CN" dirty="0" smtClean="0"/>
              <a:t/>
            </a:r>
            <a:br>
              <a:rPr lang="en-US" altLang="zh-CN" dirty="0" smtClean="0"/>
            </a:br>
            <a:r>
              <a:rPr lang="zh-CN" altLang="zh-CN" dirty="0"/>
              <a:t>知识点解析</a:t>
            </a:r>
            <a:endParaRPr lang="zh-CN" altLang="en-US" dirty="0"/>
          </a:p>
        </p:txBody>
      </p:sp>
      <p:sp>
        <p:nvSpPr>
          <p:cNvPr id="3" name="内容占位符 2"/>
          <p:cNvSpPr>
            <a:spLocks noGrp="1"/>
          </p:cNvSpPr>
          <p:nvPr>
            <p:ph idx="1"/>
          </p:nvPr>
        </p:nvSpPr>
        <p:spPr>
          <a:xfrm>
            <a:off x="467544" y="1340768"/>
            <a:ext cx="8229600" cy="4525963"/>
          </a:xfrm>
        </p:spPr>
        <p:txBody>
          <a:bodyPr/>
          <a:lstStyle/>
          <a:p>
            <a:r>
              <a:rPr lang="zh-CN" altLang="zh-CN" dirty="0"/>
              <a:t>应用和修改幻灯片之间的</a:t>
            </a:r>
            <a:r>
              <a:rPr lang="zh-CN" altLang="zh-CN" dirty="0" smtClean="0"/>
              <a:t>切换</a:t>
            </a:r>
            <a:endParaRPr lang="en-US" altLang="zh-CN" dirty="0" smtClean="0"/>
          </a:p>
          <a:p>
            <a:r>
              <a:rPr lang="zh-CN" altLang="zh-CN" sz="1800" dirty="0"/>
              <a:t>灯片切换效果是在演示期间从一片幻灯片移到下一片幻灯片时在“幻灯片放映”视图中出现的动画效果。在</a:t>
            </a:r>
            <a:r>
              <a:rPr lang="en-US" altLang="zh-CN" sz="1800" dirty="0"/>
              <a:t>PowerPoint</a:t>
            </a:r>
            <a:r>
              <a:rPr lang="zh-CN" altLang="zh-CN" sz="1800" dirty="0"/>
              <a:t>中可以为某片或某几片幻灯片添加切换效果库中的效果，也可全部应用。可以控制切换效果的速度，添加声音，甚至还可以对切换效果的属性进行自定义</a:t>
            </a:r>
            <a:r>
              <a:rPr lang="zh-CN" altLang="zh-CN" sz="1800" dirty="0" smtClean="0"/>
              <a:t>。</a:t>
            </a:r>
            <a:endParaRPr lang="en-US" altLang="zh-CN" sz="1800" dirty="0" smtClean="0"/>
          </a:p>
          <a:p>
            <a:endParaRPr lang="zh-CN" altLang="en-US" sz="1800" dirty="0"/>
          </a:p>
        </p:txBody>
      </p:sp>
      <p:pic>
        <p:nvPicPr>
          <p:cNvPr id="4" name="图片 3"/>
          <p:cNvPicPr/>
          <p:nvPr/>
        </p:nvPicPr>
        <p:blipFill rotWithShape="1">
          <a:blip r:embed="rId2">
            <a:extLst>
              <a:ext uri="{28A0092B-C50C-407E-A947-70E740481C1C}">
                <a14:useLocalDpi xmlns:a14="http://schemas.microsoft.com/office/drawing/2010/main" val="0"/>
              </a:ext>
            </a:extLst>
          </a:blip>
          <a:srcRect l="4675" t="3492" r="37814" b="47381"/>
          <a:stretch/>
        </p:blipFill>
        <p:spPr bwMode="auto">
          <a:xfrm>
            <a:off x="1259632" y="3356992"/>
            <a:ext cx="5791200" cy="30911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33717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应用切换、动画和超链接</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应用内置动画和自定义</a:t>
            </a:r>
            <a:r>
              <a:rPr lang="zh-CN" altLang="zh-CN" dirty="0" smtClean="0"/>
              <a:t>动画</a:t>
            </a:r>
            <a:endParaRPr lang="en-US" altLang="zh-CN" dirty="0" smtClean="0"/>
          </a:p>
          <a:p>
            <a:r>
              <a:rPr lang="zh-CN" altLang="zh-CN" sz="1800" dirty="0"/>
              <a:t>在设置动画效果前要选择幻灯片上的某个具体对象，否则动画功能不可用。</a:t>
            </a:r>
          </a:p>
          <a:p>
            <a:r>
              <a:rPr lang="zh-CN" altLang="zh-CN" sz="1800" dirty="0"/>
              <a:t>应用动画的对象可以是一个文本框、一个图片、一个表格，或它们的组合。</a:t>
            </a:r>
          </a:p>
          <a:p>
            <a:r>
              <a:rPr lang="zh-CN" altLang="zh-CN" sz="1800" dirty="0"/>
              <a:t>对象的动画效果分成以下四类，如图</a:t>
            </a:r>
            <a:r>
              <a:rPr lang="en-US" altLang="zh-CN" sz="1800" dirty="0"/>
              <a:t>9-54</a:t>
            </a:r>
            <a:r>
              <a:rPr lang="zh-CN" altLang="zh-CN" sz="1800" dirty="0"/>
              <a:t>所示。</a:t>
            </a:r>
          </a:p>
          <a:p>
            <a:r>
              <a:rPr lang="zh-CN" altLang="zh-CN" sz="1800" dirty="0"/>
              <a:t>（</a:t>
            </a:r>
            <a:r>
              <a:rPr lang="en-US" altLang="zh-CN" sz="1800" dirty="0"/>
              <a:t>1</a:t>
            </a:r>
            <a:r>
              <a:rPr lang="zh-CN" altLang="zh-CN" sz="1800" dirty="0"/>
              <a:t>）进入：是放映过程中对象从无到有的动态效果，是最常用的效果。</a:t>
            </a:r>
          </a:p>
          <a:p>
            <a:r>
              <a:rPr lang="zh-CN" altLang="zh-CN" sz="1800" dirty="0"/>
              <a:t>（</a:t>
            </a:r>
            <a:r>
              <a:rPr lang="en-US" altLang="zh-CN" sz="1800" dirty="0"/>
              <a:t>2</a:t>
            </a:r>
            <a:r>
              <a:rPr lang="zh-CN" altLang="zh-CN" sz="1800" dirty="0"/>
              <a:t>）强调：是放映过程中对象已显示，但为了突出而添加的动态效果，达到强调的目的。</a:t>
            </a:r>
          </a:p>
          <a:p>
            <a:r>
              <a:rPr lang="zh-CN" altLang="zh-CN" sz="1800" dirty="0"/>
              <a:t>（</a:t>
            </a:r>
            <a:r>
              <a:rPr lang="en-US" altLang="zh-CN" sz="1800" dirty="0"/>
              <a:t>3</a:t>
            </a:r>
            <a:r>
              <a:rPr lang="zh-CN" altLang="zh-CN" sz="1800" dirty="0"/>
              <a:t>）退出：是放映过程中对象从有到无的动态效果，通常在同一幻灯片中对象太多，出现拥挤重叠的情况下，让这些对象按顺序进入，并且在下一对象进入前让前一对象退出，使前一对象不影响后一对象，则在放映过程中是看不出对象的拥挤和重叠的，相对地扩大了幻灯片的版面空间。</a:t>
            </a:r>
          </a:p>
          <a:p>
            <a:r>
              <a:rPr lang="zh-CN" altLang="zh-CN" sz="1800" dirty="0"/>
              <a:t>（</a:t>
            </a:r>
            <a:r>
              <a:rPr lang="en-US" altLang="zh-CN" sz="1800" dirty="0"/>
              <a:t>4</a:t>
            </a:r>
            <a:r>
              <a:rPr lang="zh-CN" altLang="zh-CN" sz="1800" dirty="0"/>
              <a:t>）动作路径：是放映过程中对象按指定的路径移动的效果。</a:t>
            </a:r>
          </a:p>
          <a:p>
            <a:endParaRPr lang="zh-CN" altLang="en-US" dirty="0"/>
          </a:p>
        </p:txBody>
      </p:sp>
    </p:spTree>
    <p:extLst>
      <p:ext uri="{BB962C8B-B14F-4D97-AF65-F5344CB8AC3E}">
        <p14:creationId xmlns:p14="http://schemas.microsoft.com/office/powerpoint/2010/main" val="29055382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应用切换、动画和超链接</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a:xfrm>
            <a:off x="467544" y="1484784"/>
            <a:ext cx="8229600" cy="4525963"/>
          </a:xfrm>
        </p:spPr>
        <p:txBody>
          <a:bodyPr/>
          <a:lstStyle/>
          <a:p>
            <a:r>
              <a:rPr lang="zh-CN" altLang="zh-CN" sz="1600" dirty="0"/>
              <a:t>复杂完美的动画效果通常要将四种效果有机结合，灵活运用。</a:t>
            </a:r>
          </a:p>
          <a:p>
            <a:r>
              <a:rPr lang="zh-CN" altLang="zh-CN" sz="1600" dirty="0"/>
              <a:t>对象的动画效果是有顺序的，按添加动画的先后顺序自动编号，可以重新调整，但要符合逻辑，配合演讲者的节奏。动画效果也可通过效果选项、计时选项等设计其细节，以达到令人满意的效果。</a:t>
            </a:r>
          </a:p>
          <a:p>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780928"/>
            <a:ext cx="2160240" cy="3876068"/>
          </a:xfrm>
          <a:prstGeom prst="rect">
            <a:avLst/>
          </a:prstGeom>
          <a:noFill/>
          <a:ln>
            <a:solidFill>
              <a:schemeClr val="tx1"/>
            </a:solidFill>
          </a:ln>
        </p:spPr>
      </p:pic>
      <p:pic>
        <p:nvPicPr>
          <p:cNvPr id="5" name="图片 4"/>
          <p:cNvPicPr/>
          <p:nvPr/>
        </p:nvPicPr>
        <p:blipFill>
          <a:blip r:embed="rId3"/>
          <a:stretch>
            <a:fillRect/>
          </a:stretch>
        </p:blipFill>
        <p:spPr>
          <a:xfrm>
            <a:off x="4499992" y="2748150"/>
            <a:ext cx="2088232" cy="3507784"/>
          </a:xfrm>
          <a:prstGeom prst="rect">
            <a:avLst/>
          </a:prstGeom>
        </p:spPr>
      </p:pic>
    </p:spTree>
    <p:extLst>
      <p:ext uri="{BB962C8B-B14F-4D97-AF65-F5344CB8AC3E}">
        <p14:creationId xmlns:p14="http://schemas.microsoft.com/office/powerpoint/2010/main" val="32271547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应用切换、动画和超链接</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应用效果和路径</a:t>
            </a:r>
            <a:r>
              <a:rPr lang="zh-CN" altLang="zh-CN" dirty="0" smtClean="0"/>
              <a:t>选项</a:t>
            </a:r>
            <a:endParaRPr lang="en-US" altLang="zh-CN" dirty="0" smtClean="0"/>
          </a:p>
          <a:p>
            <a:r>
              <a:rPr lang="zh-CN" altLang="zh-CN" sz="2000" dirty="0"/>
              <a:t>可以在“动画”选项卡</a:t>
            </a:r>
            <a:r>
              <a:rPr lang="en-US" altLang="zh-CN" sz="2000" dirty="0"/>
              <a:t>/</a:t>
            </a:r>
            <a:r>
              <a:rPr lang="zh-CN" altLang="zh-CN" sz="2000" dirty="0"/>
              <a:t>“动画”组中，单击“对话框启动器”，即可弹出如图</a:t>
            </a:r>
            <a:r>
              <a:rPr lang="en-US" altLang="zh-CN" sz="2000" dirty="0"/>
              <a:t>9-56</a:t>
            </a:r>
            <a:r>
              <a:rPr lang="zh-CN" altLang="zh-CN" sz="2000" dirty="0"/>
              <a:t>所示的“效果选项”对话框，设置动画增强声音、动画播放后的效果、计时、触发器、重复选项等</a:t>
            </a:r>
            <a:r>
              <a:rPr lang="zh-CN" altLang="zh-CN" sz="2000" dirty="0" smtClean="0"/>
              <a:t>。</a:t>
            </a:r>
            <a:endParaRPr lang="en-US" altLang="zh-CN" sz="2000" dirty="0" smtClean="0"/>
          </a:p>
          <a:p>
            <a:endParaRPr lang="zh-CN" altLang="en-US" sz="2000" dirty="0"/>
          </a:p>
        </p:txBody>
      </p:sp>
      <p:pic>
        <p:nvPicPr>
          <p:cNvPr id="4" name="图片 3"/>
          <p:cNvPicPr/>
          <p:nvPr/>
        </p:nvPicPr>
        <p:blipFill rotWithShape="1">
          <a:blip r:embed="rId2">
            <a:extLst>
              <a:ext uri="{28A0092B-C50C-407E-A947-70E740481C1C}">
                <a14:useLocalDpi xmlns:a14="http://schemas.microsoft.com/office/drawing/2010/main" val="0"/>
              </a:ext>
            </a:extLst>
          </a:blip>
          <a:srcRect t="5513" b="1312"/>
          <a:stretch/>
        </p:blipFill>
        <p:spPr bwMode="auto">
          <a:xfrm>
            <a:off x="251520" y="3450169"/>
            <a:ext cx="3657600" cy="2662555"/>
          </a:xfrm>
          <a:prstGeom prst="rect">
            <a:avLst/>
          </a:prstGeom>
          <a:noFill/>
          <a:ln>
            <a:noFill/>
          </a:ln>
          <a:extLst>
            <a:ext uri="{53640926-AAD7-44D8-BBD7-CCE9431645EC}">
              <a14:shadowObscured xmlns:a14="http://schemas.microsoft.com/office/drawing/2010/main"/>
            </a:ext>
          </a:extLst>
        </p:spPr>
      </p:pic>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4211960" y="3409848"/>
            <a:ext cx="2321560" cy="3315335"/>
          </a:xfrm>
          <a:prstGeom prst="rect">
            <a:avLst/>
          </a:prstGeom>
          <a:noFill/>
          <a:ln>
            <a:noFill/>
          </a:ln>
        </p:spPr>
      </p:pic>
    </p:spTree>
    <p:extLst>
      <p:ext uri="{BB962C8B-B14F-4D97-AF65-F5344CB8AC3E}">
        <p14:creationId xmlns:p14="http://schemas.microsoft.com/office/powerpoint/2010/main" val="28579530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应用切换、动画和超链接</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插入超</a:t>
            </a:r>
            <a:r>
              <a:rPr lang="zh-CN" altLang="zh-CN" dirty="0" smtClean="0"/>
              <a:t>链接</a:t>
            </a:r>
            <a:endParaRPr lang="en-US" altLang="zh-CN" dirty="0" smtClean="0"/>
          </a:p>
          <a:p>
            <a:r>
              <a:rPr lang="zh-CN" altLang="zh-CN" sz="1600" dirty="0"/>
              <a:t>在“普通”视图中，可以对文本或对象（如图片、图形、形状或艺术字）创建超链接。</a:t>
            </a:r>
          </a:p>
          <a:p>
            <a:r>
              <a:rPr lang="zh-CN" altLang="zh-CN" sz="1600" dirty="0"/>
              <a:t>在“插入”选项卡</a:t>
            </a:r>
            <a:r>
              <a:rPr lang="en-US" altLang="zh-CN" sz="1600" dirty="0"/>
              <a:t>/</a:t>
            </a:r>
            <a:r>
              <a:rPr lang="zh-CN" altLang="zh-CN" sz="1600" dirty="0"/>
              <a:t>“链接”组中，单击“超链接”。如</a:t>
            </a:r>
            <a:r>
              <a:rPr lang="zh-CN" altLang="zh-CN" sz="1600" dirty="0" smtClean="0"/>
              <a:t>图所</a:t>
            </a:r>
            <a:r>
              <a:rPr lang="zh-CN" altLang="zh-CN" sz="1600" dirty="0"/>
              <a:t>示，可以插入超链接。或在要用作超链接的文本或对象上单击鼠标右键，快捷菜单中选“超链接”。</a:t>
            </a:r>
          </a:p>
          <a:p>
            <a:endParaRPr lang="zh-CN" altLang="en-US" dirty="0"/>
          </a:p>
        </p:txBody>
      </p:sp>
      <p:pic>
        <p:nvPicPr>
          <p:cNvPr id="4" name="图片 3"/>
          <p:cNvPicPr/>
          <p:nvPr/>
        </p:nvPicPr>
        <p:blipFill rotWithShape="1">
          <a:blip r:embed="rId2">
            <a:extLst>
              <a:ext uri="{28A0092B-C50C-407E-A947-70E740481C1C}">
                <a14:useLocalDpi xmlns:a14="http://schemas.microsoft.com/office/drawing/2010/main" val="0"/>
              </a:ext>
            </a:extLst>
          </a:blip>
          <a:srcRect t="16641" b="27"/>
          <a:stretch/>
        </p:blipFill>
        <p:spPr>
          <a:xfrm>
            <a:off x="2051720" y="3501008"/>
            <a:ext cx="3562350" cy="1240155"/>
          </a:xfrm>
          <a:prstGeom prst="rect">
            <a:avLst/>
          </a:prstGeom>
          <a:ln w="12700">
            <a:solidFill>
              <a:srgbClr val="00B0F0"/>
            </a:solidFill>
          </a:ln>
        </p:spPr>
      </p:pic>
    </p:spTree>
    <p:extLst>
      <p:ext uri="{BB962C8B-B14F-4D97-AF65-F5344CB8AC3E}">
        <p14:creationId xmlns:p14="http://schemas.microsoft.com/office/powerpoint/2010/main" val="6187837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9.6</a:t>
            </a:r>
            <a:r>
              <a:rPr lang="zh-CN" altLang="zh-CN" dirty="0"/>
              <a:t>应用切换、动画和超链接</a:t>
            </a:r>
            <a:r>
              <a:rPr lang="en-US" altLang="zh-CN" dirty="0"/>
              <a:t/>
            </a:r>
            <a:br>
              <a:rPr lang="en-US" altLang="zh-CN" dirty="0"/>
            </a:br>
            <a:r>
              <a:rPr lang="zh-CN" altLang="en-US" dirty="0"/>
              <a:t>任务实现</a:t>
            </a:r>
          </a:p>
        </p:txBody>
      </p:sp>
      <p:sp>
        <p:nvSpPr>
          <p:cNvPr id="3" name="内容占位符 2"/>
          <p:cNvSpPr>
            <a:spLocks noGrp="1"/>
          </p:cNvSpPr>
          <p:nvPr>
            <p:ph idx="1"/>
          </p:nvPr>
        </p:nvSpPr>
        <p:spPr>
          <a:xfrm>
            <a:off x="467544" y="2060848"/>
            <a:ext cx="8229600" cy="2332856"/>
          </a:xfrm>
        </p:spPr>
        <p:txBody>
          <a:bodyPr/>
          <a:lstStyle/>
          <a:p>
            <a:r>
              <a:rPr lang="zh-CN" altLang="en-US" dirty="0"/>
              <a:t>请参照书上步骤，自行完成</a:t>
            </a:r>
          </a:p>
          <a:p>
            <a:endParaRPr lang="zh-CN" altLang="en-US" dirty="0"/>
          </a:p>
        </p:txBody>
      </p:sp>
    </p:spTree>
    <p:extLst>
      <p:ext uri="{BB962C8B-B14F-4D97-AF65-F5344CB8AC3E}">
        <p14:creationId xmlns:p14="http://schemas.microsoft.com/office/powerpoint/2010/main" val="1860310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9.1  </a:t>
            </a:r>
            <a:r>
              <a:rPr lang="zh-CN" altLang="zh-CN" dirty="0" smtClean="0"/>
              <a:t>项目分析</a:t>
            </a:r>
            <a:endParaRPr lang="zh-CN" altLang="en-US" dirty="0"/>
          </a:p>
        </p:txBody>
      </p:sp>
      <p:pic>
        <p:nvPicPr>
          <p:cNvPr id="6" name="图片 5"/>
          <p:cNvPicPr/>
          <p:nvPr/>
        </p:nvPicPr>
        <p:blipFill rotWithShape="1">
          <a:blip r:embed="rId2">
            <a:extLst>
              <a:ext uri="{28A0092B-C50C-407E-A947-70E740481C1C}">
                <a14:useLocalDpi xmlns:a14="http://schemas.microsoft.com/office/drawing/2010/main" val="0"/>
              </a:ext>
            </a:extLst>
          </a:blip>
          <a:srcRect r="16693"/>
          <a:stretch/>
        </p:blipFill>
        <p:spPr bwMode="auto">
          <a:xfrm>
            <a:off x="1259632" y="1340768"/>
            <a:ext cx="6238875" cy="481012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125721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9.7</a:t>
            </a:r>
            <a:r>
              <a:rPr lang="zh-CN" altLang="zh-CN" dirty="0" smtClean="0"/>
              <a:t>协作</a:t>
            </a:r>
            <a:r>
              <a:rPr lang="zh-CN" altLang="zh-CN" dirty="0"/>
              <a:t>和放映演示文稿</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保存演示</a:t>
            </a:r>
            <a:r>
              <a:rPr lang="zh-CN" altLang="zh-CN" dirty="0" smtClean="0"/>
              <a:t>文稿</a:t>
            </a:r>
            <a:endParaRPr lang="en-US" altLang="zh-CN" dirty="0" smtClean="0"/>
          </a:p>
          <a:p>
            <a:r>
              <a:rPr lang="zh-CN" altLang="zh-CN" sz="2000" dirty="0"/>
              <a:t>（</a:t>
            </a:r>
            <a:r>
              <a:rPr lang="en-US" altLang="zh-CN" sz="2000" dirty="0"/>
              <a:t>1</a:t>
            </a:r>
            <a:r>
              <a:rPr lang="zh-CN" altLang="zh-CN" sz="2000" dirty="0"/>
              <a:t>）将字体嵌入文件后进行保存</a:t>
            </a:r>
          </a:p>
          <a:p>
            <a:r>
              <a:rPr lang="zh-CN" altLang="zh-CN" sz="2000" dirty="0"/>
              <a:t>（</a:t>
            </a:r>
            <a:r>
              <a:rPr lang="en-US" altLang="zh-CN" sz="2000" dirty="0"/>
              <a:t>2</a:t>
            </a:r>
            <a:r>
              <a:rPr lang="zh-CN" altLang="zh-CN" sz="2000" dirty="0"/>
              <a:t>）另存为早期版本</a:t>
            </a:r>
          </a:p>
          <a:p>
            <a:r>
              <a:rPr lang="zh-CN" altLang="zh-CN" sz="2000" dirty="0"/>
              <a:t>（</a:t>
            </a:r>
            <a:r>
              <a:rPr lang="en-US" altLang="zh-CN" sz="2000" dirty="0"/>
              <a:t>3</a:t>
            </a:r>
            <a:r>
              <a:rPr lang="zh-CN" altLang="zh-CN" sz="2000" dirty="0"/>
              <a:t>）另存为</a:t>
            </a:r>
            <a:r>
              <a:rPr lang="en-US" altLang="zh-CN" sz="2000" dirty="0"/>
              <a:t> PDF </a:t>
            </a:r>
            <a:r>
              <a:rPr lang="zh-CN" altLang="zh-CN" sz="2000" dirty="0"/>
              <a:t>或</a:t>
            </a:r>
            <a:r>
              <a:rPr lang="en-US" altLang="zh-CN" sz="2000" dirty="0"/>
              <a:t> XPS</a:t>
            </a:r>
            <a:endParaRPr lang="zh-CN" altLang="zh-CN" sz="2000" dirty="0"/>
          </a:p>
          <a:p>
            <a:r>
              <a:rPr lang="zh-CN" altLang="zh-CN" sz="2000" dirty="0"/>
              <a:t>还可将演示文稿打包成</a:t>
            </a:r>
            <a:r>
              <a:rPr lang="en-US" altLang="zh-CN" sz="2000" dirty="0"/>
              <a:t>CD</a:t>
            </a:r>
            <a:r>
              <a:rPr lang="zh-CN" altLang="zh-CN" sz="2000" dirty="0"/>
              <a:t>或发布到网上。单击“文件”选项卡</a:t>
            </a:r>
            <a:r>
              <a:rPr lang="en-US" altLang="zh-CN" sz="2000" dirty="0"/>
              <a:t>/</a:t>
            </a:r>
            <a:r>
              <a:rPr lang="zh-CN" altLang="zh-CN" sz="2000" dirty="0"/>
              <a:t>“保存并发送”，“将演示文稿打包成</a:t>
            </a:r>
            <a:r>
              <a:rPr lang="en-US" altLang="zh-CN" sz="2000" dirty="0"/>
              <a:t> CD</a:t>
            </a:r>
            <a:r>
              <a:rPr lang="zh-CN" altLang="zh-CN" sz="2000" dirty="0"/>
              <a:t>”，然后在右窗格中单击“打包成</a:t>
            </a:r>
            <a:r>
              <a:rPr lang="en-US" altLang="zh-CN" sz="2000" dirty="0"/>
              <a:t>CD</a:t>
            </a:r>
            <a:r>
              <a:rPr lang="zh-CN" altLang="zh-CN" sz="2000" dirty="0"/>
              <a:t>”。</a:t>
            </a:r>
          </a:p>
          <a:p>
            <a:r>
              <a:rPr lang="zh-CN" altLang="zh-CN" sz="2000" dirty="0"/>
              <a:t>按</a:t>
            </a:r>
            <a:r>
              <a:rPr lang="en-US" altLang="zh-CN" sz="2000" dirty="0"/>
              <a:t> Ctrl + S </a:t>
            </a:r>
            <a:r>
              <a:rPr lang="zh-CN" altLang="zh-CN" sz="2000" dirty="0"/>
              <a:t>键或单击屏幕左上角的“保存” 按钮，随时快速保存演示文稿。</a:t>
            </a:r>
          </a:p>
          <a:p>
            <a:endParaRPr lang="zh-CN" altLang="en-US" sz="2000" dirty="0"/>
          </a:p>
        </p:txBody>
      </p:sp>
    </p:spTree>
    <p:extLst>
      <p:ext uri="{BB962C8B-B14F-4D97-AF65-F5344CB8AC3E}">
        <p14:creationId xmlns:p14="http://schemas.microsoft.com/office/powerpoint/2010/main" val="376000877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协作和放映演示文稿</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打印演示</a:t>
            </a:r>
            <a:r>
              <a:rPr lang="zh-CN" altLang="zh-CN" dirty="0" smtClean="0"/>
              <a:t>文稿</a:t>
            </a:r>
            <a:endParaRPr lang="en-US" altLang="zh-CN" dirty="0" smtClean="0"/>
          </a:p>
          <a:p>
            <a:r>
              <a:rPr lang="zh-CN" altLang="zh-CN" sz="1600" dirty="0"/>
              <a:t>（</a:t>
            </a:r>
            <a:r>
              <a:rPr lang="en-US" altLang="zh-CN" sz="1600" dirty="0"/>
              <a:t>1</a:t>
            </a:r>
            <a:r>
              <a:rPr lang="zh-CN" altLang="zh-CN" sz="1600" dirty="0"/>
              <a:t>）设置幻灯片大小、页面方向和起始幻灯片编号</a:t>
            </a:r>
          </a:p>
          <a:p>
            <a:r>
              <a:rPr lang="zh-CN" altLang="zh-CN" sz="1600" dirty="0"/>
              <a:t>在“设计”选项卡</a:t>
            </a:r>
            <a:r>
              <a:rPr lang="en-US" altLang="zh-CN" sz="1600" dirty="0"/>
              <a:t>/</a:t>
            </a:r>
            <a:r>
              <a:rPr lang="zh-CN" altLang="zh-CN" sz="1600" dirty="0"/>
              <a:t>“页面设置”组中，单击“页面设置”，弹出的“页面设置”对话框中设置。 </a:t>
            </a:r>
          </a:p>
          <a:p>
            <a:r>
              <a:rPr lang="zh-CN" altLang="zh-CN" sz="1600" dirty="0"/>
              <a:t>（</a:t>
            </a:r>
            <a:r>
              <a:rPr lang="en-US" altLang="zh-CN" sz="1600" dirty="0"/>
              <a:t>2</a:t>
            </a:r>
            <a:r>
              <a:rPr lang="zh-CN" altLang="zh-CN" sz="1600" dirty="0"/>
              <a:t>）设置打印选项，如每页幻灯片数</a:t>
            </a:r>
          </a:p>
          <a:p>
            <a:r>
              <a:rPr lang="zh-CN" altLang="zh-CN" sz="1600" dirty="0"/>
              <a:t>在“文件”选项卡</a:t>
            </a:r>
            <a:r>
              <a:rPr lang="en-US" altLang="zh-CN" sz="1600" dirty="0"/>
              <a:t>/</a:t>
            </a:r>
            <a:r>
              <a:rPr lang="zh-CN" altLang="zh-CN" sz="1600" dirty="0"/>
              <a:t>“打印”， “打印机”和“打印设置”下可设置包括副本数、打印机、要打印的幻灯片、每页幻灯片数、颜色选项等等。</a:t>
            </a:r>
          </a:p>
          <a:p>
            <a:r>
              <a:rPr lang="zh-CN" altLang="zh-CN" sz="1600" dirty="0"/>
              <a:t>要以讲义格式在一页上打印一张或多片幻灯片，请在“讲义”下单击每页所需的幻灯片数。纯黑白选项打印不带灰填充色的讲义</a:t>
            </a:r>
            <a:r>
              <a:rPr lang="zh-CN" altLang="zh-CN" sz="1600" dirty="0" smtClean="0"/>
              <a:t>。</a:t>
            </a:r>
            <a:endParaRPr lang="zh-CN" altLang="zh-CN" sz="1600" dirty="0"/>
          </a:p>
          <a:p>
            <a:endParaRPr lang="zh-CN" altLang="en-US" dirty="0"/>
          </a:p>
        </p:txBody>
      </p:sp>
    </p:spTree>
    <p:extLst>
      <p:ext uri="{BB962C8B-B14F-4D97-AF65-F5344CB8AC3E}">
        <p14:creationId xmlns:p14="http://schemas.microsoft.com/office/powerpoint/2010/main" val="26362791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协作和放映演示文稿</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设置幻灯片</a:t>
            </a:r>
            <a:r>
              <a:rPr lang="zh-CN" altLang="zh-CN" dirty="0" smtClean="0"/>
              <a:t>放映</a:t>
            </a:r>
            <a:endParaRPr lang="en-US" altLang="zh-CN" dirty="0" smtClean="0"/>
          </a:p>
          <a:p>
            <a:r>
              <a:rPr lang="zh-CN" altLang="zh-CN" sz="1800" dirty="0"/>
              <a:t>掌握幻灯片如何开始放映、怎样跳转切换、如何结束、自定义放映等是必要的。三种放映类型的设置能满足不同场合的需要，要实现展台自动循环播放，一般要事先进行排练计时或录制幻灯片演示。</a:t>
            </a:r>
          </a:p>
          <a:p>
            <a:pPr marL="0" indent="0">
              <a:buNone/>
            </a:pPr>
            <a:r>
              <a:rPr lang="zh-CN" altLang="zh-CN" sz="1600" dirty="0"/>
              <a:t>（</a:t>
            </a:r>
            <a:r>
              <a:rPr lang="en-US" altLang="zh-CN" sz="1600" dirty="0"/>
              <a:t>1</a:t>
            </a:r>
            <a:r>
              <a:rPr lang="zh-CN" altLang="zh-CN" sz="1600" dirty="0"/>
              <a:t>）自定义幻灯片</a:t>
            </a:r>
            <a:r>
              <a:rPr lang="zh-CN" altLang="zh-CN" sz="1600" dirty="0" smtClean="0"/>
              <a:t>放映</a:t>
            </a:r>
            <a:endParaRPr lang="en-US" altLang="zh-CN" sz="1600" dirty="0" smtClean="0"/>
          </a:p>
          <a:p>
            <a:pPr marL="0" indent="0">
              <a:buNone/>
            </a:pPr>
            <a:r>
              <a:rPr lang="zh-CN" altLang="zh-CN" sz="1600" dirty="0"/>
              <a:t>（</a:t>
            </a:r>
            <a:r>
              <a:rPr lang="en-US" altLang="zh-CN" sz="1600" dirty="0"/>
              <a:t>2</a:t>
            </a:r>
            <a:r>
              <a:rPr lang="zh-CN" altLang="zh-CN" sz="1600" dirty="0"/>
              <a:t>）三种放映类型</a:t>
            </a:r>
          </a:p>
          <a:p>
            <a:pPr marL="0" indent="0">
              <a:buNone/>
            </a:pPr>
            <a:r>
              <a:rPr lang="zh-CN" altLang="zh-CN" sz="1600" dirty="0"/>
              <a:t>（</a:t>
            </a:r>
            <a:r>
              <a:rPr lang="en-US" altLang="zh-CN" sz="1600" dirty="0"/>
              <a:t>3</a:t>
            </a:r>
            <a:r>
              <a:rPr lang="zh-CN" altLang="zh-CN" sz="1600" dirty="0"/>
              <a:t>）三种待放映幻灯片方式</a:t>
            </a:r>
          </a:p>
          <a:p>
            <a:pPr marL="0" indent="0">
              <a:buNone/>
            </a:pPr>
            <a:endParaRPr lang="zh-CN" altLang="zh-CN" sz="1600" dirty="0"/>
          </a:p>
          <a:p>
            <a:pPr marL="0" indent="0">
              <a:buNone/>
            </a:pPr>
            <a:endParaRPr lang="zh-CN" altLang="en-US" dirty="0"/>
          </a:p>
        </p:txBody>
      </p:sp>
    </p:spTree>
    <p:extLst>
      <p:ext uri="{BB962C8B-B14F-4D97-AF65-F5344CB8AC3E}">
        <p14:creationId xmlns:p14="http://schemas.microsoft.com/office/powerpoint/2010/main" val="32836312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协作和放映演示文稿</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设置排练</a:t>
            </a:r>
            <a:r>
              <a:rPr lang="zh-CN" altLang="zh-CN" dirty="0" smtClean="0"/>
              <a:t>计时</a:t>
            </a:r>
            <a:endParaRPr lang="en-US" altLang="zh-CN" dirty="0" smtClean="0"/>
          </a:p>
          <a:p>
            <a:r>
              <a:rPr lang="zh-CN" altLang="zh-CN" sz="1600" dirty="0"/>
              <a:t>可以排练演示文稿，以确保它满足特定的时间框架。进行排练时，请使用幻灯片计时功能记录演示每个幻灯片所需的时间，然后在向实际观众演示时使用记录的时间自动播放幻灯片。</a:t>
            </a:r>
          </a:p>
          <a:p>
            <a:r>
              <a:rPr lang="zh-CN" altLang="zh-CN" sz="1600" dirty="0"/>
              <a:t>在</a:t>
            </a:r>
            <a:r>
              <a:rPr lang="en-US" altLang="zh-CN" sz="1600" dirty="0"/>
              <a:t>“</a:t>
            </a:r>
            <a:r>
              <a:rPr lang="zh-CN" altLang="zh-CN" sz="1600" dirty="0"/>
              <a:t>幻灯片放映</a:t>
            </a:r>
            <a:r>
              <a:rPr lang="en-US" altLang="zh-CN" sz="1600" dirty="0"/>
              <a:t>”</a:t>
            </a:r>
            <a:r>
              <a:rPr lang="zh-CN" altLang="zh-CN" sz="1600" dirty="0"/>
              <a:t>选项卡</a:t>
            </a:r>
            <a:r>
              <a:rPr lang="en-US" altLang="zh-CN" sz="1600" dirty="0"/>
              <a:t>/</a:t>
            </a:r>
            <a:r>
              <a:rPr lang="zh-CN" altLang="zh-CN" sz="1600" dirty="0"/>
              <a:t>“设置”组中，单击“排练计时”。此时将显示“录制”工具栏，并且开始对演示文稿计时。计时器会记录花费在每片幻灯片上的时间和花费在所在幻灯片上的总计时间。</a:t>
            </a:r>
          </a:p>
          <a:p>
            <a:r>
              <a:rPr lang="zh-CN" altLang="zh-CN" sz="1600" dirty="0"/>
              <a:t>切换到幻灯片浏览视图，可以看到在每片幻灯片的缩略图下显示出该幻灯片放映的时间。</a:t>
            </a:r>
          </a:p>
          <a:p>
            <a:r>
              <a:rPr lang="zh-CN" altLang="zh-CN" sz="1600" dirty="0"/>
              <a:t>如果在演示时不想使用该排练计时，可以将其关闭。 在</a:t>
            </a:r>
            <a:r>
              <a:rPr lang="en-US" altLang="zh-CN" sz="1600" dirty="0"/>
              <a:t>“</a:t>
            </a:r>
            <a:r>
              <a:rPr lang="zh-CN" altLang="zh-CN" sz="1600" dirty="0"/>
              <a:t>幻灯片放映</a:t>
            </a:r>
            <a:r>
              <a:rPr lang="en-US" altLang="zh-CN" sz="1600" dirty="0"/>
              <a:t>”</a:t>
            </a:r>
            <a:r>
              <a:rPr lang="zh-CN" altLang="zh-CN" sz="1600" dirty="0"/>
              <a:t>选项卡</a:t>
            </a:r>
            <a:r>
              <a:rPr lang="en-US" altLang="zh-CN" sz="1600" dirty="0"/>
              <a:t>/“</a:t>
            </a:r>
            <a:r>
              <a:rPr lang="zh-CN" altLang="zh-CN" sz="1600" dirty="0"/>
              <a:t>设置</a:t>
            </a:r>
            <a:r>
              <a:rPr lang="en-US" altLang="zh-CN" sz="1600" dirty="0"/>
              <a:t>”</a:t>
            </a:r>
            <a:r>
              <a:rPr lang="zh-CN" altLang="zh-CN" sz="1600" dirty="0"/>
              <a:t>组下，清除</a:t>
            </a:r>
            <a:r>
              <a:rPr lang="en-US" altLang="zh-CN" sz="1600" dirty="0"/>
              <a:t>“</a:t>
            </a:r>
            <a:r>
              <a:rPr lang="zh-CN" altLang="zh-CN" sz="1600" dirty="0"/>
              <a:t>使用计时</a:t>
            </a:r>
            <a:r>
              <a:rPr lang="en-US" altLang="zh-CN" sz="1600" dirty="0"/>
              <a:t>”</a:t>
            </a:r>
            <a:r>
              <a:rPr lang="zh-CN" altLang="zh-CN" sz="1600" dirty="0"/>
              <a:t>复选框。</a:t>
            </a:r>
          </a:p>
          <a:p>
            <a:pPr marL="0" indent="0">
              <a:buNone/>
            </a:pPr>
            <a:endParaRPr lang="zh-CN" altLang="en-US" dirty="0"/>
          </a:p>
        </p:txBody>
      </p:sp>
    </p:spTree>
    <p:extLst>
      <p:ext uri="{BB962C8B-B14F-4D97-AF65-F5344CB8AC3E}">
        <p14:creationId xmlns:p14="http://schemas.microsoft.com/office/powerpoint/2010/main" val="615439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协作和放映演示文稿</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录制</a:t>
            </a:r>
            <a:r>
              <a:rPr lang="zh-CN" altLang="zh-CN" dirty="0" smtClean="0"/>
              <a:t>演示</a:t>
            </a:r>
            <a:endParaRPr lang="en-US" altLang="zh-CN" dirty="0" smtClean="0"/>
          </a:p>
          <a:p>
            <a:r>
              <a:rPr lang="zh-CN" altLang="zh-CN" sz="1800" dirty="0"/>
              <a:t>在</a:t>
            </a:r>
            <a:r>
              <a:rPr lang="en-US" altLang="zh-CN" sz="1800" dirty="0"/>
              <a:t>“</a:t>
            </a:r>
            <a:r>
              <a:rPr lang="zh-CN" altLang="zh-CN" sz="1800" dirty="0"/>
              <a:t>幻灯片放映</a:t>
            </a:r>
            <a:r>
              <a:rPr lang="en-US" altLang="zh-CN" sz="1800" dirty="0"/>
              <a:t>”</a:t>
            </a:r>
            <a:r>
              <a:rPr lang="zh-CN" altLang="zh-CN" sz="1800" dirty="0"/>
              <a:t>选项卡</a:t>
            </a:r>
            <a:r>
              <a:rPr lang="en-US" altLang="zh-CN" sz="1800" dirty="0"/>
              <a:t>/</a:t>
            </a:r>
            <a:r>
              <a:rPr lang="zh-CN" altLang="zh-CN" sz="1800" dirty="0"/>
              <a:t>“设置”组中，单击“录制幻灯片演示”按钮</a:t>
            </a:r>
            <a:r>
              <a:rPr lang="en-US" altLang="zh-CN" sz="1800" dirty="0"/>
              <a:t> </a:t>
            </a:r>
            <a:r>
              <a:rPr lang="zh-CN" altLang="zh-CN" sz="1800" dirty="0"/>
              <a:t>，不仅能够像“排练计时”一样记录播放时间，还可以录制旁白和激光笔，因此只要电脑麦克风功能正常，可以把演讲者的演讲语言也录制下来，下一次可以脱离演讲者进行播放。这个功能也可以用来在演讲之前的练习，对着</a:t>
            </a:r>
            <a:r>
              <a:rPr lang="en-US" altLang="zh-CN" sz="1800" dirty="0"/>
              <a:t>PPT</a:t>
            </a:r>
            <a:r>
              <a:rPr lang="zh-CN" altLang="zh-CN" sz="1800" dirty="0"/>
              <a:t>演讲，录制下来，然后播放可以知道自己的演讲效果。</a:t>
            </a:r>
          </a:p>
          <a:p>
            <a:r>
              <a:rPr lang="zh-CN" altLang="zh-CN" sz="1800" dirty="0"/>
              <a:t>在</a:t>
            </a:r>
            <a:r>
              <a:rPr lang="en-US" altLang="zh-CN" sz="1800" dirty="0"/>
              <a:t>“</a:t>
            </a:r>
            <a:r>
              <a:rPr lang="zh-CN" altLang="zh-CN" sz="1800" dirty="0"/>
              <a:t>幻灯片放映</a:t>
            </a:r>
            <a:r>
              <a:rPr lang="en-US" altLang="zh-CN" sz="1800" dirty="0"/>
              <a:t>”</a:t>
            </a:r>
            <a:r>
              <a:rPr lang="zh-CN" altLang="zh-CN" sz="1800" dirty="0"/>
              <a:t>选项卡</a:t>
            </a:r>
            <a:r>
              <a:rPr lang="en-US" altLang="zh-CN" sz="1800" dirty="0"/>
              <a:t>/</a:t>
            </a:r>
            <a:r>
              <a:rPr lang="zh-CN" altLang="zh-CN" sz="1800" dirty="0"/>
              <a:t>“设置”组中，点击“录制幻灯片演示”下拉按钮，选择“清除”，可清除幻灯片的计时和旁白。</a:t>
            </a:r>
          </a:p>
          <a:p>
            <a:pPr marL="0" indent="0">
              <a:buNone/>
            </a:pPr>
            <a:endParaRPr lang="zh-CN" altLang="en-US" dirty="0"/>
          </a:p>
        </p:txBody>
      </p:sp>
    </p:spTree>
    <p:extLst>
      <p:ext uri="{BB962C8B-B14F-4D97-AF65-F5344CB8AC3E}">
        <p14:creationId xmlns:p14="http://schemas.microsoft.com/office/powerpoint/2010/main" val="39973509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协作和放映演示文稿</a:t>
            </a:r>
            <a:r>
              <a:rPr lang="en-US" altLang="zh-CN" dirty="0"/>
              <a:t/>
            </a:r>
            <a:br>
              <a:rPr lang="en-US" altLang="zh-CN" dirty="0"/>
            </a:br>
            <a:r>
              <a:rPr lang="zh-CN" altLang="en-US" dirty="0"/>
              <a:t>任务实现</a:t>
            </a:r>
          </a:p>
        </p:txBody>
      </p:sp>
      <p:sp>
        <p:nvSpPr>
          <p:cNvPr id="3" name="内容占位符 2"/>
          <p:cNvSpPr>
            <a:spLocks noGrp="1"/>
          </p:cNvSpPr>
          <p:nvPr>
            <p:ph idx="1"/>
          </p:nvPr>
        </p:nvSpPr>
        <p:spPr>
          <a:xfrm>
            <a:off x="457200" y="1600201"/>
            <a:ext cx="8229600" cy="1396752"/>
          </a:xfrm>
        </p:spPr>
        <p:txBody>
          <a:bodyPr/>
          <a:lstStyle/>
          <a:p>
            <a:r>
              <a:rPr lang="zh-CN" altLang="en-US" dirty="0"/>
              <a:t>请参照书上步骤，自行完成</a:t>
            </a:r>
          </a:p>
          <a:p>
            <a:pPr marL="0" indent="0">
              <a:buNone/>
            </a:pPr>
            <a:endParaRPr lang="zh-CN" altLang="en-US" dirty="0"/>
          </a:p>
        </p:txBody>
      </p:sp>
    </p:spTree>
    <p:extLst>
      <p:ext uri="{BB962C8B-B14F-4D97-AF65-F5344CB8AC3E}">
        <p14:creationId xmlns:p14="http://schemas.microsoft.com/office/powerpoint/2010/main" val="34864382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9.7</a:t>
            </a:r>
            <a:r>
              <a:rPr lang="zh-CN" altLang="zh-CN" dirty="0"/>
              <a:t>扩展与提高</a:t>
            </a:r>
            <a:endParaRPr lang="zh-CN" altLang="en-US" dirty="0"/>
          </a:p>
        </p:txBody>
      </p:sp>
      <p:sp>
        <p:nvSpPr>
          <p:cNvPr id="3" name="内容占位符 2"/>
          <p:cNvSpPr>
            <a:spLocks noGrp="1"/>
          </p:cNvSpPr>
          <p:nvPr>
            <p:ph idx="1"/>
          </p:nvPr>
        </p:nvSpPr>
        <p:spPr>
          <a:xfrm>
            <a:off x="395536" y="1268760"/>
            <a:ext cx="8229600" cy="4525963"/>
          </a:xfrm>
        </p:spPr>
        <p:txBody>
          <a:bodyPr/>
          <a:lstStyle/>
          <a:p>
            <a:r>
              <a:rPr lang="en-US" altLang="zh-CN" dirty="0"/>
              <a:t>1</a:t>
            </a:r>
            <a:r>
              <a:rPr lang="zh-CN" altLang="zh-CN" dirty="0"/>
              <a:t>．简单放映操作</a:t>
            </a:r>
            <a:r>
              <a:rPr lang="zh-CN" altLang="zh-CN" dirty="0" smtClean="0"/>
              <a:t>总结</a:t>
            </a:r>
            <a:endParaRPr lang="en-US" altLang="zh-CN" dirty="0" smtClean="0"/>
          </a:p>
          <a:p>
            <a:r>
              <a:rPr lang="zh-CN" altLang="zh-CN" sz="1600" dirty="0"/>
              <a:t>从第</a:t>
            </a:r>
            <a:r>
              <a:rPr lang="en-US" altLang="zh-CN" sz="1600" dirty="0"/>
              <a:t>1</a:t>
            </a:r>
            <a:r>
              <a:rPr lang="zh-CN" altLang="zh-CN" sz="1600" dirty="0"/>
              <a:t>片幻灯片开始放映</a:t>
            </a:r>
          </a:p>
          <a:p>
            <a:r>
              <a:rPr lang="zh-CN" altLang="zh-CN" sz="1600" dirty="0"/>
              <a:t>（</a:t>
            </a:r>
            <a:r>
              <a:rPr lang="en-US" altLang="zh-CN" sz="1600" dirty="0"/>
              <a:t>1</a:t>
            </a:r>
            <a:r>
              <a:rPr lang="zh-CN" altLang="zh-CN" sz="1600" dirty="0"/>
              <a:t>）按</a:t>
            </a:r>
            <a:r>
              <a:rPr lang="en-US" altLang="zh-CN" sz="1600" dirty="0"/>
              <a:t>F5</a:t>
            </a:r>
            <a:r>
              <a:rPr lang="zh-CN" altLang="zh-CN" sz="1600" dirty="0"/>
              <a:t>键。</a:t>
            </a:r>
          </a:p>
          <a:p>
            <a:r>
              <a:rPr lang="zh-CN" altLang="zh-CN" sz="1600" dirty="0"/>
              <a:t>（</a:t>
            </a:r>
            <a:r>
              <a:rPr lang="en-US" altLang="zh-CN" sz="1600" dirty="0"/>
              <a:t>2</a:t>
            </a:r>
            <a:r>
              <a:rPr lang="zh-CN" altLang="zh-CN" sz="1600" dirty="0"/>
              <a:t>）在“幻灯片放映”选项卡</a:t>
            </a:r>
            <a:r>
              <a:rPr lang="en-US" altLang="zh-CN" sz="1600" dirty="0"/>
              <a:t>/</a:t>
            </a:r>
            <a:r>
              <a:rPr lang="zh-CN" altLang="zh-CN" sz="1600" dirty="0"/>
              <a:t>“开始放映幻灯片”组中，单击“从头开始”按钮 。</a:t>
            </a:r>
          </a:p>
          <a:p>
            <a:r>
              <a:rPr lang="zh-CN" altLang="zh-CN" sz="1600" dirty="0"/>
              <a:t>从当前幻灯片开始放映</a:t>
            </a:r>
          </a:p>
          <a:p>
            <a:r>
              <a:rPr lang="zh-CN" altLang="zh-CN" sz="1600" dirty="0"/>
              <a:t>（</a:t>
            </a:r>
            <a:r>
              <a:rPr lang="en-US" altLang="zh-CN" sz="1600" dirty="0"/>
              <a:t>1</a:t>
            </a:r>
            <a:r>
              <a:rPr lang="zh-CN" altLang="zh-CN" sz="1600" dirty="0"/>
              <a:t>）按</a:t>
            </a:r>
            <a:r>
              <a:rPr lang="en-US" altLang="zh-CN" sz="1600" dirty="0"/>
              <a:t>Shift+F5</a:t>
            </a:r>
            <a:r>
              <a:rPr lang="zh-CN" altLang="zh-CN" sz="1600" dirty="0"/>
              <a:t>键。</a:t>
            </a:r>
          </a:p>
          <a:p>
            <a:r>
              <a:rPr lang="zh-CN" altLang="zh-CN" sz="1600" dirty="0"/>
              <a:t>（</a:t>
            </a:r>
            <a:r>
              <a:rPr lang="en-US" altLang="zh-CN" sz="1600" dirty="0"/>
              <a:t>2</a:t>
            </a:r>
            <a:r>
              <a:rPr lang="zh-CN" altLang="zh-CN" sz="1600" dirty="0"/>
              <a:t>）在文档窗口下方的“视图按钮”区中，单击“幻灯片放映”按钮 。</a:t>
            </a:r>
          </a:p>
          <a:p>
            <a:r>
              <a:rPr lang="zh-CN" altLang="zh-CN" sz="1600" dirty="0"/>
              <a:t>（</a:t>
            </a:r>
            <a:r>
              <a:rPr lang="en-US" altLang="zh-CN" sz="1600" dirty="0"/>
              <a:t>3</a:t>
            </a:r>
            <a:r>
              <a:rPr lang="zh-CN" altLang="zh-CN" sz="1600" dirty="0"/>
              <a:t>）在“幻灯片放映”选项卡</a:t>
            </a:r>
            <a:r>
              <a:rPr lang="en-US" altLang="zh-CN" sz="1600" dirty="0"/>
              <a:t>/</a:t>
            </a:r>
            <a:r>
              <a:rPr lang="zh-CN" altLang="zh-CN" sz="1600" dirty="0"/>
              <a:t>“开始放映幻灯片”组中，单击“从当前幻灯片开始”按钮 ，从当前幻灯片开始放映。</a:t>
            </a:r>
          </a:p>
          <a:p>
            <a:r>
              <a:rPr lang="zh-CN" altLang="zh-CN" sz="1600" dirty="0"/>
              <a:t>结束放映</a:t>
            </a:r>
          </a:p>
          <a:p>
            <a:r>
              <a:rPr lang="zh-CN" altLang="zh-CN" sz="1600" dirty="0"/>
              <a:t>（</a:t>
            </a:r>
            <a:r>
              <a:rPr lang="en-US" altLang="zh-CN" sz="1600" dirty="0"/>
              <a:t>1</a:t>
            </a:r>
            <a:r>
              <a:rPr lang="zh-CN" altLang="zh-CN" sz="1600" dirty="0"/>
              <a:t>）按</a:t>
            </a:r>
            <a:r>
              <a:rPr lang="en-US" altLang="zh-CN" sz="1600" dirty="0"/>
              <a:t>Esc</a:t>
            </a:r>
            <a:r>
              <a:rPr lang="zh-CN" altLang="zh-CN" sz="1600" dirty="0"/>
              <a:t>键。</a:t>
            </a:r>
          </a:p>
          <a:p>
            <a:r>
              <a:rPr lang="zh-CN" altLang="zh-CN" sz="1600" dirty="0"/>
              <a:t>（</a:t>
            </a:r>
            <a:r>
              <a:rPr lang="en-US" altLang="zh-CN" sz="1600" dirty="0"/>
              <a:t>2</a:t>
            </a:r>
            <a:r>
              <a:rPr lang="zh-CN" altLang="zh-CN" sz="1600" dirty="0"/>
              <a:t>）在幻灯片的任意位置单击鼠标右键，在弹出的快捷菜单中选择“结束放映”命令。</a:t>
            </a:r>
            <a:endParaRPr lang="zh-CN" altLang="en-US" sz="1600" dirty="0"/>
          </a:p>
        </p:txBody>
      </p:sp>
    </p:spTree>
    <p:extLst>
      <p:ext uri="{BB962C8B-B14F-4D97-AF65-F5344CB8AC3E}">
        <p14:creationId xmlns:p14="http://schemas.microsoft.com/office/powerpoint/2010/main" val="14834573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扩展与提高</a:t>
            </a:r>
            <a:endParaRPr lang="zh-CN" altLang="en-US" dirty="0"/>
          </a:p>
        </p:txBody>
      </p:sp>
      <p:sp>
        <p:nvSpPr>
          <p:cNvPr id="3" name="内容占位符 2"/>
          <p:cNvSpPr>
            <a:spLocks noGrp="1"/>
          </p:cNvSpPr>
          <p:nvPr>
            <p:ph idx="1"/>
          </p:nvPr>
        </p:nvSpPr>
        <p:spPr/>
        <p:txBody>
          <a:bodyPr/>
          <a:lstStyle/>
          <a:p>
            <a:r>
              <a:rPr lang="en-US" altLang="zh-CN" dirty="0"/>
              <a:t>2</a:t>
            </a:r>
            <a:r>
              <a:rPr lang="zh-CN" altLang="zh-CN" dirty="0"/>
              <a:t>．将鼠标转变为激光笔</a:t>
            </a:r>
          </a:p>
          <a:p>
            <a:r>
              <a:rPr lang="zh-CN" altLang="zh-CN" sz="1800" dirty="0"/>
              <a:t>想在幻灯片上强调要点时，可将鼠标指针变成激光笔。 </a:t>
            </a:r>
          </a:p>
          <a:p>
            <a:r>
              <a:rPr lang="zh-CN" altLang="zh-CN" sz="1800" dirty="0"/>
              <a:t>在“幻灯片放映”视图中，只需按住</a:t>
            </a:r>
            <a:r>
              <a:rPr lang="en-US" altLang="zh-CN" sz="1800" dirty="0"/>
              <a:t> Ctrl</a:t>
            </a:r>
            <a:r>
              <a:rPr lang="zh-CN" altLang="zh-CN" sz="1800" dirty="0"/>
              <a:t>，单击鼠标左键，即可开始标记。 </a:t>
            </a:r>
          </a:p>
          <a:p>
            <a:endParaRPr lang="zh-CN" altLang="en-US" dirty="0"/>
          </a:p>
        </p:txBody>
      </p:sp>
    </p:spTree>
    <p:extLst>
      <p:ext uri="{BB962C8B-B14F-4D97-AF65-F5344CB8AC3E}">
        <p14:creationId xmlns:p14="http://schemas.microsoft.com/office/powerpoint/2010/main" val="32936279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9.7</a:t>
            </a:r>
            <a:r>
              <a:rPr lang="zh-CN" altLang="zh-CN" dirty="0"/>
              <a:t>扩展与提高</a:t>
            </a:r>
            <a:endParaRPr lang="zh-CN" altLang="en-US" dirty="0"/>
          </a:p>
        </p:txBody>
      </p:sp>
      <p:sp>
        <p:nvSpPr>
          <p:cNvPr id="3" name="内容占位符 2"/>
          <p:cNvSpPr>
            <a:spLocks noGrp="1"/>
          </p:cNvSpPr>
          <p:nvPr>
            <p:ph idx="1"/>
          </p:nvPr>
        </p:nvSpPr>
        <p:spPr/>
        <p:txBody>
          <a:bodyPr/>
          <a:lstStyle/>
          <a:p>
            <a:r>
              <a:rPr lang="zh-CN" altLang="zh-CN" dirty="0" smtClean="0"/>
              <a:t>转换</a:t>
            </a:r>
            <a:r>
              <a:rPr lang="zh-CN" altLang="zh-CN" dirty="0"/>
              <a:t>成视频</a:t>
            </a:r>
            <a:r>
              <a:rPr lang="zh-CN" altLang="zh-CN" dirty="0" smtClean="0"/>
              <a:t>文件</a:t>
            </a:r>
            <a:endParaRPr lang="en-US" altLang="zh-CN" dirty="0" smtClean="0"/>
          </a:p>
          <a:p>
            <a:r>
              <a:rPr lang="zh-CN" altLang="zh-CN" sz="1800" dirty="0"/>
              <a:t>如果要自动循环播放的</a:t>
            </a:r>
            <a:r>
              <a:rPr lang="en-US" altLang="zh-CN" sz="1800" dirty="0"/>
              <a:t>PPT</a:t>
            </a:r>
            <a:r>
              <a:rPr lang="zh-CN" altLang="zh-CN" sz="1800" dirty="0"/>
              <a:t>不止一个，设置放映方式就不起作用了。将</a:t>
            </a:r>
            <a:r>
              <a:rPr lang="en-US" altLang="zh-CN" sz="1800" dirty="0"/>
              <a:t>PPT</a:t>
            </a:r>
            <a:r>
              <a:rPr lang="zh-CN" altLang="zh-CN" sz="1800" dirty="0"/>
              <a:t>转存为视频文件，再设置循环播放。</a:t>
            </a:r>
          </a:p>
          <a:p>
            <a:r>
              <a:rPr lang="zh-CN" altLang="zh-CN" sz="1800" dirty="0"/>
              <a:t>单击“文件”选项卡，选择“保存并发送”</a:t>
            </a:r>
            <a:r>
              <a:rPr lang="en-US" altLang="zh-CN" sz="1800" dirty="0"/>
              <a:t>/</a:t>
            </a:r>
            <a:r>
              <a:rPr lang="zh-CN" altLang="zh-CN" sz="1800" dirty="0"/>
              <a:t>“创建视频”</a:t>
            </a:r>
            <a:r>
              <a:rPr lang="en-US" altLang="zh-CN" sz="1800" dirty="0"/>
              <a:t>/</a:t>
            </a:r>
            <a:r>
              <a:rPr lang="zh-CN" altLang="zh-CN" sz="1800" dirty="0"/>
              <a:t>“计算机和</a:t>
            </a:r>
            <a:r>
              <a:rPr lang="en-US" altLang="zh-CN" sz="1800" dirty="0"/>
              <a:t>HD</a:t>
            </a:r>
            <a:r>
              <a:rPr lang="zh-CN" altLang="zh-CN" sz="1800" dirty="0"/>
              <a:t>显示”，从下拉列表中选择</a:t>
            </a:r>
            <a:r>
              <a:rPr lang="en-US" altLang="zh-CN" sz="1800" dirty="0"/>
              <a:t>960×720</a:t>
            </a:r>
            <a:r>
              <a:rPr lang="zh-CN" altLang="zh-CN" sz="1800" dirty="0"/>
              <a:t>，这种模式播放时比较清晰。</a:t>
            </a:r>
          </a:p>
          <a:p>
            <a:r>
              <a:rPr lang="zh-CN" altLang="zh-CN" sz="1800" dirty="0"/>
              <a:t>再单击“创建视频”按钮，在弹出窗口中输入文件名和保存位置，单击“保存”。</a:t>
            </a:r>
          </a:p>
          <a:p>
            <a:r>
              <a:rPr lang="zh-CN" altLang="zh-CN" sz="1800" dirty="0"/>
              <a:t>重复操作将所有</a:t>
            </a:r>
            <a:r>
              <a:rPr lang="en-US" altLang="zh-CN" sz="1800" dirty="0"/>
              <a:t>PPT</a:t>
            </a:r>
            <a:r>
              <a:rPr lang="zh-CN" altLang="zh-CN" sz="1800" dirty="0"/>
              <a:t>转换成</a:t>
            </a:r>
            <a:r>
              <a:rPr lang="en-US" altLang="zh-CN" sz="1800" dirty="0"/>
              <a:t>WMV</a:t>
            </a:r>
            <a:r>
              <a:rPr lang="zh-CN" altLang="zh-CN" sz="1800" dirty="0"/>
              <a:t>视频文件，再将它们添加到播放器的播放列表中，设置为循环播放即可。</a:t>
            </a:r>
          </a:p>
          <a:p>
            <a:endParaRPr lang="zh-CN" altLang="en-US" dirty="0"/>
          </a:p>
        </p:txBody>
      </p:sp>
    </p:spTree>
    <p:extLst>
      <p:ext uri="{BB962C8B-B14F-4D97-AF65-F5344CB8AC3E}">
        <p14:creationId xmlns:p14="http://schemas.microsoft.com/office/powerpoint/2010/main" val="2241246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14313"/>
            <a:ext cx="8640960" cy="1143000"/>
          </a:xfrm>
        </p:spPr>
        <p:txBody>
          <a:bodyPr/>
          <a:lstStyle/>
          <a:p>
            <a:r>
              <a:rPr lang="en-US" altLang="zh-CN" sz="2800" b="1" dirty="0" smtClean="0"/>
              <a:t>9.2</a:t>
            </a:r>
            <a:r>
              <a:rPr lang="zh-CN" altLang="zh-CN" sz="2800" dirty="0"/>
              <a:t>创建“公司年度汇报”演示文稿并制作幻灯片母版</a:t>
            </a:r>
            <a:r>
              <a:rPr lang="zh-CN" altLang="zh-CN" dirty="0" smtClean="0"/>
              <a:t>知识</a:t>
            </a:r>
            <a:r>
              <a:rPr lang="zh-CN" altLang="zh-CN" dirty="0"/>
              <a:t>点</a:t>
            </a:r>
            <a:r>
              <a:rPr lang="zh-CN" altLang="zh-CN" dirty="0" smtClean="0"/>
              <a:t>解析</a:t>
            </a:r>
            <a:endParaRPr lang="zh-CN" altLang="en-US" dirty="0"/>
          </a:p>
        </p:txBody>
      </p:sp>
      <p:sp>
        <p:nvSpPr>
          <p:cNvPr id="12" name="矩形 11"/>
          <p:cNvSpPr/>
          <p:nvPr/>
        </p:nvSpPr>
        <p:spPr>
          <a:xfrm>
            <a:off x="755576" y="1470685"/>
            <a:ext cx="7776864" cy="1200329"/>
          </a:xfrm>
          <a:prstGeom prst="rect">
            <a:avLst/>
          </a:prstGeom>
        </p:spPr>
        <p:txBody>
          <a:bodyPr wrap="square">
            <a:spAutoFit/>
          </a:bodyPr>
          <a:lstStyle/>
          <a:p>
            <a:r>
              <a:rPr lang="en-US" altLang="zh-CN" dirty="0" smtClean="0"/>
              <a:t>1</a:t>
            </a:r>
            <a:r>
              <a:rPr lang="zh-CN" altLang="en-US" dirty="0" smtClean="0"/>
              <a:t>、</a:t>
            </a:r>
            <a:r>
              <a:rPr lang="en-US" altLang="zh-CN" dirty="0"/>
              <a:t>9.2.1 PowerPoint</a:t>
            </a:r>
            <a:r>
              <a:rPr lang="zh-CN" altLang="zh-CN" dirty="0"/>
              <a:t>工作</a:t>
            </a:r>
            <a:r>
              <a:rPr lang="zh-CN" altLang="zh-CN" dirty="0" smtClean="0"/>
              <a:t>界面</a:t>
            </a:r>
            <a:endParaRPr lang="en-US" altLang="zh-CN" dirty="0" smtClean="0"/>
          </a:p>
          <a:p>
            <a:r>
              <a:rPr lang="en-US" altLang="zh-CN" dirty="0"/>
              <a:t> PowerPoint 2010</a:t>
            </a:r>
            <a:r>
              <a:rPr lang="zh-CN" altLang="zh-CN" dirty="0"/>
              <a:t>普通视图下的界面，由快速访问工具栏、“幻灯片”选项卡、“大纲”选项卡、“幻灯片”窗格、占位符、“备注”窗格等组成。</a:t>
            </a:r>
            <a:endParaRPr lang="en-US" altLang="zh-CN" dirty="0" smtClean="0"/>
          </a:p>
          <a:p>
            <a:endParaRPr lang="en-US" altLang="zh-CN" dirty="0" smtClean="0"/>
          </a:p>
        </p:txBody>
      </p:sp>
      <p:pic>
        <p:nvPicPr>
          <p:cNvPr id="6" name="图片 5"/>
          <p:cNvPicPr/>
          <p:nvPr/>
        </p:nvPicPr>
        <p:blipFill>
          <a:blip r:embed="rId2">
            <a:extLst>
              <a:ext uri="{28A0092B-C50C-407E-A947-70E740481C1C}">
                <a14:useLocalDpi xmlns:a14="http://schemas.microsoft.com/office/drawing/2010/main" val="0"/>
              </a:ext>
            </a:extLst>
          </a:blip>
          <a:stretch>
            <a:fillRect/>
          </a:stretch>
        </p:blipFill>
        <p:spPr>
          <a:xfrm>
            <a:off x="1187623" y="2492896"/>
            <a:ext cx="5274945" cy="3577590"/>
          </a:xfrm>
          <a:prstGeom prst="rect">
            <a:avLst/>
          </a:prstGeom>
          <a:ln>
            <a:noFill/>
          </a:ln>
        </p:spPr>
      </p:pic>
    </p:spTree>
    <p:extLst>
      <p:ext uri="{BB962C8B-B14F-4D97-AF65-F5344CB8AC3E}">
        <p14:creationId xmlns:p14="http://schemas.microsoft.com/office/powerpoint/2010/main" val="2224830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507288" cy="1143000"/>
          </a:xfrm>
        </p:spPr>
        <p:txBody>
          <a:bodyPr/>
          <a:lstStyle/>
          <a:p>
            <a:r>
              <a:rPr lang="en-US" altLang="zh-CN" sz="2800" b="1" dirty="0"/>
              <a:t>9.2</a:t>
            </a:r>
            <a:r>
              <a:rPr lang="zh-CN" altLang="zh-CN" sz="2800" dirty="0"/>
              <a:t>创建“公司年度汇报”演示文稿并制作幻灯片母版</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sz="1800" dirty="0" smtClean="0"/>
              <a:t>2.</a:t>
            </a:r>
            <a:r>
              <a:rPr lang="zh-CN" altLang="zh-CN" sz="1800" dirty="0"/>
              <a:t>幻灯片</a:t>
            </a:r>
            <a:r>
              <a:rPr lang="zh-CN" altLang="zh-CN" sz="1800" dirty="0" smtClean="0"/>
              <a:t>母版</a:t>
            </a:r>
            <a:endParaRPr lang="en-US" altLang="zh-CN" sz="1800" dirty="0" smtClean="0"/>
          </a:p>
          <a:p>
            <a:pPr marL="0" indent="0">
              <a:buNone/>
            </a:pPr>
            <a:r>
              <a:rPr lang="en-US" altLang="zh-CN" sz="1800" dirty="0" smtClean="0"/>
              <a:t>  </a:t>
            </a:r>
            <a:r>
              <a:rPr lang="zh-CN" altLang="zh-CN" sz="1800" dirty="0" smtClean="0"/>
              <a:t>为了</a:t>
            </a:r>
            <a:r>
              <a:rPr lang="zh-CN" altLang="zh-CN" sz="1800" dirty="0"/>
              <a:t>整齐清晰、体现专业性，一般不同类型的工作型</a:t>
            </a:r>
            <a:r>
              <a:rPr lang="en-US" altLang="zh-CN" sz="1800" dirty="0"/>
              <a:t>PPT</a:t>
            </a:r>
            <a:r>
              <a:rPr lang="zh-CN" altLang="zh-CN" sz="1800" dirty="0"/>
              <a:t>有其独特风格。为了在一个</a:t>
            </a:r>
            <a:r>
              <a:rPr lang="en-US" altLang="zh-CN" sz="1800" dirty="0"/>
              <a:t>PPT</a:t>
            </a:r>
            <a:r>
              <a:rPr lang="zh-CN" altLang="zh-CN" sz="1800" dirty="0"/>
              <a:t>中保持统一风格、便于修改、提高效率，</a:t>
            </a:r>
            <a:r>
              <a:rPr lang="en-US" altLang="zh-CN" sz="1800" dirty="0"/>
              <a:t>PowerPoint 2010</a:t>
            </a:r>
            <a:r>
              <a:rPr lang="zh-CN" altLang="zh-CN" sz="1800" dirty="0"/>
              <a:t>利用母版进行全局设置</a:t>
            </a:r>
            <a:r>
              <a:rPr lang="zh-CN" altLang="zh-CN" sz="1800" dirty="0" smtClean="0"/>
              <a:t>。</a:t>
            </a:r>
            <a:endParaRPr lang="en-US" altLang="zh-CN" sz="1800" dirty="0" smtClean="0"/>
          </a:p>
          <a:p>
            <a:r>
              <a:rPr lang="zh-CN" altLang="zh-CN" sz="1800" dirty="0"/>
              <a:t>幻灯片母版的优点：</a:t>
            </a:r>
          </a:p>
          <a:p>
            <a:r>
              <a:rPr lang="zh-CN" altLang="zh-CN" sz="1800" dirty="0"/>
              <a:t>（</a:t>
            </a:r>
            <a:r>
              <a:rPr lang="en-US" altLang="zh-CN" sz="1800" dirty="0"/>
              <a:t>1</a:t>
            </a:r>
            <a:r>
              <a:rPr lang="zh-CN" altLang="zh-CN" sz="1800" dirty="0"/>
              <a:t>）批量修改样式，节约设置格式时间。</a:t>
            </a:r>
          </a:p>
          <a:p>
            <a:r>
              <a:rPr lang="zh-CN" altLang="zh-CN" sz="1800" dirty="0"/>
              <a:t>（</a:t>
            </a:r>
            <a:r>
              <a:rPr lang="en-US" altLang="zh-CN" sz="1800" dirty="0"/>
              <a:t>2</a:t>
            </a:r>
            <a:r>
              <a:rPr lang="zh-CN" altLang="zh-CN" sz="1800" dirty="0"/>
              <a:t>）统一添加内容，便于整体风格的修改。</a:t>
            </a:r>
          </a:p>
          <a:p>
            <a:r>
              <a:rPr lang="zh-CN" altLang="zh-CN" sz="1800" dirty="0"/>
              <a:t>可以对演示文稿中的每片幻灯片（包括以后添加到演示文稿中的幻灯片）进行统一的样式更改。使用幻灯片母版时，由于无需在多片幻灯片上键入相同的信息，因此节省了时间。</a:t>
            </a:r>
            <a:endParaRPr lang="en-US" altLang="zh-CN" sz="1800" dirty="0" smtClean="0"/>
          </a:p>
          <a:p>
            <a:endParaRPr lang="zh-CN" altLang="en-US" dirty="0"/>
          </a:p>
        </p:txBody>
      </p:sp>
    </p:spTree>
    <p:extLst>
      <p:ext uri="{BB962C8B-B14F-4D97-AF65-F5344CB8AC3E}">
        <p14:creationId xmlns:p14="http://schemas.microsoft.com/office/powerpoint/2010/main" val="661585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507288" cy="1143000"/>
          </a:xfrm>
        </p:spPr>
        <p:txBody>
          <a:bodyPr/>
          <a:lstStyle/>
          <a:p>
            <a:r>
              <a:rPr lang="en-US" altLang="zh-CN" sz="2800" b="1" dirty="0"/>
              <a:t>9.2</a:t>
            </a:r>
            <a:r>
              <a:rPr lang="zh-CN" altLang="zh-CN" sz="2800" dirty="0"/>
              <a:t>创建“公司年度汇报”演示文稿并制作幻灯片母版</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sz="1800" dirty="0" smtClean="0"/>
              <a:t>3.</a:t>
            </a:r>
            <a:r>
              <a:rPr lang="zh-CN" altLang="zh-CN" sz="1800" dirty="0"/>
              <a:t>幻灯片母版工作</a:t>
            </a:r>
            <a:r>
              <a:rPr lang="zh-CN" altLang="zh-CN" sz="1800" dirty="0" smtClean="0"/>
              <a:t>界面</a:t>
            </a:r>
            <a:endParaRPr lang="en-US" altLang="zh-CN" sz="1800" dirty="0" smtClean="0"/>
          </a:p>
          <a:p>
            <a:endParaRPr lang="en-US" altLang="zh-CN" sz="1800" dirty="0" smtClean="0"/>
          </a:p>
        </p:txBody>
      </p:sp>
      <p:pic>
        <p:nvPicPr>
          <p:cNvPr id="4" name="图片 3"/>
          <p:cNvPicPr/>
          <p:nvPr/>
        </p:nvPicPr>
        <p:blipFill rotWithShape="1">
          <a:blip r:embed="rId2" cstate="print">
            <a:extLst>
              <a:ext uri="{28A0092B-C50C-407E-A947-70E740481C1C}">
                <a14:useLocalDpi xmlns:a14="http://schemas.microsoft.com/office/drawing/2010/main" val="0"/>
              </a:ext>
            </a:extLst>
          </a:blip>
          <a:srcRect l="-1918" t="-2" r="13046" b="3885"/>
          <a:stretch/>
        </p:blipFill>
        <p:spPr bwMode="auto">
          <a:xfrm>
            <a:off x="755576" y="2060848"/>
            <a:ext cx="5830570" cy="400875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91700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88640"/>
            <a:ext cx="8748464" cy="1143000"/>
          </a:xfrm>
        </p:spPr>
        <p:txBody>
          <a:bodyPr/>
          <a:lstStyle/>
          <a:p>
            <a:r>
              <a:rPr lang="en-US" altLang="zh-CN" sz="2800" dirty="0"/>
              <a:t>9.2 </a:t>
            </a:r>
            <a:r>
              <a:rPr lang="zh-CN" altLang="zh-CN" sz="2800" dirty="0" smtClean="0"/>
              <a:t>创建</a:t>
            </a:r>
            <a:r>
              <a:rPr lang="zh-CN" altLang="zh-CN" sz="2800" dirty="0"/>
              <a:t>“公司年度汇报”演示文稿并制作幻灯片母版</a:t>
            </a:r>
            <a:r>
              <a:rPr lang="zh-CN" altLang="zh-CN" sz="2800" dirty="0" smtClean="0"/>
              <a:t/>
            </a:r>
            <a:br>
              <a:rPr lang="zh-CN" altLang="zh-CN" sz="2800" dirty="0" smtClean="0"/>
            </a:br>
            <a:r>
              <a:rPr lang="zh-CN" altLang="zh-CN" dirty="0" smtClean="0"/>
              <a:t>任务</a:t>
            </a:r>
            <a:r>
              <a:rPr lang="zh-CN" altLang="zh-CN" dirty="0"/>
              <a:t>实现</a:t>
            </a:r>
            <a:endParaRPr lang="zh-CN" altLang="en-US" dirty="0"/>
          </a:p>
        </p:txBody>
      </p:sp>
      <p:sp>
        <p:nvSpPr>
          <p:cNvPr id="3" name="内容占位符 2"/>
          <p:cNvSpPr>
            <a:spLocks noGrp="1"/>
          </p:cNvSpPr>
          <p:nvPr>
            <p:ph idx="1"/>
          </p:nvPr>
        </p:nvSpPr>
        <p:spPr>
          <a:xfrm>
            <a:off x="755576" y="1196752"/>
            <a:ext cx="8229600" cy="432048"/>
          </a:xfrm>
        </p:spPr>
        <p:txBody>
          <a:bodyPr/>
          <a:lstStyle/>
          <a:p>
            <a:pPr marL="0" indent="0">
              <a:buNone/>
            </a:pPr>
            <a:endParaRPr lang="en-US" altLang="zh-CN" dirty="0" smtClean="0"/>
          </a:p>
          <a:p>
            <a:pPr marL="0" indent="0">
              <a:buNone/>
            </a:pPr>
            <a:endParaRPr lang="en-US" altLang="zh-CN" dirty="0" smtClean="0"/>
          </a:p>
          <a:p>
            <a:pPr marL="0" indent="0">
              <a:buNone/>
            </a:pPr>
            <a:endParaRPr lang="en-US" altLang="zh-CN" dirty="0"/>
          </a:p>
          <a:p>
            <a:pPr marL="0" indent="0">
              <a:buNone/>
            </a:pPr>
            <a:r>
              <a:rPr lang="zh-CN" altLang="en-US" dirty="0" smtClean="0"/>
              <a:t>请参照书上步骤，自行完成</a:t>
            </a:r>
            <a:endParaRPr lang="zh-CN" altLang="en-US" dirty="0"/>
          </a:p>
        </p:txBody>
      </p:sp>
    </p:spTree>
    <p:extLst>
      <p:ext uri="{BB962C8B-B14F-4D97-AF65-F5344CB8AC3E}">
        <p14:creationId xmlns:p14="http://schemas.microsoft.com/office/powerpoint/2010/main" val="9394430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910431"/>
          </a:xfrm>
        </p:spPr>
        <p:txBody>
          <a:bodyPr/>
          <a:lstStyle/>
          <a:p>
            <a:r>
              <a:rPr lang="en-US" altLang="zh-CN" b="1" dirty="0"/>
              <a:t> </a:t>
            </a:r>
            <a:r>
              <a:rPr lang="en-US" altLang="zh-CN" dirty="0"/>
              <a:t>9.2.6 </a:t>
            </a:r>
            <a:r>
              <a:rPr lang="zh-CN" altLang="zh-CN" dirty="0"/>
              <a:t>扩展与</a:t>
            </a:r>
            <a:r>
              <a:rPr lang="zh-CN" altLang="zh-CN" dirty="0" smtClean="0"/>
              <a:t>提高</a:t>
            </a:r>
            <a:endParaRPr lang="zh-CN" altLang="en-US" dirty="0"/>
          </a:p>
        </p:txBody>
      </p:sp>
      <p:sp>
        <p:nvSpPr>
          <p:cNvPr id="3" name="内容占位符 2"/>
          <p:cNvSpPr>
            <a:spLocks noGrp="1"/>
          </p:cNvSpPr>
          <p:nvPr>
            <p:ph idx="1"/>
          </p:nvPr>
        </p:nvSpPr>
        <p:spPr>
          <a:xfrm>
            <a:off x="467544" y="1772816"/>
            <a:ext cx="8064896" cy="4525963"/>
          </a:xfrm>
        </p:spPr>
        <p:txBody>
          <a:bodyPr/>
          <a:lstStyle/>
          <a:p>
            <a:r>
              <a:rPr lang="en-US" altLang="zh-CN" sz="2000" dirty="0"/>
              <a:t>1. </a:t>
            </a:r>
            <a:r>
              <a:rPr lang="zh-CN" altLang="zh-CN" sz="2000" dirty="0"/>
              <a:t>根据样本模板生成演示文稿</a:t>
            </a:r>
          </a:p>
          <a:p>
            <a:pPr marL="0" indent="0">
              <a:buNone/>
            </a:pPr>
            <a:endParaRPr lang="zh-CN" altLang="en-US" sz="2000" dirty="0"/>
          </a:p>
        </p:txBody>
      </p:sp>
      <p:pic>
        <p:nvPicPr>
          <p:cNvPr id="4" name="图片 3"/>
          <p:cNvPicPr/>
          <p:nvPr/>
        </p:nvPicPr>
        <p:blipFill>
          <a:blip r:embed="rId2" cstate="print">
            <a:extLst>
              <a:ext uri="{28A0092B-C50C-407E-A947-70E740481C1C}">
                <a14:useLocalDpi xmlns:a14="http://schemas.microsoft.com/office/drawing/2010/main" val="0"/>
              </a:ext>
            </a:extLst>
          </a:blip>
          <a:stretch>
            <a:fillRect/>
          </a:stretch>
        </p:blipFill>
        <p:spPr>
          <a:xfrm>
            <a:off x="827584" y="2492896"/>
            <a:ext cx="5668010" cy="3390900"/>
          </a:xfrm>
          <a:prstGeom prst="rect">
            <a:avLst/>
          </a:prstGeom>
        </p:spPr>
      </p:pic>
    </p:spTree>
    <p:extLst>
      <p:ext uri="{BB962C8B-B14F-4D97-AF65-F5344CB8AC3E}">
        <p14:creationId xmlns:p14="http://schemas.microsoft.com/office/powerpoint/2010/main" val="7867535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9.2.6 </a:t>
            </a:r>
            <a:r>
              <a:rPr lang="zh-CN" altLang="zh-CN" dirty="0"/>
              <a:t>扩展与提高</a:t>
            </a:r>
            <a:endParaRPr lang="zh-CN" altLang="en-US" dirty="0"/>
          </a:p>
        </p:txBody>
      </p:sp>
      <p:sp>
        <p:nvSpPr>
          <p:cNvPr id="3" name="内容占位符 2"/>
          <p:cNvSpPr>
            <a:spLocks noGrp="1"/>
          </p:cNvSpPr>
          <p:nvPr>
            <p:ph idx="1"/>
          </p:nvPr>
        </p:nvSpPr>
        <p:spPr/>
        <p:txBody>
          <a:bodyPr/>
          <a:lstStyle/>
          <a:p>
            <a:r>
              <a:rPr lang="en-US" altLang="zh-CN" sz="2000" dirty="0"/>
              <a:t>2. </a:t>
            </a:r>
            <a:r>
              <a:rPr lang="zh-CN" altLang="zh-CN" sz="2000" dirty="0"/>
              <a:t>自定义</a:t>
            </a:r>
            <a:r>
              <a:rPr lang="zh-CN" altLang="zh-CN" sz="2000" dirty="0" smtClean="0"/>
              <a:t>模板</a:t>
            </a:r>
            <a:endParaRPr lang="en-US" altLang="zh-CN" sz="2000" dirty="0" smtClean="0"/>
          </a:p>
          <a:p>
            <a:r>
              <a:rPr lang="zh-CN" altLang="zh-CN" sz="2000" dirty="0"/>
              <a:t>最好在开始构建各片幻灯片之前创建幻灯片母版，而不要在构建了幻灯片之后再创建母版。</a:t>
            </a:r>
          </a:p>
          <a:p>
            <a:r>
              <a:rPr lang="zh-CN" altLang="zh-CN" sz="2000" dirty="0"/>
              <a:t>如果先创建了幻灯片母版，则添加到演示文稿中的所有幻灯片都会基于该幻灯片母版和相关联的版式。需要更改母版上的内容时，则请务必在幻灯片母版上进行。</a:t>
            </a:r>
          </a:p>
          <a:p>
            <a:r>
              <a:rPr lang="zh-CN" altLang="zh-CN" sz="2000" dirty="0"/>
              <a:t>如果在构建了各片幻灯片之后再创建幻灯片母版，则幻灯片上的某些内容可能不符合幻灯片母版的设计风格。此时，可以使用背景和文本格式设置功能在各片幻灯片上覆盖幻灯片母版的某些自定义内容，但其他内容（例如页脚和</a:t>
            </a:r>
            <a:r>
              <a:rPr lang="en-US" altLang="zh-CN" sz="2000" dirty="0"/>
              <a:t>LOGO</a:t>
            </a:r>
            <a:r>
              <a:rPr lang="zh-CN" altLang="zh-CN" sz="2000" dirty="0"/>
              <a:t>）则只能在“幻灯片母版”视图中修改。</a:t>
            </a:r>
            <a:endParaRPr lang="zh-CN" altLang="en-US" sz="2000" dirty="0"/>
          </a:p>
        </p:txBody>
      </p:sp>
    </p:spTree>
    <p:extLst>
      <p:ext uri="{BB962C8B-B14F-4D97-AF65-F5344CB8AC3E}">
        <p14:creationId xmlns:p14="http://schemas.microsoft.com/office/powerpoint/2010/main" val="582881135"/>
      </p:ext>
    </p:extLst>
  </p:cSld>
  <p:clrMapOvr>
    <a:masterClrMapping/>
  </p:clrMapOvr>
</p:sld>
</file>

<file path=ppt/theme/theme1.xml><?xml version="1.0" encoding="utf-8"?>
<a:theme xmlns:a="http://schemas.openxmlformats.org/drawingml/2006/main" name="1_多媒体课件制作技术漫谈">
  <a:themeElements>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多媒体课件制作技术漫谈">
  <a:themeElements>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多媒体课件制作技术漫谈">
  <a:themeElements>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fontScheme name="2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2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多媒体课件制作技术漫谈">
  <a:themeElements>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多媒体课件制作技术漫谈">
  <a:themeElements>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多媒体课件制作技术漫谈">
  <a:themeElements>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JAV程序员核心课程</Template>
  <TotalTime>786</TotalTime>
  <Words>3026</Words>
  <Application>Microsoft Office PowerPoint</Application>
  <PresentationFormat>全屏显示(4:3)</PresentationFormat>
  <Paragraphs>173</Paragraphs>
  <Slides>38</Slides>
  <Notes>0</Notes>
  <HiddenSlides>0</HiddenSlides>
  <MMClips>0</MMClips>
  <ScaleCrop>false</ScaleCrop>
  <HeadingPairs>
    <vt:vector size="4" baseType="variant">
      <vt:variant>
        <vt:lpstr>主题</vt:lpstr>
      </vt:variant>
      <vt:variant>
        <vt:i4>7</vt:i4>
      </vt:variant>
      <vt:variant>
        <vt:lpstr>幻灯片标题</vt:lpstr>
      </vt:variant>
      <vt:variant>
        <vt:i4>38</vt:i4>
      </vt:variant>
    </vt:vector>
  </HeadingPairs>
  <TitlesOfParts>
    <vt:vector size="45" baseType="lpstr">
      <vt:lpstr>1_多媒体课件制作技术漫谈</vt:lpstr>
      <vt:lpstr>多媒体课件制作技术漫谈</vt:lpstr>
      <vt:lpstr>2_多媒体课件制作技术漫谈</vt:lpstr>
      <vt:lpstr>3_多媒体课件制作技术漫谈</vt:lpstr>
      <vt:lpstr>4_多媒体课件制作技术漫谈</vt:lpstr>
      <vt:lpstr>5_多媒体课件制作技术漫谈</vt:lpstr>
      <vt:lpstr>Office 主题</vt:lpstr>
      <vt:lpstr>第9章  PowerPoint应用——公司年度汇报演示文稿制作</vt:lpstr>
      <vt:lpstr>9.1  项目分析</vt:lpstr>
      <vt:lpstr>9.1  项目分析</vt:lpstr>
      <vt:lpstr>9.2创建“公司年度汇报”演示文稿并制作幻灯片母版知识点解析</vt:lpstr>
      <vt:lpstr>9.2创建“公司年度汇报”演示文稿并制作幻灯片母版知识点解析</vt:lpstr>
      <vt:lpstr>9.2创建“公司年度汇报”演示文稿并制作幻灯片母版知识点解析</vt:lpstr>
      <vt:lpstr>9.2 创建“公司年度汇报”演示文稿并制作幻灯片母版 任务实现</vt:lpstr>
      <vt:lpstr> 9.2.6 扩展与提高</vt:lpstr>
      <vt:lpstr>9.2.6 扩展与提高</vt:lpstr>
      <vt:lpstr>9.2.6 扩展与提高</vt:lpstr>
      <vt:lpstr>9.3创建和格式化幻灯片内容 知识点解析</vt:lpstr>
      <vt:lpstr>9.3创建和格式化幻灯片内容 知识点解析</vt:lpstr>
      <vt:lpstr>9.3创建和格式化幻灯片内容 知识点解析</vt:lpstr>
      <vt:lpstr>9.3创建和格式化幻灯片内容 任务实现</vt:lpstr>
      <vt:lpstr>9.4创建图表和表 知识点解析</vt:lpstr>
      <vt:lpstr>9.4创建图表和表 知识点解析</vt:lpstr>
      <vt:lpstr>9.4创建图表和表 知识点解析</vt:lpstr>
      <vt:lpstr>9.4创建图表和表 任务实现</vt:lpstr>
      <vt:lpstr>9.5使用视觉效果 知识点解析</vt:lpstr>
      <vt:lpstr>9.5使用视觉效果 知识点解析</vt:lpstr>
      <vt:lpstr>9.5使用视觉效果 知识点解析</vt:lpstr>
      <vt:lpstr>9.5使用视觉效果 知识点解析</vt:lpstr>
      <vt:lpstr>9.5使用视觉效果 知识点解析</vt:lpstr>
      <vt:lpstr>9.6应用切换、动画和超链接 知识点解析</vt:lpstr>
      <vt:lpstr>9.6应用切换、动画和超链接 知识点解析</vt:lpstr>
      <vt:lpstr>9.6应用切换、动画和超链接 知识点解析</vt:lpstr>
      <vt:lpstr>9.6应用切换、动画和超链接 知识点解析</vt:lpstr>
      <vt:lpstr>9.6应用切换、动画和超链接 知识点解析</vt:lpstr>
      <vt:lpstr>9.6应用切换、动画和超链接 任务实现</vt:lpstr>
      <vt:lpstr>9.7协作和放映演示文稿 知识点解析</vt:lpstr>
      <vt:lpstr>9.7协作和放映演示文稿 知识点解析</vt:lpstr>
      <vt:lpstr>9.7协作和放映演示文稿 知识点解析</vt:lpstr>
      <vt:lpstr>9.7协作和放映演示文稿 知识点解析</vt:lpstr>
      <vt:lpstr>9.7协作和放映演示文稿 知识点解析</vt:lpstr>
      <vt:lpstr>9.7协作和放映演示文稿 任务实现</vt:lpstr>
      <vt:lpstr>9.7扩展与提高</vt:lpstr>
      <vt:lpstr>9.7扩展与提高</vt:lpstr>
      <vt:lpstr>9.7扩展与提高</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Excel基本应用</dc:title>
  <dc:creator>Lenovo User</dc:creator>
  <cp:lastModifiedBy>jxf</cp:lastModifiedBy>
  <cp:revision>166</cp:revision>
  <dcterms:created xsi:type="dcterms:W3CDTF">2013-05-17T02:56:54Z</dcterms:created>
  <dcterms:modified xsi:type="dcterms:W3CDTF">2015-01-04T05:41:05Z</dcterms:modified>
</cp:coreProperties>
</file>