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60" r:id="rId4"/>
    <p:sldId id="261" r:id="rId5"/>
    <p:sldId id="262" r:id="rId6"/>
    <p:sldId id="263" r:id="rId7"/>
    <p:sldId id="264" r:id="rId8"/>
    <p:sldId id="265" r:id="rId9"/>
    <p:sldId id="266" r:id="rId10"/>
    <p:sldId id="267" r:id="rId11"/>
    <p:sldId id="268" r:id="rId12"/>
    <p:sldId id="270" r:id="rId13"/>
    <p:sldId id="279" r:id="rId14"/>
    <p:sldId id="281" r:id="rId15"/>
    <p:sldId id="272" r:id="rId16"/>
    <p:sldId id="273"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359" autoAdjust="0"/>
  </p:normalViewPr>
  <p:slideViewPr>
    <p:cSldViewPr>
      <p:cViewPr varScale="1">
        <p:scale>
          <a:sx n="113" d="100"/>
          <a:sy n="113" d="100"/>
        </p:scale>
        <p:origin x="-1584" y="-96"/>
      </p:cViewPr>
      <p:guideLst>
        <p:guide orient="horz" pos="2160"/>
        <p:guide pos="2880"/>
      </p:guideLst>
    </p:cSldViewPr>
  </p:slideViewPr>
  <p:outlineViewPr>
    <p:cViewPr>
      <p:scale>
        <a:sx n="33" d="100"/>
        <a:sy n="33" d="100"/>
      </p:scale>
      <p:origin x="0" y="5814"/>
    </p:cViewPr>
    <p:sldLst>
      <p:sld r:id="rId1" collapse="1"/>
      <p:sld r:id="rId2" collapse="1"/>
    </p:sldLst>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_rels/viewProps.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EC357A-C5D5-4C04-B230-8169FB24FF97}" type="datetimeFigureOut">
              <a:rPr lang="zh-CN" altLang="en-US" smtClean="0"/>
              <a:t>2015/3/18 Wednesday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6E5269-E6AE-4D4F-B7C3-534CCB3C8B0D}" type="slidenum">
              <a:rPr lang="zh-CN" altLang="en-US" smtClean="0"/>
              <a:t>‹#›</a:t>
            </a:fld>
            <a:endParaRPr lang="zh-CN" altLang="en-US"/>
          </a:p>
        </p:txBody>
      </p:sp>
    </p:spTree>
    <p:extLst>
      <p:ext uri="{BB962C8B-B14F-4D97-AF65-F5344CB8AC3E}">
        <p14:creationId xmlns:p14="http://schemas.microsoft.com/office/powerpoint/2010/main" val="22431414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6E5269-E6AE-4D4F-B7C3-534CCB3C8B0D}" type="slidenum">
              <a:rPr lang="zh-CN" altLang="en-US" smtClean="0"/>
              <a:t>15</a:t>
            </a:fld>
            <a:endParaRPr lang="zh-CN" altLang="en-US"/>
          </a:p>
        </p:txBody>
      </p:sp>
    </p:spTree>
    <p:extLst>
      <p:ext uri="{BB962C8B-B14F-4D97-AF65-F5344CB8AC3E}">
        <p14:creationId xmlns:p14="http://schemas.microsoft.com/office/powerpoint/2010/main" val="28979608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7" name="组合 6"/>
          <p:cNvGrpSpPr/>
          <p:nvPr userDrawn="1"/>
        </p:nvGrpSpPr>
        <p:grpSpPr>
          <a:xfrm>
            <a:off x="0" y="25492"/>
            <a:ext cx="9805988" cy="6867525"/>
            <a:chOff x="-20638" y="-9525"/>
            <a:chExt cx="9805988" cy="6867525"/>
          </a:xfrm>
        </p:grpSpPr>
        <p:sp>
          <p:nvSpPr>
            <p:cNvPr id="8" name="Freeform 43"/>
            <p:cNvSpPr>
              <a:spLocks/>
            </p:cNvSpPr>
            <p:nvPr/>
          </p:nvSpPr>
          <p:spPr bwMode="auto">
            <a:xfrm>
              <a:off x="7097713" y="4930775"/>
              <a:ext cx="1171575" cy="1339850"/>
            </a:xfrm>
            <a:custGeom>
              <a:avLst/>
              <a:gdLst>
                <a:gd name="T0" fmla="*/ 0 w 1344"/>
                <a:gd name="T1" fmla="*/ 2147483647 h 1536"/>
                <a:gd name="T2" fmla="*/ 2147483647 w 1344"/>
                <a:gd name="T3" fmla="*/ 0 h 1536"/>
                <a:gd name="T4" fmla="*/ 2147483647 w 1344"/>
                <a:gd name="T5" fmla="*/ 2147483647 h 1536"/>
                <a:gd name="T6" fmla="*/ 2147483647 w 1344"/>
                <a:gd name="T7" fmla="*/ 2147483647 h 1536"/>
                <a:gd name="T8" fmla="*/ 2147483647 w 1344"/>
                <a:gd name="T9" fmla="*/ 2147483647 h 1536"/>
                <a:gd name="T10" fmla="*/ 0 w 1344"/>
                <a:gd name="T11" fmla="*/ 2147483647 h 1536"/>
                <a:gd name="T12" fmla="*/ 0 w 1344"/>
                <a:gd name="T13" fmla="*/ 2147483647 h 15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44" h="1536">
                  <a:moveTo>
                    <a:pt x="0" y="384"/>
                  </a:moveTo>
                  <a:lnTo>
                    <a:pt x="672" y="0"/>
                  </a:lnTo>
                  <a:lnTo>
                    <a:pt x="1344" y="384"/>
                  </a:lnTo>
                  <a:lnTo>
                    <a:pt x="1344" y="1152"/>
                  </a:lnTo>
                  <a:lnTo>
                    <a:pt x="672" y="1536"/>
                  </a:lnTo>
                  <a:lnTo>
                    <a:pt x="0" y="1152"/>
                  </a:lnTo>
                  <a:lnTo>
                    <a:pt x="0" y="384"/>
                  </a:lnTo>
                  <a:close/>
                </a:path>
              </a:pathLst>
            </a:custGeom>
            <a:noFill/>
            <a:ln w="152400" cap="flat" cmpd="sng">
              <a:solidFill>
                <a:srgbClr val="FFFFFF">
                  <a:alpha val="20000"/>
                </a:srgb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Freeform 28"/>
            <p:cNvSpPr>
              <a:spLocks/>
            </p:cNvSpPr>
            <p:nvPr/>
          </p:nvSpPr>
          <p:spPr bwMode="auto">
            <a:xfrm>
              <a:off x="7445375" y="641350"/>
              <a:ext cx="2339975" cy="1500188"/>
            </a:xfrm>
            <a:custGeom>
              <a:avLst/>
              <a:gdLst>
                <a:gd name="T0" fmla="*/ 1513 w 2096"/>
                <a:gd name="T1" fmla="*/ 0 h 1344"/>
                <a:gd name="T2" fmla="*/ 2096 w 2096"/>
                <a:gd name="T3" fmla="*/ 329 h 1344"/>
                <a:gd name="T4" fmla="*/ 2096 w 2096"/>
                <a:gd name="T5" fmla="*/ 1015 h 1344"/>
                <a:gd name="T6" fmla="*/ 1513 w 2096"/>
                <a:gd name="T7" fmla="*/ 1344 h 1344"/>
                <a:gd name="T8" fmla="*/ 0 w 2096"/>
                <a:gd name="T9" fmla="*/ 1341 h 1344"/>
                <a:gd name="T10" fmla="*/ 0 w 2096"/>
                <a:gd name="T11" fmla="*/ 0 h 1344"/>
                <a:gd name="T12" fmla="*/ 1513 w 2096"/>
                <a:gd name="T13" fmla="*/ 0 h 1344"/>
              </a:gdLst>
              <a:ahLst/>
              <a:cxnLst>
                <a:cxn ang="0">
                  <a:pos x="T0" y="T1"/>
                </a:cxn>
                <a:cxn ang="0">
                  <a:pos x="T2" y="T3"/>
                </a:cxn>
                <a:cxn ang="0">
                  <a:pos x="T4" y="T5"/>
                </a:cxn>
                <a:cxn ang="0">
                  <a:pos x="T6" y="T7"/>
                </a:cxn>
                <a:cxn ang="0">
                  <a:pos x="T8" y="T9"/>
                </a:cxn>
                <a:cxn ang="0">
                  <a:pos x="T10" y="T11"/>
                </a:cxn>
                <a:cxn ang="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2"/>
              <a:srcRect/>
              <a:stretch>
                <a:fillRect b="-13750"/>
              </a:stretch>
            </a:blipFill>
            <a:ln w="12700" cmpd="sng">
              <a:solidFill>
                <a:srgbClr val="000000">
                  <a:alpha val="35001"/>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charset="-122"/>
              </a:endParaRPr>
            </a:p>
          </p:txBody>
        </p:sp>
        <p:sp>
          <p:nvSpPr>
            <p:cNvPr id="10" name="Rectangle 4"/>
            <p:cNvSpPr>
              <a:spLocks noChangeArrowheads="1"/>
            </p:cNvSpPr>
            <p:nvPr/>
          </p:nvSpPr>
          <p:spPr bwMode="auto">
            <a:xfrm>
              <a:off x="0" y="0"/>
              <a:ext cx="3632200" cy="6858000"/>
            </a:xfrm>
            <a:prstGeom prst="rect">
              <a:avLst/>
            </a:prstGeom>
            <a:gradFill rotWithShape="1">
              <a:gsLst>
                <a:gs pos="0">
                  <a:srgbClr val="D9241F"/>
                </a:gs>
                <a:gs pos="100000">
                  <a:srgbClr val="D9241F">
                    <a:alpha val="2000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sp>
          <p:nvSpPr>
            <p:cNvPr id="11" name="Freeform 7"/>
            <p:cNvSpPr>
              <a:spLocks/>
            </p:cNvSpPr>
            <p:nvPr/>
          </p:nvSpPr>
          <p:spPr bwMode="auto">
            <a:xfrm>
              <a:off x="-20638" y="-9525"/>
              <a:ext cx="4356101" cy="5824538"/>
            </a:xfrm>
            <a:custGeom>
              <a:avLst/>
              <a:gdLst>
                <a:gd name="T0" fmla="*/ 2147483647 w 2744"/>
                <a:gd name="T1" fmla="*/ 2147483647 h 3669"/>
                <a:gd name="T2" fmla="*/ 2147483647 w 2744"/>
                <a:gd name="T3" fmla="*/ 0 h 3669"/>
                <a:gd name="T4" fmla="*/ 2147483647 w 2744"/>
                <a:gd name="T5" fmla="*/ 2147483647 h 3669"/>
                <a:gd name="T6" fmla="*/ 2147483647 w 2744"/>
                <a:gd name="T7" fmla="*/ 2147483647 h 3669"/>
                <a:gd name="T8" fmla="*/ 2147483647 w 2744"/>
                <a:gd name="T9" fmla="*/ 2147483647 h 3669"/>
                <a:gd name="T10" fmla="*/ 2147483647 w 2744"/>
                <a:gd name="T11" fmla="*/ 2147483647 h 3669"/>
                <a:gd name="T12" fmla="*/ 2147483647 w 2744"/>
                <a:gd name="T13" fmla="*/ 2147483647 h 3669"/>
                <a:gd name="T14" fmla="*/ 2147483647 w 2744"/>
                <a:gd name="T15" fmla="*/ 2147483647 h 3669"/>
                <a:gd name="T16" fmla="*/ 2147483647 w 2744"/>
                <a:gd name="T17" fmla="*/ 2147483647 h 3669"/>
                <a:gd name="T18" fmla="*/ 2147483647 w 2744"/>
                <a:gd name="T19" fmla="*/ 2147483647 h 3669"/>
                <a:gd name="T20" fmla="*/ 2147483647 w 2744"/>
                <a:gd name="T21" fmla="*/ 0 h 3669"/>
                <a:gd name="T22" fmla="*/ 0 w 2744"/>
                <a:gd name="T23" fmla="*/ 0 h 3669"/>
                <a:gd name="T24" fmla="*/ 2147483647 w 2744"/>
                <a:gd name="T25" fmla="*/ 2147483647 h 36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744" h="3669">
                  <a:moveTo>
                    <a:pt x="7" y="453"/>
                  </a:moveTo>
                  <a:lnTo>
                    <a:pt x="828" y="0"/>
                  </a:lnTo>
                  <a:lnTo>
                    <a:pt x="2298" y="847"/>
                  </a:lnTo>
                  <a:lnTo>
                    <a:pt x="2311" y="2316"/>
                  </a:lnTo>
                  <a:lnTo>
                    <a:pt x="835" y="3216"/>
                  </a:lnTo>
                  <a:lnTo>
                    <a:pt x="7" y="2750"/>
                  </a:lnTo>
                  <a:lnTo>
                    <a:pt x="7" y="3197"/>
                  </a:lnTo>
                  <a:lnTo>
                    <a:pt x="828" y="3669"/>
                  </a:lnTo>
                  <a:lnTo>
                    <a:pt x="2744" y="2537"/>
                  </a:lnTo>
                  <a:lnTo>
                    <a:pt x="2738" y="634"/>
                  </a:lnTo>
                  <a:lnTo>
                    <a:pt x="1625" y="0"/>
                  </a:lnTo>
                  <a:lnTo>
                    <a:pt x="0" y="0"/>
                  </a:lnTo>
                  <a:lnTo>
                    <a:pt x="7" y="453"/>
                  </a:lnTo>
                  <a:close/>
                </a:path>
              </a:pathLst>
            </a:custGeom>
            <a:solidFill>
              <a:srgbClr val="FFFFFF">
                <a:alpha val="23137"/>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Freeform 32"/>
            <p:cNvSpPr>
              <a:spLocks/>
            </p:cNvSpPr>
            <p:nvPr/>
          </p:nvSpPr>
          <p:spPr bwMode="auto">
            <a:xfrm>
              <a:off x="5803900" y="641350"/>
              <a:ext cx="2339975" cy="1500188"/>
            </a:xfrm>
            <a:custGeom>
              <a:avLst/>
              <a:gdLst>
                <a:gd name="T0" fmla="*/ 2147483647 w 2096"/>
                <a:gd name="T1" fmla="*/ 0 h 1344"/>
                <a:gd name="T2" fmla="*/ 2147483647 w 2096"/>
                <a:gd name="T3" fmla="*/ 2147483647 h 1344"/>
                <a:gd name="T4" fmla="*/ 2147483647 w 2096"/>
                <a:gd name="T5" fmla="*/ 2147483647 h 1344"/>
                <a:gd name="T6" fmla="*/ 2147483647 w 2096"/>
                <a:gd name="T7" fmla="*/ 2147483647 h 1344"/>
                <a:gd name="T8" fmla="*/ 0 w 2096"/>
                <a:gd name="T9" fmla="*/ 2147483647 h 1344"/>
                <a:gd name="T10" fmla="*/ 0 w 2096"/>
                <a:gd name="T11" fmla="*/ 0 h 1344"/>
                <a:gd name="T12" fmla="*/ 2147483647 w 2096"/>
                <a:gd name="T13" fmla="*/ 0 h 13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3"/>
              <a:srcRect/>
              <a:stretch>
                <a:fillRect/>
              </a:stretch>
            </a:blipFill>
            <a:ln w="12700" cmpd="sng">
              <a:solidFill>
                <a:srgbClr val="000000">
                  <a:alpha val="34901"/>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 name="Freeform 30"/>
            <p:cNvSpPr>
              <a:spLocks/>
            </p:cNvSpPr>
            <p:nvPr/>
          </p:nvSpPr>
          <p:spPr bwMode="auto">
            <a:xfrm>
              <a:off x="4749800" y="641350"/>
              <a:ext cx="2339975" cy="1500188"/>
            </a:xfrm>
            <a:custGeom>
              <a:avLst/>
              <a:gdLst>
                <a:gd name="T0" fmla="*/ 1513 w 2096"/>
                <a:gd name="T1" fmla="*/ 0 h 1344"/>
                <a:gd name="T2" fmla="*/ 2096 w 2096"/>
                <a:gd name="T3" fmla="*/ 329 h 1344"/>
                <a:gd name="T4" fmla="*/ 2096 w 2096"/>
                <a:gd name="T5" fmla="*/ 1015 h 1344"/>
                <a:gd name="T6" fmla="*/ 1513 w 2096"/>
                <a:gd name="T7" fmla="*/ 1344 h 1344"/>
                <a:gd name="T8" fmla="*/ 0 w 2096"/>
                <a:gd name="T9" fmla="*/ 1341 h 1344"/>
                <a:gd name="T10" fmla="*/ 0 w 2096"/>
                <a:gd name="T11" fmla="*/ 0 h 1344"/>
                <a:gd name="T12" fmla="*/ 1513 w 2096"/>
                <a:gd name="T13" fmla="*/ 0 h 1344"/>
              </a:gdLst>
              <a:ahLst/>
              <a:cxnLst>
                <a:cxn ang="0">
                  <a:pos x="T0" y="T1"/>
                </a:cxn>
                <a:cxn ang="0">
                  <a:pos x="T2" y="T3"/>
                </a:cxn>
                <a:cxn ang="0">
                  <a:pos x="T4" y="T5"/>
                </a:cxn>
                <a:cxn ang="0">
                  <a:pos x="T6" y="T7"/>
                </a:cxn>
                <a:cxn ang="0">
                  <a:pos x="T8" y="T9"/>
                </a:cxn>
                <a:cxn ang="0">
                  <a:pos x="T10" y="T11"/>
                </a:cxn>
                <a:cxn ang="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4"/>
              <a:srcRect/>
              <a:stretch>
                <a:fillRect b="-2946"/>
              </a:stretch>
            </a:blipFill>
            <a:ln w="12700" cmpd="sng">
              <a:solidFill>
                <a:srgbClr val="000000">
                  <a:alpha val="35001"/>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charset="-122"/>
              </a:endParaRPr>
            </a:p>
          </p:txBody>
        </p:sp>
        <p:sp>
          <p:nvSpPr>
            <p:cNvPr id="14" name="Freeform 34"/>
            <p:cNvSpPr>
              <a:spLocks/>
            </p:cNvSpPr>
            <p:nvPr/>
          </p:nvSpPr>
          <p:spPr bwMode="auto">
            <a:xfrm>
              <a:off x="3068638" y="641350"/>
              <a:ext cx="2341562" cy="1500188"/>
            </a:xfrm>
            <a:custGeom>
              <a:avLst/>
              <a:gdLst>
                <a:gd name="T0" fmla="*/ 1513 w 2096"/>
                <a:gd name="T1" fmla="*/ 0 h 1344"/>
                <a:gd name="T2" fmla="*/ 2096 w 2096"/>
                <a:gd name="T3" fmla="*/ 329 h 1344"/>
                <a:gd name="T4" fmla="*/ 2096 w 2096"/>
                <a:gd name="T5" fmla="*/ 1015 h 1344"/>
                <a:gd name="T6" fmla="*/ 1513 w 2096"/>
                <a:gd name="T7" fmla="*/ 1344 h 1344"/>
                <a:gd name="T8" fmla="*/ 0 w 2096"/>
                <a:gd name="T9" fmla="*/ 1341 h 1344"/>
                <a:gd name="T10" fmla="*/ 0 w 2096"/>
                <a:gd name="T11" fmla="*/ 0 h 1344"/>
                <a:gd name="T12" fmla="*/ 1513 w 2096"/>
                <a:gd name="T13" fmla="*/ 0 h 1344"/>
              </a:gdLst>
              <a:ahLst/>
              <a:cxnLst>
                <a:cxn ang="0">
                  <a:pos x="T0" y="T1"/>
                </a:cxn>
                <a:cxn ang="0">
                  <a:pos x="T2" y="T3"/>
                </a:cxn>
                <a:cxn ang="0">
                  <a:pos x="T4" y="T5"/>
                </a:cxn>
                <a:cxn ang="0">
                  <a:pos x="T6" y="T7"/>
                </a:cxn>
                <a:cxn ang="0">
                  <a:pos x="T8" y="T9"/>
                </a:cxn>
                <a:cxn ang="0">
                  <a:pos x="T10" y="T11"/>
                </a:cxn>
                <a:cxn ang="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5"/>
              <a:srcRect/>
              <a:stretch>
                <a:fillRect b="-9674"/>
              </a:stretch>
            </a:blipFill>
            <a:ln w="12700" cmpd="sng">
              <a:solidFill>
                <a:srgbClr val="000000">
                  <a:alpha val="35001"/>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charset="-122"/>
              </a:endParaRPr>
            </a:p>
          </p:txBody>
        </p:sp>
        <p:sp>
          <p:nvSpPr>
            <p:cNvPr id="15" name="Freeform 36"/>
            <p:cNvSpPr>
              <a:spLocks/>
            </p:cNvSpPr>
            <p:nvPr/>
          </p:nvSpPr>
          <p:spPr bwMode="auto">
            <a:xfrm>
              <a:off x="1690688" y="641350"/>
              <a:ext cx="2339975" cy="1500188"/>
            </a:xfrm>
            <a:custGeom>
              <a:avLst/>
              <a:gdLst>
                <a:gd name="T0" fmla="*/ 1513 w 2096"/>
                <a:gd name="T1" fmla="*/ 0 h 1344"/>
                <a:gd name="T2" fmla="*/ 2096 w 2096"/>
                <a:gd name="T3" fmla="*/ 329 h 1344"/>
                <a:gd name="T4" fmla="*/ 2096 w 2096"/>
                <a:gd name="T5" fmla="*/ 1015 h 1344"/>
                <a:gd name="T6" fmla="*/ 1513 w 2096"/>
                <a:gd name="T7" fmla="*/ 1344 h 1344"/>
                <a:gd name="T8" fmla="*/ 0 w 2096"/>
                <a:gd name="T9" fmla="*/ 1341 h 1344"/>
                <a:gd name="T10" fmla="*/ 0 w 2096"/>
                <a:gd name="T11" fmla="*/ 0 h 1344"/>
                <a:gd name="T12" fmla="*/ 1513 w 2096"/>
                <a:gd name="T13" fmla="*/ 0 h 1344"/>
              </a:gdLst>
              <a:ahLst/>
              <a:cxnLst>
                <a:cxn ang="0">
                  <a:pos x="T0" y="T1"/>
                </a:cxn>
                <a:cxn ang="0">
                  <a:pos x="T2" y="T3"/>
                </a:cxn>
                <a:cxn ang="0">
                  <a:pos x="T4" y="T5"/>
                </a:cxn>
                <a:cxn ang="0">
                  <a:pos x="T6" y="T7"/>
                </a:cxn>
                <a:cxn ang="0">
                  <a:pos x="T8" y="T9"/>
                </a:cxn>
                <a:cxn ang="0">
                  <a:pos x="T10" y="T11"/>
                </a:cxn>
                <a:cxn ang="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6"/>
              <a:srcRect/>
              <a:stretch>
                <a:fillRect b="-2770"/>
              </a:stretch>
            </a:blipFill>
            <a:ln w="12700" cap="flat" cmpd="sng">
              <a:solidFill>
                <a:srgbClr val="000000">
                  <a:alpha val="35001"/>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charset="-122"/>
              </a:endParaRPr>
            </a:p>
          </p:txBody>
        </p:sp>
        <p:sp>
          <p:nvSpPr>
            <p:cNvPr id="16" name="Freeform 38"/>
            <p:cNvSpPr>
              <a:spLocks/>
            </p:cNvSpPr>
            <p:nvPr/>
          </p:nvSpPr>
          <p:spPr bwMode="auto">
            <a:xfrm>
              <a:off x="0" y="641350"/>
              <a:ext cx="2339975" cy="1500188"/>
            </a:xfrm>
            <a:custGeom>
              <a:avLst/>
              <a:gdLst>
                <a:gd name="T0" fmla="*/ 1513 w 2096"/>
                <a:gd name="T1" fmla="*/ 0 h 1344"/>
                <a:gd name="T2" fmla="*/ 2096 w 2096"/>
                <a:gd name="T3" fmla="*/ 329 h 1344"/>
                <a:gd name="T4" fmla="*/ 2096 w 2096"/>
                <a:gd name="T5" fmla="*/ 1015 h 1344"/>
                <a:gd name="T6" fmla="*/ 1513 w 2096"/>
                <a:gd name="T7" fmla="*/ 1344 h 1344"/>
                <a:gd name="T8" fmla="*/ 0 w 2096"/>
                <a:gd name="T9" fmla="*/ 1341 h 1344"/>
                <a:gd name="T10" fmla="*/ 0 w 2096"/>
                <a:gd name="T11" fmla="*/ 0 h 1344"/>
                <a:gd name="T12" fmla="*/ 1513 w 2096"/>
                <a:gd name="T13" fmla="*/ 0 h 1344"/>
              </a:gdLst>
              <a:ahLst/>
              <a:cxnLst>
                <a:cxn ang="0">
                  <a:pos x="T0" y="T1"/>
                </a:cxn>
                <a:cxn ang="0">
                  <a:pos x="T2" y="T3"/>
                </a:cxn>
                <a:cxn ang="0">
                  <a:pos x="T4" y="T5"/>
                </a:cxn>
                <a:cxn ang="0">
                  <a:pos x="T6" y="T7"/>
                </a:cxn>
                <a:cxn ang="0">
                  <a:pos x="T8" y="T9"/>
                </a:cxn>
                <a:cxn ang="0">
                  <a:pos x="T10" y="T11"/>
                </a:cxn>
                <a:cxn ang="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7"/>
              <a:srcRect/>
              <a:stretch>
                <a:fillRect b="-4775"/>
              </a:stretch>
            </a:blipFill>
            <a:ln w="12700" cmpd="sng">
              <a:solidFill>
                <a:srgbClr val="000000">
                  <a:alpha val="35001"/>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charset="-122"/>
              </a:endParaRPr>
            </a:p>
          </p:txBody>
        </p:sp>
        <p:grpSp>
          <p:nvGrpSpPr>
            <p:cNvPr id="17" name="Group 44"/>
            <p:cNvGrpSpPr>
              <a:grpSpLocks/>
            </p:cNvGrpSpPr>
            <p:nvPr/>
          </p:nvGrpSpPr>
          <p:grpSpPr bwMode="auto">
            <a:xfrm>
              <a:off x="0" y="2133600"/>
              <a:ext cx="9144000" cy="2819400"/>
              <a:chOff x="0" y="1910"/>
              <a:chExt cx="8191" cy="2524"/>
            </a:xfrm>
          </p:grpSpPr>
          <p:grpSp>
            <p:nvGrpSpPr>
              <p:cNvPr id="20" name="Group 16"/>
              <p:cNvGrpSpPr>
                <a:grpSpLocks/>
              </p:cNvGrpSpPr>
              <p:nvPr/>
            </p:nvGrpSpPr>
            <p:grpSpPr bwMode="auto">
              <a:xfrm>
                <a:off x="0" y="1910"/>
                <a:ext cx="8191" cy="2183"/>
                <a:chOff x="0" y="1344"/>
                <a:chExt cx="5760" cy="1536"/>
              </a:xfrm>
            </p:grpSpPr>
            <p:sp>
              <p:nvSpPr>
                <p:cNvPr id="23" name="Rectangle 8"/>
                <p:cNvSpPr>
                  <a:spLocks noChangeArrowheads="1"/>
                </p:cNvSpPr>
                <p:nvPr/>
              </p:nvSpPr>
              <p:spPr bwMode="auto">
                <a:xfrm>
                  <a:off x="0" y="1344"/>
                  <a:ext cx="1014" cy="1536"/>
                </a:xfrm>
                <a:prstGeom prst="rect">
                  <a:avLst/>
                </a:prstGeom>
                <a:gradFill rotWithShape="1">
                  <a:gsLst>
                    <a:gs pos="0">
                      <a:srgbClr val="FFFFFF">
                        <a:alpha val="20000"/>
                      </a:srgbClr>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sp>
              <p:nvSpPr>
                <p:cNvPr id="24" name="Rectangle 9"/>
                <p:cNvSpPr>
                  <a:spLocks noChangeArrowheads="1"/>
                </p:cNvSpPr>
                <p:nvPr/>
              </p:nvSpPr>
              <p:spPr bwMode="auto">
                <a:xfrm>
                  <a:off x="4804" y="1344"/>
                  <a:ext cx="956" cy="1536"/>
                </a:xfrm>
                <a:prstGeom prst="rect">
                  <a:avLst/>
                </a:prstGeom>
                <a:gradFill rotWithShape="1">
                  <a:gsLst>
                    <a:gs pos="0">
                      <a:schemeClr val="bg1"/>
                    </a:gs>
                    <a:gs pos="100000">
                      <a:srgbClr val="FFFFFF">
                        <a:alpha val="2000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sp>
              <p:nvSpPr>
                <p:cNvPr id="25" name="Rectangle 10"/>
                <p:cNvSpPr>
                  <a:spLocks noChangeArrowheads="1"/>
                </p:cNvSpPr>
                <p:nvPr/>
              </p:nvSpPr>
              <p:spPr bwMode="auto">
                <a:xfrm>
                  <a:off x="1002" y="1344"/>
                  <a:ext cx="3818" cy="1536"/>
                </a:xfrm>
                <a:prstGeom prst="rect">
                  <a:avLst/>
                </a:prstGeom>
                <a:gradFill rotWithShape="1">
                  <a:gsLst>
                    <a:gs pos="0">
                      <a:schemeClr val="bg1"/>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grpSp>
          <p:sp>
            <p:nvSpPr>
              <p:cNvPr id="21" name="Rectangle 25"/>
              <p:cNvSpPr>
                <a:spLocks noChangeArrowheads="1"/>
              </p:cNvSpPr>
              <p:nvPr/>
            </p:nvSpPr>
            <p:spPr bwMode="auto">
              <a:xfrm>
                <a:off x="0" y="4093"/>
                <a:ext cx="8191" cy="341"/>
              </a:xfrm>
              <a:prstGeom prst="rect">
                <a:avLst/>
              </a:prstGeom>
              <a:gradFill rotWithShape="1">
                <a:gsLst>
                  <a:gs pos="0">
                    <a:srgbClr val="000000"/>
                  </a:gs>
                  <a:gs pos="100000">
                    <a:srgbClr val="000000">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sp>
            <p:nvSpPr>
              <p:cNvPr id="22" name="Line 26"/>
              <p:cNvSpPr>
                <a:spLocks noChangeShapeType="1"/>
              </p:cNvSpPr>
              <p:nvPr/>
            </p:nvSpPr>
            <p:spPr bwMode="auto">
              <a:xfrm>
                <a:off x="0" y="1910"/>
                <a:ext cx="8191" cy="0"/>
              </a:xfrm>
              <a:prstGeom prst="line">
                <a:avLst/>
              </a:prstGeom>
              <a:noFill/>
              <a:ln w="2857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8" name="Freeform 41"/>
            <p:cNvSpPr>
              <a:spLocks/>
            </p:cNvSpPr>
            <p:nvPr/>
          </p:nvSpPr>
          <p:spPr bwMode="auto">
            <a:xfrm>
              <a:off x="6248400" y="6199188"/>
              <a:ext cx="1143000" cy="658812"/>
            </a:xfrm>
            <a:custGeom>
              <a:avLst/>
              <a:gdLst>
                <a:gd name="T0" fmla="*/ 0 w 720"/>
                <a:gd name="T1" fmla="*/ 2147483647 h 415"/>
                <a:gd name="T2" fmla="*/ 0 w 720"/>
                <a:gd name="T3" fmla="*/ 2147483647 h 415"/>
                <a:gd name="T4" fmla="*/ 2147483647 w 720"/>
                <a:gd name="T5" fmla="*/ 0 h 415"/>
                <a:gd name="T6" fmla="*/ 2147483647 w 720"/>
                <a:gd name="T7" fmla="*/ 2147483647 h 415"/>
                <a:gd name="T8" fmla="*/ 2147483647 w 720"/>
                <a:gd name="T9" fmla="*/ 2147483647 h 4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0" h="415">
                  <a:moveTo>
                    <a:pt x="0" y="415"/>
                  </a:moveTo>
                  <a:lnTo>
                    <a:pt x="0" y="223"/>
                  </a:lnTo>
                  <a:lnTo>
                    <a:pt x="357" y="0"/>
                  </a:lnTo>
                  <a:lnTo>
                    <a:pt x="720" y="223"/>
                  </a:lnTo>
                  <a:lnTo>
                    <a:pt x="720" y="415"/>
                  </a:lnTo>
                </a:path>
              </a:pathLst>
            </a:custGeom>
            <a:noFill/>
            <a:ln w="152400" cap="flat" cmpd="sng">
              <a:solidFill>
                <a:srgbClr val="FFFFFF">
                  <a:alpha val="20000"/>
                </a:srgbClr>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 name="Freeform 42"/>
            <p:cNvSpPr>
              <a:spLocks/>
            </p:cNvSpPr>
            <p:nvPr/>
          </p:nvSpPr>
          <p:spPr bwMode="auto">
            <a:xfrm>
              <a:off x="8610600" y="4962525"/>
              <a:ext cx="533400" cy="1295400"/>
            </a:xfrm>
            <a:custGeom>
              <a:avLst/>
              <a:gdLst>
                <a:gd name="T0" fmla="*/ 2147483647 w 336"/>
                <a:gd name="T1" fmla="*/ 0 h 816"/>
                <a:gd name="T2" fmla="*/ 0 w 336"/>
                <a:gd name="T3" fmla="*/ 2147483647 h 816"/>
                <a:gd name="T4" fmla="*/ 0 w 336"/>
                <a:gd name="T5" fmla="*/ 2147483647 h 816"/>
                <a:gd name="T6" fmla="*/ 2147483647 w 336"/>
                <a:gd name="T7" fmla="*/ 2147483647 h 8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36" h="816">
                  <a:moveTo>
                    <a:pt x="336" y="0"/>
                  </a:moveTo>
                  <a:lnTo>
                    <a:pt x="0" y="192"/>
                  </a:lnTo>
                  <a:lnTo>
                    <a:pt x="0" y="624"/>
                  </a:lnTo>
                  <a:lnTo>
                    <a:pt x="336" y="816"/>
                  </a:lnTo>
                </a:path>
              </a:pathLst>
            </a:custGeom>
            <a:noFill/>
            <a:ln w="152400" cap="flat" cmpd="sng">
              <a:solidFill>
                <a:srgbClr val="FFFFFF">
                  <a:alpha val="20000"/>
                </a:srgbClr>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7110449-3A31-431D-9CF4-DBFCFFF55B87}" type="datetimeFigureOut">
              <a:rPr lang="zh-CN" altLang="en-US" smtClean="0"/>
              <a:t>2015/3/18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61ABAF-DB58-421D-BAD1-85A1CC32B9DC}" type="slidenum">
              <a:rPr lang="zh-CN" altLang="en-US" smtClean="0"/>
              <a:t>‹#›</a:t>
            </a:fld>
            <a:endParaRPr lang="zh-CN" altLang="en-US"/>
          </a:p>
        </p:txBody>
      </p:sp>
    </p:spTree>
    <p:extLst>
      <p:ext uri="{BB962C8B-B14F-4D97-AF65-F5344CB8AC3E}">
        <p14:creationId xmlns:p14="http://schemas.microsoft.com/office/powerpoint/2010/main" val="2709139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110449-3A31-431D-9CF4-DBFCFFF55B87}" type="datetimeFigureOut">
              <a:rPr lang="zh-CN" altLang="en-US" smtClean="0"/>
              <a:t>2015/3/18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61ABAF-DB58-421D-BAD1-85A1CC32B9DC}" type="slidenum">
              <a:rPr lang="zh-CN" altLang="en-US" smtClean="0"/>
              <a:t>‹#›</a:t>
            </a:fld>
            <a:endParaRPr lang="zh-CN" altLang="en-US"/>
          </a:p>
        </p:txBody>
      </p:sp>
    </p:spTree>
    <p:extLst>
      <p:ext uri="{BB962C8B-B14F-4D97-AF65-F5344CB8AC3E}">
        <p14:creationId xmlns:p14="http://schemas.microsoft.com/office/powerpoint/2010/main" val="38734174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110449-3A31-431D-9CF4-DBFCFFF55B87}" type="datetimeFigureOut">
              <a:rPr lang="zh-CN" altLang="en-US" smtClean="0"/>
              <a:t>2015/3/18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61ABAF-DB58-421D-BAD1-85A1CC32B9DC}" type="slidenum">
              <a:rPr lang="zh-CN" altLang="en-US" smtClean="0"/>
              <a:t>‹#›</a:t>
            </a:fld>
            <a:endParaRPr lang="zh-CN" altLang="en-US"/>
          </a:p>
        </p:txBody>
      </p:sp>
    </p:spTree>
    <p:extLst>
      <p:ext uri="{BB962C8B-B14F-4D97-AF65-F5344CB8AC3E}">
        <p14:creationId xmlns:p14="http://schemas.microsoft.com/office/powerpoint/2010/main" val="474389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28" y="3005"/>
            <a:ext cx="9137272" cy="685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p:txBody>
          <a:bodyPr/>
          <a:lstStyle>
            <a:lvl1pPr>
              <a:defRPr>
                <a:latin typeface="楷体" pitchFamily="49" charset="-122"/>
                <a:ea typeface="楷体" pitchFamily="49" charset="-122"/>
              </a:defRPr>
            </a:lvl1pPr>
          </a:lstStyle>
          <a:p>
            <a:endParaRPr lang="zh-CN" altLang="en-US" dirty="0"/>
          </a:p>
        </p:txBody>
      </p:sp>
      <p:sp>
        <p:nvSpPr>
          <p:cNvPr id="3" name="内容占位符 2"/>
          <p:cNvSpPr>
            <a:spLocks noGrp="1"/>
          </p:cNvSpPr>
          <p:nvPr>
            <p:ph idx="1"/>
          </p:nvPr>
        </p:nvSpPr>
        <p:spPr/>
        <p:txBody>
          <a:bodyPr/>
          <a:lstStyle>
            <a:lvl1pPr>
              <a:defRPr sz="2800">
                <a:latin typeface="楷体" pitchFamily="49" charset="-122"/>
                <a:ea typeface="楷体" pitchFamily="49" charset="-122"/>
              </a:defRPr>
            </a:lvl1pPr>
            <a:lvl2pPr>
              <a:defRPr sz="2000" b="1">
                <a:latin typeface="楷体" pitchFamily="49" charset="-122"/>
                <a:ea typeface="楷体" pitchFamily="49" charset="-122"/>
              </a:defRPr>
            </a:lvl2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57110449-3A31-431D-9CF4-DBFCFFF55B87}" type="datetimeFigureOut">
              <a:rPr lang="zh-CN" altLang="en-US" smtClean="0"/>
              <a:t>2015/3/18 Wednesday</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矩形 5"/>
          <p:cNvSpPr/>
          <p:nvPr userDrawn="1"/>
        </p:nvSpPr>
        <p:spPr>
          <a:xfrm>
            <a:off x="2339752" y="535760"/>
            <a:ext cx="5472608" cy="646331"/>
          </a:xfrm>
          <a:prstGeom prst="rect">
            <a:avLst/>
          </a:prstGeom>
        </p:spPr>
        <p:txBody>
          <a:bodyPr wrap="square">
            <a:spAutoFit/>
          </a:bodyPr>
          <a:lstStyle/>
          <a:p>
            <a:r>
              <a:rPr lang="en-US" altLang="zh-CN" sz="3600" b="1" dirty="0" smtClean="0">
                <a:latin typeface="仿宋" pitchFamily="49" charset="-122"/>
                <a:ea typeface="仿宋" pitchFamily="49" charset="-122"/>
              </a:rPr>
              <a:t>Kerberos</a:t>
            </a:r>
            <a:r>
              <a:rPr lang="zh-CN" altLang="en-US" sz="3600" b="1" dirty="0" smtClean="0">
                <a:latin typeface="仿宋" pitchFamily="49" charset="-122"/>
                <a:ea typeface="仿宋" pitchFamily="49" charset="-122"/>
              </a:rPr>
              <a:t>数字认证</a:t>
            </a:r>
            <a:endParaRPr lang="zh-CN" altLang="en-US" sz="3600" b="1" dirty="0">
              <a:latin typeface="仿宋" pitchFamily="49" charset="-122"/>
              <a:ea typeface="仿宋" pitchFamily="49" charset="-122"/>
            </a:endParaRPr>
          </a:p>
        </p:txBody>
      </p:sp>
    </p:spTree>
    <p:extLst>
      <p:ext uri="{BB962C8B-B14F-4D97-AF65-F5344CB8AC3E}">
        <p14:creationId xmlns:p14="http://schemas.microsoft.com/office/powerpoint/2010/main" val="2511468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7110449-3A31-431D-9CF4-DBFCFFF55B87}" type="datetimeFigureOut">
              <a:rPr lang="zh-CN" altLang="en-US" smtClean="0"/>
              <a:t>2015/3/18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61ABAF-DB58-421D-BAD1-85A1CC32B9DC}" type="slidenum">
              <a:rPr lang="zh-CN" altLang="en-US" smtClean="0"/>
              <a:t>‹#›</a:t>
            </a:fld>
            <a:endParaRPr lang="zh-CN" altLang="en-US"/>
          </a:p>
        </p:txBody>
      </p:sp>
    </p:spTree>
    <p:extLst>
      <p:ext uri="{BB962C8B-B14F-4D97-AF65-F5344CB8AC3E}">
        <p14:creationId xmlns:p14="http://schemas.microsoft.com/office/powerpoint/2010/main" val="15296733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7110449-3A31-431D-9CF4-DBFCFFF55B87}" type="datetimeFigureOut">
              <a:rPr lang="zh-CN" altLang="en-US" smtClean="0"/>
              <a:t>2015/3/18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61ABAF-DB58-421D-BAD1-85A1CC32B9DC}" type="slidenum">
              <a:rPr lang="zh-CN" altLang="en-US" smtClean="0"/>
              <a:t>‹#›</a:t>
            </a:fld>
            <a:endParaRPr lang="zh-CN" altLang="en-US"/>
          </a:p>
        </p:txBody>
      </p:sp>
    </p:spTree>
    <p:extLst>
      <p:ext uri="{BB962C8B-B14F-4D97-AF65-F5344CB8AC3E}">
        <p14:creationId xmlns:p14="http://schemas.microsoft.com/office/powerpoint/2010/main" val="1403231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7110449-3A31-431D-9CF4-DBFCFFF55B87}" type="datetimeFigureOut">
              <a:rPr lang="zh-CN" altLang="en-US" smtClean="0"/>
              <a:t>2015/3/18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961ABAF-DB58-421D-BAD1-85A1CC32B9DC}" type="slidenum">
              <a:rPr lang="zh-CN" altLang="en-US" smtClean="0"/>
              <a:t>‹#›</a:t>
            </a:fld>
            <a:endParaRPr lang="zh-CN" altLang="en-US"/>
          </a:p>
        </p:txBody>
      </p:sp>
    </p:spTree>
    <p:extLst>
      <p:ext uri="{BB962C8B-B14F-4D97-AF65-F5344CB8AC3E}">
        <p14:creationId xmlns:p14="http://schemas.microsoft.com/office/powerpoint/2010/main" val="505400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7110449-3A31-431D-9CF4-DBFCFFF55B87}" type="datetimeFigureOut">
              <a:rPr lang="zh-CN" altLang="en-US" smtClean="0"/>
              <a:t>2015/3/18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961ABAF-DB58-421D-BAD1-85A1CC32B9DC}" type="slidenum">
              <a:rPr lang="zh-CN" altLang="en-US" smtClean="0"/>
              <a:t>‹#›</a:t>
            </a:fld>
            <a:endParaRPr lang="zh-CN" altLang="en-US"/>
          </a:p>
        </p:txBody>
      </p:sp>
    </p:spTree>
    <p:extLst>
      <p:ext uri="{BB962C8B-B14F-4D97-AF65-F5344CB8AC3E}">
        <p14:creationId xmlns:p14="http://schemas.microsoft.com/office/powerpoint/2010/main" val="3267627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7110449-3A31-431D-9CF4-DBFCFFF55B87}" type="datetimeFigureOut">
              <a:rPr lang="zh-CN" altLang="en-US" smtClean="0"/>
              <a:t>2015/3/18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961ABAF-DB58-421D-BAD1-85A1CC32B9DC}" type="slidenum">
              <a:rPr lang="zh-CN" altLang="en-US" smtClean="0"/>
              <a:t>‹#›</a:t>
            </a:fld>
            <a:endParaRPr lang="zh-CN" altLang="en-US"/>
          </a:p>
        </p:txBody>
      </p:sp>
    </p:spTree>
    <p:extLst>
      <p:ext uri="{BB962C8B-B14F-4D97-AF65-F5344CB8AC3E}">
        <p14:creationId xmlns:p14="http://schemas.microsoft.com/office/powerpoint/2010/main" val="552518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7110449-3A31-431D-9CF4-DBFCFFF55B87}" type="datetimeFigureOut">
              <a:rPr lang="zh-CN" altLang="en-US" smtClean="0"/>
              <a:t>2015/3/18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61ABAF-DB58-421D-BAD1-85A1CC32B9DC}" type="slidenum">
              <a:rPr lang="zh-CN" altLang="en-US" smtClean="0"/>
              <a:t>‹#›</a:t>
            </a:fld>
            <a:endParaRPr lang="zh-CN" altLang="en-US"/>
          </a:p>
        </p:txBody>
      </p:sp>
    </p:spTree>
    <p:extLst>
      <p:ext uri="{BB962C8B-B14F-4D97-AF65-F5344CB8AC3E}">
        <p14:creationId xmlns:p14="http://schemas.microsoft.com/office/powerpoint/2010/main" val="3696061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7110449-3A31-431D-9CF4-DBFCFFF55B87}" type="datetimeFigureOut">
              <a:rPr lang="zh-CN" altLang="en-US" smtClean="0"/>
              <a:t>2015/3/18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61ABAF-DB58-421D-BAD1-85A1CC32B9DC}" type="slidenum">
              <a:rPr lang="zh-CN" altLang="en-US" smtClean="0"/>
              <a:t>‹#›</a:t>
            </a:fld>
            <a:endParaRPr lang="zh-CN" altLang="en-US"/>
          </a:p>
        </p:txBody>
      </p:sp>
    </p:spTree>
    <p:extLst>
      <p:ext uri="{BB962C8B-B14F-4D97-AF65-F5344CB8AC3E}">
        <p14:creationId xmlns:p14="http://schemas.microsoft.com/office/powerpoint/2010/main" val="203476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110449-3A31-431D-9CF4-DBFCFFF55B87}" type="datetimeFigureOut">
              <a:rPr lang="zh-CN" altLang="en-US" smtClean="0"/>
              <a:t>2015/3/18 Wednesday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1ABAF-DB58-421D-BAD1-85A1CC32B9DC}" type="slidenum">
              <a:rPr lang="zh-CN" altLang="en-US" smtClean="0"/>
              <a:t>‹#›</a:t>
            </a:fld>
            <a:endParaRPr lang="zh-CN" altLang="en-US"/>
          </a:p>
        </p:txBody>
      </p:sp>
    </p:spTree>
    <p:extLst>
      <p:ext uri="{BB962C8B-B14F-4D97-AF65-F5344CB8AC3E}">
        <p14:creationId xmlns:p14="http://schemas.microsoft.com/office/powerpoint/2010/main" val="3677919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latin typeface="楷体" pitchFamily="49" charset="-122"/>
                <a:ea typeface="楷体" pitchFamily="49" charset="-122"/>
              </a:rPr>
              <a:t>第五章 </a:t>
            </a:r>
            <a:endParaRPr lang="zh-CN" altLang="en-US" dirty="0">
              <a:latin typeface="楷体" pitchFamily="49" charset="-122"/>
              <a:ea typeface="楷体" pitchFamily="49" charset="-122"/>
            </a:endParaRPr>
          </a:p>
        </p:txBody>
      </p:sp>
      <p:sp>
        <p:nvSpPr>
          <p:cNvPr id="3" name="副标题 2"/>
          <p:cNvSpPr>
            <a:spLocks noGrp="1"/>
          </p:cNvSpPr>
          <p:nvPr>
            <p:ph type="subTitle" idx="1"/>
          </p:nvPr>
        </p:nvSpPr>
        <p:spPr>
          <a:xfrm>
            <a:off x="1403648" y="3212976"/>
            <a:ext cx="6400800" cy="1752600"/>
          </a:xfrm>
        </p:spPr>
        <p:txBody>
          <a:bodyPr/>
          <a:lstStyle/>
          <a:p>
            <a:r>
              <a:rPr lang="en-US" altLang="zh-CN" dirty="0" smtClean="0"/>
              <a:t>Kerberos</a:t>
            </a:r>
            <a:r>
              <a:rPr lang="zh-CN" altLang="en-US" dirty="0" smtClean="0"/>
              <a:t>认证</a:t>
            </a:r>
            <a:endParaRPr lang="zh-CN" altLang="en-US" dirty="0"/>
          </a:p>
        </p:txBody>
      </p:sp>
    </p:spTree>
    <p:extLst>
      <p:ext uri="{BB962C8B-B14F-4D97-AF65-F5344CB8AC3E}">
        <p14:creationId xmlns:p14="http://schemas.microsoft.com/office/powerpoint/2010/main" val="9335316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en-US" altLang="zh-CN" sz="2000" u="sng" dirty="0"/>
              <a:t>5.2.2  </a:t>
            </a:r>
            <a:r>
              <a:rPr lang="zh-CN" altLang="en-US" sz="2000" u="sng" dirty="0"/>
              <a:t>应用服务请求和响应</a:t>
            </a:r>
            <a:endParaRPr lang="en-US" altLang="zh-CN" sz="2000" u="sng" dirty="0"/>
          </a:p>
          <a:p>
            <a:endParaRPr lang="en-US" altLang="zh-CN" sz="2000" dirty="0" smtClean="0"/>
          </a:p>
          <a:p>
            <a:r>
              <a:rPr lang="zh-CN" altLang="zh-CN" sz="2000" dirty="0" smtClean="0"/>
              <a:t>这</a:t>
            </a:r>
            <a:r>
              <a:rPr lang="zh-CN" altLang="zh-CN" sz="2000" dirty="0"/>
              <a:t>一部分所涉及的协议包内容：</a:t>
            </a:r>
          </a:p>
          <a:p>
            <a:r>
              <a:rPr lang="zh-CN" altLang="zh-CN" sz="2000" dirty="0"/>
              <a:t>③</a:t>
            </a:r>
            <a:r>
              <a:rPr lang="en-US" altLang="zh-CN" sz="2000" dirty="0"/>
              <a:t>C</a:t>
            </a:r>
            <a:r>
              <a:rPr lang="zh-CN" altLang="zh-CN" sz="2000" dirty="0"/>
              <a:t>→</a:t>
            </a:r>
            <a:r>
              <a:rPr lang="en-US" altLang="zh-CN" sz="2000" dirty="0"/>
              <a:t>TGS:IDV</a:t>
            </a:r>
            <a:r>
              <a:rPr lang="zh-CN" altLang="zh-CN" sz="2000" dirty="0"/>
              <a:t>‖</a:t>
            </a:r>
            <a:r>
              <a:rPr lang="en-US" altLang="zh-CN" sz="2000" dirty="0" err="1"/>
              <a:t>TicketTGS</a:t>
            </a:r>
            <a:r>
              <a:rPr lang="zh-CN" altLang="zh-CN" sz="2000" dirty="0"/>
              <a:t>‖</a:t>
            </a:r>
            <a:r>
              <a:rPr lang="en-US" altLang="zh-CN" sz="2000" dirty="0" err="1"/>
              <a:t>AuthenticatorC</a:t>
            </a:r>
            <a:r>
              <a:rPr lang="zh-CN" altLang="zh-CN" sz="2000" dirty="0"/>
              <a:t>，其中</a:t>
            </a:r>
            <a:r>
              <a:rPr lang="en-US" altLang="zh-CN" sz="2000" dirty="0" err="1"/>
              <a:t>AuthenticatorC</a:t>
            </a:r>
            <a:r>
              <a:rPr lang="en-US" altLang="zh-CN" sz="2000" dirty="0"/>
              <a:t> =EKC, TGS(IDC</a:t>
            </a:r>
            <a:r>
              <a:rPr lang="zh-CN" altLang="zh-CN" sz="2000" dirty="0"/>
              <a:t>‖</a:t>
            </a:r>
            <a:r>
              <a:rPr lang="en-US" altLang="zh-CN" sz="2000" dirty="0"/>
              <a:t>ADC</a:t>
            </a:r>
            <a:r>
              <a:rPr lang="zh-CN" altLang="zh-CN" sz="2000" dirty="0"/>
              <a:t>‖</a:t>
            </a:r>
            <a:r>
              <a:rPr lang="en-US" altLang="zh-CN" sz="2000" dirty="0"/>
              <a:t>TS3)</a:t>
            </a:r>
            <a:endParaRPr lang="zh-CN" altLang="zh-CN" sz="2000" dirty="0"/>
          </a:p>
          <a:p>
            <a:r>
              <a:rPr lang="zh-CN" altLang="zh-CN" sz="2000" dirty="0"/>
              <a:t>④</a:t>
            </a:r>
            <a:r>
              <a:rPr lang="en-US" altLang="zh-CN" sz="2000" dirty="0"/>
              <a:t>TGS</a:t>
            </a:r>
            <a:r>
              <a:rPr lang="zh-CN" altLang="zh-CN" sz="2000" dirty="0"/>
              <a:t>→</a:t>
            </a:r>
            <a:r>
              <a:rPr lang="en-US" altLang="zh-CN" sz="2000" dirty="0"/>
              <a:t>C</a:t>
            </a:r>
            <a:r>
              <a:rPr lang="zh-CN" altLang="zh-CN" sz="2000" dirty="0"/>
              <a:t>：</a:t>
            </a:r>
            <a:r>
              <a:rPr lang="en-US" altLang="zh-CN" sz="2000" dirty="0"/>
              <a:t>EKC,TGS(KC,V</a:t>
            </a:r>
            <a:r>
              <a:rPr lang="zh-CN" altLang="zh-CN" sz="2000" dirty="0"/>
              <a:t>‖</a:t>
            </a:r>
            <a:r>
              <a:rPr lang="en-US" altLang="zh-CN" sz="2000" dirty="0"/>
              <a:t>IDV</a:t>
            </a:r>
            <a:r>
              <a:rPr lang="zh-CN" altLang="zh-CN" sz="2000" dirty="0"/>
              <a:t>‖</a:t>
            </a:r>
            <a:r>
              <a:rPr lang="en-US" altLang="zh-CN" sz="2000" dirty="0"/>
              <a:t>TS4</a:t>
            </a:r>
            <a:r>
              <a:rPr lang="zh-CN" altLang="zh-CN" sz="2000" dirty="0"/>
              <a:t>‖</a:t>
            </a:r>
            <a:r>
              <a:rPr lang="en-US" altLang="zh-CN" sz="2000" dirty="0" err="1"/>
              <a:t>ticketV</a:t>
            </a:r>
            <a:r>
              <a:rPr lang="en-US" altLang="zh-CN" sz="2000" dirty="0"/>
              <a:t>)</a:t>
            </a:r>
            <a:r>
              <a:rPr lang="zh-CN" altLang="zh-CN" sz="2000" dirty="0"/>
              <a:t>，其中：</a:t>
            </a:r>
            <a:r>
              <a:rPr lang="en-US" altLang="zh-CN" sz="2000" dirty="0" err="1"/>
              <a:t>ticketV</a:t>
            </a:r>
            <a:r>
              <a:rPr lang="en-US" altLang="zh-CN" sz="2000" dirty="0"/>
              <a:t>   =EKV(KC,V) </a:t>
            </a:r>
            <a:r>
              <a:rPr lang="zh-CN" altLang="zh-CN" sz="2000" dirty="0"/>
              <a:t>‖</a:t>
            </a:r>
            <a:r>
              <a:rPr lang="en-US" altLang="zh-CN" sz="2000" dirty="0"/>
              <a:t>IDC</a:t>
            </a:r>
            <a:r>
              <a:rPr lang="zh-CN" altLang="zh-CN" sz="2000" dirty="0"/>
              <a:t>‖</a:t>
            </a:r>
            <a:r>
              <a:rPr lang="en-US" altLang="zh-CN" sz="2000" dirty="0"/>
              <a:t>ADC</a:t>
            </a:r>
            <a:r>
              <a:rPr lang="zh-CN" altLang="zh-CN" sz="2000" dirty="0"/>
              <a:t>‖</a:t>
            </a:r>
            <a:r>
              <a:rPr lang="en-US" altLang="zh-CN" sz="2000" dirty="0"/>
              <a:t>IDV</a:t>
            </a:r>
            <a:r>
              <a:rPr lang="zh-CN" altLang="zh-CN" sz="2000" dirty="0"/>
              <a:t>‖</a:t>
            </a:r>
            <a:r>
              <a:rPr lang="en-US" altLang="zh-CN" sz="2000" dirty="0"/>
              <a:t>TS4</a:t>
            </a:r>
            <a:r>
              <a:rPr lang="zh-CN" altLang="zh-CN" sz="2000" dirty="0"/>
              <a:t>‖</a:t>
            </a:r>
            <a:r>
              <a:rPr lang="en-US" altLang="zh-CN" sz="2000" dirty="0"/>
              <a:t>LIFETIME4</a:t>
            </a:r>
            <a:endParaRPr lang="zh-CN" altLang="zh-CN" sz="2000" dirty="0"/>
          </a:p>
        </p:txBody>
      </p:sp>
    </p:spTree>
    <p:extLst>
      <p:ext uri="{BB962C8B-B14F-4D97-AF65-F5344CB8AC3E}">
        <p14:creationId xmlns:p14="http://schemas.microsoft.com/office/powerpoint/2010/main" val="33540950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a:bodyPr>
          <a:lstStyle/>
          <a:p>
            <a:r>
              <a:rPr lang="en-US" altLang="zh-CN" sz="2000" u="sng" dirty="0"/>
              <a:t>5.2.3  Kerberos</a:t>
            </a:r>
            <a:r>
              <a:rPr lang="zh-CN" altLang="en-US" sz="2000" u="sng" dirty="0"/>
              <a:t>最终服务请求与</a:t>
            </a:r>
            <a:r>
              <a:rPr lang="zh-CN" altLang="en-US" sz="2000" u="sng" dirty="0" smtClean="0"/>
              <a:t>响应</a:t>
            </a:r>
            <a:endParaRPr lang="en-US" altLang="zh-CN" sz="2000" u="sng" dirty="0" smtClean="0"/>
          </a:p>
          <a:p>
            <a:endParaRPr lang="en-US" altLang="zh-CN" sz="2000" dirty="0" smtClean="0"/>
          </a:p>
          <a:p>
            <a:r>
              <a:rPr lang="zh-CN" altLang="zh-CN" sz="2000" dirty="0" smtClean="0"/>
              <a:t>这</a:t>
            </a:r>
            <a:r>
              <a:rPr lang="zh-CN" altLang="zh-CN" sz="2000" dirty="0"/>
              <a:t>一部分所涉及的协议包内容：</a:t>
            </a:r>
          </a:p>
          <a:p>
            <a:r>
              <a:rPr lang="zh-CN" altLang="zh-CN" sz="2000" dirty="0"/>
              <a:t>⑤</a:t>
            </a:r>
            <a:r>
              <a:rPr lang="en-US" altLang="zh-CN" sz="2000" dirty="0"/>
              <a:t>C</a:t>
            </a:r>
            <a:r>
              <a:rPr lang="zh-CN" altLang="zh-CN" sz="2000" dirty="0"/>
              <a:t>→</a:t>
            </a:r>
            <a:r>
              <a:rPr lang="en-US" altLang="zh-CN" sz="2000" dirty="0"/>
              <a:t>V:Ticket</a:t>
            </a:r>
            <a:r>
              <a:rPr lang="en-US" altLang="zh-CN" sz="2000" baseline="-25000" dirty="0"/>
              <a:t>V</a:t>
            </a:r>
            <a:r>
              <a:rPr lang="zh-CN" altLang="zh-CN" sz="2000" dirty="0"/>
              <a:t>‖</a:t>
            </a:r>
            <a:r>
              <a:rPr lang="en-US" altLang="zh-CN" sz="2000" dirty="0" err="1"/>
              <a:t>Authenticator</a:t>
            </a:r>
            <a:r>
              <a:rPr lang="en-US" altLang="zh-CN" sz="2000" baseline="-25000" dirty="0" err="1"/>
              <a:t>V</a:t>
            </a:r>
            <a:r>
              <a:rPr lang="zh-CN" altLang="zh-CN" sz="2000" dirty="0"/>
              <a:t>，其中</a:t>
            </a:r>
            <a:r>
              <a:rPr lang="en-US" altLang="zh-CN" sz="2000" dirty="0" err="1"/>
              <a:t>Authenticator</a:t>
            </a:r>
            <a:r>
              <a:rPr lang="en-US" altLang="zh-CN" sz="2000" baseline="-25000" dirty="0" err="1"/>
              <a:t>V</a:t>
            </a:r>
            <a:r>
              <a:rPr lang="en-US" altLang="zh-CN" sz="2000" dirty="0"/>
              <a:t>=EK</a:t>
            </a:r>
            <a:r>
              <a:rPr lang="en-US" altLang="zh-CN" sz="2000" baseline="-25000" dirty="0"/>
              <a:t>C,V</a:t>
            </a:r>
            <a:r>
              <a:rPr lang="en-US" altLang="zh-CN" sz="2000" dirty="0"/>
              <a:t>(ID</a:t>
            </a:r>
            <a:r>
              <a:rPr lang="en-US" altLang="zh-CN" sz="2000" baseline="-25000" dirty="0"/>
              <a:t>C</a:t>
            </a:r>
            <a:r>
              <a:rPr lang="zh-CN" altLang="zh-CN" sz="2000" dirty="0"/>
              <a:t>‖</a:t>
            </a:r>
            <a:r>
              <a:rPr lang="en-US" altLang="zh-CN" sz="2000" dirty="0"/>
              <a:t>AD</a:t>
            </a:r>
            <a:r>
              <a:rPr lang="en-US" altLang="zh-CN" sz="2000" baseline="-25000" dirty="0"/>
              <a:t>C</a:t>
            </a:r>
            <a:r>
              <a:rPr lang="zh-CN" altLang="zh-CN" sz="2000" dirty="0"/>
              <a:t>‖</a:t>
            </a:r>
            <a:r>
              <a:rPr lang="en-US" altLang="zh-CN" sz="2000" dirty="0"/>
              <a:t>TS5)</a:t>
            </a:r>
            <a:endParaRPr lang="zh-CN" altLang="zh-CN" sz="2000" dirty="0"/>
          </a:p>
          <a:p>
            <a:r>
              <a:rPr lang="zh-CN" altLang="zh-CN" sz="2000" dirty="0"/>
              <a:t>⑥</a:t>
            </a:r>
            <a:r>
              <a:rPr lang="en-US" altLang="zh-CN" sz="2000" dirty="0"/>
              <a:t>V</a:t>
            </a:r>
            <a:r>
              <a:rPr lang="zh-CN" altLang="zh-CN" sz="2000" dirty="0"/>
              <a:t>→</a:t>
            </a:r>
            <a:r>
              <a:rPr lang="en-US" altLang="zh-CN" sz="2000" dirty="0"/>
              <a:t>C:EK</a:t>
            </a:r>
            <a:r>
              <a:rPr lang="en-US" altLang="zh-CN" sz="2000" baseline="-25000" dirty="0"/>
              <a:t>C,V</a:t>
            </a:r>
            <a:r>
              <a:rPr lang="en-US" altLang="zh-CN" sz="2000" dirty="0"/>
              <a:t>(TS5+1)</a:t>
            </a:r>
            <a:endParaRPr lang="zh-CN" altLang="zh-CN" sz="2000" dirty="0"/>
          </a:p>
          <a:p>
            <a:endParaRPr lang="zh-CN" altLang="en-US" sz="2000" u="sng" dirty="0" smtClean="0"/>
          </a:p>
          <a:p>
            <a:endParaRPr lang="zh-CN" altLang="en-US" sz="2000" u="sng" dirty="0"/>
          </a:p>
        </p:txBody>
      </p:sp>
    </p:spTree>
    <p:extLst>
      <p:ext uri="{BB962C8B-B14F-4D97-AF65-F5344CB8AC3E}">
        <p14:creationId xmlns:p14="http://schemas.microsoft.com/office/powerpoint/2010/main" val="17973820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en-US" altLang="zh-CN" dirty="0"/>
              <a:t>Kerberos</a:t>
            </a:r>
            <a:r>
              <a:rPr lang="zh-CN" altLang="en-US" dirty="0"/>
              <a:t>完整认证过程</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2149268"/>
            <a:ext cx="5423322" cy="391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30959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en-US" altLang="zh-CN" dirty="0"/>
              <a:t>5.3  Kerberos</a:t>
            </a:r>
            <a:r>
              <a:rPr lang="zh-CN" altLang="en-US" dirty="0"/>
              <a:t>安装与</a:t>
            </a:r>
            <a:r>
              <a:rPr lang="zh-CN" altLang="en-US" dirty="0" smtClean="0"/>
              <a:t>配置</a:t>
            </a:r>
            <a:endParaRPr lang="en-US" altLang="zh-CN" dirty="0" smtClean="0"/>
          </a:p>
          <a:p>
            <a:r>
              <a:rPr lang="zh-CN" altLang="zh-CN" sz="2400" dirty="0"/>
              <a:t>主要包含以下几个步骤：</a:t>
            </a:r>
          </a:p>
          <a:p>
            <a:r>
              <a:rPr lang="en-US" altLang="zh-CN" sz="2400" dirty="0"/>
              <a:t>1</a:t>
            </a:r>
            <a:r>
              <a:rPr lang="zh-CN" altLang="zh-CN" sz="2400" dirty="0"/>
              <a:t>．编辑配置文件</a:t>
            </a:r>
            <a:r>
              <a:rPr lang="en-US" altLang="zh-CN" sz="2400" dirty="0"/>
              <a:t>krb5.conf,kdc.conf</a:t>
            </a:r>
            <a:r>
              <a:rPr lang="zh-CN" altLang="zh-CN" sz="2400" dirty="0"/>
              <a:t>。</a:t>
            </a:r>
          </a:p>
          <a:p>
            <a:r>
              <a:rPr lang="en-US" altLang="zh-CN" sz="2400" dirty="0"/>
              <a:t>2</a:t>
            </a:r>
            <a:r>
              <a:rPr lang="zh-CN" altLang="zh-CN" sz="2400" dirty="0"/>
              <a:t>．创建数据库</a:t>
            </a:r>
          </a:p>
          <a:p>
            <a:r>
              <a:rPr lang="en-US" altLang="zh-CN" sz="2400" dirty="0"/>
              <a:t>3</a:t>
            </a:r>
            <a:r>
              <a:rPr lang="zh-CN" altLang="zh-CN" sz="2400" dirty="0"/>
              <a:t>．将管理员加入</a:t>
            </a:r>
            <a:r>
              <a:rPr lang="en-US" altLang="zh-CN" sz="2400" dirty="0"/>
              <a:t>ACL</a:t>
            </a:r>
            <a:r>
              <a:rPr lang="zh-CN" altLang="zh-CN" sz="2400" dirty="0"/>
              <a:t>文件</a:t>
            </a:r>
          </a:p>
          <a:p>
            <a:r>
              <a:rPr lang="en-US" altLang="zh-CN" sz="2400" dirty="0"/>
              <a:t>4</a:t>
            </a:r>
            <a:r>
              <a:rPr lang="zh-CN" altLang="zh-CN" sz="2400" dirty="0"/>
              <a:t>．将管理员加入</a:t>
            </a:r>
            <a:r>
              <a:rPr lang="en-US" altLang="zh-CN" sz="2400" dirty="0"/>
              <a:t>Kerberos</a:t>
            </a:r>
            <a:r>
              <a:rPr lang="zh-CN" altLang="zh-CN" sz="2400" dirty="0"/>
              <a:t>数据库</a:t>
            </a:r>
          </a:p>
          <a:p>
            <a:r>
              <a:rPr lang="en-US" altLang="zh-CN" sz="2400" dirty="0"/>
              <a:t>5</a:t>
            </a:r>
            <a:r>
              <a:rPr lang="zh-CN" altLang="zh-CN" sz="2400" dirty="0"/>
              <a:t>．启动</a:t>
            </a:r>
            <a:r>
              <a:rPr lang="en-US" altLang="zh-CN" sz="2400" dirty="0"/>
              <a:t>Kerberos</a:t>
            </a:r>
            <a:r>
              <a:rPr lang="zh-CN" altLang="zh-CN" sz="2400" dirty="0"/>
              <a:t>守护程序</a:t>
            </a:r>
          </a:p>
          <a:p>
            <a:endParaRPr lang="zh-CN" altLang="en-US" dirty="0"/>
          </a:p>
        </p:txBody>
      </p:sp>
    </p:spTree>
    <p:extLst>
      <p:ext uri="{BB962C8B-B14F-4D97-AF65-F5344CB8AC3E}">
        <p14:creationId xmlns:p14="http://schemas.microsoft.com/office/powerpoint/2010/main" val="31507120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en-US" altLang="zh-CN" smtClean="0"/>
              <a:t>5.4  Kerberos</a:t>
            </a:r>
            <a:r>
              <a:rPr lang="zh-CN" altLang="en-US" smtClean="0"/>
              <a:t>局限与改进技术</a:t>
            </a:r>
          </a:p>
          <a:p>
            <a:r>
              <a:rPr lang="en-US" altLang="zh-CN" sz="2000" u="sng" smtClean="0"/>
              <a:t>5.4.1  Kerberos</a:t>
            </a:r>
            <a:r>
              <a:rPr lang="zh-CN" altLang="en-US" sz="2000" u="sng" smtClean="0"/>
              <a:t>局限性</a:t>
            </a:r>
          </a:p>
          <a:p>
            <a:pPr marL="0" indent="0">
              <a:buNone/>
            </a:pPr>
            <a:r>
              <a:rPr lang="en-US" altLang="zh-CN" sz="2400" smtClean="0"/>
              <a:t>1</a:t>
            </a:r>
            <a:r>
              <a:rPr lang="zh-CN" altLang="en-US" sz="2400" smtClean="0"/>
              <a:t>．单点连接，服务效率下降</a:t>
            </a:r>
          </a:p>
          <a:p>
            <a:pPr marL="0" indent="0">
              <a:buNone/>
            </a:pPr>
            <a:r>
              <a:rPr lang="en-US" altLang="zh-CN" sz="2400" smtClean="0"/>
              <a:t>2</a:t>
            </a:r>
            <a:r>
              <a:rPr lang="zh-CN" altLang="en-US" sz="2400" smtClean="0"/>
              <a:t>．受中心服务器影响</a:t>
            </a:r>
          </a:p>
          <a:p>
            <a:pPr marL="0" indent="0">
              <a:buNone/>
            </a:pPr>
            <a:r>
              <a:rPr lang="en-US" altLang="zh-CN" sz="2400" smtClean="0"/>
              <a:t>3</a:t>
            </a:r>
            <a:r>
              <a:rPr lang="zh-CN" altLang="en-US" sz="2400" smtClean="0"/>
              <a:t>．口令猜测攻击问题</a:t>
            </a:r>
          </a:p>
          <a:p>
            <a:pPr marL="0" indent="0">
              <a:buNone/>
            </a:pPr>
            <a:r>
              <a:rPr lang="en-US" altLang="zh-CN" sz="2400" smtClean="0"/>
              <a:t>4</a:t>
            </a:r>
            <a:r>
              <a:rPr lang="zh-CN" altLang="en-US" sz="2400" smtClean="0"/>
              <a:t>．时钟同步攻击问题</a:t>
            </a:r>
          </a:p>
          <a:p>
            <a:pPr marL="0" indent="0">
              <a:buNone/>
            </a:pPr>
            <a:r>
              <a:rPr lang="en-US" altLang="zh-CN" sz="2400" smtClean="0"/>
              <a:t>5</a:t>
            </a:r>
            <a:r>
              <a:rPr lang="zh-CN" altLang="en-US" sz="2400" smtClean="0"/>
              <a:t>．密钥存储问题</a:t>
            </a:r>
          </a:p>
          <a:p>
            <a:pPr marL="0" indent="0">
              <a:buNone/>
            </a:pPr>
            <a:r>
              <a:rPr lang="en-US" altLang="zh-CN" sz="2400" smtClean="0"/>
              <a:t>6</a:t>
            </a:r>
            <a:r>
              <a:rPr lang="zh-CN" altLang="en-US" sz="2400" smtClean="0"/>
              <a:t>．</a:t>
            </a:r>
            <a:r>
              <a:rPr lang="en-US" altLang="zh-CN" sz="2400" smtClean="0"/>
              <a:t>KDC</a:t>
            </a:r>
            <a:r>
              <a:rPr lang="zh-CN" altLang="en-US" sz="2400" smtClean="0"/>
              <a:t>安全问题</a:t>
            </a:r>
          </a:p>
          <a:p>
            <a:pPr marL="0" indent="0">
              <a:buNone/>
            </a:pPr>
            <a:r>
              <a:rPr lang="en-US" altLang="zh-CN" sz="2400" smtClean="0"/>
              <a:t>7</a:t>
            </a:r>
            <a:r>
              <a:rPr lang="zh-CN" altLang="en-US" sz="2400" smtClean="0"/>
              <a:t>．恶意软件攻击问题</a:t>
            </a:r>
          </a:p>
        </p:txBody>
      </p:sp>
    </p:spTree>
    <p:extLst>
      <p:ext uri="{BB962C8B-B14F-4D97-AF65-F5344CB8AC3E}">
        <p14:creationId xmlns:p14="http://schemas.microsoft.com/office/powerpoint/2010/main" val="32848280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sz="2400" u="sng" dirty="0"/>
              <a:t>5.4.2  </a:t>
            </a:r>
            <a:r>
              <a:rPr lang="zh-CN" altLang="en-US" sz="2400" u="sng" dirty="0"/>
              <a:t>改进的</a:t>
            </a:r>
            <a:r>
              <a:rPr lang="en-US" altLang="zh-CN" sz="2400" u="sng" dirty="0"/>
              <a:t>Kerberos</a:t>
            </a:r>
            <a:r>
              <a:rPr lang="zh-CN" altLang="en-US" sz="2400" u="sng" dirty="0"/>
              <a:t>协议</a:t>
            </a:r>
          </a:p>
          <a:p>
            <a:endParaRPr lang="en-US" altLang="zh-CN" dirty="0" smtClean="0"/>
          </a:p>
          <a:p>
            <a:r>
              <a:rPr lang="en-US" altLang="zh-CN" sz="2300" dirty="0"/>
              <a:t>1.</a:t>
            </a:r>
            <a:r>
              <a:rPr lang="zh-CN" altLang="zh-CN" sz="2300" dirty="0"/>
              <a:t>对称密钥与不对称密钥的结合使用</a:t>
            </a:r>
          </a:p>
          <a:p>
            <a:r>
              <a:rPr lang="en-US" altLang="zh-CN" sz="2300" dirty="0"/>
              <a:t>2</a:t>
            </a:r>
            <a:r>
              <a:rPr lang="zh-CN" altLang="zh-CN" sz="2300" dirty="0"/>
              <a:t>．针对口令猜测攻击，取消认证过程中的相应口令，改由</a:t>
            </a:r>
            <a:r>
              <a:rPr lang="en-US" altLang="zh-CN" sz="2300" dirty="0"/>
              <a:t>ECC</a:t>
            </a:r>
            <a:r>
              <a:rPr lang="zh-CN" altLang="zh-CN" sz="2300" dirty="0"/>
              <a:t>进行认证。</a:t>
            </a:r>
          </a:p>
          <a:p>
            <a:r>
              <a:rPr lang="en-US" altLang="zh-CN" sz="2300" b="1" dirty="0"/>
              <a:t>3</a:t>
            </a:r>
            <a:r>
              <a:rPr lang="zh-CN" altLang="zh-CN" sz="2300" b="1" dirty="0"/>
              <a:t>．针对重放攻击，在</a:t>
            </a:r>
            <a:r>
              <a:rPr lang="en-US" altLang="zh-CN" sz="2300" b="1" dirty="0"/>
              <a:t>Kerberos</a:t>
            </a:r>
            <a:r>
              <a:rPr lang="zh-CN" altLang="zh-CN" sz="2300" b="1" dirty="0"/>
              <a:t>中引入序列号循环机制。</a:t>
            </a:r>
          </a:p>
          <a:p>
            <a:r>
              <a:rPr lang="en-US" altLang="zh-CN" sz="2300" dirty="0"/>
              <a:t>4</a:t>
            </a:r>
            <a:r>
              <a:rPr lang="zh-CN" altLang="zh-CN" sz="2300" dirty="0"/>
              <a:t>．使用密钥长度</a:t>
            </a:r>
            <a:r>
              <a:rPr lang="en-US" altLang="zh-CN" sz="2300" dirty="0"/>
              <a:t>1024bits</a:t>
            </a:r>
            <a:r>
              <a:rPr lang="zh-CN" altLang="zh-CN" sz="2300" dirty="0"/>
              <a:t>以上的</a:t>
            </a:r>
            <a:r>
              <a:rPr lang="en-US" altLang="zh-CN" sz="2300" dirty="0"/>
              <a:t>RSA</a:t>
            </a:r>
            <a:r>
              <a:rPr lang="zh-CN" altLang="zh-CN" sz="2300" dirty="0"/>
              <a:t>算法在当前是安全的</a:t>
            </a:r>
          </a:p>
          <a:p>
            <a:r>
              <a:rPr lang="en-US" altLang="zh-CN" sz="2300" dirty="0"/>
              <a:t>5</a:t>
            </a:r>
            <a:r>
              <a:rPr lang="zh-CN" altLang="zh-CN" sz="2300" dirty="0"/>
              <a:t>．使用用户公钥加密而不是用原有口令生成的密钥加密，避免了猜测口令攻击</a:t>
            </a:r>
            <a:r>
              <a:rPr lang="en-US" altLang="zh-CN" sz="2300" dirty="0"/>
              <a:t>;</a:t>
            </a:r>
            <a:endParaRPr lang="zh-CN" altLang="zh-CN" sz="2300" dirty="0"/>
          </a:p>
          <a:p>
            <a:r>
              <a:rPr lang="en-US" altLang="zh-CN" sz="2300" dirty="0"/>
              <a:t>6</a:t>
            </a:r>
            <a:r>
              <a:rPr lang="zh-CN" altLang="zh-CN" sz="2300" dirty="0"/>
              <a:t>．由于在身份认证的各个环节中采用随机数</a:t>
            </a:r>
            <a:r>
              <a:rPr lang="en-US" altLang="zh-CN" sz="2300" dirty="0"/>
              <a:t>.</a:t>
            </a:r>
            <a:r>
              <a:rPr lang="zh-CN" altLang="zh-CN" sz="2300" dirty="0"/>
              <a:t>攻击者无法冒充，该协议可承受重放攻击（</a:t>
            </a:r>
            <a:r>
              <a:rPr lang="en-US" altLang="zh-CN" sz="2300" dirty="0"/>
              <a:t>replay</a:t>
            </a:r>
            <a:r>
              <a:rPr lang="zh-CN" altLang="zh-CN" sz="2300" dirty="0"/>
              <a:t>）</a:t>
            </a:r>
            <a:r>
              <a:rPr lang="en-US" altLang="zh-CN" sz="2300" dirty="0"/>
              <a:t>;</a:t>
            </a:r>
            <a:endParaRPr lang="zh-CN" altLang="zh-CN" sz="2300" dirty="0"/>
          </a:p>
          <a:p>
            <a:r>
              <a:rPr lang="en-US" altLang="zh-CN" sz="2300" dirty="0"/>
              <a:t>7</a:t>
            </a:r>
            <a:r>
              <a:rPr lang="zh-CN" altLang="zh-CN" sz="2300" dirty="0"/>
              <a:t>．即使中间人利用截获的信息进行攻击，由于他不掌握原始方的私钥，无法获得会话密钥，也不可能获得服务器方的信任，无法得到预想的服务</a:t>
            </a:r>
            <a:r>
              <a:rPr lang="zh-CN" altLang="zh-CN" sz="2300" dirty="0" smtClean="0"/>
              <a:t>。</a:t>
            </a:r>
            <a:endParaRPr lang="zh-CN" altLang="zh-CN" sz="2300" dirty="0"/>
          </a:p>
        </p:txBody>
      </p:sp>
    </p:spTree>
    <p:extLst>
      <p:ext uri="{BB962C8B-B14F-4D97-AF65-F5344CB8AC3E}">
        <p14:creationId xmlns:p14="http://schemas.microsoft.com/office/powerpoint/2010/main" val="32141175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en-US" altLang="zh-CN" dirty="0" smtClean="0"/>
          </a:p>
          <a:p>
            <a:endParaRPr lang="en-US" altLang="zh-CN" dirty="0"/>
          </a:p>
          <a:p>
            <a:pPr marL="0" indent="0" algn="ctr">
              <a:buNone/>
            </a:pPr>
            <a:r>
              <a:rPr lang="zh-CN" altLang="en-US" sz="8000" dirty="0" smtClean="0"/>
              <a:t>本章结束</a:t>
            </a:r>
            <a:endParaRPr lang="zh-CN" altLang="en-US" sz="8000" dirty="0"/>
          </a:p>
        </p:txBody>
      </p:sp>
    </p:spTree>
    <p:extLst>
      <p:ext uri="{BB962C8B-B14F-4D97-AF65-F5344CB8AC3E}">
        <p14:creationId xmlns:p14="http://schemas.microsoft.com/office/powerpoint/2010/main" val="19290726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marL="0" indent="0">
              <a:buNone/>
            </a:pPr>
            <a:r>
              <a:rPr lang="zh-CN" altLang="en-US" sz="2800" dirty="0" smtClean="0"/>
              <a:t>学习目标：</a:t>
            </a:r>
          </a:p>
          <a:p>
            <a:r>
              <a:rPr lang="zh-CN" altLang="en-US" sz="2800" dirty="0" smtClean="0"/>
              <a:t>学会分析</a:t>
            </a:r>
            <a:r>
              <a:rPr lang="en-US" altLang="zh-CN" sz="2800" dirty="0" smtClean="0"/>
              <a:t>Kerberos</a:t>
            </a:r>
            <a:r>
              <a:rPr lang="zh-CN" altLang="en-US" sz="2800" dirty="0" smtClean="0"/>
              <a:t>身份认证技术特点、用途</a:t>
            </a:r>
          </a:p>
          <a:p>
            <a:r>
              <a:rPr lang="zh-CN" altLang="en-US" sz="2800" dirty="0" smtClean="0"/>
              <a:t>学会分析</a:t>
            </a:r>
            <a:r>
              <a:rPr lang="en-US" altLang="zh-CN" sz="2800" dirty="0" smtClean="0"/>
              <a:t>Kerberos</a:t>
            </a:r>
            <a:r>
              <a:rPr lang="zh-CN" altLang="en-US" sz="2800" dirty="0" smtClean="0"/>
              <a:t>认证技术的工作原理</a:t>
            </a:r>
          </a:p>
          <a:p>
            <a:r>
              <a:rPr lang="zh-CN" altLang="en-US" sz="2800" dirty="0" smtClean="0"/>
              <a:t>熟练操作</a:t>
            </a:r>
            <a:r>
              <a:rPr lang="en-US" altLang="zh-CN" sz="2800" dirty="0" smtClean="0"/>
              <a:t>Kerberos</a:t>
            </a:r>
            <a:r>
              <a:rPr lang="zh-CN" altLang="en-US" sz="2800" dirty="0" smtClean="0"/>
              <a:t>中主要配置文件</a:t>
            </a:r>
            <a:r>
              <a:rPr lang="en-US" altLang="zh-CN" sz="2800" dirty="0" smtClean="0"/>
              <a:t>KDC</a:t>
            </a:r>
            <a:r>
              <a:rPr lang="zh-CN" altLang="en-US" sz="2800" dirty="0" smtClean="0"/>
              <a:t>的配置步骤</a:t>
            </a:r>
          </a:p>
          <a:p>
            <a:r>
              <a:rPr lang="zh-CN" altLang="en-US" sz="2800" dirty="0" smtClean="0"/>
              <a:t>学会分析</a:t>
            </a:r>
            <a:r>
              <a:rPr lang="en-US" altLang="zh-CN" sz="2800" dirty="0" smtClean="0"/>
              <a:t>Kerberos</a:t>
            </a:r>
            <a:r>
              <a:rPr lang="zh-CN" altLang="en-US" sz="2800" dirty="0" smtClean="0"/>
              <a:t>的缺陷以及改进技术</a:t>
            </a:r>
          </a:p>
          <a:p>
            <a:endParaRPr lang="zh-CN" altLang="en-US" dirty="0"/>
          </a:p>
        </p:txBody>
      </p:sp>
    </p:spTree>
    <p:extLst>
      <p:ext uri="{BB962C8B-B14F-4D97-AF65-F5344CB8AC3E}">
        <p14:creationId xmlns:p14="http://schemas.microsoft.com/office/powerpoint/2010/main" val="3133020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marL="0" indent="0">
              <a:buNone/>
            </a:pPr>
            <a:r>
              <a:rPr lang="en-US" altLang="zh-CN" dirty="0" smtClean="0"/>
              <a:t>5.1  </a:t>
            </a:r>
            <a:r>
              <a:rPr lang="zh-CN" altLang="en-US" dirty="0" smtClean="0"/>
              <a:t>基本概念与术语</a:t>
            </a:r>
            <a:endParaRPr lang="en-US" altLang="zh-CN" dirty="0" smtClean="0"/>
          </a:p>
          <a:p>
            <a:pPr marL="0" indent="0">
              <a:buNone/>
            </a:pPr>
            <a:r>
              <a:rPr lang="en-US" altLang="zh-CN" sz="2000" u="sng" dirty="0" smtClean="0"/>
              <a:t>5.1.1  Kerberos</a:t>
            </a:r>
            <a:r>
              <a:rPr lang="zh-CN" altLang="en-US" sz="2000" u="sng" dirty="0" smtClean="0"/>
              <a:t>产生背景</a:t>
            </a:r>
          </a:p>
          <a:p>
            <a:pPr marL="0" indent="0">
              <a:buNone/>
            </a:pPr>
            <a:r>
              <a:rPr lang="en-US" altLang="zh-CN" sz="2400" dirty="0" smtClean="0"/>
              <a:t>Kerberos</a:t>
            </a:r>
            <a:r>
              <a:rPr lang="zh-CN" altLang="en-US" sz="2400" dirty="0" smtClean="0"/>
              <a:t>是</a:t>
            </a:r>
            <a:r>
              <a:rPr lang="en-US" altLang="zh-CN" sz="2400" dirty="0" smtClean="0"/>
              <a:t>20</a:t>
            </a:r>
            <a:r>
              <a:rPr lang="zh-CN" altLang="en-US" sz="2400" dirty="0" smtClean="0"/>
              <a:t>世纪</a:t>
            </a:r>
            <a:r>
              <a:rPr lang="en-US" altLang="zh-CN" sz="2400" dirty="0" smtClean="0"/>
              <a:t>80</a:t>
            </a:r>
            <a:r>
              <a:rPr lang="zh-CN" altLang="en-US" sz="2400" dirty="0" smtClean="0"/>
              <a:t>年代美国麻首理工学院（</a:t>
            </a:r>
            <a:r>
              <a:rPr lang="en-US" altLang="zh-CN" sz="2400" dirty="0" smtClean="0"/>
              <a:t>MIT</a:t>
            </a:r>
            <a:r>
              <a:rPr lang="zh-CN" altLang="en-US" sz="2400" dirty="0" smtClean="0"/>
              <a:t>）设计的一种基于对称算法密码体制的一种为网络通信提供可信第三方服务的面向开放系统的认证机制</a:t>
            </a:r>
            <a:r>
              <a:rPr lang="en-US" altLang="zh-CN" sz="2400" dirty="0" smtClean="0"/>
              <a:t>. Kerberos</a:t>
            </a:r>
            <a:r>
              <a:rPr lang="zh-CN" altLang="en-US" sz="2400" dirty="0" smtClean="0"/>
              <a:t>这一名词来源于希腊神话“三个头的狗</a:t>
            </a:r>
            <a:r>
              <a:rPr lang="en-US" altLang="zh-CN" sz="2400" dirty="0" smtClean="0"/>
              <a:t>——</a:t>
            </a:r>
            <a:r>
              <a:rPr lang="zh-CN" altLang="en-US" sz="2400" dirty="0" smtClean="0"/>
              <a:t>地狱之门守护者”。</a:t>
            </a:r>
            <a:r>
              <a:rPr lang="en-US" altLang="zh-CN" sz="2400" dirty="0" smtClean="0"/>
              <a:t>MIT </a:t>
            </a:r>
            <a:r>
              <a:rPr lang="zh-CN" altLang="en-US" sz="2400" dirty="0" smtClean="0"/>
              <a:t>之所以将其认证协议命名为</a:t>
            </a:r>
            <a:r>
              <a:rPr lang="en-US" altLang="zh-CN" sz="2400" dirty="0" smtClean="0"/>
              <a:t>Kerberos</a:t>
            </a:r>
            <a:r>
              <a:rPr lang="zh-CN" altLang="en-US" sz="2400" dirty="0" smtClean="0"/>
              <a:t>，是因为他们计划通过认证、清算和审计三个方面来建立完善的完全认证机制。</a:t>
            </a:r>
            <a:endParaRPr lang="zh-CN" altLang="en-US" sz="2400" dirty="0"/>
          </a:p>
        </p:txBody>
      </p:sp>
    </p:spTree>
    <p:extLst>
      <p:ext uri="{BB962C8B-B14F-4D97-AF65-F5344CB8AC3E}">
        <p14:creationId xmlns:p14="http://schemas.microsoft.com/office/powerpoint/2010/main" val="35040448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400" dirty="0" smtClean="0"/>
              <a:t>Kerberos</a:t>
            </a:r>
            <a:r>
              <a:rPr lang="zh-CN" altLang="en-US" sz="2400" dirty="0" smtClean="0"/>
              <a:t>的设计针对以下几个方面：</a:t>
            </a:r>
          </a:p>
          <a:p>
            <a:pPr marL="0" indent="0">
              <a:buNone/>
            </a:pPr>
            <a:r>
              <a:rPr lang="zh-CN" altLang="en-US" sz="2400" dirty="0" smtClean="0"/>
              <a:t>  ①安全性：网络中的窃听者不能获得必要的信息来假冒网络的用户。</a:t>
            </a:r>
          </a:p>
          <a:p>
            <a:pPr marL="0" indent="0">
              <a:buNone/>
            </a:pPr>
            <a:r>
              <a:rPr lang="zh-CN" altLang="en-US" sz="2400" dirty="0" smtClean="0"/>
              <a:t>  ②可靠性：</a:t>
            </a:r>
            <a:r>
              <a:rPr lang="en-US" altLang="zh-CN" sz="2400" dirty="0" err="1" smtClean="0"/>
              <a:t>kerberos</a:t>
            </a:r>
            <a:r>
              <a:rPr lang="zh-CN" altLang="en-US" sz="2400" dirty="0" smtClean="0"/>
              <a:t>应该具有高度的可靠性，并采用一个系统支持另一个系统的分布式服务结构。</a:t>
            </a:r>
          </a:p>
          <a:p>
            <a:pPr marL="0" indent="0">
              <a:buNone/>
            </a:pPr>
            <a:r>
              <a:rPr lang="zh-CN" altLang="en-US" sz="2400" dirty="0" smtClean="0"/>
              <a:t>  ③透明性：用户除了被要求输入密码外，不会觉察出认证的进行过程。</a:t>
            </a:r>
          </a:p>
          <a:p>
            <a:pPr marL="0" indent="0">
              <a:buNone/>
            </a:pPr>
            <a:r>
              <a:rPr lang="zh-CN" altLang="en-US" sz="2400" dirty="0" smtClean="0"/>
              <a:t>  ④可扩展性：系统应能够支持更多的用户和服务器，具有较好的伸缩性。</a:t>
            </a:r>
          </a:p>
          <a:p>
            <a:endParaRPr lang="zh-CN" altLang="en-US" sz="2400" dirty="0"/>
          </a:p>
        </p:txBody>
      </p:sp>
    </p:spTree>
    <p:extLst>
      <p:ext uri="{BB962C8B-B14F-4D97-AF65-F5344CB8AC3E}">
        <p14:creationId xmlns:p14="http://schemas.microsoft.com/office/powerpoint/2010/main" val="17860231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marL="0" indent="0">
              <a:buNone/>
            </a:pPr>
            <a:r>
              <a:rPr lang="en-US" altLang="zh-CN" dirty="0" smtClean="0"/>
              <a:t>Kerberos</a:t>
            </a:r>
            <a:r>
              <a:rPr lang="zh-CN" altLang="en-US" dirty="0" smtClean="0"/>
              <a:t>的设计目的主要包括三类：</a:t>
            </a:r>
            <a:endParaRPr lang="en-US" altLang="zh-CN" dirty="0" smtClean="0"/>
          </a:p>
          <a:p>
            <a:r>
              <a:rPr lang="zh-CN" altLang="en-US" dirty="0" smtClean="0"/>
              <a:t>认证</a:t>
            </a:r>
            <a:endParaRPr lang="en-US" altLang="zh-CN" dirty="0" smtClean="0"/>
          </a:p>
          <a:p>
            <a:r>
              <a:rPr lang="zh-CN" altLang="en-US" dirty="0" smtClean="0"/>
              <a:t>授权</a:t>
            </a:r>
            <a:endParaRPr lang="en-US" altLang="zh-CN" dirty="0" smtClean="0"/>
          </a:p>
          <a:p>
            <a:r>
              <a:rPr lang="zh-CN" altLang="en-US" dirty="0" smtClean="0"/>
              <a:t>记账</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224" y="4652222"/>
            <a:ext cx="1716211" cy="115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02812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000" u="sng" dirty="0"/>
              <a:t>5.1.2  Kerberos </a:t>
            </a:r>
            <a:r>
              <a:rPr lang="zh-CN" altLang="en-US" sz="2000" u="sng" dirty="0"/>
              <a:t>专有</a:t>
            </a:r>
            <a:r>
              <a:rPr lang="zh-CN" altLang="en-US" sz="2000" u="sng" dirty="0" smtClean="0"/>
              <a:t>术语</a:t>
            </a:r>
            <a:endParaRPr lang="en-US" altLang="zh-CN" sz="2000" u="sng" dirty="0" smtClean="0"/>
          </a:p>
          <a:p>
            <a:pPr marL="0" indent="0">
              <a:buNone/>
            </a:pPr>
            <a:endParaRPr lang="zh-CN" altLang="en-US" sz="2000" u="sng"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2132856"/>
            <a:ext cx="5723930" cy="3199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33989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128839"/>
            <a:ext cx="7164090" cy="2308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09534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000" u="sng" dirty="0" smtClean="0"/>
              <a:t>5.1.3  Kerberos</a:t>
            </a:r>
            <a:r>
              <a:rPr lang="zh-CN" altLang="en-US" sz="2000" u="sng" dirty="0" smtClean="0"/>
              <a:t>应用环境与组成结构</a:t>
            </a:r>
            <a:endParaRPr lang="zh-CN" altLang="en-US" sz="2000" u="sng"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0150" y="2060848"/>
            <a:ext cx="3371850"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4860032" y="2132856"/>
            <a:ext cx="3816424" cy="1200329"/>
          </a:xfrm>
          <a:prstGeom prst="rect">
            <a:avLst/>
          </a:prstGeom>
        </p:spPr>
        <p:txBody>
          <a:bodyPr wrap="square">
            <a:spAutoFit/>
          </a:bodyPr>
          <a:lstStyle/>
          <a:p>
            <a:r>
              <a:rPr lang="en-US" altLang="zh-CN" dirty="0" smtClean="0"/>
              <a:t>Kerberos </a:t>
            </a:r>
            <a:r>
              <a:rPr lang="zh-CN" altLang="en-US" dirty="0" smtClean="0"/>
              <a:t>协议中共涉及到三个服务器：</a:t>
            </a:r>
            <a:endParaRPr lang="en-US" altLang="zh-CN" dirty="0" smtClean="0"/>
          </a:p>
          <a:p>
            <a:pPr marL="285750" indent="-285750">
              <a:buFont typeface="Wingdings" pitchFamily="2" charset="2"/>
              <a:buChar char="Ø"/>
            </a:pPr>
            <a:r>
              <a:rPr lang="zh-CN" altLang="en-US" dirty="0" smtClean="0"/>
              <a:t>认证服务器（</a:t>
            </a:r>
            <a:r>
              <a:rPr lang="en-US" altLang="zh-CN" dirty="0" smtClean="0"/>
              <a:t>AS</a:t>
            </a:r>
            <a:r>
              <a:rPr lang="zh-CN" altLang="en-US" dirty="0" smtClean="0"/>
              <a:t>）</a:t>
            </a:r>
            <a:endParaRPr lang="en-US" altLang="zh-CN" dirty="0" smtClean="0"/>
          </a:p>
          <a:p>
            <a:pPr marL="285750" indent="-285750">
              <a:buFont typeface="Wingdings" pitchFamily="2" charset="2"/>
              <a:buChar char="Ø"/>
            </a:pPr>
            <a:r>
              <a:rPr lang="zh-CN" altLang="en-US" dirty="0" smtClean="0"/>
              <a:t>票据授予服务器（</a:t>
            </a:r>
            <a:r>
              <a:rPr lang="en-US" altLang="zh-CN" dirty="0" smtClean="0"/>
              <a:t>TGS</a:t>
            </a:r>
            <a:r>
              <a:rPr lang="zh-CN" altLang="en-US" dirty="0" smtClean="0"/>
              <a:t>）</a:t>
            </a:r>
            <a:endParaRPr lang="en-US" altLang="zh-CN" dirty="0" smtClean="0"/>
          </a:p>
          <a:p>
            <a:pPr marL="285750" indent="-285750">
              <a:buFont typeface="Wingdings" pitchFamily="2" charset="2"/>
              <a:buChar char="Ø"/>
            </a:pPr>
            <a:r>
              <a:rPr lang="zh-CN" altLang="en-US" dirty="0" smtClean="0"/>
              <a:t>应用服务器。</a:t>
            </a:r>
            <a:endParaRPr lang="zh-CN" altLang="en-US" dirty="0"/>
          </a:p>
        </p:txBody>
      </p:sp>
    </p:spTree>
    <p:extLst>
      <p:ext uri="{BB962C8B-B14F-4D97-AF65-F5344CB8AC3E}">
        <p14:creationId xmlns:p14="http://schemas.microsoft.com/office/powerpoint/2010/main" val="29669179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en-US" altLang="zh-CN" dirty="0"/>
              <a:t>5.2  Kerberos</a:t>
            </a:r>
            <a:r>
              <a:rPr lang="zh-CN" altLang="en-US" dirty="0"/>
              <a:t>工作</a:t>
            </a:r>
            <a:r>
              <a:rPr lang="zh-CN" altLang="en-US" dirty="0" smtClean="0"/>
              <a:t>原理</a:t>
            </a:r>
            <a:endParaRPr lang="en-US" altLang="zh-CN" dirty="0" smtClean="0"/>
          </a:p>
          <a:p>
            <a:r>
              <a:rPr lang="en-US" altLang="zh-CN" sz="2000" u="sng" dirty="0"/>
              <a:t>5.2.1  Kerberos</a:t>
            </a:r>
            <a:r>
              <a:rPr lang="zh-CN" altLang="zh-CN" sz="2000" u="sng" dirty="0"/>
              <a:t>认证服务请求和</a:t>
            </a:r>
            <a:r>
              <a:rPr lang="zh-CN" altLang="zh-CN" sz="2000" u="sng" dirty="0" smtClean="0"/>
              <a:t>响应</a:t>
            </a:r>
            <a:endParaRPr lang="en-US" altLang="zh-CN" sz="2000" u="sng" dirty="0" smtClean="0"/>
          </a:p>
          <a:p>
            <a:endParaRPr lang="en-US" altLang="zh-CN" sz="2000" dirty="0" smtClean="0"/>
          </a:p>
          <a:p>
            <a:r>
              <a:rPr lang="zh-CN" altLang="zh-CN" sz="2000" dirty="0" smtClean="0"/>
              <a:t>这</a:t>
            </a:r>
            <a:r>
              <a:rPr lang="zh-CN" altLang="zh-CN" sz="2000" dirty="0"/>
              <a:t>一部分所涉及的协议包内容：</a:t>
            </a:r>
          </a:p>
          <a:p>
            <a:r>
              <a:rPr lang="zh-CN" altLang="zh-CN" sz="2000" dirty="0"/>
              <a:t>①</a:t>
            </a:r>
            <a:r>
              <a:rPr lang="en-US" altLang="zh-CN" sz="2000" dirty="0"/>
              <a:t>C</a:t>
            </a:r>
            <a:r>
              <a:rPr lang="zh-CN" altLang="zh-CN" sz="2000" dirty="0"/>
              <a:t>→</a:t>
            </a:r>
            <a:r>
              <a:rPr lang="en-US" altLang="zh-CN" sz="2000" dirty="0"/>
              <a:t>AS:ID</a:t>
            </a:r>
            <a:r>
              <a:rPr lang="en-US" altLang="zh-CN" sz="2000" baseline="-25000" dirty="0"/>
              <a:t>C</a:t>
            </a:r>
            <a:r>
              <a:rPr lang="zh-CN" altLang="zh-CN" sz="2000" dirty="0"/>
              <a:t>‖</a:t>
            </a:r>
            <a:r>
              <a:rPr lang="en-US" altLang="zh-CN" sz="2000" dirty="0"/>
              <a:t>ID</a:t>
            </a:r>
            <a:r>
              <a:rPr lang="en-US" altLang="zh-CN" sz="2000" baseline="-25000" dirty="0"/>
              <a:t>TGS</a:t>
            </a:r>
            <a:r>
              <a:rPr lang="zh-CN" altLang="zh-CN" sz="2000" dirty="0"/>
              <a:t>‖</a:t>
            </a:r>
            <a:r>
              <a:rPr lang="en-US" altLang="zh-CN" sz="2000" dirty="0"/>
              <a:t>TS1</a:t>
            </a:r>
            <a:r>
              <a:rPr lang="zh-CN" altLang="zh-CN" sz="2000" dirty="0"/>
              <a:t>，客户端向认证服务器请求授权服务器访问的凭证票据</a:t>
            </a:r>
            <a:r>
              <a:rPr lang="en-US" altLang="zh-CN" sz="2000" dirty="0" err="1"/>
              <a:t>Ticket</a:t>
            </a:r>
            <a:r>
              <a:rPr lang="en-US" altLang="zh-CN" sz="2000" baseline="-25000" dirty="0" err="1"/>
              <a:t>TGS</a:t>
            </a:r>
            <a:r>
              <a:rPr lang="zh-CN" altLang="zh-CN" sz="2000" dirty="0"/>
              <a:t>，其中的</a:t>
            </a:r>
            <a:r>
              <a:rPr lang="en-US" altLang="zh-CN" sz="2000" dirty="0"/>
              <a:t>TS1</a:t>
            </a:r>
            <a:r>
              <a:rPr lang="zh-CN" altLang="zh-CN" sz="2000" dirty="0"/>
              <a:t>和下面出现的</a:t>
            </a:r>
            <a:r>
              <a:rPr lang="en-US" altLang="zh-CN" sz="2000" dirty="0"/>
              <a:t>TS2</a:t>
            </a:r>
            <a:r>
              <a:rPr lang="zh-CN" altLang="zh-CN" sz="2000" dirty="0"/>
              <a:t>、</a:t>
            </a:r>
            <a:r>
              <a:rPr lang="en-US" altLang="zh-CN" sz="2000" dirty="0"/>
              <a:t>TS3</a:t>
            </a:r>
            <a:r>
              <a:rPr lang="zh-CN" altLang="zh-CN" sz="2000" dirty="0"/>
              <a:t>等表示对应的票据的有效期限。</a:t>
            </a:r>
          </a:p>
          <a:p>
            <a:r>
              <a:rPr lang="zh-CN" altLang="zh-CN" sz="2000" dirty="0"/>
              <a:t>②</a:t>
            </a:r>
            <a:r>
              <a:rPr lang="en-US" altLang="zh-CN" sz="2000" dirty="0"/>
              <a:t>ASC:EK</a:t>
            </a:r>
            <a:r>
              <a:rPr lang="en-US" altLang="zh-CN" sz="2000" baseline="-25000" dirty="0"/>
              <a:t>C</a:t>
            </a:r>
            <a:r>
              <a:rPr lang="en-US" altLang="zh-CN" sz="2000" dirty="0"/>
              <a:t>(K</a:t>
            </a:r>
            <a:r>
              <a:rPr lang="en-US" altLang="zh-CN" sz="2000" baseline="-25000" dirty="0"/>
              <a:t>C,TGS</a:t>
            </a:r>
            <a:r>
              <a:rPr lang="zh-CN" altLang="zh-CN" sz="2000" dirty="0"/>
              <a:t>‖</a:t>
            </a:r>
            <a:r>
              <a:rPr lang="en-US" altLang="zh-CN" sz="2000" dirty="0"/>
              <a:t>ID</a:t>
            </a:r>
            <a:r>
              <a:rPr lang="en-US" altLang="zh-CN" sz="2000" baseline="-25000" dirty="0"/>
              <a:t>TGS</a:t>
            </a:r>
            <a:r>
              <a:rPr lang="zh-CN" altLang="zh-CN" sz="2000" dirty="0"/>
              <a:t>‖</a:t>
            </a:r>
            <a:r>
              <a:rPr lang="en-US" altLang="zh-CN" sz="2000" dirty="0"/>
              <a:t>TS2</a:t>
            </a:r>
            <a:r>
              <a:rPr lang="zh-CN" altLang="zh-CN" sz="2000" dirty="0"/>
              <a:t>‖</a:t>
            </a:r>
            <a:r>
              <a:rPr lang="en-US" altLang="zh-CN" sz="2000" dirty="0"/>
              <a:t>LIFETIME2</a:t>
            </a:r>
            <a:r>
              <a:rPr lang="zh-CN" altLang="zh-CN" sz="2000" dirty="0"/>
              <a:t>‖</a:t>
            </a:r>
            <a:r>
              <a:rPr lang="en-US" altLang="zh-CN" sz="2000" dirty="0" err="1"/>
              <a:t>Ticket</a:t>
            </a:r>
            <a:r>
              <a:rPr lang="en-US" altLang="zh-CN" sz="2000" baseline="-25000" dirty="0" err="1"/>
              <a:t>TGS</a:t>
            </a:r>
            <a:r>
              <a:rPr lang="en-US" altLang="zh-CN" sz="2000" dirty="0"/>
              <a:t>)</a:t>
            </a:r>
            <a:r>
              <a:rPr lang="zh-CN" altLang="zh-CN" sz="2000" dirty="0"/>
              <a:t>，其中</a:t>
            </a:r>
            <a:r>
              <a:rPr lang="en-US" altLang="zh-CN" sz="2000" dirty="0" err="1"/>
              <a:t>Ticker</a:t>
            </a:r>
            <a:r>
              <a:rPr lang="en-US" altLang="zh-CN" sz="2000" baseline="-25000" dirty="0" err="1"/>
              <a:t>TGS</a:t>
            </a:r>
            <a:r>
              <a:rPr lang="en-US" altLang="zh-CN" sz="2000" dirty="0"/>
              <a:t>=E</a:t>
            </a:r>
            <a:r>
              <a:rPr lang="en-US" altLang="zh-CN" sz="2000" baseline="-25000" dirty="0"/>
              <a:t>TGS</a:t>
            </a:r>
            <a:r>
              <a:rPr lang="en-US" altLang="zh-CN" sz="2000" dirty="0"/>
              <a:t>(K</a:t>
            </a:r>
            <a:r>
              <a:rPr lang="en-US" altLang="zh-CN" sz="2000" baseline="-25000" dirty="0"/>
              <a:t>C,TGS</a:t>
            </a:r>
            <a:r>
              <a:rPr lang="zh-CN" altLang="zh-CN" sz="2000" dirty="0"/>
              <a:t>‖</a:t>
            </a:r>
            <a:r>
              <a:rPr lang="en-US" altLang="zh-CN" sz="2000" dirty="0"/>
              <a:t>ID</a:t>
            </a:r>
            <a:r>
              <a:rPr lang="en-US" altLang="zh-CN" sz="2000" baseline="-25000" dirty="0"/>
              <a:t>C</a:t>
            </a:r>
            <a:r>
              <a:rPr lang="zh-CN" altLang="zh-CN" sz="2000" dirty="0"/>
              <a:t>‖</a:t>
            </a:r>
            <a:r>
              <a:rPr lang="en-US" altLang="zh-CN" sz="2000" dirty="0"/>
              <a:t>AD</a:t>
            </a:r>
            <a:r>
              <a:rPr lang="en-US" altLang="zh-CN" sz="2000" baseline="-25000" dirty="0"/>
              <a:t>C</a:t>
            </a:r>
            <a:r>
              <a:rPr lang="zh-CN" altLang="zh-CN" sz="2000" dirty="0"/>
              <a:t>‖</a:t>
            </a:r>
            <a:r>
              <a:rPr lang="en-US" altLang="zh-CN" sz="2000" dirty="0"/>
              <a:t>ID</a:t>
            </a:r>
            <a:r>
              <a:rPr lang="en-US" altLang="zh-CN" sz="2000" baseline="-25000" dirty="0"/>
              <a:t>TGS</a:t>
            </a:r>
            <a:r>
              <a:rPr lang="zh-CN" altLang="zh-CN" sz="2000" dirty="0"/>
              <a:t>‖</a:t>
            </a:r>
            <a:r>
              <a:rPr lang="en-US" altLang="zh-CN" sz="2000" dirty="0"/>
              <a:t>TS2</a:t>
            </a:r>
            <a:r>
              <a:rPr lang="zh-CN" altLang="zh-CN" sz="2000" dirty="0"/>
              <a:t>‖</a:t>
            </a:r>
            <a:r>
              <a:rPr lang="en-US" altLang="zh-CN" sz="2000" dirty="0"/>
              <a:t>LIFETIME2)</a:t>
            </a:r>
            <a:endParaRPr lang="zh-CN" altLang="zh-CN" sz="2000" dirty="0"/>
          </a:p>
          <a:p>
            <a:endParaRPr lang="zh-CN" altLang="zh-CN" sz="2000" u="sng" dirty="0"/>
          </a:p>
          <a:p>
            <a:endParaRPr lang="zh-CN" altLang="en-US" dirty="0"/>
          </a:p>
        </p:txBody>
      </p:sp>
    </p:spTree>
    <p:extLst>
      <p:ext uri="{BB962C8B-B14F-4D97-AF65-F5344CB8AC3E}">
        <p14:creationId xmlns:p14="http://schemas.microsoft.com/office/powerpoint/2010/main" val="28098640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TotalTime>
  <Words>718</Words>
  <Application>Microsoft Office PowerPoint</Application>
  <PresentationFormat>全屏显示(4:3)</PresentationFormat>
  <Paragraphs>71</Paragraphs>
  <Slides>16</Slides>
  <Notes>1</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第五章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dc:title>
  <dc:creator>admin</dc:creator>
  <cp:lastModifiedBy>admin</cp:lastModifiedBy>
  <cp:revision>13</cp:revision>
  <dcterms:created xsi:type="dcterms:W3CDTF">2015-02-06T02:33:52Z</dcterms:created>
  <dcterms:modified xsi:type="dcterms:W3CDTF">2015-03-18T14:17:25Z</dcterms:modified>
</cp:coreProperties>
</file>