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00" r:id="rId2"/>
    <p:sldId id="277" r:id="rId3"/>
    <p:sldId id="302" r:id="rId4"/>
    <p:sldId id="303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0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0" autoAdjust="0"/>
    <p:restoredTop sz="94660"/>
  </p:normalViewPr>
  <p:slideViewPr>
    <p:cSldViewPr>
      <p:cViewPr varScale="1">
        <p:scale>
          <a:sx n="65" d="100"/>
          <a:sy n="65" d="100"/>
        </p:scale>
        <p:origin x="-1704" y="-114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//upload.wikimedia.org/wikipedia/commons/1/11/DSCN7433_rabbitearsmotel_e_600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people.mtime.com/914516/photo_gallery/552912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people.mtime.com/914516/photo_gallery/552911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衍生文化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5149641"/>
            <a:ext cx="8892480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《伏击》（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Ambush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《人质》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Hostage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）、《实时引爆》（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Ticker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）、《打败魔鬼》（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Beat the Devil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）、《抉择》（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Chosen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）、《跟踪》（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The Follow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）、《明星》（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Star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）、《火药桶》（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Powder Keg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）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1520" y="2335520"/>
            <a:ext cx="878497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网络电影短片广告一开始先在电视、电影院和杂志上做宣传，以达到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吸引更多的目标顾客登陆其网站主页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，而在其观看全片的同时当然就会注意到网站上的其他信息，从而使资源利用最大化。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宝马网络电影短片广告通过电影的形式来展示汽车，而汽车和电影自诞生以来就纠缠在一起，并在百年的历程中擦出很多火花。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6" y="1393612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活动：选择一部微电影，并分享里面的故事和思想。</a:t>
            </a:r>
            <a:endParaRPr lang="zh-CN" altLang="en-US" sz="2800" dirty="0">
              <a:solidFill>
                <a:schemeClr val="tx2">
                  <a:lumMod val="60000"/>
                  <a:lumOff val="40000"/>
                </a:schemeClr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640960" cy="501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530059" y="6053226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宝马汽车广告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8091" y="6053226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宝马汽车广告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8914" name="Picture 2" descr="12L26113610060-14O21"/>
          <p:cNvPicPr>
            <a:picLocks noChangeAspect="1" noChangeArrowheads="1"/>
          </p:cNvPicPr>
          <p:nvPr/>
        </p:nvPicPr>
        <p:blipFill>
          <a:blip r:embed="rId2" cstate="print"/>
          <a:srcRect t="5239"/>
          <a:stretch>
            <a:fillRect/>
          </a:stretch>
        </p:blipFill>
        <p:spPr bwMode="auto">
          <a:xfrm>
            <a:off x="683568" y="836712"/>
            <a:ext cx="7776864" cy="520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汽车节目秀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44016" y="1181652"/>
            <a:ext cx="39239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英国疯狂汽车秀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Top Gear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是英国广播公司（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BBC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）制作的著名汽车节目，曾获得过英国电影电视艺术学院奖（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BAFTA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）、多项英国国家电视奖（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NTA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）以及艾美奖。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Times New Roman" pitchFamily="18" charset="0"/>
            </a:endParaRPr>
          </a:p>
          <a:p>
            <a:pPr indent="304800"/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节目由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三位主持人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杰瑞米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·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克拉克森（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Jeremy Clarkson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）、詹姆斯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·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梅（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James May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）和理查德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·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哈蒙德（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Richard Hammond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宋体" pitchFamily="2" charset="-122"/>
              </a:rPr>
              <a:t>）。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39938" name="Picture 2" descr="IPB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8307" y="764704"/>
            <a:ext cx="4426141" cy="568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汽车节目秀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0962" name="Picture 2" descr="IPB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36712"/>
            <a:ext cx="8892480" cy="539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419872" y="6165304"/>
            <a:ext cx="22527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TopGear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节目海报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汽车节目秀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48" y="980728"/>
            <a:ext cx="8990448" cy="453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691680" y="5661248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www.bbc.co.uk/programmes/b006mj59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引言：案例三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汽车旅馆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二 宝马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汽车节目秀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案例三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1136933"/>
            <a:ext cx="4572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    在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中国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分布在全国的数百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家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motel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连锁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酒店尽管叫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"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汽车旅馆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",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但实际上是连锁商务酒店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.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而在日本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在台湾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,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汽车旅馆有时候是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"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情人旅馆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"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的代名词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.</a:t>
            </a: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　　在台湾，许多高速公路沿线地区、新开发的重划市镇或风景区附近，分布有较多的汽车旅馆。由於竞争激烈，使得汽车旅馆的经营走向休闲的方式，装潢设计达到或甚至超越高级饭店的水准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，</a:t>
            </a:r>
            <a:endParaRPr lang="zh-CN" altLang="en-US" sz="2400" dirty="0" smtClean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……</a:t>
            </a:r>
          </a:p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你印象的汽车旅馆是什么样子的？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5362" name="Picture 2" descr="File:DSCN7433 rabbitearsmotel e 6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8669" y="1700808"/>
            <a:ext cx="4625330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汽车旅馆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980728"/>
            <a:ext cx="334786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汽车旅馆，原文来自英文的</a:t>
            </a:r>
            <a:r>
              <a:rPr lang="en-US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Motel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，是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motor hotel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的缩写。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Motel 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是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 motor 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和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 hotel 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的合成词，即汽车旅馆，以前是指没有房间的旅馆，可以停车，而人就在汽车内睡，只不过比停在外面多了层保护而已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sz="22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汽车旅馆与一般旅馆最大的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不同点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，在于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汽车旅馆提供的停车位与房间相连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，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一楼当作车库，二楼为房间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，这样独门独户为典型的汽车旅馆房间设计。</a:t>
            </a:r>
            <a:endParaRPr lang="zh-CN" altLang="en-US" sz="22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14338" name="Picture 2" descr="http://wwwe.taizhou.com.cn/jiaju/attachement/jpg/site2/20100902/0023ae62b4b40de9ca9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5986" y="1412776"/>
            <a:ext cx="5612861" cy="39570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汽车旅馆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1746" name=" 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383" y="836712"/>
            <a:ext cx="814607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汽车旅馆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2770" name="Picture 2" descr="http://pic3.zhongsou.com/image/380702fb3358d6b4b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7245" y="841762"/>
            <a:ext cx="3689251" cy="5543115"/>
          </a:xfrm>
          <a:prstGeom prst="rect">
            <a:avLst/>
          </a:prstGeom>
          <a:noFill/>
        </p:spPr>
      </p:pic>
      <p:pic>
        <p:nvPicPr>
          <p:cNvPr id="32772" name="Picture 4" descr="http://farm2.staticflickr.com/1070/543139414_a2c64f0f4d_z.jpg"/>
          <p:cNvPicPr>
            <a:picLocks noChangeAspect="1" noChangeArrowheads="1"/>
          </p:cNvPicPr>
          <p:nvPr/>
        </p:nvPicPr>
        <p:blipFill>
          <a:blip r:embed="rId3" cstate="print"/>
          <a:srcRect r="6091" b="-1351"/>
          <a:stretch>
            <a:fillRect/>
          </a:stretch>
        </p:blipFill>
        <p:spPr bwMode="auto">
          <a:xfrm>
            <a:off x="55165" y="836711"/>
            <a:ext cx="5220072" cy="56337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1066666"/>
            <a:ext cx="432048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宝马汽车的电影广告是一种从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广告的创意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到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表现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再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到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传播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的全新尝试，为广告的创意与表现树立了一种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崭新的模式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。这种创意表现模式使广告更具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艺术性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、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故事性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和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观赏性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，广告似乎正在从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营销的阴影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里走出来，而消费者似乎也从被动的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接受广告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到主动的</a:t>
            </a:r>
            <a:r>
              <a:rPr lang="zh-CN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欣赏广告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转变</a:t>
            </a:r>
            <a:r>
              <a:rPr lang="zh-CN" altLang="zh-CN" sz="2200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en-US" altLang="zh-CN" sz="22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《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广告</a:t>
            </a:r>
            <a:r>
              <a:rPr lang="en-US" altLang="zh-CN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HIRE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网络电影精选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》(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宝马广告集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缘起于</a:t>
            </a:r>
            <a:r>
              <a:rPr lang="en-US" altLang="zh-CN" sz="2200" dirty="0" smtClean="0">
                <a:latin typeface="Adobe 仿宋 Std R" pitchFamily="18" charset="-122"/>
                <a:ea typeface="Adobe 仿宋 Std R" pitchFamily="18" charset="-122"/>
              </a:rPr>
              <a:t>BMW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北美分公司，其不惜巨资请来</a:t>
            </a:r>
            <a:r>
              <a:rPr lang="zh-CN" altLang="en-US" sz="22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八位国际级导演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，拍摄八部超炫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的网络广告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短片，宣示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了网络的</a:t>
            </a:r>
            <a:r>
              <a:rPr lang="zh-CN" altLang="en-US" sz="2200" dirty="0" smtClean="0">
                <a:latin typeface="Adobe 仿宋 Std R" pitchFamily="18" charset="-122"/>
                <a:ea typeface="Adobe 仿宋 Std R" pitchFamily="18" charset="-122"/>
              </a:rPr>
              <a:t>影音时代正式来临！</a:t>
            </a:r>
            <a:endParaRPr lang="zh-CN" altLang="en-US" sz="22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7890" name="Picture 2" descr="1.jpg"/>
          <p:cNvPicPr>
            <a:picLocks noChangeAspect="1" noChangeArrowheads="1"/>
          </p:cNvPicPr>
          <p:nvPr/>
        </p:nvPicPr>
        <p:blipFill>
          <a:blip r:embed="rId2" cstate="print"/>
          <a:srcRect t="10841" b="13269"/>
          <a:stretch>
            <a:fillRect/>
          </a:stretch>
        </p:blipFill>
        <p:spPr bwMode="auto">
          <a:xfrm>
            <a:off x="4644008" y="1124744"/>
            <a:ext cx="4427984" cy="2520280"/>
          </a:xfrm>
          <a:prstGeom prst="rect">
            <a:avLst/>
          </a:prstGeom>
          <a:noFill/>
        </p:spPr>
      </p:pic>
      <p:pic>
        <p:nvPicPr>
          <p:cNvPr id="37892" name="Picture 4" descr="3.jpg"/>
          <p:cNvPicPr>
            <a:picLocks noChangeAspect="1" noChangeArrowheads="1"/>
          </p:cNvPicPr>
          <p:nvPr/>
        </p:nvPicPr>
        <p:blipFill>
          <a:blip r:embed="rId3" cstate="print"/>
          <a:srcRect t="12600" b="14951"/>
          <a:stretch>
            <a:fillRect/>
          </a:stretch>
        </p:blipFill>
        <p:spPr bwMode="auto">
          <a:xfrm>
            <a:off x="4644008" y="3717032"/>
            <a:ext cx="4427984" cy="2406022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5148064" y="6093296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Hostage/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拯救人质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/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吴宇森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5949280"/>
            <a:ext cx="38667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Joe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Carnahan/Ticker/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实时引爆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6866" name="Picture 2" descr="2.1.jpg"/>
          <p:cNvPicPr>
            <a:picLocks noChangeAspect="1" noChangeArrowheads="1"/>
          </p:cNvPicPr>
          <p:nvPr/>
        </p:nvPicPr>
        <p:blipFill>
          <a:blip r:embed="rId2" cstate="print"/>
          <a:srcRect t="12820" b="12820"/>
          <a:stretch>
            <a:fillRect/>
          </a:stretch>
        </p:blipFill>
        <p:spPr bwMode="auto">
          <a:xfrm>
            <a:off x="323528" y="980728"/>
            <a:ext cx="4131767" cy="2304256"/>
          </a:xfrm>
          <a:prstGeom prst="rect">
            <a:avLst/>
          </a:prstGeom>
          <a:noFill/>
        </p:spPr>
      </p:pic>
      <p:pic>
        <p:nvPicPr>
          <p:cNvPr id="36868" name="Picture 4" descr="2.3.jpg"/>
          <p:cNvPicPr>
            <a:picLocks noChangeAspect="1" noChangeArrowheads="1"/>
          </p:cNvPicPr>
          <p:nvPr/>
        </p:nvPicPr>
        <p:blipFill>
          <a:blip r:embed="rId3" cstate="print"/>
          <a:srcRect t="12600" b="11801"/>
          <a:stretch>
            <a:fillRect/>
          </a:stretch>
        </p:blipFill>
        <p:spPr bwMode="auto">
          <a:xfrm>
            <a:off x="323528" y="3429000"/>
            <a:ext cx="4104456" cy="2327194"/>
          </a:xfrm>
          <a:prstGeom prst="rect">
            <a:avLst/>
          </a:prstGeom>
          <a:noFill/>
        </p:spPr>
      </p:pic>
      <p:pic>
        <p:nvPicPr>
          <p:cNvPr id="36870" name="Picture 6" descr="3.1.jpg"/>
          <p:cNvPicPr>
            <a:picLocks noChangeAspect="1" noChangeArrowheads="1"/>
          </p:cNvPicPr>
          <p:nvPr/>
        </p:nvPicPr>
        <p:blipFill>
          <a:blip r:embed="rId4" cstate="print"/>
          <a:srcRect t="11494" b="12644"/>
          <a:stretch>
            <a:fillRect/>
          </a:stretch>
        </p:blipFill>
        <p:spPr bwMode="auto">
          <a:xfrm>
            <a:off x="4572000" y="980728"/>
            <a:ext cx="4176464" cy="2376264"/>
          </a:xfrm>
          <a:prstGeom prst="rect">
            <a:avLst/>
          </a:prstGeom>
          <a:noFill/>
        </p:spPr>
      </p:pic>
      <p:pic>
        <p:nvPicPr>
          <p:cNvPr id="36872" name="Picture 8" descr="3.3.jpg"/>
          <p:cNvPicPr>
            <a:picLocks noChangeAspect="1" noChangeArrowheads="1"/>
          </p:cNvPicPr>
          <p:nvPr/>
        </p:nvPicPr>
        <p:blipFill>
          <a:blip r:embed="rId5" cstate="print"/>
          <a:srcRect t="11494" b="12644"/>
          <a:stretch>
            <a:fillRect/>
          </a:stretch>
        </p:blipFill>
        <p:spPr bwMode="auto">
          <a:xfrm>
            <a:off x="4572000" y="3429000"/>
            <a:ext cx="4176464" cy="2376264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4572000" y="5949280"/>
            <a:ext cx="44390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Tony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Scott/Beat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the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Devil/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击败恶魔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宝马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电影广告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5842" name="Picture 2" descr="http://img1.mtime.cn/pi/d/2007/39/2007924122733.5871671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3790900" cy="533758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195736" y="6125234"/>
            <a:ext cx="49503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英国男星克里夫欧文（</a:t>
            </a:r>
            <a:r>
              <a:rPr lang="en-US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Clive Owen</a:t>
            </a:r>
            <a:r>
              <a:rPr lang="zh-CN" altLang="en-US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）主演</a:t>
            </a:r>
            <a:endParaRPr lang="zh-CN" altLang="en-US" dirty="0">
              <a:solidFill>
                <a:srgbClr val="FF000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5844" name="Picture 4" descr="http://img1.mtime.cn/pi/d/2007/39/2007924122732.4139544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836712"/>
            <a:ext cx="3874158" cy="5338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1860</TotalTime>
  <Words>847</Words>
  <Application>Microsoft Office PowerPoint</Application>
  <PresentationFormat>全屏显示(4:3)</PresentationFormat>
  <Paragraphs>83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820</cp:revision>
  <dcterms:created xsi:type="dcterms:W3CDTF">2008-11-29T01:41:59Z</dcterms:created>
  <dcterms:modified xsi:type="dcterms:W3CDTF">2013-08-19T07:15:44Z</dcterms:modified>
</cp:coreProperties>
</file>