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Lst>
  <p:notesMasterIdLst>
    <p:notesMasterId r:id="rId200"/>
  </p:notesMasterIdLst>
  <p:handoutMasterIdLst>
    <p:handoutMasterId r:id="rId201"/>
  </p:handoutMasterIdLst>
  <p:sldIdLst>
    <p:sldId id="483" r:id="rId2"/>
    <p:sldId id="257" r:id="rId3"/>
    <p:sldId id="380" r:id="rId4"/>
    <p:sldId id="256" r:id="rId5"/>
    <p:sldId id="381" r:id="rId6"/>
    <p:sldId id="258" r:id="rId7"/>
    <p:sldId id="268" r:id="rId8"/>
    <p:sldId id="266" r:id="rId9"/>
    <p:sldId id="267" r:id="rId10"/>
    <p:sldId id="439" r:id="rId11"/>
    <p:sldId id="259" r:id="rId12"/>
    <p:sldId id="260" r:id="rId13"/>
    <p:sldId id="269" r:id="rId14"/>
    <p:sldId id="440" r:id="rId15"/>
    <p:sldId id="441" r:id="rId16"/>
    <p:sldId id="442" r:id="rId17"/>
    <p:sldId id="443" r:id="rId18"/>
    <p:sldId id="444" r:id="rId19"/>
    <p:sldId id="445" r:id="rId20"/>
    <p:sldId id="382" r:id="rId21"/>
    <p:sldId id="270" r:id="rId22"/>
    <p:sldId id="383" r:id="rId23"/>
    <p:sldId id="272" r:id="rId24"/>
    <p:sldId id="273" r:id="rId25"/>
    <p:sldId id="286"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7" r:id="rId39"/>
    <p:sldId id="288" r:id="rId40"/>
    <p:sldId id="289" r:id="rId41"/>
    <p:sldId id="290" r:id="rId42"/>
    <p:sldId id="385" r:id="rId43"/>
    <p:sldId id="447" r:id="rId44"/>
    <p:sldId id="292" r:id="rId45"/>
    <p:sldId id="293" r:id="rId46"/>
    <p:sldId id="294" r:id="rId47"/>
    <p:sldId id="295" r:id="rId48"/>
    <p:sldId id="296" r:id="rId49"/>
    <p:sldId id="297" r:id="rId50"/>
    <p:sldId id="448" r:id="rId51"/>
    <p:sldId id="298" r:id="rId52"/>
    <p:sldId id="387" r:id="rId53"/>
    <p:sldId id="299" r:id="rId54"/>
    <p:sldId id="300" r:id="rId55"/>
    <p:sldId id="301" r:id="rId56"/>
    <p:sldId id="407" r:id="rId57"/>
    <p:sldId id="408" r:id="rId58"/>
    <p:sldId id="409" r:id="rId59"/>
    <p:sldId id="449" r:id="rId60"/>
    <p:sldId id="410" r:id="rId61"/>
    <p:sldId id="411" r:id="rId62"/>
    <p:sldId id="302" r:id="rId63"/>
    <p:sldId id="303" r:id="rId64"/>
    <p:sldId id="450" r:id="rId65"/>
    <p:sldId id="306" r:id="rId66"/>
    <p:sldId id="437" r:id="rId67"/>
    <p:sldId id="305" r:id="rId68"/>
    <p:sldId id="307" r:id="rId69"/>
    <p:sldId id="308" r:id="rId70"/>
    <p:sldId id="309" r:id="rId71"/>
    <p:sldId id="310" r:id="rId72"/>
    <p:sldId id="311" r:id="rId73"/>
    <p:sldId id="312" r:id="rId74"/>
    <p:sldId id="313" r:id="rId75"/>
    <p:sldId id="314" r:id="rId76"/>
    <p:sldId id="315" r:id="rId77"/>
    <p:sldId id="316" r:id="rId78"/>
    <p:sldId id="451" r:id="rId79"/>
    <p:sldId id="317" r:id="rId80"/>
    <p:sldId id="318" r:id="rId81"/>
    <p:sldId id="388" r:id="rId82"/>
    <p:sldId id="319" r:id="rId83"/>
    <p:sldId id="320" r:id="rId84"/>
    <p:sldId id="321" r:id="rId85"/>
    <p:sldId id="322" r:id="rId86"/>
    <p:sldId id="413" r:id="rId87"/>
    <p:sldId id="323" r:id="rId88"/>
    <p:sldId id="324" r:id="rId89"/>
    <p:sldId id="325" r:id="rId90"/>
    <p:sldId id="389" r:id="rId91"/>
    <p:sldId id="326" r:id="rId92"/>
    <p:sldId id="482" r:id="rId93"/>
    <p:sldId id="327" r:id="rId94"/>
    <p:sldId id="328" r:id="rId95"/>
    <p:sldId id="390" r:id="rId96"/>
    <p:sldId id="329" r:id="rId97"/>
    <p:sldId id="330" r:id="rId98"/>
    <p:sldId id="331" r:id="rId99"/>
    <p:sldId id="332" r:id="rId100"/>
    <p:sldId id="414" r:id="rId101"/>
    <p:sldId id="417" r:id="rId102"/>
    <p:sldId id="418" r:id="rId103"/>
    <p:sldId id="421" r:id="rId104"/>
    <p:sldId id="452" r:id="rId105"/>
    <p:sldId id="422" r:id="rId106"/>
    <p:sldId id="453" r:id="rId107"/>
    <p:sldId id="333" r:id="rId108"/>
    <p:sldId id="454" r:id="rId109"/>
    <p:sldId id="455" r:id="rId110"/>
    <p:sldId id="334" r:id="rId111"/>
    <p:sldId id="461" r:id="rId112"/>
    <p:sldId id="335" r:id="rId113"/>
    <p:sldId id="336" r:id="rId114"/>
    <p:sldId id="456" r:id="rId115"/>
    <p:sldId id="337" r:id="rId116"/>
    <p:sldId id="457" r:id="rId117"/>
    <p:sldId id="458" r:id="rId118"/>
    <p:sldId id="459" r:id="rId119"/>
    <p:sldId id="338" r:id="rId120"/>
    <p:sldId id="340" r:id="rId121"/>
    <p:sldId id="462" r:id="rId122"/>
    <p:sldId id="392" r:id="rId123"/>
    <p:sldId id="393" r:id="rId124"/>
    <p:sldId id="463" r:id="rId125"/>
    <p:sldId id="395" r:id="rId126"/>
    <p:sldId id="396" r:id="rId127"/>
    <p:sldId id="464" r:id="rId128"/>
    <p:sldId id="397" r:id="rId129"/>
    <p:sldId id="398" r:id="rId130"/>
    <p:sldId id="399" r:id="rId131"/>
    <p:sldId id="400" r:id="rId132"/>
    <p:sldId id="401" r:id="rId133"/>
    <p:sldId id="465" r:id="rId134"/>
    <p:sldId id="466" r:id="rId135"/>
    <p:sldId id="467" r:id="rId136"/>
    <p:sldId id="402" r:id="rId137"/>
    <p:sldId id="403" r:id="rId138"/>
    <p:sldId id="468" r:id="rId139"/>
    <p:sldId id="404" r:id="rId140"/>
    <p:sldId id="405" r:id="rId141"/>
    <p:sldId id="341" r:id="rId142"/>
    <p:sldId id="342" r:id="rId143"/>
    <p:sldId id="343" r:id="rId144"/>
    <p:sldId id="344" r:id="rId145"/>
    <p:sldId id="426" r:id="rId146"/>
    <p:sldId id="427" r:id="rId147"/>
    <p:sldId id="428" r:id="rId148"/>
    <p:sldId id="429" r:id="rId149"/>
    <p:sldId id="430" r:id="rId150"/>
    <p:sldId id="469" r:id="rId151"/>
    <p:sldId id="470" r:id="rId152"/>
    <p:sldId id="431" r:id="rId153"/>
    <p:sldId id="432" r:id="rId154"/>
    <p:sldId id="433" r:id="rId155"/>
    <p:sldId id="434" r:id="rId156"/>
    <p:sldId id="471" r:id="rId157"/>
    <p:sldId id="474" r:id="rId158"/>
    <p:sldId id="436" r:id="rId159"/>
    <p:sldId id="345" r:id="rId160"/>
    <p:sldId id="346" r:id="rId161"/>
    <p:sldId id="349" r:id="rId162"/>
    <p:sldId id="347" r:id="rId163"/>
    <p:sldId id="348" r:id="rId164"/>
    <p:sldId id="475" r:id="rId165"/>
    <p:sldId id="476" r:id="rId166"/>
    <p:sldId id="478" r:id="rId167"/>
    <p:sldId id="477" r:id="rId168"/>
    <p:sldId id="350" r:id="rId169"/>
    <p:sldId id="351" r:id="rId170"/>
    <p:sldId id="352" r:id="rId171"/>
    <p:sldId id="353" r:id="rId172"/>
    <p:sldId id="354" r:id="rId173"/>
    <p:sldId id="355" r:id="rId174"/>
    <p:sldId id="356" r:id="rId175"/>
    <p:sldId id="357" r:id="rId176"/>
    <p:sldId id="479" r:id="rId177"/>
    <p:sldId id="361" r:id="rId178"/>
    <p:sldId id="362" r:id="rId179"/>
    <p:sldId id="363" r:id="rId180"/>
    <p:sldId id="364" r:id="rId181"/>
    <p:sldId id="480" r:id="rId182"/>
    <p:sldId id="365" r:id="rId183"/>
    <p:sldId id="366" r:id="rId184"/>
    <p:sldId id="367" r:id="rId185"/>
    <p:sldId id="368" r:id="rId186"/>
    <p:sldId id="369" r:id="rId187"/>
    <p:sldId id="370" r:id="rId188"/>
    <p:sldId id="371" r:id="rId189"/>
    <p:sldId id="372" r:id="rId190"/>
    <p:sldId id="373" r:id="rId191"/>
    <p:sldId id="374" r:id="rId192"/>
    <p:sldId id="375" r:id="rId193"/>
    <p:sldId id="376" r:id="rId194"/>
    <p:sldId id="406" r:id="rId195"/>
    <p:sldId id="377" r:id="rId196"/>
    <p:sldId id="378" r:id="rId197"/>
    <p:sldId id="481" r:id="rId198"/>
    <p:sldId id="379" r:id="rId19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Tahoma" pitchFamily="34" charset="0"/>
        <a:ea typeface="宋体" pitchFamily="2" charset="-122"/>
        <a:cs typeface="+mn-cs"/>
      </a:defRPr>
    </a:lvl1pPr>
    <a:lvl2pPr marL="457200" algn="l" rtl="0" fontAlgn="base">
      <a:spcBef>
        <a:spcPct val="0"/>
      </a:spcBef>
      <a:spcAft>
        <a:spcPct val="0"/>
      </a:spcAft>
      <a:defRPr kern="1200">
        <a:solidFill>
          <a:schemeClr val="tx1"/>
        </a:solidFill>
        <a:latin typeface="Tahoma" pitchFamily="34" charset="0"/>
        <a:ea typeface="宋体" pitchFamily="2" charset="-122"/>
        <a:cs typeface="+mn-cs"/>
      </a:defRPr>
    </a:lvl2pPr>
    <a:lvl3pPr marL="914400" algn="l" rtl="0" fontAlgn="base">
      <a:spcBef>
        <a:spcPct val="0"/>
      </a:spcBef>
      <a:spcAft>
        <a:spcPct val="0"/>
      </a:spcAft>
      <a:defRPr kern="1200">
        <a:solidFill>
          <a:schemeClr val="tx1"/>
        </a:solidFill>
        <a:latin typeface="Tahoma" pitchFamily="34" charset="0"/>
        <a:ea typeface="宋体" pitchFamily="2" charset="-122"/>
        <a:cs typeface="+mn-cs"/>
      </a:defRPr>
    </a:lvl3pPr>
    <a:lvl4pPr marL="1371600" algn="l" rtl="0" fontAlgn="base">
      <a:spcBef>
        <a:spcPct val="0"/>
      </a:spcBef>
      <a:spcAft>
        <a:spcPct val="0"/>
      </a:spcAft>
      <a:defRPr kern="1200">
        <a:solidFill>
          <a:schemeClr val="tx1"/>
        </a:solidFill>
        <a:latin typeface="Tahoma" pitchFamily="34" charset="0"/>
        <a:ea typeface="宋体" pitchFamily="2" charset="-122"/>
        <a:cs typeface="+mn-cs"/>
      </a:defRPr>
    </a:lvl4pPr>
    <a:lvl5pPr marL="1828800" algn="l" rtl="0" fontAlgn="base">
      <a:spcBef>
        <a:spcPct val="0"/>
      </a:spcBef>
      <a:spcAft>
        <a:spcPct val="0"/>
      </a:spcAft>
      <a:defRPr kern="1200">
        <a:solidFill>
          <a:schemeClr val="tx1"/>
        </a:solidFill>
        <a:latin typeface="Tahoma" pitchFamily="34" charset="0"/>
        <a:ea typeface="宋体" pitchFamily="2" charset="-122"/>
        <a:cs typeface="+mn-cs"/>
      </a:defRPr>
    </a:lvl5pPr>
    <a:lvl6pPr marL="2286000" algn="l" defTabSz="914400" rtl="0" eaLnBrk="1" latinLnBrk="0" hangingPunct="1">
      <a:defRPr kern="1200">
        <a:solidFill>
          <a:schemeClr val="tx1"/>
        </a:solidFill>
        <a:latin typeface="Tahoma" pitchFamily="34" charset="0"/>
        <a:ea typeface="宋体" pitchFamily="2" charset="-122"/>
        <a:cs typeface="+mn-cs"/>
      </a:defRPr>
    </a:lvl6pPr>
    <a:lvl7pPr marL="2743200" algn="l" defTabSz="914400" rtl="0" eaLnBrk="1" latinLnBrk="0" hangingPunct="1">
      <a:defRPr kern="1200">
        <a:solidFill>
          <a:schemeClr val="tx1"/>
        </a:solidFill>
        <a:latin typeface="Tahoma" pitchFamily="34" charset="0"/>
        <a:ea typeface="宋体" pitchFamily="2" charset="-122"/>
        <a:cs typeface="+mn-cs"/>
      </a:defRPr>
    </a:lvl7pPr>
    <a:lvl8pPr marL="3200400" algn="l" defTabSz="914400" rtl="0" eaLnBrk="1" latinLnBrk="0" hangingPunct="1">
      <a:defRPr kern="1200">
        <a:solidFill>
          <a:schemeClr val="tx1"/>
        </a:solidFill>
        <a:latin typeface="Tahoma" pitchFamily="34" charset="0"/>
        <a:ea typeface="宋体" pitchFamily="2" charset="-122"/>
        <a:cs typeface="+mn-cs"/>
      </a:defRPr>
    </a:lvl8pPr>
    <a:lvl9pPr marL="3657600" algn="l" defTabSz="914400" rtl="0" eaLnBrk="1" latinLnBrk="0" hangingPunct="1">
      <a:defRPr kern="1200">
        <a:solidFill>
          <a:schemeClr val="tx1"/>
        </a:solidFill>
        <a:latin typeface="Tahoma"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D1F9"/>
    <a:srgbClr val="D1E3F7"/>
    <a:srgbClr val="FFEBFF"/>
    <a:srgbClr val="FFCCFF"/>
    <a:srgbClr val="CCECFF"/>
    <a:srgbClr val="FF6600"/>
    <a:srgbClr val="6600FF"/>
    <a:srgbClr val="FF3300"/>
    <a:srgbClr val="FF7C80"/>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599" autoAdjust="0"/>
  </p:normalViewPr>
  <p:slideViewPr>
    <p:cSldViewPr>
      <p:cViewPr>
        <p:scale>
          <a:sx n="75" d="100"/>
          <a:sy n="75" d="100"/>
        </p:scale>
        <p:origin x="-366" y="-72"/>
      </p:cViewPr>
      <p:guideLst>
        <p:guide orient="horz" pos="2160"/>
        <p:guide pos="2880"/>
      </p:guideLst>
    </p:cSldViewPr>
  </p:slideViewPr>
  <p:outlineViewPr>
    <p:cViewPr>
      <p:scale>
        <a:sx n="33" d="100"/>
        <a:sy n="33" d="100"/>
      </p:scale>
      <p:origin x="0" y="102384"/>
    </p:cViewPr>
  </p:outlineViewPr>
  <p:notesTextViewPr>
    <p:cViewPr>
      <p:scale>
        <a:sx n="100" d="100"/>
        <a:sy n="100" d="100"/>
      </p:scale>
      <p:origin x="0" y="0"/>
    </p:cViewPr>
  </p:notesTextViewPr>
  <p:sorterViewPr>
    <p:cViewPr>
      <p:scale>
        <a:sx n="66" d="100"/>
        <a:sy n="66" d="100"/>
      </p:scale>
      <p:origin x="0" y="1317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1" Type="http://schemas.openxmlformats.org/officeDocument/2006/relationships/handoutMaster" Target="handoutMasters/handout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204"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US" altLang="zh-CN"/>
          </a:p>
        </p:txBody>
      </p:sp>
      <p:sp>
        <p:nvSpPr>
          <p:cNvPr id="3174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ltLang="zh-CN"/>
          </a:p>
        </p:txBody>
      </p:sp>
      <p:sp>
        <p:nvSpPr>
          <p:cNvPr id="3174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US" altLang="zh-CN"/>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88286AF1-AD30-4B74-8FA1-86905D4EFB7C}" type="slidenum">
              <a:rPr lang="en-US" altLang="zh-CN"/>
              <a:pPr/>
              <a:t>‹#›</a:t>
            </a:fld>
            <a:endParaRPr lang="en-US" altLang="zh-CN"/>
          </a:p>
        </p:txBody>
      </p:sp>
    </p:spTree>
    <p:extLst>
      <p:ext uri="{BB962C8B-B14F-4D97-AF65-F5344CB8AC3E}">
        <p14:creationId xmlns:p14="http://schemas.microsoft.com/office/powerpoint/2010/main" val="1580839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US" altLang="zh-CN"/>
          </a:p>
        </p:txBody>
      </p:sp>
      <p:sp>
        <p:nvSpPr>
          <p:cNvPr id="5939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ltLang="zh-CN"/>
          </a:p>
        </p:txBody>
      </p:sp>
      <p:sp>
        <p:nvSpPr>
          <p:cNvPr id="593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939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939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US" altLang="zh-CN"/>
          </a:p>
        </p:txBody>
      </p:sp>
      <p:sp>
        <p:nvSpPr>
          <p:cNvPr id="5939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48EDA38A-556A-4AEF-9C9D-382A725496A0}" type="slidenum">
              <a:rPr lang="en-US" altLang="zh-CN"/>
              <a:pPr/>
              <a:t>‹#›</a:t>
            </a:fld>
            <a:endParaRPr lang="en-US" altLang="zh-CN"/>
          </a:p>
        </p:txBody>
      </p:sp>
    </p:spTree>
    <p:extLst>
      <p:ext uri="{BB962C8B-B14F-4D97-AF65-F5344CB8AC3E}">
        <p14:creationId xmlns:p14="http://schemas.microsoft.com/office/powerpoint/2010/main" val="312653437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58370" name="Group 2"/>
          <p:cNvGrpSpPr>
            <a:grpSpLocks/>
          </p:cNvGrpSpPr>
          <p:nvPr/>
        </p:nvGrpSpPr>
        <p:grpSpPr bwMode="auto">
          <a:xfrm>
            <a:off x="0" y="2438400"/>
            <a:ext cx="9009063" cy="1052513"/>
            <a:chOff x="0" y="1536"/>
            <a:chExt cx="5675" cy="663"/>
          </a:xfrm>
        </p:grpSpPr>
        <p:grpSp>
          <p:nvGrpSpPr>
            <p:cNvPr id="58371" name="Group 3"/>
            <p:cNvGrpSpPr>
              <a:grpSpLocks/>
            </p:cNvGrpSpPr>
            <p:nvPr/>
          </p:nvGrpSpPr>
          <p:grpSpPr bwMode="auto">
            <a:xfrm>
              <a:off x="183" y="1604"/>
              <a:ext cx="448" cy="299"/>
              <a:chOff x="720" y="336"/>
              <a:chExt cx="624" cy="432"/>
            </a:xfrm>
          </p:grpSpPr>
          <p:sp>
            <p:nvSpPr>
              <p:cNvPr id="58372" name="Rectangle 4"/>
              <p:cNvSpPr>
                <a:spLocks noChangeArrowheads="1"/>
              </p:cNvSpPr>
              <p:nvPr/>
            </p:nvSpPr>
            <p:spPr bwMode="auto">
              <a:xfrm>
                <a:off x="720" y="336"/>
                <a:ext cx="384" cy="43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37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8374" name="Group 6"/>
            <p:cNvGrpSpPr>
              <a:grpSpLocks/>
            </p:cNvGrpSpPr>
            <p:nvPr/>
          </p:nvGrpSpPr>
          <p:grpSpPr bwMode="auto">
            <a:xfrm>
              <a:off x="261" y="1870"/>
              <a:ext cx="465" cy="299"/>
              <a:chOff x="912" y="2640"/>
              <a:chExt cx="672" cy="432"/>
            </a:xfrm>
          </p:grpSpPr>
          <p:sp>
            <p:nvSpPr>
              <p:cNvPr id="58375" name="Rectangle 7"/>
              <p:cNvSpPr>
                <a:spLocks noChangeArrowheads="1"/>
              </p:cNvSpPr>
              <p:nvPr/>
            </p:nvSpPr>
            <p:spPr bwMode="auto">
              <a:xfrm>
                <a:off x="912" y="2640"/>
                <a:ext cx="384" cy="4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376"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837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378" name="Rectangle 10"/>
            <p:cNvSpPr>
              <a:spLocks noChangeArrowheads="1"/>
            </p:cNvSpPr>
            <p:nvPr/>
          </p:nvSpPr>
          <p:spPr bwMode="auto">
            <a:xfrm>
              <a:off x="400" y="1536"/>
              <a:ext cx="20" cy="663"/>
            </a:xfrm>
            <a:prstGeom prst="rect">
              <a:avLst/>
            </a:prstGeom>
            <a:solidFill>
              <a:schemeClr val="bg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37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58380" name="Rectangle 12"/>
          <p:cNvSpPr>
            <a:spLocks noGrp="1" noChangeArrowheads="1"/>
          </p:cNvSpPr>
          <p:nvPr>
            <p:ph type="ctrTitle"/>
          </p:nvPr>
        </p:nvSpPr>
        <p:spPr>
          <a:xfrm>
            <a:off x="990600" y="1676400"/>
            <a:ext cx="7772400" cy="1462088"/>
          </a:xfrm>
        </p:spPr>
        <p:txBody>
          <a:bodyPr/>
          <a:lstStyle>
            <a:lvl1pPr>
              <a:defRPr sz="3600"/>
            </a:lvl1pPr>
          </a:lstStyle>
          <a:p>
            <a:pPr lvl="0"/>
            <a:r>
              <a:rPr lang="zh-CN" altLang="en-US" noProof="0" smtClean="0"/>
              <a:t>单击此处编辑母版标题样式</a:t>
            </a:r>
          </a:p>
        </p:txBody>
      </p:sp>
      <p:sp>
        <p:nvSpPr>
          <p:cNvPr id="58381"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58382"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endParaRPr lang="en-US" altLang="zh-CN"/>
          </a:p>
        </p:txBody>
      </p:sp>
      <p:sp>
        <p:nvSpPr>
          <p:cNvPr id="58383" name="Rectangle 15"/>
          <p:cNvSpPr>
            <a:spLocks noGrp="1" noChangeArrowheads="1"/>
          </p:cNvSpPr>
          <p:nvPr>
            <p:ph type="ftr" sz="quarter" idx="3"/>
          </p:nvPr>
        </p:nvSpPr>
        <p:spPr>
          <a:xfrm>
            <a:off x="3429000" y="6248400"/>
            <a:ext cx="2895600" cy="457200"/>
          </a:xfrm>
        </p:spPr>
        <p:txBody>
          <a:bodyPr/>
          <a:lstStyle>
            <a:lvl1pPr>
              <a:defRPr>
                <a:solidFill>
                  <a:schemeClr val="bg2"/>
                </a:solidFill>
              </a:defRPr>
            </a:lvl1pPr>
          </a:lstStyle>
          <a:p>
            <a:endParaRPr lang="en-US" altLang="zh-CN"/>
          </a:p>
        </p:txBody>
      </p:sp>
      <p:sp>
        <p:nvSpPr>
          <p:cNvPr id="58384"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A9C92F2A-E536-40A2-B943-2B0C3191D717}" type="slidenum">
              <a:rPr lang="en-US" altLang="zh-CN"/>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6B375F87-BDBA-4DCA-B4BF-BAA208B84727}" type="slidenum">
              <a:rPr lang="en-US" altLang="zh-CN"/>
              <a:pPr/>
              <a:t>‹#›</a:t>
            </a:fld>
            <a:endParaRPr lang="en-US" altLang="zh-CN"/>
          </a:p>
        </p:txBody>
      </p:sp>
    </p:spTree>
    <p:extLst>
      <p:ext uri="{BB962C8B-B14F-4D97-AF65-F5344CB8AC3E}">
        <p14:creationId xmlns:p14="http://schemas.microsoft.com/office/powerpoint/2010/main" val="3083667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32600" y="404813"/>
            <a:ext cx="2049463" cy="56880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4213" y="404813"/>
            <a:ext cx="5995987" cy="56880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5F3FDE49-5E24-4DCD-8D12-2079256EF554}" type="slidenum">
              <a:rPr lang="en-US" altLang="zh-CN"/>
              <a:pPr/>
              <a:t>‹#›</a:t>
            </a:fld>
            <a:endParaRPr lang="en-US" altLang="zh-CN"/>
          </a:p>
        </p:txBody>
      </p:sp>
    </p:spTree>
    <p:extLst>
      <p:ext uri="{BB962C8B-B14F-4D97-AF65-F5344CB8AC3E}">
        <p14:creationId xmlns:p14="http://schemas.microsoft.com/office/powerpoint/2010/main" val="12373120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27088" y="404813"/>
            <a:ext cx="7577137" cy="84137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4213" y="1557338"/>
            <a:ext cx="4022725" cy="45354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59338" y="1557338"/>
            <a:ext cx="4022725" cy="45354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11188" y="6165850"/>
            <a:ext cx="1905000" cy="457200"/>
          </a:xfrm>
        </p:spPr>
        <p:txBody>
          <a:bodyPr/>
          <a:lstStyle>
            <a:lvl1pPr>
              <a:defRPr/>
            </a:lvl1pPr>
          </a:lstStyle>
          <a:p>
            <a:endParaRPr lang="zh-CN" altLang="zh-CN"/>
          </a:p>
        </p:txBody>
      </p:sp>
      <p:sp>
        <p:nvSpPr>
          <p:cNvPr id="6" name="页脚占位符 5"/>
          <p:cNvSpPr>
            <a:spLocks noGrp="1"/>
          </p:cNvSpPr>
          <p:nvPr>
            <p:ph type="ftr" sz="quarter" idx="11"/>
          </p:nvPr>
        </p:nvSpPr>
        <p:spPr>
          <a:xfrm>
            <a:off x="2555875" y="6092825"/>
            <a:ext cx="4248150" cy="608013"/>
          </a:xfrm>
        </p:spPr>
        <p:txBody>
          <a:bodyPr/>
          <a:lstStyle>
            <a:lvl1pPr>
              <a:defRPr/>
            </a:lvl1pPr>
          </a:lstStyle>
          <a:p>
            <a:endParaRPr lang="zh-CN" altLang="zh-CN"/>
          </a:p>
        </p:txBody>
      </p:sp>
      <p:sp>
        <p:nvSpPr>
          <p:cNvPr id="7" name="灯片编号占位符 6"/>
          <p:cNvSpPr>
            <a:spLocks noGrp="1"/>
          </p:cNvSpPr>
          <p:nvPr>
            <p:ph type="sldNum" sz="quarter" idx="12"/>
          </p:nvPr>
        </p:nvSpPr>
        <p:spPr>
          <a:xfrm>
            <a:off x="7019925" y="6165850"/>
            <a:ext cx="1905000" cy="457200"/>
          </a:xfrm>
        </p:spPr>
        <p:txBody>
          <a:bodyPr/>
          <a:lstStyle>
            <a:lvl1pPr>
              <a:defRPr/>
            </a:lvl1pPr>
          </a:lstStyle>
          <a:p>
            <a:fld id="{0FFAE39B-C8F2-41C8-B22E-A833FCE57E23}" type="slidenum">
              <a:rPr lang="en-US" altLang="zh-CN"/>
              <a:pPr/>
              <a:t>‹#›</a:t>
            </a:fld>
            <a:endParaRPr lang="en-US" altLang="zh-CN"/>
          </a:p>
        </p:txBody>
      </p:sp>
    </p:spTree>
    <p:extLst>
      <p:ext uri="{BB962C8B-B14F-4D97-AF65-F5344CB8AC3E}">
        <p14:creationId xmlns:p14="http://schemas.microsoft.com/office/powerpoint/2010/main" val="946526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F0D39DE6-22DC-4866-9A65-23BCF6534BB8}" type="slidenum">
              <a:rPr lang="en-US" altLang="zh-CN"/>
              <a:pPr/>
              <a:t>‹#›</a:t>
            </a:fld>
            <a:endParaRPr lang="en-US" altLang="zh-CN"/>
          </a:p>
        </p:txBody>
      </p:sp>
    </p:spTree>
    <p:extLst>
      <p:ext uri="{BB962C8B-B14F-4D97-AF65-F5344CB8AC3E}">
        <p14:creationId xmlns:p14="http://schemas.microsoft.com/office/powerpoint/2010/main" val="4104168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9587AA3E-DF88-4652-A35F-C743BDBE9ADB}" type="slidenum">
              <a:rPr lang="en-US" altLang="zh-CN"/>
              <a:pPr/>
              <a:t>‹#›</a:t>
            </a:fld>
            <a:endParaRPr lang="en-US" altLang="zh-CN"/>
          </a:p>
        </p:txBody>
      </p:sp>
    </p:spTree>
    <p:extLst>
      <p:ext uri="{BB962C8B-B14F-4D97-AF65-F5344CB8AC3E}">
        <p14:creationId xmlns:p14="http://schemas.microsoft.com/office/powerpoint/2010/main" val="3155350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4213" y="1557338"/>
            <a:ext cx="4022725" cy="4535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59338" y="1557338"/>
            <a:ext cx="4022725" cy="4535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70ED5F88-8E4F-4E2F-B4C6-5BC596B97B18}" type="slidenum">
              <a:rPr lang="en-US" altLang="zh-CN"/>
              <a:pPr/>
              <a:t>‹#›</a:t>
            </a:fld>
            <a:endParaRPr lang="en-US" altLang="zh-CN"/>
          </a:p>
        </p:txBody>
      </p:sp>
    </p:spTree>
    <p:extLst>
      <p:ext uri="{BB962C8B-B14F-4D97-AF65-F5344CB8AC3E}">
        <p14:creationId xmlns:p14="http://schemas.microsoft.com/office/powerpoint/2010/main" val="3163946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zh-CN"/>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6F187004-C7A2-4BDF-9B08-1EFB016BA2E2}" type="slidenum">
              <a:rPr lang="en-US" altLang="zh-CN"/>
              <a:pPr/>
              <a:t>‹#›</a:t>
            </a:fld>
            <a:endParaRPr lang="en-US" altLang="zh-CN"/>
          </a:p>
        </p:txBody>
      </p:sp>
    </p:spTree>
    <p:extLst>
      <p:ext uri="{BB962C8B-B14F-4D97-AF65-F5344CB8AC3E}">
        <p14:creationId xmlns:p14="http://schemas.microsoft.com/office/powerpoint/2010/main" val="32122457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zh-CN"/>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0490BF76-7CC0-4091-9F47-B19C6176056A}" type="slidenum">
              <a:rPr lang="en-US" altLang="zh-CN"/>
              <a:pPr/>
              <a:t>‹#›</a:t>
            </a:fld>
            <a:endParaRPr lang="en-US" altLang="zh-CN"/>
          </a:p>
        </p:txBody>
      </p:sp>
    </p:spTree>
    <p:extLst>
      <p:ext uri="{BB962C8B-B14F-4D97-AF65-F5344CB8AC3E}">
        <p14:creationId xmlns:p14="http://schemas.microsoft.com/office/powerpoint/2010/main" val="3168770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95A5E990-E1BA-4C87-984A-F1FD0186D3FD}" type="slidenum">
              <a:rPr lang="en-US" altLang="zh-CN"/>
              <a:pPr/>
              <a:t>‹#›</a:t>
            </a:fld>
            <a:endParaRPr lang="en-US" altLang="zh-CN"/>
          </a:p>
        </p:txBody>
      </p:sp>
    </p:spTree>
    <p:extLst>
      <p:ext uri="{BB962C8B-B14F-4D97-AF65-F5344CB8AC3E}">
        <p14:creationId xmlns:p14="http://schemas.microsoft.com/office/powerpoint/2010/main" val="2150204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72810163-EC3C-4F3B-97D0-8CFC29E299D9}" type="slidenum">
              <a:rPr lang="en-US" altLang="zh-CN"/>
              <a:pPr/>
              <a:t>‹#›</a:t>
            </a:fld>
            <a:endParaRPr lang="en-US" altLang="zh-CN"/>
          </a:p>
        </p:txBody>
      </p:sp>
    </p:spTree>
    <p:extLst>
      <p:ext uri="{BB962C8B-B14F-4D97-AF65-F5344CB8AC3E}">
        <p14:creationId xmlns:p14="http://schemas.microsoft.com/office/powerpoint/2010/main" val="3992198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7DEF5B6C-39AE-4E02-A2E5-14C13E5A0B4D}" type="slidenum">
              <a:rPr lang="en-US" altLang="zh-CN"/>
              <a:pPr/>
              <a:t>‹#›</a:t>
            </a:fld>
            <a:endParaRPr lang="en-US" altLang="zh-CN"/>
          </a:p>
        </p:txBody>
      </p:sp>
    </p:spTree>
    <p:extLst>
      <p:ext uri="{BB962C8B-B14F-4D97-AF65-F5344CB8AC3E}">
        <p14:creationId xmlns:p14="http://schemas.microsoft.com/office/powerpoint/2010/main" val="3070609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87000">
              <a:schemeClr val="bg1"/>
            </a:gs>
            <a:gs pos="56000">
              <a:srgbClr val="D1E3F7"/>
            </a:gs>
            <a:gs pos="36000">
              <a:srgbClr val="A9D1F9"/>
            </a:gs>
            <a:gs pos="19000">
              <a:srgbClr val="85C2FF"/>
            </a:gs>
            <a:gs pos="97000">
              <a:schemeClr val="bg1"/>
            </a:gs>
          </a:gsLst>
          <a:lin ang="16200000" scaled="1"/>
          <a:tileRect/>
        </a:gradFill>
        <a:effectLst/>
      </p:bgPr>
    </p:bg>
    <p:spTree>
      <p:nvGrpSpPr>
        <p:cNvPr id="1" name=""/>
        <p:cNvGrpSpPr/>
        <p:nvPr/>
      </p:nvGrpSpPr>
      <p:grpSpPr>
        <a:xfrm>
          <a:off x="0" y="0"/>
          <a:ext cx="0" cy="0"/>
          <a:chOff x="0" y="0"/>
          <a:chExt cx="0" cy="0"/>
        </a:xfrm>
      </p:grpSpPr>
      <p:sp>
        <p:nvSpPr>
          <p:cNvPr id="57346" name="Rectangle 2"/>
          <p:cNvSpPr>
            <a:spLocks noChangeArrowheads="1"/>
          </p:cNvSpPr>
          <p:nvPr/>
        </p:nvSpPr>
        <p:spPr bwMode="ltGray">
          <a:xfrm>
            <a:off x="417513" y="1019175"/>
            <a:ext cx="482600" cy="31432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47" name="Rectangle 3"/>
          <p:cNvSpPr>
            <a:spLocks noChangeArrowheads="1"/>
          </p:cNvSpPr>
          <p:nvPr/>
        </p:nvSpPr>
        <p:spPr bwMode="ltGray">
          <a:xfrm>
            <a:off x="755650" y="1060450"/>
            <a:ext cx="328613" cy="474663"/>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48" name="Rectangle 4"/>
          <p:cNvSpPr>
            <a:spLocks noChangeArrowheads="1"/>
          </p:cNvSpPr>
          <p:nvPr/>
        </p:nvSpPr>
        <p:spPr bwMode="ltGray">
          <a:xfrm>
            <a:off x="420688" y="1309688"/>
            <a:ext cx="358775" cy="358775"/>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50" name="Rectangle 6"/>
          <p:cNvSpPr>
            <a:spLocks noChangeArrowheads="1"/>
          </p:cNvSpPr>
          <p:nvPr/>
        </p:nvSpPr>
        <p:spPr bwMode="ltGray">
          <a:xfrm>
            <a:off x="63500" y="1173163"/>
            <a:ext cx="412750" cy="422275"/>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51" name="Rectangle 7"/>
          <p:cNvSpPr>
            <a:spLocks noChangeArrowheads="1"/>
          </p:cNvSpPr>
          <p:nvPr/>
        </p:nvSpPr>
        <p:spPr bwMode="gray">
          <a:xfrm>
            <a:off x="573088" y="981075"/>
            <a:ext cx="31750" cy="105251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52" name="Rectangle 8"/>
          <p:cNvSpPr>
            <a:spLocks noChangeArrowheads="1"/>
          </p:cNvSpPr>
          <p:nvPr/>
        </p:nvSpPr>
        <p:spPr bwMode="gray">
          <a:xfrm>
            <a:off x="468313" y="1417638"/>
            <a:ext cx="8226425" cy="31750"/>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a:p>
        </p:txBody>
      </p:sp>
      <p:sp>
        <p:nvSpPr>
          <p:cNvPr id="57353" name="Rectangle 9"/>
          <p:cNvSpPr>
            <a:spLocks noGrp="1" noChangeArrowheads="1"/>
          </p:cNvSpPr>
          <p:nvPr>
            <p:ph type="title"/>
          </p:nvPr>
        </p:nvSpPr>
        <p:spPr bwMode="auto">
          <a:xfrm>
            <a:off x="827088" y="404813"/>
            <a:ext cx="7577137" cy="84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57354" name="Rectangle 10"/>
          <p:cNvSpPr>
            <a:spLocks noGrp="1" noChangeArrowheads="1"/>
          </p:cNvSpPr>
          <p:nvPr>
            <p:ph type="body" idx="1"/>
          </p:nvPr>
        </p:nvSpPr>
        <p:spPr bwMode="auto">
          <a:xfrm>
            <a:off x="684213" y="1557338"/>
            <a:ext cx="8197850" cy="453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3"/>
            <a:r>
              <a:rPr lang="zh-CN" altLang="en-US" smtClean="0"/>
              <a:t>第五级</a:t>
            </a:r>
          </a:p>
        </p:txBody>
      </p:sp>
      <p:sp>
        <p:nvSpPr>
          <p:cNvPr id="57355" name="Rectangle 11"/>
          <p:cNvSpPr>
            <a:spLocks noGrp="1" noChangeArrowheads="1"/>
          </p:cNvSpPr>
          <p:nvPr>
            <p:ph type="dt" sz="half" idx="2"/>
          </p:nvPr>
        </p:nvSpPr>
        <p:spPr bwMode="auto">
          <a:xfrm>
            <a:off x="611188" y="61658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a:lvl1pPr>
          </a:lstStyle>
          <a:p>
            <a:endParaRPr lang="zh-CN" altLang="zh-CN"/>
          </a:p>
        </p:txBody>
      </p:sp>
      <p:sp>
        <p:nvSpPr>
          <p:cNvPr id="57356" name="Rectangle 12"/>
          <p:cNvSpPr>
            <a:spLocks noGrp="1" noChangeArrowheads="1"/>
          </p:cNvSpPr>
          <p:nvPr>
            <p:ph type="ftr" sz="quarter" idx="3"/>
          </p:nvPr>
        </p:nvSpPr>
        <p:spPr bwMode="auto">
          <a:xfrm>
            <a:off x="2555875" y="6092825"/>
            <a:ext cx="4248150" cy="60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a:lvl1pPr>
          </a:lstStyle>
          <a:p>
            <a:endParaRPr lang="zh-CN" altLang="zh-CN" dirty="0"/>
          </a:p>
        </p:txBody>
      </p:sp>
      <p:sp>
        <p:nvSpPr>
          <p:cNvPr id="57357" name="Rectangle 13"/>
          <p:cNvSpPr>
            <a:spLocks noGrp="1" noChangeArrowheads="1"/>
          </p:cNvSpPr>
          <p:nvPr>
            <p:ph type="sldNum" sz="quarter" idx="4"/>
          </p:nvPr>
        </p:nvSpPr>
        <p:spPr bwMode="auto">
          <a:xfrm>
            <a:off x="7019925" y="616585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a:lvl1pPr>
          </a:lstStyle>
          <a:p>
            <a:fld id="{49370C18-962E-44B3-9084-79451EF40139}" type="slidenum">
              <a:rPr lang="en-US" altLang="zh-CN"/>
              <a:pPr/>
              <a:t>‹#›</a:t>
            </a:fld>
            <a:endParaRPr lang="en-US" altLang="zh-CN"/>
          </a:p>
        </p:txBody>
      </p:sp>
      <p:sp>
        <p:nvSpPr>
          <p:cNvPr id="57358" name="Rectangle 14"/>
          <p:cNvSpPr>
            <a:spLocks noChangeArrowheads="1"/>
          </p:cNvSpPr>
          <p:nvPr/>
        </p:nvSpPr>
        <p:spPr bwMode="auto">
          <a:xfrm>
            <a:off x="7956550" y="188913"/>
            <a:ext cx="1187450"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latin typeface="Arial" charset="0"/>
            </a:endParaRPr>
          </a:p>
        </p:txBody>
      </p:sp>
      <p:pic>
        <p:nvPicPr>
          <p:cNvPr id="57359" name="Picture 15" descr="指导"/>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53350" y="76200"/>
            <a:ext cx="1352550" cy="112553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hf hdr="0" ftr="0" dt="0"/>
  <p:txStyles>
    <p:titleStyle>
      <a:lvl1pPr algn="l" rtl="0" fontAlgn="base">
        <a:spcBef>
          <a:spcPct val="0"/>
        </a:spcBef>
        <a:spcAft>
          <a:spcPct val="0"/>
        </a:spcAft>
        <a:defRPr sz="2800">
          <a:solidFill>
            <a:schemeClr val="tx2"/>
          </a:solidFill>
          <a:latin typeface="+mj-lt"/>
          <a:ea typeface="+mj-ea"/>
          <a:cs typeface="+mj-cs"/>
        </a:defRPr>
      </a:lvl1pPr>
      <a:lvl2pPr algn="l" rtl="0" fontAlgn="base">
        <a:spcBef>
          <a:spcPct val="0"/>
        </a:spcBef>
        <a:spcAft>
          <a:spcPct val="0"/>
        </a:spcAft>
        <a:defRPr sz="2800">
          <a:solidFill>
            <a:schemeClr val="tx2"/>
          </a:solidFill>
          <a:latin typeface="Tahoma" pitchFamily="34" charset="0"/>
          <a:ea typeface="宋体" pitchFamily="2" charset="-122"/>
        </a:defRPr>
      </a:lvl2pPr>
      <a:lvl3pPr algn="l" rtl="0" fontAlgn="base">
        <a:spcBef>
          <a:spcPct val="0"/>
        </a:spcBef>
        <a:spcAft>
          <a:spcPct val="0"/>
        </a:spcAft>
        <a:defRPr sz="2800">
          <a:solidFill>
            <a:schemeClr val="tx2"/>
          </a:solidFill>
          <a:latin typeface="Tahoma" pitchFamily="34" charset="0"/>
          <a:ea typeface="宋体" pitchFamily="2" charset="-122"/>
        </a:defRPr>
      </a:lvl3pPr>
      <a:lvl4pPr algn="l" rtl="0" fontAlgn="base">
        <a:spcBef>
          <a:spcPct val="0"/>
        </a:spcBef>
        <a:spcAft>
          <a:spcPct val="0"/>
        </a:spcAft>
        <a:defRPr sz="2800">
          <a:solidFill>
            <a:schemeClr val="tx2"/>
          </a:solidFill>
          <a:latin typeface="Tahoma" pitchFamily="34" charset="0"/>
          <a:ea typeface="宋体" pitchFamily="2" charset="-122"/>
        </a:defRPr>
      </a:lvl4pPr>
      <a:lvl5pPr algn="l" rtl="0" fontAlgn="base">
        <a:spcBef>
          <a:spcPct val="0"/>
        </a:spcBef>
        <a:spcAft>
          <a:spcPct val="0"/>
        </a:spcAft>
        <a:defRPr sz="2800">
          <a:solidFill>
            <a:schemeClr val="tx2"/>
          </a:solidFill>
          <a:latin typeface="Tahoma" pitchFamily="34" charset="0"/>
          <a:ea typeface="宋体" pitchFamily="2" charset="-122"/>
        </a:defRPr>
      </a:lvl5pPr>
      <a:lvl6pPr marL="457200" algn="l" rtl="0" fontAlgn="base">
        <a:spcBef>
          <a:spcPct val="0"/>
        </a:spcBef>
        <a:spcAft>
          <a:spcPct val="0"/>
        </a:spcAft>
        <a:defRPr sz="2800">
          <a:solidFill>
            <a:schemeClr val="tx2"/>
          </a:solidFill>
          <a:latin typeface="Tahoma" pitchFamily="34" charset="0"/>
          <a:ea typeface="宋体" pitchFamily="2" charset="-122"/>
        </a:defRPr>
      </a:lvl6pPr>
      <a:lvl7pPr marL="914400" algn="l" rtl="0" fontAlgn="base">
        <a:spcBef>
          <a:spcPct val="0"/>
        </a:spcBef>
        <a:spcAft>
          <a:spcPct val="0"/>
        </a:spcAft>
        <a:defRPr sz="2800">
          <a:solidFill>
            <a:schemeClr val="tx2"/>
          </a:solidFill>
          <a:latin typeface="Tahoma" pitchFamily="34" charset="0"/>
          <a:ea typeface="宋体" pitchFamily="2" charset="-122"/>
        </a:defRPr>
      </a:lvl7pPr>
      <a:lvl8pPr marL="1371600" algn="l" rtl="0" fontAlgn="base">
        <a:spcBef>
          <a:spcPct val="0"/>
        </a:spcBef>
        <a:spcAft>
          <a:spcPct val="0"/>
        </a:spcAft>
        <a:defRPr sz="2800">
          <a:solidFill>
            <a:schemeClr val="tx2"/>
          </a:solidFill>
          <a:latin typeface="Tahoma" pitchFamily="34" charset="0"/>
          <a:ea typeface="宋体" pitchFamily="2" charset="-122"/>
        </a:defRPr>
      </a:lvl8pPr>
      <a:lvl9pPr marL="1828800" algn="l" rtl="0" fontAlgn="base">
        <a:spcBef>
          <a:spcPct val="0"/>
        </a:spcBef>
        <a:spcAft>
          <a:spcPct val="0"/>
        </a:spcAft>
        <a:defRPr sz="2800">
          <a:solidFill>
            <a:schemeClr val="tx2"/>
          </a:solidFill>
          <a:latin typeface="Tahoma" pitchFamily="34" charset="0"/>
          <a:ea typeface="宋体" pitchFamily="2" charset="-122"/>
        </a:defRPr>
      </a:lvl9pPr>
    </p:titleStyle>
    <p:bodyStyle>
      <a:lvl1pPr marL="342900" indent="-342900" algn="l" rtl="0" fontAlgn="base">
        <a:spcBef>
          <a:spcPct val="20000"/>
        </a:spcBef>
        <a:spcAft>
          <a:spcPct val="0"/>
        </a:spcAft>
        <a:buClr>
          <a:srgbClr val="FF3300"/>
        </a:buClr>
        <a:buSzPct val="80000"/>
        <a:buFont typeface="Wingdings" pitchFamily="2" charset="2"/>
        <a:buChar char="p"/>
        <a:defRPr sz="2800">
          <a:solidFill>
            <a:schemeClr val="tx1"/>
          </a:solidFill>
          <a:latin typeface="+mn-lt"/>
          <a:ea typeface="+mn-ea"/>
          <a:cs typeface="+mn-cs"/>
        </a:defRPr>
      </a:lvl1pPr>
      <a:lvl2pPr marL="742950" indent="-285750" algn="l" rtl="0" fontAlgn="base">
        <a:spcBef>
          <a:spcPct val="20000"/>
        </a:spcBef>
        <a:spcAft>
          <a:spcPct val="0"/>
        </a:spcAft>
        <a:buClr>
          <a:srgbClr val="FF0000"/>
        </a:buClr>
        <a:buSzPct val="75000"/>
        <a:buFont typeface="Wingdings" pitchFamily="2" charset="2"/>
        <a:buBlip>
          <a:blip r:embed="rId15"/>
        </a:buBlip>
        <a:defRPr sz="2400">
          <a:solidFill>
            <a:schemeClr val="tx1"/>
          </a:solidFill>
          <a:latin typeface="+mn-lt"/>
          <a:ea typeface="+mn-ea"/>
        </a:defRPr>
      </a:lvl2pPr>
      <a:lvl3pPr marL="1143000" indent="-228600" algn="l" rtl="0" fontAlgn="base">
        <a:spcBef>
          <a:spcPct val="20000"/>
        </a:spcBef>
        <a:spcAft>
          <a:spcPct val="0"/>
        </a:spcAft>
        <a:buClr>
          <a:srgbClr val="FF9966"/>
        </a:buClr>
        <a:buSzPct val="70000"/>
        <a:buFont typeface="Wingdings" pitchFamily="2" charset="2"/>
        <a:buChar char="n"/>
        <a:defRPr sz="2400">
          <a:solidFill>
            <a:schemeClr val="tx1"/>
          </a:solidFill>
          <a:latin typeface="+mn-lt"/>
          <a:ea typeface="+mn-ea"/>
        </a:defRPr>
      </a:lvl3pPr>
      <a:lvl4pPr marL="1600200" indent="-228600" algn="l" rtl="0" fontAlgn="base">
        <a:spcBef>
          <a:spcPct val="20000"/>
        </a:spcBef>
        <a:spcAft>
          <a:spcPct val="0"/>
        </a:spcAft>
        <a:buClr>
          <a:srgbClr val="FF33CC"/>
        </a:buClr>
        <a:buSzPct val="60000"/>
        <a:buFont typeface="Wingdings" pitchFamily="2" charset="2"/>
        <a:buChar char="u"/>
        <a:defRPr sz="2400">
          <a:solidFill>
            <a:schemeClr val="tx1"/>
          </a:solidFill>
          <a:latin typeface="+mn-lt"/>
          <a:ea typeface="+mn-ea"/>
        </a:defRPr>
      </a:lvl4pPr>
      <a:lvl5pPr marL="20574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j-ea"/>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j-ea"/>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j-ea"/>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j-ea"/>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j-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2.xml"/><Relationship Id="rId4" Type="http://schemas.openxmlformats.org/officeDocument/2006/relationships/image" Target="../media/image106.png"/></Relationships>
</file>

<file path=ppt/slides/_rels/slide124.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2.xml"/><Relationship Id="rId4" Type="http://schemas.openxmlformats.org/officeDocument/2006/relationships/image" Target="../media/image112.png"/></Relationships>
</file>

<file path=ppt/slides/_rels/slide128.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116.png"/><Relationship Id="rId1" Type="http://schemas.openxmlformats.org/officeDocument/2006/relationships/slideLayout" Target="../slideLayouts/slideLayout1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2.xml"/><Relationship Id="rId4" Type="http://schemas.openxmlformats.org/officeDocument/2006/relationships/image" Target="../media/image125.png"/></Relationships>
</file>

<file path=ppt/slides/_rels/slide138.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slide" Target="slide159.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12.xml"/></Relationships>
</file>

<file path=ppt/slides/_rels/slide148.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51.png"/><Relationship Id="rId4" Type="http://schemas.openxmlformats.org/officeDocument/2006/relationships/image" Target="../media/image150.wmf"/></Relationships>
</file>

<file path=ppt/slides/_rels/slide172.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slide" Target="slide145.xml"/><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59.wmf"/></Relationships>
</file>

<file path=ppt/slides/_rels/slide179.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image" Target="../media/image18.wmf"/></Relationships>
</file>

<file path=ppt/slides/_rels/slide3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21.png"/><Relationship Id="rId4" Type="http://schemas.openxmlformats.org/officeDocument/2006/relationships/image" Target="../media/image20.wmf"/></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slide" Target="slide10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zh-CN" altLang="en-US" dirty="0"/>
              <a:t/>
            </a:r>
            <a:br>
              <a:rPr lang="zh-CN" altLang="en-US" dirty="0"/>
            </a:br>
            <a:r>
              <a:rPr lang="zh-CN" altLang="en-US" dirty="0"/>
              <a:t>计算机应用基础教程（第二版）（</a:t>
            </a:r>
            <a:r>
              <a:rPr lang="en-US" altLang="zh-CN" dirty="0"/>
              <a:t>Windows 7+Office 2010</a:t>
            </a:r>
            <a:r>
              <a:rPr lang="zh-CN" altLang="en-US" dirty="0"/>
              <a:t>）</a:t>
            </a:r>
            <a:endParaRPr lang="zh-CN" altLang="en-US" dirty="0"/>
          </a:p>
        </p:txBody>
      </p:sp>
      <p:sp>
        <p:nvSpPr>
          <p:cNvPr id="3" name="副标题 2"/>
          <p:cNvSpPr>
            <a:spLocks noGrp="1"/>
          </p:cNvSpPr>
          <p:nvPr>
            <p:ph type="subTitle" idx="1"/>
          </p:nvPr>
        </p:nvSpPr>
        <p:spPr/>
        <p:txBody>
          <a:bodyPr/>
          <a:lstStyle/>
          <a:p>
            <a:r>
              <a:rPr lang="zh-CN" altLang="en-US" sz="2000" dirty="0" smtClean="0">
                <a:solidFill>
                  <a:srgbClr val="6600FF"/>
                </a:solidFill>
              </a:rPr>
              <a:t>主编   贺秋芳 </a:t>
            </a:r>
            <a:r>
              <a:rPr lang="zh-CN" altLang="en-US" sz="2000" dirty="0">
                <a:solidFill>
                  <a:srgbClr val="6600FF"/>
                </a:solidFill>
              </a:rPr>
              <a:t>李久仲 汪</a:t>
            </a:r>
            <a:r>
              <a:rPr lang="zh-CN" altLang="en-US" sz="2000" dirty="0" smtClean="0">
                <a:solidFill>
                  <a:srgbClr val="6600FF"/>
                </a:solidFill>
              </a:rPr>
              <a:t>清明</a:t>
            </a:r>
            <a:endParaRPr lang="en-US" altLang="zh-CN" sz="2000" dirty="0" smtClean="0">
              <a:solidFill>
                <a:srgbClr val="6600FF"/>
              </a:solidFill>
            </a:endParaRPr>
          </a:p>
          <a:p>
            <a:endParaRPr lang="en-US" altLang="zh-CN" sz="2000" dirty="0">
              <a:solidFill>
                <a:srgbClr val="6600FF"/>
              </a:solidFill>
            </a:endParaRPr>
          </a:p>
          <a:p>
            <a:endParaRPr lang="en-US" altLang="zh-CN" sz="2000" dirty="0" smtClean="0">
              <a:solidFill>
                <a:srgbClr val="6600FF"/>
              </a:solidFill>
            </a:endParaRPr>
          </a:p>
          <a:p>
            <a:endParaRPr lang="en-US" altLang="zh-CN" sz="2000" dirty="0">
              <a:solidFill>
                <a:srgbClr val="6600FF"/>
              </a:solidFill>
            </a:endParaRPr>
          </a:p>
          <a:p>
            <a:pPr algn="r"/>
            <a:r>
              <a:rPr lang="zh-CN" altLang="en-US" sz="2000" dirty="0" smtClean="0">
                <a:solidFill>
                  <a:srgbClr val="6600FF"/>
                </a:solidFill>
              </a:rPr>
              <a:t>中国水利水电出版社</a:t>
            </a:r>
            <a:endParaRPr lang="zh-CN" altLang="en-US" sz="2000" dirty="0">
              <a:solidFill>
                <a:srgbClr val="6600FF"/>
              </a:solidFill>
            </a:endParaRPr>
          </a:p>
        </p:txBody>
      </p:sp>
    </p:spTree>
    <p:extLst>
      <p:ext uri="{BB962C8B-B14F-4D97-AF65-F5344CB8AC3E}">
        <p14:creationId xmlns:p14="http://schemas.microsoft.com/office/powerpoint/2010/main" val="4211362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dirty="0" smtClean="0"/>
              <a:t>1</a:t>
            </a:r>
            <a:r>
              <a:rPr lang="zh-CN" altLang="en-US" sz="2400" dirty="0" smtClean="0"/>
              <a:t>快速访问工具栏及功能区的定制</a:t>
            </a:r>
            <a:r>
              <a:rPr lang="en-US" altLang="zh-CN" sz="2400" dirty="0" smtClean="0"/>
              <a:t>&gt;&gt; 2</a:t>
            </a:r>
            <a:r>
              <a:rPr lang="zh-CN" altLang="en-US" sz="2400" dirty="0" smtClean="0"/>
              <a:t>．相关知识点</a:t>
            </a:r>
            <a:endParaRPr lang="zh-CN" altLang="en-US" sz="2400" dirty="0"/>
          </a:p>
        </p:txBody>
      </p:sp>
      <p:sp>
        <p:nvSpPr>
          <p:cNvPr id="3" name="内容占位符 2"/>
          <p:cNvSpPr>
            <a:spLocks noGrp="1"/>
          </p:cNvSpPr>
          <p:nvPr>
            <p:ph idx="1"/>
          </p:nvPr>
        </p:nvSpPr>
        <p:spPr/>
        <p:txBody>
          <a:bodyPr/>
          <a:lstStyle/>
          <a:p>
            <a:r>
              <a:rPr lang="en-US" altLang="zh-CN" dirty="0" smtClean="0"/>
              <a:t>Word</a:t>
            </a:r>
            <a:r>
              <a:rPr lang="en-US" altLang="zh-CN" dirty="0" smtClean="0">
                <a:solidFill>
                  <a:schemeClr val="tx1"/>
                </a:solidFill>
                <a:latin typeface="+mn-lt"/>
                <a:ea typeface="+mn-ea"/>
                <a:cs typeface="+mn-cs"/>
              </a:rPr>
              <a:t> 2010</a:t>
            </a:r>
            <a:r>
              <a:rPr lang="zh-CN" altLang="zh-CN" dirty="0" smtClean="0">
                <a:solidFill>
                  <a:schemeClr val="tx1"/>
                </a:solidFill>
                <a:latin typeface="+mn-lt"/>
                <a:ea typeface="+mn-ea"/>
                <a:cs typeface="+mn-cs"/>
              </a:rPr>
              <a:t>工作界面</a:t>
            </a:r>
            <a:endParaRPr lang="en-US" altLang="zh-CN" dirty="0" smtClean="0">
              <a:solidFill>
                <a:schemeClr val="tx1"/>
              </a:solidFill>
              <a:latin typeface="+mn-lt"/>
              <a:ea typeface="+mn-ea"/>
              <a:cs typeface="+mn-cs"/>
            </a:endParaRPr>
          </a:p>
          <a:p>
            <a:pPr marL="0" indent="0">
              <a:buNone/>
            </a:pP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632" y="2060848"/>
            <a:ext cx="6400653" cy="4333936"/>
          </a:xfrm>
          <a:prstGeom prst="rect">
            <a:avLst/>
          </a:prstGeom>
        </p:spPr>
      </p:pic>
      <p:cxnSp>
        <p:nvCxnSpPr>
          <p:cNvPr id="6" name="直接连接符 5"/>
          <p:cNvCxnSpPr/>
          <p:nvPr/>
        </p:nvCxnSpPr>
        <p:spPr>
          <a:xfrm>
            <a:off x="7380312" y="3789040"/>
            <a:ext cx="5760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988324" y="3604374"/>
            <a:ext cx="648072" cy="369332"/>
          </a:xfrm>
          <a:prstGeom prst="rect">
            <a:avLst/>
          </a:prstGeom>
          <a:noFill/>
        </p:spPr>
        <p:txBody>
          <a:bodyPr wrap="square" rtlCol="0">
            <a:spAutoFit/>
          </a:bodyPr>
          <a:lstStyle/>
          <a:p>
            <a:r>
              <a:rPr lang="zh-CN" altLang="en-US" dirty="0" smtClean="0"/>
              <a:t>标尺</a:t>
            </a:r>
            <a:endParaRPr lang="zh-CN" altLang="en-US" dirty="0"/>
          </a:p>
        </p:txBody>
      </p:sp>
      <p:sp>
        <p:nvSpPr>
          <p:cNvPr id="5" name="灯片编号占位符 4"/>
          <p:cNvSpPr>
            <a:spLocks noGrp="1"/>
          </p:cNvSpPr>
          <p:nvPr>
            <p:ph type="sldNum" sz="quarter" idx="12"/>
          </p:nvPr>
        </p:nvSpPr>
        <p:spPr/>
        <p:txBody>
          <a:bodyPr/>
          <a:lstStyle/>
          <a:p>
            <a:fld id="{F0D39DE6-22DC-4866-9A65-23BCF6534BB8}" type="slidenum">
              <a:rPr lang="en-US" altLang="zh-CN" smtClean="0"/>
              <a:pPr/>
              <a:t>10</a:t>
            </a:fld>
            <a:endParaRPr lang="en-US" altLang="zh-CN"/>
          </a:p>
        </p:txBody>
      </p:sp>
    </p:spTree>
    <p:extLst>
      <p:ext uri="{BB962C8B-B14F-4D97-AF65-F5344CB8AC3E}">
        <p14:creationId xmlns:p14="http://schemas.microsoft.com/office/powerpoint/2010/main" val="53983355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ChangeArrowheads="1"/>
          </p:cNvSpPr>
          <p:nvPr>
            <p:ph type="title"/>
          </p:nvPr>
        </p:nvSpPr>
        <p:spPr/>
        <p:txBody>
          <a:bodyPr/>
          <a:lstStyle/>
          <a:p>
            <a:r>
              <a:rPr lang="en-US" altLang="zh-CN"/>
              <a:t>5 </a:t>
            </a:r>
            <a:r>
              <a:rPr lang="zh-CN" altLang="en-US"/>
              <a:t>电子报刊排版与制作</a:t>
            </a:r>
            <a:r>
              <a:rPr lang="en-US" altLang="zh-CN"/>
              <a:t>&gt;&gt; 2</a:t>
            </a:r>
            <a:r>
              <a:rPr lang="zh-CN" altLang="en-US"/>
              <a:t>．相关知识点</a:t>
            </a:r>
          </a:p>
        </p:txBody>
      </p:sp>
      <p:sp>
        <p:nvSpPr>
          <p:cNvPr id="284675" name="Rectangle 3"/>
          <p:cNvSpPr>
            <a:spLocks noGrp="1" noChangeArrowheads="1"/>
          </p:cNvSpPr>
          <p:nvPr>
            <p:ph type="body" idx="1"/>
          </p:nvPr>
        </p:nvSpPr>
        <p:spPr/>
        <p:txBody>
          <a:bodyPr/>
          <a:lstStyle/>
          <a:p>
            <a:r>
              <a:rPr lang="zh-CN" altLang="en-US" dirty="0"/>
              <a:t>（</a:t>
            </a:r>
            <a:r>
              <a:rPr lang="en-US" altLang="zh-CN" dirty="0"/>
              <a:t>1</a:t>
            </a:r>
            <a:r>
              <a:rPr lang="zh-CN" altLang="en-US" dirty="0"/>
              <a:t>）分页</a:t>
            </a:r>
          </a:p>
          <a:p>
            <a:pPr lvl="1"/>
            <a:r>
              <a:rPr lang="zh-CN" altLang="zh-CN" dirty="0"/>
              <a:t>“插入→页</a:t>
            </a:r>
            <a:r>
              <a:rPr lang="en-US" altLang="zh-CN" dirty="0"/>
              <a:t>|</a:t>
            </a:r>
            <a:r>
              <a:rPr lang="zh-CN" altLang="zh-CN" dirty="0"/>
              <a:t>分页”按钮</a:t>
            </a:r>
            <a:r>
              <a:rPr lang="zh-CN" altLang="en-US" dirty="0" smtClean="0"/>
              <a:t>。</a:t>
            </a:r>
            <a:endParaRPr lang="zh-CN" altLang="en-US" dirty="0"/>
          </a:p>
          <a:p>
            <a:r>
              <a:rPr lang="zh-CN" altLang="en-US" dirty="0"/>
              <a:t>（</a:t>
            </a:r>
            <a:r>
              <a:rPr lang="en-US" altLang="zh-CN" dirty="0"/>
              <a:t>2</a:t>
            </a:r>
            <a:r>
              <a:rPr lang="zh-CN" altLang="en-US" dirty="0"/>
              <a:t>）页眉与页脚</a:t>
            </a:r>
          </a:p>
          <a:p>
            <a:pPr lvl="1"/>
            <a:r>
              <a:rPr lang="zh-CN" altLang="en-US" dirty="0"/>
              <a:t>页眉出现在每一页的顶端，页脚出现在每一页的底端。</a:t>
            </a:r>
          </a:p>
          <a:p>
            <a:pPr lvl="1"/>
            <a:r>
              <a:rPr lang="zh-CN" altLang="zh-CN" dirty="0" smtClean="0"/>
              <a:t>“插入</a:t>
            </a:r>
            <a:r>
              <a:rPr lang="zh-CN" altLang="en-US" dirty="0"/>
              <a:t>→</a:t>
            </a:r>
            <a:r>
              <a:rPr lang="zh-CN" altLang="zh-CN" dirty="0" smtClean="0"/>
              <a:t>页眉</a:t>
            </a:r>
            <a:r>
              <a:rPr lang="zh-CN" altLang="zh-CN" dirty="0"/>
              <a:t>和页脚”</a:t>
            </a:r>
            <a:r>
              <a:rPr lang="zh-CN" altLang="zh-CN" dirty="0" smtClean="0"/>
              <a:t>组</a:t>
            </a:r>
            <a:r>
              <a:rPr lang="zh-CN" altLang="en-US" dirty="0" smtClean="0"/>
              <a:t>。</a:t>
            </a:r>
            <a:endParaRPr lang="zh-CN" altLang="en-US" dirty="0"/>
          </a:p>
          <a:p>
            <a:r>
              <a:rPr lang="zh-CN" altLang="en-US" dirty="0"/>
              <a:t>（</a:t>
            </a:r>
            <a:r>
              <a:rPr lang="en-US" altLang="zh-CN" dirty="0"/>
              <a:t>3</a:t>
            </a:r>
            <a:r>
              <a:rPr lang="zh-CN" altLang="en-US" dirty="0"/>
              <a:t>）页码</a:t>
            </a:r>
          </a:p>
          <a:p>
            <a:pPr lvl="1"/>
            <a:r>
              <a:rPr lang="zh-CN" altLang="zh-CN" dirty="0"/>
              <a:t>“插入→页眉和页脚</a:t>
            </a:r>
            <a:r>
              <a:rPr lang="en-US" altLang="zh-CN" dirty="0"/>
              <a:t>|</a:t>
            </a:r>
            <a:r>
              <a:rPr lang="zh-CN" altLang="zh-CN" dirty="0"/>
              <a:t>页码”按钮</a:t>
            </a:r>
            <a:r>
              <a:rPr lang="zh-CN" altLang="en-US" dirty="0" smtClean="0"/>
              <a:t>。</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100</a:t>
            </a:fld>
            <a:endParaRPr lang="en-US" altLang="zh-CN"/>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ChangeArrowheads="1"/>
          </p:cNvSpPr>
          <p:nvPr>
            <p:ph type="title"/>
          </p:nvPr>
        </p:nvSpPr>
        <p:spPr/>
        <p:txBody>
          <a:bodyPr/>
          <a:lstStyle/>
          <a:p>
            <a:r>
              <a:rPr lang="en-US" altLang="zh-CN"/>
              <a:t>5 </a:t>
            </a:r>
            <a:r>
              <a:rPr lang="zh-CN" altLang="en-US"/>
              <a:t>电子报刊排版与制作</a:t>
            </a:r>
            <a:r>
              <a:rPr lang="en-US" altLang="zh-CN"/>
              <a:t>&gt;&gt; 2</a:t>
            </a:r>
            <a:r>
              <a:rPr lang="zh-CN" altLang="en-US"/>
              <a:t>．相关知识点</a:t>
            </a:r>
          </a:p>
        </p:txBody>
      </p:sp>
      <p:sp>
        <p:nvSpPr>
          <p:cNvPr id="288771" name="Rectangle 3"/>
          <p:cNvSpPr>
            <a:spLocks noGrp="1" noChangeArrowheads="1"/>
          </p:cNvSpPr>
          <p:nvPr>
            <p:ph type="body" idx="1"/>
          </p:nvPr>
        </p:nvSpPr>
        <p:spPr>
          <a:xfrm>
            <a:off x="684213" y="1412875"/>
            <a:ext cx="8197850" cy="4535488"/>
          </a:xfrm>
        </p:spPr>
        <p:txBody>
          <a:bodyPr/>
          <a:lstStyle/>
          <a:p>
            <a:r>
              <a:rPr lang="zh-CN" altLang="en-US" dirty="0" smtClean="0"/>
              <a:t>（</a:t>
            </a:r>
            <a:r>
              <a:rPr lang="en-US" altLang="zh-CN" dirty="0" smtClean="0"/>
              <a:t>4</a:t>
            </a:r>
            <a:r>
              <a:rPr lang="zh-CN" altLang="en-US" dirty="0" smtClean="0"/>
              <a:t>）</a:t>
            </a:r>
            <a:r>
              <a:rPr lang="zh-CN" altLang="en-US" dirty="0"/>
              <a:t>艺术字</a:t>
            </a:r>
          </a:p>
          <a:p>
            <a:pPr lvl="1"/>
            <a:r>
              <a:rPr lang="zh-CN" altLang="en-US" dirty="0"/>
              <a:t>插入艺术字</a:t>
            </a:r>
            <a:r>
              <a:rPr lang="zh-CN" altLang="en-US" dirty="0" smtClean="0"/>
              <a:t>：</a:t>
            </a:r>
            <a:r>
              <a:rPr lang="zh-CN" altLang="zh-CN" dirty="0" smtClean="0"/>
              <a:t>“</a:t>
            </a:r>
            <a:r>
              <a:rPr lang="zh-CN" altLang="zh-CN" dirty="0"/>
              <a:t>插入→文本</a:t>
            </a:r>
            <a:r>
              <a:rPr lang="en-US" altLang="zh-CN" dirty="0"/>
              <a:t>|</a:t>
            </a:r>
            <a:r>
              <a:rPr lang="zh-CN" altLang="zh-CN" dirty="0"/>
              <a:t>艺术字”按钮</a:t>
            </a:r>
            <a:r>
              <a:rPr lang="zh-CN" altLang="en-US" dirty="0" smtClean="0"/>
              <a:t>。</a:t>
            </a:r>
            <a:endParaRPr lang="zh-CN" altLang="en-US" dirty="0"/>
          </a:p>
          <a:p>
            <a:pPr lvl="1"/>
            <a:r>
              <a:rPr lang="zh-CN" altLang="zh-CN" dirty="0"/>
              <a:t>通过“绘图工具”选项卡对艺术字进行编辑和效果设置</a:t>
            </a:r>
            <a:r>
              <a:rPr lang="zh-CN" altLang="en-US" dirty="0" smtClean="0"/>
              <a:t>。</a:t>
            </a:r>
            <a:endParaRPr lang="en-US" altLang="zh-CN" dirty="0" smtClean="0"/>
          </a:p>
          <a:p>
            <a:pPr lvl="1"/>
            <a:endParaRPr lang="en-US" altLang="zh-CN" dirty="0" smtClean="0"/>
          </a:p>
          <a:p>
            <a:pPr>
              <a:spcBef>
                <a:spcPct val="0"/>
              </a:spcBef>
            </a:pPr>
            <a:r>
              <a:rPr lang="zh-CN" altLang="en-US" dirty="0" smtClean="0"/>
              <a:t>（</a:t>
            </a:r>
            <a:r>
              <a:rPr lang="en-US" altLang="zh-CN" dirty="0" smtClean="0"/>
              <a:t>5</a:t>
            </a:r>
            <a:r>
              <a:rPr lang="zh-CN" altLang="en-US" dirty="0" smtClean="0"/>
              <a:t>）</a:t>
            </a:r>
            <a:r>
              <a:rPr lang="zh-CN" altLang="en-US" dirty="0"/>
              <a:t>文本框</a:t>
            </a:r>
          </a:p>
          <a:p>
            <a:pPr lvl="1">
              <a:spcBef>
                <a:spcPct val="0"/>
              </a:spcBef>
            </a:pPr>
            <a:r>
              <a:rPr lang="zh-CN" altLang="en-US" dirty="0"/>
              <a:t>文本框有横排文本框和竖排文本框。</a:t>
            </a:r>
          </a:p>
          <a:p>
            <a:pPr lvl="1">
              <a:spcBef>
                <a:spcPct val="0"/>
              </a:spcBef>
            </a:pPr>
            <a:r>
              <a:rPr lang="zh-CN" altLang="zh-CN" dirty="0"/>
              <a:t>“插入→文本</a:t>
            </a:r>
            <a:r>
              <a:rPr lang="en-US" altLang="zh-CN" dirty="0"/>
              <a:t>|</a:t>
            </a:r>
            <a:r>
              <a:rPr lang="zh-CN" altLang="zh-CN" dirty="0"/>
              <a:t>文本框”按钮</a:t>
            </a:r>
            <a:r>
              <a:rPr lang="zh-CN" altLang="en-US" dirty="0" smtClean="0"/>
              <a:t>。</a:t>
            </a:r>
            <a:endParaRPr lang="zh-CN" altLang="en-US" dirty="0"/>
          </a:p>
          <a:p>
            <a:pPr lvl="1"/>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101</a:t>
            </a:fld>
            <a:endParaRPr lang="en-US" altLang="zh-CN"/>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noChangeArrowheads="1"/>
          </p:cNvSpPr>
          <p:nvPr>
            <p:ph type="title"/>
          </p:nvPr>
        </p:nvSpPr>
        <p:spPr/>
        <p:txBody>
          <a:bodyPr/>
          <a:lstStyle/>
          <a:p>
            <a:r>
              <a:rPr lang="en-US" altLang="zh-CN"/>
              <a:t>5 </a:t>
            </a:r>
            <a:r>
              <a:rPr lang="zh-CN" altLang="en-US"/>
              <a:t>电子报刊排版与制作</a:t>
            </a:r>
            <a:r>
              <a:rPr lang="en-US" altLang="zh-CN"/>
              <a:t>&gt;&gt; 2</a:t>
            </a:r>
            <a:r>
              <a:rPr lang="zh-CN" altLang="en-US"/>
              <a:t>．相关知识点</a:t>
            </a:r>
          </a:p>
        </p:txBody>
      </p:sp>
      <p:sp>
        <p:nvSpPr>
          <p:cNvPr id="289795" name="Rectangle 3"/>
          <p:cNvSpPr>
            <a:spLocks noGrp="1" noChangeArrowheads="1"/>
          </p:cNvSpPr>
          <p:nvPr>
            <p:ph type="body" idx="1"/>
          </p:nvPr>
        </p:nvSpPr>
        <p:spPr>
          <a:xfrm>
            <a:off x="611188" y="1414463"/>
            <a:ext cx="8197850" cy="4535487"/>
          </a:xfrm>
        </p:spPr>
        <p:txBody>
          <a:bodyPr/>
          <a:lstStyle/>
          <a:p>
            <a:pPr>
              <a:spcBef>
                <a:spcPct val="0"/>
              </a:spcBef>
            </a:pPr>
            <a:r>
              <a:rPr lang="zh-CN" altLang="en-US" dirty="0" smtClean="0"/>
              <a:t>（</a:t>
            </a:r>
            <a:r>
              <a:rPr lang="en-US" altLang="zh-CN" dirty="0" smtClean="0"/>
              <a:t>6</a:t>
            </a:r>
            <a:r>
              <a:rPr lang="zh-CN" altLang="en-US" dirty="0" smtClean="0"/>
              <a:t>）</a:t>
            </a:r>
            <a:r>
              <a:rPr lang="zh-CN" altLang="en-US" dirty="0"/>
              <a:t>图片</a:t>
            </a:r>
          </a:p>
          <a:p>
            <a:pPr lvl="1">
              <a:spcBef>
                <a:spcPct val="0"/>
              </a:spcBef>
            </a:pPr>
            <a:r>
              <a:rPr kumimoji="1" lang="zh-CN" altLang="en-US" dirty="0"/>
              <a:t>插入剪贴画</a:t>
            </a:r>
            <a:r>
              <a:rPr kumimoji="1" lang="zh-CN" altLang="en-US" dirty="0" smtClean="0"/>
              <a:t>：</a:t>
            </a:r>
            <a:r>
              <a:rPr lang="zh-CN" altLang="zh-CN" dirty="0"/>
              <a:t>单击“插入→插图</a:t>
            </a:r>
            <a:r>
              <a:rPr lang="en-US" altLang="zh-CN" dirty="0"/>
              <a:t>|</a:t>
            </a:r>
            <a:r>
              <a:rPr lang="zh-CN" altLang="zh-CN" dirty="0"/>
              <a:t>剪贴</a:t>
            </a:r>
            <a:r>
              <a:rPr lang="zh-CN" altLang="zh-CN" dirty="0" smtClean="0"/>
              <a:t>画”</a:t>
            </a:r>
            <a:r>
              <a:rPr lang="zh-CN" altLang="zh-CN" dirty="0"/>
              <a:t>按钮</a:t>
            </a:r>
            <a:r>
              <a:rPr kumimoji="1" lang="zh-CN" altLang="en-US" dirty="0" smtClean="0"/>
              <a:t>。</a:t>
            </a:r>
            <a:endParaRPr kumimoji="1" lang="zh-CN" altLang="en-US" dirty="0"/>
          </a:p>
          <a:p>
            <a:pPr lvl="1">
              <a:spcBef>
                <a:spcPct val="0"/>
              </a:spcBef>
            </a:pPr>
            <a:r>
              <a:rPr lang="zh-CN" altLang="zh-CN" dirty="0"/>
              <a:t>图片插入到文字之间，即与文字处于同一层，称为“嵌入型”</a:t>
            </a:r>
            <a:r>
              <a:rPr lang="zh-CN" altLang="zh-CN" dirty="0" smtClean="0"/>
              <a:t>。</a:t>
            </a:r>
            <a:endParaRPr lang="en-US" altLang="zh-CN" dirty="0" smtClean="0"/>
          </a:p>
          <a:p>
            <a:pPr lvl="1">
              <a:spcBef>
                <a:spcPct val="0"/>
              </a:spcBef>
            </a:pPr>
            <a:r>
              <a:rPr lang="zh-CN" altLang="zh-CN" dirty="0" smtClean="0"/>
              <a:t>图片</a:t>
            </a:r>
            <a:r>
              <a:rPr lang="zh-CN" altLang="zh-CN" dirty="0"/>
              <a:t>还可以处于文本上层，即“浮于文字上方”</a:t>
            </a:r>
            <a:r>
              <a:rPr lang="zh-CN" altLang="zh-CN" dirty="0" smtClean="0"/>
              <a:t>。</a:t>
            </a:r>
            <a:endParaRPr lang="en-US" altLang="zh-CN" dirty="0" smtClean="0"/>
          </a:p>
          <a:p>
            <a:pPr lvl="1">
              <a:spcBef>
                <a:spcPct val="0"/>
              </a:spcBef>
            </a:pPr>
            <a:r>
              <a:rPr lang="zh-CN" altLang="zh-CN" dirty="0" smtClean="0"/>
              <a:t>图片</a:t>
            </a:r>
            <a:r>
              <a:rPr lang="zh-CN" altLang="zh-CN" dirty="0"/>
              <a:t>处于文本下层，即“衬于文字下方”，可实现水印的</a:t>
            </a:r>
            <a:r>
              <a:rPr lang="zh-CN" altLang="zh-CN" dirty="0" smtClean="0"/>
              <a:t>效果</a:t>
            </a:r>
            <a:r>
              <a:rPr lang="zh-CN" altLang="en-US" dirty="0"/>
              <a:t>。</a:t>
            </a:r>
            <a:endParaRPr kumimoji="1" lang="zh-CN" altLang="en-US" dirty="0"/>
          </a:p>
        </p:txBody>
      </p:sp>
      <p:pic>
        <p:nvPicPr>
          <p:cNvPr id="201730" name="Picture 2" descr="图片工具选项卡"/>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4581128"/>
            <a:ext cx="8746400"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555776" y="5805264"/>
            <a:ext cx="3456384" cy="369332"/>
          </a:xfrm>
          <a:prstGeom prst="rect">
            <a:avLst/>
          </a:prstGeom>
          <a:noFill/>
        </p:spPr>
        <p:txBody>
          <a:bodyPr wrap="square" rtlCol="0">
            <a:spAutoFit/>
          </a:bodyPr>
          <a:lstStyle/>
          <a:p>
            <a:r>
              <a:rPr lang="zh-CN" altLang="zh-CN" dirty="0"/>
              <a:t>“图片工具</a:t>
            </a:r>
            <a:r>
              <a:rPr lang="en-US" altLang="zh-CN" dirty="0"/>
              <a:t>|</a:t>
            </a:r>
            <a:r>
              <a:rPr lang="zh-CN" altLang="zh-CN" dirty="0"/>
              <a:t>格式”功能选项卡</a:t>
            </a:r>
            <a:endParaRPr lang="zh-CN" altLang="en-US" dirty="0"/>
          </a:p>
        </p:txBody>
      </p:sp>
      <p:sp>
        <p:nvSpPr>
          <p:cNvPr id="3" name="灯片编号占位符 2"/>
          <p:cNvSpPr>
            <a:spLocks noGrp="1"/>
          </p:cNvSpPr>
          <p:nvPr>
            <p:ph type="sldNum" sz="quarter" idx="12"/>
          </p:nvPr>
        </p:nvSpPr>
        <p:spPr/>
        <p:txBody>
          <a:bodyPr/>
          <a:lstStyle/>
          <a:p>
            <a:fld id="{F0D39DE6-22DC-4866-9A65-23BCF6534BB8}" type="slidenum">
              <a:rPr lang="en-US" altLang="zh-CN" smtClean="0"/>
              <a:pPr/>
              <a:t>102</a:t>
            </a:fld>
            <a:endParaRPr lang="en-US" altLang="zh-CN"/>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p:txBody>
          <a:bodyPr/>
          <a:lstStyle/>
          <a:p>
            <a:r>
              <a:rPr lang="en-US" altLang="zh-CN"/>
              <a:t>5 </a:t>
            </a:r>
            <a:r>
              <a:rPr lang="zh-CN" altLang="en-US"/>
              <a:t>电子报刊排版与制作</a:t>
            </a:r>
            <a:r>
              <a:rPr lang="en-US" altLang="zh-CN"/>
              <a:t>&gt;&gt; 2</a:t>
            </a:r>
            <a:r>
              <a:rPr lang="zh-CN" altLang="en-US"/>
              <a:t>．相关知识点</a:t>
            </a:r>
          </a:p>
        </p:txBody>
      </p:sp>
      <p:sp>
        <p:nvSpPr>
          <p:cNvPr id="297987" name="Rectangle 3"/>
          <p:cNvSpPr>
            <a:spLocks noGrp="1" noChangeArrowheads="1"/>
          </p:cNvSpPr>
          <p:nvPr>
            <p:ph type="body" idx="1"/>
          </p:nvPr>
        </p:nvSpPr>
        <p:spPr/>
        <p:txBody>
          <a:bodyPr/>
          <a:lstStyle/>
          <a:p>
            <a:r>
              <a:rPr lang="zh-CN" altLang="en-US" dirty="0" smtClean="0"/>
              <a:t>（</a:t>
            </a:r>
            <a:r>
              <a:rPr lang="en-US" altLang="zh-CN" dirty="0" smtClean="0"/>
              <a:t>7</a:t>
            </a:r>
            <a:r>
              <a:rPr lang="zh-CN" altLang="en-US" dirty="0" smtClean="0"/>
              <a:t>）水印</a:t>
            </a:r>
            <a:endParaRPr lang="en-US" altLang="zh-CN" dirty="0" smtClean="0"/>
          </a:p>
          <a:p>
            <a:pPr lvl="1"/>
            <a:r>
              <a:rPr lang="en-US" altLang="zh-CN" dirty="0" smtClean="0"/>
              <a:t>1</a:t>
            </a:r>
            <a:r>
              <a:rPr lang="zh-CN" altLang="en-US" dirty="0" smtClean="0"/>
              <a:t>）</a:t>
            </a:r>
            <a:r>
              <a:rPr lang="zh-CN" altLang="zh-CN" dirty="0"/>
              <a:t>快速制作</a:t>
            </a:r>
            <a:r>
              <a:rPr lang="zh-CN" altLang="zh-CN" dirty="0" smtClean="0"/>
              <a:t>水印</a:t>
            </a:r>
            <a:endParaRPr lang="en-US" altLang="zh-CN" dirty="0" smtClean="0"/>
          </a:p>
          <a:p>
            <a:pPr marL="457200" lvl="1" indent="0">
              <a:buNone/>
            </a:pPr>
            <a:r>
              <a:rPr lang="zh-CN" altLang="zh-CN" dirty="0"/>
              <a:t>单击“页面布局→页面背景→水印”</a:t>
            </a:r>
            <a:r>
              <a:rPr lang="zh-CN" altLang="zh-CN" dirty="0" smtClean="0"/>
              <a:t>按钮</a:t>
            </a:r>
            <a:endParaRPr lang="en-US" altLang="zh-CN" dirty="0" smtClean="0"/>
          </a:p>
          <a:p>
            <a:pPr lvl="1"/>
            <a:r>
              <a:rPr lang="en-US" altLang="zh-CN" dirty="0" smtClean="0"/>
              <a:t>2</a:t>
            </a:r>
            <a:r>
              <a:rPr lang="zh-CN" altLang="en-US" dirty="0" smtClean="0"/>
              <a:t>）</a:t>
            </a:r>
            <a:r>
              <a:rPr lang="zh-CN" altLang="zh-CN" dirty="0"/>
              <a:t>图片</a:t>
            </a:r>
            <a:r>
              <a:rPr lang="zh-CN" altLang="zh-CN" dirty="0" smtClean="0"/>
              <a:t>水印</a:t>
            </a:r>
            <a:r>
              <a:rPr lang="zh-CN" altLang="en-US" dirty="0" smtClean="0"/>
              <a:t>（</a:t>
            </a:r>
            <a:r>
              <a:rPr lang="zh-CN" altLang="zh-CN" dirty="0"/>
              <a:t>水印只出现在当前页上</a:t>
            </a:r>
            <a:r>
              <a:rPr lang="zh-CN" altLang="en-US" dirty="0" smtClean="0"/>
              <a:t>）</a:t>
            </a:r>
            <a:endParaRPr lang="en-US" altLang="zh-CN" dirty="0" smtClean="0"/>
          </a:p>
          <a:p>
            <a:pPr marL="457200" lvl="1" indent="0">
              <a:buNone/>
            </a:pPr>
            <a:r>
              <a:rPr lang="zh-CN" altLang="zh-CN" dirty="0" smtClean="0"/>
              <a:t>①</a:t>
            </a:r>
            <a:r>
              <a:rPr lang="zh-CN" altLang="zh-CN" dirty="0"/>
              <a:t>“图片工具</a:t>
            </a:r>
            <a:r>
              <a:rPr lang="en-US" altLang="zh-CN" dirty="0"/>
              <a:t>|</a:t>
            </a:r>
            <a:r>
              <a:rPr lang="zh-CN" altLang="zh-CN" dirty="0"/>
              <a:t>格式→调整</a:t>
            </a:r>
            <a:r>
              <a:rPr lang="en-US" altLang="zh-CN" dirty="0"/>
              <a:t>|</a:t>
            </a:r>
            <a:r>
              <a:rPr lang="zh-CN" altLang="zh-CN" dirty="0"/>
              <a:t>颜色”按钮选择为“冲蚀”，使图片呈暗淡色</a:t>
            </a:r>
            <a:r>
              <a:rPr lang="zh-CN" altLang="zh-CN" dirty="0" smtClean="0"/>
              <a:t>。</a:t>
            </a:r>
            <a:endParaRPr lang="en-US" altLang="zh-CN" dirty="0" smtClean="0"/>
          </a:p>
          <a:p>
            <a:pPr marL="457200" lvl="1" indent="0">
              <a:buNone/>
            </a:pPr>
            <a:r>
              <a:rPr lang="zh-CN" altLang="zh-CN" dirty="0" smtClean="0"/>
              <a:t>②</a:t>
            </a:r>
            <a:r>
              <a:rPr lang="zh-CN" altLang="zh-CN" dirty="0"/>
              <a:t>“图片工具</a:t>
            </a:r>
            <a:r>
              <a:rPr lang="en-US" altLang="zh-CN" dirty="0"/>
              <a:t>|</a:t>
            </a:r>
            <a:r>
              <a:rPr lang="zh-CN" altLang="zh-CN" dirty="0"/>
              <a:t>格式→排列</a:t>
            </a:r>
            <a:r>
              <a:rPr lang="en-US" altLang="zh-CN" dirty="0"/>
              <a:t>|</a:t>
            </a:r>
            <a:r>
              <a:rPr lang="zh-CN" altLang="zh-CN" dirty="0"/>
              <a:t>自动换行”按钮设置为“衬于文字下方”</a:t>
            </a:r>
            <a:r>
              <a:rPr lang="zh-CN" altLang="zh-CN" dirty="0" smtClean="0"/>
              <a:t>。</a:t>
            </a:r>
            <a:endParaRPr lang="en-US" altLang="zh-CN" dirty="0" smtClean="0"/>
          </a:p>
          <a:p>
            <a:pPr lvl="1"/>
            <a:r>
              <a:rPr lang="en-US" altLang="zh-CN" dirty="0" smtClean="0"/>
              <a:t>3</a:t>
            </a:r>
            <a:r>
              <a:rPr lang="zh-CN" altLang="en-US" dirty="0" smtClean="0"/>
              <a:t>）</a:t>
            </a:r>
            <a:r>
              <a:rPr lang="zh-CN" altLang="zh-CN" dirty="0"/>
              <a:t>艺术字、文本框和形状</a:t>
            </a:r>
            <a:r>
              <a:rPr lang="zh-CN" altLang="zh-CN" dirty="0" smtClean="0"/>
              <a:t>水印</a:t>
            </a:r>
            <a:endParaRPr lang="en-US" altLang="zh-CN" dirty="0" smtClean="0"/>
          </a:p>
          <a:p>
            <a:pPr marL="457200" lvl="1" indent="0">
              <a:buNone/>
            </a:pPr>
            <a:r>
              <a:rPr lang="zh-CN" altLang="zh-CN" dirty="0"/>
              <a:t>在页眉编辑状态下插入所需的艺术字、形状或文本框</a:t>
            </a:r>
            <a:endParaRPr lang="zh-CN" altLang="en-US" dirty="0"/>
          </a:p>
        </p:txBody>
      </p:sp>
      <p:sp>
        <p:nvSpPr>
          <p:cNvPr id="4" name="灯片编号占位符 3"/>
          <p:cNvSpPr>
            <a:spLocks noGrp="1"/>
          </p:cNvSpPr>
          <p:nvPr>
            <p:ph type="sldNum" sz="quarter" idx="12"/>
          </p:nvPr>
        </p:nvSpPr>
        <p:spPr/>
        <p:txBody>
          <a:bodyPr/>
          <a:lstStyle/>
          <a:p>
            <a:fld id="{F0D39DE6-22DC-4866-9A65-23BCF6534BB8}" type="slidenum">
              <a:rPr lang="en-US" altLang="zh-CN" smtClean="0"/>
              <a:pPr/>
              <a:t>103</a:t>
            </a:fld>
            <a:endParaRPr lang="en-US" altLang="zh-CN"/>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p:txBody>
          <a:bodyPr/>
          <a:lstStyle/>
          <a:p>
            <a:r>
              <a:rPr lang="en-US" altLang="zh-CN"/>
              <a:t>5 </a:t>
            </a:r>
            <a:r>
              <a:rPr lang="zh-CN" altLang="en-US"/>
              <a:t>电子报刊排版与制作</a:t>
            </a:r>
            <a:r>
              <a:rPr lang="en-US" altLang="zh-CN"/>
              <a:t>&gt;&gt; 2</a:t>
            </a:r>
            <a:r>
              <a:rPr lang="zh-CN" altLang="en-US"/>
              <a:t>．相关知识点</a:t>
            </a:r>
          </a:p>
        </p:txBody>
      </p:sp>
      <p:sp>
        <p:nvSpPr>
          <p:cNvPr id="297987" name="Rectangle 3"/>
          <p:cNvSpPr>
            <a:spLocks noGrp="1" noChangeArrowheads="1"/>
          </p:cNvSpPr>
          <p:nvPr>
            <p:ph type="body" idx="1"/>
          </p:nvPr>
        </p:nvSpPr>
        <p:spPr>
          <a:xfrm>
            <a:off x="539552" y="1484784"/>
            <a:ext cx="7920235" cy="4320009"/>
          </a:xfrm>
        </p:spPr>
        <p:txBody>
          <a:bodyPr/>
          <a:lstStyle/>
          <a:p>
            <a:r>
              <a:rPr lang="zh-CN" altLang="en-US" dirty="0" smtClean="0"/>
              <a:t>（</a:t>
            </a:r>
            <a:r>
              <a:rPr lang="en-US" altLang="zh-CN" dirty="0"/>
              <a:t>8</a:t>
            </a:r>
            <a:r>
              <a:rPr lang="zh-CN" altLang="en-US" dirty="0" smtClean="0"/>
              <a:t>）形状</a:t>
            </a:r>
            <a:endParaRPr lang="en-US" altLang="zh-CN" dirty="0" smtClean="0"/>
          </a:p>
          <a:p>
            <a:pPr lvl="1"/>
            <a:r>
              <a:rPr lang="en-US" altLang="zh-CN" dirty="0" smtClean="0"/>
              <a:t>1</a:t>
            </a:r>
            <a:r>
              <a:rPr lang="zh-CN" altLang="en-US" dirty="0" smtClean="0"/>
              <a:t>）</a:t>
            </a:r>
            <a:r>
              <a:rPr lang="zh-CN" altLang="zh-CN" dirty="0"/>
              <a:t>插入</a:t>
            </a:r>
            <a:r>
              <a:rPr lang="zh-CN" altLang="zh-CN" dirty="0" smtClean="0"/>
              <a:t>形状</a:t>
            </a:r>
            <a:endParaRPr lang="en-US" altLang="zh-CN" dirty="0" smtClean="0"/>
          </a:p>
          <a:p>
            <a:pPr marL="514350" lvl="1" indent="0">
              <a:buNone/>
            </a:pPr>
            <a:r>
              <a:rPr lang="zh-CN" altLang="zh-CN" sz="1800" dirty="0"/>
              <a:t>单击“插入→插图</a:t>
            </a:r>
            <a:r>
              <a:rPr lang="en-US" altLang="zh-CN" sz="1800" dirty="0"/>
              <a:t>|</a:t>
            </a:r>
            <a:r>
              <a:rPr lang="zh-CN" altLang="zh-CN" sz="1800" dirty="0"/>
              <a:t>形状”</a:t>
            </a:r>
            <a:r>
              <a:rPr lang="zh-CN" altLang="zh-CN" sz="1800" dirty="0" smtClean="0"/>
              <a:t>按钮</a:t>
            </a:r>
            <a:endParaRPr lang="en-US" altLang="zh-CN" sz="1800" dirty="0" smtClean="0"/>
          </a:p>
          <a:p>
            <a:pPr lvl="1"/>
            <a:r>
              <a:rPr lang="en-US" altLang="zh-CN" dirty="0" smtClean="0"/>
              <a:t>2</a:t>
            </a:r>
            <a:r>
              <a:rPr lang="zh-CN" altLang="en-US" dirty="0" smtClean="0"/>
              <a:t>）</a:t>
            </a:r>
            <a:r>
              <a:rPr lang="zh-CN" altLang="zh-CN" dirty="0"/>
              <a:t>在形状上添加</a:t>
            </a:r>
            <a:r>
              <a:rPr lang="zh-CN" altLang="zh-CN" dirty="0" smtClean="0"/>
              <a:t>文字</a:t>
            </a:r>
            <a:endParaRPr lang="en-US" altLang="zh-CN" dirty="0" smtClean="0"/>
          </a:p>
          <a:p>
            <a:pPr marL="457200" lvl="1" indent="0">
              <a:buNone/>
            </a:pPr>
            <a:r>
              <a:rPr lang="zh-CN" altLang="zh-CN" sz="1800" dirty="0"/>
              <a:t>右击</a:t>
            </a:r>
            <a:r>
              <a:rPr lang="zh-CN" altLang="zh-CN" sz="1800" dirty="0" smtClean="0"/>
              <a:t>鼠标→快捷菜单→添加文字</a:t>
            </a:r>
            <a:endParaRPr lang="en-US" altLang="zh-CN" sz="1800" dirty="0" smtClean="0"/>
          </a:p>
          <a:p>
            <a:pPr lvl="1"/>
            <a:r>
              <a:rPr lang="en-US" altLang="zh-CN" dirty="0" smtClean="0"/>
              <a:t>3</a:t>
            </a:r>
            <a:r>
              <a:rPr lang="zh-CN" altLang="en-US" dirty="0" smtClean="0"/>
              <a:t>）</a:t>
            </a:r>
            <a:r>
              <a:rPr lang="zh-CN" altLang="zh-CN" dirty="0"/>
              <a:t>形状的叠放</a:t>
            </a:r>
            <a:r>
              <a:rPr lang="zh-CN" altLang="zh-CN" dirty="0" smtClean="0"/>
              <a:t>次序</a:t>
            </a:r>
            <a:endParaRPr lang="en-US" altLang="zh-CN" dirty="0" smtClean="0"/>
          </a:p>
          <a:p>
            <a:pPr marL="457200" lvl="1" indent="0">
              <a:buNone/>
            </a:pPr>
            <a:r>
              <a:rPr lang="zh-CN" altLang="zh-CN" sz="1800" dirty="0"/>
              <a:t>“绘图工具</a:t>
            </a:r>
            <a:r>
              <a:rPr lang="en-US" altLang="zh-CN" sz="1800" dirty="0"/>
              <a:t>|</a:t>
            </a:r>
            <a:r>
              <a:rPr lang="zh-CN" altLang="zh-CN" sz="1800" dirty="0"/>
              <a:t>格式→排列</a:t>
            </a:r>
            <a:r>
              <a:rPr lang="en-US" altLang="zh-CN" sz="1800" dirty="0"/>
              <a:t>|</a:t>
            </a:r>
            <a:r>
              <a:rPr lang="zh-CN" altLang="zh-CN" sz="1800" dirty="0"/>
              <a:t>上移一层或下移一层”按钮</a:t>
            </a:r>
            <a:endParaRPr lang="en-US" altLang="zh-CN" sz="1800" dirty="0" smtClean="0"/>
          </a:p>
          <a:p>
            <a:pPr lvl="1"/>
            <a:r>
              <a:rPr lang="en-US" altLang="zh-CN" dirty="0" smtClean="0"/>
              <a:t>4</a:t>
            </a:r>
            <a:r>
              <a:rPr lang="zh-CN" altLang="en-US" dirty="0" smtClean="0"/>
              <a:t>）</a:t>
            </a:r>
            <a:r>
              <a:rPr lang="zh-CN" altLang="zh-CN" dirty="0" smtClean="0"/>
              <a:t>多</a:t>
            </a:r>
            <a:r>
              <a:rPr lang="zh-CN" altLang="zh-CN" dirty="0"/>
              <a:t>个图形的</a:t>
            </a:r>
            <a:r>
              <a:rPr lang="zh-CN" altLang="zh-CN" dirty="0" smtClean="0"/>
              <a:t>组合</a:t>
            </a:r>
            <a:endParaRPr lang="en-US" altLang="zh-CN" dirty="0" smtClean="0"/>
          </a:p>
          <a:p>
            <a:pPr marL="457200" lvl="1" indent="0">
              <a:buNone/>
            </a:pPr>
            <a:r>
              <a:rPr lang="en-US" altLang="zh-CN" sz="1800" dirty="0" smtClean="0"/>
              <a:t>Shift</a:t>
            </a:r>
            <a:r>
              <a:rPr lang="zh-CN" altLang="zh-CN" sz="1800" dirty="0" smtClean="0"/>
              <a:t>键</a:t>
            </a:r>
            <a:r>
              <a:rPr lang="zh-CN" altLang="en-US" sz="1800" dirty="0"/>
              <a:t>多选</a:t>
            </a:r>
            <a:r>
              <a:rPr lang="zh-CN" altLang="en-US" sz="1800" dirty="0" smtClean="0"/>
              <a:t>，</a:t>
            </a:r>
            <a:r>
              <a:rPr lang="zh-CN" altLang="zh-CN" sz="1800" dirty="0" smtClean="0"/>
              <a:t>“</a:t>
            </a:r>
            <a:r>
              <a:rPr lang="zh-CN" altLang="zh-CN" sz="1800" dirty="0"/>
              <a:t>绘图工具</a:t>
            </a:r>
            <a:r>
              <a:rPr lang="en-US" altLang="zh-CN" sz="1800" dirty="0"/>
              <a:t>|</a:t>
            </a:r>
            <a:r>
              <a:rPr lang="zh-CN" altLang="zh-CN" sz="1800" dirty="0"/>
              <a:t>格式→排列</a:t>
            </a:r>
            <a:r>
              <a:rPr lang="en-US" altLang="zh-CN" sz="1800" dirty="0"/>
              <a:t>|</a:t>
            </a:r>
            <a:r>
              <a:rPr lang="zh-CN" altLang="zh-CN" sz="1800" dirty="0"/>
              <a:t>组合”</a:t>
            </a:r>
            <a:r>
              <a:rPr lang="zh-CN" altLang="zh-CN" sz="1800" dirty="0" smtClean="0"/>
              <a:t>按钮或快捷菜单</a:t>
            </a:r>
            <a:endParaRPr lang="en-US" altLang="zh-CN" sz="1800" dirty="0"/>
          </a:p>
        </p:txBody>
      </p:sp>
      <p:pic>
        <p:nvPicPr>
          <p:cNvPr id="202754" name="Picture 2" descr="形状列表"/>
          <p:cNvPicPr>
            <a:picLocks noChangeAspect="1" noChangeArrowheads="1"/>
          </p:cNvPicPr>
          <p:nvPr/>
        </p:nvPicPr>
        <p:blipFill rotWithShape="1">
          <a:blip r:embed="rId2">
            <a:extLst>
              <a:ext uri="{28A0092B-C50C-407E-A947-70E740481C1C}">
                <a14:useLocalDpi xmlns:a14="http://schemas.microsoft.com/office/drawing/2010/main" val="0"/>
              </a:ext>
            </a:extLst>
          </a:blip>
          <a:srcRect t="293" b="45170"/>
          <a:stretch/>
        </p:blipFill>
        <p:spPr bwMode="auto">
          <a:xfrm>
            <a:off x="6739844" y="1556792"/>
            <a:ext cx="2173228" cy="30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2755" name="Picture 3" descr="绘图工具功能选项卡"/>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5229200"/>
            <a:ext cx="8856984" cy="1152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右箭头 1"/>
          <p:cNvSpPr/>
          <p:nvPr/>
        </p:nvSpPr>
        <p:spPr>
          <a:xfrm>
            <a:off x="4427984" y="2348880"/>
            <a:ext cx="576064" cy="144016"/>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F0D39DE6-22DC-4866-9A65-23BCF6534BB8}" type="slidenum">
              <a:rPr lang="en-US" altLang="zh-CN" smtClean="0"/>
              <a:pPr/>
              <a:t>104</a:t>
            </a:fld>
            <a:endParaRPr lang="en-US" altLang="zh-CN"/>
          </a:p>
        </p:txBody>
      </p:sp>
    </p:spTree>
    <p:extLst>
      <p:ext uri="{BB962C8B-B14F-4D97-AF65-F5344CB8AC3E}">
        <p14:creationId xmlns:p14="http://schemas.microsoft.com/office/powerpoint/2010/main" val="395715327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2" name="Rectangle 4"/>
          <p:cNvSpPr>
            <a:spLocks noGrp="1" noChangeArrowheads="1"/>
          </p:cNvSpPr>
          <p:nvPr>
            <p:ph type="title"/>
          </p:nvPr>
        </p:nvSpPr>
        <p:spPr/>
        <p:txBody>
          <a:bodyPr/>
          <a:lstStyle/>
          <a:p>
            <a:r>
              <a:rPr lang="en-US" altLang="zh-CN" dirty="0"/>
              <a:t>5 </a:t>
            </a:r>
            <a:r>
              <a:rPr lang="zh-CN" altLang="en-US" dirty="0"/>
              <a:t>电子报刊排版与制作</a:t>
            </a:r>
            <a:r>
              <a:rPr lang="en-US" altLang="zh-CN" dirty="0"/>
              <a:t>&gt;&gt; 2</a:t>
            </a:r>
            <a:r>
              <a:rPr lang="zh-CN" altLang="en-US" dirty="0"/>
              <a:t>．相关知识点</a:t>
            </a:r>
          </a:p>
        </p:txBody>
      </p:sp>
      <p:sp>
        <p:nvSpPr>
          <p:cNvPr id="299011" name="Rectangle 3"/>
          <p:cNvSpPr>
            <a:spLocks noGrp="1" noChangeArrowheads="1"/>
          </p:cNvSpPr>
          <p:nvPr>
            <p:ph type="body" sz="half" idx="1"/>
          </p:nvPr>
        </p:nvSpPr>
        <p:spPr>
          <a:xfrm>
            <a:off x="684213" y="1557338"/>
            <a:ext cx="7776219" cy="4535487"/>
          </a:xfrm>
        </p:spPr>
        <p:txBody>
          <a:bodyPr/>
          <a:lstStyle/>
          <a:p>
            <a:pPr>
              <a:lnSpc>
                <a:spcPct val="90000"/>
              </a:lnSpc>
            </a:pPr>
            <a:r>
              <a:rPr lang="zh-CN" altLang="en-US" sz="2400" dirty="0" smtClean="0"/>
              <a:t>（</a:t>
            </a:r>
            <a:r>
              <a:rPr lang="en-US" altLang="zh-CN" sz="2400" dirty="0" smtClean="0"/>
              <a:t>9</a:t>
            </a:r>
            <a:r>
              <a:rPr lang="zh-CN" altLang="en-US" sz="2400" dirty="0" smtClean="0"/>
              <a:t>）</a:t>
            </a:r>
            <a:r>
              <a:rPr lang="zh-CN" altLang="zh-CN" sz="2400" dirty="0"/>
              <a:t>文字、段落及页面的边框和底</a:t>
            </a:r>
            <a:r>
              <a:rPr lang="zh-CN" altLang="zh-CN" sz="2400" dirty="0" smtClean="0"/>
              <a:t>纹</a:t>
            </a:r>
            <a:endParaRPr lang="en-US" altLang="zh-CN" sz="2400" dirty="0" smtClean="0"/>
          </a:p>
          <a:p>
            <a:pPr lvl="1">
              <a:lnSpc>
                <a:spcPct val="90000"/>
              </a:lnSpc>
            </a:pPr>
            <a:r>
              <a:rPr lang="zh-CN" altLang="zh-CN" dirty="0"/>
              <a:t>单击“页面布局→页面背景</a:t>
            </a:r>
            <a:r>
              <a:rPr lang="en-US" altLang="zh-CN" dirty="0"/>
              <a:t>|</a:t>
            </a:r>
            <a:r>
              <a:rPr lang="zh-CN" altLang="zh-CN" dirty="0"/>
              <a:t>页面边框”</a:t>
            </a:r>
            <a:r>
              <a:rPr lang="zh-CN" altLang="zh-CN" dirty="0" smtClean="0"/>
              <a:t>按钮</a:t>
            </a:r>
            <a:endParaRPr lang="en-US" altLang="zh-CN" dirty="0" smtClean="0"/>
          </a:p>
          <a:p>
            <a:pPr lvl="1">
              <a:lnSpc>
                <a:spcPct val="90000"/>
              </a:lnSpc>
            </a:pPr>
            <a:r>
              <a:rPr kumimoji="1" lang="zh-CN" altLang="en-US" dirty="0" smtClean="0"/>
              <a:t>文字的边框和底纹</a:t>
            </a:r>
            <a:endParaRPr kumimoji="1" lang="en-US" altLang="zh-CN" dirty="0" smtClean="0"/>
          </a:p>
          <a:p>
            <a:pPr lvl="1">
              <a:lnSpc>
                <a:spcPct val="90000"/>
              </a:lnSpc>
            </a:pPr>
            <a:r>
              <a:rPr kumimoji="1" lang="zh-CN" altLang="en-US" dirty="0" smtClean="0"/>
              <a:t>段落的</a:t>
            </a:r>
            <a:r>
              <a:rPr kumimoji="1" lang="zh-CN" altLang="en-US" dirty="0"/>
              <a:t>边框和底纹</a:t>
            </a:r>
            <a:endParaRPr lang="en-US" altLang="zh-CN" dirty="0" smtClean="0"/>
          </a:p>
        </p:txBody>
      </p:sp>
      <p:pic>
        <p:nvPicPr>
          <p:cNvPr id="203778" name="Picture 2" descr="页面边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356992"/>
            <a:ext cx="4119046" cy="288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3779" name="Picture 3"/>
          <p:cNvPicPr>
            <a:picLocks noChangeAspect="1" noChangeArrowheads="1"/>
          </p:cNvPicPr>
          <p:nvPr/>
        </p:nvPicPr>
        <p:blipFill>
          <a:blip r:embed="rId3">
            <a:extLst>
              <a:ext uri="{28A0092B-C50C-407E-A947-70E740481C1C}">
                <a14:useLocalDpi xmlns:a14="http://schemas.microsoft.com/office/drawing/2010/main" val="0"/>
              </a:ext>
            </a:extLst>
          </a:blip>
          <a:srcRect l="5641" t="7086" r="4092" b="6215"/>
          <a:stretch>
            <a:fillRect/>
          </a:stretch>
        </p:blipFill>
        <p:spPr bwMode="auto">
          <a:xfrm>
            <a:off x="5265574" y="3356992"/>
            <a:ext cx="3522207"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481598" y="5805264"/>
            <a:ext cx="3266866" cy="369332"/>
          </a:xfrm>
          <a:prstGeom prst="rect">
            <a:avLst/>
          </a:prstGeom>
          <a:noFill/>
        </p:spPr>
        <p:txBody>
          <a:bodyPr wrap="square" rtlCol="0">
            <a:spAutoFit/>
          </a:bodyPr>
          <a:lstStyle/>
          <a:p>
            <a:r>
              <a:rPr lang="zh-CN" altLang="zh-CN" dirty="0"/>
              <a:t>不同边框和底纹的效果示意图</a:t>
            </a:r>
            <a:endParaRPr lang="zh-CN" altLang="en-US" dirty="0"/>
          </a:p>
        </p:txBody>
      </p:sp>
      <p:sp>
        <p:nvSpPr>
          <p:cNvPr id="3" name="灯片编号占位符 2"/>
          <p:cNvSpPr>
            <a:spLocks noGrp="1"/>
          </p:cNvSpPr>
          <p:nvPr>
            <p:ph type="sldNum" sz="quarter" idx="12"/>
          </p:nvPr>
        </p:nvSpPr>
        <p:spPr/>
        <p:txBody>
          <a:bodyPr/>
          <a:lstStyle/>
          <a:p>
            <a:fld id="{0FFAE39B-C8F2-41C8-B22E-A833FCE57E23}" type="slidenum">
              <a:rPr lang="en-US" altLang="zh-CN" smtClean="0"/>
              <a:pPr/>
              <a:t>105</a:t>
            </a:fld>
            <a:endParaRPr lang="en-US" altLang="zh-CN"/>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5 </a:t>
            </a:r>
            <a:r>
              <a:rPr lang="zh-CN" altLang="en-US" dirty="0"/>
              <a:t>电子报刊排版与制作</a:t>
            </a:r>
            <a:r>
              <a:rPr lang="en-US" altLang="zh-CN" dirty="0"/>
              <a:t>&gt;&gt; 2</a:t>
            </a:r>
            <a:r>
              <a:rPr lang="zh-CN" altLang="en-US" dirty="0"/>
              <a:t>．相关知识点</a:t>
            </a:r>
          </a:p>
        </p:txBody>
      </p:sp>
      <p:sp>
        <p:nvSpPr>
          <p:cNvPr id="6" name="内容占位符 5"/>
          <p:cNvSpPr>
            <a:spLocks noGrp="1"/>
          </p:cNvSpPr>
          <p:nvPr>
            <p:ph idx="1"/>
          </p:nvPr>
        </p:nvSpPr>
        <p:spPr/>
        <p:txBody>
          <a:bodyPr/>
          <a:lstStyle/>
          <a:p>
            <a:r>
              <a:rPr lang="zh-CN" altLang="zh-CN" dirty="0"/>
              <a:t>（</a:t>
            </a:r>
            <a:r>
              <a:rPr lang="en-US" altLang="zh-CN" dirty="0"/>
              <a:t>10</a:t>
            </a:r>
            <a:r>
              <a:rPr lang="zh-CN" altLang="zh-CN" dirty="0"/>
              <a:t>）分栏</a:t>
            </a:r>
          </a:p>
          <a:p>
            <a:pPr lvl="1"/>
            <a:r>
              <a:rPr lang="zh-CN" altLang="zh-CN" dirty="0"/>
              <a:t>单击“页面布局→页面设置</a:t>
            </a:r>
            <a:r>
              <a:rPr lang="en-US" altLang="zh-CN" dirty="0"/>
              <a:t>|</a:t>
            </a:r>
            <a:r>
              <a:rPr lang="zh-CN" altLang="zh-CN" dirty="0"/>
              <a:t>分栏”</a:t>
            </a:r>
            <a:r>
              <a:rPr lang="zh-CN" altLang="zh-CN" dirty="0" smtClean="0"/>
              <a:t>按钮</a:t>
            </a:r>
            <a:endParaRPr lang="en-US" altLang="zh-CN" dirty="0" smtClean="0"/>
          </a:p>
          <a:p>
            <a:pPr lvl="1"/>
            <a:endParaRPr lang="en-US" altLang="zh-CN" dirty="0" smtClean="0"/>
          </a:p>
          <a:p>
            <a:r>
              <a:rPr lang="zh-CN" altLang="zh-CN" dirty="0"/>
              <a:t>（</a:t>
            </a:r>
            <a:r>
              <a:rPr lang="en-US" altLang="zh-CN" dirty="0"/>
              <a:t>11</a:t>
            </a:r>
            <a:r>
              <a:rPr lang="zh-CN" altLang="zh-CN" dirty="0"/>
              <a:t>）首字下沉或</a:t>
            </a:r>
            <a:r>
              <a:rPr lang="zh-CN" altLang="zh-CN" dirty="0" smtClean="0"/>
              <a:t>悬挂</a:t>
            </a:r>
            <a:endParaRPr lang="en-US" altLang="zh-CN" dirty="0" smtClean="0"/>
          </a:p>
          <a:p>
            <a:pPr lvl="1"/>
            <a:r>
              <a:rPr lang="zh-CN" altLang="zh-CN" dirty="0"/>
              <a:t>单击“插入→文本</a:t>
            </a:r>
            <a:r>
              <a:rPr lang="en-US" altLang="zh-CN" dirty="0"/>
              <a:t>|</a:t>
            </a:r>
            <a:r>
              <a:rPr lang="zh-CN" altLang="zh-CN" dirty="0"/>
              <a:t>首字下沉”按钮</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106</a:t>
            </a:fld>
            <a:endParaRPr lang="en-US" altLang="zh-CN"/>
          </a:p>
        </p:txBody>
      </p:sp>
    </p:spTree>
    <p:extLst>
      <p:ext uri="{BB962C8B-B14F-4D97-AF65-F5344CB8AC3E}">
        <p14:creationId xmlns:p14="http://schemas.microsoft.com/office/powerpoint/2010/main" val="373758951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r>
              <a:rPr lang="en-US" altLang="zh-CN" dirty="0"/>
              <a:t>5 </a:t>
            </a:r>
            <a:r>
              <a:rPr lang="zh-CN" altLang="en-US" dirty="0"/>
              <a:t>电子报刊排版与制作</a:t>
            </a:r>
            <a:r>
              <a:rPr lang="en-US" altLang="zh-CN" dirty="0"/>
              <a:t>&gt;&gt; 3</a:t>
            </a:r>
            <a:r>
              <a:rPr lang="zh-CN" altLang="en-US" dirty="0"/>
              <a:t>．实现方法</a:t>
            </a:r>
          </a:p>
        </p:txBody>
      </p:sp>
      <p:sp>
        <p:nvSpPr>
          <p:cNvPr id="158723" name="Rectangle 3"/>
          <p:cNvSpPr>
            <a:spLocks noGrp="1" noChangeArrowheads="1"/>
          </p:cNvSpPr>
          <p:nvPr>
            <p:ph type="body" idx="1"/>
          </p:nvPr>
        </p:nvSpPr>
        <p:spPr>
          <a:xfrm>
            <a:off x="684213" y="1557338"/>
            <a:ext cx="8197850" cy="3240087"/>
          </a:xfrm>
        </p:spPr>
        <p:txBody>
          <a:bodyPr/>
          <a:lstStyle/>
          <a:p>
            <a:pPr>
              <a:lnSpc>
                <a:spcPct val="90000"/>
              </a:lnSpc>
            </a:pPr>
            <a:r>
              <a:rPr lang="zh-CN" altLang="en-US" dirty="0"/>
              <a:t>（</a:t>
            </a:r>
            <a:r>
              <a:rPr lang="en-US" altLang="zh-CN" dirty="0"/>
              <a:t>1</a:t>
            </a:r>
            <a:r>
              <a:rPr lang="zh-CN" altLang="en-US" dirty="0"/>
              <a:t>）版面设置 </a:t>
            </a:r>
          </a:p>
          <a:p>
            <a:pPr lvl="1">
              <a:lnSpc>
                <a:spcPct val="90000"/>
              </a:lnSpc>
            </a:pPr>
            <a:r>
              <a:rPr lang="zh-CN" altLang="en-US" dirty="0"/>
              <a:t>页面设置</a:t>
            </a:r>
          </a:p>
          <a:p>
            <a:pPr lvl="2">
              <a:lnSpc>
                <a:spcPct val="90000"/>
              </a:lnSpc>
            </a:pPr>
            <a:r>
              <a:rPr lang="zh-CN" altLang="en-US" dirty="0"/>
              <a:t>上下边距为</a:t>
            </a:r>
            <a:r>
              <a:rPr lang="zh-CN" altLang="en-US" dirty="0">
                <a:latin typeface="Arial"/>
              </a:rPr>
              <a:t>“</a:t>
            </a:r>
            <a:r>
              <a:rPr lang="en-US" altLang="zh-CN" dirty="0"/>
              <a:t>2.5 </a:t>
            </a:r>
            <a:r>
              <a:rPr lang="zh-CN" altLang="en-US" dirty="0"/>
              <a:t>厘米</a:t>
            </a:r>
            <a:r>
              <a:rPr lang="zh-CN" altLang="en-US" dirty="0">
                <a:latin typeface="Arial"/>
              </a:rPr>
              <a:t>”</a:t>
            </a:r>
            <a:r>
              <a:rPr lang="zh-CN" altLang="en-US" dirty="0"/>
              <a:t>，左右边距为</a:t>
            </a:r>
            <a:r>
              <a:rPr lang="zh-CN" altLang="en-US" dirty="0">
                <a:latin typeface="Arial"/>
              </a:rPr>
              <a:t>“</a:t>
            </a:r>
            <a:r>
              <a:rPr lang="en-US" altLang="zh-CN" dirty="0"/>
              <a:t>2 </a:t>
            </a:r>
            <a:r>
              <a:rPr lang="zh-CN" altLang="en-US" dirty="0"/>
              <a:t>厘米</a:t>
            </a:r>
            <a:r>
              <a:rPr lang="zh-CN" altLang="en-US" dirty="0">
                <a:latin typeface="Arial"/>
              </a:rPr>
              <a:t>”</a:t>
            </a:r>
            <a:r>
              <a:rPr lang="zh-CN" altLang="en-US" dirty="0"/>
              <a:t>；纸张大小为</a:t>
            </a:r>
            <a:r>
              <a:rPr lang="zh-CN" altLang="en-US" dirty="0">
                <a:latin typeface="Arial"/>
              </a:rPr>
              <a:t>“</a:t>
            </a:r>
            <a:r>
              <a:rPr lang="en-US" altLang="zh-CN" dirty="0"/>
              <a:t>A4</a:t>
            </a:r>
            <a:r>
              <a:rPr lang="en-US" altLang="zh-CN" dirty="0">
                <a:latin typeface="Arial"/>
              </a:rPr>
              <a:t>”</a:t>
            </a:r>
            <a:r>
              <a:rPr lang="zh-CN" altLang="en-US" dirty="0"/>
              <a:t>。</a:t>
            </a:r>
          </a:p>
          <a:p>
            <a:pPr lvl="1">
              <a:lnSpc>
                <a:spcPct val="90000"/>
              </a:lnSpc>
            </a:pPr>
            <a:r>
              <a:rPr lang="zh-CN" altLang="en-US" dirty="0" smtClean="0"/>
              <a:t>插入</a:t>
            </a:r>
            <a:r>
              <a:rPr lang="zh-CN" altLang="zh-CN" dirty="0"/>
              <a:t>新页</a:t>
            </a:r>
            <a:endParaRPr lang="zh-CN" altLang="en-US" dirty="0"/>
          </a:p>
          <a:p>
            <a:pPr lvl="2">
              <a:lnSpc>
                <a:spcPct val="90000"/>
              </a:lnSpc>
            </a:pPr>
            <a:r>
              <a:rPr lang="zh-CN" altLang="zh-CN" dirty="0"/>
              <a:t>单击“插入→页</a:t>
            </a:r>
            <a:r>
              <a:rPr lang="en-US" altLang="zh-CN" dirty="0"/>
              <a:t>|</a:t>
            </a:r>
            <a:r>
              <a:rPr lang="zh-CN" altLang="zh-CN" dirty="0"/>
              <a:t>分页”</a:t>
            </a:r>
            <a:r>
              <a:rPr lang="zh-CN" altLang="zh-CN" dirty="0" smtClean="0"/>
              <a:t>按钮</a:t>
            </a:r>
            <a:endParaRPr lang="en-US" altLang="zh-CN" dirty="0" smtClean="0"/>
          </a:p>
          <a:p>
            <a:pPr lvl="1">
              <a:lnSpc>
                <a:spcPct val="90000"/>
              </a:lnSpc>
            </a:pPr>
            <a:r>
              <a:rPr lang="zh-CN" altLang="en-US" dirty="0"/>
              <a:t>插入页眉和页码 </a:t>
            </a:r>
          </a:p>
          <a:p>
            <a:pPr lvl="1">
              <a:lnSpc>
                <a:spcPct val="90000"/>
              </a:lnSpc>
            </a:pPr>
            <a:endParaRPr lang="en-US" altLang="zh-CN" dirty="0" smtClean="0"/>
          </a:p>
        </p:txBody>
      </p:sp>
      <p:pic>
        <p:nvPicPr>
          <p:cNvPr id="2058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4581128"/>
            <a:ext cx="7803369"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107</a:t>
            </a:fld>
            <a:endParaRPr lang="en-US" altLang="zh-CN"/>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en-US" dirty="0"/>
              <a:t>电子报刊排版与制作</a:t>
            </a:r>
            <a:r>
              <a:rPr lang="en-US" altLang="zh-CN" dirty="0"/>
              <a:t>&gt;&gt; 3</a:t>
            </a:r>
            <a:r>
              <a:rPr lang="zh-CN" altLang="en-US" dirty="0"/>
              <a:t>．实现方法</a:t>
            </a:r>
          </a:p>
        </p:txBody>
      </p:sp>
      <p:sp>
        <p:nvSpPr>
          <p:cNvPr id="3" name="内容占位符 2"/>
          <p:cNvSpPr>
            <a:spLocks noGrp="1"/>
          </p:cNvSpPr>
          <p:nvPr>
            <p:ph idx="1"/>
          </p:nvPr>
        </p:nvSpPr>
        <p:spPr>
          <a:xfrm>
            <a:off x="611560" y="1484784"/>
            <a:ext cx="8352928" cy="4608041"/>
          </a:xfrm>
        </p:spPr>
        <p:txBody>
          <a:bodyPr/>
          <a:lstStyle/>
          <a:p>
            <a:pPr>
              <a:lnSpc>
                <a:spcPct val="90000"/>
              </a:lnSpc>
            </a:pPr>
            <a:r>
              <a:rPr lang="zh-CN" altLang="en-US" dirty="0"/>
              <a:t>插入页眉和页码 </a:t>
            </a:r>
          </a:p>
          <a:p>
            <a:pPr marL="571500" indent="-514350">
              <a:lnSpc>
                <a:spcPct val="90000"/>
              </a:lnSpc>
              <a:buFont typeface="+mj-ea"/>
              <a:buAutoNum type="circleNumDbPlain"/>
            </a:pPr>
            <a:r>
              <a:rPr lang="zh-CN" altLang="zh-CN" sz="2400" dirty="0"/>
              <a:t>单击“插入→页眉和页脚</a:t>
            </a:r>
            <a:r>
              <a:rPr lang="en-US" altLang="zh-CN" sz="2400" dirty="0"/>
              <a:t>|</a:t>
            </a:r>
            <a:r>
              <a:rPr lang="zh-CN" altLang="zh-CN" sz="2400" dirty="0"/>
              <a:t>页眉→编辑页眉”</a:t>
            </a:r>
            <a:r>
              <a:rPr lang="zh-CN" altLang="zh-CN" sz="2400" dirty="0" smtClean="0"/>
              <a:t>命令</a:t>
            </a:r>
            <a:endParaRPr lang="en-US" altLang="zh-CN" sz="2400" dirty="0" smtClean="0"/>
          </a:p>
          <a:p>
            <a:pPr marL="571500" indent="-514350">
              <a:lnSpc>
                <a:spcPct val="90000"/>
              </a:lnSpc>
              <a:buFont typeface="+mj-ea"/>
              <a:buAutoNum type="circleNumDbPlain"/>
            </a:pPr>
            <a:r>
              <a:rPr lang="zh-CN" altLang="zh-CN" sz="2400" dirty="0" smtClean="0"/>
              <a:t>左对齐</a:t>
            </a:r>
            <a:r>
              <a:rPr lang="zh-CN" altLang="zh-CN" sz="2400" dirty="0"/>
              <a:t>→</a:t>
            </a:r>
            <a:r>
              <a:rPr lang="zh-CN" altLang="zh-CN" sz="2400" dirty="0" smtClean="0"/>
              <a:t>输入“科技周报”</a:t>
            </a:r>
            <a:r>
              <a:rPr lang="zh-CN" altLang="zh-CN" sz="2400" dirty="0"/>
              <a:t> →</a:t>
            </a:r>
            <a:r>
              <a:rPr lang="zh-CN" altLang="zh-CN" sz="2400" dirty="0" smtClean="0"/>
              <a:t>按</a:t>
            </a:r>
            <a:r>
              <a:rPr lang="zh-CN" altLang="zh-CN" sz="2400" dirty="0"/>
              <a:t>两次【</a:t>
            </a:r>
            <a:r>
              <a:rPr lang="en-US" altLang="zh-CN" sz="2400" dirty="0"/>
              <a:t>Tab</a:t>
            </a:r>
            <a:r>
              <a:rPr lang="zh-CN" altLang="zh-CN" sz="2400" dirty="0"/>
              <a:t>】键，光标移动到右边，输入“第版”两</a:t>
            </a:r>
            <a:r>
              <a:rPr lang="zh-CN" altLang="zh-CN" sz="2400" dirty="0" smtClean="0"/>
              <a:t>字</a:t>
            </a:r>
            <a:endParaRPr lang="en-US" altLang="zh-CN" sz="2400" dirty="0" smtClean="0"/>
          </a:p>
          <a:p>
            <a:pPr marL="571500" indent="-514350">
              <a:lnSpc>
                <a:spcPct val="90000"/>
              </a:lnSpc>
              <a:buFont typeface="+mj-ea"/>
              <a:buAutoNum type="circleNumDbPlain"/>
            </a:pPr>
            <a:r>
              <a:rPr lang="zh-CN" altLang="zh-CN" sz="2400" dirty="0" smtClean="0"/>
              <a:t>“第”与“版”之间</a:t>
            </a:r>
            <a:r>
              <a:rPr lang="zh-CN" altLang="zh-CN" sz="2400" dirty="0"/>
              <a:t>，在“页眉和页脚”组中单击“页码→当前位置→普通数字”命令</a:t>
            </a:r>
            <a:endParaRPr lang="zh-CN" altLang="en-US" sz="2400" dirty="0"/>
          </a:p>
          <a:p>
            <a:endParaRPr lang="zh-CN" altLang="en-US" dirty="0"/>
          </a:p>
        </p:txBody>
      </p:sp>
      <p:pic>
        <p:nvPicPr>
          <p:cNvPr id="204802" name="Picture 2" descr="页眉按钮"/>
          <p:cNvPicPr>
            <a:picLocks noChangeAspect="1" noChangeArrowheads="1"/>
          </p:cNvPicPr>
          <p:nvPr/>
        </p:nvPicPr>
        <p:blipFill rotWithShape="1">
          <a:blip r:embed="rId2">
            <a:extLst>
              <a:ext uri="{28A0092B-C50C-407E-A947-70E740481C1C}">
                <a14:useLocalDpi xmlns:a14="http://schemas.microsoft.com/office/drawing/2010/main" val="0"/>
              </a:ext>
            </a:extLst>
          </a:blip>
          <a:srcRect r="50000" b="74884"/>
          <a:stretch/>
        </p:blipFill>
        <p:spPr bwMode="auto">
          <a:xfrm>
            <a:off x="857546" y="3861047"/>
            <a:ext cx="2922366" cy="260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03" name="Picture 3" descr="页码按钮"/>
          <p:cNvPicPr>
            <a:picLocks noChangeAspect="1" noChangeArrowheads="1"/>
          </p:cNvPicPr>
          <p:nvPr/>
        </p:nvPicPr>
        <p:blipFill rotWithShape="1">
          <a:blip r:embed="rId3">
            <a:extLst>
              <a:ext uri="{28A0092B-C50C-407E-A947-70E740481C1C}">
                <a14:useLocalDpi xmlns:a14="http://schemas.microsoft.com/office/drawing/2010/main" val="0"/>
              </a:ext>
            </a:extLst>
          </a:blip>
          <a:srcRect r="61993" b="20328"/>
          <a:stretch/>
        </p:blipFill>
        <p:spPr bwMode="auto">
          <a:xfrm>
            <a:off x="5688288" y="3607730"/>
            <a:ext cx="2772143" cy="313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页眉按钮"/>
          <p:cNvPicPr>
            <a:picLocks noChangeAspect="1" noChangeArrowheads="1"/>
          </p:cNvPicPr>
          <p:nvPr/>
        </p:nvPicPr>
        <p:blipFill rotWithShape="1">
          <a:blip r:embed="rId2">
            <a:extLst>
              <a:ext uri="{28A0092B-C50C-407E-A947-70E740481C1C}">
                <a14:useLocalDpi xmlns:a14="http://schemas.microsoft.com/office/drawing/2010/main" val="0"/>
              </a:ext>
            </a:extLst>
          </a:blip>
          <a:srcRect l="1" t="82270" r="49999" b="3152"/>
          <a:stretch/>
        </p:blipFill>
        <p:spPr bwMode="auto">
          <a:xfrm>
            <a:off x="857547" y="5229198"/>
            <a:ext cx="2922364" cy="1512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12"/>
          </p:nvPr>
        </p:nvSpPr>
        <p:spPr/>
        <p:txBody>
          <a:bodyPr/>
          <a:lstStyle/>
          <a:p>
            <a:fld id="{F0D39DE6-22DC-4866-9A65-23BCF6534BB8}" type="slidenum">
              <a:rPr lang="en-US" altLang="zh-CN" smtClean="0"/>
              <a:pPr/>
              <a:t>108</a:t>
            </a:fld>
            <a:endParaRPr lang="en-US" altLang="zh-CN"/>
          </a:p>
        </p:txBody>
      </p:sp>
    </p:spTree>
    <p:extLst>
      <p:ext uri="{BB962C8B-B14F-4D97-AF65-F5344CB8AC3E}">
        <p14:creationId xmlns:p14="http://schemas.microsoft.com/office/powerpoint/2010/main" val="111354370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en-US" dirty="0"/>
              <a:t>电子报刊排版与制作</a:t>
            </a:r>
            <a:r>
              <a:rPr lang="en-US" altLang="zh-CN" dirty="0"/>
              <a:t>&gt;&gt; 3</a:t>
            </a:r>
            <a:r>
              <a:rPr lang="zh-CN" altLang="en-US" dirty="0"/>
              <a:t>．实现方法</a:t>
            </a:r>
          </a:p>
        </p:txBody>
      </p:sp>
      <p:sp>
        <p:nvSpPr>
          <p:cNvPr id="3" name="内容占位符 2"/>
          <p:cNvSpPr>
            <a:spLocks noGrp="1"/>
          </p:cNvSpPr>
          <p:nvPr>
            <p:ph idx="1"/>
          </p:nvPr>
        </p:nvSpPr>
        <p:spPr/>
        <p:txBody>
          <a:bodyPr/>
          <a:lstStyle/>
          <a:p>
            <a:r>
              <a:rPr lang="zh-CN" altLang="zh-CN" dirty="0"/>
              <a:t>页面</a:t>
            </a:r>
            <a:r>
              <a:rPr lang="zh-CN" altLang="zh-CN" dirty="0" smtClean="0"/>
              <a:t>颜色</a:t>
            </a:r>
            <a:endParaRPr lang="en-US" altLang="zh-CN" dirty="0" smtClean="0"/>
          </a:p>
          <a:p>
            <a:pPr lvl="1"/>
            <a:r>
              <a:rPr lang="zh-CN" altLang="zh-CN" dirty="0" smtClean="0"/>
              <a:t>“</a:t>
            </a:r>
            <a:r>
              <a:rPr lang="zh-CN" altLang="zh-CN" dirty="0"/>
              <a:t>页面布局→页面背景</a:t>
            </a:r>
            <a:r>
              <a:rPr lang="en-US" altLang="zh-CN" dirty="0"/>
              <a:t>|</a:t>
            </a:r>
            <a:r>
              <a:rPr lang="zh-CN" altLang="zh-CN" dirty="0"/>
              <a:t>页面颜色→填充效果”命令</a:t>
            </a:r>
            <a:endParaRPr lang="zh-CN" altLang="en-US" dirty="0"/>
          </a:p>
        </p:txBody>
      </p:sp>
      <p:pic>
        <p:nvPicPr>
          <p:cNvPr id="206850" name="Picture 2" descr="页面颜色命令"/>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636912"/>
            <a:ext cx="2592288" cy="36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851" name="Picture 3" descr="页面填充效果"/>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2636912"/>
            <a:ext cx="3456384" cy="371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12"/>
          </p:nvPr>
        </p:nvSpPr>
        <p:spPr/>
        <p:txBody>
          <a:bodyPr/>
          <a:lstStyle/>
          <a:p>
            <a:fld id="{F0D39DE6-22DC-4866-9A65-23BCF6534BB8}" type="slidenum">
              <a:rPr lang="en-US" altLang="zh-CN" smtClean="0"/>
              <a:pPr/>
              <a:t>109</a:t>
            </a:fld>
            <a:endParaRPr lang="en-US" altLang="zh-CN"/>
          </a:p>
        </p:txBody>
      </p:sp>
    </p:spTree>
    <p:extLst>
      <p:ext uri="{BB962C8B-B14F-4D97-AF65-F5344CB8AC3E}">
        <p14:creationId xmlns:p14="http://schemas.microsoft.com/office/powerpoint/2010/main" val="1072461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type="body" idx="1"/>
          </p:nvPr>
        </p:nvSpPr>
        <p:spPr>
          <a:xfrm>
            <a:off x="683568" y="1412875"/>
            <a:ext cx="8316416" cy="1224037"/>
          </a:xfrm>
        </p:spPr>
        <p:txBody>
          <a:bodyPr/>
          <a:lstStyle/>
          <a:p>
            <a:pPr marL="0" indent="0">
              <a:buNone/>
            </a:pPr>
            <a:r>
              <a:rPr lang="zh-CN" altLang="en-US" dirty="0" smtClean="0"/>
              <a:t>（</a:t>
            </a:r>
            <a:r>
              <a:rPr lang="en-US" altLang="zh-CN" dirty="0" smtClean="0"/>
              <a:t>1</a:t>
            </a:r>
            <a:r>
              <a:rPr lang="zh-CN" altLang="en-US" dirty="0" smtClean="0"/>
              <a:t>）</a:t>
            </a:r>
            <a:r>
              <a:rPr lang="zh-CN" altLang="zh-CN" sz="2400" dirty="0" smtClean="0">
                <a:solidFill>
                  <a:schemeClr val="tx1"/>
                </a:solidFill>
                <a:latin typeface="+mn-lt"/>
                <a:ea typeface="+mn-ea"/>
                <a:cs typeface="+mn-cs"/>
              </a:rPr>
              <a:t>操作</a:t>
            </a:r>
            <a:r>
              <a:rPr lang="zh-CN" altLang="zh-CN" sz="2400" dirty="0">
                <a:solidFill>
                  <a:schemeClr val="tx1"/>
                </a:solidFill>
                <a:latin typeface="+mn-lt"/>
                <a:ea typeface="+mn-ea"/>
                <a:cs typeface="+mn-cs"/>
              </a:rPr>
              <a:t>要求：给“快速访问工具栏”添加“新建”、“打开”、“打印预览”和“</a:t>
            </a:r>
            <a:r>
              <a:rPr lang="en-US" altLang="zh-CN" sz="2400" dirty="0">
                <a:solidFill>
                  <a:schemeClr val="tx1"/>
                </a:solidFill>
                <a:latin typeface="+mn-lt"/>
                <a:ea typeface="+mn-ea"/>
                <a:cs typeface="+mn-cs"/>
              </a:rPr>
              <a:t>Word 97-2010</a:t>
            </a:r>
            <a:r>
              <a:rPr lang="zh-CN" altLang="zh-CN" sz="2400" dirty="0">
                <a:solidFill>
                  <a:schemeClr val="tx1"/>
                </a:solidFill>
                <a:latin typeface="+mn-lt"/>
                <a:ea typeface="+mn-ea"/>
                <a:cs typeface="+mn-cs"/>
              </a:rPr>
              <a:t>文档”工具按钮</a:t>
            </a:r>
            <a:r>
              <a:rPr lang="zh-CN" altLang="zh-CN" dirty="0">
                <a:solidFill>
                  <a:schemeClr val="tx1"/>
                </a:solidFill>
                <a:latin typeface="+mn-lt"/>
                <a:ea typeface="+mn-ea"/>
                <a:cs typeface="+mn-cs"/>
              </a:rPr>
              <a:t>。</a:t>
            </a:r>
            <a:endParaRPr lang="zh-CN" altLang="en-US" dirty="0"/>
          </a:p>
        </p:txBody>
      </p:sp>
      <p:sp>
        <p:nvSpPr>
          <p:cNvPr id="62466" name="Rectangle 2"/>
          <p:cNvSpPr>
            <a:spLocks noGrp="1" noChangeArrowheads="1"/>
          </p:cNvSpPr>
          <p:nvPr>
            <p:ph type="title"/>
          </p:nvPr>
        </p:nvSpPr>
        <p:spPr/>
        <p:txBody>
          <a:bodyPr/>
          <a:lstStyle/>
          <a:p>
            <a:r>
              <a:rPr lang="en-US" altLang="zh-CN" sz="2400" dirty="0"/>
              <a:t>1 </a:t>
            </a:r>
            <a:r>
              <a:rPr lang="zh-CN" altLang="en-US" sz="2400" dirty="0" smtClean="0"/>
              <a:t>快速访问工具栏及功能区的定制</a:t>
            </a:r>
            <a:r>
              <a:rPr lang="en-US" altLang="zh-CN" sz="2400" dirty="0" smtClean="0"/>
              <a:t>&gt;&gt;</a:t>
            </a:r>
            <a:r>
              <a:rPr lang="en-US" altLang="zh-CN" sz="2400" dirty="0"/>
              <a:t>3.</a:t>
            </a:r>
            <a:r>
              <a:rPr lang="zh-CN" altLang="en-US" sz="2400" dirty="0"/>
              <a:t>实现方法</a:t>
            </a:r>
          </a:p>
        </p:txBody>
      </p:sp>
      <p:pic>
        <p:nvPicPr>
          <p:cNvPr id="62477" name="Picture 13" descr="自定义快速访问工具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544720"/>
            <a:ext cx="5616624" cy="370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9" name="Picture 15" descr="图3-2word选项对话框"/>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2536042"/>
            <a:ext cx="4752528" cy="38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椭圆 1"/>
          <p:cNvSpPr/>
          <p:nvPr/>
        </p:nvSpPr>
        <p:spPr>
          <a:xfrm>
            <a:off x="1547664" y="5229200"/>
            <a:ext cx="1440160"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右箭头 2"/>
          <p:cNvSpPr/>
          <p:nvPr/>
        </p:nvSpPr>
        <p:spPr>
          <a:xfrm>
            <a:off x="3347864" y="5229200"/>
            <a:ext cx="648072" cy="288032"/>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F0D39DE6-22DC-4866-9A65-23BCF6534BB8}" type="slidenum">
              <a:rPr lang="en-US" altLang="zh-CN" smtClean="0"/>
              <a:pPr/>
              <a:t>11</a:t>
            </a:fld>
            <a:endParaRPr lang="en-US" altLang="zh-CN"/>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r>
              <a:rPr lang="en-US" altLang="zh-CN"/>
              <a:t>5 </a:t>
            </a:r>
            <a:r>
              <a:rPr lang="zh-CN" altLang="en-US"/>
              <a:t>电子报刊排版与制作</a:t>
            </a:r>
            <a:r>
              <a:rPr lang="en-US" altLang="zh-CN"/>
              <a:t>&gt;&gt; 3</a:t>
            </a:r>
            <a:r>
              <a:rPr lang="zh-CN" altLang="en-US"/>
              <a:t>．实现方法</a:t>
            </a:r>
          </a:p>
        </p:txBody>
      </p:sp>
      <p:sp>
        <p:nvSpPr>
          <p:cNvPr id="159747" name="Rectangle 3"/>
          <p:cNvSpPr>
            <a:spLocks noGrp="1" noChangeArrowheads="1"/>
          </p:cNvSpPr>
          <p:nvPr>
            <p:ph type="body" idx="1"/>
          </p:nvPr>
        </p:nvSpPr>
        <p:spPr/>
        <p:txBody>
          <a:bodyPr/>
          <a:lstStyle/>
          <a:p>
            <a:r>
              <a:rPr lang="zh-CN" altLang="en-US"/>
              <a:t>（</a:t>
            </a:r>
            <a:r>
              <a:rPr lang="en-US" altLang="zh-CN"/>
              <a:t>2</a:t>
            </a:r>
            <a:r>
              <a:rPr lang="zh-CN" altLang="en-US"/>
              <a:t>）第一版的版面排版</a:t>
            </a:r>
          </a:p>
        </p:txBody>
      </p:sp>
      <p:pic>
        <p:nvPicPr>
          <p:cNvPr id="207874" name="Picture 2" descr="第一版版面布局"/>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9684" y="2276872"/>
            <a:ext cx="3292475" cy="401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110</a:t>
            </a:fld>
            <a:endParaRPr lang="en-US" altLang="zh-CN"/>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r>
              <a:rPr lang="en-US" altLang="zh-CN"/>
              <a:t>5 </a:t>
            </a:r>
            <a:r>
              <a:rPr lang="zh-CN" altLang="en-US"/>
              <a:t>电子报刊排版与制作</a:t>
            </a:r>
            <a:r>
              <a:rPr lang="en-US" altLang="zh-CN"/>
              <a:t>&gt;&gt; 3</a:t>
            </a:r>
            <a:r>
              <a:rPr lang="zh-CN" altLang="en-US"/>
              <a:t>．实现方法</a:t>
            </a:r>
          </a:p>
        </p:txBody>
      </p:sp>
      <p:sp>
        <p:nvSpPr>
          <p:cNvPr id="160771" name="Rectangle 3"/>
          <p:cNvSpPr>
            <a:spLocks noGrp="1" noChangeArrowheads="1"/>
          </p:cNvSpPr>
          <p:nvPr>
            <p:ph type="body" idx="1"/>
          </p:nvPr>
        </p:nvSpPr>
        <p:spPr>
          <a:xfrm>
            <a:off x="684213" y="1557338"/>
            <a:ext cx="8197850" cy="1655762"/>
          </a:xfrm>
        </p:spPr>
        <p:txBody>
          <a:bodyPr/>
          <a:lstStyle/>
          <a:p>
            <a:pPr marL="457200" indent="-457200"/>
            <a:r>
              <a:rPr lang="en-US" altLang="zh-CN" dirty="0"/>
              <a:t>1</a:t>
            </a:r>
            <a:r>
              <a:rPr lang="zh-CN" altLang="en-US" dirty="0"/>
              <a:t>）制作标题：艺术字</a:t>
            </a:r>
            <a:r>
              <a:rPr lang="zh-CN" altLang="en-US" dirty="0">
                <a:latin typeface="Arial"/>
              </a:rPr>
              <a:t>“</a:t>
            </a:r>
            <a:r>
              <a:rPr lang="zh-CN" altLang="en-US" dirty="0"/>
              <a:t>科技</a:t>
            </a:r>
            <a:r>
              <a:rPr lang="zh-CN" altLang="en-US" dirty="0">
                <a:latin typeface="Arial"/>
              </a:rPr>
              <a:t>”</a:t>
            </a:r>
            <a:r>
              <a:rPr lang="zh-CN" altLang="en-US" dirty="0"/>
              <a:t>和</a:t>
            </a:r>
            <a:r>
              <a:rPr lang="zh-CN" altLang="en-US" dirty="0">
                <a:latin typeface="Arial"/>
              </a:rPr>
              <a:t>“</a:t>
            </a:r>
            <a:r>
              <a:rPr lang="zh-CN" altLang="en-US" dirty="0"/>
              <a:t>周报</a:t>
            </a:r>
            <a:r>
              <a:rPr lang="zh-CN" altLang="en-US" dirty="0">
                <a:latin typeface="Arial"/>
              </a:rPr>
              <a:t>”</a:t>
            </a:r>
            <a:r>
              <a:rPr lang="zh-CN" altLang="en-US" dirty="0" smtClean="0"/>
              <a:t>。</a:t>
            </a:r>
            <a:endParaRPr lang="zh-CN" altLang="en-US" dirty="0"/>
          </a:p>
        </p:txBody>
      </p:sp>
      <p:pic>
        <p:nvPicPr>
          <p:cNvPr id="2007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649" y="2492896"/>
            <a:ext cx="8139113" cy="273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111</a:t>
            </a:fld>
            <a:endParaRPr lang="en-US" altLang="zh-CN"/>
          </a:p>
        </p:txBody>
      </p:sp>
    </p:spTree>
    <p:extLst>
      <p:ext uri="{BB962C8B-B14F-4D97-AF65-F5344CB8AC3E}">
        <p14:creationId xmlns:p14="http://schemas.microsoft.com/office/powerpoint/2010/main" val="221981136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r>
              <a:rPr lang="en-US" altLang="zh-CN"/>
              <a:t>5 </a:t>
            </a:r>
            <a:r>
              <a:rPr lang="zh-CN" altLang="en-US"/>
              <a:t>电子报刊排版与制作</a:t>
            </a:r>
            <a:r>
              <a:rPr lang="en-US" altLang="zh-CN"/>
              <a:t>&gt;&gt; 3</a:t>
            </a:r>
            <a:r>
              <a:rPr lang="zh-CN" altLang="en-US"/>
              <a:t>．实现方法</a:t>
            </a:r>
          </a:p>
        </p:txBody>
      </p:sp>
      <p:sp>
        <p:nvSpPr>
          <p:cNvPr id="160771" name="Rectangle 3"/>
          <p:cNvSpPr>
            <a:spLocks noGrp="1" noChangeArrowheads="1"/>
          </p:cNvSpPr>
          <p:nvPr>
            <p:ph type="body" idx="1"/>
          </p:nvPr>
        </p:nvSpPr>
        <p:spPr>
          <a:xfrm>
            <a:off x="684213" y="1557338"/>
            <a:ext cx="8197850" cy="1655762"/>
          </a:xfrm>
        </p:spPr>
        <p:txBody>
          <a:bodyPr/>
          <a:lstStyle/>
          <a:p>
            <a:pPr marL="457200" indent="-457200"/>
            <a:r>
              <a:rPr lang="en-US" altLang="zh-CN" dirty="0"/>
              <a:t>1</a:t>
            </a:r>
            <a:r>
              <a:rPr lang="zh-CN" altLang="en-US" dirty="0"/>
              <a:t>）制作标题：艺术字</a:t>
            </a:r>
            <a:r>
              <a:rPr lang="zh-CN" altLang="en-US" dirty="0">
                <a:latin typeface="Arial"/>
              </a:rPr>
              <a:t>“</a:t>
            </a:r>
            <a:r>
              <a:rPr lang="zh-CN" altLang="en-US" dirty="0"/>
              <a:t>科技</a:t>
            </a:r>
            <a:r>
              <a:rPr lang="zh-CN" altLang="en-US" dirty="0">
                <a:latin typeface="Arial"/>
              </a:rPr>
              <a:t>”</a:t>
            </a:r>
            <a:r>
              <a:rPr lang="zh-CN" altLang="en-US" dirty="0"/>
              <a:t>和</a:t>
            </a:r>
            <a:r>
              <a:rPr lang="zh-CN" altLang="en-US" dirty="0">
                <a:latin typeface="Arial"/>
              </a:rPr>
              <a:t>“</a:t>
            </a:r>
            <a:r>
              <a:rPr lang="zh-CN" altLang="en-US" dirty="0"/>
              <a:t>周报</a:t>
            </a:r>
            <a:r>
              <a:rPr lang="zh-CN" altLang="en-US" dirty="0">
                <a:latin typeface="Arial"/>
              </a:rPr>
              <a:t>”</a:t>
            </a:r>
            <a:r>
              <a:rPr lang="zh-CN" altLang="en-US" dirty="0"/>
              <a:t>。</a:t>
            </a:r>
          </a:p>
          <a:p>
            <a:pPr marL="838200" lvl="1" indent="-381000">
              <a:buFont typeface="Wingdings" pitchFamily="2" charset="2"/>
              <a:buAutoNum type="circleNumDbPlain"/>
            </a:pPr>
            <a:r>
              <a:rPr lang="zh-CN" altLang="zh-CN" dirty="0"/>
              <a:t>单击“插入→文本</a:t>
            </a:r>
            <a:r>
              <a:rPr lang="en-US" altLang="zh-CN" dirty="0"/>
              <a:t>|</a:t>
            </a:r>
            <a:r>
              <a:rPr lang="zh-CN" altLang="zh-CN" dirty="0"/>
              <a:t>艺术字”按钮，在下拉框中选择第一个样式</a:t>
            </a:r>
            <a:r>
              <a:rPr lang="zh-CN" altLang="en-US" dirty="0" smtClean="0"/>
              <a:t>。 </a:t>
            </a:r>
            <a:endParaRPr lang="zh-CN" altLang="en-US" dirty="0"/>
          </a:p>
        </p:txBody>
      </p:sp>
      <p:pic>
        <p:nvPicPr>
          <p:cNvPr id="208898" name="Picture 2" descr="插入艺术字"/>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924944"/>
            <a:ext cx="6984776" cy="350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64084" y="4149080"/>
            <a:ext cx="4888036" cy="830997"/>
          </a:xfrm>
          <a:prstGeom prst="rect">
            <a:avLst/>
          </a:prstGeom>
          <a:noFill/>
        </p:spPr>
        <p:txBody>
          <a:bodyPr wrap="square" rtlCol="0">
            <a:spAutoFit/>
          </a:bodyPr>
          <a:lstStyle/>
          <a:p>
            <a:r>
              <a:rPr lang="zh-CN" altLang="zh-CN" sz="2400" dirty="0">
                <a:solidFill>
                  <a:srgbClr val="FF0000"/>
                </a:solidFill>
              </a:rPr>
              <a:t>②</a:t>
            </a:r>
            <a:r>
              <a:rPr lang="zh-CN" altLang="zh-CN" sz="2400" dirty="0" smtClean="0"/>
              <a:t>在“</a:t>
            </a:r>
            <a:r>
              <a:rPr lang="zh-CN" altLang="en-US" sz="2400" dirty="0" smtClean="0"/>
              <a:t>开始</a:t>
            </a:r>
            <a:r>
              <a:rPr lang="zh-CN" altLang="zh-CN" sz="2400" dirty="0"/>
              <a:t>→</a:t>
            </a:r>
            <a:r>
              <a:rPr lang="zh-CN" altLang="zh-CN" sz="2400" dirty="0" smtClean="0"/>
              <a:t>字体”</a:t>
            </a:r>
            <a:r>
              <a:rPr lang="zh-CN" altLang="zh-CN" sz="2400" dirty="0"/>
              <a:t>组中将</a:t>
            </a:r>
            <a:r>
              <a:rPr lang="zh-CN" altLang="zh-CN" sz="2400" dirty="0" smtClean="0"/>
              <a:t>“科技” 设置</a:t>
            </a:r>
            <a:r>
              <a:rPr lang="zh-CN" altLang="zh-CN" sz="2400" dirty="0"/>
              <a:t>为“华文琥珀”、“</a:t>
            </a:r>
            <a:r>
              <a:rPr lang="en-US" altLang="zh-CN" sz="2400" dirty="0"/>
              <a:t>72</a:t>
            </a:r>
            <a:r>
              <a:rPr lang="zh-CN" altLang="zh-CN" sz="2400" dirty="0"/>
              <a:t>”号</a:t>
            </a:r>
            <a:r>
              <a:rPr lang="zh-CN" altLang="zh-CN" sz="2400" dirty="0" smtClean="0"/>
              <a:t>字</a:t>
            </a:r>
            <a:r>
              <a:rPr lang="zh-CN" altLang="en-US" sz="2400" dirty="0" smtClean="0"/>
              <a:t>。</a:t>
            </a:r>
            <a:endParaRPr lang="zh-CN" altLang="en-US" sz="2400" dirty="0"/>
          </a:p>
        </p:txBody>
      </p:sp>
      <p:sp>
        <p:nvSpPr>
          <p:cNvPr id="3" name="下箭头 2"/>
          <p:cNvSpPr/>
          <p:nvPr/>
        </p:nvSpPr>
        <p:spPr>
          <a:xfrm>
            <a:off x="5760132" y="2509416"/>
            <a:ext cx="216024" cy="775568"/>
          </a:xfrm>
          <a:prstGeom prst="down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双向箭头 3"/>
          <p:cNvSpPr/>
          <p:nvPr/>
        </p:nvSpPr>
        <p:spPr>
          <a:xfrm>
            <a:off x="2843808" y="4980077"/>
            <a:ext cx="576064" cy="681171"/>
          </a:xfrm>
          <a:prstGeom prst="leftUp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灯片编号占位符 4"/>
          <p:cNvSpPr>
            <a:spLocks noGrp="1"/>
          </p:cNvSpPr>
          <p:nvPr>
            <p:ph type="sldNum" sz="quarter" idx="12"/>
          </p:nvPr>
        </p:nvSpPr>
        <p:spPr/>
        <p:txBody>
          <a:bodyPr/>
          <a:lstStyle/>
          <a:p>
            <a:fld id="{F0D39DE6-22DC-4866-9A65-23BCF6534BB8}" type="slidenum">
              <a:rPr lang="en-US" altLang="zh-CN" smtClean="0"/>
              <a:pPr/>
              <a:t>112</a:t>
            </a:fld>
            <a:endParaRPr lang="en-US" altLang="zh-CN"/>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r>
              <a:rPr lang="en-US" altLang="zh-CN" dirty="0"/>
              <a:t>5 </a:t>
            </a:r>
            <a:r>
              <a:rPr lang="zh-CN" altLang="en-US" dirty="0"/>
              <a:t>电子报刊排版与制作</a:t>
            </a:r>
            <a:r>
              <a:rPr lang="en-US" altLang="zh-CN" dirty="0"/>
              <a:t>&gt;&gt; 3</a:t>
            </a:r>
            <a:r>
              <a:rPr lang="zh-CN" altLang="en-US" dirty="0"/>
              <a:t>．实现方法</a:t>
            </a:r>
          </a:p>
        </p:txBody>
      </p:sp>
      <p:sp>
        <p:nvSpPr>
          <p:cNvPr id="161795" name="Rectangle 3"/>
          <p:cNvSpPr>
            <a:spLocks noGrp="1" noChangeArrowheads="1"/>
          </p:cNvSpPr>
          <p:nvPr>
            <p:ph type="body" idx="1"/>
          </p:nvPr>
        </p:nvSpPr>
        <p:spPr>
          <a:xfrm>
            <a:off x="684213" y="1557338"/>
            <a:ext cx="8197850" cy="863600"/>
          </a:xfrm>
        </p:spPr>
        <p:txBody>
          <a:bodyPr/>
          <a:lstStyle/>
          <a:p>
            <a:pPr marL="457200" indent="-457200">
              <a:buFont typeface="Wingdings" pitchFamily="2" charset="2"/>
              <a:buAutoNum type="circleNumDbPlain" startAt="3"/>
            </a:pPr>
            <a:r>
              <a:rPr lang="zh-CN" altLang="zh-CN" sz="2400" dirty="0" smtClean="0"/>
              <a:t>单击</a:t>
            </a:r>
            <a:r>
              <a:rPr lang="zh-CN" altLang="zh-CN" sz="2400" dirty="0"/>
              <a:t>“绘图工具</a:t>
            </a:r>
            <a:r>
              <a:rPr lang="en-US" altLang="zh-CN" sz="2400" dirty="0"/>
              <a:t>|</a:t>
            </a:r>
            <a:r>
              <a:rPr lang="zh-CN" altLang="zh-CN" sz="2400" dirty="0"/>
              <a:t>格式→艺术字样式</a:t>
            </a:r>
            <a:r>
              <a:rPr lang="en-US" altLang="zh-CN" sz="2400" dirty="0"/>
              <a:t>|</a:t>
            </a:r>
            <a:r>
              <a:rPr lang="zh-CN" altLang="zh-CN" sz="2400" dirty="0"/>
              <a:t>扩展按钮</a:t>
            </a:r>
            <a:r>
              <a:rPr lang="zh-CN" altLang="zh-CN" sz="2400" dirty="0" smtClean="0"/>
              <a:t>”</a:t>
            </a:r>
            <a:endParaRPr lang="zh-CN" altLang="en-US" dirty="0"/>
          </a:p>
        </p:txBody>
      </p:sp>
      <p:pic>
        <p:nvPicPr>
          <p:cNvPr id="209922" name="Picture 2" descr="艺术字样式"/>
          <p:cNvPicPr>
            <a:picLocks noChangeAspect="1" noChangeArrowheads="1"/>
          </p:cNvPicPr>
          <p:nvPr/>
        </p:nvPicPr>
        <p:blipFill rotWithShape="1">
          <a:blip r:embed="rId2">
            <a:extLst>
              <a:ext uri="{28A0092B-C50C-407E-A947-70E740481C1C}">
                <a14:useLocalDpi xmlns:a14="http://schemas.microsoft.com/office/drawing/2010/main" val="0"/>
              </a:ext>
            </a:extLst>
          </a:blip>
          <a:srcRect r="37723" b="50000"/>
          <a:stretch/>
        </p:blipFill>
        <p:spPr bwMode="auto">
          <a:xfrm>
            <a:off x="165077" y="2996952"/>
            <a:ext cx="3206984"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923" name="Picture 3" descr="艺术字格式对话框"/>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4353" y="2132856"/>
            <a:ext cx="4846269"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左箭头 3"/>
          <p:cNvSpPr/>
          <p:nvPr/>
        </p:nvSpPr>
        <p:spPr>
          <a:xfrm>
            <a:off x="6300192" y="3356992"/>
            <a:ext cx="576064" cy="216024"/>
          </a:xfrm>
          <a:prstGeom prst="lef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p:cNvSpPr/>
          <p:nvPr/>
        </p:nvSpPr>
        <p:spPr>
          <a:xfrm>
            <a:off x="6372200" y="3573016"/>
            <a:ext cx="504056" cy="252028"/>
          </a:xfrm>
          <a:prstGeom prst="lef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876256" y="3275692"/>
            <a:ext cx="1152128" cy="369332"/>
          </a:xfrm>
          <a:prstGeom prst="rect">
            <a:avLst/>
          </a:prstGeom>
          <a:noFill/>
        </p:spPr>
        <p:txBody>
          <a:bodyPr wrap="square" rtlCol="0">
            <a:spAutoFit/>
          </a:bodyPr>
          <a:lstStyle/>
          <a:p>
            <a:r>
              <a:rPr lang="zh-CN" altLang="zh-CN" dirty="0">
                <a:solidFill>
                  <a:srgbClr val="FF0000"/>
                </a:solidFill>
              </a:rPr>
              <a:t>彩虹出岫</a:t>
            </a:r>
            <a:endParaRPr lang="zh-CN" altLang="en-US" dirty="0">
              <a:solidFill>
                <a:srgbClr val="FF0000"/>
              </a:solidFill>
            </a:endParaRP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113</a:t>
            </a:fld>
            <a:endParaRPr lang="en-US" altLang="zh-CN"/>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en-US" dirty="0"/>
              <a:t>电子报刊排版与制作</a:t>
            </a:r>
            <a:r>
              <a:rPr lang="en-US" altLang="zh-CN" dirty="0"/>
              <a:t>&gt;&gt; 3</a:t>
            </a:r>
            <a:r>
              <a:rPr lang="zh-CN" altLang="en-US" dirty="0"/>
              <a:t>．实现方法</a:t>
            </a:r>
          </a:p>
        </p:txBody>
      </p:sp>
      <p:sp>
        <p:nvSpPr>
          <p:cNvPr id="3" name="内容占位符 2"/>
          <p:cNvSpPr>
            <a:spLocks noGrp="1"/>
          </p:cNvSpPr>
          <p:nvPr>
            <p:ph idx="1"/>
          </p:nvPr>
        </p:nvSpPr>
        <p:spPr/>
        <p:txBody>
          <a:bodyPr/>
          <a:lstStyle/>
          <a:p>
            <a:r>
              <a:rPr lang="zh-CN" altLang="zh-CN" dirty="0"/>
              <a:t>④同理，插入艺术字</a:t>
            </a:r>
            <a:r>
              <a:rPr lang="zh-CN" altLang="zh-CN" dirty="0" smtClean="0"/>
              <a:t>“周刊”</a:t>
            </a:r>
            <a:r>
              <a:rPr lang="zh-CN" altLang="en-US" dirty="0" smtClean="0"/>
              <a:t>，</a:t>
            </a:r>
            <a:r>
              <a:rPr lang="zh-CN" altLang="zh-CN" dirty="0"/>
              <a:t>宋体、</a:t>
            </a:r>
            <a:r>
              <a:rPr lang="en-US" altLang="zh-CN" dirty="0"/>
              <a:t>60</a:t>
            </a:r>
            <a:r>
              <a:rPr lang="zh-CN" altLang="zh-CN" dirty="0"/>
              <a:t>号字</a:t>
            </a:r>
            <a:endParaRPr lang="zh-CN" altLang="en-US" dirty="0"/>
          </a:p>
        </p:txBody>
      </p:sp>
      <p:pic>
        <p:nvPicPr>
          <p:cNvPr id="210946" name="Picture 2" descr="艺术字样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2132855"/>
            <a:ext cx="4968552" cy="4168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12"/>
          </p:nvPr>
        </p:nvSpPr>
        <p:spPr/>
        <p:txBody>
          <a:bodyPr/>
          <a:lstStyle/>
          <a:p>
            <a:fld id="{F0D39DE6-22DC-4866-9A65-23BCF6534BB8}" type="slidenum">
              <a:rPr lang="en-US" altLang="zh-CN" smtClean="0"/>
              <a:pPr/>
              <a:t>114</a:t>
            </a:fld>
            <a:endParaRPr lang="en-US" altLang="zh-CN"/>
          </a:p>
        </p:txBody>
      </p:sp>
    </p:spTree>
    <p:extLst>
      <p:ext uri="{BB962C8B-B14F-4D97-AF65-F5344CB8AC3E}">
        <p14:creationId xmlns:p14="http://schemas.microsoft.com/office/powerpoint/2010/main" val="136413384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971" name="Picture 3" descr="文本框命令"/>
          <p:cNvPicPr>
            <a:picLocks noChangeAspect="1" noChangeArrowheads="1"/>
          </p:cNvPicPr>
          <p:nvPr/>
        </p:nvPicPr>
        <p:blipFill rotWithShape="1">
          <a:blip r:embed="rId2">
            <a:extLst>
              <a:ext uri="{28A0092B-C50C-407E-A947-70E740481C1C}">
                <a14:useLocalDpi xmlns:a14="http://schemas.microsoft.com/office/drawing/2010/main" val="0"/>
              </a:ext>
            </a:extLst>
          </a:blip>
          <a:srcRect b="77731"/>
          <a:stretch/>
        </p:blipFill>
        <p:spPr bwMode="auto">
          <a:xfrm>
            <a:off x="2347170" y="3645024"/>
            <a:ext cx="4344992" cy="1276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18" name="Rectangle 2"/>
          <p:cNvSpPr>
            <a:spLocks noGrp="1" noChangeArrowheads="1"/>
          </p:cNvSpPr>
          <p:nvPr>
            <p:ph type="title"/>
          </p:nvPr>
        </p:nvSpPr>
        <p:spPr/>
        <p:txBody>
          <a:bodyPr/>
          <a:lstStyle/>
          <a:p>
            <a:r>
              <a:rPr lang="en-US" altLang="zh-CN" dirty="0"/>
              <a:t>5 </a:t>
            </a:r>
            <a:r>
              <a:rPr lang="zh-CN" altLang="en-US" dirty="0"/>
              <a:t>电子报刊排版与制作</a:t>
            </a:r>
            <a:r>
              <a:rPr lang="en-US" altLang="zh-CN" dirty="0"/>
              <a:t>&gt;&gt; 3</a:t>
            </a:r>
            <a:r>
              <a:rPr lang="zh-CN" altLang="en-US" dirty="0"/>
              <a:t>．实现方法</a:t>
            </a:r>
          </a:p>
        </p:txBody>
      </p:sp>
      <p:sp>
        <p:nvSpPr>
          <p:cNvPr id="162819" name="Rectangle 3"/>
          <p:cNvSpPr>
            <a:spLocks noGrp="1" noChangeArrowheads="1"/>
          </p:cNvSpPr>
          <p:nvPr>
            <p:ph type="body" idx="1"/>
          </p:nvPr>
        </p:nvSpPr>
        <p:spPr/>
        <p:txBody>
          <a:bodyPr/>
          <a:lstStyle/>
          <a:p>
            <a:pPr marL="609600" indent="-609600"/>
            <a:r>
              <a:rPr lang="en-US" altLang="zh-CN" dirty="0"/>
              <a:t>2</a:t>
            </a:r>
            <a:r>
              <a:rPr lang="zh-CN" altLang="en-US" dirty="0"/>
              <a:t>）</a:t>
            </a:r>
            <a:r>
              <a:rPr lang="zh-CN" altLang="en-US" dirty="0" smtClean="0"/>
              <a:t>制作</a:t>
            </a:r>
            <a:r>
              <a:rPr lang="zh-CN" altLang="zh-CN" dirty="0"/>
              <a:t>创办信息</a:t>
            </a:r>
            <a:r>
              <a:rPr lang="zh-CN" altLang="zh-CN" dirty="0" smtClean="0"/>
              <a:t>框</a:t>
            </a:r>
            <a:endParaRPr lang="en-US" altLang="zh-CN" dirty="0" smtClean="0"/>
          </a:p>
          <a:p>
            <a:pPr marL="609600" indent="-609600"/>
            <a:endParaRPr lang="en-US" altLang="zh-CN" dirty="0"/>
          </a:p>
          <a:p>
            <a:pPr marL="609600" indent="-609600"/>
            <a:endParaRPr lang="zh-CN" altLang="en-US" dirty="0"/>
          </a:p>
          <a:p>
            <a:pPr marL="990600" lvl="1" indent="-533400">
              <a:buFont typeface="Wingdings" pitchFamily="2" charset="2"/>
              <a:buAutoNum type="circleNumDbPlain"/>
            </a:pPr>
            <a:r>
              <a:rPr lang="zh-CN" altLang="zh-CN" dirty="0" smtClean="0"/>
              <a:t>单击</a:t>
            </a:r>
            <a:r>
              <a:rPr lang="zh-CN" altLang="zh-CN" dirty="0"/>
              <a:t>“插入→文本</a:t>
            </a:r>
            <a:r>
              <a:rPr lang="en-US" altLang="zh-CN" dirty="0"/>
              <a:t>|</a:t>
            </a:r>
            <a:r>
              <a:rPr lang="zh-CN" altLang="zh-CN" dirty="0"/>
              <a:t>文本框→绘制文本框”</a:t>
            </a:r>
            <a:r>
              <a:rPr lang="zh-CN" altLang="zh-CN" dirty="0" smtClean="0"/>
              <a:t>命令</a:t>
            </a:r>
            <a:endParaRPr lang="en-US" altLang="zh-CN" dirty="0" smtClean="0"/>
          </a:p>
        </p:txBody>
      </p:sp>
      <p:pic>
        <p:nvPicPr>
          <p:cNvPr id="2119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2276872"/>
            <a:ext cx="7523958" cy="504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descr="文本框命令"/>
          <p:cNvPicPr>
            <a:picLocks noChangeAspect="1" noChangeArrowheads="1"/>
          </p:cNvPicPr>
          <p:nvPr/>
        </p:nvPicPr>
        <p:blipFill rotWithShape="1">
          <a:blip r:embed="rId2">
            <a:extLst>
              <a:ext uri="{28A0092B-C50C-407E-A947-70E740481C1C}">
                <a14:useLocalDpi xmlns:a14="http://schemas.microsoft.com/office/drawing/2010/main" val="0"/>
              </a:ext>
            </a:extLst>
          </a:blip>
          <a:srcRect t="75305"/>
          <a:stretch/>
        </p:blipFill>
        <p:spPr bwMode="auto">
          <a:xfrm>
            <a:off x="2339752" y="4943690"/>
            <a:ext cx="4352410" cy="1418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115</a:t>
            </a:fld>
            <a:endParaRPr lang="en-US" altLang="zh-CN"/>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en-US" dirty="0"/>
              <a:t>电子报刊排版与制作</a:t>
            </a:r>
            <a:r>
              <a:rPr lang="en-US" altLang="zh-CN" dirty="0"/>
              <a:t>&gt;&gt; 3</a:t>
            </a:r>
            <a:r>
              <a:rPr lang="zh-CN" altLang="en-US" dirty="0"/>
              <a:t>．实现方法</a:t>
            </a:r>
          </a:p>
        </p:txBody>
      </p:sp>
      <p:sp>
        <p:nvSpPr>
          <p:cNvPr id="3" name="内容占位符 2"/>
          <p:cNvSpPr>
            <a:spLocks noGrp="1"/>
          </p:cNvSpPr>
          <p:nvPr>
            <p:ph idx="1"/>
          </p:nvPr>
        </p:nvSpPr>
        <p:spPr/>
        <p:txBody>
          <a:bodyPr/>
          <a:lstStyle/>
          <a:p>
            <a:r>
              <a:rPr lang="zh-CN" altLang="zh-CN" dirty="0" smtClean="0"/>
              <a:t>②</a:t>
            </a:r>
            <a:r>
              <a:rPr lang="zh-CN" altLang="en-US" dirty="0" smtClean="0"/>
              <a:t>文本框内容的对齐方式</a:t>
            </a:r>
            <a:endParaRPr lang="en-US" altLang="zh-CN" dirty="0" smtClean="0"/>
          </a:p>
          <a:p>
            <a:pPr lvl="1">
              <a:buFont typeface="Wingdings" panose="05000000000000000000" pitchFamily="2" charset="2"/>
              <a:buChar char="l"/>
            </a:pPr>
            <a:r>
              <a:rPr lang="zh-CN" altLang="zh-CN" dirty="0" smtClean="0"/>
              <a:t>水平方向</a:t>
            </a:r>
            <a:r>
              <a:rPr lang="zh-CN" altLang="zh-CN" dirty="0"/>
              <a:t>的居中</a:t>
            </a:r>
            <a:r>
              <a:rPr lang="zh-CN" altLang="zh-CN" dirty="0" smtClean="0"/>
              <a:t>对齐</a:t>
            </a:r>
            <a:r>
              <a:rPr lang="zh-CN" altLang="en-US" dirty="0" smtClean="0"/>
              <a:t>：</a:t>
            </a:r>
            <a:r>
              <a:rPr lang="zh-CN" altLang="zh-CN" dirty="0" smtClean="0"/>
              <a:t> </a:t>
            </a:r>
            <a:endParaRPr lang="en-US" altLang="zh-CN" dirty="0" smtClean="0"/>
          </a:p>
          <a:p>
            <a:pPr marL="457200" lvl="1" indent="0">
              <a:buNone/>
            </a:pPr>
            <a:r>
              <a:rPr lang="zh-CN" altLang="zh-CN" dirty="0" smtClean="0"/>
              <a:t>“</a:t>
            </a:r>
            <a:r>
              <a:rPr lang="zh-CN" altLang="zh-CN" dirty="0"/>
              <a:t>开始→段落</a:t>
            </a:r>
            <a:r>
              <a:rPr lang="en-US" altLang="zh-CN" dirty="0"/>
              <a:t>|</a:t>
            </a:r>
            <a:r>
              <a:rPr lang="zh-CN" altLang="zh-CN" dirty="0"/>
              <a:t>居中</a:t>
            </a:r>
            <a:r>
              <a:rPr lang="zh-CN" altLang="zh-CN" dirty="0" smtClean="0"/>
              <a:t>” </a:t>
            </a:r>
            <a:endParaRPr lang="en-US" altLang="zh-CN" dirty="0" smtClean="0"/>
          </a:p>
          <a:p>
            <a:pPr marL="457200" lvl="1" indent="0">
              <a:buNone/>
            </a:pPr>
            <a:endParaRPr lang="en-US" altLang="zh-CN" dirty="0" smtClean="0"/>
          </a:p>
          <a:p>
            <a:pPr lvl="1">
              <a:buFont typeface="Wingdings" panose="05000000000000000000" pitchFamily="2" charset="2"/>
              <a:buChar char="l"/>
            </a:pPr>
            <a:r>
              <a:rPr lang="zh-CN" altLang="zh-CN" dirty="0" smtClean="0"/>
              <a:t>垂直</a:t>
            </a:r>
            <a:r>
              <a:rPr lang="zh-CN" altLang="zh-CN" dirty="0"/>
              <a:t>方向的居中</a:t>
            </a:r>
            <a:r>
              <a:rPr lang="zh-CN" altLang="zh-CN" dirty="0" smtClean="0"/>
              <a:t>对齐</a:t>
            </a:r>
            <a:r>
              <a:rPr lang="zh-CN" altLang="en-US" dirty="0" smtClean="0"/>
              <a:t>：</a:t>
            </a:r>
            <a:endParaRPr lang="en-US" altLang="zh-CN" dirty="0" smtClean="0"/>
          </a:p>
          <a:p>
            <a:pPr marL="457200" lvl="1" indent="0">
              <a:buNone/>
            </a:pPr>
            <a:r>
              <a:rPr lang="zh-CN" altLang="zh-CN" dirty="0" smtClean="0"/>
              <a:t>“</a:t>
            </a:r>
            <a:r>
              <a:rPr lang="zh-CN" altLang="zh-CN" dirty="0"/>
              <a:t>绘图工具</a:t>
            </a:r>
            <a:r>
              <a:rPr lang="en-US" altLang="zh-CN" dirty="0"/>
              <a:t>|</a:t>
            </a:r>
            <a:r>
              <a:rPr lang="zh-CN" altLang="zh-CN" dirty="0" smtClean="0"/>
              <a:t>格式</a:t>
            </a:r>
            <a:endParaRPr lang="en-US" altLang="zh-CN" dirty="0" smtClean="0"/>
          </a:p>
          <a:p>
            <a:pPr marL="457200" lvl="1" indent="0">
              <a:buNone/>
            </a:pPr>
            <a:r>
              <a:rPr lang="en-US" altLang="zh-CN" dirty="0" smtClean="0"/>
              <a:t>  </a:t>
            </a:r>
            <a:r>
              <a:rPr lang="zh-CN" altLang="zh-CN" dirty="0" smtClean="0"/>
              <a:t>→</a:t>
            </a:r>
            <a:r>
              <a:rPr lang="zh-CN" altLang="zh-CN" dirty="0"/>
              <a:t>文本</a:t>
            </a:r>
            <a:r>
              <a:rPr lang="en-US" altLang="zh-CN" dirty="0"/>
              <a:t>|</a:t>
            </a:r>
            <a:r>
              <a:rPr lang="zh-CN" altLang="zh-CN" dirty="0"/>
              <a:t>对齐</a:t>
            </a:r>
            <a:r>
              <a:rPr lang="zh-CN" altLang="zh-CN" dirty="0" smtClean="0"/>
              <a:t>文本</a:t>
            </a:r>
            <a:endParaRPr lang="en-US" altLang="zh-CN" dirty="0" smtClean="0"/>
          </a:p>
          <a:p>
            <a:pPr marL="457200" lvl="1" indent="0">
              <a:buNone/>
            </a:pPr>
            <a:r>
              <a:rPr lang="en-US" altLang="zh-CN" dirty="0" smtClean="0"/>
              <a:t>  </a:t>
            </a:r>
            <a:r>
              <a:rPr lang="zh-CN" altLang="zh-CN" dirty="0" smtClean="0"/>
              <a:t>→</a:t>
            </a:r>
            <a:r>
              <a:rPr lang="zh-CN" altLang="zh-CN" dirty="0"/>
              <a:t>中部</a:t>
            </a:r>
            <a:r>
              <a:rPr lang="zh-CN" altLang="zh-CN" dirty="0" smtClean="0"/>
              <a:t>对齐</a:t>
            </a:r>
            <a:r>
              <a:rPr lang="zh-CN" altLang="en-US" dirty="0" smtClean="0"/>
              <a:t>”</a:t>
            </a:r>
            <a:endParaRPr lang="zh-CN" altLang="en-US" dirty="0"/>
          </a:p>
        </p:txBody>
      </p:sp>
      <p:pic>
        <p:nvPicPr>
          <p:cNvPr id="212994" name="Picture 2" descr="对齐文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2996952"/>
            <a:ext cx="2133589" cy="331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右箭头 3"/>
          <p:cNvSpPr/>
          <p:nvPr/>
        </p:nvSpPr>
        <p:spPr>
          <a:xfrm>
            <a:off x="4427984" y="4005064"/>
            <a:ext cx="504056" cy="180020"/>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灯片编号占位符 4"/>
          <p:cNvSpPr>
            <a:spLocks noGrp="1"/>
          </p:cNvSpPr>
          <p:nvPr>
            <p:ph type="sldNum" sz="quarter" idx="12"/>
          </p:nvPr>
        </p:nvSpPr>
        <p:spPr/>
        <p:txBody>
          <a:bodyPr/>
          <a:lstStyle/>
          <a:p>
            <a:fld id="{F0D39DE6-22DC-4866-9A65-23BCF6534BB8}" type="slidenum">
              <a:rPr lang="en-US" altLang="zh-CN" smtClean="0"/>
              <a:pPr/>
              <a:t>116</a:t>
            </a:fld>
            <a:endParaRPr lang="en-US" altLang="zh-CN"/>
          </a:p>
        </p:txBody>
      </p:sp>
    </p:spTree>
    <p:extLst>
      <p:ext uri="{BB962C8B-B14F-4D97-AF65-F5344CB8AC3E}">
        <p14:creationId xmlns:p14="http://schemas.microsoft.com/office/powerpoint/2010/main" val="325489945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en-US" dirty="0"/>
              <a:t>电子报刊排版与制作</a:t>
            </a:r>
            <a:r>
              <a:rPr lang="en-US" altLang="zh-CN" dirty="0"/>
              <a:t>&gt;&gt; 3</a:t>
            </a:r>
            <a:r>
              <a:rPr lang="zh-CN" altLang="en-US" dirty="0"/>
              <a:t>．实现方法</a:t>
            </a:r>
          </a:p>
        </p:txBody>
      </p:sp>
      <p:sp>
        <p:nvSpPr>
          <p:cNvPr id="3" name="内容占位符 2"/>
          <p:cNvSpPr>
            <a:spLocks noGrp="1"/>
          </p:cNvSpPr>
          <p:nvPr>
            <p:ph idx="1"/>
          </p:nvPr>
        </p:nvSpPr>
        <p:spPr/>
        <p:txBody>
          <a:bodyPr/>
          <a:lstStyle/>
          <a:p>
            <a:r>
              <a:rPr lang="zh-CN" altLang="zh-CN" sz="2400" dirty="0"/>
              <a:t>③在“绘图工具</a:t>
            </a:r>
            <a:r>
              <a:rPr lang="en-US" altLang="zh-CN" sz="2400" dirty="0"/>
              <a:t>|</a:t>
            </a:r>
            <a:r>
              <a:rPr lang="zh-CN" altLang="zh-CN" sz="2400" dirty="0"/>
              <a:t>格式→形状样式</a:t>
            </a:r>
            <a:r>
              <a:rPr lang="en-US" altLang="zh-CN" sz="2400" dirty="0"/>
              <a:t>”</a:t>
            </a:r>
            <a:r>
              <a:rPr lang="zh-CN" altLang="zh-CN" sz="2400" dirty="0"/>
              <a:t>组中选择第三行第五个样式</a:t>
            </a:r>
            <a:endParaRPr lang="zh-CN" altLang="en-US" sz="2400" dirty="0"/>
          </a:p>
        </p:txBody>
      </p:sp>
      <p:pic>
        <p:nvPicPr>
          <p:cNvPr id="214018" name="Picture 2" descr="形状样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2132855"/>
            <a:ext cx="5616624" cy="4191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12"/>
          </p:nvPr>
        </p:nvSpPr>
        <p:spPr/>
        <p:txBody>
          <a:bodyPr/>
          <a:lstStyle/>
          <a:p>
            <a:fld id="{F0D39DE6-22DC-4866-9A65-23BCF6534BB8}" type="slidenum">
              <a:rPr lang="en-US" altLang="zh-CN" smtClean="0"/>
              <a:pPr/>
              <a:t>117</a:t>
            </a:fld>
            <a:endParaRPr lang="en-US" altLang="zh-CN"/>
          </a:p>
        </p:txBody>
      </p:sp>
    </p:spTree>
    <p:extLst>
      <p:ext uri="{BB962C8B-B14F-4D97-AF65-F5344CB8AC3E}">
        <p14:creationId xmlns:p14="http://schemas.microsoft.com/office/powerpoint/2010/main" val="159109841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en-US" dirty="0"/>
              <a:t>电子报刊排版与制作</a:t>
            </a:r>
            <a:r>
              <a:rPr lang="en-US" altLang="zh-CN" dirty="0"/>
              <a:t>&gt;&gt; 3</a:t>
            </a:r>
            <a:r>
              <a:rPr lang="zh-CN" altLang="en-US" dirty="0"/>
              <a:t>．实现方法</a:t>
            </a:r>
          </a:p>
        </p:txBody>
      </p:sp>
      <p:sp>
        <p:nvSpPr>
          <p:cNvPr id="3" name="内容占位符 2"/>
          <p:cNvSpPr>
            <a:spLocks noGrp="1"/>
          </p:cNvSpPr>
          <p:nvPr>
            <p:ph idx="1"/>
          </p:nvPr>
        </p:nvSpPr>
        <p:spPr/>
        <p:txBody>
          <a:bodyPr/>
          <a:lstStyle/>
          <a:p>
            <a:r>
              <a:rPr lang="zh-CN" altLang="en-US" dirty="0" smtClean="0"/>
              <a:t>效果</a:t>
            </a:r>
            <a:endParaRPr lang="zh-CN" altLang="en-US" dirty="0"/>
          </a:p>
        </p:txBody>
      </p:sp>
      <p:pic>
        <p:nvPicPr>
          <p:cNvPr id="199682" name="Picture 2" descr="电子小报标题效果"/>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564904"/>
            <a:ext cx="8139026"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12"/>
          </p:nvPr>
        </p:nvSpPr>
        <p:spPr/>
        <p:txBody>
          <a:bodyPr/>
          <a:lstStyle/>
          <a:p>
            <a:fld id="{F0D39DE6-22DC-4866-9A65-23BCF6534BB8}" type="slidenum">
              <a:rPr lang="en-US" altLang="zh-CN" smtClean="0"/>
              <a:pPr/>
              <a:t>118</a:t>
            </a:fld>
            <a:endParaRPr lang="en-US" altLang="zh-CN"/>
          </a:p>
        </p:txBody>
      </p:sp>
    </p:spTree>
    <p:extLst>
      <p:ext uri="{BB962C8B-B14F-4D97-AF65-F5344CB8AC3E}">
        <p14:creationId xmlns:p14="http://schemas.microsoft.com/office/powerpoint/2010/main" val="292979612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r>
              <a:rPr lang="en-US" altLang="zh-CN"/>
              <a:t>5 </a:t>
            </a:r>
            <a:r>
              <a:rPr lang="zh-CN" altLang="en-US"/>
              <a:t>电子报刊排版与制作</a:t>
            </a:r>
            <a:r>
              <a:rPr lang="en-US" altLang="zh-CN"/>
              <a:t>&gt;&gt; 3</a:t>
            </a:r>
            <a:r>
              <a:rPr lang="zh-CN" altLang="en-US"/>
              <a:t>．实现方法</a:t>
            </a:r>
          </a:p>
        </p:txBody>
      </p:sp>
      <p:sp>
        <p:nvSpPr>
          <p:cNvPr id="163843" name="Rectangle 3"/>
          <p:cNvSpPr>
            <a:spLocks noGrp="1" noChangeArrowheads="1"/>
          </p:cNvSpPr>
          <p:nvPr>
            <p:ph type="body" idx="1"/>
          </p:nvPr>
        </p:nvSpPr>
        <p:spPr/>
        <p:txBody>
          <a:bodyPr/>
          <a:lstStyle/>
          <a:p>
            <a:r>
              <a:rPr lang="en-US" altLang="zh-CN" dirty="0"/>
              <a:t>3</a:t>
            </a:r>
            <a:r>
              <a:rPr lang="zh-CN" altLang="en-US" dirty="0" smtClean="0"/>
              <a:t>）</a:t>
            </a:r>
            <a:r>
              <a:rPr lang="zh-CN" altLang="zh-CN" dirty="0"/>
              <a:t>文章</a:t>
            </a:r>
            <a:r>
              <a:rPr lang="zh-CN" altLang="zh-CN" dirty="0" smtClean="0"/>
              <a:t>放置</a:t>
            </a:r>
            <a:endParaRPr lang="zh-CN" altLang="en-US" dirty="0"/>
          </a:p>
        </p:txBody>
      </p:sp>
      <p:pic>
        <p:nvPicPr>
          <p:cNvPr id="201730" name="Picture 2" descr="第一版版面布局"/>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1844824"/>
            <a:ext cx="3744416" cy="455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1648475" y="3771930"/>
            <a:ext cx="1555373" cy="461665"/>
          </a:xfrm>
          <a:prstGeom prst="rect">
            <a:avLst/>
          </a:prstGeom>
          <a:noFill/>
        </p:spPr>
        <p:txBody>
          <a:bodyPr wrap="square" rtlCol="0">
            <a:spAutoFit/>
          </a:bodyPr>
          <a:lstStyle/>
          <a:p>
            <a:r>
              <a:rPr lang="zh-CN" altLang="en-US" sz="2400" dirty="0" smtClean="0"/>
              <a:t>文本框</a:t>
            </a:r>
            <a:endParaRPr lang="en-US" altLang="zh-CN" sz="2400" dirty="0" smtClean="0"/>
          </a:p>
        </p:txBody>
      </p:sp>
      <p:sp>
        <p:nvSpPr>
          <p:cNvPr id="4" name="TextBox 3"/>
          <p:cNvSpPr txBox="1"/>
          <p:nvPr/>
        </p:nvSpPr>
        <p:spPr>
          <a:xfrm>
            <a:off x="899592" y="4470211"/>
            <a:ext cx="2592288" cy="830997"/>
          </a:xfrm>
          <a:prstGeom prst="rect">
            <a:avLst/>
          </a:prstGeom>
          <a:noFill/>
        </p:spPr>
        <p:txBody>
          <a:bodyPr wrap="square" rtlCol="0">
            <a:spAutoFit/>
          </a:bodyPr>
          <a:lstStyle/>
          <a:p>
            <a:r>
              <a:rPr lang="zh-CN" altLang="zh-CN" sz="2400" dirty="0"/>
              <a:t>适当设置字体格式和段落格式</a:t>
            </a:r>
            <a:endParaRPr lang="zh-CN" altLang="en-US" sz="2400" dirty="0"/>
          </a:p>
        </p:txBody>
      </p:sp>
      <p:sp>
        <p:nvSpPr>
          <p:cNvPr id="6" name="TextBox 5"/>
          <p:cNvSpPr txBox="1"/>
          <p:nvPr/>
        </p:nvSpPr>
        <p:spPr>
          <a:xfrm>
            <a:off x="7236296" y="5726236"/>
            <a:ext cx="1907704" cy="400110"/>
          </a:xfrm>
          <a:prstGeom prst="rect">
            <a:avLst/>
          </a:prstGeom>
          <a:noFill/>
        </p:spPr>
        <p:txBody>
          <a:bodyPr wrap="square" rtlCol="0">
            <a:spAutoFit/>
          </a:bodyPr>
          <a:lstStyle/>
          <a:p>
            <a:r>
              <a:rPr lang="zh-CN" altLang="zh-CN" sz="2000" dirty="0"/>
              <a:t>添加项目符号</a:t>
            </a:r>
            <a:endParaRPr lang="zh-CN" altLang="en-US" sz="2000" dirty="0"/>
          </a:p>
        </p:txBody>
      </p:sp>
      <p:sp>
        <p:nvSpPr>
          <p:cNvPr id="7" name="矩形 6"/>
          <p:cNvSpPr/>
          <p:nvPr/>
        </p:nvSpPr>
        <p:spPr>
          <a:xfrm>
            <a:off x="3275856" y="3212976"/>
            <a:ext cx="1440160" cy="31905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60032" y="3212976"/>
            <a:ext cx="2160240" cy="19442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60032" y="5229200"/>
            <a:ext cx="2160240" cy="11742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右箭头 1"/>
          <p:cNvSpPr/>
          <p:nvPr/>
        </p:nvSpPr>
        <p:spPr>
          <a:xfrm>
            <a:off x="2771800" y="3909516"/>
            <a:ext cx="648072" cy="167556"/>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p:cNvSpPr/>
          <p:nvPr/>
        </p:nvSpPr>
        <p:spPr>
          <a:xfrm>
            <a:off x="6804248" y="5816340"/>
            <a:ext cx="432048" cy="279228"/>
          </a:xfrm>
          <a:prstGeom prst="lef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灯片编号占位符 9"/>
          <p:cNvSpPr>
            <a:spLocks noGrp="1"/>
          </p:cNvSpPr>
          <p:nvPr>
            <p:ph type="sldNum" sz="quarter" idx="12"/>
          </p:nvPr>
        </p:nvSpPr>
        <p:spPr/>
        <p:txBody>
          <a:bodyPr/>
          <a:lstStyle/>
          <a:p>
            <a:fld id="{F0D39DE6-22DC-4866-9A65-23BCF6534BB8}" type="slidenum">
              <a:rPr lang="en-US" altLang="zh-CN" smtClean="0"/>
              <a:pPr/>
              <a:t>119</a:t>
            </a:fld>
            <a:endParaRPr lang="en-US" altLang="zh-CN"/>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827584" y="404813"/>
            <a:ext cx="7576641" cy="841375"/>
          </a:xfrm>
        </p:spPr>
        <p:txBody>
          <a:bodyPr/>
          <a:lstStyle/>
          <a:p>
            <a:r>
              <a:rPr lang="en-US" altLang="zh-CN" sz="2400" dirty="0" smtClean="0"/>
              <a:t>1 </a:t>
            </a:r>
            <a:r>
              <a:rPr lang="zh-CN" altLang="en-US" sz="2400" dirty="0" smtClean="0"/>
              <a:t>快速访问工具栏及功能区的定制</a:t>
            </a:r>
            <a:r>
              <a:rPr lang="en-US" altLang="zh-CN" sz="2400" dirty="0" smtClean="0"/>
              <a:t>&gt;&gt;3.</a:t>
            </a:r>
            <a:r>
              <a:rPr lang="zh-CN" altLang="en-US" sz="2400" dirty="0" smtClean="0"/>
              <a:t>实现方法</a:t>
            </a:r>
            <a:endParaRPr lang="zh-CN" altLang="en-US" sz="2400" dirty="0"/>
          </a:p>
        </p:txBody>
      </p:sp>
      <p:sp>
        <p:nvSpPr>
          <p:cNvPr id="63491" name="Rectangle 3"/>
          <p:cNvSpPr>
            <a:spLocks noGrp="1" noChangeArrowheads="1"/>
          </p:cNvSpPr>
          <p:nvPr>
            <p:ph type="body" idx="1"/>
          </p:nvPr>
        </p:nvSpPr>
        <p:spPr/>
        <p:txBody>
          <a:bodyPr/>
          <a:lstStyle/>
          <a:p>
            <a:pPr marL="0" indent="0">
              <a:lnSpc>
                <a:spcPct val="80000"/>
              </a:lnSpc>
              <a:spcBef>
                <a:spcPct val="0"/>
              </a:spcBef>
              <a:buNone/>
            </a:pPr>
            <a:r>
              <a:rPr lang="zh-CN" altLang="en-US" sz="2400" dirty="0" smtClean="0">
                <a:solidFill>
                  <a:schemeClr val="tx1"/>
                </a:solidFill>
                <a:latin typeface="+mj-ea"/>
                <a:ea typeface="+mj-ea"/>
              </a:rPr>
              <a:t>（</a:t>
            </a:r>
            <a:r>
              <a:rPr lang="en-US" altLang="zh-CN" sz="2400" dirty="0" smtClean="0">
                <a:solidFill>
                  <a:schemeClr val="tx1"/>
                </a:solidFill>
                <a:latin typeface="+mj-ea"/>
                <a:ea typeface="+mj-ea"/>
              </a:rPr>
              <a:t>2</a:t>
            </a:r>
            <a:r>
              <a:rPr lang="zh-CN" altLang="en-US" sz="2400" dirty="0" smtClean="0">
                <a:solidFill>
                  <a:schemeClr val="tx1"/>
                </a:solidFill>
                <a:latin typeface="+mj-ea"/>
                <a:ea typeface="+mj-ea"/>
              </a:rPr>
              <a:t>）</a:t>
            </a:r>
            <a:r>
              <a:rPr lang="zh-CN" altLang="zh-CN" sz="2400" dirty="0" smtClean="0">
                <a:solidFill>
                  <a:schemeClr val="tx1"/>
                </a:solidFill>
                <a:latin typeface="+mj-ea"/>
                <a:ea typeface="+mj-ea"/>
              </a:rPr>
              <a:t>操作</a:t>
            </a:r>
            <a:r>
              <a:rPr lang="zh-CN" altLang="zh-CN" sz="2400" dirty="0">
                <a:solidFill>
                  <a:schemeClr val="tx1"/>
                </a:solidFill>
                <a:latin typeface="+mj-ea"/>
                <a:ea typeface="+mj-ea"/>
              </a:rPr>
              <a:t>要求：新建功能选项卡，包含有“制表位”和“边框和底纹”按钮</a:t>
            </a:r>
            <a:r>
              <a:rPr lang="zh-CN" altLang="zh-CN" sz="2400" dirty="0" smtClean="0">
                <a:solidFill>
                  <a:schemeClr val="tx1"/>
                </a:solidFill>
                <a:latin typeface="+mj-ea"/>
                <a:ea typeface="+mj-ea"/>
              </a:rPr>
              <a:t>。</a:t>
            </a:r>
            <a:endParaRPr lang="en-US" altLang="zh-CN" sz="2400" dirty="0" smtClean="0">
              <a:solidFill>
                <a:schemeClr val="tx1"/>
              </a:solidFill>
              <a:latin typeface="+mj-ea"/>
              <a:ea typeface="+mj-ea"/>
            </a:endParaRPr>
          </a:p>
          <a:p>
            <a:pPr marL="0" indent="0">
              <a:lnSpc>
                <a:spcPct val="80000"/>
              </a:lnSpc>
              <a:spcBef>
                <a:spcPts val="1800"/>
              </a:spcBef>
              <a:buNone/>
            </a:pPr>
            <a:r>
              <a:rPr lang="en-US" altLang="zh-CN" sz="2400" dirty="0">
                <a:latin typeface="+mj-ea"/>
                <a:ea typeface="+mj-ea"/>
              </a:rPr>
              <a:t> </a:t>
            </a:r>
            <a:r>
              <a:rPr lang="en-US" altLang="zh-CN" sz="2400" dirty="0" smtClean="0">
                <a:latin typeface="+mj-ea"/>
                <a:ea typeface="+mj-ea"/>
              </a:rPr>
              <a:t>    </a:t>
            </a:r>
            <a:r>
              <a:rPr lang="zh-CN" altLang="zh-CN" sz="2400" dirty="0" smtClean="0">
                <a:solidFill>
                  <a:schemeClr val="tx1"/>
                </a:solidFill>
                <a:latin typeface="+mj-ea"/>
                <a:ea typeface="+mj-ea"/>
              </a:rPr>
              <a:t>操作步骤</a:t>
            </a:r>
            <a:r>
              <a:rPr lang="zh-CN" altLang="en-US" sz="2400" dirty="0" smtClean="0">
                <a:solidFill>
                  <a:schemeClr val="tx1"/>
                </a:solidFill>
                <a:latin typeface="+mj-ea"/>
                <a:ea typeface="+mj-ea"/>
              </a:rPr>
              <a:t>：</a:t>
            </a:r>
            <a:r>
              <a:rPr lang="zh-CN" altLang="zh-CN" sz="2400" dirty="0" smtClean="0">
                <a:solidFill>
                  <a:schemeClr val="tx1"/>
                </a:solidFill>
                <a:latin typeface="+mj-ea"/>
                <a:ea typeface="+mj-ea"/>
              </a:rPr>
              <a:t>文件</a:t>
            </a:r>
            <a:r>
              <a:rPr lang="zh-CN" altLang="en-US" sz="2400" dirty="0" smtClean="0">
                <a:latin typeface="+mj-ea"/>
                <a:ea typeface="+mj-ea"/>
              </a:rPr>
              <a:t>→</a:t>
            </a:r>
            <a:r>
              <a:rPr lang="zh-CN" altLang="zh-CN" sz="2400" dirty="0" smtClean="0">
                <a:solidFill>
                  <a:schemeClr val="tx1"/>
                </a:solidFill>
                <a:latin typeface="+mj-ea"/>
                <a:ea typeface="+mj-ea"/>
              </a:rPr>
              <a:t>选项</a:t>
            </a:r>
            <a:endParaRPr lang="zh-CN" altLang="en-US" sz="2400" dirty="0">
              <a:latin typeface="+mj-ea"/>
              <a:ea typeface="+mj-ea"/>
            </a:endParaRPr>
          </a:p>
        </p:txBody>
      </p:sp>
      <p:sp>
        <p:nvSpPr>
          <p:cNvPr id="63494" name="Text Box 6"/>
          <p:cNvSpPr txBox="1">
            <a:spLocks noChangeArrowheads="1"/>
          </p:cNvSpPr>
          <p:nvPr/>
        </p:nvSpPr>
        <p:spPr bwMode="auto">
          <a:xfrm>
            <a:off x="6300788" y="5013325"/>
            <a:ext cx="230346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dirty="0"/>
              <a:t>完成的</a:t>
            </a:r>
            <a:r>
              <a:rPr lang="zh-CN" altLang="en-US" dirty="0" smtClean="0"/>
              <a:t>自定义功能区 </a:t>
            </a:r>
            <a:endParaRPr lang="zh-CN" altLang="en-US" dirty="0"/>
          </a:p>
        </p:txBody>
      </p:sp>
      <p:pic>
        <p:nvPicPr>
          <p:cNvPr id="63495" name="Picture 7" descr="图3-3word选项之自定义功能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780928"/>
            <a:ext cx="4539034" cy="3656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6" name="Picture 8" descr="图3-4新建功能选项卡"/>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3268" y="3817300"/>
            <a:ext cx="3648684"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12</a:t>
            </a:fld>
            <a:endParaRPr lang="en-US" altLang="zh-CN"/>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r>
              <a:rPr lang="en-US" altLang="zh-CN"/>
              <a:t>5 </a:t>
            </a:r>
            <a:r>
              <a:rPr lang="zh-CN" altLang="en-US"/>
              <a:t>电子报刊排版与制作</a:t>
            </a:r>
            <a:r>
              <a:rPr lang="en-US" altLang="zh-CN"/>
              <a:t>&gt;&gt; 3</a:t>
            </a:r>
            <a:r>
              <a:rPr lang="zh-CN" altLang="en-US"/>
              <a:t>．实现方法</a:t>
            </a:r>
          </a:p>
        </p:txBody>
      </p:sp>
      <p:sp>
        <p:nvSpPr>
          <p:cNvPr id="165891" name="Rectangle 3"/>
          <p:cNvSpPr>
            <a:spLocks noGrp="1" noChangeArrowheads="1"/>
          </p:cNvSpPr>
          <p:nvPr>
            <p:ph type="body" idx="1"/>
          </p:nvPr>
        </p:nvSpPr>
        <p:spPr>
          <a:xfrm>
            <a:off x="684213" y="1557338"/>
            <a:ext cx="5471963" cy="3887886"/>
          </a:xfrm>
        </p:spPr>
        <p:txBody>
          <a:bodyPr/>
          <a:lstStyle/>
          <a:p>
            <a:pPr>
              <a:lnSpc>
                <a:spcPct val="90000"/>
              </a:lnSpc>
            </a:pPr>
            <a:r>
              <a:rPr lang="en-US" altLang="zh-CN" dirty="0"/>
              <a:t>5</a:t>
            </a:r>
            <a:r>
              <a:rPr lang="zh-CN" altLang="en-US" dirty="0"/>
              <a:t>）文本框的边框 </a:t>
            </a:r>
          </a:p>
          <a:p>
            <a:pPr marL="457200" lvl="1" indent="0">
              <a:lnSpc>
                <a:spcPct val="90000"/>
              </a:lnSpc>
              <a:buNone/>
            </a:pPr>
            <a:r>
              <a:rPr lang="zh-CN" altLang="zh-CN" dirty="0" smtClean="0"/>
              <a:t>①</a:t>
            </a:r>
            <a:r>
              <a:rPr lang="zh-CN" altLang="en-US" dirty="0" smtClean="0"/>
              <a:t>去除边框</a:t>
            </a:r>
            <a:endParaRPr lang="en-US" altLang="zh-CN" dirty="0" smtClean="0"/>
          </a:p>
          <a:p>
            <a:pPr lvl="1">
              <a:lnSpc>
                <a:spcPct val="90000"/>
              </a:lnSpc>
            </a:pPr>
            <a:r>
              <a:rPr lang="zh-CN" altLang="zh-CN" dirty="0" smtClean="0"/>
              <a:t>单击</a:t>
            </a:r>
            <a:r>
              <a:rPr lang="zh-CN" altLang="zh-CN" dirty="0"/>
              <a:t>“绘图工具</a:t>
            </a:r>
            <a:r>
              <a:rPr lang="en-US" altLang="zh-CN" dirty="0"/>
              <a:t>|</a:t>
            </a:r>
            <a:r>
              <a:rPr lang="zh-CN" altLang="zh-CN" dirty="0"/>
              <a:t>格式→形状样式</a:t>
            </a:r>
            <a:r>
              <a:rPr lang="en-US" altLang="zh-CN" dirty="0"/>
              <a:t>|</a:t>
            </a:r>
            <a:r>
              <a:rPr lang="zh-CN" altLang="zh-CN" dirty="0"/>
              <a:t>形状</a:t>
            </a:r>
            <a:r>
              <a:rPr lang="zh-CN" altLang="zh-CN" dirty="0" smtClean="0"/>
              <a:t>轮廓</a:t>
            </a:r>
            <a:r>
              <a:rPr lang="zh-CN" altLang="zh-CN" dirty="0"/>
              <a:t>→</a:t>
            </a:r>
            <a:r>
              <a:rPr lang="zh-CN" altLang="zh-CN" dirty="0" smtClean="0"/>
              <a:t>无轮廓”命令</a:t>
            </a:r>
            <a:endParaRPr lang="en-US" altLang="zh-CN" dirty="0" smtClean="0"/>
          </a:p>
        </p:txBody>
      </p:sp>
      <p:pic>
        <p:nvPicPr>
          <p:cNvPr id="202755" name="Picture 3" descr="形状轮廓"/>
          <p:cNvPicPr>
            <a:picLocks noChangeAspect="1" noChangeArrowheads="1"/>
          </p:cNvPicPr>
          <p:nvPr/>
        </p:nvPicPr>
        <p:blipFill rotWithShape="1">
          <a:blip r:embed="rId2">
            <a:extLst>
              <a:ext uri="{28A0092B-C50C-407E-A947-70E740481C1C}">
                <a14:useLocalDpi xmlns:a14="http://schemas.microsoft.com/office/drawing/2010/main" val="0"/>
              </a:ext>
            </a:extLst>
          </a:blip>
          <a:srcRect l="50000"/>
          <a:stretch/>
        </p:blipFill>
        <p:spPr bwMode="auto">
          <a:xfrm>
            <a:off x="6300192" y="1700808"/>
            <a:ext cx="2670340"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275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3379" y="3356992"/>
            <a:ext cx="3322637" cy="288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403648" y="3429000"/>
            <a:ext cx="1296144" cy="2817242"/>
          </a:xfrm>
          <a:prstGeom prst="rect">
            <a:avLst/>
          </a:prstGeom>
          <a:solidFill>
            <a:schemeClr val="accent1">
              <a:lumMod val="20000"/>
              <a:lumOff val="80000"/>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43808" y="3429000"/>
            <a:ext cx="1882477" cy="1656184"/>
          </a:xfrm>
          <a:prstGeom prst="rect">
            <a:avLst/>
          </a:prstGeom>
          <a:solidFill>
            <a:schemeClr val="accent1">
              <a:lumMod val="20000"/>
              <a:lumOff val="80000"/>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F0D39DE6-22DC-4866-9A65-23BCF6534BB8}" type="slidenum">
              <a:rPr lang="en-US" altLang="zh-CN" smtClean="0"/>
              <a:pPr/>
              <a:t>120</a:t>
            </a:fld>
            <a:endParaRPr lang="en-US" altLang="zh-CN"/>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2037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2109217"/>
            <a:ext cx="2304256" cy="440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378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28268"/>
          <a:stretch/>
        </p:blipFill>
        <p:spPr bwMode="auto">
          <a:xfrm>
            <a:off x="179512" y="3059576"/>
            <a:ext cx="3316559" cy="2889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左箭头 3"/>
          <p:cNvSpPr/>
          <p:nvPr/>
        </p:nvSpPr>
        <p:spPr>
          <a:xfrm>
            <a:off x="6948264" y="3615407"/>
            <a:ext cx="504056" cy="190182"/>
          </a:xfrm>
          <a:prstGeom prst="lef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7521996" y="3297758"/>
            <a:ext cx="1514500" cy="1015663"/>
          </a:xfrm>
          <a:prstGeom prst="rect">
            <a:avLst/>
          </a:prstGeom>
          <a:noFill/>
        </p:spPr>
        <p:txBody>
          <a:bodyPr wrap="square" rtlCol="0">
            <a:spAutoFit/>
          </a:bodyPr>
          <a:lstStyle/>
          <a:p>
            <a:r>
              <a:rPr lang="zh-CN" altLang="zh-CN" sz="2000" dirty="0"/>
              <a:t>橙色，强调文字颜色</a:t>
            </a:r>
            <a:r>
              <a:rPr lang="en-US" altLang="zh-CN" sz="2000" dirty="0"/>
              <a:t>6</a:t>
            </a:r>
            <a:r>
              <a:rPr lang="zh-CN" altLang="zh-CN" sz="2000" dirty="0"/>
              <a:t>，淡色</a:t>
            </a:r>
            <a:r>
              <a:rPr lang="en-US" altLang="zh-CN" sz="2000" dirty="0"/>
              <a:t>40%</a:t>
            </a:r>
            <a:endParaRPr lang="zh-CN" altLang="en-US" sz="2000" dirty="0"/>
          </a:p>
        </p:txBody>
      </p:sp>
      <p:sp>
        <p:nvSpPr>
          <p:cNvPr id="6" name="左箭头 5"/>
          <p:cNvSpPr/>
          <p:nvPr/>
        </p:nvSpPr>
        <p:spPr>
          <a:xfrm>
            <a:off x="5760132" y="5482208"/>
            <a:ext cx="1548172" cy="153779"/>
          </a:xfrm>
          <a:prstGeom prst="lef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308304" y="5373216"/>
            <a:ext cx="1440160" cy="400110"/>
          </a:xfrm>
          <a:prstGeom prst="rect">
            <a:avLst/>
          </a:prstGeom>
          <a:noFill/>
        </p:spPr>
        <p:txBody>
          <a:bodyPr wrap="square" rtlCol="0">
            <a:spAutoFit/>
          </a:bodyPr>
          <a:lstStyle/>
          <a:p>
            <a:r>
              <a:rPr lang="en-US" altLang="zh-CN" sz="2000" dirty="0"/>
              <a:t>3</a:t>
            </a:r>
            <a:r>
              <a:rPr lang="zh-CN" altLang="zh-CN" sz="2000" dirty="0"/>
              <a:t>磅</a:t>
            </a:r>
            <a:endParaRPr lang="zh-CN" altLang="en-US" sz="2000" dirty="0"/>
          </a:p>
        </p:txBody>
      </p:sp>
      <p:sp>
        <p:nvSpPr>
          <p:cNvPr id="11" name="左箭头 10"/>
          <p:cNvSpPr/>
          <p:nvPr/>
        </p:nvSpPr>
        <p:spPr>
          <a:xfrm>
            <a:off x="5750148" y="5877272"/>
            <a:ext cx="1548172" cy="144016"/>
          </a:xfrm>
          <a:prstGeom prst="lef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7272300" y="5727630"/>
            <a:ext cx="1440160" cy="400110"/>
          </a:xfrm>
          <a:prstGeom prst="rect">
            <a:avLst/>
          </a:prstGeom>
          <a:noFill/>
        </p:spPr>
        <p:txBody>
          <a:bodyPr wrap="square" rtlCol="0">
            <a:spAutoFit/>
          </a:bodyPr>
          <a:lstStyle/>
          <a:p>
            <a:r>
              <a:rPr lang="zh-CN" altLang="zh-CN" sz="2000" dirty="0"/>
              <a:t>圆点</a:t>
            </a:r>
            <a:endParaRPr lang="zh-CN" altLang="en-US" sz="2000" dirty="0"/>
          </a:p>
        </p:txBody>
      </p:sp>
      <p:sp>
        <p:nvSpPr>
          <p:cNvPr id="8" name="内容占位符 7"/>
          <p:cNvSpPr>
            <a:spLocks noGrp="1"/>
          </p:cNvSpPr>
          <p:nvPr>
            <p:ph idx="1"/>
          </p:nvPr>
        </p:nvSpPr>
        <p:spPr>
          <a:xfrm>
            <a:off x="539552" y="1502453"/>
            <a:ext cx="8197850" cy="4535487"/>
          </a:xfrm>
        </p:spPr>
        <p:txBody>
          <a:bodyPr/>
          <a:lstStyle/>
          <a:p>
            <a:r>
              <a:rPr lang="zh-CN" altLang="zh-CN" dirty="0" smtClean="0"/>
              <a:t>②</a:t>
            </a:r>
            <a:r>
              <a:rPr lang="zh-CN" altLang="en-US" dirty="0" smtClean="0"/>
              <a:t>设置</a:t>
            </a:r>
            <a:r>
              <a:rPr lang="zh-CN" altLang="zh-CN" dirty="0" smtClean="0"/>
              <a:t>“</a:t>
            </a:r>
            <a:r>
              <a:rPr lang="zh-CN" altLang="zh-CN" dirty="0"/>
              <a:t>《时代》杂志评出</a:t>
            </a:r>
            <a:r>
              <a:rPr lang="en-US" altLang="zh-CN" dirty="0"/>
              <a:t>2007</a:t>
            </a:r>
            <a:r>
              <a:rPr lang="zh-CN" altLang="zh-CN" dirty="0"/>
              <a:t>年十大科学发现”</a:t>
            </a:r>
            <a:r>
              <a:rPr lang="zh-CN" altLang="zh-CN" dirty="0" smtClean="0"/>
              <a:t>文本框</a:t>
            </a:r>
            <a:r>
              <a:rPr lang="zh-CN" altLang="en-US" dirty="0" smtClean="0"/>
              <a:t>的边框</a:t>
            </a:r>
            <a:endParaRPr lang="zh-CN" altLang="en-US" dirty="0"/>
          </a:p>
        </p:txBody>
      </p:sp>
      <p:sp>
        <p:nvSpPr>
          <p:cNvPr id="9" name="矩形 8"/>
          <p:cNvSpPr/>
          <p:nvPr/>
        </p:nvSpPr>
        <p:spPr>
          <a:xfrm>
            <a:off x="1619672" y="4941168"/>
            <a:ext cx="1876399"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a:off x="3640087" y="5229200"/>
            <a:ext cx="715889" cy="253008"/>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F0D39DE6-22DC-4866-9A65-23BCF6534BB8}" type="slidenum">
              <a:rPr lang="en-US" altLang="zh-CN" smtClean="0"/>
              <a:pPr/>
              <a:t>121</a:t>
            </a:fld>
            <a:endParaRPr lang="en-US" altLang="zh-CN"/>
          </a:p>
        </p:txBody>
      </p:sp>
    </p:spTree>
    <p:extLst>
      <p:ext uri="{BB962C8B-B14F-4D97-AF65-F5344CB8AC3E}">
        <p14:creationId xmlns:p14="http://schemas.microsoft.com/office/powerpoint/2010/main" val="272989377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p:txBody>
          <a:bodyPr/>
          <a:lstStyle/>
          <a:p>
            <a:r>
              <a:rPr lang="en-US" altLang="zh-CN"/>
              <a:t>5 </a:t>
            </a:r>
            <a:r>
              <a:rPr lang="zh-CN" altLang="en-US"/>
              <a:t>电子报刊排版与制作</a:t>
            </a:r>
            <a:r>
              <a:rPr lang="en-US" altLang="zh-CN"/>
              <a:t>&gt;&gt; 3</a:t>
            </a:r>
            <a:r>
              <a:rPr lang="zh-CN" altLang="en-US"/>
              <a:t>．实现方法</a:t>
            </a:r>
          </a:p>
        </p:txBody>
      </p:sp>
      <p:sp>
        <p:nvSpPr>
          <p:cNvPr id="248835" name="Rectangle 3"/>
          <p:cNvSpPr>
            <a:spLocks noGrp="1" noChangeArrowheads="1"/>
          </p:cNvSpPr>
          <p:nvPr>
            <p:ph type="body" idx="1"/>
          </p:nvPr>
        </p:nvSpPr>
        <p:spPr/>
        <p:txBody>
          <a:bodyPr/>
          <a:lstStyle/>
          <a:p>
            <a:r>
              <a:rPr lang="en-US" altLang="zh-CN" dirty="0"/>
              <a:t>6</a:t>
            </a:r>
            <a:r>
              <a:rPr lang="zh-CN" altLang="en-US" dirty="0" smtClean="0"/>
              <a:t>）</a:t>
            </a:r>
            <a:r>
              <a:rPr lang="zh-CN" altLang="zh-CN" dirty="0"/>
              <a:t>制作文本框的</a:t>
            </a:r>
            <a:r>
              <a:rPr lang="zh-CN" altLang="zh-CN" dirty="0" smtClean="0"/>
              <a:t>水印</a:t>
            </a:r>
            <a:endParaRPr lang="en-US" altLang="zh-CN" dirty="0" smtClean="0"/>
          </a:p>
          <a:p>
            <a:endParaRPr lang="zh-CN" altLang="en-US" dirty="0"/>
          </a:p>
        </p:txBody>
      </p:sp>
      <p:pic>
        <p:nvPicPr>
          <p:cNvPr id="204802" name="Picture 2" descr="文本框水印制作效果"/>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2420888"/>
            <a:ext cx="4148475" cy="3632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122</a:t>
            </a:fld>
            <a:endParaRPr lang="en-US" altLang="zh-CN"/>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ChangeArrowheads="1"/>
          </p:cNvSpPr>
          <p:nvPr>
            <p:ph type="title"/>
          </p:nvPr>
        </p:nvSpPr>
        <p:spPr/>
        <p:txBody>
          <a:bodyPr/>
          <a:lstStyle/>
          <a:p>
            <a:r>
              <a:rPr lang="en-US" altLang="zh-CN"/>
              <a:t>5 </a:t>
            </a:r>
            <a:r>
              <a:rPr lang="zh-CN" altLang="en-US"/>
              <a:t>电子报刊排版与制作</a:t>
            </a:r>
            <a:r>
              <a:rPr lang="en-US" altLang="zh-CN"/>
              <a:t>&gt;&gt; 3</a:t>
            </a:r>
            <a:r>
              <a:rPr lang="zh-CN" altLang="en-US"/>
              <a:t>．实现方法</a:t>
            </a:r>
          </a:p>
        </p:txBody>
      </p:sp>
      <p:sp>
        <p:nvSpPr>
          <p:cNvPr id="249859" name="Rectangle 3"/>
          <p:cNvSpPr>
            <a:spLocks noGrp="1" noChangeArrowheads="1"/>
          </p:cNvSpPr>
          <p:nvPr>
            <p:ph type="body" idx="1"/>
          </p:nvPr>
        </p:nvSpPr>
        <p:spPr/>
        <p:txBody>
          <a:bodyPr/>
          <a:lstStyle/>
          <a:p>
            <a:r>
              <a:rPr lang="zh-CN" altLang="zh-CN" dirty="0"/>
              <a:t>单击“绘图工具</a:t>
            </a:r>
            <a:r>
              <a:rPr lang="en-US" altLang="zh-CN" dirty="0"/>
              <a:t>|</a:t>
            </a:r>
            <a:r>
              <a:rPr lang="zh-CN" altLang="zh-CN" dirty="0"/>
              <a:t>格式→形状样式</a:t>
            </a:r>
            <a:r>
              <a:rPr lang="en-US" altLang="zh-CN" dirty="0"/>
              <a:t>|</a:t>
            </a:r>
            <a:r>
              <a:rPr lang="zh-CN" altLang="zh-CN" dirty="0"/>
              <a:t>扩展按钮</a:t>
            </a:r>
            <a:r>
              <a:rPr lang="zh-CN" altLang="zh-CN" dirty="0" smtClean="0"/>
              <a:t>”</a:t>
            </a:r>
            <a:endParaRPr lang="zh-CN" altLang="en-US" dirty="0"/>
          </a:p>
        </p:txBody>
      </p:sp>
      <p:pic>
        <p:nvPicPr>
          <p:cNvPr id="205826" name="Picture 2" descr="图片格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9083" y="2103636"/>
            <a:ext cx="4615405" cy="427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107208"/>
            <a:ext cx="3024336" cy="10392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828" name="Picture 4" descr="图片颜色"/>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3284984"/>
            <a:ext cx="5266634" cy="3573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椭圆 1"/>
          <p:cNvSpPr/>
          <p:nvPr/>
        </p:nvSpPr>
        <p:spPr>
          <a:xfrm>
            <a:off x="2797635" y="2852936"/>
            <a:ext cx="910269"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下箭头 2"/>
          <p:cNvSpPr/>
          <p:nvPr/>
        </p:nvSpPr>
        <p:spPr>
          <a:xfrm>
            <a:off x="7524328" y="3501008"/>
            <a:ext cx="288032" cy="432048"/>
          </a:xfrm>
          <a:prstGeom prst="down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下箭头 3"/>
          <p:cNvSpPr/>
          <p:nvPr/>
        </p:nvSpPr>
        <p:spPr>
          <a:xfrm>
            <a:off x="1691680" y="4610044"/>
            <a:ext cx="288032" cy="526368"/>
          </a:xfrm>
          <a:prstGeom prst="down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797635" y="5136412"/>
            <a:ext cx="1702357" cy="102889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灯片编号占位符 5"/>
          <p:cNvSpPr>
            <a:spLocks noGrp="1"/>
          </p:cNvSpPr>
          <p:nvPr>
            <p:ph type="sldNum" sz="quarter" idx="12"/>
          </p:nvPr>
        </p:nvSpPr>
        <p:spPr/>
        <p:txBody>
          <a:bodyPr/>
          <a:lstStyle/>
          <a:p>
            <a:fld id="{F0D39DE6-22DC-4866-9A65-23BCF6534BB8}" type="slidenum">
              <a:rPr lang="en-US" altLang="zh-CN" smtClean="0"/>
              <a:pPr/>
              <a:t>123</a:t>
            </a:fld>
            <a:endParaRPr lang="en-US" altLang="zh-CN"/>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en-US" dirty="0"/>
              <a:t>电子报刊排版与制作</a:t>
            </a:r>
            <a:r>
              <a:rPr lang="en-US" altLang="zh-CN" dirty="0"/>
              <a:t>&gt;&gt; 3</a:t>
            </a:r>
            <a:r>
              <a:rPr lang="zh-CN" altLang="en-US" dirty="0"/>
              <a:t>．实现方法</a:t>
            </a:r>
          </a:p>
        </p:txBody>
      </p:sp>
      <p:sp>
        <p:nvSpPr>
          <p:cNvPr id="3" name="内容占位符 2"/>
          <p:cNvSpPr>
            <a:spLocks noGrp="1"/>
          </p:cNvSpPr>
          <p:nvPr>
            <p:ph idx="1"/>
          </p:nvPr>
        </p:nvSpPr>
        <p:spPr/>
        <p:txBody>
          <a:bodyPr/>
          <a:lstStyle/>
          <a:p>
            <a:r>
              <a:rPr lang="zh-CN" altLang="zh-CN" dirty="0"/>
              <a:t>单击“图片工具</a:t>
            </a:r>
            <a:r>
              <a:rPr lang="en-US" altLang="zh-CN" dirty="0"/>
              <a:t>|</a:t>
            </a:r>
            <a:r>
              <a:rPr lang="zh-CN" altLang="zh-CN" dirty="0"/>
              <a:t>格式→调整</a:t>
            </a:r>
            <a:r>
              <a:rPr lang="en-US" altLang="zh-CN" dirty="0"/>
              <a:t>|</a:t>
            </a:r>
            <a:r>
              <a:rPr lang="zh-CN" altLang="zh-CN" dirty="0"/>
              <a:t>颜色”按钮，在下拉框中也提供了“冲蚀”选项</a:t>
            </a:r>
            <a:endParaRPr lang="zh-CN" altLang="en-US" dirty="0"/>
          </a:p>
        </p:txBody>
      </p:sp>
      <p:pic>
        <p:nvPicPr>
          <p:cNvPr id="206850" name="Picture 2" descr="冲蚀命令"/>
          <p:cNvPicPr>
            <a:picLocks noChangeAspect="1" noChangeArrowheads="1"/>
          </p:cNvPicPr>
          <p:nvPr/>
        </p:nvPicPr>
        <p:blipFill rotWithShape="1">
          <a:blip r:embed="rId2">
            <a:extLst>
              <a:ext uri="{28A0092B-C50C-407E-A947-70E740481C1C}">
                <a14:useLocalDpi xmlns:a14="http://schemas.microsoft.com/office/drawing/2010/main" val="0"/>
              </a:ext>
            </a:extLst>
          </a:blip>
          <a:srcRect b="41300"/>
          <a:stretch/>
        </p:blipFill>
        <p:spPr bwMode="auto">
          <a:xfrm>
            <a:off x="187187" y="3068960"/>
            <a:ext cx="8752093"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下箭头 3"/>
          <p:cNvSpPr/>
          <p:nvPr/>
        </p:nvSpPr>
        <p:spPr>
          <a:xfrm>
            <a:off x="899592" y="2780928"/>
            <a:ext cx="360040" cy="648072"/>
          </a:xfrm>
          <a:prstGeom prst="down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下箭头 4"/>
          <p:cNvSpPr/>
          <p:nvPr/>
        </p:nvSpPr>
        <p:spPr>
          <a:xfrm>
            <a:off x="4427984" y="2636912"/>
            <a:ext cx="288032" cy="432048"/>
          </a:xfrm>
          <a:prstGeom prst="down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灯片编号占位符 5"/>
          <p:cNvSpPr>
            <a:spLocks noGrp="1"/>
          </p:cNvSpPr>
          <p:nvPr>
            <p:ph type="sldNum" sz="quarter" idx="12"/>
          </p:nvPr>
        </p:nvSpPr>
        <p:spPr/>
        <p:txBody>
          <a:bodyPr/>
          <a:lstStyle/>
          <a:p>
            <a:fld id="{F0D39DE6-22DC-4866-9A65-23BCF6534BB8}" type="slidenum">
              <a:rPr lang="en-US" altLang="zh-CN" smtClean="0"/>
              <a:pPr/>
              <a:t>124</a:t>
            </a:fld>
            <a:endParaRPr lang="en-US" altLang="zh-CN"/>
          </a:p>
        </p:txBody>
      </p:sp>
    </p:spTree>
    <p:extLst>
      <p:ext uri="{BB962C8B-B14F-4D97-AF65-F5344CB8AC3E}">
        <p14:creationId xmlns:p14="http://schemas.microsoft.com/office/powerpoint/2010/main" val="198761773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lstStyle/>
          <a:p>
            <a:r>
              <a:rPr lang="en-US" altLang="zh-CN"/>
              <a:t>5 </a:t>
            </a:r>
            <a:r>
              <a:rPr lang="zh-CN" altLang="en-US"/>
              <a:t>电子报刊排版与制作</a:t>
            </a:r>
            <a:r>
              <a:rPr lang="en-US" altLang="zh-CN"/>
              <a:t>&gt;&gt; 3</a:t>
            </a:r>
            <a:r>
              <a:rPr lang="zh-CN" altLang="en-US"/>
              <a:t>．实现方法</a:t>
            </a:r>
          </a:p>
        </p:txBody>
      </p:sp>
      <p:sp>
        <p:nvSpPr>
          <p:cNvPr id="251907" name="Rectangle 3"/>
          <p:cNvSpPr>
            <a:spLocks noGrp="1" noChangeArrowheads="1"/>
          </p:cNvSpPr>
          <p:nvPr>
            <p:ph type="body" idx="1"/>
          </p:nvPr>
        </p:nvSpPr>
        <p:spPr/>
        <p:txBody>
          <a:bodyPr/>
          <a:lstStyle/>
          <a:p>
            <a:r>
              <a:rPr lang="en-US" altLang="zh-CN" dirty="0" smtClean="0"/>
              <a:t>6</a:t>
            </a:r>
            <a:r>
              <a:rPr lang="zh-CN" altLang="en-US" dirty="0" smtClean="0"/>
              <a:t>）</a:t>
            </a:r>
            <a:r>
              <a:rPr lang="zh-CN" altLang="en-US" dirty="0"/>
              <a:t>绘制自选图形</a:t>
            </a:r>
          </a:p>
          <a:p>
            <a:pPr lvl="1"/>
            <a:r>
              <a:rPr lang="zh-CN" altLang="en-US" dirty="0" smtClean="0"/>
              <a:t>画</a:t>
            </a:r>
            <a:r>
              <a:rPr lang="zh-CN" altLang="en-US" dirty="0"/>
              <a:t>圆。可使用</a:t>
            </a:r>
            <a:r>
              <a:rPr lang="en-US" altLang="zh-CN" dirty="0"/>
              <a:t>【Shift】</a:t>
            </a:r>
            <a:r>
              <a:rPr lang="zh-CN" altLang="en-US" dirty="0"/>
              <a:t>键。 </a:t>
            </a:r>
          </a:p>
          <a:p>
            <a:pPr lvl="1"/>
            <a:r>
              <a:rPr lang="zh-CN" altLang="en-US" dirty="0"/>
              <a:t>设置圆大小、填充颜色和线条颜色。 </a:t>
            </a:r>
          </a:p>
          <a:p>
            <a:pPr lvl="1"/>
            <a:r>
              <a:rPr lang="zh-CN" altLang="en-US" dirty="0"/>
              <a:t>添加文字 </a:t>
            </a:r>
            <a:r>
              <a:rPr lang="zh-CN" altLang="en-US" dirty="0" smtClean="0"/>
              <a:t>。</a:t>
            </a:r>
            <a:endParaRPr lang="zh-CN" altLang="en-US" dirty="0"/>
          </a:p>
          <a:p>
            <a:pPr lvl="1"/>
            <a:r>
              <a:rPr lang="zh-CN" altLang="en-US" dirty="0"/>
              <a:t>设置叠放</a:t>
            </a:r>
            <a:r>
              <a:rPr lang="zh-CN" altLang="en-US" dirty="0" smtClean="0"/>
              <a:t>次序。</a:t>
            </a:r>
            <a:endParaRPr lang="en-US" altLang="zh-CN" dirty="0" smtClean="0"/>
          </a:p>
          <a:p>
            <a:pPr lvl="1"/>
            <a:r>
              <a:rPr lang="zh-CN" altLang="en-US" dirty="0" smtClean="0"/>
              <a:t>组合，</a:t>
            </a:r>
            <a:r>
              <a:rPr lang="zh-CN" altLang="en-US" dirty="0"/>
              <a:t>使用</a:t>
            </a:r>
            <a:r>
              <a:rPr lang="en-US" altLang="zh-CN" dirty="0"/>
              <a:t>【Shift】</a:t>
            </a:r>
            <a:r>
              <a:rPr lang="zh-CN" altLang="en-US" dirty="0" smtClean="0"/>
              <a:t>键。</a:t>
            </a:r>
            <a:endParaRPr lang="zh-CN" altLang="en-US" dirty="0"/>
          </a:p>
        </p:txBody>
      </p:sp>
      <p:pic>
        <p:nvPicPr>
          <p:cNvPr id="207874" name="Picture 2" descr="绘制形状效果"/>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2298" y="4077072"/>
            <a:ext cx="2772149" cy="237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右大括号 1"/>
          <p:cNvSpPr/>
          <p:nvPr/>
        </p:nvSpPr>
        <p:spPr>
          <a:xfrm>
            <a:off x="4716016" y="3140968"/>
            <a:ext cx="288032" cy="936104"/>
          </a:xfrm>
          <a:prstGeom prst="rightBrace">
            <a:avLst/>
          </a:pr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zh-CN" altLang="en-US"/>
          </a:p>
        </p:txBody>
      </p:sp>
      <p:sp>
        <p:nvSpPr>
          <p:cNvPr id="3" name="TextBox 2"/>
          <p:cNvSpPr txBox="1"/>
          <p:nvPr/>
        </p:nvSpPr>
        <p:spPr>
          <a:xfrm>
            <a:off x="4932040" y="3419708"/>
            <a:ext cx="2160240" cy="369332"/>
          </a:xfrm>
          <a:prstGeom prst="rect">
            <a:avLst/>
          </a:prstGeom>
          <a:noFill/>
        </p:spPr>
        <p:txBody>
          <a:bodyPr wrap="square" rtlCol="0">
            <a:spAutoFit/>
          </a:bodyPr>
          <a:lstStyle/>
          <a:p>
            <a:r>
              <a:rPr lang="zh-CN" altLang="en-US" dirty="0"/>
              <a:t>使用</a:t>
            </a:r>
            <a:r>
              <a:rPr lang="zh-CN" altLang="zh-CN" dirty="0"/>
              <a:t>快捷菜单</a:t>
            </a:r>
            <a:endParaRPr lang="zh-CN" altLang="en-US" dirty="0"/>
          </a:p>
        </p:txBody>
      </p:sp>
      <p:sp>
        <p:nvSpPr>
          <p:cNvPr id="4" name="灯片编号占位符 3"/>
          <p:cNvSpPr>
            <a:spLocks noGrp="1"/>
          </p:cNvSpPr>
          <p:nvPr>
            <p:ph type="sldNum" sz="quarter" idx="12"/>
          </p:nvPr>
        </p:nvSpPr>
        <p:spPr/>
        <p:txBody>
          <a:bodyPr/>
          <a:lstStyle/>
          <a:p>
            <a:fld id="{F0D39DE6-22DC-4866-9A65-23BCF6534BB8}" type="slidenum">
              <a:rPr lang="en-US" altLang="zh-CN" smtClean="0"/>
              <a:pPr/>
              <a:t>125</a:t>
            </a:fld>
            <a:endParaRPr lang="en-US" altLang="zh-CN"/>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3" name="Rectangle 5"/>
          <p:cNvSpPr>
            <a:spLocks noGrp="1" noChangeArrowheads="1"/>
          </p:cNvSpPr>
          <p:nvPr>
            <p:ph type="title"/>
          </p:nvPr>
        </p:nvSpPr>
        <p:spPr/>
        <p:txBody>
          <a:bodyPr/>
          <a:lstStyle/>
          <a:p>
            <a:r>
              <a:rPr lang="en-US" altLang="zh-CN"/>
              <a:t>5 </a:t>
            </a:r>
            <a:r>
              <a:rPr lang="zh-CN" altLang="en-US"/>
              <a:t>电子报刊排版与制作</a:t>
            </a:r>
            <a:r>
              <a:rPr lang="en-US" altLang="zh-CN"/>
              <a:t>&gt;&gt; 3</a:t>
            </a:r>
            <a:r>
              <a:rPr lang="zh-CN" altLang="en-US"/>
              <a:t>．实现方法</a:t>
            </a:r>
          </a:p>
        </p:txBody>
      </p:sp>
      <p:sp>
        <p:nvSpPr>
          <p:cNvPr id="252931" name="Rectangle 3"/>
          <p:cNvSpPr>
            <a:spLocks noGrp="1" noChangeArrowheads="1"/>
          </p:cNvSpPr>
          <p:nvPr>
            <p:ph type="body" sz="half" idx="1"/>
          </p:nvPr>
        </p:nvSpPr>
        <p:spPr/>
        <p:txBody>
          <a:bodyPr/>
          <a:lstStyle/>
          <a:p>
            <a:r>
              <a:rPr lang="zh-CN" altLang="en-US" sz="2400" dirty="0"/>
              <a:t>（</a:t>
            </a:r>
            <a:r>
              <a:rPr lang="en-US" altLang="zh-CN" sz="2400" dirty="0"/>
              <a:t>3</a:t>
            </a:r>
            <a:r>
              <a:rPr lang="zh-CN" altLang="en-US" sz="2400" dirty="0"/>
              <a:t>）第二版的版面排版</a:t>
            </a:r>
          </a:p>
          <a:p>
            <a:r>
              <a:rPr lang="zh-CN" altLang="en-US" sz="2400" dirty="0"/>
              <a:t>第二版第一篇文章需要分栏，但是在文本框中不能进行分栏，所以第一篇文章直接放在第二版开头即可。 </a:t>
            </a:r>
          </a:p>
        </p:txBody>
      </p:sp>
      <p:sp>
        <p:nvSpPr>
          <p:cNvPr id="252934" name="Rectangle 6"/>
          <p:cNvSpPr>
            <a:spLocks noGrp="1" noChangeArrowheads="1"/>
          </p:cNvSpPr>
          <p:nvPr>
            <p:ph sz="half" idx="2"/>
          </p:nvPr>
        </p:nvSpPr>
        <p:spPr/>
        <p:txBody>
          <a:bodyPr/>
          <a:lstStyle/>
          <a:p>
            <a:endParaRPr lang="zh-CN" altLang="zh-CN" sz="2400"/>
          </a:p>
        </p:txBody>
      </p:sp>
      <p:pic>
        <p:nvPicPr>
          <p:cNvPr id="252932" name="Picture 4" descr="图3-××第二版版面布局"/>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363" y="1557338"/>
            <a:ext cx="392430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右箭头 1"/>
          <p:cNvSpPr/>
          <p:nvPr/>
        </p:nvSpPr>
        <p:spPr>
          <a:xfrm>
            <a:off x="4644008" y="2636912"/>
            <a:ext cx="432048" cy="216024"/>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0FFAE39B-C8F2-41C8-B22E-A833FCE57E23}" type="slidenum">
              <a:rPr lang="en-US" altLang="zh-CN" smtClean="0"/>
              <a:pPr/>
              <a:t>126</a:t>
            </a:fld>
            <a:endParaRPr lang="en-US" altLang="zh-CN"/>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5 </a:t>
            </a:r>
            <a:r>
              <a:rPr lang="zh-CN" altLang="en-US" dirty="0"/>
              <a:t>电子报刊排版与制作</a:t>
            </a:r>
            <a:r>
              <a:rPr lang="en-US" altLang="zh-CN" dirty="0"/>
              <a:t>&gt;&gt; 3</a:t>
            </a:r>
            <a:r>
              <a:rPr lang="zh-CN" altLang="en-US" dirty="0"/>
              <a:t>．实现方法</a:t>
            </a:r>
          </a:p>
        </p:txBody>
      </p:sp>
      <p:sp>
        <p:nvSpPr>
          <p:cNvPr id="6" name="内容占位符 5"/>
          <p:cNvSpPr>
            <a:spLocks noGrp="1"/>
          </p:cNvSpPr>
          <p:nvPr>
            <p:ph idx="1"/>
          </p:nvPr>
        </p:nvSpPr>
        <p:spPr/>
        <p:txBody>
          <a:bodyPr/>
          <a:lstStyle/>
          <a:p>
            <a:r>
              <a:rPr lang="en-US" altLang="zh-CN" dirty="0"/>
              <a:t>1</a:t>
            </a:r>
            <a:r>
              <a:rPr lang="zh-CN" altLang="zh-CN" dirty="0"/>
              <a:t>）边框和底</a:t>
            </a:r>
            <a:r>
              <a:rPr lang="zh-CN" altLang="zh-CN" dirty="0" smtClean="0"/>
              <a:t>纹</a:t>
            </a:r>
            <a:endParaRPr lang="en-US" altLang="zh-CN" dirty="0" smtClean="0"/>
          </a:p>
          <a:p>
            <a:pPr lvl="1"/>
            <a:r>
              <a:rPr lang="zh-CN" altLang="en-US" sz="2000" dirty="0"/>
              <a:t>第一篇</a:t>
            </a:r>
            <a:r>
              <a:rPr lang="zh-CN" altLang="en-US" sz="2000" dirty="0" smtClean="0"/>
              <a:t>文章的题目设段落底纹</a:t>
            </a:r>
            <a:endParaRPr lang="en-US" altLang="zh-CN" sz="2000" dirty="0" smtClean="0"/>
          </a:p>
          <a:p>
            <a:pPr lvl="1"/>
            <a:r>
              <a:rPr lang="zh-CN" altLang="zh-CN" sz="2000" dirty="0"/>
              <a:t>适当设置文本效果</a:t>
            </a:r>
            <a:endParaRPr lang="zh-CN" altLang="en-US" sz="2000" dirty="0"/>
          </a:p>
        </p:txBody>
      </p:sp>
      <p:pic>
        <p:nvPicPr>
          <p:cNvPr id="2088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517268"/>
            <a:ext cx="6221232" cy="8640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8899" name="Picture 3" descr="边框和底纹对话框"/>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2984" y="2582906"/>
            <a:ext cx="4617976" cy="3240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9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7734" y="3523281"/>
            <a:ext cx="2011358" cy="13236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椭圆 6"/>
          <p:cNvSpPr/>
          <p:nvPr/>
        </p:nvSpPr>
        <p:spPr>
          <a:xfrm>
            <a:off x="6516216" y="4826667"/>
            <a:ext cx="1512168" cy="5465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nvSpPr>
        <p:spPr>
          <a:xfrm>
            <a:off x="3419872" y="4113076"/>
            <a:ext cx="648072" cy="180020"/>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127</a:t>
            </a:fld>
            <a:endParaRPr lang="en-US" altLang="zh-CN"/>
          </a:p>
        </p:txBody>
      </p:sp>
    </p:spTree>
    <p:extLst>
      <p:ext uri="{BB962C8B-B14F-4D97-AF65-F5344CB8AC3E}">
        <p14:creationId xmlns:p14="http://schemas.microsoft.com/office/powerpoint/2010/main" val="343086972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p:txBody>
          <a:bodyPr/>
          <a:lstStyle/>
          <a:p>
            <a:r>
              <a:rPr lang="en-US" altLang="zh-CN"/>
              <a:t>5 </a:t>
            </a:r>
            <a:r>
              <a:rPr lang="zh-CN" altLang="en-US"/>
              <a:t>电子报刊排版与制作</a:t>
            </a:r>
            <a:r>
              <a:rPr lang="en-US" altLang="zh-CN"/>
              <a:t>&gt;&gt; 3</a:t>
            </a:r>
            <a:r>
              <a:rPr lang="zh-CN" altLang="en-US"/>
              <a:t>．实现方法</a:t>
            </a:r>
          </a:p>
        </p:txBody>
      </p:sp>
      <p:sp>
        <p:nvSpPr>
          <p:cNvPr id="254979" name="Rectangle 3"/>
          <p:cNvSpPr>
            <a:spLocks noGrp="1" noChangeArrowheads="1"/>
          </p:cNvSpPr>
          <p:nvPr>
            <p:ph type="body" idx="1"/>
          </p:nvPr>
        </p:nvSpPr>
        <p:spPr/>
        <p:txBody>
          <a:bodyPr/>
          <a:lstStyle/>
          <a:p>
            <a:r>
              <a:rPr lang="en-US" altLang="zh-CN" dirty="0" smtClean="0"/>
              <a:t>2</a:t>
            </a:r>
            <a:r>
              <a:rPr lang="zh-CN" altLang="en-US" dirty="0" smtClean="0"/>
              <a:t>）</a:t>
            </a:r>
            <a:r>
              <a:rPr lang="zh-CN" altLang="en-US" dirty="0"/>
              <a:t>设置分栏</a:t>
            </a:r>
          </a:p>
          <a:p>
            <a:pPr lvl="1"/>
            <a:r>
              <a:rPr lang="zh-CN" altLang="en-US" dirty="0"/>
              <a:t>将</a:t>
            </a:r>
            <a:r>
              <a:rPr lang="zh-CN" altLang="en-US" dirty="0">
                <a:latin typeface="Arial"/>
              </a:rPr>
              <a:t>“</a:t>
            </a:r>
            <a:r>
              <a:rPr lang="en-US" altLang="zh-CN" dirty="0"/>
              <a:t>JPEG</a:t>
            </a:r>
            <a:r>
              <a:rPr lang="zh-CN" altLang="en-US" dirty="0"/>
              <a:t>图片格式</a:t>
            </a:r>
            <a:r>
              <a:rPr lang="en-US" altLang="zh-CN" dirty="0">
                <a:latin typeface="Arial"/>
              </a:rPr>
              <a:t>……”</a:t>
            </a:r>
            <a:r>
              <a:rPr lang="en-US" altLang="zh-CN" dirty="0"/>
              <a:t> </a:t>
            </a:r>
            <a:r>
              <a:rPr lang="zh-CN" altLang="en-US" dirty="0"/>
              <a:t>文章分成等宽三栏。</a:t>
            </a:r>
          </a:p>
        </p:txBody>
      </p:sp>
      <p:pic>
        <p:nvPicPr>
          <p:cNvPr id="209922" name="Picture 2" descr="分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2611096"/>
            <a:ext cx="3561152" cy="377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128</a:t>
            </a:fld>
            <a:endParaRPr lang="en-US" altLang="zh-CN"/>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lstStyle/>
          <a:p>
            <a:r>
              <a:rPr lang="en-US" altLang="zh-CN"/>
              <a:t>5 </a:t>
            </a:r>
            <a:r>
              <a:rPr lang="zh-CN" altLang="en-US"/>
              <a:t>电子报刊排版与制作</a:t>
            </a:r>
            <a:r>
              <a:rPr lang="en-US" altLang="zh-CN"/>
              <a:t>&gt;&gt; 3</a:t>
            </a:r>
            <a:r>
              <a:rPr lang="zh-CN" altLang="en-US"/>
              <a:t>．实现方法</a:t>
            </a:r>
          </a:p>
        </p:txBody>
      </p:sp>
      <p:sp>
        <p:nvSpPr>
          <p:cNvPr id="256003" name="Rectangle 3"/>
          <p:cNvSpPr>
            <a:spLocks noGrp="1" noChangeArrowheads="1"/>
          </p:cNvSpPr>
          <p:nvPr>
            <p:ph type="body" idx="1"/>
          </p:nvPr>
        </p:nvSpPr>
        <p:spPr/>
        <p:txBody>
          <a:bodyPr/>
          <a:lstStyle/>
          <a:p>
            <a:r>
              <a:rPr lang="en-US" altLang="zh-CN"/>
              <a:t>2</a:t>
            </a:r>
            <a:r>
              <a:rPr lang="zh-CN" altLang="en-US"/>
              <a:t>）设置首字下沉</a:t>
            </a:r>
          </a:p>
          <a:p>
            <a:pPr lvl="1"/>
            <a:r>
              <a:rPr lang="zh-CN" altLang="en-US"/>
              <a:t>将文章</a:t>
            </a:r>
            <a:r>
              <a:rPr lang="zh-CN" altLang="en-US">
                <a:latin typeface="Arial"/>
              </a:rPr>
              <a:t>“</a:t>
            </a:r>
            <a:r>
              <a:rPr lang="en-US" altLang="zh-CN"/>
              <a:t>JPEG</a:t>
            </a:r>
            <a:r>
              <a:rPr lang="zh-CN" altLang="en-US"/>
              <a:t>图片格式</a:t>
            </a:r>
            <a:r>
              <a:rPr lang="en-US" altLang="zh-CN">
                <a:latin typeface="Arial"/>
              </a:rPr>
              <a:t>……”</a:t>
            </a:r>
            <a:r>
              <a:rPr lang="en-US" altLang="zh-CN"/>
              <a:t> </a:t>
            </a:r>
            <a:r>
              <a:rPr lang="zh-CN" altLang="en-US"/>
              <a:t>第一段设置首字下沉。</a:t>
            </a:r>
          </a:p>
        </p:txBody>
      </p:sp>
      <p:pic>
        <p:nvPicPr>
          <p:cNvPr id="210946" name="Picture 2" descr="首字下沉"/>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3080043"/>
            <a:ext cx="3425761" cy="280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0947" name="Picture 3" descr="首字下沉对话框"/>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3961" y="2492896"/>
            <a:ext cx="3485329" cy="3835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椭圆 1"/>
          <p:cNvSpPr/>
          <p:nvPr/>
        </p:nvSpPr>
        <p:spPr>
          <a:xfrm>
            <a:off x="6300192" y="4869160"/>
            <a:ext cx="1152128"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右箭头 2"/>
          <p:cNvSpPr/>
          <p:nvPr/>
        </p:nvSpPr>
        <p:spPr>
          <a:xfrm>
            <a:off x="4067944" y="5517232"/>
            <a:ext cx="648072" cy="216024"/>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F0D39DE6-22DC-4866-9A65-23BCF6534BB8}" type="slidenum">
              <a:rPr lang="en-US" altLang="zh-CN" smtClean="0"/>
              <a:pPr/>
              <a:t>129</a:t>
            </a:fld>
            <a:endParaRPr lang="en-US" altLang="zh-CN"/>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en-US" altLang="zh-CN" sz="2400" dirty="0"/>
              <a:t>1 </a:t>
            </a:r>
            <a:r>
              <a:rPr lang="zh-CN" altLang="en-US" sz="2400" dirty="0" smtClean="0"/>
              <a:t>快速访问工具栏及功能区的定制</a:t>
            </a:r>
            <a:r>
              <a:rPr lang="en-US" altLang="zh-CN" sz="2400" dirty="0" smtClean="0"/>
              <a:t>&gt;&gt;</a:t>
            </a:r>
            <a:r>
              <a:rPr lang="en-US" altLang="zh-CN" sz="2400" dirty="0"/>
              <a:t>6.</a:t>
            </a:r>
            <a:r>
              <a:rPr lang="zh-CN" altLang="en-US" sz="2400" dirty="0"/>
              <a:t>课外延伸 </a:t>
            </a:r>
          </a:p>
        </p:txBody>
      </p:sp>
      <p:sp>
        <p:nvSpPr>
          <p:cNvPr id="74755" name="Rectangle 3"/>
          <p:cNvSpPr>
            <a:spLocks noGrp="1" noChangeArrowheads="1"/>
          </p:cNvSpPr>
          <p:nvPr>
            <p:ph type="body" idx="1"/>
          </p:nvPr>
        </p:nvSpPr>
        <p:spPr/>
        <p:txBody>
          <a:bodyPr/>
          <a:lstStyle/>
          <a:p>
            <a:r>
              <a:rPr lang="zh-CN" altLang="en-US" dirty="0" smtClean="0"/>
              <a:t>（</a:t>
            </a:r>
            <a:r>
              <a:rPr lang="en-US" altLang="zh-CN" dirty="0" smtClean="0"/>
              <a:t>1</a:t>
            </a:r>
            <a:r>
              <a:rPr lang="zh-CN" altLang="en-US" dirty="0" smtClean="0"/>
              <a:t>）</a:t>
            </a:r>
            <a:r>
              <a:rPr lang="en-US" altLang="zh-CN" dirty="0">
                <a:solidFill>
                  <a:schemeClr val="tx1"/>
                </a:solidFill>
                <a:latin typeface="+mn-lt"/>
                <a:ea typeface="+mn-ea"/>
                <a:cs typeface="+mn-cs"/>
              </a:rPr>
              <a:t>Word 2010</a:t>
            </a:r>
            <a:r>
              <a:rPr lang="zh-CN" altLang="zh-CN" dirty="0">
                <a:solidFill>
                  <a:schemeClr val="tx1"/>
                </a:solidFill>
                <a:latin typeface="+mn-lt"/>
                <a:ea typeface="+mn-ea"/>
                <a:cs typeface="+mn-cs"/>
              </a:rPr>
              <a:t>的新增</a:t>
            </a:r>
            <a:r>
              <a:rPr lang="zh-CN" altLang="zh-CN" dirty="0" smtClean="0">
                <a:solidFill>
                  <a:schemeClr val="tx1"/>
                </a:solidFill>
                <a:latin typeface="+mn-lt"/>
                <a:ea typeface="+mn-ea"/>
                <a:cs typeface="+mn-cs"/>
              </a:rPr>
              <a:t>功能</a:t>
            </a:r>
            <a:endParaRPr lang="en-US" altLang="zh-CN" dirty="0" smtClean="0">
              <a:solidFill>
                <a:schemeClr val="tx1"/>
              </a:solidFill>
              <a:latin typeface="+mn-lt"/>
              <a:ea typeface="+mn-ea"/>
              <a:cs typeface="+mn-cs"/>
            </a:endParaRPr>
          </a:p>
          <a:p>
            <a:pPr lvl="1"/>
            <a:r>
              <a:rPr lang="zh-CN" altLang="zh-CN" dirty="0">
                <a:solidFill>
                  <a:schemeClr val="tx1"/>
                </a:solidFill>
                <a:latin typeface="+mn-lt"/>
                <a:ea typeface="+mn-ea"/>
                <a:cs typeface="+mn-cs"/>
              </a:rPr>
              <a:t>新增文字特效</a:t>
            </a:r>
            <a:r>
              <a:rPr lang="zh-CN" altLang="zh-CN" dirty="0" smtClean="0">
                <a:solidFill>
                  <a:schemeClr val="tx1"/>
                </a:solidFill>
                <a:latin typeface="+mn-lt"/>
                <a:ea typeface="+mn-ea"/>
                <a:cs typeface="+mn-cs"/>
              </a:rPr>
              <a:t>功能</a:t>
            </a:r>
            <a:endParaRPr lang="en-US" altLang="zh-CN" dirty="0" smtClean="0">
              <a:solidFill>
                <a:schemeClr val="tx1"/>
              </a:solidFill>
              <a:latin typeface="+mn-lt"/>
              <a:ea typeface="+mn-ea"/>
              <a:cs typeface="+mn-cs"/>
            </a:endParaRPr>
          </a:p>
          <a:p>
            <a:pPr lvl="1"/>
            <a:r>
              <a:rPr lang="zh-CN" altLang="zh-CN" dirty="0">
                <a:solidFill>
                  <a:schemeClr val="tx1"/>
                </a:solidFill>
                <a:latin typeface="+mn-lt"/>
                <a:ea typeface="+mn-ea"/>
                <a:cs typeface="+mn-cs"/>
              </a:rPr>
              <a:t>增强图片处理</a:t>
            </a:r>
            <a:r>
              <a:rPr lang="zh-CN" altLang="zh-CN" dirty="0" smtClean="0">
                <a:solidFill>
                  <a:schemeClr val="tx1"/>
                </a:solidFill>
                <a:latin typeface="+mn-lt"/>
                <a:ea typeface="+mn-ea"/>
                <a:cs typeface="+mn-cs"/>
              </a:rPr>
              <a:t>功能</a:t>
            </a:r>
            <a:endParaRPr lang="en-US" altLang="zh-CN" dirty="0" smtClean="0">
              <a:solidFill>
                <a:schemeClr val="tx1"/>
              </a:solidFill>
              <a:latin typeface="+mn-lt"/>
              <a:ea typeface="+mn-ea"/>
              <a:cs typeface="+mn-cs"/>
            </a:endParaRPr>
          </a:p>
          <a:p>
            <a:pPr lvl="1"/>
            <a:r>
              <a:rPr lang="zh-CN" altLang="zh-CN" dirty="0">
                <a:solidFill>
                  <a:schemeClr val="tx1"/>
                </a:solidFill>
                <a:latin typeface="+mn-lt"/>
                <a:ea typeface="+mn-ea"/>
                <a:cs typeface="+mn-cs"/>
              </a:rPr>
              <a:t>新增抠图</a:t>
            </a:r>
            <a:r>
              <a:rPr lang="zh-CN" altLang="zh-CN" dirty="0" smtClean="0">
                <a:solidFill>
                  <a:schemeClr val="tx1"/>
                </a:solidFill>
                <a:latin typeface="+mn-lt"/>
                <a:ea typeface="+mn-ea"/>
                <a:cs typeface="+mn-cs"/>
              </a:rPr>
              <a:t>功能</a:t>
            </a:r>
            <a:endParaRPr lang="en-US" altLang="zh-CN" dirty="0" smtClean="0">
              <a:solidFill>
                <a:schemeClr val="tx1"/>
              </a:solidFill>
              <a:latin typeface="+mn-lt"/>
              <a:ea typeface="+mn-ea"/>
              <a:cs typeface="+mn-cs"/>
            </a:endParaRPr>
          </a:p>
          <a:p>
            <a:pPr lvl="1"/>
            <a:r>
              <a:rPr lang="zh-CN" altLang="zh-CN" dirty="0">
                <a:solidFill>
                  <a:schemeClr val="tx1"/>
                </a:solidFill>
                <a:latin typeface="+mn-lt"/>
                <a:ea typeface="+mn-ea"/>
                <a:cs typeface="+mn-cs"/>
              </a:rPr>
              <a:t>新增屏幕截图</a:t>
            </a:r>
            <a:r>
              <a:rPr lang="zh-CN" altLang="zh-CN" dirty="0" smtClean="0">
                <a:solidFill>
                  <a:schemeClr val="tx1"/>
                </a:solidFill>
                <a:latin typeface="+mn-lt"/>
                <a:ea typeface="+mn-ea"/>
                <a:cs typeface="+mn-cs"/>
              </a:rPr>
              <a:t>功能</a:t>
            </a:r>
            <a:endParaRPr lang="en-US" altLang="zh-CN" dirty="0" smtClean="0">
              <a:solidFill>
                <a:schemeClr val="tx1"/>
              </a:solidFill>
              <a:latin typeface="+mn-lt"/>
              <a:ea typeface="+mn-ea"/>
              <a:cs typeface="+mn-cs"/>
            </a:endParaRPr>
          </a:p>
          <a:p>
            <a:pPr lvl="1"/>
            <a:r>
              <a:rPr lang="zh-CN" altLang="zh-CN" dirty="0">
                <a:solidFill>
                  <a:schemeClr val="tx1"/>
                </a:solidFill>
                <a:latin typeface="+mn-lt"/>
                <a:ea typeface="+mn-ea"/>
                <a:cs typeface="+mn-cs"/>
              </a:rPr>
              <a:t>增强</a:t>
            </a:r>
            <a:r>
              <a:rPr lang="zh-CN" altLang="zh-CN" dirty="0" smtClean="0">
                <a:solidFill>
                  <a:schemeClr val="tx1"/>
                </a:solidFill>
                <a:latin typeface="+mn-lt"/>
                <a:ea typeface="+mn-ea"/>
                <a:cs typeface="+mn-cs"/>
              </a:rPr>
              <a:t>功能图</a:t>
            </a:r>
            <a:endParaRPr lang="en-US" altLang="zh-CN" dirty="0" smtClean="0">
              <a:solidFill>
                <a:schemeClr val="tx1"/>
              </a:solidFill>
              <a:latin typeface="+mn-lt"/>
              <a:ea typeface="+mn-ea"/>
              <a:cs typeface="+mn-cs"/>
            </a:endParaRPr>
          </a:p>
          <a:p>
            <a:pPr lvl="1"/>
            <a:r>
              <a:rPr lang="zh-CN" altLang="zh-CN" dirty="0">
                <a:solidFill>
                  <a:schemeClr val="tx1"/>
                </a:solidFill>
                <a:latin typeface="+mn-lt"/>
                <a:ea typeface="+mn-ea"/>
                <a:cs typeface="+mn-cs"/>
              </a:rPr>
              <a:t>新增语言翻译</a:t>
            </a:r>
            <a:r>
              <a:rPr lang="zh-CN" altLang="zh-CN" dirty="0" smtClean="0">
                <a:solidFill>
                  <a:schemeClr val="tx1"/>
                </a:solidFill>
                <a:latin typeface="+mn-lt"/>
                <a:ea typeface="+mn-ea"/>
                <a:cs typeface="+mn-cs"/>
              </a:rPr>
              <a:t>功能</a:t>
            </a:r>
            <a:endParaRPr lang="en-US" altLang="zh-CN" dirty="0" smtClean="0">
              <a:solidFill>
                <a:schemeClr val="tx1"/>
              </a:solidFill>
              <a:latin typeface="+mn-lt"/>
              <a:ea typeface="+mn-ea"/>
              <a:cs typeface="+mn-cs"/>
            </a:endParaRPr>
          </a:p>
          <a:p>
            <a:r>
              <a:rPr lang="zh-CN" altLang="en-US" dirty="0" smtClean="0">
                <a:solidFill>
                  <a:schemeClr val="tx1"/>
                </a:solidFill>
                <a:latin typeface="+mn-lt"/>
                <a:ea typeface="+mn-ea"/>
                <a:cs typeface="+mn-cs"/>
              </a:rPr>
              <a:t>（</a:t>
            </a:r>
            <a:r>
              <a:rPr lang="en-US" altLang="zh-CN" dirty="0" smtClean="0">
                <a:solidFill>
                  <a:schemeClr val="tx1"/>
                </a:solidFill>
                <a:latin typeface="+mn-lt"/>
                <a:ea typeface="+mn-ea"/>
                <a:cs typeface="+mn-cs"/>
              </a:rPr>
              <a:t>2</a:t>
            </a:r>
            <a:r>
              <a:rPr lang="zh-CN" altLang="zh-CN" dirty="0">
                <a:solidFill>
                  <a:schemeClr val="tx1"/>
                </a:solidFill>
                <a:latin typeface="+mn-lt"/>
                <a:ea typeface="+mn-ea"/>
                <a:cs typeface="+mn-cs"/>
              </a:rPr>
              <a:t>）课外练习</a:t>
            </a:r>
          </a:p>
          <a:p>
            <a:pPr lvl="1"/>
            <a:r>
              <a:rPr lang="zh-CN" altLang="zh-CN" dirty="0">
                <a:solidFill>
                  <a:schemeClr val="tx1"/>
                </a:solidFill>
                <a:latin typeface="+mn-lt"/>
                <a:ea typeface="+mn-ea"/>
                <a:cs typeface="+mn-cs"/>
              </a:rPr>
              <a:t>如何恢复功能选项卡原始的配置</a:t>
            </a:r>
            <a:r>
              <a:rPr lang="zh-CN" altLang="zh-CN" dirty="0" smtClean="0">
                <a:solidFill>
                  <a:schemeClr val="tx1"/>
                </a:solidFill>
                <a:latin typeface="+mn-lt"/>
                <a:ea typeface="+mn-ea"/>
                <a:cs typeface="+mn-cs"/>
              </a:rPr>
              <a:t>？（</a:t>
            </a:r>
            <a:r>
              <a:rPr lang="zh-CN" altLang="zh-CN" dirty="0">
                <a:solidFill>
                  <a:schemeClr val="tx1"/>
                </a:solidFill>
                <a:latin typeface="+mn-lt"/>
                <a:ea typeface="+mn-ea"/>
                <a:cs typeface="+mn-cs"/>
              </a:rPr>
              <a:t>提示：可以在“</a:t>
            </a:r>
            <a:r>
              <a:rPr lang="en-US" altLang="zh-CN" dirty="0">
                <a:solidFill>
                  <a:schemeClr val="tx1"/>
                </a:solidFill>
                <a:latin typeface="+mn-lt"/>
                <a:ea typeface="+mn-ea"/>
                <a:cs typeface="+mn-cs"/>
              </a:rPr>
              <a:t>Word</a:t>
            </a:r>
            <a:r>
              <a:rPr lang="zh-CN" altLang="zh-CN" dirty="0">
                <a:solidFill>
                  <a:schemeClr val="tx1"/>
                </a:solidFill>
                <a:latin typeface="+mn-lt"/>
                <a:ea typeface="+mn-ea"/>
                <a:cs typeface="+mn-cs"/>
              </a:rPr>
              <a:t>选项”对话框中单击“重置”按钮。）</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13</a:t>
            </a:fld>
            <a:endParaRPr lang="en-US" altLang="zh-CN"/>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9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1484408"/>
            <a:ext cx="3341669" cy="46813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7029" name="Rectangle 5"/>
          <p:cNvSpPr>
            <a:spLocks noGrp="1" noChangeArrowheads="1"/>
          </p:cNvSpPr>
          <p:nvPr>
            <p:ph type="title"/>
          </p:nvPr>
        </p:nvSpPr>
        <p:spPr/>
        <p:txBody>
          <a:bodyPr/>
          <a:lstStyle/>
          <a:p>
            <a:r>
              <a:rPr lang="en-US" altLang="zh-CN"/>
              <a:t>5 </a:t>
            </a:r>
            <a:r>
              <a:rPr lang="zh-CN" altLang="en-US"/>
              <a:t>电子报刊排版与制作</a:t>
            </a:r>
            <a:r>
              <a:rPr lang="en-US" altLang="zh-CN"/>
              <a:t>&gt;&gt; 3</a:t>
            </a:r>
            <a:r>
              <a:rPr lang="zh-CN" altLang="en-US"/>
              <a:t>．实现方法</a:t>
            </a:r>
          </a:p>
        </p:txBody>
      </p:sp>
      <p:sp>
        <p:nvSpPr>
          <p:cNvPr id="257027" name="Rectangle 3"/>
          <p:cNvSpPr>
            <a:spLocks noGrp="1" noChangeArrowheads="1"/>
          </p:cNvSpPr>
          <p:nvPr>
            <p:ph type="body" sz="half" idx="1"/>
          </p:nvPr>
        </p:nvSpPr>
        <p:spPr/>
        <p:txBody>
          <a:bodyPr/>
          <a:lstStyle/>
          <a:p>
            <a:r>
              <a:rPr lang="en-US" altLang="zh-CN" sz="2400"/>
              <a:t>3</a:t>
            </a:r>
            <a:r>
              <a:rPr lang="zh-CN" altLang="en-US" sz="2400"/>
              <a:t>）插入和设置图片</a:t>
            </a:r>
          </a:p>
          <a:p>
            <a:endParaRPr lang="zh-CN" altLang="en-US" sz="2400"/>
          </a:p>
          <a:p>
            <a:r>
              <a:rPr lang="en-US" altLang="zh-CN" sz="2400"/>
              <a:t>4</a:t>
            </a:r>
            <a:r>
              <a:rPr lang="zh-CN" altLang="en-US" sz="2400"/>
              <a:t>）插入和设置文本框</a:t>
            </a:r>
          </a:p>
          <a:p>
            <a:pPr lvl="1"/>
            <a:r>
              <a:rPr lang="zh-CN" altLang="en-US"/>
              <a:t>①插入一个横排文本框和竖排文本框。</a:t>
            </a:r>
          </a:p>
          <a:p>
            <a:pPr lvl="1"/>
            <a:r>
              <a:rPr lang="zh-CN" altLang="en-US"/>
              <a:t>②设置横排文本框边框和</a:t>
            </a:r>
            <a:r>
              <a:rPr lang="zh-CN" altLang="en-US">
                <a:latin typeface="Arial"/>
              </a:rPr>
              <a:t>“</a:t>
            </a:r>
            <a:r>
              <a:rPr lang="zh-CN" altLang="en-US"/>
              <a:t>四周型</a:t>
            </a:r>
            <a:r>
              <a:rPr lang="zh-CN" altLang="en-US">
                <a:latin typeface="Arial"/>
              </a:rPr>
              <a:t>”</a:t>
            </a:r>
            <a:r>
              <a:rPr lang="zh-CN" altLang="en-US"/>
              <a:t>环绕方式，去除竖排文本框的边框。</a:t>
            </a:r>
          </a:p>
          <a:p>
            <a:pPr lvl="1"/>
            <a:r>
              <a:rPr lang="zh-CN" altLang="en-US"/>
              <a:t>③插入艺术化横线。</a:t>
            </a:r>
          </a:p>
        </p:txBody>
      </p:sp>
      <p:sp>
        <p:nvSpPr>
          <p:cNvPr id="257031" name="Oval 7"/>
          <p:cNvSpPr>
            <a:spLocks noChangeArrowheads="1"/>
          </p:cNvSpPr>
          <p:nvPr/>
        </p:nvSpPr>
        <p:spPr bwMode="auto">
          <a:xfrm>
            <a:off x="6156325" y="2133600"/>
            <a:ext cx="1657350" cy="935038"/>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7032" name="Line 8"/>
          <p:cNvSpPr>
            <a:spLocks noChangeShapeType="1"/>
          </p:cNvSpPr>
          <p:nvPr/>
        </p:nvSpPr>
        <p:spPr bwMode="auto">
          <a:xfrm>
            <a:off x="3708400" y="1773238"/>
            <a:ext cx="2447925" cy="792162"/>
          </a:xfrm>
          <a:prstGeom prst="line">
            <a:avLst/>
          </a:prstGeom>
          <a:noFill/>
          <a:ln w="952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7033" name="Oval 9"/>
          <p:cNvSpPr>
            <a:spLocks noChangeArrowheads="1"/>
          </p:cNvSpPr>
          <p:nvPr/>
        </p:nvSpPr>
        <p:spPr bwMode="auto">
          <a:xfrm>
            <a:off x="5435600" y="3213100"/>
            <a:ext cx="1584325" cy="2879725"/>
          </a:xfrm>
          <a:prstGeom prst="ellipse">
            <a:avLst/>
          </a:prstGeom>
          <a:noFill/>
          <a:ln w="9525">
            <a:solidFill>
              <a:srgbClr val="DB295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7034" name="Oval 10"/>
          <p:cNvSpPr>
            <a:spLocks noChangeArrowheads="1"/>
          </p:cNvSpPr>
          <p:nvPr/>
        </p:nvSpPr>
        <p:spPr bwMode="auto">
          <a:xfrm>
            <a:off x="7164388" y="4149725"/>
            <a:ext cx="1511300" cy="1943100"/>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7035" name="Oval 11"/>
          <p:cNvSpPr>
            <a:spLocks noChangeArrowheads="1"/>
          </p:cNvSpPr>
          <p:nvPr/>
        </p:nvSpPr>
        <p:spPr bwMode="auto">
          <a:xfrm>
            <a:off x="7019925" y="3716338"/>
            <a:ext cx="1655763" cy="576262"/>
          </a:xfrm>
          <a:prstGeom prst="ellipse">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7036" name="Line 12"/>
          <p:cNvSpPr>
            <a:spLocks noChangeShapeType="1"/>
          </p:cNvSpPr>
          <p:nvPr/>
        </p:nvSpPr>
        <p:spPr bwMode="auto">
          <a:xfrm flipV="1">
            <a:off x="4067175" y="4005263"/>
            <a:ext cx="3025775" cy="1152525"/>
          </a:xfrm>
          <a:prstGeom prst="line">
            <a:avLst/>
          </a:prstGeom>
          <a:noFill/>
          <a:ln w="952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7037" name="Line 13"/>
          <p:cNvSpPr>
            <a:spLocks noChangeShapeType="1"/>
          </p:cNvSpPr>
          <p:nvPr/>
        </p:nvSpPr>
        <p:spPr bwMode="auto">
          <a:xfrm>
            <a:off x="4427538" y="4221163"/>
            <a:ext cx="1081087" cy="0"/>
          </a:xfrm>
          <a:prstGeom prst="line">
            <a:avLst/>
          </a:prstGeom>
          <a:noFill/>
          <a:ln w="9525">
            <a:solidFill>
              <a:srgbClr val="DB295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 name="灯片编号占位符 1"/>
          <p:cNvSpPr>
            <a:spLocks noGrp="1"/>
          </p:cNvSpPr>
          <p:nvPr>
            <p:ph type="sldNum" sz="quarter" idx="12"/>
          </p:nvPr>
        </p:nvSpPr>
        <p:spPr/>
        <p:txBody>
          <a:bodyPr/>
          <a:lstStyle/>
          <a:p>
            <a:fld id="{0FFAE39B-C8F2-41C8-B22E-A833FCE57E23}" type="slidenum">
              <a:rPr lang="en-US" altLang="zh-CN" smtClean="0"/>
              <a:pPr/>
              <a:t>130</a:t>
            </a:fld>
            <a:endParaRPr lang="en-US" altLang="zh-CN"/>
          </a:p>
        </p:txBody>
      </p:sp>
      <p:sp>
        <p:nvSpPr>
          <p:cNvPr id="3" name="TextBox 2"/>
          <p:cNvSpPr txBox="1"/>
          <p:nvPr/>
        </p:nvSpPr>
        <p:spPr>
          <a:xfrm>
            <a:off x="5435600" y="6381328"/>
            <a:ext cx="2232744" cy="369332"/>
          </a:xfrm>
          <a:prstGeom prst="rect">
            <a:avLst/>
          </a:prstGeom>
          <a:noFill/>
        </p:spPr>
        <p:txBody>
          <a:bodyPr wrap="square" rtlCol="0">
            <a:spAutoFit/>
          </a:bodyPr>
          <a:lstStyle/>
          <a:p>
            <a:r>
              <a:rPr lang="zh-CN" altLang="en-US" dirty="0" smtClean="0">
                <a:hlinkClick r:id="rId3" action="ppaction://hlinksldjump"/>
              </a:rPr>
              <a:t>返回知识点</a:t>
            </a:r>
            <a:endParaRPr lang="zh-CN" altLang="en-US"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ChangeArrowheads="1"/>
          </p:cNvSpPr>
          <p:nvPr>
            <p:ph type="title"/>
          </p:nvPr>
        </p:nvSpPr>
        <p:spPr/>
        <p:txBody>
          <a:bodyPr/>
          <a:lstStyle/>
          <a:p>
            <a:r>
              <a:rPr lang="en-US" altLang="zh-CN"/>
              <a:t>5 </a:t>
            </a:r>
            <a:r>
              <a:rPr lang="zh-CN" altLang="en-US"/>
              <a:t>电子报刊排版与制作</a:t>
            </a:r>
            <a:r>
              <a:rPr lang="en-US" altLang="zh-CN"/>
              <a:t>&gt;&gt; 4</a:t>
            </a:r>
            <a:r>
              <a:rPr lang="zh-CN" altLang="en-US"/>
              <a:t>．课堂实践</a:t>
            </a:r>
          </a:p>
        </p:txBody>
      </p:sp>
      <p:sp>
        <p:nvSpPr>
          <p:cNvPr id="259075" name="Rectangle 3"/>
          <p:cNvSpPr>
            <a:spLocks noGrp="1" noChangeArrowheads="1"/>
          </p:cNvSpPr>
          <p:nvPr>
            <p:ph type="body" idx="1"/>
          </p:nvPr>
        </p:nvSpPr>
        <p:spPr>
          <a:xfrm>
            <a:off x="684213" y="1557338"/>
            <a:ext cx="8197850" cy="4968006"/>
          </a:xfrm>
        </p:spPr>
        <p:txBody>
          <a:bodyPr/>
          <a:lstStyle/>
          <a:p>
            <a:pPr>
              <a:lnSpc>
                <a:spcPct val="90000"/>
              </a:lnSpc>
            </a:pPr>
            <a:r>
              <a:rPr lang="zh-CN" altLang="en-US" dirty="0"/>
              <a:t>（</a:t>
            </a:r>
            <a:r>
              <a:rPr lang="en-US" altLang="zh-CN" dirty="0"/>
              <a:t>1</a:t>
            </a:r>
            <a:r>
              <a:rPr lang="zh-CN" altLang="en-US" dirty="0"/>
              <a:t>）实践本案例。</a:t>
            </a:r>
          </a:p>
          <a:p>
            <a:pPr>
              <a:lnSpc>
                <a:spcPct val="90000"/>
              </a:lnSpc>
            </a:pPr>
            <a:r>
              <a:rPr lang="zh-CN" altLang="en-US" dirty="0"/>
              <a:t>（</a:t>
            </a:r>
            <a:r>
              <a:rPr lang="en-US" altLang="zh-CN" dirty="0"/>
              <a:t>2</a:t>
            </a:r>
            <a:r>
              <a:rPr lang="zh-CN" altLang="en-US" dirty="0"/>
              <a:t>）打开配套练习资料</a:t>
            </a:r>
            <a:r>
              <a:rPr lang="zh-CN" altLang="en-US" dirty="0">
                <a:latin typeface="Arial"/>
              </a:rPr>
              <a:t>“</a:t>
            </a:r>
            <a:r>
              <a:rPr lang="zh-CN" altLang="en-US" dirty="0"/>
              <a:t>品牌</a:t>
            </a:r>
            <a:r>
              <a:rPr lang="zh-CN" altLang="en-US" dirty="0" smtClean="0"/>
              <a:t>知名度</a:t>
            </a:r>
            <a:r>
              <a:rPr lang="en-US" altLang="zh-CN" dirty="0" smtClean="0"/>
              <a:t>.</a:t>
            </a:r>
            <a:r>
              <a:rPr lang="en-US" altLang="zh-CN" dirty="0" err="1" smtClean="0"/>
              <a:t>docx</a:t>
            </a:r>
            <a:r>
              <a:rPr lang="en-US" altLang="zh-CN" dirty="0" smtClean="0">
                <a:latin typeface="Arial"/>
              </a:rPr>
              <a:t>”</a:t>
            </a:r>
            <a:r>
              <a:rPr lang="zh-CN" altLang="en-US" dirty="0"/>
              <a:t>，按下列要求进行操作：</a:t>
            </a:r>
          </a:p>
          <a:p>
            <a:pPr marL="0" indent="0">
              <a:buNone/>
            </a:pPr>
            <a:r>
              <a:rPr lang="en-US" altLang="zh-CN" sz="2400" dirty="0"/>
              <a:t>1</a:t>
            </a:r>
            <a:r>
              <a:rPr lang="zh-CN" altLang="zh-CN" sz="2400" dirty="0"/>
              <a:t>）在“品牌知名度</a:t>
            </a:r>
            <a:r>
              <a:rPr lang="en-US" altLang="zh-CN" sz="2400" dirty="0"/>
              <a:t>.</a:t>
            </a:r>
            <a:r>
              <a:rPr lang="en-US" altLang="zh-CN" sz="2400" dirty="0" err="1"/>
              <a:t>docx</a:t>
            </a:r>
            <a:r>
              <a:rPr lang="zh-CN" altLang="zh-CN" sz="2400" dirty="0"/>
              <a:t>”文档中插入一副剪贴画，要求图片大小：高</a:t>
            </a:r>
            <a:r>
              <a:rPr lang="en-US" altLang="zh-CN" sz="2400" dirty="0"/>
              <a:t>6</a:t>
            </a:r>
            <a:r>
              <a:rPr lang="zh-CN" altLang="zh-CN" sz="2400" dirty="0"/>
              <a:t>厘米，宽</a:t>
            </a:r>
            <a:r>
              <a:rPr lang="en-US" altLang="zh-CN" sz="2400" dirty="0"/>
              <a:t>5</a:t>
            </a:r>
            <a:r>
              <a:rPr lang="zh-CN" altLang="zh-CN" sz="2400" dirty="0"/>
              <a:t>厘米；环绕方式：四周型；文字环绕只在左侧；图片位置：位于页面绝对位置水平右侧、垂直下侧（</a:t>
            </a:r>
            <a:r>
              <a:rPr lang="en-US" altLang="zh-CN" sz="2400" dirty="0"/>
              <a:t>9</a:t>
            </a:r>
            <a:r>
              <a:rPr lang="zh-CN" altLang="zh-CN" sz="2400" dirty="0"/>
              <a:t>，</a:t>
            </a:r>
            <a:r>
              <a:rPr lang="en-US" altLang="zh-CN" sz="2400" dirty="0"/>
              <a:t>6</a:t>
            </a:r>
            <a:r>
              <a:rPr lang="zh-CN" altLang="zh-CN" sz="2400" dirty="0"/>
              <a:t>）厘米处；图片填充色为浅绿；图片边框为橙色</a:t>
            </a:r>
            <a:r>
              <a:rPr lang="en-US" altLang="zh-CN" sz="2400" dirty="0"/>
              <a:t>3</a:t>
            </a:r>
            <a:r>
              <a:rPr lang="zh-CN" altLang="zh-CN" sz="2400" dirty="0"/>
              <a:t>磅双线。</a:t>
            </a:r>
          </a:p>
          <a:p>
            <a:pPr marL="0" indent="0">
              <a:buNone/>
            </a:pPr>
            <a:r>
              <a:rPr lang="en-US" altLang="zh-CN" sz="2400" dirty="0"/>
              <a:t>2</a:t>
            </a:r>
            <a:r>
              <a:rPr lang="zh-CN" altLang="zh-CN" sz="2400" dirty="0"/>
              <a:t>）把标题换成艺术字标题，要求是：艺术字样式为“渐变填充</a:t>
            </a:r>
            <a:r>
              <a:rPr lang="en-US" altLang="zh-CN" sz="2400" dirty="0"/>
              <a:t>-</a:t>
            </a:r>
            <a:r>
              <a:rPr lang="zh-CN" altLang="zh-CN" sz="2400" dirty="0"/>
              <a:t>紫色，，强调文字颜色</a:t>
            </a:r>
            <a:r>
              <a:rPr lang="en-US" altLang="zh-CN" sz="2400" dirty="0"/>
              <a:t>4</a:t>
            </a:r>
            <a:r>
              <a:rPr lang="zh-CN" altLang="zh-CN" sz="2400" dirty="0"/>
              <a:t>，映像”，艺术字字体为隶书，字号为一号，上下型环绕方式，双波形。</a:t>
            </a:r>
          </a:p>
          <a:p>
            <a:pPr marL="0" indent="0">
              <a:buNone/>
            </a:pPr>
            <a:r>
              <a:rPr lang="en-US" altLang="zh-CN" sz="2400" dirty="0"/>
              <a:t>3</a:t>
            </a:r>
            <a:r>
              <a:rPr lang="zh-CN" altLang="zh-CN" sz="2400" dirty="0"/>
              <a:t>）制作如</a:t>
            </a:r>
            <a:r>
              <a:rPr lang="zh-CN" altLang="zh-CN" sz="2400" dirty="0" smtClean="0"/>
              <a:t>图所</a:t>
            </a:r>
            <a:r>
              <a:rPr lang="zh-CN" altLang="zh-CN" sz="2400" dirty="0"/>
              <a:t>示的背景图片水印。</a:t>
            </a:r>
            <a:endParaRPr lang="zh-CN" altLang="en-US" sz="2400"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131</a:t>
            </a:fld>
            <a:endParaRPr lang="en-US" altLang="zh-CN"/>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100" name="Rectangle 4"/>
          <p:cNvSpPr>
            <a:spLocks noGrp="1" noChangeArrowheads="1"/>
          </p:cNvSpPr>
          <p:nvPr>
            <p:ph type="title"/>
          </p:nvPr>
        </p:nvSpPr>
        <p:spPr/>
        <p:txBody>
          <a:bodyPr/>
          <a:lstStyle/>
          <a:p>
            <a:r>
              <a:rPr lang="en-US" altLang="zh-CN" dirty="0"/>
              <a:t>5 </a:t>
            </a:r>
            <a:r>
              <a:rPr lang="zh-CN" altLang="en-US" dirty="0"/>
              <a:t>电子报刊排版与制作</a:t>
            </a:r>
            <a:r>
              <a:rPr lang="en-US" altLang="zh-CN" dirty="0"/>
              <a:t>&gt;&gt; 4</a:t>
            </a:r>
            <a:r>
              <a:rPr lang="zh-CN" altLang="en-US" dirty="0"/>
              <a:t>．课堂实践</a:t>
            </a:r>
          </a:p>
        </p:txBody>
      </p:sp>
      <p:sp>
        <p:nvSpPr>
          <p:cNvPr id="260102" name="Text Box 6"/>
          <p:cNvSpPr txBox="1">
            <a:spLocks noChangeArrowheads="1"/>
          </p:cNvSpPr>
          <p:nvPr/>
        </p:nvSpPr>
        <p:spPr bwMode="auto">
          <a:xfrm>
            <a:off x="2916238" y="5942013"/>
            <a:ext cx="3384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dirty="0">
                <a:latin typeface="Arial"/>
              </a:rPr>
              <a:t>“</a:t>
            </a:r>
            <a:r>
              <a:rPr lang="zh-CN" altLang="en-US" dirty="0"/>
              <a:t>品牌</a:t>
            </a:r>
            <a:r>
              <a:rPr lang="zh-CN" altLang="en-US" dirty="0" smtClean="0"/>
              <a:t>知名度</a:t>
            </a:r>
            <a:r>
              <a:rPr lang="en-US" altLang="zh-CN" dirty="0" smtClean="0"/>
              <a:t>.</a:t>
            </a:r>
            <a:r>
              <a:rPr lang="en-US" altLang="zh-CN" dirty="0" err="1" smtClean="0"/>
              <a:t>docx</a:t>
            </a:r>
            <a:r>
              <a:rPr lang="en-US" altLang="zh-CN" dirty="0" smtClean="0">
                <a:latin typeface="Arial"/>
              </a:rPr>
              <a:t>”</a:t>
            </a:r>
            <a:r>
              <a:rPr lang="zh-CN" altLang="en-US" dirty="0"/>
              <a:t>排版效果</a:t>
            </a:r>
          </a:p>
        </p:txBody>
      </p:sp>
      <p:pic>
        <p:nvPicPr>
          <p:cNvPr id="212994" name="Picture 2" descr="品牌知名度样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6525" y="1484784"/>
            <a:ext cx="3859081" cy="4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0490BF76-7CC0-4091-9F47-B19C6176056A}" type="slidenum">
              <a:rPr lang="en-US" altLang="zh-CN" smtClean="0"/>
              <a:pPr/>
              <a:t>132</a:t>
            </a:fld>
            <a:endParaRPr lang="en-US" altLang="zh-CN"/>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5 </a:t>
            </a:r>
            <a:r>
              <a:rPr lang="zh-CN" altLang="en-US" dirty="0"/>
              <a:t>电子报刊排版与制作</a:t>
            </a:r>
            <a:r>
              <a:rPr lang="en-US" altLang="zh-CN" dirty="0"/>
              <a:t>&gt;&gt; 4</a:t>
            </a:r>
            <a:r>
              <a:rPr lang="zh-CN" altLang="en-US" dirty="0"/>
              <a:t>．课堂实践</a:t>
            </a:r>
          </a:p>
        </p:txBody>
      </p:sp>
      <p:sp>
        <p:nvSpPr>
          <p:cNvPr id="4" name="内容占位符 3"/>
          <p:cNvSpPr>
            <a:spLocks noGrp="1"/>
          </p:cNvSpPr>
          <p:nvPr>
            <p:ph idx="1"/>
          </p:nvPr>
        </p:nvSpPr>
        <p:spPr/>
        <p:txBody>
          <a:bodyPr/>
          <a:lstStyle/>
          <a:p>
            <a:r>
              <a:rPr lang="en-US" altLang="zh-CN" dirty="0"/>
              <a:t>1</a:t>
            </a:r>
            <a:r>
              <a:rPr lang="zh-CN" altLang="zh-CN" dirty="0"/>
              <a:t>）剪贴</a:t>
            </a:r>
            <a:r>
              <a:rPr lang="zh-CN" altLang="zh-CN" dirty="0" smtClean="0"/>
              <a:t>画</a:t>
            </a:r>
            <a:r>
              <a:rPr lang="zh-CN" altLang="en-US" dirty="0" smtClean="0"/>
              <a:t>操作步骤</a:t>
            </a:r>
            <a:endParaRPr lang="en-US" altLang="zh-CN" dirty="0" smtClean="0"/>
          </a:p>
          <a:p>
            <a:pPr marL="514350" indent="-514350">
              <a:buFont typeface="+mj-ea"/>
              <a:buAutoNum type="circleNumDbPlain"/>
            </a:pPr>
            <a:r>
              <a:rPr lang="zh-CN" altLang="en-US" dirty="0" smtClean="0"/>
              <a:t>插入剪贴画</a:t>
            </a:r>
            <a:endParaRPr lang="en-US" altLang="zh-CN" dirty="0" smtClean="0"/>
          </a:p>
          <a:p>
            <a:pPr marL="514350" indent="-514350">
              <a:buFont typeface="+mj-ea"/>
              <a:buAutoNum type="circleNumDbPlain"/>
            </a:pPr>
            <a:r>
              <a:rPr lang="zh-CN" altLang="zh-CN" dirty="0" smtClean="0"/>
              <a:t>图片大小</a:t>
            </a:r>
            <a:r>
              <a:rPr lang="zh-CN" altLang="en-US" dirty="0" smtClean="0"/>
              <a:t>：</a:t>
            </a:r>
            <a:r>
              <a:rPr lang="zh-CN" altLang="zh-CN" dirty="0"/>
              <a:t>高</a:t>
            </a:r>
            <a:r>
              <a:rPr lang="en-US" altLang="zh-CN" dirty="0"/>
              <a:t>6</a:t>
            </a:r>
            <a:r>
              <a:rPr lang="zh-CN" altLang="zh-CN" dirty="0"/>
              <a:t>厘米，宽</a:t>
            </a:r>
            <a:r>
              <a:rPr lang="en-US" altLang="zh-CN" dirty="0"/>
              <a:t>5</a:t>
            </a:r>
            <a:r>
              <a:rPr lang="zh-CN" altLang="zh-CN" dirty="0"/>
              <a:t>厘米</a:t>
            </a:r>
            <a:endParaRPr lang="en-US" altLang="zh-CN" dirty="0" smtClean="0"/>
          </a:p>
          <a:p>
            <a:pPr marL="514350" indent="-514350">
              <a:buFont typeface="+mj-ea"/>
              <a:buAutoNum type="circleNumDbPlain"/>
            </a:pPr>
            <a:r>
              <a:rPr lang="zh-CN" altLang="zh-CN" dirty="0"/>
              <a:t>环绕</a:t>
            </a:r>
            <a:r>
              <a:rPr lang="zh-CN" altLang="zh-CN" dirty="0" smtClean="0"/>
              <a:t>方式</a:t>
            </a:r>
            <a:r>
              <a:rPr lang="zh-CN" altLang="en-US" dirty="0" smtClean="0"/>
              <a:t>：</a:t>
            </a:r>
            <a:r>
              <a:rPr lang="zh-CN" altLang="zh-CN" dirty="0"/>
              <a:t>四周型</a:t>
            </a:r>
            <a:endParaRPr lang="en-US" altLang="zh-CN" dirty="0" smtClean="0"/>
          </a:p>
          <a:p>
            <a:pPr marL="514350" indent="-514350">
              <a:buFont typeface="+mj-ea"/>
              <a:buAutoNum type="circleNumDbPlain"/>
            </a:pPr>
            <a:r>
              <a:rPr lang="zh-CN" altLang="zh-CN" dirty="0"/>
              <a:t>文字环绕只在左侧</a:t>
            </a:r>
            <a:r>
              <a:rPr lang="zh-CN" altLang="zh-CN" dirty="0" smtClean="0"/>
              <a:t>设置</a:t>
            </a:r>
            <a:endParaRPr lang="en-US" altLang="zh-CN" dirty="0" smtClean="0"/>
          </a:p>
          <a:p>
            <a:pPr marL="514350" indent="-514350">
              <a:buFont typeface="+mj-ea"/>
              <a:buAutoNum type="circleNumDbPlain"/>
            </a:pPr>
            <a:r>
              <a:rPr lang="zh-CN" altLang="zh-CN" dirty="0"/>
              <a:t>图片</a:t>
            </a:r>
            <a:r>
              <a:rPr lang="zh-CN" altLang="zh-CN" dirty="0" smtClean="0"/>
              <a:t>位置</a:t>
            </a:r>
            <a:r>
              <a:rPr lang="zh-CN" altLang="en-US" dirty="0" smtClean="0"/>
              <a:t>：</a:t>
            </a:r>
            <a:r>
              <a:rPr lang="zh-CN" altLang="zh-CN" dirty="0"/>
              <a:t>位于页面绝对位置水平右侧、垂直下侧（</a:t>
            </a:r>
            <a:r>
              <a:rPr lang="en-US" altLang="zh-CN" dirty="0"/>
              <a:t>9</a:t>
            </a:r>
            <a:r>
              <a:rPr lang="zh-CN" altLang="zh-CN" dirty="0"/>
              <a:t>，</a:t>
            </a:r>
            <a:r>
              <a:rPr lang="en-US" altLang="zh-CN" dirty="0"/>
              <a:t>6</a:t>
            </a:r>
            <a:r>
              <a:rPr lang="zh-CN" altLang="zh-CN" dirty="0"/>
              <a:t>）厘米处</a:t>
            </a:r>
            <a:endParaRPr lang="en-US" altLang="zh-CN" dirty="0" smtClean="0"/>
          </a:p>
          <a:p>
            <a:pPr marL="514350" indent="-514350">
              <a:buFont typeface="+mj-ea"/>
              <a:buAutoNum type="circleNumDbPlain"/>
            </a:pPr>
            <a:r>
              <a:rPr lang="zh-CN" altLang="zh-CN" dirty="0"/>
              <a:t>图片填充</a:t>
            </a:r>
            <a:r>
              <a:rPr lang="zh-CN" altLang="zh-CN" dirty="0" smtClean="0"/>
              <a:t>色</a:t>
            </a:r>
            <a:r>
              <a:rPr lang="zh-CN" altLang="en-US" dirty="0" smtClean="0"/>
              <a:t>：</a:t>
            </a:r>
            <a:r>
              <a:rPr lang="zh-CN" altLang="zh-CN" dirty="0" smtClean="0"/>
              <a:t>浅绿</a:t>
            </a:r>
            <a:r>
              <a:rPr lang="zh-CN" altLang="zh-CN" dirty="0"/>
              <a:t>；图片</a:t>
            </a:r>
            <a:r>
              <a:rPr lang="zh-CN" altLang="zh-CN" dirty="0" smtClean="0"/>
              <a:t>边框</a:t>
            </a:r>
            <a:r>
              <a:rPr lang="zh-CN" altLang="en-US" dirty="0" smtClean="0"/>
              <a:t>：</a:t>
            </a:r>
            <a:r>
              <a:rPr lang="zh-CN" altLang="zh-CN" dirty="0" smtClean="0"/>
              <a:t>橙色</a:t>
            </a:r>
            <a:r>
              <a:rPr lang="en-US" altLang="zh-CN" dirty="0"/>
              <a:t>3</a:t>
            </a:r>
            <a:r>
              <a:rPr lang="zh-CN" altLang="zh-CN" dirty="0"/>
              <a:t>磅双线</a:t>
            </a:r>
            <a:endParaRPr lang="zh-CN" altLang="en-US" dirty="0"/>
          </a:p>
        </p:txBody>
      </p:sp>
      <p:pic>
        <p:nvPicPr>
          <p:cNvPr id="2140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4248" y="1988840"/>
            <a:ext cx="2115651" cy="1728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133</a:t>
            </a:fld>
            <a:endParaRPr lang="en-US" altLang="zh-CN"/>
          </a:p>
        </p:txBody>
      </p:sp>
    </p:spTree>
    <p:extLst>
      <p:ext uri="{BB962C8B-B14F-4D97-AF65-F5344CB8AC3E}">
        <p14:creationId xmlns:p14="http://schemas.microsoft.com/office/powerpoint/2010/main" val="170413795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en-US" altLang="zh-CN" dirty="0"/>
              <a:t>2</a:t>
            </a:r>
            <a:r>
              <a:rPr lang="zh-CN" altLang="zh-CN" dirty="0"/>
              <a:t>）艺术字标题设置操作</a:t>
            </a:r>
            <a:r>
              <a:rPr lang="zh-CN" altLang="zh-CN" dirty="0" smtClean="0"/>
              <a:t>步骤</a:t>
            </a:r>
            <a:endParaRPr lang="en-US" altLang="zh-CN" dirty="0" smtClean="0"/>
          </a:p>
          <a:p>
            <a:pPr marL="914400" lvl="1" indent="-457200">
              <a:buFont typeface="+mj-ea"/>
              <a:buAutoNum type="circleNumDbPlain"/>
            </a:pPr>
            <a:r>
              <a:rPr lang="zh-CN" altLang="zh-CN" dirty="0"/>
              <a:t>“插入→文本</a:t>
            </a:r>
            <a:r>
              <a:rPr lang="en-US" altLang="zh-CN" dirty="0"/>
              <a:t>|</a:t>
            </a:r>
            <a:r>
              <a:rPr lang="zh-CN" altLang="zh-CN" dirty="0"/>
              <a:t>艺术字</a:t>
            </a:r>
            <a:r>
              <a:rPr lang="en-US" altLang="zh-CN" dirty="0" smtClean="0"/>
              <a:t>”</a:t>
            </a:r>
          </a:p>
          <a:p>
            <a:pPr marL="914400" lvl="1" indent="-457200">
              <a:buFont typeface="+mj-ea"/>
              <a:buAutoNum type="circleNumDbPlain"/>
            </a:pPr>
            <a:r>
              <a:rPr lang="zh-CN" altLang="zh-CN" dirty="0"/>
              <a:t>“开始”选项</a:t>
            </a:r>
            <a:r>
              <a:rPr lang="zh-CN" altLang="zh-CN" dirty="0" smtClean="0"/>
              <a:t>卡</a:t>
            </a:r>
            <a:r>
              <a:rPr lang="zh-CN" altLang="en-US" dirty="0" smtClean="0"/>
              <a:t>，</a:t>
            </a:r>
            <a:r>
              <a:rPr lang="zh-CN" altLang="zh-CN" dirty="0" smtClean="0"/>
              <a:t>隶书、一号</a:t>
            </a:r>
            <a:endParaRPr lang="en-US" altLang="zh-CN" dirty="0" smtClean="0"/>
          </a:p>
          <a:p>
            <a:pPr marL="914400" lvl="1" indent="-457200">
              <a:buFont typeface="+mj-ea"/>
              <a:buAutoNum type="circleNumDbPlain"/>
            </a:pPr>
            <a:r>
              <a:rPr lang="zh-CN" altLang="zh-CN" dirty="0"/>
              <a:t>“绘图工具</a:t>
            </a:r>
            <a:r>
              <a:rPr lang="en-US" altLang="zh-CN" dirty="0"/>
              <a:t>|</a:t>
            </a:r>
            <a:r>
              <a:rPr lang="zh-CN" altLang="zh-CN" dirty="0" smtClean="0"/>
              <a:t>格式</a:t>
            </a:r>
            <a:endParaRPr lang="en-US" altLang="zh-CN" dirty="0" smtClean="0"/>
          </a:p>
          <a:p>
            <a:pPr marL="457200" lvl="1" indent="0">
              <a:buNone/>
            </a:pPr>
            <a:r>
              <a:rPr lang="en-US" altLang="zh-CN" dirty="0" smtClean="0"/>
              <a:t>      </a:t>
            </a:r>
            <a:r>
              <a:rPr lang="zh-CN" altLang="zh-CN" dirty="0" smtClean="0"/>
              <a:t>→</a:t>
            </a:r>
            <a:r>
              <a:rPr lang="zh-CN" altLang="zh-CN" dirty="0"/>
              <a:t>排列</a:t>
            </a:r>
            <a:r>
              <a:rPr lang="en-US" altLang="zh-CN" dirty="0"/>
              <a:t>|</a:t>
            </a:r>
            <a:r>
              <a:rPr lang="zh-CN" altLang="zh-CN" dirty="0"/>
              <a:t>自动</a:t>
            </a:r>
            <a:r>
              <a:rPr lang="zh-CN" altLang="zh-CN" dirty="0" smtClean="0"/>
              <a:t>换行</a:t>
            </a:r>
            <a:endParaRPr lang="en-US" altLang="zh-CN" dirty="0" smtClean="0"/>
          </a:p>
          <a:p>
            <a:pPr marL="457200" lvl="1" indent="0">
              <a:buNone/>
            </a:pPr>
            <a:r>
              <a:rPr lang="en-US" altLang="zh-CN" dirty="0" smtClean="0"/>
              <a:t>      </a:t>
            </a:r>
            <a:r>
              <a:rPr lang="zh-CN" altLang="zh-CN" dirty="0" smtClean="0"/>
              <a:t>→</a:t>
            </a:r>
            <a:r>
              <a:rPr lang="zh-CN" altLang="zh-CN" dirty="0"/>
              <a:t>上下型</a:t>
            </a:r>
            <a:r>
              <a:rPr lang="zh-CN" altLang="zh-CN" dirty="0" smtClean="0"/>
              <a:t>环绕</a:t>
            </a:r>
            <a:r>
              <a:rPr lang="zh-CN" altLang="en-US" dirty="0" smtClean="0"/>
              <a:t>”</a:t>
            </a:r>
            <a:endParaRPr lang="en-US" altLang="zh-CN" dirty="0" smtClean="0"/>
          </a:p>
          <a:p>
            <a:pPr marL="914400" lvl="1" indent="-457200">
              <a:buFont typeface="+mj-ea"/>
              <a:buAutoNum type="circleNumDbPlain" startAt="4"/>
            </a:pPr>
            <a:r>
              <a:rPr lang="zh-CN" altLang="zh-CN" dirty="0"/>
              <a:t>“绘图工具</a:t>
            </a:r>
            <a:r>
              <a:rPr lang="en-US" altLang="zh-CN" dirty="0"/>
              <a:t>|</a:t>
            </a:r>
            <a:r>
              <a:rPr lang="zh-CN" altLang="zh-CN" dirty="0" smtClean="0"/>
              <a:t>格式</a:t>
            </a:r>
            <a:endParaRPr lang="en-US" altLang="zh-CN" dirty="0" smtClean="0"/>
          </a:p>
          <a:p>
            <a:pPr marL="457200" lvl="1" indent="0">
              <a:buNone/>
            </a:pPr>
            <a:r>
              <a:rPr lang="en-US" altLang="zh-CN" dirty="0" smtClean="0"/>
              <a:t>      </a:t>
            </a:r>
            <a:r>
              <a:rPr lang="zh-CN" altLang="zh-CN" dirty="0" smtClean="0"/>
              <a:t>→艺术</a:t>
            </a:r>
            <a:r>
              <a:rPr lang="zh-CN" altLang="zh-CN" dirty="0"/>
              <a:t>字样式</a:t>
            </a:r>
            <a:r>
              <a:rPr lang="en-US" altLang="zh-CN" dirty="0"/>
              <a:t>|</a:t>
            </a:r>
            <a:r>
              <a:rPr lang="zh-CN" altLang="zh-CN" dirty="0"/>
              <a:t>文本</a:t>
            </a:r>
            <a:r>
              <a:rPr lang="zh-CN" altLang="zh-CN" dirty="0" smtClean="0"/>
              <a:t>效果</a:t>
            </a:r>
            <a:endParaRPr lang="en-US" altLang="zh-CN" dirty="0" smtClean="0"/>
          </a:p>
          <a:p>
            <a:pPr marL="457200" lvl="1" indent="0">
              <a:buNone/>
            </a:pPr>
            <a:r>
              <a:rPr lang="en-US" altLang="zh-CN" dirty="0" smtClean="0"/>
              <a:t>      </a:t>
            </a:r>
            <a:r>
              <a:rPr lang="zh-CN" altLang="zh-CN" dirty="0" smtClean="0"/>
              <a:t>→</a:t>
            </a:r>
            <a:r>
              <a:rPr lang="zh-CN" altLang="zh-CN" dirty="0"/>
              <a:t>转换→双波形</a:t>
            </a:r>
            <a:r>
              <a:rPr lang="en-US" altLang="zh-CN" dirty="0" smtClean="0"/>
              <a:t>1</a:t>
            </a:r>
            <a:r>
              <a:rPr lang="zh-CN" altLang="en-US" dirty="0" smtClean="0"/>
              <a:t>”</a:t>
            </a:r>
            <a:endParaRPr lang="zh-CN" altLang="en-US" dirty="0"/>
          </a:p>
        </p:txBody>
      </p:sp>
      <p:pic>
        <p:nvPicPr>
          <p:cNvPr id="215042" name="Picture 2" descr="艺术字"/>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1141" y="116632"/>
            <a:ext cx="3077363" cy="3052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43" name="Picture 3" descr="艺术字双波形"/>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1141" y="3208180"/>
            <a:ext cx="3077363" cy="3245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右箭头 3"/>
          <p:cNvSpPr/>
          <p:nvPr/>
        </p:nvSpPr>
        <p:spPr>
          <a:xfrm>
            <a:off x="5004048" y="2204864"/>
            <a:ext cx="648072" cy="216024"/>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a:off x="5004048" y="5229200"/>
            <a:ext cx="648072" cy="216024"/>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灯片编号占位符 4"/>
          <p:cNvSpPr>
            <a:spLocks noGrp="1"/>
          </p:cNvSpPr>
          <p:nvPr>
            <p:ph type="sldNum" sz="quarter" idx="12"/>
          </p:nvPr>
        </p:nvSpPr>
        <p:spPr/>
        <p:txBody>
          <a:bodyPr/>
          <a:lstStyle/>
          <a:p>
            <a:fld id="{F0D39DE6-22DC-4866-9A65-23BCF6534BB8}" type="slidenum">
              <a:rPr lang="en-US" altLang="zh-CN" smtClean="0"/>
              <a:pPr/>
              <a:t>134</a:t>
            </a:fld>
            <a:endParaRPr lang="en-US" altLang="zh-CN"/>
          </a:p>
        </p:txBody>
      </p:sp>
    </p:spTree>
    <p:extLst>
      <p:ext uri="{BB962C8B-B14F-4D97-AF65-F5344CB8AC3E}">
        <p14:creationId xmlns:p14="http://schemas.microsoft.com/office/powerpoint/2010/main" val="413175466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en-US" dirty="0"/>
              <a:t>电子报刊排版与制作</a:t>
            </a:r>
            <a:r>
              <a:rPr lang="en-US" altLang="zh-CN" dirty="0"/>
              <a:t>&gt;&gt; 4</a:t>
            </a:r>
            <a:r>
              <a:rPr lang="zh-CN" altLang="en-US" dirty="0"/>
              <a:t>．课堂实践</a:t>
            </a:r>
          </a:p>
        </p:txBody>
      </p:sp>
      <p:sp>
        <p:nvSpPr>
          <p:cNvPr id="3" name="内容占位符 2"/>
          <p:cNvSpPr>
            <a:spLocks noGrp="1"/>
          </p:cNvSpPr>
          <p:nvPr>
            <p:ph idx="1"/>
          </p:nvPr>
        </p:nvSpPr>
        <p:spPr/>
        <p:txBody>
          <a:bodyPr/>
          <a:lstStyle/>
          <a:p>
            <a:r>
              <a:rPr lang="en-US" altLang="zh-CN" dirty="0"/>
              <a:t>3</a:t>
            </a:r>
            <a:r>
              <a:rPr lang="zh-CN" altLang="zh-CN" dirty="0"/>
              <a:t>）背景图片水印设置操作</a:t>
            </a:r>
            <a:r>
              <a:rPr lang="zh-CN" altLang="zh-CN" dirty="0" smtClean="0"/>
              <a:t>步骤</a:t>
            </a:r>
            <a:endParaRPr lang="en-US" altLang="zh-CN" dirty="0" smtClean="0"/>
          </a:p>
          <a:p>
            <a:pPr lvl="1"/>
            <a:r>
              <a:rPr lang="zh-CN" altLang="zh-CN" dirty="0"/>
              <a:t>“页面布局→页面背景</a:t>
            </a:r>
            <a:r>
              <a:rPr lang="en-US" altLang="zh-CN" dirty="0"/>
              <a:t>|</a:t>
            </a:r>
            <a:r>
              <a:rPr lang="zh-CN" altLang="zh-CN" dirty="0"/>
              <a:t>水印→自定义水印</a:t>
            </a:r>
            <a:r>
              <a:rPr lang="en-US" altLang="zh-CN" dirty="0"/>
              <a:t>”</a:t>
            </a:r>
            <a:endParaRPr lang="zh-CN" altLang="en-US" dirty="0"/>
          </a:p>
        </p:txBody>
      </p:sp>
      <p:pic>
        <p:nvPicPr>
          <p:cNvPr id="216066" name="Picture 2" descr="水印对话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2646660"/>
            <a:ext cx="5629776"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12"/>
          </p:nvPr>
        </p:nvSpPr>
        <p:spPr/>
        <p:txBody>
          <a:bodyPr/>
          <a:lstStyle/>
          <a:p>
            <a:fld id="{F0D39DE6-22DC-4866-9A65-23BCF6534BB8}" type="slidenum">
              <a:rPr lang="en-US" altLang="zh-CN" smtClean="0"/>
              <a:pPr/>
              <a:t>135</a:t>
            </a:fld>
            <a:endParaRPr lang="en-US" altLang="zh-CN"/>
          </a:p>
        </p:txBody>
      </p:sp>
    </p:spTree>
    <p:extLst>
      <p:ext uri="{BB962C8B-B14F-4D97-AF65-F5344CB8AC3E}">
        <p14:creationId xmlns:p14="http://schemas.microsoft.com/office/powerpoint/2010/main" val="144462808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lstStyle/>
          <a:p>
            <a:r>
              <a:rPr lang="en-US" altLang="zh-CN"/>
              <a:t>5 </a:t>
            </a:r>
            <a:r>
              <a:rPr lang="zh-CN" altLang="en-US"/>
              <a:t>电子报刊排版与制作</a:t>
            </a:r>
            <a:r>
              <a:rPr lang="en-US" altLang="zh-CN"/>
              <a:t>&gt;&gt; 4</a:t>
            </a:r>
            <a:r>
              <a:rPr lang="zh-CN" altLang="en-US"/>
              <a:t>．课堂实践</a:t>
            </a:r>
          </a:p>
        </p:txBody>
      </p:sp>
      <p:sp>
        <p:nvSpPr>
          <p:cNvPr id="262147" name="Rectangle 3"/>
          <p:cNvSpPr>
            <a:spLocks noGrp="1" noChangeArrowheads="1"/>
          </p:cNvSpPr>
          <p:nvPr>
            <p:ph type="body" idx="1"/>
          </p:nvPr>
        </p:nvSpPr>
        <p:spPr/>
        <p:txBody>
          <a:bodyPr/>
          <a:lstStyle/>
          <a:p>
            <a:r>
              <a:rPr lang="zh-CN" altLang="en-US" dirty="0"/>
              <a:t>（</a:t>
            </a:r>
            <a:r>
              <a:rPr lang="en-US" altLang="zh-CN" dirty="0"/>
              <a:t>3</a:t>
            </a:r>
            <a:r>
              <a:rPr lang="zh-CN" altLang="en-US" dirty="0"/>
              <a:t>）利用自选图形中的流程图绘制注册电子邮箱流程图</a:t>
            </a:r>
            <a:r>
              <a:rPr lang="zh-CN" altLang="en-US" dirty="0" smtClean="0"/>
              <a:t>。</a:t>
            </a:r>
            <a:endParaRPr lang="en-US" altLang="zh-CN" dirty="0" smtClean="0"/>
          </a:p>
          <a:p>
            <a:pPr marL="514350" indent="-514350">
              <a:buFont typeface="+mj-ea"/>
              <a:buAutoNum type="circleNumDbPlain"/>
            </a:pPr>
            <a:r>
              <a:rPr lang="zh-CN" altLang="zh-CN" sz="2400" dirty="0"/>
              <a:t>“插入→插图</a:t>
            </a:r>
            <a:r>
              <a:rPr lang="en-US" altLang="zh-CN" sz="2400" dirty="0"/>
              <a:t>|</a:t>
            </a:r>
            <a:r>
              <a:rPr lang="zh-CN" altLang="zh-CN" sz="2400" dirty="0"/>
              <a:t>形状</a:t>
            </a:r>
            <a:r>
              <a:rPr lang="zh-CN" altLang="zh-CN" sz="2400" dirty="0" smtClean="0"/>
              <a:t>”</a:t>
            </a:r>
            <a:endParaRPr lang="en-US" altLang="zh-CN" sz="2400" dirty="0" smtClean="0"/>
          </a:p>
          <a:p>
            <a:pPr marL="514350" indent="-514350">
              <a:buFont typeface="+mj-ea"/>
              <a:buAutoNum type="circleNumDbPlain"/>
            </a:pPr>
            <a:r>
              <a:rPr lang="zh-CN" altLang="zh-CN" sz="2400" dirty="0"/>
              <a:t>“绘图工具</a:t>
            </a:r>
            <a:r>
              <a:rPr lang="en-US" altLang="zh-CN" sz="2400" dirty="0"/>
              <a:t>|</a:t>
            </a:r>
            <a:r>
              <a:rPr lang="zh-CN" altLang="zh-CN" sz="2400" dirty="0"/>
              <a:t>格式→插入形状</a:t>
            </a:r>
            <a:r>
              <a:rPr lang="zh-CN" altLang="zh-CN" sz="2400" dirty="0" smtClean="0"/>
              <a:t>”</a:t>
            </a:r>
            <a:endParaRPr lang="en-US" altLang="zh-CN" sz="2400" dirty="0" smtClean="0"/>
          </a:p>
          <a:p>
            <a:pPr marL="514350" indent="-514350">
              <a:buFont typeface="+mj-ea"/>
              <a:buAutoNum type="circleNumDbPlain"/>
            </a:pPr>
            <a:r>
              <a:rPr lang="zh-CN" altLang="zh-CN" sz="2400" dirty="0"/>
              <a:t>“是”、“否”两个</a:t>
            </a:r>
            <a:r>
              <a:rPr lang="zh-CN" altLang="zh-CN" sz="2400" dirty="0" smtClean="0"/>
              <a:t>文本框</a:t>
            </a:r>
            <a:endParaRPr lang="en-US" altLang="zh-CN" sz="2400" dirty="0" smtClean="0"/>
          </a:p>
          <a:p>
            <a:pPr marL="514350" indent="-514350">
              <a:buFont typeface="+mj-ea"/>
              <a:buAutoNum type="circleNumDbPlain"/>
            </a:pPr>
            <a:r>
              <a:rPr lang="zh-CN" altLang="zh-CN" sz="2400" dirty="0"/>
              <a:t>“绘图工具</a:t>
            </a:r>
            <a:r>
              <a:rPr lang="en-US" altLang="zh-CN" sz="2400" dirty="0"/>
              <a:t>|</a:t>
            </a:r>
            <a:r>
              <a:rPr lang="zh-CN" altLang="zh-CN" sz="2400" dirty="0"/>
              <a:t>格式→形状样式”组</a:t>
            </a:r>
            <a:r>
              <a:rPr lang="zh-CN" altLang="zh-CN" sz="2400" dirty="0" smtClean="0"/>
              <a:t>中</a:t>
            </a:r>
            <a:endParaRPr lang="en-US" altLang="zh-CN" sz="2400" dirty="0" smtClean="0"/>
          </a:p>
          <a:p>
            <a:pPr marL="0" indent="0">
              <a:buNone/>
            </a:pPr>
            <a:r>
              <a:rPr lang="en-US" altLang="zh-CN" sz="2400" dirty="0" smtClean="0"/>
              <a:t>       </a:t>
            </a:r>
            <a:r>
              <a:rPr lang="zh-CN" altLang="zh-CN" sz="2400" dirty="0" smtClean="0"/>
              <a:t>选择</a:t>
            </a:r>
            <a:r>
              <a:rPr lang="zh-CN" altLang="zh-CN" sz="2400" dirty="0"/>
              <a:t>适当的样式</a:t>
            </a:r>
            <a:endParaRPr lang="zh-CN" altLang="en-US" sz="2400" dirty="0"/>
          </a:p>
        </p:txBody>
      </p:sp>
      <p:pic>
        <p:nvPicPr>
          <p:cNvPr id="217090" name="Picture 2" descr="流程图样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2180331"/>
            <a:ext cx="2376264" cy="411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136</a:t>
            </a:fld>
            <a:endParaRPr lang="en-US" altLang="zh-CN"/>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ChangeArrowheads="1"/>
          </p:cNvSpPr>
          <p:nvPr>
            <p:ph type="title"/>
          </p:nvPr>
        </p:nvSpPr>
        <p:spPr/>
        <p:txBody>
          <a:bodyPr/>
          <a:lstStyle/>
          <a:p>
            <a:r>
              <a:rPr lang="en-US" altLang="zh-CN" dirty="0"/>
              <a:t>5 </a:t>
            </a:r>
            <a:r>
              <a:rPr lang="zh-CN" altLang="en-US" dirty="0"/>
              <a:t>电子报刊排版与制作</a:t>
            </a:r>
            <a:r>
              <a:rPr lang="en-US" altLang="zh-CN" dirty="0"/>
              <a:t>&gt;&gt; 4</a:t>
            </a:r>
            <a:r>
              <a:rPr lang="zh-CN" altLang="en-US" dirty="0"/>
              <a:t>．课堂实践</a:t>
            </a:r>
          </a:p>
        </p:txBody>
      </p:sp>
      <p:sp>
        <p:nvSpPr>
          <p:cNvPr id="263171" name="Rectangle 3"/>
          <p:cNvSpPr>
            <a:spLocks noGrp="1" noChangeArrowheads="1"/>
          </p:cNvSpPr>
          <p:nvPr>
            <p:ph type="body" idx="1"/>
          </p:nvPr>
        </p:nvSpPr>
        <p:spPr/>
        <p:txBody>
          <a:bodyPr/>
          <a:lstStyle/>
          <a:p>
            <a:r>
              <a:rPr lang="zh-CN" altLang="en-US" dirty="0"/>
              <a:t>（</a:t>
            </a:r>
            <a:r>
              <a:rPr lang="en-US" altLang="zh-CN" dirty="0"/>
              <a:t>4</a:t>
            </a:r>
            <a:r>
              <a:rPr lang="zh-CN" altLang="en-US" dirty="0"/>
              <a:t>）组织结构图</a:t>
            </a:r>
          </a:p>
          <a:p>
            <a:pPr marL="914400" lvl="1" indent="-457200">
              <a:buFont typeface="+mj-ea"/>
              <a:buAutoNum type="circleNumDbPlain"/>
            </a:pPr>
            <a:r>
              <a:rPr lang="zh-CN" altLang="zh-CN" dirty="0"/>
              <a:t>“插入→插图</a:t>
            </a:r>
            <a:r>
              <a:rPr lang="en-US" altLang="zh-CN" dirty="0"/>
              <a:t>|</a:t>
            </a:r>
            <a:r>
              <a:rPr lang="en-US" altLang="zh-CN" dirty="0" smtClean="0"/>
              <a:t>SmartArt</a:t>
            </a:r>
            <a:r>
              <a:rPr lang="zh-CN" altLang="zh-CN" dirty="0"/>
              <a:t> →</a:t>
            </a:r>
            <a:r>
              <a:rPr lang="zh-CN" altLang="zh-CN" dirty="0" smtClean="0"/>
              <a:t>层次结构→组织结构图”</a:t>
            </a:r>
            <a:endParaRPr lang="zh-CN" altLang="en-US" dirty="0"/>
          </a:p>
        </p:txBody>
      </p:sp>
      <p:pic>
        <p:nvPicPr>
          <p:cNvPr id="218115" name="Picture 3" descr="smart设计"/>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71" y="3356992"/>
            <a:ext cx="8746401"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8116" name="Picture 4" descr="smart格式"/>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19" y="5301208"/>
            <a:ext cx="8602638" cy="991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8114" name="Picture 2" descr="组织结构图样例"/>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3968" y="2687786"/>
            <a:ext cx="4608512" cy="3621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137</a:t>
            </a:fld>
            <a:endParaRPr lang="en-US" altLang="zh-CN"/>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en-US" dirty="0"/>
              <a:t>电子报刊排版与制作</a:t>
            </a:r>
            <a:r>
              <a:rPr lang="en-US" altLang="zh-CN" dirty="0"/>
              <a:t>&gt;&gt; 4</a:t>
            </a:r>
            <a:r>
              <a:rPr lang="zh-CN" altLang="en-US" dirty="0"/>
              <a:t>．课堂实践</a:t>
            </a:r>
          </a:p>
        </p:txBody>
      </p:sp>
      <p:sp>
        <p:nvSpPr>
          <p:cNvPr id="3" name="内容占位符 2"/>
          <p:cNvSpPr>
            <a:spLocks noGrp="1"/>
          </p:cNvSpPr>
          <p:nvPr>
            <p:ph idx="1"/>
          </p:nvPr>
        </p:nvSpPr>
        <p:spPr>
          <a:xfrm>
            <a:off x="684213" y="1557338"/>
            <a:ext cx="6048027" cy="4535487"/>
          </a:xfrm>
        </p:spPr>
        <p:txBody>
          <a:bodyPr/>
          <a:lstStyle/>
          <a:p>
            <a:pPr marL="514350" indent="-514350" algn="just">
              <a:buFont typeface="+mj-ea"/>
              <a:buAutoNum type="circleNumDbPlain" startAt="2"/>
            </a:pPr>
            <a:r>
              <a:rPr lang="zh-CN" altLang="zh-CN" sz="2400" dirty="0"/>
              <a:t>使用“</a:t>
            </a:r>
            <a:r>
              <a:rPr lang="en-US" altLang="zh-CN" sz="2400" dirty="0"/>
              <a:t>SmartArt</a:t>
            </a:r>
            <a:r>
              <a:rPr lang="zh-CN" altLang="zh-CN" sz="2400" dirty="0"/>
              <a:t>工具</a:t>
            </a:r>
            <a:r>
              <a:rPr lang="en-US" altLang="zh-CN" sz="2400" dirty="0"/>
              <a:t>|</a:t>
            </a:r>
            <a:r>
              <a:rPr lang="zh-CN" altLang="zh-CN" sz="2400" dirty="0"/>
              <a:t>设计→创建图形</a:t>
            </a:r>
            <a:r>
              <a:rPr lang="en-US" altLang="zh-CN" sz="2400" dirty="0"/>
              <a:t>|</a:t>
            </a:r>
            <a:r>
              <a:rPr lang="zh-CN" altLang="zh-CN" sz="2400" dirty="0"/>
              <a:t>添加形状”按钮增加结构</a:t>
            </a:r>
            <a:r>
              <a:rPr lang="zh-CN" altLang="zh-CN" sz="2400" dirty="0" smtClean="0"/>
              <a:t>节点</a:t>
            </a:r>
            <a:r>
              <a:rPr lang="zh-CN" altLang="en-US" sz="2400" dirty="0" smtClean="0"/>
              <a:t>。</a:t>
            </a:r>
            <a:endParaRPr lang="en-US" altLang="zh-CN" sz="2400" dirty="0" smtClean="0"/>
          </a:p>
          <a:p>
            <a:pPr marL="514350" indent="-514350" algn="just">
              <a:buFont typeface="+mj-ea"/>
              <a:buAutoNum type="circleNumDbPlain" startAt="2"/>
            </a:pPr>
            <a:r>
              <a:rPr lang="zh-CN" altLang="zh-CN" sz="2400" dirty="0"/>
              <a:t>在“文本窗格”中输入节点</a:t>
            </a:r>
            <a:r>
              <a:rPr lang="zh-CN" altLang="zh-CN" sz="2400" dirty="0" smtClean="0"/>
              <a:t>文本</a:t>
            </a:r>
            <a:r>
              <a:rPr lang="zh-CN" altLang="en-US" sz="2400" dirty="0" smtClean="0"/>
              <a:t>。</a:t>
            </a:r>
            <a:r>
              <a:rPr lang="zh-CN" altLang="zh-CN" sz="2400" dirty="0"/>
              <a:t>或直接输入节点文本</a:t>
            </a:r>
            <a:r>
              <a:rPr lang="zh-CN" altLang="zh-CN" sz="2400" dirty="0" smtClean="0"/>
              <a:t>。</a:t>
            </a:r>
            <a:endParaRPr lang="en-US" altLang="zh-CN" sz="2400" dirty="0" smtClean="0"/>
          </a:p>
          <a:p>
            <a:pPr marL="514350" indent="-514350" algn="just">
              <a:buFont typeface="+mj-ea"/>
              <a:buAutoNum type="circleNumDbPlain" startAt="2"/>
            </a:pPr>
            <a:r>
              <a:rPr lang="zh-CN" altLang="zh-CN" sz="2400" dirty="0"/>
              <a:t>在“文本窗格”中使用【</a:t>
            </a:r>
            <a:r>
              <a:rPr lang="en-US" altLang="zh-CN" sz="2400" dirty="0"/>
              <a:t>Ctrl</a:t>
            </a:r>
            <a:r>
              <a:rPr lang="zh-CN" altLang="zh-CN" sz="2400" dirty="0"/>
              <a:t>＋</a:t>
            </a:r>
            <a:r>
              <a:rPr lang="en-US" altLang="zh-CN" sz="2400" dirty="0"/>
              <a:t>A</a:t>
            </a:r>
            <a:r>
              <a:rPr lang="zh-CN" altLang="zh-CN" sz="2400" dirty="0"/>
              <a:t>】键全选文本，然后单击“</a:t>
            </a:r>
            <a:r>
              <a:rPr lang="en-US" altLang="zh-CN" sz="2400" dirty="0"/>
              <a:t>SmartArt</a:t>
            </a:r>
            <a:r>
              <a:rPr lang="zh-CN" altLang="zh-CN" sz="2400" dirty="0"/>
              <a:t>工具</a:t>
            </a:r>
            <a:r>
              <a:rPr lang="en-US" altLang="zh-CN" sz="2400" dirty="0"/>
              <a:t>|</a:t>
            </a:r>
            <a:r>
              <a:rPr lang="zh-CN" altLang="zh-CN" sz="2400" dirty="0"/>
              <a:t>格式→形状</a:t>
            </a:r>
            <a:r>
              <a:rPr lang="en-US" altLang="zh-CN" sz="2400" dirty="0"/>
              <a:t>|</a:t>
            </a:r>
            <a:r>
              <a:rPr lang="zh-CN" altLang="zh-CN" sz="2400" dirty="0"/>
              <a:t>更改形状”按钮，选择“流程图：终止”形状，改变节点形状</a:t>
            </a:r>
            <a:r>
              <a:rPr lang="zh-CN" altLang="zh-CN" sz="2400" dirty="0" smtClean="0"/>
              <a:t>。</a:t>
            </a:r>
            <a:endParaRPr lang="en-US" altLang="zh-CN" sz="2400" dirty="0" smtClean="0"/>
          </a:p>
          <a:p>
            <a:pPr marL="514350" indent="-514350" algn="just">
              <a:buFont typeface="+mj-ea"/>
              <a:buAutoNum type="circleNumDbPlain" startAt="2"/>
            </a:pPr>
            <a:r>
              <a:rPr lang="zh-CN" altLang="zh-CN" sz="2400" dirty="0"/>
              <a:t>单击“</a:t>
            </a:r>
            <a:r>
              <a:rPr lang="en-US" altLang="zh-CN" sz="2400" dirty="0"/>
              <a:t>SmartArt</a:t>
            </a:r>
            <a:r>
              <a:rPr lang="zh-CN" altLang="zh-CN" sz="2400" dirty="0"/>
              <a:t>工具</a:t>
            </a:r>
            <a:r>
              <a:rPr lang="en-US" altLang="zh-CN" sz="2400" dirty="0"/>
              <a:t>|</a:t>
            </a:r>
            <a:r>
              <a:rPr lang="zh-CN" altLang="zh-CN" sz="2400" dirty="0"/>
              <a:t>格式→形状</a:t>
            </a:r>
            <a:r>
              <a:rPr lang="en-US" altLang="zh-CN" sz="2400" dirty="0"/>
              <a:t>|</a:t>
            </a:r>
            <a:r>
              <a:rPr lang="zh-CN" altLang="zh-CN" sz="2400" dirty="0"/>
              <a:t>增大”按钮加大</a:t>
            </a:r>
            <a:r>
              <a:rPr lang="zh-CN" altLang="zh-CN" sz="2400" dirty="0" smtClean="0"/>
              <a:t>节点</a:t>
            </a:r>
            <a:r>
              <a:rPr lang="zh-CN" altLang="en-US" sz="2400" dirty="0" smtClean="0"/>
              <a:t>。</a:t>
            </a:r>
            <a:endParaRPr lang="zh-CN" altLang="en-US" sz="2400" dirty="0"/>
          </a:p>
        </p:txBody>
      </p:sp>
      <p:pic>
        <p:nvPicPr>
          <p:cNvPr id="219138" name="Picture 2" descr="文本窗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8262" y="1628800"/>
            <a:ext cx="2187477" cy="417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右箭头 3"/>
          <p:cNvSpPr/>
          <p:nvPr/>
        </p:nvSpPr>
        <p:spPr>
          <a:xfrm>
            <a:off x="5724128" y="2888940"/>
            <a:ext cx="1440160" cy="180020"/>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灯片编号占位符 4"/>
          <p:cNvSpPr>
            <a:spLocks noGrp="1"/>
          </p:cNvSpPr>
          <p:nvPr>
            <p:ph type="sldNum" sz="quarter" idx="12"/>
          </p:nvPr>
        </p:nvSpPr>
        <p:spPr/>
        <p:txBody>
          <a:bodyPr/>
          <a:lstStyle/>
          <a:p>
            <a:fld id="{F0D39DE6-22DC-4866-9A65-23BCF6534BB8}" type="slidenum">
              <a:rPr lang="en-US" altLang="zh-CN" smtClean="0"/>
              <a:pPr/>
              <a:t>138</a:t>
            </a:fld>
            <a:endParaRPr lang="en-US" altLang="zh-CN"/>
          </a:p>
        </p:txBody>
      </p:sp>
    </p:spTree>
    <p:extLst>
      <p:ext uri="{BB962C8B-B14F-4D97-AF65-F5344CB8AC3E}">
        <p14:creationId xmlns:p14="http://schemas.microsoft.com/office/powerpoint/2010/main" val="194045165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p:txBody>
          <a:bodyPr/>
          <a:lstStyle/>
          <a:p>
            <a:r>
              <a:rPr lang="en-US" altLang="zh-CN"/>
              <a:t>5 </a:t>
            </a:r>
            <a:r>
              <a:rPr lang="zh-CN" altLang="en-US"/>
              <a:t>电子报刊排版与制作</a:t>
            </a:r>
            <a:r>
              <a:rPr lang="en-US" altLang="zh-CN"/>
              <a:t>&gt;&gt; 6</a:t>
            </a:r>
            <a:r>
              <a:rPr lang="zh-CN" altLang="en-US"/>
              <a:t>．课外延伸</a:t>
            </a:r>
          </a:p>
        </p:txBody>
      </p:sp>
      <p:sp>
        <p:nvSpPr>
          <p:cNvPr id="264195" name="Rectangle 3"/>
          <p:cNvSpPr>
            <a:spLocks noGrp="1" noChangeArrowheads="1"/>
          </p:cNvSpPr>
          <p:nvPr>
            <p:ph type="body" idx="1"/>
          </p:nvPr>
        </p:nvSpPr>
        <p:spPr/>
        <p:txBody>
          <a:bodyPr/>
          <a:lstStyle/>
          <a:p>
            <a:r>
              <a:rPr lang="zh-CN" altLang="en-US" dirty="0"/>
              <a:t>（</a:t>
            </a:r>
            <a:r>
              <a:rPr lang="en-US" altLang="zh-CN" dirty="0"/>
              <a:t>1</a:t>
            </a:r>
            <a:r>
              <a:rPr lang="zh-CN" altLang="en-US" dirty="0"/>
              <a:t>）将艺术字、文本框和自选图形设置为水印。</a:t>
            </a:r>
          </a:p>
          <a:p>
            <a:pPr lvl="1"/>
            <a:r>
              <a:rPr lang="zh-CN" altLang="en-US" dirty="0"/>
              <a:t>利用</a:t>
            </a:r>
            <a:r>
              <a:rPr lang="zh-CN" altLang="en-US" dirty="0" smtClean="0">
                <a:latin typeface="Arial"/>
              </a:rPr>
              <a:t>“</a:t>
            </a:r>
            <a:r>
              <a:rPr lang="zh-CN" altLang="en-US" dirty="0" smtClean="0"/>
              <a:t>页眉和页脚</a:t>
            </a:r>
            <a:r>
              <a:rPr lang="zh-CN" altLang="en-US" dirty="0" smtClean="0">
                <a:latin typeface="Arial"/>
              </a:rPr>
              <a:t>”</a:t>
            </a:r>
            <a:endParaRPr lang="zh-CN" altLang="en-US" dirty="0"/>
          </a:p>
        </p:txBody>
      </p:sp>
      <p:pic>
        <p:nvPicPr>
          <p:cNvPr id="220162" name="Picture 2" descr="艺术字水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2708920"/>
            <a:ext cx="4876411"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139</a:t>
            </a:fld>
            <a:endParaRPr lang="en-US" altLang="zh-CN"/>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dirty="0"/>
              <a:t>1 </a:t>
            </a:r>
            <a:r>
              <a:rPr lang="zh-CN" altLang="en-US" sz="2400" dirty="0"/>
              <a:t>快速访问工具栏及功能区的定制</a:t>
            </a:r>
            <a:r>
              <a:rPr lang="en-US" altLang="zh-CN" sz="2400" dirty="0"/>
              <a:t>&gt;&gt;3.</a:t>
            </a:r>
            <a:r>
              <a:rPr lang="zh-CN" altLang="en-US" sz="2400" dirty="0"/>
              <a:t>实现方法</a:t>
            </a:r>
          </a:p>
        </p:txBody>
      </p:sp>
      <p:sp>
        <p:nvSpPr>
          <p:cNvPr id="3" name="内容占位符 2"/>
          <p:cNvSpPr>
            <a:spLocks noGrp="1"/>
          </p:cNvSpPr>
          <p:nvPr>
            <p:ph idx="1"/>
          </p:nvPr>
        </p:nvSpPr>
        <p:spPr/>
        <p:txBody>
          <a:bodyPr/>
          <a:lstStyle/>
          <a:p>
            <a:r>
              <a:rPr lang="zh-CN" altLang="zh-CN" dirty="0" smtClean="0">
                <a:solidFill>
                  <a:schemeClr val="tx1"/>
                </a:solidFill>
                <a:latin typeface="+mn-lt"/>
                <a:ea typeface="+mn-ea"/>
                <a:cs typeface="+mn-cs"/>
              </a:rPr>
              <a:t>新增文字特效功能</a:t>
            </a:r>
            <a:endParaRPr lang="zh-CN" altLang="en-US" dirty="0"/>
          </a:p>
        </p:txBody>
      </p:sp>
      <p:pic>
        <p:nvPicPr>
          <p:cNvPr id="320514" name="Picture 2" descr="文字特效"/>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204864"/>
            <a:ext cx="6734396" cy="396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12"/>
          </p:nvPr>
        </p:nvSpPr>
        <p:spPr/>
        <p:txBody>
          <a:bodyPr/>
          <a:lstStyle/>
          <a:p>
            <a:fld id="{F0D39DE6-22DC-4866-9A65-23BCF6534BB8}" type="slidenum">
              <a:rPr lang="en-US" altLang="zh-CN" smtClean="0"/>
              <a:pPr/>
              <a:t>14</a:t>
            </a:fld>
            <a:endParaRPr lang="en-US" altLang="zh-CN"/>
          </a:p>
        </p:txBody>
      </p:sp>
    </p:spTree>
    <p:extLst>
      <p:ext uri="{BB962C8B-B14F-4D97-AF65-F5344CB8AC3E}">
        <p14:creationId xmlns:p14="http://schemas.microsoft.com/office/powerpoint/2010/main" val="3196313243"/>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r>
              <a:rPr lang="en-US" altLang="zh-CN"/>
              <a:t>5 </a:t>
            </a:r>
            <a:r>
              <a:rPr lang="zh-CN" altLang="en-US"/>
              <a:t>电子报刊排版与制作</a:t>
            </a:r>
            <a:r>
              <a:rPr lang="en-US" altLang="zh-CN"/>
              <a:t>&gt;&gt; 6</a:t>
            </a:r>
            <a:r>
              <a:rPr lang="zh-CN" altLang="en-US"/>
              <a:t>．课外延伸</a:t>
            </a:r>
          </a:p>
        </p:txBody>
      </p:sp>
      <p:sp>
        <p:nvSpPr>
          <p:cNvPr id="265219" name="Rectangle 3"/>
          <p:cNvSpPr>
            <a:spLocks noGrp="1" noChangeArrowheads="1"/>
          </p:cNvSpPr>
          <p:nvPr>
            <p:ph type="body" idx="1"/>
          </p:nvPr>
        </p:nvSpPr>
        <p:spPr>
          <a:xfrm>
            <a:off x="684213" y="1557338"/>
            <a:ext cx="7704137" cy="4535487"/>
          </a:xfrm>
        </p:spPr>
        <p:txBody>
          <a:bodyPr/>
          <a:lstStyle/>
          <a:p>
            <a:r>
              <a:rPr lang="zh-CN" altLang="en-US" sz="2400" dirty="0"/>
              <a:t>（</a:t>
            </a:r>
            <a:r>
              <a:rPr lang="en-US" altLang="zh-CN" sz="2400" dirty="0"/>
              <a:t>2</a:t>
            </a:r>
            <a:r>
              <a:rPr lang="zh-CN" altLang="en-US" sz="2400" dirty="0"/>
              <a:t>）上网搜索资料设计制作个人简历封面。 </a:t>
            </a:r>
          </a:p>
          <a:p>
            <a:r>
              <a:rPr lang="zh-CN" altLang="en-US" sz="2400" dirty="0"/>
              <a:t>（</a:t>
            </a:r>
            <a:r>
              <a:rPr lang="en-US" altLang="zh-CN" sz="2400" dirty="0"/>
              <a:t>3</a:t>
            </a:r>
            <a:r>
              <a:rPr lang="zh-CN" altLang="en-US" sz="2400" dirty="0"/>
              <a:t>）利用自选图形绘制如左图所示的分子结构式。</a:t>
            </a:r>
          </a:p>
          <a:p>
            <a:r>
              <a:rPr lang="zh-CN" altLang="en-US" sz="2400" dirty="0"/>
              <a:t>（</a:t>
            </a:r>
            <a:r>
              <a:rPr lang="en-US" altLang="zh-CN" sz="2400" dirty="0"/>
              <a:t>4</a:t>
            </a:r>
            <a:r>
              <a:rPr lang="zh-CN" altLang="en-US" sz="2400" dirty="0"/>
              <a:t>）利用自选图形和艺术字绘制如右图所示的印章</a:t>
            </a:r>
            <a:r>
              <a:rPr lang="zh-CN" altLang="en-US" sz="2000" dirty="0"/>
              <a:t>。（提示：选择艺术字形状为</a:t>
            </a:r>
            <a:r>
              <a:rPr lang="zh-CN" altLang="en-US" sz="2000" dirty="0">
                <a:latin typeface="Arial"/>
              </a:rPr>
              <a:t>“</a:t>
            </a:r>
            <a:r>
              <a:rPr lang="zh-CN" altLang="en-US" sz="2000" dirty="0"/>
              <a:t>粗环形</a:t>
            </a:r>
            <a:r>
              <a:rPr lang="zh-CN" altLang="en-US" sz="2000" dirty="0">
                <a:latin typeface="Arial"/>
              </a:rPr>
              <a:t>”</a:t>
            </a:r>
            <a:r>
              <a:rPr lang="zh-CN" altLang="en-US" sz="2000" dirty="0"/>
              <a:t>。）</a:t>
            </a:r>
            <a:r>
              <a:rPr lang="zh-CN" altLang="en-US" dirty="0"/>
              <a:t>  </a:t>
            </a:r>
          </a:p>
        </p:txBody>
      </p:sp>
      <p:grpSp>
        <p:nvGrpSpPr>
          <p:cNvPr id="265220" name="Group 4"/>
          <p:cNvGrpSpPr>
            <a:grpSpLocks noChangeAspect="1"/>
          </p:cNvGrpSpPr>
          <p:nvPr/>
        </p:nvGrpSpPr>
        <p:grpSpPr bwMode="auto">
          <a:xfrm>
            <a:off x="1187450" y="3429000"/>
            <a:ext cx="1762125" cy="2665413"/>
            <a:chOff x="3834" y="7346"/>
            <a:chExt cx="2182" cy="3300"/>
          </a:xfrm>
        </p:grpSpPr>
        <p:sp>
          <p:nvSpPr>
            <p:cNvPr id="265221" name="AutoShape 5"/>
            <p:cNvSpPr>
              <a:spLocks noChangeAspect="1" noChangeArrowheads="1"/>
            </p:cNvSpPr>
            <p:nvPr/>
          </p:nvSpPr>
          <p:spPr bwMode="auto">
            <a:xfrm>
              <a:off x="3834" y="7346"/>
              <a:ext cx="2182" cy="3300"/>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65222" name="AutoShape 6"/>
            <p:cNvSpPr>
              <a:spLocks noChangeArrowheads="1"/>
            </p:cNvSpPr>
            <p:nvPr/>
          </p:nvSpPr>
          <p:spPr bwMode="auto">
            <a:xfrm>
              <a:off x="4194" y="8906"/>
              <a:ext cx="1260" cy="936"/>
            </a:xfrm>
            <a:prstGeom prst="pentagon">
              <a:avLst/>
            </a:prstGeom>
            <a:solidFill>
              <a:srgbClr val="CCECFF"/>
            </a:solidFill>
            <a:ln w="9525">
              <a:solidFill>
                <a:srgbClr val="000000"/>
              </a:solidFill>
              <a:miter lim="800000"/>
              <a:headEnd/>
              <a:tailEnd/>
            </a:ln>
          </p:spPr>
          <p:txBody>
            <a:bodyPr/>
            <a:lstStyle/>
            <a:p>
              <a:endParaRPr lang="zh-CN" altLang="en-US"/>
            </a:p>
          </p:txBody>
        </p:sp>
        <p:sp>
          <p:nvSpPr>
            <p:cNvPr id="265223" name="Text Box 7"/>
            <p:cNvSpPr txBox="1">
              <a:spLocks noChangeArrowheads="1"/>
            </p:cNvSpPr>
            <p:nvPr/>
          </p:nvSpPr>
          <p:spPr bwMode="auto">
            <a:xfrm>
              <a:off x="4194" y="10310"/>
              <a:ext cx="480" cy="312"/>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r>
                <a:rPr lang="en-US" altLang="zh-CN" sz="1400">
                  <a:latin typeface="Times New Roman" pitchFamily="18" charset="0"/>
                </a:rPr>
                <a:t>OH</a:t>
              </a:r>
              <a:endParaRPr lang="en-US" altLang="zh-CN" sz="1400"/>
            </a:p>
          </p:txBody>
        </p:sp>
        <p:sp>
          <p:nvSpPr>
            <p:cNvPr id="265224" name="Text Box 8"/>
            <p:cNvSpPr txBox="1">
              <a:spLocks noChangeArrowheads="1"/>
            </p:cNvSpPr>
            <p:nvPr/>
          </p:nvSpPr>
          <p:spPr bwMode="auto">
            <a:xfrm>
              <a:off x="5034" y="10334"/>
              <a:ext cx="360" cy="312"/>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r>
                <a:rPr lang="en-US" altLang="zh-CN" sz="1400">
                  <a:latin typeface="Times New Roman" pitchFamily="18" charset="0"/>
                </a:rPr>
                <a:t>OH</a:t>
              </a:r>
              <a:endParaRPr lang="en-US" altLang="zh-CN" sz="1400"/>
            </a:p>
          </p:txBody>
        </p:sp>
        <p:sp>
          <p:nvSpPr>
            <p:cNvPr id="265225" name="Text Box 9"/>
            <p:cNvSpPr txBox="1">
              <a:spLocks noChangeArrowheads="1"/>
            </p:cNvSpPr>
            <p:nvPr/>
          </p:nvSpPr>
          <p:spPr bwMode="auto">
            <a:xfrm>
              <a:off x="3834" y="8282"/>
              <a:ext cx="720" cy="312"/>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r>
                <a:rPr lang="en-US" altLang="zh-CN" sz="1400">
                  <a:latin typeface="Times New Roman" pitchFamily="18" charset="0"/>
                </a:rPr>
                <a:t>HOCH</a:t>
              </a:r>
              <a:r>
                <a:rPr lang="en-US" altLang="zh-CN" sz="1400" baseline="-25000">
                  <a:latin typeface="Times New Roman" pitchFamily="18" charset="0"/>
                </a:rPr>
                <a:t>2</a:t>
              </a:r>
              <a:endParaRPr lang="en-US" altLang="zh-CN" sz="1400"/>
            </a:p>
          </p:txBody>
        </p:sp>
        <p:sp>
          <p:nvSpPr>
            <p:cNvPr id="265226" name="Text Box 10"/>
            <p:cNvSpPr txBox="1">
              <a:spLocks noChangeArrowheads="1"/>
            </p:cNvSpPr>
            <p:nvPr/>
          </p:nvSpPr>
          <p:spPr bwMode="auto">
            <a:xfrm>
              <a:off x="4735" y="8750"/>
              <a:ext cx="179" cy="312"/>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r>
                <a:rPr lang="en-US" altLang="zh-CN" sz="1400">
                  <a:latin typeface="Times New Roman" pitchFamily="18" charset="0"/>
                </a:rPr>
                <a:t>O</a:t>
              </a:r>
              <a:endParaRPr lang="en-US" altLang="zh-CN" sz="1400"/>
            </a:p>
          </p:txBody>
        </p:sp>
        <p:sp>
          <p:nvSpPr>
            <p:cNvPr id="265227" name="AutoShape 11"/>
            <p:cNvSpPr>
              <a:spLocks noChangeArrowheads="1"/>
            </p:cNvSpPr>
            <p:nvPr/>
          </p:nvSpPr>
          <p:spPr bwMode="auto">
            <a:xfrm rot="10800000">
              <a:off x="4914" y="7502"/>
              <a:ext cx="1080" cy="936"/>
            </a:xfrm>
            <a:prstGeom prst="pentagon">
              <a:avLst/>
            </a:prstGeom>
            <a:solidFill>
              <a:srgbClr val="CCECFF"/>
            </a:solidFill>
            <a:ln w="9525">
              <a:solidFill>
                <a:srgbClr val="000000"/>
              </a:solidFill>
              <a:miter lim="800000"/>
              <a:headEnd/>
              <a:tailEnd/>
            </a:ln>
          </p:spPr>
          <p:txBody>
            <a:bodyPr/>
            <a:lstStyle/>
            <a:p>
              <a:endParaRPr lang="zh-CN" altLang="en-US"/>
            </a:p>
          </p:txBody>
        </p:sp>
        <p:sp>
          <p:nvSpPr>
            <p:cNvPr id="265228" name="Text Box 12"/>
            <p:cNvSpPr txBox="1">
              <a:spLocks noChangeArrowheads="1"/>
            </p:cNvSpPr>
            <p:nvPr/>
          </p:nvSpPr>
          <p:spPr bwMode="auto">
            <a:xfrm>
              <a:off x="4825" y="7920"/>
              <a:ext cx="179" cy="312"/>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r>
                <a:rPr lang="en-US" altLang="zh-CN" sz="1400">
                  <a:latin typeface="Times New Roman" pitchFamily="18" charset="0"/>
                </a:rPr>
                <a:t>N</a:t>
              </a:r>
              <a:endParaRPr lang="en-US" altLang="zh-CN" sz="1400"/>
            </a:p>
          </p:txBody>
        </p:sp>
        <p:sp>
          <p:nvSpPr>
            <p:cNvPr id="265229" name="Text Box 13"/>
            <p:cNvSpPr txBox="1">
              <a:spLocks noChangeArrowheads="1"/>
            </p:cNvSpPr>
            <p:nvPr/>
          </p:nvSpPr>
          <p:spPr bwMode="auto">
            <a:xfrm>
              <a:off x="4414" y="7346"/>
              <a:ext cx="179" cy="312"/>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r>
                <a:rPr lang="en-US" altLang="zh-CN" sz="1400">
                  <a:latin typeface="Times New Roman" pitchFamily="18" charset="0"/>
                </a:rPr>
                <a:t>C</a:t>
              </a:r>
              <a:endParaRPr lang="en-US" altLang="zh-CN" sz="1400"/>
            </a:p>
          </p:txBody>
        </p:sp>
        <p:sp>
          <p:nvSpPr>
            <p:cNvPr id="265230" name="Text Box 14"/>
            <p:cNvSpPr txBox="1">
              <a:spLocks noChangeArrowheads="1"/>
            </p:cNvSpPr>
            <p:nvPr/>
          </p:nvSpPr>
          <p:spPr bwMode="auto">
            <a:xfrm>
              <a:off x="3834" y="7346"/>
              <a:ext cx="179" cy="312"/>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r>
                <a:rPr lang="en-US" altLang="zh-CN" sz="1400">
                  <a:latin typeface="Times New Roman" pitchFamily="18" charset="0"/>
                </a:rPr>
                <a:t>O</a:t>
              </a:r>
              <a:endParaRPr lang="en-US" altLang="zh-CN" sz="1400"/>
            </a:p>
          </p:txBody>
        </p:sp>
        <p:cxnSp>
          <p:nvCxnSpPr>
            <p:cNvPr id="265231" name="AutoShape 15"/>
            <p:cNvCxnSpPr>
              <a:cxnSpLocks noChangeShapeType="1"/>
              <a:stCxn id="265222" idx="2"/>
              <a:endCxn id="265223" idx="0"/>
            </p:cNvCxnSpPr>
            <p:nvPr/>
          </p:nvCxnSpPr>
          <p:spPr bwMode="auto">
            <a:xfrm flipH="1">
              <a:off x="4434" y="9842"/>
              <a:ext cx="5" cy="468"/>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5232" name="AutoShape 16"/>
            <p:cNvCxnSpPr>
              <a:cxnSpLocks noChangeShapeType="1"/>
              <a:stCxn id="265222" idx="4"/>
              <a:endCxn id="265224" idx="0"/>
            </p:cNvCxnSpPr>
            <p:nvPr/>
          </p:nvCxnSpPr>
          <p:spPr bwMode="auto">
            <a:xfrm>
              <a:off x="5210" y="9842"/>
              <a:ext cx="4" cy="492"/>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5233" name="AutoShape 17"/>
            <p:cNvCxnSpPr>
              <a:cxnSpLocks noChangeShapeType="1"/>
              <a:stCxn id="265222" idx="1"/>
              <a:endCxn id="265225" idx="2"/>
            </p:cNvCxnSpPr>
            <p:nvPr/>
          </p:nvCxnSpPr>
          <p:spPr bwMode="auto">
            <a:xfrm flipV="1">
              <a:off x="4194" y="8594"/>
              <a:ext cx="1" cy="671"/>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5234" name="AutoShape 18"/>
            <p:cNvCxnSpPr>
              <a:cxnSpLocks noChangeShapeType="1"/>
              <a:stCxn id="265222" idx="5"/>
              <a:endCxn id="265227" idx="0"/>
            </p:cNvCxnSpPr>
            <p:nvPr/>
          </p:nvCxnSpPr>
          <p:spPr bwMode="auto">
            <a:xfrm flipV="1">
              <a:off x="5454" y="8438"/>
              <a:ext cx="1" cy="826"/>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5235" name="AutoShape 19"/>
            <p:cNvCxnSpPr>
              <a:cxnSpLocks noChangeShapeType="1"/>
              <a:stCxn id="265227" idx="4"/>
              <a:endCxn id="265229" idx="3"/>
            </p:cNvCxnSpPr>
            <p:nvPr/>
          </p:nvCxnSpPr>
          <p:spPr bwMode="auto">
            <a:xfrm flipH="1">
              <a:off x="4593" y="7502"/>
              <a:ext cx="531" cy="1"/>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5236" name="AutoShape 20"/>
            <p:cNvCxnSpPr>
              <a:cxnSpLocks noChangeShapeType="1"/>
              <a:stCxn id="265230" idx="3"/>
              <a:endCxn id="265229" idx="1"/>
            </p:cNvCxnSpPr>
            <p:nvPr/>
          </p:nvCxnSpPr>
          <p:spPr bwMode="auto">
            <a:xfrm>
              <a:off x="4012" y="7502"/>
              <a:ext cx="402" cy="1"/>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65237" name="Line 21"/>
            <p:cNvSpPr>
              <a:spLocks noChangeShapeType="1"/>
            </p:cNvSpPr>
            <p:nvPr/>
          </p:nvSpPr>
          <p:spPr bwMode="auto">
            <a:xfrm rot="219879">
              <a:off x="5751" y="7613"/>
              <a:ext cx="198" cy="47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5238" name="Line 22"/>
            <p:cNvSpPr>
              <a:spLocks noChangeShapeType="1"/>
            </p:cNvSpPr>
            <p:nvPr/>
          </p:nvSpPr>
          <p:spPr bwMode="auto">
            <a:xfrm rot="21184573" flipH="1">
              <a:off x="5014" y="7548"/>
              <a:ext cx="180" cy="3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5239" name="Text Box 23"/>
            <p:cNvSpPr txBox="1">
              <a:spLocks noChangeArrowheads="1"/>
            </p:cNvSpPr>
            <p:nvPr/>
          </p:nvSpPr>
          <p:spPr bwMode="auto">
            <a:xfrm>
              <a:off x="5684" y="7366"/>
              <a:ext cx="179" cy="312"/>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r>
                <a:rPr lang="en-US" altLang="zh-CN" sz="1400">
                  <a:latin typeface="Times New Roman" pitchFamily="18" charset="0"/>
                </a:rPr>
                <a:t>N</a:t>
              </a:r>
              <a:endParaRPr lang="en-US" altLang="zh-CN" sz="1400"/>
            </a:p>
          </p:txBody>
        </p:sp>
        <p:sp>
          <p:nvSpPr>
            <p:cNvPr id="265240" name="Line 24"/>
            <p:cNvSpPr>
              <a:spLocks noChangeShapeType="1"/>
            </p:cNvSpPr>
            <p:nvPr/>
          </p:nvSpPr>
          <p:spPr bwMode="auto">
            <a:xfrm>
              <a:off x="4014" y="7452"/>
              <a:ext cx="36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5241" name="Text Box 25"/>
            <p:cNvSpPr txBox="1">
              <a:spLocks noChangeArrowheads="1"/>
            </p:cNvSpPr>
            <p:nvPr/>
          </p:nvSpPr>
          <p:spPr bwMode="auto">
            <a:xfrm>
              <a:off x="5384" y="8282"/>
              <a:ext cx="179" cy="312"/>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just"/>
              <a:r>
                <a:rPr lang="en-US" altLang="zh-CN" sz="1400">
                  <a:latin typeface="Times New Roman" pitchFamily="18" charset="0"/>
                </a:rPr>
                <a:t>N</a:t>
              </a:r>
              <a:endParaRPr lang="en-US" altLang="zh-CN" sz="1400"/>
            </a:p>
          </p:txBody>
        </p:sp>
      </p:grpSp>
      <p:sp>
        <p:nvSpPr>
          <p:cNvPr id="265246" name="Text Box 30"/>
          <p:cNvSpPr txBox="1">
            <a:spLocks noChangeArrowheads="1"/>
          </p:cNvSpPr>
          <p:nvPr/>
        </p:nvSpPr>
        <p:spPr bwMode="auto">
          <a:xfrm>
            <a:off x="1042988" y="6165850"/>
            <a:ext cx="13684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分子结构式</a:t>
            </a:r>
          </a:p>
        </p:txBody>
      </p:sp>
      <p:pic>
        <p:nvPicPr>
          <p:cNvPr id="221186" name="Picture 2" descr="印章样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3813160"/>
            <a:ext cx="2232248" cy="2169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140</a:t>
            </a:fld>
            <a:endParaRPr lang="en-US" altLang="zh-CN"/>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6" name="Rectangle 4"/>
          <p:cNvSpPr>
            <a:spLocks noGrp="1" noChangeArrowheads="1"/>
          </p:cNvSpPr>
          <p:nvPr>
            <p:ph type="ctrTitle"/>
          </p:nvPr>
        </p:nvSpPr>
        <p:spPr/>
        <p:txBody>
          <a:bodyPr/>
          <a:lstStyle/>
          <a:p>
            <a:r>
              <a:rPr lang="zh-CN" altLang="en-US"/>
              <a:t>任务六 论文排版制作</a:t>
            </a:r>
          </a:p>
        </p:txBody>
      </p:sp>
      <p:sp>
        <p:nvSpPr>
          <p:cNvPr id="166919" name="Rectangle 7"/>
          <p:cNvSpPr>
            <a:spLocks noGrp="1" noChangeArrowheads="1"/>
          </p:cNvSpPr>
          <p:nvPr>
            <p:ph type="subTitle" idx="1"/>
          </p:nvPr>
        </p:nvSpPr>
        <p:spPr/>
        <p:txBody>
          <a:bodyPr/>
          <a:lstStyle/>
          <a:p>
            <a:r>
              <a:rPr lang="zh-CN" altLang="en-US"/>
              <a:t>案例</a:t>
            </a:r>
            <a:r>
              <a:rPr lang="en-US" altLang="zh-CN"/>
              <a:t>6 </a:t>
            </a:r>
            <a:r>
              <a:rPr lang="zh-CN" altLang="en-US"/>
              <a:t>毕业论文的设计与排版</a:t>
            </a: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p:txBody>
          <a:bodyPr/>
          <a:lstStyle/>
          <a:p>
            <a:r>
              <a:rPr lang="en-US" altLang="zh-CN"/>
              <a:t>6</a:t>
            </a:r>
            <a:r>
              <a:rPr lang="zh-CN" altLang="en-US"/>
              <a:t>论文排版制作</a:t>
            </a:r>
            <a:r>
              <a:rPr lang="en-US" altLang="zh-CN"/>
              <a:t>&gt;&gt;</a:t>
            </a:r>
            <a:r>
              <a:rPr lang="zh-CN" altLang="en-US"/>
              <a:t>场景描述</a:t>
            </a:r>
          </a:p>
        </p:txBody>
      </p:sp>
      <p:sp>
        <p:nvSpPr>
          <p:cNvPr id="171011" name="Rectangle 3"/>
          <p:cNvSpPr>
            <a:spLocks noGrp="1" noChangeArrowheads="1"/>
          </p:cNvSpPr>
          <p:nvPr>
            <p:ph type="body" idx="1"/>
          </p:nvPr>
        </p:nvSpPr>
        <p:spPr>
          <a:xfrm>
            <a:off x="684213" y="1557338"/>
            <a:ext cx="8197850" cy="5111750"/>
          </a:xfrm>
        </p:spPr>
        <p:txBody>
          <a:bodyPr/>
          <a:lstStyle/>
          <a:p>
            <a:pPr>
              <a:lnSpc>
                <a:spcPct val="90000"/>
              </a:lnSpc>
            </a:pPr>
            <a:r>
              <a:rPr lang="zh-CN" altLang="en-US" sz="2400"/>
              <a:t>学生小李快毕业了，正在写毕业论文，学校要求论文格式如下：</a:t>
            </a:r>
          </a:p>
          <a:p>
            <a:pPr>
              <a:lnSpc>
                <a:spcPct val="90000"/>
              </a:lnSpc>
              <a:buFont typeface="Wingdings" pitchFamily="2" charset="2"/>
              <a:buNone/>
            </a:pPr>
            <a:r>
              <a:rPr lang="en-US" altLang="zh-CN" sz="2400"/>
              <a:t>1</a:t>
            </a:r>
            <a:r>
              <a:rPr lang="zh-CN" altLang="en-US" sz="2400"/>
              <a:t>）扉页格式要求：</a:t>
            </a:r>
            <a:r>
              <a:rPr lang="zh-CN" altLang="en-US" sz="2400">
                <a:latin typeface="Arial"/>
              </a:rPr>
              <a:t>“</a:t>
            </a:r>
            <a:r>
              <a:rPr lang="zh-CN" altLang="en-US" sz="2400"/>
              <a:t>广东轻工职业技术学院毕业论文</a:t>
            </a:r>
            <a:r>
              <a:rPr lang="zh-CN" altLang="en-US" sz="2400">
                <a:latin typeface="Arial"/>
              </a:rPr>
              <a:t>”</a:t>
            </a:r>
            <a:r>
              <a:rPr lang="zh-CN" altLang="en-US" sz="2400"/>
              <a:t>设为宋体、小二号、居中对齐；中文题目设为宋体、二号、剧中对齐；</a:t>
            </a:r>
            <a:r>
              <a:rPr lang="en-US" altLang="zh-CN" sz="2400">
                <a:latin typeface="Arial"/>
              </a:rPr>
              <a:t>……</a:t>
            </a:r>
            <a:r>
              <a:rPr lang="zh-CN" altLang="en-US" sz="2400"/>
              <a:t>。</a:t>
            </a:r>
          </a:p>
          <a:p>
            <a:pPr>
              <a:lnSpc>
                <a:spcPct val="90000"/>
              </a:lnSpc>
              <a:buFont typeface="Wingdings" pitchFamily="2" charset="2"/>
              <a:buNone/>
            </a:pPr>
            <a:r>
              <a:rPr lang="en-US" altLang="zh-CN" sz="2400"/>
              <a:t>2</a:t>
            </a:r>
            <a:r>
              <a:rPr lang="zh-CN" altLang="en-US" sz="2400"/>
              <a:t>）</a:t>
            </a:r>
            <a:r>
              <a:rPr lang="zh-CN" altLang="en-US" sz="2400">
                <a:latin typeface="Arial"/>
              </a:rPr>
              <a:t>“</a:t>
            </a:r>
            <a:r>
              <a:rPr lang="zh-CN" altLang="en-US" sz="2400"/>
              <a:t>摘要</a:t>
            </a:r>
            <a:r>
              <a:rPr lang="zh-CN" altLang="en-US" sz="2400">
                <a:latin typeface="Arial"/>
              </a:rPr>
              <a:t>”</a:t>
            </a:r>
            <a:r>
              <a:rPr lang="zh-CN" altLang="en-US" sz="2400"/>
              <a:t>、</a:t>
            </a:r>
            <a:r>
              <a:rPr lang="zh-CN" altLang="en-US" sz="2400">
                <a:latin typeface="Arial"/>
              </a:rPr>
              <a:t>“</a:t>
            </a:r>
            <a:r>
              <a:rPr lang="en-US" altLang="zh-CN" sz="2400"/>
              <a:t>ABSTRACT</a:t>
            </a:r>
            <a:r>
              <a:rPr lang="en-US" altLang="zh-CN" sz="2400">
                <a:latin typeface="Arial"/>
              </a:rPr>
              <a:t>”</a:t>
            </a:r>
            <a:r>
              <a:rPr lang="zh-CN" altLang="en-US" sz="2400"/>
              <a:t>、</a:t>
            </a:r>
            <a:r>
              <a:rPr lang="zh-CN" altLang="en-US" sz="2400">
                <a:latin typeface="Arial"/>
              </a:rPr>
              <a:t>“</a:t>
            </a:r>
            <a:r>
              <a:rPr lang="zh-CN" altLang="en-US" sz="2400"/>
              <a:t>目录</a:t>
            </a:r>
            <a:r>
              <a:rPr lang="zh-CN" altLang="en-US" sz="2400">
                <a:latin typeface="Arial"/>
              </a:rPr>
              <a:t>”</a:t>
            </a:r>
            <a:r>
              <a:rPr lang="zh-CN" altLang="en-US" sz="2400"/>
              <a:t>和章名的格式统一为：黑体、小二号字，段后</a:t>
            </a:r>
            <a:r>
              <a:rPr lang="en-US" altLang="zh-CN" sz="2400"/>
              <a:t>2</a:t>
            </a:r>
            <a:r>
              <a:rPr lang="zh-CN" altLang="en-US" sz="2400"/>
              <a:t>行，居中对齐；节名格式统一为：</a:t>
            </a:r>
            <a:r>
              <a:rPr lang="en-US" altLang="zh-CN" sz="2400">
                <a:latin typeface="Arial"/>
              </a:rPr>
              <a:t>……</a:t>
            </a:r>
            <a:r>
              <a:rPr lang="zh-CN" altLang="en-US" sz="2400"/>
              <a:t>；小节名格式统一为：</a:t>
            </a:r>
            <a:r>
              <a:rPr lang="en-US" altLang="zh-CN" sz="2400">
                <a:latin typeface="Arial"/>
              </a:rPr>
              <a:t>……</a:t>
            </a:r>
            <a:r>
              <a:rPr lang="zh-CN" altLang="en-US" sz="2400"/>
              <a:t>；正文格式统一为：</a:t>
            </a:r>
            <a:r>
              <a:rPr lang="en-US" altLang="zh-CN" sz="2400">
                <a:latin typeface="Arial"/>
              </a:rPr>
              <a:t>……</a:t>
            </a:r>
            <a:r>
              <a:rPr lang="zh-CN" altLang="en-US" sz="2400"/>
              <a:t>。</a:t>
            </a:r>
          </a:p>
          <a:p>
            <a:pPr>
              <a:lnSpc>
                <a:spcPct val="90000"/>
              </a:lnSpc>
              <a:buFont typeface="Wingdings" pitchFamily="2" charset="2"/>
              <a:buNone/>
            </a:pPr>
            <a:r>
              <a:rPr lang="en-US" altLang="zh-CN" sz="2400"/>
              <a:t>3</a:t>
            </a:r>
            <a:r>
              <a:rPr lang="zh-CN" altLang="en-US" sz="2400"/>
              <a:t>）扉页没有页眉页脚和页码。其余页页码设置在页脚中间。奇数页页眉为</a:t>
            </a:r>
            <a:r>
              <a:rPr lang="zh-CN" altLang="en-US" sz="2400">
                <a:latin typeface="Arial"/>
              </a:rPr>
              <a:t>“</a:t>
            </a:r>
            <a:r>
              <a:rPr lang="zh-CN" altLang="en-US" sz="2400"/>
              <a:t>广东轻工职业技术学院毕业论文</a:t>
            </a:r>
            <a:r>
              <a:rPr lang="zh-CN" altLang="en-US" sz="2400">
                <a:latin typeface="Arial"/>
              </a:rPr>
              <a:t>”</a:t>
            </a:r>
            <a:r>
              <a:rPr lang="zh-CN" altLang="en-US" sz="2400"/>
              <a:t>，偶数页页眉为论文题目。</a:t>
            </a:r>
            <a:r>
              <a:rPr lang="zh-CN" altLang="en-US" sz="2200"/>
              <a:t>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142</a:t>
            </a:fld>
            <a:endParaRPr lang="en-US" altLang="zh-CN"/>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p:txBody>
          <a:bodyPr/>
          <a:lstStyle/>
          <a:p>
            <a:r>
              <a:rPr lang="en-US" altLang="zh-CN"/>
              <a:t>6</a:t>
            </a:r>
            <a:r>
              <a:rPr lang="zh-CN" altLang="en-US"/>
              <a:t>论文排版制作</a:t>
            </a:r>
            <a:r>
              <a:rPr lang="en-US" altLang="zh-CN"/>
              <a:t>&gt;&gt; </a:t>
            </a:r>
            <a:r>
              <a:rPr lang="zh-CN" altLang="en-US"/>
              <a:t>场景描述</a:t>
            </a:r>
          </a:p>
        </p:txBody>
      </p:sp>
      <p:sp>
        <p:nvSpPr>
          <p:cNvPr id="172035" name="Rectangle 3"/>
          <p:cNvSpPr>
            <a:spLocks noGrp="1" noChangeArrowheads="1"/>
          </p:cNvSpPr>
          <p:nvPr>
            <p:ph type="body" idx="1"/>
          </p:nvPr>
        </p:nvSpPr>
        <p:spPr/>
        <p:txBody>
          <a:bodyPr/>
          <a:lstStyle/>
          <a:p>
            <a:r>
              <a:rPr lang="zh-CN" altLang="en-US"/>
              <a:t>小李在编辑排版过程中遇到的一些问题：</a:t>
            </a:r>
          </a:p>
          <a:p>
            <a:pPr lvl="1"/>
            <a:r>
              <a:rPr lang="en-US" altLang="zh-CN"/>
              <a:t>1</a:t>
            </a:r>
            <a:r>
              <a:rPr lang="zh-CN" altLang="en-US"/>
              <a:t>）长文档的各级标题格式如何统一成学校要求的格式？如果需要修改时能否统一自动修改？</a:t>
            </a:r>
          </a:p>
          <a:p>
            <a:pPr lvl="1"/>
            <a:r>
              <a:rPr lang="en-US" altLang="zh-CN"/>
              <a:t>2</a:t>
            </a:r>
            <a:r>
              <a:rPr lang="zh-CN" altLang="en-US"/>
              <a:t>）如何设置首页、奇偶页不同的页眉和页脚？</a:t>
            </a:r>
          </a:p>
          <a:p>
            <a:pPr lvl="1"/>
            <a:r>
              <a:rPr lang="en-US" altLang="zh-CN"/>
              <a:t>3</a:t>
            </a:r>
            <a:r>
              <a:rPr lang="zh-CN" altLang="en-US"/>
              <a:t>）如何插入数学公式？</a:t>
            </a:r>
          </a:p>
          <a:p>
            <a:pPr lvl="1"/>
            <a:r>
              <a:rPr lang="en-US" altLang="zh-CN"/>
              <a:t>4</a:t>
            </a:r>
            <a:r>
              <a:rPr lang="zh-CN" altLang="en-US"/>
              <a:t>）如何添加脚注和尾注？</a:t>
            </a:r>
          </a:p>
          <a:p>
            <a:pPr lvl="1"/>
            <a:r>
              <a:rPr lang="en-US" altLang="zh-CN"/>
              <a:t>5</a:t>
            </a:r>
            <a:r>
              <a:rPr lang="zh-CN" altLang="en-US"/>
              <a:t>）如何将论文中的英文标点全部快速找到并修改成中文标点？</a:t>
            </a:r>
          </a:p>
          <a:p>
            <a:pPr lvl="1"/>
            <a:r>
              <a:rPr lang="en-US" altLang="zh-CN"/>
              <a:t>6</a:t>
            </a:r>
            <a:r>
              <a:rPr lang="zh-CN" altLang="en-US"/>
              <a:t>）如何自动生成目录？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143</a:t>
            </a:fld>
            <a:endParaRPr lang="en-US" altLang="zh-CN"/>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p:txBody>
          <a:bodyPr/>
          <a:lstStyle/>
          <a:p>
            <a:r>
              <a:rPr lang="en-US" altLang="zh-CN"/>
              <a:t>6</a:t>
            </a:r>
            <a:r>
              <a:rPr lang="zh-CN" altLang="en-US"/>
              <a:t>论文排版制作</a:t>
            </a:r>
            <a:r>
              <a:rPr lang="en-US" altLang="zh-CN"/>
              <a:t>&gt;&gt; 1</a:t>
            </a:r>
            <a:r>
              <a:rPr lang="zh-CN" altLang="en-US"/>
              <a:t>．案例分析</a:t>
            </a:r>
          </a:p>
        </p:txBody>
      </p:sp>
      <p:sp>
        <p:nvSpPr>
          <p:cNvPr id="173059" name="Rectangle 3"/>
          <p:cNvSpPr>
            <a:spLocks noGrp="1" noChangeArrowheads="1"/>
          </p:cNvSpPr>
          <p:nvPr>
            <p:ph type="body" idx="1"/>
          </p:nvPr>
        </p:nvSpPr>
        <p:spPr/>
        <p:txBody>
          <a:bodyPr/>
          <a:lstStyle/>
          <a:p>
            <a:r>
              <a:rPr lang="zh-CN" altLang="en-US" sz="2400"/>
              <a:t>本案例主要涉及到样式、页眉页脚、脚注、尾注、批注、修订、查找、替换、公式编辑器及自动生成目录等的相关功能。</a:t>
            </a:r>
          </a:p>
          <a:p>
            <a:r>
              <a:rPr lang="zh-CN" altLang="en-US" sz="2400"/>
              <a:t>定义样式，并分别应用于论文的各级标题、正文，这样整个文档的格式就可以统一，而且方便以后的统一修改。</a:t>
            </a:r>
          </a:p>
          <a:p>
            <a:r>
              <a:rPr lang="zh-CN" altLang="en-US" sz="2400"/>
              <a:t>所有格式设置好后就可以利用具有大纲级别的标题自动生成目录，完成本案例的操作。</a:t>
            </a:r>
          </a:p>
          <a:p>
            <a:r>
              <a:rPr lang="zh-CN" altLang="en-US" sz="2400"/>
              <a:t>如果长文档的封面、扉页、摘要、目录和正文等各部分的格式要求都有所不同（如页眉页脚和页码等的格式），则需要使用</a:t>
            </a:r>
            <a:r>
              <a:rPr lang="zh-CN" altLang="en-US" sz="2400">
                <a:latin typeface="Arial"/>
              </a:rPr>
              <a:t>“</a:t>
            </a:r>
            <a:r>
              <a:rPr lang="zh-CN" altLang="en-US" sz="2400"/>
              <a:t>分节</a:t>
            </a:r>
            <a:r>
              <a:rPr lang="zh-CN" altLang="en-US" sz="2400">
                <a:latin typeface="Arial"/>
              </a:rPr>
              <a:t>”</a:t>
            </a:r>
            <a:r>
              <a:rPr lang="zh-CN" altLang="en-US" sz="2400"/>
              <a:t>的功能，由于难度较大，这部分内容将在课外延伸部分讲述。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144</a:t>
            </a:fld>
            <a:endParaRPr lang="en-US" altLang="zh-CN"/>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ChangeArrowheads="1"/>
          </p:cNvSpPr>
          <p:nvPr>
            <p:ph type="title"/>
          </p:nvPr>
        </p:nvSpPr>
        <p:spPr/>
        <p:txBody>
          <a:bodyPr/>
          <a:lstStyle/>
          <a:p>
            <a:r>
              <a:rPr lang="en-US" altLang="zh-CN"/>
              <a:t>6</a:t>
            </a:r>
            <a:r>
              <a:rPr lang="zh-CN" altLang="en-US"/>
              <a:t>论文排版制作</a:t>
            </a:r>
            <a:r>
              <a:rPr lang="en-US" altLang="zh-CN"/>
              <a:t>&gt;&gt; 2</a:t>
            </a:r>
            <a:r>
              <a:rPr lang="zh-CN" altLang="en-US"/>
              <a:t>．相关知识点</a:t>
            </a:r>
          </a:p>
        </p:txBody>
      </p:sp>
      <p:sp>
        <p:nvSpPr>
          <p:cNvPr id="305155" name="Rectangle 3"/>
          <p:cNvSpPr>
            <a:spLocks noGrp="1" noChangeArrowheads="1"/>
          </p:cNvSpPr>
          <p:nvPr>
            <p:ph type="body" idx="1"/>
          </p:nvPr>
        </p:nvSpPr>
        <p:spPr/>
        <p:txBody>
          <a:bodyPr/>
          <a:lstStyle/>
          <a:p>
            <a:r>
              <a:rPr lang="zh-CN" altLang="en-US" sz="2400" dirty="0"/>
              <a:t>（</a:t>
            </a:r>
            <a:r>
              <a:rPr lang="en-US" altLang="zh-CN" sz="2400" dirty="0"/>
              <a:t>1</a:t>
            </a:r>
            <a:r>
              <a:rPr lang="zh-CN" altLang="en-US" sz="2400" dirty="0"/>
              <a:t>）分页与分节</a:t>
            </a:r>
          </a:p>
          <a:p>
            <a:r>
              <a:rPr lang="zh-CN" altLang="en-US" sz="2400" dirty="0"/>
              <a:t>（</a:t>
            </a:r>
            <a:r>
              <a:rPr lang="en-US" altLang="zh-CN" sz="2400" dirty="0"/>
              <a:t>2</a:t>
            </a:r>
            <a:r>
              <a:rPr lang="zh-CN" altLang="en-US" sz="2400" dirty="0"/>
              <a:t>）</a:t>
            </a:r>
            <a:r>
              <a:rPr lang="zh-CN" altLang="en-US" sz="2400" dirty="0" smtClean="0"/>
              <a:t>样式</a:t>
            </a:r>
            <a:endParaRPr lang="en-US" altLang="zh-CN" sz="2400" dirty="0" smtClean="0"/>
          </a:p>
          <a:p>
            <a:r>
              <a:rPr lang="zh-CN" altLang="en-US" sz="2400" dirty="0" smtClean="0"/>
              <a:t>（</a:t>
            </a:r>
            <a:r>
              <a:rPr lang="en-US" altLang="zh-CN" sz="2400" dirty="0" smtClean="0"/>
              <a:t>3</a:t>
            </a:r>
            <a:r>
              <a:rPr lang="zh-CN" altLang="en-US" sz="2400" dirty="0" smtClean="0"/>
              <a:t>）文档视图</a:t>
            </a:r>
            <a:endParaRPr lang="en-US" altLang="zh-CN" sz="2400" dirty="0" smtClean="0"/>
          </a:p>
          <a:p>
            <a:r>
              <a:rPr lang="zh-CN" altLang="en-US" sz="2400" dirty="0" smtClean="0"/>
              <a:t>（</a:t>
            </a:r>
            <a:r>
              <a:rPr lang="en-US" altLang="zh-CN" sz="2400" dirty="0" smtClean="0"/>
              <a:t>4</a:t>
            </a:r>
            <a:r>
              <a:rPr lang="zh-CN" altLang="en-US" sz="2400" dirty="0"/>
              <a:t>）自动生成目录</a:t>
            </a:r>
          </a:p>
          <a:p>
            <a:r>
              <a:rPr lang="zh-CN" altLang="en-US" sz="2400" dirty="0" smtClean="0"/>
              <a:t>（</a:t>
            </a:r>
            <a:r>
              <a:rPr lang="en-US" altLang="zh-CN" sz="2400" dirty="0" smtClean="0"/>
              <a:t>5</a:t>
            </a:r>
            <a:r>
              <a:rPr lang="zh-CN" altLang="en-US" sz="2400" dirty="0" smtClean="0"/>
              <a:t>）</a:t>
            </a:r>
            <a:r>
              <a:rPr lang="zh-CN" altLang="en-US" sz="2400" dirty="0"/>
              <a:t>首页、奇偶页不同的页眉和页脚</a:t>
            </a:r>
          </a:p>
          <a:p>
            <a:r>
              <a:rPr lang="zh-CN" altLang="en-US" sz="2400" dirty="0" smtClean="0"/>
              <a:t>（</a:t>
            </a:r>
            <a:r>
              <a:rPr lang="en-US" altLang="zh-CN" sz="2400" dirty="0" smtClean="0"/>
              <a:t>6</a:t>
            </a:r>
            <a:r>
              <a:rPr lang="zh-CN" altLang="en-US" sz="2400" dirty="0" smtClean="0"/>
              <a:t>）</a:t>
            </a:r>
            <a:r>
              <a:rPr lang="zh-CN" altLang="en-US" sz="2400" dirty="0"/>
              <a:t>公式编辑器</a:t>
            </a:r>
          </a:p>
          <a:p>
            <a:r>
              <a:rPr lang="zh-CN" altLang="en-US" sz="2400" dirty="0" smtClean="0"/>
              <a:t>（</a:t>
            </a:r>
            <a:r>
              <a:rPr lang="en-US" altLang="zh-CN" sz="2400" dirty="0" smtClean="0"/>
              <a:t>7</a:t>
            </a:r>
            <a:r>
              <a:rPr lang="zh-CN" altLang="en-US" sz="2400" dirty="0" smtClean="0"/>
              <a:t>）</a:t>
            </a:r>
            <a:r>
              <a:rPr lang="zh-CN" altLang="en-US" sz="2400" dirty="0"/>
              <a:t>超链接和书签</a:t>
            </a:r>
          </a:p>
          <a:p>
            <a:r>
              <a:rPr lang="zh-CN" altLang="en-US" sz="2400" dirty="0" smtClean="0"/>
              <a:t>（</a:t>
            </a:r>
            <a:r>
              <a:rPr lang="en-US" altLang="zh-CN" sz="2400" dirty="0" smtClean="0"/>
              <a:t>8</a:t>
            </a:r>
            <a:r>
              <a:rPr lang="zh-CN" altLang="en-US" sz="2400" dirty="0" smtClean="0"/>
              <a:t>）</a:t>
            </a:r>
            <a:r>
              <a:rPr lang="zh-CN" altLang="en-US" sz="2400" dirty="0"/>
              <a:t>脚注、尾</a:t>
            </a:r>
            <a:r>
              <a:rPr lang="zh-CN" altLang="en-US" sz="2400" dirty="0" smtClean="0"/>
              <a:t>注</a:t>
            </a:r>
            <a:endParaRPr lang="en-US" altLang="zh-CN" sz="2400" dirty="0" smtClean="0"/>
          </a:p>
          <a:p>
            <a:r>
              <a:rPr lang="zh-CN" altLang="en-US" sz="2400" dirty="0" smtClean="0"/>
              <a:t>（</a:t>
            </a:r>
            <a:r>
              <a:rPr lang="en-US" altLang="zh-CN" sz="2400" dirty="0" smtClean="0"/>
              <a:t>9</a:t>
            </a:r>
            <a:r>
              <a:rPr lang="zh-CN" altLang="en-US" sz="2400" dirty="0" smtClean="0"/>
              <a:t>）批注</a:t>
            </a:r>
            <a:r>
              <a:rPr lang="zh-CN" altLang="en-US" sz="2400" dirty="0"/>
              <a:t>和修订</a:t>
            </a:r>
          </a:p>
          <a:p>
            <a:r>
              <a:rPr lang="zh-CN" altLang="en-US" sz="2400" dirty="0" smtClean="0"/>
              <a:t>（</a:t>
            </a:r>
            <a:r>
              <a:rPr lang="en-US" altLang="zh-CN" sz="2400" dirty="0" smtClean="0"/>
              <a:t>10</a:t>
            </a:r>
            <a:r>
              <a:rPr lang="zh-CN" altLang="en-US" sz="2400" dirty="0" smtClean="0"/>
              <a:t>）</a:t>
            </a:r>
            <a:r>
              <a:rPr lang="zh-CN" altLang="en-US" sz="2400" dirty="0"/>
              <a:t>查找与替换</a:t>
            </a:r>
          </a:p>
          <a:p>
            <a:r>
              <a:rPr lang="zh-CN" altLang="en-US" sz="2400" dirty="0" smtClean="0"/>
              <a:t>（</a:t>
            </a:r>
            <a:r>
              <a:rPr lang="en-US" altLang="zh-CN" sz="2400" dirty="0" smtClean="0"/>
              <a:t>11</a:t>
            </a:r>
            <a:r>
              <a:rPr lang="zh-CN" altLang="en-US" sz="2400" dirty="0" smtClean="0"/>
              <a:t>）</a:t>
            </a:r>
            <a:r>
              <a:rPr lang="zh-CN" altLang="en-US" sz="2400" dirty="0"/>
              <a:t>字数统计</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145</a:t>
            </a:fld>
            <a:endParaRPr lang="en-US" altLang="zh-CN"/>
          </a:p>
        </p:txBody>
      </p:sp>
      <p:sp>
        <p:nvSpPr>
          <p:cNvPr id="3" name="TextBox 2"/>
          <p:cNvSpPr txBox="1"/>
          <p:nvPr/>
        </p:nvSpPr>
        <p:spPr>
          <a:xfrm>
            <a:off x="6012160" y="5949280"/>
            <a:ext cx="2088232" cy="369332"/>
          </a:xfrm>
          <a:prstGeom prst="rect">
            <a:avLst/>
          </a:prstGeom>
          <a:noFill/>
        </p:spPr>
        <p:txBody>
          <a:bodyPr wrap="square" rtlCol="0">
            <a:spAutoFit/>
          </a:bodyPr>
          <a:lstStyle/>
          <a:p>
            <a:r>
              <a:rPr lang="zh-CN" altLang="en-US" dirty="0" smtClean="0">
                <a:hlinkClick r:id="rId2" action="ppaction://hlinksldjump"/>
              </a:rPr>
              <a:t>进入实现方法</a:t>
            </a:r>
            <a:endParaRPr lang="zh-CN" altLang="en-US" dirty="0"/>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ChangeArrowheads="1"/>
          </p:cNvSpPr>
          <p:nvPr>
            <p:ph type="title"/>
          </p:nvPr>
        </p:nvSpPr>
        <p:spPr/>
        <p:txBody>
          <a:bodyPr/>
          <a:lstStyle/>
          <a:p>
            <a:r>
              <a:rPr lang="en-US" altLang="zh-CN"/>
              <a:t>6</a:t>
            </a:r>
            <a:r>
              <a:rPr lang="zh-CN" altLang="en-US"/>
              <a:t>论文排版制作</a:t>
            </a:r>
            <a:r>
              <a:rPr lang="en-US" altLang="zh-CN"/>
              <a:t>&gt;&gt; 2</a:t>
            </a:r>
            <a:r>
              <a:rPr lang="zh-CN" altLang="en-US"/>
              <a:t>．相关知识点</a:t>
            </a:r>
          </a:p>
        </p:txBody>
      </p:sp>
      <p:sp>
        <p:nvSpPr>
          <p:cNvPr id="306179" name="Rectangle 3"/>
          <p:cNvSpPr>
            <a:spLocks noGrp="1" noChangeArrowheads="1"/>
          </p:cNvSpPr>
          <p:nvPr>
            <p:ph type="body" idx="1"/>
          </p:nvPr>
        </p:nvSpPr>
        <p:spPr/>
        <p:txBody>
          <a:bodyPr/>
          <a:lstStyle/>
          <a:p>
            <a:r>
              <a:rPr lang="zh-CN" altLang="en-US" dirty="0"/>
              <a:t>（</a:t>
            </a:r>
            <a:r>
              <a:rPr lang="en-US" altLang="zh-CN" dirty="0"/>
              <a:t>1</a:t>
            </a:r>
            <a:r>
              <a:rPr lang="zh-CN" altLang="en-US" dirty="0"/>
              <a:t>）分页与分节</a:t>
            </a:r>
          </a:p>
          <a:p>
            <a:pPr lvl="1"/>
            <a:r>
              <a:rPr lang="zh-CN" altLang="en-US" dirty="0"/>
              <a:t>如果在页面未满时，需要从新的页面输入文档内容时，可以插入人工分页符。</a:t>
            </a:r>
          </a:p>
          <a:p>
            <a:pPr lvl="1"/>
            <a:r>
              <a:rPr lang="zh-CN" altLang="zh-CN" dirty="0"/>
              <a:t>“插入→页</a:t>
            </a:r>
            <a:r>
              <a:rPr lang="en-US" altLang="zh-CN" dirty="0"/>
              <a:t>|</a:t>
            </a:r>
            <a:r>
              <a:rPr lang="zh-CN" altLang="zh-CN" dirty="0"/>
              <a:t>分页”</a:t>
            </a:r>
            <a:r>
              <a:rPr lang="zh-CN" altLang="en-US" dirty="0" smtClean="0"/>
              <a:t>。</a:t>
            </a:r>
            <a:endParaRPr lang="zh-CN" altLang="en-US" dirty="0"/>
          </a:p>
          <a:p>
            <a:pPr lvl="1"/>
            <a:r>
              <a:rPr lang="zh-CN" altLang="en-US" dirty="0"/>
              <a:t>节是文档格式化基本单位。在</a:t>
            </a:r>
            <a:r>
              <a:rPr lang="en-US" altLang="zh-CN" dirty="0"/>
              <a:t>Word </a:t>
            </a:r>
            <a:r>
              <a:rPr lang="zh-CN" altLang="en-US" dirty="0"/>
              <a:t>中一个文档可以分为多个节，根据需要每节都可以设置各自的格式（包括页眉或页脚、段落编号或页码等格式），但却不会影响其他节的文档格式设置。</a:t>
            </a:r>
          </a:p>
          <a:p>
            <a:pPr lvl="1"/>
            <a:r>
              <a:rPr lang="zh-CN" altLang="en-US" dirty="0"/>
              <a:t>节的应用参见课外延伸。</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146</a:t>
            </a:fld>
            <a:endParaRPr lang="en-US" altLang="zh-CN"/>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4" name="Rectangle 4"/>
          <p:cNvSpPr>
            <a:spLocks noGrp="1" noChangeArrowheads="1"/>
          </p:cNvSpPr>
          <p:nvPr>
            <p:ph type="title"/>
          </p:nvPr>
        </p:nvSpPr>
        <p:spPr/>
        <p:txBody>
          <a:bodyPr/>
          <a:lstStyle/>
          <a:p>
            <a:r>
              <a:rPr lang="en-US" altLang="zh-CN"/>
              <a:t>6</a:t>
            </a:r>
            <a:r>
              <a:rPr lang="zh-CN" altLang="en-US"/>
              <a:t>论文排版制作</a:t>
            </a:r>
            <a:r>
              <a:rPr lang="en-US" altLang="zh-CN"/>
              <a:t>&gt;&gt; 2</a:t>
            </a:r>
            <a:r>
              <a:rPr lang="zh-CN" altLang="en-US"/>
              <a:t>．相关知识点</a:t>
            </a:r>
          </a:p>
        </p:txBody>
      </p:sp>
      <p:sp>
        <p:nvSpPr>
          <p:cNvPr id="307203" name="Rectangle 3"/>
          <p:cNvSpPr>
            <a:spLocks noGrp="1" noChangeArrowheads="1"/>
          </p:cNvSpPr>
          <p:nvPr>
            <p:ph type="body" sz="half" idx="1"/>
          </p:nvPr>
        </p:nvSpPr>
        <p:spPr>
          <a:xfrm>
            <a:off x="684213" y="1557338"/>
            <a:ext cx="6120035" cy="4535487"/>
          </a:xfrm>
        </p:spPr>
        <p:txBody>
          <a:bodyPr/>
          <a:lstStyle/>
          <a:p>
            <a:r>
              <a:rPr lang="zh-CN" altLang="en-US" dirty="0"/>
              <a:t>（</a:t>
            </a:r>
            <a:r>
              <a:rPr lang="en-US" altLang="zh-CN" dirty="0"/>
              <a:t>2</a:t>
            </a:r>
            <a:r>
              <a:rPr lang="zh-CN" altLang="en-US" dirty="0"/>
              <a:t>）样式</a:t>
            </a:r>
          </a:p>
          <a:p>
            <a:pPr lvl="1"/>
            <a:r>
              <a:rPr lang="zh-CN" altLang="en-US" dirty="0"/>
              <a:t>所谓样式，就是系统或用户定义并保存的一系列排版格式，目的是将这种排版格式重复用于文档的其他部分。</a:t>
            </a:r>
          </a:p>
          <a:p>
            <a:pPr lvl="1"/>
            <a:r>
              <a:rPr kumimoji="1" lang="en-US" altLang="zh-CN" dirty="0"/>
              <a:t>1</a:t>
            </a:r>
            <a:r>
              <a:rPr kumimoji="1" lang="zh-CN" altLang="en-US" dirty="0"/>
              <a:t>）查看样式 </a:t>
            </a:r>
          </a:p>
          <a:p>
            <a:pPr lvl="1"/>
            <a:r>
              <a:rPr lang="zh-CN" altLang="zh-CN" dirty="0"/>
              <a:t>“开始→样式”</a:t>
            </a:r>
            <a:r>
              <a:rPr lang="zh-CN" altLang="zh-CN" dirty="0" smtClean="0"/>
              <a:t>组</a:t>
            </a:r>
            <a:endParaRPr lang="en-US" altLang="zh-CN" dirty="0" smtClean="0"/>
          </a:p>
          <a:p>
            <a:pPr lvl="1"/>
            <a:endParaRPr lang="en-US" altLang="zh-CN" dirty="0"/>
          </a:p>
          <a:p>
            <a:pPr lvl="1"/>
            <a:endParaRPr lang="en-US" altLang="zh-CN" dirty="0" smtClean="0"/>
          </a:p>
          <a:p>
            <a:pPr lvl="1"/>
            <a:endParaRPr lang="en-US" altLang="zh-CN" dirty="0" smtClean="0"/>
          </a:p>
          <a:p>
            <a:pPr lvl="1"/>
            <a:r>
              <a:rPr lang="zh-CN" altLang="zh-CN" dirty="0" smtClean="0"/>
              <a:t>“</a:t>
            </a:r>
            <a:r>
              <a:rPr lang="zh-CN" altLang="zh-CN" dirty="0"/>
              <a:t>开始→样式</a:t>
            </a:r>
            <a:r>
              <a:rPr lang="en-US" altLang="zh-CN" dirty="0"/>
              <a:t>|</a:t>
            </a:r>
            <a:r>
              <a:rPr lang="zh-CN" altLang="zh-CN" dirty="0"/>
              <a:t>扩展按钮”</a:t>
            </a:r>
            <a:endParaRPr lang="en-US" altLang="zh-CN" dirty="0"/>
          </a:p>
        </p:txBody>
      </p:sp>
      <p:pic>
        <p:nvPicPr>
          <p:cNvPr id="222210" name="Picture 2" descr="样式组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4213854"/>
            <a:ext cx="6231524" cy="103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2211" name="Picture 3" descr="样式任务窗格"/>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1556792"/>
            <a:ext cx="2016224" cy="5025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右箭头 1"/>
          <p:cNvSpPr/>
          <p:nvPr/>
        </p:nvSpPr>
        <p:spPr>
          <a:xfrm>
            <a:off x="5436096" y="5553236"/>
            <a:ext cx="936104" cy="180020"/>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0FFAE39B-C8F2-41C8-B22E-A833FCE57E23}" type="slidenum">
              <a:rPr lang="en-US" altLang="zh-CN" smtClean="0"/>
              <a:pPr/>
              <a:t>147</a:t>
            </a:fld>
            <a:endParaRPr lang="en-US" altLang="zh-CN"/>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ChangeArrowheads="1"/>
          </p:cNvSpPr>
          <p:nvPr>
            <p:ph type="title"/>
          </p:nvPr>
        </p:nvSpPr>
        <p:spPr/>
        <p:txBody>
          <a:bodyPr/>
          <a:lstStyle/>
          <a:p>
            <a:r>
              <a:rPr lang="en-US" altLang="zh-CN"/>
              <a:t>6</a:t>
            </a:r>
            <a:r>
              <a:rPr lang="zh-CN" altLang="en-US"/>
              <a:t>论文排版制作</a:t>
            </a:r>
            <a:r>
              <a:rPr lang="en-US" altLang="zh-CN"/>
              <a:t>&gt;&gt; 2</a:t>
            </a:r>
            <a:r>
              <a:rPr lang="zh-CN" altLang="en-US"/>
              <a:t>．相关知识点</a:t>
            </a:r>
          </a:p>
        </p:txBody>
      </p:sp>
      <p:sp>
        <p:nvSpPr>
          <p:cNvPr id="309251" name="Rectangle 3"/>
          <p:cNvSpPr>
            <a:spLocks noGrp="1" noChangeArrowheads="1"/>
          </p:cNvSpPr>
          <p:nvPr>
            <p:ph type="body" idx="1"/>
          </p:nvPr>
        </p:nvSpPr>
        <p:spPr/>
        <p:txBody>
          <a:bodyPr/>
          <a:lstStyle/>
          <a:p>
            <a:pPr lvl="1"/>
            <a:r>
              <a:rPr lang="en-US" altLang="zh-CN" dirty="0"/>
              <a:t>2</a:t>
            </a:r>
            <a:r>
              <a:rPr lang="zh-CN" altLang="zh-CN" dirty="0"/>
              <a:t>）应用样式</a:t>
            </a:r>
            <a:endParaRPr lang="en-US" altLang="zh-CN" dirty="0" smtClean="0"/>
          </a:p>
          <a:p>
            <a:pPr lvl="1"/>
            <a:r>
              <a:rPr lang="en-US" altLang="zh-CN" dirty="0" smtClean="0"/>
              <a:t>3</a:t>
            </a:r>
            <a:r>
              <a:rPr lang="zh-CN" altLang="en-US" dirty="0"/>
              <a:t>）创建样式</a:t>
            </a:r>
          </a:p>
        </p:txBody>
      </p:sp>
      <p:pic>
        <p:nvPicPr>
          <p:cNvPr id="223234" name="Picture 2" descr="新建样式对话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2290108"/>
            <a:ext cx="4680520" cy="430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32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3870" y="2636912"/>
            <a:ext cx="1589938" cy="3962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椭圆 1"/>
          <p:cNvSpPr/>
          <p:nvPr/>
        </p:nvSpPr>
        <p:spPr>
          <a:xfrm>
            <a:off x="749814" y="6165304"/>
            <a:ext cx="864096" cy="576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2987824" y="5445224"/>
            <a:ext cx="576064" cy="180020"/>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F0D39DE6-22DC-4866-9A65-23BCF6534BB8}" type="slidenum">
              <a:rPr lang="en-US" altLang="zh-CN" smtClean="0"/>
              <a:pPr/>
              <a:t>148</a:t>
            </a:fld>
            <a:endParaRPr lang="en-US" altLang="zh-CN"/>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ChangeArrowheads="1"/>
          </p:cNvSpPr>
          <p:nvPr>
            <p:ph type="title"/>
          </p:nvPr>
        </p:nvSpPr>
        <p:spPr/>
        <p:txBody>
          <a:bodyPr/>
          <a:lstStyle/>
          <a:p>
            <a:r>
              <a:rPr lang="en-US" altLang="zh-CN"/>
              <a:t>6</a:t>
            </a:r>
            <a:r>
              <a:rPr lang="zh-CN" altLang="en-US"/>
              <a:t>论文排版制作</a:t>
            </a:r>
            <a:r>
              <a:rPr lang="en-US" altLang="zh-CN"/>
              <a:t>&gt;&gt; 2</a:t>
            </a:r>
            <a:r>
              <a:rPr lang="zh-CN" altLang="en-US"/>
              <a:t>．相关知识点</a:t>
            </a:r>
          </a:p>
        </p:txBody>
      </p:sp>
      <p:sp>
        <p:nvSpPr>
          <p:cNvPr id="310275" name="Rectangle 3"/>
          <p:cNvSpPr>
            <a:spLocks noGrp="1" noChangeArrowheads="1"/>
          </p:cNvSpPr>
          <p:nvPr>
            <p:ph type="body" idx="1"/>
          </p:nvPr>
        </p:nvSpPr>
        <p:spPr>
          <a:xfrm>
            <a:off x="684213" y="1557338"/>
            <a:ext cx="6336059" cy="4535487"/>
          </a:xfrm>
        </p:spPr>
        <p:txBody>
          <a:bodyPr/>
          <a:lstStyle/>
          <a:p>
            <a:pPr lvl="1" algn="just"/>
            <a:r>
              <a:rPr kumimoji="1" lang="en-US" altLang="zh-CN" dirty="0"/>
              <a:t>4</a:t>
            </a:r>
            <a:r>
              <a:rPr kumimoji="1" lang="zh-CN" altLang="en-US" dirty="0"/>
              <a:t>）修改样式 </a:t>
            </a:r>
            <a:endParaRPr kumimoji="1" lang="en-US" altLang="zh-CN" dirty="0" smtClean="0"/>
          </a:p>
          <a:p>
            <a:pPr lvl="1" algn="just"/>
            <a:endParaRPr kumimoji="1" lang="en-US" altLang="zh-CN" dirty="0" smtClean="0"/>
          </a:p>
          <a:p>
            <a:pPr lvl="1" algn="just"/>
            <a:endParaRPr kumimoji="1" lang="en-US" altLang="zh-CN" dirty="0"/>
          </a:p>
          <a:p>
            <a:pPr lvl="1" algn="just"/>
            <a:endParaRPr kumimoji="1" lang="zh-CN" altLang="en-US" dirty="0"/>
          </a:p>
          <a:p>
            <a:pPr lvl="1" algn="just"/>
            <a:r>
              <a:rPr kumimoji="1" lang="en-US" altLang="zh-CN" dirty="0"/>
              <a:t>5</a:t>
            </a:r>
            <a:r>
              <a:rPr kumimoji="1" lang="zh-CN" altLang="en-US" dirty="0"/>
              <a:t>）删除自定义样式</a:t>
            </a:r>
          </a:p>
          <a:p>
            <a:pPr lvl="2" algn="just"/>
            <a:r>
              <a:rPr kumimoji="1" lang="zh-CN" altLang="en-US" dirty="0" smtClean="0">
                <a:latin typeface="Arial"/>
              </a:rPr>
              <a:t>在“</a:t>
            </a:r>
            <a:r>
              <a:rPr kumimoji="1" lang="zh-CN" altLang="en-US" dirty="0" smtClean="0"/>
              <a:t>样式</a:t>
            </a:r>
            <a:r>
              <a:rPr kumimoji="1" lang="zh-CN" altLang="en-US" dirty="0" smtClean="0">
                <a:latin typeface="Arial"/>
              </a:rPr>
              <a:t>”</a:t>
            </a:r>
            <a:r>
              <a:rPr kumimoji="1" lang="zh-CN" altLang="en-US" dirty="0"/>
              <a:t>任务窗</a:t>
            </a:r>
            <a:r>
              <a:rPr kumimoji="1" lang="zh-CN" altLang="en-US" dirty="0" smtClean="0"/>
              <a:t>格中删除。</a:t>
            </a:r>
            <a:endParaRPr kumimoji="1" lang="en-US" altLang="zh-CN" dirty="0" smtClean="0"/>
          </a:p>
          <a:p>
            <a:pPr lvl="2" algn="just"/>
            <a:endParaRPr kumimoji="1" lang="en-US" altLang="zh-CN" dirty="0" smtClean="0"/>
          </a:p>
          <a:p>
            <a:pPr lvl="1" algn="just"/>
            <a:r>
              <a:rPr lang="zh-CN" altLang="zh-CN" dirty="0"/>
              <a:t>如果想清除所有格式，单击“开始→字体</a:t>
            </a:r>
            <a:r>
              <a:rPr lang="en-US" altLang="zh-CN" dirty="0"/>
              <a:t>|</a:t>
            </a:r>
            <a:r>
              <a:rPr lang="zh-CN" altLang="zh-CN" dirty="0"/>
              <a:t>清除格式”按钮</a:t>
            </a:r>
            <a:r>
              <a:rPr lang="en-US" altLang="zh-CN" dirty="0"/>
              <a:t> </a:t>
            </a:r>
            <a:r>
              <a:rPr lang="zh-CN" altLang="zh-CN" dirty="0"/>
              <a:t>，或在“样式”任务窗格中选“全部清除”</a:t>
            </a:r>
            <a:endParaRPr kumimoji="1" lang="zh-CN" altLang="en-US" dirty="0"/>
          </a:p>
        </p:txBody>
      </p:sp>
      <p:pic>
        <p:nvPicPr>
          <p:cNvPr id="2242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204864"/>
            <a:ext cx="6230937" cy="1030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189276" y="1539816"/>
            <a:ext cx="1224136" cy="369332"/>
          </a:xfrm>
          <a:prstGeom prst="rect">
            <a:avLst/>
          </a:prstGeom>
          <a:noFill/>
        </p:spPr>
        <p:txBody>
          <a:bodyPr wrap="square" rtlCol="0">
            <a:spAutoFit/>
          </a:bodyPr>
          <a:lstStyle/>
          <a:p>
            <a:r>
              <a:rPr lang="zh-CN" altLang="en-US" dirty="0" smtClean="0"/>
              <a:t>右键修改</a:t>
            </a:r>
            <a:endParaRPr lang="zh-CN" altLang="en-US" dirty="0"/>
          </a:p>
        </p:txBody>
      </p:sp>
      <p:pic>
        <p:nvPicPr>
          <p:cNvPr id="2242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1570236"/>
            <a:ext cx="1800200" cy="3658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上箭头 5"/>
          <p:cNvSpPr/>
          <p:nvPr/>
        </p:nvSpPr>
        <p:spPr>
          <a:xfrm>
            <a:off x="7570576" y="5229200"/>
            <a:ext cx="216024" cy="380796"/>
          </a:xfrm>
          <a:prstGeom prst="up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452320" y="5609996"/>
            <a:ext cx="1296144" cy="369332"/>
          </a:xfrm>
          <a:prstGeom prst="rect">
            <a:avLst/>
          </a:prstGeom>
          <a:noFill/>
        </p:spPr>
        <p:txBody>
          <a:bodyPr wrap="square" rtlCol="0">
            <a:spAutoFit/>
          </a:bodyPr>
          <a:lstStyle/>
          <a:p>
            <a:r>
              <a:rPr lang="zh-CN" altLang="en-US" dirty="0" smtClean="0"/>
              <a:t>修改按钮</a:t>
            </a:r>
            <a:endParaRPr lang="zh-CN" altLang="en-US" dirty="0"/>
          </a:p>
        </p:txBody>
      </p:sp>
      <p:sp>
        <p:nvSpPr>
          <p:cNvPr id="8" name="下箭头 7"/>
          <p:cNvSpPr/>
          <p:nvPr/>
        </p:nvSpPr>
        <p:spPr>
          <a:xfrm>
            <a:off x="4572000" y="1926124"/>
            <a:ext cx="216024" cy="422756"/>
          </a:xfrm>
          <a:prstGeom prst="down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149</a:t>
            </a:fld>
            <a:endParaRPr lang="en-US" altLang="zh-CN"/>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dirty="0"/>
              <a:t>1 </a:t>
            </a:r>
            <a:r>
              <a:rPr lang="zh-CN" altLang="en-US" sz="2400" dirty="0"/>
              <a:t>快速访问工具栏及功能区的定制</a:t>
            </a:r>
            <a:r>
              <a:rPr lang="en-US" altLang="zh-CN" sz="2400" dirty="0"/>
              <a:t>&gt;&gt;3.</a:t>
            </a:r>
            <a:r>
              <a:rPr lang="zh-CN" altLang="en-US" sz="2400" dirty="0"/>
              <a:t>实现方法</a:t>
            </a:r>
          </a:p>
        </p:txBody>
      </p:sp>
      <p:sp>
        <p:nvSpPr>
          <p:cNvPr id="3" name="内容占位符 2"/>
          <p:cNvSpPr>
            <a:spLocks noGrp="1"/>
          </p:cNvSpPr>
          <p:nvPr>
            <p:ph idx="1"/>
          </p:nvPr>
        </p:nvSpPr>
        <p:spPr/>
        <p:txBody>
          <a:bodyPr/>
          <a:lstStyle/>
          <a:p>
            <a:pPr marL="342900" lvl="1" indent="-342900">
              <a:buClr>
                <a:srgbClr val="FF3300"/>
              </a:buClr>
              <a:buSzPct val="80000"/>
              <a:buFont typeface="Wingdings" pitchFamily="2" charset="2"/>
              <a:buChar char="p"/>
            </a:pPr>
            <a:r>
              <a:rPr lang="zh-CN" altLang="zh-CN" dirty="0"/>
              <a:t>增强图片处理功能</a:t>
            </a:r>
            <a:endParaRPr lang="en-US" altLang="zh-CN" dirty="0"/>
          </a:p>
          <a:p>
            <a:endParaRPr lang="zh-CN" altLang="en-US" dirty="0"/>
          </a:p>
        </p:txBody>
      </p:sp>
      <p:pic>
        <p:nvPicPr>
          <p:cNvPr id="321538" name="Picture 2" descr="图片处理功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078855"/>
            <a:ext cx="6624736" cy="430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12"/>
          </p:nvPr>
        </p:nvSpPr>
        <p:spPr/>
        <p:txBody>
          <a:bodyPr/>
          <a:lstStyle/>
          <a:p>
            <a:fld id="{F0D39DE6-22DC-4866-9A65-23BCF6534BB8}" type="slidenum">
              <a:rPr lang="en-US" altLang="zh-CN" smtClean="0"/>
              <a:pPr/>
              <a:t>15</a:t>
            </a:fld>
            <a:endParaRPr lang="en-US" altLang="zh-CN"/>
          </a:p>
        </p:txBody>
      </p:sp>
    </p:spTree>
    <p:extLst>
      <p:ext uri="{BB962C8B-B14F-4D97-AF65-F5344CB8AC3E}">
        <p14:creationId xmlns:p14="http://schemas.microsoft.com/office/powerpoint/2010/main" val="3852007339"/>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ChangeArrowheads="1"/>
          </p:cNvSpPr>
          <p:nvPr>
            <p:ph type="title"/>
          </p:nvPr>
        </p:nvSpPr>
        <p:spPr/>
        <p:txBody>
          <a:bodyPr/>
          <a:lstStyle/>
          <a:p>
            <a:r>
              <a:rPr lang="en-US" altLang="zh-CN"/>
              <a:t>6</a:t>
            </a:r>
            <a:r>
              <a:rPr lang="zh-CN" altLang="en-US"/>
              <a:t>论文排版制作</a:t>
            </a:r>
            <a:r>
              <a:rPr lang="en-US" altLang="zh-CN"/>
              <a:t>&gt;&gt; 2</a:t>
            </a:r>
            <a:r>
              <a:rPr lang="zh-CN" altLang="en-US"/>
              <a:t>．相关知识点</a:t>
            </a:r>
          </a:p>
        </p:txBody>
      </p:sp>
      <p:sp>
        <p:nvSpPr>
          <p:cNvPr id="315395" name="Rectangle 3"/>
          <p:cNvSpPr>
            <a:spLocks noGrp="1" noChangeArrowheads="1"/>
          </p:cNvSpPr>
          <p:nvPr>
            <p:ph type="body" idx="1"/>
          </p:nvPr>
        </p:nvSpPr>
        <p:spPr>
          <a:xfrm>
            <a:off x="684213" y="1557338"/>
            <a:ext cx="8197850" cy="4967287"/>
          </a:xfrm>
        </p:spPr>
        <p:txBody>
          <a:bodyPr/>
          <a:lstStyle/>
          <a:p>
            <a:r>
              <a:rPr lang="zh-CN" altLang="en-US" dirty="0" smtClean="0"/>
              <a:t>（</a:t>
            </a:r>
            <a:r>
              <a:rPr lang="en-US" altLang="zh-CN" dirty="0" smtClean="0"/>
              <a:t>3</a:t>
            </a:r>
            <a:r>
              <a:rPr lang="zh-CN" altLang="en-US" dirty="0" smtClean="0"/>
              <a:t>）</a:t>
            </a:r>
            <a:r>
              <a:rPr lang="zh-CN" altLang="en-US" dirty="0"/>
              <a:t>文档视图</a:t>
            </a:r>
          </a:p>
          <a:p>
            <a:pPr lvl="1"/>
            <a:r>
              <a:rPr kumimoji="1" lang="zh-CN" altLang="en-US" dirty="0"/>
              <a:t>大纲视图</a:t>
            </a:r>
            <a:endParaRPr kumimoji="1" lang="en-US" altLang="zh-CN" dirty="0"/>
          </a:p>
          <a:p>
            <a:pPr lvl="1"/>
            <a:r>
              <a:rPr kumimoji="1" lang="zh-CN" altLang="en-US" dirty="0" smtClean="0"/>
              <a:t>阅读版式</a:t>
            </a:r>
            <a:endParaRPr kumimoji="1" lang="zh-CN" altLang="en-US" dirty="0"/>
          </a:p>
          <a:p>
            <a:pPr lvl="1"/>
            <a:r>
              <a:rPr kumimoji="1" lang="en-US" altLang="zh-CN" dirty="0" smtClean="0"/>
              <a:t>Web</a:t>
            </a:r>
            <a:r>
              <a:rPr kumimoji="1" lang="zh-CN" altLang="en-US" dirty="0"/>
              <a:t>版式视图</a:t>
            </a:r>
          </a:p>
          <a:p>
            <a:pPr lvl="1"/>
            <a:r>
              <a:rPr kumimoji="1" lang="zh-CN" altLang="en-US" dirty="0"/>
              <a:t>页面视图</a:t>
            </a:r>
          </a:p>
          <a:p>
            <a:pPr lvl="1"/>
            <a:r>
              <a:rPr kumimoji="1" lang="zh-CN" altLang="en-US" dirty="0" smtClean="0"/>
              <a:t>草稿</a:t>
            </a:r>
          </a:p>
          <a:p>
            <a:pPr lvl="1"/>
            <a:r>
              <a:rPr lang="zh-CN" altLang="zh-CN" dirty="0" smtClean="0"/>
              <a:t>除阅读版式视图外，</a:t>
            </a:r>
            <a:r>
              <a:rPr kumimoji="1" lang="zh-CN" altLang="en-US" dirty="0" smtClean="0"/>
              <a:t>在各种视图方式下，都可以再选择</a:t>
            </a:r>
            <a:r>
              <a:rPr kumimoji="1" lang="zh-CN" altLang="en-US" dirty="0" smtClean="0">
                <a:latin typeface="Arial"/>
              </a:rPr>
              <a:t>“</a:t>
            </a:r>
            <a:r>
              <a:rPr kumimoji="1" lang="zh-CN" altLang="en-US" dirty="0" smtClean="0"/>
              <a:t>视图→文档结构图</a:t>
            </a:r>
            <a:r>
              <a:rPr kumimoji="1" lang="zh-CN" altLang="en-US" dirty="0" smtClean="0">
                <a:latin typeface="Arial"/>
              </a:rPr>
              <a:t>”</a:t>
            </a:r>
            <a:r>
              <a:rPr kumimoji="1" lang="zh-CN" altLang="en-US" dirty="0" smtClean="0"/>
              <a:t>命令，使文档窗口分成左右两个部分，左边显示结构图，右边显示结构图中特定主题所对应的文档的内容。用户在结构图中更换主题便可以从文档的某一位置快速切换到另一位置。</a:t>
            </a:r>
            <a:endParaRPr kumimoji="1"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150</a:t>
            </a:fld>
            <a:endParaRPr lang="en-US" altLang="zh-CN"/>
          </a:p>
        </p:txBody>
      </p:sp>
    </p:spTree>
    <p:extLst>
      <p:ext uri="{BB962C8B-B14F-4D97-AF65-F5344CB8AC3E}">
        <p14:creationId xmlns:p14="http://schemas.microsoft.com/office/powerpoint/2010/main" val="1070912467"/>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ChangeArrowheads="1"/>
          </p:cNvSpPr>
          <p:nvPr>
            <p:ph type="title"/>
          </p:nvPr>
        </p:nvSpPr>
        <p:spPr/>
        <p:txBody>
          <a:bodyPr/>
          <a:lstStyle/>
          <a:p>
            <a:r>
              <a:rPr lang="en-US" altLang="zh-CN"/>
              <a:t>6</a:t>
            </a:r>
            <a:r>
              <a:rPr lang="zh-CN" altLang="en-US"/>
              <a:t>论文排版制作</a:t>
            </a:r>
            <a:r>
              <a:rPr lang="en-US" altLang="zh-CN"/>
              <a:t>&gt;&gt; 2</a:t>
            </a:r>
            <a:r>
              <a:rPr lang="zh-CN" altLang="en-US"/>
              <a:t>．相关知识点</a:t>
            </a:r>
          </a:p>
        </p:txBody>
      </p:sp>
      <p:sp>
        <p:nvSpPr>
          <p:cNvPr id="316419" name="Rectangle 3"/>
          <p:cNvSpPr>
            <a:spLocks noGrp="1" noChangeArrowheads="1"/>
          </p:cNvSpPr>
          <p:nvPr>
            <p:ph type="body" idx="1"/>
          </p:nvPr>
        </p:nvSpPr>
        <p:spPr/>
        <p:txBody>
          <a:bodyPr/>
          <a:lstStyle/>
          <a:p>
            <a:r>
              <a:rPr lang="zh-CN" altLang="en-US" dirty="0" smtClean="0"/>
              <a:t>（</a:t>
            </a:r>
            <a:r>
              <a:rPr lang="en-US" altLang="zh-CN" dirty="0" smtClean="0"/>
              <a:t>4</a:t>
            </a:r>
            <a:r>
              <a:rPr lang="zh-CN" altLang="en-US" dirty="0" smtClean="0"/>
              <a:t>）</a:t>
            </a:r>
            <a:r>
              <a:rPr lang="zh-CN" altLang="en-US" dirty="0"/>
              <a:t>自动生成目录</a:t>
            </a:r>
          </a:p>
          <a:p>
            <a:pPr lvl="1"/>
            <a:r>
              <a:rPr lang="en-US" altLang="zh-CN" dirty="0"/>
              <a:t>Word </a:t>
            </a:r>
            <a:r>
              <a:rPr lang="zh-CN" altLang="en-US" dirty="0"/>
              <a:t>提供了自动生成目录的功能，使目录的制作变得非常简便，而且在文档发生了改变以后，还可以利用更新目录的功能来适应文档的变化。</a:t>
            </a:r>
          </a:p>
          <a:p>
            <a:pPr lvl="1"/>
            <a:r>
              <a:rPr lang="en-US" altLang="zh-CN" dirty="0"/>
              <a:t>Word </a:t>
            </a:r>
            <a:r>
              <a:rPr lang="zh-CN" altLang="en-US" dirty="0"/>
              <a:t>一般是利用标题或者大纲级别来创建目录的</a:t>
            </a:r>
            <a:r>
              <a:rPr lang="zh-CN" altLang="en-US" dirty="0" smtClean="0"/>
              <a:t>。</a:t>
            </a:r>
            <a:endParaRPr lang="en-US" altLang="zh-CN" dirty="0" smtClean="0"/>
          </a:p>
          <a:p>
            <a:r>
              <a:rPr lang="zh-CN" altLang="en-US" sz="2400" dirty="0" smtClean="0"/>
              <a:t>（</a:t>
            </a:r>
            <a:r>
              <a:rPr lang="en-US" altLang="zh-CN" sz="2400" dirty="0" smtClean="0"/>
              <a:t>5</a:t>
            </a:r>
            <a:r>
              <a:rPr lang="zh-CN" altLang="en-US" sz="2400" dirty="0" smtClean="0"/>
              <a:t>）</a:t>
            </a:r>
            <a:r>
              <a:rPr lang="zh-CN" altLang="en-US" sz="2400" dirty="0"/>
              <a:t>首页、奇偶页不同的页眉和页脚</a:t>
            </a:r>
          </a:p>
          <a:p>
            <a:pPr lvl="1"/>
            <a:r>
              <a:rPr lang="zh-CN" altLang="zh-CN" dirty="0"/>
              <a:t>“页眉和页脚工具</a:t>
            </a:r>
            <a:r>
              <a:rPr lang="en-US" altLang="zh-CN" dirty="0"/>
              <a:t>|</a:t>
            </a:r>
            <a:r>
              <a:rPr lang="zh-CN" altLang="zh-CN" dirty="0"/>
              <a:t>设计”选项卡选中“首页不同”和“奇偶页不同”</a:t>
            </a:r>
            <a:r>
              <a:rPr lang="zh-CN" altLang="en-US" dirty="0" smtClean="0"/>
              <a:t>。</a:t>
            </a:r>
            <a:endParaRPr lang="zh-CN" altLang="en-US" dirty="0"/>
          </a:p>
          <a:p>
            <a:pPr lvl="1"/>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151</a:t>
            </a:fld>
            <a:endParaRPr lang="en-US" altLang="zh-CN"/>
          </a:p>
        </p:txBody>
      </p:sp>
    </p:spTree>
    <p:extLst>
      <p:ext uri="{BB962C8B-B14F-4D97-AF65-F5344CB8AC3E}">
        <p14:creationId xmlns:p14="http://schemas.microsoft.com/office/powerpoint/2010/main" val="3192151334"/>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p:txBody>
          <a:bodyPr/>
          <a:lstStyle/>
          <a:p>
            <a:r>
              <a:rPr lang="en-US" altLang="zh-CN"/>
              <a:t>6</a:t>
            </a:r>
            <a:r>
              <a:rPr lang="zh-CN" altLang="en-US"/>
              <a:t>论文排版制作</a:t>
            </a:r>
            <a:r>
              <a:rPr lang="en-US" altLang="zh-CN"/>
              <a:t>&gt;&gt; 2</a:t>
            </a:r>
            <a:r>
              <a:rPr lang="zh-CN" altLang="en-US"/>
              <a:t>．相关知识点</a:t>
            </a:r>
          </a:p>
        </p:txBody>
      </p:sp>
      <p:sp>
        <p:nvSpPr>
          <p:cNvPr id="311299" name="Rectangle 3"/>
          <p:cNvSpPr>
            <a:spLocks noGrp="1" noChangeArrowheads="1"/>
          </p:cNvSpPr>
          <p:nvPr>
            <p:ph type="body" idx="1"/>
          </p:nvPr>
        </p:nvSpPr>
        <p:spPr>
          <a:xfrm>
            <a:off x="684213" y="1557338"/>
            <a:ext cx="8459787" cy="4535487"/>
          </a:xfrm>
        </p:spPr>
        <p:txBody>
          <a:bodyPr/>
          <a:lstStyle/>
          <a:p>
            <a:r>
              <a:rPr lang="zh-CN" altLang="en-US" sz="2400" dirty="0" smtClean="0"/>
              <a:t>（</a:t>
            </a:r>
            <a:r>
              <a:rPr lang="en-US" altLang="zh-CN" sz="2400" dirty="0" smtClean="0"/>
              <a:t>6</a:t>
            </a:r>
            <a:r>
              <a:rPr lang="zh-CN" altLang="en-US" sz="2400" dirty="0" smtClean="0"/>
              <a:t>）</a:t>
            </a:r>
            <a:r>
              <a:rPr lang="zh-CN" altLang="en-US" sz="2400" dirty="0"/>
              <a:t>公式编辑器</a:t>
            </a:r>
          </a:p>
          <a:p>
            <a:pPr lvl="1"/>
            <a:r>
              <a:rPr lang="zh-CN" altLang="zh-CN" dirty="0"/>
              <a:t>“插入→符号</a:t>
            </a:r>
            <a:r>
              <a:rPr lang="en-US" altLang="zh-CN" dirty="0"/>
              <a:t>|</a:t>
            </a:r>
            <a:r>
              <a:rPr lang="zh-CN" altLang="zh-CN" dirty="0"/>
              <a:t>公式”</a:t>
            </a:r>
            <a:endParaRPr lang="en-US" altLang="zh-CN" dirty="0" smtClean="0">
              <a:latin typeface="Arial"/>
            </a:endParaRPr>
          </a:p>
          <a:p>
            <a:pPr lvl="1"/>
            <a:r>
              <a:rPr lang="zh-CN" altLang="en-US" dirty="0" smtClean="0">
                <a:latin typeface="Arial"/>
              </a:rPr>
              <a:t>“</a:t>
            </a:r>
            <a:r>
              <a:rPr lang="zh-CN" altLang="en-US" dirty="0"/>
              <a:t>插入</a:t>
            </a:r>
            <a:r>
              <a:rPr lang="zh-CN" altLang="en-US" dirty="0" smtClean="0"/>
              <a:t>→</a:t>
            </a:r>
            <a:r>
              <a:rPr lang="zh-CN" altLang="zh-CN" dirty="0"/>
              <a:t>文本</a:t>
            </a:r>
            <a:r>
              <a:rPr lang="en-US" altLang="zh-CN" dirty="0"/>
              <a:t>|</a:t>
            </a:r>
            <a:r>
              <a:rPr lang="zh-CN" altLang="en-US" dirty="0" smtClean="0"/>
              <a:t>对象</a:t>
            </a:r>
            <a:r>
              <a:rPr lang="zh-CN" altLang="en-US" dirty="0"/>
              <a:t>→</a:t>
            </a:r>
            <a:r>
              <a:rPr lang="en-US" altLang="zh-CN" dirty="0"/>
              <a:t>Microsoft</a:t>
            </a:r>
            <a:r>
              <a:rPr lang="zh-CN" altLang="en-US" dirty="0"/>
              <a:t>公式</a:t>
            </a:r>
            <a:r>
              <a:rPr lang="en-US" altLang="zh-CN" dirty="0"/>
              <a:t>3.0</a:t>
            </a:r>
            <a:r>
              <a:rPr lang="en-US" altLang="zh-CN" dirty="0">
                <a:latin typeface="Arial"/>
              </a:rPr>
              <a:t>”</a:t>
            </a:r>
            <a:r>
              <a:rPr lang="zh-CN" altLang="en-US" dirty="0"/>
              <a:t>命令。</a:t>
            </a:r>
          </a:p>
          <a:p>
            <a:r>
              <a:rPr lang="zh-CN" altLang="en-US" sz="2400" dirty="0" smtClean="0"/>
              <a:t>（</a:t>
            </a:r>
            <a:r>
              <a:rPr lang="en-US" altLang="zh-CN" sz="2400" dirty="0" smtClean="0"/>
              <a:t>7</a:t>
            </a:r>
            <a:r>
              <a:rPr lang="zh-CN" altLang="en-US" sz="2400" dirty="0" smtClean="0"/>
              <a:t>）</a:t>
            </a:r>
            <a:r>
              <a:rPr lang="zh-CN" altLang="en-US" sz="2400" dirty="0"/>
              <a:t>超链接和书签</a:t>
            </a:r>
          </a:p>
          <a:p>
            <a:pPr lvl="1"/>
            <a:r>
              <a:rPr lang="zh-CN" altLang="en-US" dirty="0"/>
              <a:t>利用 </a:t>
            </a:r>
            <a:r>
              <a:rPr lang="en-US" altLang="zh-CN" dirty="0"/>
              <a:t>Word </a:t>
            </a:r>
            <a:r>
              <a:rPr lang="zh-CN" altLang="en-US" dirty="0"/>
              <a:t>的超链接功能，可以在</a:t>
            </a:r>
            <a:r>
              <a:rPr lang="en-US" altLang="zh-CN" dirty="0"/>
              <a:t>Word </a:t>
            </a:r>
            <a:r>
              <a:rPr lang="zh-CN" altLang="en-US" dirty="0"/>
              <a:t>中直接打开其他文件，如其他</a:t>
            </a:r>
            <a:r>
              <a:rPr lang="en-US" altLang="zh-CN" dirty="0"/>
              <a:t>Word </a:t>
            </a:r>
            <a:r>
              <a:rPr lang="zh-CN" altLang="en-US" dirty="0"/>
              <a:t>文件、</a:t>
            </a:r>
            <a:r>
              <a:rPr lang="en-US" altLang="zh-CN" dirty="0"/>
              <a:t>Excel</a:t>
            </a:r>
            <a:r>
              <a:rPr lang="zh-CN" altLang="en-US" dirty="0"/>
              <a:t>文件、网页文件、视频音频等多媒体文件等。此外，超链接和书签的配合使用可以在长篇文档中快速跳转到文档内的其他位置。</a:t>
            </a:r>
          </a:p>
          <a:p>
            <a:pPr lvl="1"/>
            <a:r>
              <a:rPr lang="zh-CN" altLang="zh-CN" dirty="0"/>
              <a:t>“插入”选项卡的“链接”组提供了插入书签和超链接按钮</a:t>
            </a:r>
            <a:r>
              <a:rPr lang="zh-CN" altLang="en-US" dirty="0" smtClean="0"/>
              <a:t>。</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152</a:t>
            </a:fld>
            <a:endParaRPr lang="en-US" altLang="zh-CN"/>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2"/>
          <p:cNvSpPr>
            <a:spLocks noGrp="1" noChangeArrowheads="1"/>
          </p:cNvSpPr>
          <p:nvPr>
            <p:ph type="title"/>
          </p:nvPr>
        </p:nvSpPr>
        <p:spPr/>
        <p:txBody>
          <a:bodyPr/>
          <a:lstStyle/>
          <a:p>
            <a:r>
              <a:rPr lang="en-US" altLang="zh-CN"/>
              <a:t>6</a:t>
            </a:r>
            <a:r>
              <a:rPr lang="zh-CN" altLang="en-US"/>
              <a:t>论文排版制作</a:t>
            </a:r>
            <a:r>
              <a:rPr lang="en-US" altLang="zh-CN"/>
              <a:t>&gt;&gt; 2</a:t>
            </a:r>
            <a:r>
              <a:rPr lang="zh-CN" altLang="en-US"/>
              <a:t>．相关知识点</a:t>
            </a:r>
          </a:p>
        </p:txBody>
      </p:sp>
      <p:sp>
        <p:nvSpPr>
          <p:cNvPr id="312323" name="Rectangle 3"/>
          <p:cNvSpPr>
            <a:spLocks noGrp="1" noChangeArrowheads="1"/>
          </p:cNvSpPr>
          <p:nvPr>
            <p:ph type="body" idx="1"/>
          </p:nvPr>
        </p:nvSpPr>
        <p:spPr/>
        <p:txBody>
          <a:bodyPr/>
          <a:lstStyle/>
          <a:p>
            <a:r>
              <a:rPr lang="zh-CN" altLang="en-US" dirty="0" smtClean="0"/>
              <a:t>（</a:t>
            </a:r>
            <a:r>
              <a:rPr lang="en-US" altLang="zh-CN" dirty="0" smtClean="0"/>
              <a:t>8</a:t>
            </a:r>
            <a:r>
              <a:rPr lang="zh-CN" altLang="en-US" dirty="0" smtClean="0"/>
              <a:t>）</a:t>
            </a:r>
            <a:r>
              <a:rPr lang="zh-CN" altLang="en-US" dirty="0"/>
              <a:t>脚注、尾注、批注和修订</a:t>
            </a:r>
          </a:p>
          <a:p>
            <a:pPr lvl="2"/>
            <a:r>
              <a:rPr lang="zh-CN" altLang="en-US" dirty="0" smtClean="0"/>
              <a:t>脚注</a:t>
            </a:r>
            <a:r>
              <a:rPr lang="zh-CN" altLang="en-US" dirty="0"/>
              <a:t>和尾注用来对文档中的文本进行注释并提供相关的参考资料。</a:t>
            </a:r>
          </a:p>
          <a:p>
            <a:pPr lvl="2"/>
            <a:r>
              <a:rPr lang="zh-CN" altLang="zh-CN" dirty="0"/>
              <a:t>“引用”选项卡的“脚注”组提供了插入脚注和尾注按钮</a:t>
            </a:r>
            <a:r>
              <a:rPr lang="zh-CN" altLang="en-US" dirty="0" smtClean="0"/>
              <a:t>。</a:t>
            </a:r>
            <a:endParaRPr lang="zh-CN" altLang="en-US" dirty="0"/>
          </a:p>
          <a:p>
            <a:r>
              <a:rPr lang="zh-CN" altLang="en-US" dirty="0" smtClean="0"/>
              <a:t>（</a:t>
            </a:r>
            <a:r>
              <a:rPr lang="en-US" altLang="zh-CN" dirty="0" smtClean="0"/>
              <a:t>9</a:t>
            </a:r>
            <a:r>
              <a:rPr lang="zh-CN" altLang="en-US" dirty="0"/>
              <a:t>）批注和修订</a:t>
            </a:r>
          </a:p>
          <a:p>
            <a:pPr lvl="2"/>
            <a:r>
              <a:rPr lang="zh-CN" altLang="en-US" dirty="0" smtClean="0"/>
              <a:t>批注</a:t>
            </a:r>
            <a:r>
              <a:rPr lang="zh-CN" altLang="en-US" dirty="0"/>
              <a:t>是作者或审阅者为文档添加的注释或批注。</a:t>
            </a:r>
          </a:p>
          <a:p>
            <a:pPr lvl="2"/>
            <a:r>
              <a:rPr lang="zh-CN" altLang="zh-CN" dirty="0"/>
              <a:t>“审阅→批注</a:t>
            </a:r>
            <a:r>
              <a:rPr lang="en-US" altLang="zh-CN" dirty="0"/>
              <a:t>|</a:t>
            </a:r>
            <a:r>
              <a:rPr lang="zh-CN" altLang="zh-CN" dirty="0"/>
              <a:t>新建批注”</a:t>
            </a:r>
            <a:r>
              <a:rPr lang="zh-CN" altLang="en-US" dirty="0" smtClean="0"/>
              <a:t>。</a:t>
            </a:r>
            <a:endParaRPr lang="en-US" altLang="zh-CN" dirty="0" smtClean="0"/>
          </a:p>
          <a:p>
            <a:pPr lvl="2"/>
            <a:r>
              <a:rPr lang="zh-CN" altLang="zh-CN" dirty="0"/>
              <a:t>“审阅→批注</a:t>
            </a:r>
            <a:r>
              <a:rPr lang="en-US" altLang="zh-CN" dirty="0"/>
              <a:t>|</a:t>
            </a:r>
            <a:r>
              <a:rPr lang="zh-CN" altLang="zh-CN" dirty="0"/>
              <a:t>删除”</a:t>
            </a:r>
            <a:endParaRPr lang="zh-CN" altLang="en-US" dirty="0"/>
          </a:p>
        </p:txBody>
      </p:sp>
      <p:pic>
        <p:nvPicPr>
          <p:cNvPr id="225282" name="Picture 2" descr="删除批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4797152"/>
            <a:ext cx="2520280" cy="158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153</a:t>
            </a:fld>
            <a:endParaRPr lang="en-US" altLang="zh-CN"/>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ChangeArrowheads="1"/>
          </p:cNvSpPr>
          <p:nvPr>
            <p:ph type="title"/>
          </p:nvPr>
        </p:nvSpPr>
        <p:spPr/>
        <p:txBody>
          <a:bodyPr/>
          <a:lstStyle/>
          <a:p>
            <a:r>
              <a:rPr lang="en-US" altLang="zh-CN"/>
              <a:t>6</a:t>
            </a:r>
            <a:r>
              <a:rPr lang="zh-CN" altLang="en-US"/>
              <a:t>论文排版制作</a:t>
            </a:r>
            <a:r>
              <a:rPr lang="en-US" altLang="zh-CN"/>
              <a:t>&gt;&gt; 2</a:t>
            </a:r>
            <a:r>
              <a:rPr lang="zh-CN" altLang="en-US"/>
              <a:t>．相关知识点</a:t>
            </a:r>
          </a:p>
        </p:txBody>
      </p:sp>
      <p:sp>
        <p:nvSpPr>
          <p:cNvPr id="313347" name="Rectangle 3"/>
          <p:cNvSpPr>
            <a:spLocks noGrp="1" noChangeArrowheads="1"/>
          </p:cNvSpPr>
          <p:nvPr>
            <p:ph type="body" idx="1"/>
          </p:nvPr>
        </p:nvSpPr>
        <p:spPr/>
        <p:txBody>
          <a:bodyPr/>
          <a:lstStyle/>
          <a:p>
            <a:r>
              <a:rPr lang="zh-CN" altLang="en-US" dirty="0"/>
              <a:t>（</a:t>
            </a:r>
            <a:r>
              <a:rPr lang="en-US" altLang="zh-CN" dirty="0"/>
              <a:t>9</a:t>
            </a:r>
            <a:r>
              <a:rPr lang="zh-CN" altLang="en-US" dirty="0"/>
              <a:t>）批注和修订</a:t>
            </a:r>
          </a:p>
          <a:p>
            <a:pPr lvl="2"/>
            <a:r>
              <a:rPr kumimoji="1" lang="zh-CN" altLang="en-US" dirty="0" smtClean="0"/>
              <a:t>启用</a:t>
            </a:r>
            <a:r>
              <a:rPr kumimoji="1" lang="zh-CN" altLang="en-US" dirty="0"/>
              <a:t>修订</a:t>
            </a:r>
          </a:p>
          <a:p>
            <a:pPr lvl="3"/>
            <a:r>
              <a:rPr lang="zh-CN" altLang="zh-CN" dirty="0"/>
              <a:t>“审阅→修订</a:t>
            </a:r>
            <a:r>
              <a:rPr lang="en-US" altLang="zh-CN" dirty="0"/>
              <a:t>|</a:t>
            </a:r>
            <a:r>
              <a:rPr lang="zh-CN" altLang="zh-CN" dirty="0"/>
              <a:t>修订</a:t>
            </a:r>
            <a:r>
              <a:rPr lang="zh-CN" altLang="zh-CN" dirty="0" smtClean="0"/>
              <a:t>”</a:t>
            </a:r>
            <a:endParaRPr lang="en-US" altLang="zh-CN" dirty="0" smtClean="0"/>
          </a:p>
          <a:p>
            <a:pPr lvl="3"/>
            <a:r>
              <a:rPr kumimoji="1" lang="zh-CN" altLang="en-US" dirty="0" smtClean="0"/>
              <a:t>接受</a:t>
            </a:r>
            <a:r>
              <a:rPr kumimoji="1" lang="zh-CN" altLang="en-US" dirty="0"/>
              <a:t>和拒绝</a:t>
            </a:r>
            <a:r>
              <a:rPr kumimoji="1" lang="zh-CN" altLang="en-US" dirty="0" smtClean="0"/>
              <a:t>修订</a:t>
            </a:r>
            <a:endParaRPr kumimoji="1" lang="en-US" altLang="zh-CN" dirty="0" smtClean="0"/>
          </a:p>
          <a:p>
            <a:pPr lvl="3"/>
            <a:r>
              <a:rPr lang="zh-CN" altLang="zh-CN" dirty="0"/>
              <a:t>四种显示</a:t>
            </a:r>
            <a:r>
              <a:rPr lang="zh-CN" altLang="zh-CN" dirty="0" smtClean="0"/>
              <a:t>状态</a:t>
            </a:r>
            <a:endParaRPr lang="en-US" altLang="zh-CN" dirty="0" smtClean="0"/>
          </a:p>
          <a:p>
            <a:pPr lvl="2"/>
            <a:r>
              <a:rPr lang="zh-CN" altLang="en-US" dirty="0" smtClean="0"/>
              <a:t>关闭修订</a:t>
            </a:r>
            <a:endParaRPr lang="en-US" altLang="zh-CN"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154</a:t>
            </a:fld>
            <a:endParaRPr lang="en-US" altLang="zh-CN"/>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ChangeArrowheads="1"/>
          </p:cNvSpPr>
          <p:nvPr>
            <p:ph type="title"/>
          </p:nvPr>
        </p:nvSpPr>
        <p:spPr/>
        <p:txBody>
          <a:bodyPr/>
          <a:lstStyle/>
          <a:p>
            <a:r>
              <a:rPr lang="en-US" altLang="zh-CN" dirty="0"/>
              <a:t>6</a:t>
            </a:r>
            <a:r>
              <a:rPr lang="zh-CN" altLang="en-US" dirty="0"/>
              <a:t>论文排版制作</a:t>
            </a:r>
            <a:r>
              <a:rPr lang="en-US" altLang="zh-CN" dirty="0"/>
              <a:t>&gt;&gt; 2</a:t>
            </a:r>
            <a:r>
              <a:rPr lang="zh-CN" altLang="en-US" dirty="0"/>
              <a:t>．相关知识点</a:t>
            </a:r>
          </a:p>
        </p:txBody>
      </p:sp>
      <p:sp>
        <p:nvSpPr>
          <p:cNvPr id="314371" name="Rectangle 3"/>
          <p:cNvSpPr>
            <a:spLocks noGrp="1" noChangeArrowheads="1"/>
          </p:cNvSpPr>
          <p:nvPr>
            <p:ph type="body" idx="1"/>
          </p:nvPr>
        </p:nvSpPr>
        <p:spPr/>
        <p:txBody>
          <a:bodyPr/>
          <a:lstStyle/>
          <a:p>
            <a:r>
              <a:rPr lang="zh-CN" altLang="en-US" dirty="0" smtClean="0"/>
              <a:t>（</a:t>
            </a:r>
            <a:r>
              <a:rPr lang="en-US" altLang="zh-CN" dirty="0" smtClean="0"/>
              <a:t>10</a:t>
            </a:r>
            <a:r>
              <a:rPr lang="zh-CN" altLang="en-US" dirty="0" smtClean="0"/>
              <a:t>）</a:t>
            </a:r>
            <a:r>
              <a:rPr lang="zh-CN" altLang="en-US" dirty="0"/>
              <a:t>查找与替换</a:t>
            </a:r>
          </a:p>
          <a:p>
            <a:pPr lvl="1"/>
            <a:r>
              <a:rPr lang="zh-CN" altLang="en-US" dirty="0"/>
              <a:t>使用</a:t>
            </a:r>
            <a:r>
              <a:rPr lang="en-US" altLang="zh-CN" dirty="0"/>
              <a:t>Word </a:t>
            </a:r>
            <a:r>
              <a:rPr lang="zh-CN" altLang="en-US" dirty="0"/>
              <a:t>的自动查找功能，可以在长文档中快速查找或替换特定内容。除查找或替换普通文字外，还可查找或替换特殊字符，如空格、段落标记、制表符等，也可以对文本进行指定格式的快速修改和删改。</a:t>
            </a:r>
          </a:p>
          <a:p>
            <a:pPr lvl="1"/>
            <a:r>
              <a:rPr lang="zh-CN" altLang="zh-CN" dirty="0"/>
              <a:t>“开始”选项卡的“编辑”组提供了查找和替换功能</a:t>
            </a:r>
            <a:r>
              <a:rPr lang="zh-CN" altLang="en-US" dirty="0" smtClean="0"/>
              <a:t>。</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155</a:t>
            </a:fld>
            <a:endParaRPr lang="en-US" altLang="zh-CN"/>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a:t>
            </a:r>
            <a:r>
              <a:rPr lang="zh-CN" altLang="en-US" dirty="0"/>
              <a:t>论文排版制作</a:t>
            </a:r>
            <a:r>
              <a:rPr lang="en-US" altLang="zh-CN" dirty="0"/>
              <a:t>&gt;&gt; 2</a:t>
            </a:r>
            <a:r>
              <a:rPr lang="zh-CN" altLang="en-US" dirty="0"/>
              <a:t>．相关知识点</a:t>
            </a:r>
          </a:p>
        </p:txBody>
      </p:sp>
      <p:sp>
        <p:nvSpPr>
          <p:cNvPr id="3" name="内容占位符 2"/>
          <p:cNvSpPr>
            <a:spLocks noGrp="1"/>
          </p:cNvSpPr>
          <p:nvPr>
            <p:ph idx="1"/>
          </p:nvPr>
        </p:nvSpPr>
        <p:spPr>
          <a:xfrm>
            <a:off x="684213" y="1557338"/>
            <a:ext cx="3743771" cy="4535487"/>
          </a:xfrm>
        </p:spPr>
        <p:txBody>
          <a:bodyPr/>
          <a:lstStyle/>
          <a:p>
            <a:r>
              <a:rPr lang="zh-CN" altLang="zh-CN" sz="2400" dirty="0"/>
              <a:t>在“搜索文档”一栏中输入要查找的文字可快速进行全文</a:t>
            </a:r>
            <a:r>
              <a:rPr lang="zh-CN" altLang="zh-CN" sz="2400" dirty="0" smtClean="0"/>
              <a:t>搜索</a:t>
            </a:r>
            <a:r>
              <a:rPr lang="zh-CN" altLang="en-US" sz="2400" dirty="0" smtClean="0"/>
              <a:t>。</a:t>
            </a:r>
            <a:endParaRPr lang="en-US" altLang="zh-CN" sz="2400" dirty="0" smtClean="0"/>
          </a:p>
          <a:p>
            <a:endParaRPr lang="en-US" altLang="zh-CN" sz="2400" dirty="0" smtClean="0"/>
          </a:p>
          <a:p>
            <a:r>
              <a:rPr lang="zh-CN" altLang="zh-CN" sz="2400" dirty="0"/>
              <a:t>单击“搜索文档”右边的下拉按钮</a:t>
            </a:r>
            <a:r>
              <a:rPr lang="zh-CN" altLang="zh-CN" sz="2400" dirty="0" smtClean="0"/>
              <a:t>，可以</a:t>
            </a:r>
            <a:r>
              <a:rPr lang="zh-CN" altLang="zh-CN" sz="2400" dirty="0"/>
              <a:t>进一步查找文档中的图片、表格、公式、脚注、尾注和</a:t>
            </a:r>
            <a:r>
              <a:rPr lang="zh-CN" altLang="zh-CN" sz="2400" dirty="0" smtClean="0"/>
              <a:t>批注</a:t>
            </a:r>
            <a:r>
              <a:rPr lang="zh-CN" altLang="en-US" sz="2400" dirty="0" smtClean="0"/>
              <a:t>。</a:t>
            </a:r>
            <a:endParaRPr lang="zh-CN" altLang="en-US" sz="2400" dirty="0"/>
          </a:p>
        </p:txBody>
      </p:sp>
      <p:pic>
        <p:nvPicPr>
          <p:cNvPr id="2273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1556792"/>
            <a:ext cx="4616529"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右箭头 3"/>
          <p:cNvSpPr/>
          <p:nvPr/>
        </p:nvSpPr>
        <p:spPr>
          <a:xfrm>
            <a:off x="4211960" y="1988840"/>
            <a:ext cx="360040" cy="144016"/>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6948264" y="1700808"/>
            <a:ext cx="1440160" cy="6480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灯片编号占位符 5"/>
          <p:cNvSpPr>
            <a:spLocks noGrp="1"/>
          </p:cNvSpPr>
          <p:nvPr>
            <p:ph type="sldNum" sz="quarter" idx="12"/>
          </p:nvPr>
        </p:nvSpPr>
        <p:spPr/>
        <p:txBody>
          <a:bodyPr/>
          <a:lstStyle/>
          <a:p>
            <a:fld id="{F0D39DE6-22DC-4866-9A65-23BCF6534BB8}" type="slidenum">
              <a:rPr lang="en-US" altLang="zh-CN" smtClean="0"/>
              <a:pPr/>
              <a:t>156</a:t>
            </a:fld>
            <a:endParaRPr lang="en-US" altLang="zh-CN"/>
          </a:p>
        </p:txBody>
      </p:sp>
    </p:spTree>
    <p:extLst>
      <p:ext uri="{BB962C8B-B14F-4D97-AF65-F5344CB8AC3E}">
        <p14:creationId xmlns:p14="http://schemas.microsoft.com/office/powerpoint/2010/main" val="4131324777"/>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a:t>
            </a:r>
            <a:r>
              <a:rPr lang="zh-CN" altLang="en-US" dirty="0"/>
              <a:t>论文排版制作</a:t>
            </a:r>
            <a:r>
              <a:rPr lang="en-US" altLang="zh-CN" dirty="0"/>
              <a:t>&gt;&gt; 2</a:t>
            </a:r>
            <a:r>
              <a:rPr lang="zh-CN" altLang="en-US" dirty="0"/>
              <a:t>．相关知识点</a:t>
            </a:r>
          </a:p>
        </p:txBody>
      </p:sp>
      <p:sp>
        <p:nvSpPr>
          <p:cNvPr id="3" name="内容占位符 2"/>
          <p:cNvSpPr>
            <a:spLocks noGrp="1"/>
          </p:cNvSpPr>
          <p:nvPr>
            <p:ph idx="1"/>
          </p:nvPr>
        </p:nvSpPr>
        <p:spPr/>
        <p:txBody>
          <a:bodyPr/>
          <a:lstStyle/>
          <a:p>
            <a:r>
              <a:rPr lang="zh-CN" altLang="zh-CN" sz="2400" dirty="0"/>
              <a:t>单击“开始→编辑</a:t>
            </a:r>
            <a:r>
              <a:rPr lang="en-US" altLang="zh-CN" sz="2400" dirty="0"/>
              <a:t>|</a:t>
            </a:r>
            <a:r>
              <a:rPr lang="zh-CN" altLang="zh-CN" sz="2400" dirty="0"/>
              <a:t>查找→高级查找”命令，将打开“查找和替换”对话框</a:t>
            </a:r>
            <a:endParaRPr lang="zh-CN" altLang="en-US" sz="2400" dirty="0"/>
          </a:p>
        </p:txBody>
      </p:sp>
      <p:pic>
        <p:nvPicPr>
          <p:cNvPr id="2293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19" y="2389250"/>
            <a:ext cx="5279355" cy="40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灯片编号占位符 3"/>
          <p:cNvSpPr>
            <a:spLocks noGrp="1"/>
          </p:cNvSpPr>
          <p:nvPr>
            <p:ph type="sldNum" sz="quarter" idx="12"/>
          </p:nvPr>
        </p:nvSpPr>
        <p:spPr/>
        <p:txBody>
          <a:bodyPr/>
          <a:lstStyle/>
          <a:p>
            <a:fld id="{F0D39DE6-22DC-4866-9A65-23BCF6534BB8}" type="slidenum">
              <a:rPr lang="en-US" altLang="zh-CN" smtClean="0"/>
              <a:pPr/>
              <a:t>157</a:t>
            </a:fld>
            <a:endParaRPr lang="en-US" altLang="zh-CN"/>
          </a:p>
        </p:txBody>
      </p:sp>
    </p:spTree>
    <p:extLst>
      <p:ext uri="{BB962C8B-B14F-4D97-AF65-F5344CB8AC3E}">
        <p14:creationId xmlns:p14="http://schemas.microsoft.com/office/powerpoint/2010/main" val="102958715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ChangeArrowheads="1"/>
          </p:cNvSpPr>
          <p:nvPr>
            <p:ph type="title"/>
          </p:nvPr>
        </p:nvSpPr>
        <p:spPr/>
        <p:txBody>
          <a:bodyPr/>
          <a:lstStyle/>
          <a:p>
            <a:r>
              <a:rPr lang="en-US" altLang="zh-CN"/>
              <a:t>6</a:t>
            </a:r>
            <a:r>
              <a:rPr lang="zh-CN" altLang="en-US"/>
              <a:t>论文排版制作</a:t>
            </a:r>
            <a:r>
              <a:rPr lang="en-US" altLang="zh-CN"/>
              <a:t>&gt;&gt; 2</a:t>
            </a:r>
            <a:r>
              <a:rPr lang="zh-CN" altLang="en-US"/>
              <a:t>．相关知识点</a:t>
            </a:r>
          </a:p>
        </p:txBody>
      </p:sp>
      <p:sp>
        <p:nvSpPr>
          <p:cNvPr id="316419" name="Rectangle 3"/>
          <p:cNvSpPr>
            <a:spLocks noGrp="1" noChangeArrowheads="1"/>
          </p:cNvSpPr>
          <p:nvPr>
            <p:ph type="body" idx="1"/>
          </p:nvPr>
        </p:nvSpPr>
        <p:spPr/>
        <p:txBody>
          <a:bodyPr/>
          <a:lstStyle/>
          <a:p>
            <a:r>
              <a:rPr lang="zh-CN" altLang="en-US" dirty="0" smtClean="0"/>
              <a:t>（</a:t>
            </a:r>
            <a:r>
              <a:rPr lang="en-US" altLang="zh-CN" dirty="0" smtClean="0"/>
              <a:t>11</a:t>
            </a:r>
            <a:r>
              <a:rPr lang="zh-CN" altLang="en-US" dirty="0" smtClean="0"/>
              <a:t>）</a:t>
            </a:r>
            <a:r>
              <a:rPr lang="zh-CN" altLang="en-US" dirty="0"/>
              <a:t>字数统计</a:t>
            </a:r>
          </a:p>
          <a:p>
            <a:pPr lvl="1"/>
            <a:r>
              <a:rPr lang="zh-CN" altLang="zh-CN" dirty="0"/>
              <a:t>“审阅→校对</a:t>
            </a:r>
            <a:r>
              <a:rPr lang="en-US" altLang="zh-CN" dirty="0"/>
              <a:t>|</a:t>
            </a:r>
            <a:r>
              <a:rPr lang="zh-CN" altLang="zh-CN" dirty="0"/>
              <a:t>字数统计</a:t>
            </a:r>
            <a:r>
              <a:rPr lang="zh-CN" altLang="zh-CN" dirty="0" smtClean="0"/>
              <a:t>”</a:t>
            </a:r>
            <a:endParaRPr lang="en-US" altLang="zh-CN" dirty="0" smtClean="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158</a:t>
            </a:fld>
            <a:endParaRPr lang="en-US" altLang="zh-CN"/>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lstStyle/>
          <a:p>
            <a:r>
              <a:rPr lang="en-US" altLang="zh-CN"/>
              <a:t>6</a:t>
            </a:r>
            <a:r>
              <a:rPr lang="zh-CN" altLang="en-US"/>
              <a:t>论文排版制作</a:t>
            </a:r>
            <a:r>
              <a:rPr lang="en-US" altLang="zh-CN"/>
              <a:t>&gt;&gt;3.</a:t>
            </a:r>
            <a:r>
              <a:rPr lang="zh-CN" altLang="en-US"/>
              <a:t>实现方法</a:t>
            </a:r>
          </a:p>
        </p:txBody>
      </p:sp>
      <p:sp>
        <p:nvSpPr>
          <p:cNvPr id="174083" name="Rectangle 3"/>
          <p:cNvSpPr>
            <a:spLocks noGrp="1" noChangeArrowheads="1"/>
          </p:cNvSpPr>
          <p:nvPr>
            <p:ph type="body" idx="1"/>
          </p:nvPr>
        </p:nvSpPr>
        <p:spPr/>
        <p:txBody>
          <a:bodyPr/>
          <a:lstStyle/>
          <a:p>
            <a:r>
              <a:rPr lang="zh-CN" altLang="en-US" dirty="0"/>
              <a:t>打开文件</a:t>
            </a:r>
            <a:r>
              <a:rPr lang="zh-CN" altLang="en-US" dirty="0">
                <a:latin typeface="Arial"/>
              </a:rPr>
              <a:t>“</a:t>
            </a:r>
            <a:r>
              <a:rPr lang="zh-CN" altLang="en-US" dirty="0"/>
              <a:t>毕业论文排版</a:t>
            </a:r>
            <a:r>
              <a:rPr lang="zh-CN" altLang="en-US" dirty="0" smtClean="0"/>
              <a:t>素材</a:t>
            </a:r>
            <a:r>
              <a:rPr lang="en-US" altLang="zh-CN" dirty="0" smtClean="0"/>
              <a:t>.</a:t>
            </a:r>
            <a:r>
              <a:rPr lang="en-US" altLang="zh-CN" dirty="0" err="1" smtClean="0"/>
              <a:t>docx</a:t>
            </a:r>
            <a:r>
              <a:rPr lang="en-US" altLang="zh-CN" dirty="0" smtClean="0">
                <a:latin typeface="Arial"/>
              </a:rPr>
              <a:t>”</a:t>
            </a:r>
            <a:r>
              <a:rPr lang="zh-CN" altLang="en-US" dirty="0"/>
              <a:t>， 主要步骤：</a:t>
            </a:r>
          </a:p>
          <a:p>
            <a:pPr>
              <a:buFont typeface="Wingdings" pitchFamily="2" charset="2"/>
              <a:buNone/>
            </a:pPr>
            <a:r>
              <a:rPr lang="zh-CN" altLang="en-US" dirty="0"/>
              <a:t>（</a:t>
            </a:r>
            <a:r>
              <a:rPr lang="en-US" altLang="zh-CN" dirty="0"/>
              <a:t>1</a:t>
            </a:r>
            <a:r>
              <a:rPr lang="zh-CN" altLang="en-US" dirty="0"/>
              <a:t>）插入分页符</a:t>
            </a:r>
          </a:p>
          <a:p>
            <a:pPr lvl="1"/>
            <a:r>
              <a:rPr lang="zh-CN" altLang="en-US" dirty="0"/>
              <a:t>在扉页、中文摘要、英文摘要、目录、正文第</a:t>
            </a:r>
            <a:r>
              <a:rPr lang="en-US" altLang="zh-CN" dirty="0"/>
              <a:t>1 </a:t>
            </a:r>
            <a:r>
              <a:rPr lang="zh-CN" altLang="en-US" dirty="0"/>
              <a:t>章、正文第</a:t>
            </a:r>
            <a:r>
              <a:rPr lang="en-US" altLang="zh-CN" dirty="0"/>
              <a:t>2 </a:t>
            </a:r>
            <a:r>
              <a:rPr lang="zh-CN" altLang="en-US" dirty="0"/>
              <a:t>章这几部分之间插入分页符。</a:t>
            </a:r>
          </a:p>
          <a:p>
            <a:pPr>
              <a:buFont typeface="Wingdings" pitchFamily="2" charset="2"/>
              <a:buNone/>
            </a:pPr>
            <a:r>
              <a:rPr lang="zh-CN" altLang="en-US" dirty="0"/>
              <a:t>（</a:t>
            </a:r>
            <a:r>
              <a:rPr lang="en-US" altLang="zh-CN" dirty="0"/>
              <a:t>2</a:t>
            </a:r>
            <a:r>
              <a:rPr lang="zh-CN" altLang="en-US" dirty="0"/>
              <a:t>）页面设置</a:t>
            </a:r>
          </a:p>
          <a:p>
            <a:pPr lvl="1"/>
            <a:r>
              <a:rPr lang="zh-CN" altLang="en-US" dirty="0"/>
              <a:t>将页边距设置为：上边距</a:t>
            </a:r>
            <a:r>
              <a:rPr lang="zh-CN" altLang="en-US" dirty="0">
                <a:latin typeface="Arial"/>
              </a:rPr>
              <a:t>“</a:t>
            </a:r>
            <a:r>
              <a:rPr lang="en-US" altLang="zh-CN" dirty="0"/>
              <a:t>3 </a:t>
            </a:r>
            <a:r>
              <a:rPr lang="zh-CN" altLang="en-US" dirty="0"/>
              <a:t>厘米</a:t>
            </a:r>
            <a:r>
              <a:rPr lang="zh-CN" altLang="en-US" dirty="0">
                <a:latin typeface="Arial"/>
              </a:rPr>
              <a:t>”</a:t>
            </a:r>
            <a:r>
              <a:rPr lang="zh-CN" altLang="en-US" dirty="0"/>
              <a:t>，下边距</a:t>
            </a:r>
            <a:r>
              <a:rPr lang="zh-CN" altLang="en-US" dirty="0">
                <a:latin typeface="Arial"/>
              </a:rPr>
              <a:t>“</a:t>
            </a:r>
            <a:r>
              <a:rPr lang="en-US" altLang="zh-CN" dirty="0"/>
              <a:t>2.5 </a:t>
            </a:r>
            <a:r>
              <a:rPr lang="zh-CN" altLang="en-US" dirty="0"/>
              <a:t>厘米</a:t>
            </a:r>
            <a:r>
              <a:rPr lang="zh-CN" altLang="en-US" dirty="0">
                <a:latin typeface="Arial"/>
              </a:rPr>
              <a:t>”</a:t>
            </a:r>
            <a:r>
              <a:rPr lang="zh-CN" altLang="en-US" dirty="0"/>
              <a:t>，左边距</a:t>
            </a:r>
            <a:r>
              <a:rPr lang="zh-CN" altLang="en-US" dirty="0">
                <a:latin typeface="Arial"/>
              </a:rPr>
              <a:t>“</a:t>
            </a:r>
            <a:r>
              <a:rPr lang="en-US" altLang="zh-CN" dirty="0"/>
              <a:t>3 </a:t>
            </a:r>
            <a:r>
              <a:rPr lang="zh-CN" altLang="en-US" dirty="0"/>
              <a:t>厘米</a:t>
            </a:r>
            <a:r>
              <a:rPr lang="zh-CN" altLang="en-US" dirty="0">
                <a:latin typeface="Arial"/>
              </a:rPr>
              <a:t>”</a:t>
            </a:r>
            <a:r>
              <a:rPr lang="zh-CN" altLang="en-US" dirty="0"/>
              <a:t>，右边距</a:t>
            </a:r>
            <a:r>
              <a:rPr lang="zh-CN" altLang="en-US" dirty="0">
                <a:latin typeface="Arial"/>
              </a:rPr>
              <a:t>“</a:t>
            </a:r>
            <a:r>
              <a:rPr lang="en-US" altLang="zh-CN" dirty="0"/>
              <a:t>3</a:t>
            </a:r>
            <a:r>
              <a:rPr lang="zh-CN" altLang="en-US" dirty="0"/>
              <a:t>厘米</a:t>
            </a:r>
            <a:r>
              <a:rPr lang="zh-CN" altLang="en-US" dirty="0">
                <a:latin typeface="Arial"/>
              </a:rPr>
              <a:t>”</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159</a:t>
            </a:fld>
            <a:endParaRPr lang="en-US" altLang="zh-CN"/>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dirty="0"/>
              <a:t>1 </a:t>
            </a:r>
            <a:r>
              <a:rPr lang="zh-CN" altLang="en-US" sz="2400" dirty="0"/>
              <a:t>快速访问工具栏及功能区的定制</a:t>
            </a:r>
            <a:r>
              <a:rPr lang="en-US" altLang="zh-CN" sz="2400" dirty="0"/>
              <a:t>&gt;&gt;3.</a:t>
            </a:r>
            <a:r>
              <a:rPr lang="zh-CN" altLang="en-US" sz="2400" dirty="0"/>
              <a:t>实现方法</a:t>
            </a:r>
          </a:p>
        </p:txBody>
      </p:sp>
      <p:sp>
        <p:nvSpPr>
          <p:cNvPr id="3" name="内容占位符 2"/>
          <p:cNvSpPr>
            <a:spLocks noGrp="1"/>
          </p:cNvSpPr>
          <p:nvPr>
            <p:ph idx="1"/>
          </p:nvPr>
        </p:nvSpPr>
        <p:spPr/>
        <p:txBody>
          <a:bodyPr/>
          <a:lstStyle/>
          <a:p>
            <a:pPr marL="342900" lvl="1" indent="-342900">
              <a:buClr>
                <a:srgbClr val="FF3300"/>
              </a:buClr>
              <a:buSzPct val="80000"/>
              <a:buFont typeface="Wingdings" pitchFamily="2" charset="2"/>
              <a:buChar char="p"/>
            </a:pPr>
            <a:r>
              <a:rPr lang="zh-CN" altLang="zh-CN" dirty="0"/>
              <a:t>新增抠图</a:t>
            </a:r>
            <a:r>
              <a:rPr lang="zh-CN" altLang="zh-CN" dirty="0" smtClean="0"/>
              <a:t>功能</a:t>
            </a:r>
            <a:endParaRPr lang="en-US" altLang="zh-CN" dirty="0" smtClean="0"/>
          </a:p>
          <a:p>
            <a:pPr marL="0" lvl="1" indent="0">
              <a:buClr>
                <a:srgbClr val="FF3300"/>
              </a:buClr>
              <a:buSzPct val="80000"/>
              <a:buNone/>
            </a:pPr>
            <a:r>
              <a:rPr lang="zh-CN" altLang="zh-CN" dirty="0">
                <a:solidFill>
                  <a:schemeClr val="tx1"/>
                </a:solidFill>
                <a:latin typeface="+mn-lt"/>
                <a:ea typeface="+mn-ea"/>
              </a:rPr>
              <a:t>“图片工具</a:t>
            </a:r>
            <a:r>
              <a:rPr lang="en-US" altLang="zh-CN" dirty="0">
                <a:solidFill>
                  <a:schemeClr val="tx1"/>
                </a:solidFill>
                <a:latin typeface="+mn-lt"/>
                <a:ea typeface="+mn-ea"/>
              </a:rPr>
              <a:t>|</a:t>
            </a:r>
            <a:r>
              <a:rPr lang="zh-CN" altLang="zh-CN" dirty="0">
                <a:solidFill>
                  <a:schemeClr val="tx1"/>
                </a:solidFill>
                <a:latin typeface="+mn-lt"/>
                <a:ea typeface="+mn-ea"/>
              </a:rPr>
              <a:t>格式”选项</a:t>
            </a:r>
            <a:r>
              <a:rPr lang="zh-CN" altLang="zh-CN" dirty="0" smtClean="0">
                <a:solidFill>
                  <a:schemeClr val="tx1"/>
                </a:solidFill>
                <a:latin typeface="+mn-lt"/>
                <a:ea typeface="+mn-ea"/>
              </a:rPr>
              <a:t>卡</a:t>
            </a:r>
            <a:r>
              <a:rPr lang="zh-CN" altLang="en-US" dirty="0" smtClean="0">
                <a:solidFill>
                  <a:schemeClr val="tx1"/>
                </a:solidFill>
                <a:latin typeface="+mn-lt"/>
                <a:ea typeface="+mn-ea"/>
              </a:rPr>
              <a:t>的</a:t>
            </a:r>
            <a:r>
              <a:rPr lang="zh-CN" altLang="zh-CN" dirty="0" smtClean="0">
                <a:solidFill>
                  <a:schemeClr val="tx1"/>
                </a:solidFill>
                <a:latin typeface="+mn-lt"/>
                <a:ea typeface="+mn-ea"/>
              </a:rPr>
              <a:t>“删除背景”</a:t>
            </a:r>
            <a:r>
              <a:rPr lang="zh-CN" altLang="zh-CN" dirty="0">
                <a:solidFill>
                  <a:schemeClr val="tx1"/>
                </a:solidFill>
                <a:latin typeface="+mn-lt"/>
                <a:ea typeface="+mn-ea"/>
              </a:rPr>
              <a:t>功能</a:t>
            </a:r>
            <a:endParaRPr lang="en-US" altLang="zh-CN" dirty="0"/>
          </a:p>
          <a:p>
            <a:endParaRPr lang="zh-CN" altLang="en-US" dirty="0"/>
          </a:p>
        </p:txBody>
      </p:sp>
      <p:pic>
        <p:nvPicPr>
          <p:cNvPr id="322562" name="Picture 2" descr="删除背景"/>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924944"/>
            <a:ext cx="6912768" cy="285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12"/>
          </p:nvPr>
        </p:nvSpPr>
        <p:spPr/>
        <p:txBody>
          <a:bodyPr/>
          <a:lstStyle/>
          <a:p>
            <a:fld id="{F0D39DE6-22DC-4866-9A65-23BCF6534BB8}" type="slidenum">
              <a:rPr lang="en-US" altLang="zh-CN" smtClean="0"/>
              <a:pPr/>
              <a:t>16</a:t>
            </a:fld>
            <a:endParaRPr lang="en-US" altLang="zh-CN"/>
          </a:p>
        </p:txBody>
      </p:sp>
    </p:spTree>
    <p:extLst>
      <p:ext uri="{BB962C8B-B14F-4D97-AF65-F5344CB8AC3E}">
        <p14:creationId xmlns:p14="http://schemas.microsoft.com/office/powerpoint/2010/main" val="1606288817"/>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p:txBody>
          <a:bodyPr/>
          <a:lstStyle/>
          <a:p>
            <a:r>
              <a:rPr lang="en-US" altLang="zh-CN"/>
              <a:t>6</a:t>
            </a:r>
            <a:r>
              <a:rPr lang="zh-CN" altLang="en-US"/>
              <a:t>论文排版制作</a:t>
            </a:r>
            <a:r>
              <a:rPr lang="en-US" altLang="zh-CN"/>
              <a:t>&gt;&gt;3.</a:t>
            </a:r>
            <a:r>
              <a:rPr lang="zh-CN" altLang="en-US"/>
              <a:t>实现方法</a:t>
            </a:r>
          </a:p>
        </p:txBody>
      </p:sp>
      <p:pic>
        <p:nvPicPr>
          <p:cNvPr id="1751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875" y="1341438"/>
            <a:ext cx="3724275" cy="5040312"/>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75109" name="AutoShape 5"/>
          <p:cNvSpPr>
            <a:spLocks noChangeArrowheads="1"/>
          </p:cNvSpPr>
          <p:nvPr/>
        </p:nvSpPr>
        <p:spPr bwMode="auto">
          <a:xfrm>
            <a:off x="6443663" y="1484313"/>
            <a:ext cx="2592387" cy="358775"/>
          </a:xfrm>
          <a:prstGeom prst="wedgeRoundRectCallout">
            <a:avLst>
              <a:gd name="adj1" fmla="val -96356"/>
              <a:gd name="adj2" fmla="val 10176"/>
              <a:gd name="adj3" fmla="val 16667"/>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1400"/>
              <a:t>宋体、小二号、居中对齐 </a:t>
            </a:r>
          </a:p>
        </p:txBody>
      </p:sp>
      <p:sp>
        <p:nvSpPr>
          <p:cNvPr id="175110" name="AutoShape 6"/>
          <p:cNvSpPr>
            <a:spLocks noChangeArrowheads="1"/>
          </p:cNvSpPr>
          <p:nvPr/>
        </p:nvSpPr>
        <p:spPr bwMode="auto">
          <a:xfrm>
            <a:off x="6443663" y="2060575"/>
            <a:ext cx="2592387" cy="358775"/>
          </a:xfrm>
          <a:prstGeom prst="wedgeRoundRectCallout">
            <a:avLst>
              <a:gd name="adj1" fmla="val -96356"/>
              <a:gd name="adj2" fmla="val 10176"/>
              <a:gd name="adj3" fmla="val 16667"/>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1400"/>
              <a:t>宋体、二号、居中对齐 </a:t>
            </a:r>
          </a:p>
        </p:txBody>
      </p:sp>
      <p:sp>
        <p:nvSpPr>
          <p:cNvPr id="175111" name="AutoShape 7"/>
          <p:cNvSpPr>
            <a:spLocks noChangeArrowheads="1"/>
          </p:cNvSpPr>
          <p:nvPr/>
        </p:nvSpPr>
        <p:spPr bwMode="auto">
          <a:xfrm>
            <a:off x="6443663" y="2924175"/>
            <a:ext cx="2160587" cy="647700"/>
          </a:xfrm>
          <a:prstGeom prst="wedgeRoundRectCallout">
            <a:avLst>
              <a:gd name="adj1" fmla="val -105620"/>
              <a:gd name="adj2" fmla="val -55394"/>
              <a:gd name="adj3" fmla="val 16667"/>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sz="1400"/>
              <a:t>Times New Roman</a:t>
            </a:r>
            <a:r>
              <a:rPr lang="zh-CN" altLang="en-US" sz="1400"/>
              <a:t>字体、二号、居中对齐 </a:t>
            </a:r>
          </a:p>
        </p:txBody>
      </p:sp>
      <p:sp>
        <p:nvSpPr>
          <p:cNvPr id="175113" name="AutoShape 9"/>
          <p:cNvSpPr>
            <a:spLocks noChangeArrowheads="1"/>
          </p:cNvSpPr>
          <p:nvPr/>
        </p:nvSpPr>
        <p:spPr bwMode="auto">
          <a:xfrm>
            <a:off x="1331913" y="5229225"/>
            <a:ext cx="2592387" cy="358775"/>
          </a:xfrm>
          <a:prstGeom prst="wedgeRoundRectCallout">
            <a:avLst>
              <a:gd name="adj1" fmla="val 39588"/>
              <a:gd name="adj2" fmla="val -286282"/>
              <a:gd name="adj3" fmla="val 16667"/>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1400"/>
              <a:t>宋体、四号、适当缩进 </a:t>
            </a:r>
          </a:p>
        </p:txBody>
      </p:sp>
      <p:sp>
        <p:nvSpPr>
          <p:cNvPr id="175114" name="AutoShape 10"/>
          <p:cNvSpPr>
            <a:spLocks noChangeArrowheads="1"/>
          </p:cNvSpPr>
          <p:nvPr/>
        </p:nvSpPr>
        <p:spPr bwMode="auto">
          <a:xfrm>
            <a:off x="6516688" y="4221163"/>
            <a:ext cx="1655762" cy="358775"/>
          </a:xfrm>
          <a:prstGeom prst="wedgeRoundRectCallout">
            <a:avLst>
              <a:gd name="adj1" fmla="val -125935"/>
              <a:gd name="adj2" fmla="val -119028"/>
              <a:gd name="adj3" fmla="val 16667"/>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1400"/>
              <a:t>下划线 </a:t>
            </a:r>
          </a:p>
        </p:txBody>
      </p:sp>
      <p:sp>
        <p:nvSpPr>
          <p:cNvPr id="175116" name="Text Box 12"/>
          <p:cNvSpPr txBox="1">
            <a:spLocks noChangeArrowheads="1"/>
          </p:cNvSpPr>
          <p:nvPr/>
        </p:nvSpPr>
        <p:spPr bwMode="auto">
          <a:xfrm>
            <a:off x="827088" y="1773238"/>
            <a:ext cx="165735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a:t>(3)</a:t>
            </a:r>
            <a:r>
              <a:rPr lang="zh-CN" altLang="en-US" sz="2800"/>
              <a:t>扉页格式设置</a:t>
            </a:r>
          </a:p>
        </p:txBody>
      </p:sp>
      <p:sp>
        <p:nvSpPr>
          <p:cNvPr id="2" name="灯片编号占位符 1"/>
          <p:cNvSpPr>
            <a:spLocks noGrp="1"/>
          </p:cNvSpPr>
          <p:nvPr>
            <p:ph type="sldNum" sz="quarter" idx="12"/>
          </p:nvPr>
        </p:nvSpPr>
        <p:spPr/>
        <p:txBody>
          <a:bodyPr/>
          <a:lstStyle/>
          <a:p>
            <a:fld id="{0490BF76-7CC0-4091-9F47-B19C6176056A}" type="slidenum">
              <a:rPr lang="en-US" altLang="zh-CN" smtClean="0"/>
              <a:pPr/>
              <a:t>160</a:t>
            </a:fld>
            <a:endParaRPr lang="en-US" altLang="zh-CN"/>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r>
              <a:rPr lang="en-US" altLang="zh-CN"/>
              <a:t>6</a:t>
            </a:r>
            <a:r>
              <a:rPr lang="zh-CN" altLang="en-US"/>
              <a:t>论文排版制作</a:t>
            </a:r>
            <a:r>
              <a:rPr lang="en-US" altLang="zh-CN"/>
              <a:t>&gt;&gt;3.</a:t>
            </a:r>
            <a:r>
              <a:rPr lang="zh-CN" altLang="en-US"/>
              <a:t>实现方法</a:t>
            </a:r>
          </a:p>
        </p:txBody>
      </p:sp>
      <p:sp>
        <p:nvSpPr>
          <p:cNvPr id="181251" name="Rectangle 3"/>
          <p:cNvSpPr>
            <a:spLocks noGrp="1" noChangeArrowheads="1"/>
          </p:cNvSpPr>
          <p:nvPr>
            <p:ph type="body" idx="1"/>
          </p:nvPr>
        </p:nvSpPr>
        <p:spPr/>
        <p:txBody>
          <a:bodyPr/>
          <a:lstStyle/>
          <a:p>
            <a:r>
              <a:rPr lang="zh-CN" altLang="en-US" dirty="0" smtClean="0"/>
              <a:t>（</a:t>
            </a:r>
            <a:r>
              <a:rPr lang="en-US" altLang="zh-CN" dirty="0" smtClean="0"/>
              <a:t>4</a:t>
            </a:r>
            <a:r>
              <a:rPr lang="zh-CN" altLang="en-US" dirty="0" smtClean="0"/>
              <a:t>）</a:t>
            </a:r>
            <a:r>
              <a:rPr lang="zh-CN" altLang="en-US" dirty="0"/>
              <a:t>应用样式</a:t>
            </a:r>
          </a:p>
          <a:p>
            <a:r>
              <a:rPr lang="zh-CN" altLang="en-US" dirty="0"/>
              <a:t>要求：</a:t>
            </a:r>
          </a:p>
          <a:p>
            <a:pPr lvl="1"/>
            <a:r>
              <a:rPr lang="zh-CN" altLang="zh-CN" dirty="0" smtClean="0"/>
              <a:t>“摘要”</a:t>
            </a:r>
            <a:r>
              <a:rPr lang="zh-CN" altLang="zh-CN" dirty="0"/>
              <a:t>、“</a:t>
            </a:r>
            <a:r>
              <a:rPr lang="en-US" altLang="zh-CN" dirty="0"/>
              <a:t>ABSTRACT</a:t>
            </a:r>
            <a:r>
              <a:rPr lang="zh-CN" altLang="zh-CN" dirty="0"/>
              <a:t>”、“目录”和章名应用“标题</a:t>
            </a:r>
            <a:r>
              <a:rPr lang="en-US" altLang="zh-CN" dirty="0"/>
              <a:t>1</a:t>
            </a:r>
            <a:r>
              <a:rPr lang="zh-CN" altLang="zh-CN" dirty="0"/>
              <a:t>”样式</a:t>
            </a:r>
            <a:r>
              <a:rPr lang="zh-CN" altLang="zh-CN" dirty="0" smtClean="0"/>
              <a:t>，</a:t>
            </a:r>
            <a:endParaRPr lang="en-US" altLang="zh-CN" dirty="0" smtClean="0"/>
          </a:p>
          <a:p>
            <a:pPr lvl="1"/>
            <a:r>
              <a:rPr lang="zh-CN" altLang="zh-CN" dirty="0" smtClean="0"/>
              <a:t>节</a:t>
            </a:r>
            <a:r>
              <a:rPr lang="zh-CN" altLang="zh-CN" dirty="0"/>
              <a:t>名（如“</a:t>
            </a:r>
            <a:r>
              <a:rPr lang="en-US" altLang="zh-CN" dirty="0"/>
              <a:t>1.1</a:t>
            </a:r>
            <a:r>
              <a:rPr lang="zh-CN" altLang="zh-CN" dirty="0"/>
              <a:t>”）应用“标题</a:t>
            </a:r>
            <a:r>
              <a:rPr lang="en-US" altLang="zh-CN" dirty="0"/>
              <a:t>2</a:t>
            </a:r>
            <a:r>
              <a:rPr lang="zh-CN" altLang="zh-CN" dirty="0"/>
              <a:t>”样式</a:t>
            </a:r>
            <a:r>
              <a:rPr lang="zh-CN" altLang="zh-CN" dirty="0" smtClean="0"/>
              <a:t>，</a:t>
            </a:r>
            <a:endParaRPr lang="en-US" altLang="zh-CN" dirty="0" smtClean="0"/>
          </a:p>
          <a:p>
            <a:pPr lvl="1"/>
            <a:r>
              <a:rPr lang="zh-CN" altLang="zh-CN" dirty="0" smtClean="0"/>
              <a:t>小节</a:t>
            </a:r>
            <a:r>
              <a:rPr lang="zh-CN" altLang="zh-CN" dirty="0"/>
              <a:t>名（如“</a:t>
            </a:r>
            <a:r>
              <a:rPr lang="en-US" altLang="zh-CN" dirty="0"/>
              <a:t>1.2.1</a:t>
            </a:r>
            <a:r>
              <a:rPr lang="zh-CN" altLang="zh-CN" dirty="0"/>
              <a:t>”）应用“标题</a:t>
            </a:r>
            <a:r>
              <a:rPr lang="en-US" altLang="zh-CN" dirty="0"/>
              <a:t>3</a:t>
            </a:r>
            <a:r>
              <a:rPr lang="zh-CN" altLang="zh-CN" dirty="0"/>
              <a:t>”样式</a:t>
            </a:r>
            <a:r>
              <a:rPr lang="zh-CN" altLang="en-US" dirty="0" smtClean="0"/>
              <a:t>。 </a:t>
            </a:r>
            <a:endParaRPr lang="zh-CN" altLang="en-US" dirty="0"/>
          </a:p>
        </p:txBody>
      </p:sp>
      <p:pic>
        <p:nvPicPr>
          <p:cNvPr id="230402" name="Picture 2" descr="样式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5" y="4725144"/>
            <a:ext cx="2835079"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0403" name="Picture 3" descr="应用样式标题1效果"/>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4725144"/>
            <a:ext cx="4349247"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右箭头 1"/>
          <p:cNvSpPr/>
          <p:nvPr/>
        </p:nvSpPr>
        <p:spPr>
          <a:xfrm>
            <a:off x="3563888" y="5301208"/>
            <a:ext cx="576064" cy="180020"/>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F0D39DE6-22DC-4866-9A65-23BCF6534BB8}" type="slidenum">
              <a:rPr lang="en-US" altLang="zh-CN" smtClean="0"/>
              <a:pPr/>
              <a:t>161</a:t>
            </a:fld>
            <a:endParaRPr lang="en-US" altLang="zh-CN"/>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p:txBody>
          <a:bodyPr/>
          <a:lstStyle/>
          <a:p>
            <a:r>
              <a:rPr lang="en-US" altLang="zh-CN"/>
              <a:t>6</a:t>
            </a:r>
            <a:r>
              <a:rPr lang="zh-CN" altLang="en-US"/>
              <a:t>论文排版制作</a:t>
            </a:r>
            <a:r>
              <a:rPr lang="en-US" altLang="zh-CN"/>
              <a:t>&gt;&gt;3.</a:t>
            </a:r>
            <a:r>
              <a:rPr lang="zh-CN" altLang="en-US"/>
              <a:t>实现方法</a:t>
            </a:r>
          </a:p>
        </p:txBody>
      </p:sp>
      <p:sp>
        <p:nvSpPr>
          <p:cNvPr id="177158" name="Rectangle 6"/>
          <p:cNvSpPr>
            <a:spLocks noGrp="1" noChangeArrowheads="1"/>
          </p:cNvSpPr>
          <p:nvPr>
            <p:ph type="body" idx="1"/>
          </p:nvPr>
        </p:nvSpPr>
        <p:spPr/>
        <p:txBody>
          <a:bodyPr/>
          <a:lstStyle/>
          <a:p>
            <a:r>
              <a:rPr lang="zh-CN" altLang="en-US" dirty="0" smtClean="0"/>
              <a:t>（</a:t>
            </a:r>
            <a:r>
              <a:rPr lang="en-US" altLang="zh-CN" dirty="0" smtClean="0"/>
              <a:t>5</a:t>
            </a:r>
            <a:r>
              <a:rPr lang="zh-CN" altLang="en-US" dirty="0" smtClean="0"/>
              <a:t>）</a:t>
            </a:r>
            <a:r>
              <a:rPr lang="zh-CN" altLang="en-US" dirty="0"/>
              <a:t>修改样式</a:t>
            </a:r>
          </a:p>
        </p:txBody>
      </p:sp>
      <p:pic>
        <p:nvPicPr>
          <p:cNvPr id="17715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3427413"/>
            <a:ext cx="8424862" cy="173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7157" name="Text Box 5"/>
          <p:cNvSpPr txBox="1">
            <a:spLocks noChangeArrowheads="1"/>
          </p:cNvSpPr>
          <p:nvPr/>
        </p:nvSpPr>
        <p:spPr bwMode="auto">
          <a:xfrm>
            <a:off x="2771775" y="2779713"/>
            <a:ext cx="3240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400" dirty="0" smtClean="0"/>
              <a:t>修改</a:t>
            </a:r>
            <a:r>
              <a:rPr kumimoji="1" lang="zh-CN" altLang="en-US" sz="2400" dirty="0"/>
              <a:t>样式要求</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162</a:t>
            </a:fld>
            <a:endParaRPr lang="en-US" altLang="zh-CN"/>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4" name="Rectangle 4"/>
          <p:cNvSpPr>
            <a:spLocks noGrp="1" noChangeArrowheads="1"/>
          </p:cNvSpPr>
          <p:nvPr>
            <p:ph type="title"/>
          </p:nvPr>
        </p:nvSpPr>
        <p:spPr/>
        <p:txBody>
          <a:bodyPr/>
          <a:lstStyle/>
          <a:p>
            <a:r>
              <a:rPr lang="en-US" altLang="zh-CN"/>
              <a:t>6</a:t>
            </a:r>
            <a:r>
              <a:rPr lang="zh-CN" altLang="en-US"/>
              <a:t>论文排版制作</a:t>
            </a:r>
            <a:r>
              <a:rPr lang="en-US" altLang="zh-CN"/>
              <a:t>&gt;&gt;3.</a:t>
            </a:r>
            <a:r>
              <a:rPr lang="zh-CN" altLang="en-US"/>
              <a:t>实现方法</a:t>
            </a:r>
          </a:p>
        </p:txBody>
      </p:sp>
      <p:sp>
        <p:nvSpPr>
          <p:cNvPr id="179208" name="Rectangle 8"/>
          <p:cNvSpPr>
            <a:spLocks noGrp="1" noChangeArrowheads="1"/>
          </p:cNvSpPr>
          <p:nvPr>
            <p:ph type="body" idx="1"/>
          </p:nvPr>
        </p:nvSpPr>
        <p:spPr/>
        <p:txBody>
          <a:bodyPr/>
          <a:lstStyle/>
          <a:p>
            <a:r>
              <a:rPr lang="zh-CN" altLang="en-US" dirty="0" smtClean="0"/>
              <a:t>（</a:t>
            </a:r>
            <a:r>
              <a:rPr lang="en-US" altLang="zh-CN" dirty="0" smtClean="0"/>
              <a:t>5</a:t>
            </a:r>
            <a:r>
              <a:rPr lang="zh-CN" altLang="en-US" dirty="0" smtClean="0"/>
              <a:t>）</a:t>
            </a:r>
            <a:r>
              <a:rPr lang="zh-CN" altLang="en-US" dirty="0"/>
              <a:t>修改</a:t>
            </a:r>
            <a:r>
              <a:rPr lang="zh-CN" altLang="en-US" dirty="0" smtClean="0"/>
              <a:t>样式</a:t>
            </a:r>
            <a:endParaRPr lang="en-US" altLang="zh-CN" dirty="0" smtClean="0"/>
          </a:p>
          <a:p>
            <a:pPr lvl="1"/>
            <a:r>
              <a:rPr lang="zh-CN" altLang="zh-CN" dirty="0"/>
              <a:t>“开始→样式</a:t>
            </a:r>
            <a:r>
              <a:rPr lang="en-US" altLang="zh-CN" dirty="0"/>
              <a:t>|</a:t>
            </a:r>
            <a:r>
              <a:rPr lang="zh-CN" altLang="zh-CN" dirty="0"/>
              <a:t>标题</a:t>
            </a:r>
            <a:r>
              <a:rPr lang="en-US" altLang="zh-CN" dirty="0"/>
              <a:t>1</a:t>
            </a:r>
            <a:r>
              <a:rPr lang="zh-CN" altLang="zh-CN" dirty="0"/>
              <a:t>”</a:t>
            </a:r>
            <a:endParaRPr lang="zh-CN" altLang="en-US" dirty="0"/>
          </a:p>
        </p:txBody>
      </p:sp>
      <p:sp>
        <p:nvSpPr>
          <p:cNvPr id="179206" name="Rectangle 6"/>
          <p:cNvSpPr>
            <a:spLocks noChangeArrowheads="1"/>
          </p:cNvSpPr>
          <p:nvPr/>
        </p:nvSpPr>
        <p:spPr bwMode="auto">
          <a:xfrm>
            <a:off x="0" y="23098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pic>
        <p:nvPicPr>
          <p:cNvPr id="231426" name="Picture 2" descr="修改样式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1" y="3861048"/>
            <a:ext cx="3689766"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1427" name="Picture 3" descr="修改样式对话框"/>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849667"/>
            <a:ext cx="4385173" cy="402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163</a:t>
            </a:fld>
            <a:endParaRPr lang="en-US" altLang="zh-CN"/>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r>
              <a:rPr lang="en-US" altLang="zh-CN"/>
              <a:t>6</a:t>
            </a:r>
            <a:r>
              <a:rPr lang="zh-CN" altLang="en-US"/>
              <a:t>论文排版制作</a:t>
            </a:r>
            <a:r>
              <a:rPr lang="en-US" altLang="zh-CN"/>
              <a:t>&gt;&gt;3.</a:t>
            </a:r>
            <a:r>
              <a:rPr lang="zh-CN" altLang="en-US"/>
              <a:t>实现方法</a:t>
            </a:r>
          </a:p>
        </p:txBody>
      </p:sp>
      <p:sp>
        <p:nvSpPr>
          <p:cNvPr id="193539" name="Rectangle 3"/>
          <p:cNvSpPr>
            <a:spLocks noGrp="1" noChangeArrowheads="1"/>
          </p:cNvSpPr>
          <p:nvPr>
            <p:ph type="body" idx="1"/>
          </p:nvPr>
        </p:nvSpPr>
        <p:spPr/>
        <p:txBody>
          <a:bodyPr/>
          <a:lstStyle/>
          <a:p>
            <a:r>
              <a:rPr lang="zh-CN" altLang="en-US" dirty="0" smtClean="0"/>
              <a:t>（</a:t>
            </a:r>
            <a:r>
              <a:rPr lang="en-US" altLang="zh-CN" dirty="0" smtClean="0"/>
              <a:t>6</a:t>
            </a:r>
            <a:r>
              <a:rPr lang="zh-CN" altLang="en-US" dirty="0" smtClean="0"/>
              <a:t>）</a:t>
            </a:r>
            <a:r>
              <a:rPr lang="zh-CN" altLang="en-US" dirty="0"/>
              <a:t>浏览文档</a:t>
            </a:r>
          </a:p>
          <a:p>
            <a:pPr lvl="1"/>
            <a:r>
              <a:rPr lang="zh-CN" altLang="en-US" dirty="0"/>
              <a:t>使用</a:t>
            </a:r>
            <a:r>
              <a:rPr lang="zh-CN" altLang="en-US" dirty="0" smtClean="0">
                <a:latin typeface="Arial"/>
              </a:rPr>
              <a:t>“导航窗格”</a:t>
            </a:r>
            <a:r>
              <a:rPr lang="zh-CN" altLang="en-US" dirty="0"/>
              <a:t>和</a:t>
            </a:r>
            <a:r>
              <a:rPr lang="zh-CN" altLang="en-US" dirty="0">
                <a:latin typeface="Arial"/>
              </a:rPr>
              <a:t>“</a:t>
            </a:r>
            <a:r>
              <a:rPr lang="zh-CN" altLang="en-US" dirty="0"/>
              <a:t>大纲视图</a:t>
            </a:r>
            <a:r>
              <a:rPr lang="zh-CN" altLang="en-US" dirty="0">
                <a:latin typeface="Arial"/>
              </a:rPr>
              <a:t>”</a:t>
            </a:r>
            <a:r>
              <a:rPr lang="zh-CN" altLang="en-US" dirty="0"/>
              <a:t>可以方便地浏览长文档，方便对文档进行定位。</a:t>
            </a:r>
          </a:p>
        </p:txBody>
      </p:sp>
      <p:sp>
        <p:nvSpPr>
          <p:cNvPr id="193542" name="Text Box 6"/>
          <p:cNvSpPr txBox="1">
            <a:spLocks noChangeArrowheads="1"/>
          </p:cNvSpPr>
          <p:nvPr/>
        </p:nvSpPr>
        <p:spPr bwMode="auto">
          <a:xfrm>
            <a:off x="1403350" y="6019800"/>
            <a:ext cx="288131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dirty="0"/>
              <a:t>视图→显示</a:t>
            </a:r>
            <a:r>
              <a:rPr lang="en-US" altLang="zh-CN" dirty="0"/>
              <a:t>|</a:t>
            </a:r>
            <a:r>
              <a:rPr lang="zh-CN" altLang="zh-CN" dirty="0"/>
              <a:t>导航窗格</a:t>
            </a:r>
            <a:endParaRPr lang="zh-CN" altLang="en-US" dirty="0"/>
          </a:p>
        </p:txBody>
      </p:sp>
      <p:sp>
        <p:nvSpPr>
          <p:cNvPr id="193543" name="Text Box 7"/>
          <p:cNvSpPr txBox="1">
            <a:spLocks noChangeArrowheads="1"/>
          </p:cNvSpPr>
          <p:nvPr/>
        </p:nvSpPr>
        <p:spPr bwMode="auto">
          <a:xfrm>
            <a:off x="5472186" y="6019800"/>
            <a:ext cx="291623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zh-CN" dirty="0"/>
              <a:t>视图→文档视图</a:t>
            </a:r>
            <a:r>
              <a:rPr lang="en-US" altLang="zh-CN" dirty="0"/>
              <a:t>|</a:t>
            </a:r>
            <a:r>
              <a:rPr lang="zh-CN" altLang="zh-CN" dirty="0"/>
              <a:t>大纲视图</a:t>
            </a:r>
            <a:endParaRPr lang="zh-CN" altLang="en-US" dirty="0"/>
          </a:p>
        </p:txBody>
      </p:sp>
      <p:pic>
        <p:nvPicPr>
          <p:cNvPr id="232450" name="Picture 2" descr="导航"/>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859041"/>
            <a:ext cx="4320480" cy="3170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2451" name="Picture 3" descr="大纲视图"/>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2879695"/>
            <a:ext cx="2881039" cy="316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a:xfrm>
            <a:off x="6948636" y="6165850"/>
            <a:ext cx="1905000" cy="457200"/>
          </a:xfrm>
        </p:spPr>
        <p:txBody>
          <a:bodyPr/>
          <a:lstStyle/>
          <a:p>
            <a:fld id="{F0D39DE6-22DC-4866-9A65-23BCF6534BB8}" type="slidenum">
              <a:rPr lang="en-US" altLang="zh-CN" smtClean="0"/>
              <a:pPr/>
              <a:t>164</a:t>
            </a:fld>
            <a:endParaRPr lang="en-US" altLang="zh-CN" dirty="0"/>
          </a:p>
        </p:txBody>
      </p:sp>
    </p:spTree>
    <p:extLst>
      <p:ext uri="{BB962C8B-B14F-4D97-AF65-F5344CB8AC3E}">
        <p14:creationId xmlns:p14="http://schemas.microsoft.com/office/powerpoint/2010/main" val="3145266598"/>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r>
              <a:rPr lang="en-US" altLang="zh-CN" dirty="0"/>
              <a:t>6</a:t>
            </a:r>
            <a:r>
              <a:rPr lang="zh-CN" altLang="en-US" dirty="0"/>
              <a:t>论文排版制作</a:t>
            </a:r>
            <a:r>
              <a:rPr lang="en-US" altLang="zh-CN" dirty="0"/>
              <a:t>&gt;&gt;3.</a:t>
            </a:r>
            <a:r>
              <a:rPr lang="zh-CN" altLang="en-US" dirty="0"/>
              <a:t>实现方法</a:t>
            </a:r>
          </a:p>
        </p:txBody>
      </p:sp>
      <p:sp>
        <p:nvSpPr>
          <p:cNvPr id="194563" name="Rectangle 3"/>
          <p:cNvSpPr>
            <a:spLocks noGrp="1" noChangeArrowheads="1"/>
          </p:cNvSpPr>
          <p:nvPr>
            <p:ph type="body" idx="1"/>
          </p:nvPr>
        </p:nvSpPr>
        <p:spPr>
          <a:xfrm>
            <a:off x="684213" y="1412875"/>
            <a:ext cx="8197850" cy="4535488"/>
          </a:xfrm>
        </p:spPr>
        <p:txBody>
          <a:bodyPr/>
          <a:lstStyle/>
          <a:p>
            <a:r>
              <a:rPr lang="zh-CN" altLang="en-US" dirty="0" smtClean="0"/>
              <a:t>（</a:t>
            </a:r>
            <a:r>
              <a:rPr lang="en-US" altLang="zh-CN" dirty="0" smtClean="0"/>
              <a:t>7</a:t>
            </a:r>
            <a:r>
              <a:rPr lang="zh-CN" altLang="en-US" dirty="0" smtClean="0"/>
              <a:t>）</a:t>
            </a:r>
            <a:r>
              <a:rPr lang="zh-CN" altLang="en-US" dirty="0"/>
              <a:t>自动生成目录</a:t>
            </a:r>
            <a:endParaRPr lang="zh-CN" altLang="en-US" sz="2400" dirty="0"/>
          </a:p>
          <a:p>
            <a:r>
              <a:rPr lang="zh-CN" altLang="en-US" sz="2400" dirty="0"/>
              <a:t>长文档应用了标题样式或设置了大纲级别后就可以应用</a:t>
            </a:r>
            <a:r>
              <a:rPr lang="en-US" altLang="zh-CN" sz="2400" dirty="0"/>
              <a:t>Word</a:t>
            </a:r>
            <a:r>
              <a:rPr lang="zh-CN" altLang="en-US" sz="2400" dirty="0"/>
              <a:t>的自动生成目录功能。</a:t>
            </a:r>
          </a:p>
        </p:txBody>
      </p:sp>
      <p:sp>
        <p:nvSpPr>
          <p:cNvPr id="194565" name="Rectangle 5"/>
          <p:cNvSpPr>
            <a:spLocks noChangeArrowheads="1"/>
          </p:cNvSpPr>
          <p:nvPr/>
        </p:nvSpPr>
        <p:spPr bwMode="auto">
          <a:xfrm>
            <a:off x="0" y="2746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94567" name="Rectangle 7"/>
          <p:cNvSpPr>
            <a:spLocks noChangeArrowheads="1"/>
          </p:cNvSpPr>
          <p:nvPr/>
        </p:nvSpPr>
        <p:spPr bwMode="auto">
          <a:xfrm>
            <a:off x="0" y="2660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pic>
        <p:nvPicPr>
          <p:cNvPr id="233474" name="Picture 2" descr="目录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2836" y="2773363"/>
            <a:ext cx="2173746" cy="344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右箭头 1"/>
          <p:cNvSpPr/>
          <p:nvPr/>
        </p:nvSpPr>
        <p:spPr>
          <a:xfrm>
            <a:off x="3347864" y="4941168"/>
            <a:ext cx="720080" cy="180020"/>
          </a:xfrm>
          <a:prstGeom prst="rightArrow">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3475" name="Picture 3" descr="自动生成目录"/>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2773362"/>
            <a:ext cx="2880320" cy="352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灯片编号占位符 2"/>
          <p:cNvSpPr>
            <a:spLocks noGrp="1"/>
          </p:cNvSpPr>
          <p:nvPr>
            <p:ph type="sldNum" sz="quarter" idx="12"/>
          </p:nvPr>
        </p:nvSpPr>
        <p:spPr/>
        <p:txBody>
          <a:bodyPr/>
          <a:lstStyle/>
          <a:p>
            <a:fld id="{F0D39DE6-22DC-4866-9A65-23BCF6534BB8}" type="slidenum">
              <a:rPr lang="en-US" altLang="zh-CN" smtClean="0"/>
              <a:pPr/>
              <a:t>165</a:t>
            </a:fld>
            <a:endParaRPr lang="en-US" altLang="zh-CN"/>
          </a:p>
        </p:txBody>
      </p:sp>
    </p:spTree>
    <p:extLst>
      <p:ext uri="{BB962C8B-B14F-4D97-AF65-F5344CB8AC3E}">
        <p14:creationId xmlns:p14="http://schemas.microsoft.com/office/powerpoint/2010/main" val="1218197769"/>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a:t>
            </a:r>
            <a:r>
              <a:rPr lang="zh-CN" altLang="en-US" dirty="0"/>
              <a:t>论文排版制作</a:t>
            </a:r>
            <a:r>
              <a:rPr lang="en-US" altLang="zh-CN" dirty="0"/>
              <a:t>&gt;&gt;3.</a:t>
            </a:r>
            <a:r>
              <a:rPr lang="zh-CN" altLang="en-US" dirty="0"/>
              <a:t>实现方法</a:t>
            </a:r>
          </a:p>
        </p:txBody>
      </p:sp>
      <p:sp>
        <p:nvSpPr>
          <p:cNvPr id="3" name="内容占位符 2"/>
          <p:cNvSpPr>
            <a:spLocks noGrp="1"/>
          </p:cNvSpPr>
          <p:nvPr>
            <p:ph idx="1"/>
          </p:nvPr>
        </p:nvSpPr>
        <p:spPr/>
        <p:txBody>
          <a:bodyPr/>
          <a:lstStyle/>
          <a:p>
            <a:r>
              <a:rPr lang="zh-CN" altLang="zh-CN" dirty="0"/>
              <a:t>“引用→目录</a:t>
            </a:r>
            <a:r>
              <a:rPr lang="en-US" altLang="zh-CN" dirty="0"/>
              <a:t>|</a:t>
            </a:r>
            <a:r>
              <a:rPr lang="zh-CN" altLang="zh-CN" dirty="0" smtClean="0"/>
              <a:t>目录</a:t>
            </a:r>
            <a:r>
              <a:rPr lang="zh-CN" altLang="zh-CN" dirty="0"/>
              <a:t>→</a:t>
            </a:r>
            <a:r>
              <a:rPr lang="zh-CN" altLang="zh-CN" dirty="0" smtClean="0"/>
              <a:t>插入</a:t>
            </a:r>
            <a:r>
              <a:rPr lang="zh-CN" altLang="zh-CN" dirty="0"/>
              <a:t>目录”命令</a:t>
            </a:r>
            <a:r>
              <a:rPr lang="zh-CN" altLang="zh-CN" dirty="0" smtClean="0"/>
              <a:t>，打开</a:t>
            </a:r>
            <a:r>
              <a:rPr lang="zh-CN" altLang="zh-CN" dirty="0"/>
              <a:t>“目录”对话框</a:t>
            </a:r>
            <a:endParaRPr lang="zh-CN" altLang="en-US" dirty="0"/>
          </a:p>
        </p:txBody>
      </p:sp>
      <p:pic>
        <p:nvPicPr>
          <p:cNvPr id="234498" name="Picture 2" descr="目录对话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2636912"/>
            <a:ext cx="4553074" cy="345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12"/>
          </p:nvPr>
        </p:nvSpPr>
        <p:spPr/>
        <p:txBody>
          <a:bodyPr/>
          <a:lstStyle/>
          <a:p>
            <a:fld id="{F0D39DE6-22DC-4866-9A65-23BCF6534BB8}" type="slidenum">
              <a:rPr lang="en-US" altLang="zh-CN" smtClean="0"/>
              <a:pPr/>
              <a:t>166</a:t>
            </a:fld>
            <a:endParaRPr lang="en-US" altLang="zh-CN"/>
          </a:p>
        </p:txBody>
      </p:sp>
    </p:spTree>
    <p:extLst>
      <p:ext uri="{BB962C8B-B14F-4D97-AF65-F5344CB8AC3E}">
        <p14:creationId xmlns:p14="http://schemas.microsoft.com/office/powerpoint/2010/main" val="400828455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r>
              <a:rPr lang="en-US" altLang="zh-CN"/>
              <a:t>6</a:t>
            </a:r>
            <a:r>
              <a:rPr lang="zh-CN" altLang="en-US"/>
              <a:t>论文排版制作</a:t>
            </a:r>
            <a:r>
              <a:rPr lang="en-US" altLang="zh-CN"/>
              <a:t>&gt;&gt;3.</a:t>
            </a:r>
            <a:r>
              <a:rPr lang="zh-CN" altLang="en-US"/>
              <a:t>实现方法</a:t>
            </a:r>
          </a:p>
        </p:txBody>
      </p:sp>
      <p:sp>
        <p:nvSpPr>
          <p:cNvPr id="195587" name="Rectangle 3"/>
          <p:cNvSpPr>
            <a:spLocks noGrp="1" noChangeArrowheads="1"/>
          </p:cNvSpPr>
          <p:nvPr>
            <p:ph type="body" idx="1"/>
          </p:nvPr>
        </p:nvSpPr>
        <p:spPr/>
        <p:txBody>
          <a:bodyPr/>
          <a:lstStyle/>
          <a:p>
            <a:r>
              <a:rPr lang="zh-CN" altLang="en-US" dirty="0"/>
              <a:t>更新目录</a:t>
            </a:r>
          </a:p>
          <a:p>
            <a:pPr lvl="1"/>
            <a:r>
              <a:rPr lang="zh-CN" altLang="en-US" dirty="0"/>
              <a:t>如果文档内容被修改，页码或标题发生变化，则只需在目录区</a:t>
            </a:r>
            <a:r>
              <a:rPr lang="zh-CN" altLang="en-US" dirty="0" smtClean="0"/>
              <a:t>中单击，</a:t>
            </a:r>
            <a:r>
              <a:rPr lang="zh-CN" altLang="zh-CN" dirty="0"/>
              <a:t>目录上方出现“更新目录”按钮，单击它打开“更新目录”对话框，选择“只更新页码”或</a:t>
            </a:r>
            <a:r>
              <a:rPr lang="zh-CN" altLang="zh-CN" dirty="0" smtClean="0"/>
              <a:t>“更新整个目录”</a:t>
            </a:r>
            <a:r>
              <a:rPr lang="zh-CN" altLang="en-US" dirty="0" smtClean="0"/>
              <a:t>。</a:t>
            </a:r>
            <a:endParaRPr lang="en-US" altLang="zh-CN" dirty="0" smtClean="0"/>
          </a:p>
          <a:p>
            <a:pPr lvl="1"/>
            <a:r>
              <a:rPr lang="zh-CN" altLang="en-US" dirty="0" smtClean="0"/>
              <a:t>或者，在目录区中右击，在</a:t>
            </a:r>
            <a:r>
              <a:rPr lang="zh-CN" altLang="en-US" dirty="0"/>
              <a:t>弹出的快捷菜单中选择</a:t>
            </a:r>
            <a:r>
              <a:rPr lang="zh-CN" altLang="en-US" dirty="0">
                <a:latin typeface="Arial"/>
              </a:rPr>
              <a:t>“</a:t>
            </a:r>
            <a:r>
              <a:rPr lang="zh-CN" altLang="en-US" dirty="0"/>
              <a:t>更新域</a:t>
            </a:r>
            <a:r>
              <a:rPr lang="zh-CN" altLang="en-US" dirty="0">
                <a:latin typeface="Arial"/>
              </a:rPr>
              <a:t>”</a:t>
            </a:r>
            <a:r>
              <a:rPr lang="zh-CN" altLang="en-US" dirty="0"/>
              <a:t>命令，打开</a:t>
            </a:r>
            <a:r>
              <a:rPr lang="zh-CN" altLang="en-US" dirty="0">
                <a:latin typeface="Arial"/>
              </a:rPr>
              <a:t>“</a:t>
            </a:r>
            <a:r>
              <a:rPr lang="zh-CN" altLang="en-US" dirty="0"/>
              <a:t>更新目录</a:t>
            </a:r>
            <a:r>
              <a:rPr lang="zh-CN" altLang="en-US" dirty="0">
                <a:latin typeface="Arial"/>
              </a:rPr>
              <a:t>”</a:t>
            </a:r>
            <a:r>
              <a:rPr lang="zh-CN" altLang="en-US" dirty="0" smtClean="0"/>
              <a:t>对话框。 </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167</a:t>
            </a:fld>
            <a:endParaRPr lang="en-US" altLang="zh-CN"/>
          </a:p>
        </p:txBody>
      </p:sp>
    </p:spTree>
    <p:extLst>
      <p:ext uri="{BB962C8B-B14F-4D97-AF65-F5344CB8AC3E}">
        <p14:creationId xmlns:p14="http://schemas.microsoft.com/office/powerpoint/2010/main" val="11303536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p:txBody>
          <a:bodyPr/>
          <a:lstStyle/>
          <a:p>
            <a:r>
              <a:rPr lang="en-US" altLang="zh-CN"/>
              <a:t>6</a:t>
            </a:r>
            <a:r>
              <a:rPr lang="zh-CN" altLang="en-US"/>
              <a:t>论文排版制作</a:t>
            </a:r>
            <a:r>
              <a:rPr lang="en-US" altLang="zh-CN"/>
              <a:t>&gt;&gt;3.</a:t>
            </a:r>
            <a:r>
              <a:rPr lang="zh-CN" altLang="en-US"/>
              <a:t>实现方法</a:t>
            </a:r>
          </a:p>
        </p:txBody>
      </p:sp>
      <p:sp>
        <p:nvSpPr>
          <p:cNvPr id="182275" name="Rectangle 3"/>
          <p:cNvSpPr>
            <a:spLocks noGrp="1" noChangeArrowheads="1"/>
          </p:cNvSpPr>
          <p:nvPr>
            <p:ph type="body" idx="1"/>
          </p:nvPr>
        </p:nvSpPr>
        <p:spPr/>
        <p:txBody>
          <a:bodyPr/>
          <a:lstStyle/>
          <a:p>
            <a:r>
              <a:rPr lang="zh-CN" altLang="en-US" sz="2400" dirty="0" smtClean="0"/>
              <a:t>（</a:t>
            </a:r>
            <a:r>
              <a:rPr lang="en-US" altLang="zh-CN" sz="2400" dirty="0" smtClean="0"/>
              <a:t>8</a:t>
            </a:r>
            <a:r>
              <a:rPr lang="zh-CN" altLang="en-US" sz="2400" dirty="0" smtClean="0"/>
              <a:t>）</a:t>
            </a:r>
            <a:r>
              <a:rPr lang="zh-CN" altLang="en-US" sz="2400" dirty="0"/>
              <a:t>设置首页、奇偶页不同的页眉和页脚</a:t>
            </a:r>
            <a:endParaRPr lang="zh-CN" altLang="en-US" dirty="0"/>
          </a:p>
          <a:p>
            <a:r>
              <a:rPr lang="zh-CN" altLang="en-US" dirty="0"/>
              <a:t>要求：</a:t>
            </a:r>
          </a:p>
          <a:p>
            <a:pPr lvl="1"/>
            <a:r>
              <a:rPr lang="zh-CN" altLang="zh-CN" dirty="0"/>
              <a:t>奇数页页眉为“广东轻工职业技术学院毕业论文”</a:t>
            </a:r>
            <a:r>
              <a:rPr lang="zh-CN" altLang="zh-CN" dirty="0" smtClean="0"/>
              <a:t>，</a:t>
            </a:r>
            <a:endParaRPr lang="en-US" altLang="zh-CN" dirty="0" smtClean="0"/>
          </a:p>
          <a:p>
            <a:pPr lvl="1"/>
            <a:r>
              <a:rPr lang="zh-CN" altLang="zh-CN" dirty="0" smtClean="0"/>
              <a:t>偶数</a:t>
            </a:r>
            <a:r>
              <a:rPr lang="zh-CN" altLang="zh-CN" dirty="0"/>
              <a:t>页页眉为论文题目“基于</a:t>
            </a:r>
            <a:r>
              <a:rPr lang="en-US" altLang="zh-CN" dirty="0"/>
              <a:t>RFID</a:t>
            </a:r>
            <a:r>
              <a:rPr lang="zh-CN" altLang="zh-CN" dirty="0"/>
              <a:t>技术的产品防伪应用系统的设计与实现”</a:t>
            </a:r>
            <a:r>
              <a:rPr lang="zh-CN" altLang="zh-CN" dirty="0" smtClean="0"/>
              <a:t>，</a:t>
            </a:r>
            <a:endParaRPr lang="en-US" altLang="zh-CN" dirty="0" smtClean="0"/>
          </a:p>
          <a:p>
            <a:pPr lvl="1"/>
            <a:r>
              <a:rPr lang="zh-CN" altLang="zh-CN" dirty="0" smtClean="0"/>
              <a:t>首页</a:t>
            </a:r>
            <a:r>
              <a:rPr lang="zh-CN" altLang="zh-CN" dirty="0"/>
              <a:t>没有页眉文字、没有框</a:t>
            </a:r>
            <a:r>
              <a:rPr lang="zh-CN" altLang="zh-CN" dirty="0" smtClean="0"/>
              <a:t>线</a:t>
            </a:r>
            <a:r>
              <a:rPr lang="zh-CN" altLang="en-US" dirty="0" smtClean="0"/>
              <a:t>，</a:t>
            </a:r>
            <a:endParaRPr lang="en-US" altLang="zh-CN" dirty="0" smtClean="0"/>
          </a:p>
          <a:p>
            <a:pPr lvl="1"/>
            <a:r>
              <a:rPr lang="zh-CN" altLang="zh-CN" dirty="0"/>
              <a:t>首页无页码，其余页页码从</a:t>
            </a:r>
            <a:r>
              <a:rPr lang="en-US" altLang="zh-CN" dirty="0"/>
              <a:t>2</a:t>
            </a:r>
            <a:r>
              <a:rPr lang="zh-CN" altLang="zh-CN" dirty="0"/>
              <a:t>开始</a:t>
            </a:r>
            <a:r>
              <a:rPr lang="zh-CN" altLang="en-US" dirty="0" smtClean="0"/>
              <a:t>。</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168</a:t>
            </a:fld>
            <a:endParaRPr lang="en-US" altLang="zh-CN"/>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0" name="Rectangle 4"/>
          <p:cNvSpPr>
            <a:spLocks noGrp="1" noChangeArrowheads="1"/>
          </p:cNvSpPr>
          <p:nvPr>
            <p:ph type="title"/>
          </p:nvPr>
        </p:nvSpPr>
        <p:spPr/>
        <p:txBody>
          <a:bodyPr/>
          <a:lstStyle/>
          <a:p>
            <a:r>
              <a:rPr lang="en-US" altLang="zh-CN"/>
              <a:t>6</a:t>
            </a:r>
            <a:r>
              <a:rPr lang="zh-CN" altLang="en-US"/>
              <a:t>论文排版制作</a:t>
            </a:r>
            <a:r>
              <a:rPr lang="en-US" altLang="zh-CN"/>
              <a:t>&gt;&gt;3.</a:t>
            </a:r>
            <a:r>
              <a:rPr lang="zh-CN" altLang="en-US"/>
              <a:t>实现方法</a:t>
            </a:r>
          </a:p>
        </p:txBody>
      </p:sp>
      <p:sp>
        <p:nvSpPr>
          <p:cNvPr id="183303" name="Text Box 7"/>
          <p:cNvSpPr txBox="1">
            <a:spLocks noChangeArrowheads="1"/>
          </p:cNvSpPr>
          <p:nvPr/>
        </p:nvSpPr>
        <p:spPr bwMode="auto">
          <a:xfrm>
            <a:off x="684213" y="1484313"/>
            <a:ext cx="7920037" cy="17912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lnSpc>
                <a:spcPct val="150000"/>
              </a:lnSpc>
              <a:spcBef>
                <a:spcPct val="50000"/>
              </a:spcBef>
              <a:buClr>
                <a:schemeClr val="hlink"/>
              </a:buClr>
              <a:buFont typeface="Wingdings" pitchFamily="2" charset="2"/>
              <a:buChar char="p"/>
            </a:pPr>
            <a:r>
              <a:rPr kumimoji="1" lang="zh-CN" altLang="en-US" sz="2400" dirty="0">
                <a:latin typeface="楷体_GB2312" pitchFamily="49" charset="-122"/>
                <a:ea typeface="楷体_GB2312" pitchFamily="49" charset="-122"/>
              </a:rPr>
              <a:t>操作：</a:t>
            </a:r>
          </a:p>
          <a:p>
            <a:pPr eaLnBrk="0" hangingPunct="0">
              <a:lnSpc>
                <a:spcPct val="150000"/>
              </a:lnSpc>
              <a:spcBef>
                <a:spcPct val="10000"/>
              </a:spcBef>
            </a:pPr>
            <a:r>
              <a:rPr lang="zh-CN" altLang="zh-CN" sz="2400" dirty="0"/>
              <a:t>“插入→页眉和页脚</a:t>
            </a:r>
            <a:r>
              <a:rPr lang="en-US" altLang="zh-CN" sz="2400" dirty="0"/>
              <a:t>|</a:t>
            </a:r>
            <a:r>
              <a:rPr lang="zh-CN" altLang="zh-CN" sz="2400" dirty="0" smtClean="0"/>
              <a:t>页眉</a:t>
            </a:r>
            <a:r>
              <a:rPr lang="zh-CN" altLang="zh-CN" sz="2400" dirty="0"/>
              <a:t>→</a:t>
            </a:r>
            <a:r>
              <a:rPr lang="zh-CN" altLang="zh-CN" sz="2400" dirty="0" smtClean="0"/>
              <a:t>编辑页眉”命令</a:t>
            </a:r>
            <a:r>
              <a:rPr lang="zh-CN" altLang="en-US" sz="2400" dirty="0" smtClean="0"/>
              <a:t>，</a:t>
            </a:r>
            <a:r>
              <a:rPr lang="zh-CN" altLang="zh-CN" sz="2400" dirty="0"/>
              <a:t>打开“页眉和页脚工具</a:t>
            </a:r>
            <a:r>
              <a:rPr lang="en-US" altLang="zh-CN" sz="2400" dirty="0"/>
              <a:t>|</a:t>
            </a:r>
            <a:r>
              <a:rPr lang="zh-CN" altLang="zh-CN" sz="2400" dirty="0"/>
              <a:t>设计”功能选项</a:t>
            </a:r>
            <a:r>
              <a:rPr lang="zh-CN" altLang="zh-CN" sz="2400" dirty="0" smtClean="0"/>
              <a:t>卡</a:t>
            </a:r>
            <a:r>
              <a:rPr lang="zh-CN" altLang="en-US" sz="2400" dirty="0" smtClean="0"/>
              <a:t>。</a:t>
            </a:r>
            <a:endParaRPr kumimoji="1" lang="zh-CN" altLang="en-US" sz="2400" dirty="0">
              <a:latin typeface="楷体_GB2312" pitchFamily="49" charset="-122"/>
              <a:ea typeface="楷体_GB2312" pitchFamily="49" charset="-122"/>
            </a:endParaRPr>
          </a:p>
        </p:txBody>
      </p:sp>
      <p:pic>
        <p:nvPicPr>
          <p:cNvPr id="235522" name="Picture 2" descr="页眉页脚工具选项卡"/>
          <p:cNvPicPr>
            <a:picLocks noChangeAspect="1" noChangeArrowheads="1"/>
          </p:cNvPicPr>
          <p:nvPr/>
        </p:nvPicPr>
        <p:blipFill rotWithShape="1">
          <a:blip r:embed="rId2">
            <a:extLst>
              <a:ext uri="{28A0092B-C50C-407E-A947-70E740481C1C}">
                <a14:useLocalDpi xmlns:a14="http://schemas.microsoft.com/office/drawing/2010/main" val="0"/>
              </a:ext>
            </a:extLst>
          </a:blip>
          <a:srcRect r="29172"/>
          <a:stretch/>
        </p:blipFill>
        <p:spPr bwMode="auto">
          <a:xfrm>
            <a:off x="197689" y="3645024"/>
            <a:ext cx="8735083" cy="187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椭圆 1"/>
          <p:cNvSpPr/>
          <p:nvPr/>
        </p:nvSpPr>
        <p:spPr>
          <a:xfrm>
            <a:off x="4860032" y="4149080"/>
            <a:ext cx="1872208" cy="7200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0490BF76-7CC0-4091-9F47-B19C6176056A}" type="slidenum">
              <a:rPr lang="en-US" altLang="zh-CN" smtClean="0"/>
              <a:pPr/>
              <a:t>169</a:t>
            </a:fld>
            <a:endParaRPr lang="en-US" altLang="zh-CN"/>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dirty="0"/>
              <a:t>1 </a:t>
            </a:r>
            <a:r>
              <a:rPr lang="zh-CN" altLang="en-US" sz="2400" dirty="0"/>
              <a:t>快速访问工具栏及功能区的定制</a:t>
            </a:r>
            <a:r>
              <a:rPr lang="en-US" altLang="zh-CN" sz="2400" dirty="0"/>
              <a:t>&gt;&gt;3.</a:t>
            </a:r>
            <a:r>
              <a:rPr lang="zh-CN" altLang="en-US" sz="2400" dirty="0"/>
              <a:t>实现方法</a:t>
            </a:r>
          </a:p>
        </p:txBody>
      </p:sp>
      <p:sp>
        <p:nvSpPr>
          <p:cNvPr id="3" name="内容占位符 2"/>
          <p:cNvSpPr>
            <a:spLocks noGrp="1"/>
          </p:cNvSpPr>
          <p:nvPr>
            <p:ph idx="1"/>
          </p:nvPr>
        </p:nvSpPr>
        <p:spPr/>
        <p:txBody>
          <a:bodyPr/>
          <a:lstStyle/>
          <a:p>
            <a:pPr marL="342900" lvl="1" indent="-342900">
              <a:buClr>
                <a:srgbClr val="FF3300"/>
              </a:buClr>
              <a:buSzPct val="80000"/>
              <a:buFont typeface="Wingdings" pitchFamily="2" charset="2"/>
              <a:buChar char="p"/>
            </a:pPr>
            <a:r>
              <a:rPr lang="zh-CN" altLang="zh-CN" dirty="0"/>
              <a:t>新增屏幕截图功能</a:t>
            </a:r>
            <a:endParaRPr lang="en-US" altLang="zh-CN" dirty="0"/>
          </a:p>
          <a:p>
            <a:endParaRPr lang="zh-CN" altLang="en-US" dirty="0"/>
          </a:p>
        </p:txBody>
      </p:sp>
      <p:pic>
        <p:nvPicPr>
          <p:cNvPr id="323586" name="Picture 2" descr="屏幕截图功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2276872"/>
            <a:ext cx="5640951"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12"/>
          </p:nvPr>
        </p:nvSpPr>
        <p:spPr/>
        <p:txBody>
          <a:bodyPr/>
          <a:lstStyle/>
          <a:p>
            <a:fld id="{F0D39DE6-22DC-4866-9A65-23BCF6534BB8}" type="slidenum">
              <a:rPr lang="en-US" altLang="zh-CN" smtClean="0"/>
              <a:pPr/>
              <a:t>17</a:t>
            </a:fld>
            <a:endParaRPr lang="en-US" altLang="zh-CN"/>
          </a:p>
        </p:txBody>
      </p:sp>
    </p:spTree>
    <p:extLst>
      <p:ext uri="{BB962C8B-B14F-4D97-AF65-F5344CB8AC3E}">
        <p14:creationId xmlns:p14="http://schemas.microsoft.com/office/powerpoint/2010/main" val="2818008953"/>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r>
              <a:rPr lang="en-US" altLang="zh-CN"/>
              <a:t>6</a:t>
            </a:r>
            <a:r>
              <a:rPr lang="zh-CN" altLang="en-US"/>
              <a:t>论文排版制作</a:t>
            </a:r>
            <a:r>
              <a:rPr lang="en-US" altLang="zh-CN"/>
              <a:t>&gt;&gt;3.</a:t>
            </a:r>
            <a:r>
              <a:rPr lang="zh-CN" altLang="en-US"/>
              <a:t>实现方法</a:t>
            </a:r>
          </a:p>
        </p:txBody>
      </p:sp>
      <p:sp>
        <p:nvSpPr>
          <p:cNvPr id="185347" name="Rectangle 3"/>
          <p:cNvSpPr>
            <a:spLocks noGrp="1" noChangeArrowheads="1"/>
          </p:cNvSpPr>
          <p:nvPr>
            <p:ph type="body" idx="1"/>
          </p:nvPr>
        </p:nvSpPr>
        <p:spPr/>
        <p:txBody>
          <a:bodyPr/>
          <a:lstStyle/>
          <a:p>
            <a:r>
              <a:rPr lang="zh-CN" altLang="en-US" dirty="0"/>
              <a:t>去除首页页眉边框步骤：</a:t>
            </a:r>
          </a:p>
          <a:p>
            <a:pPr lvl="1"/>
            <a:r>
              <a:rPr lang="zh-CN" altLang="en-US" dirty="0"/>
              <a:t>将插入点置于首页页眉中，</a:t>
            </a:r>
          </a:p>
          <a:p>
            <a:pPr lvl="1"/>
            <a:r>
              <a:rPr lang="zh-CN" altLang="en-US" dirty="0"/>
              <a:t>单击</a:t>
            </a:r>
            <a:r>
              <a:rPr lang="zh-CN" altLang="en-US" dirty="0" smtClean="0">
                <a:latin typeface="Arial"/>
              </a:rPr>
              <a:t>“</a:t>
            </a:r>
            <a:r>
              <a:rPr lang="zh-CN" altLang="zh-CN" dirty="0"/>
              <a:t>开始→段落</a:t>
            </a:r>
            <a:r>
              <a:rPr lang="en-US" altLang="zh-CN" dirty="0"/>
              <a:t>|</a:t>
            </a:r>
            <a:r>
              <a:rPr lang="zh-CN" altLang="zh-CN" dirty="0"/>
              <a:t>框</a:t>
            </a:r>
            <a:r>
              <a:rPr lang="zh-CN" altLang="zh-CN" dirty="0" smtClean="0"/>
              <a:t>线</a:t>
            </a:r>
            <a:r>
              <a:rPr lang="zh-CN" altLang="zh-CN" dirty="0"/>
              <a:t>→</a:t>
            </a:r>
            <a:r>
              <a:rPr lang="zh-CN" altLang="zh-CN" dirty="0" smtClean="0"/>
              <a:t>边框</a:t>
            </a:r>
            <a:r>
              <a:rPr lang="zh-CN" altLang="zh-CN" dirty="0"/>
              <a:t>和底纹</a:t>
            </a:r>
            <a:r>
              <a:rPr lang="zh-CN" altLang="en-US" dirty="0" smtClean="0">
                <a:latin typeface="Arial"/>
              </a:rPr>
              <a:t>”</a:t>
            </a:r>
            <a:r>
              <a:rPr lang="zh-CN" altLang="en-US" dirty="0"/>
              <a:t>命令，</a:t>
            </a:r>
          </a:p>
          <a:p>
            <a:pPr lvl="1"/>
            <a:r>
              <a:rPr lang="zh-CN" altLang="en-US" dirty="0"/>
              <a:t>在</a:t>
            </a:r>
            <a:r>
              <a:rPr lang="zh-CN" altLang="en-US" dirty="0">
                <a:latin typeface="Arial"/>
              </a:rPr>
              <a:t>“</a:t>
            </a:r>
            <a:r>
              <a:rPr lang="zh-CN" altLang="en-US" dirty="0"/>
              <a:t>边框和底纹</a:t>
            </a:r>
            <a:r>
              <a:rPr lang="zh-CN" altLang="en-US" dirty="0">
                <a:latin typeface="Arial"/>
              </a:rPr>
              <a:t>”</a:t>
            </a:r>
            <a:r>
              <a:rPr lang="zh-CN" altLang="en-US" dirty="0"/>
              <a:t>对话框中选择</a:t>
            </a:r>
            <a:r>
              <a:rPr lang="zh-CN" altLang="en-US" dirty="0">
                <a:latin typeface="Arial"/>
              </a:rPr>
              <a:t>“</a:t>
            </a:r>
            <a:r>
              <a:rPr lang="zh-CN" altLang="en-US" dirty="0"/>
              <a:t>边框</a:t>
            </a:r>
            <a:r>
              <a:rPr lang="zh-CN" altLang="en-US" dirty="0">
                <a:latin typeface="Arial"/>
              </a:rPr>
              <a:t>”</a:t>
            </a:r>
            <a:r>
              <a:rPr lang="zh-CN" altLang="en-US" dirty="0"/>
              <a:t>选项卡，</a:t>
            </a:r>
          </a:p>
          <a:p>
            <a:pPr lvl="1"/>
            <a:r>
              <a:rPr lang="zh-CN" altLang="en-US" dirty="0"/>
              <a:t>选择应用于</a:t>
            </a:r>
            <a:r>
              <a:rPr lang="zh-CN" altLang="en-US" dirty="0">
                <a:latin typeface="Arial"/>
              </a:rPr>
              <a:t>“</a:t>
            </a:r>
            <a:r>
              <a:rPr lang="zh-CN" altLang="en-US" dirty="0"/>
              <a:t>段落</a:t>
            </a:r>
            <a:r>
              <a:rPr lang="zh-CN" altLang="en-US" dirty="0">
                <a:latin typeface="Arial"/>
              </a:rPr>
              <a:t>”</a:t>
            </a:r>
            <a:r>
              <a:rPr lang="zh-CN" altLang="en-US" dirty="0"/>
              <a:t>，设置</a:t>
            </a:r>
            <a:r>
              <a:rPr lang="zh-CN" altLang="en-US" dirty="0">
                <a:latin typeface="Arial"/>
              </a:rPr>
              <a:t>“</a:t>
            </a:r>
            <a:r>
              <a:rPr lang="zh-CN" altLang="en-US" dirty="0"/>
              <a:t>无</a:t>
            </a:r>
            <a:r>
              <a:rPr lang="zh-CN" altLang="en-US" dirty="0">
                <a:latin typeface="Arial"/>
              </a:rPr>
              <a:t>”</a:t>
            </a:r>
            <a:r>
              <a:rPr lang="zh-CN" altLang="en-US" dirty="0"/>
              <a:t> 。</a:t>
            </a:r>
          </a:p>
          <a:p>
            <a:r>
              <a:rPr lang="zh-CN" altLang="en-US" dirty="0"/>
              <a:t>插入页码</a:t>
            </a:r>
          </a:p>
          <a:p>
            <a:pPr lvl="1"/>
            <a:r>
              <a:rPr lang="zh-CN" altLang="en-US" dirty="0"/>
              <a:t>要求：首页无页码，其余页页码从</a:t>
            </a:r>
            <a:r>
              <a:rPr lang="en-US" altLang="zh-CN" dirty="0"/>
              <a:t>2</a:t>
            </a:r>
            <a:r>
              <a:rPr lang="zh-CN" altLang="en-US" dirty="0"/>
              <a:t>开始</a:t>
            </a:r>
            <a:r>
              <a:rPr lang="zh-CN" altLang="en-US" dirty="0" smtClean="0"/>
              <a:t>。</a:t>
            </a:r>
            <a:endParaRPr lang="en-US" altLang="zh-CN" dirty="0" smtClean="0"/>
          </a:p>
          <a:p>
            <a:pPr lvl="1"/>
            <a:r>
              <a:rPr lang="zh-CN" altLang="en-US" dirty="0" smtClean="0"/>
              <a:t>“</a:t>
            </a:r>
            <a:r>
              <a:rPr lang="zh-CN" altLang="zh-CN" dirty="0" smtClean="0"/>
              <a:t>页眉</a:t>
            </a:r>
            <a:r>
              <a:rPr lang="zh-CN" altLang="zh-CN" dirty="0"/>
              <a:t>和页脚工具</a:t>
            </a:r>
            <a:r>
              <a:rPr lang="en-US" altLang="zh-CN" dirty="0"/>
              <a:t>|</a:t>
            </a:r>
            <a:r>
              <a:rPr lang="zh-CN" altLang="zh-CN" dirty="0"/>
              <a:t>设计→页眉和页脚</a:t>
            </a:r>
            <a:r>
              <a:rPr lang="en-US" altLang="zh-CN" dirty="0"/>
              <a:t>|</a:t>
            </a:r>
            <a:r>
              <a:rPr lang="zh-CN" altLang="zh-CN" dirty="0" smtClean="0"/>
              <a:t>页码</a:t>
            </a:r>
            <a:r>
              <a:rPr lang="zh-CN" altLang="zh-CN" dirty="0"/>
              <a:t>→</a:t>
            </a:r>
            <a:r>
              <a:rPr lang="zh-CN" altLang="zh-CN" dirty="0" smtClean="0"/>
              <a:t>页面</a:t>
            </a:r>
            <a:r>
              <a:rPr lang="zh-CN" altLang="zh-CN" dirty="0"/>
              <a:t>底端→普通数字</a:t>
            </a:r>
            <a:r>
              <a:rPr lang="en-US" altLang="zh-CN" dirty="0"/>
              <a:t>2</a:t>
            </a:r>
            <a:r>
              <a:rPr lang="zh-CN" altLang="zh-CN" dirty="0" smtClean="0"/>
              <a:t>”</a:t>
            </a:r>
            <a:r>
              <a:rPr lang="zh-CN" altLang="en-US" dirty="0" smtClean="0"/>
              <a:t>。 </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170</a:t>
            </a:fld>
            <a:endParaRPr lang="en-US" altLang="zh-CN"/>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a:lstStyle/>
          <a:p>
            <a:r>
              <a:rPr lang="en-US" altLang="zh-CN"/>
              <a:t>6</a:t>
            </a:r>
            <a:r>
              <a:rPr lang="zh-CN" altLang="en-US"/>
              <a:t>论文排版制作</a:t>
            </a:r>
            <a:r>
              <a:rPr lang="en-US" altLang="zh-CN"/>
              <a:t>&gt;&gt;3.</a:t>
            </a:r>
            <a:r>
              <a:rPr lang="zh-CN" altLang="en-US"/>
              <a:t>实现方法</a:t>
            </a:r>
          </a:p>
        </p:txBody>
      </p:sp>
      <p:sp>
        <p:nvSpPr>
          <p:cNvPr id="186377" name="Rectangle 9"/>
          <p:cNvSpPr>
            <a:spLocks noGrp="1" noChangeArrowheads="1"/>
          </p:cNvSpPr>
          <p:nvPr>
            <p:ph type="body" idx="1"/>
          </p:nvPr>
        </p:nvSpPr>
        <p:spPr/>
        <p:txBody>
          <a:bodyPr/>
          <a:lstStyle/>
          <a:p>
            <a:r>
              <a:rPr lang="zh-CN" altLang="en-US" dirty="0" smtClean="0"/>
              <a:t>（</a:t>
            </a:r>
            <a:r>
              <a:rPr lang="en-US" altLang="zh-CN" dirty="0" smtClean="0"/>
              <a:t>9</a:t>
            </a:r>
            <a:r>
              <a:rPr lang="zh-CN" altLang="en-US" dirty="0" smtClean="0"/>
              <a:t>）</a:t>
            </a:r>
            <a:r>
              <a:rPr lang="zh-CN" altLang="en-US" dirty="0"/>
              <a:t>输入数学公式</a:t>
            </a:r>
          </a:p>
        </p:txBody>
      </p:sp>
      <p:graphicFrame>
        <p:nvGraphicFramePr>
          <p:cNvPr id="186372" name="Object 4"/>
          <p:cNvGraphicFramePr>
            <a:graphicFrameLocks noGrp="1" noChangeAspect="1"/>
          </p:cNvGraphicFramePr>
          <p:nvPr>
            <p:ph idx="4294967295"/>
            <p:extLst>
              <p:ext uri="{D42A27DB-BD31-4B8C-83A1-F6EECF244321}">
                <p14:modId xmlns:p14="http://schemas.microsoft.com/office/powerpoint/2010/main" val="2199901789"/>
              </p:ext>
            </p:extLst>
          </p:nvPr>
        </p:nvGraphicFramePr>
        <p:xfrm>
          <a:off x="2843808" y="2204864"/>
          <a:ext cx="2374900" cy="1133475"/>
        </p:xfrm>
        <a:graphic>
          <a:graphicData uri="http://schemas.openxmlformats.org/presentationml/2006/ole">
            <mc:AlternateContent xmlns:mc="http://schemas.openxmlformats.org/markup-compatibility/2006">
              <mc:Choice xmlns:v="urn:schemas-microsoft-com:vml" Requires="v">
                <p:oleObj spid="_x0000_s186430" name="Equation" r:id="rId3" imgW="825480" imgH="393480" progId="Equation.DSMT4">
                  <p:embed/>
                </p:oleObj>
              </mc:Choice>
              <mc:Fallback>
                <p:oleObj name="Equation" r:id="rId3" imgW="825480" imgH="39348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808" y="2204864"/>
                        <a:ext cx="2374900" cy="1133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6374" name="Text Box 6"/>
          <p:cNvSpPr txBox="1">
            <a:spLocks noChangeArrowheads="1"/>
          </p:cNvSpPr>
          <p:nvPr/>
        </p:nvSpPr>
        <p:spPr bwMode="auto">
          <a:xfrm>
            <a:off x="1668760" y="3789040"/>
            <a:ext cx="43434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1" lang="zh-CN" altLang="en-US" sz="2400" dirty="0" smtClean="0">
                <a:latin typeface="Times New Roman" pitchFamily="18" charset="0"/>
              </a:rPr>
              <a:t>“</a:t>
            </a:r>
            <a:r>
              <a:rPr lang="zh-CN" altLang="zh-CN" sz="2400" dirty="0"/>
              <a:t>插入→符号</a:t>
            </a:r>
            <a:r>
              <a:rPr lang="en-US" altLang="zh-CN" sz="2400" dirty="0"/>
              <a:t>|</a:t>
            </a:r>
            <a:r>
              <a:rPr lang="zh-CN" altLang="zh-CN" sz="2400" dirty="0"/>
              <a:t>公式</a:t>
            </a:r>
            <a:r>
              <a:rPr kumimoji="1" lang="zh-CN" altLang="en-US" sz="2400" dirty="0" smtClean="0">
                <a:latin typeface="Times New Roman" pitchFamily="18" charset="0"/>
              </a:rPr>
              <a:t>”</a:t>
            </a:r>
            <a:endParaRPr kumimoji="1" lang="zh-CN" altLang="en-US" sz="2400" dirty="0">
              <a:latin typeface="Times New Roman" pitchFamily="18" charset="0"/>
            </a:endParaRPr>
          </a:p>
        </p:txBody>
      </p:sp>
      <p:pic>
        <p:nvPicPr>
          <p:cNvPr id="186417" name="Picture 49" descr="公式工具"/>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1773" y="4365104"/>
            <a:ext cx="8804721"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171</a:t>
            </a:fld>
            <a:endParaRPr lang="en-US" altLang="zh-CN"/>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p:txBody>
          <a:bodyPr/>
          <a:lstStyle/>
          <a:p>
            <a:r>
              <a:rPr lang="en-US" altLang="zh-CN"/>
              <a:t>6</a:t>
            </a:r>
            <a:r>
              <a:rPr lang="zh-CN" altLang="en-US"/>
              <a:t>论文排版制作</a:t>
            </a:r>
            <a:r>
              <a:rPr lang="en-US" altLang="zh-CN"/>
              <a:t>&gt;&gt;3.</a:t>
            </a:r>
            <a:r>
              <a:rPr lang="zh-CN" altLang="en-US"/>
              <a:t>实现方法</a:t>
            </a:r>
          </a:p>
        </p:txBody>
      </p:sp>
      <p:sp>
        <p:nvSpPr>
          <p:cNvPr id="189443" name="Rectangle 3"/>
          <p:cNvSpPr>
            <a:spLocks noGrp="1" noChangeArrowheads="1"/>
          </p:cNvSpPr>
          <p:nvPr>
            <p:ph type="body" idx="1"/>
          </p:nvPr>
        </p:nvSpPr>
        <p:spPr/>
        <p:txBody>
          <a:bodyPr/>
          <a:lstStyle/>
          <a:p>
            <a:r>
              <a:rPr lang="zh-CN" altLang="en-US" dirty="0" smtClean="0"/>
              <a:t>（</a:t>
            </a:r>
            <a:r>
              <a:rPr lang="en-US" altLang="zh-CN" dirty="0" smtClean="0"/>
              <a:t>10</a:t>
            </a:r>
            <a:r>
              <a:rPr lang="zh-CN" altLang="en-US" dirty="0" smtClean="0"/>
              <a:t>）</a:t>
            </a:r>
            <a:r>
              <a:rPr lang="zh-CN" altLang="en-US" dirty="0"/>
              <a:t>插入超链接和书签</a:t>
            </a:r>
            <a:endParaRPr lang="zh-CN" altLang="en-US" sz="2400" dirty="0"/>
          </a:p>
          <a:p>
            <a:r>
              <a:rPr lang="zh-CN" altLang="en-US" sz="2400" dirty="0"/>
              <a:t>要求：在</a:t>
            </a:r>
            <a:r>
              <a:rPr lang="zh-CN" altLang="en-US" sz="2400" dirty="0">
                <a:latin typeface="Arial"/>
              </a:rPr>
              <a:t>“</a:t>
            </a:r>
            <a:r>
              <a:rPr lang="zh-CN" altLang="en-US" sz="2400" dirty="0"/>
              <a:t>目录</a:t>
            </a:r>
            <a:r>
              <a:rPr lang="zh-CN" altLang="en-US" sz="2400" dirty="0">
                <a:latin typeface="Arial"/>
              </a:rPr>
              <a:t>”</a:t>
            </a:r>
            <a:r>
              <a:rPr lang="zh-CN" altLang="en-US" sz="2400" dirty="0"/>
              <a:t>前插入书签，在每章结尾处插入</a:t>
            </a:r>
            <a:r>
              <a:rPr lang="zh-CN" altLang="en-US" sz="2400" dirty="0">
                <a:latin typeface="Arial"/>
              </a:rPr>
              <a:t>“</a:t>
            </a:r>
            <a:r>
              <a:rPr lang="zh-CN" altLang="en-US" sz="2400" dirty="0"/>
              <a:t>返回目录</a:t>
            </a:r>
            <a:r>
              <a:rPr lang="zh-CN" altLang="en-US" sz="2400" dirty="0">
                <a:latin typeface="Arial"/>
              </a:rPr>
              <a:t>”</a:t>
            </a:r>
            <a:r>
              <a:rPr lang="zh-CN" altLang="en-US" sz="2400" dirty="0"/>
              <a:t>超链接，通过超链接实现跳转到书签所在处。</a:t>
            </a:r>
          </a:p>
        </p:txBody>
      </p:sp>
      <p:sp>
        <p:nvSpPr>
          <p:cNvPr id="189446" name="Text Box 6"/>
          <p:cNvSpPr txBox="1">
            <a:spLocks noChangeArrowheads="1"/>
          </p:cNvSpPr>
          <p:nvPr/>
        </p:nvSpPr>
        <p:spPr bwMode="auto">
          <a:xfrm>
            <a:off x="684212" y="5984875"/>
            <a:ext cx="2735659"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eaLnBrk="0" hangingPunct="0">
              <a:spcBef>
                <a:spcPct val="50000"/>
              </a:spcBef>
            </a:pPr>
            <a:r>
              <a:rPr kumimoji="1" lang="en-US" altLang="zh-CN" sz="2000" dirty="0" smtClean="0">
                <a:latin typeface="Times New Roman"/>
              </a:rPr>
              <a:t>“</a:t>
            </a:r>
            <a:r>
              <a:rPr lang="zh-CN" altLang="zh-CN" sz="2000" dirty="0"/>
              <a:t>插入→链接</a:t>
            </a:r>
            <a:r>
              <a:rPr lang="en-US" altLang="zh-CN" sz="2000" dirty="0"/>
              <a:t>|</a:t>
            </a:r>
            <a:r>
              <a:rPr lang="zh-CN" altLang="zh-CN" sz="2000" dirty="0"/>
              <a:t>书签</a:t>
            </a:r>
            <a:r>
              <a:rPr kumimoji="1" lang="zh-CN" altLang="en-US" sz="2000" dirty="0" smtClean="0">
                <a:latin typeface="Times New Roman"/>
              </a:rPr>
              <a:t>”</a:t>
            </a:r>
            <a:r>
              <a:rPr kumimoji="1" lang="zh-CN" altLang="en-US" sz="2000" dirty="0" smtClean="0">
                <a:latin typeface="Times New Roman" pitchFamily="18" charset="0"/>
              </a:rPr>
              <a:t> </a:t>
            </a:r>
            <a:endParaRPr kumimoji="1" lang="zh-CN" altLang="en-US" sz="2000" dirty="0">
              <a:latin typeface="Times New Roman" pitchFamily="18" charset="0"/>
            </a:endParaRPr>
          </a:p>
        </p:txBody>
      </p:sp>
      <p:sp>
        <p:nvSpPr>
          <p:cNvPr id="189447" name="Text Box 7"/>
          <p:cNvSpPr txBox="1">
            <a:spLocks noChangeArrowheads="1"/>
          </p:cNvSpPr>
          <p:nvPr/>
        </p:nvSpPr>
        <p:spPr bwMode="auto">
          <a:xfrm>
            <a:off x="4356100" y="5984875"/>
            <a:ext cx="3124200"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lang="zh-CN" altLang="zh-CN" sz="2000" dirty="0"/>
              <a:t>“插入→链接</a:t>
            </a:r>
            <a:r>
              <a:rPr lang="en-US" altLang="zh-CN" sz="2000" dirty="0"/>
              <a:t>|</a:t>
            </a:r>
            <a:r>
              <a:rPr lang="zh-CN" altLang="zh-CN" sz="2000" dirty="0"/>
              <a:t>超链接”</a:t>
            </a:r>
            <a:endParaRPr kumimoji="1" lang="zh-CN" altLang="en-US" sz="2000" dirty="0">
              <a:latin typeface="Times New Roman" pitchFamily="18" charset="0"/>
            </a:endParaRPr>
          </a:p>
        </p:txBody>
      </p:sp>
      <p:pic>
        <p:nvPicPr>
          <p:cNvPr id="236546" name="Picture 2" descr="书签"/>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019" y="3036266"/>
            <a:ext cx="3177988" cy="268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547" name="Picture 3" descr="插入超链接"/>
          <p:cNvPicPr>
            <a:picLocks noChangeAspect="1" noChangeArrowheads="1"/>
          </p:cNvPicPr>
          <p:nvPr/>
        </p:nvPicPr>
        <p:blipFill rotWithShape="1">
          <a:blip r:embed="rId3">
            <a:extLst>
              <a:ext uri="{28A0092B-C50C-407E-A947-70E740481C1C}">
                <a14:useLocalDpi xmlns:a14="http://schemas.microsoft.com/office/drawing/2010/main" val="0"/>
              </a:ext>
            </a:extLst>
          </a:blip>
          <a:srcRect r="9687"/>
          <a:stretch/>
        </p:blipFill>
        <p:spPr bwMode="auto">
          <a:xfrm>
            <a:off x="3923928" y="3036266"/>
            <a:ext cx="5067672" cy="2687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172</a:t>
            </a:fld>
            <a:endParaRPr lang="en-US" altLang="zh-CN"/>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r>
              <a:rPr lang="en-US" altLang="zh-CN"/>
              <a:t>6</a:t>
            </a:r>
            <a:r>
              <a:rPr lang="zh-CN" altLang="en-US"/>
              <a:t>论文排版制作</a:t>
            </a:r>
            <a:r>
              <a:rPr lang="en-US" altLang="zh-CN"/>
              <a:t>&gt;&gt;3.</a:t>
            </a:r>
            <a:r>
              <a:rPr lang="zh-CN" altLang="en-US"/>
              <a:t>实现方法</a:t>
            </a:r>
          </a:p>
        </p:txBody>
      </p:sp>
      <p:sp>
        <p:nvSpPr>
          <p:cNvPr id="190467" name="Rectangle 3"/>
          <p:cNvSpPr>
            <a:spLocks noGrp="1" noChangeArrowheads="1"/>
          </p:cNvSpPr>
          <p:nvPr>
            <p:ph type="body" idx="1"/>
          </p:nvPr>
        </p:nvSpPr>
        <p:spPr>
          <a:xfrm>
            <a:off x="684213" y="1412875"/>
            <a:ext cx="8197850" cy="4535488"/>
          </a:xfrm>
        </p:spPr>
        <p:txBody>
          <a:bodyPr/>
          <a:lstStyle/>
          <a:p>
            <a:r>
              <a:rPr lang="zh-CN" altLang="en-US" dirty="0" smtClean="0"/>
              <a:t>（</a:t>
            </a:r>
            <a:r>
              <a:rPr lang="en-US" altLang="zh-CN" dirty="0" smtClean="0"/>
              <a:t>11</a:t>
            </a:r>
            <a:r>
              <a:rPr lang="zh-CN" altLang="en-US" dirty="0" smtClean="0"/>
              <a:t>）</a:t>
            </a:r>
            <a:r>
              <a:rPr lang="zh-CN" altLang="en-US" dirty="0"/>
              <a:t>添加脚注</a:t>
            </a:r>
            <a:endParaRPr lang="zh-CN" altLang="en-US" sz="2400" dirty="0"/>
          </a:p>
          <a:p>
            <a:r>
              <a:rPr lang="zh-CN" altLang="en-US" sz="2400" dirty="0"/>
              <a:t>要求：在第</a:t>
            </a:r>
            <a:r>
              <a:rPr lang="en-US" altLang="zh-CN" sz="2400" dirty="0"/>
              <a:t>1</a:t>
            </a:r>
            <a:r>
              <a:rPr lang="zh-CN" altLang="en-US" sz="2400" dirty="0"/>
              <a:t>章第</a:t>
            </a:r>
            <a:r>
              <a:rPr lang="en-US" altLang="zh-CN" sz="2400" dirty="0"/>
              <a:t>1.2</a:t>
            </a:r>
            <a:r>
              <a:rPr lang="zh-CN" altLang="en-US" sz="2400" dirty="0"/>
              <a:t>节的</a:t>
            </a:r>
            <a:r>
              <a:rPr lang="en-US" altLang="zh-CN" sz="2400" dirty="0"/>
              <a:t>IRE</a:t>
            </a:r>
            <a:r>
              <a:rPr lang="zh-CN" altLang="en-US" sz="2400" dirty="0"/>
              <a:t>后插入脚注，位置为页面底端，编号格式为</a:t>
            </a:r>
            <a:r>
              <a:rPr lang="en-US" altLang="zh-CN" sz="2400" dirty="0"/>
              <a:t>I</a:t>
            </a:r>
            <a:r>
              <a:rPr lang="zh-CN" altLang="en-US" sz="2400" dirty="0"/>
              <a:t>、</a:t>
            </a:r>
            <a:r>
              <a:rPr lang="en-US" altLang="zh-CN" sz="2400" dirty="0"/>
              <a:t>II</a:t>
            </a:r>
            <a:r>
              <a:rPr lang="zh-CN" altLang="en-US" sz="2400" dirty="0"/>
              <a:t>、</a:t>
            </a:r>
            <a:r>
              <a:rPr lang="en-US" altLang="zh-CN" sz="2400" dirty="0"/>
              <a:t>III</a:t>
            </a:r>
            <a:r>
              <a:rPr lang="zh-CN" altLang="en-US" sz="2400" dirty="0"/>
              <a:t>，起始编号为</a:t>
            </a:r>
            <a:r>
              <a:rPr lang="en-US" altLang="zh-CN" sz="2400" dirty="0"/>
              <a:t>I</a:t>
            </a:r>
            <a:r>
              <a:rPr lang="zh-CN" altLang="en-US" sz="2400" dirty="0"/>
              <a:t>，内容为</a:t>
            </a:r>
            <a:r>
              <a:rPr lang="zh-CN" altLang="en-US" sz="2400" dirty="0">
                <a:latin typeface="Arial"/>
              </a:rPr>
              <a:t>“</a:t>
            </a:r>
            <a:r>
              <a:rPr lang="zh-CN" altLang="en-US" sz="2400" dirty="0"/>
              <a:t>创立于</a:t>
            </a:r>
            <a:r>
              <a:rPr lang="en-US" altLang="zh-CN" sz="2400" dirty="0"/>
              <a:t>1912</a:t>
            </a:r>
            <a:r>
              <a:rPr lang="zh-CN" altLang="en-US" sz="2400" dirty="0"/>
              <a:t>年</a:t>
            </a:r>
            <a:r>
              <a:rPr lang="zh-CN" altLang="en-US" sz="2400" dirty="0">
                <a:latin typeface="Arial"/>
              </a:rPr>
              <a:t>”</a:t>
            </a:r>
            <a:r>
              <a:rPr lang="zh-CN" altLang="en-US" sz="2400" dirty="0"/>
              <a:t>。 </a:t>
            </a:r>
          </a:p>
        </p:txBody>
      </p:sp>
      <p:sp>
        <p:nvSpPr>
          <p:cNvPr id="190469" name="Text Box 5"/>
          <p:cNvSpPr txBox="1">
            <a:spLocks noChangeArrowheads="1"/>
          </p:cNvSpPr>
          <p:nvPr/>
        </p:nvSpPr>
        <p:spPr bwMode="auto">
          <a:xfrm>
            <a:off x="611188" y="4005263"/>
            <a:ext cx="3816796"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eaLnBrk="0" hangingPunct="0">
              <a:spcBef>
                <a:spcPct val="50000"/>
              </a:spcBef>
            </a:pPr>
            <a:r>
              <a:rPr lang="zh-CN" altLang="zh-CN" sz="2400" dirty="0"/>
              <a:t>“引用→脚注</a:t>
            </a:r>
            <a:r>
              <a:rPr lang="en-US" altLang="zh-CN" sz="2400" dirty="0"/>
              <a:t>|</a:t>
            </a:r>
            <a:r>
              <a:rPr lang="zh-CN" altLang="zh-CN" sz="2400" dirty="0"/>
              <a:t>扩展按钮</a:t>
            </a:r>
            <a:r>
              <a:rPr lang="zh-CN" altLang="zh-CN" sz="2400" dirty="0" smtClean="0"/>
              <a:t>”</a:t>
            </a:r>
            <a:endParaRPr kumimoji="1" lang="zh-CN" altLang="en-US" sz="2400" dirty="0">
              <a:latin typeface="楷体_GB2312" pitchFamily="49" charset="-122"/>
              <a:ea typeface="楷体_GB2312" pitchFamily="49" charset="-122"/>
            </a:endParaRPr>
          </a:p>
        </p:txBody>
      </p:sp>
      <p:pic>
        <p:nvPicPr>
          <p:cNvPr id="237570" name="Picture 2" descr="脚注尾注对话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2737916"/>
            <a:ext cx="3240360" cy="370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173</a:t>
            </a:fld>
            <a:endParaRPr lang="en-US" altLang="zh-CN"/>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r>
              <a:rPr lang="en-US" altLang="zh-CN"/>
              <a:t>6</a:t>
            </a:r>
            <a:r>
              <a:rPr lang="zh-CN" altLang="en-US"/>
              <a:t>论文排版制作</a:t>
            </a:r>
            <a:r>
              <a:rPr lang="en-US" altLang="zh-CN"/>
              <a:t>&gt;&gt;3.</a:t>
            </a:r>
            <a:r>
              <a:rPr lang="zh-CN" altLang="en-US"/>
              <a:t>实现方法</a:t>
            </a:r>
          </a:p>
        </p:txBody>
      </p:sp>
      <p:sp>
        <p:nvSpPr>
          <p:cNvPr id="191491" name="Rectangle 3"/>
          <p:cNvSpPr>
            <a:spLocks noGrp="1" noChangeArrowheads="1"/>
          </p:cNvSpPr>
          <p:nvPr>
            <p:ph type="body" idx="1"/>
          </p:nvPr>
        </p:nvSpPr>
        <p:spPr/>
        <p:txBody>
          <a:bodyPr/>
          <a:lstStyle/>
          <a:p>
            <a:r>
              <a:rPr lang="zh-CN" altLang="en-US" dirty="0"/>
              <a:t>（</a:t>
            </a:r>
            <a:r>
              <a:rPr lang="en-US" altLang="zh-CN" dirty="0" smtClean="0"/>
              <a:t>12</a:t>
            </a:r>
            <a:r>
              <a:rPr lang="zh-CN" altLang="en-US" dirty="0" smtClean="0"/>
              <a:t>）修订文档</a:t>
            </a:r>
            <a:endParaRPr lang="zh-CN" altLang="en-US" sz="2400" dirty="0"/>
          </a:p>
          <a:p>
            <a:r>
              <a:rPr lang="zh-CN" altLang="en-US" sz="2400" dirty="0"/>
              <a:t>要求</a:t>
            </a:r>
            <a:r>
              <a:rPr lang="zh-CN" altLang="en-US" sz="2400" dirty="0" smtClean="0"/>
              <a:t>：</a:t>
            </a:r>
            <a:r>
              <a:rPr lang="zh-CN" altLang="zh-CN" sz="2400" dirty="0"/>
              <a:t>修改英文摘要，要求将改动过程标记下来并显示</a:t>
            </a:r>
            <a:r>
              <a:rPr lang="zh-CN" altLang="en-US" sz="2400" dirty="0" smtClean="0"/>
              <a:t>。</a:t>
            </a:r>
            <a:endParaRPr lang="zh-CN" altLang="en-US" sz="2400" dirty="0"/>
          </a:p>
        </p:txBody>
      </p:sp>
      <p:sp>
        <p:nvSpPr>
          <p:cNvPr id="191493" name="Text Box 5"/>
          <p:cNvSpPr txBox="1">
            <a:spLocks noChangeArrowheads="1"/>
          </p:cNvSpPr>
          <p:nvPr/>
        </p:nvSpPr>
        <p:spPr bwMode="auto">
          <a:xfrm>
            <a:off x="1115616" y="2564904"/>
            <a:ext cx="324036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zh-CN" sz="2000" dirty="0" smtClean="0"/>
              <a:t>“</a:t>
            </a:r>
            <a:r>
              <a:rPr lang="zh-CN" altLang="zh-CN" sz="2000" dirty="0"/>
              <a:t>审阅→修订</a:t>
            </a:r>
            <a:r>
              <a:rPr lang="en-US" altLang="zh-CN" sz="2000" dirty="0"/>
              <a:t>|</a:t>
            </a:r>
            <a:r>
              <a:rPr lang="zh-CN" altLang="zh-CN" sz="2000" dirty="0"/>
              <a:t>修订”</a:t>
            </a:r>
            <a:endParaRPr lang="zh-CN" altLang="en-US" sz="2000" dirty="0">
              <a:latin typeface="楷体_GB2312" pitchFamily="49" charset="-122"/>
              <a:ea typeface="楷体_GB2312" pitchFamily="49" charset="-122"/>
            </a:endParaRPr>
          </a:p>
        </p:txBody>
      </p:sp>
      <p:pic>
        <p:nvPicPr>
          <p:cNvPr id="238594" name="Picture 2" descr="修订效果"/>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59" y="3124999"/>
            <a:ext cx="8111659" cy="18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8595" name="Picture 3" descr="修订审阅状态"/>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4391004"/>
            <a:ext cx="2467672" cy="177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174</a:t>
            </a:fld>
            <a:endParaRPr lang="en-US" altLang="zh-CN"/>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r>
              <a:rPr lang="en-US" altLang="zh-CN"/>
              <a:t>6</a:t>
            </a:r>
            <a:r>
              <a:rPr lang="zh-CN" altLang="en-US"/>
              <a:t>论文排版制作</a:t>
            </a:r>
            <a:r>
              <a:rPr lang="en-US" altLang="zh-CN"/>
              <a:t>&gt;&gt;3.</a:t>
            </a:r>
            <a:r>
              <a:rPr lang="zh-CN" altLang="en-US"/>
              <a:t>实现方法</a:t>
            </a:r>
          </a:p>
        </p:txBody>
      </p:sp>
      <p:sp>
        <p:nvSpPr>
          <p:cNvPr id="192515" name="Rectangle 3"/>
          <p:cNvSpPr>
            <a:spLocks noGrp="1" noChangeArrowheads="1"/>
          </p:cNvSpPr>
          <p:nvPr>
            <p:ph type="body" idx="1"/>
          </p:nvPr>
        </p:nvSpPr>
        <p:spPr/>
        <p:txBody>
          <a:bodyPr/>
          <a:lstStyle/>
          <a:p>
            <a:r>
              <a:rPr lang="zh-CN" altLang="en-US" dirty="0"/>
              <a:t>修改文档时可单击</a:t>
            </a:r>
            <a:r>
              <a:rPr lang="zh-CN" altLang="en-US" dirty="0" smtClean="0">
                <a:latin typeface="Arial"/>
              </a:rPr>
              <a:t>“</a:t>
            </a:r>
            <a:r>
              <a:rPr lang="zh-CN" altLang="zh-CN" dirty="0"/>
              <a:t>审阅→修订</a:t>
            </a:r>
            <a:r>
              <a:rPr lang="en-US" altLang="zh-CN" dirty="0"/>
              <a:t>|</a:t>
            </a:r>
            <a:r>
              <a:rPr lang="zh-CN" altLang="zh-CN" dirty="0"/>
              <a:t>修订</a:t>
            </a:r>
            <a:r>
              <a:rPr lang="zh-CN" altLang="en-US" dirty="0" smtClean="0">
                <a:latin typeface="Arial"/>
              </a:rPr>
              <a:t>”</a:t>
            </a:r>
            <a:r>
              <a:rPr lang="zh-CN" altLang="en-US" dirty="0"/>
              <a:t>命令启动修订功能</a:t>
            </a:r>
            <a:r>
              <a:rPr lang="zh-CN" altLang="en-US" dirty="0" smtClean="0"/>
              <a:t>，</a:t>
            </a:r>
            <a:endParaRPr lang="en-US" altLang="zh-CN" dirty="0" smtClean="0"/>
          </a:p>
          <a:p>
            <a:r>
              <a:rPr lang="zh-CN" altLang="en-US" dirty="0" smtClean="0"/>
              <a:t>检查</a:t>
            </a:r>
            <a:r>
              <a:rPr lang="zh-CN" altLang="en-US" dirty="0"/>
              <a:t>文档没有错误后可</a:t>
            </a:r>
            <a:r>
              <a:rPr lang="zh-CN" altLang="en-US" dirty="0" smtClean="0"/>
              <a:t>单击</a:t>
            </a:r>
            <a:r>
              <a:rPr lang="zh-CN" altLang="zh-CN" dirty="0"/>
              <a:t>“审阅→更改</a:t>
            </a:r>
            <a:r>
              <a:rPr lang="en-US" altLang="zh-CN" dirty="0"/>
              <a:t>|</a:t>
            </a:r>
            <a:r>
              <a:rPr lang="zh-CN" altLang="zh-CN" dirty="0"/>
              <a:t>接受→接受对文档所做的所有修订”</a:t>
            </a:r>
            <a:r>
              <a:rPr lang="zh-CN" altLang="en-US" dirty="0" smtClean="0"/>
              <a:t>按钮</a:t>
            </a:r>
            <a:r>
              <a:rPr lang="zh-CN" altLang="en-US" dirty="0"/>
              <a:t>接受修订</a:t>
            </a:r>
            <a:r>
              <a:rPr lang="zh-CN" altLang="en-US" dirty="0" smtClean="0"/>
              <a:t>。</a:t>
            </a:r>
            <a:endParaRPr lang="en-US" altLang="zh-CN" dirty="0" smtClean="0"/>
          </a:p>
          <a:p>
            <a:r>
              <a:rPr lang="zh-CN" altLang="en-US" dirty="0" smtClean="0"/>
              <a:t>再次</a:t>
            </a:r>
            <a:r>
              <a:rPr lang="zh-CN" altLang="en-US" dirty="0"/>
              <a:t>单击</a:t>
            </a:r>
            <a:r>
              <a:rPr lang="zh-CN" altLang="en-US" dirty="0" smtClean="0">
                <a:latin typeface="Arial"/>
              </a:rPr>
              <a:t>“</a:t>
            </a:r>
            <a:r>
              <a:rPr lang="zh-CN" altLang="zh-CN" dirty="0"/>
              <a:t>审阅→修订</a:t>
            </a:r>
            <a:r>
              <a:rPr lang="en-US" altLang="zh-CN" dirty="0"/>
              <a:t>|</a:t>
            </a:r>
            <a:r>
              <a:rPr lang="zh-CN" altLang="zh-CN" dirty="0"/>
              <a:t>修订</a:t>
            </a:r>
            <a:r>
              <a:rPr lang="zh-CN" altLang="en-US" dirty="0" smtClean="0">
                <a:latin typeface="Arial"/>
              </a:rPr>
              <a:t>”</a:t>
            </a:r>
            <a:r>
              <a:rPr lang="zh-CN" altLang="en-US" dirty="0"/>
              <a:t>命令则停止修订功能。</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175</a:t>
            </a:fld>
            <a:endParaRPr lang="en-US" altLang="zh-CN"/>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a:t>
            </a:r>
            <a:r>
              <a:rPr lang="en-US" altLang="zh-CN" dirty="0" smtClean="0"/>
              <a:t>13</a:t>
            </a:r>
            <a:r>
              <a:rPr lang="zh-CN" altLang="en-US" dirty="0" smtClean="0"/>
              <a:t>）</a:t>
            </a:r>
            <a:r>
              <a:rPr lang="zh-CN" altLang="zh-CN" dirty="0"/>
              <a:t>查找和</a:t>
            </a:r>
            <a:r>
              <a:rPr lang="zh-CN" altLang="zh-CN" dirty="0" smtClean="0"/>
              <a:t>替换</a:t>
            </a:r>
            <a:endParaRPr lang="en-US" altLang="zh-CN" dirty="0" smtClean="0"/>
          </a:p>
          <a:p>
            <a:pPr lvl="1"/>
            <a:r>
              <a:rPr lang="zh-CN" altLang="zh-CN" dirty="0"/>
              <a:t>要求：利用“查找和替换”功能，将英文逗号、句号、冒号和小括号全部查找出来，并修改为相应的中文标点符号。</a:t>
            </a:r>
            <a:endParaRPr lang="zh-CN" altLang="en-US" dirty="0"/>
          </a:p>
        </p:txBody>
      </p:sp>
      <p:pic>
        <p:nvPicPr>
          <p:cNvPr id="199682" name="Picture 2" descr="查找和替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2878988"/>
            <a:ext cx="4536504" cy="3502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539552" y="4221088"/>
            <a:ext cx="2376264" cy="369332"/>
          </a:xfrm>
          <a:prstGeom prst="rect">
            <a:avLst/>
          </a:prstGeom>
          <a:noFill/>
        </p:spPr>
        <p:txBody>
          <a:bodyPr wrap="square" rtlCol="0">
            <a:spAutoFit/>
          </a:bodyPr>
          <a:lstStyle/>
          <a:p>
            <a:r>
              <a:rPr lang="zh-CN" altLang="zh-CN" dirty="0"/>
              <a:t>“开始→编辑</a:t>
            </a:r>
            <a:r>
              <a:rPr lang="en-US" altLang="zh-CN" dirty="0"/>
              <a:t>|</a:t>
            </a:r>
            <a:r>
              <a:rPr lang="zh-CN" altLang="zh-CN" dirty="0"/>
              <a:t>替换”</a:t>
            </a:r>
            <a:endParaRPr lang="zh-CN" altLang="en-US" dirty="0"/>
          </a:p>
        </p:txBody>
      </p:sp>
      <p:sp>
        <p:nvSpPr>
          <p:cNvPr id="5" name="灯片编号占位符 4"/>
          <p:cNvSpPr>
            <a:spLocks noGrp="1"/>
          </p:cNvSpPr>
          <p:nvPr>
            <p:ph type="sldNum" sz="quarter" idx="12"/>
          </p:nvPr>
        </p:nvSpPr>
        <p:spPr/>
        <p:txBody>
          <a:bodyPr/>
          <a:lstStyle/>
          <a:p>
            <a:fld id="{F0D39DE6-22DC-4866-9A65-23BCF6534BB8}" type="slidenum">
              <a:rPr lang="en-US" altLang="zh-CN" smtClean="0"/>
              <a:pPr/>
              <a:t>176</a:t>
            </a:fld>
            <a:endParaRPr lang="en-US" altLang="zh-CN"/>
          </a:p>
        </p:txBody>
      </p:sp>
    </p:spTree>
    <p:extLst>
      <p:ext uri="{BB962C8B-B14F-4D97-AF65-F5344CB8AC3E}">
        <p14:creationId xmlns:p14="http://schemas.microsoft.com/office/powerpoint/2010/main" val="2355194782"/>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p:txBody>
          <a:bodyPr/>
          <a:lstStyle/>
          <a:p>
            <a:r>
              <a:rPr lang="en-US" altLang="zh-CN"/>
              <a:t>6</a:t>
            </a:r>
            <a:r>
              <a:rPr lang="zh-CN" altLang="en-US"/>
              <a:t>论文排版制作</a:t>
            </a:r>
            <a:r>
              <a:rPr lang="en-US" altLang="zh-CN"/>
              <a:t>&gt;&gt;3.</a:t>
            </a:r>
            <a:r>
              <a:rPr lang="zh-CN" altLang="en-US"/>
              <a:t>实现方法</a:t>
            </a:r>
          </a:p>
        </p:txBody>
      </p:sp>
      <p:sp>
        <p:nvSpPr>
          <p:cNvPr id="196615" name="Rectangle 7"/>
          <p:cNvSpPr>
            <a:spLocks noGrp="1" noChangeArrowheads="1"/>
          </p:cNvSpPr>
          <p:nvPr>
            <p:ph type="body" idx="1"/>
          </p:nvPr>
        </p:nvSpPr>
        <p:spPr/>
        <p:txBody>
          <a:bodyPr/>
          <a:lstStyle/>
          <a:p>
            <a:r>
              <a:rPr lang="zh-CN" altLang="en-US" dirty="0"/>
              <a:t>（</a:t>
            </a:r>
            <a:r>
              <a:rPr lang="en-US" altLang="zh-CN" dirty="0" smtClean="0"/>
              <a:t>14</a:t>
            </a:r>
            <a:r>
              <a:rPr lang="zh-CN" altLang="en-US" dirty="0" smtClean="0"/>
              <a:t>）</a:t>
            </a:r>
            <a:r>
              <a:rPr lang="zh-CN" altLang="en-US" dirty="0"/>
              <a:t>字数统计</a:t>
            </a:r>
          </a:p>
        </p:txBody>
      </p:sp>
      <p:sp>
        <p:nvSpPr>
          <p:cNvPr id="196613" name="Text Box 5"/>
          <p:cNvSpPr txBox="1">
            <a:spLocks noChangeArrowheads="1"/>
          </p:cNvSpPr>
          <p:nvPr/>
        </p:nvSpPr>
        <p:spPr bwMode="auto">
          <a:xfrm>
            <a:off x="323528" y="3924999"/>
            <a:ext cx="309604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zh-CN" dirty="0"/>
              <a:t>“审阅→校对</a:t>
            </a:r>
            <a:r>
              <a:rPr lang="en-US" altLang="zh-CN" dirty="0"/>
              <a:t>|</a:t>
            </a:r>
            <a:r>
              <a:rPr lang="zh-CN" altLang="zh-CN" dirty="0"/>
              <a:t>字数统计”</a:t>
            </a:r>
            <a:endParaRPr lang="zh-CN" altLang="en-US" dirty="0"/>
          </a:p>
        </p:txBody>
      </p:sp>
      <p:pic>
        <p:nvPicPr>
          <p:cNvPr id="200706" name="Picture 2" descr="字数统计对话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2167880"/>
            <a:ext cx="3613641" cy="3953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177</a:t>
            </a:fld>
            <a:endParaRPr lang="en-US" altLang="zh-CN"/>
          </a:p>
        </p:txBody>
      </p:sp>
      <p:sp>
        <p:nvSpPr>
          <p:cNvPr id="3" name="TextBox 2"/>
          <p:cNvSpPr txBox="1"/>
          <p:nvPr/>
        </p:nvSpPr>
        <p:spPr>
          <a:xfrm>
            <a:off x="6300192" y="6309320"/>
            <a:ext cx="1728192" cy="369332"/>
          </a:xfrm>
          <a:prstGeom prst="rect">
            <a:avLst/>
          </a:prstGeom>
          <a:noFill/>
        </p:spPr>
        <p:txBody>
          <a:bodyPr wrap="square" rtlCol="0">
            <a:spAutoFit/>
          </a:bodyPr>
          <a:lstStyle/>
          <a:p>
            <a:r>
              <a:rPr lang="zh-CN" altLang="en-US" dirty="0" smtClean="0">
                <a:hlinkClick r:id="rId3" action="ppaction://hlinksldjump"/>
              </a:rPr>
              <a:t>返回知识点</a:t>
            </a:r>
            <a:endParaRPr lang="zh-CN" altLang="en-US" dirty="0"/>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r>
              <a:rPr lang="en-US" altLang="zh-CN"/>
              <a:t>6</a:t>
            </a:r>
            <a:r>
              <a:rPr lang="zh-CN" altLang="en-US"/>
              <a:t>论文排版制作</a:t>
            </a:r>
            <a:r>
              <a:rPr lang="en-US" altLang="zh-CN"/>
              <a:t>&gt;&gt;4</a:t>
            </a:r>
            <a:r>
              <a:rPr lang="zh-CN" altLang="en-US"/>
              <a:t>．课堂实践 </a:t>
            </a:r>
          </a:p>
        </p:txBody>
      </p:sp>
      <p:sp>
        <p:nvSpPr>
          <p:cNvPr id="198659" name="Rectangle 3"/>
          <p:cNvSpPr>
            <a:spLocks noGrp="1" noChangeArrowheads="1"/>
          </p:cNvSpPr>
          <p:nvPr>
            <p:ph type="body" idx="1"/>
          </p:nvPr>
        </p:nvSpPr>
        <p:spPr>
          <a:xfrm>
            <a:off x="684213" y="1557338"/>
            <a:ext cx="8197850" cy="3671887"/>
          </a:xfrm>
        </p:spPr>
        <p:txBody>
          <a:bodyPr/>
          <a:lstStyle/>
          <a:p>
            <a:r>
              <a:rPr lang="zh-CN" altLang="en-US" sz="2400" dirty="0"/>
              <a:t>（</a:t>
            </a:r>
            <a:r>
              <a:rPr lang="en-US" altLang="zh-CN" sz="2400" dirty="0"/>
              <a:t>1</a:t>
            </a:r>
            <a:r>
              <a:rPr lang="zh-CN" altLang="en-US" sz="2400" dirty="0"/>
              <a:t>）实践本案例。</a:t>
            </a:r>
          </a:p>
          <a:p>
            <a:r>
              <a:rPr lang="zh-CN" altLang="en-US" sz="2400" dirty="0"/>
              <a:t>（</a:t>
            </a:r>
            <a:r>
              <a:rPr lang="en-US" altLang="zh-CN" sz="2400" dirty="0"/>
              <a:t>2</a:t>
            </a:r>
            <a:r>
              <a:rPr lang="zh-CN" altLang="en-US" sz="2400" dirty="0"/>
              <a:t>）打开</a:t>
            </a:r>
            <a:r>
              <a:rPr lang="zh-CN" altLang="en-US" sz="2400" dirty="0">
                <a:latin typeface="Arial"/>
              </a:rPr>
              <a:t>“</a:t>
            </a:r>
            <a:r>
              <a:rPr lang="zh-CN" altLang="en-US" sz="2400" dirty="0"/>
              <a:t>电子邮件</a:t>
            </a:r>
            <a:r>
              <a:rPr lang="zh-CN" altLang="en-US" sz="2400" dirty="0" smtClean="0"/>
              <a:t>礼仪</a:t>
            </a:r>
            <a:r>
              <a:rPr lang="en-US" altLang="zh-CN" sz="2400" dirty="0" smtClean="0"/>
              <a:t>.</a:t>
            </a:r>
            <a:r>
              <a:rPr lang="en-US" altLang="zh-CN" sz="2400" dirty="0" err="1" smtClean="0"/>
              <a:t>docx</a:t>
            </a:r>
            <a:r>
              <a:rPr lang="en-US" altLang="zh-CN" sz="2400" dirty="0" smtClean="0">
                <a:latin typeface="Arial"/>
              </a:rPr>
              <a:t>”</a:t>
            </a:r>
            <a:r>
              <a:rPr lang="zh-CN" altLang="en-US" sz="2400" dirty="0"/>
              <a:t>文件，查找文档中的</a:t>
            </a:r>
            <a:r>
              <a:rPr lang="zh-CN" altLang="en-US" sz="2400" dirty="0">
                <a:latin typeface="Arial"/>
              </a:rPr>
              <a:t>“</a:t>
            </a:r>
            <a:r>
              <a:rPr lang="zh-CN" altLang="en-US" sz="2400" dirty="0"/>
              <a:t>电子邮件</a:t>
            </a:r>
            <a:r>
              <a:rPr lang="zh-CN" altLang="en-US" sz="2400" dirty="0">
                <a:latin typeface="Arial"/>
              </a:rPr>
              <a:t>”</a:t>
            </a:r>
            <a:r>
              <a:rPr lang="zh-CN" altLang="en-US" sz="2400" dirty="0"/>
              <a:t>字符，并将其替换为红色加粗的</a:t>
            </a:r>
            <a:r>
              <a:rPr lang="zh-CN" altLang="en-US" sz="2400" dirty="0">
                <a:latin typeface="Arial"/>
              </a:rPr>
              <a:t>“</a:t>
            </a:r>
            <a:r>
              <a:rPr lang="en-US" altLang="zh-CN" sz="2400" dirty="0"/>
              <a:t>E-mail</a:t>
            </a:r>
            <a:r>
              <a:rPr lang="en-US" altLang="zh-CN" sz="2400" dirty="0">
                <a:latin typeface="Arial"/>
              </a:rPr>
              <a:t>”</a:t>
            </a:r>
            <a:r>
              <a:rPr lang="zh-CN" altLang="en-US" sz="2400" dirty="0"/>
              <a:t>字符。</a:t>
            </a:r>
          </a:p>
          <a:p>
            <a:r>
              <a:rPr lang="zh-CN" altLang="en-US" sz="2400" dirty="0"/>
              <a:t>（</a:t>
            </a:r>
            <a:r>
              <a:rPr lang="en-US" altLang="zh-CN" sz="2400" dirty="0"/>
              <a:t>3</a:t>
            </a:r>
            <a:r>
              <a:rPr lang="zh-CN" altLang="en-US" sz="2400" dirty="0"/>
              <a:t>）创建一样式，名称为</a:t>
            </a:r>
            <a:r>
              <a:rPr lang="zh-CN" altLang="en-US" sz="2400" dirty="0">
                <a:latin typeface="Arial"/>
              </a:rPr>
              <a:t>“</a:t>
            </a:r>
            <a:r>
              <a:rPr lang="zh-CN" altLang="en-US" sz="2400" dirty="0"/>
              <a:t>强调</a:t>
            </a:r>
            <a:r>
              <a:rPr lang="zh-CN" altLang="en-US" sz="2400" dirty="0">
                <a:latin typeface="Arial"/>
              </a:rPr>
              <a:t>”</a:t>
            </a:r>
            <a:r>
              <a:rPr lang="zh-CN" altLang="en-US" sz="2400" dirty="0"/>
              <a:t>；该样式的格式为</a:t>
            </a:r>
            <a:r>
              <a:rPr lang="zh-CN" altLang="en-US" sz="2400" dirty="0" smtClean="0"/>
              <a:t>：</a:t>
            </a:r>
            <a:r>
              <a:rPr lang="zh-CN" altLang="zh-CN" sz="2400" dirty="0"/>
              <a:t>字符间距加宽</a:t>
            </a:r>
            <a:r>
              <a:rPr lang="en-US" altLang="zh-CN" sz="2400" dirty="0"/>
              <a:t>2</a:t>
            </a:r>
            <a:r>
              <a:rPr lang="zh-CN" altLang="zh-CN" sz="2400" dirty="0"/>
              <a:t>磅，文字加粗，文本效果为填充</a:t>
            </a:r>
            <a:r>
              <a:rPr lang="en-US" altLang="zh-CN" sz="2400" dirty="0"/>
              <a:t>-</a:t>
            </a:r>
            <a:r>
              <a:rPr lang="zh-CN" altLang="zh-CN" sz="2400" dirty="0"/>
              <a:t>橄榄色，段前、段后间距为</a:t>
            </a:r>
            <a:r>
              <a:rPr lang="en-US" altLang="zh-CN" sz="2400" dirty="0"/>
              <a:t>5</a:t>
            </a:r>
            <a:r>
              <a:rPr lang="zh-CN" altLang="zh-CN" sz="2400" dirty="0"/>
              <a:t>磅</a:t>
            </a:r>
            <a:r>
              <a:rPr lang="zh-CN" altLang="en-US" sz="2400" dirty="0" smtClean="0"/>
              <a:t>。</a:t>
            </a:r>
            <a:r>
              <a:rPr lang="zh-CN" altLang="en-US" sz="2400" dirty="0"/>
              <a:t>该新建样式应用到本案例文档的每一章的第</a:t>
            </a:r>
            <a:r>
              <a:rPr lang="en-US" altLang="zh-CN" sz="2400" dirty="0"/>
              <a:t>1</a:t>
            </a:r>
            <a:r>
              <a:rPr lang="zh-CN" altLang="en-US" sz="2400" dirty="0"/>
              <a:t>段正文。</a:t>
            </a:r>
          </a:p>
          <a:p>
            <a:r>
              <a:rPr lang="zh-CN" altLang="en-US" sz="2400" dirty="0"/>
              <a:t>（</a:t>
            </a:r>
            <a:r>
              <a:rPr lang="en-US" altLang="zh-CN" sz="2400" dirty="0"/>
              <a:t>4</a:t>
            </a:r>
            <a:r>
              <a:rPr lang="zh-CN" altLang="en-US" sz="2400" dirty="0"/>
              <a:t>）新建</a:t>
            </a:r>
            <a:r>
              <a:rPr lang="en-US" altLang="zh-CN" sz="2400" dirty="0"/>
              <a:t>Word</a:t>
            </a:r>
            <a:r>
              <a:rPr lang="zh-CN" altLang="en-US" sz="2400" dirty="0"/>
              <a:t>文档，在文档中输入以下公式，并以</a:t>
            </a:r>
            <a:r>
              <a:rPr lang="zh-CN" altLang="en-US" sz="2400" dirty="0">
                <a:latin typeface="Arial"/>
              </a:rPr>
              <a:t>“</a:t>
            </a:r>
            <a:r>
              <a:rPr lang="zh-CN" altLang="en-US" sz="2400" dirty="0"/>
              <a:t>极限</a:t>
            </a:r>
            <a:r>
              <a:rPr lang="zh-CN" altLang="en-US" sz="2400" dirty="0" smtClean="0"/>
              <a:t>公式</a:t>
            </a:r>
            <a:r>
              <a:rPr lang="en-US" altLang="zh-CN" sz="2400" dirty="0" smtClean="0"/>
              <a:t>.</a:t>
            </a:r>
            <a:r>
              <a:rPr lang="en-US" altLang="zh-CN" sz="2400" dirty="0" err="1" smtClean="0"/>
              <a:t>docx</a:t>
            </a:r>
            <a:r>
              <a:rPr lang="en-US" altLang="zh-CN" sz="2400" dirty="0" smtClean="0">
                <a:latin typeface="Arial"/>
              </a:rPr>
              <a:t>”</a:t>
            </a:r>
            <a:r>
              <a:rPr lang="zh-CN" altLang="en-US" sz="2400" dirty="0"/>
              <a:t>文件名存盘。 </a:t>
            </a:r>
          </a:p>
        </p:txBody>
      </p:sp>
      <p:sp>
        <p:nvSpPr>
          <p:cNvPr id="198661" name="Rectangle 5"/>
          <p:cNvSpPr>
            <a:spLocks noChangeArrowheads="1"/>
          </p:cNvSpPr>
          <p:nvPr/>
        </p:nvSpPr>
        <p:spPr bwMode="auto">
          <a:xfrm>
            <a:off x="0" y="32908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aphicFrame>
        <p:nvGraphicFramePr>
          <p:cNvPr id="198660" name="Object 4"/>
          <p:cNvGraphicFramePr>
            <a:graphicFrameLocks noChangeAspect="1"/>
          </p:cNvGraphicFramePr>
          <p:nvPr>
            <p:extLst>
              <p:ext uri="{D42A27DB-BD31-4B8C-83A1-F6EECF244321}">
                <p14:modId xmlns:p14="http://schemas.microsoft.com/office/powerpoint/2010/main" val="882847025"/>
              </p:ext>
            </p:extLst>
          </p:nvPr>
        </p:nvGraphicFramePr>
        <p:xfrm>
          <a:off x="3203575" y="5554687"/>
          <a:ext cx="2520950" cy="682625"/>
        </p:xfrm>
        <a:graphic>
          <a:graphicData uri="http://schemas.openxmlformats.org/presentationml/2006/ole">
            <mc:AlternateContent xmlns:mc="http://schemas.openxmlformats.org/markup-compatibility/2006">
              <mc:Choice xmlns:v="urn:schemas-microsoft-com:vml" Requires="v">
                <p:oleObj spid="_x0000_s198713" name="Equation" r:id="rId3" imgW="1016000" imgH="279400" progId="Equation.DSMT4">
                  <p:embed/>
                </p:oleObj>
              </mc:Choice>
              <mc:Fallback>
                <p:oleObj name="Equation" r:id="rId3" imgW="1016000" imgH="279400"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575" y="5554687"/>
                        <a:ext cx="2520950" cy="682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灯片编号占位符 1"/>
          <p:cNvSpPr>
            <a:spLocks noGrp="1"/>
          </p:cNvSpPr>
          <p:nvPr>
            <p:ph type="sldNum" sz="quarter" idx="12"/>
          </p:nvPr>
        </p:nvSpPr>
        <p:spPr/>
        <p:txBody>
          <a:bodyPr/>
          <a:lstStyle/>
          <a:p>
            <a:fld id="{F0D39DE6-22DC-4866-9A65-23BCF6534BB8}" type="slidenum">
              <a:rPr lang="en-US" altLang="zh-CN" smtClean="0"/>
              <a:pPr/>
              <a:t>178</a:t>
            </a:fld>
            <a:endParaRPr lang="en-US" altLang="zh-CN"/>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lstStyle/>
          <a:p>
            <a:r>
              <a:rPr lang="en-US" altLang="zh-CN"/>
              <a:t>6</a:t>
            </a:r>
            <a:r>
              <a:rPr lang="zh-CN" altLang="en-US"/>
              <a:t>论文排版制作</a:t>
            </a:r>
            <a:r>
              <a:rPr lang="en-US" altLang="zh-CN"/>
              <a:t>&gt;&gt;4</a:t>
            </a:r>
            <a:r>
              <a:rPr lang="zh-CN" altLang="en-US"/>
              <a:t>．课堂实践</a:t>
            </a:r>
          </a:p>
        </p:txBody>
      </p:sp>
      <p:sp>
        <p:nvSpPr>
          <p:cNvPr id="199683" name="Rectangle 3"/>
          <p:cNvSpPr>
            <a:spLocks noGrp="1" noChangeArrowheads="1"/>
          </p:cNvSpPr>
          <p:nvPr>
            <p:ph type="body" idx="1"/>
          </p:nvPr>
        </p:nvSpPr>
        <p:spPr>
          <a:xfrm>
            <a:off x="684213" y="1484313"/>
            <a:ext cx="8197850" cy="4535487"/>
          </a:xfrm>
        </p:spPr>
        <p:txBody>
          <a:bodyPr/>
          <a:lstStyle/>
          <a:p>
            <a:r>
              <a:rPr lang="zh-CN" altLang="en-US" sz="2400" dirty="0"/>
              <a:t>（</a:t>
            </a:r>
            <a:r>
              <a:rPr lang="en-US" altLang="zh-CN" sz="2400" dirty="0"/>
              <a:t>5</a:t>
            </a:r>
            <a:r>
              <a:rPr lang="zh-CN" altLang="en-US" sz="2400" dirty="0"/>
              <a:t>）打开</a:t>
            </a:r>
            <a:r>
              <a:rPr lang="zh-CN" altLang="en-US" sz="2400" dirty="0">
                <a:latin typeface="Arial"/>
              </a:rPr>
              <a:t>“</a:t>
            </a:r>
            <a:r>
              <a:rPr lang="zh-CN" altLang="en-US" sz="2400" dirty="0"/>
              <a:t>李白</a:t>
            </a:r>
            <a:r>
              <a:rPr lang="zh-CN" altLang="en-US" sz="2400" dirty="0" smtClean="0"/>
              <a:t>诗词</a:t>
            </a:r>
            <a:r>
              <a:rPr lang="en-US" altLang="zh-CN" sz="2400" dirty="0" smtClean="0"/>
              <a:t>.</a:t>
            </a:r>
            <a:r>
              <a:rPr lang="en-US" altLang="zh-CN" sz="2400" dirty="0" err="1" smtClean="0"/>
              <a:t>docx</a:t>
            </a:r>
            <a:r>
              <a:rPr lang="en-US" altLang="zh-CN" sz="2400" dirty="0" smtClean="0">
                <a:latin typeface="Arial"/>
              </a:rPr>
              <a:t>”</a:t>
            </a:r>
            <a:r>
              <a:rPr lang="zh-CN" altLang="en-US" sz="2400" dirty="0"/>
              <a:t>文档，按要求设置文档，制作效果如图所示。 </a:t>
            </a:r>
          </a:p>
        </p:txBody>
      </p:sp>
      <p:sp>
        <p:nvSpPr>
          <p:cNvPr id="199685" name="Rectangle 5"/>
          <p:cNvSpPr>
            <a:spLocks noChangeArrowheads="1"/>
          </p:cNvSpPr>
          <p:nvPr/>
        </p:nvSpPr>
        <p:spPr bwMode="auto">
          <a:xfrm>
            <a:off x="0" y="14525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pic>
        <p:nvPicPr>
          <p:cNvPr id="19968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2138" y="1989138"/>
            <a:ext cx="4043362" cy="4248150"/>
          </a:xfrm>
          <a:prstGeom prst="rect">
            <a:avLst/>
          </a:prstGeom>
          <a:noFill/>
          <a:extLst>
            <a:ext uri="{909E8E84-426E-40DD-AFC4-6F175D3DCCD1}">
              <a14:hiddenFill xmlns:a14="http://schemas.microsoft.com/office/drawing/2010/main">
                <a:solidFill>
                  <a:srgbClr val="FFFFFF"/>
                </a:solidFill>
              </a14:hiddenFill>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179</a:t>
            </a:fld>
            <a:endParaRPr lang="en-US" altLang="zh-CN"/>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dirty="0"/>
              <a:t>1 </a:t>
            </a:r>
            <a:r>
              <a:rPr lang="zh-CN" altLang="en-US" sz="2400" dirty="0"/>
              <a:t>快速访问工具栏及功能区的定制</a:t>
            </a:r>
            <a:r>
              <a:rPr lang="en-US" altLang="zh-CN" sz="2400" dirty="0"/>
              <a:t>&gt;&gt;3.</a:t>
            </a:r>
            <a:r>
              <a:rPr lang="zh-CN" altLang="en-US" sz="2400" dirty="0"/>
              <a:t>实现方法</a:t>
            </a:r>
          </a:p>
        </p:txBody>
      </p:sp>
      <p:sp>
        <p:nvSpPr>
          <p:cNvPr id="3" name="内容占位符 2"/>
          <p:cNvSpPr>
            <a:spLocks noGrp="1"/>
          </p:cNvSpPr>
          <p:nvPr>
            <p:ph idx="1"/>
          </p:nvPr>
        </p:nvSpPr>
        <p:spPr/>
        <p:txBody>
          <a:bodyPr/>
          <a:lstStyle/>
          <a:p>
            <a:pPr marL="342900" lvl="1" indent="-342900">
              <a:buClr>
                <a:srgbClr val="FF3300"/>
              </a:buClr>
              <a:buSzPct val="80000"/>
              <a:buFont typeface="Wingdings" pitchFamily="2" charset="2"/>
              <a:buChar char="p"/>
            </a:pPr>
            <a:r>
              <a:rPr lang="zh-CN" altLang="zh-CN" dirty="0"/>
              <a:t>增强功能图</a:t>
            </a:r>
            <a:endParaRPr lang="en-US" altLang="zh-CN" dirty="0"/>
          </a:p>
          <a:p>
            <a:endParaRPr lang="zh-CN" altLang="en-US" dirty="0"/>
          </a:p>
        </p:txBody>
      </p:sp>
      <p:pic>
        <p:nvPicPr>
          <p:cNvPr id="324610" name="Picture 2" descr="smartart功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3" y="2204863"/>
            <a:ext cx="5400601" cy="4094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12"/>
          </p:nvPr>
        </p:nvSpPr>
        <p:spPr/>
        <p:txBody>
          <a:bodyPr/>
          <a:lstStyle/>
          <a:p>
            <a:fld id="{F0D39DE6-22DC-4866-9A65-23BCF6534BB8}" type="slidenum">
              <a:rPr lang="en-US" altLang="zh-CN" smtClean="0"/>
              <a:pPr/>
              <a:t>18</a:t>
            </a:fld>
            <a:endParaRPr lang="en-US" altLang="zh-CN"/>
          </a:p>
        </p:txBody>
      </p:sp>
    </p:spTree>
    <p:extLst>
      <p:ext uri="{BB962C8B-B14F-4D97-AF65-F5344CB8AC3E}">
        <p14:creationId xmlns:p14="http://schemas.microsoft.com/office/powerpoint/2010/main" val="3687697544"/>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lstStyle/>
          <a:p>
            <a:r>
              <a:rPr lang="en-US" altLang="zh-CN"/>
              <a:t>6</a:t>
            </a:r>
            <a:r>
              <a:rPr lang="zh-CN" altLang="en-US"/>
              <a:t>论文排版制作</a:t>
            </a:r>
            <a:r>
              <a:rPr lang="en-US" altLang="zh-CN"/>
              <a:t>&gt;&gt;4</a:t>
            </a:r>
            <a:r>
              <a:rPr lang="zh-CN" altLang="en-US"/>
              <a:t>．课堂实践</a:t>
            </a:r>
          </a:p>
        </p:txBody>
      </p:sp>
      <p:sp>
        <p:nvSpPr>
          <p:cNvPr id="200707" name="Rectangle 3"/>
          <p:cNvSpPr>
            <a:spLocks noGrp="1" noChangeArrowheads="1"/>
          </p:cNvSpPr>
          <p:nvPr>
            <p:ph type="body" idx="1"/>
          </p:nvPr>
        </p:nvSpPr>
        <p:spPr>
          <a:xfrm>
            <a:off x="684213" y="1412875"/>
            <a:ext cx="8197850" cy="4535488"/>
          </a:xfrm>
        </p:spPr>
        <p:txBody>
          <a:bodyPr/>
          <a:lstStyle/>
          <a:p>
            <a:r>
              <a:rPr lang="zh-CN" altLang="en-US" sz="2400" dirty="0"/>
              <a:t>（</a:t>
            </a:r>
            <a:r>
              <a:rPr lang="en-US" altLang="zh-CN" sz="2400" dirty="0"/>
              <a:t>6</a:t>
            </a:r>
            <a:r>
              <a:rPr lang="zh-CN" altLang="en-US" sz="2400" dirty="0"/>
              <a:t>）打开</a:t>
            </a:r>
            <a:r>
              <a:rPr lang="zh-CN" altLang="en-US" sz="2400" dirty="0" smtClean="0">
                <a:latin typeface="Arial"/>
              </a:rPr>
              <a:t>“</a:t>
            </a:r>
            <a:r>
              <a:rPr lang="zh-CN" altLang="en-US" sz="2400" dirty="0" smtClean="0"/>
              <a:t>春</a:t>
            </a:r>
            <a:r>
              <a:rPr lang="en-US" altLang="zh-CN" sz="2400" dirty="0" smtClean="0"/>
              <a:t>.</a:t>
            </a:r>
            <a:r>
              <a:rPr lang="en-US" altLang="zh-CN" sz="2400" dirty="0" err="1" smtClean="0"/>
              <a:t>docx</a:t>
            </a:r>
            <a:r>
              <a:rPr lang="en-US" altLang="zh-CN" sz="2400" dirty="0" smtClean="0">
                <a:latin typeface="Arial"/>
              </a:rPr>
              <a:t>”</a:t>
            </a:r>
            <a:r>
              <a:rPr lang="zh-CN" altLang="en-US" sz="2400" dirty="0"/>
              <a:t>文档，按要求设置文档，制作效果如图所示。 </a:t>
            </a:r>
          </a:p>
        </p:txBody>
      </p:sp>
      <p:sp>
        <p:nvSpPr>
          <p:cNvPr id="200708" name="Rectangle 4"/>
          <p:cNvSpPr>
            <a:spLocks noChangeArrowheads="1"/>
          </p:cNvSpPr>
          <p:nvPr/>
        </p:nvSpPr>
        <p:spPr bwMode="auto">
          <a:xfrm>
            <a:off x="0" y="14525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00711" name="Rectangle 7"/>
          <p:cNvSpPr>
            <a:spLocks noChangeArrowheads="1"/>
          </p:cNvSpPr>
          <p:nvPr/>
        </p:nvSpPr>
        <p:spPr bwMode="auto">
          <a:xfrm>
            <a:off x="0" y="14668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pic>
        <p:nvPicPr>
          <p:cNvPr id="20071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775" y="2060575"/>
            <a:ext cx="3949700" cy="4248150"/>
          </a:xfrm>
          <a:prstGeom prst="rect">
            <a:avLst/>
          </a:prstGeom>
          <a:noFill/>
          <a:extLst>
            <a:ext uri="{909E8E84-426E-40DD-AFC4-6F175D3DCCD1}">
              <a14:hiddenFill xmlns:a14="http://schemas.microsoft.com/office/drawing/2010/main">
                <a:solidFill>
                  <a:srgbClr val="FFFFFF"/>
                </a:solidFill>
              </a14:hiddenFill>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180</a:t>
            </a:fld>
            <a:endParaRPr lang="en-US" altLang="zh-CN"/>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p:txBody>
          <a:bodyPr/>
          <a:lstStyle/>
          <a:p>
            <a:r>
              <a:rPr lang="en-US" altLang="zh-CN"/>
              <a:t>6</a:t>
            </a:r>
            <a:r>
              <a:rPr lang="zh-CN" altLang="en-US"/>
              <a:t>论文排版制作</a:t>
            </a:r>
            <a:r>
              <a:rPr lang="en-US" altLang="zh-CN"/>
              <a:t>&gt;&gt; 6</a:t>
            </a:r>
            <a:r>
              <a:rPr lang="zh-CN" altLang="en-US"/>
              <a:t>．课外延伸</a:t>
            </a:r>
          </a:p>
        </p:txBody>
      </p:sp>
      <p:sp>
        <p:nvSpPr>
          <p:cNvPr id="201731" name="Rectangle 3"/>
          <p:cNvSpPr>
            <a:spLocks noGrp="1" noChangeArrowheads="1"/>
          </p:cNvSpPr>
          <p:nvPr>
            <p:ph type="body" idx="1"/>
          </p:nvPr>
        </p:nvSpPr>
        <p:spPr>
          <a:xfrm>
            <a:off x="684213" y="1341438"/>
            <a:ext cx="8197850" cy="5616575"/>
          </a:xfrm>
        </p:spPr>
        <p:txBody>
          <a:bodyPr/>
          <a:lstStyle/>
          <a:p>
            <a:r>
              <a:rPr lang="zh-CN" altLang="en-US" dirty="0" smtClean="0"/>
              <a:t>（</a:t>
            </a:r>
            <a:r>
              <a:rPr lang="en-US" altLang="zh-CN" dirty="0" smtClean="0"/>
              <a:t>1</a:t>
            </a:r>
            <a:r>
              <a:rPr lang="zh-CN" altLang="en-US" dirty="0" smtClean="0"/>
              <a:t>）</a:t>
            </a:r>
            <a:r>
              <a:rPr lang="zh-CN" altLang="zh-CN" dirty="0"/>
              <a:t>插入</a:t>
            </a:r>
            <a:r>
              <a:rPr lang="zh-CN" altLang="zh-CN" dirty="0" smtClean="0"/>
              <a:t>封面</a:t>
            </a:r>
            <a:endParaRPr lang="en-US" altLang="zh-CN" dirty="0" smtClean="0"/>
          </a:p>
          <a:p>
            <a:r>
              <a:rPr lang="zh-CN" altLang="en-US" dirty="0" smtClean="0"/>
              <a:t> </a:t>
            </a:r>
            <a:r>
              <a:rPr lang="zh-CN" altLang="zh-CN" sz="2000" dirty="0"/>
              <a:t>“插入→页</a:t>
            </a:r>
            <a:r>
              <a:rPr lang="en-US" altLang="zh-CN" sz="2000" dirty="0"/>
              <a:t>|</a:t>
            </a:r>
            <a:r>
              <a:rPr lang="zh-CN" altLang="zh-CN" sz="2000" dirty="0"/>
              <a:t>封面”</a:t>
            </a:r>
            <a:endParaRPr lang="zh-CN" altLang="en-US" sz="2000" dirty="0"/>
          </a:p>
        </p:txBody>
      </p:sp>
      <p:pic>
        <p:nvPicPr>
          <p:cNvPr id="2" name="Picture 2" descr="封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2332" y="1556792"/>
            <a:ext cx="3409522"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灯片编号占位符 2"/>
          <p:cNvSpPr>
            <a:spLocks noGrp="1"/>
          </p:cNvSpPr>
          <p:nvPr>
            <p:ph type="sldNum" sz="quarter" idx="12"/>
          </p:nvPr>
        </p:nvSpPr>
        <p:spPr/>
        <p:txBody>
          <a:bodyPr/>
          <a:lstStyle/>
          <a:p>
            <a:fld id="{F0D39DE6-22DC-4866-9A65-23BCF6534BB8}" type="slidenum">
              <a:rPr lang="en-US" altLang="zh-CN" smtClean="0"/>
              <a:pPr/>
              <a:t>181</a:t>
            </a:fld>
            <a:endParaRPr lang="en-US" altLang="zh-CN"/>
          </a:p>
        </p:txBody>
      </p:sp>
    </p:spTree>
    <p:extLst>
      <p:ext uri="{BB962C8B-B14F-4D97-AF65-F5344CB8AC3E}">
        <p14:creationId xmlns:p14="http://schemas.microsoft.com/office/powerpoint/2010/main" val="1333546536"/>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p:txBody>
          <a:bodyPr/>
          <a:lstStyle/>
          <a:p>
            <a:r>
              <a:rPr lang="en-US" altLang="zh-CN"/>
              <a:t>6</a:t>
            </a:r>
            <a:r>
              <a:rPr lang="zh-CN" altLang="en-US"/>
              <a:t>论文排版制作</a:t>
            </a:r>
            <a:r>
              <a:rPr lang="en-US" altLang="zh-CN"/>
              <a:t>&gt;&gt; 6</a:t>
            </a:r>
            <a:r>
              <a:rPr lang="zh-CN" altLang="en-US"/>
              <a:t>．课外延伸</a:t>
            </a:r>
          </a:p>
        </p:txBody>
      </p:sp>
      <p:sp>
        <p:nvSpPr>
          <p:cNvPr id="201731" name="Rectangle 3"/>
          <p:cNvSpPr>
            <a:spLocks noGrp="1" noChangeArrowheads="1"/>
          </p:cNvSpPr>
          <p:nvPr>
            <p:ph type="body" idx="1"/>
          </p:nvPr>
        </p:nvSpPr>
        <p:spPr>
          <a:xfrm>
            <a:off x="684213" y="1341438"/>
            <a:ext cx="8197850" cy="5616575"/>
          </a:xfrm>
        </p:spPr>
        <p:txBody>
          <a:bodyPr/>
          <a:lstStyle/>
          <a:p>
            <a:r>
              <a:rPr lang="zh-CN" altLang="en-US" dirty="0" smtClean="0"/>
              <a:t>（</a:t>
            </a:r>
            <a:r>
              <a:rPr lang="en-US" altLang="zh-CN" dirty="0" smtClean="0"/>
              <a:t>2</a:t>
            </a:r>
            <a:r>
              <a:rPr lang="zh-CN" altLang="en-US" dirty="0" smtClean="0"/>
              <a:t>）</a:t>
            </a:r>
            <a:r>
              <a:rPr lang="zh-CN" altLang="en-US" dirty="0"/>
              <a:t>分节</a:t>
            </a:r>
          </a:p>
          <a:p>
            <a:pPr lvl="1"/>
            <a:r>
              <a:rPr lang="zh-CN" altLang="en-US" dirty="0"/>
              <a:t>节是文档格式化基本单位。不同的节可以设置不同的格式（包括页眉或页脚、段落编号或页码等格式）。</a:t>
            </a:r>
          </a:p>
          <a:p>
            <a:pPr lvl="1"/>
            <a:r>
              <a:rPr lang="zh-CN" altLang="en-US" dirty="0"/>
              <a:t>在本案例中如果进一步要求</a:t>
            </a:r>
          </a:p>
          <a:p>
            <a:pPr lvl="2"/>
            <a:r>
              <a:rPr lang="zh-CN" altLang="en-US" dirty="0"/>
              <a:t>扉页、摘要、目录部分都没有页眉；</a:t>
            </a:r>
          </a:p>
          <a:p>
            <a:pPr lvl="2"/>
            <a:r>
              <a:rPr lang="zh-CN" altLang="en-US" dirty="0"/>
              <a:t>第</a:t>
            </a:r>
            <a:r>
              <a:rPr lang="en-US" altLang="zh-CN" dirty="0"/>
              <a:t>1</a:t>
            </a:r>
            <a:r>
              <a:rPr lang="zh-CN" altLang="en-US" dirty="0"/>
              <a:t>章和第</a:t>
            </a:r>
            <a:r>
              <a:rPr lang="en-US" altLang="zh-CN" dirty="0"/>
              <a:t>2</a:t>
            </a:r>
            <a:r>
              <a:rPr lang="zh-CN" altLang="en-US" dirty="0"/>
              <a:t>章的首页没有页眉，奇数页页眉为章名，偶数页页眉为论文题目；</a:t>
            </a:r>
          </a:p>
          <a:p>
            <a:pPr lvl="2"/>
            <a:r>
              <a:rPr lang="zh-CN" altLang="en-US" dirty="0"/>
              <a:t>扉页没有页码，摘要和目录的页码格式为</a:t>
            </a:r>
            <a:r>
              <a:rPr lang="zh-CN" altLang="en-US" dirty="0">
                <a:latin typeface="Arial"/>
              </a:rPr>
              <a:t>“</a:t>
            </a:r>
            <a:r>
              <a:rPr lang="en-US" altLang="zh-CN" dirty="0"/>
              <a:t>I</a:t>
            </a:r>
            <a:r>
              <a:rPr lang="zh-CN" altLang="en-US" dirty="0"/>
              <a:t>，</a:t>
            </a:r>
            <a:r>
              <a:rPr lang="en-US" altLang="zh-CN" dirty="0"/>
              <a:t>Ⅱ</a:t>
            </a:r>
            <a:r>
              <a:rPr lang="zh-CN" altLang="en-US" dirty="0"/>
              <a:t>，</a:t>
            </a:r>
            <a:r>
              <a:rPr lang="en-US" altLang="zh-CN" dirty="0"/>
              <a:t>III</a:t>
            </a:r>
            <a:r>
              <a:rPr lang="zh-CN" altLang="en-US" dirty="0"/>
              <a:t>，</a:t>
            </a:r>
            <a:r>
              <a:rPr lang="en-US" altLang="zh-CN" dirty="0">
                <a:latin typeface="Arial"/>
              </a:rPr>
              <a:t>…”</a:t>
            </a:r>
            <a:r>
              <a:rPr lang="zh-CN" altLang="en-US" dirty="0"/>
              <a:t>，起始页码为</a:t>
            </a:r>
            <a:r>
              <a:rPr lang="zh-CN" altLang="en-US" dirty="0">
                <a:latin typeface="Arial"/>
              </a:rPr>
              <a:t>“</a:t>
            </a:r>
            <a:r>
              <a:rPr lang="en-US" altLang="zh-CN" dirty="0"/>
              <a:t>I</a:t>
            </a:r>
            <a:r>
              <a:rPr lang="en-US" altLang="zh-CN" dirty="0">
                <a:latin typeface="Arial"/>
              </a:rPr>
              <a:t>”</a:t>
            </a:r>
            <a:r>
              <a:rPr lang="zh-CN" altLang="en-US" dirty="0"/>
              <a:t>；</a:t>
            </a:r>
          </a:p>
          <a:p>
            <a:pPr lvl="2"/>
            <a:r>
              <a:rPr lang="zh-CN" altLang="en-US" dirty="0"/>
              <a:t>第</a:t>
            </a:r>
            <a:r>
              <a:rPr lang="en-US" altLang="zh-CN" dirty="0"/>
              <a:t>1</a:t>
            </a:r>
            <a:r>
              <a:rPr lang="zh-CN" altLang="en-US" dirty="0"/>
              <a:t>章和第</a:t>
            </a:r>
            <a:r>
              <a:rPr lang="en-US" altLang="zh-CN" dirty="0"/>
              <a:t>2</a:t>
            </a:r>
            <a:r>
              <a:rPr lang="zh-CN" altLang="en-US" dirty="0"/>
              <a:t>章的页码格式为</a:t>
            </a:r>
            <a:r>
              <a:rPr lang="zh-CN" altLang="en-US" dirty="0">
                <a:latin typeface="Arial"/>
              </a:rPr>
              <a:t>“</a:t>
            </a:r>
            <a:r>
              <a:rPr lang="en-US" altLang="zh-CN" dirty="0"/>
              <a:t>1</a:t>
            </a:r>
            <a:r>
              <a:rPr lang="zh-CN" altLang="en-US" dirty="0"/>
              <a:t>，</a:t>
            </a:r>
            <a:r>
              <a:rPr lang="en-US" altLang="zh-CN" dirty="0"/>
              <a:t>2</a:t>
            </a:r>
            <a:r>
              <a:rPr lang="zh-CN" altLang="en-US" dirty="0"/>
              <a:t>，</a:t>
            </a:r>
            <a:r>
              <a:rPr lang="en-US" altLang="zh-CN" dirty="0"/>
              <a:t>3</a:t>
            </a:r>
            <a:r>
              <a:rPr lang="zh-CN" altLang="en-US" dirty="0"/>
              <a:t>，</a:t>
            </a:r>
            <a:r>
              <a:rPr lang="en-US" altLang="zh-CN" dirty="0">
                <a:latin typeface="Arial"/>
              </a:rPr>
              <a:t>…”</a:t>
            </a:r>
            <a:r>
              <a:rPr lang="zh-CN" altLang="en-US" dirty="0"/>
              <a:t>，起始页码为</a:t>
            </a:r>
            <a:r>
              <a:rPr lang="zh-CN" altLang="en-US" dirty="0">
                <a:latin typeface="Arial"/>
              </a:rPr>
              <a:t>“</a:t>
            </a:r>
            <a:r>
              <a:rPr lang="en-US" altLang="zh-CN" dirty="0"/>
              <a:t>1</a:t>
            </a:r>
            <a:r>
              <a:rPr lang="en-US" altLang="zh-CN" dirty="0">
                <a:latin typeface="Arial"/>
              </a:rPr>
              <a:t>”</a:t>
            </a:r>
            <a:r>
              <a:rPr lang="zh-CN" altLang="en-US" dirty="0"/>
              <a:t>，</a:t>
            </a:r>
          </a:p>
          <a:p>
            <a:pPr lvl="1"/>
            <a:r>
              <a:rPr lang="zh-CN" altLang="en-US" dirty="0"/>
              <a:t>那么就必须应用分节的功能才能做到。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182</a:t>
            </a:fld>
            <a:endParaRPr lang="en-US" altLang="zh-CN"/>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6" name="Rectangle 4"/>
          <p:cNvSpPr>
            <a:spLocks noGrp="1" noChangeArrowheads="1"/>
          </p:cNvSpPr>
          <p:nvPr>
            <p:ph type="title"/>
          </p:nvPr>
        </p:nvSpPr>
        <p:spPr/>
        <p:txBody>
          <a:bodyPr/>
          <a:lstStyle/>
          <a:p>
            <a:r>
              <a:rPr lang="en-US" altLang="zh-CN"/>
              <a:t>6</a:t>
            </a:r>
            <a:r>
              <a:rPr lang="zh-CN" altLang="en-US"/>
              <a:t>论文排版制作</a:t>
            </a:r>
            <a:r>
              <a:rPr lang="en-US" altLang="zh-CN"/>
              <a:t>&gt;&gt; 6</a:t>
            </a:r>
            <a:r>
              <a:rPr lang="zh-CN" altLang="en-US"/>
              <a:t>．课外延伸</a:t>
            </a:r>
          </a:p>
        </p:txBody>
      </p:sp>
      <p:sp>
        <p:nvSpPr>
          <p:cNvPr id="202764" name="Rectangle 12"/>
          <p:cNvSpPr>
            <a:spLocks noGrp="1" noChangeArrowheads="1"/>
          </p:cNvSpPr>
          <p:nvPr>
            <p:ph type="body" idx="1"/>
          </p:nvPr>
        </p:nvSpPr>
        <p:spPr/>
        <p:txBody>
          <a:bodyPr/>
          <a:lstStyle/>
          <a:p>
            <a:r>
              <a:rPr lang="zh-CN" altLang="en-US"/>
              <a:t>（</a:t>
            </a:r>
            <a:r>
              <a:rPr lang="en-US" altLang="zh-CN"/>
              <a:t>1</a:t>
            </a:r>
            <a:r>
              <a:rPr lang="zh-CN" altLang="en-US"/>
              <a:t>）分节</a:t>
            </a:r>
          </a:p>
        </p:txBody>
      </p:sp>
      <p:pic>
        <p:nvPicPr>
          <p:cNvPr id="20275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2133600"/>
            <a:ext cx="6337300" cy="2744788"/>
          </a:xfrm>
          <a:prstGeom prst="rect">
            <a:avLst/>
          </a:prstGeom>
          <a:solidFill>
            <a:schemeClr val="tx2"/>
          </a:solidFill>
          <a:ln>
            <a:noFill/>
          </a:ln>
          <a:effectLst/>
          <a:extLs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2758" name="Oval 6"/>
          <p:cNvSpPr>
            <a:spLocks noChangeArrowheads="1"/>
          </p:cNvSpPr>
          <p:nvPr/>
        </p:nvSpPr>
        <p:spPr bwMode="auto">
          <a:xfrm>
            <a:off x="2051050" y="2133600"/>
            <a:ext cx="1081088" cy="431800"/>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2759" name="Oval 7"/>
          <p:cNvSpPr>
            <a:spLocks noChangeArrowheads="1"/>
          </p:cNvSpPr>
          <p:nvPr/>
        </p:nvSpPr>
        <p:spPr bwMode="auto">
          <a:xfrm>
            <a:off x="4716463" y="2133600"/>
            <a:ext cx="1081087" cy="431800"/>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2760" name="Oval 8"/>
          <p:cNvSpPr>
            <a:spLocks noChangeArrowheads="1"/>
          </p:cNvSpPr>
          <p:nvPr/>
        </p:nvSpPr>
        <p:spPr bwMode="auto">
          <a:xfrm>
            <a:off x="5940425" y="2133600"/>
            <a:ext cx="1081088" cy="431800"/>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2761" name="Oval 9"/>
          <p:cNvSpPr>
            <a:spLocks noChangeArrowheads="1"/>
          </p:cNvSpPr>
          <p:nvPr/>
        </p:nvSpPr>
        <p:spPr bwMode="auto">
          <a:xfrm>
            <a:off x="2843213" y="4508500"/>
            <a:ext cx="935037" cy="360363"/>
          </a:xfrm>
          <a:prstGeom prst="ellipse">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2762" name="Oval 10"/>
          <p:cNvSpPr>
            <a:spLocks noChangeArrowheads="1"/>
          </p:cNvSpPr>
          <p:nvPr/>
        </p:nvSpPr>
        <p:spPr bwMode="auto">
          <a:xfrm>
            <a:off x="3851275" y="4508500"/>
            <a:ext cx="935038" cy="360363"/>
          </a:xfrm>
          <a:prstGeom prst="ellipse">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2763" name="Text Box 11"/>
          <p:cNvSpPr txBox="1">
            <a:spLocks noChangeArrowheads="1"/>
          </p:cNvSpPr>
          <p:nvPr/>
        </p:nvSpPr>
        <p:spPr bwMode="auto">
          <a:xfrm>
            <a:off x="250825" y="5013325"/>
            <a:ext cx="8748713" cy="126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200">
                <a:solidFill>
                  <a:schemeClr val="hlink"/>
                </a:solidFill>
                <a:latin typeface="楷体_GB2312" pitchFamily="49" charset="-122"/>
                <a:ea typeface="楷体_GB2312" pitchFamily="49" charset="-122"/>
              </a:rPr>
              <a:t>设置各节独立页眉、页脚和页码的关键步骤：</a:t>
            </a:r>
          </a:p>
          <a:p>
            <a:pPr>
              <a:spcBef>
                <a:spcPct val="50000"/>
              </a:spcBef>
            </a:pPr>
            <a:r>
              <a:rPr lang="zh-CN" altLang="en-US" sz="2200">
                <a:solidFill>
                  <a:schemeClr val="hlink"/>
                </a:solidFill>
                <a:latin typeface="楷体_GB2312" pitchFamily="49" charset="-122"/>
                <a:ea typeface="楷体_GB2312" pitchFamily="49" charset="-122"/>
              </a:rPr>
              <a:t>    </a:t>
            </a:r>
            <a:r>
              <a:rPr lang="zh-CN" altLang="en-US" sz="2200">
                <a:latin typeface="楷体_GB2312" pitchFamily="49" charset="-122"/>
                <a:ea typeface="楷体_GB2312" pitchFamily="49" charset="-122"/>
              </a:rPr>
              <a:t>单击</a:t>
            </a:r>
            <a:r>
              <a:rPr lang="zh-CN" altLang="en-US" sz="2200">
                <a:latin typeface="Arial"/>
                <a:ea typeface="楷体_GB2312" pitchFamily="49" charset="-122"/>
              </a:rPr>
              <a:t>“</a:t>
            </a:r>
            <a:r>
              <a:rPr lang="zh-CN" altLang="en-US" sz="2200">
                <a:latin typeface="楷体_GB2312" pitchFamily="49" charset="-122"/>
                <a:ea typeface="楷体_GB2312" pitchFamily="49" charset="-122"/>
              </a:rPr>
              <a:t>页眉和页脚</a:t>
            </a:r>
            <a:r>
              <a:rPr lang="zh-CN" altLang="en-US" sz="2200">
                <a:latin typeface="Arial"/>
                <a:ea typeface="楷体_GB2312" pitchFamily="49" charset="-122"/>
              </a:rPr>
              <a:t>”</a:t>
            </a:r>
            <a:r>
              <a:rPr lang="zh-CN" altLang="en-US" sz="2200">
                <a:latin typeface="楷体_GB2312" pitchFamily="49" charset="-122"/>
                <a:ea typeface="楷体_GB2312" pitchFamily="49" charset="-122"/>
              </a:rPr>
              <a:t>工具栏上的</a:t>
            </a:r>
            <a:r>
              <a:rPr lang="zh-CN" altLang="en-US" sz="2200">
                <a:latin typeface="Arial"/>
                <a:ea typeface="楷体_GB2312" pitchFamily="49" charset="-122"/>
              </a:rPr>
              <a:t>“</a:t>
            </a:r>
            <a:r>
              <a:rPr lang="zh-CN" altLang="en-US" sz="2200">
                <a:latin typeface="楷体_GB2312" pitchFamily="49" charset="-122"/>
                <a:ea typeface="楷体_GB2312" pitchFamily="49" charset="-122"/>
              </a:rPr>
              <a:t>链接到前一个</a:t>
            </a:r>
            <a:r>
              <a:rPr lang="zh-CN" altLang="en-US" sz="2200">
                <a:latin typeface="Arial"/>
                <a:ea typeface="楷体_GB2312" pitchFamily="49" charset="-122"/>
              </a:rPr>
              <a:t>”</a:t>
            </a:r>
            <a:r>
              <a:rPr lang="zh-CN" altLang="en-US" sz="2200">
                <a:latin typeface="楷体_GB2312" pitchFamily="49" charset="-122"/>
                <a:ea typeface="楷体_GB2312" pitchFamily="49" charset="-122"/>
              </a:rPr>
              <a:t>按钮，取消</a:t>
            </a:r>
            <a:r>
              <a:rPr lang="zh-CN" altLang="en-US" sz="2200">
                <a:latin typeface="Arial"/>
                <a:ea typeface="楷体_GB2312" pitchFamily="49" charset="-122"/>
              </a:rPr>
              <a:t>“</a:t>
            </a:r>
            <a:r>
              <a:rPr lang="zh-CN" altLang="en-US" sz="2200">
                <a:latin typeface="楷体_GB2312" pitchFamily="49" charset="-122"/>
                <a:ea typeface="楷体_GB2312" pitchFamily="49" charset="-122"/>
              </a:rPr>
              <a:t>与上一节相同</a:t>
            </a:r>
            <a:r>
              <a:rPr lang="zh-CN" altLang="en-US" sz="2200">
                <a:latin typeface="Arial"/>
                <a:ea typeface="楷体_GB2312" pitchFamily="49" charset="-122"/>
              </a:rPr>
              <a:t>”</a:t>
            </a:r>
            <a:r>
              <a:rPr lang="zh-CN" altLang="en-US" sz="2200">
                <a:latin typeface="楷体_GB2312" pitchFamily="49" charset="-122"/>
                <a:ea typeface="楷体_GB2312" pitchFamily="49" charset="-122"/>
              </a:rPr>
              <a:t>，使得每一节设置的内容都可以不相同。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183</a:t>
            </a:fld>
            <a:endParaRPr lang="en-US" altLang="zh-CN"/>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4" name="Rectangle 4"/>
          <p:cNvSpPr>
            <a:spLocks noGrp="1" noChangeArrowheads="1"/>
          </p:cNvSpPr>
          <p:nvPr>
            <p:ph type="title"/>
          </p:nvPr>
        </p:nvSpPr>
        <p:spPr/>
        <p:txBody>
          <a:bodyPr/>
          <a:lstStyle/>
          <a:p>
            <a:r>
              <a:rPr lang="en-US" altLang="zh-CN"/>
              <a:t>6</a:t>
            </a:r>
            <a:r>
              <a:rPr lang="zh-CN" altLang="en-US"/>
              <a:t>论文排版制作</a:t>
            </a:r>
            <a:r>
              <a:rPr lang="en-US" altLang="zh-CN"/>
              <a:t>&gt;&gt; 6</a:t>
            </a:r>
            <a:r>
              <a:rPr lang="zh-CN" altLang="en-US"/>
              <a:t>．课外延伸</a:t>
            </a:r>
          </a:p>
        </p:txBody>
      </p:sp>
      <p:pic>
        <p:nvPicPr>
          <p:cNvPr id="20480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313" y="1628775"/>
            <a:ext cx="4176712" cy="3941763"/>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204806" name="Oval 6"/>
          <p:cNvSpPr>
            <a:spLocks noChangeArrowheads="1"/>
          </p:cNvSpPr>
          <p:nvPr/>
        </p:nvSpPr>
        <p:spPr bwMode="auto">
          <a:xfrm>
            <a:off x="6300788" y="2060575"/>
            <a:ext cx="647700" cy="863600"/>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4807" name="Text Box 7"/>
          <p:cNvSpPr txBox="1">
            <a:spLocks noChangeArrowheads="1"/>
          </p:cNvSpPr>
          <p:nvPr/>
        </p:nvSpPr>
        <p:spPr bwMode="auto">
          <a:xfrm>
            <a:off x="3492500" y="5734050"/>
            <a:ext cx="2592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分节的目录效果 </a:t>
            </a:r>
          </a:p>
        </p:txBody>
      </p:sp>
      <p:sp>
        <p:nvSpPr>
          <p:cNvPr id="2" name="灯片编号占位符 1"/>
          <p:cNvSpPr>
            <a:spLocks noGrp="1"/>
          </p:cNvSpPr>
          <p:nvPr>
            <p:ph type="sldNum" sz="quarter" idx="12"/>
          </p:nvPr>
        </p:nvSpPr>
        <p:spPr/>
        <p:txBody>
          <a:bodyPr/>
          <a:lstStyle/>
          <a:p>
            <a:fld id="{0490BF76-7CC0-4091-9F47-B19C6176056A}" type="slidenum">
              <a:rPr lang="en-US" altLang="zh-CN" smtClean="0"/>
              <a:pPr/>
              <a:t>184</a:t>
            </a:fld>
            <a:endParaRPr lang="en-US" altLang="zh-CN"/>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r>
              <a:rPr lang="en-US" altLang="zh-CN"/>
              <a:t>6</a:t>
            </a:r>
            <a:r>
              <a:rPr lang="zh-CN" altLang="en-US"/>
              <a:t>论文排版制作</a:t>
            </a:r>
            <a:r>
              <a:rPr lang="en-US" altLang="zh-CN"/>
              <a:t>&gt;&gt; 6</a:t>
            </a:r>
            <a:r>
              <a:rPr lang="zh-CN" altLang="en-US"/>
              <a:t>．课外延伸</a:t>
            </a:r>
          </a:p>
        </p:txBody>
      </p:sp>
      <p:sp>
        <p:nvSpPr>
          <p:cNvPr id="206851" name="Rectangle 3"/>
          <p:cNvSpPr>
            <a:spLocks noGrp="1" noChangeArrowheads="1"/>
          </p:cNvSpPr>
          <p:nvPr>
            <p:ph type="body" idx="1"/>
          </p:nvPr>
        </p:nvSpPr>
        <p:spPr/>
        <p:txBody>
          <a:bodyPr/>
          <a:lstStyle/>
          <a:p>
            <a:r>
              <a:rPr lang="zh-CN" altLang="en-US" dirty="0" smtClean="0"/>
              <a:t>（</a:t>
            </a:r>
            <a:r>
              <a:rPr lang="en-US" altLang="zh-CN" dirty="0" smtClean="0"/>
              <a:t>3</a:t>
            </a:r>
            <a:r>
              <a:rPr lang="zh-CN" altLang="en-US" dirty="0" smtClean="0"/>
              <a:t>）</a:t>
            </a:r>
            <a:r>
              <a:rPr lang="zh-CN" altLang="en-US" dirty="0"/>
              <a:t>添加题注</a:t>
            </a:r>
          </a:p>
          <a:p>
            <a:pPr lvl="1"/>
            <a:r>
              <a:rPr lang="zh-CN" altLang="en-US" dirty="0"/>
              <a:t>在</a:t>
            </a:r>
            <a:r>
              <a:rPr lang="en-US" altLang="zh-CN" dirty="0"/>
              <a:t>1.2</a:t>
            </a:r>
            <a:r>
              <a:rPr lang="zh-CN" altLang="en-US" dirty="0"/>
              <a:t>节的</a:t>
            </a:r>
            <a:r>
              <a:rPr lang="zh-CN" altLang="en-US" dirty="0">
                <a:latin typeface="Arial"/>
              </a:rPr>
              <a:t>“</a:t>
            </a:r>
            <a:r>
              <a:rPr lang="en-US" altLang="zh-CN" dirty="0"/>
              <a:t>RFID</a:t>
            </a:r>
            <a:r>
              <a:rPr lang="zh-CN" altLang="en-US" dirty="0"/>
              <a:t>技术</a:t>
            </a:r>
            <a:r>
              <a:rPr lang="en-US" altLang="zh-CN" dirty="0">
                <a:latin typeface="Arial"/>
              </a:rPr>
              <a:t>……”</a:t>
            </a:r>
            <a:r>
              <a:rPr lang="zh-CN" altLang="en-US" dirty="0"/>
              <a:t>这段之后插入一个如图所示的表格，要求表格插入后，在表格上方会自动插入</a:t>
            </a:r>
            <a:r>
              <a:rPr lang="zh-CN" altLang="en-US" dirty="0">
                <a:latin typeface="Arial"/>
              </a:rPr>
              <a:t>“</a:t>
            </a:r>
            <a:r>
              <a:rPr lang="zh-CN" altLang="en-US" dirty="0"/>
              <a:t>表</a:t>
            </a:r>
            <a:r>
              <a:rPr lang="en-US" altLang="zh-CN" dirty="0"/>
              <a:t>1-1</a:t>
            </a:r>
            <a:r>
              <a:rPr lang="en-US" altLang="zh-CN" dirty="0">
                <a:latin typeface="Arial"/>
              </a:rPr>
              <a:t>”</a:t>
            </a:r>
            <a:r>
              <a:rPr lang="zh-CN" altLang="en-US" dirty="0"/>
              <a:t>的题注。 </a:t>
            </a:r>
          </a:p>
        </p:txBody>
      </p:sp>
      <p:pic>
        <p:nvPicPr>
          <p:cNvPr id="2068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3789363"/>
            <a:ext cx="8280400"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853" name="Oval 5"/>
          <p:cNvSpPr>
            <a:spLocks noChangeArrowheads="1"/>
          </p:cNvSpPr>
          <p:nvPr/>
        </p:nvSpPr>
        <p:spPr bwMode="auto">
          <a:xfrm>
            <a:off x="755650" y="3716338"/>
            <a:ext cx="1368425" cy="576262"/>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185</a:t>
            </a:fld>
            <a:endParaRPr lang="en-US" altLang="zh-CN"/>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r>
              <a:rPr lang="en-US" altLang="zh-CN"/>
              <a:t>6</a:t>
            </a:r>
            <a:r>
              <a:rPr lang="zh-CN" altLang="en-US"/>
              <a:t>论文排版制作</a:t>
            </a:r>
            <a:r>
              <a:rPr lang="en-US" altLang="zh-CN"/>
              <a:t>&gt;&gt; 6</a:t>
            </a:r>
            <a:r>
              <a:rPr lang="zh-CN" altLang="en-US"/>
              <a:t>．课外延伸</a:t>
            </a:r>
          </a:p>
        </p:txBody>
      </p:sp>
      <p:sp>
        <p:nvSpPr>
          <p:cNvPr id="207875" name="Rectangle 3"/>
          <p:cNvSpPr>
            <a:spLocks noGrp="1" noChangeArrowheads="1"/>
          </p:cNvSpPr>
          <p:nvPr>
            <p:ph type="body" idx="1"/>
          </p:nvPr>
        </p:nvSpPr>
        <p:spPr>
          <a:xfrm>
            <a:off x="684213" y="1557338"/>
            <a:ext cx="8197850" cy="3167062"/>
          </a:xfrm>
        </p:spPr>
        <p:txBody>
          <a:bodyPr/>
          <a:lstStyle/>
          <a:p>
            <a:r>
              <a:rPr lang="zh-CN" altLang="en-US" dirty="0"/>
              <a:t>操作提示：</a:t>
            </a:r>
          </a:p>
          <a:p>
            <a:pPr lvl="1"/>
            <a:r>
              <a:rPr lang="zh-CN" altLang="en-US" dirty="0" smtClean="0"/>
              <a:t>①</a:t>
            </a:r>
            <a:r>
              <a:rPr lang="zh-CN" altLang="zh-CN" dirty="0"/>
              <a:t>单击“引用→题注</a:t>
            </a:r>
            <a:r>
              <a:rPr lang="en-US" altLang="zh-CN" dirty="0"/>
              <a:t>|</a:t>
            </a:r>
            <a:r>
              <a:rPr lang="zh-CN" altLang="zh-CN" dirty="0"/>
              <a:t>插入题注”按钮，打开“题注”</a:t>
            </a:r>
            <a:r>
              <a:rPr lang="zh-CN" altLang="zh-CN" dirty="0" smtClean="0"/>
              <a:t>对话框</a:t>
            </a:r>
            <a:endParaRPr lang="en-US" altLang="zh-CN" dirty="0" smtClean="0"/>
          </a:p>
          <a:p>
            <a:pPr lvl="1"/>
            <a:r>
              <a:rPr lang="zh-CN" altLang="zh-CN" dirty="0" smtClean="0"/>
              <a:t>→</a:t>
            </a:r>
            <a:r>
              <a:rPr lang="zh-CN" altLang="zh-CN" dirty="0"/>
              <a:t>单击“自动插入题注”按钮→打开“自动插入题注”</a:t>
            </a:r>
            <a:r>
              <a:rPr lang="zh-CN" altLang="zh-CN" dirty="0" smtClean="0"/>
              <a:t>对话框</a:t>
            </a:r>
            <a:endParaRPr lang="en-US" altLang="zh-CN" dirty="0" smtClean="0"/>
          </a:p>
          <a:p>
            <a:pPr lvl="1"/>
            <a:r>
              <a:rPr lang="zh-CN" altLang="zh-CN" dirty="0" smtClean="0"/>
              <a:t>→</a:t>
            </a:r>
            <a:r>
              <a:rPr lang="zh-CN" altLang="zh-CN" dirty="0"/>
              <a:t>勾选</a:t>
            </a:r>
            <a:r>
              <a:rPr lang="en-US" altLang="zh-CN" dirty="0"/>
              <a:t>Microsoft word </a:t>
            </a:r>
            <a:r>
              <a:rPr lang="zh-CN" altLang="zh-CN" dirty="0"/>
              <a:t>表格→单击“新建标签”→打开“新建标签”对话框</a:t>
            </a:r>
            <a:r>
              <a:rPr lang="zh-CN" altLang="zh-CN" dirty="0" smtClean="0"/>
              <a:t>，</a:t>
            </a:r>
            <a:endParaRPr lang="en-US" altLang="zh-CN" dirty="0" smtClean="0"/>
          </a:p>
          <a:p>
            <a:pPr lvl="1"/>
            <a:r>
              <a:rPr lang="zh-CN" altLang="zh-CN" dirty="0" smtClean="0"/>
              <a:t>输入</a:t>
            </a:r>
            <a:r>
              <a:rPr lang="zh-CN" altLang="zh-CN" dirty="0"/>
              <a:t>“表</a:t>
            </a:r>
            <a:r>
              <a:rPr lang="en-US" altLang="zh-CN" dirty="0"/>
              <a:t>1-</a:t>
            </a:r>
            <a:r>
              <a:rPr lang="zh-CN" altLang="zh-CN" dirty="0"/>
              <a:t>”标签，确定后回到“自动插入题注”对话框，选择使用标签“表</a:t>
            </a:r>
            <a:r>
              <a:rPr lang="en-US" altLang="zh-CN" dirty="0"/>
              <a:t>1-</a:t>
            </a:r>
            <a:r>
              <a:rPr lang="zh-CN" altLang="zh-CN" dirty="0"/>
              <a:t>”、位置为“项目上方”</a:t>
            </a:r>
            <a:r>
              <a:rPr lang="zh-CN" altLang="zh-CN" dirty="0" smtClean="0"/>
              <a:t>，</a:t>
            </a:r>
            <a:endParaRPr lang="en-US" altLang="zh-CN" dirty="0" smtClean="0"/>
          </a:p>
          <a:p>
            <a:pPr lvl="1"/>
            <a:r>
              <a:rPr lang="zh-CN" altLang="zh-CN" dirty="0" smtClean="0"/>
              <a:t>最后</a:t>
            </a:r>
            <a:r>
              <a:rPr lang="zh-CN" altLang="zh-CN" dirty="0"/>
              <a:t>按确定按钮</a:t>
            </a:r>
            <a:r>
              <a:rPr lang="zh-CN" altLang="en-US" dirty="0" smtClean="0"/>
              <a:t>。</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186</a:t>
            </a:fld>
            <a:endParaRPr lang="en-US" altLang="zh-CN"/>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r>
              <a:rPr lang="en-US" altLang="zh-CN"/>
              <a:t>6</a:t>
            </a:r>
            <a:r>
              <a:rPr lang="zh-CN" altLang="en-US"/>
              <a:t>论文排版制作</a:t>
            </a:r>
            <a:r>
              <a:rPr lang="en-US" altLang="zh-CN"/>
              <a:t>&gt;&gt; 6</a:t>
            </a:r>
            <a:r>
              <a:rPr lang="zh-CN" altLang="en-US"/>
              <a:t>．课外延伸</a:t>
            </a:r>
          </a:p>
        </p:txBody>
      </p:sp>
      <p:sp>
        <p:nvSpPr>
          <p:cNvPr id="208899" name="Rectangle 3"/>
          <p:cNvSpPr>
            <a:spLocks noGrp="1" noChangeArrowheads="1"/>
          </p:cNvSpPr>
          <p:nvPr>
            <p:ph type="body" idx="1"/>
          </p:nvPr>
        </p:nvSpPr>
        <p:spPr>
          <a:xfrm>
            <a:off x="684213" y="1557338"/>
            <a:ext cx="8197850" cy="3671887"/>
          </a:xfrm>
        </p:spPr>
        <p:txBody>
          <a:bodyPr/>
          <a:lstStyle/>
          <a:p>
            <a:r>
              <a:rPr lang="zh-CN" altLang="en-US" dirty="0" smtClean="0"/>
              <a:t>（</a:t>
            </a:r>
            <a:r>
              <a:rPr lang="en-US" altLang="zh-CN" dirty="0" smtClean="0"/>
              <a:t>4</a:t>
            </a:r>
            <a:r>
              <a:rPr lang="zh-CN" altLang="en-US" dirty="0" smtClean="0"/>
              <a:t>）</a:t>
            </a:r>
            <a:r>
              <a:rPr lang="zh-CN" altLang="en-US" dirty="0"/>
              <a:t>课外练习</a:t>
            </a:r>
          </a:p>
          <a:p>
            <a:pPr lvl="1"/>
            <a:r>
              <a:rPr lang="zh-CN" altLang="en-US" dirty="0" smtClean="0"/>
              <a:t>①</a:t>
            </a:r>
            <a:r>
              <a:rPr lang="zh-CN" altLang="zh-CN" dirty="0"/>
              <a:t>在</a:t>
            </a:r>
            <a:r>
              <a:rPr lang="en-US" altLang="zh-CN" dirty="0"/>
              <a:t>1.2.1</a:t>
            </a:r>
            <a:r>
              <a:rPr lang="zh-CN" altLang="zh-CN" dirty="0"/>
              <a:t>小节的“药品防伪……”这段之后插入一个如图</a:t>
            </a:r>
            <a:r>
              <a:rPr lang="en-US" altLang="zh-CN" dirty="0"/>
              <a:t>3-158</a:t>
            </a:r>
            <a:r>
              <a:rPr lang="zh-CN" altLang="zh-CN" dirty="0"/>
              <a:t>所示的表格，要求表格插入后，在表格上方会自动插入“表</a:t>
            </a:r>
            <a:r>
              <a:rPr lang="en-US" altLang="zh-CN" dirty="0"/>
              <a:t>1-2</a:t>
            </a:r>
            <a:r>
              <a:rPr lang="zh-CN" altLang="zh-CN" dirty="0"/>
              <a:t>”的题注</a:t>
            </a:r>
            <a:r>
              <a:rPr lang="zh-CN" altLang="en-US" dirty="0" smtClean="0"/>
              <a:t>。</a:t>
            </a:r>
            <a:endParaRPr lang="zh-CN" altLang="en-US" dirty="0"/>
          </a:p>
          <a:p>
            <a:pPr lvl="1"/>
            <a:r>
              <a:rPr lang="zh-CN" altLang="en-US" dirty="0"/>
              <a:t>②在第</a:t>
            </a:r>
            <a:r>
              <a:rPr lang="en-US" altLang="zh-CN" dirty="0"/>
              <a:t>2</a:t>
            </a:r>
            <a:r>
              <a:rPr lang="zh-CN" altLang="en-US" dirty="0"/>
              <a:t>章的</a:t>
            </a:r>
            <a:r>
              <a:rPr lang="en-US" altLang="zh-CN" dirty="0"/>
              <a:t>RFID</a:t>
            </a:r>
            <a:r>
              <a:rPr lang="zh-CN" altLang="en-US" dirty="0"/>
              <a:t>系统的工作原理图的下方插入</a:t>
            </a:r>
            <a:r>
              <a:rPr lang="zh-CN" altLang="en-US" dirty="0">
                <a:latin typeface="Arial"/>
              </a:rPr>
              <a:t>“</a:t>
            </a:r>
            <a:r>
              <a:rPr lang="zh-CN" altLang="en-US" dirty="0"/>
              <a:t>图</a:t>
            </a:r>
            <a:r>
              <a:rPr lang="en-US" altLang="zh-CN" dirty="0"/>
              <a:t>2-1</a:t>
            </a:r>
            <a:r>
              <a:rPr lang="en-US" altLang="zh-CN" dirty="0">
                <a:latin typeface="Arial"/>
              </a:rPr>
              <a:t>”</a:t>
            </a:r>
            <a:r>
              <a:rPr lang="zh-CN" altLang="en-US" dirty="0"/>
              <a:t>的题注。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187</a:t>
            </a:fld>
            <a:endParaRPr lang="en-US" altLang="zh-CN"/>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4" name="Rectangle 4"/>
          <p:cNvSpPr>
            <a:spLocks noGrp="1" noChangeArrowheads="1"/>
          </p:cNvSpPr>
          <p:nvPr>
            <p:ph type="ctrTitle"/>
          </p:nvPr>
        </p:nvSpPr>
        <p:spPr/>
        <p:txBody>
          <a:bodyPr/>
          <a:lstStyle/>
          <a:p>
            <a:r>
              <a:rPr lang="zh-CN" altLang="en-US"/>
              <a:t>任务七 邮件合并的应用</a:t>
            </a:r>
          </a:p>
        </p:txBody>
      </p:sp>
      <p:sp>
        <p:nvSpPr>
          <p:cNvPr id="209925" name="Rectangle 5"/>
          <p:cNvSpPr>
            <a:spLocks noGrp="1" noChangeArrowheads="1"/>
          </p:cNvSpPr>
          <p:nvPr>
            <p:ph type="subTitle" idx="1"/>
          </p:nvPr>
        </p:nvSpPr>
        <p:spPr/>
        <p:txBody>
          <a:bodyPr/>
          <a:lstStyle/>
          <a:p>
            <a:r>
              <a:rPr lang="zh-CN" altLang="en-US"/>
              <a:t>案例</a:t>
            </a:r>
            <a:r>
              <a:rPr lang="en-US" altLang="zh-CN"/>
              <a:t>7 </a:t>
            </a:r>
            <a:r>
              <a:rPr lang="zh-CN" altLang="en-US"/>
              <a:t>批量制作录取通知书</a:t>
            </a: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5" name="Picture 3" descr="数据源"/>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9601" y="2852936"/>
            <a:ext cx="3259186" cy="353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2754" name="Picture 2" descr="主文档"/>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3185319"/>
            <a:ext cx="4476677" cy="3051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1970" name="Rectangle 2"/>
          <p:cNvSpPr>
            <a:spLocks noGrp="1" noChangeArrowheads="1"/>
          </p:cNvSpPr>
          <p:nvPr>
            <p:ph type="title"/>
          </p:nvPr>
        </p:nvSpPr>
        <p:spPr/>
        <p:txBody>
          <a:bodyPr/>
          <a:lstStyle/>
          <a:p>
            <a:r>
              <a:rPr lang="en-US" altLang="zh-CN"/>
              <a:t>7</a:t>
            </a:r>
            <a:r>
              <a:rPr lang="zh-CN" altLang="en-US"/>
              <a:t>邮件合并的应用</a:t>
            </a:r>
            <a:r>
              <a:rPr lang="en-US" altLang="zh-CN"/>
              <a:t>&gt;&gt;</a:t>
            </a:r>
            <a:r>
              <a:rPr lang="zh-CN" altLang="en-US"/>
              <a:t>场景描述</a:t>
            </a:r>
          </a:p>
        </p:txBody>
      </p:sp>
      <p:sp>
        <p:nvSpPr>
          <p:cNvPr id="211971" name="Rectangle 3"/>
          <p:cNvSpPr>
            <a:spLocks noGrp="1" noChangeArrowheads="1"/>
          </p:cNvSpPr>
          <p:nvPr>
            <p:ph type="body" idx="1"/>
          </p:nvPr>
        </p:nvSpPr>
        <p:spPr>
          <a:xfrm>
            <a:off x="684213" y="1414463"/>
            <a:ext cx="8197850" cy="4535487"/>
          </a:xfrm>
        </p:spPr>
        <p:txBody>
          <a:bodyPr/>
          <a:lstStyle/>
          <a:p>
            <a:pPr>
              <a:lnSpc>
                <a:spcPct val="110000"/>
              </a:lnSpc>
            </a:pPr>
            <a:r>
              <a:rPr lang="zh-CN" altLang="en-US" sz="2400"/>
              <a:t>学校招生办小林要给录取的学生批量制作录取通知书，通知书的主要内容如图所示，而学生的录取信息则放在另一文件中。要求将录取信息一一对应插入通知书相应位置。</a:t>
            </a:r>
          </a:p>
        </p:txBody>
      </p:sp>
      <p:sp>
        <p:nvSpPr>
          <p:cNvPr id="211974" name="Text Box 6"/>
          <p:cNvSpPr txBox="1">
            <a:spLocks noChangeArrowheads="1"/>
          </p:cNvSpPr>
          <p:nvPr/>
        </p:nvSpPr>
        <p:spPr bwMode="auto">
          <a:xfrm>
            <a:off x="3635375" y="5861050"/>
            <a:ext cx="990600" cy="376238"/>
          </a:xfrm>
          <a:prstGeom prst="rect">
            <a:avLst/>
          </a:prstGeom>
          <a:solidFill>
            <a:srgbClr val="CCEC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1" lang="zh-CN" altLang="en-US">
                <a:solidFill>
                  <a:srgbClr val="FF0000"/>
                </a:solidFill>
                <a:latin typeface="Times New Roman" pitchFamily="18" charset="0"/>
              </a:rPr>
              <a:t>主文档</a:t>
            </a:r>
          </a:p>
        </p:txBody>
      </p:sp>
      <p:sp>
        <p:nvSpPr>
          <p:cNvPr id="211975" name="Text Box 7"/>
          <p:cNvSpPr txBox="1">
            <a:spLocks noChangeArrowheads="1"/>
          </p:cNvSpPr>
          <p:nvPr/>
        </p:nvSpPr>
        <p:spPr bwMode="auto">
          <a:xfrm>
            <a:off x="7690048" y="5933082"/>
            <a:ext cx="914400" cy="376238"/>
          </a:xfrm>
          <a:prstGeom prst="rect">
            <a:avLst/>
          </a:prstGeom>
          <a:solidFill>
            <a:srgbClr val="CCEC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1" lang="zh-CN" altLang="en-US" dirty="0">
                <a:solidFill>
                  <a:srgbClr val="FF0000"/>
                </a:solidFill>
                <a:latin typeface="Times New Roman" pitchFamily="18" charset="0"/>
              </a:rPr>
              <a:t>数据源</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189</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1000"/>
                                  </p:stCondLst>
                                  <p:childTnLst>
                                    <p:set>
                                      <p:cBhvr>
                                        <p:cTn id="6" dur="1" fill="hold">
                                          <p:stCondLst>
                                            <p:cond delay="0"/>
                                          </p:stCondLst>
                                        </p:cTn>
                                        <p:tgtEl>
                                          <p:spTgt spid="211974"/>
                                        </p:tgtEl>
                                        <p:attrNameLst>
                                          <p:attrName>style.visibility</p:attrName>
                                        </p:attrNameLst>
                                      </p:cBhvr>
                                      <p:to>
                                        <p:strVal val="visible"/>
                                      </p:to>
                                    </p:set>
                                    <p:anim calcmode="lin" valueType="num">
                                      <p:cBhvr>
                                        <p:cTn id="7" dur="500" fill="hold"/>
                                        <p:tgtEl>
                                          <p:spTgt spid="211974"/>
                                        </p:tgtEl>
                                        <p:attrNameLst>
                                          <p:attrName>ppt_w</p:attrName>
                                        </p:attrNameLst>
                                      </p:cBhvr>
                                      <p:tavLst>
                                        <p:tav tm="0">
                                          <p:val>
                                            <p:fltVal val="0"/>
                                          </p:val>
                                        </p:tav>
                                        <p:tav tm="100000">
                                          <p:val>
                                            <p:strVal val="#ppt_w"/>
                                          </p:val>
                                        </p:tav>
                                      </p:tavLst>
                                    </p:anim>
                                    <p:anim calcmode="lin" valueType="num">
                                      <p:cBhvr>
                                        <p:cTn id="8" dur="500" fill="hold"/>
                                        <p:tgtEl>
                                          <p:spTgt spid="211974"/>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1500"/>
                            </p:stCondLst>
                            <p:childTnLst>
                              <p:par>
                                <p:cTn id="10" presetID="17" presetClass="entr" presetSubtype="10" fill="hold" grpId="0" nodeType="afterEffect">
                                  <p:stCondLst>
                                    <p:cond delay="1000"/>
                                  </p:stCondLst>
                                  <p:childTnLst>
                                    <p:set>
                                      <p:cBhvr>
                                        <p:cTn id="11" dur="1" fill="hold">
                                          <p:stCondLst>
                                            <p:cond delay="0"/>
                                          </p:stCondLst>
                                        </p:cTn>
                                        <p:tgtEl>
                                          <p:spTgt spid="211975"/>
                                        </p:tgtEl>
                                        <p:attrNameLst>
                                          <p:attrName>style.visibility</p:attrName>
                                        </p:attrNameLst>
                                      </p:cBhvr>
                                      <p:to>
                                        <p:strVal val="visible"/>
                                      </p:to>
                                    </p:set>
                                    <p:anim calcmode="lin" valueType="num">
                                      <p:cBhvr>
                                        <p:cTn id="12" dur="500" fill="hold"/>
                                        <p:tgtEl>
                                          <p:spTgt spid="211975"/>
                                        </p:tgtEl>
                                        <p:attrNameLst>
                                          <p:attrName>ppt_w</p:attrName>
                                        </p:attrNameLst>
                                      </p:cBhvr>
                                      <p:tavLst>
                                        <p:tav tm="0">
                                          <p:val>
                                            <p:fltVal val="0"/>
                                          </p:val>
                                        </p:tav>
                                        <p:tav tm="100000">
                                          <p:val>
                                            <p:strVal val="#ppt_w"/>
                                          </p:val>
                                        </p:tav>
                                      </p:tavLst>
                                    </p:anim>
                                    <p:anim calcmode="lin" valueType="num">
                                      <p:cBhvr>
                                        <p:cTn id="13" dur="500" fill="hold"/>
                                        <p:tgtEl>
                                          <p:spTgt spid="21197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4" grpId="0" animBg="1" autoUpdateAnimBg="0"/>
      <p:bldP spid="211975"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dirty="0"/>
              <a:t>1 </a:t>
            </a:r>
            <a:r>
              <a:rPr lang="zh-CN" altLang="en-US" sz="2400" dirty="0"/>
              <a:t>快速访问工具栏及功能区的定制</a:t>
            </a:r>
            <a:r>
              <a:rPr lang="en-US" altLang="zh-CN" sz="2400" dirty="0"/>
              <a:t>&gt;&gt;3.</a:t>
            </a:r>
            <a:r>
              <a:rPr lang="zh-CN" altLang="en-US" sz="2400" dirty="0"/>
              <a:t>实现方法</a:t>
            </a:r>
          </a:p>
        </p:txBody>
      </p:sp>
      <p:sp>
        <p:nvSpPr>
          <p:cNvPr id="3" name="内容占位符 2"/>
          <p:cNvSpPr>
            <a:spLocks noGrp="1"/>
          </p:cNvSpPr>
          <p:nvPr>
            <p:ph idx="1"/>
          </p:nvPr>
        </p:nvSpPr>
        <p:spPr/>
        <p:txBody>
          <a:bodyPr/>
          <a:lstStyle/>
          <a:p>
            <a:pPr marL="342900" lvl="1" indent="-342900">
              <a:buClr>
                <a:srgbClr val="FF3300"/>
              </a:buClr>
              <a:buSzPct val="80000"/>
              <a:buFont typeface="Wingdings" pitchFamily="2" charset="2"/>
              <a:buChar char="p"/>
            </a:pPr>
            <a:r>
              <a:rPr lang="zh-CN" altLang="zh-CN" dirty="0"/>
              <a:t>新增语言翻译功能</a:t>
            </a:r>
            <a:endParaRPr lang="en-US" altLang="zh-CN" dirty="0"/>
          </a:p>
          <a:p>
            <a:endParaRPr lang="zh-CN" altLang="en-US" dirty="0"/>
          </a:p>
        </p:txBody>
      </p:sp>
      <p:pic>
        <p:nvPicPr>
          <p:cNvPr id="325634" name="Picture 2" descr="翻译屏幕提示功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132856"/>
            <a:ext cx="5760640" cy="416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12"/>
          </p:nvPr>
        </p:nvSpPr>
        <p:spPr/>
        <p:txBody>
          <a:bodyPr/>
          <a:lstStyle/>
          <a:p>
            <a:fld id="{F0D39DE6-22DC-4866-9A65-23BCF6534BB8}" type="slidenum">
              <a:rPr lang="en-US" altLang="zh-CN" smtClean="0"/>
              <a:pPr/>
              <a:t>19</a:t>
            </a:fld>
            <a:endParaRPr lang="en-US" altLang="zh-CN"/>
          </a:p>
        </p:txBody>
      </p:sp>
    </p:spTree>
    <p:extLst>
      <p:ext uri="{BB962C8B-B14F-4D97-AF65-F5344CB8AC3E}">
        <p14:creationId xmlns:p14="http://schemas.microsoft.com/office/powerpoint/2010/main" val="732060669"/>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a:lstStyle/>
          <a:p>
            <a:r>
              <a:rPr lang="en-US" altLang="zh-CN"/>
              <a:t>7</a:t>
            </a:r>
            <a:r>
              <a:rPr lang="zh-CN" altLang="en-US"/>
              <a:t>邮件合并的应用</a:t>
            </a:r>
            <a:r>
              <a:rPr lang="en-US" altLang="zh-CN"/>
              <a:t>&gt;&gt; 1</a:t>
            </a:r>
            <a:r>
              <a:rPr lang="zh-CN" altLang="en-US"/>
              <a:t>．案例分析</a:t>
            </a:r>
          </a:p>
        </p:txBody>
      </p:sp>
      <p:sp>
        <p:nvSpPr>
          <p:cNvPr id="212995" name="Rectangle 3"/>
          <p:cNvSpPr>
            <a:spLocks noGrp="1" noChangeArrowheads="1"/>
          </p:cNvSpPr>
          <p:nvPr>
            <p:ph type="body" idx="1"/>
          </p:nvPr>
        </p:nvSpPr>
        <p:spPr/>
        <p:txBody>
          <a:bodyPr/>
          <a:lstStyle/>
          <a:p>
            <a:r>
              <a:rPr lang="zh-CN" altLang="zh-CN" sz="2400" dirty="0"/>
              <a:t>利用“邮件”功能选项卡中的工具按钮可以完成本案例的操作</a:t>
            </a:r>
            <a:r>
              <a:rPr lang="zh-CN" altLang="en-US" sz="2400" dirty="0" smtClean="0"/>
              <a:t>。 </a:t>
            </a:r>
            <a:endParaRPr lang="zh-CN" altLang="en-US" sz="2400"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190</a:t>
            </a:fld>
            <a:endParaRPr lang="en-US" altLang="zh-CN"/>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r>
              <a:rPr lang="en-US" altLang="zh-CN"/>
              <a:t>7</a:t>
            </a:r>
            <a:r>
              <a:rPr lang="zh-CN" altLang="en-US"/>
              <a:t>邮件合并的应用</a:t>
            </a:r>
            <a:r>
              <a:rPr lang="en-US" altLang="zh-CN"/>
              <a:t>&gt;&gt; 2</a:t>
            </a:r>
            <a:r>
              <a:rPr lang="zh-CN" altLang="en-US"/>
              <a:t>．相关知识点</a:t>
            </a:r>
          </a:p>
        </p:txBody>
      </p:sp>
      <p:sp>
        <p:nvSpPr>
          <p:cNvPr id="214019" name="Rectangle 3"/>
          <p:cNvSpPr>
            <a:spLocks noGrp="1" noChangeArrowheads="1"/>
          </p:cNvSpPr>
          <p:nvPr>
            <p:ph type="body" idx="1"/>
          </p:nvPr>
        </p:nvSpPr>
        <p:spPr>
          <a:xfrm>
            <a:off x="684213" y="1557338"/>
            <a:ext cx="8197850" cy="3600450"/>
          </a:xfrm>
        </p:spPr>
        <p:txBody>
          <a:bodyPr/>
          <a:lstStyle/>
          <a:p>
            <a:pPr marL="533400" indent="-533400">
              <a:buFont typeface="Wingdings" pitchFamily="2" charset="2"/>
              <a:buAutoNum type="arabicPeriod"/>
            </a:pPr>
            <a:r>
              <a:rPr lang="zh-CN" altLang="en-US"/>
              <a:t>邮件合并通过合并一个主文档和一个数据源来实现的。</a:t>
            </a:r>
          </a:p>
          <a:p>
            <a:pPr marL="533400" indent="-533400">
              <a:buFont typeface="Wingdings" pitchFamily="2" charset="2"/>
              <a:buAutoNum type="arabicPeriod"/>
            </a:pPr>
            <a:r>
              <a:rPr lang="zh-CN" altLang="en-US"/>
              <a:t>主文档包含文档中固定不变的正文内容。</a:t>
            </a:r>
          </a:p>
          <a:p>
            <a:pPr marL="533400" indent="-533400">
              <a:buFont typeface="Wingdings" pitchFamily="2" charset="2"/>
              <a:buAutoNum type="arabicPeriod"/>
            </a:pPr>
            <a:r>
              <a:rPr lang="zh-CN" altLang="en-US"/>
              <a:t>数据源包含文档中要变化的内容。</a:t>
            </a:r>
          </a:p>
          <a:p>
            <a:pPr marL="533400" indent="-533400">
              <a:buFont typeface="Wingdings" pitchFamily="2" charset="2"/>
              <a:buAutoNum type="arabicPeriod"/>
            </a:pPr>
            <a:r>
              <a:rPr lang="zh-CN" altLang="en-US"/>
              <a:t>数据源可以直接利用</a:t>
            </a:r>
            <a:r>
              <a:rPr lang="en-US" altLang="zh-CN"/>
              <a:t>Word</a:t>
            </a:r>
            <a:r>
              <a:rPr lang="zh-CN" altLang="en-US"/>
              <a:t>建立一个仅有表格的文档保存后作为数据源文件使用，也可以来自</a:t>
            </a:r>
            <a:r>
              <a:rPr lang="en-US" altLang="zh-CN"/>
              <a:t>ccess</a:t>
            </a:r>
            <a:r>
              <a:rPr lang="zh-CN" altLang="en-US"/>
              <a:t>、</a:t>
            </a:r>
            <a:r>
              <a:rPr lang="en-US" altLang="zh-CN"/>
              <a:t>Excel</a:t>
            </a:r>
            <a:r>
              <a:rPr lang="zh-CN" altLang="en-US"/>
              <a:t>或</a:t>
            </a:r>
            <a:r>
              <a:rPr lang="en-US" altLang="zh-CN"/>
              <a:t>Visual FoxPro</a:t>
            </a:r>
            <a:r>
              <a:rPr lang="zh-CN" altLang="en-US"/>
              <a:t>等程序创建。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191</a:t>
            </a:fld>
            <a:endParaRPr lang="en-US" altLang="zh-CN"/>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p:txBody>
          <a:bodyPr/>
          <a:lstStyle/>
          <a:p>
            <a:r>
              <a:rPr lang="en-US" altLang="zh-CN"/>
              <a:t>7</a:t>
            </a:r>
            <a:r>
              <a:rPr lang="zh-CN" altLang="en-US"/>
              <a:t>邮件合并的应用</a:t>
            </a:r>
            <a:r>
              <a:rPr lang="en-US" altLang="zh-CN"/>
              <a:t>&gt;&gt; 3</a:t>
            </a:r>
            <a:r>
              <a:rPr lang="zh-CN" altLang="en-US"/>
              <a:t>．实现方法 </a:t>
            </a:r>
          </a:p>
        </p:txBody>
      </p:sp>
      <p:sp>
        <p:nvSpPr>
          <p:cNvPr id="215043" name="Rectangle 3"/>
          <p:cNvSpPr>
            <a:spLocks noGrp="1" noChangeArrowheads="1"/>
          </p:cNvSpPr>
          <p:nvPr>
            <p:ph type="body" idx="1"/>
          </p:nvPr>
        </p:nvSpPr>
        <p:spPr/>
        <p:txBody>
          <a:bodyPr/>
          <a:lstStyle/>
          <a:p>
            <a:r>
              <a:rPr lang="zh-CN" altLang="en-US" sz="2400" dirty="0"/>
              <a:t>（</a:t>
            </a:r>
            <a:r>
              <a:rPr lang="en-US" altLang="zh-CN" sz="2400" dirty="0"/>
              <a:t>1</a:t>
            </a:r>
            <a:r>
              <a:rPr lang="zh-CN" altLang="en-US" sz="2400" dirty="0"/>
              <a:t>）创建主文档</a:t>
            </a:r>
          </a:p>
          <a:p>
            <a:pPr lvl="1" eaLnBrk="0" hangingPunct="0">
              <a:spcBef>
                <a:spcPct val="50000"/>
              </a:spcBef>
              <a:buClrTx/>
              <a:buSzTx/>
              <a:buFontTx/>
              <a:buNone/>
            </a:pPr>
            <a:r>
              <a:rPr lang="zh-CN" altLang="zh-CN" sz="2000" dirty="0"/>
              <a:t>“邮件→开始邮件合并</a:t>
            </a:r>
            <a:r>
              <a:rPr lang="en-US" altLang="zh-CN" sz="2000" dirty="0"/>
              <a:t>|</a:t>
            </a:r>
            <a:r>
              <a:rPr lang="zh-CN" altLang="zh-CN" sz="2000" dirty="0"/>
              <a:t>开始邮件</a:t>
            </a:r>
            <a:r>
              <a:rPr lang="zh-CN" altLang="zh-CN" sz="2000" dirty="0" smtClean="0"/>
              <a:t>合并</a:t>
            </a:r>
            <a:r>
              <a:rPr lang="zh-CN" altLang="zh-CN" sz="2000" dirty="0"/>
              <a:t>→</a:t>
            </a:r>
            <a:r>
              <a:rPr lang="zh-CN" altLang="zh-CN" sz="2000" dirty="0" smtClean="0"/>
              <a:t>普通</a:t>
            </a:r>
            <a:r>
              <a:rPr lang="en-US" altLang="zh-CN" sz="2000" dirty="0"/>
              <a:t>Word</a:t>
            </a:r>
            <a:r>
              <a:rPr lang="zh-CN" altLang="zh-CN" sz="2000" dirty="0"/>
              <a:t>文档</a:t>
            </a:r>
            <a:r>
              <a:rPr lang="zh-CN" altLang="zh-CN" sz="2000" dirty="0" smtClean="0"/>
              <a:t>”</a:t>
            </a:r>
            <a:endParaRPr lang="zh-CN" altLang="en-US" sz="2000" dirty="0"/>
          </a:p>
        </p:txBody>
      </p:sp>
      <p:pic>
        <p:nvPicPr>
          <p:cNvPr id="203778" name="Picture 2" descr="主文档类型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04964" y="2708919"/>
            <a:ext cx="2376264" cy="3683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192</a:t>
            </a:fld>
            <a:endParaRPr lang="en-US" altLang="zh-CN"/>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p:txBody>
          <a:bodyPr/>
          <a:lstStyle/>
          <a:p>
            <a:r>
              <a:rPr lang="en-US" altLang="zh-CN"/>
              <a:t>7</a:t>
            </a:r>
            <a:r>
              <a:rPr lang="zh-CN" altLang="en-US"/>
              <a:t>邮件合并的应用</a:t>
            </a:r>
            <a:r>
              <a:rPr lang="en-US" altLang="zh-CN"/>
              <a:t>&gt;&gt; 3</a:t>
            </a:r>
            <a:r>
              <a:rPr lang="zh-CN" altLang="en-US"/>
              <a:t>．实现方法</a:t>
            </a:r>
          </a:p>
        </p:txBody>
      </p:sp>
      <p:sp>
        <p:nvSpPr>
          <p:cNvPr id="216067" name="Rectangle 3"/>
          <p:cNvSpPr>
            <a:spLocks noGrp="1" noChangeArrowheads="1"/>
          </p:cNvSpPr>
          <p:nvPr>
            <p:ph type="body" idx="1"/>
          </p:nvPr>
        </p:nvSpPr>
        <p:spPr>
          <a:xfrm>
            <a:off x="684213" y="1485900"/>
            <a:ext cx="8197850" cy="2159000"/>
          </a:xfrm>
        </p:spPr>
        <p:txBody>
          <a:bodyPr/>
          <a:lstStyle/>
          <a:p>
            <a:r>
              <a:rPr lang="zh-CN" altLang="en-US" dirty="0"/>
              <a:t>（</a:t>
            </a:r>
            <a:r>
              <a:rPr lang="en-US" altLang="zh-CN" dirty="0"/>
              <a:t>2</a:t>
            </a:r>
            <a:r>
              <a:rPr lang="zh-CN" altLang="en-US" dirty="0"/>
              <a:t>）创建数据源</a:t>
            </a:r>
          </a:p>
          <a:p>
            <a:pPr lvl="1"/>
            <a:r>
              <a:rPr lang="zh-CN" altLang="zh-CN" dirty="0"/>
              <a:t>“邮件→开始邮件合并</a:t>
            </a:r>
            <a:r>
              <a:rPr lang="en-US" altLang="zh-CN" dirty="0"/>
              <a:t>|</a:t>
            </a:r>
            <a:r>
              <a:rPr lang="zh-CN" altLang="zh-CN" dirty="0"/>
              <a:t>选择</a:t>
            </a:r>
            <a:r>
              <a:rPr lang="zh-CN" altLang="zh-CN" dirty="0" smtClean="0"/>
              <a:t>收件人→使用</a:t>
            </a:r>
            <a:r>
              <a:rPr lang="zh-CN" altLang="zh-CN" dirty="0"/>
              <a:t>现有列表</a:t>
            </a:r>
            <a:r>
              <a:rPr lang="zh-CN" altLang="zh-CN" dirty="0" smtClean="0"/>
              <a:t>” </a:t>
            </a:r>
            <a:r>
              <a:rPr lang="zh-CN" altLang="en-US" sz="2400" dirty="0" smtClean="0"/>
              <a:t>方法</a:t>
            </a:r>
            <a:r>
              <a:rPr lang="zh-CN" altLang="en-US" sz="2400" dirty="0"/>
              <a:t>一：使用</a:t>
            </a:r>
            <a:r>
              <a:rPr lang="en-US" altLang="zh-CN" sz="2400" dirty="0"/>
              <a:t>Word</a:t>
            </a:r>
            <a:r>
              <a:rPr lang="zh-CN" altLang="en-US" sz="2400" dirty="0"/>
              <a:t>文档作为数据源。</a:t>
            </a:r>
          </a:p>
          <a:p>
            <a:pPr lvl="1"/>
            <a:r>
              <a:rPr lang="zh-CN" altLang="en-US" dirty="0"/>
              <a:t>选择</a:t>
            </a:r>
            <a:r>
              <a:rPr lang="zh-CN" altLang="en-US" dirty="0">
                <a:latin typeface="Arial"/>
              </a:rPr>
              <a:t>“</a:t>
            </a:r>
            <a:r>
              <a:rPr lang="zh-CN" altLang="en-US" dirty="0"/>
              <a:t>录取信息表</a:t>
            </a:r>
            <a:r>
              <a:rPr lang="en-US" altLang="zh-CN" dirty="0" smtClean="0"/>
              <a:t>1.docx</a:t>
            </a:r>
            <a:r>
              <a:rPr lang="en-US" altLang="zh-CN" dirty="0" smtClean="0">
                <a:latin typeface="Arial"/>
              </a:rPr>
              <a:t>”</a:t>
            </a:r>
            <a:r>
              <a:rPr lang="zh-CN" altLang="en-US" dirty="0"/>
              <a:t>文件。</a:t>
            </a:r>
          </a:p>
        </p:txBody>
      </p:sp>
      <p:pic>
        <p:nvPicPr>
          <p:cNvPr id="204802" name="Picture 2" descr="录取信息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1000" y="3212976"/>
            <a:ext cx="3541200" cy="3191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193</a:t>
            </a:fld>
            <a:endParaRPr lang="en-US" altLang="zh-CN"/>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ChangeArrowheads="1"/>
          </p:cNvSpPr>
          <p:nvPr>
            <p:ph type="title"/>
          </p:nvPr>
        </p:nvSpPr>
        <p:spPr/>
        <p:txBody>
          <a:bodyPr/>
          <a:lstStyle/>
          <a:p>
            <a:r>
              <a:rPr lang="en-US" altLang="zh-CN"/>
              <a:t>7</a:t>
            </a:r>
            <a:r>
              <a:rPr lang="zh-CN" altLang="en-US"/>
              <a:t>邮件合并的应用</a:t>
            </a:r>
            <a:r>
              <a:rPr lang="en-US" altLang="zh-CN"/>
              <a:t>&gt;&gt; 3</a:t>
            </a:r>
            <a:r>
              <a:rPr lang="zh-CN" altLang="en-US"/>
              <a:t>．实现方法</a:t>
            </a:r>
          </a:p>
        </p:txBody>
      </p:sp>
      <p:sp>
        <p:nvSpPr>
          <p:cNvPr id="272387" name="Rectangle 3"/>
          <p:cNvSpPr>
            <a:spLocks noGrp="1" noChangeArrowheads="1"/>
          </p:cNvSpPr>
          <p:nvPr>
            <p:ph type="body" idx="1"/>
          </p:nvPr>
        </p:nvSpPr>
        <p:spPr/>
        <p:txBody>
          <a:bodyPr/>
          <a:lstStyle/>
          <a:p>
            <a:pPr>
              <a:buFont typeface="Wingdings" pitchFamily="2" charset="2"/>
              <a:buNone/>
            </a:pPr>
            <a:r>
              <a:rPr lang="zh-CN" altLang="en-US" sz="2400"/>
              <a:t>方法二：使用 </a:t>
            </a:r>
            <a:r>
              <a:rPr lang="en-US" altLang="zh-CN" sz="2400"/>
              <a:t>Excel </a:t>
            </a:r>
            <a:r>
              <a:rPr lang="zh-CN" altLang="en-US" sz="2400"/>
              <a:t>文档作为数据源。</a:t>
            </a:r>
          </a:p>
          <a:p>
            <a:pPr lvl="1"/>
            <a:r>
              <a:rPr lang="zh-CN" altLang="en-US"/>
              <a:t>选择</a:t>
            </a:r>
            <a:r>
              <a:rPr lang="zh-CN" altLang="en-US">
                <a:latin typeface="Arial"/>
              </a:rPr>
              <a:t>“</a:t>
            </a:r>
            <a:r>
              <a:rPr lang="zh-CN" altLang="en-US"/>
              <a:t>录取信息表</a:t>
            </a:r>
            <a:r>
              <a:rPr lang="en-US" altLang="zh-CN"/>
              <a:t>2.xls</a:t>
            </a:r>
            <a:r>
              <a:rPr lang="en-US" altLang="zh-CN">
                <a:latin typeface="Arial"/>
              </a:rPr>
              <a:t>”</a:t>
            </a:r>
            <a:r>
              <a:rPr lang="zh-CN" altLang="en-US"/>
              <a:t>文件</a:t>
            </a:r>
            <a:r>
              <a:rPr lang="zh-CN" altLang="en-US">
                <a:sym typeface="Wingdings" pitchFamily="2" charset="2"/>
              </a:rPr>
              <a:t>选择表格</a:t>
            </a:r>
            <a:r>
              <a:rPr lang="zh-CN" altLang="en-US"/>
              <a:t>。</a:t>
            </a:r>
          </a:p>
        </p:txBody>
      </p:sp>
      <p:pic>
        <p:nvPicPr>
          <p:cNvPr id="205826" name="Picture 2" descr="Excel数据源"/>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735" y="2511029"/>
            <a:ext cx="3345209" cy="388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27" name="Picture 3" descr="选择表格"/>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645024"/>
            <a:ext cx="4117975" cy="190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194</a:t>
            </a:fld>
            <a:endParaRPr lang="en-US" altLang="zh-CN"/>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a:lstStyle/>
          <a:p>
            <a:r>
              <a:rPr lang="en-US" altLang="zh-CN"/>
              <a:t>7</a:t>
            </a:r>
            <a:r>
              <a:rPr lang="zh-CN" altLang="en-US"/>
              <a:t>邮件合并的应用</a:t>
            </a:r>
            <a:r>
              <a:rPr lang="en-US" altLang="zh-CN"/>
              <a:t>&gt;&gt; 3</a:t>
            </a:r>
            <a:r>
              <a:rPr lang="zh-CN" altLang="en-US"/>
              <a:t>．实现方法</a:t>
            </a:r>
          </a:p>
        </p:txBody>
      </p:sp>
      <p:sp>
        <p:nvSpPr>
          <p:cNvPr id="217093" name="Rectangle 5"/>
          <p:cNvSpPr>
            <a:spLocks noGrp="1" noChangeArrowheads="1"/>
          </p:cNvSpPr>
          <p:nvPr>
            <p:ph type="body" idx="1"/>
          </p:nvPr>
        </p:nvSpPr>
        <p:spPr/>
        <p:txBody>
          <a:bodyPr/>
          <a:lstStyle/>
          <a:p>
            <a:r>
              <a:rPr lang="zh-CN" altLang="en-US" dirty="0"/>
              <a:t>（</a:t>
            </a:r>
            <a:r>
              <a:rPr lang="en-US" altLang="zh-CN" dirty="0"/>
              <a:t>3</a:t>
            </a:r>
            <a:r>
              <a:rPr lang="zh-CN" altLang="en-US" dirty="0"/>
              <a:t>）插入合并域</a:t>
            </a:r>
          </a:p>
          <a:p>
            <a:pPr lvl="1"/>
            <a:r>
              <a:rPr lang="zh-CN" altLang="zh-CN" dirty="0"/>
              <a:t>“邮件→编写和插入域</a:t>
            </a:r>
            <a:r>
              <a:rPr lang="en-US" altLang="zh-CN" dirty="0"/>
              <a:t>|</a:t>
            </a:r>
            <a:r>
              <a:rPr lang="zh-CN" altLang="zh-CN" dirty="0"/>
              <a:t>插入合并域” </a:t>
            </a:r>
            <a:r>
              <a:rPr lang="zh-CN" altLang="en-US" dirty="0" smtClean="0"/>
              <a:t>。</a:t>
            </a:r>
            <a:endParaRPr lang="zh-CN" altLang="en-US" dirty="0"/>
          </a:p>
        </p:txBody>
      </p:sp>
      <p:sp>
        <p:nvSpPr>
          <p:cNvPr id="217094" name="Text Box 6"/>
          <p:cNvSpPr txBox="1">
            <a:spLocks noChangeArrowheads="1"/>
          </p:cNvSpPr>
          <p:nvPr/>
        </p:nvSpPr>
        <p:spPr bwMode="auto">
          <a:xfrm>
            <a:off x="2771775" y="5984875"/>
            <a:ext cx="3455988"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1" lang="en-US" altLang="zh-CN" sz="2000">
                <a:latin typeface="Times New Roman" pitchFamily="18" charset="0"/>
              </a:rPr>
              <a:t> </a:t>
            </a:r>
            <a:r>
              <a:rPr kumimoji="1" lang="zh-CN" altLang="en-US" sz="2000">
                <a:latin typeface="Times New Roman" pitchFamily="18" charset="0"/>
              </a:rPr>
              <a:t>插入“合并域”后的文档 </a:t>
            </a:r>
          </a:p>
        </p:txBody>
      </p:sp>
      <p:pic>
        <p:nvPicPr>
          <p:cNvPr id="206850" name="Picture 2" descr="插入合并域的主文档"/>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849736"/>
            <a:ext cx="5040220" cy="27363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195</a:t>
            </a:fld>
            <a:endParaRPr lang="en-US" altLang="zh-CN"/>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a:xfrm>
            <a:off x="882650" y="404813"/>
            <a:ext cx="7721600" cy="841375"/>
          </a:xfrm>
        </p:spPr>
        <p:txBody>
          <a:bodyPr/>
          <a:lstStyle/>
          <a:p>
            <a:r>
              <a:rPr lang="en-US" altLang="zh-CN"/>
              <a:t>7</a:t>
            </a:r>
            <a:r>
              <a:rPr lang="zh-CN" altLang="en-US"/>
              <a:t>邮件合并的应用</a:t>
            </a:r>
            <a:r>
              <a:rPr lang="en-US" altLang="zh-CN"/>
              <a:t>&gt;&gt; 3</a:t>
            </a:r>
            <a:r>
              <a:rPr lang="zh-CN" altLang="en-US"/>
              <a:t>．实现方法</a:t>
            </a:r>
          </a:p>
        </p:txBody>
      </p:sp>
      <p:sp>
        <p:nvSpPr>
          <p:cNvPr id="220163" name="Rectangle 3"/>
          <p:cNvSpPr>
            <a:spLocks noGrp="1" noChangeArrowheads="1"/>
          </p:cNvSpPr>
          <p:nvPr>
            <p:ph type="body" idx="1"/>
          </p:nvPr>
        </p:nvSpPr>
        <p:spPr/>
        <p:txBody>
          <a:bodyPr/>
          <a:lstStyle/>
          <a:p>
            <a:r>
              <a:rPr lang="zh-CN" altLang="en-US" dirty="0"/>
              <a:t>（</a:t>
            </a:r>
            <a:r>
              <a:rPr lang="en-US" altLang="zh-CN" dirty="0"/>
              <a:t>4</a:t>
            </a:r>
            <a:r>
              <a:rPr lang="zh-CN" altLang="en-US" dirty="0"/>
              <a:t>）把数据合并到主文档</a:t>
            </a:r>
          </a:p>
          <a:p>
            <a:pPr lvl="1"/>
            <a:r>
              <a:rPr lang="zh-CN" altLang="zh-CN" dirty="0"/>
              <a:t>“邮件→完成</a:t>
            </a:r>
            <a:r>
              <a:rPr lang="en-US" altLang="zh-CN" dirty="0"/>
              <a:t>|</a:t>
            </a:r>
            <a:r>
              <a:rPr lang="zh-CN" altLang="zh-CN" dirty="0"/>
              <a:t>完成并</a:t>
            </a:r>
            <a:r>
              <a:rPr lang="zh-CN" altLang="zh-CN" dirty="0" smtClean="0"/>
              <a:t>合并</a:t>
            </a:r>
            <a:r>
              <a:rPr lang="zh-CN" altLang="zh-CN" dirty="0"/>
              <a:t>→</a:t>
            </a:r>
            <a:r>
              <a:rPr lang="zh-CN" altLang="zh-CN" dirty="0" smtClean="0"/>
              <a:t>编辑单个文档” </a:t>
            </a:r>
            <a:r>
              <a:rPr lang="zh-CN" altLang="en-US" dirty="0" smtClean="0"/>
              <a:t>。</a:t>
            </a:r>
            <a:endParaRPr lang="zh-CN" altLang="en-US" dirty="0"/>
          </a:p>
        </p:txBody>
      </p:sp>
      <p:pic>
        <p:nvPicPr>
          <p:cNvPr id="207874" name="Picture 2" descr="合并到新文档"/>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924944"/>
            <a:ext cx="4825896" cy="2664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196</a:t>
            </a:fld>
            <a:endParaRPr lang="en-US" altLang="zh-CN"/>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邮件</a:t>
            </a:r>
            <a:r>
              <a:rPr lang="zh-CN" altLang="zh-CN" dirty="0" smtClean="0"/>
              <a:t>合并</a:t>
            </a:r>
            <a:r>
              <a:rPr lang="zh-CN" altLang="en-US" dirty="0" smtClean="0"/>
              <a:t>结果</a:t>
            </a:r>
            <a:endParaRPr lang="zh-CN" altLang="en-US" dirty="0"/>
          </a:p>
        </p:txBody>
      </p:sp>
      <p:pic>
        <p:nvPicPr>
          <p:cNvPr id="208898" name="Picture 2" descr="邮件合并样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204863"/>
            <a:ext cx="6912768" cy="377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12"/>
          </p:nvPr>
        </p:nvSpPr>
        <p:spPr/>
        <p:txBody>
          <a:bodyPr/>
          <a:lstStyle/>
          <a:p>
            <a:fld id="{F0D39DE6-22DC-4866-9A65-23BCF6534BB8}" type="slidenum">
              <a:rPr lang="en-US" altLang="zh-CN" smtClean="0"/>
              <a:pPr/>
              <a:t>197</a:t>
            </a:fld>
            <a:endParaRPr lang="en-US" altLang="zh-CN"/>
          </a:p>
        </p:txBody>
      </p:sp>
    </p:spTree>
    <p:extLst>
      <p:ext uri="{BB962C8B-B14F-4D97-AF65-F5344CB8AC3E}">
        <p14:creationId xmlns:p14="http://schemas.microsoft.com/office/powerpoint/2010/main" val="352105700"/>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r>
              <a:rPr lang="en-US" altLang="zh-CN"/>
              <a:t>7</a:t>
            </a:r>
            <a:r>
              <a:rPr lang="zh-CN" altLang="en-US"/>
              <a:t>邮件合并的应用</a:t>
            </a:r>
            <a:r>
              <a:rPr lang="en-US" altLang="zh-CN"/>
              <a:t>&gt;&gt;</a:t>
            </a:r>
            <a:r>
              <a:rPr lang="en-US" altLang="zh-CN" sz="2400"/>
              <a:t> </a:t>
            </a:r>
            <a:r>
              <a:rPr lang="en-US" altLang="zh-CN"/>
              <a:t>4</a:t>
            </a:r>
            <a:r>
              <a:rPr lang="zh-CN" altLang="en-US"/>
              <a:t>．课堂实践</a:t>
            </a:r>
          </a:p>
        </p:txBody>
      </p:sp>
      <p:sp>
        <p:nvSpPr>
          <p:cNvPr id="221187" name="Rectangle 3"/>
          <p:cNvSpPr>
            <a:spLocks noGrp="1" noChangeArrowheads="1"/>
          </p:cNvSpPr>
          <p:nvPr>
            <p:ph type="body" idx="1"/>
          </p:nvPr>
        </p:nvSpPr>
        <p:spPr>
          <a:xfrm>
            <a:off x="684213" y="1557338"/>
            <a:ext cx="8197850" cy="3816350"/>
          </a:xfrm>
        </p:spPr>
        <p:txBody>
          <a:bodyPr/>
          <a:lstStyle/>
          <a:p>
            <a:pPr>
              <a:lnSpc>
                <a:spcPct val="90000"/>
              </a:lnSpc>
            </a:pPr>
            <a:r>
              <a:rPr lang="zh-CN" altLang="en-US" dirty="0"/>
              <a:t>（</a:t>
            </a:r>
            <a:r>
              <a:rPr lang="en-US" altLang="zh-CN" dirty="0"/>
              <a:t>1</a:t>
            </a:r>
            <a:r>
              <a:rPr lang="zh-CN" altLang="en-US" dirty="0"/>
              <a:t>）实践本案例。</a:t>
            </a:r>
          </a:p>
          <a:p>
            <a:pPr>
              <a:lnSpc>
                <a:spcPct val="90000"/>
              </a:lnSpc>
            </a:pPr>
            <a:r>
              <a:rPr lang="zh-CN" altLang="en-US" dirty="0"/>
              <a:t>（</a:t>
            </a:r>
            <a:r>
              <a:rPr lang="en-US" altLang="zh-CN" dirty="0"/>
              <a:t>2</a:t>
            </a:r>
            <a:r>
              <a:rPr lang="zh-CN" altLang="en-US" dirty="0"/>
              <a:t>）打开文件</a:t>
            </a:r>
            <a:r>
              <a:rPr lang="zh-CN" altLang="en-US" dirty="0">
                <a:latin typeface="Arial"/>
              </a:rPr>
              <a:t>“</a:t>
            </a:r>
            <a:r>
              <a:rPr lang="zh-CN" altLang="en-US" dirty="0"/>
              <a:t>成绩</a:t>
            </a:r>
            <a:r>
              <a:rPr lang="zh-CN" altLang="en-US" dirty="0" smtClean="0"/>
              <a:t>通知单</a:t>
            </a:r>
            <a:r>
              <a:rPr lang="en-US" altLang="zh-CN" dirty="0" smtClean="0"/>
              <a:t>.</a:t>
            </a:r>
            <a:r>
              <a:rPr lang="en-US" altLang="zh-CN" dirty="0" err="1" smtClean="0"/>
              <a:t>docx</a:t>
            </a:r>
            <a:r>
              <a:rPr lang="en-US" altLang="zh-CN" dirty="0" smtClean="0">
                <a:latin typeface="Arial"/>
              </a:rPr>
              <a:t>”</a:t>
            </a:r>
            <a:r>
              <a:rPr lang="zh-CN" altLang="en-US" dirty="0"/>
              <a:t>，以该文档为主文档，以</a:t>
            </a:r>
            <a:r>
              <a:rPr lang="zh-CN" altLang="en-US" dirty="0">
                <a:latin typeface="Arial"/>
              </a:rPr>
              <a:t>“</a:t>
            </a:r>
            <a:r>
              <a:rPr lang="zh-CN" altLang="en-US" dirty="0"/>
              <a:t>姓名和</a:t>
            </a:r>
            <a:r>
              <a:rPr lang="zh-CN" altLang="en-US" dirty="0" smtClean="0"/>
              <a:t>成绩</a:t>
            </a:r>
            <a:r>
              <a:rPr lang="en-US" altLang="zh-CN" dirty="0" smtClean="0"/>
              <a:t>.</a:t>
            </a:r>
            <a:r>
              <a:rPr lang="en-US" altLang="zh-CN" dirty="0" err="1" smtClean="0"/>
              <a:t>docx</a:t>
            </a:r>
            <a:r>
              <a:rPr lang="en-US" altLang="zh-CN" dirty="0" smtClean="0">
                <a:latin typeface="Arial"/>
              </a:rPr>
              <a:t>”</a:t>
            </a:r>
            <a:r>
              <a:rPr lang="zh-CN" altLang="en-US" dirty="0"/>
              <a:t>为数据源，进行邮件合并，把生成的新文档以</a:t>
            </a:r>
            <a:r>
              <a:rPr lang="zh-CN" altLang="en-US" dirty="0">
                <a:latin typeface="Arial"/>
              </a:rPr>
              <a:t>“</a:t>
            </a:r>
            <a:r>
              <a:rPr lang="zh-CN" altLang="en-US" dirty="0"/>
              <a:t>邮件合并成绩</a:t>
            </a:r>
            <a:r>
              <a:rPr lang="zh-CN" altLang="en-US" dirty="0" smtClean="0"/>
              <a:t>通知单</a:t>
            </a:r>
            <a:r>
              <a:rPr lang="en-US" altLang="zh-CN" dirty="0" smtClean="0"/>
              <a:t>.</a:t>
            </a:r>
            <a:r>
              <a:rPr lang="en-US" altLang="zh-CN" dirty="0" err="1" smtClean="0"/>
              <a:t>docx</a:t>
            </a:r>
            <a:r>
              <a:rPr lang="en-US" altLang="zh-CN" dirty="0" smtClean="0">
                <a:latin typeface="Arial"/>
              </a:rPr>
              <a:t>”</a:t>
            </a:r>
            <a:r>
              <a:rPr lang="zh-CN" altLang="en-US" dirty="0"/>
              <a:t>为文件名存盘。</a:t>
            </a:r>
          </a:p>
          <a:p>
            <a:pPr>
              <a:lnSpc>
                <a:spcPct val="90000"/>
              </a:lnSpc>
            </a:pPr>
            <a:r>
              <a:rPr lang="zh-CN" altLang="en-US" dirty="0"/>
              <a:t>（</a:t>
            </a:r>
            <a:r>
              <a:rPr lang="en-US" altLang="zh-CN" dirty="0"/>
              <a:t>3</a:t>
            </a:r>
            <a:r>
              <a:rPr lang="zh-CN" altLang="en-US" dirty="0"/>
              <a:t>）打开</a:t>
            </a:r>
            <a:r>
              <a:rPr lang="zh-CN" altLang="en-US" dirty="0">
                <a:latin typeface="Arial"/>
              </a:rPr>
              <a:t>“</a:t>
            </a:r>
            <a:r>
              <a:rPr lang="zh-CN" altLang="en-US" dirty="0"/>
              <a:t>求职</a:t>
            </a:r>
            <a:r>
              <a:rPr lang="zh-CN" altLang="en-US" dirty="0" smtClean="0"/>
              <a:t>函</a:t>
            </a:r>
            <a:r>
              <a:rPr lang="en-US" altLang="zh-CN" dirty="0" smtClean="0"/>
              <a:t>.</a:t>
            </a:r>
            <a:r>
              <a:rPr lang="en-US" altLang="zh-CN" dirty="0" err="1" smtClean="0"/>
              <a:t>docx</a:t>
            </a:r>
            <a:r>
              <a:rPr lang="en-US" altLang="zh-CN" dirty="0" smtClean="0">
                <a:latin typeface="Arial"/>
              </a:rPr>
              <a:t>”</a:t>
            </a:r>
            <a:r>
              <a:rPr lang="zh-CN" altLang="en-US" dirty="0"/>
              <a:t>文档，以该文档为主文档，以</a:t>
            </a:r>
            <a:r>
              <a:rPr lang="zh-CN" altLang="en-US" dirty="0">
                <a:latin typeface="Arial"/>
              </a:rPr>
              <a:t>“</a:t>
            </a:r>
            <a:r>
              <a:rPr lang="zh-CN" altLang="en-US" dirty="0"/>
              <a:t>求职</a:t>
            </a:r>
            <a:r>
              <a:rPr lang="zh-CN" altLang="en-US" dirty="0" smtClean="0"/>
              <a:t>信息</a:t>
            </a:r>
            <a:r>
              <a:rPr lang="en-US" altLang="zh-CN" dirty="0" smtClean="0"/>
              <a:t>.</a:t>
            </a:r>
            <a:r>
              <a:rPr lang="en-US" altLang="zh-CN" dirty="0" err="1" smtClean="0"/>
              <a:t>docx</a:t>
            </a:r>
            <a:r>
              <a:rPr lang="en-US" altLang="zh-CN" dirty="0" smtClean="0">
                <a:latin typeface="Arial"/>
              </a:rPr>
              <a:t>”</a:t>
            </a:r>
            <a:r>
              <a:rPr lang="zh-CN" altLang="en-US" dirty="0"/>
              <a:t>为数据源，进行邮件合并，把生成的新文档以</a:t>
            </a:r>
            <a:r>
              <a:rPr lang="zh-CN" altLang="en-US" dirty="0">
                <a:latin typeface="Arial"/>
              </a:rPr>
              <a:t>“</a:t>
            </a:r>
            <a:r>
              <a:rPr lang="zh-CN" altLang="en-US" dirty="0"/>
              <a:t>邮件合并求职</a:t>
            </a:r>
            <a:r>
              <a:rPr lang="zh-CN" altLang="en-US" dirty="0" smtClean="0"/>
              <a:t>函</a:t>
            </a:r>
            <a:r>
              <a:rPr lang="en-US" altLang="zh-CN" dirty="0" smtClean="0"/>
              <a:t>.</a:t>
            </a:r>
            <a:r>
              <a:rPr lang="en-US" altLang="zh-CN" dirty="0" err="1" smtClean="0"/>
              <a:t>docx</a:t>
            </a:r>
            <a:r>
              <a:rPr lang="en-US" altLang="zh-CN" dirty="0" smtClean="0">
                <a:latin typeface="Arial"/>
              </a:rPr>
              <a:t>”</a:t>
            </a:r>
            <a:r>
              <a:rPr lang="zh-CN" altLang="en-US" dirty="0"/>
              <a:t>为文件名存盘。</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198</a:t>
            </a:fld>
            <a:endParaRPr lang="en-US" altLang="zh-CN"/>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ctrTitle"/>
          </p:nvPr>
        </p:nvSpPr>
        <p:spPr/>
        <p:txBody>
          <a:bodyPr/>
          <a:lstStyle/>
          <a:p>
            <a:r>
              <a:rPr lang="zh-CN" altLang="en-US" dirty="0"/>
              <a:t>第</a:t>
            </a:r>
            <a:r>
              <a:rPr lang="en-US" altLang="zh-CN" dirty="0"/>
              <a:t>3</a:t>
            </a:r>
            <a:r>
              <a:rPr lang="zh-CN" altLang="en-US" dirty="0"/>
              <a:t>章 </a:t>
            </a:r>
            <a:r>
              <a:rPr lang="en-US" altLang="zh-CN" dirty="0"/>
              <a:t>Word </a:t>
            </a:r>
            <a:r>
              <a:rPr lang="en-US" altLang="zh-CN" dirty="0" smtClean="0"/>
              <a:t>2010</a:t>
            </a:r>
            <a:r>
              <a:rPr lang="zh-CN" altLang="en-US" dirty="0" smtClean="0"/>
              <a:t>的</a:t>
            </a:r>
            <a:r>
              <a:rPr lang="zh-CN" altLang="en-US" dirty="0"/>
              <a:t>使用技巧</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4" name="Rectangle 4"/>
          <p:cNvSpPr>
            <a:spLocks noGrp="1" noChangeArrowheads="1"/>
          </p:cNvSpPr>
          <p:nvPr>
            <p:ph type="ctrTitle"/>
          </p:nvPr>
        </p:nvSpPr>
        <p:spPr/>
        <p:txBody>
          <a:bodyPr/>
          <a:lstStyle/>
          <a:p>
            <a:r>
              <a:rPr lang="zh-CN" altLang="en-US"/>
              <a:t>任务二 调查问卷的设计</a:t>
            </a:r>
          </a:p>
        </p:txBody>
      </p:sp>
      <p:sp>
        <p:nvSpPr>
          <p:cNvPr id="225285" name="Rectangle 5"/>
          <p:cNvSpPr>
            <a:spLocks noGrp="1" noChangeArrowheads="1"/>
          </p:cNvSpPr>
          <p:nvPr>
            <p:ph type="subTitle" idx="1"/>
          </p:nvPr>
        </p:nvSpPr>
        <p:spPr/>
        <p:txBody>
          <a:bodyPr/>
          <a:lstStyle/>
          <a:p>
            <a:r>
              <a:rPr lang="zh-CN" altLang="en-US"/>
              <a:t>案例</a:t>
            </a:r>
            <a:r>
              <a:rPr lang="en-US" altLang="zh-CN"/>
              <a:t>2 </a:t>
            </a:r>
            <a:r>
              <a:rPr lang="zh-CN" altLang="en-US"/>
              <a:t>用户调查问卷的制作</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altLang="zh-CN"/>
              <a:t>2 </a:t>
            </a:r>
            <a:r>
              <a:rPr lang="zh-CN" altLang="en-US"/>
              <a:t>调查问卷的设计</a:t>
            </a:r>
            <a:r>
              <a:rPr lang="en-US" altLang="zh-CN"/>
              <a:t>&gt;&gt;</a:t>
            </a:r>
            <a:r>
              <a:rPr lang="zh-CN" altLang="en-US"/>
              <a:t>场景描述</a:t>
            </a:r>
          </a:p>
        </p:txBody>
      </p:sp>
      <p:sp>
        <p:nvSpPr>
          <p:cNvPr id="75779" name="Rectangle 3"/>
          <p:cNvSpPr>
            <a:spLocks noGrp="1" noChangeArrowheads="1"/>
          </p:cNvSpPr>
          <p:nvPr>
            <p:ph type="body" idx="1"/>
          </p:nvPr>
        </p:nvSpPr>
        <p:spPr>
          <a:xfrm>
            <a:off x="684213" y="1557338"/>
            <a:ext cx="8197850" cy="4751387"/>
          </a:xfrm>
        </p:spPr>
        <p:txBody>
          <a:bodyPr/>
          <a:lstStyle/>
          <a:p>
            <a:r>
              <a:rPr lang="zh-CN" altLang="en-US" sz="2400" dirty="0"/>
              <a:t>技佳电脑公司主要经营各种品牌电脑销售业务，为了做好市场和产品信息的收集工作，希望在出售产品时附上一张</a:t>
            </a:r>
            <a:r>
              <a:rPr lang="zh-CN" altLang="en-US" sz="2400" dirty="0">
                <a:latin typeface="Arial"/>
              </a:rPr>
              <a:t>“</a:t>
            </a:r>
            <a:r>
              <a:rPr lang="zh-CN" altLang="en-US" sz="2400" dirty="0"/>
              <a:t>用户调查问卷</a:t>
            </a:r>
            <a:r>
              <a:rPr lang="zh-CN" altLang="en-US" sz="2400" dirty="0">
                <a:latin typeface="Arial"/>
              </a:rPr>
              <a:t>”</a:t>
            </a:r>
            <a:r>
              <a:rPr lang="zh-CN" altLang="en-US" sz="2400" dirty="0"/>
              <a:t>，这样就可以跟踪服务了。调查问卷的主要内容已写在</a:t>
            </a:r>
            <a:r>
              <a:rPr lang="zh-CN" altLang="en-US" sz="2400" dirty="0">
                <a:latin typeface="Arial"/>
              </a:rPr>
              <a:t>“</a:t>
            </a:r>
            <a:r>
              <a:rPr lang="zh-CN" altLang="en-US" sz="2400" dirty="0"/>
              <a:t>调查</a:t>
            </a:r>
            <a:r>
              <a:rPr lang="zh-CN" altLang="en-US" sz="2400" dirty="0" smtClean="0"/>
              <a:t>内容</a:t>
            </a:r>
            <a:r>
              <a:rPr lang="en-US" altLang="zh-CN" sz="2400" dirty="0" smtClean="0"/>
              <a:t>.</a:t>
            </a:r>
            <a:r>
              <a:rPr lang="en-US" altLang="zh-CN" sz="2400" dirty="0" err="1" smtClean="0"/>
              <a:t>docx</a:t>
            </a:r>
            <a:r>
              <a:rPr lang="en-US" altLang="zh-CN" sz="2400" dirty="0" smtClean="0">
                <a:latin typeface="Arial"/>
              </a:rPr>
              <a:t>”</a:t>
            </a:r>
            <a:r>
              <a:rPr lang="zh-CN" altLang="en-US" sz="2400" dirty="0"/>
              <a:t>中，请创建新文档输入文本完善问卷内容，然后按下面要求进行各项操作，完成排版工作。</a:t>
            </a:r>
          </a:p>
          <a:p>
            <a:pPr lvl="1"/>
            <a:r>
              <a:rPr lang="zh-CN" altLang="en-US" sz="2200" dirty="0"/>
              <a:t>（</a:t>
            </a:r>
            <a:r>
              <a:rPr lang="en-US" altLang="zh-CN" sz="2200" dirty="0"/>
              <a:t>1</a:t>
            </a:r>
            <a:r>
              <a:rPr lang="zh-CN" altLang="en-US" sz="2200" dirty="0"/>
              <a:t>）创建新文档，输入</a:t>
            </a:r>
            <a:r>
              <a:rPr lang="zh-CN" altLang="en-US" sz="2200" dirty="0">
                <a:latin typeface="Arial"/>
              </a:rPr>
              <a:t>“</a:t>
            </a:r>
            <a:r>
              <a:rPr lang="zh-CN" altLang="en-US" sz="2200" dirty="0"/>
              <a:t>尊敬的用户</a:t>
            </a:r>
            <a:r>
              <a:rPr lang="en-US" altLang="zh-CN" sz="2200" dirty="0">
                <a:latin typeface="Arial"/>
              </a:rPr>
              <a:t>……</a:t>
            </a:r>
            <a:r>
              <a:rPr lang="zh-CN" altLang="en-US" sz="2200" dirty="0"/>
              <a:t>谢谢合作！</a:t>
            </a:r>
            <a:r>
              <a:rPr lang="zh-CN" altLang="en-US" sz="2200" dirty="0">
                <a:latin typeface="Arial"/>
              </a:rPr>
              <a:t>”</a:t>
            </a:r>
            <a:r>
              <a:rPr lang="zh-CN" altLang="en-US" sz="2200" dirty="0"/>
              <a:t>三段内容。</a:t>
            </a:r>
          </a:p>
          <a:p>
            <a:pPr lvl="1"/>
            <a:r>
              <a:rPr lang="zh-CN" altLang="en-US" sz="2200" dirty="0"/>
              <a:t>（</a:t>
            </a:r>
            <a:r>
              <a:rPr lang="en-US" altLang="zh-CN" sz="2200" dirty="0"/>
              <a:t>2</a:t>
            </a:r>
            <a:r>
              <a:rPr lang="zh-CN" altLang="en-US" sz="2200" dirty="0"/>
              <a:t>）对</a:t>
            </a:r>
            <a:r>
              <a:rPr lang="zh-CN" altLang="en-US" sz="2200" dirty="0">
                <a:latin typeface="Arial"/>
              </a:rPr>
              <a:t>“</a:t>
            </a:r>
            <a:r>
              <a:rPr lang="zh-CN" altLang="en-US" sz="2200" dirty="0"/>
              <a:t>尊敬的用户</a:t>
            </a:r>
            <a:r>
              <a:rPr lang="en-US" altLang="zh-CN" sz="2200" dirty="0">
                <a:latin typeface="Arial"/>
              </a:rPr>
              <a:t>……</a:t>
            </a:r>
            <a:r>
              <a:rPr lang="zh-CN" altLang="en-US" sz="2200" dirty="0"/>
              <a:t>谢谢合作！</a:t>
            </a:r>
            <a:r>
              <a:rPr lang="zh-CN" altLang="en-US" sz="2200" dirty="0">
                <a:latin typeface="Arial"/>
              </a:rPr>
              <a:t>”</a:t>
            </a:r>
            <a:r>
              <a:rPr lang="zh-CN" altLang="en-US" sz="2200" dirty="0"/>
              <a:t>三段，设置字体格式为黑体，五号字。</a:t>
            </a:r>
            <a:r>
              <a:rPr lang="zh-CN" altLang="en-US" sz="2200" dirty="0">
                <a:latin typeface="Arial"/>
              </a:rPr>
              <a:t>“</a:t>
            </a:r>
            <a:r>
              <a:rPr lang="zh-CN" altLang="en-US" sz="2200" dirty="0"/>
              <a:t>优质</a:t>
            </a:r>
            <a:r>
              <a:rPr lang="zh-CN" altLang="en-US" sz="2200" dirty="0">
                <a:latin typeface="Arial"/>
              </a:rPr>
              <a:t>”</a:t>
            </a:r>
            <a:r>
              <a:rPr lang="zh-CN" altLang="en-US" sz="2200" dirty="0"/>
              <a:t>两字格式为小四号、加粗、蓝色、缩放</a:t>
            </a:r>
            <a:r>
              <a:rPr lang="en-US" altLang="zh-CN" sz="2200" dirty="0"/>
              <a:t>150%</a:t>
            </a:r>
            <a:r>
              <a:rPr lang="zh-CN" altLang="en-US" sz="2200" dirty="0"/>
              <a:t>、加宽</a:t>
            </a:r>
            <a:r>
              <a:rPr lang="en-US" altLang="zh-CN" sz="2200" dirty="0"/>
              <a:t>1.2</a:t>
            </a:r>
            <a:r>
              <a:rPr lang="zh-CN" altLang="en-US" sz="2200" dirty="0"/>
              <a:t>磅。</a:t>
            </a:r>
          </a:p>
          <a:p>
            <a:pPr lvl="1"/>
            <a:r>
              <a:rPr lang="en-US" altLang="zh-CN" sz="1800" dirty="0" smtClean="0">
                <a:latin typeface="Arial"/>
              </a:rPr>
              <a:t>……</a:t>
            </a:r>
            <a:endParaRPr lang="en-US" altLang="zh-CN" sz="1800"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21</a:t>
            </a:fld>
            <a:endParaRPr lang="en-US" altLang="zh-CN"/>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2" name="Rectangle 4"/>
          <p:cNvSpPr>
            <a:spLocks noGrp="1" noChangeArrowheads="1"/>
          </p:cNvSpPr>
          <p:nvPr>
            <p:ph type="title"/>
          </p:nvPr>
        </p:nvSpPr>
        <p:spPr/>
        <p:txBody>
          <a:bodyPr/>
          <a:lstStyle/>
          <a:p>
            <a:r>
              <a:rPr lang="en-US" altLang="zh-CN"/>
              <a:t>2 </a:t>
            </a:r>
            <a:r>
              <a:rPr lang="zh-CN" altLang="en-US"/>
              <a:t>调查问卷的设计</a:t>
            </a:r>
            <a:r>
              <a:rPr lang="en-US" altLang="zh-CN"/>
              <a:t>&gt;&gt;</a:t>
            </a:r>
            <a:r>
              <a:rPr lang="zh-CN" altLang="en-US"/>
              <a:t>场景描述</a:t>
            </a:r>
          </a:p>
        </p:txBody>
      </p:sp>
      <p:sp>
        <p:nvSpPr>
          <p:cNvPr id="227334" name="Text Box 6"/>
          <p:cNvSpPr txBox="1">
            <a:spLocks noChangeArrowheads="1"/>
          </p:cNvSpPr>
          <p:nvPr/>
        </p:nvSpPr>
        <p:spPr bwMode="auto">
          <a:xfrm>
            <a:off x="5940425" y="5876925"/>
            <a:ext cx="28082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dirty="0">
                <a:latin typeface="Arial"/>
              </a:rPr>
              <a:t>“</a:t>
            </a:r>
            <a:r>
              <a:rPr lang="zh-CN" altLang="en-US" dirty="0"/>
              <a:t>用户调查问卷</a:t>
            </a:r>
            <a:r>
              <a:rPr lang="zh-CN" altLang="en-US" dirty="0">
                <a:latin typeface="Arial"/>
              </a:rPr>
              <a:t>”</a:t>
            </a:r>
            <a:r>
              <a:rPr lang="zh-CN" altLang="en-US" dirty="0"/>
              <a:t>排版效果 </a:t>
            </a:r>
          </a:p>
        </p:txBody>
      </p:sp>
      <p:pic>
        <p:nvPicPr>
          <p:cNvPr id="227335" name="Picture 7" descr="用户调查问卷效果"/>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4" y="1628800"/>
            <a:ext cx="3384649" cy="5034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0490BF76-7CC0-4091-9F47-B19C6176056A}" type="slidenum">
              <a:rPr lang="en-US" altLang="zh-CN" smtClean="0"/>
              <a:pPr/>
              <a:t>22</a:t>
            </a:fld>
            <a:endParaRPr lang="en-US" altLang="zh-CN"/>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altLang="zh-CN"/>
              <a:t>2 </a:t>
            </a:r>
            <a:r>
              <a:rPr lang="zh-CN" altLang="en-US"/>
              <a:t>调查问卷的设计</a:t>
            </a:r>
            <a:r>
              <a:rPr lang="en-US" altLang="zh-CN"/>
              <a:t>&gt;&gt; 1</a:t>
            </a:r>
            <a:r>
              <a:rPr lang="zh-CN" altLang="en-US"/>
              <a:t>．案例分析</a:t>
            </a:r>
          </a:p>
        </p:txBody>
      </p:sp>
      <p:sp>
        <p:nvSpPr>
          <p:cNvPr id="77827" name="Rectangle 3"/>
          <p:cNvSpPr>
            <a:spLocks noGrp="1" noChangeArrowheads="1"/>
          </p:cNvSpPr>
          <p:nvPr>
            <p:ph type="body" idx="1"/>
          </p:nvPr>
        </p:nvSpPr>
        <p:spPr/>
        <p:txBody>
          <a:bodyPr/>
          <a:lstStyle/>
          <a:p>
            <a:pPr>
              <a:lnSpc>
                <a:spcPct val="150000"/>
              </a:lnSpc>
            </a:pPr>
            <a:r>
              <a:rPr lang="zh-CN" altLang="en-US" dirty="0"/>
              <a:t>本案例主要涉及到</a:t>
            </a:r>
            <a:r>
              <a:rPr lang="en-US" altLang="zh-CN" dirty="0"/>
              <a:t>Word</a:t>
            </a:r>
            <a:r>
              <a:rPr lang="zh-CN" altLang="en-US" dirty="0"/>
              <a:t>文档创建、编辑、格式化、项目符号与编号、制表位、文档保存的相关功能</a:t>
            </a:r>
            <a:r>
              <a:rPr lang="zh-CN" altLang="en-US" dirty="0" smtClean="0"/>
              <a:t>。</a:t>
            </a:r>
            <a:r>
              <a:rPr lang="zh-CN" altLang="zh-CN" dirty="0">
                <a:solidFill>
                  <a:schemeClr val="tx1"/>
                </a:solidFill>
                <a:latin typeface="+mn-lt"/>
                <a:ea typeface="+mn-ea"/>
                <a:cs typeface="+mn-cs"/>
              </a:rPr>
              <a:t>使用“开始”选项</a:t>
            </a:r>
            <a:r>
              <a:rPr lang="zh-CN" altLang="zh-CN" dirty="0" smtClean="0">
                <a:solidFill>
                  <a:schemeClr val="tx1"/>
                </a:solidFill>
                <a:latin typeface="+mn-lt"/>
                <a:ea typeface="+mn-ea"/>
                <a:cs typeface="+mn-cs"/>
              </a:rPr>
              <a:t>卡下</a:t>
            </a:r>
            <a:r>
              <a:rPr lang="zh-CN" altLang="zh-CN" dirty="0">
                <a:solidFill>
                  <a:schemeClr val="tx1"/>
                </a:solidFill>
                <a:latin typeface="+mn-lt"/>
                <a:ea typeface="+mn-ea"/>
                <a:cs typeface="+mn-cs"/>
              </a:rPr>
              <a:t>的字体组、段落组按钮，以及使用“插入”选项</a:t>
            </a:r>
            <a:r>
              <a:rPr lang="zh-CN" altLang="zh-CN" dirty="0" smtClean="0">
                <a:solidFill>
                  <a:schemeClr val="tx1"/>
                </a:solidFill>
                <a:latin typeface="+mn-lt"/>
                <a:ea typeface="+mn-ea"/>
                <a:cs typeface="+mn-cs"/>
              </a:rPr>
              <a:t>卡下</a:t>
            </a:r>
            <a:r>
              <a:rPr lang="zh-CN" altLang="zh-CN" dirty="0">
                <a:solidFill>
                  <a:schemeClr val="tx1"/>
                </a:solidFill>
                <a:latin typeface="+mn-lt"/>
                <a:ea typeface="+mn-ea"/>
                <a:cs typeface="+mn-cs"/>
              </a:rPr>
              <a:t>的符号组按钮可以完成本案例的操作。</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23</a:t>
            </a:fld>
            <a:endParaRPr lang="en-US" altLang="zh-CN"/>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altLang="zh-CN"/>
              <a:t>2 </a:t>
            </a:r>
            <a:r>
              <a:rPr lang="zh-CN" altLang="en-US"/>
              <a:t>调查问卷的设计</a:t>
            </a:r>
            <a:r>
              <a:rPr lang="en-US" altLang="zh-CN"/>
              <a:t>&gt;&gt;2</a:t>
            </a:r>
            <a:r>
              <a:rPr lang="zh-CN" altLang="en-US"/>
              <a:t>．相关知识点</a:t>
            </a:r>
          </a:p>
        </p:txBody>
      </p:sp>
      <p:sp>
        <p:nvSpPr>
          <p:cNvPr id="78851" name="Rectangle 3"/>
          <p:cNvSpPr>
            <a:spLocks noGrp="1" noChangeArrowheads="1"/>
          </p:cNvSpPr>
          <p:nvPr>
            <p:ph type="body" idx="1"/>
          </p:nvPr>
        </p:nvSpPr>
        <p:spPr/>
        <p:txBody>
          <a:bodyPr/>
          <a:lstStyle/>
          <a:p>
            <a:pPr lvl="1">
              <a:buClr>
                <a:schemeClr val="hlink"/>
              </a:buClr>
              <a:buSzTx/>
            </a:pPr>
            <a:r>
              <a:rPr lang="zh-CN" altLang="en-US" dirty="0"/>
              <a:t>（</a:t>
            </a:r>
            <a:r>
              <a:rPr lang="en-US" altLang="zh-CN" dirty="0"/>
              <a:t>1</a:t>
            </a:r>
            <a:r>
              <a:rPr lang="zh-CN" altLang="en-US" dirty="0"/>
              <a:t>）文本输入 </a:t>
            </a:r>
          </a:p>
          <a:p>
            <a:pPr lvl="1" eaLnBrk="0" hangingPunct="0">
              <a:spcBef>
                <a:spcPct val="50000"/>
              </a:spcBef>
              <a:buClr>
                <a:schemeClr val="hlink"/>
              </a:buClr>
              <a:buSzTx/>
            </a:pPr>
            <a:r>
              <a:rPr lang="zh-CN" altLang="en-US" dirty="0">
                <a:effectLst>
                  <a:outerShdw blurRad="38100" dist="38100" dir="2700000" algn="tl">
                    <a:srgbClr val="FFFFFF"/>
                  </a:outerShdw>
                </a:effectLst>
              </a:rPr>
              <a:t>（</a:t>
            </a:r>
            <a:r>
              <a:rPr lang="en-US" altLang="zh-CN" dirty="0">
                <a:effectLst>
                  <a:outerShdw blurRad="38100" dist="38100" dir="2700000" algn="tl">
                    <a:srgbClr val="FFFFFF"/>
                  </a:outerShdw>
                </a:effectLst>
              </a:rPr>
              <a:t>2</a:t>
            </a:r>
            <a:r>
              <a:rPr lang="zh-CN" altLang="en-US" dirty="0">
                <a:effectLst>
                  <a:outerShdw blurRad="38100" dist="38100" dir="2700000" algn="tl">
                    <a:srgbClr val="FFFFFF"/>
                  </a:outerShdw>
                </a:effectLst>
              </a:rPr>
              <a:t>）特殊符号</a:t>
            </a:r>
          </a:p>
          <a:p>
            <a:pPr lvl="1" eaLnBrk="0" hangingPunct="0">
              <a:spcBef>
                <a:spcPct val="50000"/>
              </a:spcBef>
              <a:buClr>
                <a:schemeClr val="hlink"/>
              </a:buClr>
              <a:buSzTx/>
            </a:pPr>
            <a:r>
              <a:rPr lang="zh-CN" altLang="en-US" dirty="0">
                <a:effectLst>
                  <a:outerShdw blurRad="38100" dist="38100" dir="2700000" algn="tl">
                    <a:srgbClr val="FFFFFF"/>
                  </a:outerShdw>
                </a:effectLst>
              </a:rPr>
              <a:t>（</a:t>
            </a:r>
            <a:r>
              <a:rPr lang="en-US" altLang="zh-CN" dirty="0">
                <a:effectLst>
                  <a:outerShdw blurRad="38100" dist="38100" dir="2700000" algn="tl">
                    <a:srgbClr val="FFFFFF"/>
                  </a:outerShdw>
                </a:effectLst>
              </a:rPr>
              <a:t>3</a:t>
            </a:r>
            <a:r>
              <a:rPr lang="zh-CN" altLang="en-US" dirty="0">
                <a:effectLst>
                  <a:outerShdw blurRad="38100" dist="38100" dir="2700000" algn="tl">
                    <a:srgbClr val="FFFFFF"/>
                  </a:outerShdw>
                </a:effectLst>
              </a:rPr>
              <a:t>）文本编辑</a:t>
            </a:r>
          </a:p>
          <a:p>
            <a:pPr lvl="1" eaLnBrk="0" hangingPunct="0">
              <a:spcBef>
                <a:spcPct val="50000"/>
              </a:spcBef>
              <a:buClr>
                <a:schemeClr val="hlink"/>
              </a:buClr>
              <a:buSzTx/>
            </a:pPr>
            <a:r>
              <a:rPr lang="zh-CN" altLang="en-US" dirty="0">
                <a:effectLst>
                  <a:outerShdw blurRad="38100" dist="38100" dir="2700000" algn="tl">
                    <a:srgbClr val="FFFFFF"/>
                  </a:outerShdw>
                </a:effectLst>
              </a:rPr>
              <a:t>（</a:t>
            </a:r>
            <a:r>
              <a:rPr lang="en-US" altLang="zh-CN" dirty="0">
                <a:effectLst>
                  <a:outerShdw blurRad="38100" dist="38100" dir="2700000" algn="tl">
                    <a:srgbClr val="FFFFFF"/>
                  </a:outerShdw>
                </a:effectLst>
              </a:rPr>
              <a:t>4</a:t>
            </a:r>
            <a:r>
              <a:rPr lang="zh-CN" altLang="en-US" dirty="0">
                <a:effectLst>
                  <a:outerShdw blurRad="38100" dist="38100" dir="2700000" algn="tl">
                    <a:srgbClr val="FFFFFF"/>
                  </a:outerShdw>
                </a:effectLst>
              </a:rPr>
              <a:t>）字符格式化</a:t>
            </a:r>
          </a:p>
          <a:p>
            <a:pPr lvl="1" eaLnBrk="0" hangingPunct="0">
              <a:spcBef>
                <a:spcPct val="50000"/>
              </a:spcBef>
              <a:buClr>
                <a:schemeClr val="hlink"/>
              </a:buClr>
              <a:buSzTx/>
            </a:pPr>
            <a:r>
              <a:rPr lang="zh-CN" altLang="en-US" dirty="0"/>
              <a:t>（</a:t>
            </a:r>
            <a:r>
              <a:rPr lang="en-US" altLang="zh-CN" dirty="0"/>
              <a:t>5</a:t>
            </a:r>
            <a:r>
              <a:rPr lang="zh-CN" altLang="en-US" dirty="0"/>
              <a:t>）段落格式化</a:t>
            </a:r>
          </a:p>
          <a:p>
            <a:pPr lvl="1" eaLnBrk="0" hangingPunct="0">
              <a:spcBef>
                <a:spcPct val="50000"/>
              </a:spcBef>
              <a:buClr>
                <a:schemeClr val="hlink"/>
              </a:buClr>
              <a:buSzTx/>
            </a:pPr>
            <a:r>
              <a:rPr lang="zh-CN" altLang="en-US" dirty="0"/>
              <a:t>（</a:t>
            </a:r>
            <a:r>
              <a:rPr lang="en-US" altLang="zh-CN" dirty="0"/>
              <a:t>6</a:t>
            </a:r>
            <a:r>
              <a:rPr lang="zh-CN" altLang="en-US" dirty="0"/>
              <a:t>）项目符号与编号</a:t>
            </a:r>
          </a:p>
          <a:p>
            <a:pPr lvl="1" eaLnBrk="0" hangingPunct="0">
              <a:spcBef>
                <a:spcPct val="50000"/>
              </a:spcBef>
              <a:buClr>
                <a:schemeClr val="hlink"/>
              </a:buClr>
              <a:buSzTx/>
            </a:pPr>
            <a:r>
              <a:rPr lang="zh-CN" altLang="en-US" dirty="0"/>
              <a:t>（</a:t>
            </a:r>
            <a:r>
              <a:rPr lang="en-US" altLang="zh-CN" dirty="0"/>
              <a:t>7</a:t>
            </a:r>
            <a:r>
              <a:rPr lang="zh-CN" altLang="en-US" dirty="0"/>
              <a:t>）制表位的</a:t>
            </a:r>
            <a:r>
              <a:rPr lang="zh-CN" altLang="en-US" dirty="0" smtClean="0"/>
              <a:t>应用</a:t>
            </a:r>
            <a:endParaRPr lang="en-US" altLang="zh-CN" dirty="0" smtClean="0"/>
          </a:p>
          <a:p>
            <a:pPr lvl="1" eaLnBrk="0" hangingPunct="0">
              <a:spcBef>
                <a:spcPct val="50000"/>
              </a:spcBef>
              <a:buClr>
                <a:schemeClr val="hlink"/>
              </a:buClr>
              <a:buSzTx/>
            </a:pPr>
            <a:r>
              <a:rPr lang="zh-CN" altLang="en-US" dirty="0" smtClean="0">
                <a:hlinkClick r:id="rId2" action="ppaction://hlinksldjump"/>
              </a:rPr>
              <a:t>进入实现方法</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24</a:t>
            </a:fld>
            <a:endParaRPr lang="en-US" altLang="zh-CN"/>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en-US" altLang="zh-CN"/>
              <a:t>2 </a:t>
            </a:r>
            <a:r>
              <a:rPr lang="zh-CN" altLang="en-US"/>
              <a:t>调查问卷的设计</a:t>
            </a:r>
            <a:r>
              <a:rPr lang="en-US" altLang="zh-CN"/>
              <a:t>&gt;&gt;2</a:t>
            </a:r>
            <a:r>
              <a:rPr lang="zh-CN" altLang="en-US"/>
              <a:t>．相关知识点</a:t>
            </a:r>
          </a:p>
        </p:txBody>
      </p:sp>
      <p:sp>
        <p:nvSpPr>
          <p:cNvPr id="92163" name="Rectangle 3"/>
          <p:cNvSpPr>
            <a:spLocks noGrp="1" noChangeArrowheads="1"/>
          </p:cNvSpPr>
          <p:nvPr>
            <p:ph type="body" idx="1"/>
          </p:nvPr>
        </p:nvSpPr>
        <p:spPr/>
        <p:txBody>
          <a:bodyPr/>
          <a:lstStyle/>
          <a:p>
            <a:r>
              <a:rPr lang="en-US" altLang="zh-CN"/>
              <a:t>(1)</a:t>
            </a:r>
            <a:r>
              <a:rPr lang="zh-CN" altLang="en-US"/>
              <a:t>文本输入</a:t>
            </a:r>
          </a:p>
          <a:p>
            <a:pPr lvl="1"/>
            <a:r>
              <a:rPr lang="en-US" altLang="zh-CN"/>
              <a:t>【Backspace】</a:t>
            </a:r>
            <a:r>
              <a:rPr lang="zh-CN" altLang="en-US"/>
              <a:t>可删除插入点左边的一个字符</a:t>
            </a:r>
          </a:p>
          <a:p>
            <a:pPr lvl="1"/>
            <a:r>
              <a:rPr lang="en-US" altLang="zh-CN"/>
              <a:t>【Del】</a:t>
            </a:r>
            <a:r>
              <a:rPr lang="zh-CN" altLang="en-US"/>
              <a:t>（</a:t>
            </a:r>
            <a:r>
              <a:rPr lang="en-US" altLang="zh-CN"/>
              <a:t>Delete</a:t>
            </a:r>
            <a:r>
              <a:rPr lang="zh-CN" altLang="en-US"/>
              <a:t>）键可删除插入点右边的一个字符。</a:t>
            </a:r>
          </a:p>
          <a:p>
            <a:pPr lvl="1"/>
            <a:r>
              <a:rPr lang="zh-CN" altLang="en-US"/>
              <a:t>提示：</a:t>
            </a:r>
          </a:p>
          <a:p>
            <a:pPr lvl="2"/>
            <a:r>
              <a:rPr kumimoji="1" lang="zh-CN" altLang="en-US"/>
              <a:t>红色波浪线：表示可能的拼写错误</a:t>
            </a:r>
          </a:p>
          <a:p>
            <a:pPr lvl="2"/>
            <a:r>
              <a:rPr kumimoji="1" lang="zh-CN" altLang="en-US"/>
              <a:t>绿色波浪线：表示可能的语法错误</a:t>
            </a:r>
          </a:p>
          <a:p>
            <a:pPr lvl="2"/>
            <a:r>
              <a:rPr kumimoji="1" lang="zh-CN" altLang="en-US"/>
              <a:t>可以纠正这些错误或者忽略</a:t>
            </a:r>
          </a:p>
          <a:p>
            <a:pPr lvl="2"/>
            <a:r>
              <a:rPr kumimoji="1" lang="zh-CN" altLang="en-US"/>
              <a:t>波浪线不会打印出来</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25</a:t>
            </a:fld>
            <a:endParaRPr lang="en-US" altLang="zh-CN"/>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altLang="zh-CN"/>
              <a:t>2 </a:t>
            </a:r>
            <a:r>
              <a:rPr lang="zh-CN" altLang="en-US"/>
              <a:t>调查问卷的设计</a:t>
            </a:r>
            <a:r>
              <a:rPr lang="en-US" altLang="zh-CN"/>
              <a:t>&gt;&gt;2</a:t>
            </a:r>
            <a:r>
              <a:rPr lang="zh-CN" altLang="en-US"/>
              <a:t>．相关知识点</a:t>
            </a:r>
          </a:p>
        </p:txBody>
      </p:sp>
      <p:sp>
        <p:nvSpPr>
          <p:cNvPr id="79876" name="Text Box 4"/>
          <p:cNvSpPr txBox="1">
            <a:spLocks noGrp="1" noChangeArrowheads="1"/>
          </p:cNvSpPr>
          <p:nvPr>
            <p:ph type="body" idx="1"/>
          </p:nvPr>
        </p:nvSpPr>
        <p:spPr>
          <a:xfrm>
            <a:off x="755650" y="1628775"/>
            <a:ext cx="8197850" cy="4319588"/>
          </a:xfrm>
          <a:noFill/>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nSpc>
                <a:spcPct val="115000"/>
              </a:lnSpc>
            </a:pPr>
            <a:r>
              <a:rPr lang="en-US" altLang="zh-CN" dirty="0"/>
              <a:t>(1)</a:t>
            </a:r>
            <a:r>
              <a:rPr lang="zh-CN" altLang="en-US" dirty="0"/>
              <a:t>文本输入</a:t>
            </a:r>
            <a:endParaRPr kumimoji="1" lang="zh-CN" altLang="en-US" dirty="0"/>
          </a:p>
          <a:p>
            <a:r>
              <a:rPr kumimoji="1" lang="zh-CN" altLang="en-US" sz="2400" dirty="0"/>
              <a:t>插入模式和改写模式 </a:t>
            </a:r>
          </a:p>
          <a:p>
            <a:pPr lvl="1"/>
            <a:r>
              <a:rPr kumimoji="1" lang="zh-CN" altLang="en-US" dirty="0" smtClean="0"/>
              <a:t>插入</a:t>
            </a:r>
            <a:r>
              <a:rPr kumimoji="1" lang="en-US" altLang="zh-CN" dirty="0">
                <a:latin typeface="Arial"/>
              </a:rPr>
              <a:t>——</a:t>
            </a:r>
            <a:r>
              <a:rPr kumimoji="1" lang="zh-CN" altLang="en-US" dirty="0"/>
              <a:t>插入点右边的字符和文字随着新的文字的输入逐一向右移动</a:t>
            </a:r>
          </a:p>
          <a:p>
            <a:pPr lvl="1"/>
            <a:r>
              <a:rPr kumimoji="1" lang="zh-CN" altLang="en-US" dirty="0" smtClean="0"/>
              <a:t>改写</a:t>
            </a:r>
            <a:r>
              <a:rPr kumimoji="1" lang="en-US" altLang="zh-CN" dirty="0">
                <a:latin typeface="Arial"/>
              </a:rPr>
              <a:t>——</a:t>
            </a:r>
            <a:r>
              <a:rPr kumimoji="1" lang="zh-CN" altLang="en-US" dirty="0"/>
              <a:t>插入点右边的字符或文字将被新输入的文字或字符所替代 </a:t>
            </a:r>
          </a:p>
          <a:p>
            <a:pPr>
              <a:buFont typeface="Wingdings" pitchFamily="2" charset="2"/>
              <a:buNone/>
            </a:pPr>
            <a:r>
              <a:rPr kumimoji="1" lang="zh-CN" altLang="en-US" sz="2400" dirty="0"/>
              <a:t>    两种方式之间切换</a:t>
            </a:r>
            <a:r>
              <a:rPr kumimoji="1" lang="zh-CN" altLang="en-US" sz="2400" dirty="0" smtClean="0"/>
              <a:t>：单击</a:t>
            </a:r>
            <a:r>
              <a:rPr kumimoji="1" lang="zh-CN" altLang="en-US" sz="2400" dirty="0"/>
              <a:t>状态栏中的</a:t>
            </a:r>
            <a:r>
              <a:rPr kumimoji="1" lang="zh-CN" altLang="en-US" sz="2400" dirty="0" smtClean="0">
                <a:latin typeface="Arial"/>
              </a:rPr>
              <a:t>“插入”</a:t>
            </a:r>
            <a:r>
              <a:rPr kumimoji="1" lang="zh-CN" altLang="en-US" sz="2400" dirty="0"/>
              <a:t>按钮或用键盘上的</a:t>
            </a:r>
            <a:r>
              <a:rPr kumimoji="1" lang="en-US" altLang="zh-CN" sz="2400" dirty="0"/>
              <a:t>【Insert】</a:t>
            </a:r>
            <a:r>
              <a:rPr kumimoji="1" lang="zh-CN" altLang="en-US" sz="2400" dirty="0"/>
              <a:t>键</a:t>
            </a:r>
            <a:r>
              <a:rPr kumimoji="1" lang="zh-CN" altLang="en-US" sz="2400" dirty="0" smtClean="0"/>
              <a:t>。</a:t>
            </a:r>
            <a:endParaRPr kumimoji="1" lang="en-US" altLang="zh-CN" sz="2400" dirty="0" smtClean="0"/>
          </a:p>
          <a:p>
            <a:r>
              <a:rPr lang="en-US" altLang="zh-CN" dirty="0"/>
              <a:t>(2)</a:t>
            </a:r>
            <a:r>
              <a:rPr lang="zh-CN" altLang="en-US" dirty="0"/>
              <a:t>特殊符号</a:t>
            </a:r>
            <a:endParaRPr kumimoji="1" lang="zh-CN" altLang="en-US" dirty="0"/>
          </a:p>
          <a:p>
            <a:pPr lvl="1"/>
            <a:r>
              <a:rPr kumimoji="1" lang="zh-CN" altLang="en-US" dirty="0"/>
              <a:t>插入特殊符号：插入→符号</a:t>
            </a:r>
          </a:p>
          <a:p>
            <a:pPr>
              <a:buFont typeface="Wingdings" pitchFamily="2" charset="2"/>
              <a:buNone/>
            </a:pPr>
            <a:endParaRPr kumimoji="1" lang="zh-CN" altLang="en-US" sz="2400"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26</a:t>
            </a:fld>
            <a:endParaRPr lang="en-US" altLang="zh-CN"/>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altLang="zh-CN"/>
              <a:t>2 </a:t>
            </a:r>
            <a:r>
              <a:rPr lang="zh-CN" altLang="en-US"/>
              <a:t>调查问卷的设计</a:t>
            </a:r>
            <a:r>
              <a:rPr lang="en-US" altLang="zh-CN"/>
              <a:t>&gt;&gt;2</a:t>
            </a:r>
            <a:r>
              <a:rPr lang="zh-CN" altLang="en-US"/>
              <a:t>．相关知识点</a:t>
            </a:r>
          </a:p>
        </p:txBody>
      </p:sp>
      <p:sp>
        <p:nvSpPr>
          <p:cNvPr id="80901" name="Rectangle 5"/>
          <p:cNvSpPr>
            <a:spLocks noGrp="1" noChangeArrowheads="1"/>
          </p:cNvSpPr>
          <p:nvPr>
            <p:ph type="body" idx="1"/>
          </p:nvPr>
        </p:nvSpPr>
        <p:spPr>
          <a:xfrm>
            <a:off x="395288" y="1557338"/>
            <a:ext cx="8197850" cy="4535487"/>
          </a:xfrm>
        </p:spPr>
        <p:txBody>
          <a:bodyPr/>
          <a:lstStyle/>
          <a:p>
            <a:pPr>
              <a:lnSpc>
                <a:spcPct val="90000"/>
              </a:lnSpc>
            </a:pPr>
            <a:r>
              <a:rPr lang="zh-CN" altLang="en-US" dirty="0"/>
              <a:t>（</a:t>
            </a:r>
            <a:r>
              <a:rPr lang="en-US" altLang="zh-CN" dirty="0"/>
              <a:t>3</a:t>
            </a:r>
            <a:r>
              <a:rPr lang="zh-CN" altLang="en-US" dirty="0"/>
              <a:t>）文本编辑</a:t>
            </a:r>
          </a:p>
          <a:p>
            <a:pPr lvl="1">
              <a:lnSpc>
                <a:spcPct val="90000"/>
              </a:lnSpc>
            </a:pPr>
            <a:r>
              <a:rPr lang="en-US" altLang="zh-CN" dirty="0"/>
              <a:t>1</a:t>
            </a:r>
            <a:r>
              <a:rPr lang="zh-CN" altLang="en-US" dirty="0"/>
              <a:t>）选定文本</a:t>
            </a:r>
          </a:p>
          <a:p>
            <a:pPr lvl="2">
              <a:lnSpc>
                <a:spcPct val="90000"/>
              </a:lnSpc>
            </a:pPr>
            <a:r>
              <a:rPr lang="zh-CN" altLang="en-US" dirty="0">
                <a:latin typeface="宋体" pitchFamily="2" charset="-122"/>
              </a:rPr>
              <a:t>选择任意数量的文字：</a:t>
            </a:r>
          </a:p>
          <a:p>
            <a:pPr lvl="3">
              <a:lnSpc>
                <a:spcPct val="90000"/>
              </a:lnSpc>
            </a:pPr>
            <a:r>
              <a:rPr lang="zh-CN" altLang="en-US" dirty="0">
                <a:latin typeface="宋体" pitchFamily="2" charset="-122"/>
              </a:rPr>
              <a:t>从所选文本起始处拖动鼠标至所选文本结束处。</a:t>
            </a:r>
          </a:p>
          <a:p>
            <a:pPr lvl="2">
              <a:lnSpc>
                <a:spcPct val="90000"/>
              </a:lnSpc>
            </a:pPr>
            <a:r>
              <a:rPr lang="zh-CN" altLang="en-US" dirty="0">
                <a:latin typeface="宋体" pitchFamily="2" charset="-122"/>
              </a:rPr>
              <a:t>选择一行：</a:t>
            </a:r>
          </a:p>
          <a:p>
            <a:pPr lvl="3">
              <a:lnSpc>
                <a:spcPct val="90000"/>
              </a:lnSpc>
            </a:pPr>
            <a:r>
              <a:rPr lang="zh-CN" altLang="en-US" dirty="0">
                <a:latin typeface="宋体" pitchFamily="2" charset="-122"/>
              </a:rPr>
              <a:t>鼠标指针移至该行左端文本选定区，鼠标呈箭头形状时，单击鼠标。</a:t>
            </a:r>
          </a:p>
          <a:p>
            <a:pPr lvl="2">
              <a:lnSpc>
                <a:spcPct val="90000"/>
              </a:lnSpc>
            </a:pPr>
            <a:r>
              <a:rPr lang="zh-CN" altLang="en-US" dirty="0">
                <a:latin typeface="宋体" pitchFamily="2" charset="-122"/>
              </a:rPr>
              <a:t>选择多行：</a:t>
            </a:r>
          </a:p>
          <a:p>
            <a:pPr lvl="3">
              <a:lnSpc>
                <a:spcPct val="90000"/>
              </a:lnSpc>
            </a:pPr>
            <a:r>
              <a:rPr lang="zh-CN" altLang="en-US" dirty="0">
                <a:latin typeface="宋体" pitchFamily="2" charset="-122"/>
              </a:rPr>
              <a:t>选定首行后向下或向上拖动鼠标。</a:t>
            </a:r>
          </a:p>
          <a:p>
            <a:pPr lvl="2">
              <a:lnSpc>
                <a:spcPct val="90000"/>
              </a:lnSpc>
            </a:pPr>
            <a:r>
              <a:rPr lang="zh-CN" altLang="en-US" dirty="0">
                <a:latin typeface="宋体" pitchFamily="2" charset="-122"/>
              </a:rPr>
              <a:t>选择一段：</a:t>
            </a:r>
          </a:p>
          <a:p>
            <a:pPr lvl="3">
              <a:lnSpc>
                <a:spcPct val="90000"/>
              </a:lnSpc>
            </a:pPr>
            <a:r>
              <a:rPr lang="zh-CN" altLang="en-US" dirty="0">
                <a:latin typeface="宋体" pitchFamily="2" charset="-122"/>
              </a:rPr>
              <a:t>鼠标指针移至该段左端文本选定区，双击鼠标。</a:t>
            </a:r>
            <a:endParaRPr lang="zh-CN" altLang="en-US" dirty="0">
              <a:latin typeface="Times New Roman" pitchFamily="18" charset="0"/>
              <a:cs typeface="Times New Roman" pitchFamily="18" charset="0"/>
            </a:endParaRPr>
          </a:p>
          <a:p>
            <a:pPr>
              <a:lnSpc>
                <a:spcPct val="90000"/>
              </a:lnSpc>
            </a:pPr>
            <a:endParaRPr lang="en-US" altLang="zh-CN" sz="2400"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27</a:t>
            </a:fld>
            <a:endParaRPr lang="en-US" altLang="zh-CN"/>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US" altLang="zh-CN"/>
              <a:t>2 </a:t>
            </a:r>
            <a:r>
              <a:rPr lang="zh-CN" altLang="en-US"/>
              <a:t>调查问卷的设计</a:t>
            </a:r>
            <a:r>
              <a:rPr lang="en-US" altLang="zh-CN"/>
              <a:t>&gt;&gt;2</a:t>
            </a:r>
            <a:r>
              <a:rPr lang="zh-CN" altLang="en-US"/>
              <a:t>．相关知识点</a:t>
            </a:r>
          </a:p>
        </p:txBody>
      </p:sp>
      <p:sp>
        <p:nvSpPr>
          <p:cNvPr id="81929" name="Rectangle 9"/>
          <p:cNvSpPr>
            <a:spLocks noGrp="1" noChangeArrowheads="1"/>
          </p:cNvSpPr>
          <p:nvPr>
            <p:ph type="body" idx="1"/>
          </p:nvPr>
        </p:nvSpPr>
        <p:spPr>
          <a:xfrm>
            <a:off x="107950" y="1557338"/>
            <a:ext cx="8197850" cy="4535487"/>
          </a:xfrm>
        </p:spPr>
        <p:txBody>
          <a:bodyPr/>
          <a:lstStyle/>
          <a:p>
            <a:pPr lvl="2"/>
            <a:r>
              <a:rPr lang="en-US" altLang="zh-CN"/>
              <a:t> </a:t>
            </a:r>
            <a:r>
              <a:rPr lang="zh-CN" altLang="en-US"/>
              <a:t>选择行块：</a:t>
            </a:r>
          </a:p>
          <a:p>
            <a:pPr lvl="3"/>
            <a:r>
              <a:rPr lang="zh-CN" altLang="en-US"/>
              <a:t>单击文本块起始处，然后按住</a:t>
            </a:r>
            <a:r>
              <a:rPr lang="en-US" altLang="zh-CN"/>
              <a:t>【Shift】</a:t>
            </a:r>
            <a:r>
              <a:rPr lang="zh-CN" altLang="en-US"/>
              <a:t>键，最后单击文本块结束处。</a:t>
            </a:r>
          </a:p>
          <a:p>
            <a:pPr lvl="2"/>
            <a:r>
              <a:rPr lang="zh-CN" altLang="en-US"/>
              <a:t> 选择列块：</a:t>
            </a:r>
          </a:p>
          <a:p>
            <a:pPr lvl="3"/>
            <a:r>
              <a:rPr lang="zh-CN" altLang="en-US"/>
              <a:t>按住</a:t>
            </a:r>
            <a:r>
              <a:rPr lang="en-US" altLang="zh-CN"/>
              <a:t>【Alt】</a:t>
            </a:r>
            <a:r>
              <a:rPr lang="zh-CN" altLang="en-US"/>
              <a:t>键拖动鼠标。</a:t>
            </a:r>
          </a:p>
          <a:p>
            <a:pPr lvl="2"/>
            <a:r>
              <a:rPr lang="zh-CN" altLang="en-US"/>
              <a:t> 选择整篇文档：</a:t>
            </a:r>
          </a:p>
          <a:p>
            <a:pPr lvl="3"/>
            <a:r>
              <a:rPr lang="zh-CN" altLang="en-US"/>
              <a:t>鼠标指针移至文本选定区三击鼠标，或用快捷键</a:t>
            </a:r>
            <a:r>
              <a:rPr lang="en-US" altLang="zh-CN"/>
              <a:t>【Ctrl</a:t>
            </a:r>
            <a:r>
              <a:rPr lang="zh-CN" altLang="en-US"/>
              <a:t>＋</a:t>
            </a:r>
            <a:r>
              <a:rPr lang="en-US" altLang="zh-CN"/>
              <a:t>A】</a:t>
            </a:r>
            <a:r>
              <a:rPr lang="zh-CN" altLang="en-US"/>
              <a:t>或单击菜单中的</a:t>
            </a:r>
            <a:r>
              <a:rPr lang="zh-CN" altLang="en-US">
                <a:latin typeface="Arial"/>
              </a:rPr>
              <a:t>“</a:t>
            </a:r>
            <a:r>
              <a:rPr lang="zh-CN" altLang="en-US"/>
              <a:t>编辑</a:t>
            </a:r>
            <a:r>
              <a:rPr lang="zh-CN" altLang="en-US">
                <a:latin typeface="Arial"/>
              </a:rPr>
              <a:t>”</a:t>
            </a:r>
            <a:r>
              <a:rPr lang="zh-CN" altLang="en-US"/>
              <a:t>→</a:t>
            </a:r>
            <a:r>
              <a:rPr lang="zh-CN" altLang="en-US">
                <a:latin typeface="Arial"/>
              </a:rPr>
              <a:t>“</a:t>
            </a:r>
            <a:r>
              <a:rPr lang="zh-CN" altLang="en-US"/>
              <a:t>全选</a:t>
            </a:r>
            <a:r>
              <a:rPr lang="zh-CN" altLang="en-US">
                <a:latin typeface="Arial"/>
              </a:rPr>
              <a:t>”</a:t>
            </a:r>
            <a:r>
              <a:rPr lang="zh-CN" altLang="en-US"/>
              <a:t>命令。</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28</a:t>
            </a:fld>
            <a:endParaRPr lang="en-US" altLang="zh-CN"/>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altLang="zh-CN"/>
              <a:t>2 </a:t>
            </a:r>
            <a:r>
              <a:rPr lang="zh-CN" altLang="en-US"/>
              <a:t>调查问卷的设计</a:t>
            </a:r>
            <a:r>
              <a:rPr lang="en-US" altLang="zh-CN"/>
              <a:t>&gt;&gt;2</a:t>
            </a:r>
            <a:r>
              <a:rPr lang="zh-CN" altLang="en-US"/>
              <a:t>．相关知识点</a:t>
            </a:r>
          </a:p>
        </p:txBody>
      </p:sp>
      <p:sp>
        <p:nvSpPr>
          <p:cNvPr id="82947" name="Rectangle 3"/>
          <p:cNvSpPr>
            <a:spLocks noGrp="1" noChangeArrowheads="1"/>
          </p:cNvSpPr>
          <p:nvPr>
            <p:ph type="body" idx="1"/>
          </p:nvPr>
        </p:nvSpPr>
        <p:spPr>
          <a:xfrm>
            <a:off x="395288" y="1630363"/>
            <a:ext cx="8197850" cy="4535487"/>
          </a:xfrm>
        </p:spPr>
        <p:txBody>
          <a:bodyPr/>
          <a:lstStyle/>
          <a:p>
            <a:pPr lvl="1"/>
            <a:r>
              <a:rPr lang="en-US" altLang="zh-CN" dirty="0"/>
              <a:t>2</a:t>
            </a:r>
            <a:r>
              <a:rPr lang="zh-CN" altLang="en-US" dirty="0"/>
              <a:t>）插入文本</a:t>
            </a:r>
          </a:p>
          <a:p>
            <a:pPr lvl="2"/>
            <a:r>
              <a:rPr lang="zh-CN" altLang="en-US" dirty="0" smtClean="0">
                <a:solidFill>
                  <a:schemeClr val="tx1"/>
                </a:solidFill>
                <a:latin typeface="+mn-lt"/>
                <a:ea typeface="+mn-ea"/>
              </a:rPr>
              <a:t>单击“</a:t>
            </a:r>
            <a:r>
              <a:rPr lang="zh-CN" altLang="zh-CN" dirty="0" smtClean="0">
                <a:solidFill>
                  <a:schemeClr val="tx1"/>
                </a:solidFill>
                <a:latin typeface="+mn-lt"/>
                <a:ea typeface="+mn-ea"/>
              </a:rPr>
              <a:t>插入</a:t>
            </a:r>
            <a:r>
              <a:rPr lang="zh-CN" altLang="zh-CN" dirty="0">
                <a:solidFill>
                  <a:schemeClr val="tx1"/>
                </a:solidFill>
                <a:latin typeface="+mn-lt"/>
                <a:ea typeface="+mn-ea"/>
              </a:rPr>
              <a:t>→文本</a:t>
            </a:r>
            <a:r>
              <a:rPr lang="en-US" altLang="zh-CN" dirty="0">
                <a:solidFill>
                  <a:schemeClr val="tx1"/>
                </a:solidFill>
                <a:latin typeface="+mn-lt"/>
                <a:ea typeface="+mn-ea"/>
              </a:rPr>
              <a:t>|</a:t>
            </a:r>
            <a:r>
              <a:rPr lang="zh-CN" altLang="zh-CN" dirty="0">
                <a:solidFill>
                  <a:schemeClr val="tx1"/>
                </a:solidFill>
                <a:latin typeface="+mn-lt"/>
                <a:ea typeface="+mn-ea"/>
              </a:rPr>
              <a:t>对象→文件中的</a:t>
            </a:r>
            <a:r>
              <a:rPr lang="zh-CN" altLang="zh-CN" dirty="0" smtClean="0">
                <a:solidFill>
                  <a:schemeClr val="tx1"/>
                </a:solidFill>
                <a:latin typeface="+mn-lt"/>
                <a:ea typeface="+mn-ea"/>
              </a:rPr>
              <a:t>文字</a:t>
            </a:r>
            <a:r>
              <a:rPr lang="zh-CN" altLang="en-US" dirty="0" smtClean="0">
                <a:solidFill>
                  <a:schemeClr val="tx1"/>
                </a:solidFill>
                <a:latin typeface="+mn-lt"/>
                <a:ea typeface="+mn-ea"/>
              </a:rPr>
              <a:t>”</a:t>
            </a:r>
            <a:endParaRPr lang="en-US" altLang="zh-CN" dirty="0" smtClean="0">
              <a:solidFill>
                <a:schemeClr val="tx1"/>
              </a:solidFill>
              <a:latin typeface="+mn-lt"/>
              <a:ea typeface="+mn-ea"/>
            </a:endParaRPr>
          </a:p>
          <a:p>
            <a:pPr lvl="1"/>
            <a:r>
              <a:rPr lang="en-US" altLang="zh-CN" dirty="0" smtClean="0"/>
              <a:t>3</a:t>
            </a:r>
            <a:r>
              <a:rPr lang="zh-CN" altLang="en-US" dirty="0"/>
              <a:t>）删除文本</a:t>
            </a:r>
          </a:p>
          <a:p>
            <a:pPr lvl="2"/>
            <a:r>
              <a:rPr kumimoji="1" lang="zh-CN" altLang="en-US" dirty="0"/>
              <a:t>选定欲删除的文本，按</a:t>
            </a:r>
            <a:r>
              <a:rPr kumimoji="1" lang="en-US" altLang="zh-CN" dirty="0"/>
              <a:t>【Delete】</a:t>
            </a:r>
            <a:r>
              <a:rPr kumimoji="1" lang="zh-CN" altLang="en-US" dirty="0"/>
              <a:t>键或</a:t>
            </a:r>
            <a:r>
              <a:rPr kumimoji="1" lang="en-US" altLang="zh-CN" dirty="0"/>
              <a:t>【Backspace】</a:t>
            </a:r>
            <a:r>
              <a:rPr kumimoji="1" lang="zh-CN" altLang="en-US" dirty="0"/>
              <a:t>键。</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29</a:t>
            </a:fld>
            <a:endParaRPr lang="en-US" altLang="zh-CN"/>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p:txBody>
          <a:bodyPr/>
          <a:lstStyle/>
          <a:p>
            <a:r>
              <a:rPr lang="zh-CN" altLang="en-US" b="1"/>
              <a:t>学习目标</a:t>
            </a:r>
            <a:endParaRPr lang="zh-CN" altLang="en-US"/>
          </a:p>
        </p:txBody>
      </p:sp>
      <p:sp>
        <p:nvSpPr>
          <p:cNvPr id="222211" name="Rectangle 3"/>
          <p:cNvSpPr>
            <a:spLocks noGrp="1" noChangeArrowheads="1"/>
          </p:cNvSpPr>
          <p:nvPr>
            <p:ph type="body" idx="1"/>
          </p:nvPr>
        </p:nvSpPr>
        <p:spPr/>
        <p:txBody>
          <a:bodyPr/>
          <a:lstStyle/>
          <a:p>
            <a:pPr>
              <a:lnSpc>
                <a:spcPct val="90000"/>
              </a:lnSpc>
            </a:pPr>
            <a:r>
              <a:rPr lang="zh-CN" altLang="en-US"/>
              <a:t>能够熟练建立、编辑、保存和打开 </a:t>
            </a:r>
            <a:r>
              <a:rPr lang="en-US" altLang="zh-CN"/>
              <a:t>Word </a:t>
            </a:r>
            <a:r>
              <a:rPr lang="zh-CN" altLang="en-US"/>
              <a:t>文档。</a:t>
            </a:r>
          </a:p>
          <a:p>
            <a:pPr>
              <a:lnSpc>
                <a:spcPct val="90000"/>
              </a:lnSpc>
            </a:pPr>
            <a:r>
              <a:rPr lang="zh-CN" altLang="en-US"/>
              <a:t>能够熟练进行 </a:t>
            </a:r>
            <a:r>
              <a:rPr lang="en-US" altLang="zh-CN"/>
              <a:t>Word </a:t>
            </a:r>
            <a:r>
              <a:rPr lang="zh-CN" altLang="en-US"/>
              <a:t>文档基本排版，包括字符、段落格式和项目符号等。</a:t>
            </a:r>
          </a:p>
          <a:p>
            <a:pPr>
              <a:lnSpc>
                <a:spcPct val="90000"/>
              </a:lnSpc>
            </a:pPr>
            <a:r>
              <a:rPr lang="zh-CN" altLang="en-US"/>
              <a:t>能够熟练处理表格、计算和排序，熟练在表格与文本之间进行相互转换。</a:t>
            </a:r>
          </a:p>
          <a:p>
            <a:pPr>
              <a:lnSpc>
                <a:spcPct val="90000"/>
              </a:lnSpc>
            </a:pPr>
            <a:r>
              <a:rPr lang="zh-CN" altLang="en-US"/>
              <a:t>能够熟练进行图文混排、高级编排等操作。</a:t>
            </a:r>
          </a:p>
          <a:p>
            <a:pPr>
              <a:lnSpc>
                <a:spcPct val="90000"/>
              </a:lnSpc>
            </a:pPr>
            <a:r>
              <a:rPr lang="zh-CN" altLang="en-US"/>
              <a:t>能够熟练应用样式和模板，插入页眉页脚、页码和进行页面设置等。</a:t>
            </a:r>
          </a:p>
          <a:p>
            <a:pPr>
              <a:lnSpc>
                <a:spcPct val="90000"/>
              </a:lnSpc>
            </a:pPr>
            <a:r>
              <a:rPr lang="zh-CN" altLang="en-US"/>
              <a:t>能够使用邮件合并功能批量创建如信函、通知等文档。</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3</a:t>
            </a:fld>
            <a:endParaRPr lang="en-US" altLang="zh-CN"/>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US" altLang="zh-CN"/>
              <a:t>2 </a:t>
            </a:r>
            <a:r>
              <a:rPr lang="zh-CN" altLang="en-US"/>
              <a:t>调查问卷的设计</a:t>
            </a:r>
            <a:r>
              <a:rPr lang="en-US" altLang="zh-CN"/>
              <a:t>&gt;&gt;2</a:t>
            </a:r>
            <a:r>
              <a:rPr lang="zh-CN" altLang="en-US"/>
              <a:t>．相关知识点</a:t>
            </a:r>
          </a:p>
        </p:txBody>
      </p:sp>
      <p:sp>
        <p:nvSpPr>
          <p:cNvPr id="83971" name="Rectangle 3"/>
          <p:cNvSpPr>
            <a:spLocks noGrp="1" noChangeArrowheads="1"/>
          </p:cNvSpPr>
          <p:nvPr>
            <p:ph type="body" idx="1"/>
          </p:nvPr>
        </p:nvSpPr>
        <p:spPr/>
        <p:txBody>
          <a:bodyPr/>
          <a:lstStyle/>
          <a:p>
            <a:pPr lvl="1"/>
            <a:r>
              <a:rPr lang="en-US" altLang="zh-CN"/>
              <a:t>4</a:t>
            </a:r>
            <a:r>
              <a:rPr lang="zh-CN" altLang="en-US"/>
              <a:t>）移动与复制文本</a:t>
            </a:r>
          </a:p>
        </p:txBody>
      </p:sp>
      <p:sp>
        <p:nvSpPr>
          <p:cNvPr id="83972" name="Text Box 4"/>
          <p:cNvSpPr txBox="1">
            <a:spLocks noChangeArrowheads="1"/>
          </p:cNvSpPr>
          <p:nvPr/>
        </p:nvSpPr>
        <p:spPr bwMode="auto">
          <a:xfrm>
            <a:off x="1403350" y="2060575"/>
            <a:ext cx="6192838" cy="3908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10000"/>
              </a:lnSpc>
              <a:buClr>
                <a:schemeClr val="folHlink"/>
              </a:buClr>
              <a:buFont typeface="Wingdings" pitchFamily="2" charset="2"/>
              <a:buChar char="ü"/>
            </a:pPr>
            <a:r>
              <a:rPr kumimoji="1" lang="zh-CN" altLang="en-US" sz="2400" dirty="0">
                <a:latin typeface="楷体_GB2312" pitchFamily="49" charset="-122"/>
                <a:ea typeface="楷体_GB2312" pitchFamily="49" charset="-122"/>
              </a:rPr>
              <a:t>使用剪贴板</a:t>
            </a:r>
          </a:p>
          <a:p>
            <a:pPr>
              <a:lnSpc>
                <a:spcPct val="110000"/>
              </a:lnSpc>
            </a:pPr>
            <a:r>
              <a:rPr kumimoji="1" lang="zh-CN" altLang="en-US" sz="2400" dirty="0">
                <a:latin typeface="楷体_GB2312" pitchFamily="49" charset="-122"/>
                <a:ea typeface="楷体_GB2312" pitchFamily="49" charset="-122"/>
              </a:rPr>
              <a:t>      </a:t>
            </a:r>
            <a:r>
              <a:rPr kumimoji="1" lang="zh-CN" altLang="en-US" sz="2000" dirty="0">
                <a:latin typeface="楷体_GB2312" pitchFamily="49" charset="-122"/>
                <a:ea typeface="楷体_GB2312" pitchFamily="49" charset="-122"/>
              </a:rPr>
              <a:t>移动文本： 选中→</a:t>
            </a:r>
            <a:r>
              <a:rPr kumimoji="1" lang="zh-CN" altLang="en-US" sz="2000" dirty="0">
                <a:latin typeface="Times New Roman"/>
                <a:ea typeface="楷体_GB2312" pitchFamily="49" charset="-122"/>
              </a:rPr>
              <a:t>“</a:t>
            </a:r>
            <a:r>
              <a:rPr kumimoji="1" lang="zh-CN" altLang="en-US" sz="2000" dirty="0">
                <a:latin typeface="楷体_GB2312" pitchFamily="49" charset="-122"/>
                <a:ea typeface="楷体_GB2312" pitchFamily="49" charset="-122"/>
              </a:rPr>
              <a:t>剪切</a:t>
            </a:r>
            <a:r>
              <a:rPr kumimoji="1" lang="zh-CN" altLang="en-US" sz="2000" dirty="0">
                <a:latin typeface="Times New Roman"/>
                <a:ea typeface="楷体_GB2312" pitchFamily="49" charset="-122"/>
              </a:rPr>
              <a:t>”</a:t>
            </a:r>
            <a:r>
              <a:rPr kumimoji="1" lang="zh-CN" altLang="en-US" sz="2000" dirty="0">
                <a:latin typeface="楷体_GB2312" pitchFamily="49" charset="-122"/>
                <a:ea typeface="楷体_GB2312" pitchFamily="49" charset="-122"/>
              </a:rPr>
              <a:t>→</a:t>
            </a:r>
            <a:r>
              <a:rPr kumimoji="1" lang="zh-CN" altLang="en-US" sz="2000" dirty="0">
                <a:latin typeface="Times New Roman"/>
                <a:ea typeface="楷体_GB2312" pitchFamily="49" charset="-122"/>
              </a:rPr>
              <a:t>“</a:t>
            </a:r>
            <a:r>
              <a:rPr kumimoji="1" lang="zh-CN" altLang="en-US" sz="2000" dirty="0">
                <a:latin typeface="楷体_GB2312" pitchFamily="49" charset="-122"/>
                <a:ea typeface="楷体_GB2312" pitchFamily="49" charset="-122"/>
              </a:rPr>
              <a:t>粘贴</a:t>
            </a:r>
            <a:r>
              <a:rPr kumimoji="1" lang="zh-CN" altLang="en-US" sz="2000" dirty="0">
                <a:latin typeface="Times New Roman"/>
                <a:ea typeface="楷体_GB2312" pitchFamily="49" charset="-122"/>
              </a:rPr>
              <a:t>”</a:t>
            </a:r>
            <a:endParaRPr kumimoji="1" lang="zh-CN" altLang="en-US" sz="2000" dirty="0">
              <a:latin typeface="楷体_GB2312" pitchFamily="49" charset="-122"/>
              <a:ea typeface="楷体_GB2312" pitchFamily="49" charset="-122"/>
            </a:endParaRPr>
          </a:p>
          <a:p>
            <a:pPr>
              <a:lnSpc>
                <a:spcPct val="110000"/>
              </a:lnSpc>
            </a:pPr>
            <a:r>
              <a:rPr kumimoji="1" lang="zh-CN" altLang="en-US" sz="2000" dirty="0">
                <a:latin typeface="楷体_GB2312" pitchFamily="49" charset="-122"/>
                <a:ea typeface="楷体_GB2312" pitchFamily="49" charset="-122"/>
              </a:rPr>
              <a:t>       复制文本：选中→</a:t>
            </a:r>
            <a:r>
              <a:rPr kumimoji="1" lang="zh-CN" altLang="en-US" sz="2000" dirty="0">
                <a:latin typeface="Times New Roman"/>
                <a:ea typeface="楷体_GB2312" pitchFamily="49" charset="-122"/>
              </a:rPr>
              <a:t>“</a:t>
            </a:r>
            <a:r>
              <a:rPr kumimoji="1" lang="zh-CN" altLang="en-US" sz="2000" dirty="0">
                <a:latin typeface="楷体_GB2312" pitchFamily="49" charset="-122"/>
                <a:ea typeface="楷体_GB2312" pitchFamily="49" charset="-122"/>
              </a:rPr>
              <a:t>复制</a:t>
            </a:r>
            <a:r>
              <a:rPr kumimoji="1" lang="zh-CN" altLang="en-US" sz="2000" dirty="0">
                <a:latin typeface="Times New Roman"/>
                <a:ea typeface="楷体_GB2312" pitchFamily="49" charset="-122"/>
              </a:rPr>
              <a:t>”</a:t>
            </a:r>
            <a:r>
              <a:rPr kumimoji="1" lang="zh-CN" altLang="en-US" sz="2000" dirty="0">
                <a:latin typeface="楷体_GB2312" pitchFamily="49" charset="-122"/>
                <a:ea typeface="楷体_GB2312" pitchFamily="49" charset="-122"/>
              </a:rPr>
              <a:t>→</a:t>
            </a:r>
            <a:r>
              <a:rPr kumimoji="1" lang="zh-CN" altLang="en-US" sz="2000" dirty="0">
                <a:latin typeface="Times New Roman"/>
                <a:ea typeface="楷体_GB2312" pitchFamily="49" charset="-122"/>
              </a:rPr>
              <a:t>“</a:t>
            </a:r>
            <a:r>
              <a:rPr kumimoji="1" lang="zh-CN" altLang="en-US" sz="2000" dirty="0">
                <a:latin typeface="楷体_GB2312" pitchFamily="49" charset="-122"/>
                <a:ea typeface="楷体_GB2312" pitchFamily="49" charset="-122"/>
              </a:rPr>
              <a:t>粘贴</a:t>
            </a:r>
            <a:r>
              <a:rPr kumimoji="1" lang="zh-CN" altLang="en-US" sz="2000" dirty="0">
                <a:latin typeface="Times New Roman"/>
                <a:ea typeface="楷体_GB2312" pitchFamily="49" charset="-122"/>
              </a:rPr>
              <a:t>”</a:t>
            </a:r>
            <a:endParaRPr kumimoji="1" lang="zh-CN" altLang="en-US" sz="2000" dirty="0">
              <a:latin typeface="楷体_GB2312" pitchFamily="49" charset="-122"/>
              <a:ea typeface="楷体_GB2312" pitchFamily="49" charset="-122"/>
            </a:endParaRPr>
          </a:p>
          <a:p>
            <a:pPr>
              <a:lnSpc>
                <a:spcPct val="110000"/>
              </a:lnSpc>
              <a:buClr>
                <a:schemeClr val="folHlink"/>
              </a:buClr>
              <a:buFont typeface="Wingdings" pitchFamily="2" charset="2"/>
              <a:buChar char="ü"/>
            </a:pPr>
            <a:r>
              <a:rPr kumimoji="1" lang="zh-CN" altLang="en-US" sz="2400" dirty="0">
                <a:latin typeface="楷体_GB2312" pitchFamily="49" charset="-122"/>
                <a:ea typeface="楷体_GB2312" pitchFamily="49" charset="-122"/>
              </a:rPr>
              <a:t>使用快捷键 </a:t>
            </a:r>
          </a:p>
          <a:p>
            <a:pPr>
              <a:lnSpc>
                <a:spcPct val="110000"/>
              </a:lnSpc>
            </a:pPr>
            <a:r>
              <a:rPr kumimoji="1" lang="zh-CN" altLang="en-US" sz="2400" dirty="0">
                <a:latin typeface="楷体_GB2312" pitchFamily="49" charset="-122"/>
                <a:ea typeface="楷体_GB2312" pitchFamily="49" charset="-122"/>
              </a:rPr>
              <a:t>     </a:t>
            </a:r>
            <a:r>
              <a:rPr kumimoji="1" lang="en-US" altLang="zh-CN" sz="2000" dirty="0">
                <a:latin typeface="楷体_GB2312" pitchFamily="49" charset="-122"/>
                <a:ea typeface="楷体_GB2312" pitchFamily="49" charset="-122"/>
              </a:rPr>
              <a:t>【Ctrl</a:t>
            </a:r>
            <a:r>
              <a:rPr kumimoji="1" lang="zh-CN" altLang="en-US" sz="2000" dirty="0">
                <a:latin typeface="楷体_GB2312" pitchFamily="49" charset="-122"/>
                <a:ea typeface="楷体_GB2312" pitchFamily="49" charset="-122"/>
              </a:rPr>
              <a:t>＋</a:t>
            </a:r>
            <a:r>
              <a:rPr kumimoji="1" lang="en-US" altLang="zh-CN" sz="2000" dirty="0">
                <a:latin typeface="楷体_GB2312" pitchFamily="49" charset="-122"/>
                <a:ea typeface="楷体_GB2312" pitchFamily="49" charset="-122"/>
              </a:rPr>
              <a:t>X】</a:t>
            </a:r>
            <a:r>
              <a:rPr kumimoji="1" lang="zh-CN" altLang="en-US" sz="2000" dirty="0">
                <a:latin typeface="楷体_GB2312" pitchFamily="49" charset="-122"/>
                <a:ea typeface="楷体_GB2312" pitchFamily="49" charset="-122"/>
              </a:rPr>
              <a:t>：</a:t>
            </a:r>
            <a:r>
              <a:rPr kumimoji="1" lang="zh-CN" altLang="en-US" sz="2000" dirty="0">
                <a:latin typeface="Times New Roman"/>
                <a:ea typeface="楷体_GB2312" pitchFamily="49" charset="-122"/>
              </a:rPr>
              <a:t>“</a:t>
            </a:r>
            <a:r>
              <a:rPr kumimoji="1" lang="zh-CN" altLang="en-US" sz="2000" dirty="0">
                <a:latin typeface="楷体_GB2312" pitchFamily="49" charset="-122"/>
                <a:ea typeface="楷体_GB2312" pitchFamily="49" charset="-122"/>
              </a:rPr>
              <a:t>剪切</a:t>
            </a:r>
            <a:r>
              <a:rPr kumimoji="1" lang="zh-CN" altLang="en-US" sz="2000" dirty="0">
                <a:latin typeface="Times New Roman"/>
                <a:ea typeface="楷体_GB2312" pitchFamily="49" charset="-122"/>
              </a:rPr>
              <a:t>”</a:t>
            </a:r>
            <a:endParaRPr kumimoji="1" lang="zh-CN" altLang="en-US" sz="2000" dirty="0">
              <a:latin typeface="楷体_GB2312" pitchFamily="49" charset="-122"/>
              <a:ea typeface="楷体_GB2312" pitchFamily="49" charset="-122"/>
            </a:endParaRPr>
          </a:p>
          <a:p>
            <a:pPr>
              <a:lnSpc>
                <a:spcPct val="110000"/>
              </a:lnSpc>
            </a:pPr>
            <a:r>
              <a:rPr kumimoji="1" lang="zh-CN" altLang="en-US" sz="2000" dirty="0">
                <a:latin typeface="楷体_GB2312" pitchFamily="49" charset="-122"/>
                <a:ea typeface="楷体_GB2312" pitchFamily="49" charset="-122"/>
              </a:rPr>
              <a:t>      </a:t>
            </a:r>
            <a:r>
              <a:rPr kumimoji="1" lang="en-US" altLang="zh-CN" sz="2000" dirty="0">
                <a:latin typeface="楷体_GB2312" pitchFamily="49" charset="-122"/>
                <a:ea typeface="楷体_GB2312" pitchFamily="49" charset="-122"/>
              </a:rPr>
              <a:t>【Ctrl</a:t>
            </a:r>
            <a:r>
              <a:rPr kumimoji="1" lang="zh-CN" altLang="en-US" sz="2000" dirty="0">
                <a:latin typeface="楷体_GB2312" pitchFamily="49" charset="-122"/>
                <a:ea typeface="楷体_GB2312" pitchFamily="49" charset="-122"/>
              </a:rPr>
              <a:t>＋</a:t>
            </a:r>
            <a:r>
              <a:rPr kumimoji="1" lang="en-US" altLang="zh-CN" sz="2000" dirty="0">
                <a:latin typeface="楷体_GB2312" pitchFamily="49" charset="-122"/>
                <a:ea typeface="楷体_GB2312" pitchFamily="49" charset="-122"/>
              </a:rPr>
              <a:t>C】</a:t>
            </a:r>
            <a:r>
              <a:rPr kumimoji="1" lang="zh-CN" altLang="en-US" sz="2000" dirty="0">
                <a:latin typeface="楷体_GB2312" pitchFamily="49" charset="-122"/>
                <a:ea typeface="楷体_GB2312" pitchFamily="49" charset="-122"/>
              </a:rPr>
              <a:t>：</a:t>
            </a:r>
            <a:r>
              <a:rPr kumimoji="1" lang="zh-CN" altLang="en-US" sz="2000" dirty="0">
                <a:latin typeface="Times New Roman"/>
                <a:ea typeface="楷体_GB2312" pitchFamily="49" charset="-122"/>
              </a:rPr>
              <a:t>“</a:t>
            </a:r>
            <a:r>
              <a:rPr kumimoji="1" lang="zh-CN" altLang="en-US" sz="2000" dirty="0">
                <a:latin typeface="楷体_GB2312" pitchFamily="49" charset="-122"/>
                <a:ea typeface="楷体_GB2312" pitchFamily="49" charset="-122"/>
              </a:rPr>
              <a:t>复制</a:t>
            </a:r>
            <a:r>
              <a:rPr kumimoji="1" lang="zh-CN" altLang="en-US" sz="2000" dirty="0">
                <a:latin typeface="Times New Roman"/>
                <a:ea typeface="楷体_GB2312" pitchFamily="49" charset="-122"/>
              </a:rPr>
              <a:t>”</a:t>
            </a:r>
            <a:endParaRPr kumimoji="1" lang="zh-CN" altLang="en-US" sz="2000" dirty="0">
              <a:latin typeface="楷体_GB2312" pitchFamily="49" charset="-122"/>
              <a:ea typeface="楷体_GB2312" pitchFamily="49" charset="-122"/>
            </a:endParaRPr>
          </a:p>
          <a:p>
            <a:pPr>
              <a:lnSpc>
                <a:spcPct val="110000"/>
              </a:lnSpc>
            </a:pPr>
            <a:r>
              <a:rPr kumimoji="1" lang="zh-CN" altLang="en-US" sz="2000" dirty="0">
                <a:latin typeface="楷体_GB2312" pitchFamily="49" charset="-122"/>
                <a:ea typeface="楷体_GB2312" pitchFamily="49" charset="-122"/>
              </a:rPr>
              <a:t>      </a:t>
            </a:r>
            <a:r>
              <a:rPr kumimoji="1" lang="en-US" altLang="zh-CN" sz="2000" dirty="0" smtClean="0">
                <a:latin typeface="楷体_GB2312" pitchFamily="49" charset="-122"/>
                <a:ea typeface="楷体_GB2312" pitchFamily="49" charset="-122"/>
              </a:rPr>
              <a:t>【Ctrl</a:t>
            </a:r>
            <a:r>
              <a:rPr kumimoji="1" lang="zh-CN" altLang="en-US" sz="2000" dirty="0">
                <a:latin typeface="楷体_GB2312" pitchFamily="49" charset="-122"/>
                <a:ea typeface="楷体_GB2312" pitchFamily="49" charset="-122"/>
              </a:rPr>
              <a:t>＋</a:t>
            </a:r>
            <a:r>
              <a:rPr kumimoji="1" lang="en-US" altLang="zh-CN" sz="2000" dirty="0">
                <a:latin typeface="楷体_GB2312" pitchFamily="49" charset="-122"/>
                <a:ea typeface="楷体_GB2312" pitchFamily="49" charset="-122"/>
              </a:rPr>
              <a:t>V】</a:t>
            </a:r>
            <a:r>
              <a:rPr kumimoji="1" lang="zh-CN" altLang="en-US" sz="2000" dirty="0">
                <a:latin typeface="楷体_GB2312" pitchFamily="49" charset="-122"/>
                <a:ea typeface="楷体_GB2312" pitchFamily="49" charset="-122"/>
              </a:rPr>
              <a:t>：</a:t>
            </a:r>
            <a:r>
              <a:rPr kumimoji="1" lang="zh-CN" altLang="en-US" sz="2000" dirty="0">
                <a:latin typeface="Times New Roman"/>
                <a:ea typeface="楷体_GB2312" pitchFamily="49" charset="-122"/>
              </a:rPr>
              <a:t>“</a:t>
            </a:r>
            <a:r>
              <a:rPr kumimoji="1" lang="zh-CN" altLang="en-US" sz="2000" dirty="0">
                <a:latin typeface="楷体_GB2312" pitchFamily="49" charset="-122"/>
                <a:ea typeface="楷体_GB2312" pitchFamily="49" charset="-122"/>
              </a:rPr>
              <a:t>粘贴</a:t>
            </a:r>
            <a:r>
              <a:rPr kumimoji="1" lang="zh-CN" altLang="en-US" sz="2000" dirty="0">
                <a:latin typeface="Times New Roman"/>
                <a:ea typeface="楷体_GB2312" pitchFamily="49" charset="-122"/>
              </a:rPr>
              <a:t>”</a:t>
            </a:r>
            <a:r>
              <a:rPr kumimoji="1" lang="zh-CN" altLang="en-US" sz="2400" dirty="0">
                <a:latin typeface="楷体_GB2312" pitchFamily="49" charset="-122"/>
                <a:ea typeface="楷体_GB2312" pitchFamily="49" charset="-122"/>
              </a:rPr>
              <a:t> </a:t>
            </a:r>
          </a:p>
          <a:p>
            <a:pPr>
              <a:lnSpc>
                <a:spcPct val="110000"/>
              </a:lnSpc>
              <a:buClr>
                <a:schemeClr val="folHlink"/>
              </a:buClr>
              <a:buFont typeface="Wingdings" pitchFamily="2" charset="2"/>
              <a:buChar char="ü"/>
            </a:pPr>
            <a:r>
              <a:rPr kumimoji="1" lang="zh-CN" altLang="en-US" sz="2400" dirty="0">
                <a:latin typeface="楷体_GB2312" pitchFamily="49" charset="-122"/>
                <a:ea typeface="楷体_GB2312" pitchFamily="49" charset="-122"/>
              </a:rPr>
              <a:t>鼠标直接拖动 </a:t>
            </a:r>
          </a:p>
          <a:p>
            <a:pPr>
              <a:lnSpc>
                <a:spcPct val="110000"/>
              </a:lnSpc>
            </a:pPr>
            <a:r>
              <a:rPr kumimoji="1" lang="zh-CN" altLang="en-US" sz="2400" dirty="0">
                <a:latin typeface="楷体_GB2312" pitchFamily="49" charset="-122"/>
                <a:ea typeface="楷体_GB2312" pitchFamily="49" charset="-122"/>
              </a:rPr>
              <a:t>      </a:t>
            </a:r>
            <a:r>
              <a:rPr kumimoji="1" lang="zh-CN" altLang="en-US" sz="2000" dirty="0">
                <a:latin typeface="楷体_GB2312" pitchFamily="49" charset="-122"/>
                <a:ea typeface="楷体_GB2312" pitchFamily="49" charset="-122"/>
              </a:rPr>
              <a:t>移动文本：选中→鼠标拖动 </a:t>
            </a:r>
          </a:p>
          <a:p>
            <a:pPr>
              <a:lnSpc>
                <a:spcPct val="110000"/>
              </a:lnSpc>
            </a:pPr>
            <a:r>
              <a:rPr kumimoji="1" lang="zh-CN" altLang="en-US" sz="2000" dirty="0">
                <a:latin typeface="楷体_GB2312" pitchFamily="49" charset="-122"/>
                <a:ea typeface="楷体_GB2312" pitchFamily="49" charset="-122"/>
              </a:rPr>
              <a:t>       复制文本：选中→</a:t>
            </a:r>
            <a:r>
              <a:rPr kumimoji="1" lang="en-US" altLang="zh-CN" sz="2000" dirty="0">
                <a:latin typeface="楷体_GB2312" pitchFamily="49" charset="-122"/>
                <a:ea typeface="楷体_GB2312" pitchFamily="49" charset="-122"/>
              </a:rPr>
              <a:t>Ctrl</a:t>
            </a:r>
            <a:r>
              <a:rPr kumimoji="1" lang="zh-CN" altLang="en-US" sz="2000" dirty="0">
                <a:latin typeface="楷体_GB2312" pitchFamily="49" charset="-122"/>
                <a:ea typeface="楷体_GB2312" pitchFamily="49" charset="-122"/>
              </a:rPr>
              <a:t>键</a:t>
            </a:r>
            <a:r>
              <a:rPr kumimoji="1" lang="en-US" altLang="zh-CN" sz="2000" dirty="0">
                <a:latin typeface="楷体_GB2312" pitchFamily="49" charset="-122"/>
                <a:ea typeface="楷体_GB2312" pitchFamily="49" charset="-122"/>
              </a:rPr>
              <a:t>+</a:t>
            </a:r>
            <a:r>
              <a:rPr kumimoji="1" lang="zh-CN" altLang="en-US" sz="2000" dirty="0">
                <a:latin typeface="楷体_GB2312" pitchFamily="49" charset="-122"/>
                <a:ea typeface="楷体_GB2312" pitchFamily="49" charset="-122"/>
              </a:rPr>
              <a:t>鼠标拖动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30</a:t>
            </a:fld>
            <a:endParaRPr lang="en-US" altLang="zh-CN"/>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altLang="zh-CN"/>
              <a:t>2 </a:t>
            </a:r>
            <a:r>
              <a:rPr lang="zh-CN" altLang="en-US"/>
              <a:t>调查问卷的设计</a:t>
            </a:r>
            <a:r>
              <a:rPr lang="en-US" altLang="zh-CN"/>
              <a:t>&gt;&gt;2</a:t>
            </a:r>
            <a:r>
              <a:rPr lang="zh-CN" altLang="en-US"/>
              <a:t>．相关知识点</a:t>
            </a:r>
          </a:p>
        </p:txBody>
      </p:sp>
      <p:sp>
        <p:nvSpPr>
          <p:cNvPr id="84995" name="Rectangle 3"/>
          <p:cNvSpPr>
            <a:spLocks noGrp="1" noChangeArrowheads="1"/>
          </p:cNvSpPr>
          <p:nvPr>
            <p:ph type="body" idx="1"/>
          </p:nvPr>
        </p:nvSpPr>
        <p:spPr/>
        <p:txBody>
          <a:bodyPr/>
          <a:lstStyle/>
          <a:p>
            <a:pPr lvl="1"/>
            <a:r>
              <a:rPr lang="en-US" altLang="zh-CN" dirty="0"/>
              <a:t>5</a:t>
            </a:r>
            <a:r>
              <a:rPr lang="zh-CN" altLang="en-US" dirty="0"/>
              <a:t>）撤消与恢复操作</a:t>
            </a:r>
          </a:p>
          <a:p>
            <a:pPr lvl="2"/>
            <a:r>
              <a:rPr kumimoji="1" lang="zh-CN" altLang="en-US" dirty="0" smtClean="0"/>
              <a:t>快速访问工具栏</a:t>
            </a:r>
            <a:r>
              <a:rPr kumimoji="1" lang="zh-CN" altLang="en-US" dirty="0"/>
              <a:t>上的</a:t>
            </a:r>
            <a:r>
              <a:rPr kumimoji="1" lang="zh-CN" altLang="en-US" dirty="0">
                <a:latin typeface="Arial"/>
              </a:rPr>
              <a:t>“</a:t>
            </a:r>
            <a:r>
              <a:rPr kumimoji="1" lang="zh-CN" altLang="en-US" dirty="0"/>
              <a:t>撤消</a:t>
            </a:r>
            <a:r>
              <a:rPr kumimoji="1" lang="zh-CN" altLang="en-US" dirty="0">
                <a:latin typeface="Arial"/>
              </a:rPr>
              <a:t>”</a:t>
            </a:r>
            <a:r>
              <a:rPr kumimoji="1" lang="zh-CN" altLang="en-US" dirty="0"/>
              <a:t>按钮 ：</a:t>
            </a:r>
          </a:p>
          <a:p>
            <a:pPr lvl="2"/>
            <a:r>
              <a:rPr kumimoji="1" lang="zh-CN" altLang="en-US" dirty="0">
                <a:latin typeface="Arial"/>
              </a:rPr>
              <a:t>“</a:t>
            </a:r>
            <a:r>
              <a:rPr kumimoji="1" lang="zh-CN" altLang="en-US" dirty="0"/>
              <a:t>撤消</a:t>
            </a:r>
            <a:r>
              <a:rPr kumimoji="1" lang="zh-CN" altLang="en-US" dirty="0">
                <a:latin typeface="Arial"/>
              </a:rPr>
              <a:t>”</a:t>
            </a:r>
            <a:r>
              <a:rPr kumimoji="1" lang="zh-CN" altLang="en-US" dirty="0"/>
              <a:t>组合键：</a:t>
            </a:r>
            <a:r>
              <a:rPr kumimoji="1" lang="en-US" altLang="zh-CN" dirty="0"/>
              <a:t>【Ctrl</a:t>
            </a:r>
            <a:r>
              <a:rPr kumimoji="1" lang="zh-CN" altLang="en-US" dirty="0"/>
              <a:t>＋</a:t>
            </a:r>
            <a:r>
              <a:rPr kumimoji="1" lang="en-US" altLang="zh-CN" dirty="0"/>
              <a:t>Z】</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31</a:t>
            </a:fld>
            <a:endParaRPr lang="en-US" altLang="zh-CN"/>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811213" y="404813"/>
            <a:ext cx="7577137" cy="841375"/>
          </a:xfrm>
        </p:spPr>
        <p:txBody>
          <a:bodyPr/>
          <a:lstStyle/>
          <a:p>
            <a:r>
              <a:rPr lang="en-US" altLang="zh-CN" dirty="0"/>
              <a:t>2 </a:t>
            </a:r>
            <a:r>
              <a:rPr lang="zh-CN" altLang="en-US" dirty="0"/>
              <a:t>调查问卷的设计</a:t>
            </a:r>
            <a:r>
              <a:rPr lang="en-US" altLang="zh-CN" dirty="0"/>
              <a:t>&gt;&gt;2</a:t>
            </a:r>
            <a:r>
              <a:rPr lang="zh-CN" altLang="en-US" dirty="0"/>
              <a:t>．相关知识</a:t>
            </a:r>
            <a:r>
              <a:rPr lang="zh-CN" altLang="en-US" dirty="0" smtClean="0"/>
              <a:t>点</a:t>
            </a:r>
            <a:endParaRPr lang="zh-CN" altLang="en-US" dirty="0"/>
          </a:p>
        </p:txBody>
      </p:sp>
      <p:sp>
        <p:nvSpPr>
          <p:cNvPr id="86019" name="Rectangle 3"/>
          <p:cNvSpPr>
            <a:spLocks noGrp="1" noChangeArrowheads="1"/>
          </p:cNvSpPr>
          <p:nvPr>
            <p:ph type="body" idx="1"/>
          </p:nvPr>
        </p:nvSpPr>
        <p:spPr/>
        <p:txBody>
          <a:bodyPr/>
          <a:lstStyle/>
          <a:p>
            <a:r>
              <a:rPr lang="zh-CN" altLang="en-US" dirty="0"/>
              <a:t>（</a:t>
            </a:r>
            <a:r>
              <a:rPr lang="en-US" altLang="zh-CN" dirty="0"/>
              <a:t>4</a:t>
            </a:r>
            <a:r>
              <a:rPr lang="zh-CN" altLang="en-US" dirty="0"/>
              <a:t>）字符格式化</a:t>
            </a:r>
          </a:p>
          <a:p>
            <a:r>
              <a:rPr lang="zh-CN" altLang="en-US" dirty="0"/>
              <a:t>字符的格式主要有：字体、字形、字号、颜色、上下标、字符间距和文字效果等。</a:t>
            </a:r>
          </a:p>
          <a:p>
            <a:pPr lvl="1"/>
            <a:r>
              <a:rPr lang="en-US" altLang="zh-CN" dirty="0"/>
              <a:t>1</a:t>
            </a:r>
            <a:r>
              <a:rPr lang="zh-CN" altLang="en-US" dirty="0"/>
              <a:t>）</a:t>
            </a:r>
            <a:r>
              <a:rPr lang="zh-CN" altLang="en-US" dirty="0" smtClean="0"/>
              <a:t>使用功能区工具</a:t>
            </a:r>
            <a:endParaRPr lang="en-US" altLang="zh-CN" dirty="0" smtClean="0"/>
          </a:p>
          <a:p>
            <a:endParaRPr lang="zh-CN" altLang="en-US" dirty="0"/>
          </a:p>
          <a:p>
            <a:pPr lvl="1"/>
            <a:r>
              <a:rPr lang="en-US" altLang="zh-CN" dirty="0"/>
              <a:t>2</a:t>
            </a:r>
            <a:r>
              <a:rPr lang="zh-CN" altLang="en-US" dirty="0"/>
              <a:t>）使用</a:t>
            </a:r>
            <a:r>
              <a:rPr lang="zh-CN" altLang="en-US" dirty="0">
                <a:latin typeface="Arial"/>
              </a:rPr>
              <a:t>“</a:t>
            </a:r>
            <a:r>
              <a:rPr lang="zh-CN" altLang="en-US" dirty="0"/>
              <a:t>字体</a:t>
            </a:r>
            <a:r>
              <a:rPr lang="zh-CN" altLang="en-US" dirty="0">
                <a:latin typeface="Arial"/>
              </a:rPr>
              <a:t>”</a:t>
            </a:r>
            <a:r>
              <a:rPr lang="zh-CN" altLang="en-US" dirty="0"/>
              <a:t>对话框</a:t>
            </a:r>
          </a:p>
          <a:p>
            <a:pPr lvl="2"/>
            <a:r>
              <a:rPr lang="zh-CN" altLang="en-US" dirty="0" smtClean="0">
                <a:solidFill>
                  <a:schemeClr val="tx1"/>
                </a:solidFill>
                <a:latin typeface="+mn-lt"/>
                <a:ea typeface="+mn-ea"/>
              </a:rPr>
              <a:t>单击“开始</a:t>
            </a:r>
            <a:r>
              <a:rPr lang="zh-CN" altLang="zh-CN" dirty="0" smtClean="0">
                <a:solidFill>
                  <a:schemeClr val="tx1"/>
                </a:solidFill>
                <a:latin typeface="+mn-lt"/>
                <a:ea typeface="+mn-ea"/>
              </a:rPr>
              <a:t>→</a:t>
            </a:r>
            <a:r>
              <a:rPr lang="zh-CN" altLang="en-US" dirty="0" smtClean="0">
                <a:solidFill>
                  <a:schemeClr val="tx1"/>
                </a:solidFill>
                <a:latin typeface="+mn-lt"/>
                <a:ea typeface="+mn-ea"/>
              </a:rPr>
              <a:t>字体</a:t>
            </a:r>
            <a:r>
              <a:rPr lang="en-US" altLang="zh-CN" dirty="0" smtClean="0">
                <a:solidFill>
                  <a:schemeClr val="tx1"/>
                </a:solidFill>
                <a:latin typeface="+mn-lt"/>
                <a:ea typeface="+mn-ea"/>
              </a:rPr>
              <a:t>|</a:t>
            </a:r>
            <a:r>
              <a:rPr lang="zh-CN" altLang="en-US" dirty="0" smtClean="0">
                <a:solidFill>
                  <a:schemeClr val="tx1"/>
                </a:solidFill>
                <a:latin typeface="+mn-lt"/>
                <a:ea typeface="+mn-ea"/>
              </a:rPr>
              <a:t>扩展按钮”</a:t>
            </a:r>
            <a:r>
              <a:rPr lang="zh-CN" altLang="en-US" dirty="0" smtClean="0"/>
              <a:t> </a:t>
            </a:r>
            <a:endParaRPr lang="en-US" altLang="zh-CN" dirty="0" smtClean="0"/>
          </a:p>
          <a:p>
            <a:pPr lvl="2"/>
            <a:endParaRPr lang="en-US" altLang="zh-CN" dirty="0" smtClean="0"/>
          </a:p>
          <a:p>
            <a:pPr lvl="1"/>
            <a:r>
              <a:rPr lang="en-US" altLang="zh-CN" dirty="0" smtClean="0">
                <a:solidFill>
                  <a:schemeClr val="tx1"/>
                </a:solidFill>
                <a:latin typeface="+mn-lt"/>
                <a:ea typeface="+mn-ea"/>
              </a:rPr>
              <a:t>3</a:t>
            </a:r>
            <a:r>
              <a:rPr lang="zh-CN" altLang="en-US" dirty="0" smtClean="0">
                <a:solidFill>
                  <a:schemeClr val="tx1"/>
                </a:solidFill>
                <a:latin typeface="+mn-lt"/>
                <a:ea typeface="+mn-ea"/>
              </a:rPr>
              <a:t>）</a:t>
            </a:r>
            <a:r>
              <a:rPr lang="zh-CN" altLang="zh-CN" dirty="0" smtClean="0">
                <a:solidFill>
                  <a:schemeClr val="tx1"/>
                </a:solidFill>
                <a:latin typeface="+mn-lt"/>
                <a:ea typeface="+mn-ea"/>
              </a:rPr>
              <a:t>使用</a:t>
            </a:r>
            <a:r>
              <a:rPr lang="zh-CN" altLang="zh-CN" dirty="0">
                <a:solidFill>
                  <a:schemeClr val="tx1"/>
                </a:solidFill>
                <a:latin typeface="+mn-lt"/>
                <a:ea typeface="+mn-ea"/>
              </a:rPr>
              <a:t>浮动工具栏</a:t>
            </a:r>
            <a:endParaRPr lang="zh-CN" altLang="en-US" dirty="0"/>
          </a:p>
        </p:txBody>
      </p:sp>
      <p:pic>
        <p:nvPicPr>
          <p:cNvPr id="86021" name="Picture 5" descr="字体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3060948"/>
            <a:ext cx="3662196" cy="1118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2" name="Picture 6" descr="浮动工具栏"/>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5229200"/>
            <a:ext cx="3642600" cy="1201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32</a:t>
            </a:fld>
            <a:endParaRPr lang="en-US" altLang="zh-CN"/>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811213" y="404813"/>
            <a:ext cx="7577137" cy="841375"/>
          </a:xfrm>
        </p:spPr>
        <p:txBody>
          <a:bodyPr/>
          <a:lstStyle/>
          <a:p>
            <a:r>
              <a:rPr lang="en-US" altLang="zh-CN"/>
              <a:t>2 </a:t>
            </a:r>
            <a:r>
              <a:rPr lang="zh-CN" altLang="en-US"/>
              <a:t>调查问卷的设计</a:t>
            </a:r>
            <a:r>
              <a:rPr lang="en-US" altLang="zh-CN"/>
              <a:t>&gt;&gt;2</a:t>
            </a:r>
            <a:r>
              <a:rPr lang="zh-CN" altLang="en-US"/>
              <a:t>．相关知识点</a:t>
            </a:r>
          </a:p>
        </p:txBody>
      </p:sp>
      <p:sp>
        <p:nvSpPr>
          <p:cNvPr id="87043" name="Rectangle 3"/>
          <p:cNvSpPr>
            <a:spLocks noGrp="1" noChangeArrowheads="1"/>
          </p:cNvSpPr>
          <p:nvPr>
            <p:ph type="body" sz="half" idx="1"/>
          </p:nvPr>
        </p:nvSpPr>
        <p:spPr>
          <a:xfrm>
            <a:off x="684213" y="1557338"/>
            <a:ext cx="8064500" cy="1511300"/>
          </a:xfrm>
        </p:spPr>
        <p:txBody>
          <a:bodyPr/>
          <a:lstStyle/>
          <a:p>
            <a:r>
              <a:rPr lang="zh-CN" altLang="en-US"/>
              <a:t>（</a:t>
            </a:r>
            <a:r>
              <a:rPr lang="en-US" altLang="zh-CN"/>
              <a:t>5</a:t>
            </a:r>
            <a:r>
              <a:rPr lang="zh-CN" altLang="en-US"/>
              <a:t>）段落格式化</a:t>
            </a:r>
          </a:p>
          <a:p>
            <a:pPr lvl="1"/>
            <a:r>
              <a:rPr lang="zh-CN" altLang="en-US"/>
              <a:t>包括段落的缩进、段前间距、段后间距、行间距和对齐方式等内容。</a:t>
            </a:r>
          </a:p>
        </p:txBody>
      </p:sp>
      <p:graphicFrame>
        <p:nvGraphicFramePr>
          <p:cNvPr id="87044" name="Object 4"/>
          <p:cNvGraphicFramePr>
            <a:graphicFrameLocks noGrp="1" noChangeAspect="1"/>
          </p:cNvGraphicFramePr>
          <p:nvPr>
            <p:ph sz="half" idx="2"/>
          </p:nvPr>
        </p:nvGraphicFramePr>
        <p:xfrm>
          <a:off x="755650" y="2846388"/>
          <a:ext cx="7561263" cy="3090862"/>
        </p:xfrm>
        <a:graphic>
          <a:graphicData uri="http://schemas.openxmlformats.org/presentationml/2006/ole">
            <mc:AlternateContent xmlns:mc="http://schemas.openxmlformats.org/markup-compatibility/2006">
              <mc:Choice xmlns:v="urn:schemas-microsoft-com:vml" Requires="v">
                <p:oleObj spid="_x0000_s87097" name="图片" r:id="rId3" imgW="3820668" imgH="1562100" progId="Word.Picture.8">
                  <p:embed/>
                </p:oleObj>
              </mc:Choice>
              <mc:Fallback>
                <p:oleObj name="图片" r:id="rId3" imgW="3820668" imgH="1562100" progId="Word.Picture.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 y="2846388"/>
                        <a:ext cx="7561263" cy="3090862"/>
                      </a:xfrm>
                      <a:prstGeom prst="rect">
                        <a:avLst/>
                      </a:prstGeom>
                      <a:solidFill>
                        <a:srgbClr val="CCE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7046" name="Text Box 6"/>
          <p:cNvSpPr txBox="1">
            <a:spLocks noChangeArrowheads="1"/>
          </p:cNvSpPr>
          <p:nvPr/>
        </p:nvSpPr>
        <p:spPr bwMode="auto">
          <a:xfrm>
            <a:off x="2771775" y="6086475"/>
            <a:ext cx="4876800" cy="366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1" lang="zh-CN" altLang="en-US">
                <a:latin typeface="宋体" pitchFamily="2" charset="-122"/>
              </a:rPr>
              <a:t>段落缩进和间距的效果示意图</a:t>
            </a:r>
            <a:r>
              <a:rPr kumimoji="1" lang="zh-CN" altLang="en-US">
                <a:latin typeface="Times New Roman" pitchFamily="18" charset="0"/>
              </a:rPr>
              <a:t> </a:t>
            </a:r>
          </a:p>
        </p:txBody>
      </p:sp>
      <p:sp>
        <p:nvSpPr>
          <p:cNvPr id="2" name="灯片编号占位符 1"/>
          <p:cNvSpPr>
            <a:spLocks noGrp="1"/>
          </p:cNvSpPr>
          <p:nvPr>
            <p:ph type="sldNum" sz="quarter" idx="12"/>
          </p:nvPr>
        </p:nvSpPr>
        <p:spPr/>
        <p:txBody>
          <a:bodyPr/>
          <a:lstStyle/>
          <a:p>
            <a:fld id="{0FFAE39B-C8F2-41C8-B22E-A833FCE57E23}" type="slidenum">
              <a:rPr lang="en-US" altLang="zh-CN" smtClean="0"/>
              <a:pPr/>
              <a:t>33</a:t>
            </a:fld>
            <a:endParaRPr lang="en-US" altLang="zh-CN"/>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altLang="zh-CN"/>
              <a:t>2 </a:t>
            </a:r>
            <a:r>
              <a:rPr lang="zh-CN" altLang="en-US"/>
              <a:t>调查问卷的设计</a:t>
            </a:r>
            <a:r>
              <a:rPr lang="en-US" altLang="zh-CN"/>
              <a:t>&gt;&gt;2</a:t>
            </a:r>
            <a:r>
              <a:rPr lang="zh-CN" altLang="en-US"/>
              <a:t>．相关知识点</a:t>
            </a:r>
          </a:p>
        </p:txBody>
      </p:sp>
      <p:pic>
        <p:nvPicPr>
          <p:cNvPr id="88068" name="Picture 4" descr="23对齐方式效果图"/>
          <p:cNvPicPr>
            <a:picLocks noChangeAspect="1" noChangeArrowheads="1"/>
          </p:cNvPicPr>
          <p:nvPr/>
        </p:nvPicPr>
        <p:blipFill>
          <a:blip r:embed="rId2">
            <a:extLst>
              <a:ext uri="{28A0092B-C50C-407E-A947-70E740481C1C}">
                <a14:useLocalDpi xmlns:a14="http://schemas.microsoft.com/office/drawing/2010/main" val="0"/>
              </a:ext>
            </a:extLst>
          </a:blip>
          <a:srcRect l="2921" t="8900" r="4619" b="6676"/>
          <a:stretch>
            <a:fillRect/>
          </a:stretch>
        </p:blipFill>
        <p:spPr bwMode="auto">
          <a:xfrm>
            <a:off x="1187450" y="2335213"/>
            <a:ext cx="6481763" cy="2951162"/>
          </a:xfrm>
          <a:prstGeom prst="rect">
            <a:avLst/>
          </a:prstGeom>
          <a:solidFill>
            <a:srgbClr val="CCECFF"/>
          </a:solidFill>
          <a:ln w="9525">
            <a:solidFill>
              <a:schemeClr val="tx2"/>
            </a:solidFill>
            <a:miter lim="800000"/>
            <a:headEnd/>
            <a:tailEnd/>
          </a:ln>
        </p:spPr>
      </p:pic>
      <p:sp>
        <p:nvSpPr>
          <p:cNvPr id="88069" name="Oval 5"/>
          <p:cNvSpPr>
            <a:spLocks noChangeArrowheads="1"/>
          </p:cNvSpPr>
          <p:nvPr/>
        </p:nvSpPr>
        <p:spPr bwMode="auto">
          <a:xfrm>
            <a:off x="4564063" y="2557463"/>
            <a:ext cx="914400" cy="457200"/>
          </a:xfrm>
          <a:prstGeom prst="ellipse">
            <a:avLst/>
          </a:prstGeom>
          <a:noFill/>
          <a:ln w="9525">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88070" name="Oval 6"/>
          <p:cNvSpPr>
            <a:spLocks noChangeArrowheads="1"/>
          </p:cNvSpPr>
          <p:nvPr/>
        </p:nvSpPr>
        <p:spPr bwMode="auto">
          <a:xfrm>
            <a:off x="6621463" y="3014663"/>
            <a:ext cx="838200" cy="457200"/>
          </a:xfrm>
          <a:prstGeom prst="ellipse">
            <a:avLst/>
          </a:prstGeom>
          <a:noFill/>
          <a:ln w="9525">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88071" name="Oval 7"/>
          <p:cNvSpPr>
            <a:spLocks noChangeArrowheads="1"/>
          </p:cNvSpPr>
          <p:nvPr/>
        </p:nvSpPr>
        <p:spPr bwMode="auto">
          <a:xfrm>
            <a:off x="4868863" y="3471863"/>
            <a:ext cx="2743200" cy="457200"/>
          </a:xfrm>
          <a:prstGeom prst="ellipse">
            <a:avLst/>
          </a:prstGeom>
          <a:noFill/>
          <a:ln w="9525">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88072" name="Oval 8"/>
          <p:cNvSpPr>
            <a:spLocks noChangeArrowheads="1"/>
          </p:cNvSpPr>
          <p:nvPr/>
        </p:nvSpPr>
        <p:spPr bwMode="auto">
          <a:xfrm>
            <a:off x="5402263" y="4157663"/>
            <a:ext cx="914400" cy="457200"/>
          </a:xfrm>
          <a:prstGeom prst="ellipse">
            <a:avLst/>
          </a:prstGeom>
          <a:noFill/>
          <a:ln w="9525">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88073" name="Oval 9"/>
          <p:cNvSpPr>
            <a:spLocks noChangeArrowheads="1"/>
          </p:cNvSpPr>
          <p:nvPr/>
        </p:nvSpPr>
        <p:spPr bwMode="auto">
          <a:xfrm>
            <a:off x="5402263" y="4843463"/>
            <a:ext cx="914400" cy="457200"/>
          </a:xfrm>
          <a:prstGeom prst="ellipse">
            <a:avLst/>
          </a:prstGeom>
          <a:noFill/>
          <a:ln w="9525">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88074" name="Text Box 10"/>
          <p:cNvSpPr txBox="1">
            <a:spLocks noChangeArrowheads="1"/>
          </p:cNvSpPr>
          <p:nvPr/>
        </p:nvSpPr>
        <p:spPr bwMode="auto">
          <a:xfrm>
            <a:off x="2843213" y="5734050"/>
            <a:ext cx="411480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1" lang="zh-CN" altLang="en-US" sz="2000">
                <a:latin typeface="宋体" pitchFamily="2" charset="-122"/>
              </a:rPr>
              <a:t>不同对齐方式的效果示意图</a:t>
            </a:r>
            <a:r>
              <a:rPr kumimoji="1" lang="zh-CN" altLang="en-US" sz="2000">
                <a:latin typeface="Times New Roman" pitchFamily="18" charset="0"/>
              </a:rPr>
              <a:t> </a:t>
            </a:r>
          </a:p>
        </p:txBody>
      </p:sp>
      <p:sp>
        <p:nvSpPr>
          <p:cNvPr id="2" name="灯片编号占位符 1"/>
          <p:cNvSpPr>
            <a:spLocks noGrp="1"/>
          </p:cNvSpPr>
          <p:nvPr>
            <p:ph type="sldNum" sz="quarter" idx="12"/>
          </p:nvPr>
        </p:nvSpPr>
        <p:spPr/>
        <p:txBody>
          <a:bodyPr/>
          <a:lstStyle/>
          <a:p>
            <a:fld id="{0490BF76-7CC0-4091-9F47-B19C6176056A}" type="slidenum">
              <a:rPr lang="en-US" altLang="zh-CN" smtClean="0"/>
              <a:pPr/>
              <a:t>34</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8069"/>
                                        </p:tgtEl>
                                        <p:attrNameLst>
                                          <p:attrName>style.visibility</p:attrName>
                                        </p:attrNameLst>
                                      </p:cBhvr>
                                      <p:to>
                                        <p:strVal val="visible"/>
                                      </p:to>
                                    </p:set>
                                    <p:anim calcmode="lin" valueType="num">
                                      <p:cBhvr additive="base">
                                        <p:cTn id="7" dur="500" fill="hold"/>
                                        <p:tgtEl>
                                          <p:spTgt spid="88069"/>
                                        </p:tgtEl>
                                        <p:attrNameLst>
                                          <p:attrName>ppt_x</p:attrName>
                                        </p:attrNameLst>
                                      </p:cBhvr>
                                      <p:tavLst>
                                        <p:tav tm="0">
                                          <p:val>
                                            <p:strVal val="0-#ppt_w/2"/>
                                          </p:val>
                                        </p:tav>
                                        <p:tav tm="100000">
                                          <p:val>
                                            <p:strVal val="#ppt_x"/>
                                          </p:val>
                                        </p:tav>
                                      </p:tavLst>
                                    </p:anim>
                                    <p:anim calcmode="lin" valueType="num">
                                      <p:cBhvr additive="base">
                                        <p:cTn id="8" dur="500" fill="hold"/>
                                        <p:tgtEl>
                                          <p:spTgt spid="8806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8070"/>
                                        </p:tgtEl>
                                        <p:attrNameLst>
                                          <p:attrName>style.visibility</p:attrName>
                                        </p:attrNameLst>
                                      </p:cBhvr>
                                      <p:to>
                                        <p:strVal val="visible"/>
                                      </p:to>
                                    </p:set>
                                    <p:anim calcmode="lin" valueType="num">
                                      <p:cBhvr additive="base">
                                        <p:cTn id="13" dur="500" fill="hold"/>
                                        <p:tgtEl>
                                          <p:spTgt spid="88070"/>
                                        </p:tgtEl>
                                        <p:attrNameLst>
                                          <p:attrName>ppt_x</p:attrName>
                                        </p:attrNameLst>
                                      </p:cBhvr>
                                      <p:tavLst>
                                        <p:tav tm="0">
                                          <p:val>
                                            <p:strVal val="0-#ppt_w/2"/>
                                          </p:val>
                                        </p:tav>
                                        <p:tav tm="100000">
                                          <p:val>
                                            <p:strVal val="#ppt_x"/>
                                          </p:val>
                                        </p:tav>
                                      </p:tavLst>
                                    </p:anim>
                                    <p:anim calcmode="lin" valueType="num">
                                      <p:cBhvr additive="base">
                                        <p:cTn id="14" dur="500" fill="hold"/>
                                        <p:tgtEl>
                                          <p:spTgt spid="8807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8071"/>
                                        </p:tgtEl>
                                        <p:attrNameLst>
                                          <p:attrName>style.visibility</p:attrName>
                                        </p:attrNameLst>
                                      </p:cBhvr>
                                      <p:to>
                                        <p:strVal val="visible"/>
                                      </p:to>
                                    </p:set>
                                    <p:anim calcmode="lin" valueType="num">
                                      <p:cBhvr additive="base">
                                        <p:cTn id="19" dur="500" fill="hold"/>
                                        <p:tgtEl>
                                          <p:spTgt spid="88071"/>
                                        </p:tgtEl>
                                        <p:attrNameLst>
                                          <p:attrName>ppt_x</p:attrName>
                                        </p:attrNameLst>
                                      </p:cBhvr>
                                      <p:tavLst>
                                        <p:tav tm="0">
                                          <p:val>
                                            <p:strVal val="0-#ppt_w/2"/>
                                          </p:val>
                                        </p:tav>
                                        <p:tav tm="100000">
                                          <p:val>
                                            <p:strVal val="#ppt_x"/>
                                          </p:val>
                                        </p:tav>
                                      </p:tavLst>
                                    </p:anim>
                                    <p:anim calcmode="lin" valueType="num">
                                      <p:cBhvr additive="base">
                                        <p:cTn id="20" dur="500" fill="hold"/>
                                        <p:tgtEl>
                                          <p:spTgt spid="88071"/>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8072"/>
                                        </p:tgtEl>
                                        <p:attrNameLst>
                                          <p:attrName>style.visibility</p:attrName>
                                        </p:attrNameLst>
                                      </p:cBhvr>
                                      <p:to>
                                        <p:strVal val="visible"/>
                                      </p:to>
                                    </p:set>
                                    <p:anim calcmode="lin" valueType="num">
                                      <p:cBhvr additive="base">
                                        <p:cTn id="25" dur="500" fill="hold"/>
                                        <p:tgtEl>
                                          <p:spTgt spid="88072"/>
                                        </p:tgtEl>
                                        <p:attrNameLst>
                                          <p:attrName>ppt_x</p:attrName>
                                        </p:attrNameLst>
                                      </p:cBhvr>
                                      <p:tavLst>
                                        <p:tav tm="0">
                                          <p:val>
                                            <p:strVal val="0-#ppt_w/2"/>
                                          </p:val>
                                        </p:tav>
                                        <p:tav tm="100000">
                                          <p:val>
                                            <p:strVal val="#ppt_x"/>
                                          </p:val>
                                        </p:tav>
                                      </p:tavLst>
                                    </p:anim>
                                    <p:anim calcmode="lin" valueType="num">
                                      <p:cBhvr additive="base">
                                        <p:cTn id="26" dur="500" fill="hold"/>
                                        <p:tgtEl>
                                          <p:spTgt spid="88072"/>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8073"/>
                                        </p:tgtEl>
                                        <p:attrNameLst>
                                          <p:attrName>style.visibility</p:attrName>
                                        </p:attrNameLst>
                                      </p:cBhvr>
                                      <p:to>
                                        <p:strVal val="visible"/>
                                      </p:to>
                                    </p:set>
                                    <p:anim calcmode="lin" valueType="num">
                                      <p:cBhvr additive="base">
                                        <p:cTn id="31" dur="500" fill="hold"/>
                                        <p:tgtEl>
                                          <p:spTgt spid="88073"/>
                                        </p:tgtEl>
                                        <p:attrNameLst>
                                          <p:attrName>ppt_x</p:attrName>
                                        </p:attrNameLst>
                                      </p:cBhvr>
                                      <p:tavLst>
                                        <p:tav tm="0">
                                          <p:val>
                                            <p:strVal val="0-#ppt_w/2"/>
                                          </p:val>
                                        </p:tav>
                                        <p:tav tm="100000">
                                          <p:val>
                                            <p:strVal val="#ppt_x"/>
                                          </p:val>
                                        </p:tav>
                                      </p:tavLst>
                                    </p:anim>
                                    <p:anim calcmode="lin" valueType="num">
                                      <p:cBhvr additive="base">
                                        <p:cTn id="32" dur="500" fill="hold"/>
                                        <p:tgtEl>
                                          <p:spTgt spid="880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9" grpId="0" animBg="1"/>
      <p:bldP spid="88070" grpId="0" animBg="1"/>
      <p:bldP spid="88071" grpId="0" animBg="1"/>
      <p:bldP spid="88072" grpId="0" animBg="1"/>
      <p:bldP spid="8807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altLang="zh-CN"/>
              <a:t>2 </a:t>
            </a:r>
            <a:r>
              <a:rPr lang="zh-CN" altLang="en-US"/>
              <a:t>调查问卷的设计</a:t>
            </a:r>
            <a:r>
              <a:rPr lang="en-US" altLang="zh-CN"/>
              <a:t>&gt;&gt;2</a:t>
            </a:r>
            <a:r>
              <a:rPr lang="zh-CN" altLang="en-US"/>
              <a:t>．相关知识点</a:t>
            </a:r>
          </a:p>
        </p:txBody>
      </p:sp>
      <p:sp>
        <p:nvSpPr>
          <p:cNvPr id="89092" name="Text Box 4"/>
          <p:cNvSpPr txBox="1">
            <a:spLocks noChangeArrowheads="1"/>
          </p:cNvSpPr>
          <p:nvPr/>
        </p:nvSpPr>
        <p:spPr bwMode="auto">
          <a:xfrm>
            <a:off x="1066800" y="4556125"/>
            <a:ext cx="533400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1" lang="zh-CN" altLang="en-US" sz="2000">
                <a:latin typeface="宋体" pitchFamily="2" charset="-122"/>
              </a:rPr>
              <a:t>结合</a:t>
            </a:r>
            <a:r>
              <a:rPr kumimoji="1" lang="en-US" altLang="zh-CN" sz="2000">
                <a:latin typeface="宋体" pitchFamily="2" charset="-122"/>
              </a:rPr>
              <a:t>【</a:t>
            </a:r>
            <a:r>
              <a:rPr kumimoji="1" lang="en-US" altLang="zh-CN" sz="2000">
                <a:cs typeface="Tahoma" pitchFamily="34" charset="0"/>
              </a:rPr>
              <a:t>Alt</a:t>
            </a:r>
            <a:r>
              <a:rPr kumimoji="1" lang="en-US" altLang="zh-CN" sz="2000">
                <a:latin typeface="宋体" pitchFamily="2" charset="-122"/>
              </a:rPr>
              <a:t>】</a:t>
            </a:r>
            <a:r>
              <a:rPr kumimoji="1" lang="zh-CN" altLang="en-US" sz="2000">
                <a:latin typeface="宋体" pitchFamily="2" charset="-122"/>
              </a:rPr>
              <a:t>键，可以拖动得比较平滑</a:t>
            </a:r>
            <a:r>
              <a:rPr kumimoji="1" lang="zh-CN" altLang="en-US" sz="2000">
                <a:latin typeface="Times New Roman" pitchFamily="18" charset="0"/>
              </a:rPr>
              <a:t> </a:t>
            </a:r>
          </a:p>
        </p:txBody>
      </p:sp>
      <p:sp>
        <p:nvSpPr>
          <p:cNvPr id="89093" name="Text Box 5"/>
          <p:cNvSpPr txBox="1">
            <a:spLocks noChangeArrowheads="1"/>
          </p:cNvSpPr>
          <p:nvPr/>
        </p:nvSpPr>
        <p:spPr bwMode="auto">
          <a:xfrm>
            <a:off x="900113" y="5300663"/>
            <a:ext cx="3505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buClr>
                <a:schemeClr val="hlink"/>
              </a:buClr>
              <a:buFont typeface="Wingdings" pitchFamily="2" charset="2"/>
              <a:buChar char="p"/>
            </a:pPr>
            <a:r>
              <a:rPr kumimoji="1" lang="zh-CN" altLang="en-US" sz="2400">
                <a:latin typeface="宋体" pitchFamily="2" charset="-122"/>
              </a:rPr>
              <a:t>对齐方式工具按钮：</a:t>
            </a:r>
            <a:r>
              <a:rPr kumimoji="1" lang="zh-CN" altLang="en-US" sz="2400">
                <a:latin typeface="Times New Roman" pitchFamily="18" charset="0"/>
              </a:rPr>
              <a:t> </a:t>
            </a:r>
          </a:p>
        </p:txBody>
      </p:sp>
      <p:sp>
        <p:nvSpPr>
          <p:cNvPr id="89094" name="Text Box 6"/>
          <p:cNvSpPr txBox="1">
            <a:spLocks noChangeArrowheads="1"/>
          </p:cNvSpPr>
          <p:nvPr/>
        </p:nvSpPr>
        <p:spPr bwMode="auto">
          <a:xfrm>
            <a:off x="838200" y="1736725"/>
            <a:ext cx="4267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buClr>
                <a:schemeClr val="hlink"/>
              </a:buClr>
              <a:buFont typeface="Wingdings" pitchFamily="2" charset="2"/>
              <a:buChar char="p"/>
            </a:pPr>
            <a:r>
              <a:rPr kumimoji="1" lang="zh-CN" altLang="en-US" sz="2400">
                <a:latin typeface="Times New Roman" pitchFamily="18" charset="0"/>
              </a:rPr>
              <a:t>段落格式工具：</a:t>
            </a:r>
          </a:p>
        </p:txBody>
      </p:sp>
      <p:graphicFrame>
        <p:nvGraphicFramePr>
          <p:cNvPr id="89096" name="Object 8"/>
          <p:cNvGraphicFramePr>
            <a:graphicFrameLocks noChangeAspect="1"/>
          </p:cNvGraphicFramePr>
          <p:nvPr/>
        </p:nvGraphicFramePr>
        <p:xfrm>
          <a:off x="1042988" y="2476500"/>
          <a:ext cx="5041900" cy="1954213"/>
        </p:xfrm>
        <a:graphic>
          <a:graphicData uri="http://schemas.openxmlformats.org/presentationml/2006/ole">
            <mc:AlternateContent xmlns:mc="http://schemas.openxmlformats.org/markup-compatibility/2006">
              <mc:Choice xmlns:v="urn:schemas-microsoft-com:vml" Requires="v">
                <p:oleObj spid="_x0000_s89149" name="图片" r:id="rId3" imgW="1991868" imgH="772668" progId="Word.Picture.8">
                  <p:embed/>
                </p:oleObj>
              </mc:Choice>
              <mc:Fallback>
                <p:oleObj name="图片" r:id="rId3" imgW="1991868" imgH="772668" progId="Word.Picture.8">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2476500"/>
                        <a:ext cx="5041900" cy="1954213"/>
                      </a:xfrm>
                      <a:prstGeom prst="rect">
                        <a:avLst/>
                      </a:prstGeom>
                      <a:solidFill>
                        <a:srgbClr val="CCECFF"/>
                      </a:solidFill>
                      <a:ln w="9525">
                        <a:solidFill>
                          <a:schemeClr val="tx2"/>
                        </a:solidFill>
                        <a:miter lim="800000"/>
                        <a:headEnd/>
                        <a:tailEnd/>
                      </a:ln>
                    </p:spPr>
                  </p:pic>
                </p:oleObj>
              </mc:Fallback>
            </mc:AlternateContent>
          </a:graphicData>
        </a:graphic>
      </p:graphicFrame>
      <p:pic>
        <p:nvPicPr>
          <p:cNvPr id="89107"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25454" y="5300663"/>
            <a:ext cx="2215686" cy="5676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灯片编号占位符 1"/>
          <p:cNvSpPr>
            <a:spLocks noGrp="1"/>
          </p:cNvSpPr>
          <p:nvPr>
            <p:ph type="sldNum" sz="quarter" idx="12"/>
          </p:nvPr>
        </p:nvSpPr>
        <p:spPr/>
        <p:txBody>
          <a:bodyPr/>
          <a:lstStyle/>
          <a:p>
            <a:fld id="{0490BF76-7CC0-4091-9F47-B19C6176056A}" type="slidenum">
              <a:rPr lang="en-US" altLang="zh-CN" smtClean="0"/>
              <a:pPr/>
              <a:t>35</a:t>
            </a:fld>
            <a:endParaRPr lang="en-US" altLang="zh-CN"/>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811213" y="404813"/>
            <a:ext cx="8008937" cy="841375"/>
          </a:xfrm>
        </p:spPr>
        <p:txBody>
          <a:bodyPr/>
          <a:lstStyle/>
          <a:p>
            <a:r>
              <a:rPr lang="en-US" altLang="zh-CN"/>
              <a:t>2 </a:t>
            </a:r>
            <a:r>
              <a:rPr lang="zh-CN" altLang="en-US"/>
              <a:t>调查问卷的设计</a:t>
            </a:r>
            <a:r>
              <a:rPr lang="en-US" altLang="zh-CN"/>
              <a:t>&gt;&gt;2</a:t>
            </a:r>
            <a:r>
              <a:rPr lang="zh-CN" altLang="en-US"/>
              <a:t>．相关知识点</a:t>
            </a:r>
          </a:p>
        </p:txBody>
      </p:sp>
      <p:sp>
        <p:nvSpPr>
          <p:cNvPr id="90115" name="Rectangle 3"/>
          <p:cNvSpPr>
            <a:spLocks noGrp="1" noChangeArrowheads="1"/>
          </p:cNvSpPr>
          <p:nvPr>
            <p:ph type="body" idx="1"/>
          </p:nvPr>
        </p:nvSpPr>
        <p:spPr/>
        <p:txBody>
          <a:bodyPr/>
          <a:lstStyle/>
          <a:p>
            <a:pPr marL="609600" indent="-609600">
              <a:lnSpc>
                <a:spcPct val="90000"/>
              </a:lnSpc>
            </a:pPr>
            <a:r>
              <a:rPr lang="zh-CN" altLang="en-US" dirty="0"/>
              <a:t>（</a:t>
            </a:r>
            <a:r>
              <a:rPr lang="en-US" altLang="zh-CN" dirty="0"/>
              <a:t>6</a:t>
            </a:r>
            <a:r>
              <a:rPr lang="zh-CN" altLang="en-US" dirty="0"/>
              <a:t>）项目符号与</a:t>
            </a:r>
            <a:r>
              <a:rPr lang="zh-CN" altLang="en-US" dirty="0" smtClean="0"/>
              <a:t>编号</a:t>
            </a:r>
            <a:endParaRPr lang="en-US" altLang="zh-CN" dirty="0" smtClean="0"/>
          </a:p>
          <a:p>
            <a:pPr marL="609600" indent="-609600">
              <a:lnSpc>
                <a:spcPct val="90000"/>
              </a:lnSpc>
            </a:pPr>
            <a:endParaRPr lang="zh-CN" altLang="en-US" dirty="0"/>
          </a:p>
          <a:p>
            <a:pPr marL="457200" lvl="1" indent="0">
              <a:lnSpc>
                <a:spcPct val="90000"/>
              </a:lnSpc>
              <a:buNone/>
            </a:pPr>
            <a:r>
              <a:rPr lang="zh-CN" altLang="en-US" dirty="0" smtClean="0"/>
              <a:t>项目符号</a:t>
            </a:r>
            <a:endParaRPr lang="en-US" altLang="zh-CN" dirty="0" smtClean="0"/>
          </a:p>
          <a:p>
            <a:pPr marL="1314450" lvl="3" indent="0">
              <a:lnSpc>
                <a:spcPct val="90000"/>
              </a:lnSpc>
              <a:buNone/>
            </a:pPr>
            <a:r>
              <a:rPr lang="zh-CN" altLang="en-US" dirty="0" smtClean="0"/>
              <a:t>编号</a:t>
            </a:r>
            <a:endParaRPr lang="zh-CN" altLang="en-US" dirty="0"/>
          </a:p>
          <a:p>
            <a:pPr marL="2228850" lvl="5" indent="0">
              <a:lnSpc>
                <a:spcPct val="90000"/>
              </a:lnSpc>
              <a:buNone/>
            </a:pPr>
            <a:r>
              <a:rPr lang="zh-CN" altLang="en-US" sz="2400" dirty="0" smtClean="0"/>
              <a:t>多级列表</a:t>
            </a:r>
            <a:r>
              <a:rPr lang="zh-CN" altLang="en-US" dirty="0" smtClean="0"/>
              <a:t>（详细操作步骤参见课堂实践）</a:t>
            </a:r>
          </a:p>
        </p:txBody>
      </p:sp>
      <p:pic>
        <p:nvPicPr>
          <p:cNvPr id="9011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4716760"/>
            <a:ext cx="2981040" cy="944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 name="直接箭头连接符 2"/>
          <p:cNvCxnSpPr/>
          <p:nvPr/>
        </p:nvCxnSpPr>
        <p:spPr>
          <a:xfrm flipV="1">
            <a:off x="1475656" y="3005212"/>
            <a:ext cx="0" cy="187220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5" name="直接箭头连接符 4"/>
          <p:cNvCxnSpPr/>
          <p:nvPr/>
        </p:nvCxnSpPr>
        <p:spPr>
          <a:xfrm flipV="1">
            <a:off x="2411760" y="3293244"/>
            <a:ext cx="0" cy="158417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9" name="直接箭头连接符 8"/>
          <p:cNvCxnSpPr/>
          <p:nvPr/>
        </p:nvCxnSpPr>
        <p:spPr>
          <a:xfrm flipV="1">
            <a:off x="3635896" y="3725292"/>
            <a:ext cx="0" cy="115212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 name="灯片编号占位符 1"/>
          <p:cNvSpPr>
            <a:spLocks noGrp="1"/>
          </p:cNvSpPr>
          <p:nvPr>
            <p:ph type="sldNum" sz="quarter" idx="12"/>
          </p:nvPr>
        </p:nvSpPr>
        <p:spPr/>
        <p:txBody>
          <a:bodyPr/>
          <a:lstStyle/>
          <a:p>
            <a:fld id="{F0D39DE6-22DC-4866-9A65-23BCF6534BB8}" type="slidenum">
              <a:rPr lang="en-US" altLang="zh-CN" smtClean="0"/>
              <a:pPr/>
              <a:t>36</a:t>
            </a:fld>
            <a:endParaRPr lang="en-US" altLang="zh-CN"/>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884238" y="404813"/>
            <a:ext cx="7720012" cy="841375"/>
          </a:xfrm>
        </p:spPr>
        <p:txBody>
          <a:bodyPr/>
          <a:lstStyle/>
          <a:p>
            <a:r>
              <a:rPr lang="en-US" altLang="zh-CN"/>
              <a:t>2 </a:t>
            </a:r>
            <a:r>
              <a:rPr lang="zh-CN" altLang="en-US"/>
              <a:t>调查问卷的设计</a:t>
            </a:r>
            <a:r>
              <a:rPr lang="en-US" altLang="zh-CN"/>
              <a:t>&gt;&gt;2</a:t>
            </a:r>
            <a:r>
              <a:rPr lang="zh-CN" altLang="en-US"/>
              <a:t>．相关知识点</a:t>
            </a:r>
          </a:p>
        </p:txBody>
      </p:sp>
      <p:sp>
        <p:nvSpPr>
          <p:cNvPr id="91139" name="Rectangle 3"/>
          <p:cNvSpPr>
            <a:spLocks noGrp="1" noChangeArrowheads="1"/>
          </p:cNvSpPr>
          <p:nvPr>
            <p:ph type="body" idx="1"/>
          </p:nvPr>
        </p:nvSpPr>
        <p:spPr>
          <a:xfrm>
            <a:off x="467544" y="1412875"/>
            <a:ext cx="8459787" cy="2520950"/>
          </a:xfrm>
        </p:spPr>
        <p:txBody>
          <a:bodyPr/>
          <a:lstStyle/>
          <a:p>
            <a:pPr>
              <a:lnSpc>
                <a:spcPct val="90000"/>
              </a:lnSpc>
            </a:pPr>
            <a:r>
              <a:rPr lang="zh-CN" altLang="en-US" dirty="0"/>
              <a:t>（</a:t>
            </a:r>
            <a:r>
              <a:rPr lang="en-US" altLang="zh-CN" dirty="0"/>
              <a:t>7</a:t>
            </a:r>
            <a:r>
              <a:rPr lang="zh-CN" altLang="en-US" dirty="0"/>
              <a:t>）制表位的应用</a:t>
            </a:r>
          </a:p>
          <a:p>
            <a:pPr lvl="1">
              <a:lnSpc>
                <a:spcPct val="90000"/>
              </a:lnSpc>
            </a:pPr>
            <a:r>
              <a:rPr lang="zh-CN" altLang="en-US" dirty="0"/>
              <a:t>制表位与</a:t>
            </a:r>
            <a:r>
              <a:rPr lang="en-US" altLang="zh-CN" dirty="0"/>
              <a:t>【Tab】</a:t>
            </a:r>
            <a:r>
              <a:rPr lang="zh-CN" altLang="en-US" dirty="0"/>
              <a:t>键配合使用来完成各种</a:t>
            </a:r>
            <a:r>
              <a:rPr lang="zh-CN" altLang="en-US" dirty="0">
                <a:solidFill>
                  <a:schemeClr val="hlink"/>
                </a:solidFill>
              </a:rPr>
              <a:t>列</a:t>
            </a:r>
            <a:r>
              <a:rPr lang="zh-CN" altLang="en-US" dirty="0"/>
              <a:t>对齐方式。</a:t>
            </a:r>
          </a:p>
          <a:p>
            <a:pPr lvl="1">
              <a:lnSpc>
                <a:spcPct val="90000"/>
              </a:lnSpc>
            </a:pPr>
            <a:r>
              <a:rPr lang="zh-CN" altLang="en-US" dirty="0"/>
              <a:t>默认制表位是</a:t>
            </a:r>
            <a:r>
              <a:rPr lang="en-US" altLang="zh-CN" dirty="0"/>
              <a:t>2</a:t>
            </a:r>
            <a:r>
              <a:rPr lang="zh-CN" altLang="en-US" dirty="0"/>
              <a:t>字符。 </a:t>
            </a:r>
          </a:p>
          <a:p>
            <a:pPr lvl="1">
              <a:lnSpc>
                <a:spcPct val="90000"/>
              </a:lnSpc>
            </a:pPr>
            <a:r>
              <a:rPr kumimoji="1" lang="zh-CN" altLang="en-US" dirty="0"/>
              <a:t>设置制表位有两种方法。</a:t>
            </a:r>
          </a:p>
          <a:p>
            <a:pPr lvl="2">
              <a:lnSpc>
                <a:spcPct val="90000"/>
              </a:lnSpc>
            </a:pPr>
            <a:r>
              <a:rPr kumimoji="1" lang="zh-CN" altLang="en-US" dirty="0"/>
              <a:t>方法</a:t>
            </a:r>
            <a:r>
              <a:rPr kumimoji="1" lang="en-US" altLang="zh-CN" dirty="0"/>
              <a:t>1</a:t>
            </a:r>
            <a:r>
              <a:rPr kumimoji="1" lang="zh-CN" altLang="en-US" dirty="0"/>
              <a:t>：利用水平标尺最左端的按钮 </a:t>
            </a:r>
          </a:p>
          <a:p>
            <a:pPr lvl="2">
              <a:lnSpc>
                <a:spcPct val="90000"/>
              </a:lnSpc>
            </a:pPr>
            <a:r>
              <a:rPr kumimoji="1" lang="zh-CN" altLang="en-US" dirty="0"/>
              <a:t>方法</a:t>
            </a:r>
            <a:r>
              <a:rPr kumimoji="1" lang="en-US" altLang="zh-CN" dirty="0"/>
              <a:t>2</a:t>
            </a:r>
            <a:r>
              <a:rPr kumimoji="1" lang="zh-CN" altLang="en-US" dirty="0" smtClean="0"/>
              <a:t>：</a:t>
            </a:r>
            <a:r>
              <a:rPr lang="zh-CN" altLang="zh-CN" dirty="0">
                <a:solidFill>
                  <a:schemeClr val="tx1"/>
                </a:solidFill>
                <a:latin typeface="+mn-lt"/>
                <a:ea typeface="+mn-ea"/>
              </a:rPr>
              <a:t>单击“开始→段落</a:t>
            </a:r>
            <a:r>
              <a:rPr lang="en-US" altLang="zh-CN" dirty="0">
                <a:solidFill>
                  <a:schemeClr val="tx1"/>
                </a:solidFill>
                <a:latin typeface="+mn-lt"/>
                <a:ea typeface="+mn-ea"/>
              </a:rPr>
              <a:t>|</a:t>
            </a:r>
            <a:r>
              <a:rPr lang="zh-CN" altLang="zh-CN" dirty="0">
                <a:solidFill>
                  <a:schemeClr val="tx1"/>
                </a:solidFill>
                <a:latin typeface="+mn-lt"/>
                <a:ea typeface="+mn-ea"/>
              </a:rPr>
              <a:t>扩展</a:t>
            </a:r>
            <a:r>
              <a:rPr lang="zh-CN" altLang="zh-CN" dirty="0" smtClean="0">
                <a:solidFill>
                  <a:schemeClr val="tx1"/>
                </a:solidFill>
                <a:latin typeface="+mn-lt"/>
                <a:ea typeface="+mn-ea"/>
              </a:rPr>
              <a:t>按钮→制</a:t>
            </a:r>
            <a:r>
              <a:rPr lang="zh-CN" altLang="zh-CN" dirty="0">
                <a:solidFill>
                  <a:schemeClr val="tx1"/>
                </a:solidFill>
                <a:latin typeface="+mn-lt"/>
                <a:ea typeface="+mn-ea"/>
              </a:rPr>
              <a:t>表位”</a:t>
            </a:r>
            <a:r>
              <a:rPr lang="zh-CN" altLang="zh-CN" dirty="0" smtClean="0">
                <a:solidFill>
                  <a:schemeClr val="tx1"/>
                </a:solidFill>
                <a:latin typeface="+mn-lt"/>
                <a:ea typeface="+mn-ea"/>
              </a:rPr>
              <a:t>按钮</a:t>
            </a:r>
            <a:endParaRPr kumimoji="1" lang="zh-CN" altLang="en-US" dirty="0"/>
          </a:p>
        </p:txBody>
      </p:sp>
      <p:pic>
        <p:nvPicPr>
          <p:cNvPr id="91140" name="Picture 4" descr="27制表位效果图"/>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4135438"/>
            <a:ext cx="7129463" cy="2173287"/>
          </a:xfrm>
          <a:prstGeom prst="rect">
            <a:avLst/>
          </a:prstGeom>
          <a:noFill/>
          <a:extLst>
            <a:ext uri="{909E8E84-426E-40DD-AFC4-6F175D3DCCD1}">
              <a14:hiddenFill xmlns:a14="http://schemas.microsoft.com/office/drawing/2010/main">
                <a:solidFill>
                  <a:srgbClr val="FFFFFF"/>
                </a:solidFill>
              </a14:hiddenFill>
            </a:ext>
          </a:extLst>
        </p:spPr>
      </p:pic>
      <p:sp>
        <p:nvSpPr>
          <p:cNvPr id="91141" name="Oval 5"/>
          <p:cNvSpPr>
            <a:spLocks noChangeArrowheads="1"/>
          </p:cNvSpPr>
          <p:nvPr/>
        </p:nvSpPr>
        <p:spPr bwMode="auto">
          <a:xfrm>
            <a:off x="1320800" y="4168775"/>
            <a:ext cx="576263" cy="358775"/>
          </a:xfrm>
          <a:prstGeom prst="ellipse">
            <a:avLst/>
          </a:prstGeom>
          <a:noFill/>
          <a:ln w="9525">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91142" name="Oval 6"/>
          <p:cNvSpPr>
            <a:spLocks noChangeArrowheads="1"/>
          </p:cNvSpPr>
          <p:nvPr/>
        </p:nvSpPr>
        <p:spPr bwMode="auto">
          <a:xfrm>
            <a:off x="3059113" y="4135438"/>
            <a:ext cx="646112" cy="360362"/>
          </a:xfrm>
          <a:prstGeom prst="ellipse">
            <a:avLst/>
          </a:prstGeom>
          <a:noFill/>
          <a:ln w="9525">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91143" name="Oval 7"/>
          <p:cNvSpPr>
            <a:spLocks noChangeArrowheads="1"/>
          </p:cNvSpPr>
          <p:nvPr/>
        </p:nvSpPr>
        <p:spPr bwMode="auto">
          <a:xfrm>
            <a:off x="4787900" y="4135438"/>
            <a:ext cx="576263" cy="358775"/>
          </a:xfrm>
          <a:prstGeom prst="ellipse">
            <a:avLst/>
          </a:prstGeom>
          <a:noFill/>
          <a:ln w="9525">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91144" name="Oval 8"/>
          <p:cNvSpPr>
            <a:spLocks noChangeArrowheads="1"/>
          </p:cNvSpPr>
          <p:nvPr/>
        </p:nvSpPr>
        <p:spPr bwMode="auto">
          <a:xfrm>
            <a:off x="6443663" y="4135438"/>
            <a:ext cx="577850" cy="358775"/>
          </a:xfrm>
          <a:prstGeom prst="ellipse">
            <a:avLst/>
          </a:prstGeom>
          <a:noFill/>
          <a:ln w="9525">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37</a:t>
            </a:fld>
            <a:endParaRPr lang="en-US" altLang="zh-CN"/>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ltLang="zh-CN"/>
              <a:t>2 </a:t>
            </a:r>
            <a:r>
              <a:rPr lang="zh-CN" altLang="en-US"/>
              <a:t>调查问卷的设计</a:t>
            </a:r>
            <a:r>
              <a:rPr lang="en-US" altLang="zh-CN"/>
              <a:t>&gt;&gt;2</a:t>
            </a:r>
            <a:r>
              <a:rPr lang="zh-CN" altLang="en-US"/>
              <a:t>．相关知识点</a:t>
            </a:r>
          </a:p>
        </p:txBody>
      </p:sp>
      <p:sp>
        <p:nvSpPr>
          <p:cNvPr id="100355" name="Rectangle 3"/>
          <p:cNvSpPr>
            <a:spLocks noGrp="1" noChangeArrowheads="1"/>
          </p:cNvSpPr>
          <p:nvPr>
            <p:ph type="body" idx="1"/>
          </p:nvPr>
        </p:nvSpPr>
        <p:spPr/>
        <p:txBody>
          <a:bodyPr/>
          <a:lstStyle/>
          <a:p>
            <a:r>
              <a:rPr kumimoji="1" lang="zh-CN" altLang="en-US"/>
              <a:t>删除制表位：</a:t>
            </a:r>
          </a:p>
          <a:p>
            <a:pPr lvl="1"/>
            <a:r>
              <a:rPr kumimoji="1" lang="zh-CN" altLang="en-US"/>
              <a:t>方法</a:t>
            </a:r>
            <a:r>
              <a:rPr kumimoji="1" lang="en-US" altLang="zh-CN"/>
              <a:t>1</a:t>
            </a:r>
            <a:r>
              <a:rPr kumimoji="1" lang="zh-CN" altLang="en-US"/>
              <a:t>：将水平标尺上的制表位拖出标尺</a:t>
            </a:r>
          </a:p>
          <a:p>
            <a:pPr lvl="1"/>
            <a:r>
              <a:rPr kumimoji="1" lang="zh-CN" altLang="en-US"/>
              <a:t>方法</a:t>
            </a:r>
            <a:r>
              <a:rPr kumimoji="1" lang="en-US" altLang="zh-CN"/>
              <a:t>2</a:t>
            </a:r>
            <a:r>
              <a:rPr kumimoji="1" lang="zh-CN" altLang="en-US"/>
              <a:t>：利用</a:t>
            </a:r>
            <a:r>
              <a:rPr kumimoji="1" lang="zh-CN" altLang="en-US">
                <a:latin typeface="Arial"/>
              </a:rPr>
              <a:t>“</a:t>
            </a:r>
            <a:r>
              <a:rPr kumimoji="1" lang="zh-CN" altLang="en-US"/>
              <a:t>制表位</a:t>
            </a:r>
            <a:r>
              <a:rPr kumimoji="1" lang="zh-CN" altLang="en-US">
                <a:latin typeface="Arial"/>
              </a:rPr>
              <a:t>”</a:t>
            </a:r>
            <a:r>
              <a:rPr kumimoji="1" lang="zh-CN" altLang="en-US"/>
              <a:t>对话框</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38</a:t>
            </a:fld>
            <a:endParaRPr lang="en-US" altLang="zh-CN"/>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altLang="zh-CN"/>
              <a:t>2 </a:t>
            </a:r>
            <a:r>
              <a:rPr lang="zh-CN" altLang="en-US"/>
              <a:t>调查问卷的设计</a:t>
            </a:r>
            <a:r>
              <a:rPr lang="en-US" altLang="zh-CN"/>
              <a:t>&gt;&gt; 3</a:t>
            </a:r>
            <a:r>
              <a:rPr lang="zh-CN" altLang="en-US"/>
              <a:t>．实现方法</a:t>
            </a:r>
          </a:p>
        </p:txBody>
      </p:sp>
      <p:sp>
        <p:nvSpPr>
          <p:cNvPr id="101379" name="Rectangle 3"/>
          <p:cNvSpPr>
            <a:spLocks noGrp="1" noChangeArrowheads="1"/>
          </p:cNvSpPr>
          <p:nvPr>
            <p:ph type="body" idx="1"/>
          </p:nvPr>
        </p:nvSpPr>
        <p:spPr>
          <a:xfrm>
            <a:off x="684213" y="1557338"/>
            <a:ext cx="8197850" cy="4679950"/>
          </a:xfrm>
        </p:spPr>
        <p:txBody>
          <a:bodyPr/>
          <a:lstStyle/>
          <a:p>
            <a:r>
              <a:rPr lang="zh-CN" altLang="en-US" sz="2400" dirty="0"/>
              <a:t>（</a:t>
            </a:r>
            <a:r>
              <a:rPr lang="en-US" altLang="zh-CN" sz="2400" dirty="0"/>
              <a:t>1</a:t>
            </a:r>
            <a:r>
              <a:rPr lang="zh-CN" altLang="en-US" sz="2400" dirty="0"/>
              <a:t>）创建新文档</a:t>
            </a:r>
          </a:p>
          <a:p>
            <a:r>
              <a:rPr lang="zh-CN" altLang="en-US" sz="2400" dirty="0"/>
              <a:t>（</a:t>
            </a:r>
            <a:r>
              <a:rPr lang="en-US" altLang="zh-CN" sz="2400" dirty="0"/>
              <a:t>2</a:t>
            </a:r>
            <a:r>
              <a:rPr lang="zh-CN" altLang="en-US" sz="2400" dirty="0"/>
              <a:t>）输入汉字</a:t>
            </a:r>
          </a:p>
          <a:p>
            <a:pPr lvl="1">
              <a:buFont typeface="Wingdings" panose="05000000000000000000" pitchFamily="2" charset="2"/>
              <a:buChar char="p"/>
            </a:pPr>
            <a:endParaRPr lang="zh-CN" altLang="en-US" dirty="0"/>
          </a:p>
          <a:p>
            <a:pPr lvl="1">
              <a:buFont typeface="Wingdings" panose="05000000000000000000" pitchFamily="2" charset="2"/>
              <a:buChar char="p"/>
            </a:pPr>
            <a:endParaRPr lang="zh-CN" altLang="en-US" dirty="0"/>
          </a:p>
          <a:p>
            <a:pPr lvl="1">
              <a:buFont typeface="Wingdings" panose="05000000000000000000" pitchFamily="2" charset="2"/>
              <a:buChar char="p"/>
            </a:pPr>
            <a:endParaRPr lang="zh-CN" altLang="en-US" dirty="0"/>
          </a:p>
          <a:p>
            <a:pPr lvl="1">
              <a:buFont typeface="Wingdings" panose="05000000000000000000" pitchFamily="2" charset="2"/>
              <a:buChar char="p"/>
            </a:pPr>
            <a:endParaRPr lang="zh-CN" altLang="en-US" dirty="0"/>
          </a:p>
          <a:p>
            <a:r>
              <a:rPr lang="zh-CN" altLang="en-US" sz="2400" dirty="0"/>
              <a:t>（</a:t>
            </a:r>
            <a:r>
              <a:rPr lang="en-US" altLang="zh-CN" sz="2400" dirty="0"/>
              <a:t>3</a:t>
            </a:r>
            <a:r>
              <a:rPr lang="zh-CN" altLang="en-US" sz="2400" dirty="0"/>
              <a:t>）插入文件 </a:t>
            </a:r>
          </a:p>
          <a:p>
            <a:pPr marL="514350" lvl="1" indent="0">
              <a:buNone/>
            </a:pPr>
            <a:r>
              <a:rPr lang="zh-CN" altLang="en-US" dirty="0"/>
              <a:t>单击</a:t>
            </a:r>
            <a:r>
              <a:rPr lang="zh-CN" altLang="zh-CN" dirty="0" smtClean="0">
                <a:solidFill>
                  <a:schemeClr val="tx1"/>
                </a:solidFill>
              </a:rPr>
              <a:t>“</a:t>
            </a:r>
            <a:r>
              <a:rPr lang="zh-CN" altLang="zh-CN" dirty="0">
                <a:solidFill>
                  <a:schemeClr val="tx1"/>
                </a:solidFill>
              </a:rPr>
              <a:t>插入→文本</a:t>
            </a:r>
            <a:r>
              <a:rPr lang="en-US" altLang="zh-CN" dirty="0">
                <a:solidFill>
                  <a:schemeClr val="tx1"/>
                </a:solidFill>
              </a:rPr>
              <a:t>|</a:t>
            </a:r>
            <a:r>
              <a:rPr lang="zh-CN" altLang="zh-CN" dirty="0">
                <a:solidFill>
                  <a:schemeClr val="tx1"/>
                </a:solidFill>
              </a:rPr>
              <a:t>对象→文件中的文字”命令</a:t>
            </a:r>
            <a:r>
              <a:rPr lang="zh-CN" altLang="en-US" dirty="0" smtClean="0"/>
              <a:t>， </a:t>
            </a:r>
            <a:r>
              <a:rPr lang="zh-CN" altLang="en-US" dirty="0"/>
              <a:t>选择</a:t>
            </a:r>
            <a:r>
              <a:rPr lang="zh-CN" altLang="en-US" dirty="0">
                <a:latin typeface="Arial"/>
              </a:rPr>
              <a:t>“</a:t>
            </a:r>
            <a:r>
              <a:rPr lang="zh-CN" altLang="en-US" dirty="0"/>
              <a:t>调查</a:t>
            </a:r>
            <a:r>
              <a:rPr lang="zh-CN" altLang="en-US" dirty="0" smtClean="0"/>
              <a:t>内容</a:t>
            </a:r>
            <a:r>
              <a:rPr lang="en-US" altLang="zh-CN" dirty="0" smtClean="0"/>
              <a:t>.</a:t>
            </a:r>
            <a:r>
              <a:rPr lang="en-US" altLang="zh-CN" dirty="0" err="1" smtClean="0"/>
              <a:t>docx</a:t>
            </a:r>
            <a:r>
              <a:rPr lang="en-US" altLang="zh-CN" dirty="0" smtClean="0">
                <a:latin typeface="Arial"/>
              </a:rPr>
              <a:t>”</a:t>
            </a:r>
            <a:r>
              <a:rPr lang="en-US" altLang="zh-CN" dirty="0" smtClean="0"/>
              <a:t> </a:t>
            </a:r>
            <a:r>
              <a:rPr lang="zh-CN" altLang="en-US" dirty="0"/>
              <a:t>。</a:t>
            </a:r>
          </a:p>
        </p:txBody>
      </p:sp>
      <p:pic>
        <p:nvPicPr>
          <p:cNvPr id="101381"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724" y="2564904"/>
            <a:ext cx="7983947" cy="1512168"/>
          </a:xfrm>
          <a:prstGeom prst="rect">
            <a:avLst/>
          </a:prstGeom>
          <a:noFill/>
          <a:ln w="9525">
            <a:solidFill>
              <a:schemeClr val="accent5">
                <a:lumMod val="7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01382" name="Picture 6" descr="插入文件"/>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5229200"/>
            <a:ext cx="3384375" cy="1212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39</a:t>
            </a:fld>
            <a:endParaRPr lang="en-US" altLang="zh-CN"/>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a:xfrm>
            <a:off x="827088" y="404813"/>
            <a:ext cx="7577137" cy="936625"/>
          </a:xfrm>
        </p:spPr>
        <p:txBody>
          <a:bodyPr/>
          <a:lstStyle/>
          <a:p>
            <a:r>
              <a:rPr lang="zh-CN" altLang="en-US" dirty="0"/>
              <a:t>第</a:t>
            </a:r>
            <a:r>
              <a:rPr lang="en-US" altLang="zh-CN" dirty="0"/>
              <a:t>3</a:t>
            </a:r>
            <a:r>
              <a:rPr lang="zh-CN" altLang="en-US" dirty="0"/>
              <a:t>章 </a:t>
            </a:r>
            <a:r>
              <a:rPr lang="en-US" altLang="zh-CN" dirty="0"/>
              <a:t>Word </a:t>
            </a:r>
            <a:r>
              <a:rPr lang="en-US" altLang="zh-CN" dirty="0" smtClean="0"/>
              <a:t>2010</a:t>
            </a:r>
            <a:r>
              <a:rPr lang="zh-CN" altLang="en-US" dirty="0" smtClean="0"/>
              <a:t>的</a:t>
            </a:r>
            <a:r>
              <a:rPr lang="zh-CN" altLang="en-US" dirty="0"/>
              <a:t>使用技巧</a:t>
            </a:r>
          </a:p>
        </p:txBody>
      </p:sp>
      <p:sp>
        <p:nvSpPr>
          <p:cNvPr id="2053" name="Rectangle 5"/>
          <p:cNvSpPr>
            <a:spLocks noGrp="1" noChangeArrowheads="1"/>
          </p:cNvSpPr>
          <p:nvPr>
            <p:ph type="body" idx="1"/>
          </p:nvPr>
        </p:nvSpPr>
        <p:spPr>
          <a:xfrm>
            <a:off x="1114425" y="1804988"/>
            <a:ext cx="7850188" cy="4360862"/>
          </a:xfrm>
        </p:spPr>
        <p:txBody>
          <a:bodyPr/>
          <a:lstStyle/>
          <a:p>
            <a:r>
              <a:rPr lang="zh-CN" altLang="en-US" u="sng" dirty="0"/>
              <a:t>任务一 </a:t>
            </a:r>
            <a:r>
              <a:rPr lang="zh-CN" altLang="en-US" u="sng" dirty="0" smtClean="0"/>
              <a:t>快速访问工具栏及功能区的定制</a:t>
            </a:r>
            <a:endParaRPr lang="en-US" altLang="zh-CN" u="sng" dirty="0" smtClean="0"/>
          </a:p>
          <a:p>
            <a:r>
              <a:rPr lang="zh-CN" altLang="en-US" u="sng" dirty="0" smtClean="0"/>
              <a:t>任务</a:t>
            </a:r>
            <a:r>
              <a:rPr lang="zh-CN" altLang="en-US" u="sng" dirty="0"/>
              <a:t>二 调查问卷的设计</a:t>
            </a:r>
          </a:p>
          <a:p>
            <a:r>
              <a:rPr lang="zh-CN" altLang="en-US" u="sng" dirty="0"/>
              <a:t>任务三 销售报表的设计、排版</a:t>
            </a:r>
          </a:p>
          <a:p>
            <a:r>
              <a:rPr lang="zh-CN" altLang="en-US" u="sng" dirty="0"/>
              <a:t>任务四 公文、合同等的设计、排版</a:t>
            </a:r>
          </a:p>
          <a:p>
            <a:r>
              <a:rPr lang="zh-CN" altLang="en-US" u="sng" dirty="0"/>
              <a:t>任务五 电子报刊排版与制作</a:t>
            </a:r>
          </a:p>
          <a:p>
            <a:r>
              <a:rPr lang="zh-CN" altLang="en-US" u="sng" dirty="0"/>
              <a:t>任务六 论文排版制作</a:t>
            </a:r>
          </a:p>
          <a:p>
            <a:r>
              <a:rPr lang="zh-CN" altLang="en-US" u="sng" dirty="0"/>
              <a:t>任务七 邮件合并的应用</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4</a:t>
            </a:fld>
            <a:endParaRPr lang="en-US" altLang="zh-CN"/>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altLang="zh-CN"/>
              <a:t>2 </a:t>
            </a:r>
            <a:r>
              <a:rPr lang="zh-CN" altLang="en-US"/>
              <a:t>调查问卷的设计</a:t>
            </a:r>
            <a:r>
              <a:rPr lang="en-US" altLang="zh-CN"/>
              <a:t>&gt;&gt; 3</a:t>
            </a:r>
            <a:r>
              <a:rPr lang="zh-CN" altLang="en-US"/>
              <a:t>．实现方法</a:t>
            </a:r>
          </a:p>
        </p:txBody>
      </p:sp>
      <p:sp>
        <p:nvSpPr>
          <p:cNvPr id="102403" name="Rectangle 3"/>
          <p:cNvSpPr>
            <a:spLocks noGrp="1" noChangeArrowheads="1"/>
          </p:cNvSpPr>
          <p:nvPr>
            <p:ph type="body" idx="1"/>
          </p:nvPr>
        </p:nvSpPr>
        <p:spPr/>
        <p:txBody>
          <a:bodyPr/>
          <a:lstStyle/>
          <a:p>
            <a:r>
              <a:rPr lang="zh-CN" altLang="en-US" dirty="0"/>
              <a:t>（</a:t>
            </a:r>
            <a:r>
              <a:rPr lang="en-US" altLang="zh-CN" dirty="0"/>
              <a:t>4</a:t>
            </a:r>
            <a:r>
              <a:rPr lang="zh-CN" altLang="en-US" dirty="0"/>
              <a:t>）插入特殊字符：</a:t>
            </a:r>
            <a:r>
              <a:rPr lang="zh-CN" altLang="en-US" dirty="0">
                <a:sym typeface="Wingdings" pitchFamily="2" charset="2"/>
              </a:rPr>
              <a:t></a:t>
            </a:r>
            <a:r>
              <a:rPr lang="zh-CN" altLang="en-US" dirty="0"/>
              <a:t>和</a:t>
            </a:r>
            <a:r>
              <a:rPr lang="zh-CN" altLang="en-US" dirty="0">
                <a:sym typeface="Wingdings" pitchFamily="2" charset="2"/>
              </a:rPr>
              <a:t></a:t>
            </a:r>
            <a:r>
              <a:rPr lang="zh-CN" altLang="en-US" dirty="0"/>
              <a:t>。</a:t>
            </a:r>
          </a:p>
          <a:p>
            <a:pPr lvl="1"/>
            <a:r>
              <a:rPr lang="zh-CN" altLang="en-US" dirty="0" smtClean="0">
                <a:latin typeface="Arial"/>
              </a:rPr>
              <a:t>单击“</a:t>
            </a:r>
            <a:r>
              <a:rPr lang="zh-CN" altLang="zh-CN" dirty="0">
                <a:solidFill>
                  <a:schemeClr val="tx1"/>
                </a:solidFill>
                <a:latin typeface="+mn-lt"/>
                <a:ea typeface="+mn-ea"/>
              </a:rPr>
              <a:t>插入→符号</a:t>
            </a:r>
            <a:r>
              <a:rPr lang="en-US" altLang="zh-CN" dirty="0">
                <a:solidFill>
                  <a:schemeClr val="tx1"/>
                </a:solidFill>
                <a:latin typeface="+mn-lt"/>
                <a:ea typeface="+mn-ea"/>
              </a:rPr>
              <a:t>|</a:t>
            </a:r>
            <a:r>
              <a:rPr lang="zh-CN" altLang="zh-CN" dirty="0">
                <a:solidFill>
                  <a:schemeClr val="tx1"/>
                </a:solidFill>
                <a:latin typeface="+mn-lt"/>
                <a:ea typeface="+mn-ea"/>
              </a:rPr>
              <a:t>符号→其他符号</a:t>
            </a:r>
            <a:r>
              <a:rPr lang="zh-CN" altLang="en-US" dirty="0" smtClean="0">
                <a:latin typeface="Arial"/>
              </a:rPr>
              <a:t>”</a:t>
            </a:r>
            <a:r>
              <a:rPr lang="zh-CN" altLang="en-US" dirty="0"/>
              <a:t>命令 </a:t>
            </a:r>
          </a:p>
        </p:txBody>
      </p:sp>
      <p:pic>
        <p:nvPicPr>
          <p:cNvPr id="102406" name="Picture 6" descr="符号按钮"/>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852936"/>
            <a:ext cx="2743983"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7" name="Picture 7" descr="符号对话框"/>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2636912"/>
            <a:ext cx="4870484" cy="345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右箭头 1"/>
          <p:cNvSpPr/>
          <p:nvPr/>
        </p:nvSpPr>
        <p:spPr>
          <a:xfrm>
            <a:off x="3203848" y="5733256"/>
            <a:ext cx="504056" cy="360040"/>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F0D39DE6-22DC-4866-9A65-23BCF6534BB8}" type="slidenum">
              <a:rPr lang="en-US" altLang="zh-CN" smtClean="0"/>
              <a:pPr/>
              <a:t>40</a:t>
            </a:fld>
            <a:endParaRPr lang="en-US" altLang="zh-CN"/>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altLang="zh-CN"/>
              <a:t>2 </a:t>
            </a:r>
            <a:r>
              <a:rPr lang="zh-CN" altLang="en-US"/>
              <a:t>调查问卷的设计</a:t>
            </a:r>
            <a:r>
              <a:rPr lang="en-US" altLang="zh-CN"/>
              <a:t>&gt;&gt; 3</a:t>
            </a:r>
            <a:r>
              <a:rPr lang="zh-CN" altLang="en-US"/>
              <a:t>．实现方法</a:t>
            </a:r>
          </a:p>
        </p:txBody>
      </p:sp>
      <p:sp>
        <p:nvSpPr>
          <p:cNvPr id="103427" name="Rectangle 3"/>
          <p:cNvSpPr>
            <a:spLocks noGrp="1" noChangeArrowheads="1"/>
          </p:cNvSpPr>
          <p:nvPr>
            <p:ph type="body" idx="1"/>
          </p:nvPr>
        </p:nvSpPr>
        <p:spPr>
          <a:xfrm>
            <a:off x="179512" y="1557338"/>
            <a:ext cx="8712968" cy="4535487"/>
          </a:xfrm>
        </p:spPr>
        <p:txBody>
          <a:bodyPr/>
          <a:lstStyle/>
          <a:p>
            <a:r>
              <a:rPr lang="zh-CN" altLang="en-US" dirty="0"/>
              <a:t>（</a:t>
            </a:r>
            <a:r>
              <a:rPr lang="en-US" altLang="zh-CN" dirty="0"/>
              <a:t>5</a:t>
            </a:r>
            <a:r>
              <a:rPr lang="zh-CN" altLang="en-US" dirty="0"/>
              <a:t>）字符</a:t>
            </a:r>
            <a:r>
              <a:rPr lang="zh-CN" altLang="en-US" dirty="0" smtClean="0"/>
              <a:t>格式化</a:t>
            </a:r>
            <a:r>
              <a:rPr lang="zh-CN" altLang="zh-CN" dirty="0">
                <a:solidFill>
                  <a:schemeClr val="tx1"/>
                </a:solidFill>
                <a:latin typeface="+mn-lt"/>
                <a:ea typeface="+mn-ea"/>
                <a:cs typeface="+mn-cs"/>
              </a:rPr>
              <a:t>和段落格式化</a:t>
            </a:r>
            <a:endParaRPr lang="zh-CN" altLang="en-US" dirty="0"/>
          </a:p>
          <a:p>
            <a:pPr lvl="1"/>
            <a:r>
              <a:rPr lang="zh-CN" altLang="en-US" dirty="0"/>
              <a:t>要求：</a:t>
            </a:r>
          </a:p>
          <a:p>
            <a:pPr lvl="2">
              <a:buBlip>
                <a:blip r:embed="rId2"/>
              </a:buBlip>
            </a:pPr>
            <a:r>
              <a:rPr lang="zh-CN" altLang="zh-CN" dirty="0" smtClean="0">
                <a:solidFill>
                  <a:schemeClr val="tx1"/>
                </a:solidFill>
                <a:latin typeface="+mn-lt"/>
                <a:ea typeface="+mn-ea"/>
              </a:rPr>
              <a:t>对</a:t>
            </a:r>
            <a:r>
              <a:rPr lang="zh-CN" altLang="zh-CN" dirty="0">
                <a:solidFill>
                  <a:schemeClr val="tx1"/>
                </a:solidFill>
                <a:latin typeface="+mn-lt"/>
                <a:ea typeface="+mn-ea"/>
              </a:rPr>
              <a:t>“尊敬的用户……谢谢合作！”三段，</a:t>
            </a:r>
            <a:r>
              <a:rPr lang="zh-CN" altLang="zh-CN" dirty="0" smtClean="0">
                <a:solidFill>
                  <a:schemeClr val="tx1"/>
                </a:solidFill>
                <a:latin typeface="+mn-lt"/>
                <a:ea typeface="+mn-ea"/>
              </a:rPr>
              <a:t>设置黑体</a:t>
            </a:r>
            <a:r>
              <a:rPr lang="zh-CN" altLang="zh-CN" dirty="0">
                <a:solidFill>
                  <a:schemeClr val="tx1"/>
                </a:solidFill>
                <a:latin typeface="+mn-lt"/>
                <a:ea typeface="+mn-ea"/>
              </a:rPr>
              <a:t>、五号</a:t>
            </a:r>
            <a:r>
              <a:rPr lang="zh-CN" altLang="zh-CN" dirty="0" smtClean="0">
                <a:solidFill>
                  <a:schemeClr val="tx1"/>
                </a:solidFill>
                <a:latin typeface="+mn-lt"/>
                <a:ea typeface="+mn-ea"/>
              </a:rPr>
              <a:t>字</a:t>
            </a:r>
            <a:r>
              <a:rPr lang="zh-CN" altLang="en-US" dirty="0" smtClean="0">
                <a:solidFill>
                  <a:schemeClr val="tx1"/>
                </a:solidFill>
                <a:latin typeface="+mn-lt"/>
                <a:ea typeface="+mn-ea"/>
              </a:rPr>
              <a:t>、</a:t>
            </a:r>
            <a:r>
              <a:rPr lang="zh-CN" altLang="zh-CN" dirty="0" smtClean="0">
                <a:solidFill>
                  <a:schemeClr val="tx1"/>
                </a:solidFill>
                <a:latin typeface="+mn-lt"/>
                <a:ea typeface="+mn-ea"/>
              </a:rPr>
              <a:t>左右</a:t>
            </a:r>
            <a:r>
              <a:rPr lang="zh-CN" altLang="zh-CN" dirty="0">
                <a:solidFill>
                  <a:schemeClr val="tx1"/>
                </a:solidFill>
                <a:latin typeface="+mn-lt"/>
                <a:ea typeface="+mn-ea"/>
              </a:rPr>
              <a:t>缩进</a:t>
            </a:r>
            <a:r>
              <a:rPr lang="en-US" altLang="zh-CN" dirty="0">
                <a:solidFill>
                  <a:schemeClr val="tx1"/>
                </a:solidFill>
                <a:latin typeface="+mn-lt"/>
                <a:ea typeface="+mn-ea"/>
              </a:rPr>
              <a:t>1</a:t>
            </a:r>
            <a:r>
              <a:rPr lang="zh-CN" altLang="zh-CN" dirty="0">
                <a:solidFill>
                  <a:schemeClr val="tx1"/>
                </a:solidFill>
                <a:latin typeface="+mn-lt"/>
                <a:ea typeface="+mn-ea"/>
              </a:rPr>
              <a:t>厘米、</a:t>
            </a:r>
            <a:r>
              <a:rPr lang="en-US" altLang="zh-CN" dirty="0">
                <a:solidFill>
                  <a:schemeClr val="tx1"/>
                </a:solidFill>
                <a:latin typeface="+mn-lt"/>
                <a:ea typeface="+mn-ea"/>
              </a:rPr>
              <a:t>1.5</a:t>
            </a:r>
            <a:r>
              <a:rPr lang="zh-CN" altLang="zh-CN" dirty="0">
                <a:solidFill>
                  <a:schemeClr val="tx1"/>
                </a:solidFill>
                <a:latin typeface="+mn-lt"/>
                <a:ea typeface="+mn-ea"/>
              </a:rPr>
              <a:t>倍行距，段后间距</a:t>
            </a:r>
            <a:r>
              <a:rPr lang="en-US" altLang="zh-CN" dirty="0">
                <a:solidFill>
                  <a:schemeClr val="tx1"/>
                </a:solidFill>
                <a:latin typeface="+mn-lt"/>
                <a:ea typeface="+mn-ea"/>
              </a:rPr>
              <a:t>0.5</a:t>
            </a:r>
            <a:r>
              <a:rPr lang="zh-CN" altLang="zh-CN" dirty="0">
                <a:solidFill>
                  <a:schemeClr val="tx1"/>
                </a:solidFill>
                <a:latin typeface="+mn-lt"/>
                <a:ea typeface="+mn-ea"/>
              </a:rPr>
              <a:t>行</a:t>
            </a:r>
            <a:r>
              <a:rPr lang="zh-CN" altLang="zh-CN" dirty="0" smtClean="0">
                <a:solidFill>
                  <a:schemeClr val="tx1"/>
                </a:solidFill>
                <a:latin typeface="+mn-lt"/>
                <a:ea typeface="+mn-ea"/>
              </a:rPr>
              <a:t>；</a:t>
            </a:r>
            <a:endParaRPr lang="en-US" altLang="zh-CN" dirty="0" smtClean="0">
              <a:solidFill>
                <a:schemeClr val="tx1"/>
              </a:solidFill>
              <a:latin typeface="+mn-lt"/>
              <a:ea typeface="+mn-ea"/>
            </a:endParaRPr>
          </a:p>
          <a:p>
            <a:pPr lvl="2">
              <a:buBlip>
                <a:blip r:embed="rId2"/>
              </a:buBlip>
            </a:pPr>
            <a:r>
              <a:rPr lang="zh-CN" altLang="zh-CN" dirty="0" smtClean="0">
                <a:solidFill>
                  <a:schemeClr val="tx1"/>
                </a:solidFill>
                <a:latin typeface="+mn-lt"/>
                <a:ea typeface="+mn-ea"/>
              </a:rPr>
              <a:t>第二</a:t>
            </a:r>
            <a:r>
              <a:rPr lang="zh-CN" altLang="zh-CN" dirty="0">
                <a:solidFill>
                  <a:schemeClr val="tx1"/>
                </a:solidFill>
                <a:latin typeface="+mn-lt"/>
                <a:ea typeface="+mn-ea"/>
              </a:rPr>
              <a:t>、第三段首行缩进</a:t>
            </a:r>
            <a:r>
              <a:rPr lang="en-US" altLang="zh-CN" dirty="0">
                <a:solidFill>
                  <a:schemeClr val="tx1"/>
                </a:solidFill>
                <a:latin typeface="+mn-lt"/>
                <a:ea typeface="+mn-ea"/>
              </a:rPr>
              <a:t>2</a:t>
            </a:r>
            <a:r>
              <a:rPr lang="zh-CN" altLang="zh-CN" dirty="0">
                <a:solidFill>
                  <a:schemeClr val="tx1"/>
                </a:solidFill>
                <a:latin typeface="+mn-lt"/>
                <a:ea typeface="+mn-ea"/>
              </a:rPr>
              <a:t>字符</a:t>
            </a:r>
            <a:r>
              <a:rPr lang="zh-CN" altLang="zh-CN" dirty="0" smtClean="0">
                <a:solidFill>
                  <a:schemeClr val="tx1"/>
                </a:solidFill>
                <a:latin typeface="+mn-lt"/>
                <a:ea typeface="+mn-ea"/>
              </a:rPr>
              <a:t>。</a:t>
            </a:r>
            <a:endParaRPr lang="en-US" altLang="zh-CN" dirty="0" smtClean="0">
              <a:solidFill>
                <a:schemeClr val="tx1"/>
              </a:solidFill>
              <a:latin typeface="+mn-lt"/>
              <a:ea typeface="+mn-ea"/>
            </a:endParaRPr>
          </a:p>
          <a:p>
            <a:pPr lvl="2">
              <a:buBlip>
                <a:blip r:embed="rId2"/>
              </a:buBlip>
            </a:pPr>
            <a:r>
              <a:rPr lang="zh-CN" altLang="zh-CN" dirty="0" smtClean="0">
                <a:solidFill>
                  <a:schemeClr val="tx1"/>
                </a:solidFill>
                <a:latin typeface="+mn-lt"/>
                <a:ea typeface="+mn-ea"/>
              </a:rPr>
              <a:t>“优质”</a:t>
            </a:r>
            <a:r>
              <a:rPr lang="zh-CN" altLang="zh-CN" dirty="0">
                <a:solidFill>
                  <a:schemeClr val="tx1"/>
                </a:solidFill>
                <a:latin typeface="+mn-lt"/>
                <a:ea typeface="+mn-ea"/>
              </a:rPr>
              <a:t>两</a:t>
            </a:r>
            <a:r>
              <a:rPr lang="zh-CN" altLang="zh-CN" dirty="0" smtClean="0">
                <a:solidFill>
                  <a:schemeClr val="tx1"/>
                </a:solidFill>
                <a:latin typeface="+mn-lt"/>
                <a:ea typeface="+mn-ea"/>
              </a:rPr>
              <a:t>字为</a:t>
            </a:r>
            <a:r>
              <a:rPr lang="zh-CN" altLang="zh-CN" dirty="0">
                <a:solidFill>
                  <a:schemeClr val="tx1"/>
                </a:solidFill>
                <a:latin typeface="+mn-lt"/>
                <a:ea typeface="+mn-ea"/>
              </a:rPr>
              <a:t>小四号、加粗、蓝色、缩放</a:t>
            </a:r>
            <a:r>
              <a:rPr lang="en-US" altLang="zh-CN" dirty="0">
                <a:solidFill>
                  <a:schemeClr val="tx1"/>
                </a:solidFill>
                <a:latin typeface="+mn-lt"/>
                <a:ea typeface="+mn-ea"/>
              </a:rPr>
              <a:t>150%</a:t>
            </a:r>
            <a:r>
              <a:rPr lang="zh-CN" altLang="zh-CN" dirty="0">
                <a:solidFill>
                  <a:schemeClr val="tx1"/>
                </a:solidFill>
                <a:latin typeface="+mn-lt"/>
                <a:ea typeface="+mn-ea"/>
              </a:rPr>
              <a:t>、加宽</a:t>
            </a:r>
            <a:r>
              <a:rPr lang="en-US" altLang="zh-CN" dirty="0">
                <a:solidFill>
                  <a:schemeClr val="tx1"/>
                </a:solidFill>
                <a:latin typeface="+mn-lt"/>
                <a:ea typeface="+mn-ea"/>
              </a:rPr>
              <a:t>1.2</a:t>
            </a:r>
            <a:r>
              <a:rPr lang="zh-CN" altLang="zh-CN" dirty="0">
                <a:solidFill>
                  <a:schemeClr val="tx1"/>
                </a:solidFill>
                <a:latin typeface="+mn-lt"/>
                <a:ea typeface="+mn-ea"/>
              </a:rPr>
              <a:t>磅</a:t>
            </a:r>
            <a:r>
              <a:rPr lang="zh-CN" altLang="zh-CN" dirty="0" smtClean="0">
                <a:solidFill>
                  <a:schemeClr val="tx1"/>
                </a:solidFill>
                <a:latin typeface="+mn-lt"/>
                <a:ea typeface="+mn-ea"/>
              </a:rPr>
              <a:t>。</a:t>
            </a:r>
            <a:endParaRPr lang="en-US" altLang="zh-CN" dirty="0" smtClean="0">
              <a:solidFill>
                <a:schemeClr val="tx1"/>
              </a:solidFill>
              <a:latin typeface="+mn-lt"/>
              <a:ea typeface="+mn-ea"/>
            </a:endParaRPr>
          </a:p>
          <a:p>
            <a:pPr lvl="2">
              <a:buBlip>
                <a:blip r:embed="rId2"/>
              </a:buBlip>
            </a:pPr>
            <a:r>
              <a:rPr lang="zh-CN" altLang="zh-CN" dirty="0" smtClean="0">
                <a:solidFill>
                  <a:schemeClr val="tx1"/>
                </a:solidFill>
                <a:latin typeface="+mn-lt"/>
                <a:ea typeface="+mn-ea"/>
              </a:rPr>
              <a:t>“用户调查问卷”</a:t>
            </a:r>
            <a:r>
              <a:rPr lang="zh-CN" altLang="zh-CN" dirty="0">
                <a:solidFill>
                  <a:schemeClr val="tx1"/>
                </a:solidFill>
                <a:latin typeface="+mn-lt"/>
                <a:ea typeface="+mn-ea"/>
              </a:rPr>
              <a:t>六</a:t>
            </a:r>
            <a:r>
              <a:rPr lang="zh-CN" altLang="zh-CN" dirty="0" smtClean="0">
                <a:solidFill>
                  <a:schemeClr val="tx1"/>
                </a:solidFill>
                <a:latin typeface="+mn-lt"/>
                <a:ea typeface="+mn-ea"/>
              </a:rPr>
              <a:t>字为</a:t>
            </a:r>
            <a:r>
              <a:rPr lang="zh-CN" altLang="zh-CN" dirty="0">
                <a:solidFill>
                  <a:schemeClr val="tx1"/>
                </a:solidFill>
                <a:latin typeface="+mn-lt"/>
                <a:ea typeface="+mn-ea"/>
              </a:rPr>
              <a:t>黑体、二号字，文本效果为“渐变填充</a:t>
            </a:r>
            <a:r>
              <a:rPr lang="en-US" altLang="zh-CN" dirty="0">
                <a:solidFill>
                  <a:schemeClr val="tx1"/>
                </a:solidFill>
                <a:latin typeface="+mn-lt"/>
                <a:ea typeface="+mn-ea"/>
              </a:rPr>
              <a:t>-</a:t>
            </a:r>
            <a:r>
              <a:rPr lang="zh-CN" altLang="zh-CN" dirty="0">
                <a:solidFill>
                  <a:schemeClr val="tx1"/>
                </a:solidFill>
                <a:latin typeface="+mn-lt"/>
                <a:ea typeface="+mn-ea"/>
              </a:rPr>
              <a:t>蓝色，强调文字颜色</a:t>
            </a:r>
            <a:r>
              <a:rPr lang="en-US" altLang="zh-CN" dirty="0">
                <a:solidFill>
                  <a:schemeClr val="tx1"/>
                </a:solidFill>
                <a:latin typeface="+mn-lt"/>
                <a:ea typeface="+mn-ea"/>
              </a:rPr>
              <a:t>1</a:t>
            </a:r>
            <a:r>
              <a:rPr lang="zh-CN" altLang="zh-CN" dirty="0">
                <a:solidFill>
                  <a:schemeClr val="tx1"/>
                </a:solidFill>
                <a:latin typeface="+mn-lt"/>
                <a:ea typeface="+mn-ea"/>
              </a:rPr>
              <a:t>，轮廓</a:t>
            </a:r>
            <a:r>
              <a:rPr lang="en-US" altLang="zh-CN" dirty="0">
                <a:solidFill>
                  <a:schemeClr val="tx1"/>
                </a:solidFill>
                <a:latin typeface="+mn-lt"/>
                <a:ea typeface="+mn-ea"/>
              </a:rPr>
              <a:t>-</a:t>
            </a:r>
            <a:r>
              <a:rPr lang="zh-CN" altLang="zh-CN" dirty="0">
                <a:solidFill>
                  <a:schemeClr val="tx1"/>
                </a:solidFill>
                <a:latin typeface="+mn-lt"/>
                <a:ea typeface="+mn-ea"/>
              </a:rPr>
              <a:t>白色，强调文字颜色</a:t>
            </a:r>
            <a:r>
              <a:rPr lang="en-US" altLang="zh-CN" dirty="0">
                <a:solidFill>
                  <a:schemeClr val="tx1"/>
                </a:solidFill>
                <a:latin typeface="+mn-lt"/>
                <a:ea typeface="+mn-ea"/>
              </a:rPr>
              <a:t>2</a:t>
            </a:r>
            <a:r>
              <a:rPr lang="zh-CN" altLang="zh-CN" dirty="0" smtClean="0">
                <a:solidFill>
                  <a:schemeClr val="tx1"/>
                </a:solidFill>
                <a:latin typeface="+mn-lt"/>
                <a:ea typeface="+mn-ea"/>
              </a:rPr>
              <a:t>”。</a:t>
            </a:r>
            <a:endParaRPr lang="en-US" altLang="zh-CN" dirty="0" smtClean="0">
              <a:solidFill>
                <a:schemeClr val="tx1"/>
              </a:solidFill>
              <a:latin typeface="+mn-lt"/>
              <a:ea typeface="+mn-ea"/>
            </a:endParaRPr>
          </a:p>
          <a:p>
            <a:pPr lvl="2">
              <a:buBlip>
                <a:blip r:embed="rId2"/>
              </a:buBlip>
            </a:pPr>
            <a:r>
              <a:rPr lang="zh-CN" altLang="zh-CN" dirty="0" smtClean="0">
                <a:solidFill>
                  <a:schemeClr val="tx1"/>
                </a:solidFill>
                <a:latin typeface="+mn-lt"/>
                <a:ea typeface="+mn-ea"/>
              </a:rPr>
              <a:t>其余</a:t>
            </a:r>
            <a:r>
              <a:rPr lang="zh-CN" altLang="zh-CN" dirty="0">
                <a:solidFill>
                  <a:schemeClr val="tx1"/>
                </a:solidFill>
                <a:latin typeface="+mn-lt"/>
                <a:ea typeface="+mn-ea"/>
              </a:rPr>
              <a:t>文字设置为</a:t>
            </a:r>
            <a:r>
              <a:rPr lang="zh-CN" altLang="zh-CN" dirty="0" smtClean="0">
                <a:solidFill>
                  <a:schemeClr val="tx1"/>
                </a:solidFill>
                <a:latin typeface="+mn-lt"/>
                <a:ea typeface="+mn-ea"/>
              </a:rPr>
              <a:t>宋体</a:t>
            </a:r>
            <a:r>
              <a:rPr lang="zh-CN" altLang="en-US" dirty="0" smtClean="0">
                <a:solidFill>
                  <a:schemeClr val="tx1"/>
                </a:solidFill>
                <a:latin typeface="+mn-lt"/>
                <a:ea typeface="+mn-ea"/>
              </a:rPr>
              <a:t>、</a:t>
            </a:r>
            <a:r>
              <a:rPr lang="zh-CN" altLang="zh-CN" dirty="0" smtClean="0">
                <a:solidFill>
                  <a:schemeClr val="tx1"/>
                </a:solidFill>
                <a:latin typeface="+mn-lt"/>
                <a:ea typeface="+mn-ea"/>
              </a:rPr>
              <a:t>小</a:t>
            </a:r>
            <a:r>
              <a:rPr lang="zh-CN" altLang="zh-CN" dirty="0">
                <a:solidFill>
                  <a:schemeClr val="tx1"/>
                </a:solidFill>
                <a:latin typeface="+mn-lt"/>
                <a:ea typeface="+mn-ea"/>
              </a:rPr>
              <a:t>四号字，</a:t>
            </a:r>
            <a:r>
              <a:rPr lang="en-US" altLang="zh-CN" dirty="0">
                <a:solidFill>
                  <a:schemeClr val="tx1"/>
                </a:solidFill>
                <a:latin typeface="+mn-lt"/>
                <a:ea typeface="+mn-ea"/>
              </a:rPr>
              <a:t>1.5</a:t>
            </a:r>
            <a:r>
              <a:rPr lang="zh-CN" altLang="zh-CN" dirty="0">
                <a:solidFill>
                  <a:schemeClr val="tx1"/>
                </a:solidFill>
                <a:latin typeface="+mn-lt"/>
                <a:ea typeface="+mn-ea"/>
              </a:rPr>
              <a:t>倍行距。</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41</a:t>
            </a:fld>
            <a:endParaRPr lang="en-US" altLang="zh-CN"/>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5" name="Rectangle 7"/>
          <p:cNvSpPr>
            <a:spLocks noGrp="1" noChangeArrowheads="1"/>
          </p:cNvSpPr>
          <p:nvPr>
            <p:ph type="title"/>
          </p:nvPr>
        </p:nvSpPr>
        <p:spPr/>
        <p:txBody>
          <a:bodyPr/>
          <a:lstStyle/>
          <a:p>
            <a:r>
              <a:rPr lang="en-US" altLang="zh-CN"/>
              <a:t>2 </a:t>
            </a:r>
            <a:r>
              <a:rPr lang="zh-CN" altLang="en-US"/>
              <a:t>调查问卷的设计</a:t>
            </a:r>
            <a:r>
              <a:rPr lang="en-US" altLang="zh-CN"/>
              <a:t>&gt;&gt; 3</a:t>
            </a:r>
            <a:r>
              <a:rPr lang="zh-CN" altLang="en-US"/>
              <a:t>．实现方法</a:t>
            </a:r>
          </a:p>
        </p:txBody>
      </p:sp>
      <p:sp>
        <p:nvSpPr>
          <p:cNvPr id="232456" name="Rectangle 8"/>
          <p:cNvSpPr>
            <a:spLocks noGrp="1" noChangeArrowheads="1"/>
          </p:cNvSpPr>
          <p:nvPr>
            <p:ph type="body" idx="1"/>
          </p:nvPr>
        </p:nvSpPr>
        <p:spPr>
          <a:xfrm>
            <a:off x="684213" y="1412776"/>
            <a:ext cx="8197850" cy="4680049"/>
          </a:xfrm>
        </p:spPr>
        <p:txBody>
          <a:bodyPr/>
          <a:lstStyle/>
          <a:p>
            <a:r>
              <a:rPr kumimoji="1" lang="en-US" altLang="zh-CN" sz="2000" dirty="0" smtClean="0"/>
              <a:t>1</a:t>
            </a:r>
            <a:r>
              <a:rPr kumimoji="1" lang="zh-CN" altLang="en-US" sz="2000" dirty="0" smtClean="0"/>
              <a:t>）段落对话框</a:t>
            </a:r>
            <a:r>
              <a:rPr kumimoji="1" lang="en-US" altLang="zh-CN" sz="2000" dirty="0" smtClean="0"/>
              <a:t>			2</a:t>
            </a:r>
            <a:r>
              <a:rPr kumimoji="1" lang="zh-CN" altLang="en-US" sz="2000" dirty="0" smtClean="0"/>
              <a:t>）字体对话框</a:t>
            </a:r>
            <a:endParaRPr kumimoji="1" lang="en-US" altLang="zh-CN" sz="2000" dirty="0"/>
          </a:p>
          <a:p>
            <a:r>
              <a:rPr lang="zh-CN" altLang="zh-CN" sz="2000" dirty="0" smtClean="0">
                <a:solidFill>
                  <a:schemeClr val="tx1"/>
                </a:solidFill>
              </a:rPr>
              <a:t>“</a:t>
            </a:r>
            <a:r>
              <a:rPr lang="zh-CN" altLang="zh-CN" sz="2000" dirty="0">
                <a:solidFill>
                  <a:schemeClr val="tx1"/>
                </a:solidFill>
              </a:rPr>
              <a:t>开始→段落</a:t>
            </a:r>
            <a:r>
              <a:rPr lang="en-US" altLang="zh-CN" sz="2000" dirty="0">
                <a:solidFill>
                  <a:schemeClr val="tx1"/>
                </a:solidFill>
              </a:rPr>
              <a:t>|</a:t>
            </a:r>
            <a:r>
              <a:rPr lang="zh-CN" altLang="zh-CN" sz="2000" dirty="0">
                <a:solidFill>
                  <a:schemeClr val="tx1"/>
                </a:solidFill>
              </a:rPr>
              <a:t>扩展按钮</a:t>
            </a:r>
            <a:r>
              <a:rPr lang="zh-CN" altLang="zh-CN" sz="2000" dirty="0" smtClean="0">
                <a:solidFill>
                  <a:schemeClr val="tx1"/>
                </a:solidFill>
              </a:rPr>
              <a:t>”</a:t>
            </a:r>
            <a:r>
              <a:rPr lang="en-US" altLang="zh-CN" sz="2000" dirty="0" smtClean="0">
                <a:solidFill>
                  <a:schemeClr val="tx1"/>
                </a:solidFill>
              </a:rPr>
              <a:t>                </a:t>
            </a:r>
            <a:r>
              <a:rPr lang="zh-CN" altLang="en-US" sz="2000" dirty="0" smtClean="0">
                <a:solidFill>
                  <a:schemeClr val="tx1"/>
                </a:solidFill>
              </a:rPr>
              <a:t>“</a:t>
            </a:r>
            <a:r>
              <a:rPr lang="zh-CN" altLang="zh-CN" sz="2000" dirty="0" smtClean="0">
                <a:solidFill>
                  <a:schemeClr val="tx1"/>
                </a:solidFill>
              </a:rPr>
              <a:t>开始</a:t>
            </a:r>
            <a:r>
              <a:rPr lang="zh-CN" altLang="zh-CN" sz="2000" dirty="0">
                <a:solidFill>
                  <a:schemeClr val="tx1"/>
                </a:solidFill>
              </a:rPr>
              <a:t>→字体</a:t>
            </a:r>
            <a:r>
              <a:rPr lang="en-US" altLang="zh-CN" sz="2000" dirty="0">
                <a:solidFill>
                  <a:schemeClr val="tx1"/>
                </a:solidFill>
              </a:rPr>
              <a:t>|</a:t>
            </a:r>
            <a:r>
              <a:rPr lang="zh-CN" altLang="zh-CN" sz="2000" dirty="0">
                <a:solidFill>
                  <a:schemeClr val="tx1"/>
                </a:solidFill>
              </a:rPr>
              <a:t>扩展</a:t>
            </a:r>
            <a:r>
              <a:rPr lang="zh-CN" altLang="zh-CN" sz="2000" dirty="0" smtClean="0">
                <a:solidFill>
                  <a:schemeClr val="tx1"/>
                </a:solidFill>
              </a:rPr>
              <a:t>按钮</a:t>
            </a:r>
            <a:r>
              <a:rPr lang="zh-CN" altLang="en-US" sz="2000" dirty="0" smtClean="0">
                <a:solidFill>
                  <a:schemeClr val="tx1"/>
                </a:solidFill>
              </a:rPr>
              <a:t>”</a:t>
            </a:r>
            <a:endParaRPr kumimoji="1" lang="zh-CN" altLang="en-US" sz="2000" dirty="0"/>
          </a:p>
        </p:txBody>
      </p:sp>
      <p:pic>
        <p:nvPicPr>
          <p:cNvPr id="232457" name="Picture 9" descr="段落对话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166" y="2276872"/>
            <a:ext cx="2968722"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2459" name="Picture 11" descr="字体高级选项卡"/>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2276872"/>
            <a:ext cx="3917042"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42</a:t>
            </a:fld>
            <a:endParaRPr lang="en-US" altLang="zh-CN"/>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5" name="Rectangle 7"/>
          <p:cNvSpPr>
            <a:spLocks noGrp="1" noChangeArrowheads="1"/>
          </p:cNvSpPr>
          <p:nvPr>
            <p:ph type="title"/>
          </p:nvPr>
        </p:nvSpPr>
        <p:spPr/>
        <p:txBody>
          <a:bodyPr/>
          <a:lstStyle/>
          <a:p>
            <a:r>
              <a:rPr lang="en-US" altLang="zh-CN"/>
              <a:t>2 </a:t>
            </a:r>
            <a:r>
              <a:rPr lang="zh-CN" altLang="en-US"/>
              <a:t>调查问卷的设计</a:t>
            </a:r>
            <a:r>
              <a:rPr lang="en-US" altLang="zh-CN"/>
              <a:t>&gt;&gt; 3</a:t>
            </a:r>
            <a:r>
              <a:rPr lang="zh-CN" altLang="en-US"/>
              <a:t>．实现方法</a:t>
            </a:r>
          </a:p>
        </p:txBody>
      </p:sp>
      <p:sp>
        <p:nvSpPr>
          <p:cNvPr id="232456" name="Rectangle 8"/>
          <p:cNvSpPr>
            <a:spLocks noGrp="1" noChangeArrowheads="1"/>
          </p:cNvSpPr>
          <p:nvPr>
            <p:ph type="body" idx="1"/>
          </p:nvPr>
        </p:nvSpPr>
        <p:spPr>
          <a:xfrm>
            <a:off x="684213" y="1412776"/>
            <a:ext cx="8197850" cy="4680049"/>
          </a:xfrm>
        </p:spPr>
        <p:txBody>
          <a:bodyPr/>
          <a:lstStyle/>
          <a:p>
            <a:r>
              <a:rPr kumimoji="1" lang="en-US" altLang="zh-CN" sz="2400" dirty="0" smtClean="0"/>
              <a:t>3</a:t>
            </a:r>
            <a:r>
              <a:rPr kumimoji="1" lang="zh-CN" altLang="en-US" sz="2400" dirty="0" smtClean="0"/>
              <a:t>）文本效果</a:t>
            </a:r>
            <a:r>
              <a:rPr kumimoji="1" lang="en-US" altLang="zh-CN" sz="2400" dirty="0" smtClean="0"/>
              <a:t>			   4</a:t>
            </a:r>
            <a:r>
              <a:rPr kumimoji="1" lang="zh-CN" altLang="en-US" sz="2400" dirty="0" smtClean="0"/>
              <a:t>）行距</a:t>
            </a:r>
            <a:endParaRPr kumimoji="1" lang="en-US" altLang="zh-CN" sz="2400" dirty="0"/>
          </a:p>
          <a:p>
            <a:r>
              <a:rPr lang="zh-CN" altLang="zh-CN" sz="2400" dirty="0" smtClean="0">
                <a:solidFill>
                  <a:schemeClr val="tx1"/>
                </a:solidFill>
              </a:rPr>
              <a:t>“</a:t>
            </a:r>
            <a:r>
              <a:rPr lang="zh-CN" altLang="zh-CN" sz="2400" dirty="0">
                <a:solidFill>
                  <a:schemeClr val="tx1"/>
                </a:solidFill>
              </a:rPr>
              <a:t>开始→字体</a:t>
            </a:r>
            <a:r>
              <a:rPr lang="en-US" altLang="zh-CN" sz="2400" dirty="0">
                <a:solidFill>
                  <a:schemeClr val="tx1"/>
                </a:solidFill>
              </a:rPr>
              <a:t>|</a:t>
            </a:r>
            <a:r>
              <a:rPr lang="zh-CN" altLang="zh-CN" sz="2400" dirty="0">
                <a:solidFill>
                  <a:schemeClr val="tx1"/>
                </a:solidFill>
              </a:rPr>
              <a:t>文本效果</a:t>
            </a:r>
            <a:r>
              <a:rPr lang="zh-CN" altLang="zh-CN" sz="2400" dirty="0" smtClean="0">
                <a:solidFill>
                  <a:schemeClr val="tx1"/>
                </a:solidFill>
              </a:rPr>
              <a:t>”</a:t>
            </a:r>
            <a:r>
              <a:rPr lang="en-US" altLang="zh-CN" sz="2400" dirty="0" smtClean="0">
                <a:solidFill>
                  <a:schemeClr val="tx1"/>
                </a:solidFill>
              </a:rPr>
              <a:t>           </a:t>
            </a:r>
            <a:r>
              <a:rPr lang="zh-CN" altLang="zh-CN" sz="2400" dirty="0" smtClean="0">
                <a:solidFill>
                  <a:schemeClr val="tx1"/>
                </a:solidFill>
              </a:rPr>
              <a:t>“开始→</a:t>
            </a:r>
            <a:r>
              <a:rPr lang="zh-CN" altLang="en-US" sz="2400" dirty="0" smtClean="0">
                <a:solidFill>
                  <a:schemeClr val="tx1"/>
                </a:solidFill>
              </a:rPr>
              <a:t>段落</a:t>
            </a:r>
            <a:r>
              <a:rPr lang="en-US" altLang="zh-CN" sz="2400" dirty="0" smtClean="0">
                <a:solidFill>
                  <a:schemeClr val="tx1"/>
                </a:solidFill>
              </a:rPr>
              <a:t>|</a:t>
            </a:r>
            <a:r>
              <a:rPr lang="zh-CN" altLang="en-US" sz="2400" dirty="0" smtClean="0">
                <a:solidFill>
                  <a:schemeClr val="tx1"/>
                </a:solidFill>
              </a:rPr>
              <a:t>行距</a:t>
            </a:r>
            <a:r>
              <a:rPr lang="zh-CN" altLang="zh-CN" sz="2400" dirty="0" smtClean="0">
                <a:solidFill>
                  <a:schemeClr val="tx1"/>
                </a:solidFill>
              </a:rPr>
              <a:t>”</a:t>
            </a:r>
            <a:endParaRPr kumimoji="1" lang="zh-CN" altLang="en-US" sz="2400" dirty="0" smtClean="0"/>
          </a:p>
          <a:p>
            <a:endParaRPr kumimoji="1" lang="zh-CN" altLang="en-US" sz="2000" dirty="0"/>
          </a:p>
        </p:txBody>
      </p:sp>
      <p:pic>
        <p:nvPicPr>
          <p:cNvPr id="326658" name="Picture 2" descr="文本效果"/>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5" y="2555281"/>
            <a:ext cx="4190893" cy="3682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6659" name="Picture 3" descr="行距"/>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3" y="2555280"/>
            <a:ext cx="3232091" cy="3610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43</a:t>
            </a:fld>
            <a:endParaRPr lang="en-US" altLang="zh-CN"/>
          </a:p>
        </p:txBody>
      </p:sp>
    </p:spTree>
    <p:extLst>
      <p:ext uri="{BB962C8B-B14F-4D97-AF65-F5344CB8AC3E}">
        <p14:creationId xmlns:p14="http://schemas.microsoft.com/office/powerpoint/2010/main" val="42008303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US" altLang="zh-CN"/>
              <a:t>2 </a:t>
            </a:r>
            <a:r>
              <a:rPr lang="zh-CN" altLang="en-US"/>
              <a:t>调查问卷的设计</a:t>
            </a:r>
            <a:r>
              <a:rPr lang="en-US" altLang="zh-CN"/>
              <a:t>&gt;&gt; 3</a:t>
            </a:r>
            <a:r>
              <a:rPr lang="zh-CN" altLang="en-US"/>
              <a:t>．实现方法</a:t>
            </a:r>
          </a:p>
        </p:txBody>
      </p:sp>
      <p:sp>
        <p:nvSpPr>
          <p:cNvPr id="105475" name="Rectangle 3"/>
          <p:cNvSpPr>
            <a:spLocks noGrp="1" noChangeArrowheads="1"/>
          </p:cNvSpPr>
          <p:nvPr>
            <p:ph type="body" idx="1"/>
          </p:nvPr>
        </p:nvSpPr>
        <p:spPr>
          <a:xfrm>
            <a:off x="684212" y="1412875"/>
            <a:ext cx="8459787" cy="4535488"/>
          </a:xfrm>
        </p:spPr>
        <p:txBody>
          <a:bodyPr/>
          <a:lstStyle/>
          <a:p>
            <a:r>
              <a:rPr lang="zh-CN" altLang="en-US" dirty="0"/>
              <a:t>（</a:t>
            </a:r>
            <a:r>
              <a:rPr lang="en-US" altLang="zh-CN" dirty="0"/>
              <a:t>6</a:t>
            </a:r>
            <a:r>
              <a:rPr lang="zh-CN" altLang="en-US" dirty="0"/>
              <a:t>）插入项目符号</a:t>
            </a:r>
          </a:p>
          <a:p>
            <a:pPr lvl="1"/>
            <a:r>
              <a:rPr lang="zh-CN" altLang="en-US" dirty="0"/>
              <a:t>要求：在</a:t>
            </a:r>
            <a:r>
              <a:rPr lang="zh-CN" altLang="en-US" dirty="0">
                <a:latin typeface="Arial"/>
              </a:rPr>
              <a:t>“</a:t>
            </a:r>
            <a:r>
              <a:rPr lang="zh-CN" altLang="en-US" dirty="0"/>
              <a:t>姓名</a:t>
            </a:r>
            <a:r>
              <a:rPr lang="en-US" altLang="zh-CN" dirty="0">
                <a:latin typeface="Arial"/>
              </a:rPr>
              <a:t>……</a:t>
            </a:r>
            <a:r>
              <a:rPr lang="zh-CN" altLang="en-US" dirty="0"/>
              <a:t>地址</a:t>
            </a:r>
            <a:r>
              <a:rPr lang="zh-CN" altLang="en-US" dirty="0">
                <a:latin typeface="Arial"/>
              </a:rPr>
              <a:t>”</a:t>
            </a:r>
            <a:r>
              <a:rPr lang="zh-CN" altLang="en-US" dirty="0"/>
              <a:t>九段前添加小方格项目符号</a:t>
            </a:r>
            <a:r>
              <a:rPr lang="zh-CN" altLang="en-US" dirty="0" smtClean="0"/>
              <a:t>。</a:t>
            </a:r>
            <a:endParaRPr lang="en-US" altLang="zh-CN" dirty="0" smtClean="0"/>
          </a:p>
          <a:p>
            <a:pPr lvl="1"/>
            <a:r>
              <a:rPr lang="zh-CN" altLang="en-US" dirty="0" smtClean="0"/>
              <a:t>操作步骤：</a:t>
            </a:r>
            <a:r>
              <a:rPr lang="zh-CN" altLang="zh-CN" dirty="0">
                <a:solidFill>
                  <a:schemeClr val="tx1"/>
                </a:solidFill>
                <a:latin typeface="+mn-lt"/>
                <a:ea typeface="+mn-ea"/>
              </a:rPr>
              <a:t>单击“开始→段落</a:t>
            </a:r>
            <a:r>
              <a:rPr lang="en-US" altLang="zh-CN" dirty="0">
                <a:solidFill>
                  <a:schemeClr val="tx1"/>
                </a:solidFill>
                <a:latin typeface="+mn-lt"/>
                <a:ea typeface="+mn-ea"/>
              </a:rPr>
              <a:t>|</a:t>
            </a:r>
            <a:r>
              <a:rPr lang="zh-CN" altLang="zh-CN" dirty="0">
                <a:solidFill>
                  <a:schemeClr val="tx1"/>
                </a:solidFill>
                <a:latin typeface="+mn-lt"/>
                <a:ea typeface="+mn-ea"/>
              </a:rPr>
              <a:t>项目符号”下拉按钮</a:t>
            </a:r>
            <a:endParaRPr lang="zh-CN" altLang="en-US" dirty="0"/>
          </a:p>
        </p:txBody>
      </p:sp>
      <p:pic>
        <p:nvPicPr>
          <p:cNvPr id="105483" name="Picture 11" descr="项目符号按钮"/>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2780928"/>
            <a:ext cx="2808312" cy="3638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44</a:t>
            </a:fld>
            <a:endParaRPr lang="en-US" altLang="zh-CN"/>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en-US" altLang="zh-CN"/>
              <a:t>2 </a:t>
            </a:r>
            <a:r>
              <a:rPr lang="zh-CN" altLang="en-US"/>
              <a:t>调查问卷的设计</a:t>
            </a:r>
            <a:r>
              <a:rPr lang="en-US" altLang="zh-CN"/>
              <a:t>&gt;&gt; 3</a:t>
            </a:r>
            <a:r>
              <a:rPr lang="zh-CN" altLang="en-US"/>
              <a:t>．实现方法</a:t>
            </a:r>
          </a:p>
        </p:txBody>
      </p:sp>
      <p:sp>
        <p:nvSpPr>
          <p:cNvPr id="106499" name="Rectangle 3"/>
          <p:cNvSpPr>
            <a:spLocks noGrp="1" noChangeArrowheads="1"/>
          </p:cNvSpPr>
          <p:nvPr>
            <p:ph type="body" idx="1"/>
          </p:nvPr>
        </p:nvSpPr>
        <p:spPr>
          <a:xfrm>
            <a:off x="684213" y="1412875"/>
            <a:ext cx="8197850" cy="4535488"/>
          </a:xfrm>
        </p:spPr>
        <p:txBody>
          <a:bodyPr/>
          <a:lstStyle/>
          <a:p>
            <a:r>
              <a:rPr lang="zh-CN" altLang="en-US" dirty="0" smtClean="0"/>
              <a:t>（</a:t>
            </a:r>
            <a:r>
              <a:rPr lang="en-US" altLang="zh-CN" dirty="0" smtClean="0"/>
              <a:t>7</a:t>
            </a:r>
            <a:r>
              <a:rPr lang="zh-CN" altLang="en-US" dirty="0" smtClean="0"/>
              <a:t>）插入自动编号</a:t>
            </a:r>
          </a:p>
          <a:p>
            <a:pPr lvl="1"/>
            <a:r>
              <a:rPr lang="zh-CN" altLang="en-US" dirty="0" smtClean="0"/>
              <a:t>要求：在</a:t>
            </a:r>
            <a:r>
              <a:rPr lang="zh-CN" altLang="en-US" dirty="0" smtClean="0">
                <a:latin typeface="Arial"/>
              </a:rPr>
              <a:t>“</a:t>
            </a:r>
            <a:r>
              <a:rPr lang="zh-CN" altLang="en-US" dirty="0" smtClean="0"/>
              <a:t>贵单位是否</a:t>
            </a:r>
            <a:r>
              <a:rPr lang="en-US" altLang="zh-CN" dirty="0" smtClean="0">
                <a:latin typeface="Arial"/>
              </a:rPr>
              <a:t>……”</a:t>
            </a:r>
            <a:r>
              <a:rPr lang="en-US" altLang="zh-CN" dirty="0" smtClean="0"/>
              <a:t>4</a:t>
            </a:r>
            <a:r>
              <a:rPr lang="zh-CN" altLang="en-US" dirty="0" smtClean="0"/>
              <a:t>个问题前添加序号。</a:t>
            </a:r>
            <a:endParaRPr lang="en-US" altLang="zh-CN" dirty="0" smtClean="0"/>
          </a:p>
          <a:p>
            <a:pPr lvl="1"/>
            <a:r>
              <a:rPr lang="zh-CN" altLang="en-US" dirty="0" smtClean="0"/>
              <a:t>操作步骤：</a:t>
            </a:r>
            <a:endParaRPr lang="en-US" altLang="zh-CN" dirty="0" smtClean="0"/>
          </a:p>
          <a:p>
            <a:pPr lvl="2"/>
            <a:r>
              <a:rPr lang="zh-CN" altLang="zh-CN" dirty="0" smtClean="0">
                <a:solidFill>
                  <a:schemeClr val="tx1"/>
                </a:solidFill>
                <a:latin typeface="+mn-lt"/>
                <a:ea typeface="+mn-ea"/>
              </a:rPr>
              <a:t>单击</a:t>
            </a:r>
            <a:r>
              <a:rPr lang="zh-CN" altLang="zh-CN" dirty="0">
                <a:solidFill>
                  <a:schemeClr val="tx1"/>
                </a:solidFill>
                <a:latin typeface="+mn-lt"/>
                <a:ea typeface="+mn-ea"/>
              </a:rPr>
              <a:t>“开始→段落</a:t>
            </a:r>
            <a:r>
              <a:rPr lang="en-US" altLang="zh-CN" dirty="0">
                <a:solidFill>
                  <a:schemeClr val="tx1"/>
                </a:solidFill>
                <a:latin typeface="+mn-lt"/>
                <a:ea typeface="+mn-ea"/>
              </a:rPr>
              <a:t>|</a:t>
            </a:r>
            <a:r>
              <a:rPr lang="zh-CN" altLang="zh-CN" dirty="0">
                <a:solidFill>
                  <a:schemeClr val="tx1"/>
                </a:solidFill>
                <a:latin typeface="+mn-lt"/>
                <a:ea typeface="+mn-ea"/>
              </a:rPr>
              <a:t>编号”下拉</a:t>
            </a:r>
            <a:r>
              <a:rPr lang="zh-CN" altLang="zh-CN" dirty="0" smtClean="0">
                <a:solidFill>
                  <a:schemeClr val="tx1"/>
                </a:solidFill>
                <a:latin typeface="+mn-lt"/>
                <a:ea typeface="+mn-ea"/>
              </a:rPr>
              <a:t>按钮</a:t>
            </a:r>
            <a:r>
              <a:rPr lang="zh-CN" altLang="en-US" dirty="0" smtClean="0">
                <a:solidFill>
                  <a:schemeClr val="tx1"/>
                </a:solidFill>
                <a:latin typeface="+mn-lt"/>
                <a:ea typeface="+mn-ea"/>
              </a:rPr>
              <a:t>。</a:t>
            </a:r>
            <a:endParaRPr lang="en-US" altLang="zh-CN" dirty="0" smtClean="0">
              <a:solidFill>
                <a:schemeClr val="tx1"/>
              </a:solidFill>
              <a:latin typeface="+mn-lt"/>
              <a:ea typeface="+mn-ea"/>
            </a:endParaRPr>
          </a:p>
          <a:p>
            <a:pPr lvl="2"/>
            <a:r>
              <a:rPr lang="zh-CN" altLang="en-US" dirty="0" smtClean="0"/>
              <a:t>继续编号</a:t>
            </a:r>
            <a:endParaRPr lang="zh-CN" altLang="en-US" dirty="0"/>
          </a:p>
        </p:txBody>
      </p:sp>
      <p:pic>
        <p:nvPicPr>
          <p:cNvPr id="106502" name="Picture 6" descr="继续编号"/>
          <p:cNvPicPr>
            <a:picLocks noChangeAspect="1" noChangeArrowheads="1"/>
          </p:cNvPicPr>
          <p:nvPr/>
        </p:nvPicPr>
        <p:blipFill rotWithShape="1">
          <a:blip r:embed="rId2">
            <a:extLst>
              <a:ext uri="{28A0092B-C50C-407E-A947-70E740481C1C}">
                <a14:useLocalDpi xmlns:a14="http://schemas.microsoft.com/office/drawing/2010/main" val="0"/>
              </a:ext>
            </a:extLst>
          </a:blip>
          <a:srcRect r="50000" b="20828"/>
          <a:stretch/>
        </p:blipFill>
        <p:spPr bwMode="auto">
          <a:xfrm>
            <a:off x="1043608" y="4034452"/>
            <a:ext cx="3096344" cy="230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3" name="Picture 7" descr="继续编号2"/>
          <p:cNvPicPr>
            <a:picLocks noChangeAspect="1" noChangeArrowheads="1"/>
          </p:cNvPicPr>
          <p:nvPr/>
        </p:nvPicPr>
        <p:blipFill rotWithShape="1">
          <a:blip r:embed="rId3">
            <a:extLst>
              <a:ext uri="{28A0092B-C50C-407E-A947-70E740481C1C}">
                <a14:useLocalDpi xmlns:a14="http://schemas.microsoft.com/office/drawing/2010/main" val="0"/>
              </a:ext>
            </a:extLst>
          </a:blip>
          <a:srcRect b="37620"/>
          <a:stretch/>
        </p:blipFill>
        <p:spPr bwMode="auto">
          <a:xfrm>
            <a:off x="6948264" y="2618857"/>
            <a:ext cx="1728192" cy="4122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下箭头 1"/>
          <p:cNvSpPr/>
          <p:nvPr/>
        </p:nvSpPr>
        <p:spPr>
          <a:xfrm>
            <a:off x="3069919" y="3570499"/>
            <a:ext cx="255776" cy="463953"/>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下箭头 2"/>
          <p:cNvSpPr/>
          <p:nvPr/>
        </p:nvSpPr>
        <p:spPr>
          <a:xfrm rot="16591801">
            <a:off x="4912025" y="1816628"/>
            <a:ext cx="184300" cy="3615230"/>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4997753" y="4941168"/>
            <a:ext cx="2166535" cy="523220"/>
          </a:xfrm>
          <a:prstGeom prst="rect">
            <a:avLst/>
          </a:prstGeom>
          <a:noFill/>
        </p:spPr>
        <p:txBody>
          <a:bodyPr wrap="square" rtlCol="0">
            <a:spAutoFit/>
          </a:bodyPr>
          <a:lstStyle/>
          <a:p>
            <a:r>
              <a:rPr lang="zh-CN" altLang="en-US" sz="2800" dirty="0" smtClean="0"/>
              <a:t>或快捷菜单</a:t>
            </a:r>
            <a:endParaRPr lang="zh-CN" altLang="en-US" sz="2800" dirty="0"/>
          </a:p>
        </p:txBody>
      </p:sp>
      <p:sp>
        <p:nvSpPr>
          <p:cNvPr id="5" name="椭圆 4"/>
          <p:cNvSpPr/>
          <p:nvPr/>
        </p:nvSpPr>
        <p:spPr>
          <a:xfrm>
            <a:off x="611560" y="5202778"/>
            <a:ext cx="2458359" cy="81851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灯片编号占位符 5"/>
          <p:cNvSpPr>
            <a:spLocks noGrp="1"/>
          </p:cNvSpPr>
          <p:nvPr>
            <p:ph type="sldNum" sz="quarter" idx="12"/>
          </p:nvPr>
        </p:nvSpPr>
        <p:spPr/>
        <p:txBody>
          <a:bodyPr/>
          <a:lstStyle/>
          <a:p>
            <a:fld id="{F0D39DE6-22DC-4866-9A65-23BCF6534BB8}" type="slidenum">
              <a:rPr lang="en-US" altLang="zh-CN" smtClean="0"/>
              <a:pPr/>
              <a:t>45</a:t>
            </a:fld>
            <a:endParaRPr lang="en-US" altLang="zh-CN"/>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32" name="Picture 12" descr="制表位对话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5278" y="2425600"/>
            <a:ext cx="3997162" cy="381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2" name="Rectangle 2"/>
          <p:cNvSpPr>
            <a:spLocks noGrp="1" noChangeArrowheads="1"/>
          </p:cNvSpPr>
          <p:nvPr>
            <p:ph type="title"/>
          </p:nvPr>
        </p:nvSpPr>
        <p:spPr/>
        <p:txBody>
          <a:bodyPr/>
          <a:lstStyle/>
          <a:p>
            <a:r>
              <a:rPr lang="en-US" altLang="zh-CN"/>
              <a:t>2 </a:t>
            </a:r>
            <a:r>
              <a:rPr lang="zh-CN" altLang="en-US"/>
              <a:t>调查问卷的设计</a:t>
            </a:r>
            <a:r>
              <a:rPr lang="en-US" altLang="zh-CN"/>
              <a:t>&gt;&gt;</a:t>
            </a:r>
            <a:r>
              <a:rPr lang="en-US" altLang="zh-CN" sz="2400"/>
              <a:t> </a:t>
            </a:r>
            <a:r>
              <a:rPr lang="en-US" altLang="zh-CN"/>
              <a:t>3</a:t>
            </a:r>
            <a:r>
              <a:rPr lang="zh-CN" altLang="en-US"/>
              <a:t>．实现方法</a:t>
            </a:r>
          </a:p>
        </p:txBody>
      </p:sp>
      <p:sp>
        <p:nvSpPr>
          <p:cNvPr id="107523" name="Rectangle 3"/>
          <p:cNvSpPr>
            <a:spLocks noGrp="1" noChangeArrowheads="1"/>
          </p:cNvSpPr>
          <p:nvPr>
            <p:ph type="body" idx="1"/>
          </p:nvPr>
        </p:nvSpPr>
        <p:spPr>
          <a:xfrm>
            <a:off x="684213" y="1414463"/>
            <a:ext cx="8197850" cy="4535487"/>
          </a:xfrm>
        </p:spPr>
        <p:txBody>
          <a:bodyPr/>
          <a:lstStyle/>
          <a:p>
            <a:r>
              <a:rPr lang="zh-CN" altLang="en-US"/>
              <a:t>（</a:t>
            </a:r>
            <a:r>
              <a:rPr lang="en-US" altLang="zh-CN"/>
              <a:t>8</a:t>
            </a:r>
            <a:r>
              <a:rPr lang="zh-CN" altLang="en-US"/>
              <a:t>）制表位</a:t>
            </a:r>
          </a:p>
          <a:p>
            <a:pPr lvl="1"/>
            <a:r>
              <a:rPr lang="zh-CN" altLang="en-US"/>
              <a:t>要求：给</a:t>
            </a:r>
            <a:r>
              <a:rPr lang="zh-CN" altLang="en-US">
                <a:latin typeface="Arial"/>
              </a:rPr>
              <a:t>“</a:t>
            </a:r>
            <a:r>
              <a:rPr lang="zh-CN" altLang="en-US"/>
              <a:t>姓名</a:t>
            </a:r>
            <a:r>
              <a:rPr lang="en-US" altLang="zh-CN">
                <a:latin typeface="Arial"/>
              </a:rPr>
              <a:t>……</a:t>
            </a:r>
            <a:r>
              <a:rPr lang="zh-CN" altLang="en-US"/>
              <a:t>地址</a:t>
            </a:r>
            <a:r>
              <a:rPr lang="zh-CN" altLang="en-US">
                <a:latin typeface="Arial"/>
              </a:rPr>
              <a:t>”</a:t>
            </a:r>
            <a:r>
              <a:rPr lang="zh-CN" altLang="en-US"/>
              <a:t>九行添加整齐的画线。</a:t>
            </a:r>
          </a:p>
        </p:txBody>
      </p:sp>
      <p:sp>
        <p:nvSpPr>
          <p:cNvPr id="107528" name="Oval 8"/>
          <p:cNvSpPr>
            <a:spLocks noChangeArrowheads="1"/>
          </p:cNvSpPr>
          <p:nvPr/>
        </p:nvSpPr>
        <p:spPr bwMode="auto">
          <a:xfrm>
            <a:off x="4391808" y="4940300"/>
            <a:ext cx="1439862" cy="576263"/>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29" name="Oval 9"/>
          <p:cNvSpPr>
            <a:spLocks noChangeArrowheads="1"/>
          </p:cNvSpPr>
          <p:nvPr/>
        </p:nvSpPr>
        <p:spPr bwMode="auto">
          <a:xfrm>
            <a:off x="4391808" y="2852738"/>
            <a:ext cx="1439862" cy="576262"/>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30" name="Oval 10"/>
          <p:cNvSpPr>
            <a:spLocks noChangeArrowheads="1"/>
          </p:cNvSpPr>
          <p:nvPr/>
        </p:nvSpPr>
        <p:spPr bwMode="auto">
          <a:xfrm>
            <a:off x="6911542" y="4076874"/>
            <a:ext cx="1439863" cy="576262"/>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31" name="Text Box 11"/>
          <p:cNvSpPr txBox="1">
            <a:spLocks noChangeArrowheads="1"/>
          </p:cNvSpPr>
          <p:nvPr/>
        </p:nvSpPr>
        <p:spPr bwMode="auto">
          <a:xfrm>
            <a:off x="858356" y="3644899"/>
            <a:ext cx="352864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dirty="0" smtClean="0">
                <a:latin typeface="Arial"/>
              </a:rPr>
              <a:t>单击</a:t>
            </a:r>
            <a:r>
              <a:rPr lang="en-US" altLang="zh-CN" sz="2400" dirty="0" smtClean="0">
                <a:latin typeface="Arial"/>
              </a:rPr>
              <a:t>“</a:t>
            </a:r>
            <a:r>
              <a:rPr lang="zh-CN" altLang="zh-CN" sz="2400" dirty="0"/>
              <a:t>开始→段落</a:t>
            </a:r>
            <a:r>
              <a:rPr lang="en-US" altLang="zh-CN" sz="2400" dirty="0"/>
              <a:t>|</a:t>
            </a:r>
            <a:r>
              <a:rPr lang="zh-CN" altLang="zh-CN" sz="2400" dirty="0"/>
              <a:t>扩展</a:t>
            </a:r>
            <a:r>
              <a:rPr lang="zh-CN" altLang="zh-CN" sz="2400" dirty="0" smtClean="0"/>
              <a:t>按钮→</a:t>
            </a:r>
            <a:r>
              <a:rPr lang="zh-CN" altLang="en-US" sz="2400" dirty="0" smtClean="0"/>
              <a:t>制表位</a:t>
            </a:r>
            <a:r>
              <a:rPr lang="zh-CN" altLang="en-US" sz="2400" dirty="0" smtClean="0">
                <a:latin typeface="Arial"/>
              </a:rPr>
              <a:t>”按钮</a:t>
            </a:r>
            <a:endParaRPr lang="zh-CN" altLang="en-US" sz="2400"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46</a:t>
            </a:fld>
            <a:endParaRPr lang="en-US" altLang="zh-CN"/>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US" altLang="zh-CN"/>
              <a:t>2 </a:t>
            </a:r>
            <a:r>
              <a:rPr lang="zh-CN" altLang="en-US"/>
              <a:t>调查问卷的设计</a:t>
            </a:r>
            <a:r>
              <a:rPr lang="en-US" altLang="zh-CN"/>
              <a:t>&gt;&gt;</a:t>
            </a:r>
            <a:r>
              <a:rPr lang="en-US" altLang="zh-CN" sz="2400"/>
              <a:t> </a:t>
            </a:r>
            <a:r>
              <a:rPr lang="en-US" altLang="zh-CN"/>
              <a:t>3</a:t>
            </a:r>
            <a:r>
              <a:rPr lang="zh-CN" altLang="en-US"/>
              <a:t>．实现方法</a:t>
            </a:r>
          </a:p>
        </p:txBody>
      </p:sp>
      <p:sp>
        <p:nvSpPr>
          <p:cNvPr id="108547" name="Rectangle 3"/>
          <p:cNvSpPr>
            <a:spLocks noGrp="1" noChangeArrowheads="1"/>
          </p:cNvSpPr>
          <p:nvPr>
            <p:ph type="body" idx="1"/>
          </p:nvPr>
        </p:nvSpPr>
        <p:spPr/>
        <p:txBody>
          <a:bodyPr/>
          <a:lstStyle/>
          <a:p>
            <a:r>
              <a:rPr lang="zh-CN" altLang="en-US" dirty="0"/>
              <a:t>（</a:t>
            </a:r>
            <a:r>
              <a:rPr lang="en-US" altLang="zh-CN" dirty="0"/>
              <a:t>9</a:t>
            </a:r>
            <a:r>
              <a:rPr lang="zh-CN" altLang="en-US" dirty="0"/>
              <a:t>）保存文档</a:t>
            </a:r>
          </a:p>
          <a:p>
            <a:pPr lvl="1"/>
            <a:r>
              <a:rPr lang="zh-CN" altLang="en-US" dirty="0" smtClean="0"/>
              <a:t>单击快速访问工具栏的</a:t>
            </a:r>
            <a:r>
              <a:rPr lang="zh-CN" altLang="en-US" dirty="0" smtClean="0">
                <a:latin typeface="Arial"/>
              </a:rPr>
              <a:t>“</a:t>
            </a:r>
            <a:r>
              <a:rPr lang="zh-CN" altLang="en-US" dirty="0" smtClean="0"/>
              <a:t>保存</a:t>
            </a:r>
            <a:r>
              <a:rPr lang="zh-CN" altLang="en-US" dirty="0" smtClean="0">
                <a:latin typeface="Arial"/>
              </a:rPr>
              <a:t>”</a:t>
            </a:r>
            <a:r>
              <a:rPr lang="zh-CN" altLang="en-US" dirty="0" smtClean="0"/>
              <a:t>按钮或单击</a:t>
            </a:r>
            <a:r>
              <a:rPr lang="zh-CN" altLang="en-US" dirty="0" smtClean="0">
                <a:latin typeface="Arial"/>
              </a:rPr>
              <a:t>“</a:t>
            </a:r>
            <a:r>
              <a:rPr lang="zh-CN" altLang="en-US" dirty="0" smtClean="0"/>
              <a:t>文件→保存</a:t>
            </a:r>
            <a:r>
              <a:rPr lang="zh-CN" altLang="en-US" dirty="0" smtClean="0">
                <a:latin typeface="Arial"/>
              </a:rPr>
              <a:t>”</a:t>
            </a:r>
            <a:r>
              <a:rPr lang="zh-CN" altLang="en-US" dirty="0" smtClean="0"/>
              <a:t>命令</a:t>
            </a:r>
          </a:p>
          <a:p>
            <a:pPr lvl="1"/>
            <a:r>
              <a:rPr lang="zh-CN" altLang="en-US" dirty="0" smtClean="0"/>
              <a:t>在</a:t>
            </a:r>
            <a:r>
              <a:rPr lang="zh-CN" altLang="en-US" dirty="0">
                <a:latin typeface="Arial"/>
              </a:rPr>
              <a:t>“</a:t>
            </a:r>
            <a:r>
              <a:rPr lang="zh-CN" altLang="en-US" dirty="0"/>
              <a:t>另存为</a:t>
            </a:r>
            <a:r>
              <a:rPr lang="zh-CN" altLang="en-US" dirty="0">
                <a:latin typeface="Arial"/>
              </a:rPr>
              <a:t>”</a:t>
            </a:r>
            <a:r>
              <a:rPr lang="zh-CN" altLang="en-US" dirty="0"/>
              <a:t>对话框中，选择文件保存位置，默认文件类型，输入文件名</a:t>
            </a:r>
            <a:r>
              <a:rPr lang="zh-CN" altLang="en-US" dirty="0">
                <a:latin typeface="Arial"/>
              </a:rPr>
              <a:t>“</a:t>
            </a:r>
            <a:r>
              <a:rPr lang="zh-CN" altLang="en-US" dirty="0"/>
              <a:t>用户调查</a:t>
            </a:r>
            <a:r>
              <a:rPr lang="zh-CN" altLang="en-US" dirty="0" smtClean="0"/>
              <a:t>问卷</a:t>
            </a:r>
            <a:r>
              <a:rPr lang="en-US" altLang="zh-CN" dirty="0" smtClean="0"/>
              <a:t>.</a:t>
            </a:r>
            <a:r>
              <a:rPr lang="en-US" altLang="zh-CN" dirty="0" err="1" smtClean="0"/>
              <a:t>docx</a:t>
            </a:r>
            <a:r>
              <a:rPr lang="en-US" altLang="zh-CN" dirty="0" smtClean="0">
                <a:latin typeface="Arial"/>
              </a:rPr>
              <a:t>”</a:t>
            </a:r>
            <a:r>
              <a:rPr lang="zh-CN" altLang="en-US" dirty="0"/>
              <a:t>。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47</a:t>
            </a:fld>
            <a:endParaRPr lang="en-US" altLang="zh-CN"/>
          </a:p>
        </p:txBody>
      </p:sp>
      <p:sp>
        <p:nvSpPr>
          <p:cNvPr id="3" name="TextBox 2"/>
          <p:cNvSpPr txBox="1"/>
          <p:nvPr/>
        </p:nvSpPr>
        <p:spPr>
          <a:xfrm>
            <a:off x="6228184" y="5949280"/>
            <a:ext cx="2016224" cy="369332"/>
          </a:xfrm>
          <a:prstGeom prst="rect">
            <a:avLst/>
          </a:prstGeom>
          <a:noFill/>
        </p:spPr>
        <p:txBody>
          <a:bodyPr wrap="square" rtlCol="0">
            <a:spAutoFit/>
          </a:bodyPr>
          <a:lstStyle/>
          <a:p>
            <a:r>
              <a:rPr lang="zh-CN" altLang="en-US" dirty="0" smtClean="0">
                <a:hlinkClick r:id="rId2" action="ppaction://hlinksldjump"/>
              </a:rPr>
              <a:t>返回知识点</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altLang="zh-CN"/>
              <a:t>2 </a:t>
            </a:r>
            <a:r>
              <a:rPr lang="zh-CN" altLang="en-US"/>
              <a:t>调查问卷的设计</a:t>
            </a:r>
            <a:r>
              <a:rPr lang="en-US" altLang="zh-CN"/>
              <a:t>&gt;&gt; 4</a:t>
            </a:r>
            <a:r>
              <a:rPr lang="zh-CN" altLang="en-US"/>
              <a:t>．课堂实践 </a:t>
            </a:r>
          </a:p>
        </p:txBody>
      </p:sp>
      <p:sp>
        <p:nvSpPr>
          <p:cNvPr id="109571" name="Rectangle 3"/>
          <p:cNvSpPr>
            <a:spLocks noGrp="1" noChangeArrowheads="1"/>
          </p:cNvSpPr>
          <p:nvPr>
            <p:ph type="body" idx="1"/>
          </p:nvPr>
        </p:nvSpPr>
        <p:spPr/>
        <p:txBody>
          <a:bodyPr/>
          <a:lstStyle/>
          <a:p>
            <a:pPr>
              <a:lnSpc>
                <a:spcPct val="110000"/>
              </a:lnSpc>
            </a:pPr>
            <a:r>
              <a:rPr lang="zh-CN" altLang="en-US" dirty="0"/>
              <a:t>（</a:t>
            </a:r>
            <a:r>
              <a:rPr lang="en-US" altLang="zh-CN" dirty="0"/>
              <a:t>1</a:t>
            </a:r>
            <a:r>
              <a:rPr lang="zh-CN" altLang="en-US" dirty="0"/>
              <a:t>）实践本案例。</a:t>
            </a:r>
          </a:p>
          <a:p>
            <a:pPr>
              <a:lnSpc>
                <a:spcPct val="110000"/>
              </a:lnSpc>
            </a:pPr>
            <a:r>
              <a:rPr lang="zh-CN" altLang="en-US" dirty="0"/>
              <a:t>（</a:t>
            </a:r>
            <a:r>
              <a:rPr lang="en-US" altLang="zh-CN" dirty="0"/>
              <a:t>2</a:t>
            </a:r>
            <a:r>
              <a:rPr lang="zh-CN" altLang="en-US" dirty="0"/>
              <a:t>）打开文件</a:t>
            </a:r>
            <a:r>
              <a:rPr lang="zh-CN" altLang="en-US" dirty="0">
                <a:latin typeface="Arial"/>
              </a:rPr>
              <a:t>“</a:t>
            </a:r>
            <a:r>
              <a:rPr lang="zh-CN" altLang="en-US" dirty="0" smtClean="0"/>
              <a:t>福娃</a:t>
            </a:r>
            <a:r>
              <a:rPr lang="en-US" altLang="zh-CN" dirty="0" smtClean="0"/>
              <a:t>.</a:t>
            </a:r>
            <a:r>
              <a:rPr lang="en-US" altLang="zh-CN" dirty="0" err="1" smtClean="0"/>
              <a:t>docx</a:t>
            </a:r>
            <a:r>
              <a:rPr lang="en-US" altLang="zh-CN" dirty="0" smtClean="0">
                <a:latin typeface="Arial"/>
              </a:rPr>
              <a:t>”</a:t>
            </a:r>
            <a:r>
              <a:rPr lang="zh-CN" altLang="en-US" dirty="0"/>
              <a:t>，完成下列操作：</a:t>
            </a:r>
          </a:p>
          <a:p>
            <a:pPr lvl="1">
              <a:lnSpc>
                <a:spcPct val="110000"/>
              </a:lnSpc>
            </a:pPr>
            <a:r>
              <a:rPr lang="zh-CN" altLang="en-US" dirty="0"/>
              <a:t>①第</a:t>
            </a:r>
            <a:r>
              <a:rPr lang="en-US" altLang="zh-CN" dirty="0"/>
              <a:t>1</a:t>
            </a:r>
            <a:r>
              <a:rPr lang="zh-CN" altLang="en-US" dirty="0"/>
              <a:t>段字体格式为</a:t>
            </a:r>
            <a:r>
              <a:rPr lang="zh-CN" altLang="en-US" dirty="0">
                <a:latin typeface="Arial"/>
              </a:rPr>
              <a:t>“</a:t>
            </a:r>
            <a:r>
              <a:rPr lang="zh-CN" altLang="en-US" dirty="0"/>
              <a:t>黑体</a:t>
            </a:r>
            <a:r>
              <a:rPr lang="zh-CN" altLang="en-US" dirty="0">
                <a:latin typeface="Arial"/>
              </a:rPr>
              <a:t>”</a:t>
            </a:r>
            <a:r>
              <a:rPr lang="zh-CN" altLang="en-US" dirty="0"/>
              <a:t>；</a:t>
            </a:r>
            <a:r>
              <a:rPr lang="zh-CN" altLang="en-US" dirty="0">
                <a:latin typeface="Arial"/>
              </a:rPr>
              <a:t>“</a:t>
            </a:r>
            <a:r>
              <a:rPr lang="zh-CN" altLang="en-US" dirty="0"/>
              <a:t>福娃</a:t>
            </a:r>
            <a:r>
              <a:rPr lang="zh-CN" altLang="en-US" dirty="0">
                <a:latin typeface="Arial"/>
              </a:rPr>
              <a:t>”</a:t>
            </a:r>
            <a:r>
              <a:rPr lang="zh-CN" altLang="en-US" dirty="0"/>
              <a:t>文字格式为</a:t>
            </a:r>
            <a:r>
              <a:rPr lang="zh-CN" altLang="en-US" dirty="0">
                <a:latin typeface="Arial"/>
              </a:rPr>
              <a:t>“</a:t>
            </a:r>
            <a:r>
              <a:rPr lang="zh-CN" altLang="en-US" dirty="0"/>
              <a:t>小四号、加粗、蓝色、缩放</a:t>
            </a:r>
            <a:r>
              <a:rPr lang="en-US" altLang="zh-CN" dirty="0"/>
              <a:t>150</a:t>
            </a:r>
            <a:r>
              <a:rPr lang="zh-CN" altLang="en-US" dirty="0"/>
              <a:t>％、加宽</a:t>
            </a:r>
            <a:r>
              <a:rPr lang="en-US" altLang="zh-CN" dirty="0"/>
              <a:t>1.2</a:t>
            </a:r>
            <a:r>
              <a:rPr lang="zh-CN" altLang="en-US" dirty="0"/>
              <a:t>磅</a:t>
            </a:r>
            <a:r>
              <a:rPr lang="zh-CN" altLang="en-US" dirty="0">
                <a:latin typeface="Arial"/>
              </a:rPr>
              <a:t>”</a:t>
            </a:r>
            <a:r>
              <a:rPr lang="zh-CN" altLang="en-US" dirty="0"/>
              <a:t>。</a:t>
            </a:r>
          </a:p>
          <a:p>
            <a:pPr lvl="1">
              <a:lnSpc>
                <a:spcPct val="110000"/>
              </a:lnSpc>
            </a:pPr>
            <a:r>
              <a:rPr lang="zh-CN" altLang="en-US" dirty="0"/>
              <a:t>②第</a:t>
            </a:r>
            <a:r>
              <a:rPr lang="en-US" altLang="zh-CN" dirty="0"/>
              <a:t>1</a:t>
            </a:r>
            <a:r>
              <a:rPr lang="zh-CN" altLang="en-US" dirty="0"/>
              <a:t>段段落格式设置为：首行缩进</a:t>
            </a:r>
            <a:r>
              <a:rPr lang="en-US" altLang="zh-CN" dirty="0"/>
              <a:t>2</a:t>
            </a:r>
            <a:r>
              <a:rPr lang="zh-CN" altLang="en-US" dirty="0"/>
              <a:t>字符，左右缩进各</a:t>
            </a:r>
            <a:r>
              <a:rPr lang="en-US" altLang="zh-CN" dirty="0"/>
              <a:t>1</a:t>
            </a:r>
            <a:r>
              <a:rPr lang="zh-CN" altLang="en-US" dirty="0"/>
              <a:t>厘米，</a:t>
            </a:r>
            <a:r>
              <a:rPr lang="en-US" altLang="zh-CN" dirty="0"/>
              <a:t>1.5</a:t>
            </a:r>
            <a:r>
              <a:rPr lang="zh-CN" altLang="en-US" dirty="0"/>
              <a:t>倍行距，段后间距</a:t>
            </a:r>
            <a:r>
              <a:rPr lang="en-US" altLang="zh-CN" dirty="0"/>
              <a:t>0.5</a:t>
            </a:r>
            <a:r>
              <a:rPr lang="zh-CN" altLang="en-US" dirty="0"/>
              <a:t>行。</a:t>
            </a:r>
          </a:p>
          <a:p>
            <a:pPr lvl="1">
              <a:lnSpc>
                <a:spcPct val="110000"/>
              </a:lnSpc>
            </a:pPr>
            <a:r>
              <a:rPr lang="zh-CN" altLang="en-US" dirty="0"/>
              <a:t>③给最后</a:t>
            </a:r>
            <a:r>
              <a:rPr lang="en-US" altLang="zh-CN" dirty="0"/>
              <a:t>4</a:t>
            </a:r>
            <a:r>
              <a:rPr lang="zh-CN" altLang="en-US" dirty="0"/>
              <a:t>段添加菱形</a:t>
            </a:r>
            <a:r>
              <a:rPr lang="zh-CN" altLang="en-US" dirty="0" smtClean="0">
                <a:latin typeface="Arial"/>
              </a:rPr>
              <a:t>“</a:t>
            </a:r>
            <a:r>
              <a:rPr lang="zh-CN" altLang="en-US" dirty="0" smtClean="0"/>
              <a:t>项目符号</a:t>
            </a:r>
            <a:r>
              <a:rPr lang="zh-CN" altLang="en-US" dirty="0" smtClean="0">
                <a:latin typeface="Arial"/>
              </a:rPr>
              <a:t>”</a:t>
            </a:r>
            <a:r>
              <a:rPr lang="zh-CN" altLang="en-US" dirty="0" smtClean="0"/>
              <a:t> 。 </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48</a:t>
            </a:fld>
            <a:endParaRPr lang="en-US" altLang="zh-CN"/>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altLang="zh-CN" dirty="0"/>
              <a:t>2 </a:t>
            </a:r>
            <a:r>
              <a:rPr lang="zh-CN" altLang="en-US" dirty="0"/>
              <a:t>调查问卷的设计</a:t>
            </a:r>
            <a:r>
              <a:rPr lang="en-US" altLang="zh-CN" dirty="0"/>
              <a:t>&gt;&gt; 4</a:t>
            </a:r>
            <a:r>
              <a:rPr lang="zh-CN" altLang="en-US" dirty="0"/>
              <a:t>．课堂实践</a:t>
            </a:r>
          </a:p>
        </p:txBody>
      </p:sp>
      <p:sp>
        <p:nvSpPr>
          <p:cNvPr id="110595" name="Rectangle 3"/>
          <p:cNvSpPr>
            <a:spLocks noGrp="1" noChangeArrowheads="1"/>
          </p:cNvSpPr>
          <p:nvPr>
            <p:ph type="body" idx="1"/>
          </p:nvPr>
        </p:nvSpPr>
        <p:spPr>
          <a:xfrm>
            <a:off x="684213" y="1557338"/>
            <a:ext cx="8197850" cy="1871662"/>
          </a:xfrm>
        </p:spPr>
        <p:txBody>
          <a:bodyPr/>
          <a:lstStyle/>
          <a:p>
            <a:pPr>
              <a:lnSpc>
                <a:spcPct val="80000"/>
              </a:lnSpc>
            </a:pPr>
            <a:r>
              <a:rPr lang="zh-CN" altLang="en-US" sz="2400" dirty="0"/>
              <a:t>（</a:t>
            </a:r>
            <a:r>
              <a:rPr lang="en-US" altLang="zh-CN" sz="2400" dirty="0"/>
              <a:t>3</a:t>
            </a:r>
            <a:r>
              <a:rPr lang="zh-CN" altLang="en-US" sz="2400" dirty="0"/>
              <a:t>）打开</a:t>
            </a:r>
            <a:r>
              <a:rPr lang="zh-CN" altLang="en-US" sz="2400" dirty="0">
                <a:latin typeface="Arial"/>
              </a:rPr>
              <a:t>“</a:t>
            </a:r>
            <a:r>
              <a:rPr lang="zh-CN" altLang="en-US" sz="2400" dirty="0" smtClean="0"/>
              <a:t>多级列表</a:t>
            </a:r>
            <a:r>
              <a:rPr lang="en-US" altLang="zh-CN" sz="2400" dirty="0" smtClean="0"/>
              <a:t>.</a:t>
            </a:r>
            <a:r>
              <a:rPr lang="en-US" altLang="zh-CN" sz="2400" dirty="0" err="1" smtClean="0"/>
              <a:t>docx</a:t>
            </a:r>
            <a:r>
              <a:rPr lang="en-US" altLang="zh-CN" sz="2400" dirty="0" smtClean="0">
                <a:latin typeface="Arial"/>
              </a:rPr>
              <a:t>”</a:t>
            </a:r>
            <a:r>
              <a:rPr lang="zh-CN" altLang="en-US" sz="2400" dirty="0"/>
              <a:t>，将其设置成如图所示的多级编号，具体要求：</a:t>
            </a:r>
          </a:p>
          <a:p>
            <a:pPr lvl="1">
              <a:lnSpc>
                <a:spcPct val="80000"/>
              </a:lnSpc>
            </a:pPr>
            <a:r>
              <a:rPr lang="zh-CN" altLang="en-US" dirty="0"/>
              <a:t>级别</a:t>
            </a:r>
            <a:r>
              <a:rPr lang="en-US" altLang="zh-CN" dirty="0"/>
              <a:t>1</a:t>
            </a:r>
            <a:r>
              <a:rPr lang="zh-CN" altLang="en-US" dirty="0"/>
              <a:t>的编号格式为</a:t>
            </a:r>
            <a:r>
              <a:rPr lang="zh-CN" altLang="en-US" dirty="0">
                <a:latin typeface="Arial"/>
              </a:rPr>
              <a:t>“</a:t>
            </a:r>
            <a:r>
              <a:rPr lang="zh-CN" altLang="en-US" dirty="0"/>
              <a:t>第</a:t>
            </a:r>
            <a:r>
              <a:rPr lang="en-US" altLang="zh-CN" dirty="0"/>
              <a:t>1</a:t>
            </a:r>
            <a:r>
              <a:rPr lang="zh-CN" altLang="en-US" dirty="0"/>
              <a:t>章</a:t>
            </a:r>
            <a:r>
              <a:rPr lang="zh-CN" altLang="en-US" dirty="0">
                <a:latin typeface="Arial"/>
              </a:rPr>
              <a:t>”</a:t>
            </a:r>
            <a:r>
              <a:rPr lang="zh-CN" altLang="en-US" dirty="0"/>
              <a:t>，编号对齐位置</a:t>
            </a:r>
            <a:r>
              <a:rPr lang="en-US" altLang="zh-CN" dirty="0"/>
              <a:t>0</a:t>
            </a:r>
            <a:r>
              <a:rPr lang="zh-CN" altLang="en-US" dirty="0"/>
              <a:t>厘米；</a:t>
            </a:r>
          </a:p>
          <a:p>
            <a:pPr lvl="1">
              <a:lnSpc>
                <a:spcPct val="80000"/>
              </a:lnSpc>
            </a:pPr>
            <a:r>
              <a:rPr lang="zh-CN" altLang="en-US" dirty="0"/>
              <a:t>级别</a:t>
            </a:r>
            <a:r>
              <a:rPr lang="en-US" altLang="zh-CN" dirty="0"/>
              <a:t>2</a:t>
            </a:r>
            <a:r>
              <a:rPr lang="zh-CN" altLang="en-US" dirty="0"/>
              <a:t>的编号格式为</a:t>
            </a:r>
            <a:r>
              <a:rPr lang="zh-CN" altLang="en-US" dirty="0">
                <a:latin typeface="Arial"/>
              </a:rPr>
              <a:t>“</a:t>
            </a:r>
            <a:r>
              <a:rPr lang="en-US" altLang="zh-CN" dirty="0"/>
              <a:t>1.1</a:t>
            </a:r>
            <a:r>
              <a:rPr lang="en-US" altLang="zh-CN" dirty="0">
                <a:latin typeface="Arial"/>
              </a:rPr>
              <a:t>”</a:t>
            </a:r>
            <a:r>
              <a:rPr lang="zh-CN" altLang="en-US" dirty="0"/>
              <a:t>，编号对齐位置</a:t>
            </a:r>
            <a:r>
              <a:rPr lang="en-US" altLang="zh-CN" dirty="0"/>
              <a:t>1</a:t>
            </a:r>
            <a:r>
              <a:rPr lang="zh-CN" altLang="en-US" dirty="0"/>
              <a:t>厘米；</a:t>
            </a:r>
          </a:p>
          <a:p>
            <a:pPr lvl="1">
              <a:lnSpc>
                <a:spcPct val="80000"/>
              </a:lnSpc>
            </a:pPr>
            <a:r>
              <a:rPr lang="zh-CN" altLang="en-US" dirty="0"/>
              <a:t>级别</a:t>
            </a:r>
            <a:r>
              <a:rPr lang="en-US" altLang="zh-CN" dirty="0"/>
              <a:t>3</a:t>
            </a:r>
            <a:r>
              <a:rPr lang="zh-CN" altLang="en-US" dirty="0"/>
              <a:t>的编号格式为</a:t>
            </a:r>
            <a:r>
              <a:rPr lang="zh-CN" altLang="en-US" dirty="0">
                <a:latin typeface="Arial"/>
              </a:rPr>
              <a:t>“</a:t>
            </a:r>
            <a:r>
              <a:rPr lang="en-US" altLang="zh-CN" dirty="0"/>
              <a:t>1.1.1</a:t>
            </a:r>
            <a:r>
              <a:rPr lang="en-US" altLang="zh-CN" dirty="0">
                <a:latin typeface="Arial"/>
              </a:rPr>
              <a:t>”</a:t>
            </a:r>
            <a:r>
              <a:rPr lang="zh-CN" altLang="en-US" dirty="0"/>
              <a:t>，编号对齐位置</a:t>
            </a:r>
            <a:r>
              <a:rPr lang="en-US" altLang="zh-CN" dirty="0"/>
              <a:t>2</a:t>
            </a:r>
            <a:r>
              <a:rPr lang="zh-CN" altLang="en-US" dirty="0"/>
              <a:t>厘米。</a:t>
            </a:r>
            <a:r>
              <a:rPr lang="zh-CN" altLang="en-US" sz="2000" dirty="0"/>
              <a:t> </a:t>
            </a:r>
          </a:p>
        </p:txBody>
      </p:sp>
      <p:pic>
        <p:nvPicPr>
          <p:cNvPr id="110596" name="Picture 4" descr="多级编号"/>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3" y="3565525"/>
            <a:ext cx="4752975" cy="2671763"/>
          </a:xfrm>
          <a:prstGeom prst="rect">
            <a:avLst/>
          </a:prstGeom>
          <a:noFill/>
          <a:ln w="9525">
            <a:solidFill>
              <a:schemeClr val="hlink"/>
            </a:solidFill>
            <a:miter lim="800000"/>
            <a:headEnd/>
            <a:tailEnd/>
          </a:ln>
          <a:extLst>
            <a:ext uri="{909E8E84-426E-40DD-AFC4-6F175D3DCCD1}">
              <a14:hiddenFill xmlns:a14="http://schemas.microsoft.com/office/drawing/2010/main">
                <a:solidFill>
                  <a:schemeClr val="accent1"/>
                </a:solidFill>
              </a14:hiddenFill>
            </a:ext>
          </a:extLst>
        </p:spPr>
      </p:pic>
      <p:grpSp>
        <p:nvGrpSpPr>
          <p:cNvPr id="110597" name="Group 5"/>
          <p:cNvGrpSpPr>
            <a:grpSpLocks/>
          </p:cNvGrpSpPr>
          <p:nvPr/>
        </p:nvGrpSpPr>
        <p:grpSpPr bwMode="auto">
          <a:xfrm>
            <a:off x="1835150" y="3860800"/>
            <a:ext cx="865188" cy="336550"/>
            <a:chOff x="1156" y="2024"/>
            <a:chExt cx="545" cy="212"/>
          </a:xfrm>
        </p:grpSpPr>
        <p:sp>
          <p:nvSpPr>
            <p:cNvPr id="110598" name="Line 6"/>
            <p:cNvSpPr>
              <a:spLocks noChangeShapeType="1"/>
            </p:cNvSpPr>
            <p:nvPr/>
          </p:nvSpPr>
          <p:spPr bwMode="auto">
            <a:xfrm>
              <a:off x="1156" y="2205"/>
              <a:ext cx="454" cy="0"/>
            </a:xfrm>
            <a:prstGeom prst="line">
              <a:avLst/>
            </a:prstGeom>
            <a:noFill/>
            <a:ln w="9525">
              <a:solidFill>
                <a:schemeClr val="hlink"/>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10599" name="Text Box 7"/>
            <p:cNvSpPr txBox="1">
              <a:spLocks noChangeArrowheads="1"/>
            </p:cNvSpPr>
            <p:nvPr/>
          </p:nvSpPr>
          <p:spPr bwMode="auto">
            <a:xfrm>
              <a:off x="1157" y="2024"/>
              <a:ext cx="54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1" lang="en-US" altLang="zh-CN" sz="1600">
                  <a:solidFill>
                    <a:srgbClr val="000000"/>
                  </a:solidFill>
                  <a:latin typeface="Times New Roman" pitchFamily="18" charset="0"/>
                </a:rPr>
                <a:t>1</a:t>
              </a:r>
              <a:r>
                <a:rPr kumimoji="1" lang="zh-CN" altLang="en-US" sz="1600">
                  <a:solidFill>
                    <a:srgbClr val="000000"/>
                  </a:solidFill>
                  <a:latin typeface="Times New Roman" pitchFamily="18" charset="0"/>
                </a:rPr>
                <a:t>厘米</a:t>
              </a:r>
            </a:p>
          </p:txBody>
        </p:sp>
      </p:grpSp>
      <p:grpSp>
        <p:nvGrpSpPr>
          <p:cNvPr id="110600" name="Group 8"/>
          <p:cNvGrpSpPr>
            <a:grpSpLocks/>
          </p:cNvGrpSpPr>
          <p:nvPr/>
        </p:nvGrpSpPr>
        <p:grpSpPr bwMode="auto">
          <a:xfrm>
            <a:off x="1836738" y="4286250"/>
            <a:ext cx="1366837" cy="336550"/>
            <a:chOff x="1157" y="2296"/>
            <a:chExt cx="861" cy="212"/>
          </a:xfrm>
        </p:grpSpPr>
        <p:sp>
          <p:nvSpPr>
            <p:cNvPr id="110601" name="Line 9"/>
            <p:cNvSpPr>
              <a:spLocks noChangeShapeType="1"/>
            </p:cNvSpPr>
            <p:nvPr/>
          </p:nvSpPr>
          <p:spPr bwMode="auto">
            <a:xfrm>
              <a:off x="1157" y="2478"/>
              <a:ext cx="861" cy="0"/>
            </a:xfrm>
            <a:prstGeom prst="line">
              <a:avLst/>
            </a:prstGeom>
            <a:noFill/>
            <a:ln w="9525">
              <a:solidFill>
                <a:schemeClr val="hlink"/>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10602" name="Text Box 10"/>
            <p:cNvSpPr txBox="1">
              <a:spLocks noChangeArrowheads="1"/>
            </p:cNvSpPr>
            <p:nvPr/>
          </p:nvSpPr>
          <p:spPr bwMode="auto">
            <a:xfrm>
              <a:off x="1293" y="2296"/>
              <a:ext cx="54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1" lang="en-US" altLang="zh-CN" sz="1600">
                  <a:solidFill>
                    <a:srgbClr val="000000"/>
                  </a:solidFill>
                  <a:latin typeface="Times New Roman" pitchFamily="18" charset="0"/>
                </a:rPr>
                <a:t>2</a:t>
              </a:r>
              <a:r>
                <a:rPr kumimoji="1" lang="zh-CN" altLang="en-US" sz="1600">
                  <a:solidFill>
                    <a:srgbClr val="000000"/>
                  </a:solidFill>
                  <a:latin typeface="Times New Roman" pitchFamily="18" charset="0"/>
                </a:rPr>
                <a:t>厘米</a:t>
              </a:r>
            </a:p>
          </p:txBody>
        </p:sp>
      </p:grpSp>
      <p:sp>
        <p:nvSpPr>
          <p:cNvPr id="2" name="灯片编号占位符 1"/>
          <p:cNvSpPr>
            <a:spLocks noGrp="1"/>
          </p:cNvSpPr>
          <p:nvPr>
            <p:ph type="sldNum" sz="quarter" idx="12"/>
          </p:nvPr>
        </p:nvSpPr>
        <p:spPr/>
        <p:txBody>
          <a:bodyPr/>
          <a:lstStyle/>
          <a:p>
            <a:fld id="{F0D39DE6-22DC-4866-9A65-23BCF6534BB8}" type="slidenum">
              <a:rPr lang="en-US" altLang="zh-CN" smtClean="0"/>
              <a:pPr/>
              <a:t>49</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9" presetClass="entr" presetSubtype="10" fill="hold" nodeType="clickEffect">
                                  <p:stCondLst>
                                    <p:cond delay="0"/>
                                  </p:stCondLst>
                                  <p:childTnLst>
                                    <p:set>
                                      <p:cBhvr>
                                        <p:cTn id="6" dur="1" fill="hold">
                                          <p:stCondLst>
                                            <p:cond delay="0"/>
                                          </p:stCondLst>
                                        </p:cTn>
                                        <p:tgtEl>
                                          <p:spTgt spid="110597"/>
                                        </p:tgtEl>
                                        <p:attrNameLst>
                                          <p:attrName>style.visibility</p:attrName>
                                        </p:attrNameLst>
                                      </p:cBhvr>
                                      <p:to>
                                        <p:strVal val="visible"/>
                                      </p:to>
                                    </p:set>
                                    <p:anim calcmode="lin" valueType="num">
                                      <p:cBhvr>
                                        <p:cTn id="7" dur="2000" fill="hold"/>
                                        <p:tgtEl>
                                          <p:spTgt spid="110597"/>
                                        </p:tgtEl>
                                        <p:attrNameLst>
                                          <p:attrName>ppt_w</p:attrName>
                                        </p:attrNameLst>
                                      </p:cBhvr>
                                      <p:tavLst>
                                        <p:tav tm="0" fmla="#ppt_w*sin(2.5*pi*$)">
                                          <p:val>
                                            <p:fltVal val="0"/>
                                          </p:val>
                                        </p:tav>
                                        <p:tav tm="100000">
                                          <p:val>
                                            <p:fltVal val="1"/>
                                          </p:val>
                                        </p:tav>
                                      </p:tavLst>
                                    </p:anim>
                                    <p:anim calcmode="lin" valueType="num">
                                      <p:cBhvr>
                                        <p:cTn id="8" dur="2000" fill="hold"/>
                                        <p:tgtEl>
                                          <p:spTgt spid="110597"/>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9" presetClass="entr" presetSubtype="10" fill="hold" nodeType="clickEffect">
                                  <p:stCondLst>
                                    <p:cond delay="0"/>
                                  </p:stCondLst>
                                  <p:childTnLst>
                                    <p:set>
                                      <p:cBhvr>
                                        <p:cTn id="12" dur="1" fill="hold">
                                          <p:stCondLst>
                                            <p:cond delay="0"/>
                                          </p:stCondLst>
                                        </p:cTn>
                                        <p:tgtEl>
                                          <p:spTgt spid="110600"/>
                                        </p:tgtEl>
                                        <p:attrNameLst>
                                          <p:attrName>style.visibility</p:attrName>
                                        </p:attrNameLst>
                                      </p:cBhvr>
                                      <p:to>
                                        <p:strVal val="visible"/>
                                      </p:to>
                                    </p:set>
                                    <p:anim calcmode="lin" valueType="num">
                                      <p:cBhvr>
                                        <p:cTn id="13" dur="2000" fill="hold"/>
                                        <p:tgtEl>
                                          <p:spTgt spid="110600"/>
                                        </p:tgtEl>
                                        <p:attrNameLst>
                                          <p:attrName>ppt_w</p:attrName>
                                        </p:attrNameLst>
                                      </p:cBhvr>
                                      <p:tavLst>
                                        <p:tav tm="0" fmla="#ppt_w*sin(2.5*pi*$)">
                                          <p:val>
                                            <p:fltVal val="0"/>
                                          </p:val>
                                        </p:tav>
                                        <p:tav tm="100000">
                                          <p:val>
                                            <p:fltVal val="1"/>
                                          </p:val>
                                        </p:tav>
                                      </p:tavLst>
                                    </p:anim>
                                    <p:anim calcmode="lin" valueType="num">
                                      <p:cBhvr>
                                        <p:cTn id="14" dur="2000" fill="hold"/>
                                        <p:tgtEl>
                                          <p:spTgt spid="11060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6" name="Rectangle 4"/>
          <p:cNvSpPr>
            <a:spLocks noGrp="1" noChangeArrowheads="1"/>
          </p:cNvSpPr>
          <p:nvPr>
            <p:ph type="ctrTitle"/>
          </p:nvPr>
        </p:nvSpPr>
        <p:spPr>
          <a:xfrm>
            <a:off x="683568" y="1676400"/>
            <a:ext cx="8352928" cy="1462088"/>
          </a:xfrm>
        </p:spPr>
        <p:txBody>
          <a:bodyPr/>
          <a:lstStyle/>
          <a:p>
            <a:r>
              <a:rPr lang="zh-CN" altLang="en-US" dirty="0"/>
              <a:t>任务一 </a:t>
            </a:r>
            <a:r>
              <a:rPr lang="zh-CN" altLang="en-US" dirty="0" smtClean="0"/>
              <a:t>快速访问工具栏及功能区的</a:t>
            </a:r>
            <a:r>
              <a:rPr lang="zh-CN" altLang="en-US" dirty="0"/>
              <a:t>定制</a:t>
            </a:r>
          </a:p>
        </p:txBody>
      </p:sp>
      <p:sp>
        <p:nvSpPr>
          <p:cNvPr id="223237" name="Rectangle 5"/>
          <p:cNvSpPr>
            <a:spLocks noGrp="1" noChangeArrowheads="1"/>
          </p:cNvSpPr>
          <p:nvPr>
            <p:ph type="subTitle" idx="1"/>
          </p:nvPr>
        </p:nvSpPr>
        <p:spPr/>
        <p:txBody>
          <a:bodyPr/>
          <a:lstStyle/>
          <a:p>
            <a:r>
              <a:rPr lang="zh-CN" altLang="en-US" dirty="0"/>
              <a:t>案例</a:t>
            </a:r>
            <a:r>
              <a:rPr lang="en-US" altLang="zh-CN" dirty="0"/>
              <a:t>1 </a:t>
            </a:r>
            <a:r>
              <a:rPr lang="zh-CN" altLang="en-US" dirty="0" smtClean="0"/>
              <a:t>自定义快速访问工具栏和功能区</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 </a:t>
            </a:r>
            <a:r>
              <a:rPr lang="zh-CN" altLang="en-US" dirty="0" smtClean="0"/>
              <a:t>调查问卷的设计</a:t>
            </a:r>
            <a:r>
              <a:rPr lang="en-US" altLang="zh-CN" dirty="0" smtClean="0"/>
              <a:t>&gt;&gt; 4</a:t>
            </a:r>
            <a:r>
              <a:rPr lang="zh-CN" altLang="en-US" dirty="0" smtClean="0"/>
              <a:t>．课堂实践</a:t>
            </a:r>
            <a:endParaRPr lang="zh-CN" altLang="en-US" dirty="0"/>
          </a:p>
        </p:txBody>
      </p:sp>
      <p:sp>
        <p:nvSpPr>
          <p:cNvPr id="3" name="内容占位符 2"/>
          <p:cNvSpPr>
            <a:spLocks noGrp="1"/>
          </p:cNvSpPr>
          <p:nvPr>
            <p:ph idx="1"/>
          </p:nvPr>
        </p:nvSpPr>
        <p:spPr/>
        <p:txBody>
          <a:bodyPr/>
          <a:lstStyle/>
          <a:p>
            <a:r>
              <a:rPr lang="zh-CN" altLang="en-US" dirty="0" smtClean="0"/>
              <a:t>（</a:t>
            </a:r>
            <a:r>
              <a:rPr lang="en-US" altLang="zh-CN" dirty="0" smtClean="0"/>
              <a:t>3</a:t>
            </a:r>
            <a:r>
              <a:rPr lang="zh-CN" altLang="en-US" dirty="0" smtClean="0"/>
              <a:t>）多级列表操作步骤：</a:t>
            </a:r>
            <a:endParaRPr lang="zh-CN" altLang="en-US" dirty="0"/>
          </a:p>
        </p:txBody>
      </p:sp>
      <p:pic>
        <p:nvPicPr>
          <p:cNvPr id="327682" name="Picture 2" descr="多级列表按钮"/>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216150"/>
            <a:ext cx="2592288" cy="396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683" name="Picture 3" descr="定义新多级列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3001" y="2232025"/>
            <a:ext cx="4081447" cy="3952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右箭头 3"/>
          <p:cNvSpPr/>
          <p:nvPr/>
        </p:nvSpPr>
        <p:spPr>
          <a:xfrm>
            <a:off x="3491880" y="5877272"/>
            <a:ext cx="576064" cy="216024"/>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灯片编号占位符 4"/>
          <p:cNvSpPr>
            <a:spLocks noGrp="1"/>
          </p:cNvSpPr>
          <p:nvPr>
            <p:ph type="sldNum" sz="quarter" idx="12"/>
          </p:nvPr>
        </p:nvSpPr>
        <p:spPr/>
        <p:txBody>
          <a:bodyPr/>
          <a:lstStyle/>
          <a:p>
            <a:fld id="{F0D39DE6-22DC-4866-9A65-23BCF6534BB8}" type="slidenum">
              <a:rPr lang="en-US" altLang="zh-CN" smtClean="0"/>
              <a:pPr/>
              <a:t>50</a:t>
            </a:fld>
            <a:endParaRPr lang="en-US" altLang="zh-CN"/>
          </a:p>
        </p:txBody>
      </p:sp>
    </p:spTree>
    <p:extLst>
      <p:ext uri="{BB962C8B-B14F-4D97-AF65-F5344CB8AC3E}">
        <p14:creationId xmlns:p14="http://schemas.microsoft.com/office/powerpoint/2010/main" val="14689855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altLang="zh-CN"/>
              <a:t>2 </a:t>
            </a:r>
            <a:r>
              <a:rPr lang="zh-CN" altLang="en-US"/>
              <a:t>调查问卷的设计</a:t>
            </a:r>
            <a:r>
              <a:rPr lang="en-US" altLang="zh-CN"/>
              <a:t>&gt;&gt; 6</a:t>
            </a:r>
            <a:r>
              <a:rPr lang="zh-CN" altLang="en-US"/>
              <a:t>．课外延伸</a:t>
            </a:r>
          </a:p>
        </p:txBody>
      </p:sp>
      <p:sp>
        <p:nvSpPr>
          <p:cNvPr id="111619" name="Rectangle 3"/>
          <p:cNvSpPr>
            <a:spLocks noGrp="1" noChangeArrowheads="1"/>
          </p:cNvSpPr>
          <p:nvPr>
            <p:ph type="body" idx="1"/>
          </p:nvPr>
        </p:nvSpPr>
        <p:spPr>
          <a:xfrm>
            <a:off x="684213" y="1557338"/>
            <a:ext cx="8197850" cy="1295400"/>
          </a:xfrm>
        </p:spPr>
        <p:txBody>
          <a:bodyPr/>
          <a:lstStyle/>
          <a:p>
            <a:pPr algn="just"/>
            <a:r>
              <a:rPr lang="zh-CN" altLang="en-US" dirty="0"/>
              <a:t>利用制表位制作如图所示的目录文档，并保存为</a:t>
            </a:r>
            <a:r>
              <a:rPr lang="zh-CN" altLang="en-US" dirty="0" smtClean="0">
                <a:latin typeface="Arial"/>
              </a:rPr>
              <a:t>“</a:t>
            </a:r>
            <a:r>
              <a:rPr lang="zh-CN" altLang="en-US" dirty="0" smtClean="0"/>
              <a:t>目录</a:t>
            </a:r>
            <a:r>
              <a:rPr lang="en-US" altLang="zh-CN" dirty="0" smtClean="0"/>
              <a:t>.</a:t>
            </a:r>
            <a:r>
              <a:rPr lang="en-US" altLang="zh-CN" dirty="0" err="1" smtClean="0"/>
              <a:t>docx</a:t>
            </a:r>
            <a:r>
              <a:rPr lang="en-US" altLang="zh-CN" dirty="0" smtClean="0">
                <a:latin typeface="Arial"/>
              </a:rPr>
              <a:t>”</a:t>
            </a:r>
            <a:r>
              <a:rPr lang="zh-CN" altLang="en-US" dirty="0"/>
              <a:t>。 </a:t>
            </a:r>
          </a:p>
        </p:txBody>
      </p:sp>
      <p:pic>
        <p:nvPicPr>
          <p:cNvPr id="111620" name="Picture 4"/>
          <p:cNvPicPr>
            <a:picLocks noChangeAspect="1" noChangeArrowheads="1"/>
          </p:cNvPicPr>
          <p:nvPr/>
        </p:nvPicPr>
        <p:blipFill>
          <a:blip r:embed="rId2">
            <a:extLst>
              <a:ext uri="{28A0092B-C50C-407E-A947-70E740481C1C}">
                <a14:useLocalDpi xmlns:a14="http://schemas.microsoft.com/office/drawing/2010/main" val="0"/>
              </a:ext>
            </a:extLst>
          </a:blip>
          <a:srcRect l="4764" r="4568" b="8325"/>
          <a:stretch>
            <a:fillRect/>
          </a:stretch>
        </p:blipFill>
        <p:spPr bwMode="auto">
          <a:xfrm>
            <a:off x="1187450" y="2708275"/>
            <a:ext cx="6769100" cy="22383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1621" name="Text Box 5"/>
          <p:cNvSpPr txBox="1">
            <a:spLocks noChangeArrowheads="1"/>
          </p:cNvSpPr>
          <p:nvPr/>
        </p:nvSpPr>
        <p:spPr bwMode="auto">
          <a:xfrm>
            <a:off x="611188" y="5229225"/>
            <a:ext cx="8064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a:latin typeface="楷体_GB2312" pitchFamily="49" charset="-122"/>
                <a:ea typeface="楷体_GB2312" pitchFamily="49" charset="-122"/>
              </a:rPr>
              <a:t>    </a:t>
            </a:r>
            <a:r>
              <a:rPr lang="zh-CN" altLang="en-US" sz="2400">
                <a:latin typeface="楷体_GB2312" pitchFamily="49" charset="-122"/>
                <a:ea typeface="楷体_GB2312" pitchFamily="49" charset="-122"/>
              </a:rPr>
              <a:t>此例是手工制作的简单目录，</a:t>
            </a:r>
            <a:r>
              <a:rPr lang="en-US" altLang="zh-CN" sz="2400">
                <a:latin typeface="楷体_GB2312" pitchFamily="49" charset="-122"/>
                <a:ea typeface="楷体_GB2312" pitchFamily="49" charset="-122"/>
              </a:rPr>
              <a:t>Word </a:t>
            </a:r>
            <a:r>
              <a:rPr lang="zh-CN" altLang="en-US" sz="2400">
                <a:latin typeface="楷体_GB2312" pitchFamily="49" charset="-122"/>
                <a:ea typeface="楷体_GB2312" pitchFamily="49" charset="-122"/>
              </a:rPr>
              <a:t>还提供了自动生成目录功能，见任务六的论文排版制作。</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51</a:t>
            </a:fld>
            <a:endParaRPr lang="en-US" altLang="zh-CN"/>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8" name="Rectangle 4"/>
          <p:cNvSpPr>
            <a:spLocks noGrp="1" noChangeArrowheads="1"/>
          </p:cNvSpPr>
          <p:nvPr>
            <p:ph type="ctrTitle"/>
          </p:nvPr>
        </p:nvSpPr>
        <p:spPr/>
        <p:txBody>
          <a:bodyPr/>
          <a:lstStyle/>
          <a:p>
            <a:r>
              <a:rPr lang="zh-CN" altLang="en-US"/>
              <a:t>任务三 销售报表的设计、排版</a:t>
            </a:r>
          </a:p>
        </p:txBody>
      </p:sp>
      <p:sp>
        <p:nvSpPr>
          <p:cNvPr id="236549" name="Rectangle 5"/>
          <p:cNvSpPr>
            <a:spLocks noGrp="1" noChangeArrowheads="1"/>
          </p:cNvSpPr>
          <p:nvPr>
            <p:ph type="subTitle" idx="1"/>
          </p:nvPr>
        </p:nvSpPr>
        <p:spPr/>
        <p:txBody>
          <a:bodyPr/>
          <a:lstStyle/>
          <a:p>
            <a:r>
              <a:rPr lang="zh-CN" altLang="en-US"/>
              <a:t>案例</a:t>
            </a:r>
            <a:r>
              <a:rPr lang="en-US" altLang="zh-CN"/>
              <a:t>3 </a:t>
            </a:r>
            <a:r>
              <a:rPr lang="zh-CN" altLang="en-US"/>
              <a:t>产品销售报表的设计制作</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r>
              <a:rPr lang="en-US" altLang="zh-CN"/>
              <a:t>3 </a:t>
            </a:r>
            <a:r>
              <a:rPr lang="zh-CN" altLang="en-US"/>
              <a:t>销售报表的设计、排版</a:t>
            </a:r>
            <a:r>
              <a:rPr lang="en-US" altLang="zh-CN"/>
              <a:t>&gt;&gt;</a:t>
            </a:r>
            <a:r>
              <a:rPr lang="zh-CN" altLang="en-US"/>
              <a:t>场景描述</a:t>
            </a:r>
          </a:p>
        </p:txBody>
      </p:sp>
      <p:sp>
        <p:nvSpPr>
          <p:cNvPr id="112643" name="Rectangle 3"/>
          <p:cNvSpPr>
            <a:spLocks noGrp="1" noChangeArrowheads="1"/>
          </p:cNvSpPr>
          <p:nvPr>
            <p:ph type="body" idx="1"/>
          </p:nvPr>
        </p:nvSpPr>
        <p:spPr/>
        <p:txBody>
          <a:bodyPr/>
          <a:lstStyle/>
          <a:p>
            <a:pPr>
              <a:lnSpc>
                <a:spcPct val="120000"/>
              </a:lnSpc>
            </a:pPr>
            <a:r>
              <a:rPr lang="zh-CN" altLang="en-US"/>
              <a:t>技佳电脑公司为了及时掌握各种品牌电脑配件的销售情况，要求销售部门的职员小张做季度产品销售报表。要求报表能反映同一产品不同品牌的电脑配件的销售数据，并能根据季度销售额进行排序，看哪个品牌的销量最好。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53</a:t>
            </a:fld>
            <a:endParaRPr lang="en-US" altLang="zh-CN"/>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US" altLang="zh-CN"/>
              <a:t>3 </a:t>
            </a:r>
            <a:r>
              <a:rPr lang="zh-CN" altLang="en-US"/>
              <a:t>销售报表的设计、排版</a:t>
            </a:r>
            <a:r>
              <a:rPr lang="en-US" altLang="zh-CN"/>
              <a:t>&gt;&gt; 1</a:t>
            </a:r>
            <a:r>
              <a:rPr lang="zh-CN" altLang="en-US"/>
              <a:t>．案例分析</a:t>
            </a:r>
          </a:p>
        </p:txBody>
      </p:sp>
      <p:sp>
        <p:nvSpPr>
          <p:cNvPr id="117763" name="Rectangle 3"/>
          <p:cNvSpPr>
            <a:spLocks noGrp="1" noChangeArrowheads="1"/>
          </p:cNvSpPr>
          <p:nvPr>
            <p:ph type="body" idx="1"/>
          </p:nvPr>
        </p:nvSpPr>
        <p:spPr>
          <a:xfrm>
            <a:off x="684213" y="1557338"/>
            <a:ext cx="8197850" cy="2447925"/>
          </a:xfrm>
        </p:spPr>
        <p:txBody>
          <a:bodyPr/>
          <a:lstStyle/>
          <a:p>
            <a:r>
              <a:rPr lang="zh-CN" altLang="en-US" sz="2400"/>
              <a:t>小张查阅一般销售报表的通用格式后使用</a:t>
            </a:r>
            <a:r>
              <a:rPr lang="en-US" altLang="zh-CN" sz="2400"/>
              <a:t>Word</a:t>
            </a:r>
            <a:r>
              <a:rPr lang="zh-CN" altLang="en-US" sz="2400"/>
              <a:t>表格功能设计制作了一份有关主板的季度销售报表。该报表根据需要合并单元格，绘制斜线表头，根据内容调整行高列宽，设置对齐方式。然后用</a:t>
            </a:r>
            <a:r>
              <a:rPr lang="en-US" altLang="zh-CN" sz="2400"/>
              <a:t>Word</a:t>
            </a:r>
            <a:r>
              <a:rPr lang="zh-CN" altLang="en-US" sz="2400"/>
              <a:t>公式计算销售额，对销售额进行排序，最后利用</a:t>
            </a:r>
            <a:r>
              <a:rPr lang="en-US" altLang="zh-CN" sz="2400"/>
              <a:t>Word</a:t>
            </a:r>
            <a:r>
              <a:rPr lang="zh-CN" altLang="en-US" sz="2400"/>
              <a:t>提供的自动套用格式快速格式化成专业表格。 </a:t>
            </a:r>
          </a:p>
        </p:txBody>
      </p:sp>
      <p:pic>
        <p:nvPicPr>
          <p:cNvPr id="117767" name="Picture 7" descr="销售报表样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861048"/>
            <a:ext cx="7330938"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54</a:t>
            </a:fld>
            <a:endParaRPr lang="en-US" altLang="zh-CN"/>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91" name="AutoShape 7"/>
          <p:cNvSpPr>
            <a:spLocks noChangeArrowheads="1"/>
          </p:cNvSpPr>
          <p:nvPr/>
        </p:nvSpPr>
        <p:spPr bwMode="auto">
          <a:xfrm>
            <a:off x="4859338" y="1844675"/>
            <a:ext cx="3960812" cy="4176713"/>
          </a:xfrm>
          <a:prstGeom prst="foldedCorner">
            <a:avLst>
              <a:gd name="adj" fmla="val 12500"/>
            </a:avLst>
          </a:prstGeom>
          <a:noFill/>
          <a:ln w="9525">
            <a:solidFill>
              <a:schemeClr val="hlink"/>
            </a:solidFill>
            <a:round/>
            <a:headEnd/>
            <a:tailEnd/>
          </a:ln>
          <a:effectLst/>
          <a:extLst>
            <a:ext uri="{909E8E84-426E-40DD-AFC4-6F175D3DCCD1}">
              <a14:hiddenFill xmlns:a14="http://schemas.microsoft.com/office/drawing/2010/main">
                <a:solidFill>
                  <a:srgbClr val="CCE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89" name="AutoShape 5"/>
          <p:cNvSpPr>
            <a:spLocks noChangeArrowheads="1"/>
          </p:cNvSpPr>
          <p:nvPr/>
        </p:nvSpPr>
        <p:spPr bwMode="auto">
          <a:xfrm>
            <a:off x="611188" y="1844675"/>
            <a:ext cx="4032250" cy="4176713"/>
          </a:xfrm>
          <a:prstGeom prst="foldedCorner">
            <a:avLst>
              <a:gd name="adj" fmla="val 12500"/>
            </a:avLst>
          </a:prstGeom>
          <a:noFill/>
          <a:ln w="9525">
            <a:solidFill>
              <a:schemeClr val="hlink"/>
            </a:solidFill>
            <a:round/>
            <a:headEnd/>
            <a:tailEnd/>
          </a:ln>
          <a:effectLst/>
          <a:extLst>
            <a:ext uri="{909E8E84-426E-40DD-AFC4-6F175D3DCCD1}">
              <a14:hiddenFill xmlns:a14="http://schemas.microsoft.com/office/drawing/2010/main">
                <a:solidFill>
                  <a:srgbClr val="CCE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86" name="Rectangle 2"/>
          <p:cNvSpPr>
            <a:spLocks noGrp="1" noChangeArrowheads="1"/>
          </p:cNvSpPr>
          <p:nvPr>
            <p:ph type="title"/>
          </p:nvPr>
        </p:nvSpPr>
        <p:spPr/>
        <p:txBody>
          <a:bodyPr/>
          <a:lstStyle/>
          <a:p>
            <a:r>
              <a:rPr lang="en-US" altLang="zh-CN"/>
              <a:t>3 </a:t>
            </a:r>
            <a:r>
              <a:rPr lang="zh-CN" altLang="en-US"/>
              <a:t>销售报表的设计、排版</a:t>
            </a:r>
            <a:r>
              <a:rPr lang="en-US" altLang="zh-CN"/>
              <a:t>&gt;&gt; 2</a:t>
            </a:r>
            <a:r>
              <a:rPr lang="zh-CN" altLang="en-US"/>
              <a:t>．相关知识点</a:t>
            </a:r>
          </a:p>
        </p:txBody>
      </p:sp>
      <p:sp>
        <p:nvSpPr>
          <p:cNvPr id="118787" name="Rectangle 3"/>
          <p:cNvSpPr>
            <a:spLocks noGrp="1" noChangeArrowheads="1"/>
          </p:cNvSpPr>
          <p:nvPr>
            <p:ph type="body" sz="half" idx="1"/>
          </p:nvPr>
        </p:nvSpPr>
        <p:spPr>
          <a:xfrm>
            <a:off x="611188" y="1917700"/>
            <a:ext cx="4032250" cy="4032250"/>
          </a:xfrm>
          <a:ln/>
          <a:extLst>
            <a:ext uri="{91240B29-F687-4F45-9708-019B960494DF}">
              <a14:hiddenLine xmlns:a14="http://schemas.microsoft.com/office/drawing/2010/main" w="9525">
                <a:solidFill>
                  <a:schemeClr val="folHlink"/>
                </a:solidFill>
                <a:miter lim="800000"/>
                <a:headEnd/>
                <a:tailEnd/>
              </a14:hiddenLine>
            </a:ext>
          </a:extLst>
        </p:spPr>
        <p:txBody>
          <a:bodyPr/>
          <a:lstStyle/>
          <a:p>
            <a:pPr>
              <a:lnSpc>
                <a:spcPct val="90000"/>
              </a:lnSpc>
              <a:buFont typeface="Wingdings" pitchFamily="2" charset="2"/>
              <a:buNone/>
            </a:pPr>
            <a:r>
              <a:rPr lang="zh-CN" altLang="en-US" sz="2400" dirty="0"/>
              <a:t>（</a:t>
            </a:r>
            <a:r>
              <a:rPr lang="en-US" altLang="zh-CN" sz="2400" dirty="0"/>
              <a:t>1</a:t>
            </a:r>
            <a:r>
              <a:rPr lang="zh-CN" altLang="en-US" sz="2400" dirty="0"/>
              <a:t>）创建表格</a:t>
            </a:r>
          </a:p>
          <a:p>
            <a:pPr>
              <a:lnSpc>
                <a:spcPct val="90000"/>
              </a:lnSpc>
              <a:buFont typeface="Wingdings" pitchFamily="2" charset="2"/>
              <a:buNone/>
            </a:pPr>
            <a:r>
              <a:rPr lang="zh-CN" altLang="en-US" sz="2400" dirty="0"/>
              <a:t>（</a:t>
            </a:r>
            <a:r>
              <a:rPr lang="en-US" altLang="zh-CN" sz="2400" dirty="0"/>
              <a:t>2</a:t>
            </a:r>
            <a:r>
              <a:rPr lang="zh-CN" altLang="en-US" sz="2400" dirty="0"/>
              <a:t>）编辑表格</a:t>
            </a:r>
          </a:p>
          <a:p>
            <a:pPr>
              <a:lnSpc>
                <a:spcPct val="90000"/>
              </a:lnSpc>
              <a:buNone/>
            </a:pPr>
            <a:r>
              <a:rPr lang="zh-CN" altLang="en-US" sz="2400" dirty="0"/>
              <a:t>（</a:t>
            </a:r>
            <a:r>
              <a:rPr lang="en-US" altLang="zh-CN" sz="2400" dirty="0"/>
              <a:t>3</a:t>
            </a:r>
            <a:r>
              <a:rPr lang="zh-CN" altLang="en-US" sz="2400" dirty="0" smtClean="0"/>
              <a:t>）表格行高和列宽的调整</a:t>
            </a:r>
            <a:endParaRPr lang="zh-CN" altLang="en-US" sz="2400" dirty="0"/>
          </a:p>
          <a:p>
            <a:pPr>
              <a:lnSpc>
                <a:spcPct val="90000"/>
              </a:lnSpc>
              <a:buNone/>
            </a:pPr>
            <a:r>
              <a:rPr lang="zh-CN" altLang="en-US" sz="2400" dirty="0"/>
              <a:t>（</a:t>
            </a:r>
            <a:r>
              <a:rPr lang="en-US" altLang="zh-CN" sz="2400" dirty="0"/>
              <a:t>4</a:t>
            </a:r>
            <a:r>
              <a:rPr lang="zh-CN" altLang="en-US" sz="2400" dirty="0" smtClean="0"/>
              <a:t>）单元格的合并与拆分</a:t>
            </a:r>
            <a:endParaRPr lang="zh-CN" altLang="en-US" sz="2400" dirty="0"/>
          </a:p>
          <a:p>
            <a:pPr>
              <a:lnSpc>
                <a:spcPct val="90000"/>
              </a:lnSpc>
              <a:buNone/>
            </a:pPr>
            <a:r>
              <a:rPr lang="zh-CN" altLang="en-US" sz="2400" dirty="0"/>
              <a:t>（</a:t>
            </a:r>
            <a:r>
              <a:rPr lang="en-US" altLang="zh-CN" sz="2400" dirty="0"/>
              <a:t>5</a:t>
            </a:r>
            <a:r>
              <a:rPr lang="zh-CN" altLang="en-US" sz="2400" dirty="0" smtClean="0"/>
              <a:t>）手工绘制斜线表头</a:t>
            </a:r>
            <a:endParaRPr lang="zh-CN" altLang="en-US" sz="2400" dirty="0"/>
          </a:p>
          <a:p>
            <a:pPr>
              <a:lnSpc>
                <a:spcPct val="90000"/>
              </a:lnSpc>
              <a:buFont typeface="Wingdings" pitchFamily="2" charset="2"/>
              <a:buNone/>
            </a:pPr>
            <a:r>
              <a:rPr lang="zh-CN" altLang="en-US" sz="2400" dirty="0"/>
              <a:t>（</a:t>
            </a:r>
            <a:r>
              <a:rPr lang="en-US" altLang="zh-CN" sz="2400" dirty="0"/>
              <a:t>6</a:t>
            </a:r>
            <a:r>
              <a:rPr lang="zh-CN" altLang="en-US" sz="2400" dirty="0"/>
              <a:t>）表格中文字对齐方式的设置 </a:t>
            </a:r>
          </a:p>
          <a:p>
            <a:pPr>
              <a:lnSpc>
                <a:spcPct val="90000"/>
              </a:lnSpc>
              <a:buFont typeface="Wingdings" pitchFamily="2" charset="2"/>
              <a:buNone/>
            </a:pPr>
            <a:r>
              <a:rPr lang="zh-CN" altLang="en-US" sz="2400" dirty="0"/>
              <a:t>（</a:t>
            </a:r>
            <a:r>
              <a:rPr lang="en-US" altLang="zh-CN" sz="2400" dirty="0"/>
              <a:t>7</a:t>
            </a:r>
            <a:r>
              <a:rPr lang="zh-CN" altLang="en-US" sz="2400" dirty="0"/>
              <a:t>）改变文字方向</a:t>
            </a:r>
          </a:p>
          <a:p>
            <a:pPr>
              <a:lnSpc>
                <a:spcPct val="90000"/>
              </a:lnSpc>
              <a:buFont typeface="Wingdings" pitchFamily="2" charset="2"/>
              <a:buNone/>
            </a:pPr>
            <a:r>
              <a:rPr lang="zh-CN" altLang="en-US" sz="2400" dirty="0"/>
              <a:t>（</a:t>
            </a:r>
            <a:r>
              <a:rPr lang="en-US" altLang="zh-CN" sz="2400" dirty="0"/>
              <a:t>8</a:t>
            </a:r>
            <a:r>
              <a:rPr lang="zh-CN" altLang="en-US" sz="2400" dirty="0"/>
              <a:t>）单元格的边框和底纹设置</a:t>
            </a:r>
          </a:p>
        </p:txBody>
      </p:sp>
      <p:sp>
        <p:nvSpPr>
          <p:cNvPr id="118788" name="Rectangle 4"/>
          <p:cNvSpPr>
            <a:spLocks noGrp="1" noChangeArrowheads="1"/>
          </p:cNvSpPr>
          <p:nvPr>
            <p:ph type="body" sz="half" idx="2"/>
          </p:nvPr>
        </p:nvSpPr>
        <p:spPr>
          <a:xfrm>
            <a:off x="4868863" y="1917700"/>
            <a:ext cx="4022725" cy="4032250"/>
          </a:xfrm>
          <a:noFill/>
          <a:ln/>
          <a:extLst>
            <a:ext uri="{91240B29-F687-4F45-9708-019B960494DF}">
              <a14:hiddenLine xmlns:a14="http://schemas.microsoft.com/office/drawing/2010/main" w="9525">
                <a:solidFill>
                  <a:schemeClr val="folHlink"/>
                </a:solidFill>
                <a:miter lim="800000"/>
                <a:headEnd/>
                <a:tailEnd/>
              </a14:hiddenLine>
            </a:ext>
          </a:extLst>
        </p:spPr>
        <p:txBody>
          <a:bodyPr/>
          <a:lstStyle/>
          <a:p>
            <a:pPr>
              <a:lnSpc>
                <a:spcPct val="90000"/>
              </a:lnSpc>
              <a:buFont typeface="Wingdings" pitchFamily="2" charset="2"/>
              <a:buNone/>
            </a:pPr>
            <a:endParaRPr lang="en-US" altLang="zh-CN" sz="2400" dirty="0"/>
          </a:p>
          <a:p>
            <a:pPr>
              <a:lnSpc>
                <a:spcPct val="90000"/>
              </a:lnSpc>
              <a:buFont typeface="Wingdings" pitchFamily="2" charset="2"/>
              <a:buNone/>
            </a:pPr>
            <a:r>
              <a:rPr lang="zh-CN" altLang="en-US" sz="2400" dirty="0"/>
              <a:t>（</a:t>
            </a:r>
            <a:r>
              <a:rPr lang="en-US" altLang="zh-CN" sz="2400" dirty="0"/>
              <a:t>9</a:t>
            </a:r>
            <a:r>
              <a:rPr lang="zh-CN" altLang="en-US" sz="2400" dirty="0"/>
              <a:t>）表格的对齐方式和文字环绕方式</a:t>
            </a:r>
          </a:p>
          <a:p>
            <a:pPr>
              <a:lnSpc>
                <a:spcPct val="90000"/>
              </a:lnSpc>
              <a:buFont typeface="Wingdings" pitchFamily="2" charset="2"/>
              <a:buNone/>
            </a:pPr>
            <a:r>
              <a:rPr lang="zh-CN" altLang="en-US" sz="2400" dirty="0"/>
              <a:t>（</a:t>
            </a:r>
            <a:r>
              <a:rPr lang="en-US" altLang="zh-CN" sz="2400" dirty="0"/>
              <a:t>10</a:t>
            </a:r>
            <a:r>
              <a:rPr lang="zh-CN" altLang="en-US" sz="2400" dirty="0"/>
              <a:t>）表格计算</a:t>
            </a:r>
          </a:p>
          <a:p>
            <a:pPr>
              <a:lnSpc>
                <a:spcPct val="90000"/>
              </a:lnSpc>
              <a:buFont typeface="Wingdings" pitchFamily="2" charset="2"/>
              <a:buNone/>
            </a:pPr>
            <a:r>
              <a:rPr lang="zh-CN" altLang="en-US" sz="2400" dirty="0"/>
              <a:t>（</a:t>
            </a:r>
            <a:r>
              <a:rPr lang="en-US" altLang="zh-CN" sz="2400" dirty="0"/>
              <a:t>11</a:t>
            </a:r>
            <a:r>
              <a:rPr lang="zh-CN" altLang="en-US" sz="2400" dirty="0"/>
              <a:t>）表格排序</a:t>
            </a:r>
          </a:p>
          <a:p>
            <a:pPr>
              <a:lnSpc>
                <a:spcPct val="90000"/>
              </a:lnSpc>
              <a:buFont typeface="Wingdings" pitchFamily="2" charset="2"/>
              <a:buNone/>
            </a:pPr>
            <a:r>
              <a:rPr lang="zh-CN" altLang="en-US" sz="2400" dirty="0"/>
              <a:t>（</a:t>
            </a:r>
            <a:r>
              <a:rPr lang="en-US" altLang="zh-CN" sz="2400" dirty="0"/>
              <a:t>12</a:t>
            </a:r>
            <a:r>
              <a:rPr lang="zh-CN" altLang="en-US" sz="2400" dirty="0"/>
              <a:t>）</a:t>
            </a:r>
            <a:r>
              <a:rPr lang="zh-CN" altLang="en-US" sz="2400" dirty="0" smtClean="0"/>
              <a:t>表格样式</a:t>
            </a:r>
            <a:endParaRPr lang="zh-CN" altLang="en-US" sz="2400" dirty="0"/>
          </a:p>
          <a:p>
            <a:pPr>
              <a:lnSpc>
                <a:spcPct val="90000"/>
              </a:lnSpc>
              <a:buFont typeface="Wingdings" pitchFamily="2" charset="2"/>
              <a:buNone/>
            </a:pPr>
            <a:r>
              <a:rPr lang="zh-CN" altLang="en-US" sz="2400" dirty="0"/>
              <a:t>（</a:t>
            </a:r>
            <a:r>
              <a:rPr lang="en-US" altLang="zh-CN" sz="2400" dirty="0"/>
              <a:t>13</a:t>
            </a:r>
            <a:r>
              <a:rPr lang="zh-CN" altLang="en-US" sz="2400" dirty="0"/>
              <a:t>）表格与文本间的相互转换</a:t>
            </a:r>
          </a:p>
          <a:p>
            <a:pPr>
              <a:lnSpc>
                <a:spcPct val="90000"/>
              </a:lnSpc>
              <a:buFont typeface="Wingdings" pitchFamily="2" charset="2"/>
              <a:buNone/>
            </a:pPr>
            <a:r>
              <a:rPr lang="zh-CN" altLang="en-US" sz="2400" dirty="0"/>
              <a:t>（</a:t>
            </a:r>
            <a:r>
              <a:rPr lang="en-US" altLang="zh-CN" sz="2400" dirty="0"/>
              <a:t>14</a:t>
            </a:r>
            <a:r>
              <a:rPr lang="zh-CN" altLang="en-US" sz="2400" dirty="0"/>
              <a:t>）预览与打印</a:t>
            </a:r>
          </a:p>
        </p:txBody>
      </p:sp>
      <p:sp>
        <p:nvSpPr>
          <p:cNvPr id="2" name="灯片编号占位符 1"/>
          <p:cNvSpPr>
            <a:spLocks noGrp="1"/>
          </p:cNvSpPr>
          <p:nvPr>
            <p:ph type="sldNum" sz="quarter" idx="12"/>
          </p:nvPr>
        </p:nvSpPr>
        <p:spPr/>
        <p:txBody>
          <a:bodyPr/>
          <a:lstStyle/>
          <a:p>
            <a:fld id="{70ED5F88-8E4F-4E2F-B4C6-5BC596B97B18}" type="slidenum">
              <a:rPr lang="en-US" altLang="zh-CN" smtClean="0"/>
              <a:pPr/>
              <a:t>55</a:t>
            </a:fld>
            <a:endParaRPr lang="en-US" altLang="zh-CN"/>
          </a:p>
        </p:txBody>
      </p:sp>
      <p:sp>
        <p:nvSpPr>
          <p:cNvPr id="3" name="TextBox 2"/>
          <p:cNvSpPr txBox="1"/>
          <p:nvPr/>
        </p:nvSpPr>
        <p:spPr>
          <a:xfrm>
            <a:off x="5364088" y="6309320"/>
            <a:ext cx="2304256" cy="369332"/>
          </a:xfrm>
          <a:prstGeom prst="rect">
            <a:avLst/>
          </a:prstGeom>
          <a:noFill/>
        </p:spPr>
        <p:txBody>
          <a:bodyPr wrap="square" rtlCol="0">
            <a:spAutoFit/>
          </a:bodyPr>
          <a:lstStyle/>
          <a:p>
            <a:r>
              <a:rPr lang="zh-CN" altLang="en-US" dirty="0" smtClean="0">
                <a:hlinkClick r:id="rId2" action="ppaction://hlinksldjump"/>
              </a:rPr>
              <a:t>进入实现方法</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p:txBody>
          <a:bodyPr/>
          <a:lstStyle/>
          <a:p>
            <a:r>
              <a:rPr lang="en-US" altLang="zh-CN"/>
              <a:t>3 </a:t>
            </a:r>
            <a:r>
              <a:rPr lang="zh-CN" altLang="en-US"/>
              <a:t>销售报表的设计、排版</a:t>
            </a:r>
            <a:r>
              <a:rPr lang="en-US" altLang="zh-CN"/>
              <a:t>&gt;&gt; 2</a:t>
            </a:r>
            <a:r>
              <a:rPr lang="zh-CN" altLang="en-US"/>
              <a:t>．相关知识点</a:t>
            </a:r>
          </a:p>
        </p:txBody>
      </p:sp>
      <p:sp>
        <p:nvSpPr>
          <p:cNvPr id="273411" name="Rectangle 3"/>
          <p:cNvSpPr>
            <a:spLocks noGrp="1" noChangeArrowheads="1"/>
          </p:cNvSpPr>
          <p:nvPr>
            <p:ph type="body" idx="1"/>
          </p:nvPr>
        </p:nvSpPr>
        <p:spPr/>
        <p:txBody>
          <a:bodyPr/>
          <a:lstStyle/>
          <a:p>
            <a:r>
              <a:rPr lang="zh-CN" altLang="en-US" dirty="0"/>
              <a:t>（</a:t>
            </a:r>
            <a:r>
              <a:rPr lang="en-US" altLang="zh-CN" dirty="0"/>
              <a:t>1</a:t>
            </a:r>
            <a:r>
              <a:rPr lang="zh-CN" altLang="en-US" dirty="0"/>
              <a:t>）创建表格</a:t>
            </a:r>
          </a:p>
          <a:p>
            <a:pPr lvl="1"/>
            <a:r>
              <a:rPr lang="zh-CN" altLang="zh-CN" dirty="0">
                <a:solidFill>
                  <a:schemeClr val="tx1"/>
                </a:solidFill>
                <a:latin typeface="+mn-lt"/>
                <a:ea typeface="+mn-ea"/>
              </a:rPr>
              <a:t>单击“插入→表格</a:t>
            </a:r>
            <a:r>
              <a:rPr lang="en-US" altLang="zh-CN" dirty="0">
                <a:solidFill>
                  <a:schemeClr val="tx1"/>
                </a:solidFill>
                <a:latin typeface="+mn-lt"/>
                <a:ea typeface="+mn-ea"/>
              </a:rPr>
              <a:t>|</a:t>
            </a:r>
            <a:r>
              <a:rPr lang="zh-CN" altLang="zh-CN" dirty="0">
                <a:solidFill>
                  <a:schemeClr val="tx1"/>
                </a:solidFill>
                <a:latin typeface="+mn-lt"/>
                <a:ea typeface="+mn-ea"/>
              </a:rPr>
              <a:t>表格”</a:t>
            </a:r>
            <a:r>
              <a:rPr lang="zh-CN" altLang="zh-CN" dirty="0" smtClean="0">
                <a:solidFill>
                  <a:schemeClr val="tx1"/>
                </a:solidFill>
                <a:latin typeface="+mn-lt"/>
                <a:ea typeface="+mn-ea"/>
              </a:rPr>
              <a:t>按钮</a:t>
            </a:r>
            <a:endParaRPr lang="en-US" altLang="zh-CN" dirty="0" smtClean="0">
              <a:solidFill>
                <a:schemeClr val="tx1"/>
              </a:solidFill>
              <a:latin typeface="+mn-lt"/>
              <a:ea typeface="+mn-ea"/>
            </a:endParaRPr>
          </a:p>
          <a:p>
            <a:r>
              <a:rPr lang="zh-CN" altLang="en-US" dirty="0" smtClean="0"/>
              <a:t>（</a:t>
            </a:r>
            <a:r>
              <a:rPr lang="en-US" altLang="zh-CN" dirty="0"/>
              <a:t>2</a:t>
            </a:r>
            <a:r>
              <a:rPr lang="zh-CN" altLang="en-US" dirty="0"/>
              <a:t>）编辑表格</a:t>
            </a:r>
          </a:p>
          <a:p>
            <a:pPr lvl="1"/>
            <a:r>
              <a:rPr kumimoji="1" lang="zh-CN" altLang="en-US" dirty="0"/>
              <a:t>行、列、单元格的选定 </a:t>
            </a:r>
          </a:p>
          <a:p>
            <a:pPr lvl="1"/>
            <a:r>
              <a:rPr kumimoji="1" lang="zh-CN" altLang="en-US" dirty="0"/>
              <a:t>插入行、列 ：</a:t>
            </a:r>
          </a:p>
          <a:p>
            <a:pPr lvl="1"/>
            <a:r>
              <a:rPr kumimoji="1" lang="zh-CN" altLang="en-US" dirty="0" smtClean="0"/>
              <a:t>删除</a:t>
            </a:r>
            <a:r>
              <a:rPr kumimoji="1" lang="zh-CN" altLang="en-US" dirty="0"/>
              <a:t>行、列和表格</a:t>
            </a:r>
          </a:p>
        </p:txBody>
      </p:sp>
      <p:pic>
        <p:nvPicPr>
          <p:cNvPr id="27341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4421571"/>
            <a:ext cx="2232248" cy="1584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413" name="Picture 5" descr="删除单元格"/>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4393095"/>
            <a:ext cx="1983695" cy="1608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827584" y="5988968"/>
            <a:ext cx="3384376" cy="369332"/>
          </a:xfrm>
          <a:prstGeom prst="rect">
            <a:avLst/>
          </a:prstGeom>
          <a:noFill/>
        </p:spPr>
        <p:txBody>
          <a:bodyPr wrap="square" rtlCol="0">
            <a:spAutoFit/>
          </a:bodyPr>
          <a:lstStyle/>
          <a:p>
            <a:r>
              <a:rPr lang="zh-CN" altLang="zh-CN" dirty="0"/>
              <a:t>“表格工具</a:t>
            </a:r>
            <a:r>
              <a:rPr lang="en-US" altLang="zh-CN" dirty="0"/>
              <a:t>|</a:t>
            </a:r>
            <a:r>
              <a:rPr lang="zh-CN" altLang="zh-CN" dirty="0"/>
              <a:t>布局→行和列</a:t>
            </a:r>
            <a:r>
              <a:rPr lang="en-US" altLang="zh-CN" dirty="0"/>
              <a:t>|</a:t>
            </a:r>
            <a:r>
              <a:rPr lang="zh-CN" altLang="zh-CN" dirty="0"/>
              <a:t>删除”</a:t>
            </a:r>
            <a:endParaRPr lang="zh-CN" altLang="en-US" dirty="0"/>
          </a:p>
        </p:txBody>
      </p:sp>
      <p:sp>
        <p:nvSpPr>
          <p:cNvPr id="3" name="右箭头 2"/>
          <p:cNvSpPr/>
          <p:nvPr/>
        </p:nvSpPr>
        <p:spPr>
          <a:xfrm>
            <a:off x="3563888" y="4509120"/>
            <a:ext cx="576064" cy="216024"/>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灯片编号占位符 3"/>
          <p:cNvSpPr>
            <a:spLocks noGrp="1"/>
          </p:cNvSpPr>
          <p:nvPr>
            <p:ph type="sldNum" sz="quarter" idx="12"/>
          </p:nvPr>
        </p:nvSpPr>
        <p:spPr/>
        <p:txBody>
          <a:bodyPr/>
          <a:lstStyle/>
          <a:p>
            <a:fld id="{F0D39DE6-22DC-4866-9A65-23BCF6534BB8}" type="slidenum">
              <a:rPr lang="en-US" altLang="zh-CN" smtClean="0"/>
              <a:pPr/>
              <a:t>56</a:t>
            </a:fld>
            <a:endParaRPr lang="en-US" altLang="zh-CN"/>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ChangeArrowheads="1"/>
          </p:cNvSpPr>
          <p:nvPr>
            <p:ph type="title"/>
          </p:nvPr>
        </p:nvSpPr>
        <p:spPr/>
        <p:txBody>
          <a:bodyPr/>
          <a:lstStyle/>
          <a:p>
            <a:r>
              <a:rPr lang="en-US" altLang="zh-CN"/>
              <a:t>3 </a:t>
            </a:r>
            <a:r>
              <a:rPr lang="zh-CN" altLang="en-US"/>
              <a:t>销售报表的设计、排版</a:t>
            </a:r>
            <a:r>
              <a:rPr lang="en-US" altLang="zh-CN"/>
              <a:t>&gt;&gt; 2</a:t>
            </a:r>
            <a:r>
              <a:rPr lang="zh-CN" altLang="en-US"/>
              <a:t>．相关知识点</a:t>
            </a:r>
          </a:p>
        </p:txBody>
      </p:sp>
      <p:sp>
        <p:nvSpPr>
          <p:cNvPr id="274435" name="Rectangle 3"/>
          <p:cNvSpPr>
            <a:spLocks noGrp="1" noChangeArrowheads="1"/>
          </p:cNvSpPr>
          <p:nvPr>
            <p:ph type="body" idx="1"/>
          </p:nvPr>
        </p:nvSpPr>
        <p:spPr>
          <a:xfrm>
            <a:off x="467544" y="1701825"/>
            <a:ext cx="8459787" cy="4535487"/>
          </a:xfrm>
        </p:spPr>
        <p:txBody>
          <a:bodyPr/>
          <a:lstStyle/>
          <a:p>
            <a:pPr marL="533400" indent="-533400">
              <a:lnSpc>
                <a:spcPct val="90000"/>
              </a:lnSpc>
              <a:buFont typeface="Wingdings" pitchFamily="2" charset="2"/>
              <a:buNone/>
            </a:pPr>
            <a:r>
              <a:rPr kumimoji="1" lang="zh-CN" altLang="en-US" dirty="0"/>
              <a:t>（</a:t>
            </a:r>
            <a:r>
              <a:rPr kumimoji="1" lang="en-US" altLang="zh-CN" dirty="0"/>
              <a:t>3</a:t>
            </a:r>
            <a:r>
              <a:rPr kumimoji="1" lang="zh-CN" altLang="en-US" dirty="0"/>
              <a:t>）表格行高和列宽的调整</a:t>
            </a:r>
          </a:p>
          <a:p>
            <a:pPr marL="914400" lvl="1" indent="-457200">
              <a:lnSpc>
                <a:spcPct val="90000"/>
              </a:lnSpc>
            </a:pPr>
            <a:r>
              <a:rPr kumimoji="1" lang="zh-CN" altLang="en-US" dirty="0"/>
              <a:t>方法一：用表格中行、列边界线 </a:t>
            </a:r>
          </a:p>
          <a:p>
            <a:pPr marL="914400" lvl="1" indent="-457200">
              <a:lnSpc>
                <a:spcPct val="90000"/>
              </a:lnSpc>
            </a:pPr>
            <a:r>
              <a:rPr kumimoji="1" lang="zh-CN" altLang="en-US" dirty="0"/>
              <a:t>方法二</a:t>
            </a:r>
            <a:r>
              <a:rPr kumimoji="1" lang="zh-CN" altLang="en-US" dirty="0" smtClean="0"/>
              <a:t>：</a:t>
            </a:r>
            <a:r>
              <a:rPr lang="zh-CN" altLang="zh-CN" dirty="0">
                <a:solidFill>
                  <a:schemeClr val="tx1"/>
                </a:solidFill>
                <a:latin typeface="+mn-lt"/>
                <a:ea typeface="+mn-ea"/>
              </a:rPr>
              <a:t>使用“表格工具</a:t>
            </a:r>
            <a:r>
              <a:rPr lang="en-US" altLang="zh-CN" dirty="0">
                <a:solidFill>
                  <a:schemeClr val="tx1"/>
                </a:solidFill>
                <a:latin typeface="+mn-lt"/>
                <a:ea typeface="+mn-ea"/>
              </a:rPr>
              <a:t>|</a:t>
            </a:r>
            <a:r>
              <a:rPr lang="zh-CN" altLang="zh-CN" dirty="0">
                <a:solidFill>
                  <a:schemeClr val="tx1"/>
                </a:solidFill>
                <a:latin typeface="+mn-lt"/>
                <a:ea typeface="+mn-ea"/>
              </a:rPr>
              <a:t>布局”选项卡上的高度、宽度</a:t>
            </a:r>
            <a:r>
              <a:rPr lang="zh-CN" altLang="zh-CN" dirty="0" smtClean="0">
                <a:solidFill>
                  <a:schemeClr val="tx1"/>
                </a:solidFill>
                <a:latin typeface="+mn-lt"/>
                <a:ea typeface="+mn-ea"/>
              </a:rPr>
              <a:t>栏</a:t>
            </a:r>
            <a:endParaRPr lang="en-US" altLang="zh-CN" dirty="0" smtClean="0">
              <a:solidFill>
                <a:schemeClr val="tx1"/>
              </a:solidFill>
              <a:latin typeface="+mn-lt"/>
              <a:ea typeface="+mn-ea"/>
            </a:endParaRPr>
          </a:p>
          <a:p>
            <a:pPr marL="57150" indent="0">
              <a:lnSpc>
                <a:spcPct val="90000"/>
              </a:lnSpc>
              <a:buNone/>
            </a:pPr>
            <a:r>
              <a:rPr lang="zh-CN" altLang="en-US" dirty="0" smtClean="0"/>
              <a:t>（</a:t>
            </a:r>
            <a:r>
              <a:rPr lang="en-US" altLang="zh-CN" dirty="0"/>
              <a:t>4</a:t>
            </a:r>
            <a:r>
              <a:rPr lang="zh-CN" altLang="en-US" dirty="0"/>
              <a:t>）单元格的合并与拆分</a:t>
            </a:r>
          </a:p>
          <a:p>
            <a:pPr marL="914400" lvl="1" indent="-457200">
              <a:lnSpc>
                <a:spcPct val="90000"/>
              </a:lnSpc>
            </a:pPr>
            <a:r>
              <a:rPr kumimoji="1" lang="zh-CN" altLang="en-US" dirty="0"/>
              <a:t> </a:t>
            </a:r>
            <a:r>
              <a:rPr kumimoji="1" lang="zh-CN" altLang="en-US" dirty="0" smtClean="0">
                <a:latin typeface="Arial"/>
              </a:rPr>
              <a:t>“</a:t>
            </a:r>
            <a:r>
              <a:rPr lang="zh-CN" altLang="zh-CN" dirty="0">
                <a:solidFill>
                  <a:schemeClr val="tx1"/>
                </a:solidFill>
                <a:latin typeface="+mn-lt"/>
                <a:ea typeface="+mn-ea"/>
              </a:rPr>
              <a:t>表格工具</a:t>
            </a:r>
            <a:r>
              <a:rPr lang="en-US" altLang="zh-CN" dirty="0">
                <a:solidFill>
                  <a:schemeClr val="tx1"/>
                </a:solidFill>
                <a:latin typeface="+mn-lt"/>
                <a:ea typeface="+mn-ea"/>
              </a:rPr>
              <a:t>|</a:t>
            </a:r>
            <a:r>
              <a:rPr lang="zh-CN" altLang="zh-CN" dirty="0">
                <a:solidFill>
                  <a:schemeClr val="tx1"/>
                </a:solidFill>
                <a:latin typeface="+mn-lt"/>
                <a:ea typeface="+mn-ea"/>
              </a:rPr>
              <a:t>布局→合并</a:t>
            </a:r>
            <a:r>
              <a:rPr lang="en-US" altLang="zh-CN" dirty="0">
                <a:solidFill>
                  <a:schemeClr val="tx1"/>
                </a:solidFill>
                <a:latin typeface="+mn-lt"/>
                <a:ea typeface="+mn-ea"/>
              </a:rPr>
              <a:t>|</a:t>
            </a:r>
            <a:r>
              <a:rPr kumimoji="1" lang="zh-CN" altLang="en-US" dirty="0" smtClean="0"/>
              <a:t>合并单元格</a:t>
            </a:r>
            <a:r>
              <a:rPr kumimoji="1" lang="zh-CN" altLang="en-US" dirty="0" smtClean="0">
                <a:latin typeface="Arial"/>
              </a:rPr>
              <a:t>”按钮</a:t>
            </a:r>
            <a:r>
              <a:rPr kumimoji="1" lang="zh-CN" altLang="en-US" dirty="0" smtClean="0"/>
              <a:t> </a:t>
            </a:r>
            <a:endParaRPr kumimoji="1" lang="zh-CN" altLang="en-US" dirty="0"/>
          </a:p>
          <a:p>
            <a:pPr marL="914400" lvl="1" indent="-457200">
              <a:lnSpc>
                <a:spcPct val="90000"/>
              </a:lnSpc>
            </a:pPr>
            <a:r>
              <a:rPr kumimoji="1" lang="zh-CN" altLang="en-US" dirty="0"/>
              <a:t> </a:t>
            </a:r>
            <a:r>
              <a:rPr kumimoji="1" lang="zh-CN" altLang="en-US" dirty="0" smtClean="0">
                <a:latin typeface="Arial"/>
              </a:rPr>
              <a:t>“</a:t>
            </a:r>
            <a:r>
              <a:rPr lang="zh-CN" altLang="zh-CN" dirty="0">
                <a:solidFill>
                  <a:schemeClr val="tx1"/>
                </a:solidFill>
                <a:latin typeface="+mn-lt"/>
                <a:ea typeface="+mn-ea"/>
              </a:rPr>
              <a:t>表格工具</a:t>
            </a:r>
            <a:r>
              <a:rPr lang="en-US" altLang="zh-CN" dirty="0">
                <a:solidFill>
                  <a:schemeClr val="tx1"/>
                </a:solidFill>
                <a:latin typeface="+mn-lt"/>
                <a:ea typeface="+mn-ea"/>
              </a:rPr>
              <a:t>|</a:t>
            </a:r>
            <a:r>
              <a:rPr lang="zh-CN" altLang="zh-CN" dirty="0">
                <a:solidFill>
                  <a:schemeClr val="tx1"/>
                </a:solidFill>
                <a:latin typeface="+mn-lt"/>
                <a:ea typeface="+mn-ea"/>
              </a:rPr>
              <a:t>布局→合并</a:t>
            </a:r>
            <a:r>
              <a:rPr lang="en-US" altLang="zh-CN" dirty="0">
                <a:solidFill>
                  <a:schemeClr val="tx1"/>
                </a:solidFill>
                <a:latin typeface="+mn-lt"/>
                <a:ea typeface="+mn-ea"/>
              </a:rPr>
              <a:t>|</a:t>
            </a:r>
            <a:r>
              <a:rPr kumimoji="1" lang="zh-CN" altLang="en-US" dirty="0" smtClean="0"/>
              <a:t>拆分单元格</a:t>
            </a:r>
            <a:r>
              <a:rPr kumimoji="1" lang="zh-CN" altLang="en-US" dirty="0" smtClean="0">
                <a:latin typeface="Arial"/>
              </a:rPr>
              <a:t>”</a:t>
            </a:r>
            <a:r>
              <a:rPr kumimoji="1" lang="zh-CN" altLang="en-US" dirty="0"/>
              <a:t>按钮</a:t>
            </a:r>
            <a:r>
              <a:rPr kumimoji="1" lang="zh-CN" altLang="en-US" dirty="0" smtClean="0"/>
              <a:t> </a:t>
            </a:r>
            <a:endParaRPr kumimoji="1" lang="zh-CN" altLang="en-US" dirty="0"/>
          </a:p>
          <a:p>
            <a:pPr marL="533400" indent="-533400">
              <a:lnSpc>
                <a:spcPct val="90000"/>
              </a:lnSpc>
              <a:buFont typeface="Wingdings" pitchFamily="2" charset="2"/>
              <a:buNone/>
            </a:pPr>
            <a:r>
              <a:rPr kumimoji="1" lang="zh-CN" altLang="en-US" dirty="0"/>
              <a:t>（</a:t>
            </a:r>
            <a:r>
              <a:rPr kumimoji="1" lang="en-US" altLang="zh-CN" dirty="0"/>
              <a:t>5</a:t>
            </a:r>
            <a:r>
              <a:rPr kumimoji="1" lang="zh-CN" altLang="en-US" dirty="0" smtClean="0"/>
              <a:t>）手工绘制</a:t>
            </a:r>
            <a:r>
              <a:rPr kumimoji="1" lang="zh-CN" altLang="en-US" dirty="0"/>
              <a:t>斜线表头</a:t>
            </a:r>
          </a:p>
          <a:p>
            <a:pPr marL="914400" lvl="1" indent="-457200">
              <a:lnSpc>
                <a:spcPct val="90000"/>
              </a:lnSpc>
            </a:pPr>
            <a:r>
              <a:rPr kumimoji="1" lang="zh-CN" altLang="en-US" dirty="0" smtClean="0"/>
              <a:t>方法一：</a:t>
            </a:r>
            <a:r>
              <a:rPr lang="zh-CN" altLang="zh-CN" dirty="0" smtClean="0">
                <a:solidFill>
                  <a:schemeClr val="tx1"/>
                </a:solidFill>
                <a:latin typeface="+mn-lt"/>
                <a:ea typeface="+mn-ea"/>
              </a:rPr>
              <a:t>“</a:t>
            </a:r>
            <a:r>
              <a:rPr lang="zh-CN" altLang="zh-CN" dirty="0">
                <a:solidFill>
                  <a:schemeClr val="tx1"/>
                </a:solidFill>
                <a:latin typeface="+mn-lt"/>
                <a:ea typeface="+mn-ea"/>
              </a:rPr>
              <a:t>表格工具</a:t>
            </a:r>
            <a:r>
              <a:rPr lang="en-US" altLang="zh-CN" dirty="0">
                <a:solidFill>
                  <a:schemeClr val="tx1"/>
                </a:solidFill>
                <a:latin typeface="+mn-lt"/>
                <a:ea typeface="+mn-ea"/>
              </a:rPr>
              <a:t>|</a:t>
            </a:r>
            <a:r>
              <a:rPr lang="zh-CN" altLang="zh-CN" dirty="0">
                <a:solidFill>
                  <a:schemeClr val="tx1"/>
                </a:solidFill>
                <a:latin typeface="+mn-lt"/>
                <a:ea typeface="+mn-ea"/>
              </a:rPr>
              <a:t>设计→表格样式</a:t>
            </a:r>
            <a:r>
              <a:rPr lang="en-US" altLang="zh-CN" dirty="0">
                <a:solidFill>
                  <a:schemeClr val="tx1"/>
                </a:solidFill>
                <a:latin typeface="+mn-lt"/>
                <a:ea typeface="+mn-ea"/>
              </a:rPr>
              <a:t>|</a:t>
            </a:r>
            <a:r>
              <a:rPr lang="zh-CN" altLang="zh-CN" dirty="0">
                <a:solidFill>
                  <a:schemeClr val="tx1"/>
                </a:solidFill>
                <a:latin typeface="+mn-lt"/>
                <a:ea typeface="+mn-ea"/>
              </a:rPr>
              <a:t>边框</a:t>
            </a:r>
            <a:r>
              <a:rPr lang="zh-CN" altLang="zh-CN" dirty="0" smtClean="0">
                <a:solidFill>
                  <a:schemeClr val="tx1"/>
                </a:solidFill>
                <a:latin typeface="+mn-lt"/>
                <a:ea typeface="+mn-ea"/>
              </a:rPr>
              <a:t>”</a:t>
            </a:r>
            <a:r>
              <a:rPr lang="zh-CN" altLang="en-US" dirty="0" smtClean="0">
                <a:solidFill>
                  <a:schemeClr val="tx1"/>
                </a:solidFill>
                <a:latin typeface="+mn-lt"/>
                <a:ea typeface="+mn-ea"/>
              </a:rPr>
              <a:t>按钮</a:t>
            </a:r>
            <a:endParaRPr lang="en-US" altLang="zh-CN" dirty="0" smtClean="0">
              <a:solidFill>
                <a:schemeClr val="tx1"/>
              </a:solidFill>
              <a:latin typeface="+mn-lt"/>
              <a:ea typeface="+mn-ea"/>
            </a:endParaRPr>
          </a:p>
          <a:p>
            <a:pPr marL="914400" lvl="1" indent="-457200">
              <a:lnSpc>
                <a:spcPct val="90000"/>
              </a:lnSpc>
            </a:pPr>
            <a:r>
              <a:rPr kumimoji="1" lang="zh-CN" altLang="en-US" dirty="0" smtClean="0"/>
              <a:t>方法二：</a:t>
            </a:r>
            <a:r>
              <a:rPr lang="zh-CN" altLang="zh-CN" dirty="0" smtClean="0">
                <a:solidFill>
                  <a:schemeClr val="tx1"/>
                </a:solidFill>
                <a:latin typeface="+mn-lt"/>
                <a:ea typeface="+mn-ea"/>
              </a:rPr>
              <a:t>“</a:t>
            </a:r>
            <a:r>
              <a:rPr lang="zh-CN" altLang="zh-CN" dirty="0">
                <a:solidFill>
                  <a:schemeClr val="tx1"/>
                </a:solidFill>
                <a:latin typeface="+mn-lt"/>
                <a:ea typeface="+mn-ea"/>
              </a:rPr>
              <a:t>表格工具</a:t>
            </a:r>
            <a:r>
              <a:rPr lang="en-US" altLang="zh-CN" dirty="0">
                <a:solidFill>
                  <a:schemeClr val="tx1"/>
                </a:solidFill>
                <a:latin typeface="+mn-lt"/>
                <a:ea typeface="+mn-ea"/>
              </a:rPr>
              <a:t>|</a:t>
            </a:r>
            <a:r>
              <a:rPr lang="zh-CN" altLang="zh-CN" dirty="0">
                <a:solidFill>
                  <a:schemeClr val="tx1"/>
                </a:solidFill>
                <a:latin typeface="+mn-lt"/>
                <a:ea typeface="+mn-ea"/>
              </a:rPr>
              <a:t>设计→绘图表框</a:t>
            </a:r>
            <a:r>
              <a:rPr lang="en-US" altLang="zh-CN" dirty="0">
                <a:solidFill>
                  <a:schemeClr val="tx1"/>
                </a:solidFill>
                <a:latin typeface="+mn-lt"/>
                <a:ea typeface="+mn-ea"/>
              </a:rPr>
              <a:t>|</a:t>
            </a:r>
            <a:r>
              <a:rPr lang="zh-CN" altLang="zh-CN" dirty="0">
                <a:solidFill>
                  <a:schemeClr val="tx1"/>
                </a:solidFill>
                <a:latin typeface="+mn-lt"/>
                <a:ea typeface="+mn-ea"/>
              </a:rPr>
              <a:t>绘制表格”按钮</a:t>
            </a:r>
            <a:endParaRPr kumimoji="1"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57</a:t>
            </a:fld>
            <a:endParaRPr lang="en-US" altLang="zh-CN"/>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61" name="Rectangle 5"/>
          <p:cNvSpPr>
            <a:spLocks noGrp="1" noChangeArrowheads="1"/>
          </p:cNvSpPr>
          <p:nvPr>
            <p:ph type="title"/>
          </p:nvPr>
        </p:nvSpPr>
        <p:spPr/>
        <p:txBody>
          <a:bodyPr/>
          <a:lstStyle/>
          <a:p>
            <a:r>
              <a:rPr lang="en-US" altLang="zh-CN"/>
              <a:t>3 </a:t>
            </a:r>
            <a:r>
              <a:rPr lang="zh-CN" altLang="en-US"/>
              <a:t>销售报表的设计、排版</a:t>
            </a:r>
            <a:r>
              <a:rPr lang="en-US" altLang="zh-CN"/>
              <a:t>&gt;&gt; 2</a:t>
            </a:r>
            <a:r>
              <a:rPr lang="zh-CN" altLang="en-US"/>
              <a:t>．相关知识点</a:t>
            </a:r>
          </a:p>
        </p:txBody>
      </p:sp>
      <p:sp>
        <p:nvSpPr>
          <p:cNvPr id="275462" name="Rectangle 6"/>
          <p:cNvSpPr>
            <a:spLocks noGrp="1" noChangeArrowheads="1"/>
          </p:cNvSpPr>
          <p:nvPr>
            <p:ph type="body" idx="1"/>
          </p:nvPr>
        </p:nvSpPr>
        <p:spPr/>
        <p:txBody>
          <a:bodyPr/>
          <a:lstStyle/>
          <a:p>
            <a:pPr marL="0" indent="0">
              <a:lnSpc>
                <a:spcPct val="90000"/>
              </a:lnSpc>
              <a:buNone/>
            </a:pPr>
            <a:r>
              <a:rPr lang="zh-CN" altLang="en-US" dirty="0"/>
              <a:t>（</a:t>
            </a:r>
            <a:r>
              <a:rPr lang="en-US" altLang="zh-CN" dirty="0"/>
              <a:t>6</a:t>
            </a:r>
            <a:r>
              <a:rPr lang="zh-CN" altLang="en-US" dirty="0"/>
              <a:t>）表格中文字对齐方式的设置</a:t>
            </a:r>
          </a:p>
          <a:p>
            <a:pPr lvl="1">
              <a:lnSpc>
                <a:spcPct val="90000"/>
              </a:lnSpc>
            </a:pPr>
            <a:r>
              <a:rPr lang="zh-CN" altLang="en-US" dirty="0"/>
              <a:t>文字在单元格中有</a:t>
            </a:r>
            <a:r>
              <a:rPr lang="en-US" altLang="zh-CN" dirty="0"/>
              <a:t>9</a:t>
            </a:r>
            <a:r>
              <a:rPr lang="zh-CN" altLang="en-US" dirty="0"/>
              <a:t>种位置，是水平对齐与垂直对齐的组合。</a:t>
            </a:r>
          </a:p>
          <a:p>
            <a:pPr lvl="1">
              <a:lnSpc>
                <a:spcPct val="90000"/>
              </a:lnSpc>
            </a:pPr>
            <a:r>
              <a:rPr lang="zh-CN" altLang="en-US" dirty="0" smtClean="0">
                <a:solidFill>
                  <a:schemeClr val="tx1"/>
                </a:solidFill>
                <a:latin typeface="+mn-lt"/>
                <a:ea typeface="+mn-ea"/>
              </a:rPr>
              <a:t>“</a:t>
            </a:r>
            <a:r>
              <a:rPr lang="zh-CN" altLang="zh-CN" dirty="0" smtClean="0">
                <a:solidFill>
                  <a:schemeClr val="tx1"/>
                </a:solidFill>
                <a:latin typeface="+mn-lt"/>
                <a:ea typeface="+mn-ea"/>
              </a:rPr>
              <a:t>表格</a:t>
            </a:r>
            <a:r>
              <a:rPr lang="zh-CN" altLang="zh-CN" dirty="0">
                <a:solidFill>
                  <a:schemeClr val="tx1"/>
                </a:solidFill>
                <a:latin typeface="+mn-lt"/>
                <a:ea typeface="+mn-ea"/>
              </a:rPr>
              <a:t>工具</a:t>
            </a:r>
            <a:r>
              <a:rPr lang="en-US" altLang="zh-CN" dirty="0">
                <a:solidFill>
                  <a:schemeClr val="tx1"/>
                </a:solidFill>
                <a:latin typeface="+mn-lt"/>
                <a:ea typeface="+mn-ea"/>
              </a:rPr>
              <a:t>|</a:t>
            </a:r>
            <a:r>
              <a:rPr lang="zh-CN" altLang="zh-CN" dirty="0">
                <a:solidFill>
                  <a:schemeClr val="tx1"/>
                </a:solidFill>
                <a:latin typeface="+mn-lt"/>
                <a:ea typeface="+mn-ea"/>
              </a:rPr>
              <a:t>布局→对齐</a:t>
            </a:r>
            <a:r>
              <a:rPr lang="zh-CN" altLang="zh-CN" dirty="0" smtClean="0">
                <a:solidFill>
                  <a:schemeClr val="tx1"/>
                </a:solidFill>
                <a:latin typeface="+mn-lt"/>
                <a:ea typeface="+mn-ea"/>
              </a:rPr>
              <a:t>方式</a:t>
            </a:r>
            <a:r>
              <a:rPr lang="zh-CN" altLang="en-US" dirty="0" smtClean="0">
                <a:solidFill>
                  <a:schemeClr val="tx1"/>
                </a:solidFill>
                <a:latin typeface="+mn-lt"/>
                <a:ea typeface="+mn-ea"/>
              </a:rPr>
              <a:t>”组按钮</a:t>
            </a:r>
            <a:endParaRPr lang="zh-CN" altLang="en-US" dirty="0"/>
          </a:p>
          <a:p>
            <a:pPr marL="0" indent="0">
              <a:lnSpc>
                <a:spcPct val="90000"/>
              </a:lnSpc>
              <a:buNone/>
            </a:pPr>
            <a:r>
              <a:rPr lang="zh-CN" altLang="en-US" dirty="0"/>
              <a:t>（</a:t>
            </a:r>
            <a:r>
              <a:rPr lang="en-US" altLang="zh-CN" dirty="0"/>
              <a:t>7</a:t>
            </a:r>
            <a:r>
              <a:rPr lang="zh-CN" altLang="en-US" dirty="0"/>
              <a:t>）改变文字方向</a:t>
            </a:r>
          </a:p>
          <a:p>
            <a:pPr lvl="1">
              <a:lnSpc>
                <a:spcPct val="90000"/>
              </a:lnSpc>
            </a:pPr>
            <a:r>
              <a:rPr lang="zh-CN" altLang="zh-CN" dirty="0">
                <a:solidFill>
                  <a:schemeClr val="tx1"/>
                </a:solidFill>
                <a:latin typeface="+mn-lt"/>
                <a:ea typeface="+mn-ea"/>
              </a:rPr>
              <a:t>“表格工具</a:t>
            </a:r>
            <a:r>
              <a:rPr lang="en-US" altLang="zh-CN" dirty="0">
                <a:solidFill>
                  <a:schemeClr val="tx1"/>
                </a:solidFill>
                <a:latin typeface="+mn-lt"/>
                <a:ea typeface="+mn-ea"/>
              </a:rPr>
              <a:t>|</a:t>
            </a:r>
            <a:r>
              <a:rPr lang="zh-CN" altLang="zh-CN" dirty="0">
                <a:solidFill>
                  <a:schemeClr val="tx1"/>
                </a:solidFill>
                <a:latin typeface="+mn-lt"/>
                <a:ea typeface="+mn-ea"/>
              </a:rPr>
              <a:t>布局→对齐方式</a:t>
            </a:r>
            <a:r>
              <a:rPr lang="en-US" altLang="zh-CN" dirty="0">
                <a:solidFill>
                  <a:schemeClr val="tx1"/>
                </a:solidFill>
                <a:latin typeface="+mn-lt"/>
                <a:ea typeface="+mn-ea"/>
              </a:rPr>
              <a:t>|</a:t>
            </a:r>
            <a:r>
              <a:rPr lang="zh-CN" altLang="zh-CN" dirty="0">
                <a:solidFill>
                  <a:schemeClr val="tx1"/>
                </a:solidFill>
                <a:latin typeface="+mn-lt"/>
                <a:ea typeface="+mn-ea"/>
              </a:rPr>
              <a:t>文字方向”</a:t>
            </a:r>
            <a:r>
              <a:rPr lang="zh-CN" altLang="zh-CN" dirty="0" smtClean="0">
                <a:solidFill>
                  <a:schemeClr val="tx1"/>
                </a:solidFill>
                <a:latin typeface="+mn-lt"/>
                <a:ea typeface="+mn-ea"/>
              </a:rPr>
              <a:t>按钮</a:t>
            </a:r>
            <a:endParaRPr lang="en-US" altLang="zh-CN" dirty="0" smtClean="0">
              <a:solidFill>
                <a:schemeClr val="tx1"/>
              </a:solidFill>
              <a:latin typeface="+mn-lt"/>
              <a:ea typeface="+mn-ea"/>
            </a:endParaRPr>
          </a:p>
          <a:p>
            <a:pPr marL="0" indent="0">
              <a:lnSpc>
                <a:spcPct val="90000"/>
              </a:lnSpc>
              <a:buNone/>
            </a:pPr>
            <a:endParaRPr lang="zh-CN" altLang="en-US" dirty="0"/>
          </a:p>
        </p:txBody>
      </p:sp>
      <p:pic>
        <p:nvPicPr>
          <p:cNvPr id="275463" name="Picture 7" descr="对齐方式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4293096"/>
            <a:ext cx="2952328" cy="175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58</a:t>
            </a:fld>
            <a:endParaRPr lang="en-US" altLang="zh-CN"/>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61" name="Rectangle 5"/>
          <p:cNvSpPr>
            <a:spLocks noGrp="1" noChangeArrowheads="1"/>
          </p:cNvSpPr>
          <p:nvPr>
            <p:ph type="title"/>
          </p:nvPr>
        </p:nvSpPr>
        <p:spPr/>
        <p:txBody>
          <a:bodyPr/>
          <a:lstStyle/>
          <a:p>
            <a:r>
              <a:rPr lang="en-US" altLang="zh-CN"/>
              <a:t>3 </a:t>
            </a:r>
            <a:r>
              <a:rPr lang="zh-CN" altLang="en-US"/>
              <a:t>销售报表的设计、排版</a:t>
            </a:r>
            <a:r>
              <a:rPr lang="en-US" altLang="zh-CN"/>
              <a:t>&gt;&gt; 2</a:t>
            </a:r>
            <a:r>
              <a:rPr lang="zh-CN" altLang="en-US"/>
              <a:t>．相关知识点</a:t>
            </a:r>
          </a:p>
        </p:txBody>
      </p:sp>
      <p:sp>
        <p:nvSpPr>
          <p:cNvPr id="275462" name="Rectangle 6"/>
          <p:cNvSpPr>
            <a:spLocks noGrp="1" noChangeArrowheads="1"/>
          </p:cNvSpPr>
          <p:nvPr>
            <p:ph type="body" idx="1"/>
          </p:nvPr>
        </p:nvSpPr>
        <p:spPr/>
        <p:txBody>
          <a:bodyPr/>
          <a:lstStyle/>
          <a:p>
            <a:pPr marL="0" indent="0">
              <a:lnSpc>
                <a:spcPct val="90000"/>
              </a:lnSpc>
              <a:buNone/>
            </a:pPr>
            <a:r>
              <a:rPr lang="zh-CN" altLang="en-US" dirty="0" smtClean="0"/>
              <a:t>（</a:t>
            </a:r>
            <a:r>
              <a:rPr lang="en-US" altLang="zh-CN" dirty="0"/>
              <a:t>8</a:t>
            </a:r>
            <a:r>
              <a:rPr lang="zh-CN" altLang="en-US" dirty="0"/>
              <a:t>）单元格的边框和底纹设置</a:t>
            </a:r>
          </a:p>
          <a:p>
            <a:pPr marL="0" indent="0">
              <a:lnSpc>
                <a:spcPct val="90000"/>
              </a:lnSpc>
              <a:buNone/>
            </a:pPr>
            <a:r>
              <a:rPr lang="zh-CN" altLang="en-US" dirty="0" smtClean="0"/>
              <a:t>（</a:t>
            </a:r>
            <a:r>
              <a:rPr lang="en-US" altLang="zh-CN" dirty="0"/>
              <a:t>9</a:t>
            </a:r>
            <a:r>
              <a:rPr lang="zh-CN" altLang="en-US" dirty="0"/>
              <a:t>）表格的对齐方式和文字环绕方式</a:t>
            </a:r>
          </a:p>
          <a:p>
            <a:pPr lvl="1">
              <a:lnSpc>
                <a:spcPct val="90000"/>
              </a:lnSpc>
            </a:pPr>
            <a:r>
              <a:rPr lang="zh-CN" altLang="en-US" dirty="0" smtClean="0">
                <a:solidFill>
                  <a:schemeClr val="tx1"/>
                </a:solidFill>
                <a:latin typeface="+mn-lt"/>
                <a:ea typeface="+mn-ea"/>
              </a:rPr>
              <a:t>单击</a:t>
            </a:r>
            <a:r>
              <a:rPr lang="zh-CN" altLang="zh-CN" dirty="0" smtClean="0">
                <a:solidFill>
                  <a:schemeClr val="tx1"/>
                </a:solidFill>
                <a:latin typeface="+mn-lt"/>
                <a:ea typeface="+mn-ea"/>
              </a:rPr>
              <a:t>“</a:t>
            </a:r>
            <a:r>
              <a:rPr lang="zh-CN" altLang="zh-CN" dirty="0">
                <a:solidFill>
                  <a:schemeClr val="tx1"/>
                </a:solidFill>
                <a:latin typeface="+mn-lt"/>
                <a:ea typeface="+mn-ea"/>
              </a:rPr>
              <a:t>表格工具</a:t>
            </a:r>
            <a:r>
              <a:rPr lang="en-US" altLang="zh-CN" dirty="0">
                <a:solidFill>
                  <a:schemeClr val="tx1"/>
                </a:solidFill>
                <a:latin typeface="+mn-lt"/>
                <a:ea typeface="+mn-ea"/>
              </a:rPr>
              <a:t>|</a:t>
            </a:r>
            <a:r>
              <a:rPr lang="zh-CN" altLang="zh-CN" dirty="0">
                <a:solidFill>
                  <a:schemeClr val="tx1"/>
                </a:solidFill>
                <a:latin typeface="+mn-lt"/>
                <a:ea typeface="+mn-ea"/>
              </a:rPr>
              <a:t>布局→表</a:t>
            </a:r>
            <a:r>
              <a:rPr lang="en-US" altLang="zh-CN" dirty="0">
                <a:solidFill>
                  <a:schemeClr val="tx1"/>
                </a:solidFill>
                <a:latin typeface="+mn-lt"/>
                <a:ea typeface="+mn-ea"/>
              </a:rPr>
              <a:t>|</a:t>
            </a:r>
            <a:r>
              <a:rPr lang="zh-CN" altLang="zh-CN" dirty="0">
                <a:solidFill>
                  <a:schemeClr val="tx1"/>
                </a:solidFill>
                <a:latin typeface="+mn-lt"/>
                <a:ea typeface="+mn-ea"/>
              </a:rPr>
              <a:t>属性”按钮</a:t>
            </a:r>
            <a:endParaRPr lang="zh-CN" altLang="en-US" dirty="0"/>
          </a:p>
        </p:txBody>
      </p:sp>
      <p:pic>
        <p:nvPicPr>
          <p:cNvPr id="328706" name="Picture 2" descr="表格属性"/>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3011408"/>
            <a:ext cx="3528392" cy="336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59</a:t>
            </a:fld>
            <a:endParaRPr lang="en-US" altLang="zh-CN"/>
          </a:p>
        </p:txBody>
      </p:sp>
    </p:spTree>
    <p:extLst>
      <p:ext uri="{BB962C8B-B14F-4D97-AF65-F5344CB8AC3E}">
        <p14:creationId xmlns:p14="http://schemas.microsoft.com/office/powerpoint/2010/main" val="9943982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altLang="zh-CN" sz="2400" dirty="0"/>
              <a:t>1 </a:t>
            </a:r>
            <a:r>
              <a:rPr lang="zh-CN" altLang="en-US" sz="2400" dirty="0" smtClean="0"/>
              <a:t>快速访问工具栏及功能区的定制</a:t>
            </a:r>
            <a:r>
              <a:rPr lang="en-US" altLang="zh-CN" sz="2400" dirty="0" smtClean="0"/>
              <a:t>&gt;&gt;</a:t>
            </a:r>
            <a:r>
              <a:rPr lang="zh-CN" altLang="en-US" sz="2400" dirty="0"/>
              <a:t>场景描述</a:t>
            </a:r>
          </a:p>
        </p:txBody>
      </p:sp>
      <p:sp>
        <p:nvSpPr>
          <p:cNvPr id="61443" name="Rectangle 3"/>
          <p:cNvSpPr>
            <a:spLocks noGrp="1" noChangeArrowheads="1"/>
          </p:cNvSpPr>
          <p:nvPr>
            <p:ph type="body" idx="1"/>
          </p:nvPr>
        </p:nvSpPr>
        <p:spPr>
          <a:xfrm>
            <a:off x="611559" y="1557338"/>
            <a:ext cx="8138741" cy="4607966"/>
          </a:xfrm>
        </p:spPr>
        <p:txBody>
          <a:bodyPr/>
          <a:lstStyle/>
          <a:p>
            <a:pPr>
              <a:lnSpc>
                <a:spcPts val="3600"/>
              </a:lnSpc>
            </a:pPr>
            <a:r>
              <a:rPr lang="en-US" altLang="zh-CN" sz="2400" dirty="0"/>
              <a:t> </a:t>
            </a:r>
            <a:r>
              <a:rPr lang="zh-CN" altLang="en-US" sz="2400" dirty="0"/>
              <a:t>公司职员小陈经常要使用</a:t>
            </a:r>
            <a:r>
              <a:rPr lang="en-US" altLang="zh-CN" sz="2400" dirty="0"/>
              <a:t>Word </a:t>
            </a:r>
            <a:r>
              <a:rPr lang="zh-CN" altLang="en-US" sz="2400" dirty="0"/>
              <a:t>软件写一些工作报告。在写报告的过程中，</a:t>
            </a:r>
            <a:r>
              <a:rPr lang="zh-CN" altLang="en-US" sz="2400" dirty="0" smtClean="0"/>
              <a:t>某些命令或按钮</a:t>
            </a:r>
            <a:r>
              <a:rPr lang="zh-CN" altLang="en-US" sz="2400" dirty="0"/>
              <a:t>使用频率非常高。小张想如果能把这些经常使用</a:t>
            </a:r>
            <a:r>
              <a:rPr lang="zh-CN" altLang="en-US" sz="2400" dirty="0" smtClean="0"/>
              <a:t>的按钮放在快速访问工具栏里或集成</a:t>
            </a:r>
            <a:r>
              <a:rPr lang="zh-CN" altLang="en-US" sz="2400" dirty="0"/>
              <a:t>在一</a:t>
            </a:r>
            <a:r>
              <a:rPr lang="zh-CN" altLang="en-US" sz="2400" dirty="0" smtClean="0"/>
              <a:t>个自定义的功能区上</a:t>
            </a:r>
            <a:r>
              <a:rPr lang="zh-CN" altLang="en-US" sz="2400" dirty="0"/>
              <a:t>，这样办公速度就会快很多。请打开</a:t>
            </a:r>
            <a:r>
              <a:rPr lang="en-US" altLang="zh-CN" sz="2400" dirty="0"/>
              <a:t>Word </a:t>
            </a:r>
            <a:r>
              <a:rPr lang="zh-CN" altLang="en-US" sz="2400" dirty="0"/>
              <a:t>应用程序，根据小陈的要求进行如下设置：</a:t>
            </a:r>
          </a:p>
          <a:p>
            <a:pPr marL="0" indent="0">
              <a:lnSpc>
                <a:spcPts val="3600"/>
              </a:lnSpc>
              <a:buNone/>
            </a:pPr>
            <a:r>
              <a:rPr lang="zh-CN" altLang="zh-CN" sz="2400" dirty="0">
                <a:solidFill>
                  <a:schemeClr val="tx1"/>
                </a:solidFill>
                <a:latin typeface="+mn-lt"/>
                <a:ea typeface="+mn-ea"/>
                <a:cs typeface="+mn-cs"/>
              </a:rPr>
              <a:t>（</a:t>
            </a:r>
            <a:r>
              <a:rPr lang="en-US" altLang="zh-CN" sz="2400" dirty="0">
                <a:solidFill>
                  <a:schemeClr val="tx1"/>
                </a:solidFill>
                <a:latin typeface="+mn-lt"/>
                <a:ea typeface="+mn-ea"/>
                <a:cs typeface="+mn-cs"/>
              </a:rPr>
              <a:t>1</a:t>
            </a:r>
            <a:r>
              <a:rPr lang="zh-CN" altLang="zh-CN" sz="2400" dirty="0">
                <a:solidFill>
                  <a:schemeClr val="tx1"/>
                </a:solidFill>
                <a:latin typeface="+mn-lt"/>
                <a:ea typeface="+mn-ea"/>
                <a:cs typeface="+mn-cs"/>
              </a:rPr>
              <a:t>）给“快速访问工具栏”添加“新建”、“打开”、“打印预览”和“</a:t>
            </a:r>
            <a:r>
              <a:rPr lang="en-US" altLang="zh-CN" sz="2400" dirty="0">
                <a:solidFill>
                  <a:schemeClr val="tx1"/>
                </a:solidFill>
                <a:latin typeface="+mn-lt"/>
                <a:ea typeface="+mn-ea"/>
                <a:cs typeface="+mn-cs"/>
              </a:rPr>
              <a:t>Word 97-2010</a:t>
            </a:r>
            <a:r>
              <a:rPr lang="zh-CN" altLang="zh-CN" sz="2400" dirty="0">
                <a:solidFill>
                  <a:schemeClr val="tx1"/>
                </a:solidFill>
                <a:latin typeface="+mn-lt"/>
                <a:ea typeface="+mn-ea"/>
                <a:cs typeface="+mn-cs"/>
              </a:rPr>
              <a:t>文档”工具按钮；</a:t>
            </a:r>
          </a:p>
          <a:p>
            <a:pPr marL="0" indent="0">
              <a:lnSpc>
                <a:spcPts val="3600"/>
              </a:lnSpc>
              <a:buNone/>
            </a:pPr>
            <a:r>
              <a:rPr lang="zh-CN" altLang="zh-CN" sz="2400" dirty="0">
                <a:solidFill>
                  <a:schemeClr val="tx1"/>
                </a:solidFill>
                <a:latin typeface="+mn-lt"/>
                <a:ea typeface="+mn-ea"/>
                <a:cs typeface="+mn-cs"/>
              </a:rPr>
              <a:t>（</a:t>
            </a:r>
            <a:r>
              <a:rPr lang="en-US" altLang="zh-CN" sz="2400" dirty="0">
                <a:solidFill>
                  <a:schemeClr val="tx1"/>
                </a:solidFill>
                <a:latin typeface="+mn-lt"/>
                <a:ea typeface="+mn-ea"/>
                <a:cs typeface="+mn-cs"/>
              </a:rPr>
              <a:t>2</a:t>
            </a:r>
            <a:r>
              <a:rPr lang="zh-CN" altLang="zh-CN" sz="2400" dirty="0">
                <a:solidFill>
                  <a:schemeClr val="tx1"/>
                </a:solidFill>
                <a:latin typeface="+mn-lt"/>
                <a:ea typeface="+mn-ea"/>
                <a:cs typeface="+mn-cs"/>
              </a:rPr>
              <a:t>）新建功能选项卡，包含有“制表位”和“边框和底纹”按钮。</a:t>
            </a:r>
            <a:endParaRPr lang="zh-CN" altLang="en-US" sz="2400"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6</a:t>
            </a:fld>
            <a:endParaRPr lang="en-US" altLang="zh-CN"/>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p:txBody>
          <a:bodyPr/>
          <a:lstStyle/>
          <a:p>
            <a:r>
              <a:rPr lang="en-US" altLang="zh-CN"/>
              <a:t>3 </a:t>
            </a:r>
            <a:r>
              <a:rPr lang="zh-CN" altLang="en-US"/>
              <a:t>销售报表的设计、排版</a:t>
            </a:r>
            <a:r>
              <a:rPr lang="en-US" altLang="zh-CN"/>
              <a:t>&gt;&gt; 2</a:t>
            </a:r>
            <a:r>
              <a:rPr lang="zh-CN" altLang="en-US"/>
              <a:t>．相关知识点</a:t>
            </a:r>
          </a:p>
        </p:txBody>
      </p:sp>
      <p:sp>
        <p:nvSpPr>
          <p:cNvPr id="278531" name="Rectangle 3"/>
          <p:cNvSpPr>
            <a:spLocks noGrp="1" noChangeArrowheads="1"/>
          </p:cNvSpPr>
          <p:nvPr>
            <p:ph type="body" idx="1"/>
          </p:nvPr>
        </p:nvSpPr>
        <p:spPr>
          <a:xfrm>
            <a:off x="684213" y="1412875"/>
            <a:ext cx="8197850" cy="4535488"/>
          </a:xfrm>
        </p:spPr>
        <p:txBody>
          <a:bodyPr/>
          <a:lstStyle/>
          <a:p>
            <a:r>
              <a:rPr lang="zh-CN" altLang="en-US" dirty="0">
                <a:latin typeface="楷体_GB2312" pitchFamily="49" charset="-122"/>
              </a:rPr>
              <a:t>（</a:t>
            </a:r>
            <a:r>
              <a:rPr lang="en-US" altLang="zh-CN" dirty="0">
                <a:latin typeface="楷体_GB2312" pitchFamily="49" charset="-122"/>
              </a:rPr>
              <a:t>10</a:t>
            </a:r>
            <a:r>
              <a:rPr lang="zh-CN" altLang="en-US" dirty="0">
                <a:latin typeface="楷体_GB2312" pitchFamily="49" charset="-122"/>
              </a:rPr>
              <a:t>）表格计算</a:t>
            </a:r>
          </a:p>
          <a:p>
            <a:pPr lvl="1"/>
            <a:r>
              <a:rPr lang="zh-CN" altLang="en-US" dirty="0">
                <a:latin typeface="楷体_GB2312" pitchFamily="49" charset="-122"/>
              </a:rPr>
              <a:t>常用函数有</a:t>
            </a:r>
            <a:r>
              <a:rPr lang="en-US" altLang="zh-CN" dirty="0">
                <a:latin typeface="楷体_GB2312" pitchFamily="49" charset="-122"/>
              </a:rPr>
              <a:t>SUM</a:t>
            </a:r>
            <a:r>
              <a:rPr lang="zh-CN" altLang="en-US" dirty="0">
                <a:latin typeface="楷体_GB2312" pitchFamily="49" charset="-122"/>
              </a:rPr>
              <a:t>（求和）、</a:t>
            </a:r>
            <a:r>
              <a:rPr lang="en-US" altLang="zh-CN" dirty="0">
                <a:latin typeface="楷体_GB2312" pitchFamily="49" charset="-122"/>
              </a:rPr>
              <a:t>AVERAGE</a:t>
            </a:r>
            <a:r>
              <a:rPr lang="zh-CN" altLang="en-US" dirty="0">
                <a:latin typeface="楷体_GB2312" pitchFamily="49" charset="-122"/>
              </a:rPr>
              <a:t>（求平均值）、</a:t>
            </a:r>
            <a:r>
              <a:rPr lang="en-US" altLang="zh-CN" dirty="0">
                <a:latin typeface="楷体_GB2312" pitchFamily="49" charset="-122"/>
              </a:rPr>
              <a:t>MAX</a:t>
            </a:r>
            <a:r>
              <a:rPr lang="zh-CN" altLang="en-US" dirty="0">
                <a:latin typeface="楷体_GB2312" pitchFamily="49" charset="-122"/>
              </a:rPr>
              <a:t>（求最大值）、</a:t>
            </a:r>
            <a:r>
              <a:rPr lang="en-US" altLang="zh-CN" dirty="0">
                <a:latin typeface="楷体_GB2312" pitchFamily="49" charset="-122"/>
              </a:rPr>
              <a:t>MIN</a:t>
            </a:r>
            <a:r>
              <a:rPr lang="zh-CN" altLang="en-US" dirty="0">
                <a:latin typeface="楷体_GB2312" pitchFamily="49" charset="-122"/>
              </a:rPr>
              <a:t>（求最小值）函数等。</a:t>
            </a:r>
          </a:p>
          <a:p>
            <a:pPr lvl="1"/>
            <a:r>
              <a:rPr lang="zh-CN" altLang="zh-CN" dirty="0">
                <a:solidFill>
                  <a:schemeClr val="tx1"/>
                </a:solidFill>
                <a:latin typeface="+mn-lt"/>
                <a:ea typeface="+mn-ea"/>
              </a:rPr>
              <a:t>单击“表格工具</a:t>
            </a:r>
            <a:r>
              <a:rPr lang="en-US" altLang="zh-CN" dirty="0">
                <a:solidFill>
                  <a:schemeClr val="tx1"/>
                </a:solidFill>
                <a:latin typeface="+mn-lt"/>
                <a:ea typeface="+mn-ea"/>
              </a:rPr>
              <a:t>|</a:t>
            </a:r>
            <a:r>
              <a:rPr lang="zh-CN" altLang="zh-CN" dirty="0">
                <a:solidFill>
                  <a:schemeClr val="tx1"/>
                </a:solidFill>
                <a:latin typeface="+mn-lt"/>
                <a:ea typeface="+mn-ea"/>
              </a:rPr>
              <a:t>布局→数据</a:t>
            </a:r>
            <a:r>
              <a:rPr lang="en-US" altLang="zh-CN" dirty="0">
                <a:solidFill>
                  <a:schemeClr val="tx1"/>
                </a:solidFill>
                <a:latin typeface="+mn-lt"/>
                <a:ea typeface="+mn-ea"/>
              </a:rPr>
              <a:t>|</a:t>
            </a:r>
            <a:r>
              <a:rPr lang="zh-CN" altLang="zh-CN" dirty="0">
                <a:solidFill>
                  <a:schemeClr val="tx1"/>
                </a:solidFill>
                <a:latin typeface="+mn-lt"/>
                <a:ea typeface="+mn-ea"/>
              </a:rPr>
              <a:t>公式”按钮</a:t>
            </a:r>
            <a:r>
              <a:rPr lang="zh-CN" altLang="en-US" dirty="0" smtClean="0">
                <a:latin typeface="楷体_GB2312" pitchFamily="49" charset="-122"/>
              </a:rPr>
              <a:t>。</a:t>
            </a:r>
            <a:endParaRPr lang="zh-CN" altLang="en-US" dirty="0">
              <a:latin typeface="楷体_GB2312" pitchFamily="49" charset="-122"/>
            </a:endParaRPr>
          </a:p>
          <a:p>
            <a:pPr lvl="1"/>
            <a:r>
              <a:rPr lang="zh-CN" altLang="en-US" dirty="0">
                <a:latin typeface="楷体_GB2312" pitchFamily="49" charset="-122"/>
              </a:rPr>
              <a:t>默认公式</a:t>
            </a:r>
            <a:r>
              <a:rPr lang="zh-CN" altLang="en-US" dirty="0">
                <a:latin typeface="Arial"/>
              </a:rPr>
              <a:t>“</a:t>
            </a:r>
            <a:r>
              <a:rPr lang="en-US" altLang="zh-CN" dirty="0">
                <a:latin typeface="楷体_GB2312" pitchFamily="49" charset="-122"/>
              </a:rPr>
              <a:t>=SUM(LEFT)</a:t>
            </a:r>
            <a:r>
              <a:rPr lang="en-US" altLang="zh-CN" dirty="0">
                <a:latin typeface="Arial"/>
              </a:rPr>
              <a:t>”</a:t>
            </a:r>
            <a:r>
              <a:rPr lang="zh-CN" altLang="en-US" dirty="0">
                <a:latin typeface="楷体_GB2312" pitchFamily="49" charset="-122"/>
              </a:rPr>
              <a:t>或</a:t>
            </a:r>
            <a:r>
              <a:rPr lang="zh-CN" altLang="en-US" dirty="0">
                <a:latin typeface="Arial"/>
              </a:rPr>
              <a:t>“</a:t>
            </a:r>
            <a:r>
              <a:rPr lang="en-US" altLang="zh-CN" dirty="0">
                <a:latin typeface="楷体_GB2312" pitchFamily="49" charset="-122"/>
              </a:rPr>
              <a:t>=SUM(ABOVE)</a:t>
            </a:r>
            <a:r>
              <a:rPr lang="en-US" altLang="zh-CN" dirty="0">
                <a:latin typeface="Arial"/>
              </a:rPr>
              <a:t>”</a:t>
            </a:r>
            <a:r>
              <a:rPr lang="zh-CN" altLang="en-US" dirty="0">
                <a:latin typeface="楷体_GB2312" pitchFamily="49" charset="-122"/>
              </a:rPr>
              <a:t>，表示对左侧连续单元格中的数值或上面连续单元格中的数值进行求和。</a:t>
            </a:r>
          </a:p>
          <a:p>
            <a:pPr lvl="1"/>
            <a:r>
              <a:rPr lang="zh-CN" altLang="en-US" dirty="0">
                <a:latin typeface="楷体_GB2312" pitchFamily="49" charset="-122"/>
              </a:rPr>
              <a:t>使用单元格地址作为公式参数，如 </a:t>
            </a:r>
            <a:r>
              <a:rPr lang="zh-CN" altLang="en-US" dirty="0">
                <a:latin typeface="Arial"/>
              </a:rPr>
              <a:t>“</a:t>
            </a:r>
            <a:r>
              <a:rPr lang="en-US" altLang="zh-CN" dirty="0">
                <a:latin typeface="楷体_GB2312" pitchFamily="49" charset="-122"/>
              </a:rPr>
              <a:t>=SUM(C5,E5)</a:t>
            </a:r>
            <a:r>
              <a:rPr lang="en-US" altLang="zh-CN" dirty="0">
                <a:latin typeface="Arial"/>
              </a:rPr>
              <a:t>”</a:t>
            </a:r>
            <a:r>
              <a:rPr lang="zh-CN" altLang="en-US" dirty="0">
                <a:latin typeface="楷体_GB2312" pitchFamily="49" charset="-122"/>
              </a:rPr>
              <a:t>，表示计算</a:t>
            </a:r>
            <a:r>
              <a:rPr lang="en-US" altLang="zh-CN" dirty="0">
                <a:latin typeface="楷体_GB2312" pitchFamily="49" charset="-122"/>
              </a:rPr>
              <a:t>C5</a:t>
            </a:r>
            <a:r>
              <a:rPr lang="zh-CN" altLang="en-US" dirty="0">
                <a:latin typeface="楷体_GB2312" pitchFamily="49" charset="-122"/>
              </a:rPr>
              <a:t>单元格和</a:t>
            </a:r>
            <a:r>
              <a:rPr lang="en-US" altLang="zh-CN" dirty="0">
                <a:latin typeface="楷体_GB2312" pitchFamily="49" charset="-122"/>
              </a:rPr>
              <a:t>E5</a:t>
            </a:r>
            <a:r>
              <a:rPr lang="zh-CN" altLang="en-US" dirty="0">
                <a:latin typeface="楷体_GB2312" pitchFamily="49" charset="-122"/>
              </a:rPr>
              <a:t>单元格的数值之和。 </a:t>
            </a:r>
          </a:p>
        </p:txBody>
      </p:sp>
      <p:graphicFrame>
        <p:nvGraphicFramePr>
          <p:cNvPr id="278571" name="Group 43"/>
          <p:cNvGraphicFramePr>
            <a:graphicFrameLocks noGrp="1"/>
          </p:cNvGraphicFramePr>
          <p:nvPr/>
        </p:nvGraphicFramePr>
        <p:xfrm>
          <a:off x="2843213" y="5373688"/>
          <a:ext cx="3600450" cy="1054735"/>
        </p:xfrm>
        <a:graphic>
          <a:graphicData uri="http://schemas.openxmlformats.org/drawingml/2006/table">
            <a:tbl>
              <a:tblPr/>
              <a:tblGrid>
                <a:gridCol w="901700"/>
                <a:gridCol w="879475"/>
                <a:gridCol w="920750"/>
                <a:gridCol w="898525"/>
              </a:tblGrid>
              <a:tr h="166688">
                <a:tc>
                  <a:txBody>
                    <a:bodyPr/>
                    <a:lstStyle>
                      <a:lvl1pPr>
                        <a:spcBef>
                          <a:spcPct val="20000"/>
                        </a:spcBef>
                        <a:buClr>
                          <a:srgbClr val="FF3300"/>
                        </a:buClr>
                        <a:buSzPct val="80000"/>
                        <a:buFont typeface="Wingdings" pitchFamily="2" charset="2"/>
                        <a:defRPr sz="2400">
                          <a:solidFill>
                            <a:schemeClr val="tx1"/>
                          </a:solidFill>
                          <a:latin typeface="Tahoma" pitchFamily="34" charset="0"/>
                          <a:ea typeface="楷体_GB2312" pitchFamily="49" charset="-122"/>
                        </a:defRPr>
                      </a:lvl1pPr>
                      <a:lvl2pPr>
                        <a:spcBef>
                          <a:spcPct val="20000"/>
                        </a:spcBef>
                        <a:buClr>
                          <a:srgbClr val="FF0000"/>
                        </a:buClr>
                        <a:buSzPct val="75000"/>
                        <a:buFont typeface="Wingdings" pitchFamily="2" charset="2"/>
                        <a:defRPr sz="2000">
                          <a:solidFill>
                            <a:schemeClr val="tx1"/>
                          </a:solidFill>
                          <a:latin typeface="Tahoma" pitchFamily="34" charset="0"/>
                          <a:ea typeface="楷体_GB2312" pitchFamily="49"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楷体_GB2312" pitchFamily="49" charset="-122"/>
                        </a:defRPr>
                      </a:lvl3pPr>
                      <a:lvl4pPr>
                        <a:spcBef>
                          <a:spcPct val="20000"/>
                        </a:spcBef>
                        <a:buClr>
                          <a:srgbClr val="FF33CC"/>
                        </a:buClr>
                        <a:buSzPct val="60000"/>
                        <a:buFont typeface="Wingdings" pitchFamily="2" charset="2"/>
                        <a:defRPr sz="2000">
                          <a:solidFill>
                            <a:schemeClr val="tx1"/>
                          </a:solidFill>
                          <a:latin typeface="Tahoma" pitchFamily="34" charset="0"/>
                          <a:ea typeface="楷体_GB2312" pitchFamily="49"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FF3300"/>
                        </a:buClr>
                        <a:buSzPct val="80000"/>
                        <a:buFont typeface="Wingdings" pitchFamily="2" charset="2"/>
                        <a:buNone/>
                        <a:tabLst/>
                      </a:pPr>
                      <a:r>
                        <a:rPr kumimoji="0" lang="en-US" altLang="zh-CN" sz="1600" b="0" i="0" u="none" strike="noStrike" cap="none" normalizeH="0" baseline="0" smtClean="0">
                          <a:ln>
                            <a:noFill/>
                          </a:ln>
                          <a:solidFill>
                            <a:schemeClr val="hlink"/>
                          </a:solidFill>
                          <a:effectLst/>
                          <a:latin typeface="Tahoma" pitchFamily="34" charset="0"/>
                          <a:ea typeface="楷体_GB2312" pitchFamily="49" charset="-122"/>
                        </a:rPr>
                        <a:t>A1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F3300"/>
                        </a:buClr>
                        <a:buSzPct val="80000"/>
                        <a:buFont typeface="Wingdings" pitchFamily="2" charset="2"/>
                        <a:defRPr sz="2400">
                          <a:solidFill>
                            <a:schemeClr val="tx1"/>
                          </a:solidFill>
                          <a:latin typeface="Tahoma" pitchFamily="34" charset="0"/>
                          <a:ea typeface="楷体_GB2312" pitchFamily="49" charset="-122"/>
                        </a:defRPr>
                      </a:lvl1pPr>
                      <a:lvl2pPr>
                        <a:spcBef>
                          <a:spcPct val="20000"/>
                        </a:spcBef>
                        <a:buClr>
                          <a:srgbClr val="FF0000"/>
                        </a:buClr>
                        <a:buSzPct val="75000"/>
                        <a:buFont typeface="Wingdings" pitchFamily="2" charset="2"/>
                        <a:defRPr sz="2000">
                          <a:solidFill>
                            <a:schemeClr val="tx1"/>
                          </a:solidFill>
                          <a:latin typeface="Tahoma" pitchFamily="34" charset="0"/>
                          <a:ea typeface="楷体_GB2312" pitchFamily="49"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楷体_GB2312" pitchFamily="49" charset="-122"/>
                        </a:defRPr>
                      </a:lvl3pPr>
                      <a:lvl4pPr>
                        <a:spcBef>
                          <a:spcPct val="20000"/>
                        </a:spcBef>
                        <a:buClr>
                          <a:srgbClr val="FF33CC"/>
                        </a:buClr>
                        <a:buSzPct val="60000"/>
                        <a:buFont typeface="Wingdings" pitchFamily="2" charset="2"/>
                        <a:defRPr sz="2000">
                          <a:solidFill>
                            <a:schemeClr val="tx1"/>
                          </a:solidFill>
                          <a:latin typeface="Tahoma" pitchFamily="34" charset="0"/>
                          <a:ea typeface="楷体_GB2312" pitchFamily="49"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FF3300"/>
                        </a:buClr>
                        <a:buSzPct val="80000"/>
                        <a:buFont typeface="Wingdings" pitchFamily="2" charset="2"/>
                        <a:buNone/>
                        <a:tabLst/>
                      </a:pPr>
                      <a:r>
                        <a:rPr kumimoji="0" lang="en-US" altLang="zh-CN" sz="1600" b="0" i="0" u="none" strike="noStrike" cap="none" normalizeH="0" baseline="0" smtClean="0">
                          <a:ln>
                            <a:noFill/>
                          </a:ln>
                          <a:solidFill>
                            <a:schemeClr val="hlink"/>
                          </a:solidFill>
                          <a:effectLst/>
                          <a:latin typeface="Tahoma" pitchFamily="34" charset="0"/>
                          <a:ea typeface="楷体_GB2312" pitchFamily="49" charset="-122"/>
                        </a:rPr>
                        <a:t>B1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F3300"/>
                        </a:buClr>
                        <a:buSzPct val="80000"/>
                        <a:buFont typeface="Wingdings" pitchFamily="2" charset="2"/>
                        <a:defRPr sz="2400">
                          <a:solidFill>
                            <a:schemeClr val="tx1"/>
                          </a:solidFill>
                          <a:latin typeface="Tahoma" pitchFamily="34" charset="0"/>
                          <a:ea typeface="楷体_GB2312" pitchFamily="49" charset="-122"/>
                        </a:defRPr>
                      </a:lvl1pPr>
                      <a:lvl2pPr>
                        <a:spcBef>
                          <a:spcPct val="20000"/>
                        </a:spcBef>
                        <a:buClr>
                          <a:srgbClr val="FF0000"/>
                        </a:buClr>
                        <a:buSzPct val="75000"/>
                        <a:buFont typeface="Wingdings" pitchFamily="2" charset="2"/>
                        <a:defRPr sz="2000">
                          <a:solidFill>
                            <a:schemeClr val="tx1"/>
                          </a:solidFill>
                          <a:latin typeface="Tahoma" pitchFamily="34" charset="0"/>
                          <a:ea typeface="楷体_GB2312" pitchFamily="49"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楷体_GB2312" pitchFamily="49" charset="-122"/>
                        </a:defRPr>
                      </a:lvl3pPr>
                      <a:lvl4pPr>
                        <a:spcBef>
                          <a:spcPct val="20000"/>
                        </a:spcBef>
                        <a:buClr>
                          <a:srgbClr val="FF33CC"/>
                        </a:buClr>
                        <a:buSzPct val="60000"/>
                        <a:buFont typeface="Wingdings" pitchFamily="2" charset="2"/>
                        <a:defRPr sz="2000">
                          <a:solidFill>
                            <a:schemeClr val="tx1"/>
                          </a:solidFill>
                          <a:latin typeface="Tahoma" pitchFamily="34" charset="0"/>
                          <a:ea typeface="楷体_GB2312" pitchFamily="49"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FF3300"/>
                        </a:buClr>
                        <a:buSzPct val="80000"/>
                        <a:buFont typeface="Wingdings" pitchFamily="2" charset="2"/>
                        <a:buNone/>
                        <a:tabLst/>
                      </a:pPr>
                      <a:r>
                        <a:rPr kumimoji="0" lang="en-US" altLang="zh-CN" sz="1600" b="0" i="0" u="none" strike="noStrike" cap="none" normalizeH="0" baseline="0" smtClean="0">
                          <a:ln>
                            <a:noFill/>
                          </a:ln>
                          <a:solidFill>
                            <a:schemeClr val="hlink"/>
                          </a:solidFill>
                          <a:effectLst/>
                          <a:latin typeface="Tahoma" pitchFamily="34" charset="0"/>
                          <a:ea typeface="楷体_GB2312" pitchFamily="49" charset="-122"/>
                        </a:rPr>
                        <a:t>C1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F3300"/>
                        </a:buClr>
                        <a:buSzPct val="80000"/>
                        <a:buFont typeface="Wingdings" pitchFamily="2" charset="2"/>
                        <a:defRPr sz="2400">
                          <a:solidFill>
                            <a:schemeClr val="tx1"/>
                          </a:solidFill>
                          <a:latin typeface="Tahoma" pitchFamily="34" charset="0"/>
                          <a:ea typeface="楷体_GB2312" pitchFamily="49" charset="-122"/>
                        </a:defRPr>
                      </a:lvl1pPr>
                      <a:lvl2pPr>
                        <a:spcBef>
                          <a:spcPct val="20000"/>
                        </a:spcBef>
                        <a:buClr>
                          <a:srgbClr val="FF0000"/>
                        </a:buClr>
                        <a:buSzPct val="75000"/>
                        <a:buFont typeface="Wingdings" pitchFamily="2" charset="2"/>
                        <a:defRPr sz="2000">
                          <a:solidFill>
                            <a:schemeClr val="tx1"/>
                          </a:solidFill>
                          <a:latin typeface="Tahoma" pitchFamily="34" charset="0"/>
                          <a:ea typeface="楷体_GB2312" pitchFamily="49"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楷体_GB2312" pitchFamily="49" charset="-122"/>
                        </a:defRPr>
                      </a:lvl3pPr>
                      <a:lvl4pPr>
                        <a:spcBef>
                          <a:spcPct val="20000"/>
                        </a:spcBef>
                        <a:buClr>
                          <a:srgbClr val="FF33CC"/>
                        </a:buClr>
                        <a:buSzPct val="60000"/>
                        <a:buFont typeface="Wingdings" pitchFamily="2" charset="2"/>
                        <a:defRPr sz="2000">
                          <a:solidFill>
                            <a:schemeClr val="tx1"/>
                          </a:solidFill>
                          <a:latin typeface="Tahoma" pitchFamily="34" charset="0"/>
                          <a:ea typeface="楷体_GB2312" pitchFamily="49"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FF3300"/>
                        </a:buClr>
                        <a:buSzPct val="80000"/>
                        <a:buFont typeface="Wingdings" pitchFamily="2" charset="2"/>
                        <a:buNone/>
                        <a:tabLst/>
                      </a:pPr>
                      <a:r>
                        <a:rPr kumimoji="0" lang="en-US" altLang="zh-CN" sz="1600" b="0" i="0" u="none" strike="noStrike" cap="none" normalizeH="0" baseline="0" smtClean="0">
                          <a:ln>
                            <a:noFill/>
                          </a:ln>
                          <a:solidFill>
                            <a:schemeClr val="hlink"/>
                          </a:solidFill>
                          <a:effectLst/>
                          <a:latin typeface="Tahoma" pitchFamily="34" charset="0"/>
                          <a:ea typeface="楷体_GB2312" pitchFamily="49" charset="-122"/>
                        </a:rPr>
                        <a:t>D1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4175">
                <a:tc>
                  <a:txBody>
                    <a:bodyPr/>
                    <a:lstStyle>
                      <a:lvl1pPr>
                        <a:spcBef>
                          <a:spcPct val="20000"/>
                        </a:spcBef>
                        <a:buClr>
                          <a:srgbClr val="FF3300"/>
                        </a:buClr>
                        <a:buSzPct val="80000"/>
                        <a:buFont typeface="Wingdings" pitchFamily="2" charset="2"/>
                        <a:defRPr sz="2400">
                          <a:solidFill>
                            <a:schemeClr val="tx1"/>
                          </a:solidFill>
                          <a:latin typeface="Tahoma" pitchFamily="34" charset="0"/>
                          <a:ea typeface="楷体_GB2312" pitchFamily="49" charset="-122"/>
                        </a:defRPr>
                      </a:lvl1pPr>
                      <a:lvl2pPr>
                        <a:spcBef>
                          <a:spcPct val="20000"/>
                        </a:spcBef>
                        <a:buClr>
                          <a:srgbClr val="FF0000"/>
                        </a:buClr>
                        <a:buSzPct val="75000"/>
                        <a:buFont typeface="Wingdings" pitchFamily="2" charset="2"/>
                        <a:defRPr sz="2000">
                          <a:solidFill>
                            <a:schemeClr val="tx1"/>
                          </a:solidFill>
                          <a:latin typeface="Tahoma" pitchFamily="34" charset="0"/>
                          <a:ea typeface="楷体_GB2312" pitchFamily="49"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楷体_GB2312" pitchFamily="49" charset="-122"/>
                        </a:defRPr>
                      </a:lvl3pPr>
                      <a:lvl4pPr>
                        <a:spcBef>
                          <a:spcPct val="20000"/>
                        </a:spcBef>
                        <a:buClr>
                          <a:srgbClr val="FF33CC"/>
                        </a:buClr>
                        <a:buSzPct val="60000"/>
                        <a:buFont typeface="Wingdings" pitchFamily="2" charset="2"/>
                        <a:defRPr sz="2000">
                          <a:solidFill>
                            <a:schemeClr val="tx1"/>
                          </a:solidFill>
                          <a:latin typeface="Tahoma" pitchFamily="34" charset="0"/>
                          <a:ea typeface="楷体_GB2312" pitchFamily="49"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FF3300"/>
                        </a:buClr>
                        <a:buSzPct val="80000"/>
                        <a:buFont typeface="Wingdings" pitchFamily="2" charset="2"/>
                        <a:buNone/>
                        <a:tabLst/>
                      </a:pPr>
                      <a:r>
                        <a:rPr kumimoji="0" lang="en-US" altLang="zh-CN" sz="1600" b="0" i="0" u="none" strike="noStrike" cap="none" normalizeH="0" baseline="0" smtClean="0">
                          <a:ln>
                            <a:noFill/>
                          </a:ln>
                          <a:solidFill>
                            <a:schemeClr val="hlink"/>
                          </a:solidFill>
                          <a:effectLst/>
                          <a:latin typeface="Tahoma" pitchFamily="34" charset="0"/>
                          <a:ea typeface="楷体_GB2312" pitchFamily="49" charset="-122"/>
                        </a:rPr>
                        <a:t>A2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F3300"/>
                        </a:buClr>
                        <a:buSzPct val="80000"/>
                        <a:buFont typeface="Wingdings" pitchFamily="2" charset="2"/>
                        <a:defRPr sz="2400">
                          <a:solidFill>
                            <a:schemeClr val="tx1"/>
                          </a:solidFill>
                          <a:latin typeface="Tahoma" pitchFamily="34" charset="0"/>
                          <a:ea typeface="楷体_GB2312" pitchFamily="49" charset="-122"/>
                        </a:defRPr>
                      </a:lvl1pPr>
                      <a:lvl2pPr>
                        <a:spcBef>
                          <a:spcPct val="20000"/>
                        </a:spcBef>
                        <a:buClr>
                          <a:srgbClr val="FF0000"/>
                        </a:buClr>
                        <a:buSzPct val="75000"/>
                        <a:buFont typeface="Wingdings" pitchFamily="2" charset="2"/>
                        <a:defRPr sz="2000">
                          <a:solidFill>
                            <a:schemeClr val="tx1"/>
                          </a:solidFill>
                          <a:latin typeface="Tahoma" pitchFamily="34" charset="0"/>
                          <a:ea typeface="楷体_GB2312" pitchFamily="49"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楷体_GB2312" pitchFamily="49" charset="-122"/>
                        </a:defRPr>
                      </a:lvl3pPr>
                      <a:lvl4pPr>
                        <a:spcBef>
                          <a:spcPct val="20000"/>
                        </a:spcBef>
                        <a:buClr>
                          <a:srgbClr val="FF33CC"/>
                        </a:buClr>
                        <a:buSzPct val="60000"/>
                        <a:buFont typeface="Wingdings" pitchFamily="2" charset="2"/>
                        <a:defRPr sz="2000">
                          <a:solidFill>
                            <a:schemeClr val="tx1"/>
                          </a:solidFill>
                          <a:latin typeface="Tahoma" pitchFamily="34" charset="0"/>
                          <a:ea typeface="楷体_GB2312" pitchFamily="49"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FF3300"/>
                        </a:buClr>
                        <a:buSzPct val="80000"/>
                        <a:buFont typeface="Wingdings" pitchFamily="2" charset="2"/>
                        <a:buNone/>
                        <a:tabLst/>
                      </a:pPr>
                      <a:r>
                        <a:rPr kumimoji="0" lang="en-US" altLang="zh-CN" sz="1600" b="0" i="0" u="none" strike="noStrike" cap="none" normalizeH="0" baseline="0" smtClean="0">
                          <a:ln>
                            <a:noFill/>
                          </a:ln>
                          <a:solidFill>
                            <a:schemeClr val="hlink"/>
                          </a:solidFill>
                          <a:effectLst/>
                          <a:latin typeface="Tahoma" pitchFamily="34" charset="0"/>
                          <a:ea typeface="楷体_GB2312" pitchFamily="49" charset="-122"/>
                        </a:rPr>
                        <a:t>B2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F3300"/>
                        </a:buClr>
                        <a:buSzPct val="80000"/>
                        <a:buFont typeface="Wingdings" pitchFamily="2" charset="2"/>
                        <a:defRPr sz="2400">
                          <a:solidFill>
                            <a:schemeClr val="tx1"/>
                          </a:solidFill>
                          <a:latin typeface="Tahoma" pitchFamily="34" charset="0"/>
                          <a:ea typeface="楷体_GB2312" pitchFamily="49" charset="-122"/>
                        </a:defRPr>
                      </a:lvl1pPr>
                      <a:lvl2pPr>
                        <a:spcBef>
                          <a:spcPct val="20000"/>
                        </a:spcBef>
                        <a:buClr>
                          <a:srgbClr val="FF0000"/>
                        </a:buClr>
                        <a:buSzPct val="75000"/>
                        <a:buFont typeface="Wingdings" pitchFamily="2" charset="2"/>
                        <a:defRPr sz="2000">
                          <a:solidFill>
                            <a:schemeClr val="tx1"/>
                          </a:solidFill>
                          <a:latin typeface="Tahoma" pitchFamily="34" charset="0"/>
                          <a:ea typeface="楷体_GB2312" pitchFamily="49"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楷体_GB2312" pitchFamily="49" charset="-122"/>
                        </a:defRPr>
                      </a:lvl3pPr>
                      <a:lvl4pPr>
                        <a:spcBef>
                          <a:spcPct val="20000"/>
                        </a:spcBef>
                        <a:buClr>
                          <a:srgbClr val="FF33CC"/>
                        </a:buClr>
                        <a:buSzPct val="60000"/>
                        <a:buFont typeface="Wingdings" pitchFamily="2" charset="2"/>
                        <a:defRPr sz="2000">
                          <a:solidFill>
                            <a:schemeClr val="tx1"/>
                          </a:solidFill>
                          <a:latin typeface="Tahoma" pitchFamily="34" charset="0"/>
                          <a:ea typeface="楷体_GB2312" pitchFamily="49"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FF3300"/>
                        </a:buClr>
                        <a:buSzPct val="80000"/>
                        <a:buFont typeface="Wingdings" pitchFamily="2" charset="2"/>
                        <a:buNone/>
                        <a:tabLst/>
                      </a:pPr>
                      <a:r>
                        <a:rPr kumimoji="0" lang="en-US" altLang="zh-CN" sz="1600" b="0" i="0" u="none" strike="noStrike" cap="none" normalizeH="0" baseline="0" smtClean="0">
                          <a:ln>
                            <a:noFill/>
                          </a:ln>
                          <a:solidFill>
                            <a:schemeClr val="hlink"/>
                          </a:solidFill>
                          <a:effectLst/>
                          <a:latin typeface="Tahoma" pitchFamily="34" charset="0"/>
                          <a:ea typeface="楷体_GB2312" pitchFamily="49" charset="-122"/>
                        </a:rPr>
                        <a:t>C2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F3300"/>
                        </a:buClr>
                        <a:buSzPct val="80000"/>
                        <a:buFont typeface="Wingdings" pitchFamily="2" charset="2"/>
                        <a:defRPr sz="2400">
                          <a:solidFill>
                            <a:schemeClr val="tx1"/>
                          </a:solidFill>
                          <a:latin typeface="Tahoma" pitchFamily="34" charset="0"/>
                          <a:ea typeface="楷体_GB2312" pitchFamily="49" charset="-122"/>
                        </a:defRPr>
                      </a:lvl1pPr>
                      <a:lvl2pPr>
                        <a:spcBef>
                          <a:spcPct val="20000"/>
                        </a:spcBef>
                        <a:buClr>
                          <a:srgbClr val="FF0000"/>
                        </a:buClr>
                        <a:buSzPct val="75000"/>
                        <a:buFont typeface="Wingdings" pitchFamily="2" charset="2"/>
                        <a:defRPr sz="2000">
                          <a:solidFill>
                            <a:schemeClr val="tx1"/>
                          </a:solidFill>
                          <a:latin typeface="Tahoma" pitchFamily="34" charset="0"/>
                          <a:ea typeface="楷体_GB2312" pitchFamily="49"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楷体_GB2312" pitchFamily="49" charset="-122"/>
                        </a:defRPr>
                      </a:lvl3pPr>
                      <a:lvl4pPr>
                        <a:spcBef>
                          <a:spcPct val="20000"/>
                        </a:spcBef>
                        <a:buClr>
                          <a:srgbClr val="FF33CC"/>
                        </a:buClr>
                        <a:buSzPct val="60000"/>
                        <a:buFont typeface="Wingdings" pitchFamily="2" charset="2"/>
                        <a:defRPr sz="2000">
                          <a:solidFill>
                            <a:schemeClr val="tx1"/>
                          </a:solidFill>
                          <a:latin typeface="Tahoma" pitchFamily="34" charset="0"/>
                          <a:ea typeface="楷体_GB2312" pitchFamily="49"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FF3300"/>
                        </a:buClr>
                        <a:buSzPct val="80000"/>
                        <a:buFont typeface="Wingdings" pitchFamily="2" charset="2"/>
                        <a:buNone/>
                        <a:tabLst/>
                      </a:pPr>
                      <a:r>
                        <a:rPr kumimoji="0" lang="en-US" altLang="zh-CN" sz="1600" b="0" i="0" u="none" strike="noStrike" cap="none" normalizeH="0" baseline="0" smtClean="0">
                          <a:ln>
                            <a:noFill/>
                          </a:ln>
                          <a:solidFill>
                            <a:schemeClr val="hlink"/>
                          </a:solidFill>
                          <a:effectLst/>
                          <a:latin typeface="Tahoma" pitchFamily="34" charset="0"/>
                          <a:ea typeface="楷体_GB2312" pitchFamily="49" charset="-122"/>
                        </a:rPr>
                        <a:t>D2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5100">
                <a:tc>
                  <a:txBody>
                    <a:bodyPr/>
                    <a:lstStyle>
                      <a:lvl1pPr>
                        <a:spcBef>
                          <a:spcPct val="20000"/>
                        </a:spcBef>
                        <a:buClr>
                          <a:srgbClr val="FF3300"/>
                        </a:buClr>
                        <a:buSzPct val="80000"/>
                        <a:buFont typeface="Wingdings" pitchFamily="2" charset="2"/>
                        <a:defRPr sz="2400">
                          <a:solidFill>
                            <a:schemeClr val="tx1"/>
                          </a:solidFill>
                          <a:latin typeface="Tahoma" pitchFamily="34" charset="0"/>
                          <a:ea typeface="楷体_GB2312" pitchFamily="49" charset="-122"/>
                        </a:defRPr>
                      </a:lvl1pPr>
                      <a:lvl2pPr>
                        <a:spcBef>
                          <a:spcPct val="20000"/>
                        </a:spcBef>
                        <a:buClr>
                          <a:srgbClr val="FF0000"/>
                        </a:buClr>
                        <a:buSzPct val="75000"/>
                        <a:buFont typeface="Wingdings" pitchFamily="2" charset="2"/>
                        <a:defRPr sz="2000">
                          <a:solidFill>
                            <a:schemeClr val="tx1"/>
                          </a:solidFill>
                          <a:latin typeface="Tahoma" pitchFamily="34" charset="0"/>
                          <a:ea typeface="楷体_GB2312" pitchFamily="49"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楷体_GB2312" pitchFamily="49" charset="-122"/>
                        </a:defRPr>
                      </a:lvl3pPr>
                      <a:lvl4pPr>
                        <a:spcBef>
                          <a:spcPct val="20000"/>
                        </a:spcBef>
                        <a:buClr>
                          <a:srgbClr val="FF33CC"/>
                        </a:buClr>
                        <a:buSzPct val="60000"/>
                        <a:buFont typeface="Wingdings" pitchFamily="2" charset="2"/>
                        <a:defRPr sz="2000">
                          <a:solidFill>
                            <a:schemeClr val="tx1"/>
                          </a:solidFill>
                          <a:latin typeface="Tahoma" pitchFamily="34" charset="0"/>
                          <a:ea typeface="楷体_GB2312" pitchFamily="49"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FF3300"/>
                        </a:buClr>
                        <a:buSzPct val="80000"/>
                        <a:buFont typeface="Wingdings" pitchFamily="2" charset="2"/>
                        <a:buNone/>
                        <a:tabLst/>
                      </a:pPr>
                      <a:r>
                        <a:rPr kumimoji="0" lang="en-US" altLang="zh-CN" sz="1600" b="0" i="0" u="none" strike="noStrike" cap="none" normalizeH="0" baseline="0" smtClean="0">
                          <a:ln>
                            <a:noFill/>
                          </a:ln>
                          <a:solidFill>
                            <a:schemeClr val="hlink"/>
                          </a:solidFill>
                          <a:effectLst/>
                          <a:latin typeface="Tahoma" pitchFamily="34" charset="0"/>
                          <a:ea typeface="楷体_GB2312" pitchFamily="49" charset="-122"/>
                        </a:rPr>
                        <a:t>A3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F3300"/>
                        </a:buClr>
                        <a:buSzPct val="80000"/>
                        <a:buFont typeface="Wingdings" pitchFamily="2" charset="2"/>
                        <a:defRPr sz="2400">
                          <a:solidFill>
                            <a:schemeClr val="tx1"/>
                          </a:solidFill>
                          <a:latin typeface="Tahoma" pitchFamily="34" charset="0"/>
                          <a:ea typeface="楷体_GB2312" pitchFamily="49" charset="-122"/>
                        </a:defRPr>
                      </a:lvl1pPr>
                      <a:lvl2pPr>
                        <a:spcBef>
                          <a:spcPct val="20000"/>
                        </a:spcBef>
                        <a:buClr>
                          <a:srgbClr val="FF0000"/>
                        </a:buClr>
                        <a:buSzPct val="75000"/>
                        <a:buFont typeface="Wingdings" pitchFamily="2" charset="2"/>
                        <a:defRPr sz="2000">
                          <a:solidFill>
                            <a:schemeClr val="tx1"/>
                          </a:solidFill>
                          <a:latin typeface="Tahoma" pitchFamily="34" charset="0"/>
                          <a:ea typeface="楷体_GB2312" pitchFamily="49"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楷体_GB2312" pitchFamily="49" charset="-122"/>
                        </a:defRPr>
                      </a:lvl3pPr>
                      <a:lvl4pPr>
                        <a:spcBef>
                          <a:spcPct val="20000"/>
                        </a:spcBef>
                        <a:buClr>
                          <a:srgbClr val="FF33CC"/>
                        </a:buClr>
                        <a:buSzPct val="60000"/>
                        <a:buFont typeface="Wingdings" pitchFamily="2" charset="2"/>
                        <a:defRPr sz="2000">
                          <a:solidFill>
                            <a:schemeClr val="tx1"/>
                          </a:solidFill>
                          <a:latin typeface="Tahoma" pitchFamily="34" charset="0"/>
                          <a:ea typeface="楷体_GB2312" pitchFamily="49"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FF3300"/>
                        </a:buClr>
                        <a:buSzPct val="80000"/>
                        <a:buFont typeface="Wingdings" pitchFamily="2" charset="2"/>
                        <a:buNone/>
                        <a:tabLst/>
                      </a:pPr>
                      <a:r>
                        <a:rPr kumimoji="0" lang="en-US" altLang="zh-CN" sz="1600" b="0" i="0" u="none" strike="noStrike" cap="none" normalizeH="0" baseline="0" smtClean="0">
                          <a:ln>
                            <a:noFill/>
                          </a:ln>
                          <a:solidFill>
                            <a:schemeClr val="hlink"/>
                          </a:solidFill>
                          <a:effectLst/>
                          <a:latin typeface="Tahoma" pitchFamily="34" charset="0"/>
                          <a:ea typeface="楷体_GB2312" pitchFamily="49" charset="-122"/>
                        </a:rPr>
                        <a:t>B3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F3300"/>
                        </a:buClr>
                        <a:buSzPct val="80000"/>
                        <a:buFont typeface="Wingdings" pitchFamily="2" charset="2"/>
                        <a:defRPr sz="2400">
                          <a:solidFill>
                            <a:schemeClr val="tx1"/>
                          </a:solidFill>
                          <a:latin typeface="Tahoma" pitchFamily="34" charset="0"/>
                          <a:ea typeface="楷体_GB2312" pitchFamily="49" charset="-122"/>
                        </a:defRPr>
                      </a:lvl1pPr>
                      <a:lvl2pPr>
                        <a:spcBef>
                          <a:spcPct val="20000"/>
                        </a:spcBef>
                        <a:buClr>
                          <a:srgbClr val="FF0000"/>
                        </a:buClr>
                        <a:buSzPct val="75000"/>
                        <a:buFont typeface="Wingdings" pitchFamily="2" charset="2"/>
                        <a:defRPr sz="2000">
                          <a:solidFill>
                            <a:schemeClr val="tx1"/>
                          </a:solidFill>
                          <a:latin typeface="Tahoma" pitchFamily="34" charset="0"/>
                          <a:ea typeface="楷体_GB2312" pitchFamily="49"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楷体_GB2312" pitchFamily="49" charset="-122"/>
                        </a:defRPr>
                      </a:lvl3pPr>
                      <a:lvl4pPr>
                        <a:spcBef>
                          <a:spcPct val="20000"/>
                        </a:spcBef>
                        <a:buClr>
                          <a:srgbClr val="FF33CC"/>
                        </a:buClr>
                        <a:buSzPct val="60000"/>
                        <a:buFont typeface="Wingdings" pitchFamily="2" charset="2"/>
                        <a:defRPr sz="2000">
                          <a:solidFill>
                            <a:schemeClr val="tx1"/>
                          </a:solidFill>
                          <a:latin typeface="Tahoma" pitchFamily="34" charset="0"/>
                          <a:ea typeface="楷体_GB2312" pitchFamily="49"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FF3300"/>
                        </a:buClr>
                        <a:buSzPct val="80000"/>
                        <a:buFont typeface="Wingdings" pitchFamily="2" charset="2"/>
                        <a:buNone/>
                        <a:tabLst/>
                      </a:pPr>
                      <a:r>
                        <a:rPr kumimoji="0" lang="en-US" altLang="zh-CN" sz="1600" b="0" i="0" u="none" strike="noStrike" cap="none" normalizeH="0" baseline="0" smtClean="0">
                          <a:ln>
                            <a:noFill/>
                          </a:ln>
                          <a:solidFill>
                            <a:schemeClr val="hlink"/>
                          </a:solidFill>
                          <a:effectLst/>
                          <a:latin typeface="Tahoma" pitchFamily="34" charset="0"/>
                          <a:ea typeface="楷体_GB2312" pitchFamily="49" charset="-122"/>
                        </a:rPr>
                        <a:t>C3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FF3300"/>
                        </a:buClr>
                        <a:buSzPct val="80000"/>
                        <a:buFont typeface="Wingdings" pitchFamily="2" charset="2"/>
                        <a:defRPr sz="2400">
                          <a:solidFill>
                            <a:schemeClr val="tx1"/>
                          </a:solidFill>
                          <a:latin typeface="Tahoma" pitchFamily="34" charset="0"/>
                          <a:ea typeface="楷体_GB2312" pitchFamily="49" charset="-122"/>
                        </a:defRPr>
                      </a:lvl1pPr>
                      <a:lvl2pPr>
                        <a:spcBef>
                          <a:spcPct val="20000"/>
                        </a:spcBef>
                        <a:buClr>
                          <a:srgbClr val="FF0000"/>
                        </a:buClr>
                        <a:buSzPct val="75000"/>
                        <a:buFont typeface="Wingdings" pitchFamily="2" charset="2"/>
                        <a:defRPr sz="2000">
                          <a:solidFill>
                            <a:schemeClr val="tx1"/>
                          </a:solidFill>
                          <a:latin typeface="Tahoma" pitchFamily="34" charset="0"/>
                          <a:ea typeface="楷体_GB2312" pitchFamily="49" charset="-122"/>
                        </a:defRPr>
                      </a:lvl2pPr>
                      <a:lvl3pPr>
                        <a:spcBef>
                          <a:spcPct val="20000"/>
                        </a:spcBef>
                        <a:buClr>
                          <a:srgbClr val="FF9966"/>
                        </a:buClr>
                        <a:buSzPct val="70000"/>
                        <a:buFont typeface="Wingdings" pitchFamily="2" charset="2"/>
                        <a:defRPr sz="2000">
                          <a:solidFill>
                            <a:schemeClr val="tx1"/>
                          </a:solidFill>
                          <a:latin typeface="Tahoma" pitchFamily="34" charset="0"/>
                          <a:ea typeface="楷体_GB2312" pitchFamily="49" charset="-122"/>
                        </a:defRPr>
                      </a:lvl3pPr>
                      <a:lvl4pPr>
                        <a:spcBef>
                          <a:spcPct val="20000"/>
                        </a:spcBef>
                        <a:buClr>
                          <a:srgbClr val="FF33CC"/>
                        </a:buClr>
                        <a:buSzPct val="60000"/>
                        <a:buFont typeface="Wingdings" pitchFamily="2" charset="2"/>
                        <a:defRPr sz="2000">
                          <a:solidFill>
                            <a:schemeClr val="tx1"/>
                          </a:solidFill>
                          <a:latin typeface="Tahoma" pitchFamily="34" charset="0"/>
                          <a:ea typeface="楷体_GB2312" pitchFamily="49" charset="-122"/>
                        </a:defRPr>
                      </a:lvl4pPr>
                      <a:lvl5pPr>
                        <a:spcBef>
                          <a:spcPct val="20000"/>
                        </a:spcBef>
                        <a:buClr>
                          <a:schemeClr val="accent1"/>
                        </a:buClr>
                        <a:buSzPct val="50000"/>
                        <a:buFont typeface="Wingdings" pitchFamily="2" charset="2"/>
                        <a:defRPr>
                          <a:solidFill>
                            <a:schemeClr val="tx1"/>
                          </a:solidFill>
                          <a:latin typeface="Tahoma" pitchFamily="34" charset="0"/>
                          <a:ea typeface="宋体" pitchFamily="2" charset="-122"/>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ea typeface="宋体" pitchFamily="2" charset="-122"/>
                        </a:defRPr>
                      </a:lvl9pPr>
                    </a:lstStyle>
                    <a:p>
                      <a:pPr marL="0" marR="0" lvl="0" indent="0" algn="l" defTabSz="914400" rtl="0" eaLnBrk="1" fontAlgn="base" latinLnBrk="0" hangingPunct="1">
                        <a:lnSpc>
                          <a:spcPct val="100000"/>
                        </a:lnSpc>
                        <a:spcBef>
                          <a:spcPct val="20000"/>
                        </a:spcBef>
                        <a:spcAft>
                          <a:spcPct val="0"/>
                        </a:spcAft>
                        <a:buClr>
                          <a:srgbClr val="FF3300"/>
                        </a:buClr>
                        <a:buSzPct val="80000"/>
                        <a:buFont typeface="Wingdings" pitchFamily="2" charset="2"/>
                        <a:buNone/>
                        <a:tabLst/>
                      </a:pPr>
                      <a:r>
                        <a:rPr kumimoji="0" lang="en-US" altLang="zh-CN" sz="1600" b="0" i="0" u="none" strike="noStrike" cap="none" normalizeH="0" baseline="0" smtClean="0">
                          <a:ln>
                            <a:noFill/>
                          </a:ln>
                          <a:solidFill>
                            <a:schemeClr val="hlink"/>
                          </a:solidFill>
                          <a:effectLst/>
                          <a:latin typeface="Tahoma" pitchFamily="34" charset="0"/>
                          <a:ea typeface="楷体_GB2312" pitchFamily="49" charset="-122"/>
                        </a:rPr>
                        <a:t>D3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78568" name="Text Box 40"/>
          <p:cNvSpPr txBox="1">
            <a:spLocks noChangeArrowheads="1"/>
          </p:cNvSpPr>
          <p:nvPr/>
        </p:nvSpPr>
        <p:spPr bwMode="auto">
          <a:xfrm>
            <a:off x="3059113" y="5078413"/>
            <a:ext cx="33845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1600"/>
              <a:t>A	B	C	D</a:t>
            </a:r>
          </a:p>
        </p:txBody>
      </p:sp>
      <p:sp>
        <p:nvSpPr>
          <p:cNvPr id="278570" name="Text Box 42"/>
          <p:cNvSpPr txBox="1">
            <a:spLocks noChangeArrowheads="1"/>
          </p:cNvSpPr>
          <p:nvPr/>
        </p:nvSpPr>
        <p:spPr bwMode="auto">
          <a:xfrm>
            <a:off x="2484438" y="5438775"/>
            <a:ext cx="43180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1400"/>
              <a:t>1</a:t>
            </a:r>
          </a:p>
          <a:p>
            <a:pPr>
              <a:spcBef>
                <a:spcPct val="50000"/>
              </a:spcBef>
            </a:pPr>
            <a:r>
              <a:rPr lang="en-US" altLang="zh-CN" sz="1400"/>
              <a:t>2</a:t>
            </a:r>
          </a:p>
          <a:p>
            <a:pPr>
              <a:spcBef>
                <a:spcPct val="50000"/>
              </a:spcBef>
            </a:pPr>
            <a:r>
              <a:rPr lang="en-US" altLang="zh-CN" sz="1400"/>
              <a:t>3</a:t>
            </a:r>
          </a:p>
        </p:txBody>
      </p:sp>
      <p:sp>
        <p:nvSpPr>
          <p:cNvPr id="278572" name="Text Box 44"/>
          <p:cNvSpPr txBox="1">
            <a:spLocks noChangeArrowheads="1"/>
          </p:cNvSpPr>
          <p:nvPr/>
        </p:nvSpPr>
        <p:spPr bwMode="auto">
          <a:xfrm>
            <a:off x="6659563" y="5949950"/>
            <a:ext cx="15843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单元格地址</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60</a:t>
            </a:fld>
            <a:endParaRPr lang="en-US" altLang="zh-CN"/>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noChangeArrowheads="1"/>
          </p:cNvSpPr>
          <p:nvPr>
            <p:ph type="title"/>
          </p:nvPr>
        </p:nvSpPr>
        <p:spPr/>
        <p:txBody>
          <a:bodyPr/>
          <a:lstStyle/>
          <a:p>
            <a:r>
              <a:rPr lang="en-US" altLang="zh-CN"/>
              <a:t>3 </a:t>
            </a:r>
            <a:r>
              <a:rPr lang="zh-CN" altLang="en-US"/>
              <a:t>销售报表的设计、排版</a:t>
            </a:r>
            <a:r>
              <a:rPr lang="en-US" altLang="zh-CN"/>
              <a:t>&gt;&gt; 2</a:t>
            </a:r>
            <a:r>
              <a:rPr lang="zh-CN" altLang="en-US"/>
              <a:t>．相关知识点</a:t>
            </a:r>
          </a:p>
        </p:txBody>
      </p:sp>
      <p:sp>
        <p:nvSpPr>
          <p:cNvPr id="280579" name="Rectangle 3"/>
          <p:cNvSpPr>
            <a:spLocks noGrp="1" noChangeArrowheads="1"/>
          </p:cNvSpPr>
          <p:nvPr>
            <p:ph type="body" idx="1"/>
          </p:nvPr>
        </p:nvSpPr>
        <p:spPr>
          <a:xfrm>
            <a:off x="684213" y="1412776"/>
            <a:ext cx="8197850" cy="4968006"/>
          </a:xfrm>
        </p:spPr>
        <p:txBody>
          <a:bodyPr/>
          <a:lstStyle/>
          <a:p>
            <a:pPr>
              <a:lnSpc>
                <a:spcPct val="90000"/>
              </a:lnSpc>
            </a:pPr>
            <a:r>
              <a:rPr lang="zh-CN" altLang="en-US" dirty="0"/>
              <a:t>（</a:t>
            </a:r>
            <a:r>
              <a:rPr lang="en-US" altLang="zh-CN" dirty="0"/>
              <a:t>11</a:t>
            </a:r>
            <a:r>
              <a:rPr lang="zh-CN" altLang="en-US" dirty="0"/>
              <a:t>）表格</a:t>
            </a:r>
            <a:r>
              <a:rPr lang="zh-CN" altLang="en-US" dirty="0" smtClean="0"/>
              <a:t>排序：</a:t>
            </a:r>
          </a:p>
          <a:p>
            <a:pPr lvl="1">
              <a:lnSpc>
                <a:spcPct val="90000"/>
              </a:lnSpc>
            </a:pPr>
            <a:r>
              <a:rPr lang="zh-CN" altLang="zh-CN" dirty="0">
                <a:solidFill>
                  <a:schemeClr val="tx1"/>
                </a:solidFill>
                <a:latin typeface="+mn-lt"/>
                <a:ea typeface="+mn-ea"/>
              </a:rPr>
              <a:t>“表格工具</a:t>
            </a:r>
            <a:r>
              <a:rPr lang="en-US" altLang="zh-CN" dirty="0">
                <a:solidFill>
                  <a:schemeClr val="tx1"/>
                </a:solidFill>
                <a:latin typeface="+mn-lt"/>
                <a:ea typeface="+mn-ea"/>
              </a:rPr>
              <a:t>|</a:t>
            </a:r>
            <a:r>
              <a:rPr lang="zh-CN" altLang="zh-CN" dirty="0">
                <a:solidFill>
                  <a:schemeClr val="tx1"/>
                </a:solidFill>
                <a:latin typeface="+mn-lt"/>
                <a:ea typeface="+mn-ea"/>
              </a:rPr>
              <a:t>布局→数据</a:t>
            </a:r>
            <a:r>
              <a:rPr lang="en-US" altLang="zh-CN" dirty="0">
                <a:solidFill>
                  <a:schemeClr val="tx1"/>
                </a:solidFill>
                <a:latin typeface="+mn-lt"/>
                <a:ea typeface="+mn-ea"/>
              </a:rPr>
              <a:t>|</a:t>
            </a:r>
            <a:r>
              <a:rPr lang="zh-CN" altLang="zh-CN" dirty="0">
                <a:solidFill>
                  <a:schemeClr val="tx1"/>
                </a:solidFill>
                <a:latin typeface="+mn-lt"/>
                <a:ea typeface="+mn-ea"/>
              </a:rPr>
              <a:t>排序”</a:t>
            </a:r>
            <a:r>
              <a:rPr lang="zh-CN" altLang="zh-CN" dirty="0" smtClean="0">
                <a:solidFill>
                  <a:schemeClr val="tx1"/>
                </a:solidFill>
                <a:latin typeface="+mn-lt"/>
                <a:ea typeface="+mn-ea"/>
              </a:rPr>
              <a:t>按钮</a:t>
            </a:r>
            <a:endParaRPr lang="en-US" altLang="zh-CN" dirty="0" smtClean="0">
              <a:solidFill>
                <a:schemeClr val="tx1"/>
              </a:solidFill>
              <a:latin typeface="+mn-lt"/>
              <a:ea typeface="+mn-ea"/>
            </a:endParaRPr>
          </a:p>
          <a:p>
            <a:pPr>
              <a:lnSpc>
                <a:spcPct val="90000"/>
              </a:lnSpc>
            </a:pPr>
            <a:r>
              <a:rPr lang="zh-CN" altLang="en-US" dirty="0" smtClean="0"/>
              <a:t>（</a:t>
            </a:r>
            <a:r>
              <a:rPr lang="en-US" altLang="zh-CN" dirty="0"/>
              <a:t>12</a:t>
            </a:r>
            <a:r>
              <a:rPr lang="zh-CN" altLang="en-US" dirty="0"/>
              <a:t>）</a:t>
            </a:r>
            <a:r>
              <a:rPr lang="zh-CN" altLang="en-US" dirty="0" smtClean="0"/>
              <a:t>表格样式</a:t>
            </a:r>
            <a:endParaRPr lang="zh-CN" altLang="en-US" dirty="0"/>
          </a:p>
          <a:p>
            <a:pPr lvl="1">
              <a:lnSpc>
                <a:spcPct val="90000"/>
              </a:lnSpc>
            </a:pPr>
            <a:r>
              <a:rPr lang="zh-CN" altLang="zh-CN" dirty="0">
                <a:solidFill>
                  <a:schemeClr val="tx1"/>
                </a:solidFill>
                <a:latin typeface="+mn-lt"/>
                <a:ea typeface="+mn-ea"/>
              </a:rPr>
              <a:t>“表格工具</a:t>
            </a:r>
            <a:r>
              <a:rPr lang="en-US" altLang="zh-CN" dirty="0">
                <a:solidFill>
                  <a:schemeClr val="tx1"/>
                </a:solidFill>
                <a:latin typeface="+mn-lt"/>
                <a:ea typeface="+mn-ea"/>
              </a:rPr>
              <a:t>|</a:t>
            </a:r>
            <a:r>
              <a:rPr lang="zh-CN" altLang="zh-CN" dirty="0">
                <a:solidFill>
                  <a:schemeClr val="tx1"/>
                </a:solidFill>
                <a:latin typeface="+mn-lt"/>
                <a:ea typeface="+mn-ea"/>
              </a:rPr>
              <a:t>设计→表格样式”</a:t>
            </a:r>
            <a:r>
              <a:rPr lang="zh-CN" altLang="zh-CN" dirty="0" smtClean="0">
                <a:solidFill>
                  <a:schemeClr val="tx1"/>
                </a:solidFill>
                <a:latin typeface="+mn-lt"/>
                <a:ea typeface="+mn-ea"/>
              </a:rPr>
              <a:t>组</a:t>
            </a:r>
            <a:endParaRPr lang="en-US" altLang="zh-CN" dirty="0" smtClean="0">
              <a:solidFill>
                <a:schemeClr val="tx1"/>
              </a:solidFill>
              <a:latin typeface="+mn-lt"/>
              <a:ea typeface="+mn-ea"/>
            </a:endParaRPr>
          </a:p>
          <a:p>
            <a:pPr>
              <a:lnSpc>
                <a:spcPct val="90000"/>
              </a:lnSpc>
            </a:pPr>
            <a:r>
              <a:rPr kumimoji="1" lang="zh-CN" altLang="en-US" dirty="0" smtClean="0"/>
              <a:t>（</a:t>
            </a:r>
            <a:r>
              <a:rPr kumimoji="1" lang="en-US" altLang="zh-CN" dirty="0"/>
              <a:t>13</a:t>
            </a:r>
            <a:r>
              <a:rPr kumimoji="1" lang="zh-CN" altLang="en-US" dirty="0"/>
              <a:t>）表格与文本间的相互转换</a:t>
            </a:r>
          </a:p>
          <a:p>
            <a:pPr lvl="1">
              <a:lnSpc>
                <a:spcPct val="90000"/>
              </a:lnSpc>
            </a:pPr>
            <a:r>
              <a:rPr kumimoji="1" lang="zh-CN" altLang="en-US" dirty="0"/>
              <a:t>在 </a:t>
            </a:r>
            <a:r>
              <a:rPr kumimoji="1" lang="en-US" altLang="zh-CN" dirty="0"/>
              <a:t>Word </a:t>
            </a:r>
            <a:r>
              <a:rPr kumimoji="1" lang="zh-CN" altLang="en-US" dirty="0"/>
              <a:t>中，文本可以转为表格，表格也可以转为文本，但转为表格的文本必须以一种分隔符（如逗号、空格、制表符等）间隔文本列</a:t>
            </a:r>
            <a:r>
              <a:rPr kumimoji="1" lang="zh-CN" altLang="en-US" dirty="0" smtClean="0"/>
              <a:t>。</a:t>
            </a:r>
            <a:endParaRPr kumimoji="1" lang="en-US" altLang="zh-CN" dirty="0" smtClean="0"/>
          </a:p>
          <a:p>
            <a:pPr lvl="1">
              <a:lnSpc>
                <a:spcPct val="90000"/>
              </a:lnSpc>
            </a:pPr>
            <a:r>
              <a:rPr lang="zh-CN" altLang="zh-CN" dirty="0" smtClean="0">
                <a:solidFill>
                  <a:schemeClr val="tx1"/>
                </a:solidFill>
                <a:latin typeface="+mn-lt"/>
                <a:ea typeface="+mn-ea"/>
              </a:rPr>
              <a:t>“</a:t>
            </a:r>
            <a:r>
              <a:rPr lang="zh-CN" altLang="zh-CN" dirty="0">
                <a:solidFill>
                  <a:schemeClr val="tx1"/>
                </a:solidFill>
                <a:latin typeface="+mn-lt"/>
                <a:ea typeface="+mn-ea"/>
              </a:rPr>
              <a:t>插入→表格</a:t>
            </a:r>
            <a:r>
              <a:rPr lang="en-US" altLang="zh-CN" dirty="0">
                <a:solidFill>
                  <a:schemeClr val="tx1"/>
                </a:solidFill>
                <a:latin typeface="+mn-lt"/>
                <a:ea typeface="+mn-ea"/>
              </a:rPr>
              <a:t>|</a:t>
            </a:r>
            <a:r>
              <a:rPr lang="zh-CN" altLang="zh-CN" dirty="0" smtClean="0">
                <a:solidFill>
                  <a:schemeClr val="tx1"/>
                </a:solidFill>
                <a:latin typeface="+mn-lt"/>
                <a:ea typeface="+mn-ea"/>
              </a:rPr>
              <a:t>表格→文本</a:t>
            </a:r>
            <a:r>
              <a:rPr lang="zh-CN" altLang="zh-CN" dirty="0">
                <a:solidFill>
                  <a:schemeClr val="tx1"/>
                </a:solidFill>
                <a:latin typeface="+mn-lt"/>
                <a:ea typeface="+mn-ea"/>
              </a:rPr>
              <a:t>转换成表格”命令</a:t>
            </a:r>
            <a:endParaRPr kumimoji="1" lang="zh-CN" altLang="en-US" dirty="0"/>
          </a:p>
          <a:p>
            <a:pPr lvl="1">
              <a:lnSpc>
                <a:spcPct val="90000"/>
              </a:lnSpc>
            </a:pPr>
            <a:r>
              <a:rPr lang="zh-CN" altLang="en-US" dirty="0" smtClean="0">
                <a:solidFill>
                  <a:schemeClr val="tx1"/>
                </a:solidFill>
                <a:latin typeface="+mn-lt"/>
                <a:ea typeface="+mn-ea"/>
              </a:rPr>
              <a:t>“</a:t>
            </a:r>
            <a:r>
              <a:rPr lang="zh-CN" altLang="zh-CN" dirty="0" smtClean="0">
                <a:solidFill>
                  <a:schemeClr val="tx1"/>
                </a:solidFill>
                <a:latin typeface="+mn-lt"/>
                <a:ea typeface="+mn-ea"/>
              </a:rPr>
              <a:t>表格</a:t>
            </a:r>
            <a:r>
              <a:rPr lang="zh-CN" altLang="zh-CN" dirty="0">
                <a:solidFill>
                  <a:schemeClr val="tx1"/>
                </a:solidFill>
                <a:latin typeface="+mn-lt"/>
                <a:ea typeface="+mn-ea"/>
              </a:rPr>
              <a:t>工具</a:t>
            </a:r>
            <a:r>
              <a:rPr lang="en-US" altLang="zh-CN" dirty="0">
                <a:solidFill>
                  <a:schemeClr val="tx1"/>
                </a:solidFill>
                <a:latin typeface="+mn-lt"/>
                <a:ea typeface="+mn-ea"/>
              </a:rPr>
              <a:t>|</a:t>
            </a:r>
            <a:r>
              <a:rPr lang="zh-CN" altLang="zh-CN" dirty="0">
                <a:solidFill>
                  <a:schemeClr val="tx1"/>
                </a:solidFill>
                <a:latin typeface="+mn-lt"/>
                <a:ea typeface="+mn-ea"/>
              </a:rPr>
              <a:t>布局→数据</a:t>
            </a:r>
            <a:r>
              <a:rPr lang="en-US" altLang="zh-CN" dirty="0">
                <a:solidFill>
                  <a:schemeClr val="tx1"/>
                </a:solidFill>
                <a:latin typeface="+mn-lt"/>
                <a:ea typeface="+mn-ea"/>
              </a:rPr>
              <a:t>|</a:t>
            </a:r>
            <a:r>
              <a:rPr lang="zh-CN" altLang="zh-CN" dirty="0">
                <a:solidFill>
                  <a:schemeClr val="tx1"/>
                </a:solidFill>
                <a:latin typeface="+mn-lt"/>
                <a:ea typeface="+mn-ea"/>
              </a:rPr>
              <a:t>转换为文本”按钮</a:t>
            </a:r>
            <a:r>
              <a:rPr kumimoji="1" lang="zh-CN" altLang="en-US" dirty="0" smtClean="0"/>
              <a:t>，</a:t>
            </a:r>
            <a:r>
              <a:rPr kumimoji="1" lang="zh-CN" altLang="en-US" dirty="0"/>
              <a:t>详细操作步骤参见课堂实践。</a:t>
            </a:r>
          </a:p>
          <a:p>
            <a:pPr>
              <a:lnSpc>
                <a:spcPct val="90000"/>
              </a:lnSpc>
            </a:pPr>
            <a:r>
              <a:rPr kumimoji="1" lang="zh-CN" altLang="en-US" dirty="0"/>
              <a:t>（</a:t>
            </a:r>
            <a:r>
              <a:rPr kumimoji="1" lang="en-US" altLang="zh-CN" dirty="0"/>
              <a:t>14</a:t>
            </a:r>
            <a:r>
              <a:rPr kumimoji="1" lang="zh-CN" altLang="en-US" dirty="0"/>
              <a:t>）预览与打印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61</a:t>
            </a:fld>
            <a:endParaRPr lang="en-US" altLang="zh-CN"/>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r>
              <a:rPr lang="en-US" altLang="zh-CN"/>
              <a:t>3 </a:t>
            </a:r>
            <a:r>
              <a:rPr lang="zh-CN" altLang="en-US"/>
              <a:t>销售报表的设计、排版</a:t>
            </a:r>
            <a:r>
              <a:rPr lang="en-US" altLang="zh-CN"/>
              <a:t>&gt;&gt; 3</a:t>
            </a:r>
            <a:r>
              <a:rPr lang="zh-CN" altLang="en-US"/>
              <a:t>．实现方法 </a:t>
            </a:r>
          </a:p>
        </p:txBody>
      </p:sp>
      <p:sp>
        <p:nvSpPr>
          <p:cNvPr id="119811" name="Rectangle 3"/>
          <p:cNvSpPr>
            <a:spLocks noGrp="1" noChangeArrowheads="1"/>
          </p:cNvSpPr>
          <p:nvPr>
            <p:ph type="body" idx="1"/>
          </p:nvPr>
        </p:nvSpPr>
        <p:spPr/>
        <p:txBody>
          <a:bodyPr/>
          <a:lstStyle/>
          <a:p>
            <a:r>
              <a:rPr lang="zh-CN" altLang="en-US"/>
              <a:t>新建 </a:t>
            </a:r>
            <a:r>
              <a:rPr lang="en-US" altLang="zh-CN"/>
              <a:t>Word </a:t>
            </a:r>
            <a:r>
              <a:rPr lang="zh-CN" altLang="en-US"/>
              <a:t>文档，单击</a:t>
            </a:r>
            <a:r>
              <a:rPr lang="zh-CN" altLang="en-US">
                <a:latin typeface="Arial"/>
              </a:rPr>
              <a:t>“</a:t>
            </a:r>
            <a:r>
              <a:rPr lang="zh-CN" altLang="en-US"/>
              <a:t>文件→页面设置</a:t>
            </a:r>
            <a:r>
              <a:rPr lang="zh-CN" altLang="en-US">
                <a:latin typeface="Arial"/>
              </a:rPr>
              <a:t>”</a:t>
            </a:r>
            <a:r>
              <a:rPr lang="zh-CN" altLang="en-US"/>
              <a:t>命令，打开</a:t>
            </a:r>
            <a:r>
              <a:rPr lang="zh-CN" altLang="en-US">
                <a:latin typeface="Arial"/>
              </a:rPr>
              <a:t>“</a:t>
            </a:r>
            <a:r>
              <a:rPr lang="zh-CN" altLang="en-US"/>
              <a:t>页面设置</a:t>
            </a:r>
            <a:r>
              <a:rPr lang="zh-CN" altLang="en-US">
                <a:latin typeface="Arial"/>
              </a:rPr>
              <a:t>”</a:t>
            </a:r>
            <a:r>
              <a:rPr lang="zh-CN" altLang="en-US"/>
              <a:t>对话框，选择</a:t>
            </a:r>
            <a:r>
              <a:rPr lang="zh-CN" altLang="en-US">
                <a:latin typeface="Arial"/>
              </a:rPr>
              <a:t>“</a:t>
            </a:r>
            <a:r>
              <a:rPr lang="zh-CN" altLang="en-US"/>
              <a:t>页边距</a:t>
            </a:r>
            <a:r>
              <a:rPr lang="zh-CN" altLang="en-US">
                <a:latin typeface="Arial"/>
              </a:rPr>
              <a:t>”</a:t>
            </a:r>
            <a:r>
              <a:rPr lang="zh-CN" altLang="en-US"/>
              <a:t>选项卡，选择</a:t>
            </a:r>
            <a:r>
              <a:rPr lang="zh-CN" altLang="en-US">
                <a:latin typeface="Arial"/>
              </a:rPr>
              <a:t>“</a:t>
            </a:r>
            <a:r>
              <a:rPr lang="zh-CN" altLang="en-US"/>
              <a:t>横向</a:t>
            </a:r>
            <a:r>
              <a:rPr lang="zh-CN" altLang="en-US">
                <a:latin typeface="Arial"/>
              </a:rPr>
              <a:t>”</a:t>
            </a:r>
            <a:r>
              <a:rPr lang="zh-CN" altLang="en-US"/>
              <a:t>方向。</a:t>
            </a:r>
          </a:p>
          <a:p>
            <a:r>
              <a:rPr lang="zh-CN" altLang="en-US"/>
              <a:t>在文档中输入表格题目</a:t>
            </a:r>
            <a:r>
              <a:rPr lang="zh-CN" altLang="en-US">
                <a:latin typeface="Arial"/>
              </a:rPr>
              <a:t>“</a:t>
            </a:r>
            <a:r>
              <a:rPr lang="zh-CN" altLang="en-US"/>
              <a:t>主板季度销售报表</a:t>
            </a:r>
            <a:r>
              <a:rPr lang="zh-CN" altLang="en-US">
                <a:latin typeface="Arial"/>
              </a:rPr>
              <a:t>”</a:t>
            </a:r>
            <a:r>
              <a:rPr lang="zh-CN" altLang="en-US"/>
              <a:t>和表格信息</a:t>
            </a:r>
            <a:r>
              <a:rPr lang="zh-CN" altLang="en-US">
                <a:latin typeface="Arial"/>
              </a:rPr>
              <a:t>“</a:t>
            </a:r>
            <a:r>
              <a:rPr lang="zh-CN" altLang="en-US"/>
              <a:t>部门： 负责人： 年 月 日</a:t>
            </a:r>
            <a:r>
              <a:rPr lang="zh-CN" altLang="en-US">
                <a:latin typeface="Arial"/>
              </a:rPr>
              <a:t>”</a:t>
            </a:r>
            <a:r>
              <a:rPr lang="zh-CN" altLang="en-US"/>
              <a:t>，并将表格题目设置为三号黑体加粗，居中对齐。</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62</a:t>
            </a:fld>
            <a:endParaRPr lang="en-US" altLang="zh-CN"/>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US" altLang="zh-CN"/>
              <a:t>3 </a:t>
            </a:r>
            <a:r>
              <a:rPr lang="zh-CN" altLang="en-US"/>
              <a:t>销售报表的设计、排版</a:t>
            </a:r>
            <a:r>
              <a:rPr lang="en-US" altLang="zh-CN"/>
              <a:t>&gt;&gt; 3</a:t>
            </a:r>
            <a:r>
              <a:rPr lang="zh-CN" altLang="en-US"/>
              <a:t>．实现方法</a:t>
            </a:r>
          </a:p>
        </p:txBody>
      </p:sp>
      <p:sp>
        <p:nvSpPr>
          <p:cNvPr id="120835" name="Rectangle 3"/>
          <p:cNvSpPr>
            <a:spLocks noGrp="1" noChangeArrowheads="1"/>
          </p:cNvSpPr>
          <p:nvPr>
            <p:ph type="body" idx="1"/>
          </p:nvPr>
        </p:nvSpPr>
        <p:spPr>
          <a:xfrm>
            <a:off x="684213" y="1557338"/>
            <a:ext cx="8197850" cy="4824412"/>
          </a:xfrm>
        </p:spPr>
        <p:txBody>
          <a:bodyPr/>
          <a:lstStyle/>
          <a:p>
            <a:pPr>
              <a:lnSpc>
                <a:spcPct val="90000"/>
              </a:lnSpc>
            </a:pPr>
            <a:r>
              <a:rPr lang="zh-CN" altLang="en-US" dirty="0"/>
              <a:t>（</a:t>
            </a:r>
            <a:r>
              <a:rPr lang="en-US" altLang="zh-CN" dirty="0"/>
              <a:t>1</a:t>
            </a:r>
            <a:r>
              <a:rPr lang="zh-CN" altLang="en-US" dirty="0"/>
              <a:t>）创建一个</a:t>
            </a:r>
            <a:r>
              <a:rPr lang="en-US" altLang="zh-CN" dirty="0"/>
              <a:t>6 </a:t>
            </a:r>
            <a:r>
              <a:rPr lang="zh-CN" altLang="en-US" dirty="0"/>
              <a:t>行</a:t>
            </a:r>
            <a:r>
              <a:rPr lang="en-US" altLang="zh-CN" dirty="0"/>
              <a:t>×10 </a:t>
            </a:r>
            <a:r>
              <a:rPr lang="zh-CN" altLang="en-US" dirty="0"/>
              <a:t>列表格</a:t>
            </a:r>
          </a:p>
          <a:p>
            <a:pPr>
              <a:lnSpc>
                <a:spcPct val="90000"/>
              </a:lnSpc>
            </a:pPr>
            <a:endParaRPr lang="zh-CN" altLang="en-US" dirty="0"/>
          </a:p>
          <a:p>
            <a:pPr>
              <a:lnSpc>
                <a:spcPct val="90000"/>
              </a:lnSpc>
            </a:pPr>
            <a:endParaRPr lang="zh-CN" altLang="en-US" dirty="0"/>
          </a:p>
          <a:p>
            <a:pPr>
              <a:lnSpc>
                <a:spcPct val="90000"/>
              </a:lnSpc>
            </a:pPr>
            <a:endParaRPr lang="zh-CN" altLang="en-US" dirty="0"/>
          </a:p>
          <a:p>
            <a:pPr>
              <a:lnSpc>
                <a:spcPct val="90000"/>
              </a:lnSpc>
            </a:pPr>
            <a:endParaRPr lang="zh-CN" altLang="en-US" dirty="0"/>
          </a:p>
          <a:p>
            <a:pPr>
              <a:lnSpc>
                <a:spcPct val="90000"/>
              </a:lnSpc>
            </a:pPr>
            <a:endParaRPr lang="zh-CN" altLang="en-US" dirty="0"/>
          </a:p>
          <a:p>
            <a:pPr>
              <a:lnSpc>
                <a:spcPct val="90000"/>
              </a:lnSpc>
            </a:pPr>
            <a:endParaRPr lang="zh-CN" altLang="en-US" dirty="0"/>
          </a:p>
          <a:p>
            <a:pPr>
              <a:lnSpc>
                <a:spcPct val="90000"/>
              </a:lnSpc>
            </a:pPr>
            <a:endParaRPr lang="zh-CN" altLang="en-US" dirty="0"/>
          </a:p>
        </p:txBody>
      </p:sp>
      <p:pic>
        <p:nvPicPr>
          <p:cNvPr id="1208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9270" y="2204864"/>
            <a:ext cx="4510978" cy="388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37" name="Text Box 5"/>
          <p:cNvSpPr txBox="1">
            <a:spLocks noChangeArrowheads="1"/>
          </p:cNvSpPr>
          <p:nvPr/>
        </p:nvSpPr>
        <p:spPr bwMode="auto">
          <a:xfrm>
            <a:off x="900113" y="2852738"/>
            <a:ext cx="30956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2000" dirty="0"/>
              <a:t>“插入→表格</a:t>
            </a:r>
            <a:r>
              <a:rPr lang="en-US" altLang="zh-CN" sz="2000" dirty="0"/>
              <a:t>|</a:t>
            </a:r>
            <a:r>
              <a:rPr lang="zh-CN" altLang="zh-CN" sz="2000" dirty="0"/>
              <a:t>表格”按钮</a:t>
            </a:r>
            <a:endParaRPr lang="zh-CN" altLang="en-US" sz="2000"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63</a:t>
            </a:fld>
            <a:endParaRPr lang="en-US" altLang="zh-CN"/>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US" altLang="zh-CN"/>
              <a:t>3 </a:t>
            </a:r>
            <a:r>
              <a:rPr lang="zh-CN" altLang="en-US"/>
              <a:t>销售报表的设计、排版</a:t>
            </a:r>
            <a:r>
              <a:rPr lang="en-US" altLang="zh-CN"/>
              <a:t>&gt;&gt; 3</a:t>
            </a:r>
            <a:r>
              <a:rPr lang="zh-CN" altLang="en-US"/>
              <a:t>．实现方法</a:t>
            </a:r>
          </a:p>
        </p:txBody>
      </p:sp>
      <p:pic>
        <p:nvPicPr>
          <p:cNvPr id="12083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31" y="2276872"/>
            <a:ext cx="9082469"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973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4437112"/>
            <a:ext cx="9144000" cy="1224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563888" y="3861048"/>
            <a:ext cx="2448272" cy="369332"/>
          </a:xfrm>
          <a:prstGeom prst="rect">
            <a:avLst/>
          </a:prstGeom>
          <a:noFill/>
        </p:spPr>
        <p:txBody>
          <a:bodyPr wrap="square" rtlCol="0">
            <a:spAutoFit/>
          </a:bodyPr>
          <a:lstStyle/>
          <a:p>
            <a:r>
              <a:rPr lang="zh-CN" altLang="en-US" dirty="0" smtClean="0"/>
              <a:t>表格工具选项卡</a:t>
            </a:r>
            <a:endParaRPr lang="zh-CN" altLang="en-US" dirty="0"/>
          </a:p>
        </p:txBody>
      </p:sp>
      <p:sp>
        <p:nvSpPr>
          <p:cNvPr id="3" name="灯片编号占位符 2"/>
          <p:cNvSpPr>
            <a:spLocks noGrp="1"/>
          </p:cNvSpPr>
          <p:nvPr>
            <p:ph type="sldNum" sz="quarter" idx="12"/>
          </p:nvPr>
        </p:nvSpPr>
        <p:spPr/>
        <p:txBody>
          <a:bodyPr/>
          <a:lstStyle/>
          <a:p>
            <a:fld id="{F0D39DE6-22DC-4866-9A65-23BCF6534BB8}" type="slidenum">
              <a:rPr lang="en-US" altLang="zh-CN" smtClean="0"/>
              <a:pPr/>
              <a:t>64</a:t>
            </a:fld>
            <a:endParaRPr lang="en-US" altLang="zh-CN"/>
          </a:p>
        </p:txBody>
      </p:sp>
    </p:spTree>
    <p:extLst>
      <p:ext uri="{BB962C8B-B14F-4D97-AF65-F5344CB8AC3E}">
        <p14:creationId xmlns:p14="http://schemas.microsoft.com/office/powerpoint/2010/main" val="219887547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en-US" altLang="zh-CN"/>
              <a:t>3 </a:t>
            </a:r>
            <a:r>
              <a:rPr lang="zh-CN" altLang="en-US"/>
              <a:t>销售报表的设计、排版</a:t>
            </a:r>
            <a:r>
              <a:rPr lang="en-US" altLang="zh-CN"/>
              <a:t>&gt;&gt; 3</a:t>
            </a:r>
            <a:r>
              <a:rPr lang="zh-CN" altLang="en-US"/>
              <a:t>．实现方法</a:t>
            </a:r>
          </a:p>
        </p:txBody>
      </p:sp>
      <p:sp>
        <p:nvSpPr>
          <p:cNvPr id="123907" name="Rectangle 3"/>
          <p:cNvSpPr>
            <a:spLocks noGrp="1" noChangeArrowheads="1"/>
          </p:cNvSpPr>
          <p:nvPr>
            <p:ph type="body" idx="1"/>
          </p:nvPr>
        </p:nvSpPr>
        <p:spPr>
          <a:xfrm>
            <a:off x="684213" y="1485900"/>
            <a:ext cx="8197850" cy="1295400"/>
          </a:xfrm>
        </p:spPr>
        <p:txBody>
          <a:bodyPr/>
          <a:lstStyle/>
          <a:p>
            <a:pPr>
              <a:lnSpc>
                <a:spcPct val="90000"/>
              </a:lnSpc>
            </a:pPr>
            <a:r>
              <a:rPr lang="zh-CN" altLang="en-US" dirty="0" smtClean="0"/>
              <a:t>（</a:t>
            </a:r>
            <a:r>
              <a:rPr lang="en-US" altLang="zh-CN" dirty="0" smtClean="0"/>
              <a:t>2</a:t>
            </a:r>
            <a:r>
              <a:rPr lang="zh-CN" altLang="en-US" dirty="0" smtClean="0"/>
              <a:t>）插入行、列，形成</a:t>
            </a:r>
            <a:r>
              <a:rPr lang="en-US" altLang="zh-CN" dirty="0" smtClean="0"/>
              <a:t>7</a:t>
            </a:r>
            <a:r>
              <a:rPr lang="zh-CN" altLang="en-US" dirty="0" smtClean="0"/>
              <a:t>行</a:t>
            </a:r>
            <a:r>
              <a:rPr lang="en-US" altLang="zh-CN" dirty="0" smtClean="0"/>
              <a:t>×11</a:t>
            </a:r>
            <a:r>
              <a:rPr lang="zh-CN" altLang="en-US" dirty="0" smtClean="0"/>
              <a:t>列的表格。</a:t>
            </a:r>
          </a:p>
          <a:p>
            <a:pPr lvl="1">
              <a:lnSpc>
                <a:spcPct val="90000"/>
              </a:lnSpc>
            </a:pPr>
            <a:r>
              <a:rPr lang="zh-CN" altLang="zh-CN" dirty="0">
                <a:solidFill>
                  <a:schemeClr val="tx1"/>
                </a:solidFill>
                <a:latin typeface="+mn-lt"/>
                <a:ea typeface="+mn-ea"/>
              </a:rPr>
              <a:t>“表格工具</a:t>
            </a:r>
            <a:r>
              <a:rPr lang="en-US" altLang="zh-CN" dirty="0">
                <a:solidFill>
                  <a:schemeClr val="tx1"/>
                </a:solidFill>
                <a:latin typeface="+mn-lt"/>
                <a:ea typeface="+mn-ea"/>
              </a:rPr>
              <a:t>|</a:t>
            </a:r>
            <a:r>
              <a:rPr lang="zh-CN" altLang="zh-CN" dirty="0">
                <a:solidFill>
                  <a:schemeClr val="tx1"/>
                </a:solidFill>
                <a:latin typeface="+mn-lt"/>
                <a:ea typeface="+mn-ea"/>
              </a:rPr>
              <a:t>布局→行和列</a:t>
            </a:r>
            <a:r>
              <a:rPr lang="en-US" altLang="zh-CN" dirty="0">
                <a:solidFill>
                  <a:schemeClr val="tx1"/>
                </a:solidFill>
                <a:latin typeface="+mn-lt"/>
                <a:ea typeface="+mn-ea"/>
              </a:rPr>
              <a:t>|</a:t>
            </a:r>
            <a:r>
              <a:rPr lang="zh-CN" altLang="zh-CN" dirty="0">
                <a:solidFill>
                  <a:schemeClr val="tx1"/>
                </a:solidFill>
                <a:latin typeface="+mn-lt"/>
                <a:ea typeface="+mn-ea"/>
              </a:rPr>
              <a:t>在下方插入”</a:t>
            </a:r>
            <a:r>
              <a:rPr lang="zh-CN" altLang="zh-CN" dirty="0" smtClean="0">
                <a:solidFill>
                  <a:schemeClr val="tx1"/>
                </a:solidFill>
                <a:latin typeface="+mn-lt"/>
                <a:ea typeface="+mn-ea"/>
              </a:rPr>
              <a:t>按钮</a:t>
            </a:r>
            <a:endParaRPr lang="en-US" altLang="zh-CN" dirty="0" smtClean="0">
              <a:solidFill>
                <a:schemeClr val="tx1"/>
              </a:solidFill>
              <a:latin typeface="+mn-lt"/>
              <a:ea typeface="+mn-ea"/>
            </a:endParaRPr>
          </a:p>
          <a:p>
            <a:pPr lvl="1">
              <a:lnSpc>
                <a:spcPct val="90000"/>
              </a:lnSpc>
            </a:pPr>
            <a:endParaRPr lang="en-US" altLang="zh-CN" dirty="0" smtClean="0"/>
          </a:p>
          <a:p>
            <a:pPr>
              <a:lnSpc>
                <a:spcPct val="90000"/>
              </a:lnSpc>
            </a:pPr>
            <a:r>
              <a:rPr lang="zh-CN" altLang="en-US" dirty="0" smtClean="0"/>
              <a:t>（</a:t>
            </a:r>
            <a:r>
              <a:rPr lang="en-US" altLang="zh-CN" dirty="0"/>
              <a:t>3</a:t>
            </a:r>
            <a:r>
              <a:rPr lang="zh-CN" altLang="en-US" dirty="0"/>
              <a:t>）调整表格行高和列宽</a:t>
            </a:r>
          </a:p>
          <a:p>
            <a:pPr lvl="1">
              <a:lnSpc>
                <a:spcPct val="90000"/>
              </a:lnSpc>
            </a:pPr>
            <a:r>
              <a:rPr kumimoji="1" lang="zh-CN" altLang="en-US" dirty="0"/>
              <a:t>要求</a:t>
            </a:r>
            <a:r>
              <a:rPr kumimoji="1" lang="zh-CN" altLang="en-US" dirty="0" smtClean="0"/>
              <a:t>：</a:t>
            </a:r>
            <a:r>
              <a:rPr lang="zh-CN" altLang="zh-CN" dirty="0">
                <a:solidFill>
                  <a:schemeClr val="tx1"/>
                </a:solidFill>
                <a:latin typeface="+mn-lt"/>
                <a:ea typeface="+mn-ea"/>
              </a:rPr>
              <a:t>所有行的行高均设置为“</a:t>
            </a:r>
            <a:r>
              <a:rPr lang="en-US" altLang="zh-CN" dirty="0">
                <a:solidFill>
                  <a:schemeClr val="tx1"/>
                </a:solidFill>
                <a:latin typeface="+mn-lt"/>
                <a:ea typeface="+mn-ea"/>
              </a:rPr>
              <a:t>0.8</a:t>
            </a:r>
            <a:r>
              <a:rPr lang="zh-CN" altLang="zh-CN" dirty="0">
                <a:solidFill>
                  <a:schemeClr val="tx1"/>
                </a:solidFill>
                <a:latin typeface="+mn-lt"/>
                <a:ea typeface="+mn-ea"/>
              </a:rPr>
              <a:t>厘米”；第二至第十列的列宽设置为“</a:t>
            </a:r>
            <a:r>
              <a:rPr lang="en-US" altLang="zh-CN" dirty="0">
                <a:solidFill>
                  <a:schemeClr val="tx1"/>
                </a:solidFill>
                <a:latin typeface="+mn-lt"/>
                <a:ea typeface="+mn-ea"/>
              </a:rPr>
              <a:t>2</a:t>
            </a:r>
            <a:r>
              <a:rPr lang="zh-CN" altLang="zh-CN" dirty="0">
                <a:solidFill>
                  <a:schemeClr val="tx1"/>
                </a:solidFill>
                <a:latin typeface="+mn-lt"/>
                <a:ea typeface="+mn-ea"/>
              </a:rPr>
              <a:t>厘米”，第一、第十一列的列宽为“</a:t>
            </a:r>
            <a:r>
              <a:rPr lang="en-US" altLang="zh-CN" dirty="0">
                <a:solidFill>
                  <a:schemeClr val="tx1"/>
                </a:solidFill>
                <a:latin typeface="+mn-lt"/>
                <a:ea typeface="+mn-ea"/>
              </a:rPr>
              <a:t>3</a:t>
            </a:r>
            <a:r>
              <a:rPr lang="zh-CN" altLang="zh-CN" dirty="0">
                <a:solidFill>
                  <a:schemeClr val="tx1"/>
                </a:solidFill>
                <a:latin typeface="+mn-lt"/>
                <a:ea typeface="+mn-ea"/>
              </a:rPr>
              <a:t>厘米”</a:t>
            </a:r>
            <a:r>
              <a:rPr kumimoji="1" lang="zh-CN" altLang="en-US" dirty="0" smtClean="0"/>
              <a:t>。 </a:t>
            </a:r>
            <a:endParaRPr kumimoji="1" lang="en-US" altLang="zh-CN" dirty="0" smtClean="0"/>
          </a:p>
          <a:p>
            <a:pPr lvl="1">
              <a:lnSpc>
                <a:spcPct val="90000"/>
              </a:lnSpc>
            </a:pPr>
            <a:r>
              <a:rPr lang="zh-CN" altLang="zh-CN" dirty="0">
                <a:solidFill>
                  <a:schemeClr val="tx1"/>
                </a:solidFill>
                <a:latin typeface="+mn-lt"/>
                <a:ea typeface="+mn-ea"/>
              </a:rPr>
              <a:t>“表格工具</a:t>
            </a:r>
            <a:r>
              <a:rPr lang="en-US" altLang="zh-CN" dirty="0">
                <a:solidFill>
                  <a:schemeClr val="tx1"/>
                </a:solidFill>
                <a:latin typeface="+mn-lt"/>
                <a:ea typeface="+mn-ea"/>
              </a:rPr>
              <a:t>|</a:t>
            </a:r>
            <a:r>
              <a:rPr lang="zh-CN" altLang="zh-CN" dirty="0">
                <a:solidFill>
                  <a:schemeClr val="tx1"/>
                </a:solidFill>
                <a:latin typeface="+mn-lt"/>
                <a:ea typeface="+mn-ea"/>
              </a:rPr>
              <a:t>布局→单元格大小”组中的“高度”</a:t>
            </a:r>
            <a:r>
              <a:rPr lang="zh-CN" altLang="zh-CN" dirty="0" smtClean="0">
                <a:solidFill>
                  <a:schemeClr val="tx1"/>
                </a:solidFill>
                <a:latin typeface="+mn-lt"/>
                <a:ea typeface="+mn-ea"/>
              </a:rPr>
              <a:t>栏</a:t>
            </a:r>
            <a:r>
              <a:rPr lang="zh-CN" altLang="en-US" dirty="0" smtClean="0">
                <a:solidFill>
                  <a:schemeClr val="tx1"/>
                </a:solidFill>
                <a:latin typeface="+mn-lt"/>
                <a:ea typeface="+mn-ea"/>
              </a:rPr>
              <a:t>和“宽度”栏</a:t>
            </a:r>
            <a:endParaRPr kumimoji="1"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65</a:t>
            </a:fld>
            <a:endParaRPr lang="en-US" altLang="zh-CN"/>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p:txBody>
          <a:bodyPr/>
          <a:lstStyle/>
          <a:p>
            <a:r>
              <a:rPr lang="en-US" altLang="zh-CN"/>
              <a:t>3 </a:t>
            </a:r>
            <a:r>
              <a:rPr lang="zh-CN" altLang="en-US"/>
              <a:t>销售报表的设计、排版</a:t>
            </a:r>
            <a:r>
              <a:rPr lang="en-US" altLang="zh-CN"/>
              <a:t>&gt;&gt; 3</a:t>
            </a:r>
            <a:r>
              <a:rPr lang="zh-CN" altLang="en-US"/>
              <a:t>．实现方法</a:t>
            </a:r>
          </a:p>
        </p:txBody>
      </p:sp>
      <p:sp>
        <p:nvSpPr>
          <p:cNvPr id="317443" name="Rectangle 3"/>
          <p:cNvSpPr>
            <a:spLocks noGrp="1" noChangeArrowheads="1"/>
          </p:cNvSpPr>
          <p:nvPr>
            <p:ph type="body" idx="1"/>
          </p:nvPr>
        </p:nvSpPr>
        <p:spPr/>
        <p:txBody>
          <a:bodyPr/>
          <a:lstStyle/>
          <a:p>
            <a:r>
              <a:rPr lang="zh-CN" altLang="en-US"/>
              <a:t>（</a:t>
            </a:r>
            <a:r>
              <a:rPr lang="en-US" altLang="zh-CN"/>
              <a:t>4</a:t>
            </a:r>
            <a:r>
              <a:rPr lang="zh-CN" altLang="en-US"/>
              <a:t>）合并单元格  </a:t>
            </a:r>
          </a:p>
          <a:p>
            <a:endParaRPr lang="en-US" altLang="zh-CN"/>
          </a:p>
        </p:txBody>
      </p:sp>
      <p:sp>
        <p:nvSpPr>
          <p:cNvPr id="317444" name="Rectangle 4"/>
          <p:cNvSpPr>
            <a:spLocks noChangeArrowheads="1"/>
          </p:cNvSpPr>
          <p:nvPr/>
        </p:nvSpPr>
        <p:spPr bwMode="auto">
          <a:xfrm>
            <a:off x="0" y="2133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pic>
        <p:nvPicPr>
          <p:cNvPr id="31744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2652713"/>
            <a:ext cx="8064500" cy="1770062"/>
          </a:xfrm>
          <a:prstGeom prst="rect">
            <a:avLst/>
          </a:prstGeom>
          <a:noFill/>
          <a:extLst>
            <a:ext uri="{909E8E84-426E-40DD-AFC4-6F175D3DCCD1}">
              <a14:hiddenFill xmlns:a14="http://schemas.microsoft.com/office/drawing/2010/main">
                <a:solidFill>
                  <a:srgbClr val="FFFFFF"/>
                </a:solidFill>
              </a14:hiddenFill>
            </a:ext>
          </a:extLst>
        </p:spPr>
      </p:pic>
      <p:sp>
        <p:nvSpPr>
          <p:cNvPr id="317446" name="Text Box 6"/>
          <p:cNvSpPr txBox="1">
            <a:spLocks noChangeArrowheads="1"/>
          </p:cNvSpPr>
          <p:nvPr/>
        </p:nvSpPr>
        <p:spPr bwMode="auto">
          <a:xfrm>
            <a:off x="539750" y="4597400"/>
            <a:ext cx="8135938"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2400" dirty="0"/>
              <a:t>单击“表格工具</a:t>
            </a:r>
            <a:r>
              <a:rPr lang="en-US" altLang="zh-CN" sz="2400" dirty="0"/>
              <a:t>|</a:t>
            </a:r>
            <a:r>
              <a:rPr lang="zh-CN" altLang="zh-CN" sz="2400" dirty="0"/>
              <a:t>布局→合并</a:t>
            </a:r>
            <a:r>
              <a:rPr lang="en-US" altLang="zh-CN" sz="2400" dirty="0"/>
              <a:t>|</a:t>
            </a:r>
            <a:r>
              <a:rPr lang="zh-CN" altLang="zh-CN" sz="2400" dirty="0"/>
              <a:t>合并单元格”按钮</a:t>
            </a:r>
            <a:r>
              <a:rPr kumimoji="1" lang="zh-CN" altLang="en-US" sz="2200" dirty="0" smtClean="0">
                <a:ea typeface="楷体_GB2312" pitchFamily="49" charset="-122"/>
              </a:rPr>
              <a:t>，</a:t>
            </a:r>
            <a:r>
              <a:rPr kumimoji="1" lang="zh-CN" altLang="en-US" sz="2200" dirty="0">
                <a:ea typeface="楷体_GB2312" pitchFamily="49" charset="-122"/>
              </a:rPr>
              <a:t>或快捷菜单中的</a:t>
            </a:r>
            <a:r>
              <a:rPr kumimoji="1" lang="zh-CN" altLang="en-US" sz="2200" dirty="0">
                <a:latin typeface="Arial"/>
                <a:ea typeface="楷体_GB2312" pitchFamily="49" charset="-122"/>
              </a:rPr>
              <a:t>“</a:t>
            </a:r>
            <a:r>
              <a:rPr kumimoji="1" lang="zh-CN" altLang="en-US" sz="2200" dirty="0">
                <a:ea typeface="楷体_GB2312" pitchFamily="49" charset="-122"/>
              </a:rPr>
              <a:t>合并单元格</a:t>
            </a:r>
            <a:r>
              <a:rPr kumimoji="1" lang="zh-CN" altLang="en-US" sz="2200" dirty="0">
                <a:latin typeface="Arial"/>
                <a:ea typeface="楷体_GB2312" pitchFamily="49" charset="-122"/>
              </a:rPr>
              <a:t>”</a:t>
            </a:r>
            <a:r>
              <a:rPr kumimoji="1" lang="zh-CN" altLang="en-US" sz="2200" dirty="0">
                <a:ea typeface="楷体_GB2312" pitchFamily="49" charset="-122"/>
              </a:rPr>
              <a:t>命令。</a:t>
            </a:r>
          </a:p>
        </p:txBody>
      </p:sp>
      <p:sp>
        <p:nvSpPr>
          <p:cNvPr id="317447" name="Oval 7"/>
          <p:cNvSpPr>
            <a:spLocks noChangeArrowheads="1"/>
          </p:cNvSpPr>
          <p:nvPr/>
        </p:nvSpPr>
        <p:spPr bwMode="auto">
          <a:xfrm>
            <a:off x="179388" y="2436813"/>
            <a:ext cx="8640762" cy="1081087"/>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66</a:t>
            </a:fld>
            <a:endParaRPr lang="en-US" altLang="zh-CN"/>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en-US" altLang="zh-CN"/>
              <a:t>3 </a:t>
            </a:r>
            <a:r>
              <a:rPr lang="zh-CN" altLang="en-US"/>
              <a:t>销售报表的设计、排版</a:t>
            </a:r>
            <a:r>
              <a:rPr lang="en-US" altLang="zh-CN"/>
              <a:t>&gt;&gt; 3</a:t>
            </a:r>
            <a:r>
              <a:rPr lang="zh-CN" altLang="en-US"/>
              <a:t>．实现方法</a:t>
            </a:r>
          </a:p>
        </p:txBody>
      </p:sp>
      <p:sp>
        <p:nvSpPr>
          <p:cNvPr id="122883" name="Rectangle 3"/>
          <p:cNvSpPr>
            <a:spLocks noGrp="1" noChangeArrowheads="1"/>
          </p:cNvSpPr>
          <p:nvPr>
            <p:ph type="body" idx="1"/>
          </p:nvPr>
        </p:nvSpPr>
        <p:spPr>
          <a:xfrm>
            <a:off x="539750" y="1557338"/>
            <a:ext cx="8424863" cy="3384550"/>
          </a:xfrm>
        </p:spPr>
        <p:txBody>
          <a:bodyPr/>
          <a:lstStyle/>
          <a:p>
            <a:pPr>
              <a:lnSpc>
                <a:spcPct val="80000"/>
              </a:lnSpc>
            </a:pPr>
            <a:r>
              <a:rPr lang="zh-CN" altLang="en-US" sz="2400" dirty="0"/>
              <a:t>（</a:t>
            </a:r>
            <a:r>
              <a:rPr lang="en-US" altLang="zh-CN" sz="2400" dirty="0"/>
              <a:t>5</a:t>
            </a:r>
            <a:r>
              <a:rPr lang="zh-CN" altLang="en-US" sz="2400" dirty="0" smtClean="0"/>
              <a:t>）手工绘制</a:t>
            </a:r>
            <a:r>
              <a:rPr lang="zh-CN" altLang="en-US" sz="2400" dirty="0"/>
              <a:t>斜线表头</a:t>
            </a:r>
          </a:p>
          <a:p>
            <a:pPr marL="0" indent="0">
              <a:lnSpc>
                <a:spcPts val="3000"/>
              </a:lnSpc>
              <a:buNone/>
            </a:pPr>
            <a:r>
              <a:rPr lang="en-US" altLang="zh-CN" sz="2000" dirty="0"/>
              <a:t> </a:t>
            </a:r>
            <a:r>
              <a:rPr lang="en-US" altLang="zh-CN" sz="2000" dirty="0" smtClean="0"/>
              <a:t>      </a:t>
            </a:r>
            <a:r>
              <a:rPr lang="zh-CN" altLang="zh-CN" sz="2000" dirty="0" smtClean="0"/>
              <a:t>①单击</a:t>
            </a:r>
            <a:r>
              <a:rPr lang="zh-CN" altLang="zh-CN" sz="2000" dirty="0"/>
              <a:t>“表格工具</a:t>
            </a:r>
            <a:r>
              <a:rPr lang="en-US" altLang="zh-CN" sz="2000" dirty="0"/>
              <a:t>|</a:t>
            </a:r>
            <a:r>
              <a:rPr lang="zh-CN" altLang="zh-CN" sz="2000" dirty="0"/>
              <a:t>设计→表格样式</a:t>
            </a:r>
            <a:r>
              <a:rPr lang="en-US" altLang="zh-CN" sz="2000" dirty="0"/>
              <a:t>|</a:t>
            </a:r>
            <a:r>
              <a:rPr lang="zh-CN" altLang="zh-CN" sz="2000" dirty="0"/>
              <a:t>边框”的下拉按钮，选择“斜下框线”命令，此单元格增加了一条斜下框线。</a:t>
            </a:r>
          </a:p>
          <a:p>
            <a:pPr marL="0" indent="0">
              <a:lnSpc>
                <a:spcPts val="3000"/>
              </a:lnSpc>
              <a:buNone/>
            </a:pPr>
            <a:r>
              <a:rPr lang="en-US" altLang="zh-CN" sz="2000" dirty="0" smtClean="0"/>
              <a:t>       </a:t>
            </a:r>
            <a:r>
              <a:rPr lang="zh-CN" altLang="zh-CN" sz="2000" dirty="0" smtClean="0"/>
              <a:t>②</a:t>
            </a:r>
            <a:r>
              <a:rPr lang="zh-CN" altLang="zh-CN" sz="2000" dirty="0"/>
              <a:t>插入点仍放置在第一个单元格位置，按键盘上的【</a:t>
            </a:r>
            <a:r>
              <a:rPr lang="en-US" altLang="zh-CN" sz="2000" dirty="0"/>
              <a:t>Enter</a:t>
            </a:r>
            <a:r>
              <a:rPr lang="zh-CN" altLang="zh-CN" sz="2000" dirty="0"/>
              <a:t>】键，增加一新段落。在第一段输入文字“月份”，设置为“右对齐”。在第二段输入文字“品牌”，设置为“左对齐”。</a:t>
            </a:r>
          </a:p>
          <a:p>
            <a:pPr>
              <a:lnSpc>
                <a:spcPct val="80000"/>
              </a:lnSpc>
            </a:pPr>
            <a:r>
              <a:rPr lang="zh-CN" altLang="en-US" sz="2400" dirty="0" smtClean="0"/>
              <a:t>（</a:t>
            </a:r>
            <a:r>
              <a:rPr lang="en-US" altLang="zh-CN" sz="2400" dirty="0"/>
              <a:t>6</a:t>
            </a:r>
            <a:r>
              <a:rPr lang="zh-CN" altLang="en-US" sz="2400" dirty="0"/>
              <a:t>）输入表格标题内容</a:t>
            </a:r>
          </a:p>
        </p:txBody>
      </p:sp>
      <p:pic>
        <p:nvPicPr>
          <p:cNvPr id="199682" name="Picture 2" descr="表格标题样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509120"/>
            <a:ext cx="7632848" cy="1855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67</a:t>
            </a:fld>
            <a:endParaRPr lang="en-US" altLang="zh-CN"/>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en-US" altLang="zh-CN"/>
              <a:t>3 </a:t>
            </a:r>
            <a:r>
              <a:rPr lang="zh-CN" altLang="en-US"/>
              <a:t>销售报表的设计、排版</a:t>
            </a:r>
            <a:r>
              <a:rPr lang="en-US" altLang="zh-CN"/>
              <a:t>&gt;&gt; 3</a:t>
            </a:r>
            <a:r>
              <a:rPr lang="zh-CN" altLang="en-US"/>
              <a:t>．实现方法</a:t>
            </a:r>
          </a:p>
        </p:txBody>
      </p:sp>
      <p:sp>
        <p:nvSpPr>
          <p:cNvPr id="124931" name="Rectangle 3"/>
          <p:cNvSpPr>
            <a:spLocks noGrp="1" noChangeArrowheads="1"/>
          </p:cNvSpPr>
          <p:nvPr>
            <p:ph type="body" idx="1"/>
          </p:nvPr>
        </p:nvSpPr>
        <p:spPr/>
        <p:txBody>
          <a:bodyPr/>
          <a:lstStyle/>
          <a:p>
            <a:r>
              <a:rPr lang="zh-CN" altLang="en-US" dirty="0"/>
              <a:t>（</a:t>
            </a:r>
            <a:r>
              <a:rPr lang="en-US" altLang="zh-CN" dirty="0"/>
              <a:t>7</a:t>
            </a:r>
            <a:r>
              <a:rPr lang="zh-CN" altLang="en-US" dirty="0"/>
              <a:t>）设置表格中文字对齐方式：中部居中。</a:t>
            </a:r>
          </a:p>
          <a:p>
            <a:endParaRPr lang="zh-CN" altLang="en-US" dirty="0"/>
          </a:p>
          <a:p>
            <a:endParaRPr lang="zh-CN" altLang="en-US" dirty="0"/>
          </a:p>
          <a:p>
            <a:endParaRPr lang="zh-CN" altLang="en-US" dirty="0"/>
          </a:p>
          <a:p>
            <a:endParaRPr lang="zh-CN" altLang="en-US" dirty="0"/>
          </a:p>
          <a:p>
            <a:endParaRPr lang="zh-CN" altLang="en-US" dirty="0"/>
          </a:p>
          <a:p>
            <a:pPr lvl="1"/>
            <a:endParaRPr lang="zh-CN" altLang="en-US" dirty="0"/>
          </a:p>
          <a:p>
            <a:pPr lvl="1">
              <a:buNone/>
            </a:pPr>
            <a:r>
              <a:rPr lang="zh-CN" altLang="en-US" dirty="0"/>
              <a:t>  </a:t>
            </a:r>
            <a:r>
              <a:rPr lang="zh-CN" altLang="en-US" sz="2000" dirty="0" smtClean="0"/>
              <a:t>单击</a:t>
            </a:r>
            <a:r>
              <a:rPr lang="zh-CN" altLang="zh-CN" sz="2000" dirty="0" smtClean="0"/>
              <a:t>“</a:t>
            </a:r>
            <a:r>
              <a:rPr lang="zh-CN" altLang="zh-CN" sz="2000" dirty="0"/>
              <a:t>表格工具</a:t>
            </a:r>
            <a:r>
              <a:rPr lang="en-US" altLang="zh-CN" sz="2000" dirty="0"/>
              <a:t>|</a:t>
            </a:r>
            <a:r>
              <a:rPr lang="zh-CN" altLang="zh-CN" sz="2000" dirty="0"/>
              <a:t>布局→对齐方式</a:t>
            </a:r>
            <a:r>
              <a:rPr lang="en-US" altLang="zh-CN" sz="2000" dirty="0"/>
              <a:t>|</a:t>
            </a:r>
            <a:r>
              <a:rPr lang="zh-CN" altLang="zh-CN" sz="2000" dirty="0"/>
              <a:t>中部居中”按钮</a:t>
            </a:r>
            <a:r>
              <a:rPr lang="zh-CN" altLang="en-US" sz="2000" dirty="0" smtClean="0"/>
              <a:t>，</a:t>
            </a:r>
            <a:r>
              <a:rPr lang="zh-CN" altLang="en-US" sz="2000" dirty="0"/>
              <a:t>或快捷菜单中选择</a:t>
            </a:r>
            <a:r>
              <a:rPr lang="zh-CN" altLang="en-US" sz="2000" dirty="0">
                <a:latin typeface="Arial"/>
              </a:rPr>
              <a:t>“</a:t>
            </a:r>
            <a:r>
              <a:rPr lang="zh-CN" altLang="en-US" sz="2000" dirty="0"/>
              <a:t>单元格对齐方式</a:t>
            </a:r>
            <a:r>
              <a:rPr lang="zh-CN" altLang="en-US" sz="2000" dirty="0">
                <a:latin typeface="Arial"/>
              </a:rPr>
              <a:t>”</a:t>
            </a:r>
            <a:r>
              <a:rPr lang="zh-CN" altLang="en-US" sz="2000" dirty="0"/>
              <a:t>命令。</a:t>
            </a:r>
            <a:r>
              <a:rPr lang="zh-CN" altLang="en-US" dirty="0"/>
              <a:t> </a:t>
            </a:r>
          </a:p>
        </p:txBody>
      </p:sp>
      <p:pic>
        <p:nvPicPr>
          <p:cNvPr id="124932" name="Picture 4" descr="图3-68 单元格对齐方式列表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880" y="2420888"/>
            <a:ext cx="1943918" cy="2180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68</a:t>
            </a:fld>
            <a:endParaRPr lang="en-US" altLang="zh-CN"/>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en-US" altLang="zh-CN"/>
              <a:t>3 </a:t>
            </a:r>
            <a:r>
              <a:rPr lang="zh-CN" altLang="en-US"/>
              <a:t>销售报表的设计、排版</a:t>
            </a:r>
            <a:r>
              <a:rPr lang="en-US" altLang="zh-CN"/>
              <a:t>&gt;&gt; 3</a:t>
            </a:r>
            <a:r>
              <a:rPr lang="zh-CN" altLang="en-US"/>
              <a:t>．实现方法</a:t>
            </a:r>
          </a:p>
        </p:txBody>
      </p:sp>
      <p:sp>
        <p:nvSpPr>
          <p:cNvPr id="125955" name="Rectangle 3"/>
          <p:cNvSpPr>
            <a:spLocks noGrp="1" noChangeArrowheads="1"/>
          </p:cNvSpPr>
          <p:nvPr>
            <p:ph type="body" idx="1"/>
          </p:nvPr>
        </p:nvSpPr>
        <p:spPr/>
        <p:txBody>
          <a:bodyPr/>
          <a:lstStyle/>
          <a:p>
            <a:r>
              <a:rPr lang="zh-CN" altLang="en-US" sz="2400" dirty="0"/>
              <a:t>（</a:t>
            </a:r>
            <a:r>
              <a:rPr lang="en-US" altLang="zh-CN" sz="2400" dirty="0"/>
              <a:t>8</a:t>
            </a:r>
            <a:r>
              <a:rPr lang="zh-CN" altLang="en-US" sz="2400" dirty="0"/>
              <a:t>）设置单元格边框和底纹，如下图所示</a:t>
            </a:r>
            <a:r>
              <a:rPr lang="zh-CN" altLang="en-US" sz="2400" dirty="0" smtClean="0"/>
              <a:t>。</a:t>
            </a:r>
            <a:endParaRPr lang="en-US" altLang="zh-CN" sz="2400" dirty="0" smtClean="0"/>
          </a:p>
          <a:p>
            <a:pPr marL="457200" indent="-457200">
              <a:buClrTx/>
              <a:buFont typeface="+mj-ea"/>
              <a:buAutoNum type="circleNumDbPlain"/>
            </a:pPr>
            <a:r>
              <a:rPr lang="zh-CN" altLang="zh-CN" sz="2400" dirty="0"/>
              <a:t>单击“表格工具</a:t>
            </a:r>
            <a:r>
              <a:rPr lang="en-US" altLang="zh-CN" sz="2400" dirty="0"/>
              <a:t>|</a:t>
            </a:r>
            <a:r>
              <a:rPr lang="zh-CN" altLang="zh-CN" sz="2400" dirty="0"/>
              <a:t>设计→绘图边框</a:t>
            </a:r>
            <a:r>
              <a:rPr lang="en-US" altLang="zh-CN" sz="2400" dirty="0"/>
              <a:t>|</a:t>
            </a:r>
            <a:r>
              <a:rPr lang="zh-CN" altLang="zh-CN" sz="2400" dirty="0"/>
              <a:t>笔样式”下拉按钮</a:t>
            </a:r>
            <a:r>
              <a:rPr lang="en-US" altLang="zh-CN" sz="2400" dirty="0"/>
              <a:t> </a:t>
            </a:r>
            <a:r>
              <a:rPr lang="zh-CN" altLang="zh-CN" sz="2400" dirty="0"/>
              <a:t>，选择双线线型，这时鼠标指针变成一铅笔形状</a:t>
            </a:r>
            <a:r>
              <a:rPr lang="en-US" altLang="zh-CN" sz="2400" dirty="0"/>
              <a:t> </a:t>
            </a:r>
          </a:p>
          <a:p>
            <a:pPr marL="457200" indent="-457200">
              <a:buClrTx/>
              <a:buFont typeface="+mj-ea"/>
              <a:buAutoNum type="circleNumDbPlain"/>
            </a:pPr>
            <a:r>
              <a:rPr lang="zh-CN" altLang="zh-CN" sz="2400" dirty="0"/>
              <a:t>单击“表格工具</a:t>
            </a:r>
            <a:r>
              <a:rPr lang="en-US" altLang="zh-CN" sz="2400" dirty="0"/>
              <a:t>|</a:t>
            </a:r>
            <a:r>
              <a:rPr lang="zh-CN" altLang="zh-CN" sz="2400" dirty="0"/>
              <a:t>设计→表格样式</a:t>
            </a:r>
            <a:r>
              <a:rPr lang="en-US" altLang="zh-CN" sz="2400" dirty="0"/>
              <a:t>|</a:t>
            </a:r>
            <a:r>
              <a:rPr lang="zh-CN" altLang="zh-CN" sz="2400" dirty="0"/>
              <a:t>底纹”下拉按钮</a:t>
            </a:r>
            <a:r>
              <a:rPr lang="en-US" altLang="zh-CN" sz="2400" dirty="0"/>
              <a:t> </a:t>
            </a:r>
            <a:endParaRPr lang="zh-CN" altLang="en-US" sz="2400" dirty="0"/>
          </a:p>
          <a:p>
            <a:endParaRPr lang="en-US" altLang="zh-CN" sz="2400" dirty="0" smtClean="0"/>
          </a:p>
          <a:p>
            <a:r>
              <a:rPr lang="zh-CN" altLang="en-US" sz="2400" dirty="0" smtClean="0"/>
              <a:t>（</a:t>
            </a:r>
            <a:r>
              <a:rPr lang="en-US" altLang="zh-CN" sz="2400" dirty="0"/>
              <a:t>9</a:t>
            </a:r>
            <a:r>
              <a:rPr lang="zh-CN" altLang="en-US" sz="2400" dirty="0"/>
              <a:t>）输入表格数据</a:t>
            </a:r>
          </a:p>
        </p:txBody>
      </p:sp>
      <p:pic>
        <p:nvPicPr>
          <p:cNvPr id="200706" name="Picture 2" descr="表格数据样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438" y="4221088"/>
            <a:ext cx="8086295" cy="201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69</a:t>
            </a:fld>
            <a:endParaRPr lang="en-US" altLang="zh-CN"/>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4"/>
          <p:cNvSpPr>
            <a:spLocks noGrp="1" noChangeArrowheads="1"/>
          </p:cNvSpPr>
          <p:nvPr>
            <p:ph type="title"/>
          </p:nvPr>
        </p:nvSpPr>
        <p:spPr/>
        <p:txBody>
          <a:bodyPr/>
          <a:lstStyle/>
          <a:p>
            <a:r>
              <a:rPr lang="en-US" altLang="zh-CN" sz="2400" dirty="0"/>
              <a:t>1 </a:t>
            </a:r>
            <a:r>
              <a:rPr lang="zh-CN" altLang="en-US" sz="2400" dirty="0" smtClean="0"/>
              <a:t>快速访问工具栏及功能区的定制</a:t>
            </a:r>
            <a:r>
              <a:rPr lang="en-US" altLang="zh-CN" sz="2400" dirty="0" smtClean="0"/>
              <a:t>&gt;&gt;</a:t>
            </a:r>
            <a:r>
              <a:rPr lang="zh-CN" altLang="en-US" sz="2400" dirty="0"/>
              <a:t>场景描述</a:t>
            </a:r>
          </a:p>
        </p:txBody>
      </p:sp>
      <p:sp>
        <p:nvSpPr>
          <p:cNvPr id="72711" name="Text Box 7"/>
          <p:cNvSpPr txBox="1">
            <a:spLocks noChangeArrowheads="1"/>
          </p:cNvSpPr>
          <p:nvPr/>
        </p:nvSpPr>
        <p:spPr bwMode="auto">
          <a:xfrm>
            <a:off x="2633936" y="2761040"/>
            <a:ext cx="27368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dirty="0" smtClean="0"/>
              <a:t>快速访问工具栏定制效果</a:t>
            </a:r>
            <a:endParaRPr lang="zh-CN" altLang="en-US" dirty="0"/>
          </a:p>
        </p:txBody>
      </p:sp>
      <p:sp>
        <p:nvSpPr>
          <p:cNvPr id="72712" name="Text Box 8"/>
          <p:cNvSpPr txBox="1">
            <a:spLocks noChangeArrowheads="1"/>
          </p:cNvSpPr>
          <p:nvPr/>
        </p:nvSpPr>
        <p:spPr bwMode="auto">
          <a:xfrm>
            <a:off x="3059497" y="5244306"/>
            <a:ext cx="2520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dirty="0" smtClean="0"/>
              <a:t>功能区定制效果</a:t>
            </a:r>
            <a:endParaRPr lang="zh-CN" altLang="en-US" dirty="0"/>
          </a:p>
        </p:txBody>
      </p:sp>
      <p:pic>
        <p:nvPicPr>
          <p:cNvPr id="72713"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5415" y="2243741"/>
            <a:ext cx="3312368" cy="3680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2714" name="Picture 10" descr="图3-4新建功能选项卡"/>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2188" y="3861048"/>
            <a:ext cx="5777083"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0490BF76-7CC0-4091-9F47-B19C6176056A}" type="slidenum">
              <a:rPr lang="en-US" altLang="zh-CN" smtClean="0"/>
              <a:pPr/>
              <a:t>7</a:t>
            </a:fld>
            <a:endParaRPr lang="en-US" altLang="zh-CN"/>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68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59338" b="30777"/>
          <a:stretch/>
        </p:blipFill>
        <p:spPr bwMode="auto">
          <a:xfrm>
            <a:off x="467544" y="3429695"/>
            <a:ext cx="3816424" cy="1943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1730" name="Picture 2" descr="公式对话框"/>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2996952"/>
            <a:ext cx="4790114"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78" name="Rectangle 2"/>
          <p:cNvSpPr>
            <a:spLocks noGrp="1" noChangeArrowheads="1"/>
          </p:cNvSpPr>
          <p:nvPr>
            <p:ph type="title"/>
          </p:nvPr>
        </p:nvSpPr>
        <p:spPr/>
        <p:txBody>
          <a:bodyPr/>
          <a:lstStyle/>
          <a:p>
            <a:r>
              <a:rPr lang="en-US" altLang="zh-CN"/>
              <a:t>3 </a:t>
            </a:r>
            <a:r>
              <a:rPr lang="zh-CN" altLang="en-US"/>
              <a:t>销售报表的设计、排版</a:t>
            </a:r>
            <a:r>
              <a:rPr lang="en-US" altLang="zh-CN"/>
              <a:t>&gt;&gt; 3</a:t>
            </a:r>
            <a:r>
              <a:rPr lang="zh-CN" altLang="en-US"/>
              <a:t>．实现方法</a:t>
            </a:r>
          </a:p>
        </p:txBody>
      </p:sp>
      <p:sp>
        <p:nvSpPr>
          <p:cNvPr id="126979" name="Rectangle 3"/>
          <p:cNvSpPr>
            <a:spLocks noGrp="1" noChangeArrowheads="1"/>
          </p:cNvSpPr>
          <p:nvPr>
            <p:ph type="body" idx="1"/>
          </p:nvPr>
        </p:nvSpPr>
        <p:spPr/>
        <p:txBody>
          <a:bodyPr/>
          <a:lstStyle/>
          <a:p>
            <a:r>
              <a:rPr lang="zh-CN" altLang="en-US" dirty="0"/>
              <a:t>（</a:t>
            </a:r>
            <a:r>
              <a:rPr lang="en-US" altLang="zh-CN" dirty="0"/>
              <a:t>10</a:t>
            </a:r>
            <a:r>
              <a:rPr lang="zh-CN" altLang="en-US" dirty="0"/>
              <a:t>）表格计算</a:t>
            </a:r>
          </a:p>
          <a:p>
            <a:pPr lvl="1"/>
            <a:r>
              <a:rPr lang="en-US" altLang="zh-CN" dirty="0"/>
              <a:t>1</a:t>
            </a:r>
            <a:r>
              <a:rPr lang="zh-CN" altLang="en-US" dirty="0"/>
              <a:t>）各品牌金额的计算</a:t>
            </a:r>
          </a:p>
          <a:p>
            <a:pPr lvl="2"/>
            <a:r>
              <a:rPr lang="zh-CN" altLang="zh-CN" dirty="0"/>
              <a:t>单击“表格工具</a:t>
            </a:r>
            <a:r>
              <a:rPr lang="en-US" altLang="zh-CN" dirty="0"/>
              <a:t>|</a:t>
            </a:r>
            <a:r>
              <a:rPr lang="zh-CN" altLang="zh-CN" dirty="0"/>
              <a:t>布局→数据</a:t>
            </a:r>
            <a:r>
              <a:rPr lang="en-US" altLang="zh-CN" dirty="0"/>
              <a:t>|</a:t>
            </a:r>
            <a:r>
              <a:rPr lang="zh-CN" altLang="zh-CN" dirty="0"/>
              <a:t>公式”按钮</a:t>
            </a:r>
            <a:endParaRPr lang="zh-CN" altLang="en-US" dirty="0"/>
          </a:p>
        </p:txBody>
      </p:sp>
      <p:sp>
        <p:nvSpPr>
          <p:cNvPr id="126983" name="Line 7"/>
          <p:cNvSpPr>
            <a:spLocks noChangeShapeType="1"/>
          </p:cNvSpPr>
          <p:nvPr/>
        </p:nvSpPr>
        <p:spPr bwMode="auto">
          <a:xfrm flipV="1">
            <a:off x="3436937" y="3933056"/>
            <a:ext cx="1152525" cy="576262"/>
          </a:xfrm>
          <a:prstGeom prst="line">
            <a:avLst/>
          </a:prstGeom>
          <a:noFill/>
          <a:ln w="381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6984" name="Text Box 8"/>
          <p:cNvSpPr txBox="1">
            <a:spLocks noChangeArrowheads="1"/>
          </p:cNvSpPr>
          <p:nvPr/>
        </p:nvSpPr>
        <p:spPr bwMode="auto">
          <a:xfrm>
            <a:off x="323850" y="5734050"/>
            <a:ext cx="84248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solidFill>
                  <a:schemeClr val="folHlink"/>
                </a:solidFill>
              </a:rPr>
              <a:t>注意：</a:t>
            </a:r>
            <a:r>
              <a:rPr lang="en-US" altLang="zh-CN">
                <a:solidFill>
                  <a:schemeClr val="folHlink"/>
                </a:solidFill>
              </a:rPr>
              <a:t>Word</a:t>
            </a:r>
            <a:r>
              <a:rPr lang="zh-CN" altLang="en-US">
                <a:solidFill>
                  <a:schemeClr val="folHlink"/>
                </a:solidFill>
              </a:rPr>
              <a:t>没有提供方便的复制计算公式的方法，所以在</a:t>
            </a:r>
            <a:r>
              <a:rPr lang="en-US" altLang="zh-CN">
                <a:solidFill>
                  <a:schemeClr val="folHlink"/>
                </a:solidFill>
              </a:rPr>
              <a:t>Word</a:t>
            </a:r>
            <a:r>
              <a:rPr lang="zh-CN" altLang="en-US">
                <a:solidFill>
                  <a:schemeClr val="folHlink"/>
                </a:solidFill>
              </a:rPr>
              <a:t>中只适宜做少量计算，复杂大量的计算应在</a:t>
            </a:r>
            <a:r>
              <a:rPr lang="en-US" altLang="zh-CN">
                <a:solidFill>
                  <a:schemeClr val="folHlink"/>
                </a:solidFill>
              </a:rPr>
              <a:t>Excel</a:t>
            </a:r>
            <a:r>
              <a:rPr lang="zh-CN" altLang="en-US">
                <a:solidFill>
                  <a:schemeClr val="folHlink"/>
                </a:solidFill>
              </a:rPr>
              <a:t>中完成。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70</a:t>
            </a:fld>
            <a:endParaRPr lang="en-US" altLang="zh-CN"/>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707" name="Picture 3" descr="表格计算"/>
          <p:cNvPicPr>
            <a:picLocks noChangeAspect="1" noChangeArrowheads="1"/>
          </p:cNvPicPr>
          <p:nvPr/>
        </p:nvPicPr>
        <p:blipFill rotWithShape="1">
          <a:blip r:embed="rId2">
            <a:extLst>
              <a:ext uri="{28A0092B-C50C-407E-A947-70E740481C1C}">
                <a14:useLocalDpi xmlns:a14="http://schemas.microsoft.com/office/drawing/2010/main" val="0"/>
              </a:ext>
            </a:extLst>
          </a:blip>
          <a:srcRect r="78249"/>
          <a:stretch/>
        </p:blipFill>
        <p:spPr bwMode="auto">
          <a:xfrm>
            <a:off x="3855045" y="3717032"/>
            <a:ext cx="2301131" cy="2654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0706" name="Picture 2" descr="表格计算"/>
          <p:cNvPicPr>
            <a:picLocks noChangeAspect="1" noChangeArrowheads="1"/>
          </p:cNvPicPr>
          <p:nvPr/>
        </p:nvPicPr>
        <p:blipFill rotWithShape="1">
          <a:blip r:embed="rId2">
            <a:extLst>
              <a:ext uri="{28A0092B-C50C-407E-A947-70E740481C1C}">
                <a14:useLocalDpi xmlns:a14="http://schemas.microsoft.com/office/drawing/2010/main" val="0"/>
              </a:ext>
            </a:extLst>
          </a:blip>
          <a:srcRect b="55117"/>
          <a:stretch/>
        </p:blipFill>
        <p:spPr bwMode="auto">
          <a:xfrm>
            <a:off x="323528" y="2076449"/>
            <a:ext cx="8064028" cy="1352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2" name="Rectangle 2"/>
          <p:cNvSpPr>
            <a:spLocks noGrp="1" noChangeArrowheads="1"/>
          </p:cNvSpPr>
          <p:nvPr>
            <p:ph type="title"/>
          </p:nvPr>
        </p:nvSpPr>
        <p:spPr/>
        <p:txBody>
          <a:bodyPr/>
          <a:lstStyle/>
          <a:p>
            <a:r>
              <a:rPr lang="en-US" altLang="zh-CN"/>
              <a:t>3 </a:t>
            </a:r>
            <a:r>
              <a:rPr lang="zh-CN" altLang="en-US"/>
              <a:t>销售报表的设计、排版</a:t>
            </a:r>
            <a:r>
              <a:rPr lang="en-US" altLang="zh-CN"/>
              <a:t>&gt;&gt; 3</a:t>
            </a:r>
            <a:r>
              <a:rPr lang="zh-CN" altLang="en-US"/>
              <a:t>．实现方法</a:t>
            </a:r>
          </a:p>
        </p:txBody>
      </p:sp>
      <p:sp>
        <p:nvSpPr>
          <p:cNvPr id="128003" name="Rectangle 3"/>
          <p:cNvSpPr>
            <a:spLocks noGrp="1" noChangeArrowheads="1"/>
          </p:cNvSpPr>
          <p:nvPr>
            <p:ph type="body" idx="1"/>
          </p:nvPr>
        </p:nvSpPr>
        <p:spPr/>
        <p:txBody>
          <a:bodyPr/>
          <a:lstStyle/>
          <a:p>
            <a:r>
              <a:rPr lang="en-US" altLang="zh-CN" dirty="0"/>
              <a:t>2</a:t>
            </a:r>
            <a:r>
              <a:rPr lang="zh-CN" altLang="en-US" dirty="0"/>
              <a:t>）</a:t>
            </a:r>
            <a:r>
              <a:rPr lang="zh-CN" altLang="en-US" dirty="0">
                <a:latin typeface="Arial"/>
              </a:rPr>
              <a:t>“</a:t>
            </a:r>
            <a:r>
              <a:rPr lang="zh-CN" altLang="en-US" dirty="0"/>
              <a:t>金额合计</a:t>
            </a:r>
            <a:r>
              <a:rPr lang="zh-CN" altLang="en-US" dirty="0">
                <a:latin typeface="Arial"/>
              </a:rPr>
              <a:t>”</a:t>
            </a:r>
            <a:r>
              <a:rPr lang="zh-CN" altLang="en-US" dirty="0"/>
              <a:t>计算</a:t>
            </a:r>
          </a:p>
          <a:p>
            <a:endParaRPr lang="zh-CN" altLang="en-US" dirty="0"/>
          </a:p>
          <a:p>
            <a:endParaRPr lang="zh-CN" altLang="en-US" dirty="0"/>
          </a:p>
          <a:p>
            <a:endParaRPr lang="zh-CN" altLang="en-US" dirty="0"/>
          </a:p>
          <a:p>
            <a:r>
              <a:rPr lang="en-US" altLang="zh-CN" dirty="0"/>
              <a:t>3</a:t>
            </a:r>
            <a:r>
              <a:rPr lang="zh-CN" altLang="en-US" dirty="0"/>
              <a:t>）</a:t>
            </a:r>
            <a:r>
              <a:rPr lang="zh-CN" altLang="en-US" dirty="0">
                <a:latin typeface="Arial"/>
              </a:rPr>
              <a:t>“</a:t>
            </a:r>
            <a:r>
              <a:rPr lang="zh-CN" altLang="en-US" dirty="0"/>
              <a:t>合计</a:t>
            </a:r>
            <a:r>
              <a:rPr lang="zh-CN" altLang="en-US" dirty="0">
                <a:latin typeface="Arial"/>
              </a:rPr>
              <a:t>”</a:t>
            </a:r>
            <a:r>
              <a:rPr lang="zh-CN" altLang="en-US" dirty="0"/>
              <a:t>计算 </a:t>
            </a:r>
          </a:p>
        </p:txBody>
      </p:sp>
      <p:sp>
        <p:nvSpPr>
          <p:cNvPr id="128006" name="Text Box 6"/>
          <p:cNvSpPr txBox="1">
            <a:spLocks noChangeArrowheads="1"/>
          </p:cNvSpPr>
          <p:nvPr/>
        </p:nvSpPr>
        <p:spPr bwMode="auto">
          <a:xfrm>
            <a:off x="7452320" y="3068960"/>
            <a:ext cx="1296987" cy="2444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altLang="zh-CN" sz="1600" b="1" dirty="0">
                <a:solidFill>
                  <a:schemeClr val="hlink"/>
                </a:solidFill>
              </a:rPr>
              <a:t>=d3+g3+j3 </a:t>
            </a:r>
          </a:p>
        </p:txBody>
      </p:sp>
      <p:sp>
        <p:nvSpPr>
          <p:cNvPr id="128008" name="Text Box 8"/>
          <p:cNvSpPr txBox="1">
            <a:spLocks noChangeArrowheads="1"/>
          </p:cNvSpPr>
          <p:nvPr/>
        </p:nvSpPr>
        <p:spPr bwMode="auto">
          <a:xfrm>
            <a:off x="5364163" y="6021388"/>
            <a:ext cx="1439862" cy="2127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zh-CN" altLang="en-US" sz="1400" b="1">
                <a:solidFill>
                  <a:schemeClr val="hlink"/>
                </a:solidFill>
              </a:rPr>
              <a:t>＝</a:t>
            </a:r>
            <a:r>
              <a:rPr lang="en-US" altLang="zh-CN" sz="1400" b="1">
                <a:solidFill>
                  <a:schemeClr val="hlink"/>
                </a:solidFill>
              </a:rPr>
              <a:t>SUM(ABOVE)</a:t>
            </a:r>
            <a:r>
              <a:rPr lang="en-US" altLang="zh-CN" sz="1400">
                <a:solidFill>
                  <a:schemeClr val="hlink"/>
                </a:solidFill>
              </a:rPr>
              <a:t>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71</a:t>
            </a:fld>
            <a:endParaRPr lang="en-US" altLang="zh-CN"/>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4" name="Picture 2" descr="表格排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2661840"/>
            <a:ext cx="5810622" cy="3503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6" name="Rectangle 2"/>
          <p:cNvSpPr>
            <a:spLocks noGrp="1" noChangeArrowheads="1"/>
          </p:cNvSpPr>
          <p:nvPr>
            <p:ph type="title"/>
          </p:nvPr>
        </p:nvSpPr>
        <p:spPr/>
        <p:txBody>
          <a:bodyPr/>
          <a:lstStyle/>
          <a:p>
            <a:r>
              <a:rPr lang="en-US" altLang="zh-CN"/>
              <a:t>3 </a:t>
            </a:r>
            <a:r>
              <a:rPr lang="zh-CN" altLang="en-US"/>
              <a:t>销售报表的设计、排版</a:t>
            </a:r>
            <a:r>
              <a:rPr lang="en-US" altLang="zh-CN"/>
              <a:t>&gt;&gt; 3</a:t>
            </a:r>
            <a:r>
              <a:rPr lang="zh-CN" altLang="en-US"/>
              <a:t>．实现方法</a:t>
            </a:r>
          </a:p>
        </p:txBody>
      </p:sp>
      <p:sp>
        <p:nvSpPr>
          <p:cNvPr id="129027" name="Rectangle 3"/>
          <p:cNvSpPr>
            <a:spLocks noGrp="1" noChangeArrowheads="1"/>
          </p:cNvSpPr>
          <p:nvPr>
            <p:ph type="body" idx="1"/>
          </p:nvPr>
        </p:nvSpPr>
        <p:spPr>
          <a:xfrm>
            <a:off x="468313" y="1484313"/>
            <a:ext cx="8197850" cy="4535487"/>
          </a:xfrm>
        </p:spPr>
        <p:txBody>
          <a:bodyPr/>
          <a:lstStyle/>
          <a:p>
            <a:r>
              <a:rPr lang="zh-CN" altLang="en-US"/>
              <a:t>（</a:t>
            </a:r>
            <a:r>
              <a:rPr lang="en-US" altLang="zh-CN"/>
              <a:t>11</a:t>
            </a:r>
            <a:r>
              <a:rPr lang="zh-CN" altLang="en-US"/>
              <a:t>）表格排序</a:t>
            </a:r>
          </a:p>
          <a:p>
            <a:pPr lvl="1"/>
            <a:r>
              <a:rPr lang="zh-CN" altLang="en-US"/>
              <a:t>要求：将品牌</a:t>
            </a:r>
            <a:r>
              <a:rPr lang="en-US" altLang="zh-CN"/>
              <a:t>1</a:t>
            </a:r>
            <a:r>
              <a:rPr lang="zh-CN" altLang="en-US"/>
              <a:t>至品牌</a:t>
            </a:r>
            <a:r>
              <a:rPr lang="en-US" altLang="zh-CN"/>
              <a:t>4</a:t>
            </a:r>
            <a:r>
              <a:rPr lang="zh-CN" altLang="en-US"/>
              <a:t>按</a:t>
            </a:r>
            <a:r>
              <a:rPr lang="zh-CN" altLang="en-US">
                <a:latin typeface="Arial"/>
              </a:rPr>
              <a:t>“</a:t>
            </a:r>
            <a:r>
              <a:rPr lang="zh-CN" altLang="en-US"/>
              <a:t>金额合计</a:t>
            </a:r>
            <a:r>
              <a:rPr lang="zh-CN" altLang="en-US">
                <a:latin typeface="Arial"/>
              </a:rPr>
              <a:t>”</a:t>
            </a:r>
            <a:r>
              <a:rPr lang="zh-CN" altLang="en-US"/>
              <a:t> 由大到小进行排序。</a:t>
            </a:r>
          </a:p>
        </p:txBody>
      </p:sp>
      <p:sp>
        <p:nvSpPr>
          <p:cNvPr id="129029" name="Oval 5"/>
          <p:cNvSpPr>
            <a:spLocks noChangeArrowheads="1"/>
          </p:cNvSpPr>
          <p:nvPr/>
        </p:nvSpPr>
        <p:spPr bwMode="auto">
          <a:xfrm>
            <a:off x="4283968" y="5264150"/>
            <a:ext cx="1439863" cy="504825"/>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9030" name="Oval 6"/>
          <p:cNvSpPr>
            <a:spLocks noChangeArrowheads="1"/>
          </p:cNvSpPr>
          <p:nvPr/>
        </p:nvSpPr>
        <p:spPr bwMode="auto">
          <a:xfrm>
            <a:off x="3079204" y="2924944"/>
            <a:ext cx="2068859" cy="720079"/>
          </a:xfrm>
          <a:prstGeom prst="ellipse">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9031" name="Text Box 7"/>
          <p:cNvSpPr txBox="1">
            <a:spLocks noChangeArrowheads="1"/>
          </p:cNvSpPr>
          <p:nvPr/>
        </p:nvSpPr>
        <p:spPr bwMode="auto">
          <a:xfrm>
            <a:off x="251520" y="3686497"/>
            <a:ext cx="25908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2000" dirty="0"/>
              <a:t>单击“表格工具</a:t>
            </a:r>
            <a:r>
              <a:rPr lang="en-US" altLang="zh-CN" sz="2000" dirty="0"/>
              <a:t>|</a:t>
            </a:r>
            <a:r>
              <a:rPr lang="zh-CN" altLang="zh-CN" sz="2000" dirty="0"/>
              <a:t>布局→数据</a:t>
            </a:r>
            <a:r>
              <a:rPr lang="en-US" altLang="zh-CN" sz="2000" dirty="0"/>
              <a:t>|</a:t>
            </a:r>
            <a:r>
              <a:rPr lang="zh-CN" altLang="zh-CN" sz="2000" dirty="0"/>
              <a:t>排序”按钮</a:t>
            </a:r>
            <a:endParaRPr lang="zh-CN" altLang="en-US" sz="2000"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72</a:t>
            </a:fld>
            <a:endParaRPr lang="en-US" altLang="zh-CN"/>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US" altLang="zh-CN"/>
              <a:t>3 </a:t>
            </a:r>
            <a:r>
              <a:rPr lang="zh-CN" altLang="en-US"/>
              <a:t>销售报表的设计、排版</a:t>
            </a:r>
            <a:r>
              <a:rPr lang="en-US" altLang="zh-CN"/>
              <a:t>&gt;&gt; 3</a:t>
            </a:r>
            <a:r>
              <a:rPr lang="zh-CN" altLang="en-US"/>
              <a:t>．实现方法</a:t>
            </a:r>
          </a:p>
        </p:txBody>
      </p:sp>
      <p:sp>
        <p:nvSpPr>
          <p:cNvPr id="130051" name="Rectangle 3"/>
          <p:cNvSpPr>
            <a:spLocks noGrp="1" noChangeArrowheads="1"/>
          </p:cNvSpPr>
          <p:nvPr>
            <p:ph type="body" idx="1"/>
          </p:nvPr>
        </p:nvSpPr>
        <p:spPr/>
        <p:txBody>
          <a:bodyPr/>
          <a:lstStyle/>
          <a:p>
            <a:r>
              <a:rPr lang="zh-CN" altLang="en-US" dirty="0"/>
              <a:t>（</a:t>
            </a:r>
            <a:r>
              <a:rPr lang="en-US" altLang="zh-CN" dirty="0"/>
              <a:t>12</a:t>
            </a:r>
            <a:r>
              <a:rPr lang="zh-CN" altLang="en-US" dirty="0"/>
              <a:t>）</a:t>
            </a:r>
            <a:r>
              <a:rPr lang="zh-CN" altLang="en-US" dirty="0" smtClean="0"/>
              <a:t>表格样式</a:t>
            </a:r>
            <a:endParaRPr lang="zh-CN" altLang="en-US" dirty="0"/>
          </a:p>
        </p:txBody>
      </p:sp>
      <p:sp>
        <p:nvSpPr>
          <p:cNvPr id="130053" name="Text Box 5"/>
          <p:cNvSpPr txBox="1">
            <a:spLocks noChangeArrowheads="1"/>
          </p:cNvSpPr>
          <p:nvPr/>
        </p:nvSpPr>
        <p:spPr bwMode="auto">
          <a:xfrm>
            <a:off x="251520" y="3500438"/>
            <a:ext cx="424904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000" dirty="0" smtClean="0"/>
              <a:t>在</a:t>
            </a:r>
            <a:r>
              <a:rPr lang="zh-CN" altLang="zh-CN" sz="2000" dirty="0" smtClean="0"/>
              <a:t>“</a:t>
            </a:r>
            <a:r>
              <a:rPr lang="zh-CN" altLang="zh-CN" sz="2000" dirty="0"/>
              <a:t>表格工具</a:t>
            </a:r>
            <a:r>
              <a:rPr lang="en-US" altLang="zh-CN" sz="2000" dirty="0"/>
              <a:t>|</a:t>
            </a:r>
            <a:r>
              <a:rPr lang="zh-CN" altLang="zh-CN" sz="2000" dirty="0"/>
              <a:t>设计→表格样式”组中单击“其他”下拉按钮</a:t>
            </a:r>
            <a:endParaRPr lang="en-US" altLang="zh-CN" sz="2000" dirty="0">
              <a:latin typeface="楷体_GB2312" pitchFamily="49" charset="-122"/>
              <a:ea typeface="楷体_GB2312" pitchFamily="49" charset="-122"/>
            </a:endParaRPr>
          </a:p>
        </p:txBody>
      </p:sp>
      <p:pic>
        <p:nvPicPr>
          <p:cNvPr id="203778" name="Picture 2" descr="表格样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1484783"/>
            <a:ext cx="4392488" cy="489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73</a:t>
            </a:fld>
            <a:endParaRPr lang="en-US" altLang="zh-CN"/>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r>
              <a:rPr lang="en-US" altLang="zh-CN"/>
              <a:t>3 </a:t>
            </a:r>
            <a:r>
              <a:rPr lang="zh-CN" altLang="en-US"/>
              <a:t>销售报表的设计、排版</a:t>
            </a:r>
            <a:r>
              <a:rPr lang="en-US" altLang="zh-CN"/>
              <a:t>&gt;&gt; 3</a:t>
            </a:r>
            <a:r>
              <a:rPr lang="zh-CN" altLang="en-US"/>
              <a:t>．实现方法</a:t>
            </a:r>
          </a:p>
        </p:txBody>
      </p:sp>
      <p:sp>
        <p:nvSpPr>
          <p:cNvPr id="131075" name="Rectangle 3"/>
          <p:cNvSpPr>
            <a:spLocks noGrp="1" noChangeArrowheads="1"/>
          </p:cNvSpPr>
          <p:nvPr>
            <p:ph idx="1"/>
          </p:nvPr>
        </p:nvSpPr>
        <p:spPr>
          <a:xfrm>
            <a:off x="755576" y="1700808"/>
            <a:ext cx="8197850" cy="4535487"/>
          </a:xfrm>
        </p:spPr>
        <p:txBody>
          <a:bodyPr/>
          <a:lstStyle/>
          <a:p>
            <a:r>
              <a:rPr lang="zh-CN" altLang="en-US" sz="2400" dirty="0"/>
              <a:t>（</a:t>
            </a:r>
            <a:r>
              <a:rPr lang="en-US" altLang="zh-CN" sz="2400" dirty="0"/>
              <a:t>13</a:t>
            </a:r>
            <a:r>
              <a:rPr lang="zh-CN" altLang="en-US" sz="2400" dirty="0"/>
              <a:t>）设置表格居中对齐方式</a:t>
            </a:r>
          </a:p>
          <a:p>
            <a:pPr lvl="1"/>
            <a:r>
              <a:rPr lang="zh-CN" altLang="zh-CN" dirty="0"/>
              <a:t>单击表格左上角</a:t>
            </a:r>
            <a:r>
              <a:rPr lang="zh-CN" altLang="zh-CN" dirty="0" smtClean="0"/>
              <a:t>出现</a:t>
            </a:r>
            <a:r>
              <a:rPr lang="zh-CN" altLang="en-US" dirty="0" smtClean="0"/>
              <a:t>的</a:t>
            </a:r>
            <a:r>
              <a:rPr lang="zh-CN" altLang="zh-CN" dirty="0" smtClean="0"/>
              <a:t>“</a:t>
            </a:r>
            <a:r>
              <a:rPr lang="en-US" altLang="zh-CN" dirty="0" smtClean="0"/>
              <a:t>   </a:t>
            </a:r>
            <a:r>
              <a:rPr lang="zh-CN" altLang="zh-CN" dirty="0" smtClean="0"/>
              <a:t>”</a:t>
            </a:r>
            <a:r>
              <a:rPr lang="zh-CN" altLang="zh-CN" dirty="0"/>
              <a:t>标记，选中整个表格，然后单击“开始→段落</a:t>
            </a:r>
            <a:r>
              <a:rPr lang="en-US" altLang="zh-CN" dirty="0"/>
              <a:t>|</a:t>
            </a:r>
            <a:r>
              <a:rPr lang="zh-CN" altLang="zh-CN" dirty="0" smtClean="0"/>
              <a:t>居中</a:t>
            </a:r>
            <a:r>
              <a:rPr lang="zh-CN" altLang="en-US" dirty="0" smtClean="0"/>
              <a:t>”</a:t>
            </a:r>
            <a:r>
              <a:rPr lang="zh-CN" altLang="zh-CN" dirty="0" smtClean="0"/>
              <a:t>按钮</a:t>
            </a:r>
            <a:endParaRPr lang="zh-CN" altLang="en-US" sz="2400" dirty="0"/>
          </a:p>
          <a:p>
            <a:endParaRPr lang="zh-CN" altLang="en-US" sz="2400" dirty="0"/>
          </a:p>
          <a:p>
            <a:r>
              <a:rPr lang="zh-CN" altLang="en-US" sz="2400" dirty="0"/>
              <a:t>（</a:t>
            </a:r>
            <a:r>
              <a:rPr lang="en-US" altLang="zh-CN" sz="2400" dirty="0"/>
              <a:t>14</a:t>
            </a:r>
            <a:r>
              <a:rPr lang="zh-CN" altLang="en-US" sz="2400" dirty="0"/>
              <a:t>）打印预览</a:t>
            </a:r>
          </a:p>
          <a:p>
            <a:pPr lvl="1"/>
            <a:r>
              <a:rPr lang="zh-CN" altLang="en-US" dirty="0"/>
              <a:t>检查表格边框设置是否正确，表格格式设置是否满意。</a:t>
            </a:r>
          </a:p>
        </p:txBody>
      </p:sp>
      <p:pic>
        <p:nvPicPr>
          <p:cNvPr id="2048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2232248"/>
            <a:ext cx="332656" cy="332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74</a:t>
            </a:fld>
            <a:endParaRPr lang="en-US" altLang="zh-CN"/>
          </a:p>
        </p:txBody>
      </p:sp>
      <p:sp>
        <p:nvSpPr>
          <p:cNvPr id="3" name="TextBox 2"/>
          <p:cNvSpPr txBox="1"/>
          <p:nvPr/>
        </p:nvSpPr>
        <p:spPr>
          <a:xfrm>
            <a:off x="6012160" y="5877272"/>
            <a:ext cx="2088232" cy="369332"/>
          </a:xfrm>
          <a:prstGeom prst="rect">
            <a:avLst/>
          </a:prstGeom>
          <a:noFill/>
        </p:spPr>
        <p:txBody>
          <a:bodyPr wrap="square" rtlCol="0">
            <a:spAutoFit/>
          </a:bodyPr>
          <a:lstStyle/>
          <a:p>
            <a:r>
              <a:rPr lang="zh-CN" altLang="en-US" dirty="0" smtClean="0">
                <a:hlinkClick r:id="rId3" action="ppaction://hlinksldjump"/>
              </a:rPr>
              <a:t>返回知识点</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en-US" altLang="zh-CN"/>
              <a:t>3 </a:t>
            </a:r>
            <a:r>
              <a:rPr lang="zh-CN" altLang="en-US"/>
              <a:t>销售报表的设计、排版</a:t>
            </a:r>
            <a:r>
              <a:rPr lang="en-US" altLang="zh-CN"/>
              <a:t>&gt;&gt; 4</a:t>
            </a:r>
            <a:r>
              <a:rPr lang="zh-CN" altLang="en-US"/>
              <a:t>．课堂实践</a:t>
            </a:r>
          </a:p>
        </p:txBody>
      </p:sp>
      <p:sp>
        <p:nvSpPr>
          <p:cNvPr id="132099" name="Rectangle 3"/>
          <p:cNvSpPr>
            <a:spLocks noGrp="1" noChangeArrowheads="1"/>
          </p:cNvSpPr>
          <p:nvPr>
            <p:ph type="body" idx="1"/>
          </p:nvPr>
        </p:nvSpPr>
        <p:spPr>
          <a:xfrm>
            <a:off x="684213" y="1557338"/>
            <a:ext cx="8197850" cy="1584325"/>
          </a:xfrm>
        </p:spPr>
        <p:txBody>
          <a:bodyPr/>
          <a:lstStyle/>
          <a:p>
            <a:r>
              <a:rPr lang="zh-CN" altLang="en-US" sz="2400" dirty="0"/>
              <a:t>（</a:t>
            </a:r>
            <a:r>
              <a:rPr lang="en-US" altLang="zh-CN" sz="2400" dirty="0"/>
              <a:t>1</a:t>
            </a:r>
            <a:r>
              <a:rPr lang="zh-CN" altLang="en-US" sz="2400" dirty="0"/>
              <a:t>）实践本案例。</a:t>
            </a:r>
          </a:p>
          <a:p>
            <a:r>
              <a:rPr lang="zh-CN" altLang="en-US" sz="2400" dirty="0"/>
              <a:t>（</a:t>
            </a:r>
            <a:r>
              <a:rPr lang="en-US" altLang="zh-CN" sz="2400" dirty="0"/>
              <a:t>2</a:t>
            </a:r>
            <a:r>
              <a:rPr lang="zh-CN" altLang="en-US" sz="2400" dirty="0"/>
              <a:t>）新建</a:t>
            </a:r>
            <a:r>
              <a:rPr lang="en-US" altLang="zh-CN" sz="2400" dirty="0"/>
              <a:t>Word</a:t>
            </a:r>
            <a:r>
              <a:rPr lang="zh-CN" altLang="en-US" sz="2400" dirty="0"/>
              <a:t>文档，按图所示制作课程表（行高为</a:t>
            </a:r>
            <a:r>
              <a:rPr lang="en-US" altLang="zh-CN" sz="2400" dirty="0"/>
              <a:t>1</a:t>
            </a:r>
            <a:r>
              <a:rPr lang="zh-CN" altLang="en-US" sz="2400" dirty="0"/>
              <a:t>厘米，列宽为</a:t>
            </a:r>
            <a:r>
              <a:rPr lang="en-US" altLang="zh-CN" sz="2400" dirty="0"/>
              <a:t>2</a:t>
            </a:r>
            <a:r>
              <a:rPr lang="zh-CN" altLang="en-US" sz="2400" dirty="0"/>
              <a:t>厘米），并以</a:t>
            </a:r>
            <a:r>
              <a:rPr lang="zh-CN" altLang="en-US" sz="2400" dirty="0" smtClean="0">
                <a:latin typeface="Arial"/>
              </a:rPr>
              <a:t>“</a:t>
            </a:r>
            <a:r>
              <a:rPr lang="zh-CN" altLang="en-US" sz="2400" dirty="0" smtClean="0"/>
              <a:t>课程表</a:t>
            </a:r>
            <a:r>
              <a:rPr lang="en-US" altLang="zh-CN" sz="2400" dirty="0" smtClean="0"/>
              <a:t>.</a:t>
            </a:r>
            <a:r>
              <a:rPr lang="en-US" altLang="zh-CN" sz="2400" dirty="0" err="1" smtClean="0"/>
              <a:t>docx</a:t>
            </a:r>
            <a:r>
              <a:rPr lang="en-US" altLang="zh-CN" sz="2400" dirty="0" smtClean="0">
                <a:latin typeface="Arial"/>
              </a:rPr>
              <a:t>”</a:t>
            </a:r>
            <a:r>
              <a:rPr lang="zh-CN" altLang="en-US" sz="2400" dirty="0"/>
              <a:t>文件名存盘。</a:t>
            </a:r>
          </a:p>
        </p:txBody>
      </p:sp>
      <p:pic>
        <p:nvPicPr>
          <p:cNvPr id="132100" name="Picture 4" descr="图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068960"/>
            <a:ext cx="6553200" cy="272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75</a:t>
            </a:fld>
            <a:endParaRPr lang="en-US" altLang="zh-CN"/>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r>
              <a:rPr lang="en-US" altLang="zh-CN"/>
              <a:t>3 </a:t>
            </a:r>
            <a:r>
              <a:rPr lang="zh-CN" altLang="en-US"/>
              <a:t>销售报表的设计、排版</a:t>
            </a:r>
            <a:r>
              <a:rPr lang="en-US" altLang="zh-CN"/>
              <a:t>&gt;&gt; 4</a:t>
            </a:r>
            <a:r>
              <a:rPr lang="zh-CN" altLang="en-US"/>
              <a:t>．课堂实践</a:t>
            </a:r>
          </a:p>
        </p:txBody>
      </p:sp>
      <p:sp>
        <p:nvSpPr>
          <p:cNvPr id="135171" name="Rectangle 3"/>
          <p:cNvSpPr>
            <a:spLocks noGrp="1" noChangeArrowheads="1"/>
          </p:cNvSpPr>
          <p:nvPr>
            <p:ph type="body" idx="1"/>
          </p:nvPr>
        </p:nvSpPr>
        <p:spPr>
          <a:xfrm>
            <a:off x="684213" y="1557338"/>
            <a:ext cx="8197850" cy="1008062"/>
          </a:xfrm>
        </p:spPr>
        <p:txBody>
          <a:bodyPr/>
          <a:lstStyle/>
          <a:p>
            <a:r>
              <a:rPr lang="zh-CN" altLang="en-US" sz="2400" dirty="0"/>
              <a:t>（</a:t>
            </a:r>
            <a:r>
              <a:rPr lang="en-US" altLang="zh-CN" sz="2400" dirty="0"/>
              <a:t>3</a:t>
            </a:r>
            <a:r>
              <a:rPr lang="zh-CN" altLang="en-US" sz="2400" dirty="0"/>
              <a:t>）将</a:t>
            </a:r>
            <a:r>
              <a:rPr lang="zh-CN" altLang="en-US" sz="2400" dirty="0">
                <a:latin typeface="Arial"/>
              </a:rPr>
              <a:t>“</a:t>
            </a:r>
            <a:r>
              <a:rPr lang="zh-CN" altLang="en-US" sz="2400" dirty="0"/>
              <a:t>文字转换为</a:t>
            </a:r>
            <a:r>
              <a:rPr lang="zh-CN" altLang="en-US" sz="2400" dirty="0" smtClean="0"/>
              <a:t>表格</a:t>
            </a:r>
            <a:r>
              <a:rPr lang="en-US" altLang="zh-CN" sz="2400" dirty="0" smtClean="0"/>
              <a:t>.</a:t>
            </a:r>
            <a:r>
              <a:rPr lang="en-US" altLang="zh-CN" sz="2400" dirty="0" err="1" smtClean="0"/>
              <a:t>docx</a:t>
            </a:r>
            <a:r>
              <a:rPr lang="en-US" altLang="zh-CN" sz="2400" dirty="0" smtClean="0">
                <a:latin typeface="Arial"/>
              </a:rPr>
              <a:t>”</a:t>
            </a:r>
            <a:r>
              <a:rPr lang="zh-CN" altLang="en-US" sz="2400" dirty="0"/>
              <a:t>文档中的文字转换成表格。再将此表格转换成文本格式，以</a:t>
            </a:r>
            <a:r>
              <a:rPr lang="zh-CN" altLang="en-US" sz="2400" dirty="0">
                <a:latin typeface="Arial"/>
              </a:rPr>
              <a:t>“</a:t>
            </a:r>
            <a:r>
              <a:rPr lang="zh-CN" altLang="en-US" sz="2400" dirty="0"/>
              <a:t>*</a:t>
            </a:r>
            <a:r>
              <a:rPr lang="zh-CN" altLang="en-US" sz="2400" dirty="0">
                <a:latin typeface="Arial"/>
              </a:rPr>
              <a:t>”</a:t>
            </a:r>
            <a:r>
              <a:rPr lang="zh-CN" altLang="en-US" sz="2400" dirty="0"/>
              <a:t>号为文本间隔符。 </a:t>
            </a:r>
          </a:p>
        </p:txBody>
      </p:sp>
      <p:pic>
        <p:nvPicPr>
          <p:cNvPr id="135172" name="Picture 4" descr="图3"/>
          <p:cNvPicPr>
            <a:picLocks noChangeAspect="1" noChangeArrowheads="1"/>
          </p:cNvPicPr>
          <p:nvPr/>
        </p:nvPicPr>
        <p:blipFill>
          <a:blip r:embed="rId2">
            <a:extLst>
              <a:ext uri="{28A0092B-C50C-407E-A947-70E740481C1C}">
                <a14:useLocalDpi xmlns:a14="http://schemas.microsoft.com/office/drawing/2010/main" val="0"/>
              </a:ext>
            </a:extLst>
          </a:blip>
          <a:srcRect t="5635" b="6172"/>
          <a:stretch>
            <a:fillRect/>
          </a:stretch>
        </p:blipFill>
        <p:spPr bwMode="auto">
          <a:xfrm>
            <a:off x="611188" y="4778375"/>
            <a:ext cx="7921625"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173" name="Picture 5" descr="图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2275" y="2492375"/>
            <a:ext cx="4103688" cy="1733550"/>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
        <p:nvSpPr>
          <p:cNvPr id="135174" name="AutoShape 6"/>
          <p:cNvSpPr>
            <a:spLocks noChangeArrowheads="1"/>
          </p:cNvSpPr>
          <p:nvPr/>
        </p:nvSpPr>
        <p:spPr bwMode="auto">
          <a:xfrm>
            <a:off x="3563938" y="4292600"/>
            <a:ext cx="360362" cy="557213"/>
          </a:xfrm>
          <a:prstGeom prst="downArrow">
            <a:avLst>
              <a:gd name="adj1" fmla="val 50000"/>
              <a:gd name="adj2" fmla="val 38656"/>
            </a:avLst>
          </a:prstGeom>
          <a:solidFill>
            <a:schemeClr val="accent2"/>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76</a:t>
            </a:fld>
            <a:endParaRPr lang="en-US" altLang="zh-CN"/>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26" name="Picture 2" descr="文本转换为表格命令"/>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204864"/>
            <a:ext cx="3558778" cy="4216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196" name="Rectangle 4"/>
          <p:cNvSpPr>
            <a:spLocks noGrp="1" noChangeArrowheads="1"/>
          </p:cNvSpPr>
          <p:nvPr>
            <p:ph type="title"/>
          </p:nvPr>
        </p:nvSpPr>
        <p:spPr/>
        <p:txBody>
          <a:bodyPr/>
          <a:lstStyle/>
          <a:p>
            <a:r>
              <a:rPr lang="en-US" altLang="zh-CN" dirty="0"/>
              <a:t>3 </a:t>
            </a:r>
            <a:r>
              <a:rPr lang="zh-CN" altLang="en-US" dirty="0"/>
              <a:t>销售报表的设计、排版</a:t>
            </a:r>
            <a:r>
              <a:rPr lang="en-US" altLang="zh-CN" dirty="0"/>
              <a:t>&gt;&gt; 4</a:t>
            </a:r>
            <a:r>
              <a:rPr lang="zh-CN" altLang="en-US" dirty="0"/>
              <a:t>．课堂实践</a:t>
            </a:r>
          </a:p>
        </p:txBody>
      </p:sp>
      <p:sp>
        <p:nvSpPr>
          <p:cNvPr id="136198" name="Text Box 6"/>
          <p:cNvSpPr txBox="1">
            <a:spLocks noChangeArrowheads="1"/>
          </p:cNvSpPr>
          <p:nvPr/>
        </p:nvSpPr>
        <p:spPr bwMode="auto">
          <a:xfrm>
            <a:off x="1129707" y="1669929"/>
            <a:ext cx="7848872"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eaLnBrk="0" hangingPunct="0">
              <a:spcBef>
                <a:spcPct val="50000"/>
              </a:spcBef>
            </a:pPr>
            <a:r>
              <a:rPr lang="zh-CN" altLang="zh-CN" sz="2400" dirty="0" smtClean="0"/>
              <a:t>“</a:t>
            </a:r>
            <a:r>
              <a:rPr lang="zh-CN" altLang="zh-CN" sz="2400" dirty="0"/>
              <a:t>插入→表格</a:t>
            </a:r>
            <a:r>
              <a:rPr lang="en-US" altLang="zh-CN" sz="2400" dirty="0"/>
              <a:t>|</a:t>
            </a:r>
            <a:r>
              <a:rPr lang="zh-CN" altLang="zh-CN" sz="2400" dirty="0" smtClean="0"/>
              <a:t>表格</a:t>
            </a:r>
            <a:r>
              <a:rPr lang="zh-CN" altLang="zh-CN" sz="2400" dirty="0"/>
              <a:t>→</a:t>
            </a:r>
            <a:r>
              <a:rPr lang="zh-CN" altLang="zh-CN" sz="2400" dirty="0" smtClean="0"/>
              <a:t>文本</a:t>
            </a:r>
            <a:r>
              <a:rPr lang="zh-CN" altLang="zh-CN" sz="2400" dirty="0"/>
              <a:t>转换成表格</a:t>
            </a:r>
            <a:r>
              <a:rPr lang="zh-CN" altLang="zh-CN" sz="2400" dirty="0" smtClean="0"/>
              <a:t>”</a:t>
            </a:r>
            <a:endParaRPr kumimoji="1" lang="zh-CN" altLang="en-US" sz="2400" dirty="0">
              <a:latin typeface="Times New Roman" pitchFamily="18" charset="0"/>
            </a:endParaRPr>
          </a:p>
        </p:txBody>
      </p:sp>
      <p:pic>
        <p:nvPicPr>
          <p:cNvPr id="205827" name="Picture 3" descr="文字转换成表格"/>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6617" y="2434796"/>
            <a:ext cx="4223457" cy="375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右箭头 1"/>
          <p:cNvSpPr/>
          <p:nvPr/>
        </p:nvSpPr>
        <p:spPr>
          <a:xfrm>
            <a:off x="3923928" y="5085184"/>
            <a:ext cx="504056" cy="288032"/>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0490BF76-7CC0-4091-9F47-B19C6176056A}" type="slidenum">
              <a:rPr lang="en-US" altLang="zh-CN" smtClean="0"/>
              <a:pPr/>
              <a:t>77</a:t>
            </a:fld>
            <a:endParaRPr lang="en-US" altLang="zh-CN"/>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3 </a:t>
            </a:r>
            <a:r>
              <a:rPr lang="zh-CN" altLang="en-US" dirty="0"/>
              <a:t>销售报表的设计、排版</a:t>
            </a:r>
            <a:r>
              <a:rPr lang="en-US" altLang="zh-CN" dirty="0"/>
              <a:t>&gt;&gt; 4</a:t>
            </a:r>
            <a:r>
              <a:rPr lang="zh-CN" altLang="en-US" dirty="0"/>
              <a:t>．课堂实践</a:t>
            </a:r>
          </a:p>
        </p:txBody>
      </p:sp>
      <p:sp>
        <p:nvSpPr>
          <p:cNvPr id="4" name="内容占位符 3"/>
          <p:cNvSpPr>
            <a:spLocks noGrp="1"/>
          </p:cNvSpPr>
          <p:nvPr>
            <p:ph idx="1"/>
          </p:nvPr>
        </p:nvSpPr>
        <p:spPr/>
        <p:txBody>
          <a:bodyPr/>
          <a:lstStyle/>
          <a:p>
            <a:r>
              <a:rPr lang="zh-CN" altLang="zh-CN" sz="2400" dirty="0" smtClean="0"/>
              <a:t>“</a:t>
            </a:r>
            <a:r>
              <a:rPr lang="zh-CN" altLang="zh-CN" sz="2400" dirty="0"/>
              <a:t>表格工具</a:t>
            </a:r>
            <a:r>
              <a:rPr lang="en-US" altLang="zh-CN" sz="2400" dirty="0"/>
              <a:t>|</a:t>
            </a:r>
            <a:r>
              <a:rPr lang="zh-CN" altLang="zh-CN" sz="2400" dirty="0"/>
              <a:t>布局→数据</a:t>
            </a:r>
            <a:r>
              <a:rPr lang="en-US" altLang="zh-CN" sz="2400" dirty="0"/>
              <a:t>|</a:t>
            </a:r>
            <a:r>
              <a:rPr lang="zh-CN" altLang="zh-CN" sz="2400" dirty="0"/>
              <a:t>转换为文本</a:t>
            </a:r>
            <a:r>
              <a:rPr lang="zh-CN" altLang="zh-CN" sz="2400" dirty="0" smtClean="0"/>
              <a:t>”</a:t>
            </a:r>
            <a:endParaRPr lang="zh-CN" altLang="en-US" sz="2400" dirty="0"/>
          </a:p>
        </p:txBody>
      </p:sp>
      <p:pic>
        <p:nvPicPr>
          <p:cNvPr id="206850" name="Picture 2" descr="表格转换成文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2348880"/>
            <a:ext cx="3384376" cy="367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78</a:t>
            </a:fld>
            <a:endParaRPr lang="en-US" altLang="zh-CN"/>
          </a:p>
        </p:txBody>
      </p:sp>
    </p:spTree>
    <p:extLst>
      <p:ext uri="{BB962C8B-B14F-4D97-AF65-F5344CB8AC3E}">
        <p14:creationId xmlns:p14="http://schemas.microsoft.com/office/powerpoint/2010/main" val="299788557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6" name="Picture 6" descr="表格排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4005263"/>
            <a:ext cx="7920037" cy="160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42" name="Rectangle 2"/>
          <p:cNvSpPr>
            <a:spLocks noGrp="1" noChangeArrowheads="1"/>
          </p:cNvSpPr>
          <p:nvPr>
            <p:ph type="title"/>
          </p:nvPr>
        </p:nvSpPr>
        <p:spPr/>
        <p:txBody>
          <a:bodyPr/>
          <a:lstStyle/>
          <a:p>
            <a:r>
              <a:rPr lang="en-US" altLang="zh-CN"/>
              <a:t>3 </a:t>
            </a:r>
            <a:r>
              <a:rPr lang="zh-CN" altLang="en-US"/>
              <a:t>销售报表的设计、排版</a:t>
            </a:r>
            <a:r>
              <a:rPr lang="en-US" altLang="zh-CN"/>
              <a:t>&gt;&gt; 4</a:t>
            </a:r>
            <a:r>
              <a:rPr lang="zh-CN" altLang="en-US"/>
              <a:t>．课堂实践</a:t>
            </a:r>
          </a:p>
        </p:txBody>
      </p:sp>
      <p:sp>
        <p:nvSpPr>
          <p:cNvPr id="138243" name="Rectangle 3"/>
          <p:cNvSpPr>
            <a:spLocks noGrp="1" noChangeArrowheads="1"/>
          </p:cNvSpPr>
          <p:nvPr>
            <p:ph type="body" idx="1"/>
          </p:nvPr>
        </p:nvSpPr>
        <p:spPr>
          <a:xfrm>
            <a:off x="684213" y="1557338"/>
            <a:ext cx="8197850" cy="1871662"/>
          </a:xfrm>
        </p:spPr>
        <p:txBody>
          <a:bodyPr/>
          <a:lstStyle/>
          <a:p>
            <a:r>
              <a:rPr lang="zh-CN" altLang="en-US" dirty="0"/>
              <a:t>（</a:t>
            </a:r>
            <a:r>
              <a:rPr lang="en-US" altLang="zh-CN" dirty="0"/>
              <a:t>4</a:t>
            </a:r>
            <a:r>
              <a:rPr lang="zh-CN" altLang="en-US" dirty="0"/>
              <a:t>）将</a:t>
            </a:r>
            <a:r>
              <a:rPr lang="zh-CN" altLang="en-US" dirty="0">
                <a:latin typeface="Arial"/>
              </a:rPr>
              <a:t>“</a:t>
            </a:r>
            <a:r>
              <a:rPr lang="zh-CN" altLang="en-US" dirty="0"/>
              <a:t>文字转换为</a:t>
            </a:r>
            <a:r>
              <a:rPr lang="zh-CN" altLang="en-US" dirty="0" smtClean="0"/>
              <a:t>表格</a:t>
            </a:r>
            <a:r>
              <a:rPr lang="en-US" altLang="zh-CN" dirty="0" smtClean="0"/>
              <a:t>.</a:t>
            </a:r>
            <a:r>
              <a:rPr lang="en-US" altLang="zh-CN" dirty="0" err="1" smtClean="0"/>
              <a:t>docx</a:t>
            </a:r>
            <a:r>
              <a:rPr lang="en-US" altLang="zh-CN" dirty="0" smtClean="0">
                <a:latin typeface="Arial"/>
              </a:rPr>
              <a:t>”</a:t>
            </a:r>
            <a:r>
              <a:rPr lang="zh-CN" altLang="en-US" dirty="0"/>
              <a:t>文档中的文字转换成表格后，在最后添加一列</a:t>
            </a:r>
            <a:r>
              <a:rPr lang="zh-CN" altLang="en-US" dirty="0">
                <a:latin typeface="Arial"/>
              </a:rPr>
              <a:t>“</a:t>
            </a:r>
            <a:r>
              <a:rPr lang="zh-CN" altLang="en-US" dirty="0"/>
              <a:t>总分</a:t>
            </a:r>
            <a:r>
              <a:rPr lang="zh-CN" altLang="en-US" dirty="0">
                <a:latin typeface="Arial"/>
              </a:rPr>
              <a:t>”</a:t>
            </a:r>
            <a:r>
              <a:rPr lang="zh-CN" altLang="en-US" dirty="0"/>
              <a:t>，然后计算总分，最后按总分进行递减排序，如果有两个学生的总分相同，再按英语成绩递减排序。 </a:t>
            </a:r>
          </a:p>
        </p:txBody>
      </p:sp>
      <p:sp>
        <p:nvSpPr>
          <p:cNvPr id="138245" name="Rectangle 5"/>
          <p:cNvSpPr>
            <a:spLocks noChangeArrowheads="1"/>
          </p:cNvSpPr>
          <p:nvPr/>
        </p:nvSpPr>
        <p:spPr bwMode="auto">
          <a:xfrm>
            <a:off x="7451725" y="4005263"/>
            <a:ext cx="1368425" cy="1655762"/>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79</a:t>
            </a:fld>
            <a:endParaRPr lang="en-US" altLang="zh-CN"/>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altLang="zh-CN" sz="2400" dirty="0" smtClean="0"/>
              <a:t>1</a:t>
            </a:r>
            <a:r>
              <a:rPr lang="zh-CN" altLang="en-US" sz="2400" dirty="0" smtClean="0"/>
              <a:t>快速访问工具栏及功能区的定制</a:t>
            </a:r>
            <a:r>
              <a:rPr lang="en-US" altLang="zh-CN" sz="2400" dirty="0" smtClean="0"/>
              <a:t>&gt;&gt; </a:t>
            </a:r>
            <a:r>
              <a:rPr lang="en-US" altLang="zh-CN" sz="2400" dirty="0"/>
              <a:t>1</a:t>
            </a:r>
            <a:r>
              <a:rPr lang="zh-CN" altLang="en-US" sz="2400" dirty="0"/>
              <a:t>．案例分析</a:t>
            </a:r>
          </a:p>
        </p:txBody>
      </p:sp>
      <p:sp>
        <p:nvSpPr>
          <p:cNvPr id="69635" name="Rectangle 3"/>
          <p:cNvSpPr>
            <a:spLocks noGrp="1" noChangeArrowheads="1"/>
          </p:cNvSpPr>
          <p:nvPr>
            <p:ph type="body" idx="1"/>
          </p:nvPr>
        </p:nvSpPr>
        <p:spPr/>
        <p:txBody>
          <a:bodyPr/>
          <a:lstStyle/>
          <a:p>
            <a:pPr>
              <a:lnSpc>
                <a:spcPct val="150000"/>
              </a:lnSpc>
            </a:pPr>
            <a:r>
              <a:rPr lang="zh-CN" altLang="en-US" dirty="0"/>
              <a:t>本案例主要涉及</a:t>
            </a:r>
            <a:r>
              <a:rPr lang="zh-CN" altLang="en-US" dirty="0" smtClean="0"/>
              <a:t>到</a:t>
            </a:r>
            <a:r>
              <a:rPr lang="zh-CN" altLang="zh-CN" dirty="0">
                <a:solidFill>
                  <a:schemeClr val="tx1"/>
                </a:solidFill>
                <a:latin typeface="+mn-lt"/>
                <a:ea typeface="+mn-ea"/>
                <a:cs typeface="+mn-cs"/>
              </a:rPr>
              <a:t>自定义</a:t>
            </a:r>
            <a:r>
              <a:rPr lang="en-US" altLang="zh-CN" dirty="0">
                <a:solidFill>
                  <a:schemeClr val="tx1"/>
                </a:solidFill>
                <a:latin typeface="+mn-lt"/>
                <a:ea typeface="+mn-ea"/>
                <a:cs typeface="+mn-cs"/>
              </a:rPr>
              <a:t>Word</a:t>
            </a:r>
            <a:r>
              <a:rPr lang="zh-CN" altLang="zh-CN" dirty="0">
                <a:solidFill>
                  <a:schemeClr val="tx1"/>
                </a:solidFill>
                <a:latin typeface="+mn-lt"/>
                <a:ea typeface="+mn-ea"/>
                <a:cs typeface="+mn-cs"/>
              </a:rPr>
              <a:t>快速访问工具栏和功能选项卡的相关功能。利用“文件”选项卡的“选项”命令，打开“</a:t>
            </a:r>
            <a:r>
              <a:rPr lang="en-US" altLang="zh-CN" dirty="0">
                <a:solidFill>
                  <a:schemeClr val="tx1"/>
                </a:solidFill>
                <a:latin typeface="+mn-lt"/>
                <a:ea typeface="+mn-ea"/>
                <a:cs typeface="+mn-cs"/>
              </a:rPr>
              <a:t>Word</a:t>
            </a:r>
            <a:r>
              <a:rPr lang="zh-CN" altLang="zh-CN" dirty="0">
                <a:solidFill>
                  <a:schemeClr val="tx1"/>
                </a:solidFill>
                <a:latin typeface="+mn-lt"/>
                <a:ea typeface="+mn-ea"/>
                <a:cs typeface="+mn-cs"/>
              </a:rPr>
              <a:t>选项”对话框进行设置可以完成本案例的操作。</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8</a:t>
            </a:fld>
            <a:endParaRPr lang="en-US" altLang="zh-CN"/>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r>
              <a:rPr lang="en-US" altLang="zh-CN"/>
              <a:t>3 </a:t>
            </a:r>
            <a:r>
              <a:rPr lang="zh-CN" altLang="en-US"/>
              <a:t>销售报表的设计、排版</a:t>
            </a:r>
            <a:r>
              <a:rPr lang="en-US" altLang="zh-CN"/>
              <a:t>&gt;&gt; 4</a:t>
            </a:r>
            <a:r>
              <a:rPr lang="zh-CN" altLang="en-US"/>
              <a:t>．课堂实践</a:t>
            </a:r>
          </a:p>
        </p:txBody>
      </p:sp>
      <p:sp>
        <p:nvSpPr>
          <p:cNvPr id="139267" name="Rectangle 3"/>
          <p:cNvSpPr>
            <a:spLocks noGrp="1" noChangeArrowheads="1"/>
          </p:cNvSpPr>
          <p:nvPr>
            <p:ph type="body" idx="1"/>
          </p:nvPr>
        </p:nvSpPr>
        <p:spPr/>
        <p:txBody>
          <a:bodyPr/>
          <a:lstStyle/>
          <a:p>
            <a:r>
              <a:rPr lang="zh-CN" altLang="en-US" dirty="0"/>
              <a:t>（</a:t>
            </a:r>
            <a:r>
              <a:rPr lang="en-US" altLang="zh-CN" dirty="0"/>
              <a:t>5</a:t>
            </a:r>
            <a:r>
              <a:rPr lang="zh-CN" altLang="en-US" dirty="0"/>
              <a:t>）按图所示制作报名表，插入图片</a:t>
            </a:r>
            <a:r>
              <a:rPr lang="zh-CN" altLang="en-US" dirty="0">
                <a:latin typeface="Arial"/>
              </a:rPr>
              <a:t>“</a:t>
            </a:r>
            <a:r>
              <a:rPr lang="zh-CN" altLang="en-US" dirty="0"/>
              <a:t>照片</a:t>
            </a:r>
            <a:r>
              <a:rPr lang="en-US" altLang="zh-CN" dirty="0"/>
              <a:t>.jpg</a:t>
            </a:r>
            <a:r>
              <a:rPr lang="en-US" altLang="zh-CN" dirty="0">
                <a:latin typeface="Arial"/>
              </a:rPr>
              <a:t>”</a:t>
            </a:r>
            <a:r>
              <a:rPr lang="zh-CN" altLang="en-US" dirty="0"/>
              <a:t>，并以</a:t>
            </a:r>
            <a:r>
              <a:rPr lang="zh-CN" altLang="en-US" dirty="0" smtClean="0">
                <a:latin typeface="Arial"/>
              </a:rPr>
              <a:t>“</a:t>
            </a:r>
            <a:r>
              <a:rPr lang="zh-CN" altLang="en-US" dirty="0" smtClean="0"/>
              <a:t>报名表</a:t>
            </a:r>
            <a:r>
              <a:rPr lang="en-US" altLang="zh-CN" dirty="0" smtClean="0"/>
              <a:t>.</a:t>
            </a:r>
            <a:r>
              <a:rPr lang="en-US" altLang="zh-CN" dirty="0" err="1" smtClean="0"/>
              <a:t>docx</a:t>
            </a:r>
            <a:r>
              <a:rPr lang="en-US" altLang="zh-CN" dirty="0" smtClean="0">
                <a:latin typeface="Arial"/>
              </a:rPr>
              <a:t>”</a:t>
            </a:r>
            <a:r>
              <a:rPr lang="zh-CN" altLang="en-US" dirty="0"/>
              <a:t>文件名存盘。 </a:t>
            </a:r>
          </a:p>
        </p:txBody>
      </p:sp>
      <p:pic>
        <p:nvPicPr>
          <p:cNvPr id="13926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3357563"/>
            <a:ext cx="6769100" cy="190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80</a:t>
            </a:fld>
            <a:endParaRPr lang="en-US" altLang="zh-CN"/>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Rectangle 4"/>
          <p:cNvSpPr>
            <a:spLocks noGrp="1" noChangeArrowheads="1"/>
          </p:cNvSpPr>
          <p:nvPr>
            <p:ph type="ctrTitle"/>
          </p:nvPr>
        </p:nvSpPr>
        <p:spPr/>
        <p:txBody>
          <a:bodyPr/>
          <a:lstStyle/>
          <a:p>
            <a:r>
              <a:rPr lang="zh-CN" altLang="en-US"/>
              <a:t>任务四 公文、合同等的设计、排版</a:t>
            </a:r>
          </a:p>
        </p:txBody>
      </p:sp>
      <p:sp>
        <p:nvSpPr>
          <p:cNvPr id="238597" name="Rectangle 5"/>
          <p:cNvSpPr>
            <a:spLocks noGrp="1" noChangeArrowheads="1"/>
          </p:cNvSpPr>
          <p:nvPr>
            <p:ph type="subTitle" idx="1"/>
          </p:nvPr>
        </p:nvSpPr>
        <p:spPr/>
        <p:txBody>
          <a:bodyPr/>
          <a:lstStyle/>
          <a:p>
            <a:r>
              <a:rPr lang="zh-CN" altLang="en-US"/>
              <a:t>案例</a:t>
            </a:r>
            <a:r>
              <a:rPr lang="en-US" altLang="zh-CN"/>
              <a:t>4 </a:t>
            </a:r>
            <a:r>
              <a:rPr lang="zh-CN" altLang="en-US"/>
              <a:t>公文的编辑与排版</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r>
              <a:rPr lang="en-US" altLang="zh-CN"/>
              <a:t>4 </a:t>
            </a:r>
            <a:r>
              <a:rPr lang="zh-CN" altLang="en-US"/>
              <a:t>公文、合同等的设计、排版</a:t>
            </a:r>
            <a:r>
              <a:rPr lang="en-US" altLang="zh-CN"/>
              <a:t>&gt;&gt;</a:t>
            </a:r>
            <a:r>
              <a:rPr lang="zh-CN" altLang="en-US"/>
              <a:t>场景描述</a:t>
            </a:r>
          </a:p>
        </p:txBody>
      </p:sp>
      <p:sp>
        <p:nvSpPr>
          <p:cNvPr id="140291" name="Rectangle 3"/>
          <p:cNvSpPr>
            <a:spLocks noGrp="1" noChangeArrowheads="1"/>
          </p:cNvSpPr>
          <p:nvPr>
            <p:ph type="body" idx="1"/>
          </p:nvPr>
        </p:nvSpPr>
        <p:spPr/>
        <p:txBody>
          <a:bodyPr/>
          <a:lstStyle/>
          <a:p>
            <a:r>
              <a:rPr lang="zh-CN" altLang="en-US"/>
              <a:t>原材料加工厂职员小李接到一项任务：按公文格式转发省环保局的一份通知。小李知道公文具有规范的结构和格式（国家行政机关公文格式），各种类型的公文都有明确规定的格式，而不是像私人文件那样主要靠各种</a:t>
            </a:r>
            <a:r>
              <a:rPr lang="zh-CN" altLang="en-US">
                <a:latin typeface="Arial"/>
              </a:rPr>
              <a:t>“</a:t>
            </a:r>
            <a:r>
              <a:rPr lang="zh-CN" altLang="en-US"/>
              <a:t>约定俗成</a:t>
            </a:r>
            <a:r>
              <a:rPr lang="zh-CN" altLang="en-US">
                <a:latin typeface="Arial"/>
              </a:rPr>
              <a:t>”</a:t>
            </a:r>
            <a:r>
              <a:rPr lang="zh-CN" altLang="en-US"/>
              <a:t>的格式。那么怎样使用</a:t>
            </a:r>
            <a:r>
              <a:rPr lang="en-US" altLang="zh-CN"/>
              <a:t>Word</a:t>
            </a:r>
            <a:r>
              <a:rPr lang="zh-CN" altLang="en-US"/>
              <a:t>来编辑排版规范的公文呢？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82</a:t>
            </a:fld>
            <a:endParaRPr lang="en-US" altLang="zh-CN"/>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en-US" altLang="zh-CN"/>
              <a:t>4 </a:t>
            </a:r>
            <a:r>
              <a:rPr lang="zh-CN" altLang="en-US"/>
              <a:t>公文、合同等的设计、排版</a:t>
            </a:r>
            <a:r>
              <a:rPr lang="en-US" altLang="zh-CN"/>
              <a:t>&gt;&gt; 1.</a:t>
            </a:r>
            <a:r>
              <a:rPr lang="zh-CN" altLang="en-US"/>
              <a:t>案例分析</a:t>
            </a:r>
          </a:p>
        </p:txBody>
      </p:sp>
      <p:sp>
        <p:nvSpPr>
          <p:cNvPr id="141315" name="Rectangle 3"/>
          <p:cNvSpPr>
            <a:spLocks noGrp="1" noChangeArrowheads="1"/>
          </p:cNvSpPr>
          <p:nvPr>
            <p:ph type="body" idx="1"/>
          </p:nvPr>
        </p:nvSpPr>
        <p:spPr>
          <a:xfrm>
            <a:off x="684213" y="1484313"/>
            <a:ext cx="8197850" cy="5373687"/>
          </a:xfrm>
        </p:spPr>
        <p:txBody>
          <a:bodyPr/>
          <a:lstStyle/>
          <a:p>
            <a:pPr>
              <a:lnSpc>
                <a:spcPct val="90000"/>
              </a:lnSpc>
            </a:pPr>
            <a:r>
              <a:rPr lang="zh-CN" altLang="en-US"/>
              <a:t>首先，小李按公文结构拟了一份草稿，然后参照国家行政机关公文格式，按如下格式要求进行排版。排版后还将此规范文档另存为模板方便以后套用。格式要求是：</a:t>
            </a:r>
          </a:p>
          <a:p>
            <a:pPr lvl="1">
              <a:lnSpc>
                <a:spcPct val="90000"/>
              </a:lnSpc>
            </a:pPr>
            <a:r>
              <a:rPr lang="zh-CN" altLang="en-US"/>
              <a:t>采用</a:t>
            </a:r>
            <a:r>
              <a:rPr lang="en-US" altLang="zh-CN"/>
              <a:t>A4</a:t>
            </a:r>
            <a:r>
              <a:rPr lang="zh-CN" altLang="en-US"/>
              <a:t>纸型，即</a:t>
            </a:r>
            <a:r>
              <a:rPr lang="en-US" altLang="zh-CN"/>
              <a:t>210mm×297mm</a:t>
            </a:r>
            <a:r>
              <a:rPr lang="zh-CN" altLang="en-US"/>
              <a:t>；上页边距为</a:t>
            </a:r>
            <a:r>
              <a:rPr lang="en-US" altLang="zh-CN"/>
              <a:t>37mm</a:t>
            </a:r>
            <a:r>
              <a:rPr lang="zh-CN" altLang="en-US"/>
              <a:t>，下页边距为</a:t>
            </a:r>
            <a:r>
              <a:rPr lang="en-US" altLang="zh-CN"/>
              <a:t>25mm</a:t>
            </a:r>
            <a:r>
              <a:rPr lang="zh-CN" altLang="en-US"/>
              <a:t>，左页边距为</a:t>
            </a:r>
            <a:r>
              <a:rPr lang="en-US" altLang="zh-CN"/>
              <a:t>28mm</a:t>
            </a:r>
            <a:r>
              <a:rPr lang="zh-CN" altLang="en-US"/>
              <a:t>，右页边距为</a:t>
            </a:r>
            <a:r>
              <a:rPr lang="en-US" altLang="zh-CN"/>
              <a:t>26mm</a:t>
            </a:r>
            <a:r>
              <a:rPr lang="zh-CN" altLang="en-US"/>
              <a:t>。</a:t>
            </a:r>
          </a:p>
          <a:p>
            <a:pPr lvl="1">
              <a:lnSpc>
                <a:spcPct val="90000"/>
              </a:lnSpc>
            </a:pPr>
            <a:r>
              <a:rPr lang="zh-CN" altLang="en-US"/>
              <a:t>发文机关使用小初字号宋体字，红色、加粗、居中对齐。</a:t>
            </a:r>
          </a:p>
          <a:p>
            <a:pPr lvl="1">
              <a:lnSpc>
                <a:spcPct val="90000"/>
              </a:lnSpc>
            </a:pPr>
            <a:r>
              <a:rPr lang="zh-CN" altLang="en-US"/>
              <a:t>发文字号在发文机关标识下空</a:t>
            </a:r>
            <a:r>
              <a:rPr lang="en-US" altLang="zh-CN"/>
              <a:t>1</a:t>
            </a:r>
            <a:r>
              <a:rPr lang="zh-CN" altLang="en-US"/>
              <a:t>行，用三号仿宋体字，居中对齐。</a:t>
            </a:r>
          </a:p>
          <a:p>
            <a:pPr lvl="1">
              <a:lnSpc>
                <a:spcPct val="90000"/>
              </a:lnSpc>
            </a:pPr>
            <a:r>
              <a:rPr lang="zh-CN" altLang="en-US"/>
              <a:t>发文字号之下画一条宽</a:t>
            </a:r>
            <a:r>
              <a:rPr lang="en-US" altLang="zh-CN"/>
              <a:t>15cm</a:t>
            </a:r>
            <a:r>
              <a:rPr lang="zh-CN" altLang="en-US"/>
              <a:t>、粗细为</a:t>
            </a:r>
            <a:r>
              <a:rPr lang="en-US" altLang="zh-CN"/>
              <a:t>1.5</a:t>
            </a:r>
            <a:r>
              <a:rPr lang="zh-CN" altLang="en-US"/>
              <a:t>磅的红色线。</a:t>
            </a:r>
          </a:p>
          <a:p>
            <a:pPr lvl="1">
              <a:lnSpc>
                <a:spcPct val="90000"/>
              </a:lnSpc>
            </a:pPr>
            <a:r>
              <a:rPr lang="en-US" altLang="zh-CN">
                <a:latin typeface="Arial"/>
              </a:rPr>
              <a:t>……</a:t>
            </a:r>
            <a:endParaRPr lang="en-US" altLang="zh-CN"/>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83</a:t>
            </a:fld>
            <a:endParaRPr lang="en-US" altLang="zh-CN"/>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40" name="Rectangle 4"/>
          <p:cNvSpPr>
            <a:spLocks noGrp="1" noChangeArrowheads="1"/>
          </p:cNvSpPr>
          <p:nvPr>
            <p:ph type="title"/>
          </p:nvPr>
        </p:nvSpPr>
        <p:spPr/>
        <p:txBody>
          <a:bodyPr/>
          <a:lstStyle/>
          <a:p>
            <a:r>
              <a:rPr lang="en-US" altLang="zh-CN"/>
              <a:t>4 </a:t>
            </a:r>
            <a:r>
              <a:rPr lang="zh-CN" altLang="en-US"/>
              <a:t>公文、合同等的设计、排版</a:t>
            </a:r>
            <a:r>
              <a:rPr lang="en-US" altLang="zh-CN"/>
              <a:t>&gt;&gt; 1.</a:t>
            </a:r>
            <a:r>
              <a:rPr lang="zh-CN" altLang="en-US"/>
              <a:t>案例分析</a:t>
            </a:r>
          </a:p>
        </p:txBody>
      </p:sp>
      <p:pic>
        <p:nvPicPr>
          <p:cNvPr id="207874" name="Picture 2" descr="公文排版"/>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1556792"/>
            <a:ext cx="3409423" cy="4788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0490BF76-7CC0-4091-9F47-B19C6176056A}" type="slidenum">
              <a:rPr lang="en-US" altLang="zh-CN" smtClean="0"/>
              <a:pPr/>
              <a:t>84</a:t>
            </a:fld>
            <a:endParaRPr lang="en-US" altLang="zh-CN"/>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a:xfrm>
            <a:off x="539750" y="404813"/>
            <a:ext cx="7577138" cy="841375"/>
          </a:xfrm>
        </p:spPr>
        <p:txBody>
          <a:bodyPr/>
          <a:lstStyle/>
          <a:p>
            <a:r>
              <a:rPr lang="en-US" altLang="zh-CN"/>
              <a:t>4 </a:t>
            </a:r>
            <a:r>
              <a:rPr lang="zh-CN" altLang="en-US"/>
              <a:t>公文、合同等的设计、排版</a:t>
            </a:r>
            <a:r>
              <a:rPr lang="en-US" altLang="zh-CN"/>
              <a:t>&gt;&gt; 2.</a:t>
            </a:r>
            <a:r>
              <a:rPr lang="zh-CN" altLang="en-US"/>
              <a:t>相关知识点</a:t>
            </a:r>
          </a:p>
        </p:txBody>
      </p:sp>
      <p:sp>
        <p:nvSpPr>
          <p:cNvPr id="144387" name="Rectangle 3"/>
          <p:cNvSpPr>
            <a:spLocks noGrp="1" noChangeArrowheads="1"/>
          </p:cNvSpPr>
          <p:nvPr>
            <p:ph type="body" idx="1"/>
          </p:nvPr>
        </p:nvSpPr>
        <p:spPr>
          <a:xfrm>
            <a:off x="765445" y="1484784"/>
            <a:ext cx="8197850" cy="4535487"/>
          </a:xfrm>
        </p:spPr>
        <p:txBody>
          <a:bodyPr/>
          <a:lstStyle/>
          <a:p>
            <a:r>
              <a:rPr lang="en-US" altLang="zh-CN" sz="2400" dirty="0"/>
              <a:t>2</a:t>
            </a:r>
            <a:r>
              <a:rPr lang="zh-CN" altLang="en-US" sz="2400" dirty="0"/>
              <a:t>．相关知识点</a:t>
            </a:r>
          </a:p>
          <a:p>
            <a:pPr lvl="1"/>
            <a:r>
              <a:rPr lang="zh-CN" altLang="en-US" dirty="0"/>
              <a:t>（</a:t>
            </a:r>
            <a:r>
              <a:rPr lang="en-US" altLang="zh-CN" dirty="0"/>
              <a:t>1</a:t>
            </a:r>
            <a:r>
              <a:rPr lang="zh-CN" altLang="en-US" dirty="0"/>
              <a:t>）页面的设置 </a:t>
            </a:r>
          </a:p>
          <a:p>
            <a:pPr lvl="2"/>
            <a:r>
              <a:rPr lang="zh-CN" altLang="en-US" dirty="0"/>
              <a:t>页面设置可以设置页边距、纸张大小、纸张来源、版面以及每页行数和每行字符等。</a:t>
            </a:r>
          </a:p>
          <a:p>
            <a:pPr lvl="2"/>
            <a:r>
              <a:rPr kumimoji="1" lang="zh-CN" altLang="en-US" dirty="0" smtClean="0">
                <a:latin typeface="Arial"/>
              </a:rPr>
              <a:t>“</a:t>
            </a:r>
            <a:r>
              <a:rPr lang="zh-CN" altLang="zh-CN" dirty="0"/>
              <a:t>页面布局</a:t>
            </a:r>
            <a:r>
              <a:rPr kumimoji="1" lang="zh-CN" altLang="en-US" dirty="0" smtClean="0"/>
              <a:t>→</a:t>
            </a:r>
            <a:r>
              <a:rPr kumimoji="1" lang="zh-CN" altLang="en-US" dirty="0"/>
              <a:t>页面设置</a:t>
            </a:r>
            <a:r>
              <a:rPr kumimoji="1" lang="zh-CN" altLang="en-US" dirty="0" smtClean="0">
                <a:latin typeface="Arial"/>
              </a:rPr>
              <a:t>”组</a:t>
            </a:r>
            <a:r>
              <a:rPr kumimoji="1" lang="zh-CN" altLang="en-US" dirty="0" smtClean="0"/>
              <a:t>。</a:t>
            </a:r>
            <a:endParaRPr kumimoji="1" lang="en-US" altLang="zh-CN" dirty="0" smtClean="0"/>
          </a:p>
          <a:p>
            <a:pPr lvl="2"/>
            <a:endParaRPr kumimoji="1" lang="en-US" altLang="zh-CN" dirty="0"/>
          </a:p>
          <a:p>
            <a:pPr lvl="2"/>
            <a:endParaRPr kumimoji="1" lang="en-US" altLang="zh-CN" dirty="0" smtClean="0"/>
          </a:p>
          <a:p>
            <a:pPr lvl="2"/>
            <a:endParaRPr lang="en-US" altLang="zh-CN" dirty="0" smtClean="0"/>
          </a:p>
          <a:p>
            <a:pPr lvl="1"/>
            <a:endParaRPr lang="en-US" altLang="zh-CN" dirty="0"/>
          </a:p>
          <a:p>
            <a:pPr lvl="1"/>
            <a:r>
              <a:rPr lang="zh-CN" altLang="en-US" dirty="0" smtClean="0"/>
              <a:t>（</a:t>
            </a:r>
            <a:r>
              <a:rPr lang="en-US" altLang="zh-CN" dirty="0"/>
              <a:t>2</a:t>
            </a:r>
            <a:r>
              <a:rPr lang="zh-CN" altLang="en-US" dirty="0"/>
              <a:t>）绘制</a:t>
            </a:r>
            <a:r>
              <a:rPr lang="zh-CN" altLang="en-US" dirty="0" smtClean="0"/>
              <a:t>图形</a:t>
            </a:r>
            <a:endParaRPr lang="zh-CN" altLang="en-US" dirty="0"/>
          </a:p>
          <a:p>
            <a:pPr lvl="2"/>
            <a:r>
              <a:rPr lang="zh-CN" altLang="zh-CN" dirty="0"/>
              <a:t>“插入→插图</a:t>
            </a:r>
            <a:r>
              <a:rPr lang="en-US" altLang="zh-CN" dirty="0"/>
              <a:t>|</a:t>
            </a:r>
            <a:r>
              <a:rPr lang="zh-CN" altLang="zh-CN" dirty="0"/>
              <a:t>形状”按钮</a:t>
            </a:r>
            <a:r>
              <a:rPr lang="zh-CN" altLang="en-US" dirty="0" smtClean="0"/>
              <a:t>。</a:t>
            </a:r>
            <a:endParaRPr lang="zh-CN" altLang="en-US" dirty="0"/>
          </a:p>
        </p:txBody>
      </p:sp>
      <p:pic>
        <p:nvPicPr>
          <p:cNvPr id="208898" name="Picture 2" descr="页面设置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3714204"/>
            <a:ext cx="4106463" cy="165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85</a:t>
            </a:fld>
            <a:endParaRPr lang="en-US" altLang="zh-CN"/>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ChangeArrowheads="1"/>
          </p:cNvSpPr>
          <p:nvPr>
            <p:ph type="title"/>
          </p:nvPr>
        </p:nvSpPr>
        <p:spPr/>
        <p:txBody>
          <a:bodyPr/>
          <a:lstStyle/>
          <a:p>
            <a:r>
              <a:rPr lang="en-US" altLang="zh-CN"/>
              <a:t>4 </a:t>
            </a:r>
            <a:r>
              <a:rPr lang="zh-CN" altLang="en-US"/>
              <a:t>公文、合同等的设计、排版</a:t>
            </a:r>
            <a:r>
              <a:rPr lang="en-US" altLang="zh-CN"/>
              <a:t>&gt;&gt; 2.</a:t>
            </a:r>
            <a:r>
              <a:rPr lang="zh-CN" altLang="en-US"/>
              <a:t>相关知识点</a:t>
            </a:r>
          </a:p>
        </p:txBody>
      </p:sp>
      <p:sp>
        <p:nvSpPr>
          <p:cNvPr id="283651" name="Rectangle 3"/>
          <p:cNvSpPr>
            <a:spLocks noGrp="1" noChangeArrowheads="1"/>
          </p:cNvSpPr>
          <p:nvPr>
            <p:ph type="body" idx="1"/>
          </p:nvPr>
        </p:nvSpPr>
        <p:spPr>
          <a:xfrm>
            <a:off x="107505" y="1412874"/>
            <a:ext cx="3528391" cy="4896445"/>
          </a:xfrm>
        </p:spPr>
        <p:txBody>
          <a:bodyPr/>
          <a:lstStyle/>
          <a:p>
            <a:pPr>
              <a:lnSpc>
                <a:spcPct val="150000"/>
              </a:lnSpc>
              <a:spcBef>
                <a:spcPct val="0"/>
              </a:spcBef>
            </a:pPr>
            <a:r>
              <a:rPr lang="zh-CN" altLang="en-US" dirty="0">
                <a:latin typeface="楷体_GB2312" pitchFamily="49" charset="-122"/>
              </a:rPr>
              <a:t>（</a:t>
            </a:r>
            <a:r>
              <a:rPr lang="en-US" altLang="zh-CN" dirty="0">
                <a:latin typeface="楷体_GB2312" pitchFamily="49" charset="-122"/>
              </a:rPr>
              <a:t>3</a:t>
            </a:r>
            <a:r>
              <a:rPr lang="zh-CN" altLang="en-US" dirty="0">
                <a:latin typeface="楷体_GB2312" pitchFamily="49" charset="-122"/>
              </a:rPr>
              <a:t>）模板</a:t>
            </a:r>
          </a:p>
          <a:p>
            <a:pPr lvl="1">
              <a:lnSpc>
                <a:spcPct val="150000"/>
              </a:lnSpc>
              <a:spcBef>
                <a:spcPct val="0"/>
              </a:spcBef>
            </a:pPr>
            <a:r>
              <a:rPr lang="en-US" altLang="zh-CN" sz="2000" dirty="0">
                <a:latin typeface="楷体_GB2312" pitchFamily="49" charset="-122"/>
              </a:rPr>
              <a:t>Word </a:t>
            </a:r>
            <a:r>
              <a:rPr lang="zh-CN" altLang="en-US" sz="2000" dirty="0">
                <a:latin typeface="楷体_GB2312" pitchFamily="49" charset="-122"/>
              </a:rPr>
              <a:t>系统的默认模板是</a:t>
            </a:r>
            <a:r>
              <a:rPr lang="en-US" altLang="zh-CN" sz="2000" dirty="0" smtClean="0">
                <a:latin typeface="楷体_GB2312" pitchFamily="49" charset="-122"/>
              </a:rPr>
              <a:t>Normal.dotx</a:t>
            </a:r>
            <a:r>
              <a:rPr lang="zh-CN" altLang="en-US" sz="2000" dirty="0" smtClean="0">
                <a:latin typeface="楷体_GB2312" pitchFamily="49" charset="-122"/>
              </a:rPr>
              <a:t>。</a:t>
            </a:r>
            <a:endParaRPr lang="en-US" altLang="zh-CN" sz="2000" dirty="0" smtClean="0">
              <a:latin typeface="楷体_GB2312" pitchFamily="49" charset="-122"/>
            </a:endParaRPr>
          </a:p>
          <a:p>
            <a:pPr lvl="1">
              <a:lnSpc>
                <a:spcPct val="150000"/>
              </a:lnSpc>
              <a:spcBef>
                <a:spcPct val="0"/>
              </a:spcBef>
            </a:pPr>
            <a:r>
              <a:rPr lang="zh-CN" altLang="en-US" sz="2000" dirty="0" smtClean="0">
                <a:latin typeface="楷体_GB2312" pitchFamily="49" charset="-122"/>
              </a:rPr>
              <a:t>还</a:t>
            </a:r>
            <a:r>
              <a:rPr lang="zh-CN" altLang="en-US" sz="2000" dirty="0">
                <a:latin typeface="楷体_GB2312" pitchFamily="49" charset="-122"/>
              </a:rPr>
              <a:t>提供</a:t>
            </a:r>
            <a:r>
              <a:rPr lang="zh-CN" altLang="en-US" sz="2000" dirty="0" smtClean="0">
                <a:latin typeface="楷体_GB2312" pitchFamily="49" charset="-122"/>
              </a:rPr>
              <a:t>了</a:t>
            </a:r>
            <a:r>
              <a:rPr lang="zh-CN" altLang="zh-CN" sz="2000" dirty="0"/>
              <a:t>博客文章、书法字帖和样本模板等内置模板</a:t>
            </a:r>
            <a:r>
              <a:rPr lang="zh-CN" altLang="zh-CN" sz="2000" dirty="0" smtClean="0"/>
              <a:t>。</a:t>
            </a:r>
            <a:endParaRPr lang="en-US" altLang="zh-CN" sz="2000" dirty="0" smtClean="0"/>
          </a:p>
          <a:p>
            <a:pPr lvl="1">
              <a:lnSpc>
                <a:spcPct val="150000"/>
              </a:lnSpc>
              <a:spcBef>
                <a:spcPct val="0"/>
              </a:spcBef>
            </a:pPr>
            <a:r>
              <a:rPr lang="en-US" altLang="zh-CN" sz="2000" dirty="0" smtClean="0"/>
              <a:t>Office.com</a:t>
            </a:r>
            <a:r>
              <a:rPr lang="zh-CN" altLang="zh-CN" sz="2000" dirty="0"/>
              <a:t>模板则提供了更丰富的网络在线模板，如报表、贺卡、名片、日历、简历等等</a:t>
            </a:r>
            <a:r>
              <a:rPr lang="zh-CN" altLang="en-US" sz="2000" dirty="0" smtClean="0">
                <a:latin typeface="楷体_GB2312" pitchFamily="49" charset="-122"/>
              </a:rPr>
              <a:t>。</a:t>
            </a:r>
            <a:endParaRPr lang="zh-CN" altLang="en-US" sz="2000" dirty="0">
              <a:latin typeface="楷体_GB2312" pitchFamily="49" charset="-122"/>
            </a:endParaRPr>
          </a:p>
        </p:txBody>
      </p:sp>
      <p:pic>
        <p:nvPicPr>
          <p:cNvPr id="209922" name="Picture 2" descr="新建窗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2060848"/>
            <a:ext cx="5387924" cy="3626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86</a:t>
            </a:fld>
            <a:endParaRPr lang="en-US" altLang="zh-CN"/>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r>
              <a:rPr lang="en-US" altLang="zh-CN"/>
              <a:t>4 </a:t>
            </a:r>
            <a:r>
              <a:rPr lang="zh-CN" altLang="en-US"/>
              <a:t>公文、合同等的设计、排版</a:t>
            </a:r>
            <a:r>
              <a:rPr lang="en-US" altLang="zh-CN"/>
              <a:t>&gt;&gt; 3.</a:t>
            </a:r>
            <a:r>
              <a:rPr lang="zh-CN" altLang="en-US"/>
              <a:t>实现方法</a:t>
            </a:r>
          </a:p>
        </p:txBody>
      </p:sp>
      <p:sp>
        <p:nvSpPr>
          <p:cNvPr id="145411" name="Rectangle 3"/>
          <p:cNvSpPr>
            <a:spLocks noGrp="1" noChangeArrowheads="1"/>
          </p:cNvSpPr>
          <p:nvPr>
            <p:ph type="body" idx="1"/>
          </p:nvPr>
        </p:nvSpPr>
        <p:spPr>
          <a:xfrm>
            <a:off x="684213" y="1412875"/>
            <a:ext cx="8197850" cy="1944688"/>
          </a:xfrm>
        </p:spPr>
        <p:txBody>
          <a:bodyPr/>
          <a:lstStyle/>
          <a:p>
            <a:r>
              <a:rPr lang="zh-CN" altLang="en-US" sz="2400" dirty="0"/>
              <a:t>打开</a:t>
            </a:r>
            <a:r>
              <a:rPr lang="zh-CN" altLang="en-US" sz="2400" dirty="0" smtClean="0">
                <a:latin typeface="Arial"/>
              </a:rPr>
              <a:t>“</a:t>
            </a:r>
            <a:r>
              <a:rPr lang="zh-CN" altLang="en-US" sz="2400" dirty="0" smtClean="0">
                <a:latin typeface="楷体_GB2312" pitchFamily="49" charset="-122"/>
              </a:rPr>
              <a:t>公文</a:t>
            </a:r>
            <a:r>
              <a:rPr lang="en-US" altLang="zh-CN" sz="2400" dirty="0" smtClean="0">
                <a:latin typeface="楷体_GB2312" pitchFamily="49" charset="-122"/>
              </a:rPr>
              <a:t>.</a:t>
            </a:r>
            <a:r>
              <a:rPr lang="en-US" altLang="zh-CN" sz="2400" dirty="0" err="1" smtClean="0">
                <a:latin typeface="楷体_GB2312" pitchFamily="49" charset="-122"/>
              </a:rPr>
              <a:t>docx</a:t>
            </a:r>
            <a:r>
              <a:rPr lang="en-US" altLang="zh-CN" sz="2400" dirty="0" smtClean="0">
                <a:latin typeface="Arial"/>
              </a:rPr>
              <a:t>”</a:t>
            </a:r>
            <a:r>
              <a:rPr lang="zh-CN" altLang="en-US" sz="2400" dirty="0">
                <a:latin typeface="楷体_GB2312" pitchFamily="49" charset="-122"/>
              </a:rPr>
              <a:t>文档，按以下步骤进行操作。</a:t>
            </a:r>
          </a:p>
          <a:p>
            <a:r>
              <a:rPr lang="zh-CN" altLang="en-US" sz="2400" dirty="0">
                <a:latin typeface="楷体_GB2312" pitchFamily="49" charset="-122"/>
              </a:rPr>
              <a:t>（</a:t>
            </a:r>
            <a:r>
              <a:rPr lang="en-US" altLang="zh-CN" sz="2400" dirty="0">
                <a:latin typeface="楷体_GB2312" pitchFamily="49" charset="-122"/>
              </a:rPr>
              <a:t>1</a:t>
            </a:r>
            <a:r>
              <a:rPr lang="zh-CN" altLang="en-US" sz="2400" dirty="0">
                <a:latin typeface="楷体_GB2312" pitchFamily="49" charset="-122"/>
              </a:rPr>
              <a:t>）页面设置：上页边距为</a:t>
            </a:r>
            <a:r>
              <a:rPr lang="en-US" altLang="zh-CN" sz="2400" dirty="0">
                <a:latin typeface="楷体_GB2312" pitchFamily="49" charset="-122"/>
              </a:rPr>
              <a:t>3.7</a:t>
            </a:r>
            <a:r>
              <a:rPr lang="zh-CN" altLang="en-US" sz="2400" dirty="0">
                <a:latin typeface="楷体_GB2312" pitchFamily="49" charset="-122"/>
              </a:rPr>
              <a:t>厘米，下页边距为</a:t>
            </a:r>
            <a:r>
              <a:rPr lang="en-US" altLang="zh-CN" sz="2400" dirty="0">
                <a:latin typeface="楷体_GB2312" pitchFamily="49" charset="-122"/>
              </a:rPr>
              <a:t>2.5</a:t>
            </a:r>
            <a:r>
              <a:rPr lang="zh-CN" altLang="en-US" sz="2400" dirty="0">
                <a:latin typeface="楷体_GB2312" pitchFamily="49" charset="-122"/>
              </a:rPr>
              <a:t>厘米，左页边距为</a:t>
            </a:r>
            <a:r>
              <a:rPr lang="en-US" altLang="zh-CN" sz="2400" dirty="0">
                <a:latin typeface="楷体_GB2312" pitchFamily="49" charset="-122"/>
              </a:rPr>
              <a:t>2.8</a:t>
            </a:r>
            <a:r>
              <a:rPr lang="zh-CN" altLang="en-US" sz="2400" dirty="0">
                <a:latin typeface="楷体_GB2312" pitchFamily="49" charset="-122"/>
              </a:rPr>
              <a:t>厘米，右页边距为</a:t>
            </a:r>
            <a:r>
              <a:rPr lang="en-US" altLang="zh-CN" sz="2400" dirty="0">
                <a:latin typeface="楷体_GB2312" pitchFamily="49" charset="-122"/>
              </a:rPr>
              <a:t>2.6</a:t>
            </a:r>
            <a:r>
              <a:rPr lang="zh-CN" altLang="en-US" sz="2400" dirty="0">
                <a:latin typeface="楷体_GB2312" pitchFamily="49" charset="-122"/>
              </a:rPr>
              <a:t>厘米。</a:t>
            </a:r>
          </a:p>
        </p:txBody>
      </p:sp>
      <p:pic>
        <p:nvPicPr>
          <p:cNvPr id="210946" name="Picture 2" descr="页边距"/>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5644" y="2708274"/>
            <a:ext cx="1922140" cy="4134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0947" name="Picture 3" descr="页边距选项卡"/>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2703338"/>
            <a:ext cx="3024336" cy="374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右箭头 1"/>
          <p:cNvSpPr/>
          <p:nvPr/>
        </p:nvSpPr>
        <p:spPr>
          <a:xfrm>
            <a:off x="2987824" y="4575919"/>
            <a:ext cx="504056" cy="199357"/>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F0D39DE6-22DC-4866-9A65-23BCF6534BB8}" type="slidenum">
              <a:rPr lang="en-US" altLang="zh-CN" smtClean="0"/>
              <a:pPr/>
              <a:t>87</a:t>
            </a:fld>
            <a:endParaRPr lang="en-US" altLang="zh-CN"/>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en-US" altLang="zh-CN"/>
              <a:t>4 </a:t>
            </a:r>
            <a:r>
              <a:rPr lang="zh-CN" altLang="en-US"/>
              <a:t>公文、合同等的设计、排版</a:t>
            </a:r>
            <a:r>
              <a:rPr lang="en-US" altLang="zh-CN"/>
              <a:t>&gt;&gt; 3.</a:t>
            </a:r>
            <a:r>
              <a:rPr lang="zh-CN" altLang="en-US"/>
              <a:t>实现方法</a:t>
            </a:r>
          </a:p>
        </p:txBody>
      </p:sp>
      <p:sp>
        <p:nvSpPr>
          <p:cNvPr id="146435" name="Rectangle 3"/>
          <p:cNvSpPr>
            <a:spLocks noGrp="1" noChangeArrowheads="1"/>
          </p:cNvSpPr>
          <p:nvPr>
            <p:ph type="body" idx="1"/>
          </p:nvPr>
        </p:nvSpPr>
        <p:spPr>
          <a:xfrm>
            <a:off x="684213" y="1484313"/>
            <a:ext cx="8197850" cy="4824412"/>
          </a:xfrm>
        </p:spPr>
        <p:txBody>
          <a:bodyPr/>
          <a:lstStyle/>
          <a:p>
            <a:r>
              <a:rPr lang="zh-CN" altLang="en-US" sz="2400" dirty="0"/>
              <a:t>（</a:t>
            </a:r>
            <a:r>
              <a:rPr lang="en-US" altLang="zh-CN" sz="2400" dirty="0"/>
              <a:t>2</a:t>
            </a:r>
            <a:r>
              <a:rPr lang="zh-CN" altLang="en-US" sz="2400" dirty="0"/>
              <a:t>）字符格式化和段落格式化 </a:t>
            </a:r>
          </a:p>
          <a:p>
            <a:pPr lvl="1">
              <a:buFont typeface="Wingdings" pitchFamily="2" charset="2"/>
              <a:buNone/>
            </a:pPr>
            <a:r>
              <a:rPr lang="zh-CN" altLang="en-US" dirty="0"/>
              <a:t>①将第</a:t>
            </a:r>
            <a:r>
              <a:rPr lang="en-US" altLang="zh-CN" dirty="0"/>
              <a:t>1</a:t>
            </a:r>
            <a:r>
              <a:rPr lang="zh-CN" altLang="en-US" dirty="0"/>
              <a:t>段发文机关</a:t>
            </a:r>
            <a:r>
              <a:rPr lang="zh-CN" altLang="en-US" dirty="0">
                <a:latin typeface="Arial"/>
              </a:rPr>
              <a:t>“</a:t>
            </a:r>
            <a:r>
              <a:rPr lang="en-US" altLang="zh-CN" dirty="0">
                <a:latin typeface="Arial"/>
              </a:rPr>
              <a:t>……</a:t>
            </a:r>
            <a:r>
              <a:rPr lang="zh-CN" altLang="en-US" dirty="0"/>
              <a:t>文件</a:t>
            </a:r>
            <a:r>
              <a:rPr lang="zh-CN" altLang="en-US" dirty="0">
                <a:latin typeface="Arial"/>
              </a:rPr>
              <a:t>”</a:t>
            </a:r>
            <a:r>
              <a:rPr lang="zh-CN" altLang="en-US" dirty="0"/>
              <a:t>设置为小初字号宋体字，红色、加粗、居中对齐；</a:t>
            </a:r>
          </a:p>
          <a:p>
            <a:pPr lvl="1">
              <a:buFont typeface="Wingdings" pitchFamily="2" charset="2"/>
              <a:buNone/>
            </a:pPr>
            <a:r>
              <a:rPr lang="zh-CN" altLang="en-US" dirty="0"/>
              <a:t>②将第</a:t>
            </a:r>
            <a:r>
              <a:rPr lang="en-US" altLang="zh-CN" dirty="0"/>
              <a:t>3</a:t>
            </a:r>
            <a:r>
              <a:rPr lang="zh-CN" altLang="en-US" dirty="0"/>
              <a:t>段发文字号</a:t>
            </a:r>
            <a:r>
              <a:rPr lang="zh-CN" altLang="en-US" dirty="0">
                <a:latin typeface="Arial"/>
              </a:rPr>
              <a:t>“</a:t>
            </a:r>
            <a:r>
              <a:rPr lang="en-US" altLang="zh-CN" dirty="0">
                <a:latin typeface="Arial"/>
              </a:rPr>
              <a:t>……</a:t>
            </a:r>
            <a:r>
              <a:rPr lang="zh-CN" altLang="en-US" dirty="0"/>
              <a:t>号</a:t>
            </a:r>
            <a:r>
              <a:rPr lang="zh-CN" altLang="en-US" dirty="0">
                <a:latin typeface="Arial"/>
              </a:rPr>
              <a:t>”</a:t>
            </a:r>
            <a:r>
              <a:rPr lang="zh-CN" altLang="en-US" dirty="0"/>
              <a:t>设置为三号仿宋体字，居中对齐；</a:t>
            </a:r>
          </a:p>
          <a:p>
            <a:pPr lvl="1">
              <a:buFont typeface="Wingdings" pitchFamily="2" charset="2"/>
              <a:buNone/>
            </a:pPr>
            <a:r>
              <a:rPr lang="zh-CN" altLang="en-US" dirty="0"/>
              <a:t>③将第</a:t>
            </a:r>
            <a:r>
              <a:rPr lang="en-US" altLang="zh-CN" dirty="0"/>
              <a:t>6</a:t>
            </a:r>
            <a:r>
              <a:rPr lang="zh-CN" altLang="en-US" dirty="0"/>
              <a:t>、</a:t>
            </a:r>
            <a:r>
              <a:rPr lang="en-US" altLang="zh-CN" dirty="0"/>
              <a:t>7</a:t>
            </a:r>
            <a:r>
              <a:rPr lang="zh-CN" altLang="en-US" dirty="0"/>
              <a:t>段发文标题</a:t>
            </a:r>
            <a:r>
              <a:rPr lang="zh-CN" altLang="en-US" dirty="0">
                <a:latin typeface="Arial"/>
              </a:rPr>
              <a:t>“</a:t>
            </a:r>
            <a:r>
              <a:rPr lang="zh-CN" altLang="en-US" dirty="0"/>
              <a:t>关于</a:t>
            </a:r>
            <a:r>
              <a:rPr lang="en-US" altLang="zh-CN" dirty="0">
                <a:latin typeface="Arial"/>
              </a:rPr>
              <a:t>……</a:t>
            </a:r>
            <a:r>
              <a:rPr lang="zh-CN" altLang="en-US" dirty="0"/>
              <a:t>通知</a:t>
            </a:r>
            <a:r>
              <a:rPr lang="zh-CN" altLang="en-US" dirty="0">
                <a:latin typeface="Arial"/>
              </a:rPr>
              <a:t>”</a:t>
            </a:r>
            <a:r>
              <a:rPr lang="zh-CN" altLang="en-US" dirty="0"/>
              <a:t>设置为小二号宋体字，加粗，居中对齐；</a:t>
            </a:r>
          </a:p>
          <a:p>
            <a:pPr lvl="1">
              <a:buFont typeface="Wingdings" pitchFamily="2" charset="2"/>
              <a:buNone/>
            </a:pPr>
            <a:r>
              <a:rPr lang="zh-CN" altLang="en-US" dirty="0"/>
              <a:t>④将第</a:t>
            </a:r>
            <a:r>
              <a:rPr lang="en-US" altLang="zh-CN" dirty="0"/>
              <a:t>9~15</a:t>
            </a:r>
            <a:r>
              <a:rPr lang="zh-CN" altLang="en-US" dirty="0"/>
              <a:t>段设置为三号仿宋体字，其中第</a:t>
            </a:r>
            <a:r>
              <a:rPr lang="en-US" altLang="zh-CN" dirty="0"/>
              <a:t>10</a:t>
            </a:r>
            <a:r>
              <a:rPr lang="zh-CN" altLang="en-US" dirty="0"/>
              <a:t>段首行缩进</a:t>
            </a:r>
            <a:r>
              <a:rPr lang="en-US" altLang="zh-CN" dirty="0"/>
              <a:t>2</a:t>
            </a:r>
            <a:r>
              <a:rPr lang="zh-CN" altLang="en-US" dirty="0"/>
              <a:t>字符，第</a:t>
            </a:r>
            <a:r>
              <a:rPr lang="en-US" altLang="zh-CN" dirty="0"/>
              <a:t>14</a:t>
            </a:r>
            <a:r>
              <a:rPr lang="zh-CN" altLang="en-US" dirty="0"/>
              <a:t>、</a:t>
            </a:r>
            <a:r>
              <a:rPr lang="en-US" altLang="zh-CN" dirty="0"/>
              <a:t>15</a:t>
            </a:r>
            <a:r>
              <a:rPr lang="zh-CN" altLang="en-US" dirty="0"/>
              <a:t>段右对齐；</a:t>
            </a:r>
          </a:p>
          <a:p>
            <a:pPr lvl="1">
              <a:buFont typeface="Wingdings" pitchFamily="2" charset="2"/>
              <a:buNone/>
            </a:pPr>
            <a:r>
              <a:rPr lang="zh-CN" altLang="en-US" dirty="0"/>
              <a:t>⑤将第</a:t>
            </a:r>
            <a:r>
              <a:rPr lang="en-US" altLang="zh-CN" dirty="0"/>
              <a:t>18</a:t>
            </a:r>
            <a:r>
              <a:rPr lang="zh-CN" altLang="en-US" dirty="0"/>
              <a:t>段</a:t>
            </a:r>
            <a:r>
              <a:rPr lang="zh-CN" altLang="en-US" dirty="0">
                <a:latin typeface="Arial"/>
              </a:rPr>
              <a:t>“</a:t>
            </a:r>
            <a:r>
              <a:rPr lang="zh-CN" altLang="en-US" dirty="0"/>
              <a:t>主题词：</a:t>
            </a:r>
            <a:r>
              <a:rPr lang="zh-CN" altLang="en-US" dirty="0">
                <a:latin typeface="Arial"/>
              </a:rPr>
              <a:t>”</a:t>
            </a:r>
            <a:r>
              <a:rPr lang="zh-CN" altLang="en-US" dirty="0"/>
              <a:t>三字设置为三号黑体字，</a:t>
            </a:r>
            <a:r>
              <a:rPr lang="zh-CN" altLang="en-US" dirty="0">
                <a:latin typeface="Arial"/>
              </a:rPr>
              <a:t>“</a:t>
            </a:r>
            <a:r>
              <a:rPr lang="zh-CN" altLang="en-US" dirty="0"/>
              <a:t>环保</a:t>
            </a:r>
            <a:r>
              <a:rPr lang="en-US" altLang="zh-CN" dirty="0">
                <a:latin typeface="Arial"/>
              </a:rPr>
              <a:t>……</a:t>
            </a:r>
            <a:r>
              <a:rPr lang="zh-CN" altLang="en-US" dirty="0"/>
              <a:t>通知</a:t>
            </a:r>
            <a:r>
              <a:rPr lang="zh-CN" altLang="en-US" dirty="0">
                <a:latin typeface="Arial"/>
              </a:rPr>
              <a:t>”</a:t>
            </a:r>
            <a:r>
              <a:rPr lang="zh-CN" altLang="en-US" dirty="0"/>
              <a:t>设置为三号宋体字；</a:t>
            </a:r>
          </a:p>
          <a:p>
            <a:pPr lvl="1">
              <a:buFont typeface="Wingdings" pitchFamily="2" charset="2"/>
              <a:buNone/>
            </a:pPr>
            <a:r>
              <a:rPr lang="zh-CN" altLang="en-US" dirty="0"/>
              <a:t>⑥将第</a:t>
            </a:r>
            <a:r>
              <a:rPr lang="en-US" altLang="zh-CN" dirty="0"/>
              <a:t>19</a:t>
            </a:r>
            <a:r>
              <a:rPr lang="zh-CN" altLang="en-US" dirty="0"/>
              <a:t>段印发机关和印发时间设置为三号仿宋体字。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88</a:t>
            </a:fld>
            <a:endParaRPr lang="en-US" altLang="zh-CN"/>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r>
              <a:rPr lang="en-US" altLang="zh-CN"/>
              <a:t>4 </a:t>
            </a:r>
            <a:r>
              <a:rPr lang="zh-CN" altLang="en-US"/>
              <a:t>公文、合同等的设计、排版</a:t>
            </a:r>
            <a:r>
              <a:rPr lang="en-US" altLang="zh-CN"/>
              <a:t>&gt;&gt; 3.</a:t>
            </a:r>
            <a:r>
              <a:rPr lang="zh-CN" altLang="en-US"/>
              <a:t>实现方法</a:t>
            </a:r>
          </a:p>
        </p:txBody>
      </p:sp>
      <p:sp>
        <p:nvSpPr>
          <p:cNvPr id="147459" name="Rectangle 3"/>
          <p:cNvSpPr>
            <a:spLocks noGrp="1" noChangeArrowheads="1"/>
          </p:cNvSpPr>
          <p:nvPr>
            <p:ph type="body" idx="1"/>
          </p:nvPr>
        </p:nvSpPr>
        <p:spPr>
          <a:xfrm>
            <a:off x="611188" y="1484313"/>
            <a:ext cx="8197850" cy="4897437"/>
          </a:xfrm>
        </p:spPr>
        <p:txBody>
          <a:bodyPr/>
          <a:lstStyle/>
          <a:p>
            <a:r>
              <a:rPr lang="zh-CN" altLang="en-US" dirty="0"/>
              <a:t>（</a:t>
            </a:r>
            <a:r>
              <a:rPr lang="en-US" altLang="zh-CN" dirty="0"/>
              <a:t>3</a:t>
            </a:r>
            <a:r>
              <a:rPr lang="zh-CN" altLang="en-US" dirty="0"/>
              <a:t>）绘制直线</a:t>
            </a:r>
          </a:p>
          <a:p>
            <a:pPr lvl="1"/>
            <a:r>
              <a:rPr lang="zh-CN" altLang="zh-CN" dirty="0"/>
              <a:t>要求：绘制一条长</a:t>
            </a:r>
            <a:r>
              <a:rPr lang="en-US" altLang="zh-CN" dirty="0"/>
              <a:t>15</a:t>
            </a:r>
            <a:r>
              <a:rPr lang="zh-CN" altLang="zh-CN" dirty="0"/>
              <a:t>厘米，粗细为</a:t>
            </a:r>
            <a:r>
              <a:rPr lang="en-US" altLang="zh-CN" dirty="0"/>
              <a:t>1.5</a:t>
            </a:r>
            <a:r>
              <a:rPr lang="zh-CN" altLang="zh-CN" dirty="0"/>
              <a:t>磅的红色直线，并将其位置设置为垂直对齐绝对位置页边距下侧</a:t>
            </a:r>
            <a:r>
              <a:rPr lang="en-US" altLang="zh-CN" dirty="0"/>
              <a:t>3.8</a:t>
            </a:r>
            <a:r>
              <a:rPr lang="zh-CN" altLang="zh-CN" dirty="0"/>
              <a:t>厘米处。绘制两条长</a:t>
            </a:r>
            <a:r>
              <a:rPr lang="en-US" altLang="zh-CN" dirty="0"/>
              <a:t>15</a:t>
            </a:r>
            <a:r>
              <a:rPr lang="zh-CN" altLang="zh-CN" dirty="0"/>
              <a:t>厘米，粗细为</a:t>
            </a:r>
            <a:r>
              <a:rPr lang="en-US" altLang="zh-CN" dirty="0"/>
              <a:t>0.75</a:t>
            </a:r>
            <a:r>
              <a:rPr lang="zh-CN" altLang="zh-CN" dirty="0"/>
              <a:t>磅的黑色直线，并将其分别移到第</a:t>
            </a:r>
            <a:r>
              <a:rPr lang="en-US" altLang="zh-CN" dirty="0"/>
              <a:t>18</a:t>
            </a:r>
            <a:r>
              <a:rPr lang="zh-CN" altLang="zh-CN" dirty="0"/>
              <a:t>段和第</a:t>
            </a:r>
            <a:r>
              <a:rPr lang="en-US" altLang="zh-CN" dirty="0"/>
              <a:t>19</a:t>
            </a:r>
            <a:r>
              <a:rPr lang="zh-CN" altLang="zh-CN" dirty="0"/>
              <a:t>段的下面</a:t>
            </a:r>
            <a:r>
              <a:rPr lang="zh-CN" altLang="zh-CN" dirty="0" smtClean="0"/>
              <a:t>。</a:t>
            </a:r>
            <a:endParaRPr lang="en-US" altLang="zh-CN" dirty="0" smtClean="0"/>
          </a:p>
          <a:p>
            <a:pPr lvl="1"/>
            <a:r>
              <a:rPr lang="zh-CN" altLang="en-US" dirty="0" smtClean="0"/>
              <a:t>操作</a:t>
            </a:r>
            <a:r>
              <a:rPr lang="zh-CN" altLang="en-US" dirty="0"/>
              <a:t>：</a:t>
            </a:r>
          </a:p>
          <a:p>
            <a:pPr marL="914400" lvl="1" indent="-457200">
              <a:buFont typeface="+mj-ea"/>
              <a:buAutoNum type="circleNumDbPlain"/>
            </a:pPr>
            <a:r>
              <a:rPr lang="zh-CN" altLang="zh-CN" dirty="0"/>
              <a:t>“插入→插图</a:t>
            </a:r>
            <a:r>
              <a:rPr lang="en-US" altLang="zh-CN" dirty="0"/>
              <a:t>|</a:t>
            </a:r>
            <a:r>
              <a:rPr lang="zh-CN" altLang="zh-CN" dirty="0" smtClean="0"/>
              <a:t>形状</a:t>
            </a:r>
            <a:r>
              <a:rPr lang="zh-CN" altLang="zh-CN" dirty="0"/>
              <a:t>→</a:t>
            </a:r>
            <a:r>
              <a:rPr lang="zh-CN" altLang="zh-CN" dirty="0" smtClean="0"/>
              <a:t>直线”</a:t>
            </a:r>
            <a:r>
              <a:rPr lang="zh-CN" altLang="en-US" dirty="0" smtClean="0"/>
              <a:t>，打开“绘图工具”选项卡。</a:t>
            </a:r>
            <a:endParaRPr lang="zh-CN" altLang="en-US" dirty="0"/>
          </a:p>
        </p:txBody>
      </p:sp>
      <p:pic>
        <p:nvPicPr>
          <p:cNvPr id="211970" name="Picture 2" descr="绘图工具功能选项卡"/>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96" y="4980430"/>
            <a:ext cx="9103693" cy="118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89</a:t>
            </a:fld>
            <a:endParaRPr lang="en-US" altLang="zh-CN"/>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altLang="zh-CN" sz="2400" dirty="0" smtClean="0"/>
              <a:t>1</a:t>
            </a:r>
            <a:r>
              <a:rPr lang="zh-CN" altLang="en-US" sz="2400" dirty="0" smtClean="0"/>
              <a:t>快速访问工具栏及功能区的定制</a:t>
            </a:r>
            <a:r>
              <a:rPr lang="en-US" altLang="zh-CN" sz="2400" dirty="0" smtClean="0"/>
              <a:t>&gt;&gt; </a:t>
            </a:r>
            <a:r>
              <a:rPr lang="en-US" altLang="zh-CN" sz="2400" dirty="0"/>
              <a:t>2</a:t>
            </a:r>
            <a:r>
              <a:rPr lang="zh-CN" altLang="en-US" sz="2400" dirty="0"/>
              <a:t>．相关知识点</a:t>
            </a:r>
          </a:p>
        </p:txBody>
      </p:sp>
      <p:sp>
        <p:nvSpPr>
          <p:cNvPr id="70659" name="Rectangle 3"/>
          <p:cNvSpPr>
            <a:spLocks noGrp="1" noChangeArrowheads="1"/>
          </p:cNvSpPr>
          <p:nvPr>
            <p:ph type="body" idx="1"/>
          </p:nvPr>
        </p:nvSpPr>
        <p:spPr/>
        <p:txBody>
          <a:bodyPr/>
          <a:lstStyle/>
          <a:p>
            <a:r>
              <a:rPr lang="zh-CN" altLang="en-US" dirty="0"/>
              <a:t>（</a:t>
            </a:r>
            <a:r>
              <a:rPr lang="en-US" altLang="zh-CN" dirty="0"/>
              <a:t>1</a:t>
            </a:r>
            <a:r>
              <a:rPr lang="zh-CN" altLang="en-US" dirty="0"/>
              <a:t>）</a:t>
            </a:r>
            <a:r>
              <a:rPr lang="en-US" altLang="zh-CN" dirty="0" smtClean="0"/>
              <a:t>Word</a:t>
            </a:r>
            <a:r>
              <a:rPr lang="en-US" altLang="zh-CN" dirty="0">
                <a:solidFill>
                  <a:schemeClr val="tx1"/>
                </a:solidFill>
                <a:latin typeface="+mn-lt"/>
                <a:ea typeface="+mn-ea"/>
                <a:cs typeface="+mn-cs"/>
              </a:rPr>
              <a:t> 2010</a:t>
            </a:r>
            <a:r>
              <a:rPr lang="zh-CN" altLang="zh-CN" dirty="0">
                <a:solidFill>
                  <a:schemeClr val="tx1"/>
                </a:solidFill>
                <a:latin typeface="+mn-lt"/>
                <a:ea typeface="+mn-ea"/>
                <a:cs typeface="+mn-cs"/>
              </a:rPr>
              <a:t>工作</a:t>
            </a:r>
            <a:r>
              <a:rPr lang="zh-CN" altLang="zh-CN" dirty="0" smtClean="0">
                <a:solidFill>
                  <a:schemeClr val="tx1"/>
                </a:solidFill>
                <a:latin typeface="+mn-lt"/>
                <a:ea typeface="+mn-ea"/>
                <a:cs typeface="+mn-cs"/>
              </a:rPr>
              <a:t>界面</a:t>
            </a:r>
            <a:endParaRPr lang="en-US" altLang="zh-CN" dirty="0" smtClean="0">
              <a:solidFill>
                <a:schemeClr val="tx1"/>
              </a:solidFill>
              <a:latin typeface="+mn-lt"/>
              <a:ea typeface="+mn-ea"/>
              <a:cs typeface="+mn-cs"/>
            </a:endParaRPr>
          </a:p>
          <a:p>
            <a:r>
              <a:rPr lang="zh-CN" altLang="en-US" dirty="0" smtClean="0"/>
              <a:t>（</a:t>
            </a:r>
            <a:r>
              <a:rPr lang="en-US" altLang="zh-CN" dirty="0"/>
              <a:t>2</a:t>
            </a:r>
            <a:r>
              <a:rPr lang="zh-CN" altLang="en-US" dirty="0" smtClean="0"/>
              <a:t>）</a:t>
            </a:r>
            <a:r>
              <a:rPr lang="zh-CN" altLang="zh-CN" dirty="0">
                <a:solidFill>
                  <a:schemeClr val="tx1"/>
                </a:solidFill>
                <a:latin typeface="+mn-lt"/>
                <a:ea typeface="+mn-ea"/>
                <a:cs typeface="+mn-cs"/>
              </a:rPr>
              <a:t>自定义快速访问工具栏</a:t>
            </a:r>
            <a:endParaRPr lang="zh-CN" altLang="en-US" dirty="0"/>
          </a:p>
          <a:p>
            <a:r>
              <a:rPr lang="zh-CN" altLang="en-US" dirty="0" smtClean="0"/>
              <a:t>（</a:t>
            </a:r>
            <a:r>
              <a:rPr lang="en-US" altLang="zh-CN" dirty="0"/>
              <a:t>3</a:t>
            </a:r>
            <a:r>
              <a:rPr lang="zh-CN" altLang="en-US" dirty="0" smtClean="0"/>
              <a:t>）</a:t>
            </a:r>
            <a:r>
              <a:rPr lang="zh-CN" altLang="zh-CN" dirty="0" smtClean="0">
                <a:solidFill>
                  <a:schemeClr val="tx1"/>
                </a:solidFill>
                <a:latin typeface="+mn-lt"/>
                <a:ea typeface="+mn-ea"/>
                <a:cs typeface="+mn-cs"/>
              </a:rPr>
              <a:t>自定义</a:t>
            </a:r>
            <a:r>
              <a:rPr lang="zh-CN" altLang="en-US" dirty="0"/>
              <a:t>功能区</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9</a:t>
            </a:fld>
            <a:endParaRPr lang="en-US" altLang="zh-CN"/>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descr="形状轮廓"/>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397041"/>
            <a:ext cx="3024336" cy="398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0644" name="Rectangle 4"/>
          <p:cNvSpPr>
            <a:spLocks noGrp="1" noChangeArrowheads="1"/>
          </p:cNvSpPr>
          <p:nvPr>
            <p:ph type="title"/>
          </p:nvPr>
        </p:nvSpPr>
        <p:spPr/>
        <p:txBody>
          <a:bodyPr/>
          <a:lstStyle/>
          <a:p>
            <a:r>
              <a:rPr lang="en-US" altLang="zh-CN"/>
              <a:t>4 </a:t>
            </a:r>
            <a:r>
              <a:rPr lang="zh-CN" altLang="en-US"/>
              <a:t>公文、合同等的设计、排版</a:t>
            </a:r>
            <a:r>
              <a:rPr lang="en-US" altLang="zh-CN"/>
              <a:t>&gt;&gt; 3.</a:t>
            </a:r>
            <a:r>
              <a:rPr lang="zh-CN" altLang="en-US"/>
              <a:t>实现方法</a:t>
            </a:r>
          </a:p>
        </p:txBody>
      </p:sp>
      <p:pic>
        <p:nvPicPr>
          <p:cNvPr id="212995" name="Picture 3" descr="对齐按钮"/>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2481006"/>
            <a:ext cx="3456384" cy="3828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187624" y="1556792"/>
            <a:ext cx="6336704" cy="461665"/>
          </a:xfrm>
          <a:prstGeom prst="rect">
            <a:avLst/>
          </a:prstGeom>
          <a:noFill/>
        </p:spPr>
        <p:txBody>
          <a:bodyPr wrap="square" rtlCol="0">
            <a:spAutoFit/>
          </a:bodyPr>
          <a:lstStyle/>
          <a:p>
            <a:pPr marL="342900" indent="-342900">
              <a:buFont typeface="+mj-ea"/>
              <a:buAutoNum type="circleNumDbPlain" startAt="2"/>
            </a:pPr>
            <a:r>
              <a:rPr lang="zh-CN" altLang="en-US" sz="2400" dirty="0" smtClean="0"/>
              <a:t>粗细</a:t>
            </a:r>
            <a:r>
              <a:rPr lang="en-US" altLang="zh-CN" sz="2400" dirty="0" smtClean="0"/>
              <a:t>1.5</a:t>
            </a:r>
            <a:r>
              <a:rPr lang="zh-CN" altLang="en-US" sz="2400" dirty="0" smtClean="0"/>
              <a:t>磅     </a:t>
            </a:r>
            <a:r>
              <a:rPr lang="zh-CN" altLang="en-US" sz="2400" dirty="0" smtClean="0">
                <a:latin typeface="宋体"/>
                <a:ea typeface="宋体"/>
              </a:rPr>
              <a:t>③</a:t>
            </a:r>
            <a:r>
              <a:rPr lang="zh-CN" altLang="en-US" sz="2400" dirty="0" smtClean="0"/>
              <a:t>长</a:t>
            </a:r>
            <a:r>
              <a:rPr lang="en-US" altLang="zh-CN" sz="2400" dirty="0" smtClean="0"/>
              <a:t>15</a:t>
            </a:r>
            <a:r>
              <a:rPr lang="zh-CN" altLang="en-US" sz="2400" dirty="0" smtClean="0"/>
              <a:t>厘米       </a:t>
            </a:r>
            <a:r>
              <a:rPr lang="zh-CN" altLang="en-US" sz="2400" dirty="0" smtClean="0">
                <a:latin typeface="宋体"/>
                <a:ea typeface="宋体"/>
              </a:rPr>
              <a:t>④</a:t>
            </a:r>
            <a:r>
              <a:rPr lang="zh-CN" altLang="en-US" sz="2400" dirty="0" smtClean="0"/>
              <a:t>左右居中</a:t>
            </a:r>
            <a:endParaRPr lang="zh-CN" altLang="en-US" sz="2400" dirty="0"/>
          </a:p>
        </p:txBody>
      </p:sp>
      <p:sp>
        <p:nvSpPr>
          <p:cNvPr id="3" name="下箭头 2"/>
          <p:cNvSpPr/>
          <p:nvPr/>
        </p:nvSpPr>
        <p:spPr>
          <a:xfrm>
            <a:off x="2123728" y="2018457"/>
            <a:ext cx="288032" cy="378584"/>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下箭头 3"/>
          <p:cNvSpPr/>
          <p:nvPr/>
        </p:nvSpPr>
        <p:spPr>
          <a:xfrm>
            <a:off x="6372200" y="2018457"/>
            <a:ext cx="288032" cy="462549"/>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灯片编号占位符 4"/>
          <p:cNvSpPr>
            <a:spLocks noGrp="1"/>
          </p:cNvSpPr>
          <p:nvPr>
            <p:ph type="sldNum" sz="quarter" idx="12"/>
          </p:nvPr>
        </p:nvSpPr>
        <p:spPr/>
        <p:txBody>
          <a:bodyPr/>
          <a:lstStyle/>
          <a:p>
            <a:fld id="{0490BF76-7CC0-4091-9F47-B19C6176056A}" type="slidenum">
              <a:rPr lang="en-US" altLang="zh-CN" smtClean="0"/>
              <a:pPr/>
              <a:t>90</a:t>
            </a:fld>
            <a:endParaRPr lang="en-US" altLang="zh-CN"/>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4" name="Rectangle 4"/>
          <p:cNvSpPr>
            <a:spLocks noGrp="1" noChangeArrowheads="1"/>
          </p:cNvSpPr>
          <p:nvPr>
            <p:ph type="title"/>
          </p:nvPr>
        </p:nvSpPr>
        <p:spPr/>
        <p:txBody>
          <a:bodyPr/>
          <a:lstStyle/>
          <a:p>
            <a:r>
              <a:rPr lang="en-US" altLang="zh-CN"/>
              <a:t>4 </a:t>
            </a:r>
            <a:r>
              <a:rPr lang="zh-CN" altLang="en-US"/>
              <a:t>公文、合同等的设计、排版</a:t>
            </a:r>
            <a:r>
              <a:rPr lang="en-US" altLang="zh-CN"/>
              <a:t>&gt;&gt; 3.</a:t>
            </a:r>
            <a:r>
              <a:rPr lang="zh-CN" altLang="en-US"/>
              <a:t>实现方法</a:t>
            </a:r>
          </a:p>
        </p:txBody>
      </p:sp>
      <p:pic>
        <p:nvPicPr>
          <p:cNvPr id="214018" name="Picture 2" descr="图片位置按钮"/>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204864"/>
            <a:ext cx="1947183" cy="3976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019" name="Picture 3" descr="布局对话框"/>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1949748"/>
            <a:ext cx="5249553" cy="4231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右箭头 1"/>
          <p:cNvSpPr/>
          <p:nvPr/>
        </p:nvSpPr>
        <p:spPr>
          <a:xfrm>
            <a:off x="2699792" y="5733256"/>
            <a:ext cx="576064" cy="180020"/>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187624" y="1556792"/>
            <a:ext cx="6336704" cy="461665"/>
          </a:xfrm>
          <a:prstGeom prst="rect">
            <a:avLst/>
          </a:prstGeom>
          <a:noFill/>
        </p:spPr>
        <p:txBody>
          <a:bodyPr wrap="square" rtlCol="0">
            <a:spAutoFit/>
          </a:bodyPr>
          <a:lstStyle/>
          <a:p>
            <a:pPr marL="457200" indent="-457200">
              <a:buFont typeface="+mj-ea"/>
              <a:buAutoNum type="circleNumDbPlain" startAt="5"/>
            </a:pPr>
            <a:r>
              <a:rPr lang="zh-CN" altLang="en-US" sz="2400" dirty="0" smtClean="0"/>
              <a:t>位置</a:t>
            </a:r>
            <a:endParaRPr lang="zh-CN" altLang="en-US" sz="2400" dirty="0"/>
          </a:p>
        </p:txBody>
      </p:sp>
      <p:sp>
        <p:nvSpPr>
          <p:cNvPr id="3" name="椭圆 2"/>
          <p:cNvSpPr/>
          <p:nvPr/>
        </p:nvSpPr>
        <p:spPr>
          <a:xfrm>
            <a:off x="3635896" y="3861048"/>
            <a:ext cx="2232248" cy="7920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300192" y="3861048"/>
            <a:ext cx="1800200" cy="7920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灯片编号占位符 4"/>
          <p:cNvSpPr>
            <a:spLocks noGrp="1"/>
          </p:cNvSpPr>
          <p:nvPr>
            <p:ph type="sldNum" sz="quarter" idx="12"/>
          </p:nvPr>
        </p:nvSpPr>
        <p:spPr/>
        <p:txBody>
          <a:bodyPr/>
          <a:lstStyle/>
          <a:p>
            <a:fld id="{0490BF76-7CC0-4091-9F47-B19C6176056A}" type="slidenum">
              <a:rPr lang="en-US" altLang="zh-CN" smtClean="0"/>
              <a:pPr/>
              <a:t>91</a:t>
            </a:fld>
            <a:endParaRPr lang="en-US" altLang="zh-CN"/>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sp>
        <p:nvSpPr>
          <p:cNvPr id="4" name="内容占位符 3"/>
          <p:cNvSpPr>
            <a:spLocks noGrp="1"/>
          </p:cNvSpPr>
          <p:nvPr>
            <p:ph idx="1"/>
          </p:nvPr>
        </p:nvSpPr>
        <p:spPr/>
        <p:txBody>
          <a:bodyPr/>
          <a:lstStyle/>
          <a:p>
            <a:pPr marL="514350" indent="-514350">
              <a:buFont typeface="+mj-ea"/>
              <a:buAutoNum type="circleNumDbPlain" startAt="6"/>
            </a:pPr>
            <a:r>
              <a:rPr lang="zh-CN" altLang="zh-CN" dirty="0"/>
              <a:t>再绘制两条直线，设置宽度为</a:t>
            </a:r>
            <a:r>
              <a:rPr lang="en-US" altLang="zh-CN" dirty="0"/>
              <a:t>15cm</a:t>
            </a:r>
            <a:r>
              <a:rPr lang="zh-CN" altLang="zh-CN" dirty="0"/>
              <a:t>、粗细</a:t>
            </a:r>
            <a:r>
              <a:rPr lang="en-US" altLang="zh-CN" dirty="0"/>
              <a:t>0.75</a:t>
            </a:r>
            <a:r>
              <a:rPr lang="zh-CN" altLang="zh-CN" dirty="0"/>
              <a:t>磅、颜色为黑色、左右居中对齐，使用鼠标或键盘方向键将直线分别移到第</a:t>
            </a:r>
            <a:r>
              <a:rPr lang="en-US" altLang="zh-CN" dirty="0"/>
              <a:t>18</a:t>
            </a:r>
            <a:r>
              <a:rPr lang="zh-CN" altLang="zh-CN" dirty="0"/>
              <a:t>段和第</a:t>
            </a:r>
            <a:r>
              <a:rPr lang="en-US" altLang="zh-CN" dirty="0"/>
              <a:t>19</a:t>
            </a:r>
            <a:r>
              <a:rPr lang="zh-CN" altLang="zh-CN" dirty="0"/>
              <a:t>段的下面</a:t>
            </a:r>
            <a:endParaRPr lang="en-US" altLang="zh-CN" dirty="0"/>
          </a:p>
          <a:p>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92</a:t>
            </a:fld>
            <a:endParaRPr lang="en-US" altLang="zh-CN"/>
          </a:p>
        </p:txBody>
      </p:sp>
    </p:spTree>
    <p:extLst>
      <p:ext uri="{BB962C8B-B14F-4D97-AF65-F5344CB8AC3E}">
        <p14:creationId xmlns:p14="http://schemas.microsoft.com/office/powerpoint/2010/main" val="77207847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en-US" altLang="zh-CN"/>
              <a:t>4 </a:t>
            </a:r>
            <a:r>
              <a:rPr lang="zh-CN" altLang="en-US"/>
              <a:t>公文、合同等的设计、排版</a:t>
            </a:r>
            <a:r>
              <a:rPr lang="en-US" altLang="zh-CN"/>
              <a:t>&gt;&gt; 3.</a:t>
            </a:r>
            <a:r>
              <a:rPr lang="zh-CN" altLang="en-US"/>
              <a:t>实现方法</a:t>
            </a:r>
          </a:p>
        </p:txBody>
      </p:sp>
      <p:sp>
        <p:nvSpPr>
          <p:cNvPr id="150531" name="Rectangle 3"/>
          <p:cNvSpPr>
            <a:spLocks noGrp="1" noChangeArrowheads="1"/>
          </p:cNvSpPr>
          <p:nvPr>
            <p:ph type="body" idx="1"/>
          </p:nvPr>
        </p:nvSpPr>
        <p:spPr/>
        <p:txBody>
          <a:bodyPr/>
          <a:lstStyle/>
          <a:p>
            <a:r>
              <a:rPr lang="zh-CN" altLang="en-US" dirty="0" smtClean="0"/>
              <a:t>（</a:t>
            </a:r>
            <a:r>
              <a:rPr lang="en-US" altLang="zh-CN" dirty="0"/>
              <a:t>4</a:t>
            </a:r>
            <a:r>
              <a:rPr lang="zh-CN" altLang="en-US" dirty="0"/>
              <a:t>）另存为模板</a:t>
            </a:r>
          </a:p>
          <a:p>
            <a:pPr lvl="1"/>
            <a:r>
              <a:rPr lang="zh-CN" altLang="en-US" dirty="0"/>
              <a:t>最后按原文件名保存。</a:t>
            </a:r>
          </a:p>
          <a:p>
            <a:pPr lvl="1"/>
            <a:r>
              <a:rPr lang="zh-CN" altLang="en-US" dirty="0"/>
              <a:t>将该文档保存成模板： </a:t>
            </a:r>
            <a:r>
              <a:rPr lang="zh-CN" altLang="en-US" dirty="0">
                <a:latin typeface="Arial"/>
              </a:rPr>
              <a:t>“</a:t>
            </a:r>
            <a:r>
              <a:rPr lang="zh-CN" altLang="en-US" dirty="0"/>
              <a:t>文件→另存为</a:t>
            </a:r>
            <a:r>
              <a:rPr lang="zh-CN" altLang="en-US" dirty="0">
                <a:latin typeface="Arial"/>
              </a:rPr>
              <a:t>”</a:t>
            </a:r>
            <a:r>
              <a:rPr lang="zh-CN" altLang="en-US" dirty="0"/>
              <a:t>命令，在打开的</a:t>
            </a:r>
            <a:r>
              <a:rPr lang="zh-CN" altLang="en-US" dirty="0">
                <a:latin typeface="Arial"/>
              </a:rPr>
              <a:t>“</a:t>
            </a:r>
            <a:r>
              <a:rPr lang="zh-CN" altLang="en-US" dirty="0"/>
              <a:t>另存为</a:t>
            </a:r>
            <a:r>
              <a:rPr lang="zh-CN" altLang="en-US" dirty="0">
                <a:latin typeface="Arial"/>
              </a:rPr>
              <a:t>”</a:t>
            </a:r>
            <a:r>
              <a:rPr lang="zh-CN" altLang="en-US" dirty="0"/>
              <a:t>对话框中选择</a:t>
            </a:r>
            <a:r>
              <a:rPr lang="zh-CN" altLang="en-US" dirty="0">
                <a:latin typeface="Arial"/>
              </a:rPr>
              <a:t>“</a:t>
            </a:r>
            <a:r>
              <a:rPr lang="zh-CN" altLang="en-US" dirty="0"/>
              <a:t>保存类型</a:t>
            </a:r>
            <a:r>
              <a:rPr lang="zh-CN" altLang="en-US" dirty="0">
                <a:latin typeface="Arial"/>
              </a:rPr>
              <a:t>”</a:t>
            </a:r>
            <a:r>
              <a:rPr lang="zh-CN" altLang="en-US" dirty="0"/>
              <a:t>为</a:t>
            </a:r>
            <a:r>
              <a:rPr lang="zh-CN" altLang="en-US" dirty="0">
                <a:latin typeface="Arial"/>
              </a:rPr>
              <a:t>“</a:t>
            </a:r>
            <a:r>
              <a:rPr lang="zh-CN" altLang="en-US" dirty="0"/>
              <a:t>文档模板（*</a:t>
            </a:r>
            <a:r>
              <a:rPr lang="en-US" altLang="zh-CN" dirty="0"/>
              <a:t>.</a:t>
            </a:r>
            <a:r>
              <a:rPr lang="en-US" altLang="zh-CN" dirty="0" err="1" smtClean="0"/>
              <a:t>dotx</a:t>
            </a:r>
            <a:r>
              <a:rPr lang="zh-CN" altLang="en-US" dirty="0" smtClean="0"/>
              <a:t>）</a:t>
            </a:r>
            <a:r>
              <a:rPr lang="zh-CN" altLang="en-US" dirty="0">
                <a:latin typeface="Arial"/>
              </a:rPr>
              <a:t>”</a:t>
            </a:r>
            <a:r>
              <a:rPr lang="zh-CN" altLang="en-US" dirty="0"/>
              <a:t>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93</a:t>
            </a:fld>
            <a:endParaRPr lang="en-US" altLang="zh-CN"/>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en-US" altLang="zh-CN"/>
              <a:t>4 </a:t>
            </a:r>
            <a:r>
              <a:rPr lang="zh-CN" altLang="en-US"/>
              <a:t>公文、合同等的设计、排版</a:t>
            </a:r>
            <a:r>
              <a:rPr lang="en-US" altLang="zh-CN"/>
              <a:t>&gt;&gt; 4.</a:t>
            </a:r>
            <a:r>
              <a:rPr lang="zh-CN" altLang="en-US"/>
              <a:t>课堂实践</a:t>
            </a:r>
          </a:p>
        </p:txBody>
      </p:sp>
      <p:sp>
        <p:nvSpPr>
          <p:cNvPr id="151555" name="Rectangle 3"/>
          <p:cNvSpPr>
            <a:spLocks noGrp="1" noChangeArrowheads="1"/>
          </p:cNvSpPr>
          <p:nvPr>
            <p:ph type="body" idx="1"/>
          </p:nvPr>
        </p:nvSpPr>
        <p:spPr/>
        <p:txBody>
          <a:bodyPr/>
          <a:lstStyle/>
          <a:p>
            <a:r>
              <a:rPr lang="zh-CN" altLang="en-US" dirty="0" smtClean="0"/>
              <a:t>（</a:t>
            </a:r>
            <a:r>
              <a:rPr lang="en-US" altLang="zh-CN" dirty="0"/>
              <a:t>1</a:t>
            </a:r>
            <a:r>
              <a:rPr lang="zh-CN" altLang="en-US" dirty="0"/>
              <a:t>）实践本案例。</a:t>
            </a:r>
          </a:p>
          <a:p>
            <a:r>
              <a:rPr lang="zh-CN" altLang="en-US" dirty="0"/>
              <a:t>（</a:t>
            </a:r>
            <a:r>
              <a:rPr lang="en-US" altLang="zh-CN" dirty="0"/>
              <a:t>2</a:t>
            </a:r>
            <a:r>
              <a:rPr lang="zh-CN" altLang="en-US" dirty="0" smtClean="0"/>
              <a:t>）</a:t>
            </a:r>
            <a:r>
              <a:rPr lang="zh-CN" altLang="zh-CN" dirty="0"/>
              <a:t>使用</a:t>
            </a:r>
            <a:r>
              <a:rPr lang="en-US" altLang="zh-CN" dirty="0"/>
              <a:t>Office.com</a:t>
            </a:r>
            <a:r>
              <a:rPr lang="zh-CN" altLang="zh-CN" dirty="0"/>
              <a:t>模板功能快速制作表格简历</a:t>
            </a:r>
            <a:r>
              <a:rPr lang="zh-CN" altLang="en-US" dirty="0" smtClean="0"/>
              <a:t>。</a:t>
            </a:r>
            <a:endParaRPr lang="zh-CN" altLang="en-US" dirty="0"/>
          </a:p>
        </p:txBody>
      </p:sp>
      <p:pic>
        <p:nvPicPr>
          <p:cNvPr id="215042" name="Picture 2" descr="简历模板"/>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2636912"/>
            <a:ext cx="5515586"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F0D39DE6-22DC-4866-9A65-23BCF6534BB8}" type="slidenum">
              <a:rPr lang="en-US" altLang="zh-CN" smtClean="0"/>
              <a:pPr/>
              <a:t>94</a:t>
            </a:fld>
            <a:endParaRPr lang="en-US" altLang="zh-CN"/>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2" name="Rectangle 4"/>
          <p:cNvSpPr>
            <a:spLocks noGrp="1" noChangeArrowheads="1"/>
          </p:cNvSpPr>
          <p:nvPr>
            <p:ph type="ctrTitle"/>
          </p:nvPr>
        </p:nvSpPr>
        <p:spPr/>
        <p:txBody>
          <a:bodyPr/>
          <a:lstStyle/>
          <a:p>
            <a:r>
              <a:rPr lang="zh-CN" altLang="en-US"/>
              <a:t>任务五 电子报刊排版与制作</a:t>
            </a:r>
          </a:p>
        </p:txBody>
      </p:sp>
      <p:sp>
        <p:nvSpPr>
          <p:cNvPr id="242693" name="Rectangle 5"/>
          <p:cNvSpPr>
            <a:spLocks noGrp="1" noChangeArrowheads="1"/>
          </p:cNvSpPr>
          <p:nvPr>
            <p:ph type="subTitle" idx="1"/>
          </p:nvPr>
        </p:nvSpPr>
        <p:spPr/>
        <p:txBody>
          <a:bodyPr/>
          <a:lstStyle/>
          <a:p>
            <a:r>
              <a:rPr lang="zh-CN" altLang="en-US"/>
              <a:t>案例</a:t>
            </a:r>
            <a:r>
              <a:rPr lang="en-US" altLang="zh-CN"/>
              <a:t>5 </a:t>
            </a:r>
            <a:r>
              <a:rPr lang="zh-CN" altLang="en-US"/>
              <a:t>电子报刊排版制作</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r>
              <a:rPr lang="en-US" altLang="zh-CN"/>
              <a:t>5 </a:t>
            </a:r>
            <a:r>
              <a:rPr lang="zh-CN" altLang="en-US"/>
              <a:t>电子报刊排版与制作</a:t>
            </a:r>
            <a:r>
              <a:rPr lang="en-US" altLang="zh-CN"/>
              <a:t>&gt;&gt;</a:t>
            </a:r>
            <a:r>
              <a:rPr lang="zh-CN" altLang="en-US"/>
              <a:t>场景描述</a:t>
            </a:r>
          </a:p>
        </p:txBody>
      </p:sp>
      <p:sp>
        <p:nvSpPr>
          <p:cNvPr id="152579" name="Rectangle 3"/>
          <p:cNvSpPr>
            <a:spLocks noGrp="1" noChangeArrowheads="1"/>
          </p:cNvSpPr>
          <p:nvPr>
            <p:ph type="body" idx="1"/>
          </p:nvPr>
        </p:nvSpPr>
        <p:spPr/>
        <p:txBody>
          <a:bodyPr/>
          <a:lstStyle/>
          <a:p>
            <a:r>
              <a:rPr lang="zh-CN" altLang="en-US"/>
              <a:t>公司科技部职员小陈为丰富职员科技知识想创办科技周报。小陈知道</a:t>
            </a:r>
            <a:r>
              <a:rPr lang="en-US" altLang="zh-CN"/>
              <a:t>Word</a:t>
            </a:r>
            <a:r>
              <a:rPr lang="zh-CN" altLang="en-US"/>
              <a:t>有强大的图文排版功能，那么如何设计制作报头呢？各个文章如何灵活地放置在报刊中呢？如何将图片放置在文字下方形成水印效果呢？ </a:t>
            </a:r>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96</a:t>
            </a:fld>
            <a:endParaRPr lang="en-US" altLang="zh-CN"/>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r>
              <a:rPr lang="en-US" altLang="zh-CN"/>
              <a:t>5 </a:t>
            </a:r>
            <a:r>
              <a:rPr lang="zh-CN" altLang="en-US"/>
              <a:t>电子报刊排版与制作</a:t>
            </a:r>
            <a:r>
              <a:rPr lang="en-US" altLang="zh-CN"/>
              <a:t>&gt;&gt; 1</a:t>
            </a:r>
            <a:r>
              <a:rPr lang="zh-CN" altLang="en-US"/>
              <a:t>．案例分析 </a:t>
            </a:r>
          </a:p>
        </p:txBody>
      </p:sp>
      <p:sp>
        <p:nvSpPr>
          <p:cNvPr id="153603" name="Rectangle 3"/>
          <p:cNvSpPr>
            <a:spLocks noGrp="1" noChangeArrowheads="1"/>
          </p:cNvSpPr>
          <p:nvPr>
            <p:ph type="body" idx="1"/>
          </p:nvPr>
        </p:nvSpPr>
        <p:spPr/>
        <p:txBody>
          <a:bodyPr/>
          <a:lstStyle/>
          <a:p>
            <a:r>
              <a:rPr lang="zh-CN" altLang="en-US" dirty="0"/>
              <a:t>报刊的排版关键是要先做好版面的整体设计，然后再对每个版面进行具体的排版。版面的整体设计包括版面大小、内容规划等。</a:t>
            </a:r>
          </a:p>
          <a:p>
            <a:r>
              <a:rPr lang="zh-CN" altLang="en-US" dirty="0"/>
              <a:t>具体文章的放置可以使用文本框，文本框彼此分离、互不影响，可以放置在页面中的任意位置，非常适用于版面</a:t>
            </a:r>
            <a:r>
              <a:rPr lang="zh-CN" altLang="en-US" dirty="0" smtClean="0"/>
              <a:t>分割。 </a:t>
            </a:r>
            <a:endParaRPr lang="zh-CN" altLang="en-US" dirty="0"/>
          </a:p>
        </p:txBody>
      </p:sp>
      <p:sp>
        <p:nvSpPr>
          <p:cNvPr id="2" name="灯片编号占位符 1"/>
          <p:cNvSpPr>
            <a:spLocks noGrp="1"/>
          </p:cNvSpPr>
          <p:nvPr>
            <p:ph type="sldNum" sz="quarter" idx="12"/>
          </p:nvPr>
        </p:nvSpPr>
        <p:spPr/>
        <p:txBody>
          <a:bodyPr/>
          <a:lstStyle/>
          <a:p>
            <a:fld id="{F0D39DE6-22DC-4866-9A65-23BCF6534BB8}" type="slidenum">
              <a:rPr lang="en-US" altLang="zh-CN" smtClean="0"/>
              <a:pPr/>
              <a:t>97</a:t>
            </a:fld>
            <a:endParaRPr lang="en-US" altLang="zh-CN"/>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8" name="Rectangle 4"/>
          <p:cNvSpPr>
            <a:spLocks noGrp="1" noChangeArrowheads="1"/>
          </p:cNvSpPr>
          <p:nvPr>
            <p:ph type="title"/>
          </p:nvPr>
        </p:nvSpPr>
        <p:spPr/>
        <p:txBody>
          <a:bodyPr/>
          <a:lstStyle/>
          <a:p>
            <a:r>
              <a:rPr lang="en-US" altLang="zh-CN"/>
              <a:t>5 </a:t>
            </a:r>
            <a:r>
              <a:rPr lang="zh-CN" altLang="en-US"/>
              <a:t>电子报刊排版与制作</a:t>
            </a:r>
            <a:r>
              <a:rPr lang="en-US" altLang="zh-CN"/>
              <a:t>&gt;&gt; 1</a:t>
            </a:r>
            <a:r>
              <a:rPr lang="zh-CN" altLang="en-US"/>
              <a:t>．案例分析</a:t>
            </a:r>
          </a:p>
        </p:txBody>
      </p:sp>
      <p:pic>
        <p:nvPicPr>
          <p:cNvPr id="216066" name="Picture 2" descr="电子小报效果"/>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556792"/>
            <a:ext cx="6689934" cy="468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灯片编号占位符 1"/>
          <p:cNvSpPr>
            <a:spLocks noGrp="1"/>
          </p:cNvSpPr>
          <p:nvPr>
            <p:ph type="sldNum" sz="quarter" idx="12"/>
          </p:nvPr>
        </p:nvSpPr>
        <p:spPr/>
        <p:txBody>
          <a:bodyPr/>
          <a:lstStyle/>
          <a:p>
            <a:fld id="{0490BF76-7CC0-4091-9F47-B19C6176056A}" type="slidenum">
              <a:rPr lang="en-US" altLang="zh-CN" smtClean="0"/>
              <a:pPr/>
              <a:t>98</a:t>
            </a:fld>
            <a:endParaRPr lang="en-US" altLang="zh-CN"/>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6" name="Rectangle 4"/>
          <p:cNvSpPr>
            <a:spLocks noGrp="1" noChangeArrowheads="1"/>
          </p:cNvSpPr>
          <p:nvPr>
            <p:ph type="title"/>
          </p:nvPr>
        </p:nvSpPr>
        <p:spPr/>
        <p:txBody>
          <a:bodyPr/>
          <a:lstStyle/>
          <a:p>
            <a:r>
              <a:rPr lang="en-US" altLang="zh-CN"/>
              <a:t>5 </a:t>
            </a:r>
            <a:r>
              <a:rPr lang="zh-CN" altLang="en-US"/>
              <a:t>电子报刊排版与制作</a:t>
            </a:r>
            <a:r>
              <a:rPr lang="en-US" altLang="zh-CN"/>
              <a:t>&gt;&gt; 2</a:t>
            </a:r>
            <a:r>
              <a:rPr lang="zh-CN" altLang="en-US"/>
              <a:t>．相关知识点</a:t>
            </a:r>
          </a:p>
        </p:txBody>
      </p:sp>
      <p:sp>
        <p:nvSpPr>
          <p:cNvPr id="156675" name="Rectangle 3"/>
          <p:cNvSpPr>
            <a:spLocks noGrp="1" noChangeArrowheads="1"/>
          </p:cNvSpPr>
          <p:nvPr>
            <p:ph type="body" sz="half" idx="1"/>
          </p:nvPr>
        </p:nvSpPr>
        <p:spPr>
          <a:xfrm>
            <a:off x="836613" y="1917700"/>
            <a:ext cx="4022725" cy="3671888"/>
          </a:xfrm>
        </p:spPr>
        <p:txBody>
          <a:bodyPr/>
          <a:lstStyle/>
          <a:p>
            <a:r>
              <a:rPr lang="zh-CN" altLang="en-US" sz="2400" dirty="0"/>
              <a:t>（</a:t>
            </a:r>
            <a:r>
              <a:rPr lang="en-US" altLang="zh-CN" sz="2400" dirty="0"/>
              <a:t>1</a:t>
            </a:r>
            <a:r>
              <a:rPr lang="zh-CN" altLang="en-US" sz="2400" dirty="0"/>
              <a:t>）分页 </a:t>
            </a:r>
          </a:p>
          <a:p>
            <a:r>
              <a:rPr lang="zh-CN" altLang="en-US" sz="2400" dirty="0"/>
              <a:t>（</a:t>
            </a:r>
            <a:r>
              <a:rPr lang="en-US" altLang="zh-CN" sz="2400" dirty="0"/>
              <a:t>2</a:t>
            </a:r>
            <a:r>
              <a:rPr lang="zh-CN" altLang="en-US" sz="2400" dirty="0"/>
              <a:t>）页眉与页脚</a:t>
            </a:r>
          </a:p>
          <a:p>
            <a:r>
              <a:rPr lang="zh-CN" altLang="en-US" sz="2400" dirty="0"/>
              <a:t>（</a:t>
            </a:r>
            <a:r>
              <a:rPr lang="en-US" altLang="zh-CN" sz="2400" dirty="0"/>
              <a:t>3</a:t>
            </a:r>
            <a:r>
              <a:rPr lang="zh-CN" altLang="en-US" sz="2400" dirty="0"/>
              <a:t>）页码</a:t>
            </a:r>
          </a:p>
          <a:p>
            <a:r>
              <a:rPr lang="zh-CN" altLang="en-US" sz="2400" dirty="0" smtClean="0"/>
              <a:t>（</a:t>
            </a:r>
            <a:r>
              <a:rPr lang="en-US" altLang="zh-CN" sz="2400" dirty="0" smtClean="0"/>
              <a:t>4</a:t>
            </a:r>
            <a:r>
              <a:rPr lang="zh-CN" altLang="en-US" sz="2400" dirty="0" smtClean="0"/>
              <a:t>）</a:t>
            </a:r>
            <a:r>
              <a:rPr lang="zh-CN" altLang="en-US" sz="2400" dirty="0"/>
              <a:t>艺术字 </a:t>
            </a:r>
          </a:p>
          <a:p>
            <a:r>
              <a:rPr lang="zh-CN" altLang="en-US" sz="2400" dirty="0" smtClean="0"/>
              <a:t>（</a:t>
            </a:r>
            <a:r>
              <a:rPr lang="en-US" altLang="zh-CN" sz="2400" dirty="0" smtClean="0"/>
              <a:t>5</a:t>
            </a:r>
            <a:r>
              <a:rPr lang="zh-CN" altLang="en-US" sz="2400" dirty="0" smtClean="0"/>
              <a:t>）</a:t>
            </a:r>
            <a:r>
              <a:rPr lang="zh-CN" altLang="en-US" sz="2400" dirty="0"/>
              <a:t>文本框 </a:t>
            </a:r>
          </a:p>
          <a:p>
            <a:r>
              <a:rPr lang="zh-CN" altLang="en-US" sz="2400" dirty="0" smtClean="0"/>
              <a:t>（</a:t>
            </a:r>
            <a:r>
              <a:rPr lang="en-US" altLang="zh-CN" sz="2400" dirty="0" smtClean="0"/>
              <a:t>6</a:t>
            </a:r>
            <a:r>
              <a:rPr lang="zh-CN" altLang="en-US" sz="2400" dirty="0" smtClean="0"/>
              <a:t>）</a:t>
            </a:r>
            <a:r>
              <a:rPr lang="zh-CN" altLang="en-US" sz="2400" dirty="0"/>
              <a:t>图片 </a:t>
            </a:r>
          </a:p>
          <a:p>
            <a:pPr algn="just"/>
            <a:endParaRPr lang="zh-CN" altLang="en-US" sz="2400" dirty="0"/>
          </a:p>
          <a:p>
            <a:pPr algn="just"/>
            <a:endParaRPr lang="zh-CN" altLang="en-US" sz="2400" dirty="0"/>
          </a:p>
          <a:p>
            <a:pPr algn="just"/>
            <a:endParaRPr lang="zh-CN" altLang="en-US" sz="2400" dirty="0"/>
          </a:p>
          <a:p>
            <a:endParaRPr lang="en-US" altLang="zh-CN" sz="2400" dirty="0"/>
          </a:p>
        </p:txBody>
      </p:sp>
      <p:sp>
        <p:nvSpPr>
          <p:cNvPr id="156677" name="Rectangle 5"/>
          <p:cNvSpPr>
            <a:spLocks noGrp="1" noChangeArrowheads="1"/>
          </p:cNvSpPr>
          <p:nvPr>
            <p:ph type="body" sz="half" idx="2"/>
          </p:nvPr>
        </p:nvSpPr>
        <p:spPr>
          <a:xfrm>
            <a:off x="4211638" y="1989138"/>
            <a:ext cx="4681537" cy="3455987"/>
          </a:xfrm>
        </p:spPr>
        <p:txBody>
          <a:bodyPr/>
          <a:lstStyle/>
          <a:p>
            <a:r>
              <a:rPr lang="zh-CN" altLang="en-US" sz="2400" dirty="0" smtClean="0"/>
              <a:t>（</a:t>
            </a:r>
            <a:r>
              <a:rPr lang="en-US" altLang="zh-CN" sz="2400" dirty="0" smtClean="0"/>
              <a:t>7</a:t>
            </a:r>
            <a:r>
              <a:rPr lang="zh-CN" altLang="en-US" sz="2400" dirty="0" smtClean="0"/>
              <a:t>）</a:t>
            </a:r>
            <a:r>
              <a:rPr lang="zh-CN" altLang="en-US" sz="2400" dirty="0"/>
              <a:t>水印</a:t>
            </a:r>
          </a:p>
          <a:p>
            <a:r>
              <a:rPr lang="zh-CN" altLang="en-US" sz="2400" dirty="0" smtClean="0"/>
              <a:t>（</a:t>
            </a:r>
            <a:r>
              <a:rPr lang="en-US" altLang="zh-CN" sz="2400" dirty="0" smtClean="0"/>
              <a:t>8</a:t>
            </a:r>
            <a:r>
              <a:rPr lang="zh-CN" altLang="en-US" sz="2400" dirty="0" smtClean="0"/>
              <a:t>）形状</a:t>
            </a:r>
            <a:endParaRPr lang="en-US" altLang="zh-CN" sz="2400" dirty="0" smtClean="0"/>
          </a:p>
          <a:p>
            <a:r>
              <a:rPr lang="zh-CN" altLang="en-US" sz="2400" dirty="0" smtClean="0"/>
              <a:t>（</a:t>
            </a:r>
            <a:r>
              <a:rPr lang="en-US" altLang="zh-CN" sz="2400" dirty="0" smtClean="0"/>
              <a:t>9</a:t>
            </a:r>
            <a:r>
              <a:rPr lang="zh-CN" altLang="en-US" sz="2400" dirty="0" smtClean="0"/>
              <a:t>）</a:t>
            </a:r>
            <a:r>
              <a:rPr lang="zh-CN" altLang="en-US" sz="2400" dirty="0"/>
              <a:t>文字和段落的边框和底</a:t>
            </a:r>
            <a:r>
              <a:rPr lang="zh-CN" altLang="en-US" sz="2400" dirty="0" smtClean="0"/>
              <a:t>纹</a:t>
            </a:r>
            <a:endParaRPr lang="zh-CN" altLang="en-US" sz="2400" dirty="0"/>
          </a:p>
          <a:p>
            <a:r>
              <a:rPr lang="zh-CN" altLang="en-US" sz="2400" dirty="0"/>
              <a:t>（</a:t>
            </a:r>
            <a:r>
              <a:rPr lang="en-US" altLang="zh-CN" sz="2400" dirty="0" smtClean="0"/>
              <a:t>10</a:t>
            </a:r>
            <a:r>
              <a:rPr lang="zh-CN" altLang="en-US" sz="2400" dirty="0" smtClean="0"/>
              <a:t>）</a:t>
            </a:r>
            <a:r>
              <a:rPr lang="zh-CN" altLang="en-US" sz="2400" dirty="0"/>
              <a:t>分</a:t>
            </a:r>
            <a:r>
              <a:rPr lang="zh-CN" altLang="en-US" sz="2400" dirty="0" smtClean="0"/>
              <a:t>栏</a:t>
            </a:r>
            <a:endParaRPr lang="en-US" altLang="zh-CN" sz="2400" dirty="0" smtClean="0"/>
          </a:p>
          <a:p>
            <a:r>
              <a:rPr lang="zh-CN" altLang="en-US" sz="2400" dirty="0" smtClean="0"/>
              <a:t>（</a:t>
            </a:r>
            <a:r>
              <a:rPr lang="en-US" altLang="zh-CN" sz="2400" dirty="0" smtClean="0"/>
              <a:t>11</a:t>
            </a:r>
            <a:r>
              <a:rPr lang="zh-CN" altLang="en-US" sz="2400" dirty="0" smtClean="0"/>
              <a:t>）</a:t>
            </a:r>
            <a:r>
              <a:rPr lang="zh-CN" altLang="en-US" sz="2400" dirty="0"/>
              <a:t>首字下沉或悬挂</a:t>
            </a:r>
          </a:p>
          <a:p>
            <a:endParaRPr lang="zh-CN" altLang="en-US" sz="2400" dirty="0"/>
          </a:p>
        </p:txBody>
      </p:sp>
      <p:sp>
        <p:nvSpPr>
          <p:cNvPr id="2" name="灯片编号占位符 1"/>
          <p:cNvSpPr>
            <a:spLocks noGrp="1"/>
          </p:cNvSpPr>
          <p:nvPr>
            <p:ph type="sldNum" sz="quarter" idx="12"/>
          </p:nvPr>
        </p:nvSpPr>
        <p:spPr/>
        <p:txBody>
          <a:bodyPr/>
          <a:lstStyle/>
          <a:p>
            <a:fld id="{70ED5F88-8E4F-4E2F-B4C6-5BC596B97B18}" type="slidenum">
              <a:rPr lang="en-US" altLang="zh-CN" smtClean="0"/>
              <a:pPr/>
              <a:t>99</a:t>
            </a:fld>
            <a:endParaRPr lang="en-US" altLang="zh-CN"/>
          </a:p>
        </p:txBody>
      </p:sp>
      <p:sp>
        <p:nvSpPr>
          <p:cNvPr id="3" name="TextBox 2"/>
          <p:cNvSpPr txBox="1"/>
          <p:nvPr/>
        </p:nvSpPr>
        <p:spPr>
          <a:xfrm>
            <a:off x="5508104" y="5805264"/>
            <a:ext cx="1872208" cy="369332"/>
          </a:xfrm>
          <a:prstGeom prst="rect">
            <a:avLst/>
          </a:prstGeom>
          <a:noFill/>
        </p:spPr>
        <p:txBody>
          <a:bodyPr wrap="square" rtlCol="0">
            <a:spAutoFit/>
          </a:bodyPr>
          <a:lstStyle/>
          <a:p>
            <a:r>
              <a:rPr lang="zh-CN" altLang="en-US" dirty="0" smtClean="0">
                <a:hlinkClick r:id="rId2" action="ppaction://hlinksldjump"/>
              </a:rPr>
              <a:t>进入实现方法</a:t>
            </a:r>
            <a:endParaRPr lang="zh-CN" altLang="en-US" dirty="0"/>
          </a:p>
        </p:txBody>
      </p:sp>
    </p:spTree>
  </p:cSld>
  <p:clrMapOvr>
    <a:masterClrMapping/>
  </p:clrMapOvr>
</p:sld>
</file>

<file path=ppt/theme/theme1.xml><?xml version="1.0" encoding="utf-8"?>
<a:theme xmlns:a="http://schemas.openxmlformats.org/drawingml/2006/main" name="课件模板">
  <a:themeElements>
    <a:clrScheme name="课件模板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课件模板">
      <a:majorFont>
        <a:latin typeface="Tahoma"/>
        <a:ea typeface="宋体"/>
        <a:cs typeface=""/>
      </a:majorFont>
      <a:minorFont>
        <a:latin typeface="Tahoma"/>
        <a:ea typeface="楷体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课件模板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课件模板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课件模板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课件模板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课件模板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课件模板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课件模板</Template>
  <TotalTime>2805</TotalTime>
  <Words>11165</Words>
  <Application>Microsoft Office PowerPoint</Application>
  <PresentationFormat>全屏显示(4:3)</PresentationFormat>
  <Paragraphs>1160</Paragraphs>
  <Slides>198</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198</vt:i4>
      </vt:variant>
    </vt:vector>
  </HeadingPairs>
  <TitlesOfParts>
    <vt:vector size="201" baseType="lpstr">
      <vt:lpstr>课件模板</vt:lpstr>
      <vt:lpstr>图片</vt:lpstr>
      <vt:lpstr>Equation</vt:lpstr>
      <vt:lpstr> 计算机应用基础教程（第二版）（Windows 7+Office 2010）</vt:lpstr>
      <vt:lpstr>第3章 Word 2010的使用技巧</vt:lpstr>
      <vt:lpstr>学习目标</vt:lpstr>
      <vt:lpstr>第3章 Word 2010的使用技巧</vt:lpstr>
      <vt:lpstr>任务一 快速访问工具栏及功能区的定制</vt:lpstr>
      <vt:lpstr>1 快速访问工具栏及功能区的定制&gt;&gt;场景描述</vt:lpstr>
      <vt:lpstr>1 快速访问工具栏及功能区的定制&gt;&gt;场景描述</vt:lpstr>
      <vt:lpstr>1快速访问工具栏及功能区的定制&gt;&gt; 1．案例分析</vt:lpstr>
      <vt:lpstr>1快速访问工具栏及功能区的定制&gt;&gt; 2．相关知识点</vt:lpstr>
      <vt:lpstr>1快速访问工具栏及功能区的定制&gt;&gt; 2．相关知识点</vt:lpstr>
      <vt:lpstr>1 快速访问工具栏及功能区的定制&gt;&gt;3.实现方法</vt:lpstr>
      <vt:lpstr>1 快速访问工具栏及功能区的定制&gt;&gt;3.实现方法</vt:lpstr>
      <vt:lpstr>1 快速访问工具栏及功能区的定制&gt;&gt;6.课外延伸 </vt:lpstr>
      <vt:lpstr>1 快速访问工具栏及功能区的定制&gt;&gt;3.实现方法</vt:lpstr>
      <vt:lpstr>1 快速访问工具栏及功能区的定制&gt;&gt;3.实现方法</vt:lpstr>
      <vt:lpstr>1 快速访问工具栏及功能区的定制&gt;&gt;3.实现方法</vt:lpstr>
      <vt:lpstr>1 快速访问工具栏及功能区的定制&gt;&gt;3.实现方法</vt:lpstr>
      <vt:lpstr>1 快速访问工具栏及功能区的定制&gt;&gt;3.实现方法</vt:lpstr>
      <vt:lpstr>1 快速访问工具栏及功能区的定制&gt;&gt;3.实现方法</vt:lpstr>
      <vt:lpstr>任务二 调查问卷的设计</vt:lpstr>
      <vt:lpstr>2 调查问卷的设计&gt;&gt;场景描述</vt:lpstr>
      <vt:lpstr>2 调查问卷的设计&gt;&gt;场景描述</vt:lpstr>
      <vt:lpstr>2 调查问卷的设计&gt;&gt; 1．案例分析</vt:lpstr>
      <vt:lpstr>2 调查问卷的设计&gt;&gt;2．相关知识点</vt:lpstr>
      <vt:lpstr>2 调查问卷的设计&gt;&gt;2．相关知识点</vt:lpstr>
      <vt:lpstr>2 调查问卷的设计&gt;&gt;2．相关知识点</vt:lpstr>
      <vt:lpstr>2 调查问卷的设计&gt;&gt;2．相关知识点</vt:lpstr>
      <vt:lpstr>2 调查问卷的设计&gt;&gt;2．相关知识点</vt:lpstr>
      <vt:lpstr>2 调查问卷的设计&gt;&gt;2．相关知识点</vt:lpstr>
      <vt:lpstr>2 调查问卷的设计&gt;&gt;2．相关知识点</vt:lpstr>
      <vt:lpstr>2 调查问卷的设计&gt;&gt;2．相关知识点</vt:lpstr>
      <vt:lpstr>2 调查问卷的设计&gt;&gt;2．相关知识点</vt:lpstr>
      <vt:lpstr>2 调查问卷的设计&gt;&gt;2．相关知识点</vt:lpstr>
      <vt:lpstr>2 调查问卷的设计&gt;&gt;2．相关知识点</vt:lpstr>
      <vt:lpstr>2 调查问卷的设计&gt;&gt;2．相关知识点</vt:lpstr>
      <vt:lpstr>2 调查问卷的设计&gt;&gt;2．相关知识点</vt:lpstr>
      <vt:lpstr>2 调查问卷的设计&gt;&gt;2．相关知识点</vt:lpstr>
      <vt:lpstr>2 调查问卷的设计&gt;&gt;2．相关知识点</vt:lpstr>
      <vt:lpstr>2 调查问卷的设计&gt;&gt; 3．实现方法</vt:lpstr>
      <vt:lpstr>2 调查问卷的设计&gt;&gt; 3．实现方法</vt:lpstr>
      <vt:lpstr>2 调查问卷的设计&gt;&gt; 3．实现方法</vt:lpstr>
      <vt:lpstr>2 调查问卷的设计&gt;&gt; 3．实现方法</vt:lpstr>
      <vt:lpstr>2 调查问卷的设计&gt;&gt; 3．实现方法</vt:lpstr>
      <vt:lpstr>2 调查问卷的设计&gt;&gt; 3．实现方法</vt:lpstr>
      <vt:lpstr>2 调查问卷的设计&gt;&gt; 3．实现方法</vt:lpstr>
      <vt:lpstr>2 调查问卷的设计&gt;&gt; 3．实现方法</vt:lpstr>
      <vt:lpstr>2 调查问卷的设计&gt;&gt; 3．实现方法</vt:lpstr>
      <vt:lpstr>2 调查问卷的设计&gt;&gt; 4．课堂实践 </vt:lpstr>
      <vt:lpstr>2 调查问卷的设计&gt;&gt; 4．课堂实践</vt:lpstr>
      <vt:lpstr>2 调查问卷的设计&gt;&gt; 4．课堂实践</vt:lpstr>
      <vt:lpstr>2 调查问卷的设计&gt;&gt; 6．课外延伸</vt:lpstr>
      <vt:lpstr>任务三 销售报表的设计、排版</vt:lpstr>
      <vt:lpstr>3 销售报表的设计、排版&gt;&gt;场景描述</vt:lpstr>
      <vt:lpstr>3 销售报表的设计、排版&gt;&gt; 1．案例分析</vt:lpstr>
      <vt:lpstr>3 销售报表的设计、排版&gt;&gt; 2．相关知识点</vt:lpstr>
      <vt:lpstr>3 销售报表的设计、排版&gt;&gt; 2．相关知识点</vt:lpstr>
      <vt:lpstr>3 销售报表的设计、排版&gt;&gt; 2．相关知识点</vt:lpstr>
      <vt:lpstr>3 销售报表的设计、排版&gt;&gt; 2．相关知识点</vt:lpstr>
      <vt:lpstr>3 销售报表的设计、排版&gt;&gt; 2．相关知识点</vt:lpstr>
      <vt:lpstr>3 销售报表的设计、排版&gt;&gt; 2．相关知识点</vt:lpstr>
      <vt:lpstr>3 销售报表的设计、排版&gt;&gt; 2．相关知识点</vt:lpstr>
      <vt:lpstr>3 销售报表的设计、排版&gt;&gt; 3．实现方法 </vt:lpstr>
      <vt:lpstr>3 销售报表的设计、排版&gt;&gt; 3．实现方法</vt:lpstr>
      <vt:lpstr>3 销售报表的设计、排版&gt;&gt; 3．实现方法</vt:lpstr>
      <vt:lpstr>3 销售报表的设计、排版&gt;&gt; 3．实现方法</vt:lpstr>
      <vt:lpstr>3 销售报表的设计、排版&gt;&gt; 3．实现方法</vt:lpstr>
      <vt:lpstr>3 销售报表的设计、排版&gt;&gt; 3．实现方法</vt:lpstr>
      <vt:lpstr>3 销售报表的设计、排版&gt;&gt; 3．实现方法</vt:lpstr>
      <vt:lpstr>3 销售报表的设计、排版&gt;&gt; 3．实现方法</vt:lpstr>
      <vt:lpstr>3 销售报表的设计、排版&gt;&gt; 3．实现方法</vt:lpstr>
      <vt:lpstr>3 销售报表的设计、排版&gt;&gt; 3．实现方法</vt:lpstr>
      <vt:lpstr>3 销售报表的设计、排版&gt;&gt; 3．实现方法</vt:lpstr>
      <vt:lpstr>3 销售报表的设计、排版&gt;&gt; 3．实现方法</vt:lpstr>
      <vt:lpstr>3 销售报表的设计、排版&gt;&gt; 3．实现方法</vt:lpstr>
      <vt:lpstr>3 销售报表的设计、排版&gt;&gt; 4．课堂实践</vt:lpstr>
      <vt:lpstr>3 销售报表的设计、排版&gt;&gt; 4．课堂实践</vt:lpstr>
      <vt:lpstr>3 销售报表的设计、排版&gt;&gt; 4．课堂实践</vt:lpstr>
      <vt:lpstr>3 销售报表的设计、排版&gt;&gt; 4．课堂实践</vt:lpstr>
      <vt:lpstr>3 销售报表的设计、排版&gt;&gt; 4．课堂实践</vt:lpstr>
      <vt:lpstr>3 销售报表的设计、排版&gt;&gt; 4．课堂实践</vt:lpstr>
      <vt:lpstr>任务四 公文、合同等的设计、排版</vt:lpstr>
      <vt:lpstr>4 公文、合同等的设计、排版&gt;&gt;场景描述</vt:lpstr>
      <vt:lpstr>4 公文、合同等的设计、排版&gt;&gt; 1.案例分析</vt:lpstr>
      <vt:lpstr>4 公文、合同等的设计、排版&gt;&gt; 1.案例分析</vt:lpstr>
      <vt:lpstr>4 公文、合同等的设计、排版&gt;&gt; 2.相关知识点</vt:lpstr>
      <vt:lpstr>4 公文、合同等的设计、排版&gt;&gt; 2.相关知识点</vt:lpstr>
      <vt:lpstr>4 公文、合同等的设计、排版&gt;&gt; 3.实现方法</vt:lpstr>
      <vt:lpstr>4 公文、合同等的设计、排版&gt;&gt; 3.实现方法</vt:lpstr>
      <vt:lpstr>4 公文、合同等的设计、排版&gt;&gt; 3.实现方法</vt:lpstr>
      <vt:lpstr>4 公文、合同等的设计、排版&gt;&gt; 3.实现方法</vt:lpstr>
      <vt:lpstr>4 公文、合同等的设计、排版&gt;&gt; 3.实现方法</vt:lpstr>
      <vt:lpstr>PowerPoint 演示文稿</vt:lpstr>
      <vt:lpstr>4 公文、合同等的设计、排版&gt;&gt; 3.实现方法</vt:lpstr>
      <vt:lpstr>4 公文、合同等的设计、排版&gt;&gt; 4.课堂实践</vt:lpstr>
      <vt:lpstr>任务五 电子报刊排版与制作</vt:lpstr>
      <vt:lpstr>5 电子报刊排版与制作&gt;&gt;场景描述</vt:lpstr>
      <vt:lpstr>5 电子报刊排版与制作&gt;&gt; 1．案例分析 </vt:lpstr>
      <vt:lpstr>5 电子报刊排版与制作&gt;&gt; 1．案例分析</vt:lpstr>
      <vt:lpstr>5 电子报刊排版与制作&gt;&gt; 2．相关知识点</vt:lpstr>
      <vt:lpstr>5 电子报刊排版与制作&gt;&gt; 2．相关知识点</vt:lpstr>
      <vt:lpstr>5 电子报刊排版与制作&gt;&gt; 2．相关知识点</vt:lpstr>
      <vt:lpstr>5 电子报刊排版与制作&gt;&gt; 2．相关知识点</vt:lpstr>
      <vt:lpstr>5 电子报刊排版与制作&gt;&gt; 2．相关知识点</vt:lpstr>
      <vt:lpstr>5 电子报刊排版与制作&gt;&gt; 2．相关知识点</vt:lpstr>
      <vt:lpstr>5 电子报刊排版与制作&gt;&gt; 2．相关知识点</vt:lpstr>
      <vt:lpstr>5 电子报刊排版与制作&gt;&gt; 2．相关知识点</vt:lpstr>
      <vt:lpstr>5 电子报刊排版与制作&gt;&gt; 3．实现方法</vt:lpstr>
      <vt:lpstr>5 电子报刊排版与制作&gt;&gt; 3．实现方法</vt:lpstr>
      <vt:lpstr>5 电子报刊排版与制作&gt;&gt; 3．实现方法</vt:lpstr>
      <vt:lpstr>5 电子报刊排版与制作&gt;&gt; 3．实现方法</vt:lpstr>
      <vt:lpstr>5 电子报刊排版与制作&gt;&gt; 3．实现方法</vt:lpstr>
      <vt:lpstr>5 电子报刊排版与制作&gt;&gt; 3．实现方法</vt:lpstr>
      <vt:lpstr>5 电子报刊排版与制作&gt;&gt; 3．实现方法</vt:lpstr>
      <vt:lpstr>5 电子报刊排版与制作&gt;&gt; 3．实现方法</vt:lpstr>
      <vt:lpstr>5 电子报刊排版与制作&gt;&gt; 3．实现方法</vt:lpstr>
      <vt:lpstr>5 电子报刊排版与制作&gt;&gt; 3．实现方法</vt:lpstr>
      <vt:lpstr>5 电子报刊排版与制作&gt;&gt; 3．实现方法</vt:lpstr>
      <vt:lpstr>5 电子报刊排版与制作&gt;&gt; 3．实现方法</vt:lpstr>
      <vt:lpstr>5 电子报刊排版与制作&gt;&gt; 3．实现方法</vt:lpstr>
      <vt:lpstr>5 电子报刊排版与制作&gt;&gt; 3．实现方法</vt:lpstr>
      <vt:lpstr>PowerPoint 演示文稿</vt:lpstr>
      <vt:lpstr>5 电子报刊排版与制作&gt;&gt; 3．实现方法</vt:lpstr>
      <vt:lpstr>5 电子报刊排版与制作&gt;&gt; 3．实现方法</vt:lpstr>
      <vt:lpstr>5 电子报刊排版与制作&gt;&gt; 3．实现方法</vt:lpstr>
      <vt:lpstr>5 电子报刊排版与制作&gt;&gt; 3．实现方法</vt:lpstr>
      <vt:lpstr>5 电子报刊排版与制作&gt;&gt; 3．实现方法</vt:lpstr>
      <vt:lpstr>5 电子报刊排版与制作&gt;&gt; 3．实现方法</vt:lpstr>
      <vt:lpstr>5 电子报刊排版与制作&gt;&gt; 3．实现方法</vt:lpstr>
      <vt:lpstr>5 电子报刊排版与制作&gt;&gt; 3．实现方法</vt:lpstr>
      <vt:lpstr>5 电子报刊排版与制作&gt;&gt; 3．实现方法</vt:lpstr>
      <vt:lpstr>5 电子报刊排版与制作&gt;&gt; 4．课堂实践</vt:lpstr>
      <vt:lpstr>5 电子报刊排版与制作&gt;&gt; 4．课堂实践</vt:lpstr>
      <vt:lpstr>5 电子报刊排版与制作&gt;&gt; 4．课堂实践</vt:lpstr>
      <vt:lpstr>PowerPoint 演示文稿</vt:lpstr>
      <vt:lpstr>5 电子报刊排版与制作&gt;&gt; 4．课堂实践</vt:lpstr>
      <vt:lpstr>5 电子报刊排版与制作&gt;&gt; 4．课堂实践</vt:lpstr>
      <vt:lpstr>5 电子报刊排版与制作&gt;&gt; 4．课堂实践</vt:lpstr>
      <vt:lpstr>5 电子报刊排版与制作&gt;&gt; 4．课堂实践</vt:lpstr>
      <vt:lpstr>5 电子报刊排版与制作&gt;&gt; 6．课外延伸</vt:lpstr>
      <vt:lpstr>5 电子报刊排版与制作&gt;&gt; 6．课外延伸</vt:lpstr>
      <vt:lpstr>任务六 论文排版制作</vt:lpstr>
      <vt:lpstr>6论文排版制作&gt;&gt;场景描述</vt:lpstr>
      <vt:lpstr>6论文排版制作&gt;&gt; 场景描述</vt:lpstr>
      <vt:lpstr>6论文排版制作&gt;&gt; 1．案例分析</vt:lpstr>
      <vt:lpstr>6论文排版制作&gt;&gt; 2．相关知识点</vt:lpstr>
      <vt:lpstr>6论文排版制作&gt;&gt; 2．相关知识点</vt:lpstr>
      <vt:lpstr>6论文排版制作&gt;&gt; 2．相关知识点</vt:lpstr>
      <vt:lpstr>6论文排版制作&gt;&gt; 2．相关知识点</vt:lpstr>
      <vt:lpstr>6论文排版制作&gt;&gt; 2．相关知识点</vt:lpstr>
      <vt:lpstr>6论文排版制作&gt;&gt; 2．相关知识点</vt:lpstr>
      <vt:lpstr>6论文排版制作&gt;&gt; 2．相关知识点</vt:lpstr>
      <vt:lpstr>6论文排版制作&gt;&gt; 2．相关知识点</vt:lpstr>
      <vt:lpstr>6论文排版制作&gt;&gt; 2．相关知识点</vt:lpstr>
      <vt:lpstr>6论文排版制作&gt;&gt; 2．相关知识点</vt:lpstr>
      <vt:lpstr>6论文排版制作&gt;&gt; 2．相关知识点</vt:lpstr>
      <vt:lpstr>6论文排版制作&gt;&gt; 2．相关知识点</vt:lpstr>
      <vt:lpstr>6论文排版制作&gt;&gt; 2．相关知识点</vt:lpstr>
      <vt:lpstr>6论文排版制作&gt;&gt; 2．相关知识点</vt:lpstr>
      <vt:lpstr>6论文排版制作&gt;&gt;3.实现方法</vt:lpstr>
      <vt:lpstr>6论文排版制作&gt;&gt;3.实现方法</vt:lpstr>
      <vt:lpstr>6论文排版制作&gt;&gt;3.实现方法</vt:lpstr>
      <vt:lpstr>6论文排版制作&gt;&gt;3.实现方法</vt:lpstr>
      <vt:lpstr>6论文排版制作&gt;&gt;3.实现方法</vt:lpstr>
      <vt:lpstr>6论文排版制作&gt;&gt;3.实现方法</vt:lpstr>
      <vt:lpstr>6论文排版制作&gt;&gt;3.实现方法</vt:lpstr>
      <vt:lpstr>6论文排版制作&gt;&gt;3.实现方法</vt:lpstr>
      <vt:lpstr>6论文排版制作&gt;&gt;3.实现方法</vt:lpstr>
      <vt:lpstr>6论文排版制作&gt;&gt;3.实现方法</vt:lpstr>
      <vt:lpstr>6论文排版制作&gt;&gt;3.实现方法</vt:lpstr>
      <vt:lpstr>6论文排版制作&gt;&gt;3.实现方法</vt:lpstr>
      <vt:lpstr>6论文排版制作&gt;&gt;3.实现方法</vt:lpstr>
      <vt:lpstr>6论文排版制作&gt;&gt;3.实现方法</vt:lpstr>
      <vt:lpstr>6论文排版制作&gt;&gt;3.实现方法</vt:lpstr>
      <vt:lpstr>6论文排版制作&gt;&gt;3.实现方法</vt:lpstr>
      <vt:lpstr>6论文排版制作&gt;&gt;3.实现方法</vt:lpstr>
      <vt:lpstr>PowerPoint 演示文稿</vt:lpstr>
      <vt:lpstr>6论文排版制作&gt;&gt;3.实现方法</vt:lpstr>
      <vt:lpstr>6论文排版制作&gt;&gt;4．课堂实践 </vt:lpstr>
      <vt:lpstr>6论文排版制作&gt;&gt;4．课堂实践</vt:lpstr>
      <vt:lpstr>6论文排版制作&gt;&gt;4．课堂实践</vt:lpstr>
      <vt:lpstr>6论文排版制作&gt;&gt; 6．课外延伸</vt:lpstr>
      <vt:lpstr>6论文排版制作&gt;&gt; 6．课外延伸</vt:lpstr>
      <vt:lpstr>6论文排版制作&gt;&gt; 6．课外延伸</vt:lpstr>
      <vt:lpstr>6论文排版制作&gt;&gt; 6．课外延伸</vt:lpstr>
      <vt:lpstr>6论文排版制作&gt;&gt; 6．课外延伸</vt:lpstr>
      <vt:lpstr>6论文排版制作&gt;&gt; 6．课外延伸</vt:lpstr>
      <vt:lpstr>6论文排版制作&gt;&gt; 6．课外延伸</vt:lpstr>
      <vt:lpstr>任务七 邮件合并的应用</vt:lpstr>
      <vt:lpstr>7邮件合并的应用&gt;&gt;场景描述</vt:lpstr>
      <vt:lpstr>7邮件合并的应用&gt;&gt; 1．案例分析</vt:lpstr>
      <vt:lpstr>7邮件合并的应用&gt;&gt; 2．相关知识点</vt:lpstr>
      <vt:lpstr>7邮件合并的应用&gt;&gt; 3．实现方法 </vt:lpstr>
      <vt:lpstr>7邮件合并的应用&gt;&gt; 3．实现方法</vt:lpstr>
      <vt:lpstr>7邮件合并的应用&gt;&gt; 3．实现方法</vt:lpstr>
      <vt:lpstr>7邮件合并的应用&gt;&gt; 3．实现方法</vt:lpstr>
      <vt:lpstr>7邮件合并的应用&gt;&gt; 3．实现方法</vt:lpstr>
      <vt:lpstr>PowerPoint 演示文稿</vt:lpstr>
      <vt:lpstr>7邮件合并的应用&gt;&gt; 4．课堂实践</vt:lpstr>
    </vt:vector>
  </TitlesOfParts>
  <Company>GDUT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zeng</dc:creator>
  <cp:lastModifiedBy>微软用户</cp:lastModifiedBy>
  <cp:revision>127</cp:revision>
  <dcterms:created xsi:type="dcterms:W3CDTF">2011-02-14T05:17:03Z</dcterms:created>
  <dcterms:modified xsi:type="dcterms:W3CDTF">2015-04-15T06:37:35Z</dcterms:modified>
</cp:coreProperties>
</file>