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xlsx" ContentType="application/vnd.openxmlformats-officedocument.spreadsheetml.sheet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handoutMasterIdLst>
    <p:handoutMasterId r:id="rId9"/>
  </p:handoutMasterIdLst>
  <p:sldIdLst>
    <p:sldId id="256" r:id="rId2"/>
    <p:sldId id="260" r:id="rId3"/>
    <p:sldId id="261" r:id="rId4"/>
    <p:sldId id="262" r:id="rId5"/>
    <p:sldId id="263" r:id="rId6"/>
    <p:sldId id="265" r:id="rId7"/>
    <p:sldId id="264" r:id="rId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CC9900"/>
    <a:srgbClr val="BB9C4D"/>
    <a:srgbClr val="E2C72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E171933-4619-4E11-9A3F-F7608DF75F80}" styleName="中度样式 1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719" autoAdjust="0"/>
    <p:restoredTop sz="94655" autoAdjust="0"/>
  </p:normalViewPr>
  <p:slideViewPr>
    <p:cSldViewPr>
      <p:cViewPr varScale="1">
        <p:scale>
          <a:sx n="72" d="100"/>
          <a:sy n="72" d="100"/>
        </p:scale>
        <p:origin x="-61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8" d="100"/>
          <a:sy n="58" d="100"/>
        </p:scale>
        <p:origin x="-2532" y="-7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2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plotArea>
      <c:layout/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冰箱</c:v>
                </c:pt>
              </c:strCache>
            </c:strRef>
          </c:tx>
          <c:spPr>
            <a:ln w="38100">
              <a:solidFill>
                <a:srgbClr val="002060"/>
              </a:solidFill>
            </a:ln>
          </c:spPr>
          <c:marker>
            <c:symbol val="circle"/>
            <c:size val="9"/>
            <c:spPr>
              <a:solidFill>
                <a:srgbClr val="C00000"/>
              </a:solidFill>
            </c:spPr>
          </c:marker>
          <c:cat>
            <c:strRef>
              <c:f>Sheet1!$A$2:$A$4</c:f>
              <c:strCache>
                <c:ptCount val="3"/>
                <c:pt idx="0">
                  <c:v>一月份</c:v>
                </c:pt>
                <c:pt idx="1">
                  <c:v>二月份</c:v>
                </c:pt>
                <c:pt idx="2">
                  <c:v>三月份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435</c:v>
                </c:pt>
                <c:pt idx="1">
                  <c:v>450</c:v>
                </c:pt>
                <c:pt idx="2">
                  <c:v>350</c:v>
                </c:pt>
              </c:numCache>
            </c:numRef>
          </c:val>
          <c:smooth val="1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洗衣机</c:v>
                </c:pt>
              </c:strCache>
            </c:strRef>
          </c:tx>
          <c:spPr>
            <a:ln w="38100">
              <a:solidFill>
                <a:srgbClr val="00B050"/>
              </a:solidFill>
            </a:ln>
          </c:spPr>
          <c:marker>
            <c:symbol val="square"/>
            <c:size val="9"/>
            <c:spPr>
              <a:solidFill>
                <a:srgbClr val="002060"/>
              </a:solidFill>
            </c:spPr>
          </c:marker>
          <c:cat>
            <c:strRef>
              <c:f>Sheet1!$A$2:$A$4</c:f>
              <c:strCache>
                <c:ptCount val="3"/>
                <c:pt idx="0">
                  <c:v>一月份</c:v>
                </c:pt>
                <c:pt idx="1">
                  <c:v>二月份</c:v>
                </c:pt>
                <c:pt idx="2">
                  <c:v>三月份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231</c:v>
                </c:pt>
                <c:pt idx="1">
                  <c:v>309</c:v>
                </c:pt>
                <c:pt idx="2">
                  <c:v>600</c:v>
                </c:pt>
              </c:numCache>
            </c:numRef>
          </c:val>
          <c:smooth val="1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液晶电视</c:v>
                </c:pt>
              </c:strCache>
            </c:strRef>
          </c:tx>
          <c:spPr>
            <a:ln w="38100">
              <a:solidFill>
                <a:srgbClr val="00B0F0"/>
              </a:solidFill>
            </a:ln>
          </c:spPr>
          <c:marker>
            <c:symbol val="triangle"/>
            <c:size val="9"/>
            <c:spPr>
              <a:solidFill>
                <a:srgbClr val="00B050"/>
              </a:solidFill>
            </c:spPr>
          </c:marker>
          <c:cat>
            <c:strRef>
              <c:f>Sheet1!$A$2:$A$4</c:f>
              <c:strCache>
                <c:ptCount val="3"/>
                <c:pt idx="0">
                  <c:v>一月份</c:v>
                </c:pt>
                <c:pt idx="1">
                  <c:v>二月份</c:v>
                </c:pt>
                <c:pt idx="2">
                  <c:v>三月份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560</c:v>
                </c:pt>
                <c:pt idx="1">
                  <c:v>780</c:v>
                </c:pt>
                <c:pt idx="2">
                  <c:v>1080</c:v>
                </c:pt>
              </c:numCache>
            </c:numRef>
          </c:val>
          <c:smooth val="1"/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空调</c:v>
                </c:pt>
              </c:strCache>
            </c:strRef>
          </c:tx>
          <c:spPr>
            <a:ln w="38100">
              <a:solidFill>
                <a:srgbClr val="7030A0"/>
              </a:solidFill>
            </a:ln>
          </c:spPr>
          <c:marker>
            <c:symbol val="x"/>
            <c:size val="9"/>
            <c:spPr>
              <a:solidFill>
                <a:srgbClr val="FFFF00"/>
              </a:solidFill>
            </c:spPr>
          </c:marker>
          <c:cat>
            <c:strRef>
              <c:f>Sheet1!$A$2:$A$4</c:f>
              <c:strCache>
                <c:ptCount val="3"/>
                <c:pt idx="0">
                  <c:v>一月份</c:v>
                </c:pt>
                <c:pt idx="1">
                  <c:v>二月份</c:v>
                </c:pt>
                <c:pt idx="2">
                  <c:v>三月份</c:v>
                </c:pt>
              </c:strCache>
            </c:strRef>
          </c:cat>
          <c:val>
            <c:numRef>
              <c:f>Sheet1!$E$2:$E$4</c:f>
              <c:numCache>
                <c:formatCode>General</c:formatCode>
                <c:ptCount val="3"/>
                <c:pt idx="0">
                  <c:v>108</c:v>
                </c:pt>
                <c:pt idx="1">
                  <c:v>209</c:v>
                </c:pt>
                <c:pt idx="2">
                  <c:v>150</c:v>
                </c:pt>
              </c:numCache>
            </c:numRef>
          </c:val>
          <c:smooth val="1"/>
        </c:ser>
        <c:marker val="1"/>
        <c:axId val="115598848"/>
        <c:axId val="115600768"/>
      </c:lineChart>
      <c:catAx>
        <c:axId val="115598848"/>
        <c:scaling>
          <c:orientation val="minMax"/>
        </c:scaling>
        <c:axPos val="b"/>
        <c:tickLblPos val="nextTo"/>
        <c:crossAx val="115600768"/>
        <c:crosses val="autoZero"/>
        <c:auto val="1"/>
        <c:lblAlgn val="ctr"/>
        <c:lblOffset val="100"/>
      </c:catAx>
      <c:valAx>
        <c:axId val="115600768"/>
        <c:scaling>
          <c:orientation val="minMax"/>
        </c:scaling>
        <c:axPos val="l"/>
        <c:majorGridlines>
          <c:spPr>
            <a:ln>
              <a:prstDash val="sysDash"/>
            </a:ln>
          </c:spPr>
        </c:majorGridlines>
        <c:title>
          <c:tx>
            <c:rich>
              <a:bodyPr rot="0" vert="wordArtVertRtl"/>
              <a:lstStyle/>
              <a:p>
                <a:pPr>
                  <a:defRPr/>
                </a:pPr>
                <a:r>
                  <a:rPr lang="zh-CN" altLang="en-US" dirty="0" smtClean="0"/>
                  <a:t>销售数量</a:t>
                </a:r>
                <a:endParaRPr lang="zh-CN" altLang="en-US" dirty="0"/>
              </a:p>
            </c:rich>
          </c:tx>
          <c:layout/>
        </c:title>
        <c:numFmt formatCode="General" sourceLinked="1"/>
        <c:tickLblPos val="nextTo"/>
        <c:crossAx val="115598848"/>
        <c:crosses val="autoZero"/>
        <c:crossBetween val="between"/>
        <c:dispUnits>
          <c:builtInUnit val="hundreds"/>
          <c:dispUnitsLbl>
            <c:layout/>
          </c:dispUnitsLbl>
        </c:dispUnits>
      </c:valAx>
      <c:spPr>
        <a:solidFill>
          <a:srgbClr val="FFFFFF"/>
        </a:solidFill>
      </c:spPr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zh-CN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style val="34"/>
  <c:chart>
    <c:title>
      <c:layout/>
      <c:txPr>
        <a:bodyPr/>
        <a:lstStyle/>
        <a:p>
          <a:pPr>
            <a:defRPr sz="2800"/>
          </a:pPr>
          <a:endParaRPr lang="zh-CN"/>
        </a:p>
      </c:txPr>
    </c:title>
    <c:view3D>
      <c:rotX val="30"/>
      <c:rotY val="22"/>
      <c:perspective val="30"/>
    </c:view3D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spPr>
              <a:solidFill>
                <a:srgbClr val="0070C0"/>
              </a:solidFill>
            </c:spPr>
          </c:dPt>
          <c:dPt>
            <c:idx val="1"/>
            <c:spPr>
              <a:solidFill>
                <a:srgbClr val="00B050"/>
              </a:solidFill>
            </c:spPr>
          </c:dPt>
          <c:dPt>
            <c:idx val="4"/>
            <c:spPr>
              <a:solidFill>
                <a:schemeClr val="bg1">
                  <a:lumMod val="60000"/>
                  <a:lumOff val="40000"/>
                </a:schemeClr>
              </a:solidFill>
            </c:spPr>
          </c:dPt>
          <c:dPt>
            <c:idx val="5"/>
            <c:spPr>
              <a:solidFill>
                <a:srgbClr val="FF0000"/>
              </a:solidFill>
            </c:spPr>
          </c:dPt>
          <c:dLbls>
            <c:numFmt formatCode="General" sourceLinked="0"/>
            <c:spPr>
              <a:noFill/>
            </c:spPr>
            <c:txPr>
              <a:bodyPr/>
              <a:lstStyle/>
              <a:p>
                <a:pPr>
                  <a:defRPr sz="2400" b="1"/>
                </a:pPr>
                <a:endParaRPr lang="zh-CN"/>
              </a:p>
            </c:txPr>
            <c:dLblPos val="outEnd"/>
            <c:showPercent val="1"/>
            <c:showLeaderLines val="1"/>
          </c:dLbls>
          <c:cat>
            <c:strRef>
              <c:f>Sheet1!$A$2:$A$7</c:f>
              <c:strCache>
                <c:ptCount val="6"/>
                <c:pt idx="0">
                  <c:v>4月份</c:v>
                </c:pt>
                <c:pt idx="1">
                  <c:v>5月份</c:v>
                </c:pt>
                <c:pt idx="2">
                  <c:v>6月份</c:v>
                </c:pt>
                <c:pt idx="3">
                  <c:v>7月份</c:v>
                </c:pt>
                <c:pt idx="4">
                  <c:v>8月份</c:v>
                </c:pt>
                <c:pt idx="5">
                  <c:v>9月份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8.2000000000000011</c:v>
                </c:pt>
                <c:pt idx="1">
                  <c:v>3.2</c:v>
                </c:pt>
                <c:pt idx="2">
                  <c:v>1.4</c:v>
                </c:pt>
                <c:pt idx="3">
                  <c:v>2.4</c:v>
                </c:pt>
                <c:pt idx="4">
                  <c:v>3.4</c:v>
                </c:pt>
                <c:pt idx="5">
                  <c:v>5.2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83164313924060662"/>
          <c:y val="0.10699236459078978"/>
          <c:w val="0.15855293677035631"/>
          <c:h val="0.82056072536387481"/>
        </c:manualLayout>
      </c:layout>
      <c:spPr>
        <a:ln>
          <a:solidFill>
            <a:schemeClr val="tx1"/>
          </a:solidFill>
        </a:ln>
      </c:spPr>
      <c:txPr>
        <a:bodyPr/>
        <a:lstStyle/>
        <a:p>
          <a:pPr>
            <a:defRPr sz="2400" b="1"/>
          </a:pPr>
          <a:endParaRPr lang="zh-CN"/>
        </a:p>
      </c:txPr>
    </c:legend>
    <c:plotVisOnly val="1"/>
  </c:chart>
  <c:spPr>
    <a:noFill/>
    <a:ln w="9525" cap="flat" cmpd="sng" algn="ctr">
      <a:noFill/>
      <a:prstDash val="solid"/>
    </a:ln>
    <a:effectLst>
      <a:outerShdw blurRad="40000" dist="20000" dir="5400000" rotWithShape="0">
        <a:srgbClr val="000000">
          <a:alpha val="38000"/>
        </a:srgbClr>
      </a:outerShdw>
    </a:effectLst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zh-CN"/>
    </a:p>
  </c:txPr>
  <c:externalData r:id="rId1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76E3755F-3F19-4688-BD6D-E359CB7D2E3B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10" Type="http://schemas.openxmlformats.org/officeDocument/2006/relationships/image" Target="../media/image11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111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 bwMode="auto">
          <a:xfrm>
            <a:off x="0" y="2143116"/>
            <a:ext cx="9144000" cy="2928958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7179" name="Rectangle 11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180" name="Rectangle 12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181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400"/>
            </a:lvl1pPr>
          </a:lstStyle>
          <a:p>
            <a:fld id="{44240F66-5A7B-4BFB-B3F0-70B67AA8B860}" type="slidenum">
              <a:rPr lang="zh-CN" altLang="en-US"/>
              <a:pPr/>
              <a:t>‹#›</a:t>
            </a:fld>
            <a:endParaRPr lang="en-US" altLang="zh-CN"/>
          </a:p>
        </p:txBody>
      </p:sp>
      <p:sp>
        <p:nvSpPr>
          <p:cNvPr id="11" name="椭圆 10"/>
          <p:cNvSpPr/>
          <p:nvPr userDrawn="1"/>
        </p:nvSpPr>
        <p:spPr bwMode="auto">
          <a:xfrm>
            <a:off x="214282" y="2285992"/>
            <a:ext cx="285752" cy="285752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2" name="椭圆 11"/>
          <p:cNvSpPr/>
          <p:nvPr userDrawn="1"/>
        </p:nvSpPr>
        <p:spPr bwMode="auto">
          <a:xfrm>
            <a:off x="199994" y="4643446"/>
            <a:ext cx="285752" cy="285752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3" name="椭圆 12"/>
          <p:cNvSpPr/>
          <p:nvPr userDrawn="1"/>
        </p:nvSpPr>
        <p:spPr bwMode="auto">
          <a:xfrm>
            <a:off x="8643966" y="2285992"/>
            <a:ext cx="285752" cy="285752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4" name="椭圆 13"/>
          <p:cNvSpPr/>
          <p:nvPr userDrawn="1"/>
        </p:nvSpPr>
        <p:spPr bwMode="auto">
          <a:xfrm>
            <a:off x="8629678" y="4643446"/>
            <a:ext cx="285752" cy="285752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9" name="椭圆 18"/>
          <p:cNvSpPr/>
          <p:nvPr userDrawn="1"/>
        </p:nvSpPr>
        <p:spPr bwMode="auto">
          <a:xfrm>
            <a:off x="0" y="857232"/>
            <a:ext cx="571504" cy="571504"/>
          </a:xfrm>
          <a:prstGeom prst="ellipse">
            <a:avLst/>
          </a:prstGeom>
          <a:blipFill>
            <a:blip r:embed="rId3" cstate="print"/>
            <a:stretch>
              <a:fillRect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0" name="椭圆 19"/>
          <p:cNvSpPr/>
          <p:nvPr userDrawn="1"/>
        </p:nvSpPr>
        <p:spPr bwMode="auto">
          <a:xfrm>
            <a:off x="763776" y="894303"/>
            <a:ext cx="500066" cy="500066"/>
          </a:xfrm>
          <a:prstGeom prst="ellipse">
            <a:avLst/>
          </a:prstGeom>
          <a:blipFill>
            <a:blip r:embed="rId4" cstate="print"/>
            <a:stretch>
              <a:fillRect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1" name="椭圆 20"/>
          <p:cNvSpPr/>
          <p:nvPr userDrawn="1"/>
        </p:nvSpPr>
        <p:spPr bwMode="auto">
          <a:xfrm>
            <a:off x="1465799" y="869589"/>
            <a:ext cx="428628" cy="428628"/>
          </a:xfrm>
          <a:prstGeom prst="ellipse">
            <a:avLst/>
          </a:prstGeom>
          <a:blipFill>
            <a:blip r:embed="rId5" cstate="print"/>
            <a:stretch>
              <a:fillRect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2" name="椭圆 21"/>
          <p:cNvSpPr/>
          <p:nvPr userDrawn="1"/>
        </p:nvSpPr>
        <p:spPr bwMode="auto">
          <a:xfrm>
            <a:off x="2133455" y="776141"/>
            <a:ext cx="357190" cy="357190"/>
          </a:xfrm>
          <a:prstGeom prst="ellipse">
            <a:avLst/>
          </a:prstGeom>
          <a:blipFill>
            <a:blip r:embed="rId6" cstate="print"/>
            <a:stretch>
              <a:fillRect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3" name="椭圆 22"/>
          <p:cNvSpPr>
            <a:spLocks noChangeAspect="1"/>
          </p:cNvSpPr>
          <p:nvPr userDrawn="1"/>
        </p:nvSpPr>
        <p:spPr bwMode="auto">
          <a:xfrm>
            <a:off x="2714613" y="642919"/>
            <a:ext cx="321471" cy="321471"/>
          </a:xfrm>
          <a:prstGeom prst="ellipse">
            <a:avLst/>
          </a:prstGeom>
          <a:blipFill>
            <a:blip r:embed="rId7" cstate="print"/>
            <a:stretch>
              <a:fillRect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8" name="椭圆 17"/>
          <p:cNvSpPr>
            <a:spLocks noChangeAspect="1"/>
          </p:cNvSpPr>
          <p:nvPr userDrawn="1"/>
        </p:nvSpPr>
        <p:spPr bwMode="auto">
          <a:xfrm>
            <a:off x="3227035" y="549470"/>
            <a:ext cx="241103" cy="241103"/>
          </a:xfrm>
          <a:prstGeom prst="ellipse">
            <a:avLst/>
          </a:prstGeom>
          <a:blipFill>
            <a:blip r:embed="rId8" cstate="print"/>
            <a:stretch>
              <a:fillRect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4" name="椭圆 23"/>
          <p:cNvSpPr>
            <a:spLocks noChangeAspect="1"/>
          </p:cNvSpPr>
          <p:nvPr userDrawn="1"/>
        </p:nvSpPr>
        <p:spPr bwMode="auto">
          <a:xfrm>
            <a:off x="3571868" y="428604"/>
            <a:ext cx="241103" cy="241103"/>
          </a:xfrm>
          <a:prstGeom prst="ellipse">
            <a:avLst/>
          </a:prstGeom>
          <a:blipFill>
            <a:blip r:embed="rId8" cstate="print"/>
            <a:stretch>
              <a:fillRect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9" name="椭圆 28"/>
          <p:cNvSpPr>
            <a:spLocks noChangeAspect="1"/>
          </p:cNvSpPr>
          <p:nvPr userDrawn="1"/>
        </p:nvSpPr>
        <p:spPr bwMode="auto">
          <a:xfrm>
            <a:off x="3907048" y="322799"/>
            <a:ext cx="192882" cy="192882"/>
          </a:xfrm>
          <a:prstGeom prst="ellipse">
            <a:avLst/>
          </a:prstGeom>
          <a:blipFill>
            <a:blip r:embed="rId9" cstate="print"/>
            <a:stretch>
              <a:fillRect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30" name="椭圆 29"/>
          <p:cNvSpPr>
            <a:spLocks noChangeAspect="1"/>
          </p:cNvSpPr>
          <p:nvPr userDrawn="1"/>
        </p:nvSpPr>
        <p:spPr bwMode="auto">
          <a:xfrm>
            <a:off x="4202453" y="251361"/>
            <a:ext cx="120552" cy="120552"/>
          </a:xfrm>
          <a:prstGeom prst="ellipse">
            <a:avLst/>
          </a:prstGeom>
          <a:blipFill>
            <a:blip r:embed="rId10" cstate="print"/>
            <a:stretch>
              <a:fillRect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7177" name="Rectangle 9"/>
          <p:cNvSpPr>
            <a:spLocks noGrp="1" noChangeArrowheads="1"/>
          </p:cNvSpPr>
          <p:nvPr>
            <p:ph type="ctrTitle"/>
          </p:nvPr>
        </p:nvSpPr>
        <p:spPr>
          <a:xfrm>
            <a:off x="785786" y="2428868"/>
            <a:ext cx="7500990" cy="1228724"/>
          </a:xfrm>
        </p:spPr>
        <p:txBody>
          <a:bodyPr anchor="ctr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7178" name="Rectangle 10"/>
          <p:cNvSpPr>
            <a:spLocks noGrp="1" noChangeArrowheads="1"/>
          </p:cNvSpPr>
          <p:nvPr>
            <p:ph type="subTitle" idx="1"/>
          </p:nvPr>
        </p:nvSpPr>
        <p:spPr>
          <a:xfrm>
            <a:off x="2643174" y="3929066"/>
            <a:ext cx="5562600" cy="857256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915150" y="304800"/>
            <a:ext cx="2076450" cy="57912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304800"/>
            <a:ext cx="6076950" cy="57912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71934" y="304800"/>
            <a:ext cx="5072066" cy="762000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05000"/>
            <a:ext cx="3810000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3810000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 descr="Large confetti"/>
          <p:cNvSpPr>
            <a:spLocks noGrp="1" noChangeArrowheads="1"/>
          </p:cNvSpPr>
          <p:nvPr>
            <p:ph type="title"/>
          </p:nvPr>
        </p:nvSpPr>
        <p:spPr bwMode="auto">
          <a:xfrm>
            <a:off x="4038600" y="304800"/>
            <a:ext cx="4953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单击此处标题样式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05000"/>
            <a:ext cx="77724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400"/>
            </a:lvl1pPr>
          </a:lstStyle>
          <a:p>
            <a:endParaRPr lang="en-US" altLang="zh-CN"/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kumimoji="0" sz="1400"/>
            </a:lvl1pPr>
          </a:lstStyle>
          <a:p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黑体" pitchFamily="2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黑体" pitchFamily="2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黑体" pitchFamily="2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黑体" pitchFamily="2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黑体" pitchFamily="2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黑体" pitchFamily="2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黑体" pitchFamily="2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黑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SzPct val="85000"/>
        <a:buBlip>
          <a:blip r:embed="rId14"/>
        </a:buBlip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SzPct val="70000"/>
        <a:buFont typeface="Wingdings" pitchFamily="2" charset="2"/>
        <a:buChar char="n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SzPct val="70000"/>
        <a:buFont typeface="Wingdings" pitchFamily="2" charset="2"/>
        <a:buChar char="n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SzPct val="70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___1.xls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2009</a:t>
            </a:r>
            <a:r>
              <a:rPr lang="zh-CN" altLang="en-US" dirty="0" smtClean="0"/>
              <a:t>年度公司销售业绩报告</a:t>
            </a:r>
            <a:endParaRPr lang="en-US" altLang="zh-CN" dirty="0"/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b="1" dirty="0" smtClean="0"/>
              <a:t>北京怡凡华科技有限公司</a:t>
            </a:r>
            <a:endParaRPr lang="en-US" altLang="zh-CN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预测公司收入</a:t>
            </a:r>
            <a:endParaRPr lang="zh-CN" altLang="en-US" dirty="0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000100" y="1928802"/>
          <a:ext cx="7208565" cy="2286016"/>
        </p:xfrm>
        <a:graphic>
          <a:graphicData uri="http://schemas.openxmlformats.org/presentationml/2006/ole">
            <p:oleObj spid="_x0000_s1026" name="工作表" r:id="rId3" imgW="3438525" imgH="695325" progId="Excel.Shee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57586" y="380984"/>
            <a:ext cx="5786414" cy="762000"/>
          </a:xfrm>
        </p:spPr>
        <p:txBody>
          <a:bodyPr/>
          <a:lstStyle/>
          <a:p>
            <a:r>
              <a:rPr lang="en-US" altLang="zh-CN" dirty="0" smtClean="0"/>
              <a:t>09</a:t>
            </a:r>
            <a:r>
              <a:rPr lang="zh-CN" altLang="en-US" dirty="0" smtClean="0"/>
              <a:t>年第一季度销售统计</a:t>
            </a:r>
            <a:endParaRPr lang="zh-CN" altLang="en-US" dirty="0"/>
          </a:p>
        </p:txBody>
      </p:sp>
      <p:graphicFrame>
        <p:nvGraphicFramePr>
          <p:cNvPr id="10" name="内容占位符 9"/>
          <p:cNvGraphicFramePr>
            <a:graphicFrameLocks noGrp="1"/>
          </p:cNvGraphicFramePr>
          <p:nvPr>
            <p:ph idx="1"/>
          </p:nvPr>
        </p:nvGraphicFramePr>
        <p:xfrm>
          <a:off x="685800" y="1905000"/>
          <a:ext cx="7772400" cy="4191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57620" y="304800"/>
            <a:ext cx="5286380" cy="762000"/>
          </a:xfrm>
        </p:spPr>
        <p:txBody>
          <a:bodyPr/>
          <a:lstStyle/>
          <a:p>
            <a:r>
              <a:rPr lang="zh-CN" altLang="en-US" dirty="0" smtClean="0"/>
              <a:t>二、三季度销售比例</a:t>
            </a:r>
            <a:endParaRPr lang="zh-CN" altLang="en-US" dirty="0"/>
          </a:p>
        </p:txBody>
      </p:sp>
      <p:graphicFrame>
        <p:nvGraphicFramePr>
          <p:cNvPr id="6" name="内容占位符 5"/>
          <p:cNvGraphicFramePr>
            <a:graphicFrameLocks noGrp="1"/>
          </p:cNvGraphicFramePr>
          <p:nvPr>
            <p:ph idx="1"/>
          </p:nvPr>
        </p:nvGraphicFramePr>
        <p:xfrm>
          <a:off x="428596" y="1571612"/>
          <a:ext cx="8358246" cy="4524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 uiExpand="1">
        <p:bldSub>
          <a:bldChart bld="category"/>
        </p:bldSub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10</a:t>
            </a:r>
            <a:r>
              <a:rPr lang="zh-CN" altLang="en-US" dirty="0" smtClean="0"/>
              <a:t>月份销售数据表</a:t>
            </a:r>
            <a:endParaRPr lang="zh-CN" altLang="en-US" dirty="0"/>
          </a:p>
        </p:txBody>
      </p:sp>
      <p:graphicFrame>
        <p:nvGraphicFramePr>
          <p:cNvPr id="4" name="表格 1"/>
          <p:cNvGraphicFramePr>
            <a:graphicFrameLocks noGrp="1"/>
          </p:cNvGraphicFramePr>
          <p:nvPr/>
        </p:nvGraphicFramePr>
        <p:xfrm>
          <a:off x="1571604" y="1500174"/>
          <a:ext cx="6072231" cy="400053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024077"/>
                <a:gridCol w="2024077"/>
                <a:gridCol w="2024077"/>
              </a:tblGrid>
              <a:tr h="80010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/>
                        <a:t>电器类别</a:t>
                      </a:r>
                      <a:endParaRPr lang="zh-CN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/>
                        <a:t>上旬</a:t>
                      </a:r>
                      <a:endParaRPr lang="zh-CN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/>
                        <a:t>下旬</a:t>
                      </a:r>
                      <a:endParaRPr lang="zh-CN" altLang="en-US" sz="2800" dirty="0"/>
                    </a:p>
                  </a:txBody>
                  <a:tcPr anchor="ctr"/>
                </a:tc>
              </a:tr>
              <a:tr h="80010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/>
                        <a:t>液晶电视</a:t>
                      </a:r>
                      <a:endParaRPr lang="zh-CN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 smtClean="0"/>
                        <a:t>120</a:t>
                      </a:r>
                      <a:endParaRPr lang="zh-CN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 smtClean="0"/>
                        <a:t>210</a:t>
                      </a:r>
                      <a:endParaRPr lang="zh-CN" altLang="en-US" sz="2800" dirty="0"/>
                    </a:p>
                  </a:txBody>
                  <a:tcPr anchor="ctr"/>
                </a:tc>
              </a:tr>
              <a:tr h="80010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/>
                        <a:t>冰箱</a:t>
                      </a:r>
                      <a:endParaRPr lang="zh-CN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 smtClean="0"/>
                        <a:t>80</a:t>
                      </a:r>
                      <a:endParaRPr lang="zh-CN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 smtClean="0"/>
                        <a:t>130</a:t>
                      </a:r>
                      <a:endParaRPr lang="zh-CN" altLang="en-US" sz="2800" dirty="0"/>
                    </a:p>
                  </a:txBody>
                  <a:tcPr anchor="ctr"/>
                </a:tc>
              </a:tr>
              <a:tr h="80010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/>
                        <a:t>洗衣机</a:t>
                      </a:r>
                      <a:endParaRPr lang="zh-CN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 smtClean="0"/>
                        <a:t>150</a:t>
                      </a:r>
                      <a:endParaRPr lang="zh-CN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 smtClean="0"/>
                        <a:t>140</a:t>
                      </a:r>
                      <a:endParaRPr lang="zh-CN" altLang="en-US" sz="2800" dirty="0"/>
                    </a:p>
                  </a:txBody>
                  <a:tcPr anchor="ctr"/>
                </a:tc>
              </a:tr>
              <a:tr h="80010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/>
                        <a:t>空调</a:t>
                      </a:r>
                      <a:endParaRPr lang="zh-CN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 smtClean="0"/>
                        <a:t>205</a:t>
                      </a:r>
                      <a:endParaRPr lang="zh-CN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 smtClean="0"/>
                        <a:t>178</a:t>
                      </a:r>
                      <a:endParaRPr lang="zh-CN" altLang="en-US" sz="2800" dirty="0"/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8" name="表格 2"/>
          <p:cNvGraphicFramePr>
            <a:graphicFrameLocks noGrp="1"/>
          </p:cNvGraphicFramePr>
          <p:nvPr/>
        </p:nvGraphicFramePr>
        <p:xfrm>
          <a:off x="1571604" y="1500174"/>
          <a:ext cx="6072231" cy="400053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024077"/>
                <a:gridCol w="2024077"/>
                <a:gridCol w="2024077"/>
              </a:tblGrid>
              <a:tr h="80010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/>
                        <a:t>电器类别</a:t>
                      </a:r>
                      <a:endParaRPr lang="zh-CN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/>
                        <a:t>上旬</a:t>
                      </a:r>
                      <a:endParaRPr lang="zh-CN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/>
                        <a:t>下旬</a:t>
                      </a:r>
                      <a:endParaRPr lang="zh-CN" altLang="en-US" sz="2800" dirty="0"/>
                    </a:p>
                  </a:txBody>
                  <a:tcPr anchor="ctr"/>
                </a:tc>
              </a:tr>
              <a:tr h="80010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/>
                        <a:t>液晶电视</a:t>
                      </a:r>
                      <a:endParaRPr lang="zh-CN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 smtClean="0"/>
                        <a:t>120</a:t>
                      </a:r>
                      <a:endParaRPr lang="zh-CN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 smtClean="0"/>
                        <a:t>210</a:t>
                      </a:r>
                      <a:endParaRPr lang="zh-CN" altLang="en-US" sz="2800" dirty="0"/>
                    </a:p>
                  </a:txBody>
                  <a:tcPr anchor="ctr"/>
                </a:tc>
              </a:tr>
              <a:tr h="80010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/>
                        <a:t>冰箱</a:t>
                      </a:r>
                      <a:endParaRPr lang="zh-CN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 smtClean="0"/>
                        <a:t>80</a:t>
                      </a:r>
                      <a:endParaRPr lang="zh-CN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 smtClean="0"/>
                        <a:t>130</a:t>
                      </a:r>
                      <a:endParaRPr lang="zh-CN" altLang="en-US" sz="2800" dirty="0"/>
                    </a:p>
                  </a:txBody>
                  <a:tcPr anchor="ctr"/>
                </a:tc>
              </a:tr>
              <a:tr h="80010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/>
                        <a:t>洗衣机</a:t>
                      </a:r>
                      <a:endParaRPr lang="zh-CN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smtClean="0"/>
                        <a:t>150</a:t>
                      </a:r>
                      <a:endParaRPr lang="zh-CN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smtClean="0"/>
                        <a:t>140</a:t>
                      </a:r>
                      <a:endParaRPr lang="zh-CN" altLang="en-US" sz="2800" dirty="0"/>
                    </a:p>
                  </a:txBody>
                  <a:tcPr anchor="ctr"/>
                </a:tc>
              </a:tr>
              <a:tr h="800106">
                <a:tc>
                  <a:txBody>
                    <a:bodyPr/>
                    <a:lstStyle/>
                    <a:p>
                      <a:pPr algn="ctr"/>
                      <a:endParaRPr lang="zh-CN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dirty="0"/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9" name="表格 3"/>
          <p:cNvGraphicFramePr>
            <a:graphicFrameLocks noGrp="1"/>
          </p:cNvGraphicFramePr>
          <p:nvPr/>
        </p:nvGraphicFramePr>
        <p:xfrm>
          <a:off x="1571604" y="1500174"/>
          <a:ext cx="6072231" cy="400053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024077"/>
                <a:gridCol w="2024077"/>
                <a:gridCol w="2024077"/>
              </a:tblGrid>
              <a:tr h="80010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/>
                        <a:t>电器类别</a:t>
                      </a:r>
                      <a:endParaRPr lang="zh-CN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/>
                        <a:t>上旬</a:t>
                      </a:r>
                      <a:endParaRPr lang="zh-CN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/>
                        <a:t>下旬</a:t>
                      </a:r>
                      <a:endParaRPr lang="zh-CN" altLang="en-US" sz="2800" dirty="0"/>
                    </a:p>
                  </a:txBody>
                  <a:tcPr anchor="ctr"/>
                </a:tc>
              </a:tr>
              <a:tr h="80010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/>
                        <a:t>液晶电视</a:t>
                      </a:r>
                      <a:endParaRPr lang="zh-CN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 smtClean="0"/>
                        <a:t>120</a:t>
                      </a:r>
                      <a:endParaRPr lang="zh-CN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 smtClean="0"/>
                        <a:t>210</a:t>
                      </a:r>
                      <a:endParaRPr lang="zh-CN" altLang="en-US" sz="2800" dirty="0"/>
                    </a:p>
                  </a:txBody>
                  <a:tcPr anchor="ctr"/>
                </a:tc>
              </a:tr>
              <a:tr h="80010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/>
                        <a:t>冰箱</a:t>
                      </a:r>
                      <a:endParaRPr lang="zh-CN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 smtClean="0"/>
                        <a:t>80</a:t>
                      </a:r>
                      <a:endParaRPr lang="zh-CN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 smtClean="0"/>
                        <a:t>130</a:t>
                      </a:r>
                      <a:endParaRPr lang="zh-CN" altLang="en-US" sz="2800" dirty="0"/>
                    </a:p>
                  </a:txBody>
                  <a:tcPr anchor="ctr"/>
                </a:tc>
              </a:tr>
              <a:tr h="800106">
                <a:tc>
                  <a:txBody>
                    <a:bodyPr/>
                    <a:lstStyle/>
                    <a:p>
                      <a:pPr algn="ctr"/>
                      <a:endParaRPr lang="zh-CN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dirty="0"/>
                    </a:p>
                  </a:txBody>
                  <a:tcPr anchor="ctr"/>
                </a:tc>
              </a:tr>
              <a:tr h="800106">
                <a:tc>
                  <a:txBody>
                    <a:bodyPr/>
                    <a:lstStyle/>
                    <a:p>
                      <a:pPr algn="ctr"/>
                      <a:endParaRPr lang="zh-CN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dirty="0"/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10" name="表格 4"/>
          <p:cNvGraphicFramePr>
            <a:graphicFrameLocks noGrp="1"/>
          </p:cNvGraphicFramePr>
          <p:nvPr/>
        </p:nvGraphicFramePr>
        <p:xfrm>
          <a:off x="1571604" y="1500174"/>
          <a:ext cx="6072231" cy="400053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024077"/>
                <a:gridCol w="2024077"/>
                <a:gridCol w="2024077"/>
              </a:tblGrid>
              <a:tr h="80010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/>
                        <a:t>电器类别</a:t>
                      </a:r>
                      <a:endParaRPr lang="zh-CN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/>
                        <a:t>上旬</a:t>
                      </a:r>
                      <a:endParaRPr lang="zh-CN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/>
                        <a:t>下旬</a:t>
                      </a:r>
                      <a:endParaRPr lang="zh-CN" altLang="en-US" sz="2800" dirty="0"/>
                    </a:p>
                  </a:txBody>
                  <a:tcPr anchor="ctr"/>
                </a:tc>
              </a:tr>
              <a:tr h="80010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/>
                        <a:t>液晶电视</a:t>
                      </a:r>
                      <a:endParaRPr lang="zh-CN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 smtClean="0"/>
                        <a:t>120</a:t>
                      </a:r>
                      <a:endParaRPr lang="zh-CN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 smtClean="0"/>
                        <a:t>210</a:t>
                      </a:r>
                      <a:endParaRPr lang="zh-CN" altLang="en-US" sz="2800" dirty="0"/>
                    </a:p>
                  </a:txBody>
                  <a:tcPr anchor="ctr"/>
                </a:tc>
              </a:tr>
              <a:tr h="800106">
                <a:tc>
                  <a:txBody>
                    <a:bodyPr/>
                    <a:lstStyle/>
                    <a:p>
                      <a:pPr algn="ctr"/>
                      <a:endParaRPr lang="zh-CN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dirty="0"/>
                    </a:p>
                  </a:txBody>
                  <a:tcPr anchor="ctr"/>
                </a:tc>
              </a:tr>
              <a:tr h="800106">
                <a:tc>
                  <a:txBody>
                    <a:bodyPr/>
                    <a:lstStyle/>
                    <a:p>
                      <a:pPr algn="ctr"/>
                      <a:endParaRPr lang="zh-CN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dirty="0"/>
                    </a:p>
                  </a:txBody>
                  <a:tcPr anchor="ctr"/>
                </a:tc>
              </a:tr>
              <a:tr h="800106">
                <a:tc>
                  <a:txBody>
                    <a:bodyPr/>
                    <a:lstStyle/>
                    <a:p>
                      <a:pPr algn="ctr"/>
                      <a:endParaRPr lang="zh-CN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dirty="0"/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071934" y="304800"/>
            <a:ext cx="5072066" cy="762000"/>
          </a:xfrm>
        </p:spPr>
        <p:txBody>
          <a:bodyPr/>
          <a:lstStyle/>
          <a:p>
            <a:r>
              <a:rPr lang="en-US" altLang="zh-CN" dirty="0" smtClean="0"/>
              <a:t>11</a:t>
            </a:r>
            <a:r>
              <a:rPr lang="zh-CN" altLang="en-US" dirty="0" smtClean="0"/>
              <a:t>月份销售数据表</a:t>
            </a:r>
            <a:endParaRPr lang="zh-CN" altLang="en-US" dirty="0"/>
          </a:p>
        </p:txBody>
      </p:sp>
      <p:graphicFrame>
        <p:nvGraphicFramePr>
          <p:cNvPr id="5" name="表格 1"/>
          <p:cNvGraphicFramePr>
            <a:graphicFrameLocks noGrp="1"/>
          </p:cNvGraphicFramePr>
          <p:nvPr/>
        </p:nvGraphicFramePr>
        <p:xfrm>
          <a:off x="1571604" y="1500174"/>
          <a:ext cx="6072231" cy="400053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024077"/>
                <a:gridCol w="2024077"/>
                <a:gridCol w="2024077"/>
              </a:tblGrid>
              <a:tr h="80010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/>
                        <a:t>电器类别</a:t>
                      </a:r>
                      <a:endParaRPr lang="zh-CN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/>
                        <a:t>上旬</a:t>
                      </a:r>
                      <a:endParaRPr lang="zh-CN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/>
                        <a:t>下旬</a:t>
                      </a:r>
                      <a:endParaRPr lang="zh-CN" altLang="en-US" sz="2800" dirty="0"/>
                    </a:p>
                  </a:txBody>
                  <a:tcPr anchor="ctr"/>
                </a:tc>
              </a:tr>
              <a:tr h="800106">
                <a:tc>
                  <a:txBody>
                    <a:bodyPr/>
                    <a:lstStyle/>
                    <a:p>
                      <a:pPr algn="ctr"/>
                      <a:endParaRPr lang="zh-CN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dirty="0"/>
                    </a:p>
                  </a:txBody>
                  <a:tcPr anchor="ctr"/>
                </a:tc>
              </a:tr>
              <a:tr h="800106">
                <a:tc>
                  <a:txBody>
                    <a:bodyPr/>
                    <a:lstStyle/>
                    <a:p>
                      <a:pPr algn="ctr"/>
                      <a:endParaRPr lang="zh-CN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dirty="0"/>
                    </a:p>
                  </a:txBody>
                  <a:tcPr anchor="ctr"/>
                </a:tc>
              </a:tr>
              <a:tr h="800106">
                <a:tc>
                  <a:txBody>
                    <a:bodyPr/>
                    <a:lstStyle/>
                    <a:p>
                      <a:pPr algn="ctr"/>
                      <a:endParaRPr lang="zh-CN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dirty="0"/>
                    </a:p>
                  </a:txBody>
                  <a:tcPr anchor="ctr"/>
                </a:tc>
              </a:tr>
              <a:tr h="800106">
                <a:tc>
                  <a:txBody>
                    <a:bodyPr/>
                    <a:lstStyle/>
                    <a:p>
                      <a:pPr algn="ctr"/>
                      <a:endParaRPr lang="zh-CN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571604" y="2477152"/>
            <a:ext cx="60722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sz="2800" dirty="0" smtClean="0"/>
              <a:t>    液晶电视          </a:t>
            </a:r>
            <a:r>
              <a:rPr lang="en-US" sz="2800" dirty="0" smtClean="0"/>
              <a:t>230                110</a:t>
            </a:r>
            <a:endParaRPr lang="zh-CN" altLang="en-US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1571604" y="3262970"/>
            <a:ext cx="60722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sz="2800" dirty="0" smtClean="0"/>
              <a:t>       冰箱               </a:t>
            </a:r>
            <a:r>
              <a:rPr lang="en-US" altLang="zh-CN" sz="2800" dirty="0" smtClean="0"/>
              <a:t>165</a:t>
            </a:r>
            <a:r>
              <a:rPr lang="en-US" sz="2800" dirty="0" smtClean="0"/>
              <a:t>                </a:t>
            </a:r>
            <a:r>
              <a:rPr lang="en-US" altLang="zh-CN" sz="2800" dirty="0" smtClean="0"/>
              <a:t>205</a:t>
            </a:r>
            <a:endParaRPr lang="zh-CN" altLang="en-US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1571604" y="4071942"/>
            <a:ext cx="60722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sz="2800" dirty="0" smtClean="0"/>
              <a:t>     洗衣机             </a:t>
            </a:r>
            <a:r>
              <a:rPr lang="en-US" altLang="zh-CN" sz="2800" dirty="0" smtClean="0"/>
              <a:t>240</a:t>
            </a:r>
            <a:r>
              <a:rPr lang="en-US" sz="2800" dirty="0" smtClean="0"/>
              <a:t>                </a:t>
            </a:r>
            <a:r>
              <a:rPr lang="en-US" altLang="zh-CN" sz="2800" dirty="0" smtClean="0"/>
              <a:t>320</a:t>
            </a:r>
            <a:endParaRPr lang="zh-CN" altLang="en-US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1571604" y="4857760"/>
            <a:ext cx="60722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sz="2800" dirty="0" smtClean="0"/>
              <a:t>       空调               </a:t>
            </a:r>
            <a:r>
              <a:rPr lang="en-US" altLang="zh-CN" sz="2800" dirty="0" smtClean="0"/>
              <a:t>190</a:t>
            </a:r>
            <a:r>
              <a:rPr lang="en-US" sz="2800" dirty="0" smtClean="0"/>
              <a:t>                </a:t>
            </a:r>
            <a:r>
              <a:rPr lang="en-US" altLang="zh-CN" sz="2800" dirty="0" smtClean="0"/>
              <a:t>264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总结</a:t>
            </a:r>
            <a:endParaRPr lang="zh-CN" altLang="en-US" dirty="0"/>
          </a:p>
        </p:txBody>
      </p:sp>
      <p:sp>
        <p:nvSpPr>
          <p:cNvPr id="4" name="Rectangle 3"/>
          <p:cNvSpPr>
            <a:spLocks noGrp="1" noChangeArrowheads="1"/>
          </p:cNvSpPr>
          <p:nvPr>
            <p:ph idx="1"/>
          </p:nvPr>
        </p:nvSpPr>
        <p:spPr>
          <a:xfrm>
            <a:off x="928662" y="1357298"/>
            <a:ext cx="7500990" cy="4857784"/>
          </a:xfrm>
        </p:spPr>
        <p:txBody>
          <a:bodyPr/>
          <a:lstStyle/>
          <a:p>
            <a:pPr>
              <a:buFont typeface="Wingdings" pitchFamily="2" charset="2"/>
              <a:buChar char="p"/>
            </a:pPr>
            <a:r>
              <a:rPr lang="zh-CN" altLang="en-US" b="1" dirty="0" smtClean="0"/>
              <a:t>  第 </a:t>
            </a:r>
            <a:r>
              <a:rPr lang="en-US" altLang="zh-CN" b="1" dirty="0" smtClean="0"/>
              <a:t>1</a:t>
            </a:r>
            <a:r>
              <a:rPr lang="zh-CN" altLang="en-US" b="1" dirty="0" smtClean="0"/>
              <a:t>季度</a:t>
            </a:r>
            <a:r>
              <a:rPr lang="zh-CN" altLang="en-US" b="1" dirty="0"/>
              <a:t>预测的其他资金流</a:t>
            </a:r>
          </a:p>
          <a:p>
            <a:pPr>
              <a:buFont typeface="Wingdings" pitchFamily="2" charset="2"/>
              <a:buChar char="p"/>
            </a:pPr>
            <a:r>
              <a:rPr lang="zh-CN" altLang="en-US" b="1" dirty="0" smtClean="0"/>
              <a:t>  开发</a:t>
            </a:r>
            <a:r>
              <a:rPr lang="zh-CN" altLang="en-US" b="1" dirty="0"/>
              <a:t>和营销</a:t>
            </a:r>
            <a:r>
              <a:rPr lang="zh-CN" altLang="en-US" b="1" dirty="0" smtClean="0"/>
              <a:t>要点</a:t>
            </a:r>
            <a:endParaRPr lang="en-US" altLang="zh-CN" b="1" dirty="0" smtClean="0"/>
          </a:p>
          <a:p>
            <a:pPr>
              <a:buFont typeface="Wingdings" pitchFamily="2" charset="2"/>
              <a:buChar char="p"/>
            </a:pPr>
            <a:r>
              <a:rPr lang="zh-CN" altLang="en-US" b="1" dirty="0" smtClean="0"/>
              <a:t>  第 </a:t>
            </a:r>
            <a:r>
              <a:rPr lang="en-US" altLang="zh-CN" b="1" dirty="0" smtClean="0"/>
              <a:t>2</a:t>
            </a:r>
            <a:r>
              <a:rPr lang="zh-CN" altLang="en-US" b="1" dirty="0" smtClean="0"/>
              <a:t>季度预测的其他资金流</a:t>
            </a:r>
          </a:p>
          <a:p>
            <a:pPr>
              <a:buFont typeface="Wingdings" pitchFamily="2" charset="2"/>
              <a:buChar char="p"/>
            </a:pPr>
            <a:r>
              <a:rPr lang="zh-CN" altLang="en-US" b="1" dirty="0" smtClean="0"/>
              <a:t>  开发和营销要点</a:t>
            </a:r>
          </a:p>
          <a:p>
            <a:pPr>
              <a:buFont typeface="Wingdings" pitchFamily="2" charset="2"/>
              <a:buChar char="p"/>
            </a:pPr>
            <a:r>
              <a:rPr lang="zh-CN" altLang="en-US" b="1" dirty="0" smtClean="0"/>
              <a:t>  第 </a:t>
            </a:r>
            <a:r>
              <a:rPr lang="en-US" altLang="zh-CN" b="1" dirty="0" smtClean="0"/>
              <a:t>3</a:t>
            </a:r>
            <a:r>
              <a:rPr lang="zh-CN" altLang="en-US" b="1" dirty="0" smtClean="0"/>
              <a:t>季度预测的其他资金流</a:t>
            </a:r>
          </a:p>
          <a:p>
            <a:pPr>
              <a:buFont typeface="Wingdings" pitchFamily="2" charset="2"/>
              <a:buChar char="p"/>
            </a:pPr>
            <a:r>
              <a:rPr lang="zh-CN" altLang="en-US" b="1" dirty="0" smtClean="0"/>
              <a:t>  开发和营销要点</a:t>
            </a:r>
          </a:p>
          <a:p>
            <a:pPr>
              <a:buFont typeface="Wingdings" pitchFamily="2" charset="2"/>
              <a:buChar char="p"/>
            </a:pPr>
            <a:r>
              <a:rPr lang="zh-CN" altLang="en-US" b="1" dirty="0" smtClean="0"/>
              <a:t>  第 </a:t>
            </a:r>
            <a:r>
              <a:rPr lang="en-US" altLang="zh-CN" b="1" dirty="0" smtClean="0"/>
              <a:t>4</a:t>
            </a:r>
            <a:r>
              <a:rPr lang="zh-CN" altLang="en-US" b="1" dirty="0" smtClean="0"/>
              <a:t>季度预测的其他资金流</a:t>
            </a:r>
          </a:p>
          <a:p>
            <a:pPr>
              <a:buFont typeface="Wingdings" pitchFamily="2" charset="2"/>
              <a:buChar char="p"/>
            </a:pPr>
            <a:r>
              <a:rPr lang="zh-CN" altLang="en-US" b="1" dirty="0" smtClean="0"/>
              <a:t>  开发和营销要点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theme/theme1.xml><?xml version="1.0" encoding="utf-8"?>
<a:theme xmlns:a="http://schemas.openxmlformats.org/drawingml/2006/main" name="中学语文-写人古文-直叙型">
  <a:themeElements>
    <a:clrScheme name="写人古文直叙型模板 6">
      <a:dk1>
        <a:srgbClr val="333333"/>
      </a:dk1>
      <a:lt1>
        <a:srgbClr val="CCCC00"/>
      </a:lt1>
      <a:dk2>
        <a:srgbClr val="333333"/>
      </a:dk2>
      <a:lt2>
        <a:srgbClr val="9D9475"/>
      </a:lt2>
      <a:accent1>
        <a:srgbClr val="B3C39F"/>
      </a:accent1>
      <a:accent2>
        <a:srgbClr val="DCD9CE"/>
      </a:accent2>
      <a:accent3>
        <a:srgbClr val="E2E2AA"/>
      </a:accent3>
      <a:accent4>
        <a:srgbClr val="2A2A2A"/>
      </a:accent4>
      <a:accent5>
        <a:srgbClr val="D6DECD"/>
      </a:accent5>
      <a:accent6>
        <a:srgbClr val="C7C4BA"/>
      </a:accent6>
      <a:hlink>
        <a:srgbClr val="CC9900"/>
      </a:hlink>
      <a:folHlink>
        <a:srgbClr val="ADA68B"/>
      </a:folHlink>
    </a:clrScheme>
    <a:fontScheme name="写人古文直叙型模板">
      <a:majorFont>
        <a:latin typeface="Times New Roman"/>
        <a:ea typeface="黑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9525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9525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写人古文直叙型模板 1">
        <a:dk1>
          <a:srgbClr val="9D9475"/>
        </a:dk1>
        <a:lt1>
          <a:srgbClr val="333333"/>
        </a:lt1>
        <a:dk2>
          <a:srgbClr val="333300"/>
        </a:dk2>
        <a:lt2>
          <a:srgbClr val="333333"/>
        </a:lt2>
        <a:accent1>
          <a:srgbClr val="B3C39F"/>
        </a:accent1>
        <a:accent2>
          <a:srgbClr val="DCD9CE"/>
        </a:accent2>
        <a:accent3>
          <a:srgbClr val="ADADAA"/>
        </a:accent3>
        <a:accent4>
          <a:srgbClr val="2A2A2A"/>
        </a:accent4>
        <a:accent5>
          <a:srgbClr val="D6DECD"/>
        </a:accent5>
        <a:accent6>
          <a:srgbClr val="C7C4BA"/>
        </a:accent6>
        <a:hlink>
          <a:srgbClr val="CC9900"/>
        </a:hlink>
        <a:folHlink>
          <a:srgbClr val="ADA68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写人古文直叙型模板 2">
        <a:dk1>
          <a:srgbClr val="00264C"/>
        </a:dk1>
        <a:lt1>
          <a:srgbClr val="FFFFE9"/>
        </a:lt1>
        <a:dk2>
          <a:srgbClr val="333333"/>
        </a:dk2>
        <a:lt2>
          <a:srgbClr val="333333"/>
        </a:lt2>
        <a:accent1>
          <a:srgbClr val="78C0B2"/>
        </a:accent1>
        <a:accent2>
          <a:srgbClr val="262D4C"/>
        </a:accent2>
        <a:accent3>
          <a:srgbClr val="FFFFF2"/>
        </a:accent3>
        <a:accent4>
          <a:srgbClr val="001F40"/>
        </a:accent4>
        <a:accent5>
          <a:srgbClr val="BEDCD5"/>
        </a:accent5>
        <a:accent6>
          <a:srgbClr val="212844"/>
        </a:accent6>
        <a:hlink>
          <a:srgbClr val="598BBD"/>
        </a:hlink>
        <a:folHlink>
          <a:srgbClr val="4D4D4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写人古文直叙型模板 3">
        <a:dk1>
          <a:srgbClr val="000000"/>
        </a:dk1>
        <a:lt1>
          <a:srgbClr val="F8F8F8"/>
        </a:lt1>
        <a:dk2>
          <a:srgbClr val="333333"/>
        </a:dk2>
        <a:lt2>
          <a:srgbClr val="5F5F5F"/>
        </a:lt2>
        <a:accent1>
          <a:srgbClr val="DDDDDD"/>
        </a:accent1>
        <a:accent2>
          <a:srgbClr val="808080"/>
        </a:accent2>
        <a:accent3>
          <a:srgbClr val="FBFBFB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5F5F5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写人古文直叙型模板 4">
        <a:dk1>
          <a:srgbClr val="00264C"/>
        </a:dk1>
        <a:lt1>
          <a:srgbClr val="FFFFFF"/>
        </a:lt1>
        <a:dk2>
          <a:srgbClr val="333333"/>
        </a:dk2>
        <a:lt2>
          <a:srgbClr val="2E697E"/>
        </a:lt2>
        <a:accent1>
          <a:srgbClr val="BAC8AA"/>
        </a:accent1>
        <a:accent2>
          <a:srgbClr val="6E9883"/>
        </a:accent2>
        <a:accent3>
          <a:srgbClr val="FFFFFF"/>
        </a:accent3>
        <a:accent4>
          <a:srgbClr val="001F40"/>
        </a:accent4>
        <a:accent5>
          <a:srgbClr val="D9E0D2"/>
        </a:accent5>
        <a:accent6>
          <a:srgbClr val="638976"/>
        </a:accent6>
        <a:hlink>
          <a:srgbClr val="CC9900"/>
        </a:hlink>
        <a:folHlink>
          <a:srgbClr val="7DAEC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写人古文直叙型模板 5">
        <a:dk1>
          <a:srgbClr val="20374E"/>
        </a:dk1>
        <a:lt1>
          <a:srgbClr val="DCE4D2"/>
        </a:lt1>
        <a:dk2>
          <a:srgbClr val="333333"/>
        </a:dk2>
        <a:lt2>
          <a:srgbClr val="524C46"/>
        </a:lt2>
        <a:accent1>
          <a:srgbClr val="C9C491"/>
        </a:accent1>
        <a:accent2>
          <a:srgbClr val="8A776A"/>
        </a:accent2>
        <a:accent3>
          <a:srgbClr val="EBEFE5"/>
        </a:accent3>
        <a:accent4>
          <a:srgbClr val="1A2D41"/>
        </a:accent4>
        <a:accent5>
          <a:srgbClr val="E1DEC7"/>
        </a:accent5>
        <a:accent6>
          <a:srgbClr val="7D6B5F"/>
        </a:accent6>
        <a:hlink>
          <a:srgbClr val="67895F"/>
        </a:hlink>
        <a:folHlink>
          <a:srgbClr val="4D4D4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写人古文直叙型模板 6">
        <a:dk1>
          <a:srgbClr val="333333"/>
        </a:dk1>
        <a:lt1>
          <a:srgbClr val="CCCC00"/>
        </a:lt1>
        <a:dk2>
          <a:srgbClr val="333333"/>
        </a:dk2>
        <a:lt2>
          <a:srgbClr val="9D9475"/>
        </a:lt2>
        <a:accent1>
          <a:srgbClr val="B3C39F"/>
        </a:accent1>
        <a:accent2>
          <a:srgbClr val="DCD9CE"/>
        </a:accent2>
        <a:accent3>
          <a:srgbClr val="E2E2AA"/>
        </a:accent3>
        <a:accent4>
          <a:srgbClr val="2A2A2A"/>
        </a:accent4>
        <a:accent5>
          <a:srgbClr val="D6DECD"/>
        </a:accent5>
        <a:accent6>
          <a:srgbClr val="C7C4BA"/>
        </a:accent6>
        <a:hlink>
          <a:srgbClr val="CC9900"/>
        </a:hlink>
        <a:folHlink>
          <a:srgbClr val="ADA68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中学语文-写人古文-直叙型</Template>
  <TotalTime>856</TotalTime>
  <Words>156</Words>
  <Application>Microsoft PowerPoint</Application>
  <PresentationFormat>全屏显示(4:3)</PresentationFormat>
  <Paragraphs>67</Paragraphs>
  <Slides>7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9" baseType="lpstr">
      <vt:lpstr>中学语文-写人古文-直叙型</vt:lpstr>
      <vt:lpstr>工作表</vt:lpstr>
      <vt:lpstr>2009年度公司销售业绩报告</vt:lpstr>
      <vt:lpstr>预测公司收入</vt:lpstr>
      <vt:lpstr>09年第一季度销售统计</vt:lpstr>
      <vt:lpstr>二、三季度销售比例</vt:lpstr>
      <vt:lpstr>10月份销售数据表</vt:lpstr>
      <vt:lpstr>11月份销售数据表</vt:lpstr>
      <vt:lpstr>总结</vt:lpstr>
    </vt:vector>
  </TitlesOfParts>
  <Manager/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subject/>
  <dc:creator>xiaotu</dc:creator>
  <cp:keywords/>
  <dc:description/>
  <cp:lastModifiedBy>xiaotu</cp:lastModifiedBy>
  <cp:revision>312</cp:revision>
  <dcterms:created xsi:type="dcterms:W3CDTF">2008-10-12T06:32:00Z</dcterms:created>
  <dcterms:modified xsi:type="dcterms:W3CDTF">2008-10-18T05:48:25Z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TC011588042052</vt:lpwstr>
  </property>
</Properties>
</file>