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6"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title/>
    <c:plotArea>
      <c:layout/>
      <c:pieChart>
        <c:varyColors val="1"/>
        <c:ser>
          <c:idx val="0"/>
          <c:order val="0"/>
          <c:tx>
            <c:strRef>
              <c:f>Sheet1!$B$1</c:f>
              <c:strCache>
                <c:ptCount val="1"/>
                <c:pt idx="0">
                  <c:v>缺陷率</c:v>
                </c:pt>
              </c:strCache>
            </c:strRef>
          </c:tx>
          <c:dLbls>
            <c:showCatName val="1"/>
            <c:showPercent val="1"/>
          </c:dLbls>
          <c:cat>
            <c:strRef>
              <c:f>Sheet1!$A$2:$A$5</c:f>
              <c:strCache>
                <c:ptCount val="4"/>
                <c:pt idx="0">
                  <c:v>需求</c:v>
                </c:pt>
                <c:pt idx="1">
                  <c:v>设计</c:v>
                </c:pt>
                <c:pt idx="2">
                  <c:v>代码</c:v>
                </c:pt>
                <c:pt idx="3">
                  <c:v>其它</c:v>
                </c:pt>
              </c:strCache>
            </c:strRef>
          </c:cat>
          <c:val>
            <c:numRef>
              <c:f>Sheet1!$B$2:$B$5</c:f>
              <c:numCache>
                <c:formatCode>0%</c:formatCode>
                <c:ptCount val="4"/>
                <c:pt idx="0">
                  <c:v>0.56000000000000005</c:v>
                </c:pt>
                <c:pt idx="1">
                  <c:v>0.27</c:v>
                </c:pt>
                <c:pt idx="2">
                  <c:v>7.0000000000000021E-2</c:v>
                </c:pt>
                <c:pt idx="3">
                  <c:v>0.1</c:v>
                </c:pt>
              </c:numCache>
            </c:numRef>
          </c:val>
        </c:ser>
        <c:dLbls>
          <c:showCatName val="1"/>
          <c:showPercent val="1"/>
        </c:dLbls>
        <c:firstSliceAng val="0"/>
      </c:pieChart>
      <c:spPr>
        <a:noFill/>
        <a:ln w="25400">
          <a:noFill/>
        </a:ln>
      </c:spPr>
    </c:plotArea>
    <c:plotVisOnly val="1"/>
  </c:chart>
  <c:txPr>
    <a:bodyPr/>
    <a:lstStyle/>
    <a:p>
      <a:pPr>
        <a:defRPr sz="1800"/>
      </a:pPr>
      <a:endParaRPr lang="zh-CN"/>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l"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dirty="0" smtClean="0"/>
              <a:t>单击此处编辑母版标题样式</a:t>
            </a:r>
            <a:endParaRPr kumimoji="0" lang="en-US" dirty="0"/>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A5938B40-E47F-41F4-A1B4-2BCD6F585607}" type="datetimeFigureOut">
              <a:rPr lang="zh-CN" altLang="en-US" smtClean="0"/>
              <a:pPr/>
              <a:t>2012/9/2</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22299E7D-C5FA-4D1F-B07C-98286FA7FEB5}"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5938B40-E47F-41F4-A1B4-2BCD6F585607}" type="datetimeFigureOut">
              <a:rPr lang="zh-CN" altLang="en-US" smtClean="0"/>
              <a:pPr/>
              <a:t>2012/9/2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299E7D-C5FA-4D1F-B07C-98286FA7FEB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5938B40-E47F-41F4-A1B4-2BCD6F585607}" type="datetimeFigureOut">
              <a:rPr lang="zh-CN" altLang="en-US" smtClean="0"/>
              <a:pPr/>
              <a:t>2012/9/2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299E7D-C5FA-4D1F-B07C-98286FA7FEB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3" name="内容占位符 2"/>
          <p:cNvSpPr>
            <a:spLocks noGrp="1"/>
          </p:cNvSpPr>
          <p:nvPr>
            <p:ph idx="1"/>
          </p:nvPr>
        </p:nvSpPr>
        <p:spPr/>
        <p:txBody>
          <a:bodyPr/>
          <a:lstStyle/>
          <a:p>
            <a:pPr lvl="0" eaLnBrk="1" latinLnBrk="0" hangingPunct="1"/>
            <a:r>
              <a:rPr lang="zh-CN" altLang="en-US" dirty="0" smtClean="0"/>
              <a:t>单击此处编辑母版文本样式</a:t>
            </a:r>
          </a:p>
          <a:p>
            <a:pPr lvl="1" eaLnBrk="1" latinLnBrk="0" hangingPunct="1"/>
            <a:r>
              <a:rPr lang="zh-CN" altLang="en-US" dirty="0" smtClean="0"/>
              <a:t>第二级</a:t>
            </a:r>
          </a:p>
          <a:p>
            <a:pPr lvl="2" eaLnBrk="1" latinLnBrk="0" hangingPunct="1"/>
            <a:r>
              <a:rPr lang="zh-CN" altLang="en-US" dirty="0" smtClean="0"/>
              <a:t>第三级</a:t>
            </a:r>
          </a:p>
          <a:p>
            <a:pPr lvl="3" eaLnBrk="1" latinLnBrk="0" hangingPunct="1"/>
            <a:r>
              <a:rPr lang="zh-CN" altLang="en-US" dirty="0" smtClean="0"/>
              <a:t>第四级</a:t>
            </a:r>
          </a:p>
          <a:p>
            <a:pPr lvl="4" eaLnBrk="1" latinLnBrk="0" hangingPunct="1"/>
            <a:r>
              <a:rPr lang="zh-CN" altLang="en-US" dirty="0" smtClean="0"/>
              <a:t>第五级</a:t>
            </a:r>
            <a:endParaRPr kumimoji="0" lang="en-US" dirty="0"/>
          </a:p>
        </p:txBody>
      </p:sp>
      <p:sp>
        <p:nvSpPr>
          <p:cNvPr id="4" name="日期占位符 3"/>
          <p:cNvSpPr>
            <a:spLocks noGrp="1"/>
          </p:cNvSpPr>
          <p:nvPr>
            <p:ph type="dt" sz="half" idx="10"/>
          </p:nvPr>
        </p:nvSpPr>
        <p:spPr/>
        <p:txBody>
          <a:bodyPr/>
          <a:lstStyle/>
          <a:p>
            <a:fld id="{A5938B40-E47F-41F4-A1B4-2BCD6F585607}" type="datetimeFigureOut">
              <a:rPr lang="zh-CN" altLang="en-US" smtClean="0"/>
              <a:pPr/>
              <a:t>2012/9/2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7" name="TextBox 6"/>
          <p:cNvSpPr txBox="1"/>
          <p:nvPr userDrawn="1"/>
        </p:nvSpPr>
        <p:spPr>
          <a:xfrm>
            <a:off x="6072198" y="6286520"/>
            <a:ext cx="2786082" cy="369332"/>
          </a:xfrm>
          <a:prstGeom prst="rect">
            <a:avLst/>
          </a:prstGeom>
          <a:noFill/>
        </p:spPr>
        <p:txBody>
          <a:bodyPr wrap="square" rtlCol="0">
            <a:spAutoFit/>
          </a:bodyPr>
          <a:lstStyle/>
          <a:p>
            <a:r>
              <a:rPr lang="zh-CN" altLang="en-US" dirty="0" smtClean="0"/>
              <a:t>第一章 软件测试的概述</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A5938B40-E47F-41F4-A1B4-2BCD6F585607}" type="datetimeFigureOut">
              <a:rPr lang="zh-CN" altLang="en-US" smtClean="0"/>
              <a:pPr/>
              <a:t>2012/9/2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299E7D-C5FA-4D1F-B07C-98286FA7FEB5}"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5938B40-E47F-41F4-A1B4-2BCD6F585607}" type="datetimeFigureOut">
              <a:rPr lang="zh-CN" altLang="en-US" smtClean="0"/>
              <a:pPr/>
              <a:t>2012/9/2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299E7D-C5FA-4D1F-B07C-98286FA7FEB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A5938B40-E47F-41F4-A1B4-2BCD6F585607}" type="datetimeFigureOut">
              <a:rPr lang="zh-CN" altLang="en-US" smtClean="0"/>
              <a:pPr/>
              <a:t>2012/9/2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299E7D-C5FA-4D1F-B07C-98286FA7FEB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A5938B40-E47F-41F4-A1B4-2BCD6F585607}" type="datetimeFigureOut">
              <a:rPr lang="zh-CN" altLang="en-US" smtClean="0"/>
              <a:pPr/>
              <a:t>2012/9/2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299E7D-C5FA-4D1F-B07C-98286FA7FEB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938B40-E47F-41F4-A1B4-2BCD6F585607}" type="datetimeFigureOut">
              <a:rPr lang="zh-CN" altLang="en-US" smtClean="0"/>
              <a:pPr/>
              <a:t>2012/9/2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299E7D-C5FA-4D1F-B07C-98286FA7FEB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5938B40-E47F-41F4-A1B4-2BCD6F585607}" type="datetimeFigureOut">
              <a:rPr lang="zh-CN" altLang="en-US" smtClean="0"/>
              <a:pPr/>
              <a:t>2012/9/2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299E7D-C5FA-4D1F-B07C-98286FA7FEB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A5938B40-E47F-41F4-A1B4-2BCD6F585607}" type="datetimeFigureOut">
              <a:rPr lang="zh-CN" altLang="en-US" smtClean="0"/>
              <a:pPr/>
              <a:t>2012/9/2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22299E7D-C5FA-4D1F-B07C-98286FA7FEB5}"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5938B40-E47F-41F4-A1B4-2BCD6F585607}" type="datetimeFigureOut">
              <a:rPr lang="zh-CN" altLang="en-US" smtClean="0"/>
              <a:pPr/>
              <a:t>2012/9/2</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2299E7D-C5FA-4D1F-B07C-98286FA7FEB5}"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22270;&#29255;&#36164;&#26009;/&#22270;1-2&#32570;&#38519;&#36319;&#36394;&#27969;&#31243;&#22270;.jp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34920;1-1%20%20&#32570;&#38519;&#20869;&#23481;&#21015;&#34920;.xl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第一章 测试基础的概述</a:t>
            </a:r>
            <a:endParaRPr lang="zh-CN" altLang="en-US" dirty="0"/>
          </a:p>
        </p:txBody>
      </p:sp>
      <p:sp>
        <p:nvSpPr>
          <p:cNvPr id="3" name="副标题 2"/>
          <p:cNvSpPr>
            <a:spLocks noGrp="1"/>
          </p:cNvSpPr>
          <p:nvPr>
            <p:ph type="subTitle" idx="1"/>
          </p:nvPr>
        </p:nvSpPr>
        <p:spPr>
          <a:xfrm>
            <a:off x="785786" y="4500570"/>
            <a:ext cx="7854696" cy="1752600"/>
          </a:xfrm>
        </p:spPr>
        <p:txBody>
          <a:bodyPr/>
          <a:lstStyle/>
          <a:p>
            <a:pPr algn="ctr"/>
            <a:r>
              <a:rPr lang="zh-CN" altLang="en-US" dirty="0" smtClean="0"/>
              <a:t>宁华</a:t>
            </a:r>
            <a:endParaRPr lang="en-US" altLang="zh-CN" dirty="0" smtClean="0"/>
          </a:p>
          <a:p>
            <a:pPr algn="ctr"/>
            <a:r>
              <a:rPr lang="en-US" altLang="zh-CN" dirty="0" smtClean="0"/>
              <a:t>287263358@qq.com</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3.2.2</a:t>
            </a:r>
            <a:r>
              <a:rPr lang="zh-CN" altLang="en-US" dirty="0" smtClean="0"/>
              <a:t>、缺陷的来源</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按照一般的定义，只要软件出现的问题符合下列</a:t>
            </a:r>
            <a:r>
              <a:rPr lang="en-US" dirty="0" smtClean="0"/>
              <a:t>5</a:t>
            </a:r>
            <a:r>
              <a:rPr lang="zh-CN" altLang="en-US" dirty="0" smtClean="0"/>
              <a:t>种情况的任何一种，就叫做软件缺陷：</a:t>
            </a:r>
          </a:p>
          <a:p>
            <a:pPr lvl="0"/>
            <a:r>
              <a:rPr lang="zh-CN" altLang="en-US" dirty="0" smtClean="0"/>
              <a:t>软件未达到产品说明书标明的功能。</a:t>
            </a:r>
            <a:r>
              <a:rPr lang="en-US" dirty="0" smtClean="0"/>
              <a:t> </a:t>
            </a:r>
            <a:endParaRPr lang="zh-CN" altLang="en-US" dirty="0" smtClean="0"/>
          </a:p>
          <a:p>
            <a:pPr lvl="0"/>
            <a:r>
              <a:rPr lang="zh-CN" altLang="en-US" dirty="0" smtClean="0"/>
              <a:t>软件出现了产品说明书指明不会出现的错误。</a:t>
            </a:r>
            <a:r>
              <a:rPr lang="en-US" dirty="0" smtClean="0"/>
              <a:t> </a:t>
            </a:r>
            <a:endParaRPr lang="zh-CN" altLang="en-US" dirty="0" smtClean="0"/>
          </a:p>
          <a:p>
            <a:pPr lvl="0"/>
            <a:r>
              <a:rPr lang="zh-CN" altLang="en-US" dirty="0" smtClean="0"/>
              <a:t>软件功能超出产品说明书指明范围。</a:t>
            </a:r>
            <a:r>
              <a:rPr lang="en-US" dirty="0" smtClean="0"/>
              <a:t> </a:t>
            </a:r>
            <a:endParaRPr lang="zh-CN" altLang="en-US" dirty="0" smtClean="0"/>
          </a:p>
          <a:p>
            <a:pPr lvl="0"/>
            <a:r>
              <a:rPr lang="zh-CN" altLang="en-US" dirty="0" smtClean="0"/>
              <a:t>软件未达到产品说明书虽未指出但应达到的目标。</a:t>
            </a:r>
            <a:r>
              <a:rPr lang="en-US" dirty="0" smtClean="0"/>
              <a:t> </a:t>
            </a:r>
            <a:endParaRPr lang="zh-CN" altLang="en-US" dirty="0" smtClean="0"/>
          </a:p>
          <a:p>
            <a:pPr lvl="0"/>
            <a:r>
              <a:rPr lang="zh-CN" altLang="en-US" dirty="0" smtClean="0"/>
              <a:t>软件测试员认为软件难以理解、不易使用、运行缓慢，或者最终用户认为不好。</a:t>
            </a:r>
            <a:r>
              <a:rPr lang="en-US" dirty="0" smtClean="0"/>
              <a:t> </a:t>
            </a:r>
            <a:endParaRPr lang="zh-CN" altLang="en-US" dirty="0" smtClean="0"/>
          </a:p>
          <a:p>
            <a:r>
              <a:rPr lang="zh-CN" altLang="en-US" dirty="0" smtClean="0"/>
              <a:t>实践表明，大多数软件缺陷产生的原因并非源自编程错误，主要来自产品说明书的编写和产品方案设计</a:t>
            </a:r>
            <a:endParaRPr lang="en-US" altLang="zh-CN" dirty="0" smtClean="0"/>
          </a:p>
          <a:p>
            <a:r>
              <a:rPr lang="zh-CN" altLang="en-US" dirty="0" smtClean="0"/>
              <a:t>软件缺陷的第二大来源是设计方案</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3.2.3</a:t>
            </a:r>
            <a:r>
              <a:rPr lang="zh-CN" altLang="en-US" dirty="0" smtClean="0"/>
              <a:t>、错误与缺陷的分布</a:t>
            </a:r>
            <a:endParaRPr lang="zh-CN" altLang="en-US" dirty="0"/>
          </a:p>
        </p:txBody>
      </p:sp>
      <p:graphicFrame>
        <p:nvGraphicFramePr>
          <p:cNvPr id="4" name="内容占位符 3"/>
          <p:cNvGraphicFramePr>
            <a:graphicFrameLocks noGrp="1"/>
          </p:cNvGraphicFramePr>
          <p:nvPr>
            <p:ph idx="1"/>
          </p:nvPr>
        </p:nvGraphicFramePr>
        <p:xfrm>
          <a:off x="457200" y="1935163"/>
          <a:ext cx="8229600" cy="438943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900" dirty="0" smtClean="0"/>
              <a:t>4.1</a:t>
            </a:r>
            <a:r>
              <a:rPr lang="zh-CN" altLang="en-US" sz="4900" dirty="0" smtClean="0"/>
              <a:t>、软件测试的复杂性</a:t>
            </a:r>
            <a:endParaRPr lang="zh-CN" altLang="en-US" sz="4900" dirty="0"/>
          </a:p>
        </p:txBody>
      </p:sp>
      <p:sp>
        <p:nvSpPr>
          <p:cNvPr id="3" name="内容占位符 2"/>
          <p:cNvSpPr>
            <a:spLocks noGrp="1"/>
          </p:cNvSpPr>
          <p:nvPr>
            <p:ph idx="1"/>
          </p:nvPr>
        </p:nvSpPr>
        <p:spPr/>
        <p:txBody>
          <a:bodyPr>
            <a:normAutofit fontScale="92500" lnSpcReduction="20000"/>
          </a:bodyPr>
          <a:lstStyle/>
          <a:p>
            <a:r>
              <a:rPr lang="zh-CN" altLang="en-US" dirty="0" smtClean="0"/>
              <a:t>认识误区：</a:t>
            </a:r>
            <a:endParaRPr lang="en-US" altLang="zh-CN" dirty="0" smtClean="0"/>
          </a:p>
          <a:p>
            <a:r>
              <a:rPr lang="zh-CN" altLang="en-US" dirty="0" smtClean="0"/>
              <a:t>       人们在对软件工程开发的常规认识中，认为开发程序是一个复杂而困难的过程，需要花费大量的人力、物力和时间，而测试一个程序则比较容易，不需要花费太多的精力。</a:t>
            </a:r>
            <a:endParaRPr lang="en-US" altLang="zh-CN" dirty="0" smtClean="0"/>
          </a:p>
          <a:p>
            <a:r>
              <a:rPr lang="zh-CN" altLang="en-US" dirty="0" smtClean="0"/>
              <a:t>        在实际的软件开发过程中，作为现代软件开发工业一个非常重要的组成部分，软件测试正扮演着越来越重要的角色。随着软件规模的不断扩大，如何在有限的条件下对被开发软件进行有效的测试正成为软件工程中一个非常关键的课题。</a:t>
            </a:r>
            <a:endParaRPr lang="en-US" altLang="zh-CN" dirty="0" smtClean="0"/>
          </a:p>
          <a:p>
            <a:r>
              <a:rPr lang="zh-CN" altLang="en-US" dirty="0" smtClean="0"/>
              <a:t>     设计测试用例是一项细致并且需要具备高度技巧的工作，稍有不慎就会顾此失彼，发生不应有的疏漏。下面分析了容易出现问题的根源。</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0" rIns="0" bIns="0" anchor="b">
            <a:normAutofit/>
          </a:bodyPr>
          <a:lstStyle/>
          <a:p>
            <a:r>
              <a:rPr lang="en-US" altLang="zh-CN" sz="4900" dirty="0" smtClean="0"/>
              <a:t>4.1</a:t>
            </a:r>
            <a:r>
              <a:rPr lang="zh-CN" altLang="en-US" sz="4900" dirty="0" smtClean="0"/>
              <a:t>、软件测试的复杂性</a:t>
            </a:r>
          </a:p>
        </p:txBody>
      </p:sp>
      <p:sp>
        <p:nvSpPr>
          <p:cNvPr id="3" name="内容占位符 2"/>
          <p:cNvSpPr>
            <a:spLocks noGrp="1"/>
          </p:cNvSpPr>
          <p:nvPr>
            <p:ph idx="1"/>
          </p:nvPr>
        </p:nvSpPr>
        <p:spPr/>
        <p:txBody>
          <a:bodyPr>
            <a:normAutofit fontScale="77500" lnSpcReduction="20000"/>
          </a:bodyPr>
          <a:lstStyle/>
          <a:p>
            <a:r>
              <a:rPr lang="en-US" dirty="0" smtClean="0"/>
              <a:t>(1) </a:t>
            </a:r>
            <a:r>
              <a:rPr lang="zh-CN" altLang="en-US" dirty="0" smtClean="0"/>
              <a:t>完全测试是不现实的</a:t>
            </a:r>
          </a:p>
          <a:p>
            <a:r>
              <a:rPr lang="zh-CN" altLang="en-US" dirty="0" smtClean="0"/>
              <a:t>        在实际的软件测试工作中，不论采用什么方法，由于软件测试情况数量极其巨大，都不可能进行完全彻底的测试。所谓彻底测试，就是让被测程序在一切可能的输入情况下全部执行一遍。通常也称这种测试为</a:t>
            </a:r>
            <a:r>
              <a:rPr lang="en-US" dirty="0" smtClean="0"/>
              <a:t>“</a:t>
            </a:r>
            <a:r>
              <a:rPr lang="zh-CN" altLang="en-US" dirty="0" smtClean="0"/>
              <a:t>穷举测试</a:t>
            </a:r>
            <a:r>
              <a:rPr lang="en-US" dirty="0" smtClean="0"/>
              <a:t>”</a:t>
            </a:r>
            <a:r>
              <a:rPr lang="zh-CN" altLang="en-US" dirty="0" smtClean="0"/>
              <a:t>。</a:t>
            </a:r>
          </a:p>
          <a:p>
            <a:r>
              <a:rPr lang="zh-CN" altLang="en-US" dirty="0" smtClean="0"/>
              <a:t>穷举测试会引起以下几种问题：</a:t>
            </a:r>
          </a:p>
          <a:p>
            <a:pPr lvl="0"/>
            <a:r>
              <a:rPr lang="en-US" altLang="zh-CN" dirty="0" smtClean="0"/>
              <a:t>a.</a:t>
            </a:r>
            <a:r>
              <a:rPr lang="zh-CN" altLang="en-US" dirty="0" smtClean="0"/>
              <a:t>输入量太大；</a:t>
            </a:r>
          </a:p>
          <a:p>
            <a:pPr lvl="0"/>
            <a:r>
              <a:rPr lang="en-US" altLang="zh-CN" dirty="0" smtClean="0"/>
              <a:t>b.</a:t>
            </a:r>
            <a:r>
              <a:rPr lang="zh-CN" altLang="en-US" dirty="0" smtClean="0"/>
              <a:t>输出结果太多；</a:t>
            </a:r>
          </a:p>
          <a:p>
            <a:pPr lvl="0"/>
            <a:r>
              <a:rPr lang="en-US" altLang="zh-CN" dirty="0" smtClean="0"/>
              <a:t>c.</a:t>
            </a:r>
            <a:r>
              <a:rPr lang="zh-CN" altLang="en-US" dirty="0" smtClean="0"/>
              <a:t>软件执行路径太多；</a:t>
            </a:r>
          </a:p>
          <a:p>
            <a:pPr lvl="0"/>
            <a:r>
              <a:rPr lang="en-US" altLang="zh-CN" dirty="0" smtClean="0"/>
              <a:t>d.</a:t>
            </a:r>
            <a:r>
              <a:rPr lang="zh-CN" altLang="en-US" dirty="0" smtClean="0"/>
              <a:t>说明书存在主观性。设计测试用例是一项细致并且需要具备高度技巧的工作，稍有不慎就会顾此失彼，发生不应有的疏漏。下面分析了容易出现问题的根源。</a:t>
            </a:r>
            <a:endParaRPr lang="en-US" altLang="zh-CN" dirty="0" smtClean="0"/>
          </a:p>
          <a:p>
            <a:r>
              <a:rPr lang="en-US" dirty="0" smtClean="0"/>
              <a:t>“</a:t>
            </a:r>
            <a:r>
              <a:rPr lang="zh-CN" altLang="en-US" dirty="0" smtClean="0"/>
              <a:t>程序测试只能证明错误的存在，但不能证明错误的不存在</a:t>
            </a:r>
            <a:r>
              <a:rPr lang="en-US" dirty="0" smtClean="0"/>
              <a:t>”</a:t>
            </a:r>
            <a:r>
              <a:rPr lang="zh-CN" altLang="en-US" dirty="0" smtClean="0"/>
              <a:t>。由于穷举测试工作量太大，实践上行不通，这就注定了一切实际测试都是不彻底的，也就不能够保证被测试程序在理论上不存在遗留的错误。</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0" rIns="0" bIns="0" anchor="b">
            <a:normAutofit/>
          </a:bodyPr>
          <a:lstStyle/>
          <a:p>
            <a:r>
              <a:rPr lang="en-US" altLang="zh-CN" sz="4900" dirty="0" smtClean="0"/>
              <a:t>4.1</a:t>
            </a:r>
            <a:r>
              <a:rPr lang="zh-CN" altLang="en-US" sz="4900" dirty="0" smtClean="0"/>
              <a:t>、软件测试的复杂性</a:t>
            </a:r>
          </a:p>
        </p:txBody>
      </p:sp>
      <p:sp>
        <p:nvSpPr>
          <p:cNvPr id="3" name="内容占位符 2"/>
          <p:cNvSpPr>
            <a:spLocks noGrp="1"/>
          </p:cNvSpPr>
          <p:nvPr>
            <p:ph idx="1"/>
          </p:nvPr>
        </p:nvSpPr>
        <p:spPr/>
        <p:txBody>
          <a:bodyPr>
            <a:normAutofit/>
          </a:bodyPr>
          <a:lstStyle/>
          <a:p>
            <a:r>
              <a:rPr lang="en-US" dirty="0" smtClean="0"/>
              <a:t>(2) </a:t>
            </a:r>
            <a:r>
              <a:rPr lang="zh-CN" altLang="en-US" dirty="0" smtClean="0"/>
              <a:t>软件测试是有风险的</a:t>
            </a:r>
            <a:endParaRPr lang="en-US" altLang="zh-CN" dirty="0" smtClean="0"/>
          </a:p>
          <a:p>
            <a:r>
              <a:rPr lang="zh-CN" altLang="en-US" dirty="0" smtClean="0"/>
              <a:t>软件测试员不能做到完全的测试，不完全测试又不能证明软件的百分之百的可靠。那么如何在这两者的矛盾中找到一个相对的平衡点呢？</a:t>
            </a:r>
            <a:endParaRPr lang="en-US" altLang="zh-CN" dirty="0" smtClean="0"/>
          </a:p>
          <a:p>
            <a:r>
              <a:rPr lang="zh-CN" altLang="en-US" dirty="0" smtClean="0"/>
              <a:t>如图所示的最优测试量示意图可以观察到，当软件缺陷降低到某一数值后，随着测试从量的不断上升软件缺陷并没有明显地下降。这是软件测试工作中需要注意的重要问题。如何把测试数据量巨大的软件测试减少到可以控制的范围，如何针对风险做出最明智的选择是软件测试人员必须能够把握的关键问题。</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0000" lnSpcReduction="20000"/>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dirty="0" smtClean="0"/>
              <a:t>        图上的最优测试量示意图说明了发现软件缺陷数量和测试量之间的关系，随着测试量的增加，测试成本将呈几何数级上升，而软件缺陷降低到某一数值之后将没有明显的变化，最优测量值就是这两条曲线的交点。</a:t>
            </a:r>
          </a:p>
        </p:txBody>
      </p:sp>
      <p:pic>
        <p:nvPicPr>
          <p:cNvPr id="4" name="图片 3" descr="图1-1最优测试量示意图.jpg"/>
          <p:cNvPicPr>
            <a:picLocks noChangeAspect="1"/>
          </p:cNvPicPr>
          <p:nvPr/>
        </p:nvPicPr>
        <p:blipFill>
          <a:blip r:embed="rId2"/>
          <a:stretch>
            <a:fillRect/>
          </a:stretch>
        </p:blipFill>
        <p:spPr>
          <a:xfrm>
            <a:off x="571472" y="1857364"/>
            <a:ext cx="7929618" cy="3462481"/>
          </a:xfrm>
          <a:prstGeom prst="rect">
            <a:avLst/>
          </a:prstGeom>
        </p:spPr>
      </p:pic>
      <p:sp>
        <p:nvSpPr>
          <p:cNvPr id="5" name="标题 1"/>
          <p:cNvSpPr>
            <a:spLocks noGrp="1"/>
          </p:cNvSpPr>
          <p:nvPr>
            <p:ph type="title"/>
          </p:nvPr>
        </p:nvSpPr>
        <p:spPr>
          <a:xfrm>
            <a:off x="457200" y="704088"/>
            <a:ext cx="8229600" cy="1143000"/>
          </a:xfrm>
        </p:spPr>
        <p:txBody>
          <a:bodyPr vert="horz" lIns="0" rIns="0" bIns="0" anchor="b">
            <a:normAutofit/>
          </a:bodyPr>
          <a:lstStyle/>
          <a:p>
            <a:r>
              <a:rPr lang="en-US" altLang="zh-CN" sz="4900" dirty="0" smtClean="0"/>
              <a:t>4.1</a:t>
            </a:r>
            <a:r>
              <a:rPr lang="zh-CN" altLang="en-US" sz="4900" dirty="0" smtClean="0"/>
              <a:t>、软件测试的复杂性</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en-US" dirty="0" smtClean="0"/>
              <a:t>(3) </a:t>
            </a:r>
            <a:r>
              <a:rPr lang="zh-CN" altLang="en-US" dirty="0" smtClean="0"/>
              <a:t>杀虫剂现象</a:t>
            </a:r>
            <a:endParaRPr lang="en-US" altLang="zh-CN" dirty="0" smtClean="0"/>
          </a:p>
          <a:p>
            <a:r>
              <a:rPr lang="zh-CN" altLang="en-US" dirty="0" smtClean="0"/>
              <a:t>同一种测试工具或方法用于测试同一类软件越多，则被测试软件对测试的免疫力就越强。这与农药杀虫是一样的，老用一种农药，则害虫就有了免疫力，农药就失去了作用。</a:t>
            </a:r>
          </a:p>
          <a:p>
            <a:r>
              <a:rPr lang="zh-CN" altLang="en-US" dirty="0" smtClean="0"/>
              <a:t>由于软件开发人员在开发过程中可能碰见各种各样的主客观因素，再加上不可预见的突发性事件，所以再优秀的软件测试员采用一种测试方法或者工具也不可能检测出所有的缺陷。为了克服被测试软件的免疫力，软件测试员必须不断编写新的测试程序，对程序的各个部分进行不断地测试，以避免被测试软件对单一的测试程序具有免疫力而使软件缺陷不被发现。这就对软件测试人员的素质提出了很高的要求。</a:t>
            </a:r>
          </a:p>
          <a:p>
            <a:endParaRPr lang="zh-CN" altLang="en-US" dirty="0"/>
          </a:p>
        </p:txBody>
      </p:sp>
      <p:sp>
        <p:nvSpPr>
          <p:cNvPr id="4" name="标题 1"/>
          <p:cNvSpPr>
            <a:spLocks noGrp="1"/>
          </p:cNvSpPr>
          <p:nvPr>
            <p:ph type="title"/>
          </p:nvPr>
        </p:nvSpPr>
        <p:spPr>
          <a:xfrm>
            <a:off x="457200" y="704088"/>
            <a:ext cx="8229600" cy="1143000"/>
          </a:xfrm>
        </p:spPr>
        <p:txBody>
          <a:bodyPr vert="horz" lIns="0" rIns="0" bIns="0" anchor="b">
            <a:normAutofit/>
          </a:bodyPr>
          <a:lstStyle/>
          <a:p>
            <a:r>
              <a:rPr lang="en-US" altLang="zh-CN" sz="4900" dirty="0" smtClean="0"/>
              <a:t>4.1</a:t>
            </a:r>
            <a:r>
              <a:rPr lang="zh-CN" altLang="en-US" sz="4900" dirty="0" smtClean="0"/>
              <a:t>、软件测试的复杂性</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dirty="0" smtClean="0"/>
              <a:t>(4) </a:t>
            </a:r>
            <a:r>
              <a:rPr lang="zh-CN" altLang="en-US" dirty="0" smtClean="0"/>
              <a:t>缺陷的不确定性</a:t>
            </a:r>
          </a:p>
          <a:p>
            <a:r>
              <a:rPr lang="zh-CN" altLang="en-US" dirty="0" smtClean="0"/>
              <a:t>在软件测试中还有一个让人不容易判断的现象是缺陷的不确定性。即并不是所有的软件缺陷都需要被修复。对于究竟什么才算是软件缺陷是一个很难把握的标准，在任何一本软件测试的书中都只能给出一个笼统的定义。实际测试中需要把这一定义根据具体的被测对象明确化。即使这样，具体的测试人员对软件系统的理解不同，还是会出现不同的标准。</a:t>
            </a:r>
          </a:p>
          <a:p>
            <a:endParaRPr lang="zh-CN" altLang="en-US" dirty="0"/>
          </a:p>
        </p:txBody>
      </p:sp>
      <p:sp>
        <p:nvSpPr>
          <p:cNvPr id="4" name="标题 1"/>
          <p:cNvSpPr>
            <a:spLocks noGrp="1"/>
          </p:cNvSpPr>
          <p:nvPr>
            <p:ph type="title"/>
          </p:nvPr>
        </p:nvSpPr>
        <p:spPr>
          <a:xfrm>
            <a:off x="457200" y="704088"/>
            <a:ext cx="8229600" cy="1143000"/>
          </a:xfrm>
        </p:spPr>
        <p:txBody>
          <a:bodyPr vert="horz" lIns="0" rIns="0" bIns="0" anchor="b">
            <a:normAutofit/>
          </a:bodyPr>
          <a:lstStyle/>
          <a:p>
            <a:r>
              <a:rPr lang="en-US" altLang="zh-CN" sz="5400" dirty="0" smtClean="0"/>
              <a:t>4.1</a:t>
            </a:r>
            <a:r>
              <a:rPr lang="zh-CN" altLang="en-US" sz="5400" dirty="0" smtClean="0"/>
              <a:t>、软件测试的复杂性</a:t>
            </a:r>
            <a:endParaRPr lang="zh-CN" altLang="en-US" sz="4900"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软件测试的经济性有两方面体现：</a:t>
            </a:r>
          </a:p>
          <a:p>
            <a:r>
              <a:rPr lang="zh-CN" altLang="en-US" dirty="0" smtClean="0"/>
              <a:t>一是体现在测试工作在整个项目开发过程中的重要地位；</a:t>
            </a:r>
          </a:p>
          <a:p>
            <a:r>
              <a:rPr lang="zh-CN" altLang="en-US" dirty="0" smtClean="0"/>
              <a:t>二是体现在应该按照什么样的原则进行测试，以实现测试成本与测试效果的统一。</a:t>
            </a:r>
          </a:p>
          <a:p>
            <a:r>
              <a:rPr lang="zh-CN" altLang="en-US" dirty="0" smtClean="0"/>
              <a:t>软件工程的总目标是充分利用有限的人力和物力资源，高效率、高质量地完成测试</a:t>
            </a:r>
          </a:p>
          <a:p>
            <a:endParaRPr lang="zh-CN" altLang="en-US" dirty="0"/>
          </a:p>
        </p:txBody>
      </p:sp>
      <p:sp>
        <p:nvSpPr>
          <p:cNvPr id="4" name="标题 1"/>
          <p:cNvSpPr>
            <a:spLocks noGrp="1"/>
          </p:cNvSpPr>
          <p:nvPr>
            <p:ph type="title"/>
          </p:nvPr>
        </p:nvSpPr>
        <p:spPr>
          <a:xfrm>
            <a:off x="457200" y="704088"/>
            <a:ext cx="8229600" cy="1143000"/>
          </a:xfrm>
        </p:spPr>
        <p:txBody>
          <a:bodyPr vert="horz" lIns="0" rIns="0" bIns="0" anchor="b">
            <a:normAutofit/>
          </a:bodyPr>
          <a:lstStyle/>
          <a:p>
            <a:r>
              <a:rPr lang="en-US" altLang="zh-CN" sz="4900" dirty="0" smtClean="0"/>
              <a:t>4.2</a:t>
            </a:r>
            <a:r>
              <a:rPr lang="zh-CN" altLang="en-US" sz="4900" dirty="0" smtClean="0"/>
              <a:t>、软件测试的经济性分析</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5</a:t>
            </a:r>
            <a:r>
              <a:rPr lang="zh-CN" altLang="en-US" dirty="0" smtClean="0"/>
              <a:t>、软件测试人员应具备的素质</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     计算机领域的专业技能是测试工程师应该必备的一项素质，是做好测试工作的前提条件。尽管没有任何</a:t>
            </a:r>
            <a:r>
              <a:rPr lang="en-US" dirty="0" smtClean="0"/>
              <a:t>IT</a:t>
            </a:r>
            <a:r>
              <a:rPr lang="zh-CN" altLang="en-US" dirty="0" smtClean="0"/>
              <a:t>背景的人也可以从事测试工作，但是一名要想获得更大发展空间或者持久竞争力的测试工程师，则计算机专业技能是必不可少的。一个有竞争力的测试人员要具有下面</a:t>
            </a:r>
            <a:r>
              <a:rPr lang="zh-CN" altLang="en-US" b="1" dirty="0" smtClean="0"/>
              <a:t>三个方面</a:t>
            </a:r>
            <a:r>
              <a:rPr lang="zh-CN" altLang="en-US" dirty="0" smtClean="0"/>
              <a:t>的专业技能：</a:t>
            </a:r>
            <a:endParaRPr lang="en-US" altLang="zh-CN" dirty="0" smtClean="0"/>
          </a:p>
          <a:p>
            <a:r>
              <a:rPr lang="zh-CN" altLang="en-US" b="1" dirty="0" smtClean="0"/>
              <a:t>测试专业技能 </a:t>
            </a:r>
            <a:r>
              <a:rPr lang="zh-CN" altLang="en-US" dirty="0" smtClean="0"/>
              <a:t>：</a:t>
            </a:r>
          </a:p>
          <a:p>
            <a:r>
              <a:rPr lang="zh-CN" altLang="en-US" dirty="0" smtClean="0"/>
              <a:t>　　现在软件测试已经成为一个很有潜力的专业。要想成为一名优秀的测试工程师，首先应该具有扎实的专业基础。因此，测试工程师应该努力学习测试专业知识，告别简单的“点击”之类的测试工作，让测试工作以自己的专业知识为依托。 </a:t>
            </a:r>
          </a:p>
          <a:p>
            <a:r>
              <a:rPr lang="zh-CN" altLang="en-US" dirty="0" smtClean="0"/>
              <a:t>测试专业知识很多，本书内容主要以测试人员应该掌握的基础专业技能为主。</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本章要点</a:t>
            </a:r>
            <a:endParaRPr lang="zh-CN" altLang="en-US" dirty="0"/>
          </a:p>
        </p:txBody>
      </p:sp>
      <p:sp>
        <p:nvSpPr>
          <p:cNvPr id="3" name="内容占位符 2"/>
          <p:cNvSpPr>
            <a:spLocks noGrp="1"/>
          </p:cNvSpPr>
          <p:nvPr>
            <p:ph idx="1"/>
          </p:nvPr>
        </p:nvSpPr>
        <p:spPr/>
        <p:txBody>
          <a:bodyPr/>
          <a:lstStyle/>
          <a:p>
            <a:r>
              <a:rPr lang="zh-CN" altLang="en-US" b="1" dirty="0" smtClean="0"/>
              <a:t>知识点：</a:t>
            </a:r>
            <a:endParaRPr lang="en-US" altLang="zh-CN" b="1" dirty="0" smtClean="0"/>
          </a:p>
          <a:p>
            <a:pPr lvl="0"/>
            <a:r>
              <a:rPr lang="zh-CN" altLang="en-US" b="1" dirty="0" smtClean="0"/>
              <a:t>了解软件测试的背景</a:t>
            </a:r>
          </a:p>
          <a:p>
            <a:pPr lvl="0"/>
            <a:r>
              <a:rPr lang="zh-CN" altLang="en-US" b="1" dirty="0" smtClean="0"/>
              <a:t>掌握软件缺陷的定义及缺陷跟踪流程</a:t>
            </a:r>
          </a:p>
          <a:p>
            <a:pPr lvl="0"/>
            <a:r>
              <a:rPr lang="zh-CN" altLang="en-US" b="1" dirty="0" smtClean="0"/>
              <a:t>熟悉软件测试的复杂性与经济性分析</a:t>
            </a:r>
          </a:p>
          <a:p>
            <a:pPr lvl="0"/>
            <a:r>
              <a:rPr lang="zh-CN" altLang="en-US" b="1" dirty="0" smtClean="0"/>
              <a:t>掌握软件测试的定义</a:t>
            </a:r>
          </a:p>
          <a:p>
            <a:pPr lvl="0"/>
            <a:r>
              <a:rPr lang="zh-CN" altLang="en-US" b="1" dirty="0" smtClean="0"/>
              <a:t>熟悉软件测试人员应具备的素质</a:t>
            </a:r>
            <a:endParaRPr lang="en-US" altLang="zh-CN" b="1" dirty="0" smtClean="0"/>
          </a:p>
          <a:p>
            <a:pPr lvl="0"/>
            <a:r>
              <a:rPr lang="zh-CN" altLang="en-US" b="1" dirty="0" smtClean="0"/>
              <a:t>目的</a:t>
            </a:r>
            <a:endParaRPr lang="en-US" altLang="zh-CN" b="1" dirty="0" smtClean="0"/>
          </a:p>
          <a:p>
            <a:pPr lvl="0"/>
            <a:r>
              <a:rPr lang="zh-CN" altLang="en-US" b="1" dirty="0" smtClean="0"/>
              <a:t>掌握缺陷跟踪流程</a:t>
            </a:r>
          </a:p>
          <a:p>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zh-CN" altLang="en-US" b="1" dirty="0" smtClean="0"/>
              <a:t>软件编程技能 ：</a:t>
            </a:r>
          </a:p>
          <a:p>
            <a:r>
              <a:rPr lang="zh-CN" altLang="en-US" dirty="0" smtClean="0"/>
              <a:t>“测试人员是否需要编程</a:t>
            </a:r>
            <a:r>
              <a:rPr lang="en-US" dirty="0" smtClean="0"/>
              <a:t>?</a:t>
            </a:r>
            <a:r>
              <a:rPr lang="zh-CN" altLang="en-US" dirty="0" smtClean="0"/>
              <a:t>”可以说是测试人员最常提出的问题之一。实际上，由于在我国开发人员待遇普遍高于测试人员，因此能写代码的几乎都去做开发了，而很多人则是因为做不了开发或者不能从事其它工作才“被迫”从事测试工作。最终的结果则是很多测试人员只能从事相对简单的功能测试，能力强一点的则可以借助测试工具进行简单的自动化测试</a:t>
            </a:r>
            <a:r>
              <a:rPr lang="en-US" dirty="0" smtClean="0"/>
              <a:t>(</a:t>
            </a:r>
            <a:r>
              <a:rPr lang="zh-CN" altLang="en-US" dirty="0" smtClean="0"/>
              <a:t>主要录制、修改、回放测试脚本</a:t>
            </a:r>
            <a:r>
              <a:rPr lang="en-US" dirty="0" smtClean="0"/>
              <a:t>)</a:t>
            </a:r>
            <a:r>
              <a:rPr lang="zh-CN" altLang="en-US" dirty="0" smtClean="0"/>
              <a:t>。</a:t>
            </a:r>
            <a:r>
              <a:rPr lang="en-US" dirty="0" smtClean="0"/>
              <a:t> </a:t>
            </a:r>
            <a:endParaRPr lang="zh-CN" altLang="en-US" dirty="0" smtClean="0"/>
          </a:p>
          <a:p>
            <a:r>
              <a:rPr lang="en-US" dirty="0" smtClean="0"/>
              <a:t> </a:t>
            </a:r>
            <a:r>
              <a:rPr lang="zh-CN" altLang="en-US" dirty="0" smtClean="0"/>
              <a:t>软件编程技能实际应该是测试人员的必备技能之一，在微软，很多测试人员都拥有多年的开发经验。</a:t>
            </a:r>
            <a:endParaRPr lang="en-US" altLang="zh-CN" dirty="0" smtClean="0"/>
          </a:p>
          <a:p>
            <a:r>
              <a:rPr lang="zh-CN" altLang="en-US" dirty="0" smtClean="0"/>
              <a:t>此外，对软件测试人员的编程技能要求也有别于开发人员：测试人员编写的程序应着眼于运行正确，同时兼顾高效率，尤其体现在与性能测试相关的测试代码编写上。</a:t>
            </a:r>
          </a:p>
          <a:p>
            <a:endParaRPr lang="zh-CN" altLang="en-US" dirty="0"/>
          </a:p>
        </p:txBody>
      </p:sp>
      <p:sp>
        <p:nvSpPr>
          <p:cNvPr id="4" name="标题 1"/>
          <p:cNvSpPr>
            <a:spLocks noGrp="1"/>
          </p:cNvSpPr>
          <p:nvPr>
            <p:ph type="title"/>
          </p:nvPr>
        </p:nvSpPr>
        <p:spPr>
          <a:xfrm>
            <a:off x="457200" y="704088"/>
            <a:ext cx="8229600" cy="1143000"/>
          </a:xfrm>
        </p:spPr>
        <p:txBody>
          <a:bodyPr>
            <a:normAutofit fontScale="90000"/>
          </a:bodyPr>
          <a:lstStyle/>
          <a:p>
            <a:r>
              <a:rPr lang="en-US" altLang="zh-CN" dirty="0" smtClean="0"/>
              <a:t>5</a:t>
            </a:r>
            <a:r>
              <a:rPr lang="zh-CN" altLang="en-US" dirty="0" smtClean="0"/>
              <a:t>、软件测试人员应具备的素质</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网络、操作系统、数据库、中间件等知识： </a:t>
            </a:r>
            <a:endParaRPr lang="en-US" altLang="zh-CN" dirty="0" smtClean="0"/>
          </a:p>
          <a:p>
            <a:r>
              <a:rPr lang="zh-CN" altLang="en-US" dirty="0" smtClean="0"/>
              <a:t>与开发人员相比，测试人员掌握的知识具有“博而不精”的特点，“艺多不压身”是个非常形象的比喻。由于测试中经常需要配置、调试各种测试环境，而且在性能测试中还要对各种系统平台进行分析与调优，因此测试人员需要掌握更多网络、操作系统、数据库等知识。 </a:t>
            </a:r>
          </a:p>
          <a:p>
            <a:r>
              <a:rPr lang="zh-CN" altLang="en-US" dirty="0" smtClean="0"/>
              <a:t>作为一名测试人员，尽管不能精通所有的知识，但要想做好测试工作，应该尽可能地去学习更多的与测试工作相关的知识 </a:t>
            </a:r>
          </a:p>
          <a:p>
            <a:endParaRPr lang="zh-CN" altLang="en-US" dirty="0"/>
          </a:p>
        </p:txBody>
      </p:sp>
      <p:sp>
        <p:nvSpPr>
          <p:cNvPr id="4" name="标题 1"/>
          <p:cNvSpPr>
            <a:spLocks noGrp="1"/>
          </p:cNvSpPr>
          <p:nvPr>
            <p:ph type="title"/>
          </p:nvPr>
        </p:nvSpPr>
        <p:spPr>
          <a:xfrm>
            <a:off x="457200" y="704088"/>
            <a:ext cx="8229600" cy="1143000"/>
          </a:xfrm>
        </p:spPr>
        <p:txBody>
          <a:bodyPr>
            <a:normAutofit fontScale="90000"/>
          </a:bodyPr>
          <a:lstStyle/>
          <a:p>
            <a:r>
              <a:rPr lang="en-US" altLang="zh-CN" dirty="0" smtClean="0"/>
              <a:t>5</a:t>
            </a:r>
            <a:r>
              <a:rPr lang="zh-CN" altLang="en-US" dirty="0" smtClean="0"/>
              <a:t>、软件测试人员应具备的素质</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6</a:t>
            </a:r>
            <a:r>
              <a:rPr lang="zh-CN" altLang="en-US" dirty="0" smtClean="0"/>
              <a:t>、缺陷跟踪管理流程</a:t>
            </a:r>
            <a:endParaRPr lang="zh-CN" altLang="en-US" dirty="0"/>
          </a:p>
        </p:txBody>
      </p:sp>
      <p:sp>
        <p:nvSpPr>
          <p:cNvPr id="3" name="内容占位符 2"/>
          <p:cNvSpPr>
            <a:spLocks noGrp="1"/>
          </p:cNvSpPr>
          <p:nvPr>
            <p:ph idx="1"/>
          </p:nvPr>
        </p:nvSpPr>
        <p:spPr/>
        <p:txBody>
          <a:bodyPr/>
          <a:lstStyle/>
          <a:p>
            <a:r>
              <a:rPr lang="zh-CN" altLang="en-US" dirty="0" smtClean="0"/>
              <a:t>测试人员发现一个新</a:t>
            </a:r>
            <a:r>
              <a:rPr lang="en-US" dirty="0" smtClean="0"/>
              <a:t>bug</a:t>
            </a:r>
            <a:r>
              <a:rPr lang="zh-CN" altLang="en-US" dirty="0" smtClean="0"/>
              <a:t>，则将其状态置为</a:t>
            </a:r>
            <a:r>
              <a:rPr lang="en-US" dirty="0" smtClean="0"/>
              <a:t>New</a:t>
            </a:r>
            <a:r>
              <a:rPr lang="zh-CN" altLang="en-US" dirty="0" smtClean="0"/>
              <a:t>，由项目经理或者测试经理审核该</a:t>
            </a:r>
            <a:r>
              <a:rPr lang="en-US" dirty="0" smtClean="0"/>
              <a:t>bug</a:t>
            </a:r>
            <a:r>
              <a:rPr lang="zh-CN" altLang="en-US" dirty="0" smtClean="0"/>
              <a:t>是否为真正的缺陷，如果是则将</a:t>
            </a:r>
            <a:r>
              <a:rPr lang="en-US" dirty="0" smtClean="0"/>
              <a:t>bug</a:t>
            </a:r>
            <a:r>
              <a:rPr lang="zh-CN" altLang="en-US" dirty="0" smtClean="0"/>
              <a:t>状态置为</a:t>
            </a:r>
            <a:r>
              <a:rPr lang="en-US" dirty="0" smtClean="0"/>
              <a:t>open</a:t>
            </a:r>
            <a:r>
              <a:rPr lang="zh-CN" altLang="en-US" dirty="0" smtClean="0"/>
              <a:t>，并将该</a:t>
            </a:r>
            <a:r>
              <a:rPr lang="en-US" dirty="0" smtClean="0"/>
              <a:t>bug</a:t>
            </a:r>
            <a:r>
              <a:rPr lang="zh-CN" altLang="en-US" dirty="0" smtClean="0"/>
              <a:t>进行评级，分配给相应的开发人员，开发人员在接到该</a:t>
            </a:r>
            <a:r>
              <a:rPr lang="en-US" dirty="0" smtClean="0"/>
              <a:t>bug</a:t>
            </a:r>
            <a:r>
              <a:rPr lang="zh-CN" altLang="en-US" dirty="0" smtClean="0"/>
              <a:t>后对其进行修复（如果项目经理没有进行审核就直接分配，此时开发人员可以拒绝修复该</a:t>
            </a:r>
            <a:r>
              <a:rPr lang="en-US" dirty="0" smtClean="0"/>
              <a:t>bug</a:t>
            </a:r>
            <a:r>
              <a:rPr lang="zh-CN" altLang="en-US" dirty="0" smtClean="0"/>
              <a:t>），修复完成后则提交给测试人员做相应的验证，如果验证通过则关闭该</a:t>
            </a:r>
            <a:r>
              <a:rPr lang="en-US" dirty="0" smtClean="0"/>
              <a:t>bug</a:t>
            </a:r>
            <a:r>
              <a:rPr lang="zh-CN" altLang="en-US" dirty="0" smtClean="0"/>
              <a:t>，如果没有通过则重新打开给</a:t>
            </a:r>
            <a:r>
              <a:rPr lang="en-US" dirty="0" smtClean="0"/>
              <a:t>bug</a:t>
            </a:r>
            <a:r>
              <a:rPr lang="zh-CN" altLang="en-US" dirty="0" smtClean="0"/>
              <a:t>。</a:t>
            </a:r>
            <a:endParaRPr lang="en-US" altLang="zh-CN" dirty="0" smtClean="0"/>
          </a:p>
          <a:p>
            <a:r>
              <a:rPr lang="zh-CN" altLang="en-US" dirty="0" smtClean="0">
                <a:hlinkClick r:id="rId2" action="ppaction://hlinkfile"/>
              </a:rPr>
              <a:t>图</a:t>
            </a:r>
            <a:r>
              <a:rPr lang="en-US" dirty="0" smtClean="0">
                <a:hlinkClick r:id="rId2" action="ppaction://hlinkfile"/>
              </a:rPr>
              <a:t>1-2</a:t>
            </a:r>
            <a:r>
              <a:rPr lang="zh-CN" altLang="en-US" dirty="0" smtClean="0">
                <a:hlinkClick r:id="rId2" action="ppaction://hlinkfile"/>
              </a:rPr>
              <a:t>缺陷跟踪流程图</a:t>
            </a:r>
            <a:endParaRPr lang="zh-CN" altLang="en-US" dirty="0" smtClean="0"/>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7500" lnSpcReduction="20000"/>
          </a:bodyPr>
          <a:lstStyle/>
          <a:p>
            <a:r>
              <a:rPr lang="zh-CN" altLang="en-US" dirty="0" smtClean="0"/>
              <a:t>在</a:t>
            </a:r>
            <a:r>
              <a:rPr lang="en-US" dirty="0" smtClean="0"/>
              <a:t>bug</a:t>
            </a:r>
            <a:r>
              <a:rPr lang="zh-CN" altLang="en-US" dirty="0" smtClean="0"/>
              <a:t>的跟踪管理过程中有很多的关键字，下面就对这些关键字进行一一说明：</a:t>
            </a:r>
            <a:endParaRPr lang="en-US" altLang="zh-CN" dirty="0" smtClean="0"/>
          </a:p>
          <a:p>
            <a:r>
              <a:rPr lang="en-US" b="1" dirty="0" smtClean="0"/>
              <a:t>BUG</a:t>
            </a:r>
            <a:r>
              <a:rPr lang="zh-CN" altLang="en-US" b="1" dirty="0" smtClean="0"/>
              <a:t>的流转状态关键字</a:t>
            </a:r>
            <a:r>
              <a:rPr lang="en-US" b="1" dirty="0" smtClean="0"/>
              <a:t> </a:t>
            </a:r>
            <a:endParaRPr lang="zh-CN" altLang="en-US" b="1" dirty="0" smtClean="0"/>
          </a:p>
          <a:p>
            <a:pPr lvl="0"/>
            <a:r>
              <a:rPr lang="zh-CN" altLang="en-US" dirty="0" smtClean="0"/>
              <a:t>未确定的（</a:t>
            </a:r>
            <a:r>
              <a:rPr lang="en-US" dirty="0" smtClean="0"/>
              <a:t>Unconfirmed</a:t>
            </a:r>
            <a:r>
              <a:rPr lang="zh-CN" altLang="en-US" dirty="0" smtClean="0"/>
              <a:t>）。这个</a:t>
            </a:r>
            <a:r>
              <a:rPr lang="en-US" dirty="0" smtClean="0"/>
              <a:t>BUG</a:t>
            </a:r>
            <a:r>
              <a:rPr lang="zh-CN" altLang="en-US" dirty="0" smtClean="0"/>
              <a:t>最近才被发现，还没有人确认它是否真的存在，如果有别的测试人员碰到了同样的问题，就可以将这个</a:t>
            </a:r>
            <a:r>
              <a:rPr lang="en-US" dirty="0" smtClean="0"/>
              <a:t>Bug</a:t>
            </a:r>
            <a:r>
              <a:rPr lang="zh-CN" altLang="en-US" dirty="0" smtClean="0"/>
              <a:t>标志为</a:t>
            </a:r>
            <a:r>
              <a:rPr lang="en-US" dirty="0" smtClean="0"/>
              <a:t>New</a:t>
            </a:r>
            <a:r>
              <a:rPr lang="zh-CN" altLang="en-US" dirty="0" smtClean="0"/>
              <a:t>，或者将这个</a:t>
            </a:r>
            <a:r>
              <a:rPr lang="en-US" dirty="0" smtClean="0"/>
              <a:t>Bug</a:t>
            </a:r>
            <a:r>
              <a:rPr lang="zh-CN" altLang="en-US" dirty="0" smtClean="0"/>
              <a:t>删除，或者做上</a:t>
            </a:r>
            <a:r>
              <a:rPr lang="en-US" dirty="0" smtClean="0"/>
              <a:t>closed</a:t>
            </a:r>
            <a:r>
              <a:rPr lang="zh-CN" altLang="en-US" dirty="0" smtClean="0"/>
              <a:t>标记。</a:t>
            </a:r>
          </a:p>
          <a:p>
            <a:pPr lvl="0"/>
            <a:r>
              <a:rPr lang="zh-CN" altLang="en-US" dirty="0" smtClean="0"/>
              <a:t>新加入的（</a:t>
            </a:r>
            <a:r>
              <a:rPr lang="en-US" dirty="0" smtClean="0"/>
              <a:t>New</a:t>
            </a:r>
            <a:r>
              <a:rPr lang="zh-CN" altLang="en-US" dirty="0" smtClean="0"/>
              <a:t>）。这个</a:t>
            </a:r>
            <a:r>
              <a:rPr lang="en-US" dirty="0" smtClean="0"/>
              <a:t>BUG</a:t>
            </a:r>
            <a:r>
              <a:rPr lang="zh-CN" altLang="en-US" dirty="0" smtClean="0"/>
              <a:t>最近被测试人员添加到</a:t>
            </a:r>
            <a:r>
              <a:rPr lang="en-US" dirty="0" smtClean="0"/>
              <a:t>Bug</a:t>
            </a:r>
            <a:r>
              <a:rPr lang="zh-CN" altLang="en-US" dirty="0" smtClean="0"/>
              <a:t>列表中，已经被证实存在且必须修改的。即将被分配，如果分配了可以标志为</a:t>
            </a:r>
            <a:r>
              <a:rPr lang="en-US" dirty="0" smtClean="0"/>
              <a:t>Assigned</a:t>
            </a:r>
            <a:r>
              <a:rPr lang="zh-CN" altLang="en-US" dirty="0" smtClean="0"/>
              <a:t>，未分配则将保留</a:t>
            </a:r>
            <a:r>
              <a:rPr lang="en-US" dirty="0" smtClean="0"/>
              <a:t>New</a:t>
            </a:r>
            <a:r>
              <a:rPr lang="zh-CN" altLang="en-US" dirty="0" smtClean="0"/>
              <a:t>标志，或者做上</a:t>
            </a:r>
            <a:r>
              <a:rPr lang="en-US" dirty="0" smtClean="0"/>
              <a:t>Resolved</a:t>
            </a:r>
            <a:r>
              <a:rPr lang="zh-CN" altLang="en-US" dirty="0" smtClean="0"/>
              <a:t>标记。</a:t>
            </a:r>
          </a:p>
          <a:p>
            <a:pPr lvl="0"/>
            <a:r>
              <a:rPr lang="zh-CN" altLang="en-US" dirty="0" smtClean="0"/>
              <a:t>确认分配的（</a:t>
            </a:r>
            <a:r>
              <a:rPr lang="en-US" dirty="0" smtClean="0"/>
              <a:t>Assigned</a:t>
            </a:r>
            <a:r>
              <a:rPr lang="zh-CN" altLang="en-US" dirty="0" smtClean="0"/>
              <a:t>）。测试人员将</a:t>
            </a:r>
            <a:r>
              <a:rPr lang="en-US" dirty="0" smtClean="0"/>
              <a:t>BUG</a:t>
            </a:r>
            <a:r>
              <a:rPr lang="zh-CN" altLang="en-US" dirty="0" smtClean="0"/>
              <a:t>的修复任务分配给具体的实现人员，如果</a:t>
            </a:r>
            <a:r>
              <a:rPr lang="en-US" dirty="0" smtClean="0"/>
              <a:t>BUG</a:t>
            </a:r>
            <a:r>
              <a:rPr lang="zh-CN" altLang="en-US" dirty="0" smtClean="0"/>
              <a:t>不属于被分配实现人员的范围，可置为</a:t>
            </a:r>
            <a:r>
              <a:rPr lang="en-US" dirty="0" smtClean="0"/>
              <a:t>Reassigned</a:t>
            </a:r>
            <a:r>
              <a:rPr lang="zh-CN" altLang="en-US" dirty="0" smtClean="0"/>
              <a:t>，等待被重新指定相关修改人员。</a:t>
            </a:r>
          </a:p>
          <a:p>
            <a:pPr lvl="0"/>
            <a:r>
              <a:rPr lang="zh-CN" altLang="en-US" dirty="0" smtClean="0"/>
              <a:t>重新分配的（</a:t>
            </a:r>
            <a:r>
              <a:rPr lang="en-US" dirty="0" smtClean="0"/>
              <a:t>Reassigned</a:t>
            </a:r>
            <a:r>
              <a:rPr lang="zh-CN" altLang="en-US" dirty="0" smtClean="0"/>
              <a:t>）。该</a:t>
            </a:r>
            <a:r>
              <a:rPr lang="en-US" dirty="0" smtClean="0"/>
              <a:t>BUG</a:t>
            </a:r>
            <a:r>
              <a:rPr lang="zh-CN" altLang="en-US" dirty="0" smtClean="0"/>
              <a:t>不属于被分配实现人员的范围，可置为</a:t>
            </a:r>
            <a:r>
              <a:rPr lang="en-US" dirty="0" smtClean="0"/>
              <a:t> Reassigned</a:t>
            </a:r>
            <a:r>
              <a:rPr lang="zh-CN" altLang="en-US" dirty="0" smtClean="0"/>
              <a:t>等待被重新指定相关修改人员。</a:t>
            </a:r>
          </a:p>
          <a:p>
            <a:endParaRPr lang="zh-CN" altLang="en-US" dirty="0"/>
          </a:p>
        </p:txBody>
      </p:sp>
      <p:sp>
        <p:nvSpPr>
          <p:cNvPr id="4" name="标题 1"/>
          <p:cNvSpPr>
            <a:spLocks noGrp="1"/>
          </p:cNvSpPr>
          <p:nvPr>
            <p:ph type="title"/>
          </p:nvPr>
        </p:nvSpPr>
        <p:spPr>
          <a:xfrm>
            <a:off x="457200" y="704088"/>
            <a:ext cx="8229600" cy="1143000"/>
          </a:xfrm>
        </p:spPr>
        <p:txBody>
          <a:bodyPr>
            <a:normAutofit/>
          </a:bodyPr>
          <a:lstStyle/>
          <a:p>
            <a:r>
              <a:rPr lang="en-US" altLang="zh-CN" dirty="0" smtClean="0"/>
              <a:t>6</a:t>
            </a:r>
            <a:r>
              <a:rPr lang="zh-CN" altLang="en-US" dirty="0" smtClean="0"/>
              <a:t>、缺陷跟踪管理流程</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6.1</a:t>
            </a:r>
            <a:r>
              <a:rPr lang="zh-CN" altLang="en-US" dirty="0" smtClean="0"/>
              <a:t>、</a:t>
            </a:r>
            <a:r>
              <a:rPr lang="en-US" b="1" dirty="0" smtClean="0"/>
              <a:t>BUG</a:t>
            </a:r>
            <a:r>
              <a:rPr lang="zh-CN" altLang="en-US" b="1" dirty="0" smtClean="0"/>
              <a:t>的流转状态关键字</a:t>
            </a:r>
            <a:r>
              <a:rPr lang="en-US" b="1" dirty="0" smtClean="0"/>
              <a:t> </a:t>
            </a:r>
            <a:endParaRPr lang="zh-CN" altLang="en-US" dirty="0"/>
          </a:p>
        </p:txBody>
      </p:sp>
      <p:sp>
        <p:nvSpPr>
          <p:cNvPr id="3" name="内容占位符 2"/>
          <p:cNvSpPr>
            <a:spLocks noGrp="1"/>
          </p:cNvSpPr>
          <p:nvPr>
            <p:ph idx="1"/>
          </p:nvPr>
        </p:nvSpPr>
        <p:spPr/>
        <p:txBody>
          <a:bodyPr>
            <a:normAutofit fontScale="85000" lnSpcReduction="20000"/>
          </a:bodyPr>
          <a:lstStyle/>
          <a:p>
            <a:pPr lvl="0"/>
            <a:r>
              <a:rPr lang="zh-CN" altLang="en-US" dirty="0" smtClean="0"/>
              <a:t>需要帮助的（</a:t>
            </a:r>
            <a:r>
              <a:rPr lang="en-US" dirty="0" err="1" smtClean="0"/>
              <a:t>Needinfo</a:t>
            </a:r>
            <a:r>
              <a:rPr lang="zh-CN" altLang="en-US" dirty="0" smtClean="0"/>
              <a:t>）。测试人员或实现人员无法对发现的</a:t>
            </a:r>
            <a:r>
              <a:rPr lang="en-US" dirty="0" smtClean="0"/>
              <a:t>BUG</a:t>
            </a:r>
            <a:r>
              <a:rPr lang="zh-CN" altLang="en-US" dirty="0" smtClean="0"/>
              <a:t>进行精确定位或描述，需要相关实现人员协助，以更深刻地认识和修复这个</a:t>
            </a:r>
            <a:r>
              <a:rPr lang="en-US" dirty="0" smtClean="0"/>
              <a:t>Bug</a:t>
            </a:r>
            <a:r>
              <a:rPr lang="zh-CN" altLang="en-US" dirty="0" smtClean="0"/>
              <a:t>。</a:t>
            </a:r>
          </a:p>
          <a:p>
            <a:pPr lvl="0"/>
            <a:r>
              <a:rPr lang="zh-CN" altLang="en-US" dirty="0" smtClean="0"/>
              <a:t>重复出现的（</a:t>
            </a:r>
            <a:r>
              <a:rPr lang="en-US" dirty="0" smtClean="0"/>
              <a:t>Reopened</a:t>
            </a:r>
            <a:r>
              <a:rPr lang="zh-CN" altLang="en-US" dirty="0" smtClean="0"/>
              <a:t>）。该</a:t>
            </a:r>
            <a:r>
              <a:rPr lang="en-US" dirty="0" smtClean="0"/>
              <a:t>BUG</a:t>
            </a:r>
            <a:r>
              <a:rPr lang="zh-CN" altLang="en-US" dirty="0" smtClean="0"/>
              <a:t>已经不是第一次被发现，它可以被标志为</a:t>
            </a:r>
            <a:r>
              <a:rPr lang="en-US" dirty="0" smtClean="0"/>
              <a:t>Assigned</a:t>
            </a:r>
            <a:r>
              <a:rPr lang="zh-CN" altLang="en-US" dirty="0" smtClean="0"/>
              <a:t>或者</a:t>
            </a:r>
            <a:r>
              <a:rPr lang="en-US" dirty="0" smtClean="0"/>
              <a:t>Resolved</a:t>
            </a:r>
            <a:r>
              <a:rPr lang="zh-CN" altLang="en-US" dirty="0" smtClean="0"/>
              <a:t>。</a:t>
            </a:r>
          </a:p>
          <a:p>
            <a:pPr lvl="0"/>
            <a:r>
              <a:rPr lang="zh-CN" altLang="en-US" dirty="0" smtClean="0"/>
              <a:t>已解决的（</a:t>
            </a:r>
            <a:r>
              <a:rPr lang="en-US" dirty="0" smtClean="0"/>
              <a:t>Resolved</a:t>
            </a:r>
            <a:r>
              <a:rPr lang="zh-CN" altLang="en-US" dirty="0" smtClean="0"/>
              <a:t>）。实现人员对被分配给自己的</a:t>
            </a:r>
            <a:r>
              <a:rPr lang="en-US" dirty="0" smtClean="0"/>
              <a:t>BUG</a:t>
            </a:r>
            <a:r>
              <a:rPr lang="zh-CN" altLang="en-US" dirty="0" smtClean="0"/>
              <a:t>进行修改，修改完以后，修改状态。</a:t>
            </a:r>
          </a:p>
          <a:p>
            <a:pPr lvl="0"/>
            <a:r>
              <a:rPr lang="zh-CN" altLang="en-US" dirty="0" smtClean="0"/>
              <a:t>重新启用的（</a:t>
            </a:r>
            <a:r>
              <a:rPr lang="en-US" dirty="0" smtClean="0"/>
              <a:t>Reopen</a:t>
            </a:r>
            <a:r>
              <a:rPr lang="zh-CN" altLang="en-US" dirty="0" smtClean="0"/>
              <a:t>）。当实现人员发现某些</a:t>
            </a:r>
            <a:r>
              <a:rPr lang="en-US" dirty="0" smtClean="0"/>
              <a:t>BUG</a:t>
            </a:r>
            <a:r>
              <a:rPr lang="zh-CN" altLang="en-US" dirty="0" smtClean="0"/>
              <a:t>具有关联性，即使该</a:t>
            </a:r>
            <a:r>
              <a:rPr lang="en-US" dirty="0" smtClean="0"/>
              <a:t>BUG</a:t>
            </a:r>
            <a:r>
              <a:rPr lang="zh-CN" altLang="en-US" dirty="0" smtClean="0"/>
              <a:t>被正确修复了，也会被发送到起始状态等待回归再次确认。或测试人员发现该</a:t>
            </a:r>
            <a:r>
              <a:rPr lang="en-US" dirty="0" smtClean="0"/>
              <a:t>BUG</a:t>
            </a:r>
            <a:r>
              <a:rPr lang="zh-CN" altLang="en-US" dirty="0" smtClean="0"/>
              <a:t>没有被真正修改后，重置状态。</a:t>
            </a:r>
          </a:p>
          <a:p>
            <a:pPr lvl="0"/>
            <a:r>
              <a:rPr lang="zh-CN" altLang="en-US" dirty="0" smtClean="0"/>
              <a:t>正在验证的（</a:t>
            </a:r>
            <a:r>
              <a:rPr lang="en-US" dirty="0" smtClean="0"/>
              <a:t>Verified</a:t>
            </a:r>
            <a:r>
              <a:rPr lang="zh-CN" altLang="en-US" dirty="0" smtClean="0"/>
              <a:t>）。测试人员对标记为</a:t>
            </a:r>
            <a:r>
              <a:rPr lang="en-US" dirty="0" smtClean="0"/>
              <a:t>Resolved</a:t>
            </a:r>
            <a:r>
              <a:rPr lang="zh-CN" altLang="en-US" dirty="0" smtClean="0"/>
              <a:t>状态的</a:t>
            </a:r>
            <a:r>
              <a:rPr lang="en-US" dirty="0" smtClean="0"/>
              <a:t>BUG</a:t>
            </a:r>
            <a:r>
              <a:rPr lang="zh-CN" altLang="en-US" dirty="0" smtClean="0"/>
              <a:t>进行验证。</a:t>
            </a:r>
          </a:p>
          <a:p>
            <a:pPr lvl="0"/>
            <a:r>
              <a:rPr lang="zh-CN" altLang="en-US" dirty="0" smtClean="0"/>
              <a:t>安全关闭的（</a:t>
            </a:r>
            <a:r>
              <a:rPr lang="en-US" dirty="0" smtClean="0"/>
              <a:t>Closed</a:t>
            </a:r>
            <a:r>
              <a:rPr lang="zh-CN" altLang="en-US" dirty="0" smtClean="0"/>
              <a:t>）。该</a:t>
            </a:r>
            <a:r>
              <a:rPr lang="en-US" dirty="0" smtClean="0"/>
              <a:t>BUG</a:t>
            </a:r>
            <a:r>
              <a:rPr lang="zh-CN" altLang="en-US" dirty="0" smtClean="0"/>
              <a:t>已经被完全解决。 </a:t>
            </a: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6.2</a:t>
            </a:r>
            <a:r>
              <a:rPr lang="zh-CN" altLang="en-US" dirty="0" smtClean="0"/>
              <a:t>、</a:t>
            </a:r>
            <a:r>
              <a:rPr lang="en-US" dirty="0" smtClean="0"/>
              <a:t>BUG</a:t>
            </a:r>
            <a:r>
              <a:rPr lang="zh-CN" altLang="en-US" dirty="0" smtClean="0"/>
              <a:t>的解决关键字 </a:t>
            </a:r>
            <a:endParaRPr lang="zh-CN" altLang="en-US" dirty="0"/>
          </a:p>
        </p:txBody>
      </p:sp>
      <p:sp>
        <p:nvSpPr>
          <p:cNvPr id="3" name="内容占位符 2"/>
          <p:cNvSpPr>
            <a:spLocks noGrp="1"/>
          </p:cNvSpPr>
          <p:nvPr>
            <p:ph idx="1"/>
          </p:nvPr>
        </p:nvSpPr>
        <p:spPr/>
        <p:txBody>
          <a:bodyPr>
            <a:normAutofit/>
          </a:bodyPr>
          <a:lstStyle/>
          <a:p>
            <a:pPr lvl="0"/>
            <a:r>
              <a:rPr lang="zh-CN" altLang="en-US" dirty="0" smtClean="0"/>
              <a:t>已经修复（</a:t>
            </a:r>
            <a:r>
              <a:rPr lang="en-US" dirty="0" smtClean="0"/>
              <a:t>Fixed</a:t>
            </a:r>
            <a:r>
              <a:rPr lang="zh-CN" altLang="en-US" dirty="0" smtClean="0"/>
              <a:t>），该</a:t>
            </a:r>
            <a:r>
              <a:rPr lang="en-US" dirty="0" smtClean="0"/>
              <a:t>BUG</a:t>
            </a:r>
            <a:r>
              <a:rPr lang="zh-CN" altLang="en-US" dirty="0" smtClean="0"/>
              <a:t>被正确修复了，并且得到了测试人员的确认。</a:t>
            </a:r>
          </a:p>
          <a:p>
            <a:pPr lvl="0"/>
            <a:r>
              <a:rPr lang="zh-CN" altLang="en-US" dirty="0" smtClean="0"/>
              <a:t>无法修复（</a:t>
            </a:r>
            <a:r>
              <a:rPr lang="en-US" dirty="0" err="1" smtClean="0"/>
              <a:t>Wontfix</a:t>
            </a:r>
            <a:r>
              <a:rPr lang="zh-CN" altLang="en-US" dirty="0" smtClean="0"/>
              <a:t>），发现的</a:t>
            </a:r>
            <a:r>
              <a:rPr lang="en-US" dirty="0" smtClean="0"/>
              <a:t>BUG</a:t>
            </a:r>
            <a:r>
              <a:rPr lang="zh-CN" altLang="en-US" dirty="0" smtClean="0"/>
              <a:t>永远不会被修复，或者该</a:t>
            </a:r>
            <a:r>
              <a:rPr lang="en-US" dirty="0" smtClean="0"/>
              <a:t>BUG</a:t>
            </a:r>
            <a:r>
              <a:rPr lang="zh-CN" altLang="en-US" dirty="0" smtClean="0"/>
              <a:t>牵涉面太广需要委员会决定。</a:t>
            </a:r>
          </a:p>
          <a:p>
            <a:pPr lvl="0"/>
            <a:r>
              <a:rPr lang="zh-CN" altLang="en-US" dirty="0" smtClean="0"/>
              <a:t>下版本解决（</a:t>
            </a:r>
            <a:r>
              <a:rPr lang="en-US" dirty="0" smtClean="0"/>
              <a:t>Later</a:t>
            </a:r>
            <a:r>
              <a:rPr lang="zh-CN" altLang="en-US" dirty="0" smtClean="0"/>
              <a:t>），发现的</a:t>
            </a:r>
            <a:r>
              <a:rPr lang="en-US" dirty="0" smtClean="0"/>
              <a:t>BUG</a:t>
            </a:r>
            <a:r>
              <a:rPr lang="zh-CN" altLang="en-US" dirty="0" smtClean="0"/>
              <a:t>不会在产品的这个版本中解决，将在下一个版本中被修复。</a:t>
            </a:r>
          </a:p>
          <a:p>
            <a:pPr lvl="0"/>
            <a:r>
              <a:rPr lang="zh-CN" altLang="en-US" dirty="0" smtClean="0"/>
              <a:t>无法确定（</a:t>
            </a:r>
            <a:r>
              <a:rPr lang="en-US" dirty="0" smtClean="0"/>
              <a:t>Remind</a:t>
            </a:r>
            <a:r>
              <a:rPr lang="zh-CN" altLang="en-US" dirty="0" smtClean="0"/>
              <a:t>），发现的</a:t>
            </a:r>
            <a:r>
              <a:rPr lang="en-US" dirty="0" smtClean="0"/>
              <a:t>BUG</a:t>
            </a:r>
            <a:r>
              <a:rPr lang="zh-CN" altLang="en-US" dirty="0" smtClean="0"/>
              <a:t>可能不会在产品的这个版本中解决，也可能会。</a:t>
            </a:r>
          </a:p>
          <a:p>
            <a:pPr lvl="0"/>
            <a:r>
              <a:rPr lang="zh-CN" altLang="en-US" dirty="0" smtClean="0"/>
              <a:t>重复的（</a:t>
            </a:r>
            <a:r>
              <a:rPr lang="en-US" dirty="0" smtClean="0"/>
              <a:t>Duplicate</a:t>
            </a:r>
            <a:r>
              <a:rPr lang="zh-CN" altLang="en-US" dirty="0" smtClean="0"/>
              <a:t>），发现的</a:t>
            </a:r>
            <a:r>
              <a:rPr lang="en-US" dirty="0" smtClean="0"/>
              <a:t>BUG</a:t>
            </a:r>
            <a:r>
              <a:rPr lang="zh-CN" altLang="en-US" dirty="0" smtClean="0"/>
              <a:t>是一个已存在</a:t>
            </a:r>
            <a:r>
              <a:rPr lang="en-US" dirty="0" smtClean="0"/>
              <a:t>BUG</a:t>
            </a:r>
            <a:r>
              <a:rPr lang="zh-CN" altLang="en-US" dirty="0" smtClean="0"/>
              <a:t>的复件。</a:t>
            </a:r>
            <a:endParaRPr lang="en-US" altLang="zh-CN" dirty="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smtClean="0"/>
              <a:t>无法证实（</a:t>
            </a:r>
            <a:r>
              <a:rPr lang="en-US" dirty="0" smtClean="0"/>
              <a:t>Incomplete</a:t>
            </a:r>
            <a:r>
              <a:rPr lang="zh-CN" altLang="en-US" dirty="0" smtClean="0"/>
              <a:t>），用了所有的方法都不能再现这个</a:t>
            </a:r>
            <a:r>
              <a:rPr lang="en-US" dirty="0" smtClean="0"/>
              <a:t>BUG</a:t>
            </a:r>
            <a:r>
              <a:rPr lang="zh-CN" altLang="en-US" dirty="0" smtClean="0"/>
              <a:t>，没有更多的线索来证实这</a:t>
            </a:r>
            <a:r>
              <a:rPr lang="en-US" dirty="0" smtClean="0"/>
              <a:t>BUG</a:t>
            </a:r>
            <a:r>
              <a:rPr lang="zh-CN" altLang="en-US" dirty="0" smtClean="0"/>
              <a:t>的存在，即使看程序源代码也无法确认这个</a:t>
            </a:r>
            <a:r>
              <a:rPr lang="en-US" dirty="0" smtClean="0"/>
              <a:t>Bug</a:t>
            </a:r>
            <a:r>
              <a:rPr lang="zh-CN" altLang="en-US" dirty="0" smtClean="0"/>
              <a:t>的出现。</a:t>
            </a:r>
            <a:endParaRPr lang="en-US" altLang="zh-CN" dirty="0" smtClean="0"/>
          </a:p>
          <a:p>
            <a:pPr lvl="0"/>
            <a:r>
              <a:rPr lang="zh-CN" altLang="en-US" dirty="0" smtClean="0"/>
              <a:t>测试错误（</a:t>
            </a:r>
            <a:r>
              <a:rPr lang="en-US" dirty="0" err="1" smtClean="0"/>
              <a:t>NotaBUG</a:t>
            </a:r>
            <a:r>
              <a:rPr lang="zh-CN" altLang="en-US" dirty="0" smtClean="0"/>
              <a:t>），</a:t>
            </a:r>
            <a:r>
              <a:rPr lang="en-US" dirty="0" smtClean="0"/>
              <a:t>BUG</a:t>
            </a:r>
            <a:r>
              <a:rPr lang="zh-CN" altLang="en-US" dirty="0" smtClean="0"/>
              <a:t>报告出现了错误，将正确的软件过程报告成</a:t>
            </a:r>
            <a:r>
              <a:rPr lang="en-US" dirty="0" smtClean="0"/>
              <a:t>BUG</a:t>
            </a:r>
            <a:r>
              <a:rPr lang="zh-CN" altLang="en-US" dirty="0" smtClean="0"/>
              <a:t>了。</a:t>
            </a:r>
          </a:p>
          <a:p>
            <a:pPr lvl="0"/>
            <a:r>
              <a:rPr lang="zh-CN" altLang="en-US" dirty="0" smtClean="0"/>
              <a:t>无效的（</a:t>
            </a:r>
            <a:r>
              <a:rPr lang="en-US" dirty="0" smtClean="0"/>
              <a:t>Invalid</a:t>
            </a:r>
            <a:r>
              <a:rPr lang="zh-CN" altLang="en-US" dirty="0" smtClean="0"/>
              <a:t>），描述的问题不是</a:t>
            </a:r>
            <a:r>
              <a:rPr lang="en-US" dirty="0" smtClean="0"/>
              <a:t>BUG</a:t>
            </a:r>
            <a:r>
              <a:rPr lang="zh-CN" altLang="en-US" dirty="0" smtClean="0"/>
              <a:t>，属于测试人员输入错误，通过此项来取消。</a:t>
            </a:r>
          </a:p>
          <a:p>
            <a:pPr lvl="0"/>
            <a:r>
              <a:rPr lang="zh-CN" altLang="en-US" dirty="0" smtClean="0"/>
              <a:t>问题归档（</a:t>
            </a:r>
            <a:r>
              <a:rPr lang="en-US" dirty="0" err="1" smtClean="0"/>
              <a:t>Worksforme</a:t>
            </a:r>
            <a:r>
              <a:rPr lang="zh-CN" altLang="en-US" dirty="0" smtClean="0"/>
              <a:t>），所有要重现这个</a:t>
            </a:r>
            <a:r>
              <a:rPr lang="en-US" dirty="0" smtClean="0"/>
              <a:t>BUG</a:t>
            </a:r>
            <a:r>
              <a:rPr lang="zh-CN" altLang="en-US" dirty="0" smtClean="0"/>
              <a:t>的企图都是无效的，如果该</a:t>
            </a:r>
            <a:r>
              <a:rPr lang="en-US" dirty="0" smtClean="0"/>
              <a:t>BUG</a:t>
            </a:r>
            <a:r>
              <a:rPr lang="zh-CN" altLang="en-US" dirty="0" smtClean="0"/>
              <a:t>有更多的信息出现，则重新分配这个</a:t>
            </a:r>
            <a:r>
              <a:rPr lang="en-US" dirty="0" smtClean="0"/>
              <a:t>BUG</a:t>
            </a:r>
            <a:r>
              <a:rPr lang="zh-CN" altLang="en-US" dirty="0" smtClean="0"/>
              <a:t>，而现在只把它列入问题归档。 </a:t>
            </a:r>
          </a:p>
          <a:p>
            <a:endParaRPr lang="zh-CN" altLang="en-US" dirty="0"/>
          </a:p>
        </p:txBody>
      </p:sp>
      <p:sp>
        <p:nvSpPr>
          <p:cNvPr id="4" name="标题 1"/>
          <p:cNvSpPr>
            <a:spLocks noGrp="1"/>
          </p:cNvSpPr>
          <p:nvPr>
            <p:ph type="title"/>
          </p:nvPr>
        </p:nvSpPr>
        <p:spPr>
          <a:xfrm>
            <a:off x="457200" y="704088"/>
            <a:ext cx="8229600" cy="1143000"/>
          </a:xfrm>
        </p:spPr>
        <p:txBody>
          <a:bodyPr>
            <a:normAutofit/>
          </a:bodyPr>
          <a:lstStyle/>
          <a:p>
            <a:r>
              <a:rPr lang="en-US" altLang="zh-CN" dirty="0" smtClean="0"/>
              <a:t>6.2</a:t>
            </a:r>
            <a:r>
              <a:rPr lang="zh-CN" altLang="en-US" dirty="0" smtClean="0"/>
              <a:t>、</a:t>
            </a:r>
            <a:r>
              <a:rPr lang="en-US" dirty="0" smtClean="0"/>
              <a:t>BUG</a:t>
            </a:r>
            <a:r>
              <a:rPr lang="zh-CN" altLang="en-US" dirty="0" smtClean="0"/>
              <a:t>的解决关键字 </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6.3</a:t>
            </a:r>
            <a:r>
              <a:rPr lang="zh-CN" altLang="en-US" dirty="0" smtClean="0"/>
              <a:t>、</a:t>
            </a:r>
            <a:r>
              <a:rPr lang="en-US" dirty="0" smtClean="0"/>
              <a:t>BUG</a:t>
            </a:r>
            <a:r>
              <a:rPr lang="zh-CN" altLang="en-US" dirty="0" smtClean="0"/>
              <a:t>的严重等级 </a:t>
            </a:r>
            <a:endParaRPr lang="zh-CN" altLang="en-US" dirty="0"/>
          </a:p>
        </p:txBody>
      </p:sp>
      <p:sp>
        <p:nvSpPr>
          <p:cNvPr id="3" name="内容占位符 2"/>
          <p:cNvSpPr>
            <a:spLocks noGrp="1"/>
          </p:cNvSpPr>
          <p:nvPr>
            <p:ph idx="1"/>
          </p:nvPr>
        </p:nvSpPr>
        <p:spPr/>
        <p:txBody>
          <a:bodyPr>
            <a:normAutofit lnSpcReduction="10000"/>
          </a:bodyPr>
          <a:lstStyle/>
          <a:p>
            <a:pPr lvl="0"/>
            <a:r>
              <a:rPr lang="zh-CN" altLang="en-US" dirty="0" smtClean="0"/>
              <a:t>危急的（</a:t>
            </a:r>
            <a:r>
              <a:rPr lang="en-US" dirty="0" smtClean="0"/>
              <a:t>Critical)</a:t>
            </a:r>
            <a:r>
              <a:rPr lang="zh-CN" altLang="en-US" dirty="0" smtClean="0"/>
              <a:t>，能使不相关的系统内软件（或整个系统）损坏，或造成严重的信息遗失，或为安装该软件包的系统引入安全漏洞。</a:t>
            </a:r>
          </a:p>
          <a:p>
            <a:pPr lvl="0"/>
            <a:r>
              <a:rPr lang="zh-CN" altLang="en-US" dirty="0" smtClean="0"/>
              <a:t>重大的（</a:t>
            </a:r>
            <a:r>
              <a:rPr lang="en-US" dirty="0" smtClean="0"/>
              <a:t>Grave)</a:t>
            </a:r>
            <a:r>
              <a:rPr lang="zh-CN" altLang="en-US" dirty="0" smtClean="0"/>
              <a:t>，使该软件包无法或几乎不可用，或造成数据遗失，或引入一个允许侵入此软件包用户之帐号的安全漏洞。</a:t>
            </a:r>
          </a:p>
          <a:p>
            <a:pPr lvl="0"/>
            <a:r>
              <a:rPr lang="zh-CN" altLang="en-US" dirty="0" smtClean="0"/>
              <a:t>严重的（</a:t>
            </a:r>
            <a:r>
              <a:rPr lang="en-US" dirty="0" smtClean="0"/>
              <a:t>Serious)</a:t>
            </a:r>
            <a:r>
              <a:rPr lang="zh-CN" altLang="en-US" dirty="0" smtClean="0"/>
              <a:t>，该软件包违反了</a:t>
            </a:r>
            <a:r>
              <a:rPr lang="en-US" dirty="0" smtClean="0"/>
              <a:t>“</a:t>
            </a:r>
            <a:r>
              <a:rPr lang="zh-CN" altLang="en-US" dirty="0" smtClean="0"/>
              <a:t>必须</a:t>
            </a:r>
            <a:r>
              <a:rPr lang="en-US" dirty="0" smtClean="0"/>
              <a:t>”</a:t>
            </a:r>
            <a:r>
              <a:rPr lang="zh-CN" altLang="en-US" dirty="0" smtClean="0"/>
              <a:t>或</a:t>
            </a:r>
            <a:r>
              <a:rPr lang="en-US" dirty="0" smtClean="0"/>
              <a:t>“</a:t>
            </a:r>
            <a:r>
              <a:rPr lang="zh-CN" altLang="en-US" dirty="0" smtClean="0"/>
              <a:t>必要</a:t>
            </a:r>
            <a:r>
              <a:rPr lang="en-US" dirty="0" smtClean="0"/>
              <a:t>”</a:t>
            </a:r>
            <a:r>
              <a:rPr lang="zh-CN" altLang="en-US" dirty="0" smtClean="0"/>
              <a:t>的规定，或者是软件包维护人员和测试人员认为该软件包已不适合发布。</a:t>
            </a:r>
          </a:p>
          <a:p>
            <a:pPr lvl="0"/>
            <a:r>
              <a:rPr lang="zh-CN" altLang="en-US" dirty="0" smtClean="0"/>
              <a:t>锁定的（</a:t>
            </a:r>
            <a:r>
              <a:rPr lang="en-US" dirty="0" smtClean="0"/>
              <a:t>Blocker)</a:t>
            </a:r>
            <a:r>
              <a:rPr lang="zh-CN" altLang="en-US" dirty="0" smtClean="0"/>
              <a:t>，这个</a:t>
            </a:r>
            <a:r>
              <a:rPr lang="en-US" dirty="0" smtClean="0"/>
              <a:t>Bug</a:t>
            </a:r>
            <a:r>
              <a:rPr lang="zh-CN" altLang="en-US" dirty="0" smtClean="0"/>
              <a:t>阻碍了后面的操作，需要马上或者尽快排除。</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dirty="0" smtClean="0"/>
              <a:t>重要的（</a:t>
            </a:r>
            <a:r>
              <a:rPr lang="en-US" dirty="0" smtClean="0"/>
              <a:t>Important)</a:t>
            </a:r>
            <a:r>
              <a:rPr lang="zh-CN" altLang="en-US" dirty="0" smtClean="0"/>
              <a:t>，该错误影响了软件包可用性，但不至造成所有人都不可用。</a:t>
            </a:r>
          </a:p>
          <a:p>
            <a:pPr lvl="0"/>
            <a:r>
              <a:rPr lang="zh-CN" altLang="en-US" dirty="0" smtClean="0"/>
              <a:t>常规的（</a:t>
            </a:r>
            <a:r>
              <a:rPr lang="en-US" dirty="0" smtClean="0"/>
              <a:t>Normal)</a:t>
            </a:r>
            <a:r>
              <a:rPr lang="zh-CN" altLang="en-US" dirty="0" smtClean="0"/>
              <a:t>，为默认，适用于大部份的错误。</a:t>
            </a:r>
          </a:p>
          <a:p>
            <a:pPr lvl="0"/>
            <a:r>
              <a:rPr lang="zh-CN" altLang="en-US" dirty="0" smtClean="0"/>
              <a:t>轻微的（</a:t>
            </a:r>
            <a:r>
              <a:rPr lang="en-US" dirty="0" smtClean="0"/>
              <a:t>Minor)</a:t>
            </a:r>
            <a:r>
              <a:rPr lang="zh-CN" altLang="en-US" dirty="0" smtClean="0"/>
              <a:t>，该错误不致影响软件包的使用，而且应该很容易解决。</a:t>
            </a:r>
          </a:p>
          <a:p>
            <a:pPr lvl="0"/>
            <a:r>
              <a:rPr lang="zh-CN" altLang="en-US" dirty="0" smtClean="0"/>
              <a:t>微不足道的（</a:t>
            </a:r>
            <a:r>
              <a:rPr lang="en-US" dirty="0" smtClean="0"/>
              <a:t>Trivial)</a:t>
            </a:r>
            <a:r>
              <a:rPr lang="zh-CN" altLang="en-US" dirty="0" smtClean="0"/>
              <a:t>，该错误无关紧要，多指外观</a:t>
            </a:r>
            <a:r>
              <a:rPr lang="en-US" dirty="0" smtClean="0"/>
              <a:t>GUI</a:t>
            </a:r>
            <a:r>
              <a:rPr lang="zh-CN" altLang="en-US" dirty="0" smtClean="0"/>
              <a:t>上的字符拼写错误，不影响整个项目。</a:t>
            </a:r>
          </a:p>
          <a:p>
            <a:endParaRPr lang="zh-CN" altLang="en-US" dirty="0"/>
          </a:p>
        </p:txBody>
      </p:sp>
      <p:sp>
        <p:nvSpPr>
          <p:cNvPr id="4" name="标题 1"/>
          <p:cNvSpPr>
            <a:spLocks noGrp="1"/>
          </p:cNvSpPr>
          <p:nvPr>
            <p:ph type="title"/>
          </p:nvPr>
        </p:nvSpPr>
        <p:spPr>
          <a:xfrm>
            <a:off x="457200" y="704088"/>
            <a:ext cx="8229600" cy="1143000"/>
          </a:xfrm>
        </p:spPr>
        <p:txBody>
          <a:bodyPr>
            <a:normAutofit/>
          </a:bodyPr>
          <a:lstStyle/>
          <a:p>
            <a:r>
              <a:rPr lang="en-US" altLang="zh-CN" dirty="0" smtClean="0"/>
              <a:t>6.3</a:t>
            </a:r>
            <a:r>
              <a:rPr lang="zh-CN" altLang="en-US" dirty="0" smtClean="0"/>
              <a:t>、</a:t>
            </a:r>
            <a:r>
              <a:rPr lang="en-US" dirty="0" smtClean="0"/>
              <a:t>BUG</a:t>
            </a:r>
            <a:r>
              <a:rPr lang="zh-CN" altLang="en-US" dirty="0" smtClean="0"/>
              <a:t>的严重等级 </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6.4</a:t>
            </a:r>
            <a:r>
              <a:rPr lang="zh-CN" altLang="en-US" dirty="0" smtClean="0"/>
              <a:t>、</a:t>
            </a:r>
            <a:r>
              <a:rPr lang="en-US" dirty="0" smtClean="0"/>
              <a:t>BUG</a:t>
            </a:r>
            <a:r>
              <a:rPr lang="zh-CN" altLang="en-US" dirty="0" smtClean="0"/>
              <a:t>处理的优先等级 </a:t>
            </a:r>
            <a:endParaRPr lang="zh-CN" altLang="en-US" dirty="0"/>
          </a:p>
        </p:txBody>
      </p:sp>
      <p:sp>
        <p:nvSpPr>
          <p:cNvPr id="4" name="标题 1"/>
          <p:cNvSpPr>
            <a:spLocks noGrp="1"/>
          </p:cNvSpPr>
          <p:nvPr>
            <p:ph idx="1"/>
          </p:nvPr>
        </p:nvSpPr>
        <p:spPr/>
        <p:txBody>
          <a:bodyPr>
            <a:normAutofit fontScale="92500" lnSpcReduction="20000"/>
          </a:bodyPr>
          <a:lstStyle/>
          <a:p>
            <a:pPr lvl="0"/>
            <a:r>
              <a:rPr lang="zh-CN" altLang="en-US" dirty="0" smtClean="0"/>
              <a:t>立刻修复（</a:t>
            </a:r>
            <a:r>
              <a:rPr lang="en-US" dirty="0" smtClean="0"/>
              <a:t>Immediate</a:t>
            </a:r>
            <a:r>
              <a:rPr lang="zh-CN" altLang="en-US" dirty="0" smtClean="0"/>
              <a:t>），这个</a:t>
            </a:r>
            <a:r>
              <a:rPr lang="en-US" dirty="0" smtClean="0"/>
              <a:t>BUG</a:t>
            </a:r>
            <a:r>
              <a:rPr lang="zh-CN" altLang="en-US" dirty="0" smtClean="0"/>
              <a:t>已经阻碍了开发工作或者测试工作，需要立刻修改。</a:t>
            </a:r>
          </a:p>
          <a:p>
            <a:pPr lvl="0"/>
            <a:r>
              <a:rPr lang="zh-CN" altLang="en-US" dirty="0" smtClean="0"/>
              <a:t>马上修复（</a:t>
            </a:r>
            <a:r>
              <a:rPr lang="en-US" dirty="0" smtClean="0"/>
              <a:t>Urgent</a:t>
            </a:r>
            <a:r>
              <a:rPr lang="zh-CN" altLang="en-US" dirty="0" smtClean="0"/>
              <a:t>），这个</a:t>
            </a:r>
            <a:r>
              <a:rPr lang="en-US" dirty="0" smtClean="0"/>
              <a:t>BUG</a:t>
            </a:r>
            <a:r>
              <a:rPr lang="zh-CN" altLang="en-US" dirty="0" smtClean="0"/>
              <a:t>阻碍了软件的一部分应用，如果不修复它将妨碍下面计划的实施。</a:t>
            </a:r>
          </a:p>
          <a:p>
            <a:pPr lvl="0"/>
            <a:r>
              <a:rPr lang="zh-CN" altLang="en-US" dirty="0" smtClean="0"/>
              <a:t>尽快修复（</a:t>
            </a:r>
            <a:r>
              <a:rPr lang="en-US" dirty="0" smtClean="0"/>
              <a:t>High</a:t>
            </a:r>
            <a:r>
              <a:rPr lang="zh-CN" altLang="en-US" dirty="0" smtClean="0"/>
              <a:t>），真实存在的并不是很严重，在版本发布之前修复。 </a:t>
            </a:r>
          </a:p>
          <a:p>
            <a:pPr lvl="0"/>
            <a:r>
              <a:rPr lang="zh-CN" altLang="en-US" dirty="0" smtClean="0"/>
              <a:t>正常修复（</a:t>
            </a:r>
            <a:r>
              <a:rPr lang="en-US" dirty="0" smtClean="0"/>
              <a:t>Normal</a:t>
            </a:r>
            <a:r>
              <a:rPr lang="zh-CN" altLang="en-US" dirty="0" smtClean="0"/>
              <a:t>），有充足的时间来修复这个问题，并且这个</a:t>
            </a:r>
            <a:r>
              <a:rPr lang="en-US" dirty="0" smtClean="0"/>
              <a:t>BUG</a:t>
            </a:r>
            <a:r>
              <a:rPr lang="zh-CN" altLang="en-US" dirty="0" smtClean="0"/>
              <a:t>给现行的系统的影响不大。</a:t>
            </a:r>
          </a:p>
          <a:p>
            <a:pPr lvl="0"/>
            <a:r>
              <a:rPr lang="zh-CN" altLang="en-US" dirty="0" smtClean="0"/>
              <a:t>考虑修复（</a:t>
            </a:r>
            <a:r>
              <a:rPr lang="en-US" dirty="0" smtClean="0"/>
              <a:t>Low</a:t>
            </a:r>
            <a:r>
              <a:rPr lang="zh-CN" altLang="en-US" dirty="0" smtClean="0"/>
              <a:t>），不是什么关键</a:t>
            </a:r>
            <a:r>
              <a:rPr lang="en-US" dirty="0" smtClean="0"/>
              <a:t>BUG</a:t>
            </a:r>
            <a:r>
              <a:rPr lang="zh-CN" altLang="en-US" dirty="0" smtClean="0"/>
              <a:t>，当时间允许的时候可以考虑修复。</a:t>
            </a:r>
            <a:endParaRPr lang="en-US" altLang="zh-CN" dirty="0" smtClean="0"/>
          </a:p>
          <a:p>
            <a:r>
              <a:rPr lang="zh-CN" altLang="en-US" dirty="0" smtClean="0"/>
              <a:t>一个完成的缺陷应该包括以下几个方面的内容：</a:t>
            </a:r>
          </a:p>
          <a:p>
            <a:r>
              <a:rPr lang="zh-CN" altLang="en-US" b="1" dirty="0" smtClean="0">
                <a:hlinkClick r:id="rId2" action="ppaction://hlinkfile"/>
              </a:rPr>
              <a:t>表</a:t>
            </a:r>
            <a:r>
              <a:rPr lang="en-US" b="1" dirty="0" smtClean="0">
                <a:hlinkClick r:id="rId2" action="ppaction://hlinkfile"/>
              </a:rPr>
              <a:t>1-1  </a:t>
            </a:r>
            <a:r>
              <a:rPr lang="zh-CN" altLang="en-US" b="1" dirty="0" smtClean="0">
                <a:hlinkClick r:id="rId2" action="ppaction://hlinkfile"/>
              </a:rPr>
              <a:t>缺陷内容列表</a:t>
            </a:r>
            <a:endParaRPr lang="zh-CN" alt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a:t>
            </a:r>
            <a:r>
              <a:rPr lang="zh-CN" altLang="en-US" dirty="0" smtClean="0"/>
              <a:t>、测试测试的背景</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       早期的软件开发过程中，那时软件规模都很小、复杂程度低，软件开发的过程混乱无序、相当随意，测试的含义比较狭窄，开发人员将测试等同于“调试”，目的是纠正软件中已经知道的故障，常常由开发人员自己完成这部分的</a:t>
            </a:r>
            <a:r>
              <a:rPr lang="en-US" dirty="0" err="1" smtClean="0"/>
              <a:t>工作</a:t>
            </a:r>
            <a:r>
              <a:rPr lang="zh-CN" altLang="en-US" dirty="0" smtClean="0"/>
              <a:t>。对测试的投入极少，测试介入也晚，常常是等到形成代码，产品已经基本完成时才进行测试。</a:t>
            </a:r>
          </a:p>
          <a:p>
            <a:r>
              <a:rPr lang="zh-CN" altLang="en-US" dirty="0" smtClean="0"/>
              <a:t>        直到</a:t>
            </a:r>
            <a:r>
              <a:rPr lang="en-US" dirty="0" smtClean="0"/>
              <a:t>1957</a:t>
            </a:r>
            <a:r>
              <a:rPr lang="zh-CN" altLang="en-US" dirty="0" smtClean="0"/>
              <a:t>年，软件测试才开始与调试区别开来，作为一种发现软件缺陷的活动。由于一直存在着“为了让我们看到产品在工作，就得将测试工作往后推一点”的思想，潜意识里对测试的目的就理解为“使自己确信产品能工作”。测试活动始终后于开发的活动，测试通常被做为软件生命周期中最后一项活动而进行。当时也缺乏有效的测试方法，主要依靠“错误推测</a:t>
            </a:r>
            <a:r>
              <a:rPr lang="en-US" dirty="0" smtClean="0"/>
              <a:t> Error Guessing</a:t>
            </a:r>
            <a:r>
              <a:rPr lang="zh-CN" altLang="en-US" dirty="0" smtClean="0"/>
              <a:t>”来寻找软件中的缺陷。因此，大量软件交付后，仍存在很多问题，软件产品的质量无法保证。</a:t>
            </a:r>
          </a:p>
          <a:p>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86050" y="2500306"/>
            <a:ext cx="4000528" cy="1569660"/>
          </a:xfrm>
          <a:prstGeom prst="rect">
            <a:avLst/>
          </a:prstGeom>
          <a:noFill/>
        </p:spPr>
        <p:txBody>
          <a:bodyPr wrap="square" lIns="91440" tIns="45720" rIns="91440" bIns="45720">
            <a:spAutoFit/>
          </a:bodyPr>
          <a:lstStyle/>
          <a:p>
            <a:pPr algn="ctr"/>
            <a:r>
              <a:rPr lang="zh-CN" altLang="en-US" sz="9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谢谢！</a:t>
            </a:r>
            <a:endParaRPr lang="zh-CN" altLang="en-US" sz="96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a:t>
            </a:r>
            <a:r>
              <a:rPr lang="zh-CN" altLang="en-US" dirty="0" smtClean="0"/>
              <a:t>、测试测试的背景</a:t>
            </a:r>
            <a:endParaRPr lang="zh-CN" altLang="en-US" dirty="0"/>
          </a:p>
        </p:txBody>
      </p:sp>
      <p:sp>
        <p:nvSpPr>
          <p:cNvPr id="3" name="内容占位符 2"/>
          <p:cNvSpPr>
            <a:spLocks noGrp="1"/>
          </p:cNvSpPr>
          <p:nvPr>
            <p:ph idx="1"/>
          </p:nvPr>
        </p:nvSpPr>
        <p:spPr/>
        <p:txBody>
          <a:bodyPr>
            <a:normAutofit fontScale="77500" lnSpcReduction="20000"/>
          </a:bodyPr>
          <a:lstStyle/>
          <a:p>
            <a:r>
              <a:rPr lang="en-US" dirty="0" smtClean="0"/>
              <a:t>        20</a:t>
            </a:r>
            <a:r>
              <a:rPr lang="zh-CN" altLang="en-US" dirty="0" smtClean="0"/>
              <a:t>世纪</a:t>
            </a:r>
            <a:r>
              <a:rPr lang="en-US" dirty="0" smtClean="0"/>
              <a:t>70</a:t>
            </a:r>
            <a:r>
              <a:rPr lang="zh-CN" altLang="en-US" dirty="0" smtClean="0"/>
              <a:t>年代，这个阶段开发的软件仍然不复杂，但人们已开始思考软件开发流程的问题，尽管对“软件测试”的真正含义还缺乏共识，但这一词条已经频繁出现，一些软件测试的探索者们建议在软件生命周期的开始阶段就根据需求制订测试计划，这时也涌现出一批软件测试的宗师，</a:t>
            </a:r>
            <a:r>
              <a:rPr lang="en-US" dirty="0" smtClean="0"/>
              <a:t>Bill </a:t>
            </a:r>
            <a:r>
              <a:rPr lang="en-US" dirty="0" err="1" smtClean="0"/>
              <a:t>Hetzel</a:t>
            </a:r>
            <a:r>
              <a:rPr lang="en-US" dirty="0" smtClean="0"/>
              <a:t> </a:t>
            </a:r>
            <a:r>
              <a:rPr lang="zh-CN" altLang="en-US" dirty="0" smtClean="0"/>
              <a:t>博士和</a:t>
            </a:r>
            <a:r>
              <a:rPr lang="en-US" dirty="0" err="1" smtClean="0"/>
              <a:t>Glenford</a:t>
            </a:r>
            <a:r>
              <a:rPr lang="en-US" dirty="0" smtClean="0"/>
              <a:t> J. Myers</a:t>
            </a:r>
            <a:r>
              <a:rPr lang="zh-CN" altLang="en-US" dirty="0" smtClean="0"/>
              <a:t>就是其中的领导者。</a:t>
            </a:r>
          </a:p>
          <a:p>
            <a:r>
              <a:rPr lang="en-US" dirty="0" smtClean="0"/>
              <a:t>        20</a:t>
            </a:r>
            <a:r>
              <a:rPr lang="zh-CN" altLang="en-US" dirty="0" smtClean="0"/>
              <a:t>世纪</a:t>
            </a:r>
            <a:r>
              <a:rPr lang="en-US" dirty="0" smtClean="0"/>
              <a:t>80</a:t>
            </a:r>
            <a:r>
              <a:rPr lang="zh-CN" altLang="en-US" dirty="0" smtClean="0"/>
              <a:t>年代初期，软件和</a:t>
            </a:r>
            <a:r>
              <a:rPr lang="en-US" dirty="0" smtClean="0"/>
              <a:t>IT</a:t>
            </a:r>
            <a:r>
              <a:rPr lang="zh-CN" altLang="en-US" dirty="0" smtClean="0"/>
              <a:t>行业进入了大发展，软件趋向大型化、高复杂度，软件的质量越来越重要。这个时候，一些软件测试的基础理论和实用技术开始形成，并且人们开始为软件开发设计了各种流程和管理方法，软件开发的方式也逐渐由混乱无序的开发过程过渡到结构化的开发过程，以结构化分析与设计、结构化评审、结构化程序设计以及结构化测试为特征。人们还将“质量”的概念融入其中，软件测试定义发生了改变，测试不单纯是一个发现错误的过程，而且将测试作为软件</a:t>
            </a:r>
            <a:r>
              <a:rPr lang="en-US" dirty="0" err="1" smtClean="0"/>
              <a:t>质量保证</a:t>
            </a:r>
            <a:r>
              <a:rPr lang="zh-CN" altLang="en-US" dirty="0" smtClean="0"/>
              <a:t>（</a:t>
            </a:r>
            <a:r>
              <a:rPr lang="en-US" dirty="0" smtClean="0"/>
              <a:t>SQA</a:t>
            </a:r>
            <a:r>
              <a:rPr lang="zh-CN" altLang="en-US" dirty="0" smtClean="0"/>
              <a:t>）的主要职能，包含软件质量评价的内容。此时软件开发人员和测试人员开始坐在一起探讨软件工程和测试问题。软件测试已有了行业标准（</a:t>
            </a:r>
            <a:r>
              <a:rPr lang="en-US" dirty="0" smtClean="0"/>
              <a:t>IEEE/ANSI </a:t>
            </a:r>
            <a:r>
              <a:rPr lang="zh-CN" altLang="en-US" dirty="0" smtClean="0"/>
              <a:t>），软件测试已成为一个专业，需要运用专门的方法和手段，需要专门人才和专家来承担。</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a:t>
            </a:r>
            <a:r>
              <a:rPr lang="zh-CN" altLang="en-US" dirty="0" smtClean="0"/>
              <a:t>、什么是软件测试</a:t>
            </a:r>
            <a:endParaRPr lang="zh-CN" altLang="en-US" dirty="0"/>
          </a:p>
        </p:txBody>
      </p:sp>
      <p:sp>
        <p:nvSpPr>
          <p:cNvPr id="3" name="内容占位符 2"/>
          <p:cNvSpPr>
            <a:spLocks noGrp="1"/>
          </p:cNvSpPr>
          <p:nvPr>
            <p:ph idx="1"/>
          </p:nvPr>
        </p:nvSpPr>
        <p:spPr/>
        <p:txBody>
          <a:bodyPr/>
          <a:lstStyle/>
          <a:p>
            <a:r>
              <a:rPr lang="zh-CN" altLang="en-US" dirty="0" smtClean="0"/>
              <a:t>软件测试下的定义是：“使用人工或自动的手段来运行或测定某个软件系统的过程，其目的在于检验它是否满足规定的需求或弄清预期结果与实际结果之间的差别”。这个定义明确指出：软件测试的目的是为了检验软件系统是否满足需求。它再也不是一个一次性的，而且只是开发后期的活动，而是与整个开发流程融合成一体。</a:t>
            </a:r>
          </a:p>
          <a:p>
            <a:r>
              <a:rPr lang="zh-CN" altLang="en-US" dirty="0" smtClean="0"/>
              <a:t>扩展定义：软件测试就是在软件投入运行前，对软件需求分析、设计规格说明和编码的最终复审，是软件质量保证的关键步骤。</a:t>
            </a:r>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、什么是软件测试</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广义的软件测试是由确认、验证、测试</a:t>
            </a:r>
            <a:r>
              <a:rPr lang="en-US" dirty="0" smtClean="0"/>
              <a:t>3</a:t>
            </a:r>
            <a:r>
              <a:rPr lang="zh-CN" altLang="en-US" dirty="0" smtClean="0"/>
              <a:t>个方面组成。</a:t>
            </a:r>
          </a:p>
          <a:p>
            <a:pPr lvl="0"/>
            <a:r>
              <a:rPr lang="zh-CN" altLang="en-US" dirty="0" smtClean="0"/>
              <a:t>确认：评估将要开发的软件产品是否正确无误、可行和有价值的。确认意味着确保一个待开发软件是正确无误的，是对软件开发构想的检测。主要体现在计划阶段、需求分析阶段，也会出现在测试阶段。</a:t>
            </a:r>
          </a:p>
          <a:p>
            <a:pPr lvl="0"/>
            <a:r>
              <a:rPr lang="zh-CN" altLang="en-US" dirty="0" smtClean="0"/>
              <a:t>验证：检测软件开发的每个阶段、每个步骤结果是否正确无误，是否与软件开发各阶段的要求或期望的结果相一致。验证意味着确保软件会正确无误地实现软件的需求，开发过程是沿着正确的方向进行的。主要体现在设计阶段、编码阶段。</a:t>
            </a:r>
          </a:p>
          <a:p>
            <a:pPr lvl="0"/>
            <a:r>
              <a:rPr lang="zh-CN" altLang="en-US" dirty="0" smtClean="0"/>
              <a:t>测试：与狭隘的测试概念统一。主要体现在编码阶段和测试阶段。</a:t>
            </a:r>
          </a:p>
          <a:p>
            <a:pPr lvl="0"/>
            <a:r>
              <a:rPr lang="zh-CN" altLang="en-US" dirty="0" smtClean="0"/>
              <a:t>确认、验证与测试是相辅相成的。确认产生验证和测试的标准，验证和测试帮助完成确认。</a:t>
            </a:r>
          </a:p>
          <a:p>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3.1</a:t>
            </a:r>
            <a:r>
              <a:rPr lang="zh-CN" altLang="en-US" dirty="0" smtClean="0"/>
              <a:t>、软件缺陷的定义</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名词解释：</a:t>
            </a:r>
            <a:endParaRPr lang="en-US" altLang="zh-CN" dirty="0" smtClean="0"/>
          </a:p>
          <a:p>
            <a:pPr lvl="1"/>
            <a:r>
              <a:rPr lang="zh-CN" altLang="en-US" dirty="0" smtClean="0"/>
              <a:t>软件错误（</a:t>
            </a:r>
            <a:r>
              <a:rPr lang="en-US" dirty="0" smtClean="0"/>
              <a:t>software error</a:t>
            </a:r>
            <a:r>
              <a:rPr lang="zh-CN" altLang="en-US" dirty="0" smtClean="0"/>
              <a:t>）：指在软件生存期内的不希望或不可接受的人为错误，其结果是导致软件缺陷的产生；</a:t>
            </a:r>
          </a:p>
          <a:p>
            <a:pPr lvl="1"/>
            <a:r>
              <a:rPr lang="zh-CN" altLang="en-US" dirty="0" smtClean="0"/>
              <a:t>软件缺陷（</a:t>
            </a:r>
            <a:r>
              <a:rPr lang="en-US" dirty="0" smtClean="0"/>
              <a:t>software defeat</a:t>
            </a:r>
            <a:r>
              <a:rPr lang="zh-CN" altLang="en-US" dirty="0" smtClean="0"/>
              <a:t>）：存在于软件之中的那些不希望或不可接受的偏差，如少一个逗点、多一个语句等；</a:t>
            </a:r>
          </a:p>
          <a:p>
            <a:pPr lvl="1"/>
            <a:r>
              <a:rPr lang="zh-CN" altLang="en-US" dirty="0" smtClean="0"/>
              <a:t>软件故障（</a:t>
            </a:r>
            <a:r>
              <a:rPr lang="en-US" dirty="0" smtClean="0"/>
              <a:t>software fault</a:t>
            </a:r>
            <a:r>
              <a:rPr lang="zh-CN" altLang="en-US" dirty="0" smtClean="0"/>
              <a:t>）：软件运行过程中出现的一种不希望或不可接受的内部状态；</a:t>
            </a:r>
          </a:p>
          <a:p>
            <a:pPr lvl="1"/>
            <a:r>
              <a:rPr lang="zh-CN" altLang="en-US" dirty="0" smtClean="0"/>
              <a:t>软件失效（</a:t>
            </a:r>
            <a:r>
              <a:rPr lang="en-US" dirty="0" smtClean="0"/>
              <a:t>software failure</a:t>
            </a:r>
            <a:r>
              <a:rPr lang="zh-CN" altLang="en-US" dirty="0" smtClean="0"/>
              <a:t>）：指软件运行时产生的一种不希望或不可接受的外部行为结果。</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a:t>
            </a:r>
            <a:r>
              <a:rPr lang="zh-CN" altLang="en-US" dirty="0" smtClean="0"/>
              <a:t>、缺陷跟踪</a:t>
            </a:r>
            <a:endParaRPr lang="zh-CN" altLang="en-US" dirty="0"/>
          </a:p>
        </p:txBody>
      </p:sp>
      <p:sp>
        <p:nvSpPr>
          <p:cNvPr id="3" name="内容占位符 2"/>
          <p:cNvSpPr>
            <a:spLocks noGrp="1"/>
          </p:cNvSpPr>
          <p:nvPr>
            <p:ph idx="1"/>
          </p:nvPr>
        </p:nvSpPr>
        <p:spPr/>
        <p:txBody>
          <a:bodyPr/>
          <a:lstStyle/>
          <a:p>
            <a:r>
              <a:rPr lang="zh-CN" altLang="en-US" dirty="0" smtClean="0"/>
              <a:t>        缺陷跟踪管理是软件测试工作的一个重要部分，软件测试的目的是为了尽早发现软件系统中的缺陷，因此，对缺陷进行跟踪管理，确保每个被发现的缺陷都能够及时得到处理是测试工作的一项重要内容。</a:t>
            </a:r>
            <a:endParaRPr lang="en-US" altLang="zh-CN" dirty="0" smtClean="0"/>
          </a:p>
          <a:p>
            <a:r>
              <a:rPr lang="en-US" altLang="zh-CN" dirty="0" smtClean="0"/>
              <a:t>3.2.1</a:t>
            </a:r>
            <a:r>
              <a:rPr lang="zh-CN" altLang="en-US" dirty="0" smtClean="0"/>
              <a:t>、缺陷跟踪的目的</a:t>
            </a:r>
            <a:endParaRPr lang="en-US" altLang="zh-CN" dirty="0" smtClean="0"/>
          </a:p>
          <a:p>
            <a:r>
              <a:rPr lang="zh-CN" altLang="en-US" dirty="0" smtClean="0"/>
              <a:t>        缺陷能够引起软件运行时产生的一种不希望或不可接受的外部行为结果，软件测试过程简单说就是围绕缺陷进行的，对缺陷的跟踪管理一般而言需要达到以下的目标：</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3.2.1</a:t>
            </a:r>
            <a:r>
              <a:rPr lang="zh-CN" altLang="en-US" dirty="0" smtClean="0"/>
              <a:t>、缺陷跟踪的目的</a:t>
            </a:r>
            <a:endParaRPr lang="zh-CN" altLang="en-US" dirty="0"/>
          </a:p>
        </p:txBody>
      </p:sp>
      <p:sp>
        <p:nvSpPr>
          <p:cNvPr id="3" name="内容占位符 2"/>
          <p:cNvSpPr>
            <a:spLocks noGrp="1"/>
          </p:cNvSpPr>
          <p:nvPr>
            <p:ph idx="1"/>
          </p:nvPr>
        </p:nvSpPr>
        <p:spPr/>
        <p:txBody>
          <a:bodyPr>
            <a:normAutofit lnSpcReduction="10000"/>
          </a:bodyPr>
          <a:lstStyle/>
          <a:p>
            <a:pPr lvl="0"/>
            <a:r>
              <a:rPr lang="zh-CN" altLang="en-US" dirty="0" smtClean="0"/>
              <a:t>确保每个被发现的缺陷都能够被解决；这里解决的意思不一定是被修正，也可能是其他处理方式（例如，在下一个版本中修正或是不修正），总之，对每个被发现的</a:t>
            </a:r>
            <a:r>
              <a:rPr lang="en-US" dirty="0" smtClean="0"/>
              <a:t>BUG</a:t>
            </a:r>
            <a:r>
              <a:rPr lang="zh-CN" altLang="en-US" dirty="0" smtClean="0"/>
              <a:t>的处理方式必须能够在开发组织中达到一致。</a:t>
            </a:r>
          </a:p>
          <a:p>
            <a:pPr lvl="0"/>
            <a:r>
              <a:rPr lang="zh-CN" altLang="en-US" dirty="0" smtClean="0"/>
              <a:t>收集缺陷数据并根据缺陷趋势曲线识别测试过程的阶段；决定测试过程是否结束有很多种方式，通过缺陷趋势曲线来确定测试过程是否结束是常用并且较为有效的一种方式。</a:t>
            </a:r>
          </a:p>
          <a:p>
            <a:pPr lvl="0"/>
            <a:r>
              <a:rPr lang="zh-CN" altLang="en-US" dirty="0" smtClean="0"/>
              <a:t>收集缺陷数据并在其上进行数据分析，作为组织的过程财富。</a:t>
            </a:r>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280</TotalTime>
  <Words>3644</Words>
  <Application>Microsoft Office PowerPoint</Application>
  <PresentationFormat>全屏显示(4:3)</PresentationFormat>
  <Paragraphs>158</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流畅</vt:lpstr>
      <vt:lpstr>第一章 测试基础的概述</vt:lpstr>
      <vt:lpstr>本章要点</vt:lpstr>
      <vt:lpstr>1、测试测试的背景</vt:lpstr>
      <vt:lpstr>1、测试测试的背景</vt:lpstr>
      <vt:lpstr>2、什么是软件测试</vt:lpstr>
      <vt:lpstr>2、什么是软件测试</vt:lpstr>
      <vt:lpstr>3.1、软件缺陷的定义</vt:lpstr>
      <vt:lpstr>3.2、缺陷跟踪</vt:lpstr>
      <vt:lpstr>3.2.1、缺陷跟踪的目的</vt:lpstr>
      <vt:lpstr>3.2.2、缺陷的来源</vt:lpstr>
      <vt:lpstr>3.2.3、错误与缺陷的分布</vt:lpstr>
      <vt:lpstr>4.1、软件测试的复杂性</vt:lpstr>
      <vt:lpstr>4.1、软件测试的复杂性</vt:lpstr>
      <vt:lpstr>4.1、软件测试的复杂性</vt:lpstr>
      <vt:lpstr>4.1、软件测试的复杂性</vt:lpstr>
      <vt:lpstr>4.1、软件测试的复杂性</vt:lpstr>
      <vt:lpstr>4.1、软件测试的复杂性</vt:lpstr>
      <vt:lpstr>4.2、软件测试的经济性分析</vt:lpstr>
      <vt:lpstr>5、软件测试人员应具备的素质</vt:lpstr>
      <vt:lpstr>5、软件测试人员应具备的素质</vt:lpstr>
      <vt:lpstr>5、软件测试人员应具备的素质</vt:lpstr>
      <vt:lpstr>6、缺陷跟踪管理流程</vt:lpstr>
      <vt:lpstr>6、缺陷跟踪管理流程</vt:lpstr>
      <vt:lpstr>6.1、BUG的流转状态关键字 </vt:lpstr>
      <vt:lpstr>6.2、BUG的解决关键字 </vt:lpstr>
      <vt:lpstr>6.2、BUG的解决关键字 </vt:lpstr>
      <vt:lpstr>6.3、BUG的严重等级 </vt:lpstr>
      <vt:lpstr>6.3、BUG的严重等级 </vt:lpstr>
      <vt:lpstr>6.4、BUG处理的优先等级 </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sony</dc:creator>
  <cp:lastModifiedBy>sony</cp:lastModifiedBy>
  <cp:revision>20</cp:revision>
  <dcterms:created xsi:type="dcterms:W3CDTF">2012-08-21T02:28:49Z</dcterms:created>
  <dcterms:modified xsi:type="dcterms:W3CDTF">2012-09-02T09:33:33Z</dcterms:modified>
</cp:coreProperties>
</file>