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bookmarkIdSeed="2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45"/>
  </p:notesMasterIdLst>
  <p:sldIdLst>
    <p:sldId id="256" r:id="rId5"/>
    <p:sldId id="261" r:id="rId6"/>
    <p:sldId id="305" r:id="rId7"/>
    <p:sldId id="289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5" r:id="rId38"/>
    <p:sldId id="354" r:id="rId39"/>
    <p:sldId id="356" r:id="rId40"/>
    <p:sldId id="357" r:id="rId41"/>
    <p:sldId id="358" r:id="rId42"/>
    <p:sldId id="359" r:id="rId43"/>
    <p:sldId id="268" r:id="rId44"/>
  </p:sldIdLst>
  <p:sldSz cx="9144000" cy="6858000" type="screen4x3"/>
  <p:notesSz cx="6858000" cy="9144000"/>
  <p:custDataLst>
    <p:tags r:id="rId46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37F9"/>
    <a:srgbClr val="F2F2F2"/>
    <a:srgbClr val="858585"/>
    <a:srgbClr val="638EB1"/>
    <a:srgbClr val="595959"/>
    <a:srgbClr val="497193"/>
    <a:srgbClr val="33C6D6"/>
    <a:srgbClr val="0768AD"/>
    <a:srgbClr val="40404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/>
    <p:restoredTop sz="94660"/>
  </p:normalViewPr>
  <p:slideViewPr>
    <p:cSldViewPr snapToGrid="0">
      <p:cViewPr>
        <p:scale>
          <a:sx n="96" d="100"/>
          <a:sy n="96" d="100"/>
        </p:scale>
        <p:origin x="-438" y="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67E44B-1382-452E-9BCB-BD446962BE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1681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pPr lvl="0" algn="r"/>
              <a:t>2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78114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57C986-B800-4456-8C04-1DBD7612AC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2017/7/10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57C986-B800-4456-8C04-1DBD7612AC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2017/7/10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4488" y="147638"/>
            <a:ext cx="66119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 rot="21591943">
            <a:off x="3276600" y="2403475"/>
            <a:ext cx="2751138" cy="1108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上课啦</a:t>
            </a:r>
          </a:p>
        </p:txBody>
      </p:sp>
      <p:sp>
        <p:nvSpPr>
          <p:cNvPr id="9" name="文本框 8"/>
          <p:cNvSpPr txBox="1"/>
          <p:nvPr/>
        </p:nvSpPr>
        <p:spPr>
          <a:xfrm rot="21592248">
            <a:off x="3225554" y="3463940"/>
            <a:ext cx="2811040" cy="276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POWERPOINT TEMPALTE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．顺序栈的基本概念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顺序</a:t>
            </a:r>
            <a:r>
              <a:rPr lang="zh-CN" altLang="zh-CN" sz="1600" dirty="0" smtClean="0"/>
              <a:t>栈，即栈的顺序存储结构，是利用一组地址连续的存储单元依次存放自栈底到栈顶的数据元素。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通常</a:t>
            </a:r>
            <a:r>
              <a:rPr lang="zh-CN" altLang="zh-CN" sz="1600" dirty="0" smtClean="0"/>
              <a:t>用一维数组</a:t>
            </a:r>
            <a:r>
              <a:rPr lang="en-US" altLang="zh-CN" sz="1600" dirty="0" smtClean="0"/>
              <a:t>stack[0.. </a:t>
            </a:r>
            <a:r>
              <a:rPr lang="en-US" altLang="zh-CN" sz="1600" dirty="0" err="1" smtClean="0"/>
              <a:t>stackSize</a:t>
            </a:r>
            <a:r>
              <a:rPr lang="en-US" altLang="zh-CN" sz="1600" dirty="0" smtClean="0"/>
              <a:t> -1]</a:t>
            </a:r>
            <a:r>
              <a:rPr lang="zh-CN" altLang="zh-CN" sz="1600" dirty="0" smtClean="0"/>
              <a:t>来实现栈的顺序存储，大小</a:t>
            </a:r>
            <a:r>
              <a:rPr lang="en-US" altLang="zh-CN" sz="1600" dirty="0" err="1" smtClean="0"/>
              <a:t>stackSize</a:t>
            </a:r>
            <a:r>
              <a:rPr lang="zh-CN" altLang="zh-CN" sz="1600" dirty="0" smtClean="0"/>
              <a:t>预先定义。</a:t>
            </a:r>
            <a:r>
              <a:rPr lang="en-US" altLang="zh-CN" sz="1600" dirty="0" smtClean="0"/>
              <a:t>stack[0]</a:t>
            </a:r>
            <a:r>
              <a:rPr lang="zh-CN" altLang="zh-CN" sz="1600" dirty="0" smtClean="0"/>
              <a:t>端表示栈底，设一个整型指针</a:t>
            </a:r>
            <a:r>
              <a:rPr lang="en-US" altLang="zh-CN" sz="1600" dirty="0" smtClean="0"/>
              <a:t>top</a:t>
            </a:r>
            <a:r>
              <a:rPr lang="zh-CN" altLang="zh-CN" sz="1600" dirty="0" smtClean="0"/>
              <a:t>指向栈顶元素，</a:t>
            </a:r>
            <a:r>
              <a:rPr lang="en-US" altLang="zh-CN" sz="1600" dirty="0" smtClean="0"/>
              <a:t>top= -1</a:t>
            </a:r>
            <a:r>
              <a:rPr lang="zh-CN" altLang="zh-CN" sz="1600" dirty="0" smtClean="0"/>
              <a:t>时为空栈；每进栈一个元素，指针</a:t>
            </a:r>
            <a:r>
              <a:rPr lang="en-US" altLang="zh-CN" sz="1600" dirty="0" smtClean="0"/>
              <a:t>top</a:t>
            </a:r>
            <a:r>
              <a:rPr lang="zh-CN" altLang="zh-CN" sz="1600" dirty="0" smtClean="0"/>
              <a:t>加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；每出栈一个元素，指针</a:t>
            </a:r>
            <a:r>
              <a:rPr lang="en-US" altLang="zh-CN" sz="1600" dirty="0" smtClean="0"/>
              <a:t>top</a:t>
            </a:r>
            <a:r>
              <a:rPr lang="zh-CN" altLang="zh-CN" sz="1600" dirty="0" smtClean="0"/>
              <a:t>减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；</a:t>
            </a:r>
            <a:r>
              <a:rPr lang="en-US" altLang="zh-CN" sz="1600" dirty="0" smtClean="0"/>
              <a:t>top=</a:t>
            </a:r>
            <a:r>
              <a:rPr lang="en-US" altLang="zh-CN" sz="1600" dirty="0" err="1" smtClean="0"/>
              <a:t>stackSize</a:t>
            </a:r>
            <a:r>
              <a:rPr lang="en-US" altLang="zh-CN" sz="1600" dirty="0" smtClean="0"/>
              <a:t> -1</a:t>
            </a:r>
            <a:r>
              <a:rPr lang="zh-CN" altLang="zh-CN" sz="1600" dirty="0" smtClean="0"/>
              <a:t>时表示栈满。图</a:t>
            </a:r>
            <a:r>
              <a:rPr lang="en-US" altLang="zh-CN" sz="1600" dirty="0" smtClean="0"/>
              <a:t>3.2</a:t>
            </a:r>
            <a:r>
              <a:rPr lang="zh-CN" altLang="zh-CN" sz="1600" dirty="0" smtClean="0"/>
              <a:t>表示了顺序栈中数据元素和栈顶指针之间的对应关系。</a:t>
            </a:r>
            <a:endParaRPr lang="zh-CN" altLang="zh-CN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668" y="3319669"/>
            <a:ext cx="52673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2</a:t>
            </a:r>
            <a:r>
              <a:rPr lang="zh-CN" altLang="zh-CN" sz="1600" b="1" dirty="0" smtClean="0"/>
              <a:t>．顺序栈的类定义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class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ArrStack</a:t>
            </a:r>
            <a:r>
              <a:rPr lang="en-US" altLang="zh-CN" sz="1600" dirty="0" smtClean="0"/>
              <a:t> { //</a:t>
            </a:r>
            <a:r>
              <a:rPr lang="zh-CN" altLang="zh-CN" sz="1600" dirty="0" smtClean="0"/>
              <a:t>定义顺序栈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private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[] stack;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private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top;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ArrStack</a:t>
            </a:r>
            <a:r>
              <a:rPr lang="en-US" altLang="zh-CN" sz="1600" dirty="0" smtClean="0"/>
              <a:t>(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size) { //</a:t>
            </a:r>
            <a:r>
              <a:rPr lang="zh-CN" altLang="zh-CN" sz="1600" dirty="0" smtClean="0"/>
              <a:t>构造方法 </a:t>
            </a:r>
          </a:p>
          <a:p>
            <a:r>
              <a:rPr lang="en-US" altLang="zh-CN" sz="1600" dirty="0" smtClean="0"/>
              <a:t>		stack = </a:t>
            </a:r>
            <a:r>
              <a:rPr lang="en-US" altLang="zh-CN" sz="1600" b="1" dirty="0" smtClean="0"/>
              <a:t>new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[size];</a:t>
            </a:r>
            <a:endParaRPr lang="zh-CN" altLang="zh-CN" sz="1600" dirty="0" smtClean="0"/>
          </a:p>
          <a:p>
            <a:r>
              <a:rPr lang="en-US" altLang="zh-CN" sz="1600" dirty="0" smtClean="0"/>
              <a:t>		top = -1;</a:t>
            </a:r>
            <a:endParaRPr lang="zh-CN" altLang="zh-CN" sz="1600" dirty="0" smtClean="0"/>
          </a:p>
          <a:p>
            <a:r>
              <a:rPr lang="en-US" altLang="zh-CN" sz="1600" dirty="0" smtClean="0"/>
              <a:t>	}</a:t>
            </a:r>
            <a:endParaRPr lang="zh-CN" altLang="zh-CN" sz="1600" dirty="0" smtClean="0"/>
          </a:p>
          <a:p>
            <a:r>
              <a:rPr lang="en-US" altLang="zh-CN" sz="1600" dirty="0" smtClean="0"/>
              <a:t>	//</a:t>
            </a:r>
            <a:r>
              <a:rPr lang="zh-CN" altLang="zh-CN" sz="1600" dirty="0" smtClean="0"/>
              <a:t>成员方法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final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[] </a:t>
            </a:r>
            <a:r>
              <a:rPr lang="en-US" altLang="zh-CN" sz="1600" dirty="0" err="1" smtClean="0"/>
              <a:t>getStack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	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stack;</a:t>
            </a:r>
            <a:endParaRPr lang="zh-CN" altLang="zh-CN" sz="1600" dirty="0" smtClean="0"/>
          </a:p>
          <a:p>
            <a:r>
              <a:rPr lang="en-US" altLang="zh-CN" sz="1600" dirty="0" smtClean="0"/>
              <a:t>	}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final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setStack</a:t>
            </a:r>
            <a:r>
              <a:rPr lang="en-US" altLang="zh-CN" sz="1600" dirty="0" smtClean="0"/>
              <a:t>(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[] stack) {</a:t>
            </a:r>
            <a:endParaRPr lang="zh-CN" altLang="zh-CN" sz="1600" dirty="0" smtClean="0"/>
          </a:p>
          <a:p>
            <a:r>
              <a:rPr lang="en-US" altLang="zh-CN" sz="1600" dirty="0" smtClean="0"/>
              <a:t>		</a:t>
            </a:r>
            <a:r>
              <a:rPr lang="en-US" altLang="zh-CN" sz="1600" b="1" dirty="0" err="1" smtClean="0"/>
              <a:t>this</a:t>
            </a:r>
            <a:r>
              <a:rPr lang="en-US" altLang="zh-CN" sz="1600" dirty="0" err="1" smtClean="0"/>
              <a:t>.stack</a:t>
            </a:r>
            <a:r>
              <a:rPr lang="en-US" altLang="zh-CN" sz="1600" dirty="0" smtClean="0"/>
              <a:t> = stack;</a:t>
            </a:r>
            <a:endParaRPr lang="zh-CN" altLang="zh-CN" sz="1600" dirty="0" smtClean="0"/>
          </a:p>
          <a:p>
            <a:r>
              <a:rPr lang="en-US" altLang="zh-CN" sz="1600" dirty="0" smtClean="0"/>
              <a:t>	}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final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getTop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	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top;</a:t>
            </a:r>
            <a:endParaRPr lang="zh-CN" altLang="zh-CN" sz="1600" dirty="0" smtClean="0"/>
          </a:p>
          <a:p>
            <a:r>
              <a:rPr lang="en-US" altLang="zh-CN" sz="1600" dirty="0" smtClean="0"/>
              <a:t>	}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final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setTop</a:t>
            </a:r>
            <a:r>
              <a:rPr lang="en-US" altLang="zh-CN" sz="1600" dirty="0" smtClean="0"/>
              <a:t>(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top) {</a:t>
            </a:r>
            <a:endParaRPr lang="zh-CN" altLang="zh-CN" sz="1600" dirty="0" smtClean="0"/>
          </a:p>
          <a:p>
            <a:r>
              <a:rPr lang="en-US" altLang="zh-CN" sz="1600" dirty="0" smtClean="0"/>
              <a:t>		</a:t>
            </a:r>
            <a:r>
              <a:rPr lang="en-US" altLang="zh-CN" sz="1600" b="1" dirty="0" err="1" smtClean="0"/>
              <a:t>this</a:t>
            </a:r>
            <a:r>
              <a:rPr lang="en-US" altLang="zh-CN" sz="1600" dirty="0" err="1" smtClean="0"/>
              <a:t>.top</a:t>
            </a:r>
            <a:r>
              <a:rPr lang="en-US" altLang="zh-CN" sz="1600" dirty="0" smtClean="0"/>
              <a:t> = top;</a:t>
            </a:r>
            <a:endParaRPr lang="zh-CN" altLang="zh-CN" sz="1600" dirty="0" smtClean="0"/>
          </a:p>
          <a:p>
            <a:r>
              <a:rPr lang="en-US" altLang="zh-CN" sz="1600" dirty="0" smtClean="0"/>
              <a:t>	}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3</a:t>
            </a:r>
            <a:r>
              <a:rPr lang="zh-CN" altLang="zh-CN" sz="1600" b="1" dirty="0" smtClean="0"/>
              <a:t>．顺序栈的基本运算</a:t>
            </a:r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）初始化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initStack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将顺序栈置空</a:t>
            </a:r>
          </a:p>
          <a:p>
            <a:r>
              <a:rPr lang="en-US" altLang="zh-CN" sz="1600" dirty="0" smtClean="0"/>
              <a:t>	top = -1;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</a:p>
          <a:p>
            <a:endParaRPr lang="zh-CN" altLang="zh-CN" sz="1600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zh-CN" sz="1600" dirty="0" smtClean="0"/>
              <a:t>）判栈空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boolean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stackEmpty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//</a:t>
            </a:r>
            <a:r>
              <a:rPr lang="zh-CN" altLang="zh-CN" sz="1600" dirty="0" smtClean="0"/>
              <a:t>判断一个栈是否为空，若空，返回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(top == -1);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</a:p>
          <a:p>
            <a:endParaRPr lang="zh-CN" altLang="zh-CN" sz="1600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zh-CN" sz="1600" dirty="0" smtClean="0"/>
              <a:t>）判栈满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boolean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stackFull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判断一个栈是否已满，若满，返回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if</a:t>
            </a:r>
            <a:r>
              <a:rPr lang="en-US" altLang="zh-CN" sz="1600" dirty="0" smtClean="0"/>
              <a:t> (top == stack.length-1)</a:t>
            </a:r>
            <a:endParaRPr lang="zh-CN" altLang="zh-CN" sz="1600" dirty="0" smtClean="0"/>
          </a:p>
          <a:p>
            <a:r>
              <a:rPr lang="en-US" altLang="zh-CN" sz="1600" dirty="0" smtClean="0"/>
              <a:t>		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true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else</a:t>
            </a:r>
            <a:endParaRPr lang="zh-CN" altLang="zh-CN" sz="1600" dirty="0" smtClean="0"/>
          </a:p>
          <a:p>
            <a:r>
              <a:rPr lang="en-US" altLang="zh-CN" sz="1600" dirty="0" smtClean="0"/>
              <a:t>		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false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3</a:t>
            </a:r>
            <a:r>
              <a:rPr lang="zh-CN" altLang="zh-CN" sz="1600" b="1" dirty="0" smtClean="0"/>
              <a:t>．顺序栈的基本运算</a:t>
            </a:r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4</a:t>
            </a:r>
            <a:r>
              <a:rPr lang="zh-CN" altLang="zh-CN" sz="1600" dirty="0" smtClean="0"/>
              <a:t>）进栈</a:t>
            </a:r>
          </a:p>
          <a:p>
            <a:r>
              <a:rPr lang="en-US" altLang="zh-CN" sz="1600" b="1" dirty="0" smtClean="0"/>
              <a:t>public void </a:t>
            </a:r>
            <a:r>
              <a:rPr lang="en-US" altLang="zh-CN" sz="1600" dirty="0" smtClean="0"/>
              <a:t>push(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e) {</a:t>
            </a:r>
            <a:endParaRPr lang="zh-CN" altLang="zh-CN" sz="1600" dirty="0" smtClean="0"/>
          </a:p>
          <a:p>
            <a:r>
              <a:rPr lang="en-US" altLang="zh-CN" sz="1600" dirty="0" smtClean="0"/>
              <a:t>	//</a:t>
            </a:r>
            <a:r>
              <a:rPr lang="zh-CN" altLang="zh-CN" sz="1600" dirty="0" smtClean="0"/>
              <a:t>入栈操作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if</a:t>
            </a:r>
            <a:r>
              <a:rPr lang="en-US" altLang="zh-CN" sz="1600" dirty="0" smtClean="0"/>
              <a:t> (</a:t>
            </a:r>
            <a:r>
              <a:rPr lang="en-US" altLang="zh-CN" sz="1600" dirty="0" err="1" smtClean="0"/>
              <a:t>stackFull</a:t>
            </a:r>
            <a:r>
              <a:rPr lang="en-US" altLang="zh-CN" sz="1600" dirty="0" smtClean="0"/>
              <a:t>()) { //</a:t>
            </a:r>
            <a:r>
              <a:rPr lang="zh-CN" altLang="zh-CN" sz="1600" dirty="0" smtClean="0"/>
              <a:t>判栈满</a:t>
            </a:r>
          </a:p>
          <a:p>
            <a:r>
              <a:rPr lang="en-US" altLang="zh-CN" sz="1600" dirty="0" smtClean="0"/>
              <a:t>		</a:t>
            </a:r>
            <a:r>
              <a:rPr lang="en-US" altLang="zh-CN" sz="1600" dirty="0" err="1" smtClean="0"/>
              <a:t>System.</a:t>
            </a:r>
            <a:r>
              <a:rPr lang="en-US" altLang="zh-CN" sz="1600" i="1" dirty="0" err="1" smtClean="0"/>
              <a:t>out</a:t>
            </a:r>
            <a:r>
              <a:rPr lang="en-US" altLang="zh-CN" sz="1600" dirty="0" err="1" smtClean="0"/>
              <a:t>.println</a:t>
            </a:r>
            <a:r>
              <a:rPr lang="en-US" altLang="zh-CN" sz="1600" dirty="0" smtClean="0"/>
              <a:t>("</a:t>
            </a:r>
            <a:r>
              <a:rPr lang="zh-CN" altLang="zh-CN" sz="1600" dirty="0" smtClean="0"/>
              <a:t>栈满</a:t>
            </a:r>
            <a:r>
              <a:rPr lang="en-US" altLang="zh-CN" sz="1600" dirty="0" smtClean="0"/>
              <a:t>");//</a:t>
            </a:r>
            <a:r>
              <a:rPr lang="zh-CN" altLang="zh-CN" sz="1600" dirty="0" smtClean="0"/>
              <a:t>返回出错信息，退出运行</a:t>
            </a:r>
          </a:p>
          <a:p>
            <a:r>
              <a:rPr lang="en-US" altLang="zh-CN" sz="1600" dirty="0" smtClean="0"/>
              <a:t>		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r>
              <a:rPr lang="en-US" altLang="zh-CN" sz="1600" dirty="0" smtClean="0"/>
              <a:t>	}</a:t>
            </a:r>
            <a:endParaRPr lang="zh-CN" altLang="zh-CN" sz="1600" dirty="0" smtClean="0"/>
          </a:p>
          <a:p>
            <a:r>
              <a:rPr lang="en-US" altLang="zh-CN" sz="1600" dirty="0" smtClean="0"/>
              <a:t>	stack[++top] = e; //</a:t>
            </a:r>
            <a:r>
              <a:rPr lang="zh-CN" altLang="zh-CN" sz="1600" dirty="0" smtClean="0"/>
              <a:t>栈顶指针加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后将</a:t>
            </a:r>
            <a:r>
              <a:rPr lang="en-US" altLang="zh-CN" sz="1600" dirty="0" smtClean="0"/>
              <a:t>e</a:t>
            </a:r>
            <a:r>
              <a:rPr lang="zh-CN" altLang="zh-CN" sz="1600" dirty="0" smtClean="0"/>
              <a:t>入栈</a:t>
            </a:r>
          </a:p>
          <a:p>
            <a:r>
              <a:rPr lang="en-US" altLang="zh-CN" sz="1600" dirty="0" smtClean="0"/>
              <a:t>}</a:t>
            </a:r>
            <a:endParaRPr lang="zh-CN" altLang="zh-CN" sz="1600" dirty="0" smtClean="0"/>
          </a:p>
          <a:p>
            <a:endParaRPr lang="en-US" altLang="zh-CN" sz="1600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5</a:t>
            </a:r>
            <a:r>
              <a:rPr lang="zh-CN" altLang="zh-CN" sz="1600" dirty="0" smtClean="0"/>
              <a:t>）出栈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pop(){</a:t>
            </a:r>
            <a:endParaRPr lang="zh-CN" altLang="zh-CN" sz="1600" dirty="0" smtClean="0"/>
          </a:p>
          <a:p>
            <a:r>
              <a:rPr lang="en-US" altLang="zh-CN" sz="1600" dirty="0" smtClean="0"/>
              <a:t>	//</a:t>
            </a:r>
            <a:r>
              <a:rPr lang="zh-CN" altLang="zh-CN" sz="1600" dirty="0" smtClean="0"/>
              <a:t>出栈操作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if</a:t>
            </a:r>
            <a:r>
              <a:rPr lang="en-US" altLang="zh-CN" sz="1600" dirty="0" smtClean="0"/>
              <a:t> (</a:t>
            </a:r>
            <a:r>
              <a:rPr lang="en-US" altLang="zh-CN" sz="1600" dirty="0" err="1" smtClean="0"/>
              <a:t>stackEmpty</a:t>
            </a:r>
            <a:r>
              <a:rPr lang="en-US" altLang="zh-CN" sz="1600" dirty="0" smtClean="0"/>
              <a:t>())  //</a:t>
            </a:r>
            <a:r>
              <a:rPr lang="zh-CN" altLang="zh-CN" sz="1600" dirty="0" smtClean="0"/>
              <a:t>判栈空</a:t>
            </a:r>
          </a:p>
          <a:p>
            <a:r>
              <a:rPr lang="en-US" altLang="zh-CN" sz="1600" dirty="0" smtClean="0"/>
              <a:t>		</a:t>
            </a:r>
            <a:r>
              <a:rPr lang="en-US" altLang="zh-CN" sz="1600" dirty="0" err="1" smtClean="0"/>
              <a:t>System.</a:t>
            </a:r>
            <a:r>
              <a:rPr lang="en-US" altLang="zh-CN" sz="1600" i="1" dirty="0" err="1" smtClean="0"/>
              <a:t>out</a:t>
            </a:r>
            <a:r>
              <a:rPr lang="en-US" altLang="zh-CN" sz="1600" dirty="0" err="1" smtClean="0"/>
              <a:t>.println</a:t>
            </a:r>
            <a:r>
              <a:rPr lang="en-US" altLang="zh-CN" sz="1600" dirty="0" smtClean="0"/>
              <a:t>("</a:t>
            </a:r>
            <a:r>
              <a:rPr lang="zh-CN" altLang="zh-CN" sz="1600" dirty="0" smtClean="0"/>
              <a:t>空栈</a:t>
            </a:r>
            <a:r>
              <a:rPr lang="en-US" altLang="zh-CN" sz="1600" dirty="0" smtClean="0"/>
              <a:t>");//</a:t>
            </a:r>
            <a:r>
              <a:rPr lang="zh-CN" altLang="zh-CN" sz="1600" dirty="0" smtClean="0"/>
              <a:t>返回出错信息，退出运行</a:t>
            </a:r>
          </a:p>
          <a:p>
            <a:r>
              <a:rPr lang="en-US" altLang="zh-CN" sz="1600" dirty="0" smtClean="0"/>
              <a:t>	else</a:t>
            </a:r>
            <a:endParaRPr lang="zh-CN" altLang="zh-CN" sz="1600" dirty="0" smtClean="0"/>
          </a:p>
          <a:p>
            <a:r>
              <a:rPr lang="en-US" altLang="zh-CN" sz="1600" dirty="0" smtClean="0"/>
              <a:t>		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stackTop</a:t>
            </a:r>
            <a:r>
              <a:rPr lang="en-US" altLang="zh-CN" sz="1600" dirty="0" smtClean="0"/>
              <a:t>=stack[top--]; //</a:t>
            </a:r>
            <a:r>
              <a:rPr lang="zh-CN" altLang="zh-CN" sz="1600" dirty="0" smtClean="0"/>
              <a:t>栈顶元素放到变量</a:t>
            </a:r>
            <a:r>
              <a:rPr lang="en-US" altLang="zh-CN" sz="1600" dirty="0" err="1" smtClean="0"/>
              <a:t>stackTop</a:t>
            </a:r>
            <a:r>
              <a:rPr lang="zh-CN" altLang="zh-CN" sz="1600" dirty="0" smtClean="0"/>
              <a:t>，栈顶指针减</a:t>
            </a:r>
            <a:r>
              <a:rPr lang="en-US" altLang="zh-CN" sz="1600" dirty="0" smtClean="0"/>
              <a:t>1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 smtClean="0"/>
          </a:p>
          <a:p>
            <a:endParaRPr lang="en-US" altLang="zh-CN" sz="1600" b="1" dirty="0" smtClean="0"/>
          </a:p>
          <a:p>
            <a:endParaRPr lang="en-US" altLang="zh-CN" sz="1600" b="1" dirty="0" smtClean="0"/>
          </a:p>
          <a:p>
            <a:r>
              <a:rPr lang="zh-CN" altLang="zh-CN" sz="1600" b="1" dirty="0" smtClean="0"/>
              <a:t>以上</a:t>
            </a:r>
            <a:r>
              <a:rPr lang="zh-CN" altLang="zh-CN" sz="1600" b="1" dirty="0" smtClean="0"/>
              <a:t>运算都没有涉及任何循环语句，因此，时间复杂度均是</a:t>
            </a:r>
            <a:r>
              <a:rPr lang="en-US" altLang="zh-CN" sz="1600" b="1" dirty="0" smtClean="0"/>
              <a:t>O</a:t>
            </a:r>
            <a:r>
              <a:rPr lang="zh-CN" altLang="zh-CN" sz="1600" b="1" dirty="0" smtClean="0"/>
              <a:t>（</a:t>
            </a: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）。</a:t>
            </a:r>
          </a:p>
          <a:p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14676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/>
              <a:t>4</a:t>
            </a:r>
            <a:r>
              <a:rPr lang="zh-CN" altLang="zh-CN" sz="1600" b="1" dirty="0" smtClean="0"/>
              <a:t>．共享同一数组空间的双栈结构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当</a:t>
            </a:r>
            <a:r>
              <a:rPr lang="zh-CN" altLang="zh-CN" sz="1600" dirty="0" smtClean="0"/>
              <a:t>程序中同时使用两个栈时，可以将两个栈的栈底设在数组空间的两端，两个栈顶指针分别向中间延伸，如图</a:t>
            </a:r>
            <a:r>
              <a:rPr lang="en-US" altLang="zh-CN" sz="1600" dirty="0" smtClean="0"/>
              <a:t>3.3</a:t>
            </a:r>
            <a:r>
              <a:rPr lang="zh-CN" altLang="zh-CN" sz="1600" dirty="0" smtClean="0"/>
              <a:t>所示。当一个栈里的元素较多，超过数组空间的一半时，只要另一个栈的元素不多，那么前者就可以占用后者的部分存储空间。</a:t>
            </a:r>
          </a:p>
          <a:p>
            <a:endParaRPr lang="zh-CN" altLang="zh-CN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6473" y="3116745"/>
            <a:ext cx="6443703" cy="1773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3.2.3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栈的链式存储结构及其算法实现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．链栈的基本概念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链</a:t>
            </a:r>
            <a:r>
              <a:rPr lang="zh-CN" altLang="zh-CN" sz="1600" dirty="0" smtClean="0"/>
              <a:t>栈，即栈的链式存储结构。通常用不带头结点的单链表表示一个栈，设置一个栈顶指针</a:t>
            </a:r>
            <a:r>
              <a:rPr lang="en-US" altLang="zh-CN" sz="1600" dirty="0" smtClean="0"/>
              <a:t>top</a:t>
            </a:r>
            <a:r>
              <a:rPr lang="zh-CN" altLang="zh-CN" sz="1600" dirty="0" smtClean="0"/>
              <a:t>，进栈和出栈都在</a:t>
            </a:r>
            <a:r>
              <a:rPr lang="en-US" altLang="zh-CN" sz="1600" dirty="0" smtClean="0"/>
              <a:t>top</a:t>
            </a:r>
            <a:r>
              <a:rPr lang="zh-CN" altLang="zh-CN" sz="1600" dirty="0" smtClean="0"/>
              <a:t>端进行，如图</a:t>
            </a:r>
            <a:r>
              <a:rPr lang="en-US" altLang="zh-CN" sz="1600" dirty="0" smtClean="0"/>
              <a:t>3.4</a:t>
            </a:r>
            <a:r>
              <a:rPr lang="zh-CN" altLang="zh-CN" sz="1600" dirty="0" smtClean="0"/>
              <a:t>所示。栈顶指针就是链表的头指针。链栈是动态存储结构，元素个数动态变化，预先不需要指定。</a:t>
            </a:r>
            <a:endParaRPr lang="zh-CN" altLang="zh-CN" sz="1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3640" y="2601567"/>
            <a:ext cx="26384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3.2.3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栈的链式存储结构及其算法实现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2</a:t>
            </a:r>
            <a:r>
              <a:rPr lang="zh-CN" altLang="zh-CN" sz="1600" b="1" dirty="0" smtClean="0"/>
              <a:t>．链栈的类型定义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class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LinkedStack</a:t>
            </a:r>
            <a:r>
              <a:rPr lang="en-US" altLang="zh-CN" sz="1600" dirty="0" smtClean="0"/>
              <a:t> {</a:t>
            </a:r>
            <a:endParaRPr lang="zh-CN" altLang="zh-CN" sz="1600" dirty="0" smtClean="0"/>
          </a:p>
          <a:p>
            <a:r>
              <a:rPr lang="en-US" altLang="zh-CN" sz="1600" dirty="0" smtClean="0"/>
              <a:t>    </a:t>
            </a:r>
            <a:r>
              <a:rPr lang="en-US" altLang="zh-CN" sz="1600" b="1" dirty="0" smtClean="0"/>
              <a:t>private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data; //</a:t>
            </a:r>
            <a:r>
              <a:rPr lang="zh-CN" altLang="zh-CN" sz="1600" dirty="0" smtClean="0"/>
              <a:t>数据域，可根据实际情况修改</a:t>
            </a:r>
          </a:p>
          <a:p>
            <a:r>
              <a:rPr lang="en-US" altLang="zh-CN" sz="1600" dirty="0" smtClean="0"/>
              <a:t>    </a:t>
            </a:r>
            <a:r>
              <a:rPr lang="en-US" altLang="zh-CN" sz="1600" b="1" dirty="0" smtClean="0"/>
              <a:t>private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LinkedStack</a:t>
            </a:r>
            <a:r>
              <a:rPr lang="en-US" altLang="zh-CN" sz="1600" dirty="0" smtClean="0"/>
              <a:t> next; //</a:t>
            </a:r>
            <a:r>
              <a:rPr lang="zh-CN" altLang="zh-CN" sz="1600" dirty="0" smtClean="0"/>
              <a:t>指针域，存放当前元素直接后继元素的地址</a:t>
            </a:r>
          </a:p>
          <a:p>
            <a:r>
              <a:rPr lang="en-US" altLang="zh-CN" sz="1600" dirty="0" smtClean="0"/>
              <a:t>    </a:t>
            </a:r>
            <a:r>
              <a:rPr lang="en-US" altLang="zh-CN" sz="1600" b="1" dirty="0" smtClean="0"/>
              <a:t>private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LinkedStack</a:t>
            </a:r>
            <a:r>
              <a:rPr lang="en-US" altLang="zh-CN" sz="1600" dirty="0" smtClean="0"/>
              <a:t> top; //</a:t>
            </a:r>
            <a:r>
              <a:rPr lang="zh-CN" altLang="zh-CN" sz="1600" dirty="0" smtClean="0"/>
              <a:t>栈顶指针</a:t>
            </a:r>
          </a:p>
          <a:p>
            <a:r>
              <a:rPr lang="en-US" altLang="zh-CN" sz="1600" dirty="0" smtClean="0"/>
              <a:t>    </a:t>
            </a:r>
            <a:r>
              <a:rPr lang="en-US" altLang="zh-CN" sz="1600" b="1" dirty="0" smtClean="0"/>
              <a:t>private </a:t>
            </a:r>
            <a:r>
              <a:rPr lang="en-US" altLang="zh-CN" sz="1600" b="1" dirty="0" err="1" smtClean="0"/>
              <a:t>int</a:t>
            </a:r>
            <a:r>
              <a:rPr lang="en-US" altLang="zh-CN" sz="1600" b="1" dirty="0" smtClean="0"/>
              <a:t> count;</a:t>
            </a:r>
            <a:r>
              <a:rPr lang="en-US" altLang="zh-CN" sz="1600" dirty="0" smtClean="0"/>
              <a:t> //</a:t>
            </a:r>
            <a:r>
              <a:rPr lang="zh-CN" altLang="zh-CN" sz="1600" dirty="0" smtClean="0"/>
              <a:t>进栈元素计数器</a:t>
            </a:r>
          </a:p>
          <a:p>
            <a:r>
              <a:rPr lang="en-US" altLang="zh-CN" sz="1600" dirty="0" smtClean="0"/>
              <a:t>    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LinkedStack</a:t>
            </a:r>
            <a:r>
              <a:rPr lang="en-US" altLang="zh-CN" sz="1600" dirty="0" smtClean="0"/>
              <a:t>() { //</a:t>
            </a:r>
            <a:r>
              <a:rPr lang="zh-CN" altLang="zh-CN" sz="1600" dirty="0" smtClean="0"/>
              <a:t>构造方法</a:t>
            </a:r>
            <a:r>
              <a:rPr lang="en-US" altLang="zh-CN" sz="1600" dirty="0" smtClean="0"/>
              <a:t>,</a:t>
            </a:r>
            <a:r>
              <a:rPr lang="zh-CN" altLang="zh-CN" sz="1600" dirty="0" smtClean="0"/>
              <a:t>创建一个空栈</a:t>
            </a:r>
          </a:p>
          <a:p>
            <a:r>
              <a:rPr lang="en-US" altLang="zh-CN" sz="1600" dirty="0" smtClean="0"/>
              <a:t>        top = </a:t>
            </a:r>
            <a:r>
              <a:rPr lang="en-US" altLang="zh-CN" sz="1600" b="1" dirty="0" smtClean="0"/>
              <a:t>null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r>
              <a:rPr lang="en-US" altLang="zh-CN" sz="1600" dirty="0" smtClean="0"/>
              <a:t>    }</a:t>
            </a:r>
            <a:endParaRPr lang="zh-CN" altLang="zh-CN" sz="1600" dirty="0" smtClean="0"/>
          </a:p>
          <a:p>
            <a:r>
              <a:rPr lang="en-US" altLang="zh-CN" sz="1600" dirty="0" smtClean="0"/>
              <a:t>    //</a:t>
            </a:r>
            <a:r>
              <a:rPr lang="zh-CN" altLang="zh-CN" sz="1600" dirty="0" smtClean="0"/>
              <a:t>成员方法</a:t>
            </a:r>
          </a:p>
          <a:p>
            <a:r>
              <a:rPr lang="en-US" altLang="zh-CN" sz="1600" dirty="0" smtClean="0"/>
              <a:t>    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getData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        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data;</a:t>
            </a:r>
            <a:endParaRPr lang="zh-CN" altLang="zh-CN" sz="1600" dirty="0" smtClean="0"/>
          </a:p>
          <a:p>
            <a:r>
              <a:rPr lang="en-US" altLang="zh-CN" sz="1600" dirty="0" smtClean="0"/>
              <a:t>    }</a:t>
            </a:r>
            <a:endParaRPr lang="zh-CN" altLang="zh-CN" sz="1600" dirty="0" smtClean="0"/>
          </a:p>
          <a:p>
            <a:r>
              <a:rPr lang="en-US" altLang="zh-CN" sz="1600" dirty="0" smtClean="0"/>
              <a:t>    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setData</a:t>
            </a:r>
            <a:r>
              <a:rPr lang="en-US" altLang="zh-CN" sz="1600" dirty="0" smtClean="0"/>
              <a:t>(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data) {</a:t>
            </a:r>
            <a:endParaRPr lang="zh-CN" altLang="zh-CN" sz="1600" dirty="0" smtClean="0"/>
          </a:p>
          <a:p>
            <a:r>
              <a:rPr lang="en-US" altLang="zh-CN" sz="1600" dirty="0" smtClean="0"/>
              <a:t>        </a:t>
            </a:r>
            <a:r>
              <a:rPr lang="en-US" altLang="zh-CN" sz="1600" b="1" dirty="0" err="1" smtClean="0"/>
              <a:t>this</a:t>
            </a:r>
            <a:r>
              <a:rPr lang="en-US" altLang="zh-CN" sz="1600" dirty="0" err="1" smtClean="0"/>
              <a:t>.data</a:t>
            </a:r>
            <a:r>
              <a:rPr lang="en-US" altLang="zh-CN" sz="1600" dirty="0" smtClean="0"/>
              <a:t> = data;</a:t>
            </a:r>
            <a:endParaRPr lang="zh-CN" altLang="zh-CN" sz="1600" dirty="0" smtClean="0"/>
          </a:p>
          <a:p>
            <a:r>
              <a:rPr lang="en-US" altLang="zh-CN" sz="1600" dirty="0" smtClean="0"/>
              <a:t>    }</a:t>
            </a:r>
            <a:endParaRPr lang="zh-CN" altLang="zh-CN" sz="1600" dirty="0" smtClean="0"/>
          </a:p>
          <a:p>
            <a:r>
              <a:rPr lang="en-US" altLang="zh-CN" sz="1600" dirty="0" smtClean="0"/>
              <a:t>    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LinkedStack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getNext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        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next;</a:t>
            </a:r>
            <a:endParaRPr lang="zh-CN" altLang="zh-CN" sz="1600" dirty="0" smtClean="0"/>
          </a:p>
          <a:p>
            <a:r>
              <a:rPr lang="en-US" altLang="zh-CN" sz="1600" dirty="0" smtClean="0"/>
              <a:t>    }</a:t>
            </a:r>
            <a:endParaRPr lang="zh-CN" altLang="zh-CN" sz="1600" dirty="0" smtClean="0"/>
          </a:p>
          <a:p>
            <a:r>
              <a:rPr lang="en-US" altLang="zh-CN" sz="1600" dirty="0" smtClean="0"/>
              <a:t>    </a:t>
            </a:r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setNext</a:t>
            </a:r>
            <a:r>
              <a:rPr lang="en-US" altLang="zh-CN" sz="1600" dirty="0" smtClean="0"/>
              <a:t>(</a:t>
            </a:r>
            <a:r>
              <a:rPr lang="en-US" altLang="zh-CN" sz="1600" dirty="0" err="1" smtClean="0"/>
              <a:t>LinkedStack</a:t>
            </a:r>
            <a:r>
              <a:rPr lang="en-US" altLang="zh-CN" sz="1600" dirty="0" smtClean="0"/>
              <a:t> next) {</a:t>
            </a:r>
            <a:endParaRPr lang="zh-CN" altLang="zh-CN" sz="1600" dirty="0" smtClean="0"/>
          </a:p>
          <a:p>
            <a:r>
              <a:rPr lang="en-US" altLang="zh-CN" sz="1600" dirty="0" smtClean="0"/>
              <a:t>        </a:t>
            </a:r>
            <a:r>
              <a:rPr lang="en-US" altLang="zh-CN" sz="1600" b="1" dirty="0" err="1" smtClean="0"/>
              <a:t>this</a:t>
            </a:r>
            <a:r>
              <a:rPr lang="en-US" altLang="zh-CN" sz="1600" dirty="0" err="1" smtClean="0"/>
              <a:t>.next</a:t>
            </a:r>
            <a:r>
              <a:rPr lang="en-US" altLang="zh-CN" sz="1600" dirty="0" smtClean="0"/>
              <a:t> = next;</a:t>
            </a:r>
            <a:endParaRPr lang="zh-CN" altLang="zh-CN" sz="1600" dirty="0" smtClean="0"/>
          </a:p>
          <a:p>
            <a:r>
              <a:rPr lang="en-US" altLang="zh-CN" sz="1600" dirty="0" smtClean="0"/>
              <a:t>    }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3.2.3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栈的链式存储结构及其算法实现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3</a:t>
            </a:r>
            <a:r>
              <a:rPr lang="zh-CN" altLang="zh-CN" sz="1600" b="1" dirty="0" smtClean="0"/>
              <a:t>．链栈的基本运算</a:t>
            </a:r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）初始化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initStack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     // </a:t>
            </a:r>
            <a:r>
              <a:rPr lang="zh-CN" altLang="zh-CN" sz="1600" dirty="0" smtClean="0"/>
              <a:t>将链栈置空</a:t>
            </a:r>
          </a:p>
          <a:p>
            <a:r>
              <a:rPr lang="en-US" altLang="zh-CN" sz="1600" dirty="0" smtClean="0"/>
              <a:t>     top = null;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</a:p>
          <a:p>
            <a:endParaRPr lang="zh-CN" altLang="zh-CN" sz="1600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zh-CN" sz="1600" dirty="0" smtClean="0"/>
              <a:t>）判栈空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boolean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stackEmpty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     //</a:t>
            </a:r>
            <a:r>
              <a:rPr lang="zh-CN" altLang="zh-CN" sz="1600" dirty="0" smtClean="0"/>
              <a:t>判断一个栈是否为空，若空，返回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endParaRPr lang="zh-CN" altLang="zh-CN" sz="1600" dirty="0" smtClean="0"/>
          </a:p>
          <a:p>
            <a:r>
              <a:rPr lang="en-US" altLang="zh-CN" sz="1600" dirty="0" smtClean="0"/>
              <a:t>     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(top == null);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</a:p>
          <a:p>
            <a:endParaRPr lang="zh-CN" altLang="zh-CN" sz="1600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zh-CN" sz="1600" dirty="0" smtClean="0"/>
              <a:t>）进栈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push(</a:t>
            </a:r>
            <a:r>
              <a:rPr lang="en-US" altLang="zh-CN" sz="1600" dirty="0" err="1" smtClean="0"/>
              <a:t>LinkedStack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newNode</a:t>
            </a:r>
            <a:r>
              <a:rPr lang="en-US" altLang="zh-CN" sz="1600" dirty="0" smtClean="0"/>
              <a:t>) {</a:t>
            </a:r>
            <a:endParaRPr lang="zh-CN" altLang="zh-CN" sz="1600" dirty="0" smtClean="0"/>
          </a:p>
          <a:p>
            <a:r>
              <a:rPr lang="en-US" altLang="zh-CN" sz="1600" dirty="0" smtClean="0"/>
              <a:t>     // </a:t>
            </a:r>
            <a:r>
              <a:rPr lang="zh-CN" altLang="zh-CN" sz="1600" dirty="0" smtClean="0"/>
              <a:t>入栈操作</a:t>
            </a:r>
          </a:p>
          <a:p>
            <a:r>
              <a:rPr lang="en-US" altLang="zh-CN" sz="1600" dirty="0" smtClean="0"/>
              <a:t>     </a:t>
            </a:r>
            <a:r>
              <a:rPr lang="en-US" altLang="zh-CN" sz="1600" dirty="0" err="1" smtClean="0"/>
              <a:t>newNode.setNext</a:t>
            </a:r>
            <a:r>
              <a:rPr lang="en-US" altLang="zh-CN" sz="1600" dirty="0" smtClean="0"/>
              <a:t>(top);</a:t>
            </a:r>
            <a:endParaRPr lang="zh-CN" altLang="zh-CN" sz="1600" dirty="0" smtClean="0"/>
          </a:p>
          <a:p>
            <a:r>
              <a:rPr lang="en-US" altLang="zh-CN" sz="1600" dirty="0" smtClean="0"/>
              <a:t>     top = </a:t>
            </a:r>
            <a:r>
              <a:rPr lang="en-US" altLang="zh-CN" sz="1600" dirty="0" err="1" smtClean="0"/>
              <a:t>newNode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r>
              <a:rPr lang="en-US" altLang="zh-CN" sz="1600" dirty="0" smtClean="0"/>
              <a:t>     count++;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 smtClean="0"/>
          </a:p>
          <a:p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3.2.3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栈的链式存储结构及其算法实现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3</a:t>
            </a:r>
            <a:r>
              <a:rPr lang="zh-CN" altLang="zh-CN" sz="1600" b="1" dirty="0" smtClean="0"/>
              <a:t>．链栈的基本运算</a:t>
            </a:r>
          </a:p>
          <a:p>
            <a:endParaRPr lang="en-US" altLang="zh-CN" sz="1600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4</a:t>
            </a:r>
            <a:r>
              <a:rPr lang="zh-CN" altLang="zh-CN" sz="1600" dirty="0" smtClean="0"/>
              <a:t>）出栈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 </a:t>
            </a:r>
            <a:r>
              <a:rPr lang="en-US" altLang="zh-CN" sz="1600" dirty="0" smtClean="0"/>
              <a:t>pop() {</a:t>
            </a:r>
            <a:endParaRPr lang="zh-CN" altLang="zh-CN" sz="1600" dirty="0" smtClean="0"/>
          </a:p>
          <a:p>
            <a:r>
              <a:rPr lang="en-US" altLang="zh-CN" sz="1600" dirty="0" smtClean="0"/>
              <a:t>     //</a:t>
            </a:r>
            <a:r>
              <a:rPr lang="zh-CN" altLang="zh-CN" sz="1600" dirty="0" smtClean="0"/>
              <a:t>出栈操作</a:t>
            </a:r>
          </a:p>
          <a:p>
            <a:r>
              <a:rPr lang="en-US" altLang="zh-CN" sz="1600" dirty="0" smtClean="0"/>
              <a:t>     </a:t>
            </a:r>
            <a:r>
              <a:rPr lang="en-US" altLang="zh-CN" sz="1600" dirty="0" err="1" smtClean="0"/>
              <a:t>LinkedStack</a:t>
            </a:r>
            <a:r>
              <a:rPr lang="en-US" altLang="zh-CN" sz="1600" dirty="0" smtClean="0"/>
              <a:t> q;</a:t>
            </a:r>
            <a:endParaRPr lang="zh-CN" altLang="zh-CN" sz="1600" dirty="0" smtClean="0"/>
          </a:p>
          <a:p>
            <a:r>
              <a:rPr lang="en-US" altLang="zh-CN" sz="1600" dirty="0" smtClean="0"/>
              <a:t>     </a:t>
            </a:r>
            <a:r>
              <a:rPr lang="en-US" altLang="zh-CN" sz="1600" b="1" dirty="0" smtClean="0"/>
              <a:t>if</a:t>
            </a:r>
            <a:r>
              <a:rPr lang="en-US" altLang="zh-CN" sz="1600" dirty="0" smtClean="0"/>
              <a:t> (</a:t>
            </a:r>
            <a:r>
              <a:rPr lang="en-US" altLang="zh-CN" sz="1600" dirty="0" err="1" smtClean="0"/>
              <a:t>stackEmpty</a:t>
            </a:r>
            <a:r>
              <a:rPr lang="en-US" altLang="zh-CN" sz="1600" dirty="0" smtClean="0"/>
              <a:t>())//</a:t>
            </a:r>
            <a:r>
              <a:rPr lang="zh-CN" altLang="zh-CN" sz="1600" dirty="0" smtClean="0"/>
              <a:t>判栈空</a:t>
            </a:r>
          </a:p>
          <a:p>
            <a:r>
              <a:rPr lang="en-US" altLang="zh-CN" sz="1600" dirty="0" smtClean="0"/>
              <a:t>         </a:t>
            </a:r>
            <a:r>
              <a:rPr lang="en-US" altLang="zh-CN" sz="1600" dirty="0" err="1" smtClean="0"/>
              <a:t>System.</a:t>
            </a:r>
            <a:r>
              <a:rPr lang="en-US" altLang="zh-CN" sz="1600" i="1" dirty="0" err="1" smtClean="0"/>
              <a:t>out</a:t>
            </a:r>
            <a:r>
              <a:rPr lang="en-US" altLang="zh-CN" sz="1600" dirty="0" err="1" smtClean="0"/>
              <a:t>.println</a:t>
            </a:r>
            <a:r>
              <a:rPr lang="en-US" altLang="zh-CN" sz="1600" dirty="0" smtClean="0"/>
              <a:t>("</a:t>
            </a:r>
            <a:r>
              <a:rPr lang="zh-CN" altLang="zh-CN" sz="1600" dirty="0" smtClean="0"/>
              <a:t>栈空</a:t>
            </a:r>
            <a:r>
              <a:rPr lang="en-US" altLang="zh-CN" sz="1600" dirty="0" smtClean="0"/>
              <a:t>");//</a:t>
            </a:r>
            <a:r>
              <a:rPr lang="zh-CN" altLang="zh-CN" sz="1600" dirty="0" smtClean="0"/>
              <a:t>返回出错信息，退出运行</a:t>
            </a:r>
          </a:p>
          <a:p>
            <a:r>
              <a:rPr lang="en-US" altLang="zh-CN" sz="1600" dirty="0" smtClean="0"/>
              <a:t>     </a:t>
            </a:r>
            <a:r>
              <a:rPr lang="en-US" altLang="zh-CN" sz="1600" b="1" dirty="0" smtClean="0"/>
              <a:t>else{</a:t>
            </a:r>
            <a:endParaRPr lang="zh-CN" altLang="zh-CN" sz="1600" dirty="0" smtClean="0"/>
          </a:p>
          <a:p>
            <a:r>
              <a:rPr lang="en-US" altLang="zh-CN" sz="1600" dirty="0" smtClean="0"/>
              <a:t>         q = top;</a:t>
            </a:r>
            <a:endParaRPr lang="zh-CN" altLang="zh-CN" sz="1600" dirty="0" smtClean="0"/>
          </a:p>
          <a:p>
            <a:r>
              <a:rPr lang="en-US" altLang="zh-CN" sz="1600" dirty="0" smtClean="0"/>
              <a:t>         top = </a:t>
            </a:r>
            <a:r>
              <a:rPr lang="en-US" altLang="zh-CN" sz="1600" dirty="0" err="1" smtClean="0"/>
              <a:t>top.next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r>
              <a:rPr lang="en-US" altLang="zh-CN" sz="1600" dirty="0" smtClean="0"/>
              <a:t>         count--;</a:t>
            </a:r>
            <a:endParaRPr lang="zh-CN" altLang="zh-CN" sz="1600" dirty="0" smtClean="0"/>
          </a:p>
          <a:p>
            <a:r>
              <a:rPr lang="en-US" altLang="zh-CN" sz="1600" dirty="0" smtClean="0"/>
              <a:t>     }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zh-CN" altLang="zh-CN" sz="1600" b="1" dirty="0" smtClean="0"/>
              <a:t>注意：链栈中的结点是动态分配的，所以可以不考虑上溢，无须定义</a:t>
            </a:r>
            <a:r>
              <a:rPr lang="en-US" altLang="zh-CN" sz="1600" b="1" dirty="0" err="1" smtClean="0"/>
              <a:t>stackFull</a:t>
            </a:r>
            <a:r>
              <a:rPr lang="zh-CN" altLang="zh-CN" sz="1600" b="1" dirty="0" smtClean="0"/>
              <a:t>运算。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 smtClean="0"/>
              <a:t>以上运算都没有涉及任何循环语句，因此，时间复杂度均是</a:t>
            </a:r>
            <a:r>
              <a:rPr lang="en-US" altLang="zh-CN" sz="1600" b="1" dirty="0" smtClean="0"/>
              <a:t>O(1)</a:t>
            </a:r>
            <a:r>
              <a:rPr lang="zh-CN" altLang="zh-CN" sz="1600" b="1" dirty="0" smtClean="0"/>
              <a:t>。</a:t>
            </a:r>
          </a:p>
          <a:p>
            <a:endParaRPr lang="zh-CN" altLang="zh-CN" sz="1600" dirty="0" smtClean="0"/>
          </a:p>
          <a:p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3.2.4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栈在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类库中的实现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Java</a:t>
            </a:r>
            <a:r>
              <a:rPr lang="zh-CN" altLang="zh-CN" sz="1600" dirty="0" smtClean="0"/>
              <a:t>类库中的</a:t>
            </a:r>
            <a:r>
              <a:rPr lang="en-US" altLang="zh-CN" sz="1600" dirty="0" err="1" smtClean="0"/>
              <a:t>java.util.Stack</a:t>
            </a:r>
            <a:r>
              <a:rPr lang="zh-CN" altLang="zh-CN" sz="1600" dirty="0" smtClean="0"/>
              <a:t>类实现了栈的功能，其直接父类是</a:t>
            </a:r>
            <a:r>
              <a:rPr lang="en-US" altLang="zh-CN" sz="1600" dirty="0" smtClean="0"/>
              <a:t>Vector</a:t>
            </a:r>
            <a:r>
              <a:rPr lang="zh-CN" altLang="zh-CN" sz="1600" dirty="0" smtClean="0"/>
              <a:t>类，其常用的构造方法和成员方法如下：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1</a:t>
            </a:r>
            <a:r>
              <a:rPr lang="zh-CN" altLang="zh-CN" sz="1600" dirty="0" smtClean="0"/>
              <a:t>）构造方法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public Stack( )  //</a:t>
            </a:r>
            <a:r>
              <a:rPr lang="zh-CN" altLang="zh-CN" sz="1600" dirty="0" smtClean="0"/>
              <a:t>创建一个空栈 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2</a:t>
            </a:r>
            <a:r>
              <a:rPr lang="zh-CN" altLang="zh-CN" sz="1600" dirty="0" smtClean="0"/>
              <a:t>）常用成员方法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Object push(Object item)  //</a:t>
            </a:r>
            <a:r>
              <a:rPr lang="zh-CN" altLang="zh-CN" sz="1600" dirty="0" smtClean="0"/>
              <a:t>进栈一个元素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Object pop( )  //</a:t>
            </a:r>
            <a:r>
              <a:rPr lang="zh-CN" altLang="zh-CN" sz="1600" dirty="0" smtClean="0"/>
              <a:t>出栈一个元素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</a:t>
            </a:r>
            <a:r>
              <a:rPr lang="en-US" altLang="zh-CN" sz="1600" dirty="0" err="1" smtClean="0"/>
              <a:t>boolean</a:t>
            </a:r>
            <a:r>
              <a:rPr lang="en-US" altLang="zh-CN" sz="1600" dirty="0" smtClean="0"/>
              <a:t> empty ( )  //</a:t>
            </a:r>
            <a:r>
              <a:rPr lang="zh-CN" altLang="zh-CN" sz="1600" dirty="0" smtClean="0"/>
              <a:t>判断栈是否为空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</a:t>
            </a:r>
            <a:r>
              <a:rPr lang="en-US" altLang="zh-CN" sz="1600" dirty="0" err="1" smtClean="0"/>
              <a:t>int</a:t>
            </a:r>
            <a:r>
              <a:rPr lang="en-US" altLang="zh-CN" sz="1600" dirty="0" smtClean="0"/>
              <a:t> size ( )  //</a:t>
            </a:r>
            <a:r>
              <a:rPr lang="zh-CN" altLang="zh-CN" sz="1600" dirty="0" smtClean="0"/>
              <a:t>获取栈中元素的个数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Object peek ( )  //</a:t>
            </a:r>
            <a:r>
              <a:rPr lang="zh-CN" altLang="zh-CN" sz="1600" dirty="0" smtClean="0"/>
              <a:t>返回栈顶元素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</a:t>
            </a:r>
            <a:r>
              <a:rPr lang="en-US" altLang="zh-CN" sz="1600" dirty="0" err="1" smtClean="0"/>
              <a:t>int</a:t>
            </a:r>
            <a:r>
              <a:rPr lang="en-US" altLang="zh-CN" sz="1600" dirty="0" smtClean="0"/>
              <a:t> search (Object o)  //</a:t>
            </a:r>
            <a:r>
              <a:rPr lang="zh-CN" altLang="zh-CN" sz="1600" dirty="0" smtClean="0"/>
              <a:t>返回对象在栈中的位置，以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为基数</a:t>
            </a:r>
          </a:p>
          <a:p>
            <a:endParaRPr lang="zh-CN" altLang="zh-CN" sz="1600" dirty="0" smtClean="0"/>
          </a:p>
          <a:p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76"/>
          <p:cNvGrpSpPr/>
          <p:nvPr/>
        </p:nvGrpSpPr>
        <p:grpSpPr>
          <a:xfrm>
            <a:off x="393020" y="799916"/>
            <a:ext cx="5759301" cy="857555"/>
            <a:chOff x="2553958" y="533156"/>
            <a:chExt cx="4195065" cy="857348"/>
          </a:xfrm>
        </p:grpSpPr>
        <p:sp>
          <p:nvSpPr>
            <p:cNvPr id="2" name="圆角矩形 1"/>
            <p:cNvSpPr/>
            <p:nvPr/>
          </p:nvSpPr>
          <p:spPr>
            <a:xfrm>
              <a:off x="2553958" y="533156"/>
              <a:ext cx="4195065" cy="857348"/>
            </a:xfrm>
            <a:prstGeom prst="roundRect">
              <a:avLst>
                <a:gd name="adj" fmla="val 42279"/>
              </a:avLst>
            </a:prstGeom>
            <a:solidFill>
              <a:srgbClr val="49719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46" name="文本框 2"/>
            <p:cNvSpPr txBox="1"/>
            <p:nvPr/>
          </p:nvSpPr>
          <p:spPr>
            <a:xfrm>
              <a:off x="2890039" y="540063"/>
              <a:ext cx="1922736" cy="8308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48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模块</a:t>
              </a:r>
              <a:r>
                <a:rPr lang="en-US" altLang="zh-CN" sz="48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48" name="文本框 228"/>
            <p:cNvSpPr txBox="1"/>
            <p:nvPr/>
          </p:nvSpPr>
          <p:spPr>
            <a:xfrm>
              <a:off x="4482758" y="543608"/>
              <a:ext cx="2128921" cy="8307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zh-CN" sz="48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栈和队列</a:t>
              </a:r>
              <a:endParaRPr lang="zh-CN" altLang="en-US" sz="4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3" name="组合 3"/>
          <p:cNvGrpSpPr/>
          <p:nvPr/>
        </p:nvGrpSpPr>
        <p:grpSpPr>
          <a:xfrm>
            <a:off x="3895725" y="2180778"/>
            <a:ext cx="4618038" cy="657225"/>
            <a:chOff x="1755728" y="2313715"/>
            <a:chExt cx="5268126" cy="748291"/>
          </a:xfrm>
        </p:grpSpPr>
        <p:sp>
          <p:nvSpPr>
            <p:cNvPr id="231" name="矩形 230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0" name="矩形 229"/>
            <p:cNvSpPr/>
            <p:nvPr/>
          </p:nvSpPr>
          <p:spPr>
            <a:xfrm>
              <a:off x="3144344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2" name="矩形 231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43" name="文本框 234"/>
            <p:cNvSpPr txBox="1"/>
            <p:nvPr/>
          </p:nvSpPr>
          <p:spPr>
            <a:xfrm rot="21591943">
              <a:off x="3316366" y="2412065"/>
              <a:ext cx="3595271" cy="5957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实例引入</a:t>
              </a:r>
              <a:endPara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44" name="文本框 235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4" name="组合 4"/>
          <p:cNvGrpSpPr/>
          <p:nvPr/>
        </p:nvGrpSpPr>
        <p:grpSpPr>
          <a:xfrm>
            <a:off x="0" y="3267075"/>
            <a:ext cx="4567238" cy="3590925"/>
            <a:chOff x="0" y="1296140"/>
            <a:chExt cx="7075503" cy="5561861"/>
          </a:xfrm>
        </p:grpSpPr>
        <p:sp>
          <p:nvSpPr>
            <p:cNvPr id="14" name="任意多边形 13"/>
            <p:cNvSpPr/>
            <p:nvPr/>
          </p:nvSpPr>
          <p:spPr>
            <a:xfrm>
              <a:off x="0" y="1682862"/>
              <a:ext cx="7075503" cy="5175139"/>
            </a:xfrm>
            <a:custGeom>
              <a:avLst/>
              <a:gdLst>
                <a:gd name="connsiteX0" fmla="*/ 1736233 w 7075503"/>
                <a:gd name="connsiteY0" fmla="*/ 0 h 5175139"/>
                <a:gd name="connsiteX1" fmla="*/ 7075503 w 7075503"/>
                <a:gd name="connsiteY1" fmla="*/ 5175139 h 5175139"/>
                <a:gd name="connsiteX2" fmla="*/ 0 w 7075503"/>
                <a:gd name="connsiteY2" fmla="*/ 5175139 h 5175139"/>
                <a:gd name="connsiteX3" fmla="*/ 0 w 7075503"/>
                <a:gd name="connsiteY3" fmla="*/ 845555 h 5175139"/>
                <a:gd name="connsiteX4" fmla="*/ 274816 w 7075503"/>
                <a:gd name="connsiteY4" fmla="*/ 640052 h 5175139"/>
                <a:gd name="connsiteX5" fmla="*/ 1652663 w 7075503"/>
                <a:gd name="connsiteY5" fmla="*/ 19288 h 517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5503" h="5175139">
                  <a:moveTo>
                    <a:pt x="1736233" y="0"/>
                  </a:moveTo>
                  <a:lnTo>
                    <a:pt x="7075503" y="5175139"/>
                  </a:lnTo>
                  <a:lnTo>
                    <a:pt x="0" y="5175139"/>
                  </a:lnTo>
                  <a:lnTo>
                    <a:pt x="0" y="845555"/>
                  </a:lnTo>
                  <a:lnTo>
                    <a:pt x="274816" y="640052"/>
                  </a:lnTo>
                  <a:cubicBezTo>
                    <a:pt x="689696" y="359764"/>
                    <a:pt x="1154314" y="147507"/>
                    <a:pt x="1652663" y="19288"/>
                  </a:cubicBezTo>
                  <a:close/>
                </a:path>
              </a:pathLst>
            </a:cu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0267" name="组合 14"/>
            <p:cNvGrpSpPr/>
            <p:nvPr/>
          </p:nvGrpSpPr>
          <p:grpSpPr>
            <a:xfrm>
              <a:off x="143632" y="1296140"/>
              <a:ext cx="4685820" cy="4636347"/>
              <a:chOff x="6047282" y="226705"/>
              <a:chExt cx="5110162" cy="5124450"/>
            </a:xfrm>
          </p:grpSpPr>
          <p:sp>
            <p:nvSpPr>
              <p:cNvPr id="10330" name="Freeform 5"/>
              <p:cNvSpPr>
                <a:spLocks noEditPoints="1"/>
              </p:cNvSpPr>
              <p:nvPr/>
            </p:nvSpPr>
            <p:spPr>
              <a:xfrm>
                <a:off x="6429869" y="2422218"/>
                <a:ext cx="796925" cy="2833688"/>
              </a:xfrm>
              <a:custGeom>
                <a:avLst/>
                <a:gdLst/>
                <a:ahLst/>
                <a:cxnLst>
                  <a:cxn ang="0">
                    <a:pos x="398463" y="1966913"/>
                  </a:cxn>
                  <a:cxn ang="0">
                    <a:pos x="796925" y="46038"/>
                  </a:cxn>
                  <a:cxn ang="0">
                    <a:pos x="579438" y="0"/>
                  </a:cxn>
                  <a:cxn ang="0">
                    <a:pos x="398463" y="873125"/>
                  </a:cxn>
                  <a:cxn ang="0">
                    <a:pos x="398463" y="1285875"/>
                  </a:cxn>
                  <a:cxn ang="0">
                    <a:pos x="661988" y="19050"/>
                  </a:cxn>
                  <a:cxn ang="0">
                    <a:pos x="714375" y="30163"/>
                  </a:cxn>
                  <a:cxn ang="0">
                    <a:pos x="398463" y="1549400"/>
                  </a:cxn>
                  <a:cxn ang="0">
                    <a:pos x="398463" y="1966913"/>
                  </a:cxn>
                  <a:cxn ang="0">
                    <a:pos x="0" y="2789238"/>
                  </a:cxn>
                  <a:cxn ang="0">
                    <a:pos x="219075" y="2833688"/>
                  </a:cxn>
                  <a:cxn ang="0">
                    <a:pos x="398463" y="1966913"/>
                  </a:cxn>
                  <a:cxn ang="0">
                    <a:pos x="398463" y="1549400"/>
                  </a:cxn>
                  <a:cxn ang="0">
                    <a:pos x="136525" y="2819400"/>
                  </a:cxn>
                  <a:cxn ang="0">
                    <a:pos x="84138" y="2808288"/>
                  </a:cxn>
                  <a:cxn ang="0">
                    <a:pos x="398463" y="1285875"/>
                  </a:cxn>
                  <a:cxn ang="0">
                    <a:pos x="398463" y="873125"/>
                  </a:cxn>
                  <a:cxn ang="0">
                    <a:pos x="0" y="2789238"/>
                  </a:cxn>
                </a:cxnLst>
                <a:rect l="0" t="0" r="0" b="0"/>
                <a:pathLst>
                  <a:path w="502" h="1785">
                    <a:moveTo>
                      <a:pt x="251" y="1239"/>
                    </a:moveTo>
                    <a:lnTo>
                      <a:pt x="502" y="29"/>
                    </a:lnTo>
                    <a:lnTo>
                      <a:pt x="365" y="0"/>
                    </a:lnTo>
                    <a:lnTo>
                      <a:pt x="251" y="550"/>
                    </a:lnTo>
                    <a:lnTo>
                      <a:pt x="251" y="810"/>
                    </a:lnTo>
                    <a:lnTo>
                      <a:pt x="417" y="12"/>
                    </a:lnTo>
                    <a:lnTo>
                      <a:pt x="450" y="19"/>
                    </a:lnTo>
                    <a:lnTo>
                      <a:pt x="251" y="976"/>
                    </a:lnTo>
                    <a:lnTo>
                      <a:pt x="251" y="1239"/>
                    </a:lnTo>
                    <a:close/>
                    <a:moveTo>
                      <a:pt x="0" y="1757"/>
                    </a:moveTo>
                    <a:lnTo>
                      <a:pt x="138" y="1785"/>
                    </a:lnTo>
                    <a:lnTo>
                      <a:pt x="251" y="1239"/>
                    </a:lnTo>
                    <a:lnTo>
                      <a:pt x="251" y="976"/>
                    </a:lnTo>
                    <a:lnTo>
                      <a:pt x="86" y="1776"/>
                    </a:lnTo>
                    <a:lnTo>
                      <a:pt x="53" y="1769"/>
                    </a:lnTo>
                    <a:lnTo>
                      <a:pt x="251" y="810"/>
                    </a:lnTo>
                    <a:lnTo>
                      <a:pt x="251" y="550"/>
                    </a:lnTo>
                    <a:lnTo>
                      <a:pt x="0" y="1757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1" name="Freeform 6"/>
              <p:cNvSpPr>
                <a:spLocks noEditPoints="1"/>
              </p:cNvSpPr>
              <p:nvPr/>
            </p:nvSpPr>
            <p:spPr>
              <a:xfrm>
                <a:off x="7291882" y="945843"/>
                <a:ext cx="2916237" cy="1344613"/>
              </a:xfrm>
              <a:custGeom>
                <a:avLst/>
                <a:gdLst/>
                <a:ahLst/>
                <a:cxnLst>
                  <a:cxn ang="0">
                    <a:pos x="2916237" y="206375"/>
                  </a:cxn>
                  <a:cxn ang="0">
                    <a:pos x="2832100" y="0"/>
                  </a:cxn>
                  <a:cxn ang="0">
                    <a:pos x="1457325" y="552450"/>
                  </a:cxn>
                  <a:cxn ang="0">
                    <a:pos x="1457325" y="646113"/>
                  </a:cxn>
                  <a:cxn ang="0">
                    <a:pos x="2862262" y="77788"/>
                  </a:cxn>
                  <a:cxn ang="0">
                    <a:pos x="2886075" y="127000"/>
                  </a:cxn>
                  <a:cxn ang="0">
                    <a:pos x="1457325" y="701675"/>
                  </a:cxn>
                  <a:cxn ang="0">
                    <a:pos x="1457325" y="792163"/>
                  </a:cxn>
                  <a:cxn ang="0">
                    <a:pos x="2916237" y="206375"/>
                  </a:cxn>
                  <a:cxn ang="0">
                    <a:pos x="1457325" y="552450"/>
                  </a:cxn>
                  <a:cxn ang="0">
                    <a:pos x="0" y="1138238"/>
                  </a:cxn>
                  <a:cxn ang="0">
                    <a:pos x="82550" y="1344613"/>
                  </a:cxn>
                  <a:cxn ang="0">
                    <a:pos x="1457325" y="792163"/>
                  </a:cxn>
                  <a:cxn ang="0">
                    <a:pos x="1457325" y="701675"/>
                  </a:cxn>
                  <a:cxn ang="0">
                    <a:pos x="52387" y="1266825"/>
                  </a:cxn>
                  <a:cxn ang="0">
                    <a:pos x="33337" y="1217613"/>
                  </a:cxn>
                  <a:cxn ang="0">
                    <a:pos x="1457325" y="646113"/>
                  </a:cxn>
                  <a:cxn ang="0">
                    <a:pos x="1457325" y="552450"/>
                  </a:cxn>
                </a:cxnLst>
                <a:rect l="0" t="0" r="0" b="0"/>
                <a:pathLst>
                  <a:path w="1837" h="847">
                    <a:moveTo>
                      <a:pt x="1837" y="130"/>
                    </a:moveTo>
                    <a:lnTo>
                      <a:pt x="1784" y="0"/>
                    </a:lnTo>
                    <a:lnTo>
                      <a:pt x="918" y="348"/>
                    </a:lnTo>
                    <a:lnTo>
                      <a:pt x="918" y="407"/>
                    </a:lnTo>
                    <a:lnTo>
                      <a:pt x="1803" y="49"/>
                    </a:lnTo>
                    <a:lnTo>
                      <a:pt x="1818" y="80"/>
                    </a:lnTo>
                    <a:lnTo>
                      <a:pt x="918" y="442"/>
                    </a:lnTo>
                    <a:lnTo>
                      <a:pt x="918" y="499"/>
                    </a:lnTo>
                    <a:lnTo>
                      <a:pt x="1837" y="130"/>
                    </a:lnTo>
                    <a:close/>
                    <a:moveTo>
                      <a:pt x="918" y="348"/>
                    </a:moveTo>
                    <a:lnTo>
                      <a:pt x="0" y="717"/>
                    </a:lnTo>
                    <a:lnTo>
                      <a:pt x="52" y="847"/>
                    </a:lnTo>
                    <a:lnTo>
                      <a:pt x="918" y="499"/>
                    </a:lnTo>
                    <a:lnTo>
                      <a:pt x="918" y="442"/>
                    </a:lnTo>
                    <a:lnTo>
                      <a:pt x="33" y="798"/>
                    </a:lnTo>
                    <a:lnTo>
                      <a:pt x="21" y="767"/>
                    </a:lnTo>
                    <a:lnTo>
                      <a:pt x="918" y="407"/>
                    </a:lnTo>
                    <a:lnTo>
                      <a:pt x="918" y="348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2" name="Oval 7"/>
              <p:cNvSpPr/>
              <p:nvPr/>
            </p:nvSpPr>
            <p:spPr>
              <a:xfrm>
                <a:off x="10293844" y="1193493"/>
                <a:ext cx="436562" cy="436563"/>
              </a:xfrm>
              <a:prstGeom prst="ellipse">
                <a:avLst/>
              </a:prstGeom>
              <a:solidFill>
                <a:srgbClr val="F8D27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33" name="Oval 8"/>
              <p:cNvSpPr/>
              <p:nvPr/>
            </p:nvSpPr>
            <p:spPr>
              <a:xfrm>
                <a:off x="9785844" y="250518"/>
                <a:ext cx="139700" cy="138113"/>
              </a:xfrm>
              <a:prstGeom prst="ellipse">
                <a:avLst/>
              </a:prstGeom>
              <a:solidFill>
                <a:srgbClr val="FFFDFA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34" name="Freeform 9"/>
              <p:cNvSpPr/>
              <p:nvPr/>
            </p:nvSpPr>
            <p:spPr>
              <a:xfrm>
                <a:off x="9669957" y="226705"/>
                <a:ext cx="1487487" cy="1590675"/>
              </a:xfrm>
              <a:custGeom>
                <a:avLst/>
                <a:gdLst/>
                <a:ahLst/>
                <a:cxnLst>
                  <a:cxn ang="0">
                    <a:pos x="184058" y="94012"/>
                  </a:cxn>
                  <a:cxn ang="0">
                    <a:pos x="405678" y="0"/>
                  </a:cxn>
                  <a:cxn ang="0">
                    <a:pos x="691156" y="353483"/>
                  </a:cxn>
                  <a:cxn ang="0">
                    <a:pos x="1487487" y="827301"/>
                  </a:cxn>
                  <a:cxn ang="0">
                    <a:pos x="841407" y="1184545"/>
                  </a:cxn>
                  <a:cxn ang="0">
                    <a:pos x="225377" y="1590675"/>
                  </a:cxn>
                  <a:cxn ang="0">
                    <a:pos x="180301" y="665602"/>
                  </a:cxn>
                  <a:cxn ang="0">
                    <a:pos x="0" y="244430"/>
                  </a:cxn>
                  <a:cxn ang="0">
                    <a:pos x="184058" y="94012"/>
                  </a:cxn>
                </a:cxnLst>
                <a:rect l="0" t="0" r="0" b="0"/>
                <a:pathLst>
                  <a:path w="396" h="423">
                    <a:moveTo>
                      <a:pt x="49" y="25"/>
                    </a:moveTo>
                    <a:cubicBezTo>
                      <a:pt x="68" y="14"/>
                      <a:pt x="87" y="5"/>
                      <a:pt x="108" y="0"/>
                    </a:cubicBezTo>
                    <a:cubicBezTo>
                      <a:pt x="184" y="94"/>
                      <a:pt x="184" y="94"/>
                      <a:pt x="184" y="94"/>
                    </a:cubicBezTo>
                    <a:cubicBezTo>
                      <a:pt x="261" y="91"/>
                      <a:pt x="345" y="138"/>
                      <a:pt x="396" y="220"/>
                    </a:cubicBezTo>
                    <a:cubicBezTo>
                      <a:pt x="340" y="248"/>
                      <a:pt x="283" y="280"/>
                      <a:pt x="224" y="315"/>
                    </a:cubicBezTo>
                    <a:cubicBezTo>
                      <a:pt x="166" y="350"/>
                      <a:pt x="111" y="386"/>
                      <a:pt x="60" y="423"/>
                    </a:cubicBezTo>
                    <a:cubicBezTo>
                      <a:pt x="12" y="339"/>
                      <a:pt x="9" y="243"/>
                      <a:pt x="48" y="17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4" y="49"/>
                      <a:pt x="31" y="36"/>
                      <a:pt x="49" y="25"/>
                    </a:cubicBezTo>
                    <a:close/>
                  </a:path>
                </a:pathLst>
              </a:custGeom>
              <a:solidFill>
                <a:srgbClr val="9B5C2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5" name="Freeform 10"/>
              <p:cNvSpPr/>
              <p:nvPr/>
            </p:nvSpPr>
            <p:spPr>
              <a:xfrm>
                <a:off x="6899769" y="2001530"/>
                <a:ext cx="511175" cy="514350"/>
              </a:xfrm>
              <a:custGeom>
                <a:avLst/>
                <a:gdLst/>
                <a:ahLst/>
                <a:cxnLst>
                  <a:cxn ang="0">
                    <a:pos x="90207" y="93859"/>
                  </a:cxn>
                  <a:cxn ang="0">
                    <a:pos x="417209" y="90105"/>
                  </a:cxn>
                  <a:cxn ang="0">
                    <a:pos x="420968" y="420491"/>
                  </a:cxn>
                  <a:cxn ang="0">
                    <a:pos x="93966" y="424245"/>
                  </a:cxn>
                  <a:cxn ang="0">
                    <a:pos x="90207" y="93859"/>
                  </a:cxn>
                </a:cxnLst>
                <a:rect l="0" t="0" r="0" b="0"/>
                <a:pathLst>
                  <a:path w="136" h="137">
                    <a:moveTo>
                      <a:pt x="24" y="25"/>
                    </a:moveTo>
                    <a:cubicBezTo>
                      <a:pt x="48" y="0"/>
                      <a:pt x="87" y="0"/>
                      <a:pt x="111" y="24"/>
                    </a:cubicBezTo>
                    <a:cubicBezTo>
                      <a:pt x="136" y="48"/>
                      <a:pt x="136" y="87"/>
                      <a:pt x="112" y="112"/>
                    </a:cubicBezTo>
                    <a:cubicBezTo>
                      <a:pt x="88" y="136"/>
                      <a:pt x="49" y="137"/>
                      <a:pt x="25" y="113"/>
                    </a:cubicBezTo>
                    <a:cubicBezTo>
                      <a:pt x="0" y="89"/>
                      <a:pt x="0" y="49"/>
                      <a:pt x="24" y="25"/>
                    </a:cubicBezTo>
                    <a:close/>
                  </a:path>
                </a:pathLst>
              </a:custGeom>
              <a:solidFill>
                <a:srgbClr val="DF502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6" name="Freeform 11"/>
              <p:cNvSpPr/>
              <p:nvPr/>
            </p:nvSpPr>
            <p:spPr>
              <a:xfrm>
                <a:off x="9816007" y="520393"/>
                <a:ext cx="546100" cy="373063"/>
              </a:xfrm>
              <a:custGeom>
                <a:avLst/>
                <a:gdLst/>
                <a:ahLst/>
                <a:cxnLst>
                  <a:cxn ang="0">
                    <a:pos x="0" y="297697"/>
                  </a:cxn>
                  <a:cxn ang="0">
                    <a:pos x="500906" y="0"/>
                  </a:cxn>
                  <a:cxn ang="0">
                    <a:pos x="546100" y="60293"/>
                  </a:cxn>
                  <a:cxn ang="0">
                    <a:pos x="33896" y="373063"/>
                  </a:cxn>
                  <a:cxn ang="0">
                    <a:pos x="0" y="297697"/>
                  </a:cxn>
                </a:cxnLst>
                <a:rect l="0" t="0" r="0" b="0"/>
                <a:pathLst>
                  <a:path w="145" h="99">
                    <a:moveTo>
                      <a:pt x="0" y="79"/>
                    </a:moveTo>
                    <a:cubicBezTo>
                      <a:pt x="25" y="43"/>
                      <a:pt x="88" y="7"/>
                      <a:pt x="133" y="0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03" y="18"/>
                      <a:pt x="26" y="62"/>
                      <a:pt x="9" y="99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FDF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7" name="Oval 12"/>
              <p:cNvSpPr/>
              <p:nvPr/>
            </p:nvSpPr>
            <p:spPr>
              <a:xfrm>
                <a:off x="6982319" y="2084080"/>
                <a:ext cx="346075" cy="346075"/>
              </a:xfrm>
              <a:prstGeom prst="ellipse">
                <a:avLst/>
              </a:prstGeom>
              <a:solidFill>
                <a:srgbClr val="A1BA88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38" name="Freeform 13"/>
              <p:cNvSpPr/>
              <p:nvPr/>
            </p:nvSpPr>
            <p:spPr>
              <a:xfrm>
                <a:off x="6047282" y="4798705"/>
                <a:ext cx="1108075" cy="552450"/>
              </a:xfrm>
              <a:custGeom>
                <a:avLst/>
                <a:gdLst/>
                <a:ahLst/>
                <a:cxnLst>
                  <a:cxn ang="0">
                    <a:pos x="555916" y="0"/>
                  </a:cxn>
                  <a:cxn ang="0">
                    <a:pos x="1108075" y="552450"/>
                  </a:cxn>
                  <a:cxn ang="0">
                    <a:pos x="1108075" y="552450"/>
                  </a:cxn>
                  <a:cxn ang="0">
                    <a:pos x="0" y="552450"/>
                  </a:cxn>
                  <a:cxn ang="0">
                    <a:pos x="0" y="552450"/>
                  </a:cxn>
                  <a:cxn ang="0">
                    <a:pos x="555916" y="0"/>
                  </a:cxn>
                </a:cxnLst>
                <a:rect l="0" t="0" r="0" b="0"/>
                <a:pathLst>
                  <a:path w="295" h="147">
                    <a:moveTo>
                      <a:pt x="148" y="0"/>
                    </a:moveTo>
                    <a:cubicBezTo>
                      <a:pt x="229" y="0"/>
                      <a:pt x="295" y="66"/>
                      <a:pt x="295" y="147"/>
                    </a:cubicBezTo>
                    <a:cubicBezTo>
                      <a:pt x="295" y="147"/>
                      <a:pt x="295" y="147"/>
                      <a:pt x="295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8" y="0"/>
                    </a:cubicBezTo>
                    <a:close/>
                  </a:path>
                </a:pathLst>
              </a:custGeom>
              <a:solidFill>
                <a:srgbClr val="9B5C2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68" name="任意多边形 24"/>
            <p:cNvSpPr/>
            <p:nvPr/>
          </p:nvSpPr>
          <p:spPr>
            <a:xfrm>
              <a:off x="1" y="5930900"/>
              <a:ext cx="6645363" cy="509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120942" y="0"/>
                </a:cxn>
                <a:cxn ang="0">
                  <a:pos x="6645363" y="509588"/>
                </a:cxn>
                <a:cxn ang="0">
                  <a:pos x="0" y="509588"/>
                </a:cxn>
              </a:cxnLst>
              <a:rect l="0" t="0" r="0" b="0"/>
              <a:pathLst>
                <a:path w="6645363" h="509588">
                  <a:moveTo>
                    <a:pt x="0" y="0"/>
                  </a:moveTo>
                  <a:lnTo>
                    <a:pt x="6120942" y="0"/>
                  </a:lnTo>
                  <a:lnTo>
                    <a:pt x="6645363" y="509588"/>
                  </a:lnTo>
                  <a:lnTo>
                    <a:pt x="0" y="50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3A3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69" name="组合 25"/>
            <p:cNvGrpSpPr/>
            <p:nvPr/>
          </p:nvGrpSpPr>
          <p:grpSpPr>
            <a:xfrm>
              <a:off x="1259590" y="5003188"/>
              <a:ext cx="460057" cy="929299"/>
              <a:chOff x="1643063" y="4076700"/>
              <a:chExt cx="874712" cy="1766888"/>
            </a:xfrm>
          </p:grpSpPr>
          <p:sp>
            <p:nvSpPr>
              <p:cNvPr id="10301" name="Freeform 21"/>
              <p:cNvSpPr/>
              <p:nvPr/>
            </p:nvSpPr>
            <p:spPr>
              <a:xfrm>
                <a:off x="1976438" y="4257675"/>
                <a:ext cx="536575" cy="1331913"/>
              </a:xfrm>
              <a:custGeom>
                <a:avLst/>
                <a:gdLst/>
                <a:ahLst/>
                <a:cxnLst>
                  <a:cxn ang="0">
                    <a:pos x="536575" y="19050"/>
                  </a:cxn>
                  <a:cxn ang="0">
                    <a:pos x="487363" y="0"/>
                  </a:cxn>
                  <a:cxn ang="0">
                    <a:pos x="0" y="1312863"/>
                  </a:cxn>
                  <a:cxn ang="0">
                    <a:pos x="53975" y="1331913"/>
                  </a:cxn>
                  <a:cxn ang="0">
                    <a:pos x="536575" y="19050"/>
                  </a:cxn>
                </a:cxnLst>
                <a:rect l="0" t="0" r="0" b="0"/>
                <a:pathLst>
                  <a:path w="338" h="839">
                    <a:moveTo>
                      <a:pt x="338" y="12"/>
                    </a:moveTo>
                    <a:lnTo>
                      <a:pt x="307" y="0"/>
                    </a:lnTo>
                    <a:lnTo>
                      <a:pt x="0" y="827"/>
                    </a:lnTo>
                    <a:lnTo>
                      <a:pt x="34" y="839"/>
                    </a:lnTo>
                    <a:lnTo>
                      <a:pt x="338" y="12"/>
                    </a:lnTo>
                    <a:close/>
                  </a:path>
                </a:pathLst>
              </a:custGeom>
              <a:solidFill>
                <a:srgbClr val="F8D27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2" name="Freeform 22"/>
              <p:cNvSpPr/>
              <p:nvPr/>
            </p:nvSpPr>
            <p:spPr>
              <a:xfrm>
                <a:off x="2463800" y="4186238"/>
                <a:ext cx="53975" cy="90488"/>
              </a:xfrm>
              <a:custGeom>
                <a:avLst/>
                <a:gdLst/>
                <a:ahLst/>
                <a:cxnLst>
                  <a:cxn ang="0">
                    <a:pos x="49213" y="90488"/>
                  </a:cxn>
                  <a:cxn ang="0">
                    <a:pos x="0" y="71438"/>
                  </a:cxn>
                  <a:cxn ang="0">
                    <a:pos x="53975" y="0"/>
                  </a:cxn>
                  <a:cxn ang="0">
                    <a:pos x="49213" y="90488"/>
                  </a:cxn>
                </a:cxnLst>
                <a:rect l="0" t="0" r="0" b="0"/>
                <a:pathLst>
                  <a:path w="34" h="57">
                    <a:moveTo>
                      <a:pt x="31" y="57"/>
                    </a:moveTo>
                    <a:lnTo>
                      <a:pt x="0" y="45"/>
                    </a:lnTo>
                    <a:lnTo>
                      <a:pt x="34" y="0"/>
                    </a:lnTo>
                    <a:lnTo>
                      <a:pt x="31" y="57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3" name="Freeform 23"/>
              <p:cNvSpPr/>
              <p:nvPr/>
            </p:nvSpPr>
            <p:spPr>
              <a:xfrm>
                <a:off x="1812925" y="4156075"/>
                <a:ext cx="331788" cy="1381125"/>
              </a:xfrm>
              <a:custGeom>
                <a:avLst/>
                <a:gdLst/>
                <a:ahLst/>
                <a:cxnLst>
                  <a:cxn ang="0">
                    <a:pos x="0" y="11113"/>
                  </a:cxn>
                  <a:cxn ang="0">
                    <a:pos x="53975" y="0"/>
                  </a:cxn>
                  <a:cxn ang="0">
                    <a:pos x="331788" y="1370013"/>
                  </a:cxn>
                  <a:cxn ang="0">
                    <a:pos x="277813" y="1381125"/>
                  </a:cxn>
                  <a:cxn ang="0">
                    <a:pos x="0" y="11113"/>
                  </a:cxn>
                </a:cxnLst>
                <a:rect l="0" t="0" r="0" b="0"/>
                <a:pathLst>
                  <a:path w="209" h="870">
                    <a:moveTo>
                      <a:pt x="0" y="7"/>
                    </a:moveTo>
                    <a:lnTo>
                      <a:pt x="34" y="0"/>
                    </a:lnTo>
                    <a:lnTo>
                      <a:pt x="209" y="863"/>
                    </a:lnTo>
                    <a:lnTo>
                      <a:pt x="175" y="87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F502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4" name="Freeform 24"/>
              <p:cNvSpPr/>
              <p:nvPr/>
            </p:nvSpPr>
            <p:spPr>
              <a:xfrm>
                <a:off x="1812925" y="4076700"/>
                <a:ext cx="53975" cy="90488"/>
              </a:xfrm>
              <a:custGeom>
                <a:avLst/>
                <a:gdLst/>
                <a:ahLst/>
                <a:cxnLst>
                  <a:cxn ang="0">
                    <a:pos x="0" y="90488"/>
                  </a:cxn>
                  <a:cxn ang="0">
                    <a:pos x="53975" y="79375"/>
                  </a:cxn>
                  <a:cxn ang="0">
                    <a:pos x="7938" y="0"/>
                  </a:cxn>
                  <a:cxn ang="0">
                    <a:pos x="0" y="90488"/>
                  </a:cxn>
                </a:cxnLst>
                <a:rect l="0" t="0" r="0" b="0"/>
                <a:pathLst>
                  <a:path w="34" h="57">
                    <a:moveTo>
                      <a:pt x="0" y="57"/>
                    </a:moveTo>
                    <a:lnTo>
                      <a:pt x="34" y="50"/>
                    </a:lnTo>
                    <a:lnTo>
                      <a:pt x="5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5" name="Freeform 25"/>
              <p:cNvSpPr/>
              <p:nvPr/>
            </p:nvSpPr>
            <p:spPr>
              <a:xfrm>
                <a:off x="2038350" y="4178300"/>
                <a:ext cx="379413" cy="1370013"/>
              </a:xfrm>
              <a:custGeom>
                <a:avLst/>
                <a:gdLst/>
                <a:ahLst/>
                <a:cxnLst>
                  <a:cxn ang="0">
                    <a:pos x="327025" y="0"/>
                  </a:cxn>
                  <a:cxn ang="0">
                    <a:pos x="379413" y="11113"/>
                  </a:cxn>
                  <a:cxn ang="0">
                    <a:pos x="52388" y="1370013"/>
                  </a:cxn>
                  <a:cxn ang="0">
                    <a:pos x="0" y="1358900"/>
                  </a:cxn>
                  <a:cxn ang="0">
                    <a:pos x="327025" y="0"/>
                  </a:cxn>
                </a:cxnLst>
                <a:rect l="0" t="0" r="0" b="0"/>
                <a:pathLst>
                  <a:path w="239" h="863">
                    <a:moveTo>
                      <a:pt x="206" y="0"/>
                    </a:moveTo>
                    <a:lnTo>
                      <a:pt x="239" y="7"/>
                    </a:lnTo>
                    <a:lnTo>
                      <a:pt x="33" y="863"/>
                    </a:lnTo>
                    <a:lnTo>
                      <a:pt x="0" y="856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4A5B6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6" name="Freeform 26"/>
              <p:cNvSpPr/>
              <p:nvPr/>
            </p:nvSpPr>
            <p:spPr>
              <a:xfrm>
                <a:off x="2365375" y="4098925"/>
                <a:ext cx="52388" cy="90488"/>
              </a:xfrm>
              <a:custGeom>
                <a:avLst/>
                <a:gdLst/>
                <a:ahLst/>
                <a:cxnLst>
                  <a:cxn ang="0">
                    <a:pos x="0" y="79375"/>
                  </a:cxn>
                  <a:cxn ang="0">
                    <a:pos x="52388" y="90488"/>
                  </a:cxn>
                  <a:cxn ang="0">
                    <a:pos x="44450" y="0"/>
                  </a:cxn>
                  <a:cxn ang="0">
                    <a:pos x="0" y="79375"/>
                  </a:cxn>
                </a:cxnLst>
                <a:rect l="0" t="0" r="0" b="0"/>
                <a:pathLst>
                  <a:path w="33" h="57">
                    <a:moveTo>
                      <a:pt x="0" y="50"/>
                    </a:moveTo>
                    <a:lnTo>
                      <a:pt x="33" y="57"/>
                    </a:lnTo>
                    <a:lnTo>
                      <a:pt x="28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7" name="Rectangle 27"/>
              <p:cNvSpPr/>
              <p:nvPr/>
            </p:nvSpPr>
            <p:spPr>
              <a:xfrm>
                <a:off x="2011363" y="4167188"/>
                <a:ext cx="174625" cy="1068388"/>
              </a:xfrm>
              <a:prstGeom prst="rect">
                <a:avLst/>
              </a:prstGeom>
              <a:solidFill>
                <a:srgbClr val="E9F2DF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08" name="Rectangle 28"/>
              <p:cNvSpPr/>
              <p:nvPr/>
            </p:nvSpPr>
            <p:spPr>
              <a:xfrm>
                <a:off x="2011363" y="4222750"/>
                <a:ext cx="38100" cy="95567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09" name="Rectangle 29"/>
              <p:cNvSpPr/>
              <p:nvPr/>
            </p:nvSpPr>
            <p:spPr>
              <a:xfrm>
                <a:off x="2011363" y="4257675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0" name="Rectangle 30"/>
              <p:cNvSpPr/>
              <p:nvPr/>
            </p:nvSpPr>
            <p:spPr>
              <a:xfrm>
                <a:off x="2011363" y="4325938"/>
                <a:ext cx="87313" cy="17463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1" name="Rectangle 31"/>
              <p:cNvSpPr/>
              <p:nvPr/>
            </p:nvSpPr>
            <p:spPr>
              <a:xfrm>
                <a:off x="2011363" y="4389438"/>
                <a:ext cx="87313" cy="2222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2" name="Rectangle 32"/>
              <p:cNvSpPr/>
              <p:nvPr/>
            </p:nvSpPr>
            <p:spPr>
              <a:xfrm>
                <a:off x="2011363" y="4457700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3" name="Rectangle 33"/>
              <p:cNvSpPr/>
              <p:nvPr/>
            </p:nvSpPr>
            <p:spPr>
              <a:xfrm>
                <a:off x="2011363" y="4525963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4" name="Rectangle 34"/>
              <p:cNvSpPr/>
              <p:nvPr/>
            </p:nvSpPr>
            <p:spPr>
              <a:xfrm>
                <a:off x="2011363" y="4589463"/>
                <a:ext cx="87313" cy="2222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5" name="Rectangle 35"/>
              <p:cNvSpPr/>
              <p:nvPr/>
            </p:nvSpPr>
            <p:spPr>
              <a:xfrm>
                <a:off x="2011363" y="4657725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6" name="Rectangle 36"/>
              <p:cNvSpPr/>
              <p:nvPr/>
            </p:nvSpPr>
            <p:spPr>
              <a:xfrm>
                <a:off x="2011363" y="4725988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7" name="Rectangle 37"/>
              <p:cNvSpPr/>
              <p:nvPr/>
            </p:nvSpPr>
            <p:spPr>
              <a:xfrm>
                <a:off x="2011363" y="4789488"/>
                <a:ext cx="87313" cy="2222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8" name="Rectangle 38"/>
              <p:cNvSpPr/>
              <p:nvPr/>
            </p:nvSpPr>
            <p:spPr>
              <a:xfrm>
                <a:off x="2011363" y="4857750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9" name="Rectangle 39"/>
              <p:cNvSpPr/>
              <p:nvPr/>
            </p:nvSpPr>
            <p:spPr>
              <a:xfrm>
                <a:off x="2011363" y="4926013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0" name="Rectangle 40"/>
              <p:cNvSpPr/>
              <p:nvPr/>
            </p:nvSpPr>
            <p:spPr>
              <a:xfrm>
                <a:off x="2011363" y="4989513"/>
                <a:ext cx="87313" cy="2222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1" name="Rectangle 41"/>
              <p:cNvSpPr/>
              <p:nvPr/>
            </p:nvSpPr>
            <p:spPr>
              <a:xfrm>
                <a:off x="2011363" y="5057775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2" name="Rectangle 42"/>
              <p:cNvSpPr/>
              <p:nvPr/>
            </p:nvSpPr>
            <p:spPr>
              <a:xfrm>
                <a:off x="2011363" y="5126038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3" name="Freeform 43"/>
              <p:cNvSpPr/>
              <p:nvPr/>
            </p:nvSpPr>
            <p:spPr>
              <a:xfrm>
                <a:off x="1874838" y="4827588"/>
                <a:ext cx="125413" cy="249238"/>
              </a:xfrm>
              <a:custGeom>
                <a:avLst/>
                <a:gdLst/>
                <a:ahLst/>
                <a:cxnLst>
                  <a:cxn ang="0">
                    <a:pos x="14288" y="0"/>
                  </a:cxn>
                  <a:cxn ang="0">
                    <a:pos x="125413" y="233363"/>
                  </a:cxn>
                  <a:cxn ang="0">
                    <a:pos x="82550" y="249238"/>
                  </a:cxn>
                  <a:cxn ang="0">
                    <a:pos x="0" y="109538"/>
                  </a:cxn>
                  <a:cxn ang="0">
                    <a:pos x="14288" y="0"/>
                  </a:cxn>
                </a:cxnLst>
                <a:rect l="0" t="0" r="0" b="0"/>
                <a:pathLst>
                  <a:path w="79" h="157">
                    <a:moveTo>
                      <a:pt x="9" y="0"/>
                    </a:moveTo>
                    <a:lnTo>
                      <a:pt x="79" y="147"/>
                    </a:lnTo>
                    <a:lnTo>
                      <a:pt x="52" y="157"/>
                    </a:lnTo>
                    <a:lnTo>
                      <a:pt x="0" y="6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E6E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4" name="Freeform 44"/>
              <p:cNvSpPr>
                <a:spLocks noEditPoints="1"/>
              </p:cNvSpPr>
              <p:nvPr/>
            </p:nvSpPr>
            <p:spPr>
              <a:xfrm>
                <a:off x="1643063" y="4597400"/>
                <a:ext cx="288925" cy="339725"/>
              </a:xfrm>
              <a:custGeom>
                <a:avLst/>
                <a:gdLst/>
                <a:ahLst/>
                <a:cxnLst>
                  <a:cxn ang="0">
                    <a:pos x="106446" y="7549"/>
                  </a:cxn>
                  <a:cxn ang="0">
                    <a:pos x="186281" y="98143"/>
                  </a:cxn>
                  <a:cxn ang="0">
                    <a:pos x="186281" y="98143"/>
                  </a:cxn>
                  <a:cxn ang="0">
                    <a:pos x="288925" y="320851"/>
                  </a:cxn>
                  <a:cxn ang="0">
                    <a:pos x="231900" y="339725"/>
                  </a:cxn>
                  <a:cxn ang="0">
                    <a:pos x="133058" y="275555"/>
                  </a:cxn>
                  <a:cxn ang="0">
                    <a:pos x="106446" y="271780"/>
                  </a:cxn>
                  <a:cxn ang="0">
                    <a:pos x="106446" y="237808"/>
                  </a:cxn>
                  <a:cxn ang="0">
                    <a:pos x="144463" y="234033"/>
                  </a:cxn>
                  <a:cxn ang="0">
                    <a:pos x="171074" y="117016"/>
                  </a:cxn>
                  <a:cxn ang="0">
                    <a:pos x="106446" y="33973"/>
                  </a:cxn>
                  <a:cxn ang="0">
                    <a:pos x="106446" y="7549"/>
                  </a:cxn>
                  <a:cxn ang="0">
                    <a:pos x="57025" y="7549"/>
                  </a:cxn>
                  <a:cxn ang="0">
                    <a:pos x="106446" y="7549"/>
                  </a:cxn>
                  <a:cxn ang="0">
                    <a:pos x="106446" y="33973"/>
                  </a:cxn>
                  <a:cxn ang="0">
                    <a:pos x="64628" y="26423"/>
                  </a:cxn>
                  <a:cxn ang="0">
                    <a:pos x="41818" y="162313"/>
                  </a:cxn>
                  <a:cxn ang="0">
                    <a:pos x="106446" y="237808"/>
                  </a:cxn>
                  <a:cxn ang="0">
                    <a:pos x="106446" y="271780"/>
                  </a:cxn>
                  <a:cxn ang="0">
                    <a:pos x="22810" y="169863"/>
                  </a:cxn>
                  <a:cxn ang="0">
                    <a:pos x="57025" y="7549"/>
                  </a:cxn>
                </a:cxnLst>
                <a:rect l="0" t="0" r="0" b="0"/>
                <a:pathLst>
                  <a:path w="76" h="90">
                    <a:moveTo>
                      <a:pt x="28" y="2"/>
                    </a:moveTo>
                    <a:cubicBezTo>
                      <a:pt x="36" y="6"/>
                      <a:pt x="44" y="14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49" y="72"/>
                      <a:pt x="46" y="74"/>
                      <a:pt x="35" y="73"/>
                    </a:cubicBezTo>
                    <a:cubicBezTo>
                      <a:pt x="33" y="73"/>
                      <a:pt x="30" y="73"/>
                      <a:pt x="28" y="7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31" y="64"/>
                      <a:pt x="35" y="64"/>
                      <a:pt x="38" y="62"/>
                    </a:cubicBezTo>
                    <a:cubicBezTo>
                      <a:pt x="47" y="59"/>
                      <a:pt x="51" y="47"/>
                      <a:pt x="45" y="31"/>
                    </a:cubicBezTo>
                    <a:cubicBezTo>
                      <a:pt x="41" y="20"/>
                      <a:pt x="35" y="12"/>
                      <a:pt x="28" y="9"/>
                    </a:cubicBezTo>
                    <a:lnTo>
                      <a:pt x="28" y="2"/>
                    </a:lnTo>
                    <a:close/>
                    <a:moveTo>
                      <a:pt x="15" y="2"/>
                    </a:moveTo>
                    <a:cubicBezTo>
                      <a:pt x="19" y="0"/>
                      <a:pt x="24" y="1"/>
                      <a:pt x="28" y="2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4" y="7"/>
                      <a:pt x="20" y="6"/>
                      <a:pt x="17" y="7"/>
                    </a:cubicBezTo>
                    <a:cubicBezTo>
                      <a:pt x="8" y="11"/>
                      <a:pt x="5" y="27"/>
                      <a:pt x="11" y="43"/>
                    </a:cubicBezTo>
                    <a:cubicBezTo>
                      <a:pt x="15" y="54"/>
                      <a:pt x="22" y="61"/>
                      <a:pt x="28" y="63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0" y="68"/>
                      <a:pt x="12" y="59"/>
                      <a:pt x="6" y="45"/>
                    </a:cubicBezTo>
                    <a:cubicBezTo>
                      <a:pt x="0" y="28"/>
                      <a:pt x="3" y="6"/>
                      <a:pt x="15" y="2"/>
                    </a:cubicBezTo>
                    <a:close/>
                  </a:path>
                </a:pathLst>
              </a:custGeom>
              <a:solidFill>
                <a:srgbClr val="F8D27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5" name="Freeform 45"/>
              <p:cNvSpPr/>
              <p:nvPr/>
            </p:nvSpPr>
            <p:spPr>
              <a:xfrm>
                <a:off x="1882775" y="4830763"/>
                <a:ext cx="117475" cy="2460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613" y="246063"/>
                  </a:cxn>
                  <a:cxn ang="0">
                    <a:pos x="117475" y="230188"/>
                  </a:cxn>
                  <a:cxn ang="0">
                    <a:pos x="82550" y="71438"/>
                  </a:cxn>
                  <a:cxn ang="0">
                    <a:pos x="0" y="0"/>
                  </a:cxn>
                </a:cxnLst>
                <a:rect l="0" t="0" r="0" b="0"/>
                <a:pathLst>
                  <a:path w="74" h="155">
                    <a:moveTo>
                      <a:pt x="0" y="0"/>
                    </a:moveTo>
                    <a:lnTo>
                      <a:pt x="47" y="155"/>
                    </a:lnTo>
                    <a:lnTo>
                      <a:pt x="74" y="145"/>
                    </a:lnTo>
                    <a:lnTo>
                      <a:pt x="52" y="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6" name="Freeform 46"/>
              <p:cNvSpPr>
                <a:spLocks noEditPoints="1"/>
              </p:cNvSpPr>
              <p:nvPr/>
            </p:nvSpPr>
            <p:spPr>
              <a:xfrm>
                <a:off x="1812925" y="4532313"/>
                <a:ext cx="220663" cy="393700"/>
              </a:xfrm>
              <a:custGeom>
                <a:avLst/>
                <a:gdLst/>
                <a:ahLst/>
                <a:cxnLst>
                  <a:cxn ang="0">
                    <a:pos x="110332" y="386129"/>
                  </a:cxn>
                  <a:cxn ang="0">
                    <a:pos x="152181" y="370987"/>
                  </a:cxn>
                  <a:cxn ang="0">
                    <a:pos x="182618" y="257419"/>
                  </a:cxn>
                  <a:cxn ang="0">
                    <a:pos x="194031" y="105996"/>
                  </a:cxn>
                  <a:cxn ang="0">
                    <a:pos x="110332" y="7571"/>
                  </a:cxn>
                  <a:cxn ang="0">
                    <a:pos x="110332" y="30285"/>
                  </a:cxn>
                  <a:cxn ang="0">
                    <a:pos x="175009" y="113567"/>
                  </a:cxn>
                  <a:cxn ang="0">
                    <a:pos x="148377" y="234706"/>
                  </a:cxn>
                  <a:cxn ang="0">
                    <a:pos x="110332" y="234706"/>
                  </a:cxn>
                  <a:cxn ang="0">
                    <a:pos x="110332" y="386129"/>
                  </a:cxn>
                  <a:cxn ang="0">
                    <a:pos x="60873" y="3786"/>
                  </a:cxn>
                  <a:cxn ang="0">
                    <a:pos x="22827" y="158994"/>
                  </a:cxn>
                  <a:cxn ang="0">
                    <a:pos x="22827" y="158994"/>
                  </a:cxn>
                  <a:cxn ang="0">
                    <a:pos x="95113" y="393700"/>
                  </a:cxn>
                  <a:cxn ang="0">
                    <a:pos x="110332" y="386129"/>
                  </a:cxn>
                  <a:cxn ang="0">
                    <a:pos x="110332" y="234706"/>
                  </a:cxn>
                  <a:cxn ang="0">
                    <a:pos x="45654" y="162780"/>
                  </a:cxn>
                  <a:cxn ang="0">
                    <a:pos x="68482" y="26499"/>
                  </a:cxn>
                  <a:cxn ang="0">
                    <a:pos x="110332" y="30285"/>
                  </a:cxn>
                  <a:cxn ang="0">
                    <a:pos x="110332" y="7571"/>
                  </a:cxn>
                  <a:cxn ang="0">
                    <a:pos x="60873" y="3786"/>
                  </a:cxn>
                </a:cxnLst>
                <a:rect l="0" t="0" r="0" b="0"/>
                <a:pathLst>
                  <a:path w="58" h="104">
                    <a:moveTo>
                      <a:pt x="29" y="102"/>
                    </a:moveTo>
                    <a:cubicBezTo>
                      <a:pt x="40" y="98"/>
                      <a:pt x="40" y="98"/>
                      <a:pt x="40" y="98"/>
                    </a:cubicBezTo>
                    <a:cubicBezTo>
                      <a:pt x="37" y="76"/>
                      <a:pt x="40" y="76"/>
                      <a:pt x="48" y="68"/>
                    </a:cubicBezTo>
                    <a:cubicBezTo>
                      <a:pt x="56" y="60"/>
                      <a:pt x="58" y="46"/>
                      <a:pt x="51" y="28"/>
                    </a:cubicBezTo>
                    <a:cubicBezTo>
                      <a:pt x="47" y="16"/>
                      <a:pt x="38" y="6"/>
                      <a:pt x="29" y="2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6" y="12"/>
                      <a:pt x="42" y="20"/>
                      <a:pt x="46" y="30"/>
                    </a:cubicBezTo>
                    <a:cubicBezTo>
                      <a:pt x="52" y="46"/>
                      <a:pt x="48" y="58"/>
                      <a:pt x="39" y="62"/>
                    </a:cubicBezTo>
                    <a:cubicBezTo>
                      <a:pt x="36" y="63"/>
                      <a:pt x="32" y="63"/>
                      <a:pt x="29" y="62"/>
                    </a:cubicBezTo>
                    <a:lnTo>
                      <a:pt x="29" y="102"/>
                    </a:lnTo>
                    <a:close/>
                    <a:moveTo>
                      <a:pt x="16" y="1"/>
                    </a:moveTo>
                    <a:cubicBezTo>
                      <a:pt x="4" y="6"/>
                      <a:pt x="0" y="24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3" y="60"/>
                      <a:pt x="16" y="54"/>
                      <a:pt x="12" y="43"/>
                    </a:cubicBezTo>
                    <a:cubicBezTo>
                      <a:pt x="6" y="27"/>
                      <a:pt x="9" y="11"/>
                      <a:pt x="18" y="7"/>
                    </a:cubicBezTo>
                    <a:cubicBezTo>
                      <a:pt x="21" y="6"/>
                      <a:pt x="25" y="6"/>
                      <a:pt x="29" y="8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4" y="0"/>
                      <a:pt x="20" y="0"/>
                      <a:pt x="16" y="1"/>
                    </a:cubicBezTo>
                    <a:close/>
                  </a:path>
                </a:pathLst>
              </a:custGeom>
              <a:solidFill>
                <a:srgbClr val="F8D27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7" name="Freeform 47"/>
              <p:cNvSpPr/>
              <p:nvPr/>
            </p:nvSpPr>
            <p:spPr>
              <a:xfrm>
                <a:off x="1951038" y="5019675"/>
                <a:ext cx="25400" cy="26988"/>
              </a:xfrm>
              <a:custGeom>
                <a:avLst/>
                <a:gdLst/>
                <a:ahLst/>
                <a:cxnLst>
                  <a:cxn ang="0">
                    <a:pos x="7257" y="0"/>
                  </a:cxn>
                  <a:cxn ang="0">
                    <a:pos x="25400" y="7711"/>
                  </a:cxn>
                  <a:cxn ang="0">
                    <a:pos x="18143" y="26988"/>
                  </a:cxn>
                  <a:cxn ang="0">
                    <a:pos x="0" y="19277"/>
                  </a:cxn>
                  <a:cxn ang="0">
                    <a:pos x="7257" y="0"/>
                  </a:cxn>
                </a:cxnLst>
                <a:rect l="0" t="0" r="0" b="0"/>
                <a:pathLst>
                  <a:path w="7" h="7">
                    <a:moveTo>
                      <a:pt x="2" y="0"/>
                    </a:moveTo>
                    <a:cubicBezTo>
                      <a:pt x="4" y="0"/>
                      <a:pt x="6" y="1"/>
                      <a:pt x="7" y="2"/>
                    </a:cubicBezTo>
                    <a:cubicBezTo>
                      <a:pt x="7" y="4"/>
                      <a:pt x="6" y="6"/>
                      <a:pt x="5" y="7"/>
                    </a:cubicBezTo>
                    <a:cubicBezTo>
                      <a:pt x="3" y="7"/>
                      <a:pt x="1" y="6"/>
                      <a:pt x="0" y="5"/>
                    </a:cubicBezTo>
                    <a:cubicBezTo>
                      <a:pt x="0" y="3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E529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8" name="Freeform 48"/>
              <p:cNvSpPr/>
              <p:nvPr/>
            </p:nvSpPr>
            <p:spPr>
              <a:xfrm>
                <a:off x="1730375" y="4975225"/>
                <a:ext cx="722313" cy="868363"/>
              </a:xfrm>
              <a:custGeom>
                <a:avLst/>
                <a:gdLst/>
                <a:ahLst/>
                <a:cxnLst>
                  <a:cxn ang="0">
                    <a:pos x="79835" y="0"/>
                  </a:cxn>
                  <a:cxn ang="0">
                    <a:pos x="642478" y="0"/>
                  </a:cxn>
                  <a:cxn ang="0">
                    <a:pos x="722313" y="79285"/>
                  </a:cxn>
                  <a:cxn ang="0">
                    <a:pos x="722313" y="789078"/>
                  </a:cxn>
                  <a:cxn ang="0">
                    <a:pos x="642478" y="868363"/>
                  </a:cxn>
                  <a:cxn ang="0">
                    <a:pos x="79835" y="868363"/>
                  </a:cxn>
                  <a:cxn ang="0">
                    <a:pos x="0" y="789078"/>
                  </a:cxn>
                  <a:cxn ang="0">
                    <a:pos x="0" y="79285"/>
                  </a:cxn>
                  <a:cxn ang="0">
                    <a:pos x="79835" y="0"/>
                  </a:cxn>
                </a:cxnLst>
                <a:rect l="0" t="0" r="0" b="0"/>
                <a:pathLst>
                  <a:path w="190" h="230">
                    <a:moveTo>
                      <a:pt x="21" y="0"/>
                    </a:moveTo>
                    <a:cubicBezTo>
                      <a:pt x="169" y="0"/>
                      <a:pt x="169" y="0"/>
                      <a:pt x="169" y="0"/>
                    </a:cubicBezTo>
                    <a:cubicBezTo>
                      <a:pt x="181" y="0"/>
                      <a:pt x="190" y="9"/>
                      <a:pt x="190" y="21"/>
                    </a:cubicBezTo>
                    <a:cubicBezTo>
                      <a:pt x="190" y="209"/>
                      <a:pt x="190" y="209"/>
                      <a:pt x="190" y="209"/>
                    </a:cubicBezTo>
                    <a:cubicBezTo>
                      <a:pt x="190" y="221"/>
                      <a:pt x="181" y="230"/>
                      <a:pt x="169" y="230"/>
                    </a:cubicBezTo>
                    <a:cubicBezTo>
                      <a:pt x="21" y="230"/>
                      <a:pt x="21" y="230"/>
                      <a:pt x="21" y="230"/>
                    </a:cubicBezTo>
                    <a:cubicBezTo>
                      <a:pt x="10" y="230"/>
                      <a:pt x="0" y="221"/>
                      <a:pt x="0" y="20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lose/>
                  </a:path>
                </a:pathLst>
              </a:custGeom>
              <a:solidFill>
                <a:srgbClr val="4A5B6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9" name="Freeform 49"/>
              <p:cNvSpPr>
                <a:spLocks noEditPoints="1"/>
              </p:cNvSpPr>
              <p:nvPr/>
            </p:nvSpPr>
            <p:spPr>
              <a:xfrm>
                <a:off x="1817688" y="5137150"/>
                <a:ext cx="547688" cy="542925"/>
              </a:xfrm>
              <a:custGeom>
                <a:avLst/>
                <a:gdLst/>
                <a:ahLst/>
                <a:cxnLst>
                  <a:cxn ang="0">
                    <a:pos x="399356" y="30163"/>
                  </a:cxn>
                  <a:cxn ang="0">
                    <a:pos x="547688" y="271463"/>
                  </a:cxn>
                  <a:cxn ang="0">
                    <a:pos x="399356" y="512763"/>
                  </a:cxn>
                  <a:cxn ang="0">
                    <a:pos x="399356" y="452438"/>
                  </a:cxn>
                  <a:cxn ang="0">
                    <a:pos x="399356" y="452438"/>
                  </a:cxn>
                  <a:cxn ang="0">
                    <a:pos x="399356" y="448667"/>
                  </a:cxn>
                  <a:cxn ang="0">
                    <a:pos x="399356" y="373261"/>
                  </a:cxn>
                  <a:cxn ang="0">
                    <a:pos x="437390" y="418505"/>
                  </a:cxn>
                  <a:cxn ang="0">
                    <a:pos x="494441" y="271463"/>
                  </a:cxn>
                  <a:cxn ang="0">
                    <a:pos x="399356" y="90488"/>
                  </a:cxn>
                  <a:cxn ang="0">
                    <a:pos x="399356" y="30163"/>
                  </a:cxn>
                  <a:cxn ang="0">
                    <a:pos x="273844" y="0"/>
                  </a:cxn>
                  <a:cxn ang="0">
                    <a:pos x="399356" y="30163"/>
                  </a:cxn>
                  <a:cxn ang="0">
                    <a:pos x="399356" y="90488"/>
                  </a:cxn>
                  <a:cxn ang="0">
                    <a:pos x="300468" y="56555"/>
                  </a:cxn>
                  <a:cxn ang="0">
                    <a:pos x="300468" y="271463"/>
                  </a:cxn>
                  <a:cxn ang="0">
                    <a:pos x="399356" y="373261"/>
                  </a:cxn>
                  <a:cxn ang="0">
                    <a:pos x="399356" y="448667"/>
                  </a:cxn>
                  <a:cxn ang="0">
                    <a:pos x="300468" y="346869"/>
                  </a:cxn>
                  <a:cxn ang="0">
                    <a:pos x="300468" y="490141"/>
                  </a:cxn>
                  <a:cxn ang="0">
                    <a:pos x="399356" y="452438"/>
                  </a:cxn>
                  <a:cxn ang="0">
                    <a:pos x="399356" y="512763"/>
                  </a:cxn>
                  <a:cxn ang="0">
                    <a:pos x="273844" y="542925"/>
                  </a:cxn>
                  <a:cxn ang="0">
                    <a:pos x="197776" y="531614"/>
                  </a:cxn>
                  <a:cxn ang="0">
                    <a:pos x="197776" y="475059"/>
                  </a:cxn>
                  <a:cxn ang="0">
                    <a:pos x="247220" y="490141"/>
                  </a:cxn>
                  <a:cxn ang="0">
                    <a:pos x="247220" y="346869"/>
                  </a:cxn>
                  <a:cxn ang="0">
                    <a:pos x="197776" y="399653"/>
                  </a:cxn>
                  <a:cxn ang="0">
                    <a:pos x="197776" y="324247"/>
                  </a:cxn>
                  <a:cxn ang="0">
                    <a:pos x="247220" y="271463"/>
                  </a:cxn>
                  <a:cxn ang="0">
                    <a:pos x="247220" y="56555"/>
                  </a:cxn>
                  <a:cxn ang="0">
                    <a:pos x="197776" y="67866"/>
                  </a:cxn>
                  <a:cxn ang="0">
                    <a:pos x="197776" y="11311"/>
                  </a:cxn>
                  <a:cxn ang="0">
                    <a:pos x="273844" y="0"/>
                  </a:cxn>
                  <a:cxn ang="0">
                    <a:pos x="197776" y="531614"/>
                  </a:cxn>
                  <a:cxn ang="0">
                    <a:pos x="0" y="271463"/>
                  </a:cxn>
                  <a:cxn ang="0">
                    <a:pos x="197776" y="11311"/>
                  </a:cxn>
                  <a:cxn ang="0">
                    <a:pos x="197776" y="67866"/>
                  </a:cxn>
                  <a:cxn ang="0">
                    <a:pos x="53247" y="271463"/>
                  </a:cxn>
                  <a:cxn ang="0">
                    <a:pos x="110298" y="418505"/>
                  </a:cxn>
                  <a:cxn ang="0">
                    <a:pos x="197776" y="324247"/>
                  </a:cxn>
                  <a:cxn ang="0">
                    <a:pos x="197776" y="399653"/>
                  </a:cxn>
                  <a:cxn ang="0">
                    <a:pos x="148332" y="452438"/>
                  </a:cxn>
                  <a:cxn ang="0">
                    <a:pos x="197776" y="475059"/>
                  </a:cxn>
                  <a:cxn ang="0">
                    <a:pos x="197776" y="531614"/>
                  </a:cxn>
                </a:cxnLst>
                <a:rect l="0" t="0" r="0" b="0"/>
                <a:pathLst>
                  <a:path w="144" h="144">
                    <a:moveTo>
                      <a:pt x="105" y="8"/>
                    </a:moveTo>
                    <a:cubicBezTo>
                      <a:pt x="128" y="20"/>
                      <a:pt x="144" y="44"/>
                      <a:pt x="144" y="72"/>
                    </a:cubicBezTo>
                    <a:cubicBezTo>
                      <a:pt x="144" y="100"/>
                      <a:pt x="128" y="124"/>
                      <a:pt x="105" y="136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19"/>
                      <a:pt x="105" y="119"/>
                      <a:pt x="105" y="11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15" y="111"/>
                      <a:pt x="115" y="111"/>
                      <a:pt x="115" y="111"/>
                    </a:cubicBezTo>
                    <a:cubicBezTo>
                      <a:pt x="124" y="100"/>
                      <a:pt x="130" y="87"/>
                      <a:pt x="130" y="72"/>
                    </a:cubicBezTo>
                    <a:cubicBezTo>
                      <a:pt x="130" y="52"/>
                      <a:pt x="120" y="34"/>
                      <a:pt x="105" y="24"/>
                    </a:cubicBezTo>
                    <a:lnTo>
                      <a:pt x="105" y="8"/>
                    </a:lnTo>
                    <a:close/>
                    <a:moveTo>
                      <a:pt x="72" y="0"/>
                    </a:moveTo>
                    <a:cubicBezTo>
                      <a:pt x="84" y="0"/>
                      <a:pt x="95" y="3"/>
                      <a:pt x="105" y="8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97" y="19"/>
                      <a:pt x="88" y="16"/>
                      <a:pt x="79" y="15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5" y="119"/>
                      <a:pt x="105" y="119"/>
                      <a:pt x="105" y="119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88" y="128"/>
                      <a:pt x="97" y="125"/>
                      <a:pt x="105" y="120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95" y="141"/>
                      <a:pt x="84" y="144"/>
                      <a:pt x="72" y="144"/>
                    </a:cubicBezTo>
                    <a:cubicBezTo>
                      <a:pt x="65" y="144"/>
                      <a:pt x="59" y="143"/>
                      <a:pt x="52" y="141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6" y="128"/>
                      <a:pt x="61" y="129"/>
                      <a:pt x="65" y="130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1" y="15"/>
                      <a:pt x="56" y="16"/>
                      <a:pt x="52" y="18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9" y="1"/>
                      <a:pt x="65" y="0"/>
                      <a:pt x="72" y="0"/>
                    </a:cubicBezTo>
                    <a:close/>
                    <a:moveTo>
                      <a:pt x="52" y="141"/>
                    </a:moveTo>
                    <a:cubicBezTo>
                      <a:pt x="22" y="132"/>
                      <a:pt x="0" y="105"/>
                      <a:pt x="0" y="72"/>
                    </a:cubicBezTo>
                    <a:cubicBezTo>
                      <a:pt x="0" y="39"/>
                      <a:pt x="22" y="12"/>
                      <a:pt x="52" y="3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30" y="26"/>
                      <a:pt x="14" y="47"/>
                      <a:pt x="14" y="72"/>
                    </a:cubicBezTo>
                    <a:cubicBezTo>
                      <a:pt x="14" y="87"/>
                      <a:pt x="20" y="100"/>
                      <a:pt x="29" y="111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39" y="120"/>
                      <a:pt x="39" y="120"/>
                      <a:pt x="39" y="120"/>
                    </a:cubicBezTo>
                    <a:cubicBezTo>
                      <a:pt x="43" y="122"/>
                      <a:pt x="48" y="125"/>
                      <a:pt x="52" y="126"/>
                    </a:cubicBezTo>
                    <a:lnTo>
                      <a:pt x="52" y="141"/>
                    </a:lnTo>
                    <a:close/>
                  </a:path>
                </a:pathLst>
              </a:custGeom>
              <a:solidFill>
                <a:srgbClr val="77879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70" name="组合 55"/>
            <p:cNvGrpSpPr/>
            <p:nvPr/>
          </p:nvGrpSpPr>
          <p:grpSpPr>
            <a:xfrm>
              <a:off x="2131078" y="3890159"/>
              <a:ext cx="2997517" cy="2066922"/>
              <a:chOff x="5211763" y="866776"/>
              <a:chExt cx="7219950" cy="4424363"/>
            </a:xfrm>
          </p:grpSpPr>
          <p:sp>
            <p:nvSpPr>
              <p:cNvPr id="10272" name="Freeform 53"/>
              <p:cNvSpPr/>
              <p:nvPr/>
            </p:nvSpPr>
            <p:spPr>
              <a:xfrm>
                <a:off x="7742238" y="4981576"/>
                <a:ext cx="4689475" cy="3095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35537" y="0"/>
                  </a:cxn>
                  <a:cxn ang="0">
                    <a:pos x="4689475" y="154782"/>
                  </a:cxn>
                  <a:cxn ang="0">
                    <a:pos x="4689475" y="154782"/>
                  </a:cxn>
                  <a:cxn ang="0">
                    <a:pos x="4535537" y="309563"/>
                  </a:cxn>
                  <a:cxn ang="0">
                    <a:pos x="33791" y="309563"/>
                  </a:cxn>
                  <a:cxn ang="0">
                    <a:pos x="0" y="0"/>
                  </a:cxn>
                </a:cxnLst>
                <a:rect l="0" t="0" r="0" b="0"/>
                <a:pathLst>
                  <a:path w="1249" h="82">
                    <a:moveTo>
                      <a:pt x="0" y="0"/>
                    </a:moveTo>
                    <a:cubicBezTo>
                      <a:pt x="1208" y="0"/>
                      <a:pt x="1208" y="0"/>
                      <a:pt x="1208" y="0"/>
                    </a:cubicBezTo>
                    <a:cubicBezTo>
                      <a:pt x="1230" y="0"/>
                      <a:pt x="1249" y="19"/>
                      <a:pt x="1249" y="41"/>
                    </a:cubicBezTo>
                    <a:cubicBezTo>
                      <a:pt x="1249" y="41"/>
                      <a:pt x="1249" y="41"/>
                      <a:pt x="1249" y="41"/>
                    </a:cubicBezTo>
                    <a:cubicBezTo>
                      <a:pt x="1249" y="64"/>
                      <a:pt x="1230" y="82"/>
                      <a:pt x="1208" y="82"/>
                    </a:cubicBezTo>
                    <a:cubicBezTo>
                      <a:pt x="9" y="82"/>
                      <a:pt x="9" y="82"/>
                      <a:pt x="9" y="8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3" name="Freeform 54"/>
              <p:cNvSpPr/>
              <p:nvPr/>
            </p:nvSpPr>
            <p:spPr>
              <a:xfrm>
                <a:off x="7656513" y="4271963"/>
                <a:ext cx="2327275" cy="1019175"/>
              </a:xfrm>
              <a:custGeom>
                <a:avLst/>
                <a:gdLst/>
                <a:ahLst/>
                <a:cxnLst>
                  <a:cxn ang="0">
                    <a:pos x="563563" y="0"/>
                  </a:cxn>
                  <a:cxn ang="0">
                    <a:pos x="1763713" y="0"/>
                  </a:cxn>
                  <a:cxn ang="0">
                    <a:pos x="2327275" y="1019175"/>
                  </a:cxn>
                  <a:cxn ang="0">
                    <a:pos x="0" y="1019175"/>
                  </a:cxn>
                  <a:cxn ang="0">
                    <a:pos x="563563" y="0"/>
                  </a:cxn>
                </a:cxnLst>
                <a:rect l="0" t="0" r="0" b="0"/>
                <a:pathLst>
                  <a:path w="1466" h="642">
                    <a:moveTo>
                      <a:pt x="355" y="0"/>
                    </a:moveTo>
                    <a:lnTo>
                      <a:pt x="1111" y="0"/>
                    </a:lnTo>
                    <a:lnTo>
                      <a:pt x="1466" y="642"/>
                    </a:lnTo>
                    <a:lnTo>
                      <a:pt x="0" y="642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4E515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4" name="Freeform 55"/>
              <p:cNvSpPr/>
              <p:nvPr/>
            </p:nvSpPr>
            <p:spPr>
              <a:xfrm>
                <a:off x="5700713" y="866776"/>
                <a:ext cx="6243638" cy="3663950"/>
              </a:xfrm>
              <a:custGeom>
                <a:avLst/>
                <a:gdLst/>
                <a:ahLst/>
                <a:cxnLst>
                  <a:cxn ang="0">
                    <a:pos x="289092" y="0"/>
                  </a:cxn>
                  <a:cxn ang="0">
                    <a:pos x="5954546" y="0"/>
                  </a:cxn>
                  <a:cxn ang="0">
                    <a:pos x="6243638" y="289358"/>
                  </a:cxn>
                  <a:cxn ang="0">
                    <a:pos x="6243638" y="3370834"/>
                  </a:cxn>
                  <a:cxn ang="0">
                    <a:pos x="5954546" y="3663950"/>
                  </a:cxn>
                  <a:cxn ang="0">
                    <a:pos x="289092" y="3663950"/>
                  </a:cxn>
                  <a:cxn ang="0">
                    <a:pos x="0" y="3370834"/>
                  </a:cxn>
                  <a:cxn ang="0">
                    <a:pos x="0" y="289358"/>
                  </a:cxn>
                  <a:cxn ang="0">
                    <a:pos x="289092" y="0"/>
                  </a:cxn>
                </a:cxnLst>
                <a:rect l="0" t="0" r="0" b="0"/>
                <a:pathLst>
                  <a:path w="1663" h="975">
                    <a:moveTo>
                      <a:pt x="77" y="0"/>
                    </a:moveTo>
                    <a:cubicBezTo>
                      <a:pt x="1586" y="0"/>
                      <a:pt x="1586" y="0"/>
                      <a:pt x="1586" y="0"/>
                    </a:cubicBezTo>
                    <a:cubicBezTo>
                      <a:pt x="1628" y="0"/>
                      <a:pt x="1663" y="34"/>
                      <a:pt x="1663" y="77"/>
                    </a:cubicBezTo>
                    <a:cubicBezTo>
                      <a:pt x="1663" y="897"/>
                      <a:pt x="1663" y="897"/>
                      <a:pt x="1663" y="897"/>
                    </a:cubicBezTo>
                    <a:cubicBezTo>
                      <a:pt x="1663" y="940"/>
                      <a:pt x="1628" y="975"/>
                      <a:pt x="1586" y="975"/>
                    </a:cubicBezTo>
                    <a:cubicBezTo>
                      <a:pt x="77" y="975"/>
                      <a:pt x="77" y="975"/>
                      <a:pt x="77" y="975"/>
                    </a:cubicBezTo>
                    <a:cubicBezTo>
                      <a:pt x="35" y="975"/>
                      <a:pt x="0" y="940"/>
                      <a:pt x="0" y="89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4"/>
                      <a:pt x="35" y="0"/>
                      <a:pt x="77" y="0"/>
                    </a:cubicBezTo>
                    <a:close/>
                  </a:path>
                </a:pathLst>
              </a:custGeom>
              <a:solidFill>
                <a:srgbClr val="1D21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5" name="Freeform 56"/>
              <p:cNvSpPr/>
              <p:nvPr/>
            </p:nvSpPr>
            <p:spPr>
              <a:xfrm>
                <a:off x="7389813" y="993776"/>
                <a:ext cx="4554538" cy="3536950"/>
              </a:xfrm>
              <a:custGeom>
                <a:avLst/>
                <a:gdLst/>
                <a:ahLst/>
                <a:cxnLst>
                  <a:cxn ang="0">
                    <a:pos x="4554538" y="1612488"/>
                  </a:cxn>
                  <a:cxn ang="0">
                    <a:pos x="4554538" y="3243770"/>
                  </a:cxn>
                  <a:cxn ang="0">
                    <a:pos x="4265421" y="3536950"/>
                  </a:cxn>
                  <a:cxn ang="0">
                    <a:pos x="304137" y="3536950"/>
                  </a:cxn>
                  <a:cxn ang="0">
                    <a:pos x="0" y="763019"/>
                  </a:cxn>
                  <a:cxn ang="0">
                    <a:pos x="232796" y="41346"/>
                  </a:cxn>
                  <a:cxn ang="0">
                    <a:pos x="1261603" y="0"/>
                  </a:cxn>
                  <a:cxn ang="0">
                    <a:pos x="4554538" y="1612488"/>
                  </a:cxn>
                </a:cxnLst>
                <a:rect l="0" t="0" r="0" b="0"/>
                <a:pathLst>
                  <a:path w="1213" h="941">
                    <a:moveTo>
                      <a:pt x="1213" y="429"/>
                    </a:moveTo>
                    <a:cubicBezTo>
                      <a:pt x="1213" y="863"/>
                      <a:pt x="1213" y="863"/>
                      <a:pt x="1213" y="863"/>
                    </a:cubicBezTo>
                    <a:cubicBezTo>
                      <a:pt x="1213" y="906"/>
                      <a:pt x="1178" y="941"/>
                      <a:pt x="1136" y="941"/>
                    </a:cubicBezTo>
                    <a:cubicBezTo>
                      <a:pt x="81" y="941"/>
                      <a:pt x="81" y="941"/>
                      <a:pt x="81" y="941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336" y="0"/>
                      <a:pt x="336" y="0"/>
                      <a:pt x="336" y="0"/>
                    </a:cubicBezTo>
                    <a:lnTo>
                      <a:pt x="1213" y="429"/>
                    </a:lnTo>
                    <a:close/>
                  </a:path>
                </a:pathLst>
              </a:custGeom>
              <a:solidFill>
                <a:srgbClr val="2E333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6" name="Rectangle 57"/>
              <p:cNvSpPr/>
              <p:nvPr/>
            </p:nvSpPr>
            <p:spPr>
              <a:xfrm>
                <a:off x="5891213" y="1035051"/>
                <a:ext cx="5857875" cy="2978150"/>
              </a:xfrm>
              <a:prstGeom prst="rect">
                <a:avLst/>
              </a:prstGeom>
              <a:solidFill>
                <a:srgbClr val="234C5E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7" name="Oval 58"/>
              <p:cNvSpPr/>
              <p:nvPr/>
            </p:nvSpPr>
            <p:spPr>
              <a:xfrm>
                <a:off x="11553826" y="4233863"/>
                <a:ext cx="74613" cy="76200"/>
              </a:xfrm>
              <a:prstGeom prst="ellipse">
                <a:avLst/>
              </a:prstGeom>
              <a:solidFill>
                <a:srgbClr val="80828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8" name="Oval 59"/>
              <p:cNvSpPr/>
              <p:nvPr/>
            </p:nvSpPr>
            <p:spPr>
              <a:xfrm>
                <a:off x="11407776" y="4233863"/>
                <a:ext cx="74613" cy="76200"/>
              </a:xfrm>
              <a:prstGeom prst="ellipse">
                <a:avLst/>
              </a:prstGeom>
              <a:solidFill>
                <a:srgbClr val="80828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9" name="Oval 60"/>
              <p:cNvSpPr/>
              <p:nvPr/>
            </p:nvSpPr>
            <p:spPr>
              <a:xfrm>
                <a:off x="11260138" y="4233863"/>
                <a:ext cx="76200" cy="76200"/>
              </a:xfrm>
              <a:prstGeom prst="ellipse">
                <a:avLst/>
              </a:prstGeom>
              <a:solidFill>
                <a:srgbClr val="80828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80" name="Freeform 61"/>
              <p:cNvSpPr/>
              <p:nvPr/>
            </p:nvSpPr>
            <p:spPr>
              <a:xfrm>
                <a:off x="5211763" y="4981576"/>
                <a:ext cx="7219950" cy="309563"/>
              </a:xfrm>
              <a:custGeom>
                <a:avLst/>
                <a:gdLst/>
                <a:ahLst/>
                <a:cxnLst>
                  <a:cxn ang="0">
                    <a:pos x="153935" y="0"/>
                  </a:cxn>
                  <a:cxn ang="0">
                    <a:pos x="7066015" y="0"/>
                  </a:cxn>
                  <a:cxn ang="0">
                    <a:pos x="7219950" y="154782"/>
                  </a:cxn>
                  <a:cxn ang="0">
                    <a:pos x="7219950" y="154782"/>
                  </a:cxn>
                  <a:cxn ang="0">
                    <a:pos x="7066015" y="309563"/>
                  </a:cxn>
                  <a:cxn ang="0">
                    <a:pos x="153935" y="309563"/>
                  </a:cxn>
                  <a:cxn ang="0">
                    <a:pos x="0" y="154782"/>
                  </a:cxn>
                  <a:cxn ang="0">
                    <a:pos x="0" y="154782"/>
                  </a:cxn>
                  <a:cxn ang="0">
                    <a:pos x="153935" y="0"/>
                  </a:cxn>
                </a:cxnLst>
                <a:rect l="0" t="0" r="0" b="0"/>
                <a:pathLst>
                  <a:path w="1923" h="82">
                    <a:moveTo>
                      <a:pt x="41" y="0"/>
                    </a:moveTo>
                    <a:cubicBezTo>
                      <a:pt x="1882" y="0"/>
                      <a:pt x="1882" y="0"/>
                      <a:pt x="1882" y="0"/>
                    </a:cubicBezTo>
                    <a:cubicBezTo>
                      <a:pt x="1904" y="0"/>
                      <a:pt x="1923" y="19"/>
                      <a:pt x="1923" y="41"/>
                    </a:cubicBezTo>
                    <a:cubicBezTo>
                      <a:pt x="1923" y="41"/>
                      <a:pt x="1923" y="41"/>
                      <a:pt x="1923" y="41"/>
                    </a:cubicBezTo>
                    <a:cubicBezTo>
                      <a:pt x="1923" y="64"/>
                      <a:pt x="1904" y="82"/>
                      <a:pt x="1882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9" y="82"/>
                      <a:pt x="0" y="64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9"/>
                      <a:pt x="19" y="0"/>
                      <a:pt x="41" y="0"/>
                    </a:cubicBezTo>
                    <a:close/>
                  </a:path>
                </a:pathLst>
              </a:custGeom>
              <a:solidFill>
                <a:srgbClr val="80828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1" name="Freeform 62"/>
              <p:cNvSpPr/>
              <p:nvPr/>
            </p:nvSpPr>
            <p:spPr>
              <a:xfrm>
                <a:off x="5211763" y="5137151"/>
                <a:ext cx="7219950" cy="153988"/>
              </a:xfrm>
              <a:custGeom>
                <a:avLst/>
                <a:gdLst/>
                <a:ahLst/>
                <a:cxnLst>
                  <a:cxn ang="0">
                    <a:pos x="7219950" y="0"/>
                  </a:cxn>
                  <a:cxn ang="0">
                    <a:pos x="7066015" y="153988"/>
                  </a:cxn>
                  <a:cxn ang="0">
                    <a:pos x="153935" y="153988"/>
                  </a:cxn>
                  <a:cxn ang="0">
                    <a:pos x="0" y="0"/>
                  </a:cxn>
                  <a:cxn ang="0">
                    <a:pos x="7219950" y="0"/>
                  </a:cxn>
                </a:cxnLst>
                <a:rect l="0" t="0" r="0" b="0"/>
                <a:pathLst>
                  <a:path w="1923" h="41">
                    <a:moveTo>
                      <a:pt x="1923" y="0"/>
                    </a:moveTo>
                    <a:cubicBezTo>
                      <a:pt x="1923" y="23"/>
                      <a:pt x="1904" y="41"/>
                      <a:pt x="1882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19" y="41"/>
                      <a:pt x="0" y="23"/>
                      <a:pt x="0" y="0"/>
                    </a:cubicBezTo>
                    <a:lnTo>
                      <a:pt x="1923" y="0"/>
                    </a:lnTo>
                    <a:close/>
                  </a:path>
                </a:pathLst>
              </a:custGeom>
              <a:solidFill>
                <a:srgbClr val="1D21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2" name="Freeform 63"/>
              <p:cNvSpPr/>
              <p:nvPr/>
            </p:nvSpPr>
            <p:spPr>
              <a:xfrm>
                <a:off x="7758113" y="5137151"/>
                <a:ext cx="4673600" cy="153988"/>
              </a:xfrm>
              <a:custGeom>
                <a:avLst/>
                <a:gdLst/>
                <a:ahLst/>
                <a:cxnLst>
                  <a:cxn ang="0">
                    <a:pos x="4673600" y="0"/>
                  </a:cxn>
                  <a:cxn ang="0">
                    <a:pos x="4519690" y="153988"/>
                  </a:cxn>
                  <a:cxn ang="0">
                    <a:pos x="18769" y="153988"/>
                  </a:cxn>
                  <a:cxn ang="0">
                    <a:pos x="0" y="0"/>
                  </a:cxn>
                  <a:cxn ang="0">
                    <a:pos x="4673600" y="0"/>
                  </a:cxn>
                </a:cxnLst>
                <a:rect l="0" t="0" r="0" b="0"/>
                <a:pathLst>
                  <a:path w="1245" h="41">
                    <a:moveTo>
                      <a:pt x="1245" y="0"/>
                    </a:moveTo>
                    <a:cubicBezTo>
                      <a:pt x="1245" y="23"/>
                      <a:pt x="1226" y="41"/>
                      <a:pt x="120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245" y="0"/>
                    </a:lnTo>
                    <a:close/>
                  </a:path>
                </a:pathLst>
              </a:custGeom>
              <a:solidFill>
                <a:srgbClr val="090A0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3" name="Freeform 64"/>
              <p:cNvSpPr>
                <a:spLocks noEditPoints="1"/>
              </p:cNvSpPr>
              <p:nvPr/>
            </p:nvSpPr>
            <p:spPr>
              <a:xfrm>
                <a:off x="7280276" y="3230563"/>
                <a:ext cx="2884488" cy="609600"/>
              </a:xfrm>
              <a:custGeom>
                <a:avLst/>
                <a:gdLst/>
                <a:ahLst/>
                <a:cxnLst>
                  <a:cxn ang="0">
                    <a:pos x="1956795" y="244593"/>
                  </a:cxn>
                  <a:cxn ang="0">
                    <a:pos x="2046935" y="410163"/>
                  </a:cxn>
                  <a:cxn ang="0">
                    <a:pos x="2061958" y="218252"/>
                  </a:cxn>
                  <a:cxn ang="0">
                    <a:pos x="2167122" y="199437"/>
                  </a:cxn>
                  <a:cxn ang="0">
                    <a:pos x="2261018" y="233304"/>
                  </a:cxn>
                  <a:cxn ang="0">
                    <a:pos x="2174634" y="413926"/>
                  </a:cxn>
                  <a:cxn ang="0">
                    <a:pos x="2268530" y="372533"/>
                  </a:cxn>
                  <a:cxn ang="0">
                    <a:pos x="2377449" y="252119"/>
                  </a:cxn>
                  <a:cxn ang="0">
                    <a:pos x="2448810" y="263407"/>
                  </a:cxn>
                  <a:cxn ang="0">
                    <a:pos x="2354914" y="440267"/>
                  </a:cxn>
                  <a:cxn ang="0">
                    <a:pos x="2185901" y="459081"/>
                  </a:cxn>
                  <a:cxn ang="0">
                    <a:pos x="1956795" y="489185"/>
                  </a:cxn>
                  <a:cxn ang="0">
                    <a:pos x="2798104" y="451556"/>
                  </a:cxn>
                  <a:cxn ang="0">
                    <a:pos x="2617823" y="432741"/>
                  </a:cxn>
                  <a:cxn ang="0">
                    <a:pos x="2538950" y="267170"/>
                  </a:cxn>
                  <a:cxn ang="0">
                    <a:pos x="2610311" y="323615"/>
                  </a:cxn>
                  <a:cxn ang="0">
                    <a:pos x="2501392" y="176859"/>
                  </a:cxn>
                  <a:cxn ang="0">
                    <a:pos x="2651626" y="150519"/>
                  </a:cxn>
                  <a:cxn ang="0">
                    <a:pos x="2666649" y="293511"/>
                  </a:cxn>
                  <a:cxn ang="0">
                    <a:pos x="2738010" y="233304"/>
                  </a:cxn>
                  <a:cxn ang="0">
                    <a:pos x="2813127" y="357481"/>
                  </a:cxn>
                  <a:cxn ang="0">
                    <a:pos x="2876976" y="368770"/>
                  </a:cxn>
                  <a:cxn ang="0">
                    <a:pos x="1922992" y="410163"/>
                  </a:cxn>
                  <a:cxn ang="0">
                    <a:pos x="1870410" y="413926"/>
                  </a:cxn>
                  <a:cxn ang="0">
                    <a:pos x="1877922" y="323615"/>
                  </a:cxn>
                  <a:cxn ang="0">
                    <a:pos x="1832852" y="259644"/>
                  </a:cxn>
                  <a:cxn ang="0">
                    <a:pos x="1780270" y="316089"/>
                  </a:cxn>
                  <a:cxn ang="0">
                    <a:pos x="1753979" y="387585"/>
                  </a:cxn>
                  <a:cxn ang="0">
                    <a:pos x="1663839" y="462844"/>
                  </a:cxn>
                  <a:cxn ang="0">
                    <a:pos x="1584966" y="346193"/>
                  </a:cxn>
                  <a:cxn ang="0">
                    <a:pos x="1434732" y="252119"/>
                  </a:cxn>
                  <a:cxn ang="0">
                    <a:pos x="1483558" y="278459"/>
                  </a:cxn>
                  <a:cxn ang="0">
                    <a:pos x="1551163" y="349956"/>
                  </a:cxn>
                  <a:cxn ang="0">
                    <a:pos x="1618769" y="297274"/>
                  </a:cxn>
                  <a:cxn ang="0">
                    <a:pos x="1697641" y="349956"/>
                  </a:cxn>
                  <a:cxn ang="0">
                    <a:pos x="991543" y="372533"/>
                  </a:cxn>
                  <a:cxn ang="0">
                    <a:pos x="1032857" y="391348"/>
                  </a:cxn>
                  <a:cxn ang="0">
                    <a:pos x="1153044" y="470370"/>
                  </a:cxn>
                  <a:cxn ang="0">
                    <a:pos x="1066660" y="255881"/>
                  </a:cxn>
                  <a:cxn ang="0">
                    <a:pos x="1141777" y="387585"/>
                  </a:cxn>
                  <a:cxn ang="0">
                    <a:pos x="1216893" y="312326"/>
                  </a:cxn>
                  <a:cxn ang="0">
                    <a:pos x="525818" y="267170"/>
                  </a:cxn>
                  <a:cxn ang="0">
                    <a:pos x="105164" y="477896"/>
                  </a:cxn>
                  <a:cxn ang="0">
                    <a:pos x="56338" y="60207"/>
                  </a:cxn>
                  <a:cxn ang="0">
                    <a:pos x="510795" y="116652"/>
                  </a:cxn>
                  <a:cxn ang="0">
                    <a:pos x="127699" y="206963"/>
                  </a:cxn>
                  <a:cxn ang="0">
                    <a:pos x="514551" y="248356"/>
                  </a:cxn>
                  <a:cxn ang="0">
                    <a:pos x="78873" y="402637"/>
                  </a:cxn>
                  <a:cxn ang="0">
                    <a:pos x="965252" y="274696"/>
                  </a:cxn>
                  <a:cxn ang="0">
                    <a:pos x="890135" y="387585"/>
                  </a:cxn>
                  <a:cxn ang="0">
                    <a:pos x="769948" y="199437"/>
                  </a:cxn>
                  <a:cxn ang="0">
                    <a:pos x="773704" y="594548"/>
                  </a:cxn>
                  <a:cxn ang="0">
                    <a:pos x="679808" y="372533"/>
                  </a:cxn>
                  <a:cxn ang="0">
                    <a:pos x="593423" y="402637"/>
                  </a:cxn>
                  <a:cxn ang="0">
                    <a:pos x="646005" y="353719"/>
                  </a:cxn>
                  <a:cxn ang="0">
                    <a:pos x="728634" y="391348"/>
                  </a:cxn>
                  <a:cxn ang="0">
                    <a:pos x="818774" y="252119"/>
                  </a:cxn>
                </a:cxnLst>
                <a:rect l="0" t="0" r="0" b="0"/>
                <a:pathLst>
                  <a:path w="768" h="162">
                    <a:moveTo>
                      <a:pt x="521" y="130"/>
                    </a:moveTo>
                    <a:cubicBezTo>
                      <a:pt x="521" y="121"/>
                      <a:pt x="521" y="121"/>
                      <a:pt x="521" y="121"/>
                    </a:cubicBezTo>
                    <a:cubicBezTo>
                      <a:pt x="522" y="121"/>
                      <a:pt x="523" y="120"/>
                      <a:pt x="523" y="119"/>
                    </a:cubicBezTo>
                    <a:cubicBezTo>
                      <a:pt x="525" y="117"/>
                      <a:pt x="526" y="114"/>
                      <a:pt x="527" y="111"/>
                    </a:cubicBezTo>
                    <a:cubicBezTo>
                      <a:pt x="529" y="107"/>
                      <a:pt x="530" y="103"/>
                      <a:pt x="530" y="99"/>
                    </a:cubicBezTo>
                    <a:cubicBezTo>
                      <a:pt x="531" y="95"/>
                      <a:pt x="531" y="91"/>
                      <a:pt x="530" y="87"/>
                    </a:cubicBezTo>
                    <a:cubicBezTo>
                      <a:pt x="530" y="84"/>
                      <a:pt x="530" y="82"/>
                      <a:pt x="529" y="80"/>
                    </a:cubicBezTo>
                    <a:cubicBezTo>
                      <a:pt x="528" y="77"/>
                      <a:pt x="527" y="76"/>
                      <a:pt x="525" y="76"/>
                    </a:cubicBezTo>
                    <a:cubicBezTo>
                      <a:pt x="524" y="76"/>
                      <a:pt x="523" y="76"/>
                      <a:pt x="521" y="77"/>
                    </a:cubicBezTo>
                    <a:cubicBezTo>
                      <a:pt x="521" y="65"/>
                      <a:pt x="521" y="65"/>
                      <a:pt x="521" y="65"/>
                    </a:cubicBezTo>
                    <a:cubicBezTo>
                      <a:pt x="523" y="65"/>
                      <a:pt x="524" y="65"/>
                      <a:pt x="525" y="65"/>
                    </a:cubicBezTo>
                    <a:cubicBezTo>
                      <a:pt x="527" y="66"/>
                      <a:pt x="529" y="67"/>
                      <a:pt x="530" y="68"/>
                    </a:cubicBezTo>
                    <a:cubicBezTo>
                      <a:pt x="532" y="70"/>
                      <a:pt x="533" y="71"/>
                      <a:pt x="534" y="73"/>
                    </a:cubicBezTo>
                    <a:cubicBezTo>
                      <a:pt x="535" y="71"/>
                      <a:pt x="536" y="71"/>
                      <a:pt x="538" y="71"/>
                    </a:cubicBezTo>
                    <a:cubicBezTo>
                      <a:pt x="540" y="71"/>
                      <a:pt x="541" y="71"/>
                      <a:pt x="543" y="71"/>
                    </a:cubicBezTo>
                    <a:cubicBezTo>
                      <a:pt x="544" y="72"/>
                      <a:pt x="546" y="73"/>
                      <a:pt x="547" y="74"/>
                    </a:cubicBezTo>
                    <a:cubicBezTo>
                      <a:pt x="548" y="76"/>
                      <a:pt x="548" y="77"/>
                      <a:pt x="548" y="79"/>
                    </a:cubicBezTo>
                    <a:cubicBezTo>
                      <a:pt x="547" y="82"/>
                      <a:pt x="547" y="85"/>
                      <a:pt x="546" y="89"/>
                    </a:cubicBezTo>
                    <a:cubicBezTo>
                      <a:pt x="546" y="92"/>
                      <a:pt x="545" y="96"/>
                      <a:pt x="545" y="99"/>
                    </a:cubicBezTo>
                    <a:cubicBezTo>
                      <a:pt x="545" y="103"/>
                      <a:pt x="545" y="106"/>
                      <a:pt x="545" y="109"/>
                    </a:cubicBezTo>
                    <a:cubicBezTo>
                      <a:pt x="546" y="111"/>
                      <a:pt x="547" y="112"/>
                      <a:pt x="548" y="112"/>
                    </a:cubicBezTo>
                    <a:cubicBezTo>
                      <a:pt x="549" y="112"/>
                      <a:pt x="550" y="111"/>
                      <a:pt x="551" y="109"/>
                    </a:cubicBezTo>
                    <a:cubicBezTo>
                      <a:pt x="552" y="107"/>
                      <a:pt x="553" y="104"/>
                      <a:pt x="554" y="101"/>
                    </a:cubicBezTo>
                    <a:cubicBezTo>
                      <a:pt x="556" y="98"/>
                      <a:pt x="557" y="95"/>
                      <a:pt x="558" y="93"/>
                    </a:cubicBezTo>
                    <a:cubicBezTo>
                      <a:pt x="558" y="90"/>
                      <a:pt x="559" y="88"/>
                      <a:pt x="559" y="86"/>
                    </a:cubicBezTo>
                    <a:cubicBezTo>
                      <a:pt x="560" y="83"/>
                      <a:pt x="560" y="79"/>
                      <a:pt x="560" y="75"/>
                    </a:cubicBezTo>
                    <a:cubicBezTo>
                      <a:pt x="561" y="70"/>
                      <a:pt x="561" y="66"/>
                      <a:pt x="561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4" y="62"/>
                      <a:pt x="552" y="61"/>
                      <a:pt x="551" y="61"/>
                    </a:cubicBezTo>
                    <a:cubicBezTo>
                      <a:pt x="550" y="60"/>
                      <a:pt x="549" y="59"/>
                      <a:pt x="549" y="58"/>
                    </a:cubicBezTo>
                    <a:cubicBezTo>
                      <a:pt x="549" y="57"/>
                      <a:pt x="550" y="56"/>
                      <a:pt x="551" y="55"/>
                    </a:cubicBezTo>
                    <a:cubicBezTo>
                      <a:pt x="552" y="54"/>
                      <a:pt x="554" y="54"/>
                      <a:pt x="556" y="54"/>
                    </a:cubicBezTo>
                    <a:cubicBezTo>
                      <a:pt x="562" y="54"/>
                      <a:pt x="562" y="54"/>
                      <a:pt x="562" y="54"/>
                    </a:cubicBezTo>
                    <a:cubicBezTo>
                      <a:pt x="562" y="53"/>
                      <a:pt x="562" y="52"/>
                      <a:pt x="562" y="51"/>
                    </a:cubicBezTo>
                    <a:cubicBezTo>
                      <a:pt x="562" y="50"/>
                      <a:pt x="562" y="49"/>
                      <a:pt x="562" y="49"/>
                    </a:cubicBezTo>
                    <a:cubicBezTo>
                      <a:pt x="562" y="45"/>
                      <a:pt x="563" y="43"/>
                      <a:pt x="565" y="42"/>
                    </a:cubicBezTo>
                    <a:cubicBezTo>
                      <a:pt x="567" y="40"/>
                      <a:pt x="569" y="40"/>
                      <a:pt x="571" y="40"/>
                    </a:cubicBezTo>
                    <a:cubicBezTo>
                      <a:pt x="573" y="40"/>
                      <a:pt x="575" y="41"/>
                      <a:pt x="576" y="42"/>
                    </a:cubicBezTo>
                    <a:cubicBezTo>
                      <a:pt x="578" y="43"/>
                      <a:pt x="578" y="45"/>
                      <a:pt x="578" y="48"/>
                    </a:cubicBezTo>
                    <a:cubicBezTo>
                      <a:pt x="577" y="53"/>
                      <a:pt x="577" y="53"/>
                      <a:pt x="577" y="53"/>
                    </a:cubicBezTo>
                    <a:cubicBezTo>
                      <a:pt x="582" y="53"/>
                      <a:pt x="582" y="53"/>
                      <a:pt x="582" y="53"/>
                    </a:cubicBezTo>
                    <a:cubicBezTo>
                      <a:pt x="583" y="53"/>
                      <a:pt x="584" y="53"/>
                      <a:pt x="585" y="53"/>
                    </a:cubicBezTo>
                    <a:cubicBezTo>
                      <a:pt x="585" y="51"/>
                      <a:pt x="586" y="49"/>
                      <a:pt x="588" y="47"/>
                    </a:cubicBezTo>
                    <a:cubicBezTo>
                      <a:pt x="591" y="45"/>
                      <a:pt x="594" y="44"/>
                      <a:pt x="598" y="43"/>
                    </a:cubicBezTo>
                    <a:cubicBezTo>
                      <a:pt x="602" y="42"/>
                      <a:pt x="606" y="42"/>
                      <a:pt x="609" y="44"/>
                    </a:cubicBezTo>
                    <a:cubicBezTo>
                      <a:pt x="612" y="45"/>
                      <a:pt x="614" y="47"/>
                      <a:pt x="615" y="50"/>
                    </a:cubicBezTo>
                    <a:cubicBezTo>
                      <a:pt x="615" y="52"/>
                      <a:pt x="615" y="53"/>
                      <a:pt x="614" y="55"/>
                    </a:cubicBezTo>
                    <a:cubicBezTo>
                      <a:pt x="613" y="56"/>
                      <a:pt x="612" y="57"/>
                      <a:pt x="611" y="58"/>
                    </a:cubicBezTo>
                    <a:cubicBezTo>
                      <a:pt x="610" y="59"/>
                      <a:pt x="608" y="60"/>
                      <a:pt x="607" y="61"/>
                    </a:cubicBezTo>
                    <a:cubicBezTo>
                      <a:pt x="605" y="61"/>
                      <a:pt x="603" y="62"/>
                      <a:pt x="602" y="62"/>
                    </a:cubicBezTo>
                    <a:cubicBezTo>
                      <a:pt x="598" y="63"/>
                      <a:pt x="595" y="62"/>
                      <a:pt x="591" y="61"/>
                    </a:cubicBezTo>
                    <a:cubicBezTo>
                      <a:pt x="590" y="61"/>
                      <a:pt x="589" y="60"/>
                      <a:pt x="588" y="60"/>
                    </a:cubicBezTo>
                    <a:cubicBezTo>
                      <a:pt x="588" y="60"/>
                      <a:pt x="588" y="60"/>
                      <a:pt x="588" y="60"/>
                    </a:cubicBezTo>
                    <a:cubicBezTo>
                      <a:pt x="586" y="61"/>
                      <a:pt x="585" y="61"/>
                      <a:pt x="582" y="61"/>
                    </a:cubicBezTo>
                    <a:cubicBezTo>
                      <a:pt x="576" y="61"/>
                      <a:pt x="576" y="61"/>
                      <a:pt x="576" y="61"/>
                    </a:cubicBezTo>
                    <a:cubicBezTo>
                      <a:pt x="576" y="66"/>
                      <a:pt x="575" y="72"/>
                      <a:pt x="575" y="78"/>
                    </a:cubicBezTo>
                    <a:cubicBezTo>
                      <a:pt x="574" y="84"/>
                      <a:pt x="574" y="90"/>
                      <a:pt x="574" y="95"/>
                    </a:cubicBezTo>
                    <a:cubicBezTo>
                      <a:pt x="574" y="101"/>
                      <a:pt x="574" y="105"/>
                      <a:pt x="574" y="109"/>
                    </a:cubicBezTo>
                    <a:cubicBezTo>
                      <a:pt x="574" y="112"/>
                      <a:pt x="575" y="114"/>
                      <a:pt x="576" y="114"/>
                    </a:cubicBezTo>
                    <a:cubicBezTo>
                      <a:pt x="577" y="114"/>
                      <a:pt x="578" y="113"/>
                      <a:pt x="579" y="110"/>
                    </a:cubicBezTo>
                    <a:cubicBezTo>
                      <a:pt x="581" y="108"/>
                      <a:pt x="582" y="105"/>
                      <a:pt x="584" y="102"/>
                    </a:cubicBezTo>
                    <a:cubicBezTo>
                      <a:pt x="585" y="98"/>
                      <a:pt x="587" y="95"/>
                      <a:pt x="588" y="92"/>
                    </a:cubicBezTo>
                    <a:cubicBezTo>
                      <a:pt x="589" y="89"/>
                      <a:pt x="590" y="87"/>
                      <a:pt x="590" y="86"/>
                    </a:cubicBezTo>
                    <a:cubicBezTo>
                      <a:pt x="591" y="84"/>
                      <a:pt x="591" y="81"/>
                      <a:pt x="591" y="79"/>
                    </a:cubicBezTo>
                    <a:cubicBezTo>
                      <a:pt x="591" y="76"/>
                      <a:pt x="591" y="73"/>
                      <a:pt x="593" y="72"/>
                    </a:cubicBezTo>
                    <a:cubicBezTo>
                      <a:pt x="595" y="71"/>
                      <a:pt x="597" y="70"/>
                      <a:pt x="599" y="71"/>
                    </a:cubicBezTo>
                    <a:cubicBezTo>
                      <a:pt x="601" y="71"/>
                      <a:pt x="603" y="72"/>
                      <a:pt x="604" y="73"/>
                    </a:cubicBezTo>
                    <a:cubicBezTo>
                      <a:pt x="606" y="75"/>
                      <a:pt x="607" y="77"/>
                      <a:pt x="606" y="79"/>
                    </a:cubicBezTo>
                    <a:cubicBezTo>
                      <a:pt x="606" y="82"/>
                      <a:pt x="605" y="85"/>
                      <a:pt x="605" y="89"/>
                    </a:cubicBezTo>
                    <a:cubicBezTo>
                      <a:pt x="604" y="92"/>
                      <a:pt x="604" y="96"/>
                      <a:pt x="604" y="99"/>
                    </a:cubicBezTo>
                    <a:cubicBezTo>
                      <a:pt x="604" y="103"/>
                      <a:pt x="604" y="106"/>
                      <a:pt x="604" y="109"/>
                    </a:cubicBezTo>
                    <a:cubicBezTo>
                      <a:pt x="604" y="111"/>
                      <a:pt x="605" y="112"/>
                      <a:pt x="606" y="112"/>
                    </a:cubicBezTo>
                    <a:cubicBezTo>
                      <a:pt x="607" y="112"/>
                      <a:pt x="608" y="111"/>
                      <a:pt x="609" y="109"/>
                    </a:cubicBezTo>
                    <a:cubicBezTo>
                      <a:pt x="611" y="107"/>
                      <a:pt x="612" y="104"/>
                      <a:pt x="613" y="101"/>
                    </a:cubicBezTo>
                    <a:cubicBezTo>
                      <a:pt x="614" y="98"/>
                      <a:pt x="615" y="95"/>
                      <a:pt x="616" y="93"/>
                    </a:cubicBezTo>
                    <a:cubicBezTo>
                      <a:pt x="617" y="90"/>
                      <a:pt x="617" y="88"/>
                      <a:pt x="618" y="87"/>
                    </a:cubicBezTo>
                    <a:cubicBezTo>
                      <a:pt x="618" y="83"/>
                      <a:pt x="618" y="79"/>
                      <a:pt x="618" y="74"/>
                    </a:cubicBezTo>
                    <a:cubicBezTo>
                      <a:pt x="619" y="72"/>
                      <a:pt x="620" y="70"/>
                      <a:pt x="621" y="69"/>
                    </a:cubicBezTo>
                    <a:cubicBezTo>
                      <a:pt x="623" y="68"/>
                      <a:pt x="625" y="67"/>
                      <a:pt x="627" y="67"/>
                    </a:cubicBezTo>
                    <a:cubicBezTo>
                      <a:pt x="630" y="66"/>
                      <a:pt x="631" y="66"/>
                      <a:pt x="633" y="67"/>
                    </a:cubicBezTo>
                    <a:cubicBezTo>
                      <a:pt x="635" y="67"/>
                      <a:pt x="635" y="68"/>
                      <a:pt x="635" y="70"/>
                    </a:cubicBezTo>
                    <a:cubicBezTo>
                      <a:pt x="634" y="74"/>
                      <a:pt x="634" y="78"/>
                      <a:pt x="634" y="82"/>
                    </a:cubicBezTo>
                    <a:cubicBezTo>
                      <a:pt x="634" y="87"/>
                      <a:pt x="634" y="91"/>
                      <a:pt x="635" y="95"/>
                    </a:cubicBezTo>
                    <a:cubicBezTo>
                      <a:pt x="635" y="99"/>
                      <a:pt x="636" y="102"/>
                      <a:pt x="637" y="105"/>
                    </a:cubicBezTo>
                    <a:cubicBezTo>
                      <a:pt x="638" y="108"/>
                      <a:pt x="640" y="109"/>
                      <a:pt x="641" y="109"/>
                    </a:cubicBezTo>
                    <a:cubicBezTo>
                      <a:pt x="642" y="109"/>
                      <a:pt x="643" y="108"/>
                      <a:pt x="644" y="104"/>
                    </a:cubicBezTo>
                    <a:cubicBezTo>
                      <a:pt x="646" y="101"/>
                      <a:pt x="647" y="98"/>
                      <a:pt x="648" y="94"/>
                    </a:cubicBezTo>
                    <a:cubicBezTo>
                      <a:pt x="648" y="90"/>
                      <a:pt x="649" y="86"/>
                      <a:pt x="650" y="82"/>
                    </a:cubicBezTo>
                    <a:cubicBezTo>
                      <a:pt x="650" y="78"/>
                      <a:pt x="651" y="75"/>
                      <a:pt x="651" y="73"/>
                    </a:cubicBezTo>
                    <a:cubicBezTo>
                      <a:pt x="651" y="72"/>
                      <a:pt x="651" y="71"/>
                      <a:pt x="652" y="70"/>
                    </a:cubicBezTo>
                    <a:cubicBezTo>
                      <a:pt x="653" y="70"/>
                      <a:pt x="654" y="69"/>
                      <a:pt x="655" y="69"/>
                    </a:cubicBezTo>
                    <a:cubicBezTo>
                      <a:pt x="657" y="69"/>
                      <a:pt x="658" y="70"/>
                      <a:pt x="658" y="70"/>
                    </a:cubicBezTo>
                    <a:cubicBezTo>
                      <a:pt x="659" y="71"/>
                      <a:pt x="660" y="72"/>
                      <a:pt x="660" y="73"/>
                    </a:cubicBezTo>
                    <a:cubicBezTo>
                      <a:pt x="659" y="74"/>
                      <a:pt x="659" y="76"/>
                      <a:pt x="659" y="79"/>
                    </a:cubicBezTo>
                    <a:cubicBezTo>
                      <a:pt x="659" y="81"/>
                      <a:pt x="658" y="84"/>
                      <a:pt x="658" y="88"/>
                    </a:cubicBezTo>
                    <a:cubicBezTo>
                      <a:pt x="657" y="91"/>
                      <a:pt x="656" y="95"/>
                      <a:pt x="655" y="99"/>
                    </a:cubicBezTo>
                    <a:cubicBezTo>
                      <a:pt x="654" y="103"/>
                      <a:pt x="652" y="106"/>
                      <a:pt x="651" y="109"/>
                    </a:cubicBezTo>
                    <a:cubicBezTo>
                      <a:pt x="649" y="113"/>
                      <a:pt x="647" y="115"/>
                      <a:pt x="645" y="117"/>
                    </a:cubicBezTo>
                    <a:cubicBezTo>
                      <a:pt x="642" y="119"/>
                      <a:pt x="640" y="121"/>
                      <a:pt x="637" y="121"/>
                    </a:cubicBezTo>
                    <a:cubicBezTo>
                      <a:pt x="633" y="121"/>
                      <a:pt x="629" y="120"/>
                      <a:pt x="627" y="117"/>
                    </a:cubicBezTo>
                    <a:cubicBezTo>
                      <a:pt x="624" y="114"/>
                      <a:pt x="622" y="111"/>
                      <a:pt x="621" y="106"/>
                    </a:cubicBezTo>
                    <a:cubicBezTo>
                      <a:pt x="620" y="106"/>
                      <a:pt x="620" y="105"/>
                      <a:pt x="620" y="104"/>
                    </a:cubicBezTo>
                    <a:cubicBezTo>
                      <a:pt x="619" y="106"/>
                      <a:pt x="619" y="107"/>
                      <a:pt x="618" y="108"/>
                    </a:cubicBezTo>
                    <a:cubicBezTo>
                      <a:pt x="617" y="111"/>
                      <a:pt x="615" y="114"/>
                      <a:pt x="614" y="116"/>
                    </a:cubicBezTo>
                    <a:cubicBezTo>
                      <a:pt x="612" y="119"/>
                      <a:pt x="610" y="120"/>
                      <a:pt x="608" y="122"/>
                    </a:cubicBezTo>
                    <a:cubicBezTo>
                      <a:pt x="606" y="123"/>
                      <a:pt x="603" y="123"/>
                      <a:pt x="601" y="123"/>
                    </a:cubicBezTo>
                    <a:cubicBezTo>
                      <a:pt x="597" y="121"/>
                      <a:pt x="594" y="119"/>
                      <a:pt x="593" y="116"/>
                    </a:cubicBezTo>
                    <a:cubicBezTo>
                      <a:pt x="592" y="114"/>
                      <a:pt x="591" y="112"/>
                      <a:pt x="590" y="109"/>
                    </a:cubicBezTo>
                    <a:cubicBezTo>
                      <a:pt x="590" y="110"/>
                      <a:pt x="590" y="111"/>
                      <a:pt x="589" y="111"/>
                    </a:cubicBezTo>
                    <a:cubicBezTo>
                      <a:pt x="587" y="115"/>
                      <a:pt x="585" y="119"/>
                      <a:pt x="582" y="122"/>
                    </a:cubicBezTo>
                    <a:cubicBezTo>
                      <a:pt x="579" y="125"/>
                      <a:pt x="575" y="127"/>
                      <a:pt x="571" y="127"/>
                    </a:cubicBezTo>
                    <a:cubicBezTo>
                      <a:pt x="569" y="127"/>
                      <a:pt x="566" y="126"/>
                      <a:pt x="565" y="124"/>
                    </a:cubicBezTo>
                    <a:cubicBezTo>
                      <a:pt x="563" y="122"/>
                      <a:pt x="562" y="119"/>
                      <a:pt x="561" y="115"/>
                    </a:cubicBezTo>
                    <a:cubicBezTo>
                      <a:pt x="560" y="113"/>
                      <a:pt x="560" y="111"/>
                      <a:pt x="560" y="108"/>
                    </a:cubicBezTo>
                    <a:cubicBezTo>
                      <a:pt x="558" y="111"/>
                      <a:pt x="557" y="114"/>
                      <a:pt x="555" y="116"/>
                    </a:cubicBezTo>
                    <a:cubicBezTo>
                      <a:pt x="553" y="119"/>
                      <a:pt x="551" y="120"/>
                      <a:pt x="549" y="122"/>
                    </a:cubicBezTo>
                    <a:cubicBezTo>
                      <a:pt x="547" y="123"/>
                      <a:pt x="545" y="123"/>
                      <a:pt x="542" y="123"/>
                    </a:cubicBezTo>
                    <a:cubicBezTo>
                      <a:pt x="538" y="121"/>
                      <a:pt x="535" y="119"/>
                      <a:pt x="533" y="115"/>
                    </a:cubicBezTo>
                    <a:cubicBezTo>
                      <a:pt x="532" y="119"/>
                      <a:pt x="531" y="122"/>
                      <a:pt x="529" y="124"/>
                    </a:cubicBezTo>
                    <a:cubicBezTo>
                      <a:pt x="527" y="127"/>
                      <a:pt x="524" y="129"/>
                      <a:pt x="521" y="130"/>
                    </a:cubicBezTo>
                    <a:close/>
                    <a:moveTo>
                      <a:pt x="765" y="148"/>
                    </a:moveTo>
                    <a:cubicBezTo>
                      <a:pt x="765" y="151"/>
                      <a:pt x="764" y="154"/>
                      <a:pt x="762" y="156"/>
                    </a:cubicBezTo>
                    <a:cubicBezTo>
                      <a:pt x="760" y="158"/>
                      <a:pt x="758" y="160"/>
                      <a:pt x="756" y="161"/>
                    </a:cubicBezTo>
                    <a:cubicBezTo>
                      <a:pt x="754" y="162"/>
                      <a:pt x="752" y="162"/>
                      <a:pt x="750" y="162"/>
                    </a:cubicBezTo>
                    <a:cubicBezTo>
                      <a:pt x="749" y="162"/>
                      <a:pt x="748" y="161"/>
                      <a:pt x="748" y="158"/>
                    </a:cubicBezTo>
                    <a:cubicBezTo>
                      <a:pt x="748" y="156"/>
                      <a:pt x="748" y="154"/>
                      <a:pt x="749" y="150"/>
                    </a:cubicBezTo>
                    <a:cubicBezTo>
                      <a:pt x="749" y="147"/>
                      <a:pt x="749" y="143"/>
                      <a:pt x="749" y="139"/>
                    </a:cubicBezTo>
                    <a:cubicBezTo>
                      <a:pt x="750" y="135"/>
                      <a:pt x="750" y="130"/>
                      <a:pt x="750" y="125"/>
                    </a:cubicBezTo>
                    <a:cubicBezTo>
                      <a:pt x="750" y="121"/>
                      <a:pt x="751" y="116"/>
                      <a:pt x="751" y="111"/>
                    </a:cubicBezTo>
                    <a:cubicBezTo>
                      <a:pt x="749" y="115"/>
                      <a:pt x="748" y="118"/>
                      <a:pt x="745" y="120"/>
                    </a:cubicBezTo>
                    <a:cubicBezTo>
                      <a:pt x="744" y="122"/>
                      <a:pt x="742" y="123"/>
                      <a:pt x="740" y="123"/>
                    </a:cubicBezTo>
                    <a:cubicBezTo>
                      <a:pt x="738" y="123"/>
                      <a:pt x="736" y="123"/>
                      <a:pt x="735" y="122"/>
                    </a:cubicBezTo>
                    <a:cubicBezTo>
                      <a:pt x="733" y="121"/>
                      <a:pt x="731" y="120"/>
                      <a:pt x="730" y="118"/>
                    </a:cubicBezTo>
                    <a:cubicBezTo>
                      <a:pt x="728" y="116"/>
                      <a:pt x="728" y="115"/>
                      <a:pt x="727" y="113"/>
                    </a:cubicBezTo>
                    <a:cubicBezTo>
                      <a:pt x="727" y="111"/>
                      <a:pt x="727" y="110"/>
                      <a:pt x="727" y="108"/>
                    </a:cubicBezTo>
                    <a:cubicBezTo>
                      <a:pt x="726" y="109"/>
                      <a:pt x="726" y="110"/>
                      <a:pt x="725" y="111"/>
                    </a:cubicBezTo>
                    <a:cubicBezTo>
                      <a:pt x="723" y="115"/>
                      <a:pt x="720" y="119"/>
                      <a:pt x="717" y="122"/>
                    </a:cubicBezTo>
                    <a:cubicBezTo>
                      <a:pt x="715" y="125"/>
                      <a:pt x="711" y="127"/>
                      <a:pt x="707" y="127"/>
                    </a:cubicBezTo>
                    <a:cubicBezTo>
                      <a:pt x="704" y="127"/>
                      <a:pt x="702" y="126"/>
                      <a:pt x="700" y="124"/>
                    </a:cubicBezTo>
                    <a:cubicBezTo>
                      <a:pt x="699" y="122"/>
                      <a:pt x="697" y="119"/>
                      <a:pt x="697" y="115"/>
                    </a:cubicBezTo>
                    <a:cubicBezTo>
                      <a:pt x="696" y="113"/>
                      <a:pt x="696" y="111"/>
                      <a:pt x="695" y="108"/>
                    </a:cubicBezTo>
                    <a:cubicBezTo>
                      <a:pt x="694" y="111"/>
                      <a:pt x="693" y="114"/>
                      <a:pt x="691" y="116"/>
                    </a:cubicBezTo>
                    <a:cubicBezTo>
                      <a:pt x="689" y="119"/>
                      <a:pt x="687" y="120"/>
                      <a:pt x="685" y="122"/>
                    </a:cubicBezTo>
                    <a:cubicBezTo>
                      <a:pt x="683" y="123"/>
                      <a:pt x="681" y="123"/>
                      <a:pt x="678" y="123"/>
                    </a:cubicBezTo>
                    <a:cubicBezTo>
                      <a:pt x="674" y="121"/>
                      <a:pt x="672" y="119"/>
                      <a:pt x="670" y="116"/>
                    </a:cubicBezTo>
                    <a:cubicBezTo>
                      <a:pt x="668" y="113"/>
                      <a:pt x="667" y="110"/>
                      <a:pt x="667" y="106"/>
                    </a:cubicBezTo>
                    <a:cubicBezTo>
                      <a:pt x="667" y="102"/>
                      <a:pt x="667" y="98"/>
                      <a:pt x="667" y="93"/>
                    </a:cubicBezTo>
                    <a:cubicBezTo>
                      <a:pt x="668" y="88"/>
                      <a:pt x="668" y="84"/>
                      <a:pt x="668" y="79"/>
                    </a:cubicBezTo>
                    <a:cubicBezTo>
                      <a:pt x="668" y="76"/>
                      <a:pt x="669" y="73"/>
                      <a:pt x="670" y="72"/>
                    </a:cubicBezTo>
                    <a:cubicBezTo>
                      <a:pt x="672" y="71"/>
                      <a:pt x="674" y="70"/>
                      <a:pt x="676" y="71"/>
                    </a:cubicBezTo>
                    <a:cubicBezTo>
                      <a:pt x="678" y="71"/>
                      <a:pt x="680" y="72"/>
                      <a:pt x="682" y="73"/>
                    </a:cubicBezTo>
                    <a:cubicBezTo>
                      <a:pt x="683" y="75"/>
                      <a:pt x="684" y="77"/>
                      <a:pt x="683" y="79"/>
                    </a:cubicBezTo>
                    <a:cubicBezTo>
                      <a:pt x="683" y="82"/>
                      <a:pt x="682" y="85"/>
                      <a:pt x="682" y="89"/>
                    </a:cubicBezTo>
                    <a:cubicBezTo>
                      <a:pt x="681" y="92"/>
                      <a:pt x="681" y="96"/>
                      <a:pt x="681" y="99"/>
                    </a:cubicBezTo>
                    <a:cubicBezTo>
                      <a:pt x="681" y="103"/>
                      <a:pt x="681" y="106"/>
                      <a:pt x="681" y="109"/>
                    </a:cubicBezTo>
                    <a:cubicBezTo>
                      <a:pt x="682" y="111"/>
                      <a:pt x="682" y="112"/>
                      <a:pt x="684" y="112"/>
                    </a:cubicBezTo>
                    <a:cubicBezTo>
                      <a:pt x="684" y="112"/>
                      <a:pt x="685" y="111"/>
                      <a:pt x="687" y="109"/>
                    </a:cubicBezTo>
                    <a:cubicBezTo>
                      <a:pt x="688" y="107"/>
                      <a:pt x="689" y="104"/>
                      <a:pt x="690" y="101"/>
                    </a:cubicBezTo>
                    <a:cubicBezTo>
                      <a:pt x="691" y="98"/>
                      <a:pt x="692" y="95"/>
                      <a:pt x="693" y="93"/>
                    </a:cubicBezTo>
                    <a:cubicBezTo>
                      <a:pt x="694" y="90"/>
                      <a:pt x="695" y="88"/>
                      <a:pt x="695" y="86"/>
                    </a:cubicBezTo>
                    <a:cubicBezTo>
                      <a:pt x="695" y="83"/>
                      <a:pt x="695" y="79"/>
                      <a:pt x="696" y="75"/>
                    </a:cubicBezTo>
                    <a:cubicBezTo>
                      <a:pt x="696" y="70"/>
                      <a:pt x="697" y="66"/>
                      <a:pt x="697" y="62"/>
                    </a:cubicBezTo>
                    <a:cubicBezTo>
                      <a:pt x="692" y="62"/>
                      <a:pt x="692" y="62"/>
                      <a:pt x="692" y="62"/>
                    </a:cubicBezTo>
                    <a:cubicBezTo>
                      <a:pt x="690" y="62"/>
                      <a:pt x="688" y="61"/>
                      <a:pt x="687" y="61"/>
                    </a:cubicBezTo>
                    <a:cubicBezTo>
                      <a:pt x="686" y="60"/>
                      <a:pt x="686" y="60"/>
                      <a:pt x="686" y="60"/>
                    </a:cubicBezTo>
                    <a:cubicBezTo>
                      <a:pt x="685" y="60"/>
                      <a:pt x="685" y="60"/>
                      <a:pt x="684" y="61"/>
                    </a:cubicBezTo>
                    <a:cubicBezTo>
                      <a:pt x="682" y="61"/>
                      <a:pt x="681" y="62"/>
                      <a:pt x="679" y="62"/>
                    </a:cubicBezTo>
                    <a:cubicBezTo>
                      <a:pt x="675" y="63"/>
                      <a:pt x="672" y="62"/>
                      <a:pt x="668" y="61"/>
                    </a:cubicBezTo>
                    <a:cubicBezTo>
                      <a:pt x="665" y="60"/>
                      <a:pt x="663" y="58"/>
                      <a:pt x="663" y="55"/>
                    </a:cubicBezTo>
                    <a:cubicBezTo>
                      <a:pt x="662" y="52"/>
                      <a:pt x="663" y="49"/>
                      <a:pt x="666" y="47"/>
                    </a:cubicBezTo>
                    <a:cubicBezTo>
                      <a:pt x="668" y="45"/>
                      <a:pt x="671" y="44"/>
                      <a:pt x="675" y="43"/>
                    </a:cubicBezTo>
                    <a:cubicBezTo>
                      <a:pt x="679" y="42"/>
                      <a:pt x="683" y="42"/>
                      <a:pt x="686" y="44"/>
                    </a:cubicBezTo>
                    <a:cubicBezTo>
                      <a:pt x="690" y="45"/>
                      <a:pt x="691" y="47"/>
                      <a:pt x="692" y="50"/>
                    </a:cubicBezTo>
                    <a:cubicBezTo>
                      <a:pt x="692" y="52"/>
                      <a:pt x="692" y="53"/>
                      <a:pt x="692" y="54"/>
                    </a:cubicBezTo>
                    <a:cubicBezTo>
                      <a:pt x="692" y="54"/>
                      <a:pt x="692" y="54"/>
                      <a:pt x="692" y="54"/>
                    </a:cubicBezTo>
                    <a:cubicBezTo>
                      <a:pt x="697" y="54"/>
                      <a:pt x="697" y="54"/>
                      <a:pt x="697" y="54"/>
                    </a:cubicBezTo>
                    <a:cubicBezTo>
                      <a:pt x="697" y="53"/>
                      <a:pt x="698" y="52"/>
                      <a:pt x="698" y="51"/>
                    </a:cubicBezTo>
                    <a:cubicBezTo>
                      <a:pt x="698" y="50"/>
                      <a:pt x="698" y="49"/>
                      <a:pt x="698" y="49"/>
                    </a:cubicBezTo>
                    <a:cubicBezTo>
                      <a:pt x="698" y="45"/>
                      <a:pt x="699" y="43"/>
                      <a:pt x="700" y="42"/>
                    </a:cubicBezTo>
                    <a:cubicBezTo>
                      <a:pt x="702" y="40"/>
                      <a:pt x="704" y="40"/>
                      <a:pt x="706" y="40"/>
                    </a:cubicBezTo>
                    <a:cubicBezTo>
                      <a:pt x="708" y="40"/>
                      <a:pt x="710" y="41"/>
                      <a:pt x="712" y="42"/>
                    </a:cubicBezTo>
                    <a:cubicBezTo>
                      <a:pt x="713" y="43"/>
                      <a:pt x="714" y="45"/>
                      <a:pt x="714" y="48"/>
                    </a:cubicBezTo>
                    <a:cubicBezTo>
                      <a:pt x="713" y="53"/>
                      <a:pt x="713" y="53"/>
                      <a:pt x="713" y="53"/>
                    </a:cubicBezTo>
                    <a:cubicBezTo>
                      <a:pt x="718" y="53"/>
                      <a:pt x="718" y="53"/>
                      <a:pt x="718" y="53"/>
                    </a:cubicBezTo>
                    <a:cubicBezTo>
                      <a:pt x="720" y="53"/>
                      <a:pt x="722" y="53"/>
                      <a:pt x="723" y="54"/>
                    </a:cubicBezTo>
                    <a:cubicBezTo>
                      <a:pt x="725" y="55"/>
                      <a:pt x="725" y="56"/>
                      <a:pt x="725" y="57"/>
                    </a:cubicBezTo>
                    <a:cubicBezTo>
                      <a:pt x="725" y="58"/>
                      <a:pt x="725" y="59"/>
                      <a:pt x="723" y="60"/>
                    </a:cubicBezTo>
                    <a:cubicBezTo>
                      <a:pt x="722" y="61"/>
                      <a:pt x="720" y="61"/>
                      <a:pt x="718" y="61"/>
                    </a:cubicBezTo>
                    <a:cubicBezTo>
                      <a:pt x="712" y="61"/>
                      <a:pt x="712" y="61"/>
                      <a:pt x="712" y="61"/>
                    </a:cubicBezTo>
                    <a:cubicBezTo>
                      <a:pt x="711" y="66"/>
                      <a:pt x="711" y="72"/>
                      <a:pt x="710" y="78"/>
                    </a:cubicBezTo>
                    <a:cubicBezTo>
                      <a:pt x="710" y="84"/>
                      <a:pt x="710" y="90"/>
                      <a:pt x="709" y="95"/>
                    </a:cubicBezTo>
                    <a:cubicBezTo>
                      <a:pt x="709" y="101"/>
                      <a:pt x="709" y="105"/>
                      <a:pt x="710" y="109"/>
                    </a:cubicBezTo>
                    <a:cubicBezTo>
                      <a:pt x="710" y="112"/>
                      <a:pt x="711" y="114"/>
                      <a:pt x="712" y="114"/>
                    </a:cubicBezTo>
                    <a:cubicBezTo>
                      <a:pt x="712" y="114"/>
                      <a:pt x="714" y="113"/>
                      <a:pt x="715" y="110"/>
                    </a:cubicBezTo>
                    <a:cubicBezTo>
                      <a:pt x="717" y="108"/>
                      <a:pt x="718" y="105"/>
                      <a:pt x="720" y="102"/>
                    </a:cubicBezTo>
                    <a:cubicBezTo>
                      <a:pt x="721" y="98"/>
                      <a:pt x="722" y="95"/>
                      <a:pt x="724" y="92"/>
                    </a:cubicBezTo>
                    <a:cubicBezTo>
                      <a:pt x="725" y="89"/>
                      <a:pt x="726" y="87"/>
                      <a:pt x="726" y="86"/>
                    </a:cubicBezTo>
                    <a:cubicBezTo>
                      <a:pt x="726" y="84"/>
                      <a:pt x="726" y="82"/>
                      <a:pt x="726" y="80"/>
                    </a:cubicBezTo>
                    <a:cubicBezTo>
                      <a:pt x="726" y="76"/>
                      <a:pt x="726" y="72"/>
                      <a:pt x="726" y="68"/>
                    </a:cubicBezTo>
                    <a:cubicBezTo>
                      <a:pt x="727" y="65"/>
                      <a:pt x="728" y="64"/>
                      <a:pt x="729" y="62"/>
                    </a:cubicBezTo>
                    <a:cubicBezTo>
                      <a:pt x="731" y="61"/>
                      <a:pt x="733" y="60"/>
                      <a:pt x="735" y="60"/>
                    </a:cubicBezTo>
                    <a:cubicBezTo>
                      <a:pt x="737" y="60"/>
                      <a:pt x="739" y="60"/>
                      <a:pt x="741" y="61"/>
                    </a:cubicBezTo>
                    <a:cubicBezTo>
                      <a:pt x="743" y="62"/>
                      <a:pt x="743" y="63"/>
                      <a:pt x="743" y="65"/>
                    </a:cubicBezTo>
                    <a:cubicBezTo>
                      <a:pt x="743" y="69"/>
                      <a:pt x="743" y="74"/>
                      <a:pt x="742" y="79"/>
                    </a:cubicBezTo>
                    <a:cubicBezTo>
                      <a:pt x="742" y="84"/>
                      <a:pt x="741" y="89"/>
                      <a:pt x="741" y="94"/>
                    </a:cubicBezTo>
                    <a:cubicBezTo>
                      <a:pt x="741" y="98"/>
                      <a:pt x="741" y="102"/>
                      <a:pt x="741" y="105"/>
                    </a:cubicBezTo>
                    <a:cubicBezTo>
                      <a:pt x="741" y="108"/>
                      <a:pt x="741" y="110"/>
                      <a:pt x="742" y="110"/>
                    </a:cubicBezTo>
                    <a:cubicBezTo>
                      <a:pt x="743" y="111"/>
                      <a:pt x="744" y="110"/>
                      <a:pt x="744" y="109"/>
                    </a:cubicBezTo>
                    <a:cubicBezTo>
                      <a:pt x="745" y="107"/>
                      <a:pt x="746" y="105"/>
                      <a:pt x="747" y="103"/>
                    </a:cubicBezTo>
                    <a:cubicBezTo>
                      <a:pt x="748" y="101"/>
                      <a:pt x="748" y="98"/>
                      <a:pt x="749" y="95"/>
                    </a:cubicBezTo>
                    <a:cubicBezTo>
                      <a:pt x="750" y="92"/>
                      <a:pt x="750" y="89"/>
                      <a:pt x="751" y="87"/>
                    </a:cubicBezTo>
                    <a:cubicBezTo>
                      <a:pt x="751" y="84"/>
                      <a:pt x="752" y="82"/>
                      <a:pt x="752" y="79"/>
                    </a:cubicBezTo>
                    <a:cubicBezTo>
                      <a:pt x="752" y="78"/>
                      <a:pt x="752" y="78"/>
                      <a:pt x="752" y="77"/>
                    </a:cubicBezTo>
                    <a:cubicBezTo>
                      <a:pt x="753" y="72"/>
                      <a:pt x="753" y="72"/>
                      <a:pt x="753" y="72"/>
                    </a:cubicBezTo>
                    <a:cubicBezTo>
                      <a:pt x="753" y="71"/>
                      <a:pt x="753" y="69"/>
                      <a:pt x="755" y="68"/>
                    </a:cubicBezTo>
                    <a:cubicBezTo>
                      <a:pt x="757" y="68"/>
                      <a:pt x="759" y="67"/>
                      <a:pt x="761" y="67"/>
                    </a:cubicBezTo>
                    <a:cubicBezTo>
                      <a:pt x="763" y="67"/>
                      <a:pt x="764" y="67"/>
                      <a:pt x="766" y="68"/>
                    </a:cubicBezTo>
                    <a:cubicBezTo>
                      <a:pt x="767" y="69"/>
                      <a:pt x="768" y="70"/>
                      <a:pt x="768" y="72"/>
                    </a:cubicBezTo>
                    <a:cubicBezTo>
                      <a:pt x="768" y="75"/>
                      <a:pt x="767" y="79"/>
                      <a:pt x="767" y="83"/>
                    </a:cubicBezTo>
                    <a:cubicBezTo>
                      <a:pt x="767" y="88"/>
                      <a:pt x="766" y="93"/>
                      <a:pt x="766" y="98"/>
                    </a:cubicBezTo>
                    <a:cubicBezTo>
                      <a:pt x="766" y="103"/>
                      <a:pt x="766" y="109"/>
                      <a:pt x="766" y="114"/>
                    </a:cubicBezTo>
                    <a:cubicBezTo>
                      <a:pt x="765" y="119"/>
                      <a:pt x="765" y="124"/>
                      <a:pt x="765" y="129"/>
                    </a:cubicBezTo>
                    <a:cubicBezTo>
                      <a:pt x="765" y="134"/>
                      <a:pt x="765" y="138"/>
                      <a:pt x="765" y="141"/>
                    </a:cubicBezTo>
                    <a:cubicBezTo>
                      <a:pt x="765" y="145"/>
                      <a:pt x="765" y="147"/>
                      <a:pt x="765" y="148"/>
                    </a:cubicBezTo>
                    <a:close/>
                    <a:moveTo>
                      <a:pt x="521" y="65"/>
                    </a:moveTo>
                    <a:cubicBezTo>
                      <a:pt x="521" y="77"/>
                      <a:pt x="521" y="77"/>
                      <a:pt x="521" y="77"/>
                    </a:cubicBezTo>
                    <a:cubicBezTo>
                      <a:pt x="521" y="77"/>
                      <a:pt x="520" y="78"/>
                      <a:pt x="519" y="78"/>
                    </a:cubicBezTo>
                    <a:cubicBezTo>
                      <a:pt x="518" y="80"/>
                      <a:pt x="516" y="83"/>
                      <a:pt x="515" y="86"/>
                    </a:cubicBezTo>
                    <a:cubicBezTo>
                      <a:pt x="514" y="90"/>
                      <a:pt x="513" y="93"/>
                      <a:pt x="513" y="97"/>
                    </a:cubicBezTo>
                    <a:cubicBezTo>
                      <a:pt x="512" y="101"/>
                      <a:pt x="512" y="105"/>
                      <a:pt x="512" y="109"/>
                    </a:cubicBezTo>
                    <a:cubicBezTo>
                      <a:pt x="512" y="112"/>
                      <a:pt x="513" y="115"/>
                      <a:pt x="514" y="118"/>
                    </a:cubicBezTo>
                    <a:cubicBezTo>
                      <a:pt x="515" y="120"/>
                      <a:pt x="516" y="122"/>
                      <a:pt x="518" y="122"/>
                    </a:cubicBezTo>
                    <a:cubicBezTo>
                      <a:pt x="519" y="122"/>
                      <a:pt x="520" y="122"/>
                      <a:pt x="521" y="121"/>
                    </a:cubicBezTo>
                    <a:cubicBezTo>
                      <a:pt x="521" y="130"/>
                      <a:pt x="521" y="130"/>
                      <a:pt x="521" y="130"/>
                    </a:cubicBezTo>
                    <a:cubicBezTo>
                      <a:pt x="521" y="130"/>
                      <a:pt x="521" y="130"/>
                      <a:pt x="521" y="130"/>
                    </a:cubicBezTo>
                    <a:cubicBezTo>
                      <a:pt x="518" y="131"/>
                      <a:pt x="516" y="132"/>
                      <a:pt x="513" y="131"/>
                    </a:cubicBezTo>
                    <a:cubicBezTo>
                      <a:pt x="509" y="130"/>
                      <a:pt x="506" y="127"/>
                      <a:pt x="504" y="123"/>
                    </a:cubicBezTo>
                    <a:cubicBezTo>
                      <a:pt x="501" y="120"/>
                      <a:pt x="500" y="115"/>
                      <a:pt x="499" y="110"/>
                    </a:cubicBezTo>
                    <a:cubicBezTo>
                      <a:pt x="499" y="109"/>
                      <a:pt x="499" y="109"/>
                      <a:pt x="499" y="109"/>
                    </a:cubicBezTo>
                    <a:cubicBezTo>
                      <a:pt x="498" y="109"/>
                      <a:pt x="498" y="110"/>
                      <a:pt x="498" y="110"/>
                    </a:cubicBezTo>
                    <a:cubicBezTo>
                      <a:pt x="496" y="113"/>
                      <a:pt x="494" y="116"/>
                      <a:pt x="491" y="119"/>
                    </a:cubicBezTo>
                    <a:cubicBezTo>
                      <a:pt x="488" y="122"/>
                      <a:pt x="485" y="124"/>
                      <a:pt x="482" y="126"/>
                    </a:cubicBezTo>
                    <a:cubicBezTo>
                      <a:pt x="479" y="127"/>
                      <a:pt x="477" y="128"/>
                      <a:pt x="474" y="12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5" y="119"/>
                      <a:pt x="477" y="119"/>
                      <a:pt x="478" y="118"/>
                    </a:cubicBezTo>
                    <a:cubicBezTo>
                      <a:pt x="480" y="117"/>
                      <a:pt x="482" y="115"/>
                      <a:pt x="484" y="113"/>
                    </a:cubicBezTo>
                    <a:cubicBezTo>
                      <a:pt x="486" y="111"/>
                      <a:pt x="488" y="109"/>
                      <a:pt x="490" y="106"/>
                    </a:cubicBezTo>
                    <a:cubicBezTo>
                      <a:pt x="492" y="103"/>
                      <a:pt x="493" y="100"/>
                      <a:pt x="495" y="98"/>
                    </a:cubicBezTo>
                    <a:cubicBezTo>
                      <a:pt x="496" y="95"/>
                      <a:pt x="497" y="93"/>
                      <a:pt x="498" y="91"/>
                    </a:cubicBezTo>
                    <a:cubicBezTo>
                      <a:pt x="499" y="88"/>
                      <a:pt x="500" y="87"/>
                      <a:pt x="500" y="86"/>
                    </a:cubicBezTo>
                    <a:cubicBezTo>
                      <a:pt x="500" y="86"/>
                      <a:pt x="500" y="85"/>
                      <a:pt x="500" y="85"/>
                    </a:cubicBezTo>
                    <a:cubicBezTo>
                      <a:pt x="501" y="83"/>
                      <a:pt x="502" y="81"/>
                      <a:pt x="503" y="78"/>
                    </a:cubicBezTo>
                    <a:cubicBezTo>
                      <a:pt x="505" y="74"/>
                      <a:pt x="508" y="70"/>
                      <a:pt x="512" y="68"/>
                    </a:cubicBezTo>
                    <a:cubicBezTo>
                      <a:pt x="515" y="66"/>
                      <a:pt x="518" y="65"/>
                      <a:pt x="521" y="65"/>
                    </a:cubicBezTo>
                    <a:close/>
                    <a:moveTo>
                      <a:pt x="474" y="93"/>
                    </a:moveTo>
                    <a:cubicBezTo>
                      <a:pt x="476" y="93"/>
                      <a:pt x="477" y="93"/>
                      <a:pt x="479" y="92"/>
                    </a:cubicBezTo>
                    <a:cubicBezTo>
                      <a:pt x="481" y="92"/>
                      <a:pt x="483" y="91"/>
                      <a:pt x="484" y="90"/>
                    </a:cubicBezTo>
                    <a:cubicBezTo>
                      <a:pt x="486" y="89"/>
                      <a:pt x="487" y="88"/>
                      <a:pt x="489" y="86"/>
                    </a:cubicBezTo>
                    <a:cubicBezTo>
                      <a:pt x="490" y="84"/>
                      <a:pt x="491" y="82"/>
                      <a:pt x="490" y="78"/>
                    </a:cubicBezTo>
                    <a:cubicBezTo>
                      <a:pt x="490" y="75"/>
                      <a:pt x="489" y="72"/>
                      <a:pt x="488" y="69"/>
                    </a:cubicBezTo>
                    <a:cubicBezTo>
                      <a:pt x="487" y="66"/>
                      <a:pt x="485" y="63"/>
                      <a:pt x="482" y="61"/>
                    </a:cubicBezTo>
                    <a:cubicBezTo>
                      <a:pt x="480" y="59"/>
                      <a:pt x="477" y="58"/>
                      <a:pt x="474" y="57"/>
                    </a:cubicBezTo>
                    <a:cubicBezTo>
                      <a:pt x="474" y="69"/>
                      <a:pt x="474" y="69"/>
                      <a:pt x="474" y="69"/>
                    </a:cubicBezTo>
                    <a:cubicBezTo>
                      <a:pt x="474" y="68"/>
                      <a:pt x="475" y="68"/>
                      <a:pt x="476" y="67"/>
                    </a:cubicBezTo>
                    <a:cubicBezTo>
                      <a:pt x="476" y="67"/>
                      <a:pt x="477" y="67"/>
                      <a:pt x="477" y="69"/>
                    </a:cubicBezTo>
                    <a:cubicBezTo>
                      <a:pt x="478" y="70"/>
                      <a:pt x="478" y="71"/>
                      <a:pt x="478" y="73"/>
                    </a:cubicBezTo>
                    <a:cubicBezTo>
                      <a:pt x="478" y="74"/>
                      <a:pt x="478" y="76"/>
                      <a:pt x="478" y="78"/>
                    </a:cubicBezTo>
                    <a:cubicBezTo>
                      <a:pt x="478" y="79"/>
                      <a:pt x="478" y="81"/>
                      <a:pt x="477" y="81"/>
                    </a:cubicBezTo>
                    <a:cubicBezTo>
                      <a:pt x="477" y="82"/>
                      <a:pt x="475" y="83"/>
                      <a:pt x="474" y="84"/>
                    </a:cubicBezTo>
                    <a:cubicBezTo>
                      <a:pt x="474" y="84"/>
                      <a:pt x="474" y="84"/>
                      <a:pt x="474" y="84"/>
                    </a:cubicBezTo>
                    <a:lnTo>
                      <a:pt x="474" y="93"/>
                    </a:lnTo>
                    <a:close/>
                    <a:moveTo>
                      <a:pt x="474" y="57"/>
                    </a:moveTo>
                    <a:cubicBezTo>
                      <a:pt x="474" y="69"/>
                      <a:pt x="474" y="69"/>
                      <a:pt x="474" y="69"/>
                    </a:cubicBezTo>
                    <a:cubicBezTo>
                      <a:pt x="473" y="70"/>
                      <a:pt x="473" y="71"/>
                      <a:pt x="472" y="73"/>
                    </a:cubicBezTo>
                    <a:cubicBezTo>
                      <a:pt x="471" y="76"/>
                      <a:pt x="470" y="80"/>
                      <a:pt x="469" y="84"/>
                    </a:cubicBezTo>
                    <a:cubicBezTo>
                      <a:pt x="471" y="84"/>
                      <a:pt x="472" y="84"/>
                      <a:pt x="474" y="84"/>
                    </a:cubicBezTo>
                    <a:cubicBezTo>
                      <a:pt x="474" y="93"/>
                      <a:pt x="474" y="93"/>
                      <a:pt x="474" y="93"/>
                    </a:cubicBezTo>
                    <a:cubicBezTo>
                      <a:pt x="474" y="93"/>
                      <a:pt x="473" y="94"/>
                      <a:pt x="473" y="94"/>
                    </a:cubicBezTo>
                    <a:cubicBezTo>
                      <a:pt x="471" y="94"/>
                      <a:pt x="469" y="94"/>
                      <a:pt x="468" y="94"/>
                    </a:cubicBezTo>
                    <a:cubicBezTo>
                      <a:pt x="467" y="97"/>
                      <a:pt x="467" y="100"/>
                      <a:pt x="467" y="103"/>
                    </a:cubicBezTo>
                    <a:cubicBezTo>
                      <a:pt x="467" y="106"/>
                      <a:pt x="467" y="108"/>
                      <a:pt x="467" y="110"/>
                    </a:cubicBezTo>
                    <a:cubicBezTo>
                      <a:pt x="468" y="113"/>
                      <a:pt x="468" y="115"/>
                      <a:pt x="469" y="116"/>
                    </a:cubicBezTo>
                    <a:cubicBezTo>
                      <a:pt x="470" y="118"/>
                      <a:pt x="471" y="119"/>
                      <a:pt x="472" y="119"/>
                    </a:cubicBezTo>
                    <a:cubicBezTo>
                      <a:pt x="473" y="119"/>
                      <a:pt x="473" y="119"/>
                      <a:pt x="474" y="119"/>
                    </a:cubicBezTo>
                    <a:cubicBezTo>
                      <a:pt x="474" y="129"/>
                      <a:pt x="474" y="129"/>
                      <a:pt x="474" y="129"/>
                    </a:cubicBezTo>
                    <a:cubicBezTo>
                      <a:pt x="473" y="129"/>
                      <a:pt x="472" y="129"/>
                      <a:pt x="471" y="129"/>
                    </a:cubicBezTo>
                    <a:cubicBezTo>
                      <a:pt x="465" y="129"/>
                      <a:pt x="462" y="127"/>
                      <a:pt x="459" y="123"/>
                    </a:cubicBezTo>
                    <a:cubicBezTo>
                      <a:pt x="456" y="120"/>
                      <a:pt x="454" y="116"/>
                      <a:pt x="453" y="111"/>
                    </a:cubicBezTo>
                    <a:cubicBezTo>
                      <a:pt x="452" y="113"/>
                      <a:pt x="451" y="115"/>
                      <a:pt x="449" y="117"/>
                    </a:cubicBezTo>
                    <a:cubicBezTo>
                      <a:pt x="448" y="119"/>
                      <a:pt x="445" y="122"/>
                      <a:pt x="443" y="123"/>
                    </a:cubicBezTo>
                    <a:cubicBezTo>
                      <a:pt x="441" y="125"/>
                      <a:pt x="438" y="125"/>
                      <a:pt x="435" y="125"/>
                    </a:cubicBezTo>
                    <a:cubicBezTo>
                      <a:pt x="432" y="125"/>
                      <a:pt x="429" y="124"/>
                      <a:pt x="428" y="121"/>
                    </a:cubicBezTo>
                    <a:cubicBezTo>
                      <a:pt x="426" y="118"/>
                      <a:pt x="425" y="115"/>
                      <a:pt x="425" y="111"/>
                    </a:cubicBezTo>
                    <a:cubicBezTo>
                      <a:pt x="424" y="107"/>
                      <a:pt x="424" y="102"/>
                      <a:pt x="425" y="98"/>
                    </a:cubicBezTo>
                    <a:cubicBezTo>
                      <a:pt x="426" y="93"/>
                      <a:pt x="426" y="89"/>
                      <a:pt x="428" y="86"/>
                    </a:cubicBezTo>
                    <a:cubicBezTo>
                      <a:pt x="427" y="86"/>
                      <a:pt x="426" y="86"/>
                      <a:pt x="425" y="86"/>
                    </a:cubicBezTo>
                    <a:cubicBezTo>
                      <a:pt x="425" y="86"/>
                      <a:pt x="424" y="86"/>
                      <a:pt x="423" y="86"/>
                    </a:cubicBezTo>
                    <a:cubicBezTo>
                      <a:pt x="423" y="86"/>
                      <a:pt x="423" y="86"/>
                      <a:pt x="423" y="86"/>
                    </a:cubicBezTo>
                    <a:cubicBezTo>
                      <a:pt x="423" y="87"/>
                      <a:pt x="423" y="87"/>
                      <a:pt x="423" y="87"/>
                    </a:cubicBezTo>
                    <a:cubicBezTo>
                      <a:pt x="423" y="88"/>
                      <a:pt x="422" y="90"/>
                      <a:pt x="422" y="92"/>
                    </a:cubicBezTo>
                    <a:cubicBezTo>
                      <a:pt x="421" y="94"/>
                      <a:pt x="420" y="97"/>
                      <a:pt x="419" y="99"/>
                    </a:cubicBezTo>
                    <a:cubicBezTo>
                      <a:pt x="417" y="102"/>
                      <a:pt x="416" y="105"/>
                      <a:pt x="414" y="108"/>
                    </a:cubicBezTo>
                    <a:cubicBezTo>
                      <a:pt x="412" y="111"/>
                      <a:pt x="410" y="113"/>
                      <a:pt x="408" y="116"/>
                    </a:cubicBezTo>
                    <a:cubicBezTo>
                      <a:pt x="405" y="118"/>
                      <a:pt x="402" y="120"/>
                      <a:pt x="399" y="122"/>
                    </a:cubicBezTo>
                    <a:cubicBezTo>
                      <a:pt x="396" y="123"/>
                      <a:pt x="393" y="124"/>
                      <a:pt x="389" y="124"/>
                    </a:cubicBezTo>
                    <a:cubicBezTo>
                      <a:pt x="384" y="123"/>
                      <a:pt x="380" y="122"/>
                      <a:pt x="377" y="119"/>
                    </a:cubicBezTo>
                    <a:cubicBezTo>
                      <a:pt x="374" y="116"/>
                      <a:pt x="372" y="112"/>
                      <a:pt x="371" y="107"/>
                    </a:cubicBezTo>
                    <a:cubicBezTo>
                      <a:pt x="370" y="103"/>
                      <a:pt x="370" y="98"/>
                      <a:pt x="371" y="93"/>
                    </a:cubicBezTo>
                    <a:cubicBezTo>
                      <a:pt x="372" y="88"/>
                      <a:pt x="373" y="83"/>
                      <a:pt x="375" y="79"/>
                    </a:cubicBezTo>
                    <a:cubicBezTo>
                      <a:pt x="377" y="74"/>
                      <a:pt x="379" y="70"/>
                      <a:pt x="382" y="67"/>
                    </a:cubicBezTo>
                    <a:cubicBezTo>
                      <a:pt x="385" y="65"/>
                      <a:pt x="388" y="63"/>
                      <a:pt x="391" y="63"/>
                    </a:cubicBezTo>
                    <a:cubicBezTo>
                      <a:pt x="397" y="63"/>
                      <a:pt x="400" y="65"/>
                      <a:pt x="403" y="70"/>
                    </a:cubicBezTo>
                    <a:cubicBezTo>
                      <a:pt x="406" y="75"/>
                      <a:pt x="407" y="80"/>
                      <a:pt x="406" y="87"/>
                    </a:cubicBezTo>
                    <a:cubicBezTo>
                      <a:pt x="406" y="89"/>
                      <a:pt x="405" y="92"/>
                      <a:pt x="404" y="93"/>
                    </a:cubicBezTo>
                    <a:cubicBezTo>
                      <a:pt x="402" y="95"/>
                      <a:pt x="400" y="96"/>
                      <a:pt x="399" y="97"/>
                    </a:cubicBezTo>
                    <a:cubicBezTo>
                      <a:pt x="397" y="98"/>
                      <a:pt x="396" y="98"/>
                      <a:pt x="395" y="97"/>
                    </a:cubicBezTo>
                    <a:cubicBezTo>
                      <a:pt x="393" y="97"/>
                      <a:pt x="393" y="96"/>
                      <a:pt x="393" y="94"/>
                    </a:cubicBezTo>
                    <a:cubicBezTo>
                      <a:pt x="393" y="93"/>
                      <a:pt x="394" y="91"/>
                      <a:pt x="394" y="89"/>
                    </a:cubicBezTo>
                    <a:cubicBezTo>
                      <a:pt x="395" y="86"/>
                      <a:pt x="395" y="84"/>
                      <a:pt x="395" y="81"/>
                    </a:cubicBezTo>
                    <a:cubicBezTo>
                      <a:pt x="395" y="78"/>
                      <a:pt x="395" y="76"/>
                      <a:pt x="395" y="74"/>
                    </a:cubicBezTo>
                    <a:cubicBezTo>
                      <a:pt x="395" y="72"/>
                      <a:pt x="395" y="72"/>
                      <a:pt x="394" y="72"/>
                    </a:cubicBezTo>
                    <a:cubicBezTo>
                      <a:pt x="393" y="72"/>
                      <a:pt x="392" y="73"/>
                      <a:pt x="391" y="75"/>
                    </a:cubicBezTo>
                    <a:cubicBezTo>
                      <a:pt x="390" y="77"/>
                      <a:pt x="389" y="79"/>
                      <a:pt x="388" y="82"/>
                    </a:cubicBezTo>
                    <a:cubicBezTo>
                      <a:pt x="387" y="85"/>
                      <a:pt x="387" y="88"/>
                      <a:pt x="386" y="92"/>
                    </a:cubicBezTo>
                    <a:cubicBezTo>
                      <a:pt x="385" y="95"/>
                      <a:pt x="385" y="98"/>
                      <a:pt x="385" y="102"/>
                    </a:cubicBezTo>
                    <a:cubicBezTo>
                      <a:pt x="385" y="105"/>
                      <a:pt x="385" y="107"/>
                      <a:pt x="386" y="110"/>
                    </a:cubicBezTo>
                    <a:cubicBezTo>
                      <a:pt x="387" y="112"/>
                      <a:pt x="388" y="113"/>
                      <a:pt x="390" y="114"/>
                    </a:cubicBezTo>
                    <a:cubicBezTo>
                      <a:pt x="394" y="115"/>
                      <a:pt x="397" y="114"/>
                      <a:pt x="400" y="112"/>
                    </a:cubicBezTo>
                    <a:cubicBezTo>
                      <a:pt x="403" y="109"/>
                      <a:pt x="405" y="107"/>
                      <a:pt x="407" y="103"/>
                    </a:cubicBezTo>
                    <a:cubicBezTo>
                      <a:pt x="410" y="100"/>
                      <a:pt x="412" y="96"/>
                      <a:pt x="413" y="93"/>
                    </a:cubicBezTo>
                    <a:cubicBezTo>
                      <a:pt x="414" y="91"/>
                      <a:pt x="415" y="89"/>
                      <a:pt x="415" y="88"/>
                    </a:cubicBezTo>
                    <a:cubicBezTo>
                      <a:pt x="415" y="88"/>
                      <a:pt x="415" y="87"/>
                      <a:pt x="416" y="87"/>
                    </a:cubicBezTo>
                    <a:cubicBezTo>
                      <a:pt x="417" y="83"/>
                      <a:pt x="417" y="83"/>
                      <a:pt x="417" y="83"/>
                    </a:cubicBezTo>
                    <a:cubicBezTo>
                      <a:pt x="416" y="82"/>
                      <a:pt x="415" y="81"/>
                      <a:pt x="415" y="79"/>
                    </a:cubicBezTo>
                    <a:cubicBezTo>
                      <a:pt x="415" y="77"/>
                      <a:pt x="415" y="76"/>
                      <a:pt x="416" y="74"/>
                    </a:cubicBezTo>
                    <a:cubicBezTo>
                      <a:pt x="416" y="73"/>
                      <a:pt x="417" y="71"/>
                      <a:pt x="419" y="70"/>
                    </a:cubicBezTo>
                    <a:cubicBezTo>
                      <a:pt x="420" y="69"/>
                      <a:pt x="421" y="69"/>
                      <a:pt x="423" y="69"/>
                    </a:cubicBezTo>
                    <a:cubicBezTo>
                      <a:pt x="426" y="69"/>
                      <a:pt x="428" y="70"/>
                      <a:pt x="428" y="72"/>
                    </a:cubicBezTo>
                    <a:cubicBezTo>
                      <a:pt x="428" y="74"/>
                      <a:pt x="428" y="77"/>
                      <a:pt x="427" y="79"/>
                    </a:cubicBezTo>
                    <a:cubicBezTo>
                      <a:pt x="428" y="80"/>
                      <a:pt x="429" y="80"/>
                      <a:pt x="431" y="79"/>
                    </a:cubicBezTo>
                    <a:cubicBezTo>
                      <a:pt x="433" y="79"/>
                      <a:pt x="435" y="79"/>
                      <a:pt x="436" y="79"/>
                    </a:cubicBezTo>
                    <a:cubicBezTo>
                      <a:pt x="438" y="79"/>
                      <a:pt x="439" y="79"/>
                      <a:pt x="440" y="80"/>
                    </a:cubicBezTo>
                    <a:cubicBezTo>
                      <a:pt x="442" y="81"/>
                      <a:pt x="442" y="82"/>
                      <a:pt x="441" y="85"/>
                    </a:cubicBezTo>
                    <a:cubicBezTo>
                      <a:pt x="441" y="87"/>
                      <a:pt x="440" y="90"/>
                      <a:pt x="439" y="94"/>
                    </a:cubicBezTo>
                    <a:cubicBezTo>
                      <a:pt x="439" y="97"/>
                      <a:pt x="438" y="101"/>
                      <a:pt x="438" y="104"/>
                    </a:cubicBezTo>
                    <a:cubicBezTo>
                      <a:pt x="438" y="107"/>
                      <a:pt x="438" y="110"/>
                      <a:pt x="438" y="112"/>
                    </a:cubicBezTo>
                    <a:cubicBezTo>
                      <a:pt x="438" y="114"/>
                      <a:pt x="439" y="115"/>
                      <a:pt x="440" y="115"/>
                    </a:cubicBezTo>
                    <a:cubicBezTo>
                      <a:pt x="441" y="115"/>
                      <a:pt x="442" y="114"/>
                      <a:pt x="444" y="112"/>
                    </a:cubicBezTo>
                    <a:cubicBezTo>
                      <a:pt x="445" y="109"/>
                      <a:pt x="446" y="106"/>
                      <a:pt x="448" y="103"/>
                    </a:cubicBezTo>
                    <a:cubicBezTo>
                      <a:pt x="449" y="100"/>
                      <a:pt x="450" y="97"/>
                      <a:pt x="452" y="93"/>
                    </a:cubicBezTo>
                    <a:cubicBezTo>
                      <a:pt x="452" y="91"/>
                      <a:pt x="453" y="89"/>
                      <a:pt x="453" y="88"/>
                    </a:cubicBezTo>
                    <a:cubicBezTo>
                      <a:pt x="454" y="84"/>
                      <a:pt x="455" y="80"/>
                      <a:pt x="456" y="76"/>
                    </a:cubicBezTo>
                    <a:cubicBezTo>
                      <a:pt x="458" y="71"/>
                      <a:pt x="461" y="66"/>
                      <a:pt x="463" y="63"/>
                    </a:cubicBezTo>
                    <a:cubicBezTo>
                      <a:pt x="466" y="59"/>
                      <a:pt x="470" y="57"/>
                      <a:pt x="473" y="57"/>
                    </a:cubicBezTo>
                    <a:cubicBezTo>
                      <a:pt x="473" y="57"/>
                      <a:pt x="474" y="57"/>
                      <a:pt x="474" y="57"/>
                    </a:cubicBezTo>
                    <a:close/>
                    <a:moveTo>
                      <a:pt x="258" y="117"/>
                    </a:moveTo>
                    <a:cubicBezTo>
                      <a:pt x="258" y="108"/>
                      <a:pt x="258" y="108"/>
                      <a:pt x="258" y="108"/>
                    </a:cubicBezTo>
                    <a:cubicBezTo>
                      <a:pt x="258" y="108"/>
                      <a:pt x="258" y="108"/>
                      <a:pt x="258" y="108"/>
                    </a:cubicBezTo>
                    <a:cubicBezTo>
                      <a:pt x="260" y="108"/>
                      <a:pt x="261" y="107"/>
                      <a:pt x="262" y="106"/>
                    </a:cubicBezTo>
                    <a:cubicBezTo>
                      <a:pt x="263" y="104"/>
                      <a:pt x="264" y="102"/>
                      <a:pt x="264" y="99"/>
                    </a:cubicBezTo>
                    <a:cubicBezTo>
                      <a:pt x="265" y="97"/>
                      <a:pt x="265" y="94"/>
                      <a:pt x="265" y="91"/>
                    </a:cubicBezTo>
                    <a:cubicBezTo>
                      <a:pt x="265" y="88"/>
                      <a:pt x="264" y="85"/>
                      <a:pt x="264" y="82"/>
                    </a:cubicBezTo>
                    <a:cubicBezTo>
                      <a:pt x="263" y="80"/>
                      <a:pt x="262" y="77"/>
                      <a:pt x="261" y="75"/>
                    </a:cubicBezTo>
                    <a:cubicBezTo>
                      <a:pt x="260" y="74"/>
                      <a:pt x="259" y="73"/>
                      <a:pt x="258" y="73"/>
                    </a:cubicBezTo>
                    <a:cubicBezTo>
                      <a:pt x="258" y="65"/>
                      <a:pt x="258" y="65"/>
                      <a:pt x="258" y="65"/>
                    </a:cubicBezTo>
                    <a:cubicBezTo>
                      <a:pt x="258" y="65"/>
                      <a:pt x="258" y="65"/>
                      <a:pt x="258" y="65"/>
                    </a:cubicBezTo>
                    <a:cubicBezTo>
                      <a:pt x="263" y="65"/>
                      <a:pt x="267" y="67"/>
                      <a:pt x="270" y="69"/>
                    </a:cubicBezTo>
                    <a:cubicBezTo>
                      <a:pt x="273" y="72"/>
                      <a:pt x="275" y="75"/>
                      <a:pt x="276" y="79"/>
                    </a:cubicBezTo>
                    <a:cubicBezTo>
                      <a:pt x="278" y="83"/>
                      <a:pt x="278" y="87"/>
                      <a:pt x="278" y="92"/>
                    </a:cubicBezTo>
                    <a:cubicBezTo>
                      <a:pt x="278" y="96"/>
                      <a:pt x="277" y="100"/>
                      <a:pt x="275" y="104"/>
                    </a:cubicBezTo>
                    <a:cubicBezTo>
                      <a:pt x="273" y="108"/>
                      <a:pt x="271" y="111"/>
                      <a:pt x="267" y="114"/>
                    </a:cubicBezTo>
                    <a:cubicBezTo>
                      <a:pt x="265" y="116"/>
                      <a:pt x="261" y="117"/>
                      <a:pt x="258" y="117"/>
                    </a:cubicBezTo>
                    <a:close/>
                    <a:moveTo>
                      <a:pt x="322" y="148"/>
                    </a:moveTo>
                    <a:cubicBezTo>
                      <a:pt x="322" y="151"/>
                      <a:pt x="321" y="154"/>
                      <a:pt x="319" y="156"/>
                    </a:cubicBezTo>
                    <a:cubicBezTo>
                      <a:pt x="318" y="158"/>
                      <a:pt x="316" y="160"/>
                      <a:pt x="313" y="161"/>
                    </a:cubicBezTo>
                    <a:cubicBezTo>
                      <a:pt x="311" y="162"/>
                      <a:pt x="309" y="162"/>
                      <a:pt x="308" y="162"/>
                    </a:cubicBezTo>
                    <a:cubicBezTo>
                      <a:pt x="306" y="162"/>
                      <a:pt x="305" y="161"/>
                      <a:pt x="305" y="158"/>
                    </a:cubicBezTo>
                    <a:cubicBezTo>
                      <a:pt x="306" y="156"/>
                      <a:pt x="306" y="154"/>
                      <a:pt x="306" y="150"/>
                    </a:cubicBezTo>
                    <a:cubicBezTo>
                      <a:pt x="306" y="147"/>
                      <a:pt x="306" y="143"/>
                      <a:pt x="307" y="139"/>
                    </a:cubicBezTo>
                    <a:cubicBezTo>
                      <a:pt x="307" y="135"/>
                      <a:pt x="307" y="130"/>
                      <a:pt x="307" y="125"/>
                    </a:cubicBezTo>
                    <a:cubicBezTo>
                      <a:pt x="308" y="121"/>
                      <a:pt x="308" y="116"/>
                      <a:pt x="308" y="111"/>
                    </a:cubicBezTo>
                    <a:cubicBezTo>
                      <a:pt x="307" y="115"/>
                      <a:pt x="305" y="118"/>
                      <a:pt x="302" y="120"/>
                    </a:cubicBezTo>
                    <a:cubicBezTo>
                      <a:pt x="301" y="122"/>
                      <a:pt x="299" y="123"/>
                      <a:pt x="297" y="123"/>
                    </a:cubicBezTo>
                    <a:cubicBezTo>
                      <a:pt x="295" y="123"/>
                      <a:pt x="294" y="123"/>
                      <a:pt x="292" y="122"/>
                    </a:cubicBezTo>
                    <a:cubicBezTo>
                      <a:pt x="290" y="121"/>
                      <a:pt x="288" y="120"/>
                      <a:pt x="287" y="118"/>
                    </a:cubicBezTo>
                    <a:cubicBezTo>
                      <a:pt x="286" y="116"/>
                      <a:pt x="285" y="115"/>
                      <a:pt x="284" y="113"/>
                    </a:cubicBezTo>
                    <a:cubicBezTo>
                      <a:pt x="284" y="110"/>
                      <a:pt x="284" y="108"/>
                      <a:pt x="284" y="104"/>
                    </a:cubicBezTo>
                    <a:cubicBezTo>
                      <a:pt x="283" y="101"/>
                      <a:pt x="283" y="97"/>
                      <a:pt x="283" y="93"/>
                    </a:cubicBezTo>
                    <a:cubicBezTo>
                      <a:pt x="283" y="89"/>
                      <a:pt x="283" y="84"/>
                      <a:pt x="284" y="80"/>
                    </a:cubicBezTo>
                    <a:cubicBezTo>
                      <a:pt x="284" y="76"/>
                      <a:pt x="284" y="72"/>
                      <a:pt x="284" y="68"/>
                    </a:cubicBezTo>
                    <a:cubicBezTo>
                      <a:pt x="284" y="65"/>
                      <a:pt x="285" y="64"/>
                      <a:pt x="287" y="62"/>
                    </a:cubicBezTo>
                    <a:cubicBezTo>
                      <a:pt x="288" y="61"/>
                      <a:pt x="290" y="60"/>
                      <a:pt x="292" y="60"/>
                    </a:cubicBezTo>
                    <a:cubicBezTo>
                      <a:pt x="294" y="60"/>
                      <a:pt x="296" y="60"/>
                      <a:pt x="298" y="61"/>
                    </a:cubicBezTo>
                    <a:cubicBezTo>
                      <a:pt x="300" y="62"/>
                      <a:pt x="301" y="63"/>
                      <a:pt x="301" y="65"/>
                    </a:cubicBezTo>
                    <a:cubicBezTo>
                      <a:pt x="300" y="69"/>
                      <a:pt x="300" y="74"/>
                      <a:pt x="299" y="79"/>
                    </a:cubicBezTo>
                    <a:cubicBezTo>
                      <a:pt x="299" y="84"/>
                      <a:pt x="299" y="89"/>
                      <a:pt x="298" y="94"/>
                    </a:cubicBezTo>
                    <a:cubicBezTo>
                      <a:pt x="298" y="98"/>
                      <a:pt x="298" y="102"/>
                      <a:pt x="298" y="105"/>
                    </a:cubicBezTo>
                    <a:cubicBezTo>
                      <a:pt x="298" y="108"/>
                      <a:pt x="298" y="110"/>
                      <a:pt x="299" y="110"/>
                    </a:cubicBezTo>
                    <a:cubicBezTo>
                      <a:pt x="300" y="111"/>
                      <a:pt x="301" y="110"/>
                      <a:pt x="302" y="109"/>
                    </a:cubicBezTo>
                    <a:cubicBezTo>
                      <a:pt x="302" y="107"/>
                      <a:pt x="303" y="105"/>
                      <a:pt x="304" y="103"/>
                    </a:cubicBezTo>
                    <a:cubicBezTo>
                      <a:pt x="305" y="101"/>
                      <a:pt x="306" y="98"/>
                      <a:pt x="306" y="95"/>
                    </a:cubicBezTo>
                    <a:cubicBezTo>
                      <a:pt x="307" y="92"/>
                      <a:pt x="308" y="89"/>
                      <a:pt x="308" y="87"/>
                    </a:cubicBezTo>
                    <a:cubicBezTo>
                      <a:pt x="309" y="84"/>
                      <a:pt x="309" y="82"/>
                      <a:pt x="309" y="79"/>
                    </a:cubicBezTo>
                    <a:cubicBezTo>
                      <a:pt x="309" y="78"/>
                      <a:pt x="310" y="78"/>
                      <a:pt x="310" y="77"/>
                    </a:cubicBezTo>
                    <a:cubicBezTo>
                      <a:pt x="310" y="72"/>
                      <a:pt x="310" y="72"/>
                      <a:pt x="310" y="72"/>
                    </a:cubicBezTo>
                    <a:cubicBezTo>
                      <a:pt x="310" y="71"/>
                      <a:pt x="311" y="69"/>
                      <a:pt x="312" y="68"/>
                    </a:cubicBezTo>
                    <a:cubicBezTo>
                      <a:pt x="314" y="68"/>
                      <a:pt x="316" y="67"/>
                      <a:pt x="318" y="67"/>
                    </a:cubicBezTo>
                    <a:cubicBezTo>
                      <a:pt x="320" y="67"/>
                      <a:pt x="322" y="67"/>
                      <a:pt x="323" y="68"/>
                    </a:cubicBezTo>
                    <a:cubicBezTo>
                      <a:pt x="325" y="69"/>
                      <a:pt x="325" y="70"/>
                      <a:pt x="325" y="72"/>
                    </a:cubicBezTo>
                    <a:cubicBezTo>
                      <a:pt x="325" y="75"/>
                      <a:pt x="324" y="79"/>
                      <a:pt x="324" y="83"/>
                    </a:cubicBezTo>
                    <a:cubicBezTo>
                      <a:pt x="324" y="88"/>
                      <a:pt x="324" y="93"/>
                      <a:pt x="323" y="98"/>
                    </a:cubicBezTo>
                    <a:cubicBezTo>
                      <a:pt x="323" y="103"/>
                      <a:pt x="323" y="109"/>
                      <a:pt x="323" y="114"/>
                    </a:cubicBezTo>
                    <a:cubicBezTo>
                      <a:pt x="323" y="119"/>
                      <a:pt x="323" y="124"/>
                      <a:pt x="323" y="129"/>
                    </a:cubicBezTo>
                    <a:cubicBezTo>
                      <a:pt x="322" y="134"/>
                      <a:pt x="322" y="138"/>
                      <a:pt x="322" y="141"/>
                    </a:cubicBezTo>
                    <a:cubicBezTo>
                      <a:pt x="322" y="145"/>
                      <a:pt x="322" y="147"/>
                      <a:pt x="322" y="148"/>
                    </a:cubicBezTo>
                    <a:close/>
                    <a:moveTo>
                      <a:pt x="130" y="96"/>
                    </a:moveTo>
                    <a:cubicBezTo>
                      <a:pt x="132" y="94"/>
                      <a:pt x="133" y="92"/>
                      <a:pt x="134" y="89"/>
                    </a:cubicBezTo>
                    <a:cubicBezTo>
                      <a:pt x="134" y="86"/>
                      <a:pt x="135" y="83"/>
                      <a:pt x="136" y="81"/>
                    </a:cubicBezTo>
                    <a:cubicBezTo>
                      <a:pt x="136" y="78"/>
                      <a:pt x="137" y="76"/>
                      <a:pt x="137" y="74"/>
                    </a:cubicBezTo>
                    <a:cubicBezTo>
                      <a:pt x="138" y="72"/>
                      <a:pt x="139" y="71"/>
                      <a:pt x="140" y="71"/>
                    </a:cubicBezTo>
                    <a:cubicBezTo>
                      <a:pt x="142" y="71"/>
                      <a:pt x="143" y="72"/>
                      <a:pt x="144" y="73"/>
                    </a:cubicBezTo>
                    <a:cubicBezTo>
                      <a:pt x="145" y="74"/>
                      <a:pt x="146" y="76"/>
                      <a:pt x="147" y="77"/>
                    </a:cubicBezTo>
                    <a:cubicBezTo>
                      <a:pt x="148" y="79"/>
                      <a:pt x="148" y="81"/>
                      <a:pt x="149" y="83"/>
                    </a:cubicBezTo>
                    <a:cubicBezTo>
                      <a:pt x="149" y="85"/>
                      <a:pt x="149" y="87"/>
                      <a:pt x="149" y="88"/>
                    </a:cubicBezTo>
                    <a:cubicBezTo>
                      <a:pt x="149" y="96"/>
                      <a:pt x="147" y="103"/>
                      <a:pt x="141" y="109"/>
                    </a:cubicBezTo>
                    <a:cubicBezTo>
                      <a:pt x="136" y="114"/>
                      <a:pt x="130" y="119"/>
                      <a:pt x="122" y="123"/>
                    </a:cubicBezTo>
                    <a:cubicBezTo>
                      <a:pt x="114" y="127"/>
                      <a:pt x="105" y="130"/>
                      <a:pt x="96" y="132"/>
                    </a:cubicBezTo>
                    <a:cubicBezTo>
                      <a:pt x="86" y="133"/>
                      <a:pt x="78" y="134"/>
                      <a:pt x="69" y="134"/>
                    </a:cubicBezTo>
                    <a:cubicBezTo>
                      <a:pt x="63" y="134"/>
                      <a:pt x="57" y="134"/>
                      <a:pt x="49" y="133"/>
                    </a:cubicBezTo>
                    <a:cubicBezTo>
                      <a:pt x="42" y="132"/>
                      <a:pt x="34" y="130"/>
                      <a:pt x="28" y="127"/>
                    </a:cubicBezTo>
                    <a:cubicBezTo>
                      <a:pt x="21" y="125"/>
                      <a:pt x="15" y="121"/>
                      <a:pt x="11" y="116"/>
                    </a:cubicBezTo>
                    <a:cubicBezTo>
                      <a:pt x="6" y="111"/>
                      <a:pt x="4" y="104"/>
                      <a:pt x="4" y="96"/>
                    </a:cubicBezTo>
                    <a:cubicBezTo>
                      <a:pt x="4" y="89"/>
                      <a:pt x="6" y="83"/>
                      <a:pt x="11" y="79"/>
                    </a:cubicBezTo>
                    <a:cubicBezTo>
                      <a:pt x="15" y="75"/>
                      <a:pt x="21" y="71"/>
                      <a:pt x="27" y="68"/>
                    </a:cubicBezTo>
                    <a:cubicBezTo>
                      <a:pt x="24" y="67"/>
                      <a:pt x="20" y="66"/>
                      <a:pt x="17" y="65"/>
                    </a:cubicBezTo>
                    <a:cubicBezTo>
                      <a:pt x="14" y="63"/>
                      <a:pt x="11" y="61"/>
                      <a:pt x="8" y="59"/>
                    </a:cubicBezTo>
                    <a:cubicBezTo>
                      <a:pt x="6" y="57"/>
                      <a:pt x="4" y="54"/>
                      <a:pt x="2" y="51"/>
                    </a:cubicBezTo>
                    <a:cubicBezTo>
                      <a:pt x="1" y="48"/>
                      <a:pt x="0" y="45"/>
                      <a:pt x="0" y="41"/>
                    </a:cubicBezTo>
                    <a:cubicBezTo>
                      <a:pt x="0" y="35"/>
                      <a:pt x="1" y="31"/>
                      <a:pt x="4" y="27"/>
                    </a:cubicBezTo>
                    <a:cubicBezTo>
                      <a:pt x="7" y="23"/>
                      <a:pt x="11" y="19"/>
                      <a:pt x="15" y="16"/>
                    </a:cubicBezTo>
                    <a:cubicBezTo>
                      <a:pt x="20" y="13"/>
                      <a:pt x="25" y="11"/>
                      <a:pt x="30" y="9"/>
                    </a:cubicBezTo>
                    <a:cubicBezTo>
                      <a:pt x="36" y="7"/>
                      <a:pt x="42" y="5"/>
                      <a:pt x="48" y="4"/>
                    </a:cubicBezTo>
                    <a:cubicBezTo>
                      <a:pt x="54" y="2"/>
                      <a:pt x="59" y="2"/>
                      <a:pt x="65" y="1"/>
                    </a:cubicBezTo>
                    <a:cubicBezTo>
                      <a:pt x="70" y="1"/>
                      <a:pt x="75" y="0"/>
                      <a:pt x="79" y="0"/>
                    </a:cubicBezTo>
                    <a:cubicBezTo>
                      <a:pt x="86" y="0"/>
                      <a:pt x="93" y="1"/>
                      <a:pt x="101" y="2"/>
                    </a:cubicBezTo>
                    <a:cubicBezTo>
                      <a:pt x="109" y="4"/>
                      <a:pt x="117" y="5"/>
                      <a:pt x="123" y="8"/>
                    </a:cubicBezTo>
                    <a:cubicBezTo>
                      <a:pt x="130" y="10"/>
                      <a:pt x="136" y="13"/>
                      <a:pt x="141" y="17"/>
                    </a:cubicBezTo>
                    <a:cubicBezTo>
                      <a:pt x="145" y="20"/>
                      <a:pt x="147" y="24"/>
                      <a:pt x="147" y="29"/>
                    </a:cubicBezTo>
                    <a:cubicBezTo>
                      <a:pt x="147" y="31"/>
                      <a:pt x="146" y="32"/>
                      <a:pt x="144" y="32"/>
                    </a:cubicBezTo>
                    <a:cubicBezTo>
                      <a:pt x="142" y="32"/>
                      <a:pt x="140" y="32"/>
                      <a:pt x="136" y="31"/>
                    </a:cubicBezTo>
                    <a:cubicBezTo>
                      <a:pt x="133" y="30"/>
                      <a:pt x="130" y="29"/>
                      <a:pt x="127" y="28"/>
                    </a:cubicBezTo>
                    <a:cubicBezTo>
                      <a:pt x="123" y="26"/>
                      <a:pt x="120" y="25"/>
                      <a:pt x="117" y="25"/>
                    </a:cubicBezTo>
                    <a:cubicBezTo>
                      <a:pt x="110" y="23"/>
                      <a:pt x="103" y="21"/>
                      <a:pt x="97" y="20"/>
                    </a:cubicBezTo>
                    <a:cubicBezTo>
                      <a:pt x="90" y="19"/>
                      <a:pt x="83" y="18"/>
                      <a:pt x="76" y="18"/>
                    </a:cubicBezTo>
                    <a:cubicBezTo>
                      <a:pt x="71" y="18"/>
                      <a:pt x="65" y="19"/>
                      <a:pt x="58" y="20"/>
                    </a:cubicBezTo>
                    <a:cubicBezTo>
                      <a:pt x="51" y="21"/>
                      <a:pt x="45" y="22"/>
                      <a:pt x="39" y="24"/>
                    </a:cubicBezTo>
                    <a:cubicBezTo>
                      <a:pt x="33" y="26"/>
                      <a:pt x="28" y="28"/>
                      <a:pt x="23" y="31"/>
                    </a:cubicBezTo>
                    <a:cubicBezTo>
                      <a:pt x="19" y="34"/>
                      <a:pt x="17" y="37"/>
                      <a:pt x="17" y="41"/>
                    </a:cubicBezTo>
                    <a:cubicBezTo>
                      <a:pt x="17" y="45"/>
                      <a:pt x="19" y="48"/>
                      <a:pt x="22" y="50"/>
                    </a:cubicBezTo>
                    <a:cubicBezTo>
                      <a:pt x="25" y="52"/>
                      <a:pt x="29" y="54"/>
                      <a:pt x="34" y="55"/>
                    </a:cubicBezTo>
                    <a:cubicBezTo>
                      <a:pt x="38" y="56"/>
                      <a:pt x="44" y="57"/>
                      <a:pt x="51" y="57"/>
                    </a:cubicBezTo>
                    <a:cubicBezTo>
                      <a:pt x="57" y="57"/>
                      <a:pt x="64" y="58"/>
                      <a:pt x="71" y="58"/>
                    </a:cubicBezTo>
                    <a:cubicBezTo>
                      <a:pt x="78" y="58"/>
                      <a:pt x="85" y="57"/>
                      <a:pt x="92" y="57"/>
                    </a:cubicBezTo>
                    <a:cubicBezTo>
                      <a:pt x="99" y="57"/>
                      <a:pt x="106" y="57"/>
                      <a:pt x="112" y="57"/>
                    </a:cubicBezTo>
                    <a:cubicBezTo>
                      <a:pt x="118" y="57"/>
                      <a:pt x="123" y="58"/>
                      <a:pt x="128" y="59"/>
                    </a:cubicBezTo>
                    <a:cubicBezTo>
                      <a:pt x="133" y="60"/>
                      <a:pt x="136" y="61"/>
                      <a:pt x="138" y="63"/>
                    </a:cubicBezTo>
                    <a:cubicBezTo>
                      <a:pt x="138" y="62"/>
                      <a:pt x="138" y="62"/>
                      <a:pt x="138" y="62"/>
                    </a:cubicBezTo>
                    <a:cubicBezTo>
                      <a:pt x="139" y="63"/>
                      <a:pt x="140" y="63"/>
                      <a:pt x="140" y="64"/>
                    </a:cubicBezTo>
                    <a:cubicBezTo>
                      <a:pt x="140" y="64"/>
                      <a:pt x="140" y="65"/>
                      <a:pt x="139" y="65"/>
                    </a:cubicBezTo>
                    <a:cubicBezTo>
                      <a:pt x="139" y="66"/>
                      <a:pt x="138" y="66"/>
                      <a:pt x="137" y="66"/>
                    </a:cubicBezTo>
                    <a:cubicBezTo>
                      <a:pt x="136" y="67"/>
                      <a:pt x="135" y="67"/>
                      <a:pt x="135" y="67"/>
                    </a:cubicBezTo>
                    <a:cubicBezTo>
                      <a:pt x="125" y="68"/>
                      <a:pt x="115" y="69"/>
                      <a:pt x="107" y="69"/>
                    </a:cubicBezTo>
                    <a:cubicBezTo>
                      <a:pt x="98" y="69"/>
                      <a:pt x="90" y="69"/>
                      <a:pt x="84" y="70"/>
                    </a:cubicBezTo>
                    <a:cubicBezTo>
                      <a:pt x="77" y="70"/>
                      <a:pt x="71" y="70"/>
                      <a:pt x="66" y="70"/>
                    </a:cubicBezTo>
                    <a:cubicBezTo>
                      <a:pt x="61" y="71"/>
                      <a:pt x="57" y="71"/>
                      <a:pt x="53" y="72"/>
                    </a:cubicBezTo>
                    <a:cubicBezTo>
                      <a:pt x="49" y="73"/>
                      <a:pt x="45" y="74"/>
                      <a:pt x="40" y="76"/>
                    </a:cubicBezTo>
                    <a:cubicBezTo>
                      <a:pt x="36" y="77"/>
                      <a:pt x="32" y="79"/>
                      <a:pt x="28" y="81"/>
                    </a:cubicBezTo>
                    <a:cubicBezTo>
                      <a:pt x="25" y="82"/>
                      <a:pt x="22" y="84"/>
                      <a:pt x="20" y="87"/>
                    </a:cubicBezTo>
                    <a:cubicBezTo>
                      <a:pt x="17" y="89"/>
                      <a:pt x="16" y="92"/>
                      <a:pt x="16" y="95"/>
                    </a:cubicBezTo>
                    <a:cubicBezTo>
                      <a:pt x="16" y="100"/>
                      <a:pt x="18" y="104"/>
                      <a:pt x="21" y="107"/>
                    </a:cubicBezTo>
                    <a:cubicBezTo>
                      <a:pt x="24" y="110"/>
                      <a:pt x="28" y="113"/>
                      <a:pt x="33" y="114"/>
                    </a:cubicBezTo>
                    <a:cubicBezTo>
                      <a:pt x="37" y="116"/>
                      <a:pt x="42" y="117"/>
                      <a:pt x="47" y="118"/>
                    </a:cubicBezTo>
                    <a:cubicBezTo>
                      <a:pt x="52" y="118"/>
                      <a:pt x="57" y="119"/>
                      <a:pt x="61" y="119"/>
                    </a:cubicBezTo>
                    <a:cubicBezTo>
                      <a:pt x="66" y="119"/>
                      <a:pt x="72" y="118"/>
                      <a:pt x="78" y="118"/>
                    </a:cubicBezTo>
                    <a:cubicBezTo>
                      <a:pt x="84" y="117"/>
                      <a:pt x="91" y="116"/>
                      <a:pt x="97" y="115"/>
                    </a:cubicBezTo>
                    <a:cubicBezTo>
                      <a:pt x="104" y="113"/>
                      <a:pt x="110" y="111"/>
                      <a:pt x="116" y="108"/>
                    </a:cubicBezTo>
                    <a:cubicBezTo>
                      <a:pt x="122" y="105"/>
                      <a:pt x="127" y="101"/>
                      <a:pt x="130" y="96"/>
                    </a:cubicBezTo>
                    <a:close/>
                    <a:moveTo>
                      <a:pt x="258" y="65"/>
                    </a:moveTo>
                    <a:cubicBezTo>
                      <a:pt x="258" y="73"/>
                      <a:pt x="258" y="73"/>
                      <a:pt x="258" y="73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6" y="73"/>
                      <a:pt x="254" y="74"/>
                      <a:pt x="253" y="75"/>
                    </a:cubicBezTo>
                    <a:cubicBezTo>
                      <a:pt x="252" y="77"/>
                      <a:pt x="252" y="79"/>
                      <a:pt x="251" y="82"/>
                    </a:cubicBezTo>
                    <a:cubicBezTo>
                      <a:pt x="251" y="84"/>
                      <a:pt x="250" y="87"/>
                      <a:pt x="250" y="90"/>
                    </a:cubicBezTo>
                    <a:cubicBezTo>
                      <a:pt x="250" y="93"/>
                      <a:pt x="251" y="96"/>
                      <a:pt x="251" y="98"/>
                    </a:cubicBezTo>
                    <a:cubicBezTo>
                      <a:pt x="252" y="101"/>
                      <a:pt x="253" y="103"/>
                      <a:pt x="254" y="105"/>
                    </a:cubicBezTo>
                    <a:cubicBezTo>
                      <a:pt x="255" y="107"/>
                      <a:pt x="256" y="107"/>
                      <a:pt x="258" y="108"/>
                    </a:cubicBezTo>
                    <a:cubicBezTo>
                      <a:pt x="258" y="117"/>
                      <a:pt x="258" y="117"/>
                      <a:pt x="258" y="117"/>
                    </a:cubicBezTo>
                    <a:cubicBezTo>
                      <a:pt x="257" y="117"/>
                      <a:pt x="256" y="117"/>
                      <a:pt x="256" y="117"/>
                    </a:cubicBezTo>
                    <a:cubicBezTo>
                      <a:pt x="250" y="117"/>
                      <a:pt x="246" y="116"/>
                      <a:pt x="243" y="113"/>
                    </a:cubicBezTo>
                    <a:cubicBezTo>
                      <a:pt x="240" y="111"/>
                      <a:pt x="238" y="107"/>
                      <a:pt x="237" y="103"/>
                    </a:cubicBezTo>
                    <a:cubicBezTo>
                      <a:pt x="236" y="100"/>
                      <a:pt x="235" y="95"/>
                      <a:pt x="236" y="91"/>
                    </a:cubicBezTo>
                    <a:cubicBezTo>
                      <a:pt x="236" y="86"/>
                      <a:pt x="237" y="82"/>
                      <a:pt x="239" y="78"/>
                    </a:cubicBezTo>
                    <a:cubicBezTo>
                      <a:pt x="241" y="74"/>
                      <a:pt x="244" y="71"/>
                      <a:pt x="247" y="68"/>
                    </a:cubicBezTo>
                    <a:cubicBezTo>
                      <a:pt x="250" y="66"/>
                      <a:pt x="253" y="65"/>
                      <a:pt x="258" y="65"/>
                    </a:cubicBezTo>
                    <a:close/>
                    <a:moveTo>
                      <a:pt x="234" y="51"/>
                    </a:moveTo>
                    <a:cubicBezTo>
                      <a:pt x="234" y="54"/>
                      <a:pt x="232" y="56"/>
                      <a:pt x="229" y="58"/>
                    </a:cubicBezTo>
                    <a:cubicBezTo>
                      <a:pt x="226" y="59"/>
                      <a:pt x="222" y="60"/>
                      <a:pt x="219" y="60"/>
                    </a:cubicBezTo>
                    <a:cubicBezTo>
                      <a:pt x="217" y="60"/>
                      <a:pt x="215" y="59"/>
                      <a:pt x="213" y="59"/>
                    </a:cubicBezTo>
                    <a:cubicBezTo>
                      <a:pt x="211" y="58"/>
                      <a:pt x="210" y="58"/>
                      <a:pt x="209" y="57"/>
                    </a:cubicBezTo>
                    <a:cubicBezTo>
                      <a:pt x="207" y="56"/>
                      <a:pt x="206" y="55"/>
                      <a:pt x="205" y="53"/>
                    </a:cubicBezTo>
                    <a:cubicBezTo>
                      <a:pt x="204" y="52"/>
                      <a:pt x="204" y="51"/>
                      <a:pt x="204" y="49"/>
                    </a:cubicBezTo>
                    <a:cubicBezTo>
                      <a:pt x="204" y="46"/>
                      <a:pt x="206" y="44"/>
                      <a:pt x="209" y="42"/>
                    </a:cubicBezTo>
                    <a:cubicBezTo>
                      <a:pt x="212" y="41"/>
                      <a:pt x="215" y="40"/>
                      <a:pt x="219" y="40"/>
                    </a:cubicBezTo>
                    <a:cubicBezTo>
                      <a:pt x="223" y="40"/>
                      <a:pt x="227" y="42"/>
                      <a:pt x="230" y="43"/>
                    </a:cubicBezTo>
                    <a:cubicBezTo>
                      <a:pt x="233" y="45"/>
                      <a:pt x="234" y="48"/>
                      <a:pt x="234" y="51"/>
                    </a:cubicBezTo>
                    <a:close/>
                    <a:moveTo>
                      <a:pt x="223" y="151"/>
                    </a:moveTo>
                    <a:cubicBezTo>
                      <a:pt x="223" y="154"/>
                      <a:pt x="222" y="156"/>
                      <a:pt x="220" y="158"/>
                    </a:cubicBezTo>
                    <a:cubicBezTo>
                      <a:pt x="218" y="160"/>
                      <a:pt x="216" y="161"/>
                      <a:pt x="214" y="162"/>
                    </a:cubicBezTo>
                    <a:cubicBezTo>
                      <a:pt x="212" y="162"/>
                      <a:pt x="210" y="162"/>
                      <a:pt x="208" y="162"/>
                    </a:cubicBezTo>
                    <a:cubicBezTo>
                      <a:pt x="206" y="161"/>
                      <a:pt x="205" y="160"/>
                      <a:pt x="206" y="158"/>
                    </a:cubicBezTo>
                    <a:cubicBezTo>
                      <a:pt x="206" y="156"/>
                      <a:pt x="207" y="153"/>
                      <a:pt x="207" y="148"/>
                    </a:cubicBezTo>
                    <a:cubicBezTo>
                      <a:pt x="207" y="144"/>
                      <a:pt x="208" y="139"/>
                      <a:pt x="208" y="134"/>
                    </a:cubicBezTo>
                    <a:cubicBezTo>
                      <a:pt x="208" y="129"/>
                      <a:pt x="209" y="123"/>
                      <a:pt x="209" y="117"/>
                    </a:cubicBezTo>
                    <a:cubicBezTo>
                      <a:pt x="209" y="113"/>
                      <a:pt x="209" y="108"/>
                      <a:pt x="209" y="104"/>
                    </a:cubicBezTo>
                    <a:cubicBezTo>
                      <a:pt x="209" y="104"/>
                      <a:pt x="209" y="105"/>
                      <a:pt x="208" y="105"/>
                    </a:cubicBezTo>
                    <a:cubicBezTo>
                      <a:pt x="206" y="108"/>
                      <a:pt x="204" y="111"/>
                      <a:pt x="201" y="114"/>
                    </a:cubicBezTo>
                    <a:cubicBezTo>
                      <a:pt x="199" y="116"/>
                      <a:pt x="196" y="117"/>
                      <a:pt x="194" y="117"/>
                    </a:cubicBezTo>
                    <a:cubicBezTo>
                      <a:pt x="190" y="117"/>
                      <a:pt x="187" y="116"/>
                      <a:pt x="185" y="114"/>
                    </a:cubicBezTo>
                    <a:cubicBezTo>
                      <a:pt x="184" y="112"/>
                      <a:pt x="182" y="109"/>
                      <a:pt x="182" y="107"/>
                    </a:cubicBezTo>
                    <a:cubicBezTo>
                      <a:pt x="181" y="104"/>
                      <a:pt x="181" y="101"/>
                      <a:pt x="181" y="99"/>
                    </a:cubicBezTo>
                    <a:cubicBezTo>
                      <a:pt x="181" y="96"/>
                      <a:pt x="181" y="94"/>
                      <a:pt x="181" y="94"/>
                    </a:cubicBezTo>
                    <a:cubicBezTo>
                      <a:pt x="180" y="94"/>
                      <a:pt x="180" y="95"/>
                      <a:pt x="179" y="97"/>
                    </a:cubicBezTo>
                    <a:cubicBezTo>
                      <a:pt x="178" y="98"/>
                      <a:pt x="177" y="100"/>
                      <a:pt x="177" y="103"/>
                    </a:cubicBezTo>
                    <a:cubicBezTo>
                      <a:pt x="176" y="105"/>
                      <a:pt x="175" y="107"/>
                      <a:pt x="175" y="110"/>
                    </a:cubicBezTo>
                    <a:cubicBezTo>
                      <a:pt x="174" y="112"/>
                      <a:pt x="174" y="114"/>
                      <a:pt x="174" y="116"/>
                    </a:cubicBezTo>
                    <a:cubicBezTo>
                      <a:pt x="173" y="118"/>
                      <a:pt x="172" y="119"/>
                      <a:pt x="171" y="120"/>
                    </a:cubicBezTo>
                    <a:cubicBezTo>
                      <a:pt x="169" y="121"/>
                      <a:pt x="168" y="121"/>
                      <a:pt x="166" y="121"/>
                    </a:cubicBezTo>
                    <a:cubicBezTo>
                      <a:pt x="164" y="121"/>
                      <a:pt x="162" y="121"/>
                      <a:pt x="160" y="120"/>
                    </a:cubicBezTo>
                    <a:cubicBezTo>
                      <a:pt x="159" y="119"/>
                      <a:pt x="158" y="117"/>
                      <a:pt x="158" y="115"/>
                    </a:cubicBezTo>
                    <a:cubicBezTo>
                      <a:pt x="158" y="113"/>
                      <a:pt x="158" y="110"/>
                      <a:pt x="158" y="107"/>
                    </a:cubicBezTo>
                    <a:cubicBezTo>
                      <a:pt x="158" y="103"/>
                      <a:pt x="158" y="100"/>
                      <a:pt x="158" y="96"/>
                    </a:cubicBezTo>
                    <a:cubicBezTo>
                      <a:pt x="158" y="92"/>
                      <a:pt x="158" y="89"/>
                      <a:pt x="158" y="85"/>
                    </a:cubicBezTo>
                    <a:cubicBezTo>
                      <a:pt x="158" y="82"/>
                      <a:pt x="158" y="78"/>
                      <a:pt x="159" y="76"/>
                    </a:cubicBezTo>
                    <a:cubicBezTo>
                      <a:pt x="159" y="73"/>
                      <a:pt x="160" y="71"/>
                      <a:pt x="162" y="69"/>
                    </a:cubicBezTo>
                    <a:cubicBezTo>
                      <a:pt x="164" y="68"/>
                      <a:pt x="166" y="67"/>
                      <a:pt x="168" y="67"/>
                    </a:cubicBezTo>
                    <a:cubicBezTo>
                      <a:pt x="170" y="67"/>
                      <a:pt x="172" y="67"/>
                      <a:pt x="173" y="68"/>
                    </a:cubicBezTo>
                    <a:cubicBezTo>
                      <a:pt x="175" y="69"/>
                      <a:pt x="176" y="71"/>
                      <a:pt x="175" y="73"/>
                    </a:cubicBezTo>
                    <a:cubicBezTo>
                      <a:pt x="175" y="75"/>
                      <a:pt x="175" y="77"/>
                      <a:pt x="174" y="80"/>
                    </a:cubicBezTo>
                    <a:cubicBezTo>
                      <a:pt x="174" y="82"/>
                      <a:pt x="173" y="84"/>
                      <a:pt x="173" y="87"/>
                    </a:cubicBezTo>
                    <a:cubicBezTo>
                      <a:pt x="172" y="89"/>
                      <a:pt x="172" y="92"/>
                      <a:pt x="172" y="94"/>
                    </a:cubicBezTo>
                    <a:cubicBezTo>
                      <a:pt x="172" y="96"/>
                      <a:pt x="172" y="98"/>
                      <a:pt x="172" y="99"/>
                    </a:cubicBezTo>
                    <a:cubicBezTo>
                      <a:pt x="173" y="95"/>
                      <a:pt x="174" y="92"/>
                      <a:pt x="176" y="89"/>
                    </a:cubicBezTo>
                    <a:cubicBezTo>
                      <a:pt x="177" y="86"/>
                      <a:pt x="179" y="83"/>
                      <a:pt x="180" y="81"/>
                    </a:cubicBezTo>
                    <a:cubicBezTo>
                      <a:pt x="181" y="80"/>
                      <a:pt x="183" y="79"/>
                      <a:pt x="185" y="78"/>
                    </a:cubicBezTo>
                    <a:cubicBezTo>
                      <a:pt x="187" y="77"/>
                      <a:pt x="189" y="77"/>
                      <a:pt x="191" y="77"/>
                    </a:cubicBezTo>
                    <a:cubicBezTo>
                      <a:pt x="192" y="77"/>
                      <a:pt x="194" y="78"/>
                      <a:pt x="195" y="79"/>
                    </a:cubicBezTo>
                    <a:cubicBezTo>
                      <a:pt x="196" y="80"/>
                      <a:pt x="196" y="81"/>
                      <a:pt x="196" y="83"/>
                    </a:cubicBezTo>
                    <a:cubicBezTo>
                      <a:pt x="195" y="84"/>
                      <a:pt x="195" y="86"/>
                      <a:pt x="194" y="89"/>
                    </a:cubicBezTo>
                    <a:cubicBezTo>
                      <a:pt x="194" y="91"/>
                      <a:pt x="194" y="94"/>
                      <a:pt x="194" y="97"/>
                    </a:cubicBezTo>
                    <a:cubicBezTo>
                      <a:pt x="194" y="100"/>
                      <a:pt x="194" y="102"/>
                      <a:pt x="194" y="104"/>
                    </a:cubicBezTo>
                    <a:cubicBezTo>
                      <a:pt x="195" y="106"/>
                      <a:pt x="195" y="107"/>
                      <a:pt x="196" y="107"/>
                    </a:cubicBezTo>
                    <a:cubicBezTo>
                      <a:pt x="197" y="107"/>
                      <a:pt x="198" y="106"/>
                      <a:pt x="199" y="105"/>
                    </a:cubicBezTo>
                    <a:cubicBezTo>
                      <a:pt x="201" y="103"/>
                      <a:pt x="202" y="101"/>
                      <a:pt x="203" y="99"/>
                    </a:cubicBezTo>
                    <a:cubicBezTo>
                      <a:pt x="205" y="97"/>
                      <a:pt x="206" y="95"/>
                      <a:pt x="207" y="92"/>
                    </a:cubicBezTo>
                    <a:cubicBezTo>
                      <a:pt x="208" y="90"/>
                      <a:pt x="209" y="88"/>
                      <a:pt x="210" y="86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0" y="84"/>
                      <a:pt x="210" y="84"/>
                      <a:pt x="210" y="84"/>
                    </a:cubicBezTo>
                    <a:cubicBezTo>
                      <a:pt x="210" y="79"/>
                      <a:pt x="210" y="75"/>
                      <a:pt x="210" y="72"/>
                    </a:cubicBezTo>
                    <a:cubicBezTo>
                      <a:pt x="210" y="71"/>
                      <a:pt x="211" y="69"/>
                      <a:pt x="213" y="68"/>
                    </a:cubicBezTo>
                    <a:cubicBezTo>
                      <a:pt x="215" y="68"/>
                      <a:pt x="216" y="67"/>
                      <a:pt x="218" y="67"/>
                    </a:cubicBezTo>
                    <a:cubicBezTo>
                      <a:pt x="220" y="67"/>
                      <a:pt x="222" y="67"/>
                      <a:pt x="224" y="68"/>
                    </a:cubicBezTo>
                    <a:cubicBezTo>
                      <a:pt x="225" y="69"/>
                      <a:pt x="226" y="70"/>
                      <a:pt x="226" y="72"/>
                    </a:cubicBezTo>
                    <a:cubicBezTo>
                      <a:pt x="225" y="75"/>
                      <a:pt x="225" y="79"/>
                      <a:pt x="225" y="83"/>
                    </a:cubicBezTo>
                    <a:cubicBezTo>
                      <a:pt x="224" y="88"/>
                      <a:pt x="224" y="93"/>
                      <a:pt x="224" y="99"/>
                    </a:cubicBezTo>
                    <a:cubicBezTo>
                      <a:pt x="224" y="104"/>
                      <a:pt x="223" y="110"/>
                      <a:pt x="223" y="115"/>
                    </a:cubicBezTo>
                    <a:cubicBezTo>
                      <a:pt x="223" y="121"/>
                      <a:pt x="223" y="126"/>
                      <a:pt x="223" y="131"/>
                    </a:cubicBezTo>
                    <a:cubicBezTo>
                      <a:pt x="223" y="136"/>
                      <a:pt x="223" y="140"/>
                      <a:pt x="223" y="144"/>
                    </a:cubicBezTo>
                    <a:cubicBezTo>
                      <a:pt x="223" y="148"/>
                      <a:pt x="223" y="150"/>
                      <a:pt x="223" y="15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4" name="Freeform 65"/>
              <p:cNvSpPr/>
              <p:nvPr/>
            </p:nvSpPr>
            <p:spPr>
              <a:xfrm>
                <a:off x="10277476" y="3590926"/>
                <a:ext cx="90488" cy="87313"/>
              </a:xfrm>
              <a:custGeom>
                <a:avLst/>
                <a:gdLst/>
                <a:ahLst/>
                <a:cxnLst>
                  <a:cxn ang="0">
                    <a:pos x="90488" y="53147"/>
                  </a:cxn>
                  <a:cxn ang="0">
                    <a:pos x="71636" y="79721"/>
                  </a:cxn>
                  <a:cxn ang="0">
                    <a:pos x="41474" y="83517"/>
                  </a:cxn>
                  <a:cxn ang="0">
                    <a:pos x="11311" y="68332"/>
                  </a:cxn>
                  <a:cxn ang="0">
                    <a:pos x="0" y="37962"/>
                  </a:cxn>
                  <a:cxn ang="0">
                    <a:pos x="15081" y="7592"/>
                  </a:cxn>
                  <a:cxn ang="0">
                    <a:pos x="49014" y="3796"/>
                  </a:cxn>
                  <a:cxn ang="0">
                    <a:pos x="79177" y="18981"/>
                  </a:cxn>
                  <a:cxn ang="0">
                    <a:pos x="90488" y="53147"/>
                  </a:cxn>
                </a:cxnLst>
                <a:rect l="0" t="0" r="0" b="0"/>
                <a:pathLst>
                  <a:path w="24" h="23">
                    <a:moveTo>
                      <a:pt x="24" y="14"/>
                    </a:moveTo>
                    <a:cubicBezTo>
                      <a:pt x="23" y="17"/>
                      <a:pt x="22" y="20"/>
                      <a:pt x="19" y="21"/>
                    </a:cubicBezTo>
                    <a:cubicBezTo>
                      <a:pt x="16" y="23"/>
                      <a:pt x="14" y="23"/>
                      <a:pt x="11" y="22"/>
                    </a:cubicBezTo>
                    <a:cubicBezTo>
                      <a:pt x="8" y="22"/>
                      <a:pt x="5" y="20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6"/>
                      <a:pt x="2" y="4"/>
                      <a:pt x="4" y="2"/>
                    </a:cubicBezTo>
                    <a:cubicBezTo>
                      <a:pt x="7" y="1"/>
                      <a:pt x="9" y="0"/>
                      <a:pt x="13" y="1"/>
                    </a:cubicBezTo>
                    <a:cubicBezTo>
                      <a:pt x="16" y="1"/>
                      <a:pt x="19" y="3"/>
                      <a:pt x="21" y="5"/>
                    </a:cubicBezTo>
                    <a:cubicBezTo>
                      <a:pt x="23" y="8"/>
                      <a:pt x="24" y="11"/>
                      <a:pt x="24" y="14"/>
                    </a:cubicBezTo>
                    <a:close/>
                  </a:path>
                </a:pathLst>
              </a:custGeom>
              <a:solidFill>
                <a:srgbClr val="84B9C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5" name="Freeform 66"/>
              <p:cNvSpPr/>
              <p:nvPr/>
            </p:nvSpPr>
            <p:spPr>
              <a:xfrm>
                <a:off x="10415588" y="3590926"/>
                <a:ext cx="90488" cy="87313"/>
              </a:xfrm>
              <a:custGeom>
                <a:avLst/>
                <a:gdLst/>
                <a:ahLst/>
                <a:cxnLst>
                  <a:cxn ang="0">
                    <a:pos x="90488" y="53147"/>
                  </a:cxn>
                  <a:cxn ang="0">
                    <a:pos x="71636" y="79721"/>
                  </a:cxn>
                  <a:cxn ang="0">
                    <a:pos x="41474" y="83517"/>
                  </a:cxn>
                  <a:cxn ang="0">
                    <a:pos x="11311" y="68332"/>
                  </a:cxn>
                  <a:cxn ang="0">
                    <a:pos x="0" y="37962"/>
                  </a:cxn>
                  <a:cxn ang="0">
                    <a:pos x="15081" y="7592"/>
                  </a:cxn>
                  <a:cxn ang="0">
                    <a:pos x="49014" y="3796"/>
                  </a:cxn>
                  <a:cxn ang="0">
                    <a:pos x="79177" y="18981"/>
                  </a:cxn>
                  <a:cxn ang="0">
                    <a:pos x="90488" y="53147"/>
                  </a:cxn>
                </a:cxnLst>
                <a:rect l="0" t="0" r="0" b="0"/>
                <a:pathLst>
                  <a:path w="24" h="23">
                    <a:moveTo>
                      <a:pt x="24" y="14"/>
                    </a:moveTo>
                    <a:cubicBezTo>
                      <a:pt x="24" y="17"/>
                      <a:pt x="22" y="20"/>
                      <a:pt x="19" y="21"/>
                    </a:cubicBezTo>
                    <a:cubicBezTo>
                      <a:pt x="17" y="23"/>
                      <a:pt x="14" y="23"/>
                      <a:pt x="11" y="22"/>
                    </a:cubicBezTo>
                    <a:cubicBezTo>
                      <a:pt x="8" y="22"/>
                      <a:pt x="6" y="20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6"/>
                      <a:pt x="2" y="4"/>
                      <a:pt x="4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6" y="1"/>
                      <a:pt x="19" y="3"/>
                      <a:pt x="21" y="5"/>
                    </a:cubicBezTo>
                    <a:cubicBezTo>
                      <a:pt x="23" y="8"/>
                      <a:pt x="24" y="11"/>
                      <a:pt x="24" y="14"/>
                    </a:cubicBezTo>
                    <a:close/>
                  </a:path>
                </a:pathLst>
              </a:custGeom>
              <a:solidFill>
                <a:srgbClr val="DF502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6" name="Freeform 67"/>
              <p:cNvSpPr/>
              <p:nvPr/>
            </p:nvSpPr>
            <p:spPr>
              <a:xfrm>
                <a:off x="10555288" y="3590926"/>
                <a:ext cx="90488" cy="87313"/>
              </a:xfrm>
              <a:custGeom>
                <a:avLst/>
                <a:gdLst/>
                <a:ahLst/>
                <a:cxnLst>
                  <a:cxn ang="0">
                    <a:pos x="90488" y="53147"/>
                  </a:cxn>
                  <a:cxn ang="0">
                    <a:pos x="75407" y="79721"/>
                  </a:cxn>
                  <a:cxn ang="0">
                    <a:pos x="41474" y="83517"/>
                  </a:cxn>
                  <a:cxn ang="0">
                    <a:pos x="11311" y="68332"/>
                  </a:cxn>
                  <a:cxn ang="0">
                    <a:pos x="0" y="37962"/>
                  </a:cxn>
                  <a:cxn ang="0">
                    <a:pos x="18852" y="7592"/>
                  </a:cxn>
                  <a:cxn ang="0">
                    <a:pos x="49014" y="3796"/>
                  </a:cxn>
                  <a:cxn ang="0">
                    <a:pos x="79177" y="18981"/>
                  </a:cxn>
                  <a:cxn ang="0">
                    <a:pos x="90488" y="53147"/>
                  </a:cxn>
                </a:cxnLst>
                <a:rect l="0" t="0" r="0" b="0"/>
                <a:pathLst>
                  <a:path w="24" h="23">
                    <a:moveTo>
                      <a:pt x="24" y="14"/>
                    </a:moveTo>
                    <a:cubicBezTo>
                      <a:pt x="24" y="17"/>
                      <a:pt x="22" y="20"/>
                      <a:pt x="20" y="21"/>
                    </a:cubicBezTo>
                    <a:cubicBezTo>
                      <a:pt x="17" y="23"/>
                      <a:pt x="14" y="23"/>
                      <a:pt x="11" y="22"/>
                    </a:cubicBezTo>
                    <a:cubicBezTo>
                      <a:pt x="8" y="22"/>
                      <a:pt x="6" y="20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1" y="6"/>
                      <a:pt x="2" y="4"/>
                      <a:pt x="5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6" y="1"/>
                      <a:pt x="19" y="3"/>
                      <a:pt x="21" y="5"/>
                    </a:cubicBezTo>
                    <a:cubicBezTo>
                      <a:pt x="23" y="8"/>
                      <a:pt x="24" y="11"/>
                      <a:pt x="24" y="14"/>
                    </a:cubicBezTo>
                    <a:close/>
                  </a:path>
                </a:pathLst>
              </a:custGeom>
              <a:solidFill>
                <a:srgbClr val="F8D27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7" name="Freeform 68"/>
              <p:cNvSpPr/>
              <p:nvPr/>
            </p:nvSpPr>
            <p:spPr>
              <a:xfrm>
                <a:off x="7926388" y="1978026"/>
                <a:ext cx="495300" cy="139700"/>
              </a:xfrm>
              <a:custGeom>
                <a:avLst/>
                <a:gdLst/>
                <a:ahLst/>
                <a:cxnLst>
                  <a:cxn ang="0">
                    <a:pos x="476539" y="90616"/>
                  </a:cxn>
                  <a:cxn ang="0">
                    <a:pos x="476539" y="120822"/>
                  </a:cxn>
                  <a:cxn ang="0">
                    <a:pos x="412750" y="139700"/>
                  </a:cxn>
                  <a:cxn ang="0">
                    <a:pos x="210127" y="90616"/>
                  </a:cxn>
                  <a:cxn ang="0">
                    <a:pos x="18761" y="49084"/>
                  </a:cxn>
                  <a:cxn ang="0">
                    <a:pos x="18761" y="18878"/>
                  </a:cxn>
                  <a:cxn ang="0">
                    <a:pos x="82550" y="0"/>
                  </a:cxn>
                  <a:cxn ang="0">
                    <a:pos x="285173" y="49084"/>
                  </a:cxn>
                  <a:cxn ang="0">
                    <a:pos x="476539" y="90616"/>
                  </a:cxn>
                </a:cxnLst>
                <a:rect l="0" t="0" r="0" b="0"/>
                <a:pathLst>
                  <a:path w="132" h="37">
                    <a:moveTo>
                      <a:pt x="127" y="24"/>
                    </a:moveTo>
                    <a:cubicBezTo>
                      <a:pt x="132" y="25"/>
                      <a:pt x="132" y="29"/>
                      <a:pt x="127" y="32"/>
                    </a:cubicBezTo>
                    <a:cubicBezTo>
                      <a:pt x="122" y="35"/>
                      <a:pt x="114" y="37"/>
                      <a:pt x="110" y="37"/>
                    </a:cubicBezTo>
                    <a:cubicBezTo>
                      <a:pt x="93" y="34"/>
                      <a:pt x="75" y="29"/>
                      <a:pt x="56" y="24"/>
                    </a:cubicBezTo>
                    <a:cubicBezTo>
                      <a:pt x="38" y="20"/>
                      <a:pt x="20" y="15"/>
                      <a:pt x="5" y="13"/>
                    </a:cubicBezTo>
                    <a:cubicBezTo>
                      <a:pt x="0" y="12"/>
                      <a:pt x="0" y="8"/>
                      <a:pt x="5" y="5"/>
                    </a:cubicBezTo>
                    <a:cubicBezTo>
                      <a:pt x="10" y="2"/>
                      <a:pt x="17" y="0"/>
                      <a:pt x="22" y="0"/>
                    </a:cubicBezTo>
                    <a:cubicBezTo>
                      <a:pt x="38" y="3"/>
                      <a:pt x="57" y="8"/>
                      <a:pt x="76" y="13"/>
                    </a:cubicBezTo>
                    <a:cubicBezTo>
                      <a:pt x="94" y="17"/>
                      <a:pt x="111" y="22"/>
                      <a:pt x="127" y="24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8" name="Freeform 69"/>
              <p:cNvSpPr/>
              <p:nvPr/>
            </p:nvSpPr>
            <p:spPr>
              <a:xfrm>
                <a:off x="7881938" y="2312988"/>
                <a:ext cx="498475" cy="79375"/>
              </a:xfrm>
              <a:custGeom>
                <a:avLst/>
                <a:gdLst/>
                <a:ahLst/>
                <a:cxnLst>
                  <a:cxn ang="0">
                    <a:pos x="475987" y="3780"/>
                  </a:cxn>
                  <a:cxn ang="0">
                    <a:pos x="483483" y="30238"/>
                  </a:cxn>
                  <a:cxn ang="0">
                    <a:pos x="423516" y="64256"/>
                  </a:cxn>
                  <a:cxn ang="0">
                    <a:pos x="221128" y="71815"/>
                  </a:cxn>
                  <a:cxn ang="0">
                    <a:pos x="22488" y="75595"/>
                  </a:cxn>
                  <a:cxn ang="0">
                    <a:pos x="14992" y="49137"/>
                  </a:cxn>
                  <a:cxn ang="0">
                    <a:pos x="74959" y="15119"/>
                  </a:cxn>
                  <a:cxn ang="0">
                    <a:pos x="277347" y="7560"/>
                  </a:cxn>
                  <a:cxn ang="0">
                    <a:pos x="475987" y="3780"/>
                  </a:cxn>
                </a:cxnLst>
                <a:rect l="0" t="0" r="0" b="0"/>
                <a:pathLst>
                  <a:path w="133" h="21">
                    <a:moveTo>
                      <a:pt x="127" y="1"/>
                    </a:moveTo>
                    <a:cubicBezTo>
                      <a:pt x="132" y="0"/>
                      <a:pt x="133" y="4"/>
                      <a:pt x="129" y="8"/>
                    </a:cubicBezTo>
                    <a:cubicBezTo>
                      <a:pt x="125" y="13"/>
                      <a:pt x="118" y="17"/>
                      <a:pt x="113" y="17"/>
                    </a:cubicBezTo>
                    <a:cubicBezTo>
                      <a:pt x="97" y="19"/>
                      <a:pt x="78" y="19"/>
                      <a:pt x="59" y="19"/>
                    </a:cubicBezTo>
                    <a:cubicBezTo>
                      <a:pt x="40" y="19"/>
                      <a:pt x="21" y="19"/>
                      <a:pt x="6" y="20"/>
                    </a:cubicBezTo>
                    <a:cubicBezTo>
                      <a:pt x="1" y="21"/>
                      <a:pt x="0" y="17"/>
                      <a:pt x="4" y="13"/>
                    </a:cubicBezTo>
                    <a:cubicBezTo>
                      <a:pt x="8" y="8"/>
                      <a:pt x="15" y="4"/>
                      <a:pt x="20" y="4"/>
                    </a:cubicBezTo>
                    <a:cubicBezTo>
                      <a:pt x="36" y="2"/>
                      <a:pt x="55" y="2"/>
                      <a:pt x="74" y="2"/>
                    </a:cubicBezTo>
                    <a:cubicBezTo>
                      <a:pt x="93" y="2"/>
                      <a:pt x="111" y="2"/>
                      <a:pt x="127" y="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9" name="Freeform 70"/>
              <p:cNvSpPr/>
              <p:nvPr/>
            </p:nvSpPr>
            <p:spPr>
              <a:xfrm>
                <a:off x="8520113" y="1914526"/>
                <a:ext cx="731838" cy="868363"/>
              </a:xfrm>
              <a:custGeom>
                <a:avLst/>
                <a:gdLst/>
                <a:ahLst/>
                <a:cxnLst>
                  <a:cxn ang="0">
                    <a:pos x="303994" y="800698"/>
                  </a:cxn>
                  <a:cxn ang="0">
                    <a:pos x="270217" y="857086"/>
                  </a:cxn>
                  <a:cxn ang="0">
                    <a:pos x="232687" y="845808"/>
                  </a:cxn>
                  <a:cxn ang="0">
                    <a:pos x="150121" y="691683"/>
                  </a:cxn>
                  <a:cxn ang="0">
                    <a:pos x="3753" y="357119"/>
                  </a:cxn>
                  <a:cxn ang="0">
                    <a:pos x="240193" y="30073"/>
                  </a:cxn>
                  <a:cxn ang="0">
                    <a:pos x="394067" y="0"/>
                  </a:cxn>
                  <a:cxn ang="0">
                    <a:pos x="544187" y="26314"/>
                  </a:cxn>
                  <a:cxn ang="0">
                    <a:pos x="724332" y="330805"/>
                  </a:cxn>
                  <a:cxn ang="0">
                    <a:pos x="570458" y="676646"/>
                  </a:cxn>
                  <a:cxn ang="0">
                    <a:pos x="506657" y="793180"/>
                  </a:cxn>
                  <a:cxn ang="0">
                    <a:pos x="472880" y="849567"/>
                  </a:cxn>
                  <a:cxn ang="0">
                    <a:pos x="439103" y="838290"/>
                  </a:cxn>
                  <a:cxn ang="0">
                    <a:pos x="540434" y="639055"/>
                  </a:cxn>
                  <a:cxn ang="0">
                    <a:pos x="653025" y="372156"/>
                  </a:cxn>
                  <a:cxn ang="0">
                    <a:pos x="491645" y="105256"/>
                  </a:cxn>
                  <a:cxn ang="0">
                    <a:pos x="356536" y="78942"/>
                  </a:cxn>
                  <a:cxn ang="0">
                    <a:pos x="221428" y="105256"/>
                  </a:cxn>
                  <a:cxn ang="0">
                    <a:pos x="75060" y="308250"/>
                  </a:cxn>
                  <a:cxn ang="0">
                    <a:pos x="213922" y="624018"/>
                  </a:cxn>
                  <a:cxn ang="0">
                    <a:pos x="303994" y="800698"/>
                  </a:cxn>
                </a:cxnLst>
                <a:rect l="0" t="0" r="0" b="0"/>
                <a:pathLst>
                  <a:path w="195" h="231">
                    <a:moveTo>
                      <a:pt x="81" y="213"/>
                    </a:moveTo>
                    <a:cubicBezTo>
                      <a:pt x="81" y="218"/>
                      <a:pt x="77" y="224"/>
                      <a:pt x="72" y="228"/>
                    </a:cubicBezTo>
                    <a:cubicBezTo>
                      <a:pt x="66" y="231"/>
                      <a:pt x="62" y="230"/>
                      <a:pt x="62" y="225"/>
                    </a:cubicBezTo>
                    <a:cubicBezTo>
                      <a:pt x="62" y="210"/>
                      <a:pt x="52" y="198"/>
                      <a:pt x="40" y="184"/>
                    </a:cubicBezTo>
                    <a:cubicBezTo>
                      <a:pt x="23" y="164"/>
                      <a:pt x="2" y="140"/>
                      <a:pt x="1" y="95"/>
                    </a:cubicBezTo>
                    <a:cubicBezTo>
                      <a:pt x="0" y="52"/>
                      <a:pt x="28" y="22"/>
                      <a:pt x="64" y="8"/>
                    </a:cubicBezTo>
                    <a:cubicBezTo>
                      <a:pt x="77" y="3"/>
                      <a:pt x="91" y="0"/>
                      <a:pt x="105" y="0"/>
                    </a:cubicBezTo>
                    <a:cubicBezTo>
                      <a:pt x="119" y="0"/>
                      <a:pt x="133" y="2"/>
                      <a:pt x="145" y="7"/>
                    </a:cubicBezTo>
                    <a:cubicBezTo>
                      <a:pt x="174" y="19"/>
                      <a:pt x="195" y="45"/>
                      <a:pt x="193" y="88"/>
                    </a:cubicBezTo>
                    <a:cubicBezTo>
                      <a:pt x="191" y="137"/>
                      <a:pt x="170" y="160"/>
                      <a:pt x="152" y="180"/>
                    </a:cubicBezTo>
                    <a:cubicBezTo>
                      <a:pt x="143" y="190"/>
                      <a:pt x="135" y="198"/>
                      <a:pt x="135" y="211"/>
                    </a:cubicBezTo>
                    <a:cubicBezTo>
                      <a:pt x="135" y="216"/>
                      <a:pt x="131" y="222"/>
                      <a:pt x="126" y="226"/>
                    </a:cubicBezTo>
                    <a:cubicBezTo>
                      <a:pt x="121" y="229"/>
                      <a:pt x="117" y="228"/>
                      <a:pt x="117" y="223"/>
                    </a:cubicBezTo>
                    <a:cubicBezTo>
                      <a:pt x="117" y="199"/>
                      <a:pt x="129" y="186"/>
                      <a:pt x="144" y="170"/>
                    </a:cubicBezTo>
                    <a:cubicBezTo>
                      <a:pt x="157" y="155"/>
                      <a:pt x="173" y="138"/>
                      <a:pt x="174" y="99"/>
                    </a:cubicBezTo>
                    <a:cubicBezTo>
                      <a:pt x="176" y="62"/>
                      <a:pt x="157" y="38"/>
                      <a:pt x="131" y="28"/>
                    </a:cubicBezTo>
                    <a:cubicBezTo>
                      <a:pt x="120" y="23"/>
                      <a:pt x="107" y="21"/>
                      <a:pt x="95" y="21"/>
                    </a:cubicBezTo>
                    <a:cubicBezTo>
                      <a:pt x="82" y="21"/>
                      <a:pt x="70" y="23"/>
                      <a:pt x="59" y="28"/>
                    </a:cubicBezTo>
                    <a:cubicBezTo>
                      <a:pt x="36" y="36"/>
                      <a:pt x="19" y="55"/>
                      <a:pt x="20" y="82"/>
                    </a:cubicBezTo>
                    <a:cubicBezTo>
                      <a:pt x="21" y="123"/>
                      <a:pt x="40" y="146"/>
                      <a:pt x="57" y="166"/>
                    </a:cubicBezTo>
                    <a:cubicBezTo>
                      <a:pt x="70" y="181"/>
                      <a:pt x="81" y="194"/>
                      <a:pt x="81" y="213"/>
                    </a:cubicBezTo>
                    <a:close/>
                  </a:path>
                </a:pathLst>
              </a:custGeom>
              <a:solidFill>
                <a:srgbClr val="FFCE5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0" name="Freeform 71"/>
              <p:cNvSpPr/>
              <p:nvPr/>
            </p:nvSpPr>
            <p:spPr>
              <a:xfrm>
                <a:off x="8696326" y="2798763"/>
                <a:ext cx="376238" cy="142875"/>
              </a:xfrm>
              <a:custGeom>
                <a:avLst/>
                <a:gdLst/>
                <a:ahLst/>
                <a:cxnLst>
                  <a:cxn ang="0">
                    <a:pos x="7525" y="56398"/>
                  </a:cxn>
                  <a:cxn ang="0">
                    <a:pos x="15050" y="22559"/>
                  </a:cxn>
                  <a:cxn ang="0">
                    <a:pos x="48911" y="3760"/>
                  </a:cxn>
                  <a:cxn ang="0">
                    <a:pos x="199406" y="63918"/>
                  </a:cxn>
                  <a:cxn ang="0">
                    <a:pos x="364951" y="86477"/>
                  </a:cxn>
                  <a:cxn ang="0">
                    <a:pos x="368713" y="116556"/>
                  </a:cxn>
                  <a:cxn ang="0">
                    <a:pos x="334852" y="142875"/>
                  </a:cxn>
                  <a:cxn ang="0">
                    <a:pos x="161782" y="120316"/>
                  </a:cxn>
                  <a:cxn ang="0">
                    <a:pos x="7525" y="56398"/>
                  </a:cxn>
                </a:cxnLst>
                <a:rect l="0" t="0" r="0" b="0"/>
                <a:pathLst>
                  <a:path w="100" h="38">
                    <a:moveTo>
                      <a:pt x="2" y="15"/>
                    </a:moveTo>
                    <a:cubicBezTo>
                      <a:pt x="0" y="14"/>
                      <a:pt x="1" y="10"/>
                      <a:pt x="4" y="6"/>
                    </a:cubicBezTo>
                    <a:cubicBezTo>
                      <a:pt x="7" y="2"/>
                      <a:pt x="11" y="0"/>
                      <a:pt x="13" y="1"/>
                    </a:cubicBezTo>
                    <a:cubicBezTo>
                      <a:pt x="22" y="7"/>
                      <a:pt x="36" y="13"/>
                      <a:pt x="53" y="17"/>
                    </a:cubicBezTo>
                    <a:cubicBezTo>
                      <a:pt x="67" y="21"/>
                      <a:pt x="82" y="23"/>
                      <a:pt x="97" y="23"/>
                    </a:cubicBezTo>
                    <a:cubicBezTo>
                      <a:pt x="100" y="23"/>
                      <a:pt x="100" y="26"/>
                      <a:pt x="98" y="31"/>
                    </a:cubicBezTo>
                    <a:cubicBezTo>
                      <a:pt x="96" y="35"/>
                      <a:pt x="92" y="38"/>
                      <a:pt x="89" y="38"/>
                    </a:cubicBezTo>
                    <a:cubicBezTo>
                      <a:pt x="74" y="38"/>
                      <a:pt x="58" y="35"/>
                      <a:pt x="43" y="32"/>
                    </a:cubicBezTo>
                    <a:cubicBezTo>
                      <a:pt x="27" y="27"/>
                      <a:pt x="12" y="21"/>
                      <a:pt x="2" y="15"/>
                    </a:cubicBezTo>
                    <a:close/>
                  </a:path>
                </a:pathLst>
              </a:custGeom>
              <a:solidFill>
                <a:srgbClr val="84B9C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1" name="Freeform 72"/>
              <p:cNvSpPr/>
              <p:nvPr/>
            </p:nvSpPr>
            <p:spPr>
              <a:xfrm>
                <a:off x="8726488" y="2906713"/>
                <a:ext cx="319088" cy="128588"/>
              </a:xfrm>
              <a:custGeom>
                <a:avLst/>
                <a:gdLst/>
                <a:ahLst/>
                <a:cxnLst>
                  <a:cxn ang="0">
                    <a:pos x="7508" y="60512"/>
                  </a:cxn>
                  <a:cxn ang="0">
                    <a:pos x="11262" y="22692"/>
                  </a:cxn>
                  <a:cxn ang="0">
                    <a:pos x="45048" y="7564"/>
                  </a:cxn>
                  <a:cxn ang="0">
                    <a:pos x="168929" y="52948"/>
                  </a:cxn>
                  <a:cxn ang="0">
                    <a:pos x="304072" y="75640"/>
                  </a:cxn>
                  <a:cxn ang="0">
                    <a:pos x="311580" y="102114"/>
                  </a:cxn>
                  <a:cxn ang="0">
                    <a:pos x="277794" y="128588"/>
                  </a:cxn>
                  <a:cxn ang="0">
                    <a:pos x="135143" y="109678"/>
                  </a:cxn>
                  <a:cxn ang="0">
                    <a:pos x="7508" y="60512"/>
                  </a:cxn>
                </a:cxnLst>
                <a:rect l="0" t="0" r="0" b="0"/>
                <a:pathLst>
                  <a:path w="85" h="34">
                    <a:moveTo>
                      <a:pt x="2" y="16"/>
                    </a:moveTo>
                    <a:cubicBezTo>
                      <a:pt x="0" y="14"/>
                      <a:pt x="0" y="10"/>
                      <a:pt x="3" y="6"/>
                    </a:cubicBezTo>
                    <a:cubicBezTo>
                      <a:pt x="6" y="2"/>
                      <a:pt x="10" y="0"/>
                      <a:pt x="12" y="2"/>
                    </a:cubicBezTo>
                    <a:cubicBezTo>
                      <a:pt x="20" y="6"/>
                      <a:pt x="32" y="11"/>
                      <a:pt x="45" y="14"/>
                    </a:cubicBezTo>
                    <a:cubicBezTo>
                      <a:pt x="57" y="17"/>
                      <a:pt x="70" y="20"/>
                      <a:pt x="81" y="20"/>
                    </a:cubicBezTo>
                    <a:cubicBezTo>
                      <a:pt x="84" y="20"/>
                      <a:pt x="85" y="23"/>
                      <a:pt x="83" y="27"/>
                    </a:cubicBezTo>
                    <a:cubicBezTo>
                      <a:pt x="81" y="31"/>
                      <a:pt x="77" y="34"/>
                      <a:pt x="74" y="34"/>
                    </a:cubicBezTo>
                    <a:cubicBezTo>
                      <a:pt x="61" y="34"/>
                      <a:pt x="48" y="32"/>
                      <a:pt x="36" y="29"/>
                    </a:cubicBezTo>
                    <a:cubicBezTo>
                      <a:pt x="22" y="26"/>
                      <a:pt x="10" y="20"/>
                      <a:pt x="2" y="16"/>
                    </a:cubicBezTo>
                    <a:close/>
                  </a:path>
                </a:pathLst>
              </a:custGeom>
              <a:solidFill>
                <a:srgbClr val="84B9C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2" name="Freeform 73"/>
              <p:cNvSpPr/>
              <p:nvPr/>
            </p:nvSpPr>
            <p:spPr>
              <a:xfrm>
                <a:off x="8756651" y="3038476"/>
                <a:ext cx="261938" cy="90488"/>
              </a:xfrm>
              <a:custGeom>
                <a:avLst/>
                <a:gdLst/>
                <a:ahLst/>
                <a:cxnLst>
                  <a:cxn ang="0">
                    <a:pos x="7484" y="56555"/>
                  </a:cxn>
                  <a:cxn ang="0">
                    <a:pos x="11226" y="22622"/>
                  </a:cxn>
                  <a:cxn ang="0">
                    <a:pos x="44904" y="3770"/>
                  </a:cxn>
                  <a:cxn ang="0">
                    <a:pos x="142195" y="30163"/>
                  </a:cxn>
                  <a:cxn ang="0">
                    <a:pos x="243228" y="26392"/>
                  </a:cxn>
                  <a:cxn ang="0">
                    <a:pos x="258196" y="49014"/>
                  </a:cxn>
                  <a:cxn ang="0">
                    <a:pos x="224518" y="79177"/>
                  </a:cxn>
                  <a:cxn ang="0">
                    <a:pos x="112259" y="86718"/>
                  </a:cxn>
                  <a:cxn ang="0">
                    <a:pos x="7484" y="56555"/>
                  </a:cxn>
                </a:cxnLst>
                <a:rect l="0" t="0" r="0" b="0"/>
                <a:pathLst>
                  <a:path w="70" h="24">
                    <a:moveTo>
                      <a:pt x="2" y="15"/>
                    </a:moveTo>
                    <a:cubicBezTo>
                      <a:pt x="0" y="14"/>
                      <a:pt x="0" y="10"/>
                      <a:pt x="3" y="6"/>
                    </a:cubicBezTo>
                    <a:cubicBezTo>
                      <a:pt x="6" y="2"/>
                      <a:pt x="10" y="0"/>
                      <a:pt x="12" y="1"/>
                    </a:cubicBezTo>
                    <a:cubicBezTo>
                      <a:pt x="18" y="4"/>
                      <a:pt x="28" y="7"/>
                      <a:pt x="38" y="8"/>
                    </a:cubicBezTo>
                    <a:cubicBezTo>
                      <a:pt x="47" y="9"/>
                      <a:pt x="57" y="9"/>
                      <a:pt x="65" y="7"/>
                    </a:cubicBezTo>
                    <a:cubicBezTo>
                      <a:pt x="69" y="6"/>
                      <a:pt x="70" y="9"/>
                      <a:pt x="69" y="13"/>
                    </a:cubicBezTo>
                    <a:cubicBezTo>
                      <a:pt x="67" y="17"/>
                      <a:pt x="63" y="21"/>
                      <a:pt x="60" y="21"/>
                    </a:cubicBezTo>
                    <a:cubicBezTo>
                      <a:pt x="50" y="23"/>
                      <a:pt x="40" y="24"/>
                      <a:pt x="30" y="23"/>
                    </a:cubicBezTo>
                    <a:cubicBezTo>
                      <a:pt x="19" y="21"/>
                      <a:pt x="9" y="18"/>
                      <a:pt x="2" y="15"/>
                    </a:cubicBezTo>
                    <a:close/>
                  </a:path>
                </a:pathLst>
              </a:custGeom>
              <a:solidFill>
                <a:srgbClr val="84B9C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3" name="Freeform 74"/>
              <p:cNvSpPr/>
              <p:nvPr/>
            </p:nvSpPr>
            <p:spPr>
              <a:xfrm>
                <a:off x="9331326" y="1892301"/>
                <a:ext cx="390525" cy="222250"/>
              </a:xfrm>
              <a:custGeom>
                <a:avLst/>
                <a:gdLst/>
                <a:ahLst/>
                <a:cxnLst>
                  <a:cxn ang="0">
                    <a:pos x="18775" y="214716"/>
                  </a:cxn>
                  <a:cxn ang="0">
                    <a:pos x="3755" y="195881"/>
                  </a:cxn>
                  <a:cxn ang="0">
                    <a:pos x="41306" y="146911"/>
                  </a:cxn>
                  <a:cxn ang="0">
                    <a:pos x="206528" y="75339"/>
                  </a:cxn>
                  <a:cxn ang="0">
                    <a:pos x="367995" y="7534"/>
                  </a:cxn>
                  <a:cxn ang="0">
                    <a:pos x="383015" y="26369"/>
                  </a:cxn>
                  <a:cxn ang="0">
                    <a:pos x="345464" y="75339"/>
                  </a:cxn>
                  <a:cxn ang="0">
                    <a:pos x="180242" y="146911"/>
                  </a:cxn>
                  <a:cxn ang="0">
                    <a:pos x="18775" y="214716"/>
                  </a:cxn>
                </a:cxnLst>
                <a:rect l="0" t="0" r="0" b="0"/>
                <a:pathLst>
                  <a:path w="104" h="59">
                    <a:moveTo>
                      <a:pt x="5" y="57"/>
                    </a:moveTo>
                    <a:cubicBezTo>
                      <a:pt x="1" y="59"/>
                      <a:pt x="0" y="57"/>
                      <a:pt x="1" y="52"/>
                    </a:cubicBezTo>
                    <a:cubicBezTo>
                      <a:pt x="3" y="47"/>
                      <a:pt x="7" y="41"/>
                      <a:pt x="11" y="39"/>
                    </a:cubicBezTo>
                    <a:cubicBezTo>
                      <a:pt x="24" y="33"/>
                      <a:pt x="40" y="26"/>
                      <a:pt x="55" y="20"/>
                    </a:cubicBezTo>
                    <a:cubicBezTo>
                      <a:pt x="71" y="14"/>
                      <a:pt x="86" y="8"/>
                      <a:pt x="98" y="2"/>
                    </a:cubicBezTo>
                    <a:cubicBezTo>
                      <a:pt x="102" y="0"/>
                      <a:pt x="104" y="2"/>
                      <a:pt x="102" y="7"/>
                    </a:cubicBezTo>
                    <a:cubicBezTo>
                      <a:pt x="100" y="12"/>
                      <a:pt x="96" y="18"/>
                      <a:pt x="92" y="20"/>
                    </a:cubicBezTo>
                    <a:cubicBezTo>
                      <a:pt x="79" y="26"/>
                      <a:pt x="64" y="32"/>
                      <a:pt x="48" y="39"/>
                    </a:cubicBezTo>
                    <a:cubicBezTo>
                      <a:pt x="33" y="45"/>
                      <a:pt x="18" y="51"/>
                      <a:pt x="5" y="57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4" name="Freeform 75"/>
              <p:cNvSpPr/>
              <p:nvPr/>
            </p:nvSpPr>
            <p:spPr>
              <a:xfrm>
                <a:off x="9337676" y="2276476"/>
                <a:ext cx="420688" cy="112713"/>
              </a:xfrm>
              <a:custGeom>
                <a:avLst/>
                <a:gdLst/>
                <a:ahLst/>
                <a:cxnLst>
                  <a:cxn ang="0">
                    <a:pos x="15025" y="112713"/>
                  </a:cxn>
                  <a:cxn ang="0">
                    <a:pos x="11268" y="82656"/>
                  </a:cxn>
                  <a:cxn ang="0">
                    <a:pos x="52586" y="45085"/>
                  </a:cxn>
                  <a:cxn ang="0">
                    <a:pos x="232881" y="22543"/>
                  </a:cxn>
                  <a:cxn ang="0">
                    <a:pos x="232881" y="22543"/>
                  </a:cxn>
                  <a:cxn ang="0">
                    <a:pos x="409420" y="0"/>
                  </a:cxn>
                  <a:cxn ang="0">
                    <a:pos x="413176" y="30057"/>
                  </a:cxn>
                  <a:cxn ang="0">
                    <a:pos x="368102" y="67628"/>
                  </a:cxn>
                  <a:cxn ang="0">
                    <a:pos x="191563" y="90170"/>
                  </a:cxn>
                  <a:cxn ang="0">
                    <a:pos x="191563" y="90170"/>
                  </a:cxn>
                  <a:cxn ang="0">
                    <a:pos x="191563" y="90170"/>
                  </a:cxn>
                  <a:cxn ang="0">
                    <a:pos x="15025" y="112713"/>
                  </a:cxn>
                </a:cxnLst>
                <a:rect l="0" t="0" r="0" b="0"/>
                <a:pathLst>
                  <a:path w="112" h="30">
                    <a:moveTo>
                      <a:pt x="4" y="30"/>
                    </a:moveTo>
                    <a:cubicBezTo>
                      <a:pt x="1" y="30"/>
                      <a:pt x="0" y="27"/>
                      <a:pt x="3" y="22"/>
                    </a:cubicBezTo>
                    <a:cubicBezTo>
                      <a:pt x="6" y="17"/>
                      <a:pt x="11" y="12"/>
                      <a:pt x="14" y="12"/>
                    </a:cubicBezTo>
                    <a:cubicBezTo>
                      <a:pt x="28" y="9"/>
                      <a:pt x="45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78" y="4"/>
                      <a:pt x="95" y="3"/>
                      <a:pt x="109" y="0"/>
                    </a:cubicBezTo>
                    <a:cubicBezTo>
                      <a:pt x="112" y="0"/>
                      <a:pt x="112" y="3"/>
                      <a:pt x="110" y="8"/>
                    </a:cubicBezTo>
                    <a:cubicBezTo>
                      <a:pt x="107" y="13"/>
                      <a:pt x="102" y="18"/>
                      <a:pt x="98" y="18"/>
                    </a:cubicBezTo>
                    <a:cubicBezTo>
                      <a:pt x="84" y="21"/>
                      <a:pt x="67" y="23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34" y="26"/>
                      <a:pt x="18" y="27"/>
                      <a:pt x="4" y="30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5" name="Freeform 76"/>
              <p:cNvSpPr/>
              <p:nvPr/>
            </p:nvSpPr>
            <p:spPr>
              <a:xfrm>
                <a:off x="9267826" y="2560638"/>
                <a:ext cx="344488" cy="114300"/>
              </a:xfrm>
              <a:custGeom>
                <a:avLst/>
                <a:gdLst/>
                <a:ahLst/>
                <a:cxnLst>
                  <a:cxn ang="0">
                    <a:pos x="7489" y="41910"/>
                  </a:cxn>
                  <a:cxn ang="0">
                    <a:pos x="14978" y="19050"/>
                  </a:cxn>
                  <a:cxn ang="0">
                    <a:pos x="56167" y="0"/>
                  </a:cxn>
                  <a:cxn ang="0">
                    <a:pos x="198455" y="38100"/>
                  </a:cxn>
                  <a:cxn ang="0">
                    <a:pos x="198455" y="38100"/>
                  </a:cxn>
                  <a:cxn ang="0">
                    <a:pos x="333255" y="72390"/>
                  </a:cxn>
                  <a:cxn ang="0">
                    <a:pos x="329510" y="95250"/>
                  </a:cxn>
                  <a:cxn ang="0">
                    <a:pos x="288321" y="110490"/>
                  </a:cxn>
                  <a:cxn ang="0">
                    <a:pos x="146033" y="76200"/>
                  </a:cxn>
                  <a:cxn ang="0">
                    <a:pos x="146033" y="76200"/>
                  </a:cxn>
                  <a:cxn ang="0">
                    <a:pos x="146033" y="76200"/>
                  </a:cxn>
                  <a:cxn ang="0">
                    <a:pos x="7489" y="41910"/>
                  </a:cxn>
                </a:cxnLst>
                <a:rect l="0" t="0" r="0" b="0"/>
                <a:pathLst>
                  <a:path w="92" h="30">
                    <a:moveTo>
                      <a:pt x="2" y="11"/>
                    </a:moveTo>
                    <a:cubicBezTo>
                      <a:pt x="0" y="11"/>
                      <a:pt x="0" y="8"/>
                      <a:pt x="4" y="5"/>
                    </a:cubicBezTo>
                    <a:cubicBezTo>
                      <a:pt x="7" y="2"/>
                      <a:pt x="12" y="0"/>
                      <a:pt x="15" y="0"/>
                    </a:cubicBezTo>
                    <a:cubicBezTo>
                      <a:pt x="27" y="2"/>
                      <a:pt x="40" y="6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65" y="13"/>
                      <a:pt x="78" y="17"/>
                      <a:pt x="89" y="19"/>
                    </a:cubicBezTo>
                    <a:cubicBezTo>
                      <a:pt x="92" y="19"/>
                      <a:pt x="91" y="22"/>
                      <a:pt x="88" y="25"/>
                    </a:cubicBezTo>
                    <a:cubicBezTo>
                      <a:pt x="84" y="28"/>
                      <a:pt x="79" y="30"/>
                      <a:pt x="77" y="29"/>
                    </a:cubicBezTo>
                    <a:cubicBezTo>
                      <a:pt x="65" y="27"/>
                      <a:pt x="52" y="24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26" y="17"/>
                      <a:pt x="14" y="13"/>
                      <a:pt x="2" y="1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6" name="Freeform 77"/>
              <p:cNvSpPr/>
              <p:nvPr/>
            </p:nvSpPr>
            <p:spPr>
              <a:xfrm>
                <a:off x="9224963" y="1546226"/>
                <a:ext cx="263525" cy="373063"/>
              </a:xfrm>
              <a:custGeom>
                <a:avLst/>
                <a:gdLst/>
                <a:ahLst/>
                <a:cxnLst>
                  <a:cxn ang="0">
                    <a:pos x="26353" y="361758"/>
                  </a:cxn>
                  <a:cxn ang="0">
                    <a:pos x="3765" y="350453"/>
                  </a:cxn>
                  <a:cxn ang="0">
                    <a:pos x="15059" y="290160"/>
                  </a:cxn>
                  <a:cxn ang="0">
                    <a:pos x="127998" y="146964"/>
                  </a:cxn>
                  <a:cxn ang="0">
                    <a:pos x="240937" y="11305"/>
                  </a:cxn>
                  <a:cxn ang="0">
                    <a:pos x="259760" y="22610"/>
                  </a:cxn>
                  <a:cxn ang="0">
                    <a:pos x="248466" y="82903"/>
                  </a:cxn>
                  <a:cxn ang="0">
                    <a:pos x="135527" y="222330"/>
                  </a:cxn>
                  <a:cxn ang="0">
                    <a:pos x="26353" y="361758"/>
                  </a:cxn>
                </a:cxnLst>
                <a:rect l="0" t="0" r="0" b="0"/>
                <a:pathLst>
                  <a:path w="70" h="99">
                    <a:moveTo>
                      <a:pt x="7" y="96"/>
                    </a:moveTo>
                    <a:cubicBezTo>
                      <a:pt x="5" y="99"/>
                      <a:pt x="2" y="98"/>
                      <a:pt x="1" y="93"/>
                    </a:cubicBezTo>
                    <a:cubicBezTo>
                      <a:pt x="0" y="88"/>
                      <a:pt x="2" y="81"/>
                      <a:pt x="4" y="77"/>
                    </a:cubicBezTo>
                    <a:cubicBezTo>
                      <a:pt x="12" y="65"/>
                      <a:pt x="23" y="52"/>
                      <a:pt x="34" y="39"/>
                    </a:cubicBezTo>
                    <a:cubicBezTo>
                      <a:pt x="45" y="27"/>
                      <a:pt x="56" y="15"/>
                      <a:pt x="64" y="3"/>
                    </a:cubicBezTo>
                    <a:cubicBezTo>
                      <a:pt x="66" y="0"/>
                      <a:pt x="69" y="1"/>
                      <a:pt x="69" y="6"/>
                    </a:cubicBezTo>
                    <a:cubicBezTo>
                      <a:pt x="70" y="11"/>
                      <a:pt x="69" y="18"/>
                      <a:pt x="66" y="22"/>
                    </a:cubicBezTo>
                    <a:cubicBezTo>
                      <a:pt x="58" y="34"/>
                      <a:pt x="47" y="46"/>
                      <a:pt x="36" y="59"/>
                    </a:cubicBezTo>
                    <a:cubicBezTo>
                      <a:pt x="26" y="72"/>
                      <a:pt x="15" y="84"/>
                      <a:pt x="7" y="96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7" name="Freeform 78"/>
              <p:cNvSpPr/>
              <p:nvPr/>
            </p:nvSpPr>
            <p:spPr>
              <a:xfrm>
                <a:off x="8974138" y="1408113"/>
                <a:ext cx="150813" cy="431800"/>
              </a:xfrm>
              <a:custGeom>
                <a:avLst/>
                <a:gdLst/>
                <a:ahLst/>
                <a:cxnLst>
                  <a:cxn ang="0">
                    <a:pos x="41474" y="416781"/>
                  </a:cxn>
                  <a:cxn ang="0">
                    <a:pos x="15081" y="413026"/>
                  </a:cxn>
                  <a:cxn ang="0">
                    <a:pos x="3770" y="356704"/>
                  </a:cxn>
                  <a:cxn ang="0">
                    <a:pos x="56555" y="180230"/>
                  </a:cxn>
                  <a:cxn ang="0">
                    <a:pos x="109339" y="15019"/>
                  </a:cxn>
                  <a:cxn ang="0">
                    <a:pos x="135732" y="15019"/>
                  </a:cxn>
                  <a:cxn ang="0">
                    <a:pos x="147043" y="75096"/>
                  </a:cxn>
                  <a:cxn ang="0">
                    <a:pos x="94258" y="247816"/>
                  </a:cxn>
                  <a:cxn ang="0">
                    <a:pos x="41474" y="416781"/>
                  </a:cxn>
                </a:cxnLst>
                <a:rect l="0" t="0" r="0" b="0"/>
                <a:pathLst>
                  <a:path w="40" h="115">
                    <a:moveTo>
                      <a:pt x="11" y="111"/>
                    </a:moveTo>
                    <a:cubicBezTo>
                      <a:pt x="10" y="115"/>
                      <a:pt x="7" y="115"/>
                      <a:pt x="4" y="110"/>
                    </a:cubicBezTo>
                    <a:cubicBezTo>
                      <a:pt x="2" y="106"/>
                      <a:pt x="0" y="99"/>
                      <a:pt x="1" y="95"/>
                    </a:cubicBezTo>
                    <a:cubicBezTo>
                      <a:pt x="5" y="80"/>
                      <a:pt x="10" y="64"/>
                      <a:pt x="15" y="48"/>
                    </a:cubicBezTo>
                    <a:cubicBezTo>
                      <a:pt x="21" y="33"/>
                      <a:pt x="26" y="17"/>
                      <a:pt x="29" y="4"/>
                    </a:cubicBezTo>
                    <a:cubicBezTo>
                      <a:pt x="30" y="0"/>
                      <a:pt x="33" y="0"/>
                      <a:pt x="36" y="4"/>
                    </a:cubicBezTo>
                    <a:cubicBezTo>
                      <a:pt x="38" y="9"/>
                      <a:pt x="40" y="16"/>
                      <a:pt x="39" y="20"/>
                    </a:cubicBezTo>
                    <a:cubicBezTo>
                      <a:pt x="35" y="34"/>
                      <a:pt x="30" y="50"/>
                      <a:pt x="25" y="66"/>
                    </a:cubicBezTo>
                    <a:cubicBezTo>
                      <a:pt x="19" y="82"/>
                      <a:pt x="14" y="97"/>
                      <a:pt x="11" y="11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8" name="Freeform 79"/>
              <p:cNvSpPr/>
              <p:nvPr/>
            </p:nvSpPr>
            <p:spPr>
              <a:xfrm>
                <a:off x="8640763" y="1430338"/>
                <a:ext cx="119063" cy="428625"/>
              </a:xfrm>
              <a:custGeom>
                <a:avLst/>
                <a:gdLst/>
                <a:ahLst/>
                <a:cxnLst>
                  <a:cxn ang="0">
                    <a:pos x="115342" y="409826"/>
                  </a:cxn>
                  <a:cxn ang="0">
                    <a:pos x="93018" y="417345"/>
                  </a:cxn>
                  <a:cxn ang="0">
                    <a:pos x="55811" y="372227"/>
                  </a:cxn>
                  <a:cxn ang="0">
                    <a:pos x="29766" y="191753"/>
                  </a:cxn>
                  <a:cxn ang="0">
                    <a:pos x="3721" y="18799"/>
                  </a:cxn>
                  <a:cxn ang="0">
                    <a:pos x="26045" y="11280"/>
                  </a:cxn>
                  <a:cxn ang="0">
                    <a:pos x="63252" y="56398"/>
                  </a:cxn>
                  <a:cxn ang="0">
                    <a:pos x="89297" y="236872"/>
                  </a:cxn>
                  <a:cxn ang="0">
                    <a:pos x="115342" y="409826"/>
                  </a:cxn>
                </a:cxnLst>
                <a:rect l="0" t="0" r="0" b="0"/>
                <a:pathLst>
                  <a:path w="32" h="114">
                    <a:moveTo>
                      <a:pt x="31" y="109"/>
                    </a:moveTo>
                    <a:cubicBezTo>
                      <a:pt x="32" y="113"/>
                      <a:pt x="29" y="114"/>
                      <a:pt x="25" y="111"/>
                    </a:cubicBezTo>
                    <a:cubicBezTo>
                      <a:pt x="21" y="109"/>
                      <a:pt x="16" y="103"/>
                      <a:pt x="15" y="99"/>
                    </a:cubicBezTo>
                    <a:cubicBezTo>
                      <a:pt x="12" y="85"/>
                      <a:pt x="10" y="68"/>
                      <a:pt x="8" y="51"/>
                    </a:cubicBezTo>
                    <a:cubicBezTo>
                      <a:pt x="6" y="35"/>
                      <a:pt x="4" y="18"/>
                      <a:pt x="1" y="5"/>
                    </a:cubicBezTo>
                    <a:cubicBezTo>
                      <a:pt x="0" y="1"/>
                      <a:pt x="3" y="0"/>
                      <a:pt x="7" y="3"/>
                    </a:cubicBezTo>
                    <a:cubicBezTo>
                      <a:pt x="12" y="5"/>
                      <a:pt x="16" y="11"/>
                      <a:pt x="17" y="15"/>
                    </a:cubicBezTo>
                    <a:cubicBezTo>
                      <a:pt x="20" y="29"/>
                      <a:pt x="22" y="46"/>
                      <a:pt x="24" y="63"/>
                    </a:cubicBezTo>
                    <a:cubicBezTo>
                      <a:pt x="26" y="79"/>
                      <a:pt x="28" y="95"/>
                      <a:pt x="31" y="109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9" name="Freeform 80"/>
              <p:cNvSpPr/>
              <p:nvPr/>
            </p:nvSpPr>
            <p:spPr>
              <a:xfrm>
                <a:off x="8231188" y="1598613"/>
                <a:ext cx="303213" cy="334963"/>
              </a:xfrm>
              <a:custGeom>
                <a:avLst/>
                <a:gdLst/>
                <a:ahLst/>
                <a:cxnLst>
                  <a:cxn ang="0">
                    <a:pos x="291983" y="316145"/>
                  </a:cxn>
                  <a:cxn ang="0">
                    <a:pos x="277009" y="334963"/>
                  </a:cxn>
                  <a:cxn ang="0">
                    <a:pos x="224602" y="308618"/>
                  </a:cxn>
                  <a:cxn ang="0">
                    <a:pos x="116044" y="161836"/>
                  </a:cxn>
                  <a:cxn ang="0">
                    <a:pos x="11230" y="18818"/>
                  </a:cxn>
                  <a:cxn ang="0">
                    <a:pos x="26204" y="3764"/>
                  </a:cxn>
                  <a:cxn ang="0">
                    <a:pos x="82354" y="26345"/>
                  </a:cxn>
                  <a:cxn ang="0">
                    <a:pos x="190912" y="173127"/>
                  </a:cxn>
                  <a:cxn ang="0">
                    <a:pos x="291983" y="316145"/>
                  </a:cxn>
                </a:cxnLst>
                <a:rect l="0" t="0" r="0" b="0"/>
                <a:pathLst>
                  <a:path w="81" h="89">
                    <a:moveTo>
                      <a:pt x="78" y="84"/>
                    </a:moveTo>
                    <a:cubicBezTo>
                      <a:pt x="81" y="87"/>
                      <a:pt x="79" y="89"/>
                      <a:pt x="74" y="89"/>
                    </a:cubicBezTo>
                    <a:cubicBezTo>
                      <a:pt x="69" y="88"/>
                      <a:pt x="62" y="85"/>
                      <a:pt x="60" y="82"/>
                    </a:cubicBezTo>
                    <a:cubicBezTo>
                      <a:pt x="50" y="71"/>
                      <a:pt x="41" y="57"/>
                      <a:pt x="31" y="43"/>
                    </a:cubicBezTo>
                    <a:cubicBezTo>
                      <a:pt x="21" y="30"/>
                      <a:pt x="12" y="16"/>
                      <a:pt x="3" y="5"/>
                    </a:cubicBezTo>
                    <a:cubicBezTo>
                      <a:pt x="0" y="2"/>
                      <a:pt x="2" y="0"/>
                      <a:pt x="7" y="1"/>
                    </a:cubicBezTo>
                    <a:cubicBezTo>
                      <a:pt x="13" y="1"/>
                      <a:pt x="19" y="4"/>
                      <a:pt x="22" y="7"/>
                    </a:cubicBezTo>
                    <a:cubicBezTo>
                      <a:pt x="31" y="18"/>
                      <a:pt x="41" y="32"/>
                      <a:pt x="51" y="46"/>
                    </a:cubicBezTo>
                    <a:cubicBezTo>
                      <a:pt x="60" y="60"/>
                      <a:pt x="69" y="73"/>
                      <a:pt x="78" y="84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0" name="Freeform 81"/>
              <p:cNvSpPr/>
              <p:nvPr/>
            </p:nvSpPr>
            <p:spPr>
              <a:xfrm>
                <a:off x="8110538" y="2609851"/>
                <a:ext cx="382588" cy="123825"/>
              </a:xfrm>
              <a:custGeom>
                <a:avLst/>
                <a:gdLst/>
                <a:ahLst/>
                <a:cxnLst>
                  <a:cxn ang="0">
                    <a:pos x="363834" y="3752"/>
                  </a:cxn>
                  <a:cxn ang="0">
                    <a:pos x="375086" y="22514"/>
                  </a:cxn>
                  <a:cxn ang="0">
                    <a:pos x="333827" y="56284"/>
                  </a:cxn>
                  <a:cxn ang="0">
                    <a:pos x="172540" y="90055"/>
                  </a:cxn>
                  <a:cxn ang="0">
                    <a:pos x="18754" y="120073"/>
                  </a:cxn>
                  <a:cxn ang="0">
                    <a:pos x="11253" y="97559"/>
                  </a:cxn>
                  <a:cxn ang="0">
                    <a:pos x="52512" y="63789"/>
                  </a:cxn>
                  <a:cxn ang="0">
                    <a:pos x="210048" y="33770"/>
                  </a:cxn>
                  <a:cxn ang="0">
                    <a:pos x="363834" y="3752"/>
                  </a:cxn>
                </a:cxnLst>
                <a:rect l="0" t="0" r="0" b="0"/>
                <a:pathLst>
                  <a:path w="102" h="33">
                    <a:moveTo>
                      <a:pt x="97" y="1"/>
                    </a:moveTo>
                    <a:cubicBezTo>
                      <a:pt x="101" y="0"/>
                      <a:pt x="102" y="2"/>
                      <a:pt x="100" y="6"/>
                    </a:cubicBezTo>
                    <a:cubicBezTo>
                      <a:pt x="97" y="10"/>
                      <a:pt x="92" y="14"/>
                      <a:pt x="89" y="15"/>
                    </a:cubicBezTo>
                    <a:cubicBezTo>
                      <a:pt x="76" y="19"/>
                      <a:pt x="61" y="21"/>
                      <a:pt x="46" y="24"/>
                    </a:cubicBezTo>
                    <a:cubicBezTo>
                      <a:pt x="32" y="26"/>
                      <a:pt x="17" y="28"/>
                      <a:pt x="5" y="32"/>
                    </a:cubicBezTo>
                    <a:cubicBezTo>
                      <a:pt x="1" y="33"/>
                      <a:pt x="0" y="30"/>
                      <a:pt x="3" y="26"/>
                    </a:cubicBezTo>
                    <a:cubicBezTo>
                      <a:pt x="5" y="22"/>
                      <a:pt x="10" y="18"/>
                      <a:pt x="14" y="17"/>
                    </a:cubicBezTo>
                    <a:cubicBezTo>
                      <a:pt x="26" y="14"/>
                      <a:pt x="41" y="11"/>
                      <a:pt x="56" y="9"/>
                    </a:cubicBezTo>
                    <a:cubicBezTo>
                      <a:pt x="71" y="6"/>
                      <a:pt x="85" y="4"/>
                      <a:pt x="97" y="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71" name="Freeform 82"/>
            <p:cNvSpPr/>
            <p:nvPr/>
          </p:nvSpPr>
          <p:spPr>
            <a:xfrm>
              <a:off x="3957638" y="3640138"/>
              <a:ext cx="52388" cy="90488"/>
            </a:xfrm>
            <a:custGeom>
              <a:avLst/>
              <a:gdLst/>
              <a:ahLst/>
              <a:cxnLst>
                <a:cxn ang="0">
                  <a:pos x="49213" y="90488"/>
                </a:cxn>
                <a:cxn ang="0">
                  <a:pos x="0" y="71438"/>
                </a:cxn>
                <a:cxn ang="0">
                  <a:pos x="52388" y="0"/>
                </a:cxn>
                <a:cxn ang="0">
                  <a:pos x="49213" y="90488"/>
                </a:cxn>
              </a:cxnLst>
              <a:rect l="0" t="0" r="0" b="0"/>
              <a:pathLst>
                <a:path w="33" h="57">
                  <a:moveTo>
                    <a:pt x="31" y="57"/>
                  </a:moveTo>
                  <a:lnTo>
                    <a:pt x="0" y="45"/>
                  </a:lnTo>
                  <a:lnTo>
                    <a:pt x="33" y="0"/>
                  </a:lnTo>
                  <a:lnTo>
                    <a:pt x="31" y="57"/>
                  </a:lnTo>
                  <a:close/>
                </a:path>
              </a:pathLst>
            </a:custGeom>
            <a:solidFill>
              <a:srgbClr val="E9F2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5" name="组合 87"/>
          <p:cNvGrpSpPr/>
          <p:nvPr/>
        </p:nvGrpSpPr>
        <p:grpSpPr>
          <a:xfrm>
            <a:off x="3895725" y="3055491"/>
            <a:ext cx="4618038" cy="657225"/>
            <a:chOff x="1755728" y="2313715"/>
            <a:chExt cx="5268126" cy="748291"/>
          </a:xfrm>
        </p:grpSpPr>
        <p:sp>
          <p:nvSpPr>
            <p:cNvPr id="89" name="矩形 88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3144344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64" name="文本框 92"/>
            <p:cNvSpPr txBox="1"/>
            <p:nvPr/>
          </p:nvSpPr>
          <p:spPr>
            <a:xfrm rot="21591943">
              <a:off x="3316366" y="2411516"/>
              <a:ext cx="3595271" cy="596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栈</a:t>
              </a:r>
              <a:endPara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65" name="文本框 93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6" name="组合 94"/>
          <p:cNvGrpSpPr/>
          <p:nvPr/>
        </p:nvGrpSpPr>
        <p:grpSpPr>
          <a:xfrm>
            <a:off x="3895725" y="3925441"/>
            <a:ext cx="4618038" cy="655637"/>
            <a:chOff x="1755728" y="2313715"/>
            <a:chExt cx="5268126" cy="748291"/>
          </a:xfrm>
        </p:grpSpPr>
        <p:sp>
          <p:nvSpPr>
            <p:cNvPr id="96" name="矩形 95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144344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58" name="文本框 99"/>
            <p:cNvSpPr txBox="1"/>
            <p:nvPr/>
          </p:nvSpPr>
          <p:spPr>
            <a:xfrm rot="21591943">
              <a:off x="3316366" y="2410753"/>
              <a:ext cx="3595271" cy="596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队列</a:t>
              </a:r>
              <a:endPara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9" name="文本框 100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7" name="组合 101"/>
          <p:cNvGrpSpPr/>
          <p:nvPr/>
        </p:nvGrpSpPr>
        <p:grpSpPr>
          <a:xfrm>
            <a:off x="3895725" y="4800153"/>
            <a:ext cx="4754825" cy="655638"/>
            <a:chOff x="1755728" y="2313715"/>
            <a:chExt cx="5424169" cy="748291"/>
          </a:xfrm>
        </p:grpSpPr>
        <p:sp>
          <p:nvSpPr>
            <p:cNvPr id="103" name="矩形 102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3144344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52" name="文本框 106"/>
            <p:cNvSpPr txBox="1"/>
            <p:nvPr/>
          </p:nvSpPr>
          <p:spPr>
            <a:xfrm rot="21591943">
              <a:off x="3316366" y="2420711"/>
              <a:ext cx="3863531" cy="597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应用举例</a:t>
              </a:r>
              <a:endPara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3" name="文本框 107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1"/>
          <p:cNvGrpSpPr/>
          <p:nvPr/>
        </p:nvGrpSpPr>
        <p:grpSpPr>
          <a:xfrm>
            <a:off x="3888470" y="5634728"/>
            <a:ext cx="4754825" cy="655638"/>
            <a:chOff x="1755728" y="2313715"/>
            <a:chExt cx="5424169" cy="748291"/>
          </a:xfrm>
        </p:grpSpPr>
        <p:sp>
          <p:nvSpPr>
            <p:cNvPr id="110" name="矩形 109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3291740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文本框 106"/>
            <p:cNvSpPr txBox="1"/>
            <p:nvPr/>
          </p:nvSpPr>
          <p:spPr>
            <a:xfrm rot="21591943">
              <a:off x="3316366" y="2420711"/>
              <a:ext cx="3863531" cy="597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07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队列的概念及基本运算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．基本概念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 smtClean="0"/>
              <a:t>队列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Queue</a:t>
            </a:r>
            <a:r>
              <a:rPr lang="zh-CN" altLang="zh-CN" sz="1600" dirty="0" smtClean="0"/>
              <a:t>）是只允许在一端进行插入，而在另一端进行删除的运算受限的线性表。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允许删除的一端称为</a:t>
            </a:r>
            <a:r>
              <a:rPr lang="zh-CN" altLang="zh-CN" sz="1600" b="1" dirty="0" smtClean="0"/>
              <a:t>队头（</a:t>
            </a:r>
            <a:r>
              <a:rPr lang="en-US" altLang="zh-CN" sz="1600" b="1" dirty="0" smtClean="0"/>
              <a:t>front</a:t>
            </a:r>
            <a:r>
              <a:rPr lang="zh-CN" altLang="zh-CN" sz="1600" b="1" dirty="0" smtClean="0"/>
              <a:t>）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允许插入的一端称为</a:t>
            </a:r>
            <a:r>
              <a:rPr lang="zh-CN" altLang="zh-CN" sz="1600" b="1" dirty="0" smtClean="0"/>
              <a:t>队尾（</a:t>
            </a:r>
            <a:r>
              <a:rPr lang="en-US" altLang="zh-CN" sz="1600" b="1" dirty="0" smtClean="0"/>
              <a:t>rear</a:t>
            </a:r>
            <a:r>
              <a:rPr lang="zh-CN" altLang="zh-CN" sz="1600" b="1" dirty="0" smtClean="0"/>
              <a:t>）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当队列中没有元素时称为</a:t>
            </a:r>
            <a:r>
              <a:rPr lang="zh-CN" altLang="zh-CN" sz="1600" b="1" dirty="0" smtClean="0"/>
              <a:t>空队列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 smtClean="0"/>
              <a:t>2</a:t>
            </a:r>
            <a:r>
              <a:rPr lang="zh-CN" altLang="zh-CN" sz="1600" b="1" dirty="0" smtClean="0"/>
              <a:t>．队列的特点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队列的修改是依据先进先出的原则进行的。新来的成员总是加入队尾，每次离开的成员总是队列头上的。因此，队列亦称作先进先出（</a:t>
            </a:r>
            <a:r>
              <a:rPr lang="en-US" altLang="zh-CN" sz="1600" dirty="0" smtClean="0"/>
              <a:t>First In First Out</a:t>
            </a:r>
            <a:r>
              <a:rPr lang="zh-CN" altLang="zh-CN" sz="1600" dirty="0" smtClean="0"/>
              <a:t>）的线性表，简称为</a:t>
            </a:r>
            <a:r>
              <a:rPr lang="en-US" altLang="zh-CN" sz="1600" b="1" dirty="0" smtClean="0"/>
              <a:t>FIFO</a:t>
            </a:r>
            <a:r>
              <a:rPr lang="zh-CN" altLang="zh-CN" sz="1600" b="1" dirty="0" smtClean="0"/>
              <a:t>表</a:t>
            </a:r>
            <a:r>
              <a:rPr lang="zh-CN" altLang="zh-CN" sz="1600" dirty="0" smtClean="0"/>
              <a:t>。如图</a:t>
            </a:r>
            <a:r>
              <a:rPr lang="en-US" altLang="zh-CN" sz="1600" dirty="0" smtClean="0"/>
              <a:t>3.5</a:t>
            </a:r>
            <a:r>
              <a:rPr lang="zh-CN" altLang="zh-CN" sz="1600" dirty="0" smtClean="0"/>
              <a:t>所示，在队列中依次加入元素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…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n</a:t>
            </a:r>
            <a:r>
              <a:rPr lang="zh-CN" altLang="zh-CN" sz="1600" dirty="0" smtClean="0"/>
              <a:t>之后，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是队头元素，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n</a:t>
            </a:r>
            <a:r>
              <a:rPr lang="zh-CN" altLang="zh-CN" sz="1600" dirty="0" smtClean="0"/>
              <a:t>是队尾元素。退出队列的次序只能是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…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n</a:t>
            </a:r>
            <a:r>
              <a:rPr lang="zh-CN" altLang="zh-CN" sz="1600" dirty="0" smtClean="0"/>
              <a:t>。</a:t>
            </a:r>
          </a:p>
          <a:p>
            <a:endParaRPr lang="zh-CN" altLang="zh-CN" sz="1600" dirty="0" smtClean="0"/>
          </a:p>
          <a:p>
            <a:endParaRPr lang="zh-CN" altLang="zh-CN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6633" y="4638675"/>
            <a:ext cx="48101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07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队列的概念及基本运算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50000"/>
              </a:lnSpc>
            </a:pPr>
            <a:r>
              <a:rPr lang="en-US" altLang="zh-CN" sz="1600" b="1" dirty="0" smtClean="0"/>
              <a:t>3</a:t>
            </a:r>
            <a:r>
              <a:rPr lang="zh-CN" altLang="zh-CN" sz="1600" b="1" dirty="0" smtClean="0"/>
              <a:t>．队列的基本运算</a:t>
            </a:r>
          </a:p>
          <a:p>
            <a:pPr>
              <a:lnSpc>
                <a:spcPct val="2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）</a:t>
            </a:r>
            <a:r>
              <a:rPr lang="en-US" altLang="zh-CN" sz="1600" dirty="0" err="1" smtClean="0"/>
              <a:t>initQueue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）初始化。构造一个空队列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2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zh-CN" sz="1600" dirty="0" smtClean="0"/>
              <a:t>）</a:t>
            </a:r>
            <a:r>
              <a:rPr lang="en-US" altLang="zh-CN" sz="1600" dirty="0" err="1" smtClean="0"/>
              <a:t>queueEmpty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）判队空。若队列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为空，则返回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2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zh-CN" sz="1600" dirty="0" smtClean="0"/>
              <a:t>）</a:t>
            </a:r>
            <a:r>
              <a:rPr lang="en-US" altLang="zh-CN" sz="1600" dirty="0" err="1" smtClean="0"/>
              <a:t>queueFull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）判队满。若队列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为满，则返回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250000"/>
              </a:lnSpc>
            </a:pPr>
            <a:r>
              <a:rPr lang="zh-CN" altLang="zh-CN" sz="1600" dirty="0" smtClean="0"/>
              <a:t>注意：此操作只适用于队列的顺序存储结构。</a:t>
            </a:r>
          </a:p>
          <a:p>
            <a:pPr>
              <a:lnSpc>
                <a:spcPct val="2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4</a:t>
            </a:r>
            <a:r>
              <a:rPr lang="zh-CN" altLang="zh-CN" sz="1600" dirty="0" smtClean="0"/>
              <a:t>）</a:t>
            </a:r>
            <a:r>
              <a:rPr lang="en-US" altLang="zh-CN" sz="1600" dirty="0" err="1" smtClean="0"/>
              <a:t>enQueue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e</a:t>
            </a:r>
            <a:r>
              <a:rPr lang="zh-CN" altLang="zh-CN" sz="1600" dirty="0" smtClean="0"/>
              <a:t>）入队。若队列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非满，则将元素</a:t>
            </a:r>
            <a:r>
              <a:rPr lang="en-US" altLang="zh-CN" sz="1600" dirty="0" smtClean="0"/>
              <a:t>e</a:t>
            </a:r>
            <a:r>
              <a:rPr lang="zh-CN" altLang="zh-CN" sz="1600" dirty="0" smtClean="0"/>
              <a:t>插入到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的队尾。</a:t>
            </a:r>
          </a:p>
          <a:p>
            <a:pPr>
              <a:lnSpc>
                <a:spcPct val="2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5</a:t>
            </a:r>
            <a:r>
              <a:rPr lang="zh-CN" altLang="zh-CN" sz="1600" dirty="0" smtClean="0"/>
              <a:t>）</a:t>
            </a:r>
            <a:r>
              <a:rPr lang="en-US" altLang="zh-CN" sz="1600" dirty="0" err="1" smtClean="0"/>
              <a:t>deQueue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）出队。若队列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非空，则删去</a:t>
            </a:r>
            <a:r>
              <a:rPr lang="en-US" altLang="zh-CN" sz="1600" dirty="0" smtClean="0"/>
              <a:t>Q</a:t>
            </a:r>
            <a:r>
              <a:rPr lang="zh-CN" altLang="zh-CN" sz="1600" dirty="0" smtClean="0"/>
              <a:t>的队头元素</a:t>
            </a:r>
            <a:r>
              <a:rPr lang="zh-CN" altLang="zh-CN" sz="1600" dirty="0" smtClean="0"/>
              <a:t>。</a:t>
            </a:r>
            <a:endParaRPr lang="zh-CN" altLang="zh-CN" sz="1600" dirty="0" smtClean="0"/>
          </a:p>
          <a:p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．顺序队列的基本概念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顺序队列，即队列的顺序存储结构，是利用一组地址连续的存储单元依次存储从队头到队尾的数据元素。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通常用一维数组</a:t>
            </a:r>
            <a:r>
              <a:rPr lang="en-US" altLang="zh-CN" sz="1600" dirty="0" smtClean="0"/>
              <a:t>queue[0.. </a:t>
            </a:r>
            <a:r>
              <a:rPr lang="en-US" altLang="zh-CN" sz="1600" dirty="0" err="1" smtClean="0"/>
              <a:t>queueSize</a:t>
            </a:r>
            <a:r>
              <a:rPr lang="en-US" altLang="zh-CN" sz="1600" dirty="0" smtClean="0"/>
              <a:t> -1]</a:t>
            </a:r>
            <a:r>
              <a:rPr lang="zh-CN" altLang="zh-CN" sz="1600" dirty="0" smtClean="0"/>
              <a:t>来实现队列的顺序存储，设置两个指针</a:t>
            </a:r>
            <a:r>
              <a:rPr lang="en-US" altLang="zh-CN" sz="1600" dirty="0" smtClean="0"/>
              <a:t>front</a:t>
            </a:r>
            <a:r>
              <a:rPr lang="zh-CN" altLang="zh-CN" sz="1600" dirty="0" smtClean="0"/>
              <a:t>和</a:t>
            </a:r>
            <a:r>
              <a:rPr lang="en-US" altLang="zh-CN" sz="1600" dirty="0" smtClean="0"/>
              <a:t>rear</a:t>
            </a:r>
            <a:r>
              <a:rPr lang="zh-CN" altLang="zh-CN" sz="1600" dirty="0" smtClean="0"/>
              <a:t>分别指示队头元素和队尾元素在数组中的位置，并约定队头指针指示队列中的第一个元素，队尾指针指示队尾元素位置的后一个位置。如图</a:t>
            </a:r>
            <a:r>
              <a:rPr lang="en-US" altLang="zh-CN" sz="1600" dirty="0" smtClean="0"/>
              <a:t>3.6</a:t>
            </a:r>
            <a:r>
              <a:rPr lang="zh-CN" altLang="zh-CN" sz="1600" dirty="0" smtClean="0"/>
              <a:t>表示了顺序队列中数据元素和队头、队尾指针之间的对应关系，归纳如下：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）队头队尾指针在队列初始化时均应置为</a:t>
            </a:r>
            <a:r>
              <a:rPr lang="en-US" altLang="zh-CN" sz="1600" dirty="0" smtClean="0"/>
              <a:t>0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zh-CN" sz="1600" dirty="0" smtClean="0"/>
              <a:t>）入队时：将新元素插入</a:t>
            </a:r>
            <a:r>
              <a:rPr lang="en-US" altLang="zh-CN" sz="1600" dirty="0" smtClean="0"/>
              <a:t>rear</a:t>
            </a:r>
            <a:r>
              <a:rPr lang="zh-CN" altLang="zh-CN" sz="1600" dirty="0" smtClean="0"/>
              <a:t>所指的位置，然后将</a:t>
            </a:r>
            <a:r>
              <a:rPr lang="en-US" altLang="zh-CN" sz="1600" dirty="0" smtClean="0"/>
              <a:t>rear</a:t>
            </a:r>
            <a:r>
              <a:rPr lang="zh-CN" altLang="zh-CN" sz="1600" dirty="0" smtClean="0"/>
              <a:t>加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zh-CN" sz="1600" dirty="0" smtClean="0"/>
              <a:t>）出队时：删去</a:t>
            </a:r>
            <a:r>
              <a:rPr lang="en-US" altLang="zh-CN" sz="1600" dirty="0" smtClean="0"/>
              <a:t>front</a:t>
            </a:r>
            <a:r>
              <a:rPr lang="zh-CN" altLang="zh-CN" sz="1600" dirty="0" smtClean="0"/>
              <a:t>所指的元素，然后将</a:t>
            </a:r>
            <a:r>
              <a:rPr lang="en-US" altLang="zh-CN" sz="1600" dirty="0" smtClean="0"/>
              <a:t>front</a:t>
            </a:r>
            <a:r>
              <a:rPr lang="zh-CN" altLang="zh-CN" sz="1600" dirty="0" smtClean="0"/>
              <a:t>加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4</a:t>
            </a:r>
            <a:r>
              <a:rPr lang="zh-CN" altLang="zh-CN" sz="1600" dirty="0" smtClean="0"/>
              <a:t>）假上溢：由于入队和出队操作中，头尾指针只增加不减小，致使被删元素的空间永远无法重新利用。如图</a:t>
            </a:r>
            <a:r>
              <a:rPr lang="en-US" altLang="zh-CN" sz="1600" dirty="0" smtClean="0"/>
              <a:t>3.6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d</a:t>
            </a:r>
            <a:r>
              <a:rPr lang="zh-CN" altLang="zh-CN" sz="1600" dirty="0" smtClean="0"/>
              <a:t>）所示，</a:t>
            </a:r>
            <a:r>
              <a:rPr lang="en-US" altLang="zh-CN" sz="1600" dirty="0" smtClean="0"/>
              <a:t>front=2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rear= </a:t>
            </a:r>
            <a:r>
              <a:rPr lang="en-US" altLang="zh-CN" sz="1600" dirty="0" err="1" smtClean="0"/>
              <a:t>queueSize</a:t>
            </a:r>
            <a:r>
              <a:rPr lang="zh-CN" altLang="zh-CN" sz="1600" dirty="0" smtClean="0"/>
              <a:t>时再有元素入队就会发生溢出，但队头前面还有单元是空的。</a:t>
            </a:r>
          </a:p>
          <a:p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队列的顺序存储结构及其算法实现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3525" y="969065"/>
            <a:ext cx="58007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矩形 62"/>
          <p:cNvSpPr/>
          <p:nvPr/>
        </p:nvSpPr>
        <p:spPr>
          <a:xfrm>
            <a:off x="248478" y="3904855"/>
            <a:ext cx="86072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</a:t>
            </a:r>
            <a:r>
              <a:rPr lang="zh-CN" altLang="zh-CN" dirty="0" smtClean="0"/>
              <a:t>当</a:t>
            </a:r>
            <a:r>
              <a:rPr lang="zh-CN" altLang="zh-CN" dirty="0" smtClean="0"/>
              <a:t>队列中实际的元素个数远远小于数组空间的规模时，也可能由于尾指针已超越数组空间的上界而不能做入队操作。该现象称为“假上溢”现象。</a:t>
            </a:r>
          </a:p>
          <a:p>
            <a:r>
              <a:rPr lang="zh-CN" altLang="zh-CN" dirty="0" smtClean="0"/>
              <a:t>注意：</a:t>
            </a:r>
          </a:p>
          <a:p>
            <a:r>
              <a:rPr lang="zh-CN" altLang="zh-CN" dirty="0" smtClean="0"/>
              <a:t>①当头尾指针相等时，队列为空。</a:t>
            </a:r>
          </a:p>
          <a:p>
            <a:r>
              <a:rPr lang="zh-CN" altLang="zh-CN" dirty="0" smtClean="0"/>
              <a:t>②在非空队列里，队头指针始终指向队头元素，尾指针始终指向队尾元素的下一位置。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9"/>
            <a:ext cx="8965096" cy="950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2</a:t>
            </a:r>
            <a:r>
              <a:rPr lang="zh-CN" altLang="zh-CN" sz="1600" b="1" dirty="0" smtClean="0"/>
              <a:t>．循环队列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为</a:t>
            </a:r>
            <a:r>
              <a:rPr lang="zh-CN" altLang="zh-CN" sz="1600" dirty="0" smtClean="0"/>
              <a:t>充分利用数组空间，克服“假上溢”现象，将存放队列元素的数组空间想象为一个首尾相接的圆环，这种形式的顺序队列称为循环队列（</a:t>
            </a:r>
            <a:r>
              <a:rPr lang="en-US" altLang="zh-CN" sz="1600" dirty="0" smtClean="0"/>
              <a:t>Circular Queue</a:t>
            </a:r>
            <a:r>
              <a:rPr lang="zh-CN" altLang="zh-CN" sz="1600" dirty="0" smtClean="0"/>
              <a:t>）。如图</a:t>
            </a:r>
            <a:r>
              <a:rPr lang="en-US" altLang="zh-CN" sz="1600" dirty="0" smtClean="0"/>
              <a:t>3.7</a:t>
            </a:r>
            <a:r>
              <a:rPr lang="zh-CN" altLang="zh-CN" sz="1600" dirty="0" smtClean="0"/>
              <a:t>所示。</a:t>
            </a:r>
          </a:p>
          <a:p>
            <a:endParaRPr lang="zh-CN" altLang="zh-CN" sz="1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3505" y="1935628"/>
            <a:ext cx="3703776" cy="3512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）循环队列的基本操作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循环队列中进行出队、入队操作时，头尾指针仍要加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，朝前移动。只不过当头尾指针指向数组上界（</a:t>
            </a:r>
            <a:r>
              <a:rPr lang="en-US" altLang="zh-CN" sz="1600" dirty="0" smtClean="0"/>
              <a:t>queueSize-1</a:t>
            </a:r>
            <a:r>
              <a:rPr lang="zh-CN" altLang="zh-CN" sz="1600" dirty="0" smtClean="0"/>
              <a:t>）时，其加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操作的结果是指向数组的下界</a:t>
            </a:r>
            <a:r>
              <a:rPr lang="en-US" altLang="zh-CN" sz="1600" dirty="0" smtClean="0"/>
              <a:t>0</a:t>
            </a:r>
            <a:r>
              <a:rPr lang="zh-CN" altLang="zh-CN" sz="1600" dirty="0" smtClean="0"/>
              <a:t>。这种循环意义下的加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操作可以描述为：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①方法一</a:t>
            </a:r>
            <a:r>
              <a:rPr lang="zh-CN" altLang="zh-CN" sz="1600" dirty="0" smtClean="0"/>
              <a:t>：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if(i+1==</a:t>
            </a:r>
            <a:r>
              <a:rPr lang="en-US" altLang="zh-CN" sz="1600" dirty="0" err="1" smtClean="0"/>
              <a:t>queueSize</a:t>
            </a:r>
            <a:r>
              <a:rPr lang="en-US" altLang="zh-CN" sz="1600" dirty="0" smtClean="0"/>
              <a:t>)     //</a:t>
            </a:r>
            <a:r>
              <a:rPr lang="en-US" altLang="zh-CN" sz="1600" dirty="0" err="1" smtClean="0"/>
              <a:t>i</a:t>
            </a:r>
            <a:r>
              <a:rPr lang="zh-CN" altLang="zh-CN" sz="1600" dirty="0" smtClean="0"/>
              <a:t>表示</a:t>
            </a:r>
            <a:r>
              <a:rPr lang="en-US" altLang="zh-CN" sz="1600" dirty="0" smtClean="0"/>
              <a:t>front</a:t>
            </a:r>
            <a:r>
              <a:rPr lang="zh-CN" altLang="zh-CN" sz="1600" dirty="0" smtClean="0"/>
              <a:t>或</a:t>
            </a:r>
            <a:r>
              <a:rPr lang="en-US" altLang="zh-CN" sz="1600" dirty="0" smtClean="0"/>
              <a:t>rear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</a:t>
            </a:r>
            <a:r>
              <a:rPr lang="en-US" altLang="zh-CN" sz="1600" dirty="0" err="1" smtClean="0"/>
              <a:t>i</a:t>
            </a:r>
            <a:r>
              <a:rPr lang="en-US" altLang="zh-CN" sz="1600" dirty="0" smtClean="0"/>
              <a:t>=0;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else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</a:t>
            </a:r>
            <a:r>
              <a:rPr lang="en-US" altLang="zh-CN" sz="1600" dirty="0" err="1" smtClean="0"/>
              <a:t>i</a:t>
            </a:r>
            <a:r>
              <a:rPr lang="en-US" altLang="zh-CN" sz="1600" dirty="0" smtClean="0"/>
              <a:t>++;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② 方法二：利用</a:t>
            </a:r>
            <a:r>
              <a:rPr lang="en-US" altLang="zh-CN" sz="1600" dirty="0" smtClean="0"/>
              <a:t>"</a:t>
            </a:r>
            <a:r>
              <a:rPr lang="zh-CN" altLang="zh-CN" sz="1600" dirty="0" smtClean="0"/>
              <a:t>模运算</a:t>
            </a:r>
            <a:r>
              <a:rPr lang="en-US" altLang="zh-CN" sz="1600" dirty="0" smtClean="0"/>
              <a:t>"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err="1" smtClean="0"/>
              <a:t>i</a:t>
            </a:r>
            <a:r>
              <a:rPr lang="en-US" altLang="zh-CN" sz="1600" dirty="0" smtClean="0"/>
              <a:t>=(i+1)%</a:t>
            </a:r>
            <a:r>
              <a:rPr lang="en-US" altLang="zh-CN" sz="1600" dirty="0" err="1" smtClean="0"/>
              <a:t>queueSize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zh-CN" sz="1600" dirty="0" smtClean="0"/>
              <a:t>）循环队列边界条件处理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如</a:t>
            </a:r>
            <a:r>
              <a:rPr lang="zh-CN" altLang="zh-CN" sz="1600" dirty="0" smtClean="0"/>
              <a:t>图</a:t>
            </a:r>
            <a:r>
              <a:rPr lang="en-US" altLang="zh-CN" sz="1600" dirty="0" smtClean="0"/>
              <a:t>3.8</a:t>
            </a:r>
            <a:r>
              <a:rPr lang="zh-CN" altLang="zh-CN" sz="1600" dirty="0" smtClean="0"/>
              <a:t>所示，在循环队列中，由于入队时尾指针向前追赶头指针；出队时头指针向前追赶尾指针，造成队空和队满时头尾指针均相等。因此，无法通过条件</a:t>
            </a:r>
            <a:r>
              <a:rPr lang="en-US" altLang="zh-CN" sz="1600" dirty="0" smtClean="0"/>
              <a:t>front=rear</a:t>
            </a:r>
            <a:r>
              <a:rPr lang="zh-CN" altLang="zh-CN" sz="1600" dirty="0" smtClean="0"/>
              <a:t>来判别队列是</a:t>
            </a:r>
            <a:r>
              <a:rPr lang="en-US" altLang="zh-CN" sz="1600" dirty="0" smtClean="0"/>
              <a:t>"</a:t>
            </a:r>
            <a:r>
              <a:rPr lang="zh-CN" altLang="zh-CN" sz="1600" dirty="0" smtClean="0"/>
              <a:t>空</a:t>
            </a:r>
            <a:r>
              <a:rPr lang="en-US" altLang="zh-CN" sz="1600" dirty="0" smtClean="0"/>
              <a:t>"</a:t>
            </a:r>
            <a:r>
              <a:rPr lang="zh-CN" altLang="zh-CN" sz="1600" dirty="0" smtClean="0"/>
              <a:t>还是</a:t>
            </a:r>
            <a:r>
              <a:rPr lang="en-US" altLang="zh-CN" sz="1600" dirty="0" smtClean="0"/>
              <a:t>"</a:t>
            </a:r>
            <a:r>
              <a:rPr lang="zh-CN" altLang="zh-CN" sz="1600" dirty="0" smtClean="0"/>
              <a:t>满</a:t>
            </a:r>
            <a:r>
              <a:rPr lang="en-US" altLang="zh-CN" sz="1600" dirty="0" smtClean="0"/>
              <a:t>"</a:t>
            </a:r>
            <a:r>
              <a:rPr lang="zh-CN" altLang="zh-CN" sz="1600" dirty="0" smtClean="0"/>
              <a:t>。</a:t>
            </a:r>
            <a:endParaRPr lang="zh-CN" altLang="zh-CN" sz="1600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5754" y="2409411"/>
            <a:ext cx="70294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 smtClean="0"/>
              <a:t>解决这个问题的方法至少有三种</a:t>
            </a:r>
            <a:r>
              <a:rPr lang="zh-CN" altLang="zh-CN" sz="1600" b="1" dirty="0" smtClean="0"/>
              <a:t>：</a:t>
            </a:r>
            <a:endParaRPr lang="en-US" altLang="zh-CN" sz="1600" b="1" dirty="0" smtClean="0"/>
          </a:p>
          <a:p>
            <a:pPr>
              <a:lnSpc>
                <a:spcPct val="150000"/>
              </a:lnSpc>
            </a:pPr>
            <a:endParaRPr lang="zh-CN" altLang="zh-CN" sz="1600" b="1" dirty="0" smtClean="0"/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①另设一布尔变量以区别队列的空和满。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②少用一个元素存储空间。当队尾指针所指向的空单元的后继单元是队头元素所在的单元时，则停止入队。这样一来，队尾指针永远追不上队头指针，所以队满时不会有</a:t>
            </a:r>
            <a:r>
              <a:rPr lang="en-US" altLang="zh-CN" sz="1600" dirty="0" smtClean="0"/>
              <a:t>front=rear</a:t>
            </a:r>
            <a:r>
              <a:rPr lang="zh-CN" altLang="zh-CN" sz="1600" dirty="0" smtClean="0"/>
              <a:t>。这时队满的条件为</a:t>
            </a:r>
            <a:r>
              <a:rPr lang="en-US" altLang="zh-CN" sz="1600" dirty="0" smtClean="0"/>
              <a:t>(rear+1) % </a:t>
            </a:r>
            <a:r>
              <a:rPr lang="en-US" altLang="zh-CN" sz="1600" dirty="0" err="1" smtClean="0"/>
              <a:t>queueSize</a:t>
            </a:r>
            <a:r>
              <a:rPr lang="en-US" altLang="zh-CN" sz="1600" dirty="0" smtClean="0"/>
              <a:t>=front</a:t>
            </a:r>
            <a:r>
              <a:rPr lang="zh-CN" altLang="zh-CN" sz="1600" dirty="0" smtClean="0"/>
              <a:t>。判队空的条件不变，仍为</a:t>
            </a:r>
            <a:r>
              <a:rPr lang="en-US" altLang="zh-CN" sz="1600" dirty="0" smtClean="0"/>
              <a:t>front=rear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③使用一个存储队列中元素个数的变量如</a:t>
            </a:r>
            <a:r>
              <a:rPr lang="en-US" altLang="zh-CN" sz="1600" dirty="0" smtClean="0"/>
              <a:t>count</a:t>
            </a:r>
            <a:r>
              <a:rPr lang="zh-CN" altLang="zh-CN" sz="1600" dirty="0" smtClean="0"/>
              <a:t>，当</a:t>
            </a:r>
            <a:r>
              <a:rPr lang="en-US" altLang="zh-CN" sz="1600" dirty="0" smtClean="0"/>
              <a:t>count=0</a:t>
            </a:r>
            <a:r>
              <a:rPr lang="zh-CN" altLang="zh-CN" sz="1600" dirty="0" smtClean="0"/>
              <a:t>时为队空，当</a:t>
            </a:r>
            <a:r>
              <a:rPr lang="en-US" altLang="zh-CN" sz="1600" dirty="0" smtClean="0"/>
              <a:t>count=</a:t>
            </a:r>
            <a:r>
              <a:rPr lang="en-US" altLang="zh-CN" sz="1600" dirty="0" err="1" smtClean="0"/>
              <a:t>queueSize</a:t>
            </a:r>
            <a:r>
              <a:rPr lang="zh-CN" altLang="zh-CN" sz="1600" dirty="0" smtClean="0"/>
              <a:t>时为队满。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以下关于循环队列及其操作算法都基于第</a:t>
            </a:r>
            <a:r>
              <a:rPr lang="en-US" altLang="zh-CN" sz="1600" dirty="0" smtClean="0"/>
              <a:t>3</a:t>
            </a:r>
            <a:r>
              <a:rPr lang="zh-CN" altLang="zh-CN" sz="1600" dirty="0" smtClean="0"/>
              <a:t>种方法实现。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注意：循环队列中元素的个数为</a:t>
            </a:r>
            <a:r>
              <a:rPr lang="en-US" altLang="zh-CN" sz="1600" dirty="0" smtClean="0"/>
              <a:t>(rear-front+ </a:t>
            </a:r>
            <a:r>
              <a:rPr lang="en-US" altLang="zh-CN" sz="1600" dirty="0" err="1" smtClean="0"/>
              <a:t>queueSize</a:t>
            </a:r>
            <a:r>
              <a:rPr lang="en-US" altLang="zh-CN" sz="1600" dirty="0" smtClean="0"/>
              <a:t>)% </a:t>
            </a:r>
            <a:r>
              <a:rPr lang="en-US" altLang="zh-CN" sz="1600" dirty="0" err="1" smtClean="0"/>
              <a:t>queueSize</a:t>
            </a:r>
            <a:endParaRPr lang="zh-CN" altLang="zh-CN" sz="16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zh-CN" sz="1600" dirty="0" smtClean="0"/>
              <a:t>）循环队列的类型定义</a:t>
            </a:r>
          </a:p>
          <a:p>
            <a:r>
              <a:rPr lang="en-US" altLang="zh-CN" sz="1100" b="1" dirty="0" smtClean="0"/>
              <a:t>public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class</a:t>
            </a:r>
            <a:r>
              <a:rPr lang="en-US" altLang="zh-CN" sz="1100" dirty="0" smtClean="0"/>
              <a:t> </a:t>
            </a:r>
            <a:r>
              <a:rPr lang="en-US" altLang="zh-CN" sz="1100" dirty="0" err="1" smtClean="0"/>
              <a:t>ArrQueue</a:t>
            </a:r>
            <a:r>
              <a:rPr lang="en-US" altLang="zh-CN" sz="1100" dirty="0" smtClean="0"/>
              <a:t> { // </a:t>
            </a:r>
            <a:r>
              <a:rPr lang="zh-CN" altLang="zh-CN" sz="1100" dirty="0" smtClean="0"/>
              <a:t>定义循环队列</a:t>
            </a:r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private</a:t>
            </a:r>
            <a:r>
              <a:rPr lang="en-US" altLang="zh-CN" sz="1100" dirty="0" smtClean="0"/>
              <a:t> 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[] queue;</a:t>
            </a:r>
            <a:endParaRPr lang="zh-CN" altLang="zh-CN" sz="1100" dirty="0" smtClean="0"/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private</a:t>
            </a:r>
            <a:r>
              <a:rPr lang="en-US" altLang="zh-CN" sz="1100" dirty="0" smtClean="0"/>
              <a:t> 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 front;</a:t>
            </a:r>
            <a:endParaRPr lang="zh-CN" altLang="zh-CN" sz="1100" dirty="0" smtClean="0"/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private</a:t>
            </a:r>
            <a:r>
              <a:rPr lang="en-US" altLang="zh-CN" sz="1100" dirty="0" smtClean="0"/>
              <a:t> 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 rear;</a:t>
            </a:r>
            <a:endParaRPr lang="zh-CN" altLang="zh-CN" sz="1100" dirty="0" smtClean="0"/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private</a:t>
            </a:r>
            <a:r>
              <a:rPr lang="en-US" altLang="zh-CN" sz="1100" dirty="0" smtClean="0"/>
              <a:t> 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 count;</a:t>
            </a:r>
            <a:endParaRPr lang="zh-CN" altLang="zh-CN" sz="1100" dirty="0" smtClean="0"/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public</a:t>
            </a:r>
            <a:r>
              <a:rPr lang="en-US" altLang="zh-CN" sz="1100" dirty="0" smtClean="0"/>
              <a:t> </a:t>
            </a:r>
            <a:r>
              <a:rPr lang="en-US" altLang="zh-CN" sz="1100" dirty="0" err="1" smtClean="0"/>
              <a:t>ArrQueue</a:t>
            </a:r>
            <a:r>
              <a:rPr lang="en-US" altLang="zh-CN" sz="1100" dirty="0" smtClean="0"/>
              <a:t>(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 </a:t>
            </a:r>
            <a:r>
              <a:rPr lang="en-US" altLang="zh-CN" sz="1100" dirty="0" err="1" smtClean="0"/>
              <a:t>queueSize</a:t>
            </a:r>
            <a:r>
              <a:rPr lang="en-US" altLang="zh-CN" sz="1100" dirty="0" smtClean="0"/>
              <a:t>) { // </a:t>
            </a:r>
            <a:r>
              <a:rPr lang="zh-CN" altLang="zh-CN" sz="1100" dirty="0" smtClean="0"/>
              <a:t>构造方法</a:t>
            </a:r>
          </a:p>
          <a:p>
            <a:r>
              <a:rPr lang="en-US" altLang="zh-CN" sz="1100" dirty="0" smtClean="0"/>
              <a:t>		queue = </a:t>
            </a:r>
            <a:r>
              <a:rPr lang="en-US" altLang="zh-CN" sz="1100" b="1" dirty="0" smtClean="0"/>
              <a:t>new</a:t>
            </a:r>
            <a:r>
              <a:rPr lang="en-US" altLang="zh-CN" sz="1100" dirty="0" smtClean="0"/>
              <a:t> 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[</a:t>
            </a:r>
            <a:r>
              <a:rPr lang="en-US" altLang="zh-CN" sz="1100" dirty="0" err="1" smtClean="0"/>
              <a:t>queueSize</a:t>
            </a:r>
            <a:r>
              <a:rPr lang="en-US" altLang="zh-CN" sz="1100" dirty="0" smtClean="0"/>
              <a:t>];</a:t>
            </a:r>
            <a:endParaRPr lang="zh-CN" altLang="zh-CN" sz="1100" dirty="0" smtClean="0"/>
          </a:p>
          <a:p>
            <a:r>
              <a:rPr lang="en-US" altLang="zh-CN" sz="1100" dirty="0" smtClean="0"/>
              <a:t>		front =0;</a:t>
            </a:r>
            <a:endParaRPr lang="zh-CN" altLang="zh-CN" sz="1100" dirty="0" smtClean="0"/>
          </a:p>
          <a:p>
            <a:r>
              <a:rPr lang="en-US" altLang="zh-CN" sz="1100" dirty="0" smtClean="0"/>
              <a:t>		count=0;</a:t>
            </a:r>
            <a:endParaRPr lang="zh-CN" altLang="zh-CN" sz="1100" dirty="0" smtClean="0"/>
          </a:p>
          <a:p>
            <a:r>
              <a:rPr lang="en-US" altLang="zh-CN" sz="1100" dirty="0" smtClean="0"/>
              <a:t>		rear =0;</a:t>
            </a:r>
            <a:endParaRPr lang="zh-CN" altLang="zh-CN" sz="1100" dirty="0" smtClean="0"/>
          </a:p>
          <a:p>
            <a:r>
              <a:rPr lang="en-US" altLang="zh-CN" sz="1100" dirty="0" smtClean="0"/>
              <a:t>	}</a:t>
            </a:r>
            <a:endParaRPr lang="zh-CN" altLang="zh-CN" sz="1100" dirty="0" smtClean="0"/>
          </a:p>
          <a:p>
            <a:r>
              <a:rPr lang="en-US" altLang="zh-CN" sz="1100" dirty="0" smtClean="0"/>
              <a:t>	//</a:t>
            </a:r>
            <a:r>
              <a:rPr lang="zh-CN" altLang="zh-CN" sz="1100" dirty="0" smtClean="0"/>
              <a:t>成员方法</a:t>
            </a:r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public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final</a:t>
            </a:r>
            <a:r>
              <a:rPr lang="en-US" altLang="zh-CN" sz="1100" dirty="0" smtClean="0"/>
              <a:t> 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 </a:t>
            </a:r>
            <a:r>
              <a:rPr lang="en-US" altLang="zh-CN" sz="1100" dirty="0" err="1" smtClean="0"/>
              <a:t>getFront</a:t>
            </a:r>
            <a:r>
              <a:rPr lang="en-US" altLang="zh-CN" sz="1100" dirty="0" smtClean="0"/>
              <a:t>() {</a:t>
            </a:r>
            <a:endParaRPr lang="zh-CN" altLang="zh-CN" sz="1100" dirty="0" smtClean="0"/>
          </a:p>
          <a:p>
            <a:r>
              <a:rPr lang="en-US" altLang="zh-CN" sz="1100" dirty="0" smtClean="0"/>
              <a:t>		</a:t>
            </a:r>
            <a:r>
              <a:rPr lang="en-US" altLang="zh-CN" sz="1100" b="1" dirty="0" smtClean="0"/>
              <a:t>return</a:t>
            </a:r>
            <a:r>
              <a:rPr lang="en-US" altLang="zh-CN" sz="1100" dirty="0" smtClean="0"/>
              <a:t> front;</a:t>
            </a:r>
            <a:endParaRPr lang="zh-CN" altLang="zh-CN" sz="1100" dirty="0" smtClean="0"/>
          </a:p>
          <a:p>
            <a:r>
              <a:rPr lang="en-US" altLang="zh-CN" sz="1100" dirty="0" smtClean="0"/>
              <a:t>	}</a:t>
            </a:r>
            <a:endParaRPr lang="zh-CN" altLang="zh-CN" sz="1100" dirty="0" smtClean="0"/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public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final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void</a:t>
            </a:r>
            <a:r>
              <a:rPr lang="en-US" altLang="zh-CN" sz="1100" dirty="0" smtClean="0"/>
              <a:t> </a:t>
            </a:r>
            <a:r>
              <a:rPr lang="en-US" altLang="zh-CN" sz="1100" dirty="0" err="1" smtClean="0"/>
              <a:t>setFront</a:t>
            </a:r>
            <a:r>
              <a:rPr lang="en-US" altLang="zh-CN" sz="1100" dirty="0" smtClean="0"/>
              <a:t>(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 front) {</a:t>
            </a:r>
            <a:endParaRPr lang="zh-CN" altLang="zh-CN" sz="1100" dirty="0" smtClean="0"/>
          </a:p>
          <a:p>
            <a:r>
              <a:rPr lang="en-US" altLang="zh-CN" sz="1100" dirty="0" smtClean="0"/>
              <a:t>		</a:t>
            </a:r>
            <a:r>
              <a:rPr lang="en-US" altLang="zh-CN" sz="1100" b="1" dirty="0" err="1" smtClean="0"/>
              <a:t>this</a:t>
            </a:r>
            <a:r>
              <a:rPr lang="en-US" altLang="zh-CN" sz="1100" dirty="0" err="1" smtClean="0"/>
              <a:t>.front</a:t>
            </a:r>
            <a:r>
              <a:rPr lang="en-US" altLang="zh-CN" sz="1100" dirty="0" smtClean="0"/>
              <a:t> = front;</a:t>
            </a:r>
            <a:endParaRPr lang="zh-CN" altLang="zh-CN" sz="1100" dirty="0" smtClean="0"/>
          </a:p>
          <a:p>
            <a:r>
              <a:rPr lang="en-US" altLang="zh-CN" sz="1100" dirty="0" smtClean="0"/>
              <a:t>	}</a:t>
            </a:r>
            <a:endParaRPr lang="zh-CN" altLang="zh-CN" sz="1100" dirty="0" smtClean="0"/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public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final</a:t>
            </a:r>
            <a:r>
              <a:rPr lang="en-US" altLang="zh-CN" sz="1100" dirty="0" smtClean="0"/>
              <a:t> 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[] </a:t>
            </a:r>
            <a:r>
              <a:rPr lang="en-US" altLang="zh-CN" sz="1100" dirty="0" err="1" smtClean="0"/>
              <a:t>getQueue</a:t>
            </a:r>
            <a:r>
              <a:rPr lang="en-US" altLang="zh-CN" sz="1100" dirty="0" smtClean="0"/>
              <a:t>() {</a:t>
            </a:r>
            <a:endParaRPr lang="zh-CN" altLang="zh-CN" sz="1100" dirty="0" smtClean="0"/>
          </a:p>
          <a:p>
            <a:r>
              <a:rPr lang="en-US" altLang="zh-CN" sz="1100" dirty="0" smtClean="0"/>
              <a:t>		</a:t>
            </a:r>
            <a:r>
              <a:rPr lang="en-US" altLang="zh-CN" sz="1100" b="1" dirty="0" smtClean="0"/>
              <a:t>return</a:t>
            </a:r>
            <a:r>
              <a:rPr lang="en-US" altLang="zh-CN" sz="1100" dirty="0" smtClean="0"/>
              <a:t> queue;</a:t>
            </a:r>
            <a:endParaRPr lang="zh-CN" altLang="zh-CN" sz="1100" dirty="0" smtClean="0"/>
          </a:p>
          <a:p>
            <a:r>
              <a:rPr lang="en-US" altLang="zh-CN" sz="1100" dirty="0" smtClean="0"/>
              <a:t>	}</a:t>
            </a:r>
            <a:endParaRPr lang="zh-CN" altLang="zh-CN" sz="1100" dirty="0" smtClean="0"/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public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final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void</a:t>
            </a:r>
            <a:r>
              <a:rPr lang="en-US" altLang="zh-CN" sz="1100" dirty="0" smtClean="0"/>
              <a:t> </a:t>
            </a:r>
            <a:r>
              <a:rPr lang="en-US" altLang="zh-CN" sz="1100" dirty="0" err="1" smtClean="0"/>
              <a:t>setQueue</a:t>
            </a:r>
            <a:r>
              <a:rPr lang="en-US" altLang="zh-CN" sz="1100" dirty="0" smtClean="0"/>
              <a:t>(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[] queue) {</a:t>
            </a:r>
            <a:endParaRPr lang="zh-CN" altLang="zh-CN" sz="1100" dirty="0" smtClean="0"/>
          </a:p>
          <a:p>
            <a:r>
              <a:rPr lang="en-US" altLang="zh-CN" sz="1100" dirty="0" smtClean="0"/>
              <a:t>		</a:t>
            </a:r>
            <a:r>
              <a:rPr lang="en-US" altLang="zh-CN" sz="1100" b="1" dirty="0" err="1" smtClean="0"/>
              <a:t>this</a:t>
            </a:r>
            <a:r>
              <a:rPr lang="en-US" altLang="zh-CN" sz="1100" dirty="0" err="1" smtClean="0"/>
              <a:t>.queue</a:t>
            </a:r>
            <a:r>
              <a:rPr lang="en-US" altLang="zh-CN" sz="1100" dirty="0" smtClean="0"/>
              <a:t> = queue;</a:t>
            </a:r>
            <a:endParaRPr lang="zh-CN" altLang="zh-CN" sz="1100" dirty="0" smtClean="0"/>
          </a:p>
          <a:p>
            <a:r>
              <a:rPr lang="en-US" altLang="zh-CN" sz="1100" dirty="0" smtClean="0"/>
              <a:t>	}</a:t>
            </a:r>
            <a:endParaRPr lang="zh-CN" altLang="zh-CN" sz="1100" dirty="0" smtClean="0"/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public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final</a:t>
            </a:r>
            <a:r>
              <a:rPr lang="en-US" altLang="zh-CN" sz="1100" dirty="0" smtClean="0"/>
              <a:t> 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 </a:t>
            </a:r>
            <a:r>
              <a:rPr lang="en-US" altLang="zh-CN" sz="1100" dirty="0" err="1" smtClean="0"/>
              <a:t>getRear</a:t>
            </a:r>
            <a:r>
              <a:rPr lang="en-US" altLang="zh-CN" sz="1100" dirty="0" smtClean="0"/>
              <a:t>() {</a:t>
            </a:r>
            <a:endParaRPr lang="zh-CN" altLang="zh-CN" sz="1100" dirty="0" smtClean="0"/>
          </a:p>
          <a:p>
            <a:r>
              <a:rPr lang="en-US" altLang="zh-CN" sz="1100" dirty="0" smtClean="0"/>
              <a:t>		</a:t>
            </a:r>
            <a:r>
              <a:rPr lang="en-US" altLang="zh-CN" sz="1100" b="1" dirty="0" smtClean="0"/>
              <a:t>return</a:t>
            </a:r>
            <a:r>
              <a:rPr lang="en-US" altLang="zh-CN" sz="1100" dirty="0" smtClean="0"/>
              <a:t> rear;</a:t>
            </a:r>
            <a:endParaRPr lang="zh-CN" altLang="zh-CN" sz="1100" dirty="0" smtClean="0"/>
          </a:p>
          <a:p>
            <a:r>
              <a:rPr lang="en-US" altLang="zh-CN" sz="1100" dirty="0" smtClean="0"/>
              <a:t>	}</a:t>
            </a:r>
            <a:endParaRPr lang="zh-CN" altLang="zh-CN" sz="1100" dirty="0" smtClean="0"/>
          </a:p>
          <a:p>
            <a:r>
              <a:rPr lang="en-US" altLang="zh-CN" sz="1100" dirty="0" smtClean="0"/>
              <a:t>	</a:t>
            </a:r>
            <a:r>
              <a:rPr lang="en-US" altLang="zh-CN" sz="1100" b="1" dirty="0" smtClean="0"/>
              <a:t>public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final</a:t>
            </a:r>
            <a:r>
              <a:rPr lang="en-US" altLang="zh-CN" sz="1100" dirty="0" smtClean="0"/>
              <a:t> </a:t>
            </a:r>
            <a:r>
              <a:rPr lang="en-US" altLang="zh-CN" sz="1100" b="1" dirty="0" smtClean="0"/>
              <a:t>void</a:t>
            </a:r>
            <a:r>
              <a:rPr lang="en-US" altLang="zh-CN" sz="1100" dirty="0" smtClean="0"/>
              <a:t> </a:t>
            </a:r>
            <a:r>
              <a:rPr lang="en-US" altLang="zh-CN" sz="1100" dirty="0" err="1" smtClean="0"/>
              <a:t>setRear</a:t>
            </a:r>
            <a:r>
              <a:rPr lang="en-US" altLang="zh-CN" sz="1100" dirty="0" smtClean="0"/>
              <a:t>(</a:t>
            </a:r>
            <a:r>
              <a:rPr lang="en-US" altLang="zh-CN" sz="1100" b="1" dirty="0" err="1" smtClean="0"/>
              <a:t>int</a:t>
            </a:r>
            <a:r>
              <a:rPr lang="en-US" altLang="zh-CN" sz="1100" dirty="0" smtClean="0"/>
              <a:t> rear) {</a:t>
            </a:r>
            <a:endParaRPr lang="zh-CN" altLang="zh-CN" sz="1100" dirty="0" smtClean="0"/>
          </a:p>
          <a:p>
            <a:r>
              <a:rPr lang="en-US" altLang="zh-CN" sz="1100" dirty="0" smtClean="0"/>
              <a:t>		</a:t>
            </a:r>
            <a:r>
              <a:rPr lang="en-US" altLang="zh-CN" sz="1100" b="1" dirty="0" err="1" smtClean="0"/>
              <a:t>this</a:t>
            </a:r>
            <a:r>
              <a:rPr lang="en-US" altLang="zh-CN" sz="1100" dirty="0" err="1" smtClean="0"/>
              <a:t>.rear</a:t>
            </a:r>
            <a:r>
              <a:rPr lang="en-US" altLang="zh-CN" sz="1100" dirty="0" smtClean="0"/>
              <a:t> = rear;</a:t>
            </a:r>
            <a:endParaRPr lang="zh-CN" altLang="zh-CN" sz="1100" dirty="0" smtClean="0"/>
          </a:p>
          <a:p>
            <a:r>
              <a:rPr lang="en-US" altLang="zh-CN" sz="1100" dirty="0" smtClean="0"/>
              <a:t>	}</a:t>
            </a:r>
            <a:endParaRPr lang="zh-CN" altLang="zh-CN" sz="1100" dirty="0" smtClean="0"/>
          </a:p>
          <a:p>
            <a:r>
              <a:rPr lang="en-US" altLang="zh-CN" sz="1100" dirty="0" smtClean="0"/>
              <a:t>}</a:t>
            </a:r>
            <a:endParaRPr lang="zh-CN" altLang="zh-CN" sz="11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zh-CN" sz="1600" b="1" dirty="0" smtClean="0"/>
              <a:t>（</a:t>
            </a:r>
            <a:r>
              <a:rPr lang="en-US" altLang="zh-CN" sz="1600" b="1" dirty="0" smtClean="0"/>
              <a:t>4</a:t>
            </a:r>
            <a:r>
              <a:rPr lang="zh-CN" altLang="zh-CN" sz="1600" b="1" dirty="0" smtClean="0"/>
              <a:t>）循环队列的基本运算</a:t>
            </a:r>
          </a:p>
          <a:p>
            <a:r>
              <a:rPr lang="zh-CN" altLang="zh-CN" sz="1600" dirty="0" smtClean="0"/>
              <a:t>①初始化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initQueue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将循环队列置空</a:t>
            </a:r>
          </a:p>
          <a:p>
            <a:r>
              <a:rPr lang="en-US" altLang="zh-CN" sz="1600" dirty="0" smtClean="0"/>
              <a:t>	front = 0;</a:t>
            </a:r>
            <a:endParaRPr lang="zh-CN" altLang="zh-CN" sz="1600" dirty="0" smtClean="0"/>
          </a:p>
          <a:p>
            <a:r>
              <a:rPr lang="en-US" altLang="zh-CN" sz="1600" dirty="0" smtClean="0"/>
              <a:t>	count = 0;</a:t>
            </a:r>
            <a:endParaRPr lang="zh-CN" altLang="zh-CN" sz="1600" dirty="0" smtClean="0"/>
          </a:p>
          <a:p>
            <a:r>
              <a:rPr lang="en-US" altLang="zh-CN" sz="1600" dirty="0" smtClean="0"/>
              <a:t>	rear = 0;</a:t>
            </a:r>
            <a:endParaRPr lang="zh-CN" altLang="zh-CN" sz="1600" dirty="0" smtClean="0"/>
          </a:p>
          <a:p>
            <a:r>
              <a:rPr lang="en-US" altLang="zh-CN" sz="1600" dirty="0" smtClean="0"/>
              <a:t>} </a:t>
            </a:r>
            <a:endParaRPr lang="en-US" altLang="zh-CN" sz="1600" dirty="0" smtClean="0"/>
          </a:p>
          <a:p>
            <a:endParaRPr lang="zh-CN" altLang="zh-CN" sz="1600" dirty="0" smtClean="0"/>
          </a:p>
          <a:p>
            <a:r>
              <a:rPr lang="zh-CN" altLang="zh-CN" sz="1600" dirty="0" smtClean="0"/>
              <a:t>②判断队列是否为空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boolean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queueEmpty</a:t>
            </a:r>
            <a:r>
              <a:rPr lang="en-US" altLang="zh-CN" sz="1600" dirty="0" smtClean="0"/>
              <a:t> ()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判断一个循环队列是否为空，若空，返回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(count == 0);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</a:p>
          <a:p>
            <a:endParaRPr lang="zh-CN" altLang="zh-CN" sz="1600" dirty="0" smtClean="0"/>
          </a:p>
          <a:p>
            <a:r>
              <a:rPr lang="zh-CN" altLang="zh-CN" sz="1600" dirty="0" smtClean="0"/>
              <a:t>③判断队列是否为满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boolean</a:t>
            </a:r>
            <a:r>
              <a:rPr lang="en-US" altLang="zh-CN" sz="1600" b="1" dirty="0" smtClean="0"/>
              <a:t> </a:t>
            </a:r>
            <a:r>
              <a:rPr lang="en-US" altLang="zh-CN" sz="1600" dirty="0" err="1" smtClean="0"/>
              <a:t>queueFull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判断一个循环队列是否已满，若满，返回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r>
              <a:rPr lang="zh-CN" altLang="zh-CN" sz="1600" dirty="0" smtClean="0"/>
              <a:t>。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return (count == </a:t>
            </a:r>
            <a:r>
              <a:rPr lang="en-US" altLang="zh-CN" sz="1600" b="1" dirty="0" err="1" smtClean="0"/>
              <a:t>queue.length</a:t>
            </a:r>
            <a:r>
              <a:rPr lang="en-US" altLang="zh-CN" sz="1600" b="1" dirty="0" smtClean="0"/>
              <a:t>);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32220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学习目的与要求</a:t>
            </a:r>
          </a:p>
        </p:txBody>
      </p:sp>
      <p:sp>
        <p:nvSpPr>
          <p:cNvPr id="139265" name="Rectangle 1"/>
          <p:cNvSpPr>
            <a:spLocks noChangeArrowheads="1"/>
          </p:cNvSpPr>
          <p:nvPr/>
        </p:nvSpPr>
        <p:spPr bwMode="auto">
          <a:xfrm>
            <a:off x="487015" y="1418543"/>
            <a:ext cx="7822097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黑体" pitchFamily="49" charset="-122"/>
                <a:cs typeface="Times New Roman" pitchFamily="18" charset="0"/>
              </a:rPr>
              <a:t>重点：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rtl="0">
              <a:lnSpc>
                <a:spcPct val="150000"/>
              </a:lnSpc>
              <a:buFontTx/>
              <a:buChar char="•"/>
            </a:pPr>
            <a:r>
              <a:rPr lang="zh-CN" altLang="zh-CN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栈和队列的特点</a:t>
            </a:r>
          </a:p>
          <a:p>
            <a:pPr rtl="0">
              <a:lnSpc>
                <a:spcPct val="150000"/>
              </a:lnSpc>
              <a:buFontTx/>
              <a:buChar char="•"/>
            </a:pPr>
            <a:r>
              <a:rPr lang="zh-CN" altLang="zh-CN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栈和队列的进出运算</a:t>
            </a:r>
          </a:p>
          <a:p>
            <a:pPr rtl="0">
              <a:lnSpc>
                <a:spcPct val="150000"/>
              </a:lnSpc>
              <a:buFontTx/>
              <a:buChar char="•"/>
            </a:pPr>
            <a:r>
              <a:rPr lang="zh-CN" altLang="zh-CN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循环队列的特点及基本运算</a:t>
            </a: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黑体" pitchFamily="49" charset="-122"/>
                <a:cs typeface="Times New Roman" pitchFamily="18" charset="0"/>
              </a:rPr>
              <a:t>难点：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rtl="0">
              <a:lnSpc>
                <a:spcPct val="150000"/>
              </a:lnSpc>
              <a:buFontTx/>
              <a:buChar char="•"/>
            </a:pPr>
            <a:r>
              <a:rPr lang="zh-CN" altLang="zh-CN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栈和队列的相关运算</a:t>
            </a:r>
          </a:p>
          <a:p>
            <a:pPr rtl="0">
              <a:lnSpc>
                <a:spcPct val="150000"/>
              </a:lnSpc>
              <a:buFontTx/>
              <a:buChar char="•"/>
            </a:pPr>
            <a:r>
              <a:rPr lang="zh-CN" altLang="zh-CN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使用栈和队列解决实际应用问题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队列的顺序存储结构及其算法实现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868016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zh-CN" sz="1600" b="1" dirty="0" smtClean="0"/>
              <a:t>（</a:t>
            </a:r>
            <a:r>
              <a:rPr lang="en-US" altLang="zh-CN" sz="1600" b="1" dirty="0" smtClean="0"/>
              <a:t>4</a:t>
            </a:r>
            <a:r>
              <a:rPr lang="zh-CN" altLang="zh-CN" sz="1600" b="1" dirty="0" smtClean="0"/>
              <a:t>）循环队列的基本运算</a:t>
            </a:r>
          </a:p>
          <a:p>
            <a:r>
              <a:rPr lang="zh-CN" altLang="zh-CN" sz="1600" dirty="0" smtClean="0"/>
              <a:t>④入队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enQueue</a:t>
            </a:r>
            <a:r>
              <a:rPr lang="en-US" altLang="zh-CN" sz="1600" dirty="0" smtClean="0"/>
              <a:t>(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e)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入队操作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if</a:t>
            </a:r>
            <a:r>
              <a:rPr lang="en-US" altLang="zh-CN" sz="1600" dirty="0" smtClean="0"/>
              <a:t> (</a:t>
            </a:r>
            <a:r>
              <a:rPr lang="en-US" altLang="zh-CN" sz="1600" dirty="0" err="1" smtClean="0"/>
              <a:t>queueFull</a:t>
            </a:r>
            <a:r>
              <a:rPr lang="en-US" altLang="zh-CN" sz="1600" dirty="0" smtClean="0"/>
              <a:t>()) // </a:t>
            </a:r>
            <a:r>
              <a:rPr lang="zh-CN" altLang="zh-CN" sz="1600" dirty="0" smtClean="0"/>
              <a:t>判循环队列是否已满</a:t>
            </a:r>
          </a:p>
          <a:p>
            <a:r>
              <a:rPr lang="en-US" altLang="zh-CN" sz="1600" dirty="0" smtClean="0"/>
              <a:t>		</a:t>
            </a:r>
            <a:r>
              <a:rPr lang="en-US" altLang="zh-CN" sz="1600" dirty="0" err="1" smtClean="0"/>
              <a:t>System.</a:t>
            </a:r>
            <a:r>
              <a:rPr lang="en-US" altLang="zh-CN" sz="1600" i="1" dirty="0" err="1" smtClean="0"/>
              <a:t>out</a:t>
            </a:r>
            <a:r>
              <a:rPr lang="en-US" altLang="zh-CN" sz="1600" dirty="0" err="1" smtClean="0"/>
              <a:t>.println</a:t>
            </a:r>
            <a:r>
              <a:rPr lang="en-US" altLang="zh-CN" sz="1600" dirty="0" smtClean="0"/>
              <a:t>("</a:t>
            </a:r>
            <a:r>
              <a:rPr lang="zh-CN" altLang="zh-CN" sz="1600" dirty="0" smtClean="0"/>
              <a:t>队列已满</a:t>
            </a:r>
            <a:r>
              <a:rPr lang="en-US" altLang="zh-CN" sz="1600" dirty="0" smtClean="0"/>
              <a:t>");// </a:t>
            </a:r>
            <a:r>
              <a:rPr lang="zh-CN" altLang="zh-CN" sz="1600" dirty="0" smtClean="0"/>
              <a:t>返回出错信息，退出运行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else</a:t>
            </a:r>
            <a:r>
              <a:rPr lang="en-US" altLang="zh-CN" sz="1600" dirty="0" smtClean="0"/>
              <a:t> {</a:t>
            </a:r>
            <a:endParaRPr lang="zh-CN" altLang="zh-CN" sz="1600" dirty="0" smtClean="0"/>
          </a:p>
          <a:p>
            <a:r>
              <a:rPr lang="en-US" altLang="zh-CN" sz="1600" dirty="0" smtClean="0"/>
              <a:t>		queue[rear] = e;</a:t>
            </a:r>
            <a:endParaRPr lang="zh-CN" altLang="zh-CN" sz="1600" dirty="0" smtClean="0"/>
          </a:p>
          <a:p>
            <a:r>
              <a:rPr lang="en-US" altLang="zh-CN" sz="1600" dirty="0" smtClean="0"/>
              <a:t>		rear=(rear+1)%</a:t>
            </a:r>
            <a:r>
              <a:rPr lang="en-US" altLang="zh-CN" sz="1600" dirty="0" err="1" smtClean="0"/>
              <a:t>queue.length</a:t>
            </a:r>
            <a:r>
              <a:rPr lang="en-US" altLang="zh-CN" sz="1600" dirty="0" smtClean="0"/>
              <a:t>;			</a:t>
            </a:r>
            <a:endParaRPr lang="zh-CN" altLang="zh-CN" sz="1600" dirty="0" smtClean="0"/>
          </a:p>
          <a:p>
            <a:r>
              <a:rPr lang="en-US" altLang="zh-CN" sz="1600" dirty="0" smtClean="0"/>
              <a:t>		count++;</a:t>
            </a:r>
            <a:endParaRPr lang="zh-CN" altLang="zh-CN" sz="1600" dirty="0" smtClean="0"/>
          </a:p>
          <a:p>
            <a:r>
              <a:rPr lang="en-US" altLang="zh-CN" sz="1600" dirty="0" smtClean="0"/>
              <a:t>	}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 smtClean="0"/>
          </a:p>
          <a:p>
            <a:r>
              <a:rPr lang="zh-CN" altLang="zh-CN" sz="1600" dirty="0" smtClean="0"/>
              <a:t>⑤出队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 </a:t>
            </a:r>
            <a:r>
              <a:rPr lang="en-US" altLang="zh-CN" sz="1600" dirty="0" err="1" smtClean="0"/>
              <a:t>deQueue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出队操作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if</a:t>
            </a:r>
            <a:r>
              <a:rPr lang="en-US" altLang="zh-CN" sz="1600" dirty="0" smtClean="0"/>
              <a:t> (</a:t>
            </a:r>
            <a:r>
              <a:rPr lang="en-US" altLang="zh-CN" sz="1600" dirty="0" err="1" smtClean="0"/>
              <a:t>queueEmpty</a:t>
            </a:r>
            <a:r>
              <a:rPr lang="en-US" altLang="zh-CN" sz="1600" dirty="0" smtClean="0"/>
              <a:t>())// </a:t>
            </a:r>
            <a:r>
              <a:rPr lang="zh-CN" altLang="zh-CN" sz="1600" dirty="0" smtClean="0"/>
              <a:t>判队列是否为空</a:t>
            </a:r>
          </a:p>
          <a:p>
            <a:r>
              <a:rPr lang="en-US" altLang="zh-CN" sz="1600" dirty="0" smtClean="0"/>
              <a:t>		</a:t>
            </a:r>
            <a:r>
              <a:rPr lang="en-US" altLang="zh-CN" sz="1600" dirty="0" err="1" smtClean="0"/>
              <a:t>System.</a:t>
            </a:r>
            <a:r>
              <a:rPr lang="en-US" altLang="zh-CN" sz="1600" i="1" dirty="0" err="1" smtClean="0"/>
              <a:t>out</a:t>
            </a:r>
            <a:r>
              <a:rPr lang="en-US" altLang="zh-CN" sz="1600" dirty="0" err="1" smtClean="0"/>
              <a:t>.println</a:t>
            </a:r>
            <a:r>
              <a:rPr lang="en-US" altLang="zh-CN" sz="1600" dirty="0" smtClean="0"/>
              <a:t>("</a:t>
            </a:r>
            <a:r>
              <a:rPr lang="zh-CN" altLang="zh-CN" sz="1600" dirty="0" smtClean="0"/>
              <a:t>队列为空</a:t>
            </a:r>
            <a:r>
              <a:rPr lang="en-US" altLang="zh-CN" sz="1600" dirty="0" smtClean="0"/>
              <a:t>");// </a:t>
            </a:r>
            <a:r>
              <a:rPr lang="zh-CN" altLang="zh-CN" sz="1600" dirty="0" smtClean="0"/>
              <a:t>返回出错信息，退出运行</a:t>
            </a:r>
          </a:p>
          <a:p>
            <a:r>
              <a:rPr lang="en-US" altLang="zh-CN" sz="1600" dirty="0" smtClean="0"/>
              <a:t>	else{</a:t>
            </a:r>
            <a:endParaRPr lang="zh-CN" altLang="zh-CN" sz="1600" dirty="0" smtClean="0"/>
          </a:p>
          <a:p>
            <a:r>
              <a:rPr lang="en-US" altLang="zh-CN" sz="1600" dirty="0" smtClean="0"/>
              <a:t>	    </a:t>
            </a:r>
            <a:r>
              <a:rPr lang="en-US" altLang="zh-CN" sz="1600" b="1" dirty="0" err="1" smtClean="0"/>
              <a:t>int</a:t>
            </a:r>
            <a:r>
              <a:rPr lang="en-US" altLang="zh-CN" sz="1600" dirty="0" smtClean="0"/>
              <a:t> temp = queue[front]; // </a:t>
            </a:r>
            <a:r>
              <a:rPr lang="zh-CN" altLang="zh-CN" sz="1600" dirty="0" smtClean="0"/>
              <a:t>队头元素放到变量</a:t>
            </a:r>
            <a:r>
              <a:rPr lang="en-US" altLang="zh-CN" sz="1600" dirty="0" smtClean="0"/>
              <a:t>temp</a:t>
            </a:r>
            <a:r>
              <a:rPr lang="zh-CN" altLang="zh-CN" sz="1600" dirty="0" smtClean="0"/>
              <a:t>，队头指针加</a:t>
            </a:r>
            <a:r>
              <a:rPr lang="en-US" altLang="zh-CN" sz="1600" dirty="0" smtClean="0"/>
              <a:t>1</a:t>
            </a:r>
            <a:endParaRPr lang="zh-CN" altLang="zh-CN" sz="1600" dirty="0" smtClean="0"/>
          </a:p>
          <a:p>
            <a:r>
              <a:rPr lang="en-US" altLang="zh-CN" sz="1600" dirty="0" smtClean="0"/>
              <a:t>	    front = (front + 1) % </a:t>
            </a:r>
            <a:r>
              <a:rPr lang="en-US" altLang="zh-CN" sz="1600" dirty="0" err="1" smtClean="0"/>
              <a:t>queue.length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r>
              <a:rPr lang="en-US" altLang="zh-CN" sz="1600" dirty="0" smtClean="0"/>
              <a:t>	    count--;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}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 smtClean="0"/>
          </a:p>
          <a:p>
            <a:r>
              <a:rPr lang="zh-CN" altLang="zh-CN" sz="1600" b="1" dirty="0" smtClean="0"/>
              <a:t>以上运算都没有涉及任何循环语句，因此，时间复杂度均是</a:t>
            </a:r>
            <a:r>
              <a:rPr lang="en-US" altLang="zh-CN" sz="1600" b="1" dirty="0" smtClean="0"/>
              <a:t>O</a:t>
            </a:r>
            <a:r>
              <a:rPr lang="zh-CN" altLang="zh-CN" sz="1600" b="1" dirty="0" smtClean="0"/>
              <a:t>（</a:t>
            </a: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）。</a:t>
            </a:r>
            <a:endParaRPr lang="zh-CN" altLang="zh-CN" sz="16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队列的链式存储结构及其算法实现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868016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．链队列的基本概念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链</a:t>
            </a:r>
            <a:r>
              <a:rPr lang="zh-CN" altLang="zh-CN" sz="1600" dirty="0" smtClean="0"/>
              <a:t>队列，即队列的链式存储结构。它是限制仅在表头删除和表尾插入的单链表。对于使用中数据元素变动较大的队列，采用链队列比顺序队列更有利。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为了</a:t>
            </a:r>
            <a:r>
              <a:rPr lang="zh-CN" altLang="zh-CN" sz="1600" dirty="0" smtClean="0"/>
              <a:t>操作方便，通常用带头结点的单链表来实现链队列，如图</a:t>
            </a:r>
            <a:r>
              <a:rPr lang="en-US" altLang="zh-CN" sz="1600" dirty="0" smtClean="0"/>
              <a:t>3.9</a:t>
            </a:r>
            <a:r>
              <a:rPr lang="zh-CN" altLang="zh-CN" sz="1600" dirty="0" smtClean="0"/>
              <a:t>所示，当一个队列为空时（即</a:t>
            </a:r>
            <a:r>
              <a:rPr lang="en-US" altLang="zh-CN" sz="1600" dirty="0" smtClean="0"/>
              <a:t>front=rear=null</a:t>
            </a:r>
            <a:r>
              <a:rPr lang="zh-CN" altLang="zh-CN" sz="1600" dirty="0" smtClean="0"/>
              <a:t>），其头指针和尾指针都指向头结点；当队列非空时，队头指针指向头结点，队尾指针指向最后一个结点。</a:t>
            </a:r>
            <a:endParaRPr lang="zh-CN" altLang="zh-CN" sz="1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5085" y="3284469"/>
            <a:ext cx="59340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队列的链式存储结构及其算法实现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868016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2</a:t>
            </a:r>
            <a:r>
              <a:rPr lang="zh-CN" altLang="zh-CN" sz="1600" b="1" dirty="0" smtClean="0"/>
              <a:t>．链队列的类型定义</a:t>
            </a:r>
          </a:p>
          <a:p>
            <a:r>
              <a:rPr lang="en-US" altLang="zh-CN" sz="1400" b="1" dirty="0" smtClean="0"/>
              <a:t>public</a:t>
            </a:r>
            <a:r>
              <a:rPr lang="en-US" altLang="zh-CN" sz="1400" dirty="0" smtClean="0"/>
              <a:t> </a:t>
            </a:r>
            <a:r>
              <a:rPr lang="en-US" altLang="zh-CN" sz="1400" b="1" dirty="0" smtClean="0"/>
              <a:t>class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LinkedQueue</a:t>
            </a:r>
            <a:r>
              <a:rPr lang="en-US" altLang="zh-CN" sz="1400" dirty="0" smtClean="0"/>
              <a:t> {</a:t>
            </a:r>
            <a:endParaRPr lang="zh-CN" altLang="zh-CN" sz="1400" dirty="0" smtClean="0"/>
          </a:p>
          <a:p>
            <a:r>
              <a:rPr lang="en-US" altLang="zh-CN" sz="1400" dirty="0" smtClean="0"/>
              <a:t>	</a:t>
            </a:r>
            <a:r>
              <a:rPr lang="en-US" altLang="zh-CN" sz="1400" b="1" dirty="0" smtClean="0"/>
              <a:t>private</a:t>
            </a:r>
            <a:r>
              <a:rPr lang="en-US" altLang="zh-CN" sz="1400" dirty="0" smtClean="0"/>
              <a:t> </a:t>
            </a:r>
            <a:r>
              <a:rPr lang="en-US" altLang="zh-CN" sz="1400" b="1" dirty="0" err="1" smtClean="0"/>
              <a:t>int</a:t>
            </a:r>
            <a:r>
              <a:rPr lang="en-US" altLang="zh-CN" sz="1400" dirty="0" smtClean="0"/>
              <a:t> data; // </a:t>
            </a:r>
            <a:r>
              <a:rPr lang="zh-CN" altLang="zh-CN" sz="1400" dirty="0" smtClean="0"/>
              <a:t>数据域，可根据实际情况修改</a:t>
            </a:r>
          </a:p>
          <a:p>
            <a:r>
              <a:rPr lang="en-US" altLang="zh-CN" sz="1400" dirty="0" smtClean="0"/>
              <a:t>	</a:t>
            </a:r>
            <a:r>
              <a:rPr lang="en-US" altLang="zh-CN" sz="1400" b="1" dirty="0" smtClean="0"/>
              <a:t>private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LinkedQueue</a:t>
            </a:r>
            <a:r>
              <a:rPr lang="en-US" altLang="zh-CN" sz="1400" dirty="0" smtClean="0"/>
              <a:t> next; // </a:t>
            </a:r>
            <a:r>
              <a:rPr lang="zh-CN" altLang="zh-CN" sz="1400" dirty="0" smtClean="0"/>
              <a:t>指针域，存放当前元素直接后继元素的地址</a:t>
            </a:r>
          </a:p>
          <a:p>
            <a:r>
              <a:rPr lang="en-US" altLang="zh-CN" sz="1400" dirty="0" smtClean="0"/>
              <a:t>	</a:t>
            </a:r>
            <a:r>
              <a:rPr lang="en-US" altLang="zh-CN" sz="1400" b="1" dirty="0" smtClean="0"/>
              <a:t>private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LinkedQueue</a:t>
            </a:r>
            <a:r>
              <a:rPr lang="en-US" altLang="zh-CN" sz="1400" dirty="0" smtClean="0"/>
              <a:t> front; // </a:t>
            </a:r>
            <a:r>
              <a:rPr lang="zh-CN" altLang="zh-CN" sz="1400" dirty="0" smtClean="0"/>
              <a:t>队头指针</a:t>
            </a:r>
          </a:p>
          <a:p>
            <a:r>
              <a:rPr lang="en-US" altLang="zh-CN" sz="1400" dirty="0" smtClean="0"/>
              <a:t>	</a:t>
            </a:r>
            <a:r>
              <a:rPr lang="en-US" altLang="zh-CN" sz="1400" b="1" dirty="0" smtClean="0"/>
              <a:t>private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LinkedQueue</a:t>
            </a:r>
            <a:r>
              <a:rPr lang="en-US" altLang="zh-CN" sz="1400" dirty="0" smtClean="0"/>
              <a:t> rear; // </a:t>
            </a:r>
            <a:r>
              <a:rPr lang="zh-CN" altLang="zh-CN" sz="1400" dirty="0" smtClean="0"/>
              <a:t>队尾指针</a:t>
            </a:r>
          </a:p>
          <a:p>
            <a:r>
              <a:rPr lang="en-US" altLang="zh-CN" sz="1400" dirty="0" smtClean="0"/>
              <a:t>	</a:t>
            </a:r>
            <a:r>
              <a:rPr lang="en-US" altLang="zh-CN" sz="1400" b="1" dirty="0" smtClean="0"/>
              <a:t>private</a:t>
            </a:r>
            <a:r>
              <a:rPr lang="en-US" altLang="zh-CN" sz="1400" dirty="0" smtClean="0"/>
              <a:t> </a:t>
            </a:r>
            <a:r>
              <a:rPr lang="en-US" altLang="zh-CN" sz="1400" b="1" dirty="0" err="1" smtClean="0"/>
              <a:t>int</a:t>
            </a:r>
            <a:r>
              <a:rPr lang="en-US" altLang="zh-CN" sz="1400" dirty="0" smtClean="0"/>
              <a:t> count; // </a:t>
            </a:r>
            <a:r>
              <a:rPr lang="zh-CN" altLang="zh-CN" sz="1400" dirty="0" smtClean="0"/>
              <a:t>进队列元素计数器</a:t>
            </a:r>
          </a:p>
          <a:p>
            <a:r>
              <a:rPr lang="en-US" altLang="zh-CN" sz="1400" dirty="0" smtClean="0"/>
              <a:t>	</a:t>
            </a:r>
            <a:r>
              <a:rPr lang="en-US" altLang="zh-CN" sz="1400" b="1" dirty="0" smtClean="0"/>
              <a:t>public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LinkedQueue</a:t>
            </a:r>
            <a:r>
              <a:rPr lang="en-US" altLang="zh-CN" sz="1400" dirty="0" smtClean="0"/>
              <a:t>() { // </a:t>
            </a:r>
            <a:r>
              <a:rPr lang="zh-CN" altLang="zh-CN" sz="1400" dirty="0" smtClean="0"/>
              <a:t>构造方法</a:t>
            </a:r>
            <a:r>
              <a:rPr lang="en-US" altLang="zh-CN" sz="1400" dirty="0" smtClean="0"/>
              <a:t>,</a:t>
            </a:r>
            <a:r>
              <a:rPr lang="zh-CN" altLang="zh-CN" sz="1400" dirty="0" smtClean="0"/>
              <a:t>创建一个空队列</a:t>
            </a:r>
          </a:p>
          <a:p>
            <a:r>
              <a:rPr lang="en-US" altLang="zh-CN" sz="1400" dirty="0" smtClean="0"/>
              <a:t>		front = rear = </a:t>
            </a:r>
            <a:r>
              <a:rPr lang="en-US" altLang="zh-CN" sz="1400" b="1" dirty="0" smtClean="0"/>
              <a:t>null</a:t>
            </a:r>
            <a:r>
              <a:rPr lang="en-US" altLang="zh-CN" sz="1400" dirty="0" smtClean="0"/>
              <a:t>;</a:t>
            </a:r>
            <a:endParaRPr lang="zh-CN" altLang="zh-CN" sz="1400" dirty="0" smtClean="0"/>
          </a:p>
          <a:p>
            <a:r>
              <a:rPr lang="en-US" altLang="zh-CN" sz="1400" dirty="0" smtClean="0"/>
              <a:t>		count = 0;</a:t>
            </a:r>
            <a:endParaRPr lang="zh-CN" altLang="zh-CN" sz="1400" dirty="0" smtClean="0"/>
          </a:p>
          <a:p>
            <a:r>
              <a:rPr lang="en-US" altLang="zh-CN" sz="1400" dirty="0" smtClean="0"/>
              <a:t>	}</a:t>
            </a:r>
            <a:endParaRPr lang="zh-CN" altLang="zh-CN" sz="1400" dirty="0" smtClean="0"/>
          </a:p>
          <a:p>
            <a:r>
              <a:rPr lang="en-US" altLang="zh-CN" sz="1400" dirty="0" smtClean="0"/>
              <a:t>	// </a:t>
            </a:r>
            <a:r>
              <a:rPr lang="zh-CN" altLang="zh-CN" sz="1400" dirty="0" smtClean="0"/>
              <a:t>成员方法</a:t>
            </a:r>
          </a:p>
          <a:p>
            <a:r>
              <a:rPr lang="en-US" altLang="zh-CN" sz="1400" b="1" dirty="0" smtClean="0"/>
              <a:t>     public</a:t>
            </a:r>
            <a:r>
              <a:rPr lang="en-US" altLang="zh-CN" sz="1400" dirty="0" smtClean="0"/>
              <a:t> </a:t>
            </a:r>
            <a:r>
              <a:rPr lang="en-US" altLang="zh-CN" sz="1400" b="1" dirty="0" err="1" smtClean="0"/>
              <a:t>int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getData</a:t>
            </a:r>
            <a:r>
              <a:rPr lang="en-US" altLang="zh-CN" sz="1400" dirty="0" smtClean="0"/>
              <a:t>() {</a:t>
            </a:r>
            <a:endParaRPr lang="zh-CN" altLang="zh-CN" sz="1400" dirty="0" smtClean="0"/>
          </a:p>
          <a:p>
            <a:r>
              <a:rPr lang="en-US" altLang="zh-CN" sz="1400" dirty="0" smtClean="0"/>
              <a:t>		</a:t>
            </a:r>
            <a:r>
              <a:rPr lang="en-US" altLang="zh-CN" sz="1400" b="1" dirty="0" smtClean="0"/>
              <a:t>return</a:t>
            </a:r>
            <a:r>
              <a:rPr lang="en-US" altLang="zh-CN" sz="1400" dirty="0" smtClean="0"/>
              <a:t> data;</a:t>
            </a:r>
            <a:endParaRPr lang="zh-CN" altLang="zh-CN" sz="1400" dirty="0" smtClean="0"/>
          </a:p>
          <a:p>
            <a:r>
              <a:rPr lang="en-US" altLang="zh-CN" sz="1400" dirty="0" smtClean="0"/>
              <a:t>	}</a:t>
            </a:r>
            <a:endParaRPr lang="zh-CN" altLang="zh-CN" sz="1400" dirty="0" smtClean="0"/>
          </a:p>
          <a:p>
            <a:r>
              <a:rPr lang="en-US" altLang="zh-CN" sz="1400" dirty="0" smtClean="0"/>
              <a:t>	</a:t>
            </a:r>
            <a:r>
              <a:rPr lang="en-US" altLang="zh-CN" sz="1400" b="1" dirty="0" smtClean="0"/>
              <a:t>public</a:t>
            </a:r>
            <a:r>
              <a:rPr lang="en-US" altLang="zh-CN" sz="1400" dirty="0" smtClean="0"/>
              <a:t> </a:t>
            </a:r>
            <a:r>
              <a:rPr lang="en-US" altLang="zh-CN" sz="1400" b="1" dirty="0" smtClean="0"/>
              <a:t>void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setData</a:t>
            </a:r>
            <a:r>
              <a:rPr lang="en-US" altLang="zh-CN" sz="1400" dirty="0" smtClean="0"/>
              <a:t>(</a:t>
            </a:r>
            <a:r>
              <a:rPr lang="en-US" altLang="zh-CN" sz="1400" b="1" dirty="0" err="1" smtClean="0"/>
              <a:t>int</a:t>
            </a:r>
            <a:r>
              <a:rPr lang="en-US" altLang="zh-CN" sz="1400" dirty="0" smtClean="0"/>
              <a:t> data) {</a:t>
            </a:r>
            <a:endParaRPr lang="zh-CN" altLang="zh-CN" sz="1400" dirty="0" smtClean="0"/>
          </a:p>
          <a:p>
            <a:r>
              <a:rPr lang="en-US" altLang="zh-CN" sz="1400" dirty="0" smtClean="0"/>
              <a:t>		</a:t>
            </a:r>
            <a:r>
              <a:rPr lang="en-US" altLang="zh-CN" sz="1400" b="1" dirty="0" err="1" smtClean="0"/>
              <a:t>this</a:t>
            </a:r>
            <a:r>
              <a:rPr lang="en-US" altLang="zh-CN" sz="1400" dirty="0" err="1" smtClean="0"/>
              <a:t>.data</a:t>
            </a:r>
            <a:r>
              <a:rPr lang="en-US" altLang="zh-CN" sz="1400" dirty="0" smtClean="0"/>
              <a:t> = data;</a:t>
            </a:r>
            <a:endParaRPr lang="zh-CN" altLang="zh-CN" sz="1400" dirty="0" smtClean="0"/>
          </a:p>
          <a:p>
            <a:r>
              <a:rPr lang="en-US" altLang="zh-CN" sz="1400" dirty="0" smtClean="0"/>
              <a:t>	}</a:t>
            </a:r>
            <a:endParaRPr lang="zh-CN" altLang="zh-CN" sz="1400" dirty="0" smtClean="0"/>
          </a:p>
          <a:p>
            <a:r>
              <a:rPr lang="en-US" altLang="zh-CN" sz="1400" b="1" dirty="0" smtClean="0"/>
              <a:t>     public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LinkedQueue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getNext</a:t>
            </a:r>
            <a:r>
              <a:rPr lang="en-US" altLang="zh-CN" sz="1400" dirty="0" smtClean="0"/>
              <a:t>() {</a:t>
            </a:r>
            <a:endParaRPr lang="zh-CN" altLang="zh-CN" sz="1400" dirty="0" smtClean="0"/>
          </a:p>
          <a:p>
            <a:r>
              <a:rPr lang="en-US" altLang="zh-CN" sz="1400" dirty="0" smtClean="0"/>
              <a:t>		</a:t>
            </a:r>
            <a:r>
              <a:rPr lang="en-US" altLang="zh-CN" sz="1400" b="1" dirty="0" smtClean="0"/>
              <a:t>return</a:t>
            </a:r>
            <a:r>
              <a:rPr lang="en-US" altLang="zh-CN" sz="1400" dirty="0" smtClean="0"/>
              <a:t> next;</a:t>
            </a:r>
            <a:endParaRPr lang="zh-CN" altLang="zh-CN" sz="1400" dirty="0" smtClean="0"/>
          </a:p>
          <a:p>
            <a:r>
              <a:rPr lang="en-US" altLang="zh-CN" sz="1400" dirty="0" smtClean="0"/>
              <a:t>	}</a:t>
            </a:r>
            <a:endParaRPr lang="zh-CN" altLang="zh-CN" sz="1400" dirty="0" smtClean="0"/>
          </a:p>
          <a:p>
            <a:r>
              <a:rPr lang="en-US" altLang="zh-CN" sz="1400" dirty="0" smtClean="0"/>
              <a:t>	</a:t>
            </a:r>
            <a:r>
              <a:rPr lang="en-US" altLang="zh-CN" sz="1400" b="1" dirty="0" smtClean="0"/>
              <a:t>public</a:t>
            </a:r>
            <a:r>
              <a:rPr lang="en-US" altLang="zh-CN" sz="1400" dirty="0" smtClean="0"/>
              <a:t> </a:t>
            </a:r>
            <a:r>
              <a:rPr lang="en-US" altLang="zh-CN" sz="1400" b="1" dirty="0" smtClean="0"/>
              <a:t>void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setNext</a:t>
            </a:r>
            <a:r>
              <a:rPr lang="en-US" altLang="zh-CN" sz="1400" dirty="0" smtClean="0"/>
              <a:t>(</a:t>
            </a:r>
            <a:r>
              <a:rPr lang="en-US" altLang="zh-CN" sz="1400" dirty="0" err="1" smtClean="0"/>
              <a:t>LinkedQueue</a:t>
            </a:r>
            <a:r>
              <a:rPr lang="en-US" altLang="zh-CN" sz="1400" dirty="0" smtClean="0"/>
              <a:t> next) {</a:t>
            </a:r>
            <a:endParaRPr lang="zh-CN" altLang="zh-CN" sz="1400" dirty="0" smtClean="0"/>
          </a:p>
          <a:p>
            <a:r>
              <a:rPr lang="en-US" altLang="zh-CN" sz="1400" dirty="0" smtClean="0"/>
              <a:t>		</a:t>
            </a:r>
            <a:r>
              <a:rPr lang="en-US" altLang="zh-CN" sz="1400" b="1" dirty="0" err="1" smtClean="0"/>
              <a:t>this</a:t>
            </a:r>
            <a:r>
              <a:rPr lang="en-US" altLang="zh-CN" sz="1400" dirty="0" err="1" smtClean="0"/>
              <a:t>.next</a:t>
            </a:r>
            <a:r>
              <a:rPr lang="en-US" altLang="zh-CN" sz="1400" dirty="0" smtClean="0"/>
              <a:t> = next;</a:t>
            </a:r>
            <a:endParaRPr lang="zh-CN" altLang="zh-CN" sz="1400" dirty="0" smtClean="0"/>
          </a:p>
          <a:p>
            <a:r>
              <a:rPr lang="en-US" altLang="zh-CN" sz="1400" dirty="0" smtClean="0"/>
              <a:t>	}</a:t>
            </a:r>
            <a:endParaRPr lang="zh-CN" altLang="zh-CN" sz="1400" dirty="0" smtClean="0"/>
          </a:p>
          <a:p>
            <a:r>
              <a:rPr lang="en-US" altLang="zh-CN" sz="1400" dirty="0" smtClean="0"/>
              <a:t>}</a:t>
            </a:r>
            <a:endParaRPr lang="zh-CN" altLang="zh-CN" sz="1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队列的链式存储结构及其算法实现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868016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3</a:t>
            </a:r>
            <a:r>
              <a:rPr lang="zh-CN" altLang="zh-CN" sz="1600" b="1" dirty="0" smtClean="0"/>
              <a:t>．链队列的</a:t>
            </a:r>
            <a:r>
              <a:rPr lang="zh-CN" altLang="zh-CN" sz="1600" b="1" dirty="0" smtClean="0"/>
              <a:t>基本运算</a:t>
            </a:r>
            <a:endParaRPr lang="en-US" altLang="zh-CN" sz="1600" b="1" dirty="0" smtClean="0"/>
          </a:p>
          <a:p>
            <a:endParaRPr lang="zh-CN" altLang="zh-CN" sz="1600" b="1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）初始化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initQueue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将链队列置空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front </a:t>
            </a:r>
            <a:r>
              <a:rPr lang="en-US" altLang="zh-CN" sz="1600" dirty="0" smtClean="0"/>
              <a:t>= rear = </a:t>
            </a:r>
            <a:r>
              <a:rPr lang="en-US" altLang="zh-CN" sz="1600" b="1" dirty="0" smtClean="0"/>
              <a:t>null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</a:p>
          <a:p>
            <a:endParaRPr lang="zh-CN" altLang="zh-CN" sz="1600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zh-CN" sz="1600" dirty="0" smtClean="0"/>
              <a:t>）判队</a:t>
            </a:r>
            <a:r>
              <a:rPr lang="zh-CN" altLang="zh-CN" sz="1600" dirty="0" smtClean="0"/>
              <a:t>空</a:t>
            </a:r>
            <a:endParaRPr lang="zh-CN" altLang="zh-CN" sz="1600" dirty="0" smtClean="0"/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err="1" smtClean="0"/>
              <a:t>boolean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queueEmpty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判断一个队列是否为空，若空，返回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return</a:t>
            </a:r>
            <a:r>
              <a:rPr lang="en-US" altLang="zh-CN" sz="1600" dirty="0" smtClean="0"/>
              <a:t> (count==0);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</a:p>
          <a:p>
            <a:endParaRPr lang="en-US" altLang="zh-CN" sz="1600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zh-CN" sz="1600" dirty="0" smtClean="0"/>
              <a:t>）入队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 </a:t>
            </a:r>
            <a:r>
              <a:rPr lang="en-US" altLang="zh-CN" sz="1600" dirty="0" err="1" smtClean="0"/>
              <a:t>enQueue</a:t>
            </a:r>
            <a:r>
              <a:rPr lang="en-US" altLang="zh-CN" sz="1600" dirty="0" smtClean="0"/>
              <a:t>(</a:t>
            </a:r>
            <a:r>
              <a:rPr lang="en-US" altLang="zh-CN" sz="1600" dirty="0" err="1" smtClean="0"/>
              <a:t>LinkedQueue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newNode</a:t>
            </a:r>
            <a:r>
              <a:rPr lang="en-US" altLang="zh-CN" sz="1600" dirty="0" smtClean="0"/>
              <a:t>) {</a:t>
            </a:r>
            <a:endParaRPr lang="zh-CN" altLang="zh-CN" sz="1600" dirty="0" smtClean="0"/>
          </a:p>
          <a:p>
            <a:r>
              <a:rPr lang="en-US" altLang="zh-CN" sz="1600" dirty="0" smtClean="0"/>
              <a:t>	// </a:t>
            </a:r>
            <a:r>
              <a:rPr lang="zh-CN" altLang="zh-CN" sz="1600" dirty="0" smtClean="0"/>
              <a:t>入队操作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dirty="0" err="1" smtClean="0"/>
              <a:t>rear.setNext</a:t>
            </a:r>
            <a:r>
              <a:rPr lang="en-US" altLang="zh-CN" sz="1600" dirty="0" smtClean="0"/>
              <a:t>(</a:t>
            </a:r>
            <a:r>
              <a:rPr lang="en-US" altLang="zh-CN" sz="1600" dirty="0" err="1" smtClean="0"/>
              <a:t>newNode</a:t>
            </a:r>
            <a:r>
              <a:rPr lang="en-US" altLang="zh-CN" sz="1600" dirty="0" smtClean="0"/>
              <a:t>);</a:t>
            </a:r>
            <a:endParaRPr lang="zh-CN" altLang="zh-CN" sz="1600" dirty="0" smtClean="0"/>
          </a:p>
          <a:p>
            <a:r>
              <a:rPr lang="en-US" altLang="zh-CN" sz="1600" dirty="0" smtClean="0"/>
              <a:t>	rear=</a:t>
            </a:r>
            <a:r>
              <a:rPr lang="en-US" altLang="zh-CN" sz="1600" dirty="0" err="1" smtClean="0"/>
              <a:t>newNode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r>
              <a:rPr lang="en-US" altLang="zh-CN" sz="1600" dirty="0" smtClean="0"/>
              <a:t>	count++;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队列的链式存储结构及其算法实现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868016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1600" b="1" dirty="0" smtClean="0"/>
              <a:t>3</a:t>
            </a:r>
            <a:r>
              <a:rPr lang="zh-CN" altLang="zh-CN" sz="1600" b="1" dirty="0" smtClean="0"/>
              <a:t>．链队列的</a:t>
            </a:r>
            <a:r>
              <a:rPr lang="zh-CN" altLang="zh-CN" sz="1600" b="1" dirty="0" smtClean="0"/>
              <a:t>基本运算</a:t>
            </a:r>
            <a:endParaRPr lang="en-US" altLang="zh-CN" sz="1600" b="1" dirty="0" smtClean="0"/>
          </a:p>
          <a:p>
            <a:endParaRPr lang="zh-CN" altLang="zh-CN" sz="1600" b="1" dirty="0" smtClean="0"/>
          </a:p>
          <a:p>
            <a:r>
              <a:rPr lang="zh-CN" altLang="zh-CN" sz="1600" dirty="0" smtClean="0"/>
              <a:t>（</a:t>
            </a:r>
            <a:r>
              <a:rPr lang="en-US" altLang="zh-CN" sz="1600" dirty="0" smtClean="0"/>
              <a:t>4</a:t>
            </a:r>
            <a:r>
              <a:rPr lang="zh-CN" altLang="zh-CN" sz="1600" dirty="0" smtClean="0"/>
              <a:t>）出队</a:t>
            </a:r>
          </a:p>
          <a:p>
            <a:r>
              <a:rPr lang="en-US" altLang="zh-CN" sz="1600" b="1" dirty="0" smtClean="0"/>
              <a:t>public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/>
              <a:t>void </a:t>
            </a:r>
            <a:r>
              <a:rPr lang="en-US" altLang="zh-CN" sz="1600" dirty="0" err="1" smtClean="0"/>
              <a:t>deQueue</a:t>
            </a:r>
            <a:r>
              <a:rPr lang="en-US" altLang="zh-CN" sz="1600" dirty="0" smtClean="0"/>
              <a:t>() {</a:t>
            </a:r>
            <a:endParaRPr lang="zh-CN" altLang="zh-CN" sz="1600" dirty="0" smtClean="0"/>
          </a:p>
          <a:p>
            <a:r>
              <a:rPr lang="en-US" altLang="zh-CN" sz="1600" dirty="0" smtClean="0"/>
              <a:t>	//</a:t>
            </a:r>
            <a:r>
              <a:rPr lang="zh-CN" altLang="zh-CN" sz="1600" dirty="0" smtClean="0"/>
              <a:t>出队操作</a:t>
            </a:r>
          </a:p>
          <a:p>
            <a:r>
              <a:rPr lang="en-US" altLang="zh-CN" sz="1600" dirty="0" smtClean="0"/>
              <a:t>	</a:t>
            </a:r>
            <a:r>
              <a:rPr lang="en-US" altLang="zh-CN" sz="1600" dirty="0" err="1" smtClean="0"/>
              <a:t>LinkedQueue</a:t>
            </a:r>
            <a:r>
              <a:rPr lang="en-US" altLang="zh-CN" sz="1600" dirty="0" smtClean="0"/>
              <a:t> q;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if</a:t>
            </a:r>
            <a:r>
              <a:rPr lang="en-US" altLang="zh-CN" sz="1600" dirty="0" smtClean="0"/>
              <a:t> (</a:t>
            </a:r>
            <a:r>
              <a:rPr lang="en-US" altLang="zh-CN" sz="1600" dirty="0" err="1" smtClean="0"/>
              <a:t>queueEmpty</a:t>
            </a:r>
            <a:r>
              <a:rPr lang="en-US" altLang="zh-CN" sz="1600" dirty="0" smtClean="0"/>
              <a:t>())//</a:t>
            </a:r>
            <a:r>
              <a:rPr lang="zh-CN" altLang="zh-CN" sz="1600" dirty="0" smtClean="0"/>
              <a:t>判队空</a:t>
            </a:r>
          </a:p>
          <a:p>
            <a:r>
              <a:rPr lang="en-US" altLang="zh-CN" sz="1600" dirty="0" smtClean="0"/>
              <a:t>		</a:t>
            </a:r>
            <a:r>
              <a:rPr lang="en-US" altLang="zh-CN" sz="1600" dirty="0" err="1" smtClean="0"/>
              <a:t>System.</a:t>
            </a:r>
            <a:r>
              <a:rPr lang="en-US" altLang="zh-CN" sz="1600" i="1" dirty="0" err="1" smtClean="0"/>
              <a:t>out</a:t>
            </a:r>
            <a:r>
              <a:rPr lang="en-US" altLang="zh-CN" sz="1600" dirty="0" err="1" smtClean="0"/>
              <a:t>.println</a:t>
            </a:r>
            <a:r>
              <a:rPr lang="en-US" altLang="zh-CN" sz="1600" dirty="0" smtClean="0"/>
              <a:t>("</a:t>
            </a:r>
            <a:r>
              <a:rPr lang="zh-CN" altLang="zh-CN" sz="1600" dirty="0" smtClean="0"/>
              <a:t>队列为空</a:t>
            </a:r>
            <a:r>
              <a:rPr lang="en-US" altLang="zh-CN" sz="1600" dirty="0" smtClean="0"/>
              <a:t>");//</a:t>
            </a:r>
            <a:r>
              <a:rPr lang="zh-CN" altLang="zh-CN" sz="1600" dirty="0" smtClean="0"/>
              <a:t>返回出错信息，退出运行</a:t>
            </a:r>
          </a:p>
          <a:p>
            <a:r>
              <a:rPr lang="en-US" altLang="zh-CN" sz="1600" dirty="0" smtClean="0"/>
              <a:t>	else{</a:t>
            </a:r>
            <a:endParaRPr lang="zh-CN" altLang="zh-CN" sz="1600" dirty="0" smtClean="0"/>
          </a:p>
          <a:p>
            <a:r>
              <a:rPr lang="en-US" altLang="zh-CN" sz="1600" dirty="0" smtClean="0"/>
              <a:t>		q =front;</a:t>
            </a:r>
            <a:endParaRPr lang="zh-CN" altLang="zh-CN" sz="1600" dirty="0" smtClean="0"/>
          </a:p>
          <a:p>
            <a:r>
              <a:rPr lang="en-US" altLang="zh-CN" sz="1600" dirty="0" smtClean="0"/>
              <a:t>		front = </a:t>
            </a:r>
            <a:r>
              <a:rPr lang="en-US" altLang="zh-CN" sz="1600" dirty="0" err="1" smtClean="0"/>
              <a:t>front.getNext</a:t>
            </a:r>
            <a:r>
              <a:rPr lang="en-US" altLang="zh-CN" sz="1600" dirty="0" smtClean="0"/>
              <a:t>();</a:t>
            </a:r>
            <a:endParaRPr lang="zh-CN" altLang="zh-CN" sz="1600" dirty="0" smtClean="0"/>
          </a:p>
          <a:p>
            <a:r>
              <a:rPr lang="en-US" altLang="zh-CN" sz="1600" dirty="0" smtClean="0"/>
              <a:t>		</a:t>
            </a:r>
            <a:r>
              <a:rPr lang="en-US" altLang="zh-CN" sz="1600" b="1" dirty="0" smtClean="0"/>
              <a:t>if</a:t>
            </a:r>
            <a:r>
              <a:rPr lang="en-US" altLang="zh-CN" sz="1600" dirty="0" smtClean="0"/>
              <a:t>(front==rear)rear=front;</a:t>
            </a:r>
            <a:endParaRPr lang="zh-CN" altLang="zh-CN" sz="1600" dirty="0" smtClean="0"/>
          </a:p>
          <a:p>
            <a:r>
              <a:rPr lang="en-US" altLang="zh-CN" sz="1600" dirty="0" smtClean="0"/>
              <a:t>		count--;</a:t>
            </a:r>
            <a:endParaRPr lang="zh-CN" altLang="zh-CN" sz="1600" dirty="0" smtClean="0"/>
          </a:p>
          <a:p>
            <a:r>
              <a:rPr lang="en-US" altLang="zh-CN" sz="1600" dirty="0" smtClean="0"/>
              <a:t>	</a:t>
            </a:r>
            <a:r>
              <a:rPr lang="en-US" altLang="zh-CN" sz="1600" b="1" dirty="0" smtClean="0"/>
              <a:t>}</a:t>
            </a:r>
            <a:endParaRPr lang="zh-CN" altLang="zh-CN" sz="1600" dirty="0" smtClean="0"/>
          </a:p>
          <a:p>
            <a:r>
              <a:rPr lang="en-US" altLang="zh-CN" sz="1600" dirty="0" smtClean="0"/>
              <a:t>}</a:t>
            </a:r>
            <a:endParaRPr lang="zh-CN" altLang="zh-CN" sz="1600" dirty="0" smtClean="0"/>
          </a:p>
          <a:p>
            <a:r>
              <a:rPr lang="zh-CN" altLang="zh-CN" sz="1600" b="1" dirty="0" smtClean="0"/>
              <a:t>以上运算都没有涉及任何循环语句，因此，时间复杂度均是</a:t>
            </a:r>
            <a:r>
              <a:rPr lang="en-US" altLang="zh-CN" sz="1600" b="1" dirty="0" smtClean="0"/>
              <a:t>O</a:t>
            </a:r>
            <a:r>
              <a:rPr lang="zh-CN" altLang="zh-CN" sz="1600" b="1" dirty="0" smtClean="0"/>
              <a:t>（</a:t>
            </a: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）</a:t>
            </a:r>
            <a:r>
              <a:rPr lang="zh-CN" altLang="zh-CN" sz="1600" b="1" dirty="0" smtClean="0"/>
              <a:t>。</a:t>
            </a:r>
            <a:endParaRPr lang="en-US" altLang="zh-CN" sz="1600" b="1" dirty="0" smtClean="0"/>
          </a:p>
          <a:p>
            <a:endParaRPr lang="zh-CN" altLang="zh-CN" sz="1600" b="1" dirty="0"/>
          </a:p>
        </p:txBody>
      </p:sp>
      <p:sp>
        <p:nvSpPr>
          <p:cNvPr id="62" name="矩形 61"/>
          <p:cNvSpPr/>
          <p:nvPr/>
        </p:nvSpPr>
        <p:spPr>
          <a:xfrm>
            <a:off x="188843" y="4878242"/>
            <a:ext cx="8587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注意：</a:t>
            </a:r>
          </a:p>
          <a:p>
            <a:r>
              <a:rPr lang="zh-CN" altLang="zh-CN" dirty="0" smtClean="0"/>
              <a:t>①和链栈类似，无须考虑判队满的运算及上溢。</a:t>
            </a:r>
          </a:p>
          <a:p>
            <a:r>
              <a:rPr lang="zh-CN" altLang="zh-CN" dirty="0" smtClean="0"/>
              <a:t>②在出队算法中，一般只需修改队头指针。但当原队中只有一个结点时，该结点既就是队尾，故删去此结点时亦需修改尾指针，且删去此结点后队列变空。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3.3.4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队列在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类库中的实现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868016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/>
              <a:t>在</a:t>
            </a:r>
            <a:r>
              <a:rPr lang="en-US" altLang="zh-CN" sz="1600" dirty="0" smtClean="0"/>
              <a:t>JAVA 5</a:t>
            </a:r>
            <a:r>
              <a:rPr lang="zh-CN" altLang="zh-CN" sz="1600" dirty="0" smtClean="0"/>
              <a:t>以后的版本中，新增了</a:t>
            </a:r>
            <a:r>
              <a:rPr lang="en-US" altLang="zh-CN" sz="1600" dirty="0" err="1" smtClean="0"/>
              <a:t>java.util.Queue</a:t>
            </a:r>
            <a:r>
              <a:rPr lang="zh-CN" altLang="zh-CN" sz="1600" dirty="0" smtClean="0"/>
              <a:t>接口。该接口扩展了</a:t>
            </a:r>
            <a:r>
              <a:rPr lang="en-US" altLang="zh-CN" sz="1600" dirty="0" err="1" smtClean="0"/>
              <a:t>java.util.Collection</a:t>
            </a:r>
            <a:r>
              <a:rPr lang="zh-CN" altLang="zh-CN" sz="1600" dirty="0" smtClean="0"/>
              <a:t>接口，用于支持队列的常见操作。另外，</a:t>
            </a:r>
            <a:r>
              <a:rPr lang="en-US" altLang="zh-CN" sz="1600" dirty="0" err="1" smtClean="0"/>
              <a:t>java.util.LinkedList</a:t>
            </a:r>
            <a:r>
              <a:rPr lang="zh-CN" altLang="zh-CN" sz="1600" dirty="0" smtClean="0"/>
              <a:t>类实现了</a:t>
            </a:r>
            <a:r>
              <a:rPr lang="en-US" altLang="zh-CN" sz="1600" dirty="0" smtClean="0"/>
              <a:t>Queue</a:t>
            </a:r>
            <a:r>
              <a:rPr lang="zh-CN" altLang="zh-CN" sz="1600" dirty="0" smtClean="0"/>
              <a:t>接口，因此，可以把</a:t>
            </a:r>
            <a:r>
              <a:rPr lang="en-US" altLang="zh-CN" sz="1600" dirty="0" err="1" smtClean="0"/>
              <a:t>LinkedList</a:t>
            </a:r>
            <a:r>
              <a:rPr lang="zh-CN" altLang="zh-CN" sz="1600" dirty="0" smtClean="0"/>
              <a:t>类当成队列结构来使用。常用成员方法如下：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</a:t>
            </a:r>
            <a:r>
              <a:rPr lang="en-US" altLang="zh-CN" sz="1600" dirty="0" err="1" smtClean="0"/>
              <a:t>boolean</a:t>
            </a:r>
            <a:r>
              <a:rPr lang="en-US" altLang="zh-CN" sz="1600" dirty="0" smtClean="0"/>
              <a:t> add(Object </a:t>
            </a:r>
            <a:r>
              <a:rPr lang="en-US" altLang="zh-CN" sz="1600" dirty="0" err="1" smtClean="0"/>
              <a:t>obj</a:t>
            </a:r>
            <a:r>
              <a:rPr lang="en-US" altLang="zh-CN" sz="1600" dirty="0" smtClean="0"/>
              <a:t>) 	//</a:t>
            </a:r>
            <a:r>
              <a:rPr lang="zh-CN" altLang="zh-CN" sz="1600" dirty="0" smtClean="0"/>
              <a:t>在队尾添加一个元素，成功返回</a:t>
            </a:r>
            <a:r>
              <a:rPr lang="en-US" altLang="zh-CN" sz="1600" dirty="0" smtClean="0"/>
              <a:t>true,</a:t>
            </a:r>
            <a:r>
              <a:rPr lang="zh-CN" altLang="zh-CN" sz="1600" dirty="0" smtClean="0"/>
              <a:t>否则返回</a:t>
            </a:r>
            <a:r>
              <a:rPr lang="en-US" altLang="zh-CN" sz="1600" dirty="0" smtClean="0"/>
              <a:t>false</a:t>
            </a:r>
            <a:endParaRPr lang="zh-CN" altLang="zh-CN" sz="1600" dirty="0" smtClean="0"/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</a:t>
            </a:r>
            <a:r>
              <a:rPr lang="en-US" altLang="zh-CN" sz="1600" dirty="0" err="1" smtClean="0"/>
              <a:t>boolean</a:t>
            </a:r>
            <a:r>
              <a:rPr lang="en-US" altLang="zh-CN" sz="1600" dirty="0" smtClean="0"/>
              <a:t> offer(Object </a:t>
            </a:r>
            <a:r>
              <a:rPr lang="en-US" altLang="zh-CN" sz="1600" dirty="0" err="1" smtClean="0"/>
              <a:t>obj</a:t>
            </a:r>
            <a:r>
              <a:rPr lang="en-US" altLang="zh-CN" sz="1600" dirty="0" smtClean="0"/>
              <a:t>) 	//</a:t>
            </a:r>
            <a:r>
              <a:rPr lang="zh-CN" altLang="zh-CN" sz="1600" dirty="0" smtClean="0"/>
              <a:t>在队尾添加一个元素，成功返回</a:t>
            </a:r>
            <a:r>
              <a:rPr lang="en-US" altLang="zh-CN" sz="1600" dirty="0" smtClean="0"/>
              <a:t>true,</a:t>
            </a:r>
            <a:r>
              <a:rPr lang="zh-CN" altLang="zh-CN" sz="1600" dirty="0" smtClean="0"/>
              <a:t>否则返回</a:t>
            </a:r>
            <a:r>
              <a:rPr lang="en-US" altLang="zh-CN" sz="1600" dirty="0" smtClean="0"/>
              <a:t>false</a:t>
            </a:r>
            <a:endParaRPr lang="zh-CN" altLang="zh-CN" sz="1600" dirty="0" smtClean="0"/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</a:t>
            </a:r>
            <a:r>
              <a:rPr lang="en-US" altLang="zh-CN" sz="1600" dirty="0" err="1" smtClean="0"/>
              <a:t>boolean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addLast</a:t>
            </a:r>
            <a:r>
              <a:rPr lang="en-US" altLang="zh-CN" sz="1600" dirty="0" smtClean="0"/>
              <a:t>(Object </a:t>
            </a:r>
            <a:r>
              <a:rPr lang="en-US" altLang="zh-CN" sz="1600" dirty="0" err="1" smtClean="0"/>
              <a:t>obj</a:t>
            </a:r>
            <a:r>
              <a:rPr lang="en-US" altLang="zh-CN" sz="1600" dirty="0" smtClean="0"/>
              <a:t>)	//</a:t>
            </a:r>
            <a:r>
              <a:rPr lang="zh-CN" altLang="zh-CN" sz="1600" dirty="0" smtClean="0"/>
              <a:t>在队尾添加一个元素，无返回值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Object </a:t>
            </a:r>
            <a:r>
              <a:rPr lang="en-US" altLang="zh-CN" sz="1600" dirty="0" err="1" smtClean="0"/>
              <a:t>removeFisrt</a:t>
            </a:r>
            <a:r>
              <a:rPr lang="en-US" altLang="zh-CN" sz="1600" dirty="0" smtClean="0"/>
              <a:t>()	//</a:t>
            </a:r>
            <a:r>
              <a:rPr lang="zh-CN" altLang="zh-CN" sz="1600" dirty="0" smtClean="0"/>
              <a:t>删除并返回表头元素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Object remove ( ) 	//</a:t>
            </a:r>
            <a:r>
              <a:rPr lang="zh-CN" altLang="zh-CN" sz="1600" dirty="0" smtClean="0"/>
              <a:t>删除并返回队头元素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Object poll ( ) 	//</a:t>
            </a:r>
            <a:r>
              <a:rPr lang="zh-CN" altLang="zh-CN" sz="1600" dirty="0" smtClean="0"/>
              <a:t>删除并返回队头元素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Object element ( ) 	//</a:t>
            </a:r>
            <a:r>
              <a:rPr lang="zh-CN" altLang="zh-CN" sz="1600" dirty="0" smtClean="0"/>
              <a:t>返回队头元素，不删除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public Object peek ( ) 	//</a:t>
            </a:r>
            <a:r>
              <a:rPr lang="zh-CN" altLang="zh-CN" sz="1600" dirty="0" smtClean="0"/>
              <a:t>返回队头元素，不删除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栈的应用实例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868016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/>
              <a:t>【例</a:t>
            </a:r>
            <a:r>
              <a:rPr lang="en-US" altLang="zh-CN" sz="1600" dirty="0" smtClean="0"/>
              <a:t>3.1</a:t>
            </a:r>
            <a:r>
              <a:rPr lang="zh-CN" altLang="zh-CN" sz="1600" dirty="0" smtClean="0"/>
              <a:t>】利用顺序栈实现 数制转换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【问题描述】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要将一个十进制数</a:t>
            </a:r>
            <a:r>
              <a:rPr lang="en-US" altLang="zh-CN" sz="1600" dirty="0" smtClean="0"/>
              <a:t>N</a:t>
            </a:r>
            <a:r>
              <a:rPr lang="zh-CN" altLang="zh-CN" sz="1600" dirty="0" smtClean="0"/>
              <a:t>转换为</a:t>
            </a:r>
            <a:r>
              <a:rPr lang="en-US" altLang="zh-CN" sz="1600" dirty="0" smtClean="0"/>
              <a:t>d</a:t>
            </a:r>
            <a:r>
              <a:rPr lang="zh-CN" altLang="zh-CN" sz="1600" dirty="0" smtClean="0"/>
              <a:t>进制数。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【算法思想】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其解决方法很多，其中一个简单算法基于下列原理：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N=(N / d)*</a:t>
            </a:r>
            <a:r>
              <a:rPr lang="en-US" altLang="zh-CN" sz="1600" dirty="0" err="1" smtClean="0"/>
              <a:t>d+N</a:t>
            </a:r>
            <a:r>
              <a:rPr lang="en-US" altLang="zh-CN" sz="1600" dirty="0" smtClean="0"/>
              <a:t> % d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转换算法就是重复下述两步，直到</a:t>
            </a:r>
            <a:r>
              <a:rPr lang="en-US" altLang="zh-CN" sz="1600" dirty="0" smtClean="0"/>
              <a:t>N</a:t>
            </a:r>
            <a:r>
              <a:rPr lang="zh-CN" altLang="zh-CN" sz="1600" dirty="0" smtClean="0"/>
              <a:t>等于零。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步骤一：</a:t>
            </a:r>
            <a:r>
              <a:rPr lang="en-US" altLang="zh-CN" sz="1600" dirty="0" smtClean="0"/>
              <a:t>X= N % d </a:t>
            </a:r>
            <a:r>
              <a:rPr lang="zh-CN" altLang="zh-CN" sz="1600" dirty="0" smtClean="0"/>
              <a:t>（其中</a:t>
            </a:r>
            <a:r>
              <a:rPr lang="en-US" altLang="zh-CN" sz="1600" dirty="0" smtClean="0"/>
              <a:t>%</a:t>
            </a:r>
            <a:r>
              <a:rPr lang="zh-CN" altLang="zh-CN" sz="1600" dirty="0" smtClean="0"/>
              <a:t>为求余运算）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步骤二：</a:t>
            </a:r>
            <a:r>
              <a:rPr lang="en-US" altLang="zh-CN" sz="1600" dirty="0" smtClean="0"/>
              <a:t>N= N / d </a:t>
            </a:r>
            <a:r>
              <a:rPr lang="zh-CN" altLang="zh-CN" sz="1600" dirty="0" smtClean="0"/>
              <a:t>（其中</a:t>
            </a:r>
            <a:r>
              <a:rPr lang="en-US" altLang="zh-CN" sz="1600" dirty="0" smtClean="0"/>
              <a:t>/</a:t>
            </a:r>
            <a:r>
              <a:rPr lang="zh-CN" altLang="zh-CN" sz="1600" dirty="0" smtClean="0"/>
              <a:t>为整除运算）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例如，</a:t>
            </a:r>
            <a:r>
              <a:rPr lang="en-US" altLang="zh-CN" sz="1600" dirty="0" smtClean="0"/>
              <a:t>(1978)</a:t>
            </a:r>
            <a:r>
              <a:rPr lang="en-US" altLang="zh-CN" sz="1600" baseline="-25000" dirty="0" smtClean="0"/>
              <a:t>10</a:t>
            </a:r>
            <a:r>
              <a:rPr lang="en-US" altLang="zh-CN" sz="1600" dirty="0" smtClean="0"/>
              <a:t>=(3672)</a:t>
            </a:r>
            <a:r>
              <a:rPr lang="en-US" altLang="zh-CN" sz="1600" baseline="-25000" dirty="0" smtClean="0"/>
              <a:t>8</a:t>
            </a:r>
            <a:r>
              <a:rPr lang="en-US" altLang="zh-CN" sz="1600" dirty="0" smtClean="0"/>
              <a:t>,</a:t>
            </a:r>
            <a:r>
              <a:rPr lang="zh-CN" altLang="zh-CN" sz="1600" dirty="0" smtClean="0"/>
              <a:t>其运算过程如图</a:t>
            </a:r>
            <a:r>
              <a:rPr lang="en-US" altLang="zh-CN" sz="1600" dirty="0" smtClean="0"/>
              <a:t>3.10</a:t>
            </a:r>
            <a:r>
              <a:rPr lang="zh-CN" altLang="zh-CN" sz="1600" dirty="0" smtClean="0"/>
              <a:t>所示</a:t>
            </a:r>
            <a:r>
              <a:rPr lang="zh-CN" altLang="zh-CN" sz="1600" dirty="0" smtClean="0"/>
              <a:t>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endParaRPr lang="zh-CN" altLang="zh-CN" sz="1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3853" y="1926328"/>
            <a:ext cx="362902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矩形 62"/>
          <p:cNvSpPr/>
          <p:nvPr/>
        </p:nvSpPr>
        <p:spPr>
          <a:xfrm>
            <a:off x="188842" y="4598650"/>
            <a:ext cx="8597347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/>
              <a:t>其计算过程是从低位到高位顺序产生，但在输出或打印时，应从高位到低位进行，顺序正好相反，因此在运算过程中，将得到的八进制各位数顺序进栈，再按出栈顺序输出即可。</a:t>
            </a:r>
            <a:endParaRPr lang="zh-CN" altLang="en-US" sz="16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栈的应用实例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868016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/>
              <a:t>【例</a:t>
            </a:r>
            <a:r>
              <a:rPr lang="en-US" altLang="zh-CN" sz="1600" dirty="0" smtClean="0"/>
              <a:t>3.2</a:t>
            </a:r>
            <a:r>
              <a:rPr lang="zh-CN" altLang="zh-CN" sz="1600" dirty="0" smtClean="0"/>
              <a:t>】利用</a:t>
            </a:r>
            <a:r>
              <a:rPr lang="en-US" altLang="zh-CN" sz="1600" dirty="0" smtClean="0"/>
              <a:t>Java</a:t>
            </a:r>
            <a:r>
              <a:rPr lang="zh-CN" altLang="zh-CN" sz="1600" dirty="0" smtClean="0"/>
              <a:t>中提供的</a:t>
            </a:r>
            <a:r>
              <a:rPr lang="en-US" altLang="zh-CN" sz="1600" dirty="0" smtClean="0"/>
              <a:t>Stack</a:t>
            </a:r>
            <a:r>
              <a:rPr lang="zh-CN" altLang="zh-CN" sz="1600" dirty="0" smtClean="0"/>
              <a:t>类实现 括号匹配问题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【问题描述】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假设表达式中包含三种括号：圆括号、方括号和花括号，它们可互相嵌套，要求他们在表达式中必须成对出现。如：</a:t>
            </a:r>
            <a:r>
              <a:rPr lang="en-US" altLang="zh-CN" sz="1600" dirty="0" smtClean="0"/>
              <a:t>([{ }]([ ]))</a:t>
            </a:r>
            <a:r>
              <a:rPr lang="zh-CN" altLang="zh-CN" sz="1600" dirty="0" smtClean="0"/>
              <a:t>或</a:t>
            </a:r>
            <a:r>
              <a:rPr lang="en-US" altLang="zh-CN" sz="1600" dirty="0" smtClean="0"/>
              <a:t>({([ ][( )])})</a:t>
            </a:r>
            <a:r>
              <a:rPr lang="zh-CN" altLang="zh-CN" sz="1600" dirty="0" smtClean="0"/>
              <a:t>等均为正确的格式，而</a:t>
            </a:r>
            <a:r>
              <a:rPr lang="en-US" altLang="zh-CN" sz="1600" dirty="0" smtClean="0"/>
              <a:t>{[ ]})}</a:t>
            </a:r>
            <a:r>
              <a:rPr lang="zh-CN" altLang="zh-CN" sz="1600" dirty="0" smtClean="0"/>
              <a:t>或</a:t>
            </a:r>
            <a:r>
              <a:rPr lang="en-US" altLang="zh-CN" sz="1600" dirty="0" smtClean="0"/>
              <a:t>{([( )]</a:t>
            </a:r>
            <a:r>
              <a:rPr lang="zh-CN" altLang="zh-CN" sz="1600" dirty="0" smtClean="0"/>
              <a:t>或</a:t>
            </a:r>
            <a:r>
              <a:rPr lang="en-US" altLang="zh-CN" sz="1600" dirty="0" smtClean="0"/>
              <a:t>([ ]))</a:t>
            </a:r>
            <a:r>
              <a:rPr lang="zh-CN" altLang="zh-CN" sz="1600" dirty="0" smtClean="0"/>
              <a:t>均为不正确的格式。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【算法思想】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在检验算法中可设置一个栈。每读入一个括号，若是左括号，则直接入栈，等待相匹配的同类右括号；若读入的是右括号，且与当前栈顶的左括号同类型，则二者匹配，将栈顶的左括号出栈，否则属于不合法的情况。另外，如果输入序列已读尽，而栈中仍有等待匹配的左括号，或者读入了一个右括号，而栈中已无等待匹配的左括号，均属不合法的情况。当输入序列和栈同时变为空时，说明所有括号完全匹配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3.4.2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队列的应用实例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868016"/>
            <a:ext cx="8696739" cy="3763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/>
              <a:t>【例</a:t>
            </a:r>
            <a:r>
              <a:rPr lang="en-US" altLang="zh-CN" sz="1600" dirty="0" smtClean="0"/>
              <a:t>3.3</a:t>
            </a:r>
            <a:r>
              <a:rPr lang="zh-CN" altLang="zh-CN" sz="1600" dirty="0" smtClean="0"/>
              <a:t>】舞伴问题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【问题描述】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假设在周末舞会上，男士们和女士们进入舞厅时，各自排成一队。跳舞开始时，依次从男队和女队的队头上各出一人配成舞伴。若两队初始人数不相同，则较长的那一队中未配对者等待下一轮舞曲。先入队的男士或女士亦先出队配成舞伴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【算法思想】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因此该问题具体有典型的先进先出特性，可用队列作为算法的数据结构。在算法中，假设男士和女士的记录存放在一个数组中作为输入，然后依次扫描该数组的各元素，并根据性别来决定是进入男队还是女队。当这两个队列构造完成之后，依次将两队当前的队头元素出队来配成舞伴，直至某队列变空为止。此时，若某队仍有等待配对者，算法输出此队列中等待者的人数及排在队头的等待者的名字，他（或她）将是下一轮舞曲开始时第一个可获得舞伴的人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2" y="414792"/>
            <a:ext cx="60050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1192696"/>
            <a:ext cx="8696739" cy="34389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 smtClean="0"/>
              <a:t>1</a:t>
            </a:r>
            <a:r>
              <a:rPr lang="zh-CN" altLang="zh-CN" sz="1600" dirty="0" smtClean="0"/>
              <a:t>．栈和队列是操作受限的线性表。栈只允许在表的一端（栈顶）做插入和删除操作，队列允许在表的一端（队尾）作插入操作，在另一端（队头）做删除操作。栈的特点是后进先出，队列的特点是先进先出。</a:t>
            </a:r>
          </a:p>
          <a:p>
            <a:pPr>
              <a:lnSpc>
                <a:spcPct val="200000"/>
              </a:lnSpc>
            </a:pPr>
            <a:r>
              <a:rPr lang="en-US" altLang="zh-CN" sz="1600" dirty="0" smtClean="0"/>
              <a:t>2</a:t>
            </a:r>
            <a:r>
              <a:rPr lang="zh-CN" altLang="zh-CN" sz="1600" dirty="0" smtClean="0"/>
              <a:t>．栈的实现可以使用顺序栈和链栈。在顺序栈中需要设置一个变量记录栈的位置（本书使用的是数组的下标），而在链栈中使用一个头指针指向栈顶元素。</a:t>
            </a:r>
          </a:p>
          <a:p>
            <a:pPr>
              <a:lnSpc>
                <a:spcPct val="200000"/>
              </a:lnSpc>
            </a:pPr>
            <a:r>
              <a:rPr lang="en-US" altLang="zh-CN" sz="1600" dirty="0" smtClean="0"/>
              <a:t>3</a:t>
            </a:r>
            <a:r>
              <a:rPr lang="zh-CN" altLang="zh-CN" sz="1600" dirty="0" smtClean="0"/>
              <a:t>．队列的实现可以使用顺序队列、循环队列和链队列。由于顺序队列会产生假溢出的问题，因此对于顺序表表示的队列通常使用循环队列。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32220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实例引入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1205946"/>
            <a:ext cx="8965096" cy="2103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zh-CN" sz="1600" b="1" dirty="0" smtClean="0">
                <a:latin typeface="+mn-lt"/>
                <a:ea typeface="+mn-ea"/>
                <a:cs typeface="+mn-cs"/>
              </a:rPr>
              <a:t>【实例</a:t>
            </a:r>
            <a:r>
              <a:rPr lang="en-US" altLang="zh-CN" sz="1600" b="1" dirty="0" smtClean="0">
                <a:latin typeface="+mn-lt"/>
                <a:ea typeface="+mn-ea"/>
                <a:cs typeface="+mn-cs"/>
              </a:rPr>
              <a:t>1</a:t>
            </a:r>
            <a:r>
              <a:rPr lang="zh-CN" altLang="zh-CN" sz="1600" b="1" dirty="0" smtClean="0">
                <a:latin typeface="+mn-lt"/>
                <a:ea typeface="+mn-ea"/>
                <a:cs typeface="+mn-cs"/>
              </a:rPr>
              <a:t>】栈的实例</a:t>
            </a: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+mn-lt"/>
                <a:ea typeface="+mn-ea"/>
                <a:cs typeface="+mn-cs"/>
              </a:rPr>
              <a:t>         </a:t>
            </a:r>
            <a:r>
              <a:rPr lang="zh-CN" altLang="zh-CN" sz="1600" dirty="0" smtClean="0">
                <a:latin typeface="+mn-lt"/>
                <a:ea typeface="+mn-ea"/>
                <a:cs typeface="+mn-cs"/>
              </a:rPr>
              <a:t>栈</a:t>
            </a:r>
            <a:r>
              <a:rPr lang="zh-CN" altLang="zh-CN" sz="1600" dirty="0" smtClean="0">
                <a:latin typeface="+mn-lt"/>
                <a:ea typeface="+mn-ea"/>
                <a:cs typeface="+mn-cs"/>
              </a:rPr>
              <a:t>是用来保存一些尚未处理而又等待处理的数据项，这些数据项的使用顺序与保存数据相反。</a:t>
            </a: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+mn-lt"/>
                <a:ea typeface="+mn-ea"/>
                <a:cs typeface="+mn-cs"/>
              </a:rPr>
              <a:t>         </a:t>
            </a:r>
            <a:r>
              <a:rPr lang="zh-CN" altLang="zh-CN" sz="1600" dirty="0" smtClean="0">
                <a:latin typeface="+mn-lt"/>
                <a:ea typeface="+mn-ea"/>
                <a:cs typeface="+mn-cs"/>
              </a:rPr>
              <a:t>栈</a:t>
            </a:r>
            <a:r>
              <a:rPr lang="zh-CN" altLang="zh-CN" sz="1600" dirty="0" smtClean="0">
                <a:latin typeface="+mn-lt"/>
                <a:ea typeface="+mn-ea"/>
                <a:cs typeface="+mn-cs"/>
              </a:rPr>
              <a:t>在日常生活中几乎到处可见，如枪支上的子弹匣，后压入的子弹总是先射出；餐馆中餐盘的堆叠和使用；浏览器中后退功能的实现；各种应用软件中撤销操作的实现；在程序设计中，经常会需要栈这样的数据结构，例如，在</a:t>
            </a:r>
            <a:r>
              <a:rPr lang="en-US" altLang="zh-CN" sz="1600" dirty="0" smtClean="0">
                <a:latin typeface="+mn-lt"/>
                <a:ea typeface="+mn-ea"/>
                <a:cs typeface="+mn-cs"/>
              </a:rPr>
              <a:t>for</a:t>
            </a:r>
            <a:r>
              <a:rPr lang="zh-CN" altLang="zh-CN" sz="1600" dirty="0" smtClean="0">
                <a:latin typeface="+mn-lt"/>
                <a:ea typeface="+mn-ea"/>
                <a:cs typeface="+mn-cs"/>
              </a:rPr>
              <a:t>循环嵌套执行过程中，开始执行时，外层循环先开始，内层循环后开始，在</a:t>
            </a:r>
            <a:r>
              <a:rPr lang="zh-CN" altLang="zh-CN" sz="1600" dirty="0" smtClean="0">
                <a:latin typeface="+mn-lt"/>
                <a:ea typeface="+mn-ea"/>
                <a:cs typeface="+mn-cs"/>
              </a:rPr>
              <a:t>结束时</a:t>
            </a:r>
            <a:r>
              <a:rPr lang="zh-CN" altLang="zh-CN" sz="1600" dirty="0" smtClean="0">
                <a:latin typeface="+mn-lt"/>
                <a:ea typeface="+mn-ea"/>
                <a:cs typeface="+mn-cs"/>
              </a:rPr>
              <a:t>，内层循环先结束，外层循环后结束，这就形成了一个栈；函数和过程调用都是栈的具体应用。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4488" y="147638"/>
            <a:ext cx="66119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 rot="21591943">
            <a:off x="2990850" y="2555875"/>
            <a:ext cx="3860800" cy="10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THANKS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6564" name="组合 6"/>
          <p:cNvGrpSpPr/>
          <p:nvPr/>
        </p:nvGrpSpPr>
        <p:grpSpPr>
          <a:xfrm rot="-7752">
            <a:off x="3225800" y="3463925"/>
            <a:ext cx="2824163" cy="495300"/>
            <a:chOff x="1285588" y="3219444"/>
            <a:chExt cx="2823281" cy="495597"/>
          </a:xfrm>
        </p:grpSpPr>
        <p:sp>
          <p:nvSpPr>
            <p:cNvPr id="8" name="文本框 7"/>
            <p:cNvSpPr txBox="1"/>
            <p:nvPr/>
          </p:nvSpPr>
          <p:spPr>
            <a:xfrm>
              <a:off x="1311983" y="3438042"/>
              <a:ext cx="2796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85588" y="3219444"/>
              <a:ext cx="28101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32220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实例引入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1205946"/>
            <a:ext cx="8965096" cy="2103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zh-CN" sz="1600" b="1" dirty="0" smtClean="0">
                <a:latin typeface="+mn-lt"/>
                <a:ea typeface="+mn-ea"/>
                <a:cs typeface="+mn-cs"/>
              </a:rPr>
              <a:t>【实例</a:t>
            </a:r>
            <a:r>
              <a:rPr lang="en-US" altLang="zh-CN" sz="1600" b="1" dirty="0" smtClean="0">
                <a:latin typeface="+mn-lt"/>
                <a:ea typeface="+mn-ea"/>
                <a:cs typeface="+mn-cs"/>
              </a:rPr>
              <a:t>2</a:t>
            </a:r>
            <a:r>
              <a:rPr lang="zh-CN" altLang="zh-CN" sz="1600" b="1" dirty="0" smtClean="0">
                <a:latin typeface="+mn-lt"/>
                <a:ea typeface="+mn-ea"/>
                <a:cs typeface="+mn-cs"/>
              </a:rPr>
              <a:t>】队列实例</a:t>
            </a: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+mn-lt"/>
                <a:ea typeface="+mn-ea"/>
                <a:cs typeface="+mn-cs"/>
              </a:rPr>
              <a:t>         </a:t>
            </a:r>
            <a:r>
              <a:rPr lang="zh-CN" altLang="zh-CN" sz="1600" dirty="0" smtClean="0">
                <a:latin typeface="+mn-lt"/>
                <a:ea typeface="+mn-ea"/>
                <a:cs typeface="+mn-cs"/>
              </a:rPr>
              <a:t>队列</a:t>
            </a:r>
            <a:r>
              <a:rPr lang="zh-CN" altLang="zh-CN" sz="1600" dirty="0" smtClean="0">
                <a:latin typeface="+mn-lt"/>
                <a:ea typeface="+mn-ea"/>
                <a:cs typeface="+mn-cs"/>
              </a:rPr>
              <a:t>在现实生活中无处不在，例如，去火车站、银行、医院等服务行业办理业务都存在排队问题；甚至在生产管理中，也存在生产任务的排队计划和管理问题。队列在计算机系统中的应用也非常广泛，例如，操作系统中的作业排队；在允许多道程序运行的计算机系统中，同时有几个作业运行，如果运行的结果都需要通过通道输出，那就要按请求输出的先后次序排队，每当通道传输完毕可以接受新的输出任务时，排在前面的作业先从队列中退出作输出操作，凡是申请输出的作业都是从队尾进入队列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4464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栈的概念及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基本运算</a:t>
            </a:r>
            <a:endParaRPr lang="zh-CN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5189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．基本概念</a:t>
            </a:r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栈（</a:t>
            </a:r>
            <a:r>
              <a:rPr lang="en-US" altLang="zh-CN" sz="1600" dirty="0" smtClean="0"/>
              <a:t>Stack</a:t>
            </a:r>
            <a:r>
              <a:rPr lang="zh-CN" altLang="zh-CN" sz="1600" dirty="0" smtClean="0"/>
              <a:t>）是限制在表的一端进行插入和删除的线性表。</a:t>
            </a:r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允许插入、删除的一端称为</a:t>
            </a:r>
            <a:r>
              <a:rPr lang="zh-CN" altLang="zh-CN" sz="1600" b="1" dirty="0" smtClean="0"/>
              <a:t>栈顶（</a:t>
            </a:r>
            <a:r>
              <a:rPr lang="en-US" altLang="zh-CN" sz="1600" b="1" dirty="0" smtClean="0"/>
              <a:t>top</a:t>
            </a:r>
            <a:r>
              <a:rPr lang="zh-CN" altLang="zh-CN" sz="1600" b="1" dirty="0" smtClean="0"/>
              <a:t>）。</a:t>
            </a:r>
            <a:endParaRPr lang="zh-CN" altLang="zh-CN" sz="1600" dirty="0" smtClean="0"/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无法进行数据操作的固定端称为</a:t>
            </a:r>
            <a:r>
              <a:rPr lang="zh-CN" altLang="zh-CN" sz="1600" b="1" dirty="0" smtClean="0"/>
              <a:t>栈底（</a:t>
            </a:r>
            <a:r>
              <a:rPr lang="en-US" altLang="zh-CN" sz="1600" b="1" dirty="0" smtClean="0"/>
              <a:t>bottom</a:t>
            </a:r>
            <a:r>
              <a:rPr lang="zh-CN" altLang="zh-CN" sz="1600" b="1" dirty="0" smtClean="0"/>
              <a:t>）。</a:t>
            </a:r>
            <a:endParaRPr lang="zh-CN" altLang="zh-CN" sz="1600" dirty="0" smtClean="0"/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当表中没有元素时称为</a:t>
            </a:r>
            <a:r>
              <a:rPr lang="zh-CN" altLang="zh-CN" sz="1600" b="1" dirty="0" smtClean="0"/>
              <a:t>空栈。</a:t>
            </a:r>
            <a:endParaRPr lang="zh-CN" altLang="zh-CN" sz="1600" dirty="0" smtClean="0"/>
          </a:p>
          <a:p>
            <a:pPr>
              <a:lnSpc>
                <a:spcPct val="200000"/>
              </a:lnSpc>
            </a:pPr>
            <a:r>
              <a:rPr lang="zh-CN" altLang="zh-CN" sz="1600" b="1" dirty="0" smtClean="0"/>
              <a:t>栈上溢（</a:t>
            </a:r>
            <a:r>
              <a:rPr lang="en-US" altLang="zh-CN" sz="1600" b="1" dirty="0" smtClean="0"/>
              <a:t>Full</a:t>
            </a:r>
            <a:r>
              <a:rPr lang="zh-CN" altLang="zh-CN" sz="1600" b="1" dirty="0" smtClean="0"/>
              <a:t>）</a:t>
            </a:r>
            <a:r>
              <a:rPr lang="zh-CN" altLang="zh-CN" sz="1600" dirty="0" smtClean="0"/>
              <a:t>是指在栈内空间已存满数据时，如果仍希望能做进栈动作，就会产生“上溢出”，这是一种空间不足的出错状态。</a:t>
            </a:r>
          </a:p>
          <a:p>
            <a:pPr>
              <a:lnSpc>
                <a:spcPct val="200000"/>
              </a:lnSpc>
            </a:pPr>
            <a:r>
              <a:rPr lang="zh-CN" altLang="zh-CN" sz="1600" b="1" dirty="0" smtClean="0"/>
              <a:t>栈下溢（</a:t>
            </a:r>
            <a:r>
              <a:rPr lang="en-US" altLang="zh-CN" sz="1600" b="1" dirty="0" smtClean="0"/>
              <a:t>Empty</a:t>
            </a:r>
            <a:r>
              <a:rPr lang="zh-CN" altLang="zh-CN" sz="1600" b="1" dirty="0" smtClean="0"/>
              <a:t>）</a:t>
            </a:r>
            <a:r>
              <a:rPr lang="zh-CN" altLang="zh-CN" sz="1600" dirty="0" smtClean="0"/>
              <a:t>是指在栈内空间已无数据时，如果仍然希望能做出栈操作，就会产生“下溢出”，这是一种数据不足的出错状态。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4464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栈的概念及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基本运算</a:t>
            </a:r>
            <a:endParaRPr lang="zh-CN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10303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/>
              <a:t>2</a:t>
            </a:r>
            <a:r>
              <a:rPr lang="zh-CN" altLang="zh-CN" sz="1600" b="1" dirty="0" smtClean="0"/>
              <a:t>．栈的特点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由于</a:t>
            </a:r>
            <a:r>
              <a:rPr lang="zh-CN" altLang="zh-CN" sz="1600" dirty="0" smtClean="0"/>
              <a:t>栈的插入和删除操作都是在栈顶进行，所以先进栈的元素后出栈，最后进栈的元素先出栈，基于这个特点，栈又称为后进先出（</a:t>
            </a:r>
            <a:r>
              <a:rPr lang="en-US" altLang="zh-CN" sz="1600" dirty="0" smtClean="0"/>
              <a:t>Last In First Out</a:t>
            </a:r>
            <a:r>
              <a:rPr lang="zh-CN" altLang="zh-CN" sz="1600" dirty="0" smtClean="0"/>
              <a:t>）的线性表，简称为</a:t>
            </a:r>
            <a:r>
              <a:rPr lang="en-US" altLang="zh-CN" sz="1600" dirty="0" smtClean="0"/>
              <a:t>LIFO</a:t>
            </a:r>
            <a:r>
              <a:rPr lang="zh-CN" altLang="zh-CN" sz="1600" dirty="0" smtClean="0"/>
              <a:t>表。如图</a:t>
            </a:r>
            <a:r>
              <a:rPr lang="en-US" altLang="zh-CN" sz="1600" dirty="0" smtClean="0"/>
              <a:t>3.1</a:t>
            </a:r>
            <a:r>
              <a:rPr lang="zh-CN" altLang="zh-CN" sz="1600" dirty="0" smtClean="0"/>
              <a:t>所示，元素是以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…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n</a:t>
            </a:r>
            <a:r>
              <a:rPr lang="zh-CN" altLang="zh-CN" sz="1600" dirty="0" smtClean="0"/>
              <a:t>的顺序进栈，出栈的次序却是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n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…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。</a:t>
            </a:r>
            <a:endParaRPr lang="zh-CN" altLang="zh-CN" sz="16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422" y="2622067"/>
            <a:ext cx="26955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4464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栈的概念及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基本运算</a:t>
            </a:r>
            <a:endParaRPr lang="zh-CN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/>
              <a:t>3</a:t>
            </a:r>
            <a:r>
              <a:rPr lang="zh-CN" altLang="zh-CN" sz="1600" b="1" dirty="0" smtClean="0"/>
              <a:t>．进栈出栈变化形式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思考：最先进栈的元素，就只能最后出栈呢？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答案是不一定。栈对线性表的插入和删除的位置进行了限制，并没有对元素进出的时间进行限制，也就是说，在不是所有元素都进栈的情况下，事先进去的元素也可以出栈，只要保证是栈顶元素出栈就可以。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例如：现有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三个元素依次进栈，会有哪些出栈次序呢？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第一种：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出，出栈序列为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第二种：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出，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出，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出，出栈序列为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第三种：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出，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出，出栈序列为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第四种：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出，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出，出栈序列为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第五种：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出，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进，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出，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出，出栈序列为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2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3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a</a:t>
            </a:r>
            <a:r>
              <a:rPr lang="en-US" altLang="zh-CN" sz="1600" baseline="-25000" dirty="0" smtClean="0"/>
              <a:t>1</a:t>
            </a:r>
            <a:r>
              <a:rPr lang="zh-CN" altLang="zh-CN" sz="1600" dirty="0" smtClean="0"/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44644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栈的概念及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基本运算</a:t>
            </a:r>
            <a:endParaRPr lang="zh-CN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178904" y="947528"/>
            <a:ext cx="8965096" cy="447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b="1" dirty="0" smtClean="0"/>
              <a:t>4</a:t>
            </a:r>
            <a:r>
              <a:rPr lang="zh-CN" altLang="zh-CN" sz="1600" b="1" dirty="0" smtClean="0"/>
              <a:t>．栈的基本运算</a:t>
            </a:r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）</a:t>
            </a:r>
            <a:r>
              <a:rPr lang="en-US" altLang="zh-CN" sz="1600" dirty="0" err="1" smtClean="0"/>
              <a:t>initStack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）初始化。构造一个空栈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zh-CN" sz="1600" dirty="0" smtClean="0"/>
              <a:t>）</a:t>
            </a:r>
            <a:r>
              <a:rPr lang="en-US" altLang="zh-CN" sz="1600" dirty="0" err="1" smtClean="0"/>
              <a:t>stackEmpty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）判栈空。若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为空栈，则返回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zh-CN" sz="1600" dirty="0" smtClean="0"/>
              <a:t>）</a:t>
            </a:r>
            <a:r>
              <a:rPr lang="en-US" altLang="zh-CN" sz="1600" dirty="0" err="1" smtClean="0"/>
              <a:t>stackFull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）判栈满。若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为满栈，则返回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，否则返回</a:t>
            </a:r>
            <a:r>
              <a:rPr lang="en-US" altLang="zh-CN" sz="1600" dirty="0" smtClean="0"/>
              <a:t>false</a:t>
            </a:r>
            <a:r>
              <a:rPr lang="zh-CN" altLang="zh-CN" sz="1600" dirty="0" smtClean="0"/>
              <a:t>。</a:t>
            </a:r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注意：该运算只适用于栈的顺序存储结构。</a:t>
            </a:r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4</a:t>
            </a:r>
            <a:r>
              <a:rPr lang="zh-CN" altLang="zh-CN" sz="1600" dirty="0" smtClean="0"/>
              <a:t>）</a:t>
            </a:r>
            <a:r>
              <a:rPr lang="en-US" altLang="zh-CN" sz="1600" dirty="0" smtClean="0"/>
              <a:t>push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，</a:t>
            </a:r>
            <a:r>
              <a:rPr lang="en-US" altLang="zh-CN" sz="1600" dirty="0" smtClean="0"/>
              <a:t>e</a:t>
            </a:r>
            <a:r>
              <a:rPr lang="zh-CN" altLang="zh-CN" sz="1600" dirty="0" smtClean="0"/>
              <a:t>）进栈。若栈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不满，则将元素</a:t>
            </a:r>
            <a:r>
              <a:rPr lang="en-US" altLang="zh-CN" sz="1600" dirty="0" smtClean="0"/>
              <a:t>e</a:t>
            </a:r>
            <a:r>
              <a:rPr lang="zh-CN" altLang="zh-CN" sz="1600" dirty="0" smtClean="0"/>
              <a:t>插入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的栈顶。</a:t>
            </a:r>
          </a:p>
          <a:p>
            <a:pPr>
              <a:lnSpc>
                <a:spcPct val="20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5</a:t>
            </a:r>
            <a:r>
              <a:rPr lang="zh-CN" altLang="zh-CN" sz="1600" dirty="0" smtClean="0"/>
              <a:t>）</a:t>
            </a:r>
            <a:r>
              <a:rPr lang="en-US" altLang="zh-CN" sz="1600" dirty="0" smtClean="0"/>
              <a:t>pop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）出栈。若栈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非空，则将</a:t>
            </a:r>
            <a:r>
              <a:rPr lang="en-US" altLang="zh-CN" sz="1600" dirty="0" smtClean="0"/>
              <a:t>S</a:t>
            </a:r>
            <a:r>
              <a:rPr lang="zh-CN" altLang="zh-CN" sz="1600" dirty="0" smtClean="0"/>
              <a:t>的栈顶元素删去。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338.pptx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8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4192</Words>
  <Application>Microsoft Office PowerPoint</Application>
  <PresentationFormat>全屏显示(4:3)</PresentationFormat>
  <Paragraphs>490</Paragraphs>
  <Slides>40</Slides>
  <Notes>40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Office 主题</vt:lpstr>
      <vt:lpstr>29_Office 主题</vt:lpstr>
      <vt:lpstr>38_Office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6338.pptx</dc:title>
  <dc:creator/>
  <cp:lastModifiedBy/>
  <cp:revision>1</cp:revision>
  <dcterms:created xsi:type="dcterms:W3CDTF">2017-05-09T00:33:01Z</dcterms:created>
  <dcterms:modified xsi:type="dcterms:W3CDTF">2017-07-10T10:03:43Z</dcterms:modified>
</cp:coreProperties>
</file>