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notesSlides/notesSlide1.xml" ContentType="application/vnd.openxmlformats-officedocument.presentationml.notesSlide+xml"/>
  <Override PartName="/ppt/diagrams/quickStyle5.xml" ContentType="application/vnd.openxmlformats-officedocument.drawingml.diagramStyl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Default Extension="vml" ContentType="application/vnd.openxmlformats-officedocument.vmlDrawing"/>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5"/>
  </p:notesMasterIdLst>
  <p:handoutMasterIdLst>
    <p:handoutMasterId r:id="rId36"/>
  </p:handoutMasterIdLst>
  <p:sldIdLst>
    <p:sldId id="275" r:id="rId2"/>
    <p:sldId id="274" r:id="rId3"/>
    <p:sldId id="276" r:id="rId4"/>
    <p:sldId id="281" r:id="rId5"/>
    <p:sldId id="323" r:id="rId6"/>
    <p:sldId id="325" r:id="rId7"/>
    <p:sldId id="324" r:id="rId8"/>
    <p:sldId id="326" r:id="rId9"/>
    <p:sldId id="327" r:id="rId10"/>
    <p:sldId id="328" r:id="rId11"/>
    <p:sldId id="329" r:id="rId12"/>
    <p:sldId id="330" r:id="rId13"/>
    <p:sldId id="331" r:id="rId14"/>
    <p:sldId id="332" r:id="rId15"/>
    <p:sldId id="333" r:id="rId16"/>
    <p:sldId id="334" r:id="rId17"/>
    <p:sldId id="336" r:id="rId18"/>
    <p:sldId id="335" r:id="rId19"/>
    <p:sldId id="337" r:id="rId20"/>
    <p:sldId id="338" r:id="rId21"/>
    <p:sldId id="339" r:id="rId22"/>
    <p:sldId id="340" r:id="rId23"/>
    <p:sldId id="341" r:id="rId24"/>
    <p:sldId id="342" r:id="rId25"/>
    <p:sldId id="343" r:id="rId26"/>
    <p:sldId id="344" r:id="rId27"/>
    <p:sldId id="345" r:id="rId28"/>
    <p:sldId id="346" r:id="rId29"/>
    <p:sldId id="347" r:id="rId30"/>
    <p:sldId id="348" r:id="rId31"/>
    <p:sldId id="349" r:id="rId32"/>
    <p:sldId id="350" r:id="rId33"/>
    <p:sldId id="273" r:id="rId3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99CCFF"/>
    <a:srgbClr val="EE9A3E"/>
    <a:srgbClr val="FFCC00"/>
    <a:srgbClr val="FF9966"/>
    <a:srgbClr val="FFFFCC"/>
    <a:srgbClr val="FF9900"/>
    <a:srgbClr val="111111"/>
    <a:srgbClr val="0033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27293" autoAdjust="0"/>
    <p:restoredTop sz="92770" autoAdjust="0"/>
  </p:normalViewPr>
  <p:slideViewPr>
    <p:cSldViewPr>
      <p:cViewPr>
        <p:scale>
          <a:sx n="80" d="100"/>
          <a:sy n="80" d="100"/>
        </p:scale>
        <p:origin x="-1373" y="-86"/>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zh-CN" altLang="en-US" sz="1400" u="none" dirty="0" smtClean="0">
              <a:solidFill>
                <a:schemeClr val="tx1"/>
              </a:solidFill>
            </a:rPr>
            <a:t>制造业物流概述 </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zh-CN" altLang="en-US" sz="1400" u="none" dirty="0" smtClean="0">
              <a:solidFill>
                <a:schemeClr val="tx1"/>
              </a:solidFill>
            </a:rPr>
            <a:t>准时制生产和智能供应链管理</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zh-CN" altLang="en-US" sz="1400" u="none" dirty="0" smtClean="0">
              <a:solidFill>
                <a:schemeClr val="tx1"/>
              </a:solidFill>
            </a:rPr>
            <a:t> 制造业智能物流展望</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CC66"/>
        </a:solidFill>
      </dgm:spPr>
      <dgm:t>
        <a:bodyPr/>
        <a:lstStyle/>
        <a:p>
          <a:pPr algn="l"/>
          <a:r>
            <a:rPr lang="zh-CN" altLang="en-US" sz="1400" u="none" dirty="0" smtClean="0">
              <a:solidFill>
                <a:schemeClr val="tx1"/>
              </a:solidFill>
            </a:rPr>
            <a:t>制造业智能物流框架</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7281"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3458">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83860"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ScaleX="56654" custLinFactNeighborX="572" custLinFactNeighborY="12501">
        <dgm:presLayoutVars>
          <dgm:bulletEnabled val="1"/>
        </dgm:presLayoutVars>
      </dgm:prSet>
      <dgm:spPr/>
      <dgm:t>
        <a:bodyPr/>
        <a:lstStyle/>
        <a:p>
          <a:endParaRPr lang="zh-CN" altLang="en-US"/>
        </a:p>
      </dgm:t>
    </dgm:pt>
  </dgm:ptLst>
  <dgm:cxnLst>
    <dgm:cxn modelId="{DA485D40-F6FD-41C0-B84A-F713E80437FE}" type="presOf" srcId="{BDC812A3-B3D9-45B3-B6C7-5E051D5B1148}" destId="{EF401089-48E6-4A2D-997F-D18BAC276996}"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F4E2BC74-7915-40BA-AC9B-72959BF1CC8E}" type="presOf" srcId="{A62A7514-2DD7-41B7-80ED-F693EACC02A5}" destId="{4F72C2E5-C0F0-49B9-9693-6A68F13804F4}" srcOrd="0" destOrd="0" presId="urn:microsoft.com/office/officeart/2005/8/layout/hChevron3"/>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6FAB9F13-5B93-4E90-A7B9-3C62FD94D923}" type="presOf" srcId="{BE7FC79C-9CFE-4C59-A295-EA1E3A68FF87}" destId="{370B7215-43AF-46BF-A735-20A368491720}" srcOrd="0" destOrd="0" presId="urn:microsoft.com/office/officeart/2005/8/layout/hChevron3"/>
    <dgm:cxn modelId="{8EE5F50E-3AA1-44EB-8783-CE7B5B20820F}" type="presOf" srcId="{4AFE0152-52EB-4B95-B7AD-68475D9B1B55}" destId="{78707572-11B1-43F0-B56F-5E4AB636DFB3}" srcOrd="0" destOrd="0" presId="urn:microsoft.com/office/officeart/2005/8/layout/hChevron3"/>
    <dgm:cxn modelId="{0F8F9DE3-1DA5-42A3-8126-EA4B6BD10070}" type="presOf" srcId="{1A422BF9-8E40-4D40-82F3-D7ADF7825116}" destId="{A587EFE1-A3DE-4730-996C-C43C76C9687D}" srcOrd="0" destOrd="0" presId="urn:microsoft.com/office/officeart/2005/8/layout/hChevron3"/>
    <dgm:cxn modelId="{FB300DA8-620F-4C9A-8CC9-1E68378DFDD1}" type="presParOf" srcId="{4F72C2E5-C0F0-49B9-9693-6A68F13804F4}" destId="{78707572-11B1-43F0-B56F-5E4AB636DFB3}" srcOrd="0" destOrd="0" presId="urn:microsoft.com/office/officeart/2005/8/layout/hChevron3"/>
    <dgm:cxn modelId="{1F268857-8FCA-4300-BC3D-28762B652289}" type="presParOf" srcId="{4F72C2E5-C0F0-49B9-9693-6A68F13804F4}" destId="{DF1A3B44-7C86-47AC-889C-B1EF619618EA}" srcOrd="1" destOrd="0" presId="urn:microsoft.com/office/officeart/2005/8/layout/hChevron3"/>
    <dgm:cxn modelId="{FEF5EC39-1284-46FC-A2E5-52A49E2B7CD7}" type="presParOf" srcId="{4F72C2E5-C0F0-49B9-9693-6A68F13804F4}" destId="{EF401089-48E6-4A2D-997F-D18BAC276996}" srcOrd="2" destOrd="0" presId="urn:microsoft.com/office/officeart/2005/8/layout/hChevron3"/>
    <dgm:cxn modelId="{259B583F-0477-4B56-89E4-50C30AAF86C1}" type="presParOf" srcId="{4F72C2E5-C0F0-49B9-9693-6A68F13804F4}" destId="{A175BC6A-8DFC-4F73-BC3B-89D8A3B76750}" srcOrd="3" destOrd="0" presId="urn:microsoft.com/office/officeart/2005/8/layout/hChevron3"/>
    <dgm:cxn modelId="{CE41B1DD-8372-4A08-A29D-04E0DE280F82}" type="presParOf" srcId="{4F72C2E5-C0F0-49B9-9693-6A68F13804F4}" destId="{370B7215-43AF-46BF-A735-20A368491720}" srcOrd="4" destOrd="0" presId="urn:microsoft.com/office/officeart/2005/8/layout/hChevron3"/>
    <dgm:cxn modelId="{96E8A33A-F999-46B1-A602-2AD1E1619922}" type="presParOf" srcId="{4F72C2E5-C0F0-49B9-9693-6A68F13804F4}" destId="{E079EB35-79C3-4272-8F6A-95B4FB054A82}" srcOrd="5" destOrd="0" presId="urn:microsoft.com/office/officeart/2005/8/layout/hChevron3"/>
    <dgm:cxn modelId="{E548812B-3CAB-41C6-BD3A-3DC4EBDB41CA}" type="presParOf" srcId="{4F72C2E5-C0F0-49B9-9693-6A68F13804F4}" destId="{A587EFE1-A3DE-4730-996C-C43C76C9687D}" srcOrd="6" destOrd="0" presId="urn:microsoft.com/office/officeart/2005/8/layout/hChevron3"/>
  </dgm:cxnLst>
  <dgm:bg/>
  <dgm:whole/>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zh-CN" altLang="en-US" sz="1400" u="none" dirty="0" smtClean="0">
              <a:solidFill>
                <a:schemeClr val="tx1"/>
              </a:solidFill>
            </a:rPr>
            <a:t>制造业物流概述 </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zh-CN" altLang="en-US" sz="1400" u="none" dirty="0" smtClean="0">
              <a:solidFill>
                <a:schemeClr val="tx1"/>
              </a:solidFill>
            </a:rPr>
            <a:t>准时制生产和智能供应链管理</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zh-CN" altLang="en-US" sz="1400" u="none" dirty="0" smtClean="0">
              <a:solidFill>
                <a:schemeClr val="tx1"/>
              </a:solidFill>
            </a:rPr>
            <a:t> 制造业智能物流展望</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6600"/>
        </a:solidFill>
      </dgm:spPr>
      <dgm:t>
        <a:bodyPr/>
        <a:lstStyle/>
        <a:p>
          <a:pPr algn="l"/>
          <a:r>
            <a:rPr lang="zh-CN" altLang="en-US" sz="1400" u="none" dirty="0" smtClean="0">
              <a:solidFill>
                <a:schemeClr val="tx1"/>
              </a:solidFill>
            </a:rPr>
            <a:t>制造业智能物流框架</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7281"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3458">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83860"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ScaleX="56654" custLinFactNeighborX="572" custLinFactNeighborY="12501">
        <dgm:presLayoutVars>
          <dgm:bulletEnabled val="1"/>
        </dgm:presLayoutVars>
      </dgm:prSet>
      <dgm:spPr/>
      <dgm:t>
        <a:bodyPr/>
        <a:lstStyle/>
        <a:p>
          <a:endParaRPr lang="zh-CN" altLang="en-US"/>
        </a:p>
      </dgm:t>
    </dgm:pt>
  </dgm:ptLst>
  <dgm:cxnLst>
    <dgm:cxn modelId="{2CE8C799-3AF9-4BE0-9AF8-CC2EDB11F00F}" type="presOf" srcId="{4AFE0152-52EB-4B95-B7AD-68475D9B1B55}" destId="{78707572-11B1-43F0-B56F-5E4AB636DFB3}" srcOrd="0" destOrd="0" presId="urn:microsoft.com/office/officeart/2005/8/layout/hChevron3"/>
    <dgm:cxn modelId="{ED8E1077-5F1E-4336-8E99-52C61169E911}" type="presOf" srcId="{1A422BF9-8E40-4D40-82F3-D7ADF7825116}" destId="{A587EFE1-A3DE-4730-996C-C43C76C9687D}" srcOrd="0" destOrd="0" presId="urn:microsoft.com/office/officeart/2005/8/layout/hChevron3"/>
    <dgm:cxn modelId="{046E5DA7-3E2A-4981-95CB-E8D1C1F2EBE1}" type="presOf" srcId="{A62A7514-2DD7-41B7-80ED-F693EACC02A5}" destId="{4F72C2E5-C0F0-49B9-9693-6A68F13804F4}" srcOrd="0" destOrd="0" presId="urn:microsoft.com/office/officeart/2005/8/layout/hChevron3"/>
    <dgm:cxn modelId="{2BD7ACA4-0F6F-4FE1-B7E9-4C1E5FFEBEF9}"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DE70F6FD-4F49-4546-9BFF-069502F3AFB7}" type="presOf" srcId="{BDC812A3-B3D9-45B3-B6C7-5E051D5B1148}" destId="{EF401089-48E6-4A2D-997F-D18BAC276996}" srcOrd="0" destOrd="0" presId="urn:microsoft.com/office/officeart/2005/8/layout/hChevron3"/>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89CD2DC5-95C3-4C5C-BA3E-9090230BE01C}" type="presParOf" srcId="{4F72C2E5-C0F0-49B9-9693-6A68F13804F4}" destId="{78707572-11B1-43F0-B56F-5E4AB636DFB3}" srcOrd="0" destOrd="0" presId="urn:microsoft.com/office/officeart/2005/8/layout/hChevron3"/>
    <dgm:cxn modelId="{A5ECA9AF-D493-41DA-B686-24985646CB62}" type="presParOf" srcId="{4F72C2E5-C0F0-49B9-9693-6A68F13804F4}" destId="{DF1A3B44-7C86-47AC-889C-B1EF619618EA}" srcOrd="1" destOrd="0" presId="urn:microsoft.com/office/officeart/2005/8/layout/hChevron3"/>
    <dgm:cxn modelId="{DD869179-B6E4-4F74-B151-21EAA56DE923}" type="presParOf" srcId="{4F72C2E5-C0F0-49B9-9693-6A68F13804F4}" destId="{EF401089-48E6-4A2D-997F-D18BAC276996}" srcOrd="2" destOrd="0" presId="urn:microsoft.com/office/officeart/2005/8/layout/hChevron3"/>
    <dgm:cxn modelId="{45CBAC20-63BE-4A99-BF30-59C6D5023FE9}" type="presParOf" srcId="{4F72C2E5-C0F0-49B9-9693-6A68F13804F4}" destId="{A175BC6A-8DFC-4F73-BC3B-89D8A3B76750}" srcOrd="3" destOrd="0" presId="urn:microsoft.com/office/officeart/2005/8/layout/hChevron3"/>
    <dgm:cxn modelId="{1B1DC341-194C-4084-978A-E87A822750CA}" type="presParOf" srcId="{4F72C2E5-C0F0-49B9-9693-6A68F13804F4}" destId="{370B7215-43AF-46BF-A735-20A368491720}" srcOrd="4" destOrd="0" presId="urn:microsoft.com/office/officeart/2005/8/layout/hChevron3"/>
    <dgm:cxn modelId="{B640E1BC-2B91-464F-8F89-A6A1CF404D92}" type="presParOf" srcId="{4F72C2E5-C0F0-49B9-9693-6A68F13804F4}" destId="{E079EB35-79C3-4272-8F6A-95B4FB054A82}" srcOrd="5" destOrd="0" presId="urn:microsoft.com/office/officeart/2005/8/layout/hChevron3"/>
    <dgm:cxn modelId="{E7E4939A-B28C-40AE-9E97-C5FC88EF914E}" type="presParOf" srcId="{4F72C2E5-C0F0-49B9-9693-6A68F13804F4}" destId="{A587EFE1-A3DE-4730-996C-C43C76C9687D}" srcOrd="6" destOrd="0" presId="urn:microsoft.com/office/officeart/2005/8/layout/hChevron3"/>
  </dgm:cxnLst>
  <dgm:bg>
    <a:solidFill>
      <a:srgbClr val="FFCC66"/>
    </a:solidFill>
  </dgm:bg>
  <dgm:whole/>
</dgm:dataModel>
</file>

<file path=ppt/diagrams/data3.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zh-CN" altLang="en-US" sz="1400" u="none" dirty="0" smtClean="0">
              <a:solidFill>
                <a:schemeClr val="tx1"/>
              </a:solidFill>
            </a:rPr>
            <a:t>制造业物流概述 </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zh-CN" altLang="en-US" sz="1400" u="none" dirty="0" smtClean="0">
              <a:solidFill>
                <a:schemeClr val="tx1"/>
              </a:solidFill>
            </a:rPr>
            <a:t>准时制生产和智能供应链管理</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zh-CN" altLang="en-US" sz="1400" u="none" dirty="0" smtClean="0">
              <a:solidFill>
                <a:schemeClr val="tx1"/>
              </a:solidFill>
            </a:rPr>
            <a:t> 制造业智能物流展望</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CC66"/>
        </a:solidFill>
      </dgm:spPr>
      <dgm:t>
        <a:bodyPr/>
        <a:lstStyle/>
        <a:p>
          <a:pPr algn="l"/>
          <a:r>
            <a:rPr lang="zh-CN" altLang="en-US" sz="1400" u="none" dirty="0" smtClean="0">
              <a:solidFill>
                <a:schemeClr val="tx1"/>
              </a:solidFill>
            </a:rPr>
            <a:t>制造业智能物流框架</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7281"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3458">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83860"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ScaleX="56654" custLinFactNeighborX="572" custLinFactNeighborY="12501">
        <dgm:presLayoutVars>
          <dgm:bulletEnabled val="1"/>
        </dgm:presLayoutVars>
      </dgm:prSet>
      <dgm:spPr/>
      <dgm:t>
        <a:bodyPr/>
        <a:lstStyle/>
        <a:p>
          <a:endParaRPr lang="zh-CN" altLang="en-US"/>
        </a:p>
      </dgm:t>
    </dgm:pt>
  </dgm:ptLst>
  <dgm:cxnLst>
    <dgm:cxn modelId="{2FCC4968-A5CF-44F3-8C3B-FF13EA93CC38}"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9560C8A3-B00B-4DD5-A120-40C01AB08053}" type="presOf" srcId="{4AFE0152-52EB-4B95-B7AD-68475D9B1B55}" destId="{78707572-11B1-43F0-B56F-5E4AB636DFB3}" srcOrd="0" destOrd="0" presId="urn:microsoft.com/office/officeart/2005/8/layout/hChevron3"/>
    <dgm:cxn modelId="{966A9D3D-204A-44D2-8628-BAA7E98B5B53}" type="presOf" srcId="{BDC812A3-B3D9-45B3-B6C7-5E051D5B1148}" destId="{EF401089-48E6-4A2D-997F-D18BAC276996}" srcOrd="0" destOrd="0" presId="urn:microsoft.com/office/officeart/2005/8/layout/hChevron3"/>
    <dgm:cxn modelId="{6D4E6C48-13B7-4A91-99F7-708116EC616D}" type="presOf" srcId="{A62A7514-2DD7-41B7-80ED-F693EACC02A5}" destId="{4F72C2E5-C0F0-49B9-9693-6A68F13804F4}" srcOrd="0" destOrd="0" presId="urn:microsoft.com/office/officeart/2005/8/layout/hChevron3"/>
    <dgm:cxn modelId="{5270FE98-5F8C-4020-8841-B2549167C66C}" type="presOf" srcId="{BE7FC79C-9CFE-4C59-A295-EA1E3A68FF87}" destId="{370B7215-43AF-46BF-A735-20A368491720}" srcOrd="0" destOrd="0" presId="urn:microsoft.com/office/officeart/2005/8/layout/hChevron3"/>
    <dgm:cxn modelId="{467AC236-0CB0-4953-9A37-B2786E1E2062}" type="presParOf" srcId="{4F72C2E5-C0F0-49B9-9693-6A68F13804F4}" destId="{78707572-11B1-43F0-B56F-5E4AB636DFB3}" srcOrd="0" destOrd="0" presId="urn:microsoft.com/office/officeart/2005/8/layout/hChevron3"/>
    <dgm:cxn modelId="{7262B2A7-FD24-40B1-BDF3-996B8D5DD8C1}" type="presParOf" srcId="{4F72C2E5-C0F0-49B9-9693-6A68F13804F4}" destId="{DF1A3B44-7C86-47AC-889C-B1EF619618EA}" srcOrd="1" destOrd="0" presId="urn:microsoft.com/office/officeart/2005/8/layout/hChevron3"/>
    <dgm:cxn modelId="{6D484494-7FA4-4B73-9D04-13554B5FF54E}" type="presParOf" srcId="{4F72C2E5-C0F0-49B9-9693-6A68F13804F4}" destId="{EF401089-48E6-4A2D-997F-D18BAC276996}" srcOrd="2" destOrd="0" presId="urn:microsoft.com/office/officeart/2005/8/layout/hChevron3"/>
    <dgm:cxn modelId="{B0D8B8C1-8112-4EF0-84C2-879010617275}" type="presParOf" srcId="{4F72C2E5-C0F0-49B9-9693-6A68F13804F4}" destId="{A175BC6A-8DFC-4F73-BC3B-89D8A3B76750}" srcOrd="3" destOrd="0" presId="urn:microsoft.com/office/officeart/2005/8/layout/hChevron3"/>
    <dgm:cxn modelId="{E3CD7193-19CC-4379-BB3C-DB57B5338E6E}" type="presParOf" srcId="{4F72C2E5-C0F0-49B9-9693-6A68F13804F4}" destId="{370B7215-43AF-46BF-A735-20A368491720}" srcOrd="4" destOrd="0" presId="urn:microsoft.com/office/officeart/2005/8/layout/hChevron3"/>
    <dgm:cxn modelId="{F9C13D4D-BA6A-4930-BFFF-FE050BEA531F}" type="presParOf" srcId="{4F72C2E5-C0F0-49B9-9693-6A68F13804F4}" destId="{E079EB35-79C3-4272-8F6A-95B4FB054A82}" srcOrd="5" destOrd="0" presId="urn:microsoft.com/office/officeart/2005/8/layout/hChevron3"/>
    <dgm:cxn modelId="{4DFF7A8A-129A-4930-B16B-114CC1C74291}" type="presParOf" srcId="{4F72C2E5-C0F0-49B9-9693-6A68F13804F4}" destId="{A587EFE1-A3DE-4730-996C-C43C76C9687D}" srcOrd="6" destOrd="0" presId="urn:microsoft.com/office/officeart/2005/8/layout/hChevron3"/>
  </dgm:cxnLst>
  <dgm:bg/>
  <dgm:whole/>
</dgm:dataModel>
</file>

<file path=ppt/diagrams/data4.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zh-CN" altLang="en-US" sz="1400" u="none" dirty="0" smtClean="0">
              <a:solidFill>
                <a:schemeClr val="tx1"/>
              </a:solidFill>
            </a:rPr>
            <a:t>制造业物流概述 </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zh-CN" altLang="en-US" sz="1400" u="none" dirty="0" smtClean="0">
              <a:solidFill>
                <a:schemeClr val="tx1"/>
              </a:solidFill>
            </a:rPr>
            <a:t>准时制生产和智能供应链管理</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6600"/>
        </a:solidFill>
      </dgm:spPr>
      <dgm:t>
        <a:bodyPr/>
        <a:lstStyle/>
        <a:p>
          <a:pPr algn="l"/>
          <a:r>
            <a:rPr lang="zh-CN" altLang="en-US" sz="1400" u="none" dirty="0" smtClean="0">
              <a:solidFill>
                <a:schemeClr val="tx1"/>
              </a:solidFill>
            </a:rPr>
            <a:t> 制造业智能物流展望</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CC66"/>
        </a:solidFill>
      </dgm:spPr>
      <dgm:t>
        <a:bodyPr/>
        <a:lstStyle/>
        <a:p>
          <a:pPr algn="l"/>
          <a:r>
            <a:rPr lang="zh-CN" altLang="en-US" sz="1400" u="none" dirty="0" smtClean="0">
              <a:solidFill>
                <a:schemeClr val="tx1"/>
              </a:solidFill>
            </a:rPr>
            <a:t>制造业智能物流框架</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7281"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3458">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83860"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ScaleX="56654" custLinFactNeighborX="572" custLinFactNeighborY="12501">
        <dgm:presLayoutVars>
          <dgm:bulletEnabled val="1"/>
        </dgm:presLayoutVars>
      </dgm:prSet>
      <dgm:spPr/>
      <dgm:t>
        <a:bodyPr/>
        <a:lstStyle/>
        <a:p>
          <a:endParaRPr lang="zh-CN" altLang="en-US"/>
        </a:p>
      </dgm:t>
    </dgm:pt>
  </dgm:ptLst>
  <dgm:cxnLst>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06E0442A-8F11-4CA2-8131-51B10FEC169B}" type="presOf" srcId="{4AFE0152-52EB-4B95-B7AD-68475D9B1B55}" destId="{78707572-11B1-43F0-B56F-5E4AB636DFB3}" srcOrd="0" destOrd="0" presId="urn:microsoft.com/office/officeart/2005/8/layout/hChevron3"/>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DA6765D4-4916-4ECB-A7EC-293D65830A18}" type="presOf" srcId="{A62A7514-2DD7-41B7-80ED-F693EACC02A5}" destId="{4F72C2E5-C0F0-49B9-9693-6A68F13804F4}" srcOrd="0" destOrd="0" presId="urn:microsoft.com/office/officeart/2005/8/layout/hChevron3"/>
    <dgm:cxn modelId="{46EC9625-1D60-4409-A79D-88763737D33B}" type="presOf" srcId="{BE7FC79C-9CFE-4C59-A295-EA1E3A68FF87}" destId="{370B7215-43AF-46BF-A735-20A368491720}" srcOrd="0" destOrd="0" presId="urn:microsoft.com/office/officeart/2005/8/layout/hChevron3"/>
    <dgm:cxn modelId="{15B93A78-C965-4719-8E4E-AF0E4038822D}" type="presOf" srcId="{1A422BF9-8E40-4D40-82F3-D7ADF7825116}" destId="{A587EFE1-A3DE-4730-996C-C43C76C9687D}" srcOrd="0" destOrd="0" presId="urn:microsoft.com/office/officeart/2005/8/layout/hChevron3"/>
    <dgm:cxn modelId="{59A40C81-B11F-4167-B8C6-B0C7287844BA}" type="presOf" srcId="{BDC812A3-B3D9-45B3-B6C7-5E051D5B1148}" destId="{EF401089-48E6-4A2D-997F-D18BAC276996}" srcOrd="0" destOrd="0" presId="urn:microsoft.com/office/officeart/2005/8/layout/hChevron3"/>
    <dgm:cxn modelId="{68213EA2-26A1-4C7F-9A49-A476E7E41ADE}" type="presParOf" srcId="{4F72C2E5-C0F0-49B9-9693-6A68F13804F4}" destId="{78707572-11B1-43F0-B56F-5E4AB636DFB3}" srcOrd="0" destOrd="0" presId="urn:microsoft.com/office/officeart/2005/8/layout/hChevron3"/>
    <dgm:cxn modelId="{C048FBF0-F365-4D13-9752-2138721DEF57}" type="presParOf" srcId="{4F72C2E5-C0F0-49B9-9693-6A68F13804F4}" destId="{DF1A3B44-7C86-47AC-889C-B1EF619618EA}" srcOrd="1" destOrd="0" presId="urn:microsoft.com/office/officeart/2005/8/layout/hChevron3"/>
    <dgm:cxn modelId="{D2E534F5-1893-42F3-81F6-21083A8C424C}" type="presParOf" srcId="{4F72C2E5-C0F0-49B9-9693-6A68F13804F4}" destId="{EF401089-48E6-4A2D-997F-D18BAC276996}" srcOrd="2" destOrd="0" presId="urn:microsoft.com/office/officeart/2005/8/layout/hChevron3"/>
    <dgm:cxn modelId="{5D252254-6359-44D0-B625-5F02B6C07E02}" type="presParOf" srcId="{4F72C2E5-C0F0-49B9-9693-6A68F13804F4}" destId="{A175BC6A-8DFC-4F73-BC3B-89D8A3B76750}" srcOrd="3" destOrd="0" presId="urn:microsoft.com/office/officeart/2005/8/layout/hChevron3"/>
    <dgm:cxn modelId="{50BF6661-459A-4797-8BEB-AE738C1EA855}" type="presParOf" srcId="{4F72C2E5-C0F0-49B9-9693-6A68F13804F4}" destId="{370B7215-43AF-46BF-A735-20A368491720}" srcOrd="4" destOrd="0" presId="urn:microsoft.com/office/officeart/2005/8/layout/hChevron3"/>
    <dgm:cxn modelId="{7512C165-5D8C-415A-9394-9C7E4A653CA7}" type="presParOf" srcId="{4F72C2E5-C0F0-49B9-9693-6A68F13804F4}" destId="{E079EB35-79C3-4272-8F6A-95B4FB054A82}" srcOrd="5" destOrd="0" presId="urn:microsoft.com/office/officeart/2005/8/layout/hChevron3"/>
    <dgm:cxn modelId="{3FC47AFA-E95E-4D6E-9C3A-39832172C899}" type="presParOf" srcId="{4F72C2E5-C0F0-49B9-9693-6A68F13804F4}" destId="{A587EFE1-A3DE-4730-996C-C43C76C9687D}" srcOrd="6" destOrd="0" presId="urn:microsoft.com/office/officeart/2005/8/layout/hChevron3"/>
  </dgm:cxnLst>
  <dgm:bg/>
  <dgm:whole/>
</dgm:dataModel>
</file>

<file path=ppt/diagrams/data5.xml><?xml version="1.0" encoding="utf-8"?>
<dgm:dataModel xmlns:dgm="http://schemas.openxmlformats.org/drawingml/2006/diagram" xmlns:a="http://schemas.openxmlformats.org/drawingml/2006/main">
  <dgm:ptLst>
    <dgm:pt modelId="{15FF890F-2370-4DF4-BA95-D0094EEADC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7B8E96-E70B-4687-B8F8-86C0C1185C27}">
      <dgm:prSet phldrT="[文本]" custT="1"/>
      <dgm:spPr>
        <a:solidFill>
          <a:srgbClr val="FFFF00"/>
        </a:solidFill>
      </dgm:spPr>
      <dgm:t>
        <a:bodyPr/>
        <a:lstStyle/>
        <a:p>
          <a:r>
            <a:rPr lang="en-US" sz="1800" b="1" dirty="0" smtClean="0">
              <a:solidFill>
                <a:schemeClr val="tx1"/>
              </a:solidFill>
              <a:latin typeface="宋体" pitchFamily="2" charset="-122"/>
              <a:ea typeface="宋体" pitchFamily="2" charset="-122"/>
            </a:rPr>
            <a:t>1.</a:t>
          </a:r>
          <a:r>
            <a:rPr lang="zh-CN" altLang="en-US" sz="1800" b="1" dirty="0" smtClean="0">
              <a:solidFill>
                <a:schemeClr val="tx1"/>
              </a:solidFill>
              <a:latin typeface="宋体" pitchFamily="2" charset="-122"/>
              <a:ea typeface="宋体" pitchFamily="2" charset="-122"/>
            </a:rPr>
            <a:t>主观方面</a:t>
          </a:r>
          <a:endParaRPr lang="zh-CN" altLang="en-US" sz="1800" b="1" dirty="0">
            <a:solidFill>
              <a:schemeClr val="tx1"/>
            </a:solidFill>
            <a:latin typeface="宋体" pitchFamily="2" charset="-122"/>
            <a:ea typeface="宋体" pitchFamily="2" charset="-122"/>
          </a:endParaRPr>
        </a:p>
      </dgm:t>
    </dgm:pt>
    <dgm:pt modelId="{5F32813D-DB1E-49B0-9A20-9F8E4050ABAA}" type="par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FB287DC6-4A96-4F74-BCEA-88664E7F8D85}" type="sib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33FF2110-3906-45F8-8F1D-8BAA72FF5401}">
      <dgm:prSet phldrT="[文本]" custT="1"/>
      <dgm:spPr/>
      <dgm:t>
        <a:bodyPr/>
        <a:lstStyle/>
        <a:p>
          <a:r>
            <a:rPr lang="zh-CN" altLang="en-US" sz="1600" dirty="0" smtClean="0">
              <a:latin typeface="宋体" pitchFamily="2" charset="-122"/>
              <a:ea typeface="宋体" pitchFamily="2" charset="-122"/>
            </a:rPr>
            <a:t>物流理念认识落后；缺乏物流革新精神；没有全局观念。</a:t>
          </a:r>
          <a:endParaRPr lang="zh-CN" altLang="en-US" sz="1600" dirty="0">
            <a:solidFill>
              <a:schemeClr val="tx1"/>
            </a:solidFill>
            <a:latin typeface="宋体" pitchFamily="2" charset="-122"/>
            <a:ea typeface="宋体" pitchFamily="2" charset="-122"/>
          </a:endParaRPr>
        </a:p>
      </dgm:t>
    </dgm:pt>
    <dgm:pt modelId="{D9EEC3BE-C3C1-4318-91C3-0831D5DB281C}" type="par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CF9E487-2AA7-44C1-9369-7E70559075EC}" type="sib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8F7636A-480C-4B99-9823-F85B36E82976}">
      <dgm:prSet phldrT="[文本]" custT="1"/>
      <dgm:spPr>
        <a:solidFill>
          <a:srgbClr val="92D050"/>
        </a:solidFill>
      </dgm:spPr>
      <dgm:t>
        <a:bodyPr/>
        <a:lstStyle/>
        <a:p>
          <a:r>
            <a:rPr lang="en-US" sz="1800" b="1" dirty="0" smtClean="0">
              <a:solidFill>
                <a:schemeClr val="tx1"/>
              </a:solidFill>
              <a:latin typeface="宋体" pitchFamily="2" charset="-122"/>
              <a:ea typeface="宋体" pitchFamily="2" charset="-122"/>
            </a:rPr>
            <a:t>2.</a:t>
          </a:r>
          <a:r>
            <a:rPr lang="zh-CN" altLang="en-US" sz="1800" b="1" dirty="0" smtClean="0">
              <a:solidFill>
                <a:schemeClr val="tx1"/>
              </a:solidFill>
              <a:latin typeface="宋体" pitchFamily="2" charset="-122"/>
              <a:ea typeface="宋体" pitchFamily="2" charset="-122"/>
            </a:rPr>
            <a:t>客观方面</a:t>
          </a:r>
          <a:endParaRPr lang="zh-CN" altLang="en-US" sz="1800" b="1" dirty="0">
            <a:solidFill>
              <a:schemeClr val="tx1"/>
            </a:solidFill>
            <a:latin typeface="宋体" pitchFamily="2" charset="-122"/>
            <a:ea typeface="宋体" pitchFamily="2" charset="-122"/>
          </a:endParaRPr>
        </a:p>
      </dgm:t>
    </dgm:pt>
    <dgm:pt modelId="{47E33F9D-A0E6-449C-8733-9F84FE24B416}" type="par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993878B5-6F79-43DD-AAC2-949C3B22EB99}" type="sib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45D8DE44-204C-4298-B4FC-52B2360DDD88}">
      <dgm:prSet phldrT="[文本]" custT="1"/>
      <dgm:spPr/>
      <dgm:t>
        <a:bodyPr/>
        <a:lstStyle/>
        <a:p>
          <a:r>
            <a:rPr lang="zh-CN" altLang="en-US" sz="1600" dirty="0" smtClean="0">
              <a:latin typeface="宋体" pitchFamily="2" charset="-122"/>
              <a:ea typeface="宋体" pitchFamily="2" charset="-122"/>
            </a:rPr>
            <a:t>物流格局不清晰；不能实现整体优化</a:t>
          </a:r>
          <a:r>
            <a:rPr lang="zh-CN" sz="1600" dirty="0" smtClean="0">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C63817E4-173F-4C58-9B2B-C86EA6A465DB}" type="par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760B7F1A-718D-4EFE-8131-6B2CCFA53046}" type="sib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4DED2EB6-656E-4BDB-B811-8A31B62F9F36}">
      <dgm:prSet phldrT="[文本]" custT="1"/>
      <dgm:spPr>
        <a:solidFill>
          <a:srgbClr val="00B0F0"/>
        </a:solidFill>
      </dgm:spPr>
      <dgm:t>
        <a:bodyPr/>
        <a:lstStyle/>
        <a:p>
          <a:r>
            <a:rPr lang="en-US" sz="1800" b="1" dirty="0" smtClean="0">
              <a:solidFill>
                <a:schemeClr val="tx1"/>
              </a:solidFill>
              <a:latin typeface="宋体" pitchFamily="2" charset="-122"/>
              <a:ea typeface="宋体" pitchFamily="2" charset="-122"/>
            </a:rPr>
            <a:t>3.</a:t>
          </a:r>
          <a:r>
            <a:rPr lang="zh-CN" altLang="en-US" sz="1800" b="1" dirty="0" smtClean="0">
              <a:solidFill>
                <a:schemeClr val="tx1"/>
              </a:solidFill>
              <a:latin typeface="宋体" pitchFamily="2" charset="-122"/>
              <a:ea typeface="宋体" pitchFamily="2" charset="-122"/>
            </a:rPr>
            <a:t>功能及管理方面</a:t>
          </a:r>
          <a:endParaRPr lang="zh-CN" altLang="en-US" sz="1800" b="1" dirty="0">
            <a:solidFill>
              <a:schemeClr val="tx1"/>
            </a:solidFill>
            <a:latin typeface="宋体" pitchFamily="2" charset="-122"/>
            <a:ea typeface="宋体" pitchFamily="2" charset="-122"/>
          </a:endParaRPr>
        </a:p>
      </dgm:t>
    </dgm:pt>
    <dgm:pt modelId="{FEC6818D-C2F5-4CC6-A730-6724F2B5B705}" type="par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ED69BE97-472A-4971-8077-A0FD0EB3DBE0}" type="sib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DC9F1E9A-83A8-4C0C-805D-DF0A503AC782}">
      <dgm:prSet phldrT="[文本]" custT="1"/>
      <dgm:spPr>
        <a:solidFill>
          <a:schemeClr val="accent6">
            <a:lumMod val="40000"/>
            <a:lumOff val="60000"/>
          </a:schemeClr>
        </a:solidFill>
      </dgm:spPr>
      <dgm:t>
        <a:bodyPr/>
        <a:lstStyle/>
        <a:p>
          <a:r>
            <a:rPr lang="en-US" sz="1800" b="1" dirty="0" smtClean="0">
              <a:solidFill>
                <a:schemeClr val="tx1"/>
              </a:solidFill>
              <a:latin typeface="宋体" pitchFamily="2" charset="-122"/>
              <a:ea typeface="宋体" pitchFamily="2" charset="-122"/>
            </a:rPr>
            <a:t>4.</a:t>
          </a:r>
          <a:r>
            <a:rPr lang="zh-CN" sz="1800" b="1" dirty="0" smtClean="0">
              <a:solidFill>
                <a:schemeClr val="tx1"/>
              </a:solidFill>
              <a:latin typeface="宋体" pitchFamily="2" charset="-122"/>
              <a:ea typeface="宋体" pitchFamily="2" charset="-122"/>
            </a:rPr>
            <a:t>物流基础设施及技术装备方面</a:t>
          </a:r>
          <a:endParaRPr lang="zh-CN" altLang="en-US" sz="1800" b="1" dirty="0">
            <a:solidFill>
              <a:schemeClr val="tx1"/>
            </a:solidFill>
            <a:latin typeface="宋体" pitchFamily="2" charset="-122"/>
            <a:ea typeface="宋体" pitchFamily="2" charset="-122"/>
          </a:endParaRPr>
        </a:p>
      </dgm:t>
    </dgm:pt>
    <dgm:pt modelId="{D2DA2712-69C1-49B7-919C-622F54A6D539}" type="par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6F336DA8-9F6D-492B-B87D-BE7A7BA108CE}" type="sib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C265E7C9-47D3-4E39-A333-41CD3414A1E2}">
      <dgm:prSet phldrT="[文本]" custT="1"/>
      <dgm:spPr/>
      <dgm:t>
        <a:bodyPr/>
        <a:lstStyle/>
        <a:p>
          <a:r>
            <a:rPr lang="zh-CN" altLang="en-US" sz="1600" dirty="0" smtClean="0">
              <a:latin typeface="宋体" pitchFamily="2" charset="-122"/>
              <a:ea typeface="宋体" pitchFamily="2" charset="-122"/>
            </a:rPr>
            <a:t>物流管理基础薄弱、运行效率低；缺乏信息共享；库存管理死板；</a:t>
          </a:r>
          <a:r>
            <a:rPr lang="zh-CN" sz="1600" dirty="0" smtClean="0">
              <a:latin typeface="宋体" pitchFamily="2" charset="-122"/>
              <a:ea typeface="宋体" pitchFamily="2" charset="-122"/>
            </a:rPr>
            <a:t>物流、信息流、商流和资金流的结合不紧密等</a:t>
          </a:r>
          <a:r>
            <a:rPr lang="zh-CN" altLang="en-US" sz="1600" dirty="0" smtClean="0">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85FFAAD9-925C-419B-919F-BD195CF7EB2D}" type="par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D908769D-0C34-4567-92E0-294DEA0BC35E}" type="sib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0D864566-6D4C-41C5-BE71-73BFAC6B201E}">
      <dgm:prSet phldrT="[文本]" custT="1"/>
      <dgm:spPr/>
      <dgm:t>
        <a:bodyPr/>
        <a:lstStyle/>
        <a:p>
          <a:r>
            <a:rPr lang="zh-CN" altLang="en-US" sz="1600" dirty="0" smtClean="0">
              <a:solidFill>
                <a:schemeClr val="tx1"/>
              </a:solidFill>
              <a:latin typeface="宋体" pitchFamily="2" charset="-122"/>
              <a:ea typeface="宋体" pitchFamily="2" charset="-122"/>
            </a:rPr>
            <a:t>技术投入少，装备落后，机械化、自动化程度低；园区布局等亟待加强。</a:t>
          </a:r>
          <a:endParaRPr lang="zh-CN" altLang="en-US" sz="1600" dirty="0">
            <a:solidFill>
              <a:schemeClr val="tx1"/>
            </a:solidFill>
            <a:latin typeface="宋体" pitchFamily="2" charset="-122"/>
            <a:ea typeface="宋体" pitchFamily="2" charset="-122"/>
          </a:endParaRPr>
        </a:p>
      </dgm:t>
    </dgm:pt>
    <dgm:pt modelId="{B2AF35A5-B52C-4C62-88F7-D6473B2D1FFE}" type="par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E941B988-1373-4951-A869-B1C14BFBDC2F}" type="sib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CD78A9B2-E820-4F61-9595-504A7AF90507}">
      <dgm:prSet phldrT="[文本]" custT="1"/>
      <dgm:spPr>
        <a:solidFill>
          <a:srgbClr val="99CCFF"/>
        </a:solidFill>
      </dgm:spPr>
      <dgm:t>
        <a:bodyPr/>
        <a:lstStyle/>
        <a:p>
          <a:r>
            <a:rPr lang="en-US" altLang="zh-CN" sz="1800" b="1" dirty="0" smtClean="0">
              <a:solidFill>
                <a:schemeClr val="tx1"/>
              </a:solidFill>
              <a:latin typeface="宋体" pitchFamily="2" charset="-122"/>
              <a:ea typeface="宋体" pitchFamily="2" charset="-122"/>
            </a:rPr>
            <a:t>5.</a:t>
          </a:r>
          <a:r>
            <a:rPr lang="zh-CN" altLang="en-US" sz="1800" b="1" dirty="0" smtClean="0">
              <a:solidFill>
                <a:schemeClr val="tx1"/>
              </a:solidFill>
              <a:latin typeface="宋体" pitchFamily="2" charset="-122"/>
              <a:ea typeface="宋体" pitchFamily="2" charset="-122"/>
            </a:rPr>
            <a:t>物流组织结构（体制）方面</a:t>
          </a:r>
          <a:endParaRPr lang="zh-CN" altLang="en-US" sz="1800" b="1" dirty="0">
            <a:solidFill>
              <a:schemeClr val="tx1"/>
            </a:solidFill>
            <a:latin typeface="宋体" pitchFamily="2" charset="-122"/>
            <a:ea typeface="宋体" pitchFamily="2" charset="-122"/>
          </a:endParaRPr>
        </a:p>
      </dgm:t>
    </dgm:pt>
    <dgm:pt modelId="{3CD8F2F9-0EF1-43A3-8C9F-A7C91AE7DAB5}" type="parTrans" cxnId="{DF51434D-E806-4FB7-88C9-4A2103A49875}">
      <dgm:prSet/>
      <dgm:spPr/>
      <dgm:t>
        <a:bodyPr/>
        <a:lstStyle/>
        <a:p>
          <a:endParaRPr lang="zh-CN" altLang="en-US">
            <a:latin typeface="宋体" pitchFamily="2" charset="-122"/>
            <a:ea typeface="宋体" pitchFamily="2" charset="-122"/>
          </a:endParaRPr>
        </a:p>
      </dgm:t>
    </dgm:pt>
    <dgm:pt modelId="{0EE681DD-DDD2-46A3-89DA-A168119D7F09}" type="sibTrans" cxnId="{DF51434D-E806-4FB7-88C9-4A2103A49875}">
      <dgm:prSet/>
      <dgm:spPr/>
      <dgm:t>
        <a:bodyPr/>
        <a:lstStyle/>
        <a:p>
          <a:endParaRPr lang="zh-CN" altLang="en-US">
            <a:latin typeface="宋体" pitchFamily="2" charset="-122"/>
            <a:ea typeface="宋体" pitchFamily="2" charset="-122"/>
          </a:endParaRPr>
        </a:p>
      </dgm:t>
    </dgm:pt>
    <dgm:pt modelId="{6D353B22-2AD6-41A1-8788-064D92D0A09B}">
      <dgm:prSet phldrT="[文本]" custT="1"/>
      <dgm:spPr/>
      <dgm:t>
        <a:bodyPr/>
        <a:lstStyle/>
        <a:p>
          <a:r>
            <a:rPr lang="zh-CN" altLang="en-US" sz="1600" dirty="0" smtClean="0">
              <a:latin typeface="宋体" pitchFamily="2" charset="-122"/>
              <a:ea typeface="宋体" pitchFamily="2" charset="-122"/>
            </a:rPr>
            <a:t>内部协调不力，结构纵向脱节；对外部应变能力不强</a:t>
          </a:r>
          <a:r>
            <a:rPr lang="zh-CN" sz="1600" dirty="0" smtClean="0">
              <a:latin typeface="宋体" pitchFamily="2" charset="-122"/>
              <a:ea typeface="宋体" pitchFamily="2" charset="-122"/>
            </a:rPr>
            <a:t>。</a:t>
          </a:r>
          <a:r>
            <a:rPr lang="en-US" altLang="zh-CN" sz="1600" dirty="0" smtClean="0">
              <a:solidFill>
                <a:schemeClr val="tx1"/>
              </a:solidFill>
              <a:latin typeface="宋体" pitchFamily="2" charset="-122"/>
              <a:ea typeface="宋体" pitchFamily="2" charset="-122"/>
            </a:rPr>
            <a:t> </a:t>
          </a:r>
          <a:endParaRPr lang="zh-CN" altLang="en-US" sz="1600" dirty="0">
            <a:solidFill>
              <a:schemeClr val="tx1"/>
            </a:solidFill>
            <a:latin typeface="宋体" pitchFamily="2" charset="-122"/>
            <a:ea typeface="宋体" pitchFamily="2" charset="-122"/>
          </a:endParaRPr>
        </a:p>
      </dgm:t>
    </dgm:pt>
    <dgm:pt modelId="{D6EEFA4E-E88F-44BA-9697-3A97EBF5AD1C}" type="parTrans" cxnId="{F6D1C963-36EE-48BD-8F48-CF5BB3F5823C}">
      <dgm:prSet/>
      <dgm:spPr/>
      <dgm:t>
        <a:bodyPr/>
        <a:lstStyle/>
        <a:p>
          <a:endParaRPr lang="zh-CN" altLang="en-US">
            <a:latin typeface="宋体" pitchFamily="2" charset="-122"/>
            <a:ea typeface="宋体" pitchFamily="2" charset="-122"/>
          </a:endParaRPr>
        </a:p>
      </dgm:t>
    </dgm:pt>
    <dgm:pt modelId="{7E6F39B9-9921-4C03-8FDB-5EF7D2C6219E}" type="sibTrans" cxnId="{F6D1C963-36EE-48BD-8F48-CF5BB3F5823C}">
      <dgm:prSet/>
      <dgm:spPr/>
      <dgm:t>
        <a:bodyPr/>
        <a:lstStyle/>
        <a:p>
          <a:endParaRPr lang="zh-CN" altLang="en-US">
            <a:latin typeface="宋体" pitchFamily="2" charset="-122"/>
            <a:ea typeface="宋体" pitchFamily="2" charset="-122"/>
          </a:endParaRPr>
        </a:p>
      </dgm:t>
    </dgm:pt>
    <dgm:pt modelId="{7DB34F74-59DE-4E30-BC89-31D5695FA755}">
      <dgm:prSet phldrT="[文本]" custT="1"/>
      <dgm:spPr>
        <a:solidFill>
          <a:schemeClr val="accent5">
            <a:lumMod val="75000"/>
          </a:schemeClr>
        </a:solidFill>
      </dgm:spPr>
      <dgm:t>
        <a:bodyPr/>
        <a:lstStyle/>
        <a:p>
          <a:r>
            <a:rPr lang="en-US" altLang="zh-CN" sz="1800" b="1" dirty="0" smtClean="0">
              <a:solidFill>
                <a:schemeClr val="tx1"/>
              </a:solidFill>
              <a:latin typeface="宋体" pitchFamily="2" charset="-122"/>
              <a:ea typeface="宋体" pitchFamily="2" charset="-122"/>
            </a:rPr>
            <a:t>6.</a:t>
          </a:r>
          <a:r>
            <a:rPr lang="zh-CN" altLang="en-US" sz="1800" b="1" dirty="0" smtClean="0">
              <a:solidFill>
                <a:schemeClr val="tx1"/>
              </a:solidFill>
              <a:latin typeface="宋体" pitchFamily="2" charset="-122"/>
              <a:ea typeface="宋体" pitchFamily="2" charset="-122"/>
            </a:rPr>
            <a:t>物流成本方面</a:t>
          </a:r>
          <a:endParaRPr lang="zh-CN" altLang="en-US" sz="1800" b="1" dirty="0">
            <a:solidFill>
              <a:schemeClr val="tx1"/>
            </a:solidFill>
            <a:latin typeface="宋体" pitchFamily="2" charset="-122"/>
            <a:ea typeface="宋体" pitchFamily="2" charset="-122"/>
          </a:endParaRPr>
        </a:p>
      </dgm:t>
    </dgm:pt>
    <dgm:pt modelId="{B0FA945C-0CDF-4640-9738-4C765B00DE46}" type="parTrans" cxnId="{64E0B01A-99F4-4443-A850-21104ACE8291}">
      <dgm:prSet/>
      <dgm:spPr/>
      <dgm:t>
        <a:bodyPr/>
        <a:lstStyle/>
        <a:p>
          <a:endParaRPr lang="zh-CN" altLang="en-US"/>
        </a:p>
      </dgm:t>
    </dgm:pt>
    <dgm:pt modelId="{3FF265F3-B87A-46C1-90CA-0300B9EBEEC8}" type="sibTrans" cxnId="{64E0B01A-99F4-4443-A850-21104ACE8291}">
      <dgm:prSet/>
      <dgm:spPr/>
      <dgm:t>
        <a:bodyPr/>
        <a:lstStyle/>
        <a:p>
          <a:endParaRPr lang="zh-CN" altLang="en-US"/>
        </a:p>
      </dgm:t>
    </dgm:pt>
    <dgm:pt modelId="{62A4E64F-E303-4358-93F0-2750CE8235B0}">
      <dgm:prSet phldrT="[文本]" custT="1"/>
      <dgm:spPr/>
      <dgm:t>
        <a:bodyPr/>
        <a:lstStyle/>
        <a:p>
          <a:r>
            <a:rPr lang="zh-CN" altLang="en-US" sz="1600" dirty="0" smtClean="0">
              <a:solidFill>
                <a:schemeClr val="tx1"/>
              </a:solidFill>
              <a:latin typeface="宋体" pitchFamily="2" charset="-122"/>
              <a:ea typeface="宋体" pitchFamily="2" charset="-122"/>
            </a:rPr>
            <a:t>无总成本控制；跟中资源浪费；物流运行效率低</a:t>
          </a:r>
          <a:endParaRPr lang="zh-CN" altLang="en-US" sz="1600" dirty="0">
            <a:solidFill>
              <a:schemeClr val="tx1"/>
            </a:solidFill>
            <a:latin typeface="宋体" pitchFamily="2" charset="-122"/>
            <a:ea typeface="宋体" pitchFamily="2" charset="-122"/>
          </a:endParaRPr>
        </a:p>
      </dgm:t>
    </dgm:pt>
    <dgm:pt modelId="{1A0CC030-9E03-4E06-A01E-855AE58CB1FF}" type="parTrans" cxnId="{93F3BDBD-E3BC-4FDC-8897-3340BAB3F50F}">
      <dgm:prSet/>
      <dgm:spPr/>
      <dgm:t>
        <a:bodyPr/>
        <a:lstStyle/>
        <a:p>
          <a:endParaRPr lang="zh-CN" altLang="en-US"/>
        </a:p>
      </dgm:t>
    </dgm:pt>
    <dgm:pt modelId="{78B85B04-76A4-4F0E-85FA-18BA0D5BBCAE}" type="sibTrans" cxnId="{93F3BDBD-E3BC-4FDC-8897-3340BAB3F50F}">
      <dgm:prSet/>
      <dgm:spPr/>
      <dgm:t>
        <a:bodyPr/>
        <a:lstStyle/>
        <a:p>
          <a:endParaRPr lang="zh-CN" altLang="en-US"/>
        </a:p>
      </dgm:t>
    </dgm:pt>
    <dgm:pt modelId="{38DD7CA1-18C4-4780-981D-E327C81DA75E}" type="pres">
      <dgm:prSet presAssocID="{15FF890F-2370-4DF4-BA95-D0094EEADC8C}" presName="linear" presStyleCnt="0">
        <dgm:presLayoutVars>
          <dgm:animLvl val="lvl"/>
          <dgm:resizeHandles val="exact"/>
        </dgm:presLayoutVars>
      </dgm:prSet>
      <dgm:spPr/>
      <dgm:t>
        <a:bodyPr/>
        <a:lstStyle/>
        <a:p>
          <a:endParaRPr lang="zh-CN" altLang="en-US"/>
        </a:p>
      </dgm:t>
    </dgm:pt>
    <dgm:pt modelId="{CE646A07-FFC6-44A6-870B-4495DE43DEC1}" type="pres">
      <dgm:prSet presAssocID="{697B8E96-E70B-4687-B8F8-86C0C1185C27}" presName="parentText" presStyleLbl="node1" presStyleIdx="0" presStyleCnt="6">
        <dgm:presLayoutVars>
          <dgm:chMax val="0"/>
          <dgm:bulletEnabled val="1"/>
        </dgm:presLayoutVars>
      </dgm:prSet>
      <dgm:spPr/>
      <dgm:t>
        <a:bodyPr/>
        <a:lstStyle/>
        <a:p>
          <a:endParaRPr lang="zh-CN" altLang="en-US"/>
        </a:p>
      </dgm:t>
    </dgm:pt>
    <dgm:pt modelId="{F24A553B-1F79-43E8-B3FD-41E6A58E3D93}" type="pres">
      <dgm:prSet presAssocID="{697B8E96-E70B-4687-B8F8-86C0C1185C27}" presName="childText" presStyleLbl="revTx" presStyleIdx="0" presStyleCnt="6" custScaleY="107592">
        <dgm:presLayoutVars>
          <dgm:bulletEnabled val="1"/>
        </dgm:presLayoutVars>
      </dgm:prSet>
      <dgm:spPr/>
      <dgm:t>
        <a:bodyPr/>
        <a:lstStyle/>
        <a:p>
          <a:endParaRPr lang="zh-CN" altLang="en-US"/>
        </a:p>
      </dgm:t>
    </dgm:pt>
    <dgm:pt modelId="{017A55AA-D09B-4FDE-8C68-7800053E22F0}" type="pres">
      <dgm:prSet presAssocID="{F8F7636A-480C-4B99-9823-F85B36E82976}" presName="parentText" presStyleLbl="node1" presStyleIdx="1" presStyleCnt="6">
        <dgm:presLayoutVars>
          <dgm:chMax val="0"/>
          <dgm:bulletEnabled val="1"/>
        </dgm:presLayoutVars>
      </dgm:prSet>
      <dgm:spPr/>
      <dgm:t>
        <a:bodyPr/>
        <a:lstStyle/>
        <a:p>
          <a:endParaRPr lang="zh-CN" altLang="en-US"/>
        </a:p>
      </dgm:t>
    </dgm:pt>
    <dgm:pt modelId="{0F7FAF50-B5D2-47B5-8D29-495A63763585}" type="pres">
      <dgm:prSet presAssocID="{F8F7636A-480C-4B99-9823-F85B36E82976}" presName="childText" presStyleLbl="revTx" presStyleIdx="1" presStyleCnt="6" custScaleY="116231">
        <dgm:presLayoutVars>
          <dgm:bulletEnabled val="1"/>
        </dgm:presLayoutVars>
      </dgm:prSet>
      <dgm:spPr/>
      <dgm:t>
        <a:bodyPr/>
        <a:lstStyle/>
        <a:p>
          <a:endParaRPr lang="zh-CN" altLang="en-US"/>
        </a:p>
      </dgm:t>
    </dgm:pt>
    <dgm:pt modelId="{F9AC0C43-F2E4-457C-9897-676091DE8B50}" type="pres">
      <dgm:prSet presAssocID="{4DED2EB6-656E-4BDB-B811-8A31B62F9F36}" presName="parentText" presStyleLbl="node1" presStyleIdx="2" presStyleCnt="6">
        <dgm:presLayoutVars>
          <dgm:chMax val="0"/>
          <dgm:bulletEnabled val="1"/>
        </dgm:presLayoutVars>
      </dgm:prSet>
      <dgm:spPr/>
      <dgm:t>
        <a:bodyPr/>
        <a:lstStyle/>
        <a:p>
          <a:endParaRPr lang="zh-CN" altLang="en-US"/>
        </a:p>
      </dgm:t>
    </dgm:pt>
    <dgm:pt modelId="{FDE2A58C-DD4A-4ECE-973C-C893B848330C}" type="pres">
      <dgm:prSet presAssocID="{4DED2EB6-656E-4BDB-B811-8A31B62F9F36}" presName="childText" presStyleLbl="revTx" presStyleIdx="2" presStyleCnt="6" custScaleY="114698">
        <dgm:presLayoutVars>
          <dgm:bulletEnabled val="1"/>
        </dgm:presLayoutVars>
      </dgm:prSet>
      <dgm:spPr/>
      <dgm:t>
        <a:bodyPr/>
        <a:lstStyle/>
        <a:p>
          <a:endParaRPr lang="zh-CN" altLang="en-US"/>
        </a:p>
      </dgm:t>
    </dgm:pt>
    <dgm:pt modelId="{432F36F8-8685-4912-842A-09F6B83A96A7}" type="pres">
      <dgm:prSet presAssocID="{DC9F1E9A-83A8-4C0C-805D-DF0A503AC782}" presName="parentText" presStyleLbl="node1" presStyleIdx="3" presStyleCnt="6">
        <dgm:presLayoutVars>
          <dgm:chMax val="0"/>
          <dgm:bulletEnabled val="1"/>
        </dgm:presLayoutVars>
      </dgm:prSet>
      <dgm:spPr/>
      <dgm:t>
        <a:bodyPr/>
        <a:lstStyle/>
        <a:p>
          <a:endParaRPr lang="zh-CN" altLang="en-US"/>
        </a:p>
      </dgm:t>
    </dgm:pt>
    <dgm:pt modelId="{4396CB7C-6096-4FDD-BC48-D810D2E2585D}" type="pres">
      <dgm:prSet presAssocID="{DC9F1E9A-83A8-4C0C-805D-DF0A503AC782}" presName="childText" presStyleLbl="revTx" presStyleIdx="3" presStyleCnt="6" custScaleY="147667">
        <dgm:presLayoutVars>
          <dgm:bulletEnabled val="1"/>
        </dgm:presLayoutVars>
      </dgm:prSet>
      <dgm:spPr/>
      <dgm:t>
        <a:bodyPr/>
        <a:lstStyle/>
        <a:p>
          <a:endParaRPr lang="zh-CN" altLang="en-US"/>
        </a:p>
      </dgm:t>
    </dgm:pt>
    <dgm:pt modelId="{5303A87D-2D54-4263-B235-3E60C8708C9B}" type="pres">
      <dgm:prSet presAssocID="{CD78A9B2-E820-4F61-9595-504A7AF90507}" presName="parentText" presStyleLbl="node1" presStyleIdx="4" presStyleCnt="6">
        <dgm:presLayoutVars>
          <dgm:chMax val="0"/>
          <dgm:bulletEnabled val="1"/>
        </dgm:presLayoutVars>
      </dgm:prSet>
      <dgm:spPr/>
      <dgm:t>
        <a:bodyPr/>
        <a:lstStyle/>
        <a:p>
          <a:endParaRPr lang="zh-CN" altLang="en-US"/>
        </a:p>
      </dgm:t>
    </dgm:pt>
    <dgm:pt modelId="{7C6B74A8-2E26-47E6-A677-7B7BFB0014E9}" type="pres">
      <dgm:prSet presAssocID="{CD78A9B2-E820-4F61-9595-504A7AF90507}" presName="childText" presStyleLbl="revTx" presStyleIdx="4" presStyleCnt="6" custScaleY="134533">
        <dgm:presLayoutVars>
          <dgm:bulletEnabled val="1"/>
        </dgm:presLayoutVars>
      </dgm:prSet>
      <dgm:spPr/>
      <dgm:t>
        <a:bodyPr/>
        <a:lstStyle/>
        <a:p>
          <a:endParaRPr lang="zh-CN" altLang="en-US"/>
        </a:p>
      </dgm:t>
    </dgm:pt>
    <dgm:pt modelId="{65B78A72-F5DA-476A-A83F-87F8BEF26F73}" type="pres">
      <dgm:prSet presAssocID="{7DB34F74-59DE-4E30-BC89-31D5695FA755}" presName="parentText" presStyleLbl="node1" presStyleIdx="5" presStyleCnt="6">
        <dgm:presLayoutVars>
          <dgm:chMax val="0"/>
          <dgm:bulletEnabled val="1"/>
        </dgm:presLayoutVars>
      </dgm:prSet>
      <dgm:spPr/>
      <dgm:t>
        <a:bodyPr/>
        <a:lstStyle/>
        <a:p>
          <a:endParaRPr lang="zh-CN" altLang="en-US"/>
        </a:p>
      </dgm:t>
    </dgm:pt>
    <dgm:pt modelId="{5B47C7EC-A803-41A0-B811-E5DA88D9CFAD}" type="pres">
      <dgm:prSet presAssocID="{7DB34F74-59DE-4E30-BC89-31D5695FA755}" presName="childText" presStyleLbl="revTx" presStyleIdx="5" presStyleCnt="6">
        <dgm:presLayoutVars>
          <dgm:bulletEnabled val="1"/>
        </dgm:presLayoutVars>
      </dgm:prSet>
      <dgm:spPr/>
      <dgm:t>
        <a:bodyPr/>
        <a:lstStyle/>
        <a:p>
          <a:endParaRPr lang="zh-CN" altLang="en-US"/>
        </a:p>
      </dgm:t>
    </dgm:pt>
  </dgm:ptLst>
  <dgm:cxnLst>
    <dgm:cxn modelId="{19E5E310-E63A-4BFA-A6C5-08E8193766E0}" srcId="{15FF890F-2370-4DF4-BA95-D0094EEADC8C}" destId="{697B8E96-E70B-4687-B8F8-86C0C1185C27}" srcOrd="0" destOrd="0" parTransId="{5F32813D-DB1E-49B0-9A20-9F8E4050ABAA}" sibTransId="{FB287DC6-4A96-4F74-BCEA-88664E7F8D85}"/>
    <dgm:cxn modelId="{6CADEEA1-F78D-42BE-A85E-B94A9E6E5EF5}" srcId="{15FF890F-2370-4DF4-BA95-D0094EEADC8C}" destId="{DC9F1E9A-83A8-4C0C-805D-DF0A503AC782}" srcOrd="3" destOrd="0" parTransId="{D2DA2712-69C1-49B7-919C-622F54A6D539}" sibTransId="{6F336DA8-9F6D-492B-B87D-BE7A7BA108CE}"/>
    <dgm:cxn modelId="{752AC38D-B79E-4E5F-987B-11BE2E091668}" type="presOf" srcId="{C265E7C9-47D3-4E39-A333-41CD3414A1E2}" destId="{FDE2A58C-DD4A-4ECE-973C-C893B848330C}" srcOrd="0" destOrd="0" presId="urn:microsoft.com/office/officeart/2005/8/layout/vList2"/>
    <dgm:cxn modelId="{E969CCDC-CC05-4434-8421-FAD89570E137}" type="presOf" srcId="{45D8DE44-204C-4298-B4FC-52B2360DDD88}" destId="{0F7FAF50-B5D2-47B5-8D29-495A63763585}" srcOrd="0" destOrd="0" presId="urn:microsoft.com/office/officeart/2005/8/layout/vList2"/>
    <dgm:cxn modelId="{F6D1C963-36EE-48BD-8F48-CF5BB3F5823C}" srcId="{CD78A9B2-E820-4F61-9595-504A7AF90507}" destId="{6D353B22-2AD6-41A1-8788-064D92D0A09B}" srcOrd="0" destOrd="0" parTransId="{D6EEFA4E-E88F-44BA-9697-3A97EBF5AD1C}" sibTransId="{7E6F39B9-9921-4C03-8FDB-5EF7D2C6219E}"/>
    <dgm:cxn modelId="{529BF606-F5CF-466A-8388-7228E7BEE9C8}" srcId="{15FF890F-2370-4DF4-BA95-D0094EEADC8C}" destId="{F8F7636A-480C-4B99-9823-F85B36E82976}" srcOrd="1" destOrd="0" parTransId="{47E33F9D-A0E6-449C-8733-9F84FE24B416}" sibTransId="{993878B5-6F79-43DD-AAC2-949C3B22EB99}"/>
    <dgm:cxn modelId="{B36F580A-8441-46AD-84D7-13329D5BB8E2}" type="presOf" srcId="{0D864566-6D4C-41C5-BE71-73BFAC6B201E}" destId="{4396CB7C-6096-4FDD-BC48-D810D2E2585D}" srcOrd="0" destOrd="0" presId="urn:microsoft.com/office/officeart/2005/8/layout/vList2"/>
    <dgm:cxn modelId="{918CC770-5848-4DBD-8D99-88AD0BC028C4}" type="presOf" srcId="{F8F7636A-480C-4B99-9823-F85B36E82976}" destId="{017A55AA-D09B-4FDE-8C68-7800053E22F0}" srcOrd="0" destOrd="0" presId="urn:microsoft.com/office/officeart/2005/8/layout/vList2"/>
    <dgm:cxn modelId="{9628D4E5-9670-4E63-AABD-69CD5614F0C4}" type="presOf" srcId="{4DED2EB6-656E-4BDB-B811-8A31B62F9F36}" destId="{F9AC0C43-F2E4-457C-9897-676091DE8B50}" srcOrd="0" destOrd="0" presId="urn:microsoft.com/office/officeart/2005/8/layout/vList2"/>
    <dgm:cxn modelId="{7022E66F-3FC9-4E6A-B882-FA3ED56D494E}" type="presOf" srcId="{CD78A9B2-E820-4F61-9595-504A7AF90507}" destId="{5303A87D-2D54-4263-B235-3E60C8708C9B}" srcOrd="0" destOrd="0" presId="urn:microsoft.com/office/officeart/2005/8/layout/vList2"/>
    <dgm:cxn modelId="{6CA44871-5249-4D12-85E0-A7BEC3B2A64B}" type="presOf" srcId="{6D353B22-2AD6-41A1-8788-064D92D0A09B}" destId="{7C6B74A8-2E26-47E6-A677-7B7BFB0014E9}" srcOrd="0" destOrd="0" presId="urn:microsoft.com/office/officeart/2005/8/layout/vList2"/>
    <dgm:cxn modelId="{3C699FD7-31F9-47B1-88B6-D4E5CB93422E}" type="presOf" srcId="{15FF890F-2370-4DF4-BA95-D0094EEADC8C}" destId="{38DD7CA1-18C4-4780-981D-E327C81DA75E}" srcOrd="0" destOrd="0" presId="urn:microsoft.com/office/officeart/2005/8/layout/vList2"/>
    <dgm:cxn modelId="{BDF3B61D-10FB-4B16-B9FC-8A57E11D7331}" srcId="{DC9F1E9A-83A8-4C0C-805D-DF0A503AC782}" destId="{0D864566-6D4C-41C5-BE71-73BFAC6B201E}" srcOrd="0" destOrd="0" parTransId="{B2AF35A5-B52C-4C62-88F7-D6473B2D1FFE}" sibTransId="{E941B988-1373-4951-A869-B1C14BFBDC2F}"/>
    <dgm:cxn modelId="{BAE47F4E-E38D-400E-A359-FAA03B6D8C66}" srcId="{15FF890F-2370-4DF4-BA95-D0094EEADC8C}" destId="{4DED2EB6-656E-4BDB-B811-8A31B62F9F36}" srcOrd="2" destOrd="0" parTransId="{FEC6818D-C2F5-4CC6-A730-6724F2B5B705}" sibTransId="{ED69BE97-472A-4971-8077-A0FD0EB3DBE0}"/>
    <dgm:cxn modelId="{BA0FC917-D5C8-4926-82F4-F736F3986432}" type="presOf" srcId="{62A4E64F-E303-4358-93F0-2750CE8235B0}" destId="{5B47C7EC-A803-41A0-B811-E5DA88D9CFAD}" srcOrd="0" destOrd="0" presId="urn:microsoft.com/office/officeart/2005/8/layout/vList2"/>
    <dgm:cxn modelId="{93F3BDBD-E3BC-4FDC-8897-3340BAB3F50F}" srcId="{7DB34F74-59DE-4E30-BC89-31D5695FA755}" destId="{62A4E64F-E303-4358-93F0-2750CE8235B0}" srcOrd="0" destOrd="0" parTransId="{1A0CC030-9E03-4E06-A01E-855AE58CB1FF}" sibTransId="{78B85B04-76A4-4F0E-85FA-18BA0D5BBCAE}"/>
    <dgm:cxn modelId="{0B40A930-8C39-474F-AD48-BDBD04B39A62}" type="presOf" srcId="{33FF2110-3906-45F8-8F1D-8BAA72FF5401}" destId="{F24A553B-1F79-43E8-B3FD-41E6A58E3D93}" srcOrd="0" destOrd="0" presId="urn:microsoft.com/office/officeart/2005/8/layout/vList2"/>
    <dgm:cxn modelId="{464F4AEC-B197-4A7C-9177-A051832DAF20}" srcId="{F8F7636A-480C-4B99-9823-F85B36E82976}" destId="{45D8DE44-204C-4298-B4FC-52B2360DDD88}" srcOrd="0" destOrd="0" parTransId="{C63817E4-173F-4C58-9B2B-C86EA6A465DB}" sibTransId="{760B7F1A-718D-4EFE-8131-6B2CCFA53046}"/>
    <dgm:cxn modelId="{DF51434D-E806-4FB7-88C9-4A2103A49875}" srcId="{15FF890F-2370-4DF4-BA95-D0094EEADC8C}" destId="{CD78A9B2-E820-4F61-9595-504A7AF90507}" srcOrd="4" destOrd="0" parTransId="{3CD8F2F9-0EF1-43A3-8C9F-A7C91AE7DAB5}" sibTransId="{0EE681DD-DDD2-46A3-89DA-A168119D7F09}"/>
    <dgm:cxn modelId="{98B5E24E-669A-47EC-B450-5222E0DC17B0}" type="presOf" srcId="{7DB34F74-59DE-4E30-BC89-31D5695FA755}" destId="{65B78A72-F5DA-476A-A83F-87F8BEF26F73}" srcOrd="0" destOrd="0" presId="urn:microsoft.com/office/officeart/2005/8/layout/vList2"/>
    <dgm:cxn modelId="{13501813-F454-404D-8972-77E999DDC019}" type="presOf" srcId="{697B8E96-E70B-4687-B8F8-86C0C1185C27}" destId="{CE646A07-FFC6-44A6-870B-4495DE43DEC1}" srcOrd="0" destOrd="0" presId="urn:microsoft.com/office/officeart/2005/8/layout/vList2"/>
    <dgm:cxn modelId="{2E13249D-59D7-41A4-A158-116CC8DE6549}" srcId="{4DED2EB6-656E-4BDB-B811-8A31B62F9F36}" destId="{C265E7C9-47D3-4E39-A333-41CD3414A1E2}" srcOrd="0" destOrd="0" parTransId="{85FFAAD9-925C-419B-919F-BD195CF7EB2D}" sibTransId="{D908769D-0C34-4567-92E0-294DEA0BC35E}"/>
    <dgm:cxn modelId="{64E0B01A-99F4-4443-A850-21104ACE8291}" srcId="{15FF890F-2370-4DF4-BA95-D0094EEADC8C}" destId="{7DB34F74-59DE-4E30-BC89-31D5695FA755}" srcOrd="5" destOrd="0" parTransId="{B0FA945C-0CDF-4640-9738-4C765B00DE46}" sibTransId="{3FF265F3-B87A-46C1-90CA-0300B9EBEEC8}"/>
    <dgm:cxn modelId="{A72FFA06-50F0-4196-8052-51A6B073EC30}" type="presOf" srcId="{DC9F1E9A-83A8-4C0C-805D-DF0A503AC782}" destId="{432F36F8-8685-4912-842A-09F6B83A96A7}" srcOrd="0" destOrd="0" presId="urn:microsoft.com/office/officeart/2005/8/layout/vList2"/>
    <dgm:cxn modelId="{5E1FE7B1-0E1C-44C8-A4AC-FF5F6C36B42A}" srcId="{697B8E96-E70B-4687-B8F8-86C0C1185C27}" destId="{33FF2110-3906-45F8-8F1D-8BAA72FF5401}" srcOrd="0" destOrd="0" parTransId="{D9EEC3BE-C3C1-4318-91C3-0831D5DB281C}" sibTransId="{FCF9E487-2AA7-44C1-9369-7E70559075EC}"/>
    <dgm:cxn modelId="{DCD2AB6A-E57C-4CAC-9EEA-B40553BC999C}" type="presParOf" srcId="{38DD7CA1-18C4-4780-981D-E327C81DA75E}" destId="{CE646A07-FFC6-44A6-870B-4495DE43DEC1}" srcOrd="0" destOrd="0" presId="urn:microsoft.com/office/officeart/2005/8/layout/vList2"/>
    <dgm:cxn modelId="{7C7B7DB7-D9E2-45E0-BEBE-3E3FD264BBE8}" type="presParOf" srcId="{38DD7CA1-18C4-4780-981D-E327C81DA75E}" destId="{F24A553B-1F79-43E8-B3FD-41E6A58E3D93}" srcOrd="1" destOrd="0" presId="urn:microsoft.com/office/officeart/2005/8/layout/vList2"/>
    <dgm:cxn modelId="{0BD73AE2-9DD3-40B4-9B16-DAE5EEF92B9E}" type="presParOf" srcId="{38DD7CA1-18C4-4780-981D-E327C81DA75E}" destId="{017A55AA-D09B-4FDE-8C68-7800053E22F0}" srcOrd="2" destOrd="0" presId="urn:microsoft.com/office/officeart/2005/8/layout/vList2"/>
    <dgm:cxn modelId="{85E81949-DBE1-4C3F-A816-A951A1765DCC}" type="presParOf" srcId="{38DD7CA1-18C4-4780-981D-E327C81DA75E}" destId="{0F7FAF50-B5D2-47B5-8D29-495A63763585}" srcOrd="3" destOrd="0" presId="urn:microsoft.com/office/officeart/2005/8/layout/vList2"/>
    <dgm:cxn modelId="{93DA2450-E9CC-4BB0-BEC6-10CC59A12C39}" type="presParOf" srcId="{38DD7CA1-18C4-4780-981D-E327C81DA75E}" destId="{F9AC0C43-F2E4-457C-9897-676091DE8B50}" srcOrd="4" destOrd="0" presId="urn:microsoft.com/office/officeart/2005/8/layout/vList2"/>
    <dgm:cxn modelId="{1B862C7A-984A-4260-B558-F92D3A8908DE}" type="presParOf" srcId="{38DD7CA1-18C4-4780-981D-E327C81DA75E}" destId="{FDE2A58C-DD4A-4ECE-973C-C893B848330C}" srcOrd="5" destOrd="0" presId="urn:microsoft.com/office/officeart/2005/8/layout/vList2"/>
    <dgm:cxn modelId="{5745FA92-2C0B-4C78-B42F-63B6F6CCACE1}" type="presParOf" srcId="{38DD7CA1-18C4-4780-981D-E327C81DA75E}" destId="{432F36F8-8685-4912-842A-09F6B83A96A7}" srcOrd="6" destOrd="0" presId="urn:microsoft.com/office/officeart/2005/8/layout/vList2"/>
    <dgm:cxn modelId="{8CF7CC8F-210F-4FBA-B375-F0269F97E7BB}" type="presParOf" srcId="{38DD7CA1-18C4-4780-981D-E327C81DA75E}" destId="{4396CB7C-6096-4FDD-BC48-D810D2E2585D}" srcOrd="7" destOrd="0" presId="urn:microsoft.com/office/officeart/2005/8/layout/vList2"/>
    <dgm:cxn modelId="{F782151E-E6E8-484A-8216-5376BD91A314}" type="presParOf" srcId="{38DD7CA1-18C4-4780-981D-E327C81DA75E}" destId="{5303A87D-2D54-4263-B235-3E60C8708C9B}" srcOrd="8" destOrd="0" presId="urn:microsoft.com/office/officeart/2005/8/layout/vList2"/>
    <dgm:cxn modelId="{E1876B03-D6C8-4F84-8BEE-A71127357F9C}" type="presParOf" srcId="{38DD7CA1-18C4-4780-981D-E327C81DA75E}" destId="{7C6B74A8-2E26-47E6-A677-7B7BFB0014E9}" srcOrd="9" destOrd="0" presId="urn:microsoft.com/office/officeart/2005/8/layout/vList2"/>
    <dgm:cxn modelId="{D1F2141A-C48B-41BD-A66F-7EB0C9D8BCDA}" type="presParOf" srcId="{38DD7CA1-18C4-4780-981D-E327C81DA75E}" destId="{65B78A72-F5DA-476A-A83F-87F8BEF26F73}" srcOrd="10" destOrd="0" presId="urn:microsoft.com/office/officeart/2005/8/layout/vList2"/>
    <dgm:cxn modelId="{42332183-3188-4770-8F8E-8860CC8D59C3}" type="presParOf" srcId="{38DD7CA1-18C4-4780-981D-E327C81DA75E}" destId="{5B47C7EC-A803-41A0-B811-E5DA88D9CFAD}" srcOrd="11" destOrd="0" presId="urn:microsoft.com/office/officeart/2005/8/layout/vList2"/>
  </dgm:cxnLst>
  <dgm:bg/>
  <dgm:whole/>
</dgm:dataModel>
</file>

<file path=ppt/diagrams/data6.xml><?xml version="1.0" encoding="utf-8"?>
<dgm:dataModel xmlns:dgm="http://schemas.openxmlformats.org/drawingml/2006/diagram" xmlns:a="http://schemas.openxmlformats.org/drawingml/2006/main">
  <dgm:ptLst>
    <dgm:pt modelId="{15FF890F-2370-4DF4-BA95-D0094EEADC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7B8E96-E70B-4687-B8F8-86C0C1185C27}">
      <dgm:prSet phldrT="[文本]" custT="1"/>
      <dgm:spPr>
        <a:solidFill>
          <a:srgbClr val="FFFF00"/>
        </a:solidFill>
      </dgm:spPr>
      <dgm:t>
        <a:bodyPr/>
        <a:lstStyle/>
        <a:p>
          <a:r>
            <a:rPr lang="en-US" sz="1600" b="1" dirty="0" smtClean="0">
              <a:solidFill>
                <a:schemeClr val="tx1"/>
              </a:solidFill>
              <a:latin typeface="宋体" pitchFamily="2" charset="-122"/>
              <a:ea typeface="宋体" pitchFamily="2" charset="-122"/>
            </a:rPr>
            <a:t>1.</a:t>
          </a:r>
          <a:r>
            <a:rPr lang="zh-CN" sz="1600" dirty="0" smtClean="0">
              <a:solidFill>
                <a:schemeClr val="tx1"/>
              </a:solidFill>
              <a:latin typeface="宋体" pitchFamily="2" charset="-122"/>
              <a:ea typeface="宋体" pitchFamily="2" charset="-122"/>
            </a:rPr>
            <a:t> 确保供应链协同流畅，实现最大的利润和增值</a:t>
          </a:r>
          <a:endParaRPr lang="zh-CN" altLang="en-US" sz="1600" b="1" dirty="0">
            <a:solidFill>
              <a:schemeClr val="tx1"/>
            </a:solidFill>
            <a:latin typeface="宋体" pitchFamily="2" charset="-122"/>
            <a:ea typeface="宋体" pitchFamily="2" charset="-122"/>
          </a:endParaRPr>
        </a:p>
      </dgm:t>
    </dgm:pt>
    <dgm:pt modelId="{5F32813D-DB1E-49B0-9A20-9F8E4050ABAA}" type="parTrans" cxnId="{19E5E310-E63A-4BFA-A6C5-08E8193766E0}">
      <dgm:prSet/>
      <dgm:spPr/>
      <dgm:t>
        <a:bodyPr/>
        <a:lstStyle/>
        <a:p>
          <a:endParaRPr lang="zh-CN" altLang="en-US" sz="1600">
            <a:solidFill>
              <a:schemeClr val="tx1"/>
            </a:solidFill>
            <a:latin typeface="宋体" pitchFamily="2" charset="-122"/>
            <a:ea typeface="宋体" pitchFamily="2" charset="-122"/>
          </a:endParaRPr>
        </a:p>
      </dgm:t>
    </dgm:pt>
    <dgm:pt modelId="{FB287DC6-4A96-4F74-BCEA-88664E7F8D85}" type="sibTrans" cxnId="{19E5E310-E63A-4BFA-A6C5-08E8193766E0}">
      <dgm:prSet/>
      <dgm:spPr/>
      <dgm:t>
        <a:bodyPr/>
        <a:lstStyle/>
        <a:p>
          <a:endParaRPr lang="zh-CN" altLang="en-US" sz="1600">
            <a:solidFill>
              <a:schemeClr val="tx1"/>
            </a:solidFill>
            <a:latin typeface="宋体" pitchFamily="2" charset="-122"/>
            <a:ea typeface="宋体" pitchFamily="2" charset="-122"/>
          </a:endParaRPr>
        </a:p>
      </dgm:t>
    </dgm:pt>
    <dgm:pt modelId="{F8F7636A-480C-4B99-9823-F85B36E82976}">
      <dgm:prSet phldrT="[文本]" custT="1"/>
      <dgm:spPr>
        <a:solidFill>
          <a:srgbClr val="92D050"/>
        </a:solidFill>
      </dgm:spPr>
      <dgm:t>
        <a:bodyPr/>
        <a:lstStyle/>
        <a:p>
          <a:r>
            <a:rPr lang="en-US" sz="1600" b="1" dirty="0" smtClean="0">
              <a:solidFill>
                <a:schemeClr val="tx1"/>
              </a:solidFill>
              <a:latin typeface="宋体" pitchFamily="2" charset="-122"/>
              <a:ea typeface="宋体" pitchFamily="2" charset="-122"/>
            </a:rPr>
            <a:t>2.</a:t>
          </a:r>
          <a:r>
            <a:rPr lang="zh-CN" sz="1600" dirty="0" smtClean="0">
              <a:solidFill>
                <a:schemeClr val="tx1"/>
              </a:solidFill>
              <a:latin typeface="宋体" pitchFamily="2" charset="-122"/>
              <a:ea typeface="宋体" pitchFamily="2" charset="-122"/>
            </a:rPr>
            <a:t>全面支持集团企业级应用</a:t>
          </a:r>
          <a:endParaRPr lang="zh-CN" altLang="en-US" sz="1600" b="1" dirty="0">
            <a:solidFill>
              <a:schemeClr val="tx1"/>
            </a:solidFill>
            <a:latin typeface="宋体" pitchFamily="2" charset="-122"/>
            <a:ea typeface="宋体" pitchFamily="2" charset="-122"/>
          </a:endParaRPr>
        </a:p>
      </dgm:t>
    </dgm:pt>
    <dgm:pt modelId="{47E33F9D-A0E6-449C-8733-9F84FE24B416}" type="parTrans" cxnId="{529BF606-F5CF-466A-8388-7228E7BEE9C8}">
      <dgm:prSet/>
      <dgm:spPr/>
      <dgm:t>
        <a:bodyPr/>
        <a:lstStyle/>
        <a:p>
          <a:endParaRPr lang="zh-CN" altLang="en-US" sz="1600">
            <a:solidFill>
              <a:schemeClr val="tx1"/>
            </a:solidFill>
            <a:latin typeface="宋体" pitchFamily="2" charset="-122"/>
            <a:ea typeface="宋体" pitchFamily="2" charset="-122"/>
          </a:endParaRPr>
        </a:p>
      </dgm:t>
    </dgm:pt>
    <dgm:pt modelId="{993878B5-6F79-43DD-AAC2-949C3B22EB99}" type="sibTrans" cxnId="{529BF606-F5CF-466A-8388-7228E7BEE9C8}">
      <dgm:prSet/>
      <dgm:spPr/>
      <dgm:t>
        <a:bodyPr/>
        <a:lstStyle/>
        <a:p>
          <a:endParaRPr lang="zh-CN" altLang="en-US" sz="1600">
            <a:solidFill>
              <a:schemeClr val="tx1"/>
            </a:solidFill>
            <a:latin typeface="宋体" pitchFamily="2" charset="-122"/>
            <a:ea typeface="宋体" pitchFamily="2" charset="-122"/>
          </a:endParaRPr>
        </a:p>
      </dgm:t>
    </dgm:pt>
    <dgm:pt modelId="{4DED2EB6-656E-4BDB-B811-8A31B62F9F36}">
      <dgm:prSet phldrT="[文本]" custT="1"/>
      <dgm:spPr>
        <a:solidFill>
          <a:srgbClr val="00B0F0"/>
        </a:solidFill>
      </dgm:spPr>
      <dgm:t>
        <a:bodyPr/>
        <a:lstStyle/>
        <a:p>
          <a:r>
            <a:rPr lang="en-US" sz="1600" b="1" dirty="0" smtClean="0">
              <a:solidFill>
                <a:schemeClr val="tx1"/>
              </a:solidFill>
              <a:latin typeface="宋体" pitchFamily="2" charset="-122"/>
              <a:ea typeface="宋体" pitchFamily="2" charset="-122"/>
            </a:rPr>
            <a:t>3.</a:t>
          </a:r>
          <a:r>
            <a:rPr lang="zh-CN" sz="1600" dirty="0" smtClean="0">
              <a:solidFill>
                <a:schemeClr val="tx1"/>
              </a:solidFill>
              <a:latin typeface="宋体" pitchFamily="2" charset="-122"/>
              <a:ea typeface="宋体" pitchFamily="2" charset="-122"/>
            </a:rPr>
            <a:t>实现从业务到财务的数据共享，以及财务到业务的实时追溯和控制</a:t>
          </a:r>
          <a:endParaRPr lang="zh-CN" altLang="en-US" sz="1600" b="1" dirty="0">
            <a:solidFill>
              <a:schemeClr val="tx1"/>
            </a:solidFill>
            <a:latin typeface="宋体" pitchFamily="2" charset="-122"/>
            <a:ea typeface="宋体" pitchFamily="2" charset="-122"/>
          </a:endParaRPr>
        </a:p>
      </dgm:t>
    </dgm:pt>
    <dgm:pt modelId="{FEC6818D-C2F5-4CC6-A730-6724F2B5B705}" type="parTrans" cxnId="{BAE47F4E-E38D-400E-A359-FAA03B6D8C66}">
      <dgm:prSet/>
      <dgm:spPr/>
      <dgm:t>
        <a:bodyPr/>
        <a:lstStyle/>
        <a:p>
          <a:endParaRPr lang="zh-CN" altLang="en-US" sz="1600">
            <a:solidFill>
              <a:schemeClr val="tx1"/>
            </a:solidFill>
            <a:latin typeface="宋体" pitchFamily="2" charset="-122"/>
            <a:ea typeface="宋体" pitchFamily="2" charset="-122"/>
          </a:endParaRPr>
        </a:p>
      </dgm:t>
    </dgm:pt>
    <dgm:pt modelId="{ED69BE97-472A-4971-8077-A0FD0EB3DBE0}" type="sibTrans" cxnId="{BAE47F4E-E38D-400E-A359-FAA03B6D8C66}">
      <dgm:prSet/>
      <dgm:spPr/>
      <dgm:t>
        <a:bodyPr/>
        <a:lstStyle/>
        <a:p>
          <a:endParaRPr lang="zh-CN" altLang="en-US" sz="1600">
            <a:solidFill>
              <a:schemeClr val="tx1"/>
            </a:solidFill>
            <a:latin typeface="宋体" pitchFamily="2" charset="-122"/>
            <a:ea typeface="宋体" pitchFamily="2" charset="-122"/>
          </a:endParaRPr>
        </a:p>
      </dgm:t>
    </dgm:pt>
    <dgm:pt modelId="{DC9F1E9A-83A8-4C0C-805D-DF0A503AC782}">
      <dgm:prSet phldrT="[文本]" custT="1"/>
      <dgm:spPr>
        <a:solidFill>
          <a:schemeClr val="accent6">
            <a:lumMod val="40000"/>
            <a:lumOff val="60000"/>
          </a:schemeClr>
        </a:solidFill>
      </dgm:spPr>
      <dgm:t>
        <a:bodyPr/>
        <a:lstStyle/>
        <a:p>
          <a:r>
            <a:rPr lang="en-US" sz="1600" b="1" dirty="0" smtClean="0">
              <a:solidFill>
                <a:schemeClr val="tx1"/>
              </a:solidFill>
              <a:latin typeface="宋体" pitchFamily="2" charset="-122"/>
              <a:ea typeface="宋体" pitchFamily="2" charset="-122"/>
            </a:rPr>
            <a:t>4.</a:t>
          </a:r>
          <a:r>
            <a:rPr lang="zh-CN" sz="1600" dirty="0" smtClean="0">
              <a:solidFill>
                <a:schemeClr val="tx1"/>
              </a:solidFill>
              <a:latin typeface="宋体" pitchFamily="2" charset="-122"/>
              <a:ea typeface="宋体" pitchFamily="2" charset="-122"/>
            </a:rPr>
            <a:t>好地支持零售、分销、生产加工等多种企业形态无缝集成</a:t>
          </a:r>
          <a:endParaRPr lang="zh-CN" altLang="en-US" sz="1600" b="1" dirty="0">
            <a:solidFill>
              <a:schemeClr val="tx1"/>
            </a:solidFill>
            <a:latin typeface="宋体" pitchFamily="2" charset="-122"/>
            <a:ea typeface="宋体" pitchFamily="2" charset="-122"/>
          </a:endParaRPr>
        </a:p>
      </dgm:t>
    </dgm:pt>
    <dgm:pt modelId="{D2DA2712-69C1-49B7-919C-622F54A6D539}" type="parTrans" cxnId="{6CADEEA1-F78D-42BE-A85E-B94A9E6E5EF5}">
      <dgm:prSet/>
      <dgm:spPr/>
      <dgm:t>
        <a:bodyPr/>
        <a:lstStyle/>
        <a:p>
          <a:endParaRPr lang="zh-CN" altLang="en-US" sz="1600">
            <a:solidFill>
              <a:schemeClr val="tx1"/>
            </a:solidFill>
            <a:latin typeface="宋体" pitchFamily="2" charset="-122"/>
            <a:ea typeface="宋体" pitchFamily="2" charset="-122"/>
          </a:endParaRPr>
        </a:p>
      </dgm:t>
    </dgm:pt>
    <dgm:pt modelId="{6F336DA8-9F6D-492B-B87D-BE7A7BA108CE}" type="sibTrans" cxnId="{6CADEEA1-F78D-42BE-A85E-B94A9E6E5EF5}">
      <dgm:prSet/>
      <dgm:spPr/>
      <dgm:t>
        <a:bodyPr/>
        <a:lstStyle/>
        <a:p>
          <a:endParaRPr lang="zh-CN" altLang="en-US" sz="1600">
            <a:solidFill>
              <a:schemeClr val="tx1"/>
            </a:solidFill>
            <a:latin typeface="宋体" pitchFamily="2" charset="-122"/>
            <a:ea typeface="宋体" pitchFamily="2" charset="-122"/>
          </a:endParaRPr>
        </a:p>
      </dgm:t>
    </dgm:pt>
    <dgm:pt modelId="{CD78A9B2-E820-4F61-9595-504A7AF90507}">
      <dgm:prSet phldrT="[文本]" custT="1"/>
      <dgm:spPr>
        <a:solidFill>
          <a:srgbClr val="99CCFF"/>
        </a:solidFill>
      </dgm:spPr>
      <dgm:t>
        <a:bodyPr/>
        <a:lstStyle/>
        <a:p>
          <a:r>
            <a:rPr lang="en-US" altLang="zh-CN" sz="1600" b="1" dirty="0" smtClean="0">
              <a:solidFill>
                <a:schemeClr val="tx1"/>
              </a:solidFill>
              <a:latin typeface="宋体" pitchFamily="2" charset="-122"/>
              <a:ea typeface="宋体" pitchFamily="2" charset="-122"/>
            </a:rPr>
            <a:t>5.</a:t>
          </a:r>
          <a:r>
            <a:rPr lang="zh-CN" sz="1600" dirty="0" smtClean="0">
              <a:solidFill>
                <a:schemeClr val="tx1"/>
              </a:solidFill>
              <a:latin typeface="宋体" pitchFamily="2" charset="-122"/>
              <a:ea typeface="宋体" pitchFamily="2" charset="-122"/>
            </a:rPr>
            <a:t>实现集中化管理，具有极强的开放性、扩展性和可维护性</a:t>
          </a:r>
          <a:endParaRPr lang="zh-CN" altLang="en-US" sz="1600" b="1" dirty="0">
            <a:solidFill>
              <a:schemeClr val="tx1"/>
            </a:solidFill>
            <a:latin typeface="宋体" pitchFamily="2" charset="-122"/>
            <a:ea typeface="宋体" pitchFamily="2" charset="-122"/>
          </a:endParaRPr>
        </a:p>
      </dgm:t>
    </dgm:pt>
    <dgm:pt modelId="{3CD8F2F9-0EF1-43A3-8C9F-A7C91AE7DAB5}" type="parTrans" cxnId="{DF51434D-E806-4FB7-88C9-4A2103A49875}">
      <dgm:prSet/>
      <dgm:spPr/>
      <dgm:t>
        <a:bodyPr/>
        <a:lstStyle/>
        <a:p>
          <a:endParaRPr lang="zh-CN" altLang="en-US" sz="1600">
            <a:solidFill>
              <a:schemeClr val="tx1"/>
            </a:solidFill>
            <a:latin typeface="宋体" pitchFamily="2" charset="-122"/>
            <a:ea typeface="宋体" pitchFamily="2" charset="-122"/>
          </a:endParaRPr>
        </a:p>
      </dgm:t>
    </dgm:pt>
    <dgm:pt modelId="{0EE681DD-DDD2-46A3-89DA-A168119D7F09}" type="sibTrans" cxnId="{DF51434D-E806-4FB7-88C9-4A2103A49875}">
      <dgm:prSet/>
      <dgm:spPr/>
      <dgm:t>
        <a:bodyPr/>
        <a:lstStyle/>
        <a:p>
          <a:endParaRPr lang="zh-CN" altLang="en-US" sz="1600">
            <a:solidFill>
              <a:schemeClr val="tx1"/>
            </a:solidFill>
            <a:latin typeface="宋体" pitchFamily="2" charset="-122"/>
            <a:ea typeface="宋体" pitchFamily="2" charset="-122"/>
          </a:endParaRPr>
        </a:p>
      </dgm:t>
    </dgm:pt>
    <dgm:pt modelId="{38DD7CA1-18C4-4780-981D-E327C81DA75E}" type="pres">
      <dgm:prSet presAssocID="{15FF890F-2370-4DF4-BA95-D0094EEADC8C}" presName="linear" presStyleCnt="0">
        <dgm:presLayoutVars>
          <dgm:animLvl val="lvl"/>
          <dgm:resizeHandles val="exact"/>
        </dgm:presLayoutVars>
      </dgm:prSet>
      <dgm:spPr/>
      <dgm:t>
        <a:bodyPr/>
        <a:lstStyle/>
        <a:p>
          <a:endParaRPr lang="zh-CN" altLang="en-US"/>
        </a:p>
      </dgm:t>
    </dgm:pt>
    <dgm:pt modelId="{CE646A07-FFC6-44A6-870B-4495DE43DEC1}" type="pres">
      <dgm:prSet presAssocID="{697B8E96-E70B-4687-B8F8-86C0C1185C27}" presName="parentText" presStyleLbl="node1" presStyleIdx="0" presStyleCnt="5">
        <dgm:presLayoutVars>
          <dgm:chMax val="0"/>
          <dgm:bulletEnabled val="1"/>
        </dgm:presLayoutVars>
      </dgm:prSet>
      <dgm:spPr/>
      <dgm:t>
        <a:bodyPr/>
        <a:lstStyle/>
        <a:p>
          <a:endParaRPr lang="zh-CN" altLang="en-US"/>
        </a:p>
      </dgm:t>
    </dgm:pt>
    <dgm:pt modelId="{7C7C0AD2-703F-4BFA-8376-E884A56BD109}" type="pres">
      <dgm:prSet presAssocID="{FB287DC6-4A96-4F74-BCEA-88664E7F8D85}" presName="spacer" presStyleCnt="0"/>
      <dgm:spPr/>
    </dgm:pt>
    <dgm:pt modelId="{017A55AA-D09B-4FDE-8C68-7800053E22F0}" type="pres">
      <dgm:prSet presAssocID="{F8F7636A-480C-4B99-9823-F85B36E82976}" presName="parentText" presStyleLbl="node1" presStyleIdx="1" presStyleCnt="5">
        <dgm:presLayoutVars>
          <dgm:chMax val="0"/>
          <dgm:bulletEnabled val="1"/>
        </dgm:presLayoutVars>
      </dgm:prSet>
      <dgm:spPr/>
      <dgm:t>
        <a:bodyPr/>
        <a:lstStyle/>
        <a:p>
          <a:endParaRPr lang="zh-CN" altLang="en-US"/>
        </a:p>
      </dgm:t>
    </dgm:pt>
    <dgm:pt modelId="{37B2717A-F2F5-482D-8E16-3A5C7F97E2C6}" type="pres">
      <dgm:prSet presAssocID="{993878B5-6F79-43DD-AAC2-949C3B22EB99}" presName="spacer" presStyleCnt="0"/>
      <dgm:spPr/>
    </dgm:pt>
    <dgm:pt modelId="{F9AC0C43-F2E4-457C-9897-676091DE8B50}" type="pres">
      <dgm:prSet presAssocID="{4DED2EB6-656E-4BDB-B811-8A31B62F9F36}" presName="parentText" presStyleLbl="node1" presStyleIdx="2" presStyleCnt="5">
        <dgm:presLayoutVars>
          <dgm:chMax val="0"/>
          <dgm:bulletEnabled val="1"/>
        </dgm:presLayoutVars>
      </dgm:prSet>
      <dgm:spPr/>
      <dgm:t>
        <a:bodyPr/>
        <a:lstStyle/>
        <a:p>
          <a:endParaRPr lang="zh-CN" altLang="en-US"/>
        </a:p>
      </dgm:t>
    </dgm:pt>
    <dgm:pt modelId="{7FE340D1-3D1E-43C7-9214-8871C4904678}" type="pres">
      <dgm:prSet presAssocID="{ED69BE97-472A-4971-8077-A0FD0EB3DBE0}" presName="spacer" presStyleCnt="0"/>
      <dgm:spPr/>
    </dgm:pt>
    <dgm:pt modelId="{432F36F8-8685-4912-842A-09F6B83A96A7}" type="pres">
      <dgm:prSet presAssocID="{DC9F1E9A-83A8-4C0C-805D-DF0A503AC782}" presName="parentText" presStyleLbl="node1" presStyleIdx="3" presStyleCnt="5">
        <dgm:presLayoutVars>
          <dgm:chMax val="0"/>
          <dgm:bulletEnabled val="1"/>
        </dgm:presLayoutVars>
      </dgm:prSet>
      <dgm:spPr/>
      <dgm:t>
        <a:bodyPr/>
        <a:lstStyle/>
        <a:p>
          <a:endParaRPr lang="zh-CN" altLang="en-US"/>
        </a:p>
      </dgm:t>
    </dgm:pt>
    <dgm:pt modelId="{CE26301D-7E26-41CD-AA38-5E8584953FD0}" type="pres">
      <dgm:prSet presAssocID="{6F336DA8-9F6D-492B-B87D-BE7A7BA108CE}" presName="spacer" presStyleCnt="0"/>
      <dgm:spPr/>
    </dgm:pt>
    <dgm:pt modelId="{5303A87D-2D54-4263-B235-3E60C8708C9B}" type="pres">
      <dgm:prSet presAssocID="{CD78A9B2-E820-4F61-9595-504A7AF90507}" presName="parentText" presStyleLbl="node1" presStyleIdx="4" presStyleCnt="5">
        <dgm:presLayoutVars>
          <dgm:chMax val="0"/>
          <dgm:bulletEnabled val="1"/>
        </dgm:presLayoutVars>
      </dgm:prSet>
      <dgm:spPr/>
      <dgm:t>
        <a:bodyPr/>
        <a:lstStyle/>
        <a:p>
          <a:endParaRPr lang="zh-CN" altLang="en-US"/>
        </a:p>
      </dgm:t>
    </dgm:pt>
  </dgm:ptLst>
  <dgm:cxnLst>
    <dgm:cxn modelId="{1FAFB04C-27C2-459B-AA3D-444B6A1D45E6}" type="presOf" srcId="{DC9F1E9A-83A8-4C0C-805D-DF0A503AC782}" destId="{432F36F8-8685-4912-842A-09F6B83A96A7}" srcOrd="0" destOrd="0" presId="urn:microsoft.com/office/officeart/2005/8/layout/vList2"/>
    <dgm:cxn modelId="{2A7F8781-577E-402A-8F68-6F758BB26737}" type="presOf" srcId="{15FF890F-2370-4DF4-BA95-D0094EEADC8C}" destId="{38DD7CA1-18C4-4780-981D-E327C81DA75E}" srcOrd="0" destOrd="0" presId="urn:microsoft.com/office/officeart/2005/8/layout/vList2"/>
    <dgm:cxn modelId="{19E5E310-E63A-4BFA-A6C5-08E8193766E0}" srcId="{15FF890F-2370-4DF4-BA95-D0094EEADC8C}" destId="{697B8E96-E70B-4687-B8F8-86C0C1185C27}" srcOrd="0" destOrd="0" parTransId="{5F32813D-DB1E-49B0-9A20-9F8E4050ABAA}" sibTransId="{FB287DC6-4A96-4F74-BCEA-88664E7F8D85}"/>
    <dgm:cxn modelId="{529BF606-F5CF-466A-8388-7228E7BEE9C8}" srcId="{15FF890F-2370-4DF4-BA95-D0094EEADC8C}" destId="{F8F7636A-480C-4B99-9823-F85B36E82976}" srcOrd="1" destOrd="0" parTransId="{47E33F9D-A0E6-449C-8733-9F84FE24B416}" sibTransId="{993878B5-6F79-43DD-AAC2-949C3B22EB99}"/>
    <dgm:cxn modelId="{9A3A137B-A8F3-43F9-B235-E5B25222FB86}" type="presOf" srcId="{4DED2EB6-656E-4BDB-B811-8A31B62F9F36}" destId="{F9AC0C43-F2E4-457C-9897-676091DE8B50}" srcOrd="0" destOrd="0" presId="urn:microsoft.com/office/officeart/2005/8/layout/vList2"/>
    <dgm:cxn modelId="{BAE47F4E-E38D-400E-A359-FAA03B6D8C66}" srcId="{15FF890F-2370-4DF4-BA95-D0094EEADC8C}" destId="{4DED2EB6-656E-4BDB-B811-8A31B62F9F36}" srcOrd="2" destOrd="0" parTransId="{FEC6818D-C2F5-4CC6-A730-6724F2B5B705}" sibTransId="{ED69BE97-472A-4971-8077-A0FD0EB3DBE0}"/>
    <dgm:cxn modelId="{6CADEEA1-F78D-42BE-A85E-B94A9E6E5EF5}" srcId="{15FF890F-2370-4DF4-BA95-D0094EEADC8C}" destId="{DC9F1E9A-83A8-4C0C-805D-DF0A503AC782}" srcOrd="3" destOrd="0" parTransId="{D2DA2712-69C1-49B7-919C-622F54A6D539}" sibTransId="{6F336DA8-9F6D-492B-B87D-BE7A7BA108CE}"/>
    <dgm:cxn modelId="{DF51434D-E806-4FB7-88C9-4A2103A49875}" srcId="{15FF890F-2370-4DF4-BA95-D0094EEADC8C}" destId="{CD78A9B2-E820-4F61-9595-504A7AF90507}" srcOrd="4" destOrd="0" parTransId="{3CD8F2F9-0EF1-43A3-8C9F-A7C91AE7DAB5}" sibTransId="{0EE681DD-DDD2-46A3-89DA-A168119D7F09}"/>
    <dgm:cxn modelId="{F755A851-6A46-47B7-999A-AD135B684822}" type="presOf" srcId="{CD78A9B2-E820-4F61-9595-504A7AF90507}" destId="{5303A87D-2D54-4263-B235-3E60C8708C9B}" srcOrd="0" destOrd="0" presId="urn:microsoft.com/office/officeart/2005/8/layout/vList2"/>
    <dgm:cxn modelId="{63E05935-5474-4A18-AE3C-561FD9E34458}" type="presOf" srcId="{F8F7636A-480C-4B99-9823-F85B36E82976}" destId="{017A55AA-D09B-4FDE-8C68-7800053E22F0}" srcOrd="0" destOrd="0" presId="urn:microsoft.com/office/officeart/2005/8/layout/vList2"/>
    <dgm:cxn modelId="{56709007-848C-4825-843C-FA4399772B92}" type="presOf" srcId="{697B8E96-E70B-4687-B8F8-86C0C1185C27}" destId="{CE646A07-FFC6-44A6-870B-4495DE43DEC1}" srcOrd="0" destOrd="0" presId="urn:microsoft.com/office/officeart/2005/8/layout/vList2"/>
    <dgm:cxn modelId="{AF0DC83E-B90B-4DBB-A06B-3CFA4AFD3689}" type="presParOf" srcId="{38DD7CA1-18C4-4780-981D-E327C81DA75E}" destId="{CE646A07-FFC6-44A6-870B-4495DE43DEC1}" srcOrd="0" destOrd="0" presId="urn:microsoft.com/office/officeart/2005/8/layout/vList2"/>
    <dgm:cxn modelId="{E239C071-CB82-4735-999B-F50184338AA9}" type="presParOf" srcId="{38DD7CA1-18C4-4780-981D-E327C81DA75E}" destId="{7C7C0AD2-703F-4BFA-8376-E884A56BD109}" srcOrd="1" destOrd="0" presId="urn:microsoft.com/office/officeart/2005/8/layout/vList2"/>
    <dgm:cxn modelId="{9338147F-F0A5-4AEE-87EB-9FEE5874F010}" type="presParOf" srcId="{38DD7CA1-18C4-4780-981D-E327C81DA75E}" destId="{017A55AA-D09B-4FDE-8C68-7800053E22F0}" srcOrd="2" destOrd="0" presId="urn:microsoft.com/office/officeart/2005/8/layout/vList2"/>
    <dgm:cxn modelId="{D84EC439-9CE1-4E3F-AC48-3A0D758398B7}" type="presParOf" srcId="{38DD7CA1-18C4-4780-981D-E327C81DA75E}" destId="{37B2717A-F2F5-482D-8E16-3A5C7F97E2C6}" srcOrd="3" destOrd="0" presId="urn:microsoft.com/office/officeart/2005/8/layout/vList2"/>
    <dgm:cxn modelId="{14406570-D7B3-44E2-A76A-AC169B4996AD}" type="presParOf" srcId="{38DD7CA1-18C4-4780-981D-E327C81DA75E}" destId="{F9AC0C43-F2E4-457C-9897-676091DE8B50}" srcOrd="4" destOrd="0" presId="urn:microsoft.com/office/officeart/2005/8/layout/vList2"/>
    <dgm:cxn modelId="{DF5CB025-BF21-42FB-9050-901E7647682D}" type="presParOf" srcId="{38DD7CA1-18C4-4780-981D-E327C81DA75E}" destId="{7FE340D1-3D1E-43C7-9214-8871C4904678}" srcOrd="5" destOrd="0" presId="urn:microsoft.com/office/officeart/2005/8/layout/vList2"/>
    <dgm:cxn modelId="{29DB9BFD-4A63-4059-A338-00E43BD563DC}" type="presParOf" srcId="{38DD7CA1-18C4-4780-981D-E327C81DA75E}" destId="{432F36F8-8685-4912-842A-09F6B83A96A7}" srcOrd="6" destOrd="0" presId="urn:microsoft.com/office/officeart/2005/8/layout/vList2"/>
    <dgm:cxn modelId="{C5B9BAF9-1651-46EC-BCE8-580760146C8A}" type="presParOf" srcId="{38DD7CA1-18C4-4780-981D-E327C81DA75E}" destId="{CE26301D-7E26-41CD-AA38-5E8584953FD0}" srcOrd="7" destOrd="0" presId="urn:microsoft.com/office/officeart/2005/8/layout/vList2"/>
    <dgm:cxn modelId="{FCCF538F-C4B7-46DB-8DE9-000C2C14EBB4}" type="presParOf" srcId="{38DD7CA1-18C4-4780-981D-E327C81DA75E}" destId="{5303A87D-2D54-4263-B235-3E60C8708C9B}" srcOrd="8"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6C92DBC-1A5A-4B12-A169-1CC0B572F3BF}" type="slidenum">
              <a:rPr lang="zh-CN" altLang="en-US" smtClean="0"/>
              <a:pPr/>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1.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Master" Target="../slideMasters/slideMaster1.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buClr>
                <a:srgbClr val="FF6600"/>
              </a:buClr>
              <a:buFont typeface="Wingdings" pitchFamily="2" charset="2"/>
              <a:buChar char="l"/>
              <a:defRPr sz="1600">
                <a:latin typeface="宋体" pitchFamily="2" charset="-122"/>
                <a:ea typeface="宋体" pitchFamily="2" charset="-122"/>
              </a:defRPr>
            </a:lvl2pPr>
            <a:lvl3pPr>
              <a:buClr>
                <a:srgbClr val="FF6600"/>
              </a:buClr>
              <a:buFont typeface="Wingdings" pitchFamily="2" charset="2"/>
              <a:buChar char="ü"/>
              <a:defRPr sz="1400">
                <a:latin typeface="宋体" pitchFamily="2" charset="-122"/>
                <a:ea typeface="宋体" pitchFamily="2" charset="-122"/>
              </a:defRPr>
            </a:lvl3pPr>
            <a:lvl4pPr>
              <a:defRPr sz="1200">
                <a:latin typeface="宋体" pitchFamily="2" charset="-122"/>
                <a:ea typeface="宋体" pitchFamily="2" charset="-122"/>
              </a:defRPr>
            </a:lvl4pPr>
            <a:lvl5pPr>
              <a:defRPr sz="120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graphicFrame>
        <p:nvGraphicFramePr>
          <p:cNvPr id="5"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buClr>
                <a:srgbClr val="FF6600"/>
              </a:buClr>
              <a:buFont typeface="Wingdings" pitchFamily="2" charset="2"/>
              <a:buChar char="l"/>
              <a:defRPr sz="1600">
                <a:latin typeface="宋体" pitchFamily="2" charset="-122"/>
                <a:ea typeface="宋体" pitchFamily="2" charset="-122"/>
              </a:defRPr>
            </a:lvl2pPr>
            <a:lvl3pPr>
              <a:buClr>
                <a:srgbClr val="FF6600"/>
              </a:buClr>
              <a:buFont typeface="Wingdings" pitchFamily="2" charset="2"/>
              <a:buChar char="ü"/>
              <a:defRPr sz="1400">
                <a:latin typeface="宋体" pitchFamily="2" charset="-122"/>
                <a:ea typeface="宋体" pitchFamily="2" charset="-122"/>
              </a:defRPr>
            </a:lvl3pPr>
            <a:lvl4pPr>
              <a:defRPr sz="1200">
                <a:latin typeface="宋体" pitchFamily="2" charset="-122"/>
                <a:ea typeface="宋体" pitchFamily="2" charset="-122"/>
              </a:defRPr>
            </a:lvl4pPr>
            <a:lvl5pPr>
              <a:defRPr sz="120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buClr>
                <a:srgbClr val="FF6600"/>
              </a:buClr>
              <a:buFont typeface="Wingdings" pitchFamily="2" charset="2"/>
              <a:buChar char="l"/>
              <a:defRPr sz="1600">
                <a:latin typeface="宋体" pitchFamily="2" charset="-122"/>
                <a:ea typeface="宋体" pitchFamily="2" charset="-122"/>
              </a:defRPr>
            </a:lvl2pPr>
            <a:lvl3pPr>
              <a:buClr>
                <a:srgbClr val="FF6600"/>
              </a:buClr>
              <a:buFont typeface="Wingdings" pitchFamily="2" charset="2"/>
              <a:buChar char="ü"/>
              <a:defRPr sz="1400">
                <a:latin typeface="宋体" pitchFamily="2" charset="-122"/>
                <a:ea typeface="宋体" pitchFamily="2" charset="-122"/>
              </a:defRPr>
            </a:lvl3pPr>
            <a:lvl4pPr>
              <a:defRPr sz="1200">
                <a:latin typeface="宋体" pitchFamily="2" charset="-122"/>
                <a:ea typeface="宋体" pitchFamily="2" charset="-122"/>
              </a:defRPr>
            </a:lvl4pPr>
            <a:lvl5pPr>
              <a:defRPr sz="120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buClr>
                <a:srgbClr val="FF6600"/>
              </a:buClr>
              <a:buFont typeface="Wingdings" pitchFamily="2" charset="2"/>
              <a:buChar char="l"/>
              <a:defRPr sz="1600">
                <a:latin typeface="宋体" pitchFamily="2" charset="-122"/>
                <a:ea typeface="宋体" pitchFamily="2" charset="-122"/>
              </a:defRPr>
            </a:lvl2pPr>
            <a:lvl3pPr>
              <a:buClr>
                <a:srgbClr val="FF6600"/>
              </a:buClr>
              <a:buFont typeface="Wingdings" pitchFamily="2" charset="2"/>
              <a:buChar char="ü"/>
              <a:defRPr sz="1400">
                <a:latin typeface="宋体" pitchFamily="2" charset="-122"/>
                <a:ea typeface="宋体" pitchFamily="2" charset="-122"/>
              </a:defRPr>
            </a:lvl3pPr>
            <a:lvl4pPr>
              <a:defRPr sz="1200">
                <a:latin typeface="宋体" pitchFamily="2" charset="-122"/>
                <a:ea typeface="宋体" pitchFamily="2" charset="-122"/>
              </a:defRPr>
            </a:lvl4pPr>
            <a:lvl5pPr>
              <a:defRPr sz="120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9"/>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48" r:id="rId1"/>
    <p:sldLayoutId id="2147483750" r:id="rId2"/>
    <p:sldLayoutId id="2147483751" r:id="rId3"/>
    <p:sldLayoutId id="2147483753" r:id="rId4"/>
    <p:sldLayoutId id="2147483754"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49" r:id="rId16"/>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pPr lvl="0"/>
            <a:r>
              <a:rPr b="1" dirty="0" smtClean="0">
                <a:solidFill>
                  <a:schemeClr val="tx1"/>
                </a:solidFill>
              </a:rPr>
              <a:t>第</a:t>
            </a:r>
            <a:r>
              <a:rPr lang="en-US" b="1" dirty="0" smtClean="0">
                <a:solidFill>
                  <a:schemeClr val="tx1"/>
                </a:solidFill>
              </a:rPr>
              <a:t>8</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solidFill>
                  <a:schemeClr val="tx1"/>
                </a:solidFill>
              </a:rPr>
              <a:t>制造业的</a:t>
            </a:r>
            <a:r>
              <a:rPr lang="en-US" b="1" smtClean="0">
                <a:solidFill>
                  <a:schemeClr val="tx1"/>
                </a:solidFill>
              </a:rPr>
              <a:t/>
            </a:r>
            <a:br>
              <a:rPr lang="en-US" b="1" smtClean="0">
                <a:solidFill>
                  <a:schemeClr val="tx1"/>
                </a:solidFill>
              </a:rPr>
            </a:br>
            <a:r>
              <a:rPr b="1" smtClean="0">
                <a:solidFill>
                  <a:schemeClr val="tx1"/>
                </a:solidFill>
              </a:rPr>
              <a:t>智能物流</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8.2.1</a:t>
            </a:r>
            <a:r>
              <a:rPr lang="zh-CN" altLang="en-US" dirty="0" smtClean="0"/>
              <a:t>技术需求</a:t>
            </a:r>
            <a:endParaRPr lang="zh-CN" altLang="en-US" dirty="0"/>
          </a:p>
        </p:txBody>
      </p:sp>
      <p:sp>
        <p:nvSpPr>
          <p:cNvPr id="3" name="内容占位符 2"/>
          <p:cNvSpPr>
            <a:spLocks noGrp="1"/>
          </p:cNvSpPr>
          <p:nvPr>
            <p:ph idx="1"/>
          </p:nvPr>
        </p:nvSpPr>
        <p:spPr/>
        <p:txBody>
          <a:bodyPr/>
          <a:lstStyle/>
          <a:p>
            <a:r>
              <a:rPr lang="zh-CN" altLang="en-US" dirty="0" smtClean="0"/>
              <a:t>智能物流构建所需的技术</a:t>
            </a:r>
            <a:endParaRPr lang="en-US" altLang="zh-CN" dirty="0" smtClean="0"/>
          </a:p>
          <a:p>
            <a:pPr lvl="1"/>
            <a:r>
              <a:rPr lang="zh-CN" altLang="en-US" dirty="0" smtClean="0"/>
              <a:t>物联网技术</a:t>
            </a:r>
            <a:endParaRPr lang="en-US" altLang="zh-CN" dirty="0" smtClean="0"/>
          </a:p>
          <a:p>
            <a:pPr lvl="2">
              <a:buClrTx/>
              <a:buFont typeface="宋体" pitchFamily="2" charset="-122"/>
              <a:buChar char="–"/>
            </a:pPr>
            <a:r>
              <a:rPr lang="zh-CN" altLang="en-US" dirty="0" smtClean="0"/>
              <a:t>用途：通过物联网，将物品信息状态作为流动主体，构建覆盖供应链的全程智能物流配送。</a:t>
            </a:r>
            <a:endParaRPr lang="en-US" altLang="zh-CN" dirty="0" smtClean="0"/>
          </a:p>
          <a:p>
            <a:pPr lvl="2">
              <a:buClrTx/>
              <a:buFont typeface="宋体" pitchFamily="2" charset="-122"/>
              <a:buChar char="–"/>
            </a:pPr>
            <a:r>
              <a:rPr lang="zh-CN" altLang="en-US" dirty="0" smtClean="0"/>
              <a:t>主要技术：</a:t>
            </a:r>
            <a:endParaRPr lang="en-US" altLang="zh-CN" dirty="0" smtClean="0"/>
          </a:p>
          <a:p>
            <a:pPr lvl="3">
              <a:buClr>
                <a:srgbClr val="FF6600"/>
              </a:buClr>
              <a:buFont typeface="Wingdings" pitchFamily="2" charset="2"/>
              <a:buChar char="ü"/>
            </a:pPr>
            <a:r>
              <a:rPr lang="zh-CN" altLang="en-US" sz="1400" dirty="0" smtClean="0"/>
              <a:t>感知技术：</a:t>
            </a:r>
            <a:r>
              <a:rPr lang="en-US" altLang="zh-CN" sz="1400" dirty="0" smtClean="0"/>
              <a:t>RFID</a:t>
            </a:r>
            <a:r>
              <a:rPr lang="zh-CN" altLang="en-US" sz="1400" dirty="0" smtClean="0"/>
              <a:t>技术，条码自动识别技术，激光技术，红外技术，</a:t>
            </a:r>
            <a:r>
              <a:rPr lang="en-US" sz="1400" dirty="0" smtClean="0"/>
              <a:t>GPS</a:t>
            </a:r>
            <a:r>
              <a:rPr lang="zh-CN" altLang="en-US" sz="1400" dirty="0" smtClean="0"/>
              <a:t>卫星定位技术和</a:t>
            </a:r>
            <a:r>
              <a:rPr lang="en-US" sz="1400" dirty="0" smtClean="0"/>
              <a:t>GIS</a:t>
            </a:r>
            <a:r>
              <a:rPr lang="zh-CN" altLang="en-US" sz="1400" dirty="0" smtClean="0"/>
              <a:t>地理信息系统技术等。</a:t>
            </a:r>
            <a:endParaRPr lang="en-US" altLang="zh-CN" sz="1400" dirty="0" smtClean="0"/>
          </a:p>
          <a:p>
            <a:pPr lvl="3">
              <a:buClr>
                <a:srgbClr val="FF6600"/>
              </a:buClr>
              <a:buFont typeface="Wingdings" pitchFamily="2" charset="2"/>
              <a:buChar char="ü"/>
            </a:pPr>
            <a:r>
              <a:rPr lang="zh-CN" altLang="en-US" sz="1400" dirty="0" smtClean="0"/>
              <a:t>通信技术：互联网技术，</a:t>
            </a:r>
            <a:r>
              <a:rPr lang="en-US" sz="1400" dirty="0" smtClean="0"/>
              <a:t>GPS</a:t>
            </a:r>
            <a:r>
              <a:rPr lang="zh-CN" altLang="en-US" sz="1400" dirty="0" smtClean="0"/>
              <a:t>技术，</a:t>
            </a:r>
            <a:r>
              <a:rPr lang="en-US" sz="1400" dirty="0" smtClean="0"/>
              <a:t>GIS</a:t>
            </a:r>
            <a:r>
              <a:rPr lang="zh-CN" altLang="en-US" sz="1400" dirty="0" smtClean="0"/>
              <a:t>技术，现场总线技术，无线局域网技术，局域网技术和无线移动通信技术等。</a:t>
            </a:r>
            <a:endParaRPr lang="en-US" altLang="zh-CN" sz="1400" dirty="0" smtClean="0"/>
          </a:p>
          <a:p>
            <a:pPr lvl="3">
              <a:buClr>
                <a:srgbClr val="FF6600"/>
              </a:buClr>
              <a:buFont typeface="Wingdings" pitchFamily="2" charset="2"/>
              <a:buChar char="ü"/>
            </a:pPr>
            <a:r>
              <a:rPr lang="zh-CN" altLang="en-US" sz="1400" dirty="0" smtClean="0"/>
              <a:t>智能技术：智能分析与控制技术，云计算技术，移动计算技术，企业资源计划（</a:t>
            </a:r>
            <a:r>
              <a:rPr lang="en-US" sz="1400" dirty="0" smtClean="0"/>
              <a:t>Enterprise Resource Planning</a:t>
            </a:r>
            <a:r>
              <a:rPr lang="zh-CN" altLang="en-US" sz="1400" dirty="0" smtClean="0"/>
              <a:t>，</a:t>
            </a:r>
            <a:r>
              <a:rPr lang="en-US" sz="1400" dirty="0" smtClean="0"/>
              <a:t>ERP</a:t>
            </a:r>
            <a:r>
              <a:rPr lang="zh-CN" altLang="en-US" sz="1400" dirty="0" smtClean="0"/>
              <a:t>）技术和数据挖掘技术等。</a:t>
            </a:r>
            <a:endParaRPr lang="en-US" altLang="zh-CN" sz="1400" dirty="0" smtClean="0"/>
          </a:p>
          <a:p>
            <a:pPr lvl="3">
              <a:buClr>
                <a:srgbClr val="FF6600"/>
              </a:buClr>
              <a:buFont typeface="Wingdings" pitchFamily="2" charset="2"/>
              <a:buChar char="ü"/>
            </a:pPr>
            <a:endParaRPr lang="en-US" altLang="zh-CN" sz="1400" dirty="0" smtClean="0"/>
          </a:p>
          <a:p>
            <a:pPr lvl="1"/>
            <a:r>
              <a:rPr lang="zh-CN" altLang="en-US" sz="1800" dirty="0" smtClean="0"/>
              <a:t>射频识别技术（</a:t>
            </a:r>
            <a:r>
              <a:rPr lang="en-US" sz="1800" dirty="0" smtClean="0"/>
              <a:t>Radio Frequency Identification, RFID</a:t>
            </a:r>
            <a:r>
              <a:rPr lang="zh-CN" altLang="en-US" sz="1800" dirty="0" smtClean="0"/>
              <a:t>）</a:t>
            </a:r>
            <a:endParaRPr lang="en-US" altLang="zh-CN" sz="1800" dirty="0" smtClean="0"/>
          </a:p>
          <a:p>
            <a:pPr lvl="2">
              <a:buClrTx/>
              <a:buFont typeface="宋体" pitchFamily="2" charset="-122"/>
              <a:buChar char="–"/>
            </a:pPr>
            <a:r>
              <a:rPr lang="zh-CN" altLang="en-US" dirty="0" smtClean="0"/>
              <a:t>用途：为整个系统的优化运行提供基础数据；实现系统管理、入库管理、出库管理、订单管理、发货计划、智能配送、智能运输、报表管理、物品查询等功能。</a:t>
            </a:r>
            <a:endParaRPr lang="en-US" altLang="zh-CN" dirty="0" smtClean="0"/>
          </a:p>
          <a:p>
            <a:pPr lvl="2">
              <a:buClrTx/>
              <a:buFont typeface="宋体" pitchFamily="2" charset="-122"/>
              <a:buChar char="–"/>
            </a:pPr>
            <a:r>
              <a:rPr lang="zh-CN" altLang="en-US" dirty="0" smtClean="0"/>
              <a:t>优势：非接触式自动识别；可在各种恶劣环境下工作；同时识别多个标签；操作快捷方便；读写距离长；保密性强；存储数据量大；使用寿命长。</a:t>
            </a:r>
          </a:p>
          <a:p>
            <a:endParaRPr lang="zh-CN" alt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8.2.1</a:t>
            </a:r>
            <a:r>
              <a:rPr lang="zh-CN" altLang="en-US" dirty="0" smtClean="0"/>
              <a:t>技术需求</a:t>
            </a:r>
            <a:endParaRPr lang="zh-CN" altLang="en-US" dirty="0"/>
          </a:p>
        </p:txBody>
      </p:sp>
      <p:sp>
        <p:nvSpPr>
          <p:cNvPr id="3" name="内容占位符 2"/>
          <p:cNvSpPr>
            <a:spLocks noGrp="1"/>
          </p:cNvSpPr>
          <p:nvPr>
            <p:ph idx="1"/>
          </p:nvPr>
        </p:nvSpPr>
        <p:spPr/>
        <p:txBody>
          <a:bodyPr/>
          <a:lstStyle/>
          <a:p>
            <a:pPr lvl="1"/>
            <a:r>
              <a:rPr lang="zh-CN" altLang="en-US" dirty="0" smtClean="0"/>
              <a:t>智能运输技术</a:t>
            </a:r>
            <a:endParaRPr lang="en-US" altLang="zh-CN" dirty="0" smtClean="0"/>
          </a:p>
          <a:p>
            <a:pPr lvl="2">
              <a:buClrTx/>
              <a:buFont typeface="宋体" pitchFamily="2" charset="-122"/>
              <a:buChar char="–"/>
            </a:pPr>
            <a:r>
              <a:rPr lang="zh-CN" altLang="en-US" dirty="0" smtClean="0"/>
              <a:t>用途：通过先进侦测器，计算机，电子设备，通讯技术和管理策略的整合以搜集、存储、处理及传播有关人流和物流的信息来提供旅客信息，进而增进地面运输系统的安全和效率。</a:t>
            </a:r>
            <a:endParaRPr lang="en-US" altLang="zh-CN" dirty="0" smtClean="0"/>
          </a:p>
          <a:p>
            <a:pPr lvl="2">
              <a:buClrTx/>
              <a:buFont typeface="宋体" pitchFamily="2" charset="-122"/>
              <a:buChar char="–"/>
            </a:pPr>
            <a:r>
              <a:rPr lang="zh-CN" altLang="en-US" dirty="0" smtClean="0"/>
              <a:t>主要技术：全球定位系统</a:t>
            </a:r>
            <a:r>
              <a:rPr lang="en-US" dirty="0" smtClean="0"/>
              <a:t>(GPS)</a:t>
            </a:r>
            <a:r>
              <a:rPr lang="zh-CN" altLang="en-US" dirty="0" smtClean="0"/>
              <a:t>，地理信息系统（</a:t>
            </a:r>
            <a:r>
              <a:rPr lang="en-US" dirty="0" smtClean="0"/>
              <a:t>GIS</a:t>
            </a:r>
            <a:r>
              <a:rPr lang="zh-CN" altLang="en-US" dirty="0" smtClean="0"/>
              <a:t>），气候信息系统，交通信号灯系统。</a:t>
            </a:r>
            <a:endParaRPr lang="en-US" altLang="zh-CN" dirty="0" smtClean="0"/>
          </a:p>
          <a:p>
            <a:pPr lvl="2">
              <a:buClrTx/>
              <a:buFont typeface="宋体" pitchFamily="2" charset="-122"/>
              <a:buChar char="–"/>
            </a:pPr>
            <a:r>
              <a:rPr lang="zh-CN" altLang="en-US" dirty="0" smtClean="0"/>
              <a:t>应用领域：智能客运系统；智能货运系统。</a:t>
            </a:r>
            <a:endParaRPr lang="en-US" altLang="zh-CN" dirty="0" smtClean="0"/>
          </a:p>
          <a:p>
            <a:pPr lvl="2">
              <a:buClrTx/>
              <a:buFont typeface="宋体" pitchFamily="2" charset="-122"/>
              <a:buChar char="–"/>
            </a:pPr>
            <a:endParaRPr lang="en-US" altLang="zh-CN" dirty="0" smtClean="0"/>
          </a:p>
          <a:p>
            <a:pPr lvl="2">
              <a:buFont typeface="Wingdings" pitchFamily="2" charset="2"/>
              <a:buChar char="Ø"/>
            </a:pPr>
            <a:r>
              <a:rPr lang="zh-CN" altLang="en-US" dirty="0" smtClean="0"/>
              <a:t>示例：智能货运系统（四个子系统）</a:t>
            </a:r>
            <a:endParaRPr lang="en-US" altLang="zh-CN" dirty="0" smtClean="0"/>
          </a:p>
          <a:p>
            <a:pPr lvl="3">
              <a:buFont typeface="Wingdings" pitchFamily="2" charset="2"/>
              <a:buChar char="Ø"/>
            </a:pPr>
            <a:r>
              <a:rPr lang="zh-CN" altLang="en-US" dirty="0" smtClean="0"/>
              <a:t>智能化车辆子系统</a:t>
            </a:r>
            <a:endParaRPr lang="en-US" altLang="zh-CN" dirty="0" smtClean="0"/>
          </a:p>
          <a:p>
            <a:pPr lvl="3">
              <a:buFont typeface="Wingdings" pitchFamily="2" charset="2"/>
              <a:buChar char="Ø"/>
            </a:pPr>
            <a:r>
              <a:rPr lang="zh-CN" altLang="en-US" dirty="0" smtClean="0"/>
              <a:t>顾客服务子系统</a:t>
            </a:r>
            <a:endParaRPr lang="en-US" altLang="zh-CN" dirty="0" smtClean="0"/>
          </a:p>
          <a:p>
            <a:pPr lvl="3">
              <a:buFont typeface="Wingdings" pitchFamily="2" charset="2"/>
              <a:buChar char="Ø"/>
            </a:pPr>
            <a:r>
              <a:rPr lang="zh-CN" altLang="en-US" dirty="0" smtClean="0"/>
              <a:t>经营管理子系统</a:t>
            </a:r>
            <a:endParaRPr lang="en-US" altLang="zh-CN" dirty="0" smtClean="0"/>
          </a:p>
          <a:p>
            <a:pPr lvl="3">
              <a:buFont typeface="Wingdings" pitchFamily="2" charset="2"/>
              <a:buChar char="Ø"/>
            </a:pPr>
            <a:r>
              <a:rPr lang="zh-CN" altLang="en-US" dirty="0" smtClean="0"/>
              <a:t>电子数据交换子系统（</a:t>
            </a:r>
            <a:r>
              <a:rPr lang="en-US" dirty="0" smtClean="0"/>
              <a:t>Electronic Data Interchange</a:t>
            </a:r>
            <a:r>
              <a:rPr lang="zh-CN" altLang="en-US" dirty="0" smtClean="0"/>
              <a:t>，</a:t>
            </a:r>
            <a:r>
              <a:rPr lang="en-US" dirty="0" smtClean="0"/>
              <a:t>EDI</a:t>
            </a:r>
            <a:r>
              <a:rPr lang="zh-CN" altLang="en-US" dirty="0" smtClean="0"/>
              <a:t>）</a:t>
            </a:r>
          </a:p>
          <a:p>
            <a:pPr lvl="3">
              <a:buFont typeface="Wingdings" pitchFamily="2" charset="2"/>
              <a:buChar char="Ø"/>
            </a:pPr>
            <a:endParaRPr lang="en-US" altLang="zh-CN" dirty="0" smtClean="0"/>
          </a:p>
          <a:p>
            <a:pPr lvl="3">
              <a:buFont typeface="Wingdings" pitchFamily="2" charset="2"/>
              <a:buChar char="Ø"/>
            </a:pPr>
            <a:endParaRPr lang="zh-CN" altLang="en-US" dirty="0"/>
          </a:p>
        </p:txBody>
      </p:sp>
      <p:sp>
        <p:nvSpPr>
          <p:cNvPr id="1085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8.2.1</a:t>
            </a:r>
            <a:r>
              <a:rPr lang="zh-CN" altLang="en-US" dirty="0" smtClean="0"/>
              <a:t>技术需求</a:t>
            </a:r>
            <a:endParaRPr lang="zh-CN" altLang="en-US" dirty="0"/>
          </a:p>
        </p:txBody>
      </p:sp>
      <p:graphicFrame>
        <p:nvGraphicFramePr>
          <p:cNvPr id="166913" name="Object 1"/>
          <p:cNvGraphicFramePr>
            <a:graphicFrameLocks noChangeAspect="1"/>
          </p:cNvGraphicFramePr>
          <p:nvPr/>
        </p:nvGraphicFramePr>
        <p:xfrm>
          <a:off x="2857488" y="1071546"/>
          <a:ext cx="4786346" cy="5169567"/>
        </p:xfrm>
        <a:graphic>
          <a:graphicData uri="http://schemas.openxmlformats.org/presentationml/2006/ole">
            <p:oleObj spid="_x0000_s166913" name="Visio" r:id="rId3" imgW="8823090" imgH="9214629" progId="Visio.Drawing.11">
              <p:embed/>
            </p:oleObj>
          </a:graphicData>
        </a:graphic>
      </p:graphicFrame>
      <p:sp>
        <p:nvSpPr>
          <p:cNvPr id="5" name="TextBox 4"/>
          <p:cNvSpPr txBox="1"/>
          <p:nvPr/>
        </p:nvSpPr>
        <p:spPr>
          <a:xfrm>
            <a:off x="1214414" y="5590776"/>
            <a:ext cx="1785950" cy="338554"/>
          </a:xfrm>
          <a:prstGeom prst="rect">
            <a:avLst/>
          </a:prstGeom>
          <a:noFill/>
        </p:spPr>
        <p:txBody>
          <a:bodyPr wrap="square" rtlCol="0">
            <a:spAutoFit/>
          </a:bodyPr>
          <a:lstStyle/>
          <a:p>
            <a:r>
              <a:rPr lang="zh-CN" altLang="en-US" sz="1600" dirty="0" smtClean="0"/>
              <a:t>智能化货运系统</a:t>
            </a:r>
            <a:endParaRPr lang="zh-CN" altLang="en-US" sz="1600"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8.2.1</a:t>
            </a:r>
            <a:r>
              <a:rPr lang="zh-CN" altLang="en-US" dirty="0" smtClean="0"/>
              <a:t>技术需求</a:t>
            </a:r>
            <a:endParaRPr lang="zh-CN" altLang="en-US" dirty="0"/>
          </a:p>
        </p:txBody>
      </p:sp>
      <p:sp>
        <p:nvSpPr>
          <p:cNvPr id="3" name="内容占位符 2"/>
          <p:cNvSpPr>
            <a:spLocks noGrp="1"/>
          </p:cNvSpPr>
          <p:nvPr>
            <p:ph idx="1"/>
          </p:nvPr>
        </p:nvSpPr>
        <p:spPr/>
        <p:txBody>
          <a:bodyPr/>
          <a:lstStyle/>
          <a:p>
            <a:pPr lvl="1"/>
            <a:r>
              <a:rPr lang="zh-CN" altLang="en-US" dirty="0" smtClean="0"/>
              <a:t>准时制生产技术（</a:t>
            </a:r>
            <a:r>
              <a:rPr lang="en-US" altLang="zh-CN" dirty="0" smtClean="0"/>
              <a:t>Just in Time, JIT</a:t>
            </a:r>
            <a:r>
              <a:rPr lang="zh-CN" altLang="en-US" dirty="0" smtClean="0"/>
              <a:t>）</a:t>
            </a:r>
            <a:endParaRPr lang="en-US" altLang="zh-CN" dirty="0" smtClean="0"/>
          </a:p>
          <a:p>
            <a:pPr lvl="2">
              <a:buNone/>
            </a:pPr>
            <a:r>
              <a:rPr lang="zh-CN" altLang="en-US" dirty="0" smtClean="0"/>
              <a:t>准时制生产是一种全方位的系统管理工程，它是指在所需要的时刻，按所需要的数量生产所</a:t>
            </a:r>
            <a:endParaRPr lang="en-US" altLang="zh-CN" dirty="0" smtClean="0"/>
          </a:p>
          <a:p>
            <a:pPr lvl="2">
              <a:buNone/>
            </a:pPr>
            <a:r>
              <a:rPr lang="zh-CN" altLang="en-US" dirty="0" smtClean="0"/>
              <a:t>需要的产品（或零部件）的生产模式，其目的是加速半成品的流转，减少产品库存，将资金</a:t>
            </a:r>
            <a:endParaRPr lang="en-US" altLang="zh-CN" dirty="0" smtClean="0"/>
          </a:p>
          <a:p>
            <a:pPr lvl="2">
              <a:buNone/>
            </a:pPr>
            <a:r>
              <a:rPr lang="zh-CN" altLang="en-US" dirty="0" smtClean="0"/>
              <a:t>的积压减少到最低的限度，从而提高企业的生产效益。</a:t>
            </a:r>
            <a:endParaRPr lang="en-US" altLang="zh-CN" dirty="0" smtClean="0"/>
          </a:p>
          <a:p>
            <a:pPr lvl="2">
              <a:buNone/>
            </a:pPr>
            <a:endParaRPr lang="en-US" altLang="zh-CN" dirty="0" smtClean="0"/>
          </a:p>
          <a:p>
            <a:pPr lvl="2">
              <a:buNone/>
            </a:pPr>
            <a:r>
              <a:rPr lang="zh-CN" altLang="en-US" dirty="0" smtClean="0"/>
              <a:t>原理：以市场需求为依据，采用拉动式的生产模式，通过看板（</a:t>
            </a:r>
            <a:r>
              <a:rPr lang="en-US" dirty="0" err="1" smtClean="0"/>
              <a:t>Kanban</a:t>
            </a:r>
            <a:r>
              <a:rPr lang="zh-CN" altLang="en-US" dirty="0" smtClean="0"/>
              <a:t>）在个环节间的提示</a:t>
            </a:r>
            <a:endParaRPr lang="en-US" altLang="zh-CN" dirty="0" smtClean="0"/>
          </a:p>
          <a:p>
            <a:pPr lvl="2">
              <a:buNone/>
            </a:pPr>
            <a:r>
              <a:rPr lang="zh-CN" altLang="en-US" dirty="0" smtClean="0"/>
              <a:t>，准时地组织各个环节进行生产。</a:t>
            </a:r>
            <a:endParaRPr lang="zh-CN" altLang="en-US" dirty="0"/>
          </a:p>
        </p:txBody>
      </p:sp>
      <p:sp>
        <p:nvSpPr>
          <p:cNvPr id="1781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8177" name="Object 1"/>
          <p:cNvGraphicFramePr>
            <a:graphicFrameLocks noChangeAspect="1"/>
          </p:cNvGraphicFramePr>
          <p:nvPr/>
        </p:nvGraphicFramePr>
        <p:xfrm>
          <a:off x="2586872" y="2857496"/>
          <a:ext cx="5271276" cy="3302724"/>
        </p:xfrm>
        <a:graphic>
          <a:graphicData uri="http://schemas.openxmlformats.org/presentationml/2006/ole">
            <p:oleObj spid="_x0000_s178177" name="Visio" r:id="rId3" imgW="7648606" imgH="4620254" progId="Visio.Drawing.11">
              <p:embed/>
            </p:oleObj>
          </a:graphicData>
        </a:graphic>
      </p:graphicFrame>
      <p:sp>
        <p:nvSpPr>
          <p:cNvPr id="6" name="TextBox 5"/>
          <p:cNvSpPr txBox="1"/>
          <p:nvPr/>
        </p:nvSpPr>
        <p:spPr>
          <a:xfrm>
            <a:off x="1000100" y="5805090"/>
            <a:ext cx="1928826" cy="338554"/>
          </a:xfrm>
          <a:prstGeom prst="rect">
            <a:avLst/>
          </a:prstGeom>
          <a:noFill/>
        </p:spPr>
        <p:txBody>
          <a:bodyPr wrap="square" rtlCol="0">
            <a:spAutoFit/>
          </a:bodyPr>
          <a:lstStyle/>
          <a:p>
            <a:r>
              <a:rPr lang="en-US" sz="1600" dirty="0" smtClean="0"/>
              <a:t>JIT</a:t>
            </a:r>
            <a:r>
              <a:rPr lang="zh-CN" altLang="en-US" sz="1600" dirty="0" smtClean="0"/>
              <a:t>系统的运行模式</a:t>
            </a:r>
            <a:endParaRPr lang="zh-CN" altLang="en-US" sz="1600"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8.2.1</a:t>
            </a:r>
            <a:r>
              <a:rPr lang="zh-CN" altLang="en-US" dirty="0" smtClean="0"/>
              <a:t>技术需求</a:t>
            </a:r>
            <a:endParaRPr lang="zh-CN" altLang="en-US" dirty="0"/>
          </a:p>
        </p:txBody>
      </p:sp>
      <p:sp>
        <p:nvSpPr>
          <p:cNvPr id="3" name="内容占位符 2"/>
          <p:cNvSpPr>
            <a:spLocks noGrp="1"/>
          </p:cNvSpPr>
          <p:nvPr>
            <p:ph idx="1"/>
          </p:nvPr>
        </p:nvSpPr>
        <p:spPr/>
        <p:txBody>
          <a:bodyPr/>
          <a:lstStyle/>
          <a:p>
            <a:pPr lvl="1"/>
            <a:r>
              <a:rPr lang="zh-CN" altLang="en-US" dirty="0" smtClean="0"/>
              <a:t>供应链管理技术</a:t>
            </a:r>
            <a:endParaRPr lang="en-US" altLang="zh-CN" dirty="0" smtClean="0"/>
          </a:p>
          <a:p>
            <a:pPr lvl="2">
              <a:buClrTx/>
              <a:buFont typeface="宋体" pitchFamily="2" charset="-122"/>
              <a:buChar char="–"/>
            </a:pPr>
            <a:r>
              <a:rPr lang="zh-CN" altLang="en-US" dirty="0" smtClean="0"/>
              <a:t>整合供应商和客户资源。</a:t>
            </a:r>
            <a:endParaRPr lang="en-US" altLang="zh-CN" dirty="0" smtClean="0"/>
          </a:p>
          <a:p>
            <a:pPr lvl="2">
              <a:buClrTx/>
              <a:buFont typeface="宋体" pitchFamily="2" charset="-122"/>
              <a:buChar char="–"/>
            </a:pPr>
            <a:r>
              <a:rPr lang="zh-CN" altLang="en-US" dirty="0" smtClean="0"/>
              <a:t>驱动企业内部和企业间的采购、生产、销售、财务和信息技术等过程和活动。</a:t>
            </a:r>
            <a:endParaRPr lang="zh-CN" altLang="en-US" dirty="0"/>
          </a:p>
        </p:txBody>
      </p:sp>
      <p:sp>
        <p:nvSpPr>
          <p:cNvPr id="1812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1249" name="Object 1"/>
          <p:cNvGraphicFramePr>
            <a:graphicFrameLocks noChangeAspect="1"/>
          </p:cNvGraphicFramePr>
          <p:nvPr/>
        </p:nvGraphicFramePr>
        <p:xfrm>
          <a:off x="1870093" y="2027253"/>
          <a:ext cx="6059493" cy="4237268"/>
        </p:xfrm>
        <a:graphic>
          <a:graphicData uri="http://schemas.openxmlformats.org/presentationml/2006/ole">
            <p:oleObj spid="_x0000_s181249" name="Visio" r:id="rId3" imgW="10042425" imgH="6874714" progId="Visio.Drawing.11">
              <p:embed/>
            </p:oleObj>
          </a:graphicData>
        </a:graphic>
      </p:graphicFrame>
      <p:sp>
        <p:nvSpPr>
          <p:cNvPr id="6" name="TextBox 5"/>
          <p:cNvSpPr txBox="1"/>
          <p:nvPr/>
        </p:nvSpPr>
        <p:spPr>
          <a:xfrm>
            <a:off x="500034" y="5805090"/>
            <a:ext cx="2286016" cy="338554"/>
          </a:xfrm>
          <a:prstGeom prst="rect">
            <a:avLst/>
          </a:prstGeom>
          <a:noFill/>
        </p:spPr>
        <p:txBody>
          <a:bodyPr wrap="square" rtlCol="0">
            <a:spAutoFit/>
          </a:bodyPr>
          <a:lstStyle/>
          <a:p>
            <a:r>
              <a:rPr lang="zh-CN" altLang="en-US" sz="1600" dirty="0" smtClean="0"/>
              <a:t>企业供应链演变过程</a:t>
            </a:r>
            <a:endParaRPr lang="zh-CN" altLang="en-US" sz="1600"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8.2.1</a:t>
            </a:r>
            <a:r>
              <a:rPr lang="zh-CN" altLang="en-US" dirty="0" smtClean="0"/>
              <a:t>技术需求</a:t>
            </a:r>
            <a:endParaRPr lang="zh-CN" altLang="en-US" dirty="0"/>
          </a:p>
        </p:txBody>
      </p:sp>
      <p:sp>
        <p:nvSpPr>
          <p:cNvPr id="3" name="内容占位符 2"/>
          <p:cNvSpPr>
            <a:spLocks noGrp="1"/>
          </p:cNvSpPr>
          <p:nvPr>
            <p:ph idx="1"/>
          </p:nvPr>
        </p:nvSpPr>
        <p:spPr/>
        <p:txBody>
          <a:bodyPr/>
          <a:lstStyle/>
          <a:p>
            <a:pPr lvl="1"/>
            <a:r>
              <a:rPr lang="zh-CN" altLang="en-US" dirty="0" smtClean="0"/>
              <a:t>商业智能技术（内容参考第四章）</a:t>
            </a:r>
            <a:endParaRPr lang="en-US" altLang="zh-CN" dirty="0" smtClean="0"/>
          </a:p>
          <a:p>
            <a:pPr lvl="2">
              <a:buClrTx/>
              <a:buFont typeface="宋体" pitchFamily="2" charset="-122"/>
              <a:buChar char="–"/>
            </a:pPr>
            <a:r>
              <a:rPr lang="zh-CN" altLang="en-US" dirty="0" smtClean="0"/>
              <a:t>用途：对大量数据进行提炼、分析、处理。</a:t>
            </a:r>
            <a:endParaRPr lang="en-US" altLang="zh-CN" dirty="0" smtClean="0"/>
          </a:p>
          <a:p>
            <a:pPr lvl="2">
              <a:buClrTx/>
              <a:buFont typeface="宋体" pitchFamily="2" charset="-122"/>
              <a:buChar char="–"/>
            </a:pPr>
            <a:r>
              <a:rPr lang="zh-CN" altLang="en-US" dirty="0" smtClean="0"/>
              <a:t>主要技术：</a:t>
            </a:r>
            <a:endParaRPr lang="en-US" altLang="zh-CN" dirty="0" smtClean="0"/>
          </a:p>
          <a:p>
            <a:pPr lvl="3">
              <a:buClr>
                <a:srgbClr val="FF6600"/>
              </a:buClr>
              <a:buFont typeface="Wingdings" pitchFamily="2" charset="2"/>
              <a:buChar char="ü"/>
            </a:pPr>
            <a:r>
              <a:rPr lang="zh-CN" altLang="en-US" sz="1400" dirty="0" smtClean="0"/>
              <a:t>数据仓库技术</a:t>
            </a:r>
            <a:endParaRPr lang="en-US" altLang="zh-CN" sz="1400" dirty="0" smtClean="0"/>
          </a:p>
          <a:p>
            <a:pPr lvl="3">
              <a:buClr>
                <a:srgbClr val="FF6600"/>
              </a:buClr>
              <a:buFont typeface="Wingdings" pitchFamily="2" charset="2"/>
              <a:buChar char="ü"/>
            </a:pPr>
            <a:r>
              <a:rPr lang="zh-CN" altLang="en-US" sz="1400" dirty="0" smtClean="0"/>
              <a:t>联机分析处理技术</a:t>
            </a:r>
            <a:endParaRPr lang="en-US" altLang="zh-CN" sz="1400" dirty="0" smtClean="0"/>
          </a:p>
          <a:p>
            <a:pPr lvl="3">
              <a:buClr>
                <a:srgbClr val="FF6600"/>
              </a:buClr>
              <a:buFont typeface="Wingdings" pitchFamily="2" charset="2"/>
              <a:buChar char="ü"/>
            </a:pPr>
            <a:r>
              <a:rPr lang="zh-CN" altLang="en-US" sz="1400" dirty="0" smtClean="0"/>
              <a:t>数据挖掘技术</a:t>
            </a:r>
            <a:endParaRPr lang="en-US" altLang="zh-CN" sz="1400" dirty="0" smtClean="0"/>
          </a:p>
          <a:p>
            <a:pPr lvl="1"/>
            <a:r>
              <a:rPr lang="zh-CN" altLang="en-US" dirty="0" smtClean="0"/>
              <a:t>模拟仿真技术</a:t>
            </a:r>
            <a:endParaRPr lang="en-US" altLang="zh-CN" dirty="0" smtClean="0"/>
          </a:p>
          <a:p>
            <a:pPr lvl="2">
              <a:buClrTx/>
              <a:buFont typeface="宋体" pitchFamily="2" charset="-122"/>
              <a:buChar char="–"/>
            </a:pPr>
            <a:r>
              <a:rPr lang="zh-CN" altLang="en-US" dirty="0" smtClean="0"/>
              <a:t>用途：通过输入评价指标，模拟生产过程，实现生产平衡及各环节协调性，达到身缠系统的结构优化和功能优化目的。</a:t>
            </a:r>
            <a:endParaRPr lang="en-US" altLang="zh-CN" dirty="0" smtClean="0"/>
          </a:p>
          <a:p>
            <a:pPr lvl="2">
              <a:buClrTx/>
              <a:buFont typeface="宋体" pitchFamily="2" charset="-122"/>
              <a:buChar char="–"/>
            </a:pPr>
            <a:r>
              <a:rPr lang="zh-CN" altLang="en-US" dirty="0" smtClean="0"/>
              <a:t>展现方式：图形，图表，动态过程。</a:t>
            </a:r>
            <a:endParaRPr lang="zh-CN" altLang="en-US" dirty="0"/>
          </a:p>
        </p:txBody>
      </p:sp>
      <p:pic>
        <p:nvPicPr>
          <p:cNvPr id="4" name="图片 3"/>
          <p:cNvPicPr/>
          <p:nvPr/>
        </p:nvPicPr>
        <p:blipFill>
          <a:blip r:embed="rId2"/>
          <a:srcRect/>
          <a:stretch>
            <a:fillRect/>
          </a:stretch>
        </p:blipFill>
        <p:spPr bwMode="auto">
          <a:xfrm>
            <a:off x="1714480" y="3929066"/>
            <a:ext cx="3000396" cy="1857388"/>
          </a:xfrm>
          <a:prstGeom prst="rect">
            <a:avLst/>
          </a:prstGeom>
          <a:noFill/>
          <a:ln w="9525">
            <a:noFill/>
            <a:miter lim="800000"/>
            <a:headEnd/>
            <a:tailEnd/>
          </a:ln>
        </p:spPr>
      </p:pic>
      <p:pic>
        <p:nvPicPr>
          <p:cNvPr id="6" name="图片 5"/>
          <p:cNvPicPr/>
          <p:nvPr/>
        </p:nvPicPr>
        <p:blipFill>
          <a:blip r:embed="rId3"/>
          <a:srcRect/>
          <a:stretch>
            <a:fillRect/>
          </a:stretch>
        </p:blipFill>
        <p:spPr bwMode="auto">
          <a:xfrm>
            <a:off x="4929190" y="3929066"/>
            <a:ext cx="2928958" cy="1857388"/>
          </a:xfrm>
          <a:prstGeom prst="rect">
            <a:avLst/>
          </a:prstGeom>
          <a:noFill/>
          <a:ln w="9525">
            <a:noFill/>
            <a:miter lim="800000"/>
            <a:headEnd/>
            <a:tailEnd/>
          </a:ln>
        </p:spPr>
      </p:pic>
      <p:sp>
        <p:nvSpPr>
          <p:cNvPr id="7" name="TextBox 6"/>
          <p:cNvSpPr txBox="1"/>
          <p:nvPr/>
        </p:nvSpPr>
        <p:spPr>
          <a:xfrm>
            <a:off x="3857620" y="5857892"/>
            <a:ext cx="1857388" cy="338554"/>
          </a:xfrm>
          <a:prstGeom prst="rect">
            <a:avLst/>
          </a:prstGeom>
          <a:noFill/>
        </p:spPr>
        <p:txBody>
          <a:bodyPr wrap="square" rtlCol="0">
            <a:spAutoFit/>
          </a:bodyPr>
          <a:lstStyle/>
          <a:p>
            <a:r>
              <a:rPr lang="zh-CN" altLang="en-US" sz="1600" dirty="0" smtClean="0"/>
              <a:t>动态仿真技术展示</a:t>
            </a:r>
            <a:endParaRPr lang="zh-CN" altLang="en-US" sz="1600"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8.2.2</a:t>
            </a:r>
            <a:r>
              <a:rPr lang="zh-CN" altLang="en-US" dirty="0" smtClean="0"/>
              <a:t>构建实施</a:t>
            </a:r>
            <a:endParaRPr lang="zh-CN" altLang="en-US" dirty="0"/>
          </a:p>
        </p:txBody>
      </p:sp>
      <p:sp>
        <p:nvSpPr>
          <p:cNvPr id="3" name="内容占位符 2"/>
          <p:cNvSpPr>
            <a:spLocks noGrp="1"/>
          </p:cNvSpPr>
          <p:nvPr>
            <p:ph idx="1"/>
          </p:nvPr>
        </p:nvSpPr>
        <p:spPr/>
        <p:txBody>
          <a:bodyPr/>
          <a:lstStyle/>
          <a:p>
            <a:r>
              <a:rPr lang="zh-CN" altLang="en-US" dirty="0" smtClean="0"/>
              <a:t>制造业智能物流系统</a:t>
            </a:r>
            <a:endParaRPr lang="en-US" altLang="zh-CN" dirty="0" smtClean="0"/>
          </a:p>
          <a:p>
            <a:pPr lvl="1"/>
            <a:r>
              <a:rPr lang="zh-CN" altLang="en-US" dirty="0" smtClean="0"/>
              <a:t>目的：有效整合制造业资源，促进制造业企业供应链各个环节间的协调运行，减少“长鞭效应”，提高物流系统的快速反应能力，改善物流系统的时空效应，节约物流成本。</a:t>
            </a:r>
            <a:endParaRPr lang="en-US" altLang="zh-CN" dirty="0" smtClean="0"/>
          </a:p>
          <a:p>
            <a:pPr lvl="1"/>
            <a:r>
              <a:rPr lang="zh-CN" altLang="en-US" dirty="0" smtClean="0"/>
              <a:t>智能化核心：信息共享，供应链一体化。</a:t>
            </a:r>
            <a:endParaRPr lang="en-US" altLang="zh-CN" dirty="0" smtClean="0"/>
          </a:p>
          <a:p>
            <a:pPr lvl="1"/>
            <a:r>
              <a:rPr lang="zh-CN" altLang="en-US" dirty="0" smtClean="0"/>
              <a:t>主要技术：</a:t>
            </a:r>
            <a:r>
              <a:rPr lang="en-US" dirty="0" smtClean="0"/>
              <a:t>RFID</a:t>
            </a:r>
            <a:r>
              <a:rPr lang="zh-CN" altLang="en-US" dirty="0" smtClean="0"/>
              <a:t>技术，准时制生产技术，智能运输技术，商业智能技术，供应链管理技术和模拟仿真技术。</a:t>
            </a:r>
            <a:endParaRPr lang="en-US" altLang="zh-CN" dirty="0" smtClean="0"/>
          </a:p>
          <a:p>
            <a:pPr lvl="1"/>
            <a:r>
              <a:rPr lang="zh-CN" altLang="en-US" dirty="0" smtClean="0"/>
              <a:t>实施环节：采购环节，生产环节，运输环节，仓储环节，销售环节。</a:t>
            </a:r>
            <a:endParaRPr lang="zh-CN" altLang="en-US" dirty="0"/>
          </a:p>
        </p:txBody>
      </p:sp>
      <p:pic>
        <p:nvPicPr>
          <p:cNvPr id="4" name="图片 3"/>
          <p:cNvPicPr/>
          <p:nvPr/>
        </p:nvPicPr>
        <p:blipFill>
          <a:blip r:embed="rId2"/>
          <a:srcRect/>
          <a:stretch>
            <a:fillRect/>
          </a:stretch>
        </p:blipFill>
        <p:spPr bwMode="auto">
          <a:xfrm>
            <a:off x="1857356" y="3500438"/>
            <a:ext cx="6000792" cy="2786082"/>
          </a:xfrm>
          <a:prstGeom prst="rect">
            <a:avLst/>
          </a:prstGeom>
          <a:noFill/>
          <a:ln w="9525">
            <a:noFill/>
            <a:miter lim="800000"/>
            <a:headEnd/>
            <a:tailEnd/>
          </a:ln>
        </p:spPr>
      </p:pic>
      <p:sp>
        <p:nvSpPr>
          <p:cNvPr id="5" name="TextBox 4"/>
          <p:cNvSpPr txBox="1"/>
          <p:nvPr/>
        </p:nvSpPr>
        <p:spPr>
          <a:xfrm>
            <a:off x="1000100" y="5805090"/>
            <a:ext cx="2428892" cy="338554"/>
          </a:xfrm>
          <a:prstGeom prst="rect">
            <a:avLst/>
          </a:prstGeom>
          <a:noFill/>
        </p:spPr>
        <p:txBody>
          <a:bodyPr wrap="square" rtlCol="0">
            <a:spAutoFit/>
          </a:bodyPr>
          <a:lstStyle/>
          <a:p>
            <a:r>
              <a:rPr lang="zh-CN" altLang="en-US" sz="1600" dirty="0" smtClean="0"/>
              <a:t>物流管理部的集中化管理</a:t>
            </a:r>
            <a:endParaRPr lang="zh-CN" altLang="en-US" sz="1600"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8.2.2</a:t>
            </a:r>
            <a:r>
              <a:rPr lang="zh-CN" altLang="en-US" dirty="0" smtClean="0"/>
              <a:t>构建实施</a:t>
            </a:r>
            <a:endParaRPr lang="zh-CN" altLang="en-US" dirty="0"/>
          </a:p>
        </p:txBody>
      </p:sp>
      <p:sp>
        <p:nvSpPr>
          <p:cNvPr id="3" name="内容占位符 2"/>
          <p:cNvSpPr>
            <a:spLocks noGrp="1"/>
          </p:cNvSpPr>
          <p:nvPr>
            <p:ph idx="1"/>
          </p:nvPr>
        </p:nvSpPr>
        <p:spPr/>
        <p:txBody>
          <a:bodyPr/>
          <a:lstStyle/>
          <a:p>
            <a:r>
              <a:rPr lang="zh-CN" altLang="en-US" dirty="0" smtClean="0"/>
              <a:t>五个构建环节</a:t>
            </a:r>
            <a:endParaRPr lang="en-US" altLang="zh-CN" dirty="0" smtClean="0"/>
          </a:p>
          <a:p>
            <a:pPr lvl="1"/>
            <a:r>
              <a:rPr lang="zh-CN" altLang="en-US" dirty="0" smtClean="0"/>
              <a:t>采购供应环节</a:t>
            </a:r>
            <a:endParaRPr lang="en-US" altLang="zh-CN" dirty="0" smtClean="0"/>
          </a:p>
          <a:p>
            <a:pPr lvl="2"/>
            <a:r>
              <a:rPr lang="zh-CN" altLang="en-US" dirty="0" smtClean="0"/>
              <a:t>从源头对物流进行管理，物联网系统使信息迅速实现透明和共享，并能跟踪物品的位置，时时查看物料的状态。</a:t>
            </a:r>
            <a:endParaRPr lang="en-US" altLang="zh-CN" dirty="0" smtClean="0"/>
          </a:p>
          <a:p>
            <a:pPr lvl="1"/>
            <a:r>
              <a:rPr lang="zh-CN" altLang="en-US" dirty="0" smtClean="0"/>
              <a:t>生产环节</a:t>
            </a:r>
            <a:endParaRPr lang="en-US" altLang="zh-CN" dirty="0" smtClean="0"/>
          </a:p>
          <a:p>
            <a:pPr lvl="2"/>
            <a:r>
              <a:rPr lang="zh-CN" altLang="en-US" dirty="0" smtClean="0"/>
              <a:t>利用</a:t>
            </a:r>
            <a:r>
              <a:rPr lang="en-US" altLang="zh-CN" dirty="0" smtClean="0"/>
              <a:t>RFID</a:t>
            </a:r>
            <a:r>
              <a:rPr lang="zh-CN" altLang="en-US" dirty="0" smtClean="0"/>
              <a:t>技术在整个生产线上实现对原材料、零部件、半成品、产成品的识别和跟踪，并且实现生产过程的自动控制、监视、提高生产率、改进生产方式、节约生产成本。</a:t>
            </a:r>
            <a:endParaRPr lang="en-US" altLang="zh-CN" dirty="0" smtClean="0"/>
          </a:p>
          <a:p>
            <a:pPr lvl="1"/>
            <a:r>
              <a:rPr lang="zh-CN" altLang="en-US" dirty="0" smtClean="0"/>
              <a:t>运输环节</a:t>
            </a:r>
            <a:endParaRPr lang="en-US" altLang="zh-CN" dirty="0" smtClean="0"/>
          </a:p>
          <a:p>
            <a:pPr lvl="2"/>
            <a:r>
              <a:rPr lang="zh-CN" altLang="en-US" dirty="0" smtClean="0"/>
              <a:t>利用电子标签、</a:t>
            </a:r>
            <a:r>
              <a:rPr lang="en-US" altLang="zh-CN" dirty="0" smtClean="0"/>
              <a:t>GPS</a:t>
            </a:r>
            <a:r>
              <a:rPr lang="zh-CN" altLang="en-US" dirty="0" smtClean="0"/>
              <a:t>及</a:t>
            </a:r>
            <a:r>
              <a:rPr lang="en-US" altLang="zh-CN" dirty="0" smtClean="0"/>
              <a:t>GIS</a:t>
            </a:r>
            <a:r>
              <a:rPr lang="zh-CN" altLang="en-US" dirty="0" smtClean="0"/>
              <a:t>系统，实时了解货物及车辆当前所处的位置和状态，实现可视化管理运输的货物。</a:t>
            </a:r>
            <a:endParaRPr lang="en-US" altLang="zh-CN" dirty="0" smtClean="0"/>
          </a:p>
          <a:p>
            <a:pPr lvl="1"/>
            <a:r>
              <a:rPr lang="zh-CN" altLang="en-US" dirty="0" smtClean="0"/>
              <a:t>仓储环节</a:t>
            </a:r>
            <a:endParaRPr lang="en-US" altLang="zh-CN" dirty="0" smtClean="0"/>
          </a:p>
          <a:p>
            <a:pPr lvl="2"/>
            <a:r>
              <a:rPr lang="zh-CN" altLang="en-US" dirty="0" smtClean="0"/>
              <a:t>利用电子标签和阅读器，获得个体货物的位置及进出库信息，实时控制库存状况，提高仓储管理的透明度和效率。</a:t>
            </a:r>
            <a:endParaRPr lang="en-US" altLang="zh-CN" dirty="0" smtClean="0"/>
          </a:p>
          <a:p>
            <a:pPr lvl="1"/>
            <a:r>
              <a:rPr lang="zh-CN" altLang="en-US" dirty="0" smtClean="0"/>
              <a:t>销售环节</a:t>
            </a:r>
            <a:endParaRPr lang="en-US" altLang="zh-CN" dirty="0" smtClean="0"/>
          </a:p>
          <a:p>
            <a:pPr lvl="2"/>
            <a:r>
              <a:rPr lang="zh-CN" altLang="en-US" dirty="0" smtClean="0"/>
              <a:t>及时反映出货信息，统计货物丢失情况，并提供补货信息，节约大量的人工成本，实现服务的快捷性和动态性，提高顾客满意度。</a:t>
            </a:r>
            <a:endParaRPr lang="zh-CN" alt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8.2.2</a:t>
            </a:r>
            <a:r>
              <a:rPr lang="zh-CN" altLang="en-US" dirty="0" smtClean="0"/>
              <a:t>构建实施</a:t>
            </a:r>
            <a:endParaRPr lang="zh-CN" altLang="en-US" dirty="0"/>
          </a:p>
        </p:txBody>
      </p:sp>
      <p:sp>
        <p:nvSpPr>
          <p:cNvPr id="3" name="内容占位符 2"/>
          <p:cNvSpPr>
            <a:spLocks noGrp="1"/>
          </p:cNvSpPr>
          <p:nvPr>
            <p:ph idx="1"/>
          </p:nvPr>
        </p:nvSpPr>
        <p:spPr/>
        <p:txBody>
          <a:bodyPr/>
          <a:lstStyle/>
          <a:p>
            <a:r>
              <a:rPr lang="zh-CN" altLang="en-US" dirty="0" smtClean="0"/>
              <a:t>制造业物流智能化的优势</a:t>
            </a:r>
            <a:endParaRPr lang="zh-CN" altLang="en-US" dirty="0"/>
          </a:p>
        </p:txBody>
      </p:sp>
      <p:pic>
        <p:nvPicPr>
          <p:cNvPr id="8" name="图片 7"/>
          <p:cNvPicPr/>
          <p:nvPr/>
        </p:nvPicPr>
        <p:blipFill>
          <a:blip r:embed="rId2"/>
          <a:srcRect/>
          <a:stretch>
            <a:fillRect/>
          </a:stretch>
        </p:blipFill>
        <p:spPr bwMode="auto">
          <a:xfrm>
            <a:off x="1857356" y="1571612"/>
            <a:ext cx="4857784" cy="457203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8.3.1</a:t>
            </a:r>
            <a:r>
              <a:rPr lang="zh-CN" altLang="en-US" dirty="0" smtClean="0"/>
              <a:t>准时制生产</a:t>
            </a:r>
            <a:endParaRPr lang="zh-CN" altLang="en-US" dirty="0"/>
          </a:p>
        </p:txBody>
      </p:sp>
      <p:sp>
        <p:nvSpPr>
          <p:cNvPr id="5" name="内容占位符 4"/>
          <p:cNvSpPr>
            <a:spLocks noGrp="1"/>
          </p:cNvSpPr>
          <p:nvPr>
            <p:ph idx="1"/>
          </p:nvPr>
        </p:nvSpPr>
        <p:spPr/>
        <p:txBody>
          <a:bodyPr/>
          <a:lstStyle/>
          <a:p>
            <a:r>
              <a:rPr lang="zh-CN" altLang="en-US" dirty="0" smtClean="0"/>
              <a:t>准时制生产的概念</a:t>
            </a:r>
            <a:endParaRPr lang="en-US" altLang="zh-CN" dirty="0" smtClean="0"/>
          </a:p>
          <a:p>
            <a:pPr lvl="1">
              <a:buNone/>
            </a:pPr>
            <a:r>
              <a:rPr lang="zh-CN" altLang="en-US" dirty="0" smtClean="0"/>
              <a:t>准时制生产（</a:t>
            </a:r>
            <a:r>
              <a:rPr lang="en-US" dirty="0" smtClean="0"/>
              <a:t>Just in Time</a:t>
            </a:r>
            <a:r>
              <a:rPr lang="zh-CN" altLang="en-US" dirty="0" smtClean="0"/>
              <a:t>，</a:t>
            </a:r>
            <a:r>
              <a:rPr lang="en-US" dirty="0" smtClean="0"/>
              <a:t>JIT),</a:t>
            </a:r>
            <a:r>
              <a:rPr lang="zh-CN" altLang="en-US" dirty="0" smtClean="0"/>
              <a:t>也被称为丰田生产方式（</a:t>
            </a:r>
            <a:r>
              <a:rPr lang="en-US" dirty="0" smtClean="0"/>
              <a:t>Toyota Production </a:t>
            </a:r>
          </a:p>
          <a:p>
            <a:pPr lvl="1">
              <a:buNone/>
            </a:pPr>
            <a:r>
              <a:rPr lang="en-US" dirty="0" smtClean="0"/>
              <a:t>System</a:t>
            </a:r>
            <a:r>
              <a:rPr lang="zh-CN" altLang="en-US" dirty="0" smtClean="0"/>
              <a:t>，</a:t>
            </a:r>
            <a:r>
              <a:rPr lang="en-US" dirty="0" smtClean="0"/>
              <a:t>TPS</a:t>
            </a:r>
            <a:r>
              <a:rPr lang="zh-CN" altLang="en-US" dirty="0" smtClean="0"/>
              <a:t>），是一种全方位的系统管理方式。它是指在所需要的时刻，按所需要</a:t>
            </a:r>
            <a:endParaRPr lang="en-US" altLang="zh-CN" dirty="0" smtClean="0"/>
          </a:p>
          <a:p>
            <a:pPr lvl="1">
              <a:buNone/>
            </a:pPr>
            <a:r>
              <a:rPr lang="zh-CN" altLang="en-US" dirty="0" smtClean="0"/>
              <a:t>的数量生产所需要的产品（或零部件）的生产模式。</a:t>
            </a:r>
            <a:endParaRPr lang="en-US" altLang="zh-CN" dirty="0" smtClean="0"/>
          </a:p>
          <a:p>
            <a:r>
              <a:rPr lang="en-US" altLang="zh-CN" dirty="0" smtClean="0"/>
              <a:t>JIT</a:t>
            </a:r>
            <a:r>
              <a:rPr lang="zh-CN" altLang="en-US" dirty="0" smtClean="0"/>
              <a:t>产生的历史背景</a:t>
            </a:r>
            <a:endParaRPr lang="en-US" altLang="zh-CN" dirty="0" smtClean="0"/>
          </a:p>
          <a:p>
            <a:pPr lvl="1"/>
            <a:r>
              <a:rPr lang="zh-CN" altLang="en-US" dirty="0" smtClean="0"/>
              <a:t>二十世纪六十年代，日本开始发展本国工业。但由于其资源稀少、国内需求相对较少，日本更注重提高产品质量及可靠性。</a:t>
            </a:r>
            <a:r>
              <a:rPr lang="en-US" altLang="zh-CN" dirty="0" smtClean="0"/>
              <a:t>JIT</a:t>
            </a:r>
            <a:r>
              <a:rPr lang="zh-CN" altLang="en-US" dirty="0" smtClean="0"/>
              <a:t>就是根据市场具体变化及客户的实际需求来设计的小批量生产方式。</a:t>
            </a:r>
            <a:endParaRPr lang="en-US" altLang="zh-CN" dirty="0" smtClean="0"/>
          </a:p>
          <a:p>
            <a:pPr lvl="1">
              <a:buNone/>
            </a:pPr>
            <a:endParaRPr lang="zh-CN" altLang="en-US" dirty="0"/>
          </a:p>
        </p:txBody>
      </p:sp>
      <p:graphicFrame>
        <p:nvGraphicFramePr>
          <p:cNvPr id="6" name="表格 5"/>
          <p:cNvGraphicFramePr>
            <a:graphicFrameLocks noGrp="1"/>
          </p:cNvGraphicFramePr>
          <p:nvPr/>
        </p:nvGraphicFramePr>
        <p:xfrm>
          <a:off x="1142976" y="3714752"/>
          <a:ext cx="7358114" cy="2016140"/>
        </p:xfrm>
        <a:graphic>
          <a:graphicData uri="http://schemas.openxmlformats.org/drawingml/2006/table">
            <a:tbl>
              <a:tblPr/>
              <a:tblGrid>
                <a:gridCol w="1132017"/>
                <a:gridCol w="1910279"/>
                <a:gridCol w="2122533"/>
                <a:gridCol w="2193285"/>
              </a:tblGrid>
              <a:tr h="254002">
                <a:tc>
                  <a:txBody>
                    <a:bodyPr/>
                    <a:lstStyle/>
                    <a:p>
                      <a:pPr algn="just">
                        <a:spcAft>
                          <a:spcPts val="0"/>
                        </a:spcAft>
                      </a:pPr>
                      <a:endParaRPr lang="en-US" sz="1050" kern="1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indent="66675" algn="ctr">
                        <a:spcAft>
                          <a:spcPts val="0"/>
                        </a:spcAft>
                      </a:pPr>
                      <a:r>
                        <a:rPr lang="zh-CN" sz="1400" b="1" kern="100" dirty="0">
                          <a:latin typeface="Times New Roman"/>
                          <a:ea typeface="宋体"/>
                          <a:cs typeface="Times New Roman"/>
                        </a:rPr>
                        <a:t>手工</a:t>
                      </a:r>
                      <a:r>
                        <a:rPr lang="zh-CN" sz="1400" b="1" kern="100" dirty="0" smtClean="0">
                          <a:latin typeface="Times New Roman"/>
                          <a:ea typeface="宋体"/>
                          <a:cs typeface="Times New Roman"/>
                        </a:rPr>
                        <a:t>生产方式</a:t>
                      </a:r>
                      <a:r>
                        <a:rPr lang="zh-CN" altLang="en-US" sz="1400" b="1" kern="100" dirty="0" smtClean="0">
                          <a:latin typeface="Times New Roman"/>
                          <a:ea typeface="宋体"/>
                          <a:cs typeface="Times New Roman"/>
                        </a:rPr>
                        <a:t>（传统）</a:t>
                      </a:r>
                      <a:endParaRPr lang="zh-CN" sz="14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indent="66675" algn="ctr">
                        <a:spcAft>
                          <a:spcPts val="0"/>
                        </a:spcAft>
                      </a:pPr>
                      <a:r>
                        <a:rPr lang="zh-CN" sz="1400" b="1" kern="100" dirty="0">
                          <a:latin typeface="Times New Roman"/>
                          <a:ea typeface="宋体"/>
                          <a:cs typeface="Times New Roman"/>
                        </a:rPr>
                        <a:t>大批量生产</a:t>
                      </a:r>
                      <a:r>
                        <a:rPr lang="zh-CN" sz="1400" b="1" kern="100" dirty="0" smtClean="0">
                          <a:latin typeface="Times New Roman"/>
                          <a:ea typeface="宋体"/>
                          <a:cs typeface="Times New Roman"/>
                        </a:rPr>
                        <a:t>方式</a:t>
                      </a:r>
                      <a:r>
                        <a:rPr lang="zh-CN" altLang="en-US" sz="1400" b="1" kern="100" dirty="0" smtClean="0">
                          <a:latin typeface="Times New Roman"/>
                          <a:ea typeface="宋体"/>
                          <a:cs typeface="Times New Roman"/>
                        </a:rPr>
                        <a:t>（传统）</a:t>
                      </a:r>
                      <a:endParaRPr lang="zh-CN" sz="14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indent="66675" algn="ctr">
                        <a:spcAft>
                          <a:spcPts val="0"/>
                        </a:spcAft>
                      </a:pPr>
                      <a:r>
                        <a:rPr lang="zh-CN" sz="1400" b="1" kern="100" dirty="0">
                          <a:latin typeface="Times New Roman"/>
                          <a:ea typeface="宋体"/>
                          <a:cs typeface="Times New Roman"/>
                        </a:rPr>
                        <a:t>多品种小批量</a:t>
                      </a:r>
                      <a:r>
                        <a:rPr lang="zh-CN" sz="1400" b="1" kern="100" dirty="0" smtClean="0">
                          <a:latin typeface="Times New Roman"/>
                          <a:ea typeface="宋体"/>
                          <a:cs typeface="Times New Roman"/>
                        </a:rPr>
                        <a:t>方式</a:t>
                      </a:r>
                      <a:r>
                        <a:rPr lang="zh-CN" altLang="en-US" sz="1400" b="1" kern="100" dirty="0" smtClean="0">
                          <a:latin typeface="Times New Roman"/>
                          <a:ea typeface="宋体"/>
                          <a:cs typeface="Times New Roman"/>
                        </a:rPr>
                        <a:t>（新型）</a:t>
                      </a:r>
                      <a:endParaRPr lang="zh-CN" sz="14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4002">
                <a:tc>
                  <a:txBody>
                    <a:bodyPr/>
                    <a:lstStyle/>
                    <a:p>
                      <a:pPr algn="l">
                        <a:spcAft>
                          <a:spcPts val="0"/>
                        </a:spcAft>
                      </a:pPr>
                      <a:r>
                        <a:rPr lang="zh-CN" sz="1200" kern="100" dirty="0">
                          <a:latin typeface="Times New Roman"/>
                          <a:ea typeface="宋体"/>
                          <a:cs typeface="Times New Roman"/>
                        </a:rPr>
                        <a:t>产出产品</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完全根据顾客要求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标准化产品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多样性产品</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2">
                <a:tc>
                  <a:txBody>
                    <a:bodyPr/>
                    <a:lstStyle/>
                    <a:p>
                      <a:pPr algn="l">
                        <a:spcAft>
                          <a:spcPts val="0"/>
                        </a:spcAft>
                      </a:pPr>
                      <a:r>
                        <a:rPr lang="zh-CN" sz="1200" kern="100" dirty="0">
                          <a:latin typeface="Times New Roman"/>
                          <a:ea typeface="宋体"/>
                          <a:cs typeface="Times New Roman"/>
                        </a:rPr>
                        <a:t>采用设备</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设备灵活、通用性高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设备专用、敖贵</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设备柔性高</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126">
                <a:tc>
                  <a:txBody>
                    <a:bodyPr/>
                    <a:lstStyle/>
                    <a:p>
                      <a:pPr algn="l">
                        <a:spcAft>
                          <a:spcPts val="0"/>
                        </a:spcAft>
                      </a:pPr>
                      <a:r>
                        <a:rPr lang="zh-CN" sz="1200" kern="100">
                          <a:latin typeface="Times New Roman"/>
                          <a:ea typeface="宋体"/>
                          <a:cs typeface="Times New Roman"/>
                        </a:rPr>
                        <a:t>作业分工</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较粗，依照个人能力</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细致，重复性，标准化</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Times New Roman"/>
                          <a:ea typeface="宋体"/>
                          <a:cs typeface="Times New Roman"/>
                        </a:rPr>
                        <a:t>较粗，多技能型</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2">
                <a:tc>
                  <a:txBody>
                    <a:bodyPr/>
                    <a:lstStyle/>
                    <a:p>
                      <a:pPr algn="l">
                        <a:spcAft>
                          <a:spcPts val="0"/>
                        </a:spcAft>
                      </a:pPr>
                      <a:r>
                        <a:rPr lang="zh-CN" sz="1200" kern="100">
                          <a:latin typeface="Times New Roman"/>
                          <a:ea typeface="宋体"/>
                          <a:cs typeface="Times New Roman"/>
                        </a:rPr>
                        <a:t>库存水平</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Times New Roman"/>
                          <a:ea typeface="宋体"/>
                          <a:cs typeface="Times New Roman"/>
                        </a:rPr>
                        <a:t>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Times New Roman"/>
                          <a:ea typeface="宋体"/>
                          <a:cs typeface="Times New Roman"/>
                        </a:rPr>
                        <a:t>低</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2">
                <a:tc>
                  <a:txBody>
                    <a:bodyPr/>
                    <a:lstStyle/>
                    <a:p>
                      <a:pPr algn="l">
                        <a:spcAft>
                          <a:spcPts val="0"/>
                        </a:spcAft>
                      </a:pPr>
                      <a:r>
                        <a:rPr lang="zh-CN" sz="1200" kern="100">
                          <a:latin typeface="Times New Roman"/>
                          <a:ea typeface="宋体"/>
                          <a:cs typeface="Times New Roman"/>
                        </a:rPr>
                        <a:t>制造成本</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Times New Roman"/>
                          <a:ea typeface="宋体"/>
                          <a:cs typeface="Times New Roman"/>
                        </a:rPr>
                        <a:t>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低</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Times New Roman"/>
                          <a:ea typeface="宋体"/>
                          <a:cs typeface="Times New Roman"/>
                        </a:rPr>
                        <a:t>更低</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2">
                <a:tc>
                  <a:txBody>
                    <a:bodyPr/>
                    <a:lstStyle/>
                    <a:p>
                      <a:pPr algn="l">
                        <a:spcAft>
                          <a:spcPts val="0"/>
                        </a:spcAft>
                      </a:pPr>
                      <a:r>
                        <a:rPr lang="zh-CN" sz="1200" kern="100">
                          <a:latin typeface="Times New Roman"/>
                          <a:ea typeface="宋体"/>
                          <a:cs typeface="Times New Roman"/>
                        </a:rPr>
                        <a:t>产品品质</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Times New Roman"/>
                          <a:ea typeface="宋体"/>
                          <a:cs typeface="Times New Roman"/>
                        </a:rPr>
                        <a:t>低</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更高</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002">
                <a:tc>
                  <a:txBody>
                    <a:bodyPr/>
                    <a:lstStyle/>
                    <a:p>
                      <a:pPr algn="l">
                        <a:spcAft>
                          <a:spcPts val="0"/>
                        </a:spcAft>
                      </a:pPr>
                      <a:r>
                        <a:rPr lang="zh-CN" sz="1200" kern="100">
                          <a:latin typeface="Times New Roman"/>
                          <a:ea typeface="宋体"/>
                          <a:cs typeface="Times New Roman"/>
                        </a:rPr>
                        <a:t>市场需求</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Times New Roman"/>
                          <a:ea typeface="宋体"/>
                          <a:cs typeface="Times New Roman"/>
                        </a:rPr>
                        <a:t>极少量需求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spcAft>
                          <a:spcPts val="0"/>
                        </a:spcAft>
                      </a:pPr>
                      <a:r>
                        <a:rPr lang="zh-CN" sz="1200" kern="100">
                          <a:latin typeface="Times New Roman"/>
                          <a:ea typeface="宋体"/>
                          <a:cs typeface="Times New Roman"/>
                        </a:rPr>
                        <a:t>供不应求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spcAft>
                          <a:spcPts val="0"/>
                        </a:spcAft>
                      </a:pPr>
                      <a:r>
                        <a:rPr lang="zh-CN" sz="1200" kern="100" dirty="0">
                          <a:latin typeface="Times New Roman"/>
                          <a:ea typeface="宋体"/>
                          <a:cs typeface="Times New Roman"/>
                        </a:rPr>
                        <a:t>买方市场</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3786182" y="5805090"/>
            <a:ext cx="2786082" cy="338554"/>
          </a:xfrm>
          <a:prstGeom prst="rect">
            <a:avLst/>
          </a:prstGeom>
          <a:noFill/>
        </p:spPr>
        <p:txBody>
          <a:bodyPr wrap="square" rtlCol="0">
            <a:spAutoFit/>
          </a:bodyPr>
          <a:lstStyle/>
          <a:p>
            <a:r>
              <a:rPr lang="zh-CN" altLang="en-US" sz="1600" dirty="0" smtClean="0"/>
              <a:t>三种生产方式对比</a:t>
            </a:r>
            <a:endParaRPr lang="zh-CN" altLang="en-US" sz="16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Clr>
                <a:srgbClr val="FF6600"/>
              </a:buClr>
              <a:buFont typeface="Wingdings" pitchFamily="2" charset="2"/>
              <a:buChar char="l"/>
            </a:pPr>
            <a:r>
              <a:rPr lang="zh-CN" altLang="en-US" sz="2400" dirty="0" smtClean="0">
                <a:solidFill>
                  <a:schemeClr val="tx1"/>
                </a:solidFill>
                <a:latin typeface="+mn-lt"/>
                <a:ea typeface="+mn-ea"/>
                <a:cs typeface="+mn-cs"/>
              </a:rPr>
              <a:t>制造业智能物流技术</a:t>
            </a:r>
            <a:endParaRPr lang="en-US" altLang="zh-CN" sz="2400" dirty="0" smtClean="0">
              <a:solidFill>
                <a:schemeClr val="tx1"/>
              </a:solidFill>
              <a:latin typeface="+mn-lt"/>
              <a:ea typeface="+mn-ea"/>
              <a:cs typeface="+mn-cs"/>
            </a:endParaRPr>
          </a:p>
          <a:p>
            <a:pPr lvl="0">
              <a:buNone/>
            </a:pPr>
            <a:endParaRPr lang="zh-CN" sz="2400" dirty="0" smtClean="0">
              <a:solidFill>
                <a:schemeClr val="tx1"/>
              </a:solidFill>
              <a:latin typeface="+mn-lt"/>
              <a:ea typeface="+mn-ea"/>
              <a:cs typeface="+mn-cs"/>
            </a:endParaRPr>
          </a:p>
          <a:p>
            <a:pPr lvl="0">
              <a:buClr>
                <a:srgbClr val="FF6600"/>
              </a:buClr>
              <a:buFont typeface="Wingdings" pitchFamily="2" charset="2"/>
              <a:buChar char="l"/>
            </a:pPr>
            <a:r>
              <a:rPr lang="zh-CN" altLang="en-US" sz="2400" dirty="0" smtClean="0">
                <a:solidFill>
                  <a:schemeClr val="tx1"/>
                </a:solidFill>
                <a:latin typeface="+mn-lt"/>
                <a:ea typeface="+mn-ea"/>
                <a:cs typeface="+mn-cs"/>
              </a:rPr>
              <a:t>准时制生产方式和智能供应链管理</a:t>
            </a:r>
            <a:endParaRPr lang="en-US" altLang="zh-CN" sz="2400" dirty="0" smtClean="0">
              <a:solidFill>
                <a:schemeClr val="tx1"/>
              </a:solidFill>
              <a:latin typeface="+mn-lt"/>
              <a:ea typeface="+mn-ea"/>
              <a:cs typeface="+mn-cs"/>
            </a:endParaRPr>
          </a:p>
          <a:p>
            <a:pPr lvl="0"/>
            <a:endParaRPr lang="zh-CN" sz="2400" dirty="0" smtClean="0">
              <a:solidFill>
                <a:schemeClr val="tx1"/>
              </a:solidFill>
              <a:latin typeface="+mn-lt"/>
              <a:ea typeface="+mn-ea"/>
              <a:cs typeface="+mn-cs"/>
            </a:endParaRPr>
          </a:p>
          <a:p>
            <a:pPr>
              <a:buClr>
                <a:srgbClr val="FF6600"/>
              </a:buClr>
              <a:buFont typeface="Wingdings" pitchFamily="2" charset="2"/>
              <a:buChar char="l"/>
            </a:pPr>
            <a:r>
              <a:rPr lang="zh-CN" altLang="en-US" sz="2400" dirty="0" smtClean="0">
                <a:solidFill>
                  <a:schemeClr val="tx1"/>
                </a:solidFill>
                <a:latin typeface="+mn-lt"/>
                <a:ea typeface="+mn-ea"/>
                <a:cs typeface="+mn-cs"/>
              </a:rPr>
              <a:t>制造业智能物流发展趋势</a:t>
            </a:r>
            <a:endParaRPr lang="en-US" altLang="zh-CN" sz="2400" dirty="0" smtClean="0">
              <a:solidFill>
                <a:schemeClr val="tx1"/>
              </a:solidFill>
              <a:latin typeface="+mn-lt"/>
              <a:ea typeface="+mn-ea"/>
              <a:cs typeface="+mn-cs"/>
            </a:endParaRPr>
          </a:p>
          <a:p>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8.3.1</a:t>
            </a:r>
            <a:r>
              <a:rPr lang="zh-CN" altLang="en-US" dirty="0" smtClean="0"/>
              <a:t>准时制生产</a:t>
            </a:r>
            <a:endParaRPr lang="zh-CN" altLang="en-US" dirty="0"/>
          </a:p>
        </p:txBody>
      </p:sp>
      <p:sp>
        <p:nvSpPr>
          <p:cNvPr id="3" name="内容占位符 2"/>
          <p:cNvSpPr>
            <a:spLocks noGrp="1"/>
          </p:cNvSpPr>
          <p:nvPr>
            <p:ph idx="1"/>
          </p:nvPr>
        </p:nvSpPr>
        <p:spPr/>
        <p:txBody>
          <a:bodyPr/>
          <a:lstStyle/>
          <a:p>
            <a:r>
              <a:rPr lang="en-US" altLang="zh-CN" dirty="0" smtClean="0"/>
              <a:t>JIT</a:t>
            </a:r>
            <a:r>
              <a:rPr lang="zh-CN" altLang="en-US" dirty="0" smtClean="0"/>
              <a:t>的核心思想</a:t>
            </a:r>
            <a:endParaRPr lang="en-US" altLang="zh-CN" dirty="0" smtClean="0"/>
          </a:p>
          <a:p>
            <a:pPr lvl="1">
              <a:buNone/>
            </a:pPr>
            <a:r>
              <a:rPr lang="zh-CN" altLang="en-US" dirty="0" smtClean="0"/>
              <a:t>通过降低成本，消除生产活动中的一切浪费来实现企业利润最大化。</a:t>
            </a:r>
            <a:endParaRPr lang="en-US" altLang="zh-CN" dirty="0" smtClean="0"/>
          </a:p>
          <a:p>
            <a:pPr lvl="1">
              <a:buNone/>
            </a:pPr>
            <a:endParaRPr lang="en-US" altLang="zh-CN" dirty="0" smtClean="0"/>
          </a:p>
          <a:p>
            <a:r>
              <a:rPr lang="en-US" altLang="zh-CN" dirty="0" smtClean="0"/>
              <a:t>JIT</a:t>
            </a:r>
            <a:r>
              <a:rPr lang="zh-CN" altLang="en-US" dirty="0" smtClean="0"/>
              <a:t>适时适量生产的先决条件：推动            拉动</a:t>
            </a:r>
            <a:endParaRPr lang="en-US" altLang="zh-CN" dirty="0" smtClean="0"/>
          </a:p>
          <a:p>
            <a:pPr lvl="1"/>
            <a:r>
              <a:rPr lang="zh-CN" altLang="en-US" dirty="0" smtClean="0"/>
              <a:t>传统：推动式生产</a:t>
            </a:r>
            <a:endParaRPr lang="en-US" altLang="zh-CN" dirty="0" smtClean="0"/>
          </a:p>
          <a:p>
            <a:pPr lvl="2">
              <a:buClrTx/>
              <a:buFont typeface="宋体" pitchFamily="2" charset="-122"/>
              <a:buChar char="–"/>
            </a:pPr>
            <a:r>
              <a:rPr lang="zh-CN" altLang="en-US" dirty="0" smtClean="0"/>
              <a:t>原理：从工序上最初的生产部门向工序的最终生产部门的一个“推动”过程。</a:t>
            </a:r>
            <a:endParaRPr lang="en-US" altLang="zh-CN" dirty="0" smtClean="0"/>
          </a:p>
          <a:p>
            <a:pPr lvl="2">
              <a:buClrTx/>
              <a:buFont typeface="宋体" pitchFamily="2" charset="-122"/>
              <a:buChar char="–"/>
            </a:pPr>
            <a:r>
              <a:rPr lang="zh-CN" altLang="en-US" dirty="0" smtClean="0"/>
              <a:t>缺点：导致部分原料、半成品由于各种不确定因素的大量积压，形成高额的库存费用以及重复运输费用。</a:t>
            </a:r>
            <a:endParaRPr lang="en-US" altLang="zh-CN" dirty="0" smtClean="0"/>
          </a:p>
          <a:p>
            <a:pPr lvl="1"/>
            <a:r>
              <a:rPr lang="zh-CN" altLang="en-US" dirty="0" smtClean="0"/>
              <a:t>新型：拉动式生产</a:t>
            </a:r>
            <a:endParaRPr lang="en-US" altLang="zh-CN" dirty="0" smtClean="0"/>
          </a:p>
          <a:p>
            <a:pPr lvl="2">
              <a:buClrTx/>
              <a:buFont typeface="宋体" pitchFamily="2" charset="-122"/>
              <a:buChar char="–"/>
            </a:pPr>
            <a:r>
              <a:rPr lang="zh-CN" altLang="en-US" dirty="0" smtClean="0"/>
              <a:t>原理：计划部门只制定最终产品计划，其他部门和工序的生产是按照后面部门和工序的生产指令来进行的。</a:t>
            </a:r>
            <a:endParaRPr lang="en-US" altLang="zh-CN" dirty="0" smtClean="0"/>
          </a:p>
          <a:p>
            <a:pPr lvl="2">
              <a:buClrTx/>
              <a:buFont typeface="宋体" pitchFamily="2" charset="-122"/>
              <a:buChar char="–"/>
            </a:pPr>
            <a:r>
              <a:rPr lang="zh-CN" altLang="en-US" dirty="0" smtClean="0"/>
              <a:t>优点：保证在适当的时间生产适量的产品，避免高水品库存产生的浪费。</a:t>
            </a:r>
            <a:endParaRPr lang="en-US" altLang="zh-CN" dirty="0" smtClean="0"/>
          </a:p>
          <a:p>
            <a:pPr lvl="2">
              <a:buClrTx/>
              <a:buFont typeface="宋体" pitchFamily="2" charset="-122"/>
              <a:buChar char="–"/>
            </a:pPr>
            <a:endParaRPr lang="en-US" altLang="zh-CN" dirty="0" smtClean="0"/>
          </a:p>
          <a:p>
            <a:r>
              <a:rPr lang="zh-CN" altLang="en-US" dirty="0" smtClean="0"/>
              <a:t>适时适量生产实现手段</a:t>
            </a:r>
            <a:endParaRPr lang="en-US" altLang="zh-CN" dirty="0" smtClean="0"/>
          </a:p>
          <a:p>
            <a:pPr lvl="1"/>
            <a:r>
              <a:rPr lang="zh-CN" altLang="en-US" dirty="0" smtClean="0"/>
              <a:t>生产同步化：从生产开始到完成，保证每个工序最多只有一个在制品或成品，使得产品一个一个被加工，而不是一批一批，最大限度减少中间搬运。</a:t>
            </a:r>
            <a:endParaRPr lang="en-US" altLang="zh-CN" dirty="0" smtClean="0"/>
          </a:p>
          <a:p>
            <a:pPr lvl="1"/>
            <a:r>
              <a:rPr lang="zh-CN" altLang="en-US" dirty="0" smtClean="0"/>
              <a:t>生产均衡化：以较小的时间单位组织计划，安排混合生产，以保证各种产品的稳定供给，同时协调企业内部资源，具有很强的柔性。</a:t>
            </a:r>
            <a:endParaRPr lang="en-US" altLang="zh-CN" dirty="0" smtClean="0"/>
          </a:p>
        </p:txBody>
      </p:sp>
      <p:cxnSp>
        <p:nvCxnSpPr>
          <p:cNvPr id="5" name="直接箭头连接符 4"/>
          <p:cNvCxnSpPr/>
          <p:nvPr/>
        </p:nvCxnSpPr>
        <p:spPr>
          <a:xfrm>
            <a:off x="4929190" y="2357430"/>
            <a:ext cx="642942"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8.3.1</a:t>
            </a:r>
            <a:r>
              <a:rPr lang="zh-CN" altLang="en-US" dirty="0" smtClean="0"/>
              <a:t>准时制生产</a:t>
            </a:r>
            <a:endParaRPr lang="zh-CN" altLang="en-US" dirty="0"/>
          </a:p>
        </p:txBody>
      </p:sp>
      <p:sp>
        <p:nvSpPr>
          <p:cNvPr id="3" name="内容占位符 2"/>
          <p:cNvSpPr>
            <a:spLocks noGrp="1"/>
          </p:cNvSpPr>
          <p:nvPr>
            <p:ph idx="1"/>
          </p:nvPr>
        </p:nvSpPr>
        <p:spPr/>
        <p:txBody>
          <a:bodyPr/>
          <a:lstStyle/>
          <a:p>
            <a:r>
              <a:rPr lang="en-US" altLang="zh-CN" dirty="0" smtClean="0"/>
              <a:t>JIT</a:t>
            </a:r>
            <a:r>
              <a:rPr lang="zh-CN" altLang="en-US" dirty="0" smtClean="0"/>
              <a:t>核心管理工具：看板</a:t>
            </a:r>
            <a:endParaRPr lang="en-US" altLang="zh-CN" dirty="0" smtClean="0"/>
          </a:p>
          <a:p>
            <a:pPr lvl="1">
              <a:buNone/>
            </a:pPr>
            <a:r>
              <a:rPr lang="zh-CN" altLang="en-US" dirty="0" smtClean="0"/>
              <a:t>看板（</a:t>
            </a:r>
            <a:r>
              <a:rPr lang="en-US" dirty="0" err="1" smtClean="0"/>
              <a:t>Kanban</a:t>
            </a:r>
            <a:r>
              <a:rPr lang="zh-CN" altLang="en-US" dirty="0" smtClean="0"/>
              <a:t>或者</a:t>
            </a:r>
            <a:r>
              <a:rPr lang="en-US" dirty="0" smtClean="0"/>
              <a:t>Dashboard</a:t>
            </a:r>
            <a:r>
              <a:rPr lang="zh-CN" altLang="en-US" dirty="0" smtClean="0"/>
              <a:t>），是</a:t>
            </a:r>
            <a:r>
              <a:rPr lang="en-US" dirty="0" smtClean="0"/>
              <a:t>JIT</a:t>
            </a:r>
            <a:r>
              <a:rPr lang="zh-CN" altLang="en-US" dirty="0" smtClean="0"/>
              <a:t>的一个信号系统，它用于在工序以及部门甚至</a:t>
            </a:r>
            <a:endParaRPr lang="en-US" altLang="zh-CN" dirty="0" smtClean="0"/>
          </a:p>
          <a:p>
            <a:pPr lvl="1">
              <a:buNone/>
            </a:pPr>
            <a:r>
              <a:rPr lang="zh-CN" altLang="en-US" dirty="0" smtClean="0"/>
              <a:t>企业间传递信息以及生产指令，保证计划顺利进行。</a:t>
            </a:r>
            <a:endParaRPr lang="en-US" altLang="zh-CN" dirty="0" smtClean="0"/>
          </a:p>
          <a:p>
            <a:pPr lvl="1"/>
            <a:r>
              <a:rPr lang="zh-CN" altLang="en-US" dirty="0" smtClean="0"/>
              <a:t>种类：</a:t>
            </a:r>
            <a:endParaRPr lang="en-US" altLang="zh-CN" dirty="0" smtClean="0"/>
          </a:p>
          <a:p>
            <a:pPr lvl="2">
              <a:buClrTx/>
              <a:buFont typeface="宋体" pitchFamily="2" charset="-122"/>
              <a:buChar char="–"/>
            </a:pPr>
            <a:r>
              <a:rPr lang="zh-CN" altLang="en-US" dirty="0" smtClean="0"/>
              <a:t>形式：卡片，标志杆或容器</a:t>
            </a:r>
            <a:endParaRPr lang="en-US" altLang="zh-CN" dirty="0" smtClean="0"/>
          </a:p>
          <a:p>
            <a:pPr lvl="2">
              <a:buClrTx/>
              <a:buFont typeface="宋体" pitchFamily="2" charset="-122"/>
              <a:buChar char="–"/>
            </a:pPr>
            <a:r>
              <a:rPr lang="zh-CN" altLang="en-US" dirty="0" smtClean="0"/>
              <a:t>用途：生产看板，取货看板和外协看板</a:t>
            </a:r>
            <a:endParaRPr lang="en-US" altLang="zh-CN" dirty="0" smtClean="0"/>
          </a:p>
          <a:p>
            <a:pPr lvl="2">
              <a:buClrTx/>
              <a:buFont typeface="宋体" pitchFamily="2" charset="-122"/>
              <a:buChar char="–"/>
            </a:pPr>
            <a:endParaRPr lang="en-US" altLang="zh-CN" dirty="0" smtClean="0"/>
          </a:p>
          <a:p>
            <a:pPr lvl="1"/>
            <a:r>
              <a:rPr lang="zh-CN" altLang="en-US" dirty="0" smtClean="0"/>
              <a:t>看板的使用规则</a:t>
            </a:r>
            <a:endParaRPr lang="en-US" altLang="zh-CN" dirty="0" smtClean="0"/>
          </a:p>
          <a:p>
            <a:pPr lvl="2">
              <a:buClrTx/>
              <a:buFont typeface="宋体" pitchFamily="2" charset="-122"/>
              <a:buChar char="–"/>
            </a:pPr>
            <a:r>
              <a:rPr lang="zh-CN" altLang="en-US" dirty="0" smtClean="0"/>
              <a:t>没有看板不能生产，也不能搬运。</a:t>
            </a:r>
            <a:endParaRPr lang="en-US" altLang="zh-CN" dirty="0" smtClean="0"/>
          </a:p>
          <a:p>
            <a:pPr lvl="2">
              <a:buClrTx/>
              <a:buFont typeface="宋体" pitchFamily="2" charset="-122"/>
              <a:buChar char="–"/>
            </a:pPr>
            <a:r>
              <a:rPr lang="zh-CN" altLang="en-US" dirty="0" smtClean="0"/>
              <a:t>看板只能来自后工序。</a:t>
            </a:r>
            <a:endParaRPr lang="en-US" altLang="zh-CN" dirty="0" smtClean="0"/>
          </a:p>
          <a:p>
            <a:pPr lvl="2">
              <a:buClrTx/>
              <a:buFont typeface="宋体" pitchFamily="2" charset="-122"/>
              <a:buChar char="–"/>
            </a:pPr>
            <a:r>
              <a:rPr lang="zh-CN" altLang="en-US" dirty="0" smtClean="0"/>
              <a:t>前工序只能取走生产的部分。</a:t>
            </a:r>
            <a:endParaRPr lang="en-US" altLang="zh-CN" dirty="0" smtClean="0"/>
          </a:p>
          <a:p>
            <a:pPr lvl="2">
              <a:buClrTx/>
              <a:buFont typeface="宋体" pitchFamily="2" charset="-122"/>
              <a:buChar char="–"/>
            </a:pPr>
            <a:r>
              <a:rPr lang="zh-CN" altLang="en-US" dirty="0" smtClean="0"/>
              <a:t>前工序只能按照收到看板的顺序进行生产。</a:t>
            </a:r>
            <a:endParaRPr lang="en-US" altLang="zh-CN" dirty="0" smtClean="0"/>
          </a:p>
          <a:p>
            <a:pPr lvl="2">
              <a:buClrTx/>
              <a:buFont typeface="宋体" pitchFamily="2" charset="-122"/>
              <a:buChar char="–"/>
            </a:pPr>
            <a:r>
              <a:rPr lang="zh-CN" altLang="en-US" dirty="0" smtClean="0"/>
              <a:t>看板必须与实物在一起。</a:t>
            </a:r>
            <a:endParaRPr lang="en-US" altLang="zh-CN" dirty="0" smtClean="0"/>
          </a:p>
          <a:p>
            <a:pPr lvl="2">
              <a:buClrTx/>
              <a:buFont typeface="宋体" pitchFamily="2" charset="-122"/>
              <a:buChar char="–"/>
            </a:pPr>
            <a:r>
              <a:rPr lang="zh-CN" altLang="en-US" dirty="0" smtClean="0"/>
              <a:t>不能把劣质品送到后工序。</a:t>
            </a:r>
            <a:endParaRPr lang="zh-CN" altLang="en-US" dirty="0"/>
          </a:p>
        </p:txBody>
      </p:sp>
      <p:pic>
        <p:nvPicPr>
          <p:cNvPr id="4" name="图片 3" descr="看板.jpg"/>
          <p:cNvPicPr/>
          <p:nvPr/>
        </p:nvPicPr>
        <p:blipFill>
          <a:blip r:embed="rId2" cstate="print"/>
          <a:stretch>
            <a:fillRect/>
          </a:stretch>
        </p:blipFill>
        <p:spPr>
          <a:xfrm>
            <a:off x="5857884" y="1928802"/>
            <a:ext cx="2214578" cy="1571227"/>
          </a:xfrm>
          <a:prstGeom prst="rect">
            <a:avLst/>
          </a:prstGeom>
        </p:spPr>
      </p:pic>
      <p:pic>
        <p:nvPicPr>
          <p:cNvPr id="5" name="图片 4" descr="看板.bmp"/>
          <p:cNvPicPr/>
          <p:nvPr/>
        </p:nvPicPr>
        <p:blipFill>
          <a:blip r:embed="rId3" cstate="print"/>
          <a:stretch>
            <a:fillRect/>
          </a:stretch>
        </p:blipFill>
        <p:spPr>
          <a:xfrm>
            <a:off x="5000628" y="3643314"/>
            <a:ext cx="3429024" cy="2556197"/>
          </a:xfrm>
          <a:prstGeom prst="rect">
            <a:avLst/>
          </a:prstGeom>
        </p:spPr>
      </p:pic>
      <p:sp>
        <p:nvSpPr>
          <p:cNvPr id="6" name="TextBox 5"/>
          <p:cNvSpPr txBox="1"/>
          <p:nvPr/>
        </p:nvSpPr>
        <p:spPr>
          <a:xfrm>
            <a:off x="3857620" y="5929330"/>
            <a:ext cx="1714512" cy="338554"/>
          </a:xfrm>
          <a:prstGeom prst="rect">
            <a:avLst/>
          </a:prstGeom>
          <a:noFill/>
        </p:spPr>
        <p:txBody>
          <a:bodyPr wrap="square" rtlCol="0">
            <a:spAutoFit/>
          </a:bodyPr>
          <a:lstStyle/>
          <a:p>
            <a:r>
              <a:rPr lang="zh-CN" altLang="en-US" sz="1600" dirty="0" smtClean="0"/>
              <a:t>看板制制造流程</a:t>
            </a:r>
            <a:endParaRPr lang="zh-CN" altLang="en-US" sz="1600"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8.3.1</a:t>
            </a:r>
            <a:r>
              <a:rPr lang="zh-CN" altLang="en-US" dirty="0" smtClean="0"/>
              <a:t>准时制生产</a:t>
            </a:r>
            <a:endParaRPr lang="zh-CN" altLang="en-US" dirty="0"/>
          </a:p>
        </p:txBody>
      </p:sp>
      <p:sp>
        <p:nvSpPr>
          <p:cNvPr id="3" name="内容占位符 2"/>
          <p:cNvSpPr>
            <a:spLocks noGrp="1"/>
          </p:cNvSpPr>
          <p:nvPr>
            <p:ph idx="1"/>
          </p:nvPr>
        </p:nvSpPr>
        <p:spPr/>
        <p:txBody>
          <a:bodyPr/>
          <a:lstStyle/>
          <a:p>
            <a:r>
              <a:rPr lang="en-US" altLang="zh-CN" dirty="0" smtClean="0"/>
              <a:t>JIT</a:t>
            </a:r>
            <a:r>
              <a:rPr lang="zh-CN" altLang="en-US" dirty="0" smtClean="0"/>
              <a:t>特点</a:t>
            </a:r>
            <a:endParaRPr lang="zh-CN" altLang="en-US" dirty="0"/>
          </a:p>
        </p:txBody>
      </p:sp>
      <p:grpSp>
        <p:nvGrpSpPr>
          <p:cNvPr id="4" name="组合 3"/>
          <p:cNvGrpSpPr/>
          <p:nvPr/>
        </p:nvGrpSpPr>
        <p:grpSpPr>
          <a:xfrm>
            <a:off x="928662" y="1857364"/>
            <a:ext cx="8592082" cy="3602058"/>
            <a:chOff x="1000100" y="1500174"/>
            <a:chExt cx="8592082" cy="3602058"/>
          </a:xfrm>
        </p:grpSpPr>
        <p:grpSp>
          <p:nvGrpSpPr>
            <p:cNvPr id="5" name="Group 3"/>
            <p:cNvGrpSpPr>
              <a:grpSpLocks/>
            </p:cNvGrpSpPr>
            <p:nvPr/>
          </p:nvGrpSpPr>
          <p:grpSpPr bwMode="auto">
            <a:xfrm>
              <a:off x="1000100" y="2857496"/>
              <a:ext cx="1576407" cy="692155"/>
              <a:chOff x="471" y="272"/>
              <a:chExt cx="1161" cy="1539"/>
            </a:xfrm>
          </p:grpSpPr>
          <p:sp>
            <p:nvSpPr>
              <p:cNvPr id="30"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latin typeface="宋体" pitchFamily="2" charset="-122"/>
                  <a:ea typeface="宋体" pitchFamily="2" charset="-122"/>
                </a:endParaRPr>
              </a:p>
            </p:txBody>
          </p:sp>
          <p:sp>
            <p:nvSpPr>
              <p:cNvPr id="31" name="AutoShape 5"/>
              <p:cNvSpPr>
                <a:spLocks noChangeArrowheads="1"/>
              </p:cNvSpPr>
              <p:nvPr/>
            </p:nvSpPr>
            <p:spPr bwMode="gray">
              <a:xfrm>
                <a:off x="473" y="272"/>
                <a:ext cx="1159" cy="1539"/>
              </a:xfrm>
              <a:prstGeom prst="can">
                <a:avLst>
                  <a:gd name="adj" fmla="val 33197"/>
                </a:avLst>
              </a:prstGeom>
              <a:gradFill rotWithShape="1">
                <a:gsLst>
                  <a:gs pos="0">
                    <a:schemeClr val="accent1">
                      <a:gamma/>
                      <a:shade val="46275"/>
                      <a:invGamma/>
                    </a:schemeClr>
                  </a:gs>
                  <a:gs pos="50000">
                    <a:schemeClr val="accent1">
                      <a:alpha val="50000"/>
                    </a:schemeClr>
                  </a:gs>
                  <a:gs pos="100000">
                    <a:schemeClr val="accent1">
                      <a:gamma/>
                      <a:shade val="46275"/>
                      <a:invGamma/>
                    </a:schemeClr>
                  </a:gs>
                </a:gsLst>
                <a:lin ang="0" scaled="1"/>
              </a:gradFill>
              <a:ln w="9525">
                <a:noFill/>
                <a:round/>
                <a:headEnd/>
                <a:tailEnd/>
              </a:ln>
              <a:effectLst/>
            </p:spPr>
            <p:txBody>
              <a:bodyPr wrap="none" anchor="ctr"/>
              <a:lstStyle/>
              <a:p>
                <a:endParaRPr lang="zh-CN" altLang="en-US">
                  <a:latin typeface="宋体" pitchFamily="2" charset="-122"/>
                  <a:ea typeface="宋体" pitchFamily="2" charset="-122"/>
                </a:endParaRPr>
              </a:p>
            </p:txBody>
          </p:sp>
        </p:grpSp>
        <p:grpSp>
          <p:nvGrpSpPr>
            <p:cNvPr id="6" name="Group 6"/>
            <p:cNvGrpSpPr>
              <a:grpSpLocks/>
            </p:cNvGrpSpPr>
            <p:nvPr/>
          </p:nvGrpSpPr>
          <p:grpSpPr bwMode="auto">
            <a:xfrm>
              <a:off x="1000100" y="2165484"/>
              <a:ext cx="1576407" cy="692155"/>
              <a:chOff x="471" y="590"/>
              <a:chExt cx="1161" cy="1539"/>
            </a:xfrm>
          </p:grpSpPr>
          <p:sp>
            <p:nvSpPr>
              <p:cNvPr id="28"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latin typeface="宋体" pitchFamily="2" charset="-122"/>
                  <a:ea typeface="宋体" pitchFamily="2" charset="-122"/>
                </a:endParaRPr>
              </a:p>
            </p:txBody>
          </p:sp>
          <p:sp>
            <p:nvSpPr>
              <p:cNvPr id="29" name="AutoShape 8"/>
              <p:cNvSpPr>
                <a:spLocks noChangeArrowheads="1"/>
              </p:cNvSpPr>
              <p:nvPr/>
            </p:nvSpPr>
            <p:spPr bwMode="gray">
              <a:xfrm>
                <a:off x="473" y="590"/>
                <a:ext cx="1159" cy="1539"/>
              </a:xfrm>
              <a:prstGeom prst="can">
                <a:avLst>
                  <a:gd name="adj" fmla="val 33197"/>
                </a:avLst>
              </a:prstGeom>
              <a:gradFill rotWithShape="1">
                <a:gsLst>
                  <a:gs pos="0">
                    <a:schemeClr val="folHlink">
                      <a:gamma/>
                      <a:shade val="46275"/>
                      <a:invGamma/>
                    </a:schemeClr>
                  </a:gs>
                  <a:gs pos="50000">
                    <a:schemeClr val="folHlink">
                      <a:alpha val="50000"/>
                    </a:schemeClr>
                  </a:gs>
                  <a:gs pos="100000">
                    <a:schemeClr val="folHlink">
                      <a:gamma/>
                      <a:shade val="46275"/>
                      <a:invGamma/>
                    </a:schemeClr>
                  </a:gs>
                </a:gsLst>
                <a:lin ang="0" scaled="1"/>
              </a:gradFill>
              <a:ln w="9525">
                <a:noFill/>
                <a:round/>
                <a:headEnd/>
                <a:tailEnd/>
              </a:ln>
              <a:effectLst/>
            </p:spPr>
            <p:txBody>
              <a:bodyPr wrap="none" anchor="ctr"/>
              <a:lstStyle/>
              <a:p>
                <a:endParaRPr lang="zh-CN" altLang="en-US">
                  <a:latin typeface="宋体" pitchFamily="2" charset="-122"/>
                  <a:ea typeface="宋体" pitchFamily="2" charset="-122"/>
                </a:endParaRPr>
              </a:p>
            </p:txBody>
          </p:sp>
        </p:grpSp>
        <p:grpSp>
          <p:nvGrpSpPr>
            <p:cNvPr id="7" name="Group 9"/>
            <p:cNvGrpSpPr>
              <a:grpSpLocks/>
            </p:cNvGrpSpPr>
            <p:nvPr/>
          </p:nvGrpSpPr>
          <p:grpSpPr bwMode="auto">
            <a:xfrm>
              <a:off x="1000100" y="1500174"/>
              <a:ext cx="1576407" cy="692155"/>
              <a:chOff x="471" y="272"/>
              <a:chExt cx="1161" cy="1539"/>
            </a:xfrm>
          </p:grpSpPr>
          <p:sp>
            <p:nvSpPr>
              <p:cNvPr id="26"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latin typeface="宋体" pitchFamily="2" charset="-122"/>
                  <a:ea typeface="宋体" pitchFamily="2" charset="-122"/>
                </a:endParaRPr>
              </a:p>
            </p:txBody>
          </p:sp>
          <p:sp>
            <p:nvSpPr>
              <p:cNvPr id="27" name="AutoShape 11"/>
              <p:cNvSpPr>
                <a:spLocks noChangeArrowheads="1"/>
              </p:cNvSpPr>
              <p:nvPr/>
            </p:nvSpPr>
            <p:spPr bwMode="ltGray">
              <a:xfrm>
                <a:off x="473" y="272"/>
                <a:ext cx="1159" cy="1539"/>
              </a:xfrm>
              <a:prstGeom prst="can">
                <a:avLst>
                  <a:gd name="adj" fmla="val 33197"/>
                </a:avLst>
              </a:prstGeom>
              <a:gradFill rotWithShape="1">
                <a:gsLst>
                  <a:gs pos="0">
                    <a:schemeClr val="accent2">
                      <a:gamma/>
                      <a:shade val="46275"/>
                      <a:invGamma/>
                    </a:schemeClr>
                  </a:gs>
                  <a:gs pos="50000">
                    <a:schemeClr val="accent2">
                      <a:alpha val="50000"/>
                    </a:schemeClr>
                  </a:gs>
                  <a:gs pos="100000">
                    <a:schemeClr val="accent2">
                      <a:gamma/>
                      <a:shade val="46275"/>
                      <a:invGamma/>
                    </a:schemeClr>
                  </a:gs>
                </a:gsLst>
                <a:lin ang="0" scaled="1"/>
              </a:gradFill>
              <a:ln w="9525">
                <a:noFill/>
                <a:round/>
                <a:headEnd/>
                <a:tailEnd/>
              </a:ln>
              <a:effectLst/>
            </p:spPr>
            <p:txBody>
              <a:bodyPr wrap="none" anchor="ctr"/>
              <a:lstStyle/>
              <a:p>
                <a:endParaRPr lang="zh-CN" altLang="en-US">
                  <a:latin typeface="宋体" pitchFamily="2" charset="-122"/>
                  <a:ea typeface="宋体" pitchFamily="2" charset="-122"/>
                </a:endParaRPr>
              </a:p>
            </p:txBody>
          </p:sp>
        </p:grpSp>
        <p:sp>
          <p:nvSpPr>
            <p:cNvPr id="8" name="AutoShape 12"/>
            <p:cNvSpPr>
              <a:spLocks noChangeArrowheads="1"/>
            </p:cNvSpPr>
            <p:nvPr/>
          </p:nvSpPr>
          <p:spPr bwMode="ltGray">
            <a:xfrm>
              <a:off x="2857488" y="1643050"/>
              <a:ext cx="5261844" cy="461974"/>
            </a:xfrm>
            <a:prstGeom prst="roundRect">
              <a:avLst>
                <a:gd name="adj" fmla="val 11505"/>
              </a:avLst>
            </a:prstGeom>
            <a:gradFill rotWithShape="1">
              <a:gsLst>
                <a:gs pos="0">
                  <a:schemeClr val="accent2"/>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宋体" pitchFamily="2" charset="-122"/>
                <a:ea typeface="宋体" pitchFamily="2" charset="-122"/>
              </a:endParaRPr>
            </a:p>
          </p:txBody>
        </p:sp>
        <p:sp>
          <p:nvSpPr>
            <p:cNvPr id="9" name="Text Box 13"/>
            <p:cNvSpPr txBox="1">
              <a:spLocks noChangeArrowheads="1"/>
            </p:cNvSpPr>
            <p:nvPr/>
          </p:nvSpPr>
          <p:spPr bwMode="white">
            <a:xfrm>
              <a:off x="1071538" y="1714488"/>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准时化生产</a:t>
              </a:r>
              <a:endParaRPr lang="en-US" altLang="zh-CN" sz="2000" b="1" dirty="0">
                <a:solidFill>
                  <a:srgbClr val="FFFFFF"/>
                </a:solidFill>
                <a:latin typeface="宋体" pitchFamily="2" charset="-122"/>
                <a:ea typeface="宋体" pitchFamily="2" charset="-122"/>
              </a:endParaRPr>
            </a:p>
          </p:txBody>
        </p:sp>
        <p:sp>
          <p:nvSpPr>
            <p:cNvPr id="10" name="Text Box 14"/>
            <p:cNvSpPr txBox="1">
              <a:spLocks noChangeArrowheads="1"/>
            </p:cNvSpPr>
            <p:nvPr/>
          </p:nvSpPr>
          <p:spPr bwMode="gray">
            <a:xfrm>
              <a:off x="2928926" y="1714488"/>
              <a:ext cx="6215074"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latin typeface="宋体" pitchFamily="2" charset="-122"/>
                  <a:ea typeface="宋体" pitchFamily="2" charset="-122"/>
                </a:rPr>
                <a:t>避免过多、提前生产</a:t>
              </a:r>
              <a:endParaRPr lang="en-US" altLang="zh-CN" sz="1600" b="1" dirty="0">
                <a:solidFill>
                  <a:schemeClr val="tx1">
                    <a:lumMod val="95000"/>
                    <a:lumOff val="5000"/>
                  </a:schemeClr>
                </a:solidFill>
                <a:latin typeface="宋体" pitchFamily="2" charset="-122"/>
                <a:ea typeface="宋体" pitchFamily="2" charset="-122"/>
              </a:endParaRPr>
            </a:p>
          </p:txBody>
        </p:sp>
        <p:sp>
          <p:nvSpPr>
            <p:cNvPr id="11" name="Text Box 15"/>
            <p:cNvSpPr txBox="1">
              <a:spLocks noChangeArrowheads="1"/>
            </p:cNvSpPr>
            <p:nvPr/>
          </p:nvSpPr>
          <p:spPr bwMode="white">
            <a:xfrm>
              <a:off x="1071538" y="2428868"/>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无库存生产</a:t>
              </a:r>
              <a:endParaRPr lang="en-US" altLang="zh-CN" sz="2000" b="1" dirty="0">
                <a:solidFill>
                  <a:srgbClr val="FFFFFF"/>
                </a:solidFill>
                <a:latin typeface="宋体" pitchFamily="2" charset="-122"/>
                <a:ea typeface="宋体" pitchFamily="2" charset="-122"/>
              </a:endParaRPr>
            </a:p>
          </p:txBody>
        </p:sp>
        <p:sp>
          <p:nvSpPr>
            <p:cNvPr id="12" name="Text Box 16"/>
            <p:cNvSpPr txBox="1">
              <a:spLocks noChangeArrowheads="1"/>
            </p:cNvSpPr>
            <p:nvPr/>
          </p:nvSpPr>
          <p:spPr bwMode="white">
            <a:xfrm>
              <a:off x="1071538" y="3048016"/>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拉动式生产</a:t>
              </a:r>
              <a:endParaRPr lang="en-US" altLang="zh-CN" sz="2000" b="1" dirty="0">
                <a:solidFill>
                  <a:srgbClr val="FFFFFF"/>
                </a:solidFill>
                <a:latin typeface="宋体" pitchFamily="2" charset="-122"/>
                <a:ea typeface="宋体" pitchFamily="2" charset="-122"/>
              </a:endParaRPr>
            </a:p>
          </p:txBody>
        </p:sp>
        <p:sp>
          <p:nvSpPr>
            <p:cNvPr id="13" name="AutoShape 17"/>
            <p:cNvSpPr>
              <a:spLocks noChangeArrowheads="1"/>
            </p:cNvSpPr>
            <p:nvPr/>
          </p:nvSpPr>
          <p:spPr bwMode="gray">
            <a:xfrm>
              <a:off x="2857488" y="2285992"/>
              <a:ext cx="5261844" cy="461974"/>
            </a:xfrm>
            <a:prstGeom prst="roundRect">
              <a:avLst>
                <a:gd name="adj" fmla="val 11505"/>
              </a:avLst>
            </a:prstGeom>
            <a:gradFill rotWithShape="1">
              <a:gsLst>
                <a:gs pos="0">
                  <a:schemeClr val="folHlink"/>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宋体" pitchFamily="2" charset="-122"/>
                <a:ea typeface="宋体" pitchFamily="2" charset="-122"/>
              </a:endParaRPr>
            </a:p>
          </p:txBody>
        </p:sp>
        <p:sp>
          <p:nvSpPr>
            <p:cNvPr id="14" name="Text Box 18"/>
            <p:cNvSpPr txBox="1">
              <a:spLocks noChangeArrowheads="1"/>
            </p:cNvSpPr>
            <p:nvPr/>
          </p:nvSpPr>
          <p:spPr bwMode="gray">
            <a:xfrm>
              <a:off x="2978829" y="2344744"/>
              <a:ext cx="6613353"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latin typeface="宋体" pitchFamily="2" charset="-122"/>
                  <a:ea typeface="宋体" pitchFamily="2" charset="-122"/>
                </a:rPr>
                <a:t>避免和减少了不必要的库存量</a:t>
              </a:r>
              <a:endParaRPr lang="en-US" altLang="zh-CN" sz="1600" b="1" dirty="0">
                <a:solidFill>
                  <a:schemeClr val="tx1">
                    <a:lumMod val="95000"/>
                    <a:lumOff val="5000"/>
                  </a:schemeClr>
                </a:solidFill>
                <a:latin typeface="宋体" pitchFamily="2" charset="-122"/>
                <a:ea typeface="宋体" pitchFamily="2" charset="-122"/>
              </a:endParaRPr>
            </a:p>
          </p:txBody>
        </p:sp>
        <p:sp>
          <p:nvSpPr>
            <p:cNvPr id="15" name="AutoShape 19"/>
            <p:cNvSpPr>
              <a:spLocks noChangeArrowheads="1"/>
            </p:cNvSpPr>
            <p:nvPr/>
          </p:nvSpPr>
          <p:spPr bwMode="gray">
            <a:xfrm>
              <a:off x="2857488" y="3000372"/>
              <a:ext cx="5345342" cy="461974"/>
            </a:xfrm>
            <a:prstGeom prst="roundRect">
              <a:avLst>
                <a:gd name="adj" fmla="val 11505"/>
              </a:avLst>
            </a:prstGeom>
            <a:gradFill rotWithShape="1">
              <a:gsLst>
                <a:gs pos="0">
                  <a:schemeClr val="accent1"/>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宋体" pitchFamily="2" charset="-122"/>
                <a:ea typeface="宋体" pitchFamily="2" charset="-122"/>
              </a:endParaRPr>
            </a:p>
          </p:txBody>
        </p:sp>
        <p:sp>
          <p:nvSpPr>
            <p:cNvPr id="16" name="Text Box 20"/>
            <p:cNvSpPr txBox="1">
              <a:spLocks noChangeArrowheads="1"/>
            </p:cNvSpPr>
            <p:nvPr/>
          </p:nvSpPr>
          <p:spPr bwMode="gray">
            <a:xfrm>
              <a:off x="2907392" y="3046433"/>
              <a:ext cx="4307814"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latin typeface="宋体" pitchFamily="2" charset="-122"/>
                  <a:ea typeface="宋体" pitchFamily="2" charset="-122"/>
                </a:rPr>
                <a:t>使各环节需求与生产数量一致</a:t>
              </a:r>
              <a:endParaRPr lang="en-US" altLang="zh-CN" sz="1600" b="1" dirty="0">
                <a:solidFill>
                  <a:schemeClr val="tx1">
                    <a:lumMod val="95000"/>
                    <a:lumOff val="5000"/>
                  </a:schemeClr>
                </a:solidFill>
                <a:latin typeface="宋体" pitchFamily="2" charset="-122"/>
                <a:ea typeface="宋体" pitchFamily="2" charset="-122"/>
              </a:endParaRPr>
            </a:p>
          </p:txBody>
        </p:sp>
        <p:sp>
          <p:nvSpPr>
            <p:cNvPr id="17" name="AutoShape 22"/>
            <p:cNvSpPr>
              <a:spLocks noChangeArrowheads="1"/>
            </p:cNvSpPr>
            <p:nvPr/>
          </p:nvSpPr>
          <p:spPr bwMode="gray">
            <a:xfrm>
              <a:off x="2743605" y="2837370"/>
              <a:ext cx="613190" cy="19316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sz="1600" b="1">
                <a:solidFill>
                  <a:schemeClr val="tx1">
                    <a:lumMod val="95000"/>
                    <a:lumOff val="5000"/>
                  </a:schemeClr>
                </a:solidFill>
                <a:latin typeface="宋体" pitchFamily="2" charset="-122"/>
                <a:ea typeface="宋体" pitchFamily="2" charset="-122"/>
              </a:endParaRPr>
            </a:p>
          </p:txBody>
        </p:sp>
        <p:grpSp>
          <p:nvGrpSpPr>
            <p:cNvPr id="18" name="Group 9"/>
            <p:cNvGrpSpPr>
              <a:grpSpLocks/>
            </p:cNvGrpSpPr>
            <p:nvPr/>
          </p:nvGrpSpPr>
          <p:grpSpPr bwMode="auto">
            <a:xfrm>
              <a:off x="1000100" y="3571876"/>
              <a:ext cx="1576407" cy="692155"/>
              <a:chOff x="471" y="272"/>
              <a:chExt cx="1161" cy="1539"/>
            </a:xfrm>
          </p:grpSpPr>
          <p:sp>
            <p:nvSpPr>
              <p:cNvPr id="24"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宋体" pitchFamily="2" charset="-122"/>
                  <a:ea typeface="宋体" pitchFamily="2" charset="-122"/>
                </a:endParaRPr>
              </a:p>
            </p:txBody>
          </p:sp>
          <p:sp>
            <p:nvSpPr>
              <p:cNvPr id="25" name="AutoShape 11"/>
              <p:cNvSpPr>
                <a:spLocks noChangeArrowheads="1"/>
              </p:cNvSpPr>
              <p:nvPr/>
            </p:nvSpPr>
            <p:spPr bwMode="ltGray">
              <a:xfrm>
                <a:off x="473" y="272"/>
                <a:ext cx="1159" cy="1539"/>
              </a:xfrm>
              <a:prstGeom prst="can">
                <a:avLst>
                  <a:gd name="adj" fmla="val 33197"/>
                </a:avLst>
              </a:prstGeom>
              <a:gradFill rotWithShape="1">
                <a:gsLst>
                  <a:gs pos="0">
                    <a:srgbClr val="8F038F">
                      <a:gamma/>
                      <a:shade val="46275"/>
                      <a:invGamma/>
                    </a:srgbClr>
                  </a:gs>
                  <a:gs pos="50000">
                    <a:srgbClr val="8F038F">
                      <a:alpha val="50000"/>
                    </a:srgbClr>
                  </a:gs>
                  <a:gs pos="100000">
                    <a:srgbClr val="8F038F">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宋体" pitchFamily="2" charset="-122"/>
                  <a:ea typeface="宋体" pitchFamily="2" charset="-122"/>
                </a:endParaRPr>
              </a:p>
            </p:txBody>
          </p:sp>
        </p:grpSp>
        <p:sp>
          <p:nvSpPr>
            <p:cNvPr id="19" name="AutoShape 12"/>
            <p:cNvSpPr>
              <a:spLocks noChangeArrowheads="1"/>
            </p:cNvSpPr>
            <p:nvPr/>
          </p:nvSpPr>
          <p:spPr bwMode="ltGray">
            <a:xfrm>
              <a:off x="2857488" y="3714752"/>
              <a:ext cx="5429288" cy="461974"/>
            </a:xfrm>
            <a:prstGeom prst="roundRect">
              <a:avLst>
                <a:gd name="adj" fmla="val 11505"/>
              </a:avLst>
            </a:prstGeom>
            <a:gradFill rotWithShape="1">
              <a:gsLst>
                <a:gs pos="0">
                  <a:srgbClr val="8F038F"/>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宋体" pitchFamily="2" charset="-122"/>
                <a:ea typeface="宋体" pitchFamily="2" charset="-122"/>
              </a:endParaRPr>
            </a:p>
          </p:txBody>
        </p:sp>
        <p:sp>
          <p:nvSpPr>
            <p:cNvPr id="20" name="Text Box 13"/>
            <p:cNvSpPr txBox="1">
              <a:spLocks noChangeArrowheads="1"/>
            </p:cNvSpPr>
            <p:nvPr/>
          </p:nvSpPr>
          <p:spPr bwMode="white">
            <a:xfrm>
              <a:off x="1071538" y="3786190"/>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柔性化生产</a:t>
              </a:r>
              <a:endParaRPr lang="en-US" altLang="zh-CN" sz="2000" b="1" dirty="0">
                <a:solidFill>
                  <a:srgbClr val="FFFFFF"/>
                </a:solidFill>
                <a:latin typeface="宋体" pitchFamily="2" charset="-122"/>
                <a:ea typeface="宋体" pitchFamily="2" charset="-122"/>
              </a:endParaRPr>
            </a:p>
          </p:txBody>
        </p:sp>
        <p:sp>
          <p:nvSpPr>
            <p:cNvPr id="21" name="Text Box 14"/>
            <p:cNvSpPr txBox="1">
              <a:spLocks noChangeArrowheads="1"/>
            </p:cNvSpPr>
            <p:nvPr/>
          </p:nvSpPr>
          <p:spPr bwMode="gray">
            <a:xfrm>
              <a:off x="2928925" y="3786190"/>
              <a:ext cx="5857917"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latin typeface="宋体" pitchFamily="2" charset="-122"/>
                  <a:ea typeface="宋体" pitchFamily="2" charset="-122"/>
                </a:rPr>
                <a:t>以混合、准时生产实现产量柔性，通过组织措施实现过程柔性</a:t>
              </a:r>
              <a:endParaRPr lang="en-US" altLang="zh-CN" sz="1600" b="1" dirty="0">
                <a:solidFill>
                  <a:schemeClr val="tx1">
                    <a:lumMod val="95000"/>
                    <a:lumOff val="5000"/>
                  </a:schemeClr>
                </a:solidFill>
                <a:latin typeface="宋体" pitchFamily="2" charset="-122"/>
                <a:ea typeface="宋体" pitchFamily="2" charset="-122"/>
              </a:endParaRPr>
            </a:p>
          </p:txBody>
        </p:sp>
        <p:sp>
          <p:nvSpPr>
            <p:cNvPr id="22" name="Text Box 15"/>
            <p:cNvSpPr txBox="1">
              <a:spLocks noChangeArrowheads="1"/>
            </p:cNvSpPr>
            <p:nvPr/>
          </p:nvSpPr>
          <p:spPr bwMode="white">
            <a:xfrm>
              <a:off x="1071538" y="4500570"/>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网络化</a:t>
              </a:r>
              <a:endParaRPr lang="en-US" altLang="zh-CN" sz="2000" b="1" dirty="0">
                <a:solidFill>
                  <a:srgbClr val="FFFFFF"/>
                </a:solidFill>
                <a:latin typeface="宋体" pitchFamily="2" charset="-122"/>
                <a:ea typeface="宋体" pitchFamily="2" charset="-122"/>
              </a:endParaRPr>
            </a:p>
          </p:txBody>
        </p:sp>
        <p:sp>
          <p:nvSpPr>
            <p:cNvPr id="23" name="AutoShape 22"/>
            <p:cNvSpPr>
              <a:spLocks noChangeArrowheads="1"/>
            </p:cNvSpPr>
            <p:nvPr/>
          </p:nvSpPr>
          <p:spPr bwMode="gray">
            <a:xfrm>
              <a:off x="2743605" y="4909072"/>
              <a:ext cx="613190" cy="193160"/>
            </a:xfrm>
            <a:prstGeom prst="rightArrow">
              <a:avLst>
                <a:gd name="adj1" fmla="val 50000"/>
                <a:gd name="adj2" fmla="val 58333"/>
              </a:avLst>
            </a:prstGeom>
            <a:solidFill>
              <a:srgbClr val="FFFFFF"/>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宋体" pitchFamily="2" charset="-122"/>
                <a:ea typeface="宋体" pitchFamily="2" charset="-122"/>
              </a:endParaRPr>
            </a:p>
          </p:txBody>
        </p:sp>
      </p:gr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8.3.1</a:t>
            </a:r>
            <a:r>
              <a:rPr lang="zh-CN" altLang="en-US" dirty="0" smtClean="0"/>
              <a:t>准时制生产</a:t>
            </a:r>
            <a:endParaRPr lang="zh-CN" altLang="en-US" dirty="0"/>
          </a:p>
        </p:txBody>
      </p:sp>
      <p:sp>
        <p:nvSpPr>
          <p:cNvPr id="1792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9201" name="Object 1"/>
          <p:cNvGraphicFramePr>
            <a:graphicFrameLocks noChangeAspect="1"/>
          </p:cNvGraphicFramePr>
          <p:nvPr/>
        </p:nvGraphicFramePr>
        <p:xfrm>
          <a:off x="2224108" y="1214422"/>
          <a:ext cx="5276850" cy="5029200"/>
        </p:xfrm>
        <a:graphic>
          <a:graphicData uri="http://schemas.openxmlformats.org/presentationml/2006/ole">
            <p:oleObj spid="_x0000_s227330" name="Visio" r:id="rId3" imgW="8601270" imgH="8206686" progId="Visio.Drawing.11">
              <p:embed/>
            </p:oleObj>
          </a:graphicData>
        </a:graphic>
      </p:graphicFrame>
      <p:sp>
        <p:nvSpPr>
          <p:cNvPr id="6" name="TextBox 5"/>
          <p:cNvSpPr txBox="1"/>
          <p:nvPr/>
        </p:nvSpPr>
        <p:spPr>
          <a:xfrm>
            <a:off x="71406" y="5857892"/>
            <a:ext cx="2143140" cy="338554"/>
          </a:xfrm>
          <a:prstGeom prst="rect">
            <a:avLst/>
          </a:prstGeom>
          <a:noFill/>
        </p:spPr>
        <p:txBody>
          <a:bodyPr wrap="square" rtlCol="0">
            <a:spAutoFit/>
          </a:bodyPr>
          <a:lstStyle/>
          <a:p>
            <a:r>
              <a:rPr lang="zh-CN" altLang="en-US" sz="1600" dirty="0" smtClean="0">
                <a:latin typeface="+mn-ea"/>
                <a:ea typeface="+mn-ea"/>
              </a:rPr>
              <a:t>丰田公司</a:t>
            </a:r>
            <a:r>
              <a:rPr lang="en-US" altLang="zh-CN" sz="1600" dirty="0" smtClean="0">
                <a:latin typeface="+mn-ea"/>
                <a:ea typeface="+mn-ea"/>
              </a:rPr>
              <a:t>JIT</a:t>
            </a:r>
            <a:r>
              <a:rPr lang="zh-CN" altLang="en-US" sz="1600" dirty="0" smtClean="0">
                <a:latin typeface="+mn-ea"/>
                <a:ea typeface="+mn-ea"/>
              </a:rPr>
              <a:t>技术体系</a:t>
            </a:r>
            <a:endParaRPr lang="zh-CN" altLang="en-US" sz="1600" dirty="0">
              <a:latin typeface="+mn-ea"/>
              <a:ea typeface="+mn-ea"/>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8.3.2</a:t>
            </a:r>
            <a:r>
              <a:rPr lang="zh-CN" altLang="en-US" dirty="0" smtClean="0"/>
              <a:t>智能供应链管理</a:t>
            </a:r>
            <a:endParaRPr lang="zh-CN" altLang="en-US" dirty="0"/>
          </a:p>
        </p:txBody>
      </p:sp>
      <p:sp>
        <p:nvSpPr>
          <p:cNvPr id="3" name="内容占位符 2"/>
          <p:cNvSpPr>
            <a:spLocks noGrp="1"/>
          </p:cNvSpPr>
          <p:nvPr>
            <p:ph idx="1"/>
          </p:nvPr>
        </p:nvSpPr>
        <p:spPr/>
        <p:txBody>
          <a:bodyPr/>
          <a:lstStyle/>
          <a:p>
            <a:r>
              <a:rPr lang="zh-CN" altLang="en-US" dirty="0" smtClean="0"/>
              <a:t>智能供应链系统</a:t>
            </a:r>
            <a:endParaRPr lang="en-US" altLang="zh-CN" dirty="0" smtClean="0"/>
          </a:p>
          <a:p>
            <a:pPr lvl="1">
              <a:buNone/>
            </a:pPr>
            <a:r>
              <a:rPr lang="zh-CN" altLang="en-US" dirty="0" smtClean="0"/>
              <a:t>智能供应链管理系统围绕核心企业商业管理系统，通过对信息流、物流、资金流的控</a:t>
            </a:r>
            <a:endParaRPr lang="en-US" altLang="zh-CN" dirty="0" smtClean="0"/>
          </a:p>
          <a:p>
            <a:pPr lvl="1">
              <a:buNone/>
            </a:pPr>
            <a:r>
              <a:rPr lang="zh-CN" altLang="en-US" dirty="0" smtClean="0"/>
              <a:t>制，采用最先进的电子商务技术，将制造、转运、分销、零售等环节有机整合，最大</a:t>
            </a:r>
            <a:endParaRPr lang="en-US" altLang="zh-CN" dirty="0" smtClean="0"/>
          </a:p>
          <a:p>
            <a:pPr lvl="1">
              <a:buNone/>
            </a:pPr>
            <a:r>
              <a:rPr lang="zh-CN" altLang="en-US" dirty="0" smtClean="0"/>
              <a:t>限度降低采购风险，加快物流周转效率，减少库存。</a:t>
            </a:r>
            <a:endParaRPr lang="en-US" altLang="zh-CN" dirty="0" smtClean="0"/>
          </a:p>
          <a:p>
            <a:pPr lvl="1"/>
            <a:r>
              <a:rPr lang="zh-CN" altLang="en-US" dirty="0" smtClean="0"/>
              <a:t>智能供应链管理的变化</a:t>
            </a:r>
            <a:endParaRPr lang="en-US" altLang="zh-CN" dirty="0" smtClean="0"/>
          </a:p>
          <a:p>
            <a:pPr lvl="2"/>
            <a:r>
              <a:rPr lang="zh-CN" altLang="en-US" dirty="0" smtClean="0"/>
              <a:t>信息同步化：与运用物联网技术，实现诗句实时传送，及时反馈各项信息，大幅降低库存水平。</a:t>
            </a:r>
            <a:endParaRPr lang="en-US" altLang="zh-CN" dirty="0" smtClean="0"/>
          </a:p>
          <a:p>
            <a:pPr lvl="2"/>
            <a:r>
              <a:rPr lang="zh-CN" altLang="en-US" dirty="0" smtClean="0"/>
              <a:t>供应链管理过程优化：由物</a:t>
            </a:r>
            <a:r>
              <a:rPr lang="en-US" dirty="0" smtClean="0"/>
              <a:t>-</a:t>
            </a:r>
            <a:r>
              <a:rPr lang="zh-CN" altLang="en-US" dirty="0" smtClean="0"/>
              <a:t>人</a:t>
            </a:r>
            <a:r>
              <a:rPr lang="en-US" dirty="0" smtClean="0"/>
              <a:t>-</a:t>
            </a:r>
            <a:r>
              <a:rPr lang="zh-CN" altLang="en-US" dirty="0" smtClean="0"/>
              <a:t>物的模式转变为物</a:t>
            </a:r>
            <a:r>
              <a:rPr lang="en-US" dirty="0" smtClean="0"/>
              <a:t>-</a:t>
            </a:r>
            <a:r>
              <a:rPr lang="zh-CN" altLang="en-US" dirty="0" smtClean="0"/>
              <a:t>物模式，降低人工出错率，提高供应链的运营效率。</a:t>
            </a:r>
            <a:endParaRPr lang="en-US" altLang="zh-CN" dirty="0" smtClean="0"/>
          </a:p>
          <a:p>
            <a:pPr lvl="2"/>
            <a:r>
              <a:rPr lang="zh-CN" altLang="en-US" dirty="0" smtClean="0"/>
              <a:t>网络无缝化：通过对信息流、资金流和物流的控制力，帮助企业确定物资采购路线、降低库存仓储成本和优化产品运输，实现供应链的业务流程再造。</a:t>
            </a:r>
            <a:endParaRPr lang="en-US" altLang="zh-CN" dirty="0" smtClean="0"/>
          </a:p>
          <a:p>
            <a:pPr lvl="1"/>
            <a:r>
              <a:rPr lang="zh-CN" altLang="en-US" dirty="0" smtClean="0"/>
              <a:t>智能供应链管理系统的五大特点</a:t>
            </a:r>
            <a:endParaRPr lang="zh-CN" altLang="en-US" dirty="0"/>
          </a:p>
        </p:txBody>
      </p:sp>
      <p:graphicFrame>
        <p:nvGraphicFramePr>
          <p:cNvPr id="4" name="图示 3"/>
          <p:cNvGraphicFramePr/>
          <p:nvPr/>
        </p:nvGraphicFramePr>
        <p:xfrm>
          <a:off x="1428728" y="4500570"/>
          <a:ext cx="6858048" cy="1785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8.3.2</a:t>
            </a:r>
            <a:r>
              <a:rPr lang="zh-CN" altLang="en-US" dirty="0" smtClean="0"/>
              <a:t>智能供应链管理</a:t>
            </a:r>
            <a:endParaRPr lang="zh-CN" altLang="en-US" dirty="0"/>
          </a:p>
        </p:txBody>
      </p:sp>
      <p:sp>
        <p:nvSpPr>
          <p:cNvPr id="3" name="内容占位符 2"/>
          <p:cNvSpPr>
            <a:spLocks noGrp="1"/>
          </p:cNvSpPr>
          <p:nvPr>
            <p:ph idx="1"/>
          </p:nvPr>
        </p:nvSpPr>
        <p:spPr/>
        <p:txBody>
          <a:bodyPr/>
          <a:lstStyle/>
          <a:p>
            <a:r>
              <a:rPr lang="zh-CN" altLang="en-US" dirty="0" smtClean="0"/>
              <a:t>智能供应链可视化</a:t>
            </a:r>
            <a:endParaRPr lang="en-US" altLang="zh-CN" dirty="0" smtClean="0"/>
          </a:p>
          <a:p>
            <a:pPr lvl="1">
              <a:buNone/>
            </a:pPr>
            <a:r>
              <a:rPr lang="zh-CN" altLang="en-US" dirty="0" smtClean="0"/>
              <a:t>以物联网为基础的供应链，通过</a:t>
            </a:r>
            <a:r>
              <a:rPr lang="en-US" altLang="zh-CN" dirty="0" smtClean="0"/>
              <a:t>RFID</a:t>
            </a:r>
            <a:r>
              <a:rPr lang="zh-CN" altLang="en-US" dirty="0" smtClean="0"/>
              <a:t>技术，实现从产品生产到销售的全程自动识别和</a:t>
            </a:r>
            <a:endParaRPr lang="en-US" altLang="zh-CN" dirty="0" smtClean="0"/>
          </a:p>
          <a:p>
            <a:pPr lvl="1">
              <a:buNone/>
            </a:pPr>
            <a:r>
              <a:rPr lang="zh-CN" altLang="en-US" dirty="0" smtClean="0"/>
              <a:t>跟踪，达到供应链可视化效果，大大降低了产品的管理成本，提高运营效率。</a:t>
            </a:r>
            <a:endParaRPr lang="en-US" altLang="zh-CN" dirty="0" smtClean="0"/>
          </a:p>
          <a:p>
            <a:pPr lvl="1">
              <a:buNone/>
            </a:pPr>
            <a:endParaRPr lang="en-US" altLang="zh-CN" dirty="0" smtClean="0"/>
          </a:p>
          <a:p>
            <a:pPr lvl="1"/>
            <a:r>
              <a:rPr lang="zh-CN" altLang="en-US" dirty="0" smtClean="0"/>
              <a:t>智能供应链可视化的应用方面</a:t>
            </a:r>
            <a:endParaRPr lang="en-US" altLang="zh-CN" dirty="0" smtClean="0"/>
          </a:p>
          <a:p>
            <a:pPr lvl="2"/>
            <a:r>
              <a:rPr lang="zh-CN" altLang="en-US" dirty="0" smtClean="0"/>
              <a:t>过程透明</a:t>
            </a:r>
            <a:endParaRPr lang="en-US" altLang="zh-CN" dirty="0" smtClean="0"/>
          </a:p>
          <a:p>
            <a:pPr lvl="2"/>
            <a:r>
              <a:rPr lang="zh-CN" altLang="en-US" dirty="0" smtClean="0"/>
              <a:t>订单集合</a:t>
            </a:r>
            <a:endParaRPr lang="en-US" altLang="zh-CN" dirty="0" smtClean="0"/>
          </a:p>
          <a:p>
            <a:pPr lvl="2"/>
            <a:r>
              <a:rPr lang="zh-CN" altLang="en-US" dirty="0" smtClean="0"/>
              <a:t>库位</a:t>
            </a:r>
            <a:r>
              <a:rPr lang="en-US" dirty="0" smtClean="0"/>
              <a:t>/</a:t>
            </a:r>
            <a:r>
              <a:rPr lang="zh-CN" altLang="en-US" dirty="0" smtClean="0"/>
              <a:t>批次管理</a:t>
            </a:r>
            <a:endParaRPr lang="en-US" altLang="zh-CN" dirty="0" smtClean="0"/>
          </a:p>
          <a:p>
            <a:pPr lvl="2"/>
            <a:r>
              <a:rPr lang="zh-CN" altLang="en-US" dirty="0" smtClean="0"/>
              <a:t>成本核算</a:t>
            </a:r>
            <a:endParaRPr lang="en-US" altLang="zh-CN" dirty="0" smtClean="0"/>
          </a:p>
          <a:p>
            <a:pPr lvl="2"/>
            <a:r>
              <a:rPr lang="zh-CN" altLang="en-US" dirty="0" smtClean="0"/>
              <a:t>例外催办</a:t>
            </a:r>
            <a:endParaRPr lang="en-US" altLang="zh-CN" dirty="0" smtClean="0"/>
          </a:p>
          <a:p>
            <a:pPr lvl="2"/>
            <a:r>
              <a:rPr lang="zh-CN" altLang="en-US" dirty="0" smtClean="0"/>
              <a:t>供方管理</a:t>
            </a:r>
            <a:endParaRPr lang="en-US" altLang="zh-CN" dirty="0" smtClean="0"/>
          </a:p>
          <a:p>
            <a:pPr lvl="2"/>
            <a:r>
              <a:rPr lang="zh-CN" altLang="en-US" dirty="0" smtClean="0"/>
              <a:t>数据挖掘</a:t>
            </a:r>
            <a:endParaRPr lang="zh-CN" altLang="en-US" dirty="0"/>
          </a:p>
        </p:txBody>
      </p:sp>
      <p:grpSp>
        <p:nvGrpSpPr>
          <p:cNvPr id="4" name="组合 4"/>
          <p:cNvGrpSpPr>
            <a:grpSpLocks/>
          </p:cNvGrpSpPr>
          <p:nvPr/>
        </p:nvGrpSpPr>
        <p:grpSpPr bwMode="auto">
          <a:xfrm>
            <a:off x="3214678" y="2970790"/>
            <a:ext cx="5502284" cy="2672788"/>
            <a:chOff x="369888" y="1446213"/>
            <a:chExt cx="8432800" cy="4310174"/>
          </a:xfrm>
        </p:grpSpPr>
        <p:sp>
          <p:nvSpPr>
            <p:cNvPr id="6" name="Oval 2"/>
            <p:cNvSpPr>
              <a:spLocks noChangeArrowheads="1"/>
            </p:cNvSpPr>
            <p:nvPr/>
          </p:nvSpPr>
          <p:spPr bwMode="auto">
            <a:xfrm rot="1414281">
              <a:off x="369888" y="2057400"/>
              <a:ext cx="8432800" cy="3217863"/>
            </a:xfrm>
            <a:prstGeom prst="ellipse">
              <a:avLst/>
            </a:prstGeom>
            <a:solidFill>
              <a:srgbClr val="CCECFF"/>
            </a:solidFill>
            <a:ln w="9525">
              <a:round/>
              <a:headEnd/>
              <a:tailEnd/>
            </a:ln>
            <a:scene3d>
              <a:camera prst="legacyObliqueBottomLeft">
                <a:rot lat="899994" lon="1500000" rev="0"/>
              </a:camera>
              <a:lightRig rig="legacyFlat3" dir="t"/>
            </a:scene3d>
            <a:sp3d extrusionH="430200" prstMaterial="legacyMatte">
              <a:bevelT w="13500" h="13500" prst="angle"/>
              <a:bevelB w="13500" h="13500" prst="angle"/>
              <a:extrusionClr>
                <a:srgbClr val="CCECFF"/>
              </a:extrusionClr>
            </a:sp3d>
          </p:spPr>
          <p:txBody>
            <a:bodyPr wrap="none" anchor="ctr">
              <a:flatTx/>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nvGrpSpPr>
            <p:cNvPr id="5" name="组合 6"/>
            <p:cNvGrpSpPr>
              <a:grpSpLocks/>
            </p:cNvGrpSpPr>
            <p:nvPr/>
          </p:nvGrpSpPr>
          <p:grpSpPr bwMode="auto">
            <a:xfrm>
              <a:off x="762000" y="1446213"/>
              <a:ext cx="7126288" cy="4310174"/>
              <a:chOff x="762000" y="1446213"/>
              <a:chExt cx="7126288" cy="4310174"/>
            </a:xfrm>
          </p:grpSpPr>
          <p:grpSp>
            <p:nvGrpSpPr>
              <p:cNvPr id="7" name="Group 3"/>
              <p:cNvGrpSpPr>
                <a:grpSpLocks/>
              </p:cNvGrpSpPr>
              <p:nvPr/>
            </p:nvGrpSpPr>
            <p:grpSpPr bwMode="auto">
              <a:xfrm>
                <a:off x="5908675" y="3883028"/>
                <a:ext cx="1979613" cy="1336676"/>
                <a:chOff x="3722" y="2909"/>
                <a:chExt cx="1247" cy="842"/>
              </a:xfrm>
            </p:grpSpPr>
            <p:sp>
              <p:nvSpPr>
                <p:cNvPr id="1438" name="Freeform 4"/>
                <p:cNvSpPr>
                  <a:spLocks/>
                </p:cNvSpPr>
                <p:nvPr/>
              </p:nvSpPr>
              <p:spPr bwMode="auto">
                <a:xfrm>
                  <a:off x="3730" y="2978"/>
                  <a:ext cx="1239" cy="773"/>
                </a:xfrm>
                <a:custGeom>
                  <a:avLst/>
                  <a:gdLst>
                    <a:gd name="T0" fmla="*/ 920 w 1239"/>
                    <a:gd name="T1" fmla="*/ 0 h 773"/>
                    <a:gd name="T2" fmla="*/ 1239 w 1239"/>
                    <a:gd name="T3" fmla="*/ 142 h 773"/>
                    <a:gd name="T4" fmla="*/ 319 w 1239"/>
                    <a:gd name="T5" fmla="*/ 773 h 773"/>
                    <a:gd name="T6" fmla="*/ 0 w 1239"/>
                    <a:gd name="T7" fmla="*/ 630 h 773"/>
                    <a:gd name="T8" fmla="*/ 920 w 1239"/>
                    <a:gd name="T9" fmla="*/ 0 h 773"/>
                    <a:gd name="T10" fmla="*/ 0 60000 65536"/>
                    <a:gd name="T11" fmla="*/ 0 60000 65536"/>
                    <a:gd name="T12" fmla="*/ 0 60000 65536"/>
                    <a:gd name="T13" fmla="*/ 0 60000 65536"/>
                    <a:gd name="T14" fmla="*/ 0 60000 65536"/>
                    <a:gd name="T15" fmla="*/ 0 w 1239"/>
                    <a:gd name="T16" fmla="*/ 0 h 773"/>
                    <a:gd name="T17" fmla="*/ 1239 w 1239"/>
                    <a:gd name="T18" fmla="*/ 773 h 773"/>
                  </a:gdLst>
                  <a:ahLst/>
                  <a:cxnLst>
                    <a:cxn ang="T10">
                      <a:pos x="T0" y="T1"/>
                    </a:cxn>
                    <a:cxn ang="T11">
                      <a:pos x="T2" y="T3"/>
                    </a:cxn>
                    <a:cxn ang="T12">
                      <a:pos x="T4" y="T5"/>
                    </a:cxn>
                    <a:cxn ang="T13">
                      <a:pos x="T6" y="T7"/>
                    </a:cxn>
                    <a:cxn ang="T14">
                      <a:pos x="T8" y="T9"/>
                    </a:cxn>
                  </a:cxnLst>
                  <a:rect l="T15" t="T16" r="T17" b="T18"/>
                  <a:pathLst>
                    <a:path w="1239" h="773">
                      <a:moveTo>
                        <a:pt x="920" y="0"/>
                      </a:moveTo>
                      <a:lnTo>
                        <a:pt x="1239" y="142"/>
                      </a:lnTo>
                      <a:lnTo>
                        <a:pt x="319" y="773"/>
                      </a:lnTo>
                      <a:lnTo>
                        <a:pt x="0" y="630"/>
                      </a:lnTo>
                      <a:lnTo>
                        <a:pt x="920" y="0"/>
                      </a:lnTo>
                      <a:close/>
                    </a:path>
                  </a:pathLst>
                </a:custGeom>
                <a:solidFill>
                  <a:srgbClr val="B479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39" name="Freeform 5"/>
                <p:cNvSpPr>
                  <a:spLocks/>
                </p:cNvSpPr>
                <p:nvPr/>
              </p:nvSpPr>
              <p:spPr bwMode="auto">
                <a:xfrm>
                  <a:off x="3722" y="2909"/>
                  <a:ext cx="1239" cy="772"/>
                </a:xfrm>
                <a:custGeom>
                  <a:avLst/>
                  <a:gdLst>
                    <a:gd name="T0" fmla="*/ 920 w 1239"/>
                    <a:gd name="T1" fmla="*/ 0 h 772"/>
                    <a:gd name="T2" fmla="*/ 1239 w 1239"/>
                    <a:gd name="T3" fmla="*/ 142 h 772"/>
                    <a:gd name="T4" fmla="*/ 319 w 1239"/>
                    <a:gd name="T5" fmla="*/ 772 h 772"/>
                    <a:gd name="T6" fmla="*/ 0 w 1239"/>
                    <a:gd name="T7" fmla="*/ 630 h 772"/>
                    <a:gd name="T8" fmla="*/ 920 w 1239"/>
                    <a:gd name="T9" fmla="*/ 0 h 772"/>
                    <a:gd name="T10" fmla="*/ 0 60000 65536"/>
                    <a:gd name="T11" fmla="*/ 0 60000 65536"/>
                    <a:gd name="T12" fmla="*/ 0 60000 65536"/>
                    <a:gd name="T13" fmla="*/ 0 60000 65536"/>
                    <a:gd name="T14" fmla="*/ 0 60000 65536"/>
                    <a:gd name="T15" fmla="*/ 0 w 1239"/>
                    <a:gd name="T16" fmla="*/ 0 h 772"/>
                    <a:gd name="T17" fmla="*/ 1239 w 1239"/>
                    <a:gd name="T18" fmla="*/ 772 h 772"/>
                  </a:gdLst>
                  <a:ahLst/>
                  <a:cxnLst>
                    <a:cxn ang="T10">
                      <a:pos x="T0" y="T1"/>
                    </a:cxn>
                    <a:cxn ang="T11">
                      <a:pos x="T2" y="T3"/>
                    </a:cxn>
                    <a:cxn ang="T12">
                      <a:pos x="T4" y="T5"/>
                    </a:cxn>
                    <a:cxn ang="T13">
                      <a:pos x="T6" y="T7"/>
                    </a:cxn>
                    <a:cxn ang="T14">
                      <a:pos x="T8" y="T9"/>
                    </a:cxn>
                  </a:cxnLst>
                  <a:rect l="T15" t="T16" r="T17" b="T18"/>
                  <a:pathLst>
                    <a:path w="1239" h="772">
                      <a:moveTo>
                        <a:pt x="920" y="0"/>
                      </a:moveTo>
                      <a:lnTo>
                        <a:pt x="1239" y="142"/>
                      </a:lnTo>
                      <a:lnTo>
                        <a:pt x="319" y="772"/>
                      </a:lnTo>
                      <a:lnTo>
                        <a:pt x="0" y="630"/>
                      </a:lnTo>
                      <a:lnTo>
                        <a:pt x="920" y="0"/>
                      </a:lnTo>
                      <a:close/>
                    </a:path>
                  </a:pathLst>
                </a:custGeom>
                <a:solidFill>
                  <a:srgbClr val="FFC95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8" name="Group 6"/>
              <p:cNvGrpSpPr>
                <a:grpSpLocks/>
              </p:cNvGrpSpPr>
              <p:nvPr/>
            </p:nvGrpSpPr>
            <p:grpSpPr bwMode="auto">
              <a:xfrm>
                <a:off x="5683250" y="3284543"/>
                <a:ext cx="1289050" cy="941388"/>
                <a:chOff x="3580" y="2532"/>
                <a:chExt cx="812" cy="593"/>
              </a:xfrm>
            </p:grpSpPr>
            <p:sp>
              <p:nvSpPr>
                <p:cNvPr id="1436" name="Freeform 7"/>
                <p:cNvSpPr>
                  <a:spLocks/>
                </p:cNvSpPr>
                <p:nvPr/>
              </p:nvSpPr>
              <p:spPr bwMode="auto">
                <a:xfrm>
                  <a:off x="3588" y="2601"/>
                  <a:ext cx="804" cy="524"/>
                </a:xfrm>
                <a:custGeom>
                  <a:avLst/>
                  <a:gdLst>
                    <a:gd name="T0" fmla="*/ 486 w 804"/>
                    <a:gd name="T1" fmla="*/ 0 h 524"/>
                    <a:gd name="T2" fmla="*/ 804 w 804"/>
                    <a:gd name="T3" fmla="*/ 192 h 524"/>
                    <a:gd name="T4" fmla="*/ 318 w 804"/>
                    <a:gd name="T5" fmla="*/ 524 h 524"/>
                    <a:gd name="T6" fmla="*/ 0 w 804"/>
                    <a:gd name="T7" fmla="*/ 333 h 524"/>
                    <a:gd name="T8" fmla="*/ 486 w 804"/>
                    <a:gd name="T9" fmla="*/ 0 h 524"/>
                    <a:gd name="T10" fmla="*/ 0 60000 65536"/>
                    <a:gd name="T11" fmla="*/ 0 60000 65536"/>
                    <a:gd name="T12" fmla="*/ 0 60000 65536"/>
                    <a:gd name="T13" fmla="*/ 0 60000 65536"/>
                    <a:gd name="T14" fmla="*/ 0 60000 65536"/>
                    <a:gd name="T15" fmla="*/ 0 w 804"/>
                    <a:gd name="T16" fmla="*/ 0 h 524"/>
                    <a:gd name="T17" fmla="*/ 804 w 804"/>
                    <a:gd name="T18" fmla="*/ 524 h 524"/>
                  </a:gdLst>
                  <a:ahLst/>
                  <a:cxnLst>
                    <a:cxn ang="T10">
                      <a:pos x="T0" y="T1"/>
                    </a:cxn>
                    <a:cxn ang="T11">
                      <a:pos x="T2" y="T3"/>
                    </a:cxn>
                    <a:cxn ang="T12">
                      <a:pos x="T4" y="T5"/>
                    </a:cxn>
                    <a:cxn ang="T13">
                      <a:pos x="T6" y="T7"/>
                    </a:cxn>
                    <a:cxn ang="T14">
                      <a:pos x="T8" y="T9"/>
                    </a:cxn>
                  </a:cxnLst>
                  <a:rect l="T15" t="T16" r="T17" b="T18"/>
                  <a:pathLst>
                    <a:path w="804" h="524">
                      <a:moveTo>
                        <a:pt x="486" y="0"/>
                      </a:moveTo>
                      <a:lnTo>
                        <a:pt x="804" y="192"/>
                      </a:lnTo>
                      <a:lnTo>
                        <a:pt x="318" y="524"/>
                      </a:lnTo>
                      <a:lnTo>
                        <a:pt x="0" y="333"/>
                      </a:lnTo>
                      <a:lnTo>
                        <a:pt x="486" y="0"/>
                      </a:lnTo>
                      <a:close/>
                    </a:path>
                  </a:pathLst>
                </a:custGeom>
                <a:solidFill>
                  <a:srgbClr val="397CAD"/>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37" name="Freeform 8"/>
                <p:cNvSpPr>
                  <a:spLocks/>
                </p:cNvSpPr>
                <p:nvPr/>
              </p:nvSpPr>
              <p:spPr bwMode="auto">
                <a:xfrm>
                  <a:off x="3580" y="2532"/>
                  <a:ext cx="804" cy="524"/>
                </a:xfrm>
                <a:custGeom>
                  <a:avLst/>
                  <a:gdLst>
                    <a:gd name="T0" fmla="*/ 486 w 804"/>
                    <a:gd name="T1" fmla="*/ 0 h 524"/>
                    <a:gd name="T2" fmla="*/ 804 w 804"/>
                    <a:gd name="T3" fmla="*/ 192 h 524"/>
                    <a:gd name="T4" fmla="*/ 318 w 804"/>
                    <a:gd name="T5" fmla="*/ 524 h 524"/>
                    <a:gd name="T6" fmla="*/ 0 w 804"/>
                    <a:gd name="T7" fmla="*/ 333 h 524"/>
                    <a:gd name="T8" fmla="*/ 486 w 804"/>
                    <a:gd name="T9" fmla="*/ 0 h 524"/>
                    <a:gd name="T10" fmla="*/ 0 60000 65536"/>
                    <a:gd name="T11" fmla="*/ 0 60000 65536"/>
                    <a:gd name="T12" fmla="*/ 0 60000 65536"/>
                    <a:gd name="T13" fmla="*/ 0 60000 65536"/>
                    <a:gd name="T14" fmla="*/ 0 60000 65536"/>
                    <a:gd name="T15" fmla="*/ 0 w 804"/>
                    <a:gd name="T16" fmla="*/ 0 h 524"/>
                    <a:gd name="T17" fmla="*/ 804 w 804"/>
                    <a:gd name="T18" fmla="*/ 524 h 524"/>
                  </a:gdLst>
                  <a:ahLst/>
                  <a:cxnLst>
                    <a:cxn ang="T10">
                      <a:pos x="T0" y="T1"/>
                    </a:cxn>
                    <a:cxn ang="T11">
                      <a:pos x="T2" y="T3"/>
                    </a:cxn>
                    <a:cxn ang="T12">
                      <a:pos x="T4" y="T5"/>
                    </a:cxn>
                    <a:cxn ang="T13">
                      <a:pos x="T6" y="T7"/>
                    </a:cxn>
                    <a:cxn ang="T14">
                      <a:pos x="T8" y="T9"/>
                    </a:cxn>
                  </a:cxnLst>
                  <a:rect l="T15" t="T16" r="T17" b="T18"/>
                  <a:pathLst>
                    <a:path w="804" h="524">
                      <a:moveTo>
                        <a:pt x="486" y="0"/>
                      </a:moveTo>
                      <a:lnTo>
                        <a:pt x="804" y="192"/>
                      </a:lnTo>
                      <a:lnTo>
                        <a:pt x="318" y="524"/>
                      </a:lnTo>
                      <a:lnTo>
                        <a:pt x="0" y="333"/>
                      </a:lnTo>
                      <a:lnTo>
                        <a:pt x="486" y="0"/>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9" name="Group 9"/>
              <p:cNvGrpSpPr>
                <a:grpSpLocks/>
              </p:cNvGrpSpPr>
              <p:nvPr/>
            </p:nvGrpSpPr>
            <p:grpSpPr bwMode="auto">
              <a:xfrm>
                <a:off x="1458913" y="1539877"/>
                <a:ext cx="1906587" cy="1301751"/>
                <a:chOff x="919" y="1433"/>
                <a:chExt cx="1201" cy="820"/>
              </a:xfrm>
            </p:grpSpPr>
            <p:sp>
              <p:nvSpPr>
                <p:cNvPr id="1434" name="Freeform 10"/>
                <p:cNvSpPr>
                  <a:spLocks/>
                </p:cNvSpPr>
                <p:nvPr/>
              </p:nvSpPr>
              <p:spPr bwMode="auto">
                <a:xfrm>
                  <a:off x="927" y="1502"/>
                  <a:ext cx="1193" cy="751"/>
                </a:xfrm>
                <a:custGeom>
                  <a:avLst/>
                  <a:gdLst>
                    <a:gd name="T0" fmla="*/ 882 w 1193"/>
                    <a:gd name="T1" fmla="*/ 0 h 751"/>
                    <a:gd name="T2" fmla="*/ 1193 w 1193"/>
                    <a:gd name="T3" fmla="*/ 147 h 751"/>
                    <a:gd name="T4" fmla="*/ 311 w 1193"/>
                    <a:gd name="T5" fmla="*/ 751 h 751"/>
                    <a:gd name="T6" fmla="*/ 0 w 1193"/>
                    <a:gd name="T7" fmla="*/ 604 h 751"/>
                    <a:gd name="T8" fmla="*/ 882 w 1193"/>
                    <a:gd name="T9" fmla="*/ 0 h 751"/>
                    <a:gd name="T10" fmla="*/ 0 60000 65536"/>
                    <a:gd name="T11" fmla="*/ 0 60000 65536"/>
                    <a:gd name="T12" fmla="*/ 0 60000 65536"/>
                    <a:gd name="T13" fmla="*/ 0 60000 65536"/>
                    <a:gd name="T14" fmla="*/ 0 60000 65536"/>
                    <a:gd name="T15" fmla="*/ 0 w 1193"/>
                    <a:gd name="T16" fmla="*/ 0 h 751"/>
                    <a:gd name="T17" fmla="*/ 1193 w 1193"/>
                    <a:gd name="T18" fmla="*/ 751 h 751"/>
                  </a:gdLst>
                  <a:ahLst/>
                  <a:cxnLst>
                    <a:cxn ang="T10">
                      <a:pos x="T0" y="T1"/>
                    </a:cxn>
                    <a:cxn ang="T11">
                      <a:pos x="T2" y="T3"/>
                    </a:cxn>
                    <a:cxn ang="T12">
                      <a:pos x="T4" y="T5"/>
                    </a:cxn>
                    <a:cxn ang="T13">
                      <a:pos x="T6" y="T7"/>
                    </a:cxn>
                    <a:cxn ang="T14">
                      <a:pos x="T8" y="T9"/>
                    </a:cxn>
                  </a:cxnLst>
                  <a:rect l="T15" t="T16" r="T17" b="T18"/>
                  <a:pathLst>
                    <a:path w="1193" h="751">
                      <a:moveTo>
                        <a:pt x="882" y="0"/>
                      </a:moveTo>
                      <a:lnTo>
                        <a:pt x="1193" y="147"/>
                      </a:lnTo>
                      <a:lnTo>
                        <a:pt x="311" y="751"/>
                      </a:lnTo>
                      <a:lnTo>
                        <a:pt x="0" y="604"/>
                      </a:lnTo>
                      <a:lnTo>
                        <a:pt x="882" y="0"/>
                      </a:lnTo>
                      <a:close/>
                    </a:path>
                  </a:pathLst>
                </a:custGeom>
                <a:solidFill>
                  <a:srgbClr val="B479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35" name="Freeform 11"/>
                <p:cNvSpPr>
                  <a:spLocks/>
                </p:cNvSpPr>
                <p:nvPr/>
              </p:nvSpPr>
              <p:spPr bwMode="auto">
                <a:xfrm>
                  <a:off x="919" y="1433"/>
                  <a:ext cx="1193" cy="751"/>
                </a:xfrm>
                <a:custGeom>
                  <a:avLst/>
                  <a:gdLst>
                    <a:gd name="T0" fmla="*/ 882 w 1193"/>
                    <a:gd name="T1" fmla="*/ 0 h 751"/>
                    <a:gd name="T2" fmla="*/ 1193 w 1193"/>
                    <a:gd name="T3" fmla="*/ 147 h 751"/>
                    <a:gd name="T4" fmla="*/ 311 w 1193"/>
                    <a:gd name="T5" fmla="*/ 751 h 751"/>
                    <a:gd name="T6" fmla="*/ 0 w 1193"/>
                    <a:gd name="T7" fmla="*/ 604 h 751"/>
                    <a:gd name="T8" fmla="*/ 882 w 1193"/>
                    <a:gd name="T9" fmla="*/ 0 h 751"/>
                    <a:gd name="T10" fmla="*/ 0 60000 65536"/>
                    <a:gd name="T11" fmla="*/ 0 60000 65536"/>
                    <a:gd name="T12" fmla="*/ 0 60000 65536"/>
                    <a:gd name="T13" fmla="*/ 0 60000 65536"/>
                    <a:gd name="T14" fmla="*/ 0 60000 65536"/>
                    <a:gd name="T15" fmla="*/ 0 w 1193"/>
                    <a:gd name="T16" fmla="*/ 0 h 751"/>
                    <a:gd name="T17" fmla="*/ 1193 w 1193"/>
                    <a:gd name="T18" fmla="*/ 751 h 751"/>
                  </a:gdLst>
                  <a:ahLst/>
                  <a:cxnLst>
                    <a:cxn ang="T10">
                      <a:pos x="T0" y="T1"/>
                    </a:cxn>
                    <a:cxn ang="T11">
                      <a:pos x="T2" y="T3"/>
                    </a:cxn>
                    <a:cxn ang="T12">
                      <a:pos x="T4" y="T5"/>
                    </a:cxn>
                    <a:cxn ang="T13">
                      <a:pos x="T6" y="T7"/>
                    </a:cxn>
                    <a:cxn ang="T14">
                      <a:pos x="T8" y="T9"/>
                    </a:cxn>
                  </a:cxnLst>
                  <a:rect l="T15" t="T16" r="T17" b="T18"/>
                  <a:pathLst>
                    <a:path w="1193" h="751">
                      <a:moveTo>
                        <a:pt x="882" y="0"/>
                      </a:moveTo>
                      <a:lnTo>
                        <a:pt x="1193" y="147"/>
                      </a:lnTo>
                      <a:lnTo>
                        <a:pt x="311" y="751"/>
                      </a:lnTo>
                      <a:lnTo>
                        <a:pt x="0" y="604"/>
                      </a:lnTo>
                      <a:lnTo>
                        <a:pt x="882" y="0"/>
                      </a:lnTo>
                      <a:close/>
                    </a:path>
                  </a:pathLst>
                </a:custGeom>
                <a:solidFill>
                  <a:srgbClr val="FFC95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10" name="Group 12"/>
              <p:cNvGrpSpPr>
                <a:grpSpLocks/>
              </p:cNvGrpSpPr>
              <p:nvPr/>
            </p:nvGrpSpPr>
            <p:grpSpPr bwMode="auto">
              <a:xfrm>
                <a:off x="2276475" y="1962150"/>
                <a:ext cx="2270125" cy="1527175"/>
                <a:chOff x="1434" y="1699"/>
                <a:chExt cx="1430" cy="962"/>
              </a:xfrm>
            </p:grpSpPr>
            <p:sp>
              <p:nvSpPr>
                <p:cNvPr id="1432" name="Freeform 13"/>
                <p:cNvSpPr>
                  <a:spLocks/>
                </p:cNvSpPr>
                <p:nvPr/>
              </p:nvSpPr>
              <p:spPr bwMode="auto">
                <a:xfrm>
                  <a:off x="1442" y="1769"/>
                  <a:ext cx="1422" cy="892"/>
                </a:xfrm>
                <a:custGeom>
                  <a:avLst/>
                  <a:gdLst>
                    <a:gd name="T0" fmla="*/ 1063 w 1422"/>
                    <a:gd name="T1" fmla="*/ 0 h 892"/>
                    <a:gd name="T2" fmla="*/ 1422 w 1422"/>
                    <a:gd name="T3" fmla="*/ 164 h 892"/>
                    <a:gd name="T4" fmla="*/ 359 w 1422"/>
                    <a:gd name="T5" fmla="*/ 892 h 892"/>
                    <a:gd name="T6" fmla="*/ 0 w 1422"/>
                    <a:gd name="T7" fmla="*/ 727 h 892"/>
                    <a:gd name="T8" fmla="*/ 1063 w 1422"/>
                    <a:gd name="T9" fmla="*/ 0 h 892"/>
                    <a:gd name="T10" fmla="*/ 0 60000 65536"/>
                    <a:gd name="T11" fmla="*/ 0 60000 65536"/>
                    <a:gd name="T12" fmla="*/ 0 60000 65536"/>
                    <a:gd name="T13" fmla="*/ 0 60000 65536"/>
                    <a:gd name="T14" fmla="*/ 0 60000 65536"/>
                    <a:gd name="T15" fmla="*/ 0 w 1422"/>
                    <a:gd name="T16" fmla="*/ 0 h 892"/>
                    <a:gd name="T17" fmla="*/ 1422 w 1422"/>
                    <a:gd name="T18" fmla="*/ 892 h 892"/>
                  </a:gdLst>
                  <a:ahLst/>
                  <a:cxnLst>
                    <a:cxn ang="T10">
                      <a:pos x="T0" y="T1"/>
                    </a:cxn>
                    <a:cxn ang="T11">
                      <a:pos x="T2" y="T3"/>
                    </a:cxn>
                    <a:cxn ang="T12">
                      <a:pos x="T4" y="T5"/>
                    </a:cxn>
                    <a:cxn ang="T13">
                      <a:pos x="T6" y="T7"/>
                    </a:cxn>
                    <a:cxn ang="T14">
                      <a:pos x="T8" y="T9"/>
                    </a:cxn>
                  </a:cxnLst>
                  <a:rect l="T15" t="T16" r="T17" b="T18"/>
                  <a:pathLst>
                    <a:path w="1422" h="892">
                      <a:moveTo>
                        <a:pt x="1063" y="0"/>
                      </a:moveTo>
                      <a:lnTo>
                        <a:pt x="1422" y="164"/>
                      </a:lnTo>
                      <a:lnTo>
                        <a:pt x="359" y="892"/>
                      </a:lnTo>
                      <a:lnTo>
                        <a:pt x="0" y="727"/>
                      </a:lnTo>
                      <a:lnTo>
                        <a:pt x="1063" y="0"/>
                      </a:lnTo>
                      <a:close/>
                    </a:path>
                  </a:pathLst>
                </a:custGeom>
                <a:solidFill>
                  <a:srgbClr val="397CAD"/>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33" name="Freeform 14"/>
                <p:cNvSpPr>
                  <a:spLocks/>
                </p:cNvSpPr>
                <p:nvPr/>
              </p:nvSpPr>
              <p:spPr bwMode="auto">
                <a:xfrm>
                  <a:off x="1434" y="1699"/>
                  <a:ext cx="1422" cy="893"/>
                </a:xfrm>
                <a:custGeom>
                  <a:avLst/>
                  <a:gdLst>
                    <a:gd name="T0" fmla="*/ 1063 w 1422"/>
                    <a:gd name="T1" fmla="*/ 0 h 893"/>
                    <a:gd name="T2" fmla="*/ 1422 w 1422"/>
                    <a:gd name="T3" fmla="*/ 165 h 893"/>
                    <a:gd name="T4" fmla="*/ 359 w 1422"/>
                    <a:gd name="T5" fmla="*/ 893 h 893"/>
                    <a:gd name="T6" fmla="*/ 0 w 1422"/>
                    <a:gd name="T7" fmla="*/ 728 h 893"/>
                    <a:gd name="T8" fmla="*/ 1063 w 1422"/>
                    <a:gd name="T9" fmla="*/ 0 h 893"/>
                    <a:gd name="T10" fmla="*/ 0 60000 65536"/>
                    <a:gd name="T11" fmla="*/ 0 60000 65536"/>
                    <a:gd name="T12" fmla="*/ 0 60000 65536"/>
                    <a:gd name="T13" fmla="*/ 0 60000 65536"/>
                    <a:gd name="T14" fmla="*/ 0 60000 65536"/>
                    <a:gd name="T15" fmla="*/ 0 w 1422"/>
                    <a:gd name="T16" fmla="*/ 0 h 893"/>
                    <a:gd name="T17" fmla="*/ 1422 w 1422"/>
                    <a:gd name="T18" fmla="*/ 893 h 893"/>
                  </a:gdLst>
                  <a:ahLst/>
                  <a:cxnLst>
                    <a:cxn ang="T10">
                      <a:pos x="T0" y="T1"/>
                    </a:cxn>
                    <a:cxn ang="T11">
                      <a:pos x="T2" y="T3"/>
                    </a:cxn>
                    <a:cxn ang="T12">
                      <a:pos x="T4" y="T5"/>
                    </a:cxn>
                    <a:cxn ang="T13">
                      <a:pos x="T6" y="T7"/>
                    </a:cxn>
                    <a:cxn ang="T14">
                      <a:pos x="T8" y="T9"/>
                    </a:cxn>
                  </a:cxnLst>
                  <a:rect l="T15" t="T16" r="T17" b="T18"/>
                  <a:pathLst>
                    <a:path w="1422" h="893">
                      <a:moveTo>
                        <a:pt x="1063" y="0"/>
                      </a:moveTo>
                      <a:lnTo>
                        <a:pt x="1422" y="165"/>
                      </a:lnTo>
                      <a:lnTo>
                        <a:pt x="359" y="893"/>
                      </a:lnTo>
                      <a:lnTo>
                        <a:pt x="0" y="728"/>
                      </a:lnTo>
                      <a:lnTo>
                        <a:pt x="1063" y="0"/>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11" name="Group 15"/>
              <p:cNvGrpSpPr>
                <a:grpSpLocks/>
              </p:cNvGrpSpPr>
              <p:nvPr/>
            </p:nvGrpSpPr>
            <p:grpSpPr bwMode="auto">
              <a:xfrm>
                <a:off x="2755900" y="2208214"/>
                <a:ext cx="3471863" cy="2346326"/>
                <a:chOff x="1736" y="1854"/>
                <a:chExt cx="2187" cy="1478"/>
              </a:xfrm>
            </p:grpSpPr>
            <p:sp>
              <p:nvSpPr>
                <p:cNvPr id="1430" name="Freeform 16"/>
                <p:cNvSpPr>
                  <a:spLocks/>
                </p:cNvSpPr>
                <p:nvPr/>
              </p:nvSpPr>
              <p:spPr bwMode="auto">
                <a:xfrm>
                  <a:off x="1744" y="1923"/>
                  <a:ext cx="2179" cy="1409"/>
                </a:xfrm>
                <a:custGeom>
                  <a:avLst/>
                  <a:gdLst>
                    <a:gd name="T0" fmla="*/ 1785 w 2179"/>
                    <a:gd name="T1" fmla="*/ 0 h 1409"/>
                    <a:gd name="T2" fmla="*/ 2179 w 2179"/>
                    <a:gd name="T3" fmla="*/ 185 h 1409"/>
                    <a:gd name="T4" fmla="*/ 394 w 2179"/>
                    <a:gd name="T5" fmla="*/ 1409 h 1409"/>
                    <a:gd name="T6" fmla="*/ 0 w 2179"/>
                    <a:gd name="T7" fmla="*/ 1223 h 1409"/>
                    <a:gd name="T8" fmla="*/ 1785 w 2179"/>
                    <a:gd name="T9" fmla="*/ 0 h 1409"/>
                    <a:gd name="T10" fmla="*/ 0 60000 65536"/>
                    <a:gd name="T11" fmla="*/ 0 60000 65536"/>
                    <a:gd name="T12" fmla="*/ 0 60000 65536"/>
                    <a:gd name="T13" fmla="*/ 0 60000 65536"/>
                    <a:gd name="T14" fmla="*/ 0 60000 65536"/>
                    <a:gd name="T15" fmla="*/ 0 w 2179"/>
                    <a:gd name="T16" fmla="*/ 0 h 1409"/>
                    <a:gd name="T17" fmla="*/ 2179 w 2179"/>
                    <a:gd name="T18" fmla="*/ 1409 h 1409"/>
                  </a:gdLst>
                  <a:ahLst/>
                  <a:cxnLst>
                    <a:cxn ang="T10">
                      <a:pos x="T0" y="T1"/>
                    </a:cxn>
                    <a:cxn ang="T11">
                      <a:pos x="T2" y="T3"/>
                    </a:cxn>
                    <a:cxn ang="T12">
                      <a:pos x="T4" y="T5"/>
                    </a:cxn>
                    <a:cxn ang="T13">
                      <a:pos x="T6" y="T7"/>
                    </a:cxn>
                    <a:cxn ang="T14">
                      <a:pos x="T8" y="T9"/>
                    </a:cxn>
                  </a:cxnLst>
                  <a:rect l="T15" t="T16" r="T17" b="T18"/>
                  <a:pathLst>
                    <a:path w="2179" h="1409">
                      <a:moveTo>
                        <a:pt x="1785" y="0"/>
                      </a:moveTo>
                      <a:lnTo>
                        <a:pt x="2179" y="185"/>
                      </a:lnTo>
                      <a:lnTo>
                        <a:pt x="394" y="1409"/>
                      </a:lnTo>
                      <a:lnTo>
                        <a:pt x="0" y="1223"/>
                      </a:lnTo>
                      <a:lnTo>
                        <a:pt x="1785" y="0"/>
                      </a:lnTo>
                      <a:close/>
                    </a:path>
                  </a:pathLst>
                </a:custGeom>
                <a:solidFill>
                  <a:srgbClr val="00715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31" name="Freeform 17"/>
                <p:cNvSpPr>
                  <a:spLocks/>
                </p:cNvSpPr>
                <p:nvPr/>
              </p:nvSpPr>
              <p:spPr bwMode="auto">
                <a:xfrm>
                  <a:off x="1736" y="1854"/>
                  <a:ext cx="2179" cy="1408"/>
                </a:xfrm>
                <a:custGeom>
                  <a:avLst/>
                  <a:gdLst>
                    <a:gd name="T0" fmla="*/ 1785 w 2179"/>
                    <a:gd name="T1" fmla="*/ 0 h 1408"/>
                    <a:gd name="T2" fmla="*/ 2179 w 2179"/>
                    <a:gd name="T3" fmla="*/ 185 h 1408"/>
                    <a:gd name="T4" fmla="*/ 394 w 2179"/>
                    <a:gd name="T5" fmla="*/ 1408 h 1408"/>
                    <a:gd name="T6" fmla="*/ 0 w 2179"/>
                    <a:gd name="T7" fmla="*/ 1223 h 1408"/>
                    <a:gd name="T8" fmla="*/ 1785 w 2179"/>
                    <a:gd name="T9" fmla="*/ 0 h 1408"/>
                    <a:gd name="T10" fmla="*/ 0 60000 65536"/>
                    <a:gd name="T11" fmla="*/ 0 60000 65536"/>
                    <a:gd name="T12" fmla="*/ 0 60000 65536"/>
                    <a:gd name="T13" fmla="*/ 0 60000 65536"/>
                    <a:gd name="T14" fmla="*/ 0 60000 65536"/>
                    <a:gd name="T15" fmla="*/ 0 w 2179"/>
                    <a:gd name="T16" fmla="*/ 0 h 1408"/>
                    <a:gd name="T17" fmla="*/ 2179 w 2179"/>
                    <a:gd name="T18" fmla="*/ 1408 h 1408"/>
                  </a:gdLst>
                  <a:ahLst/>
                  <a:cxnLst>
                    <a:cxn ang="T10">
                      <a:pos x="T0" y="T1"/>
                    </a:cxn>
                    <a:cxn ang="T11">
                      <a:pos x="T2" y="T3"/>
                    </a:cxn>
                    <a:cxn ang="T12">
                      <a:pos x="T4" y="T5"/>
                    </a:cxn>
                    <a:cxn ang="T13">
                      <a:pos x="T6" y="T7"/>
                    </a:cxn>
                    <a:cxn ang="T14">
                      <a:pos x="T8" y="T9"/>
                    </a:cxn>
                  </a:cxnLst>
                  <a:rect l="T15" t="T16" r="T17" b="T18"/>
                  <a:pathLst>
                    <a:path w="2179" h="1408">
                      <a:moveTo>
                        <a:pt x="1785" y="0"/>
                      </a:moveTo>
                      <a:lnTo>
                        <a:pt x="2179" y="185"/>
                      </a:lnTo>
                      <a:lnTo>
                        <a:pt x="394" y="1408"/>
                      </a:lnTo>
                      <a:lnTo>
                        <a:pt x="0" y="1223"/>
                      </a:lnTo>
                      <a:lnTo>
                        <a:pt x="1785" y="0"/>
                      </a:lnTo>
                      <a:close/>
                    </a:path>
                  </a:pathLst>
                </a:custGeom>
                <a:solidFill>
                  <a:srgbClr val="66BCA4"/>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sp>
            <p:nvSpPr>
              <p:cNvPr id="13" name="Line 18"/>
              <p:cNvSpPr>
                <a:spLocks noChangeShapeType="1"/>
              </p:cNvSpPr>
              <p:nvPr/>
            </p:nvSpPr>
            <p:spPr bwMode="auto">
              <a:xfrm>
                <a:off x="3992563" y="2290763"/>
                <a:ext cx="1587" cy="1543050"/>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 name="Line 19"/>
              <p:cNvSpPr>
                <a:spLocks noChangeShapeType="1"/>
              </p:cNvSpPr>
              <p:nvPr/>
            </p:nvSpPr>
            <p:spPr bwMode="auto">
              <a:xfrm>
                <a:off x="3392488" y="2047875"/>
                <a:ext cx="1587" cy="1717675"/>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 name="Line 20"/>
              <p:cNvSpPr>
                <a:spLocks noChangeShapeType="1"/>
              </p:cNvSpPr>
              <p:nvPr/>
            </p:nvSpPr>
            <p:spPr bwMode="auto">
              <a:xfrm>
                <a:off x="2784475" y="1973263"/>
                <a:ext cx="1588" cy="966787"/>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 name="Line 21"/>
              <p:cNvSpPr>
                <a:spLocks noChangeShapeType="1"/>
              </p:cNvSpPr>
              <p:nvPr/>
            </p:nvSpPr>
            <p:spPr bwMode="auto">
              <a:xfrm>
                <a:off x="2827338" y="2949575"/>
                <a:ext cx="2874962" cy="1588"/>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 name="Line 22"/>
              <p:cNvSpPr>
                <a:spLocks noChangeShapeType="1"/>
              </p:cNvSpPr>
              <p:nvPr/>
            </p:nvSpPr>
            <p:spPr bwMode="auto">
              <a:xfrm>
                <a:off x="2274888" y="2643188"/>
                <a:ext cx="3297237" cy="1587"/>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 name="Line 23"/>
              <p:cNvSpPr>
                <a:spLocks noChangeShapeType="1"/>
              </p:cNvSpPr>
              <p:nvPr/>
            </p:nvSpPr>
            <p:spPr bwMode="auto">
              <a:xfrm>
                <a:off x="2184400" y="2349500"/>
                <a:ext cx="1768475" cy="1588"/>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nvGrpSpPr>
              <p:cNvPr id="12" name="Group 24"/>
              <p:cNvGrpSpPr>
                <a:grpSpLocks/>
              </p:cNvGrpSpPr>
              <p:nvPr/>
            </p:nvGrpSpPr>
            <p:grpSpPr bwMode="auto">
              <a:xfrm>
                <a:off x="3717933" y="1925606"/>
                <a:ext cx="485776" cy="598480"/>
                <a:chOff x="2342" y="1676"/>
                <a:chExt cx="306" cy="377"/>
              </a:xfrm>
            </p:grpSpPr>
            <p:sp>
              <p:nvSpPr>
                <p:cNvPr id="1386" name="Freeform 25"/>
                <p:cNvSpPr>
                  <a:spLocks/>
                </p:cNvSpPr>
                <p:nvPr/>
              </p:nvSpPr>
              <p:spPr bwMode="auto">
                <a:xfrm>
                  <a:off x="2510" y="1676"/>
                  <a:ext cx="46" cy="193"/>
                </a:xfrm>
                <a:custGeom>
                  <a:avLst/>
                  <a:gdLst>
                    <a:gd name="T0" fmla="*/ 0 w 46"/>
                    <a:gd name="T1" fmla="*/ 183 h 193"/>
                    <a:gd name="T2" fmla="*/ 11 w 46"/>
                    <a:gd name="T3" fmla="*/ 1 h 193"/>
                    <a:gd name="T4" fmla="*/ 21 w 46"/>
                    <a:gd name="T5" fmla="*/ 0 h 193"/>
                    <a:gd name="T6" fmla="*/ 30 w 46"/>
                    <a:gd name="T7" fmla="*/ 1 h 193"/>
                    <a:gd name="T8" fmla="*/ 46 w 46"/>
                    <a:gd name="T9" fmla="*/ 183 h 193"/>
                    <a:gd name="T10" fmla="*/ 44 w 46"/>
                    <a:gd name="T11" fmla="*/ 185 h 193"/>
                    <a:gd name="T12" fmla="*/ 42 w 46"/>
                    <a:gd name="T13" fmla="*/ 187 h 193"/>
                    <a:gd name="T14" fmla="*/ 39 w 46"/>
                    <a:gd name="T15" fmla="*/ 188 h 193"/>
                    <a:gd name="T16" fmla="*/ 36 w 46"/>
                    <a:gd name="T17" fmla="*/ 190 h 193"/>
                    <a:gd name="T18" fmla="*/ 31 w 46"/>
                    <a:gd name="T19" fmla="*/ 192 h 193"/>
                    <a:gd name="T20" fmla="*/ 27 w 46"/>
                    <a:gd name="T21" fmla="*/ 193 h 193"/>
                    <a:gd name="T22" fmla="*/ 24 w 46"/>
                    <a:gd name="T23" fmla="*/ 193 h 193"/>
                    <a:gd name="T24" fmla="*/ 21 w 46"/>
                    <a:gd name="T25" fmla="*/ 193 h 193"/>
                    <a:gd name="T26" fmla="*/ 18 w 46"/>
                    <a:gd name="T27" fmla="*/ 193 h 193"/>
                    <a:gd name="T28" fmla="*/ 15 w 46"/>
                    <a:gd name="T29" fmla="*/ 193 h 193"/>
                    <a:gd name="T30" fmla="*/ 13 w 46"/>
                    <a:gd name="T31" fmla="*/ 192 h 193"/>
                    <a:gd name="T32" fmla="*/ 11 w 46"/>
                    <a:gd name="T33" fmla="*/ 192 h 193"/>
                    <a:gd name="T34" fmla="*/ 8 w 46"/>
                    <a:gd name="T35" fmla="*/ 192 h 193"/>
                    <a:gd name="T36" fmla="*/ 6 w 46"/>
                    <a:gd name="T37" fmla="*/ 190 h 193"/>
                    <a:gd name="T38" fmla="*/ 4 w 46"/>
                    <a:gd name="T39" fmla="*/ 188 h 193"/>
                    <a:gd name="T40" fmla="*/ 2 w 46"/>
                    <a:gd name="T41" fmla="*/ 187 h 193"/>
                    <a:gd name="T42" fmla="*/ 1 w 46"/>
                    <a:gd name="T43" fmla="*/ 185 h 193"/>
                    <a:gd name="T44" fmla="*/ 0 w 46"/>
                    <a:gd name="T45" fmla="*/ 184 h 193"/>
                    <a:gd name="T46" fmla="*/ 0 w 46"/>
                    <a:gd name="T47" fmla="*/ 183 h 1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
                    <a:gd name="T73" fmla="*/ 0 h 193"/>
                    <a:gd name="T74" fmla="*/ 46 w 46"/>
                    <a:gd name="T75" fmla="*/ 193 h 1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 h="193">
                      <a:moveTo>
                        <a:pt x="0" y="183"/>
                      </a:moveTo>
                      <a:lnTo>
                        <a:pt x="11" y="1"/>
                      </a:lnTo>
                      <a:lnTo>
                        <a:pt x="21" y="0"/>
                      </a:lnTo>
                      <a:lnTo>
                        <a:pt x="30" y="1"/>
                      </a:lnTo>
                      <a:lnTo>
                        <a:pt x="46" y="183"/>
                      </a:lnTo>
                      <a:lnTo>
                        <a:pt x="44" y="185"/>
                      </a:lnTo>
                      <a:lnTo>
                        <a:pt x="42" y="187"/>
                      </a:lnTo>
                      <a:lnTo>
                        <a:pt x="39" y="188"/>
                      </a:lnTo>
                      <a:lnTo>
                        <a:pt x="36" y="190"/>
                      </a:lnTo>
                      <a:lnTo>
                        <a:pt x="31" y="192"/>
                      </a:lnTo>
                      <a:lnTo>
                        <a:pt x="27" y="193"/>
                      </a:lnTo>
                      <a:lnTo>
                        <a:pt x="24" y="193"/>
                      </a:lnTo>
                      <a:lnTo>
                        <a:pt x="21" y="193"/>
                      </a:lnTo>
                      <a:lnTo>
                        <a:pt x="18" y="193"/>
                      </a:lnTo>
                      <a:lnTo>
                        <a:pt x="15" y="193"/>
                      </a:lnTo>
                      <a:lnTo>
                        <a:pt x="13" y="192"/>
                      </a:lnTo>
                      <a:lnTo>
                        <a:pt x="11" y="192"/>
                      </a:lnTo>
                      <a:lnTo>
                        <a:pt x="8" y="192"/>
                      </a:lnTo>
                      <a:lnTo>
                        <a:pt x="6" y="190"/>
                      </a:lnTo>
                      <a:lnTo>
                        <a:pt x="4" y="188"/>
                      </a:lnTo>
                      <a:lnTo>
                        <a:pt x="2" y="187"/>
                      </a:lnTo>
                      <a:lnTo>
                        <a:pt x="1" y="185"/>
                      </a:lnTo>
                      <a:lnTo>
                        <a:pt x="0"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7" name="Freeform 26"/>
                <p:cNvSpPr>
                  <a:spLocks/>
                </p:cNvSpPr>
                <p:nvPr/>
              </p:nvSpPr>
              <p:spPr bwMode="auto">
                <a:xfrm>
                  <a:off x="2554" y="1699"/>
                  <a:ext cx="47" cy="193"/>
                </a:xfrm>
                <a:custGeom>
                  <a:avLst/>
                  <a:gdLst>
                    <a:gd name="T0" fmla="*/ 0 w 47"/>
                    <a:gd name="T1" fmla="*/ 185 h 193"/>
                    <a:gd name="T2" fmla="*/ 11 w 47"/>
                    <a:gd name="T3" fmla="*/ 2 h 193"/>
                    <a:gd name="T4" fmla="*/ 21 w 47"/>
                    <a:gd name="T5" fmla="*/ 0 h 193"/>
                    <a:gd name="T6" fmla="*/ 30 w 47"/>
                    <a:gd name="T7" fmla="*/ 2 h 193"/>
                    <a:gd name="T8" fmla="*/ 47 w 47"/>
                    <a:gd name="T9" fmla="*/ 185 h 193"/>
                    <a:gd name="T10" fmla="*/ 45 w 47"/>
                    <a:gd name="T11" fmla="*/ 186 h 193"/>
                    <a:gd name="T12" fmla="*/ 43 w 47"/>
                    <a:gd name="T13" fmla="*/ 187 h 193"/>
                    <a:gd name="T14" fmla="*/ 40 w 47"/>
                    <a:gd name="T15" fmla="*/ 188 h 193"/>
                    <a:gd name="T16" fmla="*/ 37 w 47"/>
                    <a:gd name="T17" fmla="*/ 191 h 193"/>
                    <a:gd name="T18" fmla="*/ 32 w 47"/>
                    <a:gd name="T19" fmla="*/ 192 h 193"/>
                    <a:gd name="T20" fmla="*/ 27 w 47"/>
                    <a:gd name="T21" fmla="*/ 193 h 193"/>
                    <a:gd name="T22" fmla="*/ 25 w 47"/>
                    <a:gd name="T23" fmla="*/ 193 h 193"/>
                    <a:gd name="T24" fmla="*/ 22 w 47"/>
                    <a:gd name="T25" fmla="*/ 193 h 193"/>
                    <a:gd name="T26" fmla="*/ 19 w 47"/>
                    <a:gd name="T27" fmla="*/ 193 h 193"/>
                    <a:gd name="T28" fmla="*/ 16 w 47"/>
                    <a:gd name="T29" fmla="*/ 193 h 193"/>
                    <a:gd name="T30" fmla="*/ 13 w 47"/>
                    <a:gd name="T31" fmla="*/ 193 h 193"/>
                    <a:gd name="T32" fmla="*/ 11 w 47"/>
                    <a:gd name="T33" fmla="*/ 192 h 193"/>
                    <a:gd name="T34" fmla="*/ 9 w 47"/>
                    <a:gd name="T35" fmla="*/ 191 h 193"/>
                    <a:gd name="T36" fmla="*/ 6 w 47"/>
                    <a:gd name="T37" fmla="*/ 191 h 193"/>
                    <a:gd name="T38" fmla="*/ 5 w 47"/>
                    <a:gd name="T39" fmla="*/ 188 h 193"/>
                    <a:gd name="T40" fmla="*/ 2 w 47"/>
                    <a:gd name="T41" fmla="*/ 187 h 193"/>
                    <a:gd name="T42" fmla="*/ 1 w 47"/>
                    <a:gd name="T43" fmla="*/ 186 h 193"/>
                    <a:gd name="T44" fmla="*/ 0 w 47"/>
                    <a:gd name="T45" fmla="*/ 185 h 193"/>
                    <a:gd name="T46" fmla="*/ 0 w 47"/>
                    <a:gd name="T47" fmla="*/ 185 h 1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3"/>
                    <a:gd name="T74" fmla="*/ 47 w 47"/>
                    <a:gd name="T75" fmla="*/ 193 h 1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3">
                      <a:moveTo>
                        <a:pt x="0" y="185"/>
                      </a:moveTo>
                      <a:lnTo>
                        <a:pt x="11" y="2"/>
                      </a:lnTo>
                      <a:lnTo>
                        <a:pt x="21" y="0"/>
                      </a:lnTo>
                      <a:lnTo>
                        <a:pt x="30" y="2"/>
                      </a:lnTo>
                      <a:lnTo>
                        <a:pt x="47" y="185"/>
                      </a:lnTo>
                      <a:lnTo>
                        <a:pt x="45" y="186"/>
                      </a:lnTo>
                      <a:lnTo>
                        <a:pt x="43" y="187"/>
                      </a:lnTo>
                      <a:lnTo>
                        <a:pt x="40" y="188"/>
                      </a:lnTo>
                      <a:lnTo>
                        <a:pt x="37" y="191"/>
                      </a:lnTo>
                      <a:lnTo>
                        <a:pt x="32" y="192"/>
                      </a:lnTo>
                      <a:lnTo>
                        <a:pt x="27" y="193"/>
                      </a:lnTo>
                      <a:lnTo>
                        <a:pt x="25" y="193"/>
                      </a:lnTo>
                      <a:lnTo>
                        <a:pt x="22" y="193"/>
                      </a:lnTo>
                      <a:lnTo>
                        <a:pt x="19" y="193"/>
                      </a:lnTo>
                      <a:lnTo>
                        <a:pt x="16" y="193"/>
                      </a:lnTo>
                      <a:lnTo>
                        <a:pt x="13" y="193"/>
                      </a:lnTo>
                      <a:lnTo>
                        <a:pt x="11" y="192"/>
                      </a:lnTo>
                      <a:lnTo>
                        <a:pt x="9" y="191"/>
                      </a:lnTo>
                      <a:lnTo>
                        <a:pt x="6" y="191"/>
                      </a:lnTo>
                      <a:lnTo>
                        <a:pt x="5" y="188"/>
                      </a:lnTo>
                      <a:lnTo>
                        <a:pt x="2" y="187"/>
                      </a:lnTo>
                      <a:lnTo>
                        <a:pt x="1" y="186"/>
                      </a:lnTo>
                      <a:lnTo>
                        <a:pt x="0" y="185"/>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8" name="Freeform 27"/>
                <p:cNvSpPr>
                  <a:spLocks/>
                </p:cNvSpPr>
                <p:nvPr/>
              </p:nvSpPr>
              <p:spPr bwMode="auto">
                <a:xfrm>
                  <a:off x="2531" y="1676"/>
                  <a:ext cx="25" cy="193"/>
                </a:xfrm>
                <a:custGeom>
                  <a:avLst/>
                  <a:gdLst>
                    <a:gd name="T0" fmla="*/ 5 w 25"/>
                    <a:gd name="T1" fmla="*/ 193 h 193"/>
                    <a:gd name="T2" fmla="*/ 8 w 25"/>
                    <a:gd name="T3" fmla="*/ 193 h 193"/>
                    <a:gd name="T4" fmla="*/ 10 w 25"/>
                    <a:gd name="T5" fmla="*/ 193 h 193"/>
                    <a:gd name="T6" fmla="*/ 13 w 25"/>
                    <a:gd name="T7" fmla="*/ 192 h 193"/>
                    <a:gd name="T8" fmla="*/ 15 w 25"/>
                    <a:gd name="T9" fmla="*/ 192 h 193"/>
                    <a:gd name="T10" fmla="*/ 18 w 25"/>
                    <a:gd name="T11" fmla="*/ 190 h 193"/>
                    <a:gd name="T12" fmla="*/ 20 w 25"/>
                    <a:gd name="T13" fmla="*/ 189 h 193"/>
                    <a:gd name="T14" fmla="*/ 21 w 25"/>
                    <a:gd name="T15" fmla="*/ 188 h 193"/>
                    <a:gd name="T16" fmla="*/ 23 w 25"/>
                    <a:gd name="T17" fmla="*/ 187 h 193"/>
                    <a:gd name="T18" fmla="*/ 24 w 25"/>
                    <a:gd name="T19" fmla="*/ 185 h 193"/>
                    <a:gd name="T20" fmla="*/ 25 w 25"/>
                    <a:gd name="T21" fmla="*/ 183 h 193"/>
                    <a:gd name="T22" fmla="*/ 9 w 25"/>
                    <a:gd name="T23" fmla="*/ 1 h 193"/>
                    <a:gd name="T24" fmla="*/ 0 w 25"/>
                    <a:gd name="T25" fmla="*/ 0 h 193"/>
                    <a:gd name="T26" fmla="*/ 0 w 25"/>
                    <a:gd name="T27" fmla="*/ 193 h 193"/>
                    <a:gd name="T28" fmla="*/ 5 w 25"/>
                    <a:gd name="T29" fmla="*/ 193 h 1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93"/>
                    <a:gd name="T47" fmla="*/ 25 w 25"/>
                    <a:gd name="T48" fmla="*/ 193 h 1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93">
                      <a:moveTo>
                        <a:pt x="5" y="193"/>
                      </a:moveTo>
                      <a:lnTo>
                        <a:pt x="8" y="193"/>
                      </a:lnTo>
                      <a:lnTo>
                        <a:pt x="10" y="193"/>
                      </a:lnTo>
                      <a:lnTo>
                        <a:pt x="13" y="192"/>
                      </a:lnTo>
                      <a:lnTo>
                        <a:pt x="15" y="192"/>
                      </a:lnTo>
                      <a:lnTo>
                        <a:pt x="18" y="190"/>
                      </a:lnTo>
                      <a:lnTo>
                        <a:pt x="20" y="189"/>
                      </a:lnTo>
                      <a:lnTo>
                        <a:pt x="21" y="188"/>
                      </a:lnTo>
                      <a:lnTo>
                        <a:pt x="23" y="187"/>
                      </a:lnTo>
                      <a:lnTo>
                        <a:pt x="24" y="185"/>
                      </a:lnTo>
                      <a:lnTo>
                        <a:pt x="25" y="183"/>
                      </a:lnTo>
                      <a:lnTo>
                        <a:pt x="9" y="1"/>
                      </a:lnTo>
                      <a:lnTo>
                        <a:pt x="0" y="0"/>
                      </a:lnTo>
                      <a:lnTo>
                        <a:pt x="0" y="193"/>
                      </a:lnTo>
                      <a:lnTo>
                        <a:pt x="5" y="193"/>
                      </a:lnTo>
                      <a:close/>
                    </a:path>
                  </a:pathLst>
                </a:custGeom>
                <a:solidFill>
                  <a:srgbClr val="9966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9" name="Freeform 28"/>
                <p:cNvSpPr>
                  <a:spLocks/>
                </p:cNvSpPr>
                <p:nvPr/>
              </p:nvSpPr>
              <p:spPr bwMode="auto">
                <a:xfrm>
                  <a:off x="2509" y="1882"/>
                  <a:ext cx="139" cy="136"/>
                </a:xfrm>
                <a:custGeom>
                  <a:avLst/>
                  <a:gdLst>
                    <a:gd name="T0" fmla="*/ 139 w 139"/>
                    <a:gd name="T1" fmla="*/ 0 h 136"/>
                    <a:gd name="T2" fmla="*/ 0 w 139"/>
                    <a:gd name="T3" fmla="*/ 73 h 136"/>
                    <a:gd name="T4" fmla="*/ 0 w 139"/>
                    <a:gd name="T5" fmla="*/ 136 h 136"/>
                    <a:gd name="T6" fmla="*/ 139 w 139"/>
                    <a:gd name="T7" fmla="*/ 63 h 136"/>
                    <a:gd name="T8" fmla="*/ 139 w 139"/>
                    <a:gd name="T9" fmla="*/ 0 h 136"/>
                    <a:gd name="T10" fmla="*/ 0 60000 65536"/>
                    <a:gd name="T11" fmla="*/ 0 60000 65536"/>
                    <a:gd name="T12" fmla="*/ 0 60000 65536"/>
                    <a:gd name="T13" fmla="*/ 0 60000 65536"/>
                    <a:gd name="T14" fmla="*/ 0 60000 65536"/>
                    <a:gd name="T15" fmla="*/ 0 w 139"/>
                    <a:gd name="T16" fmla="*/ 0 h 136"/>
                    <a:gd name="T17" fmla="*/ 139 w 139"/>
                    <a:gd name="T18" fmla="*/ 136 h 136"/>
                  </a:gdLst>
                  <a:ahLst/>
                  <a:cxnLst>
                    <a:cxn ang="T10">
                      <a:pos x="T0" y="T1"/>
                    </a:cxn>
                    <a:cxn ang="T11">
                      <a:pos x="T2" y="T3"/>
                    </a:cxn>
                    <a:cxn ang="T12">
                      <a:pos x="T4" y="T5"/>
                    </a:cxn>
                    <a:cxn ang="T13">
                      <a:pos x="T6" y="T7"/>
                    </a:cxn>
                    <a:cxn ang="T14">
                      <a:pos x="T8" y="T9"/>
                    </a:cxn>
                  </a:cxnLst>
                  <a:rect l="T15" t="T16" r="T17" b="T18"/>
                  <a:pathLst>
                    <a:path w="139" h="136">
                      <a:moveTo>
                        <a:pt x="139" y="0"/>
                      </a:moveTo>
                      <a:lnTo>
                        <a:pt x="0" y="73"/>
                      </a:lnTo>
                      <a:lnTo>
                        <a:pt x="0" y="136"/>
                      </a:lnTo>
                      <a:lnTo>
                        <a:pt x="139" y="63"/>
                      </a:lnTo>
                      <a:lnTo>
                        <a:pt x="139" y="0"/>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0" name="Freeform 29"/>
                <p:cNvSpPr>
                  <a:spLocks/>
                </p:cNvSpPr>
                <p:nvPr/>
              </p:nvSpPr>
              <p:spPr bwMode="auto">
                <a:xfrm>
                  <a:off x="2342" y="1866"/>
                  <a:ext cx="167" cy="152"/>
                </a:xfrm>
                <a:custGeom>
                  <a:avLst/>
                  <a:gdLst>
                    <a:gd name="T0" fmla="*/ 0 w 167"/>
                    <a:gd name="T1" fmla="*/ 0 h 152"/>
                    <a:gd name="T2" fmla="*/ 167 w 167"/>
                    <a:gd name="T3" fmla="*/ 88 h 152"/>
                    <a:gd name="T4" fmla="*/ 167 w 167"/>
                    <a:gd name="T5" fmla="*/ 152 h 152"/>
                    <a:gd name="T6" fmla="*/ 0 w 167"/>
                    <a:gd name="T7" fmla="*/ 65 h 152"/>
                    <a:gd name="T8" fmla="*/ 0 w 167"/>
                    <a:gd name="T9" fmla="*/ 0 h 152"/>
                    <a:gd name="T10" fmla="*/ 0 60000 65536"/>
                    <a:gd name="T11" fmla="*/ 0 60000 65536"/>
                    <a:gd name="T12" fmla="*/ 0 60000 65536"/>
                    <a:gd name="T13" fmla="*/ 0 60000 65536"/>
                    <a:gd name="T14" fmla="*/ 0 60000 65536"/>
                    <a:gd name="T15" fmla="*/ 0 w 167"/>
                    <a:gd name="T16" fmla="*/ 0 h 152"/>
                    <a:gd name="T17" fmla="*/ 167 w 167"/>
                    <a:gd name="T18" fmla="*/ 152 h 152"/>
                  </a:gdLst>
                  <a:ahLst/>
                  <a:cxnLst>
                    <a:cxn ang="T10">
                      <a:pos x="T0" y="T1"/>
                    </a:cxn>
                    <a:cxn ang="T11">
                      <a:pos x="T2" y="T3"/>
                    </a:cxn>
                    <a:cxn ang="T12">
                      <a:pos x="T4" y="T5"/>
                    </a:cxn>
                    <a:cxn ang="T13">
                      <a:pos x="T6" y="T7"/>
                    </a:cxn>
                    <a:cxn ang="T14">
                      <a:pos x="T8" y="T9"/>
                    </a:cxn>
                  </a:cxnLst>
                  <a:rect l="T15" t="T16" r="T17" b="T18"/>
                  <a:pathLst>
                    <a:path w="167" h="152">
                      <a:moveTo>
                        <a:pt x="0" y="0"/>
                      </a:moveTo>
                      <a:lnTo>
                        <a:pt x="167" y="88"/>
                      </a:lnTo>
                      <a:lnTo>
                        <a:pt x="167" y="152"/>
                      </a:lnTo>
                      <a:lnTo>
                        <a:pt x="0" y="65"/>
                      </a:lnTo>
                      <a:lnTo>
                        <a:pt x="0" y="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1" name="Freeform 30"/>
                <p:cNvSpPr>
                  <a:spLocks/>
                </p:cNvSpPr>
                <p:nvPr/>
              </p:nvSpPr>
              <p:spPr bwMode="auto">
                <a:xfrm>
                  <a:off x="2342" y="1793"/>
                  <a:ext cx="306" cy="161"/>
                </a:xfrm>
                <a:custGeom>
                  <a:avLst/>
                  <a:gdLst>
                    <a:gd name="T0" fmla="*/ 306 w 306"/>
                    <a:gd name="T1" fmla="*/ 88 h 161"/>
                    <a:gd name="T2" fmla="*/ 167 w 306"/>
                    <a:gd name="T3" fmla="*/ 161 h 161"/>
                    <a:gd name="T4" fmla="*/ 0 w 306"/>
                    <a:gd name="T5" fmla="*/ 72 h 161"/>
                    <a:gd name="T6" fmla="*/ 138 w 306"/>
                    <a:gd name="T7" fmla="*/ 0 h 161"/>
                    <a:gd name="T8" fmla="*/ 306 w 306"/>
                    <a:gd name="T9" fmla="*/ 88 h 161"/>
                    <a:gd name="T10" fmla="*/ 0 60000 65536"/>
                    <a:gd name="T11" fmla="*/ 0 60000 65536"/>
                    <a:gd name="T12" fmla="*/ 0 60000 65536"/>
                    <a:gd name="T13" fmla="*/ 0 60000 65536"/>
                    <a:gd name="T14" fmla="*/ 0 60000 65536"/>
                    <a:gd name="T15" fmla="*/ 0 w 306"/>
                    <a:gd name="T16" fmla="*/ 0 h 161"/>
                    <a:gd name="T17" fmla="*/ 306 w 306"/>
                    <a:gd name="T18" fmla="*/ 161 h 161"/>
                  </a:gdLst>
                  <a:ahLst/>
                  <a:cxnLst>
                    <a:cxn ang="T10">
                      <a:pos x="T0" y="T1"/>
                    </a:cxn>
                    <a:cxn ang="T11">
                      <a:pos x="T2" y="T3"/>
                    </a:cxn>
                    <a:cxn ang="T12">
                      <a:pos x="T4" y="T5"/>
                    </a:cxn>
                    <a:cxn ang="T13">
                      <a:pos x="T6" y="T7"/>
                    </a:cxn>
                    <a:cxn ang="T14">
                      <a:pos x="T8" y="T9"/>
                    </a:cxn>
                  </a:cxnLst>
                  <a:rect l="T15" t="T16" r="T17" b="T18"/>
                  <a:pathLst>
                    <a:path w="306" h="161">
                      <a:moveTo>
                        <a:pt x="306" y="88"/>
                      </a:moveTo>
                      <a:lnTo>
                        <a:pt x="167" y="161"/>
                      </a:lnTo>
                      <a:lnTo>
                        <a:pt x="0" y="72"/>
                      </a:lnTo>
                      <a:lnTo>
                        <a:pt x="138" y="0"/>
                      </a:lnTo>
                      <a:lnTo>
                        <a:pt x="306" y="88"/>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2" name="Freeform 31"/>
                <p:cNvSpPr>
                  <a:spLocks/>
                </p:cNvSpPr>
                <p:nvPr/>
              </p:nvSpPr>
              <p:spPr bwMode="auto">
                <a:xfrm>
                  <a:off x="2403" y="1874"/>
                  <a:ext cx="44" cy="48"/>
                </a:xfrm>
                <a:custGeom>
                  <a:avLst/>
                  <a:gdLst>
                    <a:gd name="T0" fmla="*/ 44 w 44"/>
                    <a:gd name="T1" fmla="*/ 0 h 48"/>
                    <a:gd name="T2" fmla="*/ 44 w 44"/>
                    <a:gd name="T3" fmla="*/ 48 h 48"/>
                    <a:gd name="T4" fmla="*/ 0 w 44"/>
                    <a:gd name="T5" fmla="*/ 24 h 48"/>
                    <a:gd name="T6" fmla="*/ 44 w 44"/>
                    <a:gd name="T7" fmla="*/ 0 h 48"/>
                    <a:gd name="T8" fmla="*/ 0 60000 65536"/>
                    <a:gd name="T9" fmla="*/ 0 60000 65536"/>
                    <a:gd name="T10" fmla="*/ 0 60000 65536"/>
                    <a:gd name="T11" fmla="*/ 0 60000 65536"/>
                    <a:gd name="T12" fmla="*/ 0 w 44"/>
                    <a:gd name="T13" fmla="*/ 0 h 48"/>
                    <a:gd name="T14" fmla="*/ 44 w 44"/>
                    <a:gd name="T15" fmla="*/ 48 h 48"/>
                  </a:gdLst>
                  <a:ahLst/>
                  <a:cxnLst>
                    <a:cxn ang="T8">
                      <a:pos x="T0" y="T1"/>
                    </a:cxn>
                    <a:cxn ang="T9">
                      <a:pos x="T2" y="T3"/>
                    </a:cxn>
                    <a:cxn ang="T10">
                      <a:pos x="T4" y="T5"/>
                    </a:cxn>
                    <a:cxn ang="T11">
                      <a:pos x="T6" y="T7"/>
                    </a:cxn>
                  </a:cxnLst>
                  <a:rect l="T12" t="T13" r="T14" b="T15"/>
                  <a:pathLst>
                    <a:path w="44" h="48">
                      <a:moveTo>
                        <a:pt x="44" y="0"/>
                      </a:moveTo>
                      <a:lnTo>
                        <a:pt x="44" y="48"/>
                      </a:lnTo>
                      <a:lnTo>
                        <a:pt x="0" y="24"/>
                      </a:lnTo>
                      <a:lnTo>
                        <a:pt x="44"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3" name="Freeform 32"/>
                <p:cNvSpPr>
                  <a:spLocks/>
                </p:cNvSpPr>
                <p:nvPr/>
              </p:nvSpPr>
              <p:spPr bwMode="auto">
                <a:xfrm>
                  <a:off x="2519" y="1955"/>
                  <a:ext cx="24" cy="43"/>
                </a:xfrm>
                <a:custGeom>
                  <a:avLst/>
                  <a:gdLst>
                    <a:gd name="T0" fmla="*/ 24 w 24"/>
                    <a:gd name="T1" fmla="*/ 0 h 43"/>
                    <a:gd name="T2" fmla="*/ 0 w 24"/>
                    <a:gd name="T3" fmla="*/ 13 h 43"/>
                    <a:gd name="T4" fmla="*/ 0 w 24"/>
                    <a:gd name="T5" fmla="*/ 43 h 43"/>
                    <a:gd name="T6" fmla="*/ 24 w 24"/>
                    <a:gd name="T7" fmla="*/ 31 h 43"/>
                    <a:gd name="T8" fmla="*/ 24 w 24"/>
                    <a:gd name="T9" fmla="*/ 0 h 43"/>
                    <a:gd name="T10" fmla="*/ 0 60000 65536"/>
                    <a:gd name="T11" fmla="*/ 0 60000 65536"/>
                    <a:gd name="T12" fmla="*/ 0 60000 65536"/>
                    <a:gd name="T13" fmla="*/ 0 60000 65536"/>
                    <a:gd name="T14" fmla="*/ 0 60000 65536"/>
                    <a:gd name="T15" fmla="*/ 0 w 24"/>
                    <a:gd name="T16" fmla="*/ 0 h 43"/>
                    <a:gd name="T17" fmla="*/ 24 w 24"/>
                    <a:gd name="T18" fmla="*/ 43 h 43"/>
                  </a:gdLst>
                  <a:ahLst/>
                  <a:cxnLst>
                    <a:cxn ang="T10">
                      <a:pos x="T0" y="T1"/>
                    </a:cxn>
                    <a:cxn ang="T11">
                      <a:pos x="T2" y="T3"/>
                    </a:cxn>
                    <a:cxn ang="T12">
                      <a:pos x="T4" y="T5"/>
                    </a:cxn>
                    <a:cxn ang="T13">
                      <a:pos x="T6" y="T7"/>
                    </a:cxn>
                    <a:cxn ang="T14">
                      <a:pos x="T8" y="T9"/>
                    </a:cxn>
                  </a:cxnLst>
                  <a:rect l="T15" t="T16" r="T17" b="T18"/>
                  <a:pathLst>
                    <a:path w="24" h="43">
                      <a:moveTo>
                        <a:pt x="24" y="0"/>
                      </a:moveTo>
                      <a:lnTo>
                        <a:pt x="0" y="13"/>
                      </a:lnTo>
                      <a:lnTo>
                        <a:pt x="0" y="43"/>
                      </a:lnTo>
                      <a:lnTo>
                        <a:pt x="24" y="31"/>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4" name="Freeform 33"/>
                <p:cNvSpPr>
                  <a:spLocks/>
                </p:cNvSpPr>
                <p:nvPr/>
              </p:nvSpPr>
              <p:spPr bwMode="auto">
                <a:xfrm>
                  <a:off x="2357" y="1939"/>
                  <a:ext cx="80" cy="72"/>
                </a:xfrm>
                <a:custGeom>
                  <a:avLst/>
                  <a:gdLst>
                    <a:gd name="T0" fmla="*/ 0 w 80"/>
                    <a:gd name="T1" fmla="*/ 0 h 72"/>
                    <a:gd name="T2" fmla="*/ 80 w 80"/>
                    <a:gd name="T3" fmla="*/ 42 h 72"/>
                    <a:gd name="T4" fmla="*/ 80 w 80"/>
                    <a:gd name="T5" fmla="*/ 72 h 72"/>
                    <a:gd name="T6" fmla="*/ 0 w 80"/>
                    <a:gd name="T7" fmla="*/ 30 h 72"/>
                    <a:gd name="T8" fmla="*/ 0 w 80"/>
                    <a:gd name="T9" fmla="*/ 0 h 72"/>
                    <a:gd name="T10" fmla="*/ 0 60000 65536"/>
                    <a:gd name="T11" fmla="*/ 0 60000 65536"/>
                    <a:gd name="T12" fmla="*/ 0 60000 65536"/>
                    <a:gd name="T13" fmla="*/ 0 60000 65536"/>
                    <a:gd name="T14" fmla="*/ 0 60000 65536"/>
                    <a:gd name="T15" fmla="*/ 0 w 80"/>
                    <a:gd name="T16" fmla="*/ 0 h 72"/>
                    <a:gd name="T17" fmla="*/ 80 w 80"/>
                    <a:gd name="T18" fmla="*/ 72 h 72"/>
                  </a:gdLst>
                  <a:ahLst/>
                  <a:cxnLst>
                    <a:cxn ang="T10">
                      <a:pos x="T0" y="T1"/>
                    </a:cxn>
                    <a:cxn ang="T11">
                      <a:pos x="T2" y="T3"/>
                    </a:cxn>
                    <a:cxn ang="T12">
                      <a:pos x="T4" y="T5"/>
                    </a:cxn>
                    <a:cxn ang="T13">
                      <a:pos x="T6" y="T7"/>
                    </a:cxn>
                    <a:cxn ang="T14">
                      <a:pos x="T8" y="T9"/>
                    </a:cxn>
                  </a:cxnLst>
                  <a:rect l="T15" t="T16" r="T17" b="T18"/>
                  <a:pathLst>
                    <a:path w="80" h="72">
                      <a:moveTo>
                        <a:pt x="0" y="0"/>
                      </a:moveTo>
                      <a:lnTo>
                        <a:pt x="80" y="42"/>
                      </a:lnTo>
                      <a:lnTo>
                        <a:pt x="80" y="72"/>
                      </a:lnTo>
                      <a:lnTo>
                        <a:pt x="0" y="30"/>
                      </a:lnTo>
                      <a:lnTo>
                        <a:pt x="0" y="0"/>
                      </a:lnTo>
                      <a:close/>
                    </a:path>
                  </a:pathLst>
                </a:custGeom>
                <a:solidFill>
                  <a:srgbClr val="FF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5" name="Freeform 34"/>
                <p:cNvSpPr>
                  <a:spLocks/>
                </p:cNvSpPr>
                <p:nvPr/>
              </p:nvSpPr>
              <p:spPr bwMode="auto">
                <a:xfrm>
                  <a:off x="2437" y="1966"/>
                  <a:ext cx="30" cy="46"/>
                </a:xfrm>
                <a:custGeom>
                  <a:avLst/>
                  <a:gdLst>
                    <a:gd name="T0" fmla="*/ 30 w 30"/>
                    <a:gd name="T1" fmla="*/ 0 h 46"/>
                    <a:gd name="T2" fmla="*/ 0 w 30"/>
                    <a:gd name="T3" fmla="*/ 15 h 46"/>
                    <a:gd name="T4" fmla="*/ 0 w 30"/>
                    <a:gd name="T5" fmla="*/ 46 h 46"/>
                    <a:gd name="T6" fmla="*/ 30 w 30"/>
                    <a:gd name="T7" fmla="*/ 30 h 46"/>
                    <a:gd name="T8" fmla="*/ 30 w 30"/>
                    <a:gd name="T9" fmla="*/ 0 h 46"/>
                    <a:gd name="T10" fmla="*/ 0 60000 65536"/>
                    <a:gd name="T11" fmla="*/ 0 60000 65536"/>
                    <a:gd name="T12" fmla="*/ 0 60000 65536"/>
                    <a:gd name="T13" fmla="*/ 0 60000 65536"/>
                    <a:gd name="T14" fmla="*/ 0 60000 65536"/>
                    <a:gd name="T15" fmla="*/ 0 w 30"/>
                    <a:gd name="T16" fmla="*/ 0 h 46"/>
                    <a:gd name="T17" fmla="*/ 30 w 30"/>
                    <a:gd name="T18" fmla="*/ 46 h 46"/>
                  </a:gdLst>
                  <a:ahLst/>
                  <a:cxnLst>
                    <a:cxn ang="T10">
                      <a:pos x="T0" y="T1"/>
                    </a:cxn>
                    <a:cxn ang="T11">
                      <a:pos x="T2" y="T3"/>
                    </a:cxn>
                    <a:cxn ang="T12">
                      <a:pos x="T4" y="T5"/>
                    </a:cxn>
                    <a:cxn ang="T13">
                      <a:pos x="T6" y="T7"/>
                    </a:cxn>
                    <a:cxn ang="T14">
                      <a:pos x="T8" y="T9"/>
                    </a:cxn>
                  </a:cxnLst>
                  <a:rect l="T15" t="T16" r="T17" b="T18"/>
                  <a:pathLst>
                    <a:path w="30" h="46">
                      <a:moveTo>
                        <a:pt x="30" y="0"/>
                      </a:moveTo>
                      <a:lnTo>
                        <a:pt x="0" y="15"/>
                      </a:lnTo>
                      <a:lnTo>
                        <a:pt x="0" y="46"/>
                      </a:lnTo>
                      <a:lnTo>
                        <a:pt x="30" y="30"/>
                      </a:lnTo>
                      <a:lnTo>
                        <a:pt x="30" y="0"/>
                      </a:lnTo>
                      <a:close/>
                    </a:path>
                  </a:pathLst>
                </a:custGeom>
                <a:solidFill>
                  <a:srgbClr val="FF33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6" name="Freeform 35"/>
                <p:cNvSpPr>
                  <a:spLocks/>
                </p:cNvSpPr>
                <p:nvPr/>
              </p:nvSpPr>
              <p:spPr bwMode="auto">
                <a:xfrm>
                  <a:off x="2357" y="1924"/>
                  <a:ext cx="110" cy="57"/>
                </a:xfrm>
                <a:custGeom>
                  <a:avLst/>
                  <a:gdLst>
                    <a:gd name="T0" fmla="*/ 110 w 110"/>
                    <a:gd name="T1" fmla="*/ 42 h 57"/>
                    <a:gd name="T2" fmla="*/ 80 w 110"/>
                    <a:gd name="T3" fmla="*/ 57 h 57"/>
                    <a:gd name="T4" fmla="*/ 0 w 110"/>
                    <a:gd name="T5" fmla="*/ 15 h 57"/>
                    <a:gd name="T6" fmla="*/ 28 w 110"/>
                    <a:gd name="T7" fmla="*/ 0 h 57"/>
                    <a:gd name="T8" fmla="*/ 110 w 110"/>
                    <a:gd name="T9" fmla="*/ 42 h 57"/>
                    <a:gd name="T10" fmla="*/ 0 60000 65536"/>
                    <a:gd name="T11" fmla="*/ 0 60000 65536"/>
                    <a:gd name="T12" fmla="*/ 0 60000 65536"/>
                    <a:gd name="T13" fmla="*/ 0 60000 65536"/>
                    <a:gd name="T14" fmla="*/ 0 60000 65536"/>
                    <a:gd name="T15" fmla="*/ 0 w 110"/>
                    <a:gd name="T16" fmla="*/ 0 h 57"/>
                    <a:gd name="T17" fmla="*/ 110 w 110"/>
                    <a:gd name="T18" fmla="*/ 57 h 57"/>
                  </a:gdLst>
                  <a:ahLst/>
                  <a:cxnLst>
                    <a:cxn ang="T10">
                      <a:pos x="T0" y="T1"/>
                    </a:cxn>
                    <a:cxn ang="T11">
                      <a:pos x="T2" y="T3"/>
                    </a:cxn>
                    <a:cxn ang="T12">
                      <a:pos x="T4" y="T5"/>
                    </a:cxn>
                    <a:cxn ang="T13">
                      <a:pos x="T6" y="T7"/>
                    </a:cxn>
                    <a:cxn ang="T14">
                      <a:pos x="T8" y="T9"/>
                    </a:cxn>
                  </a:cxnLst>
                  <a:rect l="T15" t="T16" r="T17" b="T18"/>
                  <a:pathLst>
                    <a:path w="110" h="57">
                      <a:moveTo>
                        <a:pt x="110" y="42"/>
                      </a:moveTo>
                      <a:lnTo>
                        <a:pt x="80" y="57"/>
                      </a:lnTo>
                      <a:lnTo>
                        <a:pt x="0" y="15"/>
                      </a:lnTo>
                      <a:lnTo>
                        <a:pt x="28" y="0"/>
                      </a:lnTo>
                      <a:lnTo>
                        <a:pt x="110" y="42"/>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7" name="Freeform 36"/>
                <p:cNvSpPr>
                  <a:spLocks/>
                </p:cNvSpPr>
                <p:nvPr/>
              </p:nvSpPr>
              <p:spPr bwMode="auto">
                <a:xfrm>
                  <a:off x="2564" y="1932"/>
                  <a:ext cx="24" cy="44"/>
                </a:xfrm>
                <a:custGeom>
                  <a:avLst/>
                  <a:gdLst>
                    <a:gd name="T0" fmla="*/ 24 w 24"/>
                    <a:gd name="T1" fmla="*/ 0 h 44"/>
                    <a:gd name="T2" fmla="*/ 0 w 24"/>
                    <a:gd name="T3" fmla="*/ 12 h 44"/>
                    <a:gd name="T4" fmla="*/ 0 w 24"/>
                    <a:gd name="T5" fmla="*/ 44 h 44"/>
                    <a:gd name="T6" fmla="*/ 24 w 24"/>
                    <a:gd name="T7" fmla="*/ 32 h 44"/>
                    <a:gd name="T8" fmla="*/ 2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lnTo>
                        <a:pt x="0" y="12"/>
                      </a:lnTo>
                      <a:lnTo>
                        <a:pt x="0" y="44"/>
                      </a:lnTo>
                      <a:lnTo>
                        <a:pt x="24" y="32"/>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8" name="Freeform 37"/>
                <p:cNvSpPr>
                  <a:spLocks/>
                </p:cNvSpPr>
                <p:nvPr/>
              </p:nvSpPr>
              <p:spPr bwMode="auto">
                <a:xfrm>
                  <a:off x="2342" y="1840"/>
                  <a:ext cx="44" cy="49"/>
                </a:xfrm>
                <a:custGeom>
                  <a:avLst/>
                  <a:gdLst>
                    <a:gd name="T0" fmla="*/ 44 w 44"/>
                    <a:gd name="T1" fmla="*/ 0 h 49"/>
                    <a:gd name="T2" fmla="*/ 44 w 44"/>
                    <a:gd name="T3" fmla="*/ 49 h 49"/>
                    <a:gd name="T4" fmla="*/ 0 w 44"/>
                    <a:gd name="T5" fmla="*/ 25 h 49"/>
                    <a:gd name="T6" fmla="*/ 44 w 44"/>
                    <a:gd name="T7" fmla="*/ 0 h 49"/>
                    <a:gd name="T8" fmla="*/ 0 60000 65536"/>
                    <a:gd name="T9" fmla="*/ 0 60000 65536"/>
                    <a:gd name="T10" fmla="*/ 0 60000 65536"/>
                    <a:gd name="T11" fmla="*/ 0 60000 65536"/>
                    <a:gd name="T12" fmla="*/ 0 w 44"/>
                    <a:gd name="T13" fmla="*/ 0 h 49"/>
                    <a:gd name="T14" fmla="*/ 44 w 44"/>
                    <a:gd name="T15" fmla="*/ 49 h 49"/>
                  </a:gdLst>
                  <a:ahLst/>
                  <a:cxnLst>
                    <a:cxn ang="T8">
                      <a:pos x="T0" y="T1"/>
                    </a:cxn>
                    <a:cxn ang="T9">
                      <a:pos x="T2" y="T3"/>
                    </a:cxn>
                    <a:cxn ang="T10">
                      <a:pos x="T4" y="T5"/>
                    </a:cxn>
                    <a:cxn ang="T11">
                      <a:pos x="T6" y="T7"/>
                    </a:cxn>
                  </a:cxnLst>
                  <a:rect l="T12" t="T13" r="T14" b="T15"/>
                  <a:pathLst>
                    <a:path w="44" h="49">
                      <a:moveTo>
                        <a:pt x="44" y="0"/>
                      </a:moveTo>
                      <a:lnTo>
                        <a:pt x="44" y="49"/>
                      </a:lnTo>
                      <a:lnTo>
                        <a:pt x="0" y="25"/>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9" name="Freeform 38"/>
                <p:cNvSpPr>
                  <a:spLocks/>
                </p:cNvSpPr>
                <p:nvPr/>
              </p:nvSpPr>
              <p:spPr bwMode="auto">
                <a:xfrm>
                  <a:off x="2386" y="1769"/>
                  <a:ext cx="138" cy="120"/>
                </a:xfrm>
                <a:custGeom>
                  <a:avLst/>
                  <a:gdLst>
                    <a:gd name="T0" fmla="*/ 138 w 138"/>
                    <a:gd name="T1" fmla="*/ 48 h 120"/>
                    <a:gd name="T2" fmla="*/ 0 w 138"/>
                    <a:gd name="T3" fmla="*/ 120 h 120"/>
                    <a:gd name="T4" fmla="*/ 0 w 138"/>
                    <a:gd name="T5" fmla="*/ 71 h 120"/>
                    <a:gd name="T6" fmla="*/ 138 w 138"/>
                    <a:gd name="T7" fmla="*/ 0 h 120"/>
                    <a:gd name="T8" fmla="*/ 138 w 138"/>
                    <a:gd name="T9" fmla="*/ 48 h 120"/>
                    <a:gd name="T10" fmla="*/ 0 60000 65536"/>
                    <a:gd name="T11" fmla="*/ 0 60000 65536"/>
                    <a:gd name="T12" fmla="*/ 0 60000 65536"/>
                    <a:gd name="T13" fmla="*/ 0 60000 65536"/>
                    <a:gd name="T14" fmla="*/ 0 60000 65536"/>
                    <a:gd name="T15" fmla="*/ 0 w 138"/>
                    <a:gd name="T16" fmla="*/ 0 h 120"/>
                    <a:gd name="T17" fmla="*/ 138 w 138"/>
                    <a:gd name="T18" fmla="*/ 120 h 120"/>
                  </a:gdLst>
                  <a:ahLst/>
                  <a:cxnLst>
                    <a:cxn ang="T10">
                      <a:pos x="T0" y="T1"/>
                    </a:cxn>
                    <a:cxn ang="T11">
                      <a:pos x="T2" y="T3"/>
                    </a:cxn>
                    <a:cxn ang="T12">
                      <a:pos x="T4" y="T5"/>
                    </a:cxn>
                    <a:cxn ang="T13">
                      <a:pos x="T6" y="T7"/>
                    </a:cxn>
                    <a:cxn ang="T14">
                      <a:pos x="T8" y="T9"/>
                    </a:cxn>
                  </a:cxnLst>
                  <a:rect l="T15" t="T16" r="T17" b="T18"/>
                  <a:pathLst>
                    <a:path w="138" h="120">
                      <a:moveTo>
                        <a:pt x="138" y="48"/>
                      </a:moveTo>
                      <a:lnTo>
                        <a:pt x="0" y="120"/>
                      </a:lnTo>
                      <a:lnTo>
                        <a:pt x="0" y="71"/>
                      </a:lnTo>
                      <a:lnTo>
                        <a:pt x="138" y="0"/>
                      </a:lnTo>
                      <a:lnTo>
                        <a:pt x="138"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0" name="Freeform 39"/>
                <p:cNvSpPr>
                  <a:spLocks/>
                </p:cNvSpPr>
                <p:nvPr/>
              </p:nvSpPr>
              <p:spPr bwMode="auto">
                <a:xfrm>
                  <a:off x="2403" y="1874"/>
                  <a:ext cx="44" cy="48"/>
                </a:xfrm>
                <a:custGeom>
                  <a:avLst/>
                  <a:gdLst>
                    <a:gd name="T0" fmla="*/ 44 w 44"/>
                    <a:gd name="T1" fmla="*/ 0 h 48"/>
                    <a:gd name="T2" fmla="*/ 44 w 44"/>
                    <a:gd name="T3" fmla="*/ 48 h 48"/>
                    <a:gd name="T4" fmla="*/ 0 w 44"/>
                    <a:gd name="T5" fmla="*/ 24 h 48"/>
                    <a:gd name="T6" fmla="*/ 44 w 44"/>
                    <a:gd name="T7" fmla="*/ 0 h 48"/>
                    <a:gd name="T8" fmla="*/ 0 60000 65536"/>
                    <a:gd name="T9" fmla="*/ 0 60000 65536"/>
                    <a:gd name="T10" fmla="*/ 0 60000 65536"/>
                    <a:gd name="T11" fmla="*/ 0 60000 65536"/>
                    <a:gd name="T12" fmla="*/ 0 w 44"/>
                    <a:gd name="T13" fmla="*/ 0 h 48"/>
                    <a:gd name="T14" fmla="*/ 44 w 44"/>
                    <a:gd name="T15" fmla="*/ 48 h 48"/>
                  </a:gdLst>
                  <a:ahLst/>
                  <a:cxnLst>
                    <a:cxn ang="T8">
                      <a:pos x="T0" y="T1"/>
                    </a:cxn>
                    <a:cxn ang="T9">
                      <a:pos x="T2" y="T3"/>
                    </a:cxn>
                    <a:cxn ang="T10">
                      <a:pos x="T4" y="T5"/>
                    </a:cxn>
                    <a:cxn ang="T11">
                      <a:pos x="T6" y="T7"/>
                    </a:cxn>
                  </a:cxnLst>
                  <a:rect l="T12" t="T13" r="T14" b="T15"/>
                  <a:pathLst>
                    <a:path w="44" h="48">
                      <a:moveTo>
                        <a:pt x="44" y="0"/>
                      </a:moveTo>
                      <a:lnTo>
                        <a:pt x="44" y="48"/>
                      </a:lnTo>
                      <a:lnTo>
                        <a:pt x="0" y="24"/>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1" name="Freeform 40"/>
                <p:cNvSpPr>
                  <a:spLocks/>
                </p:cNvSpPr>
                <p:nvPr/>
              </p:nvSpPr>
              <p:spPr bwMode="auto">
                <a:xfrm>
                  <a:off x="2447" y="1801"/>
                  <a:ext cx="138" cy="120"/>
                </a:xfrm>
                <a:custGeom>
                  <a:avLst/>
                  <a:gdLst>
                    <a:gd name="T0" fmla="*/ 138 w 138"/>
                    <a:gd name="T1" fmla="*/ 48 h 120"/>
                    <a:gd name="T2" fmla="*/ 0 w 138"/>
                    <a:gd name="T3" fmla="*/ 120 h 120"/>
                    <a:gd name="T4" fmla="*/ 0 w 138"/>
                    <a:gd name="T5" fmla="*/ 73 h 120"/>
                    <a:gd name="T6" fmla="*/ 138 w 138"/>
                    <a:gd name="T7" fmla="*/ 0 h 120"/>
                    <a:gd name="T8" fmla="*/ 138 w 138"/>
                    <a:gd name="T9" fmla="*/ 48 h 120"/>
                    <a:gd name="T10" fmla="*/ 0 60000 65536"/>
                    <a:gd name="T11" fmla="*/ 0 60000 65536"/>
                    <a:gd name="T12" fmla="*/ 0 60000 65536"/>
                    <a:gd name="T13" fmla="*/ 0 60000 65536"/>
                    <a:gd name="T14" fmla="*/ 0 60000 65536"/>
                    <a:gd name="T15" fmla="*/ 0 w 138"/>
                    <a:gd name="T16" fmla="*/ 0 h 120"/>
                    <a:gd name="T17" fmla="*/ 138 w 138"/>
                    <a:gd name="T18" fmla="*/ 120 h 120"/>
                  </a:gdLst>
                  <a:ahLst/>
                  <a:cxnLst>
                    <a:cxn ang="T10">
                      <a:pos x="T0" y="T1"/>
                    </a:cxn>
                    <a:cxn ang="T11">
                      <a:pos x="T2" y="T3"/>
                    </a:cxn>
                    <a:cxn ang="T12">
                      <a:pos x="T4" y="T5"/>
                    </a:cxn>
                    <a:cxn ang="T13">
                      <a:pos x="T6" y="T7"/>
                    </a:cxn>
                    <a:cxn ang="T14">
                      <a:pos x="T8" y="T9"/>
                    </a:cxn>
                  </a:cxnLst>
                  <a:rect l="T15" t="T16" r="T17" b="T18"/>
                  <a:pathLst>
                    <a:path w="138" h="120">
                      <a:moveTo>
                        <a:pt x="138" y="48"/>
                      </a:moveTo>
                      <a:lnTo>
                        <a:pt x="0" y="120"/>
                      </a:lnTo>
                      <a:lnTo>
                        <a:pt x="0" y="73"/>
                      </a:lnTo>
                      <a:lnTo>
                        <a:pt x="138" y="0"/>
                      </a:lnTo>
                      <a:lnTo>
                        <a:pt x="138"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2" name="Freeform 41"/>
                <p:cNvSpPr>
                  <a:spLocks/>
                </p:cNvSpPr>
                <p:nvPr/>
              </p:nvSpPr>
              <p:spPr bwMode="auto">
                <a:xfrm>
                  <a:off x="2465" y="1906"/>
                  <a:ext cx="43" cy="48"/>
                </a:xfrm>
                <a:custGeom>
                  <a:avLst/>
                  <a:gdLst>
                    <a:gd name="T0" fmla="*/ 43 w 43"/>
                    <a:gd name="T1" fmla="*/ 0 h 48"/>
                    <a:gd name="T2" fmla="*/ 43 w 43"/>
                    <a:gd name="T3" fmla="*/ 48 h 48"/>
                    <a:gd name="T4" fmla="*/ 0 w 43"/>
                    <a:gd name="T5" fmla="*/ 25 h 48"/>
                    <a:gd name="T6" fmla="*/ 43 w 43"/>
                    <a:gd name="T7" fmla="*/ 0 h 48"/>
                    <a:gd name="T8" fmla="*/ 0 60000 65536"/>
                    <a:gd name="T9" fmla="*/ 0 60000 65536"/>
                    <a:gd name="T10" fmla="*/ 0 60000 65536"/>
                    <a:gd name="T11" fmla="*/ 0 60000 65536"/>
                    <a:gd name="T12" fmla="*/ 0 w 43"/>
                    <a:gd name="T13" fmla="*/ 0 h 48"/>
                    <a:gd name="T14" fmla="*/ 43 w 43"/>
                    <a:gd name="T15" fmla="*/ 48 h 48"/>
                  </a:gdLst>
                  <a:ahLst/>
                  <a:cxnLst>
                    <a:cxn ang="T8">
                      <a:pos x="T0" y="T1"/>
                    </a:cxn>
                    <a:cxn ang="T9">
                      <a:pos x="T2" y="T3"/>
                    </a:cxn>
                    <a:cxn ang="T10">
                      <a:pos x="T4" y="T5"/>
                    </a:cxn>
                    <a:cxn ang="T11">
                      <a:pos x="T6" y="T7"/>
                    </a:cxn>
                  </a:cxnLst>
                  <a:rect l="T12" t="T13" r="T14" b="T15"/>
                  <a:pathLst>
                    <a:path w="43" h="48">
                      <a:moveTo>
                        <a:pt x="43" y="0"/>
                      </a:moveTo>
                      <a:lnTo>
                        <a:pt x="43" y="48"/>
                      </a:lnTo>
                      <a:lnTo>
                        <a:pt x="0" y="25"/>
                      </a:lnTo>
                      <a:lnTo>
                        <a:pt x="43"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3" name="Freeform 42"/>
                <p:cNvSpPr>
                  <a:spLocks/>
                </p:cNvSpPr>
                <p:nvPr/>
              </p:nvSpPr>
              <p:spPr bwMode="auto">
                <a:xfrm>
                  <a:off x="2509" y="1834"/>
                  <a:ext cx="139" cy="120"/>
                </a:xfrm>
                <a:custGeom>
                  <a:avLst/>
                  <a:gdLst>
                    <a:gd name="T0" fmla="*/ 139 w 139"/>
                    <a:gd name="T1" fmla="*/ 47 h 120"/>
                    <a:gd name="T2" fmla="*/ 0 w 139"/>
                    <a:gd name="T3" fmla="*/ 120 h 120"/>
                    <a:gd name="T4" fmla="*/ 0 w 139"/>
                    <a:gd name="T5" fmla="*/ 73 h 120"/>
                    <a:gd name="T6" fmla="*/ 139 w 139"/>
                    <a:gd name="T7" fmla="*/ 0 h 120"/>
                    <a:gd name="T8" fmla="*/ 139 w 139"/>
                    <a:gd name="T9" fmla="*/ 47 h 120"/>
                    <a:gd name="T10" fmla="*/ 0 60000 65536"/>
                    <a:gd name="T11" fmla="*/ 0 60000 65536"/>
                    <a:gd name="T12" fmla="*/ 0 60000 65536"/>
                    <a:gd name="T13" fmla="*/ 0 60000 65536"/>
                    <a:gd name="T14" fmla="*/ 0 60000 65536"/>
                    <a:gd name="T15" fmla="*/ 0 w 139"/>
                    <a:gd name="T16" fmla="*/ 0 h 120"/>
                    <a:gd name="T17" fmla="*/ 139 w 139"/>
                    <a:gd name="T18" fmla="*/ 120 h 120"/>
                  </a:gdLst>
                  <a:ahLst/>
                  <a:cxnLst>
                    <a:cxn ang="T10">
                      <a:pos x="T0" y="T1"/>
                    </a:cxn>
                    <a:cxn ang="T11">
                      <a:pos x="T2" y="T3"/>
                    </a:cxn>
                    <a:cxn ang="T12">
                      <a:pos x="T4" y="T5"/>
                    </a:cxn>
                    <a:cxn ang="T13">
                      <a:pos x="T6" y="T7"/>
                    </a:cxn>
                    <a:cxn ang="T14">
                      <a:pos x="T8" y="T9"/>
                    </a:cxn>
                  </a:cxnLst>
                  <a:rect l="T15" t="T16" r="T17" b="T18"/>
                  <a:pathLst>
                    <a:path w="139" h="120">
                      <a:moveTo>
                        <a:pt x="139" y="47"/>
                      </a:moveTo>
                      <a:lnTo>
                        <a:pt x="0" y="120"/>
                      </a:lnTo>
                      <a:lnTo>
                        <a:pt x="0" y="73"/>
                      </a:lnTo>
                      <a:lnTo>
                        <a:pt x="139" y="0"/>
                      </a:lnTo>
                      <a:lnTo>
                        <a:pt x="139" y="47"/>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4" name="Freeform 43"/>
                <p:cNvSpPr>
                  <a:spLocks/>
                </p:cNvSpPr>
                <p:nvPr/>
              </p:nvSpPr>
              <p:spPr bwMode="auto">
                <a:xfrm>
                  <a:off x="2453" y="1809"/>
                  <a:ext cx="126" cy="105"/>
                </a:xfrm>
                <a:custGeom>
                  <a:avLst/>
                  <a:gdLst>
                    <a:gd name="T0" fmla="*/ 126 w 126"/>
                    <a:gd name="T1" fmla="*/ 39 h 105"/>
                    <a:gd name="T2" fmla="*/ 126 w 126"/>
                    <a:gd name="T3" fmla="*/ 0 h 105"/>
                    <a:gd name="T4" fmla="*/ 0 w 126"/>
                    <a:gd name="T5" fmla="*/ 66 h 105"/>
                    <a:gd name="T6" fmla="*/ 0 w 126"/>
                    <a:gd name="T7" fmla="*/ 105 h 105"/>
                    <a:gd name="T8" fmla="*/ 126 w 126"/>
                    <a:gd name="T9" fmla="*/ 39 h 105"/>
                    <a:gd name="T10" fmla="*/ 0 60000 65536"/>
                    <a:gd name="T11" fmla="*/ 0 60000 65536"/>
                    <a:gd name="T12" fmla="*/ 0 60000 65536"/>
                    <a:gd name="T13" fmla="*/ 0 60000 65536"/>
                    <a:gd name="T14" fmla="*/ 0 60000 65536"/>
                    <a:gd name="T15" fmla="*/ 0 w 126"/>
                    <a:gd name="T16" fmla="*/ 0 h 105"/>
                    <a:gd name="T17" fmla="*/ 126 w 126"/>
                    <a:gd name="T18" fmla="*/ 105 h 105"/>
                  </a:gdLst>
                  <a:ahLst/>
                  <a:cxnLst>
                    <a:cxn ang="T10">
                      <a:pos x="T0" y="T1"/>
                    </a:cxn>
                    <a:cxn ang="T11">
                      <a:pos x="T2" y="T3"/>
                    </a:cxn>
                    <a:cxn ang="T12">
                      <a:pos x="T4" y="T5"/>
                    </a:cxn>
                    <a:cxn ang="T13">
                      <a:pos x="T6" y="T7"/>
                    </a:cxn>
                    <a:cxn ang="T14">
                      <a:pos x="T8" y="T9"/>
                    </a:cxn>
                  </a:cxnLst>
                  <a:rect l="T15" t="T16" r="T17" b="T18"/>
                  <a:pathLst>
                    <a:path w="126" h="105">
                      <a:moveTo>
                        <a:pt x="126" y="39"/>
                      </a:moveTo>
                      <a:lnTo>
                        <a:pt x="126" y="0"/>
                      </a:lnTo>
                      <a:lnTo>
                        <a:pt x="0" y="66"/>
                      </a:lnTo>
                      <a:lnTo>
                        <a:pt x="0" y="105"/>
                      </a:lnTo>
                      <a:lnTo>
                        <a:pt x="126"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5" name="Line 44"/>
                <p:cNvSpPr>
                  <a:spLocks noChangeShapeType="1"/>
                </p:cNvSpPr>
                <p:nvPr/>
              </p:nvSpPr>
              <p:spPr bwMode="auto">
                <a:xfrm flipV="1">
                  <a:off x="2582" y="2027"/>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6" name="Freeform 45"/>
                <p:cNvSpPr>
                  <a:spLocks/>
                </p:cNvSpPr>
                <p:nvPr/>
              </p:nvSpPr>
              <p:spPr bwMode="auto">
                <a:xfrm>
                  <a:off x="2586" y="2029"/>
                  <a:ext cx="12" cy="11"/>
                </a:xfrm>
                <a:custGeom>
                  <a:avLst/>
                  <a:gdLst>
                    <a:gd name="T0" fmla="*/ 8 w 12"/>
                    <a:gd name="T1" fmla="*/ 11 h 11"/>
                    <a:gd name="T2" fmla="*/ 10 w 12"/>
                    <a:gd name="T3" fmla="*/ 10 h 11"/>
                    <a:gd name="T4" fmla="*/ 11 w 12"/>
                    <a:gd name="T5" fmla="*/ 10 h 11"/>
                    <a:gd name="T6" fmla="*/ 11 w 12"/>
                    <a:gd name="T7" fmla="*/ 9 h 11"/>
                    <a:gd name="T8" fmla="*/ 12 w 12"/>
                    <a:gd name="T9" fmla="*/ 8 h 11"/>
                    <a:gd name="T10" fmla="*/ 11 w 12"/>
                    <a:gd name="T11" fmla="*/ 5 h 11"/>
                    <a:gd name="T12" fmla="*/ 10 w 12"/>
                    <a:gd name="T13" fmla="*/ 4 h 11"/>
                    <a:gd name="T14" fmla="*/ 8 w 12"/>
                    <a:gd name="T15" fmla="*/ 2 h 11"/>
                    <a:gd name="T16" fmla="*/ 7 w 12"/>
                    <a:gd name="T17" fmla="*/ 2 h 11"/>
                    <a:gd name="T18" fmla="*/ 5 w 12"/>
                    <a:gd name="T19" fmla="*/ 0 h 11"/>
                    <a:gd name="T20" fmla="*/ 5 w 12"/>
                    <a:gd name="T21" fmla="*/ 0 h 11"/>
                    <a:gd name="T22" fmla="*/ 4 w 12"/>
                    <a:gd name="T23" fmla="*/ 2 h 11"/>
                    <a:gd name="T24" fmla="*/ 1 w 12"/>
                    <a:gd name="T25" fmla="*/ 2 h 11"/>
                    <a:gd name="T26" fmla="*/ 1 w 12"/>
                    <a:gd name="T27" fmla="*/ 3 h 11"/>
                    <a:gd name="T28" fmla="*/ 1 w 12"/>
                    <a:gd name="T29" fmla="*/ 3 h 11"/>
                    <a:gd name="T30" fmla="*/ 0 w 12"/>
                    <a:gd name="T31" fmla="*/ 5 h 11"/>
                    <a:gd name="T32" fmla="*/ 1 w 12"/>
                    <a:gd name="T33" fmla="*/ 7 h 11"/>
                    <a:gd name="T34" fmla="*/ 1 w 12"/>
                    <a:gd name="T35" fmla="*/ 8 h 11"/>
                    <a:gd name="T36" fmla="*/ 3 w 12"/>
                    <a:gd name="T37" fmla="*/ 10 h 11"/>
                    <a:gd name="T38" fmla="*/ 4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0" y="10"/>
                      </a:lnTo>
                      <a:lnTo>
                        <a:pt x="11" y="10"/>
                      </a:lnTo>
                      <a:lnTo>
                        <a:pt x="11" y="9"/>
                      </a:lnTo>
                      <a:lnTo>
                        <a:pt x="12" y="8"/>
                      </a:lnTo>
                      <a:lnTo>
                        <a:pt x="11" y="5"/>
                      </a:lnTo>
                      <a:lnTo>
                        <a:pt x="10" y="4"/>
                      </a:lnTo>
                      <a:lnTo>
                        <a:pt x="8" y="2"/>
                      </a:lnTo>
                      <a:lnTo>
                        <a:pt x="7" y="2"/>
                      </a:lnTo>
                      <a:lnTo>
                        <a:pt x="5" y="0"/>
                      </a:lnTo>
                      <a:lnTo>
                        <a:pt x="4" y="2"/>
                      </a:lnTo>
                      <a:lnTo>
                        <a:pt x="1" y="2"/>
                      </a:lnTo>
                      <a:lnTo>
                        <a:pt x="1" y="3"/>
                      </a:lnTo>
                      <a:lnTo>
                        <a:pt x="0" y="5"/>
                      </a:lnTo>
                      <a:lnTo>
                        <a:pt x="1" y="7"/>
                      </a:lnTo>
                      <a:lnTo>
                        <a:pt x="1" y="8"/>
                      </a:lnTo>
                      <a:lnTo>
                        <a:pt x="3" y="10"/>
                      </a:lnTo>
                      <a:lnTo>
                        <a:pt x="4"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7" name="Freeform 46"/>
                <p:cNvSpPr>
                  <a:spLocks/>
                </p:cNvSpPr>
                <p:nvPr/>
              </p:nvSpPr>
              <p:spPr bwMode="auto">
                <a:xfrm>
                  <a:off x="2586" y="2031"/>
                  <a:ext cx="12" cy="11"/>
                </a:xfrm>
                <a:custGeom>
                  <a:avLst/>
                  <a:gdLst>
                    <a:gd name="T0" fmla="*/ 1 w 12"/>
                    <a:gd name="T1" fmla="*/ 7 h 11"/>
                    <a:gd name="T2" fmla="*/ 1 w 12"/>
                    <a:gd name="T3" fmla="*/ 5 h 11"/>
                    <a:gd name="T4" fmla="*/ 0 w 12"/>
                    <a:gd name="T5" fmla="*/ 2 h 11"/>
                    <a:gd name="T6" fmla="*/ 1 w 12"/>
                    <a:gd name="T7" fmla="*/ 1 h 11"/>
                    <a:gd name="T8" fmla="*/ 1 w 12"/>
                    <a:gd name="T9" fmla="*/ 1 h 11"/>
                    <a:gd name="T10" fmla="*/ 1 w 12"/>
                    <a:gd name="T11" fmla="*/ 0 h 11"/>
                    <a:gd name="T12" fmla="*/ 4 w 12"/>
                    <a:gd name="T13" fmla="*/ 0 h 11"/>
                    <a:gd name="T14" fmla="*/ 5 w 12"/>
                    <a:gd name="T15" fmla="*/ 1 h 11"/>
                    <a:gd name="T16" fmla="*/ 8 w 12"/>
                    <a:gd name="T17" fmla="*/ 2 h 11"/>
                    <a:gd name="T18" fmla="*/ 11 w 12"/>
                    <a:gd name="T19" fmla="*/ 2 h 11"/>
                    <a:gd name="T20" fmla="*/ 11 w 12"/>
                    <a:gd name="T21" fmla="*/ 6 h 11"/>
                    <a:gd name="T22" fmla="*/ 12 w 12"/>
                    <a:gd name="T23" fmla="*/ 7 h 11"/>
                    <a:gd name="T24" fmla="*/ 11 w 12"/>
                    <a:gd name="T25" fmla="*/ 9 h 11"/>
                    <a:gd name="T26" fmla="*/ 8 w 12"/>
                    <a:gd name="T27" fmla="*/ 11 h 11"/>
                    <a:gd name="T28" fmla="*/ 5 w 12"/>
                    <a:gd name="T29" fmla="*/ 9 h 11"/>
                    <a:gd name="T30" fmla="*/ 4 w 12"/>
                    <a:gd name="T31" fmla="*/ 9 h 11"/>
                    <a:gd name="T32" fmla="*/ 1 w 12"/>
                    <a:gd name="T33" fmla="*/ 7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1"/>
                    <a:gd name="T53" fmla="*/ 12 w 12"/>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1">
                      <a:moveTo>
                        <a:pt x="1" y="7"/>
                      </a:moveTo>
                      <a:lnTo>
                        <a:pt x="1" y="5"/>
                      </a:lnTo>
                      <a:lnTo>
                        <a:pt x="0" y="2"/>
                      </a:lnTo>
                      <a:lnTo>
                        <a:pt x="1" y="1"/>
                      </a:lnTo>
                      <a:lnTo>
                        <a:pt x="1" y="0"/>
                      </a:lnTo>
                      <a:lnTo>
                        <a:pt x="4" y="0"/>
                      </a:lnTo>
                      <a:lnTo>
                        <a:pt x="5" y="1"/>
                      </a:lnTo>
                      <a:lnTo>
                        <a:pt x="8" y="2"/>
                      </a:lnTo>
                      <a:lnTo>
                        <a:pt x="11" y="2"/>
                      </a:lnTo>
                      <a:lnTo>
                        <a:pt x="11" y="6"/>
                      </a:lnTo>
                      <a:lnTo>
                        <a:pt x="12" y="7"/>
                      </a:lnTo>
                      <a:lnTo>
                        <a:pt x="11" y="9"/>
                      </a:lnTo>
                      <a:lnTo>
                        <a:pt x="8" y="11"/>
                      </a:lnTo>
                      <a:lnTo>
                        <a:pt x="5" y="9"/>
                      </a:lnTo>
                      <a:lnTo>
                        <a:pt x="4" y="9"/>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8" name="Freeform 47"/>
                <p:cNvSpPr>
                  <a:spLocks/>
                </p:cNvSpPr>
                <p:nvPr/>
              </p:nvSpPr>
              <p:spPr bwMode="auto">
                <a:xfrm>
                  <a:off x="2587" y="2032"/>
                  <a:ext cx="12" cy="11"/>
                </a:xfrm>
                <a:custGeom>
                  <a:avLst/>
                  <a:gdLst>
                    <a:gd name="T0" fmla="*/ 2 w 12"/>
                    <a:gd name="T1" fmla="*/ 6 h 11"/>
                    <a:gd name="T2" fmla="*/ 0 w 12"/>
                    <a:gd name="T3" fmla="*/ 5 h 11"/>
                    <a:gd name="T4" fmla="*/ 0 w 12"/>
                    <a:gd name="T5" fmla="*/ 1 h 11"/>
                    <a:gd name="T6" fmla="*/ 0 w 12"/>
                    <a:gd name="T7" fmla="*/ 0 h 11"/>
                    <a:gd name="T8" fmla="*/ 2 w 12"/>
                    <a:gd name="T9" fmla="*/ 0 h 11"/>
                    <a:gd name="T10" fmla="*/ 5 w 12"/>
                    <a:gd name="T11" fmla="*/ 0 h 11"/>
                    <a:gd name="T12" fmla="*/ 9 w 12"/>
                    <a:gd name="T13" fmla="*/ 2 h 11"/>
                    <a:gd name="T14" fmla="*/ 12 w 12"/>
                    <a:gd name="T15" fmla="*/ 6 h 11"/>
                    <a:gd name="T16" fmla="*/ 12 w 12"/>
                    <a:gd name="T17" fmla="*/ 10 h 11"/>
                    <a:gd name="T18" fmla="*/ 9 w 12"/>
                    <a:gd name="T19" fmla="*/ 10 h 11"/>
                    <a:gd name="T20" fmla="*/ 7 w 12"/>
                    <a:gd name="T21" fmla="*/ 11 h 11"/>
                    <a:gd name="T22" fmla="*/ 5 w 12"/>
                    <a:gd name="T23" fmla="*/ 10 h 11"/>
                    <a:gd name="T24" fmla="*/ 2 w 12"/>
                    <a:gd name="T25" fmla="*/ 6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2" y="6"/>
                      </a:moveTo>
                      <a:lnTo>
                        <a:pt x="0" y="5"/>
                      </a:lnTo>
                      <a:lnTo>
                        <a:pt x="0" y="1"/>
                      </a:lnTo>
                      <a:lnTo>
                        <a:pt x="0" y="0"/>
                      </a:lnTo>
                      <a:lnTo>
                        <a:pt x="2" y="0"/>
                      </a:lnTo>
                      <a:lnTo>
                        <a:pt x="5" y="0"/>
                      </a:lnTo>
                      <a:lnTo>
                        <a:pt x="9" y="2"/>
                      </a:lnTo>
                      <a:lnTo>
                        <a:pt x="12" y="6"/>
                      </a:lnTo>
                      <a:lnTo>
                        <a:pt x="12" y="10"/>
                      </a:lnTo>
                      <a:lnTo>
                        <a:pt x="9" y="10"/>
                      </a:lnTo>
                      <a:lnTo>
                        <a:pt x="7" y="11"/>
                      </a:lnTo>
                      <a:lnTo>
                        <a:pt x="5" y="10"/>
                      </a:lnTo>
                      <a:lnTo>
                        <a:pt x="2"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9" name="Freeform 48"/>
                <p:cNvSpPr>
                  <a:spLocks/>
                </p:cNvSpPr>
                <p:nvPr/>
              </p:nvSpPr>
              <p:spPr bwMode="auto">
                <a:xfrm>
                  <a:off x="2592" y="2033"/>
                  <a:ext cx="12" cy="11"/>
                </a:xfrm>
                <a:custGeom>
                  <a:avLst/>
                  <a:gdLst>
                    <a:gd name="T0" fmla="*/ 8 w 12"/>
                    <a:gd name="T1" fmla="*/ 11 h 11"/>
                    <a:gd name="T2" fmla="*/ 10 w 12"/>
                    <a:gd name="T3" fmla="*/ 10 h 11"/>
                    <a:gd name="T4" fmla="*/ 11 w 12"/>
                    <a:gd name="T5" fmla="*/ 9 h 11"/>
                    <a:gd name="T6" fmla="*/ 12 w 12"/>
                    <a:gd name="T7" fmla="*/ 9 h 11"/>
                    <a:gd name="T8" fmla="*/ 12 w 12"/>
                    <a:gd name="T9" fmla="*/ 6 h 11"/>
                    <a:gd name="T10" fmla="*/ 12 w 12"/>
                    <a:gd name="T11" fmla="*/ 5 h 11"/>
                    <a:gd name="T12" fmla="*/ 10 w 12"/>
                    <a:gd name="T13" fmla="*/ 3 h 11"/>
                    <a:gd name="T14" fmla="*/ 9 w 12"/>
                    <a:gd name="T15" fmla="*/ 1 h 11"/>
                    <a:gd name="T16" fmla="*/ 8 w 12"/>
                    <a:gd name="T17" fmla="*/ 0 h 11"/>
                    <a:gd name="T18" fmla="*/ 6 w 12"/>
                    <a:gd name="T19" fmla="*/ 0 h 11"/>
                    <a:gd name="T20" fmla="*/ 5 w 12"/>
                    <a:gd name="T21" fmla="*/ 0 h 11"/>
                    <a:gd name="T22" fmla="*/ 4 w 12"/>
                    <a:gd name="T23" fmla="*/ 0 h 11"/>
                    <a:gd name="T24" fmla="*/ 2 w 12"/>
                    <a:gd name="T25" fmla="*/ 1 h 11"/>
                    <a:gd name="T26" fmla="*/ 1 w 12"/>
                    <a:gd name="T27" fmla="*/ 1 h 11"/>
                    <a:gd name="T28" fmla="*/ 0 w 12"/>
                    <a:gd name="T29" fmla="*/ 3 h 11"/>
                    <a:gd name="T30" fmla="*/ 0 w 12"/>
                    <a:gd name="T31" fmla="*/ 4 h 11"/>
                    <a:gd name="T32" fmla="*/ 0 w 12"/>
                    <a:gd name="T33" fmla="*/ 5 h 11"/>
                    <a:gd name="T34" fmla="*/ 2 w 12"/>
                    <a:gd name="T35" fmla="*/ 7 h 11"/>
                    <a:gd name="T36" fmla="*/ 2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0" y="10"/>
                      </a:lnTo>
                      <a:lnTo>
                        <a:pt x="11" y="9"/>
                      </a:lnTo>
                      <a:lnTo>
                        <a:pt x="12" y="9"/>
                      </a:lnTo>
                      <a:lnTo>
                        <a:pt x="12" y="6"/>
                      </a:lnTo>
                      <a:lnTo>
                        <a:pt x="12" y="5"/>
                      </a:lnTo>
                      <a:lnTo>
                        <a:pt x="10" y="3"/>
                      </a:lnTo>
                      <a:lnTo>
                        <a:pt x="9" y="1"/>
                      </a:lnTo>
                      <a:lnTo>
                        <a:pt x="8" y="0"/>
                      </a:lnTo>
                      <a:lnTo>
                        <a:pt x="6" y="0"/>
                      </a:lnTo>
                      <a:lnTo>
                        <a:pt x="5" y="0"/>
                      </a:lnTo>
                      <a:lnTo>
                        <a:pt x="4" y="0"/>
                      </a:lnTo>
                      <a:lnTo>
                        <a:pt x="2" y="1"/>
                      </a:lnTo>
                      <a:lnTo>
                        <a:pt x="1" y="1"/>
                      </a:lnTo>
                      <a:lnTo>
                        <a:pt x="0" y="3"/>
                      </a:lnTo>
                      <a:lnTo>
                        <a:pt x="0" y="4"/>
                      </a:lnTo>
                      <a:lnTo>
                        <a:pt x="0" y="5"/>
                      </a:lnTo>
                      <a:lnTo>
                        <a:pt x="2" y="7"/>
                      </a:lnTo>
                      <a:lnTo>
                        <a:pt x="2"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0" name="Freeform 49"/>
                <p:cNvSpPr>
                  <a:spLocks/>
                </p:cNvSpPr>
                <p:nvPr/>
              </p:nvSpPr>
              <p:spPr bwMode="auto">
                <a:xfrm>
                  <a:off x="2592" y="2034"/>
                  <a:ext cx="12" cy="11"/>
                </a:xfrm>
                <a:custGeom>
                  <a:avLst/>
                  <a:gdLst>
                    <a:gd name="T0" fmla="*/ 2 w 12"/>
                    <a:gd name="T1" fmla="*/ 8 h 11"/>
                    <a:gd name="T2" fmla="*/ 0 w 12"/>
                    <a:gd name="T3" fmla="*/ 4 h 11"/>
                    <a:gd name="T4" fmla="*/ 0 w 12"/>
                    <a:gd name="T5" fmla="*/ 3 h 11"/>
                    <a:gd name="T6" fmla="*/ 0 w 12"/>
                    <a:gd name="T7" fmla="*/ 2 h 11"/>
                    <a:gd name="T8" fmla="*/ 1 w 12"/>
                    <a:gd name="T9" fmla="*/ 0 h 11"/>
                    <a:gd name="T10" fmla="*/ 2 w 12"/>
                    <a:gd name="T11" fmla="*/ 0 h 11"/>
                    <a:gd name="T12" fmla="*/ 3 w 12"/>
                    <a:gd name="T13" fmla="*/ 0 h 11"/>
                    <a:gd name="T14" fmla="*/ 5 w 12"/>
                    <a:gd name="T15" fmla="*/ 0 h 11"/>
                    <a:gd name="T16" fmla="*/ 8 w 12"/>
                    <a:gd name="T17" fmla="*/ 2 h 11"/>
                    <a:gd name="T18" fmla="*/ 10 w 12"/>
                    <a:gd name="T19" fmla="*/ 3 h 11"/>
                    <a:gd name="T20" fmla="*/ 12 w 12"/>
                    <a:gd name="T21" fmla="*/ 6 h 11"/>
                    <a:gd name="T22" fmla="*/ 12 w 12"/>
                    <a:gd name="T23" fmla="*/ 8 h 11"/>
                    <a:gd name="T24" fmla="*/ 12 w 12"/>
                    <a:gd name="T25" fmla="*/ 9 h 11"/>
                    <a:gd name="T26" fmla="*/ 11 w 12"/>
                    <a:gd name="T27" fmla="*/ 10 h 11"/>
                    <a:gd name="T28" fmla="*/ 10 w 12"/>
                    <a:gd name="T29" fmla="*/ 10 h 11"/>
                    <a:gd name="T30" fmla="*/ 8 w 12"/>
                    <a:gd name="T31" fmla="*/ 11 h 11"/>
                    <a:gd name="T32" fmla="*/ 6 w 12"/>
                    <a:gd name="T33" fmla="*/ 10 h 11"/>
                    <a:gd name="T34" fmla="*/ 3 w 12"/>
                    <a:gd name="T35" fmla="*/ 9 h 11"/>
                    <a:gd name="T36" fmla="*/ 2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8"/>
                      </a:moveTo>
                      <a:lnTo>
                        <a:pt x="0" y="4"/>
                      </a:lnTo>
                      <a:lnTo>
                        <a:pt x="0" y="3"/>
                      </a:lnTo>
                      <a:lnTo>
                        <a:pt x="0" y="2"/>
                      </a:lnTo>
                      <a:lnTo>
                        <a:pt x="1" y="0"/>
                      </a:lnTo>
                      <a:lnTo>
                        <a:pt x="2" y="0"/>
                      </a:lnTo>
                      <a:lnTo>
                        <a:pt x="3" y="0"/>
                      </a:lnTo>
                      <a:lnTo>
                        <a:pt x="5" y="0"/>
                      </a:lnTo>
                      <a:lnTo>
                        <a:pt x="8" y="2"/>
                      </a:lnTo>
                      <a:lnTo>
                        <a:pt x="10" y="3"/>
                      </a:lnTo>
                      <a:lnTo>
                        <a:pt x="12" y="6"/>
                      </a:lnTo>
                      <a:lnTo>
                        <a:pt x="12" y="8"/>
                      </a:lnTo>
                      <a:lnTo>
                        <a:pt x="12" y="9"/>
                      </a:lnTo>
                      <a:lnTo>
                        <a:pt x="11" y="10"/>
                      </a:lnTo>
                      <a:lnTo>
                        <a:pt x="10" y="10"/>
                      </a:lnTo>
                      <a:lnTo>
                        <a:pt x="8" y="11"/>
                      </a:lnTo>
                      <a:lnTo>
                        <a:pt x="6" y="10"/>
                      </a:lnTo>
                      <a:lnTo>
                        <a:pt x="3" y="9"/>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1" name="Freeform 50"/>
                <p:cNvSpPr>
                  <a:spLocks/>
                </p:cNvSpPr>
                <p:nvPr/>
              </p:nvSpPr>
              <p:spPr bwMode="auto">
                <a:xfrm>
                  <a:off x="2593" y="2037"/>
                  <a:ext cx="12" cy="10"/>
                </a:xfrm>
                <a:custGeom>
                  <a:avLst/>
                  <a:gdLst>
                    <a:gd name="T0" fmla="*/ 2 w 12"/>
                    <a:gd name="T1" fmla="*/ 7 h 10"/>
                    <a:gd name="T2" fmla="*/ 0 w 12"/>
                    <a:gd name="T3" fmla="*/ 3 h 10"/>
                    <a:gd name="T4" fmla="*/ 0 w 12"/>
                    <a:gd name="T5" fmla="*/ 2 h 10"/>
                    <a:gd name="T6" fmla="*/ 0 w 12"/>
                    <a:gd name="T7" fmla="*/ 1 h 10"/>
                    <a:gd name="T8" fmla="*/ 2 w 12"/>
                    <a:gd name="T9" fmla="*/ 0 h 10"/>
                    <a:gd name="T10" fmla="*/ 4 w 12"/>
                    <a:gd name="T11" fmla="*/ 0 h 10"/>
                    <a:gd name="T12" fmla="*/ 6 w 12"/>
                    <a:gd name="T13" fmla="*/ 0 h 10"/>
                    <a:gd name="T14" fmla="*/ 10 w 12"/>
                    <a:gd name="T15" fmla="*/ 2 h 10"/>
                    <a:gd name="T16" fmla="*/ 12 w 12"/>
                    <a:gd name="T17" fmla="*/ 6 h 10"/>
                    <a:gd name="T18" fmla="*/ 12 w 12"/>
                    <a:gd name="T19" fmla="*/ 7 h 10"/>
                    <a:gd name="T20" fmla="*/ 12 w 12"/>
                    <a:gd name="T21" fmla="*/ 8 h 10"/>
                    <a:gd name="T22" fmla="*/ 10 w 12"/>
                    <a:gd name="T23" fmla="*/ 10 h 10"/>
                    <a:gd name="T24" fmla="*/ 6 w 12"/>
                    <a:gd name="T25" fmla="*/ 10 h 10"/>
                    <a:gd name="T26" fmla="*/ 2 w 12"/>
                    <a:gd name="T27" fmla="*/ 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2" y="7"/>
                      </a:moveTo>
                      <a:lnTo>
                        <a:pt x="0" y="3"/>
                      </a:lnTo>
                      <a:lnTo>
                        <a:pt x="0" y="2"/>
                      </a:lnTo>
                      <a:lnTo>
                        <a:pt x="0" y="1"/>
                      </a:lnTo>
                      <a:lnTo>
                        <a:pt x="2" y="0"/>
                      </a:lnTo>
                      <a:lnTo>
                        <a:pt x="4" y="0"/>
                      </a:lnTo>
                      <a:lnTo>
                        <a:pt x="6" y="0"/>
                      </a:lnTo>
                      <a:lnTo>
                        <a:pt x="10" y="2"/>
                      </a:lnTo>
                      <a:lnTo>
                        <a:pt x="12" y="6"/>
                      </a:lnTo>
                      <a:lnTo>
                        <a:pt x="12" y="7"/>
                      </a:lnTo>
                      <a:lnTo>
                        <a:pt x="12" y="8"/>
                      </a:lnTo>
                      <a:lnTo>
                        <a:pt x="10" y="10"/>
                      </a:lnTo>
                      <a:lnTo>
                        <a:pt x="6"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2" name="Freeform 51"/>
                <p:cNvSpPr>
                  <a:spLocks/>
                </p:cNvSpPr>
                <p:nvPr/>
              </p:nvSpPr>
              <p:spPr bwMode="auto">
                <a:xfrm>
                  <a:off x="2582" y="2031"/>
                  <a:ext cx="12" cy="11"/>
                </a:xfrm>
                <a:custGeom>
                  <a:avLst/>
                  <a:gdLst>
                    <a:gd name="T0" fmla="*/ 8 w 12"/>
                    <a:gd name="T1" fmla="*/ 11 h 11"/>
                    <a:gd name="T2" fmla="*/ 10 w 12"/>
                    <a:gd name="T3" fmla="*/ 9 h 11"/>
                    <a:gd name="T4" fmla="*/ 11 w 12"/>
                    <a:gd name="T5" fmla="*/ 8 h 11"/>
                    <a:gd name="T6" fmla="*/ 11 w 12"/>
                    <a:gd name="T7" fmla="*/ 7 h 11"/>
                    <a:gd name="T8" fmla="*/ 12 w 12"/>
                    <a:gd name="T9" fmla="*/ 7 h 11"/>
                    <a:gd name="T10" fmla="*/ 11 w 12"/>
                    <a:gd name="T11" fmla="*/ 5 h 11"/>
                    <a:gd name="T12" fmla="*/ 10 w 12"/>
                    <a:gd name="T13" fmla="*/ 2 h 11"/>
                    <a:gd name="T14" fmla="*/ 8 w 12"/>
                    <a:gd name="T15" fmla="*/ 1 h 11"/>
                    <a:gd name="T16" fmla="*/ 7 w 12"/>
                    <a:gd name="T17" fmla="*/ 0 h 11"/>
                    <a:gd name="T18" fmla="*/ 5 w 12"/>
                    <a:gd name="T19" fmla="*/ 0 h 11"/>
                    <a:gd name="T20" fmla="*/ 5 w 12"/>
                    <a:gd name="T21" fmla="*/ 0 h 11"/>
                    <a:gd name="T22" fmla="*/ 2 w 12"/>
                    <a:gd name="T23" fmla="*/ 1 h 11"/>
                    <a:gd name="T24" fmla="*/ 1 w 12"/>
                    <a:gd name="T25" fmla="*/ 2 h 11"/>
                    <a:gd name="T26" fmla="*/ 0 w 12"/>
                    <a:gd name="T27" fmla="*/ 3 h 11"/>
                    <a:gd name="T28" fmla="*/ 1 w 12"/>
                    <a:gd name="T29" fmla="*/ 6 h 11"/>
                    <a:gd name="T30" fmla="*/ 2 w 12"/>
                    <a:gd name="T31" fmla="*/ 7 h 11"/>
                    <a:gd name="T32" fmla="*/ 3 w 12"/>
                    <a:gd name="T33" fmla="*/ 9 h 11"/>
                    <a:gd name="T34" fmla="*/ 5 w 12"/>
                    <a:gd name="T35" fmla="*/ 11 h 11"/>
                    <a:gd name="T36" fmla="*/ 5 w 12"/>
                    <a:gd name="T37" fmla="*/ 11 h 11"/>
                    <a:gd name="T38" fmla="*/ 7 w 12"/>
                    <a:gd name="T39" fmla="*/ 11 h 11"/>
                    <a:gd name="T40" fmla="*/ 8 w 12"/>
                    <a:gd name="T41" fmla="*/ 11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1"/>
                    <a:gd name="T65" fmla="*/ 12 w 12"/>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1">
                      <a:moveTo>
                        <a:pt x="8" y="11"/>
                      </a:moveTo>
                      <a:lnTo>
                        <a:pt x="10" y="9"/>
                      </a:lnTo>
                      <a:lnTo>
                        <a:pt x="11" y="8"/>
                      </a:lnTo>
                      <a:lnTo>
                        <a:pt x="11" y="7"/>
                      </a:lnTo>
                      <a:lnTo>
                        <a:pt x="12" y="7"/>
                      </a:lnTo>
                      <a:lnTo>
                        <a:pt x="11" y="5"/>
                      </a:lnTo>
                      <a:lnTo>
                        <a:pt x="10" y="2"/>
                      </a:lnTo>
                      <a:lnTo>
                        <a:pt x="8" y="1"/>
                      </a:lnTo>
                      <a:lnTo>
                        <a:pt x="7" y="0"/>
                      </a:lnTo>
                      <a:lnTo>
                        <a:pt x="5" y="0"/>
                      </a:lnTo>
                      <a:lnTo>
                        <a:pt x="2" y="1"/>
                      </a:lnTo>
                      <a:lnTo>
                        <a:pt x="1" y="2"/>
                      </a:lnTo>
                      <a:lnTo>
                        <a:pt x="0" y="3"/>
                      </a:lnTo>
                      <a:lnTo>
                        <a:pt x="1" y="6"/>
                      </a:lnTo>
                      <a:lnTo>
                        <a:pt x="2" y="7"/>
                      </a:lnTo>
                      <a:lnTo>
                        <a:pt x="3" y="9"/>
                      </a:lnTo>
                      <a:lnTo>
                        <a:pt x="5"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3" name="Freeform 52"/>
                <p:cNvSpPr>
                  <a:spLocks/>
                </p:cNvSpPr>
                <p:nvPr/>
              </p:nvSpPr>
              <p:spPr bwMode="auto">
                <a:xfrm>
                  <a:off x="2590" y="2034"/>
                  <a:ext cx="12" cy="11"/>
                </a:xfrm>
                <a:custGeom>
                  <a:avLst/>
                  <a:gdLst>
                    <a:gd name="T0" fmla="*/ 8 w 12"/>
                    <a:gd name="T1" fmla="*/ 11 h 11"/>
                    <a:gd name="T2" fmla="*/ 11 w 12"/>
                    <a:gd name="T3" fmla="*/ 10 h 11"/>
                    <a:gd name="T4" fmla="*/ 11 w 12"/>
                    <a:gd name="T5" fmla="*/ 10 h 11"/>
                    <a:gd name="T6" fmla="*/ 12 w 12"/>
                    <a:gd name="T7" fmla="*/ 9 h 11"/>
                    <a:gd name="T8" fmla="*/ 12 w 12"/>
                    <a:gd name="T9" fmla="*/ 8 h 11"/>
                    <a:gd name="T10" fmla="*/ 12 w 12"/>
                    <a:gd name="T11" fmla="*/ 5 h 11"/>
                    <a:gd name="T12" fmla="*/ 11 w 12"/>
                    <a:gd name="T13" fmla="*/ 3 h 11"/>
                    <a:gd name="T14" fmla="*/ 9 w 12"/>
                    <a:gd name="T15" fmla="*/ 2 h 11"/>
                    <a:gd name="T16" fmla="*/ 8 w 12"/>
                    <a:gd name="T17" fmla="*/ 0 h 11"/>
                    <a:gd name="T18" fmla="*/ 6 w 12"/>
                    <a:gd name="T19" fmla="*/ 0 h 11"/>
                    <a:gd name="T20" fmla="*/ 5 w 12"/>
                    <a:gd name="T21" fmla="*/ 0 h 11"/>
                    <a:gd name="T22" fmla="*/ 4 w 12"/>
                    <a:gd name="T23" fmla="*/ 0 h 11"/>
                    <a:gd name="T24" fmla="*/ 2 w 12"/>
                    <a:gd name="T25" fmla="*/ 2 h 11"/>
                    <a:gd name="T26" fmla="*/ 1 w 12"/>
                    <a:gd name="T27" fmla="*/ 3 h 11"/>
                    <a:gd name="T28" fmla="*/ 0 w 12"/>
                    <a:gd name="T29" fmla="*/ 3 h 11"/>
                    <a:gd name="T30" fmla="*/ 0 w 12"/>
                    <a:gd name="T31" fmla="*/ 4 h 11"/>
                    <a:gd name="T32" fmla="*/ 0 w 12"/>
                    <a:gd name="T33" fmla="*/ 6 h 11"/>
                    <a:gd name="T34" fmla="*/ 2 w 12"/>
                    <a:gd name="T35" fmla="*/ 8 h 11"/>
                    <a:gd name="T36" fmla="*/ 2 w 12"/>
                    <a:gd name="T37" fmla="*/ 10 h 11"/>
                    <a:gd name="T38" fmla="*/ 4 w 12"/>
                    <a:gd name="T39" fmla="*/ 11 h 11"/>
                    <a:gd name="T40" fmla="*/ 7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1" y="10"/>
                      </a:lnTo>
                      <a:lnTo>
                        <a:pt x="12" y="9"/>
                      </a:lnTo>
                      <a:lnTo>
                        <a:pt x="12" y="8"/>
                      </a:lnTo>
                      <a:lnTo>
                        <a:pt x="12" y="5"/>
                      </a:lnTo>
                      <a:lnTo>
                        <a:pt x="11" y="3"/>
                      </a:lnTo>
                      <a:lnTo>
                        <a:pt x="9" y="2"/>
                      </a:lnTo>
                      <a:lnTo>
                        <a:pt x="8" y="0"/>
                      </a:lnTo>
                      <a:lnTo>
                        <a:pt x="6" y="0"/>
                      </a:lnTo>
                      <a:lnTo>
                        <a:pt x="5" y="0"/>
                      </a:lnTo>
                      <a:lnTo>
                        <a:pt x="4" y="0"/>
                      </a:lnTo>
                      <a:lnTo>
                        <a:pt x="2" y="2"/>
                      </a:lnTo>
                      <a:lnTo>
                        <a:pt x="1" y="3"/>
                      </a:lnTo>
                      <a:lnTo>
                        <a:pt x="0" y="3"/>
                      </a:lnTo>
                      <a:lnTo>
                        <a:pt x="0" y="4"/>
                      </a:lnTo>
                      <a:lnTo>
                        <a:pt x="0" y="6"/>
                      </a:lnTo>
                      <a:lnTo>
                        <a:pt x="2" y="8"/>
                      </a:lnTo>
                      <a:lnTo>
                        <a:pt x="2" y="10"/>
                      </a:lnTo>
                      <a:lnTo>
                        <a:pt x="4"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4" name="Freeform 53"/>
                <p:cNvSpPr>
                  <a:spLocks/>
                </p:cNvSpPr>
                <p:nvPr/>
              </p:nvSpPr>
              <p:spPr bwMode="auto">
                <a:xfrm>
                  <a:off x="2591" y="2006"/>
                  <a:ext cx="17" cy="28"/>
                </a:xfrm>
                <a:custGeom>
                  <a:avLst/>
                  <a:gdLst>
                    <a:gd name="T0" fmla="*/ 0 w 17"/>
                    <a:gd name="T1" fmla="*/ 10 h 28"/>
                    <a:gd name="T2" fmla="*/ 17 w 17"/>
                    <a:gd name="T3" fmla="*/ 0 h 28"/>
                    <a:gd name="T4" fmla="*/ 17 w 17"/>
                    <a:gd name="T5" fmla="*/ 18 h 28"/>
                    <a:gd name="T6" fmla="*/ 0 w 17"/>
                    <a:gd name="T7" fmla="*/ 28 h 28"/>
                    <a:gd name="T8" fmla="*/ 0 w 17"/>
                    <a:gd name="T9" fmla="*/ 10 h 28"/>
                    <a:gd name="T10" fmla="*/ 0 60000 65536"/>
                    <a:gd name="T11" fmla="*/ 0 60000 65536"/>
                    <a:gd name="T12" fmla="*/ 0 60000 65536"/>
                    <a:gd name="T13" fmla="*/ 0 60000 65536"/>
                    <a:gd name="T14" fmla="*/ 0 60000 65536"/>
                    <a:gd name="T15" fmla="*/ 0 w 17"/>
                    <a:gd name="T16" fmla="*/ 0 h 28"/>
                    <a:gd name="T17" fmla="*/ 17 w 17"/>
                    <a:gd name="T18" fmla="*/ 28 h 28"/>
                  </a:gdLst>
                  <a:ahLst/>
                  <a:cxnLst>
                    <a:cxn ang="T10">
                      <a:pos x="T0" y="T1"/>
                    </a:cxn>
                    <a:cxn ang="T11">
                      <a:pos x="T2" y="T3"/>
                    </a:cxn>
                    <a:cxn ang="T12">
                      <a:pos x="T4" y="T5"/>
                    </a:cxn>
                    <a:cxn ang="T13">
                      <a:pos x="T6" y="T7"/>
                    </a:cxn>
                    <a:cxn ang="T14">
                      <a:pos x="T8" y="T9"/>
                    </a:cxn>
                  </a:cxnLst>
                  <a:rect l="T15" t="T16" r="T17" b="T18"/>
                  <a:pathLst>
                    <a:path w="17" h="28">
                      <a:moveTo>
                        <a:pt x="0" y="10"/>
                      </a:moveTo>
                      <a:lnTo>
                        <a:pt x="17" y="0"/>
                      </a:lnTo>
                      <a:lnTo>
                        <a:pt x="17" y="18"/>
                      </a:lnTo>
                      <a:lnTo>
                        <a:pt x="0" y="28"/>
                      </a:lnTo>
                      <a:lnTo>
                        <a:pt x="0" y="10"/>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5" name="Freeform 54"/>
                <p:cNvSpPr>
                  <a:spLocks/>
                </p:cNvSpPr>
                <p:nvPr/>
              </p:nvSpPr>
              <p:spPr bwMode="auto">
                <a:xfrm>
                  <a:off x="2524" y="1971"/>
                  <a:ext cx="84" cy="44"/>
                </a:xfrm>
                <a:custGeom>
                  <a:avLst/>
                  <a:gdLst>
                    <a:gd name="T0" fmla="*/ 0 w 84"/>
                    <a:gd name="T1" fmla="*/ 9 h 44"/>
                    <a:gd name="T2" fmla="*/ 17 w 84"/>
                    <a:gd name="T3" fmla="*/ 0 h 44"/>
                    <a:gd name="T4" fmla="*/ 84 w 84"/>
                    <a:gd name="T5" fmla="*/ 35 h 44"/>
                    <a:gd name="T6" fmla="*/ 67 w 84"/>
                    <a:gd name="T7" fmla="*/ 44 h 44"/>
                    <a:gd name="T8" fmla="*/ 0 w 84"/>
                    <a:gd name="T9" fmla="*/ 9 h 44"/>
                    <a:gd name="T10" fmla="*/ 0 60000 65536"/>
                    <a:gd name="T11" fmla="*/ 0 60000 65536"/>
                    <a:gd name="T12" fmla="*/ 0 60000 65536"/>
                    <a:gd name="T13" fmla="*/ 0 60000 65536"/>
                    <a:gd name="T14" fmla="*/ 0 60000 65536"/>
                    <a:gd name="T15" fmla="*/ 0 w 84"/>
                    <a:gd name="T16" fmla="*/ 0 h 44"/>
                    <a:gd name="T17" fmla="*/ 84 w 84"/>
                    <a:gd name="T18" fmla="*/ 44 h 44"/>
                  </a:gdLst>
                  <a:ahLst/>
                  <a:cxnLst>
                    <a:cxn ang="T10">
                      <a:pos x="T0" y="T1"/>
                    </a:cxn>
                    <a:cxn ang="T11">
                      <a:pos x="T2" y="T3"/>
                    </a:cxn>
                    <a:cxn ang="T12">
                      <a:pos x="T4" y="T5"/>
                    </a:cxn>
                    <a:cxn ang="T13">
                      <a:pos x="T6" y="T7"/>
                    </a:cxn>
                    <a:cxn ang="T14">
                      <a:pos x="T8" y="T9"/>
                    </a:cxn>
                  </a:cxnLst>
                  <a:rect l="T15" t="T16" r="T17" b="T18"/>
                  <a:pathLst>
                    <a:path w="84" h="44">
                      <a:moveTo>
                        <a:pt x="0" y="9"/>
                      </a:moveTo>
                      <a:lnTo>
                        <a:pt x="17" y="0"/>
                      </a:lnTo>
                      <a:lnTo>
                        <a:pt x="84" y="35"/>
                      </a:lnTo>
                      <a:lnTo>
                        <a:pt x="67" y="44"/>
                      </a:lnTo>
                      <a:lnTo>
                        <a:pt x="0" y="9"/>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6" name="Freeform 55"/>
                <p:cNvSpPr>
                  <a:spLocks/>
                </p:cNvSpPr>
                <p:nvPr/>
              </p:nvSpPr>
              <p:spPr bwMode="auto">
                <a:xfrm>
                  <a:off x="2524" y="1981"/>
                  <a:ext cx="67" cy="53"/>
                </a:xfrm>
                <a:custGeom>
                  <a:avLst/>
                  <a:gdLst>
                    <a:gd name="T0" fmla="*/ 0 w 67"/>
                    <a:gd name="T1" fmla="*/ 0 h 53"/>
                    <a:gd name="T2" fmla="*/ 67 w 67"/>
                    <a:gd name="T3" fmla="*/ 35 h 53"/>
                    <a:gd name="T4" fmla="*/ 67 w 67"/>
                    <a:gd name="T5" fmla="*/ 53 h 53"/>
                    <a:gd name="T6" fmla="*/ 0 w 67"/>
                    <a:gd name="T7" fmla="*/ 17 h 53"/>
                    <a:gd name="T8" fmla="*/ 0 w 67"/>
                    <a:gd name="T9" fmla="*/ 0 h 53"/>
                    <a:gd name="T10" fmla="*/ 0 60000 65536"/>
                    <a:gd name="T11" fmla="*/ 0 60000 65536"/>
                    <a:gd name="T12" fmla="*/ 0 60000 65536"/>
                    <a:gd name="T13" fmla="*/ 0 60000 65536"/>
                    <a:gd name="T14" fmla="*/ 0 60000 65536"/>
                    <a:gd name="T15" fmla="*/ 0 w 67"/>
                    <a:gd name="T16" fmla="*/ 0 h 53"/>
                    <a:gd name="T17" fmla="*/ 67 w 67"/>
                    <a:gd name="T18" fmla="*/ 53 h 53"/>
                  </a:gdLst>
                  <a:ahLst/>
                  <a:cxnLst>
                    <a:cxn ang="T10">
                      <a:pos x="T0" y="T1"/>
                    </a:cxn>
                    <a:cxn ang="T11">
                      <a:pos x="T2" y="T3"/>
                    </a:cxn>
                    <a:cxn ang="T12">
                      <a:pos x="T4" y="T5"/>
                    </a:cxn>
                    <a:cxn ang="T13">
                      <a:pos x="T6" y="T7"/>
                    </a:cxn>
                    <a:cxn ang="T14">
                      <a:pos x="T8" y="T9"/>
                    </a:cxn>
                  </a:cxnLst>
                  <a:rect l="T15" t="T16" r="T17" b="T18"/>
                  <a:pathLst>
                    <a:path w="67" h="53">
                      <a:moveTo>
                        <a:pt x="0" y="0"/>
                      </a:moveTo>
                      <a:lnTo>
                        <a:pt x="67" y="35"/>
                      </a:lnTo>
                      <a:lnTo>
                        <a:pt x="67" y="53"/>
                      </a:lnTo>
                      <a:lnTo>
                        <a:pt x="0" y="17"/>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7" name="Freeform 56"/>
                <p:cNvSpPr>
                  <a:spLocks/>
                </p:cNvSpPr>
                <p:nvPr/>
              </p:nvSpPr>
              <p:spPr bwMode="auto">
                <a:xfrm>
                  <a:off x="2596" y="2016"/>
                  <a:ext cx="25" cy="12"/>
                </a:xfrm>
                <a:custGeom>
                  <a:avLst/>
                  <a:gdLst>
                    <a:gd name="T0" fmla="*/ 16 w 25"/>
                    <a:gd name="T1" fmla="*/ 0 h 12"/>
                    <a:gd name="T2" fmla="*/ 25 w 25"/>
                    <a:gd name="T3" fmla="*/ 3 h 12"/>
                    <a:gd name="T4" fmla="*/ 9 w 25"/>
                    <a:gd name="T5" fmla="*/ 12 h 12"/>
                    <a:gd name="T6" fmla="*/ 0 w 25"/>
                    <a:gd name="T7" fmla="*/ 8 h 12"/>
                    <a:gd name="T8" fmla="*/ 16 w 25"/>
                    <a:gd name="T9" fmla="*/ 0 h 12"/>
                    <a:gd name="T10" fmla="*/ 0 60000 65536"/>
                    <a:gd name="T11" fmla="*/ 0 60000 65536"/>
                    <a:gd name="T12" fmla="*/ 0 60000 65536"/>
                    <a:gd name="T13" fmla="*/ 0 60000 65536"/>
                    <a:gd name="T14" fmla="*/ 0 60000 65536"/>
                    <a:gd name="T15" fmla="*/ 0 w 25"/>
                    <a:gd name="T16" fmla="*/ 0 h 12"/>
                    <a:gd name="T17" fmla="*/ 25 w 25"/>
                    <a:gd name="T18" fmla="*/ 12 h 12"/>
                  </a:gdLst>
                  <a:ahLst/>
                  <a:cxnLst>
                    <a:cxn ang="T10">
                      <a:pos x="T0" y="T1"/>
                    </a:cxn>
                    <a:cxn ang="T11">
                      <a:pos x="T2" y="T3"/>
                    </a:cxn>
                    <a:cxn ang="T12">
                      <a:pos x="T4" y="T5"/>
                    </a:cxn>
                    <a:cxn ang="T13">
                      <a:pos x="T6" y="T7"/>
                    </a:cxn>
                    <a:cxn ang="T14">
                      <a:pos x="T8" y="T9"/>
                    </a:cxn>
                  </a:cxnLst>
                  <a:rect l="T15" t="T16" r="T17" b="T18"/>
                  <a:pathLst>
                    <a:path w="25" h="12">
                      <a:moveTo>
                        <a:pt x="16" y="0"/>
                      </a:moveTo>
                      <a:lnTo>
                        <a:pt x="25" y="3"/>
                      </a:lnTo>
                      <a:lnTo>
                        <a:pt x="9" y="12"/>
                      </a:lnTo>
                      <a:lnTo>
                        <a:pt x="0" y="8"/>
                      </a:lnTo>
                      <a:lnTo>
                        <a:pt x="16"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8" name="Freeform 57"/>
                <p:cNvSpPr>
                  <a:spLocks/>
                </p:cNvSpPr>
                <p:nvPr/>
              </p:nvSpPr>
              <p:spPr bwMode="auto">
                <a:xfrm>
                  <a:off x="2597" y="2024"/>
                  <a:ext cx="12" cy="21"/>
                </a:xfrm>
                <a:custGeom>
                  <a:avLst/>
                  <a:gdLst>
                    <a:gd name="T0" fmla="*/ 0 w 12"/>
                    <a:gd name="T1" fmla="*/ 16 h 21"/>
                    <a:gd name="T2" fmla="*/ 12 w 12"/>
                    <a:gd name="T3" fmla="*/ 21 h 21"/>
                    <a:gd name="T4" fmla="*/ 12 w 12"/>
                    <a:gd name="T5" fmla="*/ 4 h 21"/>
                    <a:gd name="T6" fmla="*/ 0 w 12"/>
                    <a:gd name="T7" fmla="*/ 0 h 21"/>
                    <a:gd name="T8" fmla="*/ 0 w 12"/>
                    <a:gd name="T9" fmla="*/ 1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16"/>
                      </a:moveTo>
                      <a:lnTo>
                        <a:pt x="12" y="21"/>
                      </a:lnTo>
                      <a:lnTo>
                        <a:pt x="12" y="4"/>
                      </a:lnTo>
                      <a:lnTo>
                        <a:pt x="0" y="0"/>
                      </a:lnTo>
                      <a:lnTo>
                        <a:pt x="0" y="16"/>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9" name="Freeform 58"/>
                <p:cNvSpPr>
                  <a:spLocks/>
                </p:cNvSpPr>
                <p:nvPr/>
              </p:nvSpPr>
              <p:spPr bwMode="auto">
                <a:xfrm>
                  <a:off x="2605" y="2021"/>
                  <a:ext cx="16" cy="24"/>
                </a:xfrm>
                <a:custGeom>
                  <a:avLst/>
                  <a:gdLst>
                    <a:gd name="T0" fmla="*/ 16 w 16"/>
                    <a:gd name="T1" fmla="*/ 17 h 24"/>
                    <a:gd name="T2" fmla="*/ 0 w 16"/>
                    <a:gd name="T3" fmla="*/ 24 h 24"/>
                    <a:gd name="T4" fmla="*/ 0 w 16"/>
                    <a:gd name="T5" fmla="*/ 7 h 24"/>
                    <a:gd name="T6" fmla="*/ 15 w 16"/>
                    <a:gd name="T7" fmla="*/ 0 h 24"/>
                    <a:gd name="T8" fmla="*/ 16 w 16"/>
                    <a:gd name="T9" fmla="*/ 17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16" y="17"/>
                      </a:moveTo>
                      <a:lnTo>
                        <a:pt x="0" y="24"/>
                      </a:lnTo>
                      <a:lnTo>
                        <a:pt x="0" y="7"/>
                      </a:lnTo>
                      <a:lnTo>
                        <a:pt x="15" y="0"/>
                      </a:lnTo>
                      <a:lnTo>
                        <a:pt x="16" y="17"/>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0" name="Freeform 59"/>
                <p:cNvSpPr>
                  <a:spLocks/>
                </p:cNvSpPr>
                <p:nvPr/>
              </p:nvSpPr>
              <p:spPr bwMode="auto">
                <a:xfrm>
                  <a:off x="2607" y="2026"/>
                  <a:ext cx="17" cy="10"/>
                </a:xfrm>
                <a:custGeom>
                  <a:avLst/>
                  <a:gdLst>
                    <a:gd name="T0" fmla="*/ 12 w 17"/>
                    <a:gd name="T1" fmla="*/ 0 h 10"/>
                    <a:gd name="T2" fmla="*/ 17 w 17"/>
                    <a:gd name="T3" fmla="*/ 2 h 10"/>
                    <a:gd name="T4" fmla="*/ 14 w 17"/>
                    <a:gd name="T5" fmla="*/ 7 h 10"/>
                    <a:gd name="T6" fmla="*/ 6 w 17"/>
                    <a:gd name="T7" fmla="*/ 10 h 10"/>
                    <a:gd name="T8" fmla="*/ 0 w 17"/>
                    <a:gd name="T9" fmla="*/ 7 h 10"/>
                    <a:gd name="T10" fmla="*/ 12 w 17"/>
                    <a:gd name="T11" fmla="*/ 0 h 10"/>
                    <a:gd name="T12" fmla="*/ 0 60000 65536"/>
                    <a:gd name="T13" fmla="*/ 0 60000 65536"/>
                    <a:gd name="T14" fmla="*/ 0 60000 65536"/>
                    <a:gd name="T15" fmla="*/ 0 60000 65536"/>
                    <a:gd name="T16" fmla="*/ 0 60000 65536"/>
                    <a:gd name="T17" fmla="*/ 0 60000 65536"/>
                    <a:gd name="T18" fmla="*/ 0 w 17"/>
                    <a:gd name="T19" fmla="*/ 0 h 10"/>
                    <a:gd name="T20" fmla="*/ 17 w 17"/>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7" h="10">
                      <a:moveTo>
                        <a:pt x="12" y="0"/>
                      </a:moveTo>
                      <a:lnTo>
                        <a:pt x="17" y="2"/>
                      </a:lnTo>
                      <a:lnTo>
                        <a:pt x="14" y="7"/>
                      </a:lnTo>
                      <a:lnTo>
                        <a:pt x="6" y="10"/>
                      </a:lnTo>
                      <a:lnTo>
                        <a:pt x="0" y="7"/>
                      </a:lnTo>
                      <a:lnTo>
                        <a:pt x="12"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1" name="Freeform 60"/>
                <p:cNvSpPr>
                  <a:spLocks/>
                </p:cNvSpPr>
                <p:nvPr/>
              </p:nvSpPr>
              <p:spPr bwMode="auto">
                <a:xfrm>
                  <a:off x="2607" y="2032"/>
                  <a:ext cx="12" cy="17"/>
                </a:xfrm>
                <a:custGeom>
                  <a:avLst/>
                  <a:gdLst>
                    <a:gd name="T0" fmla="*/ 0 w 12"/>
                    <a:gd name="T1" fmla="*/ 12 h 17"/>
                    <a:gd name="T2" fmla="*/ 12 w 12"/>
                    <a:gd name="T3" fmla="*/ 17 h 17"/>
                    <a:gd name="T4" fmla="*/ 12 w 12"/>
                    <a:gd name="T5" fmla="*/ 7 h 17"/>
                    <a:gd name="T6" fmla="*/ 9 w 12"/>
                    <a:gd name="T7" fmla="*/ 2 h 17"/>
                    <a:gd name="T8" fmla="*/ 0 w 12"/>
                    <a:gd name="T9" fmla="*/ 0 h 17"/>
                    <a:gd name="T10" fmla="*/ 0 w 12"/>
                    <a:gd name="T11" fmla="*/ 12 h 17"/>
                    <a:gd name="T12" fmla="*/ 0 60000 65536"/>
                    <a:gd name="T13" fmla="*/ 0 60000 65536"/>
                    <a:gd name="T14" fmla="*/ 0 60000 65536"/>
                    <a:gd name="T15" fmla="*/ 0 60000 65536"/>
                    <a:gd name="T16" fmla="*/ 0 60000 65536"/>
                    <a:gd name="T17" fmla="*/ 0 60000 65536"/>
                    <a:gd name="T18" fmla="*/ 0 w 12"/>
                    <a:gd name="T19" fmla="*/ 0 h 17"/>
                    <a:gd name="T20" fmla="*/ 12 w 12"/>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2" h="17">
                      <a:moveTo>
                        <a:pt x="0" y="12"/>
                      </a:moveTo>
                      <a:lnTo>
                        <a:pt x="12" y="17"/>
                      </a:lnTo>
                      <a:lnTo>
                        <a:pt x="12" y="7"/>
                      </a:lnTo>
                      <a:lnTo>
                        <a:pt x="9" y="2"/>
                      </a:lnTo>
                      <a:lnTo>
                        <a:pt x="0" y="0"/>
                      </a:lnTo>
                      <a:lnTo>
                        <a:pt x="0" y="12"/>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2" name="Freeform 61"/>
                <p:cNvSpPr>
                  <a:spLocks/>
                </p:cNvSpPr>
                <p:nvPr/>
              </p:nvSpPr>
              <p:spPr bwMode="auto">
                <a:xfrm>
                  <a:off x="2615" y="2040"/>
                  <a:ext cx="12" cy="13"/>
                </a:xfrm>
                <a:custGeom>
                  <a:avLst/>
                  <a:gdLst>
                    <a:gd name="T0" fmla="*/ 0 w 12"/>
                    <a:gd name="T1" fmla="*/ 9 h 13"/>
                    <a:gd name="T2" fmla="*/ 1 w 12"/>
                    <a:gd name="T3" fmla="*/ 7 h 13"/>
                    <a:gd name="T4" fmla="*/ 7 w 12"/>
                    <a:gd name="T5" fmla="*/ 9 h 13"/>
                    <a:gd name="T6" fmla="*/ 11 w 12"/>
                    <a:gd name="T7" fmla="*/ 13 h 13"/>
                    <a:gd name="T8" fmla="*/ 12 w 12"/>
                    <a:gd name="T9" fmla="*/ 12 h 13"/>
                    <a:gd name="T10" fmla="*/ 10 w 12"/>
                    <a:gd name="T11" fmla="*/ 5 h 13"/>
                    <a:gd name="T12" fmla="*/ 0 w 12"/>
                    <a:gd name="T13" fmla="*/ 0 h 13"/>
                    <a:gd name="T14" fmla="*/ 0 w 12"/>
                    <a:gd name="T15" fmla="*/ 9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0" y="9"/>
                      </a:moveTo>
                      <a:lnTo>
                        <a:pt x="1" y="7"/>
                      </a:lnTo>
                      <a:lnTo>
                        <a:pt x="7" y="9"/>
                      </a:lnTo>
                      <a:lnTo>
                        <a:pt x="11" y="13"/>
                      </a:lnTo>
                      <a:lnTo>
                        <a:pt x="12" y="12"/>
                      </a:lnTo>
                      <a:lnTo>
                        <a:pt x="10" y="5"/>
                      </a:lnTo>
                      <a:lnTo>
                        <a:pt x="0" y="0"/>
                      </a:lnTo>
                      <a:lnTo>
                        <a:pt x="0" y="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3" name="Freeform 62"/>
                <p:cNvSpPr>
                  <a:spLocks/>
                </p:cNvSpPr>
                <p:nvPr/>
              </p:nvSpPr>
              <p:spPr bwMode="auto">
                <a:xfrm>
                  <a:off x="2625" y="2042"/>
                  <a:ext cx="12" cy="10"/>
                </a:xfrm>
                <a:custGeom>
                  <a:avLst/>
                  <a:gdLst>
                    <a:gd name="T0" fmla="*/ 12 w 12"/>
                    <a:gd name="T1" fmla="*/ 7 h 10"/>
                    <a:gd name="T2" fmla="*/ 2 w 12"/>
                    <a:gd name="T3" fmla="*/ 10 h 10"/>
                    <a:gd name="T4" fmla="*/ 0 w 12"/>
                    <a:gd name="T5" fmla="*/ 3 h 10"/>
                    <a:gd name="T6" fmla="*/ 8 w 12"/>
                    <a:gd name="T7" fmla="*/ 2 h 10"/>
                    <a:gd name="T8" fmla="*/ 11 w 12"/>
                    <a:gd name="T9" fmla="*/ 0 h 10"/>
                    <a:gd name="T10" fmla="*/ 12 w 12"/>
                    <a:gd name="T11" fmla="*/ 7 h 10"/>
                    <a:gd name="T12" fmla="*/ 0 60000 65536"/>
                    <a:gd name="T13" fmla="*/ 0 60000 65536"/>
                    <a:gd name="T14" fmla="*/ 0 60000 65536"/>
                    <a:gd name="T15" fmla="*/ 0 60000 65536"/>
                    <a:gd name="T16" fmla="*/ 0 60000 65536"/>
                    <a:gd name="T17" fmla="*/ 0 60000 65536"/>
                    <a:gd name="T18" fmla="*/ 0 w 12"/>
                    <a:gd name="T19" fmla="*/ 0 h 10"/>
                    <a:gd name="T20" fmla="*/ 12 w 12"/>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2" h="10">
                      <a:moveTo>
                        <a:pt x="12" y="7"/>
                      </a:moveTo>
                      <a:lnTo>
                        <a:pt x="2" y="10"/>
                      </a:lnTo>
                      <a:lnTo>
                        <a:pt x="0" y="3"/>
                      </a:lnTo>
                      <a:lnTo>
                        <a:pt x="8" y="2"/>
                      </a:lnTo>
                      <a:lnTo>
                        <a:pt x="11" y="0"/>
                      </a:lnTo>
                      <a:lnTo>
                        <a:pt x="12" y="7"/>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4" name="Freeform 63"/>
                <p:cNvSpPr>
                  <a:spLocks/>
                </p:cNvSpPr>
                <p:nvPr/>
              </p:nvSpPr>
              <p:spPr bwMode="auto">
                <a:xfrm>
                  <a:off x="2608" y="2034"/>
                  <a:ext cx="12" cy="10"/>
                </a:xfrm>
                <a:custGeom>
                  <a:avLst/>
                  <a:gdLst>
                    <a:gd name="T0" fmla="*/ 0 w 12"/>
                    <a:gd name="T1" fmla="*/ 6 h 10"/>
                    <a:gd name="T2" fmla="*/ 12 w 12"/>
                    <a:gd name="T3" fmla="*/ 10 h 10"/>
                    <a:gd name="T4" fmla="*/ 8 w 12"/>
                    <a:gd name="T5" fmla="*/ 3 h 10"/>
                    <a:gd name="T6" fmla="*/ 0 w 12"/>
                    <a:gd name="T7" fmla="*/ 0 h 10"/>
                    <a:gd name="T8" fmla="*/ 0 w 12"/>
                    <a:gd name="T9" fmla="*/ 6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0" y="6"/>
                      </a:moveTo>
                      <a:lnTo>
                        <a:pt x="12" y="10"/>
                      </a:lnTo>
                      <a:lnTo>
                        <a:pt x="8" y="3"/>
                      </a:lnTo>
                      <a:lnTo>
                        <a:pt x="0" y="0"/>
                      </a:lnTo>
                      <a:lnTo>
                        <a:pt x="0" y="6"/>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5" name="Freeform 64"/>
                <p:cNvSpPr>
                  <a:spLocks/>
                </p:cNvSpPr>
                <p:nvPr/>
              </p:nvSpPr>
              <p:spPr bwMode="auto">
                <a:xfrm>
                  <a:off x="2612" y="2033"/>
                  <a:ext cx="21" cy="14"/>
                </a:xfrm>
                <a:custGeom>
                  <a:avLst/>
                  <a:gdLst>
                    <a:gd name="T0" fmla="*/ 21 w 21"/>
                    <a:gd name="T1" fmla="*/ 10 h 14"/>
                    <a:gd name="T2" fmla="*/ 12 w 21"/>
                    <a:gd name="T3" fmla="*/ 14 h 14"/>
                    <a:gd name="T4" fmla="*/ 0 w 21"/>
                    <a:gd name="T5" fmla="*/ 3 h 14"/>
                    <a:gd name="T6" fmla="*/ 11 w 21"/>
                    <a:gd name="T7" fmla="*/ 0 h 14"/>
                    <a:gd name="T8" fmla="*/ 21 w 21"/>
                    <a:gd name="T9" fmla="*/ 10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21" y="10"/>
                      </a:moveTo>
                      <a:lnTo>
                        <a:pt x="12" y="14"/>
                      </a:lnTo>
                      <a:lnTo>
                        <a:pt x="0" y="3"/>
                      </a:lnTo>
                      <a:lnTo>
                        <a:pt x="11" y="0"/>
                      </a:lnTo>
                      <a:lnTo>
                        <a:pt x="21" y="1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6" name="Freeform 65"/>
                <p:cNvSpPr>
                  <a:spLocks/>
                </p:cNvSpPr>
                <p:nvPr/>
              </p:nvSpPr>
              <p:spPr bwMode="auto">
                <a:xfrm>
                  <a:off x="2614" y="2028"/>
                  <a:ext cx="13" cy="12"/>
                </a:xfrm>
                <a:custGeom>
                  <a:avLst/>
                  <a:gdLst>
                    <a:gd name="T0" fmla="*/ 13 w 13"/>
                    <a:gd name="T1" fmla="*/ 10 h 12"/>
                    <a:gd name="T2" fmla="*/ 2 w 13"/>
                    <a:gd name="T3" fmla="*/ 12 h 12"/>
                    <a:gd name="T4" fmla="*/ 0 w 13"/>
                    <a:gd name="T5" fmla="*/ 4 h 12"/>
                    <a:gd name="T6" fmla="*/ 10 w 13"/>
                    <a:gd name="T7" fmla="*/ 0 h 12"/>
                    <a:gd name="T8" fmla="*/ 13 w 13"/>
                    <a:gd name="T9" fmla="*/ 1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3" y="10"/>
                      </a:moveTo>
                      <a:lnTo>
                        <a:pt x="2" y="12"/>
                      </a:lnTo>
                      <a:lnTo>
                        <a:pt x="0" y="4"/>
                      </a:lnTo>
                      <a:lnTo>
                        <a:pt x="10" y="0"/>
                      </a:lnTo>
                      <a:lnTo>
                        <a:pt x="13"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7" name="Freeform 66"/>
                <p:cNvSpPr>
                  <a:spLocks/>
                </p:cNvSpPr>
                <p:nvPr/>
              </p:nvSpPr>
              <p:spPr bwMode="auto">
                <a:xfrm>
                  <a:off x="2609" y="1908"/>
                  <a:ext cx="24" cy="42"/>
                </a:xfrm>
                <a:custGeom>
                  <a:avLst/>
                  <a:gdLst>
                    <a:gd name="T0" fmla="*/ 24 w 24"/>
                    <a:gd name="T1" fmla="*/ 0 h 42"/>
                    <a:gd name="T2" fmla="*/ 0 w 24"/>
                    <a:gd name="T3" fmla="*/ 11 h 42"/>
                    <a:gd name="T4" fmla="*/ 0 w 24"/>
                    <a:gd name="T5" fmla="*/ 42 h 42"/>
                    <a:gd name="T6" fmla="*/ 24 w 24"/>
                    <a:gd name="T7" fmla="*/ 30 h 42"/>
                    <a:gd name="T8" fmla="*/ 24 w 24"/>
                    <a:gd name="T9" fmla="*/ 0 h 42"/>
                    <a:gd name="T10" fmla="*/ 0 60000 65536"/>
                    <a:gd name="T11" fmla="*/ 0 60000 65536"/>
                    <a:gd name="T12" fmla="*/ 0 60000 65536"/>
                    <a:gd name="T13" fmla="*/ 0 60000 65536"/>
                    <a:gd name="T14" fmla="*/ 0 60000 65536"/>
                    <a:gd name="T15" fmla="*/ 0 w 24"/>
                    <a:gd name="T16" fmla="*/ 0 h 42"/>
                    <a:gd name="T17" fmla="*/ 24 w 24"/>
                    <a:gd name="T18" fmla="*/ 42 h 42"/>
                  </a:gdLst>
                  <a:ahLst/>
                  <a:cxnLst>
                    <a:cxn ang="T10">
                      <a:pos x="T0" y="T1"/>
                    </a:cxn>
                    <a:cxn ang="T11">
                      <a:pos x="T2" y="T3"/>
                    </a:cxn>
                    <a:cxn ang="T12">
                      <a:pos x="T4" y="T5"/>
                    </a:cxn>
                    <a:cxn ang="T13">
                      <a:pos x="T6" y="T7"/>
                    </a:cxn>
                    <a:cxn ang="T14">
                      <a:pos x="T8" y="T9"/>
                    </a:cxn>
                  </a:cxnLst>
                  <a:rect l="T15" t="T16" r="T17" b="T18"/>
                  <a:pathLst>
                    <a:path w="24" h="42">
                      <a:moveTo>
                        <a:pt x="24" y="0"/>
                      </a:moveTo>
                      <a:lnTo>
                        <a:pt x="0" y="11"/>
                      </a:lnTo>
                      <a:lnTo>
                        <a:pt x="0" y="42"/>
                      </a:lnTo>
                      <a:lnTo>
                        <a:pt x="24" y="30"/>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8" name="Freeform 67"/>
                <p:cNvSpPr>
                  <a:spLocks/>
                </p:cNvSpPr>
                <p:nvPr/>
              </p:nvSpPr>
              <p:spPr bwMode="auto">
                <a:xfrm>
                  <a:off x="2513" y="1842"/>
                  <a:ext cx="127" cy="106"/>
                </a:xfrm>
                <a:custGeom>
                  <a:avLst/>
                  <a:gdLst>
                    <a:gd name="T0" fmla="*/ 127 w 127"/>
                    <a:gd name="T1" fmla="*/ 38 h 106"/>
                    <a:gd name="T2" fmla="*/ 127 w 127"/>
                    <a:gd name="T3" fmla="*/ 0 h 106"/>
                    <a:gd name="T4" fmla="*/ 0 w 127"/>
                    <a:gd name="T5" fmla="*/ 65 h 106"/>
                    <a:gd name="T6" fmla="*/ 0 w 127"/>
                    <a:gd name="T7" fmla="*/ 106 h 106"/>
                    <a:gd name="T8" fmla="*/ 127 w 127"/>
                    <a:gd name="T9" fmla="*/ 38 h 106"/>
                    <a:gd name="T10" fmla="*/ 0 60000 65536"/>
                    <a:gd name="T11" fmla="*/ 0 60000 65536"/>
                    <a:gd name="T12" fmla="*/ 0 60000 65536"/>
                    <a:gd name="T13" fmla="*/ 0 60000 65536"/>
                    <a:gd name="T14" fmla="*/ 0 60000 65536"/>
                    <a:gd name="T15" fmla="*/ 0 w 127"/>
                    <a:gd name="T16" fmla="*/ 0 h 106"/>
                    <a:gd name="T17" fmla="*/ 127 w 127"/>
                    <a:gd name="T18" fmla="*/ 106 h 106"/>
                  </a:gdLst>
                  <a:ahLst/>
                  <a:cxnLst>
                    <a:cxn ang="T10">
                      <a:pos x="T0" y="T1"/>
                    </a:cxn>
                    <a:cxn ang="T11">
                      <a:pos x="T2" y="T3"/>
                    </a:cxn>
                    <a:cxn ang="T12">
                      <a:pos x="T4" y="T5"/>
                    </a:cxn>
                    <a:cxn ang="T13">
                      <a:pos x="T6" y="T7"/>
                    </a:cxn>
                    <a:cxn ang="T14">
                      <a:pos x="T8" y="T9"/>
                    </a:cxn>
                  </a:cxnLst>
                  <a:rect l="T15" t="T16" r="T17" b="T18"/>
                  <a:pathLst>
                    <a:path w="127" h="106">
                      <a:moveTo>
                        <a:pt x="127" y="38"/>
                      </a:moveTo>
                      <a:lnTo>
                        <a:pt x="127" y="0"/>
                      </a:lnTo>
                      <a:lnTo>
                        <a:pt x="0" y="65"/>
                      </a:lnTo>
                      <a:lnTo>
                        <a:pt x="0" y="106"/>
                      </a:lnTo>
                      <a:lnTo>
                        <a:pt x="127"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9" name="Freeform 68"/>
                <p:cNvSpPr>
                  <a:spLocks/>
                </p:cNvSpPr>
                <p:nvPr/>
              </p:nvSpPr>
              <p:spPr bwMode="auto">
                <a:xfrm>
                  <a:off x="2388" y="1777"/>
                  <a:ext cx="126" cy="105"/>
                </a:xfrm>
                <a:custGeom>
                  <a:avLst/>
                  <a:gdLst>
                    <a:gd name="T0" fmla="*/ 126 w 126"/>
                    <a:gd name="T1" fmla="*/ 39 h 105"/>
                    <a:gd name="T2" fmla="*/ 126 w 126"/>
                    <a:gd name="T3" fmla="*/ 0 h 105"/>
                    <a:gd name="T4" fmla="*/ 0 w 126"/>
                    <a:gd name="T5" fmla="*/ 66 h 105"/>
                    <a:gd name="T6" fmla="*/ 0 w 126"/>
                    <a:gd name="T7" fmla="*/ 105 h 105"/>
                    <a:gd name="T8" fmla="*/ 126 w 126"/>
                    <a:gd name="T9" fmla="*/ 39 h 105"/>
                    <a:gd name="T10" fmla="*/ 0 60000 65536"/>
                    <a:gd name="T11" fmla="*/ 0 60000 65536"/>
                    <a:gd name="T12" fmla="*/ 0 60000 65536"/>
                    <a:gd name="T13" fmla="*/ 0 60000 65536"/>
                    <a:gd name="T14" fmla="*/ 0 60000 65536"/>
                    <a:gd name="T15" fmla="*/ 0 w 126"/>
                    <a:gd name="T16" fmla="*/ 0 h 105"/>
                    <a:gd name="T17" fmla="*/ 126 w 126"/>
                    <a:gd name="T18" fmla="*/ 105 h 105"/>
                  </a:gdLst>
                  <a:ahLst/>
                  <a:cxnLst>
                    <a:cxn ang="T10">
                      <a:pos x="T0" y="T1"/>
                    </a:cxn>
                    <a:cxn ang="T11">
                      <a:pos x="T2" y="T3"/>
                    </a:cxn>
                    <a:cxn ang="T12">
                      <a:pos x="T4" y="T5"/>
                    </a:cxn>
                    <a:cxn ang="T13">
                      <a:pos x="T6" y="T7"/>
                    </a:cxn>
                    <a:cxn ang="T14">
                      <a:pos x="T8" y="T9"/>
                    </a:cxn>
                  </a:cxnLst>
                  <a:rect l="T15" t="T16" r="T17" b="T18"/>
                  <a:pathLst>
                    <a:path w="126" h="105">
                      <a:moveTo>
                        <a:pt x="126" y="39"/>
                      </a:moveTo>
                      <a:lnTo>
                        <a:pt x="126" y="0"/>
                      </a:lnTo>
                      <a:lnTo>
                        <a:pt x="0" y="66"/>
                      </a:lnTo>
                      <a:lnTo>
                        <a:pt x="0" y="105"/>
                      </a:lnTo>
                      <a:lnTo>
                        <a:pt x="126"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19" name="Group 69"/>
              <p:cNvGrpSpPr>
                <a:grpSpLocks/>
              </p:cNvGrpSpPr>
              <p:nvPr/>
            </p:nvGrpSpPr>
            <p:grpSpPr bwMode="auto">
              <a:xfrm>
                <a:off x="3152788" y="2224119"/>
                <a:ext cx="484190" cy="600082"/>
                <a:chOff x="1986" y="1864"/>
                <a:chExt cx="305" cy="378"/>
              </a:xfrm>
            </p:grpSpPr>
            <p:sp>
              <p:nvSpPr>
                <p:cNvPr id="1342" name="Freeform 70"/>
                <p:cNvSpPr>
                  <a:spLocks/>
                </p:cNvSpPr>
                <p:nvPr/>
              </p:nvSpPr>
              <p:spPr bwMode="auto">
                <a:xfrm>
                  <a:off x="2154" y="1864"/>
                  <a:ext cx="46" cy="194"/>
                </a:xfrm>
                <a:custGeom>
                  <a:avLst/>
                  <a:gdLst>
                    <a:gd name="T0" fmla="*/ 0 w 46"/>
                    <a:gd name="T1" fmla="*/ 184 h 194"/>
                    <a:gd name="T2" fmla="*/ 11 w 46"/>
                    <a:gd name="T3" fmla="*/ 1 h 194"/>
                    <a:gd name="T4" fmla="*/ 21 w 46"/>
                    <a:gd name="T5" fmla="*/ 0 h 194"/>
                    <a:gd name="T6" fmla="*/ 30 w 46"/>
                    <a:gd name="T7" fmla="*/ 1 h 194"/>
                    <a:gd name="T8" fmla="*/ 46 w 46"/>
                    <a:gd name="T9" fmla="*/ 184 h 194"/>
                    <a:gd name="T10" fmla="*/ 44 w 46"/>
                    <a:gd name="T11" fmla="*/ 186 h 194"/>
                    <a:gd name="T12" fmla="*/ 42 w 46"/>
                    <a:gd name="T13" fmla="*/ 188 h 194"/>
                    <a:gd name="T14" fmla="*/ 39 w 46"/>
                    <a:gd name="T15" fmla="*/ 189 h 194"/>
                    <a:gd name="T16" fmla="*/ 36 w 46"/>
                    <a:gd name="T17" fmla="*/ 191 h 194"/>
                    <a:gd name="T18" fmla="*/ 31 w 46"/>
                    <a:gd name="T19" fmla="*/ 193 h 194"/>
                    <a:gd name="T20" fmla="*/ 27 w 46"/>
                    <a:gd name="T21" fmla="*/ 194 h 194"/>
                    <a:gd name="T22" fmla="*/ 24 w 46"/>
                    <a:gd name="T23" fmla="*/ 194 h 194"/>
                    <a:gd name="T24" fmla="*/ 21 w 46"/>
                    <a:gd name="T25" fmla="*/ 194 h 194"/>
                    <a:gd name="T26" fmla="*/ 18 w 46"/>
                    <a:gd name="T27" fmla="*/ 194 h 194"/>
                    <a:gd name="T28" fmla="*/ 15 w 46"/>
                    <a:gd name="T29" fmla="*/ 194 h 194"/>
                    <a:gd name="T30" fmla="*/ 13 w 46"/>
                    <a:gd name="T31" fmla="*/ 193 h 194"/>
                    <a:gd name="T32" fmla="*/ 11 w 46"/>
                    <a:gd name="T33" fmla="*/ 193 h 194"/>
                    <a:gd name="T34" fmla="*/ 8 w 46"/>
                    <a:gd name="T35" fmla="*/ 193 h 194"/>
                    <a:gd name="T36" fmla="*/ 6 w 46"/>
                    <a:gd name="T37" fmla="*/ 191 h 194"/>
                    <a:gd name="T38" fmla="*/ 4 w 46"/>
                    <a:gd name="T39" fmla="*/ 189 h 194"/>
                    <a:gd name="T40" fmla="*/ 2 w 46"/>
                    <a:gd name="T41" fmla="*/ 188 h 194"/>
                    <a:gd name="T42" fmla="*/ 1 w 46"/>
                    <a:gd name="T43" fmla="*/ 186 h 194"/>
                    <a:gd name="T44" fmla="*/ 0 w 46"/>
                    <a:gd name="T45" fmla="*/ 185 h 194"/>
                    <a:gd name="T46" fmla="*/ 0 w 46"/>
                    <a:gd name="T47" fmla="*/ 184 h 19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
                    <a:gd name="T73" fmla="*/ 0 h 194"/>
                    <a:gd name="T74" fmla="*/ 46 w 46"/>
                    <a:gd name="T75" fmla="*/ 194 h 19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 h="194">
                      <a:moveTo>
                        <a:pt x="0" y="184"/>
                      </a:moveTo>
                      <a:lnTo>
                        <a:pt x="11" y="1"/>
                      </a:lnTo>
                      <a:lnTo>
                        <a:pt x="21" y="0"/>
                      </a:lnTo>
                      <a:lnTo>
                        <a:pt x="30" y="1"/>
                      </a:lnTo>
                      <a:lnTo>
                        <a:pt x="46" y="184"/>
                      </a:lnTo>
                      <a:lnTo>
                        <a:pt x="44" y="186"/>
                      </a:lnTo>
                      <a:lnTo>
                        <a:pt x="42" y="188"/>
                      </a:lnTo>
                      <a:lnTo>
                        <a:pt x="39" y="189"/>
                      </a:lnTo>
                      <a:lnTo>
                        <a:pt x="36" y="191"/>
                      </a:lnTo>
                      <a:lnTo>
                        <a:pt x="31" y="193"/>
                      </a:lnTo>
                      <a:lnTo>
                        <a:pt x="27" y="194"/>
                      </a:lnTo>
                      <a:lnTo>
                        <a:pt x="24" y="194"/>
                      </a:lnTo>
                      <a:lnTo>
                        <a:pt x="21" y="194"/>
                      </a:lnTo>
                      <a:lnTo>
                        <a:pt x="18" y="194"/>
                      </a:lnTo>
                      <a:lnTo>
                        <a:pt x="15" y="194"/>
                      </a:lnTo>
                      <a:lnTo>
                        <a:pt x="13" y="193"/>
                      </a:lnTo>
                      <a:lnTo>
                        <a:pt x="11" y="193"/>
                      </a:lnTo>
                      <a:lnTo>
                        <a:pt x="8" y="193"/>
                      </a:lnTo>
                      <a:lnTo>
                        <a:pt x="6" y="191"/>
                      </a:lnTo>
                      <a:lnTo>
                        <a:pt x="4" y="189"/>
                      </a:lnTo>
                      <a:lnTo>
                        <a:pt x="2" y="188"/>
                      </a:lnTo>
                      <a:lnTo>
                        <a:pt x="1" y="186"/>
                      </a:lnTo>
                      <a:lnTo>
                        <a:pt x="0" y="185"/>
                      </a:lnTo>
                      <a:lnTo>
                        <a:pt x="0" y="184"/>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3" name="Freeform 71"/>
                <p:cNvSpPr>
                  <a:spLocks/>
                </p:cNvSpPr>
                <p:nvPr/>
              </p:nvSpPr>
              <p:spPr bwMode="auto">
                <a:xfrm>
                  <a:off x="2198" y="1887"/>
                  <a:ext cx="47" cy="194"/>
                </a:xfrm>
                <a:custGeom>
                  <a:avLst/>
                  <a:gdLst>
                    <a:gd name="T0" fmla="*/ 0 w 47"/>
                    <a:gd name="T1" fmla="*/ 184 h 194"/>
                    <a:gd name="T2" fmla="*/ 12 w 47"/>
                    <a:gd name="T3" fmla="*/ 2 h 194"/>
                    <a:gd name="T4" fmla="*/ 22 w 47"/>
                    <a:gd name="T5" fmla="*/ 0 h 194"/>
                    <a:gd name="T6" fmla="*/ 31 w 47"/>
                    <a:gd name="T7" fmla="*/ 2 h 194"/>
                    <a:gd name="T8" fmla="*/ 47 w 47"/>
                    <a:gd name="T9" fmla="*/ 184 h 194"/>
                    <a:gd name="T10" fmla="*/ 45 w 47"/>
                    <a:gd name="T11" fmla="*/ 187 h 194"/>
                    <a:gd name="T12" fmla="*/ 43 w 47"/>
                    <a:gd name="T13" fmla="*/ 188 h 194"/>
                    <a:gd name="T14" fmla="*/ 40 w 47"/>
                    <a:gd name="T15" fmla="*/ 189 h 194"/>
                    <a:gd name="T16" fmla="*/ 37 w 47"/>
                    <a:gd name="T17" fmla="*/ 192 h 194"/>
                    <a:gd name="T18" fmla="*/ 31 w 47"/>
                    <a:gd name="T19" fmla="*/ 193 h 194"/>
                    <a:gd name="T20" fmla="*/ 28 w 47"/>
                    <a:gd name="T21" fmla="*/ 194 h 194"/>
                    <a:gd name="T22" fmla="*/ 25 w 47"/>
                    <a:gd name="T23" fmla="*/ 194 h 194"/>
                    <a:gd name="T24" fmla="*/ 22 w 47"/>
                    <a:gd name="T25" fmla="*/ 194 h 194"/>
                    <a:gd name="T26" fmla="*/ 19 w 47"/>
                    <a:gd name="T27" fmla="*/ 194 h 194"/>
                    <a:gd name="T28" fmla="*/ 16 w 47"/>
                    <a:gd name="T29" fmla="*/ 194 h 194"/>
                    <a:gd name="T30" fmla="*/ 13 w 47"/>
                    <a:gd name="T31" fmla="*/ 194 h 194"/>
                    <a:gd name="T32" fmla="*/ 10 w 47"/>
                    <a:gd name="T33" fmla="*/ 193 h 194"/>
                    <a:gd name="T34" fmla="*/ 9 w 47"/>
                    <a:gd name="T35" fmla="*/ 192 h 194"/>
                    <a:gd name="T36" fmla="*/ 7 w 47"/>
                    <a:gd name="T37" fmla="*/ 192 h 194"/>
                    <a:gd name="T38" fmla="*/ 4 w 47"/>
                    <a:gd name="T39" fmla="*/ 189 h 194"/>
                    <a:gd name="T40" fmla="*/ 1 w 47"/>
                    <a:gd name="T41" fmla="*/ 188 h 194"/>
                    <a:gd name="T42" fmla="*/ 1 w 47"/>
                    <a:gd name="T43" fmla="*/ 187 h 194"/>
                    <a:gd name="T44" fmla="*/ 0 w 47"/>
                    <a:gd name="T45" fmla="*/ 186 h 194"/>
                    <a:gd name="T46" fmla="*/ 0 w 47"/>
                    <a:gd name="T47" fmla="*/ 184 h 19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4"/>
                    <a:gd name="T74" fmla="*/ 47 w 47"/>
                    <a:gd name="T75" fmla="*/ 194 h 19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4">
                      <a:moveTo>
                        <a:pt x="0" y="184"/>
                      </a:moveTo>
                      <a:lnTo>
                        <a:pt x="12" y="2"/>
                      </a:lnTo>
                      <a:lnTo>
                        <a:pt x="22" y="0"/>
                      </a:lnTo>
                      <a:lnTo>
                        <a:pt x="31" y="2"/>
                      </a:lnTo>
                      <a:lnTo>
                        <a:pt x="47" y="184"/>
                      </a:lnTo>
                      <a:lnTo>
                        <a:pt x="45" y="187"/>
                      </a:lnTo>
                      <a:lnTo>
                        <a:pt x="43" y="188"/>
                      </a:lnTo>
                      <a:lnTo>
                        <a:pt x="40" y="189"/>
                      </a:lnTo>
                      <a:lnTo>
                        <a:pt x="37" y="192"/>
                      </a:lnTo>
                      <a:lnTo>
                        <a:pt x="31" y="193"/>
                      </a:lnTo>
                      <a:lnTo>
                        <a:pt x="28" y="194"/>
                      </a:lnTo>
                      <a:lnTo>
                        <a:pt x="25" y="194"/>
                      </a:lnTo>
                      <a:lnTo>
                        <a:pt x="22" y="194"/>
                      </a:lnTo>
                      <a:lnTo>
                        <a:pt x="19" y="194"/>
                      </a:lnTo>
                      <a:lnTo>
                        <a:pt x="16" y="194"/>
                      </a:lnTo>
                      <a:lnTo>
                        <a:pt x="13" y="194"/>
                      </a:lnTo>
                      <a:lnTo>
                        <a:pt x="10" y="193"/>
                      </a:lnTo>
                      <a:lnTo>
                        <a:pt x="9" y="192"/>
                      </a:lnTo>
                      <a:lnTo>
                        <a:pt x="7" y="192"/>
                      </a:lnTo>
                      <a:lnTo>
                        <a:pt x="4" y="189"/>
                      </a:lnTo>
                      <a:lnTo>
                        <a:pt x="1" y="188"/>
                      </a:lnTo>
                      <a:lnTo>
                        <a:pt x="1" y="187"/>
                      </a:lnTo>
                      <a:lnTo>
                        <a:pt x="0" y="186"/>
                      </a:lnTo>
                      <a:lnTo>
                        <a:pt x="0" y="184"/>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4" name="Freeform 72"/>
                <p:cNvSpPr>
                  <a:spLocks/>
                </p:cNvSpPr>
                <p:nvPr/>
              </p:nvSpPr>
              <p:spPr bwMode="auto">
                <a:xfrm>
                  <a:off x="2175" y="1864"/>
                  <a:ext cx="25" cy="194"/>
                </a:xfrm>
                <a:custGeom>
                  <a:avLst/>
                  <a:gdLst>
                    <a:gd name="T0" fmla="*/ 5 w 25"/>
                    <a:gd name="T1" fmla="*/ 194 h 194"/>
                    <a:gd name="T2" fmla="*/ 8 w 25"/>
                    <a:gd name="T3" fmla="*/ 194 h 194"/>
                    <a:gd name="T4" fmla="*/ 10 w 25"/>
                    <a:gd name="T5" fmla="*/ 194 h 194"/>
                    <a:gd name="T6" fmla="*/ 13 w 25"/>
                    <a:gd name="T7" fmla="*/ 193 h 194"/>
                    <a:gd name="T8" fmla="*/ 15 w 25"/>
                    <a:gd name="T9" fmla="*/ 193 h 194"/>
                    <a:gd name="T10" fmla="*/ 18 w 25"/>
                    <a:gd name="T11" fmla="*/ 191 h 194"/>
                    <a:gd name="T12" fmla="*/ 20 w 25"/>
                    <a:gd name="T13" fmla="*/ 190 h 194"/>
                    <a:gd name="T14" fmla="*/ 21 w 25"/>
                    <a:gd name="T15" fmla="*/ 189 h 194"/>
                    <a:gd name="T16" fmla="*/ 23 w 25"/>
                    <a:gd name="T17" fmla="*/ 188 h 194"/>
                    <a:gd name="T18" fmla="*/ 24 w 25"/>
                    <a:gd name="T19" fmla="*/ 186 h 194"/>
                    <a:gd name="T20" fmla="*/ 25 w 25"/>
                    <a:gd name="T21" fmla="*/ 184 h 194"/>
                    <a:gd name="T22" fmla="*/ 9 w 25"/>
                    <a:gd name="T23" fmla="*/ 1 h 194"/>
                    <a:gd name="T24" fmla="*/ 0 w 25"/>
                    <a:gd name="T25" fmla="*/ 0 h 194"/>
                    <a:gd name="T26" fmla="*/ 0 w 25"/>
                    <a:gd name="T27" fmla="*/ 194 h 194"/>
                    <a:gd name="T28" fmla="*/ 5 w 25"/>
                    <a:gd name="T29" fmla="*/ 194 h 1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94"/>
                    <a:gd name="T47" fmla="*/ 25 w 25"/>
                    <a:gd name="T48" fmla="*/ 194 h 19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94">
                      <a:moveTo>
                        <a:pt x="5" y="194"/>
                      </a:moveTo>
                      <a:lnTo>
                        <a:pt x="8" y="194"/>
                      </a:lnTo>
                      <a:lnTo>
                        <a:pt x="10" y="194"/>
                      </a:lnTo>
                      <a:lnTo>
                        <a:pt x="13" y="193"/>
                      </a:lnTo>
                      <a:lnTo>
                        <a:pt x="15" y="193"/>
                      </a:lnTo>
                      <a:lnTo>
                        <a:pt x="18" y="191"/>
                      </a:lnTo>
                      <a:lnTo>
                        <a:pt x="20" y="190"/>
                      </a:lnTo>
                      <a:lnTo>
                        <a:pt x="21" y="189"/>
                      </a:lnTo>
                      <a:lnTo>
                        <a:pt x="23" y="188"/>
                      </a:lnTo>
                      <a:lnTo>
                        <a:pt x="24" y="186"/>
                      </a:lnTo>
                      <a:lnTo>
                        <a:pt x="25" y="184"/>
                      </a:lnTo>
                      <a:lnTo>
                        <a:pt x="9" y="1"/>
                      </a:lnTo>
                      <a:lnTo>
                        <a:pt x="0" y="0"/>
                      </a:lnTo>
                      <a:lnTo>
                        <a:pt x="0" y="194"/>
                      </a:lnTo>
                      <a:lnTo>
                        <a:pt x="5" y="194"/>
                      </a:lnTo>
                      <a:close/>
                    </a:path>
                  </a:pathLst>
                </a:custGeom>
                <a:solidFill>
                  <a:srgbClr val="9966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5" name="Freeform 73"/>
                <p:cNvSpPr>
                  <a:spLocks/>
                </p:cNvSpPr>
                <p:nvPr/>
              </p:nvSpPr>
              <p:spPr bwMode="auto">
                <a:xfrm>
                  <a:off x="2153" y="2070"/>
                  <a:ext cx="138" cy="137"/>
                </a:xfrm>
                <a:custGeom>
                  <a:avLst/>
                  <a:gdLst>
                    <a:gd name="T0" fmla="*/ 138 w 138"/>
                    <a:gd name="T1" fmla="*/ 0 h 137"/>
                    <a:gd name="T2" fmla="*/ 0 w 138"/>
                    <a:gd name="T3" fmla="*/ 73 h 137"/>
                    <a:gd name="T4" fmla="*/ 0 w 138"/>
                    <a:gd name="T5" fmla="*/ 137 h 137"/>
                    <a:gd name="T6" fmla="*/ 138 w 138"/>
                    <a:gd name="T7" fmla="*/ 63 h 137"/>
                    <a:gd name="T8" fmla="*/ 138 w 138"/>
                    <a:gd name="T9" fmla="*/ 0 h 137"/>
                    <a:gd name="T10" fmla="*/ 0 60000 65536"/>
                    <a:gd name="T11" fmla="*/ 0 60000 65536"/>
                    <a:gd name="T12" fmla="*/ 0 60000 65536"/>
                    <a:gd name="T13" fmla="*/ 0 60000 65536"/>
                    <a:gd name="T14" fmla="*/ 0 60000 65536"/>
                    <a:gd name="T15" fmla="*/ 0 w 138"/>
                    <a:gd name="T16" fmla="*/ 0 h 137"/>
                    <a:gd name="T17" fmla="*/ 138 w 138"/>
                    <a:gd name="T18" fmla="*/ 137 h 137"/>
                  </a:gdLst>
                  <a:ahLst/>
                  <a:cxnLst>
                    <a:cxn ang="T10">
                      <a:pos x="T0" y="T1"/>
                    </a:cxn>
                    <a:cxn ang="T11">
                      <a:pos x="T2" y="T3"/>
                    </a:cxn>
                    <a:cxn ang="T12">
                      <a:pos x="T4" y="T5"/>
                    </a:cxn>
                    <a:cxn ang="T13">
                      <a:pos x="T6" y="T7"/>
                    </a:cxn>
                    <a:cxn ang="T14">
                      <a:pos x="T8" y="T9"/>
                    </a:cxn>
                  </a:cxnLst>
                  <a:rect l="T15" t="T16" r="T17" b="T18"/>
                  <a:pathLst>
                    <a:path w="138" h="137">
                      <a:moveTo>
                        <a:pt x="138" y="0"/>
                      </a:moveTo>
                      <a:lnTo>
                        <a:pt x="0" y="73"/>
                      </a:lnTo>
                      <a:lnTo>
                        <a:pt x="0" y="137"/>
                      </a:lnTo>
                      <a:lnTo>
                        <a:pt x="138" y="63"/>
                      </a:lnTo>
                      <a:lnTo>
                        <a:pt x="138" y="0"/>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6" name="Freeform 74"/>
                <p:cNvSpPr>
                  <a:spLocks/>
                </p:cNvSpPr>
                <p:nvPr/>
              </p:nvSpPr>
              <p:spPr bwMode="auto">
                <a:xfrm>
                  <a:off x="1986" y="2055"/>
                  <a:ext cx="167" cy="152"/>
                </a:xfrm>
                <a:custGeom>
                  <a:avLst/>
                  <a:gdLst>
                    <a:gd name="T0" fmla="*/ 0 w 167"/>
                    <a:gd name="T1" fmla="*/ 0 h 152"/>
                    <a:gd name="T2" fmla="*/ 167 w 167"/>
                    <a:gd name="T3" fmla="*/ 89 h 152"/>
                    <a:gd name="T4" fmla="*/ 167 w 167"/>
                    <a:gd name="T5" fmla="*/ 152 h 152"/>
                    <a:gd name="T6" fmla="*/ 0 w 167"/>
                    <a:gd name="T7" fmla="*/ 63 h 152"/>
                    <a:gd name="T8" fmla="*/ 0 w 167"/>
                    <a:gd name="T9" fmla="*/ 0 h 152"/>
                    <a:gd name="T10" fmla="*/ 0 60000 65536"/>
                    <a:gd name="T11" fmla="*/ 0 60000 65536"/>
                    <a:gd name="T12" fmla="*/ 0 60000 65536"/>
                    <a:gd name="T13" fmla="*/ 0 60000 65536"/>
                    <a:gd name="T14" fmla="*/ 0 60000 65536"/>
                    <a:gd name="T15" fmla="*/ 0 w 167"/>
                    <a:gd name="T16" fmla="*/ 0 h 152"/>
                    <a:gd name="T17" fmla="*/ 167 w 167"/>
                    <a:gd name="T18" fmla="*/ 152 h 152"/>
                  </a:gdLst>
                  <a:ahLst/>
                  <a:cxnLst>
                    <a:cxn ang="T10">
                      <a:pos x="T0" y="T1"/>
                    </a:cxn>
                    <a:cxn ang="T11">
                      <a:pos x="T2" y="T3"/>
                    </a:cxn>
                    <a:cxn ang="T12">
                      <a:pos x="T4" y="T5"/>
                    </a:cxn>
                    <a:cxn ang="T13">
                      <a:pos x="T6" y="T7"/>
                    </a:cxn>
                    <a:cxn ang="T14">
                      <a:pos x="T8" y="T9"/>
                    </a:cxn>
                  </a:cxnLst>
                  <a:rect l="T15" t="T16" r="T17" b="T18"/>
                  <a:pathLst>
                    <a:path w="167" h="152">
                      <a:moveTo>
                        <a:pt x="0" y="0"/>
                      </a:moveTo>
                      <a:lnTo>
                        <a:pt x="167" y="89"/>
                      </a:lnTo>
                      <a:lnTo>
                        <a:pt x="167" y="152"/>
                      </a:lnTo>
                      <a:lnTo>
                        <a:pt x="0" y="63"/>
                      </a:lnTo>
                      <a:lnTo>
                        <a:pt x="0" y="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7" name="Freeform 75"/>
                <p:cNvSpPr>
                  <a:spLocks/>
                </p:cNvSpPr>
                <p:nvPr/>
              </p:nvSpPr>
              <p:spPr bwMode="auto">
                <a:xfrm>
                  <a:off x="1986" y="1982"/>
                  <a:ext cx="305" cy="161"/>
                </a:xfrm>
                <a:custGeom>
                  <a:avLst/>
                  <a:gdLst>
                    <a:gd name="T0" fmla="*/ 305 w 305"/>
                    <a:gd name="T1" fmla="*/ 88 h 161"/>
                    <a:gd name="T2" fmla="*/ 167 w 305"/>
                    <a:gd name="T3" fmla="*/ 161 h 161"/>
                    <a:gd name="T4" fmla="*/ 0 w 305"/>
                    <a:gd name="T5" fmla="*/ 72 h 161"/>
                    <a:gd name="T6" fmla="*/ 138 w 305"/>
                    <a:gd name="T7" fmla="*/ 0 h 161"/>
                    <a:gd name="T8" fmla="*/ 305 w 305"/>
                    <a:gd name="T9" fmla="*/ 88 h 161"/>
                    <a:gd name="T10" fmla="*/ 0 60000 65536"/>
                    <a:gd name="T11" fmla="*/ 0 60000 65536"/>
                    <a:gd name="T12" fmla="*/ 0 60000 65536"/>
                    <a:gd name="T13" fmla="*/ 0 60000 65536"/>
                    <a:gd name="T14" fmla="*/ 0 60000 65536"/>
                    <a:gd name="T15" fmla="*/ 0 w 305"/>
                    <a:gd name="T16" fmla="*/ 0 h 161"/>
                    <a:gd name="T17" fmla="*/ 305 w 305"/>
                    <a:gd name="T18" fmla="*/ 161 h 161"/>
                  </a:gdLst>
                  <a:ahLst/>
                  <a:cxnLst>
                    <a:cxn ang="T10">
                      <a:pos x="T0" y="T1"/>
                    </a:cxn>
                    <a:cxn ang="T11">
                      <a:pos x="T2" y="T3"/>
                    </a:cxn>
                    <a:cxn ang="T12">
                      <a:pos x="T4" y="T5"/>
                    </a:cxn>
                    <a:cxn ang="T13">
                      <a:pos x="T6" y="T7"/>
                    </a:cxn>
                    <a:cxn ang="T14">
                      <a:pos x="T8" y="T9"/>
                    </a:cxn>
                  </a:cxnLst>
                  <a:rect l="T15" t="T16" r="T17" b="T18"/>
                  <a:pathLst>
                    <a:path w="305" h="161">
                      <a:moveTo>
                        <a:pt x="305" y="88"/>
                      </a:moveTo>
                      <a:lnTo>
                        <a:pt x="167" y="161"/>
                      </a:lnTo>
                      <a:lnTo>
                        <a:pt x="0" y="72"/>
                      </a:lnTo>
                      <a:lnTo>
                        <a:pt x="138" y="0"/>
                      </a:lnTo>
                      <a:lnTo>
                        <a:pt x="305" y="88"/>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8" name="Freeform 76"/>
                <p:cNvSpPr>
                  <a:spLocks/>
                </p:cNvSpPr>
                <p:nvPr/>
              </p:nvSpPr>
              <p:spPr bwMode="auto">
                <a:xfrm>
                  <a:off x="2048" y="2063"/>
                  <a:ext cx="44" cy="48"/>
                </a:xfrm>
                <a:custGeom>
                  <a:avLst/>
                  <a:gdLst>
                    <a:gd name="T0" fmla="*/ 44 w 44"/>
                    <a:gd name="T1" fmla="*/ 0 h 48"/>
                    <a:gd name="T2" fmla="*/ 44 w 44"/>
                    <a:gd name="T3" fmla="*/ 48 h 48"/>
                    <a:gd name="T4" fmla="*/ 0 w 44"/>
                    <a:gd name="T5" fmla="*/ 24 h 48"/>
                    <a:gd name="T6" fmla="*/ 44 w 44"/>
                    <a:gd name="T7" fmla="*/ 0 h 48"/>
                    <a:gd name="T8" fmla="*/ 0 60000 65536"/>
                    <a:gd name="T9" fmla="*/ 0 60000 65536"/>
                    <a:gd name="T10" fmla="*/ 0 60000 65536"/>
                    <a:gd name="T11" fmla="*/ 0 60000 65536"/>
                    <a:gd name="T12" fmla="*/ 0 w 44"/>
                    <a:gd name="T13" fmla="*/ 0 h 48"/>
                    <a:gd name="T14" fmla="*/ 44 w 44"/>
                    <a:gd name="T15" fmla="*/ 48 h 48"/>
                  </a:gdLst>
                  <a:ahLst/>
                  <a:cxnLst>
                    <a:cxn ang="T8">
                      <a:pos x="T0" y="T1"/>
                    </a:cxn>
                    <a:cxn ang="T9">
                      <a:pos x="T2" y="T3"/>
                    </a:cxn>
                    <a:cxn ang="T10">
                      <a:pos x="T4" y="T5"/>
                    </a:cxn>
                    <a:cxn ang="T11">
                      <a:pos x="T6" y="T7"/>
                    </a:cxn>
                  </a:cxnLst>
                  <a:rect l="T12" t="T13" r="T14" b="T15"/>
                  <a:pathLst>
                    <a:path w="44" h="48">
                      <a:moveTo>
                        <a:pt x="44" y="0"/>
                      </a:moveTo>
                      <a:lnTo>
                        <a:pt x="44" y="48"/>
                      </a:lnTo>
                      <a:lnTo>
                        <a:pt x="0" y="24"/>
                      </a:lnTo>
                      <a:lnTo>
                        <a:pt x="44"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9" name="Freeform 77"/>
                <p:cNvSpPr>
                  <a:spLocks/>
                </p:cNvSpPr>
                <p:nvPr/>
              </p:nvSpPr>
              <p:spPr bwMode="auto">
                <a:xfrm>
                  <a:off x="2163" y="2146"/>
                  <a:ext cx="24" cy="42"/>
                </a:xfrm>
                <a:custGeom>
                  <a:avLst/>
                  <a:gdLst>
                    <a:gd name="T0" fmla="*/ 24 w 24"/>
                    <a:gd name="T1" fmla="*/ 0 h 42"/>
                    <a:gd name="T2" fmla="*/ 0 w 24"/>
                    <a:gd name="T3" fmla="*/ 12 h 42"/>
                    <a:gd name="T4" fmla="*/ 0 w 24"/>
                    <a:gd name="T5" fmla="*/ 42 h 42"/>
                    <a:gd name="T6" fmla="*/ 24 w 24"/>
                    <a:gd name="T7" fmla="*/ 30 h 42"/>
                    <a:gd name="T8" fmla="*/ 24 w 24"/>
                    <a:gd name="T9" fmla="*/ 0 h 42"/>
                    <a:gd name="T10" fmla="*/ 0 60000 65536"/>
                    <a:gd name="T11" fmla="*/ 0 60000 65536"/>
                    <a:gd name="T12" fmla="*/ 0 60000 65536"/>
                    <a:gd name="T13" fmla="*/ 0 60000 65536"/>
                    <a:gd name="T14" fmla="*/ 0 60000 65536"/>
                    <a:gd name="T15" fmla="*/ 0 w 24"/>
                    <a:gd name="T16" fmla="*/ 0 h 42"/>
                    <a:gd name="T17" fmla="*/ 24 w 24"/>
                    <a:gd name="T18" fmla="*/ 42 h 42"/>
                  </a:gdLst>
                  <a:ahLst/>
                  <a:cxnLst>
                    <a:cxn ang="T10">
                      <a:pos x="T0" y="T1"/>
                    </a:cxn>
                    <a:cxn ang="T11">
                      <a:pos x="T2" y="T3"/>
                    </a:cxn>
                    <a:cxn ang="T12">
                      <a:pos x="T4" y="T5"/>
                    </a:cxn>
                    <a:cxn ang="T13">
                      <a:pos x="T6" y="T7"/>
                    </a:cxn>
                    <a:cxn ang="T14">
                      <a:pos x="T8" y="T9"/>
                    </a:cxn>
                  </a:cxnLst>
                  <a:rect l="T15" t="T16" r="T17" b="T18"/>
                  <a:pathLst>
                    <a:path w="24" h="42">
                      <a:moveTo>
                        <a:pt x="24" y="0"/>
                      </a:moveTo>
                      <a:lnTo>
                        <a:pt x="0" y="12"/>
                      </a:lnTo>
                      <a:lnTo>
                        <a:pt x="0" y="42"/>
                      </a:lnTo>
                      <a:lnTo>
                        <a:pt x="24" y="30"/>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0" name="Freeform 78"/>
                <p:cNvSpPr>
                  <a:spLocks/>
                </p:cNvSpPr>
                <p:nvPr/>
              </p:nvSpPr>
              <p:spPr bwMode="auto">
                <a:xfrm>
                  <a:off x="2002" y="2128"/>
                  <a:ext cx="80" cy="73"/>
                </a:xfrm>
                <a:custGeom>
                  <a:avLst/>
                  <a:gdLst>
                    <a:gd name="T0" fmla="*/ 0 w 80"/>
                    <a:gd name="T1" fmla="*/ 0 h 73"/>
                    <a:gd name="T2" fmla="*/ 80 w 80"/>
                    <a:gd name="T3" fmla="*/ 43 h 73"/>
                    <a:gd name="T4" fmla="*/ 80 w 80"/>
                    <a:gd name="T5" fmla="*/ 73 h 73"/>
                    <a:gd name="T6" fmla="*/ 0 w 80"/>
                    <a:gd name="T7" fmla="*/ 30 h 73"/>
                    <a:gd name="T8" fmla="*/ 0 w 80"/>
                    <a:gd name="T9" fmla="*/ 0 h 73"/>
                    <a:gd name="T10" fmla="*/ 0 60000 65536"/>
                    <a:gd name="T11" fmla="*/ 0 60000 65536"/>
                    <a:gd name="T12" fmla="*/ 0 60000 65536"/>
                    <a:gd name="T13" fmla="*/ 0 60000 65536"/>
                    <a:gd name="T14" fmla="*/ 0 60000 65536"/>
                    <a:gd name="T15" fmla="*/ 0 w 80"/>
                    <a:gd name="T16" fmla="*/ 0 h 73"/>
                    <a:gd name="T17" fmla="*/ 80 w 80"/>
                    <a:gd name="T18" fmla="*/ 73 h 73"/>
                  </a:gdLst>
                  <a:ahLst/>
                  <a:cxnLst>
                    <a:cxn ang="T10">
                      <a:pos x="T0" y="T1"/>
                    </a:cxn>
                    <a:cxn ang="T11">
                      <a:pos x="T2" y="T3"/>
                    </a:cxn>
                    <a:cxn ang="T12">
                      <a:pos x="T4" y="T5"/>
                    </a:cxn>
                    <a:cxn ang="T13">
                      <a:pos x="T6" y="T7"/>
                    </a:cxn>
                    <a:cxn ang="T14">
                      <a:pos x="T8" y="T9"/>
                    </a:cxn>
                  </a:cxnLst>
                  <a:rect l="T15" t="T16" r="T17" b="T18"/>
                  <a:pathLst>
                    <a:path w="80" h="73">
                      <a:moveTo>
                        <a:pt x="0" y="0"/>
                      </a:moveTo>
                      <a:lnTo>
                        <a:pt x="80" y="43"/>
                      </a:lnTo>
                      <a:lnTo>
                        <a:pt x="80" y="73"/>
                      </a:lnTo>
                      <a:lnTo>
                        <a:pt x="0" y="30"/>
                      </a:lnTo>
                      <a:lnTo>
                        <a:pt x="0" y="0"/>
                      </a:lnTo>
                      <a:close/>
                    </a:path>
                  </a:pathLst>
                </a:custGeom>
                <a:solidFill>
                  <a:srgbClr val="FF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1" name="Freeform 79"/>
                <p:cNvSpPr>
                  <a:spLocks/>
                </p:cNvSpPr>
                <p:nvPr/>
              </p:nvSpPr>
              <p:spPr bwMode="auto">
                <a:xfrm>
                  <a:off x="2081" y="2154"/>
                  <a:ext cx="30" cy="47"/>
                </a:xfrm>
                <a:custGeom>
                  <a:avLst/>
                  <a:gdLst>
                    <a:gd name="T0" fmla="*/ 30 w 30"/>
                    <a:gd name="T1" fmla="*/ 0 h 47"/>
                    <a:gd name="T2" fmla="*/ 0 w 30"/>
                    <a:gd name="T3" fmla="*/ 16 h 47"/>
                    <a:gd name="T4" fmla="*/ 0 w 30"/>
                    <a:gd name="T5" fmla="*/ 47 h 47"/>
                    <a:gd name="T6" fmla="*/ 30 w 30"/>
                    <a:gd name="T7" fmla="*/ 31 h 47"/>
                    <a:gd name="T8" fmla="*/ 30 w 30"/>
                    <a:gd name="T9" fmla="*/ 0 h 47"/>
                    <a:gd name="T10" fmla="*/ 0 60000 65536"/>
                    <a:gd name="T11" fmla="*/ 0 60000 65536"/>
                    <a:gd name="T12" fmla="*/ 0 60000 65536"/>
                    <a:gd name="T13" fmla="*/ 0 60000 65536"/>
                    <a:gd name="T14" fmla="*/ 0 60000 65536"/>
                    <a:gd name="T15" fmla="*/ 0 w 30"/>
                    <a:gd name="T16" fmla="*/ 0 h 47"/>
                    <a:gd name="T17" fmla="*/ 30 w 30"/>
                    <a:gd name="T18" fmla="*/ 47 h 47"/>
                  </a:gdLst>
                  <a:ahLst/>
                  <a:cxnLst>
                    <a:cxn ang="T10">
                      <a:pos x="T0" y="T1"/>
                    </a:cxn>
                    <a:cxn ang="T11">
                      <a:pos x="T2" y="T3"/>
                    </a:cxn>
                    <a:cxn ang="T12">
                      <a:pos x="T4" y="T5"/>
                    </a:cxn>
                    <a:cxn ang="T13">
                      <a:pos x="T6" y="T7"/>
                    </a:cxn>
                    <a:cxn ang="T14">
                      <a:pos x="T8" y="T9"/>
                    </a:cxn>
                  </a:cxnLst>
                  <a:rect l="T15" t="T16" r="T17" b="T18"/>
                  <a:pathLst>
                    <a:path w="30" h="47">
                      <a:moveTo>
                        <a:pt x="30" y="0"/>
                      </a:moveTo>
                      <a:lnTo>
                        <a:pt x="0" y="16"/>
                      </a:lnTo>
                      <a:lnTo>
                        <a:pt x="0" y="47"/>
                      </a:lnTo>
                      <a:lnTo>
                        <a:pt x="30" y="31"/>
                      </a:lnTo>
                      <a:lnTo>
                        <a:pt x="30" y="0"/>
                      </a:lnTo>
                      <a:close/>
                    </a:path>
                  </a:pathLst>
                </a:custGeom>
                <a:solidFill>
                  <a:srgbClr val="FF33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2" name="Freeform 80"/>
                <p:cNvSpPr>
                  <a:spLocks/>
                </p:cNvSpPr>
                <p:nvPr/>
              </p:nvSpPr>
              <p:spPr bwMode="auto">
                <a:xfrm>
                  <a:off x="2001" y="2113"/>
                  <a:ext cx="110" cy="58"/>
                </a:xfrm>
                <a:custGeom>
                  <a:avLst/>
                  <a:gdLst>
                    <a:gd name="T0" fmla="*/ 110 w 110"/>
                    <a:gd name="T1" fmla="*/ 44 h 58"/>
                    <a:gd name="T2" fmla="*/ 80 w 110"/>
                    <a:gd name="T3" fmla="*/ 58 h 58"/>
                    <a:gd name="T4" fmla="*/ 0 w 110"/>
                    <a:gd name="T5" fmla="*/ 15 h 58"/>
                    <a:gd name="T6" fmla="*/ 28 w 110"/>
                    <a:gd name="T7" fmla="*/ 0 h 58"/>
                    <a:gd name="T8" fmla="*/ 110 w 110"/>
                    <a:gd name="T9" fmla="*/ 44 h 58"/>
                    <a:gd name="T10" fmla="*/ 0 60000 65536"/>
                    <a:gd name="T11" fmla="*/ 0 60000 65536"/>
                    <a:gd name="T12" fmla="*/ 0 60000 65536"/>
                    <a:gd name="T13" fmla="*/ 0 60000 65536"/>
                    <a:gd name="T14" fmla="*/ 0 60000 65536"/>
                    <a:gd name="T15" fmla="*/ 0 w 110"/>
                    <a:gd name="T16" fmla="*/ 0 h 58"/>
                    <a:gd name="T17" fmla="*/ 110 w 110"/>
                    <a:gd name="T18" fmla="*/ 58 h 58"/>
                  </a:gdLst>
                  <a:ahLst/>
                  <a:cxnLst>
                    <a:cxn ang="T10">
                      <a:pos x="T0" y="T1"/>
                    </a:cxn>
                    <a:cxn ang="T11">
                      <a:pos x="T2" y="T3"/>
                    </a:cxn>
                    <a:cxn ang="T12">
                      <a:pos x="T4" y="T5"/>
                    </a:cxn>
                    <a:cxn ang="T13">
                      <a:pos x="T6" y="T7"/>
                    </a:cxn>
                    <a:cxn ang="T14">
                      <a:pos x="T8" y="T9"/>
                    </a:cxn>
                  </a:cxnLst>
                  <a:rect l="T15" t="T16" r="T17" b="T18"/>
                  <a:pathLst>
                    <a:path w="110" h="58">
                      <a:moveTo>
                        <a:pt x="110" y="44"/>
                      </a:moveTo>
                      <a:lnTo>
                        <a:pt x="80" y="58"/>
                      </a:lnTo>
                      <a:lnTo>
                        <a:pt x="0" y="15"/>
                      </a:lnTo>
                      <a:lnTo>
                        <a:pt x="28" y="0"/>
                      </a:lnTo>
                      <a:lnTo>
                        <a:pt x="110" y="44"/>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3" name="Freeform 81"/>
                <p:cNvSpPr>
                  <a:spLocks/>
                </p:cNvSpPr>
                <p:nvPr/>
              </p:nvSpPr>
              <p:spPr bwMode="auto">
                <a:xfrm>
                  <a:off x="2208" y="2122"/>
                  <a:ext cx="23" cy="43"/>
                </a:xfrm>
                <a:custGeom>
                  <a:avLst/>
                  <a:gdLst>
                    <a:gd name="T0" fmla="*/ 23 w 23"/>
                    <a:gd name="T1" fmla="*/ 0 h 43"/>
                    <a:gd name="T2" fmla="*/ 0 w 23"/>
                    <a:gd name="T3" fmla="*/ 12 h 43"/>
                    <a:gd name="T4" fmla="*/ 0 w 23"/>
                    <a:gd name="T5" fmla="*/ 43 h 43"/>
                    <a:gd name="T6" fmla="*/ 23 w 23"/>
                    <a:gd name="T7" fmla="*/ 31 h 43"/>
                    <a:gd name="T8" fmla="*/ 23 w 23"/>
                    <a:gd name="T9" fmla="*/ 0 h 43"/>
                    <a:gd name="T10" fmla="*/ 0 60000 65536"/>
                    <a:gd name="T11" fmla="*/ 0 60000 65536"/>
                    <a:gd name="T12" fmla="*/ 0 60000 65536"/>
                    <a:gd name="T13" fmla="*/ 0 60000 65536"/>
                    <a:gd name="T14" fmla="*/ 0 60000 65536"/>
                    <a:gd name="T15" fmla="*/ 0 w 23"/>
                    <a:gd name="T16" fmla="*/ 0 h 43"/>
                    <a:gd name="T17" fmla="*/ 23 w 23"/>
                    <a:gd name="T18" fmla="*/ 43 h 43"/>
                  </a:gdLst>
                  <a:ahLst/>
                  <a:cxnLst>
                    <a:cxn ang="T10">
                      <a:pos x="T0" y="T1"/>
                    </a:cxn>
                    <a:cxn ang="T11">
                      <a:pos x="T2" y="T3"/>
                    </a:cxn>
                    <a:cxn ang="T12">
                      <a:pos x="T4" y="T5"/>
                    </a:cxn>
                    <a:cxn ang="T13">
                      <a:pos x="T6" y="T7"/>
                    </a:cxn>
                    <a:cxn ang="T14">
                      <a:pos x="T8" y="T9"/>
                    </a:cxn>
                  </a:cxnLst>
                  <a:rect l="T15" t="T16" r="T17" b="T18"/>
                  <a:pathLst>
                    <a:path w="23" h="43">
                      <a:moveTo>
                        <a:pt x="23" y="0"/>
                      </a:moveTo>
                      <a:lnTo>
                        <a:pt x="0" y="12"/>
                      </a:lnTo>
                      <a:lnTo>
                        <a:pt x="0" y="43"/>
                      </a:lnTo>
                      <a:lnTo>
                        <a:pt x="23" y="31"/>
                      </a:lnTo>
                      <a:lnTo>
                        <a:pt x="23"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4" name="Freeform 82"/>
                <p:cNvSpPr>
                  <a:spLocks/>
                </p:cNvSpPr>
                <p:nvPr/>
              </p:nvSpPr>
              <p:spPr bwMode="auto">
                <a:xfrm>
                  <a:off x="1986" y="2029"/>
                  <a:ext cx="45" cy="50"/>
                </a:xfrm>
                <a:custGeom>
                  <a:avLst/>
                  <a:gdLst>
                    <a:gd name="T0" fmla="*/ 45 w 45"/>
                    <a:gd name="T1" fmla="*/ 0 h 50"/>
                    <a:gd name="T2" fmla="*/ 45 w 45"/>
                    <a:gd name="T3" fmla="*/ 50 h 50"/>
                    <a:gd name="T4" fmla="*/ 0 w 45"/>
                    <a:gd name="T5" fmla="*/ 26 h 50"/>
                    <a:gd name="T6" fmla="*/ 45 w 45"/>
                    <a:gd name="T7" fmla="*/ 0 h 50"/>
                    <a:gd name="T8" fmla="*/ 0 60000 65536"/>
                    <a:gd name="T9" fmla="*/ 0 60000 65536"/>
                    <a:gd name="T10" fmla="*/ 0 60000 65536"/>
                    <a:gd name="T11" fmla="*/ 0 60000 65536"/>
                    <a:gd name="T12" fmla="*/ 0 w 45"/>
                    <a:gd name="T13" fmla="*/ 0 h 50"/>
                    <a:gd name="T14" fmla="*/ 45 w 45"/>
                    <a:gd name="T15" fmla="*/ 50 h 50"/>
                  </a:gdLst>
                  <a:ahLst/>
                  <a:cxnLst>
                    <a:cxn ang="T8">
                      <a:pos x="T0" y="T1"/>
                    </a:cxn>
                    <a:cxn ang="T9">
                      <a:pos x="T2" y="T3"/>
                    </a:cxn>
                    <a:cxn ang="T10">
                      <a:pos x="T4" y="T5"/>
                    </a:cxn>
                    <a:cxn ang="T11">
                      <a:pos x="T6" y="T7"/>
                    </a:cxn>
                  </a:cxnLst>
                  <a:rect l="T12" t="T13" r="T14" b="T15"/>
                  <a:pathLst>
                    <a:path w="45" h="50">
                      <a:moveTo>
                        <a:pt x="45" y="0"/>
                      </a:moveTo>
                      <a:lnTo>
                        <a:pt x="45" y="50"/>
                      </a:lnTo>
                      <a:lnTo>
                        <a:pt x="0" y="26"/>
                      </a:lnTo>
                      <a:lnTo>
                        <a:pt x="45"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5" name="Freeform 83"/>
                <p:cNvSpPr>
                  <a:spLocks/>
                </p:cNvSpPr>
                <p:nvPr/>
              </p:nvSpPr>
              <p:spPr bwMode="auto">
                <a:xfrm>
                  <a:off x="2031" y="1956"/>
                  <a:ext cx="137" cy="122"/>
                </a:xfrm>
                <a:custGeom>
                  <a:avLst/>
                  <a:gdLst>
                    <a:gd name="T0" fmla="*/ 137 w 137"/>
                    <a:gd name="T1" fmla="*/ 49 h 122"/>
                    <a:gd name="T2" fmla="*/ 0 w 137"/>
                    <a:gd name="T3" fmla="*/ 122 h 122"/>
                    <a:gd name="T4" fmla="*/ 0 w 137"/>
                    <a:gd name="T5" fmla="*/ 73 h 122"/>
                    <a:gd name="T6" fmla="*/ 137 w 137"/>
                    <a:gd name="T7" fmla="*/ 0 h 122"/>
                    <a:gd name="T8" fmla="*/ 137 w 137"/>
                    <a:gd name="T9" fmla="*/ 49 h 122"/>
                    <a:gd name="T10" fmla="*/ 0 60000 65536"/>
                    <a:gd name="T11" fmla="*/ 0 60000 65536"/>
                    <a:gd name="T12" fmla="*/ 0 60000 65536"/>
                    <a:gd name="T13" fmla="*/ 0 60000 65536"/>
                    <a:gd name="T14" fmla="*/ 0 60000 65536"/>
                    <a:gd name="T15" fmla="*/ 0 w 137"/>
                    <a:gd name="T16" fmla="*/ 0 h 122"/>
                    <a:gd name="T17" fmla="*/ 137 w 137"/>
                    <a:gd name="T18" fmla="*/ 122 h 122"/>
                  </a:gdLst>
                  <a:ahLst/>
                  <a:cxnLst>
                    <a:cxn ang="T10">
                      <a:pos x="T0" y="T1"/>
                    </a:cxn>
                    <a:cxn ang="T11">
                      <a:pos x="T2" y="T3"/>
                    </a:cxn>
                    <a:cxn ang="T12">
                      <a:pos x="T4" y="T5"/>
                    </a:cxn>
                    <a:cxn ang="T13">
                      <a:pos x="T6" y="T7"/>
                    </a:cxn>
                    <a:cxn ang="T14">
                      <a:pos x="T8" y="T9"/>
                    </a:cxn>
                  </a:cxnLst>
                  <a:rect l="T15" t="T16" r="T17" b="T18"/>
                  <a:pathLst>
                    <a:path w="137" h="122">
                      <a:moveTo>
                        <a:pt x="137" y="49"/>
                      </a:moveTo>
                      <a:lnTo>
                        <a:pt x="0" y="122"/>
                      </a:lnTo>
                      <a:lnTo>
                        <a:pt x="0" y="73"/>
                      </a:lnTo>
                      <a:lnTo>
                        <a:pt x="137" y="0"/>
                      </a:lnTo>
                      <a:lnTo>
                        <a:pt x="137" y="49"/>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6" name="Freeform 84"/>
                <p:cNvSpPr>
                  <a:spLocks/>
                </p:cNvSpPr>
                <p:nvPr/>
              </p:nvSpPr>
              <p:spPr bwMode="auto">
                <a:xfrm>
                  <a:off x="2048" y="2063"/>
                  <a:ext cx="44" cy="48"/>
                </a:xfrm>
                <a:custGeom>
                  <a:avLst/>
                  <a:gdLst>
                    <a:gd name="T0" fmla="*/ 44 w 44"/>
                    <a:gd name="T1" fmla="*/ 0 h 48"/>
                    <a:gd name="T2" fmla="*/ 44 w 44"/>
                    <a:gd name="T3" fmla="*/ 48 h 48"/>
                    <a:gd name="T4" fmla="*/ 0 w 44"/>
                    <a:gd name="T5" fmla="*/ 24 h 48"/>
                    <a:gd name="T6" fmla="*/ 44 w 44"/>
                    <a:gd name="T7" fmla="*/ 0 h 48"/>
                    <a:gd name="T8" fmla="*/ 0 60000 65536"/>
                    <a:gd name="T9" fmla="*/ 0 60000 65536"/>
                    <a:gd name="T10" fmla="*/ 0 60000 65536"/>
                    <a:gd name="T11" fmla="*/ 0 60000 65536"/>
                    <a:gd name="T12" fmla="*/ 0 w 44"/>
                    <a:gd name="T13" fmla="*/ 0 h 48"/>
                    <a:gd name="T14" fmla="*/ 44 w 44"/>
                    <a:gd name="T15" fmla="*/ 48 h 48"/>
                  </a:gdLst>
                  <a:ahLst/>
                  <a:cxnLst>
                    <a:cxn ang="T8">
                      <a:pos x="T0" y="T1"/>
                    </a:cxn>
                    <a:cxn ang="T9">
                      <a:pos x="T2" y="T3"/>
                    </a:cxn>
                    <a:cxn ang="T10">
                      <a:pos x="T4" y="T5"/>
                    </a:cxn>
                    <a:cxn ang="T11">
                      <a:pos x="T6" y="T7"/>
                    </a:cxn>
                  </a:cxnLst>
                  <a:rect l="T12" t="T13" r="T14" b="T15"/>
                  <a:pathLst>
                    <a:path w="44" h="48">
                      <a:moveTo>
                        <a:pt x="44" y="0"/>
                      </a:moveTo>
                      <a:lnTo>
                        <a:pt x="44" y="48"/>
                      </a:lnTo>
                      <a:lnTo>
                        <a:pt x="0" y="24"/>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7" name="Freeform 85"/>
                <p:cNvSpPr>
                  <a:spLocks/>
                </p:cNvSpPr>
                <p:nvPr/>
              </p:nvSpPr>
              <p:spPr bwMode="auto">
                <a:xfrm>
                  <a:off x="2092" y="1990"/>
                  <a:ext cx="137" cy="120"/>
                </a:xfrm>
                <a:custGeom>
                  <a:avLst/>
                  <a:gdLst>
                    <a:gd name="T0" fmla="*/ 137 w 137"/>
                    <a:gd name="T1" fmla="*/ 48 h 120"/>
                    <a:gd name="T2" fmla="*/ 0 w 137"/>
                    <a:gd name="T3" fmla="*/ 120 h 120"/>
                    <a:gd name="T4" fmla="*/ 0 w 137"/>
                    <a:gd name="T5" fmla="*/ 73 h 120"/>
                    <a:gd name="T6" fmla="*/ 137 w 137"/>
                    <a:gd name="T7" fmla="*/ 0 h 120"/>
                    <a:gd name="T8" fmla="*/ 137 w 137"/>
                    <a:gd name="T9" fmla="*/ 48 h 120"/>
                    <a:gd name="T10" fmla="*/ 0 60000 65536"/>
                    <a:gd name="T11" fmla="*/ 0 60000 65536"/>
                    <a:gd name="T12" fmla="*/ 0 60000 65536"/>
                    <a:gd name="T13" fmla="*/ 0 60000 65536"/>
                    <a:gd name="T14" fmla="*/ 0 60000 65536"/>
                    <a:gd name="T15" fmla="*/ 0 w 137"/>
                    <a:gd name="T16" fmla="*/ 0 h 120"/>
                    <a:gd name="T17" fmla="*/ 137 w 137"/>
                    <a:gd name="T18" fmla="*/ 120 h 120"/>
                  </a:gdLst>
                  <a:ahLst/>
                  <a:cxnLst>
                    <a:cxn ang="T10">
                      <a:pos x="T0" y="T1"/>
                    </a:cxn>
                    <a:cxn ang="T11">
                      <a:pos x="T2" y="T3"/>
                    </a:cxn>
                    <a:cxn ang="T12">
                      <a:pos x="T4" y="T5"/>
                    </a:cxn>
                    <a:cxn ang="T13">
                      <a:pos x="T6" y="T7"/>
                    </a:cxn>
                    <a:cxn ang="T14">
                      <a:pos x="T8" y="T9"/>
                    </a:cxn>
                  </a:cxnLst>
                  <a:rect l="T15" t="T16" r="T17" b="T18"/>
                  <a:pathLst>
                    <a:path w="137" h="120">
                      <a:moveTo>
                        <a:pt x="137" y="48"/>
                      </a:moveTo>
                      <a:lnTo>
                        <a:pt x="0" y="120"/>
                      </a:lnTo>
                      <a:lnTo>
                        <a:pt x="0" y="73"/>
                      </a:lnTo>
                      <a:lnTo>
                        <a:pt x="137" y="0"/>
                      </a:lnTo>
                      <a:lnTo>
                        <a:pt x="137"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8" name="Freeform 86"/>
                <p:cNvSpPr>
                  <a:spLocks/>
                </p:cNvSpPr>
                <p:nvPr/>
              </p:nvSpPr>
              <p:spPr bwMode="auto">
                <a:xfrm>
                  <a:off x="2109" y="2095"/>
                  <a:ext cx="43" cy="48"/>
                </a:xfrm>
                <a:custGeom>
                  <a:avLst/>
                  <a:gdLst>
                    <a:gd name="T0" fmla="*/ 43 w 43"/>
                    <a:gd name="T1" fmla="*/ 0 h 48"/>
                    <a:gd name="T2" fmla="*/ 43 w 43"/>
                    <a:gd name="T3" fmla="*/ 48 h 48"/>
                    <a:gd name="T4" fmla="*/ 0 w 43"/>
                    <a:gd name="T5" fmla="*/ 25 h 48"/>
                    <a:gd name="T6" fmla="*/ 43 w 43"/>
                    <a:gd name="T7" fmla="*/ 0 h 48"/>
                    <a:gd name="T8" fmla="*/ 0 60000 65536"/>
                    <a:gd name="T9" fmla="*/ 0 60000 65536"/>
                    <a:gd name="T10" fmla="*/ 0 60000 65536"/>
                    <a:gd name="T11" fmla="*/ 0 60000 65536"/>
                    <a:gd name="T12" fmla="*/ 0 w 43"/>
                    <a:gd name="T13" fmla="*/ 0 h 48"/>
                    <a:gd name="T14" fmla="*/ 43 w 43"/>
                    <a:gd name="T15" fmla="*/ 48 h 48"/>
                  </a:gdLst>
                  <a:ahLst/>
                  <a:cxnLst>
                    <a:cxn ang="T8">
                      <a:pos x="T0" y="T1"/>
                    </a:cxn>
                    <a:cxn ang="T9">
                      <a:pos x="T2" y="T3"/>
                    </a:cxn>
                    <a:cxn ang="T10">
                      <a:pos x="T4" y="T5"/>
                    </a:cxn>
                    <a:cxn ang="T11">
                      <a:pos x="T6" y="T7"/>
                    </a:cxn>
                  </a:cxnLst>
                  <a:rect l="T12" t="T13" r="T14" b="T15"/>
                  <a:pathLst>
                    <a:path w="43" h="48">
                      <a:moveTo>
                        <a:pt x="43" y="0"/>
                      </a:moveTo>
                      <a:lnTo>
                        <a:pt x="43" y="48"/>
                      </a:lnTo>
                      <a:lnTo>
                        <a:pt x="0" y="25"/>
                      </a:lnTo>
                      <a:lnTo>
                        <a:pt x="43"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9" name="Freeform 87"/>
                <p:cNvSpPr>
                  <a:spLocks/>
                </p:cNvSpPr>
                <p:nvPr/>
              </p:nvSpPr>
              <p:spPr bwMode="auto">
                <a:xfrm>
                  <a:off x="2153" y="2022"/>
                  <a:ext cx="138" cy="121"/>
                </a:xfrm>
                <a:custGeom>
                  <a:avLst/>
                  <a:gdLst>
                    <a:gd name="T0" fmla="*/ 138 w 138"/>
                    <a:gd name="T1" fmla="*/ 48 h 121"/>
                    <a:gd name="T2" fmla="*/ 0 w 138"/>
                    <a:gd name="T3" fmla="*/ 121 h 121"/>
                    <a:gd name="T4" fmla="*/ 0 w 138"/>
                    <a:gd name="T5" fmla="*/ 73 h 121"/>
                    <a:gd name="T6" fmla="*/ 138 w 138"/>
                    <a:gd name="T7" fmla="*/ 0 h 121"/>
                    <a:gd name="T8" fmla="*/ 138 w 138"/>
                    <a:gd name="T9" fmla="*/ 48 h 121"/>
                    <a:gd name="T10" fmla="*/ 0 60000 65536"/>
                    <a:gd name="T11" fmla="*/ 0 60000 65536"/>
                    <a:gd name="T12" fmla="*/ 0 60000 65536"/>
                    <a:gd name="T13" fmla="*/ 0 60000 65536"/>
                    <a:gd name="T14" fmla="*/ 0 60000 65536"/>
                    <a:gd name="T15" fmla="*/ 0 w 138"/>
                    <a:gd name="T16" fmla="*/ 0 h 121"/>
                    <a:gd name="T17" fmla="*/ 138 w 138"/>
                    <a:gd name="T18" fmla="*/ 121 h 121"/>
                  </a:gdLst>
                  <a:ahLst/>
                  <a:cxnLst>
                    <a:cxn ang="T10">
                      <a:pos x="T0" y="T1"/>
                    </a:cxn>
                    <a:cxn ang="T11">
                      <a:pos x="T2" y="T3"/>
                    </a:cxn>
                    <a:cxn ang="T12">
                      <a:pos x="T4" y="T5"/>
                    </a:cxn>
                    <a:cxn ang="T13">
                      <a:pos x="T6" y="T7"/>
                    </a:cxn>
                    <a:cxn ang="T14">
                      <a:pos x="T8" y="T9"/>
                    </a:cxn>
                  </a:cxnLst>
                  <a:rect l="T15" t="T16" r="T17" b="T18"/>
                  <a:pathLst>
                    <a:path w="138" h="121">
                      <a:moveTo>
                        <a:pt x="138" y="48"/>
                      </a:moveTo>
                      <a:lnTo>
                        <a:pt x="0" y="121"/>
                      </a:lnTo>
                      <a:lnTo>
                        <a:pt x="0" y="73"/>
                      </a:lnTo>
                      <a:lnTo>
                        <a:pt x="138" y="0"/>
                      </a:lnTo>
                      <a:lnTo>
                        <a:pt x="138"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0" name="Freeform 88"/>
                <p:cNvSpPr>
                  <a:spLocks/>
                </p:cNvSpPr>
                <p:nvPr/>
              </p:nvSpPr>
              <p:spPr bwMode="auto">
                <a:xfrm>
                  <a:off x="2096" y="1997"/>
                  <a:ext cx="126" cy="107"/>
                </a:xfrm>
                <a:custGeom>
                  <a:avLst/>
                  <a:gdLst>
                    <a:gd name="T0" fmla="*/ 126 w 126"/>
                    <a:gd name="T1" fmla="*/ 39 h 107"/>
                    <a:gd name="T2" fmla="*/ 126 w 126"/>
                    <a:gd name="T3" fmla="*/ 0 h 107"/>
                    <a:gd name="T4" fmla="*/ 0 w 126"/>
                    <a:gd name="T5" fmla="*/ 66 h 107"/>
                    <a:gd name="T6" fmla="*/ 0 w 126"/>
                    <a:gd name="T7" fmla="*/ 107 h 107"/>
                    <a:gd name="T8" fmla="*/ 126 w 126"/>
                    <a:gd name="T9" fmla="*/ 39 h 107"/>
                    <a:gd name="T10" fmla="*/ 0 60000 65536"/>
                    <a:gd name="T11" fmla="*/ 0 60000 65536"/>
                    <a:gd name="T12" fmla="*/ 0 60000 65536"/>
                    <a:gd name="T13" fmla="*/ 0 60000 65536"/>
                    <a:gd name="T14" fmla="*/ 0 60000 65536"/>
                    <a:gd name="T15" fmla="*/ 0 w 126"/>
                    <a:gd name="T16" fmla="*/ 0 h 107"/>
                    <a:gd name="T17" fmla="*/ 126 w 126"/>
                    <a:gd name="T18" fmla="*/ 107 h 107"/>
                  </a:gdLst>
                  <a:ahLst/>
                  <a:cxnLst>
                    <a:cxn ang="T10">
                      <a:pos x="T0" y="T1"/>
                    </a:cxn>
                    <a:cxn ang="T11">
                      <a:pos x="T2" y="T3"/>
                    </a:cxn>
                    <a:cxn ang="T12">
                      <a:pos x="T4" y="T5"/>
                    </a:cxn>
                    <a:cxn ang="T13">
                      <a:pos x="T6" y="T7"/>
                    </a:cxn>
                    <a:cxn ang="T14">
                      <a:pos x="T8" y="T9"/>
                    </a:cxn>
                  </a:cxnLst>
                  <a:rect l="T15" t="T16" r="T17" b="T18"/>
                  <a:pathLst>
                    <a:path w="126" h="107">
                      <a:moveTo>
                        <a:pt x="126" y="39"/>
                      </a:moveTo>
                      <a:lnTo>
                        <a:pt x="126" y="0"/>
                      </a:lnTo>
                      <a:lnTo>
                        <a:pt x="0" y="66"/>
                      </a:lnTo>
                      <a:lnTo>
                        <a:pt x="0" y="107"/>
                      </a:lnTo>
                      <a:lnTo>
                        <a:pt x="126"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1" name="Line 89"/>
                <p:cNvSpPr>
                  <a:spLocks noChangeShapeType="1"/>
                </p:cNvSpPr>
                <p:nvPr/>
              </p:nvSpPr>
              <p:spPr bwMode="auto">
                <a:xfrm flipV="1">
                  <a:off x="2225" y="2216"/>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2" name="Freeform 90"/>
                <p:cNvSpPr>
                  <a:spLocks/>
                </p:cNvSpPr>
                <p:nvPr/>
              </p:nvSpPr>
              <p:spPr bwMode="auto">
                <a:xfrm>
                  <a:off x="2230" y="2220"/>
                  <a:ext cx="12" cy="10"/>
                </a:xfrm>
                <a:custGeom>
                  <a:avLst/>
                  <a:gdLst>
                    <a:gd name="T0" fmla="*/ 8 w 12"/>
                    <a:gd name="T1" fmla="*/ 10 h 10"/>
                    <a:gd name="T2" fmla="*/ 10 w 12"/>
                    <a:gd name="T3" fmla="*/ 8 h 10"/>
                    <a:gd name="T4" fmla="*/ 11 w 12"/>
                    <a:gd name="T5" fmla="*/ 8 h 10"/>
                    <a:gd name="T6" fmla="*/ 11 w 12"/>
                    <a:gd name="T7" fmla="*/ 7 h 10"/>
                    <a:gd name="T8" fmla="*/ 12 w 12"/>
                    <a:gd name="T9" fmla="*/ 6 h 10"/>
                    <a:gd name="T10" fmla="*/ 11 w 12"/>
                    <a:gd name="T11" fmla="*/ 5 h 10"/>
                    <a:gd name="T12" fmla="*/ 10 w 12"/>
                    <a:gd name="T13" fmla="*/ 3 h 10"/>
                    <a:gd name="T14" fmla="*/ 8 w 12"/>
                    <a:gd name="T15" fmla="*/ 1 h 10"/>
                    <a:gd name="T16" fmla="*/ 7 w 12"/>
                    <a:gd name="T17" fmla="*/ 1 h 10"/>
                    <a:gd name="T18" fmla="*/ 5 w 12"/>
                    <a:gd name="T19" fmla="*/ 0 h 10"/>
                    <a:gd name="T20" fmla="*/ 5 w 12"/>
                    <a:gd name="T21" fmla="*/ 0 h 10"/>
                    <a:gd name="T22" fmla="*/ 4 w 12"/>
                    <a:gd name="T23" fmla="*/ 1 h 10"/>
                    <a:gd name="T24" fmla="*/ 1 w 12"/>
                    <a:gd name="T25" fmla="*/ 1 h 10"/>
                    <a:gd name="T26" fmla="*/ 1 w 12"/>
                    <a:gd name="T27" fmla="*/ 2 h 10"/>
                    <a:gd name="T28" fmla="*/ 1 w 12"/>
                    <a:gd name="T29" fmla="*/ 2 h 10"/>
                    <a:gd name="T30" fmla="*/ 0 w 12"/>
                    <a:gd name="T31" fmla="*/ 3 h 10"/>
                    <a:gd name="T32" fmla="*/ 1 w 12"/>
                    <a:gd name="T33" fmla="*/ 5 h 10"/>
                    <a:gd name="T34" fmla="*/ 1 w 12"/>
                    <a:gd name="T35" fmla="*/ 7 h 10"/>
                    <a:gd name="T36" fmla="*/ 3 w 12"/>
                    <a:gd name="T37" fmla="*/ 8 h 10"/>
                    <a:gd name="T38" fmla="*/ 4 w 12"/>
                    <a:gd name="T39" fmla="*/ 10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0" y="8"/>
                      </a:lnTo>
                      <a:lnTo>
                        <a:pt x="11" y="8"/>
                      </a:lnTo>
                      <a:lnTo>
                        <a:pt x="11" y="7"/>
                      </a:lnTo>
                      <a:lnTo>
                        <a:pt x="12" y="6"/>
                      </a:lnTo>
                      <a:lnTo>
                        <a:pt x="11" y="5"/>
                      </a:lnTo>
                      <a:lnTo>
                        <a:pt x="10" y="3"/>
                      </a:lnTo>
                      <a:lnTo>
                        <a:pt x="8" y="1"/>
                      </a:lnTo>
                      <a:lnTo>
                        <a:pt x="7" y="1"/>
                      </a:lnTo>
                      <a:lnTo>
                        <a:pt x="5" y="0"/>
                      </a:lnTo>
                      <a:lnTo>
                        <a:pt x="4" y="1"/>
                      </a:lnTo>
                      <a:lnTo>
                        <a:pt x="1" y="1"/>
                      </a:lnTo>
                      <a:lnTo>
                        <a:pt x="1" y="2"/>
                      </a:lnTo>
                      <a:lnTo>
                        <a:pt x="0" y="3"/>
                      </a:lnTo>
                      <a:lnTo>
                        <a:pt x="1" y="5"/>
                      </a:lnTo>
                      <a:lnTo>
                        <a:pt x="1" y="7"/>
                      </a:lnTo>
                      <a:lnTo>
                        <a:pt x="3" y="8"/>
                      </a:lnTo>
                      <a:lnTo>
                        <a:pt x="4" y="10"/>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3" name="Freeform 91"/>
                <p:cNvSpPr>
                  <a:spLocks/>
                </p:cNvSpPr>
                <p:nvPr/>
              </p:nvSpPr>
              <p:spPr bwMode="auto">
                <a:xfrm>
                  <a:off x="2230" y="2220"/>
                  <a:ext cx="12" cy="11"/>
                </a:xfrm>
                <a:custGeom>
                  <a:avLst/>
                  <a:gdLst>
                    <a:gd name="T0" fmla="*/ 1 w 12"/>
                    <a:gd name="T1" fmla="*/ 7 h 11"/>
                    <a:gd name="T2" fmla="*/ 1 w 12"/>
                    <a:gd name="T3" fmla="*/ 5 h 11"/>
                    <a:gd name="T4" fmla="*/ 0 w 12"/>
                    <a:gd name="T5" fmla="*/ 2 h 11"/>
                    <a:gd name="T6" fmla="*/ 1 w 12"/>
                    <a:gd name="T7" fmla="*/ 1 h 11"/>
                    <a:gd name="T8" fmla="*/ 1 w 12"/>
                    <a:gd name="T9" fmla="*/ 1 h 11"/>
                    <a:gd name="T10" fmla="*/ 1 w 12"/>
                    <a:gd name="T11" fmla="*/ 0 h 11"/>
                    <a:gd name="T12" fmla="*/ 4 w 12"/>
                    <a:gd name="T13" fmla="*/ 0 h 11"/>
                    <a:gd name="T14" fmla="*/ 5 w 12"/>
                    <a:gd name="T15" fmla="*/ 1 h 11"/>
                    <a:gd name="T16" fmla="*/ 8 w 12"/>
                    <a:gd name="T17" fmla="*/ 2 h 11"/>
                    <a:gd name="T18" fmla="*/ 11 w 12"/>
                    <a:gd name="T19" fmla="*/ 2 h 11"/>
                    <a:gd name="T20" fmla="*/ 11 w 12"/>
                    <a:gd name="T21" fmla="*/ 6 h 11"/>
                    <a:gd name="T22" fmla="*/ 12 w 12"/>
                    <a:gd name="T23" fmla="*/ 7 h 11"/>
                    <a:gd name="T24" fmla="*/ 11 w 12"/>
                    <a:gd name="T25" fmla="*/ 10 h 11"/>
                    <a:gd name="T26" fmla="*/ 8 w 12"/>
                    <a:gd name="T27" fmla="*/ 11 h 11"/>
                    <a:gd name="T28" fmla="*/ 5 w 12"/>
                    <a:gd name="T29" fmla="*/ 10 h 11"/>
                    <a:gd name="T30" fmla="*/ 4 w 12"/>
                    <a:gd name="T31" fmla="*/ 10 h 11"/>
                    <a:gd name="T32" fmla="*/ 1 w 12"/>
                    <a:gd name="T33" fmla="*/ 7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1"/>
                    <a:gd name="T53" fmla="*/ 12 w 12"/>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1">
                      <a:moveTo>
                        <a:pt x="1" y="7"/>
                      </a:moveTo>
                      <a:lnTo>
                        <a:pt x="1" y="5"/>
                      </a:lnTo>
                      <a:lnTo>
                        <a:pt x="0" y="2"/>
                      </a:lnTo>
                      <a:lnTo>
                        <a:pt x="1" y="1"/>
                      </a:lnTo>
                      <a:lnTo>
                        <a:pt x="1" y="0"/>
                      </a:lnTo>
                      <a:lnTo>
                        <a:pt x="4" y="0"/>
                      </a:lnTo>
                      <a:lnTo>
                        <a:pt x="5" y="1"/>
                      </a:lnTo>
                      <a:lnTo>
                        <a:pt x="8" y="2"/>
                      </a:lnTo>
                      <a:lnTo>
                        <a:pt x="11" y="2"/>
                      </a:lnTo>
                      <a:lnTo>
                        <a:pt x="11" y="6"/>
                      </a:lnTo>
                      <a:lnTo>
                        <a:pt x="12" y="7"/>
                      </a:lnTo>
                      <a:lnTo>
                        <a:pt x="11" y="10"/>
                      </a:lnTo>
                      <a:lnTo>
                        <a:pt x="8" y="11"/>
                      </a:lnTo>
                      <a:lnTo>
                        <a:pt x="5" y="10"/>
                      </a:lnTo>
                      <a:lnTo>
                        <a:pt x="4" y="10"/>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4" name="Freeform 92"/>
                <p:cNvSpPr>
                  <a:spLocks/>
                </p:cNvSpPr>
                <p:nvPr/>
              </p:nvSpPr>
              <p:spPr bwMode="auto">
                <a:xfrm>
                  <a:off x="2231" y="2221"/>
                  <a:ext cx="12" cy="11"/>
                </a:xfrm>
                <a:custGeom>
                  <a:avLst/>
                  <a:gdLst>
                    <a:gd name="T0" fmla="*/ 2 w 12"/>
                    <a:gd name="T1" fmla="*/ 6 h 11"/>
                    <a:gd name="T2" fmla="*/ 0 w 12"/>
                    <a:gd name="T3" fmla="*/ 5 h 11"/>
                    <a:gd name="T4" fmla="*/ 0 w 12"/>
                    <a:gd name="T5" fmla="*/ 1 h 11"/>
                    <a:gd name="T6" fmla="*/ 0 w 12"/>
                    <a:gd name="T7" fmla="*/ 0 h 11"/>
                    <a:gd name="T8" fmla="*/ 2 w 12"/>
                    <a:gd name="T9" fmla="*/ 0 h 11"/>
                    <a:gd name="T10" fmla="*/ 5 w 12"/>
                    <a:gd name="T11" fmla="*/ 0 h 11"/>
                    <a:gd name="T12" fmla="*/ 9 w 12"/>
                    <a:gd name="T13" fmla="*/ 2 h 11"/>
                    <a:gd name="T14" fmla="*/ 12 w 12"/>
                    <a:gd name="T15" fmla="*/ 6 h 11"/>
                    <a:gd name="T16" fmla="*/ 12 w 12"/>
                    <a:gd name="T17" fmla="*/ 10 h 11"/>
                    <a:gd name="T18" fmla="*/ 9 w 12"/>
                    <a:gd name="T19" fmla="*/ 10 h 11"/>
                    <a:gd name="T20" fmla="*/ 7 w 12"/>
                    <a:gd name="T21" fmla="*/ 11 h 11"/>
                    <a:gd name="T22" fmla="*/ 5 w 12"/>
                    <a:gd name="T23" fmla="*/ 10 h 11"/>
                    <a:gd name="T24" fmla="*/ 2 w 12"/>
                    <a:gd name="T25" fmla="*/ 6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2" y="6"/>
                      </a:moveTo>
                      <a:lnTo>
                        <a:pt x="0" y="5"/>
                      </a:lnTo>
                      <a:lnTo>
                        <a:pt x="0" y="1"/>
                      </a:lnTo>
                      <a:lnTo>
                        <a:pt x="0" y="0"/>
                      </a:lnTo>
                      <a:lnTo>
                        <a:pt x="2" y="0"/>
                      </a:lnTo>
                      <a:lnTo>
                        <a:pt x="5" y="0"/>
                      </a:lnTo>
                      <a:lnTo>
                        <a:pt x="9" y="2"/>
                      </a:lnTo>
                      <a:lnTo>
                        <a:pt x="12" y="6"/>
                      </a:lnTo>
                      <a:lnTo>
                        <a:pt x="12" y="10"/>
                      </a:lnTo>
                      <a:lnTo>
                        <a:pt x="9" y="10"/>
                      </a:lnTo>
                      <a:lnTo>
                        <a:pt x="7" y="11"/>
                      </a:lnTo>
                      <a:lnTo>
                        <a:pt x="5" y="10"/>
                      </a:lnTo>
                      <a:lnTo>
                        <a:pt x="2"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5" name="Freeform 93"/>
                <p:cNvSpPr>
                  <a:spLocks/>
                </p:cNvSpPr>
                <p:nvPr/>
              </p:nvSpPr>
              <p:spPr bwMode="auto">
                <a:xfrm>
                  <a:off x="2236" y="2223"/>
                  <a:ext cx="12" cy="10"/>
                </a:xfrm>
                <a:custGeom>
                  <a:avLst/>
                  <a:gdLst>
                    <a:gd name="T0" fmla="*/ 8 w 12"/>
                    <a:gd name="T1" fmla="*/ 10 h 10"/>
                    <a:gd name="T2" fmla="*/ 10 w 12"/>
                    <a:gd name="T3" fmla="*/ 9 h 10"/>
                    <a:gd name="T4" fmla="*/ 11 w 12"/>
                    <a:gd name="T5" fmla="*/ 8 h 10"/>
                    <a:gd name="T6" fmla="*/ 12 w 12"/>
                    <a:gd name="T7" fmla="*/ 8 h 10"/>
                    <a:gd name="T8" fmla="*/ 12 w 12"/>
                    <a:gd name="T9" fmla="*/ 7 h 10"/>
                    <a:gd name="T10" fmla="*/ 12 w 12"/>
                    <a:gd name="T11" fmla="*/ 5 h 10"/>
                    <a:gd name="T12" fmla="*/ 10 w 12"/>
                    <a:gd name="T13" fmla="*/ 3 h 10"/>
                    <a:gd name="T14" fmla="*/ 9 w 12"/>
                    <a:gd name="T15" fmla="*/ 2 h 10"/>
                    <a:gd name="T16" fmla="*/ 8 w 12"/>
                    <a:gd name="T17" fmla="*/ 0 h 10"/>
                    <a:gd name="T18" fmla="*/ 6 w 12"/>
                    <a:gd name="T19" fmla="*/ 0 h 10"/>
                    <a:gd name="T20" fmla="*/ 5 w 12"/>
                    <a:gd name="T21" fmla="*/ 0 h 10"/>
                    <a:gd name="T22" fmla="*/ 4 w 12"/>
                    <a:gd name="T23" fmla="*/ 0 h 10"/>
                    <a:gd name="T24" fmla="*/ 2 w 12"/>
                    <a:gd name="T25" fmla="*/ 2 h 10"/>
                    <a:gd name="T26" fmla="*/ 1 w 12"/>
                    <a:gd name="T27" fmla="*/ 2 h 10"/>
                    <a:gd name="T28" fmla="*/ 0 w 12"/>
                    <a:gd name="T29" fmla="*/ 3 h 10"/>
                    <a:gd name="T30" fmla="*/ 0 w 12"/>
                    <a:gd name="T31" fmla="*/ 4 h 10"/>
                    <a:gd name="T32" fmla="*/ 0 w 12"/>
                    <a:gd name="T33" fmla="*/ 5 h 10"/>
                    <a:gd name="T34" fmla="*/ 2 w 12"/>
                    <a:gd name="T35" fmla="*/ 8 h 10"/>
                    <a:gd name="T36" fmla="*/ 2 w 12"/>
                    <a:gd name="T37" fmla="*/ 9 h 10"/>
                    <a:gd name="T38" fmla="*/ 5 w 12"/>
                    <a:gd name="T39" fmla="*/ 10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0" y="9"/>
                      </a:lnTo>
                      <a:lnTo>
                        <a:pt x="11" y="8"/>
                      </a:lnTo>
                      <a:lnTo>
                        <a:pt x="12" y="8"/>
                      </a:lnTo>
                      <a:lnTo>
                        <a:pt x="12" y="7"/>
                      </a:lnTo>
                      <a:lnTo>
                        <a:pt x="12" y="5"/>
                      </a:lnTo>
                      <a:lnTo>
                        <a:pt x="10" y="3"/>
                      </a:lnTo>
                      <a:lnTo>
                        <a:pt x="9" y="2"/>
                      </a:lnTo>
                      <a:lnTo>
                        <a:pt x="8" y="0"/>
                      </a:lnTo>
                      <a:lnTo>
                        <a:pt x="6" y="0"/>
                      </a:lnTo>
                      <a:lnTo>
                        <a:pt x="5" y="0"/>
                      </a:lnTo>
                      <a:lnTo>
                        <a:pt x="4" y="0"/>
                      </a:lnTo>
                      <a:lnTo>
                        <a:pt x="2" y="2"/>
                      </a:lnTo>
                      <a:lnTo>
                        <a:pt x="1" y="2"/>
                      </a:lnTo>
                      <a:lnTo>
                        <a:pt x="0" y="3"/>
                      </a:lnTo>
                      <a:lnTo>
                        <a:pt x="0" y="4"/>
                      </a:lnTo>
                      <a:lnTo>
                        <a:pt x="0" y="5"/>
                      </a:lnTo>
                      <a:lnTo>
                        <a:pt x="2" y="8"/>
                      </a:lnTo>
                      <a:lnTo>
                        <a:pt x="2" y="9"/>
                      </a:lnTo>
                      <a:lnTo>
                        <a:pt x="5" y="10"/>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6" name="Freeform 94"/>
                <p:cNvSpPr>
                  <a:spLocks/>
                </p:cNvSpPr>
                <p:nvPr/>
              </p:nvSpPr>
              <p:spPr bwMode="auto">
                <a:xfrm>
                  <a:off x="2236" y="2225"/>
                  <a:ext cx="12" cy="9"/>
                </a:xfrm>
                <a:custGeom>
                  <a:avLst/>
                  <a:gdLst>
                    <a:gd name="T0" fmla="*/ 2 w 12"/>
                    <a:gd name="T1" fmla="*/ 6 h 9"/>
                    <a:gd name="T2" fmla="*/ 0 w 12"/>
                    <a:gd name="T3" fmla="*/ 3 h 9"/>
                    <a:gd name="T4" fmla="*/ 0 w 12"/>
                    <a:gd name="T5" fmla="*/ 2 h 9"/>
                    <a:gd name="T6" fmla="*/ 0 w 12"/>
                    <a:gd name="T7" fmla="*/ 1 h 9"/>
                    <a:gd name="T8" fmla="*/ 1 w 12"/>
                    <a:gd name="T9" fmla="*/ 0 h 9"/>
                    <a:gd name="T10" fmla="*/ 2 w 12"/>
                    <a:gd name="T11" fmla="*/ 0 h 9"/>
                    <a:gd name="T12" fmla="*/ 3 w 12"/>
                    <a:gd name="T13" fmla="*/ 0 h 9"/>
                    <a:gd name="T14" fmla="*/ 5 w 12"/>
                    <a:gd name="T15" fmla="*/ 0 h 9"/>
                    <a:gd name="T16" fmla="*/ 8 w 12"/>
                    <a:gd name="T17" fmla="*/ 1 h 9"/>
                    <a:gd name="T18" fmla="*/ 10 w 12"/>
                    <a:gd name="T19" fmla="*/ 2 h 9"/>
                    <a:gd name="T20" fmla="*/ 12 w 12"/>
                    <a:gd name="T21" fmla="*/ 5 h 9"/>
                    <a:gd name="T22" fmla="*/ 12 w 12"/>
                    <a:gd name="T23" fmla="*/ 7 h 9"/>
                    <a:gd name="T24" fmla="*/ 12 w 12"/>
                    <a:gd name="T25" fmla="*/ 7 h 9"/>
                    <a:gd name="T26" fmla="*/ 11 w 12"/>
                    <a:gd name="T27" fmla="*/ 8 h 9"/>
                    <a:gd name="T28" fmla="*/ 10 w 12"/>
                    <a:gd name="T29" fmla="*/ 8 h 9"/>
                    <a:gd name="T30" fmla="*/ 8 w 12"/>
                    <a:gd name="T31" fmla="*/ 9 h 9"/>
                    <a:gd name="T32" fmla="*/ 6 w 12"/>
                    <a:gd name="T33" fmla="*/ 8 h 9"/>
                    <a:gd name="T34" fmla="*/ 3 w 12"/>
                    <a:gd name="T35" fmla="*/ 7 h 9"/>
                    <a:gd name="T36" fmla="*/ 2 w 12"/>
                    <a:gd name="T37" fmla="*/ 6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9"/>
                    <a:gd name="T59" fmla="*/ 12 w 12"/>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9">
                      <a:moveTo>
                        <a:pt x="2" y="6"/>
                      </a:moveTo>
                      <a:lnTo>
                        <a:pt x="0" y="3"/>
                      </a:lnTo>
                      <a:lnTo>
                        <a:pt x="0" y="2"/>
                      </a:lnTo>
                      <a:lnTo>
                        <a:pt x="0" y="1"/>
                      </a:lnTo>
                      <a:lnTo>
                        <a:pt x="1" y="0"/>
                      </a:lnTo>
                      <a:lnTo>
                        <a:pt x="2" y="0"/>
                      </a:lnTo>
                      <a:lnTo>
                        <a:pt x="3" y="0"/>
                      </a:lnTo>
                      <a:lnTo>
                        <a:pt x="5" y="0"/>
                      </a:lnTo>
                      <a:lnTo>
                        <a:pt x="8" y="1"/>
                      </a:lnTo>
                      <a:lnTo>
                        <a:pt x="10" y="2"/>
                      </a:lnTo>
                      <a:lnTo>
                        <a:pt x="12" y="5"/>
                      </a:lnTo>
                      <a:lnTo>
                        <a:pt x="12" y="7"/>
                      </a:lnTo>
                      <a:lnTo>
                        <a:pt x="11" y="8"/>
                      </a:lnTo>
                      <a:lnTo>
                        <a:pt x="10" y="8"/>
                      </a:lnTo>
                      <a:lnTo>
                        <a:pt x="8" y="9"/>
                      </a:lnTo>
                      <a:lnTo>
                        <a:pt x="6" y="8"/>
                      </a:lnTo>
                      <a:lnTo>
                        <a:pt x="3" y="7"/>
                      </a:lnTo>
                      <a:lnTo>
                        <a:pt x="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7" name="Freeform 95"/>
                <p:cNvSpPr>
                  <a:spLocks/>
                </p:cNvSpPr>
                <p:nvPr/>
              </p:nvSpPr>
              <p:spPr bwMode="auto">
                <a:xfrm>
                  <a:off x="2237" y="2226"/>
                  <a:ext cx="12" cy="10"/>
                </a:xfrm>
                <a:custGeom>
                  <a:avLst/>
                  <a:gdLst>
                    <a:gd name="T0" fmla="*/ 2 w 12"/>
                    <a:gd name="T1" fmla="*/ 7 h 10"/>
                    <a:gd name="T2" fmla="*/ 0 w 12"/>
                    <a:gd name="T3" fmla="*/ 4 h 10"/>
                    <a:gd name="T4" fmla="*/ 0 w 12"/>
                    <a:gd name="T5" fmla="*/ 2 h 10"/>
                    <a:gd name="T6" fmla="*/ 0 w 12"/>
                    <a:gd name="T7" fmla="*/ 1 h 10"/>
                    <a:gd name="T8" fmla="*/ 2 w 12"/>
                    <a:gd name="T9" fmla="*/ 0 h 10"/>
                    <a:gd name="T10" fmla="*/ 4 w 12"/>
                    <a:gd name="T11" fmla="*/ 0 h 10"/>
                    <a:gd name="T12" fmla="*/ 6 w 12"/>
                    <a:gd name="T13" fmla="*/ 0 h 10"/>
                    <a:gd name="T14" fmla="*/ 10 w 12"/>
                    <a:gd name="T15" fmla="*/ 2 h 10"/>
                    <a:gd name="T16" fmla="*/ 12 w 12"/>
                    <a:gd name="T17" fmla="*/ 6 h 10"/>
                    <a:gd name="T18" fmla="*/ 12 w 12"/>
                    <a:gd name="T19" fmla="*/ 7 h 10"/>
                    <a:gd name="T20" fmla="*/ 12 w 12"/>
                    <a:gd name="T21" fmla="*/ 8 h 10"/>
                    <a:gd name="T22" fmla="*/ 10 w 12"/>
                    <a:gd name="T23" fmla="*/ 10 h 10"/>
                    <a:gd name="T24" fmla="*/ 6 w 12"/>
                    <a:gd name="T25" fmla="*/ 10 h 10"/>
                    <a:gd name="T26" fmla="*/ 2 w 12"/>
                    <a:gd name="T27" fmla="*/ 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2" y="7"/>
                      </a:moveTo>
                      <a:lnTo>
                        <a:pt x="0" y="4"/>
                      </a:lnTo>
                      <a:lnTo>
                        <a:pt x="0" y="2"/>
                      </a:lnTo>
                      <a:lnTo>
                        <a:pt x="0" y="1"/>
                      </a:lnTo>
                      <a:lnTo>
                        <a:pt x="2" y="0"/>
                      </a:lnTo>
                      <a:lnTo>
                        <a:pt x="4" y="0"/>
                      </a:lnTo>
                      <a:lnTo>
                        <a:pt x="6" y="0"/>
                      </a:lnTo>
                      <a:lnTo>
                        <a:pt x="10" y="2"/>
                      </a:lnTo>
                      <a:lnTo>
                        <a:pt x="12" y="6"/>
                      </a:lnTo>
                      <a:lnTo>
                        <a:pt x="12" y="7"/>
                      </a:lnTo>
                      <a:lnTo>
                        <a:pt x="12" y="8"/>
                      </a:lnTo>
                      <a:lnTo>
                        <a:pt x="10" y="10"/>
                      </a:lnTo>
                      <a:lnTo>
                        <a:pt x="6"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8" name="Freeform 96"/>
                <p:cNvSpPr>
                  <a:spLocks/>
                </p:cNvSpPr>
                <p:nvPr/>
              </p:nvSpPr>
              <p:spPr bwMode="auto">
                <a:xfrm>
                  <a:off x="2226" y="2221"/>
                  <a:ext cx="12" cy="10"/>
                </a:xfrm>
                <a:custGeom>
                  <a:avLst/>
                  <a:gdLst>
                    <a:gd name="T0" fmla="*/ 8 w 12"/>
                    <a:gd name="T1" fmla="*/ 10 h 10"/>
                    <a:gd name="T2" fmla="*/ 10 w 12"/>
                    <a:gd name="T3" fmla="*/ 9 h 10"/>
                    <a:gd name="T4" fmla="*/ 11 w 12"/>
                    <a:gd name="T5" fmla="*/ 7 h 10"/>
                    <a:gd name="T6" fmla="*/ 11 w 12"/>
                    <a:gd name="T7" fmla="*/ 7 h 10"/>
                    <a:gd name="T8" fmla="*/ 12 w 12"/>
                    <a:gd name="T9" fmla="*/ 6 h 10"/>
                    <a:gd name="T10" fmla="*/ 11 w 12"/>
                    <a:gd name="T11" fmla="*/ 4 h 10"/>
                    <a:gd name="T12" fmla="*/ 10 w 12"/>
                    <a:gd name="T13" fmla="*/ 2 h 10"/>
                    <a:gd name="T14" fmla="*/ 8 w 12"/>
                    <a:gd name="T15" fmla="*/ 1 h 10"/>
                    <a:gd name="T16" fmla="*/ 7 w 12"/>
                    <a:gd name="T17" fmla="*/ 0 h 10"/>
                    <a:gd name="T18" fmla="*/ 5 w 12"/>
                    <a:gd name="T19" fmla="*/ 0 h 10"/>
                    <a:gd name="T20" fmla="*/ 5 w 12"/>
                    <a:gd name="T21" fmla="*/ 0 h 10"/>
                    <a:gd name="T22" fmla="*/ 2 w 12"/>
                    <a:gd name="T23" fmla="*/ 1 h 10"/>
                    <a:gd name="T24" fmla="*/ 1 w 12"/>
                    <a:gd name="T25" fmla="*/ 2 h 10"/>
                    <a:gd name="T26" fmla="*/ 0 w 12"/>
                    <a:gd name="T27" fmla="*/ 4 h 10"/>
                    <a:gd name="T28" fmla="*/ 1 w 12"/>
                    <a:gd name="T29" fmla="*/ 5 h 10"/>
                    <a:gd name="T30" fmla="*/ 2 w 12"/>
                    <a:gd name="T31" fmla="*/ 7 h 10"/>
                    <a:gd name="T32" fmla="*/ 3 w 12"/>
                    <a:gd name="T33" fmla="*/ 9 h 10"/>
                    <a:gd name="T34" fmla="*/ 5 w 12"/>
                    <a:gd name="T35" fmla="*/ 10 h 10"/>
                    <a:gd name="T36" fmla="*/ 5 w 12"/>
                    <a:gd name="T37" fmla="*/ 10 h 10"/>
                    <a:gd name="T38" fmla="*/ 7 w 12"/>
                    <a:gd name="T39" fmla="*/ 10 h 10"/>
                    <a:gd name="T40" fmla="*/ 8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8" y="10"/>
                      </a:moveTo>
                      <a:lnTo>
                        <a:pt x="10" y="9"/>
                      </a:lnTo>
                      <a:lnTo>
                        <a:pt x="11" y="7"/>
                      </a:lnTo>
                      <a:lnTo>
                        <a:pt x="12" y="6"/>
                      </a:lnTo>
                      <a:lnTo>
                        <a:pt x="11" y="4"/>
                      </a:lnTo>
                      <a:lnTo>
                        <a:pt x="10" y="2"/>
                      </a:lnTo>
                      <a:lnTo>
                        <a:pt x="8" y="1"/>
                      </a:lnTo>
                      <a:lnTo>
                        <a:pt x="7" y="0"/>
                      </a:lnTo>
                      <a:lnTo>
                        <a:pt x="5" y="0"/>
                      </a:lnTo>
                      <a:lnTo>
                        <a:pt x="2" y="1"/>
                      </a:lnTo>
                      <a:lnTo>
                        <a:pt x="1" y="2"/>
                      </a:lnTo>
                      <a:lnTo>
                        <a:pt x="0" y="4"/>
                      </a:lnTo>
                      <a:lnTo>
                        <a:pt x="1" y="5"/>
                      </a:lnTo>
                      <a:lnTo>
                        <a:pt x="2" y="7"/>
                      </a:lnTo>
                      <a:lnTo>
                        <a:pt x="3" y="9"/>
                      </a:lnTo>
                      <a:lnTo>
                        <a:pt x="5"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9" name="Freeform 97"/>
                <p:cNvSpPr>
                  <a:spLocks/>
                </p:cNvSpPr>
                <p:nvPr/>
              </p:nvSpPr>
              <p:spPr bwMode="auto">
                <a:xfrm>
                  <a:off x="2233" y="2225"/>
                  <a:ext cx="12" cy="9"/>
                </a:xfrm>
                <a:custGeom>
                  <a:avLst/>
                  <a:gdLst>
                    <a:gd name="T0" fmla="*/ 8 w 12"/>
                    <a:gd name="T1" fmla="*/ 9 h 9"/>
                    <a:gd name="T2" fmla="*/ 11 w 12"/>
                    <a:gd name="T3" fmla="*/ 8 h 9"/>
                    <a:gd name="T4" fmla="*/ 11 w 12"/>
                    <a:gd name="T5" fmla="*/ 8 h 9"/>
                    <a:gd name="T6" fmla="*/ 12 w 12"/>
                    <a:gd name="T7" fmla="*/ 7 h 9"/>
                    <a:gd name="T8" fmla="*/ 12 w 12"/>
                    <a:gd name="T9" fmla="*/ 6 h 9"/>
                    <a:gd name="T10" fmla="*/ 12 w 12"/>
                    <a:gd name="T11" fmla="*/ 5 h 9"/>
                    <a:gd name="T12" fmla="*/ 11 w 12"/>
                    <a:gd name="T13" fmla="*/ 2 h 9"/>
                    <a:gd name="T14" fmla="*/ 9 w 12"/>
                    <a:gd name="T15" fmla="*/ 1 h 9"/>
                    <a:gd name="T16" fmla="*/ 8 w 12"/>
                    <a:gd name="T17" fmla="*/ 0 h 9"/>
                    <a:gd name="T18" fmla="*/ 6 w 12"/>
                    <a:gd name="T19" fmla="*/ 0 h 9"/>
                    <a:gd name="T20" fmla="*/ 5 w 12"/>
                    <a:gd name="T21" fmla="*/ 0 h 9"/>
                    <a:gd name="T22" fmla="*/ 4 w 12"/>
                    <a:gd name="T23" fmla="*/ 0 h 9"/>
                    <a:gd name="T24" fmla="*/ 2 w 12"/>
                    <a:gd name="T25" fmla="*/ 1 h 9"/>
                    <a:gd name="T26" fmla="*/ 1 w 12"/>
                    <a:gd name="T27" fmla="*/ 2 h 9"/>
                    <a:gd name="T28" fmla="*/ 0 w 12"/>
                    <a:gd name="T29" fmla="*/ 2 h 9"/>
                    <a:gd name="T30" fmla="*/ 0 w 12"/>
                    <a:gd name="T31" fmla="*/ 3 h 9"/>
                    <a:gd name="T32" fmla="*/ 0 w 12"/>
                    <a:gd name="T33" fmla="*/ 5 h 9"/>
                    <a:gd name="T34" fmla="*/ 2 w 12"/>
                    <a:gd name="T35" fmla="*/ 7 h 9"/>
                    <a:gd name="T36" fmla="*/ 2 w 12"/>
                    <a:gd name="T37" fmla="*/ 8 h 9"/>
                    <a:gd name="T38" fmla="*/ 4 w 12"/>
                    <a:gd name="T39" fmla="*/ 9 h 9"/>
                    <a:gd name="T40" fmla="*/ 7 w 12"/>
                    <a:gd name="T41" fmla="*/ 9 h 9"/>
                    <a:gd name="T42" fmla="*/ 8 w 12"/>
                    <a:gd name="T43" fmla="*/ 9 h 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9"/>
                    <a:gd name="T68" fmla="*/ 12 w 12"/>
                    <a:gd name="T69" fmla="*/ 9 h 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9">
                      <a:moveTo>
                        <a:pt x="8" y="9"/>
                      </a:moveTo>
                      <a:lnTo>
                        <a:pt x="11" y="8"/>
                      </a:lnTo>
                      <a:lnTo>
                        <a:pt x="12" y="7"/>
                      </a:lnTo>
                      <a:lnTo>
                        <a:pt x="12" y="6"/>
                      </a:lnTo>
                      <a:lnTo>
                        <a:pt x="12" y="5"/>
                      </a:lnTo>
                      <a:lnTo>
                        <a:pt x="11" y="2"/>
                      </a:lnTo>
                      <a:lnTo>
                        <a:pt x="9" y="1"/>
                      </a:lnTo>
                      <a:lnTo>
                        <a:pt x="8" y="0"/>
                      </a:lnTo>
                      <a:lnTo>
                        <a:pt x="6" y="0"/>
                      </a:lnTo>
                      <a:lnTo>
                        <a:pt x="5" y="0"/>
                      </a:lnTo>
                      <a:lnTo>
                        <a:pt x="4" y="0"/>
                      </a:lnTo>
                      <a:lnTo>
                        <a:pt x="2" y="1"/>
                      </a:lnTo>
                      <a:lnTo>
                        <a:pt x="1" y="2"/>
                      </a:lnTo>
                      <a:lnTo>
                        <a:pt x="0" y="2"/>
                      </a:lnTo>
                      <a:lnTo>
                        <a:pt x="0" y="3"/>
                      </a:lnTo>
                      <a:lnTo>
                        <a:pt x="0" y="5"/>
                      </a:lnTo>
                      <a:lnTo>
                        <a:pt x="2" y="7"/>
                      </a:lnTo>
                      <a:lnTo>
                        <a:pt x="2" y="8"/>
                      </a:lnTo>
                      <a:lnTo>
                        <a:pt x="4" y="9"/>
                      </a:lnTo>
                      <a:lnTo>
                        <a:pt x="7" y="9"/>
                      </a:lnTo>
                      <a:lnTo>
                        <a:pt x="8"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0" name="Freeform 98"/>
                <p:cNvSpPr>
                  <a:spLocks/>
                </p:cNvSpPr>
                <p:nvPr/>
              </p:nvSpPr>
              <p:spPr bwMode="auto">
                <a:xfrm>
                  <a:off x="2235" y="2196"/>
                  <a:ext cx="16" cy="27"/>
                </a:xfrm>
                <a:custGeom>
                  <a:avLst/>
                  <a:gdLst>
                    <a:gd name="T0" fmla="*/ 0 w 16"/>
                    <a:gd name="T1" fmla="*/ 9 h 27"/>
                    <a:gd name="T2" fmla="*/ 16 w 16"/>
                    <a:gd name="T3" fmla="*/ 0 h 27"/>
                    <a:gd name="T4" fmla="*/ 16 w 16"/>
                    <a:gd name="T5" fmla="*/ 19 h 27"/>
                    <a:gd name="T6" fmla="*/ 0 w 16"/>
                    <a:gd name="T7" fmla="*/ 27 h 27"/>
                    <a:gd name="T8" fmla="*/ 0 w 16"/>
                    <a:gd name="T9" fmla="*/ 9 h 27"/>
                    <a:gd name="T10" fmla="*/ 0 60000 65536"/>
                    <a:gd name="T11" fmla="*/ 0 60000 65536"/>
                    <a:gd name="T12" fmla="*/ 0 60000 65536"/>
                    <a:gd name="T13" fmla="*/ 0 60000 65536"/>
                    <a:gd name="T14" fmla="*/ 0 60000 65536"/>
                    <a:gd name="T15" fmla="*/ 0 w 16"/>
                    <a:gd name="T16" fmla="*/ 0 h 27"/>
                    <a:gd name="T17" fmla="*/ 16 w 16"/>
                    <a:gd name="T18" fmla="*/ 27 h 27"/>
                  </a:gdLst>
                  <a:ahLst/>
                  <a:cxnLst>
                    <a:cxn ang="T10">
                      <a:pos x="T0" y="T1"/>
                    </a:cxn>
                    <a:cxn ang="T11">
                      <a:pos x="T2" y="T3"/>
                    </a:cxn>
                    <a:cxn ang="T12">
                      <a:pos x="T4" y="T5"/>
                    </a:cxn>
                    <a:cxn ang="T13">
                      <a:pos x="T6" y="T7"/>
                    </a:cxn>
                    <a:cxn ang="T14">
                      <a:pos x="T8" y="T9"/>
                    </a:cxn>
                  </a:cxnLst>
                  <a:rect l="T15" t="T16" r="T17" b="T18"/>
                  <a:pathLst>
                    <a:path w="16" h="27">
                      <a:moveTo>
                        <a:pt x="0" y="9"/>
                      </a:moveTo>
                      <a:lnTo>
                        <a:pt x="16" y="0"/>
                      </a:lnTo>
                      <a:lnTo>
                        <a:pt x="16" y="19"/>
                      </a:lnTo>
                      <a:lnTo>
                        <a:pt x="0" y="27"/>
                      </a:lnTo>
                      <a:lnTo>
                        <a:pt x="0" y="9"/>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1" name="Freeform 99"/>
                <p:cNvSpPr>
                  <a:spLocks/>
                </p:cNvSpPr>
                <p:nvPr/>
              </p:nvSpPr>
              <p:spPr bwMode="auto">
                <a:xfrm>
                  <a:off x="2168" y="2160"/>
                  <a:ext cx="83" cy="44"/>
                </a:xfrm>
                <a:custGeom>
                  <a:avLst/>
                  <a:gdLst>
                    <a:gd name="T0" fmla="*/ 0 w 83"/>
                    <a:gd name="T1" fmla="*/ 9 h 44"/>
                    <a:gd name="T2" fmla="*/ 17 w 83"/>
                    <a:gd name="T3" fmla="*/ 0 h 44"/>
                    <a:gd name="T4" fmla="*/ 83 w 83"/>
                    <a:gd name="T5" fmla="*/ 35 h 44"/>
                    <a:gd name="T6" fmla="*/ 66 w 83"/>
                    <a:gd name="T7" fmla="*/ 44 h 44"/>
                    <a:gd name="T8" fmla="*/ 0 w 83"/>
                    <a:gd name="T9" fmla="*/ 9 h 44"/>
                    <a:gd name="T10" fmla="*/ 0 60000 65536"/>
                    <a:gd name="T11" fmla="*/ 0 60000 65536"/>
                    <a:gd name="T12" fmla="*/ 0 60000 65536"/>
                    <a:gd name="T13" fmla="*/ 0 60000 65536"/>
                    <a:gd name="T14" fmla="*/ 0 60000 65536"/>
                    <a:gd name="T15" fmla="*/ 0 w 83"/>
                    <a:gd name="T16" fmla="*/ 0 h 44"/>
                    <a:gd name="T17" fmla="*/ 83 w 83"/>
                    <a:gd name="T18" fmla="*/ 44 h 44"/>
                  </a:gdLst>
                  <a:ahLst/>
                  <a:cxnLst>
                    <a:cxn ang="T10">
                      <a:pos x="T0" y="T1"/>
                    </a:cxn>
                    <a:cxn ang="T11">
                      <a:pos x="T2" y="T3"/>
                    </a:cxn>
                    <a:cxn ang="T12">
                      <a:pos x="T4" y="T5"/>
                    </a:cxn>
                    <a:cxn ang="T13">
                      <a:pos x="T6" y="T7"/>
                    </a:cxn>
                    <a:cxn ang="T14">
                      <a:pos x="T8" y="T9"/>
                    </a:cxn>
                  </a:cxnLst>
                  <a:rect l="T15" t="T16" r="T17" b="T18"/>
                  <a:pathLst>
                    <a:path w="83" h="44">
                      <a:moveTo>
                        <a:pt x="0" y="9"/>
                      </a:moveTo>
                      <a:lnTo>
                        <a:pt x="17" y="0"/>
                      </a:lnTo>
                      <a:lnTo>
                        <a:pt x="83" y="35"/>
                      </a:lnTo>
                      <a:lnTo>
                        <a:pt x="66" y="44"/>
                      </a:lnTo>
                      <a:lnTo>
                        <a:pt x="0" y="9"/>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2" name="Freeform 100"/>
                <p:cNvSpPr>
                  <a:spLocks/>
                </p:cNvSpPr>
                <p:nvPr/>
              </p:nvSpPr>
              <p:spPr bwMode="auto">
                <a:xfrm>
                  <a:off x="2168" y="2169"/>
                  <a:ext cx="67" cy="54"/>
                </a:xfrm>
                <a:custGeom>
                  <a:avLst/>
                  <a:gdLst>
                    <a:gd name="T0" fmla="*/ 0 w 67"/>
                    <a:gd name="T1" fmla="*/ 0 h 54"/>
                    <a:gd name="T2" fmla="*/ 67 w 67"/>
                    <a:gd name="T3" fmla="*/ 36 h 54"/>
                    <a:gd name="T4" fmla="*/ 67 w 67"/>
                    <a:gd name="T5" fmla="*/ 54 h 54"/>
                    <a:gd name="T6" fmla="*/ 0 w 67"/>
                    <a:gd name="T7" fmla="*/ 17 h 54"/>
                    <a:gd name="T8" fmla="*/ 0 w 67"/>
                    <a:gd name="T9" fmla="*/ 0 h 54"/>
                    <a:gd name="T10" fmla="*/ 0 60000 65536"/>
                    <a:gd name="T11" fmla="*/ 0 60000 65536"/>
                    <a:gd name="T12" fmla="*/ 0 60000 65536"/>
                    <a:gd name="T13" fmla="*/ 0 60000 65536"/>
                    <a:gd name="T14" fmla="*/ 0 60000 65536"/>
                    <a:gd name="T15" fmla="*/ 0 w 67"/>
                    <a:gd name="T16" fmla="*/ 0 h 54"/>
                    <a:gd name="T17" fmla="*/ 67 w 67"/>
                    <a:gd name="T18" fmla="*/ 54 h 54"/>
                  </a:gdLst>
                  <a:ahLst/>
                  <a:cxnLst>
                    <a:cxn ang="T10">
                      <a:pos x="T0" y="T1"/>
                    </a:cxn>
                    <a:cxn ang="T11">
                      <a:pos x="T2" y="T3"/>
                    </a:cxn>
                    <a:cxn ang="T12">
                      <a:pos x="T4" y="T5"/>
                    </a:cxn>
                    <a:cxn ang="T13">
                      <a:pos x="T6" y="T7"/>
                    </a:cxn>
                    <a:cxn ang="T14">
                      <a:pos x="T8" y="T9"/>
                    </a:cxn>
                  </a:cxnLst>
                  <a:rect l="T15" t="T16" r="T17" b="T18"/>
                  <a:pathLst>
                    <a:path w="67" h="54">
                      <a:moveTo>
                        <a:pt x="0" y="0"/>
                      </a:moveTo>
                      <a:lnTo>
                        <a:pt x="67" y="36"/>
                      </a:lnTo>
                      <a:lnTo>
                        <a:pt x="67" y="54"/>
                      </a:lnTo>
                      <a:lnTo>
                        <a:pt x="0" y="17"/>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3" name="Freeform 101"/>
                <p:cNvSpPr>
                  <a:spLocks/>
                </p:cNvSpPr>
                <p:nvPr/>
              </p:nvSpPr>
              <p:spPr bwMode="auto">
                <a:xfrm>
                  <a:off x="2240" y="2206"/>
                  <a:ext cx="24" cy="11"/>
                </a:xfrm>
                <a:custGeom>
                  <a:avLst/>
                  <a:gdLst>
                    <a:gd name="T0" fmla="*/ 16 w 24"/>
                    <a:gd name="T1" fmla="*/ 0 h 11"/>
                    <a:gd name="T2" fmla="*/ 24 w 24"/>
                    <a:gd name="T3" fmla="*/ 4 h 11"/>
                    <a:gd name="T4" fmla="*/ 8 w 24"/>
                    <a:gd name="T5" fmla="*/ 11 h 11"/>
                    <a:gd name="T6" fmla="*/ 0 w 24"/>
                    <a:gd name="T7" fmla="*/ 7 h 11"/>
                    <a:gd name="T8" fmla="*/ 16 w 24"/>
                    <a:gd name="T9" fmla="*/ 0 h 11"/>
                    <a:gd name="T10" fmla="*/ 0 60000 65536"/>
                    <a:gd name="T11" fmla="*/ 0 60000 65536"/>
                    <a:gd name="T12" fmla="*/ 0 60000 65536"/>
                    <a:gd name="T13" fmla="*/ 0 60000 65536"/>
                    <a:gd name="T14" fmla="*/ 0 60000 65536"/>
                    <a:gd name="T15" fmla="*/ 0 w 24"/>
                    <a:gd name="T16" fmla="*/ 0 h 11"/>
                    <a:gd name="T17" fmla="*/ 24 w 24"/>
                    <a:gd name="T18" fmla="*/ 11 h 11"/>
                  </a:gdLst>
                  <a:ahLst/>
                  <a:cxnLst>
                    <a:cxn ang="T10">
                      <a:pos x="T0" y="T1"/>
                    </a:cxn>
                    <a:cxn ang="T11">
                      <a:pos x="T2" y="T3"/>
                    </a:cxn>
                    <a:cxn ang="T12">
                      <a:pos x="T4" y="T5"/>
                    </a:cxn>
                    <a:cxn ang="T13">
                      <a:pos x="T6" y="T7"/>
                    </a:cxn>
                    <a:cxn ang="T14">
                      <a:pos x="T8" y="T9"/>
                    </a:cxn>
                  </a:cxnLst>
                  <a:rect l="T15" t="T16" r="T17" b="T18"/>
                  <a:pathLst>
                    <a:path w="24" h="11">
                      <a:moveTo>
                        <a:pt x="16" y="0"/>
                      </a:moveTo>
                      <a:lnTo>
                        <a:pt x="24" y="4"/>
                      </a:lnTo>
                      <a:lnTo>
                        <a:pt x="8" y="11"/>
                      </a:lnTo>
                      <a:lnTo>
                        <a:pt x="0" y="7"/>
                      </a:lnTo>
                      <a:lnTo>
                        <a:pt x="16"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4" name="Freeform 102"/>
                <p:cNvSpPr>
                  <a:spLocks/>
                </p:cNvSpPr>
                <p:nvPr/>
              </p:nvSpPr>
              <p:spPr bwMode="auto">
                <a:xfrm>
                  <a:off x="2240" y="2215"/>
                  <a:ext cx="12" cy="19"/>
                </a:xfrm>
                <a:custGeom>
                  <a:avLst/>
                  <a:gdLst>
                    <a:gd name="T0" fmla="*/ 0 w 12"/>
                    <a:gd name="T1" fmla="*/ 16 h 19"/>
                    <a:gd name="T2" fmla="*/ 12 w 12"/>
                    <a:gd name="T3" fmla="*/ 19 h 19"/>
                    <a:gd name="T4" fmla="*/ 12 w 12"/>
                    <a:gd name="T5" fmla="*/ 3 h 19"/>
                    <a:gd name="T6" fmla="*/ 0 w 12"/>
                    <a:gd name="T7" fmla="*/ 0 h 19"/>
                    <a:gd name="T8" fmla="*/ 0 w 12"/>
                    <a:gd name="T9" fmla="*/ 16 h 19"/>
                    <a:gd name="T10" fmla="*/ 0 60000 65536"/>
                    <a:gd name="T11" fmla="*/ 0 60000 65536"/>
                    <a:gd name="T12" fmla="*/ 0 60000 65536"/>
                    <a:gd name="T13" fmla="*/ 0 60000 65536"/>
                    <a:gd name="T14" fmla="*/ 0 60000 65536"/>
                    <a:gd name="T15" fmla="*/ 0 w 12"/>
                    <a:gd name="T16" fmla="*/ 0 h 19"/>
                    <a:gd name="T17" fmla="*/ 12 w 12"/>
                    <a:gd name="T18" fmla="*/ 19 h 19"/>
                  </a:gdLst>
                  <a:ahLst/>
                  <a:cxnLst>
                    <a:cxn ang="T10">
                      <a:pos x="T0" y="T1"/>
                    </a:cxn>
                    <a:cxn ang="T11">
                      <a:pos x="T2" y="T3"/>
                    </a:cxn>
                    <a:cxn ang="T12">
                      <a:pos x="T4" y="T5"/>
                    </a:cxn>
                    <a:cxn ang="T13">
                      <a:pos x="T6" y="T7"/>
                    </a:cxn>
                    <a:cxn ang="T14">
                      <a:pos x="T8" y="T9"/>
                    </a:cxn>
                  </a:cxnLst>
                  <a:rect l="T15" t="T16" r="T17" b="T18"/>
                  <a:pathLst>
                    <a:path w="12" h="19">
                      <a:moveTo>
                        <a:pt x="0" y="16"/>
                      </a:moveTo>
                      <a:lnTo>
                        <a:pt x="12" y="19"/>
                      </a:lnTo>
                      <a:lnTo>
                        <a:pt x="12" y="3"/>
                      </a:lnTo>
                      <a:lnTo>
                        <a:pt x="0" y="0"/>
                      </a:lnTo>
                      <a:lnTo>
                        <a:pt x="0" y="16"/>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5" name="Freeform 103"/>
                <p:cNvSpPr>
                  <a:spLocks/>
                </p:cNvSpPr>
                <p:nvPr/>
              </p:nvSpPr>
              <p:spPr bwMode="auto">
                <a:xfrm>
                  <a:off x="2249" y="2210"/>
                  <a:ext cx="16" cy="24"/>
                </a:xfrm>
                <a:custGeom>
                  <a:avLst/>
                  <a:gdLst>
                    <a:gd name="T0" fmla="*/ 16 w 16"/>
                    <a:gd name="T1" fmla="*/ 17 h 24"/>
                    <a:gd name="T2" fmla="*/ 0 w 16"/>
                    <a:gd name="T3" fmla="*/ 24 h 24"/>
                    <a:gd name="T4" fmla="*/ 0 w 16"/>
                    <a:gd name="T5" fmla="*/ 8 h 24"/>
                    <a:gd name="T6" fmla="*/ 16 w 16"/>
                    <a:gd name="T7" fmla="*/ 0 h 24"/>
                    <a:gd name="T8" fmla="*/ 16 w 16"/>
                    <a:gd name="T9" fmla="*/ 17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16" y="17"/>
                      </a:moveTo>
                      <a:lnTo>
                        <a:pt x="0" y="24"/>
                      </a:lnTo>
                      <a:lnTo>
                        <a:pt x="0" y="8"/>
                      </a:lnTo>
                      <a:lnTo>
                        <a:pt x="16" y="0"/>
                      </a:lnTo>
                      <a:lnTo>
                        <a:pt x="16" y="17"/>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6" name="Freeform 104"/>
                <p:cNvSpPr>
                  <a:spLocks/>
                </p:cNvSpPr>
                <p:nvPr/>
              </p:nvSpPr>
              <p:spPr bwMode="auto">
                <a:xfrm>
                  <a:off x="2250" y="2215"/>
                  <a:ext cx="17" cy="11"/>
                </a:xfrm>
                <a:custGeom>
                  <a:avLst/>
                  <a:gdLst>
                    <a:gd name="T0" fmla="*/ 11 w 17"/>
                    <a:gd name="T1" fmla="*/ 0 h 11"/>
                    <a:gd name="T2" fmla="*/ 17 w 17"/>
                    <a:gd name="T3" fmla="*/ 2 h 11"/>
                    <a:gd name="T4" fmla="*/ 14 w 17"/>
                    <a:gd name="T5" fmla="*/ 8 h 11"/>
                    <a:gd name="T6" fmla="*/ 6 w 17"/>
                    <a:gd name="T7" fmla="*/ 11 h 11"/>
                    <a:gd name="T8" fmla="*/ 0 w 17"/>
                    <a:gd name="T9" fmla="*/ 7 h 11"/>
                    <a:gd name="T10" fmla="*/ 11 w 17"/>
                    <a:gd name="T11" fmla="*/ 0 h 11"/>
                    <a:gd name="T12" fmla="*/ 0 60000 65536"/>
                    <a:gd name="T13" fmla="*/ 0 60000 65536"/>
                    <a:gd name="T14" fmla="*/ 0 60000 65536"/>
                    <a:gd name="T15" fmla="*/ 0 60000 65536"/>
                    <a:gd name="T16" fmla="*/ 0 60000 65536"/>
                    <a:gd name="T17" fmla="*/ 0 60000 65536"/>
                    <a:gd name="T18" fmla="*/ 0 w 17"/>
                    <a:gd name="T19" fmla="*/ 0 h 11"/>
                    <a:gd name="T20" fmla="*/ 17 w 1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7" h="11">
                      <a:moveTo>
                        <a:pt x="11" y="0"/>
                      </a:moveTo>
                      <a:lnTo>
                        <a:pt x="17" y="2"/>
                      </a:lnTo>
                      <a:lnTo>
                        <a:pt x="14" y="8"/>
                      </a:lnTo>
                      <a:lnTo>
                        <a:pt x="6" y="11"/>
                      </a:lnTo>
                      <a:lnTo>
                        <a:pt x="0" y="7"/>
                      </a:lnTo>
                      <a:lnTo>
                        <a:pt x="11"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7" name="Freeform 105"/>
                <p:cNvSpPr>
                  <a:spLocks/>
                </p:cNvSpPr>
                <p:nvPr/>
              </p:nvSpPr>
              <p:spPr bwMode="auto">
                <a:xfrm>
                  <a:off x="2250" y="2221"/>
                  <a:ext cx="12" cy="18"/>
                </a:xfrm>
                <a:custGeom>
                  <a:avLst/>
                  <a:gdLst>
                    <a:gd name="T0" fmla="*/ 0 w 12"/>
                    <a:gd name="T1" fmla="*/ 13 h 18"/>
                    <a:gd name="T2" fmla="*/ 12 w 12"/>
                    <a:gd name="T3" fmla="*/ 18 h 18"/>
                    <a:gd name="T4" fmla="*/ 12 w 12"/>
                    <a:gd name="T5" fmla="*/ 9 h 18"/>
                    <a:gd name="T6" fmla="*/ 9 w 12"/>
                    <a:gd name="T7" fmla="*/ 2 h 18"/>
                    <a:gd name="T8" fmla="*/ 0 w 12"/>
                    <a:gd name="T9" fmla="*/ 0 h 18"/>
                    <a:gd name="T10" fmla="*/ 0 w 12"/>
                    <a:gd name="T11" fmla="*/ 13 h 18"/>
                    <a:gd name="T12" fmla="*/ 0 60000 65536"/>
                    <a:gd name="T13" fmla="*/ 0 60000 65536"/>
                    <a:gd name="T14" fmla="*/ 0 60000 65536"/>
                    <a:gd name="T15" fmla="*/ 0 60000 65536"/>
                    <a:gd name="T16" fmla="*/ 0 60000 65536"/>
                    <a:gd name="T17" fmla="*/ 0 60000 65536"/>
                    <a:gd name="T18" fmla="*/ 0 w 12"/>
                    <a:gd name="T19" fmla="*/ 0 h 18"/>
                    <a:gd name="T20" fmla="*/ 12 w 1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2" h="18">
                      <a:moveTo>
                        <a:pt x="0" y="13"/>
                      </a:moveTo>
                      <a:lnTo>
                        <a:pt x="12" y="18"/>
                      </a:lnTo>
                      <a:lnTo>
                        <a:pt x="12" y="9"/>
                      </a:lnTo>
                      <a:lnTo>
                        <a:pt x="9" y="2"/>
                      </a:lnTo>
                      <a:lnTo>
                        <a:pt x="0" y="0"/>
                      </a:lnTo>
                      <a:lnTo>
                        <a:pt x="0" y="13"/>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8" name="Freeform 106"/>
                <p:cNvSpPr>
                  <a:spLocks/>
                </p:cNvSpPr>
                <p:nvPr/>
              </p:nvSpPr>
              <p:spPr bwMode="auto">
                <a:xfrm>
                  <a:off x="2259" y="2230"/>
                  <a:ext cx="11" cy="12"/>
                </a:xfrm>
                <a:custGeom>
                  <a:avLst/>
                  <a:gdLst>
                    <a:gd name="T0" fmla="*/ 0 w 11"/>
                    <a:gd name="T1" fmla="*/ 8 h 12"/>
                    <a:gd name="T2" fmla="*/ 1 w 11"/>
                    <a:gd name="T3" fmla="*/ 6 h 12"/>
                    <a:gd name="T4" fmla="*/ 6 w 11"/>
                    <a:gd name="T5" fmla="*/ 7 h 12"/>
                    <a:gd name="T6" fmla="*/ 10 w 11"/>
                    <a:gd name="T7" fmla="*/ 12 h 12"/>
                    <a:gd name="T8" fmla="*/ 11 w 11"/>
                    <a:gd name="T9" fmla="*/ 11 h 12"/>
                    <a:gd name="T10" fmla="*/ 9 w 11"/>
                    <a:gd name="T11" fmla="*/ 4 h 12"/>
                    <a:gd name="T12" fmla="*/ 0 w 11"/>
                    <a:gd name="T13" fmla="*/ 0 h 12"/>
                    <a:gd name="T14" fmla="*/ 0 w 11"/>
                    <a:gd name="T15" fmla="*/ 8 h 12"/>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2"/>
                    <a:gd name="T26" fmla="*/ 11 w 1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2">
                      <a:moveTo>
                        <a:pt x="0" y="8"/>
                      </a:moveTo>
                      <a:lnTo>
                        <a:pt x="1" y="6"/>
                      </a:lnTo>
                      <a:lnTo>
                        <a:pt x="6" y="7"/>
                      </a:lnTo>
                      <a:lnTo>
                        <a:pt x="10" y="12"/>
                      </a:lnTo>
                      <a:lnTo>
                        <a:pt x="11" y="11"/>
                      </a:lnTo>
                      <a:lnTo>
                        <a:pt x="9" y="4"/>
                      </a:lnTo>
                      <a:lnTo>
                        <a:pt x="0" y="0"/>
                      </a:lnTo>
                      <a:lnTo>
                        <a:pt x="0" y="8"/>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9" name="Freeform 107"/>
                <p:cNvSpPr>
                  <a:spLocks/>
                </p:cNvSpPr>
                <p:nvPr/>
              </p:nvSpPr>
              <p:spPr bwMode="auto">
                <a:xfrm>
                  <a:off x="2268" y="2231"/>
                  <a:ext cx="12" cy="11"/>
                </a:xfrm>
                <a:custGeom>
                  <a:avLst/>
                  <a:gdLst>
                    <a:gd name="T0" fmla="*/ 12 w 12"/>
                    <a:gd name="T1" fmla="*/ 8 h 11"/>
                    <a:gd name="T2" fmla="*/ 2 w 12"/>
                    <a:gd name="T3" fmla="*/ 11 h 11"/>
                    <a:gd name="T4" fmla="*/ 0 w 12"/>
                    <a:gd name="T5" fmla="*/ 5 h 11"/>
                    <a:gd name="T6" fmla="*/ 8 w 12"/>
                    <a:gd name="T7" fmla="*/ 2 h 11"/>
                    <a:gd name="T8" fmla="*/ 11 w 12"/>
                    <a:gd name="T9" fmla="*/ 0 h 11"/>
                    <a:gd name="T10" fmla="*/ 12 w 12"/>
                    <a:gd name="T11" fmla="*/ 8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2" y="8"/>
                      </a:moveTo>
                      <a:lnTo>
                        <a:pt x="2" y="11"/>
                      </a:lnTo>
                      <a:lnTo>
                        <a:pt x="0" y="5"/>
                      </a:lnTo>
                      <a:lnTo>
                        <a:pt x="8" y="2"/>
                      </a:lnTo>
                      <a:lnTo>
                        <a:pt x="11" y="0"/>
                      </a:lnTo>
                      <a:lnTo>
                        <a:pt x="12" y="8"/>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0" name="Freeform 108"/>
                <p:cNvSpPr>
                  <a:spLocks/>
                </p:cNvSpPr>
                <p:nvPr/>
              </p:nvSpPr>
              <p:spPr bwMode="auto">
                <a:xfrm>
                  <a:off x="2252" y="2223"/>
                  <a:ext cx="12" cy="11"/>
                </a:xfrm>
                <a:custGeom>
                  <a:avLst/>
                  <a:gdLst>
                    <a:gd name="T0" fmla="*/ 0 w 12"/>
                    <a:gd name="T1" fmla="*/ 7 h 11"/>
                    <a:gd name="T2" fmla="*/ 12 w 12"/>
                    <a:gd name="T3" fmla="*/ 11 h 11"/>
                    <a:gd name="T4" fmla="*/ 8 w 12"/>
                    <a:gd name="T5" fmla="*/ 3 h 11"/>
                    <a:gd name="T6" fmla="*/ 0 w 12"/>
                    <a:gd name="T7" fmla="*/ 0 h 11"/>
                    <a:gd name="T8" fmla="*/ 0 w 12"/>
                    <a:gd name="T9" fmla="*/ 7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7"/>
                      </a:moveTo>
                      <a:lnTo>
                        <a:pt x="12" y="11"/>
                      </a:lnTo>
                      <a:lnTo>
                        <a:pt x="8" y="3"/>
                      </a:lnTo>
                      <a:lnTo>
                        <a:pt x="0" y="0"/>
                      </a:lnTo>
                      <a:lnTo>
                        <a:pt x="0" y="7"/>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1" name="Freeform 109"/>
                <p:cNvSpPr>
                  <a:spLocks/>
                </p:cNvSpPr>
                <p:nvPr/>
              </p:nvSpPr>
              <p:spPr bwMode="auto">
                <a:xfrm>
                  <a:off x="2255" y="2223"/>
                  <a:ext cx="22" cy="14"/>
                </a:xfrm>
                <a:custGeom>
                  <a:avLst/>
                  <a:gdLst>
                    <a:gd name="T0" fmla="*/ 22 w 22"/>
                    <a:gd name="T1" fmla="*/ 10 h 14"/>
                    <a:gd name="T2" fmla="*/ 13 w 22"/>
                    <a:gd name="T3" fmla="*/ 14 h 14"/>
                    <a:gd name="T4" fmla="*/ 0 w 22"/>
                    <a:gd name="T5" fmla="*/ 3 h 14"/>
                    <a:gd name="T6" fmla="*/ 11 w 22"/>
                    <a:gd name="T7" fmla="*/ 0 h 14"/>
                    <a:gd name="T8" fmla="*/ 22 w 22"/>
                    <a:gd name="T9" fmla="*/ 1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10"/>
                      </a:moveTo>
                      <a:lnTo>
                        <a:pt x="13" y="14"/>
                      </a:lnTo>
                      <a:lnTo>
                        <a:pt x="0" y="3"/>
                      </a:lnTo>
                      <a:lnTo>
                        <a:pt x="11" y="0"/>
                      </a:lnTo>
                      <a:lnTo>
                        <a:pt x="22" y="1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2" name="Freeform 110"/>
                <p:cNvSpPr>
                  <a:spLocks/>
                </p:cNvSpPr>
                <p:nvPr/>
              </p:nvSpPr>
              <p:spPr bwMode="auto">
                <a:xfrm>
                  <a:off x="2257" y="2218"/>
                  <a:ext cx="13" cy="13"/>
                </a:xfrm>
                <a:custGeom>
                  <a:avLst/>
                  <a:gdLst>
                    <a:gd name="T0" fmla="*/ 13 w 13"/>
                    <a:gd name="T1" fmla="*/ 10 h 13"/>
                    <a:gd name="T2" fmla="*/ 2 w 13"/>
                    <a:gd name="T3" fmla="*/ 13 h 13"/>
                    <a:gd name="T4" fmla="*/ 0 w 13"/>
                    <a:gd name="T5" fmla="*/ 4 h 13"/>
                    <a:gd name="T6" fmla="*/ 10 w 13"/>
                    <a:gd name="T7" fmla="*/ 0 h 13"/>
                    <a:gd name="T8" fmla="*/ 13 w 13"/>
                    <a:gd name="T9" fmla="*/ 1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3" y="10"/>
                      </a:moveTo>
                      <a:lnTo>
                        <a:pt x="2" y="13"/>
                      </a:lnTo>
                      <a:lnTo>
                        <a:pt x="0" y="4"/>
                      </a:lnTo>
                      <a:lnTo>
                        <a:pt x="10" y="0"/>
                      </a:lnTo>
                      <a:lnTo>
                        <a:pt x="13"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3" name="Freeform 111"/>
                <p:cNvSpPr>
                  <a:spLocks/>
                </p:cNvSpPr>
                <p:nvPr/>
              </p:nvSpPr>
              <p:spPr bwMode="auto">
                <a:xfrm>
                  <a:off x="2252" y="2097"/>
                  <a:ext cx="25" cy="44"/>
                </a:xfrm>
                <a:custGeom>
                  <a:avLst/>
                  <a:gdLst>
                    <a:gd name="T0" fmla="*/ 25 w 25"/>
                    <a:gd name="T1" fmla="*/ 0 h 44"/>
                    <a:gd name="T2" fmla="*/ 0 w 25"/>
                    <a:gd name="T3" fmla="*/ 13 h 44"/>
                    <a:gd name="T4" fmla="*/ 0 w 25"/>
                    <a:gd name="T5" fmla="*/ 44 h 44"/>
                    <a:gd name="T6" fmla="*/ 25 w 25"/>
                    <a:gd name="T7" fmla="*/ 31 h 44"/>
                    <a:gd name="T8" fmla="*/ 25 w 25"/>
                    <a:gd name="T9" fmla="*/ 0 h 44"/>
                    <a:gd name="T10" fmla="*/ 0 60000 65536"/>
                    <a:gd name="T11" fmla="*/ 0 60000 65536"/>
                    <a:gd name="T12" fmla="*/ 0 60000 65536"/>
                    <a:gd name="T13" fmla="*/ 0 60000 65536"/>
                    <a:gd name="T14" fmla="*/ 0 60000 65536"/>
                    <a:gd name="T15" fmla="*/ 0 w 25"/>
                    <a:gd name="T16" fmla="*/ 0 h 44"/>
                    <a:gd name="T17" fmla="*/ 25 w 25"/>
                    <a:gd name="T18" fmla="*/ 44 h 44"/>
                  </a:gdLst>
                  <a:ahLst/>
                  <a:cxnLst>
                    <a:cxn ang="T10">
                      <a:pos x="T0" y="T1"/>
                    </a:cxn>
                    <a:cxn ang="T11">
                      <a:pos x="T2" y="T3"/>
                    </a:cxn>
                    <a:cxn ang="T12">
                      <a:pos x="T4" y="T5"/>
                    </a:cxn>
                    <a:cxn ang="T13">
                      <a:pos x="T6" y="T7"/>
                    </a:cxn>
                    <a:cxn ang="T14">
                      <a:pos x="T8" y="T9"/>
                    </a:cxn>
                  </a:cxnLst>
                  <a:rect l="T15" t="T16" r="T17" b="T18"/>
                  <a:pathLst>
                    <a:path w="25" h="44">
                      <a:moveTo>
                        <a:pt x="25" y="0"/>
                      </a:moveTo>
                      <a:lnTo>
                        <a:pt x="0" y="13"/>
                      </a:lnTo>
                      <a:lnTo>
                        <a:pt x="0" y="44"/>
                      </a:lnTo>
                      <a:lnTo>
                        <a:pt x="25" y="31"/>
                      </a:lnTo>
                      <a:lnTo>
                        <a:pt x="25"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4" name="Freeform 112"/>
                <p:cNvSpPr>
                  <a:spLocks/>
                </p:cNvSpPr>
                <p:nvPr/>
              </p:nvSpPr>
              <p:spPr bwMode="auto">
                <a:xfrm>
                  <a:off x="2157" y="2031"/>
                  <a:ext cx="126" cy="106"/>
                </a:xfrm>
                <a:custGeom>
                  <a:avLst/>
                  <a:gdLst>
                    <a:gd name="T0" fmla="*/ 126 w 126"/>
                    <a:gd name="T1" fmla="*/ 38 h 106"/>
                    <a:gd name="T2" fmla="*/ 126 w 126"/>
                    <a:gd name="T3" fmla="*/ 0 h 106"/>
                    <a:gd name="T4" fmla="*/ 0 w 126"/>
                    <a:gd name="T5" fmla="*/ 65 h 106"/>
                    <a:gd name="T6" fmla="*/ 0 w 126"/>
                    <a:gd name="T7" fmla="*/ 106 h 106"/>
                    <a:gd name="T8" fmla="*/ 126 w 126"/>
                    <a:gd name="T9" fmla="*/ 38 h 106"/>
                    <a:gd name="T10" fmla="*/ 0 60000 65536"/>
                    <a:gd name="T11" fmla="*/ 0 60000 65536"/>
                    <a:gd name="T12" fmla="*/ 0 60000 65536"/>
                    <a:gd name="T13" fmla="*/ 0 60000 65536"/>
                    <a:gd name="T14" fmla="*/ 0 60000 65536"/>
                    <a:gd name="T15" fmla="*/ 0 w 126"/>
                    <a:gd name="T16" fmla="*/ 0 h 106"/>
                    <a:gd name="T17" fmla="*/ 126 w 126"/>
                    <a:gd name="T18" fmla="*/ 106 h 106"/>
                  </a:gdLst>
                  <a:ahLst/>
                  <a:cxnLst>
                    <a:cxn ang="T10">
                      <a:pos x="T0" y="T1"/>
                    </a:cxn>
                    <a:cxn ang="T11">
                      <a:pos x="T2" y="T3"/>
                    </a:cxn>
                    <a:cxn ang="T12">
                      <a:pos x="T4" y="T5"/>
                    </a:cxn>
                    <a:cxn ang="T13">
                      <a:pos x="T6" y="T7"/>
                    </a:cxn>
                    <a:cxn ang="T14">
                      <a:pos x="T8" y="T9"/>
                    </a:cxn>
                  </a:cxnLst>
                  <a:rect l="T15" t="T16" r="T17" b="T18"/>
                  <a:pathLst>
                    <a:path w="126" h="106">
                      <a:moveTo>
                        <a:pt x="126" y="38"/>
                      </a:moveTo>
                      <a:lnTo>
                        <a:pt x="126" y="0"/>
                      </a:lnTo>
                      <a:lnTo>
                        <a:pt x="0" y="65"/>
                      </a:lnTo>
                      <a:lnTo>
                        <a:pt x="0" y="106"/>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5" name="Freeform 113"/>
                <p:cNvSpPr>
                  <a:spLocks/>
                </p:cNvSpPr>
                <p:nvPr/>
              </p:nvSpPr>
              <p:spPr bwMode="auto">
                <a:xfrm>
                  <a:off x="2032" y="1965"/>
                  <a:ext cx="126" cy="106"/>
                </a:xfrm>
                <a:custGeom>
                  <a:avLst/>
                  <a:gdLst>
                    <a:gd name="T0" fmla="*/ 126 w 126"/>
                    <a:gd name="T1" fmla="*/ 38 h 106"/>
                    <a:gd name="T2" fmla="*/ 126 w 126"/>
                    <a:gd name="T3" fmla="*/ 0 h 106"/>
                    <a:gd name="T4" fmla="*/ 0 w 126"/>
                    <a:gd name="T5" fmla="*/ 66 h 106"/>
                    <a:gd name="T6" fmla="*/ 0 w 126"/>
                    <a:gd name="T7" fmla="*/ 106 h 106"/>
                    <a:gd name="T8" fmla="*/ 126 w 126"/>
                    <a:gd name="T9" fmla="*/ 38 h 106"/>
                    <a:gd name="T10" fmla="*/ 0 60000 65536"/>
                    <a:gd name="T11" fmla="*/ 0 60000 65536"/>
                    <a:gd name="T12" fmla="*/ 0 60000 65536"/>
                    <a:gd name="T13" fmla="*/ 0 60000 65536"/>
                    <a:gd name="T14" fmla="*/ 0 60000 65536"/>
                    <a:gd name="T15" fmla="*/ 0 w 126"/>
                    <a:gd name="T16" fmla="*/ 0 h 106"/>
                    <a:gd name="T17" fmla="*/ 126 w 126"/>
                    <a:gd name="T18" fmla="*/ 106 h 106"/>
                  </a:gdLst>
                  <a:ahLst/>
                  <a:cxnLst>
                    <a:cxn ang="T10">
                      <a:pos x="T0" y="T1"/>
                    </a:cxn>
                    <a:cxn ang="T11">
                      <a:pos x="T2" y="T3"/>
                    </a:cxn>
                    <a:cxn ang="T12">
                      <a:pos x="T4" y="T5"/>
                    </a:cxn>
                    <a:cxn ang="T13">
                      <a:pos x="T6" y="T7"/>
                    </a:cxn>
                    <a:cxn ang="T14">
                      <a:pos x="T8" y="T9"/>
                    </a:cxn>
                  </a:cxnLst>
                  <a:rect l="T15" t="T16" r="T17" b="T18"/>
                  <a:pathLst>
                    <a:path w="126" h="106">
                      <a:moveTo>
                        <a:pt x="126" y="38"/>
                      </a:moveTo>
                      <a:lnTo>
                        <a:pt x="126" y="0"/>
                      </a:lnTo>
                      <a:lnTo>
                        <a:pt x="0" y="66"/>
                      </a:lnTo>
                      <a:lnTo>
                        <a:pt x="0" y="106"/>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20" name="Group 114"/>
              <p:cNvGrpSpPr>
                <a:grpSpLocks/>
              </p:cNvGrpSpPr>
              <p:nvPr/>
            </p:nvGrpSpPr>
            <p:grpSpPr bwMode="auto">
              <a:xfrm>
                <a:off x="2508260" y="2516226"/>
                <a:ext cx="484190" cy="600082"/>
                <a:chOff x="1580" y="2048"/>
                <a:chExt cx="305" cy="378"/>
              </a:xfrm>
            </p:grpSpPr>
            <p:sp>
              <p:nvSpPr>
                <p:cNvPr id="1298" name="Freeform 115"/>
                <p:cNvSpPr>
                  <a:spLocks/>
                </p:cNvSpPr>
                <p:nvPr/>
              </p:nvSpPr>
              <p:spPr bwMode="auto">
                <a:xfrm>
                  <a:off x="1747" y="2048"/>
                  <a:ext cx="47" cy="193"/>
                </a:xfrm>
                <a:custGeom>
                  <a:avLst/>
                  <a:gdLst>
                    <a:gd name="T0" fmla="*/ 0 w 47"/>
                    <a:gd name="T1" fmla="*/ 183 h 193"/>
                    <a:gd name="T2" fmla="*/ 11 w 47"/>
                    <a:gd name="T3" fmla="*/ 1 h 193"/>
                    <a:gd name="T4" fmla="*/ 21 w 47"/>
                    <a:gd name="T5" fmla="*/ 0 h 193"/>
                    <a:gd name="T6" fmla="*/ 31 w 47"/>
                    <a:gd name="T7" fmla="*/ 1 h 193"/>
                    <a:gd name="T8" fmla="*/ 47 w 47"/>
                    <a:gd name="T9" fmla="*/ 183 h 193"/>
                    <a:gd name="T10" fmla="*/ 45 w 47"/>
                    <a:gd name="T11" fmla="*/ 185 h 193"/>
                    <a:gd name="T12" fmla="*/ 43 w 47"/>
                    <a:gd name="T13" fmla="*/ 186 h 193"/>
                    <a:gd name="T14" fmla="*/ 40 w 47"/>
                    <a:gd name="T15" fmla="*/ 188 h 193"/>
                    <a:gd name="T16" fmla="*/ 37 w 47"/>
                    <a:gd name="T17" fmla="*/ 190 h 193"/>
                    <a:gd name="T18" fmla="*/ 32 w 47"/>
                    <a:gd name="T19" fmla="*/ 191 h 193"/>
                    <a:gd name="T20" fmla="*/ 27 w 47"/>
                    <a:gd name="T21" fmla="*/ 193 h 193"/>
                    <a:gd name="T22" fmla="*/ 24 w 47"/>
                    <a:gd name="T23" fmla="*/ 193 h 193"/>
                    <a:gd name="T24" fmla="*/ 22 w 47"/>
                    <a:gd name="T25" fmla="*/ 193 h 193"/>
                    <a:gd name="T26" fmla="*/ 19 w 47"/>
                    <a:gd name="T27" fmla="*/ 193 h 193"/>
                    <a:gd name="T28" fmla="*/ 15 w 47"/>
                    <a:gd name="T29" fmla="*/ 193 h 193"/>
                    <a:gd name="T30" fmla="*/ 13 w 47"/>
                    <a:gd name="T31" fmla="*/ 191 h 193"/>
                    <a:gd name="T32" fmla="*/ 11 w 47"/>
                    <a:gd name="T33" fmla="*/ 191 h 193"/>
                    <a:gd name="T34" fmla="*/ 8 w 47"/>
                    <a:gd name="T35" fmla="*/ 191 h 193"/>
                    <a:gd name="T36" fmla="*/ 7 w 47"/>
                    <a:gd name="T37" fmla="*/ 190 h 193"/>
                    <a:gd name="T38" fmla="*/ 4 w 47"/>
                    <a:gd name="T39" fmla="*/ 188 h 193"/>
                    <a:gd name="T40" fmla="*/ 2 w 47"/>
                    <a:gd name="T41" fmla="*/ 186 h 193"/>
                    <a:gd name="T42" fmla="*/ 1 w 47"/>
                    <a:gd name="T43" fmla="*/ 185 h 193"/>
                    <a:gd name="T44" fmla="*/ 0 w 47"/>
                    <a:gd name="T45" fmla="*/ 184 h 193"/>
                    <a:gd name="T46" fmla="*/ 0 w 47"/>
                    <a:gd name="T47" fmla="*/ 183 h 1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3"/>
                    <a:gd name="T74" fmla="*/ 47 w 47"/>
                    <a:gd name="T75" fmla="*/ 193 h 1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3">
                      <a:moveTo>
                        <a:pt x="0" y="183"/>
                      </a:moveTo>
                      <a:lnTo>
                        <a:pt x="11" y="1"/>
                      </a:lnTo>
                      <a:lnTo>
                        <a:pt x="21" y="0"/>
                      </a:lnTo>
                      <a:lnTo>
                        <a:pt x="31" y="1"/>
                      </a:lnTo>
                      <a:lnTo>
                        <a:pt x="47" y="183"/>
                      </a:lnTo>
                      <a:lnTo>
                        <a:pt x="45" y="185"/>
                      </a:lnTo>
                      <a:lnTo>
                        <a:pt x="43" y="186"/>
                      </a:lnTo>
                      <a:lnTo>
                        <a:pt x="40" y="188"/>
                      </a:lnTo>
                      <a:lnTo>
                        <a:pt x="37" y="190"/>
                      </a:lnTo>
                      <a:lnTo>
                        <a:pt x="32" y="191"/>
                      </a:lnTo>
                      <a:lnTo>
                        <a:pt x="27" y="193"/>
                      </a:lnTo>
                      <a:lnTo>
                        <a:pt x="24" y="193"/>
                      </a:lnTo>
                      <a:lnTo>
                        <a:pt x="22" y="193"/>
                      </a:lnTo>
                      <a:lnTo>
                        <a:pt x="19" y="193"/>
                      </a:lnTo>
                      <a:lnTo>
                        <a:pt x="15" y="193"/>
                      </a:lnTo>
                      <a:lnTo>
                        <a:pt x="13" y="191"/>
                      </a:lnTo>
                      <a:lnTo>
                        <a:pt x="11" y="191"/>
                      </a:lnTo>
                      <a:lnTo>
                        <a:pt x="8" y="191"/>
                      </a:lnTo>
                      <a:lnTo>
                        <a:pt x="7" y="190"/>
                      </a:lnTo>
                      <a:lnTo>
                        <a:pt x="4" y="188"/>
                      </a:lnTo>
                      <a:lnTo>
                        <a:pt x="2" y="186"/>
                      </a:lnTo>
                      <a:lnTo>
                        <a:pt x="1" y="185"/>
                      </a:lnTo>
                      <a:lnTo>
                        <a:pt x="0"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9" name="Freeform 116"/>
                <p:cNvSpPr>
                  <a:spLocks/>
                </p:cNvSpPr>
                <p:nvPr/>
              </p:nvSpPr>
              <p:spPr bwMode="auto">
                <a:xfrm>
                  <a:off x="1792" y="2071"/>
                  <a:ext cx="46" cy="193"/>
                </a:xfrm>
                <a:custGeom>
                  <a:avLst/>
                  <a:gdLst>
                    <a:gd name="T0" fmla="*/ 0 w 46"/>
                    <a:gd name="T1" fmla="*/ 183 h 193"/>
                    <a:gd name="T2" fmla="*/ 11 w 46"/>
                    <a:gd name="T3" fmla="*/ 2 h 193"/>
                    <a:gd name="T4" fmla="*/ 21 w 46"/>
                    <a:gd name="T5" fmla="*/ 0 h 193"/>
                    <a:gd name="T6" fmla="*/ 30 w 46"/>
                    <a:gd name="T7" fmla="*/ 2 h 193"/>
                    <a:gd name="T8" fmla="*/ 46 w 46"/>
                    <a:gd name="T9" fmla="*/ 183 h 193"/>
                    <a:gd name="T10" fmla="*/ 44 w 46"/>
                    <a:gd name="T11" fmla="*/ 186 h 193"/>
                    <a:gd name="T12" fmla="*/ 42 w 46"/>
                    <a:gd name="T13" fmla="*/ 187 h 193"/>
                    <a:gd name="T14" fmla="*/ 39 w 46"/>
                    <a:gd name="T15" fmla="*/ 188 h 193"/>
                    <a:gd name="T16" fmla="*/ 36 w 46"/>
                    <a:gd name="T17" fmla="*/ 191 h 193"/>
                    <a:gd name="T18" fmla="*/ 31 w 46"/>
                    <a:gd name="T19" fmla="*/ 192 h 193"/>
                    <a:gd name="T20" fmla="*/ 27 w 46"/>
                    <a:gd name="T21" fmla="*/ 193 h 193"/>
                    <a:gd name="T22" fmla="*/ 24 w 46"/>
                    <a:gd name="T23" fmla="*/ 193 h 193"/>
                    <a:gd name="T24" fmla="*/ 22 w 46"/>
                    <a:gd name="T25" fmla="*/ 193 h 193"/>
                    <a:gd name="T26" fmla="*/ 19 w 46"/>
                    <a:gd name="T27" fmla="*/ 193 h 193"/>
                    <a:gd name="T28" fmla="*/ 16 w 46"/>
                    <a:gd name="T29" fmla="*/ 193 h 193"/>
                    <a:gd name="T30" fmla="*/ 13 w 46"/>
                    <a:gd name="T31" fmla="*/ 193 h 193"/>
                    <a:gd name="T32" fmla="*/ 11 w 46"/>
                    <a:gd name="T33" fmla="*/ 192 h 193"/>
                    <a:gd name="T34" fmla="*/ 9 w 46"/>
                    <a:gd name="T35" fmla="*/ 191 h 193"/>
                    <a:gd name="T36" fmla="*/ 6 w 46"/>
                    <a:gd name="T37" fmla="*/ 191 h 193"/>
                    <a:gd name="T38" fmla="*/ 5 w 46"/>
                    <a:gd name="T39" fmla="*/ 188 h 193"/>
                    <a:gd name="T40" fmla="*/ 2 w 46"/>
                    <a:gd name="T41" fmla="*/ 187 h 193"/>
                    <a:gd name="T42" fmla="*/ 1 w 46"/>
                    <a:gd name="T43" fmla="*/ 186 h 193"/>
                    <a:gd name="T44" fmla="*/ 0 w 46"/>
                    <a:gd name="T45" fmla="*/ 184 h 193"/>
                    <a:gd name="T46" fmla="*/ 0 w 46"/>
                    <a:gd name="T47" fmla="*/ 183 h 1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
                    <a:gd name="T73" fmla="*/ 0 h 193"/>
                    <a:gd name="T74" fmla="*/ 46 w 46"/>
                    <a:gd name="T75" fmla="*/ 193 h 1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 h="193">
                      <a:moveTo>
                        <a:pt x="0" y="183"/>
                      </a:moveTo>
                      <a:lnTo>
                        <a:pt x="11" y="2"/>
                      </a:lnTo>
                      <a:lnTo>
                        <a:pt x="21" y="0"/>
                      </a:lnTo>
                      <a:lnTo>
                        <a:pt x="30" y="2"/>
                      </a:lnTo>
                      <a:lnTo>
                        <a:pt x="46" y="183"/>
                      </a:lnTo>
                      <a:lnTo>
                        <a:pt x="44" y="186"/>
                      </a:lnTo>
                      <a:lnTo>
                        <a:pt x="42" y="187"/>
                      </a:lnTo>
                      <a:lnTo>
                        <a:pt x="39" y="188"/>
                      </a:lnTo>
                      <a:lnTo>
                        <a:pt x="36" y="191"/>
                      </a:lnTo>
                      <a:lnTo>
                        <a:pt x="31" y="192"/>
                      </a:lnTo>
                      <a:lnTo>
                        <a:pt x="27" y="193"/>
                      </a:lnTo>
                      <a:lnTo>
                        <a:pt x="24" y="193"/>
                      </a:lnTo>
                      <a:lnTo>
                        <a:pt x="22" y="193"/>
                      </a:lnTo>
                      <a:lnTo>
                        <a:pt x="19" y="193"/>
                      </a:lnTo>
                      <a:lnTo>
                        <a:pt x="16" y="193"/>
                      </a:lnTo>
                      <a:lnTo>
                        <a:pt x="13" y="193"/>
                      </a:lnTo>
                      <a:lnTo>
                        <a:pt x="11" y="192"/>
                      </a:lnTo>
                      <a:lnTo>
                        <a:pt x="9" y="191"/>
                      </a:lnTo>
                      <a:lnTo>
                        <a:pt x="6" y="191"/>
                      </a:lnTo>
                      <a:lnTo>
                        <a:pt x="5" y="188"/>
                      </a:lnTo>
                      <a:lnTo>
                        <a:pt x="2" y="187"/>
                      </a:lnTo>
                      <a:lnTo>
                        <a:pt x="1" y="186"/>
                      </a:lnTo>
                      <a:lnTo>
                        <a:pt x="0"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0" name="Freeform 117"/>
                <p:cNvSpPr>
                  <a:spLocks/>
                </p:cNvSpPr>
                <p:nvPr/>
              </p:nvSpPr>
              <p:spPr bwMode="auto">
                <a:xfrm>
                  <a:off x="1768" y="2048"/>
                  <a:ext cx="25" cy="193"/>
                </a:xfrm>
                <a:custGeom>
                  <a:avLst/>
                  <a:gdLst>
                    <a:gd name="T0" fmla="*/ 5 w 25"/>
                    <a:gd name="T1" fmla="*/ 193 h 193"/>
                    <a:gd name="T2" fmla="*/ 8 w 25"/>
                    <a:gd name="T3" fmla="*/ 193 h 193"/>
                    <a:gd name="T4" fmla="*/ 10 w 25"/>
                    <a:gd name="T5" fmla="*/ 193 h 193"/>
                    <a:gd name="T6" fmla="*/ 13 w 25"/>
                    <a:gd name="T7" fmla="*/ 191 h 193"/>
                    <a:gd name="T8" fmla="*/ 15 w 25"/>
                    <a:gd name="T9" fmla="*/ 191 h 193"/>
                    <a:gd name="T10" fmla="*/ 18 w 25"/>
                    <a:gd name="T11" fmla="*/ 190 h 193"/>
                    <a:gd name="T12" fmla="*/ 20 w 25"/>
                    <a:gd name="T13" fmla="*/ 189 h 193"/>
                    <a:gd name="T14" fmla="*/ 21 w 25"/>
                    <a:gd name="T15" fmla="*/ 188 h 193"/>
                    <a:gd name="T16" fmla="*/ 23 w 25"/>
                    <a:gd name="T17" fmla="*/ 186 h 193"/>
                    <a:gd name="T18" fmla="*/ 24 w 25"/>
                    <a:gd name="T19" fmla="*/ 185 h 193"/>
                    <a:gd name="T20" fmla="*/ 25 w 25"/>
                    <a:gd name="T21" fmla="*/ 183 h 193"/>
                    <a:gd name="T22" fmla="*/ 9 w 25"/>
                    <a:gd name="T23" fmla="*/ 1 h 193"/>
                    <a:gd name="T24" fmla="*/ 0 w 25"/>
                    <a:gd name="T25" fmla="*/ 0 h 193"/>
                    <a:gd name="T26" fmla="*/ 0 w 25"/>
                    <a:gd name="T27" fmla="*/ 193 h 193"/>
                    <a:gd name="T28" fmla="*/ 5 w 25"/>
                    <a:gd name="T29" fmla="*/ 193 h 1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93"/>
                    <a:gd name="T47" fmla="*/ 25 w 25"/>
                    <a:gd name="T48" fmla="*/ 193 h 1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93">
                      <a:moveTo>
                        <a:pt x="5" y="193"/>
                      </a:moveTo>
                      <a:lnTo>
                        <a:pt x="8" y="193"/>
                      </a:lnTo>
                      <a:lnTo>
                        <a:pt x="10" y="193"/>
                      </a:lnTo>
                      <a:lnTo>
                        <a:pt x="13" y="191"/>
                      </a:lnTo>
                      <a:lnTo>
                        <a:pt x="15" y="191"/>
                      </a:lnTo>
                      <a:lnTo>
                        <a:pt x="18" y="190"/>
                      </a:lnTo>
                      <a:lnTo>
                        <a:pt x="20" y="189"/>
                      </a:lnTo>
                      <a:lnTo>
                        <a:pt x="21" y="188"/>
                      </a:lnTo>
                      <a:lnTo>
                        <a:pt x="23" y="186"/>
                      </a:lnTo>
                      <a:lnTo>
                        <a:pt x="24" y="185"/>
                      </a:lnTo>
                      <a:lnTo>
                        <a:pt x="25" y="183"/>
                      </a:lnTo>
                      <a:lnTo>
                        <a:pt x="9" y="1"/>
                      </a:lnTo>
                      <a:lnTo>
                        <a:pt x="0" y="0"/>
                      </a:lnTo>
                      <a:lnTo>
                        <a:pt x="0" y="193"/>
                      </a:lnTo>
                      <a:lnTo>
                        <a:pt x="5" y="193"/>
                      </a:lnTo>
                      <a:close/>
                    </a:path>
                  </a:pathLst>
                </a:custGeom>
                <a:solidFill>
                  <a:srgbClr val="9966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1" name="Freeform 118"/>
                <p:cNvSpPr>
                  <a:spLocks/>
                </p:cNvSpPr>
                <p:nvPr/>
              </p:nvSpPr>
              <p:spPr bwMode="auto">
                <a:xfrm>
                  <a:off x="1747" y="2254"/>
                  <a:ext cx="138" cy="136"/>
                </a:xfrm>
                <a:custGeom>
                  <a:avLst/>
                  <a:gdLst>
                    <a:gd name="T0" fmla="*/ 138 w 138"/>
                    <a:gd name="T1" fmla="*/ 0 h 136"/>
                    <a:gd name="T2" fmla="*/ 0 w 138"/>
                    <a:gd name="T3" fmla="*/ 73 h 136"/>
                    <a:gd name="T4" fmla="*/ 0 w 138"/>
                    <a:gd name="T5" fmla="*/ 136 h 136"/>
                    <a:gd name="T6" fmla="*/ 138 w 138"/>
                    <a:gd name="T7" fmla="*/ 63 h 136"/>
                    <a:gd name="T8" fmla="*/ 138 w 138"/>
                    <a:gd name="T9" fmla="*/ 0 h 136"/>
                    <a:gd name="T10" fmla="*/ 0 60000 65536"/>
                    <a:gd name="T11" fmla="*/ 0 60000 65536"/>
                    <a:gd name="T12" fmla="*/ 0 60000 65536"/>
                    <a:gd name="T13" fmla="*/ 0 60000 65536"/>
                    <a:gd name="T14" fmla="*/ 0 60000 65536"/>
                    <a:gd name="T15" fmla="*/ 0 w 138"/>
                    <a:gd name="T16" fmla="*/ 0 h 136"/>
                    <a:gd name="T17" fmla="*/ 138 w 138"/>
                    <a:gd name="T18" fmla="*/ 136 h 136"/>
                  </a:gdLst>
                  <a:ahLst/>
                  <a:cxnLst>
                    <a:cxn ang="T10">
                      <a:pos x="T0" y="T1"/>
                    </a:cxn>
                    <a:cxn ang="T11">
                      <a:pos x="T2" y="T3"/>
                    </a:cxn>
                    <a:cxn ang="T12">
                      <a:pos x="T4" y="T5"/>
                    </a:cxn>
                    <a:cxn ang="T13">
                      <a:pos x="T6" y="T7"/>
                    </a:cxn>
                    <a:cxn ang="T14">
                      <a:pos x="T8" y="T9"/>
                    </a:cxn>
                  </a:cxnLst>
                  <a:rect l="T15" t="T16" r="T17" b="T18"/>
                  <a:pathLst>
                    <a:path w="138" h="136">
                      <a:moveTo>
                        <a:pt x="138" y="0"/>
                      </a:moveTo>
                      <a:lnTo>
                        <a:pt x="0" y="73"/>
                      </a:lnTo>
                      <a:lnTo>
                        <a:pt x="0" y="136"/>
                      </a:lnTo>
                      <a:lnTo>
                        <a:pt x="138" y="63"/>
                      </a:lnTo>
                      <a:lnTo>
                        <a:pt x="138" y="0"/>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2" name="Freeform 119"/>
                <p:cNvSpPr>
                  <a:spLocks/>
                </p:cNvSpPr>
                <p:nvPr/>
              </p:nvSpPr>
              <p:spPr bwMode="auto">
                <a:xfrm>
                  <a:off x="1580" y="2239"/>
                  <a:ext cx="167" cy="151"/>
                </a:xfrm>
                <a:custGeom>
                  <a:avLst/>
                  <a:gdLst>
                    <a:gd name="T0" fmla="*/ 0 w 167"/>
                    <a:gd name="T1" fmla="*/ 0 h 151"/>
                    <a:gd name="T2" fmla="*/ 167 w 167"/>
                    <a:gd name="T3" fmla="*/ 88 h 151"/>
                    <a:gd name="T4" fmla="*/ 167 w 167"/>
                    <a:gd name="T5" fmla="*/ 151 h 151"/>
                    <a:gd name="T6" fmla="*/ 0 w 167"/>
                    <a:gd name="T7" fmla="*/ 63 h 151"/>
                    <a:gd name="T8" fmla="*/ 0 w 167"/>
                    <a:gd name="T9" fmla="*/ 0 h 151"/>
                    <a:gd name="T10" fmla="*/ 0 60000 65536"/>
                    <a:gd name="T11" fmla="*/ 0 60000 65536"/>
                    <a:gd name="T12" fmla="*/ 0 60000 65536"/>
                    <a:gd name="T13" fmla="*/ 0 60000 65536"/>
                    <a:gd name="T14" fmla="*/ 0 60000 65536"/>
                    <a:gd name="T15" fmla="*/ 0 w 167"/>
                    <a:gd name="T16" fmla="*/ 0 h 151"/>
                    <a:gd name="T17" fmla="*/ 167 w 167"/>
                    <a:gd name="T18" fmla="*/ 151 h 151"/>
                  </a:gdLst>
                  <a:ahLst/>
                  <a:cxnLst>
                    <a:cxn ang="T10">
                      <a:pos x="T0" y="T1"/>
                    </a:cxn>
                    <a:cxn ang="T11">
                      <a:pos x="T2" y="T3"/>
                    </a:cxn>
                    <a:cxn ang="T12">
                      <a:pos x="T4" y="T5"/>
                    </a:cxn>
                    <a:cxn ang="T13">
                      <a:pos x="T6" y="T7"/>
                    </a:cxn>
                    <a:cxn ang="T14">
                      <a:pos x="T8" y="T9"/>
                    </a:cxn>
                  </a:cxnLst>
                  <a:rect l="T15" t="T16" r="T17" b="T18"/>
                  <a:pathLst>
                    <a:path w="167" h="151">
                      <a:moveTo>
                        <a:pt x="0" y="0"/>
                      </a:moveTo>
                      <a:lnTo>
                        <a:pt x="167" y="88"/>
                      </a:lnTo>
                      <a:lnTo>
                        <a:pt x="167" y="151"/>
                      </a:lnTo>
                      <a:lnTo>
                        <a:pt x="0" y="63"/>
                      </a:lnTo>
                      <a:lnTo>
                        <a:pt x="0" y="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3" name="Freeform 120"/>
                <p:cNvSpPr>
                  <a:spLocks/>
                </p:cNvSpPr>
                <p:nvPr/>
              </p:nvSpPr>
              <p:spPr bwMode="auto">
                <a:xfrm>
                  <a:off x="1580" y="2165"/>
                  <a:ext cx="305" cy="161"/>
                </a:xfrm>
                <a:custGeom>
                  <a:avLst/>
                  <a:gdLst>
                    <a:gd name="T0" fmla="*/ 305 w 305"/>
                    <a:gd name="T1" fmla="*/ 88 h 161"/>
                    <a:gd name="T2" fmla="*/ 167 w 305"/>
                    <a:gd name="T3" fmla="*/ 161 h 161"/>
                    <a:gd name="T4" fmla="*/ 0 w 305"/>
                    <a:gd name="T5" fmla="*/ 72 h 161"/>
                    <a:gd name="T6" fmla="*/ 137 w 305"/>
                    <a:gd name="T7" fmla="*/ 0 h 161"/>
                    <a:gd name="T8" fmla="*/ 305 w 305"/>
                    <a:gd name="T9" fmla="*/ 88 h 161"/>
                    <a:gd name="T10" fmla="*/ 0 60000 65536"/>
                    <a:gd name="T11" fmla="*/ 0 60000 65536"/>
                    <a:gd name="T12" fmla="*/ 0 60000 65536"/>
                    <a:gd name="T13" fmla="*/ 0 60000 65536"/>
                    <a:gd name="T14" fmla="*/ 0 60000 65536"/>
                    <a:gd name="T15" fmla="*/ 0 w 305"/>
                    <a:gd name="T16" fmla="*/ 0 h 161"/>
                    <a:gd name="T17" fmla="*/ 305 w 305"/>
                    <a:gd name="T18" fmla="*/ 161 h 161"/>
                  </a:gdLst>
                  <a:ahLst/>
                  <a:cxnLst>
                    <a:cxn ang="T10">
                      <a:pos x="T0" y="T1"/>
                    </a:cxn>
                    <a:cxn ang="T11">
                      <a:pos x="T2" y="T3"/>
                    </a:cxn>
                    <a:cxn ang="T12">
                      <a:pos x="T4" y="T5"/>
                    </a:cxn>
                    <a:cxn ang="T13">
                      <a:pos x="T6" y="T7"/>
                    </a:cxn>
                    <a:cxn ang="T14">
                      <a:pos x="T8" y="T9"/>
                    </a:cxn>
                  </a:cxnLst>
                  <a:rect l="T15" t="T16" r="T17" b="T18"/>
                  <a:pathLst>
                    <a:path w="305" h="161">
                      <a:moveTo>
                        <a:pt x="305" y="88"/>
                      </a:moveTo>
                      <a:lnTo>
                        <a:pt x="167" y="161"/>
                      </a:lnTo>
                      <a:lnTo>
                        <a:pt x="0" y="72"/>
                      </a:lnTo>
                      <a:lnTo>
                        <a:pt x="137" y="0"/>
                      </a:lnTo>
                      <a:lnTo>
                        <a:pt x="305" y="88"/>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4" name="Freeform 121"/>
                <p:cNvSpPr>
                  <a:spLocks/>
                </p:cNvSpPr>
                <p:nvPr/>
              </p:nvSpPr>
              <p:spPr bwMode="auto">
                <a:xfrm>
                  <a:off x="1641" y="2246"/>
                  <a:ext cx="44" cy="48"/>
                </a:xfrm>
                <a:custGeom>
                  <a:avLst/>
                  <a:gdLst>
                    <a:gd name="T0" fmla="*/ 44 w 44"/>
                    <a:gd name="T1" fmla="*/ 0 h 48"/>
                    <a:gd name="T2" fmla="*/ 44 w 44"/>
                    <a:gd name="T3" fmla="*/ 48 h 48"/>
                    <a:gd name="T4" fmla="*/ 0 w 44"/>
                    <a:gd name="T5" fmla="*/ 24 h 48"/>
                    <a:gd name="T6" fmla="*/ 44 w 44"/>
                    <a:gd name="T7" fmla="*/ 0 h 48"/>
                    <a:gd name="T8" fmla="*/ 0 60000 65536"/>
                    <a:gd name="T9" fmla="*/ 0 60000 65536"/>
                    <a:gd name="T10" fmla="*/ 0 60000 65536"/>
                    <a:gd name="T11" fmla="*/ 0 60000 65536"/>
                    <a:gd name="T12" fmla="*/ 0 w 44"/>
                    <a:gd name="T13" fmla="*/ 0 h 48"/>
                    <a:gd name="T14" fmla="*/ 44 w 44"/>
                    <a:gd name="T15" fmla="*/ 48 h 48"/>
                  </a:gdLst>
                  <a:ahLst/>
                  <a:cxnLst>
                    <a:cxn ang="T8">
                      <a:pos x="T0" y="T1"/>
                    </a:cxn>
                    <a:cxn ang="T9">
                      <a:pos x="T2" y="T3"/>
                    </a:cxn>
                    <a:cxn ang="T10">
                      <a:pos x="T4" y="T5"/>
                    </a:cxn>
                    <a:cxn ang="T11">
                      <a:pos x="T6" y="T7"/>
                    </a:cxn>
                  </a:cxnLst>
                  <a:rect l="T12" t="T13" r="T14" b="T15"/>
                  <a:pathLst>
                    <a:path w="44" h="48">
                      <a:moveTo>
                        <a:pt x="44" y="0"/>
                      </a:moveTo>
                      <a:lnTo>
                        <a:pt x="44" y="48"/>
                      </a:lnTo>
                      <a:lnTo>
                        <a:pt x="0" y="24"/>
                      </a:lnTo>
                      <a:lnTo>
                        <a:pt x="44"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5" name="Freeform 122"/>
                <p:cNvSpPr>
                  <a:spLocks/>
                </p:cNvSpPr>
                <p:nvPr/>
              </p:nvSpPr>
              <p:spPr bwMode="auto">
                <a:xfrm>
                  <a:off x="1757" y="2328"/>
                  <a:ext cx="24" cy="44"/>
                </a:xfrm>
                <a:custGeom>
                  <a:avLst/>
                  <a:gdLst>
                    <a:gd name="T0" fmla="*/ 24 w 24"/>
                    <a:gd name="T1" fmla="*/ 0 h 44"/>
                    <a:gd name="T2" fmla="*/ 0 w 24"/>
                    <a:gd name="T3" fmla="*/ 13 h 44"/>
                    <a:gd name="T4" fmla="*/ 0 w 24"/>
                    <a:gd name="T5" fmla="*/ 44 h 44"/>
                    <a:gd name="T6" fmla="*/ 24 w 24"/>
                    <a:gd name="T7" fmla="*/ 31 h 44"/>
                    <a:gd name="T8" fmla="*/ 2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lnTo>
                        <a:pt x="0" y="13"/>
                      </a:lnTo>
                      <a:lnTo>
                        <a:pt x="0" y="44"/>
                      </a:lnTo>
                      <a:lnTo>
                        <a:pt x="24" y="31"/>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6" name="Freeform 123"/>
                <p:cNvSpPr>
                  <a:spLocks/>
                </p:cNvSpPr>
                <p:nvPr/>
              </p:nvSpPr>
              <p:spPr bwMode="auto">
                <a:xfrm>
                  <a:off x="1594" y="2312"/>
                  <a:ext cx="81" cy="71"/>
                </a:xfrm>
                <a:custGeom>
                  <a:avLst/>
                  <a:gdLst>
                    <a:gd name="T0" fmla="*/ 0 w 81"/>
                    <a:gd name="T1" fmla="*/ 0 h 71"/>
                    <a:gd name="T2" fmla="*/ 81 w 81"/>
                    <a:gd name="T3" fmla="*/ 42 h 71"/>
                    <a:gd name="T4" fmla="*/ 81 w 81"/>
                    <a:gd name="T5" fmla="*/ 71 h 71"/>
                    <a:gd name="T6" fmla="*/ 0 w 81"/>
                    <a:gd name="T7" fmla="*/ 29 h 71"/>
                    <a:gd name="T8" fmla="*/ 0 w 81"/>
                    <a:gd name="T9" fmla="*/ 0 h 71"/>
                    <a:gd name="T10" fmla="*/ 0 60000 65536"/>
                    <a:gd name="T11" fmla="*/ 0 60000 65536"/>
                    <a:gd name="T12" fmla="*/ 0 60000 65536"/>
                    <a:gd name="T13" fmla="*/ 0 60000 65536"/>
                    <a:gd name="T14" fmla="*/ 0 60000 65536"/>
                    <a:gd name="T15" fmla="*/ 0 w 81"/>
                    <a:gd name="T16" fmla="*/ 0 h 71"/>
                    <a:gd name="T17" fmla="*/ 81 w 81"/>
                    <a:gd name="T18" fmla="*/ 71 h 71"/>
                  </a:gdLst>
                  <a:ahLst/>
                  <a:cxnLst>
                    <a:cxn ang="T10">
                      <a:pos x="T0" y="T1"/>
                    </a:cxn>
                    <a:cxn ang="T11">
                      <a:pos x="T2" y="T3"/>
                    </a:cxn>
                    <a:cxn ang="T12">
                      <a:pos x="T4" y="T5"/>
                    </a:cxn>
                    <a:cxn ang="T13">
                      <a:pos x="T6" y="T7"/>
                    </a:cxn>
                    <a:cxn ang="T14">
                      <a:pos x="T8" y="T9"/>
                    </a:cxn>
                  </a:cxnLst>
                  <a:rect l="T15" t="T16" r="T17" b="T18"/>
                  <a:pathLst>
                    <a:path w="81" h="71">
                      <a:moveTo>
                        <a:pt x="0" y="0"/>
                      </a:moveTo>
                      <a:lnTo>
                        <a:pt x="81" y="42"/>
                      </a:lnTo>
                      <a:lnTo>
                        <a:pt x="81" y="71"/>
                      </a:lnTo>
                      <a:lnTo>
                        <a:pt x="0" y="29"/>
                      </a:lnTo>
                      <a:lnTo>
                        <a:pt x="0" y="0"/>
                      </a:lnTo>
                      <a:close/>
                    </a:path>
                  </a:pathLst>
                </a:custGeom>
                <a:solidFill>
                  <a:srgbClr val="FF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7" name="Freeform 124"/>
                <p:cNvSpPr>
                  <a:spLocks/>
                </p:cNvSpPr>
                <p:nvPr/>
              </p:nvSpPr>
              <p:spPr bwMode="auto">
                <a:xfrm>
                  <a:off x="1675" y="2337"/>
                  <a:ext cx="30" cy="46"/>
                </a:xfrm>
                <a:custGeom>
                  <a:avLst/>
                  <a:gdLst>
                    <a:gd name="T0" fmla="*/ 30 w 30"/>
                    <a:gd name="T1" fmla="*/ 0 h 46"/>
                    <a:gd name="T2" fmla="*/ 0 w 30"/>
                    <a:gd name="T3" fmla="*/ 15 h 46"/>
                    <a:gd name="T4" fmla="*/ 0 w 30"/>
                    <a:gd name="T5" fmla="*/ 46 h 46"/>
                    <a:gd name="T6" fmla="*/ 30 w 30"/>
                    <a:gd name="T7" fmla="*/ 30 h 46"/>
                    <a:gd name="T8" fmla="*/ 30 w 30"/>
                    <a:gd name="T9" fmla="*/ 0 h 46"/>
                    <a:gd name="T10" fmla="*/ 0 60000 65536"/>
                    <a:gd name="T11" fmla="*/ 0 60000 65536"/>
                    <a:gd name="T12" fmla="*/ 0 60000 65536"/>
                    <a:gd name="T13" fmla="*/ 0 60000 65536"/>
                    <a:gd name="T14" fmla="*/ 0 60000 65536"/>
                    <a:gd name="T15" fmla="*/ 0 w 30"/>
                    <a:gd name="T16" fmla="*/ 0 h 46"/>
                    <a:gd name="T17" fmla="*/ 30 w 30"/>
                    <a:gd name="T18" fmla="*/ 46 h 46"/>
                  </a:gdLst>
                  <a:ahLst/>
                  <a:cxnLst>
                    <a:cxn ang="T10">
                      <a:pos x="T0" y="T1"/>
                    </a:cxn>
                    <a:cxn ang="T11">
                      <a:pos x="T2" y="T3"/>
                    </a:cxn>
                    <a:cxn ang="T12">
                      <a:pos x="T4" y="T5"/>
                    </a:cxn>
                    <a:cxn ang="T13">
                      <a:pos x="T6" y="T7"/>
                    </a:cxn>
                    <a:cxn ang="T14">
                      <a:pos x="T8" y="T9"/>
                    </a:cxn>
                  </a:cxnLst>
                  <a:rect l="T15" t="T16" r="T17" b="T18"/>
                  <a:pathLst>
                    <a:path w="30" h="46">
                      <a:moveTo>
                        <a:pt x="30" y="0"/>
                      </a:moveTo>
                      <a:lnTo>
                        <a:pt x="0" y="15"/>
                      </a:lnTo>
                      <a:lnTo>
                        <a:pt x="0" y="46"/>
                      </a:lnTo>
                      <a:lnTo>
                        <a:pt x="30" y="30"/>
                      </a:lnTo>
                      <a:lnTo>
                        <a:pt x="30" y="0"/>
                      </a:lnTo>
                      <a:close/>
                    </a:path>
                  </a:pathLst>
                </a:custGeom>
                <a:solidFill>
                  <a:srgbClr val="FF33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8" name="Freeform 125"/>
                <p:cNvSpPr>
                  <a:spLocks/>
                </p:cNvSpPr>
                <p:nvPr/>
              </p:nvSpPr>
              <p:spPr bwMode="auto">
                <a:xfrm>
                  <a:off x="1594" y="2296"/>
                  <a:ext cx="110" cy="58"/>
                </a:xfrm>
                <a:custGeom>
                  <a:avLst/>
                  <a:gdLst>
                    <a:gd name="T0" fmla="*/ 110 w 110"/>
                    <a:gd name="T1" fmla="*/ 44 h 58"/>
                    <a:gd name="T2" fmla="*/ 80 w 110"/>
                    <a:gd name="T3" fmla="*/ 58 h 58"/>
                    <a:gd name="T4" fmla="*/ 0 w 110"/>
                    <a:gd name="T5" fmla="*/ 15 h 58"/>
                    <a:gd name="T6" fmla="*/ 28 w 110"/>
                    <a:gd name="T7" fmla="*/ 0 h 58"/>
                    <a:gd name="T8" fmla="*/ 110 w 110"/>
                    <a:gd name="T9" fmla="*/ 44 h 58"/>
                    <a:gd name="T10" fmla="*/ 0 60000 65536"/>
                    <a:gd name="T11" fmla="*/ 0 60000 65536"/>
                    <a:gd name="T12" fmla="*/ 0 60000 65536"/>
                    <a:gd name="T13" fmla="*/ 0 60000 65536"/>
                    <a:gd name="T14" fmla="*/ 0 60000 65536"/>
                    <a:gd name="T15" fmla="*/ 0 w 110"/>
                    <a:gd name="T16" fmla="*/ 0 h 58"/>
                    <a:gd name="T17" fmla="*/ 110 w 110"/>
                    <a:gd name="T18" fmla="*/ 58 h 58"/>
                  </a:gdLst>
                  <a:ahLst/>
                  <a:cxnLst>
                    <a:cxn ang="T10">
                      <a:pos x="T0" y="T1"/>
                    </a:cxn>
                    <a:cxn ang="T11">
                      <a:pos x="T2" y="T3"/>
                    </a:cxn>
                    <a:cxn ang="T12">
                      <a:pos x="T4" y="T5"/>
                    </a:cxn>
                    <a:cxn ang="T13">
                      <a:pos x="T6" y="T7"/>
                    </a:cxn>
                    <a:cxn ang="T14">
                      <a:pos x="T8" y="T9"/>
                    </a:cxn>
                  </a:cxnLst>
                  <a:rect l="T15" t="T16" r="T17" b="T18"/>
                  <a:pathLst>
                    <a:path w="110" h="58">
                      <a:moveTo>
                        <a:pt x="110" y="44"/>
                      </a:moveTo>
                      <a:lnTo>
                        <a:pt x="80" y="58"/>
                      </a:lnTo>
                      <a:lnTo>
                        <a:pt x="0" y="15"/>
                      </a:lnTo>
                      <a:lnTo>
                        <a:pt x="28" y="0"/>
                      </a:lnTo>
                      <a:lnTo>
                        <a:pt x="110" y="44"/>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9" name="Freeform 126"/>
                <p:cNvSpPr>
                  <a:spLocks/>
                </p:cNvSpPr>
                <p:nvPr/>
              </p:nvSpPr>
              <p:spPr bwMode="auto">
                <a:xfrm>
                  <a:off x="1801" y="2305"/>
                  <a:ext cx="24" cy="43"/>
                </a:xfrm>
                <a:custGeom>
                  <a:avLst/>
                  <a:gdLst>
                    <a:gd name="T0" fmla="*/ 24 w 24"/>
                    <a:gd name="T1" fmla="*/ 0 h 43"/>
                    <a:gd name="T2" fmla="*/ 0 w 24"/>
                    <a:gd name="T3" fmla="*/ 12 h 43"/>
                    <a:gd name="T4" fmla="*/ 0 w 24"/>
                    <a:gd name="T5" fmla="*/ 43 h 43"/>
                    <a:gd name="T6" fmla="*/ 24 w 24"/>
                    <a:gd name="T7" fmla="*/ 31 h 43"/>
                    <a:gd name="T8" fmla="*/ 24 w 24"/>
                    <a:gd name="T9" fmla="*/ 0 h 43"/>
                    <a:gd name="T10" fmla="*/ 0 60000 65536"/>
                    <a:gd name="T11" fmla="*/ 0 60000 65536"/>
                    <a:gd name="T12" fmla="*/ 0 60000 65536"/>
                    <a:gd name="T13" fmla="*/ 0 60000 65536"/>
                    <a:gd name="T14" fmla="*/ 0 60000 65536"/>
                    <a:gd name="T15" fmla="*/ 0 w 24"/>
                    <a:gd name="T16" fmla="*/ 0 h 43"/>
                    <a:gd name="T17" fmla="*/ 24 w 24"/>
                    <a:gd name="T18" fmla="*/ 43 h 43"/>
                  </a:gdLst>
                  <a:ahLst/>
                  <a:cxnLst>
                    <a:cxn ang="T10">
                      <a:pos x="T0" y="T1"/>
                    </a:cxn>
                    <a:cxn ang="T11">
                      <a:pos x="T2" y="T3"/>
                    </a:cxn>
                    <a:cxn ang="T12">
                      <a:pos x="T4" y="T5"/>
                    </a:cxn>
                    <a:cxn ang="T13">
                      <a:pos x="T6" y="T7"/>
                    </a:cxn>
                    <a:cxn ang="T14">
                      <a:pos x="T8" y="T9"/>
                    </a:cxn>
                  </a:cxnLst>
                  <a:rect l="T15" t="T16" r="T17" b="T18"/>
                  <a:pathLst>
                    <a:path w="24" h="43">
                      <a:moveTo>
                        <a:pt x="24" y="0"/>
                      </a:moveTo>
                      <a:lnTo>
                        <a:pt x="0" y="12"/>
                      </a:lnTo>
                      <a:lnTo>
                        <a:pt x="0" y="43"/>
                      </a:lnTo>
                      <a:lnTo>
                        <a:pt x="24" y="31"/>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0" name="Freeform 127"/>
                <p:cNvSpPr>
                  <a:spLocks/>
                </p:cNvSpPr>
                <p:nvPr/>
              </p:nvSpPr>
              <p:spPr bwMode="auto">
                <a:xfrm>
                  <a:off x="1580" y="2213"/>
                  <a:ext cx="44" cy="49"/>
                </a:xfrm>
                <a:custGeom>
                  <a:avLst/>
                  <a:gdLst>
                    <a:gd name="T0" fmla="*/ 44 w 44"/>
                    <a:gd name="T1" fmla="*/ 0 h 49"/>
                    <a:gd name="T2" fmla="*/ 44 w 44"/>
                    <a:gd name="T3" fmla="*/ 49 h 49"/>
                    <a:gd name="T4" fmla="*/ 0 w 44"/>
                    <a:gd name="T5" fmla="*/ 25 h 49"/>
                    <a:gd name="T6" fmla="*/ 44 w 44"/>
                    <a:gd name="T7" fmla="*/ 0 h 49"/>
                    <a:gd name="T8" fmla="*/ 0 60000 65536"/>
                    <a:gd name="T9" fmla="*/ 0 60000 65536"/>
                    <a:gd name="T10" fmla="*/ 0 60000 65536"/>
                    <a:gd name="T11" fmla="*/ 0 60000 65536"/>
                    <a:gd name="T12" fmla="*/ 0 w 44"/>
                    <a:gd name="T13" fmla="*/ 0 h 49"/>
                    <a:gd name="T14" fmla="*/ 44 w 44"/>
                    <a:gd name="T15" fmla="*/ 49 h 49"/>
                  </a:gdLst>
                  <a:ahLst/>
                  <a:cxnLst>
                    <a:cxn ang="T8">
                      <a:pos x="T0" y="T1"/>
                    </a:cxn>
                    <a:cxn ang="T9">
                      <a:pos x="T2" y="T3"/>
                    </a:cxn>
                    <a:cxn ang="T10">
                      <a:pos x="T4" y="T5"/>
                    </a:cxn>
                    <a:cxn ang="T11">
                      <a:pos x="T6" y="T7"/>
                    </a:cxn>
                  </a:cxnLst>
                  <a:rect l="T12" t="T13" r="T14" b="T15"/>
                  <a:pathLst>
                    <a:path w="44" h="49">
                      <a:moveTo>
                        <a:pt x="44" y="0"/>
                      </a:moveTo>
                      <a:lnTo>
                        <a:pt x="44" y="49"/>
                      </a:lnTo>
                      <a:lnTo>
                        <a:pt x="0" y="25"/>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1" name="Freeform 128"/>
                <p:cNvSpPr>
                  <a:spLocks/>
                </p:cNvSpPr>
                <p:nvPr/>
              </p:nvSpPr>
              <p:spPr bwMode="auto">
                <a:xfrm>
                  <a:off x="1624" y="2139"/>
                  <a:ext cx="137" cy="121"/>
                </a:xfrm>
                <a:custGeom>
                  <a:avLst/>
                  <a:gdLst>
                    <a:gd name="T0" fmla="*/ 137 w 137"/>
                    <a:gd name="T1" fmla="*/ 49 h 121"/>
                    <a:gd name="T2" fmla="*/ 0 w 137"/>
                    <a:gd name="T3" fmla="*/ 121 h 121"/>
                    <a:gd name="T4" fmla="*/ 0 w 137"/>
                    <a:gd name="T5" fmla="*/ 73 h 121"/>
                    <a:gd name="T6" fmla="*/ 137 w 137"/>
                    <a:gd name="T7" fmla="*/ 0 h 121"/>
                    <a:gd name="T8" fmla="*/ 137 w 137"/>
                    <a:gd name="T9" fmla="*/ 49 h 121"/>
                    <a:gd name="T10" fmla="*/ 0 60000 65536"/>
                    <a:gd name="T11" fmla="*/ 0 60000 65536"/>
                    <a:gd name="T12" fmla="*/ 0 60000 65536"/>
                    <a:gd name="T13" fmla="*/ 0 60000 65536"/>
                    <a:gd name="T14" fmla="*/ 0 60000 65536"/>
                    <a:gd name="T15" fmla="*/ 0 w 137"/>
                    <a:gd name="T16" fmla="*/ 0 h 121"/>
                    <a:gd name="T17" fmla="*/ 137 w 137"/>
                    <a:gd name="T18" fmla="*/ 121 h 121"/>
                  </a:gdLst>
                  <a:ahLst/>
                  <a:cxnLst>
                    <a:cxn ang="T10">
                      <a:pos x="T0" y="T1"/>
                    </a:cxn>
                    <a:cxn ang="T11">
                      <a:pos x="T2" y="T3"/>
                    </a:cxn>
                    <a:cxn ang="T12">
                      <a:pos x="T4" y="T5"/>
                    </a:cxn>
                    <a:cxn ang="T13">
                      <a:pos x="T6" y="T7"/>
                    </a:cxn>
                    <a:cxn ang="T14">
                      <a:pos x="T8" y="T9"/>
                    </a:cxn>
                  </a:cxnLst>
                  <a:rect l="T15" t="T16" r="T17" b="T18"/>
                  <a:pathLst>
                    <a:path w="137" h="121">
                      <a:moveTo>
                        <a:pt x="137" y="49"/>
                      </a:moveTo>
                      <a:lnTo>
                        <a:pt x="0" y="121"/>
                      </a:lnTo>
                      <a:lnTo>
                        <a:pt x="0" y="73"/>
                      </a:lnTo>
                      <a:lnTo>
                        <a:pt x="137" y="0"/>
                      </a:lnTo>
                      <a:lnTo>
                        <a:pt x="137" y="49"/>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2" name="Freeform 129"/>
                <p:cNvSpPr>
                  <a:spLocks/>
                </p:cNvSpPr>
                <p:nvPr/>
              </p:nvSpPr>
              <p:spPr bwMode="auto">
                <a:xfrm>
                  <a:off x="1641" y="2246"/>
                  <a:ext cx="44" cy="48"/>
                </a:xfrm>
                <a:custGeom>
                  <a:avLst/>
                  <a:gdLst>
                    <a:gd name="T0" fmla="*/ 44 w 44"/>
                    <a:gd name="T1" fmla="*/ 0 h 48"/>
                    <a:gd name="T2" fmla="*/ 44 w 44"/>
                    <a:gd name="T3" fmla="*/ 48 h 48"/>
                    <a:gd name="T4" fmla="*/ 0 w 44"/>
                    <a:gd name="T5" fmla="*/ 24 h 48"/>
                    <a:gd name="T6" fmla="*/ 44 w 44"/>
                    <a:gd name="T7" fmla="*/ 0 h 48"/>
                    <a:gd name="T8" fmla="*/ 0 60000 65536"/>
                    <a:gd name="T9" fmla="*/ 0 60000 65536"/>
                    <a:gd name="T10" fmla="*/ 0 60000 65536"/>
                    <a:gd name="T11" fmla="*/ 0 60000 65536"/>
                    <a:gd name="T12" fmla="*/ 0 w 44"/>
                    <a:gd name="T13" fmla="*/ 0 h 48"/>
                    <a:gd name="T14" fmla="*/ 44 w 44"/>
                    <a:gd name="T15" fmla="*/ 48 h 48"/>
                  </a:gdLst>
                  <a:ahLst/>
                  <a:cxnLst>
                    <a:cxn ang="T8">
                      <a:pos x="T0" y="T1"/>
                    </a:cxn>
                    <a:cxn ang="T9">
                      <a:pos x="T2" y="T3"/>
                    </a:cxn>
                    <a:cxn ang="T10">
                      <a:pos x="T4" y="T5"/>
                    </a:cxn>
                    <a:cxn ang="T11">
                      <a:pos x="T6" y="T7"/>
                    </a:cxn>
                  </a:cxnLst>
                  <a:rect l="T12" t="T13" r="T14" b="T15"/>
                  <a:pathLst>
                    <a:path w="44" h="48">
                      <a:moveTo>
                        <a:pt x="44" y="0"/>
                      </a:moveTo>
                      <a:lnTo>
                        <a:pt x="44" y="48"/>
                      </a:lnTo>
                      <a:lnTo>
                        <a:pt x="0" y="24"/>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3" name="Freeform 130"/>
                <p:cNvSpPr>
                  <a:spLocks/>
                </p:cNvSpPr>
                <p:nvPr/>
              </p:nvSpPr>
              <p:spPr bwMode="auto">
                <a:xfrm>
                  <a:off x="1685" y="2171"/>
                  <a:ext cx="138" cy="123"/>
                </a:xfrm>
                <a:custGeom>
                  <a:avLst/>
                  <a:gdLst>
                    <a:gd name="T0" fmla="*/ 138 w 138"/>
                    <a:gd name="T1" fmla="*/ 50 h 123"/>
                    <a:gd name="T2" fmla="*/ 0 w 138"/>
                    <a:gd name="T3" fmla="*/ 123 h 123"/>
                    <a:gd name="T4" fmla="*/ 0 w 138"/>
                    <a:gd name="T5" fmla="*/ 75 h 123"/>
                    <a:gd name="T6" fmla="*/ 138 w 138"/>
                    <a:gd name="T7" fmla="*/ 0 h 123"/>
                    <a:gd name="T8" fmla="*/ 138 w 138"/>
                    <a:gd name="T9" fmla="*/ 50 h 123"/>
                    <a:gd name="T10" fmla="*/ 0 60000 65536"/>
                    <a:gd name="T11" fmla="*/ 0 60000 65536"/>
                    <a:gd name="T12" fmla="*/ 0 60000 65536"/>
                    <a:gd name="T13" fmla="*/ 0 60000 65536"/>
                    <a:gd name="T14" fmla="*/ 0 60000 65536"/>
                    <a:gd name="T15" fmla="*/ 0 w 138"/>
                    <a:gd name="T16" fmla="*/ 0 h 123"/>
                    <a:gd name="T17" fmla="*/ 138 w 138"/>
                    <a:gd name="T18" fmla="*/ 123 h 123"/>
                  </a:gdLst>
                  <a:ahLst/>
                  <a:cxnLst>
                    <a:cxn ang="T10">
                      <a:pos x="T0" y="T1"/>
                    </a:cxn>
                    <a:cxn ang="T11">
                      <a:pos x="T2" y="T3"/>
                    </a:cxn>
                    <a:cxn ang="T12">
                      <a:pos x="T4" y="T5"/>
                    </a:cxn>
                    <a:cxn ang="T13">
                      <a:pos x="T6" y="T7"/>
                    </a:cxn>
                    <a:cxn ang="T14">
                      <a:pos x="T8" y="T9"/>
                    </a:cxn>
                  </a:cxnLst>
                  <a:rect l="T15" t="T16" r="T17" b="T18"/>
                  <a:pathLst>
                    <a:path w="138" h="123">
                      <a:moveTo>
                        <a:pt x="138" y="50"/>
                      </a:moveTo>
                      <a:lnTo>
                        <a:pt x="0" y="123"/>
                      </a:lnTo>
                      <a:lnTo>
                        <a:pt x="0" y="75"/>
                      </a:lnTo>
                      <a:lnTo>
                        <a:pt x="138" y="0"/>
                      </a:lnTo>
                      <a:lnTo>
                        <a:pt x="138" y="50"/>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4" name="Freeform 131"/>
                <p:cNvSpPr>
                  <a:spLocks/>
                </p:cNvSpPr>
                <p:nvPr/>
              </p:nvSpPr>
              <p:spPr bwMode="auto">
                <a:xfrm>
                  <a:off x="1703" y="2279"/>
                  <a:ext cx="43" cy="47"/>
                </a:xfrm>
                <a:custGeom>
                  <a:avLst/>
                  <a:gdLst>
                    <a:gd name="T0" fmla="*/ 43 w 43"/>
                    <a:gd name="T1" fmla="*/ 0 h 47"/>
                    <a:gd name="T2" fmla="*/ 43 w 43"/>
                    <a:gd name="T3" fmla="*/ 47 h 47"/>
                    <a:gd name="T4" fmla="*/ 0 w 43"/>
                    <a:gd name="T5" fmla="*/ 25 h 47"/>
                    <a:gd name="T6" fmla="*/ 43 w 43"/>
                    <a:gd name="T7" fmla="*/ 0 h 47"/>
                    <a:gd name="T8" fmla="*/ 0 60000 65536"/>
                    <a:gd name="T9" fmla="*/ 0 60000 65536"/>
                    <a:gd name="T10" fmla="*/ 0 60000 65536"/>
                    <a:gd name="T11" fmla="*/ 0 60000 65536"/>
                    <a:gd name="T12" fmla="*/ 0 w 43"/>
                    <a:gd name="T13" fmla="*/ 0 h 47"/>
                    <a:gd name="T14" fmla="*/ 43 w 43"/>
                    <a:gd name="T15" fmla="*/ 47 h 47"/>
                  </a:gdLst>
                  <a:ahLst/>
                  <a:cxnLst>
                    <a:cxn ang="T8">
                      <a:pos x="T0" y="T1"/>
                    </a:cxn>
                    <a:cxn ang="T9">
                      <a:pos x="T2" y="T3"/>
                    </a:cxn>
                    <a:cxn ang="T10">
                      <a:pos x="T4" y="T5"/>
                    </a:cxn>
                    <a:cxn ang="T11">
                      <a:pos x="T6" y="T7"/>
                    </a:cxn>
                  </a:cxnLst>
                  <a:rect l="T12" t="T13" r="T14" b="T15"/>
                  <a:pathLst>
                    <a:path w="43" h="47">
                      <a:moveTo>
                        <a:pt x="43" y="0"/>
                      </a:moveTo>
                      <a:lnTo>
                        <a:pt x="43" y="47"/>
                      </a:lnTo>
                      <a:lnTo>
                        <a:pt x="0" y="25"/>
                      </a:lnTo>
                      <a:lnTo>
                        <a:pt x="43"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5" name="Freeform 132"/>
                <p:cNvSpPr>
                  <a:spLocks/>
                </p:cNvSpPr>
                <p:nvPr/>
              </p:nvSpPr>
              <p:spPr bwMode="auto">
                <a:xfrm>
                  <a:off x="1747" y="2206"/>
                  <a:ext cx="138" cy="120"/>
                </a:xfrm>
                <a:custGeom>
                  <a:avLst/>
                  <a:gdLst>
                    <a:gd name="T0" fmla="*/ 138 w 138"/>
                    <a:gd name="T1" fmla="*/ 48 h 120"/>
                    <a:gd name="T2" fmla="*/ 0 w 138"/>
                    <a:gd name="T3" fmla="*/ 120 h 120"/>
                    <a:gd name="T4" fmla="*/ 0 w 138"/>
                    <a:gd name="T5" fmla="*/ 72 h 120"/>
                    <a:gd name="T6" fmla="*/ 138 w 138"/>
                    <a:gd name="T7" fmla="*/ 0 h 120"/>
                    <a:gd name="T8" fmla="*/ 138 w 138"/>
                    <a:gd name="T9" fmla="*/ 48 h 120"/>
                    <a:gd name="T10" fmla="*/ 0 60000 65536"/>
                    <a:gd name="T11" fmla="*/ 0 60000 65536"/>
                    <a:gd name="T12" fmla="*/ 0 60000 65536"/>
                    <a:gd name="T13" fmla="*/ 0 60000 65536"/>
                    <a:gd name="T14" fmla="*/ 0 60000 65536"/>
                    <a:gd name="T15" fmla="*/ 0 w 138"/>
                    <a:gd name="T16" fmla="*/ 0 h 120"/>
                    <a:gd name="T17" fmla="*/ 138 w 138"/>
                    <a:gd name="T18" fmla="*/ 120 h 120"/>
                  </a:gdLst>
                  <a:ahLst/>
                  <a:cxnLst>
                    <a:cxn ang="T10">
                      <a:pos x="T0" y="T1"/>
                    </a:cxn>
                    <a:cxn ang="T11">
                      <a:pos x="T2" y="T3"/>
                    </a:cxn>
                    <a:cxn ang="T12">
                      <a:pos x="T4" y="T5"/>
                    </a:cxn>
                    <a:cxn ang="T13">
                      <a:pos x="T6" y="T7"/>
                    </a:cxn>
                    <a:cxn ang="T14">
                      <a:pos x="T8" y="T9"/>
                    </a:cxn>
                  </a:cxnLst>
                  <a:rect l="T15" t="T16" r="T17" b="T18"/>
                  <a:pathLst>
                    <a:path w="138" h="120">
                      <a:moveTo>
                        <a:pt x="138" y="48"/>
                      </a:moveTo>
                      <a:lnTo>
                        <a:pt x="0" y="120"/>
                      </a:lnTo>
                      <a:lnTo>
                        <a:pt x="0" y="72"/>
                      </a:lnTo>
                      <a:lnTo>
                        <a:pt x="138" y="0"/>
                      </a:lnTo>
                      <a:lnTo>
                        <a:pt x="138"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6" name="Freeform 133"/>
                <p:cNvSpPr>
                  <a:spLocks/>
                </p:cNvSpPr>
                <p:nvPr/>
              </p:nvSpPr>
              <p:spPr bwMode="auto">
                <a:xfrm>
                  <a:off x="1690" y="2181"/>
                  <a:ext cx="126" cy="105"/>
                </a:xfrm>
                <a:custGeom>
                  <a:avLst/>
                  <a:gdLst>
                    <a:gd name="T0" fmla="*/ 126 w 126"/>
                    <a:gd name="T1" fmla="*/ 39 h 105"/>
                    <a:gd name="T2" fmla="*/ 126 w 126"/>
                    <a:gd name="T3" fmla="*/ 0 h 105"/>
                    <a:gd name="T4" fmla="*/ 0 w 126"/>
                    <a:gd name="T5" fmla="*/ 66 h 105"/>
                    <a:gd name="T6" fmla="*/ 0 w 126"/>
                    <a:gd name="T7" fmla="*/ 105 h 105"/>
                    <a:gd name="T8" fmla="*/ 126 w 126"/>
                    <a:gd name="T9" fmla="*/ 39 h 105"/>
                    <a:gd name="T10" fmla="*/ 0 60000 65536"/>
                    <a:gd name="T11" fmla="*/ 0 60000 65536"/>
                    <a:gd name="T12" fmla="*/ 0 60000 65536"/>
                    <a:gd name="T13" fmla="*/ 0 60000 65536"/>
                    <a:gd name="T14" fmla="*/ 0 60000 65536"/>
                    <a:gd name="T15" fmla="*/ 0 w 126"/>
                    <a:gd name="T16" fmla="*/ 0 h 105"/>
                    <a:gd name="T17" fmla="*/ 126 w 126"/>
                    <a:gd name="T18" fmla="*/ 105 h 105"/>
                  </a:gdLst>
                  <a:ahLst/>
                  <a:cxnLst>
                    <a:cxn ang="T10">
                      <a:pos x="T0" y="T1"/>
                    </a:cxn>
                    <a:cxn ang="T11">
                      <a:pos x="T2" y="T3"/>
                    </a:cxn>
                    <a:cxn ang="T12">
                      <a:pos x="T4" y="T5"/>
                    </a:cxn>
                    <a:cxn ang="T13">
                      <a:pos x="T6" y="T7"/>
                    </a:cxn>
                    <a:cxn ang="T14">
                      <a:pos x="T8" y="T9"/>
                    </a:cxn>
                  </a:cxnLst>
                  <a:rect l="T15" t="T16" r="T17" b="T18"/>
                  <a:pathLst>
                    <a:path w="126" h="105">
                      <a:moveTo>
                        <a:pt x="126" y="39"/>
                      </a:moveTo>
                      <a:lnTo>
                        <a:pt x="126" y="0"/>
                      </a:lnTo>
                      <a:lnTo>
                        <a:pt x="0" y="66"/>
                      </a:lnTo>
                      <a:lnTo>
                        <a:pt x="0" y="105"/>
                      </a:lnTo>
                      <a:lnTo>
                        <a:pt x="126"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7" name="Line 134"/>
                <p:cNvSpPr>
                  <a:spLocks noChangeShapeType="1"/>
                </p:cNvSpPr>
                <p:nvPr/>
              </p:nvSpPr>
              <p:spPr bwMode="auto">
                <a:xfrm flipV="1">
                  <a:off x="1819" y="2400"/>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8" name="Freeform 135"/>
                <p:cNvSpPr>
                  <a:spLocks/>
                </p:cNvSpPr>
                <p:nvPr/>
              </p:nvSpPr>
              <p:spPr bwMode="auto">
                <a:xfrm>
                  <a:off x="1824" y="2403"/>
                  <a:ext cx="12" cy="9"/>
                </a:xfrm>
                <a:custGeom>
                  <a:avLst/>
                  <a:gdLst>
                    <a:gd name="T0" fmla="*/ 8 w 12"/>
                    <a:gd name="T1" fmla="*/ 9 h 9"/>
                    <a:gd name="T2" fmla="*/ 10 w 12"/>
                    <a:gd name="T3" fmla="*/ 8 h 9"/>
                    <a:gd name="T4" fmla="*/ 11 w 12"/>
                    <a:gd name="T5" fmla="*/ 8 h 9"/>
                    <a:gd name="T6" fmla="*/ 11 w 12"/>
                    <a:gd name="T7" fmla="*/ 7 h 9"/>
                    <a:gd name="T8" fmla="*/ 12 w 12"/>
                    <a:gd name="T9" fmla="*/ 6 h 9"/>
                    <a:gd name="T10" fmla="*/ 11 w 12"/>
                    <a:gd name="T11" fmla="*/ 4 h 9"/>
                    <a:gd name="T12" fmla="*/ 10 w 12"/>
                    <a:gd name="T13" fmla="*/ 3 h 9"/>
                    <a:gd name="T14" fmla="*/ 8 w 12"/>
                    <a:gd name="T15" fmla="*/ 1 h 9"/>
                    <a:gd name="T16" fmla="*/ 7 w 12"/>
                    <a:gd name="T17" fmla="*/ 1 h 9"/>
                    <a:gd name="T18" fmla="*/ 5 w 12"/>
                    <a:gd name="T19" fmla="*/ 0 h 9"/>
                    <a:gd name="T20" fmla="*/ 5 w 12"/>
                    <a:gd name="T21" fmla="*/ 0 h 9"/>
                    <a:gd name="T22" fmla="*/ 4 w 12"/>
                    <a:gd name="T23" fmla="*/ 1 h 9"/>
                    <a:gd name="T24" fmla="*/ 1 w 12"/>
                    <a:gd name="T25" fmla="*/ 1 h 9"/>
                    <a:gd name="T26" fmla="*/ 1 w 12"/>
                    <a:gd name="T27" fmla="*/ 2 h 9"/>
                    <a:gd name="T28" fmla="*/ 1 w 12"/>
                    <a:gd name="T29" fmla="*/ 2 h 9"/>
                    <a:gd name="T30" fmla="*/ 0 w 12"/>
                    <a:gd name="T31" fmla="*/ 3 h 9"/>
                    <a:gd name="T32" fmla="*/ 1 w 12"/>
                    <a:gd name="T33" fmla="*/ 4 h 9"/>
                    <a:gd name="T34" fmla="*/ 1 w 12"/>
                    <a:gd name="T35" fmla="*/ 7 h 9"/>
                    <a:gd name="T36" fmla="*/ 3 w 12"/>
                    <a:gd name="T37" fmla="*/ 8 h 9"/>
                    <a:gd name="T38" fmla="*/ 4 w 12"/>
                    <a:gd name="T39" fmla="*/ 9 h 9"/>
                    <a:gd name="T40" fmla="*/ 6 w 12"/>
                    <a:gd name="T41" fmla="*/ 9 h 9"/>
                    <a:gd name="T42" fmla="*/ 7 w 12"/>
                    <a:gd name="T43" fmla="*/ 9 h 9"/>
                    <a:gd name="T44" fmla="*/ 8 w 12"/>
                    <a:gd name="T45" fmla="*/ 9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9"/>
                    <a:gd name="T71" fmla="*/ 12 w 12"/>
                    <a:gd name="T72" fmla="*/ 9 h 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9">
                      <a:moveTo>
                        <a:pt x="8" y="9"/>
                      </a:moveTo>
                      <a:lnTo>
                        <a:pt x="10" y="8"/>
                      </a:lnTo>
                      <a:lnTo>
                        <a:pt x="11" y="8"/>
                      </a:lnTo>
                      <a:lnTo>
                        <a:pt x="11" y="7"/>
                      </a:lnTo>
                      <a:lnTo>
                        <a:pt x="12" y="6"/>
                      </a:lnTo>
                      <a:lnTo>
                        <a:pt x="11" y="4"/>
                      </a:lnTo>
                      <a:lnTo>
                        <a:pt x="10" y="3"/>
                      </a:lnTo>
                      <a:lnTo>
                        <a:pt x="8" y="1"/>
                      </a:lnTo>
                      <a:lnTo>
                        <a:pt x="7" y="1"/>
                      </a:lnTo>
                      <a:lnTo>
                        <a:pt x="5" y="0"/>
                      </a:lnTo>
                      <a:lnTo>
                        <a:pt x="4" y="1"/>
                      </a:lnTo>
                      <a:lnTo>
                        <a:pt x="1" y="1"/>
                      </a:lnTo>
                      <a:lnTo>
                        <a:pt x="1" y="2"/>
                      </a:lnTo>
                      <a:lnTo>
                        <a:pt x="0" y="3"/>
                      </a:lnTo>
                      <a:lnTo>
                        <a:pt x="1" y="4"/>
                      </a:lnTo>
                      <a:lnTo>
                        <a:pt x="1" y="7"/>
                      </a:lnTo>
                      <a:lnTo>
                        <a:pt x="3" y="8"/>
                      </a:lnTo>
                      <a:lnTo>
                        <a:pt x="4" y="9"/>
                      </a:lnTo>
                      <a:lnTo>
                        <a:pt x="6" y="9"/>
                      </a:lnTo>
                      <a:lnTo>
                        <a:pt x="7" y="9"/>
                      </a:lnTo>
                      <a:lnTo>
                        <a:pt x="8"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9" name="Freeform 136"/>
                <p:cNvSpPr>
                  <a:spLocks/>
                </p:cNvSpPr>
                <p:nvPr/>
              </p:nvSpPr>
              <p:spPr bwMode="auto">
                <a:xfrm>
                  <a:off x="1824" y="2404"/>
                  <a:ext cx="12" cy="10"/>
                </a:xfrm>
                <a:custGeom>
                  <a:avLst/>
                  <a:gdLst>
                    <a:gd name="T0" fmla="*/ 1 w 12"/>
                    <a:gd name="T1" fmla="*/ 6 h 10"/>
                    <a:gd name="T2" fmla="*/ 1 w 12"/>
                    <a:gd name="T3" fmla="*/ 3 h 10"/>
                    <a:gd name="T4" fmla="*/ 0 w 12"/>
                    <a:gd name="T5" fmla="*/ 2 h 10"/>
                    <a:gd name="T6" fmla="*/ 1 w 12"/>
                    <a:gd name="T7" fmla="*/ 1 h 10"/>
                    <a:gd name="T8" fmla="*/ 1 w 12"/>
                    <a:gd name="T9" fmla="*/ 1 h 10"/>
                    <a:gd name="T10" fmla="*/ 1 w 12"/>
                    <a:gd name="T11" fmla="*/ 0 h 10"/>
                    <a:gd name="T12" fmla="*/ 4 w 12"/>
                    <a:gd name="T13" fmla="*/ 0 h 10"/>
                    <a:gd name="T14" fmla="*/ 5 w 12"/>
                    <a:gd name="T15" fmla="*/ 1 h 10"/>
                    <a:gd name="T16" fmla="*/ 8 w 12"/>
                    <a:gd name="T17" fmla="*/ 2 h 10"/>
                    <a:gd name="T18" fmla="*/ 11 w 12"/>
                    <a:gd name="T19" fmla="*/ 2 h 10"/>
                    <a:gd name="T20" fmla="*/ 11 w 12"/>
                    <a:gd name="T21" fmla="*/ 6 h 10"/>
                    <a:gd name="T22" fmla="*/ 12 w 12"/>
                    <a:gd name="T23" fmla="*/ 7 h 10"/>
                    <a:gd name="T24" fmla="*/ 11 w 12"/>
                    <a:gd name="T25" fmla="*/ 8 h 10"/>
                    <a:gd name="T26" fmla="*/ 8 w 12"/>
                    <a:gd name="T27" fmla="*/ 10 h 10"/>
                    <a:gd name="T28" fmla="*/ 5 w 12"/>
                    <a:gd name="T29" fmla="*/ 8 h 10"/>
                    <a:gd name="T30" fmla="*/ 4 w 12"/>
                    <a:gd name="T31" fmla="*/ 8 h 10"/>
                    <a:gd name="T32" fmla="*/ 1 w 12"/>
                    <a:gd name="T33" fmla="*/ 6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0"/>
                    <a:gd name="T53" fmla="*/ 12 w 12"/>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0">
                      <a:moveTo>
                        <a:pt x="1" y="6"/>
                      </a:moveTo>
                      <a:lnTo>
                        <a:pt x="1" y="3"/>
                      </a:lnTo>
                      <a:lnTo>
                        <a:pt x="0" y="2"/>
                      </a:lnTo>
                      <a:lnTo>
                        <a:pt x="1" y="1"/>
                      </a:lnTo>
                      <a:lnTo>
                        <a:pt x="1" y="0"/>
                      </a:lnTo>
                      <a:lnTo>
                        <a:pt x="4" y="0"/>
                      </a:lnTo>
                      <a:lnTo>
                        <a:pt x="5" y="1"/>
                      </a:lnTo>
                      <a:lnTo>
                        <a:pt x="8" y="2"/>
                      </a:lnTo>
                      <a:lnTo>
                        <a:pt x="11" y="2"/>
                      </a:lnTo>
                      <a:lnTo>
                        <a:pt x="11" y="6"/>
                      </a:lnTo>
                      <a:lnTo>
                        <a:pt x="12" y="7"/>
                      </a:lnTo>
                      <a:lnTo>
                        <a:pt x="11" y="8"/>
                      </a:lnTo>
                      <a:lnTo>
                        <a:pt x="8" y="10"/>
                      </a:lnTo>
                      <a:lnTo>
                        <a:pt x="5" y="8"/>
                      </a:lnTo>
                      <a:lnTo>
                        <a:pt x="4" y="8"/>
                      </a:lnTo>
                      <a:lnTo>
                        <a:pt x="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0" name="Freeform 137"/>
                <p:cNvSpPr>
                  <a:spLocks/>
                </p:cNvSpPr>
                <p:nvPr/>
              </p:nvSpPr>
              <p:spPr bwMode="auto">
                <a:xfrm>
                  <a:off x="1824" y="2405"/>
                  <a:ext cx="12" cy="11"/>
                </a:xfrm>
                <a:custGeom>
                  <a:avLst/>
                  <a:gdLst>
                    <a:gd name="T0" fmla="*/ 2 w 12"/>
                    <a:gd name="T1" fmla="*/ 6 h 11"/>
                    <a:gd name="T2" fmla="*/ 0 w 12"/>
                    <a:gd name="T3" fmla="*/ 5 h 11"/>
                    <a:gd name="T4" fmla="*/ 0 w 12"/>
                    <a:gd name="T5" fmla="*/ 1 h 11"/>
                    <a:gd name="T6" fmla="*/ 0 w 12"/>
                    <a:gd name="T7" fmla="*/ 0 h 11"/>
                    <a:gd name="T8" fmla="*/ 2 w 12"/>
                    <a:gd name="T9" fmla="*/ 0 h 11"/>
                    <a:gd name="T10" fmla="*/ 5 w 12"/>
                    <a:gd name="T11" fmla="*/ 0 h 11"/>
                    <a:gd name="T12" fmla="*/ 9 w 12"/>
                    <a:gd name="T13" fmla="*/ 2 h 11"/>
                    <a:gd name="T14" fmla="*/ 12 w 12"/>
                    <a:gd name="T15" fmla="*/ 6 h 11"/>
                    <a:gd name="T16" fmla="*/ 12 w 12"/>
                    <a:gd name="T17" fmla="*/ 10 h 11"/>
                    <a:gd name="T18" fmla="*/ 9 w 12"/>
                    <a:gd name="T19" fmla="*/ 10 h 11"/>
                    <a:gd name="T20" fmla="*/ 7 w 12"/>
                    <a:gd name="T21" fmla="*/ 11 h 11"/>
                    <a:gd name="T22" fmla="*/ 5 w 12"/>
                    <a:gd name="T23" fmla="*/ 10 h 11"/>
                    <a:gd name="T24" fmla="*/ 2 w 12"/>
                    <a:gd name="T25" fmla="*/ 6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2" y="6"/>
                      </a:moveTo>
                      <a:lnTo>
                        <a:pt x="0" y="5"/>
                      </a:lnTo>
                      <a:lnTo>
                        <a:pt x="0" y="1"/>
                      </a:lnTo>
                      <a:lnTo>
                        <a:pt x="0" y="0"/>
                      </a:lnTo>
                      <a:lnTo>
                        <a:pt x="2" y="0"/>
                      </a:lnTo>
                      <a:lnTo>
                        <a:pt x="5" y="0"/>
                      </a:lnTo>
                      <a:lnTo>
                        <a:pt x="9" y="2"/>
                      </a:lnTo>
                      <a:lnTo>
                        <a:pt x="12" y="6"/>
                      </a:lnTo>
                      <a:lnTo>
                        <a:pt x="12" y="10"/>
                      </a:lnTo>
                      <a:lnTo>
                        <a:pt x="9" y="10"/>
                      </a:lnTo>
                      <a:lnTo>
                        <a:pt x="7" y="11"/>
                      </a:lnTo>
                      <a:lnTo>
                        <a:pt x="5" y="10"/>
                      </a:lnTo>
                      <a:lnTo>
                        <a:pt x="2"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1" name="Freeform 138"/>
                <p:cNvSpPr>
                  <a:spLocks/>
                </p:cNvSpPr>
                <p:nvPr/>
              </p:nvSpPr>
              <p:spPr bwMode="auto">
                <a:xfrm>
                  <a:off x="1830" y="2405"/>
                  <a:ext cx="12" cy="11"/>
                </a:xfrm>
                <a:custGeom>
                  <a:avLst/>
                  <a:gdLst>
                    <a:gd name="T0" fmla="*/ 8 w 12"/>
                    <a:gd name="T1" fmla="*/ 11 h 11"/>
                    <a:gd name="T2" fmla="*/ 10 w 12"/>
                    <a:gd name="T3" fmla="*/ 10 h 11"/>
                    <a:gd name="T4" fmla="*/ 11 w 12"/>
                    <a:gd name="T5" fmla="*/ 9 h 11"/>
                    <a:gd name="T6" fmla="*/ 12 w 12"/>
                    <a:gd name="T7" fmla="*/ 9 h 11"/>
                    <a:gd name="T8" fmla="*/ 12 w 12"/>
                    <a:gd name="T9" fmla="*/ 6 h 11"/>
                    <a:gd name="T10" fmla="*/ 12 w 12"/>
                    <a:gd name="T11" fmla="*/ 5 h 11"/>
                    <a:gd name="T12" fmla="*/ 10 w 12"/>
                    <a:gd name="T13" fmla="*/ 2 h 11"/>
                    <a:gd name="T14" fmla="*/ 9 w 12"/>
                    <a:gd name="T15" fmla="*/ 1 h 11"/>
                    <a:gd name="T16" fmla="*/ 8 w 12"/>
                    <a:gd name="T17" fmla="*/ 0 h 11"/>
                    <a:gd name="T18" fmla="*/ 6 w 12"/>
                    <a:gd name="T19" fmla="*/ 0 h 11"/>
                    <a:gd name="T20" fmla="*/ 5 w 12"/>
                    <a:gd name="T21" fmla="*/ 0 h 11"/>
                    <a:gd name="T22" fmla="*/ 4 w 12"/>
                    <a:gd name="T23" fmla="*/ 0 h 11"/>
                    <a:gd name="T24" fmla="*/ 2 w 12"/>
                    <a:gd name="T25" fmla="*/ 1 h 11"/>
                    <a:gd name="T26" fmla="*/ 1 w 12"/>
                    <a:gd name="T27" fmla="*/ 1 h 11"/>
                    <a:gd name="T28" fmla="*/ 0 w 12"/>
                    <a:gd name="T29" fmla="*/ 2 h 11"/>
                    <a:gd name="T30" fmla="*/ 0 w 12"/>
                    <a:gd name="T31" fmla="*/ 4 h 11"/>
                    <a:gd name="T32" fmla="*/ 0 w 12"/>
                    <a:gd name="T33" fmla="*/ 5 h 11"/>
                    <a:gd name="T34" fmla="*/ 2 w 12"/>
                    <a:gd name="T35" fmla="*/ 7 h 11"/>
                    <a:gd name="T36" fmla="*/ 2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0" y="10"/>
                      </a:lnTo>
                      <a:lnTo>
                        <a:pt x="11" y="9"/>
                      </a:lnTo>
                      <a:lnTo>
                        <a:pt x="12" y="9"/>
                      </a:lnTo>
                      <a:lnTo>
                        <a:pt x="12" y="6"/>
                      </a:lnTo>
                      <a:lnTo>
                        <a:pt x="12" y="5"/>
                      </a:lnTo>
                      <a:lnTo>
                        <a:pt x="10" y="2"/>
                      </a:lnTo>
                      <a:lnTo>
                        <a:pt x="9" y="1"/>
                      </a:lnTo>
                      <a:lnTo>
                        <a:pt x="8" y="0"/>
                      </a:lnTo>
                      <a:lnTo>
                        <a:pt x="6" y="0"/>
                      </a:lnTo>
                      <a:lnTo>
                        <a:pt x="5" y="0"/>
                      </a:lnTo>
                      <a:lnTo>
                        <a:pt x="4" y="0"/>
                      </a:lnTo>
                      <a:lnTo>
                        <a:pt x="2" y="1"/>
                      </a:lnTo>
                      <a:lnTo>
                        <a:pt x="1" y="1"/>
                      </a:lnTo>
                      <a:lnTo>
                        <a:pt x="0" y="2"/>
                      </a:lnTo>
                      <a:lnTo>
                        <a:pt x="0" y="4"/>
                      </a:lnTo>
                      <a:lnTo>
                        <a:pt x="0" y="5"/>
                      </a:lnTo>
                      <a:lnTo>
                        <a:pt x="2" y="7"/>
                      </a:lnTo>
                      <a:lnTo>
                        <a:pt x="2"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2" name="Freeform 139"/>
                <p:cNvSpPr>
                  <a:spLocks/>
                </p:cNvSpPr>
                <p:nvPr/>
              </p:nvSpPr>
              <p:spPr bwMode="auto">
                <a:xfrm>
                  <a:off x="1830" y="2407"/>
                  <a:ext cx="12" cy="10"/>
                </a:xfrm>
                <a:custGeom>
                  <a:avLst/>
                  <a:gdLst>
                    <a:gd name="T0" fmla="*/ 2 w 12"/>
                    <a:gd name="T1" fmla="*/ 7 h 10"/>
                    <a:gd name="T2" fmla="*/ 0 w 12"/>
                    <a:gd name="T3" fmla="*/ 4 h 10"/>
                    <a:gd name="T4" fmla="*/ 0 w 12"/>
                    <a:gd name="T5" fmla="*/ 3 h 10"/>
                    <a:gd name="T6" fmla="*/ 0 w 12"/>
                    <a:gd name="T7" fmla="*/ 2 h 10"/>
                    <a:gd name="T8" fmla="*/ 1 w 12"/>
                    <a:gd name="T9" fmla="*/ 0 h 10"/>
                    <a:gd name="T10" fmla="*/ 2 w 12"/>
                    <a:gd name="T11" fmla="*/ 0 h 10"/>
                    <a:gd name="T12" fmla="*/ 3 w 12"/>
                    <a:gd name="T13" fmla="*/ 0 h 10"/>
                    <a:gd name="T14" fmla="*/ 5 w 12"/>
                    <a:gd name="T15" fmla="*/ 0 h 10"/>
                    <a:gd name="T16" fmla="*/ 8 w 12"/>
                    <a:gd name="T17" fmla="*/ 2 h 10"/>
                    <a:gd name="T18" fmla="*/ 10 w 12"/>
                    <a:gd name="T19" fmla="*/ 3 h 10"/>
                    <a:gd name="T20" fmla="*/ 12 w 12"/>
                    <a:gd name="T21" fmla="*/ 5 h 10"/>
                    <a:gd name="T22" fmla="*/ 12 w 12"/>
                    <a:gd name="T23" fmla="*/ 8 h 10"/>
                    <a:gd name="T24" fmla="*/ 12 w 12"/>
                    <a:gd name="T25" fmla="*/ 8 h 10"/>
                    <a:gd name="T26" fmla="*/ 11 w 12"/>
                    <a:gd name="T27" fmla="*/ 9 h 10"/>
                    <a:gd name="T28" fmla="*/ 10 w 12"/>
                    <a:gd name="T29" fmla="*/ 9 h 10"/>
                    <a:gd name="T30" fmla="*/ 8 w 12"/>
                    <a:gd name="T31" fmla="*/ 10 h 10"/>
                    <a:gd name="T32" fmla="*/ 6 w 12"/>
                    <a:gd name="T33" fmla="*/ 9 h 10"/>
                    <a:gd name="T34" fmla="*/ 3 w 12"/>
                    <a:gd name="T35" fmla="*/ 8 h 10"/>
                    <a:gd name="T36" fmla="*/ 2 w 12"/>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2" y="7"/>
                      </a:moveTo>
                      <a:lnTo>
                        <a:pt x="0" y="4"/>
                      </a:lnTo>
                      <a:lnTo>
                        <a:pt x="0" y="3"/>
                      </a:lnTo>
                      <a:lnTo>
                        <a:pt x="0" y="2"/>
                      </a:lnTo>
                      <a:lnTo>
                        <a:pt x="1" y="0"/>
                      </a:lnTo>
                      <a:lnTo>
                        <a:pt x="2" y="0"/>
                      </a:lnTo>
                      <a:lnTo>
                        <a:pt x="3" y="0"/>
                      </a:lnTo>
                      <a:lnTo>
                        <a:pt x="5" y="0"/>
                      </a:lnTo>
                      <a:lnTo>
                        <a:pt x="8" y="2"/>
                      </a:lnTo>
                      <a:lnTo>
                        <a:pt x="10" y="3"/>
                      </a:lnTo>
                      <a:lnTo>
                        <a:pt x="12" y="5"/>
                      </a:lnTo>
                      <a:lnTo>
                        <a:pt x="12" y="8"/>
                      </a:lnTo>
                      <a:lnTo>
                        <a:pt x="11" y="9"/>
                      </a:lnTo>
                      <a:lnTo>
                        <a:pt x="10" y="9"/>
                      </a:lnTo>
                      <a:lnTo>
                        <a:pt x="8" y="10"/>
                      </a:lnTo>
                      <a:lnTo>
                        <a:pt x="6" y="9"/>
                      </a:lnTo>
                      <a:lnTo>
                        <a:pt x="3" y="8"/>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3" name="Freeform 140"/>
                <p:cNvSpPr>
                  <a:spLocks/>
                </p:cNvSpPr>
                <p:nvPr/>
              </p:nvSpPr>
              <p:spPr bwMode="auto">
                <a:xfrm>
                  <a:off x="1831" y="2409"/>
                  <a:ext cx="12" cy="10"/>
                </a:xfrm>
                <a:custGeom>
                  <a:avLst/>
                  <a:gdLst>
                    <a:gd name="T0" fmla="*/ 2 w 12"/>
                    <a:gd name="T1" fmla="*/ 7 h 10"/>
                    <a:gd name="T2" fmla="*/ 0 w 12"/>
                    <a:gd name="T3" fmla="*/ 3 h 10"/>
                    <a:gd name="T4" fmla="*/ 0 w 12"/>
                    <a:gd name="T5" fmla="*/ 2 h 10"/>
                    <a:gd name="T6" fmla="*/ 0 w 12"/>
                    <a:gd name="T7" fmla="*/ 1 h 10"/>
                    <a:gd name="T8" fmla="*/ 2 w 12"/>
                    <a:gd name="T9" fmla="*/ 0 h 10"/>
                    <a:gd name="T10" fmla="*/ 4 w 12"/>
                    <a:gd name="T11" fmla="*/ 0 h 10"/>
                    <a:gd name="T12" fmla="*/ 6 w 12"/>
                    <a:gd name="T13" fmla="*/ 0 h 10"/>
                    <a:gd name="T14" fmla="*/ 10 w 12"/>
                    <a:gd name="T15" fmla="*/ 2 h 10"/>
                    <a:gd name="T16" fmla="*/ 12 w 12"/>
                    <a:gd name="T17" fmla="*/ 6 h 10"/>
                    <a:gd name="T18" fmla="*/ 12 w 12"/>
                    <a:gd name="T19" fmla="*/ 7 h 10"/>
                    <a:gd name="T20" fmla="*/ 12 w 12"/>
                    <a:gd name="T21" fmla="*/ 8 h 10"/>
                    <a:gd name="T22" fmla="*/ 10 w 12"/>
                    <a:gd name="T23" fmla="*/ 10 h 10"/>
                    <a:gd name="T24" fmla="*/ 6 w 12"/>
                    <a:gd name="T25" fmla="*/ 10 h 10"/>
                    <a:gd name="T26" fmla="*/ 2 w 12"/>
                    <a:gd name="T27" fmla="*/ 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2" y="7"/>
                      </a:moveTo>
                      <a:lnTo>
                        <a:pt x="0" y="3"/>
                      </a:lnTo>
                      <a:lnTo>
                        <a:pt x="0" y="2"/>
                      </a:lnTo>
                      <a:lnTo>
                        <a:pt x="0" y="1"/>
                      </a:lnTo>
                      <a:lnTo>
                        <a:pt x="2" y="0"/>
                      </a:lnTo>
                      <a:lnTo>
                        <a:pt x="4" y="0"/>
                      </a:lnTo>
                      <a:lnTo>
                        <a:pt x="6" y="0"/>
                      </a:lnTo>
                      <a:lnTo>
                        <a:pt x="10" y="2"/>
                      </a:lnTo>
                      <a:lnTo>
                        <a:pt x="12" y="6"/>
                      </a:lnTo>
                      <a:lnTo>
                        <a:pt x="12" y="7"/>
                      </a:lnTo>
                      <a:lnTo>
                        <a:pt x="12" y="8"/>
                      </a:lnTo>
                      <a:lnTo>
                        <a:pt x="10" y="10"/>
                      </a:lnTo>
                      <a:lnTo>
                        <a:pt x="6"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4" name="Freeform 141"/>
                <p:cNvSpPr>
                  <a:spLocks/>
                </p:cNvSpPr>
                <p:nvPr/>
              </p:nvSpPr>
              <p:spPr bwMode="auto">
                <a:xfrm>
                  <a:off x="1820" y="2404"/>
                  <a:ext cx="12" cy="11"/>
                </a:xfrm>
                <a:custGeom>
                  <a:avLst/>
                  <a:gdLst>
                    <a:gd name="T0" fmla="*/ 8 w 12"/>
                    <a:gd name="T1" fmla="*/ 11 h 11"/>
                    <a:gd name="T2" fmla="*/ 10 w 12"/>
                    <a:gd name="T3" fmla="*/ 10 h 11"/>
                    <a:gd name="T4" fmla="*/ 11 w 12"/>
                    <a:gd name="T5" fmla="*/ 8 h 11"/>
                    <a:gd name="T6" fmla="*/ 11 w 12"/>
                    <a:gd name="T7" fmla="*/ 7 h 11"/>
                    <a:gd name="T8" fmla="*/ 12 w 12"/>
                    <a:gd name="T9" fmla="*/ 7 h 11"/>
                    <a:gd name="T10" fmla="*/ 11 w 12"/>
                    <a:gd name="T11" fmla="*/ 5 h 11"/>
                    <a:gd name="T12" fmla="*/ 10 w 12"/>
                    <a:gd name="T13" fmla="*/ 2 h 11"/>
                    <a:gd name="T14" fmla="*/ 8 w 12"/>
                    <a:gd name="T15" fmla="*/ 1 h 11"/>
                    <a:gd name="T16" fmla="*/ 7 w 12"/>
                    <a:gd name="T17" fmla="*/ 0 h 11"/>
                    <a:gd name="T18" fmla="*/ 5 w 12"/>
                    <a:gd name="T19" fmla="*/ 0 h 11"/>
                    <a:gd name="T20" fmla="*/ 5 w 12"/>
                    <a:gd name="T21" fmla="*/ 0 h 11"/>
                    <a:gd name="T22" fmla="*/ 2 w 12"/>
                    <a:gd name="T23" fmla="*/ 1 h 11"/>
                    <a:gd name="T24" fmla="*/ 1 w 12"/>
                    <a:gd name="T25" fmla="*/ 2 h 11"/>
                    <a:gd name="T26" fmla="*/ 0 w 12"/>
                    <a:gd name="T27" fmla="*/ 3 h 11"/>
                    <a:gd name="T28" fmla="*/ 1 w 12"/>
                    <a:gd name="T29" fmla="*/ 6 h 11"/>
                    <a:gd name="T30" fmla="*/ 2 w 12"/>
                    <a:gd name="T31" fmla="*/ 7 h 11"/>
                    <a:gd name="T32" fmla="*/ 3 w 12"/>
                    <a:gd name="T33" fmla="*/ 10 h 11"/>
                    <a:gd name="T34" fmla="*/ 5 w 12"/>
                    <a:gd name="T35" fmla="*/ 11 h 11"/>
                    <a:gd name="T36" fmla="*/ 5 w 12"/>
                    <a:gd name="T37" fmla="*/ 11 h 11"/>
                    <a:gd name="T38" fmla="*/ 7 w 12"/>
                    <a:gd name="T39" fmla="*/ 11 h 11"/>
                    <a:gd name="T40" fmla="*/ 8 w 12"/>
                    <a:gd name="T41" fmla="*/ 11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1"/>
                    <a:gd name="T65" fmla="*/ 12 w 12"/>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1">
                      <a:moveTo>
                        <a:pt x="8" y="11"/>
                      </a:moveTo>
                      <a:lnTo>
                        <a:pt x="10" y="10"/>
                      </a:lnTo>
                      <a:lnTo>
                        <a:pt x="11" y="8"/>
                      </a:lnTo>
                      <a:lnTo>
                        <a:pt x="11" y="7"/>
                      </a:lnTo>
                      <a:lnTo>
                        <a:pt x="12" y="7"/>
                      </a:lnTo>
                      <a:lnTo>
                        <a:pt x="11" y="5"/>
                      </a:lnTo>
                      <a:lnTo>
                        <a:pt x="10" y="2"/>
                      </a:lnTo>
                      <a:lnTo>
                        <a:pt x="8" y="1"/>
                      </a:lnTo>
                      <a:lnTo>
                        <a:pt x="7" y="0"/>
                      </a:lnTo>
                      <a:lnTo>
                        <a:pt x="5" y="0"/>
                      </a:lnTo>
                      <a:lnTo>
                        <a:pt x="2" y="1"/>
                      </a:lnTo>
                      <a:lnTo>
                        <a:pt x="1" y="2"/>
                      </a:lnTo>
                      <a:lnTo>
                        <a:pt x="0" y="3"/>
                      </a:lnTo>
                      <a:lnTo>
                        <a:pt x="1" y="6"/>
                      </a:lnTo>
                      <a:lnTo>
                        <a:pt x="2" y="7"/>
                      </a:lnTo>
                      <a:lnTo>
                        <a:pt x="3" y="10"/>
                      </a:lnTo>
                      <a:lnTo>
                        <a:pt x="5"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5" name="Freeform 142"/>
                <p:cNvSpPr>
                  <a:spLocks/>
                </p:cNvSpPr>
                <p:nvPr/>
              </p:nvSpPr>
              <p:spPr bwMode="auto">
                <a:xfrm>
                  <a:off x="1828" y="2407"/>
                  <a:ext cx="12" cy="10"/>
                </a:xfrm>
                <a:custGeom>
                  <a:avLst/>
                  <a:gdLst>
                    <a:gd name="T0" fmla="*/ 8 w 12"/>
                    <a:gd name="T1" fmla="*/ 10 h 10"/>
                    <a:gd name="T2" fmla="*/ 11 w 12"/>
                    <a:gd name="T3" fmla="*/ 9 h 10"/>
                    <a:gd name="T4" fmla="*/ 11 w 12"/>
                    <a:gd name="T5" fmla="*/ 9 h 10"/>
                    <a:gd name="T6" fmla="*/ 12 w 12"/>
                    <a:gd name="T7" fmla="*/ 8 h 10"/>
                    <a:gd name="T8" fmla="*/ 12 w 12"/>
                    <a:gd name="T9" fmla="*/ 7 h 10"/>
                    <a:gd name="T10" fmla="*/ 12 w 12"/>
                    <a:gd name="T11" fmla="*/ 5 h 10"/>
                    <a:gd name="T12" fmla="*/ 11 w 12"/>
                    <a:gd name="T13" fmla="*/ 3 h 10"/>
                    <a:gd name="T14" fmla="*/ 9 w 12"/>
                    <a:gd name="T15" fmla="*/ 2 h 10"/>
                    <a:gd name="T16" fmla="*/ 8 w 12"/>
                    <a:gd name="T17" fmla="*/ 0 h 10"/>
                    <a:gd name="T18" fmla="*/ 6 w 12"/>
                    <a:gd name="T19" fmla="*/ 0 h 10"/>
                    <a:gd name="T20" fmla="*/ 5 w 12"/>
                    <a:gd name="T21" fmla="*/ 0 h 10"/>
                    <a:gd name="T22" fmla="*/ 4 w 12"/>
                    <a:gd name="T23" fmla="*/ 0 h 10"/>
                    <a:gd name="T24" fmla="*/ 2 w 12"/>
                    <a:gd name="T25" fmla="*/ 2 h 10"/>
                    <a:gd name="T26" fmla="*/ 1 w 12"/>
                    <a:gd name="T27" fmla="*/ 3 h 10"/>
                    <a:gd name="T28" fmla="*/ 0 w 12"/>
                    <a:gd name="T29" fmla="*/ 3 h 10"/>
                    <a:gd name="T30" fmla="*/ 0 w 12"/>
                    <a:gd name="T31" fmla="*/ 4 h 10"/>
                    <a:gd name="T32" fmla="*/ 0 w 12"/>
                    <a:gd name="T33" fmla="*/ 5 h 10"/>
                    <a:gd name="T34" fmla="*/ 2 w 12"/>
                    <a:gd name="T35" fmla="*/ 8 h 10"/>
                    <a:gd name="T36" fmla="*/ 2 w 12"/>
                    <a:gd name="T37" fmla="*/ 9 h 10"/>
                    <a:gd name="T38" fmla="*/ 4 w 12"/>
                    <a:gd name="T39" fmla="*/ 10 h 10"/>
                    <a:gd name="T40" fmla="*/ 7 w 12"/>
                    <a:gd name="T41" fmla="*/ 10 h 10"/>
                    <a:gd name="T42" fmla="*/ 8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8" y="10"/>
                      </a:moveTo>
                      <a:lnTo>
                        <a:pt x="11" y="9"/>
                      </a:lnTo>
                      <a:lnTo>
                        <a:pt x="12" y="8"/>
                      </a:lnTo>
                      <a:lnTo>
                        <a:pt x="12" y="7"/>
                      </a:lnTo>
                      <a:lnTo>
                        <a:pt x="12" y="5"/>
                      </a:lnTo>
                      <a:lnTo>
                        <a:pt x="11" y="3"/>
                      </a:lnTo>
                      <a:lnTo>
                        <a:pt x="9" y="2"/>
                      </a:lnTo>
                      <a:lnTo>
                        <a:pt x="8" y="0"/>
                      </a:lnTo>
                      <a:lnTo>
                        <a:pt x="6" y="0"/>
                      </a:lnTo>
                      <a:lnTo>
                        <a:pt x="5" y="0"/>
                      </a:lnTo>
                      <a:lnTo>
                        <a:pt x="4" y="0"/>
                      </a:lnTo>
                      <a:lnTo>
                        <a:pt x="2" y="2"/>
                      </a:lnTo>
                      <a:lnTo>
                        <a:pt x="1" y="3"/>
                      </a:lnTo>
                      <a:lnTo>
                        <a:pt x="0" y="3"/>
                      </a:lnTo>
                      <a:lnTo>
                        <a:pt x="0" y="4"/>
                      </a:lnTo>
                      <a:lnTo>
                        <a:pt x="0" y="5"/>
                      </a:lnTo>
                      <a:lnTo>
                        <a:pt x="2" y="8"/>
                      </a:lnTo>
                      <a:lnTo>
                        <a:pt x="2" y="9"/>
                      </a:lnTo>
                      <a:lnTo>
                        <a:pt x="4"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6" name="Freeform 143"/>
                <p:cNvSpPr>
                  <a:spLocks/>
                </p:cNvSpPr>
                <p:nvPr/>
              </p:nvSpPr>
              <p:spPr bwMode="auto">
                <a:xfrm>
                  <a:off x="1829" y="2379"/>
                  <a:ext cx="16" cy="27"/>
                </a:xfrm>
                <a:custGeom>
                  <a:avLst/>
                  <a:gdLst>
                    <a:gd name="T0" fmla="*/ 0 w 16"/>
                    <a:gd name="T1" fmla="*/ 9 h 27"/>
                    <a:gd name="T2" fmla="*/ 16 w 16"/>
                    <a:gd name="T3" fmla="*/ 0 h 27"/>
                    <a:gd name="T4" fmla="*/ 16 w 16"/>
                    <a:gd name="T5" fmla="*/ 19 h 27"/>
                    <a:gd name="T6" fmla="*/ 0 w 16"/>
                    <a:gd name="T7" fmla="*/ 27 h 27"/>
                    <a:gd name="T8" fmla="*/ 0 w 16"/>
                    <a:gd name="T9" fmla="*/ 9 h 27"/>
                    <a:gd name="T10" fmla="*/ 0 60000 65536"/>
                    <a:gd name="T11" fmla="*/ 0 60000 65536"/>
                    <a:gd name="T12" fmla="*/ 0 60000 65536"/>
                    <a:gd name="T13" fmla="*/ 0 60000 65536"/>
                    <a:gd name="T14" fmla="*/ 0 60000 65536"/>
                    <a:gd name="T15" fmla="*/ 0 w 16"/>
                    <a:gd name="T16" fmla="*/ 0 h 27"/>
                    <a:gd name="T17" fmla="*/ 16 w 16"/>
                    <a:gd name="T18" fmla="*/ 27 h 27"/>
                  </a:gdLst>
                  <a:ahLst/>
                  <a:cxnLst>
                    <a:cxn ang="T10">
                      <a:pos x="T0" y="T1"/>
                    </a:cxn>
                    <a:cxn ang="T11">
                      <a:pos x="T2" y="T3"/>
                    </a:cxn>
                    <a:cxn ang="T12">
                      <a:pos x="T4" y="T5"/>
                    </a:cxn>
                    <a:cxn ang="T13">
                      <a:pos x="T6" y="T7"/>
                    </a:cxn>
                    <a:cxn ang="T14">
                      <a:pos x="T8" y="T9"/>
                    </a:cxn>
                  </a:cxnLst>
                  <a:rect l="T15" t="T16" r="T17" b="T18"/>
                  <a:pathLst>
                    <a:path w="16" h="27">
                      <a:moveTo>
                        <a:pt x="0" y="9"/>
                      </a:moveTo>
                      <a:lnTo>
                        <a:pt x="16" y="0"/>
                      </a:lnTo>
                      <a:lnTo>
                        <a:pt x="16" y="19"/>
                      </a:lnTo>
                      <a:lnTo>
                        <a:pt x="0" y="27"/>
                      </a:lnTo>
                      <a:lnTo>
                        <a:pt x="0" y="9"/>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7" name="Freeform 144"/>
                <p:cNvSpPr>
                  <a:spLocks/>
                </p:cNvSpPr>
                <p:nvPr/>
              </p:nvSpPr>
              <p:spPr bwMode="auto">
                <a:xfrm>
                  <a:off x="1762" y="2344"/>
                  <a:ext cx="83" cy="44"/>
                </a:xfrm>
                <a:custGeom>
                  <a:avLst/>
                  <a:gdLst>
                    <a:gd name="T0" fmla="*/ 0 w 83"/>
                    <a:gd name="T1" fmla="*/ 9 h 44"/>
                    <a:gd name="T2" fmla="*/ 17 w 83"/>
                    <a:gd name="T3" fmla="*/ 0 h 44"/>
                    <a:gd name="T4" fmla="*/ 83 w 83"/>
                    <a:gd name="T5" fmla="*/ 35 h 44"/>
                    <a:gd name="T6" fmla="*/ 66 w 83"/>
                    <a:gd name="T7" fmla="*/ 44 h 44"/>
                    <a:gd name="T8" fmla="*/ 0 w 83"/>
                    <a:gd name="T9" fmla="*/ 9 h 44"/>
                    <a:gd name="T10" fmla="*/ 0 60000 65536"/>
                    <a:gd name="T11" fmla="*/ 0 60000 65536"/>
                    <a:gd name="T12" fmla="*/ 0 60000 65536"/>
                    <a:gd name="T13" fmla="*/ 0 60000 65536"/>
                    <a:gd name="T14" fmla="*/ 0 60000 65536"/>
                    <a:gd name="T15" fmla="*/ 0 w 83"/>
                    <a:gd name="T16" fmla="*/ 0 h 44"/>
                    <a:gd name="T17" fmla="*/ 83 w 83"/>
                    <a:gd name="T18" fmla="*/ 44 h 44"/>
                  </a:gdLst>
                  <a:ahLst/>
                  <a:cxnLst>
                    <a:cxn ang="T10">
                      <a:pos x="T0" y="T1"/>
                    </a:cxn>
                    <a:cxn ang="T11">
                      <a:pos x="T2" y="T3"/>
                    </a:cxn>
                    <a:cxn ang="T12">
                      <a:pos x="T4" y="T5"/>
                    </a:cxn>
                    <a:cxn ang="T13">
                      <a:pos x="T6" y="T7"/>
                    </a:cxn>
                    <a:cxn ang="T14">
                      <a:pos x="T8" y="T9"/>
                    </a:cxn>
                  </a:cxnLst>
                  <a:rect l="T15" t="T16" r="T17" b="T18"/>
                  <a:pathLst>
                    <a:path w="83" h="44">
                      <a:moveTo>
                        <a:pt x="0" y="9"/>
                      </a:moveTo>
                      <a:lnTo>
                        <a:pt x="17" y="0"/>
                      </a:lnTo>
                      <a:lnTo>
                        <a:pt x="83" y="35"/>
                      </a:lnTo>
                      <a:lnTo>
                        <a:pt x="66" y="44"/>
                      </a:lnTo>
                      <a:lnTo>
                        <a:pt x="0" y="9"/>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8" name="Freeform 145"/>
                <p:cNvSpPr>
                  <a:spLocks/>
                </p:cNvSpPr>
                <p:nvPr/>
              </p:nvSpPr>
              <p:spPr bwMode="auto">
                <a:xfrm>
                  <a:off x="1762" y="2353"/>
                  <a:ext cx="67" cy="53"/>
                </a:xfrm>
                <a:custGeom>
                  <a:avLst/>
                  <a:gdLst>
                    <a:gd name="T0" fmla="*/ 0 w 67"/>
                    <a:gd name="T1" fmla="*/ 0 h 53"/>
                    <a:gd name="T2" fmla="*/ 67 w 67"/>
                    <a:gd name="T3" fmla="*/ 35 h 53"/>
                    <a:gd name="T4" fmla="*/ 67 w 67"/>
                    <a:gd name="T5" fmla="*/ 53 h 53"/>
                    <a:gd name="T6" fmla="*/ 0 w 67"/>
                    <a:gd name="T7" fmla="*/ 17 h 53"/>
                    <a:gd name="T8" fmla="*/ 0 w 67"/>
                    <a:gd name="T9" fmla="*/ 0 h 53"/>
                    <a:gd name="T10" fmla="*/ 0 60000 65536"/>
                    <a:gd name="T11" fmla="*/ 0 60000 65536"/>
                    <a:gd name="T12" fmla="*/ 0 60000 65536"/>
                    <a:gd name="T13" fmla="*/ 0 60000 65536"/>
                    <a:gd name="T14" fmla="*/ 0 60000 65536"/>
                    <a:gd name="T15" fmla="*/ 0 w 67"/>
                    <a:gd name="T16" fmla="*/ 0 h 53"/>
                    <a:gd name="T17" fmla="*/ 67 w 67"/>
                    <a:gd name="T18" fmla="*/ 53 h 53"/>
                  </a:gdLst>
                  <a:ahLst/>
                  <a:cxnLst>
                    <a:cxn ang="T10">
                      <a:pos x="T0" y="T1"/>
                    </a:cxn>
                    <a:cxn ang="T11">
                      <a:pos x="T2" y="T3"/>
                    </a:cxn>
                    <a:cxn ang="T12">
                      <a:pos x="T4" y="T5"/>
                    </a:cxn>
                    <a:cxn ang="T13">
                      <a:pos x="T6" y="T7"/>
                    </a:cxn>
                    <a:cxn ang="T14">
                      <a:pos x="T8" y="T9"/>
                    </a:cxn>
                  </a:cxnLst>
                  <a:rect l="T15" t="T16" r="T17" b="T18"/>
                  <a:pathLst>
                    <a:path w="67" h="53">
                      <a:moveTo>
                        <a:pt x="0" y="0"/>
                      </a:moveTo>
                      <a:lnTo>
                        <a:pt x="67" y="35"/>
                      </a:lnTo>
                      <a:lnTo>
                        <a:pt x="67" y="53"/>
                      </a:lnTo>
                      <a:lnTo>
                        <a:pt x="0" y="17"/>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9" name="Freeform 146"/>
                <p:cNvSpPr>
                  <a:spLocks/>
                </p:cNvSpPr>
                <p:nvPr/>
              </p:nvSpPr>
              <p:spPr bwMode="auto">
                <a:xfrm>
                  <a:off x="1834" y="2389"/>
                  <a:ext cx="24" cy="12"/>
                </a:xfrm>
                <a:custGeom>
                  <a:avLst/>
                  <a:gdLst>
                    <a:gd name="T0" fmla="*/ 16 w 24"/>
                    <a:gd name="T1" fmla="*/ 0 h 12"/>
                    <a:gd name="T2" fmla="*/ 24 w 24"/>
                    <a:gd name="T3" fmla="*/ 4 h 12"/>
                    <a:gd name="T4" fmla="*/ 8 w 24"/>
                    <a:gd name="T5" fmla="*/ 12 h 12"/>
                    <a:gd name="T6" fmla="*/ 0 w 24"/>
                    <a:gd name="T7" fmla="*/ 9 h 12"/>
                    <a:gd name="T8" fmla="*/ 16 w 24"/>
                    <a:gd name="T9" fmla="*/ 0 h 12"/>
                    <a:gd name="T10" fmla="*/ 0 60000 65536"/>
                    <a:gd name="T11" fmla="*/ 0 60000 65536"/>
                    <a:gd name="T12" fmla="*/ 0 60000 65536"/>
                    <a:gd name="T13" fmla="*/ 0 60000 65536"/>
                    <a:gd name="T14" fmla="*/ 0 60000 65536"/>
                    <a:gd name="T15" fmla="*/ 0 w 24"/>
                    <a:gd name="T16" fmla="*/ 0 h 12"/>
                    <a:gd name="T17" fmla="*/ 24 w 24"/>
                    <a:gd name="T18" fmla="*/ 12 h 12"/>
                  </a:gdLst>
                  <a:ahLst/>
                  <a:cxnLst>
                    <a:cxn ang="T10">
                      <a:pos x="T0" y="T1"/>
                    </a:cxn>
                    <a:cxn ang="T11">
                      <a:pos x="T2" y="T3"/>
                    </a:cxn>
                    <a:cxn ang="T12">
                      <a:pos x="T4" y="T5"/>
                    </a:cxn>
                    <a:cxn ang="T13">
                      <a:pos x="T6" y="T7"/>
                    </a:cxn>
                    <a:cxn ang="T14">
                      <a:pos x="T8" y="T9"/>
                    </a:cxn>
                  </a:cxnLst>
                  <a:rect l="T15" t="T16" r="T17" b="T18"/>
                  <a:pathLst>
                    <a:path w="24" h="12">
                      <a:moveTo>
                        <a:pt x="16" y="0"/>
                      </a:moveTo>
                      <a:lnTo>
                        <a:pt x="24" y="4"/>
                      </a:lnTo>
                      <a:lnTo>
                        <a:pt x="8" y="12"/>
                      </a:lnTo>
                      <a:lnTo>
                        <a:pt x="0" y="9"/>
                      </a:lnTo>
                      <a:lnTo>
                        <a:pt x="16"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0" name="Freeform 147"/>
                <p:cNvSpPr>
                  <a:spLocks/>
                </p:cNvSpPr>
                <p:nvPr/>
              </p:nvSpPr>
              <p:spPr bwMode="auto">
                <a:xfrm>
                  <a:off x="1835" y="2398"/>
                  <a:ext cx="12" cy="19"/>
                </a:xfrm>
                <a:custGeom>
                  <a:avLst/>
                  <a:gdLst>
                    <a:gd name="T0" fmla="*/ 0 w 12"/>
                    <a:gd name="T1" fmla="*/ 16 h 19"/>
                    <a:gd name="T2" fmla="*/ 12 w 12"/>
                    <a:gd name="T3" fmla="*/ 19 h 19"/>
                    <a:gd name="T4" fmla="*/ 12 w 12"/>
                    <a:gd name="T5" fmla="*/ 3 h 19"/>
                    <a:gd name="T6" fmla="*/ 0 w 12"/>
                    <a:gd name="T7" fmla="*/ 0 h 19"/>
                    <a:gd name="T8" fmla="*/ 0 w 12"/>
                    <a:gd name="T9" fmla="*/ 16 h 19"/>
                    <a:gd name="T10" fmla="*/ 0 60000 65536"/>
                    <a:gd name="T11" fmla="*/ 0 60000 65536"/>
                    <a:gd name="T12" fmla="*/ 0 60000 65536"/>
                    <a:gd name="T13" fmla="*/ 0 60000 65536"/>
                    <a:gd name="T14" fmla="*/ 0 60000 65536"/>
                    <a:gd name="T15" fmla="*/ 0 w 12"/>
                    <a:gd name="T16" fmla="*/ 0 h 19"/>
                    <a:gd name="T17" fmla="*/ 12 w 12"/>
                    <a:gd name="T18" fmla="*/ 19 h 19"/>
                  </a:gdLst>
                  <a:ahLst/>
                  <a:cxnLst>
                    <a:cxn ang="T10">
                      <a:pos x="T0" y="T1"/>
                    </a:cxn>
                    <a:cxn ang="T11">
                      <a:pos x="T2" y="T3"/>
                    </a:cxn>
                    <a:cxn ang="T12">
                      <a:pos x="T4" y="T5"/>
                    </a:cxn>
                    <a:cxn ang="T13">
                      <a:pos x="T6" y="T7"/>
                    </a:cxn>
                    <a:cxn ang="T14">
                      <a:pos x="T8" y="T9"/>
                    </a:cxn>
                  </a:cxnLst>
                  <a:rect l="T15" t="T16" r="T17" b="T18"/>
                  <a:pathLst>
                    <a:path w="12" h="19">
                      <a:moveTo>
                        <a:pt x="0" y="16"/>
                      </a:moveTo>
                      <a:lnTo>
                        <a:pt x="12" y="19"/>
                      </a:lnTo>
                      <a:lnTo>
                        <a:pt x="12" y="3"/>
                      </a:lnTo>
                      <a:lnTo>
                        <a:pt x="0" y="0"/>
                      </a:lnTo>
                      <a:lnTo>
                        <a:pt x="0" y="16"/>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1" name="Freeform 148"/>
                <p:cNvSpPr>
                  <a:spLocks/>
                </p:cNvSpPr>
                <p:nvPr/>
              </p:nvSpPr>
              <p:spPr bwMode="auto">
                <a:xfrm>
                  <a:off x="1843" y="2394"/>
                  <a:ext cx="15" cy="23"/>
                </a:xfrm>
                <a:custGeom>
                  <a:avLst/>
                  <a:gdLst>
                    <a:gd name="T0" fmla="*/ 15 w 15"/>
                    <a:gd name="T1" fmla="*/ 16 h 23"/>
                    <a:gd name="T2" fmla="*/ 0 w 15"/>
                    <a:gd name="T3" fmla="*/ 23 h 23"/>
                    <a:gd name="T4" fmla="*/ 0 w 15"/>
                    <a:gd name="T5" fmla="*/ 7 h 23"/>
                    <a:gd name="T6" fmla="*/ 15 w 15"/>
                    <a:gd name="T7" fmla="*/ 0 h 23"/>
                    <a:gd name="T8" fmla="*/ 15 w 15"/>
                    <a:gd name="T9" fmla="*/ 16 h 23"/>
                    <a:gd name="T10" fmla="*/ 0 60000 65536"/>
                    <a:gd name="T11" fmla="*/ 0 60000 65536"/>
                    <a:gd name="T12" fmla="*/ 0 60000 65536"/>
                    <a:gd name="T13" fmla="*/ 0 60000 65536"/>
                    <a:gd name="T14" fmla="*/ 0 60000 65536"/>
                    <a:gd name="T15" fmla="*/ 0 w 15"/>
                    <a:gd name="T16" fmla="*/ 0 h 23"/>
                    <a:gd name="T17" fmla="*/ 15 w 15"/>
                    <a:gd name="T18" fmla="*/ 23 h 23"/>
                  </a:gdLst>
                  <a:ahLst/>
                  <a:cxnLst>
                    <a:cxn ang="T10">
                      <a:pos x="T0" y="T1"/>
                    </a:cxn>
                    <a:cxn ang="T11">
                      <a:pos x="T2" y="T3"/>
                    </a:cxn>
                    <a:cxn ang="T12">
                      <a:pos x="T4" y="T5"/>
                    </a:cxn>
                    <a:cxn ang="T13">
                      <a:pos x="T6" y="T7"/>
                    </a:cxn>
                    <a:cxn ang="T14">
                      <a:pos x="T8" y="T9"/>
                    </a:cxn>
                  </a:cxnLst>
                  <a:rect l="T15" t="T16" r="T17" b="T18"/>
                  <a:pathLst>
                    <a:path w="15" h="23">
                      <a:moveTo>
                        <a:pt x="15" y="16"/>
                      </a:moveTo>
                      <a:lnTo>
                        <a:pt x="0" y="23"/>
                      </a:lnTo>
                      <a:lnTo>
                        <a:pt x="0" y="7"/>
                      </a:lnTo>
                      <a:lnTo>
                        <a:pt x="15" y="0"/>
                      </a:lnTo>
                      <a:lnTo>
                        <a:pt x="15" y="16"/>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2" name="Freeform 149"/>
                <p:cNvSpPr>
                  <a:spLocks/>
                </p:cNvSpPr>
                <p:nvPr/>
              </p:nvSpPr>
              <p:spPr bwMode="auto">
                <a:xfrm>
                  <a:off x="1844" y="2398"/>
                  <a:ext cx="18" cy="11"/>
                </a:xfrm>
                <a:custGeom>
                  <a:avLst/>
                  <a:gdLst>
                    <a:gd name="T0" fmla="*/ 12 w 18"/>
                    <a:gd name="T1" fmla="*/ 0 h 11"/>
                    <a:gd name="T2" fmla="*/ 18 w 18"/>
                    <a:gd name="T3" fmla="*/ 2 h 11"/>
                    <a:gd name="T4" fmla="*/ 14 w 18"/>
                    <a:gd name="T5" fmla="*/ 8 h 11"/>
                    <a:gd name="T6" fmla="*/ 6 w 18"/>
                    <a:gd name="T7" fmla="*/ 11 h 11"/>
                    <a:gd name="T8" fmla="*/ 0 w 18"/>
                    <a:gd name="T9" fmla="*/ 7 h 11"/>
                    <a:gd name="T10" fmla="*/ 12 w 18"/>
                    <a:gd name="T11" fmla="*/ 0 h 11"/>
                    <a:gd name="T12" fmla="*/ 0 60000 65536"/>
                    <a:gd name="T13" fmla="*/ 0 60000 65536"/>
                    <a:gd name="T14" fmla="*/ 0 60000 65536"/>
                    <a:gd name="T15" fmla="*/ 0 60000 65536"/>
                    <a:gd name="T16" fmla="*/ 0 60000 65536"/>
                    <a:gd name="T17" fmla="*/ 0 60000 65536"/>
                    <a:gd name="T18" fmla="*/ 0 w 18"/>
                    <a:gd name="T19" fmla="*/ 0 h 11"/>
                    <a:gd name="T20" fmla="*/ 18 w 18"/>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8" h="11">
                      <a:moveTo>
                        <a:pt x="12" y="0"/>
                      </a:moveTo>
                      <a:lnTo>
                        <a:pt x="18" y="2"/>
                      </a:lnTo>
                      <a:lnTo>
                        <a:pt x="14" y="8"/>
                      </a:lnTo>
                      <a:lnTo>
                        <a:pt x="6" y="11"/>
                      </a:lnTo>
                      <a:lnTo>
                        <a:pt x="0" y="7"/>
                      </a:lnTo>
                      <a:lnTo>
                        <a:pt x="12"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3" name="Freeform 150"/>
                <p:cNvSpPr>
                  <a:spLocks/>
                </p:cNvSpPr>
                <p:nvPr/>
              </p:nvSpPr>
              <p:spPr bwMode="auto">
                <a:xfrm>
                  <a:off x="1844" y="2405"/>
                  <a:ext cx="12" cy="17"/>
                </a:xfrm>
                <a:custGeom>
                  <a:avLst/>
                  <a:gdLst>
                    <a:gd name="T0" fmla="*/ 0 w 12"/>
                    <a:gd name="T1" fmla="*/ 12 h 17"/>
                    <a:gd name="T2" fmla="*/ 12 w 12"/>
                    <a:gd name="T3" fmla="*/ 17 h 17"/>
                    <a:gd name="T4" fmla="*/ 12 w 12"/>
                    <a:gd name="T5" fmla="*/ 7 h 17"/>
                    <a:gd name="T6" fmla="*/ 9 w 12"/>
                    <a:gd name="T7" fmla="*/ 2 h 17"/>
                    <a:gd name="T8" fmla="*/ 0 w 12"/>
                    <a:gd name="T9" fmla="*/ 0 h 17"/>
                    <a:gd name="T10" fmla="*/ 0 w 12"/>
                    <a:gd name="T11" fmla="*/ 12 h 17"/>
                    <a:gd name="T12" fmla="*/ 0 60000 65536"/>
                    <a:gd name="T13" fmla="*/ 0 60000 65536"/>
                    <a:gd name="T14" fmla="*/ 0 60000 65536"/>
                    <a:gd name="T15" fmla="*/ 0 60000 65536"/>
                    <a:gd name="T16" fmla="*/ 0 60000 65536"/>
                    <a:gd name="T17" fmla="*/ 0 60000 65536"/>
                    <a:gd name="T18" fmla="*/ 0 w 12"/>
                    <a:gd name="T19" fmla="*/ 0 h 17"/>
                    <a:gd name="T20" fmla="*/ 12 w 12"/>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2" h="17">
                      <a:moveTo>
                        <a:pt x="0" y="12"/>
                      </a:moveTo>
                      <a:lnTo>
                        <a:pt x="12" y="17"/>
                      </a:lnTo>
                      <a:lnTo>
                        <a:pt x="12" y="7"/>
                      </a:lnTo>
                      <a:lnTo>
                        <a:pt x="9" y="2"/>
                      </a:lnTo>
                      <a:lnTo>
                        <a:pt x="0" y="0"/>
                      </a:lnTo>
                      <a:lnTo>
                        <a:pt x="0" y="12"/>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4" name="Freeform 151"/>
                <p:cNvSpPr>
                  <a:spLocks/>
                </p:cNvSpPr>
                <p:nvPr/>
              </p:nvSpPr>
              <p:spPr bwMode="auto">
                <a:xfrm>
                  <a:off x="1852" y="2412"/>
                  <a:ext cx="12" cy="14"/>
                </a:xfrm>
                <a:custGeom>
                  <a:avLst/>
                  <a:gdLst>
                    <a:gd name="T0" fmla="*/ 0 w 12"/>
                    <a:gd name="T1" fmla="*/ 10 h 14"/>
                    <a:gd name="T2" fmla="*/ 1 w 12"/>
                    <a:gd name="T3" fmla="*/ 8 h 14"/>
                    <a:gd name="T4" fmla="*/ 7 w 12"/>
                    <a:gd name="T5" fmla="*/ 9 h 14"/>
                    <a:gd name="T6" fmla="*/ 11 w 12"/>
                    <a:gd name="T7" fmla="*/ 14 h 14"/>
                    <a:gd name="T8" fmla="*/ 12 w 12"/>
                    <a:gd name="T9" fmla="*/ 13 h 14"/>
                    <a:gd name="T10" fmla="*/ 10 w 12"/>
                    <a:gd name="T11" fmla="*/ 7 h 14"/>
                    <a:gd name="T12" fmla="*/ 0 w 12"/>
                    <a:gd name="T13" fmla="*/ 0 h 14"/>
                    <a:gd name="T14" fmla="*/ 0 w 12"/>
                    <a:gd name="T15" fmla="*/ 10 h 1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4"/>
                    <a:gd name="T26" fmla="*/ 12 w 1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4">
                      <a:moveTo>
                        <a:pt x="0" y="10"/>
                      </a:moveTo>
                      <a:lnTo>
                        <a:pt x="1" y="8"/>
                      </a:lnTo>
                      <a:lnTo>
                        <a:pt x="7" y="9"/>
                      </a:lnTo>
                      <a:lnTo>
                        <a:pt x="11" y="14"/>
                      </a:lnTo>
                      <a:lnTo>
                        <a:pt x="12" y="13"/>
                      </a:lnTo>
                      <a:lnTo>
                        <a:pt x="10" y="7"/>
                      </a:lnTo>
                      <a:lnTo>
                        <a:pt x="0" y="0"/>
                      </a:lnTo>
                      <a:lnTo>
                        <a:pt x="0" y="1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5" name="Freeform 152"/>
                <p:cNvSpPr>
                  <a:spLocks/>
                </p:cNvSpPr>
                <p:nvPr/>
              </p:nvSpPr>
              <p:spPr bwMode="auto">
                <a:xfrm>
                  <a:off x="1862" y="2414"/>
                  <a:ext cx="12" cy="11"/>
                </a:xfrm>
                <a:custGeom>
                  <a:avLst/>
                  <a:gdLst>
                    <a:gd name="T0" fmla="*/ 12 w 12"/>
                    <a:gd name="T1" fmla="*/ 8 h 11"/>
                    <a:gd name="T2" fmla="*/ 2 w 12"/>
                    <a:gd name="T3" fmla="*/ 11 h 11"/>
                    <a:gd name="T4" fmla="*/ 0 w 12"/>
                    <a:gd name="T5" fmla="*/ 3 h 11"/>
                    <a:gd name="T6" fmla="*/ 8 w 12"/>
                    <a:gd name="T7" fmla="*/ 2 h 11"/>
                    <a:gd name="T8" fmla="*/ 11 w 12"/>
                    <a:gd name="T9" fmla="*/ 0 h 11"/>
                    <a:gd name="T10" fmla="*/ 12 w 12"/>
                    <a:gd name="T11" fmla="*/ 8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2" y="8"/>
                      </a:moveTo>
                      <a:lnTo>
                        <a:pt x="2" y="11"/>
                      </a:lnTo>
                      <a:lnTo>
                        <a:pt x="0" y="3"/>
                      </a:lnTo>
                      <a:lnTo>
                        <a:pt x="8" y="2"/>
                      </a:lnTo>
                      <a:lnTo>
                        <a:pt x="11" y="0"/>
                      </a:lnTo>
                      <a:lnTo>
                        <a:pt x="12" y="8"/>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6" name="Freeform 153"/>
                <p:cNvSpPr>
                  <a:spLocks/>
                </p:cNvSpPr>
                <p:nvPr/>
              </p:nvSpPr>
              <p:spPr bwMode="auto">
                <a:xfrm>
                  <a:off x="1846" y="2406"/>
                  <a:ext cx="12" cy="11"/>
                </a:xfrm>
                <a:custGeom>
                  <a:avLst/>
                  <a:gdLst>
                    <a:gd name="T0" fmla="*/ 0 w 12"/>
                    <a:gd name="T1" fmla="*/ 6 h 11"/>
                    <a:gd name="T2" fmla="*/ 12 w 12"/>
                    <a:gd name="T3" fmla="*/ 11 h 11"/>
                    <a:gd name="T4" fmla="*/ 8 w 12"/>
                    <a:gd name="T5" fmla="*/ 3 h 11"/>
                    <a:gd name="T6" fmla="*/ 0 w 12"/>
                    <a:gd name="T7" fmla="*/ 0 h 11"/>
                    <a:gd name="T8" fmla="*/ 0 w 12"/>
                    <a:gd name="T9" fmla="*/ 6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6"/>
                      </a:moveTo>
                      <a:lnTo>
                        <a:pt x="12" y="11"/>
                      </a:lnTo>
                      <a:lnTo>
                        <a:pt x="8" y="3"/>
                      </a:lnTo>
                      <a:lnTo>
                        <a:pt x="0" y="0"/>
                      </a:lnTo>
                      <a:lnTo>
                        <a:pt x="0" y="6"/>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7" name="Freeform 154"/>
                <p:cNvSpPr>
                  <a:spLocks/>
                </p:cNvSpPr>
                <p:nvPr/>
              </p:nvSpPr>
              <p:spPr bwMode="auto">
                <a:xfrm>
                  <a:off x="1849" y="2405"/>
                  <a:ext cx="22" cy="15"/>
                </a:xfrm>
                <a:custGeom>
                  <a:avLst/>
                  <a:gdLst>
                    <a:gd name="T0" fmla="*/ 22 w 22"/>
                    <a:gd name="T1" fmla="*/ 11 h 15"/>
                    <a:gd name="T2" fmla="*/ 13 w 22"/>
                    <a:gd name="T3" fmla="*/ 15 h 15"/>
                    <a:gd name="T4" fmla="*/ 0 w 22"/>
                    <a:gd name="T5" fmla="*/ 2 h 15"/>
                    <a:gd name="T6" fmla="*/ 12 w 22"/>
                    <a:gd name="T7" fmla="*/ 0 h 15"/>
                    <a:gd name="T8" fmla="*/ 22 w 22"/>
                    <a:gd name="T9" fmla="*/ 11 h 15"/>
                    <a:gd name="T10" fmla="*/ 0 60000 65536"/>
                    <a:gd name="T11" fmla="*/ 0 60000 65536"/>
                    <a:gd name="T12" fmla="*/ 0 60000 65536"/>
                    <a:gd name="T13" fmla="*/ 0 60000 65536"/>
                    <a:gd name="T14" fmla="*/ 0 60000 65536"/>
                    <a:gd name="T15" fmla="*/ 0 w 22"/>
                    <a:gd name="T16" fmla="*/ 0 h 15"/>
                    <a:gd name="T17" fmla="*/ 22 w 22"/>
                    <a:gd name="T18" fmla="*/ 15 h 15"/>
                  </a:gdLst>
                  <a:ahLst/>
                  <a:cxnLst>
                    <a:cxn ang="T10">
                      <a:pos x="T0" y="T1"/>
                    </a:cxn>
                    <a:cxn ang="T11">
                      <a:pos x="T2" y="T3"/>
                    </a:cxn>
                    <a:cxn ang="T12">
                      <a:pos x="T4" y="T5"/>
                    </a:cxn>
                    <a:cxn ang="T13">
                      <a:pos x="T6" y="T7"/>
                    </a:cxn>
                    <a:cxn ang="T14">
                      <a:pos x="T8" y="T9"/>
                    </a:cxn>
                  </a:cxnLst>
                  <a:rect l="T15" t="T16" r="T17" b="T18"/>
                  <a:pathLst>
                    <a:path w="22" h="15">
                      <a:moveTo>
                        <a:pt x="22" y="11"/>
                      </a:moveTo>
                      <a:lnTo>
                        <a:pt x="13" y="15"/>
                      </a:lnTo>
                      <a:lnTo>
                        <a:pt x="0" y="2"/>
                      </a:lnTo>
                      <a:lnTo>
                        <a:pt x="12" y="0"/>
                      </a:lnTo>
                      <a:lnTo>
                        <a:pt x="22" y="11"/>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8" name="Freeform 155"/>
                <p:cNvSpPr>
                  <a:spLocks/>
                </p:cNvSpPr>
                <p:nvPr/>
              </p:nvSpPr>
              <p:spPr bwMode="auto">
                <a:xfrm>
                  <a:off x="1851" y="2401"/>
                  <a:ext cx="13" cy="13"/>
                </a:xfrm>
                <a:custGeom>
                  <a:avLst/>
                  <a:gdLst>
                    <a:gd name="T0" fmla="*/ 13 w 13"/>
                    <a:gd name="T1" fmla="*/ 10 h 13"/>
                    <a:gd name="T2" fmla="*/ 2 w 13"/>
                    <a:gd name="T3" fmla="*/ 13 h 13"/>
                    <a:gd name="T4" fmla="*/ 0 w 13"/>
                    <a:gd name="T5" fmla="*/ 4 h 13"/>
                    <a:gd name="T6" fmla="*/ 10 w 13"/>
                    <a:gd name="T7" fmla="*/ 0 h 13"/>
                    <a:gd name="T8" fmla="*/ 13 w 13"/>
                    <a:gd name="T9" fmla="*/ 1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3" y="10"/>
                      </a:moveTo>
                      <a:lnTo>
                        <a:pt x="2" y="13"/>
                      </a:lnTo>
                      <a:lnTo>
                        <a:pt x="0" y="4"/>
                      </a:lnTo>
                      <a:lnTo>
                        <a:pt x="10" y="0"/>
                      </a:lnTo>
                      <a:lnTo>
                        <a:pt x="13"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9" name="Freeform 156"/>
                <p:cNvSpPr>
                  <a:spLocks/>
                </p:cNvSpPr>
                <p:nvPr/>
              </p:nvSpPr>
              <p:spPr bwMode="auto">
                <a:xfrm>
                  <a:off x="1846" y="2280"/>
                  <a:ext cx="25" cy="43"/>
                </a:xfrm>
                <a:custGeom>
                  <a:avLst/>
                  <a:gdLst>
                    <a:gd name="T0" fmla="*/ 25 w 25"/>
                    <a:gd name="T1" fmla="*/ 0 h 43"/>
                    <a:gd name="T2" fmla="*/ 0 w 25"/>
                    <a:gd name="T3" fmla="*/ 13 h 43"/>
                    <a:gd name="T4" fmla="*/ 0 w 25"/>
                    <a:gd name="T5" fmla="*/ 43 h 43"/>
                    <a:gd name="T6" fmla="*/ 25 w 25"/>
                    <a:gd name="T7" fmla="*/ 31 h 43"/>
                    <a:gd name="T8" fmla="*/ 25 w 25"/>
                    <a:gd name="T9" fmla="*/ 0 h 43"/>
                    <a:gd name="T10" fmla="*/ 0 60000 65536"/>
                    <a:gd name="T11" fmla="*/ 0 60000 65536"/>
                    <a:gd name="T12" fmla="*/ 0 60000 65536"/>
                    <a:gd name="T13" fmla="*/ 0 60000 65536"/>
                    <a:gd name="T14" fmla="*/ 0 60000 65536"/>
                    <a:gd name="T15" fmla="*/ 0 w 25"/>
                    <a:gd name="T16" fmla="*/ 0 h 43"/>
                    <a:gd name="T17" fmla="*/ 25 w 25"/>
                    <a:gd name="T18" fmla="*/ 43 h 43"/>
                  </a:gdLst>
                  <a:ahLst/>
                  <a:cxnLst>
                    <a:cxn ang="T10">
                      <a:pos x="T0" y="T1"/>
                    </a:cxn>
                    <a:cxn ang="T11">
                      <a:pos x="T2" y="T3"/>
                    </a:cxn>
                    <a:cxn ang="T12">
                      <a:pos x="T4" y="T5"/>
                    </a:cxn>
                    <a:cxn ang="T13">
                      <a:pos x="T6" y="T7"/>
                    </a:cxn>
                    <a:cxn ang="T14">
                      <a:pos x="T8" y="T9"/>
                    </a:cxn>
                  </a:cxnLst>
                  <a:rect l="T15" t="T16" r="T17" b="T18"/>
                  <a:pathLst>
                    <a:path w="25" h="43">
                      <a:moveTo>
                        <a:pt x="25" y="0"/>
                      </a:moveTo>
                      <a:lnTo>
                        <a:pt x="0" y="13"/>
                      </a:lnTo>
                      <a:lnTo>
                        <a:pt x="0" y="43"/>
                      </a:lnTo>
                      <a:lnTo>
                        <a:pt x="25" y="31"/>
                      </a:lnTo>
                      <a:lnTo>
                        <a:pt x="25"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0" name="Freeform 157"/>
                <p:cNvSpPr>
                  <a:spLocks/>
                </p:cNvSpPr>
                <p:nvPr/>
              </p:nvSpPr>
              <p:spPr bwMode="auto">
                <a:xfrm>
                  <a:off x="1751" y="2215"/>
                  <a:ext cx="126" cy="105"/>
                </a:xfrm>
                <a:custGeom>
                  <a:avLst/>
                  <a:gdLst>
                    <a:gd name="T0" fmla="*/ 126 w 126"/>
                    <a:gd name="T1" fmla="*/ 38 h 105"/>
                    <a:gd name="T2" fmla="*/ 126 w 126"/>
                    <a:gd name="T3" fmla="*/ 0 h 105"/>
                    <a:gd name="T4" fmla="*/ 0 w 126"/>
                    <a:gd name="T5" fmla="*/ 65 h 105"/>
                    <a:gd name="T6" fmla="*/ 0 w 126"/>
                    <a:gd name="T7" fmla="*/ 105 h 105"/>
                    <a:gd name="T8" fmla="*/ 126 w 126"/>
                    <a:gd name="T9" fmla="*/ 38 h 105"/>
                    <a:gd name="T10" fmla="*/ 0 60000 65536"/>
                    <a:gd name="T11" fmla="*/ 0 60000 65536"/>
                    <a:gd name="T12" fmla="*/ 0 60000 65536"/>
                    <a:gd name="T13" fmla="*/ 0 60000 65536"/>
                    <a:gd name="T14" fmla="*/ 0 60000 65536"/>
                    <a:gd name="T15" fmla="*/ 0 w 126"/>
                    <a:gd name="T16" fmla="*/ 0 h 105"/>
                    <a:gd name="T17" fmla="*/ 126 w 126"/>
                    <a:gd name="T18" fmla="*/ 105 h 105"/>
                  </a:gdLst>
                  <a:ahLst/>
                  <a:cxnLst>
                    <a:cxn ang="T10">
                      <a:pos x="T0" y="T1"/>
                    </a:cxn>
                    <a:cxn ang="T11">
                      <a:pos x="T2" y="T3"/>
                    </a:cxn>
                    <a:cxn ang="T12">
                      <a:pos x="T4" y="T5"/>
                    </a:cxn>
                    <a:cxn ang="T13">
                      <a:pos x="T6" y="T7"/>
                    </a:cxn>
                    <a:cxn ang="T14">
                      <a:pos x="T8" y="T9"/>
                    </a:cxn>
                  </a:cxnLst>
                  <a:rect l="T15" t="T16" r="T17" b="T18"/>
                  <a:pathLst>
                    <a:path w="126" h="105">
                      <a:moveTo>
                        <a:pt x="126" y="38"/>
                      </a:moveTo>
                      <a:lnTo>
                        <a:pt x="126" y="0"/>
                      </a:lnTo>
                      <a:lnTo>
                        <a:pt x="0" y="65"/>
                      </a:lnTo>
                      <a:lnTo>
                        <a:pt x="0" y="105"/>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1" name="Freeform 158"/>
                <p:cNvSpPr>
                  <a:spLocks/>
                </p:cNvSpPr>
                <p:nvPr/>
              </p:nvSpPr>
              <p:spPr bwMode="auto">
                <a:xfrm>
                  <a:off x="1626" y="2149"/>
                  <a:ext cx="125" cy="105"/>
                </a:xfrm>
                <a:custGeom>
                  <a:avLst/>
                  <a:gdLst>
                    <a:gd name="T0" fmla="*/ 125 w 125"/>
                    <a:gd name="T1" fmla="*/ 39 h 105"/>
                    <a:gd name="T2" fmla="*/ 125 w 125"/>
                    <a:gd name="T3" fmla="*/ 0 h 105"/>
                    <a:gd name="T4" fmla="*/ 0 w 125"/>
                    <a:gd name="T5" fmla="*/ 64 h 105"/>
                    <a:gd name="T6" fmla="*/ 0 w 125"/>
                    <a:gd name="T7" fmla="*/ 105 h 105"/>
                    <a:gd name="T8" fmla="*/ 125 w 125"/>
                    <a:gd name="T9" fmla="*/ 39 h 105"/>
                    <a:gd name="T10" fmla="*/ 0 60000 65536"/>
                    <a:gd name="T11" fmla="*/ 0 60000 65536"/>
                    <a:gd name="T12" fmla="*/ 0 60000 65536"/>
                    <a:gd name="T13" fmla="*/ 0 60000 65536"/>
                    <a:gd name="T14" fmla="*/ 0 60000 65536"/>
                    <a:gd name="T15" fmla="*/ 0 w 125"/>
                    <a:gd name="T16" fmla="*/ 0 h 105"/>
                    <a:gd name="T17" fmla="*/ 125 w 125"/>
                    <a:gd name="T18" fmla="*/ 105 h 105"/>
                  </a:gdLst>
                  <a:ahLst/>
                  <a:cxnLst>
                    <a:cxn ang="T10">
                      <a:pos x="T0" y="T1"/>
                    </a:cxn>
                    <a:cxn ang="T11">
                      <a:pos x="T2" y="T3"/>
                    </a:cxn>
                    <a:cxn ang="T12">
                      <a:pos x="T4" y="T5"/>
                    </a:cxn>
                    <a:cxn ang="T13">
                      <a:pos x="T6" y="T7"/>
                    </a:cxn>
                    <a:cxn ang="T14">
                      <a:pos x="T8" y="T9"/>
                    </a:cxn>
                  </a:cxnLst>
                  <a:rect l="T15" t="T16" r="T17" b="T18"/>
                  <a:pathLst>
                    <a:path w="125" h="105">
                      <a:moveTo>
                        <a:pt x="125" y="39"/>
                      </a:moveTo>
                      <a:lnTo>
                        <a:pt x="125" y="0"/>
                      </a:lnTo>
                      <a:lnTo>
                        <a:pt x="0" y="64"/>
                      </a:lnTo>
                      <a:lnTo>
                        <a:pt x="0" y="105"/>
                      </a:lnTo>
                      <a:lnTo>
                        <a:pt x="125"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sp>
            <p:nvSpPr>
              <p:cNvPr id="22" name="Line 159"/>
              <p:cNvSpPr>
                <a:spLocks noChangeShapeType="1"/>
              </p:cNvSpPr>
              <p:nvPr/>
            </p:nvSpPr>
            <p:spPr bwMode="auto">
              <a:xfrm>
                <a:off x="4583113" y="2651125"/>
                <a:ext cx="1587" cy="1182688"/>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 name="Line 160"/>
              <p:cNvSpPr>
                <a:spLocks noChangeShapeType="1"/>
              </p:cNvSpPr>
              <p:nvPr/>
            </p:nvSpPr>
            <p:spPr bwMode="auto">
              <a:xfrm>
                <a:off x="1935163" y="2474913"/>
                <a:ext cx="742950" cy="400050"/>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 name="Line 161"/>
              <p:cNvSpPr>
                <a:spLocks noChangeShapeType="1"/>
              </p:cNvSpPr>
              <p:nvPr/>
            </p:nvSpPr>
            <p:spPr bwMode="auto">
              <a:xfrm>
                <a:off x="3065463" y="1874838"/>
                <a:ext cx="803275" cy="409575"/>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nvGrpSpPr>
              <p:cNvPr id="21" name="Group 162"/>
              <p:cNvGrpSpPr>
                <a:grpSpLocks/>
              </p:cNvGrpSpPr>
              <p:nvPr/>
            </p:nvGrpSpPr>
            <p:grpSpPr bwMode="auto">
              <a:xfrm>
                <a:off x="3781029" y="2786095"/>
                <a:ext cx="438288" cy="319090"/>
                <a:chOff x="2381" y="2218"/>
                <a:chExt cx="276" cy="201"/>
              </a:xfrm>
            </p:grpSpPr>
            <p:sp>
              <p:nvSpPr>
                <p:cNvPr id="1279" name="Line 163"/>
                <p:cNvSpPr>
                  <a:spLocks noChangeShapeType="1"/>
                </p:cNvSpPr>
                <p:nvPr/>
              </p:nvSpPr>
              <p:spPr bwMode="auto">
                <a:xfrm flipV="1">
                  <a:off x="2520" y="2352"/>
                  <a:ext cx="1" cy="10"/>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0" name="Freeform 164"/>
                <p:cNvSpPr>
                  <a:spLocks/>
                </p:cNvSpPr>
                <p:nvPr/>
              </p:nvSpPr>
              <p:spPr bwMode="auto">
                <a:xfrm>
                  <a:off x="2544" y="2305"/>
                  <a:ext cx="43" cy="65"/>
                </a:xfrm>
                <a:custGeom>
                  <a:avLst/>
                  <a:gdLst>
                    <a:gd name="T0" fmla="*/ 0 w 43"/>
                    <a:gd name="T1" fmla="*/ 21 h 65"/>
                    <a:gd name="T2" fmla="*/ 43 w 43"/>
                    <a:gd name="T3" fmla="*/ 0 h 65"/>
                    <a:gd name="T4" fmla="*/ 43 w 43"/>
                    <a:gd name="T5" fmla="*/ 43 h 65"/>
                    <a:gd name="T6" fmla="*/ 0 w 43"/>
                    <a:gd name="T7" fmla="*/ 65 h 65"/>
                    <a:gd name="T8" fmla="*/ 0 w 43"/>
                    <a:gd name="T9" fmla="*/ 21 h 65"/>
                    <a:gd name="T10" fmla="*/ 0 60000 65536"/>
                    <a:gd name="T11" fmla="*/ 0 60000 65536"/>
                    <a:gd name="T12" fmla="*/ 0 60000 65536"/>
                    <a:gd name="T13" fmla="*/ 0 60000 65536"/>
                    <a:gd name="T14" fmla="*/ 0 60000 65536"/>
                    <a:gd name="T15" fmla="*/ 0 w 43"/>
                    <a:gd name="T16" fmla="*/ 0 h 65"/>
                    <a:gd name="T17" fmla="*/ 43 w 43"/>
                    <a:gd name="T18" fmla="*/ 65 h 65"/>
                  </a:gdLst>
                  <a:ahLst/>
                  <a:cxnLst>
                    <a:cxn ang="T10">
                      <a:pos x="T0" y="T1"/>
                    </a:cxn>
                    <a:cxn ang="T11">
                      <a:pos x="T2" y="T3"/>
                    </a:cxn>
                    <a:cxn ang="T12">
                      <a:pos x="T4" y="T5"/>
                    </a:cxn>
                    <a:cxn ang="T13">
                      <a:pos x="T6" y="T7"/>
                    </a:cxn>
                    <a:cxn ang="T14">
                      <a:pos x="T8" y="T9"/>
                    </a:cxn>
                  </a:cxnLst>
                  <a:rect l="T15" t="T16" r="T17" b="T18"/>
                  <a:pathLst>
                    <a:path w="43" h="65">
                      <a:moveTo>
                        <a:pt x="0" y="21"/>
                      </a:moveTo>
                      <a:lnTo>
                        <a:pt x="43" y="0"/>
                      </a:lnTo>
                      <a:lnTo>
                        <a:pt x="43" y="43"/>
                      </a:lnTo>
                      <a:lnTo>
                        <a:pt x="0" y="65"/>
                      </a:lnTo>
                      <a:lnTo>
                        <a:pt x="0" y="21"/>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1" name="Freeform 165"/>
                <p:cNvSpPr>
                  <a:spLocks/>
                </p:cNvSpPr>
                <p:nvPr/>
              </p:nvSpPr>
              <p:spPr bwMode="auto">
                <a:xfrm>
                  <a:off x="2398" y="2301"/>
                  <a:ext cx="13" cy="16"/>
                </a:xfrm>
                <a:custGeom>
                  <a:avLst/>
                  <a:gdLst>
                    <a:gd name="T0" fmla="*/ 2 w 13"/>
                    <a:gd name="T1" fmla="*/ 11 h 16"/>
                    <a:gd name="T2" fmla="*/ 1 w 13"/>
                    <a:gd name="T3" fmla="*/ 8 h 16"/>
                    <a:gd name="T4" fmla="*/ 0 w 13"/>
                    <a:gd name="T5" fmla="*/ 5 h 16"/>
                    <a:gd name="T6" fmla="*/ 1 w 13"/>
                    <a:gd name="T7" fmla="*/ 1 h 16"/>
                    <a:gd name="T8" fmla="*/ 1 w 13"/>
                    <a:gd name="T9" fmla="*/ 1 h 16"/>
                    <a:gd name="T10" fmla="*/ 2 w 13"/>
                    <a:gd name="T11" fmla="*/ 1 h 16"/>
                    <a:gd name="T12" fmla="*/ 3 w 13"/>
                    <a:gd name="T13" fmla="*/ 0 h 16"/>
                    <a:gd name="T14" fmla="*/ 7 w 13"/>
                    <a:gd name="T15" fmla="*/ 1 h 16"/>
                    <a:gd name="T16" fmla="*/ 9 w 13"/>
                    <a:gd name="T17" fmla="*/ 3 h 16"/>
                    <a:gd name="T18" fmla="*/ 11 w 13"/>
                    <a:gd name="T19" fmla="*/ 6 h 16"/>
                    <a:gd name="T20" fmla="*/ 13 w 13"/>
                    <a:gd name="T21" fmla="*/ 9 h 16"/>
                    <a:gd name="T22" fmla="*/ 13 w 13"/>
                    <a:gd name="T23" fmla="*/ 13 h 16"/>
                    <a:gd name="T24" fmla="*/ 13 w 13"/>
                    <a:gd name="T25" fmla="*/ 15 h 16"/>
                    <a:gd name="T26" fmla="*/ 12 w 13"/>
                    <a:gd name="T27" fmla="*/ 15 h 16"/>
                    <a:gd name="T28" fmla="*/ 11 w 13"/>
                    <a:gd name="T29" fmla="*/ 16 h 16"/>
                    <a:gd name="T30" fmla="*/ 9 w 13"/>
                    <a:gd name="T31" fmla="*/ 16 h 16"/>
                    <a:gd name="T32" fmla="*/ 7 w 13"/>
                    <a:gd name="T33" fmla="*/ 15 h 16"/>
                    <a:gd name="T34" fmla="*/ 3 w 13"/>
                    <a:gd name="T35" fmla="*/ 14 h 16"/>
                    <a:gd name="T36" fmla="*/ 2 w 13"/>
                    <a:gd name="T37" fmla="*/ 11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6"/>
                    <a:gd name="T59" fmla="*/ 13 w 13"/>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6">
                      <a:moveTo>
                        <a:pt x="2" y="11"/>
                      </a:moveTo>
                      <a:lnTo>
                        <a:pt x="1" y="8"/>
                      </a:lnTo>
                      <a:lnTo>
                        <a:pt x="0" y="5"/>
                      </a:lnTo>
                      <a:lnTo>
                        <a:pt x="1" y="1"/>
                      </a:lnTo>
                      <a:lnTo>
                        <a:pt x="2" y="1"/>
                      </a:lnTo>
                      <a:lnTo>
                        <a:pt x="3" y="0"/>
                      </a:lnTo>
                      <a:lnTo>
                        <a:pt x="7" y="1"/>
                      </a:lnTo>
                      <a:lnTo>
                        <a:pt x="9" y="3"/>
                      </a:lnTo>
                      <a:lnTo>
                        <a:pt x="11" y="6"/>
                      </a:lnTo>
                      <a:lnTo>
                        <a:pt x="13" y="9"/>
                      </a:lnTo>
                      <a:lnTo>
                        <a:pt x="13" y="13"/>
                      </a:lnTo>
                      <a:lnTo>
                        <a:pt x="13" y="15"/>
                      </a:lnTo>
                      <a:lnTo>
                        <a:pt x="12" y="15"/>
                      </a:lnTo>
                      <a:lnTo>
                        <a:pt x="11" y="16"/>
                      </a:lnTo>
                      <a:lnTo>
                        <a:pt x="9" y="16"/>
                      </a:lnTo>
                      <a:lnTo>
                        <a:pt x="7" y="15"/>
                      </a:lnTo>
                      <a:lnTo>
                        <a:pt x="3" y="14"/>
                      </a:lnTo>
                      <a:lnTo>
                        <a:pt x="2" y="11"/>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2" name="Freeform 166"/>
                <p:cNvSpPr>
                  <a:spLocks/>
                </p:cNvSpPr>
                <p:nvPr/>
              </p:nvSpPr>
              <p:spPr bwMode="auto">
                <a:xfrm>
                  <a:off x="2415" y="2310"/>
                  <a:ext cx="14" cy="16"/>
                </a:xfrm>
                <a:custGeom>
                  <a:avLst/>
                  <a:gdLst>
                    <a:gd name="T0" fmla="*/ 2 w 14"/>
                    <a:gd name="T1" fmla="*/ 10 h 16"/>
                    <a:gd name="T2" fmla="*/ 0 w 14"/>
                    <a:gd name="T3" fmla="*/ 7 h 16"/>
                    <a:gd name="T4" fmla="*/ 0 w 14"/>
                    <a:gd name="T5" fmla="*/ 4 h 16"/>
                    <a:gd name="T6" fmla="*/ 0 w 14"/>
                    <a:gd name="T7" fmla="*/ 2 h 16"/>
                    <a:gd name="T8" fmla="*/ 1 w 14"/>
                    <a:gd name="T9" fmla="*/ 1 h 16"/>
                    <a:gd name="T10" fmla="*/ 2 w 14"/>
                    <a:gd name="T11" fmla="*/ 1 h 16"/>
                    <a:gd name="T12" fmla="*/ 4 w 14"/>
                    <a:gd name="T13" fmla="*/ 0 h 16"/>
                    <a:gd name="T14" fmla="*/ 6 w 14"/>
                    <a:gd name="T15" fmla="*/ 1 h 16"/>
                    <a:gd name="T16" fmla="*/ 10 w 14"/>
                    <a:gd name="T17" fmla="*/ 2 h 16"/>
                    <a:gd name="T18" fmla="*/ 11 w 14"/>
                    <a:gd name="T19" fmla="*/ 6 h 16"/>
                    <a:gd name="T20" fmla="*/ 13 w 14"/>
                    <a:gd name="T21" fmla="*/ 8 h 16"/>
                    <a:gd name="T22" fmla="*/ 14 w 14"/>
                    <a:gd name="T23" fmla="*/ 11 h 16"/>
                    <a:gd name="T24" fmla="*/ 13 w 14"/>
                    <a:gd name="T25" fmla="*/ 15 h 16"/>
                    <a:gd name="T26" fmla="*/ 13 w 14"/>
                    <a:gd name="T27" fmla="*/ 15 h 16"/>
                    <a:gd name="T28" fmla="*/ 11 w 14"/>
                    <a:gd name="T29" fmla="*/ 16 h 16"/>
                    <a:gd name="T30" fmla="*/ 10 w 14"/>
                    <a:gd name="T31" fmla="*/ 16 h 16"/>
                    <a:gd name="T32" fmla="*/ 6 w 14"/>
                    <a:gd name="T33" fmla="*/ 15 h 16"/>
                    <a:gd name="T34" fmla="*/ 4 w 14"/>
                    <a:gd name="T35" fmla="*/ 12 h 16"/>
                    <a:gd name="T36" fmla="*/ 2 w 14"/>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6"/>
                    <a:gd name="T59" fmla="*/ 14 w 14"/>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6">
                      <a:moveTo>
                        <a:pt x="2" y="10"/>
                      </a:moveTo>
                      <a:lnTo>
                        <a:pt x="0" y="7"/>
                      </a:lnTo>
                      <a:lnTo>
                        <a:pt x="0" y="4"/>
                      </a:lnTo>
                      <a:lnTo>
                        <a:pt x="0" y="2"/>
                      </a:lnTo>
                      <a:lnTo>
                        <a:pt x="1" y="1"/>
                      </a:lnTo>
                      <a:lnTo>
                        <a:pt x="2" y="1"/>
                      </a:lnTo>
                      <a:lnTo>
                        <a:pt x="4" y="0"/>
                      </a:lnTo>
                      <a:lnTo>
                        <a:pt x="6" y="1"/>
                      </a:lnTo>
                      <a:lnTo>
                        <a:pt x="10" y="2"/>
                      </a:lnTo>
                      <a:lnTo>
                        <a:pt x="11" y="6"/>
                      </a:lnTo>
                      <a:lnTo>
                        <a:pt x="13" y="8"/>
                      </a:lnTo>
                      <a:lnTo>
                        <a:pt x="14" y="11"/>
                      </a:lnTo>
                      <a:lnTo>
                        <a:pt x="13" y="15"/>
                      </a:lnTo>
                      <a:lnTo>
                        <a:pt x="11" y="16"/>
                      </a:lnTo>
                      <a:lnTo>
                        <a:pt x="10" y="16"/>
                      </a:lnTo>
                      <a:lnTo>
                        <a:pt x="6" y="15"/>
                      </a:lnTo>
                      <a:lnTo>
                        <a:pt x="4" y="12"/>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3" name="Freeform 167"/>
                <p:cNvSpPr>
                  <a:spLocks/>
                </p:cNvSpPr>
                <p:nvPr/>
              </p:nvSpPr>
              <p:spPr bwMode="auto">
                <a:xfrm>
                  <a:off x="2381" y="2218"/>
                  <a:ext cx="206" cy="108"/>
                </a:xfrm>
                <a:custGeom>
                  <a:avLst/>
                  <a:gdLst>
                    <a:gd name="T0" fmla="*/ 0 w 206"/>
                    <a:gd name="T1" fmla="*/ 23 h 108"/>
                    <a:gd name="T2" fmla="*/ 42 w 206"/>
                    <a:gd name="T3" fmla="*/ 0 h 108"/>
                    <a:gd name="T4" fmla="*/ 206 w 206"/>
                    <a:gd name="T5" fmla="*/ 86 h 108"/>
                    <a:gd name="T6" fmla="*/ 163 w 206"/>
                    <a:gd name="T7" fmla="*/ 108 h 108"/>
                    <a:gd name="T8" fmla="*/ 0 w 206"/>
                    <a:gd name="T9" fmla="*/ 23 h 108"/>
                    <a:gd name="T10" fmla="*/ 0 60000 65536"/>
                    <a:gd name="T11" fmla="*/ 0 60000 65536"/>
                    <a:gd name="T12" fmla="*/ 0 60000 65536"/>
                    <a:gd name="T13" fmla="*/ 0 60000 65536"/>
                    <a:gd name="T14" fmla="*/ 0 60000 65536"/>
                    <a:gd name="T15" fmla="*/ 0 w 206"/>
                    <a:gd name="T16" fmla="*/ 0 h 108"/>
                    <a:gd name="T17" fmla="*/ 206 w 206"/>
                    <a:gd name="T18" fmla="*/ 108 h 108"/>
                  </a:gdLst>
                  <a:ahLst/>
                  <a:cxnLst>
                    <a:cxn ang="T10">
                      <a:pos x="T0" y="T1"/>
                    </a:cxn>
                    <a:cxn ang="T11">
                      <a:pos x="T2" y="T3"/>
                    </a:cxn>
                    <a:cxn ang="T12">
                      <a:pos x="T4" y="T5"/>
                    </a:cxn>
                    <a:cxn ang="T13">
                      <a:pos x="T6" y="T7"/>
                    </a:cxn>
                    <a:cxn ang="T14">
                      <a:pos x="T8" y="T9"/>
                    </a:cxn>
                  </a:cxnLst>
                  <a:rect l="T15" t="T16" r="T17" b="T18"/>
                  <a:pathLst>
                    <a:path w="206" h="108">
                      <a:moveTo>
                        <a:pt x="0" y="23"/>
                      </a:moveTo>
                      <a:lnTo>
                        <a:pt x="42" y="0"/>
                      </a:lnTo>
                      <a:lnTo>
                        <a:pt x="206" y="86"/>
                      </a:lnTo>
                      <a:lnTo>
                        <a:pt x="163" y="108"/>
                      </a:lnTo>
                      <a:lnTo>
                        <a:pt x="0" y="23"/>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4" name="Freeform 168"/>
                <p:cNvSpPr>
                  <a:spLocks/>
                </p:cNvSpPr>
                <p:nvPr/>
              </p:nvSpPr>
              <p:spPr bwMode="auto">
                <a:xfrm>
                  <a:off x="2381" y="2241"/>
                  <a:ext cx="163" cy="129"/>
                </a:xfrm>
                <a:custGeom>
                  <a:avLst/>
                  <a:gdLst>
                    <a:gd name="T0" fmla="*/ 0 w 163"/>
                    <a:gd name="T1" fmla="*/ 0 h 129"/>
                    <a:gd name="T2" fmla="*/ 163 w 163"/>
                    <a:gd name="T3" fmla="*/ 85 h 129"/>
                    <a:gd name="T4" fmla="*/ 163 w 163"/>
                    <a:gd name="T5" fmla="*/ 129 h 129"/>
                    <a:gd name="T6" fmla="*/ 0 w 163"/>
                    <a:gd name="T7" fmla="*/ 44 h 129"/>
                    <a:gd name="T8" fmla="*/ 0 w 163"/>
                    <a:gd name="T9" fmla="*/ 0 h 129"/>
                    <a:gd name="T10" fmla="*/ 0 60000 65536"/>
                    <a:gd name="T11" fmla="*/ 0 60000 65536"/>
                    <a:gd name="T12" fmla="*/ 0 60000 65536"/>
                    <a:gd name="T13" fmla="*/ 0 60000 65536"/>
                    <a:gd name="T14" fmla="*/ 0 60000 65536"/>
                    <a:gd name="T15" fmla="*/ 0 w 163"/>
                    <a:gd name="T16" fmla="*/ 0 h 129"/>
                    <a:gd name="T17" fmla="*/ 163 w 163"/>
                    <a:gd name="T18" fmla="*/ 129 h 129"/>
                  </a:gdLst>
                  <a:ahLst/>
                  <a:cxnLst>
                    <a:cxn ang="T10">
                      <a:pos x="T0" y="T1"/>
                    </a:cxn>
                    <a:cxn ang="T11">
                      <a:pos x="T2" y="T3"/>
                    </a:cxn>
                    <a:cxn ang="T12">
                      <a:pos x="T4" y="T5"/>
                    </a:cxn>
                    <a:cxn ang="T13">
                      <a:pos x="T6" y="T7"/>
                    </a:cxn>
                    <a:cxn ang="T14">
                      <a:pos x="T8" y="T9"/>
                    </a:cxn>
                  </a:cxnLst>
                  <a:rect l="T15" t="T16" r="T17" b="T18"/>
                  <a:pathLst>
                    <a:path w="163" h="129">
                      <a:moveTo>
                        <a:pt x="0" y="0"/>
                      </a:moveTo>
                      <a:lnTo>
                        <a:pt x="163" y="85"/>
                      </a:lnTo>
                      <a:lnTo>
                        <a:pt x="163" y="129"/>
                      </a:lnTo>
                      <a:lnTo>
                        <a:pt x="0" y="44"/>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5" name="Freeform 169"/>
                <p:cNvSpPr>
                  <a:spLocks/>
                </p:cNvSpPr>
                <p:nvPr/>
              </p:nvSpPr>
              <p:spPr bwMode="auto">
                <a:xfrm>
                  <a:off x="2559" y="2328"/>
                  <a:ext cx="57" cy="30"/>
                </a:xfrm>
                <a:custGeom>
                  <a:avLst/>
                  <a:gdLst>
                    <a:gd name="T0" fmla="*/ 37 w 57"/>
                    <a:gd name="T1" fmla="*/ 0 h 30"/>
                    <a:gd name="T2" fmla="*/ 57 w 57"/>
                    <a:gd name="T3" fmla="*/ 10 h 30"/>
                    <a:gd name="T4" fmla="*/ 20 w 57"/>
                    <a:gd name="T5" fmla="*/ 30 h 30"/>
                    <a:gd name="T6" fmla="*/ 0 w 57"/>
                    <a:gd name="T7" fmla="*/ 20 h 30"/>
                    <a:gd name="T8" fmla="*/ 37 w 57"/>
                    <a:gd name="T9" fmla="*/ 0 h 30"/>
                    <a:gd name="T10" fmla="*/ 0 60000 65536"/>
                    <a:gd name="T11" fmla="*/ 0 60000 65536"/>
                    <a:gd name="T12" fmla="*/ 0 60000 65536"/>
                    <a:gd name="T13" fmla="*/ 0 60000 65536"/>
                    <a:gd name="T14" fmla="*/ 0 60000 65536"/>
                    <a:gd name="T15" fmla="*/ 0 w 57"/>
                    <a:gd name="T16" fmla="*/ 0 h 30"/>
                    <a:gd name="T17" fmla="*/ 57 w 57"/>
                    <a:gd name="T18" fmla="*/ 30 h 30"/>
                  </a:gdLst>
                  <a:ahLst/>
                  <a:cxnLst>
                    <a:cxn ang="T10">
                      <a:pos x="T0" y="T1"/>
                    </a:cxn>
                    <a:cxn ang="T11">
                      <a:pos x="T2" y="T3"/>
                    </a:cxn>
                    <a:cxn ang="T12">
                      <a:pos x="T4" y="T5"/>
                    </a:cxn>
                    <a:cxn ang="T13">
                      <a:pos x="T6" y="T7"/>
                    </a:cxn>
                    <a:cxn ang="T14">
                      <a:pos x="T8" y="T9"/>
                    </a:cxn>
                  </a:cxnLst>
                  <a:rect l="T15" t="T16" r="T17" b="T18"/>
                  <a:pathLst>
                    <a:path w="57" h="30">
                      <a:moveTo>
                        <a:pt x="37" y="0"/>
                      </a:moveTo>
                      <a:lnTo>
                        <a:pt x="57" y="10"/>
                      </a:lnTo>
                      <a:lnTo>
                        <a:pt x="20" y="30"/>
                      </a:lnTo>
                      <a:lnTo>
                        <a:pt x="0" y="20"/>
                      </a:lnTo>
                      <a:lnTo>
                        <a:pt x="37"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6" name="Freeform 170"/>
                <p:cNvSpPr>
                  <a:spLocks/>
                </p:cNvSpPr>
                <p:nvPr/>
              </p:nvSpPr>
              <p:spPr bwMode="auto">
                <a:xfrm>
                  <a:off x="2559" y="2348"/>
                  <a:ext cx="20" cy="51"/>
                </a:xfrm>
                <a:custGeom>
                  <a:avLst/>
                  <a:gdLst>
                    <a:gd name="T0" fmla="*/ 0 w 20"/>
                    <a:gd name="T1" fmla="*/ 40 h 51"/>
                    <a:gd name="T2" fmla="*/ 20 w 20"/>
                    <a:gd name="T3" fmla="*/ 51 h 51"/>
                    <a:gd name="T4" fmla="*/ 20 w 20"/>
                    <a:gd name="T5" fmla="*/ 10 h 51"/>
                    <a:gd name="T6" fmla="*/ 0 w 20"/>
                    <a:gd name="T7" fmla="*/ 0 h 51"/>
                    <a:gd name="T8" fmla="*/ 0 w 20"/>
                    <a:gd name="T9" fmla="*/ 40 h 51"/>
                    <a:gd name="T10" fmla="*/ 0 60000 65536"/>
                    <a:gd name="T11" fmla="*/ 0 60000 65536"/>
                    <a:gd name="T12" fmla="*/ 0 60000 65536"/>
                    <a:gd name="T13" fmla="*/ 0 60000 65536"/>
                    <a:gd name="T14" fmla="*/ 0 60000 65536"/>
                    <a:gd name="T15" fmla="*/ 0 w 20"/>
                    <a:gd name="T16" fmla="*/ 0 h 51"/>
                    <a:gd name="T17" fmla="*/ 20 w 20"/>
                    <a:gd name="T18" fmla="*/ 51 h 51"/>
                  </a:gdLst>
                  <a:ahLst/>
                  <a:cxnLst>
                    <a:cxn ang="T10">
                      <a:pos x="T0" y="T1"/>
                    </a:cxn>
                    <a:cxn ang="T11">
                      <a:pos x="T2" y="T3"/>
                    </a:cxn>
                    <a:cxn ang="T12">
                      <a:pos x="T4" y="T5"/>
                    </a:cxn>
                    <a:cxn ang="T13">
                      <a:pos x="T6" y="T7"/>
                    </a:cxn>
                    <a:cxn ang="T14">
                      <a:pos x="T8" y="T9"/>
                    </a:cxn>
                  </a:cxnLst>
                  <a:rect l="T15" t="T16" r="T17" b="T18"/>
                  <a:pathLst>
                    <a:path w="20" h="51">
                      <a:moveTo>
                        <a:pt x="0" y="40"/>
                      </a:moveTo>
                      <a:lnTo>
                        <a:pt x="20" y="51"/>
                      </a:lnTo>
                      <a:lnTo>
                        <a:pt x="20" y="10"/>
                      </a:lnTo>
                      <a:lnTo>
                        <a:pt x="0" y="0"/>
                      </a:lnTo>
                      <a:lnTo>
                        <a:pt x="0" y="4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7" name="Freeform 171"/>
                <p:cNvSpPr>
                  <a:spLocks/>
                </p:cNvSpPr>
                <p:nvPr/>
              </p:nvSpPr>
              <p:spPr bwMode="auto">
                <a:xfrm>
                  <a:off x="2579" y="2338"/>
                  <a:ext cx="40" cy="61"/>
                </a:xfrm>
                <a:custGeom>
                  <a:avLst/>
                  <a:gdLst>
                    <a:gd name="T0" fmla="*/ 40 w 40"/>
                    <a:gd name="T1" fmla="*/ 42 h 61"/>
                    <a:gd name="T2" fmla="*/ 0 w 40"/>
                    <a:gd name="T3" fmla="*/ 61 h 61"/>
                    <a:gd name="T4" fmla="*/ 0 w 40"/>
                    <a:gd name="T5" fmla="*/ 20 h 61"/>
                    <a:gd name="T6" fmla="*/ 39 w 40"/>
                    <a:gd name="T7" fmla="*/ 0 h 61"/>
                    <a:gd name="T8" fmla="*/ 40 w 40"/>
                    <a:gd name="T9" fmla="*/ 42 h 61"/>
                    <a:gd name="T10" fmla="*/ 0 60000 65536"/>
                    <a:gd name="T11" fmla="*/ 0 60000 65536"/>
                    <a:gd name="T12" fmla="*/ 0 60000 65536"/>
                    <a:gd name="T13" fmla="*/ 0 60000 65536"/>
                    <a:gd name="T14" fmla="*/ 0 60000 65536"/>
                    <a:gd name="T15" fmla="*/ 0 w 40"/>
                    <a:gd name="T16" fmla="*/ 0 h 61"/>
                    <a:gd name="T17" fmla="*/ 40 w 40"/>
                    <a:gd name="T18" fmla="*/ 61 h 61"/>
                  </a:gdLst>
                  <a:ahLst/>
                  <a:cxnLst>
                    <a:cxn ang="T10">
                      <a:pos x="T0" y="T1"/>
                    </a:cxn>
                    <a:cxn ang="T11">
                      <a:pos x="T2" y="T3"/>
                    </a:cxn>
                    <a:cxn ang="T12">
                      <a:pos x="T4" y="T5"/>
                    </a:cxn>
                    <a:cxn ang="T13">
                      <a:pos x="T6" y="T7"/>
                    </a:cxn>
                    <a:cxn ang="T14">
                      <a:pos x="T8" y="T9"/>
                    </a:cxn>
                  </a:cxnLst>
                  <a:rect l="T15" t="T16" r="T17" b="T18"/>
                  <a:pathLst>
                    <a:path w="40" h="61">
                      <a:moveTo>
                        <a:pt x="40" y="42"/>
                      </a:moveTo>
                      <a:lnTo>
                        <a:pt x="0" y="61"/>
                      </a:lnTo>
                      <a:lnTo>
                        <a:pt x="0" y="20"/>
                      </a:lnTo>
                      <a:lnTo>
                        <a:pt x="39" y="0"/>
                      </a:lnTo>
                      <a:lnTo>
                        <a:pt x="40" y="42"/>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8" name="Freeform 172"/>
                <p:cNvSpPr>
                  <a:spLocks/>
                </p:cNvSpPr>
                <p:nvPr/>
              </p:nvSpPr>
              <p:spPr bwMode="auto">
                <a:xfrm>
                  <a:off x="2582" y="2349"/>
                  <a:ext cx="44" cy="25"/>
                </a:xfrm>
                <a:custGeom>
                  <a:avLst/>
                  <a:gdLst>
                    <a:gd name="T0" fmla="*/ 31 w 44"/>
                    <a:gd name="T1" fmla="*/ 0 h 25"/>
                    <a:gd name="T2" fmla="*/ 44 w 44"/>
                    <a:gd name="T3" fmla="*/ 8 h 25"/>
                    <a:gd name="T4" fmla="*/ 37 w 44"/>
                    <a:gd name="T5" fmla="*/ 20 h 25"/>
                    <a:gd name="T6" fmla="*/ 15 w 44"/>
                    <a:gd name="T7" fmla="*/ 25 h 25"/>
                    <a:gd name="T8" fmla="*/ 0 w 44"/>
                    <a:gd name="T9" fmla="*/ 18 h 25"/>
                    <a:gd name="T10" fmla="*/ 31 w 44"/>
                    <a:gd name="T11" fmla="*/ 0 h 25"/>
                    <a:gd name="T12" fmla="*/ 0 60000 65536"/>
                    <a:gd name="T13" fmla="*/ 0 60000 65536"/>
                    <a:gd name="T14" fmla="*/ 0 60000 65536"/>
                    <a:gd name="T15" fmla="*/ 0 60000 65536"/>
                    <a:gd name="T16" fmla="*/ 0 60000 65536"/>
                    <a:gd name="T17" fmla="*/ 0 60000 65536"/>
                    <a:gd name="T18" fmla="*/ 0 w 44"/>
                    <a:gd name="T19" fmla="*/ 0 h 25"/>
                    <a:gd name="T20" fmla="*/ 44 w 44"/>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44" h="25">
                      <a:moveTo>
                        <a:pt x="31" y="0"/>
                      </a:moveTo>
                      <a:lnTo>
                        <a:pt x="44" y="8"/>
                      </a:lnTo>
                      <a:lnTo>
                        <a:pt x="37" y="20"/>
                      </a:lnTo>
                      <a:lnTo>
                        <a:pt x="15" y="25"/>
                      </a:lnTo>
                      <a:lnTo>
                        <a:pt x="0" y="18"/>
                      </a:lnTo>
                      <a:lnTo>
                        <a:pt x="31"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9" name="Freeform 173"/>
                <p:cNvSpPr>
                  <a:spLocks/>
                </p:cNvSpPr>
                <p:nvPr/>
              </p:nvSpPr>
              <p:spPr bwMode="auto">
                <a:xfrm>
                  <a:off x="2582" y="2367"/>
                  <a:ext cx="21" cy="43"/>
                </a:xfrm>
                <a:custGeom>
                  <a:avLst/>
                  <a:gdLst>
                    <a:gd name="T0" fmla="*/ 0 w 21"/>
                    <a:gd name="T1" fmla="*/ 32 h 43"/>
                    <a:gd name="T2" fmla="*/ 21 w 21"/>
                    <a:gd name="T3" fmla="*/ 43 h 43"/>
                    <a:gd name="T4" fmla="*/ 21 w 21"/>
                    <a:gd name="T5" fmla="*/ 19 h 43"/>
                    <a:gd name="T6" fmla="*/ 15 w 21"/>
                    <a:gd name="T7" fmla="*/ 7 h 43"/>
                    <a:gd name="T8" fmla="*/ 0 w 21"/>
                    <a:gd name="T9" fmla="*/ 0 h 43"/>
                    <a:gd name="T10" fmla="*/ 0 w 21"/>
                    <a:gd name="T11" fmla="*/ 32 h 43"/>
                    <a:gd name="T12" fmla="*/ 0 60000 65536"/>
                    <a:gd name="T13" fmla="*/ 0 60000 65536"/>
                    <a:gd name="T14" fmla="*/ 0 60000 65536"/>
                    <a:gd name="T15" fmla="*/ 0 60000 65536"/>
                    <a:gd name="T16" fmla="*/ 0 60000 65536"/>
                    <a:gd name="T17" fmla="*/ 0 60000 65536"/>
                    <a:gd name="T18" fmla="*/ 0 w 21"/>
                    <a:gd name="T19" fmla="*/ 0 h 43"/>
                    <a:gd name="T20" fmla="*/ 21 w 21"/>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21" h="43">
                      <a:moveTo>
                        <a:pt x="0" y="32"/>
                      </a:moveTo>
                      <a:lnTo>
                        <a:pt x="21" y="43"/>
                      </a:lnTo>
                      <a:lnTo>
                        <a:pt x="21" y="19"/>
                      </a:lnTo>
                      <a:lnTo>
                        <a:pt x="15" y="7"/>
                      </a:lnTo>
                      <a:lnTo>
                        <a:pt x="0" y="0"/>
                      </a:lnTo>
                      <a:lnTo>
                        <a:pt x="0" y="32"/>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0" name="Freeform 174"/>
                <p:cNvSpPr>
                  <a:spLocks/>
                </p:cNvSpPr>
                <p:nvPr/>
              </p:nvSpPr>
              <p:spPr bwMode="auto">
                <a:xfrm>
                  <a:off x="2604" y="2386"/>
                  <a:ext cx="29" cy="33"/>
                </a:xfrm>
                <a:custGeom>
                  <a:avLst/>
                  <a:gdLst>
                    <a:gd name="T0" fmla="*/ 0 w 29"/>
                    <a:gd name="T1" fmla="*/ 24 h 33"/>
                    <a:gd name="T2" fmla="*/ 25 w 29"/>
                    <a:gd name="T3" fmla="*/ 33 h 33"/>
                    <a:gd name="T4" fmla="*/ 29 w 29"/>
                    <a:gd name="T5" fmla="*/ 31 h 33"/>
                    <a:gd name="T6" fmla="*/ 25 w 29"/>
                    <a:gd name="T7" fmla="*/ 14 h 33"/>
                    <a:gd name="T8" fmla="*/ 0 w 29"/>
                    <a:gd name="T9" fmla="*/ 0 h 33"/>
                    <a:gd name="T10" fmla="*/ 0 w 29"/>
                    <a:gd name="T11" fmla="*/ 24 h 33"/>
                    <a:gd name="T12" fmla="*/ 0 60000 65536"/>
                    <a:gd name="T13" fmla="*/ 0 60000 65536"/>
                    <a:gd name="T14" fmla="*/ 0 60000 65536"/>
                    <a:gd name="T15" fmla="*/ 0 60000 65536"/>
                    <a:gd name="T16" fmla="*/ 0 60000 65536"/>
                    <a:gd name="T17" fmla="*/ 0 60000 65536"/>
                    <a:gd name="T18" fmla="*/ 0 w 29"/>
                    <a:gd name="T19" fmla="*/ 0 h 33"/>
                    <a:gd name="T20" fmla="*/ 29 w 29"/>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29" h="33">
                      <a:moveTo>
                        <a:pt x="0" y="24"/>
                      </a:moveTo>
                      <a:lnTo>
                        <a:pt x="25" y="33"/>
                      </a:lnTo>
                      <a:lnTo>
                        <a:pt x="29" y="31"/>
                      </a:lnTo>
                      <a:lnTo>
                        <a:pt x="25" y="14"/>
                      </a:lnTo>
                      <a:lnTo>
                        <a:pt x="0" y="0"/>
                      </a:lnTo>
                      <a:lnTo>
                        <a:pt x="0" y="24"/>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1" name="Freeform 175"/>
                <p:cNvSpPr>
                  <a:spLocks/>
                </p:cNvSpPr>
                <p:nvPr/>
              </p:nvSpPr>
              <p:spPr bwMode="auto">
                <a:xfrm>
                  <a:off x="2629" y="2389"/>
                  <a:ext cx="28" cy="30"/>
                </a:xfrm>
                <a:custGeom>
                  <a:avLst/>
                  <a:gdLst>
                    <a:gd name="T0" fmla="*/ 28 w 28"/>
                    <a:gd name="T1" fmla="*/ 16 h 30"/>
                    <a:gd name="T2" fmla="*/ 3 w 28"/>
                    <a:gd name="T3" fmla="*/ 30 h 30"/>
                    <a:gd name="T4" fmla="*/ 0 w 28"/>
                    <a:gd name="T5" fmla="*/ 10 h 30"/>
                    <a:gd name="T6" fmla="*/ 24 w 28"/>
                    <a:gd name="T7" fmla="*/ 0 h 30"/>
                    <a:gd name="T8" fmla="*/ 28 w 28"/>
                    <a:gd name="T9" fmla="*/ 16 h 30"/>
                    <a:gd name="T10" fmla="*/ 0 60000 65536"/>
                    <a:gd name="T11" fmla="*/ 0 60000 65536"/>
                    <a:gd name="T12" fmla="*/ 0 60000 65536"/>
                    <a:gd name="T13" fmla="*/ 0 60000 65536"/>
                    <a:gd name="T14" fmla="*/ 0 60000 65536"/>
                    <a:gd name="T15" fmla="*/ 0 w 28"/>
                    <a:gd name="T16" fmla="*/ 0 h 30"/>
                    <a:gd name="T17" fmla="*/ 28 w 28"/>
                    <a:gd name="T18" fmla="*/ 30 h 30"/>
                  </a:gdLst>
                  <a:ahLst/>
                  <a:cxnLst>
                    <a:cxn ang="T10">
                      <a:pos x="T0" y="T1"/>
                    </a:cxn>
                    <a:cxn ang="T11">
                      <a:pos x="T2" y="T3"/>
                    </a:cxn>
                    <a:cxn ang="T12">
                      <a:pos x="T4" y="T5"/>
                    </a:cxn>
                    <a:cxn ang="T13">
                      <a:pos x="T6" y="T7"/>
                    </a:cxn>
                    <a:cxn ang="T14">
                      <a:pos x="T8" y="T9"/>
                    </a:cxn>
                  </a:cxnLst>
                  <a:rect l="T15" t="T16" r="T17" b="T18"/>
                  <a:pathLst>
                    <a:path w="28" h="30">
                      <a:moveTo>
                        <a:pt x="28" y="16"/>
                      </a:moveTo>
                      <a:lnTo>
                        <a:pt x="3" y="30"/>
                      </a:lnTo>
                      <a:lnTo>
                        <a:pt x="0" y="10"/>
                      </a:lnTo>
                      <a:lnTo>
                        <a:pt x="24" y="0"/>
                      </a:lnTo>
                      <a:lnTo>
                        <a:pt x="28" y="16"/>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2" name="Freeform 176"/>
                <p:cNvSpPr>
                  <a:spLocks/>
                </p:cNvSpPr>
                <p:nvPr/>
              </p:nvSpPr>
              <p:spPr bwMode="auto">
                <a:xfrm>
                  <a:off x="2585" y="2370"/>
                  <a:ext cx="15" cy="18"/>
                </a:xfrm>
                <a:custGeom>
                  <a:avLst/>
                  <a:gdLst>
                    <a:gd name="T0" fmla="*/ 0 w 15"/>
                    <a:gd name="T1" fmla="*/ 10 h 18"/>
                    <a:gd name="T2" fmla="*/ 15 w 15"/>
                    <a:gd name="T3" fmla="*/ 18 h 18"/>
                    <a:gd name="T4" fmla="*/ 11 w 15"/>
                    <a:gd name="T5" fmla="*/ 5 h 18"/>
                    <a:gd name="T6" fmla="*/ 0 w 15"/>
                    <a:gd name="T7" fmla="*/ 0 h 18"/>
                    <a:gd name="T8" fmla="*/ 0 w 15"/>
                    <a:gd name="T9" fmla="*/ 1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0" y="10"/>
                      </a:moveTo>
                      <a:lnTo>
                        <a:pt x="15" y="18"/>
                      </a:lnTo>
                      <a:lnTo>
                        <a:pt x="11" y="5"/>
                      </a:lnTo>
                      <a:lnTo>
                        <a:pt x="0" y="0"/>
                      </a:lnTo>
                      <a:lnTo>
                        <a:pt x="0"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3" name="Freeform 177"/>
                <p:cNvSpPr>
                  <a:spLocks/>
                </p:cNvSpPr>
                <p:nvPr/>
              </p:nvSpPr>
              <p:spPr bwMode="auto">
                <a:xfrm>
                  <a:off x="2604" y="2372"/>
                  <a:ext cx="49" cy="28"/>
                </a:xfrm>
                <a:custGeom>
                  <a:avLst/>
                  <a:gdLst>
                    <a:gd name="T0" fmla="*/ 49 w 49"/>
                    <a:gd name="T1" fmla="*/ 16 h 28"/>
                    <a:gd name="T2" fmla="*/ 23 w 49"/>
                    <a:gd name="T3" fmla="*/ 28 h 28"/>
                    <a:gd name="T4" fmla="*/ 0 w 49"/>
                    <a:gd name="T5" fmla="*/ 14 h 28"/>
                    <a:gd name="T6" fmla="*/ 30 w 49"/>
                    <a:gd name="T7" fmla="*/ 0 h 28"/>
                    <a:gd name="T8" fmla="*/ 49 w 49"/>
                    <a:gd name="T9" fmla="*/ 16 h 28"/>
                    <a:gd name="T10" fmla="*/ 0 60000 65536"/>
                    <a:gd name="T11" fmla="*/ 0 60000 65536"/>
                    <a:gd name="T12" fmla="*/ 0 60000 65536"/>
                    <a:gd name="T13" fmla="*/ 0 60000 65536"/>
                    <a:gd name="T14" fmla="*/ 0 60000 65536"/>
                    <a:gd name="T15" fmla="*/ 0 w 49"/>
                    <a:gd name="T16" fmla="*/ 0 h 28"/>
                    <a:gd name="T17" fmla="*/ 49 w 49"/>
                    <a:gd name="T18" fmla="*/ 28 h 28"/>
                  </a:gdLst>
                  <a:ahLst/>
                  <a:cxnLst>
                    <a:cxn ang="T10">
                      <a:pos x="T0" y="T1"/>
                    </a:cxn>
                    <a:cxn ang="T11">
                      <a:pos x="T2" y="T3"/>
                    </a:cxn>
                    <a:cxn ang="T12">
                      <a:pos x="T4" y="T5"/>
                    </a:cxn>
                    <a:cxn ang="T13">
                      <a:pos x="T6" y="T7"/>
                    </a:cxn>
                    <a:cxn ang="T14">
                      <a:pos x="T8" y="T9"/>
                    </a:cxn>
                  </a:cxnLst>
                  <a:rect l="T15" t="T16" r="T17" b="T18"/>
                  <a:pathLst>
                    <a:path w="49" h="28">
                      <a:moveTo>
                        <a:pt x="49" y="16"/>
                      </a:moveTo>
                      <a:lnTo>
                        <a:pt x="23" y="28"/>
                      </a:lnTo>
                      <a:lnTo>
                        <a:pt x="0" y="14"/>
                      </a:lnTo>
                      <a:lnTo>
                        <a:pt x="30" y="0"/>
                      </a:lnTo>
                      <a:lnTo>
                        <a:pt x="49" y="16"/>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4" name="Freeform 178"/>
                <p:cNvSpPr>
                  <a:spLocks/>
                </p:cNvSpPr>
                <p:nvPr/>
              </p:nvSpPr>
              <p:spPr bwMode="auto">
                <a:xfrm>
                  <a:off x="2598" y="2358"/>
                  <a:ext cx="37" cy="27"/>
                </a:xfrm>
                <a:custGeom>
                  <a:avLst/>
                  <a:gdLst>
                    <a:gd name="T0" fmla="*/ 37 w 37"/>
                    <a:gd name="T1" fmla="*/ 14 h 27"/>
                    <a:gd name="T2" fmla="*/ 6 w 37"/>
                    <a:gd name="T3" fmla="*/ 27 h 27"/>
                    <a:gd name="T4" fmla="*/ 0 w 37"/>
                    <a:gd name="T5" fmla="*/ 15 h 27"/>
                    <a:gd name="T6" fmla="*/ 29 w 37"/>
                    <a:gd name="T7" fmla="*/ 0 h 27"/>
                    <a:gd name="T8" fmla="*/ 37 w 37"/>
                    <a:gd name="T9" fmla="*/ 14 h 27"/>
                    <a:gd name="T10" fmla="*/ 0 60000 65536"/>
                    <a:gd name="T11" fmla="*/ 0 60000 65536"/>
                    <a:gd name="T12" fmla="*/ 0 60000 65536"/>
                    <a:gd name="T13" fmla="*/ 0 60000 65536"/>
                    <a:gd name="T14" fmla="*/ 0 60000 65536"/>
                    <a:gd name="T15" fmla="*/ 0 w 37"/>
                    <a:gd name="T16" fmla="*/ 0 h 27"/>
                    <a:gd name="T17" fmla="*/ 37 w 37"/>
                    <a:gd name="T18" fmla="*/ 27 h 27"/>
                  </a:gdLst>
                  <a:ahLst/>
                  <a:cxnLst>
                    <a:cxn ang="T10">
                      <a:pos x="T0" y="T1"/>
                    </a:cxn>
                    <a:cxn ang="T11">
                      <a:pos x="T2" y="T3"/>
                    </a:cxn>
                    <a:cxn ang="T12">
                      <a:pos x="T4" y="T5"/>
                    </a:cxn>
                    <a:cxn ang="T13">
                      <a:pos x="T6" y="T7"/>
                    </a:cxn>
                    <a:cxn ang="T14">
                      <a:pos x="T8" y="T9"/>
                    </a:cxn>
                  </a:cxnLst>
                  <a:rect l="T15" t="T16" r="T17" b="T18"/>
                  <a:pathLst>
                    <a:path w="37" h="27">
                      <a:moveTo>
                        <a:pt x="37" y="14"/>
                      </a:moveTo>
                      <a:lnTo>
                        <a:pt x="6" y="27"/>
                      </a:lnTo>
                      <a:lnTo>
                        <a:pt x="0" y="15"/>
                      </a:lnTo>
                      <a:lnTo>
                        <a:pt x="29" y="0"/>
                      </a:lnTo>
                      <a:lnTo>
                        <a:pt x="37" y="14"/>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5" name="Freeform 179"/>
                <p:cNvSpPr>
                  <a:spLocks/>
                </p:cNvSpPr>
                <p:nvPr/>
              </p:nvSpPr>
              <p:spPr bwMode="auto">
                <a:xfrm>
                  <a:off x="2521" y="2365"/>
                  <a:ext cx="14" cy="15"/>
                </a:xfrm>
                <a:custGeom>
                  <a:avLst/>
                  <a:gdLst>
                    <a:gd name="T0" fmla="*/ 2 w 14"/>
                    <a:gd name="T1" fmla="*/ 10 h 15"/>
                    <a:gd name="T2" fmla="*/ 1 w 14"/>
                    <a:gd name="T3" fmla="*/ 8 h 15"/>
                    <a:gd name="T4" fmla="*/ 0 w 14"/>
                    <a:gd name="T5" fmla="*/ 4 h 15"/>
                    <a:gd name="T6" fmla="*/ 1 w 14"/>
                    <a:gd name="T7" fmla="*/ 2 h 15"/>
                    <a:gd name="T8" fmla="*/ 1 w 14"/>
                    <a:gd name="T9" fmla="*/ 2 h 15"/>
                    <a:gd name="T10" fmla="*/ 2 w 14"/>
                    <a:gd name="T11" fmla="*/ 2 h 15"/>
                    <a:gd name="T12" fmla="*/ 4 w 14"/>
                    <a:gd name="T13" fmla="*/ 0 h 15"/>
                    <a:gd name="T14" fmla="*/ 7 w 14"/>
                    <a:gd name="T15" fmla="*/ 2 h 15"/>
                    <a:gd name="T16" fmla="*/ 9 w 14"/>
                    <a:gd name="T17" fmla="*/ 3 h 15"/>
                    <a:gd name="T18" fmla="*/ 12 w 14"/>
                    <a:gd name="T19" fmla="*/ 5 h 15"/>
                    <a:gd name="T20" fmla="*/ 14 w 14"/>
                    <a:gd name="T21" fmla="*/ 8 h 15"/>
                    <a:gd name="T22" fmla="*/ 14 w 14"/>
                    <a:gd name="T23" fmla="*/ 13 h 15"/>
                    <a:gd name="T24" fmla="*/ 14 w 14"/>
                    <a:gd name="T25" fmla="*/ 14 h 15"/>
                    <a:gd name="T26" fmla="*/ 13 w 14"/>
                    <a:gd name="T27" fmla="*/ 14 h 15"/>
                    <a:gd name="T28" fmla="*/ 12 w 14"/>
                    <a:gd name="T29" fmla="*/ 15 h 15"/>
                    <a:gd name="T30" fmla="*/ 9 w 14"/>
                    <a:gd name="T31" fmla="*/ 15 h 15"/>
                    <a:gd name="T32" fmla="*/ 7 w 14"/>
                    <a:gd name="T33" fmla="*/ 14 h 15"/>
                    <a:gd name="T34" fmla="*/ 4 w 14"/>
                    <a:gd name="T35" fmla="*/ 13 h 15"/>
                    <a:gd name="T36" fmla="*/ 2 w 14"/>
                    <a:gd name="T37" fmla="*/ 1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5"/>
                    <a:gd name="T59" fmla="*/ 14 w 14"/>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5">
                      <a:moveTo>
                        <a:pt x="2" y="10"/>
                      </a:moveTo>
                      <a:lnTo>
                        <a:pt x="1" y="8"/>
                      </a:lnTo>
                      <a:lnTo>
                        <a:pt x="0" y="4"/>
                      </a:lnTo>
                      <a:lnTo>
                        <a:pt x="1" y="2"/>
                      </a:lnTo>
                      <a:lnTo>
                        <a:pt x="2" y="2"/>
                      </a:lnTo>
                      <a:lnTo>
                        <a:pt x="4" y="0"/>
                      </a:lnTo>
                      <a:lnTo>
                        <a:pt x="7" y="2"/>
                      </a:lnTo>
                      <a:lnTo>
                        <a:pt x="9" y="3"/>
                      </a:lnTo>
                      <a:lnTo>
                        <a:pt x="12" y="5"/>
                      </a:lnTo>
                      <a:lnTo>
                        <a:pt x="14" y="8"/>
                      </a:lnTo>
                      <a:lnTo>
                        <a:pt x="14" y="13"/>
                      </a:lnTo>
                      <a:lnTo>
                        <a:pt x="14" y="14"/>
                      </a:lnTo>
                      <a:lnTo>
                        <a:pt x="13" y="14"/>
                      </a:lnTo>
                      <a:lnTo>
                        <a:pt x="12" y="15"/>
                      </a:lnTo>
                      <a:lnTo>
                        <a:pt x="9" y="15"/>
                      </a:lnTo>
                      <a:lnTo>
                        <a:pt x="7" y="14"/>
                      </a:lnTo>
                      <a:lnTo>
                        <a:pt x="4" y="13"/>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6" name="Freeform 180"/>
                <p:cNvSpPr>
                  <a:spLocks/>
                </p:cNvSpPr>
                <p:nvPr/>
              </p:nvSpPr>
              <p:spPr bwMode="auto">
                <a:xfrm>
                  <a:off x="2538" y="2373"/>
                  <a:ext cx="13" cy="16"/>
                </a:xfrm>
                <a:custGeom>
                  <a:avLst/>
                  <a:gdLst>
                    <a:gd name="T0" fmla="*/ 2 w 13"/>
                    <a:gd name="T1" fmla="*/ 10 h 16"/>
                    <a:gd name="T2" fmla="*/ 0 w 13"/>
                    <a:gd name="T3" fmla="*/ 7 h 16"/>
                    <a:gd name="T4" fmla="*/ 0 w 13"/>
                    <a:gd name="T5" fmla="*/ 5 h 16"/>
                    <a:gd name="T6" fmla="*/ 0 w 13"/>
                    <a:gd name="T7" fmla="*/ 2 h 16"/>
                    <a:gd name="T8" fmla="*/ 1 w 13"/>
                    <a:gd name="T9" fmla="*/ 1 h 16"/>
                    <a:gd name="T10" fmla="*/ 2 w 13"/>
                    <a:gd name="T11" fmla="*/ 1 h 16"/>
                    <a:gd name="T12" fmla="*/ 4 w 13"/>
                    <a:gd name="T13" fmla="*/ 0 h 16"/>
                    <a:gd name="T14" fmla="*/ 6 w 13"/>
                    <a:gd name="T15" fmla="*/ 1 h 16"/>
                    <a:gd name="T16" fmla="*/ 9 w 13"/>
                    <a:gd name="T17" fmla="*/ 2 h 16"/>
                    <a:gd name="T18" fmla="*/ 10 w 13"/>
                    <a:gd name="T19" fmla="*/ 5 h 16"/>
                    <a:gd name="T20" fmla="*/ 12 w 13"/>
                    <a:gd name="T21" fmla="*/ 9 h 16"/>
                    <a:gd name="T22" fmla="*/ 13 w 13"/>
                    <a:gd name="T23" fmla="*/ 11 h 16"/>
                    <a:gd name="T24" fmla="*/ 12 w 13"/>
                    <a:gd name="T25" fmla="*/ 15 h 16"/>
                    <a:gd name="T26" fmla="*/ 12 w 13"/>
                    <a:gd name="T27" fmla="*/ 15 h 16"/>
                    <a:gd name="T28" fmla="*/ 10 w 13"/>
                    <a:gd name="T29" fmla="*/ 16 h 16"/>
                    <a:gd name="T30" fmla="*/ 9 w 13"/>
                    <a:gd name="T31" fmla="*/ 16 h 16"/>
                    <a:gd name="T32" fmla="*/ 6 w 13"/>
                    <a:gd name="T33" fmla="*/ 15 h 16"/>
                    <a:gd name="T34" fmla="*/ 4 w 13"/>
                    <a:gd name="T35" fmla="*/ 13 h 16"/>
                    <a:gd name="T36" fmla="*/ 2 w 13"/>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6"/>
                    <a:gd name="T59" fmla="*/ 13 w 13"/>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6">
                      <a:moveTo>
                        <a:pt x="2" y="10"/>
                      </a:moveTo>
                      <a:lnTo>
                        <a:pt x="0" y="7"/>
                      </a:lnTo>
                      <a:lnTo>
                        <a:pt x="0" y="5"/>
                      </a:lnTo>
                      <a:lnTo>
                        <a:pt x="0" y="2"/>
                      </a:lnTo>
                      <a:lnTo>
                        <a:pt x="1" y="1"/>
                      </a:lnTo>
                      <a:lnTo>
                        <a:pt x="2" y="1"/>
                      </a:lnTo>
                      <a:lnTo>
                        <a:pt x="4" y="0"/>
                      </a:lnTo>
                      <a:lnTo>
                        <a:pt x="6" y="1"/>
                      </a:lnTo>
                      <a:lnTo>
                        <a:pt x="9" y="2"/>
                      </a:lnTo>
                      <a:lnTo>
                        <a:pt x="10" y="5"/>
                      </a:lnTo>
                      <a:lnTo>
                        <a:pt x="12" y="9"/>
                      </a:lnTo>
                      <a:lnTo>
                        <a:pt x="13" y="11"/>
                      </a:lnTo>
                      <a:lnTo>
                        <a:pt x="12" y="15"/>
                      </a:lnTo>
                      <a:lnTo>
                        <a:pt x="10" y="16"/>
                      </a:lnTo>
                      <a:lnTo>
                        <a:pt x="9" y="16"/>
                      </a:lnTo>
                      <a:lnTo>
                        <a:pt x="6" y="15"/>
                      </a:lnTo>
                      <a:lnTo>
                        <a:pt x="4" y="13"/>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7" name="Freeform 181"/>
                <p:cNvSpPr>
                  <a:spLocks/>
                </p:cNvSpPr>
                <p:nvPr/>
              </p:nvSpPr>
              <p:spPr bwMode="auto">
                <a:xfrm>
                  <a:off x="2607" y="2401"/>
                  <a:ext cx="14" cy="16"/>
                </a:xfrm>
                <a:custGeom>
                  <a:avLst/>
                  <a:gdLst>
                    <a:gd name="T0" fmla="*/ 2 w 14"/>
                    <a:gd name="T1" fmla="*/ 10 h 16"/>
                    <a:gd name="T2" fmla="*/ 0 w 14"/>
                    <a:gd name="T3" fmla="*/ 8 h 16"/>
                    <a:gd name="T4" fmla="*/ 0 w 14"/>
                    <a:gd name="T5" fmla="*/ 5 h 16"/>
                    <a:gd name="T6" fmla="*/ 0 w 14"/>
                    <a:gd name="T7" fmla="*/ 3 h 16"/>
                    <a:gd name="T8" fmla="*/ 1 w 14"/>
                    <a:gd name="T9" fmla="*/ 2 h 16"/>
                    <a:gd name="T10" fmla="*/ 2 w 14"/>
                    <a:gd name="T11" fmla="*/ 2 h 16"/>
                    <a:gd name="T12" fmla="*/ 4 w 14"/>
                    <a:gd name="T13" fmla="*/ 0 h 16"/>
                    <a:gd name="T14" fmla="*/ 6 w 14"/>
                    <a:gd name="T15" fmla="*/ 2 h 16"/>
                    <a:gd name="T16" fmla="*/ 9 w 14"/>
                    <a:gd name="T17" fmla="*/ 3 h 16"/>
                    <a:gd name="T18" fmla="*/ 11 w 14"/>
                    <a:gd name="T19" fmla="*/ 5 h 16"/>
                    <a:gd name="T20" fmla="*/ 13 w 14"/>
                    <a:gd name="T21" fmla="*/ 9 h 16"/>
                    <a:gd name="T22" fmla="*/ 14 w 14"/>
                    <a:gd name="T23" fmla="*/ 11 h 16"/>
                    <a:gd name="T24" fmla="*/ 13 w 14"/>
                    <a:gd name="T25" fmla="*/ 15 h 16"/>
                    <a:gd name="T26" fmla="*/ 13 w 14"/>
                    <a:gd name="T27" fmla="*/ 15 h 16"/>
                    <a:gd name="T28" fmla="*/ 11 w 14"/>
                    <a:gd name="T29" fmla="*/ 16 h 16"/>
                    <a:gd name="T30" fmla="*/ 9 w 14"/>
                    <a:gd name="T31" fmla="*/ 16 h 16"/>
                    <a:gd name="T32" fmla="*/ 6 w 14"/>
                    <a:gd name="T33" fmla="*/ 15 h 16"/>
                    <a:gd name="T34" fmla="*/ 4 w 14"/>
                    <a:gd name="T35" fmla="*/ 14 h 16"/>
                    <a:gd name="T36" fmla="*/ 2 w 14"/>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6"/>
                    <a:gd name="T59" fmla="*/ 14 w 14"/>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6">
                      <a:moveTo>
                        <a:pt x="2" y="10"/>
                      </a:moveTo>
                      <a:lnTo>
                        <a:pt x="0" y="8"/>
                      </a:lnTo>
                      <a:lnTo>
                        <a:pt x="0" y="5"/>
                      </a:lnTo>
                      <a:lnTo>
                        <a:pt x="0" y="3"/>
                      </a:lnTo>
                      <a:lnTo>
                        <a:pt x="1" y="2"/>
                      </a:lnTo>
                      <a:lnTo>
                        <a:pt x="2" y="2"/>
                      </a:lnTo>
                      <a:lnTo>
                        <a:pt x="4" y="0"/>
                      </a:lnTo>
                      <a:lnTo>
                        <a:pt x="6" y="2"/>
                      </a:lnTo>
                      <a:lnTo>
                        <a:pt x="9" y="3"/>
                      </a:lnTo>
                      <a:lnTo>
                        <a:pt x="11" y="5"/>
                      </a:lnTo>
                      <a:lnTo>
                        <a:pt x="13" y="9"/>
                      </a:lnTo>
                      <a:lnTo>
                        <a:pt x="14" y="11"/>
                      </a:lnTo>
                      <a:lnTo>
                        <a:pt x="13" y="15"/>
                      </a:lnTo>
                      <a:lnTo>
                        <a:pt x="11" y="16"/>
                      </a:lnTo>
                      <a:lnTo>
                        <a:pt x="9" y="16"/>
                      </a:lnTo>
                      <a:lnTo>
                        <a:pt x="6" y="15"/>
                      </a:lnTo>
                      <a:lnTo>
                        <a:pt x="4" y="14"/>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sp>
            <p:nvSpPr>
              <p:cNvPr id="26" name="Line 182"/>
              <p:cNvSpPr>
                <a:spLocks noChangeShapeType="1"/>
              </p:cNvSpPr>
              <p:nvPr/>
            </p:nvSpPr>
            <p:spPr bwMode="auto">
              <a:xfrm flipH="1">
                <a:off x="5165725" y="2651125"/>
                <a:ext cx="1588" cy="1492250"/>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 name="Line 183"/>
              <p:cNvSpPr>
                <a:spLocks noChangeShapeType="1"/>
              </p:cNvSpPr>
              <p:nvPr/>
            </p:nvSpPr>
            <p:spPr bwMode="auto">
              <a:xfrm>
                <a:off x="5707063" y="2651125"/>
                <a:ext cx="1587" cy="1819275"/>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8" name="Line 184"/>
              <p:cNvSpPr>
                <a:spLocks noChangeShapeType="1"/>
              </p:cNvSpPr>
              <p:nvPr/>
            </p:nvSpPr>
            <p:spPr bwMode="auto">
              <a:xfrm>
                <a:off x="3422650" y="3833813"/>
                <a:ext cx="3322638" cy="1587"/>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 name="Line 185"/>
              <p:cNvSpPr>
                <a:spLocks noChangeShapeType="1"/>
              </p:cNvSpPr>
              <p:nvPr/>
            </p:nvSpPr>
            <p:spPr bwMode="auto">
              <a:xfrm>
                <a:off x="3411538" y="3540125"/>
                <a:ext cx="2743200" cy="1588"/>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nvGrpSpPr>
              <p:cNvPr id="25" name="Group 186"/>
              <p:cNvGrpSpPr>
                <a:grpSpLocks/>
              </p:cNvGrpSpPr>
              <p:nvPr/>
            </p:nvGrpSpPr>
            <p:grpSpPr bwMode="auto">
              <a:xfrm>
                <a:off x="3698883" y="3163908"/>
                <a:ext cx="485776" cy="600078"/>
                <a:chOff x="2330" y="2456"/>
                <a:chExt cx="306" cy="378"/>
              </a:xfrm>
            </p:grpSpPr>
            <p:sp>
              <p:nvSpPr>
                <p:cNvPr id="1235" name="Freeform 187"/>
                <p:cNvSpPr>
                  <a:spLocks/>
                </p:cNvSpPr>
                <p:nvPr/>
              </p:nvSpPr>
              <p:spPr bwMode="auto">
                <a:xfrm>
                  <a:off x="2498" y="2456"/>
                  <a:ext cx="47" cy="192"/>
                </a:xfrm>
                <a:custGeom>
                  <a:avLst/>
                  <a:gdLst>
                    <a:gd name="T0" fmla="*/ 0 w 47"/>
                    <a:gd name="T1" fmla="*/ 183 h 192"/>
                    <a:gd name="T2" fmla="*/ 11 w 47"/>
                    <a:gd name="T3" fmla="*/ 1 h 192"/>
                    <a:gd name="T4" fmla="*/ 21 w 47"/>
                    <a:gd name="T5" fmla="*/ 0 h 192"/>
                    <a:gd name="T6" fmla="*/ 31 w 47"/>
                    <a:gd name="T7" fmla="*/ 1 h 192"/>
                    <a:gd name="T8" fmla="*/ 47 w 47"/>
                    <a:gd name="T9" fmla="*/ 183 h 192"/>
                    <a:gd name="T10" fmla="*/ 45 w 47"/>
                    <a:gd name="T11" fmla="*/ 185 h 192"/>
                    <a:gd name="T12" fmla="*/ 43 w 47"/>
                    <a:gd name="T13" fmla="*/ 186 h 192"/>
                    <a:gd name="T14" fmla="*/ 40 w 47"/>
                    <a:gd name="T15" fmla="*/ 187 h 192"/>
                    <a:gd name="T16" fmla="*/ 37 w 47"/>
                    <a:gd name="T17" fmla="*/ 190 h 192"/>
                    <a:gd name="T18" fmla="*/ 32 w 47"/>
                    <a:gd name="T19" fmla="*/ 191 h 192"/>
                    <a:gd name="T20" fmla="*/ 27 w 47"/>
                    <a:gd name="T21" fmla="*/ 192 h 192"/>
                    <a:gd name="T22" fmla="*/ 24 w 47"/>
                    <a:gd name="T23" fmla="*/ 192 h 192"/>
                    <a:gd name="T24" fmla="*/ 22 w 47"/>
                    <a:gd name="T25" fmla="*/ 192 h 192"/>
                    <a:gd name="T26" fmla="*/ 19 w 47"/>
                    <a:gd name="T27" fmla="*/ 192 h 192"/>
                    <a:gd name="T28" fmla="*/ 15 w 47"/>
                    <a:gd name="T29" fmla="*/ 192 h 192"/>
                    <a:gd name="T30" fmla="*/ 13 w 47"/>
                    <a:gd name="T31" fmla="*/ 191 h 192"/>
                    <a:gd name="T32" fmla="*/ 11 w 47"/>
                    <a:gd name="T33" fmla="*/ 191 h 192"/>
                    <a:gd name="T34" fmla="*/ 8 w 47"/>
                    <a:gd name="T35" fmla="*/ 191 h 192"/>
                    <a:gd name="T36" fmla="*/ 7 w 47"/>
                    <a:gd name="T37" fmla="*/ 190 h 192"/>
                    <a:gd name="T38" fmla="*/ 4 w 47"/>
                    <a:gd name="T39" fmla="*/ 187 h 192"/>
                    <a:gd name="T40" fmla="*/ 2 w 47"/>
                    <a:gd name="T41" fmla="*/ 186 h 192"/>
                    <a:gd name="T42" fmla="*/ 1 w 47"/>
                    <a:gd name="T43" fmla="*/ 185 h 192"/>
                    <a:gd name="T44" fmla="*/ 0 w 47"/>
                    <a:gd name="T45" fmla="*/ 184 h 192"/>
                    <a:gd name="T46" fmla="*/ 0 w 47"/>
                    <a:gd name="T47" fmla="*/ 183 h 1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2"/>
                    <a:gd name="T74" fmla="*/ 47 w 47"/>
                    <a:gd name="T75" fmla="*/ 192 h 19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2">
                      <a:moveTo>
                        <a:pt x="0" y="183"/>
                      </a:moveTo>
                      <a:lnTo>
                        <a:pt x="11" y="1"/>
                      </a:lnTo>
                      <a:lnTo>
                        <a:pt x="21" y="0"/>
                      </a:lnTo>
                      <a:lnTo>
                        <a:pt x="31" y="1"/>
                      </a:lnTo>
                      <a:lnTo>
                        <a:pt x="47" y="183"/>
                      </a:lnTo>
                      <a:lnTo>
                        <a:pt x="45" y="185"/>
                      </a:lnTo>
                      <a:lnTo>
                        <a:pt x="43" y="186"/>
                      </a:lnTo>
                      <a:lnTo>
                        <a:pt x="40" y="187"/>
                      </a:lnTo>
                      <a:lnTo>
                        <a:pt x="37" y="190"/>
                      </a:lnTo>
                      <a:lnTo>
                        <a:pt x="32" y="191"/>
                      </a:lnTo>
                      <a:lnTo>
                        <a:pt x="27" y="192"/>
                      </a:lnTo>
                      <a:lnTo>
                        <a:pt x="24" y="192"/>
                      </a:lnTo>
                      <a:lnTo>
                        <a:pt x="22" y="192"/>
                      </a:lnTo>
                      <a:lnTo>
                        <a:pt x="19" y="192"/>
                      </a:lnTo>
                      <a:lnTo>
                        <a:pt x="15" y="192"/>
                      </a:lnTo>
                      <a:lnTo>
                        <a:pt x="13" y="191"/>
                      </a:lnTo>
                      <a:lnTo>
                        <a:pt x="11" y="191"/>
                      </a:lnTo>
                      <a:lnTo>
                        <a:pt x="8" y="191"/>
                      </a:lnTo>
                      <a:lnTo>
                        <a:pt x="7" y="190"/>
                      </a:lnTo>
                      <a:lnTo>
                        <a:pt x="4" y="187"/>
                      </a:lnTo>
                      <a:lnTo>
                        <a:pt x="2" y="186"/>
                      </a:lnTo>
                      <a:lnTo>
                        <a:pt x="1" y="185"/>
                      </a:lnTo>
                      <a:lnTo>
                        <a:pt x="0"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6" name="Freeform 188"/>
                <p:cNvSpPr>
                  <a:spLocks/>
                </p:cNvSpPr>
                <p:nvPr/>
              </p:nvSpPr>
              <p:spPr bwMode="auto">
                <a:xfrm>
                  <a:off x="2542" y="2479"/>
                  <a:ext cx="47" cy="193"/>
                </a:xfrm>
                <a:custGeom>
                  <a:avLst/>
                  <a:gdLst>
                    <a:gd name="T0" fmla="*/ 0 w 47"/>
                    <a:gd name="T1" fmla="*/ 183 h 193"/>
                    <a:gd name="T2" fmla="*/ 11 w 47"/>
                    <a:gd name="T3" fmla="*/ 1 h 193"/>
                    <a:gd name="T4" fmla="*/ 21 w 47"/>
                    <a:gd name="T5" fmla="*/ 0 h 193"/>
                    <a:gd name="T6" fmla="*/ 30 w 47"/>
                    <a:gd name="T7" fmla="*/ 1 h 193"/>
                    <a:gd name="T8" fmla="*/ 47 w 47"/>
                    <a:gd name="T9" fmla="*/ 183 h 193"/>
                    <a:gd name="T10" fmla="*/ 45 w 47"/>
                    <a:gd name="T11" fmla="*/ 185 h 193"/>
                    <a:gd name="T12" fmla="*/ 43 w 47"/>
                    <a:gd name="T13" fmla="*/ 187 h 193"/>
                    <a:gd name="T14" fmla="*/ 40 w 47"/>
                    <a:gd name="T15" fmla="*/ 188 h 193"/>
                    <a:gd name="T16" fmla="*/ 37 w 47"/>
                    <a:gd name="T17" fmla="*/ 190 h 193"/>
                    <a:gd name="T18" fmla="*/ 32 w 47"/>
                    <a:gd name="T19" fmla="*/ 192 h 193"/>
                    <a:gd name="T20" fmla="*/ 27 w 47"/>
                    <a:gd name="T21" fmla="*/ 193 h 193"/>
                    <a:gd name="T22" fmla="*/ 25 w 47"/>
                    <a:gd name="T23" fmla="*/ 193 h 193"/>
                    <a:gd name="T24" fmla="*/ 22 w 47"/>
                    <a:gd name="T25" fmla="*/ 193 h 193"/>
                    <a:gd name="T26" fmla="*/ 19 w 47"/>
                    <a:gd name="T27" fmla="*/ 193 h 193"/>
                    <a:gd name="T28" fmla="*/ 16 w 47"/>
                    <a:gd name="T29" fmla="*/ 193 h 193"/>
                    <a:gd name="T30" fmla="*/ 13 w 47"/>
                    <a:gd name="T31" fmla="*/ 193 h 193"/>
                    <a:gd name="T32" fmla="*/ 11 w 47"/>
                    <a:gd name="T33" fmla="*/ 192 h 193"/>
                    <a:gd name="T34" fmla="*/ 9 w 47"/>
                    <a:gd name="T35" fmla="*/ 190 h 193"/>
                    <a:gd name="T36" fmla="*/ 6 w 47"/>
                    <a:gd name="T37" fmla="*/ 190 h 193"/>
                    <a:gd name="T38" fmla="*/ 5 w 47"/>
                    <a:gd name="T39" fmla="*/ 188 h 193"/>
                    <a:gd name="T40" fmla="*/ 2 w 47"/>
                    <a:gd name="T41" fmla="*/ 187 h 193"/>
                    <a:gd name="T42" fmla="*/ 1 w 47"/>
                    <a:gd name="T43" fmla="*/ 185 h 193"/>
                    <a:gd name="T44" fmla="*/ 0 w 47"/>
                    <a:gd name="T45" fmla="*/ 184 h 193"/>
                    <a:gd name="T46" fmla="*/ 0 w 47"/>
                    <a:gd name="T47" fmla="*/ 183 h 1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3"/>
                    <a:gd name="T74" fmla="*/ 47 w 47"/>
                    <a:gd name="T75" fmla="*/ 193 h 1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3">
                      <a:moveTo>
                        <a:pt x="0" y="183"/>
                      </a:moveTo>
                      <a:lnTo>
                        <a:pt x="11" y="1"/>
                      </a:lnTo>
                      <a:lnTo>
                        <a:pt x="21" y="0"/>
                      </a:lnTo>
                      <a:lnTo>
                        <a:pt x="30" y="1"/>
                      </a:lnTo>
                      <a:lnTo>
                        <a:pt x="47" y="183"/>
                      </a:lnTo>
                      <a:lnTo>
                        <a:pt x="45" y="185"/>
                      </a:lnTo>
                      <a:lnTo>
                        <a:pt x="43" y="187"/>
                      </a:lnTo>
                      <a:lnTo>
                        <a:pt x="40" y="188"/>
                      </a:lnTo>
                      <a:lnTo>
                        <a:pt x="37" y="190"/>
                      </a:lnTo>
                      <a:lnTo>
                        <a:pt x="32" y="192"/>
                      </a:lnTo>
                      <a:lnTo>
                        <a:pt x="27" y="193"/>
                      </a:lnTo>
                      <a:lnTo>
                        <a:pt x="25" y="193"/>
                      </a:lnTo>
                      <a:lnTo>
                        <a:pt x="22" y="193"/>
                      </a:lnTo>
                      <a:lnTo>
                        <a:pt x="19" y="193"/>
                      </a:lnTo>
                      <a:lnTo>
                        <a:pt x="16" y="193"/>
                      </a:lnTo>
                      <a:lnTo>
                        <a:pt x="13" y="193"/>
                      </a:lnTo>
                      <a:lnTo>
                        <a:pt x="11" y="192"/>
                      </a:lnTo>
                      <a:lnTo>
                        <a:pt x="9" y="190"/>
                      </a:lnTo>
                      <a:lnTo>
                        <a:pt x="6" y="190"/>
                      </a:lnTo>
                      <a:lnTo>
                        <a:pt x="5" y="188"/>
                      </a:lnTo>
                      <a:lnTo>
                        <a:pt x="2" y="187"/>
                      </a:lnTo>
                      <a:lnTo>
                        <a:pt x="1" y="185"/>
                      </a:lnTo>
                      <a:lnTo>
                        <a:pt x="0"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7" name="Freeform 189"/>
                <p:cNvSpPr>
                  <a:spLocks/>
                </p:cNvSpPr>
                <p:nvPr/>
              </p:nvSpPr>
              <p:spPr bwMode="auto">
                <a:xfrm>
                  <a:off x="2519" y="2456"/>
                  <a:ext cx="25" cy="192"/>
                </a:xfrm>
                <a:custGeom>
                  <a:avLst/>
                  <a:gdLst>
                    <a:gd name="T0" fmla="*/ 5 w 25"/>
                    <a:gd name="T1" fmla="*/ 192 h 192"/>
                    <a:gd name="T2" fmla="*/ 8 w 25"/>
                    <a:gd name="T3" fmla="*/ 192 h 192"/>
                    <a:gd name="T4" fmla="*/ 10 w 25"/>
                    <a:gd name="T5" fmla="*/ 192 h 192"/>
                    <a:gd name="T6" fmla="*/ 13 w 25"/>
                    <a:gd name="T7" fmla="*/ 191 h 192"/>
                    <a:gd name="T8" fmla="*/ 15 w 25"/>
                    <a:gd name="T9" fmla="*/ 191 h 192"/>
                    <a:gd name="T10" fmla="*/ 18 w 25"/>
                    <a:gd name="T11" fmla="*/ 190 h 192"/>
                    <a:gd name="T12" fmla="*/ 20 w 25"/>
                    <a:gd name="T13" fmla="*/ 189 h 192"/>
                    <a:gd name="T14" fmla="*/ 21 w 25"/>
                    <a:gd name="T15" fmla="*/ 187 h 192"/>
                    <a:gd name="T16" fmla="*/ 23 w 25"/>
                    <a:gd name="T17" fmla="*/ 186 h 192"/>
                    <a:gd name="T18" fmla="*/ 24 w 25"/>
                    <a:gd name="T19" fmla="*/ 185 h 192"/>
                    <a:gd name="T20" fmla="*/ 25 w 25"/>
                    <a:gd name="T21" fmla="*/ 183 h 192"/>
                    <a:gd name="T22" fmla="*/ 9 w 25"/>
                    <a:gd name="T23" fmla="*/ 1 h 192"/>
                    <a:gd name="T24" fmla="*/ 0 w 25"/>
                    <a:gd name="T25" fmla="*/ 0 h 192"/>
                    <a:gd name="T26" fmla="*/ 0 w 25"/>
                    <a:gd name="T27" fmla="*/ 192 h 192"/>
                    <a:gd name="T28" fmla="*/ 5 w 25"/>
                    <a:gd name="T29" fmla="*/ 192 h 1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92"/>
                    <a:gd name="T47" fmla="*/ 25 w 25"/>
                    <a:gd name="T48" fmla="*/ 192 h 19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92">
                      <a:moveTo>
                        <a:pt x="5" y="192"/>
                      </a:moveTo>
                      <a:lnTo>
                        <a:pt x="8" y="192"/>
                      </a:lnTo>
                      <a:lnTo>
                        <a:pt x="10" y="192"/>
                      </a:lnTo>
                      <a:lnTo>
                        <a:pt x="13" y="191"/>
                      </a:lnTo>
                      <a:lnTo>
                        <a:pt x="15" y="191"/>
                      </a:lnTo>
                      <a:lnTo>
                        <a:pt x="18" y="190"/>
                      </a:lnTo>
                      <a:lnTo>
                        <a:pt x="20" y="189"/>
                      </a:lnTo>
                      <a:lnTo>
                        <a:pt x="21" y="187"/>
                      </a:lnTo>
                      <a:lnTo>
                        <a:pt x="23" y="186"/>
                      </a:lnTo>
                      <a:lnTo>
                        <a:pt x="24" y="185"/>
                      </a:lnTo>
                      <a:lnTo>
                        <a:pt x="25" y="183"/>
                      </a:lnTo>
                      <a:lnTo>
                        <a:pt x="9" y="1"/>
                      </a:lnTo>
                      <a:lnTo>
                        <a:pt x="0" y="0"/>
                      </a:lnTo>
                      <a:lnTo>
                        <a:pt x="0" y="192"/>
                      </a:lnTo>
                      <a:lnTo>
                        <a:pt x="5" y="192"/>
                      </a:lnTo>
                      <a:close/>
                    </a:path>
                  </a:pathLst>
                </a:custGeom>
                <a:solidFill>
                  <a:srgbClr val="9966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8" name="Freeform 190"/>
                <p:cNvSpPr>
                  <a:spLocks/>
                </p:cNvSpPr>
                <p:nvPr/>
              </p:nvSpPr>
              <p:spPr bwMode="auto">
                <a:xfrm>
                  <a:off x="2497" y="2662"/>
                  <a:ext cx="139" cy="136"/>
                </a:xfrm>
                <a:custGeom>
                  <a:avLst/>
                  <a:gdLst>
                    <a:gd name="T0" fmla="*/ 139 w 139"/>
                    <a:gd name="T1" fmla="*/ 0 h 136"/>
                    <a:gd name="T2" fmla="*/ 0 w 139"/>
                    <a:gd name="T3" fmla="*/ 73 h 136"/>
                    <a:gd name="T4" fmla="*/ 0 w 139"/>
                    <a:gd name="T5" fmla="*/ 136 h 136"/>
                    <a:gd name="T6" fmla="*/ 139 w 139"/>
                    <a:gd name="T7" fmla="*/ 63 h 136"/>
                    <a:gd name="T8" fmla="*/ 139 w 139"/>
                    <a:gd name="T9" fmla="*/ 0 h 136"/>
                    <a:gd name="T10" fmla="*/ 0 60000 65536"/>
                    <a:gd name="T11" fmla="*/ 0 60000 65536"/>
                    <a:gd name="T12" fmla="*/ 0 60000 65536"/>
                    <a:gd name="T13" fmla="*/ 0 60000 65536"/>
                    <a:gd name="T14" fmla="*/ 0 60000 65536"/>
                    <a:gd name="T15" fmla="*/ 0 w 139"/>
                    <a:gd name="T16" fmla="*/ 0 h 136"/>
                    <a:gd name="T17" fmla="*/ 139 w 139"/>
                    <a:gd name="T18" fmla="*/ 136 h 136"/>
                  </a:gdLst>
                  <a:ahLst/>
                  <a:cxnLst>
                    <a:cxn ang="T10">
                      <a:pos x="T0" y="T1"/>
                    </a:cxn>
                    <a:cxn ang="T11">
                      <a:pos x="T2" y="T3"/>
                    </a:cxn>
                    <a:cxn ang="T12">
                      <a:pos x="T4" y="T5"/>
                    </a:cxn>
                    <a:cxn ang="T13">
                      <a:pos x="T6" y="T7"/>
                    </a:cxn>
                    <a:cxn ang="T14">
                      <a:pos x="T8" y="T9"/>
                    </a:cxn>
                  </a:cxnLst>
                  <a:rect l="T15" t="T16" r="T17" b="T18"/>
                  <a:pathLst>
                    <a:path w="139" h="136">
                      <a:moveTo>
                        <a:pt x="139" y="0"/>
                      </a:moveTo>
                      <a:lnTo>
                        <a:pt x="0" y="73"/>
                      </a:lnTo>
                      <a:lnTo>
                        <a:pt x="0" y="136"/>
                      </a:lnTo>
                      <a:lnTo>
                        <a:pt x="139" y="63"/>
                      </a:lnTo>
                      <a:lnTo>
                        <a:pt x="139" y="0"/>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9" name="Freeform 191"/>
                <p:cNvSpPr>
                  <a:spLocks/>
                </p:cNvSpPr>
                <p:nvPr/>
              </p:nvSpPr>
              <p:spPr bwMode="auto">
                <a:xfrm>
                  <a:off x="2330" y="2647"/>
                  <a:ext cx="167" cy="151"/>
                </a:xfrm>
                <a:custGeom>
                  <a:avLst/>
                  <a:gdLst>
                    <a:gd name="T0" fmla="*/ 0 w 167"/>
                    <a:gd name="T1" fmla="*/ 0 h 151"/>
                    <a:gd name="T2" fmla="*/ 167 w 167"/>
                    <a:gd name="T3" fmla="*/ 88 h 151"/>
                    <a:gd name="T4" fmla="*/ 167 w 167"/>
                    <a:gd name="T5" fmla="*/ 151 h 151"/>
                    <a:gd name="T6" fmla="*/ 0 w 167"/>
                    <a:gd name="T7" fmla="*/ 63 h 151"/>
                    <a:gd name="T8" fmla="*/ 0 w 167"/>
                    <a:gd name="T9" fmla="*/ 0 h 151"/>
                    <a:gd name="T10" fmla="*/ 0 60000 65536"/>
                    <a:gd name="T11" fmla="*/ 0 60000 65536"/>
                    <a:gd name="T12" fmla="*/ 0 60000 65536"/>
                    <a:gd name="T13" fmla="*/ 0 60000 65536"/>
                    <a:gd name="T14" fmla="*/ 0 60000 65536"/>
                    <a:gd name="T15" fmla="*/ 0 w 167"/>
                    <a:gd name="T16" fmla="*/ 0 h 151"/>
                    <a:gd name="T17" fmla="*/ 167 w 167"/>
                    <a:gd name="T18" fmla="*/ 151 h 151"/>
                  </a:gdLst>
                  <a:ahLst/>
                  <a:cxnLst>
                    <a:cxn ang="T10">
                      <a:pos x="T0" y="T1"/>
                    </a:cxn>
                    <a:cxn ang="T11">
                      <a:pos x="T2" y="T3"/>
                    </a:cxn>
                    <a:cxn ang="T12">
                      <a:pos x="T4" y="T5"/>
                    </a:cxn>
                    <a:cxn ang="T13">
                      <a:pos x="T6" y="T7"/>
                    </a:cxn>
                    <a:cxn ang="T14">
                      <a:pos x="T8" y="T9"/>
                    </a:cxn>
                  </a:cxnLst>
                  <a:rect l="T15" t="T16" r="T17" b="T18"/>
                  <a:pathLst>
                    <a:path w="167" h="151">
                      <a:moveTo>
                        <a:pt x="0" y="0"/>
                      </a:moveTo>
                      <a:lnTo>
                        <a:pt x="167" y="88"/>
                      </a:lnTo>
                      <a:lnTo>
                        <a:pt x="167" y="151"/>
                      </a:lnTo>
                      <a:lnTo>
                        <a:pt x="0" y="63"/>
                      </a:lnTo>
                      <a:lnTo>
                        <a:pt x="0" y="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0" name="Freeform 192"/>
                <p:cNvSpPr>
                  <a:spLocks/>
                </p:cNvSpPr>
                <p:nvPr/>
              </p:nvSpPr>
              <p:spPr bwMode="auto">
                <a:xfrm>
                  <a:off x="2330" y="2574"/>
                  <a:ext cx="306" cy="160"/>
                </a:xfrm>
                <a:custGeom>
                  <a:avLst/>
                  <a:gdLst>
                    <a:gd name="T0" fmla="*/ 306 w 306"/>
                    <a:gd name="T1" fmla="*/ 88 h 160"/>
                    <a:gd name="T2" fmla="*/ 167 w 306"/>
                    <a:gd name="T3" fmla="*/ 160 h 160"/>
                    <a:gd name="T4" fmla="*/ 0 w 306"/>
                    <a:gd name="T5" fmla="*/ 72 h 160"/>
                    <a:gd name="T6" fmla="*/ 138 w 306"/>
                    <a:gd name="T7" fmla="*/ 0 h 160"/>
                    <a:gd name="T8" fmla="*/ 306 w 306"/>
                    <a:gd name="T9" fmla="*/ 88 h 160"/>
                    <a:gd name="T10" fmla="*/ 0 60000 65536"/>
                    <a:gd name="T11" fmla="*/ 0 60000 65536"/>
                    <a:gd name="T12" fmla="*/ 0 60000 65536"/>
                    <a:gd name="T13" fmla="*/ 0 60000 65536"/>
                    <a:gd name="T14" fmla="*/ 0 60000 65536"/>
                    <a:gd name="T15" fmla="*/ 0 w 306"/>
                    <a:gd name="T16" fmla="*/ 0 h 160"/>
                    <a:gd name="T17" fmla="*/ 306 w 306"/>
                    <a:gd name="T18" fmla="*/ 160 h 160"/>
                  </a:gdLst>
                  <a:ahLst/>
                  <a:cxnLst>
                    <a:cxn ang="T10">
                      <a:pos x="T0" y="T1"/>
                    </a:cxn>
                    <a:cxn ang="T11">
                      <a:pos x="T2" y="T3"/>
                    </a:cxn>
                    <a:cxn ang="T12">
                      <a:pos x="T4" y="T5"/>
                    </a:cxn>
                    <a:cxn ang="T13">
                      <a:pos x="T6" y="T7"/>
                    </a:cxn>
                    <a:cxn ang="T14">
                      <a:pos x="T8" y="T9"/>
                    </a:cxn>
                  </a:cxnLst>
                  <a:rect l="T15" t="T16" r="T17" b="T18"/>
                  <a:pathLst>
                    <a:path w="306" h="160">
                      <a:moveTo>
                        <a:pt x="306" y="88"/>
                      </a:moveTo>
                      <a:lnTo>
                        <a:pt x="167" y="160"/>
                      </a:lnTo>
                      <a:lnTo>
                        <a:pt x="0" y="72"/>
                      </a:lnTo>
                      <a:lnTo>
                        <a:pt x="138" y="0"/>
                      </a:lnTo>
                      <a:lnTo>
                        <a:pt x="306" y="88"/>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1" name="Freeform 193"/>
                <p:cNvSpPr>
                  <a:spLocks/>
                </p:cNvSpPr>
                <p:nvPr/>
              </p:nvSpPr>
              <p:spPr bwMode="auto">
                <a:xfrm>
                  <a:off x="2392" y="2655"/>
                  <a:ext cx="44" cy="47"/>
                </a:xfrm>
                <a:custGeom>
                  <a:avLst/>
                  <a:gdLst>
                    <a:gd name="T0" fmla="*/ 44 w 44"/>
                    <a:gd name="T1" fmla="*/ 0 h 47"/>
                    <a:gd name="T2" fmla="*/ 44 w 44"/>
                    <a:gd name="T3" fmla="*/ 47 h 47"/>
                    <a:gd name="T4" fmla="*/ 0 w 44"/>
                    <a:gd name="T5" fmla="*/ 24 h 47"/>
                    <a:gd name="T6" fmla="*/ 44 w 44"/>
                    <a:gd name="T7" fmla="*/ 0 h 47"/>
                    <a:gd name="T8" fmla="*/ 0 60000 65536"/>
                    <a:gd name="T9" fmla="*/ 0 60000 65536"/>
                    <a:gd name="T10" fmla="*/ 0 60000 65536"/>
                    <a:gd name="T11" fmla="*/ 0 60000 65536"/>
                    <a:gd name="T12" fmla="*/ 0 w 44"/>
                    <a:gd name="T13" fmla="*/ 0 h 47"/>
                    <a:gd name="T14" fmla="*/ 44 w 44"/>
                    <a:gd name="T15" fmla="*/ 47 h 47"/>
                  </a:gdLst>
                  <a:ahLst/>
                  <a:cxnLst>
                    <a:cxn ang="T8">
                      <a:pos x="T0" y="T1"/>
                    </a:cxn>
                    <a:cxn ang="T9">
                      <a:pos x="T2" y="T3"/>
                    </a:cxn>
                    <a:cxn ang="T10">
                      <a:pos x="T4" y="T5"/>
                    </a:cxn>
                    <a:cxn ang="T11">
                      <a:pos x="T6" y="T7"/>
                    </a:cxn>
                  </a:cxnLst>
                  <a:rect l="T12" t="T13" r="T14" b="T15"/>
                  <a:pathLst>
                    <a:path w="44" h="47">
                      <a:moveTo>
                        <a:pt x="44" y="0"/>
                      </a:moveTo>
                      <a:lnTo>
                        <a:pt x="44" y="47"/>
                      </a:lnTo>
                      <a:lnTo>
                        <a:pt x="0" y="24"/>
                      </a:lnTo>
                      <a:lnTo>
                        <a:pt x="44"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2" name="Freeform 194"/>
                <p:cNvSpPr>
                  <a:spLocks/>
                </p:cNvSpPr>
                <p:nvPr/>
              </p:nvSpPr>
              <p:spPr bwMode="auto">
                <a:xfrm>
                  <a:off x="2507" y="2736"/>
                  <a:ext cx="24" cy="43"/>
                </a:xfrm>
                <a:custGeom>
                  <a:avLst/>
                  <a:gdLst>
                    <a:gd name="T0" fmla="*/ 24 w 24"/>
                    <a:gd name="T1" fmla="*/ 0 h 43"/>
                    <a:gd name="T2" fmla="*/ 0 w 24"/>
                    <a:gd name="T3" fmla="*/ 12 h 43"/>
                    <a:gd name="T4" fmla="*/ 0 w 24"/>
                    <a:gd name="T5" fmla="*/ 43 h 43"/>
                    <a:gd name="T6" fmla="*/ 24 w 24"/>
                    <a:gd name="T7" fmla="*/ 31 h 43"/>
                    <a:gd name="T8" fmla="*/ 24 w 24"/>
                    <a:gd name="T9" fmla="*/ 0 h 43"/>
                    <a:gd name="T10" fmla="*/ 0 60000 65536"/>
                    <a:gd name="T11" fmla="*/ 0 60000 65536"/>
                    <a:gd name="T12" fmla="*/ 0 60000 65536"/>
                    <a:gd name="T13" fmla="*/ 0 60000 65536"/>
                    <a:gd name="T14" fmla="*/ 0 60000 65536"/>
                    <a:gd name="T15" fmla="*/ 0 w 24"/>
                    <a:gd name="T16" fmla="*/ 0 h 43"/>
                    <a:gd name="T17" fmla="*/ 24 w 24"/>
                    <a:gd name="T18" fmla="*/ 43 h 43"/>
                  </a:gdLst>
                  <a:ahLst/>
                  <a:cxnLst>
                    <a:cxn ang="T10">
                      <a:pos x="T0" y="T1"/>
                    </a:cxn>
                    <a:cxn ang="T11">
                      <a:pos x="T2" y="T3"/>
                    </a:cxn>
                    <a:cxn ang="T12">
                      <a:pos x="T4" y="T5"/>
                    </a:cxn>
                    <a:cxn ang="T13">
                      <a:pos x="T6" y="T7"/>
                    </a:cxn>
                    <a:cxn ang="T14">
                      <a:pos x="T8" y="T9"/>
                    </a:cxn>
                  </a:cxnLst>
                  <a:rect l="T15" t="T16" r="T17" b="T18"/>
                  <a:pathLst>
                    <a:path w="24" h="43">
                      <a:moveTo>
                        <a:pt x="24" y="0"/>
                      </a:moveTo>
                      <a:lnTo>
                        <a:pt x="0" y="12"/>
                      </a:lnTo>
                      <a:lnTo>
                        <a:pt x="0" y="43"/>
                      </a:lnTo>
                      <a:lnTo>
                        <a:pt x="24" y="31"/>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3" name="Freeform 195"/>
                <p:cNvSpPr>
                  <a:spLocks/>
                </p:cNvSpPr>
                <p:nvPr/>
              </p:nvSpPr>
              <p:spPr bwMode="auto">
                <a:xfrm>
                  <a:off x="2345" y="2719"/>
                  <a:ext cx="81" cy="73"/>
                </a:xfrm>
                <a:custGeom>
                  <a:avLst/>
                  <a:gdLst>
                    <a:gd name="T0" fmla="*/ 0 w 81"/>
                    <a:gd name="T1" fmla="*/ 0 h 73"/>
                    <a:gd name="T2" fmla="*/ 81 w 81"/>
                    <a:gd name="T3" fmla="*/ 43 h 73"/>
                    <a:gd name="T4" fmla="*/ 81 w 81"/>
                    <a:gd name="T5" fmla="*/ 73 h 73"/>
                    <a:gd name="T6" fmla="*/ 0 w 81"/>
                    <a:gd name="T7" fmla="*/ 29 h 73"/>
                    <a:gd name="T8" fmla="*/ 0 w 81"/>
                    <a:gd name="T9" fmla="*/ 0 h 73"/>
                    <a:gd name="T10" fmla="*/ 0 60000 65536"/>
                    <a:gd name="T11" fmla="*/ 0 60000 65536"/>
                    <a:gd name="T12" fmla="*/ 0 60000 65536"/>
                    <a:gd name="T13" fmla="*/ 0 60000 65536"/>
                    <a:gd name="T14" fmla="*/ 0 60000 65536"/>
                    <a:gd name="T15" fmla="*/ 0 w 81"/>
                    <a:gd name="T16" fmla="*/ 0 h 73"/>
                    <a:gd name="T17" fmla="*/ 81 w 81"/>
                    <a:gd name="T18" fmla="*/ 73 h 73"/>
                  </a:gdLst>
                  <a:ahLst/>
                  <a:cxnLst>
                    <a:cxn ang="T10">
                      <a:pos x="T0" y="T1"/>
                    </a:cxn>
                    <a:cxn ang="T11">
                      <a:pos x="T2" y="T3"/>
                    </a:cxn>
                    <a:cxn ang="T12">
                      <a:pos x="T4" y="T5"/>
                    </a:cxn>
                    <a:cxn ang="T13">
                      <a:pos x="T6" y="T7"/>
                    </a:cxn>
                    <a:cxn ang="T14">
                      <a:pos x="T8" y="T9"/>
                    </a:cxn>
                  </a:cxnLst>
                  <a:rect l="T15" t="T16" r="T17" b="T18"/>
                  <a:pathLst>
                    <a:path w="81" h="73">
                      <a:moveTo>
                        <a:pt x="0" y="0"/>
                      </a:moveTo>
                      <a:lnTo>
                        <a:pt x="81" y="43"/>
                      </a:lnTo>
                      <a:lnTo>
                        <a:pt x="81" y="73"/>
                      </a:lnTo>
                      <a:lnTo>
                        <a:pt x="0" y="29"/>
                      </a:lnTo>
                      <a:lnTo>
                        <a:pt x="0" y="0"/>
                      </a:lnTo>
                      <a:close/>
                    </a:path>
                  </a:pathLst>
                </a:custGeom>
                <a:solidFill>
                  <a:srgbClr val="FF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4" name="Freeform 196"/>
                <p:cNvSpPr>
                  <a:spLocks/>
                </p:cNvSpPr>
                <p:nvPr/>
              </p:nvSpPr>
              <p:spPr bwMode="auto">
                <a:xfrm>
                  <a:off x="2425" y="2746"/>
                  <a:ext cx="30" cy="46"/>
                </a:xfrm>
                <a:custGeom>
                  <a:avLst/>
                  <a:gdLst>
                    <a:gd name="T0" fmla="*/ 30 w 30"/>
                    <a:gd name="T1" fmla="*/ 0 h 46"/>
                    <a:gd name="T2" fmla="*/ 0 w 30"/>
                    <a:gd name="T3" fmla="*/ 16 h 46"/>
                    <a:gd name="T4" fmla="*/ 0 w 30"/>
                    <a:gd name="T5" fmla="*/ 46 h 46"/>
                    <a:gd name="T6" fmla="*/ 30 w 30"/>
                    <a:gd name="T7" fmla="*/ 30 h 46"/>
                    <a:gd name="T8" fmla="*/ 30 w 30"/>
                    <a:gd name="T9" fmla="*/ 0 h 46"/>
                    <a:gd name="T10" fmla="*/ 0 60000 65536"/>
                    <a:gd name="T11" fmla="*/ 0 60000 65536"/>
                    <a:gd name="T12" fmla="*/ 0 60000 65536"/>
                    <a:gd name="T13" fmla="*/ 0 60000 65536"/>
                    <a:gd name="T14" fmla="*/ 0 60000 65536"/>
                    <a:gd name="T15" fmla="*/ 0 w 30"/>
                    <a:gd name="T16" fmla="*/ 0 h 46"/>
                    <a:gd name="T17" fmla="*/ 30 w 30"/>
                    <a:gd name="T18" fmla="*/ 46 h 46"/>
                  </a:gdLst>
                  <a:ahLst/>
                  <a:cxnLst>
                    <a:cxn ang="T10">
                      <a:pos x="T0" y="T1"/>
                    </a:cxn>
                    <a:cxn ang="T11">
                      <a:pos x="T2" y="T3"/>
                    </a:cxn>
                    <a:cxn ang="T12">
                      <a:pos x="T4" y="T5"/>
                    </a:cxn>
                    <a:cxn ang="T13">
                      <a:pos x="T6" y="T7"/>
                    </a:cxn>
                    <a:cxn ang="T14">
                      <a:pos x="T8" y="T9"/>
                    </a:cxn>
                  </a:cxnLst>
                  <a:rect l="T15" t="T16" r="T17" b="T18"/>
                  <a:pathLst>
                    <a:path w="30" h="46">
                      <a:moveTo>
                        <a:pt x="30" y="0"/>
                      </a:moveTo>
                      <a:lnTo>
                        <a:pt x="0" y="16"/>
                      </a:lnTo>
                      <a:lnTo>
                        <a:pt x="0" y="46"/>
                      </a:lnTo>
                      <a:lnTo>
                        <a:pt x="30" y="30"/>
                      </a:lnTo>
                      <a:lnTo>
                        <a:pt x="30" y="0"/>
                      </a:lnTo>
                      <a:close/>
                    </a:path>
                  </a:pathLst>
                </a:custGeom>
                <a:solidFill>
                  <a:srgbClr val="FF33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5" name="Freeform 197"/>
                <p:cNvSpPr>
                  <a:spLocks/>
                </p:cNvSpPr>
                <p:nvPr/>
              </p:nvSpPr>
              <p:spPr bwMode="auto">
                <a:xfrm>
                  <a:off x="2345" y="2704"/>
                  <a:ext cx="109" cy="59"/>
                </a:xfrm>
                <a:custGeom>
                  <a:avLst/>
                  <a:gdLst>
                    <a:gd name="T0" fmla="*/ 109 w 109"/>
                    <a:gd name="T1" fmla="*/ 43 h 59"/>
                    <a:gd name="T2" fmla="*/ 79 w 109"/>
                    <a:gd name="T3" fmla="*/ 59 h 59"/>
                    <a:gd name="T4" fmla="*/ 0 w 109"/>
                    <a:gd name="T5" fmla="*/ 16 h 59"/>
                    <a:gd name="T6" fmla="*/ 28 w 109"/>
                    <a:gd name="T7" fmla="*/ 0 h 59"/>
                    <a:gd name="T8" fmla="*/ 109 w 109"/>
                    <a:gd name="T9" fmla="*/ 43 h 59"/>
                    <a:gd name="T10" fmla="*/ 0 60000 65536"/>
                    <a:gd name="T11" fmla="*/ 0 60000 65536"/>
                    <a:gd name="T12" fmla="*/ 0 60000 65536"/>
                    <a:gd name="T13" fmla="*/ 0 60000 65536"/>
                    <a:gd name="T14" fmla="*/ 0 60000 65536"/>
                    <a:gd name="T15" fmla="*/ 0 w 109"/>
                    <a:gd name="T16" fmla="*/ 0 h 59"/>
                    <a:gd name="T17" fmla="*/ 109 w 109"/>
                    <a:gd name="T18" fmla="*/ 59 h 59"/>
                  </a:gdLst>
                  <a:ahLst/>
                  <a:cxnLst>
                    <a:cxn ang="T10">
                      <a:pos x="T0" y="T1"/>
                    </a:cxn>
                    <a:cxn ang="T11">
                      <a:pos x="T2" y="T3"/>
                    </a:cxn>
                    <a:cxn ang="T12">
                      <a:pos x="T4" y="T5"/>
                    </a:cxn>
                    <a:cxn ang="T13">
                      <a:pos x="T6" y="T7"/>
                    </a:cxn>
                    <a:cxn ang="T14">
                      <a:pos x="T8" y="T9"/>
                    </a:cxn>
                  </a:cxnLst>
                  <a:rect l="T15" t="T16" r="T17" b="T18"/>
                  <a:pathLst>
                    <a:path w="109" h="59">
                      <a:moveTo>
                        <a:pt x="109" y="43"/>
                      </a:moveTo>
                      <a:lnTo>
                        <a:pt x="79" y="59"/>
                      </a:lnTo>
                      <a:lnTo>
                        <a:pt x="0" y="16"/>
                      </a:lnTo>
                      <a:lnTo>
                        <a:pt x="28" y="0"/>
                      </a:lnTo>
                      <a:lnTo>
                        <a:pt x="109" y="43"/>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6" name="Freeform 198"/>
                <p:cNvSpPr>
                  <a:spLocks/>
                </p:cNvSpPr>
                <p:nvPr/>
              </p:nvSpPr>
              <p:spPr bwMode="auto">
                <a:xfrm>
                  <a:off x="2552" y="2713"/>
                  <a:ext cx="24" cy="43"/>
                </a:xfrm>
                <a:custGeom>
                  <a:avLst/>
                  <a:gdLst>
                    <a:gd name="T0" fmla="*/ 24 w 24"/>
                    <a:gd name="T1" fmla="*/ 0 h 43"/>
                    <a:gd name="T2" fmla="*/ 0 w 24"/>
                    <a:gd name="T3" fmla="*/ 12 h 43"/>
                    <a:gd name="T4" fmla="*/ 0 w 24"/>
                    <a:gd name="T5" fmla="*/ 43 h 43"/>
                    <a:gd name="T6" fmla="*/ 24 w 24"/>
                    <a:gd name="T7" fmla="*/ 31 h 43"/>
                    <a:gd name="T8" fmla="*/ 24 w 24"/>
                    <a:gd name="T9" fmla="*/ 0 h 43"/>
                    <a:gd name="T10" fmla="*/ 0 60000 65536"/>
                    <a:gd name="T11" fmla="*/ 0 60000 65536"/>
                    <a:gd name="T12" fmla="*/ 0 60000 65536"/>
                    <a:gd name="T13" fmla="*/ 0 60000 65536"/>
                    <a:gd name="T14" fmla="*/ 0 60000 65536"/>
                    <a:gd name="T15" fmla="*/ 0 w 24"/>
                    <a:gd name="T16" fmla="*/ 0 h 43"/>
                    <a:gd name="T17" fmla="*/ 24 w 24"/>
                    <a:gd name="T18" fmla="*/ 43 h 43"/>
                  </a:gdLst>
                  <a:ahLst/>
                  <a:cxnLst>
                    <a:cxn ang="T10">
                      <a:pos x="T0" y="T1"/>
                    </a:cxn>
                    <a:cxn ang="T11">
                      <a:pos x="T2" y="T3"/>
                    </a:cxn>
                    <a:cxn ang="T12">
                      <a:pos x="T4" y="T5"/>
                    </a:cxn>
                    <a:cxn ang="T13">
                      <a:pos x="T6" y="T7"/>
                    </a:cxn>
                    <a:cxn ang="T14">
                      <a:pos x="T8" y="T9"/>
                    </a:cxn>
                  </a:cxnLst>
                  <a:rect l="T15" t="T16" r="T17" b="T18"/>
                  <a:pathLst>
                    <a:path w="24" h="43">
                      <a:moveTo>
                        <a:pt x="24" y="0"/>
                      </a:moveTo>
                      <a:lnTo>
                        <a:pt x="0" y="12"/>
                      </a:lnTo>
                      <a:lnTo>
                        <a:pt x="0" y="43"/>
                      </a:lnTo>
                      <a:lnTo>
                        <a:pt x="24" y="31"/>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7" name="Freeform 199"/>
                <p:cNvSpPr>
                  <a:spLocks/>
                </p:cNvSpPr>
                <p:nvPr/>
              </p:nvSpPr>
              <p:spPr bwMode="auto">
                <a:xfrm>
                  <a:off x="2330" y="2621"/>
                  <a:ext cx="45" cy="48"/>
                </a:xfrm>
                <a:custGeom>
                  <a:avLst/>
                  <a:gdLst>
                    <a:gd name="T0" fmla="*/ 45 w 45"/>
                    <a:gd name="T1" fmla="*/ 0 h 48"/>
                    <a:gd name="T2" fmla="*/ 45 w 45"/>
                    <a:gd name="T3" fmla="*/ 48 h 48"/>
                    <a:gd name="T4" fmla="*/ 0 w 45"/>
                    <a:gd name="T5" fmla="*/ 25 h 48"/>
                    <a:gd name="T6" fmla="*/ 45 w 45"/>
                    <a:gd name="T7" fmla="*/ 0 h 48"/>
                    <a:gd name="T8" fmla="*/ 0 60000 65536"/>
                    <a:gd name="T9" fmla="*/ 0 60000 65536"/>
                    <a:gd name="T10" fmla="*/ 0 60000 65536"/>
                    <a:gd name="T11" fmla="*/ 0 60000 65536"/>
                    <a:gd name="T12" fmla="*/ 0 w 45"/>
                    <a:gd name="T13" fmla="*/ 0 h 48"/>
                    <a:gd name="T14" fmla="*/ 45 w 45"/>
                    <a:gd name="T15" fmla="*/ 48 h 48"/>
                  </a:gdLst>
                  <a:ahLst/>
                  <a:cxnLst>
                    <a:cxn ang="T8">
                      <a:pos x="T0" y="T1"/>
                    </a:cxn>
                    <a:cxn ang="T9">
                      <a:pos x="T2" y="T3"/>
                    </a:cxn>
                    <a:cxn ang="T10">
                      <a:pos x="T4" y="T5"/>
                    </a:cxn>
                    <a:cxn ang="T11">
                      <a:pos x="T6" y="T7"/>
                    </a:cxn>
                  </a:cxnLst>
                  <a:rect l="T12" t="T13" r="T14" b="T15"/>
                  <a:pathLst>
                    <a:path w="45" h="48">
                      <a:moveTo>
                        <a:pt x="45" y="0"/>
                      </a:moveTo>
                      <a:lnTo>
                        <a:pt x="45" y="48"/>
                      </a:lnTo>
                      <a:lnTo>
                        <a:pt x="0" y="25"/>
                      </a:lnTo>
                      <a:lnTo>
                        <a:pt x="45"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8" name="Freeform 200"/>
                <p:cNvSpPr>
                  <a:spLocks/>
                </p:cNvSpPr>
                <p:nvPr/>
              </p:nvSpPr>
              <p:spPr bwMode="auto">
                <a:xfrm>
                  <a:off x="2375" y="2548"/>
                  <a:ext cx="137" cy="121"/>
                </a:xfrm>
                <a:custGeom>
                  <a:avLst/>
                  <a:gdLst>
                    <a:gd name="T0" fmla="*/ 137 w 137"/>
                    <a:gd name="T1" fmla="*/ 49 h 121"/>
                    <a:gd name="T2" fmla="*/ 0 w 137"/>
                    <a:gd name="T3" fmla="*/ 121 h 121"/>
                    <a:gd name="T4" fmla="*/ 0 w 137"/>
                    <a:gd name="T5" fmla="*/ 73 h 121"/>
                    <a:gd name="T6" fmla="*/ 137 w 137"/>
                    <a:gd name="T7" fmla="*/ 0 h 121"/>
                    <a:gd name="T8" fmla="*/ 137 w 137"/>
                    <a:gd name="T9" fmla="*/ 49 h 121"/>
                    <a:gd name="T10" fmla="*/ 0 60000 65536"/>
                    <a:gd name="T11" fmla="*/ 0 60000 65536"/>
                    <a:gd name="T12" fmla="*/ 0 60000 65536"/>
                    <a:gd name="T13" fmla="*/ 0 60000 65536"/>
                    <a:gd name="T14" fmla="*/ 0 60000 65536"/>
                    <a:gd name="T15" fmla="*/ 0 w 137"/>
                    <a:gd name="T16" fmla="*/ 0 h 121"/>
                    <a:gd name="T17" fmla="*/ 137 w 137"/>
                    <a:gd name="T18" fmla="*/ 121 h 121"/>
                  </a:gdLst>
                  <a:ahLst/>
                  <a:cxnLst>
                    <a:cxn ang="T10">
                      <a:pos x="T0" y="T1"/>
                    </a:cxn>
                    <a:cxn ang="T11">
                      <a:pos x="T2" y="T3"/>
                    </a:cxn>
                    <a:cxn ang="T12">
                      <a:pos x="T4" y="T5"/>
                    </a:cxn>
                    <a:cxn ang="T13">
                      <a:pos x="T6" y="T7"/>
                    </a:cxn>
                    <a:cxn ang="T14">
                      <a:pos x="T8" y="T9"/>
                    </a:cxn>
                  </a:cxnLst>
                  <a:rect l="T15" t="T16" r="T17" b="T18"/>
                  <a:pathLst>
                    <a:path w="137" h="121">
                      <a:moveTo>
                        <a:pt x="137" y="49"/>
                      </a:moveTo>
                      <a:lnTo>
                        <a:pt x="0" y="121"/>
                      </a:lnTo>
                      <a:lnTo>
                        <a:pt x="0" y="73"/>
                      </a:lnTo>
                      <a:lnTo>
                        <a:pt x="137" y="0"/>
                      </a:lnTo>
                      <a:lnTo>
                        <a:pt x="137" y="49"/>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9" name="Freeform 201"/>
                <p:cNvSpPr>
                  <a:spLocks/>
                </p:cNvSpPr>
                <p:nvPr/>
              </p:nvSpPr>
              <p:spPr bwMode="auto">
                <a:xfrm>
                  <a:off x="2392" y="2655"/>
                  <a:ext cx="44" cy="47"/>
                </a:xfrm>
                <a:custGeom>
                  <a:avLst/>
                  <a:gdLst>
                    <a:gd name="T0" fmla="*/ 44 w 44"/>
                    <a:gd name="T1" fmla="*/ 0 h 47"/>
                    <a:gd name="T2" fmla="*/ 44 w 44"/>
                    <a:gd name="T3" fmla="*/ 47 h 47"/>
                    <a:gd name="T4" fmla="*/ 0 w 44"/>
                    <a:gd name="T5" fmla="*/ 24 h 47"/>
                    <a:gd name="T6" fmla="*/ 44 w 44"/>
                    <a:gd name="T7" fmla="*/ 0 h 47"/>
                    <a:gd name="T8" fmla="*/ 0 60000 65536"/>
                    <a:gd name="T9" fmla="*/ 0 60000 65536"/>
                    <a:gd name="T10" fmla="*/ 0 60000 65536"/>
                    <a:gd name="T11" fmla="*/ 0 60000 65536"/>
                    <a:gd name="T12" fmla="*/ 0 w 44"/>
                    <a:gd name="T13" fmla="*/ 0 h 47"/>
                    <a:gd name="T14" fmla="*/ 44 w 44"/>
                    <a:gd name="T15" fmla="*/ 47 h 47"/>
                  </a:gdLst>
                  <a:ahLst/>
                  <a:cxnLst>
                    <a:cxn ang="T8">
                      <a:pos x="T0" y="T1"/>
                    </a:cxn>
                    <a:cxn ang="T9">
                      <a:pos x="T2" y="T3"/>
                    </a:cxn>
                    <a:cxn ang="T10">
                      <a:pos x="T4" y="T5"/>
                    </a:cxn>
                    <a:cxn ang="T11">
                      <a:pos x="T6" y="T7"/>
                    </a:cxn>
                  </a:cxnLst>
                  <a:rect l="T12" t="T13" r="T14" b="T15"/>
                  <a:pathLst>
                    <a:path w="44" h="47">
                      <a:moveTo>
                        <a:pt x="44" y="0"/>
                      </a:moveTo>
                      <a:lnTo>
                        <a:pt x="44" y="47"/>
                      </a:lnTo>
                      <a:lnTo>
                        <a:pt x="0" y="24"/>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0" name="Freeform 202"/>
                <p:cNvSpPr>
                  <a:spLocks/>
                </p:cNvSpPr>
                <p:nvPr/>
              </p:nvSpPr>
              <p:spPr bwMode="auto">
                <a:xfrm>
                  <a:off x="2436" y="2580"/>
                  <a:ext cx="137" cy="122"/>
                </a:xfrm>
                <a:custGeom>
                  <a:avLst/>
                  <a:gdLst>
                    <a:gd name="T0" fmla="*/ 137 w 137"/>
                    <a:gd name="T1" fmla="*/ 49 h 122"/>
                    <a:gd name="T2" fmla="*/ 0 w 137"/>
                    <a:gd name="T3" fmla="*/ 122 h 122"/>
                    <a:gd name="T4" fmla="*/ 0 w 137"/>
                    <a:gd name="T5" fmla="*/ 73 h 122"/>
                    <a:gd name="T6" fmla="*/ 137 w 137"/>
                    <a:gd name="T7" fmla="*/ 0 h 122"/>
                    <a:gd name="T8" fmla="*/ 137 w 137"/>
                    <a:gd name="T9" fmla="*/ 49 h 122"/>
                    <a:gd name="T10" fmla="*/ 0 60000 65536"/>
                    <a:gd name="T11" fmla="*/ 0 60000 65536"/>
                    <a:gd name="T12" fmla="*/ 0 60000 65536"/>
                    <a:gd name="T13" fmla="*/ 0 60000 65536"/>
                    <a:gd name="T14" fmla="*/ 0 60000 65536"/>
                    <a:gd name="T15" fmla="*/ 0 w 137"/>
                    <a:gd name="T16" fmla="*/ 0 h 122"/>
                    <a:gd name="T17" fmla="*/ 137 w 137"/>
                    <a:gd name="T18" fmla="*/ 122 h 122"/>
                  </a:gdLst>
                  <a:ahLst/>
                  <a:cxnLst>
                    <a:cxn ang="T10">
                      <a:pos x="T0" y="T1"/>
                    </a:cxn>
                    <a:cxn ang="T11">
                      <a:pos x="T2" y="T3"/>
                    </a:cxn>
                    <a:cxn ang="T12">
                      <a:pos x="T4" y="T5"/>
                    </a:cxn>
                    <a:cxn ang="T13">
                      <a:pos x="T6" y="T7"/>
                    </a:cxn>
                    <a:cxn ang="T14">
                      <a:pos x="T8" y="T9"/>
                    </a:cxn>
                  </a:cxnLst>
                  <a:rect l="T15" t="T16" r="T17" b="T18"/>
                  <a:pathLst>
                    <a:path w="137" h="122">
                      <a:moveTo>
                        <a:pt x="137" y="49"/>
                      </a:moveTo>
                      <a:lnTo>
                        <a:pt x="0" y="122"/>
                      </a:lnTo>
                      <a:lnTo>
                        <a:pt x="0" y="73"/>
                      </a:lnTo>
                      <a:lnTo>
                        <a:pt x="137" y="0"/>
                      </a:lnTo>
                      <a:lnTo>
                        <a:pt x="137" y="49"/>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1" name="Freeform 203"/>
                <p:cNvSpPr>
                  <a:spLocks/>
                </p:cNvSpPr>
                <p:nvPr/>
              </p:nvSpPr>
              <p:spPr bwMode="auto">
                <a:xfrm>
                  <a:off x="2453" y="2687"/>
                  <a:ext cx="43" cy="47"/>
                </a:xfrm>
                <a:custGeom>
                  <a:avLst/>
                  <a:gdLst>
                    <a:gd name="T0" fmla="*/ 43 w 43"/>
                    <a:gd name="T1" fmla="*/ 0 h 47"/>
                    <a:gd name="T2" fmla="*/ 43 w 43"/>
                    <a:gd name="T3" fmla="*/ 47 h 47"/>
                    <a:gd name="T4" fmla="*/ 0 w 43"/>
                    <a:gd name="T5" fmla="*/ 23 h 47"/>
                    <a:gd name="T6" fmla="*/ 43 w 43"/>
                    <a:gd name="T7" fmla="*/ 0 h 47"/>
                    <a:gd name="T8" fmla="*/ 0 60000 65536"/>
                    <a:gd name="T9" fmla="*/ 0 60000 65536"/>
                    <a:gd name="T10" fmla="*/ 0 60000 65536"/>
                    <a:gd name="T11" fmla="*/ 0 60000 65536"/>
                    <a:gd name="T12" fmla="*/ 0 w 43"/>
                    <a:gd name="T13" fmla="*/ 0 h 47"/>
                    <a:gd name="T14" fmla="*/ 43 w 43"/>
                    <a:gd name="T15" fmla="*/ 47 h 47"/>
                  </a:gdLst>
                  <a:ahLst/>
                  <a:cxnLst>
                    <a:cxn ang="T8">
                      <a:pos x="T0" y="T1"/>
                    </a:cxn>
                    <a:cxn ang="T9">
                      <a:pos x="T2" y="T3"/>
                    </a:cxn>
                    <a:cxn ang="T10">
                      <a:pos x="T4" y="T5"/>
                    </a:cxn>
                    <a:cxn ang="T11">
                      <a:pos x="T6" y="T7"/>
                    </a:cxn>
                  </a:cxnLst>
                  <a:rect l="T12" t="T13" r="T14" b="T15"/>
                  <a:pathLst>
                    <a:path w="43" h="47">
                      <a:moveTo>
                        <a:pt x="43" y="0"/>
                      </a:moveTo>
                      <a:lnTo>
                        <a:pt x="43" y="47"/>
                      </a:lnTo>
                      <a:lnTo>
                        <a:pt x="0" y="23"/>
                      </a:lnTo>
                      <a:lnTo>
                        <a:pt x="43"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2" name="Freeform 204"/>
                <p:cNvSpPr>
                  <a:spLocks/>
                </p:cNvSpPr>
                <p:nvPr/>
              </p:nvSpPr>
              <p:spPr bwMode="auto">
                <a:xfrm>
                  <a:off x="2497" y="2614"/>
                  <a:ext cx="139" cy="120"/>
                </a:xfrm>
                <a:custGeom>
                  <a:avLst/>
                  <a:gdLst>
                    <a:gd name="T0" fmla="*/ 139 w 139"/>
                    <a:gd name="T1" fmla="*/ 48 h 120"/>
                    <a:gd name="T2" fmla="*/ 0 w 139"/>
                    <a:gd name="T3" fmla="*/ 120 h 120"/>
                    <a:gd name="T4" fmla="*/ 0 w 139"/>
                    <a:gd name="T5" fmla="*/ 71 h 120"/>
                    <a:gd name="T6" fmla="*/ 139 w 139"/>
                    <a:gd name="T7" fmla="*/ 0 h 120"/>
                    <a:gd name="T8" fmla="*/ 139 w 139"/>
                    <a:gd name="T9" fmla="*/ 48 h 120"/>
                    <a:gd name="T10" fmla="*/ 0 60000 65536"/>
                    <a:gd name="T11" fmla="*/ 0 60000 65536"/>
                    <a:gd name="T12" fmla="*/ 0 60000 65536"/>
                    <a:gd name="T13" fmla="*/ 0 60000 65536"/>
                    <a:gd name="T14" fmla="*/ 0 60000 65536"/>
                    <a:gd name="T15" fmla="*/ 0 w 139"/>
                    <a:gd name="T16" fmla="*/ 0 h 120"/>
                    <a:gd name="T17" fmla="*/ 139 w 139"/>
                    <a:gd name="T18" fmla="*/ 120 h 120"/>
                  </a:gdLst>
                  <a:ahLst/>
                  <a:cxnLst>
                    <a:cxn ang="T10">
                      <a:pos x="T0" y="T1"/>
                    </a:cxn>
                    <a:cxn ang="T11">
                      <a:pos x="T2" y="T3"/>
                    </a:cxn>
                    <a:cxn ang="T12">
                      <a:pos x="T4" y="T5"/>
                    </a:cxn>
                    <a:cxn ang="T13">
                      <a:pos x="T6" y="T7"/>
                    </a:cxn>
                    <a:cxn ang="T14">
                      <a:pos x="T8" y="T9"/>
                    </a:cxn>
                  </a:cxnLst>
                  <a:rect l="T15" t="T16" r="T17" b="T18"/>
                  <a:pathLst>
                    <a:path w="139" h="120">
                      <a:moveTo>
                        <a:pt x="139" y="48"/>
                      </a:moveTo>
                      <a:lnTo>
                        <a:pt x="0" y="120"/>
                      </a:lnTo>
                      <a:lnTo>
                        <a:pt x="0" y="71"/>
                      </a:lnTo>
                      <a:lnTo>
                        <a:pt x="139" y="0"/>
                      </a:lnTo>
                      <a:lnTo>
                        <a:pt x="139"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3" name="Freeform 205"/>
                <p:cNvSpPr>
                  <a:spLocks/>
                </p:cNvSpPr>
                <p:nvPr/>
              </p:nvSpPr>
              <p:spPr bwMode="auto">
                <a:xfrm>
                  <a:off x="2441" y="2589"/>
                  <a:ext cx="126" cy="106"/>
                </a:xfrm>
                <a:custGeom>
                  <a:avLst/>
                  <a:gdLst>
                    <a:gd name="T0" fmla="*/ 126 w 126"/>
                    <a:gd name="T1" fmla="*/ 38 h 106"/>
                    <a:gd name="T2" fmla="*/ 126 w 126"/>
                    <a:gd name="T3" fmla="*/ 0 h 106"/>
                    <a:gd name="T4" fmla="*/ 0 w 126"/>
                    <a:gd name="T5" fmla="*/ 66 h 106"/>
                    <a:gd name="T6" fmla="*/ 0 w 126"/>
                    <a:gd name="T7" fmla="*/ 106 h 106"/>
                    <a:gd name="T8" fmla="*/ 126 w 126"/>
                    <a:gd name="T9" fmla="*/ 38 h 106"/>
                    <a:gd name="T10" fmla="*/ 0 60000 65536"/>
                    <a:gd name="T11" fmla="*/ 0 60000 65536"/>
                    <a:gd name="T12" fmla="*/ 0 60000 65536"/>
                    <a:gd name="T13" fmla="*/ 0 60000 65536"/>
                    <a:gd name="T14" fmla="*/ 0 60000 65536"/>
                    <a:gd name="T15" fmla="*/ 0 w 126"/>
                    <a:gd name="T16" fmla="*/ 0 h 106"/>
                    <a:gd name="T17" fmla="*/ 126 w 126"/>
                    <a:gd name="T18" fmla="*/ 106 h 106"/>
                  </a:gdLst>
                  <a:ahLst/>
                  <a:cxnLst>
                    <a:cxn ang="T10">
                      <a:pos x="T0" y="T1"/>
                    </a:cxn>
                    <a:cxn ang="T11">
                      <a:pos x="T2" y="T3"/>
                    </a:cxn>
                    <a:cxn ang="T12">
                      <a:pos x="T4" y="T5"/>
                    </a:cxn>
                    <a:cxn ang="T13">
                      <a:pos x="T6" y="T7"/>
                    </a:cxn>
                    <a:cxn ang="T14">
                      <a:pos x="T8" y="T9"/>
                    </a:cxn>
                  </a:cxnLst>
                  <a:rect l="T15" t="T16" r="T17" b="T18"/>
                  <a:pathLst>
                    <a:path w="126" h="106">
                      <a:moveTo>
                        <a:pt x="126" y="38"/>
                      </a:moveTo>
                      <a:lnTo>
                        <a:pt x="126" y="0"/>
                      </a:lnTo>
                      <a:lnTo>
                        <a:pt x="0" y="66"/>
                      </a:lnTo>
                      <a:lnTo>
                        <a:pt x="0" y="106"/>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4" name="Line 206"/>
                <p:cNvSpPr>
                  <a:spLocks noChangeShapeType="1"/>
                </p:cNvSpPr>
                <p:nvPr/>
              </p:nvSpPr>
              <p:spPr bwMode="auto">
                <a:xfrm flipV="1">
                  <a:off x="2570" y="2808"/>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5" name="Freeform 207"/>
                <p:cNvSpPr>
                  <a:spLocks/>
                </p:cNvSpPr>
                <p:nvPr/>
              </p:nvSpPr>
              <p:spPr bwMode="auto">
                <a:xfrm>
                  <a:off x="2574" y="2811"/>
                  <a:ext cx="12" cy="10"/>
                </a:xfrm>
                <a:custGeom>
                  <a:avLst/>
                  <a:gdLst>
                    <a:gd name="T0" fmla="*/ 8 w 12"/>
                    <a:gd name="T1" fmla="*/ 10 h 10"/>
                    <a:gd name="T2" fmla="*/ 10 w 12"/>
                    <a:gd name="T3" fmla="*/ 9 h 10"/>
                    <a:gd name="T4" fmla="*/ 11 w 12"/>
                    <a:gd name="T5" fmla="*/ 9 h 10"/>
                    <a:gd name="T6" fmla="*/ 11 w 12"/>
                    <a:gd name="T7" fmla="*/ 8 h 10"/>
                    <a:gd name="T8" fmla="*/ 12 w 12"/>
                    <a:gd name="T9" fmla="*/ 7 h 10"/>
                    <a:gd name="T10" fmla="*/ 11 w 12"/>
                    <a:gd name="T11" fmla="*/ 5 h 10"/>
                    <a:gd name="T12" fmla="*/ 10 w 12"/>
                    <a:gd name="T13" fmla="*/ 4 h 10"/>
                    <a:gd name="T14" fmla="*/ 8 w 12"/>
                    <a:gd name="T15" fmla="*/ 2 h 10"/>
                    <a:gd name="T16" fmla="*/ 7 w 12"/>
                    <a:gd name="T17" fmla="*/ 2 h 10"/>
                    <a:gd name="T18" fmla="*/ 5 w 12"/>
                    <a:gd name="T19" fmla="*/ 0 h 10"/>
                    <a:gd name="T20" fmla="*/ 5 w 12"/>
                    <a:gd name="T21" fmla="*/ 0 h 10"/>
                    <a:gd name="T22" fmla="*/ 4 w 12"/>
                    <a:gd name="T23" fmla="*/ 2 h 10"/>
                    <a:gd name="T24" fmla="*/ 1 w 12"/>
                    <a:gd name="T25" fmla="*/ 2 h 10"/>
                    <a:gd name="T26" fmla="*/ 1 w 12"/>
                    <a:gd name="T27" fmla="*/ 3 h 10"/>
                    <a:gd name="T28" fmla="*/ 1 w 12"/>
                    <a:gd name="T29" fmla="*/ 3 h 10"/>
                    <a:gd name="T30" fmla="*/ 0 w 12"/>
                    <a:gd name="T31" fmla="*/ 4 h 10"/>
                    <a:gd name="T32" fmla="*/ 1 w 12"/>
                    <a:gd name="T33" fmla="*/ 5 h 10"/>
                    <a:gd name="T34" fmla="*/ 1 w 12"/>
                    <a:gd name="T35" fmla="*/ 8 h 10"/>
                    <a:gd name="T36" fmla="*/ 3 w 12"/>
                    <a:gd name="T37" fmla="*/ 9 h 10"/>
                    <a:gd name="T38" fmla="*/ 4 w 12"/>
                    <a:gd name="T39" fmla="*/ 10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0" y="9"/>
                      </a:lnTo>
                      <a:lnTo>
                        <a:pt x="11" y="9"/>
                      </a:lnTo>
                      <a:lnTo>
                        <a:pt x="11" y="8"/>
                      </a:lnTo>
                      <a:lnTo>
                        <a:pt x="12" y="7"/>
                      </a:lnTo>
                      <a:lnTo>
                        <a:pt x="11" y="5"/>
                      </a:lnTo>
                      <a:lnTo>
                        <a:pt x="10" y="4"/>
                      </a:lnTo>
                      <a:lnTo>
                        <a:pt x="8" y="2"/>
                      </a:lnTo>
                      <a:lnTo>
                        <a:pt x="7" y="2"/>
                      </a:lnTo>
                      <a:lnTo>
                        <a:pt x="5" y="0"/>
                      </a:lnTo>
                      <a:lnTo>
                        <a:pt x="4" y="2"/>
                      </a:lnTo>
                      <a:lnTo>
                        <a:pt x="1" y="2"/>
                      </a:lnTo>
                      <a:lnTo>
                        <a:pt x="1" y="3"/>
                      </a:lnTo>
                      <a:lnTo>
                        <a:pt x="0" y="4"/>
                      </a:lnTo>
                      <a:lnTo>
                        <a:pt x="1" y="5"/>
                      </a:lnTo>
                      <a:lnTo>
                        <a:pt x="1" y="8"/>
                      </a:lnTo>
                      <a:lnTo>
                        <a:pt x="3" y="9"/>
                      </a:lnTo>
                      <a:lnTo>
                        <a:pt x="4" y="10"/>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6" name="Freeform 208"/>
                <p:cNvSpPr>
                  <a:spLocks/>
                </p:cNvSpPr>
                <p:nvPr/>
              </p:nvSpPr>
              <p:spPr bwMode="auto">
                <a:xfrm>
                  <a:off x="2574" y="2811"/>
                  <a:ext cx="12" cy="12"/>
                </a:xfrm>
                <a:custGeom>
                  <a:avLst/>
                  <a:gdLst>
                    <a:gd name="T0" fmla="*/ 1 w 12"/>
                    <a:gd name="T1" fmla="*/ 8 h 12"/>
                    <a:gd name="T2" fmla="*/ 1 w 12"/>
                    <a:gd name="T3" fmla="*/ 5 h 12"/>
                    <a:gd name="T4" fmla="*/ 0 w 12"/>
                    <a:gd name="T5" fmla="*/ 3 h 12"/>
                    <a:gd name="T6" fmla="*/ 1 w 12"/>
                    <a:gd name="T7" fmla="*/ 2 h 12"/>
                    <a:gd name="T8" fmla="*/ 1 w 12"/>
                    <a:gd name="T9" fmla="*/ 2 h 12"/>
                    <a:gd name="T10" fmla="*/ 1 w 12"/>
                    <a:gd name="T11" fmla="*/ 0 h 12"/>
                    <a:gd name="T12" fmla="*/ 4 w 12"/>
                    <a:gd name="T13" fmla="*/ 0 h 12"/>
                    <a:gd name="T14" fmla="*/ 5 w 12"/>
                    <a:gd name="T15" fmla="*/ 2 h 12"/>
                    <a:gd name="T16" fmla="*/ 8 w 12"/>
                    <a:gd name="T17" fmla="*/ 3 h 12"/>
                    <a:gd name="T18" fmla="*/ 11 w 12"/>
                    <a:gd name="T19" fmla="*/ 3 h 12"/>
                    <a:gd name="T20" fmla="*/ 11 w 12"/>
                    <a:gd name="T21" fmla="*/ 7 h 12"/>
                    <a:gd name="T22" fmla="*/ 12 w 12"/>
                    <a:gd name="T23" fmla="*/ 8 h 12"/>
                    <a:gd name="T24" fmla="*/ 11 w 12"/>
                    <a:gd name="T25" fmla="*/ 10 h 12"/>
                    <a:gd name="T26" fmla="*/ 8 w 12"/>
                    <a:gd name="T27" fmla="*/ 12 h 12"/>
                    <a:gd name="T28" fmla="*/ 5 w 12"/>
                    <a:gd name="T29" fmla="*/ 10 h 12"/>
                    <a:gd name="T30" fmla="*/ 4 w 12"/>
                    <a:gd name="T31" fmla="*/ 10 h 12"/>
                    <a:gd name="T32" fmla="*/ 1 w 12"/>
                    <a:gd name="T33" fmla="*/ 8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1" y="8"/>
                      </a:moveTo>
                      <a:lnTo>
                        <a:pt x="1" y="5"/>
                      </a:lnTo>
                      <a:lnTo>
                        <a:pt x="0" y="3"/>
                      </a:lnTo>
                      <a:lnTo>
                        <a:pt x="1" y="2"/>
                      </a:lnTo>
                      <a:lnTo>
                        <a:pt x="1" y="0"/>
                      </a:lnTo>
                      <a:lnTo>
                        <a:pt x="4" y="0"/>
                      </a:lnTo>
                      <a:lnTo>
                        <a:pt x="5" y="2"/>
                      </a:lnTo>
                      <a:lnTo>
                        <a:pt x="8" y="3"/>
                      </a:lnTo>
                      <a:lnTo>
                        <a:pt x="11" y="3"/>
                      </a:lnTo>
                      <a:lnTo>
                        <a:pt x="11" y="7"/>
                      </a:lnTo>
                      <a:lnTo>
                        <a:pt x="12" y="8"/>
                      </a:lnTo>
                      <a:lnTo>
                        <a:pt x="11" y="10"/>
                      </a:lnTo>
                      <a:lnTo>
                        <a:pt x="8" y="12"/>
                      </a:lnTo>
                      <a:lnTo>
                        <a:pt x="5" y="10"/>
                      </a:lnTo>
                      <a:lnTo>
                        <a:pt x="4" y="10"/>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7" name="Freeform 209"/>
                <p:cNvSpPr>
                  <a:spLocks/>
                </p:cNvSpPr>
                <p:nvPr/>
              </p:nvSpPr>
              <p:spPr bwMode="auto">
                <a:xfrm>
                  <a:off x="2575" y="2813"/>
                  <a:ext cx="12" cy="10"/>
                </a:xfrm>
                <a:custGeom>
                  <a:avLst/>
                  <a:gdLst>
                    <a:gd name="T0" fmla="*/ 2 w 12"/>
                    <a:gd name="T1" fmla="*/ 6 h 10"/>
                    <a:gd name="T2" fmla="*/ 0 w 12"/>
                    <a:gd name="T3" fmla="*/ 3 h 10"/>
                    <a:gd name="T4" fmla="*/ 0 w 12"/>
                    <a:gd name="T5" fmla="*/ 1 h 10"/>
                    <a:gd name="T6" fmla="*/ 0 w 12"/>
                    <a:gd name="T7" fmla="*/ 0 h 10"/>
                    <a:gd name="T8" fmla="*/ 2 w 12"/>
                    <a:gd name="T9" fmla="*/ 0 h 10"/>
                    <a:gd name="T10" fmla="*/ 5 w 12"/>
                    <a:gd name="T11" fmla="*/ 0 h 10"/>
                    <a:gd name="T12" fmla="*/ 9 w 12"/>
                    <a:gd name="T13" fmla="*/ 2 h 10"/>
                    <a:gd name="T14" fmla="*/ 12 w 12"/>
                    <a:gd name="T15" fmla="*/ 6 h 10"/>
                    <a:gd name="T16" fmla="*/ 12 w 12"/>
                    <a:gd name="T17" fmla="*/ 8 h 10"/>
                    <a:gd name="T18" fmla="*/ 9 w 12"/>
                    <a:gd name="T19" fmla="*/ 8 h 10"/>
                    <a:gd name="T20" fmla="*/ 7 w 12"/>
                    <a:gd name="T21" fmla="*/ 10 h 10"/>
                    <a:gd name="T22" fmla="*/ 5 w 12"/>
                    <a:gd name="T23" fmla="*/ 8 h 10"/>
                    <a:gd name="T24" fmla="*/ 2 w 12"/>
                    <a:gd name="T25" fmla="*/ 6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2" y="6"/>
                      </a:moveTo>
                      <a:lnTo>
                        <a:pt x="0" y="3"/>
                      </a:lnTo>
                      <a:lnTo>
                        <a:pt x="0" y="1"/>
                      </a:lnTo>
                      <a:lnTo>
                        <a:pt x="0" y="0"/>
                      </a:lnTo>
                      <a:lnTo>
                        <a:pt x="2" y="0"/>
                      </a:lnTo>
                      <a:lnTo>
                        <a:pt x="5" y="0"/>
                      </a:lnTo>
                      <a:lnTo>
                        <a:pt x="9" y="2"/>
                      </a:lnTo>
                      <a:lnTo>
                        <a:pt x="12" y="6"/>
                      </a:lnTo>
                      <a:lnTo>
                        <a:pt x="12" y="8"/>
                      </a:lnTo>
                      <a:lnTo>
                        <a:pt x="9" y="8"/>
                      </a:lnTo>
                      <a:lnTo>
                        <a:pt x="7" y="10"/>
                      </a:lnTo>
                      <a:lnTo>
                        <a:pt x="5" y="8"/>
                      </a:lnTo>
                      <a:lnTo>
                        <a:pt x="2"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8" name="Freeform 210"/>
                <p:cNvSpPr>
                  <a:spLocks/>
                </p:cNvSpPr>
                <p:nvPr/>
              </p:nvSpPr>
              <p:spPr bwMode="auto">
                <a:xfrm>
                  <a:off x="2581" y="2814"/>
                  <a:ext cx="12" cy="11"/>
                </a:xfrm>
                <a:custGeom>
                  <a:avLst/>
                  <a:gdLst>
                    <a:gd name="T0" fmla="*/ 8 w 12"/>
                    <a:gd name="T1" fmla="*/ 11 h 11"/>
                    <a:gd name="T2" fmla="*/ 10 w 12"/>
                    <a:gd name="T3" fmla="*/ 10 h 11"/>
                    <a:gd name="T4" fmla="*/ 11 w 12"/>
                    <a:gd name="T5" fmla="*/ 9 h 11"/>
                    <a:gd name="T6" fmla="*/ 12 w 12"/>
                    <a:gd name="T7" fmla="*/ 9 h 11"/>
                    <a:gd name="T8" fmla="*/ 12 w 12"/>
                    <a:gd name="T9" fmla="*/ 6 h 11"/>
                    <a:gd name="T10" fmla="*/ 12 w 12"/>
                    <a:gd name="T11" fmla="*/ 5 h 11"/>
                    <a:gd name="T12" fmla="*/ 10 w 12"/>
                    <a:gd name="T13" fmla="*/ 2 h 11"/>
                    <a:gd name="T14" fmla="*/ 9 w 12"/>
                    <a:gd name="T15" fmla="*/ 1 h 11"/>
                    <a:gd name="T16" fmla="*/ 8 w 12"/>
                    <a:gd name="T17" fmla="*/ 0 h 11"/>
                    <a:gd name="T18" fmla="*/ 6 w 12"/>
                    <a:gd name="T19" fmla="*/ 0 h 11"/>
                    <a:gd name="T20" fmla="*/ 5 w 12"/>
                    <a:gd name="T21" fmla="*/ 0 h 11"/>
                    <a:gd name="T22" fmla="*/ 4 w 12"/>
                    <a:gd name="T23" fmla="*/ 0 h 11"/>
                    <a:gd name="T24" fmla="*/ 2 w 12"/>
                    <a:gd name="T25" fmla="*/ 1 h 11"/>
                    <a:gd name="T26" fmla="*/ 1 w 12"/>
                    <a:gd name="T27" fmla="*/ 1 h 11"/>
                    <a:gd name="T28" fmla="*/ 0 w 12"/>
                    <a:gd name="T29" fmla="*/ 2 h 11"/>
                    <a:gd name="T30" fmla="*/ 0 w 12"/>
                    <a:gd name="T31" fmla="*/ 4 h 11"/>
                    <a:gd name="T32" fmla="*/ 0 w 12"/>
                    <a:gd name="T33" fmla="*/ 5 h 11"/>
                    <a:gd name="T34" fmla="*/ 2 w 12"/>
                    <a:gd name="T35" fmla="*/ 7 h 11"/>
                    <a:gd name="T36" fmla="*/ 2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0" y="10"/>
                      </a:lnTo>
                      <a:lnTo>
                        <a:pt x="11" y="9"/>
                      </a:lnTo>
                      <a:lnTo>
                        <a:pt x="12" y="9"/>
                      </a:lnTo>
                      <a:lnTo>
                        <a:pt x="12" y="6"/>
                      </a:lnTo>
                      <a:lnTo>
                        <a:pt x="12" y="5"/>
                      </a:lnTo>
                      <a:lnTo>
                        <a:pt x="10" y="2"/>
                      </a:lnTo>
                      <a:lnTo>
                        <a:pt x="9" y="1"/>
                      </a:lnTo>
                      <a:lnTo>
                        <a:pt x="8" y="0"/>
                      </a:lnTo>
                      <a:lnTo>
                        <a:pt x="6" y="0"/>
                      </a:lnTo>
                      <a:lnTo>
                        <a:pt x="5" y="0"/>
                      </a:lnTo>
                      <a:lnTo>
                        <a:pt x="4" y="0"/>
                      </a:lnTo>
                      <a:lnTo>
                        <a:pt x="2" y="1"/>
                      </a:lnTo>
                      <a:lnTo>
                        <a:pt x="1" y="1"/>
                      </a:lnTo>
                      <a:lnTo>
                        <a:pt x="0" y="2"/>
                      </a:lnTo>
                      <a:lnTo>
                        <a:pt x="0" y="4"/>
                      </a:lnTo>
                      <a:lnTo>
                        <a:pt x="0" y="5"/>
                      </a:lnTo>
                      <a:lnTo>
                        <a:pt x="2" y="7"/>
                      </a:lnTo>
                      <a:lnTo>
                        <a:pt x="2"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9" name="Freeform 211"/>
                <p:cNvSpPr>
                  <a:spLocks/>
                </p:cNvSpPr>
                <p:nvPr/>
              </p:nvSpPr>
              <p:spPr bwMode="auto">
                <a:xfrm>
                  <a:off x="2581" y="2815"/>
                  <a:ext cx="12" cy="11"/>
                </a:xfrm>
                <a:custGeom>
                  <a:avLst/>
                  <a:gdLst>
                    <a:gd name="T0" fmla="*/ 2 w 12"/>
                    <a:gd name="T1" fmla="*/ 8 h 11"/>
                    <a:gd name="T2" fmla="*/ 0 w 12"/>
                    <a:gd name="T3" fmla="*/ 4 h 11"/>
                    <a:gd name="T4" fmla="*/ 0 w 12"/>
                    <a:gd name="T5" fmla="*/ 3 h 11"/>
                    <a:gd name="T6" fmla="*/ 0 w 12"/>
                    <a:gd name="T7" fmla="*/ 1 h 11"/>
                    <a:gd name="T8" fmla="*/ 1 w 12"/>
                    <a:gd name="T9" fmla="*/ 0 h 11"/>
                    <a:gd name="T10" fmla="*/ 2 w 12"/>
                    <a:gd name="T11" fmla="*/ 0 h 11"/>
                    <a:gd name="T12" fmla="*/ 3 w 12"/>
                    <a:gd name="T13" fmla="*/ 0 h 11"/>
                    <a:gd name="T14" fmla="*/ 5 w 12"/>
                    <a:gd name="T15" fmla="*/ 0 h 11"/>
                    <a:gd name="T16" fmla="*/ 8 w 12"/>
                    <a:gd name="T17" fmla="*/ 1 h 11"/>
                    <a:gd name="T18" fmla="*/ 10 w 12"/>
                    <a:gd name="T19" fmla="*/ 3 h 11"/>
                    <a:gd name="T20" fmla="*/ 12 w 12"/>
                    <a:gd name="T21" fmla="*/ 6 h 11"/>
                    <a:gd name="T22" fmla="*/ 12 w 12"/>
                    <a:gd name="T23" fmla="*/ 8 h 11"/>
                    <a:gd name="T24" fmla="*/ 12 w 12"/>
                    <a:gd name="T25" fmla="*/ 9 h 11"/>
                    <a:gd name="T26" fmla="*/ 11 w 12"/>
                    <a:gd name="T27" fmla="*/ 10 h 11"/>
                    <a:gd name="T28" fmla="*/ 10 w 12"/>
                    <a:gd name="T29" fmla="*/ 10 h 11"/>
                    <a:gd name="T30" fmla="*/ 8 w 12"/>
                    <a:gd name="T31" fmla="*/ 11 h 11"/>
                    <a:gd name="T32" fmla="*/ 6 w 12"/>
                    <a:gd name="T33" fmla="*/ 10 h 11"/>
                    <a:gd name="T34" fmla="*/ 3 w 12"/>
                    <a:gd name="T35" fmla="*/ 9 h 11"/>
                    <a:gd name="T36" fmla="*/ 2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8"/>
                      </a:moveTo>
                      <a:lnTo>
                        <a:pt x="0" y="4"/>
                      </a:lnTo>
                      <a:lnTo>
                        <a:pt x="0" y="3"/>
                      </a:lnTo>
                      <a:lnTo>
                        <a:pt x="0" y="1"/>
                      </a:lnTo>
                      <a:lnTo>
                        <a:pt x="1" y="0"/>
                      </a:lnTo>
                      <a:lnTo>
                        <a:pt x="2" y="0"/>
                      </a:lnTo>
                      <a:lnTo>
                        <a:pt x="3" y="0"/>
                      </a:lnTo>
                      <a:lnTo>
                        <a:pt x="5" y="0"/>
                      </a:lnTo>
                      <a:lnTo>
                        <a:pt x="8" y="1"/>
                      </a:lnTo>
                      <a:lnTo>
                        <a:pt x="10" y="3"/>
                      </a:lnTo>
                      <a:lnTo>
                        <a:pt x="12" y="6"/>
                      </a:lnTo>
                      <a:lnTo>
                        <a:pt x="12" y="8"/>
                      </a:lnTo>
                      <a:lnTo>
                        <a:pt x="12" y="9"/>
                      </a:lnTo>
                      <a:lnTo>
                        <a:pt x="11" y="10"/>
                      </a:lnTo>
                      <a:lnTo>
                        <a:pt x="10" y="10"/>
                      </a:lnTo>
                      <a:lnTo>
                        <a:pt x="8" y="11"/>
                      </a:lnTo>
                      <a:lnTo>
                        <a:pt x="6" y="10"/>
                      </a:lnTo>
                      <a:lnTo>
                        <a:pt x="3" y="9"/>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0" name="Freeform 212"/>
                <p:cNvSpPr>
                  <a:spLocks/>
                </p:cNvSpPr>
                <p:nvPr/>
              </p:nvSpPr>
              <p:spPr bwMode="auto">
                <a:xfrm>
                  <a:off x="2581" y="2818"/>
                  <a:ext cx="12" cy="10"/>
                </a:xfrm>
                <a:custGeom>
                  <a:avLst/>
                  <a:gdLst>
                    <a:gd name="T0" fmla="*/ 2 w 12"/>
                    <a:gd name="T1" fmla="*/ 7 h 10"/>
                    <a:gd name="T2" fmla="*/ 0 w 12"/>
                    <a:gd name="T3" fmla="*/ 3 h 10"/>
                    <a:gd name="T4" fmla="*/ 0 w 12"/>
                    <a:gd name="T5" fmla="*/ 2 h 10"/>
                    <a:gd name="T6" fmla="*/ 0 w 12"/>
                    <a:gd name="T7" fmla="*/ 1 h 10"/>
                    <a:gd name="T8" fmla="*/ 2 w 12"/>
                    <a:gd name="T9" fmla="*/ 0 h 10"/>
                    <a:gd name="T10" fmla="*/ 4 w 12"/>
                    <a:gd name="T11" fmla="*/ 0 h 10"/>
                    <a:gd name="T12" fmla="*/ 6 w 12"/>
                    <a:gd name="T13" fmla="*/ 0 h 10"/>
                    <a:gd name="T14" fmla="*/ 10 w 12"/>
                    <a:gd name="T15" fmla="*/ 2 h 10"/>
                    <a:gd name="T16" fmla="*/ 12 w 12"/>
                    <a:gd name="T17" fmla="*/ 6 h 10"/>
                    <a:gd name="T18" fmla="*/ 12 w 12"/>
                    <a:gd name="T19" fmla="*/ 7 h 10"/>
                    <a:gd name="T20" fmla="*/ 12 w 12"/>
                    <a:gd name="T21" fmla="*/ 8 h 10"/>
                    <a:gd name="T22" fmla="*/ 10 w 12"/>
                    <a:gd name="T23" fmla="*/ 10 h 10"/>
                    <a:gd name="T24" fmla="*/ 6 w 12"/>
                    <a:gd name="T25" fmla="*/ 10 h 10"/>
                    <a:gd name="T26" fmla="*/ 2 w 12"/>
                    <a:gd name="T27" fmla="*/ 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2" y="7"/>
                      </a:moveTo>
                      <a:lnTo>
                        <a:pt x="0" y="3"/>
                      </a:lnTo>
                      <a:lnTo>
                        <a:pt x="0" y="2"/>
                      </a:lnTo>
                      <a:lnTo>
                        <a:pt x="0" y="1"/>
                      </a:lnTo>
                      <a:lnTo>
                        <a:pt x="2" y="0"/>
                      </a:lnTo>
                      <a:lnTo>
                        <a:pt x="4" y="0"/>
                      </a:lnTo>
                      <a:lnTo>
                        <a:pt x="6" y="0"/>
                      </a:lnTo>
                      <a:lnTo>
                        <a:pt x="10" y="2"/>
                      </a:lnTo>
                      <a:lnTo>
                        <a:pt x="12" y="6"/>
                      </a:lnTo>
                      <a:lnTo>
                        <a:pt x="12" y="7"/>
                      </a:lnTo>
                      <a:lnTo>
                        <a:pt x="12" y="8"/>
                      </a:lnTo>
                      <a:lnTo>
                        <a:pt x="10" y="10"/>
                      </a:lnTo>
                      <a:lnTo>
                        <a:pt x="6"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1" name="Freeform 213"/>
                <p:cNvSpPr>
                  <a:spLocks/>
                </p:cNvSpPr>
                <p:nvPr/>
              </p:nvSpPr>
              <p:spPr bwMode="auto">
                <a:xfrm>
                  <a:off x="2571" y="2811"/>
                  <a:ext cx="12" cy="12"/>
                </a:xfrm>
                <a:custGeom>
                  <a:avLst/>
                  <a:gdLst>
                    <a:gd name="T0" fmla="*/ 8 w 12"/>
                    <a:gd name="T1" fmla="*/ 12 h 12"/>
                    <a:gd name="T2" fmla="*/ 10 w 12"/>
                    <a:gd name="T3" fmla="*/ 10 h 12"/>
                    <a:gd name="T4" fmla="*/ 11 w 12"/>
                    <a:gd name="T5" fmla="*/ 9 h 12"/>
                    <a:gd name="T6" fmla="*/ 11 w 12"/>
                    <a:gd name="T7" fmla="*/ 8 h 12"/>
                    <a:gd name="T8" fmla="*/ 12 w 12"/>
                    <a:gd name="T9" fmla="*/ 8 h 12"/>
                    <a:gd name="T10" fmla="*/ 11 w 12"/>
                    <a:gd name="T11" fmla="*/ 5 h 12"/>
                    <a:gd name="T12" fmla="*/ 10 w 12"/>
                    <a:gd name="T13" fmla="*/ 3 h 12"/>
                    <a:gd name="T14" fmla="*/ 8 w 12"/>
                    <a:gd name="T15" fmla="*/ 2 h 12"/>
                    <a:gd name="T16" fmla="*/ 7 w 12"/>
                    <a:gd name="T17" fmla="*/ 0 h 12"/>
                    <a:gd name="T18" fmla="*/ 5 w 12"/>
                    <a:gd name="T19" fmla="*/ 0 h 12"/>
                    <a:gd name="T20" fmla="*/ 5 w 12"/>
                    <a:gd name="T21" fmla="*/ 0 h 12"/>
                    <a:gd name="T22" fmla="*/ 2 w 12"/>
                    <a:gd name="T23" fmla="*/ 2 h 12"/>
                    <a:gd name="T24" fmla="*/ 1 w 12"/>
                    <a:gd name="T25" fmla="*/ 3 h 12"/>
                    <a:gd name="T26" fmla="*/ 0 w 12"/>
                    <a:gd name="T27" fmla="*/ 4 h 12"/>
                    <a:gd name="T28" fmla="*/ 1 w 12"/>
                    <a:gd name="T29" fmla="*/ 7 h 12"/>
                    <a:gd name="T30" fmla="*/ 2 w 12"/>
                    <a:gd name="T31" fmla="*/ 8 h 12"/>
                    <a:gd name="T32" fmla="*/ 3 w 12"/>
                    <a:gd name="T33" fmla="*/ 10 h 12"/>
                    <a:gd name="T34" fmla="*/ 5 w 12"/>
                    <a:gd name="T35" fmla="*/ 12 h 12"/>
                    <a:gd name="T36" fmla="*/ 5 w 12"/>
                    <a:gd name="T37" fmla="*/ 12 h 12"/>
                    <a:gd name="T38" fmla="*/ 7 w 12"/>
                    <a:gd name="T39" fmla="*/ 12 h 12"/>
                    <a:gd name="T40" fmla="*/ 8 w 12"/>
                    <a:gd name="T41" fmla="*/ 12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2"/>
                    <a:gd name="T65" fmla="*/ 12 w 12"/>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2">
                      <a:moveTo>
                        <a:pt x="8" y="12"/>
                      </a:moveTo>
                      <a:lnTo>
                        <a:pt x="10" y="10"/>
                      </a:lnTo>
                      <a:lnTo>
                        <a:pt x="11" y="9"/>
                      </a:lnTo>
                      <a:lnTo>
                        <a:pt x="11" y="8"/>
                      </a:lnTo>
                      <a:lnTo>
                        <a:pt x="12" y="8"/>
                      </a:lnTo>
                      <a:lnTo>
                        <a:pt x="11" y="5"/>
                      </a:lnTo>
                      <a:lnTo>
                        <a:pt x="10" y="3"/>
                      </a:lnTo>
                      <a:lnTo>
                        <a:pt x="8" y="2"/>
                      </a:lnTo>
                      <a:lnTo>
                        <a:pt x="7" y="0"/>
                      </a:lnTo>
                      <a:lnTo>
                        <a:pt x="5" y="0"/>
                      </a:lnTo>
                      <a:lnTo>
                        <a:pt x="2" y="2"/>
                      </a:lnTo>
                      <a:lnTo>
                        <a:pt x="1" y="3"/>
                      </a:lnTo>
                      <a:lnTo>
                        <a:pt x="0" y="4"/>
                      </a:lnTo>
                      <a:lnTo>
                        <a:pt x="1" y="7"/>
                      </a:lnTo>
                      <a:lnTo>
                        <a:pt x="2" y="8"/>
                      </a:lnTo>
                      <a:lnTo>
                        <a:pt x="3" y="10"/>
                      </a:lnTo>
                      <a:lnTo>
                        <a:pt x="5" y="12"/>
                      </a:lnTo>
                      <a:lnTo>
                        <a:pt x="7" y="12"/>
                      </a:lnTo>
                      <a:lnTo>
                        <a:pt x="8"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2" name="Freeform 214"/>
                <p:cNvSpPr>
                  <a:spLocks/>
                </p:cNvSpPr>
                <p:nvPr/>
              </p:nvSpPr>
              <p:spPr bwMode="auto">
                <a:xfrm>
                  <a:off x="2578" y="2815"/>
                  <a:ext cx="12" cy="11"/>
                </a:xfrm>
                <a:custGeom>
                  <a:avLst/>
                  <a:gdLst>
                    <a:gd name="T0" fmla="*/ 8 w 12"/>
                    <a:gd name="T1" fmla="*/ 11 h 11"/>
                    <a:gd name="T2" fmla="*/ 11 w 12"/>
                    <a:gd name="T3" fmla="*/ 10 h 11"/>
                    <a:gd name="T4" fmla="*/ 11 w 12"/>
                    <a:gd name="T5" fmla="*/ 10 h 11"/>
                    <a:gd name="T6" fmla="*/ 12 w 12"/>
                    <a:gd name="T7" fmla="*/ 9 h 11"/>
                    <a:gd name="T8" fmla="*/ 12 w 12"/>
                    <a:gd name="T9" fmla="*/ 8 h 11"/>
                    <a:gd name="T10" fmla="*/ 12 w 12"/>
                    <a:gd name="T11" fmla="*/ 5 h 11"/>
                    <a:gd name="T12" fmla="*/ 11 w 12"/>
                    <a:gd name="T13" fmla="*/ 3 h 11"/>
                    <a:gd name="T14" fmla="*/ 9 w 12"/>
                    <a:gd name="T15" fmla="*/ 1 h 11"/>
                    <a:gd name="T16" fmla="*/ 8 w 12"/>
                    <a:gd name="T17" fmla="*/ 0 h 11"/>
                    <a:gd name="T18" fmla="*/ 6 w 12"/>
                    <a:gd name="T19" fmla="*/ 0 h 11"/>
                    <a:gd name="T20" fmla="*/ 5 w 12"/>
                    <a:gd name="T21" fmla="*/ 0 h 11"/>
                    <a:gd name="T22" fmla="*/ 4 w 12"/>
                    <a:gd name="T23" fmla="*/ 0 h 11"/>
                    <a:gd name="T24" fmla="*/ 2 w 12"/>
                    <a:gd name="T25" fmla="*/ 1 h 11"/>
                    <a:gd name="T26" fmla="*/ 1 w 12"/>
                    <a:gd name="T27" fmla="*/ 3 h 11"/>
                    <a:gd name="T28" fmla="*/ 0 w 12"/>
                    <a:gd name="T29" fmla="*/ 3 h 11"/>
                    <a:gd name="T30" fmla="*/ 0 w 12"/>
                    <a:gd name="T31" fmla="*/ 4 h 11"/>
                    <a:gd name="T32" fmla="*/ 0 w 12"/>
                    <a:gd name="T33" fmla="*/ 6 h 11"/>
                    <a:gd name="T34" fmla="*/ 2 w 12"/>
                    <a:gd name="T35" fmla="*/ 8 h 11"/>
                    <a:gd name="T36" fmla="*/ 2 w 12"/>
                    <a:gd name="T37" fmla="*/ 10 h 11"/>
                    <a:gd name="T38" fmla="*/ 4 w 12"/>
                    <a:gd name="T39" fmla="*/ 11 h 11"/>
                    <a:gd name="T40" fmla="*/ 7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1" y="10"/>
                      </a:lnTo>
                      <a:lnTo>
                        <a:pt x="12" y="9"/>
                      </a:lnTo>
                      <a:lnTo>
                        <a:pt x="12" y="8"/>
                      </a:lnTo>
                      <a:lnTo>
                        <a:pt x="12" y="5"/>
                      </a:lnTo>
                      <a:lnTo>
                        <a:pt x="11" y="3"/>
                      </a:lnTo>
                      <a:lnTo>
                        <a:pt x="9" y="1"/>
                      </a:lnTo>
                      <a:lnTo>
                        <a:pt x="8" y="0"/>
                      </a:lnTo>
                      <a:lnTo>
                        <a:pt x="6" y="0"/>
                      </a:lnTo>
                      <a:lnTo>
                        <a:pt x="5" y="0"/>
                      </a:lnTo>
                      <a:lnTo>
                        <a:pt x="4" y="0"/>
                      </a:lnTo>
                      <a:lnTo>
                        <a:pt x="2" y="1"/>
                      </a:lnTo>
                      <a:lnTo>
                        <a:pt x="1" y="3"/>
                      </a:lnTo>
                      <a:lnTo>
                        <a:pt x="0" y="3"/>
                      </a:lnTo>
                      <a:lnTo>
                        <a:pt x="0" y="4"/>
                      </a:lnTo>
                      <a:lnTo>
                        <a:pt x="0" y="6"/>
                      </a:lnTo>
                      <a:lnTo>
                        <a:pt x="2" y="8"/>
                      </a:lnTo>
                      <a:lnTo>
                        <a:pt x="2" y="10"/>
                      </a:lnTo>
                      <a:lnTo>
                        <a:pt x="4"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3" name="Freeform 215"/>
                <p:cNvSpPr>
                  <a:spLocks/>
                </p:cNvSpPr>
                <p:nvPr/>
              </p:nvSpPr>
              <p:spPr bwMode="auto">
                <a:xfrm>
                  <a:off x="2580" y="2788"/>
                  <a:ext cx="16" cy="26"/>
                </a:xfrm>
                <a:custGeom>
                  <a:avLst/>
                  <a:gdLst>
                    <a:gd name="T0" fmla="*/ 0 w 16"/>
                    <a:gd name="T1" fmla="*/ 9 h 26"/>
                    <a:gd name="T2" fmla="*/ 16 w 16"/>
                    <a:gd name="T3" fmla="*/ 0 h 26"/>
                    <a:gd name="T4" fmla="*/ 16 w 16"/>
                    <a:gd name="T5" fmla="*/ 17 h 26"/>
                    <a:gd name="T6" fmla="*/ 0 w 16"/>
                    <a:gd name="T7" fmla="*/ 26 h 26"/>
                    <a:gd name="T8" fmla="*/ 0 w 16"/>
                    <a:gd name="T9" fmla="*/ 9 h 26"/>
                    <a:gd name="T10" fmla="*/ 0 60000 65536"/>
                    <a:gd name="T11" fmla="*/ 0 60000 65536"/>
                    <a:gd name="T12" fmla="*/ 0 60000 65536"/>
                    <a:gd name="T13" fmla="*/ 0 60000 65536"/>
                    <a:gd name="T14" fmla="*/ 0 60000 65536"/>
                    <a:gd name="T15" fmla="*/ 0 w 16"/>
                    <a:gd name="T16" fmla="*/ 0 h 26"/>
                    <a:gd name="T17" fmla="*/ 16 w 16"/>
                    <a:gd name="T18" fmla="*/ 26 h 26"/>
                  </a:gdLst>
                  <a:ahLst/>
                  <a:cxnLst>
                    <a:cxn ang="T10">
                      <a:pos x="T0" y="T1"/>
                    </a:cxn>
                    <a:cxn ang="T11">
                      <a:pos x="T2" y="T3"/>
                    </a:cxn>
                    <a:cxn ang="T12">
                      <a:pos x="T4" y="T5"/>
                    </a:cxn>
                    <a:cxn ang="T13">
                      <a:pos x="T6" y="T7"/>
                    </a:cxn>
                    <a:cxn ang="T14">
                      <a:pos x="T8" y="T9"/>
                    </a:cxn>
                  </a:cxnLst>
                  <a:rect l="T15" t="T16" r="T17" b="T18"/>
                  <a:pathLst>
                    <a:path w="16" h="26">
                      <a:moveTo>
                        <a:pt x="0" y="9"/>
                      </a:moveTo>
                      <a:lnTo>
                        <a:pt x="16" y="0"/>
                      </a:lnTo>
                      <a:lnTo>
                        <a:pt x="16" y="17"/>
                      </a:lnTo>
                      <a:lnTo>
                        <a:pt x="0" y="26"/>
                      </a:lnTo>
                      <a:lnTo>
                        <a:pt x="0" y="9"/>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4" name="Freeform 216"/>
                <p:cNvSpPr>
                  <a:spLocks/>
                </p:cNvSpPr>
                <p:nvPr/>
              </p:nvSpPr>
              <p:spPr bwMode="auto">
                <a:xfrm>
                  <a:off x="2513" y="2751"/>
                  <a:ext cx="83" cy="44"/>
                </a:xfrm>
                <a:custGeom>
                  <a:avLst/>
                  <a:gdLst>
                    <a:gd name="T0" fmla="*/ 0 w 83"/>
                    <a:gd name="T1" fmla="*/ 10 h 44"/>
                    <a:gd name="T2" fmla="*/ 17 w 83"/>
                    <a:gd name="T3" fmla="*/ 0 h 44"/>
                    <a:gd name="T4" fmla="*/ 83 w 83"/>
                    <a:gd name="T5" fmla="*/ 35 h 44"/>
                    <a:gd name="T6" fmla="*/ 66 w 83"/>
                    <a:gd name="T7" fmla="*/ 44 h 44"/>
                    <a:gd name="T8" fmla="*/ 0 w 83"/>
                    <a:gd name="T9" fmla="*/ 10 h 44"/>
                    <a:gd name="T10" fmla="*/ 0 60000 65536"/>
                    <a:gd name="T11" fmla="*/ 0 60000 65536"/>
                    <a:gd name="T12" fmla="*/ 0 60000 65536"/>
                    <a:gd name="T13" fmla="*/ 0 60000 65536"/>
                    <a:gd name="T14" fmla="*/ 0 60000 65536"/>
                    <a:gd name="T15" fmla="*/ 0 w 83"/>
                    <a:gd name="T16" fmla="*/ 0 h 44"/>
                    <a:gd name="T17" fmla="*/ 83 w 83"/>
                    <a:gd name="T18" fmla="*/ 44 h 44"/>
                  </a:gdLst>
                  <a:ahLst/>
                  <a:cxnLst>
                    <a:cxn ang="T10">
                      <a:pos x="T0" y="T1"/>
                    </a:cxn>
                    <a:cxn ang="T11">
                      <a:pos x="T2" y="T3"/>
                    </a:cxn>
                    <a:cxn ang="T12">
                      <a:pos x="T4" y="T5"/>
                    </a:cxn>
                    <a:cxn ang="T13">
                      <a:pos x="T6" y="T7"/>
                    </a:cxn>
                    <a:cxn ang="T14">
                      <a:pos x="T8" y="T9"/>
                    </a:cxn>
                  </a:cxnLst>
                  <a:rect l="T15" t="T16" r="T17" b="T18"/>
                  <a:pathLst>
                    <a:path w="83" h="44">
                      <a:moveTo>
                        <a:pt x="0" y="10"/>
                      </a:moveTo>
                      <a:lnTo>
                        <a:pt x="17" y="0"/>
                      </a:lnTo>
                      <a:lnTo>
                        <a:pt x="83" y="35"/>
                      </a:lnTo>
                      <a:lnTo>
                        <a:pt x="66" y="44"/>
                      </a:lnTo>
                      <a:lnTo>
                        <a:pt x="0" y="10"/>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5" name="Freeform 217"/>
                <p:cNvSpPr>
                  <a:spLocks/>
                </p:cNvSpPr>
                <p:nvPr/>
              </p:nvSpPr>
              <p:spPr bwMode="auto">
                <a:xfrm>
                  <a:off x="2513" y="2761"/>
                  <a:ext cx="66" cy="53"/>
                </a:xfrm>
                <a:custGeom>
                  <a:avLst/>
                  <a:gdLst>
                    <a:gd name="T0" fmla="*/ 0 w 66"/>
                    <a:gd name="T1" fmla="*/ 0 h 53"/>
                    <a:gd name="T2" fmla="*/ 66 w 66"/>
                    <a:gd name="T3" fmla="*/ 34 h 53"/>
                    <a:gd name="T4" fmla="*/ 66 w 66"/>
                    <a:gd name="T5" fmla="*/ 53 h 53"/>
                    <a:gd name="T6" fmla="*/ 0 w 66"/>
                    <a:gd name="T7" fmla="*/ 17 h 53"/>
                    <a:gd name="T8" fmla="*/ 0 w 66"/>
                    <a:gd name="T9" fmla="*/ 0 h 53"/>
                    <a:gd name="T10" fmla="*/ 0 60000 65536"/>
                    <a:gd name="T11" fmla="*/ 0 60000 65536"/>
                    <a:gd name="T12" fmla="*/ 0 60000 65536"/>
                    <a:gd name="T13" fmla="*/ 0 60000 65536"/>
                    <a:gd name="T14" fmla="*/ 0 60000 65536"/>
                    <a:gd name="T15" fmla="*/ 0 w 66"/>
                    <a:gd name="T16" fmla="*/ 0 h 53"/>
                    <a:gd name="T17" fmla="*/ 66 w 66"/>
                    <a:gd name="T18" fmla="*/ 53 h 53"/>
                  </a:gdLst>
                  <a:ahLst/>
                  <a:cxnLst>
                    <a:cxn ang="T10">
                      <a:pos x="T0" y="T1"/>
                    </a:cxn>
                    <a:cxn ang="T11">
                      <a:pos x="T2" y="T3"/>
                    </a:cxn>
                    <a:cxn ang="T12">
                      <a:pos x="T4" y="T5"/>
                    </a:cxn>
                    <a:cxn ang="T13">
                      <a:pos x="T6" y="T7"/>
                    </a:cxn>
                    <a:cxn ang="T14">
                      <a:pos x="T8" y="T9"/>
                    </a:cxn>
                  </a:cxnLst>
                  <a:rect l="T15" t="T16" r="T17" b="T18"/>
                  <a:pathLst>
                    <a:path w="66" h="53">
                      <a:moveTo>
                        <a:pt x="0" y="0"/>
                      </a:moveTo>
                      <a:lnTo>
                        <a:pt x="66" y="34"/>
                      </a:lnTo>
                      <a:lnTo>
                        <a:pt x="66" y="53"/>
                      </a:lnTo>
                      <a:lnTo>
                        <a:pt x="0" y="17"/>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6" name="Freeform 218"/>
                <p:cNvSpPr>
                  <a:spLocks/>
                </p:cNvSpPr>
                <p:nvPr/>
              </p:nvSpPr>
              <p:spPr bwMode="auto">
                <a:xfrm>
                  <a:off x="2584" y="2797"/>
                  <a:ext cx="24" cy="12"/>
                </a:xfrm>
                <a:custGeom>
                  <a:avLst/>
                  <a:gdLst>
                    <a:gd name="T0" fmla="*/ 16 w 24"/>
                    <a:gd name="T1" fmla="*/ 0 h 12"/>
                    <a:gd name="T2" fmla="*/ 24 w 24"/>
                    <a:gd name="T3" fmla="*/ 3 h 12"/>
                    <a:gd name="T4" fmla="*/ 8 w 24"/>
                    <a:gd name="T5" fmla="*/ 12 h 12"/>
                    <a:gd name="T6" fmla="*/ 0 w 24"/>
                    <a:gd name="T7" fmla="*/ 7 h 12"/>
                    <a:gd name="T8" fmla="*/ 16 w 24"/>
                    <a:gd name="T9" fmla="*/ 0 h 12"/>
                    <a:gd name="T10" fmla="*/ 0 60000 65536"/>
                    <a:gd name="T11" fmla="*/ 0 60000 65536"/>
                    <a:gd name="T12" fmla="*/ 0 60000 65536"/>
                    <a:gd name="T13" fmla="*/ 0 60000 65536"/>
                    <a:gd name="T14" fmla="*/ 0 60000 65536"/>
                    <a:gd name="T15" fmla="*/ 0 w 24"/>
                    <a:gd name="T16" fmla="*/ 0 h 12"/>
                    <a:gd name="T17" fmla="*/ 24 w 24"/>
                    <a:gd name="T18" fmla="*/ 12 h 12"/>
                  </a:gdLst>
                  <a:ahLst/>
                  <a:cxnLst>
                    <a:cxn ang="T10">
                      <a:pos x="T0" y="T1"/>
                    </a:cxn>
                    <a:cxn ang="T11">
                      <a:pos x="T2" y="T3"/>
                    </a:cxn>
                    <a:cxn ang="T12">
                      <a:pos x="T4" y="T5"/>
                    </a:cxn>
                    <a:cxn ang="T13">
                      <a:pos x="T6" y="T7"/>
                    </a:cxn>
                    <a:cxn ang="T14">
                      <a:pos x="T8" y="T9"/>
                    </a:cxn>
                  </a:cxnLst>
                  <a:rect l="T15" t="T16" r="T17" b="T18"/>
                  <a:pathLst>
                    <a:path w="24" h="12">
                      <a:moveTo>
                        <a:pt x="16" y="0"/>
                      </a:moveTo>
                      <a:lnTo>
                        <a:pt x="24" y="3"/>
                      </a:lnTo>
                      <a:lnTo>
                        <a:pt x="8" y="12"/>
                      </a:lnTo>
                      <a:lnTo>
                        <a:pt x="0" y="7"/>
                      </a:lnTo>
                      <a:lnTo>
                        <a:pt x="16"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7" name="Freeform 219"/>
                <p:cNvSpPr>
                  <a:spLocks/>
                </p:cNvSpPr>
                <p:nvPr/>
              </p:nvSpPr>
              <p:spPr bwMode="auto">
                <a:xfrm>
                  <a:off x="2585" y="2805"/>
                  <a:ext cx="12" cy="21"/>
                </a:xfrm>
                <a:custGeom>
                  <a:avLst/>
                  <a:gdLst>
                    <a:gd name="T0" fmla="*/ 0 w 12"/>
                    <a:gd name="T1" fmla="*/ 16 h 21"/>
                    <a:gd name="T2" fmla="*/ 12 w 12"/>
                    <a:gd name="T3" fmla="*/ 21 h 21"/>
                    <a:gd name="T4" fmla="*/ 12 w 12"/>
                    <a:gd name="T5" fmla="*/ 4 h 21"/>
                    <a:gd name="T6" fmla="*/ 0 w 12"/>
                    <a:gd name="T7" fmla="*/ 0 h 21"/>
                    <a:gd name="T8" fmla="*/ 0 w 12"/>
                    <a:gd name="T9" fmla="*/ 1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16"/>
                      </a:moveTo>
                      <a:lnTo>
                        <a:pt x="12" y="21"/>
                      </a:lnTo>
                      <a:lnTo>
                        <a:pt x="12" y="4"/>
                      </a:lnTo>
                      <a:lnTo>
                        <a:pt x="0" y="0"/>
                      </a:lnTo>
                      <a:lnTo>
                        <a:pt x="0" y="16"/>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8" name="Freeform 220"/>
                <p:cNvSpPr>
                  <a:spLocks/>
                </p:cNvSpPr>
                <p:nvPr/>
              </p:nvSpPr>
              <p:spPr bwMode="auto">
                <a:xfrm>
                  <a:off x="2593" y="2802"/>
                  <a:ext cx="16" cy="24"/>
                </a:xfrm>
                <a:custGeom>
                  <a:avLst/>
                  <a:gdLst>
                    <a:gd name="T0" fmla="*/ 16 w 16"/>
                    <a:gd name="T1" fmla="*/ 17 h 24"/>
                    <a:gd name="T2" fmla="*/ 0 w 16"/>
                    <a:gd name="T3" fmla="*/ 24 h 24"/>
                    <a:gd name="T4" fmla="*/ 0 w 16"/>
                    <a:gd name="T5" fmla="*/ 8 h 24"/>
                    <a:gd name="T6" fmla="*/ 15 w 16"/>
                    <a:gd name="T7" fmla="*/ 0 h 24"/>
                    <a:gd name="T8" fmla="*/ 16 w 16"/>
                    <a:gd name="T9" fmla="*/ 17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16" y="17"/>
                      </a:moveTo>
                      <a:lnTo>
                        <a:pt x="0" y="24"/>
                      </a:lnTo>
                      <a:lnTo>
                        <a:pt x="0" y="8"/>
                      </a:lnTo>
                      <a:lnTo>
                        <a:pt x="15" y="0"/>
                      </a:lnTo>
                      <a:lnTo>
                        <a:pt x="16" y="17"/>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9" name="Freeform 221"/>
                <p:cNvSpPr>
                  <a:spLocks/>
                </p:cNvSpPr>
                <p:nvPr/>
              </p:nvSpPr>
              <p:spPr bwMode="auto">
                <a:xfrm>
                  <a:off x="2595" y="2807"/>
                  <a:ext cx="17" cy="9"/>
                </a:xfrm>
                <a:custGeom>
                  <a:avLst/>
                  <a:gdLst>
                    <a:gd name="T0" fmla="*/ 11 w 17"/>
                    <a:gd name="T1" fmla="*/ 0 h 9"/>
                    <a:gd name="T2" fmla="*/ 17 w 17"/>
                    <a:gd name="T3" fmla="*/ 2 h 9"/>
                    <a:gd name="T4" fmla="*/ 14 w 17"/>
                    <a:gd name="T5" fmla="*/ 7 h 9"/>
                    <a:gd name="T6" fmla="*/ 6 w 17"/>
                    <a:gd name="T7" fmla="*/ 9 h 9"/>
                    <a:gd name="T8" fmla="*/ 0 w 17"/>
                    <a:gd name="T9" fmla="*/ 7 h 9"/>
                    <a:gd name="T10" fmla="*/ 11 w 17"/>
                    <a:gd name="T11" fmla="*/ 0 h 9"/>
                    <a:gd name="T12" fmla="*/ 0 60000 65536"/>
                    <a:gd name="T13" fmla="*/ 0 60000 65536"/>
                    <a:gd name="T14" fmla="*/ 0 60000 65536"/>
                    <a:gd name="T15" fmla="*/ 0 60000 65536"/>
                    <a:gd name="T16" fmla="*/ 0 60000 65536"/>
                    <a:gd name="T17" fmla="*/ 0 60000 65536"/>
                    <a:gd name="T18" fmla="*/ 0 w 17"/>
                    <a:gd name="T19" fmla="*/ 0 h 9"/>
                    <a:gd name="T20" fmla="*/ 17 w 17"/>
                    <a:gd name="T21" fmla="*/ 9 h 9"/>
                  </a:gdLst>
                  <a:ahLst/>
                  <a:cxnLst>
                    <a:cxn ang="T12">
                      <a:pos x="T0" y="T1"/>
                    </a:cxn>
                    <a:cxn ang="T13">
                      <a:pos x="T2" y="T3"/>
                    </a:cxn>
                    <a:cxn ang="T14">
                      <a:pos x="T4" y="T5"/>
                    </a:cxn>
                    <a:cxn ang="T15">
                      <a:pos x="T6" y="T7"/>
                    </a:cxn>
                    <a:cxn ang="T16">
                      <a:pos x="T8" y="T9"/>
                    </a:cxn>
                    <a:cxn ang="T17">
                      <a:pos x="T10" y="T11"/>
                    </a:cxn>
                  </a:cxnLst>
                  <a:rect l="T18" t="T19" r="T20" b="T21"/>
                  <a:pathLst>
                    <a:path w="17" h="9">
                      <a:moveTo>
                        <a:pt x="11" y="0"/>
                      </a:moveTo>
                      <a:lnTo>
                        <a:pt x="17" y="2"/>
                      </a:lnTo>
                      <a:lnTo>
                        <a:pt x="14" y="7"/>
                      </a:lnTo>
                      <a:lnTo>
                        <a:pt x="6" y="9"/>
                      </a:lnTo>
                      <a:lnTo>
                        <a:pt x="0" y="7"/>
                      </a:lnTo>
                      <a:lnTo>
                        <a:pt x="11"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0" name="Freeform 222"/>
                <p:cNvSpPr>
                  <a:spLocks/>
                </p:cNvSpPr>
                <p:nvPr/>
              </p:nvSpPr>
              <p:spPr bwMode="auto">
                <a:xfrm>
                  <a:off x="2595" y="2813"/>
                  <a:ext cx="12" cy="17"/>
                </a:xfrm>
                <a:custGeom>
                  <a:avLst/>
                  <a:gdLst>
                    <a:gd name="T0" fmla="*/ 0 w 12"/>
                    <a:gd name="T1" fmla="*/ 12 h 17"/>
                    <a:gd name="T2" fmla="*/ 12 w 12"/>
                    <a:gd name="T3" fmla="*/ 17 h 17"/>
                    <a:gd name="T4" fmla="*/ 12 w 12"/>
                    <a:gd name="T5" fmla="*/ 7 h 17"/>
                    <a:gd name="T6" fmla="*/ 9 w 12"/>
                    <a:gd name="T7" fmla="*/ 2 h 17"/>
                    <a:gd name="T8" fmla="*/ 0 w 12"/>
                    <a:gd name="T9" fmla="*/ 0 h 17"/>
                    <a:gd name="T10" fmla="*/ 0 w 12"/>
                    <a:gd name="T11" fmla="*/ 12 h 17"/>
                    <a:gd name="T12" fmla="*/ 0 60000 65536"/>
                    <a:gd name="T13" fmla="*/ 0 60000 65536"/>
                    <a:gd name="T14" fmla="*/ 0 60000 65536"/>
                    <a:gd name="T15" fmla="*/ 0 60000 65536"/>
                    <a:gd name="T16" fmla="*/ 0 60000 65536"/>
                    <a:gd name="T17" fmla="*/ 0 60000 65536"/>
                    <a:gd name="T18" fmla="*/ 0 w 12"/>
                    <a:gd name="T19" fmla="*/ 0 h 17"/>
                    <a:gd name="T20" fmla="*/ 12 w 12"/>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2" h="17">
                      <a:moveTo>
                        <a:pt x="0" y="12"/>
                      </a:moveTo>
                      <a:lnTo>
                        <a:pt x="12" y="17"/>
                      </a:lnTo>
                      <a:lnTo>
                        <a:pt x="12" y="7"/>
                      </a:lnTo>
                      <a:lnTo>
                        <a:pt x="9" y="2"/>
                      </a:lnTo>
                      <a:lnTo>
                        <a:pt x="0" y="0"/>
                      </a:lnTo>
                      <a:lnTo>
                        <a:pt x="0" y="12"/>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1" name="Freeform 223"/>
                <p:cNvSpPr>
                  <a:spLocks/>
                </p:cNvSpPr>
                <p:nvPr/>
              </p:nvSpPr>
              <p:spPr bwMode="auto">
                <a:xfrm>
                  <a:off x="2603" y="2821"/>
                  <a:ext cx="12" cy="13"/>
                </a:xfrm>
                <a:custGeom>
                  <a:avLst/>
                  <a:gdLst>
                    <a:gd name="T0" fmla="*/ 0 w 12"/>
                    <a:gd name="T1" fmla="*/ 9 h 13"/>
                    <a:gd name="T2" fmla="*/ 1 w 12"/>
                    <a:gd name="T3" fmla="*/ 7 h 13"/>
                    <a:gd name="T4" fmla="*/ 7 w 12"/>
                    <a:gd name="T5" fmla="*/ 9 h 13"/>
                    <a:gd name="T6" fmla="*/ 11 w 12"/>
                    <a:gd name="T7" fmla="*/ 13 h 13"/>
                    <a:gd name="T8" fmla="*/ 12 w 12"/>
                    <a:gd name="T9" fmla="*/ 12 h 13"/>
                    <a:gd name="T10" fmla="*/ 10 w 12"/>
                    <a:gd name="T11" fmla="*/ 5 h 13"/>
                    <a:gd name="T12" fmla="*/ 0 w 12"/>
                    <a:gd name="T13" fmla="*/ 0 h 13"/>
                    <a:gd name="T14" fmla="*/ 0 w 12"/>
                    <a:gd name="T15" fmla="*/ 9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0" y="9"/>
                      </a:moveTo>
                      <a:lnTo>
                        <a:pt x="1" y="7"/>
                      </a:lnTo>
                      <a:lnTo>
                        <a:pt x="7" y="9"/>
                      </a:lnTo>
                      <a:lnTo>
                        <a:pt x="11" y="13"/>
                      </a:lnTo>
                      <a:lnTo>
                        <a:pt x="12" y="12"/>
                      </a:lnTo>
                      <a:lnTo>
                        <a:pt x="10" y="5"/>
                      </a:lnTo>
                      <a:lnTo>
                        <a:pt x="0" y="0"/>
                      </a:lnTo>
                      <a:lnTo>
                        <a:pt x="0" y="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2" name="Freeform 224"/>
                <p:cNvSpPr>
                  <a:spLocks/>
                </p:cNvSpPr>
                <p:nvPr/>
              </p:nvSpPr>
              <p:spPr bwMode="auto">
                <a:xfrm>
                  <a:off x="2613" y="2823"/>
                  <a:ext cx="12" cy="11"/>
                </a:xfrm>
                <a:custGeom>
                  <a:avLst/>
                  <a:gdLst>
                    <a:gd name="T0" fmla="*/ 12 w 12"/>
                    <a:gd name="T1" fmla="*/ 8 h 11"/>
                    <a:gd name="T2" fmla="*/ 2 w 12"/>
                    <a:gd name="T3" fmla="*/ 11 h 11"/>
                    <a:gd name="T4" fmla="*/ 0 w 12"/>
                    <a:gd name="T5" fmla="*/ 3 h 11"/>
                    <a:gd name="T6" fmla="*/ 8 w 12"/>
                    <a:gd name="T7" fmla="*/ 2 h 11"/>
                    <a:gd name="T8" fmla="*/ 11 w 12"/>
                    <a:gd name="T9" fmla="*/ 0 h 11"/>
                    <a:gd name="T10" fmla="*/ 12 w 12"/>
                    <a:gd name="T11" fmla="*/ 8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2" y="8"/>
                      </a:moveTo>
                      <a:lnTo>
                        <a:pt x="2" y="11"/>
                      </a:lnTo>
                      <a:lnTo>
                        <a:pt x="0" y="3"/>
                      </a:lnTo>
                      <a:lnTo>
                        <a:pt x="8" y="2"/>
                      </a:lnTo>
                      <a:lnTo>
                        <a:pt x="11" y="0"/>
                      </a:lnTo>
                      <a:lnTo>
                        <a:pt x="12" y="8"/>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3" name="Freeform 225"/>
                <p:cNvSpPr>
                  <a:spLocks/>
                </p:cNvSpPr>
                <p:nvPr/>
              </p:nvSpPr>
              <p:spPr bwMode="auto">
                <a:xfrm>
                  <a:off x="2597" y="2815"/>
                  <a:ext cx="12" cy="10"/>
                </a:xfrm>
                <a:custGeom>
                  <a:avLst/>
                  <a:gdLst>
                    <a:gd name="T0" fmla="*/ 0 w 12"/>
                    <a:gd name="T1" fmla="*/ 6 h 10"/>
                    <a:gd name="T2" fmla="*/ 12 w 12"/>
                    <a:gd name="T3" fmla="*/ 10 h 10"/>
                    <a:gd name="T4" fmla="*/ 8 w 12"/>
                    <a:gd name="T5" fmla="*/ 3 h 10"/>
                    <a:gd name="T6" fmla="*/ 0 w 12"/>
                    <a:gd name="T7" fmla="*/ 0 h 10"/>
                    <a:gd name="T8" fmla="*/ 0 w 12"/>
                    <a:gd name="T9" fmla="*/ 6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0" y="6"/>
                      </a:moveTo>
                      <a:lnTo>
                        <a:pt x="12" y="10"/>
                      </a:lnTo>
                      <a:lnTo>
                        <a:pt x="8" y="3"/>
                      </a:lnTo>
                      <a:lnTo>
                        <a:pt x="0" y="0"/>
                      </a:lnTo>
                      <a:lnTo>
                        <a:pt x="0" y="6"/>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4" name="Freeform 226"/>
                <p:cNvSpPr>
                  <a:spLocks/>
                </p:cNvSpPr>
                <p:nvPr/>
              </p:nvSpPr>
              <p:spPr bwMode="auto">
                <a:xfrm>
                  <a:off x="2600" y="2814"/>
                  <a:ext cx="22" cy="14"/>
                </a:xfrm>
                <a:custGeom>
                  <a:avLst/>
                  <a:gdLst>
                    <a:gd name="T0" fmla="*/ 22 w 22"/>
                    <a:gd name="T1" fmla="*/ 10 h 14"/>
                    <a:gd name="T2" fmla="*/ 13 w 22"/>
                    <a:gd name="T3" fmla="*/ 14 h 14"/>
                    <a:gd name="T4" fmla="*/ 0 w 22"/>
                    <a:gd name="T5" fmla="*/ 2 h 14"/>
                    <a:gd name="T6" fmla="*/ 12 w 22"/>
                    <a:gd name="T7" fmla="*/ 0 h 14"/>
                    <a:gd name="T8" fmla="*/ 22 w 22"/>
                    <a:gd name="T9" fmla="*/ 1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10"/>
                      </a:moveTo>
                      <a:lnTo>
                        <a:pt x="13" y="14"/>
                      </a:lnTo>
                      <a:lnTo>
                        <a:pt x="0" y="2"/>
                      </a:lnTo>
                      <a:lnTo>
                        <a:pt x="12" y="0"/>
                      </a:lnTo>
                      <a:lnTo>
                        <a:pt x="22" y="1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5" name="Freeform 227"/>
                <p:cNvSpPr>
                  <a:spLocks/>
                </p:cNvSpPr>
                <p:nvPr/>
              </p:nvSpPr>
              <p:spPr bwMode="auto">
                <a:xfrm>
                  <a:off x="2602" y="2810"/>
                  <a:ext cx="13" cy="11"/>
                </a:xfrm>
                <a:custGeom>
                  <a:avLst/>
                  <a:gdLst>
                    <a:gd name="T0" fmla="*/ 13 w 13"/>
                    <a:gd name="T1" fmla="*/ 9 h 11"/>
                    <a:gd name="T2" fmla="*/ 2 w 13"/>
                    <a:gd name="T3" fmla="*/ 11 h 11"/>
                    <a:gd name="T4" fmla="*/ 0 w 13"/>
                    <a:gd name="T5" fmla="*/ 4 h 11"/>
                    <a:gd name="T6" fmla="*/ 9 w 13"/>
                    <a:gd name="T7" fmla="*/ 0 h 11"/>
                    <a:gd name="T8" fmla="*/ 13 w 13"/>
                    <a:gd name="T9" fmla="*/ 9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13" y="9"/>
                      </a:moveTo>
                      <a:lnTo>
                        <a:pt x="2" y="11"/>
                      </a:lnTo>
                      <a:lnTo>
                        <a:pt x="0" y="4"/>
                      </a:lnTo>
                      <a:lnTo>
                        <a:pt x="9" y="0"/>
                      </a:lnTo>
                      <a:lnTo>
                        <a:pt x="13" y="9"/>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6" name="Freeform 228"/>
                <p:cNvSpPr>
                  <a:spLocks/>
                </p:cNvSpPr>
                <p:nvPr/>
              </p:nvSpPr>
              <p:spPr bwMode="auto">
                <a:xfrm>
                  <a:off x="2597" y="2688"/>
                  <a:ext cx="24" cy="44"/>
                </a:xfrm>
                <a:custGeom>
                  <a:avLst/>
                  <a:gdLst>
                    <a:gd name="T0" fmla="*/ 24 w 24"/>
                    <a:gd name="T1" fmla="*/ 0 h 44"/>
                    <a:gd name="T2" fmla="*/ 0 w 24"/>
                    <a:gd name="T3" fmla="*/ 12 h 44"/>
                    <a:gd name="T4" fmla="*/ 0 w 24"/>
                    <a:gd name="T5" fmla="*/ 44 h 44"/>
                    <a:gd name="T6" fmla="*/ 24 w 24"/>
                    <a:gd name="T7" fmla="*/ 32 h 44"/>
                    <a:gd name="T8" fmla="*/ 2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lnTo>
                        <a:pt x="0" y="12"/>
                      </a:lnTo>
                      <a:lnTo>
                        <a:pt x="0" y="44"/>
                      </a:lnTo>
                      <a:lnTo>
                        <a:pt x="24" y="32"/>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7" name="Freeform 229"/>
                <p:cNvSpPr>
                  <a:spLocks/>
                </p:cNvSpPr>
                <p:nvPr/>
              </p:nvSpPr>
              <p:spPr bwMode="auto">
                <a:xfrm>
                  <a:off x="2502" y="2622"/>
                  <a:ext cx="126" cy="105"/>
                </a:xfrm>
                <a:custGeom>
                  <a:avLst/>
                  <a:gdLst>
                    <a:gd name="T0" fmla="*/ 126 w 126"/>
                    <a:gd name="T1" fmla="*/ 39 h 105"/>
                    <a:gd name="T2" fmla="*/ 126 w 126"/>
                    <a:gd name="T3" fmla="*/ 0 h 105"/>
                    <a:gd name="T4" fmla="*/ 0 w 126"/>
                    <a:gd name="T5" fmla="*/ 66 h 105"/>
                    <a:gd name="T6" fmla="*/ 0 w 126"/>
                    <a:gd name="T7" fmla="*/ 105 h 105"/>
                    <a:gd name="T8" fmla="*/ 126 w 126"/>
                    <a:gd name="T9" fmla="*/ 39 h 105"/>
                    <a:gd name="T10" fmla="*/ 0 60000 65536"/>
                    <a:gd name="T11" fmla="*/ 0 60000 65536"/>
                    <a:gd name="T12" fmla="*/ 0 60000 65536"/>
                    <a:gd name="T13" fmla="*/ 0 60000 65536"/>
                    <a:gd name="T14" fmla="*/ 0 60000 65536"/>
                    <a:gd name="T15" fmla="*/ 0 w 126"/>
                    <a:gd name="T16" fmla="*/ 0 h 105"/>
                    <a:gd name="T17" fmla="*/ 126 w 126"/>
                    <a:gd name="T18" fmla="*/ 105 h 105"/>
                  </a:gdLst>
                  <a:ahLst/>
                  <a:cxnLst>
                    <a:cxn ang="T10">
                      <a:pos x="T0" y="T1"/>
                    </a:cxn>
                    <a:cxn ang="T11">
                      <a:pos x="T2" y="T3"/>
                    </a:cxn>
                    <a:cxn ang="T12">
                      <a:pos x="T4" y="T5"/>
                    </a:cxn>
                    <a:cxn ang="T13">
                      <a:pos x="T6" y="T7"/>
                    </a:cxn>
                    <a:cxn ang="T14">
                      <a:pos x="T8" y="T9"/>
                    </a:cxn>
                  </a:cxnLst>
                  <a:rect l="T15" t="T16" r="T17" b="T18"/>
                  <a:pathLst>
                    <a:path w="126" h="105">
                      <a:moveTo>
                        <a:pt x="126" y="39"/>
                      </a:moveTo>
                      <a:lnTo>
                        <a:pt x="126" y="0"/>
                      </a:lnTo>
                      <a:lnTo>
                        <a:pt x="0" y="66"/>
                      </a:lnTo>
                      <a:lnTo>
                        <a:pt x="0" y="105"/>
                      </a:lnTo>
                      <a:lnTo>
                        <a:pt x="126"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8" name="Freeform 230"/>
                <p:cNvSpPr>
                  <a:spLocks/>
                </p:cNvSpPr>
                <p:nvPr/>
              </p:nvSpPr>
              <p:spPr bwMode="auto">
                <a:xfrm>
                  <a:off x="2376" y="2557"/>
                  <a:ext cx="126" cy="106"/>
                </a:xfrm>
                <a:custGeom>
                  <a:avLst/>
                  <a:gdLst>
                    <a:gd name="T0" fmla="*/ 126 w 126"/>
                    <a:gd name="T1" fmla="*/ 38 h 106"/>
                    <a:gd name="T2" fmla="*/ 126 w 126"/>
                    <a:gd name="T3" fmla="*/ 0 h 106"/>
                    <a:gd name="T4" fmla="*/ 0 w 126"/>
                    <a:gd name="T5" fmla="*/ 65 h 106"/>
                    <a:gd name="T6" fmla="*/ 0 w 126"/>
                    <a:gd name="T7" fmla="*/ 106 h 106"/>
                    <a:gd name="T8" fmla="*/ 126 w 126"/>
                    <a:gd name="T9" fmla="*/ 38 h 106"/>
                    <a:gd name="T10" fmla="*/ 0 60000 65536"/>
                    <a:gd name="T11" fmla="*/ 0 60000 65536"/>
                    <a:gd name="T12" fmla="*/ 0 60000 65536"/>
                    <a:gd name="T13" fmla="*/ 0 60000 65536"/>
                    <a:gd name="T14" fmla="*/ 0 60000 65536"/>
                    <a:gd name="T15" fmla="*/ 0 w 126"/>
                    <a:gd name="T16" fmla="*/ 0 h 106"/>
                    <a:gd name="T17" fmla="*/ 126 w 126"/>
                    <a:gd name="T18" fmla="*/ 106 h 106"/>
                  </a:gdLst>
                  <a:ahLst/>
                  <a:cxnLst>
                    <a:cxn ang="T10">
                      <a:pos x="T0" y="T1"/>
                    </a:cxn>
                    <a:cxn ang="T11">
                      <a:pos x="T2" y="T3"/>
                    </a:cxn>
                    <a:cxn ang="T12">
                      <a:pos x="T4" y="T5"/>
                    </a:cxn>
                    <a:cxn ang="T13">
                      <a:pos x="T6" y="T7"/>
                    </a:cxn>
                    <a:cxn ang="T14">
                      <a:pos x="T8" y="T9"/>
                    </a:cxn>
                  </a:cxnLst>
                  <a:rect l="T15" t="T16" r="T17" b="T18"/>
                  <a:pathLst>
                    <a:path w="126" h="106">
                      <a:moveTo>
                        <a:pt x="126" y="38"/>
                      </a:moveTo>
                      <a:lnTo>
                        <a:pt x="126" y="0"/>
                      </a:lnTo>
                      <a:lnTo>
                        <a:pt x="0" y="65"/>
                      </a:lnTo>
                      <a:lnTo>
                        <a:pt x="0" y="106"/>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30" name="Group 231"/>
              <p:cNvGrpSpPr>
                <a:grpSpLocks/>
              </p:cNvGrpSpPr>
              <p:nvPr/>
            </p:nvGrpSpPr>
            <p:grpSpPr bwMode="auto">
              <a:xfrm>
                <a:off x="3125801" y="3479848"/>
                <a:ext cx="484189" cy="596907"/>
                <a:chOff x="1969" y="2655"/>
                <a:chExt cx="305" cy="376"/>
              </a:xfrm>
            </p:grpSpPr>
            <p:sp>
              <p:nvSpPr>
                <p:cNvPr id="1191" name="Freeform 232"/>
                <p:cNvSpPr>
                  <a:spLocks/>
                </p:cNvSpPr>
                <p:nvPr/>
              </p:nvSpPr>
              <p:spPr bwMode="auto">
                <a:xfrm>
                  <a:off x="2137" y="2655"/>
                  <a:ext cx="46" cy="192"/>
                </a:xfrm>
                <a:custGeom>
                  <a:avLst/>
                  <a:gdLst>
                    <a:gd name="T0" fmla="*/ 0 w 46"/>
                    <a:gd name="T1" fmla="*/ 182 h 192"/>
                    <a:gd name="T2" fmla="*/ 11 w 46"/>
                    <a:gd name="T3" fmla="*/ 1 h 192"/>
                    <a:gd name="T4" fmla="*/ 21 w 46"/>
                    <a:gd name="T5" fmla="*/ 0 h 192"/>
                    <a:gd name="T6" fmla="*/ 30 w 46"/>
                    <a:gd name="T7" fmla="*/ 1 h 192"/>
                    <a:gd name="T8" fmla="*/ 46 w 46"/>
                    <a:gd name="T9" fmla="*/ 182 h 192"/>
                    <a:gd name="T10" fmla="*/ 44 w 46"/>
                    <a:gd name="T11" fmla="*/ 185 h 192"/>
                    <a:gd name="T12" fmla="*/ 42 w 46"/>
                    <a:gd name="T13" fmla="*/ 186 h 192"/>
                    <a:gd name="T14" fmla="*/ 39 w 46"/>
                    <a:gd name="T15" fmla="*/ 187 h 192"/>
                    <a:gd name="T16" fmla="*/ 36 w 46"/>
                    <a:gd name="T17" fmla="*/ 190 h 192"/>
                    <a:gd name="T18" fmla="*/ 31 w 46"/>
                    <a:gd name="T19" fmla="*/ 191 h 192"/>
                    <a:gd name="T20" fmla="*/ 27 w 46"/>
                    <a:gd name="T21" fmla="*/ 192 h 192"/>
                    <a:gd name="T22" fmla="*/ 24 w 46"/>
                    <a:gd name="T23" fmla="*/ 192 h 192"/>
                    <a:gd name="T24" fmla="*/ 21 w 46"/>
                    <a:gd name="T25" fmla="*/ 192 h 192"/>
                    <a:gd name="T26" fmla="*/ 18 w 46"/>
                    <a:gd name="T27" fmla="*/ 192 h 192"/>
                    <a:gd name="T28" fmla="*/ 15 w 46"/>
                    <a:gd name="T29" fmla="*/ 192 h 192"/>
                    <a:gd name="T30" fmla="*/ 13 w 46"/>
                    <a:gd name="T31" fmla="*/ 191 h 192"/>
                    <a:gd name="T32" fmla="*/ 11 w 46"/>
                    <a:gd name="T33" fmla="*/ 191 h 192"/>
                    <a:gd name="T34" fmla="*/ 8 w 46"/>
                    <a:gd name="T35" fmla="*/ 191 h 192"/>
                    <a:gd name="T36" fmla="*/ 6 w 46"/>
                    <a:gd name="T37" fmla="*/ 190 h 192"/>
                    <a:gd name="T38" fmla="*/ 4 w 46"/>
                    <a:gd name="T39" fmla="*/ 187 h 192"/>
                    <a:gd name="T40" fmla="*/ 2 w 46"/>
                    <a:gd name="T41" fmla="*/ 186 h 192"/>
                    <a:gd name="T42" fmla="*/ 1 w 46"/>
                    <a:gd name="T43" fmla="*/ 185 h 192"/>
                    <a:gd name="T44" fmla="*/ 0 w 46"/>
                    <a:gd name="T45" fmla="*/ 184 h 192"/>
                    <a:gd name="T46" fmla="*/ 0 w 46"/>
                    <a:gd name="T47" fmla="*/ 182 h 1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
                    <a:gd name="T73" fmla="*/ 0 h 192"/>
                    <a:gd name="T74" fmla="*/ 46 w 46"/>
                    <a:gd name="T75" fmla="*/ 192 h 19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 h="192">
                      <a:moveTo>
                        <a:pt x="0" y="182"/>
                      </a:moveTo>
                      <a:lnTo>
                        <a:pt x="11" y="1"/>
                      </a:lnTo>
                      <a:lnTo>
                        <a:pt x="21" y="0"/>
                      </a:lnTo>
                      <a:lnTo>
                        <a:pt x="30" y="1"/>
                      </a:lnTo>
                      <a:lnTo>
                        <a:pt x="46" y="182"/>
                      </a:lnTo>
                      <a:lnTo>
                        <a:pt x="44" y="185"/>
                      </a:lnTo>
                      <a:lnTo>
                        <a:pt x="42" y="186"/>
                      </a:lnTo>
                      <a:lnTo>
                        <a:pt x="39" y="187"/>
                      </a:lnTo>
                      <a:lnTo>
                        <a:pt x="36" y="190"/>
                      </a:lnTo>
                      <a:lnTo>
                        <a:pt x="31" y="191"/>
                      </a:lnTo>
                      <a:lnTo>
                        <a:pt x="27" y="192"/>
                      </a:lnTo>
                      <a:lnTo>
                        <a:pt x="24" y="192"/>
                      </a:lnTo>
                      <a:lnTo>
                        <a:pt x="21" y="192"/>
                      </a:lnTo>
                      <a:lnTo>
                        <a:pt x="18" y="192"/>
                      </a:lnTo>
                      <a:lnTo>
                        <a:pt x="15" y="192"/>
                      </a:lnTo>
                      <a:lnTo>
                        <a:pt x="13" y="191"/>
                      </a:lnTo>
                      <a:lnTo>
                        <a:pt x="11" y="191"/>
                      </a:lnTo>
                      <a:lnTo>
                        <a:pt x="8" y="191"/>
                      </a:lnTo>
                      <a:lnTo>
                        <a:pt x="6" y="190"/>
                      </a:lnTo>
                      <a:lnTo>
                        <a:pt x="4" y="187"/>
                      </a:lnTo>
                      <a:lnTo>
                        <a:pt x="2" y="186"/>
                      </a:lnTo>
                      <a:lnTo>
                        <a:pt x="1" y="185"/>
                      </a:lnTo>
                      <a:lnTo>
                        <a:pt x="0" y="184"/>
                      </a:lnTo>
                      <a:lnTo>
                        <a:pt x="0" y="182"/>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2" name="Freeform 233"/>
                <p:cNvSpPr>
                  <a:spLocks/>
                </p:cNvSpPr>
                <p:nvPr/>
              </p:nvSpPr>
              <p:spPr bwMode="auto">
                <a:xfrm>
                  <a:off x="2181" y="2678"/>
                  <a:ext cx="47" cy="192"/>
                </a:xfrm>
                <a:custGeom>
                  <a:avLst/>
                  <a:gdLst>
                    <a:gd name="T0" fmla="*/ 0 w 47"/>
                    <a:gd name="T1" fmla="*/ 183 h 192"/>
                    <a:gd name="T2" fmla="*/ 11 w 47"/>
                    <a:gd name="T3" fmla="*/ 1 h 192"/>
                    <a:gd name="T4" fmla="*/ 21 w 47"/>
                    <a:gd name="T5" fmla="*/ 0 h 192"/>
                    <a:gd name="T6" fmla="*/ 30 w 47"/>
                    <a:gd name="T7" fmla="*/ 1 h 192"/>
                    <a:gd name="T8" fmla="*/ 47 w 47"/>
                    <a:gd name="T9" fmla="*/ 183 h 192"/>
                    <a:gd name="T10" fmla="*/ 45 w 47"/>
                    <a:gd name="T11" fmla="*/ 184 h 192"/>
                    <a:gd name="T12" fmla="*/ 43 w 47"/>
                    <a:gd name="T13" fmla="*/ 185 h 192"/>
                    <a:gd name="T14" fmla="*/ 40 w 47"/>
                    <a:gd name="T15" fmla="*/ 187 h 192"/>
                    <a:gd name="T16" fmla="*/ 37 w 47"/>
                    <a:gd name="T17" fmla="*/ 189 h 192"/>
                    <a:gd name="T18" fmla="*/ 32 w 47"/>
                    <a:gd name="T19" fmla="*/ 190 h 192"/>
                    <a:gd name="T20" fmla="*/ 27 w 47"/>
                    <a:gd name="T21" fmla="*/ 192 h 192"/>
                    <a:gd name="T22" fmla="*/ 25 w 47"/>
                    <a:gd name="T23" fmla="*/ 192 h 192"/>
                    <a:gd name="T24" fmla="*/ 22 w 47"/>
                    <a:gd name="T25" fmla="*/ 192 h 192"/>
                    <a:gd name="T26" fmla="*/ 19 w 47"/>
                    <a:gd name="T27" fmla="*/ 192 h 192"/>
                    <a:gd name="T28" fmla="*/ 16 w 47"/>
                    <a:gd name="T29" fmla="*/ 192 h 192"/>
                    <a:gd name="T30" fmla="*/ 13 w 47"/>
                    <a:gd name="T31" fmla="*/ 192 h 192"/>
                    <a:gd name="T32" fmla="*/ 11 w 47"/>
                    <a:gd name="T33" fmla="*/ 190 h 192"/>
                    <a:gd name="T34" fmla="*/ 9 w 47"/>
                    <a:gd name="T35" fmla="*/ 189 h 192"/>
                    <a:gd name="T36" fmla="*/ 6 w 47"/>
                    <a:gd name="T37" fmla="*/ 189 h 192"/>
                    <a:gd name="T38" fmla="*/ 5 w 47"/>
                    <a:gd name="T39" fmla="*/ 187 h 192"/>
                    <a:gd name="T40" fmla="*/ 2 w 47"/>
                    <a:gd name="T41" fmla="*/ 185 h 192"/>
                    <a:gd name="T42" fmla="*/ 1 w 47"/>
                    <a:gd name="T43" fmla="*/ 184 h 192"/>
                    <a:gd name="T44" fmla="*/ 0 w 47"/>
                    <a:gd name="T45" fmla="*/ 183 h 192"/>
                    <a:gd name="T46" fmla="*/ 0 w 47"/>
                    <a:gd name="T47" fmla="*/ 183 h 1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2"/>
                    <a:gd name="T74" fmla="*/ 47 w 47"/>
                    <a:gd name="T75" fmla="*/ 192 h 19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2">
                      <a:moveTo>
                        <a:pt x="0" y="183"/>
                      </a:moveTo>
                      <a:lnTo>
                        <a:pt x="11" y="1"/>
                      </a:lnTo>
                      <a:lnTo>
                        <a:pt x="21" y="0"/>
                      </a:lnTo>
                      <a:lnTo>
                        <a:pt x="30" y="1"/>
                      </a:lnTo>
                      <a:lnTo>
                        <a:pt x="47" y="183"/>
                      </a:lnTo>
                      <a:lnTo>
                        <a:pt x="45" y="184"/>
                      </a:lnTo>
                      <a:lnTo>
                        <a:pt x="43" y="185"/>
                      </a:lnTo>
                      <a:lnTo>
                        <a:pt x="40" y="187"/>
                      </a:lnTo>
                      <a:lnTo>
                        <a:pt x="37" y="189"/>
                      </a:lnTo>
                      <a:lnTo>
                        <a:pt x="32" y="190"/>
                      </a:lnTo>
                      <a:lnTo>
                        <a:pt x="27" y="192"/>
                      </a:lnTo>
                      <a:lnTo>
                        <a:pt x="25" y="192"/>
                      </a:lnTo>
                      <a:lnTo>
                        <a:pt x="22" y="192"/>
                      </a:lnTo>
                      <a:lnTo>
                        <a:pt x="19" y="192"/>
                      </a:lnTo>
                      <a:lnTo>
                        <a:pt x="16" y="192"/>
                      </a:lnTo>
                      <a:lnTo>
                        <a:pt x="13" y="192"/>
                      </a:lnTo>
                      <a:lnTo>
                        <a:pt x="11" y="190"/>
                      </a:lnTo>
                      <a:lnTo>
                        <a:pt x="9" y="189"/>
                      </a:lnTo>
                      <a:lnTo>
                        <a:pt x="6" y="189"/>
                      </a:lnTo>
                      <a:lnTo>
                        <a:pt x="5" y="187"/>
                      </a:lnTo>
                      <a:lnTo>
                        <a:pt x="2" y="185"/>
                      </a:lnTo>
                      <a:lnTo>
                        <a:pt x="1"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3" name="Freeform 234"/>
                <p:cNvSpPr>
                  <a:spLocks/>
                </p:cNvSpPr>
                <p:nvPr/>
              </p:nvSpPr>
              <p:spPr bwMode="auto">
                <a:xfrm>
                  <a:off x="2157" y="2655"/>
                  <a:ext cx="25" cy="192"/>
                </a:xfrm>
                <a:custGeom>
                  <a:avLst/>
                  <a:gdLst>
                    <a:gd name="T0" fmla="*/ 5 w 25"/>
                    <a:gd name="T1" fmla="*/ 192 h 192"/>
                    <a:gd name="T2" fmla="*/ 8 w 25"/>
                    <a:gd name="T3" fmla="*/ 192 h 192"/>
                    <a:gd name="T4" fmla="*/ 10 w 25"/>
                    <a:gd name="T5" fmla="*/ 192 h 192"/>
                    <a:gd name="T6" fmla="*/ 13 w 25"/>
                    <a:gd name="T7" fmla="*/ 191 h 192"/>
                    <a:gd name="T8" fmla="*/ 15 w 25"/>
                    <a:gd name="T9" fmla="*/ 191 h 192"/>
                    <a:gd name="T10" fmla="*/ 18 w 25"/>
                    <a:gd name="T11" fmla="*/ 190 h 192"/>
                    <a:gd name="T12" fmla="*/ 20 w 25"/>
                    <a:gd name="T13" fmla="*/ 189 h 192"/>
                    <a:gd name="T14" fmla="*/ 21 w 25"/>
                    <a:gd name="T15" fmla="*/ 187 h 192"/>
                    <a:gd name="T16" fmla="*/ 23 w 25"/>
                    <a:gd name="T17" fmla="*/ 186 h 192"/>
                    <a:gd name="T18" fmla="*/ 24 w 25"/>
                    <a:gd name="T19" fmla="*/ 185 h 192"/>
                    <a:gd name="T20" fmla="*/ 25 w 25"/>
                    <a:gd name="T21" fmla="*/ 182 h 192"/>
                    <a:gd name="T22" fmla="*/ 9 w 25"/>
                    <a:gd name="T23" fmla="*/ 1 h 192"/>
                    <a:gd name="T24" fmla="*/ 0 w 25"/>
                    <a:gd name="T25" fmla="*/ 0 h 192"/>
                    <a:gd name="T26" fmla="*/ 0 w 25"/>
                    <a:gd name="T27" fmla="*/ 192 h 192"/>
                    <a:gd name="T28" fmla="*/ 5 w 25"/>
                    <a:gd name="T29" fmla="*/ 192 h 1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92"/>
                    <a:gd name="T47" fmla="*/ 25 w 25"/>
                    <a:gd name="T48" fmla="*/ 192 h 19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92">
                      <a:moveTo>
                        <a:pt x="5" y="192"/>
                      </a:moveTo>
                      <a:lnTo>
                        <a:pt x="8" y="192"/>
                      </a:lnTo>
                      <a:lnTo>
                        <a:pt x="10" y="192"/>
                      </a:lnTo>
                      <a:lnTo>
                        <a:pt x="13" y="191"/>
                      </a:lnTo>
                      <a:lnTo>
                        <a:pt x="15" y="191"/>
                      </a:lnTo>
                      <a:lnTo>
                        <a:pt x="18" y="190"/>
                      </a:lnTo>
                      <a:lnTo>
                        <a:pt x="20" y="189"/>
                      </a:lnTo>
                      <a:lnTo>
                        <a:pt x="21" y="187"/>
                      </a:lnTo>
                      <a:lnTo>
                        <a:pt x="23" y="186"/>
                      </a:lnTo>
                      <a:lnTo>
                        <a:pt x="24" y="185"/>
                      </a:lnTo>
                      <a:lnTo>
                        <a:pt x="25" y="182"/>
                      </a:lnTo>
                      <a:lnTo>
                        <a:pt x="9" y="1"/>
                      </a:lnTo>
                      <a:lnTo>
                        <a:pt x="0" y="0"/>
                      </a:lnTo>
                      <a:lnTo>
                        <a:pt x="0" y="192"/>
                      </a:lnTo>
                      <a:lnTo>
                        <a:pt x="5" y="192"/>
                      </a:lnTo>
                      <a:close/>
                    </a:path>
                  </a:pathLst>
                </a:custGeom>
                <a:solidFill>
                  <a:srgbClr val="9966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4" name="Freeform 235"/>
                <p:cNvSpPr>
                  <a:spLocks/>
                </p:cNvSpPr>
                <p:nvPr/>
              </p:nvSpPr>
              <p:spPr bwMode="auto">
                <a:xfrm>
                  <a:off x="2137" y="2860"/>
                  <a:ext cx="137" cy="136"/>
                </a:xfrm>
                <a:custGeom>
                  <a:avLst/>
                  <a:gdLst>
                    <a:gd name="T0" fmla="*/ 137 w 137"/>
                    <a:gd name="T1" fmla="*/ 0 h 136"/>
                    <a:gd name="T2" fmla="*/ 0 w 137"/>
                    <a:gd name="T3" fmla="*/ 73 h 136"/>
                    <a:gd name="T4" fmla="*/ 0 w 137"/>
                    <a:gd name="T5" fmla="*/ 136 h 136"/>
                    <a:gd name="T6" fmla="*/ 137 w 137"/>
                    <a:gd name="T7" fmla="*/ 63 h 136"/>
                    <a:gd name="T8" fmla="*/ 137 w 137"/>
                    <a:gd name="T9" fmla="*/ 0 h 136"/>
                    <a:gd name="T10" fmla="*/ 0 60000 65536"/>
                    <a:gd name="T11" fmla="*/ 0 60000 65536"/>
                    <a:gd name="T12" fmla="*/ 0 60000 65536"/>
                    <a:gd name="T13" fmla="*/ 0 60000 65536"/>
                    <a:gd name="T14" fmla="*/ 0 60000 65536"/>
                    <a:gd name="T15" fmla="*/ 0 w 137"/>
                    <a:gd name="T16" fmla="*/ 0 h 136"/>
                    <a:gd name="T17" fmla="*/ 137 w 137"/>
                    <a:gd name="T18" fmla="*/ 136 h 136"/>
                  </a:gdLst>
                  <a:ahLst/>
                  <a:cxnLst>
                    <a:cxn ang="T10">
                      <a:pos x="T0" y="T1"/>
                    </a:cxn>
                    <a:cxn ang="T11">
                      <a:pos x="T2" y="T3"/>
                    </a:cxn>
                    <a:cxn ang="T12">
                      <a:pos x="T4" y="T5"/>
                    </a:cxn>
                    <a:cxn ang="T13">
                      <a:pos x="T6" y="T7"/>
                    </a:cxn>
                    <a:cxn ang="T14">
                      <a:pos x="T8" y="T9"/>
                    </a:cxn>
                  </a:cxnLst>
                  <a:rect l="T15" t="T16" r="T17" b="T18"/>
                  <a:pathLst>
                    <a:path w="137" h="136">
                      <a:moveTo>
                        <a:pt x="137" y="0"/>
                      </a:moveTo>
                      <a:lnTo>
                        <a:pt x="0" y="73"/>
                      </a:lnTo>
                      <a:lnTo>
                        <a:pt x="0" y="136"/>
                      </a:lnTo>
                      <a:lnTo>
                        <a:pt x="137" y="63"/>
                      </a:lnTo>
                      <a:lnTo>
                        <a:pt x="137" y="0"/>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5" name="Freeform 236"/>
                <p:cNvSpPr>
                  <a:spLocks/>
                </p:cNvSpPr>
                <p:nvPr/>
              </p:nvSpPr>
              <p:spPr bwMode="auto">
                <a:xfrm>
                  <a:off x="1969" y="2845"/>
                  <a:ext cx="168" cy="151"/>
                </a:xfrm>
                <a:custGeom>
                  <a:avLst/>
                  <a:gdLst>
                    <a:gd name="T0" fmla="*/ 0 w 168"/>
                    <a:gd name="T1" fmla="*/ 0 h 151"/>
                    <a:gd name="T2" fmla="*/ 168 w 168"/>
                    <a:gd name="T3" fmla="*/ 88 h 151"/>
                    <a:gd name="T4" fmla="*/ 168 w 168"/>
                    <a:gd name="T5" fmla="*/ 151 h 151"/>
                    <a:gd name="T6" fmla="*/ 0 w 168"/>
                    <a:gd name="T7" fmla="*/ 63 h 151"/>
                    <a:gd name="T8" fmla="*/ 0 w 168"/>
                    <a:gd name="T9" fmla="*/ 0 h 151"/>
                    <a:gd name="T10" fmla="*/ 0 60000 65536"/>
                    <a:gd name="T11" fmla="*/ 0 60000 65536"/>
                    <a:gd name="T12" fmla="*/ 0 60000 65536"/>
                    <a:gd name="T13" fmla="*/ 0 60000 65536"/>
                    <a:gd name="T14" fmla="*/ 0 60000 65536"/>
                    <a:gd name="T15" fmla="*/ 0 w 168"/>
                    <a:gd name="T16" fmla="*/ 0 h 151"/>
                    <a:gd name="T17" fmla="*/ 168 w 168"/>
                    <a:gd name="T18" fmla="*/ 151 h 151"/>
                  </a:gdLst>
                  <a:ahLst/>
                  <a:cxnLst>
                    <a:cxn ang="T10">
                      <a:pos x="T0" y="T1"/>
                    </a:cxn>
                    <a:cxn ang="T11">
                      <a:pos x="T2" y="T3"/>
                    </a:cxn>
                    <a:cxn ang="T12">
                      <a:pos x="T4" y="T5"/>
                    </a:cxn>
                    <a:cxn ang="T13">
                      <a:pos x="T6" y="T7"/>
                    </a:cxn>
                    <a:cxn ang="T14">
                      <a:pos x="T8" y="T9"/>
                    </a:cxn>
                  </a:cxnLst>
                  <a:rect l="T15" t="T16" r="T17" b="T18"/>
                  <a:pathLst>
                    <a:path w="168" h="151">
                      <a:moveTo>
                        <a:pt x="0" y="0"/>
                      </a:moveTo>
                      <a:lnTo>
                        <a:pt x="168" y="88"/>
                      </a:lnTo>
                      <a:lnTo>
                        <a:pt x="168" y="151"/>
                      </a:lnTo>
                      <a:lnTo>
                        <a:pt x="0" y="63"/>
                      </a:lnTo>
                      <a:lnTo>
                        <a:pt x="0" y="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6" name="Freeform 237"/>
                <p:cNvSpPr>
                  <a:spLocks/>
                </p:cNvSpPr>
                <p:nvPr/>
              </p:nvSpPr>
              <p:spPr bwMode="auto">
                <a:xfrm>
                  <a:off x="1969" y="2772"/>
                  <a:ext cx="305" cy="161"/>
                </a:xfrm>
                <a:custGeom>
                  <a:avLst/>
                  <a:gdLst>
                    <a:gd name="T0" fmla="*/ 305 w 305"/>
                    <a:gd name="T1" fmla="*/ 88 h 161"/>
                    <a:gd name="T2" fmla="*/ 167 w 305"/>
                    <a:gd name="T3" fmla="*/ 161 h 161"/>
                    <a:gd name="T4" fmla="*/ 0 w 305"/>
                    <a:gd name="T5" fmla="*/ 72 h 161"/>
                    <a:gd name="T6" fmla="*/ 137 w 305"/>
                    <a:gd name="T7" fmla="*/ 0 h 161"/>
                    <a:gd name="T8" fmla="*/ 305 w 305"/>
                    <a:gd name="T9" fmla="*/ 88 h 161"/>
                    <a:gd name="T10" fmla="*/ 0 60000 65536"/>
                    <a:gd name="T11" fmla="*/ 0 60000 65536"/>
                    <a:gd name="T12" fmla="*/ 0 60000 65536"/>
                    <a:gd name="T13" fmla="*/ 0 60000 65536"/>
                    <a:gd name="T14" fmla="*/ 0 60000 65536"/>
                    <a:gd name="T15" fmla="*/ 0 w 305"/>
                    <a:gd name="T16" fmla="*/ 0 h 161"/>
                    <a:gd name="T17" fmla="*/ 305 w 305"/>
                    <a:gd name="T18" fmla="*/ 161 h 161"/>
                  </a:gdLst>
                  <a:ahLst/>
                  <a:cxnLst>
                    <a:cxn ang="T10">
                      <a:pos x="T0" y="T1"/>
                    </a:cxn>
                    <a:cxn ang="T11">
                      <a:pos x="T2" y="T3"/>
                    </a:cxn>
                    <a:cxn ang="T12">
                      <a:pos x="T4" y="T5"/>
                    </a:cxn>
                    <a:cxn ang="T13">
                      <a:pos x="T6" y="T7"/>
                    </a:cxn>
                    <a:cxn ang="T14">
                      <a:pos x="T8" y="T9"/>
                    </a:cxn>
                  </a:cxnLst>
                  <a:rect l="T15" t="T16" r="T17" b="T18"/>
                  <a:pathLst>
                    <a:path w="305" h="161">
                      <a:moveTo>
                        <a:pt x="305" y="88"/>
                      </a:moveTo>
                      <a:lnTo>
                        <a:pt x="167" y="161"/>
                      </a:lnTo>
                      <a:lnTo>
                        <a:pt x="0" y="72"/>
                      </a:lnTo>
                      <a:lnTo>
                        <a:pt x="137" y="0"/>
                      </a:lnTo>
                      <a:lnTo>
                        <a:pt x="305" y="88"/>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7" name="Freeform 238"/>
                <p:cNvSpPr>
                  <a:spLocks/>
                </p:cNvSpPr>
                <p:nvPr/>
              </p:nvSpPr>
              <p:spPr bwMode="auto">
                <a:xfrm>
                  <a:off x="2030" y="2852"/>
                  <a:ext cx="44" cy="47"/>
                </a:xfrm>
                <a:custGeom>
                  <a:avLst/>
                  <a:gdLst>
                    <a:gd name="T0" fmla="*/ 44 w 44"/>
                    <a:gd name="T1" fmla="*/ 0 h 47"/>
                    <a:gd name="T2" fmla="*/ 44 w 44"/>
                    <a:gd name="T3" fmla="*/ 47 h 47"/>
                    <a:gd name="T4" fmla="*/ 0 w 44"/>
                    <a:gd name="T5" fmla="*/ 24 h 47"/>
                    <a:gd name="T6" fmla="*/ 44 w 44"/>
                    <a:gd name="T7" fmla="*/ 0 h 47"/>
                    <a:gd name="T8" fmla="*/ 0 60000 65536"/>
                    <a:gd name="T9" fmla="*/ 0 60000 65536"/>
                    <a:gd name="T10" fmla="*/ 0 60000 65536"/>
                    <a:gd name="T11" fmla="*/ 0 60000 65536"/>
                    <a:gd name="T12" fmla="*/ 0 w 44"/>
                    <a:gd name="T13" fmla="*/ 0 h 47"/>
                    <a:gd name="T14" fmla="*/ 44 w 44"/>
                    <a:gd name="T15" fmla="*/ 47 h 47"/>
                  </a:gdLst>
                  <a:ahLst/>
                  <a:cxnLst>
                    <a:cxn ang="T8">
                      <a:pos x="T0" y="T1"/>
                    </a:cxn>
                    <a:cxn ang="T9">
                      <a:pos x="T2" y="T3"/>
                    </a:cxn>
                    <a:cxn ang="T10">
                      <a:pos x="T4" y="T5"/>
                    </a:cxn>
                    <a:cxn ang="T11">
                      <a:pos x="T6" y="T7"/>
                    </a:cxn>
                  </a:cxnLst>
                  <a:rect l="T12" t="T13" r="T14" b="T15"/>
                  <a:pathLst>
                    <a:path w="44" h="47">
                      <a:moveTo>
                        <a:pt x="44" y="0"/>
                      </a:moveTo>
                      <a:lnTo>
                        <a:pt x="44" y="47"/>
                      </a:lnTo>
                      <a:lnTo>
                        <a:pt x="0" y="24"/>
                      </a:lnTo>
                      <a:lnTo>
                        <a:pt x="44"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8" name="Freeform 239"/>
                <p:cNvSpPr>
                  <a:spLocks/>
                </p:cNvSpPr>
                <p:nvPr/>
              </p:nvSpPr>
              <p:spPr bwMode="auto">
                <a:xfrm>
                  <a:off x="2146" y="2934"/>
                  <a:ext cx="25" cy="43"/>
                </a:xfrm>
                <a:custGeom>
                  <a:avLst/>
                  <a:gdLst>
                    <a:gd name="T0" fmla="*/ 25 w 25"/>
                    <a:gd name="T1" fmla="*/ 0 h 43"/>
                    <a:gd name="T2" fmla="*/ 0 w 25"/>
                    <a:gd name="T3" fmla="*/ 12 h 43"/>
                    <a:gd name="T4" fmla="*/ 0 w 25"/>
                    <a:gd name="T5" fmla="*/ 43 h 43"/>
                    <a:gd name="T6" fmla="*/ 25 w 25"/>
                    <a:gd name="T7" fmla="*/ 31 h 43"/>
                    <a:gd name="T8" fmla="*/ 25 w 25"/>
                    <a:gd name="T9" fmla="*/ 0 h 43"/>
                    <a:gd name="T10" fmla="*/ 0 60000 65536"/>
                    <a:gd name="T11" fmla="*/ 0 60000 65536"/>
                    <a:gd name="T12" fmla="*/ 0 60000 65536"/>
                    <a:gd name="T13" fmla="*/ 0 60000 65536"/>
                    <a:gd name="T14" fmla="*/ 0 60000 65536"/>
                    <a:gd name="T15" fmla="*/ 0 w 25"/>
                    <a:gd name="T16" fmla="*/ 0 h 43"/>
                    <a:gd name="T17" fmla="*/ 25 w 25"/>
                    <a:gd name="T18" fmla="*/ 43 h 43"/>
                  </a:gdLst>
                  <a:ahLst/>
                  <a:cxnLst>
                    <a:cxn ang="T10">
                      <a:pos x="T0" y="T1"/>
                    </a:cxn>
                    <a:cxn ang="T11">
                      <a:pos x="T2" y="T3"/>
                    </a:cxn>
                    <a:cxn ang="T12">
                      <a:pos x="T4" y="T5"/>
                    </a:cxn>
                    <a:cxn ang="T13">
                      <a:pos x="T6" y="T7"/>
                    </a:cxn>
                    <a:cxn ang="T14">
                      <a:pos x="T8" y="T9"/>
                    </a:cxn>
                  </a:cxnLst>
                  <a:rect l="T15" t="T16" r="T17" b="T18"/>
                  <a:pathLst>
                    <a:path w="25" h="43">
                      <a:moveTo>
                        <a:pt x="25" y="0"/>
                      </a:moveTo>
                      <a:lnTo>
                        <a:pt x="0" y="12"/>
                      </a:lnTo>
                      <a:lnTo>
                        <a:pt x="0" y="43"/>
                      </a:lnTo>
                      <a:lnTo>
                        <a:pt x="25" y="31"/>
                      </a:lnTo>
                      <a:lnTo>
                        <a:pt x="25"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9" name="Freeform 240"/>
                <p:cNvSpPr>
                  <a:spLocks/>
                </p:cNvSpPr>
                <p:nvPr/>
              </p:nvSpPr>
              <p:spPr bwMode="auto">
                <a:xfrm>
                  <a:off x="1983" y="2918"/>
                  <a:ext cx="81" cy="71"/>
                </a:xfrm>
                <a:custGeom>
                  <a:avLst/>
                  <a:gdLst>
                    <a:gd name="T0" fmla="*/ 0 w 81"/>
                    <a:gd name="T1" fmla="*/ 0 h 71"/>
                    <a:gd name="T2" fmla="*/ 81 w 81"/>
                    <a:gd name="T3" fmla="*/ 43 h 71"/>
                    <a:gd name="T4" fmla="*/ 81 w 81"/>
                    <a:gd name="T5" fmla="*/ 71 h 71"/>
                    <a:gd name="T6" fmla="*/ 0 w 81"/>
                    <a:gd name="T7" fmla="*/ 29 h 71"/>
                    <a:gd name="T8" fmla="*/ 0 w 81"/>
                    <a:gd name="T9" fmla="*/ 0 h 71"/>
                    <a:gd name="T10" fmla="*/ 0 60000 65536"/>
                    <a:gd name="T11" fmla="*/ 0 60000 65536"/>
                    <a:gd name="T12" fmla="*/ 0 60000 65536"/>
                    <a:gd name="T13" fmla="*/ 0 60000 65536"/>
                    <a:gd name="T14" fmla="*/ 0 60000 65536"/>
                    <a:gd name="T15" fmla="*/ 0 w 81"/>
                    <a:gd name="T16" fmla="*/ 0 h 71"/>
                    <a:gd name="T17" fmla="*/ 81 w 81"/>
                    <a:gd name="T18" fmla="*/ 71 h 71"/>
                  </a:gdLst>
                  <a:ahLst/>
                  <a:cxnLst>
                    <a:cxn ang="T10">
                      <a:pos x="T0" y="T1"/>
                    </a:cxn>
                    <a:cxn ang="T11">
                      <a:pos x="T2" y="T3"/>
                    </a:cxn>
                    <a:cxn ang="T12">
                      <a:pos x="T4" y="T5"/>
                    </a:cxn>
                    <a:cxn ang="T13">
                      <a:pos x="T6" y="T7"/>
                    </a:cxn>
                    <a:cxn ang="T14">
                      <a:pos x="T8" y="T9"/>
                    </a:cxn>
                  </a:cxnLst>
                  <a:rect l="T15" t="T16" r="T17" b="T18"/>
                  <a:pathLst>
                    <a:path w="81" h="71">
                      <a:moveTo>
                        <a:pt x="0" y="0"/>
                      </a:moveTo>
                      <a:lnTo>
                        <a:pt x="81" y="43"/>
                      </a:lnTo>
                      <a:lnTo>
                        <a:pt x="81" y="71"/>
                      </a:lnTo>
                      <a:lnTo>
                        <a:pt x="0" y="29"/>
                      </a:lnTo>
                      <a:lnTo>
                        <a:pt x="0" y="0"/>
                      </a:lnTo>
                      <a:close/>
                    </a:path>
                  </a:pathLst>
                </a:custGeom>
                <a:solidFill>
                  <a:srgbClr val="FF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0" name="Freeform 241"/>
                <p:cNvSpPr>
                  <a:spLocks/>
                </p:cNvSpPr>
                <p:nvPr/>
              </p:nvSpPr>
              <p:spPr bwMode="auto">
                <a:xfrm>
                  <a:off x="2064" y="2944"/>
                  <a:ext cx="31" cy="45"/>
                </a:xfrm>
                <a:custGeom>
                  <a:avLst/>
                  <a:gdLst>
                    <a:gd name="T0" fmla="*/ 31 w 31"/>
                    <a:gd name="T1" fmla="*/ 0 h 45"/>
                    <a:gd name="T2" fmla="*/ 0 w 31"/>
                    <a:gd name="T3" fmla="*/ 15 h 45"/>
                    <a:gd name="T4" fmla="*/ 0 w 31"/>
                    <a:gd name="T5" fmla="*/ 45 h 45"/>
                    <a:gd name="T6" fmla="*/ 31 w 31"/>
                    <a:gd name="T7" fmla="*/ 29 h 45"/>
                    <a:gd name="T8" fmla="*/ 31 w 31"/>
                    <a:gd name="T9" fmla="*/ 0 h 45"/>
                    <a:gd name="T10" fmla="*/ 0 60000 65536"/>
                    <a:gd name="T11" fmla="*/ 0 60000 65536"/>
                    <a:gd name="T12" fmla="*/ 0 60000 65536"/>
                    <a:gd name="T13" fmla="*/ 0 60000 65536"/>
                    <a:gd name="T14" fmla="*/ 0 60000 65536"/>
                    <a:gd name="T15" fmla="*/ 0 w 31"/>
                    <a:gd name="T16" fmla="*/ 0 h 45"/>
                    <a:gd name="T17" fmla="*/ 31 w 31"/>
                    <a:gd name="T18" fmla="*/ 45 h 45"/>
                  </a:gdLst>
                  <a:ahLst/>
                  <a:cxnLst>
                    <a:cxn ang="T10">
                      <a:pos x="T0" y="T1"/>
                    </a:cxn>
                    <a:cxn ang="T11">
                      <a:pos x="T2" y="T3"/>
                    </a:cxn>
                    <a:cxn ang="T12">
                      <a:pos x="T4" y="T5"/>
                    </a:cxn>
                    <a:cxn ang="T13">
                      <a:pos x="T6" y="T7"/>
                    </a:cxn>
                    <a:cxn ang="T14">
                      <a:pos x="T8" y="T9"/>
                    </a:cxn>
                  </a:cxnLst>
                  <a:rect l="T15" t="T16" r="T17" b="T18"/>
                  <a:pathLst>
                    <a:path w="31" h="45">
                      <a:moveTo>
                        <a:pt x="31" y="0"/>
                      </a:moveTo>
                      <a:lnTo>
                        <a:pt x="0" y="15"/>
                      </a:lnTo>
                      <a:lnTo>
                        <a:pt x="0" y="45"/>
                      </a:lnTo>
                      <a:lnTo>
                        <a:pt x="31" y="29"/>
                      </a:lnTo>
                      <a:lnTo>
                        <a:pt x="31" y="0"/>
                      </a:lnTo>
                      <a:close/>
                    </a:path>
                  </a:pathLst>
                </a:custGeom>
                <a:solidFill>
                  <a:srgbClr val="FF33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1" name="Freeform 242"/>
                <p:cNvSpPr>
                  <a:spLocks/>
                </p:cNvSpPr>
                <p:nvPr/>
              </p:nvSpPr>
              <p:spPr bwMode="auto">
                <a:xfrm>
                  <a:off x="1983" y="2903"/>
                  <a:ext cx="111" cy="57"/>
                </a:xfrm>
                <a:custGeom>
                  <a:avLst/>
                  <a:gdLst>
                    <a:gd name="T0" fmla="*/ 111 w 111"/>
                    <a:gd name="T1" fmla="*/ 42 h 57"/>
                    <a:gd name="T2" fmla="*/ 81 w 111"/>
                    <a:gd name="T3" fmla="*/ 57 h 57"/>
                    <a:gd name="T4" fmla="*/ 0 w 111"/>
                    <a:gd name="T5" fmla="*/ 15 h 57"/>
                    <a:gd name="T6" fmla="*/ 28 w 111"/>
                    <a:gd name="T7" fmla="*/ 0 h 57"/>
                    <a:gd name="T8" fmla="*/ 111 w 111"/>
                    <a:gd name="T9" fmla="*/ 42 h 57"/>
                    <a:gd name="T10" fmla="*/ 0 60000 65536"/>
                    <a:gd name="T11" fmla="*/ 0 60000 65536"/>
                    <a:gd name="T12" fmla="*/ 0 60000 65536"/>
                    <a:gd name="T13" fmla="*/ 0 60000 65536"/>
                    <a:gd name="T14" fmla="*/ 0 60000 65536"/>
                    <a:gd name="T15" fmla="*/ 0 w 111"/>
                    <a:gd name="T16" fmla="*/ 0 h 57"/>
                    <a:gd name="T17" fmla="*/ 111 w 111"/>
                    <a:gd name="T18" fmla="*/ 57 h 57"/>
                  </a:gdLst>
                  <a:ahLst/>
                  <a:cxnLst>
                    <a:cxn ang="T10">
                      <a:pos x="T0" y="T1"/>
                    </a:cxn>
                    <a:cxn ang="T11">
                      <a:pos x="T2" y="T3"/>
                    </a:cxn>
                    <a:cxn ang="T12">
                      <a:pos x="T4" y="T5"/>
                    </a:cxn>
                    <a:cxn ang="T13">
                      <a:pos x="T6" y="T7"/>
                    </a:cxn>
                    <a:cxn ang="T14">
                      <a:pos x="T8" y="T9"/>
                    </a:cxn>
                  </a:cxnLst>
                  <a:rect l="T15" t="T16" r="T17" b="T18"/>
                  <a:pathLst>
                    <a:path w="111" h="57">
                      <a:moveTo>
                        <a:pt x="111" y="42"/>
                      </a:moveTo>
                      <a:lnTo>
                        <a:pt x="81" y="57"/>
                      </a:lnTo>
                      <a:lnTo>
                        <a:pt x="0" y="15"/>
                      </a:lnTo>
                      <a:lnTo>
                        <a:pt x="28" y="0"/>
                      </a:lnTo>
                      <a:lnTo>
                        <a:pt x="111" y="42"/>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2" name="Freeform 243"/>
                <p:cNvSpPr>
                  <a:spLocks/>
                </p:cNvSpPr>
                <p:nvPr/>
              </p:nvSpPr>
              <p:spPr bwMode="auto">
                <a:xfrm>
                  <a:off x="2190" y="2912"/>
                  <a:ext cx="24" cy="42"/>
                </a:xfrm>
                <a:custGeom>
                  <a:avLst/>
                  <a:gdLst>
                    <a:gd name="T0" fmla="*/ 24 w 24"/>
                    <a:gd name="T1" fmla="*/ 0 h 42"/>
                    <a:gd name="T2" fmla="*/ 0 w 24"/>
                    <a:gd name="T3" fmla="*/ 11 h 42"/>
                    <a:gd name="T4" fmla="*/ 0 w 24"/>
                    <a:gd name="T5" fmla="*/ 42 h 42"/>
                    <a:gd name="T6" fmla="*/ 24 w 24"/>
                    <a:gd name="T7" fmla="*/ 29 h 42"/>
                    <a:gd name="T8" fmla="*/ 24 w 24"/>
                    <a:gd name="T9" fmla="*/ 0 h 42"/>
                    <a:gd name="T10" fmla="*/ 0 60000 65536"/>
                    <a:gd name="T11" fmla="*/ 0 60000 65536"/>
                    <a:gd name="T12" fmla="*/ 0 60000 65536"/>
                    <a:gd name="T13" fmla="*/ 0 60000 65536"/>
                    <a:gd name="T14" fmla="*/ 0 60000 65536"/>
                    <a:gd name="T15" fmla="*/ 0 w 24"/>
                    <a:gd name="T16" fmla="*/ 0 h 42"/>
                    <a:gd name="T17" fmla="*/ 24 w 24"/>
                    <a:gd name="T18" fmla="*/ 42 h 42"/>
                  </a:gdLst>
                  <a:ahLst/>
                  <a:cxnLst>
                    <a:cxn ang="T10">
                      <a:pos x="T0" y="T1"/>
                    </a:cxn>
                    <a:cxn ang="T11">
                      <a:pos x="T2" y="T3"/>
                    </a:cxn>
                    <a:cxn ang="T12">
                      <a:pos x="T4" y="T5"/>
                    </a:cxn>
                    <a:cxn ang="T13">
                      <a:pos x="T6" y="T7"/>
                    </a:cxn>
                    <a:cxn ang="T14">
                      <a:pos x="T8" y="T9"/>
                    </a:cxn>
                  </a:cxnLst>
                  <a:rect l="T15" t="T16" r="T17" b="T18"/>
                  <a:pathLst>
                    <a:path w="24" h="42">
                      <a:moveTo>
                        <a:pt x="24" y="0"/>
                      </a:moveTo>
                      <a:lnTo>
                        <a:pt x="0" y="11"/>
                      </a:lnTo>
                      <a:lnTo>
                        <a:pt x="0" y="42"/>
                      </a:lnTo>
                      <a:lnTo>
                        <a:pt x="24" y="29"/>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3" name="Freeform 244"/>
                <p:cNvSpPr>
                  <a:spLocks/>
                </p:cNvSpPr>
                <p:nvPr/>
              </p:nvSpPr>
              <p:spPr bwMode="auto">
                <a:xfrm>
                  <a:off x="1969" y="2819"/>
                  <a:ext cx="44" cy="48"/>
                </a:xfrm>
                <a:custGeom>
                  <a:avLst/>
                  <a:gdLst>
                    <a:gd name="T0" fmla="*/ 44 w 44"/>
                    <a:gd name="T1" fmla="*/ 0 h 48"/>
                    <a:gd name="T2" fmla="*/ 44 w 44"/>
                    <a:gd name="T3" fmla="*/ 48 h 48"/>
                    <a:gd name="T4" fmla="*/ 0 w 44"/>
                    <a:gd name="T5" fmla="*/ 25 h 48"/>
                    <a:gd name="T6" fmla="*/ 44 w 44"/>
                    <a:gd name="T7" fmla="*/ 0 h 48"/>
                    <a:gd name="T8" fmla="*/ 0 60000 65536"/>
                    <a:gd name="T9" fmla="*/ 0 60000 65536"/>
                    <a:gd name="T10" fmla="*/ 0 60000 65536"/>
                    <a:gd name="T11" fmla="*/ 0 60000 65536"/>
                    <a:gd name="T12" fmla="*/ 0 w 44"/>
                    <a:gd name="T13" fmla="*/ 0 h 48"/>
                    <a:gd name="T14" fmla="*/ 44 w 44"/>
                    <a:gd name="T15" fmla="*/ 48 h 48"/>
                  </a:gdLst>
                  <a:ahLst/>
                  <a:cxnLst>
                    <a:cxn ang="T8">
                      <a:pos x="T0" y="T1"/>
                    </a:cxn>
                    <a:cxn ang="T9">
                      <a:pos x="T2" y="T3"/>
                    </a:cxn>
                    <a:cxn ang="T10">
                      <a:pos x="T4" y="T5"/>
                    </a:cxn>
                    <a:cxn ang="T11">
                      <a:pos x="T6" y="T7"/>
                    </a:cxn>
                  </a:cxnLst>
                  <a:rect l="T12" t="T13" r="T14" b="T15"/>
                  <a:pathLst>
                    <a:path w="44" h="48">
                      <a:moveTo>
                        <a:pt x="44" y="0"/>
                      </a:moveTo>
                      <a:lnTo>
                        <a:pt x="44" y="48"/>
                      </a:lnTo>
                      <a:lnTo>
                        <a:pt x="0" y="25"/>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4" name="Freeform 245"/>
                <p:cNvSpPr>
                  <a:spLocks/>
                </p:cNvSpPr>
                <p:nvPr/>
              </p:nvSpPr>
              <p:spPr bwMode="auto">
                <a:xfrm>
                  <a:off x="2013" y="2746"/>
                  <a:ext cx="137" cy="121"/>
                </a:xfrm>
                <a:custGeom>
                  <a:avLst/>
                  <a:gdLst>
                    <a:gd name="T0" fmla="*/ 137 w 137"/>
                    <a:gd name="T1" fmla="*/ 48 h 121"/>
                    <a:gd name="T2" fmla="*/ 0 w 137"/>
                    <a:gd name="T3" fmla="*/ 121 h 121"/>
                    <a:gd name="T4" fmla="*/ 0 w 137"/>
                    <a:gd name="T5" fmla="*/ 73 h 121"/>
                    <a:gd name="T6" fmla="*/ 137 w 137"/>
                    <a:gd name="T7" fmla="*/ 0 h 121"/>
                    <a:gd name="T8" fmla="*/ 137 w 137"/>
                    <a:gd name="T9" fmla="*/ 48 h 121"/>
                    <a:gd name="T10" fmla="*/ 0 60000 65536"/>
                    <a:gd name="T11" fmla="*/ 0 60000 65536"/>
                    <a:gd name="T12" fmla="*/ 0 60000 65536"/>
                    <a:gd name="T13" fmla="*/ 0 60000 65536"/>
                    <a:gd name="T14" fmla="*/ 0 60000 65536"/>
                    <a:gd name="T15" fmla="*/ 0 w 137"/>
                    <a:gd name="T16" fmla="*/ 0 h 121"/>
                    <a:gd name="T17" fmla="*/ 137 w 137"/>
                    <a:gd name="T18" fmla="*/ 121 h 121"/>
                  </a:gdLst>
                  <a:ahLst/>
                  <a:cxnLst>
                    <a:cxn ang="T10">
                      <a:pos x="T0" y="T1"/>
                    </a:cxn>
                    <a:cxn ang="T11">
                      <a:pos x="T2" y="T3"/>
                    </a:cxn>
                    <a:cxn ang="T12">
                      <a:pos x="T4" y="T5"/>
                    </a:cxn>
                    <a:cxn ang="T13">
                      <a:pos x="T6" y="T7"/>
                    </a:cxn>
                    <a:cxn ang="T14">
                      <a:pos x="T8" y="T9"/>
                    </a:cxn>
                  </a:cxnLst>
                  <a:rect l="T15" t="T16" r="T17" b="T18"/>
                  <a:pathLst>
                    <a:path w="137" h="121">
                      <a:moveTo>
                        <a:pt x="137" y="48"/>
                      </a:moveTo>
                      <a:lnTo>
                        <a:pt x="0" y="121"/>
                      </a:lnTo>
                      <a:lnTo>
                        <a:pt x="0" y="73"/>
                      </a:lnTo>
                      <a:lnTo>
                        <a:pt x="137" y="0"/>
                      </a:lnTo>
                      <a:lnTo>
                        <a:pt x="137"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5" name="Freeform 246"/>
                <p:cNvSpPr>
                  <a:spLocks/>
                </p:cNvSpPr>
                <p:nvPr/>
              </p:nvSpPr>
              <p:spPr bwMode="auto">
                <a:xfrm>
                  <a:off x="2030" y="2852"/>
                  <a:ext cx="44" cy="47"/>
                </a:xfrm>
                <a:custGeom>
                  <a:avLst/>
                  <a:gdLst>
                    <a:gd name="T0" fmla="*/ 44 w 44"/>
                    <a:gd name="T1" fmla="*/ 0 h 47"/>
                    <a:gd name="T2" fmla="*/ 44 w 44"/>
                    <a:gd name="T3" fmla="*/ 47 h 47"/>
                    <a:gd name="T4" fmla="*/ 0 w 44"/>
                    <a:gd name="T5" fmla="*/ 24 h 47"/>
                    <a:gd name="T6" fmla="*/ 44 w 44"/>
                    <a:gd name="T7" fmla="*/ 0 h 47"/>
                    <a:gd name="T8" fmla="*/ 0 60000 65536"/>
                    <a:gd name="T9" fmla="*/ 0 60000 65536"/>
                    <a:gd name="T10" fmla="*/ 0 60000 65536"/>
                    <a:gd name="T11" fmla="*/ 0 60000 65536"/>
                    <a:gd name="T12" fmla="*/ 0 w 44"/>
                    <a:gd name="T13" fmla="*/ 0 h 47"/>
                    <a:gd name="T14" fmla="*/ 44 w 44"/>
                    <a:gd name="T15" fmla="*/ 47 h 47"/>
                  </a:gdLst>
                  <a:ahLst/>
                  <a:cxnLst>
                    <a:cxn ang="T8">
                      <a:pos x="T0" y="T1"/>
                    </a:cxn>
                    <a:cxn ang="T9">
                      <a:pos x="T2" y="T3"/>
                    </a:cxn>
                    <a:cxn ang="T10">
                      <a:pos x="T4" y="T5"/>
                    </a:cxn>
                    <a:cxn ang="T11">
                      <a:pos x="T6" y="T7"/>
                    </a:cxn>
                  </a:cxnLst>
                  <a:rect l="T12" t="T13" r="T14" b="T15"/>
                  <a:pathLst>
                    <a:path w="44" h="47">
                      <a:moveTo>
                        <a:pt x="44" y="0"/>
                      </a:moveTo>
                      <a:lnTo>
                        <a:pt x="44" y="47"/>
                      </a:lnTo>
                      <a:lnTo>
                        <a:pt x="0" y="24"/>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6" name="Freeform 247"/>
                <p:cNvSpPr>
                  <a:spLocks/>
                </p:cNvSpPr>
                <p:nvPr/>
              </p:nvSpPr>
              <p:spPr bwMode="auto">
                <a:xfrm>
                  <a:off x="2074" y="2778"/>
                  <a:ext cx="139" cy="121"/>
                </a:xfrm>
                <a:custGeom>
                  <a:avLst/>
                  <a:gdLst>
                    <a:gd name="T0" fmla="*/ 139 w 139"/>
                    <a:gd name="T1" fmla="*/ 48 h 121"/>
                    <a:gd name="T2" fmla="*/ 0 w 139"/>
                    <a:gd name="T3" fmla="*/ 121 h 121"/>
                    <a:gd name="T4" fmla="*/ 0 w 139"/>
                    <a:gd name="T5" fmla="*/ 73 h 121"/>
                    <a:gd name="T6" fmla="*/ 139 w 139"/>
                    <a:gd name="T7" fmla="*/ 0 h 121"/>
                    <a:gd name="T8" fmla="*/ 139 w 139"/>
                    <a:gd name="T9" fmla="*/ 48 h 121"/>
                    <a:gd name="T10" fmla="*/ 0 60000 65536"/>
                    <a:gd name="T11" fmla="*/ 0 60000 65536"/>
                    <a:gd name="T12" fmla="*/ 0 60000 65536"/>
                    <a:gd name="T13" fmla="*/ 0 60000 65536"/>
                    <a:gd name="T14" fmla="*/ 0 60000 65536"/>
                    <a:gd name="T15" fmla="*/ 0 w 139"/>
                    <a:gd name="T16" fmla="*/ 0 h 121"/>
                    <a:gd name="T17" fmla="*/ 139 w 139"/>
                    <a:gd name="T18" fmla="*/ 121 h 121"/>
                  </a:gdLst>
                  <a:ahLst/>
                  <a:cxnLst>
                    <a:cxn ang="T10">
                      <a:pos x="T0" y="T1"/>
                    </a:cxn>
                    <a:cxn ang="T11">
                      <a:pos x="T2" y="T3"/>
                    </a:cxn>
                    <a:cxn ang="T12">
                      <a:pos x="T4" y="T5"/>
                    </a:cxn>
                    <a:cxn ang="T13">
                      <a:pos x="T6" y="T7"/>
                    </a:cxn>
                    <a:cxn ang="T14">
                      <a:pos x="T8" y="T9"/>
                    </a:cxn>
                  </a:cxnLst>
                  <a:rect l="T15" t="T16" r="T17" b="T18"/>
                  <a:pathLst>
                    <a:path w="139" h="121">
                      <a:moveTo>
                        <a:pt x="139" y="48"/>
                      </a:moveTo>
                      <a:lnTo>
                        <a:pt x="0" y="121"/>
                      </a:lnTo>
                      <a:lnTo>
                        <a:pt x="0" y="73"/>
                      </a:lnTo>
                      <a:lnTo>
                        <a:pt x="139" y="0"/>
                      </a:lnTo>
                      <a:lnTo>
                        <a:pt x="139"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7" name="Freeform 248"/>
                <p:cNvSpPr>
                  <a:spLocks/>
                </p:cNvSpPr>
                <p:nvPr/>
              </p:nvSpPr>
              <p:spPr bwMode="auto">
                <a:xfrm>
                  <a:off x="2092" y="2884"/>
                  <a:ext cx="44" cy="49"/>
                </a:xfrm>
                <a:custGeom>
                  <a:avLst/>
                  <a:gdLst>
                    <a:gd name="T0" fmla="*/ 44 w 44"/>
                    <a:gd name="T1" fmla="*/ 0 h 49"/>
                    <a:gd name="T2" fmla="*/ 44 w 44"/>
                    <a:gd name="T3" fmla="*/ 49 h 49"/>
                    <a:gd name="T4" fmla="*/ 0 w 44"/>
                    <a:gd name="T5" fmla="*/ 25 h 49"/>
                    <a:gd name="T6" fmla="*/ 44 w 44"/>
                    <a:gd name="T7" fmla="*/ 0 h 49"/>
                    <a:gd name="T8" fmla="*/ 0 60000 65536"/>
                    <a:gd name="T9" fmla="*/ 0 60000 65536"/>
                    <a:gd name="T10" fmla="*/ 0 60000 65536"/>
                    <a:gd name="T11" fmla="*/ 0 60000 65536"/>
                    <a:gd name="T12" fmla="*/ 0 w 44"/>
                    <a:gd name="T13" fmla="*/ 0 h 49"/>
                    <a:gd name="T14" fmla="*/ 44 w 44"/>
                    <a:gd name="T15" fmla="*/ 49 h 49"/>
                  </a:gdLst>
                  <a:ahLst/>
                  <a:cxnLst>
                    <a:cxn ang="T8">
                      <a:pos x="T0" y="T1"/>
                    </a:cxn>
                    <a:cxn ang="T9">
                      <a:pos x="T2" y="T3"/>
                    </a:cxn>
                    <a:cxn ang="T10">
                      <a:pos x="T4" y="T5"/>
                    </a:cxn>
                    <a:cxn ang="T11">
                      <a:pos x="T6" y="T7"/>
                    </a:cxn>
                  </a:cxnLst>
                  <a:rect l="T12" t="T13" r="T14" b="T15"/>
                  <a:pathLst>
                    <a:path w="44" h="49">
                      <a:moveTo>
                        <a:pt x="44" y="0"/>
                      </a:moveTo>
                      <a:lnTo>
                        <a:pt x="44" y="49"/>
                      </a:lnTo>
                      <a:lnTo>
                        <a:pt x="0" y="25"/>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8" name="Freeform 249"/>
                <p:cNvSpPr>
                  <a:spLocks/>
                </p:cNvSpPr>
                <p:nvPr/>
              </p:nvSpPr>
              <p:spPr bwMode="auto">
                <a:xfrm>
                  <a:off x="2137" y="2811"/>
                  <a:ext cx="137" cy="122"/>
                </a:xfrm>
                <a:custGeom>
                  <a:avLst/>
                  <a:gdLst>
                    <a:gd name="T0" fmla="*/ 137 w 137"/>
                    <a:gd name="T1" fmla="*/ 49 h 122"/>
                    <a:gd name="T2" fmla="*/ 0 w 137"/>
                    <a:gd name="T3" fmla="*/ 122 h 122"/>
                    <a:gd name="T4" fmla="*/ 0 w 137"/>
                    <a:gd name="T5" fmla="*/ 73 h 122"/>
                    <a:gd name="T6" fmla="*/ 137 w 137"/>
                    <a:gd name="T7" fmla="*/ 0 h 122"/>
                    <a:gd name="T8" fmla="*/ 137 w 137"/>
                    <a:gd name="T9" fmla="*/ 49 h 122"/>
                    <a:gd name="T10" fmla="*/ 0 60000 65536"/>
                    <a:gd name="T11" fmla="*/ 0 60000 65536"/>
                    <a:gd name="T12" fmla="*/ 0 60000 65536"/>
                    <a:gd name="T13" fmla="*/ 0 60000 65536"/>
                    <a:gd name="T14" fmla="*/ 0 60000 65536"/>
                    <a:gd name="T15" fmla="*/ 0 w 137"/>
                    <a:gd name="T16" fmla="*/ 0 h 122"/>
                    <a:gd name="T17" fmla="*/ 137 w 137"/>
                    <a:gd name="T18" fmla="*/ 122 h 122"/>
                  </a:gdLst>
                  <a:ahLst/>
                  <a:cxnLst>
                    <a:cxn ang="T10">
                      <a:pos x="T0" y="T1"/>
                    </a:cxn>
                    <a:cxn ang="T11">
                      <a:pos x="T2" y="T3"/>
                    </a:cxn>
                    <a:cxn ang="T12">
                      <a:pos x="T4" y="T5"/>
                    </a:cxn>
                    <a:cxn ang="T13">
                      <a:pos x="T6" y="T7"/>
                    </a:cxn>
                    <a:cxn ang="T14">
                      <a:pos x="T8" y="T9"/>
                    </a:cxn>
                  </a:cxnLst>
                  <a:rect l="T15" t="T16" r="T17" b="T18"/>
                  <a:pathLst>
                    <a:path w="137" h="122">
                      <a:moveTo>
                        <a:pt x="137" y="49"/>
                      </a:moveTo>
                      <a:lnTo>
                        <a:pt x="0" y="122"/>
                      </a:lnTo>
                      <a:lnTo>
                        <a:pt x="0" y="73"/>
                      </a:lnTo>
                      <a:lnTo>
                        <a:pt x="137" y="0"/>
                      </a:lnTo>
                      <a:lnTo>
                        <a:pt x="137" y="49"/>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9" name="Freeform 250"/>
                <p:cNvSpPr>
                  <a:spLocks/>
                </p:cNvSpPr>
                <p:nvPr/>
              </p:nvSpPr>
              <p:spPr bwMode="auto">
                <a:xfrm>
                  <a:off x="2079" y="2787"/>
                  <a:ext cx="126" cy="105"/>
                </a:xfrm>
                <a:custGeom>
                  <a:avLst/>
                  <a:gdLst>
                    <a:gd name="T0" fmla="*/ 126 w 126"/>
                    <a:gd name="T1" fmla="*/ 38 h 105"/>
                    <a:gd name="T2" fmla="*/ 126 w 126"/>
                    <a:gd name="T3" fmla="*/ 0 h 105"/>
                    <a:gd name="T4" fmla="*/ 0 w 126"/>
                    <a:gd name="T5" fmla="*/ 65 h 105"/>
                    <a:gd name="T6" fmla="*/ 0 w 126"/>
                    <a:gd name="T7" fmla="*/ 105 h 105"/>
                    <a:gd name="T8" fmla="*/ 126 w 126"/>
                    <a:gd name="T9" fmla="*/ 38 h 105"/>
                    <a:gd name="T10" fmla="*/ 0 60000 65536"/>
                    <a:gd name="T11" fmla="*/ 0 60000 65536"/>
                    <a:gd name="T12" fmla="*/ 0 60000 65536"/>
                    <a:gd name="T13" fmla="*/ 0 60000 65536"/>
                    <a:gd name="T14" fmla="*/ 0 60000 65536"/>
                    <a:gd name="T15" fmla="*/ 0 w 126"/>
                    <a:gd name="T16" fmla="*/ 0 h 105"/>
                    <a:gd name="T17" fmla="*/ 126 w 126"/>
                    <a:gd name="T18" fmla="*/ 105 h 105"/>
                  </a:gdLst>
                  <a:ahLst/>
                  <a:cxnLst>
                    <a:cxn ang="T10">
                      <a:pos x="T0" y="T1"/>
                    </a:cxn>
                    <a:cxn ang="T11">
                      <a:pos x="T2" y="T3"/>
                    </a:cxn>
                    <a:cxn ang="T12">
                      <a:pos x="T4" y="T5"/>
                    </a:cxn>
                    <a:cxn ang="T13">
                      <a:pos x="T6" y="T7"/>
                    </a:cxn>
                    <a:cxn ang="T14">
                      <a:pos x="T8" y="T9"/>
                    </a:cxn>
                  </a:cxnLst>
                  <a:rect l="T15" t="T16" r="T17" b="T18"/>
                  <a:pathLst>
                    <a:path w="126" h="105">
                      <a:moveTo>
                        <a:pt x="126" y="38"/>
                      </a:moveTo>
                      <a:lnTo>
                        <a:pt x="126" y="0"/>
                      </a:lnTo>
                      <a:lnTo>
                        <a:pt x="0" y="65"/>
                      </a:lnTo>
                      <a:lnTo>
                        <a:pt x="0" y="105"/>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0" name="Line 251"/>
                <p:cNvSpPr>
                  <a:spLocks noChangeShapeType="1"/>
                </p:cNvSpPr>
                <p:nvPr/>
              </p:nvSpPr>
              <p:spPr bwMode="auto">
                <a:xfrm flipV="1">
                  <a:off x="2208" y="3005"/>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1" name="Freeform 252"/>
                <p:cNvSpPr>
                  <a:spLocks/>
                </p:cNvSpPr>
                <p:nvPr/>
              </p:nvSpPr>
              <p:spPr bwMode="auto">
                <a:xfrm>
                  <a:off x="2214" y="3008"/>
                  <a:ext cx="12" cy="10"/>
                </a:xfrm>
                <a:custGeom>
                  <a:avLst/>
                  <a:gdLst>
                    <a:gd name="T0" fmla="*/ 8 w 12"/>
                    <a:gd name="T1" fmla="*/ 10 h 10"/>
                    <a:gd name="T2" fmla="*/ 10 w 12"/>
                    <a:gd name="T3" fmla="*/ 9 h 10"/>
                    <a:gd name="T4" fmla="*/ 11 w 12"/>
                    <a:gd name="T5" fmla="*/ 9 h 10"/>
                    <a:gd name="T6" fmla="*/ 11 w 12"/>
                    <a:gd name="T7" fmla="*/ 7 h 10"/>
                    <a:gd name="T8" fmla="*/ 12 w 12"/>
                    <a:gd name="T9" fmla="*/ 6 h 10"/>
                    <a:gd name="T10" fmla="*/ 11 w 12"/>
                    <a:gd name="T11" fmla="*/ 5 h 10"/>
                    <a:gd name="T12" fmla="*/ 10 w 12"/>
                    <a:gd name="T13" fmla="*/ 4 h 10"/>
                    <a:gd name="T14" fmla="*/ 8 w 12"/>
                    <a:gd name="T15" fmla="*/ 1 h 10"/>
                    <a:gd name="T16" fmla="*/ 7 w 12"/>
                    <a:gd name="T17" fmla="*/ 1 h 10"/>
                    <a:gd name="T18" fmla="*/ 5 w 12"/>
                    <a:gd name="T19" fmla="*/ 0 h 10"/>
                    <a:gd name="T20" fmla="*/ 5 w 12"/>
                    <a:gd name="T21" fmla="*/ 0 h 10"/>
                    <a:gd name="T22" fmla="*/ 4 w 12"/>
                    <a:gd name="T23" fmla="*/ 1 h 10"/>
                    <a:gd name="T24" fmla="*/ 1 w 12"/>
                    <a:gd name="T25" fmla="*/ 1 h 10"/>
                    <a:gd name="T26" fmla="*/ 1 w 12"/>
                    <a:gd name="T27" fmla="*/ 2 h 10"/>
                    <a:gd name="T28" fmla="*/ 1 w 12"/>
                    <a:gd name="T29" fmla="*/ 2 h 10"/>
                    <a:gd name="T30" fmla="*/ 0 w 12"/>
                    <a:gd name="T31" fmla="*/ 4 h 10"/>
                    <a:gd name="T32" fmla="*/ 1 w 12"/>
                    <a:gd name="T33" fmla="*/ 5 h 10"/>
                    <a:gd name="T34" fmla="*/ 1 w 12"/>
                    <a:gd name="T35" fmla="*/ 7 h 10"/>
                    <a:gd name="T36" fmla="*/ 3 w 12"/>
                    <a:gd name="T37" fmla="*/ 9 h 10"/>
                    <a:gd name="T38" fmla="*/ 4 w 12"/>
                    <a:gd name="T39" fmla="*/ 10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0" y="9"/>
                      </a:lnTo>
                      <a:lnTo>
                        <a:pt x="11" y="9"/>
                      </a:lnTo>
                      <a:lnTo>
                        <a:pt x="11" y="7"/>
                      </a:lnTo>
                      <a:lnTo>
                        <a:pt x="12" y="6"/>
                      </a:lnTo>
                      <a:lnTo>
                        <a:pt x="11" y="5"/>
                      </a:lnTo>
                      <a:lnTo>
                        <a:pt x="10" y="4"/>
                      </a:lnTo>
                      <a:lnTo>
                        <a:pt x="8" y="1"/>
                      </a:lnTo>
                      <a:lnTo>
                        <a:pt x="7" y="1"/>
                      </a:lnTo>
                      <a:lnTo>
                        <a:pt x="5" y="0"/>
                      </a:lnTo>
                      <a:lnTo>
                        <a:pt x="4" y="1"/>
                      </a:lnTo>
                      <a:lnTo>
                        <a:pt x="1" y="1"/>
                      </a:lnTo>
                      <a:lnTo>
                        <a:pt x="1" y="2"/>
                      </a:lnTo>
                      <a:lnTo>
                        <a:pt x="0" y="4"/>
                      </a:lnTo>
                      <a:lnTo>
                        <a:pt x="1" y="5"/>
                      </a:lnTo>
                      <a:lnTo>
                        <a:pt x="1" y="7"/>
                      </a:lnTo>
                      <a:lnTo>
                        <a:pt x="3" y="9"/>
                      </a:lnTo>
                      <a:lnTo>
                        <a:pt x="4" y="10"/>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2" name="Freeform 253"/>
                <p:cNvSpPr>
                  <a:spLocks/>
                </p:cNvSpPr>
                <p:nvPr/>
              </p:nvSpPr>
              <p:spPr bwMode="auto">
                <a:xfrm>
                  <a:off x="2214" y="3009"/>
                  <a:ext cx="12" cy="10"/>
                </a:xfrm>
                <a:custGeom>
                  <a:avLst/>
                  <a:gdLst>
                    <a:gd name="T0" fmla="*/ 1 w 12"/>
                    <a:gd name="T1" fmla="*/ 6 h 10"/>
                    <a:gd name="T2" fmla="*/ 1 w 12"/>
                    <a:gd name="T3" fmla="*/ 4 h 10"/>
                    <a:gd name="T4" fmla="*/ 0 w 12"/>
                    <a:gd name="T5" fmla="*/ 3 h 10"/>
                    <a:gd name="T6" fmla="*/ 1 w 12"/>
                    <a:gd name="T7" fmla="*/ 1 h 10"/>
                    <a:gd name="T8" fmla="*/ 1 w 12"/>
                    <a:gd name="T9" fmla="*/ 1 h 10"/>
                    <a:gd name="T10" fmla="*/ 1 w 12"/>
                    <a:gd name="T11" fmla="*/ 0 h 10"/>
                    <a:gd name="T12" fmla="*/ 4 w 12"/>
                    <a:gd name="T13" fmla="*/ 0 h 10"/>
                    <a:gd name="T14" fmla="*/ 5 w 12"/>
                    <a:gd name="T15" fmla="*/ 1 h 10"/>
                    <a:gd name="T16" fmla="*/ 8 w 12"/>
                    <a:gd name="T17" fmla="*/ 3 h 10"/>
                    <a:gd name="T18" fmla="*/ 11 w 12"/>
                    <a:gd name="T19" fmla="*/ 3 h 10"/>
                    <a:gd name="T20" fmla="*/ 11 w 12"/>
                    <a:gd name="T21" fmla="*/ 6 h 10"/>
                    <a:gd name="T22" fmla="*/ 12 w 12"/>
                    <a:gd name="T23" fmla="*/ 8 h 10"/>
                    <a:gd name="T24" fmla="*/ 11 w 12"/>
                    <a:gd name="T25" fmla="*/ 9 h 10"/>
                    <a:gd name="T26" fmla="*/ 8 w 12"/>
                    <a:gd name="T27" fmla="*/ 10 h 10"/>
                    <a:gd name="T28" fmla="*/ 5 w 12"/>
                    <a:gd name="T29" fmla="*/ 9 h 10"/>
                    <a:gd name="T30" fmla="*/ 4 w 12"/>
                    <a:gd name="T31" fmla="*/ 9 h 10"/>
                    <a:gd name="T32" fmla="*/ 1 w 12"/>
                    <a:gd name="T33" fmla="*/ 6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0"/>
                    <a:gd name="T53" fmla="*/ 12 w 12"/>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0">
                      <a:moveTo>
                        <a:pt x="1" y="6"/>
                      </a:moveTo>
                      <a:lnTo>
                        <a:pt x="1" y="4"/>
                      </a:lnTo>
                      <a:lnTo>
                        <a:pt x="0" y="3"/>
                      </a:lnTo>
                      <a:lnTo>
                        <a:pt x="1" y="1"/>
                      </a:lnTo>
                      <a:lnTo>
                        <a:pt x="1" y="0"/>
                      </a:lnTo>
                      <a:lnTo>
                        <a:pt x="4" y="0"/>
                      </a:lnTo>
                      <a:lnTo>
                        <a:pt x="5" y="1"/>
                      </a:lnTo>
                      <a:lnTo>
                        <a:pt x="8" y="3"/>
                      </a:lnTo>
                      <a:lnTo>
                        <a:pt x="11" y="3"/>
                      </a:lnTo>
                      <a:lnTo>
                        <a:pt x="11" y="6"/>
                      </a:lnTo>
                      <a:lnTo>
                        <a:pt x="12" y="8"/>
                      </a:lnTo>
                      <a:lnTo>
                        <a:pt x="11" y="9"/>
                      </a:lnTo>
                      <a:lnTo>
                        <a:pt x="8" y="10"/>
                      </a:lnTo>
                      <a:lnTo>
                        <a:pt x="5" y="9"/>
                      </a:lnTo>
                      <a:lnTo>
                        <a:pt x="4" y="9"/>
                      </a:lnTo>
                      <a:lnTo>
                        <a:pt x="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3" name="Freeform 254"/>
                <p:cNvSpPr>
                  <a:spLocks/>
                </p:cNvSpPr>
                <p:nvPr/>
              </p:nvSpPr>
              <p:spPr bwMode="auto">
                <a:xfrm>
                  <a:off x="2214" y="3010"/>
                  <a:ext cx="12" cy="12"/>
                </a:xfrm>
                <a:custGeom>
                  <a:avLst/>
                  <a:gdLst>
                    <a:gd name="T0" fmla="*/ 2 w 12"/>
                    <a:gd name="T1" fmla="*/ 7 h 12"/>
                    <a:gd name="T2" fmla="*/ 0 w 12"/>
                    <a:gd name="T3" fmla="*/ 5 h 12"/>
                    <a:gd name="T4" fmla="*/ 0 w 12"/>
                    <a:gd name="T5" fmla="*/ 2 h 12"/>
                    <a:gd name="T6" fmla="*/ 0 w 12"/>
                    <a:gd name="T7" fmla="*/ 0 h 12"/>
                    <a:gd name="T8" fmla="*/ 2 w 12"/>
                    <a:gd name="T9" fmla="*/ 0 h 12"/>
                    <a:gd name="T10" fmla="*/ 5 w 12"/>
                    <a:gd name="T11" fmla="*/ 0 h 12"/>
                    <a:gd name="T12" fmla="*/ 9 w 12"/>
                    <a:gd name="T13" fmla="*/ 3 h 12"/>
                    <a:gd name="T14" fmla="*/ 12 w 12"/>
                    <a:gd name="T15" fmla="*/ 7 h 12"/>
                    <a:gd name="T16" fmla="*/ 12 w 12"/>
                    <a:gd name="T17" fmla="*/ 10 h 12"/>
                    <a:gd name="T18" fmla="*/ 9 w 12"/>
                    <a:gd name="T19" fmla="*/ 10 h 12"/>
                    <a:gd name="T20" fmla="*/ 7 w 12"/>
                    <a:gd name="T21" fmla="*/ 12 h 12"/>
                    <a:gd name="T22" fmla="*/ 5 w 12"/>
                    <a:gd name="T23" fmla="*/ 10 h 12"/>
                    <a:gd name="T24" fmla="*/ 2 w 12"/>
                    <a:gd name="T25" fmla="*/ 7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2"/>
                    <a:gd name="T41" fmla="*/ 12 w 12"/>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2">
                      <a:moveTo>
                        <a:pt x="2" y="7"/>
                      </a:moveTo>
                      <a:lnTo>
                        <a:pt x="0" y="5"/>
                      </a:lnTo>
                      <a:lnTo>
                        <a:pt x="0" y="2"/>
                      </a:lnTo>
                      <a:lnTo>
                        <a:pt x="0" y="0"/>
                      </a:lnTo>
                      <a:lnTo>
                        <a:pt x="2" y="0"/>
                      </a:lnTo>
                      <a:lnTo>
                        <a:pt x="5" y="0"/>
                      </a:lnTo>
                      <a:lnTo>
                        <a:pt x="9" y="3"/>
                      </a:lnTo>
                      <a:lnTo>
                        <a:pt x="12" y="7"/>
                      </a:lnTo>
                      <a:lnTo>
                        <a:pt x="12" y="10"/>
                      </a:lnTo>
                      <a:lnTo>
                        <a:pt x="9" y="10"/>
                      </a:lnTo>
                      <a:lnTo>
                        <a:pt x="7" y="12"/>
                      </a:lnTo>
                      <a:lnTo>
                        <a:pt x="5"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4" name="Freeform 255"/>
                <p:cNvSpPr>
                  <a:spLocks/>
                </p:cNvSpPr>
                <p:nvPr/>
              </p:nvSpPr>
              <p:spPr bwMode="auto">
                <a:xfrm>
                  <a:off x="2219" y="3010"/>
                  <a:ext cx="12" cy="12"/>
                </a:xfrm>
                <a:custGeom>
                  <a:avLst/>
                  <a:gdLst>
                    <a:gd name="T0" fmla="*/ 8 w 12"/>
                    <a:gd name="T1" fmla="*/ 12 h 12"/>
                    <a:gd name="T2" fmla="*/ 10 w 12"/>
                    <a:gd name="T3" fmla="*/ 10 h 12"/>
                    <a:gd name="T4" fmla="*/ 11 w 12"/>
                    <a:gd name="T5" fmla="*/ 9 h 12"/>
                    <a:gd name="T6" fmla="*/ 12 w 12"/>
                    <a:gd name="T7" fmla="*/ 9 h 12"/>
                    <a:gd name="T8" fmla="*/ 12 w 12"/>
                    <a:gd name="T9" fmla="*/ 7 h 12"/>
                    <a:gd name="T10" fmla="*/ 12 w 12"/>
                    <a:gd name="T11" fmla="*/ 5 h 12"/>
                    <a:gd name="T12" fmla="*/ 10 w 12"/>
                    <a:gd name="T13" fmla="*/ 3 h 12"/>
                    <a:gd name="T14" fmla="*/ 9 w 12"/>
                    <a:gd name="T15" fmla="*/ 2 h 12"/>
                    <a:gd name="T16" fmla="*/ 8 w 12"/>
                    <a:gd name="T17" fmla="*/ 0 h 12"/>
                    <a:gd name="T18" fmla="*/ 6 w 12"/>
                    <a:gd name="T19" fmla="*/ 0 h 12"/>
                    <a:gd name="T20" fmla="*/ 5 w 12"/>
                    <a:gd name="T21" fmla="*/ 0 h 12"/>
                    <a:gd name="T22" fmla="*/ 4 w 12"/>
                    <a:gd name="T23" fmla="*/ 0 h 12"/>
                    <a:gd name="T24" fmla="*/ 2 w 12"/>
                    <a:gd name="T25" fmla="*/ 2 h 12"/>
                    <a:gd name="T26" fmla="*/ 1 w 12"/>
                    <a:gd name="T27" fmla="*/ 2 h 12"/>
                    <a:gd name="T28" fmla="*/ 0 w 12"/>
                    <a:gd name="T29" fmla="*/ 3 h 12"/>
                    <a:gd name="T30" fmla="*/ 0 w 12"/>
                    <a:gd name="T31" fmla="*/ 4 h 12"/>
                    <a:gd name="T32" fmla="*/ 0 w 12"/>
                    <a:gd name="T33" fmla="*/ 5 h 12"/>
                    <a:gd name="T34" fmla="*/ 2 w 12"/>
                    <a:gd name="T35" fmla="*/ 8 h 12"/>
                    <a:gd name="T36" fmla="*/ 2 w 12"/>
                    <a:gd name="T37" fmla="*/ 10 h 12"/>
                    <a:gd name="T38" fmla="*/ 5 w 12"/>
                    <a:gd name="T39" fmla="*/ 12 h 12"/>
                    <a:gd name="T40" fmla="*/ 6 w 12"/>
                    <a:gd name="T41" fmla="*/ 12 h 12"/>
                    <a:gd name="T42" fmla="*/ 7 w 12"/>
                    <a:gd name="T43" fmla="*/ 12 h 12"/>
                    <a:gd name="T44" fmla="*/ 8 w 12"/>
                    <a:gd name="T45" fmla="*/ 12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2"/>
                    <a:gd name="T71" fmla="*/ 12 w 12"/>
                    <a:gd name="T72" fmla="*/ 12 h 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2">
                      <a:moveTo>
                        <a:pt x="8" y="12"/>
                      </a:moveTo>
                      <a:lnTo>
                        <a:pt x="10" y="10"/>
                      </a:lnTo>
                      <a:lnTo>
                        <a:pt x="11" y="9"/>
                      </a:lnTo>
                      <a:lnTo>
                        <a:pt x="12" y="9"/>
                      </a:lnTo>
                      <a:lnTo>
                        <a:pt x="12" y="7"/>
                      </a:lnTo>
                      <a:lnTo>
                        <a:pt x="12" y="5"/>
                      </a:lnTo>
                      <a:lnTo>
                        <a:pt x="10" y="3"/>
                      </a:lnTo>
                      <a:lnTo>
                        <a:pt x="9" y="2"/>
                      </a:lnTo>
                      <a:lnTo>
                        <a:pt x="8" y="0"/>
                      </a:lnTo>
                      <a:lnTo>
                        <a:pt x="6" y="0"/>
                      </a:lnTo>
                      <a:lnTo>
                        <a:pt x="5" y="0"/>
                      </a:lnTo>
                      <a:lnTo>
                        <a:pt x="4" y="0"/>
                      </a:lnTo>
                      <a:lnTo>
                        <a:pt x="2" y="2"/>
                      </a:lnTo>
                      <a:lnTo>
                        <a:pt x="1" y="2"/>
                      </a:lnTo>
                      <a:lnTo>
                        <a:pt x="0" y="3"/>
                      </a:lnTo>
                      <a:lnTo>
                        <a:pt x="0" y="4"/>
                      </a:lnTo>
                      <a:lnTo>
                        <a:pt x="0" y="5"/>
                      </a:lnTo>
                      <a:lnTo>
                        <a:pt x="2" y="8"/>
                      </a:lnTo>
                      <a:lnTo>
                        <a:pt x="2" y="10"/>
                      </a:lnTo>
                      <a:lnTo>
                        <a:pt x="5" y="12"/>
                      </a:lnTo>
                      <a:lnTo>
                        <a:pt x="6" y="12"/>
                      </a:lnTo>
                      <a:lnTo>
                        <a:pt x="7" y="12"/>
                      </a:lnTo>
                      <a:lnTo>
                        <a:pt x="8"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5" name="Freeform 256"/>
                <p:cNvSpPr>
                  <a:spLocks/>
                </p:cNvSpPr>
                <p:nvPr/>
              </p:nvSpPr>
              <p:spPr bwMode="auto">
                <a:xfrm>
                  <a:off x="2219" y="3013"/>
                  <a:ext cx="12" cy="11"/>
                </a:xfrm>
                <a:custGeom>
                  <a:avLst/>
                  <a:gdLst>
                    <a:gd name="T0" fmla="*/ 2 w 12"/>
                    <a:gd name="T1" fmla="*/ 7 h 11"/>
                    <a:gd name="T2" fmla="*/ 0 w 12"/>
                    <a:gd name="T3" fmla="*/ 4 h 11"/>
                    <a:gd name="T4" fmla="*/ 0 w 12"/>
                    <a:gd name="T5" fmla="*/ 2 h 11"/>
                    <a:gd name="T6" fmla="*/ 0 w 12"/>
                    <a:gd name="T7" fmla="*/ 1 h 11"/>
                    <a:gd name="T8" fmla="*/ 1 w 12"/>
                    <a:gd name="T9" fmla="*/ 0 h 11"/>
                    <a:gd name="T10" fmla="*/ 2 w 12"/>
                    <a:gd name="T11" fmla="*/ 0 h 11"/>
                    <a:gd name="T12" fmla="*/ 3 w 12"/>
                    <a:gd name="T13" fmla="*/ 0 h 11"/>
                    <a:gd name="T14" fmla="*/ 5 w 12"/>
                    <a:gd name="T15" fmla="*/ 0 h 11"/>
                    <a:gd name="T16" fmla="*/ 8 w 12"/>
                    <a:gd name="T17" fmla="*/ 1 h 11"/>
                    <a:gd name="T18" fmla="*/ 10 w 12"/>
                    <a:gd name="T19" fmla="*/ 2 h 11"/>
                    <a:gd name="T20" fmla="*/ 12 w 12"/>
                    <a:gd name="T21" fmla="*/ 6 h 11"/>
                    <a:gd name="T22" fmla="*/ 12 w 12"/>
                    <a:gd name="T23" fmla="*/ 7 h 11"/>
                    <a:gd name="T24" fmla="*/ 12 w 12"/>
                    <a:gd name="T25" fmla="*/ 9 h 11"/>
                    <a:gd name="T26" fmla="*/ 11 w 12"/>
                    <a:gd name="T27" fmla="*/ 10 h 11"/>
                    <a:gd name="T28" fmla="*/ 10 w 12"/>
                    <a:gd name="T29" fmla="*/ 10 h 11"/>
                    <a:gd name="T30" fmla="*/ 8 w 12"/>
                    <a:gd name="T31" fmla="*/ 11 h 11"/>
                    <a:gd name="T32" fmla="*/ 6 w 12"/>
                    <a:gd name="T33" fmla="*/ 10 h 11"/>
                    <a:gd name="T34" fmla="*/ 3 w 12"/>
                    <a:gd name="T35" fmla="*/ 9 h 11"/>
                    <a:gd name="T36" fmla="*/ 2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7"/>
                      </a:moveTo>
                      <a:lnTo>
                        <a:pt x="0" y="4"/>
                      </a:lnTo>
                      <a:lnTo>
                        <a:pt x="0" y="2"/>
                      </a:lnTo>
                      <a:lnTo>
                        <a:pt x="0" y="1"/>
                      </a:lnTo>
                      <a:lnTo>
                        <a:pt x="1" y="0"/>
                      </a:lnTo>
                      <a:lnTo>
                        <a:pt x="2" y="0"/>
                      </a:lnTo>
                      <a:lnTo>
                        <a:pt x="3" y="0"/>
                      </a:lnTo>
                      <a:lnTo>
                        <a:pt x="5" y="0"/>
                      </a:lnTo>
                      <a:lnTo>
                        <a:pt x="8" y="1"/>
                      </a:lnTo>
                      <a:lnTo>
                        <a:pt x="10" y="2"/>
                      </a:lnTo>
                      <a:lnTo>
                        <a:pt x="12" y="6"/>
                      </a:lnTo>
                      <a:lnTo>
                        <a:pt x="12" y="7"/>
                      </a:lnTo>
                      <a:lnTo>
                        <a:pt x="12" y="9"/>
                      </a:lnTo>
                      <a:lnTo>
                        <a:pt x="11" y="10"/>
                      </a:lnTo>
                      <a:lnTo>
                        <a:pt x="10" y="10"/>
                      </a:lnTo>
                      <a:lnTo>
                        <a:pt x="8" y="11"/>
                      </a:lnTo>
                      <a:lnTo>
                        <a:pt x="6" y="10"/>
                      </a:lnTo>
                      <a:lnTo>
                        <a:pt x="3" y="9"/>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6" name="Freeform 257"/>
                <p:cNvSpPr>
                  <a:spLocks/>
                </p:cNvSpPr>
                <p:nvPr/>
              </p:nvSpPr>
              <p:spPr bwMode="auto">
                <a:xfrm>
                  <a:off x="2221" y="3014"/>
                  <a:ext cx="12" cy="11"/>
                </a:xfrm>
                <a:custGeom>
                  <a:avLst/>
                  <a:gdLst>
                    <a:gd name="T0" fmla="*/ 2 w 12"/>
                    <a:gd name="T1" fmla="*/ 8 h 11"/>
                    <a:gd name="T2" fmla="*/ 0 w 12"/>
                    <a:gd name="T3" fmla="*/ 5 h 11"/>
                    <a:gd name="T4" fmla="*/ 0 w 12"/>
                    <a:gd name="T5" fmla="*/ 3 h 11"/>
                    <a:gd name="T6" fmla="*/ 0 w 12"/>
                    <a:gd name="T7" fmla="*/ 1 h 11"/>
                    <a:gd name="T8" fmla="*/ 2 w 12"/>
                    <a:gd name="T9" fmla="*/ 0 h 11"/>
                    <a:gd name="T10" fmla="*/ 4 w 12"/>
                    <a:gd name="T11" fmla="*/ 0 h 11"/>
                    <a:gd name="T12" fmla="*/ 6 w 12"/>
                    <a:gd name="T13" fmla="*/ 0 h 11"/>
                    <a:gd name="T14" fmla="*/ 10 w 12"/>
                    <a:gd name="T15" fmla="*/ 3 h 11"/>
                    <a:gd name="T16" fmla="*/ 12 w 12"/>
                    <a:gd name="T17" fmla="*/ 6 h 11"/>
                    <a:gd name="T18" fmla="*/ 12 w 12"/>
                    <a:gd name="T19" fmla="*/ 8 h 11"/>
                    <a:gd name="T20" fmla="*/ 12 w 12"/>
                    <a:gd name="T21" fmla="*/ 10 h 11"/>
                    <a:gd name="T22" fmla="*/ 10 w 12"/>
                    <a:gd name="T23" fmla="*/ 11 h 11"/>
                    <a:gd name="T24" fmla="*/ 6 w 12"/>
                    <a:gd name="T25" fmla="*/ 11 h 11"/>
                    <a:gd name="T26" fmla="*/ 2 w 12"/>
                    <a:gd name="T27" fmla="*/ 8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2" y="8"/>
                      </a:moveTo>
                      <a:lnTo>
                        <a:pt x="0" y="5"/>
                      </a:lnTo>
                      <a:lnTo>
                        <a:pt x="0" y="3"/>
                      </a:lnTo>
                      <a:lnTo>
                        <a:pt x="0" y="1"/>
                      </a:lnTo>
                      <a:lnTo>
                        <a:pt x="2" y="0"/>
                      </a:lnTo>
                      <a:lnTo>
                        <a:pt x="4" y="0"/>
                      </a:lnTo>
                      <a:lnTo>
                        <a:pt x="6" y="0"/>
                      </a:lnTo>
                      <a:lnTo>
                        <a:pt x="10" y="3"/>
                      </a:lnTo>
                      <a:lnTo>
                        <a:pt x="12" y="6"/>
                      </a:lnTo>
                      <a:lnTo>
                        <a:pt x="12" y="8"/>
                      </a:lnTo>
                      <a:lnTo>
                        <a:pt x="12" y="10"/>
                      </a:lnTo>
                      <a:lnTo>
                        <a:pt x="10" y="11"/>
                      </a:lnTo>
                      <a:lnTo>
                        <a:pt x="6" y="11"/>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7" name="Freeform 258"/>
                <p:cNvSpPr>
                  <a:spLocks/>
                </p:cNvSpPr>
                <p:nvPr/>
              </p:nvSpPr>
              <p:spPr bwMode="auto">
                <a:xfrm>
                  <a:off x="2209" y="3009"/>
                  <a:ext cx="12" cy="11"/>
                </a:xfrm>
                <a:custGeom>
                  <a:avLst/>
                  <a:gdLst>
                    <a:gd name="T0" fmla="*/ 8 w 12"/>
                    <a:gd name="T1" fmla="*/ 11 h 11"/>
                    <a:gd name="T2" fmla="*/ 10 w 12"/>
                    <a:gd name="T3" fmla="*/ 10 h 11"/>
                    <a:gd name="T4" fmla="*/ 11 w 12"/>
                    <a:gd name="T5" fmla="*/ 9 h 11"/>
                    <a:gd name="T6" fmla="*/ 11 w 12"/>
                    <a:gd name="T7" fmla="*/ 8 h 11"/>
                    <a:gd name="T8" fmla="*/ 12 w 12"/>
                    <a:gd name="T9" fmla="*/ 8 h 11"/>
                    <a:gd name="T10" fmla="*/ 11 w 12"/>
                    <a:gd name="T11" fmla="*/ 5 h 11"/>
                    <a:gd name="T12" fmla="*/ 10 w 12"/>
                    <a:gd name="T13" fmla="*/ 3 h 11"/>
                    <a:gd name="T14" fmla="*/ 8 w 12"/>
                    <a:gd name="T15" fmla="*/ 1 h 11"/>
                    <a:gd name="T16" fmla="*/ 7 w 12"/>
                    <a:gd name="T17" fmla="*/ 0 h 11"/>
                    <a:gd name="T18" fmla="*/ 5 w 12"/>
                    <a:gd name="T19" fmla="*/ 0 h 11"/>
                    <a:gd name="T20" fmla="*/ 5 w 12"/>
                    <a:gd name="T21" fmla="*/ 0 h 11"/>
                    <a:gd name="T22" fmla="*/ 2 w 12"/>
                    <a:gd name="T23" fmla="*/ 1 h 11"/>
                    <a:gd name="T24" fmla="*/ 1 w 12"/>
                    <a:gd name="T25" fmla="*/ 3 h 11"/>
                    <a:gd name="T26" fmla="*/ 0 w 12"/>
                    <a:gd name="T27" fmla="*/ 4 h 11"/>
                    <a:gd name="T28" fmla="*/ 1 w 12"/>
                    <a:gd name="T29" fmla="*/ 6 h 11"/>
                    <a:gd name="T30" fmla="*/ 2 w 12"/>
                    <a:gd name="T31" fmla="*/ 8 h 11"/>
                    <a:gd name="T32" fmla="*/ 3 w 12"/>
                    <a:gd name="T33" fmla="*/ 10 h 11"/>
                    <a:gd name="T34" fmla="*/ 5 w 12"/>
                    <a:gd name="T35" fmla="*/ 11 h 11"/>
                    <a:gd name="T36" fmla="*/ 5 w 12"/>
                    <a:gd name="T37" fmla="*/ 11 h 11"/>
                    <a:gd name="T38" fmla="*/ 7 w 12"/>
                    <a:gd name="T39" fmla="*/ 11 h 11"/>
                    <a:gd name="T40" fmla="*/ 8 w 12"/>
                    <a:gd name="T41" fmla="*/ 11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1"/>
                    <a:gd name="T65" fmla="*/ 12 w 12"/>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1">
                      <a:moveTo>
                        <a:pt x="8" y="11"/>
                      </a:moveTo>
                      <a:lnTo>
                        <a:pt x="10" y="10"/>
                      </a:lnTo>
                      <a:lnTo>
                        <a:pt x="11" y="9"/>
                      </a:lnTo>
                      <a:lnTo>
                        <a:pt x="11" y="8"/>
                      </a:lnTo>
                      <a:lnTo>
                        <a:pt x="12" y="8"/>
                      </a:lnTo>
                      <a:lnTo>
                        <a:pt x="11" y="5"/>
                      </a:lnTo>
                      <a:lnTo>
                        <a:pt x="10" y="3"/>
                      </a:lnTo>
                      <a:lnTo>
                        <a:pt x="8" y="1"/>
                      </a:lnTo>
                      <a:lnTo>
                        <a:pt x="7" y="0"/>
                      </a:lnTo>
                      <a:lnTo>
                        <a:pt x="5" y="0"/>
                      </a:lnTo>
                      <a:lnTo>
                        <a:pt x="2" y="1"/>
                      </a:lnTo>
                      <a:lnTo>
                        <a:pt x="1" y="3"/>
                      </a:lnTo>
                      <a:lnTo>
                        <a:pt x="0" y="4"/>
                      </a:lnTo>
                      <a:lnTo>
                        <a:pt x="1" y="6"/>
                      </a:lnTo>
                      <a:lnTo>
                        <a:pt x="2" y="8"/>
                      </a:lnTo>
                      <a:lnTo>
                        <a:pt x="3" y="10"/>
                      </a:lnTo>
                      <a:lnTo>
                        <a:pt x="5"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8" name="Freeform 259"/>
                <p:cNvSpPr>
                  <a:spLocks/>
                </p:cNvSpPr>
                <p:nvPr/>
              </p:nvSpPr>
              <p:spPr bwMode="auto">
                <a:xfrm>
                  <a:off x="2217" y="3013"/>
                  <a:ext cx="12" cy="11"/>
                </a:xfrm>
                <a:custGeom>
                  <a:avLst/>
                  <a:gdLst>
                    <a:gd name="T0" fmla="*/ 8 w 12"/>
                    <a:gd name="T1" fmla="*/ 11 h 11"/>
                    <a:gd name="T2" fmla="*/ 11 w 12"/>
                    <a:gd name="T3" fmla="*/ 10 h 11"/>
                    <a:gd name="T4" fmla="*/ 11 w 12"/>
                    <a:gd name="T5" fmla="*/ 10 h 11"/>
                    <a:gd name="T6" fmla="*/ 12 w 12"/>
                    <a:gd name="T7" fmla="*/ 9 h 11"/>
                    <a:gd name="T8" fmla="*/ 12 w 12"/>
                    <a:gd name="T9" fmla="*/ 7 h 11"/>
                    <a:gd name="T10" fmla="*/ 12 w 12"/>
                    <a:gd name="T11" fmla="*/ 5 h 11"/>
                    <a:gd name="T12" fmla="*/ 11 w 12"/>
                    <a:gd name="T13" fmla="*/ 2 h 11"/>
                    <a:gd name="T14" fmla="*/ 9 w 12"/>
                    <a:gd name="T15" fmla="*/ 1 h 11"/>
                    <a:gd name="T16" fmla="*/ 8 w 12"/>
                    <a:gd name="T17" fmla="*/ 0 h 11"/>
                    <a:gd name="T18" fmla="*/ 6 w 12"/>
                    <a:gd name="T19" fmla="*/ 0 h 11"/>
                    <a:gd name="T20" fmla="*/ 5 w 12"/>
                    <a:gd name="T21" fmla="*/ 0 h 11"/>
                    <a:gd name="T22" fmla="*/ 4 w 12"/>
                    <a:gd name="T23" fmla="*/ 0 h 11"/>
                    <a:gd name="T24" fmla="*/ 2 w 12"/>
                    <a:gd name="T25" fmla="*/ 1 h 11"/>
                    <a:gd name="T26" fmla="*/ 1 w 12"/>
                    <a:gd name="T27" fmla="*/ 2 h 11"/>
                    <a:gd name="T28" fmla="*/ 0 w 12"/>
                    <a:gd name="T29" fmla="*/ 2 h 11"/>
                    <a:gd name="T30" fmla="*/ 0 w 12"/>
                    <a:gd name="T31" fmla="*/ 4 h 11"/>
                    <a:gd name="T32" fmla="*/ 0 w 12"/>
                    <a:gd name="T33" fmla="*/ 6 h 11"/>
                    <a:gd name="T34" fmla="*/ 2 w 12"/>
                    <a:gd name="T35" fmla="*/ 7 h 11"/>
                    <a:gd name="T36" fmla="*/ 2 w 12"/>
                    <a:gd name="T37" fmla="*/ 10 h 11"/>
                    <a:gd name="T38" fmla="*/ 4 w 12"/>
                    <a:gd name="T39" fmla="*/ 11 h 11"/>
                    <a:gd name="T40" fmla="*/ 7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1" y="10"/>
                      </a:lnTo>
                      <a:lnTo>
                        <a:pt x="12" y="9"/>
                      </a:lnTo>
                      <a:lnTo>
                        <a:pt x="12" y="7"/>
                      </a:lnTo>
                      <a:lnTo>
                        <a:pt x="12" y="5"/>
                      </a:lnTo>
                      <a:lnTo>
                        <a:pt x="11" y="2"/>
                      </a:lnTo>
                      <a:lnTo>
                        <a:pt x="9" y="1"/>
                      </a:lnTo>
                      <a:lnTo>
                        <a:pt x="8" y="0"/>
                      </a:lnTo>
                      <a:lnTo>
                        <a:pt x="6" y="0"/>
                      </a:lnTo>
                      <a:lnTo>
                        <a:pt x="5" y="0"/>
                      </a:lnTo>
                      <a:lnTo>
                        <a:pt x="4" y="0"/>
                      </a:lnTo>
                      <a:lnTo>
                        <a:pt x="2" y="1"/>
                      </a:lnTo>
                      <a:lnTo>
                        <a:pt x="1" y="2"/>
                      </a:lnTo>
                      <a:lnTo>
                        <a:pt x="0" y="2"/>
                      </a:lnTo>
                      <a:lnTo>
                        <a:pt x="0" y="4"/>
                      </a:lnTo>
                      <a:lnTo>
                        <a:pt x="0" y="6"/>
                      </a:lnTo>
                      <a:lnTo>
                        <a:pt x="2" y="7"/>
                      </a:lnTo>
                      <a:lnTo>
                        <a:pt x="2" y="10"/>
                      </a:lnTo>
                      <a:lnTo>
                        <a:pt x="4"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9" name="Freeform 260"/>
                <p:cNvSpPr>
                  <a:spLocks/>
                </p:cNvSpPr>
                <p:nvPr/>
              </p:nvSpPr>
              <p:spPr bwMode="auto">
                <a:xfrm>
                  <a:off x="2218" y="2986"/>
                  <a:ext cx="16" cy="26"/>
                </a:xfrm>
                <a:custGeom>
                  <a:avLst/>
                  <a:gdLst>
                    <a:gd name="T0" fmla="*/ 0 w 16"/>
                    <a:gd name="T1" fmla="*/ 8 h 26"/>
                    <a:gd name="T2" fmla="*/ 16 w 16"/>
                    <a:gd name="T3" fmla="*/ 0 h 26"/>
                    <a:gd name="T4" fmla="*/ 16 w 16"/>
                    <a:gd name="T5" fmla="*/ 17 h 26"/>
                    <a:gd name="T6" fmla="*/ 0 w 16"/>
                    <a:gd name="T7" fmla="*/ 26 h 26"/>
                    <a:gd name="T8" fmla="*/ 0 w 16"/>
                    <a:gd name="T9" fmla="*/ 8 h 26"/>
                    <a:gd name="T10" fmla="*/ 0 60000 65536"/>
                    <a:gd name="T11" fmla="*/ 0 60000 65536"/>
                    <a:gd name="T12" fmla="*/ 0 60000 65536"/>
                    <a:gd name="T13" fmla="*/ 0 60000 65536"/>
                    <a:gd name="T14" fmla="*/ 0 60000 65536"/>
                    <a:gd name="T15" fmla="*/ 0 w 16"/>
                    <a:gd name="T16" fmla="*/ 0 h 26"/>
                    <a:gd name="T17" fmla="*/ 16 w 16"/>
                    <a:gd name="T18" fmla="*/ 26 h 26"/>
                  </a:gdLst>
                  <a:ahLst/>
                  <a:cxnLst>
                    <a:cxn ang="T10">
                      <a:pos x="T0" y="T1"/>
                    </a:cxn>
                    <a:cxn ang="T11">
                      <a:pos x="T2" y="T3"/>
                    </a:cxn>
                    <a:cxn ang="T12">
                      <a:pos x="T4" y="T5"/>
                    </a:cxn>
                    <a:cxn ang="T13">
                      <a:pos x="T6" y="T7"/>
                    </a:cxn>
                    <a:cxn ang="T14">
                      <a:pos x="T8" y="T9"/>
                    </a:cxn>
                  </a:cxnLst>
                  <a:rect l="T15" t="T16" r="T17" b="T18"/>
                  <a:pathLst>
                    <a:path w="16" h="26">
                      <a:moveTo>
                        <a:pt x="0" y="8"/>
                      </a:moveTo>
                      <a:lnTo>
                        <a:pt x="16" y="0"/>
                      </a:lnTo>
                      <a:lnTo>
                        <a:pt x="16" y="17"/>
                      </a:lnTo>
                      <a:lnTo>
                        <a:pt x="0" y="26"/>
                      </a:lnTo>
                      <a:lnTo>
                        <a:pt x="0" y="8"/>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0" name="Freeform 261"/>
                <p:cNvSpPr>
                  <a:spLocks/>
                </p:cNvSpPr>
                <p:nvPr/>
              </p:nvSpPr>
              <p:spPr bwMode="auto">
                <a:xfrm>
                  <a:off x="2151" y="2950"/>
                  <a:ext cx="83" cy="43"/>
                </a:xfrm>
                <a:custGeom>
                  <a:avLst/>
                  <a:gdLst>
                    <a:gd name="T0" fmla="*/ 0 w 83"/>
                    <a:gd name="T1" fmla="*/ 9 h 43"/>
                    <a:gd name="T2" fmla="*/ 17 w 83"/>
                    <a:gd name="T3" fmla="*/ 0 h 43"/>
                    <a:gd name="T4" fmla="*/ 83 w 83"/>
                    <a:gd name="T5" fmla="*/ 34 h 43"/>
                    <a:gd name="T6" fmla="*/ 66 w 83"/>
                    <a:gd name="T7" fmla="*/ 43 h 43"/>
                    <a:gd name="T8" fmla="*/ 0 w 83"/>
                    <a:gd name="T9" fmla="*/ 9 h 43"/>
                    <a:gd name="T10" fmla="*/ 0 60000 65536"/>
                    <a:gd name="T11" fmla="*/ 0 60000 65536"/>
                    <a:gd name="T12" fmla="*/ 0 60000 65536"/>
                    <a:gd name="T13" fmla="*/ 0 60000 65536"/>
                    <a:gd name="T14" fmla="*/ 0 60000 65536"/>
                    <a:gd name="T15" fmla="*/ 0 w 83"/>
                    <a:gd name="T16" fmla="*/ 0 h 43"/>
                    <a:gd name="T17" fmla="*/ 83 w 83"/>
                    <a:gd name="T18" fmla="*/ 43 h 43"/>
                  </a:gdLst>
                  <a:ahLst/>
                  <a:cxnLst>
                    <a:cxn ang="T10">
                      <a:pos x="T0" y="T1"/>
                    </a:cxn>
                    <a:cxn ang="T11">
                      <a:pos x="T2" y="T3"/>
                    </a:cxn>
                    <a:cxn ang="T12">
                      <a:pos x="T4" y="T5"/>
                    </a:cxn>
                    <a:cxn ang="T13">
                      <a:pos x="T6" y="T7"/>
                    </a:cxn>
                    <a:cxn ang="T14">
                      <a:pos x="T8" y="T9"/>
                    </a:cxn>
                  </a:cxnLst>
                  <a:rect l="T15" t="T16" r="T17" b="T18"/>
                  <a:pathLst>
                    <a:path w="83" h="43">
                      <a:moveTo>
                        <a:pt x="0" y="9"/>
                      </a:moveTo>
                      <a:lnTo>
                        <a:pt x="17" y="0"/>
                      </a:lnTo>
                      <a:lnTo>
                        <a:pt x="83" y="34"/>
                      </a:lnTo>
                      <a:lnTo>
                        <a:pt x="66" y="43"/>
                      </a:lnTo>
                      <a:lnTo>
                        <a:pt x="0" y="9"/>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1" name="Freeform 262"/>
                <p:cNvSpPr>
                  <a:spLocks/>
                </p:cNvSpPr>
                <p:nvPr/>
              </p:nvSpPr>
              <p:spPr bwMode="auto">
                <a:xfrm>
                  <a:off x="2151" y="2960"/>
                  <a:ext cx="67" cy="52"/>
                </a:xfrm>
                <a:custGeom>
                  <a:avLst/>
                  <a:gdLst>
                    <a:gd name="T0" fmla="*/ 0 w 67"/>
                    <a:gd name="T1" fmla="*/ 0 h 52"/>
                    <a:gd name="T2" fmla="*/ 67 w 67"/>
                    <a:gd name="T3" fmla="*/ 33 h 52"/>
                    <a:gd name="T4" fmla="*/ 67 w 67"/>
                    <a:gd name="T5" fmla="*/ 52 h 52"/>
                    <a:gd name="T6" fmla="*/ 0 w 67"/>
                    <a:gd name="T7" fmla="*/ 17 h 52"/>
                    <a:gd name="T8" fmla="*/ 0 w 67"/>
                    <a:gd name="T9" fmla="*/ 0 h 52"/>
                    <a:gd name="T10" fmla="*/ 0 60000 65536"/>
                    <a:gd name="T11" fmla="*/ 0 60000 65536"/>
                    <a:gd name="T12" fmla="*/ 0 60000 65536"/>
                    <a:gd name="T13" fmla="*/ 0 60000 65536"/>
                    <a:gd name="T14" fmla="*/ 0 60000 65536"/>
                    <a:gd name="T15" fmla="*/ 0 w 67"/>
                    <a:gd name="T16" fmla="*/ 0 h 52"/>
                    <a:gd name="T17" fmla="*/ 67 w 67"/>
                    <a:gd name="T18" fmla="*/ 52 h 52"/>
                  </a:gdLst>
                  <a:ahLst/>
                  <a:cxnLst>
                    <a:cxn ang="T10">
                      <a:pos x="T0" y="T1"/>
                    </a:cxn>
                    <a:cxn ang="T11">
                      <a:pos x="T2" y="T3"/>
                    </a:cxn>
                    <a:cxn ang="T12">
                      <a:pos x="T4" y="T5"/>
                    </a:cxn>
                    <a:cxn ang="T13">
                      <a:pos x="T6" y="T7"/>
                    </a:cxn>
                    <a:cxn ang="T14">
                      <a:pos x="T8" y="T9"/>
                    </a:cxn>
                  </a:cxnLst>
                  <a:rect l="T15" t="T16" r="T17" b="T18"/>
                  <a:pathLst>
                    <a:path w="67" h="52">
                      <a:moveTo>
                        <a:pt x="0" y="0"/>
                      </a:moveTo>
                      <a:lnTo>
                        <a:pt x="67" y="33"/>
                      </a:lnTo>
                      <a:lnTo>
                        <a:pt x="67" y="52"/>
                      </a:lnTo>
                      <a:lnTo>
                        <a:pt x="0" y="17"/>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2" name="Freeform 263"/>
                <p:cNvSpPr>
                  <a:spLocks/>
                </p:cNvSpPr>
                <p:nvPr/>
              </p:nvSpPr>
              <p:spPr bwMode="auto">
                <a:xfrm>
                  <a:off x="2223" y="2994"/>
                  <a:ext cx="24" cy="13"/>
                </a:xfrm>
                <a:custGeom>
                  <a:avLst/>
                  <a:gdLst>
                    <a:gd name="T0" fmla="*/ 15 w 24"/>
                    <a:gd name="T1" fmla="*/ 0 h 13"/>
                    <a:gd name="T2" fmla="*/ 24 w 24"/>
                    <a:gd name="T3" fmla="*/ 4 h 13"/>
                    <a:gd name="T4" fmla="*/ 8 w 24"/>
                    <a:gd name="T5" fmla="*/ 13 h 13"/>
                    <a:gd name="T6" fmla="*/ 0 w 24"/>
                    <a:gd name="T7" fmla="*/ 8 h 13"/>
                    <a:gd name="T8" fmla="*/ 15 w 24"/>
                    <a:gd name="T9" fmla="*/ 0 h 13"/>
                    <a:gd name="T10" fmla="*/ 0 60000 65536"/>
                    <a:gd name="T11" fmla="*/ 0 60000 65536"/>
                    <a:gd name="T12" fmla="*/ 0 60000 65536"/>
                    <a:gd name="T13" fmla="*/ 0 60000 65536"/>
                    <a:gd name="T14" fmla="*/ 0 60000 65536"/>
                    <a:gd name="T15" fmla="*/ 0 w 24"/>
                    <a:gd name="T16" fmla="*/ 0 h 13"/>
                    <a:gd name="T17" fmla="*/ 24 w 24"/>
                    <a:gd name="T18" fmla="*/ 13 h 13"/>
                  </a:gdLst>
                  <a:ahLst/>
                  <a:cxnLst>
                    <a:cxn ang="T10">
                      <a:pos x="T0" y="T1"/>
                    </a:cxn>
                    <a:cxn ang="T11">
                      <a:pos x="T2" y="T3"/>
                    </a:cxn>
                    <a:cxn ang="T12">
                      <a:pos x="T4" y="T5"/>
                    </a:cxn>
                    <a:cxn ang="T13">
                      <a:pos x="T6" y="T7"/>
                    </a:cxn>
                    <a:cxn ang="T14">
                      <a:pos x="T8" y="T9"/>
                    </a:cxn>
                  </a:cxnLst>
                  <a:rect l="T15" t="T16" r="T17" b="T18"/>
                  <a:pathLst>
                    <a:path w="24" h="13">
                      <a:moveTo>
                        <a:pt x="15" y="0"/>
                      </a:moveTo>
                      <a:lnTo>
                        <a:pt x="24" y="4"/>
                      </a:lnTo>
                      <a:lnTo>
                        <a:pt x="8" y="13"/>
                      </a:lnTo>
                      <a:lnTo>
                        <a:pt x="0" y="8"/>
                      </a:lnTo>
                      <a:lnTo>
                        <a:pt x="15"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3" name="Freeform 264"/>
                <p:cNvSpPr>
                  <a:spLocks/>
                </p:cNvSpPr>
                <p:nvPr/>
              </p:nvSpPr>
              <p:spPr bwMode="auto">
                <a:xfrm>
                  <a:off x="2224" y="3003"/>
                  <a:ext cx="12" cy="20"/>
                </a:xfrm>
                <a:custGeom>
                  <a:avLst/>
                  <a:gdLst>
                    <a:gd name="T0" fmla="*/ 0 w 12"/>
                    <a:gd name="T1" fmla="*/ 15 h 20"/>
                    <a:gd name="T2" fmla="*/ 12 w 12"/>
                    <a:gd name="T3" fmla="*/ 20 h 20"/>
                    <a:gd name="T4" fmla="*/ 12 w 12"/>
                    <a:gd name="T5" fmla="*/ 4 h 20"/>
                    <a:gd name="T6" fmla="*/ 0 w 12"/>
                    <a:gd name="T7" fmla="*/ 0 h 20"/>
                    <a:gd name="T8" fmla="*/ 0 w 12"/>
                    <a:gd name="T9" fmla="*/ 15 h 20"/>
                    <a:gd name="T10" fmla="*/ 0 60000 65536"/>
                    <a:gd name="T11" fmla="*/ 0 60000 65536"/>
                    <a:gd name="T12" fmla="*/ 0 60000 65536"/>
                    <a:gd name="T13" fmla="*/ 0 60000 65536"/>
                    <a:gd name="T14" fmla="*/ 0 60000 65536"/>
                    <a:gd name="T15" fmla="*/ 0 w 12"/>
                    <a:gd name="T16" fmla="*/ 0 h 20"/>
                    <a:gd name="T17" fmla="*/ 12 w 12"/>
                    <a:gd name="T18" fmla="*/ 20 h 20"/>
                  </a:gdLst>
                  <a:ahLst/>
                  <a:cxnLst>
                    <a:cxn ang="T10">
                      <a:pos x="T0" y="T1"/>
                    </a:cxn>
                    <a:cxn ang="T11">
                      <a:pos x="T2" y="T3"/>
                    </a:cxn>
                    <a:cxn ang="T12">
                      <a:pos x="T4" y="T5"/>
                    </a:cxn>
                    <a:cxn ang="T13">
                      <a:pos x="T6" y="T7"/>
                    </a:cxn>
                    <a:cxn ang="T14">
                      <a:pos x="T8" y="T9"/>
                    </a:cxn>
                  </a:cxnLst>
                  <a:rect l="T15" t="T16" r="T17" b="T18"/>
                  <a:pathLst>
                    <a:path w="12" h="20">
                      <a:moveTo>
                        <a:pt x="0" y="15"/>
                      </a:moveTo>
                      <a:lnTo>
                        <a:pt x="12" y="20"/>
                      </a:lnTo>
                      <a:lnTo>
                        <a:pt x="12" y="4"/>
                      </a:lnTo>
                      <a:lnTo>
                        <a:pt x="0" y="0"/>
                      </a:lnTo>
                      <a:lnTo>
                        <a:pt x="0" y="15"/>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4" name="Freeform 265"/>
                <p:cNvSpPr>
                  <a:spLocks/>
                </p:cNvSpPr>
                <p:nvPr/>
              </p:nvSpPr>
              <p:spPr bwMode="auto">
                <a:xfrm>
                  <a:off x="2232" y="2999"/>
                  <a:ext cx="16" cy="24"/>
                </a:xfrm>
                <a:custGeom>
                  <a:avLst/>
                  <a:gdLst>
                    <a:gd name="T0" fmla="*/ 16 w 16"/>
                    <a:gd name="T1" fmla="*/ 16 h 24"/>
                    <a:gd name="T2" fmla="*/ 0 w 16"/>
                    <a:gd name="T3" fmla="*/ 24 h 24"/>
                    <a:gd name="T4" fmla="*/ 0 w 16"/>
                    <a:gd name="T5" fmla="*/ 8 h 24"/>
                    <a:gd name="T6" fmla="*/ 16 w 16"/>
                    <a:gd name="T7" fmla="*/ 0 h 24"/>
                    <a:gd name="T8" fmla="*/ 16 w 16"/>
                    <a:gd name="T9" fmla="*/ 16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16" y="16"/>
                      </a:moveTo>
                      <a:lnTo>
                        <a:pt x="0" y="24"/>
                      </a:lnTo>
                      <a:lnTo>
                        <a:pt x="0" y="8"/>
                      </a:lnTo>
                      <a:lnTo>
                        <a:pt x="16" y="0"/>
                      </a:lnTo>
                      <a:lnTo>
                        <a:pt x="16" y="16"/>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5" name="Freeform 266"/>
                <p:cNvSpPr>
                  <a:spLocks/>
                </p:cNvSpPr>
                <p:nvPr/>
              </p:nvSpPr>
              <p:spPr bwMode="auto">
                <a:xfrm>
                  <a:off x="2233" y="3004"/>
                  <a:ext cx="18" cy="10"/>
                </a:xfrm>
                <a:custGeom>
                  <a:avLst/>
                  <a:gdLst>
                    <a:gd name="T0" fmla="*/ 12 w 18"/>
                    <a:gd name="T1" fmla="*/ 0 h 10"/>
                    <a:gd name="T2" fmla="*/ 18 w 18"/>
                    <a:gd name="T3" fmla="*/ 3 h 10"/>
                    <a:gd name="T4" fmla="*/ 14 w 18"/>
                    <a:gd name="T5" fmla="*/ 8 h 10"/>
                    <a:gd name="T6" fmla="*/ 6 w 18"/>
                    <a:gd name="T7" fmla="*/ 10 h 10"/>
                    <a:gd name="T8" fmla="*/ 0 w 18"/>
                    <a:gd name="T9" fmla="*/ 8 h 10"/>
                    <a:gd name="T10" fmla="*/ 12 w 18"/>
                    <a:gd name="T11" fmla="*/ 0 h 10"/>
                    <a:gd name="T12" fmla="*/ 0 60000 65536"/>
                    <a:gd name="T13" fmla="*/ 0 60000 65536"/>
                    <a:gd name="T14" fmla="*/ 0 60000 65536"/>
                    <a:gd name="T15" fmla="*/ 0 60000 65536"/>
                    <a:gd name="T16" fmla="*/ 0 60000 65536"/>
                    <a:gd name="T17" fmla="*/ 0 60000 65536"/>
                    <a:gd name="T18" fmla="*/ 0 w 18"/>
                    <a:gd name="T19" fmla="*/ 0 h 10"/>
                    <a:gd name="T20" fmla="*/ 18 w 18"/>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8" h="10">
                      <a:moveTo>
                        <a:pt x="12" y="0"/>
                      </a:moveTo>
                      <a:lnTo>
                        <a:pt x="18" y="3"/>
                      </a:lnTo>
                      <a:lnTo>
                        <a:pt x="14" y="8"/>
                      </a:lnTo>
                      <a:lnTo>
                        <a:pt x="6" y="10"/>
                      </a:lnTo>
                      <a:lnTo>
                        <a:pt x="0" y="8"/>
                      </a:lnTo>
                      <a:lnTo>
                        <a:pt x="12"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6" name="Freeform 267"/>
                <p:cNvSpPr>
                  <a:spLocks/>
                </p:cNvSpPr>
                <p:nvPr/>
              </p:nvSpPr>
              <p:spPr bwMode="auto">
                <a:xfrm>
                  <a:off x="2233" y="3010"/>
                  <a:ext cx="12" cy="18"/>
                </a:xfrm>
                <a:custGeom>
                  <a:avLst/>
                  <a:gdLst>
                    <a:gd name="T0" fmla="*/ 0 w 12"/>
                    <a:gd name="T1" fmla="*/ 13 h 18"/>
                    <a:gd name="T2" fmla="*/ 12 w 12"/>
                    <a:gd name="T3" fmla="*/ 18 h 18"/>
                    <a:gd name="T4" fmla="*/ 12 w 12"/>
                    <a:gd name="T5" fmla="*/ 8 h 18"/>
                    <a:gd name="T6" fmla="*/ 9 w 12"/>
                    <a:gd name="T7" fmla="*/ 3 h 18"/>
                    <a:gd name="T8" fmla="*/ 0 w 12"/>
                    <a:gd name="T9" fmla="*/ 0 h 18"/>
                    <a:gd name="T10" fmla="*/ 0 w 12"/>
                    <a:gd name="T11" fmla="*/ 13 h 18"/>
                    <a:gd name="T12" fmla="*/ 0 60000 65536"/>
                    <a:gd name="T13" fmla="*/ 0 60000 65536"/>
                    <a:gd name="T14" fmla="*/ 0 60000 65536"/>
                    <a:gd name="T15" fmla="*/ 0 60000 65536"/>
                    <a:gd name="T16" fmla="*/ 0 60000 65536"/>
                    <a:gd name="T17" fmla="*/ 0 60000 65536"/>
                    <a:gd name="T18" fmla="*/ 0 w 12"/>
                    <a:gd name="T19" fmla="*/ 0 h 18"/>
                    <a:gd name="T20" fmla="*/ 12 w 1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2" h="18">
                      <a:moveTo>
                        <a:pt x="0" y="13"/>
                      </a:moveTo>
                      <a:lnTo>
                        <a:pt x="12" y="18"/>
                      </a:lnTo>
                      <a:lnTo>
                        <a:pt x="12" y="8"/>
                      </a:lnTo>
                      <a:lnTo>
                        <a:pt x="9" y="3"/>
                      </a:lnTo>
                      <a:lnTo>
                        <a:pt x="0" y="0"/>
                      </a:lnTo>
                      <a:lnTo>
                        <a:pt x="0" y="13"/>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7" name="Freeform 268"/>
                <p:cNvSpPr>
                  <a:spLocks/>
                </p:cNvSpPr>
                <p:nvPr/>
              </p:nvSpPr>
              <p:spPr bwMode="auto">
                <a:xfrm>
                  <a:off x="2241" y="3019"/>
                  <a:ext cx="12" cy="12"/>
                </a:xfrm>
                <a:custGeom>
                  <a:avLst/>
                  <a:gdLst>
                    <a:gd name="T0" fmla="*/ 0 w 12"/>
                    <a:gd name="T1" fmla="*/ 9 h 12"/>
                    <a:gd name="T2" fmla="*/ 1 w 12"/>
                    <a:gd name="T3" fmla="*/ 6 h 12"/>
                    <a:gd name="T4" fmla="*/ 7 w 12"/>
                    <a:gd name="T5" fmla="*/ 9 h 12"/>
                    <a:gd name="T6" fmla="*/ 11 w 12"/>
                    <a:gd name="T7" fmla="*/ 12 h 12"/>
                    <a:gd name="T8" fmla="*/ 12 w 12"/>
                    <a:gd name="T9" fmla="*/ 11 h 12"/>
                    <a:gd name="T10" fmla="*/ 10 w 12"/>
                    <a:gd name="T11" fmla="*/ 5 h 12"/>
                    <a:gd name="T12" fmla="*/ 0 w 12"/>
                    <a:gd name="T13" fmla="*/ 0 h 12"/>
                    <a:gd name="T14" fmla="*/ 0 w 12"/>
                    <a:gd name="T15" fmla="*/ 9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0" y="9"/>
                      </a:moveTo>
                      <a:lnTo>
                        <a:pt x="1" y="6"/>
                      </a:lnTo>
                      <a:lnTo>
                        <a:pt x="7" y="9"/>
                      </a:lnTo>
                      <a:lnTo>
                        <a:pt x="11" y="12"/>
                      </a:lnTo>
                      <a:lnTo>
                        <a:pt x="12" y="11"/>
                      </a:lnTo>
                      <a:lnTo>
                        <a:pt x="10" y="5"/>
                      </a:lnTo>
                      <a:lnTo>
                        <a:pt x="0" y="0"/>
                      </a:lnTo>
                      <a:lnTo>
                        <a:pt x="0" y="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8" name="Freeform 269"/>
                <p:cNvSpPr>
                  <a:spLocks/>
                </p:cNvSpPr>
                <p:nvPr/>
              </p:nvSpPr>
              <p:spPr bwMode="auto">
                <a:xfrm>
                  <a:off x="2251" y="3020"/>
                  <a:ext cx="12" cy="10"/>
                </a:xfrm>
                <a:custGeom>
                  <a:avLst/>
                  <a:gdLst>
                    <a:gd name="T0" fmla="*/ 12 w 12"/>
                    <a:gd name="T1" fmla="*/ 8 h 10"/>
                    <a:gd name="T2" fmla="*/ 2 w 12"/>
                    <a:gd name="T3" fmla="*/ 10 h 10"/>
                    <a:gd name="T4" fmla="*/ 0 w 12"/>
                    <a:gd name="T5" fmla="*/ 4 h 10"/>
                    <a:gd name="T6" fmla="*/ 8 w 12"/>
                    <a:gd name="T7" fmla="*/ 3 h 10"/>
                    <a:gd name="T8" fmla="*/ 11 w 12"/>
                    <a:gd name="T9" fmla="*/ 0 h 10"/>
                    <a:gd name="T10" fmla="*/ 12 w 12"/>
                    <a:gd name="T11" fmla="*/ 8 h 10"/>
                    <a:gd name="T12" fmla="*/ 0 60000 65536"/>
                    <a:gd name="T13" fmla="*/ 0 60000 65536"/>
                    <a:gd name="T14" fmla="*/ 0 60000 65536"/>
                    <a:gd name="T15" fmla="*/ 0 60000 65536"/>
                    <a:gd name="T16" fmla="*/ 0 60000 65536"/>
                    <a:gd name="T17" fmla="*/ 0 60000 65536"/>
                    <a:gd name="T18" fmla="*/ 0 w 12"/>
                    <a:gd name="T19" fmla="*/ 0 h 10"/>
                    <a:gd name="T20" fmla="*/ 12 w 12"/>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2" h="10">
                      <a:moveTo>
                        <a:pt x="12" y="8"/>
                      </a:moveTo>
                      <a:lnTo>
                        <a:pt x="2" y="10"/>
                      </a:lnTo>
                      <a:lnTo>
                        <a:pt x="0" y="4"/>
                      </a:lnTo>
                      <a:lnTo>
                        <a:pt x="8" y="3"/>
                      </a:lnTo>
                      <a:lnTo>
                        <a:pt x="11" y="0"/>
                      </a:lnTo>
                      <a:lnTo>
                        <a:pt x="12" y="8"/>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9" name="Freeform 270"/>
                <p:cNvSpPr>
                  <a:spLocks/>
                </p:cNvSpPr>
                <p:nvPr/>
              </p:nvSpPr>
              <p:spPr bwMode="auto">
                <a:xfrm>
                  <a:off x="2235" y="3013"/>
                  <a:ext cx="12" cy="10"/>
                </a:xfrm>
                <a:custGeom>
                  <a:avLst/>
                  <a:gdLst>
                    <a:gd name="T0" fmla="*/ 0 w 12"/>
                    <a:gd name="T1" fmla="*/ 6 h 10"/>
                    <a:gd name="T2" fmla="*/ 12 w 12"/>
                    <a:gd name="T3" fmla="*/ 10 h 10"/>
                    <a:gd name="T4" fmla="*/ 8 w 12"/>
                    <a:gd name="T5" fmla="*/ 2 h 10"/>
                    <a:gd name="T6" fmla="*/ 0 w 12"/>
                    <a:gd name="T7" fmla="*/ 0 h 10"/>
                    <a:gd name="T8" fmla="*/ 0 w 12"/>
                    <a:gd name="T9" fmla="*/ 6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0" y="6"/>
                      </a:moveTo>
                      <a:lnTo>
                        <a:pt x="12" y="10"/>
                      </a:lnTo>
                      <a:lnTo>
                        <a:pt x="8" y="2"/>
                      </a:lnTo>
                      <a:lnTo>
                        <a:pt x="0" y="0"/>
                      </a:lnTo>
                      <a:lnTo>
                        <a:pt x="0" y="6"/>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0" name="Freeform 271"/>
                <p:cNvSpPr>
                  <a:spLocks/>
                </p:cNvSpPr>
                <p:nvPr/>
              </p:nvSpPr>
              <p:spPr bwMode="auto">
                <a:xfrm>
                  <a:off x="2238" y="3010"/>
                  <a:ext cx="22" cy="15"/>
                </a:xfrm>
                <a:custGeom>
                  <a:avLst/>
                  <a:gdLst>
                    <a:gd name="T0" fmla="*/ 22 w 22"/>
                    <a:gd name="T1" fmla="*/ 12 h 15"/>
                    <a:gd name="T2" fmla="*/ 13 w 22"/>
                    <a:gd name="T3" fmla="*/ 15 h 15"/>
                    <a:gd name="T4" fmla="*/ 0 w 22"/>
                    <a:gd name="T5" fmla="*/ 3 h 15"/>
                    <a:gd name="T6" fmla="*/ 11 w 22"/>
                    <a:gd name="T7" fmla="*/ 0 h 15"/>
                    <a:gd name="T8" fmla="*/ 22 w 22"/>
                    <a:gd name="T9" fmla="*/ 12 h 15"/>
                    <a:gd name="T10" fmla="*/ 0 60000 65536"/>
                    <a:gd name="T11" fmla="*/ 0 60000 65536"/>
                    <a:gd name="T12" fmla="*/ 0 60000 65536"/>
                    <a:gd name="T13" fmla="*/ 0 60000 65536"/>
                    <a:gd name="T14" fmla="*/ 0 60000 65536"/>
                    <a:gd name="T15" fmla="*/ 0 w 22"/>
                    <a:gd name="T16" fmla="*/ 0 h 15"/>
                    <a:gd name="T17" fmla="*/ 22 w 22"/>
                    <a:gd name="T18" fmla="*/ 15 h 15"/>
                  </a:gdLst>
                  <a:ahLst/>
                  <a:cxnLst>
                    <a:cxn ang="T10">
                      <a:pos x="T0" y="T1"/>
                    </a:cxn>
                    <a:cxn ang="T11">
                      <a:pos x="T2" y="T3"/>
                    </a:cxn>
                    <a:cxn ang="T12">
                      <a:pos x="T4" y="T5"/>
                    </a:cxn>
                    <a:cxn ang="T13">
                      <a:pos x="T6" y="T7"/>
                    </a:cxn>
                    <a:cxn ang="T14">
                      <a:pos x="T8" y="T9"/>
                    </a:cxn>
                  </a:cxnLst>
                  <a:rect l="T15" t="T16" r="T17" b="T18"/>
                  <a:pathLst>
                    <a:path w="22" h="15">
                      <a:moveTo>
                        <a:pt x="22" y="12"/>
                      </a:moveTo>
                      <a:lnTo>
                        <a:pt x="13" y="15"/>
                      </a:lnTo>
                      <a:lnTo>
                        <a:pt x="0" y="3"/>
                      </a:lnTo>
                      <a:lnTo>
                        <a:pt x="11" y="0"/>
                      </a:lnTo>
                      <a:lnTo>
                        <a:pt x="22" y="12"/>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1" name="Freeform 272"/>
                <p:cNvSpPr>
                  <a:spLocks/>
                </p:cNvSpPr>
                <p:nvPr/>
              </p:nvSpPr>
              <p:spPr bwMode="auto">
                <a:xfrm>
                  <a:off x="2240" y="3008"/>
                  <a:ext cx="14" cy="11"/>
                </a:xfrm>
                <a:custGeom>
                  <a:avLst/>
                  <a:gdLst>
                    <a:gd name="T0" fmla="*/ 14 w 14"/>
                    <a:gd name="T1" fmla="*/ 9 h 11"/>
                    <a:gd name="T2" fmla="*/ 2 w 14"/>
                    <a:gd name="T3" fmla="*/ 11 h 11"/>
                    <a:gd name="T4" fmla="*/ 0 w 14"/>
                    <a:gd name="T5" fmla="*/ 4 h 11"/>
                    <a:gd name="T6" fmla="*/ 10 w 14"/>
                    <a:gd name="T7" fmla="*/ 0 h 11"/>
                    <a:gd name="T8" fmla="*/ 14 w 14"/>
                    <a:gd name="T9" fmla="*/ 9 h 11"/>
                    <a:gd name="T10" fmla="*/ 0 60000 65536"/>
                    <a:gd name="T11" fmla="*/ 0 60000 65536"/>
                    <a:gd name="T12" fmla="*/ 0 60000 65536"/>
                    <a:gd name="T13" fmla="*/ 0 60000 65536"/>
                    <a:gd name="T14" fmla="*/ 0 60000 65536"/>
                    <a:gd name="T15" fmla="*/ 0 w 14"/>
                    <a:gd name="T16" fmla="*/ 0 h 11"/>
                    <a:gd name="T17" fmla="*/ 14 w 14"/>
                    <a:gd name="T18" fmla="*/ 11 h 11"/>
                  </a:gdLst>
                  <a:ahLst/>
                  <a:cxnLst>
                    <a:cxn ang="T10">
                      <a:pos x="T0" y="T1"/>
                    </a:cxn>
                    <a:cxn ang="T11">
                      <a:pos x="T2" y="T3"/>
                    </a:cxn>
                    <a:cxn ang="T12">
                      <a:pos x="T4" y="T5"/>
                    </a:cxn>
                    <a:cxn ang="T13">
                      <a:pos x="T6" y="T7"/>
                    </a:cxn>
                    <a:cxn ang="T14">
                      <a:pos x="T8" y="T9"/>
                    </a:cxn>
                  </a:cxnLst>
                  <a:rect l="T15" t="T16" r="T17" b="T18"/>
                  <a:pathLst>
                    <a:path w="14" h="11">
                      <a:moveTo>
                        <a:pt x="14" y="9"/>
                      </a:moveTo>
                      <a:lnTo>
                        <a:pt x="2" y="11"/>
                      </a:lnTo>
                      <a:lnTo>
                        <a:pt x="0" y="4"/>
                      </a:lnTo>
                      <a:lnTo>
                        <a:pt x="10" y="0"/>
                      </a:lnTo>
                      <a:lnTo>
                        <a:pt x="14" y="9"/>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2" name="Freeform 273"/>
                <p:cNvSpPr>
                  <a:spLocks/>
                </p:cNvSpPr>
                <p:nvPr/>
              </p:nvSpPr>
              <p:spPr bwMode="auto">
                <a:xfrm>
                  <a:off x="2235" y="2887"/>
                  <a:ext cx="25" cy="42"/>
                </a:xfrm>
                <a:custGeom>
                  <a:avLst/>
                  <a:gdLst>
                    <a:gd name="T0" fmla="*/ 25 w 25"/>
                    <a:gd name="T1" fmla="*/ 0 h 42"/>
                    <a:gd name="T2" fmla="*/ 0 w 25"/>
                    <a:gd name="T3" fmla="*/ 11 h 42"/>
                    <a:gd name="T4" fmla="*/ 0 w 25"/>
                    <a:gd name="T5" fmla="*/ 42 h 42"/>
                    <a:gd name="T6" fmla="*/ 25 w 25"/>
                    <a:gd name="T7" fmla="*/ 30 h 42"/>
                    <a:gd name="T8" fmla="*/ 25 w 25"/>
                    <a:gd name="T9" fmla="*/ 0 h 42"/>
                    <a:gd name="T10" fmla="*/ 0 60000 65536"/>
                    <a:gd name="T11" fmla="*/ 0 60000 65536"/>
                    <a:gd name="T12" fmla="*/ 0 60000 65536"/>
                    <a:gd name="T13" fmla="*/ 0 60000 65536"/>
                    <a:gd name="T14" fmla="*/ 0 60000 65536"/>
                    <a:gd name="T15" fmla="*/ 0 w 25"/>
                    <a:gd name="T16" fmla="*/ 0 h 42"/>
                    <a:gd name="T17" fmla="*/ 25 w 25"/>
                    <a:gd name="T18" fmla="*/ 42 h 42"/>
                  </a:gdLst>
                  <a:ahLst/>
                  <a:cxnLst>
                    <a:cxn ang="T10">
                      <a:pos x="T0" y="T1"/>
                    </a:cxn>
                    <a:cxn ang="T11">
                      <a:pos x="T2" y="T3"/>
                    </a:cxn>
                    <a:cxn ang="T12">
                      <a:pos x="T4" y="T5"/>
                    </a:cxn>
                    <a:cxn ang="T13">
                      <a:pos x="T6" y="T7"/>
                    </a:cxn>
                    <a:cxn ang="T14">
                      <a:pos x="T8" y="T9"/>
                    </a:cxn>
                  </a:cxnLst>
                  <a:rect l="T15" t="T16" r="T17" b="T18"/>
                  <a:pathLst>
                    <a:path w="25" h="42">
                      <a:moveTo>
                        <a:pt x="25" y="0"/>
                      </a:moveTo>
                      <a:lnTo>
                        <a:pt x="0" y="11"/>
                      </a:lnTo>
                      <a:lnTo>
                        <a:pt x="0" y="42"/>
                      </a:lnTo>
                      <a:lnTo>
                        <a:pt x="25" y="30"/>
                      </a:lnTo>
                      <a:lnTo>
                        <a:pt x="25"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3" name="Freeform 274"/>
                <p:cNvSpPr>
                  <a:spLocks/>
                </p:cNvSpPr>
                <p:nvPr/>
              </p:nvSpPr>
              <p:spPr bwMode="auto">
                <a:xfrm>
                  <a:off x="2140" y="2820"/>
                  <a:ext cx="126" cy="106"/>
                </a:xfrm>
                <a:custGeom>
                  <a:avLst/>
                  <a:gdLst>
                    <a:gd name="T0" fmla="*/ 126 w 126"/>
                    <a:gd name="T1" fmla="*/ 38 h 106"/>
                    <a:gd name="T2" fmla="*/ 126 w 126"/>
                    <a:gd name="T3" fmla="*/ 0 h 106"/>
                    <a:gd name="T4" fmla="*/ 0 w 126"/>
                    <a:gd name="T5" fmla="*/ 66 h 106"/>
                    <a:gd name="T6" fmla="*/ 0 w 126"/>
                    <a:gd name="T7" fmla="*/ 106 h 106"/>
                    <a:gd name="T8" fmla="*/ 126 w 126"/>
                    <a:gd name="T9" fmla="*/ 38 h 106"/>
                    <a:gd name="T10" fmla="*/ 0 60000 65536"/>
                    <a:gd name="T11" fmla="*/ 0 60000 65536"/>
                    <a:gd name="T12" fmla="*/ 0 60000 65536"/>
                    <a:gd name="T13" fmla="*/ 0 60000 65536"/>
                    <a:gd name="T14" fmla="*/ 0 60000 65536"/>
                    <a:gd name="T15" fmla="*/ 0 w 126"/>
                    <a:gd name="T16" fmla="*/ 0 h 106"/>
                    <a:gd name="T17" fmla="*/ 126 w 126"/>
                    <a:gd name="T18" fmla="*/ 106 h 106"/>
                  </a:gdLst>
                  <a:ahLst/>
                  <a:cxnLst>
                    <a:cxn ang="T10">
                      <a:pos x="T0" y="T1"/>
                    </a:cxn>
                    <a:cxn ang="T11">
                      <a:pos x="T2" y="T3"/>
                    </a:cxn>
                    <a:cxn ang="T12">
                      <a:pos x="T4" y="T5"/>
                    </a:cxn>
                    <a:cxn ang="T13">
                      <a:pos x="T6" y="T7"/>
                    </a:cxn>
                    <a:cxn ang="T14">
                      <a:pos x="T8" y="T9"/>
                    </a:cxn>
                  </a:cxnLst>
                  <a:rect l="T15" t="T16" r="T17" b="T18"/>
                  <a:pathLst>
                    <a:path w="126" h="106">
                      <a:moveTo>
                        <a:pt x="126" y="38"/>
                      </a:moveTo>
                      <a:lnTo>
                        <a:pt x="126" y="0"/>
                      </a:lnTo>
                      <a:lnTo>
                        <a:pt x="0" y="66"/>
                      </a:lnTo>
                      <a:lnTo>
                        <a:pt x="0" y="106"/>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4" name="Freeform 275"/>
                <p:cNvSpPr>
                  <a:spLocks/>
                </p:cNvSpPr>
                <p:nvPr/>
              </p:nvSpPr>
              <p:spPr bwMode="auto">
                <a:xfrm>
                  <a:off x="2015" y="2755"/>
                  <a:ext cx="125" cy="105"/>
                </a:xfrm>
                <a:custGeom>
                  <a:avLst/>
                  <a:gdLst>
                    <a:gd name="T0" fmla="*/ 125 w 125"/>
                    <a:gd name="T1" fmla="*/ 38 h 105"/>
                    <a:gd name="T2" fmla="*/ 125 w 125"/>
                    <a:gd name="T3" fmla="*/ 0 h 105"/>
                    <a:gd name="T4" fmla="*/ 0 w 125"/>
                    <a:gd name="T5" fmla="*/ 65 h 105"/>
                    <a:gd name="T6" fmla="*/ 0 w 125"/>
                    <a:gd name="T7" fmla="*/ 105 h 105"/>
                    <a:gd name="T8" fmla="*/ 125 w 125"/>
                    <a:gd name="T9" fmla="*/ 38 h 105"/>
                    <a:gd name="T10" fmla="*/ 0 60000 65536"/>
                    <a:gd name="T11" fmla="*/ 0 60000 65536"/>
                    <a:gd name="T12" fmla="*/ 0 60000 65536"/>
                    <a:gd name="T13" fmla="*/ 0 60000 65536"/>
                    <a:gd name="T14" fmla="*/ 0 60000 65536"/>
                    <a:gd name="T15" fmla="*/ 0 w 125"/>
                    <a:gd name="T16" fmla="*/ 0 h 105"/>
                    <a:gd name="T17" fmla="*/ 125 w 125"/>
                    <a:gd name="T18" fmla="*/ 105 h 105"/>
                  </a:gdLst>
                  <a:ahLst/>
                  <a:cxnLst>
                    <a:cxn ang="T10">
                      <a:pos x="T0" y="T1"/>
                    </a:cxn>
                    <a:cxn ang="T11">
                      <a:pos x="T2" y="T3"/>
                    </a:cxn>
                    <a:cxn ang="T12">
                      <a:pos x="T4" y="T5"/>
                    </a:cxn>
                    <a:cxn ang="T13">
                      <a:pos x="T6" y="T7"/>
                    </a:cxn>
                    <a:cxn ang="T14">
                      <a:pos x="T8" y="T9"/>
                    </a:cxn>
                  </a:cxnLst>
                  <a:rect l="T15" t="T16" r="T17" b="T18"/>
                  <a:pathLst>
                    <a:path w="125" h="105">
                      <a:moveTo>
                        <a:pt x="125" y="38"/>
                      </a:moveTo>
                      <a:lnTo>
                        <a:pt x="125" y="0"/>
                      </a:lnTo>
                      <a:lnTo>
                        <a:pt x="0" y="65"/>
                      </a:lnTo>
                      <a:lnTo>
                        <a:pt x="0" y="105"/>
                      </a:lnTo>
                      <a:lnTo>
                        <a:pt x="125"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31" name="Group 276"/>
              <p:cNvGrpSpPr>
                <a:grpSpLocks/>
              </p:cNvGrpSpPr>
              <p:nvPr/>
            </p:nvGrpSpPr>
            <p:grpSpPr bwMode="auto">
              <a:xfrm>
                <a:off x="5418151" y="2316202"/>
                <a:ext cx="485776" cy="600082"/>
                <a:chOff x="3413" y="1922"/>
                <a:chExt cx="306" cy="378"/>
              </a:xfrm>
            </p:grpSpPr>
            <p:sp>
              <p:nvSpPr>
                <p:cNvPr id="1147" name="Freeform 277"/>
                <p:cNvSpPr>
                  <a:spLocks/>
                </p:cNvSpPr>
                <p:nvPr/>
              </p:nvSpPr>
              <p:spPr bwMode="auto">
                <a:xfrm>
                  <a:off x="3581" y="1922"/>
                  <a:ext cx="47" cy="193"/>
                </a:xfrm>
                <a:custGeom>
                  <a:avLst/>
                  <a:gdLst>
                    <a:gd name="T0" fmla="*/ 0 w 47"/>
                    <a:gd name="T1" fmla="*/ 183 h 193"/>
                    <a:gd name="T2" fmla="*/ 11 w 47"/>
                    <a:gd name="T3" fmla="*/ 1 h 193"/>
                    <a:gd name="T4" fmla="*/ 21 w 47"/>
                    <a:gd name="T5" fmla="*/ 0 h 193"/>
                    <a:gd name="T6" fmla="*/ 31 w 47"/>
                    <a:gd name="T7" fmla="*/ 1 h 193"/>
                    <a:gd name="T8" fmla="*/ 47 w 47"/>
                    <a:gd name="T9" fmla="*/ 183 h 193"/>
                    <a:gd name="T10" fmla="*/ 45 w 47"/>
                    <a:gd name="T11" fmla="*/ 185 h 193"/>
                    <a:gd name="T12" fmla="*/ 43 w 47"/>
                    <a:gd name="T13" fmla="*/ 186 h 193"/>
                    <a:gd name="T14" fmla="*/ 40 w 47"/>
                    <a:gd name="T15" fmla="*/ 188 h 193"/>
                    <a:gd name="T16" fmla="*/ 37 w 47"/>
                    <a:gd name="T17" fmla="*/ 190 h 193"/>
                    <a:gd name="T18" fmla="*/ 32 w 47"/>
                    <a:gd name="T19" fmla="*/ 191 h 193"/>
                    <a:gd name="T20" fmla="*/ 27 w 47"/>
                    <a:gd name="T21" fmla="*/ 193 h 193"/>
                    <a:gd name="T22" fmla="*/ 24 w 47"/>
                    <a:gd name="T23" fmla="*/ 193 h 193"/>
                    <a:gd name="T24" fmla="*/ 22 w 47"/>
                    <a:gd name="T25" fmla="*/ 193 h 193"/>
                    <a:gd name="T26" fmla="*/ 19 w 47"/>
                    <a:gd name="T27" fmla="*/ 193 h 193"/>
                    <a:gd name="T28" fmla="*/ 15 w 47"/>
                    <a:gd name="T29" fmla="*/ 193 h 193"/>
                    <a:gd name="T30" fmla="*/ 13 w 47"/>
                    <a:gd name="T31" fmla="*/ 191 h 193"/>
                    <a:gd name="T32" fmla="*/ 11 w 47"/>
                    <a:gd name="T33" fmla="*/ 191 h 193"/>
                    <a:gd name="T34" fmla="*/ 8 w 47"/>
                    <a:gd name="T35" fmla="*/ 191 h 193"/>
                    <a:gd name="T36" fmla="*/ 7 w 47"/>
                    <a:gd name="T37" fmla="*/ 190 h 193"/>
                    <a:gd name="T38" fmla="*/ 4 w 47"/>
                    <a:gd name="T39" fmla="*/ 188 h 193"/>
                    <a:gd name="T40" fmla="*/ 2 w 47"/>
                    <a:gd name="T41" fmla="*/ 186 h 193"/>
                    <a:gd name="T42" fmla="*/ 1 w 47"/>
                    <a:gd name="T43" fmla="*/ 185 h 193"/>
                    <a:gd name="T44" fmla="*/ 0 w 47"/>
                    <a:gd name="T45" fmla="*/ 184 h 193"/>
                    <a:gd name="T46" fmla="*/ 0 w 47"/>
                    <a:gd name="T47" fmla="*/ 183 h 1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3"/>
                    <a:gd name="T74" fmla="*/ 47 w 47"/>
                    <a:gd name="T75" fmla="*/ 193 h 1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3">
                      <a:moveTo>
                        <a:pt x="0" y="183"/>
                      </a:moveTo>
                      <a:lnTo>
                        <a:pt x="11" y="1"/>
                      </a:lnTo>
                      <a:lnTo>
                        <a:pt x="21" y="0"/>
                      </a:lnTo>
                      <a:lnTo>
                        <a:pt x="31" y="1"/>
                      </a:lnTo>
                      <a:lnTo>
                        <a:pt x="47" y="183"/>
                      </a:lnTo>
                      <a:lnTo>
                        <a:pt x="45" y="185"/>
                      </a:lnTo>
                      <a:lnTo>
                        <a:pt x="43" y="186"/>
                      </a:lnTo>
                      <a:lnTo>
                        <a:pt x="40" y="188"/>
                      </a:lnTo>
                      <a:lnTo>
                        <a:pt x="37" y="190"/>
                      </a:lnTo>
                      <a:lnTo>
                        <a:pt x="32" y="191"/>
                      </a:lnTo>
                      <a:lnTo>
                        <a:pt x="27" y="193"/>
                      </a:lnTo>
                      <a:lnTo>
                        <a:pt x="24" y="193"/>
                      </a:lnTo>
                      <a:lnTo>
                        <a:pt x="22" y="193"/>
                      </a:lnTo>
                      <a:lnTo>
                        <a:pt x="19" y="193"/>
                      </a:lnTo>
                      <a:lnTo>
                        <a:pt x="15" y="193"/>
                      </a:lnTo>
                      <a:lnTo>
                        <a:pt x="13" y="191"/>
                      </a:lnTo>
                      <a:lnTo>
                        <a:pt x="11" y="191"/>
                      </a:lnTo>
                      <a:lnTo>
                        <a:pt x="8" y="191"/>
                      </a:lnTo>
                      <a:lnTo>
                        <a:pt x="7" y="190"/>
                      </a:lnTo>
                      <a:lnTo>
                        <a:pt x="4" y="188"/>
                      </a:lnTo>
                      <a:lnTo>
                        <a:pt x="2" y="186"/>
                      </a:lnTo>
                      <a:lnTo>
                        <a:pt x="1" y="185"/>
                      </a:lnTo>
                      <a:lnTo>
                        <a:pt x="0"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8" name="Freeform 278"/>
                <p:cNvSpPr>
                  <a:spLocks/>
                </p:cNvSpPr>
                <p:nvPr/>
              </p:nvSpPr>
              <p:spPr bwMode="auto">
                <a:xfrm>
                  <a:off x="3625" y="1945"/>
                  <a:ext cx="47" cy="193"/>
                </a:xfrm>
                <a:custGeom>
                  <a:avLst/>
                  <a:gdLst>
                    <a:gd name="T0" fmla="*/ 0 w 47"/>
                    <a:gd name="T1" fmla="*/ 183 h 193"/>
                    <a:gd name="T2" fmla="*/ 11 w 47"/>
                    <a:gd name="T3" fmla="*/ 2 h 193"/>
                    <a:gd name="T4" fmla="*/ 21 w 47"/>
                    <a:gd name="T5" fmla="*/ 0 h 193"/>
                    <a:gd name="T6" fmla="*/ 30 w 47"/>
                    <a:gd name="T7" fmla="*/ 2 h 193"/>
                    <a:gd name="T8" fmla="*/ 47 w 47"/>
                    <a:gd name="T9" fmla="*/ 183 h 193"/>
                    <a:gd name="T10" fmla="*/ 45 w 47"/>
                    <a:gd name="T11" fmla="*/ 186 h 193"/>
                    <a:gd name="T12" fmla="*/ 43 w 47"/>
                    <a:gd name="T13" fmla="*/ 187 h 193"/>
                    <a:gd name="T14" fmla="*/ 40 w 47"/>
                    <a:gd name="T15" fmla="*/ 188 h 193"/>
                    <a:gd name="T16" fmla="*/ 37 w 47"/>
                    <a:gd name="T17" fmla="*/ 191 h 193"/>
                    <a:gd name="T18" fmla="*/ 32 w 47"/>
                    <a:gd name="T19" fmla="*/ 192 h 193"/>
                    <a:gd name="T20" fmla="*/ 27 w 47"/>
                    <a:gd name="T21" fmla="*/ 193 h 193"/>
                    <a:gd name="T22" fmla="*/ 25 w 47"/>
                    <a:gd name="T23" fmla="*/ 193 h 193"/>
                    <a:gd name="T24" fmla="*/ 22 w 47"/>
                    <a:gd name="T25" fmla="*/ 193 h 193"/>
                    <a:gd name="T26" fmla="*/ 19 w 47"/>
                    <a:gd name="T27" fmla="*/ 193 h 193"/>
                    <a:gd name="T28" fmla="*/ 16 w 47"/>
                    <a:gd name="T29" fmla="*/ 193 h 193"/>
                    <a:gd name="T30" fmla="*/ 13 w 47"/>
                    <a:gd name="T31" fmla="*/ 193 h 193"/>
                    <a:gd name="T32" fmla="*/ 11 w 47"/>
                    <a:gd name="T33" fmla="*/ 192 h 193"/>
                    <a:gd name="T34" fmla="*/ 9 w 47"/>
                    <a:gd name="T35" fmla="*/ 191 h 193"/>
                    <a:gd name="T36" fmla="*/ 6 w 47"/>
                    <a:gd name="T37" fmla="*/ 191 h 193"/>
                    <a:gd name="T38" fmla="*/ 5 w 47"/>
                    <a:gd name="T39" fmla="*/ 188 h 193"/>
                    <a:gd name="T40" fmla="*/ 2 w 47"/>
                    <a:gd name="T41" fmla="*/ 187 h 193"/>
                    <a:gd name="T42" fmla="*/ 1 w 47"/>
                    <a:gd name="T43" fmla="*/ 186 h 193"/>
                    <a:gd name="T44" fmla="*/ 0 w 47"/>
                    <a:gd name="T45" fmla="*/ 184 h 193"/>
                    <a:gd name="T46" fmla="*/ 0 w 47"/>
                    <a:gd name="T47" fmla="*/ 183 h 1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3"/>
                    <a:gd name="T74" fmla="*/ 47 w 47"/>
                    <a:gd name="T75" fmla="*/ 193 h 1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3">
                      <a:moveTo>
                        <a:pt x="0" y="183"/>
                      </a:moveTo>
                      <a:lnTo>
                        <a:pt x="11" y="2"/>
                      </a:lnTo>
                      <a:lnTo>
                        <a:pt x="21" y="0"/>
                      </a:lnTo>
                      <a:lnTo>
                        <a:pt x="30" y="2"/>
                      </a:lnTo>
                      <a:lnTo>
                        <a:pt x="47" y="183"/>
                      </a:lnTo>
                      <a:lnTo>
                        <a:pt x="45" y="186"/>
                      </a:lnTo>
                      <a:lnTo>
                        <a:pt x="43" y="187"/>
                      </a:lnTo>
                      <a:lnTo>
                        <a:pt x="40" y="188"/>
                      </a:lnTo>
                      <a:lnTo>
                        <a:pt x="37" y="191"/>
                      </a:lnTo>
                      <a:lnTo>
                        <a:pt x="32" y="192"/>
                      </a:lnTo>
                      <a:lnTo>
                        <a:pt x="27" y="193"/>
                      </a:lnTo>
                      <a:lnTo>
                        <a:pt x="25" y="193"/>
                      </a:lnTo>
                      <a:lnTo>
                        <a:pt x="22" y="193"/>
                      </a:lnTo>
                      <a:lnTo>
                        <a:pt x="19" y="193"/>
                      </a:lnTo>
                      <a:lnTo>
                        <a:pt x="16" y="193"/>
                      </a:lnTo>
                      <a:lnTo>
                        <a:pt x="13" y="193"/>
                      </a:lnTo>
                      <a:lnTo>
                        <a:pt x="11" y="192"/>
                      </a:lnTo>
                      <a:lnTo>
                        <a:pt x="9" y="191"/>
                      </a:lnTo>
                      <a:lnTo>
                        <a:pt x="6" y="191"/>
                      </a:lnTo>
                      <a:lnTo>
                        <a:pt x="5" y="188"/>
                      </a:lnTo>
                      <a:lnTo>
                        <a:pt x="2" y="187"/>
                      </a:lnTo>
                      <a:lnTo>
                        <a:pt x="1" y="186"/>
                      </a:lnTo>
                      <a:lnTo>
                        <a:pt x="0"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9" name="Freeform 279"/>
                <p:cNvSpPr>
                  <a:spLocks/>
                </p:cNvSpPr>
                <p:nvPr/>
              </p:nvSpPr>
              <p:spPr bwMode="auto">
                <a:xfrm>
                  <a:off x="3602" y="1922"/>
                  <a:ext cx="25" cy="193"/>
                </a:xfrm>
                <a:custGeom>
                  <a:avLst/>
                  <a:gdLst>
                    <a:gd name="T0" fmla="*/ 5 w 25"/>
                    <a:gd name="T1" fmla="*/ 193 h 193"/>
                    <a:gd name="T2" fmla="*/ 8 w 25"/>
                    <a:gd name="T3" fmla="*/ 193 h 193"/>
                    <a:gd name="T4" fmla="*/ 10 w 25"/>
                    <a:gd name="T5" fmla="*/ 193 h 193"/>
                    <a:gd name="T6" fmla="*/ 13 w 25"/>
                    <a:gd name="T7" fmla="*/ 191 h 193"/>
                    <a:gd name="T8" fmla="*/ 15 w 25"/>
                    <a:gd name="T9" fmla="*/ 191 h 193"/>
                    <a:gd name="T10" fmla="*/ 18 w 25"/>
                    <a:gd name="T11" fmla="*/ 190 h 193"/>
                    <a:gd name="T12" fmla="*/ 20 w 25"/>
                    <a:gd name="T13" fmla="*/ 189 h 193"/>
                    <a:gd name="T14" fmla="*/ 21 w 25"/>
                    <a:gd name="T15" fmla="*/ 188 h 193"/>
                    <a:gd name="T16" fmla="*/ 23 w 25"/>
                    <a:gd name="T17" fmla="*/ 186 h 193"/>
                    <a:gd name="T18" fmla="*/ 24 w 25"/>
                    <a:gd name="T19" fmla="*/ 185 h 193"/>
                    <a:gd name="T20" fmla="*/ 25 w 25"/>
                    <a:gd name="T21" fmla="*/ 183 h 193"/>
                    <a:gd name="T22" fmla="*/ 9 w 25"/>
                    <a:gd name="T23" fmla="*/ 1 h 193"/>
                    <a:gd name="T24" fmla="*/ 0 w 25"/>
                    <a:gd name="T25" fmla="*/ 0 h 193"/>
                    <a:gd name="T26" fmla="*/ 0 w 25"/>
                    <a:gd name="T27" fmla="*/ 193 h 193"/>
                    <a:gd name="T28" fmla="*/ 5 w 25"/>
                    <a:gd name="T29" fmla="*/ 193 h 1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93"/>
                    <a:gd name="T47" fmla="*/ 25 w 25"/>
                    <a:gd name="T48" fmla="*/ 193 h 1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93">
                      <a:moveTo>
                        <a:pt x="5" y="193"/>
                      </a:moveTo>
                      <a:lnTo>
                        <a:pt x="8" y="193"/>
                      </a:lnTo>
                      <a:lnTo>
                        <a:pt x="10" y="193"/>
                      </a:lnTo>
                      <a:lnTo>
                        <a:pt x="13" y="191"/>
                      </a:lnTo>
                      <a:lnTo>
                        <a:pt x="15" y="191"/>
                      </a:lnTo>
                      <a:lnTo>
                        <a:pt x="18" y="190"/>
                      </a:lnTo>
                      <a:lnTo>
                        <a:pt x="20" y="189"/>
                      </a:lnTo>
                      <a:lnTo>
                        <a:pt x="21" y="188"/>
                      </a:lnTo>
                      <a:lnTo>
                        <a:pt x="23" y="186"/>
                      </a:lnTo>
                      <a:lnTo>
                        <a:pt x="24" y="185"/>
                      </a:lnTo>
                      <a:lnTo>
                        <a:pt x="25" y="183"/>
                      </a:lnTo>
                      <a:lnTo>
                        <a:pt x="9" y="1"/>
                      </a:lnTo>
                      <a:lnTo>
                        <a:pt x="0" y="0"/>
                      </a:lnTo>
                      <a:lnTo>
                        <a:pt x="0" y="193"/>
                      </a:lnTo>
                      <a:lnTo>
                        <a:pt x="5" y="193"/>
                      </a:lnTo>
                      <a:close/>
                    </a:path>
                  </a:pathLst>
                </a:custGeom>
                <a:solidFill>
                  <a:srgbClr val="9966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0" name="Freeform 280"/>
                <p:cNvSpPr>
                  <a:spLocks/>
                </p:cNvSpPr>
                <p:nvPr/>
              </p:nvSpPr>
              <p:spPr bwMode="auto">
                <a:xfrm>
                  <a:off x="3580" y="2128"/>
                  <a:ext cx="139" cy="136"/>
                </a:xfrm>
                <a:custGeom>
                  <a:avLst/>
                  <a:gdLst>
                    <a:gd name="T0" fmla="*/ 139 w 139"/>
                    <a:gd name="T1" fmla="*/ 0 h 136"/>
                    <a:gd name="T2" fmla="*/ 0 w 139"/>
                    <a:gd name="T3" fmla="*/ 73 h 136"/>
                    <a:gd name="T4" fmla="*/ 0 w 139"/>
                    <a:gd name="T5" fmla="*/ 136 h 136"/>
                    <a:gd name="T6" fmla="*/ 139 w 139"/>
                    <a:gd name="T7" fmla="*/ 63 h 136"/>
                    <a:gd name="T8" fmla="*/ 139 w 139"/>
                    <a:gd name="T9" fmla="*/ 0 h 136"/>
                    <a:gd name="T10" fmla="*/ 0 60000 65536"/>
                    <a:gd name="T11" fmla="*/ 0 60000 65536"/>
                    <a:gd name="T12" fmla="*/ 0 60000 65536"/>
                    <a:gd name="T13" fmla="*/ 0 60000 65536"/>
                    <a:gd name="T14" fmla="*/ 0 60000 65536"/>
                    <a:gd name="T15" fmla="*/ 0 w 139"/>
                    <a:gd name="T16" fmla="*/ 0 h 136"/>
                    <a:gd name="T17" fmla="*/ 139 w 139"/>
                    <a:gd name="T18" fmla="*/ 136 h 136"/>
                  </a:gdLst>
                  <a:ahLst/>
                  <a:cxnLst>
                    <a:cxn ang="T10">
                      <a:pos x="T0" y="T1"/>
                    </a:cxn>
                    <a:cxn ang="T11">
                      <a:pos x="T2" y="T3"/>
                    </a:cxn>
                    <a:cxn ang="T12">
                      <a:pos x="T4" y="T5"/>
                    </a:cxn>
                    <a:cxn ang="T13">
                      <a:pos x="T6" y="T7"/>
                    </a:cxn>
                    <a:cxn ang="T14">
                      <a:pos x="T8" y="T9"/>
                    </a:cxn>
                  </a:cxnLst>
                  <a:rect l="T15" t="T16" r="T17" b="T18"/>
                  <a:pathLst>
                    <a:path w="139" h="136">
                      <a:moveTo>
                        <a:pt x="139" y="0"/>
                      </a:moveTo>
                      <a:lnTo>
                        <a:pt x="0" y="73"/>
                      </a:lnTo>
                      <a:lnTo>
                        <a:pt x="0" y="136"/>
                      </a:lnTo>
                      <a:lnTo>
                        <a:pt x="139" y="63"/>
                      </a:lnTo>
                      <a:lnTo>
                        <a:pt x="139" y="0"/>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1" name="Freeform 281"/>
                <p:cNvSpPr>
                  <a:spLocks/>
                </p:cNvSpPr>
                <p:nvPr/>
              </p:nvSpPr>
              <p:spPr bwMode="auto">
                <a:xfrm>
                  <a:off x="3413" y="2112"/>
                  <a:ext cx="167" cy="152"/>
                </a:xfrm>
                <a:custGeom>
                  <a:avLst/>
                  <a:gdLst>
                    <a:gd name="T0" fmla="*/ 0 w 167"/>
                    <a:gd name="T1" fmla="*/ 0 h 152"/>
                    <a:gd name="T2" fmla="*/ 167 w 167"/>
                    <a:gd name="T3" fmla="*/ 89 h 152"/>
                    <a:gd name="T4" fmla="*/ 167 w 167"/>
                    <a:gd name="T5" fmla="*/ 152 h 152"/>
                    <a:gd name="T6" fmla="*/ 0 w 167"/>
                    <a:gd name="T7" fmla="*/ 63 h 152"/>
                    <a:gd name="T8" fmla="*/ 0 w 167"/>
                    <a:gd name="T9" fmla="*/ 0 h 152"/>
                    <a:gd name="T10" fmla="*/ 0 60000 65536"/>
                    <a:gd name="T11" fmla="*/ 0 60000 65536"/>
                    <a:gd name="T12" fmla="*/ 0 60000 65536"/>
                    <a:gd name="T13" fmla="*/ 0 60000 65536"/>
                    <a:gd name="T14" fmla="*/ 0 60000 65536"/>
                    <a:gd name="T15" fmla="*/ 0 w 167"/>
                    <a:gd name="T16" fmla="*/ 0 h 152"/>
                    <a:gd name="T17" fmla="*/ 167 w 167"/>
                    <a:gd name="T18" fmla="*/ 152 h 152"/>
                  </a:gdLst>
                  <a:ahLst/>
                  <a:cxnLst>
                    <a:cxn ang="T10">
                      <a:pos x="T0" y="T1"/>
                    </a:cxn>
                    <a:cxn ang="T11">
                      <a:pos x="T2" y="T3"/>
                    </a:cxn>
                    <a:cxn ang="T12">
                      <a:pos x="T4" y="T5"/>
                    </a:cxn>
                    <a:cxn ang="T13">
                      <a:pos x="T6" y="T7"/>
                    </a:cxn>
                    <a:cxn ang="T14">
                      <a:pos x="T8" y="T9"/>
                    </a:cxn>
                  </a:cxnLst>
                  <a:rect l="T15" t="T16" r="T17" b="T18"/>
                  <a:pathLst>
                    <a:path w="167" h="152">
                      <a:moveTo>
                        <a:pt x="0" y="0"/>
                      </a:moveTo>
                      <a:lnTo>
                        <a:pt x="167" y="89"/>
                      </a:lnTo>
                      <a:lnTo>
                        <a:pt x="167" y="152"/>
                      </a:lnTo>
                      <a:lnTo>
                        <a:pt x="0" y="63"/>
                      </a:lnTo>
                      <a:lnTo>
                        <a:pt x="0" y="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2" name="Freeform 282"/>
                <p:cNvSpPr>
                  <a:spLocks/>
                </p:cNvSpPr>
                <p:nvPr/>
              </p:nvSpPr>
              <p:spPr bwMode="auto">
                <a:xfrm>
                  <a:off x="3413" y="2039"/>
                  <a:ext cx="306" cy="161"/>
                </a:xfrm>
                <a:custGeom>
                  <a:avLst/>
                  <a:gdLst>
                    <a:gd name="T0" fmla="*/ 306 w 306"/>
                    <a:gd name="T1" fmla="*/ 88 h 161"/>
                    <a:gd name="T2" fmla="*/ 167 w 306"/>
                    <a:gd name="T3" fmla="*/ 161 h 161"/>
                    <a:gd name="T4" fmla="*/ 0 w 306"/>
                    <a:gd name="T5" fmla="*/ 72 h 161"/>
                    <a:gd name="T6" fmla="*/ 138 w 306"/>
                    <a:gd name="T7" fmla="*/ 0 h 161"/>
                    <a:gd name="T8" fmla="*/ 306 w 306"/>
                    <a:gd name="T9" fmla="*/ 88 h 161"/>
                    <a:gd name="T10" fmla="*/ 0 60000 65536"/>
                    <a:gd name="T11" fmla="*/ 0 60000 65536"/>
                    <a:gd name="T12" fmla="*/ 0 60000 65536"/>
                    <a:gd name="T13" fmla="*/ 0 60000 65536"/>
                    <a:gd name="T14" fmla="*/ 0 60000 65536"/>
                    <a:gd name="T15" fmla="*/ 0 w 306"/>
                    <a:gd name="T16" fmla="*/ 0 h 161"/>
                    <a:gd name="T17" fmla="*/ 306 w 306"/>
                    <a:gd name="T18" fmla="*/ 161 h 161"/>
                  </a:gdLst>
                  <a:ahLst/>
                  <a:cxnLst>
                    <a:cxn ang="T10">
                      <a:pos x="T0" y="T1"/>
                    </a:cxn>
                    <a:cxn ang="T11">
                      <a:pos x="T2" y="T3"/>
                    </a:cxn>
                    <a:cxn ang="T12">
                      <a:pos x="T4" y="T5"/>
                    </a:cxn>
                    <a:cxn ang="T13">
                      <a:pos x="T6" y="T7"/>
                    </a:cxn>
                    <a:cxn ang="T14">
                      <a:pos x="T8" y="T9"/>
                    </a:cxn>
                  </a:cxnLst>
                  <a:rect l="T15" t="T16" r="T17" b="T18"/>
                  <a:pathLst>
                    <a:path w="306" h="161">
                      <a:moveTo>
                        <a:pt x="306" y="88"/>
                      </a:moveTo>
                      <a:lnTo>
                        <a:pt x="167" y="161"/>
                      </a:lnTo>
                      <a:lnTo>
                        <a:pt x="0" y="72"/>
                      </a:lnTo>
                      <a:lnTo>
                        <a:pt x="138" y="0"/>
                      </a:lnTo>
                      <a:lnTo>
                        <a:pt x="306" y="88"/>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3" name="Freeform 283"/>
                <p:cNvSpPr>
                  <a:spLocks/>
                </p:cNvSpPr>
                <p:nvPr/>
              </p:nvSpPr>
              <p:spPr bwMode="auto">
                <a:xfrm>
                  <a:off x="3475" y="2121"/>
                  <a:ext cx="44" cy="48"/>
                </a:xfrm>
                <a:custGeom>
                  <a:avLst/>
                  <a:gdLst>
                    <a:gd name="T0" fmla="*/ 44 w 44"/>
                    <a:gd name="T1" fmla="*/ 0 h 48"/>
                    <a:gd name="T2" fmla="*/ 44 w 44"/>
                    <a:gd name="T3" fmla="*/ 48 h 48"/>
                    <a:gd name="T4" fmla="*/ 0 w 44"/>
                    <a:gd name="T5" fmla="*/ 25 h 48"/>
                    <a:gd name="T6" fmla="*/ 44 w 44"/>
                    <a:gd name="T7" fmla="*/ 0 h 48"/>
                    <a:gd name="T8" fmla="*/ 0 60000 65536"/>
                    <a:gd name="T9" fmla="*/ 0 60000 65536"/>
                    <a:gd name="T10" fmla="*/ 0 60000 65536"/>
                    <a:gd name="T11" fmla="*/ 0 60000 65536"/>
                    <a:gd name="T12" fmla="*/ 0 w 44"/>
                    <a:gd name="T13" fmla="*/ 0 h 48"/>
                    <a:gd name="T14" fmla="*/ 44 w 44"/>
                    <a:gd name="T15" fmla="*/ 48 h 48"/>
                  </a:gdLst>
                  <a:ahLst/>
                  <a:cxnLst>
                    <a:cxn ang="T8">
                      <a:pos x="T0" y="T1"/>
                    </a:cxn>
                    <a:cxn ang="T9">
                      <a:pos x="T2" y="T3"/>
                    </a:cxn>
                    <a:cxn ang="T10">
                      <a:pos x="T4" y="T5"/>
                    </a:cxn>
                    <a:cxn ang="T11">
                      <a:pos x="T6" y="T7"/>
                    </a:cxn>
                  </a:cxnLst>
                  <a:rect l="T12" t="T13" r="T14" b="T15"/>
                  <a:pathLst>
                    <a:path w="44" h="48">
                      <a:moveTo>
                        <a:pt x="44" y="0"/>
                      </a:moveTo>
                      <a:lnTo>
                        <a:pt x="44" y="48"/>
                      </a:lnTo>
                      <a:lnTo>
                        <a:pt x="0" y="25"/>
                      </a:lnTo>
                      <a:lnTo>
                        <a:pt x="44"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4" name="Freeform 284"/>
                <p:cNvSpPr>
                  <a:spLocks/>
                </p:cNvSpPr>
                <p:nvPr/>
              </p:nvSpPr>
              <p:spPr bwMode="auto">
                <a:xfrm>
                  <a:off x="3590" y="2201"/>
                  <a:ext cx="24" cy="45"/>
                </a:xfrm>
                <a:custGeom>
                  <a:avLst/>
                  <a:gdLst>
                    <a:gd name="T0" fmla="*/ 24 w 24"/>
                    <a:gd name="T1" fmla="*/ 0 h 45"/>
                    <a:gd name="T2" fmla="*/ 0 w 24"/>
                    <a:gd name="T3" fmla="*/ 12 h 45"/>
                    <a:gd name="T4" fmla="*/ 0 w 24"/>
                    <a:gd name="T5" fmla="*/ 45 h 45"/>
                    <a:gd name="T6" fmla="*/ 24 w 24"/>
                    <a:gd name="T7" fmla="*/ 32 h 45"/>
                    <a:gd name="T8" fmla="*/ 24 w 24"/>
                    <a:gd name="T9" fmla="*/ 0 h 45"/>
                    <a:gd name="T10" fmla="*/ 0 60000 65536"/>
                    <a:gd name="T11" fmla="*/ 0 60000 65536"/>
                    <a:gd name="T12" fmla="*/ 0 60000 65536"/>
                    <a:gd name="T13" fmla="*/ 0 60000 65536"/>
                    <a:gd name="T14" fmla="*/ 0 60000 65536"/>
                    <a:gd name="T15" fmla="*/ 0 w 24"/>
                    <a:gd name="T16" fmla="*/ 0 h 45"/>
                    <a:gd name="T17" fmla="*/ 24 w 24"/>
                    <a:gd name="T18" fmla="*/ 45 h 45"/>
                  </a:gdLst>
                  <a:ahLst/>
                  <a:cxnLst>
                    <a:cxn ang="T10">
                      <a:pos x="T0" y="T1"/>
                    </a:cxn>
                    <a:cxn ang="T11">
                      <a:pos x="T2" y="T3"/>
                    </a:cxn>
                    <a:cxn ang="T12">
                      <a:pos x="T4" y="T5"/>
                    </a:cxn>
                    <a:cxn ang="T13">
                      <a:pos x="T6" y="T7"/>
                    </a:cxn>
                    <a:cxn ang="T14">
                      <a:pos x="T8" y="T9"/>
                    </a:cxn>
                  </a:cxnLst>
                  <a:rect l="T15" t="T16" r="T17" b="T18"/>
                  <a:pathLst>
                    <a:path w="24" h="45">
                      <a:moveTo>
                        <a:pt x="24" y="0"/>
                      </a:moveTo>
                      <a:lnTo>
                        <a:pt x="0" y="12"/>
                      </a:lnTo>
                      <a:lnTo>
                        <a:pt x="0" y="45"/>
                      </a:lnTo>
                      <a:lnTo>
                        <a:pt x="24" y="32"/>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5" name="Freeform 285"/>
                <p:cNvSpPr>
                  <a:spLocks/>
                </p:cNvSpPr>
                <p:nvPr/>
              </p:nvSpPr>
              <p:spPr bwMode="auto">
                <a:xfrm>
                  <a:off x="3428" y="2185"/>
                  <a:ext cx="81" cy="72"/>
                </a:xfrm>
                <a:custGeom>
                  <a:avLst/>
                  <a:gdLst>
                    <a:gd name="T0" fmla="*/ 0 w 81"/>
                    <a:gd name="T1" fmla="*/ 0 h 72"/>
                    <a:gd name="T2" fmla="*/ 81 w 81"/>
                    <a:gd name="T3" fmla="*/ 42 h 72"/>
                    <a:gd name="T4" fmla="*/ 81 w 81"/>
                    <a:gd name="T5" fmla="*/ 72 h 72"/>
                    <a:gd name="T6" fmla="*/ 0 w 81"/>
                    <a:gd name="T7" fmla="*/ 30 h 72"/>
                    <a:gd name="T8" fmla="*/ 0 w 81"/>
                    <a:gd name="T9" fmla="*/ 0 h 72"/>
                    <a:gd name="T10" fmla="*/ 0 60000 65536"/>
                    <a:gd name="T11" fmla="*/ 0 60000 65536"/>
                    <a:gd name="T12" fmla="*/ 0 60000 65536"/>
                    <a:gd name="T13" fmla="*/ 0 60000 65536"/>
                    <a:gd name="T14" fmla="*/ 0 60000 65536"/>
                    <a:gd name="T15" fmla="*/ 0 w 81"/>
                    <a:gd name="T16" fmla="*/ 0 h 72"/>
                    <a:gd name="T17" fmla="*/ 81 w 81"/>
                    <a:gd name="T18" fmla="*/ 72 h 72"/>
                  </a:gdLst>
                  <a:ahLst/>
                  <a:cxnLst>
                    <a:cxn ang="T10">
                      <a:pos x="T0" y="T1"/>
                    </a:cxn>
                    <a:cxn ang="T11">
                      <a:pos x="T2" y="T3"/>
                    </a:cxn>
                    <a:cxn ang="T12">
                      <a:pos x="T4" y="T5"/>
                    </a:cxn>
                    <a:cxn ang="T13">
                      <a:pos x="T6" y="T7"/>
                    </a:cxn>
                    <a:cxn ang="T14">
                      <a:pos x="T8" y="T9"/>
                    </a:cxn>
                  </a:cxnLst>
                  <a:rect l="T15" t="T16" r="T17" b="T18"/>
                  <a:pathLst>
                    <a:path w="81" h="72">
                      <a:moveTo>
                        <a:pt x="0" y="0"/>
                      </a:moveTo>
                      <a:lnTo>
                        <a:pt x="81" y="42"/>
                      </a:lnTo>
                      <a:lnTo>
                        <a:pt x="81" y="72"/>
                      </a:lnTo>
                      <a:lnTo>
                        <a:pt x="0" y="30"/>
                      </a:lnTo>
                      <a:lnTo>
                        <a:pt x="0" y="0"/>
                      </a:lnTo>
                      <a:close/>
                    </a:path>
                  </a:pathLst>
                </a:custGeom>
                <a:solidFill>
                  <a:srgbClr val="FF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6" name="Freeform 286"/>
                <p:cNvSpPr>
                  <a:spLocks/>
                </p:cNvSpPr>
                <p:nvPr/>
              </p:nvSpPr>
              <p:spPr bwMode="auto">
                <a:xfrm>
                  <a:off x="3508" y="2212"/>
                  <a:ext cx="30" cy="46"/>
                </a:xfrm>
                <a:custGeom>
                  <a:avLst/>
                  <a:gdLst>
                    <a:gd name="T0" fmla="*/ 30 w 30"/>
                    <a:gd name="T1" fmla="*/ 0 h 46"/>
                    <a:gd name="T2" fmla="*/ 0 w 30"/>
                    <a:gd name="T3" fmla="*/ 15 h 46"/>
                    <a:gd name="T4" fmla="*/ 0 w 30"/>
                    <a:gd name="T5" fmla="*/ 46 h 46"/>
                    <a:gd name="T6" fmla="*/ 30 w 30"/>
                    <a:gd name="T7" fmla="*/ 30 h 46"/>
                    <a:gd name="T8" fmla="*/ 30 w 30"/>
                    <a:gd name="T9" fmla="*/ 0 h 46"/>
                    <a:gd name="T10" fmla="*/ 0 60000 65536"/>
                    <a:gd name="T11" fmla="*/ 0 60000 65536"/>
                    <a:gd name="T12" fmla="*/ 0 60000 65536"/>
                    <a:gd name="T13" fmla="*/ 0 60000 65536"/>
                    <a:gd name="T14" fmla="*/ 0 60000 65536"/>
                    <a:gd name="T15" fmla="*/ 0 w 30"/>
                    <a:gd name="T16" fmla="*/ 0 h 46"/>
                    <a:gd name="T17" fmla="*/ 30 w 30"/>
                    <a:gd name="T18" fmla="*/ 46 h 46"/>
                  </a:gdLst>
                  <a:ahLst/>
                  <a:cxnLst>
                    <a:cxn ang="T10">
                      <a:pos x="T0" y="T1"/>
                    </a:cxn>
                    <a:cxn ang="T11">
                      <a:pos x="T2" y="T3"/>
                    </a:cxn>
                    <a:cxn ang="T12">
                      <a:pos x="T4" y="T5"/>
                    </a:cxn>
                    <a:cxn ang="T13">
                      <a:pos x="T6" y="T7"/>
                    </a:cxn>
                    <a:cxn ang="T14">
                      <a:pos x="T8" y="T9"/>
                    </a:cxn>
                  </a:cxnLst>
                  <a:rect l="T15" t="T16" r="T17" b="T18"/>
                  <a:pathLst>
                    <a:path w="30" h="46">
                      <a:moveTo>
                        <a:pt x="30" y="0"/>
                      </a:moveTo>
                      <a:lnTo>
                        <a:pt x="0" y="15"/>
                      </a:lnTo>
                      <a:lnTo>
                        <a:pt x="0" y="46"/>
                      </a:lnTo>
                      <a:lnTo>
                        <a:pt x="30" y="30"/>
                      </a:lnTo>
                      <a:lnTo>
                        <a:pt x="30" y="0"/>
                      </a:lnTo>
                      <a:close/>
                    </a:path>
                  </a:pathLst>
                </a:custGeom>
                <a:solidFill>
                  <a:srgbClr val="FF33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7" name="Freeform 287"/>
                <p:cNvSpPr>
                  <a:spLocks/>
                </p:cNvSpPr>
                <p:nvPr/>
              </p:nvSpPr>
              <p:spPr bwMode="auto">
                <a:xfrm>
                  <a:off x="3428" y="2170"/>
                  <a:ext cx="110" cy="58"/>
                </a:xfrm>
                <a:custGeom>
                  <a:avLst/>
                  <a:gdLst>
                    <a:gd name="T0" fmla="*/ 110 w 110"/>
                    <a:gd name="T1" fmla="*/ 42 h 58"/>
                    <a:gd name="T2" fmla="*/ 80 w 110"/>
                    <a:gd name="T3" fmla="*/ 58 h 58"/>
                    <a:gd name="T4" fmla="*/ 0 w 110"/>
                    <a:gd name="T5" fmla="*/ 15 h 58"/>
                    <a:gd name="T6" fmla="*/ 28 w 110"/>
                    <a:gd name="T7" fmla="*/ 0 h 58"/>
                    <a:gd name="T8" fmla="*/ 110 w 110"/>
                    <a:gd name="T9" fmla="*/ 42 h 58"/>
                    <a:gd name="T10" fmla="*/ 0 60000 65536"/>
                    <a:gd name="T11" fmla="*/ 0 60000 65536"/>
                    <a:gd name="T12" fmla="*/ 0 60000 65536"/>
                    <a:gd name="T13" fmla="*/ 0 60000 65536"/>
                    <a:gd name="T14" fmla="*/ 0 60000 65536"/>
                    <a:gd name="T15" fmla="*/ 0 w 110"/>
                    <a:gd name="T16" fmla="*/ 0 h 58"/>
                    <a:gd name="T17" fmla="*/ 110 w 110"/>
                    <a:gd name="T18" fmla="*/ 58 h 58"/>
                  </a:gdLst>
                  <a:ahLst/>
                  <a:cxnLst>
                    <a:cxn ang="T10">
                      <a:pos x="T0" y="T1"/>
                    </a:cxn>
                    <a:cxn ang="T11">
                      <a:pos x="T2" y="T3"/>
                    </a:cxn>
                    <a:cxn ang="T12">
                      <a:pos x="T4" y="T5"/>
                    </a:cxn>
                    <a:cxn ang="T13">
                      <a:pos x="T6" y="T7"/>
                    </a:cxn>
                    <a:cxn ang="T14">
                      <a:pos x="T8" y="T9"/>
                    </a:cxn>
                  </a:cxnLst>
                  <a:rect l="T15" t="T16" r="T17" b="T18"/>
                  <a:pathLst>
                    <a:path w="110" h="58">
                      <a:moveTo>
                        <a:pt x="110" y="42"/>
                      </a:moveTo>
                      <a:lnTo>
                        <a:pt x="80" y="58"/>
                      </a:lnTo>
                      <a:lnTo>
                        <a:pt x="0" y="15"/>
                      </a:lnTo>
                      <a:lnTo>
                        <a:pt x="28" y="0"/>
                      </a:lnTo>
                      <a:lnTo>
                        <a:pt x="110" y="42"/>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8" name="Freeform 288"/>
                <p:cNvSpPr>
                  <a:spLocks/>
                </p:cNvSpPr>
                <p:nvPr/>
              </p:nvSpPr>
              <p:spPr bwMode="auto">
                <a:xfrm>
                  <a:off x="3635" y="2179"/>
                  <a:ext cx="24" cy="44"/>
                </a:xfrm>
                <a:custGeom>
                  <a:avLst/>
                  <a:gdLst>
                    <a:gd name="T0" fmla="*/ 24 w 24"/>
                    <a:gd name="T1" fmla="*/ 0 h 44"/>
                    <a:gd name="T2" fmla="*/ 0 w 24"/>
                    <a:gd name="T3" fmla="*/ 12 h 44"/>
                    <a:gd name="T4" fmla="*/ 0 w 24"/>
                    <a:gd name="T5" fmla="*/ 44 h 44"/>
                    <a:gd name="T6" fmla="*/ 24 w 24"/>
                    <a:gd name="T7" fmla="*/ 32 h 44"/>
                    <a:gd name="T8" fmla="*/ 2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lnTo>
                        <a:pt x="0" y="12"/>
                      </a:lnTo>
                      <a:lnTo>
                        <a:pt x="0" y="44"/>
                      </a:lnTo>
                      <a:lnTo>
                        <a:pt x="24" y="32"/>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9" name="Freeform 289"/>
                <p:cNvSpPr>
                  <a:spLocks/>
                </p:cNvSpPr>
                <p:nvPr/>
              </p:nvSpPr>
              <p:spPr bwMode="auto">
                <a:xfrm>
                  <a:off x="3413" y="2087"/>
                  <a:ext cx="45" cy="49"/>
                </a:xfrm>
                <a:custGeom>
                  <a:avLst/>
                  <a:gdLst>
                    <a:gd name="T0" fmla="*/ 45 w 45"/>
                    <a:gd name="T1" fmla="*/ 0 h 49"/>
                    <a:gd name="T2" fmla="*/ 45 w 45"/>
                    <a:gd name="T3" fmla="*/ 49 h 49"/>
                    <a:gd name="T4" fmla="*/ 0 w 45"/>
                    <a:gd name="T5" fmla="*/ 25 h 49"/>
                    <a:gd name="T6" fmla="*/ 45 w 45"/>
                    <a:gd name="T7" fmla="*/ 0 h 49"/>
                    <a:gd name="T8" fmla="*/ 0 60000 65536"/>
                    <a:gd name="T9" fmla="*/ 0 60000 65536"/>
                    <a:gd name="T10" fmla="*/ 0 60000 65536"/>
                    <a:gd name="T11" fmla="*/ 0 60000 65536"/>
                    <a:gd name="T12" fmla="*/ 0 w 45"/>
                    <a:gd name="T13" fmla="*/ 0 h 49"/>
                    <a:gd name="T14" fmla="*/ 45 w 45"/>
                    <a:gd name="T15" fmla="*/ 49 h 49"/>
                  </a:gdLst>
                  <a:ahLst/>
                  <a:cxnLst>
                    <a:cxn ang="T8">
                      <a:pos x="T0" y="T1"/>
                    </a:cxn>
                    <a:cxn ang="T9">
                      <a:pos x="T2" y="T3"/>
                    </a:cxn>
                    <a:cxn ang="T10">
                      <a:pos x="T4" y="T5"/>
                    </a:cxn>
                    <a:cxn ang="T11">
                      <a:pos x="T6" y="T7"/>
                    </a:cxn>
                  </a:cxnLst>
                  <a:rect l="T12" t="T13" r="T14" b="T15"/>
                  <a:pathLst>
                    <a:path w="45" h="49">
                      <a:moveTo>
                        <a:pt x="45" y="0"/>
                      </a:moveTo>
                      <a:lnTo>
                        <a:pt x="45" y="49"/>
                      </a:lnTo>
                      <a:lnTo>
                        <a:pt x="0" y="25"/>
                      </a:lnTo>
                      <a:lnTo>
                        <a:pt x="45"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0" name="Freeform 290"/>
                <p:cNvSpPr>
                  <a:spLocks/>
                </p:cNvSpPr>
                <p:nvPr/>
              </p:nvSpPr>
              <p:spPr bwMode="auto">
                <a:xfrm>
                  <a:off x="3458" y="2015"/>
                  <a:ext cx="137" cy="121"/>
                </a:xfrm>
                <a:custGeom>
                  <a:avLst/>
                  <a:gdLst>
                    <a:gd name="T0" fmla="*/ 137 w 137"/>
                    <a:gd name="T1" fmla="*/ 48 h 121"/>
                    <a:gd name="T2" fmla="*/ 0 w 137"/>
                    <a:gd name="T3" fmla="*/ 121 h 121"/>
                    <a:gd name="T4" fmla="*/ 0 w 137"/>
                    <a:gd name="T5" fmla="*/ 72 h 121"/>
                    <a:gd name="T6" fmla="*/ 137 w 137"/>
                    <a:gd name="T7" fmla="*/ 0 h 121"/>
                    <a:gd name="T8" fmla="*/ 137 w 137"/>
                    <a:gd name="T9" fmla="*/ 48 h 121"/>
                    <a:gd name="T10" fmla="*/ 0 60000 65536"/>
                    <a:gd name="T11" fmla="*/ 0 60000 65536"/>
                    <a:gd name="T12" fmla="*/ 0 60000 65536"/>
                    <a:gd name="T13" fmla="*/ 0 60000 65536"/>
                    <a:gd name="T14" fmla="*/ 0 60000 65536"/>
                    <a:gd name="T15" fmla="*/ 0 w 137"/>
                    <a:gd name="T16" fmla="*/ 0 h 121"/>
                    <a:gd name="T17" fmla="*/ 137 w 137"/>
                    <a:gd name="T18" fmla="*/ 121 h 121"/>
                  </a:gdLst>
                  <a:ahLst/>
                  <a:cxnLst>
                    <a:cxn ang="T10">
                      <a:pos x="T0" y="T1"/>
                    </a:cxn>
                    <a:cxn ang="T11">
                      <a:pos x="T2" y="T3"/>
                    </a:cxn>
                    <a:cxn ang="T12">
                      <a:pos x="T4" y="T5"/>
                    </a:cxn>
                    <a:cxn ang="T13">
                      <a:pos x="T6" y="T7"/>
                    </a:cxn>
                    <a:cxn ang="T14">
                      <a:pos x="T8" y="T9"/>
                    </a:cxn>
                  </a:cxnLst>
                  <a:rect l="T15" t="T16" r="T17" b="T18"/>
                  <a:pathLst>
                    <a:path w="137" h="121">
                      <a:moveTo>
                        <a:pt x="137" y="48"/>
                      </a:moveTo>
                      <a:lnTo>
                        <a:pt x="0" y="121"/>
                      </a:lnTo>
                      <a:lnTo>
                        <a:pt x="0" y="72"/>
                      </a:lnTo>
                      <a:lnTo>
                        <a:pt x="137" y="0"/>
                      </a:lnTo>
                      <a:lnTo>
                        <a:pt x="137"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1" name="Freeform 291"/>
                <p:cNvSpPr>
                  <a:spLocks/>
                </p:cNvSpPr>
                <p:nvPr/>
              </p:nvSpPr>
              <p:spPr bwMode="auto">
                <a:xfrm>
                  <a:off x="3475" y="2121"/>
                  <a:ext cx="44" cy="48"/>
                </a:xfrm>
                <a:custGeom>
                  <a:avLst/>
                  <a:gdLst>
                    <a:gd name="T0" fmla="*/ 44 w 44"/>
                    <a:gd name="T1" fmla="*/ 0 h 48"/>
                    <a:gd name="T2" fmla="*/ 44 w 44"/>
                    <a:gd name="T3" fmla="*/ 48 h 48"/>
                    <a:gd name="T4" fmla="*/ 0 w 44"/>
                    <a:gd name="T5" fmla="*/ 25 h 48"/>
                    <a:gd name="T6" fmla="*/ 44 w 44"/>
                    <a:gd name="T7" fmla="*/ 0 h 48"/>
                    <a:gd name="T8" fmla="*/ 0 60000 65536"/>
                    <a:gd name="T9" fmla="*/ 0 60000 65536"/>
                    <a:gd name="T10" fmla="*/ 0 60000 65536"/>
                    <a:gd name="T11" fmla="*/ 0 60000 65536"/>
                    <a:gd name="T12" fmla="*/ 0 w 44"/>
                    <a:gd name="T13" fmla="*/ 0 h 48"/>
                    <a:gd name="T14" fmla="*/ 44 w 44"/>
                    <a:gd name="T15" fmla="*/ 48 h 48"/>
                  </a:gdLst>
                  <a:ahLst/>
                  <a:cxnLst>
                    <a:cxn ang="T8">
                      <a:pos x="T0" y="T1"/>
                    </a:cxn>
                    <a:cxn ang="T9">
                      <a:pos x="T2" y="T3"/>
                    </a:cxn>
                    <a:cxn ang="T10">
                      <a:pos x="T4" y="T5"/>
                    </a:cxn>
                    <a:cxn ang="T11">
                      <a:pos x="T6" y="T7"/>
                    </a:cxn>
                  </a:cxnLst>
                  <a:rect l="T12" t="T13" r="T14" b="T15"/>
                  <a:pathLst>
                    <a:path w="44" h="48">
                      <a:moveTo>
                        <a:pt x="44" y="0"/>
                      </a:moveTo>
                      <a:lnTo>
                        <a:pt x="44" y="48"/>
                      </a:lnTo>
                      <a:lnTo>
                        <a:pt x="0" y="25"/>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2" name="Freeform 292"/>
                <p:cNvSpPr>
                  <a:spLocks/>
                </p:cNvSpPr>
                <p:nvPr/>
              </p:nvSpPr>
              <p:spPr bwMode="auto">
                <a:xfrm>
                  <a:off x="3519" y="2047"/>
                  <a:ext cx="137" cy="121"/>
                </a:xfrm>
                <a:custGeom>
                  <a:avLst/>
                  <a:gdLst>
                    <a:gd name="T0" fmla="*/ 137 w 137"/>
                    <a:gd name="T1" fmla="*/ 48 h 121"/>
                    <a:gd name="T2" fmla="*/ 0 w 137"/>
                    <a:gd name="T3" fmla="*/ 121 h 121"/>
                    <a:gd name="T4" fmla="*/ 0 w 137"/>
                    <a:gd name="T5" fmla="*/ 73 h 121"/>
                    <a:gd name="T6" fmla="*/ 137 w 137"/>
                    <a:gd name="T7" fmla="*/ 0 h 121"/>
                    <a:gd name="T8" fmla="*/ 137 w 137"/>
                    <a:gd name="T9" fmla="*/ 48 h 121"/>
                    <a:gd name="T10" fmla="*/ 0 60000 65536"/>
                    <a:gd name="T11" fmla="*/ 0 60000 65536"/>
                    <a:gd name="T12" fmla="*/ 0 60000 65536"/>
                    <a:gd name="T13" fmla="*/ 0 60000 65536"/>
                    <a:gd name="T14" fmla="*/ 0 60000 65536"/>
                    <a:gd name="T15" fmla="*/ 0 w 137"/>
                    <a:gd name="T16" fmla="*/ 0 h 121"/>
                    <a:gd name="T17" fmla="*/ 137 w 137"/>
                    <a:gd name="T18" fmla="*/ 121 h 121"/>
                  </a:gdLst>
                  <a:ahLst/>
                  <a:cxnLst>
                    <a:cxn ang="T10">
                      <a:pos x="T0" y="T1"/>
                    </a:cxn>
                    <a:cxn ang="T11">
                      <a:pos x="T2" y="T3"/>
                    </a:cxn>
                    <a:cxn ang="T12">
                      <a:pos x="T4" y="T5"/>
                    </a:cxn>
                    <a:cxn ang="T13">
                      <a:pos x="T6" y="T7"/>
                    </a:cxn>
                    <a:cxn ang="T14">
                      <a:pos x="T8" y="T9"/>
                    </a:cxn>
                  </a:cxnLst>
                  <a:rect l="T15" t="T16" r="T17" b="T18"/>
                  <a:pathLst>
                    <a:path w="137" h="121">
                      <a:moveTo>
                        <a:pt x="137" y="48"/>
                      </a:moveTo>
                      <a:lnTo>
                        <a:pt x="0" y="121"/>
                      </a:lnTo>
                      <a:lnTo>
                        <a:pt x="0" y="73"/>
                      </a:lnTo>
                      <a:lnTo>
                        <a:pt x="137" y="0"/>
                      </a:lnTo>
                      <a:lnTo>
                        <a:pt x="137"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3" name="Freeform 293"/>
                <p:cNvSpPr>
                  <a:spLocks/>
                </p:cNvSpPr>
                <p:nvPr/>
              </p:nvSpPr>
              <p:spPr bwMode="auto">
                <a:xfrm>
                  <a:off x="3536" y="2153"/>
                  <a:ext cx="43" cy="47"/>
                </a:xfrm>
                <a:custGeom>
                  <a:avLst/>
                  <a:gdLst>
                    <a:gd name="T0" fmla="*/ 43 w 43"/>
                    <a:gd name="T1" fmla="*/ 0 h 47"/>
                    <a:gd name="T2" fmla="*/ 43 w 43"/>
                    <a:gd name="T3" fmla="*/ 47 h 47"/>
                    <a:gd name="T4" fmla="*/ 0 w 43"/>
                    <a:gd name="T5" fmla="*/ 25 h 47"/>
                    <a:gd name="T6" fmla="*/ 43 w 43"/>
                    <a:gd name="T7" fmla="*/ 0 h 47"/>
                    <a:gd name="T8" fmla="*/ 0 60000 65536"/>
                    <a:gd name="T9" fmla="*/ 0 60000 65536"/>
                    <a:gd name="T10" fmla="*/ 0 60000 65536"/>
                    <a:gd name="T11" fmla="*/ 0 60000 65536"/>
                    <a:gd name="T12" fmla="*/ 0 w 43"/>
                    <a:gd name="T13" fmla="*/ 0 h 47"/>
                    <a:gd name="T14" fmla="*/ 43 w 43"/>
                    <a:gd name="T15" fmla="*/ 47 h 47"/>
                  </a:gdLst>
                  <a:ahLst/>
                  <a:cxnLst>
                    <a:cxn ang="T8">
                      <a:pos x="T0" y="T1"/>
                    </a:cxn>
                    <a:cxn ang="T9">
                      <a:pos x="T2" y="T3"/>
                    </a:cxn>
                    <a:cxn ang="T10">
                      <a:pos x="T4" y="T5"/>
                    </a:cxn>
                    <a:cxn ang="T11">
                      <a:pos x="T6" y="T7"/>
                    </a:cxn>
                  </a:cxnLst>
                  <a:rect l="T12" t="T13" r="T14" b="T15"/>
                  <a:pathLst>
                    <a:path w="43" h="47">
                      <a:moveTo>
                        <a:pt x="43" y="0"/>
                      </a:moveTo>
                      <a:lnTo>
                        <a:pt x="43" y="47"/>
                      </a:lnTo>
                      <a:lnTo>
                        <a:pt x="0" y="25"/>
                      </a:lnTo>
                      <a:lnTo>
                        <a:pt x="43"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4" name="Freeform 294"/>
                <p:cNvSpPr>
                  <a:spLocks/>
                </p:cNvSpPr>
                <p:nvPr/>
              </p:nvSpPr>
              <p:spPr bwMode="auto">
                <a:xfrm>
                  <a:off x="3580" y="2080"/>
                  <a:ext cx="139" cy="120"/>
                </a:xfrm>
                <a:custGeom>
                  <a:avLst/>
                  <a:gdLst>
                    <a:gd name="T0" fmla="*/ 139 w 139"/>
                    <a:gd name="T1" fmla="*/ 48 h 120"/>
                    <a:gd name="T2" fmla="*/ 0 w 139"/>
                    <a:gd name="T3" fmla="*/ 120 h 120"/>
                    <a:gd name="T4" fmla="*/ 0 w 139"/>
                    <a:gd name="T5" fmla="*/ 72 h 120"/>
                    <a:gd name="T6" fmla="*/ 139 w 139"/>
                    <a:gd name="T7" fmla="*/ 0 h 120"/>
                    <a:gd name="T8" fmla="*/ 139 w 139"/>
                    <a:gd name="T9" fmla="*/ 48 h 120"/>
                    <a:gd name="T10" fmla="*/ 0 60000 65536"/>
                    <a:gd name="T11" fmla="*/ 0 60000 65536"/>
                    <a:gd name="T12" fmla="*/ 0 60000 65536"/>
                    <a:gd name="T13" fmla="*/ 0 60000 65536"/>
                    <a:gd name="T14" fmla="*/ 0 60000 65536"/>
                    <a:gd name="T15" fmla="*/ 0 w 139"/>
                    <a:gd name="T16" fmla="*/ 0 h 120"/>
                    <a:gd name="T17" fmla="*/ 139 w 139"/>
                    <a:gd name="T18" fmla="*/ 120 h 120"/>
                  </a:gdLst>
                  <a:ahLst/>
                  <a:cxnLst>
                    <a:cxn ang="T10">
                      <a:pos x="T0" y="T1"/>
                    </a:cxn>
                    <a:cxn ang="T11">
                      <a:pos x="T2" y="T3"/>
                    </a:cxn>
                    <a:cxn ang="T12">
                      <a:pos x="T4" y="T5"/>
                    </a:cxn>
                    <a:cxn ang="T13">
                      <a:pos x="T6" y="T7"/>
                    </a:cxn>
                    <a:cxn ang="T14">
                      <a:pos x="T8" y="T9"/>
                    </a:cxn>
                  </a:cxnLst>
                  <a:rect l="T15" t="T16" r="T17" b="T18"/>
                  <a:pathLst>
                    <a:path w="139" h="120">
                      <a:moveTo>
                        <a:pt x="139" y="48"/>
                      </a:moveTo>
                      <a:lnTo>
                        <a:pt x="0" y="120"/>
                      </a:lnTo>
                      <a:lnTo>
                        <a:pt x="0" y="72"/>
                      </a:lnTo>
                      <a:lnTo>
                        <a:pt x="139" y="0"/>
                      </a:lnTo>
                      <a:lnTo>
                        <a:pt x="139"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5" name="Freeform 295"/>
                <p:cNvSpPr>
                  <a:spLocks/>
                </p:cNvSpPr>
                <p:nvPr/>
              </p:nvSpPr>
              <p:spPr bwMode="auto">
                <a:xfrm>
                  <a:off x="3524" y="2055"/>
                  <a:ext cx="126" cy="107"/>
                </a:xfrm>
                <a:custGeom>
                  <a:avLst/>
                  <a:gdLst>
                    <a:gd name="T0" fmla="*/ 126 w 126"/>
                    <a:gd name="T1" fmla="*/ 39 h 107"/>
                    <a:gd name="T2" fmla="*/ 126 w 126"/>
                    <a:gd name="T3" fmla="*/ 0 h 107"/>
                    <a:gd name="T4" fmla="*/ 0 w 126"/>
                    <a:gd name="T5" fmla="*/ 66 h 107"/>
                    <a:gd name="T6" fmla="*/ 0 w 126"/>
                    <a:gd name="T7" fmla="*/ 107 h 107"/>
                    <a:gd name="T8" fmla="*/ 126 w 126"/>
                    <a:gd name="T9" fmla="*/ 39 h 107"/>
                    <a:gd name="T10" fmla="*/ 0 60000 65536"/>
                    <a:gd name="T11" fmla="*/ 0 60000 65536"/>
                    <a:gd name="T12" fmla="*/ 0 60000 65536"/>
                    <a:gd name="T13" fmla="*/ 0 60000 65536"/>
                    <a:gd name="T14" fmla="*/ 0 60000 65536"/>
                    <a:gd name="T15" fmla="*/ 0 w 126"/>
                    <a:gd name="T16" fmla="*/ 0 h 107"/>
                    <a:gd name="T17" fmla="*/ 126 w 126"/>
                    <a:gd name="T18" fmla="*/ 107 h 107"/>
                  </a:gdLst>
                  <a:ahLst/>
                  <a:cxnLst>
                    <a:cxn ang="T10">
                      <a:pos x="T0" y="T1"/>
                    </a:cxn>
                    <a:cxn ang="T11">
                      <a:pos x="T2" y="T3"/>
                    </a:cxn>
                    <a:cxn ang="T12">
                      <a:pos x="T4" y="T5"/>
                    </a:cxn>
                    <a:cxn ang="T13">
                      <a:pos x="T6" y="T7"/>
                    </a:cxn>
                    <a:cxn ang="T14">
                      <a:pos x="T8" y="T9"/>
                    </a:cxn>
                  </a:cxnLst>
                  <a:rect l="T15" t="T16" r="T17" b="T18"/>
                  <a:pathLst>
                    <a:path w="126" h="107">
                      <a:moveTo>
                        <a:pt x="126" y="39"/>
                      </a:moveTo>
                      <a:lnTo>
                        <a:pt x="126" y="0"/>
                      </a:lnTo>
                      <a:lnTo>
                        <a:pt x="0" y="66"/>
                      </a:lnTo>
                      <a:lnTo>
                        <a:pt x="0" y="107"/>
                      </a:lnTo>
                      <a:lnTo>
                        <a:pt x="126"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6" name="Line 296"/>
                <p:cNvSpPr>
                  <a:spLocks noChangeShapeType="1"/>
                </p:cNvSpPr>
                <p:nvPr/>
              </p:nvSpPr>
              <p:spPr bwMode="auto">
                <a:xfrm flipV="1">
                  <a:off x="3653" y="2273"/>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7" name="Freeform 297"/>
                <p:cNvSpPr>
                  <a:spLocks/>
                </p:cNvSpPr>
                <p:nvPr/>
              </p:nvSpPr>
              <p:spPr bwMode="auto">
                <a:xfrm>
                  <a:off x="3657" y="2276"/>
                  <a:ext cx="12" cy="12"/>
                </a:xfrm>
                <a:custGeom>
                  <a:avLst/>
                  <a:gdLst>
                    <a:gd name="T0" fmla="*/ 8 w 12"/>
                    <a:gd name="T1" fmla="*/ 12 h 12"/>
                    <a:gd name="T2" fmla="*/ 10 w 12"/>
                    <a:gd name="T3" fmla="*/ 10 h 12"/>
                    <a:gd name="T4" fmla="*/ 11 w 12"/>
                    <a:gd name="T5" fmla="*/ 10 h 12"/>
                    <a:gd name="T6" fmla="*/ 11 w 12"/>
                    <a:gd name="T7" fmla="*/ 9 h 12"/>
                    <a:gd name="T8" fmla="*/ 12 w 12"/>
                    <a:gd name="T9" fmla="*/ 8 h 12"/>
                    <a:gd name="T10" fmla="*/ 11 w 12"/>
                    <a:gd name="T11" fmla="*/ 5 h 12"/>
                    <a:gd name="T12" fmla="*/ 10 w 12"/>
                    <a:gd name="T13" fmla="*/ 4 h 12"/>
                    <a:gd name="T14" fmla="*/ 8 w 12"/>
                    <a:gd name="T15" fmla="*/ 2 h 12"/>
                    <a:gd name="T16" fmla="*/ 7 w 12"/>
                    <a:gd name="T17" fmla="*/ 2 h 12"/>
                    <a:gd name="T18" fmla="*/ 5 w 12"/>
                    <a:gd name="T19" fmla="*/ 0 h 12"/>
                    <a:gd name="T20" fmla="*/ 5 w 12"/>
                    <a:gd name="T21" fmla="*/ 0 h 12"/>
                    <a:gd name="T22" fmla="*/ 4 w 12"/>
                    <a:gd name="T23" fmla="*/ 2 h 12"/>
                    <a:gd name="T24" fmla="*/ 1 w 12"/>
                    <a:gd name="T25" fmla="*/ 2 h 12"/>
                    <a:gd name="T26" fmla="*/ 1 w 12"/>
                    <a:gd name="T27" fmla="*/ 3 h 12"/>
                    <a:gd name="T28" fmla="*/ 1 w 12"/>
                    <a:gd name="T29" fmla="*/ 3 h 12"/>
                    <a:gd name="T30" fmla="*/ 0 w 12"/>
                    <a:gd name="T31" fmla="*/ 5 h 12"/>
                    <a:gd name="T32" fmla="*/ 1 w 12"/>
                    <a:gd name="T33" fmla="*/ 7 h 12"/>
                    <a:gd name="T34" fmla="*/ 1 w 12"/>
                    <a:gd name="T35" fmla="*/ 8 h 12"/>
                    <a:gd name="T36" fmla="*/ 3 w 12"/>
                    <a:gd name="T37" fmla="*/ 10 h 12"/>
                    <a:gd name="T38" fmla="*/ 4 w 12"/>
                    <a:gd name="T39" fmla="*/ 12 h 12"/>
                    <a:gd name="T40" fmla="*/ 6 w 12"/>
                    <a:gd name="T41" fmla="*/ 12 h 12"/>
                    <a:gd name="T42" fmla="*/ 7 w 12"/>
                    <a:gd name="T43" fmla="*/ 12 h 12"/>
                    <a:gd name="T44" fmla="*/ 8 w 12"/>
                    <a:gd name="T45" fmla="*/ 12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2"/>
                    <a:gd name="T71" fmla="*/ 12 w 12"/>
                    <a:gd name="T72" fmla="*/ 12 h 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2">
                      <a:moveTo>
                        <a:pt x="8" y="12"/>
                      </a:moveTo>
                      <a:lnTo>
                        <a:pt x="10" y="10"/>
                      </a:lnTo>
                      <a:lnTo>
                        <a:pt x="11" y="10"/>
                      </a:lnTo>
                      <a:lnTo>
                        <a:pt x="11" y="9"/>
                      </a:lnTo>
                      <a:lnTo>
                        <a:pt x="12" y="8"/>
                      </a:lnTo>
                      <a:lnTo>
                        <a:pt x="11" y="5"/>
                      </a:lnTo>
                      <a:lnTo>
                        <a:pt x="10" y="4"/>
                      </a:lnTo>
                      <a:lnTo>
                        <a:pt x="8" y="2"/>
                      </a:lnTo>
                      <a:lnTo>
                        <a:pt x="7" y="2"/>
                      </a:lnTo>
                      <a:lnTo>
                        <a:pt x="5" y="0"/>
                      </a:lnTo>
                      <a:lnTo>
                        <a:pt x="4" y="2"/>
                      </a:lnTo>
                      <a:lnTo>
                        <a:pt x="1" y="2"/>
                      </a:lnTo>
                      <a:lnTo>
                        <a:pt x="1" y="3"/>
                      </a:lnTo>
                      <a:lnTo>
                        <a:pt x="0" y="5"/>
                      </a:lnTo>
                      <a:lnTo>
                        <a:pt x="1" y="7"/>
                      </a:lnTo>
                      <a:lnTo>
                        <a:pt x="1" y="8"/>
                      </a:lnTo>
                      <a:lnTo>
                        <a:pt x="3" y="10"/>
                      </a:lnTo>
                      <a:lnTo>
                        <a:pt x="4" y="12"/>
                      </a:lnTo>
                      <a:lnTo>
                        <a:pt x="6" y="12"/>
                      </a:lnTo>
                      <a:lnTo>
                        <a:pt x="7" y="12"/>
                      </a:lnTo>
                      <a:lnTo>
                        <a:pt x="8"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8" name="Freeform 298"/>
                <p:cNvSpPr>
                  <a:spLocks/>
                </p:cNvSpPr>
                <p:nvPr/>
              </p:nvSpPr>
              <p:spPr bwMode="auto">
                <a:xfrm>
                  <a:off x="3657" y="2278"/>
                  <a:ext cx="12" cy="11"/>
                </a:xfrm>
                <a:custGeom>
                  <a:avLst/>
                  <a:gdLst>
                    <a:gd name="T0" fmla="*/ 1 w 12"/>
                    <a:gd name="T1" fmla="*/ 7 h 11"/>
                    <a:gd name="T2" fmla="*/ 1 w 12"/>
                    <a:gd name="T3" fmla="*/ 5 h 11"/>
                    <a:gd name="T4" fmla="*/ 0 w 12"/>
                    <a:gd name="T5" fmla="*/ 2 h 11"/>
                    <a:gd name="T6" fmla="*/ 1 w 12"/>
                    <a:gd name="T7" fmla="*/ 1 h 11"/>
                    <a:gd name="T8" fmla="*/ 1 w 12"/>
                    <a:gd name="T9" fmla="*/ 1 h 11"/>
                    <a:gd name="T10" fmla="*/ 1 w 12"/>
                    <a:gd name="T11" fmla="*/ 0 h 11"/>
                    <a:gd name="T12" fmla="*/ 4 w 12"/>
                    <a:gd name="T13" fmla="*/ 0 h 11"/>
                    <a:gd name="T14" fmla="*/ 5 w 12"/>
                    <a:gd name="T15" fmla="*/ 1 h 11"/>
                    <a:gd name="T16" fmla="*/ 8 w 12"/>
                    <a:gd name="T17" fmla="*/ 2 h 11"/>
                    <a:gd name="T18" fmla="*/ 11 w 12"/>
                    <a:gd name="T19" fmla="*/ 2 h 11"/>
                    <a:gd name="T20" fmla="*/ 11 w 12"/>
                    <a:gd name="T21" fmla="*/ 6 h 11"/>
                    <a:gd name="T22" fmla="*/ 12 w 12"/>
                    <a:gd name="T23" fmla="*/ 7 h 11"/>
                    <a:gd name="T24" fmla="*/ 11 w 12"/>
                    <a:gd name="T25" fmla="*/ 10 h 11"/>
                    <a:gd name="T26" fmla="*/ 8 w 12"/>
                    <a:gd name="T27" fmla="*/ 11 h 11"/>
                    <a:gd name="T28" fmla="*/ 5 w 12"/>
                    <a:gd name="T29" fmla="*/ 10 h 11"/>
                    <a:gd name="T30" fmla="*/ 4 w 12"/>
                    <a:gd name="T31" fmla="*/ 10 h 11"/>
                    <a:gd name="T32" fmla="*/ 1 w 12"/>
                    <a:gd name="T33" fmla="*/ 7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1"/>
                    <a:gd name="T53" fmla="*/ 12 w 12"/>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1">
                      <a:moveTo>
                        <a:pt x="1" y="7"/>
                      </a:moveTo>
                      <a:lnTo>
                        <a:pt x="1" y="5"/>
                      </a:lnTo>
                      <a:lnTo>
                        <a:pt x="0" y="2"/>
                      </a:lnTo>
                      <a:lnTo>
                        <a:pt x="1" y="1"/>
                      </a:lnTo>
                      <a:lnTo>
                        <a:pt x="1" y="0"/>
                      </a:lnTo>
                      <a:lnTo>
                        <a:pt x="4" y="0"/>
                      </a:lnTo>
                      <a:lnTo>
                        <a:pt x="5" y="1"/>
                      </a:lnTo>
                      <a:lnTo>
                        <a:pt x="8" y="2"/>
                      </a:lnTo>
                      <a:lnTo>
                        <a:pt x="11" y="2"/>
                      </a:lnTo>
                      <a:lnTo>
                        <a:pt x="11" y="6"/>
                      </a:lnTo>
                      <a:lnTo>
                        <a:pt x="12" y="7"/>
                      </a:lnTo>
                      <a:lnTo>
                        <a:pt x="11" y="10"/>
                      </a:lnTo>
                      <a:lnTo>
                        <a:pt x="8" y="11"/>
                      </a:lnTo>
                      <a:lnTo>
                        <a:pt x="5" y="10"/>
                      </a:lnTo>
                      <a:lnTo>
                        <a:pt x="4" y="10"/>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9" name="Freeform 299"/>
                <p:cNvSpPr>
                  <a:spLocks/>
                </p:cNvSpPr>
                <p:nvPr/>
              </p:nvSpPr>
              <p:spPr bwMode="auto">
                <a:xfrm>
                  <a:off x="3658" y="2279"/>
                  <a:ext cx="12" cy="10"/>
                </a:xfrm>
                <a:custGeom>
                  <a:avLst/>
                  <a:gdLst>
                    <a:gd name="T0" fmla="*/ 2 w 12"/>
                    <a:gd name="T1" fmla="*/ 6 h 10"/>
                    <a:gd name="T2" fmla="*/ 0 w 12"/>
                    <a:gd name="T3" fmla="*/ 4 h 10"/>
                    <a:gd name="T4" fmla="*/ 0 w 12"/>
                    <a:gd name="T5" fmla="*/ 1 h 10"/>
                    <a:gd name="T6" fmla="*/ 0 w 12"/>
                    <a:gd name="T7" fmla="*/ 0 h 10"/>
                    <a:gd name="T8" fmla="*/ 2 w 12"/>
                    <a:gd name="T9" fmla="*/ 0 h 10"/>
                    <a:gd name="T10" fmla="*/ 5 w 12"/>
                    <a:gd name="T11" fmla="*/ 0 h 10"/>
                    <a:gd name="T12" fmla="*/ 9 w 12"/>
                    <a:gd name="T13" fmla="*/ 2 h 10"/>
                    <a:gd name="T14" fmla="*/ 12 w 12"/>
                    <a:gd name="T15" fmla="*/ 6 h 10"/>
                    <a:gd name="T16" fmla="*/ 12 w 12"/>
                    <a:gd name="T17" fmla="*/ 9 h 10"/>
                    <a:gd name="T18" fmla="*/ 9 w 12"/>
                    <a:gd name="T19" fmla="*/ 9 h 10"/>
                    <a:gd name="T20" fmla="*/ 7 w 12"/>
                    <a:gd name="T21" fmla="*/ 10 h 10"/>
                    <a:gd name="T22" fmla="*/ 5 w 12"/>
                    <a:gd name="T23" fmla="*/ 9 h 10"/>
                    <a:gd name="T24" fmla="*/ 2 w 12"/>
                    <a:gd name="T25" fmla="*/ 6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2" y="6"/>
                      </a:moveTo>
                      <a:lnTo>
                        <a:pt x="0" y="4"/>
                      </a:lnTo>
                      <a:lnTo>
                        <a:pt x="0" y="1"/>
                      </a:lnTo>
                      <a:lnTo>
                        <a:pt x="0" y="0"/>
                      </a:lnTo>
                      <a:lnTo>
                        <a:pt x="2" y="0"/>
                      </a:lnTo>
                      <a:lnTo>
                        <a:pt x="5" y="0"/>
                      </a:lnTo>
                      <a:lnTo>
                        <a:pt x="9" y="2"/>
                      </a:lnTo>
                      <a:lnTo>
                        <a:pt x="12" y="6"/>
                      </a:lnTo>
                      <a:lnTo>
                        <a:pt x="12" y="9"/>
                      </a:lnTo>
                      <a:lnTo>
                        <a:pt x="9" y="9"/>
                      </a:lnTo>
                      <a:lnTo>
                        <a:pt x="7" y="10"/>
                      </a:lnTo>
                      <a:lnTo>
                        <a:pt x="5" y="9"/>
                      </a:lnTo>
                      <a:lnTo>
                        <a:pt x="2"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0" name="Freeform 300"/>
                <p:cNvSpPr>
                  <a:spLocks/>
                </p:cNvSpPr>
                <p:nvPr/>
              </p:nvSpPr>
              <p:spPr bwMode="auto">
                <a:xfrm>
                  <a:off x="3663" y="2279"/>
                  <a:ext cx="12" cy="11"/>
                </a:xfrm>
                <a:custGeom>
                  <a:avLst/>
                  <a:gdLst>
                    <a:gd name="T0" fmla="*/ 8 w 12"/>
                    <a:gd name="T1" fmla="*/ 11 h 11"/>
                    <a:gd name="T2" fmla="*/ 10 w 12"/>
                    <a:gd name="T3" fmla="*/ 10 h 11"/>
                    <a:gd name="T4" fmla="*/ 11 w 12"/>
                    <a:gd name="T5" fmla="*/ 9 h 11"/>
                    <a:gd name="T6" fmla="*/ 12 w 12"/>
                    <a:gd name="T7" fmla="*/ 9 h 11"/>
                    <a:gd name="T8" fmla="*/ 12 w 12"/>
                    <a:gd name="T9" fmla="*/ 6 h 11"/>
                    <a:gd name="T10" fmla="*/ 12 w 12"/>
                    <a:gd name="T11" fmla="*/ 5 h 11"/>
                    <a:gd name="T12" fmla="*/ 10 w 12"/>
                    <a:gd name="T13" fmla="*/ 2 h 11"/>
                    <a:gd name="T14" fmla="*/ 9 w 12"/>
                    <a:gd name="T15" fmla="*/ 1 h 11"/>
                    <a:gd name="T16" fmla="*/ 8 w 12"/>
                    <a:gd name="T17" fmla="*/ 0 h 11"/>
                    <a:gd name="T18" fmla="*/ 6 w 12"/>
                    <a:gd name="T19" fmla="*/ 0 h 11"/>
                    <a:gd name="T20" fmla="*/ 5 w 12"/>
                    <a:gd name="T21" fmla="*/ 0 h 11"/>
                    <a:gd name="T22" fmla="*/ 4 w 12"/>
                    <a:gd name="T23" fmla="*/ 0 h 11"/>
                    <a:gd name="T24" fmla="*/ 2 w 12"/>
                    <a:gd name="T25" fmla="*/ 1 h 11"/>
                    <a:gd name="T26" fmla="*/ 1 w 12"/>
                    <a:gd name="T27" fmla="*/ 1 h 11"/>
                    <a:gd name="T28" fmla="*/ 0 w 12"/>
                    <a:gd name="T29" fmla="*/ 2 h 11"/>
                    <a:gd name="T30" fmla="*/ 0 w 12"/>
                    <a:gd name="T31" fmla="*/ 4 h 11"/>
                    <a:gd name="T32" fmla="*/ 0 w 12"/>
                    <a:gd name="T33" fmla="*/ 5 h 11"/>
                    <a:gd name="T34" fmla="*/ 2 w 12"/>
                    <a:gd name="T35" fmla="*/ 7 h 11"/>
                    <a:gd name="T36" fmla="*/ 2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0" y="10"/>
                      </a:lnTo>
                      <a:lnTo>
                        <a:pt x="11" y="9"/>
                      </a:lnTo>
                      <a:lnTo>
                        <a:pt x="12" y="9"/>
                      </a:lnTo>
                      <a:lnTo>
                        <a:pt x="12" y="6"/>
                      </a:lnTo>
                      <a:lnTo>
                        <a:pt x="12" y="5"/>
                      </a:lnTo>
                      <a:lnTo>
                        <a:pt x="10" y="2"/>
                      </a:lnTo>
                      <a:lnTo>
                        <a:pt x="9" y="1"/>
                      </a:lnTo>
                      <a:lnTo>
                        <a:pt x="8" y="0"/>
                      </a:lnTo>
                      <a:lnTo>
                        <a:pt x="6" y="0"/>
                      </a:lnTo>
                      <a:lnTo>
                        <a:pt x="5" y="0"/>
                      </a:lnTo>
                      <a:lnTo>
                        <a:pt x="4" y="0"/>
                      </a:lnTo>
                      <a:lnTo>
                        <a:pt x="2" y="1"/>
                      </a:lnTo>
                      <a:lnTo>
                        <a:pt x="1" y="1"/>
                      </a:lnTo>
                      <a:lnTo>
                        <a:pt x="0" y="2"/>
                      </a:lnTo>
                      <a:lnTo>
                        <a:pt x="0" y="4"/>
                      </a:lnTo>
                      <a:lnTo>
                        <a:pt x="0" y="5"/>
                      </a:lnTo>
                      <a:lnTo>
                        <a:pt x="2" y="7"/>
                      </a:lnTo>
                      <a:lnTo>
                        <a:pt x="2"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1" name="Freeform 301"/>
                <p:cNvSpPr>
                  <a:spLocks/>
                </p:cNvSpPr>
                <p:nvPr/>
              </p:nvSpPr>
              <p:spPr bwMode="auto">
                <a:xfrm>
                  <a:off x="3663" y="2281"/>
                  <a:ext cx="12" cy="10"/>
                </a:xfrm>
                <a:custGeom>
                  <a:avLst/>
                  <a:gdLst>
                    <a:gd name="T0" fmla="*/ 2 w 12"/>
                    <a:gd name="T1" fmla="*/ 7 h 10"/>
                    <a:gd name="T2" fmla="*/ 0 w 12"/>
                    <a:gd name="T3" fmla="*/ 4 h 10"/>
                    <a:gd name="T4" fmla="*/ 0 w 12"/>
                    <a:gd name="T5" fmla="*/ 3 h 10"/>
                    <a:gd name="T6" fmla="*/ 0 w 12"/>
                    <a:gd name="T7" fmla="*/ 2 h 10"/>
                    <a:gd name="T8" fmla="*/ 1 w 12"/>
                    <a:gd name="T9" fmla="*/ 0 h 10"/>
                    <a:gd name="T10" fmla="*/ 2 w 12"/>
                    <a:gd name="T11" fmla="*/ 0 h 10"/>
                    <a:gd name="T12" fmla="*/ 3 w 12"/>
                    <a:gd name="T13" fmla="*/ 0 h 10"/>
                    <a:gd name="T14" fmla="*/ 5 w 12"/>
                    <a:gd name="T15" fmla="*/ 0 h 10"/>
                    <a:gd name="T16" fmla="*/ 8 w 12"/>
                    <a:gd name="T17" fmla="*/ 2 h 10"/>
                    <a:gd name="T18" fmla="*/ 10 w 12"/>
                    <a:gd name="T19" fmla="*/ 3 h 10"/>
                    <a:gd name="T20" fmla="*/ 12 w 12"/>
                    <a:gd name="T21" fmla="*/ 5 h 10"/>
                    <a:gd name="T22" fmla="*/ 12 w 12"/>
                    <a:gd name="T23" fmla="*/ 8 h 10"/>
                    <a:gd name="T24" fmla="*/ 12 w 12"/>
                    <a:gd name="T25" fmla="*/ 8 h 10"/>
                    <a:gd name="T26" fmla="*/ 11 w 12"/>
                    <a:gd name="T27" fmla="*/ 9 h 10"/>
                    <a:gd name="T28" fmla="*/ 10 w 12"/>
                    <a:gd name="T29" fmla="*/ 9 h 10"/>
                    <a:gd name="T30" fmla="*/ 8 w 12"/>
                    <a:gd name="T31" fmla="*/ 10 h 10"/>
                    <a:gd name="T32" fmla="*/ 6 w 12"/>
                    <a:gd name="T33" fmla="*/ 9 h 10"/>
                    <a:gd name="T34" fmla="*/ 3 w 12"/>
                    <a:gd name="T35" fmla="*/ 8 h 10"/>
                    <a:gd name="T36" fmla="*/ 2 w 12"/>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2" y="7"/>
                      </a:moveTo>
                      <a:lnTo>
                        <a:pt x="0" y="4"/>
                      </a:lnTo>
                      <a:lnTo>
                        <a:pt x="0" y="3"/>
                      </a:lnTo>
                      <a:lnTo>
                        <a:pt x="0" y="2"/>
                      </a:lnTo>
                      <a:lnTo>
                        <a:pt x="1" y="0"/>
                      </a:lnTo>
                      <a:lnTo>
                        <a:pt x="2" y="0"/>
                      </a:lnTo>
                      <a:lnTo>
                        <a:pt x="3" y="0"/>
                      </a:lnTo>
                      <a:lnTo>
                        <a:pt x="5" y="0"/>
                      </a:lnTo>
                      <a:lnTo>
                        <a:pt x="8" y="2"/>
                      </a:lnTo>
                      <a:lnTo>
                        <a:pt x="10" y="3"/>
                      </a:lnTo>
                      <a:lnTo>
                        <a:pt x="12" y="5"/>
                      </a:lnTo>
                      <a:lnTo>
                        <a:pt x="12" y="8"/>
                      </a:lnTo>
                      <a:lnTo>
                        <a:pt x="11" y="9"/>
                      </a:lnTo>
                      <a:lnTo>
                        <a:pt x="10" y="9"/>
                      </a:lnTo>
                      <a:lnTo>
                        <a:pt x="8" y="10"/>
                      </a:lnTo>
                      <a:lnTo>
                        <a:pt x="6" y="9"/>
                      </a:lnTo>
                      <a:lnTo>
                        <a:pt x="3" y="8"/>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2" name="Freeform 302"/>
                <p:cNvSpPr>
                  <a:spLocks/>
                </p:cNvSpPr>
                <p:nvPr/>
              </p:nvSpPr>
              <p:spPr bwMode="auto">
                <a:xfrm>
                  <a:off x="3664" y="2283"/>
                  <a:ext cx="12" cy="11"/>
                </a:xfrm>
                <a:custGeom>
                  <a:avLst/>
                  <a:gdLst>
                    <a:gd name="T0" fmla="*/ 2 w 12"/>
                    <a:gd name="T1" fmla="*/ 7 h 11"/>
                    <a:gd name="T2" fmla="*/ 0 w 12"/>
                    <a:gd name="T3" fmla="*/ 5 h 11"/>
                    <a:gd name="T4" fmla="*/ 0 w 12"/>
                    <a:gd name="T5" fmla="*/ 2 h 11"/>
                    <a:gd name="T6" fmla="*/ 0 w 12"/>
                    <a:gd name="T7" fmla="*/ 1 h 11"/>
                    <a:gd name="T8" fmla="*/ 2 w 12"/>
                    <a:gd name="T9" fmla="*/ 0 h 11"/>
                    <a:gd name="T10" fmla="*/ 4 w 12"/>
                    <a:gd name="T11" fmla="*/ 0 h 11"/>
                    <a:gd name="T12" fmla="*/ 6 w 12"/>
                    <a:gd name="T13" fmla="*/ 0 h 11"/>
                    <a:gd name="T14" fmla="*/ 10 w 12"/>
                    <a:gd name="T15" fmla="*/ 2 h 11"/>
                    <a:gd name="T16" fmla="*/ 12 w 12"/>
                    <a:gd name="T17" fmla="*/ 6 h 11"/>
                    <a:gd name="T18" fmla="*/ 12 w 12"/>
                    <a:gd name="T19" fmla="*/ 7 h 11"/>
                    <a:gd name="T20" fmla="*/ 12 w 12"/>
                    <a:gd name="T21" fmla="*/ 10 h 11"/>
                    <a:gd name="T22" fmla="*/ 10 w 12"/>
                    <a:gd name="T23" fmla="*/ 11 h 11"/>
                    <a:gd name="T24" fmla="*/ 6 w 12"/>
                    <a:gd name="T25" fmla="*/ 11 h 11"/>
                    <a:gd name="T26" fmla="*/ 2 w 12"/>
                    <a:gd name="T27" fmla="*/ 7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2" y="7"/>
                      </a:moveTo>
                      <a:lnTo>
                        <a:pt x="0" y="5"/>
                      </a:lnTo>
                      <a:lnTo>
                        <a:pt x="0" y="2"/>
                      </a:lnTo>
                      <a:lnTo>
                        <a:pt x="0" y="1"/>
                      </a:lnTo>
                      <a:lnTo>
                        <a:pt x="2" y="0"/>
                      </a:lnTo>
                      <a:lnTo>
                        <a:pt x="4" y="0"/>
                      </a:lnTo>
                      <a:lnTo>
                        <a:pt x="6" y="0"/>
                      </a:lnTo>
                      <a:lnTo>
                        <a:pt x="10" y="2"/>
                      </a:lnTo>
                      <a:lnTo>
                        <a:pt x="12" y="6"/>
                      </a:lnTo>
                      <a:lnTo>
                        <a:pt x="12" y="7"/>
                      </a:lnTo>
                      <a:lnTo>
                        <a:pt x="12" y="10"/>
                      </a:lnTo>
                      <a:lnTo>
                        <a:pt x="10" y="11"/>
                      </a:lnTo>
                      <a:lnTo>
                        <a:pt x="6"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3" name="Freeform 303"/>
                <p:cNvSpPr>
                  <a:spLocks/>
                </p:cNvSpPr>
                <p:nvPr/>
              </p:nvSpPr>
              <p:spPr bwMode="auto">
                <a:xfrm>
                  <a:off x="3654" y="2278"/>
                  <a:ext cx="12" cy="11"/>
                </a:xfrm>
                <a:custGeom>
                  <a:avLst/>
                  <a:gdLst>
                    <a:gd name="T0" fmla="*/ 8 w 12"/>
                    <a:gd name="T1" fmla="*/ 11 h 11"/>
                    <a:gd name="T2" fmla="*/ 10 w 12"/>
                    <a:gd name="T3" fmla="*/ 10 h 11"/>
                    <a:gd name="T4" fmla="*/ 11 w 12"/>
                    <a:gd name="T5" fmla="*/ 8 h 11"/>
                    <a:gd name="T6" fmla="*/ 11 w 12"/>
                    <a:gd name="T7" fmla="*/ 7 h 11"/>
                    <a:gd name="T8" fmla="*/ 12 w 12"/>
                    <a:gd name="T9" fmla="*/ 7 h 11"/>
                    <a:gd name="T10" fmla="*/ 11 w 12"/>
                    <a:gd name="T11" fmla="*/ 5 h 11"/>
                    <a:gd name="T12" fmla="*/ 10 w 12"/>
                    <a:gd name="T13" fmla="*/ 2 h 11"/>
                    <a:gd name="T14" fmla="*/ 8 w 12"/>
                    <a:gd name="T15" fmla="*/ 1 h 11"/>
                    <a:gd name="T16" fmla="*/ 7 w 12"/>
                    <a:gd name="T17" fmla="*/ 0 h 11"/>
                    <a:gd name="T18" fmla="*/ 5 w 12"/>
                    <a:gd name="T19" fmla="*/ 0 h 11"/>
                    <a:gd name="T20" fmla="*/ 5 w 12"/>
                    <a:gd name="T21" fmla="*/ 0 h 11"/>
                    <a:gd name="T22" fmla="*/ 2 w 12"/>
                    <a:gd name="T23" fmla="*/ 1 h 11"/>
                    <a:gd name="T24" fmla="*/ 1 w 12"/>
                    <a:gd name="T25" fmla="*/ 2 h 11"/>
                    <a:gd name="T26" fmla="*/ 0 w 12"/>
                    <a:gd name="T27" fmla="*/ 3 h 11"/>
                    <a:gd name="T28" fmla="*/ 1 w 12"/>
                    <a:gd name="T29" fmla="*/ 6 h 11"/>
                    <a:gd name="T30" fmla="*/ 2 w 12"/>
                    <a:gd name="T31" fmla="*/ 7 h 11"/>
                    <a:gd name="T32" fmla="*/ 3 w 12"/>
                    <a:gd name="T33" fmla="*/ 10 h 11"/>
                    <a:gd name="T34" fmla="*/ 5 w 12"/>
                    <a:gd name="T35" fmla="*/ 11 h 11"/>
                    <a:gd name="T36" fmla="*/ 5 w 12"/>
                    <a:gd name="T37" fmla="*/ 11 h 11"/>
                    <a:gd name="T38" fmla="*/ 7 w 12"/>
                    <a:gd name="T39" fmla="*/ 11 h 11"/>
                    <a:gd name="T40" fmla="*/ 8 w 12"/>
                    <a:gd name="T41" fmla="*/ 11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1"/>
                    <a:gd name="T65" fmla="*/ 12 w 12"/>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1">
                      <a:moveTo>
                        <a:pt x="8" y="11"/>
                      </a:moveTo>
                      <a:lnTo>
                        <a:pt x="10" y="10"/>
                      </a:lnTo>
                      <a:lnTo>
                        <a:pt x="11" y="8"/>
                      </a:lnTo>
                      <a:lnTo>
                        <a:pt x="11" y="7"/>
                      </a:lnTo>
                      <a:lnTo>
                        <a:pt x="12" y="7"/>
                      </a:lnTo>
                      <a:lnTo>
                        <a:pt x="11" y="5"/>
                      </a:lnTo>
                      <a:lnTo>
                        <a:pt x="10" y="2"/>
                      </a:lnTo>
                      <a:lnTo>
                        <a:pt x="8" y="1"/>
                      </a:lnTo>
                      <a:lnTo>
                        <a:pt x="7" y="0"/>
                      </a:lnTo>
                      <a:lnTo>
                        <a:pt x="5" y="0"/>
                      </a:lnTo>
                      <a:lnTo>
                        <a:pt x="2" y="1"/>
                      </a:lnTo>
                      <a:lnTo>
                        <a:pt x="1" y="2"/>
                      </a:lnTo>
                      <a:lnTo>
                        <a:pt x="0" y="3"/>
                      </a:lnTo>
                      <a:lnTo>
                        <a:pt x="1" y="6"/>
                      </a:lnTo>
                      <a:lnTo>
                        <a:pt x="2" y="7"/>
                      </a:lnTo>
                      <a:lnTo>
                        <a:pt x="3" y="10"/>
                      </a:lnTo>
                      <a:lnTo>
                        <a:pt x="5"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4" name="Freeform 304"/>
                <p:cNvSpPr>
                  <a:spLocks/>
                </p:cNvSpPr>
                <p:nvPr/>
              </p:nvSpPr>
              <p:spPr bwMode="auto">
                <a:xfrm>
                  <a:off x="3661" y="2281"/>
                  <a:ext cx="12" cy="10"/>
                </a:xfrm>
                <a:custGeom>
                  <a:avLst/>
                  <a:gdLst>
                    <a:gd name="T0" fmla="*/ 8 w 12"/>
                    <a:gd name="T1" fmla="*/ 10 h 10"/>
                    <a:gd name="T2" fmla="*/ 11 w 12"/>
                    <a:gd name="T3" fmla="*/ 9 h 10"/>
                    <a:gd name="T4" fmla="*/ 11 w 12"/>
                    <a:gd name="T5" fmla="*/ 9 h 10"/>
                    <a:gd name="T6" fmla="*/ 12 w 12"/>
                    <a:gd name="T7" fmla="*/ 8 h 10"/>
                    <a:gd name="T8" fmla="*/ 12 w 12"/>
                    <a:gd name="T9" fmla="*/ 7 h 10"/>
                    <a:gd name="T10" fmla="*/ 12 w 12"/>
                    <a:gd name="T11" fmla="*/ 5 h 10"/>
                    <a:gd name="T12" fmla="*/ 11 w 12"/>
                    <a:gd name="T13" fmla="*/ 3 h 10"/>
                    <a:gd name="T14" fmla="*/ 9 w 12"/>
                    <a:gd name="T15" fmla="*/ 2 h 10"/>
                    <a:gd name="T16" fmla="*/ 8 w 12"/>
                    <a:gd name="T17" fmla="*/ 0 h 10"/>
                    <a:gd name="T18" fmla="*/ 6 w 12"/>
                    <a:gd name="T19" fmla="*/ 0 h 10"/>
                    <a:gd name="T20" fmla="*/ 5 w 12"/>
                    <a:gd name="T21" fmla="*/ 0 h 10"/>
                    <a:gd name="T22" fmla="*/ 4 w 12"/>
                    <a:gd name="T23" fmla="*/ 0 h 10"/>
                    <a:gd name="T24" fmla="*/ 2 w 12"/>
                    <a:gd name="T25" fmla="*/ 2 h 10"/>
                    <a:gd name="T26" fmla="*/ 1 w 12"/>
                    <a:gd name="T27" fmla="*/ 3 h 10"/>
                    <a:gd name="T28" fmla="*/ 0 w 12"/>
                    <a:gd name="T29" fmla="*/ 3 h 10"/>
                    <a:gd name="T30" fmla="*/ 0 w 12"/>
                    <a:gd name="T31" fmla="*/ 4 h 10"/>
                    <a:gd name="T32" fmla="*/ 0 w 12"/>
                    <a:gd name="T33" fmla="*/ 5 h 10"/>
                    <a:gd name="T34" fmla="*/ 2 w 12"/>
                    <a:gd name="T35" fmla="*/ 8 h 10"/>
                    <a:gd name="T36" fmla="*/ 2 w 12"/>
                    <a:gd name="T37" fmla="*/ 9 h 10"/>
                    <a:gd name="T38" fmla="*/ 4 w 12"/>
                    <a:gd name="T39" fmla="*/ 10 h 10"/>
                    <a:gd name="T40" fmla="*/ 7 w 12"/>
                    <a:gd name="T41" fmla="*/ 10 h 10"/>
                    <a:gd name="T42" fmla="*/ 8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8" y="10"/>
                      </a:moveTo>
                      <a:lnTo>
                        <a:pt x="11" y="9"/>
                      </a:lnTo>
                      <a:lnTo>
                        <a:pt x="12" y="8"/>
                      </a:lnTo>
                      <a:lnTo>
                        <a:pt x="12" y="7"/>
                      </a:lnTo>
                      <a:lnTo>
                        <a:pt x="12" y="5"/>
                      </a:lnTo>
                      <a:lnTo>
                        <a:pt x="11" y="3"/>
                      </a:lnTo>
                      <a:lnTo>
                        <a:pt x="9" y="2"/>
                      </a:lnTo>
                      <a:lnTo>
                        <a:pt x="8" y="0"/>
                      </a:lnTo>
                      <a:lnTo>
                        <a:pt x="6" y="0"/>
                      </a:lnTo>
                      <a:lnTo>
                        <a:pt x="5" y="0"/>
                      </a:lnTo>
                      <a:lnTo>
                        <a:pt x="4" y="0"/>
                      </a:lnTo>
                      <a:lnTo>
                        <a:pt x="2" y="2"/>
                      </a:lnTo>
                      <a:lnTo>
                        <a:pt x="1" y="3"/>
                      </a:lnTo>
                      <a:lnTo>
                        <a:pt x="0" y="3"/>
                      </a:lnTo>
                      <a:lnTo>
                        <a:pt x="0" y="4"/>
                      </a:lnTo>
                      <a:lnTo>
                        <a:pt x="0" y="5"/>
                      </a:lnTo>
                      <a:lnTo>
                        <a:pt x="2" y="8"/>
                      </a:lnTo>
                      <a:lnTo>
                        <a:pt x="2" y="9"/>
                      </a:lnTo>
                      <a:lnTo>
                        <a:pt x="4"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5" name="Freeform 305"/>
                <p:cNvSpPr>
                  <a:spLocks/>
                </p:cNvSpPr>
                <p:nvPr/>
              </p:nvSpPr>
              <p:spPr bwMode="auto">
                <a:xfrm>
                  <a:off x="3663" y="2253"/>
                  <a:ext cx="16" cy="27"/>
                </a:xfrm>
                <a:custGeom>
                  <a:avLst/>
                  <a:gdLst>
                    <a:gd name="T0" fmla="*/ 0 w 16"/>
                    <a:gd name="T1" fmla="*/ 9 h 27"/>
                    <a:gd name="T2" fmla="*/ 16 w 16"/>
                    <a:gd name="T3" fmla="*/ 0 h 27"/>
                    <a:gd name="T4" fmla="*/ 16 w 16"/>
                    <a:gd name="T5" fmla="*/ 19 h 27"/>
                    <a:gd name="T6" fmla="*/ 0 w 16"/>
                    <a:gd name="T7" fmla="*/ 27 h 27"/>
                    <a:gd name="T8" fmla="*/ 0 w 16"/>
                    <a:gd name="T9" fmla="*/ 9 h 27"/>
                    <a:gd name="T10" fmla="*/ 0 60000 65536"/>
                    <a:gd name="T11" fmla="*/ 0 60000 65536"/>
                    <a:gd name="T12" fmla="*/ 0 60000 65536"/>
                    <a:gd name="T13" fmla="*/ 0 60000 65536"/>
                    <a:gd name="T14" fmla="*/ 0 60000 65536"/>
                    <a:gd name="T15" fmla="*/ 0 w 16"/>
                    <a:gd name="T16" fmla="*/ 0 h 27"/>
                    <a:gd name="T17" fmla="*/ 16 w 16"/>
                    <a:gd name="T18" fmla="*/ 27 h 27"/>
                  </a:gdLst>
                  <a:ahLst/>
                  <a:cxnLst>
                    <a:cxn ang="T10">
                      <a:pos x="T0" y="T1"/>
                    </a:cxn>
                    <a:cxn ang="T11">
                      <a:pos x="T2" y="T3"/>
                    </a:cxn>
                    <a:cxn ang="T12">
                      <a:pos x="T4" y="T5"/>
                    </a:cxn>
                    <a:cxn ang="T13">
                      <a:pos x="T6" y="T7"/>
                    </a:cxn>
                    <a:cxn ang="T14">
                      <a:pos x="T8" y="T9"/>
                    </a:cxn>
                  </a:cxnLst>
                  <a:rect l="T15" t="T16" r="T17" b="T18"/>
                  <a:pathLst>
                    <a:path w="16" h="27">
                      <a:moveTo>
                        <a:pt x="0" y="9"/>
                      </a:moveTo>
                      <a:lnTo>
                        <a:pt x="16" y="0"/>
                      </a:lnTo>
                      <a:lnTo>
                        <a:pt x="16" y="19"/>
                      </a:lnTo>
                      <a:lnTo>
                        <a:pt x="0" y="27"/>
                      </a:lnTo>
                      <a:lnTo>
                        <a:pt x="0" y="9"/>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6" name="Freeform 306"/>
                <p:cNvSpPr>
                  <a:spLocks/>
                </p:cNvSpPr>
                <p:nvPr/>
              </p:nvSpPr>
              <p:spPr bwMode="auto">
                <a:xfrm>
                  <a:off x="3596" y="2217"/>
                  <a:ext cx="83" cy="45"/>
                </a:xfrm>
                <a:custGeom>
                  <a:avLst/>
                  <a:gdLst>
                    <a:gd name="T0" fmla="*/ 0 w 83"/>
                    <a:gd name="T1" fmla="*/ 9 h 45"/>
                    <a:gd name="T2" fmla="*/ 17 w 83"/>
                    <a:gd name="T3" fmla="*/ 0 h 45"/>
                    <a:gd name="T4" fmla="*/ 83 w 83"/>
                    <a:gd name="T5" fmla="*/ 35 h 45"/>
                    <a:gd name="T6" fmla="*/ 66 w 83"/>
                    <a:gd name="T7" fmla="*/ 45 h 45"/>
                    <a:gd name="T8" fmla="*/ 0 w 83"/>
                    <a:gd name="T9" fmla="*/ 9 h 45"/>
                    <a:gd name="T10" fmla="*/ 0 60000 65536"/>
                    <a:gd name="T11" fmla="*/ 0 60000 65536"/>
                    <a:gd name="T12" fmla="*/ 0 60000 65536"/>
                    <a:gd name="T13" fmla="*/ 0 60000 65536"/>
                    <a:gd name="T14" fmla="*/ 0 60000 65536"/>
                    <a:gd name="T15" fmla="*/ 0 w 83"/>
                    <a:gd name="T16" fmla="*/ 0 h 45"/>
                    <a:gd name="T17" fmla="*/ 83 w 83"/>
                    <a:gd name="T18" fmla="*/ 45 h 45"/>
                  </a:gdLst>
                  <a:ahLst/>
                  <a:cxnLst>
                    <a:cxn ang="T10">
                      <a:pos x="T0" y="T1"/>
                    </a:cxn>
                    <a:cxn ang="T11">
                      <a:pos x="T2" y="T3"/>
                    </a:cxn>
                    <a:cxn ang="T12">
                      <a:pos x="T4" y="T5"/>
                    </a:cxn>
                    <a:cxn ang="T13">
                      <a:pos x="T6" y="T7"/>
                    </a:cxn>
                    <a:cxn ang="T14">
                      <a:pos x="T8" y="T9"/>
                    </a:cxn>
                  </a:cxnLst>
                  <a:rect l="T15" t="T16" r="T17" b="T18"/>
                  <a:pathLst>
                    <a:path w="83" h="45">
                      <a:moveTo>
                        <a:pt x="0" y="9"/>
                      </a:moveTo>
                      <a:lnTo>
                        <a:pt x="17" y="0"/>
                      </a:lnTo>
                      <a:lnTo>
                        <a:pt x="83" y="35"/>
                      </a:lnTo>
                      <a:lnTo>
                        <a:pt x="66" y="45"/>
                      </a:lnTo>
                      <a:lnTo>
                        <a:pt x="0" y="9"/>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7" name="Freeform 307"/>
                <p:cNvSpPr>
                  <a:spLocks/>
                </p:cNvSpPr>
                <p:nvPr/>
              </p:nvSpPr>
              <p:spPr bwMode="auto">
                <a:xfrm>
                  <a:off x="3596" y="2227"/>
                  <a:ext cx="66" cy="53"/>
                </a:xfrm>
                <a:custGeom>
                  <a:avLst/>
                  <a:gdLst>
                    <a:gd name="T0" fmla="*/ 0 w 66"/>
                    <a:gd name="T1" fmla="*/ 0 h 53"/>
                    <a:gd name="T2" fmla="*/ 66 w 66"/>
                    <a:gd name="T3" fmla="*/ 35 h 53"/>
                    <a:gd name="T4" fmla="*/ 66 w 66"/>
                    <a:gd name="T5" fmla="*/ 53 h 53"/>
                    <a:gd name="T6" fmla="*/ 0 w 66"/>
                    <a:gd name="T7" fmla="*/ 17 h 53"/>
                    <a:gd name="T8" fmla="*/ 0 w 66"/>
                    <a:gd name="T9" fmla="*/ 0 h 53"/>
                    <a:gd name="T10" fmla="*/ 0 60000 65536"/>
                    <a:gd name="T11" fmla="*/ 0 60000 65536"/>
                    <a:gd name="T12" fmla="*/ 0 60000 65536"/>
                    <a:gd name="T13" fmla="*/ 0 60000 65536"/>
                    <a:gd name="T14" fmla="*/ 0 60000 65536"/>
                    <a:gd name="T15" fmla="*/ 0 w 66"/>
                    <a:gd name="T16" fmla="*/ 0 h 53"/>
                    <a:gd name="T17" fmla="*/ 66 w 66"/>
                    <a:gd name="T18" fmla="*/ 53 h 53"/>
                  </a:gdLst>
                  <a:ahLst/>
                  <a:cxnLst>
                    <a:cxn ang="T10">
                      <a:pos x="T0" y="T1"/>
                    </a:cxn>
                    <a:cxn ang="T11">
                      <a:pos x="T2" y="T3"/>
                    </a:cxn>
                    <a:cxn ang="T12">
                      <a:pos x="T4" y="T5"/>
                    </a:cxn>
                    <a:cxn ang="T13">
                      <a:pos x="T6" y="T7"/>
                    </a:cxn>
                    <a:cxn ang="T14">
                      <a:pos x="T8" y="T9"/>
                    </a:cxn>
                  </a:cxnLst>
                  <a:rect l="T15" t="T16" r="T17" b="T18"/>
                  <a:pathLst>
                    <a:path w="66" h="53">
                      <a:moveTo>
                        <a:pt x="0" y="0"/>
                      </a:moveTo>
                      <a:lnTo>
                        <a:pt x="66" y="35"/>
                      </a:lnTo>
                      <a:lnTo>
                        <a:pt x="66" y="53"/>
                      </a:lnTo>
                      <a:lnTo>
                        <a:pt x="0" y="17"/>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8" name="Freeform 308"/>
                <p:cNvSpPr>
                  <a:spLocks/>
                </p:cNvSpPr>
                <p:nvPr/>
              </p:nvSpPr>
              <p:spPr bwMode="auto">
                <a:xfrm>
                  <a:off x="3667" y="2263"/>
                  <a:ext cx="25" cy="12"/>
                </a:xfrm>
                <a:custGeom>
                  <a:avLst/>
                  <a:gdLst>
                    <a:gd name="T0" fmla="*/ 16 w 25"/>
                    <a:gd name="T1" fmla="*/ 0 h 12"/>
                    <a:gd name="T2" fmla="*/ 25 w 25"/>
                    <a:gd name="T3" fmla="*/ 4 h 12"/>
                    <a:gd name="T4" fmla="*/ 9 w 25"/>
                    <a:gd name="T5" fmla="*/ 12 h 12"/>
                    <a:gd name="T6" fmla="*/ 0 w 25"/>
                    <a:gd name="T7" fmla="*/ 9 h 12"/>
                    <a:gd name="T8" fmla="*/ 16 w 25"/>
                    <a:gd name="T9" fmla="*/ 0 h 12"/>
                    <a:gd name="T10" fmla="*/ 0 60000 65536"/>
                    <a:gd name="T11" fmla="*/ 0 60000 65536"/>
                    <a:gd name="T12" fmla="*/ 0 60000 65536"/>
                    <a:gd name="T13" fmla="*/ 0 60000 65536"/>
                    <a:gd name="T14" fmla="*/ 0 60000 65536"/>
                    <a:gd name="T15" fmla="*/ 0 w 25"/>
                    <a:gd name="T16" fmla="*/ 0 h 12"/>
                    <a:gd name="T17" fmla="*/ 25 w 25"/>
                    <a:gd name="T18" fmla="*/ 12 h 12"/>
                  </a:gdLst>
                  <a:ahLst/>
                  <a:cxnLst>
                    <a:cxn ang="T10">
                      <a:pos x="T0" y="T1"/>
                    </a:cxn>
                    <a:cxn ang="T11">
                      <a:pos x="T2" y="T3"/>
                    </a:cxn>
                    <a:cxn ang="T12">
                      <a:pos x="T4" y="T5"/>
                    </a:cxn>
                    <a:cxn ang="T13">
                      <a:pos x="T6" y="T7"/>
                    </a:cxn>
                    <a:cxn ang="T14">
                      <a:pos x="T8" y="T9"/>
                    </a:cxn>
                  </a:cxnLst>
                  <a:rect l="T15" t="T16" r="T17" b="T18"/>
                  <a:pathLst>
                    <a:path w="25" h="12">
                      <a:moveTo>
                        <a:pt x="16" y="0"/>
                      </a:moveTo>
                      <a:lnTo>
                        <a:pt x="25" y="4"/>
                      </a:lnTo>
                      <a:lnTo>
                        <a:pt x="9" y="12"/>
                      </a:lnTo>
                      <a:lnTo>
                        <a:pt x="0" y="9"/>
                      </a:lnTo>
                      <a:lnTo>
                        <a:pt x="16"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9" name="Freeform 309"/>
                <p:cNvSpPr>
                  <a:spLocks/>
                </p:cNvSpPr>
                <p:nvPr/>
              </p:nvSpPr>
              <p:spPr bwMode="auto">
                <a:xfrm>
                  <a:off x="3668" y="2272"/>
                  <a:ext cx="12" cy="21"/>
                </a:xfrm>
                <a:custGeom>
                  <a:avLst/>
                  <a:gdLst>
                    <a:gd name="T0" fmla="*/ 0 w 12"/>
                    <a:gd name="T1" fmla="*/ 16 h 21"/>
                    <a:gd name="T2" fmla="*/ 12 w 12"/>
                    <a:gd name="T3" fmla="*/ 21 h 21"/>
                    <a:gd name="T4" fmla="*/ 12 w 12"/>
                    <a:gd name="T5" fmla="*/ 3 h 21"/>
                    <a:gd name="T6" fmla="*/ 0 w 12"/>
                    <a:gd name="T7" fmla="*/ 0 h 21"/>
                    <a:gd name="T8" fmla="*/ 0 w 12"/>
                    <a:gd name="T9" fmla="*/ 1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16"/>
                      </a:moveTo>
                      <a:lnTo>
                        <a:pt x="12" y="21"/>
                      </a:lnTo>
                      <a:lnTo>
                        <a:pt x="12" y="3"/>
                      </a:lnTo>
                      <a:lnTo>
                        <a:pt x="0" y="0"/>
                      </a:lnTo>
                      <a:lnTo>
                        <a:pt x="0" y="16"/>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0" name="Freeform 310"/>
                <p:cNvSpPr>
                  <a:spLocks/>
                </p:cNvSpPr>
                <p:nvPr/>
              </p:nvSpPr>
              <p:spPr bwMode="auto">
                <a:xfrm>
                  <a:off x="3676" y="2268"/>
                  <a:ext cx="16" cy="25"/>
                </a:xfrm>
                <a:custGeom>
                  <a:avLst/>
                  <a:gdLst>
                    <a:gd name="T0" fmla="*/ 16 w 16"/>
                    <a:gd name="T1" fmla="*/ 17 h 25"/>
                    <a:gd name="T2" fmla="*/ 0 w 16"/>
                    <a:gd name="T3" fmla="*/ 25 h 25"/>
                    <a:gd name="T4" fmla="*/ 0 w 16"/>
                    <a:gd name="T5" fmla="*/ 7 h 25"/>
                    <a:gd name="T6" fmla="*/ 15 w 16"/>
                    <a:gd name="T7" fmla="*/ 0 h 25"/>
                    <a:gd name="T8" fmla="*/ 16 w 16"/>
                    <a:gd name="T9" fmla="*/ 17 h 25"/>
                    <a:gd name="T10" fmla="*/ 0 60000 65536"/>
                    <a:gd name="T11" fmla="*/ 0 60000 65536"/>
                    <a:gd name="T12" fmla="*/ 0 60000 65536"/>
                    <a:gd name="T13" fmla="*/ 0 60000 65536"/>
                    <a:gd name="T14" fmla="*/ 0 60000 65536"/>
                    <a:gd name="T15" fmla="*/ 0 w 16"/>
                    <a:gd name="T16" fmla="*/ 0 h 25"/>
                    <a:gd name="T17" fmla="*/ 16 w 16"/>
                    <a:gd name="T18" fmla="*/ 25 h 25"/>
                  </a:gdLst>
                  <a:ahLst/>
                  <a:cxnLst>
                    <a:cxn ang="T10">
                      <a:pos x="T0" y="T1"/>
                    </a:cxn>
                    <a:cxn ang="T11">
                      <a:pos x="T2" y="T3"/>
                    </a:cxn>
                    <a:cxn ang="T12">
                      <a:pos x="T4" y="T5"/>
                    </a:cxn>
                    <a:cxn ang="T13">
                      <a:pos x="T6" y="T7"/>
                    </a:cxn>
                    <a:cxn ang="T14">
                      <a:pos x="T8" y="T9"/>
                    </a:cxn>
                  </a:cxnLst>
                  <a:rect l="T15" t="T16" r="T17" b="T18"/>
                  <a:pathLst>
                    <a:path w="16" h="25">
                      <a:moveTo>
                        <a:pt x="16" y="17"/>
                      </a:moveTo>
                      <a:lnTo>
                        <a:pt x="0" y="25"/>
                      </a:lnTo>
                      <a:lnTo>
                        <a:pt x="0" y="7"/>
                      </a:lnTo>
                      <a:lnTo>
                        <a:pt x="15" y="0"/>
                      </a:lnTo>
                      <a:lnTo>
                        <a:pt x="16" y="17"/>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1" name="Freeform 311"/>
                <p:cNvSpPr>
                  <a:spLocks/>
                </p:cNvSpPr>
                <p:nvPr/>
              </p:nvSpPr>
              <p:spPr bwMode="auto">
                <a:xfrm>
                  <a:off x="3678" y="2272"/>
                  <a:ext cx="17" cy="11"/>
                </a:xfrm>
                <a:custGeom>
                  <a:avLst/>
                  <a:gdLst>
                    <a:gd name="T0" fmla="*/ 11 w 17"/>
                    <a:gd name="T1" fmla="*/ 0 h 11"/>
                    <a:gd name="T2" fmla="*/ 17 w 17"/>
                    <a:gd name="T3" fmla="*/ 2 h 11"/>
                    <a:gd name="T4" fmla="*/ 14 w 17"/>
                    <a:gd name="T5" fmla="*/ 8 h 11"/>
                    <a:gd name="T6" fmla="*/ 6 w 17"/>
                    <a:gd name="T7" fmla="*/ 11 h 11"/>
                    <a:gd name="T8" fmla="*/ 0 w 17"/>
                    <a:gd name="T9" fmla="*/ 7 h 11"/>
                    <a:gd name="T10" fmla="*/ 11 w 17"/>
                    <a:gd name="T11" fmla="*/ 0 h 11"/>
                    <a:gd name="T12" fmla="*/ 0 60000 65536"/>
                    <a:gd name="T13" fmla="*/ 0 60000 65536"/>
                    <a:gd name="T14" fmla="*/ 0 60000 65536"/>
                    <a:gd name="T15" fmla="*/ 0 60000 65536"/>
                    <a:gd name="T16" fmla="*/ 0 60000 65536"/>
                    <a:gd name="T17" fmla="*/ 0 60000 65536"/>
                    <a:gd name="T18" fmla="*/ 0 w 17"/>
                    <a:gd name="T19" fmla="*/ 0 h 11"/>
                    <a:gd name="T20" fmla="*/ 17 w 1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7" h="11">
                      <a:moveTo>
                        <a:pt x="11" y="0"/>
                      </a:moveTo>
                      <a:lnTo>
                        <a:pt x="17" y="2"/>
                      </a:lnTo>
                      <a:lnTo>
                        <a:pt x="14" y="8"/>
                      </a:lnTo>
                      <a:lnTo>
                        <a:pt x="6" y="11"/>
                      </a:lnTo>
                      <a:lnTo>
                        <a:pt x="0" y="7"/>
                      </a:lnTo>
                      <a:lnTo>
                        <a:pt x="11"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2" name="Freeform 312"/>
                <p:cNvSpPr>
                  <a:spLocks/>
                </p:cNvSpPr>
                <p:nvPr/>
              </p:nvSpPr>
              <p:spPr bwMode="auto">
                <a:xfrm>
                  <a:off x="3678" y="2279"/>
                  <a:ext cx="12" cy="17"/>
                </a:xfrm>
                <a:custGeom>
                  <a:avLst/>
                  <a:gdLst>
                    <a:gd name="T0" fmla="*/ 0 w 12"/>
                    <a:gd name="T1" fmla="*/ 12 h 17"/>
                    <a:gd name="T2" fmla="*/ 12 w 12"/>
                    <a:gd name="T3" fmla="*/ 17 h 17"/>
                    <a:gd name="T4" fmla="*/ 12 w 12"/>
                    <a:gd name="T5" fmla="*/ 7 h 17"/>
                    <a:gd name="T6" fmla="*/ 9 w 12"/>
                    <a:gd name="T7" fmla="*/ 2 h 17"/>
                    <a:gd name="T8" fmla="*/ 0 w 12"/>
                    <a:gd name="T9" fmla="*/ 0 h 17"/>
                    <a:gd name="T10" fmla="*/ 0 w 12"/>
                    <a:gd name="T11" fmla="*/ 12 h 17"/>
                    <a:gd name="T12" fmla="*/ 0 60000 65536"/>
                    <a:gd name="T13" fmla="*/ 0 60000 65536"/>
                    <a:gd name="T14" fmla="*/ 0 60000 65536"/>
                    <a:gd name="T15" fmla="*/ 0 60000 65536"/>
                    <a:gd name="T16" fmla="*/ 0 60000 65536"/>
                    <a:gd name="T17" fmla="*/ 0 60000 65536"/>
                    <a:gd name="T18" fmla="*/ 0 w 12"/>
                    <a:gd name="T19" fmla="*/ 0 h 17"/>
                    <a:gd name="T20" fmla="*/ 12 w 12"/>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2" h="17">
                      <a:moveTo>
                        <a:pt x="0" y="12"/>
                      </a:moveTo>
                      <a:lnTo>
                        <a:pt x="12" y="17"/>
                      </a:lnTo>
                      <a:lnTo>
                        <a:pt x="12" y="7"/>
                      </a:lnTo>
                      <a:lnTo>
                        <a:pt x="9" y="2"/>
                      </a:lnTo>
                      <a:lnTo>
                        <a:pt x="0" y="0"/>
                      </a:lnTo>
                      <a:lnTo>
                        <a:pt x="0" y="12"/>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3" name="Freeform 313"/>
                <p:cNvSpPr>
                  <a:spLocks/>
                </p:cNvSpPr>
                <p:nvPr/>
              </p:nvSpPr>
              <p:spPr bwMode="auto">
                <a:xfrm>
                  <a:off x="3686" y="2288"/>
                  <a:ext cx="12" cy="12"/>
                </a:xfrm>
                <a:custGeom>
                  <a:avLst/>
                  <a:gdLst>
                    <a:gd name="T0" fmla="*/ 0 w 12"/>
                    <a:gd name="T1" fmla="*/ 8 h 12"/>
                    <a:gd name="T2" fmla="*/ 1 w 12"/>
                    <a:gd name="T3" fmla="*/ 6 h 12"/>
                    <a:gd name="T4" fmla="*/ 7 w 12"/>
                    <a:gd name="T5" fmla="*/ 8 h 12"/>
                    <a:gd name="T6" fmla="*/ 11 w 12"/>
                    <a:gd name="T7" fmla="*/ 12 h 12"/>
                    <a:gd name="T8" fmla="*/ 12 w 12"/>
                    <a:gd name="T9" fmla="*/ 11 h 12"/>
                    <a:gd name="T10" fmla="*/ 10 w 12"/>
                    <a:gd name="T11" fmla="*/ 5 h 12"/>
                    <a:gd name="T12" fmla="*/ 0 w 12"/>
                    <a:gd name="T13" fmla="*/ 0 h 12"/>
                    <a:gd name="T14" fmla="*/ 0 w 12"/>
                    <a:gd name="T15" fmla="*/ 8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0" y="8"/>
                      </a:moveTo>
                      <a:lnTo>
                        <a:pt x="1" y="6"/>
                      </a:lnTo>
                      <a:lnTo>
                        <a:pt x="7" y="8"/>
                      </a:lnTo>
                      <a:lnTo>
                        <a:pt x="11" y="12"/>
                      </a:lnTo>
                      <a:lnTo>
                        <a:pt x="12" y="11"/>
                      </a:lnTo>
                      <a:lnTo>
                        <a:pt x="10" y="5"/>
                      </a:lnTo>
                      <a:lnTo>
                        <a:pt x="0" y="0"/>
                      </a:lnTo>
                      <a:lnTo>
                        <a:pt x="0" y="8"/>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4" name="Freeform 314"/>
                <p:cNvSpPr>
                  <a:spLocks/>
                </p:cNvSpPr>
                <p:nvPr/>
              </p:nvSpPr>
              <p:spPr bwMode="auto">
                <a:xfrm>
                  <a:off x="3696" y="2288"/>
                  <a:ext cx="12" cy="11"/>
                </a:xfrm>
                <a:custGeom>
                  <a:avLst/>
                  <a:gdLst>
                    <a:gd name="T0" fmla="*/ 12 w 12"/>
                    <a:gd name="T1" fmla="*/ 8 h 11"/>
                    <a:gd name="T2" fmla="*/ 2 w 12"/>
                    <a:gd name="T3" fmla="*/ 11 h 11"/>
                    <a:gd name="T4" fmla="*/ 0 w 12"/>
                    <a:gd name="T5" fmla="*/ 3 h 11"/>
                    <a:gd name="T6" fmla="*/ 8 w 12"/>
                    <a:gd name="T7" fmla="*/ 2 h 11"/>
                    <a:gd name="T8" fmla="*/ 11 w 12"/>
                    <a:gd name="T9" fmla="*/ 0 h 11"/>
                    <a:gd name="T10" fmla="*/ 12 w 12"/>
                    <a:gd name="T11" fmla="*/ 8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2" y="8"/>
                      </a:moveTo>
                      <a:lnTo>
                        <a:pt x="2" y="11"/>
                      </a:lnTo>
                      <a:lnTo>
                        <a:pt x="0" y="3"/>
                      </a:lnTo>
                      <a:lnTo>
                        <a:pt x="8" y="2"/>
                      </a:lnTo>
                      <a:lnTo>
                        <a:pt x="11" y="0"/>
                      </a:lnTo>
                      <a:lnTo>
                        <a:pt x="12" y="8"/>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5" name="Freeform 315"/>
                <p:cNvSpPr>
                  <a:spLocks/>
                </p:cNvSpPr>
                <p:nvPr/>
              </p:nvSpPr>
              <p:spPr bwMode="auto">
                <a:xfrm>
                  <a:off x="3680" y="2280"/>
                  <a:ext cx="12" cy="11"/>
                </a:xfrm>
                <a:custGeom>
                  <a:avLst/>
                  <a:gdLst>
                    <a:gd name="T0" fmla="*/ 0 w 12"/>
                    <a:gd name="T1" fmla="*/ 6 h 11"/>
                    <a:gd name="T2" fmla="*/ 12 w 12"/>
                    <a:gd name="T3" fmla="*/ 11 h 11"/>
                    <a:gd name="T4" fmla="*/ 8 w 12"/>
                    <a:gd name="T5" fmla="*/ 3 h 11"/>
                    <a:gd name="T6" fmla="*/ 0 w 12"/>
                    <a:gd name="T7" fmla="*/ 0 h 11"/>
                    <a:gd name="T8" fmla="*/ 0 w 12"/>
                    <a:gd name="T9" fmla="*/ 6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6"/>
                      </a:moveTo>
                      <a:lnTo>
                        <a:pt x="12" y="11"/>
                      </a:lnTo>
                      <a:lnTo>
                        <a:pt x="8" y="3"/>
                      </a:lnTo>
                      <a:lnTo>
                        <a:pt x="0" y="0"/>
                      </a:lnTo>
                      <a:lnTo>
                        <a:pt x="0" y="6"/>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6" name="Freeform 316"/>
                <p:cNvSpPr>
                  <a:spLocks/>
                </p:cNvSpPr>
                <p:nvPr/>
              </p:nvSpPr>
              <p:spPr bwMode="auto">
                <a:xfrm>
                  <a:off x="3683" y="2279"/>
                  <a:ext cx="22" cy="15"/>
                </a:xfrm>
                <a:custGeom>
                  <a:avLst/>
                  <a:gdLst>
                    <a:gd name="T0" fmla="*/ 22 w 22"/>
                    <a:gd name="T1" fmla="*/ 11 h 15"/>
                    <a:gd name="T2" fmla="*/ 13 w 22"/>
                    <a:gd name="T3" fmla="*/ 15 h 15"/>
                    <a:gd name="T4" fmla="*/ 0 w 22"/>
                    <a:gd name="T5" fmla="*/ 2 h 15"/>
                    <a:gd name="T6" fmla="*/ 12 w 22"/>
                    <a:gd name="T7" fmla="*/ 0 h 15"/>
                    <a:gd name="T8" fmla="*/ 22 w 22"/>
                    <a:gd name="T9" fmla="*/ 11 h 15"/>
                    <a:gd name="T10" fmla="*/ 0 60000 65536"/>
                    <a:gd name="T11" fmla="*/ 0 60000 65536"/>
                    <a:gd name="T12" fmla="*/ 0 60000 65536"/>
                    <a:gd name="T13" fmla="*/ 0 60000 65536"/>
                    <a:gd name="T14" fmla="*/ 0 60000 65536"/>
                    <a:gd name="T15" fmla="*/ 0 w 22"/>
                    <a:gd name="T16" fmla="*/ 0 h 15"/>
                    <a:gd name="T17" fmla="*/ 22 w 22"/>
                    <a:gd name="T18" fmla="*/ 15 h 15"/>
                  </a:gdLst>
                  <a:ahLst/>
                  <a:cxnLst>
                    <a:cxn ang="T10">
                      <a:pos x="T0" y="T1"/>
                    </a:cxn>
                    <a:cxn ang="T11">
                      <a:pos x="T2" y="T3"/>
                    </a:cxn>
                    <a:cxn ang="T12">
                      <a:pos x="T4" y="T5"/>
                    </a:cxn>
                    <a:cxn ang="T13">
                      <a:pos x="T6" y="T7"/>
                    </a:cxn>
                    <a:cxn ang="T14">
                      <a:pos x="T8" y="T9"/>
                    </a:cxn>
                  </a:cxnLst>
                  <a:rect l="T15" t="T16" r="T17" b="T18"/>
                  <a:pathLst>
                    <a:path w="22" h="15">
                      <a:moveTo>
                        <a:pt x="22" y="11"/>
                      </a:moveTo>
                      <a:lnTo>
                        <a:pt x="13" y="15"/>
                      </a:lnTo>
                      <a:lnTo>
                        <a:pt x="0" y="2"/>
                      </a:lnTo>
                      <a:lnTo>
                        <a:pt x="12" y="0"/>
                      </a:lnTo>
                      <a:lnTo>
                        <a:pt x="22" y="11"/>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7" name="Freeform 317"/>
                <p:cNvSpPr>
                  <a:spLocks/>
                </p:cNvSpPr>
                <p:nvPr/>
              </p:nvSpPr>
              <p:spPr bwMode="auto">
                <a:xfrm>
                  <a:off x="3685" y="2275"/>
                  <a:ext cx="13" cy="13"/>
                </a:xfrm>
                <a:custGeom>
                  <a:avLst/>
                  <a:gdLst>
                    <a:gd name="T0" fmla="*/ 13 w 13"/>
                    <a:gd name="T1" fmla="*/ 10 h 13"/>
                    <a:gd name="T2" fmla="*/ 2 w 13"/>
                    <a:gd name="T3" fmla="*/ 13 h 13"/>
                    <a:gd name="T4" fmla="*/ 0 w 13"/>
                    <a:gd name="T5" fmla="*/ 4 h 13"/>
                    <a:gd name="T6" fmla="*/ 10 w 13"/>
                    <a:gd name="T7" fmla="*/ 0 h 13"/>
                    <a:gd name="T8" fmla="*/ 13 w 13"/>
                    <a:gd name="T9" fmla="*/ 1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3" y="10"/>
                      </a:moveTo>
                      <a:lnTo>
                        <a:pt x="2" y="13"/>
                      </a:lnTo>
                      <a:lnTo>
                        <a:pt x="0" y="4"/>
                      </a:lnTo>
                      <a:lnTo>
                        <a:pt x="10" y="0"/>
                      </a:lnTo>
                      <a:lnTo>
                        <a:pt x="13"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8" name="Freeform 318"/>
                <p:cNvSpPr>
                  <a:spLocks/>
                </p:cNvSpPr>
                <p:nvPr/>
              </p:nvSpPr>
              <p:spPr bwMode="auto">
                <a:xfrm>
                  <a:off x="3680" y="2154"/>
                  <a:ext cx="24" cy="43"/>
                </a:xfrm>
                <a:custGeom>
                  <a:avLst/>
                  <a:gdLst>
                    <a:gd name="T0" fmla="*/ 24 w 24"/>
                    <a:gd name="T1" fmla="*/ 0 h 43"/>
                    <a:gd name="T2" fmla="*/ 0 w 24"/>
                    <a:gd name="T3" fmla="*/ 13 h 43"/>
                    <a:gd name="T4" fmla="*/ 0 w 24"/>
                    <a:gd name="T5" fmla="*/ 43 h 43"/>
                    <a:gd name="T6" fmla="*/ 24 w 24"/>
                    <a:gd name="T7" fmla="*/ 31 h 43"/>
                    <a:gd name="T8" fmla="*/ 24 w 24"/>
                    <a:gd name="T9" fmla="*/ 0 h 43"/>
                    <a:gd name="T10" fmla="*/ 0 60000 65536"/>
                    <a:gd name="T11" fmla="*/ 0 60000 65536"/>
                    <a:gd name="T12" fmla="*/ 0 60000 65536"/>
                    <a:gd name="T13" fmla="*/ 0 60000 65536"/>
                    <a:gd name="T14" fmla="*/ 0 60000 65536"/>
                    <a:gd name="T15" fmla="*/ 0 w 24"/>
                    <a:gd name="T16" fmla="*/ 0 h 43"/>
                    <a:gd name="T17" fmla="*/ 24 w 24"/>
                    <a:gd name="T18" fmla="*/ 43 h 43"/>
                  </a:gdLst>
                  <a:ahLst/>
                  <a:cxnLst>
                    <a:cxn ang="T10">
                      <a:pos x="T0" y="T1"/>
                    </a:cxn>
                    <a:cxn ang="T11">
                      <a:pos x="T2" y="T3"/>
                    </a:cxn>
                    <a:cxn ang="T12">
                      <a:pos x="T4" y="T5"/>
                    </a:cxn>
                    <a:cxn ang="T13">
                      <a:pos x="T6" y="T7"/>
                    </a:cxn>
                    <a:cxn ang="T14">
                      <a:pos x="T8" y="T9"/>
                    </a:cxn>
                  </a:cxnLst>
                  <a:rect l="T15" t="T16" r="T17" b="T18"/>
                  <a:pathLst>
                    <a:path w="24" h="43">
                      <a:moveTo>
                        <a:pt x="24" y="0"/>
                      </a:moveTo>
                      <a:lnTo>
                        <a:pt x="0" y="13"/>
                      </a:lnTo>
                      <a:lnTo>
                        <a:pt x="0" y="43"/>
                      </a:lnTo>
                      <a:lnTo>
                        <a:pt x="24" y="31"/>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9" name="Freeform 319"/>
                <p:cNvSpPr>
                  <a:spLocks/>
                </p:cNvSpPr>
                <p:nvPr/>
              </p:nvSpPr>
              <p:spPr bwMode="auto">
                <a:xfrm>
                  <a:off x="3585" y="2089"/>
                  <a:ext cx="126" cy="105"/>
                </a:xfrm>
                <a:custGeom>
                  <a:avLst/>
                  <a:gdLst>
                    <a:gd name="T0" fmla="*/ 126 w 126"/>
                    <a:gd name="T1" fmla="*/ 38 h 105"/>
                    <a:gd name="T2" fmla="*/ 126 w 126"/>
                    <a:gd name="T3" fmla="*/ 0 h 105"/>
                    <a:gd name="T4" fmla="*/ 0 w 126"/>
                    <a:gd name="T5" fmla="*/ 65 h 105"/>
                    <a:gd name="T6" fmla="*/ 0 w 126"/>
                    <a:gd name="T7" fmla="*/ 105 h 105"/>
                    <a:gd name="T8" fmla="*/ 126 w 126"/>
                    <a:gd name="T9" fmla="*/ 38 h 105"/>
                    <a:gd name="T10" fmla="*/ 0 60000 65536"/>
                    <a:gd name="T11" fmla="*/ 0 60000 65536"/>
                    <a:gd name="T12" fmla="*/ 0 60000 65536"/>
                    <a:gd name="T13" fmla="*/ 0 60000 65536"/>
                    <a:gd name="T14" fmla="*/ 0 60000 65536"/>
                    <a:gd name="T15" fmla="*/ 0 w 126"/>
                    <a:gd name="T16" fmla="*/ 0 h 105"/>
                    <a:gd name="T17" fmla="*/ 126 w 126"/>
                    <a:gd name="T18" fmla="*/ 105 h 105"/>
                  </a:gdLst>
                  <a:ahLst/>
                  <a:cxnLst>
                    <a:cxn ang="T10">
                      <a:pos x="T0" y="T1"/>
                    </a:cxn>
                    <a:cxn ang="T11">
                      <a:pos x="T2" y="T3"/>
                    </a:cxn>
                    <a:cxn ang="T12">
                      <a:pos x="T4" y="T5"/>
                    </a:cxn>
                    <a:cxn ang="T13">
                      <a:pos x="T6" y="T7"/>
                    </a:cxn>
                    <a:cxn ang="T14">
                      <a:pos x="T8" y="T9"/>
                    </a:cxn>
                  </a:cxnLst>
                  <a:rect l="T15" t="T16" r="T17" b="T18"/>
                  <a:pathLst>
                    <a:path w="126" h="105">
                      <a:moveTo>
                        <a:pt x="126" y="38"/>
                      </a:moveTo>
                      <a:lnTo>
                        <a:pt x="126" y="0"/>
                      </a:lnTo>
                      <a:lnTo>
                        <a:pt x="0" y="65"/>
                      </a:lnTo>
                      <a:lnTo>
                        <a:pt x="0" y="105"/>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0" name="Freeform 320"/>
                <p:cNvSpPr>
                  <a:spLocks/>
                </p:cNvSpPr>
                <p:nvPr/>
              </p:nvSpPr>
              <p:spPr bwMode="auto">
                <a:xfrm>
                  <a:off x="3459" y="2023"/>
                  <a:ext cx="126" cy="106"/>
                </a:xfrm>
                <a:custGeom>
                  <a:avLst/>
                  <a:gdLst>
                    <a:gd name="T0" fmla="*/ 126 w 126"/>
                    <a:gd name="T1" fmla="*/ 38 h 106"/>
                    <a:gd name="T2" fmla="*/ 126 w 126"/>
                    <a:gd name="T3" fmla="*/ 0 h 106"/>
                    <a:gd name="T4" fmla="*/ 0 w 126"/>
                    <a:gd name="T5" fmla="*/ 66 h 106"/>
                    <a:gd name="T6" fmla="*/ 0 w 126"/>
                    <a:gd name="T7" fmla="*/ 106 h 106"/>
                    <a:gd name="T8" fmla="*/ 126 w 126"/>
                    <a:gd name="T9" fmla="*/ 38 h 106"/>
                    <a:gd name="T10" fmla="*/ 0 60000 65536"/>
                    <a:gd name="T11" fmla="*/ 0 60000 65536"/>
                    <a:gd name="T12" fmla="*/ 0 60000 65536"/>
                    <a:gd name="T13" fmla="*/ 0 60000 65536"/>
                    <a:gd name="T14" fmla="*/ 0 60000 65536"/>
                    <a:gd name="T15" fmla="*/ 0 w 126"/>
                    <a:gd name="T16" fmla="*/ 0 h 106"/>
                    <a:gd name="T17" fmla="*/ 126 w 126"/>
                    <a:gd name="T18" fmla="*/ 106 h 106"/>
                  </a:gdLst>
                  <a:ahLst/>
                  <a:cxnLst>
                    <a:cxn ang="T10">
                      <a:pos x="T0" y="T1"/>
                    </a:cxn>
                    <a:cxn ang="T11">
                      <a:pos x="T2" y="T3"/>
                    </a:cxn>
                    <a:cxn ang="T12">
                      <a:pos x="T4" y="T5"/>
                    </a:cxn>
                    <a:cxn ang="T13">
                      <a:pos x="T6" y="T7"/>
                    </a:cxn>
                    <a:cxn ang="T14">
                      <a:pos x="T8" y="T9"/>
                    </a:cxn>
                  </a:cxnLst>
                  <a:rect l="T15" t="T16" r="T17" b="T18"/>
                  <a:pathLst>
                    <a:path w="126" h="106">
                      <a:moveTo>
                        <a:pt x="126" y="38"/>
                      </a:moveTo>
                      <a:lnTo>
                        <a:pt x="126" y="0"/>
                      </a:lnTo>
                      <a:lnTo>
                        <a:pt x="0" y="66"/>
                      </a:lnTo>
                      <a:lnTo>
                        <a:pt x="0" y="106"/>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32" name="Group 321"/>
              <p:cNvGrpSpPr>
                <a:grpSpLocks/>
              </p:cNvGrpSpPr>
              <p:nvPr/>
            </p:nvGrpSpPr>
            <p:grpSpPr bwMode="auto">
              <a:xfrm>
                <a:off x="4883191" y="2567034"/>
                <a:ext cx="485779" cy="600083"/>
                <a:chOff x="3076" y="2080"/>
                <a:chExt cx="306" cy="378"/>
              </a:xfrm>
            </p:grpSpPr>
            <p:sp>
              <p:nvSpPr>
                <p:cNvPr id="1103" name="Freeform 322"/>
                <p:cNvSpPr>
                  <a:spLocks/>
                </p:cNvSpPr>
                <p:nvPr/>
              </p:nvSpPr>
              <p:spPr bwMode="auto">
                <a:xfrm>
                  <a:off x="3244" y="2080"/>
                  <a:ext cx="47" cy="193"/>
                </a:xfrm>
                <a:custGeom>
                  <a:avLst/>
                  <a:gdLst>
                    <a:gd name="T0" fmla="*/ 0 w 47"/>
                    <a:gd name="T1" fmla="*/ 183 h 193"/>
                    <a:gd name="T2" fmla="*/ 12 w 47"/>
                    <a:gd name="T3" fmla="*/ 1 h 193"/>
                    <a:gd name="T4" fmla="*/ 22 w 47"/>
                    <a:gd name="T5" fmla="*/ 0 h 193"/>
                    <a:gd name="T6" fmla="*/ 31 w 47"/>
                    <a:gd name="T7" fmla="*/ 1 h 193"/>
                    <a:gd name="T8" fmla="*/ 47 w 47"/>
                    <a:gd name="T9" fmla="*/ 183 h 193"/>
                    <a:gd name="T10" fmla="*/ 45 w 47"/>
                    <a:gd name="T11" fmla="*/ 185 h 193"/>
                    <a:gd name="T12" fmla="*/ 43 w 47"/>
                    <a:gd name="T13" fmla="*/ 187 h 193"/>
                    <a:gd name="T14" fmla="*/ 40 w 47"/>
                    <a:gd name="T15" fmla="*/ 188 h 193"/>
                    <a:gd name="T16" fmla="*/ 36 w 47"/>
                    <a:gd name="T17" fmla="*/ 190 h 193"/>
                    <a:gd name="T18" fmla="*/ 32 w 47"/>
                    <a:gd name="T19" fmla="*/ 192 h 193"/>
                    <a:gd name="T20" fmla="*/ 27 w 47"/>
                    <a:gd name="T21" fmla="*/ 193 h 193"/>
                    <a:gd name="T22" fmla="*/ 25 w 47"/>
                    <a:gd name="T23" fmla="*/ 193 h 193"/>
                    <a:gd name="T24" fmla="*/ 22 w 47"/>
                    <a:gd name="T25" fmla="*/ 193 h 193"/>
                    <a:gd name="T26" fmla="*/ 19 w 47"/>
                    <a:gd name="T27" fmla="*/ 193 h 193"/>
                    <a:gd name="T28" fmla="*/ 15 w 47"/>
                    <a:gd name="T29" fmla="*/ 193 h 193"/>
                    <a:gd name="T30" fmla="*/ 13 w 47"/>
                    <a:gd name="T31" fmla="*/ 192 h 193"/>
                    <a:gd name="T32" fmla="*/ 11 w 47"/>
                    <a:gd name="T33" fmla="*/ 192 h 193"/>
                    <a:gd name="T34" fmla="*/ 9 w 47"/>
                    <a:gd name="T35" fmla="*/ 192 h 193"/>
                    <a:gd name="T36" fmla="*/ 6 w 47"/>
                    <a:gd name="T37" fmla="*/ 190 h 193"/>
                    <a:gd name="T38" fmla="*/ 4 w 47"/>
                    <a:gd name="T39" fmla="*/ 188 h 193"/>
                    <a:gd name="T40" fmla="*/ 2 w 47"/>
                    <a:gd name="T41" fmla="*/ 187 h 193"/>
                    <a:gd name="T42" fmla="*/ 1 w 47"/>
                    <a:gd name="T43" fmla="*/ 185 h 193"/>
                    <a:gd name="T44" fmla="*/ 0 w 47"/>
                    <a:gd name="T45" fmla="*/ 184 h 193"/>
                    <a:gd name="T46" fmla="*/ 0 w 47"/>
                    <a:gd name="T47" fmla="*/ 183 h 1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3"/>
                    <a:gd name="T74" fmla="*/ 47 w 47"/>
                    <a:gd name="T75" fmla="*/ 193 h 1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3">
                      <a:moveTo>
                        <a:pt x="0" y="183"/>
                      </a:moveTo>
                      <a:lnTo>
                        <a:pt x="12" y="1"/>
                      </a:lnTo>
                      <a:lnTo>
                        <a:pt x="22" y="0"/>
                      </a:lnTo>
                      <a:lnTo>
                        <a:pt x="31" y="1"/>
                      </a:lnTo>
                      <a:lnTo>
                        <a:pt x="47" y="183"/>
                      </a:lnTo>
                      <a:lnTo>
                        <a:pt x="45" y="185"/>
                      </a:lnTo>
                      <a:lnTo>
                        <a:pt x="43" y="187"/>
                      </a:lnTo>
                      <a:lnTo>
                        <a:pt x="40" y="188"/>
                      </a:lnTo>
                      <a:lnTo>
                        <a:pt x="36" y="190"/>
                      </a:lnTo>
                      <a:lnTo>
                        <a:pt x="32" y="192"/>
                      </a:lnTo>
                      <a:lnTo>
                        <a:pt x="27" y="193"/>
                      </a:lnTo>
                      <a:lnTo>
                        <a:pt x="25" y="193"/>
                      </a:lnTo>
                      <a:lnTo>
                        <a:pt x="22" y="193"/>
                      </a:lnTo>
                      <a:lnTo>
                        <a:pt x="19" y="193"/>
                      </a:lnTo>
                      <a:lnTo>
                        <a:pt x="15" y="193"/>
                      </a:lnTo>
                      <a:lnTo>
                        <a:pt x="13" y="192"/>
                      </a:lnTo>
                      <a:lnTo>
                        <a:pt x="11" y="192"/>
                      </a:lnTo>
                      <a:lnTo>
                        <a:pt x="9" y="192"/>
                      </a:lnTo>
                      <a:lnTo>
                        <a:pt x="6" y="190"/>
                      </a:lnTo>
                      <a:lnTo>
                        <a:pt x="4" y="188"/>
                      </a:lnTo>
                      <a:lnTo>
                        <a:pt x="2" y="187"/>
                      </a:lnTo>
                      <a:lnTo>
                        <a:pt x="1" y="185"/>
                      </a:lnTo>
                      <a:lnTo>
                        <a:pt x="0"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4" name="Freeform 323"/>
                <p:cNvSpPr>
                  <a:spLocks/>
                </p:cNvSpPr>
                <p:nvPr/>
              </p:nvSpPr>
              <p:spPr bwMode="auto">
                <a:xfrm>
                  <a:off x="3289" y="2104"/>
                  <a:ext cx="47" cy="192"/>
                </a:xfrm>
                <a:custGeom>
                  <a:avLst/>
                  <a:gdLst>
                    <a:gd name="T0" fmla="*/ 0 w 47"/>
                    <a:gd name="T1" fmla="*/ 182 h 192"/>
                    <a:gd name="T2" fmla="*/ 11 w 47"/>
                    <a:gd name="T3" fmla="*/ 1 h 192"/>
                    <a:gd name="T4" fmla="*/ 21 w 47"/>
                    <a:gd name="T5" fmla="*/ 0 h 192"/>
                    <a:gd name="T6" fmla="*/ 30 w 47"/>
                    <a:gd name="T7" fmla="*/ 1 h 192"/>
                    <a:gd name="T8" fmla="*/ 47 w 47"/>
                    <a:gd name="T9" fmla="*/ 182 h 192"/>
                    <a:gd name="T10" fmla="*/ 45 w 47"/>
                    <a:gd name="T11" fmla="*/ 185 h 192"/>
                    <a:gd name="T12" fmla="*/ 43 w 47"/>
                    <a:gd name="T13" fmla="*/ 186 h 192"/>
                    <a:gd name="T14" fmla="*/ 40 w 47"/>
                    <a:gd name="T15" fmla="*/ 187 h 192"/>
                    <a:gd name="T16" fmla="*/ 37 w 47"/>
                    <a:gd name="T17" fmla="*/ 190 h 192"/>
                    <a:gd name="T18" fmla="*/ 32 w 47"/>
                    <a:gd name="T19" fmla="*/ 191 h 192"/>
                    <a:gd name="T20" fmla="*/ 27 w 47"/>
                    <a:gd name="T21" fmla="*/ 192 h 192"/>
                    <a:gd name="T22" fmla="*/ 25 w 47"/>
                    <a:gd name="T23" fmla="*/ 192 h 192"/>
                    <a:gd name="T24" fmla="*/ 22 w 47"/>
                    <a:gd name="T25" fmla="*/ 192 h 192"/>
                    <a:gd name="T26" fmla="*/ 19 w 47"/>
                    <a:gd name="T27" fmla="*/ 192 h 192"/>
                    <a:gd name="T28" fmla="*/ 16 w 47"/>
                    <a:gd name="T29" fmla="*/ 192 h 192"/>
                    <a:gd name="T30" fmla="*/ 13 w 47"/>
                    <a:gd name="T31" fmla="*/ 192 h 192"/>
                    <a:gd name="T32" fmla="*/ 11 w 47"/>
                    <a:gd name="T33" fmla="*/ 191 h 192"/>
                    <a:gd name="T34" fmla="*/ 9 w 47"/>
                    <a:gd name="T35" fmla="*/ 190 h 192"/>
                    <a:gd name="T36" fmla="*/ 6 w 47"/>
                    <a:gd name="T37" fmla="*/ 190 h 192"/>
                    <a:gd name="T38" fmla="*/ 5 w 47"/>
                    <a:gd name="T39" fmla="*/ 187 h 192"/>
                    <a:gd name="T40" fmla="*/ 2 w 47"/>
                    <a:gd name="T41" fmla="*/ 186 h 192"/>
                    <a:gd name="T42" fmla="*/ 1 w 47"/>
                    <a:gd name="T43" fmla="*/ 185 h 192"/>
                    <a:gd name="T44" fmla="*/ 0 w 47"/>
                    <a:gd name="T45" fmla="*/ 184 h 192"/>
                    <a:gd name="T46" fmla="*/ 0 w 47"/>
                    <a:gd name="T47" fmla="*/ 182 h 1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7"/>
                    <a:gd name="T73" fmla="*/ 0 h 192"/>
                    <a:gd name="T74" fmla="*/ 47 w 47"/>
                    <a:gd name="T75" fmla="*/ 192 h 19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7" h="192">
                      <a:moveTo>
                        <a:pt x="0" y="182"/>
                      </a:moveTo>
                      <a:lnTo>
                        <a:pt x="11" y="1"/>
                      </a:lnTo>
                      <a:lnTo>
                        <a:pt x="21" y="0"/>
                      </a:lnTo>
                      <a:lnTo>
                        <a:pt x="30" y="1"/>
                      </a:lnTo>
                      <a:lnTo>
                        <a:pt x="47" y="182"/>
                      </a:lnTo>
                      <a:lnTo>
                        <a:pt x="45" y="185"/>
                      </a:lnTo>
                      <a:lnTo>
                        <a:pt x="43" y="186"/>
                      </a:lnTo>
                      <a:lnTo>
                        <a:pt x="40" y="187"/>
                      </a:lnTo>
                      <a:lnTo>
                        <a:pt x="37" y="190"/>
                      </a:lnTo>
                      <a:lnTo>
                        <a:pt x="32" y="191"/>
                      </a:lnTo>
                      <a:lnTo>
                        <a:pt x="27" y="192"/>
                      </a:lnTo>
                      <a:lnTo>
                        <a:pt x="25" y="192"/>
                      </a:lnTo>
                      <a:lnTo>
                        <a:pt x="22" y="192"/>
                      </a:lnTo>
                      <a:lnTo>
                        <a:pt x="19" y="192"/>
                      </a:lnTo>
                      <a:lnTo>
                        <a:pt x="16" y="192"/>
                      </a:lnTo>
                      <a:lnTo>
                        <a:pt x="13" y="192"/>
                      </a:lnTo>
                      <a:lnTo>
                        <a:pt x="11" y="191"/>
                      </a:lnTo>
                      <a:lnTo>
                        <a:pt x="9" y="190"/>
                      </a:lnTo>
                      <a:lnTo>
                        <a:pt x="6" y="190"/>
                      </a:lnTo>
                      <a:lnTo>
                        <a:pt x="5" y="187"/>
                      </a:lnTo>
                      <a:lnTo>
                        <a:pt x="2" y="186"/>
                      </a:lnTo>
                      <a:lnTo>
                        <a:pt x="1" y="185"/>
                      </a:lnTo>
                      <a:lnTo>
                        <a:pt x="0" y="184"/>
                      </a:lnTo>
                      <a:lnTo>
                        <a:pt x="0" y="182"/>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5" name="Freeform 324"/>
                <p:cNvSpPr>
                  <a:spLocks/>
                </p:cNvSpPr>
                <p:nvPr/>
              </p:nvSpPr>
              <p:spPr bwMode="auto">
                <a:xfrm>
                  <a:off x="3265" y="2080"/>
                  <a:ext cx="25" cy="193"/>
                </a:xfrm>
                <a:custGeom>
                  <a:avLst/>
                  <a:gdLst>
                    <a:gd name="T0" fmla="*/ 5 w 25"/>
                    <a:gd name="T1" fmla="*/ 193 h 193"/>
                    <a:gd name="T2" fmla="*/ 8 w 25"/>
                    <a:gd name="T3" fmla="*/ 193 h 193"/>
                    <a:gd name="T4" fmla="*/ 10 w 25"/>
                    <a:gd name="T5" fmla="*/ 193 h 193"/>
                    <a:gd name="T6" fmla="*/ 13 w 25"/>
                    <a:gd name="T7" fmla="*/ 192 h 193"/>
                    <a:gd name="T8" fmla="*/ 15 w 25"/>
                    <a:gd name="T9" fmla="*/ 192 h 193"/>
                    <a:gd name="T10" fmla="*/ 18 w 25"/>
                    <a:gd name="T11" fmla="*/ 190 h 193"/>
                    <a:gd name="T12" fmla="*/ 20 w 25"/>
                    <a:gd name="T13" fmla="*/ 189 h 193"/>
                    <a:gd name="T14" fmla="*/ 21 w 25"/>
                    <a:gd name="T15" fmla="*/ 188 h 193"/>
                    <a:gd name="T16" fmla="*/ 23 w 25"/>
                    <a:gd name="T17" fmla="*/ 187 h 193"/>
                    <a:gd name="T18" fmla="*/ 24 w 25"/>
                    <a:gd name="T19" fmla="*/ 185 h 193"/>
                    <a:gd name="T20" fmla="*/ 25 w 25"/>
                    <a:gd name="T21" fmla="*/ 183 h 193"/>
                    <a:gd name="T22" fmla="*/ 9 w 25"/>
                    <a:gd name="T23" fmla="*/ 1 h 193"/>
                    <a:gd name="T24" fmla="*/ 0 w 25"/>
                    <a:gd name="T25" fmla="*/ 0 h 193"/>
                    <a:gd name="T26" fmla="*/ 0 w 25"/>
                    <a:gd name="T27" fmla="*/ 193 h 193"/>
                    <a:gd name="T28" fmla="*/ 5 w 25"/>
                    <a:gd name="T29" fmla="*/ 193 h 1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93"/>
                    <a:gd name="T47" fmla="*/ 25 w 25"/>
                    <a:gd name="T48" fmla="*/ 193 h 1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93">
                      <a:moveTo>
                        <a:pt x="5" y="193"/>
                      </a:moveTo>
                      <a:lnTo>
                        <a:pt x="8" y="193"/>
                      </a:lnTo>
                      <a:lnTo>
                        <a:pt x="10" y="193"/>
                      </a:lnTo>
                      <a:lnTo>
                        <a:pt x="13" y="192"/>
                      </a:lnTo>
                      <a:lnTo>
                        <a:pt x="15" y="192"/>
                      </a:lnTo>
                      <a:lnTo>
                        <a:pt x="18" y="190"/>
                      </a:lnTo>
                      <a:lnTo>
                        <a:pt x="20" y="189"/>
                      </a:lnTo>
                      <a:lnTo>
                        <a:pt x="21" y="188"/>
                      </a:lnTo>
                      <a:lnTo>
                        <a:pt x="23" y="187"/>
                      </a:lnTo>
                      <a:lnTo>
                        <a:pt x="24" y="185"/>
                      </a:lnTo>
                      <a:lnTo>
                        <a:pt x="25" y="183"/>
                      </a:lnTo>
                      <a:lnTo>
                        <a:pt x="9" y="1"/>
                      </a:lnTo>
                      <a:lnTo>
                        <a:pt x="0" y="0"/>
                      </a:lnTo>
                      <a:lnTo>
                        <a:pt x="0" y="193"/>
                      </a:lnTo>
                      <a:lnTo>
                        <a:pt x="5" y="193"/>
                      </a:lnTo>
                      <a:close/>
                    </a:path>
                  </a:pathLst>
                </a:custGeom>
                <a:solidFill>
                  <a:srgbClr val="9966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6" name="Freeform 325"/>
                <p:cNvSpPr>
                  <a:spLocks/>
                </p:cNvSpPr>
                <p:nvPr/>
              </p:nvSpPr>
              <p:spPr bwMode="auto">
                <a:xfrm>
                  <a:off x="3244" y="2286"/>
                  <a:ext cx="138" cy="136"/>
                </a:xfrm>
                <a:custGeom>
                  <a:avLst/>
                  <a:gdLst>
                    <a:gd name="T0" fmla="*/ 138 w 138"/>
                    <a:gd name="T1" fmla="*/ 0 h 136"/>
                    <a:gd name="T2" fmla="*/ 0 w 138"/>
                    <a:gd name="T3" fmla="*/ 73 h 136"/>
                    <a:gd name="T4" fmla="*/ 0 w 138"/>
                    <a:gd name="T5" fmla="*/ 136 h 136"/>
                    <a:gd name="T6" fmla="*/ 138 w 138"/>
                    <a:gd name="T7" fmla="*/ 63 h 136"/>
                    <a:gd name="T8" fmla="*/ 138 w 138"/>
                    <a:gd name="T9" fmla="*/ 0 h 136"/>
                    <a:gd name="T10" fmla="*/ 0 60000 65536"/>
                    <a:gd name="T11" fmla="*/ 0 60000 65536"/>
                    <a:gd name="T12" fmla="*/ 0 60000 65536"/>
                    <a:gd name="T13" fmla="*/ 0 60000 65536"/>
                    <a:gd name="T14" fmla="*/ 0 60000 65536"/>
                    <a:gd name="T15" fmla="*/ 0 w 138"/>
                    <a:gd name="T16" fmla="*/ 0 h 136"/>
                    <a:gd name="T17" fmla="*/ 138 w 138"/>
                    <a:gd name="T18" fmla="*/ 136 h 136"/>
                  </a:gdLst>
                  <a:ahLst/>
                  <a:cxnLst>
                    <a:cxn ang="T10">
                      <a:pos x="T0" y="T1"/>
                    </a:cxn>
                    <a:cxn ang="T11">
                      <a:pos x="T2" y="T3"/>
                    </a:cxn>
                    <a:cxn ang="T12">
                      <a:pos x="T4" y="T5"/>
                    </a:cxn>
                    <a:cxn ang="T13">
                      <a:pos x="T6" y="T7"/>
                    </a:cxn>
                    <a:cxn ang="T14">
                      <a:pos x="T8" y="T9"/>
                    </a:cxn>
                  </a:cxnLst>
                  <a:rect l="T15" t="T16" r="T17" b="T18"/>
                  <a:pathLst>
                    <a:path w="138" h="136">
                      <a:moveTo>
                        <a:pt x="138" y="0"/>
                      </a:moveTo>
                      <a:lnTo>
                        <a:pt x="0" y="73"/>
                      </a:lnTo>
                      <a:lnTo>
                        <a:pt x="0" y="136"/>
                      </a:lnTo>
                      <a:lnTo>
                        <a:pt x="138" y="63"/>
                      </a:lnTo>
                      <a:lnTo>
                        <a:pt x="138" y="0"/>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7" name="Freeform 326"/>
                <p:cNvSpPr>
                  <a:spLocks/>
                </p:cNvSpPr>
                <p:nvPr/>
              </p:nvSpPr>
              <p:spPr bwMode="auto">
                <a:xfrm>
                  <a:off x="3076" y="2270"/>
                  <a:ext cx="167" cy="152"/>
                </a:xfrm>
                <a:custGeom>
                  <a:avLst/>
                  <a:gdLst>
                    <a:gd name="T0" fmla="*/ 0 w 167"/>
                    <a:gd name="T1" fmla="*/ 0 h 152"/>
                    <a:gd name="T2" fmla="*/ 167 w 167"/>
                    <a:gd name="T3" fmla="*/ 89 h 152"/>
                    <a:gd name="T4" fmla="*/ 167 w 167"/>
                    <a:gd name="T5" fmla="*/ 152 h 152"/>
                    <a:gd name="T6" fmla="*/ 0 w 167"/>
                    <a:gd name="T7" fmla="*/ 63 h 152"/>
                    <a:gd name="T8" fmla="*/ 0 w 167"/>
                    <a:gd name="T9" fmla="*/ 0 h 152"/>
                    <a:gd name="T10" fmla="*/ 0 60000 65536"/>
                    <a:gd name="T11" fmla="*/ 0 60000 65536"/>
                    <a:gd name="T12" fmla="*/ 0 60000 65536"/>
                    <a:gd name="T13" fmla="*/ 0 60000 65536"/>
                    <a:gd name="T14" fmla="*/ 0 60000 65536"/>
                    <a:gd name="T15" fmla="*/ 0 w 167"/>
                    <a:gd name="T16" fmla="*/ 0 h 152"/>
                    <a:gd name="T17" fmla="*/ 167 w 167"/>
                    <a:gd name="T18" fmla="*/ 152 h 152"/>
                  </a:gdLst>
                  <a:ahLst/>
                  <a:cxnLst>
                    <a:cxn ang="T10">
                      <a:pos x="T0" y="T1"/>
                    </a:cxn>
                    <a:cxn ang="T11">
                      <a:pos x="T2" y="T3"/>
                    </a:cxn>
                    <a:cxn ang="T12">
                      <a:pos x="T4" y="T5"/>
                    </a:cxn>
                    <a:cxn ang="T13">
                      <a:pos x="T6" y="T7"/>
                    </a:cxn>
                    <a:cxn ang="T14">
                      <a:pos x="T8" y="T9"/>
                    </a:cxn>
                  </a:cxnLst>
                  <a:rect l="T15" t="T16" r="T17" b="T18"/>
                  <a:pathLst>
                    <a:path w="167" h="152">
                      <a:moveTo>
                        <a:pt x="0" y="0"/>
                      </a:moveTo>
                      <a:lnTo>
                        <a:pt x="167" y="89"/>
                      </a:lnTo>
                      <a:lnTo>
                        <a:pt x="167" y="152"/>
                      </a:lnTo>
                      <a:lnTo>
                        <a:pt x="0" y="63"/>
                      </a:lnTo>
                      <a:lnTo>
                        <a:pt x="0" y="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8" name="Freeform 327"/>
                <p:cNvSpPr>
                  <a:spLocks/>
                </p:cNvSpPr>
                <p:nvPr/>
              </p:nvSpPr>
              <p:spPr bwMode="auto">
                <a:xfrm>
                  <a:off x="3076" y="2197"/>
                  <a:ext cx="306" cy="161"/>
                </a:xfrm>
                <a:custGeom>
                  <a:avLst/>
                  <a:gdLst>
                    <a:gd name="T0" fmla="*/ 306 w 306"/>
                    <a:gd name="T1" fmla="*/ 88 h 161"/>
                    <a:gd name="T2" fmla="*/ 168 w 306"/>
                    <a:gd name="T3" fmla="*/ 161 h 161"/>
                    <a:gd name="T4" fmla="*/ 0 w 306"/>
                    <a:gd name="T5" fmla="*/ 72 h 161"/>
                    <a:gd name="T6" fmla="*/ 138 w 306"/>
                    <a:gd name="T7" fmla="*/ 0 h 161"/>
                    <a:gd name="T8" fmla="*/ 306 w 306"/>
                    <a:gd name="T9" fmla="*/ 88 h 161"/>
                    <a:gd name="T10" fmla="*/ 0 60000 65536"/>
                    <a:gd name="T11" fmla="*/ 0 60000 65536"/>
                    <a:gd name="T12" fmla="*/ 0 60000 65536"/>
                    <a:gd name="T13" fmla="*/ 0 60000 65536"/>
                    <a:gd name="T14" fmla="*/ 0 60000 65536"/>
                    <a:gd name="T15" fmla="*/ 0 w 306"/>
                    <a:gd name="T16" fmla="*/ 0 h 161"/>
                    <a:gd name="T17" fmla="*/ 306 w 306"/>
                    <a:gd name="T18" fmla="*/ 161 h 161"/>
                  </a:gdLst>
                  <a:ahLst/>
                  <a:cxnLst>
                    <a:cxn ang="T10">
                      <a:pos x="T0" y="T1"/>
                    </a:cxn>
                    <a:cxn ang="T11">
                      <a:pos x="T2" y="T3"/>
                    </a:cxn>
                    <a:cxn ang="T12">
                      <a:pos x="T4" y="T5"/>
                    </a:cxn>
                    <a:cxn ang="T13">
                      <a:pos x="T6" y="T7"/>
                    </a:cxn>
                    <a:cxn ang="T14">
                      <a:pos x="T8" y="T9"/>
                    </a:cxn>
                  </a:cxnLst>
                  <a:rect l="T15" t="T16" r="T17" b="T18"/>
                  <a:pathLst>
                    <a:path w="306" h="161">
                      <a:moveTo>
                        <a:pt x="306" y="88"/>
                      </a:moveTo>
                      <a:lnTo>
                        <a:pt x="168" y="161"/>
                      </a:lnTo>
                      <a:lnTo>
                        <a:pt x="0" y="72"/>
                      </a:lnTo>
                      <a:lnTo>
                        <a:pt x="138" y="0"/>
                      </a:lnTo>
                      <a:lnTo>
                        <a:pt x="306" y="88"/>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9" name="Freeform 328"/>
                <p:cNvSpPr>
                  <a:spLocks/>
                </p:cNvSpPr>
                <p:nvPr/>
              </p:nvSpPr>
              <p:spPr bwMode="auto">
                <a:xfrm>
                  <a:off x="3138" y="2279"/>
                  <a:ext cx="44" cy="47"/>
                </a:xfrm>
                <a:custGeom>
                  <a:avLst/>
                  <a:gdLst>
                    <a:gd name="T0" fmla="*/ 44 w 44"/>
                    <a:gd name="T1" fmla="*/ 0 h 47"/>
                    <a:gd name="T2" fmla="*/ 44 w 44"/>
                    <a:gd name="T3" fmla="*/ 47 h 47"/>
                    <a:gd name="T4" fmla="*/ 0 w 44"/>
                    <a:gd name="T5" fmla="*/ 25 h 47"/>
                    <a:gd name="T6" fmla="*/ 44 w 44"/>
                    <a:gd name="T7" fmla="*/ 0 h 47"/>
                    <a:gd name="T8" fmla="*/ 0 60000 65536"/>
                    <a:gd name="T9" fmla="*/ 0 60000 65536"/>
                    <a:gd name="T10" fmla="*/ 0 60000 65536"/>
                    <a:gd name="T11" fmla="*/ 0 60000 65536"/>
                    <a:gd name="T12" fmla="*/ 0 w 44"/>
                    <a:gd name="T13" fmla="*/ 0 h 47"/>
                    <a:gd name="T14" fmla="*/ 44 w 44"/>
                    <a:gd name="T15" fmla="*/ 47 h 47"/>
                  </a:gdLst>
                  <a:ahLst/>
                  <a:cxnLst>
                    <a:cxn ang="T8">
                      <a:pos x="T0" y="T1"/>
                    </a:cxn>
                    <a:cxn ang="T9">
                      <a:pos x="T2" y="T3"/>
                    </a:cxn>
                    <a:cxn ang="T10">
                      <a:pos x="T4" y="T5"/>
                    </a:cxn>
                    <a:cxn ang="T11">
                      <a:pos x="T6" y="T7"/>
                    </a:cxn>
                  </a:cxnLst>
                  <a:rect l="T12" t="T13" r="T14" b="T15"/>
                  <a:pathLst>
                    <a:path w="44" h="47">
                      <a:moveTo>
                        <a:pt x="44" y="0"/>
                      </a:moveTo>
                      <a:lnTo>
                        <a:pt x="44" y="47"/>
                      </a:lnTo>
                      <a:lnTo>
                        <a:pt x="0" y="25"/>
                      </a:lnTo>
                      <a:lnTo>
                        <a:pt x="44"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0" name="Freeform 329"/>
                <p:cNvSpPr>
                  <a:spLocks/>
                </p:cNvSpPr>
                <p:nvPr/>
              </p:nvSpPr>
              <p:spPr bwMode="auto">
                <a:xfrm>
                  <a:off x="3253" y="2359"/>
                  <a:ext cx="25" cy="45"/>
                </a:xfrm>
                <a:custGeom>
                  <a:avLst/>
                  <a:gdLst>
                    <a:gd name="T0" fmla="*/ 25 w 25"/>
                    <a:gd name="T1" fmla="*/ 0 h 45"/>
                    <a:gd name="T2" fmla="*/ 0 w 25"/>
                    <a:gd name="T3" fmla="*/ 13 h 45"/>
                    <a:gd name="T4" fmla="*/ 0 w 25"/>
                    <a:gd name="T5" fmla="*/ 45 h 45"/>
                    <a:gd name="T6" fmla="*/ 25 w 25"/>
                    <a:gd name="T7" fmla="*/ 32 h 45"/>
                    <a:gd name="T8" fmla="*/ 25 w 25"/>
                    <a:gd name="T9" fmla="*/ 0 h 45"/>
                    <a:gd name="T10" fmla="*/ 0 60000 65536"/>
                    <a:gd name="T11" fmla="*/ 0 60000 65536"/>
                    <a:gd name="T12" fmla="*/ 0 60000 65536"/>
                    <a:gd name="T13" fmla="*/ 0 60000 65536"/>
                    <a:gd name="T14" fmla="*/ 0 60000 65536"/>
                    <a:gd name="T15" fmla="*/ 0 w 25"/>
                    <a:gd name="T16" fmla="*/ 0 h 45"/>
                    <a:gd name="T17" fmla="*/ 25 w 25"/>
                    <a:gd name="T18" fmla="*/ 45 h 45"/>
                  </a:gdLst>
                  <a:ahLst/>
                  <a:cxnLst>
                    <a:cxn ang="T10">
                      <a:pos x="T0" y="T1"/>
                    </a:cxn>
                    <a:cxn ang="T11">
                      <a:pos x="T2" y="T3"/>
                    </a:cxn>
                    <a:cxn ang="T12">
                      <a:pos x="T4" y="T5"/>
                    </a:cxn>
                    <a:cxn ang="T13">
                      <a:pos x="T6" y="T7"/>
                    </a:cxn>
                    <a:cxn ang="T14">
                      <a:pos x="T8" y="T9"/>
                    </a:cxn>
                  </a:cxnLst>
                  <a:rect l="T15" t="T16" r="T17" b="T18"/>
                  <a:pathLst>
                    <a:path w="25" h="45">
                      <a:moveTo>
                        <a:pt x="25" y="0"/>
                      </a:moveTo>
                      <a:lnTo>
                        <a:pt x="0" y="13"/>
                      </a:lnTo>
                      <a:lnTo>
                        <a:pt x="0" y="45"/>
                      </a:lnTo>
                      <a:lnTo>
                        <a:pt x="25" y="32"/>
                      </a:lnTo>
                      <a:lnTo>
                        <a:pt x="25"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1" name="Freeform 330"/>
                <p:cNvSpPr>
                  <a:spLocks/>
                </p:cNvSpPr>
                <p:nvPr/>
              </p:nvSpPr>
              <p:spPr bwMode="auto">
                <a:xfrm>
                  <a:off x="3092" y="2343"/>
                  <a:ext cx="80" cy="72"/>
                </a:xfrm>
                <a:custGeom>
                  <a:avLst/>
                  <a:gdLst>
                    <a:gd name="T0" fmla="*/ 0 w 80"/>
                    <a:gd name="T1" fmla="*/ 0 h 72"/>
                    <a:gd name="T2" fmla="*/ 80 w 80"/>
                    <a:gd name="T3" fmla="*/ 42 h 72"/>
                    <a:gd name="T4" fmla="*/ 80 w 80"/>
                    <a:gd name="T5" fmla="*/ 72 h 72"/>
                    <a:gd name="T6" fmla="*/ 0 w 80"/>
                    <a:gd name="T7" fmla="*/ 30 h 72"/>
                    <a:gd name="T8" fmla="*/ 0 w 80"/>
                    <a:gd name="T9" fmla="*/ 0 h 72"/>
                    <a:gd name="T10" fmla="*/ 0 60000 65536"/>
                    <a:gd name="T11" fmla="*/ 0 60000 65536"/>
                    <a:gd name="T12" fmla="*/ 0 60000 65536"/>
                    <a:gd name="T13" fmla="*/ 0 60000 65536"/>
                    <a:gd name="T14" fmla="*/ 0 60000 65536"/>
                    <a:gd name="T15" fmla="*/ 0 w 80"/>
                    <a:gd name="T16" fmla="*/ 0 h 72"/>
                    <a:gd name="T17" fmla="*/ 80 w 80"/>
                    <a:gd name="T18" fmla="*/ 72 h 72"/>
                  </a:gdLst>
                  <a:ahLst/>
                  <a:cxnLst>
                    <a:cxn ang="T10">
                      <a:pos x="T0" y="T1"/>
                    </a:cxn>
                    <a:cxn ang="T11">
                      <a:pos x="T2" y="T3"/>
                    </a:cxn>
                    <a:cxn ang="T12">
                      <a:pos x="T4" y="T5"/>
                    </a:cxn>
                    <a:cxn ang="T13">
                      <a:pos x="T6" y="T7"/>
                    </a:cxn>
                    <a:cxn ang="T14">
                      <a:pos x="T8" y="T9"/>
                    </a:cxn>
                  </a:cxnLst>
                  <a:rect l="T15" t="T16" r="T17" b="T18"/>
                  <a:pathLst>
                    <a:path w="80" h="72">
                      <a:moveTo>
                        <a:pt x="0" y="0"/>
                      </a:moveTo>
                      <a:lnTo>
                        <a:pt x="80" y="42"/>
                      </a:lnTo>
                      <a:lnTo>
                        <a:pt x="80" y="72"/>
                      </a:lnTo>
                      <a:lnTo>
                        <a:pt x="0" y="30"/>
                      </a:lnTo>
                      <a:lnTo>
                        <a:pt x="0" y="0"/>
                      </a:lnTo>
                      <a:close/>
                    </a:path>
                  </a:pathLst>
                </a:custGeom>
                <a:solidFill>
                  <a:srgbClr val="FF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2" name="Freeform 331"/>
                <p:cNvSpPr>
                  <a:spLocks/>
                </p:cNvSpPr>
                <p:nvPr/>
              </p:nvSpPr>
              <p:spPr bwMode="auto">
                <a:xfrm>
                  <a:off x="3171" y="2370"/>
                  <a:ext cx="30" cy="46"/>
                </a:xfrm>
                <a:custGeom>
                  <a:avLst/>
                  <a:gdLst>
                    <a:gd name="T0" fmla="*/ 30 w 30"/>
                    <a:gd name="T1" fmla="*/ 0 h 46"/>
                    <a:gd name="T2" fmla="*/ 0 w 30"/>
                    <a:gd name="T3" fmla="*/ 15 h 46"/>
                    <a:gd name="T4" fmla="*/ 0 w 30"/>
                    <a:gd name="T5" fmla="*/ 46 h 46"/>
                    <a:gd name="T6" fmla="*/ 30 w 30"/>
                    <a:gd name="T7" fmla="*/ 30 h 46"/>
                    <a:gd name="T8" fmla="*/ 30 w 30"/>
                    <a:gd name="T9" fmla="*/ 0 h 46"/>
                    <a:gd name="T10" fmla="*/ 0 60000 65536"/>
                    <a:gd name="T11" fmla="*/ 0 60000 65536"/>
                    <a:gd name="T12" fmla="*/ 0 60000 65536"/>
                    <a:gd name="T13" fmla="*/ 0 60000 65536"/>
                    <a:gd name="T14" fmla="*/ 0 60000 65536"/>
                    <a:gd name="T15" fmla="*/ 0 w 30"/>
                    <a:gd name="T16" fmla="*/ 0 h 46"/>
                    <a:gd name="T17" fmla="*/ 30 w 30"/>
                    <a:gd name="T18" fmla="*/ 46 h 46"/>
                  </a:gdLst>
                  <a:ahLst/>
                  <a:cxnLst>
                    <a:cxn ang="T10">
                      <a:pos x="T0" y="T1"/>
                    </a:cxn>
                    <a:cxn ang="T11">
                      <a:pos x="T2" y="T3"/>
                    </a:cxn>
                    <a:cxn ang="T12">
                      <a:pos x="T4" y="T5"/>
                    </a:cxn>
                    <a:cxn ang="T13">
                      <a:pos x="T6" y="T7"/>
                    </a:cxn>
                    <a:cxn ang="T14">
                      <a:pos x="T8" y="T9"/>
                    </a:cxn>
                  </a:cxnLst>
                  <a:rect l="T15" t="T16" r="T17" b="T18"/>
                  <a:pathLst>
                    <a:path w="30" h="46">
                      <a:moveTo>
                        <a:pt x="30" y="0"/>
                      </a:moveTo>
                      <a:lnTo>
                        <a:pt x="0" y="15"/>
                      </a:lnTo>
                      <a:lnTo>
                        <a:pt x="0" y="46"/>
                      </a:lnTo>
                      <a:lnTo>
                        <a:pt x="30" y="30"/>
                      </a:lnTo>
                      <a:lnTo>
                        <a:pt x="30" y="0"/>
                      </a:lnTo>
                      <a:close/>
                    </a:path>
                  </a:pathLst>
                </a:custGeom>
                <a:solidFill>
                  <a:srgbClr val="FF33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3" name="Freeform 332"/>
                <p:cNvSpPr>
                  <a:spLocks/>
                </p:cNvSpPr>
                <p:nvPr/>
              </p:nvSpPr>
              <p:spPr bwMode="auto">
                <a:xfrm>
                  <a:off x="3091" y="2328"/>
                  <a:ext cx="110" cy="58"/>
                </a:xfrm>
                <a:custGeom>
                  <a:avLst/>
                  <a:gdLst>
                    <a:gd name="T0" fmla="*/ 110 w 110"/>
                    <a:gd name="T1" fmla="*/ 42 h 58"/>
                    <a:gd name="T2" fmla="*/ 80 w 110"/>
                    <a:gd name="T3" fmla="*/ 58 h 58"/>
                    <a:gd name="T4" fmla="*/ 0 w 110"/>
                    <a:gd name="T5" fmla="*/ 15 h 58"/>
                    <a:gd name="T6" fmla="*/ 28 w 110"/>
                    <a:gd name="T7" fmla="*/ 0 h 58"/>
                    <a:gd name="T8" fmla="*/ 110 w 110"/>
                    <a:gd name="T9" fmla="*/ 42 h 58"/>
                    <a:gd name="T10" fmla="*/ 0 60000 65536"/>
                    <a:gd name="T11" fmla="*/ 0 60000 65536"/>
                    <a:gd name="T12" fmla="*/ 0 60000 65536"/>
                    <a:gd name="T13" fmla="*/ 0 60000 65536"/>
                    <a:gd name="T14" fmla="*/ 0 60000 65536"/>
                    <a:gd name="T15" fmla="*/ 0 w 110"/>
                    <a:gd name="T16" fmla="*/ 0 h 58"/>
                    <a:gd name="T17" fmla="*/ 110 w 110"/>
                    <a:gd name="T18" fmla="*/ 58 h 58"/>
                  </a:gdLst>
                  <a:ahLst/>
                  <a:cxnLst>
                    <a:cxn ang="T10">
                      <a:pos x="T0" y="T1"/>
                    </a:cxn>
                    <a:cxn ang="T11">
                      <a:pos x="T2" y="T3"/>
                    </a:cxn>
                    <a:cxn ang="T12">
                      <a:pos x="T4" y="T5"/>
                    </a:cxn>
                    <a:cxn ang="T13">
                      <a:pos x="T6" y="T7"/>
                    </a:cxn>
                    <a:cxn ang="T14">
                      <a:pos x="T8" y="T9"/>
                    </a:cxn>
                  </a:cxnLst>
                  <a:rect l="T15" t="T16" r="T17" b="T18"/>
                  <a:pathLst>
                    <a:path w="110" h="58">
                      <a:moveTo>
                        <a:pt x="110" y="42"/>
                      </a:moveTo>
                      <a:lnTo>
                        <a:pt x="80" y="58"/>
                      </a:lnTo>
                      <a:lnTo>
                        <a:pt x="0" y="15"/>
                      </a:lnTo>
                      <a:lnTo>
                        <a:pt x="28" y="0"/>
                      </a:lnTo>
                      <a:lnTo>
                        <a:pt x="110" y="42"/>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4" name="Freeform 333"/>
                <p:cNvSpPr>
                  <a:spLocks/>
                </p:cNvSpPr>
                <p:nvPr/>
              </p:nvSpPr>
              <p:spPr bwMode="auto">
                <a:xfrm>
                  <a:off x="3298" y="2337"/>
                  <a:ext cx="24" cy="43"/>
                </a:xfrm>
                <a:custGeom>
                  <a:avLst/>
                  <a:gdLst>
                    <a:gd name="T0" fmla="*/ 24 w 24"/>
                    <a:gd name="T1" fmla="*/ 0 h 43"/>
                    <a:gd name="T2" fmla="*/ 0 w 24"/>
                    <a:gd name="T3" fmla="*/ 12 h 43"/>
                    <a:gd name="T4" fmla="*/ 0 w 24"/>
                    <a:gd name="T5" fmla="*/ 43 h 43"/>
                    <a:gd name="T6" fmla="*/ 24 w 24"/>
                    <a:gd name="T7" fmla="*/ 31 h 43"/>
                    <a:gd name="T8" fmla="*/ 24 w 24"/>
                    <a:gd name="T9" fmla="*/ 0 h 43"/>
                    <a:gd name="T10" fmla="*/ 0 60000 65536"/>
                    <a:gd name="T11" fmla="*/ 0 60000 65536"/>
                    <a:gd name="T12" fmla="*/ 0 60000 65536"/>
                    <a:gd name="T13" fmla="*/ 0 60000 65536"/>
                    <a:gd name="T14" fmla="*/ 0 60000 65536"/>
                    <a:gd name="T15" fmla="*/ 0 w 24"/>
                    <a:gd name="T16" fmla="*/ 0 h 43"/>
                    <a:gd name="T17" fmla="*/ 24 w 24"/>
                    <a:gd name="T18" fmla="*/ 43 h 43"/>
                  </a:gdLst>
                  <a:ahLst/>
                  <a:cxnLst>
                    <a:cxn ang="T10">
                      <a:pos x="T0" y="T1"/>
                    </a:cxn>
                    <a:cxn ang="T11">
                      <a:pos x="T2" y="T3"/>
                    </a:cxn>
                    <a:cxn ang="T12">
                      <a:pos x="T4" y="T5"/>
                    </a:cxn>
                    <a:cxn ang="T13">
                      <a:pos x="T6" y="T7"/>
                    </a:cxn>
                    <a:cxn ang="T14">
                      <a:pos x="T8" y="T9"/>
                    </a:cxn>
                  </a:cxnLst>
                  <a:rect l="T15" t="T16" r="T17" b="T18"/>
                  <a:pathLst>
                    <a:path w="24" h="43">
                      <a:moveTo>
                        <a:pt x="24" y="0"/>
                      </a:moveTo>
                      <a:lnTo>
                        <a:pt x="0" y="12"/>
                      </a:lnTo>
                      <a:lnTo>
                        <a:pt x="0" y="43"/>
                      </a:lnTo>
                      <a:lnTo>
                        <a:pt x="24" y="31"/>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5" name="Freeform 334"/>
                <p:cNvSpPr>
                  <a:spLocks/>
                </p:cNvSpPr>
                <p:nvPr/>
              </p:nvSpPr>
              <p:spPr bwMode="auto">
                <a:xfrm>
                  <a:off x="3076" y="2246"/>
                  <a:ext cx="45" cy="48"/>
                </a:xfrm>
                <a:custGeom>
                  <a:avLst/>
                  <a:gdLst>
                    <a:gd name="T0" fmla="*/ 45 w 45"/>
                    <a:gd name="T1" fmla="*/ 0 h 48"/>
                    <a:gd name="T2" fmla="*/ 45 w 45"/>
                    <a:gd name="T3" fmla="*/ 48 h 48"/>
                    <a:gd name="T4" fmla="*/ 0 w 45"/>
                    <a:gd name="T5" fmla="*/ 24 h 48"/>
                    <a:gd name="T6" fmla="*/ 45 w 45"/>
                    <a:gd name="T7" fmla="*/ 0 h 48"/>
                    <a:gd name="T8" fmla="*/ 0 60000 65536"/>
                    <a:gd name="T9" fmla="*/ 0 60000 65536"/>
                    <a:gd name="T10" fmla="*/ 0 60000 65536"/>
                    <a:gd name="T11" fmla="*/ 0 60000 65536"/>
                    <a:gd name="T12" fmla="*/ 0 w 45"/>
                    <a:gd name="T13" fmla="*/ 0 h 48"/>
                    <a:gd name="T14" fmla="*/ 45 w 45"/>
                    <a:gd name="T15" fmla="*/ 48 h 48"/>
                  </a:gdLst>
                  <a:ahLst/>
                  <a:cxnLst>
                    <a:cxn ang="T8">
                      <a:pos x="T0" y="T1"/>
                    </a:cxn>
                    <a:cxn ang="T9">
                      <a:pos x="T2" y="T3"/>
                    </a:cxn>
                    <a:cxn ang="T10">
                      <a:pos x="T4" y="T5"/>
                    </a:cxn>
                    <a:cxn ang="T11">
                      <a:pos x="T6" y="T7"/>
                    </a:cxn>
                  </a:cxnLst>
                  <a:rect l="T12" t="T13" r="T14" b="T15"/>
                  <a:pathLst>
                    <a:path w="45" h="48">
                      <a:moveTo>
                        <a:pt x="45" y="0"/>
                      </a:moveTo>
                      <a:lnTo>
                        <a:pt x="45" y="48"/>
                      </a:lnTo>
                      <a:lnTo>
                        <a:pt x="0" y="24"/>
                      </a:lnTo>
                      <a:lnTo>
                        <a:pt x="45"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6" name="Freeform 335"/>
                <p:cNvSpPr>
                  <a:spLocks/>
                </p:cNvSpPr>
                <p:nvPr/>
              </p:nvSpPr>
              <p:spPr bwMode="auto">
                <a:xfrm>
                  <a:off x="3121" y="2173"/>
                  <a:ext cx="137" cy="121"/>
                </a:xfrm>
                <a:custGeom>
                  <a:avLst/>
                  <a:gdLst>
                    <a:gd name="T0" fmla="*/ 137 w 137"/>
                    <a:gd name="T1" fmla="*/ 48 h 121"/>
                    <a:gd name="T2" fmla="*/ 0 w 137"/>
                    <a:gd name="T3" fmla="*/ 121 h 121"/>
                    <a:gd name="T4" fmla="*/ 0 w 137"/>
                    <a:gd name="T5" fmla="*/ 73 h 121"/>
                    <a:gd name="T6" fmla="*/ 137 w 137"/>
                    <a:gd name="T7" fmla="*/ 0 h 121"/>
                    <a:gd name="T8" fmla="*/ 137 w 137"/>
                    <a:gd name="T9" fmla="*/ 48 h 121"/>
                    <a:gd name="T10" fmla="*/ 0 60000 65536"/>
                    <a:gd name="T11" fmla="*/ 0 60000 65536"/>
                    <a:gd name="T12" fmla="*/ 0 60000 65536"/>
                    <a:gd name="T13" fmla="*/ 0 60000 65536"/>
                    <a:gd name="T14" fmla="*/ 0 60000 65536"/>
                    <a:gd name="T15" fmla="*/ 0 w 137"/>
                    <a:gd name="T16" fmla="*/ 0 h 121"/>
                    <a:gd name="T17" fmla="*/ 137 w 137"/>
                    <a:gd name="T18" fmla="*/ 121 h 121"/>
                  </a:gdLst>
                  <a:ahLst/>
                  <a:cxnLst>
                    <a:cxn ang="T10">
                      <a:pos x="T0" y="T1"/>
                    </a:cxn>
                    <a:cxn ang="T11">
                      <a:pos x="T2" y="T3"/>
                    </a:cxn>
                    <a:cxn ang="T12">
                      <a:pos x="T4" y="T5"/>
                    </a:cxn>
                    <a:cxn ang="T13">
                      <a:pos x="T6" y="T7"/>
                    </a:cxn>
                    <a:cxn ang="T14">
                      <a:pos x="T8" y="T9"/>
                    </a:cxn>
                  </a:cxnLst>
                  <a:rect l="T15" t="T16" r="T17" b="T18"/>
                  <a:pathLst>
                    <a:path w="137" h="121">
                      <a:moveTo>
                        <a:pt x="137" y="48"/>
                      </a:moveTo>
                      <a:lnTo>
                        <a:pt x="0" y="121"/>
                      </a:lnTo>
                      <a:lnTo>
                        <a:pt x="0" y="73"/>
                      </a:lnTo>
                      <a:lnTo>
                        <a:pt x="137" y="0"/>
                      </a:lnTo>
                      <a:lnTo>
                        <a:pt x="137"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7" name="Freeform 336"/>
                <p:cNvSpPr>
                  <a:spLocks/>
                </p:cNvSpPr>
                <p:nvPr/>
              </p:nvSpPr>
              <p:spPr bwMode="auto">
                <a:xfrm>
                  <a:off x="3138" y="2279"/>
                  <a:ext cx="44" cy="47"/>
                </a:xfrm>
                <a:custGeom>
                  <a:avLst/>
                  <a:gdLst>
                    <a:gd name="T0" fmla="*/ 44 w 44"/>
                    <a:gd name="T1" fmla="*/ 0 h 47"/>
                    <a:gd name="T2" fmla="*/ 44 w 44"/>
                    <a:gd name="T3" fmla="*/ 47 h 47"/>
                    <a:gd name="T4" fmla="*/ 0 w 44"/>
                    <a:gd name="T5" fmla="*/ 25 h 47"/>
                    <a:gd name="T6" fmla="*/ 44 w 44"/>
                    <a:gd name="T7" fmla="*/ 0 h 47"/>
                    <a:gd name="T8" fmla="*/ 0 60000 65536"/>
                    <a:gd name="T9" fmla="*/ 0 60000 65536"/>
                    <a:gd name="T10" fmla="*/ 0 60000 65536"/>
                    <a:gd name="T11" fmla="*/ 0 60000 65536"/>
                    <a:gd name="T12" fmla="*/ 0 w 44"/>
                    <a:gd name="T13" fmla="*/ 0 h 47"/>
                    <a:gd name="T14" fmla="*/ 44 w 44"/>
                    <a:gd name="T15" fmla="*/ 47 h 47"/>
                  </a:gdLst>
                  <a:ahLst/>
                  <a:cxnLst>
                    <a:cxn ang="T8">
                      <a:pos x="T0" y="T1"/>
                    </a:cxn>
                    <a:cxn ang="T9">
                      <a:pos x="T2" y="T3"/>
                    </a:cxn>
                    <a:cxn ang="T10">
                      <a:pos x="T4" y="T5"/>
                    </a:cxn>
                    <a:cxn ang="T11">
                      <a:pos x="T6" y="T7"/>
                    </a:cxn>
                  </a:cxnLst>
                  <a:rect l="T12" t="T13" r="T14" b="T15"/>
                  <a:pathLst>
                    <a:path w="44" h="47">
                      <a:moveTo>
                        <a:pt x="44" y="0"/>
                      </a:moveTo>
                      <a:lnTo>
                        <a:pt x="44" y="47"/>
                      </a:lnTo>
                      <a:lnTo>
                        <a:pt x="0" y="25"/>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8" name="Freeform 337"/>
                <p:cNvSpPr>
                  <a:spLocks/>
                </p:cNvSpPr>
                <p:nvPr/>
              </p:nvSpPr>
              <p:spPr bwMode="auto">
                <a:xfrm>
                  <a:off x="3182" y="2205"/>
                  <a:ext cx="138" cy="121"/>
                </a:xfrm>
                <a:custGeom>
                  <a:avLst/>
                  <a:gdLst>
                    <a:gd name="T0" fmla="*/ 138 w 138"/>
                    <a:gd name="T1" fmla="*/ 48 h 121"/>
                    <a:gd name="T2" fmla="*/ 0 w 138"/>
                    <a:gd name="T3" fmla="*/ 121 h 121"/>
                    <a:gd name="T4" fmla="*/ 0 w 138"/>
                    <a:gd name="T5" fmla="*/ 73 h 121"/>
                    <a:gd name="T6" fmla="*/ 138 w 138"/>
                    <a:gd name="T7" fmla="*/ 0 h 121"/>
                    <a:gd name="T8" fmla="*/ 138 w 138"/>
                    <a:gd name="T9" fmla="*/ 48 h 121"/>
                    <a:gd name="T10" fmla="*/ 0 60000 65536"/>
                    <a:gd name="T11" fmla="*/ 0 60000 65536"/>
                    <a:gd name="T12" fmla="*/ 0 60000 65536"/>
                    <a:gd name="T13" fmla="*/ 0 60000 65536"/>
                    <a:gd name="T14" fmla="*/ 0 60000 65536"/>
                    <a:gd name="T15" fmla="*/ 0 w 138"/>
                    <a:gd name="T16" fmla="*/ 0 h 121"/>
                    <a:gd name="T17" fmla="*/ 138 w 138"/>
                    <a:gd name="T18" fmla="*/ 121 h 121"/>
                  </a:gdLst>
                  <a:ahLst/>
                  <a:cxnLst>
                    <a:cxn ang="T10">
                      <a:pos x="T0" y="T1"/>
                    </a:cxn>
                    <a:cxn ang="T11">
                      <a:pos x="T2" y="T3"/>
                    </a:cxn>
                    <a:cxn ang="T12">
                      <a:pos x="T4" y="T5"/>
                    </a:cxn>
                    <a:cxn ang="T13">
                      <a:pos x="T6" y="T7"/>
                    </a:cxn>
                    <a:cxn ang="T14">
                      <a:pos x="T8" y="T9"/>
                    </a:cxn>
                  </a:cxnLst>
                  <a:rect l="T15" t="T16" r="T17" b="T18"/>
                  <a:pathLst>
                    <a:path w="138" h="121">
                      <a:moveTo>
                        <a:pt x="138" y="48"/>
                      </a:moveTo>
                      <a:lnTo>
                        <a:pt x="0" y="121"/>
                      </a:lnTo>
                      <a:lnTo>
                        <a:pt x="0" y="73"/>
                      </a:lnTo>
                      <a:lnTo>
                        <a:pt x="138" y="0"/>
                      </a:lnTo>
                      <a:lnTo>
                        <a:pt x="138"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9" name="Freeform 338"/>
                <p:cNvSpPr>
                  <a:spLocks/>
                </p:cNvSpPr>
                <p:nvPr/>
              </p:nvSpPr>
              <p:spPr bwMode="auto">
                <a:xfrm>
                  <a:off x="3199" y="2311"/>
                  <a:ext cx="44" cy="47"/>
                </a:xfrm>
                <a:custGeom>
                  <a:avLst/>
                  <a:gdLst>
                    <a:gd name="T0" fmla="*/ 44 w 44"/>
                    <a:gd name="T1" fmla="*/ 0 h 47"/>
                    <a:gd name="T2" fmla="*/ 44 w 44"/>
                    <a:gd name="T3" fmla="*/ 47 h 47"/>
                    <a:gd name="T4" fmla="*/ 0 w 44"/>
                    <a:gd name="T5" fmla="*/ 24 h 47"/>
                    <a:gd name="T6" fmla="*/ 44 w 44"/>
                    <a:gd name="T7" fmla="*/ 0 h 47"/>
                    <a:gd name="T8" fmla="*/ 0 60000 65536"/>
                    <a:gd name="T9" fmla="*/ 0 60000 65536"/>
                    <a:gd name="T10" fmla="*/ 0 60000 65536"/>
                    <a:gd name="T11" fmla="*/ 0 60000 65536"/>
                    <a:gd name="T12" fmla="*/ 0 w 44"/>
                    <a:gd name="T13" fmla="*/ 0 h 47"/>
                    <a:gd name="T14" fmla="*/ 44 w 44"/>
                    <a:gd name="T15" fmla="*/ 47 h 47"/>
                  </a:gdLst>
                  <a:ahLst/>
                  <a:cxnLst>
                    <a:cxn ang="T8">
                      <a:pos x="T0" y="T1"/>
                    </a:cxn>
                    <a:cxn ang="T9">
                      <a:pos x="T2" y="T3"/>
                    </a:cxn>
                    <a:cxn ang="T10">
                      <a:pos x="T4" y="T5"/>
                    </a:cxn>
                    <a:cxn ang="T11">
                      <a:pos x="T6" y="T7"/>
                    </a:cxn>
                  </a:cxnLst>
                  <a:rect l="T12" t="T13" r="T14" b="T15"/>
                  <a:pathLst>
                    <a:path w="44" h="47">
                      <a:moveTo>
                        <a:pt x="44" y="0"/>
                      </a:moveTo>
                      <a:lnTo>
                        <a:pt x="44" y="47"/>
                      </a:lnTo>
                      <a:lnTo>
                        <a:pt x="0" y="24"/>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0" name="Freeform 339"/>
                <p:cNvSpPr>
                  <a:spLocks/>
                </p:cNvSpPr>
                <p:nvPr/>
              </p:nvSpPr>
              <p:spPr bwMode="auto">
                <a:xfrm>
                  <a:off x="3244" y="2238"/>
                  <a:ext cx="138" cy="120"/>
                </a:xfrm>
                <a:custGeom>
                  <a:avLst/>
                  <a:gdLst>
                    <a:gd name="T0" fmla="*/ 138 w 138"/>
                    <a:gd name="T1" fmla="*/ 48 h 120"/>
                    <a:gd name="T2" fmla="*/ 0 w 138"/>
                    <a:gd name="T3" fmla="*/ 120 h 120"/>
                    <a:gd name="T4" fmla="*/ 0 w 138"/>
                    <a:gd name="T5" fmla="*/ 72 h 120"/>
                    <a:gd name="T6" fmla="*/ 138 w 138"/>
                    <a:gd name="T7" fmla="*/ 0 h 120"/>
                    <a:gd name="T8" fmla="*/ 138 w 138"/>
                    <a:gd name="T9" fmla="*/ 48 h 120"/>
                    <a:gd name="T10" fmla="*/ 0 60000 65536"/>
                    <a:gd name="T11" fmla="*/ 0 60000 65536"/>
                    <a:gd name="T12" fmla="*/ 0 60000 65536"/>
                    <a:gd name="T13" fmla="*/ 0 60000 65536"/>
                    <a:gd name="T14" fmla="*/ 0 60000 65536"/>
                    <a:gd name="T15" fmla="*/ 0 w 138"/>
                    <a:gd name="T16" fmla="*/ 0 h 120"/>
                    <a:gd name="T17" fmla="*/ 138 w 138"/>
                    <a:gd name="T18" fmla="*/ 120 h 120"/>
                  </a:gdLst>
                  <a:ahLst/>
                  <a:cxnLst>
                    <a:cxn ang="T10">
                      <a:pos x="T0" y="T1"/>
                    </a:cxn>
                    <a:cxn ang="T11">
                      <a:pos x="T2" y="T3"/>
                    </a:cxn>
                    <a:cxn ang="T12">
                      <a:pos x="T4" y="T5"/>
                    </a:cxn>
                    <a:cxn ang="T13">
                      <a:pos x="T6" y="T7"/>
                    </a:cxn>
                    <a:cxn ang="T14">
                      <a:pos x="T8" y="T9"/>
                    </a:cxn>
                  </a:cxnLst>
                  <a:rect l="T15" t="T16" r="T17" b="T18"/>
                  <a:pathLst>
                    <a:path w="138" h="120">
                      <a:moveTo>
                        <a:pt x="138" y="48"/>
                      </a:moveTo>
                      <a:lnTo>
                        <a:pt x="0" y="120"/>
                      </a:lnTo>
                      <a:lnTo>
                        <a:pt x="0" y="72"/>
                      </a:lnTo>
                      <a:lnTo>
                        <a:pt x="138" y="0"/>
                      </a:lnTo>
                      <a:lnTo>
                        <a:pt x="138"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1" name="Freeform 340"/>
                <p:cNvSpPr>
                  <a:spLocks/>
                </p:cNvSpPr>
                <p:nvPr/>
              </p:nvSpPr>
              <p:spPr bwMode="auto">
                <a:xfrm>
                  <a:off x="3186" y="2213"/>
                  <a:ext cx="127" cy="105"/>
                </a:xfrm>
                <a:custGeom>
                  <a:avLst/>
                  <a:gdLst>
                    <a:gd name="T0" fmla="*/ 127 w 127"/>
                    <a:gd name="T1" fmla="*/ 39 h 105"/>
                    <a:gd name="T2" fmla="*/ 127 w 127"/>
                    <a:gd name="T3" fmla="*/ 0 h 105"/>
                    <a:gd name="T4" fmla="*/ 0 w 127"/>
                    <a:gd name="T5" fmla="*/ 66 h 105"/>
                    <a:gd name="T6" fmla="*/ 0 w 127"/>
                    <a:gd name="T7" fmla="*/ 105 h 105"/>
                    <a:gd name="T8" fmla="*/ 127 w 127"/>
                    <a:gd name="T9" fmla="*/ 39 h 105"/>
                    <a:gd name="T10" fmla="*/ 0 60000 65536"/>
                    <a:gd name="T11" fmla="*/ 0 60000 65536"/>
                    <a:gd name="T12" fmla="*/ 0 60000 65536"/>
                    <a:gd name="T13" fmla="*/ 0 60000 65536"/>
                    <a:gd name="T14" fmla="*/ 0 60000 65536"/>
                    <a:gd name="T15" fmla="*/ 0 w 127"/>
                    <a:gd name="T16" fmla="*/ 0 h 105"/>
                    <a:gd name="T17" fmla="*/ 127 w 127"/>
                    <a:gd name="T18" fmla="*/ 105 h 105"/>
                  </a:gdLst>
                  <a:ahLst/>
                  <a:cxnLst>
                    <a:cxn ang="T10">
                      <a:pos x="T0" y="T1"/>
                    </a:cxn>
                    <a:cxn ang="T11">
                      <a:pos x="T2" y="T3"/>
                    </a:cxn>
                    <a:cxn ang="T12">
                      <a:pos x="T4" y="T5"/>
                    </a:cxn>
                    <a:cxn ang="T13">
                      <a:pos x="T6" y="T7"/>
                    </a:cxn>
                    <a:cxn ang="T14">
                      <a:pos x="T8" y="T9"/>
                    </a:cxn>
                  </a:cxnLst>
                  <a:rect l="T15" t="T16" r="T17" b="T18"/>
                  <a:pathLst>
                    <a:path w="127" h="105">
                      <a:moveTo>
                        <a:pt x="127" y="39"/>
                      </a:moveTo>
                      <a:lnTo>
                        <a:pt x="127" y="0"/>
                      </a:lnTo>
                      <a:lnTo>
                        <a:pt x="0" y="66"/>
                      </a:lnTo>
                      <a:lnTo>
                        <a:pt x="0" y="105"/>
                      </a:lnTo>
                      <a:lnTo>
                        <a:pt x="127"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2" name="Line 341"/>
                <p:cNvSpPr>
                  <a:spLocks noChangeShapeType="1"/>
                </p:cNvSpPr>
                <p:nvPr/>
              </p:nvSpPr>
              <p:spPr bwMode="auto">
                <a:xfrm flipV="1">
                  <a:off x="3315" y="2431"/>
                  <a:ext cx="1" cy="4"/>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3" name="Freeform 342"/>
                <p:cNvSpPr>
                  <a:spLocks/>
                </p:cNvSpPr>
                <p:nvPr/>
              </p:nvSpPr>
              <p:spPr bwMode="auto">
                <a:xfrm>
                  <a:off x="3321" y="2435"/>
                  <a:ext cx="11" cy="11"/>
                </a:xfrm>
                <a:custGeom>
                  <a:avLst/>
                  <a:gdLst>
                    <a:gd name="T0" fmla="*/ 7 w 11"/>
                    <a:gd name="T1" fmla="*/ 11 h 11"/>
                    <a:gd name="T2" fmla="*/ 9 w 11"/>
                    <a:gd name="T3" fmla="*/ 10 h 11"/>
                    <a:gd name="T4" fmla="*/ 10 w 11"/>
                    <a:gd name="T5" fmla="*/ 10 h 11"/>
                    <a:gd name="T6" fmla="*/ 10 w 11"/>
                    <a:gd name="T7" fmla="*/ 8 h 11"/>
                    <a:gd name="T8" fmla="*/ 11 w 11"/>
                    <a:gd name="T9" fmla="*/ 7 h 11"/>
                    <a:gd name="T10" fmla="*/ 10 w 11"/>
                    <a:gd name="T11" fmla="*/ 5 h 11"/>
                    <a:gd name="T12" fmla="*/ 9 w 11"/>
                    <a:gd name="T13" fmla="*/ 3 h 11"/>
                    <a:gd name="T14" fmla="*/ 8 w 11"/>
                    <a:gd name="T15" fmla="*/ 1 h 11"/>
                    <a:gd name="T16" fmla="*/ 6 w 11"/>
                    <a:gd name="T17" fmla="*/ 1 h 11"/>
                    <a:gd name="T18" fmla="*/ 5 w 11"/>
                    <a:gd name="T19" fmla="*/ 0 h 11"/>
                    <a:gd name="T20" fmla="*/ 4 w 11"/>
                    <a:gd name="T21" fmla="*/ 0 h 11"/>
                    <a:gd name="T22" fmla="*/ 4 w 11"/>
                    <a:gd name="T23" fmla="*/ 1 h 11"/>
                    <a:gd name="T24" fmla="*/ 1 w 11"/>
                    <a:gd name="T25" fmla="*/ 1 h 11"/>
                    <a:gd name="T26" fmla="*/ 1 w 11"/>
                    <a:gd name="T27" fmla="*/ 2 h 11"/>
                    <a:gd name="T28" fmla="*/ 1 w 11"/>
                    <a:gd name="T29" fmla="*/ 2 h 11"/>
                    <a:gd name="T30" fmla="*/ 0 w 11"/>
                    <a:gd name="T31" fmla="*/ 5 h 11"/>
                    <a:gd name="T32" fmla="*/ 1 w 11"/>
                    <a:gd name="T33" fmla="*/ 6 h 11"/>
                    <a:gd name="T34" fmla="*/ 1 w 11"/>
                    <a:gd name="T35" fmla="*/ 7 h 11"/>
                    <a:gd name="T36" fmla="*/ 3 w 11"/>
                    <a:gd name="T37" fmla="*/ 10 h 11"/>
                    <a:gd name="T38" fmla="*/ 4 w 11"/>
                    <a:gd name="T39" fmla="*/ 11 h 11"/>
                    <a:gd name="T40" fmla="*/ 6 w 11"/>
                    <a:gd name="T41" fmla="*/ 11 h 11"/>
                    <a:gd name="T42" fmla="*/ 6 w 11"/>
                    <a:gd name="T43" fmla="*/ 11 h 11"/>
                    <a:gd name="T44" fmla="*/ 7 w 11"/>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
                    <a:gd name="T70" fmla="*/ 0 h 11"/>
                    <a:gd name="T71" fmla="*/ 11 w 11"/>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 h="11">
                      <a:moveTo>
                        <a:pt x="7" y="11"/>
                      </a:moveTo>
                      <a:lnTo>
                        <a:pt x="9" y="10"/>
                      </a:lnTo>
                      <a:lnTo>
                        <a:pt x="10" y="10"/>
                      </a:lnTo>
                      <a:lnTo>
                        <a:pt x="10" y="8"/>
                      </a:lnTo>
                      <a:lnTo>
                        <a:pt x="11" y="7"/>
                      </a:lnTo>
                      <a:lnTo>
                        <a:pt x="10" y="5"/>
                      </a:lnTo>
                      <a:lnTo>
                        <a:pt x="9" y="3"/>
                      </a:lnTo>
                      <a:lnTo>
                        <a:pt x="8" y="1"/>
                      </a:lnTo>
                      <a:lnTo>
                        <a:pt x="6" y="1"/>
                      </a:lnTo>
                      <a:lnTo>
                        <a:pt x="5" y="0"/>
                      </a:lnTo>
                      <a:lnTo>
                        <a:pt x="4" y="0"/>
                      </a:lnTo>
                      <a:lnTo>
                        <a:pt x="4" y="1"/>
                      </a:lnTo>
                      <a:lnTo>
                        <a:pt x="1" y="1"/>
                      </a:lnTo>
                      <a:lnTo>
                        <a:pt x="1" y="2"/>
                      </a:lnTo>
                      <a:lnTo>
                        <a:pt x="0" y="5"/>
                      </a:lnTo>
                      <a:lnTo>
                        <a:pt x="1" y="6"/>
                      </a:lnTo>
                      <a:lnTo>
                        <a:pt x="1" y="7"/>
                      </a:lnTo>
                      <a:lnTo>
                        <a:pt x="3" y="10"/>
                      </a:lnTo>
                      <a:lnTo>
                        <a:pt x="4" y="11"/>
                      </a:lnTo>
                      <a:lnTo>
                        <a:pt x="6" y="11"/>
                      </a:lnTo>
                      <a:lnTo>
                        <a:pt x="7"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4" name="Freeform 343"/>
                <p:cNvSpPr>
                  <a:spLocks/>
                </p:cNvSpPr>
                <p:nvPr/>
              </p:nvSpPr>
              <p:spPr bwMode="auto">
                <a:xfrm>
                  <a:off x="3321" y="2436"/>
                  <a:ext cx="11" cy="11"/>
                </a:xfrm>
                <a:custGeom>
                  <a:avLst/>
                  <a:gdLst>
                    <a:gd name="T0" fmla="*/ 1 w 11"/>
                    <a:gd name="T1" fmla="*/ 7 h 11"/>
                    <a:gd name="T2" fmla="*/ 1 w 11"/>
                    <a:gd name="T3" fmla="*/ 5 h 11"/>
                    <a:gd name="T4" fmla="*/ 0 w 11"/>
                    <a:gd name="T5" fmla="*/ 2 h 11"/>
                    <a:gd name="T6" fmla="*/ 1 w 11"/>
                    <a:gd name="T7" fmla="*/ 1 h 11"/>
                    <a:gd name="T8" fmla="*/ 1 w 11"/>
                    <a:gd name="T9" fmla="*/ 1 h 11"/>
                    <a:gd name="T10" fmla="*/ 1 w 11"/>
                    <a:gd name="T11" fmla="*/ 0 h 11"/>
                    <a:gd name="T12" fmla="*/ 4 w 11"/>
                    <a:gd name="T13" fmla="*/ 0 h 11"/>
                    <a:gd name="T14" fmla="*/ 5 w 11"/>
                    <a:gd name="T15" fmla="*/ 1 h 11"/>
                    <a:gd name="T16" fmla="*/ 8 w 11"/>
                    <a:gd name="T17" fmla="*/ 2 h 11"/>
                    <a:gd name="T18" fmla="*/ 10 w 11"/>
                    <a:gd name="T19" fmla="*/ 2 h 11"/>
                    <a:gd name="T20" fmla="*/ 10 w 11"/>
                    <a:gd name="T21" fmla="*/ 6 h 11"/>
                    <a:gd name="T22" fmla="*/ 11 w 11"/>
                    <a:gd name="T23" fmla="*/ 7 h 11"/>
                    <a:gd name="T24" fmla="*/ 10 w 11"/>
                    <a:gd name="T25" fmla="*/ 10 h 11"/>
                    <a:gd name="T26" fmla="*/ 8 w 11"/>
                    <a:gd name="T27" fmla="*/ 11 h 11"/>
                    <a:gd name="T28" fmla="*/ 5 w 11"/>
                    <a:gd name="T29" fmla="*/ 10 h 11"/>
                    <a:gd name="T30" fmla="*/ 4 w 11"/>
                    <a:gd name="T31" fmla="*/ 10 h 11"/>
                    <a:gd name="T32" fmla="*/ 1 w 11"/>
                    <a:gd name="T33" fmla="*/ 7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1"/>
                    <a:gd name="T53" fmla="*/ 11 w 11"/>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1">
                      <a:moveTo>
                        <a:pt x="1" y="7"/>
                      </a:moveTo>
                      <a:lnTo>
                        <a:pt x="1" y="5"/>
                      </a:lnTo>
                      <a:lnTo>
                        <a:pt x="0" y="2"/>
                      </a:lnTo>
                      <a:lnTo>
                        <a:pt x="1" y="1"/>
                      </a:lnTo>
                      <a:lnTo>
                        <a:pt x="1" y="0"/>
                      </a:lnTo>
                      <a:lnTo>
                        <a:pt x="4" y="0"/>
                      </a:lnTo>
                      <a:lnTo>
                        <a:pt x="5" y="1"/>
                      </a:lnTo>
                      <a:lnTo>
                        <a:pt x="8" y="2"/>
                      </a:lnTo>
                      <a:lnTo>
                        <a:pt x="10" y="2"/>
                      </a:lnTo>
                      <a:lnTo>
                        <a:pt x="10" y="6"/>
                      </a:lnTo>
                      <a:lnTo>
                        <a:pt x="11" y="7"/>
                      </a:lnTo>
                      <a:lnTo>
                        <a:pt x="10" y="10"/>
                      </a:lnTo>
                      <a:lnTo>
                        <a:pt x="8" y="11"/>
                      </a:lnTo>
                      <a:lnTo>
                        <a:pt x="5" y="10"/>
                      </a:lnTo>
                      <a:lnTo>
                        <a:pt x="4" y="10"/>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5" name="Freeform 344"/>
                <p:cNvSpPr>
                  <a:spLocks/>
                </p:cNvSpPr>
                <p:nvPr/>
              </p:nvSpPr>
              <p:spPr bwMode="auto">
                <a:xfrm>
                  <a:off x="3321" y="2436"/>
                  <a:ext cx="12" cy="11"/>
                </a:xfrm>
                <a:custGeom>
                  <a:avLst/>
                  <a:gdLst>
                    <a:gd name="T0" fmla="*/ 2 w 12"/>
                    <a:gd name="T1" fmla="*/ 6 h 11"/>
                    <a:gd name="T2" fmla="*/ 0 w 12"/>
                    <a:gd name="T3" fmla="*/ 5 h 11"/>
                    <a:gd name="T4" fmla="*/ 0 w 12"/>
                    <a:gd name="T5" fmla="*/ 1 h 11"/>
                    <a:gd name="T6" fmla="*/ 0 w 12"/>
                    <a:gd name="T7" fmla="*/ 0 h 11"/>
                    <a:gd name="T8" fmla="*/ 2 w 12"/>
                    <a:gd name="T9" fmla="*/ 0 h 11"/>
                    <a:gd name="T10" fmla="*/ 5 w 12"/>
                    <a:gd name="T11" fmla="*/ 0 h 11"/>
                    <a:gd name="T12" fmla="*/ 9 w 12"/>
                    <a:gd name="T13" fmla="*/ 2 h 11"/>
                    <a:gd name="T14" fmla="*/ 12 w 12"/>
                    <a:gd name="T15" fmla="*/ 6 h 11"/>
                    <a:gd name="T16" fmla="*/ 12 w 12"/>
                    <a:gd name="T17" fmla="*/ 10 h 11"/>
                    <a:gd name="T18" fmla="*/ 9 w 12"/>
                    <a:gd name="T19" fmla="*/ 10 h 11"/>
                    <a:gd name="T20" fmla="*/ 7 w 12"/>
                    <a:gd name="T21" fmla="*/ 11 h 11"/>
                    <a:gd name="T22" fmla="*/ 5 w 12"/>
                    <a:gd name="T23" fmla="*/ 10 h 11"/>
                    <a:gd name="T24" fmla="*/ 2 w 12"/>
                    <a:gd name="T25" fmla="*/ 6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2" y="6"/>
                      </a:moveTo>
                      <a:lnTo>
                        <a:pt x="0" y="5"/>
                      </a:lnTo>
                      <a:lnTo>
                        <a:pt x="0" y="1"/>
                      </a:lnTo>
                      <a:lnTo>
                        <a:pt x="0" y="0"/>
                      </a:lnTo>
                      <a:lnTo>
                        <a:pt x="2" y="0"/>
                      </a:lnTo>
                      <a:lnTo>
                        <a:pt x="5" y="0"/>
                      </a:lnTo>
                      <a:lnTo>
                        <a:pt x="9" y="2"/>
                      </a:lnTo>
                      <a:lnTo>
                        <a:pt x="12" y="6"/>
                      </a:lnTo>
                      <a:lnTo>
                        <a:pt x="12" y="10"/>
                      </a:lnTo>
                      <a:lnTo>
                        <a:pt x="9" y="10"/>
                      </a:lnTo>
                      <a:lnTo>
                        <a:pt x="7" y="11"/>
                      </a:lnTo>
                      <a:lnTo>
                        <a:pt x="5" y="10"/>
                      </a:lnTo>
                      <a:lnTo>
                        <a:pt x="2"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6" name="Freeform 345"/>
                <p:cNvSpPr>
                  <a:spLocks/>
                </p:cNvSpPr>
                <p:nvPr/>
              </p:nvSpPr>
              <p:spPr bwMode="auto">
                <a:xfrm>
                  <a:off x="3327" y="2437"/>
                  <a:ext cx="12" cy="11"/>
                </a:xfrm>
                <a:custGeom>
                  <a:avLst/>
                  <a:gdLst>
                    <a:gd name="T0" fmla="*/ 8 w 12"/>
                    <a:gd name="T1" fmla="*/ 11 h 11"/>
                    <a:gd name="T2" fmla="*/ 10 w 12"/>
                    <a:gd name="T3" fmla="*/ 10 h 11"/>
                    <a:gd name="T4" fmla="*/ 11 w 12"/>
                    <a:gd name="T5" fmla="*/ 9 h 11"/>
                    <a:gd name="T6" fmla="*/ 12 w 12"/>
                    <a:gd name="T7" fmla="*/ 9 h 11"/>
                    <a:gd name="T8" fmla="*/ 12 w 12"/>
                    <a:gd name="T9" fmla="*/ 6 h 11"/>
                    <a:gd name="T10" fmla="*/ 12 w 12"/>
                    <a:gd name="T11" fmla="*/ 5 h 11"/>
                    <a:gd name="T12" fmla="*/ 10 w 12"/>
                    <a:gd name="T13" fmla="*/ 3 h 11"/>
                    <a:gd name="T14" fmla="*/ 9 w 12"/>
                    <a:gd name="T15" fmla="*/ 1 h 11"/>
                    <a:gd name="T16" fmla="*/ 8 w 12"/>
                    <a:gd name="T17" fmla="*/ 0 h 11"/>
                    <a:gd name="T18" fmla="*/ 6 w 12"/>
                    <a:gd name="T19" fmla="*/ 0 h 11"/>
                    <a:gd name="T20" fmla="*/ 5 w 12"/>
                    <a:gd name="T21" fmla="*/ 0 h 11"/>
                    <a:gd name="T22" fmla="*/ 4 w 12"/>
                    <a:gd name="T23" fmla="*/ 0 h 11"/>
                    <a:gd name="T24" fmla="*/ 2 w 12"/>
                    <a:gd name="T25" fmla="*/ 1 h 11"/>
                    <a:gd name="T26" fmla="*/ 1 w 12"/>
                    <a:gd name="T27" fmla="*/ 1 h 11"/>
                    <a:gd name="T28" fmla="*/ 0 w 12"/>
                    <a:gd name="T29" fmla="*/ 3 h 11"/>
                    <a:gd name="T30" fmla="*/ 0 w 12"/>
                    <a:gd name="T31" fmla="*/ 4 h 11"/>
                    <a:gd name="T32" fmla="*/ 0 w 12"/>
                    <a:gd name="T33" fmla="*/ 5 h 11"/>
                    <a:gd name="T34" fmla="*/ 2 w 12"/>
                    <a:gd name="T35" fmla="*/ 8 h 11"/>
                    <a:gd name="T36" fmla="*/ 2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0" y="10"/>
                      </a:lnTo>
                      <a:lnTo>
                        <a:pt x="11" y="9"/>
                      </a:lnTo>
                      <a:lnTo>
                        <a:pt x="12" y="9"/>
                      </a:lnTo>
                      <a:lnTo>
                        <a:pt x="12" y="6"/>
                      </a:lnTo>
                      <a:lnTo>
                        <a:pt x="12" y="5"/>
                      </a:lnTo>
                      <a:lnTo>
                        <a:pt x="10" y="3"/>
                      </a:lnTo>
                      <a:lnTo>
                        <a:pt x="9" y="1"/>
                      </a:lnTo>
                      <a:lnTo>
                        <a:pt x="8" y="0"/>
                      </a:lnTo>
                      <a:lnTo>
                        <a:pt x="6" y="0"/>
                      </a:lnTo>
                      <a:lnTo>
                        <a:pt x="5" y="0"/>
                      </a:lnTo>
                      <a:lnTo>
                        <a:pt x="4" y="0"/>
                      </a:lnTo>
                      <a:lnTo>
                        <a:pt x="2" y="1"/>
                      </a:lnTo>
                      <a:lnTo>
                        <a:pt x="1" y="1"/>
                      </a:lnTo>
                      <a:lnTo>
                        <a:pt x="0" y="3"/>
                      </a:lnTo>
                      <a:lnTo>
                        <a:pt x="0" y="4"/>
                      </a:lnTo>
                      <a:lnTo>
                        <a:pt x="0" y="5"/>
                      </a:lnTo>
                      <a:lnTo>
                        <a:pt x="2" y="8"/>
                      </a:lnTo>
                      <a:lnTo>
                        <a:pt x="2"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7" name="Freeform 346"/>
                <p:cNvSpPr>
                  <a:spLocks/>
                </p:cNvSpPr>
                <p:nvPr/>
              </p:nvSpPr>
              <p:spPr bwMode="auto">
                <a:xfrm>
                  <a:off x="3327" y="2440"/>
                  <a:ext cx="12" cy="9"/>
                </a:xfrm>
                <a:custGeom>
                  <a:avLst/>
                  <a:gdLst>
                    <a:gd name="T0" fmla="*/ 2 w 12"/>
                    <a:gd name="T1" fmla="*/ 6 h 9"/>
                    <a:gd name="T2" fmla="*/ 0 w 12"/>
                    <a:gd name="T3" fmla="*/ 3 h 9"/>
                    <a:gd name="T4" fmla="*/ 0 w 12"/>
                    <a:gd name="T5" fmla="*/ 2 h 9"/>
                    <a:gd name="T6" fmla="*/ 0 w 12"/>
                    <a:gd name="T7" fmla="*/ 1 h 9"/>
                    <a:gd name="T8" fmla="*/ 1 w 12"/>
                    <a:gd name="T9" fmla="*/ 0 h 9"/>
                    <a:gd name="T10" fmla="*/ 2 w 12"/>
                    <a:gd name="T11" fmla="*/ 0 h 9"/>
                    <a:gd name="T12" fmla="*/ 3 w 12"/>
                    <a:gd name="T13" fmla="*/ 0 h 9"/>
                    <a:gd name="T14" fmla="*/ 5 w 12"/>
                    <a:gd name="T15" fmla="*/ 0 h 9"/>
                    <a:gd name="T16" fmla="*/ 8 w 12"/>
                    <a:gd name="T17" fmla="*/ 1 h 9"/>
                    <a:gd name="T18" fmla="*/ 10 w 12"/>
                    <a:gd name="T19" fmla="*/ 2 h 9"/>
                    <a:gd name="T20" fmla="*/ 12 w 12"/>
                    <a:gd name="T21" fmla="*/ 5 h 9"/>
                    <a:gd name="T22" fmla="*/ 12 w 12"/>
                    <a:gd name="T23" fmla="*/ 7 h 9"/>
                    <a:gd name="T24" fmla="*/ 12 w 12"/>
                    <a:gd name="T25" fmla="*/ 7 h 9"/>
                    <a:gd name="T26" fmla="*/ 11 w 12"/>
                    <a:gd name="T27" fmla="*/ 8 h 9"/>
                    <a:gd name="T28" fmla="*/ 10 w 12"/>
                    <a:gd name="T29" fmla="*/ 8 h 9"/>
                    <a:gd name="T30" fmla="*/ 8 w 12"/>
                    <a:gd name="T31" fmla="*/ 9 h 9"/>
                    <a:gd name="T32" fmla="*/ 6 w 12"/>
                    <a:gd name="T33" fmla="*/ 8 h 9"/>
                    <a:gd name="T34" fmla="*/ 3 w 12"/>
                    <a:gd name="T35" fmla="*/ 7 h 9"/>
                    <a:gd name="T36" fmla="*/ 2 w 12"/>
                    <a:gd name="T37" fmla="*/ 6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9"/>
                    <a:gd name="T59" fmla="*/ 12 w 12"/>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9">
                      <a:moveTo>
                        <a:pt x="2" y="6"/>
                      </a:moveTo>
                      <a:lnTo>
                        <a:pt x="0" y="3"/>
                      </a:lnTo>
                      <a:lnTo>
                        <a:pt x="0" y="2"/>
                      </a:lnTo>
                      <a:lnTo>
                        <a:pt x="0" y="1"/>
                      </a:lnTo>
                      <a:lnTo>
                        <a:pt x="1" y="0"/>
                      </a:lnTo>
                      <a:lnTo>
                        <a:pt x="2" y="0"/>
                      </a:lnTo>
                      <a:lnTo>
                        <a:pt x="3" y="0"/>
                      </a:lnTo>
                      <a:lnTo>
                        <a:pt x="5" y="0"/>
                      </a:lnTo>
                      <a:lnTo>
                        <a:pt x="8" y="1"/>
                      </a:lnTo>
                      <a:lnTo>
                        <a:pt x="10" y="2"/>
                      </a:lnTo>
                      <a:lnTo>
                        <a:pt x="12" y="5"/>
                      </a:lnTo>
                      <a:lnTo>
                        <a:pt x="12" y="7"/>
                      </a:lnTo>
                      <a:lnTo>
                        <a:pt x="11" y="8"/>
                      </a:lnTo>
                      <a:lnTo>
                        <a:pt x="10" y="8"/>
                      </a:lnTo>
                      <a:lnTo>
                        <a:pt x="8" y="9"/>
                      </a:lnTo>
                      <a:lnTo>
                        <a:pt x="6" y="8"/>
                      </a:lnTo>
                      <a:lnTo>
                        <a:pt x="3" y="7"/>
                      </a:lnTo>
                      <a:lnTo>
                        <a:pt x="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8" name="Freeform 347"/>
                <p:cNvSpPr>
                  <a:spLocks/>
                </p:cNvSpPr>
                <p:nvPr/>
              </p:nvSpPr>
              <p:spPr bwMode="auto">
                <a:xfrm>
                  <a:off x="3327" y="2441"/>
                  <a:ext cx="12" cy="11"/>
                </a:xfrm>
                <a:custGeom>
                  <a:avLst/>
                  <a:gdLst>
                    <a:gd name="T0" fmla="*/ 2 w 12"/>
                    <a:gd name="T1" fmla="*/ 7 h 11"/>
                    <a:gd name="T2" fmla="*/ 0 w 12"/>
                    <a:gd name="T3" fmla="*/ 5 h 11"/>
                    <a:gd name="T4" fmla="*/ 0 w 12"/>
                    <a:gd name="T5" fmla="*/ 2 h 11"/>
                    <a:gd name="T6" fmla="*/ 0 w 12"/>
                    <a:gd name="T7" fmla="*/ 1 h 11"/>
                    <a:gd name="T8" fmla="*/ 2 w 12"/>
                    <a:gd name="T9" fmla="*/ 0 h 11"/>
                    <a:gd name="T10" fmla="*/ 4 w 12"/>
                    <a:gd name="T11" fmla="*/ 0 h 11"/>
                    <a:gd name="T12" fmla="*/ 6 w 12"/>
                    <a:gd name="T13" fmla="*/ 0 h 11"/>
                    <a:gd name="T14" fmla="*/ 10 w 12"/>
                    <a:gd name="T15" fmla="*/ 2 h 11"/>
                    <a:gd name="T16" fmla="*/ 12 w 12"/>
                    <a:gd name="T17" fmla="*/ 6 h 11"/>
                    <a:gd name="T18" fmla="*/ 12 w 12"/>
                    <a:gd name="T19" fmla="*/ 7 h 11"/>
                    <a:gd name="T20" fmla="*/ 12 w 12"/>
                    <a:gd name="T21" fmla="*/ 10 h 11"/>
                    <a:gd name="T22" fmla="*/ 10 w 12"/>
                    <a:gd name="T23" fmla="*/ 11 h 11"/>
                    <a:gd name="T24" fmla="*/ 6 w 12"/>
                    <a:gd name="T25" fmla="*/ 11 h 11"/>
                    <a:gd name="T26" fmla="*/ 2 w 12"/>
                    <a:gd name="T27" fmla="*/ 7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2" y="7"/>
                      </a:moveTo>
                      <a:lnTo>
                        <a:pt x="0" y="5"/>
                      </a:lnTo>
                      <a:lnTo>
                        <a:pt x="0" y="2"/>
                      </a:lnTo>
                      <a:lnTo>
                        <a:pt x="0" y="1"/>
                      </a:lnTo>
                      <a:lnTo>
                        <a:pt x="2" y="0"/>
                      </a:lnTo>
                      <a:lnTo>
                        <a:pt x="4" y="0"/>
                      </a:lnTo>
                      <a:lnTo>
                        <a:pt x="6" y="0"/>
                      </a:lnTo>
                      <a:lnTo>
                        <a:pt x="10" y="2"/>
                      </a:lnTo>
                      <a:lnTo>
                        <a:pt x="12" y="6"/>
                      </a:lnTo>
                      <a:lnTo>
                        <a:pt x="12" y="7"/>
                      </a:lnTo>
                      <a:lnTo>
                        <a:pt x="12" y="10"/>
                      </a:lnTo>
                      <a:lnTo>
                        <a:pt x="10" y="11"/>
                      </a:lnTo>
                      <a:lnTo>
                        <a:pt x="6"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9" name="Freeform 348"/>
                <p:cNvSpPr>
                  <a:spLocks/>
                </p:cNvSpPr>
                <p:nvPr/>
              </p:nvSpPr>
              <p:spPr bwMode="auto">
                <a:xfrm>
                  <a:off x="3316" y="2436"/>
                  <a:ext cx="12" cy="11"/>
                </a:xfrm>
                <a:custGeom>
                  <a:avLst/>
                  <a:gdLst>
                    <a:gd name="T0" fmla="*/ 8 w 12"/>
                    <a:gd name="T1" fmla="*/ 11 h 11"/>
                    <a:gd name="T2" fmla="*/ 10 w 12"/>
                    <a:gd name="T3" fmla="*/ 10 h 11"/>
                    <a:gd name="T4" fmla="*/ 11 w 12"/>
                    <a:gd name="T5" fmla="*/ 9 h 11"/>
                    <a:gd name="T6" fmla="*/ 11 w 12"/>
                    <a:gd name="T7" fmla="*/ 7 h 11"/>
                    <a:gd name="T8" fmla="*/ 12 w 12"/>
                    <a:gd name="T9" fmla="*/ 7 h 11"/>
                    <a:gd name="T10" fmla="*/ 11 w 12"/>
                    <a:gd name="T11" fmla="*/ 5 h 11"/>
                    <a:gd name="T12" fmla="*/ 10 w 12"/>
                    <a:gd name="T13" fmla="*/ 2 h 11"/>
                    <a:gd name="T14" fmla="*/ 8 w 12"/>
                    <a:gd name="T15" fmla="*/ 1 h 11"/>
                    <a:gd name="T16" fmla="*/ 7 w 12"/>
                    <a:gd name="T17" fmla="*/ 0 h 11"/>
                    <a:gd name="T18" fmla="*/ 5 w 12"/>
                    <a:gd name="T19" fmla="*/ 0 h 11"/>
                    <a:gd name="T20" fmla="*/ 5 w 12"/>
                    <a:gd name="T21" fmla="*/ 0 h 11"/>
                    <a:gd name="T22" fmla="*/ 2 w 12"/>
                    <a:gd name="T23" fmla="*/ 1 h 11"/>
                    <a:gd name="T24" fmla="*/ 1 w 12"/>
                    <a:gd name="T25" fmla="*/ 2 h 11"/>
                    <a:gd name="T26" fmla="*/ 0 w 12"/>
                    <a:gd name="T27" fmla="*/ 4 h 11"/>
                    <a:gd name="T28" fmla="*/ 1 w 12"/>
                    <a:gd name="T29" fmla="*/ 6 h 11"/>
                    <a:gd name="T30" fmla="*/ 2 w 12"/>
                    <a:gd name="T31" fmla="*/ 7 h 11"/>
                    <a:gd name="T32" fmla="*/ 3 w 12"/>
                    <a:gd name="T33" fmla="*/ 10 h 11"/>
                    <a:gd name="T34" fmla="*/ 5 w 12"/>
                    <a:gd name="T35" fmla="*/ 11 h 11"/>
                    <a:gd name="T36" fmla="*/ 5 w 12"/>
                    <a:gd name="T37" fmla="*/ 11 h 11"/>
                    <a:gd name="T38" fmla="*/ 7 w 12"/>
                    <a:gd name="T39" fmla="*/ 11 h 11"/>
                    <a:gd name="T40" fmla="*/ 8 w 12"/>
                    <a:gd name="T41" fmla="*/ 11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1"/>
                    <a:gd name="T65" fmla="*/ 12 w 12"/>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1">
                      <a:moveTo>
                        <a:pt x="8" y="11"/>
                      </a:moveTo>
                      <a:lnTo>
                        <a:pt x="10" y="10"/>
                      </a:lnTo>
                      <a:lnTo>
                        <a:pt x="11" y="9"/>
                      </a:lnTo>
                      <a:lnTo>
                        <a:pt x="11" y="7"/>
                      </a:lnTo>
                      <a:lnTo>
                        <a:pt x="12" y="7"/>
                      </a:lnTo>
                      <a:lnTo>
                        <a:pt x="11" y="5"/>
                      </a:lnTo>
                      <a:lnTo>
                        <a:pt x="10" y="2"/>
                      </a:lnTo>
                      <a:lnTo>
                        <a:pt x="8" y="1"/>
                      </a:lnTo>
                      <a:lnTo>
                        <a:pt x="7" y="0"/>
                      </a:lnTo>
                      <a:lnTo>
                        <a:pt x="5" y="0"/>
                      </a:lnTo>
                      <a:lnTo>
                        <a:pt x="2" y="1"/>
                      </a:lnTo>
                      <a:lnTo>
                        <a:pt x="1" y="2"/>
                      </a:lnTo>
                      <a:lnTo>
                        <a:pt x="0" y="4"/>
                      </a:lnTo>
                      <a:lnTo>
                        <a:pt x="1" y="6"/>
                      </a:lnTo>
                      <a:lnTo>
                        <a:pt x="2" y="7"/>
                      </a:lnTo>
                      <a:lnTo>
                        <a:pt x="3" y="10"/>
                      </a:lnTo>
                      <a:lnTo>
                        <a:pt x="5"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0" name="Freeform 349"/>
                <p:cNvSpPr>
                  <a:spLocks/>
                </p:cNvSpPr>
                <p:nvPr/>
              </p:nvSpPr>
              <p:spPr bwMode="auto">
                <a:xfrm>
                  <a:off x="3324" y="2440"/>
                  <a:ext cx="12" cy="9"/>
                </a:xfrm>
                <a:custGeom>
                  <a:avLst/>
                  <a:gdLst>
                    <a:gd name="T0" fmla="*/ 8 w 12"/>
                    <a:gd name="T1" fmla="*/ 9 h 9"/>
                    <a:gd name="T2" fmla="*/ 11 w 12"/>
                    <a:gd name="T3" fmla="*/ 8 h 9"/>
                    <a:gd name="T4" fmla="*/ 11 w 12"/>
                    <a:gd name="T5" fmla="*/ 8 h 9"/>
                    <a:gd name="T6" fmla="*/ 12 w 12"/>
                    <a:gd name="T7" fmla="*/ 7 h 9"/>
                    <a:gd name="T8" fmla="*/ 12 w 12"/>
                    <a:gd name="T9" fmla="*/ 6 h 9"/>
                    <a:gd name="T10" fmla="*/ 12 w 12"/>
                    <a:gd name="T11" fmla="*/ 5 h 9"/>
                    <a:gd name="T12" fmla="*/ 11 w 12"/>
                    <a:gd name="T13" fmla="*/ 2 h 9"/>
                    <a:gd name="T14" fmla="*/ 9 w 12"/>
                    <a:gd name="T15" fmla="*/ 1 h 9"/>
                    <a:gd name="T16" fmla="*/ 8 w 12"/>
                    <a:gd name="T17" fmla="*/ 0 h 9"/>
                    <a:gd name="T18" fmla="*/ 6 w 12"/>
                    <a:gd name="T19" fmla="*/ 0 h 9"/>
                    <a:gd name="T20" fmla="*/ 5 w 12"/>
                    <a:gd name="T21" fmla="*/ 0 h 9"/>
                    <a:gd name="T22" fmla="*/ 4 w 12"/>
                    <a:gd name="T23" fmla="*/ 0 h 9"/>
                    <a:gd name="T24" fmla="*/ 2 w 12"/>
                    <a:gd name="T25" fmla="*/ 1 h 9"/>
                    <a:gd name="T26" fmla="*/ 1 w 12"/>
                    <a:gd name="T27" fmla="*/ 2 h 9"/>
                    <a:gd name="T28" fmla="*/ 0 w 12"/>
                    <a:gd name="T29" fmla="*/ 2 h 9"/>
                    <a:gd name="T30" fmla="*/ 0 w 12"/>
                    <a:gd name="T31" fmla="*/ 3 h 9"/>
                    <a:gd name="T32" fmla="*/ 0 w 12"/>
                    <a:gd name="T33" fmla="*/ 5 h 9"/>
                    <a:gd name="T34" fmla="*/ 2 w 12"/>
                    <a:gd name="T35" fmla="*/ 7 h 9"/>
                    <a:gd name="T36" fmla="*/ 2 w 12"/>
                    <a:gd name="T37" fmla="*/ 8 h 9"/>
                    <a:gd name="T38" fmla="*/ 4 w 12"/>
                    <a:gd name="T39" fmla="*/ 9 h 9"/>
                    <a:gd name="T40" fmla="*/ 7 w 12"/>
                    <a:gd name="T41" fmla="*/ 9 h 9"/>
                    <a:gd name="T42" fmla="*/ 8 w 12"/>
                    <a:gd name="T43" fmla="*/ 9 h 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9"/>
                    <a:gd name="T68" fmla="*/ 12 w 12"/>
                    <a:gd name="T69" fmla="*/ 9 h 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9">
                      <a:moveTo>
                        <a:pt x="8" y="9"/>
                      </a:moveTo>
                      <a:lnTo>
                        <a:pt x="11" y="8"/>
                      </a:lnTo>
                      <a:lnTo>
                        <a:pt x="12" y="7"/>
                      </a:lnTo>
                      <a:lnTo>
                        <a:pt x="12" y="6"/>
                      </a:lnTo>
                      <a:lnTo>
                        <a:pt x="12" y="5"/>
                      </a:lnTo>
                      <a:lnTo>
                        <a:pt x="11" y="2"/>
                      </a:lnTo>
                      <a:lnTo>
                        <a:pt x="9" y="1"/>
                      </a:lnTo>
                      <a:lnTo>
                        <a:pt x="8" y="0"/>
                      </a:lnTo>
                      <a:lnTo>
                        <a:pt x="6" y="0"/>
                      </a:lnTo>
                      <a:lnTo>
                        <a:pt x="5" y="0"/>
                      </a:lnTo>
                      <a:lnTo>
                        <a:pt x="4" y="0"/>
                      </a:lnTo>
                      <a:lnTo>
                        <a:pt x="2" y="1"/>
                      </a:lnTo>
                      <a:lnTo>
                        <a:pt x="1" y="2"/>
                      </a:lnTo>
                      <a:lnTo>
                        <a:pt x="0" y="2"/>
                      </a:lnTo>
                      <a:lnTo>
                        <a:pt x="0" y="3"/>
                      </a:lnTo>
                      <a:lnTo>
                        <a:pt x="0" y="5"/>
                      </a:lnTo>
                      <a:lnTo>
                        <a:pt x="2" y="7"/>
                      </a:lnTo>
                      <a:lnTo>
                        <a:pt x="2" y="8"/>
                      </a:lnTo>
                      <a:lnTo>
                        <a:pt x="4" y="9"/>
                      </a:lnTo>
                      <a:lnTo>
                        <a:pt x="7" y="9"/>
                      </a:lnTo>
                      <a:lnTo>
                        <a:pt x="8"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1" name="Freeform 350"/>
                <p:cNvSpPr>
                  <a:spLocks/>
                </p:cNvSpPr>
                <p:nvPr/>
              </p:nvSpPr>
              <p:spPr bwMode="auto">
                <a:xfrm>
                  <a:off x="3325" y="2411"/>
                  <a:ext cx="17" cy="27"/>
                </a:xfrm>
                <a:custGeom>
                  <a:avLst/>
                  <a:gdLst>
                    <a:gd name="T0" fmla="*/ 0 w 17"/>
                    <a:gd name="T1" fmla="*/ 9 h 27"/>
                    <a:gd name="T2" fmla="*/ 17 w 17"/>
                    <a:gd name="T3" fmla="*/ 0 h 27"/>
                    <a:gd name="T4" fmla="*/ 17 w 17"/>
                    <a:gd name="T5" fmla="*/ 19 h 27"/>
                    <a:gd name="T6" fmla="*/ 0 w 17"/>
                    <a:gd name="T7" fmla="*/ 27 h 27"/>
                    <a:gd name="T8" fmla="*/ 0 w 17"/>
                    <a:gd name="T9" fmla="*/ 9 h 27"/>
                    <a:gd name="T10" fmla="*/ 0 60000 65536"/>
                    <a:gd name="T11" fmla="*/ 0 60000 65536"/>
                    <a:gd name="T12" fmla="*/ 0 60000 65536"/>
                    <a:gd name="T13" fmla="*/ 0 60000 65536"/>
                    <a:gd name="T14" fmla="*/ 0 60000 65536"/>
                    <a:gd name="T15" fmla="*/ 0 w 17"/>
                    <a:gd name="T16" fmla="*/ 0 h 27"/>
                    <a:gd name="T17" fmla="*/ 17 w 17"/>
                    <a:gd name="T18" fmla="*/ 27 h 27"/>
                  </a:gdLst>
                  <a:ahLst/>
                  <a:cxnLst>
                    <a:cxn ang="T10">
                      <a:pos x="T0" y="T1"/>
                    </a:cxn>
                    <a:cxn ang="T11">
                      <a:pos x="T2" y="T3"/>
                    </a:cxn>
                    <a:cxn ang="T12">
                      <a:pos x="T4" y="T5"/>
                    </a:cxn>
                    <a:cxn ang="T13">
                      <a:pos x="T6" y="T7"/>
                    </a:cxn>
                    <a:cxn ang="T14">
                      <a:pos x="T8" y="T9"/>
                    </a:cxn>
                  </a:cxnLst>
                  <a:rect l="T15" t="T16" r="T17" b="T18"/>
                  <a:pathLst>
                    <a:path w="17" h="27">
                      <a:moveTo>
                        <a:pt x="0" y="9"/>
                      </a:moveTo>
                      <a:lnTo>
                        <a:pt x="17" y="0"/>
                      </a:lnTo>
                      <a:lnTo>
                        <a:pt x="17" y="19"/>
                      </a:lnTo>
                      <a:lnTo>
                        <a:pt x="0" y="27"/>
                      </a:lnTo>
                      <a:lnTo>
                        <a:pt x="0" y="9"/>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2" name="Freeform 351"/>
                <p:cNvSpPr>
                  <a:spLocks/>
                </p:cNvSpPr>
                <p:nvPr/>
              </p:nvSpPr>
              <p:spPr bwMode="auto">
                <a:xfrm>
                  <a:off x="3258" y="2375"/>
                  <a:ext cx="84" cy="45"/>
                </a:xfrm>
                <a:custGeom>
                  <a:avLst/>
                  <a:gdLst>
                    <a:gd name="T0" fmla="*/ 0 w 84"/>
                    <a:gd name="T1" fmla="*/ 9 h 45"/>
                    <a:gd name="T2" fmla="*/ 17 w 84"/>
                    <a:gd name="T3" fmla="*/ 0 h 45"/>
                    <a:gd name="T4" fmla="*/ 84 w 84"/>
                    <a:gd name="T5" fmla="*/ 35 h 45"/>
                    <a:gd name="T6" fmla="*/ 67 w 84"/>
                    <a:gd name="T7" fmla="*/ 45 h 45"/>
                    <a:gd name="T8" fmla="*/ 0 w 84"/>
                    <a:gd name="T9" fmla="*/ 9 h 45"/>
                    <a:gd name="T10" fmla="*/ 0 60000 65536"/>
                    <a:gd name="T11" fmla="*/ 0 60000 65536"/>
                    <a:gd name="T12" fmla="*/ 0 60000 65536"/>
                    <a:gd name="T13" fmla="*/ 0 60000 65536"/>
                    <a:gd name="T14" fmla="*/ 0 60000 65536"/>
                    <a:gd name="T15" fmla="*/ 0 w 84"/>
                    <a:gd name="T16" fmla="*/ 0 h 45"/>
                    <a:gd name="T17" fmla="*/ 84 w 84"/>
                    <a:gd name="T18" fmla="*/ 45 h 45"/>
                  </a:gdLst>
                  <a:ahLst/>
                  <a:cxnLst>
                    <a:cxn ang="T10">
                      <a:pos x="T0" y="T1"/>
                    </a:cxn>
                    <a:cxn ang="T11">
                      <a:pos x="T2" y="T3"/>
                    </a:cxn>
                    <a:cxn ang="T12">
                      <a:pos x="T4" y="T5"/>
                    </a:cxn>
                    <a:cxn ang="T13">
                      <a:pos x="T6" y="T7"/>
                    </a:cxn>
                    <a:cxn ang="T14">
                      <a:pos x="T8" y="T9"/>
                    </a:cxn>
                  </a:cxnLst>
                  <a:rect l="T15" t="T16" r="T17" b="T18"/>
                  <a:pathLst>
                    <a:path w="84" h="45">
                      <a:moveTo>
                        <a:pt x="0" y="9"/>
                      </a:moveTo>
                      <a:lnTo>
                        <a:pt x="17" y="0"/>
                      </a:lnTo>
                      <a:lnTo>
                        <a:pt x="84" y="35"/>
                      </a:lnTo>
                      <a:lnTo>
                        <a:pt x="67" y="45"/>
                      </a:lnTo>
                      <a:lnTo>
                        <a:pt x="0" y="9"/>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3" name="Freeform 352"/>
                <p:cNvSpPr>
                  <a:spLocks/>
                </p:cNvSpPr>
                <p:nvPr/>
              </p:nvSpPr>
              <p:spPr bwMode="auto">
                <a:xfrm>
                  <a:off x="3258" y="2385"/>
                  <a:ext cx="67" cy="53"/>
                </a:xfrm>
                <a:custGeom>
                  <a:avLst/>
                  <a:gdLst>
                    <a:gd name="T0" fmla="*/ 0 w 67"/>
                    <a:gd name="T1" fmla="*/ 0 h 53"/>
                    <a:gd name="T2" fmla="*/ 67 w 67"/>
                    <a:gd name="T3" fmla="*/ 35 h 53"/>
                    <a:gd name="T4" fmla="*/ 67 w 67"/>
                    <a:gd name="T5" fmla="*/ 53 h 53"/>
                    <a:gd name="T6" fmla="*/ 0 w 67"/>
                    <a:gd name="T7" fmla="*/ 18 h 53"/>
                    <a:gd name="T8" fmla="*/ 0 w 67"/>
                    <a:gd name="T9" fmla="*/ 0 h 53"/>
                    <a:gd name="T10" fmla="*/ 0 60000 65536"/>
                    <a:gd name="T11" fmla="*/ 0 60000 65536"/>
                    <a:gd name="T12" fmla="*/ 0 60000 65536"/>
                    <a:gd name="T13" fmla="*/ 0 60000 65536"/>
                    <a:gd name="T14" fmla="*/ 0 60000 65536"/>
                    <a:gd name="T15" fmla="*/ 0 w 67"/>
                    <a:gd name="T16" fmla="*/ 0 h 53"/>
                    <a:gd name="T17" fmla="*/ 67 w 67"/>
                    <a:gd name="T18" fmla="*/ 53 h 53"/>
                  </a:gdLst>
                  <a:ahLst/>
                  <a:cxnLst>
                    <a:cxn ang="T10">
                      <a:pos x="T0" y="T1"/>
                    </a:cxn>
                    <a:cxn ang="T11">
                      <a:pos x="T2" y="T3"/>
                    </a:cxn>
                    <a:cxn ang="T12">
                      <a:pos x="T4" y="T5"/>
                    </a:cxn>
                    <a:cxn ang="T13">
                      <a:pos x="T6" y="T7"/>
                    </a:cxn>
                    <a:cxn ang="T14">
                      <a:pos x="T8" y="T9"/>
                    </a:cxn>
                  </a:cxnLst>
                  <a:rect l="T15" t="T16" r="T17" b="T18"/>
                  <a:pathLst>
                    <a:path w="67" h="53">
                      <a:moveTo>
                        <a:pt x="0" y="0"/>
                      </a:moveTo>
                      <a:lnTo>
                        <a:pt x="67" y="35"/>
                      </a:lnTo>
                      <a:lnTo>
                        <a:pt x="67" y="53"/>
                      </a:lnTo>
                      <a:lnTo>
                        <a:pt x="0" y="18"/>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4" name="Freeform 353"/>
                <p:cNvSpPr>
                  <a:spLocks/>
                </p:cNvSpPr>
                <p:nvPr/>
              </p:nvSpPr>
              <p:spPr bwMode="auto">
                <a:xfrm>
                  <a:off x="3330" y="2421"/>
                  <a:ext cx="25" cy="12"/>
                </a:xfrm>
                <a:custGeom>
                  <a:avLst/>
                  <a:gdLst>
                    <a:gd name="T0" fmla="*/ 16 w 25"/>
                    <a:gd name="T1" fmla="*/ 0 h 12"/>
                    <a:gd name="T2" fmla="*/ 25 w 25"/>
                    <a:gd name="T3" fmla="*/ 4 h 12"/>
                    <a:gd name="T4" fmla="*/ 9 w 25"/>
                    <a:gd name="T5" fmla="*/ 12 h 12"/>
                    <a:gd name="T6" fmla="*/ 0 w 25"/>
                    <a:gd name="T7" fmla="*/ 7 h 12"/>
                    <a:gd name="T8" fmla="*/ 16 w 25"/>
                    <a:gd name="T9" fmla="*/ 0 h 12"/>
                    <a:gd name="T10" fmla="*/ 0 60000 65536"/>
                    <a:gd name="T11" fmla="*/ 0 60000 65536"/>
                    <a:gd name="T12" fmla="*/ 0 60000 65536"/>
                    <a:gd name="T13" fmla="*/ 0 60000 65536"/>
                    <a:gd name="T14" fmla="*/ 0 60000 65536"/>
                    <a:gd name="T15" fmla="*/ 0 w 25"/>
                    <a:gd name="T16" fmla="*/ 0 h 12"/>
                    <a:gd name="T17" fmla="*/ 25 w 25"/>
                    <a:gd name="T18" fmla="*/ 12 h 12"/>
                  </a:gdLst>
                  <a:ahLst/>
                  <a:cxnLst>
                    <a:cxn ang="T10">
                      <a:pos x="T0" y="T1"/>
                    </a:cxn>
                    <a:cxn ang="T11">
                      <a:pos x="T2" y="T3"/>
                    </a:cxn>
                    <a:cxn ang="T12">
                      <a:pos x="T4" y="T5"/>
                    </a:cxn>
                    <a:cxn ang="T13">
                      <a:pos x="T6" y="T7"/>
                    </a:cxn>
                    <a:cxn ang="T14">
                      <a:pos x="T8" y="T9"/>
                    </a:cxn>
                  </a:cxnLst>
                  <a:rect l="T15" t="T16" r="T17" b="T18"/>
                  <a:pathLst>
                    <a:path w="25" h="12">
                      <a:moveTo>
                        <a:pt x="16" y="0"/>
                      </a:moveTo>
                      <a:lnTo>
                        <a:pt x="25" y="4"/>
                      </a:lnTo>
                      <a:lnTo>
                        <a:pt x="9" y="12"/>
                      </a:lnTo>
                      <a:lnTo>
                        <a:pt x="0" y="7"/>
                      </a:lnTo>
                      <a:lnTo>
                        <a:pt x="16"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5" name="Freeform 354"/>
                <p:cNvSpPr>
                  <a:spLocks/>
                </p:cNvSpPr>
                <p:nvPr/>
              </p:nvSpPr>
              <p:spPr bwMode="auto">
                <a:xfrm>
                  <a:off x="3331" y="2430"/>
                  <a:ext cx="12" cy="21"/>
                </a:xfrm>
                <a:custGeom>
                  <a:avLst/>
                  <a:gdLst>
                    <a:gd name="T0" fmla="*/ 0 w 12"/>
                    <a:gd name="T1" fmla="*/ 16 h 21"/>
                    <a:gd name="T2" fmla="*/ 12 w 12"/>
                    <a:gd name="T3" fmla="*/ 21 h 21"/>
                    <a:gd name="T4" fmla="*/ 12 w 12"/>
                    <a:gd name="T5" fmla="*/ 3 h 21"/>
                    <a:gd name="T6" fmla="*/ 0 w 12"/>
                    <a:gd name="T7" fmla="*/ 0 h 21"/>
                    <a:gd name="T8" fmla="*/ 0 w 12"/>
                    <a:gd name="T9" fmla="*/ 1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16"/>
                      </a:moveTo>
                      <a:lnTo>
                        <a:pt x="12" y="21"/>
                      </a:lnTo>
                      <a:lnTo>
                        <a:pt x="12" y="3"/>
                      </a:lnTo>
                      <a:lnTo>
                        <a:pt x="0" y="0"/>
                      </a:lnTo>
                      <a:lnTo>
                        <a:pt x="0" y="16"/>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6" name="Freeform 355"/>
                <p:cNvSpPr>
                  <a:spLocks/>
                </p:cNvSpPr>
                <p:nvPr/>
              </p:nvSpPr>
              <p:spPr bwMode="auto">
                <a:xfrm>
                  <a:off x="3340" y="2426"/>
                  <a:ext cx="15" cy="25"/>
                </a:xfrm>
                <a:custGeom>
                  <a:avLst/>
                  <a:gdLst>
                    <a:gd name="T0" fmla="*/ 15 w 15"/>
                    <a:gd name="T1" fmla="*/ 17 h 25"/>
                    <a:gd name="T2" fmla="*/ 0 w 15"/>
                    <a:gd name="T3" fmla="*/ 25 h 25"/>
                    <a:gd name="T4" fmla="*/ 0 w 15"/>
                    <a:gd name="T5" fmla="*/ 7 h 25"/>
                    <a:gd name="T6" fmla="*/ 15 w 15"/>
                    <a:gd name="T7" fmla="*/ 0 h 25"/>
                    <a:gd name="T8" fmla="*/ 15 w 15"/>
                    <a:gd name="T9" fmla="*/ 17 h 25"/>
                    <a:gd name="T10" fmla="*/ 0 60000 65536"/>
                    <a:gd name="T11" fmla="*/ 0 60000 65536"/>
                    <a:gd name="T12" fmla="*/ 0 60000 65536"/>
                    <a:gd name="T13" fmla="*/ 0 60000 65536"/>
                    <a:gd name="T14" fmla="*/ 0 60000 65536"/>
                    <a:gd name="T15" fmla="*/ 0 w 15"/>
                    <a:gd name="T16" fmla="*/ 0 h 25"/>
                    <a:gd name="T17" fmla="*/ 15 w 15"/>
                    <a:gd name="T18" fmla="*/ 25 h 25"/>
                  </a:gdLst>
                  <a:ahLst/>
                  <a:cxnLst>
                    <a:cxn ang="T10">
                      <a:pos x="T0" y="T1"/>
                    </a:cxn>
                    <a:cxn ang="T11">
                      <a:pos x="T2" y="T3"/>
                    </a:cxn>
                    <a:cxn ang="T12">
                      <a:pos x="T4" y="T5"/>
                    </a:cxn>
                    <a:cxn ang="T13">
                      <a:pos x="T6" y="T7"/>
                    </a:cxn>
                    <a:cxn ang="T14">
                      <a:pos x="T8" y="T9"/>
                    </a:cxn>
                  </a:cxnLst>
                  <a:rect l="T15" t="T16" r="T17" b="T18"/>
                  <a:pathLst>
                    <a:path w="15" h="25">
                      <a:moveTo>
                        <a:pt x="15" y="17"/>
                      </a:moveTo>
                      <a:lnTo>
                        <a:pt x="0" y="25"/>
                      </a:lnTo>
                      <a:lnTo>
                        <a:pt x="0" y="7"/>
                      </a:lnTo>
                      <a:lnTo>
                        <a:pt x="15" y="0"/>
                      </a:lnTo>
                      <a:lnTo>
                        <a:pt x="15" y="17"/>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7" name="Freeform 356"/>
                <p:cNvSpPr>
                  <a:spLocks/>
                </p:cNvSpPr>
                <p:nvPr/>
              </p:nvSpPr>
              <p:spPr bwMode="auto">
                <a:xfrm>
                  <a:off x="3340" y="2430"/>
                  <a:ext cx="18" cy="11"/>
                </a:xfrm>
                <a:custGeom>
                  <a:avLst/>
                  <a:gdLst>
                    <a:gd name="T0" fmla="*/ 12 w 18"/>
                    <a:gd name="T1" fmla="*/ 0 h 11"/>
                    <a:gd name="T2" fmla="*/ 18 w 18"/>
                    <a:gd name="T3" fmla="*/ 2 h 11"/>
                    <a:gd name="T4" fmla="*/ 15 w 18"/>
                    <a:gd name="T5" fmla="*/ 8 h 11"/>
                    <a:gd name="T6" fmla="*/ 6 w 18"/>
                    <a:gd name="T7" fmla="*/ 11 h 11"/>
                    <a:gd name="T8" fmla="*/ 0 w 18"/>
                    <a:gd name="T9" fmla="*/ 7 h 11"/>
                    <a:gd name="T10" fmla="*/ 12 w 18"/>
                    <a:gd name="T11" fmla="*/ 0 h 11"/>
                    <a:gd name="T12" fmla="*/ 0 60000 65536"/>
                    <a:gd name="T13" fmla="*/ 0 60000 65536"/>
                    <a:gd name="T14" fmla="*/ 0 60000 65536"/>
                    <a:gd name="T15" fmla="*/ 0 60000 65536"/>
                    <a:gd name="T16" fmla="*/ 0 60000 65536"/>
                    <a:gd name="T17" fmla="*/ 0 60000 65536"/>
                    <a:gd name="T18" fmla="*/ 0 w 18"/>
                    <a:gd name="T19" fmla="*/ 0 h 11"/>
                    <a:gd name="T20" fmla="*/ 18 w 18"/>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8" h="11">
                      <a:moveTo>
                        <a:pt x="12" y="0"/>
                      </a:moveTo>
                      <a:lnTo>
                        <a:pt x="18" y="2"/>
                      </a:lnTo>
                      <a:lnTo>
                        <a:pt x="15" y="8"/>
                      </a:lnTo>
                      <a:lnTo>
                        <a:pt x="6" y="11"/>
                      </a:lnTo>
                      <a:lnTo>
                        <a:pt x="0" y="7"/>
                      </a:lnTo>
                      <a:lnTo>
                        <a:pt x="12"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8" name="Freeform 357"/>
                <p:cNvSpPr>
                  <a:spLocks/>
                </p:cNvSpPr>
                <p:nvPr/>
              </p:nvSpPr>
              <p:spPr bwMode="auto">
                <a:xfrm>
                  <a:off x="3340" y="2436"/>
                  <a:ext cx="12" cy="18"/>
                </a:xfrm>
                <a:custGeom>
                  <a:avLst/>
                  <a:gdLst>
                    <a:gd name="T0" fmla="*/ 0 w 12"/>
                    <a:gd name="T1" fmla="*/ 13 h 18"/>
                    <a:gd name="T2" fmla="*/ 12 w 12"/>
                    <a:gd name="T3" fmla="*/ 18 h 18"/>
                    <a:gd name="T4" fmla="*/ 12 w 12"/>
                    <a:gd name="T5" fmla="*/ 9 h 18"/>
                    <a:gd name="T6" fmla="*/ 9 w 12"/>
                    <a:gd name="T7" fmla="*/ 2 h 18"/>
                    <a:gd name="T8" fmla="*/ 0 w 12"/>
                    <a:gd name="T9" fmla="*/ 0 h 18"/>
                    <a:gd name="T10" fmla="*/ 0 w 12"/>
                    <a:gd name="T11" fmla="*/ 13 h 18"/>
                    <a:gd name="T12" fmla="*/ 0 60000 65536"/>
                    <a:gd name="T13" fmla="*/ 0 60000 65536"/>
                    <a:gd name="T14" fmla="*/ 0 60000 65536"/>
                    <a:gd name="T15" fmla="*/ 0 60000 65536"/>
                    <a:gd name="T16" fmla="*/ 0 60000 65536"/>
                    <a:gd name="T17" fmla="*/ 0 60000 65536"/>
                    <a:gd name="T18" fmla="*/ 0 w 12"/>
                    <a:gd name="T19" fmla="*/ 0 h 18"/>
                    <a:gd name="T20" fmla="*/ 12 w 1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2" h="18">
                      <a:moveTo>
                        <a:pt x="0" y="13"/>
                      </a:moveTo>
                      <a:lnTo>
                        <a:pt x="12" y="18"/>
                      </a:lnTo>
                      <a:lnTo>
                        <a:pt x="12" y="9"/>
                      </a:lnTo>
                      <a:lnTo>
                        <a:pt x="9" y="2"/>
                      </a:lnTo>
                      <a:lnTo>
                        <a:pt x="0" y="0"/>
                      </a:lnTo>
                      <a:lnTo>
                        <a:pt x="0" y="13"/>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9" name="Freeform 358"/>
                <p:cNvSpPr>
                  <a:spLocks/>
                </p:cNvSpPr>
                <p:nvPr/>
              </p:nvSpPr>
              <p:spPr bwMode="auto">
                <a:xfrm>
                  <a:off x="3349" y="2445"/>
                  <a:ext cx="12" cy="13"/>
                </a:xfrm>
                <a:custGeom>
                  <a:avLst/>
                  <a:gdLst>
                    <a:gd name="T0" fmla="*/ 0 w 12"/>
                    <a:gd name="T1" fmla="*/ 9 h 13"/>
                    <a:gd name="T2" fmla="*/ 1 w 12"/>
                    <a:gd name="T3" fmla="*/ 7 h 13"/>
                    <a:gd name="T4" fmla="*/ 7 w 12"/>
                    <a:gd name="T5" fmla="*/ 8 h 13"/>
                    <a:gd name="T6" fmla="*/ 11 w 12"/>
                    <a:gd name="T7" fmla="*/ 13 h 13"/>
                    <a:gd name="T8" fmla="*/ 12 w 12"/>
                    <a:gd name="T9" fmla="*/ 12 h 13"/>
                    <a:gd name="T10" fmla="*/ 10 w 12"/>
                    <a:gd name="T11" fmla="*/ 6 h 13"/>
                    <a:gd name="T12" fmla="*/ 0 w 12"/>
                    <a:gd name="T13" fmla="*/ 0 h 13"/>
                    <a:gd name="T14" fmla="*/ 0 w 12"/>
                    <a:gd name="T15" fmla="*/ 9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0" y="9"/>
                      </a:moveTo>
                      <a:lnTo>
                        <a:pt x="1" y="7"/>
                      </a:lnTo>
                      <a:lnTo>
                        <a:pt x="7" y="8"/>
                      </a:lnTo>
                      <a:lnTo>
                        <a:pt x="11" y="13"/>
                      </a:lnTo>
                      <a:lnTo>
                        <a:pt x="12" y="12"/>
                      </a:lnTo>
                      <a:lnTo>
                        <a:pt x="10" y="6"/>
                      </a:lnTo>
                      <a:lnTo>
                        <a:pt x="0" y="0"/>
                      </a:lnTo>
                      <a:lnTo>
                        <a:pt x="0" y="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0" name="Freeform 359"/>
                <p:cNvSpPr>
                  <a:spLocks/>
                </p:cNvSpPr>
                <p:nvPr/>
              </p:nvSpPr>
              <p:spPr bwMode="auto">
                <a:xfrm>
                  <a:off x="3359" y="2446"/>
                  <a:ext cx="12" cy="11"/>
                </a:xfrm>
                <a:custGeom>
                  <a:avLst/>
                  <a:gdLst>
                    <a:gd name="T0" fmla="*/ 12 w 12"/>
                    <a:gd name="T1" fmla="*/ 8 h 11"/>
                    <a:gd name="T2" fmla="*/ 2 w 12"/>
                    <a:gd name="T3" fmla="*/ 11 h 11"/>
                    <a:gd name="T4" fmla="*/ 0 w 12"/>
                    <a:gd name="T5" fmla="*/ 3 h 11"/>
                    <a:gd name="T6" fmla="*/ 8 w 12"/>
                    <a:gd name="T7" fmla="*/ 2 h 11"/>
                    <a:gd name="T8" fmla="*/ 11 w 12"/>
                    <a:gd name="T9" fmla="*/ 0 h 11"/>
                    <a:gd name="T10" fmla="*/ 12 w 12"/>
                    <a:gd name="T11" fmla="*/ 8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2" y="8"/>
                      </a:moveTo>
                      <a:lnTo>
                        <a:pt x="2" y="11"/>
                      </a:lnTo>
                      <a:lnTo>
                        <a:pt x="0" y="3"/>
                      </a:lnTo>
                      <a:lnTo>
                        <a:pt x="8" y="2"/>
                      </a:lnTo>
                      <a:lnTo>
                        <a:pt x="11" y="0"/>
                      </a:lnTo>
                      <a:lnTo>
                        <a:pt x="12" y="8"/>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1" name="Freeform 360"/>
                <p:cNvSpPr>
                  <a:spLocks/>
                </p:cNvSpPr>
                <p:nvPr/>
              </p:nvSpPr>
              <p:spPr bwMode="auto">
                <a:xfrm>
                  <a:off x="3342" y="2438"/>
                  <a:ext cx="12" cy="11"/>
                </a:xfrm>
                <a:custGeom>
                  <a:avLst/>
                  <a:gdLst>
                    <a:gd name="T0" fmla="*/ 0 w 12"/>
                    <a:gd name="T1" fmla="*/ 7 h 11"/>
                    <a:gd name="T2" fmla="*/ 12 w 12"/>
                    <a:gd name="T3" fmla="*/ 11 h 11"/>
                    <a:gd name="T4" fmla="*/ 8 w 12"/>
                    <a:gd name="T5" fmla="*/ 3 h 11"/>
                    <a:gd name="T6" fmla="*/ 0 w 12"/>
                    <a:gd name="T7" fmla="*/ 0 h 11"/>
                    <a:gd name="T8" fmla="*/ 0 w 12"/>
                    <a:gd name="T9" fmla="*/ 7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7"/>
                      </a:moveTo>
                      <a:lnTo>
                        <a:pt x="12" y="11"/>
                      </a:lnTo>
                      <a:lnTo>
                        <a:pt x="8" y="3"/>
                      </a:lnTo>
                      <a:lnTo>
                        <a:pt x="0" y="0"/>
                      </a:lnTo>
                      <a:lnTo>
                        <a:pt x="0" y="7"/>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2" name="Freeform 361"/>
                <p:cNvSpPr>
                  <a:spLocks/>
                </p:cNvSpPr>
                <p:nvPr/>
              </p:nvSpPr>
              <p:spPr bwMode="auto">
                <a:xfrm>
                  <a:off x="3346" y="2437"/>
                  <a:ext cx="22" cy="15"/>
                </a:xfrm>
                <a:custGeom>
                  <a:avLst/>
                  <a:gdLst>
                    <a:gd name="T0" fmla="*/ 22 w 22"/>
                    <a:gd name="T1" fmla="*/ 11 h 15"/>
                    <a:gd name="T2" fmla="*/ 13 w 22"/>
                    <a:gd name="T3" fmla="*/ 15 h 15"/>
                    <a:gd name="T4" fmla="*/ 0 w 22"/>
                    <a:gd name="T5" fmla="*/ 3 h 15"/>
                    <a:gd name="T6" fmla="*/ 11 w 22"/>
                    <a:gd name="T7" fmla="*/ 0 h 15"/>
                    <a:gd name="T8" fmla="*/ 22 w 22"/>
                    <a:gd name="T9" fmla="*/ 11 h 15"/>
                    <a:gd name="T10" fmla="*/ 0 60000 65536"/>
                    <a:gd name="T11" fmla="*/ 0 60000 65536"/>
                    <a:gd name="T12" fmla="*/ 0 60000 65536"/>
                    <a:gd name="T13" fmla="*/ 0 60000 65536"/>
                    <a:gd name="T14" fmla="*/ 0 60000 65536"/>
                    <a:gd name="T15" fmla="*/ 0 w 22"/>
                    <a:gd name="T16" fmla="*/ 0 h 15"/>
                    <a:gd name="T17" fmla="*/ 22 w 22"/>
                    <a:gd name="T18" fmla="*/ 15 h 15"/>
                  </a:gdLst>
                  <a:ahLst/>
                  <a:cxnLst>
                    <a:cxn ang="T10">
                      <a:pos x="T0" y="T1"/>
                    </a:cxn>
                    <a:cxn ang="T11">
                      <a:pos x="T2" y="T3"/>
                    </a:cxn>
                    <a:cxn ang="T12">
                      <a:pos x="T4" y="T5"/>
                    </a:cxn>
                    <a:cxn ang="T13">
                      <a:pos x="T6" y="T7"/>
                    </a:cxn>
                    <a:cxn ang="T14">
                      <a:pos x="T8" y="T9"/>
                    </a:cxn>
                  </a:cxnLst>
                  <a:rect l="T15" t="T16" r="T17" b="T18"/>
                  <a:pathLst>
                    <a:path w="22" h="15">
                      <a:moveTo>
                        <a:pt x="22" y="11"/>
                      </a:moveTo>
                      <a:lnTo>
                        <a:pt x="13" y="15"/>
                      </a:lnTo>
                      <a:lnTo>
                        <a:pt x="0" y="3"/>
                      </a:lnTo>
                      <a:lnTo>
                        <a:pt x="11" y="0"/>
                      </a:lnTo>
                      <a:lnTo>
                        <a:pt x="22" y="11"/>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3" name="Freeform 362"/>
                <p:cNvSpPr>
                  <a:spLocks/>
                </p:cNvSpPr>
                <p:nvPr/>
              </p:nvSpPr>
              <p:spPr bwMode="auto">
                <a:xfrm>
                  <a:off x="3348" y="2433"/>
                  <a:ext cx="13" cy="13"/>
                </a:xfrm>
                <a:custGeom>
                  <a:avLst/>
                  <a:gdLst>
                    <a:gd name="T0" fmla="*/ 13 w 13"/>
                    <a:gd name="T1" fmla="*/ 10 h 13"/>
                    <a:gd name="T2" fmla="*/ 2 w 13"/>
                    <a:gd name="T3" fmla="*/ 13 h 13"/>
                    <a:gd name="T4" fmla="*/ 0 w 13"/>
                    <a:gd name="T5" fmla="*/ 4 h 13"/>
                    <a:gd name="T6" fmla="*/ 10 w 13"/>
                    <a:gd name="T7" fmla="*/ 0 h 13"/>
                    <a:gd name="T8" fmla="*/ 13 w 13"/>
                    <a:gd name="T9" fmla="*/ 1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3" y="10"/>
                      </a:moveTo>
                      <a:lnTo>
                        <a:pt x="2" y="13"/>
                      </a:lnTo>
                      <a:lnTo>
                        <a:pt x="0" y="4"/>
                      </a:lnTo>
                      <a:lnTo>
                        <a:pt x="10" y="0"/>
                      </a:lnTo>
                      <a:lnTo>
                        <a:pt x="13"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4" name="Freeform 363"/>
                <p:cNvSpPr>
                  <a:spLocks/>
                </p:cNvSpPr>
                <p:nvPr/>
              </p:nvSpPr>
              <p:spPr bwMode="auto">
                <a:xfrm>
                  <a:off x="3343" y="2312"/>
                  <a:ext cx="24" cy="44"/>
                </a:xfrm>
                <a:custGeom>
                  <a:avLst/>
                  <a:gdLst>
                    <a:gd name="T0" fmla="*/ 24 w 24"/>
                    <a:gd name="T1" fmla="*/ 0 h 44"/>
                    <a:gd name="T2" fmla="*/ 0 w 24"/>
                    <a:gd name="T3" fmla="*/ 13 h 44"/>
                    <a:gd name="T4" fmla="*/ 0 w 24"/>
                    <a:gd name="T5" fmla="*/ 44 h 44"/>
                    <a:gd name="T6" fmla="*/ 24 w 24"/>
                    <a:gd name="T7" fmla="*/ 31 h 44"/>
                    <a:gd name="T8" fmla="*/ 2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lnTo>
                        <a:pt x="0" y="13"/>
                      </a:lnTo>
                      <a:lnTo>
                        <a:pt x="0" y="44"/>
                      </a:lnTo>
                      <a:lnTo>
                        <a:pt x="24" y="31"/>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5" name="Freeform 364"/>
                <p:cNvSpPr>
                  <a:spLocks/>
                </p:cNvSpPr>
                <p:nvPr/>
              </p:nvSpPr>
              <p:spPr bwMode="auto">
                <a:xfrm>
                  <a:off x="3247" y="2247"/>
                  <a:ext cx="127" cy="105"/>
                </a:xfrm>
                <a:custGeom>
                  <a:avLst/>
                  <a:gdLst>
                    <a:gd name="T0" fmla="*/ 127 w 127"/>
                    <a:gd name="T1" fmla="*/ 38 h 105"/>
                    <a:gd name="T2" fmla="*/ 127 w 127"/>
                    <a:gd name="T3" fmla="*/ 0 h 105"/>
                    <a:gd name="T4" fmla="*/ 0 w 127"/>
                    <a:gd name="T5" fmla="*/ 65 h 105"/>
                    <a:gd name="T6" fmla="*/ 0 w 127"/>
                    <a:gd name="T7" fmla="*/ 105 h 105"/>
                    <a:gd name="T8" fmla="*/ 127 w 127"/>
                    <a:gd name="T9" fmla="*/ 38 h 105"/>
                    <a:gd name="T10" fmla="*/ 0 60000 65536"/>
                    <a:gd name="T11" fmla="*/ 0 60000 65536"/>
                    <a:gd name="T12" fmla="*/ 0 60000 65536"/>
                    <a:gd name="T13" fmla="*/ 0 60000 65536"/>
                    <a:gd name="T14" fmla="*/ 0 60000 65536"/>
                    <a:gd name="T15" fmla="*/ 0 w 127"/>
                    <a:gd name="T16" fmla="*/ 0 h 105"/>
                    <a:gd name="T17" fmla="*/ 127 w 127"/>
                    <a:gd name="T18" fmla="*/ 105 h 105"/>
                  </a:gdLst>
                  <a:ahLst/>
                  <a:cxnLst>
                    <a:cxn ang="T10">
                      <a:pos x="T0" y="T1"/>
                    </a:cxn>
                    <a:cxn ang="T11">
                      <a:pos x="T2" y="T3"/>
                    </a:cxn>
                    <a:cxn ang="T12">
                      <a:pos x="T4" y="T5"/>
                    </a:cxn>
                    <a:cxn ang="T13">
                      <a:pos x="T6" y="T7"/>
                    </a:cxn>
                    <a:cxn ang="T14">
                      <a:pos x="T8" y="T9"/>
                    </a:cxn>
                  </a:cxnLst>
                  <a:rect l="T15" t="T16" r="T17" b="T18"/>
                  <a:pathLst>
                    <a:path w="127" h="105">
                      <a:moveTo>
                        <a:pt x="127" y="38"/>
                      </a:moveTo>
                      <a:lnTo>
                        <a:pt x="127" y="0"/>
                      </a:lnTo>
                      <a:lnTo>
                        <a:pt x="0" y="65"/>
                      </a:lnTo>
                      <a:lnTo>
                        <a:pt x="0" y="105"/>
                      </a:lnTo>
                      <a:lnTo>
                        <a:pt x="127"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6" name="Freeform 365"/>
                <p:cNvSpPr>
                  <a:spLocks/>
                </p:cNvSpPr>
                <p:nvPr/>
              </p:nvSpPr>
              <p:spPr bwMode="auto">
                <a:xfrm>
                  <a:off x="3122" y="2181"/>
                  <a:ext cx="126" cy="107"/>
                </a:xfrm>
                <a:custGeom>
                  <a:avLst/>
                  <a:gdLst>
                    <a:gd name="T0" fmla="*/ 126 w 126"/>
                    <a:gd name="T1" fmla="*/ 39 h 107"/>
                    <a:gd name="T2" fmla="*/ 126 w 126"/>
                    <a:gd name="T3" fmla="*/ 0 h 107"/>
                    <a:gd name="T4" fmla="*/ 0 w 126"/>
                    <a:gd name="T5" fmla="*/ 66 h 107"/>
                    <a:gd name="T6" fmla="*/ 0 w 126"/>
                    <a:gd name="T7" fmla="*/ 107 h 107"/>
                    <a:gd name="T8" fmla="*/ 126 w 126"/>
                    <a:gd name="T9" fmla="*/ 39 h 107"/>
                    <a:gd name="T10" fmla="*/ 0 60000 65536"/>
                    <a:gd name="T11" fmla="*/ 0 60000 65536"/>
                    <a:gd name="T12" fmla="*/ 0 60000 65536"/>
                    <a:gd name="T13" fmla="*/ 0 60000 65536"/>
                    <a:gd name="T14" fmla="*/ 0 60000 65536"/>
                    <a:gd name="T15" fmla="*/ 0 w 126"/>
                    <a:gd name="T16" fmla="*/ 0 h 107"/>
                    <a:gd name="T17" fmla="*/ 126 w 126"/>
                    <a:gd name="T18" fmla="*/ 107 h 107"/>
                  </a:gdLst>
                  <a:ahLst/>
                  <a:cxnLst>
                    <a:cxn ang="T10">
                      <a:pos x="T0" y="T1"/>
                    </a:cxn>
                    <a:cxn ang="T11">
                      <a:pos x="T2" y="T3"/>
                    </a:cxn>
                    <a:cxn ang="T12">
                      <a:pos x="T4" y="T5"/>
                    </a:cxn>
                    <a:cxn ang="T13">
                      <a:pos x="T6" y="T7"/>
                    </a:cxn>
                    <a:cxn ang="T14">
                      <a:pos x="T8" y="T9"/>
                    </a:cxn>
                  </a:cxnLst>
                  <a:rect l="T15" t="T16" r="T17" b="T18"/>
                  <a:pathLst>
                    <a:path w="126" h="107">
                      <a:moveTo>
                        <a:pt x="126" y="39"/>
                      </a:moveTo>
                      <a:lnTo>
                        <a:pt x="126" y="0"/>
                      </a:lnTo>
                      <a:lnTo>
                        <a:pt x="0" y="66"/>
                      </a:lnTo>
                      <a:lnTo>
                        <a:pt x="0" y="107"/>
                      </a:lnTo>
                      <a:lnTo>
                        <a:pt x="126"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sp>
            <p:nvSpPr>
              <p:cNvPr id="34" name="Line 366"/>
              <p:cNvSpPr>
                <a:spLocks noChangeShapeType="1"/>
              </p:cNvSpPr>
              <p:nvPr/>
            </p:nvSpPr>
            <p:spPr bwMode="auto">
              <a:xfrm>
                <a:off x="3494088" y="3255963"/>
                <a:ext cx="2185987" cy="1587"/>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nvGrpSpPr>
              <p:cNvPr id="33" name="Group 367"/>
              <p:cNvGrpSpPr>
                <a:grpSpLocks/>
              </p:cNvGrpSpPr>
              <p:nvPr/>
            </p:nvGrpSpPr>
            <p:grpSpPr bwMode="auto">
              <a:xfrm>
                <a:off x="4287858" y="2863876"/>
                <a:ext cx="485777" cy="600079"/>
                <a:chOff x="2701" y="2267"/>
                <a:chExt cx="306" cy="378"/>
              </a:xfrm>
            </p:grpSpPr>
            <p:sp>
              <p:nvSpPr>
                <p:cNvPr id="1059" name="Freeform 368"/>
                <p:cNvSpPr>
                  <a:spLocks/>
                </p:cNvSpPr>
                <p:nvPr/>
              </p:nvSpPr>
              <p:spPr bwMode="auto">
                <a:xfrm>
                  <a:off x="2870" y="2267"/>
                  <a:ext cx="46" cy="192"/>
                </a:xfrm>
                <a:custGeom>
                  <a:avLst/>
                  <a:gdLst>
                    <a:gd name="T0" fmla="*/ 0 w 46"/>
                    <a:gd name="T1" fmla="*/ 182 h 192"/>
                    <a:gd name="T2" fmla="*/ 11 w 46"/>
                    <a:gd name="T3" fmla="*/ 1 h 192"/>
                    <a:gd name="T4" fmla="*/ 21 w 46"/>
                    <a:gd name="T5" fmla="*/ 0 h 192"/>
                    <a:gd name="T6" fmla="*/ 30 w 46"/>
                    <a:gd name="T7" fmla="*/ 1 h 192"/>
                    <a:gd name="T8" fmla="*/ 46 w 46"/>
                    <a:gd name="T9" fmla="*/ 182 h 192"/>
                    <a:gd name="T10" fmla="*/ 44 w 46"/>
                    <a:gd name="T11" fmla="*/ 185 h 192"/>
                    <a:gd name="T12" fmla="*/ 42 w 46"/>
                    <a:gd name="T13" fmla="*/ 186 h 192"/>
                    <a:gd name="T14" fmla="*/ 39 w 46"/>
                    <a:gd name="T15" fmla="*/ 187 h 192"/>
                    <a:gd name="T16" fmla="*/ 36 w 46"/>
                    <a:gd name="T17" fmla="*/ 190 h 192"/>
                    <a:gd name="T18" fmla="*/ 31 w 46"/>
                    <a:gd name="T19" fmla="*/ 191 h 192"/>
                    <a:gd name="T20" fmla="*/ 27 w 46"/>
                    <a:gd name="T21" fmla="*/ 192 h 192"/>
                    <a:gd name="T22" fmla="*/ 24 w 46"/>
                    <a:gd name="T23" fmla="*/ 192 h 192"/>
                    <a:gd name="T24" fmla="*/ 21 w 46"/>
                    <a:gd name="T25" fmla="*/ 192 h 192"/>
                    <a:gd name="T26" fmla="*/ 18 w 46"/>
                    <a:gd name="T27" fmla="*/ 192 h 192"/>
                    <a:gd name="T28" fmla="*/ 15 w 46"/>
                    <a:gd name="T29" fmla="*/ 192 h 192"/>
                    <a:gd name="T30" fmla="*/ 13 w 46"/>
                    <a:gd name="T31" fmla="*/ 191 h 192"/>
                    <a:gd name="T32" fmla="*/ 11 w 46"/>
                    <a:gd name="T33" fmla="*/ 191 h 192"/>
                    <a:gd name="T34" fmla="*/ 8 w 46"/>
                    <a:gd name="T35" fmla="*/ 191 h 192"/>
                    <a:gd name="T36" fmla="*/ 6 w 46"/>
                    <a:gd name="T37" fmla="*/ 190 h 192"/>
                    <a:gd name="T38" fmla="*/ 4 w 46"/>
                    <a:gd name="T39" fmla="*/ 187 h 192"/>
                    <a:gd name="T40" fmla="*/ 2 w 46"/>
                    <a:gd name="T41" fmla="*/ 186 h 192"/>
                    <a:gd name="T42" fmla="*/ 1 w 46"/>
                    <a:gd name="T43" fmla="*/ 185 h 192"/>
                    <a:gd name="T44" fmla="*/ 0 w 46"/>
                    <a:gd name="T45" fmla="*/ 184 h 192"/>
                    <a:gd name="T46" fmla="*/ 0 w 46"/>
                    <a:gd name="T47" fmla="*/ 182 h 19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
                    <a:gd name="T73" fmla="*/ 0 h 192"/>
                    <a:gd name="T74" fmla="*/ 46 w 46"/>
                    <a:gd name="T75" fmla="*/ 192 h 19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 h="192">
                      <a:moveTo>
                        <a:pt x="0" y="182"/>
                      </a:moveTo>
                      <a:lnTo>
                        <a:pt x="11" y="1"/>
                      </a:lnTo>
                      <a:lnTo>
                        <a:pt x="21" y="0"/>
                      </a:lnTo>
                      <a:lnTo>
                        <a:pt x="30" y="1"/>
                      </a:lnTo>
                      <a:lnTo>
                        <a:pt x="46" y="182"/>
                      </a:lnTo>
                      <a:lnTo>
                        <a:pt x="44" y="185"/>
                      </a:lnTo>
                      <a:lnTo>
                        <a:pt x="42" y="186"/>
                      </a:lnTo>
                      <a:lnTo>
                        <a:pt x="39" y="187"/>
                      </a:lnTo>
                      <a:lnTo>
                        <a:pt x="36" y="190"/>
                      </a:lnTo>
                      <a:lnTo>
                        <a:pt x="31" y="191"/>
                      </a:lnTo>
                      <a:lnTo>
                        <a:pt x="27" y="192"/>
                      </a:lnTo>
                      <a:lnTo>
                        <a:pt x="24" y="192"/>
                      </a:lnTo>
                      <a:lnTo>
                        <a:pt x="21" y="192"/>
                      </a:lnTo>
                      <a:lnTo>
                        <a:pt x="18" y="192"/>
                      </a:lnTo>
                      <a:lnTo>
                        <a:pt x="15" y="192"/>
                      </a:lnTo>
                      <a:lnTo>
                        <a:pt x="13" y="191"/>
                      </a:lnTo>
                      <a:lnTo>
                        <a:pt x="11" y="191"/>
                      </a:lnTo>
                      <a:lnTo>
                        <a:pt x="8" y="191"/>
                      </a:lnTo>
                      <a:lnTo>
                        <a:pt x="6" y="190"/>
                      </a:lnTo>
                      <a:lnTo>
                        <a:pt x="4" y="187"/>
                      </a:lnTo>
                      <a:lnTo>
                        <a:pt x="2" y="186"/>
                      </a:lnTo>
                      <a:lnTo>
                        <a:pt x="1" y="185"/>
                      </a:lnTo>
                      <a:lnTo>
                        <a:pt x="0" y="184"/>
                      </a:lnTo>
                      <a:lnTo>
                        <a:pt x="0" y="182"/>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0" name="Freeform 369"/>
                <p:cNvSpPr>
                  <a:spLocks/>
                </p:cNvSpPr>
                <p:nvPr/>
              </p:nvSpPr>
              <p:spPr bwMode="auto">
                <a:xfrm>
                  <a:off x="2913" y="2290"/>
                  <a:ext cx="48" cy="193"/>
                </a:xfrm>
                <a:custGeom>
                  <a:avLst/>
                  <a:gdLst>
                    <a:gd name="T0" fmla="*/ 0 w 48"/>
                    <a:gd name="T1" fmla="*/ 183 h 193"/>
                    <a:gd name="T2" fmla="*/ 12 w 48"/>
                    <a:gd name="T3" fmla="*/ 1 h 193"/>
                    <a:gd name="T4" fmla="*/ 22 w 48"/>
                    <a:gd name="T5" fmla="*/ 0 h 193"/>
                    <a:gd name="T6" fmla="*/ 31 w 48"/>
                    <a:gd name="T7" fmla="*/ 1 h 193"/>
                    <a:gd name="T8" fmla="*/ 48 w 48"/>
                    <a:gd name="T9" fmla="*/ 183 h 193"/>
                    <a:gd name="T10" fmla="*/ 46 w 48"/>
                    <a:gd name="T11" fmla="*/ 185 h 193"/>
                    <a:gd name="T12" fmla="*/ 44 w 48"/>
                    <a:gd name="T13" fmla="*/ 187 h 193"/>
                    <a:gd name="T14" fmla="*/ 41 w 48"/>
                    <a:gd name="T15" fmla="*/ 188 h 193"/>
                    <a:gd name="T16" fmla="*/ 38 w 48"/>
                    <a:gd name="T17" fmla="*/ 190 h 193"/>
                    <a:gd name="T18" fmla="*/ 32 w 48"/>
                    <a:gd name="T19" fmla="*/ 192 h 193"/>
                    <a:gd name="T20" fmla="*/ 28 w 48"/>
                    <a:gd name="T21" fmla="*/ 193 h 193"/>
                    <a:gd name="T22" fmla="*/ 25 w 48"/>
                    <a:gd name="T23" fmla="*/ 193 h 193"/>
                    <a:gd name="T24" fmla="*/ 23 w 48"/>
                    <a:gd name="T25" fmla="*/ 193 h 193"/>
                    <a:gd name="T26" fmla="*/ 19 w 48"/>
                    <a:gd name="T27" fmla="*/ 193 h 193"/>
                    <a:gd name="T28" fmla="*/ 16 w 48"/>
                    <a:gd name="T29" fmla="*/ 193 h 193"/>
                    <a:gd name="T30" fmla="*/ 14 w 48"/>
                    <a:gd name="T31" fmla="*/ 193 h 193"/>
                    <a:gd name="T32" fmla="*/ 11 w 48"/>
                    <a:gd name="T33" fmla="*/ 192 h 193"/>
                    <a:gd name="T34" fmla="*/ 9 w 48"/>
                    <a:gd name="T35" fmla="*/ 190 h 193"/>
                    <a:gd name="T36" fmla="*/ 7 w 48"/>
                    <a:gd name="T37" fmla="*/ 190 h 193"/>
                    <a:gd name="T38" fmla="*/ 5 w 48"/>
                    <a:gd name="T39" fmla="*/ 188 h 193"/>
                    <a:gd name="T40" fmla="*/ 2 w 48"/>
                    <a:gd name="T41" fmla="*/ 187 h 193"/>
                    <a:gd name="T42" fmla="*/ 1 w 48"/>
                    <a:gd name="T43" fmla="*/ 185 h 193"/>
                    <a:gd name="T44" fmla="*/ 0 w 48"/>
                    <a:gd name="T45" fmla="*/ 184 h 193"/>
                    <a:gd name="T46" fmla="*/ 0 w 48"/>
                    <a:gd name="T47" fmla="*/ 183 h 1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
                    <a:gd name="T73" fmla="*/ 0 h 193"/>
                    <a:gd name="T74" fmla="*/ 48 w 48"/>
                    <a:gd name="T75" fmla="*/ 193 h 1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 h="193">
                      <a:moveTo>
                        <a:pt x="0" y="183"/>
                      </a:moveTo>
                      <a:lnTo>
                        <a:pt x="12" y="1"/>
                      </a:lnTo>
                      <a:lnTo>
                        <a:pt x="22" y="0"/>
                      </a:lnTo>
                      <a:lnTo>
                        <a:pt x="31" y="1"/>
                      </a:lnTo>
                      <a:lnTo>
                        <a:pt x="48" y="183"/>
                      </a:lnTo>
                      <a:lnTo>
                        <a:pt x="46" y="185"/>
                      </a:lnTo>
                      <a:lnTo>
                        <a:pt x="44" y="187"/>
                      </a:lnTo>
                      <a:lnTo>
                        <a:pt x="41" y="188"/>
                      </a:lnTo>
                      <a:lnTo>
                        <a:pt x="38" y="190"/>
                      </a:lnTo>
                      <a:lnTo>
                        <a:pt x="32" y="192"/>
                      </a:lnTo>
                      <a:lnTo>
                        <a:pt x="28" y="193"/>
                      </a:lnTo>
                      <a:lnTo>
                        <a:pt x="25" y="193"/>
                      </a:lnTo>
                      <a:lnTo>
                        <a:pt x="23" y="193"/>
                      </a:lnTo>
                      <a:lnTo>
                        <a:pt x="19" y="193"/>
                      </a:lnTo>
                      <a:lnTo>
                        <a:pt x="16" y="193"/>
                      </a:lnTo>
                      <a:lnTo>
                        <a:pt x="14" y="193"/>
                      </a:lnTo>
                      <a:lnTo>
                        <a:pt x="11" y="192"/>
                      </a:lnTo>
                      <a:lnTo>
                        <a:pt x="9" y="190"/>
                      </a:lnTo>
                      <a:lnTo>
                        <a:pt x="7" y="190"/>
                      </a:lnTo>
                      <a:lnTo>
                        <a:pt x="5" y="188"/>
                      </a:lnTo>
                      <a:lnTo>
                        <a:pt x="2" y="187"/>
                      </a:lnTo>
                      <a:lnTo>
                        <a:pt x="1" y="185"/>
                      </a:lnTo>
                      <a:lnTo>
                        <a:pt x="0" y="184"/>
                      </a:lnTo>
                      <a:lnTo>
                        <a:pt x="0" y="183"/>
                      </a:lnTo>
                      <a:close/>
                    </a:path>
                  </a:pathLst>
                </a:custGeom>
                <a:solidFill>
                  <a:srgbClr val="99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1" name="Freeform 370"/>
                <p:cNvSpPr>
                  <a:spLocks/>
                </p:cNvSpPr>
                <p:nvPr/>
              </p:nvSpPr>
              <p:spPr bwMode="auto">
                <a:xfrm>
                  <a:off x="2890" y="2267"/>
                  <a:ext cx="25" cy="192"/>
                </a:xfrm>
                <a:custGeom>
                  <a:avLst/>
                  <a:gdLst>
                    <a:gd name="T0" fmla="*/ 5 w 25"/>
                    <a:gd name="T1" fmla="*/ 192 h 192"/>
                    <a:gd name="T2" fmla="*/ 8 w 25"/>
                    <a:gd name="T3" fmla="*/ 192 h 192"/>
                    <a:gd name="T4" fmla="*/ 10 w 25"/>
                    <a:gd name="T5" fmla="*/ 192 h 192"/>
                    <a:gd name="T6" fmla="*/ 13 w 25"/>
                    <a:gd name="T7" fmla="*/ 191 h 192"/>
                    <a:gd name="T8" fmla="*/ 15 w 25"/>
                    <a:gd name="T9" fmla="*/ 191 h 192"/>
                    <a:gd name="T10" fmla="*/ 18 w 25"/>
                    <a:gd name="T11" fmla="*/ 190 h 192"/>
                    <a:gd name="T12" fmla="*/ 20 w 25"/>
                    <a:gd name="T13" fmla="*/ 189 h 192"/>
                    <a:gd name="T14" fmla="*/ 21 w 25"/>
                    <a:gd name="T15" fmla="*/ 187 h 192"/>
                    <a:gd name="T16" fmla="*/ 23 w 25"/>
                    <a:gd name="T17" fmla="*/ 186 h 192"/>
                    <a:gd name="T18" fmla="*/ 24 w 25"/>
                    <a:gd name="T19" fmla="*/ 185 h 192"/>
                    <a:gd name="T20" fmla="*/ 25 w 25"/>
                    <a:gd name="T21" fmla="*/ 182 h 192"/>
                    <a:gd name="T22" fmla="*/ 9 w 25"/>
                    <a:gd name="T23" fmla="*/ 1 h 192"/>
                    <a:gd name="T24" fmla="*/ 0 w 25"/>
                    <a:gd name="T25" fmla="*/ 0 h 192"/>
                    <a:gd name="T26" fmla="*/ 0 w 25"/>
                    <a:gd name="T27" fmla="*/ 192 h 192"/>
                    <a:gd name="T28" fmla="*/ 5 w 25"/>
                    <a:gd name="T29" fmla="*/ 192 h 1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
                    <a:gd name="T46" fmla="*/ 0 h 192"/>
                    <a:gd name="T47" fmla="*/ 25 w 25"/>
                    <a:gd name="T48" fmla="*/ 192 h 19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 h="192">
                      <a:moveTo>
                        <a:pt x="5" y="192"/>
                      </a:moveTo>
                      <a:lnTo>
                        <a:pt x="8" y="192"/>
                      </a:lnTo>
                      <a:lnTo>
                        <a:pt x="10" y="192"/>
                      </a:lnTo>
                      <a:lnTo>
                        <a:pt x="13" y="191"/>
                      </a:lnTo>
                      <a:lnTo>
                        <a:pt x="15" y="191"/>
                      </a:lnTo>
                      <a:lnTo>
                        <a:pt x="18" y="190"/>
                      </a:lnTo>
                      <a:lnTo>
                        <a:pt x="20" y="189"/>
                      </a:lnTo>
                      <a:lnTo>
                        <a:pt x="21" y="187"/>
                      </a:lnTo>
                      <a:lnTo>
                        <a:pt x="23" y="186"/>
                      </a:lnTo>
                      <a:lnTo>
                        <a:pt x="24" y="185"/>
                      </a:lnTo>
                      <a:lnTo>
                        <a:pt x="25" y="182"/>
                      </a:lnTo>
                      <a:lnTo>
                        <a:pt x="9" y="1"/>
                      </a:lnTo>
                      <a:lnTo>
                        <a:pt x="0" y="0"/>
                      </a:lnTo>
                      <a:lnTo>
                        <a:pt x="0" y="192"/>
                      </a:lnTo>
                      <a:lnTo>
                        <a:pt x="5" y="192"/>
                      </a:lnTo>
                      <a:close/>
                    </a:path>
                  </a:pathLst>
                </a:custGeom>
                <a:solidFill>
                  <a:srgbClr val="9966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2" name="Freeform 371"/>
                <p:cNvSpPr>
                  <a:spLocks/>
                </p:cNvSpPr>
                <p:nvPr/>
              </p:nvSpPr>
              <p:spPr bwMode="auto">
                <a:xfrm>
                  <a:off x="2869" y="2473"/>
                  <a:ext cx="138" cy="136"/>
                </a:xfrm>
                <a:custGeom>
                  <a:avLst/>
                  <a:gdLst>
                    <a:gd name="T0" fmla="*/ 138 w 138"/>
                    <a:gd name="T1" fmla="*/ 0 h 136"/>
                    <a:gd name="T2" fmla="*/ 0 w 138"/>
                    <a:gd name="T3" fmla="*/ 73 h 136"/>
                    <a:gd name="T4" fmla="*/ 0 w 138"/>
                    <a:gd name="T5" fmla="*/ 136 h 136"/>
                    <a:gd name="T6" fmla="*/ 138 w 138"/>
                    <a:gd name="T7" fmla="*/ 63 h 136"/>
                    <a:gd name="T8" fmla="*/ 138 w 138"/>
                    <a:gd name="T9" fmla="*/ 0 h 136"/>
                    <a:gd name="T10" fmla="*/ 0 60000 65536"/>
                    <a:gd name="T11" fmla="*/ 0 60000 65536"/>
                    <a:gd name="T12" fmla="*/ 0 60000 65536"/>
                    <a:gd name="T13" fmla="*/ 0 60000 65536"/>
                    <a:gd name="T14" fmla="*/ 0 60000 65536"/>
                    <a:gd name="T15" fmla="*/ 0 w 138"/>
                    <a:gd name="T16" fmla="*/ 0 h 136"/>
                    <a:gd name="T17" fmla="*/ 138 w 138"/>
                    <a:gd name="T18" fmla="*/ 136 h 136"/>
                  </a:gdLst>
                  <a:ahLst/>
                  <a:cxnLst>
                    <a:cxn ang="T10">
                      <a:pos x="T0" y="T1"/>
                    </a:cxn>
                    <a:cxn ang="T11">
                      <a:pos x="T2" y="T3"/>
                    </a:cxn>
                    <a:cxn ang="T12">
                      <a:pos x="T4" y="T5"/>
                    </a:cxn>
                    <a:cxn ang="T13">
                      <a:pos x="T6" y="T7"/>
                    </a:cxn>
                    <a:cxn ang="T14">
                      <a:pos x="T8" y="T9"/>
                    </a:cxn>
                  </a:cxnLst>
                  <a:rect l="T15" t="T16" r="T17" b="T18"/>
                  <a:pathLst>
                    <a:path w="138" h="136">
                      <a:moveTo>
                        <a:pt x="138" y="0"/>
                      </a:moveTo>
                      <a:lnTo>
                        <a:pt x="0" y="73"/>
                      </a:lnTo>
                      <a:lnTo>
                        <a:pt x="0" y="136"/>
                      </a:lnTo>
                      <a:lnTo>
                        <a:pt x="138" y="63"/>
                      </a:lnTo>
                      <a:lnTo>
                        <a:pt x="138" y="0"/>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3" name="Freeform 372"/>
                <p:cNvSpPr>
                  <a:spLocks/>
                </p:cNvSpPr>
                <p:nvPr/>
              </p:nvSpPr>
              <p:spPr bwMode="auto">
                <a:xfrm>
                  <a:off x="2701" y="2457"/>
                  <a:ext cx="168" cy="152"/>
                </a:xfrm>
                <a:custGeom>
                  <a:avLst/>
                  <a:gdLst>
                    <a:gd name="T0" fmla="*/ 0 w 168"/>
                    <a:gd name="T1" fmla="*/ 0 h 152"/>
                    <a:gd name="T2" fmla="*/ 168 w 168"/>
                    <a:gd name="T3" fmla="*/ 89 h 152"/>
                    <a:gd name="T4" fmla="*/ 168 w 168"/>
                    <a:gd name="T5" fmla="*/ 152 h 152"/>
                    <a:gd name="T6" fmla="*/ 0 w 168"/>
                    <a:gd name="T7" fmla="*/ 63 h 152"/>
                    <a:gd name="T8" fmla="*/ 0 w 168"/>
                    <a:gd name="T9" fmla="*/ 0 h 152"/>
                    <a:gd name="T10" fmla="*/ 0 60000 65536"/>
                    <a:gd name="T11" fmla="*/ 0 60000 65536"/>
                    <a:gd name="T12" fmla="*/ 0 60000 65536"/>
                    <a:gd name="T13" fmla="*/ 0 60000 65536"/>
                    <a:gd name="T14" fmla="*/ 0 60000 65536"/>
                    <a:gd name="T15" fmla="*/ 0 w 168"/>
                    <a:gd name="T16" fmla="*/ 0 h 152"/>
                    <a:gd name="T17" fmla="*/ 168 w 168"/>
                    <a:gd name="T18" fmla="*/ 152 h 152"/>
                  </a:gdLst>
                  <a:ahLst/>
                  <a:cxnLst>
                    <a:cxn ang="T10">
                      <a:pos x="T0" y="T1"/>
                    </a:cxn>
                    <a:cxn ang="T11">
                      <a:pos x="T2" y="T3"/>
                    </a:cxn>
                    <a:cxn ang="T12">
                      <a:pos x="T4" y="T5"/>
                    </a:cxn>
                    <a:cxn ang="T13">
                      <a:pos x="T6" y="T7"/>
                    </a:cxn>
                    <a:cxn ang="T14">
                      <a:pos x="T8" y="T9"/>
                    </a:cxn>
                  </a:cxnLst>
                  <a:rect l="T15" t="T16" r="T17" b="T18"/>
                  <a:pathLst>
                    <a:path w="168" h="152">
                      <a:moveTo>
                        <a:pt x="0" y="0"/>
                      </a:moveTo>
                      <a:lnTo>
                        <a:pt x="168" y="89"/>
                      </a:lnTo>
                      <a:lnTo>
                        <a:pt x="168" y="152"/>
                      </a:lnTo>
                      <a:lnTo>
                        <a:pt x="0" y="63"/>
                      </a:lnTo>
                      <a:lnTo>
                        <a:pt x="0" y="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4" name="Freeform 373"/>
                <p:cNvSpPr>
                  <a:spLocks/>
                </p:cNvSpPr>
                <p:nvPr/>
              </p:nvSpPr>
              <p:spPr bwMode="auto">
                <a:xfrm>
                  <a:off x="2701" y="2384"/>
                  <a:ext cx="306" cy="161"/>
                </a:xfrm>
                <a:custGeom>
                  <a:avLst/>
                  <a:gdLst>
                    <a:gd name="T0" fmla="*/ 306 w 306"/>
                    <a:gd name="T1" fmla="*/ 88 h 161"/>
                    <a:gd name="T2" fmla="*/ 167 w 306"/>
                    <a:gd name="T3" fmla="*/ 161 h 161"/>
                    <a:gd name="T4" fmla="*/ 0 w 306"/>
                    <a:gd name="T5" fmla="*/ 72 h 161"/>
                    <a:gd name="T6" fmla="*/ 138 w 306"/>
                    <a:gd name="T7" fmla="*/ 0 h 161"/>
                    <a:gd name="T8" fmla="*/ 306 w 306"/>
                    <a:gd name="T9" fmla="*/ 88 h 161"/>
                    <a:gd name="T10" fmla="*/ 0 60000 65536"/>
                    <a:gd name="T11" fmla="*/ 0 60000 65536"/>
                    <a:gd name="T12" fmla="*/ 0 60000 65536"/>
                    <a:gd name="T13" fmla="*/ 0 60000 65536"/>
                    <a:gd name="T14" fmla="*/ 0 60000 65536"/>
                    <a:gd name="T15" fmla="*/ 0 w 306"/>
                    <a:gd name="T16" fmla="*/ 0 h 161"/>
                    <a:gd name="T17" fmla="*/ 306 w 306"/>
                    <a:gd name="T18" fmla="*/ 161 h 161"/>
                  </a:gdLst>
                  <a:ahLst/>
                  <a:cxnLst>
                    <a:cxn ang="T10">
                      <a:pos x="T0" y="T1"/>
                    </a:cxn>
                    <a:cxn ang="T11">
                      <a:pos x="T2" y="T3"/>
                    </a:cxn>
                    <a:cxn ang="T12">
                      <a:pos x="T4" y="T5"/>
                    </a:cxn>
                    <a:cxn ang="T13">
                      <a:pos x="T6" y="T7"/>
                    </a:cxn>
                    <a:cxn ang="T14">
                      <a:pos x="T8" y="T9"/>
                    </a:cxn>
                  </a:cxnLst>
                  <a:rect l="T15" t="T16" r="T17" b="T18"/>
                  <a:pathLst>
                    <a:path w="306" h="161">
                      <a:moveTo>
                        <a:pt x="306" y="88"/>
                      </a:moveTo>
                      <a:lnTo>
                        <a:pt x="167" y="161"/>
                      </a:lnTo>
                      <a:lnTo>
                        <a:pt x="0" y="72"/>
                      </a:lnTo>
                      <a:lnTo>
                        <a:pt x="138" y="0"/>
                      </a:lnTo>
                      <a:lnTo>
                        <a:pt x="306" y="88"/>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5" name="Freeform 374"/>
                <p:cNvSpPr>
                  <a:spLocks/>
                </p:cNvSpPr>
                <p:nvPr/>
              </p:nvSpPr>
              <p:spPr bwMode="auto">
                <a:xfrm>
                  <a:off x="2763" y="2466"/>
                  <a:ext cx="44" cy="46"/>
                </a:xfrm>
                <a:custGeom>
                  <a:avLst/>
                  <a:gdLst>
                    <a:gd name="T0" fmla="*/ 44 w 44"/>
                    <a:gd name="T1" fmla="*/ 0 h 46"/>
                    <a:gd name="T2" fmla="*/ 44 w 44"/>
                    <a:gd name="T3" fmla="*/ 46 h 46"/>
                    <a:gd name="T4" fmla="*/ 0 w 44"/>
                    <a:gd name="T5" fmla="*/ 24 h 46"/>
                    <a:gd name="T6" fmla="*/ 44 w 44"/>
                    <a:gd name="T7" fmla="*/ 0 h 46"/>
                    <a:gd name="T8" fmla="*/ 0 60000 65536"/>
                    <a:gd name="T9" fmla="*/ 0 60000 65536"/>
                    <a:gd name="T10" fmla="*/ 0 60000 65536"/>
                    <a:gd name="T11" fmla="*/ 0 60000 65536"/>
                    <a:gd name="T12" fmla="*/ 0 w 44"/>
                    <a:gd name="T13" fmla="*/ 0 h 46"/>
                    <a:gd name="T14" fmla="*/ 44 w 44"/>
                    <a:gd name="T15" fmla="*/ 46 h 46"/>
                  </a:gdLst>
                  <a:ahLst/>
                  <a:cxnLst>
                    <a:cxn ang="T8">
                      <a:pos x="T0" y="T1"/>
                    </a:cxn>
                    <a:cxn ang="T9">
                      <a:pos x="T2" y="T3"/>
                    </a:cxn>
                    <a:cxn ang="T10">
                      <a:pos x="T4" y="T5"/>
                    </a:cxn>
                    <a:cxn ang="T11">
                      <a:pos x="T6" y="T7"/>
                    </a:cxn>
                  </a:cxnLst>
                  <a:rect l="T12" t="T13" r="T14" b="T15"/>
                  <a:pathLst>
                    <a:path w="44" h="46">
                      <a:moveTo>
                        <a:pt x="44" y="0"/>
                      </a:moveTo>
                      <a:lnTo>
                        <a:pt x="44" y="46"/>
                      </a:lnTo>
                      <a:lnTo>
                        <a:pt x="0" y="24"/>
                      </a:lnTo>
                      <a:lnTo>
                        <a:pt x="44"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6" name="Freeform 375"/>
                <p:cNvSpPr>
                  <a:spLocks/>
                </p:cNvSpPr>
                <p:nvPr/>
              </p:nvSpPr>
              <p:spPr bwMode="auto">
                <a:xfrm>
                  <a:off x="2879" y="2546"/>
                  <a:ext cx="24" cy="44"/>
                </a:xfrm>
                <a:custGeom>
                  <a:avLst/>
                  <a:gdLst>
                    <a:gd name="T0" fmla="*/ 24 w 24"/>
                    <a:gd name="T1" fmla="*/ 0 h 44"/>
                    <a:gd name="T2" fmla="*/ 0 w 24"/>
                    <a:gd name="T3" fmla="*/ 12 h 44"/>
                    <a:gd name="T4" fmla="*/ 0 w 24"/>
                    <a:gd name="T5" fmla="*/ 44 h 44"/>
                    <a:gd name="T6" fmla="*/ 24 w 24"/>
                    <a:gd name="T7" fmla="*/ 32 h 44"/>
                    <a:gd name="T8" fmla="*/ 2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lnTo>
                        <a:pt x="0" y="12"/>
                      </a:lnTo>
                      <a:lnTo>
                        <a:pt x="0" y="44"/>
                      </a:lnTo>
                      <a:lnTo>
                        <a:pt x="24" y="32"/>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7" name="Freeform 376"/>
                <p:cNvSpPr>
                  <a:spLocks/>
                </p:cNvSpPr>
                <p:nvPr/>
              </p:nvSpPr>
              <p:spPr bwMode="auto">
                <a:xfrm>
                  <a:off x="2717" y="2530"/>
                  <a:ext cx="80" cy="71"/>
                </a:xfrm>
                <a:custGeom>
                  <a:avLst/>
                  <a:gdLst>
                    <a:gd name="T0" fmla="*/ 0 w 80"/>
                    <a:gd name="T1" fmla="*/ 0 h 71"/>
                    <a:gd name="T2" fmla="*/ 80 w 80"/>
                    <a:gd name="T3" fmla="*/ 42 h 71"/>
                    <a:gd name="T4" fmla="*/ 80 w 80"/>
                    <a:gd name="T5" fmla="*/ 71 h 71"/>
                    <a:gd name="T6" fmla="*/ 0 w 80"/>
                    <a:gd name="T7" fmla="*/ 29 h 71"/>
                    <a:gd name="T8" fmla="*/ 0 w 80"/>
                    <a:gd name="T9" fmla="*/ 0 h 71"/>
                    <a:gd name="T10" fmla="*/ 0 60000 65536"/>
                    <a:gd name="T11" fmla="*/ 0 60000 65536"/>
                    <a:gd name="T12" fmla="*/ 0 60000 65536"/>
                    <a:gd name="T13" fmla="*/ 0 60000 65536"/>
                    <a:gd name="T14" fmla="*/ 0 60000 65536"/>
                    <a:gd name="T15" fmla="*/ 0 w 80"/>
                    <a:gd name="T16" fmla="*/ 0 h 71"/>
                    <a:gd name="T17" fmla="*/ 80 w 80"/>
                    <a:gd name="T18" fmla="*/ 71 h 71"/>
                  </a:gdLst>
                  <a:ahLst/>
                  <a:cxnLst>
                    <a:cxn ang="T10">
                      <a:pos x="T0" y="T1"/>
                    </a:cxn>
                    <a:cxn ang="T11">
                      <a:pos x="T2" y="T3"/>
                    </a:cxn>
                    <a:cxn ang="T12">
                      <a:pos x="T4" y="T5"/>
                    </a:cxn>
                    <a:cxn ang="T13">
                      <a:pos x="T6" y="T7"/>
                    </a:cxn>
                    <a:cxn ang="T14">
                      <a:pos x="T8" y="T9"/>
                    </a:cxn>
                  </a:cxnLst>
                  <a:rect l="T15" t="T16" r="T17" b="T18"/>
                  <a:pathLst>
                    <a:path w="80" h="71">
                      <a:moveTo>
                        <a:pt x="0" y="0"/>
                      </a:moveTo>
                      <a:lnTo>
                        <a:pt x="80" y="42"/>
                      </a:lnTo>
                      <a:lnTo>
                        <a:pt x="80" y="71"/>
                      </a:lnTo>
                      <a:lnTo>
                        <a:pt x="0" y="29"/>
                      </a:lnTo>
                      <a:lnTo>
                        <a:pt x="0" y="0"/>
                      </a:lnTo>
                      <a:close/>
                    </a:path>
                  </a:pathLst>
                </a:custGeom>
                <a:solidFill>
                  <a:srgbClr val="FF66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8" name="Freeform 377"/>
                <p:cNvSpPr>
                  <a:spLocks/>
                </p:cNvSpPr>
                <p:nvPr/>
              </p:nvSpPr>
              <p:spPr bwMode="auto">
                <a:xfrm>
                  <a:off x="2796" y="2557"/>
                  <a:ext cx="31" cy="46"/>
                </a:xfrm>
                <a:custGeom>
                  <a:avLst/>
                  <a:gdLst>
                    <a:gd name="T0" fmla="*/ 31 w 31"/>
                    <a:gd name="T1" fmla="*/ 0 h 46"/>
                    <a:gd name="T2" fmla="*/ 0 w 31"/>
                    <a:gd name="T3" fmla="*/ 15 h 46"/>
                    <a:gd name="T4" fmla="*/ 0 w 31"/>
                    <a:gd name="T5" fmla="*/ 46 h 46"/>
                    <a:gd name="T6" fmla="*/ 31 w 31"/>
                    <a:gd name="T7" fmla="*/ 30 h 46"/>
                    <a:gd name="T8" fmla="*/ 31 w 31"/>
                    <a:gd name="T9" fmla="*/ 0 h 46"/>
                    <a:gd name="T10" fmla="*/ 0 60000 65536"/>
                    <a:gd name="T11" fmla="*/ 0 60000 65536"/>
                    <a:gd name="T12" fmla="*/ 0 60000 65536"/>
                    <a:gd name="T13" fmla="*/ 0 60000 65536"/>
                    <a:gd name="T14" fmla="*/ 0 60000 65536"/>
                    <a:gd name="T15" fmla="*/ 0 w 31"/>
                    <a:gd name="T16" fmla="*/ 0 h 46"/>
                    <a:gd name="T17" fmla="*/ 31 w 31"/>
                    <a:gd name="T18" fmla="*/ 46 h 46"/>
                  </a:gdLst>
                  <a:ahLst/>
                  <a:cxnLst>
                    <a:cxn ang="T10">
                      <a:pos x="T0" y="T1"/>
                    </a:cxn>
                    <a:cxn ang="T11">
                      <a:pos x="T2" y="T3"/>
                    </a:cxn>
                    <a:cxn ang="T12">
                      <a:pos x="T4" y="T5"/>
                    </a:cxn>
                    <a:cxn ang="T13">
                      <a:pos x="T6" y="T7"/>
                    </a:cxn>
                    <a:cxn ang="T14">
                      <a:pos x="T8" y="T9"/>
                    </a:cxn>
                  </a:cxnLst>
                  <a:rect l="T15" t="T16" r="T17" b="T18"/>
                  <a:pathLst>
                    <a:path w="31" h="46">
                      <a:moveTo>
                        <a:pt x="31" y="0"/>
                      </a:moveTo>
                      <a:lnTo>
                        <a:pt x="0" y="15"/>
                      </a:lnTo>
                      <a:lnTo>
                        <a:pt x="0" y="46"/>
                      </a:lnTo>
                      <a:lnTo>
                        <a:pt x="31" y="30"/>
                      </a:lnTo>
                      <a:lnTo>
                        <a:pt x="31" y="0"/>
                      </a:lnTo>
                      <a:close/>
                    </a:path>
                  </a:pathLst>
                </a:custGeom>
                <a:solidFill>
                  <a:srgbClr val="FF33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9" name="Freeform 378"/>
                <p:cNvSpPr>
                  <a:spLocks/>
                </p:cNvSpPr>
                <p:nvPr/>
              </p:nvSpPr>
              <p:spPr bwMode="auto">
                <a:xfrm>
                  <a:off x="2716" y="2515"/>
                  <a:ext cx="111" cy="58"/>
                </a:xfrm>
                <a:custGeom>
                  <a:avLst/>
                  <a:gdLst>
                    <a:gd name="T0" fmla="*/ 111 w 111"/>
                    <a:gd name="T1" fmla="*/ 42 h 58"/>
                    <a:gd name="T2" fmla="*/ 81 w 111"/>
                    <a:gd name="T3" fmla="*/ 58 h 58"/>
                    <a:gd name="T4" fmla="*/ 0 w 111"/>
                    <a:gd name="T5" fmla="*/ 15 h 58"/>
                    <a:gd name="T6" fmla="*/ 28 w 111"/>
                    <a:gd name="T7" fmla="*/ 0 h 58"/>
                    <a:gd name="T8" fmla="*/ 111 w 111"/>
                    <a:gd name="T9" fmla="*/ 42 h 58"/>
                    <a:gd name="T10" fmla="*/ 0 60000 65536"/>
                    <a:gd name="T11" fmla="*/ 0 60000 65536"/>
                    <a:gd name="T12" fmla="*/ 0 60000 65536"/>
                    <a:gd name="T13" fmla="*/ 0 60000 65536"/>
                    <a:gd name="T14" fmla="*/ 0 60000 65536"/>
                    <a:gd name="T15" fmla="*/ 0 w 111"/>
                    <a:gd name="T16" fmla="*/ 0 h 58"/>
                    <a:gd name="T17" fmla="*/ 111 w 111"/>
                    <a:gd name="T18" fmla="*/ 58 h 58"/>
                  </a:gdLst>
                  <a:ahLst/>
                  <a:cxnLst>
                    <a:cxn ang="T10">
                      <a:pos x="T0" y="T1"/>
                    </a:cxn>
                    <a:cxn ang="T11">
                      <a:pos x="T2" y="T3"/>
                    </a:cxn>
                    <a:cxn ang="T12">
                      <a:pos x="T4" y="T5"/>
                    </a:cxn>
                    <a:cxn ang="T13">
                      <a:pos x="T6" y="T7"/>
                    </a:cxn>
                    <a:cxn ang="T14">
                      <a:pos x="T8" y="T9"/>
                    </a:cxn>
                  </a:cxnLst>
                  <a:rect l="T15" t="T16" r="T17" b="T18"/>
                  <a:pathLst>
                    <a:path w="111" h="58">
                      <a:moveTo>
                        <a:pt x="111" y="42"/>
                      </a:moveTo>
                      <a:lnTo>
                        <a:pt x="81" y="58"/>
                      </a:lnTo>
                      <a:lnTo>
                        <a:pt x="0" y="15"/>
                      </a:lnTo>
                      <a:lnTo>
                        <a:pt x="28" y="0"/>
                      </a:lnTo>
                      <a:lnTo>
                        <a:pt x="111" y="42"/>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0" name="Freeform 379"/>
                <p:cNvSpPr>
                  <a:spLocks/>
                </p:cNvSpPr>
                <p:nvPr/>
              </p:nvSpPr>
              <p:spPr bwMode="auto">
                <a:xfrm>
                  <a:off x="2923" y="2524"/>
                  <a:ext cx="24" cy="44"/>
                </a:xfrm>
                <a:custGeom>
                  <a:avLst/>
                  <a:gdLst>
                    <a:gd name="T0" fmla="*/ 24 w 24"/>
                    <a:gd name="T1" fmla="*/ 0 h 44"/>
                    <a:gd name="T2" fmla="*/ 0 w 24"/>
                    <a:gd name="T3" fmla="*/ 12 h 44"/>
                    <a:gd name="T4" fmla="*/ 0 w 24"/>
                    <a:gd name="T5" fmla="*/ 44 h 44"/>
                    <a:gd name="T6" fmla="*/ 24 w 24"/>
                    <a:gd name="T7" fmla="*/ 32 h 44"/>
                    <a:gd name="T8" fmla="*/ 2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lnTo>
                        <a:pt x="0" y="12"/>
                      </a:lnTo>
                      <a:lnTo>
                        <a:pt x="0" y="44"/>
                      </a:lnTo>
                      <a:lnTo>
                        <a:pt x="24" y="32"/>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1" name="Freeform 380"/>
                <p:cNvSpPr>
                  <a:spLocks/>
                </p:cNvSpPr>
                <p:nvPr/>
              </p:nvSpPr>
              <p:spPr bwMode="auto">
                <a:xfrm>
                  <a:off x="2701" y="2432"/>
                  <a:ext cx="45" cy="48"/>
                </a:xfrm>
                <a:custGeom>
                  <a:avLst/>
                  <a:gdLst>
                    <a:gd name="T0" fmla="*/ 45 w 45"/>
                    <a:gd name="T1" fmla="*/ 0 h 48"/>
                    <a:gd name="T2" fmla="*/ 45 w 45"/>
                    <a:gd name="T3" fmla="*/ 48 h 48"/>
                    <a:gd name="T4" fmla="*/ 0 w 45"/>
                    <a:gd name="T5" fmla="*/ 25 h 48"/>
                    <a:gd name="T6" fmla="*/ 45 w 45"/>
                    <a:gd name="T7" fmla="*/ 0 h 48"/>
                    <a:gd name="T8" fmla="*/ 0 60000 65536"/>
                    <a:gd name="T9" fmla="*/ 0 60000 65536"/>
                    <a:gd name="T10" fmla="*/ 0 60000 65536"/>
                    <a:gd name="T11" fmla="*/ 0 60000 65536"/>
                    <a:gd name="T12" fmla="*/ 0 w 45"/>
                    <a:gd name="T13" fmla="*/ 0 h 48"/>
                    <a:gd name="T14" fmla="*/ 45 w 45"/>
                    <a:gd name="T15" fmla="*/ 48 h 48"/>
                  </a:gdLst>
                  <a:ahLst/>
                  <a:cxnLst>
                    <a:cxn ang="T8">
                      <a:pos x="T0" y="T1"/>
                    </a:cxn>
                    <a:cxn ang="T9">
                      <a:pos x="T2" y="T3"/>
                    </a:cxn>
                    <a:cxn ang="T10">
                      <a:pos x="T4" y="T5"/>
                    </a:cxn>
                    <a:cxn ang="T11">
                      <a:pos x="T6" y="T7"/>
                    </a:cxn>
                  </a:cxnLst>
                  <a:rect l="T12" t="T13" r="T14" b="T15"/>
                  <a:pathLst>
                    <a:path w="45" h="48">
                      <a:moveTo>
                        <a:pt x="45" y="0"/>
                      </a:moveTo>
                      <a:lnTo>
                        <a:pt x="45" y="48"/>
                      </a:lnTo>
                      <a:lnTo>
                        <a:pt x="0" y="25"/>
                      </a:lnTo>
                      <a:lnTo>
                        <a:pt x="45"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2" name="Freeform 381"/>
                <p:cNvSpPr>
                  <a:spLocks/>
                </p:cNvSpPr>
                <p:nvPr/>
              </p:nvSpPr>
              <p:spPr bwMode="auto">
                <a:xfrm>
                  <a:off x="2746" y="2359"/>
                  <a:ext cx="137" cy="121"/>
                </a:xfrm>
                <a:custGeom>
                  <a:avLst/>
                  <a:gdLst>
                    <a:gd name="T0" fmla="*/ 137 w 137"/>
                    <a:gd name="T1" fmla="*/ 48 h 121"/>
                    <a:gd name="T2" fmla="*/ 0 w 137"/>
                    <a:gd name="T3" fmla="*/ 121 h 121"/>
                    <a:gd name="T4" fmla="*/ 0 w 137"/>
                    <a:gd name="T5" fmla="*/ 73 h 121"/>
                    <a:gd name="T6" fmla="*/ 137 w 137"/>
                    <a:gd name="T7" fmla="*/ 0 h 121"/>
                    <a:gd name="T8" fmla="*/ 137 w 137"/>
                    <a:gd name="T9" fmla="*/ 48 h 121"/>
                    <a:gd name="T10" fmla="*/ 0 60000 65536"/>
                    <a:gd name="T11" fmla="*/ 0 60000 65536"/>
                    <a:gd name="T12" fmla="*/ 0 60000 65536"/>
                    <a:gd name="T13" fmla="*/ 0 60000 65536"/>
                    <a:gd name="T14" fmla="*/ 0 60000 65536"/>
                    <a:gd name="T15" fmla="*/ 0 w 137"/>
                    <a:gd name="T16" fmla="*/ 0 h 121"/>
                    <a:gd name="T17" fmla="*/ 137 w 137"/>
                    <a:gd name="T18" fmla="*/ 121 h 121"/>
                  </a:gdLst>
                  <a:ahLst/>
                  <a:cxnLst>
                    <a:cxn ang="T10">
                      <a:pos x="T0" y="T1"/>
                    </a:cxn>
                    <a:cxn ang="T11">
                      <a:pos x="T2" y="T3"/>
                    </a:cxn>
                    <a:cxn ang="T12">
                      <a:pos x="T4" y="T5"/>
                    </a:cxn>
                    <a:cxn ang="T13">
                      <a:pos x="T6" y="T7"/>
                    </a:cxn>
                    <a:cxn ang="T14">
                      <a:pos x="T8" y="T9"/>
                    </a:cxn>
                  </a:cxnLst>
                  <a:rect l="T15" t="T16" r="T17" b="T18"/>
                  <a:pathLst>
                    <a:path w="137" h="121">
                      <a:moveTo>
                        <a:pt x="137" y="48"/>
                      </a:moveTo>
                      <a:lnTo>
                        <a:pt x="0" y="121"/>
                      </a:lnTo>
                      <a:lnTo>
                        <a:pt x="0" y="73"/>
                      </a:lnTo>
                      <a:lnTo>
                        <a:pt x="137" y="0"/>
                      </a:lnTo>
                      <a:lnTo>
                        <a:pt x="137"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3" name="Freeform 382"/>
                <p:cNvSpPr>
                  <a:spLocks/>
                </p:cNvSpPr>
                <p:nvPr/>
              </p:nvSpPr>
              <p:spPr bwMode="auto">
                <a:xfrm>
                  <a:off x="2763" y="2466"/>
                  <a:ext cx="44" cy="46"/>
                </a:xfrm>
                <a:custGeom>
                  <a:avLst/>
                  <a:gdLst>
                    <a:gd name="T0" fmla="*/ 44 w 44"/>
                    <a:gd name="T1" fmla="*/ 0 h 46"/>
                    <a:gd name="T2" fmla="*/ 44 w 44"/>
                    <a:gd name="T3" fmla="*/ 46 h 46"/>
                    <a:gd name="T4" fmla="*/ 0 w 44"/>
                    <a:gd name="T5" fmla="*/ 24 h 46"/>
                    <a:gd name="T6" fmla="*/ 44 w 44"/>
                    <a:gd name="T7" fmla="*/ 0 h 46"/>
                    <a:gd name="T8" fmla="*/ 0 60000 65536"/>
                    <a:gd name="T9" fmla="*/ 0 60000 65536"/>
                    <a:gd name="T10" fmla="*/ 0 60000 65536"/>
                    <a:gd name="T11" fmla="*/ 0 60000 65536"/>
                    <a:gd name="T12" fmla="*/ 0 w 44"/>
                    <a:gd name="T13" fmla="*/ 0 h 46"/>
                    <a:gd name="T14" fmla="*/ 44 w 44"/>
                    <a:gd name="T15" fmla="*/ 46 h 46"/>
                  </a:gdLst>
                  <a:ahLst/>
                  <a:cxnLst>
                    <a:cxn ang="T8">
                      <a:pos x="T0" y="T1"/>
                    </a:cxn>
                    <a:cxn ang="T9">
                      <a:pos x="T2" y="T3"/>
                    </a:cxn>
                    <a:cxn ang="T10">
                      <a:pos x="T4" y="T5"/>
                    </a:cxn>
                    <a:cxn ang="T11">
                      <a:pos x="T6" y="T7"/>
                    </a:cxn>
                  </a:cxnLst>
                  <a:rect l="T12" t="T13" r="T14" b="T15"/>
                  <a:pathLst>
                    <a:path w="44" h="46">
                      <a:moveTo>
                        <a:pt x="44" y="0"/>
                      </a:moveTo>
                      <a:lnTo>
                        <a:pt x="44" y="46"/>
                      </a:lnTo>
                      <a:lnTo>
                        <a:pt x="0" y="24"/>
                      </a:lnTo>
                      <a:lnTo>
                        <a:pt x="44"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4" name="Freeform 383"/>
                <p:cNvSpPr>
                  <a:spLocks/>
                </p:cNvSpPr>
                <p:nvPr/>
              </p:nvSpPr>
              <p:spPr bwMode="auto">
                <a:xfrm>
                  <a:off x="2807" y="2391"/>
                  <a:ext cx="138" cy="121"/>
                </a:xfrm>
                <a:custGeom>
                  <a:avLst/>
                  <a:gdLst>
                    <a:gd name="T0" fmla="*/ 138 w 138"/>
                    <a:gd name="T1" fmla="*/ 49 h 121"/>
                    <a:gd name="T2" fmla="*/ 0 w 138"/>
                    <a:gd name="T3" fmla="*/ 121 h 121"/>
                    <a:gd name="T4" fmla="*/ 0 w 138"/>
                    <a:gd name="T5" fmla="*/ 73 h 121"/>
                    <a:gd name="T6" fmla="*/ 138 w 138"/>
                    <a:gd name="T7" fmla="*/ 0 h 121"/>
                    <a:gd name="T8" fmla="*/ 138 w 138"/>
                    <a:gd name="T9" fmla="*/ 49 h 121"/>
                    <a:gd name="T10" fmla="*/ 0 60000 65536"/>
                    <a:gd name="T11" fmla="*/ 0 60000 65536"/>
                    <a:gd name="T12" fmla="*/ 0 60000 65536"/>
                    <a:gd name="T13" fmla="*/ 0 60000 65536"/>
                    <a:gd name="T14" fmla="*/ 0 60000 65536"/>
                    <a:gd name="T15" fmla="*/ 0 w 138"/>
                    <a:gd name="T16" fmla="*/ 0 h 121"/>
                    <a:gd name="T17" fmla="*/ 138 w 138"/>
                    <a:gd name="T18" fmla="*/ 121 h 121"/>
                  </a:gdLst>
                  <a:ahLst/>
                  <a:cxnLst>
                    <a:cxn ang="T10">
                      <a:pos x="T0" y="T1"/>
                    </a:cxn>
                    <a:cxn ang="T11">
                      <a:pos x="T2" y="T3"/>
                    </a:cxn>
                    <a:cxn ang="T12">
                      <a:pos x="T4" y="T5"/>
                    </a:cxn>
                    <a:cxn ang="T13">
                      <a:pos x="T6" y="T7"/>
                    </a:cxn>
                    <a:cxn ang="T14">
                      <a:pos x="T8" y="T9"/>
                    </a:cxn>
                  </a:cxnLst>
                  <a:rect l="T15" t="T16" r="T17" b="T18"/>
                  <a:pathLst>
                    <a:path w="138" h="121">
                      <a:moveTo>
                        <a:pt x="138" y="49"/>
                      </a:moveTo>
                      <a:lnTo>
                        <a:pt x="0" y="121"/>
                      </a:lnTo>
                      <a:lnTo>
                        <a:pt x="0" y="73"/>
                      </a:lnTo>
                      <a:lnTo>
                        <a:pt x="138" y="0"/>
                      </a:lnTo>
                      <a:lnTo>
                        <a:pt x="138" y="49"/>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5" name="Freeform 384"/>
                <p:cNvSpPr>
                  <a:spLocks/>
                </p:cNvSpPr>
                <p:nvPr/>
              </p:nvSpPr>
              <p:spPr bwMode="auto">
                <a:xfrm>
                  <a:off x="2825" y="2498"/>
                  <a:ext cx="43" cy="47"/>
                </a:xfrm>
                <a:custGeom>
                  <a:avLst/>
                  <a:gdLst>
                    <a:gd name="T0" fmla="*/ 43 w 43"/>
                    <a:gd name="T1" fmla="*/ 0 h 47"/>
                    <a:gd name="T2" fmla="*/ 43 w 43"/>
                    <a:gd name="T3" fmla="*/ 47 h 47"/>
                    <a:gd name="T4" fmla="*/ 0 w 43"/>
                    <a:gd name="T5" fmla="*/ 24 h 47"/>
                    <a:gd name="T6" fmla="*/ 43 w 43"/>
                    <a:gd name="T7" fmla="*/ 0 h 47"/>
                    <a:gd name="T8" fmla="*/ 0 60000 65536"/>
                    <a:gd name="T9" fmla="*/ 0 60000 65536"/>
                    <a:gd name="T10" fmla="*/ 0 60000 65536"/>
                    <a:gd name="T11" fmla="*/ 0 60000 65536"/>
                    <a:gd name="T12" fmla="*/ 0 w 43"/>
                    <a:gd name="T13" fmla="*/ 0 h 47"/>
                    <a:gd name="T14" fmla="*/ 43 w 43"/>
                    <a:gd name="T15" fmla="*/ 47 h 47"/>
                  </a:gdLst>
                  <a:ahLst/>
                  <a:cxnLst>
                    <a:cxn ang="T8">
                      <a:pos x="T0" y="T1"/>
                    </a:cxn>
                    <a:cxn ang="T9">
                      <a:pos x="T2" y="T3"/>
                    </a:cxn>
                    <a:cxn ang="T10">
                      <a:pos x="T4" y="T5"/>
                    </a:cxn>
                    <a:cxn ang="T11">
                      <a:pos x="T6" y="T7"/>
                    </a:cxn>
                  </a:cxnLst>
                  <a:rect l="T12" t="T13" r="T14" b="T15"/>
                  <a:pathLst>
                    <a:path w="43" h="47">
                      <a:moveTo>
                        <a:pt x="43" y="0"/>
                      </a:moveTo>
                      <a:lnTo>
                        <a:pt x="43" y="47"/>
                      </a:lnTo>
                      <a:lnTo>
                        <a:pt x="0" y="24"/>
                      </a:lnTo>
                      <a:lnTo>
                        <a:pt x="43"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6" name="Freeform 385"/>
                <p:cNvSpPr>
                  <a:spLocks/>
                </p:cNvSpPr>
                <p:nvPr/>
              </p:nvSpPr>
              <p:spPr bwMode="auto">
                <a:xfrm>
                  <a:off x="2869" y="2425"/>
                  <a:ext cx="138" cy="120"/>
                </a:xfrm>
                <a:custGeom>
                  <a:avLst/>
                  <a:gdLst>
                    <a:gd name="T0" fmla="*/ 138 w 138"/>
                    <a:gd name="T1" fmla="*/ 48 h 120"/>
                    <a:gd name="T2" fmla="*/ 0 w 138"/>
                    <a:gd name="T3" fmla="*/ 120 h 120"/>
                    <a:gd name="T4" fmla="*/ 0 w 138"/>
                    <a:gd name="T5" fmla="*/ 71 h 120"/>
                    <a:gd name="T6" fmla="*/ 138 w 138"/>
                    <a:gd name="T7" fmla="*/ 0 h 120"/>
                    <a:gd name="T8" fmla="*/ 138 w 138"/>
                    <a:gd name="T9" fmla="*/ 48 h 120"/>
                    <a:gd name="T10" fmla="*/ 0 60000 65536"/>
                    <a:gd name="T11" fmla="*/ 0 60000 65536"/>
                    <a:gd name="T12" fmla="*/ 0 60000 65536"/>
                    <a:gd name="T13" fmla="*/ 0 60000 65536"/>
                    <a:gd name="T14" fmla="*/ 0 60000 65536"/>
                    <a:gd name="T15" fmla="*/ 0 w 138"/>
                    <a:gd name="T16" fmla="*/ 0 h 120"/>
                    <a:gd name="T17" fmla="*/ 138 w 138"/>
                    <a:gd name="T18" fmla="*/ 120 h 120"/>
                  </a:gdLst>
                  <a:ahLst/>
                  <a:cxnLst>
                    <a:cxn ang="T10">
                      <a:pos x="T0" y="T1"/>
                    </a:cxn>
                    <a:cxn ang="T11">
                      <a:pos x="T2" y="T3"/>
                    </a:cxn>
                    <a:cxn ang="T12">
                      <a:pos x="T4" y="T5"/>
                    </a:cxn>
                    <a:cxn ang="T13">
                      <a:pos x="T6" y="T7"/>
                    </a:cxn>
                    <a:cxn ang="T14">
                      <a:pos x="T8" y="T9"/>
                    </a:cxn>
                  </a:cxnLst>
                  <a:rect l="T15" t="T16" r="T17" b="T18"/>
                  <a:pathLst>
                    <a:path w="138" h="120">
                      <a:moveTo>
                        <a:pt x="138" y="48"/>
                      </a:moveTo>
                      <a:lnTo>
                        <a:pt x="0" y="120"/>
                      </a:lnTo>
                      <a:lnTo>
                        <a:pt x="0" y="71"/>
                      </a:lnTo>
                      <a:lnTo>
                        <a:pt x="138" y="0"/>
                      </a:lnTo>
                      <a:lnTo>
                        <a:pt x="138" y="48"/>
                      </a:lnTo>
                      <a:close/>
                    </a:path>
                  </a:pathLst>
                </a:custGeom>
                <a:solidFill>
                  <a:srgbClr val="4C4C4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7" name="Freeform 386"/>
                <p:cNvSpPr>
                  <a:spLocks/>
                </p:cNvSpPr>
                <p:nvPr/>
              </p:nvSpPr>
              <p:spPr bwMode="auto">
                <a:xfrm>
                  <a:off x="2812" y="2400"/>
                  <a:ext cx="126" cy="105"/>
                </a:xfrm>
                <a:custGeom>
                  <a:avLst/>
                  <a:gdLst>
                    <a:gd name="T0" fmla="*/ 126 w 126"/>
                    <a:gd name="T1" fmla="*/ 38 h 105"/>
                    <a:gd name="T2" fmla="*/ 126 w 126"/>
                    <a:gd name="T3" fmla="*/ 0 h 105"/>
                    <a:gd name="T4" fmla="*/ 0 w 126"/>
                    <a:gd name="T5" fmla="*/ 66 h 105"/>
                    <a:gd name="T6" fmla="*/ 0 w 126"/>
                    <a:gd name="T7" fmla="*/ 105 h 105"/>
                    <a:gd name="T8" fmla="*/ 126 w 126"/>
                    <a:gd name="T9" fmla="*/ 38 h 105"/>
                    <a:gd name="T10" fmla="*/ 0 60000 65536"/>
                    <a:gd name="T11" fmla="*/ 0 60000 65536"/>
                    <a:gd name="T12" fmla="*/ 0 60000 65536"/>
                    <a:gd name="T13" fmla="*/ 0 60000 65536"/>
                    <a:gd name="T14" fmla="*/ 0 60000 65536"/>
                    <a:gd name="T15" fmla="*/ 0 w 126"/>
                    <a:gd name="T16" fmla="*/ 0 h 105"/>
                    <a:gd name="T17" fmla="*/ 126 w 126"/>
                    <a:gd name="T18" fmla="*/ 105 h 105"/>
                  </a:gdLst>
                  <a:ahLst/>
                  <a:cxnLst>
                    <a:cxn ang="T10">
                      <a:pos x="T0" y="T1"/>
                    </a:cxn>
                    <a:cxn ang="T11">
                      <a:pos x="T2" y="T3"/>
                    </a:cxn>
                    <a:cxn ang="T12">
                      <a:pos x="T4" y="T5"/>
                    </a:cxn>
                    <a:cxn ang="T13">
                      <a:pos x="T6" y="T7"/>
                    </a:cxn>
                    <a:cxn ang="T14">
                      <a:pos x="T8" y="T9"/>
                    </a:cxn>
                  </a:cxnLst>
                  <a:rect l="T15" t="T16" r="T17" b="T18"/>
                  <a:pathLst>
                    <a:path w="126" h="105">
                      <a:moveTo>
                        <a:pt x="126" y="38"/>
                      </a:moveTo>
                      <a:lnTo>
                        <a:pt x="126" y="0"/>
                      </a:lnTo>
                      <a:lnTo>
                        <a:pt x="0" y="66"/>
                      </a:lnTo>
                      <a:lnTo>
                        <a:pt x="0" y="105"/>
                      </a:lnTo>
                      <a:lnTo>
                        <a:pt x="126"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8" name="Line 387"/>
                <p:cNvSpPr>
                  <a:spLocks noChangeShapeType="1"/>
                </p:cNvSpPr>
                <p:nvPr/>
              </p:nvSpPr>
              <p:spPr bwMode="auto">
                <a:xfrm flipV="1">
                  <a:off x="2941" y="2618"/>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9" name="Freeform 388"/>
                <p:cNvSpPr>
                  <a:spLocks/>
                </p:cNvSpPr>
                <p:nvPr/>
              </p:nvSpPr>
              <p:spPr bwMode="auto">
                <a:xfrm>
                  <a:off x="2946" y="2621"/>
                  <a:ext cx="12" cy="11"/>
                </a:xfrm>
                <a:custGeom>
                  <a:avLst/>
                  <a:gdLst>
                    <a:gd name="T0" fmla="*/ 8 w 12"/>
                    <a:gd name="T1" fmla="*/ 11 h 11"/>
                    <a:gd name="T2" fmla="*/ 10 w 12"/>
                    <a:gd name="T3" fmla="*/ 10 h 11"/>
                    <a:gd name="T4" fmla="*/ 11 w 12"/>
                    <a:gd name="T5" fmla="*/ 10 h 11"/>
                    <a:gd name="T6" fmla="*/ 11 w 12"/>
                    <a:gd name="T7" fmla="*/ 9 h 11"/>
                    <a:gd name="T8" fmla="*/ 12 w 12"/>
                    <a:gd name="T9" fmla="*/ 8 h 11"/>
                    <a:gd name="T10" fmla="*/ 11 w 12"/>
                    <a:gd name="T11" fmla="*/ 5 h 11"/>
                    <a:gd name="T12" fmla="*/ 10 w 12"/>
                    <a:gd name="T13" fmla="*/ 4 h 11"/>
                    <a:gd name="T14" fmla="*/ 8 w 12"/>
                    <a:gd name="T15" fmla="*/ 1 h 11"/>
                    <a:gd name="T16" fmla="*/ 7 w 12"/>
                    <a:gd name="T17" fmla="*/ 1 h 11"/>
                    <a:gd name="T18" fmla="*/ 5 w 12"/>
                    <a:gd name="T19" fmla="*/ 0 h 11"/>
                    <a:gd name="T20" fmla="*/ 5 w 12"/>
                    <a:gd name="T21" fmla="*/ 0 h 11"/>
                    <a:gd name="T22" fmla="*/ 4 w 12"/>
                    <a:gd name="T23" fmla="*/ 1 h 11"/>
                    <a:gd name="T24" fmla="*/ 1 w 12"/>
                    <a:gd name="T25" fmla="*/ 1 h 11"/>
                    <a:gd name="T26" fmla="*/ 1 w 12"/>
                    <a:gd name="T27" fmla="*/ 3 h 11"/>
                    <a:gd name="T28" fmla="*/ 1 w 12"/>
                    <a:gd name="T29" fmla="*/ 3 h 11"/>
                    <a:gd name="T30" fmla="*/ 0 w 12"/>
                    <a:gd name="T31" fmla="*/ 5 h 11"/>
                    <a:gd name="T32" fmla="*/ 1 w 12"/>
                    <a:gd name="T33" fmla="*/ 6 h 11"/>
                    <a:gd name="T34" fmla="*/ 1 w 12"/>
                    <a:gd name="T35" fmla="*/ 8 h 11"/>
                    <a:gd name="T36" fmla="*/ 3 w 12"/>
                    <a:gd name="T37" fmla="*/ 10 h 11"/>
                    <a:gd name="T38" fmla="*/ 4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0" y="10"/>
                      </a:lnTo>
                      <a:lnTo>
                        <a:pt x="11" y="10"/>
                      </a:lnTo>
                      <a:lnTo>
                        <a:pt x="11" y="9"/>
                      </a:lnTo>
                      <a:lnTo>
                        <a:pt x="12" y="8"/>
                      </a:lnTo>
                      <a:lnTo>
                        <a:pt x="11" y="5"/>
                      </a:lnTo>
                      <a:lnTo>
                        <a:pt x="10" y="4"/>
                      </a:lnTo>
                      <a:lnTo>
                        <a:pt x="8" y="1"/>
                      </a:lnTo>
                      <a:lnTo>
                        <a:pt x="7" y="1"/>
                      </a:lnTo>
                      <a:lnTo>
                        <a:pt x="5" y="0"/>
                      </a:lnTo>
                      <a:lnTo>
                        <a:pt x="4" y="1"/>
                      </a:lnTo>
                      <a:lnTo>
                        <a:pt x="1" y="1"/>
                      </a:lnTo>
                      <a:lnTo>
                        <a:pt x="1" y="3"/>
                      </a:lnTo>
                      <a:lnTo>
                        <a:pt x="0" y="5"/>
                      </a:lnTo>
                      <a:lnTo>
                        <a:pt x="1" y="6"/>
                      </a:lnTo>
                      <a:lnTo>
                        <a:pt x="1" y="8"/>
                      </a:lnTo>
                      <a:lnTo>
                        <a:pt x="3" y="10"/>
                      </a:lnTo>
                      <a:lnTo>
                        <a:pt x="4"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0" name="Freeform 389"/>
                <p:cNvSpPr>
                  <a:spLocks/>
                </p:cNvSpPr>
                <p:nvPr/>
              </p:nvSpPr>
              <p:spPr bwMode="auto">
                <a:xfrm>
                  <a:off x="2946" y="2622"/>
                  <a:ext cx="12" cy="12"/>
                </a:xfrm>
                <a:custGeom>
                  <a:avLst/>
                  <a:gdLst>
                    <a:gd name="T0" fmla="*/ 1 w 12"/>
                    <a:gd name="T1" fmla="*/ 8 h 12"/>
                    <a:gd name="T2" fmla="*/ 1 w 12"/>
                    <a:gd name="T3" fmla="*/ 5 h 12"/>
                    <a:gd name="T4" fmla="*/ 0 w 12"/>
                    <a:gd name="T5" fmla="*/ 3 h 12"/>
                    <a:gd name="T6" fmla="*/ 1 w 12"/>
                    <a:gd name="T7" fmla="*/ 2 h 12"/>
                    <a:gd name="T8" fmla="*/ 1 w 12"/>
                    <a:gd name="T9" fmla="*/ 2 h 12"/>
                    <a:gd name="T10" fmla="*/ 1 w 12"/>
                    <a:gd name="T11" fmla="*/ 0 h 12"/>
                    <a:gd name="T12" fmla="*/ 4 w 12"/>
                    <a:gd name="T13" fmla="*/ 0 h 12"/>
                    <a:gd name="T14" fmla="*/ 5 w 12"/>
                    <a:gd name="T15" fmla="*/ 2 h 12"/>
                    <a:gd name="T16" fmla="*/ 8 w 12"/>
                    <a:gd name="T17" fmla="*/ 3 h 12"/>
                    <a:gd name="T18" fmla="*/ 11 w 12"/>
                    <a:gd name="T19" fmla="*/ 3 h 12"/>
                    <a:gd name="T20" fmla="*/ 11 w 12"/>
                    <a:gd name="T21" fmla="*/ 7 h 12"/>
                    <a:gd name="T22" fmla="*/ 12 w 12"/>
                    <a:gd name="T23" fmla="*/ 8 h 12"/>
                    <a:gd name="T24" fmla="*/ 11 w 12"/>
                    <a:gd name="T25" fmla="*/ 10 h 12"/>
                    <a:gd name="T26" fmla="*/ 8 w 12"/>
                    <a:gd name="T27" fmla="*/ 12 h 12"/>
                    <a:gd name="T28" fmla="*/ 5 w 12"/>
                    <a:gd name="T29" fmla="*/ 10 h 12"/>
                    <a:gd name="T30" fmla="*/ 4 w 12"/>
                    <a:gd name="T31" fmla="*/ 10 h 12"/>
                    <a:gd name="T32" fmla="*/ 1 w 12"/>
                    <a:gd name="T33" fmla="*/ 8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1" y="8"/>
                      </a:moveTo>
                      <a:lnTo>
                        <a:pt x="1" y="5"/>
                      </a:lnTo>
                      <a:lnTo>
                        <a:pt x="0" y="3"/>
                      </a:lnTo>
                      <a:lnTo>
                        <a:pt x="1" y="2"/>
                      </a:lnTo>
                      <a:lnTo>
                        <a:pt x="1" y="0"/>
                      </a:lnTo>
                      <a:lnTo>
                        <a:pt x="4" y="0"/>
                      </a:lnTo>
                      <a:lnTo>
                        <a:pt x="5" y="2"/>
                      </a:lnTo>
                      <a:lnTo>
                        <a:pt x="8" y="3"/>
                      </a:lnTo>
                      <a:lnTo>
                        <a:pt x="11" y="3"/>
                      </a:lnTo>
                      <a:lnTo>
                        <a:pt x="11" y="7"/>
                      </a:lnTo>
                      <a:lnTo>
                        <a:pt x="12" y="8"/>
                      </a:lnTo>
                      <a:lnTo>
                        <a:pt x="11" y="10"/>
                      </a:lnTo>
                      <a:lnTo>
                        <a:pt x="8" y="12"/>
                      </a:lnTo>
                      <a:lnTo>
                        <a:pt x="5" y="10"/>
                      </a:lnTo>
                      <a:lnTo>
                        <a:pt x="4" y="10"/>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1" name="Freeform 390"/>
                <p:cNvSpPr>
                  <a:spLocks/>
                </p:cNvSpPr>
                <p:nvPr/>
              </p:nvSpPr>
              <p:spPr bwMode="auto">
                <a:xfrm>
                  <a:off x="2947" y="2624"/>
                  <a:ext cx="12" cy="10"/>
                </a:xfrm>
                <a:custGeom>
                  <a:avLst/>
                  <a:gdLst>
                    <a:gd name="T0" fmla="*/ 2 w 12"/>
                    <a:gd name="T1" fmla="*/ 6 h 10"/>
                    <a:gd name="T2" fmla="*/ 0 w 12"/>
                    <a:gd name="T3" fmla="*/ 3 h 10"/>
                    <a:gd name="T4" fmla="*/ 0 w 12"/>
                    <a:gd name="T5" fmla="*/ 1 h 10"/>
                    <a:gd name="T6" fmla="*/ 0 w 12"/>
                    <a:gd name="T7" fmla="*/ 0 h 10"/>
                    <a:gd name="T8" fmla="*/ 2 w 12"/>
                    <a:gd name="T9" fmla="*/ 0 h 10"/>
                    <a:gd name="T10" fmla="*/ 5 w 12"/>
                    <a:gd name="T11" fmla="*/ 0 h 10"/>
                    <a:gd name="T12" fmla="*/ 9 w 12"/>
                    <a:gd name="T13" fmla="*/ 2 h 10"/>
                    <a:gd name="T14" fmla="*/ 12 w 12"/>
                    <a:gd name="T15" fmla="*/ 6 h 10"/>
                    <a:gd name="T16" fmla="*/ 12 w 12"/>
                    <a:gd name="T17" fmla="*/ 8 h 10"/>
                    <a:gd name="T18" fmla="*/ 9 w 12"/>
                    <a:gd name="T19" fmla="*/ 8 h 10"/>
                    <a:gd name="T20" fmla="*/ 7 w 12"/>
                    <a:gd name="T21" fmla="*/ 10 h 10"/>
                    <a:gd name="T22" fmla="*/ 5 w 12"/>
                    <a:gd name="T23" fmla="*/ 8 h 10"/>
                    <a:gd name="T24" fmla="*/ 2 w 12"/>
                    <a:gd name="T25" fmla="*/ 6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2" y="6"/>
                      </a:moveTo>
                      <a:lnTo>
                        <a:pt x="0" y="3"/>
                      </a:lnTo>
                      <a:lnTo>
                        <a:pt x="0" y="1"/>
                      </a:lnTo>
                      <a:lnTo>
                        <a:pt x="0" y="0"/>
                      </a:lnTo>
                      <a:lnTo>
                        <a:pt x="2" y="0"/>
                      </a:lnTo>
                      <a:lnTo>
                        <a:pt x="5" y="0"/>
                      </a:lnTo>
                      <a:lnTo>
                        <a:pt x="9" y="2"/>
                      </a:lnTo>
                      <a:lnTo>
                        <a:pt x="12" y="6"/>
                      </a:lnTo>
                      <a:lnTo>
                        <a:pt x="12" y="8"/>
                      </a:lnTo>
                      <a:lnTo>
                        <a:pt x="9" y="8"/>
                      </a:lnTo>
                      <a:lnTo>
                        <a:pt x="7" y="10"/>
                      </a:lnTo>
                      <a:lnTo>
                        <a:pt x="5" y="8"/>
                      </a:lnTo>
                      <a:lnTo>
                        <a:pt x="2"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2" name="Freeform 391"/>
                <p:cNvSpPr>
                  <a:spLocks/>
                </p:cNvSpPr>
                <p:nvPr/>
              </p:nvSpPr>
              <p:spPr bwMode="auto">
                <a:xfrm>
                  <a:off x="2952" y="2624"/>
                  <a:ext cx="12" cy="11"/>
                </a:xfrm>
                <a:custGeom>
                  <a:avLst/>
                  <a:gdLst>
                    <a:gd name="T0" fmla="*/ 8 w 12"/>
                    <a:gd name="T1" fmla="*/ 11 h 11"/>
                    <a:gd name="T2" fmla="*/ 10 w 12"/>
                    <a:gd name="T3" fmla="*/ 10 h 11"/>
                    <a:gd name="T4" fmla="*/ 11 w 12"/>
                    <a:gd name="T5" fmla="*/ 8 h 11"/>
                    <a:gd name="T6" fmla="*/ 12 w 12"/>
                    <a:gd name="T7" fmla="*/ 8 h 11"/>
                    <a:gd name="T8" fmla="*/ 12 w 12"/>
                    <a:gd name="T9" fmla="*/ 6 h 11"/>
                    <a:gd name="T10" fmla="*/ 12 w 12"/>
                    <a:gd name="T11" fmla="*/ 5 h 11"/>
                    <a:gd name="T12" fmla="*/ 10 w 12"/>
                    <a:gd name="T13" fmla="*/ 2 h 11"/>
                    <a:gd name="T14" fmla="*/ 9 w 12"/>
                    <a:gd name="T15" fmla="*/ 1 h 11"/>
                    <a:gd name="T16" fmla="*/ 8 w 12"/>
                    <a:gd name="T17" fmla="*/ 0 h 11"/>
                    <a:gd name="T18" fmla="*/ 6 w 12"/>
                    <a:gd name="T19" fmla="*/ 0 h 11"/>
                    <a:gd name="T20" fmla="*/ 5 w 12"/>
                    <a:gd name="T21" fmla="*/ 0 h 11"/>
                    <a:gd name="T22" fmla="*/ 4 w 12"/>
                    <a:gd name="T23" fmla="*/ 0 h 11"/>
                    <a:gd name="T24" fmla="*/ 2 w 12"/>
                    <a:gd name="T25" fmla="*/ 1 h 11"/>
                    <a:gd name="T26" fmla="*/ 1 w 12"/>
                    <a:gd name="T27" fmla="*/ 1 h 11"/>
                    <a:gd name="T28" fmla="*/ 0 w 12"/>
                    <a:gd name="T29" fmla="*/ 2 h 11"/>
                    <a:gd name="T30" fmla="*/ 0 w 12"/>
                    <a:gd name="T31" fmla="*/ 3 h 11"/>
                    <a:gd name="T32" fmla="*/ 0 w 12"/>
                    <a:gd name="T33" fmla="*/ 5 h 11"/>
                    <a:gd name="T34" fmla="*/ 2 w 12"/>
                    <a:gd name="T35" fmla="*/ 7 h 11"/>
                    <a:gd name="T36" fmla="*/ 2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0" y="10"/>
                      </a:lnTo>
                      <a:lnTo>
                        <a:pt x="11" y="8"/>
                      </a:lnTo>
                      <a:lnTo>
                        <a:pt x="12" y="8"/>
                      </a:lnTo>
                      <a:lnTo>
                        <a:pt x="12" y="6"/>
                      </a:lnTo>
                      <a:lnTo>
                        <a:pt x="12" y="5"/>
                      </a:lnTo>
                      <a:lnTo>
                        <a:pt x="10" y="2"/>
                      </a:lnTo>
                      <a:lnTo>
                        <a:pt x="9" y="1"/>
                      </a:lnTo>
                      <a:lnTo>
                        <a:pt x="8" y="0"/>
                      </a:lnTo>
                      <a:lnTo>
                        <a:pt x="6" y="0"/>
                      </a:lnTo>
                      <a:lnTo>
                        <a:pt x="5" y="0"/>
                      </a:lnTo>
                      <a:lnTo>
                        <a:pt x="4" y="0"/>
                      </a:lnTo>
                      <a:lnTo>
                        <a:pt x="2" y="1"/>
                      </a:lnTo>
                      <a:lnTo>
                        <a:pt x="1" y="1"/>
                      </a:lnTo>
                      <a:lnTo>
                        <a:pt x="0" y="2"/>
                      </a:lnTo>
                      <a:lnTo>
                        <a:pt x="0" y="3"/>
                      </a:lnTo>
                      <a:lnTo>
                        <a:pt x="0" y="5"/>
                      </a:lnTo>
                      <a:lnTo>
                        <a:pt x="2" y="7"/>
                      </a:lnTo>
                      <a:lnTo>
                        <a:pt x="2"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3" name="Freeform 392"/>
                <p:cNvSpPr>
                  <a:spLocks/>
                </p:cNvSpPr>
                <p:nvPr/>
              </p:nvSpPr>
              <p:spPr bwMode="auto">
                <a:xfrm>
                  <a:off x="2952" y="2626"/>
                  <a:ext cx="12" cy="10"/>
                </a:xfrm>
                <a:custGeom>
                  <a:avLst/>
                  <a:gdLst>
                    <a:gd name="T0" fmla="*/ 2 w 12"/>
                    <a:gd name="T1" fmla="*/ 6 h 10"/>
                    <a:gd name="T2" fmla="*/ 0 w 12"/>
                    <a:gd name="T3" fmla="*/ 4 h 10"/>
                    <a:gd name="T4" fmla="*/ 0 w 12"/>
                    <a:gd name="T5" fmla="*/ 3 h 10"/>
                    <a:gd name="T6" fmla="*/ 0 w 12"/>
                    <a:gd name="T7" fmla="*/ 1 h 10"/>
                    <a:gd name="T8" fmla="*/ 1 w 12"/>
                    <a:gd name="T9" fmla="*/ 0 h 10"/>
                    <a:gd name="T10" fmla="*/ 2 w 12"/>
                    <a:gd name="T11" fmla="*/ 0 h 10"/>
                    <a:gd name="T12" fmla="*/ 3 w 12"/>
                    <a:gd name="T13" fmla="*/ 0 h 10"/>
                    <a:gd name="T14" fmla="*/ 5 w 12"/>
                    <a:gd name="T15" fmla="*/ 0 h 10"/>
                    <a:gd name="T16" fmla="*/ 8 w 12"/>
                    <a:gd name="T17" fmla="*/ 1 h 10"/>
                    <a:gd name="T18" fmla="*/ 10 w 12"/>
                    <a:gd name="T19" fmla="*/ 3 h 10"/>
                    <a:gd name="T20" fmla="*/ 12 w 12"/>
                    <a:gd name="T21" fmla="*/ 5 h 10"/>
                    <a:gd name="T22" fmla="*/ 12 w 12"/>
                    <a:gd name="T23" fmla="*/ 8 h 10"/>
                    <a:gd name="T24" fmla="*/ 12 w 12"/>
                    <a:gd name="T25" fmla="*/ 8 h 10"/>
                    <a:gd name="T26" fmla="*/ 11 w 12"/>
                    <a:gd name="T27" fmla="*/ 9 h 10"/>
                    <a:gd name="T28" fmla="*/ 10 w 12"/>
                    <a:gd name="T29" fmla="*/ 9 h 10"/>
                    <a:gd name="T30" fmla="*/ 8 w 12"/>
                    <a:gd name="T31" fmla="*/ 10 h 10"/>
                    <a:gd name="T32" fmla="*/ 6 w 12"/>
                    <a:gd name="T33" fmla="*/ 9 h 10"/>
                    <a:gd name="T34" fmla="*/ 3 w 12"/>
                    <a:gd name="T35" fmla="*/ 8 h 10"/>
                    <a:gd name="T36" fmla="*/ 2 w 12"/>
                    <a:gd name="T37" fmla="*/ 6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2" y="6"/>
                      </a:moveTo>
                      <a:lnTo>
                        <a:pt x="0" y="4"/>
                      </a:lnTo>
                      <a:lnTo>
                        <a:pt x="0" y="3"/>
                      </a:lnTo>
                      <a:lnTo>
                        <a:pt x="0" y="1"/>
                      </a:lnTo>
                      <a:lnTo>
                        <a:pt x="1" y="0"/>
                      </a:lnTo>
                      <a:lnTo>
                        <a:pt x="2" y="0"/>
                      </a:lnTo>
                      <a:lnTo>
                        <a:pt x="3" y="0"/>
                      </a:lnTo>
                      <a:lnTo>
                        <a:pt x="5" y="0"/>
                      </a:lnTo>
                      <a:lnTo>
                        <a:pt x="8" y="1"/>
                      </a:lnTo>
                      <a:lnTo>
                        <a:pt x="10" y="3"/>
                      </a:lnTo>
                      <a:lnTo>
                        <a:pt x="12" y="5"/>
                      </a:lnTo>
                      <a:lnTo>
                        <a:pt x="12" y="8"/>
                      </a:lnTo>
                      <a:lnTo>
                        <a:pt x="11" y="9"/>
                      </a:lnTo>
                      <a:lnTo>
                        <a:pt x="10" y="9"/>
                      </a:lnTo>
                      <a:lnTo>
                        <a:pt x="8" y="10"/>
                      </a:lnTo>
                      <a:lnTo>
                        <a:pt x="6" y="9"/>
                      </a:lnTo>
                      <a:lnTo>
                        <a:pt x="3" y="8"/>
                      </a:lnTo>
                      <a:lnTo>
                        <a:pt x="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4" name="Freeform 393"/>
                <p:cNvSpPr>
                  <a:spLocks/>
                </p:cNvSpPr>
                <p:nvPr/>
              </p:nvSpPr>
              <p:spPr bwMode="auto">
                <a:xfrm>
                  <a:off x="2953" y="2627"/>
                  <a:ext cx="12" cy="12"/>
                </a:xfrm>
                <a:custGeom>
                  <a:avLst/>
                  <a:gdLst>
                    <a:gd name="T0" fmla="*/ 2 w 12"/>
                    <a:gd name="T1" fmla="*/ 8 h 12"/>
                    <a:gd name="T2" fmla="*/ 0 w 12"/>
                    <a:gd name="T3" fmla="*/ 5 h 12"/>
                    <a:gd name="T4" fmla="*/ 0 w 12"/>
                    <a:gd name="T5" fmla="*/ 3 h 12"/>
                    <a:gd name="T6" fmla="*/ 0 w 12"/>
                    <a:gd name="T7" fmla="*/ 2 h 12"/>
                    <a:gd name="T8" fmla="*/ 2 w 12"/>
                    <a:gd name="T9" fmla="*/ 0 h 12"/>
                    <a:gd name="T10" fmla="*/ 4 w 12"/>
                    <a:gd name="T11" fmla="*/ 0 h 12"/>
                    <a:gd name="T12" fmla="*/ 6 w 12"/>
                    <a:gd name="T13" fmla="*/ 0 h 12"/>
                    <a:gd name="T14" fmla="*/ 10 w 12"/>
                    <a:gd name="T15" fmla="*/ 3 h 12"/>
                    <a:gd name="T16" fmla="*/ 12 w 12"/>
                    <a:gd name="T17" fmla="*/ 7 h 12"/>
                    <a:gd name="T18" fmla="*/ 12 w 12"/>
                    <a:gd name="T19" fmla="*/ 8 h 12"/>
                    <a:gd name="T20" fmla="*/ 12 w 12"/>
                    <a:gd name="T21" fmla="*/ 10 h 12"/>
                    <a:gd name="T22" fmla="*/ 10 w 12"/>
                    <a:gd name="T23" fmla="*/ 12 h 12"/>
                    <a:gd name="T24" fmla="*/ 6 w 12"/>
                    <a:gd name="T25" fmla="*/ 12 h 12"/>
                    <a:gd name="T26" fmla="*/ 2 w 12"/>
                    <a:gd name="T27" fmla="*/ 8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2"/>
                    <a:gd name="T44" fmla="*/ 12 w 12"/>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2">
                      <a:moveTo>
                        <a:pt x="2" y="8"/>
                      </a:moveTo>
                      <a:lnTo>
                        <a:pt x="0" y="5"/>
                      </a:lnTo>
                      <a:lnTo>
                        <a:pt x="0" y="3"/>
                      </a:lnTo>
                      <a:lnTo>
                        <a:pt x="0" y="2"/>
                      </a:lnTo>
                      <a:lnTo>
                        <a:pt x="2" y="0"/>
                      </a:lnTo>
                      <a:lnTo>
                        <a:pt x="4" y="0"/>
                      </a:lnTo>
                      <a:lnTo>
                        <a:pt x="6" y="0"/>
                      </a:lnTo>
                      <a:lnTo>
                        <a:pt x="10" y="3"/>
                      </a:lnTo>
                      <a:lnTo>
                        <a:pt x="12" y="7"/>
                      </a:lnTo>
                      <a:lnTo>
                        <a:pt x="12" y="8"/>
                      </a:lnTo>
                      <a:lnTo>
                        <a:pt x="12" y="10"/>
                      </a:lnTo>
                      <a:lnTo>
                        <a:pt x="10" y="12"/>
                      </a:lnTo>
                      <a:lnTo>
                        <a:pt x="6" y="12"/>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5" name="Freeform 394"/>
                <p:cNvSpPr>
                  <a:spLocks/>
                </p:cNvSpPr>
                <p:nvPr/>
              </p:nvSpPr>
              <p:spPr bwMode="auto">
                <a:xfrm>
                  <a:off x="2942" y="2622"/>
                  <a:ext cx="12" cy="12"/>
                </a:xfrm>
                <a:custGeom>
                  <a:avLst/>
                  <a:gdLst>
                    <a:gd name="T0" fmla="*/ 8 w 12"/>
                    <a:gd name="T1" fmla="*/ 12 h 12"/>
                    <a:gd name="T2" fmla="*/ 10 w 12"/>
                    <a:gd name="T3" fmla="*/ 10 h 12"/>
                    <a:gd name="T4" fmla="*/ 11 w 12"/>
                    <a:gd name="T5" fmla="*/ 9 h 12"/>
                    <a:gd name="T6" fmla="*/ 11 w 12"/>
                    <a:gd name="T7" fmla="*/ 8 h 12"/>
                    <a:gd name="T8" fmla="*/ 12 w 12"/>
                    <a:gd name="T9" fmla="*/ 8 h 12"/>
                    <a:gd name="T10" fmla="*/ 11 w 12"/>
                    <a:gd name="T11" fmla="*/ 5 h 12"/>
                    <a:gd name="T12" fmla="*/ 10 w 12"/>
                    <a:gd name="T13" fmla="*/ 3 h 12"/>
                    <a:gd name="T14" fmla="*/ 8 w 12"/>
                    <a:gd name="T15" fmla="*/ 2 h 12"/>
                    <a:gd name="T16" fmla="*/ 7 w 12"/>
                    <a:gd name="T17" fmla="*/ 0 h 12"/>
                    <a:gd name="T18" fmla="*/ 5 w 12"/>
                    <a:gd name="T19" fmla="*/ 0 h 12"/>
                    <a:gd name="T20" fmla="*/ 5 w 12"/>
                    <a:gd name="T21" fmla="*/ 0 h 12"/>
                    <a:gd name="T22" fmla="*/ 2 w 12"/>
                    <a:gd name="T23" fmla="*/ 2 h 12"/>
                    <a:gd name="T24" fmla="*/ 1 w 12"/>
                    <a:gd name="T25" fmla="*/ 3 h 12"/>
                    <a:gd name="T26" fmla="*/ 0 w 12"/>
                    <a:gd name="T27" fmla="*/ 4 h 12"/>
                    <a:gd name="T28" fmla="*/ 1 w 12"/>
                    <a:gd name="T29" fmla="*/ 7 h 12"/>
                    <a:gd name="T30" fmla="*/ 2 w 12"/>
                    <a:gd name="T31" fmla="*/ 8 h 12"/>
                    <a:gd name="T32" fmla="*/ 3 w 12"/>
                    <a:gd name="T33" fmla="*/ 10 h 12"/>
                    <a:gd name="T34" fmla="*/ 5 w 12"/>
                    <a:gd name="T35" fmla="*/ 12 h 12"/>
                    <a:gd name="T36" fmla="*/ 5 w 12"/>
                    <a:gd name="T37" fmla="*/ 12 h 12"/>
                    <a:gd name="T38" fmla="*/ 7 w 12"/>
                    <a:gd name="T39" fmla="*/ 12 h 12"/>
                    <a:gd name="T40" fmla="*/ 8 w 12"/>
                    <a:gd name="T41" fmla="*/ 12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2"/>
                    <a:gd name="T65" fmla="*/ 12 w 12"/>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2">
                      <a:moveTo>
                        <a:pt x="8" y="12"/>
                      </a:moveTo>
                      <a:lnTo>
                        <a:pt x="10" y="10"/>
                      </a:lnTo>
                      <a:lnTo>
                        <a:pt x="11" y="9"/>
                      </a:lnTo>
                      <a:lnTo>
                        <a:pt x="11" y="8"/>
                      </a:lnTo>
                      <a:lnTo>
                        <a:pt x="12" y="8"/>
                      </a:lnTo>
                      <a:lnTo>
                        <a:pt x="11" y="5"/>
                      </a:lnTo>
                      <a:lnTo>
                        <a:pt x="10" y="3"/>
                      </a:lnTo>
                      <a:lnTo>
                        <a:pt x="8" y="2"/>
                      </a:lnTo>
                      <a:lnTo>
                        <a:pt x="7" y="0"/>
                      </a:lnTo>
                      <a:lnTo>
                        <a:pt x="5" y="0"/>
                      </a:lnTo>
                      <a:lnTo>
                        <a:pt x="2" y="2"/>
                      </a:lnTo>
                      <a:lnTo>
                        <a:pt x="1" y="3"/>
                      </a:lnTo>
                      <a:lnTo>
                        <a:pt x="0" y="4"/>
                      </a:lnTo>
                      <a:lnTo>
                        <a:pt x="1" y="7"/>
                      </a:lnTo>
                      <a:lnTo>
                        <a:pt x="2" y="8"/>
                      </a:lnTo>
                      <a:lnTo>
                        <a:pt x="3" y="10"/>
                      </a:lnTo>
                      <a:lnTo>
                        <a:pt x="5" y="12"/>
                      </a:lnTo>
                      <a:lnTo>
                        <a:pt x="7" y="12"/>
                      </a:lnTo>
                      <a:lnTo>
                        <a:pt x="8"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6" name="Freeform 395"/>
                <p:cNvSpPr>
                  <a:spLocks/>
                </p:cNvSpPr>
                <p:nvPr/>
              </p:nvSpPr>
              <p:spPr bwMode="auto">
                <a:xfrm>
                  <a:off x="2949" y="2626"/>
                  <a:ext cx="12" cy="10"/>
                </a:xfrm>
                <a:custGeom>
                  <a:avLst/>
                  <a:gdLst>
                    <a:gd name="T0" fmla="*/ 8 w 12"/>
                    <a:gd name="T1" fmla="*/ 10 h 10"/>
                    <a:gd name="T2" fmla="*/ 11 w 12"/>
                    <a:gd name="T3" fmla="*/ 9 h 10"/>
                    <a:gd name="T4" fmla="*/ 11 w 12"/>
                    <a:gd name="T5" fmla="*/ 9 h 10"/>
                    <a:gd name="T6" fmla="*/ 12 w 12"/>
                    <a:gd name="T7" fmla="*/ 8 h 10"/>
                    <a:gd name="T8" fmla="*/ 12 w 12"/>
                    <a:gd name="T9" fmla="*/ 6 h 10"/>
                    <a:gd name="T10" fmla="*/ 12 w 12"/>
                    <a:gd name="T11" fmla="*/ 5 h 10"/>
                    <a:gd name="T12" fmla="*/ 11 w 12"/>
                    <a:gd name="T13" fmla="*/ 3 h 10"/>
                    <a:gd name="T14" fmla="*/ 9 w 12"/>
                    <a:gd name="T15" fmla="*/ 1 h 10"/>
                    <a:gd name="T16" fmla="*/ 8 w 12"/>
                    <a:gd name="T17" fmla="*/ 0 h 10"/>
                    <a:gd name="T18" fmla="*/ 6 w 12"/>
                    <a:gd name="T19" fmla="*/ 0 h 10"/>
                    <a:gd name="T20" fmla="*/ 5 w 12"/>
                    <a:gd name="T21" fmla="*/ 0 h 10"/>
                    <a:gd name="T22" fmla="*/ 4 w 12"/>
                    <a:gd name="T23" fmla="*/ 0 h 10"/>
                    <a:gd name="T24" fmla="*/ 2 w 12"/>
                    <a:gd name="T25" fmla="*/ 1 h 10"/>
                    <a:gd name="T26" fmla="*/ 1 w 12"/>
                    <a:gd name="T27" fmla="*/ 3 h 10"/>
                    <a:gd name="T28" fmla="*/ 0 w 12"/>
                    <a:gd name="T29" fmla="*/ 3 h 10"/>
                    <a:gd name="T30" fmla="*/ 0 w 12"/>
                    <a:gd name="T31" fmla="*/ 4 h 10"/>
                    <a:gd name="T32" fmla="*/ 0 w 12"/>
                    <a:gd name="T33" fmla="*/ 5 h 10"/>
                    <a:gd name="T34" fmla="*/ 2 w 12"/>
                    <a:gd name="T35" fmla="*/ 8 h 10"/>
                    <a:gd name="T36" fmla="*/ 2 w 12"/>
                    <a:gd name="T37" fmla="*/ 9 h 10"/>
                    <a:gd name="T38" fmla="*/ 4 w 12"/>
                    <a:gd name="T39" fmla="*/ 10 h 10"/>
                    <a:gd name="T40" fmla="*/ 7 w 12"/>
                    <a:gd name="T41" fmla="*/ 10 h 10"/>
                    <a:gd name="T42" fmla="*/ 8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8" y="10"/>
                      </a:moveTo>
                      <a:lnTo>
                        <a:pt x="11" y="9"/>
                      </a:lnTo>
                      <a:lnTo>
                        <a:pt x="12" y="8"/>
                      </a:lnTo>
                      <a:lnTo>
                        <a:pt x="12" y="6"/>
                      </a:lnTo>
                      <a:lnTo>
                        <a:pt x="12" y="5"/>
                      </a:lnTo>
                      <a:lnTo>
                        <a:pt x="11" y="3"/>
                      </a:lnTo>
                      <a:lnTo>
                        <a:pt x="9" y="1"/>
                      </a:lnTo>
                      <a:lnTo>
                        <a:pt x="8" y="0"/>
                      </a:lnTo>
                      <a:lnTo>
                        <a:pt x="6" y="0"/>
                      </a:lnTo>
                      <a:lnTo>
                        <a:pt x="5" y="0"/>
                      </a:lnTo>
                      <a:lnTo>
                        <a:pt x="4" y="0"/>
                      </a:lnTo>
                      <a:lnTo>
                        <a:pt x="2" y="1"/>
                      </a:lnTo>
                      <a:lnTo>
                        <a:pt x="1" y="3"/>
                      </a:lnTo>
                      <a:lnTo>
                        <a:pt x="0" y="3"/>
                      </a:lnTo>
                      <a:lnTo>
                        <a:pt x="0" y="4"/>
                      </a:lnTo>
                      <a:lnTo>
                        <a:pt x="0" y="5"/>
                      </a:lnTo>
                      <a:lnTo>
                        <a:pt x="2" y="8"/>
                      </a:lnTo>
                      <a:lnTo>
                        <a:pt x="2" y="9"/>
                      </a:lnTo>
                      <a:lnTo>
                        <a:pt x="4"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7" name="Freeform 396"/>
                <p:cNvSpPr>
                  <a:spLocks/>
                </p:cNvSpPr>
                <p:nvPr/>
              </p:nvSpPr>
              <p:spPr bwMode="auto">
                <a:xfrm>
                  <a:off x="2951" y="2598"/>
                  <a:ext cx="16" cy="27"/>
                </a:xfrm>
                <a:custGeom>
                  <a:avLst/>
                  <a:gdLst>
                    <a:gd name="T0" fmla="*/ 0 w 16"/>
                    <a:gd name="T1" fmla="*/ 8 h 27"/>
                    <a:gd name="T2" fmla="*/ 16 w 16"/>
                    <a:gd name="T3" fmla="*/ 0 h 27"/>
                    <a:gd name="T4" fmla="*/ 16 w 16"/>
                    <a:gd name="T5" fmla="*/ 18 h 27"/>
                    <a:gd name="T6" fmla="*/ 0 w 16"/>
                    <a:gd name="T7" fmla="*/ 27 h 27"/>
                    <a:gd name="T8" fmla="*/ 0 w 16"/>
                    <a:gd name="T9" fmla="*/ 8 h 27"/>
                    <a:gd name="T10" fmla="*/ 0 60000 65536"/>
                    <a:gd name="T11" fmla="*/ 0 60000 65536"/>
                    <a:gd name="T12" fmla="*/ 0 60000 65536"/>
                    <a:gd name="T13" fmla="*/ 0 60000 65536"/>
                    <a:gd name="T14" fmla="*/ 0 60000 65536"/>
                    <a:gd name="T15" fmla="*/ 0 w 16"/>
                    <a:gd name="T16" fmla="*/ 0 h 27"/>
                    <a:gd name="T17" fmla="*/ 16 w 16"/>
                    <a:gd name="T18" fmla="*/ 27 h 27"/>
                  </a:gdLst>
                  <a:ahLst/>
                  <a:cxnLst>
                    <a:cxn ang="T10">
                      <a:pos x="T0" y="T1"/>
                    </a:cxn>
                    <a:cxn ang="T11">
                      <a:pos x="T2" y="T3"/>
                    </a:cxn>
                    <a:cxn ang="T12">
                      <a:pos x="T4" y="T5"/>
                    </a:cxn>
                    <a:cxn ang="T13">
                      <a:pos x="T6" y="T7"/>
                    </a:cxn>
                    <a:cxn ang="T14">
                      <a:pos x="T8" y="T9"/>
                    </a:cxn>
                  </a:cxnLst>
                  <a:rect l="T15" t="T16" r="T17" b="T18"/>
                  <a:pathLst>
                    <a:path w="16" h="27">
                      <a:moveTo>
                        <a:pt x="0" y="8"/>
                      </a:moveTo>
                      <a:lnTo>
                        <a:pt x="16" y="0"/>
                      </a:lnTo>
                      <a:lnTo>
                        <a:pt x="16" y="18"/>
                      </a:lnTo>
                      <a:lnTo>
                        <a:pt x="0" y="27"/>
                      </a:lnTo>
                      <a:lnTo>
                        <a:pt x="0" y="8"/>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8" name="Freeform 397"/>
                <p:cNvSpPr>
                  <a:spLocks/>
                </p:cNvSpPr>
                <p:nvPr/>
              </p:nvSpPr>
              <p:spPr bwMode="auto">
                <a:xfrm>
                  <a:off x="2884" y="2562"/>
                  <a:ext cx="83" cy="44"/>
                </a:xfrm>
                <a:custGeom>
                  <a:avLst/>
                  <a:gdLst>
                    <a:gd name="T0" fmla="*/ 0 w 83"/>
                    <a:gd name="T1" fmla="*/ 9 h 44"/>
                    <a:gd name="T2" fmla="*/ 17 w 83"/>
                    <a:gd name="T3" fmla="*/ 0 h 44"/>
                    <a:gd name="T4" fmla="*/ 83 w 83"/>
                    <a:gd name="T5" fmla="*/ 35 h 44"/>
                    <a:gd name="T6" fmla="*/ 66 w 83"/>
                    <a:gd name="T7" fmla="*/ 44 h 44"/>
                    <a:gd name="T8" fmla="*/ 0 w 83"/>
                    <a:gd name="T9" fmla="*/ 9 h 44"/>
                    <a:gd name="T10" fmla="*/ 0 60000 65536"/>
                    <a:gd name="T11" fmla="*/ 0 60000 65536"/>
                    <a:gd name="T12" fmla="*/ 0 60000 65536"/>
                    <a:gd name="T13" fmla="*/ 0 60000 65536"/>
                    <a:gd name="T14" fmla="*/ 0 60000 65536"/>
                    <a:gd name="T15" fmla="*/ 0 w 83"/>
                    <a:gd name="T16" fmla="*/ 0 h 44"/>
                    <a:gd name="T17" fmla="*/ 83 w 83"/>
                    <a:gd name="T18" fmla="*/ 44 h 44"/>
                  </a:gdLst>
                  <a:ahLst/>
                  <a:cxnLst>
                    <a:cxn ang="T10">
                      <a:pos x="T0" y="T1"/>
                    </a:cxn>
                    <a:cxn ang="T11">
                      <a:pos x="T2" y="T3"/>
                    </a:cxn>
                    <a:cxn ang="T12">
                      <a:pos x="T4" y="T5"/>
                    </a:cxn>
                    <a:cxn ang="T13">
                      <a:pos x="T6" y="T7"/>
                    </a:cxn>
                    <a:cxn ang="T14">
                      <a:pos x="T8" y="T9"/>
                    </a:cxn>
                  </a:cxnLst>
                  <a:rect l="T15" t="T16" r="T17" b="T18"/>
                  <a:pathLst>
                    <a:path w="83" h="44">
                      <a:moveTo>
                        <a:pt x="0" y="9"/>
                      </a:moveTo>
                      <a:lnTo>
                        <a:pt x="17" y="0"/>
                      </a:lnTo>
                      <a:lnTo>
                        <a:pt x="83" y="35"/>
                      </a:lnTo>
                      <a:lnTo>
                        <a:pt x="66" y="44"/>
                      </a:lnTo>
                      <a:lnTo>
                        <a:pt x="0" y="9"/>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9" name="Freeform 398"/>
                <p:cNvSpPr>
                  <a:spLocks/>
                </p:cNvSpPr>
                <p:nvPr/>
              </p:nvSpPr>
              <p:spPr bwMode="auto">
                <a:xfrm>
                  <a:off x="2884" y="2572"/>
                  <a:ext cx="66" cy="53"/>
                </a:xfrm>
                <a:custGeom>
                  <a:avLst/>
                  <a:gdLst>
                    <a:gd name="T0" fmla="*/ 0 w 66"/>
                    <a:gd name="T1" fmla="*/ 0 h 53"/>
                    <a:gd name="T2" fmla="*/ 66 w 66"/>
                    <a:gd name="T3" fmla="*/ 34 h 53"/>
                    <a:gd name="T4" fmla="*/ 66 w 66"/>
                    <a:gd name="T5" fmla="*/ 53 h 53"/>
                    <a:gd name="T6" fmla="*/ 0 w 66"/>
                    <a:gd name="T7" fmla="*/ 17 h 53"/>
                    <a:gd name="T8" fmla="*/ 0 w 66"/>
                    <a:gd name="T9" fmla="*/ 0 h 53"/>
                    <a:gd name="T10" fmla="*/ 0 60000 65536"/>
                    <a:gd name="T11" fmla="*/ 0 60000 65536"/>
                    <a:gd name="T12" fmla="*/ 0 60000 65536"/>
                    <a:gd name="T13" fmla="*/ 0 60000 65536"/>
                    <a:gd name="T14" fmla="*/ 0 60000 65536"/>
                    <a:gd name="T15" fmla="*/ 0 w 66"/>
                    <a:gd name="T16" fmla="*/ 0 h 53"/>
                    <a:gd name="T17" fmla="*/ 66 w 66"/>
                    <a:gd name="T18" fmla="*/ 53 h 53"/>
                  </a:gdLst>
                  <a:ahLst/>
                  <a:cxnLst>
                    <a:cxn ang="T10">
                      <a:pos x="T0" y="T1"/>
                    </a:cxn>
                    <a:cxn ang="T11">
                      <a:pos x="T2" y="T3"/>
                    </a:cxn>
                    <a:cxn ang="T12">
                      <a:pos x="T4" y="T5"/>
                    </a:cxn>
                    <a:cxn ang="T13">
                      <a:pos x="T6" y="T7"/>
                    </a:cxn>
                    <a:cxn ang="T14">
                      <a:pos x="T8" y="T9"/>
                    </a:cxn>
                  </a:cxnLst>
                  <a:rect l="T15" t="T16" r="T17" b="T18"/>
                  <a:pathLst>
                    <a:path w="66" h="53">
                      <a:moveTo>
                        <a:pt x="0" y="0"/>
                      </a:moveTo>
                      <a:lnTo>
                        <a:pt x="66" y="34"/>
                      </a:lnTo>
                      <a:lnTo>
                        <a:pt x="66" y="53"/>
                      </a:lnTo>
                      <a:lnTo>
                        <a:pt x="0" y="17"/>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0" name="Freeform 399"/>
                <p:cNvSpPr>
                  <a:spLocks/>
                </p:cNvSpPr>
                <p:nvPr/>
              </p:nvSpPr>
              <p:spPr bwMode="auto">
                <a:xfrm>
                  <a:off x="2956" y="2608"/>
                  <a:ext cx="24" cy="12"/>
                </a:xfrm>
                <a:custGeom>
                  <a:avLst/>
                  <a:gdLst>
                    <a:gd name="T0" fmla="*/ 15 w 24"/>
                    <a:gd name="T1" fmla="*/ 0 h 12"/>
                    <a:gd name="T2" fmla="*/ 24 w 24"/>
                    <a:gd name="T3" fmla="*/ 3 h 12"/>
                    <a:gd name="T4" fmla="*/ 8 w 24"/>
                    <a:gd name="T5" fmla="*/ 12 h 12"/>
                    <a:gd name="T6" fmla="*/ 0 w 24"/>
                    <a:gd name="T7" fmla="*/ 8 h 12"/>
                    <a:gd name="T8" fmla="*/ 15 w 24"/>
                    <a:gd name="T9" fmla="*/ 0 h 12"/>
                    <a:gd name="T10" fmla="*/ 0 60000 65536"/>
                    <a:gd name="T11" fmla="*/ 0 60000 65536"/>
                    <a:gd name="T12" fmla="*/ 0 60000 65536"/>
                    <a:gd name="T13" fmla="*/ 0 60000 65536"/>
                    <a:gd name="T14" fmla="*/ 0 60000 65536"/>
                    <a:gd name="T15" fmla="*/ 0 w 24"/>
                    <a:gd name="T16" fmla="*/ 0 h 12"/>
                    <a:gd name="T17" fmla="*/ 24 w 24"/>
                    <a:gd name="T18" fmla="*/ 12 h 12"/>
                  </a:gdLst>
                  <a:ahLst/>
                  <a:cxnLst>
                    <a:cxn ang="T10">
                      <a:pos x="T0" y="T1"/>
                    </a:cxn>
                    <a:cxn ang="T11">
                      <a:pos x="T2" y="T3"/>
                    </a:cxn>
                    <a:cxn ang="T12">
                      <a:pos x="T4" y="T5"/>
                    </a:cxn>
                    <a:cxn ang="T13">
                      <a:pos x="T6" y="T7"/>
                    </a:cxn>
                    <a:cxn ang="T14">
                      <a:pos x="T8" y="T9"/>
                    </a:cxn>
                  </a:cxnLst>
                  <a:rect l="T15" t="T16" r="T17" b="T18"/>
                  <a:pathLst>
                    <a:path w="24" h="12">
                      <a:moveTo>
                        <a:pt x="15" y="0"/>
                      </a:moveTo>
                      <a:lnTo>
                        <a:pt x="24" y="3"/>
                      </a:lnTo>
                      <a:lnTo>
                        <a:pt x="8" y="12"/>
                      </a:lnTo>
                      <a:lnTo>
                        <a:pt x="0" y="8"/>
                      </a:lnTo>
                      <a:lnTo>
                        <a:pt x="15"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1" name="Freeform 400"/>
                <p:cNvSpPr>
                  <a:spLocks/>
                </p:cNvSpPr>
                <p:nvPr/>
              </p:nvSpPr>
              <p:spPr bwMode="auto">
                <a:xfrm>
                  <a:off x="2956" y="2616"/>
                  <a:ext cx="12" cy="21"/>
                </a:xfrm>
                <a:custGeom>
                  <a:avLst/>
                  <a:gdLst>
                    <a:gd name="T0" fmla="*/ 0 w 12"/>
                    <a:gd name="T1" fmla="*/ 16 h 21"/>
                    <a:gd name="T2" fmla="*/ 12 w 12"/>
                    <a:gd name="T3" fmla="*/ 21 h 21"/>
                    <a:gd name="T4" fmla="*/ 12 w 12"/>
                    <a:gd name="T5" fmla="*/ 4 h 21"/>
                    <a:gd name="T6" fmla="*/ 0 w 12"/>
                    <a:gd name="T7" fmla="*/ 0 h 21"/>
                    <a:gd name="T8" fmla="*/ 0 w 12"/>
                    <a:gd name="T9" fmla="*/ 1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16"/>
                      </a:moveTo>
                      <a:lnTo>
                        <a:pt x="12" y="21"/>
                      </a:lnTo>
                      <a:lnTo>
                        <a:pt x="12" y="4"/>
                      </a:lnTo>
                      <a:lnTo>
                        <a:pt x="0" y="0"/>
                      </a:lnTo>
                      <a:lnTo>
                        <a:pt x="0" y="16"/>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2" name="Freeform 401"/>
                <p:cNvSpPr>
                  <a:spLocks/>
                </p:cNvSpPr>
                <p:nvPr/>
              </p:nvSpPr>
              <p:spPr bwMode="auto">
                <a:xfrm>
                  <a:off x="2964" y="2613"/>
                  <a:ext cx="17" cy="24"/>
                </a:xfrm>
                <a:custGeom>
                  <a:avLst/>
                  <a:gdLst>
                    <a:gd name="T0" fmla="*/ 17 w 17"/>
                    <a:gd name="T1" fmla="*/ 17 h 24"/>
                    <a:gd name="T2" fmla="*/ 0 w 17"/>
                    <a:gd name="T3" fmla="*/ 24 h 24"/>
                    <a:gd name="T4" fmla="*/ 0 w 17"/>
                    <a:gd name="T5" fmla="*/ 7 h 24"/>
                    <a:gd name="T6" fmla="*/ 16 w 17"/>
                    <a:gd name="T7" fmla="*/ 0 h 24"/>
                    <a:gd name="T8" fmla="*/ 17 w 17"/>
                    <a:gd name="T9" fmla="*/ 17 h 24"/>
                    <a:gd name="T10" fmla="*/ 0 60000 65536"/>
                    <a:gd name="T11" fmla="*/ 0 60000 65536"/>
                    <a:gd name="T12" fmla="*/ 0 60000 65536"/>
                    <a:gd name="T13" fmla="*/ 0 60000 65536"/>
                    <a:gd name="T14" fmla="*/ 0 60000 65536"/>
                    <a:gd name="T15" fmla="*/ 0 w 17"/>
                    <a:gd name="T16" fmla="*/ 0 h 24"/>
                    <a:gd name="T17" fmla="*/ 17 w 17"/>
                    <a:gd name="T18" fmla="*/ 24 h 24"/>
                  </a:gdLst>
                  <a:ahLst/>
                  <a:cxnLst>
                    <a:cxn ang="T10">
                      <a:pos x="T0" y="T1"/>
                    </a:cxn>
                    <a:cxn ang="T11">
                      <a:pos x="T2" y="T3"/>
                    </a:cxn>
                    <a:cxn ang="T12">
                      <a:pos x="T4" y="T5"/>
                    </a:cxn>
                    <a:cxn ang="T13">
                      <a:pos x="T6" y="T7"/>
                    </a:cxn>
                    <a:cxn ang="T14">
                      <a:pos x="T8" y="T9"/>
                    </a:cxn>
                  </a:cxnLst>
                  <a:rect l="T15" t="T16" r="T17" b="T18"/>
                  <a:pathLst>
                    <a:path w="17" h="24">
                      <a:moveTo>
                        <a:pt x="17" y="17"/>
                      </a:moveTo>
                      <a:lnTo>
                        <a:pt x="0" y="24"/>
                      </a:lnTo>
                      <a:lnTo>
                        <a:pt x="0" y="7"/>
                      </a:lnTo>
                      <a:lnTo>
                        <a:pt x="16" y="0"/>
                      </a:lnTo>
                      <a:lnTo>
                        <a:pt x="17" y="17"/>
                      </a:lnTo>
                      <a:close/>
                    </a:path>
                  </a:pathLst>
                </a:custGeom>
                <a:solidFill>
                  <a:srgbClr val="CC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3" name="Freeform 402"/>
                <p:cNvSpPr>
                  <a:spLocks/>
                </p:cNvSpPr>
                <p:nvPr/>
              </p:nvSpPr>
              <p:spPr bwMode="auto">
                <a:xfrm>
                  <a:off x="2966" y="2616"/>
                  <a:ext cx="17" cy="11"/>
                </a:xfrm>
                <a:custGeom>
                  <a:avLst/>
                  <a:gdLst>
                    <a:gd name="T0" fmla="*/ 11 w 17"/>
                    <a:gd name="T1" fmla="*/ 0 h 11"/>
                    <a:gd name="T2" fmla="*/ 17 w 17"/>
                    <a:gd name="T3" fmla="*/ 3 h 11"/>
                    <a:gd name="T4" fmla="*/ 14 w 17"/>
                    <a:gd name="T5" fmla="*/ 9 h 11"/>
                    <a:gd name="T6" fmla="*/ 6 w 17"/>
                    <a:gd name="T7" fmla="*/ 11 h 11"/>
                    <a:gd name="T8" fmla="*/ 0 w 17"/>
                    <a:gd name="T9" fmla="*/ 8 h 11"/>
                    <a:gd name="T10" fmla="*/ 11 w 17"/>
                    <a:gd name="T11" fmla="*/ 0 h 11"/>
                    <a:gd name="T12" fmla="*/ 0 60000 65536"/>
                    <a:gd name="T13" fmla="*/ 0 60000 65536"/>
                    <a:gd name="T14" fmla="*/ 0 60000 65536"/>
                    <a:gd name="T15" fmla="*/ 0 60000 65536"/>
                    <a:gd name="T16" fmla="*/ 0 60000 65536"/>
                    <a:gd name="T17" fmla="*/ 0 60000 65536"/>
                    <a:gd name="T18" fmla="*/ 0 w 17"/>
                    <a:gd name="T19" fmla="*/ 0 h 11"/>
                    <a:gd name="T20" fmla="*/ 17 w 17"/>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7" h="11">
                      <a:moveTo>
                        <a:pt x="11" y="0"/>
                      </a:moveTo>
                      <a:lnTo>
                        <a:pt x="17" y="3"/>
                      </a:lnTo>
                      <a:lnTo>
                        <a:pt x="14" y="9"/>
                      </a:lnTo>
                      <a:lnTo>
                        <a:pt x="6" y="11"/>
                      </a:lnTo>
                      <a:lnTo>
                        <a:pt x="0" y="8"/>
                      </a:lnTo>
                      <a:lnTo>
                        <a:pt x="11"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4" name="Freeform 403"/>
                <p:cNvSpPr>
                  <a:spLocks/>
                </p:cNvSpPr>
                <p:nvPr/>
              </p:nvSpPr>
              <p:spPr bwMode="auto">
                <a:xfrm>
                  <a:off x="2966" y="2624"/>
                  <a:ext cx="12" cy="17"/>
                </a:xfrm>
                <a:custGeom>
                  <a:avLst/>
                  <a:gdLst>
                    <a:gd name="T0" fmla="*/ 0 w 12"/>
                    <a:gd name="T1" fmla="*/ 12 h 17"/>
                    <a:gd name="T2" fmla="*/ 12 w 12"/>
                    <a:gd name="T3" fmla="*/ 17 h 17"/>
                    <a:gd name="T4" fmla="*/ 12 w 12"/>
                    <a:gd name="T5" fmla="*/ 7 h 17"/>
                    <a:gd name="T6" fmla="*/ 9 w 12"/>
                    <a:gd name="T7" fmla="*/ 2 h 17"/>
                    <a:gd name="T8" fmla="*/ 0 w 12"/>
                    <a:gd name="T9" fmla="*/ 0 h 17"/>
                    <a:gd name="T10" fmla="*/ 0 w 12"/>
                    <a:gd name="T11" fmla="*/ 12 h 17"/>
                    <a:gd name="T12" fmla="*/ 0 60000 65536"/>
                    <a:gd name="T13" fmla="*/ 0 60000 65536"/>
                    <a:gd name="T14" fmla="*/ 0 60000 65536"/>
                    <a:gd name="T15" fmla="*/ 0 60000 65536"/>
                    <a:gd name="T16" fmla="*/ 0 60000 65536"/>
                    <a:gd name="T17" fmla="*/ 0 60000 65536"/>
                    <a:gd name="T18" fmla="*/ 0 w 12"/>
                    <a:gd name="T19" fmla="*/ 0 h 17"/>
                    <a:gd name="T20" fmla="*/ 12 w 12"/>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2" h="17">
                      <a:moveTo>
                        <a:pt x="0" y="12"/>
                      </a:moveTo>
                      <a:lnTo>
                        <a:pt x="12" y="17"/>
                      </a:lnTo>
                      <a:lnTo>
                        <a:pt x="12" y="7"/>
                      </a:lnTo>
                      <a:lnTo>
                        <a:pt x="9" y="2"/>
                      </a:lnTo>
                      <a:lnTo>
                        <a:pt x="0" y="0"/>
                      </a:lnTo>
                      <a:lnTo>
                        <a:pt x="0" y="12"/>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5" name="Freeform 404"/>
                <p:cNvSpPr>
                  <a:spLocks/>
                </p:cNvSpPr>
                <p:nvPr/>
              </p:nvSpPr>
              <p:spPr bwMode="auto">
                <a:xfrm>
                  <a:off x="2974" y="2631"/>
                  <a:ext cx="12" cy="14"/>
                </a:xfrm>
                <a:custGeom>
                  <a:avLst/>
                  <a:gdLst>
                    <a:gd name="T0" fmla="*/ 0 w 12"/>
                    <a:gd name="T1" fmla="*/ 10 h 14"/>
                    <a:gd name="T2" fmla="*/ 1 w 12"/>
                    <a:gd name="T3" fmla="*/ 8 h 14"/>
                    <a:gd name="T4" fmla="*/ 7 w 12"/>
                    <a:gd name="T5" fmla="*/ 9 h 14"/>
                    <a:gd name="T6" fmla="*/ 11 w 12"/>
                    <a:gd name="T7" fmla="*/ 14 h 14"/>
                    <a:gd name="T8" fmla="*/ 12 w 12"/>
                    <a:gd name="T9" fmla="*/ 12 h 14"/>
                    <a:gd name="T10" fmla="*/ 10 w 12"/>
                    <a:gd name="T11" fmla="*/ 6 h 14"/>
                    <a:gd name="T12" fmla="*/ 0 w 12"/>
                    <a:gd name="T13" fmla="*/ 0 h 14"/>
                    <a:gd name="T14" fmla="*/ 0 w 12"/>
                    <a:gd name="T15" fmla="*/ 10 h 1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4"/>
                    <a:gd name="T26" fmla="*/ 12 w 1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4">
                      <a:moveTo>
                        <a:pt x="0" y="10"/>
                      </a:moveTo>
                      <a:lnTo>
                        <a:pt x="1" y="8"/>
                      </a:lnTo>
                      <a:lnTo>
                        <a:pt x="7" y="9"/>
                      </a:lnTo>
                      <a:lnTo>
                        <a:pt x="11" y="14"/>
                      </a:lnTo>
                      <a:lnTo>
                        <a:pt x="12" y="12"/>
                      </a:lnTo>
                      <a:lnTo>
                        <a:pt x="10" y="6"/>
                      </a:lnTo>
                      <a:lnTo>
                        <a:pt x="0" y="0"/>
                      </a:lnTo>
                      <a:lnTo>
                        <a:pt x="0" y="1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6" name="Freeform 405"/>
                <p:cNvSpPr>
                  <a:spLocks/>
                </p:cNvSpPr>
                <p:nvPr/>
              </p:nvSpPr>
              <p:spPr bwMode="auto">
                <a:xfrm>
                  <a:off x="2984" y="2632"/>
                  <a:ext cx="12" cy="11"/>
                </a:xfrm>
                <a:custGeom>
                  <a:avLst/>
                  <a:gdLst>
                    <a:gd name="T0" fmla="*/ 12 w 12"/>
                    <a:gd name="T1" fmla="*/ 9 h 11"/>
                    <a:gd name="T2" fmla="*/ 2 w 12"/>
                    <a:gd name="T3" fmla="*/ 11 h 11"/>
                    <a:gd name="T4" fmla="*/ 0 w 12"/>
                    <a:gd name="T5" fmla="*/ 4 h 11"/>
                    <a:gd name="T6" fmla="*/ 8 w 12"/>
                    <a:gd name="T7" fmla="*/ 3 h 11"/>
                    <a:gd name="T8" fmla="*/ 11 w 12"/>
                    <a:gd name="T9" fmla="*/ 0 h 11"/>
                    <a:gd name="T10" fmla="*/ 12 w 12"/>
                    <a:gd name="T11" fmla="*/ 9 h 11"/>
                    <a:gd name="T12" fmla="*/ 0 60000 65536"/>
                    <a:gd name="T13" fmla="*/ 0 60000 65536"/>
                    <a:gd name="T14" fmla="*/ 0 60000 65536"/>
                    <a:gd name="T15" fmla="*/ 0 60000 65536"/>
                    <a:gd name="T16" fmla="*/ 0 60000 65536"/>
                    <a:gd name="T17" fmla="*/ 0 60000 65536"/>
                    <a:gd name="T18" fmla="*/ 0 w 12"/>
                    <a:gd name="T19" fmla="*/ 0 h 11"/>
                    <a:gd name="T20" fmla="*/ 12 w 1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2" h="11">
                      <a:moveTo>
                        <a:pt x="12" y="9"/>
                      </a:moveTo>
                      <a:lnTo>
                        <a:pt x="2" y="11"/>
                      </a:lnTo>
                      <a:lnTo>
                        <a:pt x="0" y="4"/>
                      </a:lnTo>
                      <a:lnTo>
                        <a:pt x="8" y="3"/>
                      </a:lnTo>
                      <a:lnTo>
                        <a:pt x="11" y="0"/>
                      </a:lnTo>
                      <a:lnTo>
                        <a:pt x="12" y="9"/>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7" name="Freeform 406"/>
                <p:cNvSpPr>
                  <a:spLocks/>
                </p:cNvSpPr>
                <p:nvPr/>
              </p:nvSpPr>
              <p:spPr bwMode="auto">
                <a:xfrm>
                  <a:off x="2968" y="2625"/>
                  <a:ext cx="12" cy="11"/>
                </a:xfrm>
                <a:custGeom>
                  <a:avLst/>
                  <a:gdLst>
                    <a:gd name="T0" fmla="*/ 0 w 12"/>
                    <a:gd name="T1" fmla="*/ 6 h 11"/>
                    <a:gd name="T2" fmla="*/ 12 w 12"/>
                    <a:gd name="T3" fmla="*/ 11 h 11"/>
                    <a:gd name="T4" fmla="*/ 8 w 12"/>
                    <a:gd name="T5" fmla="*/ 2 h 11"/>
                    <a:gd name="T6" fmla="*/ 0 w 12"/>
                    <a:gd name="T7" fmla="*/ 0 h 11"/>
                    <a:gd name="T8" fmla="*/ 0 w 12"/>
                    <a:gd name="T9" fmla="*/ 6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6"/>
                      </a:moveTo>
                      <a:lnTo>
                        <a:pt x="12" y="11"/>
                      </a:lnTo>
                      <a:lnTo>
                        <a:pt x="8" y="2"/>
                      </a:lnTo>
                      <a:lnTo>
                        <a:pt x="0" y="0"/>
                      </a:lnTo>
                      <a:lnTo>
                        <a:pt x="0" y="6"/>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8" name="Freeform 407"/>
                <p:cNvSpPr>
                  <a:spLocks/>
                </p:cNvSpPr>
                <p:nvPr/>
              </p:nvSpPr>
              <p:spPr bwMode="auto">
                <a:xfrm>
                  <a:off x="2971" y="2624"/>
                  <a:ext cx="22" cy="15"/>
                </a:xfrm>
                <a:custGeom>
                  <a:avLst/>
                  <a:gdLst>
                    <a:gd name="T0" fmla="*/ 22 w 22"/>
                    <a:gd name="T1" fmla="*/ 11 h 15"/>
                    <a:gd name="T2" fmla="*/ 13 w 22"/>
                    <a:gd name="T3" fmla="*/ 15 h 15"/>
                    <a:gd name="T4" fmla="*/ 0 w 22"/>
                    <a:gd name="T5" fmla="*/ 2 h 15"/>
                    <a:gd name="T6" fmla="*/ 11 w 22"/>
                    <a:gd name="T7" fmla="*/ 0 h 15"/>
                    <a:gd name="T8" fmla="*/ 22 w 22"/>
                    <a:gd name="T9" fmla="*/ 11 h 15"/>
                    <a:gd name="T10" fmla="*/ 0 60000 65536"/>
                    <a:gd name="T11" fmla="*/ 0 60000 65536"/>
                    <a:gd name="T12" fmla="*/ 0 60000 65536"/>
                    <a:gd name="T13" fmla="*/ 0 60000 65536"/>
                    <a:gd name="T14" fmla="*/ 0 60000 65536"/>
                    <a:gd name="T15" fmla="*/ 0 w 22"/>
                    <a:gd name="T16" fmla="*/ 0 h 15"/>
                    <a:gd name="T17" fmla="*/ 22 w 22"/>
                    <a:gd name="T18" fmla="*/ 15 h 15"/>
                  </a:gdLst>
                  <a:ahLst/>
                  <a:cxnLst>
                    <a:cxn ang="T10">
                      <a:pos x="T0" y="T1"/>
                    </a:cxn>
                    <a:cxn ang="T11">
                      <a:pos x="T2" y="T3"/>
                    </a:cxn>
                    <a:cxn ang="T12">
                      <a:pos x="T4" y="T5"/>
                    </a:cxn>
                    <a:cxn ang="T13">
                      <a:pos x="T6" y="T7"/>
                    </a:cxn>
                    <a:cxn ang="T14">
                      <a:pos x="T8" y="T9"/>
                    </a:cxn>
                  </a:cxnLst>
                  <a:rect l="T15" t="T16" r="T17" b="T18"/>
                  <a:pathLst>
                    <a:path w="22" h="15">
                      <a:moveTo>
                        <a:pt x="22" y="11"/>
                      </a:moveTo>
                      <a:lnTo>
                        <a:pt x="13" y="15"/>
                      </a:lnTo>
                      <a:lnTo>
                        <a:pt x="0" y="2"/>
                      </a:lnTo>
                      <a:lnTo>
                        <a:pt x="11" y="0"/>
                      </a:lnTo>
                      <a:lnTo>
                        <a:pt x="22" y="11"/>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9" name="Freeform 408"/>
                <p:cNvSpPr>
                  <a:spLocks/>
                </p:cNvSpPr>
                <p:nvPr/>
              </p:nvSpPr>
              <p:spPr bwMode="auto">
                <a:xfrm>
                  <a:off x="2973" y="2620"/>
                  <a:ext cx="14" cy="12"/>
                </a:xfrm>
                <a:custGeom>
                  <a:avLst/>
                  <a:gdLst>
                    <a:gd name="T0" fmla="*/ 14 w 14"/>
                    <a:gd name="T1" fmla="*/ 10 h 12"/>
                    <a:gd name="T2" fmla="*/ 2 w 14"/>
                    <a:gd name="T3" fmla="*/ 12 h 12"/>
                    <a:gd name="T4" fmla="*/ 0 w 14"/>
                    <a:gd name="T5" fmla="*/ 4 h 12"/>
                    <a:gd name="T6" fmla="*/ 10 w 14"/>
                    <a:gd name="T7" fmla="*/ 0 h 12"/>
                    <a:gd name="T8" fmla="*/ 14 w 14"/>
                    <a:gd name="T9" fmla="*/ 10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14" y="10"/>
                      </a:moveTo>
                      <a:lnTo>
                        <a:pt x="2" y="12"/>
                      </a:lnTo>
                      <a:lnTo>
                        <a:pt x="0" y="4"/>
                      </a:lnTo>
                      <a:lnTo>
                        <a:pt x="10" y="0"/>
                      </a:lnTo>
                      <a:lnTo>
                        <a:pt x="14"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0" name="Freeform 409"/>
                <p:cNvSpPr>
                  <a:spLocks/>
                </p:cNvSpPr>
                <p:nvPr/>
              </p:nvSpPr>
              <p:spPr bwMode="auto">
                <a:xfrm>
                  <a:off x="2968" y="2499"/>
                  <a:ext cx="24" cy="43"/>
                </a:xfrm>
                <a:custGeom>
                  <a:avLst/>
                  <a:gdLst>
                    <a:gd name="T0" fmla="*/ 24 w 24"/>
                    <a:gd name="T1" fmla="*/ 0 h 43"/>
                    <a:gd name="T2" fmla="*/ 0 w 24"/>
                    <a:gd name="T3" fmla="*/ 12 h 43"/>
                    <a:gd name="T4" fmla="*/ 0 w 24"/>
                    <a:gd name="T5" fmla="*/ 43 h 43"/>
                    <a:gd name="T6" fmla="*/ 24 w 24"/>
                    <a:gd name="T7" fmla="*/ 31 h 43"/>
                    <a:gd name="T8" fmla="*/ 24 w 24"/>
                    <a:gd name="T9" fmla="*/ 0 h 43"/>
                    <a:gd name="T10" fmla="*/ 0 60000 65536"/>
                    <a:gd name="T11" fmla="*/ 0 60000 65536"/>
                    <a:gd name="T12" fmla="*/ 0 60000 65536"/>
                    <a:gd name="T13" fmla="*/ 0 60000 65536"/>
                    <a:gd name="T14" fmla="*/ 0 60000 65536"/>
                    <a:gd name="T15" fmla="*/ 0 w 24"/>
                    <a:gd name="T16" fmla="*/ 0 h 43"/>
                    <a:gd name="T17" fmla="*/ 24 w 24"/>
                    <a:gd name="T18" fmla="*/ 43 h 43"/>
                  </a:gdLst>
                  <a:ahLst/>
                  <a:cxnLst>
                    <a:cxn ang="T10">
                      <a:pos x="T0" y="T1"/>
                    </a:cxn>
                    <a:cxn ang="T11">
                      <a:pos x="T2" y="T3"/>
                    </a:cxn>
                    <a:cxn ang="T12">
                      <a:pos x="T4" y="T5"/>
                    </a:cxn>
                    <a:cxn ang="T13">
                      <a:pos x="T6" y="T7"/>
                    </a:cxn>
                    <a:cxn ang="T14">
                      <a:pos x="T8" y="T9"/>
                    </a:cxn>
                  </a:cxnLst>
                  <a:rect l="T15" t="T16" r="T17" b="T18"/>
                  <a:pathLst>
                    <a:path w="24" h="43">
                      <a:moveTo>
                        <a:pt x="24" y="0"/>
                      </a:moveTo>
                      <a:lnTo>
                        <a:pt x="0" y="12"/>
                      </a:lnTo>
                      <a:lnTo>
                        <a:pt x="0" y="43"/>
                      </a:lnTo>
                      <a:lnTo>
                        <a:pt x="24" y="31"/>
                      </a:lnTo>
                      <a:lnTo>
                        <a:pt x="24" y="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1" name="Freeform 410"/>
                <p:cNvSpPr>
                  <a:spLocks/>
                </p:cNvSpPr>
                <p:nvPr/>
              </p:nvSpPr>
              <p:spPr bwMode="auto">
                <a:xfrm>
                  <a:off x="2873" y="2433"/>
                  <a:ext cx="126" cy="105"/>
                </a:xfrm>
                <a:custGeom>
                  <a:avLst/>
                  <a:gdLst>
                    <a:gd name="T0" fmla="*/ 126 w 126"/>
                    <a:gd name="T1" fmla="*/ 39 h 105"/>
                    <a:gd name="T2" fmla="*/ 126 w 126"/>
                    <a:gd name="T3" fmla="*/ 0 h 105"/>
                    <a:gd name="T4" fmla="*/ 0 w 126"/>
                    <a:gd name="T5" fmla="*/ 66 h 105"/>
                    <a:gd name="T6" fmla="*/ 0 w 126"/>
                    <a:gd name="T7" fmla="*/ 105 h 105"/>
                    <a:gd name="T8" fmla="*/ 126 w 126"/>
                    <a:gd name="T9" fmla="*/ 39 h 105"/>
                    <a:gd name="T10" fmla="*/ 0 60000 65536"/>
                    <a:gd name="T11" fmla="*/ 0 60000 65536"/>
                    <a:gd name="T12" fmla="*/ 0 60000 65536"/>
                    <a:gd name="T13" fmla="*/ 0 60000 65536"/>
                    <a:gd name="T14" fmla="*/ 0 60000 65536"/>
                    <a:gd name="T15" fmla="*/ 0 w 126"/>
                    <a:gd name="T16" fmla="*/ 0 h 105"/>
                    <a:gd name="T17" fmla="*/ 126 w 126"/>
                    <a:gd name="T18" fmla="*/ 105 h 105"/>
                  </a:gdLst>
                  <a:ahLst/>
                  <a:cxnLst>
                    <a:cxn ang="T10">
                      <a:pos x="T0" y="T1"/>
                    </a:cxn>
                    <a:cxn ang="T11">
                      <a:pos x="T2" y="T3"/>
                    </a:cxn>
                    <a:cxn ang="T12">
                      <a:pos x="T4" y="T5"/>
                    </a:cxn>
                    <a:cxn ang="T13">
                      <a:pos x="T6" y="T7"/>
                    </a:cxn>
                    <a:cxn ang="T14">
                      <a:pos x="T8" y="T9"/>
                    </a:cxn>
                  </a:cxnLst>
                  <a:rect l="T15" t="T16" r="T17" b="T18"/>
                  <a:pathLst>
                    <a:path w="126" h="105">
                      <a:moveTo>
                        <a:pt x="126" y="39"/>
                      </a:moveTo>
                      <a:lnTo>
                        <a:pt x="126" y="0"/>
                      </a:lnTo>
                      <a:lnTo>
                        <a:pt x="0" y="66"/>
                      </a:lnTo>
                      <a:lnTo>
                        <a:pt x="0" y="105"/>
                      </a:lnTo>
                      <a:lnTo>
                        <a:pt x="126" y="39"/>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2" name="Freeform 411"/>
                <p:cNvSpPr>
                  <a:spLocks/>
                </p:cNvSpPr>
                <p:nvPr/>
              </p:nvSpPr>
              <p:spPr bwMode="auto">
                <a:xfrm>
                  <a:off x="2748" y="2368"/>
                  <a:ext cx="125" cy="106"/>
                </a:xfrm>
                <a:custGeom>
                  <a:avLst/>
                  <a:gdLst>
                    <a:gd name="T0" fmla="*/ 125 w 125"/>
                    <a:gd name="T1" fmla="*/ 38 h 106"/>
                    <a:gd name="T2" fmla="*/ 125 w 125"/>
                    <a:gd name="T3" fmla="*/ 0 h 106"/>
                    <a:gd name="T4" fmla="*/ 0 w 125"/>
                    <a:gd name="T5" fmla="*/ 65 h 106"/>
                    <a:gd name="T6" fmla="*/ 0 w 125"/>
                    <a:gd name="T7" fmla="*/ 106 h 106"/>
                    <a:gd name="T8" fmla="*/ 125 w 125"/>
                    <a:gd name="T9" fmla="*/ 38 h 106"/>
                    <a:gd name="T10" fmla="*/ 0 60000 65536"/>
                    <a:gd name="T11" fmla="*/ 0 60000 65536"/>
                    <a:gd name="T12" fmla="*/ 0 60000 65536"/>
                    <a:gd name="T13" fmla="*/ 0 60000 65536"/>
                    <a:gd name="T14" fmla="*/ 0 60000 65536"/>
                    <a:gd name="T15" fmla="*/ 0 w 125"/>
                    <a:gd name="T16" fmla="*/ 0 h 106"/>
                    <a:gd name="T17" fmla="*/ 125 w 125"/>
                    <a:gd name="T18" fmla="*/ 106 h 106"/>
                  </a:gdLst>
                  <a:ahLst/>
                  <a:cxnLst>
                    <a:cxn ang="T10">
                      <a:pos x="T0" y="T1"/>
                    </a:cxn>
                    <a:cxn ang="T11">
                      <a:pos x="T2" y="T3"/>
                    </a:cxn>
                    <a:cxn ang="T12">
                      <a:pos x="T4" y="T5"/>
                    </a:cxn>
                    <a:cxn ang="T13">
                      <a:pos x="T6" y="T7"/>
                    </a:cxn>
                    <a:cxn ang="T14">
                      <a:pos x="T8" y="T9"/>
                    </a:cxn>
                  </a:cxnLst>
                  <a:rect l="T15" t="T16" r="T17" b="T18"/>
                  <a:pathLst>
                    <a:path w="125" h="106">
                      <a:moveTo>
                        <a:pt x="125" y="38"/>
                      </a:moveTo>
                      <a:lnTo>
                        <a:pt x="125" y="0"/>
                      </a:lnTo>
                      <a:lnTo>
                        <a:pt x="0" y="65"/>
                      </a:lnTo>
                      <a:lnTo>
                        <a:pt x="0" y="106"/>
                      </a:lnTo>
                      <a:lnTo>
                        <a:pt x="125" y="3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35" name="Group 412"/>
              <p:cNvGrpSpPr>
                <a:grpSpLocks/>
              </p:cNvGrpSpPr>
              <p:nvPr/>
            </p:nvGrpSpPr>
            <p:grpSpPr bwMode="auto">
              <a:xfrm>
                <a:off x="5018080" y="3433790"/>
                <a:ext cx="438288" cy="315914"/>
                <a:chOff x="3160" y="2626"/>
                <a:chExt cx="276" cy="199"/>
              </a:xfrm>
            </p:grpSpPr>
            <p:sp>
              <p:nvSpPr>
                <p:cNvPr id="1040" name="Line 413"/>
                <p:cNvSpPr>
                  <a:spLocks noChangeShapeType="1"/>
                </p:cNvSpPr>
                <p:nvPr/>
              </p:nvSpPr>
              <p:spPr bwMode="auto">
                <a:xfrm flipV="1">
                  <a:off x="3299" y="2758"/>
                  <a:ext cx="1" cy="10"/>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1" name="Freeform 414"/>
                <p:cNvSpPr>
                  <a:spLocks/>
                </p:cNvSpPr>
                <p:nvPr/>
              </p:nvSpPr>
              <p:spPr bwMode="auto">
                <a:xfrm>
                  <a:off x="3323" y="2711"/>
                  <a:ext cx="43" cy="66"/>
                </a:xfrm>
                <a:custGeom>
                  <a:avLst/>
                  <a:gdLst>
                    <a:gd name="T0" fmla="*/ 0 w 43"/>
                    <a:gd name="T1" fmla="*/ 23 h 66"/>
                    <a:gd name="T2" fmla="*/ 43 w 43"/>
                    <a:gd name="T3" fmla="*/ 0 h 66"/>
                    <a:gd name="T4" fmla="*/ 43 w 43"/>
                    <a:gd name="T5" fmla="*/ 44 h 66"/>
                    <a:gd name="T6" fmla="*/ 0 w 43"/>
                    <a:gd name="T7" fmla="*/ 66 h 66"/>
                    <a:gd name="T8" fmla="*/ 0 w 43"/>
                    <a:gd name="T9" fmla="*/ 23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0" y="23"/>
                      </a:moveTo>
                      <a:lnTo>
                        <a:pt x="43" y="0"/>
                      </a:lnTo>
                      <a:lnTo>
                        <a:pt x="43" y="44"/>
                      </a:lnTo>
                      <a:lnTo>
                        <a:pt x="0" y="66"/>
                      </a:lnTo>
                      <a:lnTo>
                        <a:pt x="0" y="23"/>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2" name="Freeform 415"/>
                <p:cNvSpPr>
                  <a:spLocks/>
                </p:cNvSpPr>
                <p:nvPr/>
              </p:nvSpPr>
              <p:spPr bwMode="auto">
                <a:xfrm>
                  <a:off x="3177" y="2709"/>
                  <a:ext cx="13" cy="15"/>
                </a:xfrm>
                <a:custGeom>
                  <a:avLst/>
                  <a:gdLst>
                    <a:gd name="T0" fmla="*/ 2 w 13"/>
                    <a:gd name="T1" fmla="*/ 10 h 15"/>
                    <a:gd name="T2" fmla="*/ 1 w 13"/>
                    <a:gd name="T3" fmla="*/ 6 h 15"/>
                    <a:gd name="T4" fmla="*/ 0 w 13"/>
                    <a:gd name="T5" fmla="*/ 5 h 15"/>
                    <a:gd name="T6" fmla="*/ 1 w 13"/>
                    <a:gd name="T7" fmla="*/ 1 h 15"/>
                    <a:gd name="T8" fmla="*/ 1 w 13"/>
                    <a:gd name="T9" fmla="*/ 1 h 15"/>
                    <a:gd name="T10" fmla="*/ 2 w 13"/>
                    <a:gd name="T11" fmla="*/ 1 h 15"/>
                    <a:gd name="T12" fmla="*/ 3 w 13"/>
                    <a:gd name="T13" fmla="*/ 0 h 15"/>
                    <a:gd name="T14" fmla="*/ 7 w 13"/>
                    <a:gd name="T15" fmla="*/ 1 h 15"/>
                    <a:gd name="T16" fmla="*/ 9 w 13"/>
                    <a:gd name="T17" fmla="*/ 2 h 15"/>
                    <a:gd name="T18" fmla="*/ 11 w 13"/>
                    <a:gd name="T19" fmla="*/ 5 h 15"/>
                    <a:gd name="T20" fmla="*/ 13 w 13"/>
                    <a:gd name="T21" fmla="*/ 7 h 15"/>
                    <a:gd name="T22" fmla="*/ 13 w 13"/>
                    <a:gd name="T23" fmla="*/ 11 h 15"/>
                    <a:gd name="T24" fmla="*/ 13 w 13"/>
                    <a:gd name="T25" fmla="*/ 14 h 15"/>
                    <a:gd name="T26" fmla="*/ 12 w 13"/>
                    <a:gd name="T27" fmla="*/ 14 h 15"/>
                    <a:gd name="T28" fmla="*/ 11 w 13"/>
                    <a:gd name="T29" fmla="*/ 15 h 15"/>
                    <a:gd name="T30" fmla="*/ 9 w 13"/>
                    <a:gd name="T31" fmla="*/ 15 h 15"/>
                    <a:gd name="T32" fmla="*/ 7 w 13"/>
                    <a:gd name="T33" fmla="*/ 14 h 15"/>
                    <a:gd name="T34" fmla="*/ 3 w 13"/>
                    <a:gd name="T35" fmla="*/ 12 h 15"/>
                    <a:gd name="T36" fmla="*/ 2 w 13"/>
                    <a:gd name="T37" fmla="*/ 1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5"/>
                    <a:gd name="T59" fmla="*/ 13 w 13"/>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5">
                      <a:moveTo>
                        <a:pt x="2" y="10"/>
                      </a:moveTo>
                      <a:lnTo>
                        <a:pt x="1" y="6"/>
                      </a:lnTo>
                      <a:lnTo>
                        <a:pt x="0" y="5"/>
                      </a:lnTo>
                      <a:lnTo>
                        <a:pt x="1" y="1"/>
                      </a:lnTo>
                      <a:lnTo>
                        <a:pt x="2" y="1"/>
                      </a:lnTo>
                      <a:lnTo>
                        <a:pt x="3" y="0"/>
                      </a:lnTo>
                      <a:lnTo>
                        <a:pt x="7" y="1"/>
                      </a:lnTo>
                      <a:lnTo>
                        <a:pt x="9" y="2"/>
                      </a:lnTo>
                      <a:lnTo>
                        <a:pt x="11" y="5"/>
                      </a:lnTo>
                      <a:lnTo>
                        <a:pt x="13" y="7"/>
                      </a:lnTo>
                      <a:lnTo>
                        <a:pt x="13" y="11"/>
                      </a:lnTo>
                      <a:lnTo>
                        <a:pt x="13" y="14"/>
                      </a:lnTo>
                      <a:lnTo>
                        <a:pt x="12" y="14"/>
                      </a:lnTo>
                      <a:lnTo>
                        <a:pt x="11" y="15"/>
                      </a:lnTo>
                      <a:lnTo>
                        <a:pt x="9" y="15"/>
                      </a:lnTo>
                      <a:lnTo>
                        <a:pt x="7" y="14"/>
                      </a:lnTo>
                      <a:lnTo>
                        <a:pt x="3" y="12"/>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3" name="Freeform 416"/>
                <p:cNvSpPr>
                  <a:spLocks/>
                </p:cNvSpPr>
                <p:nvPr/>
              </p:nvSpPr>
              <p:spPr bwMode="auto">
                <a:xfrm>
                  <a:off x="3194" y="2716"/>
                  <a:ext cx="14" cy="16"/>
                </a:xfrm>
                <a:custGeom>
                  <a:avLst/>
                  <a:gdLst>
                    <a:gd name="T0" fmla="*/ 2 w 14"/>
                    <a:gd name="T1" fmla="*/ 10 h 16"/>
                    <a:gd name="T2" fmla="*/ 0 w 14"/>
                    <a:gd name="T3" fmla="*/ 8 h 16"/>
                    <a:gd name="T4" fmla="*/ 0 w 14"/>
                    <a:gd name="T5" fmla="*/ 5 h 16"/>
                    <a:gd name="T6" fmla="*/ 0 w 14"/>
                    <a:gd name="T7" fmla="*/ 3 h 16"/>
                    <a:gd name="T8" fmla="*/ 1 w 14"/>
                    <a:gd name="T9" fmla="*/ 2 h 16"/>
                    <a:gd name="T10" fmla="*/ 2 w 14"/>
                    <a:gd name="T11" fmla="*/ 2 h 16"/>
                    <a:gd name="T12" fmla="*/ 4 w 14"/>
                    <a:gd name="T13" fmla="*/ 0 h 16"/>
                    <a:gd name="T14" fmla="*/ 6 w 14"/>
                    <a:gd name="T15" fmla="*/ 2 h 16"/>
                    <a:gd name="T16" fmla="*/ 10 w 14"/>
                    <a:gd name="T17" fmla="*/ 3 h 16"/>
                    <a:gd name="T18" fmla="*/ 11 w 14"/>
                    <a:gd name="T19" fmla="*/ 5 h 16"/>
                    <a:gd name="T20" fmla="*/ 13 w 14"/>
                    <a:gd name="T21" fmla="*/ 9 h 16"/>
                    <a:gd name="T22" fmla="*/ 14 w 14"/>
                    <a:gd name="T23" fmla="*/ 11 h 16"/>
                    <a:gd name="T24" fmla="*/ 13 w 14"/>
                    <a:gd name="T25" fmla="*/ 15 h 16"/>
                    <a:gd name="T26" fmla="*/ 13 w 14"/>
                    <a:gd name="T27" fmla="*/ 15 h 16"/>
                    <a:gd name="T28" fmla="*/ 11 w 14"/>
                    <a:gd name="T29" fmla="*/ 16 h 16"/>
                    <a:gd name="T30" fmla="*/ 10 w 14"/>
                    <a:gd name="T31" fmla="*/ 16 h 16"/>
                    <a:gd name="T32" fmla="*/ 6 w 14"/>
                    <a:gd name="T33" fmla="*/ 15 h 16"/>
                    <a:gd name="T34" fmla="*/ 4 w 14"/>
                    <a:gd name="T35" fmla="*/ 14 h 16"/>
                    <a:gd name="T36" fmla="*/ 2 w 14"/>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6"/>
                    <a:gd name="T59" fmla="*/ 14 w 14"/>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6">
                      <a:moveTo>
                        <a:pt x="2" y="10"/>
                      </a:moveTo>
                      <a:lnTo>
                        <a:pt x="0" y="8"/>
                      </a:lnTo>
                      <a:lnTo>
                        <a:pt x="0" y="5"/>
                      </a:lnTo>
                      <a:lnTo>
                        <a:pt x="0" y="3"/>
                      </a:lnTo>
                      <a:lnTo>
                        <a:pt x="1" y="2"/>
                      </a:lnTo>
                      <a:lnTo>
                        <a:pt x="2" y="2"/>
                      </a:lnTo>
                      <a:lnTo>
                        <a:pt x="4" y="0"/>
                      </a:lnTo>
                      <a:lnTo>
                        <a:pt x="6" y="2"/>
                      </a:lnTo>
                      <a:lnTo>
                        <a:pt x="10" y="3"/>
                      </a:lnTo>
                      <a:lnTo>
                        <a:pt x="11" y="5"/>
                      </a:lnTo>
                      <a:lnTo>
                        <a:pt x="13" y="9"/>
                      </a:lnTo>
                      <a:lnTo>
                        <a:pt x="14" y="11"/>
                      </a:lnTo>
                      <a:lnTo>
                        <a:pt x="13" y="15"/>
                      </a:lnTo>
                      <a:lnTo>
                        <a:pt x="11" y="16"/>
                      </a:lnTo>
                      <a:lnTo>
                        <a:pt x="10" y="16"/>
                      </a:lnTo>
                      <a:lnTo>
                        <a:pt x="6" y="15"/>
                      </a:lnTo>
                      <a:lnTo>
                        <a:pt x="4" y="14"/>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4" name="Freeform 417"/>
                <p:cNvSpPr>
                  <a:spLocks/>
                </p:cNvSpPr>
                <p:nvPr/>
              </p:nvSpPr>
              <p:spPr bwMode="auto">
                <a:xfrm>
                  <a:off x="3160" y="2626"/>
                  <a:ext cx="206" cy="106"/>
                </a:xfrm>
                <a:custGeom>
                  <a:avLst/>
                  <a:gdLst>
                    <a:gd name="T0" fmla="*/ 0 w 206"/>
                    <a:gd name="T1" fmla="*/ 21 h 106"/>
                    <a:gd name="T2" fmla="*/ 42 w 206"/>
                    <a:gd name="T3" fmla="*/ 0 h 106"/>
                    <a:gd name="T4" fmla="*/ 206 w 206"/>
                    <a:gd name="T5" fmla="*/ 84 h 106"/>
                    <a:gd name="T6" fmla="*/ 163 w 206"/>
                    <a:gd name="T7" fmla="*/ 106 h 106"/>
                    <a:gd name="T8" fmla="*/ 0 w 206"/>
                    <a:gd name="T9" fmla="*/ 21 h 106"/>
                    <a:gd name="T10" fmla="*/ 0 60000 65536"/>
                    <a:gd name="T11" fmla="*/ 0 60000 65536"/>
                    <a:gd name="T12" fmla="*/ 0 60000 65536"/>
                    <a:gd name="T13" fmla="*/ 0 60000 65536"/>
                    <a:gd name="T14" fmla="*/ 0 60000 65536"/>
                    <a:gd name="T15" fmla="*/ 0 w 206"/>
                    <a:gd name="T16" fmla="*/ 0 h 106"/>
                    <a:gd name="T17" fmla="*/ 206 w 206"/>
                    <a:gd name="T18" fmla="*/ 106 h 106"/>
                  </a:gdLst>
                  <a:ahLst/>
                  <a:cxnLst>
                    <a:cxn ang="T10">
                      <a:pos x="T0" y="T1"/>
                    </a:cxn>
                    <a:cxn ang="T11">
                      <a:pos x="T2" y="T3"/>
                    </a:cxn>
                    <a:cxn ang="T12">
                      <a:pos x="T4" y="T5"/>
                    </a:cxn>
                    <a:cxn ang="T13">
                      <a:pos x="T6" y="T7"/>
                    </a:cxn>
                    <a:cxn ang="T14">
                      <a:pos x="T8" y="T9"/>
                    </a:cxn>
                  </a:cxnLst>
                  <a:rect l="T15" t="T16" r="T17" b="T18"/>
                  <a:pathLst>
                    <a:path w="206" h="106">
                      <a:moveTo>
                        <a:pt x="0" y="21"/>
                      </a:moveTo>
                      <a:lnTo>
                        <a:pt x="42" y="0"/>
                      </a:lnTo>
                      <a:lnTo>
                        <a:pt x="206" y="84"/>
                      </a:lnTo>
                      <a:lnTo>
                        <a:pt x="163" y="106"/>
                      </a:lnTo>
                      <a:lnTo>
                        <a:pt x="0" y="21"/>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5" name="Freeform 418"/>
                <p:cNvSpPr>
                  <a:spLocks/>
                </p:cNvSpPr>
                <p:nvPr/>
              </p:nvSpPr>
              <p:spPr bwMode="auto">
                <a:xfrm>
                  <a:off x="3160" y="2647"/>
                  <a:ext cx="163" cy="130"/>
                </a:xfrm>
                <a:custGeom>
                  <a:avLst/>
                  <a:gdLst>
                    <a:gd name="T0" fmla="*/ 0 w 163"/>
                    <a:gd name="T1" fmla="*/ 0 h 130"/>
                    <a:gd name="T2" fmla="*/ 163 w 163"/>
                    <a:gd name="T3" fmla="*/ 85 h 130"/>
                    <a:gd name="T4" fmla="*/ 163 w 163"/>
                    <a:gd name="T5" fmla="*/ 130 h 130"/>
                    <a:gd name="T6" fmla="*/ 0 w 163"/>
                    <a:gd name="T7" fmla="*/ 45 h 130"/>
                    <a:gd name="T8" fmla="*/ 0 w 163"/>
                    <a:gd name="T9" fmla="*/ 0 h 130"/>
                    <a:gd name="T10" fmla="*/ 0 60000 65536"/>
                    <a:gd name="T11" fmla="*/ 0 60000 65536"/>
                    <a:gd name="T12" fmla="*/ 0 60000 65536"/>
                    <a:gd name="T13" fmla="*/ 0 60000 65536"/>
                    <a:gd name="T14" fmla="*/ 0 60000 65536"/>
                    <a:gd name="T15" fmla="*/ 0 w 163"/>
                    <a:gd name="T16" fmla="*/ 0 h 130"/>
                    <a:gd name="T17" fmla="*/ 163 w 163"/>
                    <a:gd name="T18" fmla="*/ 130 h 130"/>
                  </a:gdLst>
                  <a:ahLst/>
                  <a:cxnLst>
                    <a:cxn ang="T10">
                      <a:pos x="T0" y="T1"/>
                    </a:cxn>
                    <a:cxn ang="T11">
                      <a:pos x="T2" y="T3"/>
                    </a:cxn>
                    <a:cxn ang="T12">
                      <a:pos x="T4" y="T5"/>
                    </a:cxn>
                    <a:cxn ang="T13">
                      <a:pos x="T6" y="T7"/>
                    </a:cxn>
                    <a:cxn ang="T14">
                      <a:pos x="T8" y="T9"/>
                    </a:cxn>
                  </a:cxnLst>
                  <a:rect l="T15" t="T16" r="T17" b="T18"/>
                  <a:pathLst>
                    <a:path w="163" h="130">
                      <a:moveTo>
                        <a:pt x="0" y="0"/>
                      </a:moveTo>
                      <a:lnTo>
                        <a:pt x="163" y="85"/>
                      </a:lnTo>
                      <a:lnTo>
                        <a:pt x="163" y="130"/>
                      </a:lnTo>
                      <a:lnTo>
                        <a:pt x="0" y="45"/>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6" name="Freeform 419"/>
                <p:cNvSpPr>
                  <a:spLocks/>
                </p:cNvSpPr>
                <p:nvPr/>
              </p:nvSpPr>
              <p:spPr bwMode="auto">
                <a:xfrm>
                  <a:off x="3338" y="2736"/>
                  <a:ext cx="57" cy="29"/>
                </a:xfrm>
                <a:custGeom>
                  <a:avLst/>
                  <a:gdLst>
                    <a:gd name="T0" fmla="*/ 37 w 57"/>
                    <a:gd name="T1" fmla="*/ 0 h 29"/>
                    <a:gd name="T2" fmla="*/ 57 w 57"/>
                    <a:gd name="T3" fmla="*/ 10 h 29"/>
                    <a:gd name="T4" fmla="*/ 20 w 57"/>
                    <a:gd name="T5" fmla="*/ 29 h 29"/>
                    <a:gd name="T6" fmla="*/ 0 w 57"/>
                    <a:gd name="T7" fmla="*/ 19 h 29"/>
                    <a:gd name="T8" fmla="*/ 37 w 57"/>
                    <a:gd name="T9" fmla="*/ 0 h 29"/>
                    <a:gd name="T10" fmla="*/ 0 60000 65536"/>
                    <a:gd name="T11" fmla="*/ 0 60000 65536"/>
                    <a:gd name="T12" fmla="*/ 0 60000 65536"/>
                    <a:gd name="T13" fmla="*/ 0 60000 65536"/>
                    <a:gd name="T14" fmla="*/ 0 60000 65536"/>
                    <a:gd name="T15" fmla="*/ 0 w 57"/>
                    <a:gd name="T16" fmla="*/ 0 h 29"/>
                    <a:gd name="T17" fmla="*/ 57 w 57"/>
                    <a:gd name="T18" fmla="*/ 29 h 29"/>
                  </a:gdLst>
                  <a:ahLst/>
                  <a:cxnLst>
                    <a:cxn ang="T10">
                      <a:pos x="T0" y="T1"/>
                    </a:cxn>
                    <a:cxn ang="T11">
                      <a:pos x="T2" y="T3"/>
                    </a:cxn>
                    <a:cxn ang="T12">
                      <a:pos x="T4" y="T5"/>
                    </a:cxn>
                    <a:cxn ang="T13">
                      <a:pos x="T6" y="T7"/>
                    </a:cxn>
                    <a:cxn ang="T14">
                      <a:pos x="T8" y="T9"/>
                    </a:cxn>
                  </a:cxnLst>
                  <a:rect l="T15" t="T16" r="T17" b="T18"/>
                  <a:pathLst>
                    <a:path w="57" h="29">
                      <a:moveTo>
                        <a:pt x="37" y="0"/>
                      </a:moveTo>
                      <a:lnTo>
                        <a:pt x="57" y="10"/>
                      </a:lnTo>
                      <a:lnTo>
                        <a:pt x="20" y="29"/>
                      </a:lnTo>
                      <a:lnTo>
                        <a:pt x="0" y="19"/>
                      </a:lnTo>
                      <a:lnTo>
                        <a:pt x="37"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7" name="Freeform 420"/>
                <p:cNvSpPr>
                  <a:spLocks/>
                </p:cNvSpPr>
                <p:nvPr/>
              </p:nvSpPr>
              <p:spPr bwMode="auto">
                <a:xfrm>
                  <a:off x="3338" y="2755"/>
                  <a:ext cx="20" cy="50"/>
                </a:xfrm>
                <a:custGeom>
                  <a:avLst/>
                  <a:gdLst>
                    <a:gd name="T0" fmla="*/ 0 w 20"/>
                    <a:gd name="T1" fmla="*/ 39 h 50"/>
                    <a:gd name="T2" fmla="*/ 20 w 20"/>
                    <a:gd name="T3" fmla="*/ 50 h 50"/>
                    <a:gd name="T4" fmla="*/ 20 w 20"/>
                    <a:gd name="T5" fmla="*/ 10 h 50"/>
                    <a:gd name="T6" fmla="*/ 0 w 20"/>
                    <a:gd name="T7" fmla="*/ 0 h 50"/>
                    <a:gd name="T8" fmla="*/ 0 w 20"/>
                    <a:gd name="T9" fmla="*/ 39 h 50"/>
                    <a:gd name="T10" fmla="*/ 0 60000 65536"/>
                    <a:gd name="T11" fmla="*/ 0 60000 65536"/>
                    <a:gd name="T12" fmla="*/ 0 60000 65536"/>
                    <a:gd name="T13" fmla="*/ 0 60000 65536"/>
                    <a:gd name="T14" fmla="*/ 0 60000 65536"/>
                    <a:gd name="T15" fmla="*/ 0 w 20"/>
                    <a:gd name="T16" fmla="*/ 0 h 50"/>
                    <a:gd name="T17" fmla="*/ 20 w 20"/>
                    <a:gd name="T18" fmla="*/ 50 h 50"/>
                  </a:gdLst>
                  <a:ahLst/>
                  <a:cxnLst>
                    <a:cxn ang="T10">
                      <a:pos x="T0" y="T1"/>
                    </a:cxn>
                    <a:cxn ang="T11">
                      <a:pos x="T2" y="T3"/>
                    </a:cxn>
                    <a:cxn ang="T12">
                      <a:pos x="T4" y="T5"/>
                    </a:cxn>
                    <a:cxn ang="T13">
                      <a:pos x="T6" y="T7"/>
                    </a:cxn>
                    <a:cxn ang="T14">
                      <a:pos x="T8" y="T9"/>
                    </a:cxn>
                  </a:cxnLst>
                  <a:rect l="T15" t="T16" r="T17" b="T18"/>
                  <a:pathLst>
                    <a:path w="20" h="50">
                      <a:moveTo>
                        <a:pt x="0" y="39"/>
                      </a:moveTo>
                      <a:lnTo>
                        <a:pt x="20" y="50"/>
                      </a:lnTo>
                      <a:lnTo>
                        <a:pt x="20" y="10"/>
                      </a:lnTo>
                      <a:lnTo>
                        <a:pt x="0" y="0"/>
                      </a:lnTo>
                      <a:lnTo>
                        <a:pt x="0" y="3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8" name="Freeform 421"/>
                <p:cNvSpPr>
                  <a:spLocks/>
                </p:cNvSpPr>
                <p:nvPr/>
              </p:nvSpPr>
              <p:spPr bwMode="auto">
                <a:xfrm>
                  <a:off x="3358" y="2746"/>
                  <a:ext cx="40" cy="59"/>
                </a:xfrm>
                <a:custGeom>
                  <a:avLst/>
                  <a:gdLst>
                    <a:gd name="T0" fmla="*/ 40 w 40"/>
                    <a:gd name="T1" fmla="*/ 41 h 59"/>
                    <a:gd name="T2" fmla="*/ 0 w 40"/>
                    <a:gd name="T3" fmla="*/ 59 h 59"/>
                    <a:gd name="T4" fmla="*/ 0 w 40"/>
                    <a:gd name="T5" fmla="*/ 20 h 59"/>
                    <a:gd name="T6" fmla="*/ 39 w 40"/>
                    <a:gd name="T7" fmla="*/ 0 h 59"/>
                    <a:gd name="T8" fmla="*/ 40 w 40"/>
                    <a:gd name="T9" fmla="*/ 41 h 59"/>
                    <a:gd name="T10" fmla="*/ 0 60000 65536"/>
                    <a:gd name="T11" fmla="*/ 0 60000 65536"/>
                    <a:gd name="T12" fmla="*/ 0 60000 65536"/>
                    <a:gd name="T13" fmla="*/ 0 60000 65536"/>
                    <a:gd name="T14" fmla="*/ 0 60000 65536"/>
                    <a:gd name="T15" fmla="*/ 0 w 40"/>
                    <a:gd name="T16" fmla="*/ 0 h 59"/>
                    <a:gd name="T17" fmla="*/ 40 w 40"/>
                    <a:gd name="T18" fmla="*/ 59 h 59"/>
                  </a:gdLst>
                  <a:ahLst/>
                  <a:cxnLst>
                    <a:cxn ang="T10">
                      <a:pos x="T0" y="T1"/>
                    </a:cxn>
                    <a:cxn ang="T11">
                      <a:pos x="T2" y="T3"/>
                    </a:cxn>
                    <a:cxn ang="T12">
                      <a:pos x="T4" y="T5"/>
                    </a:cxn>
                    <a:cxn ang="T13">
                      <a:pos x="T6" y="T7"/>
                    </a:cxn>
                    <a:cxn ang="T14">
                      <a:pos x="T8" y="T9"/>
                    </a:cxn>
                  </a:cxnLst>
                  <a:rect l="T15" t="T16" r="T17" b="T18"/>
                  <a:pathLst>
                    <a:path w="40" h="59">
                      <a:moveTo>
                        <a:pt x="40" y="41"/>
                      </a:moveTo>
                      <a:lnTo>
                        <a:pt x="0" y="59"/>
                      </a:lnTo>
                      <a:lnTo>
                        <a:pt x="0" y="20"/>
                      </a:lnTo>
                      <a:lnTo>
                        <a:pt x="39" y="0"/>
                      </a:lnTo>
                      <a:lnTo>
                        <a:pt x="40" y="41"/>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9" name="Freeform 422"/>
                <p:cNvSpPr>
                  <a:spLocks/>
                </p:cNvSpPr>
                <p:nvPr/>
              </p:nvSpPr>
              <p:spPr bwMode="auto">
                <a:xfrm>
                  <a:off x="3361" y="2757"/>
                  <a:ext cx="44" cy="24"/>
                </a:xfrm>
                <a:custGeom>
                  <a:avLst/>
                  <a:gdLst>
                    <a:gd name="T0" fmla="*/ 31 w 44"/>
                    <a:gd name="T1" fmla="*/ 0 h 24"/>
                    <a:gd name="T2" fmla="*/ 44 w 44"/>
                    <a:gd name="T3" fmla="*/ 6 h 24"/>
                    <a:gd name="T4" fmla="*/ 37 w 44"/>
                    <a:gd name="T5" fmla="*/ 19 h 24"/>
                    <a:gd name="T6" fmla="*/ 15 w 44"/>
                    <a:gd name="T7" fmla="*/ 24 h 24"/>
                    <a:gd name="T8" fmla="*/ 0 w 44"/>
                    <a:gd name="T9" fmla="*/ 17 h 24"/>
                    <a:gd name="T10" fmla="*/ 31 w 44"/>
                    <a:gd name="T11" fmla="*/ 0 h 24"/>
                    <a:gd name="T12" fmla="*/ 0 60000 65536"/>
                    <a:gd name="T13" fmla="*/ 0 60000 65536"/>
                    <a:gd name="T14" fmla="*/ 0 60000 65536"/>
                    <a:gd name="T15" fmla="*/ 0 60000 65536"/>
                    <a:gd name="T16" fmla="*/ 0 60000 65536"/>
                    <a:gd name="T17" fmla="*/ 0 60000 65536"/>
                    <a:gd name="T18" fmla="*/ 0 w 44"/>
                    <a:gd name="T19" fmla="*/ 0 h 24"/>
                    <a:gd name="T20" fmla="*/ 44 w 44"/>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44" h="24">
                      <a:moveTo>
                        <a:pt x="31" y="0"/>
                      </a:moveTo>
                      <a:lnTo>
                        <a:pt x="44" y="6"/>
                      </a:lnTo>
                      <a:lnTo>
                        <a:pt x="37" y="19"/>
                      </a:lnTo>
                      <a:lnTo>
                        <a:pt x="15" y="24"/>
                      </a:lnTo>
                      <a:lnTo>
                        <a:pt x="0" y="17"/>
                      </a:lnTo>
                      <a:lnTo>
                        <a:pt x="31"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0" name="Freeform 423"/>
                <p:cNvSpPr>
                  <a:spLocks/>
                </p:cNvSpPr>
                <p:nvPr/>
              </p:nvSpPr>
              <p:spPr bwMode="auto">
                <a:xfrm>
                  <a:off x="3361" y="2774"/>
                  <a:ext cx="21" cy="42"/>
                </a:xfrm>
                <a:custGeom>
                  <a:avLst/>
                  <a:gdLst>
                    <a:gd name="T0" fmla="*/ 0 w 21"/>
                    <a:gd name="T1" fmla="*/ 31 h 42"/>
                    <a:gd name="T2" fmla="*/ 21 w 21"/>
                    <a:gd name="T3" fmla="*/ 42 h 42"/>
                    <a:gd name="T4" fmla="*/ 21 w 21"/>
                    <a:gd name="T5" fmla="*/ 19 h 42"/>
                    <a:gd name="T6" fmla="*/ 15 w 21"/>
                    <a:gd name="T7" fmla="*/ 8 h 42"/>
                    <a:gd name="T8" fmla="*/ 0 w 21"/>
                    <a:gd name="T9" fmla="*/ 0 h 42"/>
                    <a:gd name="T10" fmla="*/ 0 w 21"/>
                    <a:gd name="T11" fmla="*/ 31 h 42"/>
                    <a:gd name="T12" fmla="*/ 0 60000 65536"/>
                    <a:gd name="T13" fmla="*/ 0 60000 65536"/>
                    <a:gd name="T14" fmla="*/ 0 60000 65536"/>
                    <a:gd name="T15" fmla="*/ 0 60000 65536"/>
                    <a:gd name="T16" fmla="*/ 0 60000 65536"/>
                    <a:gd name="T17" fmla="*/ 0 60000 65536"/>
                    <a:gd name="T18" fmla="*/ 0 w 21"/>
                    <a:gd name="T19" fmla="*/ 0 h 42"/>
                    <a:gd name="T20" fmla="*/ 21 w 21"/>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21" h="42">
                      <a:moveTo>
                        <a:pt x="0" y="31"/>
                      </a:moveTo>
                      <a:lnTo>
                        <a:pt x="21" y="42"/>
                      </a:lnTo>
                      <a:lnTo>
                        <a:pt x="21" y="19"/>
                      </a:lnTo>
                      <a:lnTo>
                        <a:pt x="15" y="8"/>
                      </a:lnTo>
                      <a:lnTo>
                        <a:pt x="0" y="0"/>
                      </a:lnTo>
                      <a:lnTo>
                        <a:pt x="0" y="31"/>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1" name="Freeform 424"/>
                <p:cNvSpPr>
                  <a:spLocks/>
                </p:cNvSpPr>
                <p:nvPr/>
              </p:nvSpPr>
              <p:spPr bwMode="auto">
                <a:xfrm>
                  <a:off x="3383" y="2793"/>
                  <a:ext cx="28" cy="32"/>
                </a:xfrm>
                <a:custGeom>
                  <a:avLst/>
                  <a:gdLst>
                    <a:gd name="T0" fmla="*/ 0 w 28"/>
                    <a:gd name="T1" fmla="*/ 23 h 32"/>
                    <a:gd name="T2" fmla="*/ 24 w 28"/>
                    <a:gd name="T3" fmla="*/ 32 h 32"/>
                    <a:gd name="T4" fmla="*/ 28 w 28"/>
                    <a:gd name="T5" fmla="*/ 31 h 32"/>
                    <a:gd name="T6" fmla="*/ 24 w 28"/>
                    <a:gd name="T7" fmla="*/ 14 h 32"/>
                    <a:gd name="T8" fmla="*/ 0 w 28"/>
                    <a:gd name="T9" fmla="*/ 0 h 32"/>
                    <a:gd name="T10" fmla="*/ 0 w 28"/>
                    <a:gd name="T11" fmla="*/ 23 h 32"/>
                    <a:gd name="T12" fmla="*/ 0 60000 65536"/>
                    <a:gd name="T13" fmla="*/ 0 60000 65536"/>
                    <a:gd name="T14" fmla="*/ 0 60000 65536"/>
                    <a:gd name="T15" fmla="*/ 0 60000 65536"/>
                    <a:gd name="T16" fmla="*/ 0 60000 65536"/>
                    <a:gd name="T17" fmla="*/ 0 60000 65536"/>
                    <a:gd name="T18" fmla="*/ 0 w 28"/>
                    <a:gd name="T19" fmla="*/ 0 h 32"/>
                    <a:gd name="T20" fmla="*/ 28 w 28"/>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8" h="32">
                      <a:moveTo>
                        <a:pt x="0" y="23"/>
                      </a:moveTo>
                      <a:lnTo>
                        <a:pt x="24" y="32"/>
                      </a:lnTo>
                      <a:lnTo>
                        <a:pt x="28" y="31"/>
                      </a:lnTo>
                      <a:lnTo>
                        <a:pt x="24" y="14"/>
                      </a:lnTo>
                      <a:lnTo>
                        <a:pt x="0" y="0"/>
                      </a:lnTo>
                      <a:lnTo>
                        <a:pt x="0" y="23"/>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2" name="Freeform 425"/>
                <p:cNvSpPr>
                  <a:spLocks/>
                </p:cNvSpPr>
                <p:nvPr/>
              </p:nvSpPr>
              <p:spPr bwMode="auto">
                <a:xfrm>
                  <a:off x="3408" y="2797"/>
                  <a:ext cx="28" cy="28"/>
                </a:xfrm>
                <a:custGeom>
                  <a:avLst/>
                  <a:gdLst>
                    <a:gd name="T0" fmla="*/ 28 w 28"/>
                    <a:gd name="T1" fmla="*/ 14 h 28"/>
                    <a:gd name="T2" fmla="*/ 3 w 28"/>
                    <a:gd name="T3" fmla="*/ 28 h 28"/>
                    <a:gd name="T4" fmla="*/ 0 w 28"/>
                    <a:gd name="T5" fmla="*/ 10 h 28"/>
                    <a:gd name="T6" fmla="*/ 24 w 28"/>
                    <a:gd name="T7" fmla="*/ 0 h 28"/>
                    <a:gd name="T8" fmla="*/ 28 w 28"/>
                    <a:gd name="T9" fmla="*/ 14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14"/>
                      </a:moveTo>
                      <a:lnTo>
                        <a:pt x="3" y="28"/>
                      </a:lnTo>
                      <a:lnTo>
                        <a:pt x="0" y="10"/>
                      </a:lnTo>
                      <a:lnTo>
                        <a:pt x="24" y="0"/>
                      </a:lnTo>
                      <a:lnTo>
                        <a:pt x="28" y="14"/>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3" name="Freeform 426"/>
                <p:cNvSpPr>
                  <a:spLocks/>
                </p:cNvSpPr>
                <p:nvPr/>
              </p:nvSpPr>
              <p:spPr bwMode="auto">
                <a:xfrm>
                  <a:off x="3364" y="2777"/>
                  <a:ext cx="15" cy="17"/>
                </a:xfrm>
                <a:custGeom>
                  <a:avLst/>
                  <a:gdLst>
                    <a:gd name="T0" fmla="*/ 0 w 15"/>
                    <a:gd name="T1" fmla="*/ 10 h 17"/>
                    <a:gd name="T2" fmla="*/ 15 w 15"/>
                    <a:gd name="T3" fmla="*/ 17 h 17"/>
                    <a:gd name="T4" fmla="*/ 11 w 15"/>
                    <a:gd name="T5" fmla="*/ 5 h 17"/>
                    <a:gd name="T6" fmla="*/ 0 w 15"/>
                    <a:gd name="T7" fmla="*/ 0 h 17"/>
                    <a:gd name="T8" fmla="*/ 0 w 15"/>
                    <a:gd name="T9" fmla="*/ 10 h 17"/>
                    <a:gd name="T10" fmla="*/ 0 60000 65536"/>
                    <a:gd name="T11" fmla="*/ 0 60000 65536"/>
                    <a:gd name="T12" fmla="*/ 0 60000 65536"/>
                    <a:gd name="T13" fmla="*/ 0 60000 65536"/>
                    <a:gd name="T14" fmla="*/ 0 60000 65536"/>
                    <a:gd name="T15" fmla="*/ 0 w 15"/>
                    <a:gd name="T16" fmla="*/ 0 h 17"/>
                    <a:gd name="T17" fmla="*/ 15 w 15"/>
                    <a:gd name="T18" fmla="*/ 17 h 17"/>
                  </a:gdLst>
                  <a:ahLst/>
                  <a:cxnLst>
                    <a:cxn ang="T10">
                      <a:pos x="T0" y="T1"/>
                    </a:cxn>
                    <a:cxn ang="T11">
                      <a:pos x="T2" y="T3"/>
                    </a:cxn>
                    <a:cxn ang="T12">
                      <a:pos x="T4" y="T5"/>
                    </a:cxn>
                    <a:cxn ang="T13">
                      <a:pos x="T6" y="T7"/>
                    </a:cxn>
                    <a:cxn ang="T14">
                      <a:pos x="T8" y="T9"/>
                    </a:cxn>
                  </a:cxnLst>
                  <a:rect l="T15" t="T16" r="T17" b="T18"/>
                  <a:pathLst>
                    <a:path w="15" h="17">
                      <a:moveTo>
                        <a:pt x="0" y="10"/>
                      </a:moveTo>
                      <a:lnTo>
                        <a:pt x="15" y="17"/>
                      </a:lnTo>
                      <a:lnTo>
                        <a:pt x="11" y="5"/>
                      </a:lnTo>
                      <a:lnTo>
                        <a:pt x="0" y="0"/>
                      </a:lnTo>
                      <a:lnTo>
                        <a:pt x="0"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4" name="Freeform 427"/>
                <p:cNvSpPr>
                  <a:spLocks/>
                </p:cNvSpPr>
                <p:nvPr/>
              </p:nvSpPr>
              <p:spPr bwMode="auto">
                <a:xfrm>
                  <a:off x="3383" y="2778"/>
                  <a:ext cx="49" cy="29"/>
                </a:xfrm>
                <a:custGeom>
                  <a:avLst/>
                  <a:gdLst>
                    <a:gd name="T0" fmla="*/ 49 w 49"/>
                    <a:gd name="T1" fmla="*/ 16 h 29"/>
                    <a:gd name="T2" fmla="*/ 23 w 49"/>
                    <a:gd name="T3" fmla="*/ 29 h 29"/>
                    <a:gd name="T4" fmla="*/ 0 w 49"/>
                    <a:gd name="T5" fmla="*/ 15 h 29"/>
                    <a:gd name="T6" fmla="*/ 30 w 49"/>
                    <a:gd name="T7" fmla="*/ 0 h 29"/>
                    <a:gd name="T8" fmla="*/ 49 w 49"/>
                    <a:gd name="T9" fmla="*/ 16 h 29"/>
                    <a:gd name="T10" fmla="*/ 0 60000 65536"/>
                    <a:gd name="T11" fmla="*/ 0 60000 65536"/>
                    <a:gd name="T12" fmla="*/ 0 60000 65536"/>
                    <a:gd name="T13" fmla="*/ 0 60000 65536"/>
                    <a:gd name="T14" fmla="*/ 0 60000 65536"/>
                    <a:gd name="T15" fmla="*/ 0 w 49"/>
                    <a:gd name="T16" fmla="*/ 0 h 29"/>
                    <a:gd name="T17" fmla="*/ 49 w 49"/>
                    <a:gd name="T18" fmla="*/ 29 h 29"/>
                  </a:gdLst>
                  <a:ahLst/>
                  <a:cxnLst>
                    <a:cxn ang="T10">
                      <a:pos x="T0" y="T1"/>
                    </a:cxn>
                    <a:cxn ang="T11">
                      <a:pos x="T2" y="T3"/>
                    </a:cxn>
                    <a:cxn ang="T12">
                      <a:pos x="T4" y="T5"/>
                    </a:cxn>
                    <a:cxn ang="T13">
                      <a:pos x="T6" y="T7"/>
                    </a:cxn>
                    <a:cxn ang="T14">
                      <a:pos x="T8" y="T9"/>
                    </a:cxn>
                  </a:cxnLst>
                  <a:rect l="T15" t="T16" r="T17" b="T18"/>
                  <a:pathLst>
                    <a:path w="49" h="29">
                      <a:moveTo>
                        <a:pt x="49" y="16"/>
                      </a:moveTo>
                      <a:lnTo>
                        <a:pt x="23" y="29"/>
                      </a:lnTo>
                      <a:lnTo>
                        <a:pt x="0" y="15"/>
                      </a:lnTo>
                      <a:lnTo>
                        <a:pt x="30" y="0"/>
                      </a:lnTo>
                      <a:lnTo>
                        <a:pt x="49" y="16"/>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5" name="Freeform 428"/>
                <p:cNvSpPr>
                  <a:spLocks/>
                </p:cNvSpPr>
                <p:nvPr/>
              </p:nvSpPr>
              <p:spPr bwMode="auto">
                <a:xfrm>
                  <a:off x="3377" y="2765"/>
                  <a:ext cx="37" cy="27"/>
                </a:xfrm>
                <a:custGeom>
                  <a:avLst/>
                  <a:gdLst>
                    <a:gd name="T0" fmla="*/ 37 w 37"/>
                    <a:gd name="T1" fmla="*/ 13 h 27"/>
                    <a:gd name="T2" fmla="*/ 6 w 37"/>
                    <a:gd name="T3" fmla="*/ 27 h 27"/>
                    <a:gd name="T4" fmla="*/ 0 w 37"/>
                    <a:gd name="T5" fmla="*/ 14 h 27"/>
                    <a:gd name="T6" fmla="*/ 30 w 37"/>
                    <a:gd name="T7" fmla="*/ 0 h 27"/>
                    <a:gd name="T8" fmla="*/ 37 w 37"/>
                    <a:gd name="T9" fmla="*/ 13 h 27"/>
                    <a:gd name="T10" fmla="*/ 0 60000 65536"/>
                    <a:gd name="T11" fmla="*/ 0 60000 65536"/>
                    <a:gd name="T12" fmla="*/ 0 60000 65536"/>
                    <a:gd name="T13" fmla="*/ 0 60000 65536"/>
                    <a:gd name="T14" fmla="*/ 0 60000 65536"/>
                    <a:gd name="T15" fmla="*/ 0 w 37"/>
                    <a:gd name="T16" fmla="*/ 0 h 27"/>
                    <a:gd name="T17" fmla="*/ 37 w 37"/>
                    <a:gd name="T18" fmla="*/ 27 h 27"/>
                  </a:gdLst>
                  <a:ahLst/>
                  <a:cxnLst>
                    <a:cxn ang="T10">
                      <a:pos x="T0" y="T1"/>
                    </a:cxn>
                    <a:cxn ang="T11">
                      <a:pos x="T2" y="T3"/>
                    </a:cxn>
                    <a:cxn ang="T12">
                      <a:pos x="T4" y="T5"/>
                    </a:cxn>
                    <a:cxn ang="T13">
                      <a:pos x="T6" y="T7"/>
                    </a:cxn>
                    <a:cxn ang="T14">
                      <a:pos x="T8" y="T9"/>
                    </a:cxn>
                  </a:cxnLst>
                  <a:rect l="T15" t="T16" r="T17" b="T18"/>
                  <a:pathLst>
                    <a:path w="37" h="27">
                      <a:moveTo>
                        <a:pt x="37" y="13"/>
                      </a:moveTo>
                      <a:lnTo>
                        <a:pt x="6" y="27"/>
                      </a:lnTo>
                      <a:lnTo>
                        <a:pt x="0" y="14"/>
                      </a:lnTo>
                      <a:lnTo>
                        <a:pt x="30" y="0"/>
                      </a:lnTo>
                      <a:lnTo>
                        <a:pt x="37" y="13"/>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6" name="Freeform 429"/>
                <p:cNvSpPr>
                  <a:spLocks/>
                </p:cNvSpPr>
                <p:nvPr/>
              </p:nvSpPr>
              <p:spPr bwMode="auto">
                <a:xfrm>
                  <a:off x="3300" y="2772"/>
                  <a:ext cx="14" cy="16"/>
                </a:xfrm>
                <a:custGeom>
                  <a:avLst/>
                  <a:gdLst>
                    <a:gd name="T0" fmla="*/ 2 w 14"/>
                    <a:gd name="T1" fmla="*/ 11 h 16"/>
                    <a:gd name="T2" fmla="*/ 1 w 14"/>
                    <a:gd name="T3" fmla="*/ 7 h 16"/>
                    <a:gd name="T4" fmla="*/ 0 w 14"/>
                    <a:gd name="T5" fmla="*/ 5 h 16"/>
                    <a:gd name="T6" fmla="*/ 1 w 14"/>
                    <a:gd name="T7" fmla="*/ 1 h 16"/>
                    <a:gd name="T8" fmla="*/ 1 w 14"/>
                    <a:gd name="T9" fmla="*/ 1 h 16"/>
                    <a:gd name="T10" fmla="*/ 2 w 14"/>
                    <a:gd name="T11" fmla="*/ 1 h 16"/>
                    <a:gd name="T12" fmla="*/ 4 w 14"/>
                    <a:gd name="T13" fmla="*/ 0 h 16"/>
                    <a:gd name="T14" fmla="*/ 7 w 14"/>
                    <a:gd name="T15" fmla="*/ 1 h 16"/>
                    <a:gd name="T16" fmla="*/ 9 w 14"/>
                    <a:gd name="T17" fmla="*/ 2 h 16"/>
                    <a:gd name="T18" fmla="*/ 12 w 14"/>
                    <a:gd name="T19" fmla="*/ 6 h 16"/>
                    <a:gd name="T20" fmla="*/ 14 w 14"/>
                    <a:gd name="T21" fmla="*/ 9 h 16"/>
                    <a:gd name="T22" fmla="*/ 14 w 14"/>
                    <a:gd name="T23" fmla="*/ 12 h 16"/>
                    <a:gd name="T24" fmla="*/ 14 w 14"/>
                    <a:gd name="T25" fmla="*/ 15 h 16"/>
                    <a:gd name="T26" fmla="*/ 13 w 14"/>
                    <a:gd name="T27" fmla="*/ 15 h 16"/>
                    <a:gd name="T28" fmla="*/ 12 w 14"/>
                    <a:gd name="T29" fmla="*/ 16 h 16"/>
                    <a:gd name="T30" fmla="*/ 9 w 14"/>
                    <a:gd name="T31" fmla="*/ 16 h 16"/>
                    <a:gd name="T32" fmla="*/ 7 w 14"/>
                    <a:gd name="T33" fmla="*/ 15 h 16"/>
                    <a:gd name="T34" fmla="*/ 4 w 14"/>
                    <a:gd name="T35" fmla="*/ 14 h 16"/>
                    <a:gd name="T36" fmla="*/ 2 w 14"/>
                    <a:gd name="T37" fmla="*/ 11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6"/>
                    <a:gd name="T59" fmla="*/ 14 w 14"/>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6">
                      <a:moveTo>
                        <a:pt x="2" y="11"/>
                      </a:moveTo>
                      <a:lnTo>
                        <a:pt x="1" y="7"/>
                      </a:lnTo>
                      <a:lnTo>
                        <a:pt x="0" y="5"/>
                      </a:lnTo>
                      <a:lnTo>
                        <a:pt x="1" y="1"/>
                      </a:lnTo>
                      <a:lnTo>
                        <a:pt x="2" y="1"/>
                      </a:lnTo>
                      <a:lnTo>
                        <a:pt x="4" y="0"/>
                      </a:lnTo>
                      <a:lnTo>
                        <a:pt x="7" y="1"/>
                      </a:lnTo>
                      <a:lnTo>
                        <a:pt x="9" y="2"/>
                      </a:lnTo>
                      <a:lnTo>
                        <a:pt x="12" y="6"/>
                      </a:lnTo>
                      <a:lnTo>
                        <a:pt x="14" y="9"/>
                      </a:lnTo>
                      <a:lnTo>
                        <a:pt x="14" y="12"/>
                      </a:lnTo>
                      <a:lnTo>
                        <a:pt x="14" y="15"/>
                      </a:lnTo>
                      <a:lnTo>
                        <a:pt x="13" y="15"/>
                      </a:lnTo>
                      <a:lnTo>
                        <a:pt x="12" y="16"/>
                      </a:lnTo>
                      <a:lnTo>
                        <a:pt x="9" y="16"/>
                      </a:lnTo>
                      <a:lnTo>
                        <a:pt x="7" y="15"/>
                      </a:lnTo>
                      <a:lnTo>
                        <a:pt x="4" y="14"/>
                      </a:lnTo>
                      <a:lnTo>
                        <a:pt x="2" y="11"/>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7" name="Freeform 430"/>
                <p:cNvSpPr>
                  <a:spLocks/>
                </p:cNvSpPr>
                <p:nvPr/>
              </p:nvSpPr>
              <p:spPr bwMode="auto">
                <a:xfrm>
                  <a:off x="3317" y="2781"/>
                  <a:ext cx="13" cy="16"/>
                </a:xfrm>
                <a:custGeom>
                  <a:avLst/>
                  <a:gdLst>
                    <a:gd name="T0" fmla="*/ 2 w 13"/>
                    <a:gd name="T1" fmla="*/ 9 h 16"/>
                    <a:gd name="T2" fmla="*/ 0 w 13"/>
                    <a:gd name="T3" fmla="*/ 7 h 16"/>
                    <a:gd name="T4" fmla="*/ 0 w 13"/>
                    <a:gd name="T5" fmla="*/ 5 h 16"/>
                    <a:gd name="T6" fmla="*/ 0 w 13"/>
                    <a:gd name="T7" fmla="*/ 2 h 16"/>
                    <a:gd name="T8" fmla="*/ 1 w 13"/>
                    <a:gd name="T9" fmla="*/ 1 h 16"/>
                    <a:gd name="T10" fmla="*/ 2 w 13"/>
                    <a:gd name="T11" fmla="*/ 1 h 16"/>
                    <a:gd name="T12" fmla="*/ 4 w 13"/>
                    <a:gd name="T13" fmla="*/ 0 h 16"/>
                    <a:gd name="T14" fmla="*/ 6 w 13"/>
                    <a:gd name="T15" fmla="*/ 1 h 16"/>
                    <a:gd name="T16" fmla="*/ 9 w 13"/>
                    <a:gd name="T17" fmla="*/ 2 h 16"/>
                    <a:gd name="T18" fmla="*/ 10 w 13"/>
                    <a:gd name="T19" fmla="*/ 5 h 16"/>
                    <a:gd name="T20" fmla="*/ 12 w 13"/>
                    <a:gd name="T21" fmla="*/ 8 h 16"/>
                    <a:gd name="T22" fmla="*/ 13 w 13"/>
                    <a:gd name="T23" fmla="*/ 11 h 16"/>
                    <a:gd name="T24" fmla="*/ 12 w 13"/>
                    <a:gd name="T25" fmla="*/ 14 h 16"/>
                    <a:gd name="T26" fmla="*/ 12 w 13"/>
                    <a:gd name="T27" fmla="*/ 14 h 16"/>
                    <a:gd name="T28" fmla="*/ 10 w 13"/>
                    <a:gd name="T29" fmla="*/ 16 h 16"/>
                    <a:gd name="T30" fmla="*/ 9 w 13"/>
                    <a:gd name="T31" fmla="*/ 16 h 16"/>
                    <a:gd name="T32" fmla="*/ 6 w 13"/>
                    <a:gd name="T33" fmla="*/ 14 h 16"/>
                    <a:gd name="T34" fmla="*/ 4 w 13"/>
                    <a:gd name="T35" fmla="*/ 13 h 16"/>
                    <a:gd name="T36" fmla="*/ 2 w 13"/>
                    <a:gd name="T37" fmla="*/ 9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6"/>
                    <a:gd name="T59" fmla="*/ 13 w 13"/>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6">
                      <a:moveTo>
                        <a:pt x="2" y="9"/>
                      </a:moveTo>
                      <a:lnTo>
                        <a:pt x="0" y="7"/>
                      </a:lnTo>
                      <a:lnTo>
                        <a:pt x="0" y="5"/>
                      </a:lnTo>
                      <a:lnTo>
                        <a:pt x="0" y="2"/>
                      </a:lnTo>
                      <a:lnTo>
                        <a:pt x="1" y="1"/>
                      </a:lnTo>
                      <a:lnTo>
                        <a:pt x="2" y="1"/>
                      </a:lnTo>
                      <a:lnTo>
                        <a:pt x="4" y="0"/>
                      </a:lnTo>
                      <a:lnTo>
                        <a:pt x="6" y="1"/>
                      </a:lnTo>
                      <a:lnTo>
                        <a:pt x="9" y="2"/>
                      </a:lnTo>
                      <a:lnTo>
                        <a:pt x="10" y="5"/>
                      </a:lnTo>
                      <a:lnTo>
                        <a:pt x="12" y="8"/>
                      </a:lnTo>
                      <a:lnTo>
                        <a:pt x="13" y="11"/>
                      </a:lnTo>
                      <a:lnTo>
                        <a:pt x="12" y="14"/>
                      </a:lnTo>
                      <a:lnTo>
                        <a:pt x="10" y="16"/>
                      </a:lnTo>
                      <a:lnTo>
                        <a:pt x="9" y="16"/>
                      </a:lnTo>
                      <a:lnTo>
                        <a:pt x="6" y="14"/>
                      </a:lnTo>
                      <a:lnTo>
                        <a:pt x="4" y="13"/>
                      </a:lnTo>
                      <a:lnTo>
                        <a:pt x="2" y="9"/>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8" name="Freeform 431"/>
                <p:cNvSpPr>
                  <a:spLocks/>
                </p:cNvSpPr>
                <p:nvPr/>
              </p:nvSpPr>
              <p:spPr bwMode="auto">
                <a:xfrm>
                  <a:off x="3386" y="2808"/>
                  <a:ext cx="14" cy="16"/>
                </a:xfrm>
                <a:custGeom>
                  <a:avLst/>
                  <a:gdLst>
                    <a:gd name="T0" fmla="*/ 2 w 14"/>
                    <a:gd name="T1" fmla="*/ 10 h 16"/>
                    <a:gd name="T2" fmla="*/ 0 w 14"/>
                    <a:gd name="T3" fmla="*/ 7 h 16"/>
                    <a:gd name="T4" fmla="*/ 0 w 14"/>
                    <a:gd name="T5" fmla="*/ 5 h 16"/>
                    <a:gd name="T6" fmla="*/ 0 w 14"/>
                    <a:gd name="T7" fmla="*/ 2 h 16"/>
                    <a:gd name="T8" fmla="*/ 1 w 14"/>
                    <a:gd name="T9" fmla="*/ 1 h 16"/>
                    <a:gd name="T10" fmla="*/ 2 w 14"/>
                    <a:gd name="T11" fmla="*/ 1 h 16"/>
                    <a:gd name="T12" fmla="*/ 4 w 14"/>
                    <a:gd name="T13" fmla="*/ 0 h 16"/>
                    <a:gd name="T14" fmla="*/ 6 w 14"/>
                    <a:gd name="T15" fmla="*/ 1 h 16"/>
                    <a:gd name="T16" fmla="*/ 9 w 14"/>
                    <a:gd name="T17" fmla="*/ 2 h 16"/>
                    <a:gd name="T18" fmla="*/ 11 w 14"/>
                    <a:gd name="T19" fmla="*/ 5 h 16"/>
                    <a:gd name="T20" fmla="*/ 13 w 14"/>
                    <a:gd name="T21" fmla="*/ 8 h 16"/>
                    <a:gd name="T22" fmla="*/ 14 w 14"/>
                    <a:gd name="T23" fmla="*/ 11 h 16"/>
                    <a:gd name="T24" fmla="*/ 13 w 14"/>
                    <a:gd name="T25" fmla="*/ 15 h 16"/>
                    <a:gd name="T26" fmla="*/ 13 w 14"/>
                    <a:gd name="T27" fmla="*/ 15 h 16"/>
                    <a:gd name="T28" fmla="*/ 11 w 14"/>
                    <a:gd name="T29" fmla="*/ 16 h 16"/>
                    <a:gd name="T30" fmla="*/ 9 w 14"/>
                    <a:gd name="T31" fmla="*/ 16 h 16"/>
                    <a:gd name="T32" fmla="*/ 6 w 14"/>
                    <a:gd name="T33" fmla="*/ 15 h 16"/>
                    <a:gd name="T34" fmla="*/ 4 w 14"/>
                    <a:gd name="T35" fmla="*/ 13 h 16"/>
                    <a:gd name="T36" fmla="*/ 2 w 14"/>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6"/>
                    <a:gd name="T59" fmla="*/ 14 w 14"/>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6">
                      <a:moveTo>
                        <a:pt x="2" y="10"/>
                      </a:moveTo>
                      <a:lnTo>
                        <a:pt x="0" y="7"/>
                      </a:lnTo>
                      <a:lnTo>
                        <a:pt x="0" y="5"/>
                      </a:lnTo>
                      <a:lnTo>
                        <a:pt x="0" y="2"/>
                      </a:lnTo>
                      <a:lnTo>
                        <a:pt x="1" y="1"/>
                      </a:lnTo>
                      <a:lnTo>
                        <a:pt x="2" y="1"/>
                      </a:lnTo>
                      <a:lnTo>
                        <a:pt x="4" y="0"/>
                      </a:lnTo>
                      <a:lnTo>
                        <a:pt x="6" y="1"/>
                      </a:lnTo>
                      <a:lnTo>
                        <a:pt x="9" y="2"/>
                      </a:lnTo>
                      <a:lnTo>
                        <a:pt x="11" y="5"/>
                      </a:lnTo>
                      <a:lnTo>
                        <a:pt x="13" y="8"/>
                      </a:lnTo>
                      <a:lnTo>
                        <a:pt x="14" y="11"/>
                      </a:lnTo>
                      <a:lnTo>
                        <a:pt x="13" y="15"/>
                      </a:lnTo>
                      <a:lnTo>
                        <a:pt x="11" y="16"/>
                      </a:lnTo>
                      <a:lnTo>
                        <a:pt x="9" y="16"/>
                      </a:lnTo>
                      <a:lnTo>
                        <a:pt x="6" y="15"/>
                      </a:lnTo>
                      <a:lnTo>
                        <a:pt x="4" y="13"/>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sp>
            <p:nvSpPr>
              <p:cNvPr id="37" name="Line 432"/>
              <p:cNvSpPr>
                <a:spLocks noChangeShapeType="1"/>
              </p:cNvSpPr>
              <p:nvPr/>
            </p:nvSpPr>
            <p:spPr bwMode="auto">
              <a:xfrm>
                <a:off x="6335713" y="3557588"/>
                <a:ext cx="1587" cy="1160462"/>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 name="Line 433"/>
              <p:cNvSpPr>
                <a:spLocks noChangeShapeType="1"/>
              </p:cNvSpPr>
              <p:nvPr/>
            </p:nvSpPr>
            <p:spPr bwMode="auto">
              <a:xfrm>
                <a:off x="5227638" y="4195763"/>
                <a:ext cx="1998662" cy="1587"/>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 name="Line 434"/>
              <p:cNvSpPr>
                <a:spLocks noChangeShapeType="1"/>
              </p:cNvSpPr>
              <p:nvPr/>
            </p:nvSpPr>
            <p:spPr bwMode="auto">
              <a:xfrm>
                <a:off x="4589463" y="3829050"/>
                <a:ext cx="1520825" cy="854075"/>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 name="Line 435"/>
              <p:cNvSpPr>
                <a:spLocks noChangeShapeType="1"/>
              </p:cNvSpPr>
              <p:nvPr/>
            </p:nvSpPr>
            <p:spPr bwMode="auto">
              <a:xfrm>
                <a:off x="6448425" y="3675063"/>
                <a:ext cx="801688" cy="409575"/>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nvGrpSpPr>
              <p:cNvPr id="36" name="Group 436"/>
              <p:cNvGrpSpPr>
                <a:grpSpLocks/>
              </p:cNvGrpSpPr>
              <p:nvPr/>
            </p:nvGrpSpPr>
            <p:grpSpPr bwMode="auto">
              <a:xfrm>
                <a:off x="6415513" y="3900502"/>
                <a:ext cx="436700" cy="315913"/>
                <a:chOff x="4040" y="2920"/>
                <a:chExt cx="275" cy="199"/>
              </a:xfrm>
            </p:grpSpPr>
            <p:sp>
              <p:nvSpPr>
                <p:cNvPr id="1021" name="Line 437"/>
                <p:cNvSpPr>
                  <a:spLocks noChangeShapeType="1"/>
                </p:cNvSpPr>
                <p:nvPr/>
              </p:nvSpPr>
              <p:spPr bwMode="auto">
                <a:xfrm flipV="1">
                  <a:off x="4178" y="3052"/>
                  <a:ext cx="1" cy="10"/>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2" name="Freeform 438"/>
                <p:cNvSpPr>
                  <a:spLocks/>
                </p:cNvSpPr>
                <p:nvPr/>
              </p:nvSpPr>
              <p:spPr bwMode="auto">
                <a:xfrm>
                  <a:off x="4202" y="3005"/>
                  <a:ext cx="43" cy="66"/>
                </a:xfrm>
                <a:custGeom>
                  <a:avLst/>
                  <a:gdLst>
                    <a:gd name="T0" fmla="*/ 0 w 43"/>
                    <a:gd name="T1" fmla="*/ 23 h 66"/>
                    <a:gd name="T2" fmla="*/ 43 w 43"/>
                    <a:gd name="T3" fmla="*/ 0 h 66"/>
                    <a:gd name="T4" fmla="*/ 43 w 43"/>
                    <a:gd name="T5" fmla="*/ 44 h 66"/>
                    <a:gd name="T6" fmla="*/ 0 w 43"/>
                    <a:gd name="T7" fmla="*/ 66 h 66"/>
                    <a:gd name="T8" fmla="*/ 0 w 43"/>
                    <a:gd name="T9" fmla="*/ 23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0" y="23"/>
                      </a:moveTo>
                      <a:lnTo>
                        <a:pt x="43" y="0"/>
                      </a:lnTo>
                      <a:lnTo>
                        <a:pt x="43" y="44"/>
                      </a:lnTo>
                      <a:lnTo>
                        <a:pt x="0" y="66"/>
                      </a:lnTo>
                      <a:lnTo>
                        <a:pt x="0" y="23"/>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3" name="Freeform 439"/>
                <p:cNvSpPr>
                  <a:spLocks/>
                </p:cNvSpPr>
                <p:nvPr/>
              </p:nvSpPr>
              <p:spPr bwMode="auto">
                <a:xfrm>
                  <a:off x="4057" y="3003"/>
                  <a:ext cx="13" cy="15"/>
                </a:xfrm>
                <a:custGeom>
                  <a:avLst/>
                  <a:gdLst>
                    <a:gd name="T0" fmla="*/ 1 w 13"/>
                    <a:gd name="T1" fmla="*/ 10 h 15"/>
                    <a:gd name="T2" fmla="*/ 1 w 13"/>
                    <a:gd name="T3" fmla="*/ 6 h 15"/>
                    <a:gd name="T4" fmla="*/ 0 w 13"/>
                    <a:gd name="T5" fmla="*/ 5 h 15"/>
                    <a:gd name="T6" fmla="*/ 1 w 13"/>
                    <a:gd name="T7" fmla="*/ 1 h 15"/>
                    <a:gd name="T8" fmla="*/ 1 w 13"/>
                    <a:gd name="T9" fmla="*/ 1 h 15"/>
                    <a:gd name="T10" fmla="*/ 1 w 13"/>
                    <a:gd name="T11" fmla="*/ 1 h 15"/>
                    <a:gd name="T12" fmla="*/ 4 w 13"/>
                    <a:gd name="T13" fmla="*/ 0 h 15"/>
                    <a:gd name="T14" fmla="*/ 7 w 13"/>
                    <a:gd name="T15" fmla="*/ 1 h 15"/>
                    <a:gd name="T16" fmla="*/ 9 w 13"/>
                    <a:gd name="T17" fmla="*/ 2 h 15"/>
                    <a:gd name="T18" fmla="*/ 11 w 13"/>
                    <a:gd name="T19" fmla="*/ 5 h 15"/>
                    <a:gd name="T20" fmla="*/ 13 w 13"/>
                    <a:gd name="T21" fmla="*/ 7 h 15"/>
                    <a:gd name="T22" fmla="*/ 13 w 13"/>
                    <a:gd name="T23" fmla="*/ 11 h 15"/>
                    <a:gd name="T24" fmla="*/ 13 w 13"/>
                    <a:gd name="T25" fmla="*/ 14 h 15"/>
                    <a:gd name="T26" fmla="*/ 12 w 13"/>
                    <a:gd name="T27" fmla="*/ 14 h 15"/>
                    <a:gd name="T28" fmla="*/ 11 w 13"/>
                    <a:gd name="T29" fmla="*/ 15 h 15"/>
                    <a:gd name="T30" fmla="*/ 9 w 13"/>
                    <a:gd name="T31" fmla="*/ 15 h 15"/>
                    <a:gd name="T32" fmla="*/ 7 w 13"/>
                    <a:gd name="T33" fmla="*/ 14 h 15"/>
                    <a:gd name="T34" fmla="*/ 4 w 13"/>
                    <a:gd name="T35" fmla="*/ 12 h 15"/>
                    <a:gd name="T36" fmla="*/ 1 w 13"/>
                    <a:gd name="T37" fmla="*/ 1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5"/>
                    <a:gd name="T59" fmla="*/ 13 w 13"/>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5">
                      <a:moveTo>
                        <a:pt x="1" y="10"/>
                      </a:moveTo>
                      <a:lnTo>
                        <a:pt x="1" y="6"/>
                      </a:lnTo>
                      <a:lnTo>
                        <a:pt x="0" y="5"/>
                      </a:lnTo>
                      <a:lnTo>
                        <a:pt x="1" y="1"/>
                      </a:lnTo>
                      <a:lnTo>
                        <a:pt x="4" y="0"/>
                      </a:lnTo>
                      <a:lnTo>
                        <a:pt x="7" y="1"/>
                      </a:lnTo>
                      <a:lnTo>
                        <a:pt x="9" y="2"/>
                      </a:lnTo>
                      <a:lnTo>
                        <a:pt x="11" y="5"/>
                      </a:lnTo>
                      <a:lnTo>
                        <a:pt x="13" y="7"/>
                      </a:lnTo>
                      <a:lnTo>
                        <a:pt x="13" y="11"/>
                      </a:lnTo>
                      <a:lnTo>
                        <a:pt x="13" y="14"/>
                      </a:lnTo>
                      <a:lnTo>
                        <a:pt x="12" y="14"/>
                      </a:lnTo>
                      <a:lnTo>
                        <a:pt x="11" y="15"/>
                      </a:lnTo>
                      <a:lnTo>
                        <a:pt x="9" y="15"/>
                      </a:lnTo>
                      <a:lnTo>
                        <a:pt x="7" y="14"/>
                      </a:lnTo>
                      <a:lnTo>
                        <a:pt x="4" y="12"/>
                      </a:lnTo>
                      <a:lnTo>
                        <a:pt x="1"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4" name="Freeform 440"/>
                <p:cNvSpPr>
                  <a:spLocks/>
                </p:cNvSpPr>
                <p:nvPr/>
              </p:nvSpPr>
              <p:spPr bwMode="auto">
                <a:xfrm>
                  <a:off x="4074" y="3010"/>
                  <a:ext cx="15" cy="16"/>
                </a:xfrm>
                <a:custGeom>
                  <a:avLst/>
                  <a:gdLst>
                    <a:gd name="T0" fmla="*/ 2 w 15"/>
                    <a:gd name="T1" fmla="*/ 10 h 16"/>
                    <a:gd name="T2" fmla="*/ 0 w 15"/>
                    <a:gd name="T3" fmla="*/ 8 h 16"/>
                    <a:gd name="T4" fmla="*/ 0 w 15"/>
                    <a:gd name="T5" fmla="*/ 5 h 16"/>
                    <a:gd name="T6" fmla="*/ 0 w 15"/>
                    <a:gd name="T7" fmla="*/ 3 h 16"/>
                    <a:gd name="T8" fmla="*/ 2 w 15"/>
                    <a:gd name="T9" fmla="*/ 2 h 16"/>
                    <a:gd name="T10" fmla="*/ 2 w 15"/>
                    <a:gd name="T11" fmla="*/ 2 h 16"/>
                    <a:gd name="T12" fmla="*/ 5 w 15"/>
                    <a:gd name="T13" fmla="*/ 0 h 16"/>
                    <a:gd name="T14" fmla="*/ 6 w 15"/>
                    <a:gd name="T15" fmla="*/ 2 h 16"/>
                    <a:gd name="T16" fmla="*/ 10 w 15"/>
                    <a:gd name="T17" fmla="*/ 3 h 16"/>
                    <a:gd name="T18" fmla="*/ 12 w 15"/>
                    <a:gd name="T19" fmla="*/ 5 h 16"/>
                    <a:gd name="T20" fmla="*/ 13 w 15"/>
                    <a:gd name="T21" fmla="*/ 9 h 16"/>
                    <a:gd name="T22" fmla="*/ 15 w 15"/>
                    <a:gd name="T23" fmla="*/ 12 h 16"/>
                    <a:gd name="T24" fmla="*/ 13 w 15"/>
                    <a:gd name="T25" fmla="*/ 15 h 16"/>
                    <a:gd name="T26" fmla="*/ 13 w 15"/>
                    <a:gd name="T27" fmla="*/ 15 h 16"/>
                    <a:gd name="T28" fmla="*/ 12 w 15"/>
                    <a:gd name="T29" fmla="*/ 16 h 16"/>
                    <a:gd name="T30" fmla="*/ 10 w 15"/>
                    <a:gd name="T31" fmla="*/ 16 h 16"/>
                    <a:gd name="T32" fmla="*/ 6 w 15"/>
                    <a:gd name="T33" fmla="*/ 15 h 16"/>
                    <a:gd name="T34" fmla="*/ 5 w 15"/>
                    <a:gd name="T35" fmla="*/ 14 h 16"/>
                    <a:gd name="T36" fmla="*/ 2 w 15"/>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
                    <a:gd name="T58" fmla="*/ 0 h 16"/>
                    <a:gd name="T59" fmla="*/ 15 w 15"/>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 h="16">
                      <a:moveTo>
                        <a:pt x="2" y="10"/>
                      </a:moveTo>
                      <a:lnTo>
                        <a:pt x="0" y="8"/>
                      </a:lnTo>
                      <a:lnTo>
                        <a:pt x="0" y="5"/>
                      </a:lnTo>
                      <a:lnTo>
                        <a:pt x="0" y="3"/>
                      </a:lnTo>
                      <a:lnTo>
                        <a:pt x="2" y="2"/>
                      </a:lnTo>
                      <a:lnTo>
                        <a:pt x="5" y="0"/>
                      </a:lnTo>
                      <a:lnTo>
                        <a:pt x="6" y="2"/>
                      </a:lnTo>
                      <a:lnTo>
                        <a:pt x="10" y="3"/>
                      </a:lnTo>
                      <a:lnTo>
                        <a:pt x="12" y="5"/>
                      </a:lnTo>
                      <a:lnTo>
                        <a:pt x="13" y="9"/>
                      </a:lnTo>
                      <a:lnTo>
                        <a:pt x="15" y="12"/>
                      </a:lnTo>
                      <a:lnTo>
                        <a:pt x="13" y="15"/>
                      </a:lnTo>
                      <a:lnTo>
                        <a:pt x="12" y="16"/>
                      </a:lnTo>
                      <a:lnTo>
                        <a:pt x="10" y="16"/>
                      </a:lnTo>
                      <a:lnTo>
                        <a:pt x="6" y="15"/>
                      </a:lnTo>
                      <a:lnTo>
                        <a:pt x="5" y="14"/>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5" name="Freeform 441"/>
                <p:cNvSpPr>
                  <a:spLocks/>
                </p:cNvSpPr>
                <p:nvPr/>
              </p:nvSpPr>
              <p:spPr bwMode="auto">
                <a:xfrm>
                  <a:off x="4040" y="2920"/>
                  <a:ext cx="205" cy="106"/>
                </a:xfrm>
                <a:custGeom>
                  <a:avLst/>
                  <a:gdLst>
                    <a:gd name="T0" fmla="*/ 0 w 205"/>
                    <a:gd name="T1" fmla="*/ 21 h 106"/>
                    <a:gd name="T2" fmla="*/ 42 w 205"/>
                    <a:gd name="T3" fmla="*/ 0 h 106"/>
                    <a:gd name="T4" fmla="*/ 205 w 205"/>
                    <a:gd name="T5" fmla="*/ 84 h 106"/>
                    <a:gd name="T6" fmla="*/ 163 w 205"/>
                    <a:gd name="T7" fmla="*/ 106 h 106"/>
                    <a:gd name="T8" fmla="*/ 0 w 205"/>
                    <a:gd name="T9" fmla="*/ 21 h 106"/>
                    <a:gd name="T10" fmla="*/ 0 60000 65536"/>
                    <a:gd name="T11" fmla="*/ 0 60000 65536"/>
                    <a:gd name="T12" fmla="*/ 0 60000 65536"/>
                    <a:gd name="T13" fmla="*/ 0 60000 65536"/>
                    <a:gd name="T14" fmla="*/ 0 60000 65536"/>
                    <a:gd name="T15" fmla="*/ 0 w 205"/>
                    <a:gd name="T16" fmla="*/ 0 h 106"/>
                    <a:gd name="T17" fmla="*/ 205 w 205"/>
                    <a:gd name="T18" fmla="*/ 106 h 106"/>
                  </a:gdLst>
                  <a:ahLst/>
                  <a:cxnLst>
                    <a:cxn ang="T10">
                      <a:pos x="T0" y="T1"/>
                    </a:cxn>
                    <a:cxn ang="T11">
                      <a:pos x="T2" y="T3"/>
                    </a:cxn>
                    <a:cxn ang="T12">
                      <a:pos x="T4" y="T5"/>
                    </a:cxn>
                    <a:cxn ang="T13">
                      <a:pos x="T6" y="T7"/>
                    </a:cxn>
                    <a:cxn ang="T14">
                      <a:pos x="T8" y="T9"/>
                    </a:cxn>
                  </a:cxnLst>
                  <a:rect l="T15" t="T16" r="T17" b="T18"/>
                  <a:pathLst>
                    <a:path w="205" h="106">
                      <a:moveTo>
                        <a:pt x="0" y="21"/>
                      </a:moveTo>
                      <a:lnTo>
                        <a:pt x="42" y="0"/>
                      </a:lnTo>
                      <a:lnTo>
                        <a:pt x="205" y="84"/>
                      </a:lnTo>
                      <a:lnTo>
                        <a:pt x="163" y="106"/>
                      </a:lnTo>
                      <a:lnTo>
                        <a:pt x="0" y="21"/>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6" name="Freeform 442"/>
                <p:cNvSpPr>
                  <a:spLocks/>
                </p:cNvSpPr>
                <p:nvPr/>
              </p:nvSpPr>
              <p:spPr bwMode="auto">
                <a:xfrm>
                  <a:off x="4040" y="2941"/>
                  <a:ext cx="162" cy="130"/>
                </a:xfrm>
                <a:custGeom>
                  <a:avLst/>
                  <a:gdLst>
                    <a:gd name="T0" fmla="*/ 0 w 162"/>
                    <a:gd name="T1" fmla="*/ 0 h 130"/>
                    <a:gd name="T2" fmla="*/ 162 w 162"/>
                    <a:gd name="T3" fmla="*/ 85 h 130"/>
                    <a:gd name="T4" fmla="*/ 162 w 162"/>
                    <a:gd name="T5" fmla="*/ 130 h 130"/>
                    <a:gd name="T6" fmla="*/ 0 w 162"/>
                    <a:gd name="T7" fmla="*/ 45 h 130"/>
                    <a:gd name="T8" fmla="*/ 0 w 162"/>
                    <a:gd name="T9" fmla="*/ 0 h 130"/>
                    <a:gd name="T10" fmla="*/ 0 60000 65536"/>
                    <a:gd name="T11" fmla="*/ 0 60000 65536"/>
                    <a:gd name="T12" fmla="*/ 0 60000 65536"/>
                    <a:gd name="T13" fmla="*/ 0 60000 65536"/>
                    <a:gd name="T14" fmla="*/ 0 60000 65536"/>
                    <a:gd name="T15" fmla="*/ 0 w 162"/>
                    <a:gd name="T16" fmla="*/ 0 h 130"/>
                    <a:gd name="T17" fmla="*/ 162 w 162"/>
                    <a:gd name="T18" fmla="*/ 130 h 130"/>
                  </a:gdLst>
                  <a:ahLst/>
                  <a:cxnLst>
                    <a:cxn ang="T10">
                      <a:pos x="T0" y="T1"/>
                    </a:cxn>
                    <a:cxn ang="T11">
                      <a:pos x="T2" y="T3"/>
                    </a:cxn>
                    <a:cxn ang="T12">
                      <a:pos x="T4" y="T5"/>
                    </a:cxn>
                    <a:cxn ang="T13">
                      <a:pos x="T6" y="T7"/>
                    </a:cxn>
                    <a:cxn ang="T14">
                      <a:pos x="T8" y="T9"/>
                    </a:cxn>
                  </a:cxnLst>
                  <a:rect l="T15" t="T16" r="T17" b="T18"/>
                  <a:pathLst>
                    <a:path w="162" h="130">
                      <a:moveTo>
                        <a:pt x="0" y="0"/>
                      </a:moveTo>
                      <a:lnTo>
                        <a:pt x="162" y="85"/>
                      </a:lnTo>
                      <a:lnTo>
                        <a:pt x="162" y="130"/>
                      </a:lnTo>
                      <a:lnTo>
                        <a:pt x="0" y="45"/>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7" name="Freeform 443"/>
                <p:cNvSpPr>
                  <a:spLocks/>
                </p:cNvSpPr>
                <p:nvPr/>
              </p:nvSpPr>
              <p:spPr bwMode="auto">
                <a:xfrm>
                  <a:off x="4218" y="3030"/>
                  <a:ext cx="57" cy="29"/>
                </a:xfrm>
                <a:custGeom>
                  <a:avLst/>
                  <a:gdLst>
                    <a:gd name="T0" fmla="*/ 37 w 57"/>
                    <a:gd name="T1" fmla="*/ 0 h 29"/>
                    <a:gd name="T2" fmla="*/ 57 w 57"/>
                    <a:gd name="T3" fmla="*/ 10 h 29"/>
                    <a:gd name="T4" fmla="*/ 20 w 57"/>
                    <a:gd name="T5" fmla="*/ 29 h 29"/>
                    <a:gd name="T6" fmla="*/ 0 w 57"/>
                    <a:gd name="T7" fmla="*/ 19 h 29"/>
                    <a:gd name="T8" fmla="*/ 37 w 57"/>
                    <a:gd name="T9" fmla="*/ 0 h 29"/>
                    <a:gd name="T10" fmla="*/ 0 60000 65536"/>
                    <a:gd name="T11" fmla="*/ 0 60000 65536"/>
                    <a:gd name="T12" fmla="*/ 0 60000 65536"/>
                    <a:gd name="T13" fmla="*/ 0 60000 65536"/>
                    <a:gd name="T14" fmla="*/ 0 60000 65536"/>
                    <a:gd name="T15" fmla="*/ 0 w 57"/>
                    <a:gd name="T16" fmla="*/ 0 h 29"/>
                    <a:gd name="T17" fmla="*/ 57 w 57"/>
                    <a:gd name="T18" fmla="*/ 29 h 29"/>
                  </a:gdLst>
                  <a:ahLst/>
                  <a:cxnLst>
                    <a:cxn ang="T10">
                      <a:pos x="T0" y="T1"/>
                    </a:cxn>
                    <a:cxn ang="T11">
                      <a:pos x="T2" y="T3"/>
                    </a:cxn>
                    <a:cxn ang="T12">
                      <a:pos x="T4" y="T5"/>
                    </a:cxn>
                    <a:cxn ang="T13">
                      <a:pos x="T6" y="T7"/>
                    </a:cxn>
                    <a:cxn ang="T14">
                      <a:pos x="T8" y="T9"/>
                    </a:cxn>
                  </a:cxnLst>
                  <a:rect l="T15" t="T16" r="T17" b="T18"/>
                  <a:pathLst>
                    <a:path w="57" h="29">
                      <a:moveTo>
                        <a:pt x="37" y="0"/>
                      </a:moveTo>
                      <a:lnTo>
                        <a:pt x="57" y="10"/>
                      </a:lnTo>
                      <a:lnTo>
                        <a:pt x="20" y="29"/>
                      </a:lnTo>
                      <a:lnTo>
                        <a:pt x="0" y="19"/>
                      </a:lnTo>
                      <a:lnTo>
                        <a:pt x="37"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8" name="Freeform 444"/>
                <p:cNvSpPr>
                  <a:spLocks/>
                </p:cNvSpPr>
                <p:nvPr/>
              </p:nvSpPr>
              <p:spPr bwMode="auto">
                <a:xfrm>
                  <a:off x="4218" y="3049"/>
                  <a:ext cx="19" cy="50"/>
                </a:xfrm>
                <a:custGeom>
                  <a:avLst/>
                  <a:gdLst>
                    <a:gd name="T0" fmla="*/ 0 w 19"/>
                    <a:gd name="T1" fmla="*/ 39 h 50"/>
                    <a:gd name="T2" fmla="*/ 19 w 19"/>
                    <a:gd name="T3" fmla="*/ 50 h 50"/>
                    <a:gd name="T4" fmla="*/ 19 w 19"/>
                    <a:gd name="T5" fmla="*/ 10 h 50"/>
                    <a:gd name="T6" fmla="*/ 0 w 19"/>
                    <a:gd name="T7" fmla="*/ 0 h 50"/>
                    <a:gd name="T8" fmla="*/ 0 w 19"/>
                    <a:gd name="T9" fmla="*/ 39 h 50"/>
                    <a:gd name="T10" fmla="*/ 0 60000 65536"/>
                    <a:gd name="T11" fmla="*/ 0 60000 65536"/>
                    <a:gd name="T12" fmla="*/ 0 60000 65536"/>
                    <a:gd name="T13" fmla="*/ 0 60000 65536"/>
                    <a:gd name="T14" fmla="*/ 0 60000 65536"/>
                    <a:gd name="T15" fmla="*/ 0 w 19"/>
                    <a:gd name="T16" fmla="*/ 0 h 50"/>
                    <a:gd name="T17" fmla="*/ 19 w 19"/>
                    <a:gd name="T18" fmla="*/ 50 h 50"/>
                  </a:gdLst>
                  <a:ahLst/>
                  <a:cxnLst>
                    <a:cxn ang="T10">
                      <a:pos x="T0" y="T1"/>
                    </a:cxn>
                    <a:cxn ang="T11">
                      <a:pos x="T2" y="T3"/>
                    </a:cxn>
                    <a:cxn ang="T12">
                      <a:pos x="T4" y="T5"/>
                    </a:cxn>
                    <a:cxn ang="T13">
                      <a:pos x="T6" y="T7"/>
                    </a:cxn>
                    <a:cxn ang="T14">
                      <a:pos x="T8" y="T9"/>
                    </a:cxn>
                  </a:cxnLst>
                  <a:rect l="T15" t="T16" r="T17" b="T18"/>
                  <a:pathLst>
                    <a:path w="19" h="50">
                      <a:moveTo>
                        <a:pt x="0" y="39"/>
                      </a:moveTo>
                      <a:lnTo>
                        <a:pt x="19" y="50"/>
                      </a:lnTo>
                      <a:lnTo>
                        <a:pt x="19" y="10"/>
                      </a:lnTo>
                      <a:lnTo>
                        <a:pt x="0" y="0"/>
                      </a:lnTo>
                      <a:lnTo>
                        <a:pt x="0" y="3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9" name="Freeform 445"/>
                <p:cNvSpPr>
                  <a:spLocks/>
                </p:cNvSpPr>
                <p:nvPr/>
              </p:nvSpPr>
              <p:spPr bwMode="auto">
                <a:xfrm>
                  <a:off x="4237" y="3040"/>
                  <a:ext cx="40" cy="59"/>
                </a:xfrm>
                <a:custGeom>
                  <a:avLst/>
                  <a:gdLst>
                    <a:gd name="T0" fmla="*/ 40 w 40"/>
                    <a:gd name="T1" fmla="*/ 41 h 59"/>
                    <a:gd name="T2" fmla="*/ 0 w 40"/>
                    <a:gd name="T3" fmla="*/ 59 h 59"/>
                    <a:gd name="T4" fmla="*/ 0 w 40"/>
                    <a:gd name="T5" fmla="*/ 20 h 59"/>
                    <a:gd name="T6" fmla="*/ 39 w 40"/>
                    <a:gd name="T7" fmla="*/ 0 h 59"/>
                    <a:gd name="T8" fmla="*/ 40 w 40"/>
                    <a:gd name="T9" fmla="*/ 41 h 59"/>
                    <a:gd name="T10" fmla="*/ 0 60000 65536"/>
                    <a:gd name="T11" fmla="*/ 0 60000 65536"/>
                    <a:gd name="T12" fmla="*/ 0 60000 65536"/>
                    <a:gd name="T13" fmla="*/ 0 60000 65536"/>
                    <a:gd name="T14" fmla="*/ 0 60000 65536"/>
                    <a:gd name="T15" fmla="*/ 0 w 40"/>
                    <a:gd name="T16" fmla="*/ 0 h 59"/>
                    <a:gd name="T17" fmla="*/ 40 w 40"/>
                    <a:gd name="T18" fmla="*/ 59 h 59"/>
                  </a:gdLst>
                  <a:ahLst/>
                  <a:cxnLst>
                    <a:cxn ang="T10">
                      <a:pos x="T0" y="T1"/>
                    </a:cxn>
                    <a:cxn ang="T11">
                      <a:pos x="T2" y="T3"/>
                    </a:cxn>
                    <a:cxn ang="T12">
                      <a:pos x="T4" y="T5"/>
                    </a:cxn>
                    <a:cxn ang="T13">
                      <a:pos x="T6" y="T7"/>
                    </a:cxn>
                    <a:cxn ang="T14">
                      <a:pos x="T8" y="T9"/>
                    </a:cxn>
                  </a:cxnLst>
                  <a:rect l="T15" t="T16" r="T17" b="T18"/>
                  <a:pathLst>
                    <a:path w="40" h="59">
                      <a:moveTo>
                        <a:pt x="40" y="41"/>
                      </a:moveTo>
                      <a:lnTo>
                        <a:pt x="0" y="59"/>
                      </a:lnTo>
                      <a:lnTo>
                        <a:pt x="0" y="20"/>
                      </a:lnTo>
                      <a:lnTo>
                        <a:pt x="39" y="0"/>
                      </a:lnTo>
                      <a:lnTo>
                        <a:pt x="40" y="41"/>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0" name="Freeform 446"/>
                <p:cNvSpPr>
                  <a:spLocks/>
                </p:cNvSpPr>
                <p:nvPr/>
              </p:nvSpPr>
              <p:spPr bwMode="auto">
                <a:xfrm>
                  <a:off x="4241" y="3051"/>
                  <a:ext cx="44" cy="24"/>
                </a:xfrm>
                <a:custGeom>
                  <a:avLst/>
                  <a:gdLst>
                    <a:gd name="T0" fmla="*/ 31 w 44"/>
                    <a:gd name="T1" fmla="*/ 0 h 24"/>
                    <a:gd name="T2" fmla="*/ 44 w 44"/>
                    <a:gd name="T3" fmla="*/ 6 h 24"/>
                    <a:gd name="T4" fmla="*/ 37 w 44"/>
                    <a:gd name="T5" fmla="*/ 19 h 24"/>
                    <a:gd name="T6" fmla="*/ 15 w 44"/>
                    <a:gd name="T7" fmla="*/ 24 h 24"/>
                    <a:gd name="T8" fmla="*/ 0 w 44"/>
                    <a:gd name="T9" fmla="*/ 18 h 24"/>
                    <a:gd name="T10" fmla="*/ 31 w 44"/>
                    <a:gd name="T11" fmla="*/ 0 h 24"/>
                    <a:gd name="T12" fmla="*/ 0 60000 65536"/>
                    <a:gd name="T13" fmla="*/ 0 60000 65536"/>
                    <a:gd name="T14" fmla="*/ 0 60000 65536"/>
                    <a:gd name="T15" fmla="*/ 0 60000 65536"/>
                    <a:gd name="T16" fmla="*/ 0 60000 65536"/>
                    <a:gd name="T17" fmla="*/ 0 60000 65536"/>
                    <a:gd name="T18" fmla="*/ 0 w 44"/>
                    <a:gd name="T19" fmla="*/ 0 h 24"/>
                    <a:gd name="T20" fmla="*/ 44 w 44"/>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44" h="24">
                      <a:moveTo>
                        <a:pt x="31" y="0"/>
                      </a:moveTo>
                      <a:lnTo>
                        <a:pt x="44" y="6"/>
                      </a:lnTo>
                      <a:lnTo>
                        <a:pt x="37" y="19"/>
                      </a:lnTo>
                      <a:lnTo>
                        <a:pt x="15" y="24"/>
                      </a:lnTo>
                      <a:lnTo>
                        <a:pt x="0" y="18"/>
                      </a:lnTo>
                      <a:lnTo>
                        <a:pt x="31"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1" name="Freeform 447"/>
                <p:cNvSpPr>
                  <a:spLocks/>
                </p:cNvSpPr>
                <p:nvPr/>
              </p:nvSpPr>
              <p:spPr bwMode="auto">
                <a:xfrm>
                  <a:off x="4241" y="3069"/>
                  <a:ext cx="21" cy="42"/>
                </a:xfrm>
                <a:custGeom>
                  <a:avLst/>
                  <a:gdLst>
                    <a:gd name="T0" fmla="*/ 0 w 21"/>
                    <a:gd name="T1" fmla="*/ 30 h 42"/>
                    <a:gd name="T2" fmla="*/ 21 w 21"/>
                    <a:gd name="T3" fmla="*/ 42 h 42"/>
                    <a:gd name="T4" fmla="*/ 21 w 21"/>
                    <a:gd name="T5" fmla="*/ 18 h 42"/>
                    <a:gd name="T6" fmla="*/ 16 w 21"/>
                    <a:gd name="T7" fmla="*/ 7 h 42"/>
                    <a:gd name="T8" fmla="*/ 0 w 21"/>
                    <a:gd name="T9" fmla="*/ 0 h 42"/>
                    <a:gd name="T10" fmla="*/ 0 w 21"/>
                    <a:gd name="T11" fmla="*/ 30 h 42"/>
                    <a:gd name="T12" fmla="*/ 0 60000 65536"/>
                    <a:gd name="T13" fmla="*/ 0 60000 65536"/>
                    <a:gd name="T14" fmla="*/ 0 60000 65536"/>
                    <a:gd name="T15" fmla="*/ 0 60000 65536"/>
                    <a:gd name="T16" fmla="*/ 0 60000 65536"/>
                    <a:gd name="T17" fmla="*/ 0 60000 65536"/>
                    <a:gd name="T18" fmla="*/ 0 w 21"/>
                    <a:gd name="T19" fmla="*/ 0 h 42"/>
                    <a:gd name="T20" fmla="*/ 21 w 21"/>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21" h="42">
                      <a:moveTo>
                        <a:pt x="0" y="30"/>
                      </a:moveTo>
                      <a:lnTo>
                        <a:pt x="21" y="42"/>
                      </a:lnTo>
                      <a:lnTo>
                        <a:pt x="21" y="18"/>
                      </a:lnTo>
                      <a:lnTo>
                        <a:pt x="16" y="7"/>
                      </a:lnTo>
                      <a:lnTo>
                        <a:pt x="0" y="0"/>
                      </a:lnTo>
                      <a:lnTo>
                        <a:pt x="0" y="3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2" name="Freeform 448"/>
                <p:cNvSpPr>
                  <a:spLocks/>
                </p:cNvSpPr>
                <p:nvPr/>
              </p:nvSpPr>
              <p:spPr bwMode="auto">
                <a:xfrm>
                  <a:off x="4262" y="3087"/>
                  <a:ext cx="29" cy="32"/>
                </a:xfrm>
                <a:custGeom>
                  <a:avLst/>
                  <a:gdLst>
                    <a:gd name="T0" fmla="*/ 0 w 29"/>
                    <a:gd name="T1" fmla="*/ 24 h 32"/>
                    <a:gd name="T2" fmla="*/ 25 w 29"/>
                    <a:gd name="T3" fmla="*/ 32 h 32"/>
                    <a:gd name="T4" fmla="*/ 29 w 29"/>
                    <a:gd name="T5" fmla="*/ 31 h 32"/>
                    <a:gd name="T6" fmla="*/ 25 w 29"/>
                    <a:gd name="T7" fmla="*/ 14 h 32"/>
                    <a:gd name="T8" fmla="*/ 0 w 29"/>
                    <a:gd name="T9" fmla="*/ 0 h 32"/>
                    <a:gd name="T10" fmla="*/ 0 w 29"/>
                    <a:gd name="T11" fmla="*/ 24 h 32"/>
                    <a:gd name="T12" fmla="*/ 0 60000 65536"/>
                    <a:gd name="T13" fmla="*/ 0 60000 65536"/>
                    <a:gd name="T14" fmla="*/ 0 60000 65536"/>
                    <a:gd name="T15" fmla="*/ 0 60000 65536"/>
                    <a:gd name="T16" fmla="*/ 0 60000 65536"/>
                    <a:gd name="T17" fmla="*/ 0 60000 65536"/>
                    <a:gd name="T18" fmla="*/ 0 w 29"/>
                    <a:gd name="T19" fmla="*/ 0 h 32"/>
                    <a:gd name="T20" fmla="*/ 29 w 29"/>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9" h="32">
                      <a:moveTo>
                        <a:pt x="0" y="24"/>
                      </a:moveTo>
                      <a:lnTo>
                        <a:pt x="25" y="32"/>
                      </a:lnTo>
                      <a:lnTo>
                        <a:pt x="29" y="31"/>
                      </a:lnTo>
                      <a:lnTo>
                        <a:pt x="25" y="14"/>
                      </a:lnTo>
                      <a:lnTo>
                        <a:pt x="0" y="0"/>
                      </a:lnTo>
                      <a:lnTo>
                        <a:pt x="0" y="24"/>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3" name="Freeform 449"/>
                <p:cNvSpPr>
                  <a:spLocks/>
                </p:cNvSpPr>
                <p:nvPr/>
              </p:nvSpPr>
              <p:spPr bwMode="auto">
                <a:xfrm>
                  <a:off x="4287" y="3091"/>
                  <a:ext cx="28" cy="28"/>
                </a:xfrm>
                <a:custGeom>
                  <a:avLst/>
                  <a:gdLst>
                    <a:gd name="T0" fmla="*/ 28 w 28"/>
                    <a:gd name="T1" fmla="*/ 15 h 28"/>
                    <a:gd name="T2" fmla="*/ 3 w 28"/>
                    <a:gd name="T3" fmla="*/ 28 h 28"/>
                    <a:gd name="T4" fmla="*/ 0 w 28"/>
                    <a:gd name="T5" fmla="*/ 10 h 28"/>
                    <a:gd name="T6" fmla="*/ 24 w 28"/>
                    <a:gd name="T7" fmla="*/ 0 h 28"/>
                    <a:gd name="T8" fmla="*/ 28 w 28"/>
                    <a:gd name="T9" fmla="*/ 15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15"/>
                      </a:moveTo>
                      <a:lnTo>
                        <a:pt x="3" y="28"/>
                      </a:lnTo>
                      <a:lnTo>
                        <a:pt x="0" y="10"/>
                      </a:lnTo>
                      <a:lnTo>
                        <a:pt x="24" y="0"/>
                      </a:lnTo>
                      <a:lnTo>
                        <a:pt x="28" y="15"/>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4" name="Freeform 450"/>
                <p:cNvSpPr>
                  <a:spLocks/>
                </p:cNvSpPr>
                <p:nvPr/>
              </p:nvSpPr>
              <p:spPr bwMode="auto">
                <a:xfrm>
                  <a:off x="4244" y="3071"/>
                  <a:ext cx="15" cy="17"/>
                </a:xfrm>
                <a:custGeom>
                  <a:avLst/>
                  <a:gdLst>
                    <a:gd name="T0" fmla="*/ 0 w 15"/>
                    <a:gd name="T1" fmla="*/ 10 h 17"/>
                    <a:gd name="T2" fmla="*/ 15 w 15"/>
                    <a:gd name="T3" fmla="*/ 17 h 17"/>
                    <a:gd name="T4" fmla="*/ 10 w 15"/>
                    <a:gd name="T5" fmla="*/ 5 h 17"/>
                    <a:gd name="T6" fmla="*/ 0 w 15"/>
                    <a:gd name="T7" fmla="*/ 0 h 17"/>
                    <a:gd name="T8" fmla="*/ 0 w 15"/>
                    <a:gd name="T9" fmla="*/ 10 h 17"/>
                    <a:gd name="T10" fmla="*/ 0 60000 65536"/>
                    <a:gd name="T11" fmla="*/ 0 60000 65536"/>
                    <a:gd name="T12" fmla="*/ 0 60000 65536"/>
                    <a:gd name="T13" fmla="*/ 0 60000 65536"/>
                    <a:gd name="T14" fmla="*/ 0 60000 65536"/>
                    <a:gd name="T15" fmla="*/ 0 w 15"/>
                    <a:gd name="T16" fmla="*/ 0 h 17"/>
                    <a:gd name="T17" fmla="*/ 15 w 15"/>
                    <a:gd name="T18" fmla="*/ 17 h 17"/>
                  </a:gdLst>
                  <a:ahLst/>
                  <a:cxnLst>
                    <a:cxn ang="T10">
                      <a:pos x="T0" y="T1"/>
                    </a:cxn>
                    <a:cxn ang="T11">
                      <a:pos x="T2" y="T3"/>
                    </a:cxn>
                    <a:cxn ang="T12">
                      <a:pos x="T4" y="T5"/>
                    </a:cxn>
                    <a:cxn ang="T13">
                      <a:pos x="T6" y="T7"/>
                    </a:cxn>
                    <a:cxn ang="T14">
                      <a:pos x="T8" y="T9"/>
                    </a:cxn>
                  </a:cxnLst>
                  <a:rect l="T15" t="T16" r="T17" b="T18"/>
                  <a:pathLst>
                    <a:path w="15" h="17">
                      <a:moveTo>
                        <a:pt x="0" y="10"/>
                      </a:moveTo>
                      <a:lnTo>
                        <a:pt x="15" y="17"/>
                      </a:lnTo>
                      <a:lnTo>
                        <a:pt x="10" y="5"/>
                      </a:lnTo>
                      <a:lnTo>
                        <a:pt x="0" y="0"/>
                      </a:lnTo>
                      <a:lnTo>
                        <a:pt x="0"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5" name="Freeform 451"/>
                <p:cNvSpPr>
                  <a:spLocks/>
                </p:cNvSpPr>
                <p:nvPr/>
              </p:nvSpPr>
              <p:spPr bwMode="auto">
                <a:xfrm>
                  <a:off x="4262" y="3072"/>
                  <a:ext cx="49" cy="29"/>
                </a:xfrm>
                <a:custGeom>
                  <a:avLst/>
                  <a:gdLst>
                    <a:gd name="T0" fmla="*/ 49 w 49"/>
                    <a:gd name="T1" fmla="*/ 16 h 29"/>
                    <a:gd name="T2" fmla="*/ 23 w 49"/>
                    <a:gd name="T3" fmla="*/ 29 h 29"/>
                    <a:gd name="T4" fmla="*/ 0 w 49"/>
                    <a:gd name="T5" fmla="*/ 15 h 29"/>
                    <a:gd name="T6" fmla="*/ 30 w 49"/>
                    <a:gd name="T7" fmla="*/ 0 h 29"/>
                    <a:gd name="T8" fmla="*/ 49 w 49"/>
                    <a:gd name="T9" fmla="*/ 16 h 29"/>
                    <a:gd name="T10" fmla="*/ 0 60000 65536"/>
                    <a:gd name="T11" fmla="*/ 0 60000 65536"/>
                    <a:gd name="T12" fmla="*/ 0 60000 65536"/>
                    <a:gd name="T13" fmla="*/ 0 60000 65536"/>
                    <a:gd name="T14" fmla="*/ 0 60000 65536"/>
                    <a:gd name="T15" fmla="*/ 0 w 49"/>
                    <a:gd name="T16" fmla="*/ 0 h 29"/>
                    <a:gd name="T17" fmla="*/ 49 w 49"/>
                    <a:gd name="T18" fmla="*/ 29 h 29"/>
                  </a:gdLst>
                  <a:ahLst/>
                  <a:cxnLst>
                    <a:cxn ang="T10">
                      <a:pos x="T0" y="T1"/>
                    </a:cxn>
                    <a:cxn ang="T11">
                      <a:pos x="T2" y="T3"/>
                    </a:cxn>
                    <a:cxn ang="T12">
                      <a:pos x="T4" y="T5"/>
                    </a:cxn>
                    <a:cxn ang="T13">
                      <a:pos x="T6" y="T7"/>
                    </a:cxn>
                    <a:cxn ang="T14">
                      <a:pos x="T8" y="T9"/>
                    </a:cxn>
                  </a:cxnLst>
                  <a:rect l="T15" t="T16" r="T17" b="T18"/>
                  <a:pathLst>
                    <a:path w="49" h="29">
                      <a:moveTo>
                        <a:pt x="49" y="16"/>
                      </a:moveTo>
                      <a:lnTo>
                        <a:pt x="23" y="29"/>
                      </a:lnTo>
                      <a:lnTo>
                        <a:pt x="0" y="15"/>
                      </a:lnTo>
                      <a:lnTo>
                        <a:pt x="30" y="0"/>
                      </a:lnTo>
                      <a:lnTo>
                        <a:pt x="49" y="16"/>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6" name="Freeform 452"/>
                <p:cNvSpPr>
                  <a:spLocks/>
                </p:cNvSpPr>
                <p:nvPr/>
              </p:nvSpPr>
              <p:spPr bwMode="auto">
                <a:xfrm>
                  <a:off x="4257" y="3059"/>
                  <a:ext cx="37" cy="27"/>
                </a:xfrm>
                <a:custGeom>
                  <a:avLst/>
                  <a:gdLst>
                    <a:gd name="T0" fmla="*/ 37 w 37"/>
                    <a:gd name="T1" fmla="*/ 13 h 27"/>
                    <a:gd name="T2" fmla="*/ 6 w 37"/>
                    <a:gd name="T3" fmla="*/ 27 h 27"/>
                    <a:gd name="T4" fmla="*/ 0 w 37"/>
                    <a:gd name="T5" fmla="*/ 14 h 27"/>
                    <a:gd name="T6" fmla="*/ 30 w 37"/>
                    <a:gd name="T7" fmla="*/ 0 h 27"/>
                    <a:gd name="T8" fmla="*/ 37 w 37"/>
                    <a:gd name="T9" fmla="*/ 13 h 27"/>
                    <a:gd name="T10" fmla="*/ 0 60000 65536"/>
                    <a:gd name="T11" fmla="*/ 0 60000 65536"/>
                    <a:gd name="T12" fmla="*/ 0 60000 65536"/>
                    <a:gd name="T13" fmla="*/ 0 60000 65536"/>
                    <a:gd name="T14" fmla="*/ 0 60000 65536"/>
                    <a:gd name="T15" fmla="*/ 0 w 37"/>
                    <a:gd name="T16" fmla="*/ 0 h 27"/>
                    <a:gd name="T17" fmla="*/ 37 w 37"/>
                    <a:gd name="T18" fmla="*/ 27 h 27"/>
                  </a:gdLst>
                  <a:ahLst/>
                  <a:cxnLst>
                    <a:cxn ang="T10">
                      <a:pos x="T0" y="T1"/>
                    </a:cxn>
                    <a:cxn ang="T11">
                      <a:pos x="T2" y="T3"/>
                    </a:cxn>
                    <a:cxn ang="T12">
                      <a:pos x="T4" y="T5"/>
                    </a:cxn>
                    <a:cxn ang="T13">
                      <a:pos x="T6" y="T7"/>
                    </a:cxn>
                    <a:cxn ang="T14">
                      <a:pos x="T8" y="T9"/>
                    </a:cxn>
                  </a:cxnLst>
                  <a:rect l="T15" t="T16" r="T17" b="T18"/>
                  <a:pathLst>
                    <a:path w="37" h="27">
                      <a:moveTo>
                        <a:pt x="37" y="13"/>
                      </a:moveTo>
                      <a:lnTo>
                        <a:pt x="6" y="27"/>
                      </a:lnTo>
                      <a:lnTo>
                        <a:pt x="0" y="14"/>
                      </a:lnTo>
                      <a:lnTo>
                        <a:pt x="30" y="0"/>
                      </a:lnTo>
                      <a:lnTo>
                        <a:pt x="37" y="13"/>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7" name="Freeform 453"/>
                <p:cNvSpPr>
                  <a:spLocks/>
                </p:cNvSpPr>
                <p:nvPr/>
              </p:nvSpPr>
              <p:spPr bwMode="auto">
                <a:xfrm>
                  <a:off x="4180" y="3066"/>
                  <a:ext cx="13" cy="16"/>
                </a:xfrm>
                <a:custGeom>
                  <a:avLst/>
                  <a:gdLst>
                    <a:gd name="T0" fmla="*/ 2 w 13"/>
                    <a:gd name="T1" fmla="*/ 11 h 16"/>
                    <a:gd name="T2" fmla="*/ 1 w 13"/>
                    <a:gd name="T3" fmla="*/ 7 h 16"/>
                    <a:gd name="T4" fmla="*/ 0 w 13"/>
                    <a:gd name="T5" fmla="*/ 5 h 16"/>
                    <a:gd name="T6" fmla="*/ 1 w 13"/>
                    <a:gd name="T7" fmla="*/ 1 h 16"/>
                    <a:gd name="T8" fmla="*/ 1 w 13"/>
                    <a:gd name="T9" fmla="*/ 1 h 16"/>
                    <a:gd name="T10" fmla="*/ 2 w 13"/>
                    <a:gd name="T11" fmla="*/ 1 h 16"/>
                    <a:gd name="T12" fmla="*/ 3 w 13"/>
                    <a:gd name="T13" fmla="*/ 0 h 16"/>
                    <a:gd name="T14" fmla="*/ 7 w 13"/>
                    <a:gd name="T15" fmla="*/ 1 h 16"/>
                    <a:gd name="T16" fmla="*/ 9 w 13"/>
                    <a:gd name="T17" fmla="*/ 3 h 16"/>
                    <a:gd name="T18" fmla="*/ 11 w 13"/>
                    <a:gd name="T19" fmla="*/ 6 h 16"/>
                    <a:gd name="T20" fmla="*/ 13 w 13"/>
                    <a:gd name="T21" fmla="*/ 9 h 16"/>
                    <a:gd name="T22" fmla="*/ 13 w 13"/>
                    <a:gd name="T23" fmla="*/ 12 h 16"/>
                    <a:gd name="T24" fmla="*/ 13 w 13"/>
                    <a:gd name="T25" fmla="*/ 15 h 16"/>
                    <a:gd name="T26" fmla="*/ 12 w 13"/>
                    <a:gd name="T27" fmla="*/ 15 h 16"/>
                    <a:gd name="T28" fmla="*/ 11 w 13"/>
                    <a:gd name="T29" fmla="*/ 16 h 16"/>
                    <a:gd name="T30" fmla="*/ 9 w 13"/>
                    <a:gd name="T31" fmla="*/ 16 h 16"/>
                    <a:gd name="T32" fmla="*/ 7 w 13"/>
                    <a:gd name="T33" fmla="*/ 15 h 16"/>
                    <a:gd name="T34" fmla="*/ 3 w 13"/>
                    <a:gd name="T35" fmla="*/ 14 h 16"/>
                    <a:gd name="T36" fmla="*/ 2 w 13"/>
                    <a:gd name="T37" fmla="*/ 11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6"/>
                    <a:gd name="T59" fmla="*/ 13 w 13"/>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6">
                      <a:moveTo>
                        <a:pt x="2" y="11"/>
                      </a:moveTo>
                      <a:lnTo>
                        <a:pt x="1" y="7"/>
                      </a:lnTo>
                      <a:lnTo>
                        <a:pt x="0" y="5"/>
                      </a:lnTo>
                      <a:lnTo>
                        <a:pt x="1" y="1"/>
                      </a:lnTo>
                      <a:lnTo>
                        <a:pt x="2" y="1"/>
                      </a:lnTo>
                      <a:lnTo>
                        <a:pt x="3" y="0"/>
                      </a:lnTo>
                      <a:lnTo>
                        <a:pt x="7" y="1"/>
                      </a:lnTo>
                      <a:lnTo>
                        <a:pt x="9" y="3"/>
                      </a:lnTo>
                      <a:lnTo>
                        <a:pt x="11" y="6"/>
                      </a:lnTo>
                      <a:lnTo>
                        <a:pt x="13" y="9"/>
                      </a:lnTo>
                      <a:lnTo>
                        <a:pt x="13" y="12"/>
                      </a:lnTo>
                      <a:lnTo>
                        <a:pt x="13" y="15"/>
                      </a:lnTo>
                      <a:lnTo>
                        <a:pt x="12" y="15"/>
                      </a:lnTo>
                      <a:lnTo>
                        <a:pt x="11" y="16"/>
                      </a:lnTo>
                      <a:lnTo>
                        <a:pt x="9" y="16"/>
                      </a:lnTo>
                      <a:lnTo>
                        <a:pt x="7" y="15"/>
                      </a:lnTo>
                      <a:lnTo>
                        <a:pt x="3" y="14"/>
                      </a:lnTo>
                      <a:lnTo>
                        <a:pt x="2" y="11"/>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8" name="Freeform 454"/>
                <p:cNvSpPr>
                  <a:spLocks/>
                </p:cNvSpPr>
                <p:nvPr/>
              </p:nvSpPr>
              <p:spPr bwMode="auto">
                <a:xfrm>
                  <a:off x="4196" y="3075"/>
                  <a:ext cx="14" cy="16"/>
                </a:xfrm>
                <a:custGeom>
                  <a:avLst/>
                  <a:gdLst>
                    <a:gd name="T0" fmla="*/ 2 w 14"/>
                    <a:gd name="T1" fmla="*/ 10 h 16"/>
                    <a:gd name="T2" fmla="*/ 0 w 14"/>
                    <a:gd name="T3" fmla="*/ 7 h 16"/>
                    <a:gd name="T4" fmla="*/ 0 w 14"/>
                    <a:gd name="T5" fmla="*/ 5 h 16"/>
                    <a:gd name="T6" fmla="*/ 0 w 14"/>
                    <a:gd name="T7" fmla="*/ 2 h 16"/>
                    <a:gd name="T8" fmla="*/ 1 w 14"/>
                    <a:gd name="T9" fmla="*/ 1 h 16"/>
                    <a:gd name="T10" fmla="*/ 2 w 14"/>
                    <a:gd name="T11" fmla="*/ 1 h 16"/>
                    <a:gd name="T12" fmla="*/ 4 w 14"/>
                    <a:gd name="T13" fmla="*/ 0 h 16"/>
                    <a:gd name="T14" fmla="*/ 6 w 14"/>
                    <a:gd name="T15" fmla="*/ 1 h 16"/>
                    <a:gd name="T16" fmla="*/ 9 w 14"/>
                    <a:gd name="T17" fmla="*/ 2 h 16"/>
                    <a:gd name="T18" fmla="*/ 11 w 14"/>
                    <a:gd name="T19" fmla="*/ 5 h 16"/>
                    <a:gd name="T20" fmla="*/ 13 w 14"/>
                    <a:gd name="T21" fmla="*/ 8 h 16"/>
                    <a:gd name="T22" fmla="*/ 14 w 14"/>
                    <a:gd name="T23" fmla="*/ 11 h 16"/>
                    <a:gd name="T24" fmla="*/ 13 w 14"/>
                    <a:gd name="T25" fmla="*/ 15 h 16"/>
                    <a:gd name="T26" fmla="*/ 13 w 14"/>
                    <a:gd name="T27" fmla="*/ 15 h 16"/>
                    <a:gd name="T28" fmla="*/ 11 w 14"/>
                    <a:gd name="T29" fmla="*/ 16 h 16"/>
                    <a:gd name="T30" fmla="*/ 9 w 14"/>
                    <a:gd name="T31" fmla="*/ 16 h 16"/>
                    <a:gd name="T32" fmla="*/ 6 w 14"/>
                    <a:gd name="T33" fmla="*/ 15 h 16"/>
                    <a:gd name="T34" fmla="*/ 4 w 14"/>
                    <a:gd name="T35" fmla="*/ 13 h 16"/>
                    <a:gd name="T36" fmla="*/ 2 w 14"/>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6"/>
                    <a:gd name="T59" fmla="*/ 14 w 14"/>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6">
                      <a:moveTo>
                        <a:pt x="2" y="10"/>
                      </a:moveTo>
                      <a:lnTo>
                        <a:pt x="0" y="7"/>
                      </a:lnTo>
                      <a:lnTo>
                        <a:pt x="0" y="5"/>
                      </a:lnTo>
                      <a:lnTo>
                        <a:pt x="0" y="2"/>
                      </a:lnTo>
                      <a:lnTo>
                        <a:pt x="1" y="1"/>
                      </a:lnTo>
                      <a:lnTo>
                        <a:pt x="2" y="1"/>
                      </a:lnTo>
                      <a:lnTo>
                        <a:pt x="4" y="0"/>
                      </a:lnTo>
                      <a:lnTo>
                        <a:pt x="6" y="1"/>
                      </a:lnTo>
                      <a:lnTo>
                        <a:pt x="9" y="2"/>
                      </a:lnTo>
                      <a:lnTo>
                        <a:pt x="11" y="5"/>
                      </a:lnTo>
                      <a:lnTo>
                        <a:pt x="13" y="8"/>
                      </a:lnTo>
                      <a:lnTo>
                        <a:pt x="14" y="11"/>
                      </a:lnTo>
                      <a:lnTo>
                        <a:pt x="13" y="15"/>
                      </a:lnTo>
                      <a:lnTo>
                        <a:pt x="11" y="16"/>
                      </a:lnTo>
                      <a:lnTo>
                        <a:pt x="9" y="16"/>
                      </a:lnTo>
                      <a:lnTo>
                        <a:pt x="6" y="15"/>
                      </a:lnTo>
                      <a:lnTo>
                        <a:pt x="4" y="13"/>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9" name="Freeform 455"/>
                <p:cNvSpPr>
                  <a:spLocks/>
                </p:cNvSpPr>
                <p:nvPr/>
              </p:nvSpPr>
              <p:spPr bwMode="auto">
                <a:xfrm>
                  <a:off x="4266" y="3102"/>
                  <a:ext cx="13" cy="16"/>
                </a:xfrm>
                <a:custGeom>
                  <a:avLst/>
                  <a:gdLst>
                    <a:gd name="T0" fmla="*/ 2 w 13"/>
                    <a:gd name="T1" fmla="*/ 10 h 16"/>
                    <a:gd name="T2" fmla="*/ 0 w 13"/>
                    <a:gd name="T3" fmla="*/ 7 h 16"/>
                    <a:gd name="T4" fmla="*/ 0 w 13"/>
                    <a:gd name="T5" fmla="*/ 5 h 16"/>
                    <a:gd name="T6" fmla="*/ 0 w 13"/>
                    <a:gd name="T7" fmla="*/ 2 h 16"/>
                    <a:gd name="T8" fmla="*/ 1 w 13"/>
                    <a:gd name="T9" fmla="*/ 1 h 16"/>
                    <a:gd name="T10" fmla="*/ 2 w 13"/>
                    <a:gd name="T11" fmla="*/ 1 h 16"/>
                    <a:gd name="T12" fmla="*/ 3 w 13"/>
                    <a:gd name="T13" fmla="*/ 0 h 16"/>
                    <a:gd name="T14" fmla="*/ 5 w 13"/>
                    <a:gd name="T15" fmla="*/ 1 h 16"/>
                    <a:gd name="T16" fmla="*/ 9 w 13"/>
                    <a:gd name="T17" fmla="*/ 2 h 16"/>
                    <a:gd name="T18" fmla="*/ 10 w 13"/>
                    <a:gd name="T19" fmla="*/ 5 h 16"/>
                    <a:gd name="T20" fmla="*/ 12 w 13"/>
                    <a:gd name="T21" fmla="*/ 9 h 16"/>
                    <a:gd name="T22" fmla="*/ 13 w 13"/>
                    <a:gd name="T23" fmla="*/ 11 h 16"/>
                    <a:gd name="T24" fmla="*/ 12 w 13"/>
                    <a:gd name="T25" fmla="*/ 15 h 16"/>
                    <a:gd name="T26" fmla="*/ 12 w 13"/>
                    <a:gd name="T27" fmla="*/ 15 h 16"/>
                    <a:gd name="T28" fmla="*/ 10 w 13"/>
                    <a:gd name="T29" fmla="*/ 16 h 16"/>
                    <a:gd name="T30" fmla="*/ 9 w 13"/>
                    <a:gd name="T31" fmla="*/ 16 h 16"/>
                    <a:gd name="T32" fmla="*/ 5 w 13"/>
                    <a:gd name="T33" fmla="*/ 15 h 16"/>
                    <a:gd name="T34" fmla="*/ 3 w 13"/>
                    <a:gd name="T35" fmla="*/ 13 h 16"/>
                    <a:gd name="T36" fmla="*/ 2 w 13"/>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6"/>
                    <a:gd name="T59" fmla="*/ 13 w 13"/>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6">
                      <a:moveTo>
                        <a:pt x="2" y="10"/>
                      </a:moveTo>
                      <a:lnTo>
                        <a:pt x="0" y="7"/>
                      </a:lnTo>
                      <a:lnTo>
                        <a:pt x="0" y="5"/>
                      </a:lnTo>
                      <a:lnTo>
                        <a:pt x="0" y="2"/>
                      </a:lnTo>
                      <a:lnTo>
                        <a:pt x="1" y="1"/>
                      </a:lnTo>
                      <a:lnTo>
                        <a:pt x="2" y="1"/>
                      </a:lnTo>
                      <a:lnTo>
                        <a:pt x="3" y="0"/>
                      </a:lnTo>
                      <a:lnTo>
                        <a:pt x="5" y="1"/>
                      </a:lnTo>
                      <a:lnTo>
                        <a:pt x="9" y="2"/>
                      </a:lnTo>
                      <a:lnTo>
                        <a:pt x="10" y="5"/>
                      </a:lnTo>
                      <a:lnTo>
                        <a:pt x="12" y="9"/>
                      </a:lnTo>
                      <a:lnTo>
                        <a:pt x="13" y="11"/>
                      </a:lnTo>
                      <a:lnTo>
                        <a:pt x="12" y="15"/>
                      </a:lnTo>
                      <a:lnTo>
                        <a:pt x="10" y="16"/>
                      </a:lnTo>
                      <a:lnTo>
                        <a:pt x="9" y="16"/>
                      </a:lnTo>
                      <a:lnTo>
                        <a:pt x="5" y="15"/>
                      </a:lnTo>
                      <a:lnTo>
                        <a:pt x="3" y="13"/>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41" name="Group 456"/>
              <p:cNvGrpSpPr>
                <a:grpSpLocks/>
              </p:cNvGrpSpPr>
              <p:nvPr/>
            </p:nvGrpSpPr>
            <p:grpSpPr bwMode="auto">
              <a:xfrm>
                <a:off x="5805721" y="4216433"/>
                <a:ext cx="436700" cy="317502"/>
                <a:chOff x="3656" y="3119"/>
                <a:chExt cx="275" cy="200"/>
              </a:xfrm>
            </p:grpSpPr>
            <p:sp>
              <p:nvSpPr>
                <p:cNvPr id="1002" name="Line 457"/>
                <p:cNvSpPr>
                  <a:spLocks noChangeShapeType="1"/>
                </p:cNvSpPr>
                <p:nvPr/>
              </p:nvSpPr>
              <p:spPr bwMode="auto">
                <a:xfrm flipV="1">
                  <a:off x="3794" y="3253"/>
                  <a:ext cx="1" cy="8"/>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3" name="Freeform 458"/>
                <p:cNvSpPr>
                  <a:spLocks/>
                </p:cNvSpPr>
                <p:nvPr/>
              </p:nvSpPr>
              <p:spPr bwMode="auto">
                <a:xfrm>
                  <a:off x="3818" y="3206"/>
                  <a:ext cx="43" cy="65"/>
                </a:xfrm>
                <a:custGeom>
                  <a:avLst/>
                  <a:gdLst>
                    <a:gd name="T0" fmla="*/ 0 w 43"/>
                    <a:gd name="T1" fmla="*/ 21 h 65"/>
                    <a:gd name="T2" fmla="*/ 43 w 43"/>
                    <a:gd name="T3" fmla="*/ 0 h 65"/>
                    <a:gd name="T4" fmla="*/ 43 w 43"/>
                    <a:gd name="T5" fmla="*/ 43 h 65"/>
                    <a:gd name="T6" fmla="*/ 0 w 43"/>
                    <a:gd name="T7" fmla="*/ 65 h 65"/>
                    <a:gd name="T8" fmla="*/ 0 w 43"/>
                    <a:gd name="T9" fmla="*/ 21 h 65"/>
                    <a:gd name="T10" fmla="*/ 0 60000 65536"/>
                    <a:gd name="T11" fmla="*/ 0 60000 65536"/>
                    <a:gd name="T12" fmla="*/ 0 60000 65536"/>
                    <a:gd name="T13" fmla="*/ 0 60000 65536"/>
                    <a:gd name="T14" fmla="*/ 0 60000 65536"/>
                    <a:gd name="T15" fmla="*/ 0 w 43"/>
                    <a:gd name="T16" fmla="*/ 0 h 65"/>
                    <a:gd name="T17" fmla="*/ 43 w 43"/>
                    <a:gd name="T18" fmla="*/ 65 h 65"/>
                  </a:gdLst>
                  <a:ahLst/>
                  <a:cxnLst>
                    <a:cxn ang="T10">
                      <a:pos x="T0" y="T1"/>
                    </a:cxn>
                    <a:cxn ang="T11">
                      <a:pos x="T2" y="T3"/>
                    </a:cxn>
                    <a:cxn ang="T12">
                      <a:pos x="T4" y="T5"/>
                    </a:cxn>
                    <a:cxn ang="T13">
                      <a:pos x="T6" y="T7"/>
                    </a:cxn>
                    <a:cxn ang="T14">
                      <a:pos x="T8" y="T9"/>
                    </a:cxn>
                  </a:cxnLst>
                  <a:rect l="T15" t="T16" r="T17" b="T18"/>
                  <a:pathLst>
                    <a:path w="43" h="65">
                      <a:moveTo>
                        <a:pt x="0" y="21"/>
                      </a:moveTo>
                      <a:lnTo>
                        <a:pt x="43" y="0"/>
                      </a:lnTo>
                      <a:lnTo>
                        <a:pt x="43" y="43"/>
                      </a:lnTo>
                      <a:lnTo>
                        <a:pt x="0" y="65"/>
                      </a:lnTo>
                      <a:lnTo>
                        <a:pt x="0" y="21"/>
                      </a:lnTo>
                      <a:close/>
                    </a:path>
                  </a:pathLst>
                </a:custGeom>
                <a:solidFill>
                  <a:srgbClr val="7F7F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4" name="Freeform 459"/>
                <p:cNvSpPr>
                  <a:spLocks/>
                </p:cNvSpPr>
                <p:nvPr/>
              </p:nvSpPr>
              <p:spPr bwMode="auto">
                <a:xfrm>
                  <a:off x="3673" y="3202"/>
                  <a:ext cx="13" cy="16"/>
                </a:xfrm>
                <a:custGeom>
                  <a:avLst/>
                  <a:gdLst>
                    <a:gd name="T0" fmla="*/ 1 w 13"/>
                    <a:gd name="T1" fmla="*/ 11 h 16"/>
                    <a:gd name="T2" fmla="*/ 1 w 13"/>
                    <a:gd name="T3" fmla="*/ 7 h 16"/>
                    <a:gd name="T4" fmla="*/ 0 w 13"/>
                    <a:gd name="T5" fmla="*/ 5 h 16"/>
                    <a:gd name="T6" fmla="*/ 1 w 13"/>
                    <a:gd name="T7" fmla="*/ 1 h 16"/>
                    <a:gd name="T8" fmla="*/ 1 w 13"/>
                    <a:gd name="T9" fmla="*/ 1 h 16"/>
                    <a:gd name="T10" fmla="*/ 1 w 13"/>
                    <a:gd name="T11" fmla="*/ 1 h 16"/>
                    <a:gd name="T12" fmla="*/ 4 w 13"/>
                    <a:gd name="T13" fmla="*/ 0 h 16"/>
                    <a:gd name="T14" fmla="*/ 7 w 13"/>
                    <a:gd name="T15" fmla="*/ 1 h 16"/>
                    <a:gd name="T16" fmla="*/ 9 w 13"/>
                    <a:gd name="T17" fmla="*/ 2 h 16"/>
                    <a:gd name="T18" fmla="*/ 11 w 13"/>
                    <a:gd name="T19" fmla="*/ 6 h 16"/>
                    <a:gd name="T20" fmla="*/ 13 w 13"/>
                    <a:gd name="T21" fmla="*/ 9 h 16"/>
                    <a:gd name="T22" fmla="*/ 13 w 13"/>
                    <a:gd name="T23" fmla="*/ 12 h 16"/>
                    <a:gd name="T24" fmla="*/ 13 w 13"/>
                    <a:gd name="T25" fmla="*/ 15 h 16"/>
                    <a:gd name="T26" fmla="*/ 12 w 13"/>
                    <a:gd name="T27" fmla="*/ 15 h 16"/>
                    <a:gd name="T28" fmla="*/ 11 w 13"/>
                    <a:gd name="T29" fmla="*/ 16 h 16"/>
                    <a:gd name="T30" fmla="*/ 9 w 13"/>
                    <a:gd name="T31" fmla="*/ 16 h 16"/>
                    <a:gd name="T32" fmla="*/ 7 w 13"/>
                    <a:gd name="T33" fmla="*/ 15 h 16"/>
                    <a:gd name="T34" fmla="*/ 4 w 13"/>
                    <a:gd name="T35" fmla="*/ 14 h 16"/>
                    <a:gd name="T36" fmla="*/ 1 w 13"/>
                    <a:gd name="T37" fmla="*/ 11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6"/>
                    <a:gd name="T59" fmla="*/ 13 w 13"/>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6">
                      <a:moveTo>
                        <a:pt x="1" y="11"/>
                      </a:moveTo>
                      <a:lnTo>
                        <a:pt x="1" y="7"/>
                      </a:lnTo>
                      <a:lnTo>
                        <a:pt x="0" y="5"/>
                      </a:lnTo>
                      <a:lnTo>
                        <a:pt x="1" y="1"/>
                      </a:lnTo>
                      <a:lnTo>
                        <a:pt x="4" y="0"/>
                      </a:lnTo>
                      <a:lnTo>
                        <a:pt x="7" y="1"/>
                      </a:lnTo>
                      <a:lnTo>
                        <a:pt x="9" y="2"/>
                      </a:lnTo>
                      <a:lnTo>
                        <a:pt x="11" y="6"/>
                      </a:lnTo>
                      <a:lnTo>
                        <a:pt x="13" y="9"/>
                      </a:lnTo>
                      <a:lnTo>
                        <a:pt x="13" y="12"/>
                      </a:lnTo>
                      <a:lnTo>
                        <a:pt x="13" y="15"/>
                      </a:lnTo>
                      <a:lnTo>
                        <a:pt x="12" y="15"/>
                      </a:lnTo>
                      <a:lnTo>
                        <a:pt x="11" y="16"/>
                      </a:lnTo>
                      <a:lnTo>
                        <a:pt x="9" y="16"/>
                      </a:lnTo>
                      <a:lnTo>
                        <a:pt x="7" y="15"/>
                      </a:lnTo>
                      <a:lnTo>
                        <a:pt x="4" y="14"/>
                      </a:lnTo>
                      <a:lnTo>
                        <a:pt x="1" y="11"/>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5" name="Freeform 460"/>
                <p:cNvSpPr>
                  <a:spLocks/>
                </p:cNvSpPr>
                <p:nvPr/>
              </p:nvSpPr>
              <p:spPr bwMode="auto">
                <a:xfrm>
                  <a:off x="3690" y="3211"/>
                  <a:ext cx="14" cy="16"/>
                </a:xfrm>
                <a:custGeom>
                  <a:avLst/>
                  <a:gdLst>
                    <a:gd name="T0" fmla="*/ 2 w 14"/>
                    <a:gd name="T1" fmla="*/ 9 h 16"/>
                    <a:gd name="T2" fmla="*/ 0 w 14"/>
                    <a:gd name="T3" fmla="*/ 7 h 16"/>
                    <a:gd name="T4" fmla="*/ 0 w 14"/>
                    <a:gd name="T5" fmla="*/ 5 h 16"/>
                    <a:gd name="T6" fmla="*/ 0 w 14"/>
                    <a:gd name="T7" fmla="*/ 2 h 16"/>
                    <a:gd name="T8" fmla="*/ 1 w 14"/>
                    <a:gd name="T9" fmla="*/ 1 h 16"/>
                    <a:gd name="T10" fmla="*/ 2 w 14"/>
                    <a:gd name="T11" fmla="*/ 1 h 16"/>
                    <a:gd name="T12" fmla="*/ 4 w 14"/>
                    <a:gd name="T13" fmla="*/ 0 h 16"/>
                    <a:gd name="T14" fmla="*/ 6 w 14"/>
                    <a:gd name="T15" fmla="*/ 1 h 16"/>
                    <a:gd name="T16" fmla="*/ 10 w 14"/>
                    <a:gd name="T17" fmla="*/ 2 h 16"/>
                    <a:gd name="T18" fmla="*/ 11 w 14"/>
                    <a:gd name="T19" fmla="*/ 5 h 16"/>
                    <a:gd name="T20" fmla="*/ 13 w 14"/>
                    <a:gd name="T21" fmla="*/ 8 h 16"/>
                    <a:gd name="T22" fmla="*/ 14 w 14"/>
                    <a:gd name="T23" fmla="*/ 11 h 16"/>
                    <a:gd name="T24" fmla="*/ 13 w 14"/>
                    <a:gd name="T25" fmla="*/ 14 h 16"/>
                    <a:gd name="T26" fmla="*/ 13 w 14"/>
                    <a:gd name="T27" fmla="*/ 14 h 16"/>
                    <a:gd name="T28" fmla="*/ 11 w 14"/>
                    <a:gd name="T29" fmla="*/ 16 h 16"/>
                    <a:gd name="T30" fmla="*/ 10 w 14"/>
                    <a:gd name="T31" fmla="*/ 16 h 16"/>
                    <a:gd name="T32" fmla="*/ 6 w 14"/>
                    <a:gd name="T33" fmla="*/ 14 h 16"/>
                    <a:gd name="T34" fmla="*/ 4 w 14"/>
                    <a:gd name="T35" fmla="*/ 13 h 16"/>
                    <a:gd name="T36" fmla="*/ 2 w 14"/>
                    <a:gd name="T37" fmla="*/ 9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6"/>
                    <a:gd name="T59" fmla="*/ 14 w 14"/>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6">
                      <a:moveTo>
                        <a:pt x="2" y="9"/>
                      </a:moveTo>
                      <a:lnTo>
                        <a:pt x="0" y="7"/>
                      </a:lnTo>
                      <a:lnTo>
                        <a:pt x="0" y="5"/>
                      </a:lnTo>
                      <a:lnTo>
                        <a:pt x="0" y="2"/>
                      </a:lnTo>
                      <a:lnTo>
                        <a:pt x="1" y="1"/>
                      </a:lnTo>
                      <a:lnTo>
                        <a:pt x="2" y="1"/>
                      </a:lnTo>
                      <a:lnTo>
                        <a:pt x="4" y="0"/>
                      </a:lnTo>
                      <a:lnTo>
                        <a:pt x="6" y="1"/>
                      </a:lnTo>
                      <a:lnTo>
                        <a:pt x="10" y="2"/>
                      </a:lnTo>
                      <a:lnTo>
                        <a:pt x="11" y="5"/>
                      </a:lnTo>
                      <a:lnTo>
                        <a:pt x="13" y="8"/>
                      </a:lnTo>
                      <a:lnTo>
                        <a:pt x="14" y="11"/>
                      </a:lnTo>
                      <a:lnTo>
                        <a:pt x="13" y="14"/>
                      </a:lnTo>
                      <a:lnTo>
                        <a:pt x="11" y="16"/>
                      </a:lnTo>
                      <a:lnTo>
                        <a:pt x="10" y="16"/>
                      </a:lnTo>
                      <a:lnTo>
                        <a:pt x="6" y="14"/>
                      </a:lnTo>
                      <a:lnTo>
                        <a:pt x="4" y="13"/>
                      </a:lnTo>
                      <a:lnTo>
                        <a:pt x="2" y="9"/>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6" name="Freeform 461"/>
                <p:cNvSpPr>
                  <a:spLocks/>
                </p:cNvSpPr>
                <p:nvPr/>
              </p:nvSpPr>
              <p:spPr bwMode="auto">
                <a:xfrm>
                  <a:off x="3656" y="3119"/>
                  <a:ext cx="205" cy="108"/>
                </a:xfrm>
                <a:custGeom>
                  <a:avLst/>
                  <a:gdLst>
                    <a:gd name="T0" fmla="*/ 0 w 205"/>
                    <a:gd name="T1" fmla="*/ 21 h 108"/>
                    <a:gd name="T2" fmla="*/ 42 w 205"/>
                    <a:gd name="T3" fmla="*/ 0 h 108"/>
                    <a:gd name="T4" fmla="*/ 205 w 205"/>
                    <a:gd name="T5" fmla="*/ 85 h 108"/>
                    <a:gd name="T6" fmla="*/ 163 w 205"/>
                    <a:gd name="T7" fmla="*/ 108 h 108"/>
                    <a:gd name="T8" fmla="*/ 0 w 205"/>
                    <a:gd name="T9" fmla="*/ 21 h 108"/>
                    <a:gd name="T10" fmla="*/ 0 60000 65536"/>
                    <a:gd name="T11" fmla="*/ 0 60000 65536"/>
                    <a:gd name="T12" fmla="*/ 0 60000 65536"/>
                    <a:gd name="T13" fmla="*/ 0 60000 65536"/>
                    <a:gd name="T14" fmla="*/ 0 60000 65536"/>
                    <a:gd name="T15" fmla="*/ 0 w 205"/>
                    <a:gd name="T16" fmla="*/ 0 h 108"/>
                    <a:gd name="T17" fmla="*/ 205 w 205"/>
                    <a:gd name="T18" fmla="*/ 108 h 108"/>
                  </a:gdLst>
                  <a:ahLst/>
                  <a:cxnLst>
                    <a:cxn ang="T10">
                      <a:pos x="T0" y="T1"/>
                    </a:cxn>
                    <a:cxn ang="T11">
                      <a:pos x="T2" y="T3"/>
                    </a:cxn>
                    <a:cxn ang="T12">
                      <a:pos x="T4" y="T5"/>
                    </a:cxn>
                    <a:cxn ang="T13">
                      <a:pos x="T6" y="T7"/>
                    </a:cxn>
                    <a:cxn ang="T14">
                      <a:pos x="T8" y="T9"/>
                    </a:cxn>
                  </a:cxnLst>
                  <a:rect l="T15" t="T16" r="T17" b="T18"/>
                  <a:pathLst>
                    <a:path w="205" h="108">
                      <a:moveTo>
                        <a:pt x="0" y="21"/>
                      </a:moveTo>
                      <a:lnTo>
                        <a:pt x="42" y="0"/>
                      </a:lnTo>
                      <a:lnTo>
                        <a:pt x="205" y="85"/>
                      </a:lnTo>
                      <a:lnTo>
                        <a:pt x="163" y="108"/>
                      </a:lnTo>
                      <a:lnTo>
                        <a:pt x="0" y="21"/>
                      </a:lnTo>
                      <a:close/>
                    </a:path>
                  </a:pathLst>
                </a:custGeom>
                <a:solidFill>
                  <a:srgbClr val="E6E6E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7" name="Freeform 462"/>
                <p:cNvSpPr>
                  <a:spLocks/>
                </p:cNvSpPr>
                <p:nvPr/>
              </p:nvSpPr>
              <p:spPr bwMode="auto">
                <a:xfrm>
                  <a:off x="3656" y="3141"/>
                  <a:ext cx="162" cy="130"/>
                </a:xfrm>
                <a:custGeom>
                  <a:avLst/>
                  <a:gdLst>
                    <a:gd name="T0" fmla="*/ 0 w 162"/>
                    <a:gd name="T1" fmla="*/ 0 h 130"/>
                    <a:gd name="T2" fmla="*/ 162 w 162"/>
                    <a:gd name="T3" fmla="*/ 86 h 130"/>
                    <a:gd name="T4" fmla="*/ 162 w 162"/>
                    <a:gd name="T5" fmla="*/ 130 h 130"/>
                    <a:gd name="T6" fmla="*/ 0 w 162"/>
                    <a:gd name="T7" fmla="*/ 45 h 130"/>
                    <a:gd name="T8" fmla="*/ 0 w 162"/>
                    <a:gd name="T9" fmla="*/ 0 h 130"/>
                    <a:gd name="T10" fmla="*/ 0 60000 65536"/>
                    <a:gd name="T11" fmla="*/ 0 60000 65536"/>
                    <a:gd name="T12" fmla="*/ 0 60000 65536"/>
                    <a:gd name="T13" fmla="*/ 0 60000 65536"/>
                    <a:gd name="T14" fmla="*/ 0 60000 65536"/>
                    <a:gd name="T15" fmla="*/ 0 w 162"/>
                    <a:gd name="T16" fmla="*/ 0 h 130"/>
                    <a:gd name="T17" fmla="*/ 162 w 162"/>
                    <a:gd name="T18" fmla="*/ 130 h 130"/>
                  </a:gdLst>
                  <a:ahLst/>
                  <a:cxnLst>
                    <a:cxn ang="T10">
                      <a:pos x="T0" y="T1"/>
                    </a:cxn>
                    <a:cxn ang="T11">
                      <a:pos x="T2" y="T3"/>
                    </a:cxn>
                    <a:cxn ang="T12">
                      <a:pos x="T4" y="T5"/>
                    </a:cxn>
                    <a:cxn ang="T13">
                      <a:pos x="T6" y="T7"/>
                    </a:cxn>
                    <a:cxn ang="T14">
                      <a:pos x="T8" y="T9"/>
                    </a:cxn>
                  </a:cxnLst>
                  <a:rect l="T15" t="T16" r="T17" b="T18"/>
                  <a:pathLst>
                    <a:path w="162" h="130">
                      <a:moveTo>
                        <a:pt x="0" y="0"/>
                      </a:moveTo>
                      <a:lnTo>
                        <a:pt x="162" y="86"/>
                      </a:lnTo>
                      <a:lnTo>
                        <a:pt x="162" y="130"/>
                      </a:lnTo>
                      <a:lnTo>
                        <a:pt x="0" y="45"/>
                      </a:lnTo>
                      <a:lnTo>
                        <a:pt x="0" y="0"/>
                      </a:lnTo>
                      <a:close/>
                    </a:path>
                  </a:pathLst>
                </a:custGeom>
                <a:solidFill>
                  <a:srgbClr val="B3B3B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8" name="Freeform 463"/>
                <p:cNvSpPr>
                  <a:spLocks/>
                </p:cNvSpPr>
                <p:nvPr/>
              </p:nvSpPr>
              <p:spPr bwMode="auto">
                <a:xfrm>
                  <a:off x="3833" y="3229"/>
                  <a:ext cx="58" cy="30"/>
                </a:xfrm>
                <a:custGeom>
                  <a:avLst/>
                  <a:gdLst>
                    <a:gd name="T0" fmla="*/ 38 w 58"/>
                    <a:gd name="T1" fmla="*/ 0 h 30"/>
                    <a:gd name="T2" fmla="*/ 58 w 58"/>
                    <a:gd name="T3" fmla="*/ 10 h 30"/>
                    <a:gd name="T4" fmla="*/ 20 w 58"/>
                    <a:gd name="T5" fmla="*/ 30 h 30"/>
                    <a:gd name="T6" fmla="*/ 0 w 58"/>
                    <a:gd name="T7" fmla="*/ 20 h 30"/>
                    <a:gd name="T8" fmla="*/ 38 w 58"/>
                    <a:gd name="T9" fmla="*/ 0 h 30"/>
                    <a:gd name="T10" fmla="*/ 0 60000 65536"/>
                    <a:gd name="T11" fmla="*/ 0 60000 65536"/>
                    <a:gd name="T12" fmla="*/ 0 60000 65536"/>
                    <a:gd name="T13" fmla="*/ 0 60000 65536"/>
                    <a:gd name="T14" fmla="*/ 0 60000 65536"/>
                    <a:gd name="T15" fmla="*/ 0 w 58"/>
                    <a:gd name="T16" fmla="*/ 0 h 30"/>
                    <a:gd name="T17" fmla="*/ 58 w 58"/>
                    <a:gd name="T18" fmla="*/ 30 h 30"/>
                  </a:gdLst>
                  <a:ahLst/>
                  <a:cxnLst>
                    <a:cxn ang="T10">
                      <a:pos x="T0" y="T1"/>
                    </a:cxn>
                    <a:cxn ang="T11">
                      <a:pos x="T2" y="T3"/>
                    </a:cxn>
                    <a:cxn ang="T12">
                      <a:pos x="T4" y="T5"/>
                    </a:cxn>
                    <a:cxn ang="T13">
                      <a:pos x="T6" y="T7"/>
                    </a:cxn>
                    <a:cxn ang="T14">
                      <a:pos x="T8" y="T9"/>
                    </a:cxn>
                  </a:cxnLst>
                  <a:rect l="T15" t="T16" r="T17" b="T18"/>
                  <a:pathLst>
                    <a:path w="58" h="30">
                      <a:moveTo>
                        <a:pt x="38" y="0"/>
                      </a:moveTo>
                      <a:lnTo>
                        <a:pt x="58" y="10"/>
                      </a:lnTo>
                      <a:lnTo>
                        <a:pt x="20" y="30"/>
                      </a:lnTo>
                      <a:lnTo>
                        <a:pt x="0" y="20"/>
                      </a:lnTo>
                      <a:lnTo>
                        <a:pt x="38"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9" name="Freeform 464"/>
                <p:cNvSpPr>
                  <a:spLocks/>
                </p:cNvSpPr>
                <p:nvPr/>
              </p:nvSpPr>
              <p:spPr bwMode="auto">
                <a:xfrm>
                  <a:off x="3833" y="3249"/>
                  <a:ext cx="20" cy="51"/>
                </a:xfrm>
                <a:custGeom>
                  <a:avLst/>
                  <a:gdLst>
                    <a:gd name="T0" fmla="*/ 0 w 20"/>
                    <a:gd name="T1" fmla="*/ 39 h 51"/>
                    <a:gd name="T2" fmla="*/ 20 w 20"/>
                    <a:gd name="T3" fmla="*/ 51 h 51"/>
                    <a:gd name="T4" fmla="*/ 20 w 20"/>
                    <a:gd name="T5" fmla="*/ 10 h 51"/>
                    <a:gd name="T6" fmla="*/ 0 w 20"/>
                    <a:gd name="T7" fmla="*/ 0 h 51"/>
                    <a:gd name="T8" fmla="*/ 0 w 20"/>
                    <a:gd name="T9" fmla="*/ 39 h 51"/>
                    <a:gd name="T10" fmla="*/ 0 60000 65536"/>
                    <a:gd name="T11" fmla="*/ 0 60000 65536"/>
                    <a:gd name="T12" fmla="*/ 0 60000 65536"/>
                    <a:gd name="T13" fmla="*/ 0 60000 65536"/>
                    <a:gd name="T14" fmla="*/ 0 60000 65536"/>
                    <a:gd name="T15" fmla="*/ 0 w 20"/>
                    <a:gd name="T16" fmla="*/ 0 h 51"/>
                    <a:gd name="T17" fmla="*/ 20 w 20"/>
                    <a:gd name="T18" fmla="*/ 51 h 51"/>
                  </a:gdLst>
                  <a:ahLst/>
                  <a:cxnLst>
                    <a:cxn ang="T10">
                      <a:pos x="T0" y="T1"/>
                    </a:cxn>
                    <a:cxn ang="T11">
                      <a:pos x="T2" y="T3"/>
                    </a:cxn>
                    <a:cxn ang="T12">
                      <a:pos x="T4" y="T5"/>
                    </a:cxn>
                    <a:cxn ang="T13">
                      <a:pos x="T6" y="T7"/>
                    </a:cxn>
                    <a:cxn ang="T14">
                      <a:pos x="T8" y="T9"/>
                    </a:cxn>
                  </a:cxnLst>
                  <a:rect l="T15" t="T16" r="T17" b="T18"/>
                  <a:pathLst>
                    <a:path w="20" h="51">
                      <a:moveTo>
                        <a:pt x="0" y="39"/>
                      </a:moveTo>
                      <a:lnTo>
                        <a:pt x="20" y="51"/>
                      </a:lnTo>
                      <a:lnTo>
                        <a:pt x="20" y="10"/>
                      </a:lnTo>
                      <a:lnTo>
                        <a:pt x="0" y="0"/>
                      </a:lnTo>
                      <a:lnTo>
                        <a:pt x="0" y="3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0" name="Freeform 465"/>
                <p:cNvSpPr>
                  <a:spLocks/>
                </p:cNvSpPr>
                <p:nvPr/>
              </p:nvSpPr>
              <p:spPr bwMode="auto">
                <a:xfrm>
                  <a:off x="3853" y="3239"/>
                  <a:ext cx="40" cy="61"/>
                </a:xfrm>
                <a:custGeom>
                  <a:avLst/>
                  <a:gdLst>
                    <a:gd name="T0" fmla="*/ 40 w 40"/>
                    <a:gd name="T1" fmla="*/ 42 h 61"/>
                    <a:gd name="T2" fmla="*/ 0 w 40"/>
                    <a:gd name="T3" fmla="*/ 61 h 61"/>
                    <a:gd name="T4" fmla="*/ 0 w 40"/>
                    <a:gd name="T5" fmla="*/ 20 h 61"/>
                    <a:gd name="T6" fmla="*/ 39 w 40"/>
                    <a:gd name="T7" fmla="*/ 0 h 61"/>
                    <a:gd name="T8" fmla="*/ 40 w 40"/>
                    <a:gd name="T9" fmla="*/ 42 h 61"/>
                    <a:gd name="T10" fmla="*/ 0 60000 65536"/>
                    <a:gd name="T11" fmla="*/ 0 60000 65536"/>
                    <a:gd name="T12" fmla="*/ 0 60000 65536"/>
                    <a:gd name="T13" fmla="*/ 0 60000 65536"/>
                    <a:gd name="T14" fmla="*/ 0 60000 65536"/>
                    <a:gd name="T15" fmla="*/ 0 w 40"/>
                    <a:gd name="T16" fmla="*/ 0 h 61"/>
                    <a:gd name="T17" fmla="*/ 40 w 40"/>
                    <a:gd name="T18" fmla="*/ 61 h 61"/>
                  </a:gdLst>
                  <a:ahLst/>
                  <a:cxnLst>
                    <a:cxn ang="T10">
                      <a:pos x="T0" y="T1"/>
                    </a:cxn>
                    <a:cxn ang="T11">
                      <a:pos x="T2" y="T3"/>
                    </a:cxn>
                    <a:cxn ang="T12">
                      <a:pos x="T4" y="T5"/>
                    </a:cxn>
                    <a:cxn ang="T13">
                      <a:pos x="T6" y="T7"/>
                    </a:cxn>
                    <a:cxn ang="T14">
                      <a:pos x="T8" y="T9"/>
                    </a:cxn>
                  </a:cxnLst>
                  <a:rect l="T15" t="T16" r="T17" b="T18"/>
                  <a:pathLst>
                    <a:path w="40" h="61">
                      <a:moveTo>
                        <a:pt x="40" y="42"/>
                      </a:moveTo>
                      <a:lnTo>
                        <a:pt x="0" y="61"/>
                      </a:lnTo>
                      <a:lnTo>
                        <a:pt x="0" y="20"/>
                      </a:lnTo>
                      <a:lnTo>
                        <a:pt x="39" y="0"/>
                      </a:lnTo>
                      <a:lnTo>
                        <a:pt x="40" y="42"/>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1" name="Freeform 466"/>
                <p:cNvSpPr>
                  <a:spLocks/>
                </p:cNvSpPr>
                <p:nvPr/>
              </p:nvSpPr>
              <p:spPr bwMode="auto">
                <a:xfrm>
                  <a:off x="3857" y="3250"/>
                  <a:ext cx="44" cy="25"/>
                </a:xfrm>
                <a:custGeom>
                  <a:avLst/>
                  <a:gdLst>
                    <a:gd name="T0" fmla="*/ 30 w 44"/>
                    <a:gd name="T1" fmla="*/ 0 h 25"/>
                    <a:gd name="T2" fmla="*/ 44 w 44"/>
                    <a:gd name="T3" fmla="*/ 8 h 25"/>
                    <a:gd name="T4" fmla="*/ 36 w 44"/>
                    <a:gd name="T5" fmla="*/ 20 h 25"/>
                    <a:gd name="T6" fmla="*/ 16 w 44"/>
                    <a:gd name="T7" fmla="*/ 25 h 25"/>
                    <a:gd name="T8" fmla="*/ 0 w 44"/>
                    <a:gd name="T9" fmla="*/ 17 h 25"/>
                    <a:gd name="T10" fmla="*/ 30 w 44"/>
                    <a:gd name="T11" fmla="*/ 0 h 25"/>
                    <a:gd name="T12" fmla="*/ 0 60000 65536"/>
                    <a:gd name="T13" fmla="*/ 0 60000 65536"/>
                    <a:gd name="T14" fmla="*/ 0 60000 65536"/>
                    <a:gd name="T15" fmla="*/ 0 60000 65536"/>
                    <a:gd name="T16" fmla="*/ 0 60000 65536"/>
                    <a:gd name="T17" fmla="*/ 0 60000 65536"/>
                    <a:gd name="T18" fmla="*/ 0 w 44"/>
                    <a:gd name="T19" fmla="*/ 0 h 25"/>
                    <a:gd name="T20" fmla="*/ 44 w 44"/>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44" h="25">
                      <a:moveTo>
                        <a:pt x="30" y="0"/>
                      </a:moveTo>
                      <a:lnTo>
                        <a:pt x="44" y="8"/>
                      </a:lnTo>
                      <a:lnTo>
                        <a:pt x="36" y="20"/>
                      </a:lnTo>
                      <a:lnTo>
                        <a:pt x="16" y="25"/>
                      </a:lnTo>
                      <a:lnTo>
                        <a:pt x="0" y="17"/>
                      </a:lnTo>
                      <a:lnTo>
                        <a:pt x="30"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2" name="Freeform 467"/>
                <p:cNvSpPr>
                  <a:spLocks/>
                </p:cNvSpPr>
                <p:nvPr/>
              </p:nvSpPr>
              <p:spPr bwMode="auto">
                <a:xfrm>
                  <a:off x="3857" y="3267"/>
                  <a:ext cx="21" cy="44"/>
                </a:xfrm>
                <a:custGeom>
                  <a:avLst/>
                  <a:gdLst>
                    <a:gd name="T0" fmla="*/ 0 w 21"/>
                    <a:gd name="T1" fmla="*/ 33 h 44"/>
                    <a:gd name="T2" fmla="*/ 21 w 21"/>
                    <a:gd name="T3" fmla="*/ 44 h 44"/>
                    <a:gd name="T4" fmla="*/ 21 w 21"/>
                    <a:gd name="T5" fmla="*/ 20 h 44"/>
                    <a:gd name="T6" fmla="*/ 16 w 21"/>
                    <a:gd name="T7" fmla="*/ 8 h 44"/>
                    <a:gd name="T8" fmla="*/ 0 w 21"/>
                    <a:gd name="T9" fmla="*/ 0 h 44"/>
                    <a:gd name="T10" fmla="*/ 0 w 21"/>
                    <a:gd name="T11" fmla="*/ 33 h 44"/>
                    <a:gd name="T12" fmla="*/ 0 60000 65536"/>
                    <a:gd name="T13" fmla="*/ 0 60000 65536"/>
                    <a:gd name="T14" fmla="*/ 0 60000 65536"/>
                    <a:gd name="T15" fmla="*/ 0 60000 65536"/>
                    <a:gd name="T16" fmla="*/ 0 60000 65536"/>
                    <a:gd name="T17" fmla="*/ 0 60000 65536"/>
                    <a:gd name="T18" fmla="*/ 0 w 21"/>
                    <a:gd name="T19" fmla="*/ 0 h 44"/>
                    <a:gd name="T20" fmla="*/ 21 w 21"/>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21" h="44">
                      <a:moveTo>
                        <a:pt x="0" y="33"/>
                      </a:moveTo>
                      <a:lnTo>
                        <a:pt x="21" y="44"/>
                      </a:lnTo>
                      <a:lnTo>
                        <a:pt x="21" y="20"/>
                      </a:lnTo>
                      <a:lnTo>
                        <a:pt x="16" y="8"/>
                      </a:lnTo>
                      <a:lnTo>
                        <a:pt x="0" y="0"/>
                      </a:lnTo>
                      <a:lnTo>
                        <a:pt x="0" y="33"/>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3" name="Freeform 468"/>
                <p:cNvSpPr>
                  <a:spLocks/>
                </p:cNvSpPr>
                <p:nvPr/>
              </p:nvSpPr>
              <p:spPr bwMode="auto">
                <a:xfrm>
                  <a:off x="3878" y="3287"/>
                  <a:ext cx="29" cy="32"/>
                </a:xfrm>
                <a:custGeom>
                  <a:avLst/>
                  <a:gdLst>
                    <a:gd name="T0" fmla="*/ 0 w 29"/>
                    <a:gd name="T1" fmla="*/ 24 h 32"/>
                    <a:gd name="T2" fmla="*/ 25 w 29"/>
                    <a:gd name="T3" fmla="*/ 32 h 32"/>
                    <a:gd name="T4" fmla="*/ 29 w 29"/>
                    <a:gd name="T5" fmla="*/ 31 h 32"/>
                    <a:gd name="T6" fmla="*/ 25 w 29"/>
                    <a:gd name="T7" fmla="*/ 14 h 32"/>
                    <a:gd name="T8" fmla="*/ 0 w 29"/>
                    <a:gd name="T9" fmla="*/ 0 h 32"/>
                    <a:gd name="T10" fmla="*/ 0 w 29"/>
                    <a:gd name="T11" fmla="*/ 24 h 32"/>
                    <a:gd name="T12" fmla="*/ 0 60000 65536"/>
                    <a:gd name="T13" fmla="*/ 0 60000 65536"/>
                    <a:gd name="T14" fmla="*/ 0 60000 65536"/>
                    <a:gd name="T15" fmla="*/ 0 60000 65536"/>
                    <a:gd name="T16" fmla="*/ 0 60000 65536"/>
                    <a:gd name="T17" fmla="*/ 0 60000 65536"/>
                    <a:gd name="T18" fmla="*/ 0 w 29"/>
                    <a:gd name="T19" fmla="*/ 0 h 32"/>
                    <a:gd name="T20" fmla="*/ 29 w 29"/>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9" h="32">
                      <a:moveTo>
                        <a:pt x="0" y="24"/>
                      </a:moveTo>
                      <a:lnTo>
                        <a:pt x="25" y="32"/>
                      </a:lnTo>
                      <a:lnTo>
                        <a:pt x="29" y="31"/>
                      </a:lnTo>
                      <a:lnTo>
                        <a:pt x="25" y="14"/>
                      </a:lnTo>
                      <a:lnTo>
                        <a:pt x="0" y="0"/>
                      </a:lnTo>
                      <a:lnTo>
                        <a:pt x="0" y="24"/>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4" name="Freeform 469"/>
                <p:cNvSpPr>
                  <a:spLocks/>
                </p:cNvSpPr>
                <p:nvPr/>
              </p:nvSpPr>
              <p:spPr bwMode="auto">
                <a:xfrm>
                  <a:off x="3903" y="3291"/>
                  <a:ext cx="28" cy="28"/>
                </a:xfrm>
                <a:custGeom>
                  <a:avLst/>
                  <a:gdLst>
                    <a:gd name="T0" fmla="*/ 28 w 28"/>
                    <a:gd name="T1" fmla="*/ 15 h 28"/>
                    <a:gd name="T2" fmla="*/ 3 w 28"/>
                    <a:gd name="T3" fmla="*/ 28 h 28"/>
                    <a:gd name="T4" fmla="*/ 0 w 28"/>
                    <a:gd name="T5" fmla="*/ 10 h 28"/>
                    <a:gd name="T6" fmla="*/ 24 w 28"/>
                    <a:gd name="T7" fmla="*/ 0 h 28"/>
                    <a:gd name="T8" fmla="*/ 28 w 28"/>
                    <a:gd name="T9" fmla="*/ 15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15"/>
                      </a:moveTo>
                      <a:lnTo>
                        <a:pt x="3" y="28"/>
                      </a:lnTo>
                      <a:lnTo>
                        <a:pt x="0" y="10"/>
                      </a:lnTo>
                      <a:lnTo>
                        <a:pt x="24" y="0"/>
                      </a:lnTo>
                      <a:lnTo>
                        <a:pt x="28" y="15"/>
                      </a:lnTo>
                      <a:close/>
                    </a:path>
                  </a:pathLst>
                </a:custGeom>
                <a:solidFill>
                  <a:srgbClr val="8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5" name="Freeform 470"/>
                <p:cNvSpPr>
                  <a:spLocks/>
                </p:cNvSpPr>
                <p:nvPr/>
              </p:nvSpPr>
              <p:spPr bwMode="auto">
                <a:xfrm>
                  <a:off x="3860" y="3271"/>
                  <a:ext cx="15" cy="17"/>
                </a:xfrm>
                <a:custGeom>
                  <a:avLst/>
                  <a:gdLst>
                    <a:gd name="T0" fmla="*/ 0 w 15"/>
                    <a:gd name="T1" fmla="*/ 10 h 17"/>
                    <a:gd name="T2" fmla="*/ 15 w 15"/>
                    <a:gd name="T3" fmla="*/ 17 h 17"/>
                    <a:gd name="T4" fmla="*/ 11 w 15"/>
                    <a:gd name="T5" fmla="*/ 5 h 17"/>
                    <a:gd name="T6" fmla="*/ 0 w 15"/>
                    <a:gd name="T7" fmla="*/ 0 h 17"/>
                    <a:gd name="T8" fmla="*/ 0 w 15"/>
                    <a:gd name="T9" fmla="*/ 10 h 17"/>
                    <a:gd name="T10" fmla="*/ 0 60000 65536"/>
                    <a:gd name="T11" fmla="*/ 0 60000 65536"/>
                    <a:gd name="T12" fmla="*/ 0 60000 65536"/>
                    <a:gd name="T13" fmla="*/ 0 60000 65536"/>
                    <a:gd name="T14" fmla="*/ 0 60000 65536"/>
                    <a:gd name="T15" fmla="*/ 0 w 15"/>
                    <a:gd name="T16" fmla="*/ 0 h 17"/>
                    <a:gd name="T17" fmla="*/ 15 w 15"/>
                    <a:gd name="T18" fmla="*/ 17 h 17"/>
                  </a:gdLst>
                  <a:ahLst/>
                  <a:cxnLst>
                    <a:cxn ang="T10">
                      <a:pos x="T0" y="T1"/>
                    </a:cxn>
                    <a:cxn ang="T11">
                      <a:pos x="T2" y="T3"/>
                    </a:cxn>
                    <a:cxn ang="T12">
                      <a:pos x="T4" y="T5"/>
                    </a:cxn>
                    <a:cxn ang="T13">
                      <a:pos x="T6" y="T7"/>
                    </a:cxn>
                    <a:cxn ang="T14">
                      <a:pos x="T8" y="T9"/>
                    </a:cxn>
                  </a:cxnLst>
                  <a:rect l="T15" t="T16" r="T17" b="T18"/>
                  <a:pathLst>
                    <a:path w="15" h="17">
                      <a:moveTo>
                        <a:pt x="0" y="10"/>
                      </a:moveTo>
                      <a:lnTo>
                        <a:pt x="15" y="17"/>
                      </a:lnTo>
                      <a:lnTo>
                        <a:pt x="11" y="5"/>
                      </a:lnTo>
                      <a:lnTo>
                        <a:pt x="0" y="0"/>
                      </a:lnTo>
                      <a:lnTo>
                        <a:pt x="0" y="10"/>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6" name="Freeform 471"/>
                <p:cNvSpPr>
                  <a:spLocks/>
                </p:cNvSpPr>
                <p:nvPr/>
              </p:nvSpPr>
              <p:spPr bwMode="auto">
                <a:xfrm>
                  <a:off x="3878" y="3272"/>
                  <a:ext cx="49" cy="29"/>
                </a:xfrm>
                <a:custGeom>
                  <a:avLst/>
                  <a:gdLst>
                    <a:gd name="T0" fmla="*/ 49 w 49"/>
                    <a:gd name="T1" fmla="*/ 16 h 29"/>
                    <a:gd name="T2" fmla="*/ 23 w 49"/>
                    <a:gd name="T3" fmla="*/ 29 h 29"/>
                    <a:gd name="T4" fmla="*/ 0 w 49"/>
                    <a:gd name="T5" fmla="*/ 15 h 29"/>
                    <a:gd name="T6" fmla="*/ 30 w 49"/>
                    <a:gd name="T7" fmla="*/ 0 h 29"/>
                    <a:gd name="T8" fmla="*/ 49 w 49"/>
                    <a:gd name="T9" fmla="*/ 16 h 29"/>
                    <a:gd name="T10" fmla="*/ 0 60000 65536"/>
                    <a:gd name="T11" fmla="*/ 0 60000 65536"/>
                    <a:gd name="T12" fmla="*/ 0 60000 65536"/>
                    <a:gd name="T13" fmla="*/ 0 60000 65536"/>
                    <a:gd name="T14" fmla="*/ 0 60000 65536"/>
                    <a:gd name="T15" fmla="*/ 0 w 49"/>
                    <a:gd name="T16" fmla="*/ 0 h 29"/>
                    <a:gd name="T17" fmla="*/ 49 w 49"/>
                    <a:gd name="T18" fmla="*/ 29 h 29"/>
                  </a:gdLst>
                  <a:ahLst/>
                  <a:cxnLst>
                    <a:cxn ang="T10">
                      <a:pos x="T0" y="T1"/>
                    </a:cxn>
                    <a:cxn ang="T11">
                      <a:pos x="T2" y="T3"/>
                    </a:cxn>
                    <a:cxn ang="T12">
                      <a:pos x="T4" y="T5"/>
                    </a:cxn>
                    <a:cxn ang="T13">
                      <a:pos x="T6" y="T7"/>
                    </a:cxn>
                    <a:cxn ang="T14">
                      <a:pos x="T8" y="T9"/>
                    </a:cxn>
                  </a:cxnLst>
                  <a:rect l="T15" t="T16" r="T17" b="T18"/>
                  <a:pathLst>
                    <a:path w="49" h="29">
                      <a:moveTo>
                        <a:pt x="49" y="16"/>
                      </a:moveTo>
                      <a:lnTo>
                        <a:pt x="23" y="29"/>
                      </a:lnTo>
                      <a:lnTo>
                        <a:pt x="0" y="15"/>
                      </a:lnTo>
                      <a:lnTo>
                        <a:pt x="30" y="0"/>
                      </a:lnTo>
                      <a:lnTo>
                        <a:pt x="49" y="16"/>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7" name="Freeform 472"/>
                <p:cNvSpPr>
                  <a:spLocks/>
                </p:cNvSpPr>
                <p:nvPr/>
              </p:nvSpPr>
              <p:spPr bwMode="auto">
                <a:xfrm>
                  <a:off x="3873" y="3259"/>
                  <a:ext cx="36" cy="27"/>
                </a:xfrm>
                <a:custGeom>
                  <a:avLst/>
                  <a:gdLst>
                    <a:gd name="T0" fmla="*/ 36 w 36"/>
                    <a:gd name="T1" fmla="*/ 13 h 27"/>
                    <a:gd name="T2" fmla="*/ 6 w 36"/>
                    <a:gd name="T3" fmla="*/ 27 h 27"/>
                    <a:gd name="T4" fmla="*/ 0 w 36"/>
                    <a:gd name="T5" fmla="*/ 15 h 27"/>
                    <a:gd name="T6" fmla="*/ 29 w 36"/>
                    <a:gd name="T7" fmla="*/ 0 h 27"/>
                    <a:gd name="T8" fmla="*/ 36 w 36"/>
                    <a:gd name="T9" fmla="*/ 13 h 27"/>
                    <a:gd name="T10" fmla="*/ 0 60000 65536"/>
                    <a:gd name="T11" fmla="*/ 0 60000 65536"/>
                    <a:gd name="T12" fmla="*/ 0 60000 65536"/>
                    <a:gd name="T13" fmla="*/ 0 60000 65536"/>
                    <a:gd name="T14" fmla="*/ 0 60000 65536"/>
                    <a:gd name="T15" fmla="*/ 0 w 36"/>
                    <a:gd name="T16" fmla="*/ 0 h 27"/>
                    <a:gd name="T17" fmla="*/ 36 w 36"/>
                    <a:gd name="T18" fmla="*/ 27 h 27"/>
                  </a:gdLst>
                  <a:ahLst/>
                  <a:cxnLst>
                    <a:cxn ang="T10">
                      <a:pos x="T0" y="T1"/>
                    </a:cxn>
                    <a:cxn ang="T11">
                      <a:pos x="T2" y="T3"/>
                    </a:cxn>
                    <a:cxn ang="T12">
                      <a:pos x="T4" y="T5"/>
                    </a:cxn>
                    <a:cxn ang="T13">
                      <a:pos x="T6" y="T7"/>
                    </a:cxn>
                    <a:cxn ang="T14">
                      <a:pos x="T8" y="T9"/>
                    </a:cxn>
                  </a:cxnLst>
                  <a:rect l="T15" t="T16" r="T17" b="T18"/>
                  <a:pathLst>
                    <a:path w="36" h="27">
                      <a:moveTo>
                        <a:pt x="36" y="13"/>
                      </a:moveTo>
                      <a:lnTo>
                        <a:pt x="6" y="27"/>
                      </a:lnTo>
                      <a:lnTo>
                        <a:pt x="0" y="15"/>
                      </a:lnTo>
                      <a:lnTo>
                        <a:pt x="29" y="0"/>
                      </a:lnTo>
                      <a:lnTo>
                        <a:pt x="36" y="13"/>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8" name="Freeform 473"/>
                <p:cNvSpPr>
                  <a:spLocks/>
                </p:cNvSpPr>
                <p:nvPr/>
              </p:nvSpPr>
              <p:spPr bwMode="auto">
                <a:xfrm>
                  <a:off x="3796" y="3266"/>
                  <a:ext cx="13" cy="15"/>
                </a:xfrm>
                <a:custGeom>
                  <a:avLst/>
                  <a:gdLst>
                    <a:gd name="T0" fmla="*/ 2 w 13"/>
                    <a:gd name="T1" fmla="*/ 10 h 15"/>
                    <a:gd name="T2" fmla="*/ 1 w 13"/>
                    <a:gd name="T3" fmla="*/ 6 h 15"/>
                    <a:gd name="T4" fmla="*/ 0 w 13"/>
                    <a:gd name="T5" fmla="*/ 5 h 15"/>
                    <a:gd name="T6" fmla="*/ 1 w 13"/>
                    <a:gd name="T7" fmla="*/ 1 h 15"/>
                    <a:gd name="T8" fmla="*/ 1 w 13"/>
                    <a:gd name="T9" fmla="*/ 1 h 15"/>
                    <a:gd name="T10" fmla="*/ 2 w 13"/>
                    <a:gd name="T11" fmla="*/ 1 h 15"/>
                    <a:gd name="T12" fmla="*/ 3 w 13"/>
                    <a:gd name="T13" fmla="*/ 0 h 15"/>
                    <a:gd name="T14" fmla="*/ 7 w 13"/>
                    <a:gd name="T15" fmla="*/ 1 h 15"/>
                    <a:gd name="T16" fmla="*/ 9 w 13"/>
                    <a:gd name="T17" fmla="*/ 3 h 15"/>
                    <a:gd name="T18" fmla="*/ 11 w 13"/>
                    <a:gd name="T19" fmla="*/ 5 h 15"/>
                    <a:gd name="T20" fmla="*/ 13 w 13"/>
                    <a:gd name="T21" fmla="*/ 8 h 15"/>
                    <a:gd name="T22" fmla="*/ 13 w 13"/>
                    <a:gd name="T23" fmla="*/ 11 h 15"/>
                    <a:gd name="T24" fmla="*/ 13 w 13"/>
                    <a:gd name="T25" fmla="*/ 14 h 15"/>
                    <a:gd name="T26" fmla="*/ 12 w 13"/>
                    <a:gd name="T27" fmla="*/ 14 h 15"/>
                    <a:gd name="T28" fmla="*/ 11 w 13"/>
                    <a:gd name="T29" fmla="*/ 15 h 15"/>
                    <a:gd name="T30" fmla="*/ 9 w 13"/>
                    <a:gd name="T31" fmla="*/ 15 h 15"/>
                    <a:gd name="T32" fmla="*/ 7 w 13"/>
                    <a:gd name="T33" fmla="*/ 14 h 15"/>
                    <a:gd name="T34" fmla="*/ 3 w 13"/>
                    <a:gd name="T35" fmla="*/ 13 h 15"/>
                    <a:gd name="T36" fmla="*/ 2 w 13"/>
                    <a:gd name="T37" fmla="*/ 10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5"/>
                    <a:gd name="T59" fmla="*/ 13 w 13"/>
                    <a:gd name="T60" fmla="*/ 15 h 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5">
                      <a:moveTo>
                        <a:pt x="2" y="10"/>
                      </a:moveTo>
                      <a:lnTo>
                        <a:pt x="1" y="6"/>
                      </a:lnTo>
                      <a:lnTo>
                        <a:pt x="0" y="5"/>
                      </a:lnTo>
                      <a:lnTo>
                        <a:pt x="1" y="1"/>
                      </a:lnTo>
                      <a:lnTo>
                        <a:pt x="2" y="1"/>
                      </a:lnTo>
                      <a:lnTo>
                        <a:pt x="3" y="0"/>
                      </a:lnTo>
                      <a:lnTo>
                        <a:pt x="7" y="1"/>
                      </a:lnTo>
                      <a:lnTo>
                        <a:pt x="9" y="3"/>
                      </a:lnTo>
                      <a:lnTo>
                        <a:pt x="11" y="5"/>
                      </a:lnTo>
                      <a:lnTo>
                        <a:pt x="13" y="8"/>
                      </a:lnTo>
                      <a:lnTo>
                        <a:pt x="13" y="11"/>
                      </a:lnTo>
                      <a:lnTo>
                        <a:pt x="13" y="14"/>
                      </a:lnTo>
                      <a:lnTo>
                        <a:pt x="12" y="14"/>
                      </a:lnTo>
                      <a:lnTo>
                        <a:pt x="11" y="15"/>
                      </a:lnTo>
                      <a:lnTo>
                        <a:pt x="9" y="15"/>
                      </a:lnTo>
                      <a:lnTo>
                        <a:pt x="7" y="14"/>
                      </a:lnTo>
                      <a:lnTo>
                        <a:pt x="3" y="13"/>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9" name="Freeform 474"/>
                <p:cNvSpPr>
                  <a:spLocks/>
                </p:cNvSpPr>
                <p:nvPr/>
              </p:nvSpPr>
              <p:spPr bwMode="auto">
                <a:xfrm>
                  <a:off x="3812" y="3275"/>
                  <a:ext cx="14" cy="16"/>
                </a:xfrm>
                <a:custGeom>
                  <a:avLst/>
                  <a:gdLst>
                    <a:gd name="T0" fmla="*/ 2 w 14"/>
                    <a:gd name="T1" fmla="*/ 10 h 16"/>
                    <a:gd name="T2" fmla="*/ 0 w 14"/>
                    <a:gd name="T3" fmla="*/ 7 h 16"/>
                    <a:gd name="T4" fmla="*/ 0 w 14"/>
                    <a:gd name="T5" fmla="*/ 5 h 16"/>
                    <a:gd name="T6" fmla="*/ 0 w 14"/>
                    <a:gd name="T7" fmla="*/ 2 h 16"/>
                    <a:gd name="T8" fmla="*/ 1 w 14"/>
                    <a:gd name="T9" fmla="*/ 1 h 16"/>
                    <a:gd name="T10" fmla="*/ 2 w 14"/>
                    <a:gd name="T11" fmla="*/ 1 h 16"/>
                    <a:gd name="T12" fmla="*/ 4 w 14"/>
                    <a:gd name="T13" fmla="*/ 0 h 16"/>
                    <a:gd name="T14" fmla="*/ 6 w 14"/>
                    <a:gd name="T15" fmla="*/ 1 h 16"/>
                    <a:gd name="T16" fmla="*/ 9 w 14"/>
                    <a:gd name="T17" fmla="*/ 2 h 16"/>
                    <a:gd name="T18" fmla="*/ 11 w 14"/>
                    <a:gd name="T19" fmla="*/ 5 h 16"/>
                    <a:gd name="T20" fmla="*/ 13 w 14"/>
                    <a:gd name="T21" fmla="*/ 8 h 16"/>
                    <a:gd name="T22" fmla="*/ 14 w 14"/>
                    <a:gd name="T23" fmla="*/ 11 h 16"/>
                    <a:gd name="T24" fmla="*/ 13 w 14"/>
                    <a:gd name="T25" fmla="*/ 15 h 16"/>
                    <a:gd name="T26" fmla="*/ 13 w 14"/>
                    <a:gd name="T27" fmla="*/ 15 h 16"/>
                    <a:gd name="T28" fmla="*/ 11 w 14"/>
                    <a:gd name="T29" fmla="*/ 16 h 16"/>
                    <a:gd name="T30" fmla="*/ 9 w 14"/>
                    <a:gd name="T31" fmla="*/ 16 h 16"/>
                    <a:gd name="T32" fmla="*/ 6 w 14"/>
                    <a:gd name="T33" fmla="*/ 15 h 16"/>
                    <a:gd name="T34" fmla="*/ 4 w 14"/>
                    <a:gd name="T35" fmla="*/ 13 h 16"/>
                    <a:gd name="T36" fmla="*/ 2 w 14"/>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16"/>
                    <a:gd name="T59" fmla="*/ 14 w 14"/>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16">
                      <a:moveTo>
                        <a:pt x="2" y="10"/>
                      </a:moveTo>
                      <a:lnTo>
                        <a:pt x="0" y="7"/>
                      </a:lnTo>
                      <a:lnTo>
                        <a:pt x="0" y="5"/>
                      </a:lnTo>
                      <a:lnTo>
                        <a:pt x="0" y="2"/>
                      </a:lnTo>
                      <a:lnTo>
                        <a:pt x="1" y="1"/>
                      </a:lnTo>
                      <a:lnTo>
                        <a:pt x="2" y="1"/>
                      </a:lnTo>
                      <a:lnTo>
                        <a:pt x="4" y="0"/>
                      </a:lnTo>
                      <a:lnTo>
                        <a:pt x="6" y="1"/>
                      </a:lnTo>
                      <a:lnTo>
                        <a:pt x="9" y="2"/>
                      </a:lnTo>
                      <a:lnTo>
                        <a:pt x="11" y="5"/>
                      </a:lnTo>
                      <a:lnTo>
                        <a:pt x="13" y="8"/>
                      </a:lnTo>
                      <a:lnTo>
                        <a:pt x="14" y="11"/>
                      </a:lnTo>
                      <a:lnTo>
                        <a:pt x="13" y="15"/>
                      </a:lnTo>
                      <a:lnTo>
                        <a:pt x="11" y="16"/>
                      </a:lnTo>
                      <a:lnTo>
                        <a:pt x="9" y="16"/>
                      </a:lnTo>
                      <a:lnTo>
                        <a:pt x="6" y="15"/>
                      </a:lnTo>
                      <a:lnTo>
                        <a:pt x="4" y="13"/>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0" name="Freeform 475"/>
                <p:cNvSpPr>
                  <a:spLocks/>
                </p:cNvSpPr>
                <p:nvPr/>
              </p:nvSpPr>
              <p:spPr bwMode="auto">
                <a:xfrm>
                  <a:off x="3882" y="3302"/>
                  <a:ext cx="13" cy="16"/>
                </a:xfrm>
                <a:custGeom>
                  <a:avLst/>
                  <a:gdLst>
                    <a:gd name="T0" fmla="*/ 2 w 13"/>
                    <a:gd name="T1" fmla="*/ 10 h 16"/>
                    <a:gd name="T2" fmla="*/ 0 w 13"/>
                    <a:gd name="T3" fmla="*/ 7 h 16"/>
                    <a:gd name="T4" fmla="*/ 0 w 13"/>
                    <a:gd name="T5" fmla="*/ 5 h 16"/>
                    <a:gd name="T6" fmla="*/ 0 w 13"/>
                    <a:gd name="T7" fmla="*/ 3 h 16"/>
                    <a:gd name="T8" fmla="*/ 1 w 13"/>
                    <a:gd name="T9" fmla="*/ 1 h 16"/>
                    <a:gd name="T10" fmla="*/ 2 w 13"/>
                    <a:gd name="T11" fmla="*/ 1 h 16"/>
                    <a:gd name="T12" fmla="*/ 3 w 13"/>
                    <a:gd name="T13" fmla="*/ 0 h 16"/>
                    <a:gd name="T14" fmla="*/ 5 w 13"/>
                    <a:gd name="T15" fmla="*/ 1 h 16"/>
                    <a:gd name="T16" fmla="*/ 9 w 13"/>
                    <a:gd name="T17" fmla="*/ 3 h 16"/>
                    <a:gd name="T18" fmla="*/ 10 w 13"/>
                    <a:gd name="T19" fmla="*/ 5 h 16"/>
                    <a:gd name="T20" fmla="*/ 12 w 13"/>
                    <a:gd name="T21" fmla="*/ 9 h 16"/>
                    <a:gd name="T22" fmla="*/ 13 w 13"/>
                    <a:gd name="T23" fmla="*/ 11 h 16"/>
                    <a:gd name="T24" fmla="*/ 12 w 13"/>
                    <a:gd name="T25" fmla="*/ 15 h 16"/>
                    <a:gd name="T26" fmla="*/ 12 w 13"/>
                    <a:gd name="T27" fmla="*/ 15 h 16"/>
                    <a:gd name="T28" fmla="*/ 10 w 13"/>
                    <a:gd name="T29" fmla="*/ 16 h 16"/>
                    <a:gd name="T30" fmla="*/ 9 w 13"/>
                    <a:gd name="T31" fmla="*/ 16 h 16"/>
                    <a:gd name="T32" fmla="*/ 5 w 13"/>
                    <a:gd name="T33" fmla="*/ 15 h 16"/>
                    <a:gd name="T34" fmla="*/ 3 w 13"/>
                    <a:gd name="T35" fmla="*/ 14 h 16"/>
                    <a:gd name="T36" fmla="*/ 2 w 13"/>
                    <a:gd name="T37" fmla="*/ 10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
                    <a:gd name="T58" fmla="*/ 0 h 16"/>
                    <a:gd name="T59" fmla="*/ 13 w 13"/>
                    <a:gd name="T60" fmla="*/ 16 h 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 h="16">
                      <a:moveTo>
                        <a:pt x="2" y="10"/>
                      </a:moveTo>
                      <a:lnTo>
                        <a:pt x="0" y="7"/>
                      </a:lnTo>
                      <a:lnTo>
                        <a:pt x="0" y="5"/>
                      </a:lnTo>
                      <a:lnTo>
                        <a:pt x="0" y="3"/>
                      </a:lnTo>
                      <a:lnTo>
                        <a:pt x="1" y="1"/>
                      </a:lnTo>
                      <a:lnTo>
                        <a:pt x="2" y="1"/>
                      </a:lnTo>
                      <a:lnTo>
                        <a:pt x="3" y="0"/>
                      </a:lnTo>
                      <a:lnTo>
                        <a:pt x="5" y="1"/>
                      </a:lnTo>
                      <a:lnTo>
                        <a:pt x="9" y="3"/>
                      </a:lnTo>
                      <a:lnTo>
                        <a:pt x="10" y="5"/>
                      </a:lnTo>
                      <a:lnTo>
                        <a:pt x="12" y="9"/>
                      </a:lnTo>
                      <a:lnTo>
                        <a:pt x="13" y="11"/>
                      </a:lnTo>
                      <a:lnTo>
                        <a:pt x="12" y="15"/>
                      </a:lnTo>
                      <a:lnTo>
                        <a:pt x="10" y="16"/>
                      </a:lnTo>
                      <a:lnTo>
                        <a:pt x="9" y="16"/>
                      </a:lnTo>
                      <a:lnTo>
                        <a:pt x="5" y="15"/>
                      </a:lnTo>
                      <a:lnTo>
                        <a:pt x="3" y="14"/>
                      </a:lnTo>
                      <a:lnTo>
                        <a:pt x="2"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42" name="Group 476"/>
              <p:cNvGrpSpPr>
                <a:grpSpLocks/>
              </p:cNvGrpSpPr>
              <p:nvPr/>
            </p:nvGrpSpPr>
            <p:grpSpPr bwMode="auto">
              <a:xfrm>
                <a:off x="6137621" y="4484214"/>
                <a:ext cx="663784" cy="471444"/>
                <a:chOff x="3865" y="3288"/>
                <a:chExt cx="418" cy="297"/>
              </a:xfrm>
            </p:grpSpPr>
            <p:sp>
              <p:nvSpPr>
                <p:cNvPr id="859" name="Line 477"/>
                <p:cNvSpPr>
                  <a:spLocks noChangeShapeType="1"/>
                </p:cNvSpPr>
                <p:nvPr/>
              </p:nvSpPr>
              <p:spPr bwMode="auto">
                <a:xfrm flipV="1">
                  <a:off x="4265" y="3444"/>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0" name="Freeform 478"/>
                <p:cNvSpPr>
                  <a:spLocks/>
                </p:cNvSpPr>
                <p:nvPr/>
              </p:nvSpPr>
              <p:spPr bwMode="auto">
                <a:xfrm>
                  <a:off x="4156" y="3429"/>
                  <a:ext cx="19" cy="30"/>
                </a:xfrm>
                <a:custGeom>
                  <a:avLst/>
                  <a:gdLst>
                    <a:gd name="T0" fmla="*/ 19 w 19"/>
                    <a:gd name="T1" fmla="*/ 9 h 30"/>
                    <a:gd name="T2" fmla="*/ 0 w 19"/>
                    <a:gd name="T3" fmla="*/ 0 h 30"/>
                    <a:gd name="T4" fmla="*/ 0 w 19"/>
                    <a:gd name="T5" fmla="*/ 20 h 30"/>
                    <a:gd name="T6" fmla="*/ 19 w 19"/>
                    <a:gd name="T7" fmla="*/ 30 h 30"/>
                    <a:gd name="T8" fmla="*/ 19 w 19"/>
                    <a:gd name="T9" fmla="*/ 9 h 30"/>
                    <a:gd name="T10" fmla="*/ 0 60000 65536"/>
                    <a:gd name="T11" fmla="*/ 0 60000 65536"/>
                    <a:gd name="T12" fmla="*/ 0 60000 65536"/>
                    <a:gd name="T13" fmla="*/ 0 60000 65536"/>
                    <a:gd name="T14" fmla="*/ 0 60000 65536"/>
                    <a:gd name="T15" fmla="*/ 0 w 19"/>
                    <a:gd name="T16" fmla="*/ 0 h 30"/>
                    <a:gd name="T17" fmla="*/ 19 w 19"/>
                    <a:gd name="T18" fmla="*/ 30 h 30"/>
                  </a:gdLst>
                  <a:ahLst/>
                  <a:cxnLst>
                    <a:cxn ang="T10">
                      <a:pos x="T0" y="T1"/>
                    </a:cxn>
                    <a:cxn ang="T11">
                      <a:pos x="T2" y="T3"/>
                    </a:cxn>
                    <a:cxn ang="T12">
                      <a:pos x="T4" y="T5"/>
                    </a:cxn>
                    <a:cxn ang="T13">
                      <a:pos x="T6" y="T7"/>
                    </a:cxn>
                    <a:cxn ang="T14">
                      <a:pos x="T8" y="T9"/>
                    </a:cxn>
                  </a:cxnLst>
                  <a:rect l="T15" t="T16" r="T17" b="T18"/>
                  <a:pathLst>
                    <a:path w="19" h="30">
                      <a:moveTo>
                        <a:pt x="19" y="9"/>
                      </a:moveTo>
                      <a:lnTo>
                        <a:pt x="0" y="0"/>
                      </a:lnTo>
                      <a:lnTo>
                        <a:pt x="0" y="20"/>
                      </a:lnTo>
                      <a:lnTo>
                        <a:pt x="19" y="30"/>
                      </a:lnTo>
                      <a:lnTo>
                        <a:pt x="19"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1" name="Freeform 479"/>
                <p:cNvSpPr>
                  <a:spLocks/>
                </p:cNvSpPr>
                <p:nvPr/>
              </p:nvSpPr>
              <p:spPr bwMode="auto">
                <a:xfrm>
                  <a:off x="4175" y="3400"/>
                  <a:ext cx="73" cy="59"/>
                </a:xfrm>
                <a:custGeom>
                  <a:avLst/>
                  <a:gdLst>
                    <a:gd name="T0" fmla="*/ 73 w 73"/>
                    <a:gd name="T1" fmla="*/ 0 h 59"/>
                    <a:gd name="T2" fmla="*/ 0 w 73"/>
                    <a:gd name="T3" fmla="*/ 38 h 59"/>
                    <a:gd name="T4" fmla="*/ 0 w 73"/>
                    <a:gd name="T5" fmla="*/ 59 h 59"/>
                    <a:gd name="T6" fmla="*/ 73 w 73"/>
                    <a:gd name="T7" fmla="*/ 21 h 59"/>
                    <a:gd name="T8" fmla="*/ 73 w 73"/>
                    <a:gd name="T9" fmla="*/ 0 h 59"/>
                    <a:gd name="T10" fmla="*/ 0 60000 65536"/>
                    <a:gd name="T11" fmla="*/ 0 60000 65536"/>
                    <a:gd name="T12" fmla="*/ 0 60000 65536"/>
                    <a:gd name="T13" fmla="*/ 0 60000 65536"/>
                    <a:gd name="T14" fmla="*/ 0 60000 65536"/>
                    <a:gd name="T15" fmla="*/ 0 w 73"/>
                    <a:gd name="T16" fmla="*/ 0 h 59"/>
                    <a:gd name="T17" fmla="*/ 73 w 73"/>
                    <a:gd name="T18" fmla="*/ 59 h 59"/>
                  </a:gdLst>
                  <a:ahLst/>
                  <a:cxnLst>
                    <a:cxn ang="T10">
                      <a:pos x="T0" y="T1"/>
                    </a:cxn>
                    <a:cxn ang="T11">
                      <a:pos x="T2" y="T3"/>
                    </a:cxn>
                    <a:cxn ang="T12">
                      <a:pos x="T4" y="T5"/>
                    </a:cxn>
                    <a:cxn ang="T13">
                      <a:pos x="T6" y="T7"/>
                    </a:cxn>
                    <a:cxn ang="T14">
                      <a:pos x="T8" y="T9"/>
                    </a:cxn>
                  </a:cxnLst>
                  <a:rect l="T15" t="T16" r="T17" b="T18"/>
                  <a:pathLst>
                    <a:path w="73" h="59">
                      <a:moveTo>
                        <a:pt x="73" y="0"/>
                      </a:moveTo>
                      <a:lnTo>
                        <a:pt x="0" y="38"/>
                      </a:lnTo>
                      <a:lnTo>
                        <a:pt x="0" y="59"/>
                      </a:lnTo>
                      <a:lnTo>
                        <a:pt x="73" y="21"/>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2" name="Line 480"/>
                <p:cNvSpPr>
                  <a:spLocks noChangeShapeType="1"/>
                </p:cNvSpPr>
                <p:nvPr/>
              </p:nvSpPr>
              <p:spPr bwMode="auto">
                <a:xfrm flipV="1">
                  <a:off x="4232" y="3426"/>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3" name="Freeform 481"/>
                <p:cNvSpPr>
                  <a:spLocks/>
                </p:cNvSpPr>
                <p:nvPr/>
              </p:nvSpPr>
              <p:spPr bwMode="auto">
                <a:xfrm>
                  <a:off x="4232" y="3431"/>
                  <a:ext cx="12" cy="9"/>
                </a:xfrm>
                <a:custGeom>
                  <a:avLst/>
                  <a:gdLst>
                    <a:gd name="T0" fmla="*/ 2 w 12"/>
                    <a:gd name="T1" fmla="*/ 9 h 9"/>
                    <a:gd name="T2" fmla="*/ 0 w 12"/>
                    <a:gd name="T3" fmla="*/ 8 h 9"/>
                    <a:gd name="T4" fmla="*/ 0 w 12"/>
                    <a:gd name="T5" fmla="*/ 6 h 9"/>
                    <a:gd name="T6" fmla="*/ 0 w 12"/>
                    <a:gd name="T7" fmla="*/ 3 h 9"/>
                    <a:gd name="T8" fmla="*/ 0 w 12"/>
                    <a:gd name="T9" fmla="*/ 1 h 9"/>
                    <a:gd name="T10" fmla="*/ 2 w 12"/>
                    <a:gd name="T11" fmla="*/ 1 h 9"/>
                    <a:gd name="T12" fmla="*/ 5 w 12"/>
                    <a:gd name="T13" fmla="*/ 0 h 9"/>
                    <a:gd name="T14" fmla="*/ 7 w 12"/>
                    <a:gd name="T15" fmla="*/ 0 h 9"/>
                    <a:gd name="T16" fmla="*/ 9 w 12"/>
                    <a:gd name="T17" fmla="*/ 1 h 9"/>
                    <a:gd name="T18" fmla="*/ 12 w 12"/>
                    <a:gd name="T19" fmla="*/ 3 h 9"/>
                    <a:gd name="T20" fmla="*/ 9 w 12"/>
                    <a:gd name="T21" fmla="*/ 8 h 9"/>
                    <a:gd name="T22" fmla="*/ 7 w 12"/>
                    <a:gd name="T23" fmla="*/ 9 h 9"/>
                    <a:gd name="T24" fmla="*/ 5 w 12"/>
                    <a:gd name="T25" fmla="*/ 9 h 9"/>
                    <a:gd name="T26" fmla="*/ 2 w 12"/>
                    <a:gd name="T27" fmla="*/ 9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9"/>
                    <a:gd name="T44" fmla="*/ 12 w 12"/>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9">
                      <a:moveTo>
                        <a:pt x="2" y="9"/>
                      </a:moveTo>
                      <a:lnTo>
                        <a:pt x="0" y="8"/>
                      </a:lnTo>
                      <a:lnTo>
                        <a:pt x="0" y="6"/>
                      </a:lnTo>
                      <a:lnTo>
                        <a:pt x="0" y="3"/>
                      </a:lnTo>
                      <a:lnTo>
                        <a:pt x="0" y="1"/>
                      </a:lnTo>
                      <a:lnTo>
                        <a:pt x="2" y="1"/>
                      </a:lnTo>
                      <a:lnTo>
                        <a:pt x="5" y="0"/>
                      </a:lnTo>
                      <a:lnTo>
                        <a:pt x="7" y="0"/>
                      </a:lnTo>
                      <a:lnTo>
                        <a:pt x="9" y="1"/>
                      </a:lnTo>
                      <a:lnTo>
                        <a:pt x="12" y="3"/>
                      </a:lnTo>
                      <a:lnTo>
                        <a:pt x="9" y="8"/>
                      </a:lnTo>
                      <a:lnTo>
                        <a:pt x="7" y="9"/>
                      </a:lnTo>
                      <a:lnTo>
                        <a:pt x="5" y="9"/>
                      </a:lnTo>
                      <a:lnTo>
                        <a:pt x="2"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4" name="Freeform 482"/>
                <p:cNvSpPr>
                  <a:spLocks/>
                </p:cNvSpPr>
                <p:nvPr/>
              </p:nvSpPr>
              <p:spPr bwMode="auto">
                <a:xfrm>
                  <a:off x="4232" y="3431"/>
                  <a:ext cx="12" cy="9"/>
                </a:xfrm>
                <a:custGeom>
                  <a:avLst/>
                  <a:gdLst>
                    <a:gd name="T0" fmla="*/ 9 w 12"/>
                    <a:gd name="T1" fmla="*/ 7 h 9"/>
                    <a:gd name="T2" fmla="*/ 12 w 12"/>
                    <a:gd name="T3" fmla="*/ 2 h 9"/>
                    <a:gd name="T4" fmla="*/ 9 w 12"/>
                    <a:gd name="T5" fmla="*/ 0 h 9"/>
                    <a:gd name="T6" fmla="*/ 7 w 12"/>
                    <a:gd name="T7" fmla="*/ 2 h 9"/>
                    <a:gd name="T8" fmla="*/ 2 w 12"/>
                    <a:gd name="T9" fmla="*/ 3 h 9"/>
                    <a:gd name="T10" fmla="*/ 0 w 12"/>
                    <a:gd name="T11" fmla="*/ 7 h 9"/>
                    <a:gd name="T12" fmla="*/ 2 w 12"/>
                    <a:gd name="T13" fmla="*/ 9 h 9"/>
                    <a:gd name="T14" fmla="*/ 5 w 12"/>
                    <a:gd name="T15" fmla="*/ 9 h 9"/>
                    <a:gd name="T16" fmla="*/ 7 w 12"/>
                    <a:gd name="T17" fmla="*/ 9 h 9"/>
                    <a:gd name="T18" fmla="*/ 9 w 12"/>
                    <a:gd name="T19" fmla="*/ 7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9"/>
                    <a:gd name="T32" fmla="*/ 12 w 1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9">
                      <a:moveTo>
                        <a:pt x="9" y="7"/>
                      </a:moveTo>
                      <a:lnTo>
                        <a:pt x="12" y="2"/>
                      </a:lnTo>
                      <a:lnTo>
                        <a:pt x="9" y="0"/>
                      </a:lnTo>
                      <a:lnTo>
                        <a:pt x="7" y="2"/>
                      </a:lnTo>
                      <a:lnTo>
                        <a:pt x="2" y="3"/>
                      </a:lnTo>
                      <a:lnTo>
                        <a:pt x="0" y="7"/>
                      </a:lnTo>
                      <a:lnTo>
                        <a:pt x="2" y="9"/>
                      </a:lnTo>
                      <a:lnTo>
                        <a:pt x="5" y="9"/>
                      </a:lnTo>
                      <a:lnTo>
                        <a:pt x="7" y="9"/>
                      </a:lnTo>
                      <a:lnTo>
                        <a:pt x="9"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5" name="Freeform 483"/>
                <p:cNvSpPr>
                  <a:spLocks/>
                </p:cNvSpPr>
                <p:nvPr/>
              </p:nvSpPr>
              <p:spPr bwMode="auto">
                <a:xfrm>
                  <a:off x="4190" y="3407"/>
                  <a:ext cx="91" cy="48"/>
                </a:xfrm>
                <a:custGeom>
                  <a:avLst/>
                  <a:gdLst>
                    <a:gd name="T0" fmla="*/ 91 w 91"/>
                    <a:gd name="T1" fmla="*/ 10 h 48"/>
                    <a:gd name="T2" fmla="*/ 72 w 91"/>
                    <a:gd name="T3" fmla="*/ 0 h 48"/>
                    <a:gd name="T4" fmla="*/ 0 w 91"/>
                    <a:gd name="T5" fmla="*/ 38 h 48"/>
                    <a:gd name="T6" fmla="*/ 18 w 91"/>
                    <a:gd name="T7" fmla="*/ 48 h 48"/>
                    <a:gd name="T8" fmla="*/ 91 w 91"/>
                    <a:gd name="T9" fmla="*/ 10 h 48"/>
                    <a:gd name="T10" fmla="*/ 0 60000 65536"/>
                    <a:gd name="T11" fmla="*/ 0 60000 65536"/>
                    <a:gd name="T12" fmla="*/ 0 60000 65536"/>
                    <a:gd name="T13" fmla="*/ 0 60000 65536"/>
                    <a:gd name="T14" fmla="*/ 0 60000 65536"/>
                    <a:gd name="T15" fmla="*/ 0 w 91"/>
                    <a:gd name="T16" fmla="*/ 0 h 48"/>
                    <a:gd name="T17" fmla="*/ 91 w 91"/>
                    <a:gd name="T18" fmla="*/ 48 h 48"/>
                  </a:gdLst>
                  <a:ahLst/>
                  <a:cxnLst>
                    <a:cxn ang="T10">
                      <a:pos x="T0" y="T1"/>
                    </a:cxn>
                    <a:cxn ang="T11">
                      <a:pos x="T2" y="T3"/>
                    </a:cxn>
                    <a:cxn ang="T12">
                      <a:pos x="T4" y="T5"/>
                    </a:cxn>
                    <a:cxn ang="T13">
                      <a:pos x="T6" y="T7"/>
                    </a:cxn>
                    <a:cxn ang="T14">
                      <a:pos x="T8" y="T9"/>
                    </a:cxn>
                  </a:cxnLst>
                  <a:rect l="T15" t="T16" r="T17" b="T18"/>
                  <a:pathLst>
                    <a:path w="91" h="48">
                      <a:moveTo>
                        <a:pt x="91" y="10"/>
                      </a:moveTo>
                      <a:lnTo>
                        <a:pt x="72" y="0"/>
                      </a:lnTo>
                      <a:lnTo>
                        <a:pt x="0" y="38"/>
                      </a:lnTo>
                      <a:lnTo>
                        <a:pt x="18" y="48"/>
                      </a:lnTo>
                      <a:lnTo>
                        <a:pt x="91"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6" name="Freeform 484"/>
                <p:cNvSpPr>
                  <a:spLocks/>
                </p:cNvSpPr>
                <p:nvPr/>
              </p:nvSpPr>
              <p:spPr bwMode="auto">
                <a:xfrm>
                  <a:off x="4208" y="3418"/>
                  <a:ext cx="73" cy="58"/>
                </a:xfrm>
                <a:custGeom>
                  <a:avLst/>
                  <a:gdLst>
                    <a:gd name="T0" fmla="*/ 73 w 73"/>
                    <a:gd name="T1" fmla="*/ 0 h 58"/>
                    <a:gd name="T2" fmla="*/ 0 w 73"/>
                    <a:gd name="T3" fmla="*/ 38 h 58"/>
                    <a:gd name="T4" fmla="*/ 0 w 73"/>
                    <a:gd name="T5" fmla="*/ 58 h 58"/>
                    <a:gd name="T6" fmla="*/ 73 w 73"/>
                    <a:gd name="T7" fmla="*/ 20 h 58"/>
                    <a:gd name="T8" fmla="*/ 73 w 73"/>
                    <a:gd name="T9" fmla="*/ 0 h 58"/>
                    <a:gd name="T10" fmla="*/ 0 60000 65536"/>
                    <a:gd name="T11" fmla="*/ 0 60000 65536"/>
                    <a:gd name="T12" fmla="*/ 0 60000 65536"/>
                    <a:gd name="T13" fmla="*/ 0 60000 65536"/>
                    <a:gd name="T14" fmla="*/ 0 60000 65536"/>
                    <a:gd name="T15" fmla="*/ 0 w 73"/>
                    <a:gd name="T16" fmla="*/ 0 h 58"/>
                    <a:gd name="T17" fmla="*/ 73 w 73"/>
                    <a:gd name="T18" fmla="*/ 58 h 58"/>
                  </a:gdLst>
                  <a:ahLst/>
                  <a:cxnLst>
                    <a:cxn ang="T10">
                      <a:pos x="T0" y="T1"/>
                    </a:cxn>
                    <a:cxn ang="T11">
                      <a:pos x="T2" y="T3"/>
                    </a:cxn>
                    <a:cxn ang="T12">
                      <a:pos x="T4" y="T5"/>
                    </a:cxn>
                    <a:cxn ang="T13">
                      <a:pos x="T6" y="T7"/>
                    </a:cxn>
                    <a:cxn ang="T14">
                      <a:pos x="T8" y="T9"/>
                    </a:cxn>
                  </a:cxnLst>
                  <a:rect l="T15" t="T16" r="T17" b="T18"/>
                  <a:pathLst>
                    <a:path w="73" h="58">
                      <a:moveTo>
                        <a:pt x="73" y="0"/>
                      </a:moveTo>
                      <a:lnTo>
                        <a:pt x="0" y="38"/>
                      </a:lnTo>
                      <a:lnTo>
                        <a:pt x="0" y="58"/>
                      </a:lnTo>
                      <a:lnTo>
                        <a:pt x="73" y="20"/>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7" name="Line 485"/>
                <p:cNvSpPr>
                  <a:spLocks noChangeShapeType="1"/>
                </p:cNvSpPr>
                <p:nvPr/>
              </p:nvSpPr>
              <p:spPr bwMode="auto">
                <a:xfrm flipV="1">
                  <a:off x="4222" y="3359"/>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8" name="Freeform 486"/>
                <p:cNvSpPr>
                  <a:spLocks/>
                </p:cNvSpPr>
                <p:nvPr/>
              </p:nvSpPr>
              <p:spPr bwMode="auto">
                <a:xfrm>
                  <a:off x="4219" y="3363"/>
                  <a:ext cx="12" cy="11"/>
                </a:xfrm>
                <a:custGeom>
                  <a:avLst/>
                  <a:gdLst>
                    <a:gd name="T0" fmla="*/ 7 w 12"/>
                    <a:gd name="T1" fmla="*/ 9 h 11"/>
                    <a:gd name="T2" fmla="*/ 12 w 12"/>
                    <a:gd name="T3" fmla="*/ 7 h 11"/>
                    <a:gd name="T4" fmla="*/ 12 w 12"/>
                    <a:gd name="T5" fmla="*/ 6 h 11"/>
                    <a:gd name="T6" fmla="*/ 12 w 12"/>
                    <a:gd name="T7" fmla="*/ 2 h 11"/>
                    <a:gd name="T8" fmla="*/ 9 w 12"/>
                    <a:gd name="T9" fmla="*/ 1 h 11"/>
                    <a:gd name="T10" fmla="*/ 7 w 12"/>
                    <a:gd name="T11" fmla="*/ 0 h 11"/>
                    <a:gd name="T12" fmla="*/ 5 w 12"/>
                    <a:gd name="T13" fmla="*/ 0 h 11"/>
                    <a:gd name="T14" fmla="*/ 0 w 12"/>
                    <a:gd name="T15" fmla="*/ 1 h 11"/>
                    <a:gd name="T16" fmla="*/ 0 w 12"/>
                    <a:gd name="T17" fmla="*/ 2 h 11"/>
                    <a:gd name="T18" fmla="*/ 0 w 12"/>
                    <a:gd name="T19" fmla="*/ 6 h 11"/>
                    <a:gd name="T20" fmla="*/ 2 w 12"/>
                    <a:gd name="T21" fmla="*/ 7 h 11"/>
                    <a:gd name="T22" fmla="*/ 5 w 12"/>
                    <a:gd name="T23" fmla="*/ 9 h 11"/>
                    <a:gd name="T24" fmla="*/ 5 w 12"/>
                    <a:gd name="T25" fmla="*/ 11 h 11"/>
                    <a:gd name="T26" fmla="*/ 7 w 12"/>
                    <a:gd name="T27" fmla="*/ 9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7" y="9"/>
                      </a:moveTo>
                      <a:lnTo>
                        <a:pt x="12" y="7"/>
                      </a:lnTo>
                      <a:lnTo>
                        <a:pt x="12" y="6"/>
                      </a:lnTo>
                      <a:lnTo>
                        <a:pt x="12" y="2"/>
                      </a:lnTo>
                      <a:lnTo>
                        <a:pt x="9" y="1"/>
                      </a:lnTo>
                      <a:lnTo>
                        <a:pt x="7" y="0"/>
                      </a:lnTo>
                      <a:lnTo>
                        <a:pt x="5" y="0"/>
                      </a:lnTo>
                      <a:lnTo>
                        <a:pt x="0" y="1"/>
                      </a:lnTo>
                      <a:lnTo>
                        <a:pt x="0" y="2"/>
                      </a:lnTo>
                      <a:lnTo>
                        <a:pt x="0" y="6"/>
                      </a:lnTo>
                      <a:lnTo>
                        <a:pt x="2" y="7"/>
                      </a:lnTo>
                      <a:lnTo>
                        <a:pt x="5" y="9"/>
                      </a:lnTo>
                      <a:lnTo>
                        <a:pt x="5" y="11"/>
                      </a:lnTo>
                      <a:lnTo>
                        <a:pt x="7"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9" name="Freeform 487"/>
                <p:cNvSpPr>
                  <a:spLocks/>
                </p:cNvSpPr>
                <p:nvPr/>
              </p:nvSpPr>
              <p:spPr bwMode="auto">
                <a:xfrm>
                  <a:off x="4219" y="3364"/>
                  <a:ext cx="12" cy="10"/>
                </a:xfrm>
                <a:custGeom>
                  <a:avLst/>
                  <a:gdLst>
                    <a:gd name="T0" fmla="*/ 0 w 12"/>
                    <a:gd name="T1" fmla="*/ 5 h 10"/>
                    <a:gd name="T2" fmla="*/ 0 w 12"/>
                    <a:gd name="T3" fmla="*/ 1 h 10"/>
                    <a:gd name="T4" fmla="*/ 0 w 12"/>
                    <a:gd name="T5" fmla="*/ 0 h 10"/>
                    <a:gd name="T6" fmla="*/ 3 w 12"/>
                    <a:gd name="T7" fmla="*/ 0 h 10"/>
                    <a:gd name="T8" fmla="*/ 6 w 12"/>
                    <a:gd name="T9" fmla="*/ 0 h 10"/>
                    <a:gd name="T10" fmla="*/ 9 w 12"/>
                    <a:gd name="T11" fmla="*/ 4 h 10"/>
                    <a:gd name="T12" fmla="*/ 12 w 12"/>
                    <a:gd name="T13" fmla="*/ 6 h 10"/>
                    <a:gd name="T14" fmla="*/ 12 w 12"/>
                    <a:gd name="T15" fmla="*/ 8 h 10"/>
                    <a:gd name="T16" fmla="*/ 9 w 12"/>
                    <a:gd name="T17" fmla="*/ 8 h 10"/>
                    <a:gd name="T18" fmla="*/ 6 w 12"/>
                    <a:gd name="T19" fmla="*/ 10 h 10"/>
                    <a:gd name="T20" fmla="*/ 6 w 12"/>
                    <a:gd name="T21" fmla="*/ 8 h 10"/>
                    <a:gd name="T22" fmla="*/ 0 w 12"/>
                    <a:gd name="T23" fmla="*/ 5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0"/>
                    <a:gd name="T38" fmla="*/ 12 w 12"/>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0">
                      <a:moveTo>
                        <a:pt x="0" y="5"/>
                      </a:moveTo>
                      <a:lnTo>
                        <a:pt x="0" y="1"/>
                      </a:lnTo>
                      <a:lnTo>
                        <a:pt x="0" y="0"/>
                      </a:lnTo>
                      <a:lnTo>
                        <a:pt x="3" y="0"/>
                      </a:lnTo>
                      <a:lnTo>
                        <a:pt x="6" y="0"/>
                      </a:lnTo>
                      <a:lnTo>
                        <a:pt x="9" y="4"/>
                      </a:lnTo>
                      <a:lnTo>
                        <a:pt x="12" y="6"/>
                      </a:lnTo>
                      <a:lnTo>
                        <a:pt x="12" y="8"/>
                      </a:lnTo>
                      <a:lnTo>
                        <a:pt x="9" y="8"/>
                      </a:lnTo>
                      <a:lnTo>
                        <a:pt x="6" y="10"/>
                      </a:lnTo>
                      <a:lnTo>
                        <a:pt x="6" y="8"/>
                      </a:lnTo>
                      <a:lnTo>
                        <a:pt x="0" y="5"/>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0" name="Freeform 488"/>
                <p:cNvSpPr>
                  <a:spLocks/>
                </p:cNvSpPr>
                <p:nvPr/>
              </p:nvSpPr>
              <p:spPr bwMode="auto">
                <a:xfrm>
                  <a:off x="4228" y="3363"/>
                  <a:ext cx="12" cy="11"/>
                </a:xfrm>
                <a:custGeom>
                  <a:avLst/>
                  <a:gdLst>
                    <a:gd name="T0" fmla="*/ 7 w 12"/>
                    <a:gd name="T1" fmla="*/ 11 h 11"/>
                    <a:gd name="T2" fmla="*/ 10 w 12"/>
                    <a:gd name="T3" fmla="*/ 9 h 11"/>
                    <a:gd name="T4" fmla="*/ 11 w 12"/>
                    <a:gd name="T5" fmla="*/ 8 h 11"/>
                    <a:gd name="T6" fmla="*/ 12 w 12"/>
                    <a:gd name="T7" fmla="*/ 8 h 11"/>
                    <a:gd name="T8" fmla="*/ 12 w 12"/>
                    <a:gd name="T9" fmla="*/ 7 h 11"/>
                    <a:gd name="T10" fmla="*/ 12 w 12"/>
                    <a:gd name="T11" fmla="*/ 6 h 11"/>
                    <a:gd name="T12" fmla="*/ 10 w 12"/>
                    <a:gd name="T13" fmla="*/ 2 h 11"/>
                    <a:gd name="T14" fmla="*/ 9 w 12"/>
                    <a:gd name="T15" fmla="*/ 1 h 11"/>
                    <a:gd name="T16" fmla="*/ 7 w 12"/>
                    <a:gd name="T17" fmla="*/ 0 h 11"/>
                    <a:gd name="T18" fmla="*/ 5 w 12"/>
                    <a:gd name="T19" fmla="*/ 0 h 11"/>
                    <a:gd name="T20" fmla="*/ 5 w 12"/>
                    <a:gd name="T21" fmla="*/ 0 h 11"/>
                    <a:gd name="T22" fmla="*/ 3 w 12"/>
                    <a:gd name="T23" fmla="*/ 0 h 11"/>
                    <a:gd name="T24" fmla="*/ 1 w 12"/>
                    <a:gd name="T25" fmla="*/ 1 h 11"/>
                    <a:gd name="T26" fmla="*/ 1 w 12"/>
                    <a:gd name="T27" fmla="*/ 1 h 11"/>
                    <a:gd name="T28" fmla="*/ 0 w 12"/>
                    <a:gd name="T29" fmla="*/ 2 h 11"/>
                    <a:gd name="T30" fmla="*/ 0 w 12"/>
                    <a:gd name="T31" fmla="*/ 3 h 11"/>
                    <a:gd name="T32" fmla="*/ 0 w 12"/>
                    <a:gd name="T33" fmla="*/ 6 h 11"/>
                    <a:gd name="T34" fmla="*/ 1 w 12"/>
                    <a:gd name="T35" fmla="*/ 7 h 11"/>
                    <a:gd name="T36" fmla="*/ 2 w 12"/>
                    <a:gd name="T37" fmla="*/ 9 h 11"/>
                    <a:gd name="T38" fmla="*/ 5 w 12"/>
                    <a:gd name="T39" fmla="*/ 9 h 11"/>
                    <a:gd name="T40" fmla="*/ 6 w 12"/>
                    <a:gd name="T41" fmla="*/ 11 h 11"/>
                    <a:gd name="T42" fmla="*/ 7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7" y="11"/>
                      </a:moveTo>
                      <a:lnTo>
                        <a:pt x="10" y="9"/>
                      </a:lnTo>
                      <a:lnTo>
                        <a:pt x="11" y="8"/>
                      </a:lnTo>
                      <a:lnTo>
                        <a:pt x="12" y="8"/>
                      </a:lnTo>
                      <a:lnTo>
                        <a:pt x="12" y="7"/>
                      </a:lnTo>
                      <a:lnTo>
                        <a:pt x="12" y="6"/>
                      </a:lnTo>
                      <a:lnTo>
                        <a:pt x="10" y="2"/>
                      </a:lnTo>
                      <a:lnTo>
                        <a:pt x="9" y="1"/>
                      </a:lnTo>
                      <a:lnTo>
                        <a:pt x="7" y="0"/>
                      </a:lnTo>
                      <a:lnTo>
                        <a:pt x="5" y="0"/>
                      </a:lnTo>
                      <a:lnTo>
                        <a:pt x="3" y="0"/>
                      </a:lnTo>
                      <a:lnTo>
                        <a:pt x="1" y="1"/>
                      </a:lnTo>
                      <a:lnTo>
                        <a:pt x="0" y="2"/>
                      </a:lnTo>
                      <a:lnTo>
                        <a:pt x="0" y="3"/>
                      </a:lnTo>
                      <a:lnTo>
                        <a:pt x="0" y="6"/>
                      </a:lnTo>
                      <a:lnTo>
                        <a:pt x="1" y="7"/>
                      </a:lnTo>
                      <a:lnTo>
                        <a:pt x="2" y="9"/>
                      </a:lnTo>
                      <a:lnTo>
                        <a:pt x="5" y="9"/>
                      </a:lnTo>
                      <a:lnTo>
                        <a:pt x="6" y="11"/>
                      </a:lnTo>
                      <a:lnTo>
                        <a:pt x="7"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1" name="Freeform 489"/>
                <p:cNvSpPr>
                  <a:spLocks/>
                </p:cNvSpPr>
                <p:nvPr/>
              </p:nvSpPr>
              <p:spPr bwMode="auto">
                <a:xfrm>
                  <a:off x="4228" y="3364"/>
                  <a:ext cx="12" cy="10"/>
                </a:xfrm>
                <a:custGeom>
                  <a:avLst/>
                  <a:gdLst>
                    <a:gd name="T0" fmla="*/ 1 w 12"/>
                    <a:gd name="T1" fmla="*/ 7 h 10"/>
                    <a:gd name="T2" fmla="*/ 0 w 12"/>
                    <a:gd name="T3" fmla="*/ 5 h 10"/>
                    <a:gd name="T4" fmla="*/ 0 w 12"/>
                    <a:gd name="T5" fmla="*/ 2 h 10"/>
                    <a:gd name="T6" fmla="*/ 0 w 12"/>
                    <a:gd name="T7" fmla="*/ 1 h 10"/>
                    <a:gd name="T8" fmla="*/ 1 w 12"/>
                    <a:gd name="T9" fmla="*/ 1 h 10"/>
                    <a:gd name="T10" fmla="*/ 3 w 12"/>
                    <a:gd name="T11" fmla="*/ 0 h 10"/>
                    <a:gd name="T12" fmla="*/ 6 w 12"/>
                    <a:gd name="T13" fmla="*/ 1 h 10"/>
                    <a:gd name="T14" fmla="*/ 8 w 12"/>
                    <a:gd name="T15" fmla="*/ 1 h 10"/>
                    <a:gd name="T16" fmla="*/ 9 w 12"/>
                    <a:gd name="T17" fmla="*/ 4 h 10"/>
                    <a:gd name="T18" fmla="*/ 12 w 12"/>
                    <a:gd name="T19" fmla="*/ 5 h 10"/>
                    <a:gd name="T20" fmla="*/ 12 w 12"/>
                    <a:gd name="T21" fmla="*/ 7 h 10"/>
                    <a:gd name="T22" fmla="*/ 12 w 12"/>
                    <a:gd name="T23" fmla="*/ 8 h 10"/>
                    <a:gd name="T24" fmla="*/ 11 w 12"/>
                    <a:gd name="T25" fmla="*/ 8 h 10"/>
                    <a:gd name="T26" fmla="*/ 9 w 12"/>
                    <a:gd name="T27" fmla="*/ 10 h 10"/>
                    <a:gd name="T28" fmla="*/ 8 w 12"/>
                    <a:gd name="T29" fmla="*/ 10 h 10"/>
                    <a:gd name="T30" fmla="*/ 6 w 12"/>
                    <a:gd name="T31" fmla="*/ 8 h 10"/>
                    <a:gd name="T32" fmla="*/ 3 w 12"/>
                    <a:gd name="T33" fmla="*/ 8 h 10"/>
                    <a:gd name="T34" fmla="*/ 1 w 12"/>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7"/>
                      </a:moveTo>
                      <a:lnTo>
                        <a:pt x="0" y="5"/>
                      </a:lnTo>
                      <a:lnTo>
                        <a:pt x="0" y="2"/>
                      </a:lnTo>
                      <a:lnTo>
                        <a:pt x="0" y="1"/>
                      </a:lnTo>
                      <a:lnTo>
                        <a:pt x="1" y="1"/>
                      </a:lnTo>
                      <a:lnTo>
                        <a:pt x="3" y="0"/>
                      </a:lnTo>
                      <a:lnTo>
                        <a:pt x="6" y="1"/>
                      </a:lnTo>
                      <a:lnTo>
                        <a:pt x="8" y="1"/>
                      </a:lnTo>
                      <a:lnTo>
                        <a:pt x="9" y="4"/>
                      </a:lnTo>
                      <a:lnTo>
                        <a:pt x="12" y="5"/>
                      </a:lnTo>
                      <a:lnTo>
                        <a:pt x="12" y="7"/>
                      </a:lnTo>
                      <a:lnTo>
                        <a:pt x="12" y="8"/>
                      </a:lnTo>
                      <a:lnTo>
                        <a:pt x="11" y="8"/>
                      </a:lnTo>
                      <a:lnTo>
                        <a:pt x="9" y="10"/>
                      </a:lnTo>
                      <a:lnTo>
                        <a:pt x="8" y="10"/>
                      </a:lnTo>
                      <a:lnTo>
                        <a:pt x="6" y="8"/>
                      </a:lnTo>
                      <a:lnTo>
                        <a:pt x="3" y="8"/>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2" name="Freeform 490"/>
                <p:cNvSpPr>
                  <a:spLocks/>
                </p:cNvSpPr>
                <p:nvPr/>
              </p:nvSpPr>
              <p:spPr bwMode="auto">
                <a:xfrm>
                  <a:off x="4229" y="3365"/>
                  <a:ext cx="12" cy="10"/>
                </a:xfrm>
                <a:custGeom>
                  <a:avLst/>
                  <a:gdLst>
                    <a:gd name="T0" fmla="*/ 2 w 12"/>
                    <a:gd name="T1" fmla="*/ 7 h 10"/>
                    <a:gd name="T2" fmla="*/ 0 w 12"/>
                    <a:gd name="T3" fmla="*/ 4 h 10"/>
                    <a:gd name="T4" fmla="*/ 0 w 12"/>
                    <a:gd name="T5" fmla="*/ 1 h 10"/>
                    <a:gd name="T6" fmla="*/ 2 w 12"/>
                    <a:gd name="T7" fmla="*/ 1 h 10"/>
                    <a:gd name="T8" fmla="*/ 5 w 12"/>
                    <a:gd name="T9" fmla="*/ 0 h 10"/>
                    <a:gd name="T10" fmla="*/ 5 w 12"/>
                    <a:gd name="T11" fmla="*/ 1 h 10"/>
                    <a:gd name="T12" fmla="*/ 12 w 12"/>
                    <a:gd name="T13" fmla="*/ 4 h 10"/>
                    <a:gd name="T14" fmla="*/ 12 w 12"/>
                    <a:gd name="T15" fmla="*/ 6 h 10"/>
                    <a:gd name="T16" fmla="*/ 12 w 12"/>
                    <a:gd name="T17" fmla="*/ 9 h 10"/>
                    <a:gd name="T18" fmla="*/ 12 w 12"/>
                    <a:gd name="T19" fmla="*/ 10 h 10"/>
                    <a:gd name="T20" fmla="*/ 9 w 12"/>
                    <a:gd name="T21" fmla="*/ 10 h 10"/>
                    <a:gd name="T22" fmla="*/ 7 w 12"/>
                    <a:gd name="T23" fmla="*/ 10 h 10"/>
                    <a:gd name="T24" fmla="*/ 2 w 12"/>
                    <a:gd name="T25" fmla="*/ 7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2" y="7"/>
                      </a:moveTo>
                      <a:lnTo>
                        <a:pt x="0" y="4"/>
                      </a:lnTo>
                      <a:lnTo>
                        <a:pt x="0" y="1"/>
                      </a:lnTo>
                      <a:lnTo>
                        <a:pt x="2" y="1"/>
                      </a:lnTo>
                      <a:lnTo>
                        <a:pt x="5" y="0"/>
                      </a:lnTo>
                      <a:lnTo>
                        <a:pt x="5" y="1"/>
                      </a:lnTo>
                      <a:lnTo>
                        <a:pt x="12" y="4"/>
                      </a:lnTo>
                      <a:lnTo>
                        <a:pt x="12" y="6"/>
                      </a:lnTo>
                      <a:lnTo>
                        <a:pt x="12" y="9"/>
                      </a:lnTo>
                      <a:lnTo>
                        <a:pt x="12" y="10"/>
                      </a:lnTo>
                      <a:lnTo>
                        <a:pt x="9" y="10"/>
                      </a:lnTo>
                      <a:lnTo>
                        <a:pt x="7"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3" name="Freeform 491"/>
                <p:cNvSpPr>
                  <a:spLocks/>
                </p:cNvSpPr>
                <p:nvPr/>
              </p:nvSpPr>
              <p:spPr bwMode="auto">
                <a:xfrm>
                  <a:off x="4234" y="3366"/>
                  <a:ext cx="12" cy="11"/>
                </a:xfrm>
                <a:custGeom>
                  <a:avLst/>
                  <a:gdLst>
                    <a:gd name="T0" fmla="*/ 8 w 12"/>
                    <a:gd name="T1" fmla="*/ 11 h 11"/>
                    <a:gd name="T2" fmla="*/ 11 w 12"/>
                    <a:gd name="T3" fmla="*/ 10 h 11"/>
                    <a:gd name="T4" fmla="*/ 11 w 12"/>
                    <a:gd name="T5" fmla="*/ 9 h 11"/>
                    <a:gd name="T6" fmla="*/ 11 w 12"/>
                    <a:gd name="T7" fmla="*/ 8 h 11"/>
                    <a:gd name="T8" fmla="*/ 12 w 12"/>
                    <a:gd name="T9" fmla="*/ 8 h 11"/>
                    <a:gd name="T10" fmla="*/ 11 w 12"/>
                    <a:gd name="T11" fmla="*/ 5 h 11"/>
                    <a:gd name="T12" fmla="*/ 11 w 12"/>
                    <a:gd name="T13" fmla="*/ 3 h 11"/>
                    <a:gd name="T14" fmla="*/ 9 w 12"/>
                    <a:gd name="T15" fmla="*/ 2 h 11"/>
                    <a:gd name="T16" fmla="*/ 8 w 12"/>
                    <a:gd name="T17" fmla="*/ 0 h 11"/>
                    <a:gd name="T18" fmla="*/ 6 w 12"/>
                    <a:gd name="T19" fmla="*/ 0 h 11"/>
                    <a:gd name="T20" fmla="*/ 5 w 12"/>
                    <a:gd name="T21" fmla="*/ 0 h 11"/>
                    <a:gd name="T22" fmla="*/ 2 w 12"/>
                    <a:gd name="T23" fmla="*/ 2 h 11"/>
                    <a:gd name="T24" fmla="*/ 2 w 12"/>
                    <a:gd name="T25" fmla="*/ 2 h 11"/>
                    <a:gd name="T26" fmla="*/ 1 w 12"/>
                    <a:gd name="T27" fmla="*/ 3 h 11"/>
                    <a:gd name="T28" fmla="*/ 0 w 12"/>
                    <a:gd name="T29" fmla="*/ 4 h 11"/>
                    <a:gd name="T30" fmla="*/ 1 w 12"/>
                    <a:gd name="T31" fmla="*/ 6 h 11"/>
                    <a:gd name="T32" fmla="*/ 2 w 12"/>
                    <a:gd name="T33" fmla="*/ 8 h 11"/>
                    <a:gd name="T34" fmla="*/ 3 w 12"/>
                    <a:gd name="T35" fmla="*/ 10 h 11"/>
                    <a:gd name="T36" fmla="*/ 5 w 12"/>
                    <a:gd name="T37" fmla="*/ 10 h 11"/>
                    <a:gd name="T38" fmla="*/ 7 w 12"/>
                    <a:gd name="T39" fmla="*/ 11 h 11"/>
                    <a:gd name="T40" fmla="*/ 8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1" y="10"/>
                      </a:lnTo>
                      <a:lnTo>
                        <a:pt x="11" y="9"/>
                      </a:lnTo>
                      <a:lnTo>
                        <a:pt x="11" y="8"/>
                      </a:lnTo>
                      <a:lnTo>
                        <a:pt x="12" y="8"/>
                      </a:lnTo>
                      <a:lnTo>
                        <a:pt x="11" y="5"/>
                      </a:lnTo>
                      <a:lnTo>
                        <a:pt x="11" y="3"/>
                      </a:lnTo>
                      <a:lnTo>
                        <a:pt x="9" y="2"/>
                      </a:lnTo>
                      <a:lnTo>
                        <a:pt x="8" y="0"/>
                      </a:lnTo>
                      <a:lnTo>
                        <a:pt x="6" y="0"/>
                      </a:lnTo>
                      <a:lnTo>
                        <a:pt x="5" y="0"/>
                      </a:lnTo>
                      <a:lnTo>
                        <a:pt x="2" y="2"/>
                      </a:lnTo>
                      <a:lnTo>
                        <a:pt x="1" y="3"/>
                      </a:lnTo>
                      <a:lnTo>
                        <a:pt x="0" y="4"/>
                      </a:lnTo>
                      <a:lnTo>
                        <a:pt x="1" y="6"/>
                      </a:lnTo>
                      <a:lnTo>
                        <a:pt x="2" y="8"/>
                      </a:lnTo>
                      <a:lnTo>
                        <a:pt x="3" y="10"/>
                      </a:lnTo>
                      <a:lnTo>
                        <a:pt x="5" y="10"/>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4" name="Freeform 492"/>
                <p:cNvSpPr>
                  <a:spLocks/>
                </p:cNvSpPr>
                <p:nvPr/>
              </p:nvSpPr>
              <p:spPr bwMode="auto">
                <a:xfrm>
                  <a:off x="4234" y="3368"/>
                  <a:ext cx="12" cy="11"/>
                </a:xfrm>
                <a:custGeom>
                  <a:avLst/>
                  <a:gdLst>
                    <a:gd name="T0" fmla="*/ 2 w 12"/>
                    <a:gd name="T1" fmla="*/ 6 h 11"/>
                    <a:gd name="T2" fmla="*/ 1 w 12"/>
                    <a:gd name="T3" fmla="*/ 4 h 11"/>
                    <a:gd name="T4" fmla="*/ 0 w 12"/>
                    <a:gd name="T5" fmla="*/ 2 h 11"/>
                    <a:gd name="T6" fmla="*/ 1 w 12"/>
                    <a:gd name="T7" fmla="*/ 1 h 11"/>
                    <a:gd name="T8" fmla="*/ 2 w 12"/>
                    <a:gd name="T9" fmla="*/ 1 h 11"/>
                    <a:gd name="T10" fmla="*/ 2 w 12"/>
                    <a:gd name="T11" fmla="*/ 0 h 11"/>
                    <a:gd name="T12" fmla="*/ 4 w 12"/>
                    <a:gd name="T13" fmla="*/ 0 h 11"/>
                    <a:gd name="T14" fmla="*/ 6 w 12"/>
                    <a:gd name="T15" fmla="*/ 1 h 11"/>
                    <a:gd name="T16" fmla="*/ 8 w 12"/>
                    <a:gd name="T17" fmla="*/ 1 h 11"/>
                    <a:gd name="T18" fmla="*/ 11 w 12"/>
                    <a:gd name="T19" fmla="*/ 4 h 11"/>
                    <a:gd name="T20" fmla="*/ 11 w 12"/>
                    <a:gd name="T21" fmla="*/ 6 h 11"/>
                    <a:gd name="T22" fmla="*/ 12 w 12"/>
                    <a:gd name="T23" fmla="*/ 7 h 11"/>
                    <a:gd name="T24" fmla="*/ 11 w 12"/>
                    <a:gd name="T25" fmla="*/ 9 h 11"/>
                    <a:gd name="T26" fmla="*/ 11 w 12"/>
                    <a:gd name="T27" fmla="*/ 11 h 11"/>
                    <a:gd name="T28" fmla="*/ 8 w 12"/>
                    <a:gd name="T29" fmla="*/ 11 h 11"/>
                    <a:gd name="T30" fmla="*/ 6 w 12"/>
                    <a:gd name="T31" fmla="*/ 9 h 11"/>
                    <a:gd name="T32" fmla="*/ 4 w 12"/>
                    <a:gd name="T33" fmla="*/ 9 h 11"/>
                    <a:gd name="T34" fmla="*/ 2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2" y="6"/>
                      </a:moveTo>
                      <a:lnTo>
                        <a:pt x="1" y="4"/>
                      </a:lnTo>
                      <a:lnTo>
                        <a:pt x="0" y="2"/>
                      </a:lnTo>
                      <a:lnTo>
                        <a:pt x="1" y="1"/>
                      </a:lnTo>
                      <a:lnTo>
                        <a:pt x="2" y="1"/>
                      </a:lnTo>
                      <a:lnTo>
                        <a:pt x="2" y="0"/>
                      </a:lnTo>
                      <a:lnTo>
                        <a:pt x="4" y="0"/>
                      </a:lnTo>
                      <a:lnTo>
                        <a:pt x="6" y="1"/>
                      </a:lnTo>
                      <a:lnTo>
                        <a:pt x="8" y="1"/>
                      </a:lnTo>
                      <a:lnTo>
                        <a:pt x="11" y="4"/>
                      </a:lnTo>
                      <a:lnTo>
                        <a:pt x="11" y="6"/>
                      </a:lnTo>
                      <a:lnTo>
                        <a:pt x="12" y="7"/>
                      </a:lnTo>
                      <a:lnTo>
                        <a:pt x="11" y="9"/>
                      </a:lnTo>
                      <a:lnTo>
                        <a:pt x="11" y="11"/>
                      </a:lnTo>
                      <a:lnTo>
                        <a:pt x="8" y="11"/>
                      </a:lnTo>
                      <a:lnTo>
                        <a:pt x="6" y="9"/>
                      </a:lnTo>
                      <a:lnTo>
                        <a:pt x="4" y="9"/>
                      </a:lnTo>
                      <a:lnTo>
                        <a:pt x="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5" name="Freeform 493"/>
                <p:cNvSpPr>
                  <a:spLocks/>
                </p:cNvSpPr>
                <p:nvPr/>
              </p:nvSpPr>
              <p:spPr bwMode="auto">
                <a:xfrm>
                  <a:off x="4237" y="3368"/>
                  <a:ext cx="12" cy="11"/>
                </a:xfrm>
                <a:custGeom>
                  <a:avLst/>
                  <a:gdLst>
                    <a:gd name="T0" fmla="*/ 2 w 12"/>
                    <a:gd name="T1" fmla="*/ 7 h 11"/>
                    <a:gd name="T2" fmla="*/ 0 w 12"/>
                    <a:gd name="T3" fmla="*/ 4 h 11"/>
                    <a:gd name="T4" fmla="*/ 0 w 12"/>
                    <a:gd name="T5" fmla="*/ 2 h 11"/>
                    <a:gd name="T6" fmla="*/ 0 w 12"/>
                    <a:gd name="T7" fmla="*/ 1 h 11"/>
                    <a:gd name="T8" fmla="*/ 2 w 12"/>
                    <a:gd name="T9" fmla="*/ 1 h 11"/>
                    <a:gd name="T10" fmla="*/ 5 w 12"/>
                    <a:gd name="T11" fmla="*/ 0 h 11"/>
                    <a:gd name="T12" fmla="*/ 7 w 12"/>
                    <a:gd name="T13" fmla="*/ 1 h 11"/>
                    <a:gd name="T14" fmla="*/ 9 w 12"/>
                    <a:gd name="T15" fmla="*/ 2 h 11"/>
                    <a:gd name="T16" fmla="*/ 12 w 12"/>
                    <a:gd name="T17" fmla="*/ 6 h 11"/>
                    <a:gd name="T18" fmla="*/ 12 w 12"/>
                    <a:gd name="T19" fmla="*/ 7 h 11"/>
                    <a:gd name="T20" fmla="*/ 12 w 12"/>
                    <a:gd name="T21" fmla="*/ 9 h 11"/>
                    <a:gd name="T22" fmla="*/ 9 w 12"/>
                    <a:gd name="T23" fmla="*/ 11 h 11"/>
                    <a:gd name="T24" fmla="*/ 7 w 12"/>
                    <a:gd name="T25" fmla="*/ 11 h 11"/>
                    <a:gd name="T26" fmla="*/ 2 w 12"/>
                    <a:gd name="T27" fmla="*/ 7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2" y="7"/>
                      </a:moveTo>
                      <a:lnTo>
                        <a:pt x="0" y="4"/>
                      </a:lnTo>
                      <a:lnTo>
                        <a:pt x="0" y="2"/>
                      </a:lnTo>
                      <a:lnTo>
                        <a:pt x="0" y="1"/>
                      </a:lnTo>
                      <a:lnTo>
                        <a:pt x="2" y="1"/>
                      </a:lnTo>
                      <a:lnTo>
                        <a:pt x="5" y="0"/>
                      </a:lnTo>
                      <a:lnTo>
                        <a:pt x="7" y="1"/>
                      </a:lnTo>
                      <a:lnTo>
                        <a:pt x="9" y="2"/>
                      </a:lnTo>
                      <a:lnTo>
                        <a:pt x="12" y="6"/>
                      </a:lnTo>
                      <a:lnTo>
                        <a:pt x="12" y="7"/>
                      </a:lnTo>
                      <a:lnTo>
                        <a:pt x="12" y="9"/>
                      </a:lnTo>
                      <a:lnTo>
                        <a:pt x="9" y="11"/>
                      </a:lnTo>
                      <a:lnTo>
                        <a:pt x="7"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6" name="Freeform 494"/>
                <p:cNvSpPr>
                  <a:spLocks/>
                </p:cNvSpPr>
                <p:nvPr/>
              </p:nvSpPr>
              <p:spPr bwMode="auto">
                <a:xfrm>
                  <a:off x="4224" y="3365"/>
                  <a:ext cx="12" cy="10"/>
                </a:xfrm>
                <a:custGeom>
                  <a:avLst/>
                  <a:gdLst>
                    <a:gd name="T0" fmla="*/ 8 w 12"/>
                    <a:gd name="T1" fmla="*/ 10 h 10"/>
                    <a:gd name="T2" fmla="*/ 11 w 12"/>
                    <a:gd name="T3" fmla="*/ 9 h 10"/>
                    <a:gd name="T4" fmla="*/ 12 w 12"/>
                    <a:gd name="T5" fmla="*/ 9 h 10"/>
                    <a:gd name="T6" fmla="*/ 12 w 12"/>
                    <a:gd name="T7" fmla="*/ 7 h 10"/>
                    <a:gd name="T8" fmla="*/ 12 w 12"/>
                    <a:gd name="T9" fmla="*/ 6 h 10"/>
                    <a:gd name="T10" fmla="*/ 12 w 12"/>
                    <a:gd name="T11" fmla="*/ 5 h 10"/>
                    <a:gd name="T12" fmla="*/ 11 w 12"/>
                    <a:gd name="T13" fmla="*/ 3 h 10"/>
                    <a:gd name="T14" fmla="*/ 9 w 12"/>
                    <a:gd name="T15" fmla="*/ 1 h 10"/>
                    <a:gd name="T16" fmla="*/ 8 w 12"/>
                    <a:gd name="T17" fmla="*/ 0 h 10"/>
                    <a:gd name="T18" fmla="*/ 6 w 12"/>
                    <a:gd name="T19" fmla="*/ 0 h 10"/>
                    <a:gd name="T20" fmla="*/ 5 w 12"/>
                    <a:gd name="T21" fmla="*/ 0 h 10"/>
                    <a:gd name="T22" fmla="*/ 5 w 12"/>
                    <a:gd name="T23" fmla="*/ 0 h 10"/>
                    <a:gd name="T24" fmla="*/ 2 w 12"/>
                    <a:gd name="T25" fmla="*/ 1 h 10"/>
                    <a:gd name="T26" fmla="*/ 1 w 12"/>
                    <a:gd name="T27" fmla="*/ 1 h 10"/>
                    <a:gd name="T28" fmla="*/ 0 w 12"/>
                    <a:gd name="T29" fmla="*/ 3 h 10"/>
                    <a:gd name="T30" fmla="*/ 0 w 12"/>
                    <a:gd name="T31" fmla="*/ 4 h 10"/>
                    <a:gd name="T32" fmla="*/ 0 w 12"/>
                    <a:gd name="T33" fmla="*/ 5 h 10"/>
                    <a:gd name="T34" fmla="*/ 2 w 12"/>
                    <a:gd name="T35" fmla="*/ 7 h 10"/>
                    <a:gd name="T36" fmla="*/ 3 w 12"/>
                    <a:gd name="T37" fmla="*/ 9 h 10"/>
                    <a:gd name="T38" fmla="*/ 5 w 12"/>
                    <a:gd name="T39" fmla="*/ 9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1" y="9"/>
                      </a:lnTo>
                      <a:lnTo>
                        <a:pt x="12" y="9"/>
                      </a:lnTo>
                      <a:lnTo>
                        <a:pt x="12" y="7"/>
                      </a:lnTo>
                      <a:lnTo>
                        <a:pt x="12" y="6"/>
                      </a:lnTo>
                      <a:lnTo>
                        <a:pt x="12" y="5"/>
                      </a:lnTo>
                      <a:lnTo>
                        <a:pt x="11" y="3"/>
                      </a:lnTo>
                      <a:lnTo>
                        <a:pt x="9" y="1"/>
                      </a:lnTo>
                      <a:lnTo>
                        <a:pt x="8" y="0"/>
                      </a:lnTo>
                      <a:lnTo>
                        <a:pt x="6" y="0"/>
                      </a:lnTo>
                      <a:lnTo>
                        <a:pt x="5" y="0"/>
                      </a:lnTo>
                      <a:lnTo>
                        <a:pt x="2" y="1"/>
                      </a:lnTo>
                      <a:lnTo>
                        <a:pt x="1" y="1"/>
                      </a:lnTo>
                      <a:lnTo>
                        <a:pt x="0" y="3"/>
                      </a:lnTo>
                      <a:lnTo>
                        <a:pt x="0" y="4"/>
                      </a:lnTo>
                      <a:lnTo>
                        <a:pt x="0" y="5"/>
                      </a:lnTo>
                      <a:lnTo>
                        <a:pt x="2" y="7"/>
                      </a:lnTo>
                      <a:lnTo>
                        <a:pt x="3" y="9"/>
                      </a:lnTo>
                      <a:lnTo>
                        <a:pt x="5" y="9"/>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7" name="Freeform 495"/>
                <p:cNvSpPr>
                  <a:spLocks/>
                </p:cNvSpPr>
                <p:nvPr/>
              </p:nvSpPr>
              <p:spPr bwMode="auto">
                <a:xfrm>
                  <a:off x="4224" y="3365"/>
                  <a:ext cx="12" cy="10"/>
                </a:xfrm>
                <a:custGeom>
                  <a:avLst/>
                  <a:gdLst>
                    <a:gd name="T0" fmla="*/ 2 w 12"/>
                    <a:gd name="T1" fmla="*/ 7 h 10"/>
                    <a:gd name="T2" fmla="*/ 0 w 12"/>
                    <a:gd name="T3" fmla="*/ 5 h 10"/>
                    <a:gd name="T4" fmla="*/ 0 w 12"/>
                    <a:gd name="T5" fmla="*/ 3 h 10"/>
                    <a:gd name="T6" fmla="*/ 0 w 12"/>
                    <a:gd name="T7" fmla="*/ 1 h 10"/>
                    <a:gd name="T8" fmla="*/ 1 w 12"/>
                    <a:gd name="T9" fmla="*/ 1 h 10"/>
                    <a:gd name="T10" fmla="*/ 2 w 12"/>
                    <a:gd name="T11" fmla="*/ 1 h 10"/>
                    <a:gd name="T12" fmla="*/ 5 w 12"/>
                    <a:gd name="T13" fmla="*/ 0 h 10"/>
                    <a:gd name="T14" fmla="*/ 7 w 12"/>
                    <a:gd name="T15" fmla="*/ 1 h 10"/>
                    <a:gd name="T16" fmla="*/ 8 w 12"/>
                    <a:gd name="T17" fmla="*/ 3 h 10"/>
                    <a:gd name="T18" fmla="*/ 11 w 12"/>
                    <a:gd name="T19" fmla="*/ 4 h 10"/>
                    <a:gd name="T20" fmla="*/ 12 w 12"/>
                    <a:gd name="T21" fmla="*/ 5 h 10"/>
                    <a:gd name="T22" fmla="*/ 12 w 12"/>
                    <a:gd name="T23" fmla="*/ 7 h 10"/>
                    <a:gd name="T24" fmla="*/ 12 w 12"/>
                    <a:gd name="T25" fmla="*/ 9 h 10"/>
                    <a:gd name="T26" fmla="*/ 11 w 12"/>
                    <a:gd name="T27" fmla="*/ 10 h 10"/>
                    <a:gd name="T28" fmla="*/ 8 w 12"/>
                    <a:gd name="T29" fmla="*/ 10 h 10"/>
                    <a:gd name="T30" fmla="*/ 7 w 12"/>
                    <a:gd name="T31" fmla="*/ 9 h 10"/>
                    <a:gd name="T32" fmla="*/ 5 w 12"/>
                    <a:gd name="T33" fmla="*/ 9 h 10"/>
                    <a:gd name="T34" fmla="*/ 2 w 12"/>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2" y="7"/>
                      </a:moveTo>
                      <a:lnTo>
                        <a:pt x="0" y="5"/>
                      </a:lnTo>
                      <a:lnTo>
                        <a:pt x="0" y="3"/>
                      </a:lnTo>
                      <a:lnTo>
                        <a:pt x="0" y="1"/>
                      </a:lnTo>
                      <a:lnTo>
                        <a:pt x="1" y="1"/>
                      </a:lnTo>
                      <a:lnTo>
                        <a:pt x="2" y="1"/>
                      </a:lnTo>
                      <a:lnTo>
                        <a:pt x="5" y="0"/>
                      </a:lnTo>
                      <a:lnTo>
                        <a:pt x="7" y="1"/>
                      </a:lnTo>
                      <a:lnTo>
                        <a:pt x="8" y="3"/>
                      </a:lnTo>
                      <a:lnTo>
                        <a:pt x="11" y="4"/>
                      </a:lnTo>
                      <a:lnTo>
                        <a:pt x="12" y="5"/>
                      </a:lnTo>
                      <a:lnTo>
                        <a:pt x="12" y="7"/>
                      </a:lnTo>
                      <a:lnTo>
                        <a:pt x="12" y="9"/>
                      </a:lnTo>
                      <a:lnTo>
                        <a:pt x="11" y="10"/>
                      </a:lnTo>
                      <a:lnTo>
                        <a:pt x="8" y="10"/>
                      </a:lnTo>
                      <a:lnTo>
                        <a:pt x="7" y="9"/>
                      </a:lnTo>
                      <a:lnTo>
                        <a:pt x="5" y="9"/>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8" name="Freeform 496"/>
                <p:cNvSpPr>
                  <a:spLocks/>
                </p:cNvSpPr>
                <p:nvPr/>
              </p:nvSpPr>
              <p:spPr bwMode="auto">
                <a:xfrm>
                  <a:off x="4231" y="3368"/>
                  <a:ext cx="12" cy="11"/>
                </a:xfrm>
                <a:custGeom>
                  <a:avLst/>
                  <a:gdLst>
                    <a:gd name="T0" fmla="*/ 8 w 12"/>
                    <a:gd name="T1" fmla="*/ 11 h 11"/>
                    <a:gd name="T2" fmla="*/ 10 w 12"/>
                    <a:gd name="T3" fmla="*/ 9 h 11"/>
                    <a:gd name="T4" fmla="*/ 11 w 12"/>
                    <a:gd name="T5" fmla="*/ 8 h 11"/>
                    <a:gd name="T6" fmla="*/ 12 w 12"/>
                    <a:gd name="T7" fmla="*/ 7 h 11"/>
                    <a:gd name="T8" fmla="*/ 11 w 12"/>
                    <a:gd name="T9" fmla="*/ 4 h 11"/>
                    <a:gd name="T10" fmla="*/ 10 w 12"/>
                    <a:gd name="T11" fmla="*/ 2 h 11"/>
                    <a:gd name="T12" fmla="*/ 9 w 12"/>
                    <a:gd name="T13" fmla="*/ 1 h 11"/>
                    <a:gd name="T14" fmla="*/ 7 w 12"/>
                    <a:gd name="T15" fmla="*/ 0 h 11"/>
                    <a:gd name="T16" fmla="*/ 6 w 12"/>
                    <a:gd name="T17" fmla="*/ 0 h 11"/>
                    <a:gd name="T18" fmla="*/ 5 w 12"/>
                    <a:gd name="T19" fmla="*/ 0 h 11"/>
                    <a:gd name="T20" fmla="*/ 4 w 12"/>
                    <a:gd name="T21" fmla="*/ 0 h 11"/>
                    <a:gd name="T22" fmla="*/ 1 w 12"/>
                    <a:gd name="T23" fmla="*/ 1 h 11"/>
                    <a:gd name="T24" fmla="*/ 1 w 12"/>
                    <a:gd name="T25" fmla="*/ 1 h 11"/>
                    <a:gd name="T26" fmla="*/ 1 w 12"/>
                    <a:gd name="T27" fmla="*/ 2 h 11"/>
                    <a:gd name="T28" fmla="*/ 0 w 12"/>
                    <a:gd name="T29" fmla="*/ 3 h 11"/>
                    <a:gd name="T30" fmla="*/ 1 w 12"/>
                    <a:gd name="T31" fmla="*/ 6 h 11"/>
                    <a:gd name="T32" fmla="*/ 1 w 12"/>
                    <a:gd name="T33" fmla="*/ 7 h 11"/>
                    <a:gd name="T34" fmla="*/ 3 w 12"/>
                    <a:gd name="T35" fmla="*/ 9 h 11"/>
                    <a:gd name="T36" fmla="*/ 4 w 12"/>
                    <a:gd name="T37" fmla="*/ 9 h 11"/>
                    <a:gd name="T38" fmla="*/ 6 w 12"/>
                    <a:gd name="T39" fmla="*/ 11 h 11"/>
                    <a:gd name="T40" fmla="*/ 7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0" y="9"/>
                      </a:lnTo>
                      <a:lnTo>
                        <a:pt x="11" y="8"/>
                      </a:lnTo>
                      <a:lnTo>
                        <a:pt x="12" y="7"/>
                      </a:lnTo>
                      <a:lnTo>
                        <a:pt x="11" y="4"/>
                      </a:lnTo>
                      <a:lnTo>
                        <a:pt x="10" y="2"/>
                      </a:lnTo>
                      <a:lnTo>
                        <a:pt x="9" y="1"/>
                      </a:lnTo>
                      <a:lnTo>
                        <a:pt x="7" y="0"/>
                      </a:lnTo>
                      <a:lnTo>
                        <a:pt x="6" y="0"/>
                      </a:lnTo>
                      <a:lnTo>
                        <a:pt x="5" y="0"/>
                      </a:lnTo>
                      <a:lnTo>
                        <a:pt x="4" y="0"/>
                      </a:lnTo>
                      <a:lnTo>
                        <a:pt x="1" y="1"/>
                      </a:lnTo>
                      <a:lnTo>
                        <a:pt x="1" y="2"/>
                      </a:lnTo>
                      <a:lnTo>
                        <a:pt x="0" y="3"/>
                      </a:lnTo>
                      <a:lnTo>
                        <a:pt x="1" y="6"/>
                      </a:lnTo>
                      <a:lnTo>
                        <a:pt x="1" y="7"/>
                      </a:lnTo>
                      <a:lnTo>
                        <a:pt x="3" y="9"/>
                      </a:lnTo>
                      <a:lnTo>
                        <a:pt x="4" y="9"/>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9" name="Freeform 497"/>
                <p:cNvSpPr>
                  <a:spLocks/>
                </p:cNvSpPr>
                <p:nvPr/>
              </p:nvSpPr>
              <p:spPr bwMode="auto">
                <a:xfrm>
                  <a:off x="4231" y="3368"/>
                  <a:ext cx="12" cy="11"/>
                </a:xfrm>
                <a:custGeom>
                  <a:avLst/>
                  <a:gdLst>
                    <a:gd name="T0" fmla="*/ 1 w 12"/>
                    <a:gd name="T1" fmla="*/ 7 h 11"/>
                    <a:gd name="T2" fmla="*/ 1 w 12"/>
                    <a:gd name="T3" fmla="*/ 4 h 11"/>
                    <a:gd name="T4" fmla="*/ 0 w 12"/>
                    <a:gd name="T5" fmla="*/ 2 h 11"/>
                    <a:gd name="T6" fmla="*/ 1 w 12"/>
                    <a:gd name="T7" fmla="*/ 1 h 11"/>
                    <a:gd name="T8" fmla="*/ 1 w 12"/>
                    <a:gd name="T9" fmla="*/ 1 h 11"/>
                    <a:gd name="T10" fmla="*/ 4 w 12"/>
                    <a:gd name="T11" fmla="*/ 0 h 11"/>
                    <a:gd name="T12" fmla="*/ 5 w 12"/>
                    <a:gd name="T13" fmla="*/ 1 h 11"/>
                    <a:gd name="T14" fmla="*/ 8 w 12"/>
                    <a:gd name="T15" fmla="*/ 1 h 11"/>
                    <a:gd name="T16" fmla="*/ 10 w 12"/>
                    <a:gd name="T17" fmla="*/ 4 h 11"/>
                    <a:gd name="T18" fmla="*/ 11 w 12"/>
                    <a:gd name="T19" fmla="*/ 6 h 11"/>
                    <a:gd name="T20" fmla="*/ 12 w 12"/>
                    <a:gd name="T21" fmla="*/ 7 h 11"/>
                    <a:gd name="T22" fmla="*/ 11 w 12"/>
                    <a:gd name="T23" fmla="*/ 9 h 11"/>
                    <a:gd name="T24" fmla="*/ 10 w 12"/>
                    <a:gd name="T25" fmla="*/ 9 h 11"/>
                    <a:gd name="T26" fmla="*/ 10 w 12"/>
                    <a:gd name="T27" fmla="*/ 11 h 11"/>
                    <a:gd name="T28" fmla="*/ 8 w 12"/>
                    <a:gd name="T29" fmla="*/ 11 h 11"/>
                    <a:gd name="T30" fmla="*/ 5 w 12"/>
                    <a:gd name="T31" fmla="*/ 9 h 11"/>
                    <a:gd name="T32" fmla="*/ 4 w 12"/>
                    <a:gd name="T33" fmla="*/ 9 h 11"/>
                    <a:gd name="T34" fmla="*/ 1 w 12"/>
                    <a:gd name="T35" fmla="*/ 7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 y="7"/>
                      </a:moveTo>
                      <a:lnTo>
                        <a:pt x="1" y="4"/>
                      </a:lnTo>
                      <a:lnTo>
                        <a:pt x="0" y="2"/>
                      </a:lnTo>
                      <a:lnTo>
                        <a:pt x="1" y="1"/>
                      </a:lnTo>
                      <a:lnTo>
                        <a:pt x="4" y="0"/>
                      </a:lnTo>
                      <a:lnTo>
                        <a:pt x="5" y="1"/>
                      </a:lnTo>
                      <a:lnTo>
                        <a:pt x="8" y="1"/>
                      </a:lnTo>
                      <a:lnTo>
                        <a:pt x="10" y="4"/>
                      </a:lnTo>
                      <a:lnTo>
                        <a:pt x="11" y="6"/>
                      </a:lnTo>
                      <a:lnTo>
                        <a:pt x="12" y="7"/>
                      </a:lnTo>
                      <a:lnTo>
                        <a:pt x="11" y="9"/>
                      </a:lnTo>
                      <a:lnTo>
                        <a:pt x="10" y="9"/>
                      </a:lnTo>
                      <a:lnTo>
                        <a:pt x="10" y="11"/>
                      </a:lnTo>
                      <a:lnTo>
                        <a:pt x="8" y="11"/>
                      </a:lnTo>
                      <a:lnTo>
                        <a:pt x="5" y="9"/>
                      </a:lnTo>
                      <a:lnTo>
                        <a:pt x="4" y="9"/>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0" name="Freeform 498"/>
                <p:cNvSpPr>
                  <a:spLocks/>
                </p:cNvSpPr>
                <p:nvPr/>
              </p:nvSpPr>
              <p:spPr bwMode="auto">
                <a:xfrm>
                  <a:off x="4260" y="3382"/>
                  <a:ext cx="12" cy="10"/>
                </a:xfrm>
                <a:custGeom>
                  <a:avLst/>
                  <a:gdLst>
                    <a:gd name="T0" fmla="*/ 1 w 12"/>
                    <a:gd name="T1" fmla="*/ 7 h 10"/>
                    <a:gd name="T2" fmla="*/ 1 w 12"/>
                    <a:gd name="T3" fmla="*/ 4 h 10"/>
                    <a:gd name="T4" fmla="*/ 0 w 12"/>
                    <a:gd name="T5" fmla="*/ 3 h 10"/>
                    <a:gd name="T6" fmla="*/ 1 w 12"/>
                    <a:gd name="T7" fmla="*/ 2 h 10"/>
                    <a:gd name="T8" fmla="*/ 1 w 12"/>
                    <a:gd name="T9" fmla="*/ 0 h 10"/>
                    <a:gd name="T10" fmla="*/ 3 w 12"/>
                    <a:gd name="T11" fmla="*/ 0 h 10"/>
                    <a:gd name="T12" fmla="*/ 6 w 12"/>
                    <a:gd name="T13" fmla="*/ 0 h 10"/>
                    <a:gd name="T14" fmla="*/ 8 w 12"/>
                    <a:gd name="T15" fmla="*/ 2 h 10"/>
                    <a:gd name="T16" fmla="*/ 9 w 12"/>
                    <a:gd name="T17" fmla="*/ 3 h 10"/>
                    <a:gd name="T18" fmla="*/ 12 w 12"/>
                    <a:gd name="T19" fmla="*/ 5 h 10"/>
                    <a:gd name="T20" fmla="*/ 12 w 12"/>
                    <a:gd name="T21" fmla="*/ 8 h 10"/>
                    <a:gd name="T22" fmla="*/ 12 w 12"/>
                    <a:gd name="T23" fmla="*/ 9 h 10"/>
                    <a:gd name="T24" fmla="*/ 11 w 12"/>
                    <a:gd name="T25" fmla="*/ 9 h 10"/>
                    <a:gd name="T26" fmla="*/ 9 w 12"/>
                    <a:gd name="T27" fmla="*/ 9 h 10"/>
                    <a:gd name="T28" fmla="*/ 8 w 12"/>
                    <a:gd name="T29" fmla="*/ 10 h 10"/>
                    <a:gd name="T30" fmla="*/ 6 w 12"/>
                    <a:gd name="T31" fmla="*/ 9 h 10"/>
                    <a:gd name="T32" fmla="*/ 3 w 12"/>
                    <a:gd name="T33" fmla="*/ 9 h 10"/>
                    <a:gd name="T34" fmla="*/ 1 w 12"/>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7"/>
                      </a:moveTo>
                      <a:lnTo>
                        <a:pt x="1" y="4"/>
                      </a:lnTo>
                      <a:lnTo>
                        <a:pt x="0" y="3"/>
                      </a:lnTo>
                      <a:lnTo>
                        <a:pt x="1" y="2"/>
                      </a:lnTo>
                      <a:lnTo>
                        <a:pt x="1" y="0"/>
                      </a:lnTo>
                      <a:lnTo>
                        <a:pt x="3" y="0"/>
                      </a:lnTo>
                      <a:lnTo>
                        <a:pt x="6" y="0"/>
                      </a:lnTo>
                      <a:lnTo>
                        <a:pt x="8" y="2"/>
                      </a:lnTo>
                      <a:lnTo>
                        <a:pt x="9" y="3"/>
                      </a:lnTo>
                      <a:lnTo>
                        <a:pt x="12" y="5"/>
                      </a:lnTo>
                      <a:lnTo>
                        <a:pt x="12" y="8"/>
                      </a:lnTo>
                      <a:lnTo>
                        <a:pt x="12" y="9"/>
                      </a:lnTo>
                      <a:lnTo>
                        <a:pt x="11" y="9"/>
                      </a:lnTo>
                      <a:lnTo>
                        <a:pt x="9" y="9"/>
                      </a:lnTo>
                      <a:lnTo>
                        <a:pt x="8" y="10"/>
                      </a:lnTo>
                      <a:lnTo>
                        <a:pt x="6" y="9"/>
                      </a:lnTo>
                      <a:lnTo>
                        <a:pt x="3" y="9"/>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1" name="Freeform 499"/>
                <p:cNvSpPr>
                  <a:spLocks/>
                </p:cNvSpPr>
                <p:nvPr/>
              </p:nvSpPr>
              <p:spPr bwMode="auto">
                <a:xfrm>
                  <a:off x="4233" y="3337"/>
                  <a:ext cx="20" cy="29"/>
                </a:xfrm>
                <a:custGeom>
                  <a:avLst/>
                  <a:gdLst>
                    <a:gd name="T0" fmla="*/ 0 w 20"/>
                    <a:gd name="T1" fmla="*/ 10 h 29"/>
                    <a:gd name="T2" fmla="*/ 20 w 20"/>
                    <a:gd name="T3" fmla="*/ 0 h 29"/>
                    <a:gd name="T4" fmla="*/ 20 w 20"/>
                    <a:gd name="T5" fmla="*/ 19 h 29"/>
                    <a:gd name="T6" fmla="*/ 0 w 20"/>
                    <a:gd name="T7" fmla="*/ 29 h 29"/>
                    <a:gd name="T8" fmla="*/ 0 w 20"/>
                    <a:gd name="T9" fmla="*/ 10 h 29"/>
                    <a:gd name="T10" fmla="*/ 0 60000 65536"/>
                    <a:gd name="T11" fmla="*/ 0 60000 65536"/>
                    <a:gd name="T12" fmla="*/ 0 60000 65536"/>
                    <a:gd name="T13" fmla="*/ 0 60000 65536"/>
                    <a:gd name="T14" fmla="*/ 0 60000 65536"/>
                    <a:gd name="T15" fmla="*/ 0 w 20"/>
                    <a:gd name="T16" fmla="*/ 0 h 29"/>
                    <a:gd name="T17" fmla="*/ 20 w 20"/>
                    <a:gd name="T18" fmla="*/ 29 h 29"/>
                  </a:gdLst>
                  <a:ahLst/>
                  <a:cxnLst>
                    <a:cxn ang="T10">
                      <a:pos x="T0" y="T1"/>
                    </a:cxn>
                    <a:cxn ang="T11">
                      <a:pos x="T2" y="T3"/>
                    </a:cxn>
                    <a:cxn ang="T12">
                      <a:pos x="T4" y="T5"/>
                    </a:cxn>
                    <a:cxn ang="T13">
                      <a:pos x="T6" y="T7"/>
                    </a:cxn>
                    <a:cxn ang="T14">
                      <a:pos x="T8" y="T9"/>
                    </a:cxn>
                  </a:cxnLst>
                  <a:rect l="T15" t="T16" r="T17" b="T18"/>
                  <a:pathLst>
                    <a:path w="20" h="29">
                      <a:moveTo>
                        <a:pt x="0" y="10"/>
                      </a:moveTo>
                      <a:lnTo>
                        <a:pt x="20" y="0"/>
                      </a:lnTo>
                      <a:lnTo>
                        <a:pt x="20" y="19"/>
                      </a:lnTo>
                      <a:lnTo>
                        <a:pt x="0" y="29"/>
                      </a:lnTo>
                      <a:lnTo>
                        <a:pt x="0"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2" name="Freeform 500"/>
                <p:cNvSpPr>
                  <a:spLocks/>
                </p:cNvSpPr>
                <p:nvPr/>
              </p:nvSpPr>
              <p:spPr bwMode="auto">
                <a:xfrm>
                  <a:off x="4171" y="3332"/>
                  <a:ext cx="12" cy="10"/>
                </a:xfrm>
                <a:custGeom>
                  <a:avLst/>
                  <a:gdLst>
                    <a:gd name="T0" fmla="*/ 7 w 12"/>
                    <a:gd name="T1" fmla="*/ 10 h 10"/>
                    <a:gd name="T2" fmla="*/ 10 w 12"/>
                    <a:gd name="T3" fmla="*/ 8 h 10"/>
                    <a:gd name="T4" fmla="*/ 11 w 12"/>
                    <a:gd name="T5" fmla="*/ 7 h 10"/>
                    <a:gd name="T6" fmla="*/ 12 w 12"/>
                    <a:gd name="T7" fmla="*/ 7 h 10"/>
                    <a:gd name="T8" fmla="*/ 12 w 12"/>
                    <a:gd name="T9" fmla="*/ 6 h 10"/>
                    <a:gd name="T10" fmla="*/ 12 w 12"/>
                    <a:gd name="T11" fmla="*/ 5 h 10"/>
                    <a:gd name="T12" fmla="*/ 10 w 12"/>
                    <a:gd name="T13" fmla="*/ 3 h 10"/>
                    <a:gd name="T14" fmla="*/ 9 w 12"/>
                    <a:gd name="T15" fmla="*/ 1 h 10"/>
                    <a:gd name="T16" fmla="*/ 7 w 12"/>
                    <a:gd name="T17" fmla="*/ 1 h 10"/>
                    <a:gd name="T18" fmla="*/ 5 w 12"/>
                    <a:gd name="T19" fmla="*/ 0 h 10"/>
                    <a:gd name="T20" fmla="*/ 5 w 12"/>
                    <a:gd name="T21" fmla="*/ 0 h 10"/>
                    <a:gd name="T22" fmla="*/ 5 w 12"/>
                    <a:gd name="T23" fmla="*/ 1 h 10"/>
                    <a:gd name="T24" fmla="*/ 2 w 12"/>
                    <a:gd name="T25" fmla="*/ 1 h 10"/>
                    <a:gd name="T26" fmla="*/ 1 w 12"/>
                    <a:gd name="T27" fmla="*/ 2 h 10"/>
                    <a:gd name="T28" fmla="*/ 0 w 12"/>
                    <a:gd name="T29" fmla="*/ 2 h 10"/>
                    <a:gd name="T30" fmla="*/ 0 w 12"/>
                    <a:gd name="T31" fmla="*/ 3 h 10"/>
                    <a:gd name="T32" fmla="*/ 0 w 12"/>
                    <a:gd name="T33" fmla="*/ 5 h 10"/>
                    <a:gd name="T34" fmla="*/ 2 w 12"/>
                    <a:gd name="T35" fmla="*/ 7 h 10"/>
                    <a:gd name="T36" fmla="*/ 2 w 12"/>
                    <a:gd name="T37" fmla="*/ 8 h 10"/>
                    <a:gd name="T38" fmla="*/ 5 w 12"/>
                    <a:gd name="T39" fmla="*/ 10 h 10"/>
                    <a:gd name="T40" fmla="*/ 6 w 12"/>
                    <a:gd name="T41" fmla="*/ 10 h 10"/>
                    <a:gd name="T42" fmla="*/ 7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7" y="10"/>
                      </a:moveTo>
                      <a:lnTo>
                        <a:pt x="10" y="8"/>
                      </a:lnTo>
                      <a:lnTo>
                        <a:pt x="11" y="7"/>
                      </a:lnTo>
                      <a:lnTo>
                        <a:pt x="12" y="7"/>
                      </a:lnTo>
                      <a:lnTo>
                        <a:pt x="12" y="6"/>
                      </a:lnTo>
                      <a:lnTo>
                        <a:pt x="12" y="5"/>
                      </a:lnTo>
                      <a:lnTo>
                        <a:pt x="10" y="3"/>
                      </a:lnTo>
                      <a:lnTo>
                        <a:pt x="9" y="1"/>
                      </a:lnTo>
                      <a:lnTo>
                        <a:pt x="7" y="1"/>
                      </a:lnTo>
                      <a:lnTo>
                        <a:pt x="5" y="0"/>
                      </a:lnTo>
                      <a:lnTo>
                        <a:pt x="5" y="1"/>
                      </a:lnTo>
                      <a:lnTo>
                        <a:pt x="2" y="1"/>
                      </a:lnTo>
                      <a:lnTo>
                        <a:pt x="1" y="2"/>
                      </a:lnTo>
                      <a:lnTo>
                        <a:pt x="0" y="2"/>
                      </a:lnTo>
                      <a:lnTo>
                        <a:pt x="0" y="3"/>
                      </a:lnTo>
                      <a:lnTo>
                        <a:pt x="0" y="5"/>
                      </a:lnTo>
                      <a:lnTo>
                        <a:pt x="2" y="7"/>
                      </a:lnTo>
                      <a:lnTo>
                        <a:pt x="2" y="8"/>
                      </a:lnTo>
                      <a:lnTo>
                        <a:pt x="5" y="10"/>
                      </a:lnTo>
                      <a:lnTo>
                        <a:pt x="6" y="10"/>
                      </a:lnTo>
                      <a:lnTo>
                        <a:pt x="7"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3" name="Freeform 501"/>
                <p:cNvSpPr>
                  <a:spLocks/>
                </p:cNvSpPr>
                <p:nvPr/>
              </p:nvSpPr>
              <p:spPr bwMode="auto">
                <a:xfrm>
                  <a:off x="4171" y="3333"/>
                  <a:ext cx="12" cy="11"/>
                </a:xfrm>
                <a:custGeom>
                  <a:avLst/>
                  <a:gdLst>
                    <a:gd name="T0" fmla="*/ 2 w 12"/>
                    <a:gd name="T1" fmla="*/ 7 h 11"/>
                    <a:gd name="T2" fmla="*/ 0 w 12"/>
                    <a:gd name="T3" fmla="*/ 5 h 11"/>
                    <a:gd name="T4" fmla="*/ 0 w 12"/>
                    <a:gd name="T5" fmla="*/ 2 h 11"/>
                    <a:gd name="T6" fmla="*/ 0 w 12"/>
                    <a:gd name="T7" fmla="*/ 1 h 11"/>
                    <a:gd name="T8" fmla="*/ 1 w 12"/>
                    <a:gd name="T9" fmla="*/ 1 h 11"/>
                    <a:gd name="T10" fmla="*/ 2 w 12"/>
                    <a:gd name="T11" fmla="*/ 0 h 11"/>
                    <a:gd name="T12" fmla="*/ 3 w 12"/>
                    <a:gd name="T13" fmla="*/ 0 h 11"/>
                    <a:gd name="T14" fmla="*/ 6 w 12"/>
                    <a:gd name="T15" fmla="*/ 0 h 11"/>
                    <a:gd name="T16" fmla="*/ 8 w 12"/>
                    <a:gd name="T17" fmla="*/ 1 h 11"/>
                    <a:gd name="T18" fmla="*/ 9 w 12"/>
                    <a:gd name="T19" fmla="*/ 2 h 11"/>
                    <a:gd name="T20" fmla="*/ 11 w 12"/>
                    <a:gd name="T21" fmla="*/ 6 h 11"/>
                    <a:gd name="T22" fmla="*/ 12 w 12"/>
                    <a:gd name="T23" fmla="*/ 9 h 11"/>
                    <a:gd name="T24" fmla="*/ 11 w 12"/>
                    <a:gd name="T25" fmla="*/ 10 h 11"/>
                    <a:gd name="T26" fmla="*/ 11 w 12"/>
                    <a:gd name="T27" fmla="*/ 10 h 11"/>
                    <a:gd name="T28" fmla="*/ 9 w 12"/>
                    <a:gd name="T29" fmla="*/ 11 h 11"/>
                    <a:gd name="T30" fmla="*/ 8 w 12"/>
                    <a:gd name="T31" fmla="*/ 11 h 11"/>
                    <a:gd name="T32" fmla="*/ 6 w 12"/>
                    <a:gd name="T33" fmla="*/ 11 h 11"/>
                    <a:gd name="T34" fmla="*/ 3 w 12"/>
                    <a:gd name="T35" fmla="*/ 10 h 11"/>
                    <a:gd name="T36" fmla="*/ 2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7"/>
                      </a:moveTo>
                      <a:lnTo>
                        <a:pt x="0" y="5"/>
                      </a:lnTo>
                      <a:lnTo>
                        <a:pt x="0" y="2"/>
                      </a:lnTo>
                      <a:lnTo>
                        <a:pt x="0" y="1"/>
                      </a:lnTo>
                      <a:lnTo>
                        <a:pt x="1" y="1"/>
                      </a:lnTo>
                      <a:lnTo>
                        <a:pt x="2" y="0"/>
                      </a:lnTo>
                      <a:lnTo>
                        <a:pt x="3" y="0"/>
                      </a:lnTo>
                      <a:lnTo>
                        <a:pt x="6" y="0"/>
                      </a:lnTo>
                      <a:lnTo>
                        <a:pt x="8" y="1"/>
                      </a:lnTo>
                      <a:lnTo>
                        <a:pt x="9" y="2"/>
                      </a:lnTo>
                      <a:lnTo>
                        <a:pt x="11" y="6"/>
                      </a:lnTo>
                      <a:lnTo>
                        <a:pt x="12" y="9"/>
                      </a:lnTo>
                      <a:lnTo>
                        <a:pt x="11" y="10"/>
                      </a:lnTo>
                      <a:lnTo>
                        <a:pt x="9" y="11"/>
                      </a:lnTo>
                      <a:lnTo>
                        <a:pt x="8" y="11"/>
                      </a:lnTo>
                      <a:lnTo>
                        <a:pt x="6" y="11"/>
                      </a:lnTo>
                      <a:lnTo>
                        <a:pt x="3" y="10"/>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4" name="Freeform 502"/>
                <p:cNvSpPr>
                  <a:spLocks/>
                </p:cNvSpPr>
                <p:nvPr/>
              </p:nvSpPr>
              <p:spPr bwMode="auto">
                <a:xfrm>
                  <a:off x="4172" y="3334"/>
                  <a:ext cx="12" cy="11"/>
                </a:xfrm>
                <a:custGeom>
                  <a:avLst/>
                  <a:gdLst>
                    <a:gd name="T0" fmla="*/ 2 w 12"/>
                    <a:gd name="T1" fmla="*/ 8 h 11"/>
                    <a:gd name="T2" fmla="*/ 0 w 12"/>
                    <a:gd name="T3" fmla="*/ 6 h 11"/>
                    <a:gd name="T4" fmla="*/ 0 w 12"/>
                    <a:gd name="T5" fmla="*/ 3 h 11"/>
                    <a:gd name="T6" fmla="*/ 0 w 12"/>
                    <a:gd name="T7" fmla="*/ 1 h 11"/>
                    <a:gd name="T8" fmla="*/ 2 w 12"/>
                    <a:gd name="T9" fmla="*/ 0 h 11"/>
                    <a:gd name="T10" fmla="*/ 4 w 12"/>
                    <a:gd name="T11" fmla="*/ 0 h 11"/>
                    <a:gd name="T12" fmla="*/ 6 w 12"/>
                    <a:gd name="T13" fmla="*/ 0 h 11"/>
                    <a:gd name="T14" fmla="*/ 10 w 12"/>
                    <a:gd name="T15" fmla="*/ 5 h 11"/>
                    <a:gd name="T16" fmla="*/ 10 w 12"/>
                    <a:gd name="T17" fmla="*/ 6 h 11"/>
                    <a:gd name="T18" fmla="*/ 12 w 12"/>
                    <a:gd name="T19" fmla="*/ 8 h 11"/>
                    <a:gd name="T20" fmla="*/ 10 w 12"/>
                    <a:gd name="T21" fmla="*/ 10 h 11"/>
                    <a:gd name="T22" fmla="*/ 10 w 12"/>
                    <a:gd name="T23" fmla="*/ 11 h 11"/>
                    <a:gd name="T24" fmla="*/ 8 w 12"/>
                    <a:gd name="T25" fmla="*/ 11 h 11"/>
                    <a:gd name="T26" fmla="*/ 6 w 12"/>
                    <a:gd name="T27" fmla="*/ 11 h 11"/>
                    <a:gd name="T28" fmla="*/ 2 w 12"/>
                    <a:gd name="T29" fmla="*/ 8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2" y="8"/>
                      </a:moveTo>
                      <a:lnTo>
                        <a:pt x="0" y="6"/>
                      </a:lnTo>
                      <a:lnTo>
                        <a:pt x="0" y="3"/>
                      </a:lnTo>
                      <a:lnTo>
                        <a:pt x="0" y="1"/>
                      </a:lnTo>
                      <a:lnTo>
                        <a:pt x="2" y="0"/>
                      </a:lnTo>
                      <a:lnTo>
                        <a:pt x="4" y="0"/>
                      </a:lnTo>
                      <a:lnTo>
                        <a:pt x="6" y="0"/>
                      </a:lnTo>
                      <a:lnTo>
                        <a:pt x="10" y="5"/>
                      </a:lnTo>
                      <a:lnTo>
                        <a:pt x="10" y="6"/>
                      </a:lnTo>
                      <a:lnTo>
                        <a:pt x="12" y="8"/>
                      </a:lnTo>
                      <a:lnTo>
                        <a:pt x="10" y="10"/>
                      </a:lnTo>
                      <a:lnTo>
                        <a:pt x="10" y="11"/>
                      </a:lnTo>
                      <a:lnTo>
                        <a:pt x="8" y="11"/>
                      </a:lnTo>
                      <a:lnTo>
                        <a:pt x="6" y="11"/>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5" name="Freeform 503"/>
                <p:cNvSpPr>
                  <a:spLocks/>
                </p:cNvSpPr>
                <p:nvPr/>
              </p:nvSpPr>
              <p:spPr bwMode="auto">
                <a:xfrm>
                  <a:off x="4177" y="3335"/>
                  <a:ext cx="12" cy="12"/>
                </a:xfrm>
                <a:custGeom>
                  <a:avLst/>
                  <a:gdLst>
                    <a:gd name="T0" fmla="*/ 8 w 12"/>
                    <a:gd name="T1" fmla="*/ 12 h 12"/>
                    <a:gd name="T2" fmla="*/ 11 w 12"/>
                    <a:gd name="T3" fmla="*/ 10 h 12"/>
                    <a:gd name="T4" fmla="*/ 11 w 12"/>
                    <a:gd name="T5" fmla="*/ 9 h 12"/>
                    <a:gd name="T6" fmla="*/ 11 w 12"/>
                    <a:gd name="T7" fmla="*/ 8 h 12"/>
                    <a:gd name="T8" fmla="*/ 12 w 12"/>
                    <a:gd name="T9" fmla="*/ 7 h 12"/>
                    <a:gd name="T10" fmla="*/ 11 w 12"/>
                    <a:gd name="T11" fmla="*/ 5 h 12"/>
                    <a:gd name="T12" fmla="*/ 11 w 12"/>
                    <a:gd name="T13" fmla="*/ 4 h 12"/>
                    <a:gd name="T14" fmla="*/ 8 w 12"/>
                    <a:gd name="T15" fmla="*/ 2 h 12"/>
                    <a:gd name="T16" fmla="*/ 8 w 12"/>
                    <a:gd name="T17" fmla="*/ 2 h 12"/>
                    <a:gd name="T18" fmla="*/ 6 w 12"/>
                    <a:gd name="T19" fmla="*/ 0 h 12"/>
                    <a:gd name="T20" fmla="*/ 5 w 12"/>
                    <a:gd name="T21" fmla="*/ 0 h 12"/>
                    <a:gd name="T22" fmla="*/ 4 w 12"/>
                    <a:gd name="T23" fmla="*/ 0 h 12"/>
                    <a:gd name="T24" fmla="*/ 2 w 12"/>
                    <a:gd name="T25" fmla="*/ 2 h 12"/>
                    <a:gd name="T26" fmla="*/ 1 w 12"/>
                    <a:gd name="T27" fmla="*/ 3 h 12"/>
                    <a:gd name="T28" fmla="*/ 1 w 12"/>
                    <a:gd name="T29" fmla="*/ 3 h 12"/>
                    <a:gd name="T30" fmla="*/ 0 w 12"/>
                    <a:gd name="T31" fmla="*/ 4 h 12"/>
                    <a:gd name="T32" fmla="*/ 1 w 12"/>
                    <a:gd name="T33" fmla="*/ 7 h 12"/>
                    <a:gd name="T34" fmla="*/ 2 w 12"/>
                    <a:gd name="T35" fmla="*/ 8 h 12"/>
                    <a:gd name="T36" fmla="*/ 3 w 12"/>
                    <a:gd name="T37" fmla="*/ 10 h 12"/>
                    <a:gd name="T38" fmla="*/ 5 w 12"/>
                    <a:gd name="T39" fmla="*/ 12 h 12"/>
                    <a:gd name="T40" fmla="*/ 6 w 12"/>
                    <a:gd name="T41" fmla="*/ 12 h 12"/>
                    <a:gd name="T42" fmla="*/ 7 w 12"/>
                    <a:gd name="T43" fmla="*/ 12 h 12"/>
                    <a:gd name="T44" fmla="*/ 8 w 12"/>
                    <a:gd name="T45" fmla="*/ 12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2"/>
                    <a:gd name="T71" fmla="*/ 12 w 12"/>
                    <a:gd name="T72" fmla="*/ 12 h 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2">
                      <a:moveTo>
                        <a:pt x="8" y="12"/>
                      </a:moveTo>
                      <a:lnTo>
                        <a:pt x="11" y="10"/>
                      </a:lnTo>
                      <a:lnTo>
                        <a:pt x="11" y="9"/>
                      </a:lnTo>
                      <a:lnTo>
                        <a:pt x="11" y="8"/>
                      </a:lnTo>
                      <a:lnTo>
                        <a:pt x="12" y="7"/>
                      </a:lnTo>
                      <a:lnTo>
                        <a:pt x="11" y="5"/>
                      </a:lnTo>
                      <a:lnTo>
                        <a:pt x="11" y="4"/>
                      </a:lnTo>
                      <a:lnTo>
                        <a:pt x="8" y="2"/>
                      </a:lnTo>
                      <a:lnTo>
                        <a:pt x="6" y="0"/>
                      </a:lnTo>
                      <a:lnTo>
                        <a:pt x="5" y="0"/>
                      </a:lnTo>
                      <a:lnTo>
                        <a:pt x="4" y="0"/>
                      </a:lnTo>
                      <a:lnTo>
                        <a:pt x="2" y="2"/>
                      </a:lnTo>
                      <a:lnTo>
                        <a:pt x="1" y="3"/>
                      </a:lnTo>
                      <a:lnTo>
                        <a:pt x="0" y="4"/>
                      </a:lnTo>
                      <a:lnTo>
                        <a:pt x="1" y="7"/>
                      </a:lnTo>
                      <a:lnTo>
                        <a:pt x="2" y="8"/>
                      </a:lnTo>
                      <a:lnTo>
                        <a:pt x="3" y="10"/>
                      </a:lnTo>
                      <a:lnTo>
                        <a:pt x="5" y="12"/>
                      </a:lnTo>
                      <a:lnTo>
                        <a:pt x="6" y="12"/>
                      </a:lnTo>
                      <a:lnTo>
                        <a:pt x="7" y="12"/>
                      </a:lnTo>
                      <a:lnTo>
                        <a:pt x="8"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6" name="Freeform 504"/>
                <p:cNvSpPr>
                  <a:spLocks/>
                </p:cNvSpPr>
                <p:nvPr/>
              </p:nvSpPr>
              <p:spPr bwMode="auto">
                <a:xfrm>
                  <a:off x="4177" y="3337"/>
                  <a:ext cx="12" cy="11"/>
                </a:xfrm>
                <a:custGeom>
                  <a:avLst/>
                  <a:gdLst>
                    <a:gd name="T0" fmla="*/ 2 w 12"/>
                    <a:gd name="T1" fmla="*/ 7 h 11"/>
                    <a:gd name="T2" fmla="*/ 1 w 12"/>
                    <a:gd name="T3" fmla="*/ 5 h 11"/>
                    <a:gd name="T4" fmla="*/ 0 w 12"/>
                    <a:gd name="T5" fmla="*/ 2 h 11"/>
                    <a:gd name="T6" fmla="*/ 1 w 12"/>
                    <a:gd name="T7" fmla="*/ 1 h 11"/>
                    <a:gd name="T8" fmla="*/ 1 w 12"/>
                    <a:gd name="T9" fmla="*/ 1 h 11"/>
                    <a:gd name="T10" fmla="*/ 2 w 12"/>
                    <a:gd name="T11" fmla="*/ 0 h 11"/>
                    <a:gd name="T12" fmla="*/ 5 w 12"/>
                    <a:gd name="T13" fmla="*/ 0 h 11"/>
                    <a:gd name="T14" fmla="*/ 7 w 12"/>
                    <a:gd name="T15" fmla="*/ 0 h 11"/>
                    <a:gd name="T16" fmla="*/ 8 w 12"/>
                    <a:gd name="T17" fmla="*/ 1 h 11"/>
                    <a:gd name="T18" fmla="*/ 11 w 12"/>
                    <a:gd name="T19" fmla="*/ 2 h 11"/>
                    <a:gd name="T20" fmla="*/ 12 w 12"/>
                    <a:gd name="T21" fmla="*/ 6 h 11"/>
                    <a:gd name="T22" fmla="*/ 12 w 12"/>
                    <a:gd name="T23" fmla="*/ 7 h 11"/>
                    <a:gd name="T24" fmla="*/ 12 w 12"/>
                    <a:gd name="T25" fmla="*/ 10 h 11"/>
                    <a:gd name="T26" fmla="*/ 12 w 12"/>
                    <a:gd name="T27" fmla="*/ 10 h 11"/>
                    <a:gd name="T28" fmla="*/ 11 w 12"/>
                    <a:gd name="T29" fmla="*/ 11 h 11"/>
                    <a:gd name="T30" fmla="*/ 8 w 12"/>
                    <a:gd name="T31" fmla="*/ 11 h 11"/>
                    <a:gd name="T32" fmla="*/ 7 w 12"/>
                    <a:gd name="T33" fmla="*/ 11 h 11"/>
                    <a:gd name="T34" fmla="*/ 5 w 12"/>
                    <a:gd name="T35" fmla="*/ 10 h 11"/>
                    <a:gd name="T36" fmla="*/ 2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7"/>
                      </a:moveTo>
                      <a:lnTo>
                        <a:pt x="1" y="5"/>
                      </a:lnTo>
                      <a:lnTo>
                        <a:pt x="0" y="2"/>
                      </a:lnTo>
                      <a:lnTo>
                        <a:pt x="1" y="1"/>
                      </a:lnTo>
                      <a:lnTo>
                        <a:pt x="2" y="0"/>
                      </a:lnTo>
                      <a:lnTo>
                        <a:pt x="5" y="0"/>
                      </a:lnTo>
                      <a:lnTo>
                        <a:pt x="7" y="0"/>
                      </a:lnTo>
                      <a:lnTo>
                        <a:pt x="8" y="1"/>
                      </a:lnTo>
                      <a:lnTo>
                        <a:pt x="11" y="2"/>
                      </a:lnTo>
                      <a:lnTo>
                        <a:pt x="12" y="6"/>
                      </a:lnTo>
                      <a:lnTo>
                        <a:pt x="12" y="7"/>
                      </a:lnTo>
                      <a:lnTo>
                        <a:pt x="12" y="10"/>
                      </a:lnTo>
                      <a:lnTo>
                        <a:pt x="11" y="11"/>
                      </a:lnTo>
                      <a:lnTo>
                        <a:pt x="8" y="11"/>
                      </a:lnTo>
                      <a:lnTo>
                        <a:pt x="7" y="11"/>
                      </a:lnTo>
                      <a:lnTo>
                        <a:pt x="5" y="10"/>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7" name="Freeform 505"/>
                <p:cNvSpPr>
                  <a:spLocks/>
                </p:cNvSpPr>
                <p:nvPr/>
              </p:nvSpPr>
              <p:spPr bwMode="auto">
                <a:xfrm>
                  <a:off x="4180" y="3338"/>
                  <a:ext cx="12" cy="11"/>
                </a:xfrm>
                <a:custGeom>
                  <a:avLst/>
                  <a:gdLst>
                    <a:gd name="T0" fmla="*/ 2 w 12"/>
                    <a:gd name="T1" fmla="*/ 7 h 11"/>
                    <a:gd name="T2" fmla="*/ 2 w 12"/>
                    <a:gd name="T3" fmla="*/ 6 h 11"/>
                    <a:gd name="T4" fmla="*/ 0 w 12"/>
                    <a:gd name="T5" fmla="*/ 4 h 11"/>
                    <a:gd name="T6" fmla="*/ 2 w 12"/>
                    <a:gd name="T7" fmla="*/ 1 h 11"/>
                    <a:gd name="T8" fmla="*/ 2 w 12"/>
                    <a:gd name="T9" fmla="*/ 0 h 11"/>
                    <a:gd name="T10" fmla="*/ 7 w 12"/>
                    <a:gd name="T11" fmla="*/ 0 h 11"/>
                    <a:gd name="T12" fmla="*/ 9 w 12"/>
                    <a:gd name="T13" fmla="*/ 6 h 11"/>
                    <a:gd name="T14" fmla="*/ 12 w 12"/>
                    <a:gd name="T15" fmla="*/ 6 h 11"/>
                    <a:gd name="T16" fmla="*/ 12 w 12"/>
                    <a:gd name="T17" fmla="*/ 10 h 11"/>
                    <a:gd name="T18" fmla="*/ 12 w 12"/>
                    <a:gd name="T19" fmla="*/ 11 h 11"/>
                    <a:gd name="T20" fmla="*/ 9 w 12"/>
                    <a:gd name="T21" fmla="*/ 11 h 11"/>
                    <a:gd name="T22" fmla="*/ 7 w 12"/>
                    <a:gd name="T23" fmla="*/ 11 h 11"/>
                    <a:gd name="T24" fmla="*/ 2 w 12"/>
                    <a:gd name="T25" fmla="*/ 7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2" y="7"/>
                      </a:moveTo>
                      <a:lnTo>
                        <a:pt x="2" y="6"/>
                      </a:lnTo>
                      <a:lnTo>
                        <a:pt x="0" y="4"/>
                      </a:lnTo>
                      <a:lnTo>
                        <a:pt x="2" y="1"/>
                      </a:lnTo>
                      <a:lnTo>
                        <a:pt x="2" y="0"/>
                      </a:lnTo>
                      <a:lnTo>
                        <a:pt x="7" y="0"/>
                      </a:lnTo>
                      <a:lnTo>
                        <a:pt x="9" y="6"/>
                      </a:lnTo>
                      <a:lnTo>
                        <a:pt x="12" y="6"/>
                      </a:lnTo>
                      <a:lnTo>
                        <a:pt x="12" y="10"/>
                      </a:lnTo>
                      <a:lnTo>
                        <a:pt x="12" y="11"/>
                      </a:lnTo>
                      <a:lnTo>
                        <a:pt x="9" y="11"/>
                      </a:lnTo>
                      <a:lnTo>
                        <a:pt x="7"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8" name="Freeform 506"/>
                <p:cNvSpPr>
                  <a:spLocks/>
                </p:cNvSpPr>
                <p:nvPr/>
              </p:nvSpPr>
              <p:spPr bwMode="auto">
                <a:xfrm>
                  <a:off x="4167" y="3333"/>
                  <a:ext cx="12" cy="11"/>
                </a:xfrm>
                <a:custGeom>
                  <a:avLst/>
                  <a:gdLst>
                    <a:gd name="T0" fmla="*/ 7 w 12"/>
                    <a:gd name="T1" fmla="*/ 11 h 11"/>
                    <a:gd name="T2" fmla="*/ 10 w 12"/>
                    <a:gd name="T3" fmla="*/ 10 h 11"/>
                    <a:gd name="T4" fmla="*/ 11 w 12"/>
                    <a:gd name="T5" fmla="*/ 9 h 11"/>
                    <a:gd name="T6" fmla="*/ 12 w 12"/>
                    <a:gd name="T7" fmla="*/ 9 h 11"/>
                    <a:gd name="T8" fmla="*/ 12 w 12"/>
                    <a:gd name="T9" fmla="*/ 6 h 11"/>
                    <a:gd name="T10" fmla="*/ 12 w 12"/>
                    <a:gd name="T11" fmla="*/ 5 h 11"/>
                    <a:gd name="T12" fmla="*/ 10 w 12"/>
                    <a:gd name="T13" fmla="*/ 4 h 11"/>
                    <a:gd name="T14" fmla="*/ 9 w 12"/>
                    <a:gd name="T15" fmla="*/ 1 h 11"/>
                    <a:gd name="T16" fmla="*/ 6 w 12"/>
                    <a:gd name="T17" fmla="*/ 1 h 11"/>
                    <a:gd name="T18" fmla="*/ 5 w 12"/>
                    <a:gd name="T19" fmla="*/ 0 h 11"/>
                    <a:gd name="T20" fmla="*/ 5 w 12"/>
                    <a:gd name="T21" fmla="*/ 0 h 11"/>
                    <a:gd name="T22" fmla="*/ 3 w 12"/>
                    <a:gd name="T23" fmla="*/ 1 h 11"/>
                    <a:gd name="T24" fmla="*/ 1 w 12"/>
                    <a:gd name="T25" fmla="*/ 1 h 11"/>
                    <a:gd name="T26" fmla="*/ 0 w 12"/>
                    <a:gd name="T27" fmla="*/ 2 h 11"/>
                    <a:gd name="T28" fmla="*/ 0 w 12"/>
                    <a:gd name="T29" fmla="*/ 2 h 11"/>
                    <a:gd name="T30" fmla="*/ 0 w 12"/>
                    <a:gd name="T31" fmla="*/ 5 h 11"/>
                    <a:gd name="T32" fmla="*/ 0 w 12"/>
                    <a:gd name="T33" fmla="*/ 6 h 11"/>
                    <a:gd name="T34" fmla="*/ 1 w 12"/>
                    <a:gd name="T35" fmla="*/ 7 h 11"/>
                    <a:gd name="T36" fmla="*/ 2 w 12"/>
                    <a:gd name="T37" fmla="*/ 10 h 11"/>
                    <a:gd name="T38" fmla="*/ 3 w 12"/>
                    <a:gd name="T39" fmla="*/ 11 h 11"/>
                    <a:gd name="T40" fmla="*/ 6 w 12"/>
                    <a:gd name="T41" fmla="*/ 11 h 11"/>
                    <a:gd name="T42" fmla="*/ 7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7" y="11"/>
                      </a:moveTo>
                      <a:lnTo>
                        <a:pt x="10" y="10"/>
                      </a:lnTo>
                      <a:lnTo>
                        <a:pt x="11" y="9"/>
                      </a:lnTo>
                      <a:lnTo>
                        <a:pt x="12" y="9"/>
                      </a:lnTo>
                      <a:lnTo>
                        <a:pt x="12" y="6"/>
                      </a:lnTo>
                      <a:lnTo>
                        <a:pt x="12" y="5"/>
                      </a:lnTo>
                      <a:lnTo>
                        <a:pt x="10" y="4"/>
                      </a:lnTo>
                      <a:lnTo>
                        <a:pt x="9" y="1"/>
                      </a:lnTo>
                      <a:lnTo>
                        <a:pt x="6" y="1"/>
                      </a:lnTo>
                      <a:lnTo>
                        <a:pt x="5" y="0"/>
                      </a:lnTo>
                      <a:lnTo>
                        <a:pt x="3" y="1"/>
                      </a:lnTo>
                      <a:lnTo>
                        <a:pt x="1" y="1"/>
                      </a:lnTo>
                      <a:lnTo>
                        <a:pt x="0" y="2"/>
                      </a:lnTo>
                      <a:lnTo>
                        <a:pt x="0" y="5"/>
                      </a:lnTo>
                      <a:lnTo>
                        <a:pt x="0" y="6"/>
                      </a:lnTo>
                      <a:lnTo>
                        <a:pt x="1" y="7"/>
                      </a:lnTo>
                      <a:lnTo>
                        <a:pt x="2" y="10"/>
                      </a:lnTo>
                      <a:lnTo>
                        <a:pt x="3" y="11"/>
                      </a:lnTo>
                      <a:lnTo>
                        <a:pt x="6" y="11"/>
                      </a:lnTo>
                      <a:lnTo>
                        <a:pt x="7"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9" name="Freeform 507"/>
                <p:cNvSpPr>
                  <a:spLocks/>
                </p:cNvSpPr>
                <p:nvPr/>
              </p:nvSpPr>
              <p:spPr bwMode="auto">
                <a:xfrm>
                  <a:off x="4167" y="3334"/>
                  <a:ext cx="12" cy="11"/>
                </a:xfrm>
                <a:custGeom>
                  <a:avLst/>
                  <a:gdLst>
                    <a:gd name="T0" fmla="*/ 1 w 12"/>
                    <a:gd name="T1" fmla="*/ 8 h 11"/>
                    <a:gd name="T2" fmla="*/ 0 w 12"/>
                    <a:gd name="T3" fmla="*/ 5 h 11"/>
                    <a:gd name="T4" fmla="*/ 0 w 12"/>
                    <a:gd name="T5" fmla="*/ 3 h 11"/>
                    <a:gd name="T6" fmla="*/ 0 w 12"/>
                    <a:gd name="T7" fmla="*/ 1 h 11"/>
                    <a:gd name="T8" fmla="*/ 0 w 12"/>
                    <a:gd name="T9" fmla="*/ 1 h 11"/>
                    <a:gd name="T10" fmla="*/ 1 w 12"/>
                    <a:gd name="T11" fmla="*/ 0 h 11"/>
                    <a:gd name="T12" fmla="*/ 3 w 12"/>
                    <a:gd name="T13" fmla="*/ 0 h 11"/>
                    <a:gd name="T14" fmla="*/ 5 w 12"/>
                    <a:gd name="T15" fmla="*/ 1 h 11"/>
                    <a:gd name="T16" fmla="*/ 8 w 12"/>
                    <a:gd name="T17" fmla="*/ 3 h 11"/>
                    <a:gd name="T18" fmla="*/ 9 w 12"/>
                    <a:gd name="T19" fmla="*/ 3 h 11"/>
                    <a:gd name="T20" fmla="*/ 11 w 12"/>
                    <a:gd name="T21" fmla="*/ 6 h 11"/>
                    <a:gd name="T22" fmla="*/ 12 w 12"/>
                    <a:gd name="T23" fmla="*/ 9 h 11"/>
                    <a:gd name="T24" fmla="*/ 11 w 12"/>
                    <a:gd name="T25" fmla="*/ 10 h 11"/>
                    <a:gd name="T26" fmla="*/ 11 w 12"/>
                    <a:gd name="T27" fmla="*/ 10 h 11"/>
                    <a:gd name="T28" fmla="*/ 9 w 12"/>
                    <a:gd name="T29" fmla="*/ 11 h 11"/>
                    <a:gd name="T30" fmla="*/ 8 w 12"/>
                    <a:gd name="T31" fmla="*/ 11 h 11"/>
                    <a:gd name="T32" fmla="*/ 5 w 12"/>
                    <a:gd name="T33" fmla="*/ 11 h 11"/>
                    <a:gd name="T34" fmla="*/ 3 w 12"/>
                    <a:gd name="T35" fmla="*/ 10 h 11"/>
                    <a:gd name="T36" fmla="*/ 1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 y="8"/>
                      </a:moveTo>
                      <a:lnTo>
                        <a:pt x="0" y="5"/>
                      </a:lnTo>
                      <a:lnTo>
                        <a:pt x="0" y="3"/>
                      </a:lnTo>
                      <a:lnTo>
                        <a:pt x="0" y="1"/>
                      </a:lnTo>
                      <a:lnTo>
                        <a:pt x="1" y="0"/>
                      </a:lnTo>
                      <a:lnTo>
                        <a:pt x="3" y="0"/>
                      </a:lnTo>
                      <a:lnTo>
                        <a:pt x="5" y="1"/>
                      </a:lnTo>
                      <a:lnTo>
                        <a:pt x="8" y="3"/>
                      </a:lnTo>
                      <a:lnTo>
                        <a:pt x="9" y="3"/>
                      </a:lnTo>
                      <a:lnTo>
                        <a:pt x="11" y="6"/>
                      </a:lnTo>
                      <a:lnTo>
                        <a:pt x="12" y="9"/>
                      </a:lnTo>
                      <a:lnTo>
                        <a:pt x="11" y="10"/>
                      </a:lnTo>
                      <a:lnTo>
                        <a:pt x="9" y="11"/>
                      </a:lnTo>
                      <a:lnTo>
                        <a:pt x="8" y="11"/>
                      </a:lnTo>
                      <a:lnTo>
                        <a:pt x="5" y="11"/>
                      </a:lnTo>
                      <a:lnTo>
                        <a:pt x="3" y="10"/>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0" name="Freeform 508"/>
                <p:cNvSpPr>
                  <a:spLocks/>
                </p:cNvSpPr>
                <p:nvPr/>
              </p:nvSpPr>
              <p:spPr bwMode="auto">
                <a:xfrm>
                  <a:off x="4174" y="3338"/>
                  <a:ext cx="12" cy="10"/>
                </a:xfrm>
                <a:custGeom>
                  <a:avLst/>
                  <a:gdLst>
                    <a:gd name="T0" fmla="*/ 8 w 12"/>
                    <a:gd name="T1" fmla="*/ 10 h 10"/>
                    <a:gd name="T2" fmla="*/ 10 w 12"/>
                    <a:gd name="T3" fmla="*/ 9 h 10"/>
                    <a:gd name="T4" fmla="*/ 10 w 12"/>
                    <a:gd name="T5" fmla="*/ 7 h 10"/>
                    <a:gd name="T6" fmla="*/ 11 w 12"/>
                    <a:gd name="T7" fmla="*/ 7 h 10"/>
                    <a:gd name="T8" fmla="*/ 12 w 12"/>
                    <a:gd name="T9" fmla="*/ 6 h 10"/>
                    <a:gd name="T10" fmla="*/ 11 w 12"/>
                    <a:gd name="T11" fmla="*/ 5 h 10"/>
                    <a:gd name="T12" fmla="*/ 10 w 12"/>
                    <a:gd name="T13" fmla="*/ 4 h 10"/>
                    <a:gd name="T14" fmla="*/ 8 w 12"/>
                    <a:gd name="T15" fmla="*/ 1 h 10"/>
                    <a:gd name="T16" fmla="*/ 8 w 12"/>
                    <a:gd name="T17" fmla="*/ 1 h 10"/>
                    <a:gd name="T18" fmla="*/ 5 w 12"/>
                    <a:gd name="T19" fmla="*/ 0 h 10"/>
                    <a:gd name="T20" fmla="*/ 4 w 12"/>
                    <a:gd name="T21" fmla="*/ 0 h 10"/>
                    <a:gd name="T22" fmla="*/ 4 w 12"/>
                    <a:gd name="T23" fmla="*/ 1 h 10"/>
                    <a:gd name="T24" fmla="*/ 2 w 12"/>
                    <a:gd name="T25" fmla="*/ 1 h 10"/>
                    <a:gd name="T26" fmla="*/ 1 w 12"/>
                    <a:gd name="T27" fmla="*/ 2 h 10"/>
                    <a:gd name="T28" fmla="*/ 1 w 12"/>
                    <a:gd name="T29" fmla="*/ 2 h 10"/>
                    <a:gd name="T30" fmla="*/ 0 w 12"/>
                    <a:gd name="T31" fmla="*/ 4 h 10"/>
                    <a:gd name="T32" fmla="*/ 1 w 12"/>
                    <a:gd name="T33" fmla="*/ 5 h 10"/>
                    <a:gd name="T34" fmla="*/ 2 w 12"/>
                    <a:gd name="T35" fmla="*/ 7 h 10"/>
                    <a:gd name="T36" fmla="*/ 2 w 12"/>
                    <a:gd name="T37" fmla="*/ 9 h 10"/>
                    <a:gd name="T38" fmla="*/ 4 w 12"/>
                    <a:gd name="T39" fmla="*/ 10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0" y="9"/>
                      </a:lnTo>
                      <a:lnTo>
                        <a:pt x="10" y="7"/>
                      </a:lnTo>
                      <a:lnTo>
                        <a:pt x="11" y="7"/>
                      </a:lnTo>
                      <a:lnTo>
                        <a:pt x="12" y="6"/>
                      </a:lnTo>
                      <a:lnTo>
                        <a:pt x="11" y="5"/>
                      </a:lnTo>
                      <a:lnTo>
                        <a:pt x="10" y="4"/>
                      </a:lnTo>
                      <a:lnTo>
                        <a:pt x="8" y="1"/>
                      </a:lnTo>
                      <a:lnTo>
                        <a:pt x="5" y="0"/>
                      </a:lnTo>
                      <a:lnTo>
                        <a:pt x="4" y="0"/>
                      </a:lnTo>
                      <a:lnTo>
                        <a:pt x="4" y="1"/>
                      </a:lnTo>
                      <a:lnTo>
                        <a:pt x="2" y="1"/>
                      </a:lnTo>
                      <a:lnTo>
                        <a:pt x="1" y="2"/>
                      </a:lnTo>
                      <a:lnTo>
                        <a:pt x="0" y="4"/>
                      </a:lnTo>
                      <a:lnTo>
                        <a:pt x="1" y="5"/>
                      </a:lnTo>
                      <a:lnTo>
                        <a:pt x="2" y="7"/>
                      </a:lnTo>
                      <a:lnTo>
                        <a:pt x="2" y="9"/>
                      </a:lnTo>
                      <a:lnTo>
                        <a:pt x="4" y="10"/>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1" name="Freeform 509"/>
                <p:cNvSpPr>
                  <a:spLocks/>
                </p:cNvSpPr>
                <p:nvPr/>
              </p:nvSpPr>
              <p:spPr bwMode="auto">
                <a:xfrm>
                  <a:off x="4174" y="3338"/>
                  <a:ext cx="12" cy="11"/>
                </a:xfrm>
                <a:custGeom>
                  <a:avLst/>
                  <a:gdLst>
                    <a:gd name="T0" fmla="*/ 2 w 12"/>
                    <a:gd name="T1" fmla="*/ 7 h 11"/>
                    <a:gd name="T2" fmla="*/ 1 w 12"/>
                    <a:gd name="T3" fmla="*/ 5 h 11"/>
                    <a:gd name="T4" fmla="*/ 0 w 12"/>
                    <a:gd name="T5" fmla="*/ 2 h 11"/>
                    <a:gd name="T6" fmla="*/ 1 w 12"/>
                    <a:gd name="T7" fmla="*/ 1 h 11"/>
                    <a:gd name="T8" fmla="*/ 1 w 12"/>
                    <a:gd name="T9" fmla="*/ 1 h 11"/>
                    <a:gd name="T10" fmla="*/ 2 w 12"/>
                    <a:gd name="T11" fmla="*/ 0 h 11"/>
                    <a:gd name="T12" fmla="*/ 3 w 12"/>
                    <a:gd name="T13" fmla="*/ 0 h 11"/>
                    <a:gd name="T14" fmla="*/ 6 w 12"/>
                    <a:gd name="T15" fmla="*/ 0 h 11"/>
                    <a:gd name="T16" fmla="*/ 8 w 12"/>
                    <a:gd name="T17" fmla="*/ 1 h 11"/>
                    <a:gd name="T18" fmla="*/ 11 w 12"/>
                    <a:gd name="T19" fmla="*/ 2 h 11"/>
                    <a:gd name="T20" fmla="*/ 12 w 12"/>
                    <a:gd name="T21" fmla="*/ 6 h 11"/>
                    <a:gd name="T22" fmla="*/ 12 w 12"/>
                    <a:gd name="T23" fmla="*/ 9 h 11"/>
                    <a:gd name="T24" fmla="*/ 12 w 12"/>
                    <a:gd name="T25" fmla="*/ 10 h 11"/>
                    <a:gd name="T26" fmla="*/ 11 w 12"/>
                    <a:gd name="T27" fmla="*/ 10 h 11"/>
                    <a:gd name="T28" fmla="*/ 11 w 12"/>
                    <a:gd name="T29" fmla="*/ 11 h 11"/>
                    <a:gd name="T30" fmla="*/ 8 w 12"/>
                    <a:gd name="T31" fmla="*/ 11 h 11"/>
                    <a:gd name="T32" fmla="*/ 6 w 12"/>
                    <a:gd name="T33" fmla="*/ 11 h 11"/>
                    <a:gd name="T34" fmla="*/ 3 w 12"/>
                    <a:gd name="T35" fmla="*/ 10 h 11"/>
                    <a:gd name="T36" fmla="*/ 2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7"/>
                      </a:moveTo>
                      <a:lnTo>
                        <a:pt x="1" y="5"/>
                      </a:lnTo>
                      <a:lnTo>
                        <a:pt x="0" y="2"/>
                      </a:lnTo>
                      <a:lnTo>
                        <a:pt x="1" y="1"/>
                      </a:lnTo>
                      <a:lnTo>
                        <a:pt x="2" y="0"/>
                      </a:lnTo>
                      <a:lnTo>
                        <a:pt x="3" y="0"/>
                      </a:lnTo>
                      <a:lnTo>
                        <a:pt x="6" y="0"/>
                      </a:lnTo>
                      <a:lnTo>
                        <a:pt x="8" y="1"/>
                      </a:lnTo>
                      <a:lnTo>
                        <a:pt x="11" y="2"/>
                      </a:lnTo>
                      <a:lnTo>
                        <a:pt x="12" y="6"/>
                      </a:lnTo>
                      <a:lnTo>
                        <a:pt x="12" y="9"/>
                      </a:lnTo>
                      <a:lnTo>
                        <a:pt x="12" y="10"/>
                      </a:lnTo>
                      <a:lnTo>
                        <a:pt x="11" y="10"/>
                      </a:lnTo>
                      <a:lnTo>
                        <a:pt x="11" y="11"/>
                      </a:lnTo>
                      <a:lnTo>
                        <a:pt x="8" y="11"/>
                      </a:lnTo>
                      <a:lnTo>
                        <a:pt x="6" y="11"/>
                      </a:lnTo>
                      <a:lnTo>
                        <a:pt x="3" y="10"/>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2" name="Freeform 510"/>
                <p:cNvSpPr>
                  <a:spLocks/>
                </p:cNvSpPr>
                <p:nvPr/>
              </p:nvSpPr>
              <p:spPr bwMode="auto">
                <a:xfrm>
                  <a:off x="4160" y="3298"/>
                  <a:ext cx="93" cy="49"/>
                </a:xfrm>
                <a:custGeom>
                  <a:avLst/>
                  <a:gdLst>
                    <a:gd name="T0" fmla="*/ 0 w 93"/>
                    <a:gd name="T1" fmla="*/ 9 h 49"/>
                    <a:gd name="T2" fmla="*/ 18 w 93"/>
                    <a:gd name="T3" fmla="*/ 0 h 49"/>
                    <a:gd name="T4" fmla="*/ 93 w 93"/>
                    <a:gd name="T5" fmla="*/ 39 h 49"/>
                    <a:gd name="T6" fmla="*/ 73 w 93"/>
                    <a:gd name="T7" fmla="*/ 49 h 49"/>
                    <a:gd name="T8" fmla="*/ 0 w 93"/>
                    <a:gd name="T9" fmla="*/ 9 h 49"/>
                    <a:gd name="T10" fmla="*/ 0 60000 65536"/>
                    <a:gd name="T11" fmla="*/ 0 60000 65536"/>
                    <a:gd name="T12" fmla="*/ 0 60000 65536"/>
                    <a:gd name="T13" fmla="*/ 0 60000 65536"/>
                    <a:gd name="T14" fmla="*/ 0 60000 65536"/>
                    <a:gd name="T15" fmla="*/ 0 w 93"/>
                    <a:gd name="T16" fmla="*/ 0 h 49"/>
                    <a:gd name="T17" fmla="*/ 93 w 93"/>
                    <a:gd name="T18" fmla="*/ 49 h 49"/>
                  </a:gdLst>
                  <a:ahLst/>
                  <a:cxnLst>
                    <a:cxn ang="T10">
                      <a:pos x="T0" y="T1"/>
                    </a:cxn>
                    <a:cxn ang="T11">
                      <a:pos x="T2" y="T3"/>
                    </a:cxn>
                    <a:cxn ang="T12">
                      <a:pos x="T4" y="T5"/>
                    </a:cxn>
                    <a:cxn ang="T13">
                      <a:pos x="T6" y="T7"/>
                    </a:cxn>
                    <a:cxn ang="T14">
                      <a:pos x="T8" y="T9"/>
                    </a:cxn>
                  </a:cxnLst>
                  <a:rect l="T15" t="T16" r="T17" b="T18"/>
                  <a:pathLst>
                    <a:path w="93" h="49">
                      <a:moveTo>
                        <a:pt x="0" y="9"/>
                      </a:moveTo>
                      <a:lnTo>
                        <a:pt x="18" y="0"/>
                      </a:lnTo>
                      <a:lnTo>
                        <a:pt x="93" y="39"/>
                      </a:lnTo>
                      <a:lnTo>
                        <a:pt x="73" y="49"/>
                      </a:lnTo>
                      <a:lnTo>
                        <a:pt x="0"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3" name="Freeform 511"/>
                <p:cNvSpPr>
                  <a:spLocks/>
                </p:cNvSpPr>
                <p:nvPr/>
              </p:nvSpPr>
              <p:spPr bwMode="auto">
                <a:xfrm>
                  <a:off x="4160" y="3307"/>
                  <a:ext cx="73" cy="59"/>
                </a:xfrm>
                <a:custGeom>
                  <a:avLst/>
                  <a:gdLst>
                    <a:gd name="T0" fmla="*/ 0 w 73"/>
                    <a:gd name="T1" fmla="*/ 0 h 59"/>
                    <a:gd name="T2" fmla="*/ 73 w 73"/>
                    <a:gd name="T3" fmla="*/ 40 h 59"/>
                    <a:gd name="T4" fmla="*/ 73 w 73"/>
                    <a:gd name="T5" fmla="*/ 59 h 59"/>
                    <a:gd name="T6" fmla="*/ 0 w 73"/>
                    <a:gd name="T7" fmla="*/ 20 h 59"/>
                    <a:gd name="T8" fmla="*/ 0 w 73"/>
                    <a:gd name="T9" fmla="*/ 0 h 59"/>
                    <a:gd name="T10" fmla="*/ 0 60000 65536"/>
                    <a:gd name="T11" fmla="*/ 0 60000 65536"/>
                    <a:gd name="T12" fmla="*/ 0 60000 65536"/>
                    <a:gd name="T13" fmla="*/ 0 60000 65536"/>
                    <a:gd name="T14" fmla="*/ 0 60000 65536"/>
                    <a:gd name="T15" fmla="*/ 0 w 73"/>
                    <a:gd name="T16" fmla="*/ 0 h 59"/>
                    <a:gd name="T17" fmla="*/ 73 w 73"/>
                    <a:gd name="T18" fmla="*/ 59 h 59"/>
                  </a:gdLst>
                  <a:ahLst/>
                  <a:cxnLst>
                    <a:cxn ang="T10">
                      <a:pos x="T0" y="T1"/>
                    </a:cxn>
                    <a:cxn ang="T11">
                      <a:pos x="T2" y="T3"/>
                    </a:cxn>
                    <a:cxn ang="T12">
                      <a:pos x="T4" y="T5"/>
                    </a:cxn>
                    <a:cxn ang="T13">
                      <a:pos x="T6" y="T7"/>
                    </a:cxn>
                    <a:cxn ang="T14">
                      <a:pos x="T8" y="T9"/>
                    </a:cxn>
                  </a:cxnLst>
                  <a:rect l="T15" t="T16" r="T17" b="T18"/>
                  <a:pathLst>
                    <a:path w="73" h="59">
                      <a:moveTo>
                        <a:pt x="0" y="0"/>
                      </a:moveTo>
                      <a:lnTo>
                        <a:pt x="73" y="40"/>
                      </a:lnTo>
                      <a:lnTo>
                        <a:pt x="73" y="59"/>
                      </a:lnTo>
                      <a:lnTo>
                        <a:pt x="0" y="20"/>
                      </a:lnTo>
                      <a:lnTo>
                        <a:pt x="0"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4" name="Freeform 512"/>
                <p:cNvSpPr>
                  <a:spLocks/>
                </p:cNvSpPr>
                <p:nvPr/>
              </p:nvSpPr>
              <p:spPr bwMode="auto">
                <a:xfrm>
                  <a:off x="4091" y="3393"/>
                  <a:ext cx="19" cy="31"/>
                </a:xfrm>
                <a:custGeom>
                  <a:avLst/>
                  <a:gdLst>
                    <a:gd name="T0" fmla="*/ 19 w 19"/>
                    <a:gd name="T1" fmla="*/ 10 h 31"/>
                    <a:gd name="T2" fmla="*/ 0 w 19"/>
                    <a:gd name="T3" fmla="*/ 0 h 31"/>
                    <a:gd name="T4" fmla="*/ 0 w 19"/>
                    <a:gd name="T5" fmla="*/ 21 h 31"/>
                    <a:gd name="T6" fmla="*/ 19 w 19"/>
                    <a:gd name="T7" fmla="*/ 31 h 31"/>
                    <a:gd name="T8" fmla="*/ 19 w 19"/>
                    <a:gd name="T9" fmla="*/ 10 h 31"/>
                    <a:gd name="T10" fmla="*/ 0 60000 65536"/>
                    <a:gd name="T11" fmla="*/ 0 60000 65536"/>
                    <a:gd name="T12" fmla="*/ 0 60000 65536"/>
                    <a:gd name="T13" fmla="*/ 0 60000 65536"/>
                    <a:gd name="T14" fmla="*/ 0 60000 65536"/>
                    <a:gd name="T15" fmla="*/ 0 w 19"/>
                    <a:gd name="T16" fmla="*/ 0 h 31"/>
                    <a:gd name="T17" fmla="*/ 19 w 19"/>
                    <a:gd name="T18" fmla="*/ 31 h 31"/>
                  </a:gdLst>
                  <a:ahLst/>
                  <a:cxnLst>
                    <a:cxn ang="T10">
                      <a:pos x="T0" y="T1"/>
                    </a:cxn>
                    <a:cxn ang="T11">
                      <a:pos x="T2" y="T3"/>
                    </a:cxn>
                    <a:cxn ang="T12">
                      <a:pos x="T4" y="T5"/>
                    </a:cxn>
                    <a:cxn ang="T13">
                      <a:pos x="T6" y="T7"/>
                    </a:cxn>
                    <a:cxn ang="T14">
                      <a:pos x="T8" y="T9"/>
                    </a:cxn>
                  </a:cxnLst>
                  <a:rect l="T15" t="T16" r="T17" b="T18"/>
                  <a:pathLst>
                    <a:path w="19" h="31">
                      <a:moveTo>
                        <a:pt x="19" y="10"/>
                      </a:moveTo>
                      <a:lnTo>
                        <a:pt x="0" y="0"/>
                      </a:lnTo>
                      <a:lnTo>
                        <a:pt x="0" y="21"/>
                      </a:lnTo>
                      <a:lnTo>
                        <a:pt x="19" y="31"/>
                      </a:lnTo>
                      <a:lnTo>
                        <a:pt x="19"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5" name="Freeform 513"/>
                <p:cNvSpPr>
                  <a:spLocks/>
                </p:cNvSpPr>
                <p:nvPr/>
              </p:nvSpPr>
              <p:spPr bwMode="auto">
                <a:xfrm>
                  <a:off x="4190" y="3445"/>
                  <a:ext cx="18" cy="31"/>
                </a:xfrm>
                <a:custGeom>
                  <a:avLst/>
                  <a:gdLst>
                    <a:gd name="T0" fmla="*/ 18 w 18"/>
                    <a:gd name="T1" fmla="*/ 10 h 31"/>
                    <a:gd name="T2" fmla="*/ 0 w 18"/>
                    <a:gd name="T3" fmla="*/ 0 h 31"/>
                    <a:gd name="T4" fmla="*/ 0 w 18"/>
                    <a:gd name="T5" fmla="*/ 21 h 31"/>
                    <a:gd name="T6" fmla="*/ 18 w 18"/>
                    <a:gd name="T7" fmla="*/ 31 h 31"/>
                    <a:gd name="T8" fmla="*/ 18 w 18"/>
                    <a:gd name="T9" fmla="*/ 10 h 31"/>
                    <a:gd name="T10" fmla="*/ 0 60000 65536"/>
                    <a:gd name="T11" fmla="*/ 0 60000 65536"/>
                    <a:gd name="T12" fmla="*/ 0 60000 65536"/>
                    <a:gd name="T13" fmla="*/ 0 60000 65536"/>
                    <a:gd name="T14" fmla="*/ 0 60000 65536"/>
                    <a:gd name="T15" fmla="*/ 0 w 18"/>
                    <a:gd name="T16" fmla="*/ 0 h 31"/>
                    <a:gd name="T17" fmla="*/ 18 w 18"/>
                    <a:gd name="T18" fmla="*/ 31 h 31"/>
                  </a:gdLst>
                  <a:ahLst/>
                  <a:cxnLst>
                    <a:cxn ang="T10">
                      <a:pos x="T0" y="T1"/>
                    </a:cxn>
                    <a:cxn ang="T11">
                      <a:pos x="T2" y="T3"/>
                    </a:cxn>
                    <a:cxn ang="T12">
                      <a:pos x="T4" y="T5"/>
                    </a:cxn>
                    <a:cxn ang="T13">
                      <a:pos x="T6" y="T7"/>
                    </a:cxn>
                    <a:cxn ang="T14">
                      <a:pos x="T8" y="T9"/>
                    </a:cxn>
                  </a:cxnLst>
                  <a:rect l="T15" t="T16" r="T17" b="T18"/>
                  <a:pathLst>
                    <a:path w="18" h="31">
                      <a:moveTo>
                        <a:pt x="18" y="10"/>
                      </a:moveTo>
                      <a:lnTo>
                        <a:pt x="0" y="0"/>
                      </a:lnTo>
                      <a:lnTo>
                        <a:pt x="0" y="21"/>
                      </a:lnTo>
                      <a:lnTo>
                        <a:pt x="18" y="31"/>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6" name="Freeform 514"/>
                <p:cNvSpPr>
                  <a:spLocks/>
                </p:cNvSpPr>
                <p:nvPr/>
              </p:nvSpPr>
              <p:spPr bwMode="auto">
                <a:xfrm>
                  <a:off x="4110" y="3366"/>
                  <a:ext cx="72" cy="58"/>
                </a:xfrm>
                <a:custGeom>
                  <a:avLst/>
                  <a:gdLst>
                    <a:gd name="T0" fmla="*/ 71 w 72"/>
                    <a:gd name="T1" fmla="*/ 0 h 58"/>
                    <a:gd name="T2" fmla="*/ 0 w 72"/>
                    <a:gd name="T3" fmla="*/ 39 h 58"/>
                    <a:gd name="T4" fmla="*/ 0 w 72"/>
                    <a:gd name="T5" fmla="*/ 58 h 58"/>
                    <a:gd name="T6" fmla="*/ 72 w 72"/>
                    <a:gd name="T7" fmla="*/ 20 h 58"/>
                    <a:gd name="T8" fmla="*/ 71 w 72"/>
                    <a:gd name="T9" fmla="*/ 0 h 58"/>
                    <a:gd name="T10" fmla="*/ 0 60000 65536"/>
                    <a:gd name="T11" fmla="*/ 0 60000 65536"/>
                    <a:gd name="T12" fmla="*/ 0 60000 65536"/>
                    <a:gd name="T13" fmla="*/ 0 60000 65536"/>
                    <a:gd name="T14" fmla="*/ 0 60000 65536"/>
                    <a:gd name="T15" fmla="*/ 0 w 72"/>
                    <a:gd name="T16" fmla="*/ 0 h 58"/>
                    <a:gd name="T17" fmla="*/ 72 w 72"/>
                    <a:gd name="T18" fmla="*/ 58 h 58"/>
                  </a:gdLst>
                  <a:ahLst/>
                  <a:cxnLst>
                    <a:cxn ang="T10">
                      <a:pos x="T0" y="T1"/>
                    </a:cxn>
                    <a:cxn ang="T11">
                      <a:pos x="T2" y="T3"/>
                    </a:cxn>
                    <a:cxn ang="T12">
                      <a:pos x="T4" y="T5"/>
                    </a:cxn>
                    <a:cxn ang="T13">
                      <a:pos x="T6" y="T7"/>
                    </a:cxn>
                    <a:cxn ang="T14">
                      <a:pos x="T8" y="T9"/>
                    </a:cxn>
                  </a:cxnLst>
                  <a:rect l="T15" t="T16" r="T17" b="T18"/>
                  <a:pathLst>
                    <a:path w="72" h="58">
                      <a:moveTo>
                        <a:pt x="71" y="0"/>
                      </a:moveTo>
                      <a:lnTo>
                        <a:pt x="0" y="39"/>
                      </a:lnTo>
                      <a:lnTo>
                        <a:pt x="0" y="58"/>
                      </a:lnTo>
                      <a:lnTo>
                        <a:pt x="72" y="20"/>
                      </a:lnTo>
                      <a:lnTo>
                        <a:pt x="71"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7" name="Freeform 515"/>
                <p:cNvSpPr>
                  <a:spLocks/>
                </p:cNvSpPr>
                <p:nvPr/>
              </p:nvSpPr>
              <p:spPr bwMode="auto">
                <a:xfrm>
                  <a:off x="4271" y="3370"/>
                  <a:ext cx="12" cy="11"/>
                </a:xfrm>
                <a:custGeom>
                  <a:avLst/>
                  <a:gdLst>
                    <a:gd name="T0" fmla="*/ 3 w 12"/>
                    <a:gd name="T1" fmla="*/ 0 h 11"/>
                    <a:gd name="T2" fmla="*/ 12 w 12"/>
                    <a:gd name="T3" fmla="*/ 6 h 11"/>
                    <a:gd name="T4" fmla="*/ 9 w 12"/>
                    <a:gd name="T5" fmla="*/ 11 h 11"/>
                    <a:gd name="T6" fmla="*/ 0 w 12"/>
                    <a:gd name="T7" fmla="*/ 4 h 11"/>
                    <a:gd name="T8" fmla="*/ 3 w 12"/>
                    <a:gd name="T9" fmla="*/ 0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3" y="0"/>
                      </a:moveTo>
                      <a:lnTo>
                        <a:pt x="12" y="6"/>
                      </a:lnTo>
                      <a:lnTo>
                        <a:pt x="9" y="11"/>
                      </a:lnTo>
                      <a:lnTo>
                        <a:pt x="0" y="4"/>
                      </a:lnTo>
                      <a:lnTo>
                        <a:pt x="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8" name="Freeform 516"/>
                <p:cNvSpPr>
                  <a:spLocks/>
                </p:cNvSpPr>
                <p:nvPr/>
              </p:nvSpPr>
              <p:spPr bwMode="auto">
                <a:xfrm>
                  <a:off x="4239" y="3348"/>
                  <a:ext cx="26" cy="13"/>
                </a:xfrm>
                <a:custGeom>
                  <a:avLst/>
                  <a:gdLst>
                    <a:gd name="T0" fmla="*/ 17 w 26"/>
                    <a:gd name="T1" fmla="*/ 0 h 13"/>
                    <a:gd name="T2" fmla="*/ 26 w 26"/>
                    <a:gd name="T3" fmla="*/ 5 h 13"/>
                    <a:gd name="T4" fmla="*/ 9 w 26"/>
                    <a:gd name="T5" fmla="*/ 13 h 13"/>
                    <a:gd name="T6" fmla="*/ 0 w 26"/>
                    <a:gd name="T7" fmla="*/ 8 h 13"/>
                    <a:gd name="T8" fmla="*/ 17 w 26"/>
                    <a:gd name="T9" fmla="*/ 0 h 13"/>
                    <a:gd name="T10" fmla="*/ 0 60000 65536"/>
                    <a:gd name="T11" fmla="*/ 0 60000 65536"/>
                    <a:gd name="T12" fmla="*/ 0 60000 65536"/>
                    <a:gd name="T13" fmla="*/ 0 60000 65536"/>
                    <a:gd name="T14" fmla="*/ 0 60000 65536"/>
                    <a:gd name="T15" fmla="*/ 0 w 26"/>
                    <a:gd name="T16" fmla="*/ 0 h 13"/>
                    <a:gd name="T17" fmla="*/ 26 w 26"/>
                    <a:gd name="T18" fmla="*/ 13 h 13"/>
                  </a:gdLst>
                  <a:ahLst/>
                  <a:cxnLst>
                    <a:cxn ang="T10">
                      <a:pos x="T0" y="T1"/>
                    </a:cxn>
                    <a:cxn ang="T11">
                      <a:pos x="T2" y="T3"/>
                    </a:cxn>
                    <a:cxn ang="T12">
                      <a:pos x="T4" y="T5"/>
                    </a:cxn>
                    <a:cxn ang="T13">
                      <a:pos x="T6" y="T7"/>
                    </a:cxn>
                    <a:cxn ang="T14">
                      <a:pos x="T8" y="T9"/>
                    </a:cxn>
                  </a:cxnLst>
                  <a:rect l="T15" t="T16" r="T17" b="T18"/>
                  <a:pathLst>
                    <a:path w="26" h="13">
                      <a:moveTo>
                        <a:pt x="17" y="0"/>
                      </a:moveTo>
                      <a:lnTo>
                        <a:pt x="26" y="5"/>
                      </a:lnTo>
                      <a:lnTo>
                        <a:pt x="9" y="13"/>
                      </a:lnTo>
                      <a:lnTo>
                        <a:pt x="0" y="8"/>
                      </a:lnTo>
                      <a:lnTo>
                        <a:pt x="17"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9" name="Freeform 517"/>
                <p:cNvSpPr>
                  <a:spLocks/>
                </p:cNvSpPr>
                <p:nvPr/>
              </p:nvSpPr>
              <p:spPr bwMode="auto">
                <a:xfrm>
                  <a:off x="4239" y="3356"/>
                  <a:ext cx="12" cy="23"/>
                </a:xfrm>
                <a:custGeom>
                  <a:avLst/>
                  <a:gdLst>
                    <a:gd name="T0" fmla="*/ 0 w 12"/>
                    <a:gd name="T1" fmla="*/ 19 h 23"/>
                    <a:gd name="T2" fmla="*/ 12 w 12"/>
                    <a:gd name="T3" fmla="*/ 23 h 23"/>
                    <a:gd name="T4" fmla="*/ 12 w 12"/>
                    <a:gd name="T5" fmla="*/ 5 h 23"/>
                    <a:gd name="T6" fmla="*/ 0 w 12"/>
                    <a:gd name="T7" fmla="*/ 0 h 23"/>
                    <a:gd name="T8" fmla="*/ 0 w 12"/>
                    <a:gd name="T9" fmla="*/ 19 h 23"/>
                    <a:gd name="T10" fmla="*/ 0 60000 65536"/>
                    <a:gd name="T11" fmla="*/ 0 60000 65536"/>
                    <a:gd name="T12" fmla="*/ 0 60000 65536"/>
                    <a:gd name="T13" fmla="*/ 0 60000 65536"/>
                    <a:gd name="T14" fmla="*/ 0 60000 65536"/>
                    <a:gd name="T15" fmla="*/ 0 w 12"/>
                    <a:gd name="T16" fmla="*/ 0 h 23"/>
                    <a:gd name="T17" fmla="*/ 12 w 12"/>
                    <a:gd name="T18" fmla="*/ 23 h 23"/>
                  </a:gdLst>
                  <a:ahLst/>
                  <a:cxnLst>
                    <a:cxn ang="T10">
                      <a:pos x="T0" y="T1"/>
                    </a:cxn>
                    <a:cxn ang="T11">
                      <a:pos x="T2" y="T3"/>
                    </a:cxn>
                    <a:cxn ang="T12">
                      <a:pos x="T4" y="T5"/>
                    </a:cxn>
                    <a:cxn ang="T13">
                      <a:pos x="T6" y="T7"/>
                    </a:cxn>
                    <a:cxn ang="T14">
                      <a:pos x="T8" y="T9"/>
                    </a:cxn>
                  </a:cxnLst>
                  <a:rect l="T15" t="T16" r="T17" b="T18"/>
                  <a:pathLst>
                    <a:path w="12" h="23">
                      <a:moveTo>
                        <a:pt x="0" y="19"/>
                      </a:moveTo>
                      <a:lnTo>
                        <a:pt x="12" y="23"/>
                      </a:lnTo>
                      <a:lnTo>
                        <a:pt x="12" y="5"/>
                      </a:lnTo>
                      <a:lnTo>
                        <a:pt x="0" y="0"/>
                      </a:lnTo>
                      <a:lnTo>
                        <a:pt x="0" y="1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0" name="Freeform 518"/>
                <p:cNvSpPr>
                  <a:spLocks/>
                </p:cNvSpPr>
                <p:nvPr/>
              </p:nvSpPr>
              <p:spPr bwMode="auto">
                <a:xfrm>
                  <a:off x="4248" y="3353"/>
                  <a:ext cx="17" cy="26"/>
                </a:xfrm>
                <a:custGeom>
                  <a:avLst/>
                  <a:gdLst>
                    <a:gd name="T0" fmla="*/ 17 w 17"/>
                    <a:gd name="T1" fmla="*/ 18 h 26"/>
                    <a:gd name="T2" fmla="*/ 0 w 17"/>
                    <a:gd name="T3" fmla="*/ 26 h 26"/>
                    <a:gd name="T4" fmla="*/ 0 w 17"/>
                    <a:gd name="T5" fmla="*/ 8 h 26"/>
                    <a:gd name="T6" fmla="*/ 17 w 17"/>
                    <a:gd name="T7" fmla="*/ 0 h 26"/>
                    <a:gd name="T8" fmla="*/ 17 w 17"/>
                    <a:gd name="T9" fmla="*/ 18 h 26"/>
                    <a:gd name="T10" fmla="*/ 0 60000 65536"/>
                    <a:gd name="T11" fmla="*/ 0 60000 65536"/>
                    <a:gd name="T12" fmla="*/ 0 60000 65536"/>
                    <a:gd name="T13" fmla="*/ 0 60000 65536"/>
                    <a:gd name="T14" fmla="*/ 0 60000 65536"/>
                    <a:gd name="T15" fmla="*/ 0 w 17"/>
                    <a:gd name="T16" fmla="*/ 0 h 26"/>
                    <a:gd name="T17" fmla="*/ 17 w 17"/>
                    <a:gd name="T18" fmla="*/ 26 h 26"/>
                  </a:gdLst>
                  <a:ahLst/>
                  <a:cxnLst>
                    <a:cxn ang="T10">
                      <a:pos x="T0" y="T1"/>
                    </a:cxn>
                    <a:cxn ang="T11">
                      <a:pos x="T2" y="T3"/>
                    </a:cxn>
                    <a:cxn ang="T12">
                      <a:pos x="T4" y="T5"/>
                    </a:cxn>
                    <a:cxn ang="T13">
                      <a:pos x="T6" y="T7"/>
                    </a:cxn>
                    <a:cxn ang="T14">
                      <a:pos x="T8" y="T9"/>
                    </a:cxn>
                  </a:cxnLst>
                  <a:rect l="T15" t="T16" r="T17" b="T18"/>
                  <a:pathLst>
                    <a:path w="17" h="26">
                      <a:moveTo>
                        <a:pt x="17" y="18"/>
                      </a:moveTo>
                      <a:lnTo>
                        <a:pt x="0" y="26"/>
                      </a:lnTo>
                      <a:lnTo>
                        <a:pt x="0" y="8"/>
                      </a:lnTo>
                      <a:lnTo>
                        <a:pt x="17" y="0"/>
                      </a:lnTo>
                      <a:lnTo>
                        <a:pt x="17" y="18"/>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1" name="Freeform 519"/>
                <p:cNvSpPr>
                  <a:spLocks/>
                </p:cNvSpPr>
                <p:nvPr/>
              </p:nvSpPr>
              <p:spPr bwMode="auto">
                <a:xfrm>
                  <a:off x="4250" y="3358"/>
                  <a:ext cx="19" cy="11"/>
                </a:xfrm>
                <a:custGeom>
                  <a:avLst/>
                  <a:gdLst>
                    <a:gd name="T0" fmla="*/ 13 w 19"/>
                    <a:gd name="T1" fmla="*/ 0 h 11"/>
                    <a:gd name="T2" fmla="*/ 19 w 19"/>
                    <a:gd name="T3" fmla="*/ 3 h 11"/>
                    <a:gd name="T4" fmla="*/ 16 w 19"/>
                    <a:gd name="T5" fmla="*/ 10 h 11"/>
                    <a:gd name="T6" fmla="*/ 7 w 19"/>
                    <a:gd name="T7" fmla="*/ 11 h 11"/>
                    <a:gd name="T8" fmla="*/ 0 w 19"/>
                    <a:gd name="T9" fmla="*/ 7 h 11"/>
                    <a:gd name="T10" fmla="*/ 13 w 19"/>
                    <a:gd name="T11" fmla="*/ 0 h 11"/>
                    <a:gd name="T12" fmla="*/ 0 60000 65536"/>
                    <a:gd name="T13" fmla="*/ 0 60000 65536"/>
                    <a:gd name="T14" fmla="*/ 0 60000 65536"/>
                    <a:gd name="T15" fmla="*/ 0 60000 65536"/>
                    <a:gd name="T16" fmla="*/ 0 60000 65536"/>
                    <a:gd name="T17" fmla="*/ 0 60000 65536"/>
                    <a:gd name="T18" fmla="*/ 0 w 19"/>
                    <a:gd name="T19" fmla="*/ 0 h 11"/>
                    <a:gd name="T20" fmla="*/ 19 w 19"/>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9" h="11">
                      <a:moveTo>
                        <a:pt x="13" y="0"/>
                      </a:moveTo>
                      <a:lnTo>
                        <a:pt x="19" y="3"/>
                      </a:lnTo>
                      <a:lnTo>
                        <a:pt x="16" y="10"/>
                      </a:lnTo>
                      <a:lnTo>
                        <a:pt x="7" y="11"/>
                      </a:lnTo>
                      <a:lnTo>
                        <a:pt x="0" y="7"/>
                      </a:lnTo>
                      <a:lnTo>
                        <a:pt x="1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2" name="Freeform 520"/>
                <p:cNvSpPr>
                  <a:spLocks/>
                </p:cNvSpPr>
                <p:nvPr/>
              </p:nvSpPr>
              <p:spPr bwMode="auto">
                <a:xfrm>
                  <a:off x="4250" y="3365"/>
                  <a:ext cx="12" cy="20"/>
                </a:xfrm>
                <a:custGeom>
                  <a:avLst/>
                  <a:gdLst>
                    <a:gd name="T0" fmla="*/ 0 w 12"/>
                    <a:gd name="T1" fmla="*/ 14 h 20"/>
                    <a:gd name="T2" fmla="*/ 11 w 12"/>
                    <a:gd name="T3" fmla="*/ 20 h 20"/>
                    <a:gd name="T4" fmla="*/ 12 w 12"/>
                    <a:gd name="T5" fmla="*/ 9 h 20"/>
                    <a:gd name="T6" fmla="*/ 9 w 12"/>
                    <a:gd name="T7" fmla="*/ 3 h 20"/>
                    <a:gd name="T8" fmla="*/ 0 w 12"/>
                    <a:gd name="T9" fmla="*/ 0 h 20"/>
                    <a:gd name="T10" fmla="*/ 0 w 12"/>
                    <a:gd name="T11" fmla="*/ 14 h 20"/>
                    <a:gd name="T12" fmla="*/ 0 60000 65536"/>
                    <a:gd name="T13" fmla="*/ 0 60000 65536"/>
                    <a:gd name="T14" fmla="*/ 0 60000 65536"/>
                    <a:gd name="T15" fmla="*/ 0 60000 65536"/>
                    <a:gd name="T16" fmla="*/ 0 60000 65536"/>
                    <a:gd name="T17" fmla="*/ 0 60000 65536"/>
                    <a:gd name="T18" fmla="*/ 0 w 12"/>
                    <a:gd name="T19" fmla="*/ 0 h 20"/>
                    <a:gd name="T20" fmla="*/ 12 w 1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2" h="20">
                      <a:moveTo>
                        <a:pt x="0" y="14"/>
                      </a:moveTo>
                      <a:lnTo>
                        <a:pt x="11" y="20"/>
                      </a:lnTo>
                      <a:lnTo>
                        <a:pt x="12" y="9"/>
                      </a:lnTo>
                      <a:lnTo>
                        <a:pt x="9" y="3"/>
                      </a:lnTo>
                      <a:lnTo>
                        <a:pt x="0" y="0"/>
                      </a:lnTo>
                      <a:lnTo>
                        <a:pt x="0" y="14"/>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3" name="Freeform 521"/>
                <p:cNvSpPr>
                  <a:spLocks/>
                </p:cNvSpPr>
                <p:nvPr/>
              </p:nvSpPr>
              <p:spPr bwMode="auto">
                <a:xfrm>
                  <a:off x="4260" y="3374"/>
                  <a:ext cx="12" cy="13"/>
                </a:xfrm>
                <a:custGeom>
                  <a:avLst/>
                  <a:gdLst>
                    <a:gd name="T0" fmla="*/ 0 w 12"/>
                    <a:gd name="T1" fmla="*/ 10 h 13"/>
                    <a:gd name="T2" fmla="*/ 2 w 12"/>
                    <a:gd name="T3" fmla="*/ 6 h 13"/>
                    <a:gd name="T4" fmla="*/ 7 w 12"/>
                    <a:gd name="T5" fmla="*/ 8 h 13"/>
                    <a:gd name="T6" fmla="*/ 10 w 12"/>
                    <a:gd name="T7" fmla="*/ 13 h 13"/>
                    <a:gd name="T8" fmla="*/ 12 w 12"/>
                    <a:gd name="T9" fmla="*/ 13 h 13"/>
                    <a:gd name="T10" fmla="*/ 10 w 12"/>
                    <a:gd name="T11" fmla="*/ 5 h 13"/>
                    <a:gd name="T12" fmla="*/ 0 w 12"/>
                    <a:gd name="T13" fmla="*/ 0 h 13"/>
                    <a:gd name="T14" fmla="*/ 0 w 12"/>
                    <a:gd name="T15" fmla="*/ 10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0" y="10"/>
                      </a:moveTo>
                      <a:lnTo>
                        <a:pt x="2" y="6"/>
                      </a:lnTo>
                      <a:lnTo>
                        <a:pt x="7" y="8"/>
                      </a:lnTo>
                      <a:lnTo>
                        <a:pt x="10" y="13"/>
                      </a:lnTo>
                      <a:lnTo>
                        <a:pt x="12" y="13"/>
                      </a:lnTo>
                      <a:lnTo>
                        <a:pt x="10" y="5"/>
                      </a:lnTo>
                      <a:lnTo>
                        <a:pt x="0" y="0"/>
                      </a:lnTo>
                      <a:lnTo>
                        <a:pt x="0" y="1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4" name="Freeform 522"/>
                <p:cNvSpPr>
                  <a:spLocks/>
                </p:cNvSpPr>
                <p:nvPr/>
              </p:nvSpPr>
              <p:spPr bwMode="auto">
                <a:xfrm>
                  <a:off x="4271" y="3375"/>
                  <a:ext cx="12" cy="12"/>
                </a:xfrm>
                <a:custGeom>
                  <a:avLst/>
                  <a:gdLst>
                    <a:gd name="T0" fmla="*/ 12 w 12"/>
                    <a:gd name="T1" fmla="*/ 9 h 12"/>
                    <a:gd name="T2" fmla="*/ 2 w 12"/>
                    <a:gd name="T3" fmla="*/ 12 h 12"/>
                    <a:gd name="T4" fmla="*/ 0 w 12"/>
                    <a:gd name="T5" fmla="*/ 4 h 12"/>
                    <a:gd name="T6" fmla="*/ 7 w 12"/>
                    <a:gd name="T7" fmla="*/ 2 h 12"/>
                    <a:gd name="T8" fmla="*/ 11 w 12"/>
                    <a:gd name="T9" fmla="*/ 0 h 12"/>
                    <a:gd name="T10" fmla="*/ 12 w 12"/>
                    <a:gd name="T11" fmla="*/ 9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12" y="9"/>
                      </a:moveTo>
                      <a:lnTo>
                        <a:pt x="2" y="12"/>
                      </a:lnTo>
                      <a:lnTo>
                        <a:pt x="0" y="4"/>
                      </a:lnTo>
                      <a:lnTo>
                        <a:pt x="7" y="2"/>
                      </a:lnTo>
                      <a:lnTo>
                        <a:pt x="11" y="0"/>
                      </a:lnTo>
                      <a:lnTo>
                        <a:pt x="12" y="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5" name="Freeform 523"/>
                <p:cNvSpPr>
                  <a:spLocks/>
                </p:cNvSpPr>
                <p:nvPr/>
              </p:nvSpPr>
              <p:spPr bwMode="auto">
                <a:xfrm>
                  <a:off x="4250" y="3366"/>
                  <a:ext cx="12" cy="11"/>
                </a:xfrm>
                <a:custGeom>
                  <a:avLst/>
                  <a:gdLst>
                    <a:gd name="T0" fmla="*/ 0 w 12"/>
                    <a:gd name="T1" fmla="*/ 6 h 11"/>
                    <a:gd name="T2" fmla="*/ 12 w 12"/>
                    <a:gd name="T3" fmla="*/ 11 h 11"/>
                    <a:gd name="T4" fmla="*/ 8 w 12"/>
                    <a:gd name="T5" fmla="*/ 3 h 11"/>
                    <a:gd name="T6" fmla="*/ 0 w 12"/>
                    <a:gd name="T7" fmla="*/ 0 h 11"/>
                    <a:gd name="T8" fmla="*/ 0 w 12"/>
                    <a:gd name="T9" fmla="*/ 6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6"/>
                      </a:moveTo>
                      <a:lnTo>
                        <a:pt x="12" y="11"/>
                      </a:lnTo>
                      <a:lnTo>
                        <a:pt x="8" y="3"/>
                      </a:lnTo>
                      <a:lnTo>
                        <a:pt x="0" y="0"/>
                      </a:lnTo>
                      <a:lnTo>
                        <a:pt x="0" y="6"/>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6" name="Freeform 524"/>
                <p:cNvSpPr>
                  <a:spLocks/>
                </p:cNvSpPr>
                <p:nvPr/>
              </p:nvSpPr>
              <p:spPr bwMode="auto">
                <a:xfrm>
                  <a:off x="4260" y="3372"/>
                  <a:ext cx="17" cy="12"/>
                </a:xfrm>
                <a:custGeom>
                  <a:avLst/>
                  <a:gdLst>
                    <a:gd name="T0" fmla="*/ 17 w 17"/>
                    <a:gd name="T1" fmla="*/ 9 h 12"/>
                    <a:gd name="T2" fmla="*/ 10 w 17"/>
                    <a:gd name="T3" fmla="*/ 12 h 12"/>
                    <a:gd name="T4" fmla="*/ 0 w 17"/>
                    <a:gd name="T5" fmla="*/ 3 h 12"/>
                    <a:gd name="T6" fmla="*/ 10 w 17"/>
                    <a:gd name="T7" fmla="*/ 0 h 12"/>
                    <a:gd name="T8" fmla="*/ 17 w 17"/>
                    <a:gd name="T9" fmla="*/ 9 h 12"/>
                    <a:gd name="T10" fmla="*/ 0 60000 65536"/>
                    <a:gd name="T11" fmla="*/ 0 60000 65536"/>
                    <a:gd name="T12" fmla="*/ 0 60000 65536"/>
                    <a:gd name="T13" fmla="*/ 0 60000 65536"/>
                    <a:gd name="T14" fmla="*/ 0 60000 65536"/>
                    <a:gd name="T15" fmla="*/ 0 w 17"/>
                    <a:gd name="T16" fmla="*/ 0 h 12"/>
                    <a:gd name="T17" fmla="*/ 17 w 17"/>
                    <a:gd name="T18" fmla="*/ 12 h 12"/>
                  </a:gdLst>
                  <a:ahLst/>
                  <a:cxnLst>
                    <a:cxn ang="T10">
                      <a:pos x="T0" y="T1"/>
                    </a:cxn>
                    <a:cxn ang="T11">
                      <a:pos x="T2" y="T3"/>
                    </a:cxn>
                    <a:cxn ang="T12">
                      <a:pos x="T4" y="T5"/>
                    </a:cxn>
                    <a:cxn ang="T13">
                      <a:pos x="T6" y="T7"/>
                    </a:cxn>
                    <a:cxn ang="T14">
                      <a:pos x="T8" y="T9"/>
                    </a:cxn>
                  </a:cxnLst>
                  <a:rect l="T15" t="T16" r="T17" b="T18"/>
                  <a:pathLst>
                    <a:path w="17" h="12">
                      <a:moveTo>
                        <a:pt x="17" y="9"/>
                      </a:moveTo>
                      <a:lnTo>
                        <a:pt x="10" y="12"/>
                      </a:lnTo>
                      <a:lnTo>
                        <a:pt x="0" y="3"/>
                      </a:lnTo>
                      <a:lnTo>
                        <a:pt x="10" y="0"/>
                      </a:lnTo>
                      <a:lnTo>
                        <a:pt x="17" y="9"/>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7" name="Freeform 525"/>
                <p:cNvSpPr>
                  <a:spLocks/>
                </p:cNvSpPr>
                <p:nvPr/>
              </p:nvSpPr>
              <p:spPr bwMode="auto">
                <a:xfrm>
                  <a:off x="4270" y="3368"/>
                  <a:ext cx="11" cy="11"/>
                </a:xfrm>
                <a:custGeom>
                  <a:avLst/>
                  <a:gdLst>
                    <a:gd name="T0" fmla="*/ 0 w 11"/>
                    <a:gd name="T1" fmla="*/ 4 h 11"/>
                    <a:gd name="T2" fmla="*/ 2 w 11"/>
                    <a:gd name="T3" fmla="*/ 0 h 11"/>
                    <a:gd name="T4" fmla="*/ 11 w 11"/>
                    <a:gd name="T5" fmla="*/ 8 h 11"/>
                    <a:gd name="T6" fmla="*/ 8 w 11"/>
                    <a:gd name="T7" fmla="*/ 11 h 11"/>
                    <a:gd name="T8" fmla="*/ 0 w 11"/>
                    <a:gd name="T9" fmla="*/ 4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4"/>
                      </a:moveTo>
                      <a:lnTo>
                        <a:pt x="2" y="0"/>
                      </a:lnTo>
                      <a:lnTo>
                        <a:pt x="11" y="8"/>
                      </a:lnTo>
                      <a:lnTo>
                        <a:pt x="8" y="11"/>
                      </a:lnTo>
                      <a:lnTo>
                        <a:pt x="0" y="4"/>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8" name="Freeform 526"/>
                <p:cNvSpPr>
                  <a:spLocks/>
                </p:cNvSpPr>
                <p:nvPr/>
              </p:nvSpPr>
              <p:spPr bwMode="auto">
                <a:xfrm>
                  <a:off x="4257" y="3364"/>
                  <a:ext cx="17" cy="11"/>
                </a:xfrm>
                <a:custGeom>
                  <a:avLst/>
                  <a:gdLst>
                    <a:gd name="T0" fmla="*/ 17 w 17"/>
                    <a:gd name="T1" fmla="*/ 8 h 11"/>
                    <a:gd name="T2" fmla="*/ 3 w 17"/>
                    <a:gd name="T3" fmla="*/ 11 h 11"/>
                    <a:gd name="T4" fmla="*/ 0 w 17"/>
                    <a:gd name="T5" fmla="*/ 2 h 11"/>
                    <a:gd name="T6" fmla="*/ 13 w 17"/>
                    <a:gd name="T7" fmla="*/ 0 h 11"/>
                    <a:gd name="T8" fmla="*/ 17 w 17"/>
                    <a:gd name="T9" fmla="*/ 8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7" y="8"/>
                      </a:moveTo>
                      <a:lnTo>
                        <a:pt x="3" y="11"/>
                      </a:lnTo>
                      <a:lnTo>
                        <a:pt x="0" y="2"/>
                      </a:lnTo>
                      <a:lnTo>
                        <a:pt x="13" y="0"/>
                      </a:lnTo>
                      <a:lnTo>
                        <a:pt x="17" y="8"/>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9" name="Freeform 527"/>
                <p:cNvSpPr>
                  <a:spLocks/>
                </p:cNvSpPr>
                <p:nvPr/>
              </p:nvSpPr>
              <p:spPr bwMode="auto">
                <a:xfrm>
                  <a:off x="4156" y="3390"/>
                  <a:ext cx="92" cy="48"/>
                </a:xfrm>
                <a:custGeom>
                  <a:avLst/>
                  <a:gdLst>
                    <a:gd name="T0" fmla="*/ 92 w 92"/>
                    <a:gd name="T1" fmla="*/ 10 h 48"/>
                    <a:gd name="T2" fmla="*/ 73 w 92"/>
                    <a:gd name="T3" fmla="*/ 0 h 48"/>
                    <a:gd name="T4" fmla="*/ 0 w 92"/>
                    <a:gd name="T5" fmla="*/ 39 h 48"/>
                    <a:gd name="T6" fmla="*/ 19 w 92"/>
                    <a:gd name="T7" fmla="*/ 48 h 48"/>
                    <a:gd name="T8" fmla="*/ 92 w 92"/>
                    <a:gd name="T9" fmla="*/ 10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92" y="10"/>
                      </a:moveTo>
                      <a:lnTo>
                        <a:pt x="73" y="0"/>
                      </a:lnTo>
                      <a:lnTo>
                        <a:pt x="0" y="39"/>
                      </a:lnTo>
                      <a:lnTo>
                        <a:pt x="19" y="48"/>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0" name="Freeform 528"/>
                <p:cNvSpPr>
                  <a:spLocks/>
                </p:cNvSpPr>
                <p:nvPr/>
              </p:nvSpPr>
              <p:spPr bwMode="auto">
                <a:xfrm>
                  <a:off x="4091" y="3355"/>
                  <a:ext cx="91" cy="48"/>
                </a:xfrm>
                <a:custGeom>
                  <a:avLst/>
                  <a:gdLst>
                    <a:gd name="T0" fmla="*/ 91 w 91"/>
                    <a:gd name="T1" fmla="*/ 10 h 48"/>
                    <a:gd name="T2" fmla="*/ 72 w 91"/>
                    <a:gd name="T3" fmla="*/ 0 h 48"/>
                    <a:gd name="T4" fmla="*/ 0 w 91"/>
                    <a:gd name="T5" fmla="*/ 38 h 48"/>
                    <a:gd name="T6" fmla="*/ 18 w 91"/>
                    <a:gd name="T7" fmla="*/ 48 h 48"/>
                    <a:gd name="T8" fmla="*/ 91 w 91"/>
                    <a:gd name="T9" fmla="*/ 10 h 48"/>
                    <a:gd name="T10" fmla="*/ 0 60000 65536"/>
                    <a:gd name="T11" fmla="*/ 0 60000 65536"/>
                    <a:gd name="T12" fmla="*/ 0 60000 65536"/>
                    <a:gd name="T13" fmla="*/ 0 60000 65536"/>
                    <a:gd name="T14" fmla="*/ 0 60000 65536"/>
                    <a:gd name="T15" fmla="*/ 0 w 91"/>
                    <a:gd name="T16" fmla="*/ 0 h 48"/>
                    <a:gd name="T17" fmla="*/ 91 w 91"/>
                    <a:gd name="T18" fmla="*/ 48 h 48"/>
                  </a:gdLst>
                  <a:ahLst/>
                  <a:cxnLst>
                    <a:cxn ang="T10">
                      <a:pos x="T0" y="T1"/>
                    </a:cxn>
                    <a:cxn ang="T11">
                      <a:pos x="T2" y="T3"/>
                    </a:cxn>
                    <a:cxn ang="T12">
                      <a:pos x="T4" y="T5"/>
                    </a:cxn>
                    <a:cxn ang="T13">
                      <a:pos x="T6" y="T7"/>
                    </a:cxn>
                    <a:cxn ang="T14">
                      <a:pos x="T8" y="T9"/>
                    </a:cxn>
                  </a:cxnLst>
                  <a:rect l="T15" t="T16" r="T17" b="T18"/>
                  <a:pathLst>
                    <a:path w="91" h="48">
                      <a:moveTo>
                        <a:pt x="91" y="10"/>
                      </a:moveTo>
                      <a:lnTo>
                        <a:pt x="72" y="0"/>
                      </a:lnTo>
                      <a:lnTo>
                        <a:pt x="0" y="38"/>
                      </a:lnTo>
                      <a:lnTo>
                        <a:pt x="18" y="48"/>
                      </a:lnTo>
                      <a:lnTo>
                        <a:pt x="91"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1" name="Freeform 529"/>
                <p:cNvSpPr>
                  <a:spLocks/>
                </p:cNvSpPr>
                <p:nvPr/>
              </p:nvSpPr>
              <p:spPr bwMode="auto">
                <a:xfrm>
                  <a:off x="3867" y="3374"/>
                  <a:ext cx="69" cy="121"/>
                </a:xfrm>
                <a:custGeom>
                  <a:avLst/>
                  <a:gdLst>
                    <a:gd name="T0" fmla="*/ 69 w 69"/>
                    <a:gd name="T1" fmla="*/ 36 h 121"/>
                    <a:gd name="T2" fmla="*/ 0 w 69"/>
                    <a:gd name="T3" fmla="*/ 0 h 121"/>
                    <a:gd name="T4" fmla="*/ 0 w 69"/>
                    <a:gd name="T5" fmla="*/ 84 h 121"/>
                    <a:gd name="T6" fmla="*/ 69 w 69"/>
                    <a:gd name="T7" fmla="*/ 121 h 121"/>
                    <a:gd name="T8" fmla="*/ 69 w 69"/>
                    <a:gd name="T9" fmla="*/ 36 h 121"/>
                    <a:gd name="T10" fmla="*/ 0 60000 65536"/>
                    <a:gd name="T11" fmla="*/ 0 60000 65536"/>
                    <a:gd name="T12" fmla="*/ 0 60000 65536"/>
                    <a:gd name="T13" fmla="*/ 0 60000 65536"/>
                    <a:gd name="T14" fmla="*/ 0 60000 65536"/>
                    <a:gd name="T15" fmla="*/ 0 w 69"/>
                    <a:gd name="T16" fmla="*/ 0 h 121"/>
                    <a:gd name="T17" fmla="*/ 69 w 69"/>
                    <a:gd name="T18" fmla="*/ 121 h 121"/>
                  </a:gdLst>
                  <a:ahLst/>
                  <a:cxnLst>
                    <a:cxn ang="T10">
                      <a:pos x="T0" y="T1"/>
                    </a:cxn>
                    <a:cxn ang="T11">
                      <a:pos x="T2" y="T3"/>
                    </a:cxn>
                    <a:cxn ang="T12">
                      <a:pos x="T4" y="T5"/>
                    </a:cxn>
                    <a:cxn ang="T13">
                      <a:pos x="T6" y="T7"/>
                    </a:cxn>
                    <a:cxn ang="T14">
                      <a:pos x="T8" y="T9"/>
                    </a:cxn>
                  </a:cxnLst>
                  <a:rect l="T15" t="T16" r="T17" b="T18"/>
                  <a:pathLst>
                    <a:path w="69" h="121">
                      <a:moveTo>
                        <a:pt x="69" y="36"/>
                      </a:moveTo>
                      <a:lnTo>
                        <a:pt x="0" y="0"/>
                      </a:lnTo>
                      <a:lnTo>
                        <a:pt x="0" y="84"/>
                      </a:lnTo>
                      <a:lnTo>
                        <a:pt x="69" y="121"/>
                      </a:lnTo>
                      <a:lnTo>
                        <a:pt x="69" y="36"/>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2" name="Freeform 530"/>
                <p:cNvSpPr>
                  <a:spLocks/>
                </p:cNvSpPr>
                <p:nvPr/>
              </p:nvSpPr>
              <p:spPr bwMode="auto">
                <a:xfrm>
                  <a:off x="3867" y="3288"/>
                  <a:ext cx="231" cy="123"/>
                </a:xfrm>
                <a:custGeom>
                  <a:avLst/>
                  <a:gdLst>
                    <a:gd name="T0" fmla="*/ 231 w 231"/>
                    <a:gd name="T1" fmla="*/ 38 h 123"/>
                    <a:gd name="T2" fmla="*/ 160 w 231"/>
                    <a:gd name="T3" fmla="*/ 0 h 123"/>
                    <a:gd name="T4" fmla="*/ 0 w 231"/>
                    <a:gd name="T5" fmla="*/ 86 h 123"/>
                    <a:gd name="T6" fmla="*/ 69 w 231"/>
                    <a:gd name="T7" fmla="*/ 123 h 123"/>
                    <a:gd name="T8" fmla="*/ 231 w 231"/>
                    <a:gd name="T9" fmla="*/ 38 h 123"/>
                    <a:gd name="T10" fmla="*/ 0 60000 65536"/>
                    <a:gd name="T11" fmla="*/ 0 60000 65536"/>
                    <a:gd name="T12" fmla="*/ 0 60000 65536"/>
                    <a:gd name="T13" fmla="*/ 0 60000 65536"/>
                    <a:gd name="T14" fmla="*/ 0 60000 65536"/>
                    <a:gd name="T15" fmla="*/ 0 w 231"/>
                    <a:gd name="T16" fmla="*/ 0 h 123"/>
                    <a:gd name="T17" fmla="*/ 231 w 231"/>
                    <a:gd name="T18" fmla="*/ 123 h 123"/>
                  </a:gdLst>
                  <a:ahLst/>
                  <a:cxnLst>
                    <a:cxn ang="T10">
                      <a:pos x="T0" y="T1"/>
                    </a:cxn>
                    <a:cxn ang="T11">
                      <a:pos x="T2" y="T3"/>
                    </a:cxn>
                    <a:cxn ang="T12">
                      <a:pos x="T4" y="T5"/>
                    </a:cxn>
                    <a:cxn ang="T13">
                      <a:pos x="T6" y="T7"/>
                    </a:cxn>
                    <a:cxn ang="T14">
                      <a:pos x="T8" y="T9"/>
                    </a:cxn>
                  </a:cxnLst>
                  <a:rect l="T15" t="T16" r="T17" b="T18"/>
                  <a:pathLst>
                    <a:path w="231" h="123">
                      <a:moveTo>
                        <a:pt x="231" y="38"/>
                      </a:moveTo>
                      <a:lnTo>
                        <a:pt x="160" y="0"/>
                      </a:lnTo>
                      <a:lnTo>
                        <a:pt x="0" y="86"/>
                      </a:lnTo>
                      <a:lnTo>
                        <a:pt x="69" y="123"/>
                      </a:lnTo>
                      <a:lnTo>
                        <a:pt x="231" y="38"/>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3" name="Freeform 531"/>
                <p:cNvSpPr>
                  <a:spLocks/>
                </p:cNvSpPr>
                <p:nvPr/>
              </p:nvSpPr>
              <p:spPr bwMode="auto">
                <a:xfrm>
                  <a:off x="3937" y="3326"/>
                  <a:ext cx="161" cy="169"/>
                </a:xfrm>
                <a:custGeom>
                  <a:avLst/>
                  <a:gdLst>
                    <a:gd name="T0" fmla="*/ 161 w 161"/>
                    <a:gd name="T1" fmla="*/ 0 h 169"/>
                    <a:gd name="T2" fmla="*/ 0 w 161"/>
                    <a:gd name="T3" fmla="*/ 84 h 169"/>
                    <a:gd name="T4" fmla="*/ 0 w 161"/>
                    <a:gd name="T5" fmla="*/ 169 h 169"/>
                    <a:gd name="T6" fmla="*/ 161 w 161"/>
                    <a:gd name="T7" fmla="*/ 84 h 169"/>
                    <a:gd name="T8" fmla="*/ 161 w 161"/>
                    <a:gd name="T9" fmla="*/ 0 h 169"/>
                    <a:gd name="T10" fmla="*/ 0 60000 65536"/>
                    <a:gd name="T11" fmla="*/ 0 60000 65536"/>
                    <a:gd name="T12" fmla="*/ 0 60000 65536"/>
                    <a:gd name="T13" fmla="*/ 0 60000 65536"/>
                    <a:gd name="T14" fmla="*/ 0 60000 65536"/>
                    <a:gd name="T15" fmla="*/ 0 w 161"/>
                    <a:gd name="T16" fmla="*/ 0 h 169"/>
                    <a:gd name="T17" fmla="*/ 161 w 161"/>
                    <a:gd name="T18" fmla="*/ 169 h 169"/>
                  </a:gdLst>
                  <a:ahLst/>
                  <a:cxnLst>
                    <a:cxn ang="T10">
                      <a:pos x="T0" y="T1"/>
                    </a:cxn>
                    <a:cxn ang="T11">
                      <a:pos x="T2" y="T3"/>
                    </a:cxn>
                    <a:cxn ang="T12">
                      <a:pos x="T4" y="T5"/>
                    </a:cxn>
                    <a:cxn ang="T13">
                      <a:pos x="T6" y="T7"/>
                    </a:cxn>
                    <a:cxn ang="T14">
                      <a:pos x="T8" y="T9"/>
                    </a:cxn>
                  </a:cxnLst>
                  <a:rect l="T15" t="T16" r="T17" b="T18"/>
                  <a:pathLst>
                    <a:path w="161" h="169">
                      <a:moveTo>
                        <a:pt x="161" y="0"/>
                      </a:moveTo>
                      <a:lnTo>
                        <a:pt x="0" y="84"/>
                      </a:lnTo>
                      <a:lnTo>
                        <a:pt x="0" y="169"/>
                      </a:lnTo>
                      <a:lnTo>
                        <a:pt x="161" y="84"/>
                      </a:lnTo>
                      <a:lnTo>
                        <a:pt x="161"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4" name="Freeform 532"/>
                <p:cNvSpPr>
                  <a:spLocks/>
                </p:cNvSpPr>
                <p:nvPr/>
              </p:nvSpPr>
              <p:spPr bwMode="auto">
                <a:xfrm>
                  <a:off x="3954" y="3424"/>
                  <a:ext cx="140" cy="136"/>
                </a:xfrm>
                <a:custGeom>
                  <a:avLst/>
                  <a:gdLst>
                    <a:gd name="T0" fmla="*/ 140 w 140"/>
                    <a:gd name="T1" fmla="*/ 74 h 136"/>
                    <a:gd name="T2" fmla="*/ 0 w 140"/>
                    <a:gd name="T3" fmla="*/ 0 h 136"/>
                    <a:gd name="T4" fmla="*/ 0 w 140"/>
                    <a:gd name="T5" fmla="*/ 62 h 136"/>
                    <a:gd name="T6" fmla="*/ 140 w 140"/>
                    <a:gd name="T7" fmla="*/ 136 h 136"/>
                    <a:gd name="T8" fmla="*/ 140 w 140"/>
                    <a:gd name="T9" fmla="*/ 74 h 136"/>
                    <a:gd name="T10" fmla="*/ 0 60000 65536"/>
                    <a:gd name="T11" fmla="*/ 0 60000 65536"/>
                    <a:gd name="T12" fmla="*/ 0 60000 65536"/>
                    <a:gd name="T13" fmla="*/ 0 60000 65536"/>
                    <a:gd name="T14" fmla="*/ 0 60000 65536"/>
                    <a:gd name="T15" fmla="*/ 0 w 140"/>
                    <a:gd name="T16" fmla="*/ 0 h 136"/>
                    <a:gd name="T17" fmla="*/ 140 w 140"/>
                    <a:gd name="T18" fmla="*/ 136 h 136"/>
                  </a:gdLst>
                  <a:ahLst/>
                  <a:cxnLst>
                    <a:cxn ang="T10">
                      <a:pos x="T0" y="T1"/>
                    </a:cxn>
                    <a:cxn ang="T11">
                      <a:pos x="T2" y="T3"/>
                    </a:cxn>
                    <a:cxn ang="T12">
                      <a:pos x="T4" y="T5"/>
                    </a:cxn>
                    <a:cxn ang="T13">
                      <a:pos x="T6" y="T7"/>
                    </a:cxn>
                    <a:cxn ang="T14">
                      <a:pos x="T8" y="T9"/>
                    </a:cxn>
                  </a:cxnLst>
                  <a:rect l="T15" t="T16" r="T17" b="T18"/>
                  <a:pathLst>
                    <a:path w="140" h="136">
                      <a:moveTo>
                        <a:pt x="140" y="74"/>
                      </a:moveTo>
                      <a:lnTo>
                        <a:pt x="0" y="0"/>
                      </a:lnTo>
                      <a:lnTo>
                        <a:pt x="0" y="62"/>
                      </a:lnTo>
                      <a:lnTo>
                        <a:pt x="140" y="136"/>
                      </a:lnTo>
                      <a:lnTo>
                        <a:pt x="140" y="74"/>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5" name="Freeform 533"/>
                <p:cNvSpPr>
                  <a:spLocks/>
                </p:cNvSpPr>
                <p:nvPr/>
              </p:nvSpPr>
              <p:spPr bwMode="auto">
                <a:xfrm>
                  <a:off x="3954" y="3354"/>
                  <a:ext cx="273" cy="144"/>
                </a:xfrm>
                <a:custGeom>
                  <a:avLst/>
                  <a:gdLst>
                    <a:gd name="T0" fmla="*/ 273 w 273"/>
                    <a:gd name="T1" fmla="*/ 74 h 144"/>
                    <a:gd name="T2" fmla="*/ 132 w 273"/>
                    <a:gd name="T3" fmla="*/ 0 h 144"/>
                    <a:gd name="T4" fmla="*/ 0 w 273"/>
                    <a:gd name="T5" fmla="*/ 69 h 144"/>
                    <a:gd name="T6" fmla="*/ 140 w 273"/>
                    <a:gd name="T7" fmla="*/ 144 h 144"/>
                    <a:gd name="T8" fmla="*/ 273 w 273"/>
                    <a:gd name="T9" fmla="*/ 74 h 144"/>
                    <a:gd name="T10" fmla="*/ 0 60000 65536"/>
                    <a:gd name="T11" fmla="*/ 0 60000 65536"/>
                    <a:gd name="T12" fmla="*/ 0 60000 65536"/>
                    <a:gd name="T13" fmla="*/ 0 60000 65536"/>
                    <a:gd name="T14" fmla="*/ 0 60000 65536"/>
                    <a:gd name="T15" fmla="*/ 0 w 273"/>
                    <a:gd name="T16" fmla="*/ 0 h 144"/>
                    <a:gd name="T17" fmla="*/ 273 w 273"/>
                    <a:gd name="T18" fmla="*/ 144 h 144"/>
                  </a:gdLst>
                  <a:ahLst/>
                  <a:cxnLst>
                    <a:cxn ang="T10">
                      <a:pos x="T0" y="T1"/>
                    </a:cxn>
                    <a:cxn ang="T11">
                      <a:pos x="T2" y="T3"/>
                    </a:cxn>
                    <a:cxn ang="T12">
                      <a:pos x="T4" y="T5"/>
                    </a:cxn>
                    <a:cxn ang="T13">
                      <a:pos x="T6" y="T7"/>
                    </a:cxn>
                    <a:cxn ang="T14">
                      <a:pos x="T8" y="T9"/>
                    </a:cxn>
                  </a:cxnLst>
                  <a:rect l="T15" t="T16" r="T17" b="T18"/>
                  <a:pathLst>
                    <a:path w="273" h="144">
                      <a:moveTo>
                        <a:pt x="273" y="74"/>
                      </a:moveTo>
                      <a:lnTo>
                        <a:pt x="132" y="0"/>
                      </a:lnTo>
                      <a:lnTo>
                        <a:pt x="0" y="69"/>
                      </a:lnTo>
                      <a:lnTo>
                        <a:pt x="140" y="144"/>
                      </a:lnTo>
                      <a:lnTo>
                        <a:pt x="273" y="74"/>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6" name="Freeform 534"/>
                <p:cNvSpPr>
                  <a:spLocks/>
                </p:cNvSpPr>
                <p:nvPr/>
              </p:nvSpPr>
              <p:spPr bwMode="auto">
                <a:xfrm>
                  <a:off x="4094" y="3429"/>
                  <a:ext cx="133" cy="131"/>
                </a:xfrm>
                <a:custGeom>
                  <a:avLst/>
                  <a:gdLst>
                    <a:gd name="T0" fmla="*/ 133 w 133"/>
                    <a:gd name="T1" fmla="*/ 0 h 131"/>
                    <a:gd name="T2" fmla="*/ 0 w 133"/>
                    <a:gd name="T3" fmla="*/ 71 h 131"/>
                    <a:gd name="T4" fmla="*/ 0 w 133"/>
                    <a:gd name="T5" fmla="*/ 131 h 131"/>
                    <a:gd name="T6" fmla="*/ 133 w 133"/>
                    <a:gd name="T7" fmla="*/ 61 h 131"/>
                    <a:gd name="T8" fmla="*/ 133 w 133"/>
                    <a:gd name="T9" fmla="*/ 0 h 131"/>
                    <a:gd name="T10" fmla="*/ 0 60000 65536"/>
                    <a:gd name="T11" fmla="*/ 0 60000 65536"/>
                    <a:gd name="T12" fmla="*/ 0 60000 65536"/>
                    <a:gd name="T13" fmla="*/ 0 60000 65536"/>
                    <a:gd name="T14" fmla="*/ 0 60000 65536"/>
                    <a:gd name="T15" fmla="*/ 0 w 133"/>
                    <a:gd name="T16" fmla="*/ 0 h 131"/>
                    <a:gd name="T17" fmla="*/ 133 w 133"/>
                    <a:gd name="T18" fmla="*/ 131 h 131"/>
                  </a:gdLst>
                  <a:ahLst/>
                  <a:cxnLst>
                    <a:cxn ang="T10">
                      <a:pos x="T0" y="T1"/>
                    </a:cxn>
                    <a:cxn ang="T11">
                      <a:pos x="T2" y="T3"/>
                    </a:cxn>
                    <a:cxn ang="T12">
                      <a:pos x="T4" y="T5"/>
                    </a:cxn>
                    <a:cxn ang="T13">
                      <a:pos x="T6" y="T7"/>
                    </a:cxn>
                    <a:cxn ang="T14">
                      <a:pos x="T8" y="T9"/>
                    </a:cxn>
                  </a:cxnLst>
                  <a:rect l="T15" t="T16" r="T17" b="T18"/>
                  <a:pathLst>
                    <a:path w="133" h="131">
                      <a:moveTo>
                        <a:pt x="133" y="0"/>
                      </a:moveTo>
                      <a:lnTo>
                        <a:pt x="0" y="71"/>
                      </a:lnTo>
                      <a:lnTo>
                        <a:pt x="0" y="131"/>
                      </a:lnTo>
                      <a:lnTo>
                        <a:pt x="133" y="61"/>
                      </a:lnTo>
                      <a:lnTo>
                        <a:pt x="133"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7" name="Freeform 535"/>
                <p:cNvSpPr>
                  <a:spLocks/>
                </p:cNvSpPr>
                <p:nvPr/>
              </p:nvSpPr>
              <p:spPr bwMode="auto">
                <a:xfrm>
                  <a:off x="3963" y="3456"/>
                  <a:ext cx="24" cy="42"/>
                </a:xfrm>
                <a:custGeom>
                  <a:avLst/>
                  <a:gdLst>
                    <a:gd name="T0" fmla="*/ 24 w 24"/>
                    <a:gd name="T1" fmla="*/ 42 h 42"/>
                    <a:gd name="T2" fmla="*/ 24 w 24"/>
                    <a:gd name="T3" fmla="*/ 13 h 42"/>
                    <a:gd name="T4" fmla="*/ 0 w 24"/>
                    <a:gd name="T5" fmla="*/ 0 h 42"/>
                    <a:gd name="T6" fmla="*/ 0 w 24"/>
                    <a:gd name="T7" fmla="*/ 30 h 42"/>
                    <a:gd name="T8" fmla="*/ 24 w 24"/>
                    <a:gd name="T9" fmla="*/ 42 h 42"/>
                    <a:gd name="T10" fmla="*/ 0 60000 65536"/>
                    <a:gd name="T11" fmla="*/ 0 60000 65536"/>
                    <a:gd name="T12" fmla="*/ 0 60000 65536"/>
                    <a:gd name="T13" fmla="*/ 0 60000 65536"/>
                    <a:gd name="T14" fmla="*/ 0 60000 65536"/>
                    <a:gd name="T15" fmla="*/ 0 w 24"/>
                    <a:gd name="T16" fmla="*/ 0 h 42"/>
                    <a:gd name="T17" fmla="*/ 24 w 24"/>
                    <a:gd name="T18" fmla="*/ 42 h 42"/>
                  </a:gdLst>
                  <a:ahLst/>
                  <a:cxnLst>
                    <a:cxn ang="T10">
                      <a:pos x="T0" y="T1"/>
                    </a:cxn>
                    <a:cxn ang="T11">
                      <a:pos x="T2" y="T3"/>
                    </a:cxn>
                    <a:cxn ang="T12">
                      <a:pos x="T4" y="T5"/>
                    </a:cxn>
                    <a:cxn ang="T13">
                      <a:pos x="T6" y="T7"/>
                    </a:cxn>
                    <a:cxn ang="T14">
                      <a:pos x="T8" y="T9"/>
                    </a:cxn>
                  </a:cxnLst>
                  <a:rect l="T15" t="T16" r="T17" b="T18"/>
                  <a:pathLst>
                    <a:path w="24" h="42">
                      <a:moveTo>
                        <a:pt x="24" y="42"/>
                      </a:moveTo>
                      <a:lnTo>
                        <a:pt x="24" y="13"/>
                      </a:lnTo>
                      <a:lnTo>
                        <a:pt x="0" y="0"/>
                      </a:lnTo>
                      <a:lnTo>
                        <a:pt x="0" y="30"/>
                      </a:lnTo>
                      <a:lnTo>
                        <a:pt x="24"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8" name="Freeform 536"/>
                <p:cNvSpPr>
                  <a:spLocks/>
                </p:cNvSpPr>
                <p:nvPr/>
              </p:nvSpPr>
              <p:spPr bwMode="auto">
                <a:xfrm>
                  <a:off x="3963" y="3485"/>
                  <a:ext cx="24" cy="13"/>
                </a:xfrm>
                <a:custGeom>
                  <a:avLst/>
                  <a:gdLst>
                    <a:gd name="T0" fmla="*/ 24 w 24"/>
                    <a:gd name="T1" fmla="*/ 10 h 13"/>
                    <a:gd name="T2" fmla="*/ 4 w 24"/>
                    <a:gd name="T3" fmla="*/ 0 h 13"/>
                    <a:gd name="T4" fmla="*/ 0 w 24"/>
                    <a:gd name="T5" fmla="*/ 2 h 13"/>
                    <a:gd name="T6" fmla="*/ 24 w 24"/>
                    <a:gd name="T7" fmla="*/ 13 h 13"/>
                    <a:gd name="T8" fmla="*/ 24 w 24"/>
                    <a:gd name="T9" fmla="*/ 10 h 13"/>
                    <a:gd name="T10" fmla="*/ 0 60000 65536"/>
                    <a:gd name="T11" fmla="*/ 0 60000 65536"/>
                    <a:gd name="T12" fmla="*/ 0 60000 65536"/>
                    <a:gd name="T13" fmla="*/ 0 60000 65536"/>
                    <a:gd name="T14" fmla="*/ 0 60000 65536"/>
                    <a:gd name="T15" fmla="*/ 0 w 24"/>
                    <a:gd name="T16" fmla="*/ 0 h 13"/>
                    <a:gd name="T17" fmla="*/ 24 w 24"/>
                    <a:gd name="T18" fmla="*/ 13 h 13"/>
                  </a:gdLst>
                  <a:ahLst/>
                  <a:cxnLst>
                    <a:cxn ang="T10">
                      <a:pos x="T0" y="T1"/>
                    </a:cxn>
                    <a:cxn ang="T11">
                      <a:pos x="T2" y="T3"/>
                    </a:cxn>
                    <a:cxn ang="T12">
                      <a:pos x="T4" y="T5"/>
                    </a:cxn>
                    <a:cxn ang="T13">
                      <a:pos x="T6" y="T7"/>
                    </a:cxn>
                    <a:cxn ang="T14">
                      <a:pos x="T8" y="T9"/>
                    </a:cxn>
                  </a:cxnLst>
                  <a:rect l="T15" t="T16" r="T17" b="T18"/>
                  <a:pathLst>
                    <a:path w="24" h="13">
                      <a:moveTo>
                        <a:pt x="24" y="10"/>
                      </a:moveTo>
                      <a:lnTo>
                        <a:pt x="4" y="0"/>
                      </a:lnTo>
                      <a:lnTo>
                        <a:pt x="0" y="2"/>
                      </a:lnTo>
                      <a:lnTo>
                        <a:pt x="24" y="13"/>
                      </a:lnTo>
                      <a:lnTo>
                        <a:pt x="24" y="10"/>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9" name="Freeform 537"/>
                <p:cNvSpPr>
                  <a:spLocks/>
                </p:cNvSpPr>
                <p:nvPr/>
              </p:nvSpPr>
              <p:spPr bwMode="auto">
                <a:xfrm>
                  <a:off x="3994" y="3474"/>
                  <a:ext cx="23" cy="41"/>
                </a:xfrm>
                <a:custGeom>
                  <a:avLst/>
                  <a:gdLst>
                    <a:gd name="T0" fmla="*/ 23 w 23"/>
                    <a:gd name="T1" fmla="*/ 41 h 41"/>
                    <a:gd name="T2" fmla="*/ 23 w 23"/>
                    <a:gd name="T3" fmla="*/ 11 h 41"/>
                    <a:gd name="T4" fmla="*/ 0 w 23"/>
                    <a:gd name="T5" fmla="*/ 0 h 41"/>
                    <a:gd name="T6" fmla="*/ 0 w 23"/>
                    <a:gd name="T7" fmla="*/ 28 h 41"/>
                    <a:gd name="T8" fmla="*/ 23 w 23"/>
                    <a:gd name="T9" fmla="*/ 41 h 41"/>
                    <a:gd name="T10" fmla="*/ 0 60000 65536"/>
                    <a:gd name="T11" fmla="*/ 0 60000 65536"/>
                    <a:gd name="T12" fmla="*/ 0 60000 65536"/>
                    <a:gd name="T13" fmla="*/ 0 60000 65536"/>
                    <a:gd name="T14" fmla="*/ 0 60000 65536"/>
                    <a:gd name="T15" fmla="*/ 0 w 23"/>
                    <a:gd name="T16" fmla="*/ 0 h 41"/>
                    <a:gd name="T17" fmla="*/ 23 w 23"/>
                    <a:gd name="T18" fmla="*/ 41 h 41"/>
                  </a:gdLst>
                  <a:ahLst/>
                  <a:cxnLst>
                    <a:cxn ang="T10">
                      <a:pos x="T0" y="T1"/>
                    </a:cxn>
                    <a:cxn ang="T11">
                      <a:pos x="T2" y="T3"/>
                    </a:cxn>
                    <a:cxn ang="T12">
                      <a:pos x="T4" y="T5"/>
                    </a:cxn>
                    <a:cxn ang="T13">
                      <a:pos x="T6" y="T7"/>
                    </a:cxn>
                    <a:cxn ang="T14">
                      <a:pos x="T8" y="T9"/>
                    </a:cxn>
                  </a:cxnLst>
                  <a:rect l="T15" t="T16" r="T17" b="T18"/>
                  <a:pathLst>
                    <a:path w="23" h="41">
                      <a:moveTo>
                        <a:pt x="23" y="41"/>
                      </a:moveTo>
                      <a:lnTo>
                        <a:pt x="23" y="11"/>
                      </a:lnTo>
                      <a:lnTo>
                        <a:pt x="0" y="0"/>
                      </a:lnTo>
                      <a:lnTo>
                        <a:pt x="0" y="28"/>
                      </a:lnTo>
                      <a:lnTo>
                        <a:pt x="23" y="4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0" name="Freeform 538"/>
                <p:cNvSpPr>
                  <a:spLocks/>
                </p:cNvSpPr>
                <p:nvPr/>
              </p:nvSpPr>
              <p:spPr bwMode="auto">
                <a:xfrm>
                  <a:off x="4023" y="3489"/>
                  <a:ext cx="24" cy="42"/>
                </a:xfrm>
                <a:custGeom>
                  <a:avLst/>
                  <a:gdLst>
                    <a:gd name="T0" fmla="*/ 24 w 24"/>
                    <a:gd name="T1" fmla="*/ 42 h 42"/>
                    <a:gd name="T2" fmla="*/ 24 w 24"/>
                    <a:gd name="T3" fmla="*/ 12 h 42"/>
                    <a:gd name="T4" fmla="*/ 0 w 24"/>
                    <a:gd name="T5" fmla="*/ 0 h 42"/>
                    <a:gd name="T6" fmla="*/ 0 w 24"/>
                    <a:gd name="T7" fmla="*/ 29 h 42"/>
                    <a:gd name="T8" fmla="*/ 24 w 24"/>
                    <a:gd name="T9" fmla="*/ 42 h 42"/>
                    <a:gd name="T10" fmla="*/ 0 60000 65536"/>
                    <a:gd name="T11" fmla="*/ 0 60000 65536"/>
                    <a:gd name="T12" fmla="*/ 0 60000 65536"/>
                    <a:gd name="T13" fmla="*/ 0 60000 65536"/>
                    <a:gd name="T14" fmla="*/ 0 60000 65536"/>
                    <a:gd name="T15" fmla="*/ 0 w 24"/>
                    <a:gd name="T16" fmla="*/ 0 h 42"/>
                    <a:gd name="T17" fmla="*/ 24 w 24"/>
                    <a:gd name="T18" fmla="*/ 42 h 42"/>
                  </a:gdLst>
                  <a:ahLst/>
                  <a:cxnLst>
                    <a:cxn ang="T10">
                      <a:pos x="T0" y="T1"/>
                    </a:cxn>
                    <a:cxn ang="T11">
                      <a:pos x="T2" y="T3"/>
                    </a:cxn>
                    <a:cxn ang="T12">
                      <a:pos x="T4" y="T5"/>
                    </a:cxn>
                    <a:cxn ang="T13">
                      <a:pos x="T6" y="T7"/>
                    </a:cxn>
                    <a:cxn ang="T14">
                      <a:pos x="T8" y="T9"/>
                    </a:cxn>
                  </a:cxnLst>
                  <a:rect l="T15" t="T16" r="T17" b="T18"/>
                  <a:pathLst>
                    <a:path w="24" h="42">
                      <a:moveTo>
                        <a:pt x="24" y="42"/>
                      </a:moveTo>
                      <a:lnTo>
                        <a:pt x="24" y="12"/>
                      </a:lnTo>
                      <a:lnTo>
                        <a:pt x="0" y="0"/>
                      </a:lnTo>
                      <a:lnTo>
                        <a:pt x="0" y="29"/>
                      </a:lnTo>
                      <a:lnTo>
                        <a:pt x="24"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1" name="Freeform 539"/>
                <p:cNvSpPr>
                  <a:spLocks/>
                </p:cNvSpPr>
                <p:nvPr/>
              </p:nvSpPr>
              <p:spPr bwMode="auto">
                <a:xfrm>
                  <a:off x="4054" y="3506"/>
                  <a:ext cx="24" cy="42"/>
                </a:xfrm>
                <a:custGeom>
                  <a:avLst/>
                  <a:gdLst>
                    <a:gd name="T0" fmla="*/ 24 w 24"/>
                    <a:gd name="T1" fmla="*/ 42 h 42"/>
                    <a:gd name="T2" fmla="*/ 24 w 24"/>
                    <a:gd name="T3" fmla="*/ 12 h 42"/>
                    <a:gd name="T4" fmla="*/ 0 w 24"/>
                    <a:gd name="T5" fmla="*/ 0 h 42"/>
                    <a:gd name="T6" fmla="*/ 0 w 24"/>
                    <a:gd name="T7" fmla="*/ 30 h 42"/>
                    <a:gd name="T8" fmla="*/ 24 w 24"/>
                    <a:gd name="T9" fmla="*/ 42 h 42"/>
                    <a:gd name="T10" fmla="*/ 0 60000 65536"/>
                    <a:gd name="T11" fmla="*/ 0 60000 65536"/>
                    <a:gd name="T12" fmla="*/ 0 60000 65536"/>
                    <a:gd name="T13" fmla="*/ 0 60000 65536"/>
                    <a:gd name="T14" fmla="*/ 0 60000 65536"/>
                    <a:gd name="T15" fmla="*/ 0 w 24"/>
                    <a:gd name="T16" fmla="*/ 0 h 42"/>
                    <a:gd name="T17" fmla="*/ 24 w 24"/>
                    <a:gd name="T18" fmla="*/ 42 h 42"/>
                  </a:gdLst>
                  <a:ahLst/>
                  <a:cxnLst>
                    <a:cxn ang="T10">
                      <a:pos x="T0" y="T1"/>
                    </a:cxn>
                    <a:cxn ang="T11">
                      <a:pos x="T2" y="T3"/>
                    </a:cxn>
                    <a:cxn ang="T12">
                      <a:pos x="T4" y="T5"/>
                    </a:cxn>
                    <a:cxn ang="T13">
                      <a:pos x="T6" y="T7"/>
                    </a:cxn>
                    <a:cxn ang="T14">
                      <a:pos x="T8" y="T9"/>
                    </a:cxn>
                  </a:cxnLst>
                  <a:rect l="T15" t="T16" r="T17" b="T18"/>
                  <a:pathLst>
                    <a:path w="24" h="42">
                      <a:moveTo>
                        <a:pt x="24" y="42"/>
                      </a:moveTo>
                      <a:lnTo>
                        <a:pt x="24" y="12"/>
                      </a:lnTo>
                      <a:lnTo>
                        <a:pt x="0" y="0"/>
                      </a:lnTo>
                      <a:lnTo>
                        <a:pt x="0" y="30"/>
                      </a:lnTo>
                      <a:lnTo>
                        <a:pt x="24"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2" name="Line 540"/>
                <p:cNvSpPr>
                  <a:spLocks noChangeShapeType="1"/>
                </p:cNvSpPr>
                <p:nvPr/>
              </p:nvSpPr>
              <p:spPr bwMode="auto">
                <a:xfrm>
                  <a:off x="3871" y="3391"/>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3" name="Line 541"/>
                <p:cNvSpPr>
                  <a:spLocks noChangeShapeType="1"/>
                </p:cNvSpPr>
                <p:nvPr/>
              </p:nvSpPr>
              <p:spPr bwMode="auto">
                <a:xfrm>
                  <a:off x="3871" y="3393"/>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4" name="Line 542"/>
                <p:cNvSpPr>
                  <a:spLocks noChangeShapeType="1"/>
                </p:cNvSpPr>
                <p:nvPr/>
              </p:nvSpPr>
              <p:spPr bwMode="auto">
                <a:xfrm>
                  <a:off x="3871" y="3397"/>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5" name="Line 543"/>
                <p:cNvSpPr>
                  <a:spLocks noChangeShapeType="1"/>
                </p:cNvSpPr>
                <p:nvPr/>
              </p:nvSpPr>
              <p:spPr bwMode="auto">
                <a:xfrm>
                  <a:off x="3871" y="3400"/>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6" name="Line 544"/>
                <p:cNvSpPr>
                  <a:spLocks noChangeShapeType="1"/>
                </p:cNvSpPr>
                <p:nvPr/>
              </p:nvSpPr>
              <p:spPr bwMode="auto">
                <a:xfrm>
                  <a:off x="3871" y="3403"/>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7" name="Line 545"/>
                <p:cNvSpPr>
                  <a:spLocks noChangeShapeType="1"/>
                </p:cNvSpPr>
                <p:nvPr/>
              </p:nvSpPr>
              <p:spPr bwMode="auto">
                <a:xfrm>
                  <a:off x="3871" y="3407"/>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8" name="Line 546"/>
                <p:cNvSpPr>
                  <a:spLocks noChangeShapeType="1"/>
                </p:cNvSpPr>
                <p:nvPr/>
              </p:nvSpPr>
              <p:spPr bwMode="auto">
                <a:xfrm>
                  <a:off x="3871" y="3410"/>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9" name="Line 547"/>
                <p:cNvSpPr>
                  <a:spLocks noChangeShapeType="1"/>
                </p:cNvSpPr>
                <p:nvPr/>
              </p:nvSpPr>
              <p:spPr bwMode="auto">
                <a:xfrm>
                  <a:off x="3871" y="3413"/>
                  <a:ext cx="66" cy="35"/>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0" name="Line 548"/>
                <p:cNvSpPr>
                  <a:spLocks noChangeShapeType="1"/>
                </p:cNvSpPr>
                <p:nvPr/>
              </p:nvSpPr>
              <p:spPr bwMode="auto">
                <a:xfrm>
                  <a:off x="3871" y="3417"/>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1" name="Line 549"/>
                <p:cNvSpPr>
                  <a:spLocks noChangeShapeType="1"/>
                </p:cNvSpPr>
                <p:nvPr/>
              </p:nvSpPr>
              <p:spPr bwMode="auto">
                <a:xfrm>
                  <a:off x="3871" y="3419"/>
                  <a:ext cx="66" cy="35"/>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2" name="Line 550"/>
                <p:cNvSpPr>
                  <a:spLocks noChangeShapeType="1"/>
                </p:cNvSpPr>
                <p:nvPr/>
              </p:nvSpPr>
              <p:spPr bwMode="auto">
                <a:xfrm>
                  <a:off x="3871" y="3423"/>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3" name="Line 551"/>
                <p:cNvSpPr>
                  <a:spLocks noChangeShapeType="1"/>
                </p:cNvSpPr>
                <p:nvPr/>
              </p:nvSpPr>
              <p:spPr bwMode="auto">
                <a:xfrm>
                  <a:off x="3871" y="3427"/>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4" name="Line 552"/>
                <p:cNvSpPr>
                  <a:spLocks noChangeShapeType="1"/>
                </p:cNvSpPr>
                <p:nvPr/>
              </p:nvSpPr>
              <p:spPr bwMode="auto">
                <a:xfrm>
                  <a:off x="3871" y="3429"/>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5" name="Line 553"/>
                <p:cNvSpPr>
                  <a:spLocks noChangeShapeType="1"/>
                </p:cNvSpPr>
                <p:nvPr/>
              </p:nvSpPr>
              <p:spPr bwMode="auto">
                <a:xfrm>
                  <a:off x="3871" y="3434"/>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6" name="Line 554"/>
                <p:cNvSpPr>
                  <a:spLocks noChangeShapeType="1"/>
                </p:cNvSpPr>
                <p:nvPr/>
              </p:nvSpPr>
              <p:spPr bwMode="auto">
                <a:xfrm>
                  <a:off x="3871" y="3437"/>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7" name="Line 555"/>
                <p:cNvSpPr>
                  <a:spLocks noChangeShapeType="1"/>
                </p:cNvSpPr>
                <p:nvPr/>
              </p:nvSpPr>
              <p:spPr bwMode="auto">
                <a:xfrm>
                  <a:off x="3871" y="3440"/>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8" name="Line 556"/>
                <p:cNvSpPr>
                  <a:spLocks noChangeShapeType="1"/>
                </p:cNvSpPr>
                <p:nvPr/>
              </p:nvSpPr>
              <p:spPr bwMode="auto">
                <a:xfrm>
                  <a:off x="3871" y="3443"/>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9" name="Line 557"/>
                <p:cNvSpPr>
                  <a:spLocks noChangeShapeType="1"/>
                </p:cNvSpPr>
                <p:nvPr/>
              </p:nvSpPr>
              <p:spPr bwMode="auto">
                <a:xfrm>
                  <a:off x="3871" y="3447"/>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0" name="Line 558"/>
                <p:cNvSpPr>
                  <a:spLocks noChangeShapeType="1"/>
                </p:cNvSpPr>
                <p:nvPr/>
              </p:nvSpPr>
              <p:spPr bwMode="auto">
                <a:xfrm>
                  <a:off x="3871" y="3450"/>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1" name="Line 559"/>
                <p:cNvSpPr>
                  <a:spLocks noChangeShapeType="1"/>
                </p:cNvSpPr>
                <p:nvPr/>
              </p:nvSpPr>
              <p:spPr bwMode="auto">
                <a:xfrm>
                  <a:off x="3871" y="3453"/>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2" name="Line 560"/>
                <p:cNvSpPr>
                  <a:spLocks noChangeShapeType="1"/>
                </p:cNvSpPr>
                <p:nvPr/>
              </p:nvSpPr>
              <p:spPr bwMode="auto">
                <a:xfrm>
                  <a:off x="3871" y="3456"/>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3" name="Line 561"/>
                <p:cNvSpPr>
                  <a:spLocks noChangeShapeType="1"/>
                </p:cNvSpPr>
                <p:nvPr/>
              </p:nvSpPr>
              <p:spPr bwMode="auto">
                <a:xfrm>
                  <a:off x="3871" y="3460"/>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4" name="Freeform 562"/>
                <p:cNvSpPr>
                  <a:spLocks/>
                </p:cNvSpPr>
                <p:nvPr/>
              </p:nvSpPr>
              <p:spPr bwMode="auto">
                <a:xfrm>
                  <a:off x="3865" y="3375"/>
                  <a:ext cx="12" cy="86"/>
                </a:xfrm>
                <a:custGeom>
                  <a:avLst/>
                  <a:gdLst>
                    <a:gd name="T0" fmla="*/ 0 w 12"/>
                    <a:gd name="T1" fmla="*/ 84 h 86"/>
                    <a:gd name="T2" fmla="*/ 0 w 12"/>
                    <a:gd name="T3" fmla="*/ 0 h 86"/>
                    <a:gd name="T4" fmla="*/ 12 w 12"/>
                    <a:gd name="T5" fmla="*/ 2 h 86"/>
                    <a:gd name="T6" fmla="*/ 12 w 12"/>
                    <a:gd name="T7" fmla="*/ 86 h 86"/>
                    <a:gd name="T8" fmla="*/ 0 w 12"/>
                    <a:gd name="T9" fmla="*/ 84 h 86"/>
                    <a:gd name="T10" fmla="*/ 0 60000 65536"/>
                    <a:gd name="T11" fmla="*/ 0 60000 65536"/>
                    <a:gd name="T12" fmla="*/ 0 60000 65536"/>
                    <a:gd name="T13" fmla="*/ 0 60000 65536"/>
                    <a:gd name="T14" fmla="*/ 0 60000 65536"/>
                    <a:gd name="T15" fmla="*/ 0 w 12"/>
                    <a:gd name="T16" fmla="*/ 0 h 86"/>
                    <a:gd name="T17" fmla="*/ 12 w 12"/>
                    <a:gd name="T18" fmla="*/ 86 h 86"/>
                  </a:gdLst>
                  <a:ahLst/>
                  <a:cxnLst>
                    <a:cxn ang="T10">
                      <a:pos x="T0" y="T1"/>
                    </a:cxn>
                    <a:cxn ang="T11">
                      <a:pos x="T2" y="T3"/>
                    </a:cxn>
                    <a:cxn ang="T12">
                      <a:pos x="T4" y="T5"/>
                    </a:cxn>
                    <a:cxn ang="T13">
                      <a:pos x="T6" y="T7"/>
                    </a:cxn>
                    <a:cxn ang="T14">
                      <a:pos x="T8" y="T9"/>
                    </a:cxn>
                  </a:cxnLst>
                  <a:rect l="T15" t="T16" r="T17" b="T18"/>
                  <a:pathLst>
                    <a:path w="12" h="86">
                      <a:moveTo>
                        <a:pt x="0" y="84"/>
                      </a:moveTo>
                      <a:lnTo>
                        <a:pt x="0" y="0"/>
                      </a:lnTo>
                      <a:lnTo>
                        <a:pt x="12" y="2"/>
                      </a:lnTo>
                      <a:lnTo>
                        <a:pt x="12" y="86"/>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5" name="Freeform 563"/>
                <p:cNvSpPr>
                  <a:spLocks/>
                </p:cNvSpPr>
                <p:nvPr/>
              </p:nvSpPr>
              <p:spPr bwMode="auto">
                <a:xfrm>
                  <a:off x="3881" y="3385"/>
                  <a:ext cx="12" cy="86"/>
                </a:xfrm>
                <a:custGeom>
                  <a:avLst/>
                  <a:gdLst>
                    <a:gd name="T0" fmla="*/ 0 w 12"/>
                    <a:gd name="T1" fmla="*/ 84 h 86"/>
                    <a:gd name="T2" fmla="*/ 0 w 12"/>
                    <a:gd name="T3" fmla="*/ 0 h 86"/>
                    <a:gd name="T4" fmla="*/ 12 w 12"/>
                    <a:gd name="T5" fmla="*/ 2 h 86"/>
                    <a:gd name="T6" fmla="*/ 12 w 12"/>
                    <a:gd name="T7" fmla="*/ 86 h 86"/>
                    <a:gd name="T8" fmla="*/ 0 w 12"/>
                    <a:gd name="T9" fmla="*/ 84 h 86"/>
                    <a:gd name="T10" fmla="*/ 0 60000 65536"/>
                    <a:gd name="T11" fmla="*/ 0 60000 65536"/>
                    <a:gd name="T12" fmla="*/ 0 60000 65536"/>
                    <a:gd name="T13" fmla="*/ 0 60000 65536"/>
                    <a:gd name="T14" fmla="*/ 0 60000 65536"/>
                    <a:gd name="T15" fmla="*/ 0 w 12"/>
                    <a:gd name="T16" fmla="*/ 0 h 86"/>
                    <a:gd name="T17" fmla="*/ 12 w 12"/>
                    <a:gd name="T18" fmla="*/ 86 h 86"/>
                  </a:gdLst>
                  <a:ahLst/>
                  <a:cxnLst>
                    <a:cxn ang="T10">
                      <a:pos x="T0" y="T1"/>
                    </a:cxn>
                    <a:cxn ang="T11">
                      <a:pos x="T2" y="T3"/>
                    </a:cxn>
                    <a:cxn ang="T12">
                      <a:pos x="T4" y="T5"/>
                    </a:cxn>
                    <a:cxn ang="T13">
                      <a:pos x="T6" y="T7"/>
                    </a:cxn>
                    <a:cxn ang="T14">
                      <a:pos x="T8" y="T9"/>
                    </a:cxn>
                  </a:cxnLst>
                  <a:rect l="T15" t="T16" r="T17" b="T18"/>
                  <a:pathLst>
                    <a:path w="12" h="86">
                      <a:moveTo>
                        <a:pt x="0" y="84"/>
                      </a:moveTo>
                      <a:lnTo>
                        <a:pt x="0" y="0"/>
                      </a:lnTo>
                      <a:lnTo>
                        <a:pt x="12" y="2"/>
                      </a:lnTo>
                      <a:lnTo>
                        <a:pt x="12" y="86"/>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6" name="Freeform 564"/>
                <p:cNvSpPr>
                  <a:spLocks/>
                </p:cNvSpPr>
                <p:nvPr/>
              </p:nvSpPr>
              <p:spPr bwMode="auto">
                <a:xfrm>
                  <a:off x="3898" y="3392"/>
                  <a:ext cx="12" cy="85"/>
                </a:xfrm>
                <a:custGeom>
                  <a:avLst/>
                  <a:gdLst>
                    <a:gd name="T0" fmla="*/ 0 w 12"/>
                    <a:gd name="T1" fmla="*/ 83 h 85"/>
                    <a:gd name="T2" fmla="*/ 0 w 12"/>
                    <a:gd name="T3" fmla="*/ 0 h 85"/>
                    <a:gd name="T4" fmla="*/ 12 w 12"/>
                    <a:gd name="T5" fmla="*/ 1 h 85"/>
                    <a:gd name="T6" fmla="*/ 12 w 12"/>
                    <a:gd name="T7" fmla="*/ 85 h 85"/>
                    <a:gd name="T8" fmla="*/ 0 w 12"/>
                    <a:gd name="T9" fmla="*/ 83 h 85"/>
                    <a:gd name="T10" fmla="*/ 0 60000 65536"/>
                    <a:gd name="T11" fmla="*/ 0 60000 65536"/>
                    <a:gd name="T12" fmla="*/ 0 60000 65536"/>
                    <a:gd name="T13" fmla="*/ 0 60000 65536"/>
                    <a:gd name="T14" fmla="*/ 0 60000 65536"/>
                    <a:gd name="T15" fmla="*/ 0 w 12"/>
                    <a:gd name="T16" fmla="*/ 0 h 85"/>
                    <a:gd name="T17" fmla="*/ 12 w 12"/>
                    <a:gd name="T18" fmla="*/ 85 h 85"/>
                  </a:gdLst>
                  <a:ahLst/>
                  <a:cxnLst>
                    <a:cxn ang="T10">
                      <a:pos x="T0" y="T1"/>
                    </a:cxn>
                    <a:cxn ang="T11">
                      <a:pos x="T2" y="T3"/>
                    </a:cxn>
                    <a:cxn ang="T12">
                      <a:pos x="T4" y="T5"/>
                    </a:cxn>
                    <a:cxn ang="T13">
                      <a:pos x="T6" y="T7"/>
                    </a:cxn>
                    <a:cxn ang="T14">
                      <a:pos x="T8" y="T9"/>
                    </a:cxn>
                  </a:cxnLst>
                  <a:rect l="T15" t="T16" r="T17" b="T18"/>
                  <a:pathLst>
                    <a:path w="12" h="85">
                      <a:moveTo>
                        <a:pt x="0" y="83"/>
                      </a:moveTo>
                      <a:lnTo>
                        <a:pt x="0" y="0"/>
                      </a:lnTo>
                      <a:lnTo>
                        <a:pt x="12" y="1"/>
                      </a:lnTo>
                      <a:lnTo>
                        <a:pt x="12" y="85"/>
                      </a:lnTo>
                      <a:lnTo>
                        <a:pt x="0" y="83"/>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7" name="Freeform 565"/>
                <p:cNvSpPr>
                  <a:spLocks/>
                </p:cNvSpPr>
                <p:nvPr/>
              </p:nvSpPr>
              <p:spPr bwMode="auto">
                <a:xfrm>
                  <a:off x="3913" y="3401"/>
                  <a:ext cx="12" cy="86"/>
                </a:xfrm>
                <a:custGeom>
                  <a:avLst/>
                  <a:gdLst>
                    <a:gd name="T0" fmla="*/ 1 w 12"/>
                    <a:gd name="T1" fmla="*/ 84 h 86"/>
                    <a:gd name="T2" fmla="*/ 0 w 12"/>
                    <a:gd name="T3" fmla="*/ 0 h 86"/>
                    <a:gd name="T4" fmla="*/ 12 w 12"/>
                    <a:gd name="T5" fmla="*/ 2 h 86"/>
                    <a:gd name="T6" fmla="*/ 12 w 12"/>
                    <a:gd name="T7" fmla="*/ 86 h 86"/>
                    <a:gd name="T8" fmla="*/ 1 w 12"/>
                    <a:gd name="T9" fmla="*/ 84 h 86"/>
                    <a:gd name="T10" fmla="*/ 0 60000 65536"/>
                    <a:gd name="T11" fmla="*/ 0 60000 65536"/>
                    <a:gd name="T12" fmla="*/ 0 60000 65536"/>
                    <a:gd name="T13" fmla="*/ 0 60000 65536"/>
                    <a:gd name="T14" fmla="*/ 0 60000 65536"/>
                    <a:gd name="T15" fmla="*/ 0 w 12"/>
                    <a:gd name="T16" fmla="*/ 0 h 86"/>
                    <a:gd name="T17" fmla="*/ 12 w 12"/>
                    <a:gd name="T18" fmla="*/ 86 h 86"/>
                  </a:gdLst>
                  <a:ahLst/>
                  <a:cxnLst>
                    <a:cxn ang="T10">
                      <a:pos x="T0" y="T1"/>
                    </a:cxn>
                    <a:cxn ang="T11">
                      <a:pos x="T2" y="T3"/>
                    </a:cxn>
                    <a:cxn ang="T12">
                      <a:pos x="T4" y="T5"/>
                    </a:cxn>
                    <a:cxn ang="T13">
                      <a:pos x="T6" y="T7"/>
                    </a:cxn>
                    <a:cxn ang="T14">
                      <a:pos x="T8" y="T9"/>
                    </a:cxn>
                  </a:cxnLst>
                  <a:rect l="T15" t="T16" r="T17" b="T18"/>
                  <a:pathLst>
                    <a:path w="12" h="86">
                      <a:moveTo>
                        <a:pt x="1" y="84"/>
                      </a:moveTo>
                      <a:lnTo>
                        <a:pt x="0" y="0"/>
                      </a:lnTo>
                      <a:lnTo>
                        <a:pt x="12" y="2"/>
                      </a:lnTo>
                      <a:lnTo>
                        <a:pt x="12" y="86"/>
                      </a:lnTo>
                      <a:lnTo>
                        <a:pt x="1"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8" name="Freeform 566"/>
                <p:cNvSpPr>
                  <a:spLocks/>
                </p:cNvSpPr>
                <p:nvPr/>
              </p:nvSpPr>
              <p:spPr bwMode="auto">
                <a:xfrm>
                  <a:off x="3931" y="3408"/>
                  <a:ext cx="11" cy="88"/>
                </a:xfrm>
                <a:custGeom>
                  <a:avLst/>
                  <a:gdLst>
                    <a:gd name="T0" fmla="*/ 0 w 11"/>
                    <a:gd name="T1" fmla="*/ 86 h 88"/>
                    <a:gd name="T2" fmla="*/ 0 w 11"/>
                    <a:gd name="T3" fmla="*/ 0 h 88"/>
                    <a:gd name="T4" fmla="*/ 11 w 11"/>
                    <a:gd name="T5" fmla="*/ 3 h 88"/>
                    <a:gd name="T6" fmla="*/ 11 w 11"/>
                    <a:gd name="T7" fmla="*/ 88 h 88"/>
                    <a:gd name="T8" fmla="*/ 0 w 11"/>
                    <a:gd name="T9" fmla="*/ 86 h 88"/>
                    <a:gd name="T10" fmla="*/ 0 60000 65536"/>
                    <a:gd name="T11" fmla="*/ 0 60000 65536"/>
                    <a:gd name="T12" fmla="*/ 0 60000 65536"/>
                    <a:gd name="T13" fmla="*/ 0 60000 65536"/>
                    <a:gd name="T14" fmla="*/ 0 60000 65536"/>
                    <a:gd name="T15" fmla="*/ 0 w 11"/>
                    <a:gd name="T16" fmla="*/ 0 h 88"/>
                    <a:gd name="T17" fmla="*/ 11 w 11"/>
                    <a:gd name="T18" fmla="*/ 88 h 88"/>
                  </a:gdLst>
                  <a:ahLst/>
                  <a:cxnLst>
                    <a:cxn ang="T10">
                      <a:pos x="T0" y="T1"/>
                    </a:cxn>
                    <a:cxn ang="T11">
                      <a:pos x="T2" y="T3"/>
                    </a:cxn>
                    <a:cxn ang="T12">
                      <a:pos x="T4" y="T5"/>
                    </a:cxn>
                    <a:cxn ang="T13">
                      <a:pos x="T6" y="T7"/>
                    </a:cxn>
                    <a:cxn ang="T14">
                      <a:pos x="T8" y="T9"/>
                    </a:cxn>
                  </a:cxnLst>
                  <a:rect l="T15" t="T16" r="T17" b="T18"/>
                  <a:pathLst>
                    <a:path w="11" h="88">
                      <a:moveTo>
                        <a:pt x="0" y="86"/>
                      </a:moveTo>
                      <a:lnTo>
                        <a:pt x="0" y="0"/>
                      </a:lnTo>
                      <a:lnTo>
                        <a:pt x="11" y="3"/>
                      </a:lnTo>
                      <a:lnTo>
                        <a:pt x="11" y="88"/>
                      </a:lnTo>
                      <a:lnTo>
                        <a:pt x="0" y="86"/>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9" name="Freeform 567"/>
                <p:cNvSpPr>
                  <a:spLocks/>
                </p:cNvSpPr>
                <p:nvPr/>
              </p:nvSpPr>
              <p:spPr bwMode="auto">
                <a:xfrm>
                  <a:off x="3892" y="3468"/>
                  <a:ext cx="92" cy="49"/>
                </a:xfrm>
                <a:custGeom>
                  <a:avLst/>
                  <a:gdLst>
                    <a:gd name="T0" fmla="*/ 92 w 92"/>
                    <a:gd name="T1" fmla="*/ 9 h 49"/>
                    <a:gd name="T2" fmla="*/ 74 w 92"/>
                    <a:gd name="T3" fmla="*/ 0 h 49"/>
                    <a:gd name="T4" fmla="*/ 0 w 92"/>
                    <a:gd name="T5" fmla="*/ 39 h 49"/>
                    <a:gd name="T6" fmla="*/ 18 w 92"/>
                    <a:gd name="T7" fmla="*/ 49 h 49"/>
                    <a:gd name="T8" fmla="*/ 92 w 92"/>
                    <a:gd name="T9" fmla="*/ 9 h 49"/>
                    <a:gd name="T10" fmla="*/ 0 60000 65536"/>
                    <a:gd name="T11" fmla="*/ 0 60000 65536"/>
                    <a:gd name="T12" fmla="*/ 0 60000 65536"/>
                    <a:gd name="T13" fmla="*/ 0 60000 65536"/>
                    <a:gd name="T14" fmla="*/ 0 60000 65536"/>
                    <a:gd name="T15" fmla="*/ 0 w 92"/>
                    <a:gd name="T16" fmla="*/ 0 h 49"/>
                    <a:gd name="T17" fmla="*/ 92 w 92"/>
                    <a:gd name="T18" fmla="*/ 49 h 49"/>
                  </a:gdLst>
                  <a:ahLst/>
                  <a:cxnLst>
                    <a:cxn ang="T10">
                      <a:pos x="T0" y="T1"/>
                    </a:cxn>
                    <a:cxn ang="T11">
                      <a:pos x="T2" y="T3"/>
                    </a:cxn>
                    <a:cxn ang="T12">
                      <a:pos x="T4" y="T5"/>
                    </a:cxn>
                    <a:cxn ang="T13">
                      <a:pos x="T6" y="T7"/>
                    </a:cxn>
                    <a:cxn ang="T14">
                      <a:pos x="T8" y="T9"/>
                    </a:cxn>
                  </a:cxnLst>
                  <a:rect l="T15" t="T16" r="T17" b="T18"/>
                  <a:pathLst>
                    <a:path w="92" h="49">
                      <a:moveTo>
                        <a:pt x="92" y="9"/>
                      </a:moveTo>
                      <a:lnTo>
                        <a:pt x="74" y="0"/>
                      </a:lnTo>
                      <a:lnTo>
                        <a:pt x="0" y="39"/>
                      </a:lnTo>
                      <a:lnTo>
                        <a:pt x="18" y="49"/>
                      </a:lnTo>
                      <a:lnTo>
                        <a:pt x="92"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0" name="Freeform 568"/>
                <p:cNvSpPr>
                  <a:spLocks/>
                </p:cNvSpPr>
                <p:nvPr/>
              </p:nvSpPr>
              <p:spPr bwMode="auto">
                <a:xfrm>
                  <a:off x="3892" y="3507"/>
                  <a:ext cx="18" cy="30"/>
                </a:xfrm>
                <a:custGeom>
                  <a:avLst/>
                  <a:gdLst>
                    <a:gd name="T0" fmla="*/ 18 w 18"/>
                    <a:gd name="T1" fmla="*/ 10 h 30"/>
                    <a:gd name="T2" fmla="*/ 0 w 18"/>
                    <a:gd name="T3" fmla="*/ 0 h 30"/>
                    <a:gd name="T4" fmla="*/ 0 w 18"/>
                    <a:gd name="T5" fmla="*/ 20 h 30"/>
                    <a:gd name="T6" fmla="*/ 18 w 18"/>
                    <a:gd name="T7" fmla="*/ 30 h 30"/>
                    <a:gd name="T8" fmla="*/ 18 w 18"/>
                    <a:gd name="T9" fmla="*/ 10 h 30"/>
                    <a:gd name="T10" fmla="*/ 0 60000 65536"/>
                    <a:gd name="T11" fmla="*/ 0 60000 65536"/>
                    <a:gd name="T12" fmla="*/ 0 60000 65536"/>
                    <a:gd name="T13" fmla="*/ 0 60000 65536"/>
                    <a:gd name="T14" fmla="*/ 0 60000 65536"/>
                    <a:gd name="T15" fmla="*/ 0 w 18"/>
                    <a:gd name="T16" fmla="*/ 0 h 30"/>
                    <a:gd name="T17" fmla="*/ 18 w 18"/>
                    <a:gd name="T18" fmla="*/ 30 h 30"/>
                  </a:gdLst>
                  <a:ahLst/>
                  <a:cxnLst>
                    <a:cxn ang="T10">
                      <a:pos x="T0" y="T1"/>
                    </a:cxn>
                    <a:cxn ang="T11">
                      <a:pos x="T2" y="T3"/>
                    </a:cxn>
                    <a:cxn ang="T12">
                      <a:pos x="T4" y="T5"/>
                    </a:cxn>
                    <a:cxn ang="T13">
                      <a:pos x="T6" y="T7"/>
                    </a:cxn>
                    <a:cxn ang="T14">
                      <a:pos x="T8" y="T9"/>
                    </a:cxn>
                  </a:cxnLst>
                  <a:rect l="T15" t="T16" r="T17" b="T18"/>
                  <a:pathLst>
                    <a:path w="18" h="30">
                      <a:moveTo>
                        <a:pt x="18" y="10"/>
                      </a:moveTo>
                      <a:lnTo>
                        <a:pt x="0" y="0"/>
                      </a:lnTo>
                      <a:lnTo>
                        <a:pt x="0" y="20"/>
                      </a:lnTo>
                      <a:lnTo>
                        <a:pt x="18" y="30"/>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1" name="Freeform 569"/>
                <p:cNvSpPr>
                  <a:spLocks/>
                </p:cNvSpPr>
                <p:nvPr/>
              </p:nvSpPr>
              <p:spPr bwMode="auto">
                <a:xfrm>
                  <a:off x="3910" y="3477"/>
                  <a:ext cx="74" cy="60"/>
                </a:xfrm>
                <a:custGeom>
                  <a:avLst/>
                  <a:gdLst>
                    <a:gd name="T0" fmla="*/ 74 w 74"/>
                    <a:gd name="T1" fmla="*/ 0 h 60"/>
                    <a:gd name="T2" fmla="*/ 0 w 74"/>
                    <a:gd name="T3" fmla="*/ 40 h 60"/>
                    <a:gd name="T4" fmla="*/ 0 w 74"/>
                    <a:gd name="T5" fmla="*/ 60 h 60"/>
                    <a:gd name="T6" fmla="*/ 74 w 74"/>
                    <a:gd name="T7" fmla="*/ 20 h 60"/>
                    <a:gd name="T8" fmla="*/ 74 w 74"/>
                    <a:gd name="T9" fmla="*/ 0 h 60"/>
                    <a:gd name="T10" fmla="*/ 0 60000 65536"/>
                    <a:gd name="T11" fmla="*/ 0 60000 65536"/>
                    <a:gd name="T12" fmla="*/ 0 60000 65536"/>
                    <a:gd name="T13" fmla="*/ 0 60000 65536"/>
                    <a:gd name="T14" fmla="*/ 0 60000 65536"/>
                    <a:gd name="T15" fmla="*/ 0 w 74"/>
                    <a:gd name="T16" fmla="*/ 0 h 60"/>
                    <a:gd name="T17" fmla="*/ 74 w 74"/>
                    <a:gd name="T18" fmla="*/ 60 h 60"/>
                  </a:gdLst>
                  <a:ahLst/>
                  <a:cxnLst>
                    <a:cxn ang="T10">
                      <a:pos x="T0" y="T1"/>
                    </a:cxn>
                    <a:cxn ang="T11">
                      <a:pos x="T2" y="T3"/>
                    </a:cxn>
                    <a:cxn ang="T12">
                      <a:pos x="T4" y="T5"/>
                    </a:cxn>
                    <a:cxn ang="T13">
                      <a:pos x="T6" y="T7"/>
                    </a:cxn>
                    <a:cxn ang="T14">
                      <a:pos x="T8" y="T9"/>
                    </a:cxn>
                  </a:cxnLst>
                  <a:rect l="T15" t="T16" r="T17" b="T18"/>
                  <a:pathLst>
                    <a:path w="74" h="60">
                      <a:moveTo>
                        <a:pt x="74" y="0"/>
                      </a:moveTo>
                      <a:lnTo>
                        <a:pt x="0" y="40"/>
                      </a:lnTo>
                      <a:lnTo>
                        <a:pt x="0" y="60"/>
                      </a:lnTo>
                      <a:lnTo>
                        <a:pt x="74" y="20"/>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2" name="Freeform 570"/>
                <p:cNvSpPr>
                  <a:spLocks/>
                </p:cNvSpPr>
                <p:nvPr/>
              </p:nvSpPr>
              <p:spPr bwMode="auto">
                <a:xfrm>
                  <a:off x="3966" y="3502"/>
                  <a:ext cx="12" cy="11"/>
                </a:xfrm>
                <a:custGeom>
                  <a:avLst/>
                  <a:gdLst>
                    <a:gd name="T0" fmla="*/ 3 w 12"/>
                    <a:gd name="T1" fmla="*/ 11 h 11"/>
                    <a:gd name="T2" fmla="*/ 1 w 12"/>
                    <a:gd name="T3" fmla="*/ 10 h 11"/>
                    <a:gd name="T4" fmla="*/ 1 w 12"/>
                    <a:gd name="T5" fmla="*/ 9 h 11"/>
                    <a:gd name="T6" fmla="*/ 1 w 12"/>
                    <a:gd name="T7" fmla="*/ 8 h 11"/>
                    <a:gd name="T8" fmla="*/ 0 w 12"/>
                    <a:gd name="T9" fmla="*/ 6 h 11"/>
                    <a:gd name="T10" fmla="*/ 1 w 12"/>
                    <a:gd name="T11" fmla="*/ 5 h 11"/>
                    <a:gd name="T12" fmla="*/ 1 w 12"/>
                    <a:gd name="T13" fmla="*/ 4 h 11"/>
                    <a:gd name="T14" fmla="*/ 2 w 12"/>
                    <a:gd name="T15" fmla="*/ 1 h 11"/>
                    <a:gd name="T16" fmla="*/ 4 w 12"/>
                    <a:gd name="T17" fmla="*/ 1 h 11"/>
                    <a:gd name="T18" fmla="*/ 6 w 12"/>
                    <a:gd name="T19" fmla="*/ 0 h 11"/>
                    <a:gd name="T20" fmla="*/ 7 w 12"/>
                    <a:gd name="T21" fmla="*/ 0 h 11"/>
                    <a:gd name="T22" fmla="*/ 10 w 12"/>
                    <a:gd name="T23" fmla="*/ 1 h 11"/>
                    <a:gd name="T24" fmla="*/ 10 w 12"/>
                    <a:gd name="T25" fmla="*/ 3 h 11"/>
                    <a:gd name="T26" fmla="*/ 11 w 12"/>
                    <a:gd name="T27" fmla="*/ 3 h 11"/>
                    <a:gd name="T28" fmla="*/ 12 w 12"/>
                    <a:gd name="T29" fmla="*/ 4 h 11"/>
                    <a:gd name="T30" fmla="*/ 11 w 12"/>
                    <a:gd name="T31" fmla="*/ 6 h 11"/>
                    <a:gd name="T32" fmla="*/ 10 w 12"/>
                    <a:gd name="T33" fmla="*/ 8 h 11"/>
                    <a:gd name="T34" fmla="*/ 8 w 12"/>
                    <a:gd name="T35" fmla="*/ 10 h 11"/>
                    <a:gd name="T36" fmla="*/ 7 w 12"/>
                    <a:gd name="T37" fmla="*/ 11 h 11"/>
                    <a:gd name="T38" fmla="*/ 5 w 12"/>
                    <a:gd name="T39" fmla="*/ 11 h 11"/>
                    <a:gd name="T40" fmla="*/ 4 w 12"/>
                    <a:gd name="T41" fmla="*/ 11 h 11"/>
                    <a:gd name="T42" fmla="*/ 3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3" y="11"/>
                      </a:moveTo>
                      <a:lnTo>
                        <a:pt x="1" y="10"/>
                      </a:lnTo>
                      <a:lnTo>
                        <a:pt x="1" y="9"/>
                      </a:lnTo>
                      <a:lnTo>
                        <a:pt x="1" y="8"/>
                      </a:lnTo>
                      <a:lnTo>
                        <a:pt x="0" y="6"/>
                      </a:lnTo>
                      <a:lnTo>
                        <a:pt x="1" y="5"/>
                      </a:lnTo>
                      <a:lnTo>
                        <a:pt x="1" y="4"/>
                      </a:lnTo>
                      <a:lnTo>
                        <a:pt x="2" y="1"/>
                      </a:lnTo>
                      <a:lnTo>
                        <a:pt x="4" y="1"/>
                      </a:lnTo>
                      <a:lnTo>
                        <a:pt x="6" y="0"/>
                      </a:lnTo>
                      <a:lnTo>
                        <a:pt x="7" y="0"/>
                      </a:lnTo>
                      <a:lnTo>
                        <a:pt x="10" y="1"/>
                      </a:lnTo>
                      <a:lnTo>
                        <a:pt x="10" y="3"/>
                      </a:lnTo>
                      <a:lnTo>
                        <a:pt x="11" y="3"/>
                      </a:lnTo>
                      <a:lnTo>
                        <a:pt x="12" y="4"/>
                      </a:lnTo>
                      <a:lnTo>
                        <a:pt x="11" y="6"/>
                      </a:lnTo>
                      <a:lnTo>
                        <a:pt x="10" y="8"/>
                      </a:lnTo>
                      <a:lnTo>
                        <a:pt x="8" y="10"/>
                      </a:lnTo>
                      <a:lnTo>
                        <a:pt x="7" y="11"/>
                      </a:lnTo>
                      <a:lnTo>
                        <a:pt x="5" y="11"/>
                      </a:lnTo>
                      <a:lnTo>
                        <a:pt x="4" y="11"/>
                      </a:lnTo>
                      <a:lnTo>
                        <a:pt x="3"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3" name="Freeform 571"/>
                <p:cNvSpPr>
                  <a:spLocks/>
                </p:cNvSpPr>
                <p:nvPr/>
              </p:nvSpPr>
              <p:spPr bwMode="auto">
                <a:xfrm>
                  <a:off x="3967" y="3503"/>
                  <a:ext cx="12" cy="12"/>
                </a:xfrm>
                <a:custGeom>
                  <a:avLst/>
                  <a:gdLst>
                    <a:gd name="T0" fmla="*/ 10 w 12"/>
                    <a:gd name="T1" fmla="*/ 8 h 12"/>
                    <a:gd name="T2" fmla="*/ 11 w 12"/>
                    <a:gd name="T3" fmla="*/ 5 h 12"/>
                    <a:gd name="T4" fmla="*/ 12 w 12"/>
                    <a:gd name="T5" fmla="*/ 3 h 12"/>
                    <a:gd name="T6" fmla="*/ 11 w 12"/>
                    <a:gd name="T7" fmla="*/ 2 h 12"/>
                    <a:gd name="T8" fmla="*/ 10 w 12"/>
                    <a:gd name="T9" fmla="*/ 2 h 12"/>
                    <a:gd name="T10" fmla="*/ 10 w 12"/>
                    <a:gd name="T11" fmla="*/ 0 h 12"/>
                    <a:gd name="T12" fmla="*/ 8 w 12"/>
                    <a:gd name="T13" fmla="*/ 0 h 12"/>
                    <a:gd name="T14" fmla="*/ 5 w 12"/>
                    <a:gd name="T15" fmla="*/ 0 h 12"/>
                    <a:gd name="T16" fmla="*/ 3 w 12"/>
                    <a:gd name="T17" fmla="*/ 2 h 12"/>
                    <a:gd name="T18" fmla="*/ 1 w 12"/>
                    <a:gd name="T19" fmla="*/ 3 h 12"/>
                    <a:gd name="T20" fmla="*/ 1 w 12"/>
                    <a:gd name="T21" fmla="*/ 7 h 12"/>
                    <a:gd name="T22" fmla="*/ 0 w 12"/>
                    <a:gd name="T23" fmla="*/ 8 h 12"/>
                    <a:gd name="T24" fmla="*/ 1 w 12"/>
                    <a:gd name="T25" fmla="*/ 10 h 12"/>
                    <a:gd name="T26" fmla="*/ 1 w 12"/>
                    <a:gd name="T27" fmla="*/ 10 h 12"/>
                    <a:gd name="T28" fmla="*/ 1 w 12"/>
                    <a:gd name="T29" fmla="*/ 12 h 12"/>
                    <a:gd name="T30" fmla="*/ 3 w 12"/>
                    <a:gd name="T31" fmla="*/ 12 h 12"/>
                    <a:gd name="T32" fmla="*/ 5 w 12"/>
                    <a:gd name="T33" fmla="*/ 12 h 12"/>
                    <a:gd name="T34" fmla="*/ 8 w 12"/>
                    <a:gd name="T35" fmla="*/ 10 h 12"/>
                    <a:gd name="T36" fmla="*/ 10 w 12"/>
                    <a:gd name="T37" fmla="*/ 8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2"/>
                    <a:gd name="T59" fmla="*/ 12 w 12"/>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2">
                      <a:moveTo>
                        <a:pt x="10" y="8"/>
                      </a:moveTo>
                      <a:lnTo>
                        <a:pt x="11" y="5"/>
                      </a:lnTo>
                      <a:lnTo>
                        <a:pt x="12" y="3"/>
                      </a:lnTo>
                      <a:lnTo>
                        <a:pt x="11" y="2"/>
                      </a:lnTo>
                      <a:lnTo>
                        <a:pt x="10" y="2"/>
                      </a:lnTo>
                      <a:lnTo>
                        <a:pt x="10" y="0"/>
                      </a:lnTo>
                      <a:lnTo>
                        <a:pt x="8" y="0"/>
                      </a:lnTo>
                      <a:lnTo>
                        <a:pt x="5" y="0"/>
                      </a:lnTo>
                      <a:lnTo>
                        <a:pt x="3" y="2"/>
                      </a:lnTo>
                      <a:lnTo>
                        <a:pt x="1" y="3"/>
                      </a:lnTo>
                      <a:lnTo>
                        <a:pt x="1" y="7"/>
                      </a:lnTo>
                      <a:lnTo>
                        <a:pt x="0" y="8"/>
                      </a:lnTo>
                      <a:lnTo>
                        <a:pt x="1" y="10"/>
                      </a:lnTo>
                      <a:lnTo>
                        <a:pt x="1" y="12"/>
                      </a:lnTo>
                      <a:lnTo>
                        <a:pt x="3" y="12"/>
                      </a:lnTo>
                      <a:lnTo>
                        <a:pt x="5" y="12"/>
                      </a:lnTo>
                      <a:lnTo>
                        <a:pt x="8" y="10"/>
                      </a:lnTo>
                      <a:lnTo>
                        <a:pt x="10"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4" name="Freeform 572"/>
                <p:cNvSpPr>
                  <a:spLocks/>
                </p:cNvSpPr>
                <p:nvPr/>
              </p:nvSpPr>
              <p:spPr bwMode="auto">
                <a:xfrm>
                  <a:off x="3969" y="3506"/>
                  <a:ext cx="12" cy="11"/>
                </a:xfrm>
                <a:custGeom>
                  <a:avLst/>
                  <a:gdLst>
                    <a:gd name="T0" fmla="*/ 12 w 12"/>
                    <a:gd name="T1" fmla="*/ 7 h 11"/>
                    <a:gd name="T2" fmla="*/ 12 w 12"/>
                    <a:gd name="T3" fmla="*/ 6 h 11"/>
                    <a:gd name="T4" fmla="*/ 12 w 12"/>
                    <a:gd name="T5" fmla="*/ 4 h 11"/>
                    <a:gd name="T6" fmla="*/ 12 w 12"/>
                    <a:gd name="T7" fmla="*/ 1 h 11"/>
                    <a:gd name="T8" fmla="*/ 12 w 12"/>
                    <a:gd name="T9" fmla="*/ 0 h 11"/>
                    <a:gd name="T10" fmla="*/ 9 w 12"/>
                    <a:gd name="T11" fmla="*/ 0 h 11"/>
                    <a:gd name="T12" fmla="*/ 6 w 12"/>
                    <a:gd name="T13" fmla="*/ 0 h 11"/>
                    <a:gd name="T14" fmla="*/ 3 w 12"/>
                    <a:gd name="T15" fmla="*/ 6 h 11"/>
                    <a:gd name="T16" fmla="*/ 0 w 12"/>
                    <a:gd name="T17" fmla="*/ 6 h 11"/>
                    <a:gd name="T18" fmla="*/ 0 w 12"/>
                    <a:gd name="T19" fmla="*/ 10 h 11"/>
                    <a:gd name="T20" fmla="*/ 0 w 12"/>
                    <a:gd name="T21" fmla="*/ 11 h 11"/>
                    <a:gd name="T22" fmla="*/ 3 w 12"/>
                    <a:gd name="T23" fmla="*/ 11 h 11"/>
                    <a:gd name="T24" fmla="*/ 6 w 12"/>
                    <a:gd name="T25" fmla="*/ 11 h 11"/>
                    <a:gd name="T26" fmla="*/ 12 w 12"/>
                    <a:gd name="T27" fmla="*/ 7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12" y="7"/>
                      </a:moveTo>
                      <a:lnTo>
                        <a:pt x="12" y="6"/>
                      </a:lnTo>
                      <a:lnTo>
                        <a:pt x="12" y="4"/>
                      </a:lnTo>
                      <a:lnTo>
                        <a:pt x="12" y="1"/>
                      </a:lnTo>
                      <a:lnTo>
                        <a:pt x="12" y="0"/>
                      </a:lnTo>
                      <a:lnTo>
                        <a:pt x="9" y="0"/>
                      </a:lnTo>
                      <a:lnTo>
                        <a:pt x="6" y="0"/>
                      </a:lnTo>
                      <a:lnTo>
                        <a:pt x="3" y="6"/>
                      </a:lnTo>
                      <a:lnTo>
                        <a:pt x="0" y="6"/>
                      </a:lnTo>
                      <a:lnTo>
                        <a:pt x="0" y="10"/>
                      </a:lnTo>
                      <a:lnTo>
                        <a:pt x="0" y="11"/>
                      </a:lnTo>
                      <a:lnTo>
                        <a:pt x="3" y="11"/>
                      </a:lnTo>
                      <a:lnTo>
                        <a:pt x="6" y="11"/>
                      </a:lnTo>
                      <a:lnTo>
                        <a:pt x="1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5" name="Freeform 573"/>
                <p:cNvSpPr>
                  <a:spLocks/>
                </p:cNvSpPr>
                <p:nvPr/>
              </p:nvSpPr>
              <p:spPr bwMode="auto">
                <a:xfrm>
                  <a:off x="3957" y="3507"/>
                  <a:ext cx="12" cy="10"/>
                </a:xfrm>
                <a:custGeom>
                  <a:avLst/>
                  <a:gdLst>
                    <a:gd name="T0" fmla="*/ 5 w 12"/>
                    <a:gd name="T1" fmla="*/ 10 h 10"/>
                    <a:gd name="T2" fmla="*/ 2 w 12"/>
                    <a:gd name="T3" fmla="*/ 9 h 10"/>
                    <a:gd name="T4" fmla="*/ 1 w 12"/>
                    <a:gd name="T5" fmla="*/ 9 h 10"/>
                    <a:gd name="T6" fmla="*/ 0 w 12"/>
                    <a:gd name="T7" fmla="*/ 8 h 10"/>
                    <a:gd name="T8" fmla="*/ 0 w 12"/>
                    <a:gd name="T9" fmla="*/ 6 h 10"/>
                    <a:gd name="T10" fmla="*/ 0 w 12"/>
                    <a:gd name="T11" fmla="*/ 5 h 10"/>
                    <a:gd name="T12" fmla="*/ 2 w 12"/>
                    <a:gd name="T13" fmla="*/ 3 h 10"/>
                    <a:gd name="T14" fmla="*/ 2 w 12"/>
                    <a:gd name="T15" fmla="*/ 1 h 10"/>
                    <a:gd name="T16" fmla="*/ 5 w 12"/>
                    <a:gd name="T17" fmla="*/ 1 h 10"/>
                    <a:gd name="T18" fmla="*/ 6 w 12"/>
                    <a:gd name="T19" fmla="*/ 0 h 10"/>
                    <a:gd name="T20" fmla="*/ 7 w 12"/>
                    <a:gd name="T21" fmla="*/ 0 h 10"/>
                    <a:gd name="T22" fmla="*/ 8 w 12"/>
                    <a:gd name="T23" fmla="*/ 0 h 10"/>
                    <a:gd name="T24" fmla="*/ 11 w 12"/>
                    <a:gd name="T25" fmla="*/ 1 h 10"/>
                    <a:gd name="T26" fmla="*/ 12 w 12"/>
                    <a:gd name="T27" fmla="*/ 3 h 10"/>
                    <a:gd name="T28" fmla="*/ 12 w 12"/>
                    <a:gd name="T29" fmla="*/ 4 h 10"/>
                    <a:gd name="T30" fmla="*/ 12 w 12"/>
                    <a:gd name="T31" fmla="*/ 6 h 10"/>
                    <a:gd name="T32" fmla="*/ 11 w 12"/>
                    <a:gd name="T33" fmla="*/ 8 h 10"/>
                    <a:gd name="T34" fmla="*/ 9 w 12"/>
                    <a:gd name="T35" fmla="*/ 9 h 10"/>
                    <a:gd name="T36" fmla="*/ 7 w 12"/>
                    <a:gd name="T37" fmla="*/ 10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9"/>
                      </a:lnTo>
                      <a:lnTo>
                        <a:pt x="1" y="9"/>
                      </a:lnTo>
                      <a:lnTo>
                        <a:pt x="0" y="8"/>
                      </a:lnTo>
                      <a:lnTo>
                        <a:pt x="0" y="6"/>
                      </a:lnTo>
                      <a:lnTo>
                        <a:pt x="0" y="5"/>
                      </a:lnTo>
                      <a:lnTo>
                        <a:pt x="2" y="3"/>
                      </a:lnTo>
                      <a:lnTo>
                        <a:pt x="2" y="1"/>
                      </a:lnTo>
                      <a:lnTo>
                        <a:pt x="5" y="1"/>
                      </a:lnTo>
                      <a:lnTo>
                        <a:pt x="6" y="0"/>
                      </a:lnTo>
                      <a:lnTo>
                        <a:pt x="7" y="0"/>
                      </a:lnTo>
                      <a:lnTo>
                        <a:pt x="8" y="0"/>
                      </a:lnTo>
                      <a:lnTo>
                        <a:pt x="11" y="1"/>
                      </a:lnTo>
                      <a:lnTo>
                        <a:pt x="12" y="3"/>
                      </a:lnTo>
                      <a:lnTo>
                        <a:pt x="12" y="4"/>
                      </a:lnTo>
                      <a:lnTo>
                        <a:pt x="12" y="6"/>
                      </a:lnTo>
                      <a:lnTo>
                        <a:pt x="11" y="8"/>
                      </a:lnTo>
                      <a:lnTo>
                        <a:pt x="9" y="9"/>
                      </a:lnTo>
                      <a:lnTo>
                        <a:pt x="7" y="10"/>
                      </a:lnTo>
                      <a:lnTo>
                        <a:pt x="5"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6" name="Freeform 574"/>
                <p:cNvSpPr>
                  <a:spLocks/>
                </p:cNvSpPr>
                <p:nvPr/>
              </p:nvSpPr>
              <p:spPr bwMode="auto">
                <a:xfrm>
                  <a:off x="3959" y="3507"/>
                  <a:ext cx="12" cy="10"/>
                </a:xfrm>
                <a:custGeom>
                  <a:avLst/>
                  <a:gdLst>
                    <a:gd name="T0" fmla="*/ 11 w 12"/>
                    <a:gd name="T1" fmla="*/ 8 h 10"/>
                    <a:gd name="T2" fmla="*/ 12 w 12"/>
                    <a:gd name="T3" fmla="*/ 5 h 10"/>
                    <a:gd name="T4" fmla="*/ 12 w 12"/>
                    <a:gd name="T5" fmla="*/ 3 h 10"/>
                    <a:gd name="T6" fmla="*/ 12 w 12"/>
                    <a:gd name="T7" fmla="*/ 1 h 10"/>
                    <a:gd name="T8" fmla="*/ 11 w 12"/>
                    <a:gd name="T9" fmla="*/ 1 h 10"/>
                    <a:gd name="T10" fmla="*/ 8 w 12"/>
                    <a:gd name="T11" fmla="*/ 0 h 10"/>
                    <a:gd name="T12" fmla="*/ 6 w 12"/>
                    <a:gd name="T13" fmla="*/ 1 h 10"/>
                    <a:gd name="T14" fmla="*/ 3 w 12"/>
                    <a:gd name="T15" fmla="*/ 3 h 10"/>
                    <a:gd name="T16" fmla="*/ 2 w 12"/>
                    <a:gd name="T17" fmla="*/ 4 h 10"/>
                    <a:gd name="T18" fmla="*/ 0 w 12"/>
                    <a:gd name="T19" fmla="*/ 6 h 10"/>
                    <a:gd name="T20" fmla="*/ 0 w 12"/>
                    <a:gd name="T21" fmla="*/ 8 h 10"/>
                    <a:gd name="T22" fmla="*/ 0 w 12"/>
                    <a:gd name="T23" fmla="*/ 9 h 10"/>
                    <a:gd name="T24" fmla="*/ 1 w 12"/>
                    <a:gd name="T25" fmla="*/ 10 h 10"/>
                    <a:gd name="T26" fmla="*/ 2 w 12"/>
                    <a:gd name="T27" fmla="*/ 10 h 10"/>
                    <a:gd name="T28" fmla="*/ 3 w 12"/>
                    <a:gd name="T29" fmla="*/ 10 h 10"/>
                    <a:gd name="T30" fmla="*/ 6 w 12"/>
                    <a:gd name="T31" fmla="*/ 10 h 10"/>
                    <a:gd name="T32" fmla="*/ 8 w 12"/>
                    <a:gd name="T33" fmla="*/ 9 h 10"/>
                    <a:gd name="T34" fmla="*/ 11 w 12"/>
                    <a:gd name="T35" fmla="*/ 8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1" y="8"/>
                      </a:moveTo>
                      <a:lnTo>
                        <a:pt x="12" y="5"/>
                      </a:lnTo>
                      <a:lnTo>
                        <a:pt x="12" y="3"/>
                      </a:lnTo>
                      <a:lnTo>
                        <a:pt x="12" y="1"/>
                      </a:lnTo>
                      <a:lnTo>
                        <a:pt x="11" y="1"/>
                      </a:lnTo>
                      <a:lnTo>
                        <a:pt x="8" y="0"/>
                      </a:lnTo>
                      <a:lnTo>
                        <a:pt x="6" y="1"/>
                      </a:lnTo>
                      <a:lnTo>
                        <a:pt x="3" y="3"/>
                      </a:lnTo>
                      <a:lnTo>
                        <a:pt x="2" y="4"/>
                      </a:lnTo>
                      <a:lnTo>
                        <a:pt x="0" y="6"/>
                      </a:lnTo>
                      <a:lnTo>
                        <a:pt x="0" y="8"/>
                      </a:lnTo>
                      <a:lnTo>
                        <a:pt x="0" y="9"/>
                      </a:lnTo>
                      <a:lnTo>
                        <a:pt x="1" y="10"/>
                      </a:lnTo>
                      <a:lnTo>
                        <a:pt x="2" y="10"/>
                      </a:lnTo>
                      <a:lnTo>
                        <a:pt x="3" y="10"/>
                      </a:lnTo>
                      <a:lnTo>
                        <a:pt x="6" y="10"/>
                      </a:lnTo>
                      <a:lnTo>
                        <a:pt x="8" y="9"/>
                      </a:lnTo>
                      <a:lnTo>
                        <a:pt x="1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7" name="Freeform 575"/>
                <p:cNvSpPr>
                  <a:spLocks/>
                </p:cNvSpPr>
                <p:nvPr/>
              </p:nvSpPr>
              <p:spPr bwMode="auto">
                <a:xfrm>
                  <a:off x="3961" y="3510"/>
                  <a:ext cx="12" cy="9"/>
                </a:xfrm>
                <a:custGeom>
                  <a:avLst/>
                  <a:gdLst>
                    <a:gd name="T0" fmla="*/ 9 w 12"/>
                    <a:gd name="T1" fmla="*/ 6 h 9"/>
                    <a:gd name="T2" fmla="*/ 12 w 12"/>
                    <a:gd name="T3" fmla="*/ 5 h 9"/>
                    <a:gd name="T4" fmla="*/ 12 w 12"/>
                    <a:gd name="T5" fmla="*/ 3 h 9"/>
                    <a:gd name="T6" fmla="*/ 12 w 12"/>
                    <a:gd name="T7" fmla="*/ 1 h 9"/>
                    <a:gd name="T8" fmla="*/ 9 w 12"/>
                    <a:gd name="T9" fmla="*/ 0 h 9"/>
                    <a:gd name="T10" fmla="*/ 7 w 12"/>
                    <a:gd name="T11" fmla="*/ 0 h 9"/>
                    <a:gd name="T12" fmla="*/ 0 w 12"/>
                    <a:gd name="T13" fmla="*/ 5 h 9"/>
                    <a:gd name="T14" fmla="*/ 0 w 12"/>
                    <a:gd name="T15" fmla="*/ 8 h 9"/>
                    <a:gd name="T16" fmla="*/ 0 w 12"/>
                    <a:gd name="T17" fmla="*/ 9 h 9"/>
                    <a:gd name="T18" fmla="*/ 2 w 12"/>
                    <a:gd name="T19" fmla="*/ 9 h 9"/>
                    <a:gd name="T20" fmla="*/ 7 w 12"/>
                    <a:gd name="T21" fmla="*/ 9 h 9"/>
                    <a:gd name="T22" fmla="*/ 9 w 12"/>
                    <a:gd name="T23" fmla="*/ 6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9"/>
                    <a:gd name="T38" fmla="*/ 12 w 12"/>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9">
                      <a:moveTo>
                        <a:pt x="9" y="6"/>
                      </a:moveTo>
                      <a:lnTo>
                        <a:pt x="12" y="5"/>
                      </a:lnTo>
                      <a:lnTo>
                        <a:pt x="12" y="3"/>
                      </a:lnTo>
                      <a:lnTo>
                        <a:pt x="12" y="1"/>
                      </a:lnTo>
                      <a:lnTo>
                        <a:pt x="9" y="0"/>
                      </a:lnTo>
                      <a:lnTo>
                        <a:pt x="7" y="0"/>
                      </a:lnTo>
                      <a:lnTo>
                        <a:pt x="0" y="5"/>
                      </a:lnTo>
                      <a:lnTo>
                        <a:pt x="0" y="8"/>
                      </a:lnTo>
                      <a:lnTo>
                        <a:pt x="0" y="9"/>
                      </a:lnTo>
                      <a:lnTo>
                        <a:pt x="2" y="9"/>
                      </a:lnTo>
                      <a:lnTo>
                        <a:pt x="7" y="9"/>
                      </a:lnTo>
                      <a:lnTo>
                        <a:pt x="9"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8" name="Line 576"/>
                <p:cNvSpPr>
                  <a:spLocks noChangeShapeType="1"/>
                </p:cNvSpPr>
                <p:nvPr/>
              </p:nvSpPr>
              <p:spPr bwMode="auto">
                <a:xfrm flipV="1">
                  <a:off x="3922" y="3529"/>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9" name="Freeform 577"/>
                <p:cNvSpPr>
                  <a:spLocks/>
                </p:cNvSpPr>
                <p:nvPr/>
              </p:nvSpPr>
              <p:spPr bwMode="auto">
                <a:xfrm>
                  <a:off x="3968" y="3503"/>
                  <a:ext cx="12" cy="12"/>
                </a:xfrm>
                <a:custGeom>
                  <a:avLst/>
                  <a:gdLst>
                    <a:gd name="T0" fmla="*/ 4 w 12"/>
                    <a:gd name="T1" fmla="*/ 12 h 12"/>
                    <a:gd name="T2" fmla="*/ 2 w 12"/>
                    <a:gd name="T3" fmla="*/ 10 h 12"/>
                    <a:gd name="T4" fmla="*/ 1 w 12"/>
                    <a:gd name="T5" fmla="*/ 9 h 12"/>
                    <a:gd name="T6" fmla="*/ 0 w 12"/>
                    <a:gd name="T7" fmla="*/ 7 h 12"/>
                    <a:gd name="T8" fmla="*/ 1 w 12"/>
                    <a:gd name="T9" fmla="*/ 5 h 12"/>
                    <a:gd name="T10" fmla="*/ 2 w 12"/>
                    <a:gd name="T11" fmla="*/ 4 h 12"/>
                    <a:gd name="T12" fmla="*/ 2 w 12"/>
                    <a:gd name="T13" fmla="*/ 2 h 12"/>
                    <a:gd name="T14" fmla="*/ 4 w 12"/>
                    <a:gd name="T15" fmla="*/ 2 h 12"/>
                    <a:gd name="T16" fmla="*/ 6 w 12"/>
                    <a:gd name="T17" fmla="*/ 0 h 12"/>
                    <a:gd name="T18" fmla="*/ 7 w 12"/>
                    <a:gd name="T19" fmla="*/ 0 h 12"/>
                    <a:gd name="T20" fmla="*/ 8 w 12"/>
                    <a:gd name="T21" fmla="*/ 2 h 12"/>
                    <a:gd name="T22" fmla="*/ 10 w 12"/>
                    <a:gd name="T23" fmla="*/ 2 h 12"/>
                    <a:gd name="T24" fmla="*/ 10 w 12"/>
                    <a:gd name="T25" fmla="*/ 3 h 12"/>
                    <a:gd name="T26" fmla="*/ 11 w 12"/>
                    <a:gd name="T27" fmla="*/ 3 h 12"/>
                    <a:gd name="T28" fmla="*/ 12 w 12"/>
                    <a:gd name="T29" fmla="*/ 4 h 12"/>
                    <a:gd name="T30" fmla="*/ 11 w 12"/>
                    <a:gd name="T31" fmla="*/ 7 h 12"/>
                    <a:gd name="T32" fmla="*/ 10 w 12"/>
                    <a:gd name="T33" fmla="*/ 8 h 12"/>
                    <a:gd name="T34" fmla="*/ 8 w 12"/>
                    <a:gd name="T35" fmla="*/ 10 h 12"/>
                    <a:gd name="T36" fmla="*/ 8 w 12"/>
                    <a:gd name="T37" fmla="*/ 12 h 12"/>
                    <a:gd name="T38" fmla="*/ 6 w 12"/>
                    <a:gd name="T39" fmla="*/ 12 h 12"/>
                    <a:gd name="T40" fmla="*/ 4 w 12"/>
                    <a:gd name="T41" fmla="*/ 12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2"/>
                    <a:gd name="T65" fmla="*/ 12 w 12"/>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2">
                      <a:moveTo>
                        <a:pt x="4" y="12"/>
                      </a:moveTo>
                      <a:lnTo>
                        <a:pt x="2" y="10"/>
                      </a:lnTo>
                      <a:lnTo>
                        <a:pt x="1" y="9"/>
                      </a:lnTo>
                      <a:lnTo>
                        <a:pt x="0" y="7"/>
                      </a:lnTo>
                      <a:lnTo>
                        <a:pt x="1" y="5"/>
                      </a:lnTo>
                      <a:lnTo>
                        <a:pt x="2" y="4"/>
                      </a:lnTo>
                      <a:lnTo>
                        <a:pt x="2" y="2"/>
                      </a:lnTo>
                      <a:lnTo>
                        <a:pt x="4" y="2"/>
                      </a:lnTo>
                      <a:lnTo>
                        <a:pt x="6" y="0"/>
                      </a:lnTo>
                      <a:lnTo>
                        <a:pt x="7" y="0"/>
                      </a:lnTo>
                      <a:lnTo>
                        <a:pt x="8" y="2"/>
                      </a:lnTo>
                      <a:lnTo>
                        <a:pt x="10" y="2"/>
                      </a:lnTo>
                      <a:lnTo>
                        <a:pt x="10" y="3"/>
                      </a:lnTo>
                      <a:lnTo>
                        <a:pt x="11" y="3"/>
                      </a:lnTo>
                      <a:lnTo>
                        <a:pt x="12" y="4"/>
                      </a:lnTo>
                      <a:lnTo>
                        <a:pt x="11" y="7"/>
                      </a:lnTo>
                      <a:lnTo>
                        <a:pt x="10" y="8"/>
                      </a:lnTo>
                      <a:lnTo>
                        <a:pt x="8" y="10"/>
                      </a:lnTo>
                      <a:lnTo>
                        <a:pt x="8" y="12"/>
                      </a:lnTo>
                      <a:lnTo>
                        <a:pt x="6" y="12"/>
                      </a:lnTo>
                      <a:lnTo>
                        <a:pt x="4" y="12"/>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0" name="Freeform 578"/>
                <p:cNvSpPr>
                  <a:spLocks/>
                </p:cNvSpPr>
                <p:nvPr/>
              </p:nvSpPr>
              <p:spPr bwMode="auto">
                <a:xfrm>
                  <a:off x="3970" y="3506"/>
                  <a:ext cx="12" cy="11"/>
                </a:xfrm>
                <a:custGeom>
                  <a:avLst/>
                  <a:gdLst>
                    <a:gd name="T0" fmla="*/ 10 w 12"/>
                    <a:gd name="T1" fmla="*/ 7 h 11"/>
                    <a:gd name="T2" fmla="*/ 11 w 12"/>
                    <a:gd name="T3" fmla="*/ 5 h 11"/>
                    <a:gd name="T4" fmla="*/ 12 w 12"/>
                    <a:gd name="T5" fmla="*/ 2 h 11"/>
                    <a:gd name="T6" fmla="*/ 11 w 12"/>
                    <a:gd name="T7" fmla="*/ 1 h 11"/>
                    <a:gd name="T8" fmla="*/ 10 w 12"/>
                    <a:gd name="T9" fmla="*/ 1 h 11"/>
                    <a:gd name="T10" fmla="*/ 10 w 12"/>
                    <a:gd name="T11" fmla="*/ 0 h 11"/>
                    <a:gd name="T12" fmla="*/ 8 w 12"/>
                    <a:gd name="T13" fmla="*/ 0 h 11"/>
                    <a:gd name="T14" fmla="*/ 6 w 12"/>
                    <a:gd name="T15" fmla="*/ 0 h 11"/>
                    <a:gd name="T16" fmla="*/ 4 w 12"/>
                    <a:gd name="T17" fmla="*/ 1 h 11"/>
                    <a:gd name="T18" fmla="*/ 2 w 12"/>
                    <a:gd name="T19" fmla="*/ 2 h 11"/>
                    <a:gd name="T20" fmla="*/ 1 w 12"/>
                    <a:gd name="T21" fmla="*/ 6 h 11"/>
                    <a:gd name="T22" fmla="*/ 0 w 12"/>
                    <a:gd name="T23" fmla="*/ 9 h 11"/>
                    <a:gd name="T24" fmla="*/ 1 w 12"/>
                    <a:gd name="T25" fmla="*/ 10 h 11"/>
                    <a:gd name="T26" fmla="*/ 2 w 12"/>
                    <a:gd name="T27" fmla="*/ 10 h 11"/>
                    <a:gd name="T28" fmla="*/ 2 w 12"/>
                    <a:gd name="T29" fmla="*/ 11 h 11"/>
                    <a:gd name="T30" fmla="*/ 4 w 12"/>
                    <a:gd name="T31" fmla="*/ 11 h 11"/>
                    <a:gd name="T32" fmla="*/ 6 w 12"/>
                    <a:gd name="T33" fmla="*/ 11 h 11"/>
                    <a:gd name="T34" fmla="*/ 8 w 12"/>
                    <a:gd name="T35" fmla="*/ 10 h 11"/>
                    <a:gd name="T36" fmla="*/ 10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0" y="7"/>
                      </a:moveTo>
                      <a:lnTo>
                        <a:pt x="11" y="5"/>
                      </a:lnTo>
                      <a:lnTo>
                        <a:pt x="12" y="2"/>
                      </a:lnTo>
                      <a:lnTo>
                        <a:pt x="11" y="1"/>
                      </a:lnTo>
                      <a:lnTo>
                        <a:pt x="10" y="1"/>
                      </a:lnTo>
                      <a:lnTo>
                        <a:pt x="10" y="0"/>
                      </a:lnTo>
                      <a:lnTo>
                        <a:pt x="8" y="0"/>
                      </a:lnTo>
                      <a:lnTo>
                        <a:pt x="6" y="0"/>
                      </a:lnTo>
                      <a:lnTo>
                        <a:pt x="4" y="1"/>
                      </a:lnTo>
                      <a:lnTo>
                        <a:pt x="2" y="2"/>
                      </a:lnTo>
                      <a:lnTo>
                        <a:pt x="1" y="6"/>
                      </a:lnTo>
                      <a:lnTo>
                        <a:pt x="0" y="9"/>
                      </a:lnTo>
                      <a:lnTo>
                        <a:pt x="1" y="10"/>
                      </a:lnTo>
                      <a:lnTo>
                        <a:pt x="2" y="10"/>
                      </a:lnTo>
                      <a:lnTo>
                        <a:pt x="2" y="11"/>
                      </a:lnTo>
                      <a:lnTo>
                        <a:pt x="4" y="11"/>
                      </a:lnTo>
                      <a:lnTo>
                        <a:pt x="6" y="11"/>
                      </a:lnTo>
                      <a:lnTo>
                        <a:pt x="8" y="10"/>
                      </a:lnTo>
                      <a:lnTo>
                        <a:pt x="10"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1" name="Freeform 579"/>
                <p:cNvSpPr>
                  <a:spLocks/>
                </p:cNvSpPr>
                <p:nvPr/>
              </p:nvSpPr>
              <p:spPr bwMode="auto">
                <a:xfrm>
                  <a:off x="3972" y="3507"/>
                  <a:ext cx="12" cy="10"/>
                </a:xfrm>
                <a:custGeom>
                  <a:avLst/>
                  <a:gdLst>
                    <a:gd name="T0" fmla="*/ 9 w 12"/>
                    <a:gd name="T1" fmla="*/ 8 h 10"/>
                    <a:gd name="T2" fmla="*/ 12 w 12"/>
                    <a:gd name="T3" fmla="*/ 4 h 10"/>
                    <a:gd name="T4" fmla="*/ 12 w 12"/>
                    <a:gd name="T5" fmla="*/ 3 h 10"/>
                    <a:gd name="T6" fmla="*/ 12 w 12"/>
                    <a:gd name="T7" fmla="*/ 1 h 10"/>
                    <a:gd name="T8" fmla="*/ 9 w 12"/>
                    <a:gd name="T9" fmla="*/ 0 h 10"/>
                    <a:gd name="T10" fmla="*/ 7 w 12"/>
                    <a:gd name="T11" fmla="*/ 0 h 10"/>
                    <a:gd name="T12" fmla="*/ 2 w 12"/>
                    <a:gd name="T13" fmla="*/ 4 h 10"/>
                    <a:gd name="T14" fmla="*/ 0 w 12"/>
                    <a:gd name="T15" fmla="*/ 4 h 10"/>
                    <a:gd name="T16" fmla="*/ 0 w 12"/>
                    <a:gd name="T17" fmla="*/ 8 h 10"/>
                    <a:gd name="T18" fmla="*/ 0 w 12"/>
                    <a:gd name="T19" fmla="*/ 9 h 10"/>
                    <a:gd name="T20" fmla="*/ 2 w 12"/>
                    <a:gd name="T21" fmla="*/ 10 h 10"/>
                    <a:gd name="T22" fmla="*/ 5 w 12"/>
                    <a:gd name="T23" fmla="*/ 10 h 10"/>
                    <a:gd name="T24" fmla="*/ 7 w 12"/>
                    <a:gd name="T25" fmla="*/ 10 h 10"/>
                    <a:gd name="T26" fmla="*/ 9 w 12"/>
                    <a:gd name="T27" fmla="*/ 8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9" y="8"/>
                      </a:moveTo>
                      <a:lnTo>
                        <a:pt x="12" y="4"/>
                      </a:lnTo>
                      <a:lnTo>
                        <a:pt x="12" y="3"/>
                      </a:lnTo>
                      <a:lnTo>
                        <a:pt x="12" y="1"/>
                      </a:lnTo>
                      <a:lnTo>
                        <a:pt x="9" y="0"/>
                      </a:lnTo>
                      <a:lnTo>
                        <a:pt x="7" y="0"/>
                      </a:lnTo>
                      <a:lnTo>
                        <a:pt x="2" y="4"/>
                      </a:lnTo>
                      <a:lnTo>
                        <a:pt x="0" y="4"/>
                      </a:lnTo>
                      <a:lnTo>
                        <a:pt x="0" y="8"/>
                      </a:lnTo>
                      <a:lnTo>
                        <a:pt x="0" y="9"/>
                      </a:lnTo>
                      <a:lnTo>
                        <a:pt x="2" y="10"/>
                      </a:lnTo>
                      <a:lnTo>
                        <a:pt x="5" y="10"/>
                      </a:lnTo>
                      <a:lnTo>
                        <a:pt x="7" y="10"/>
                      </a:lnTo>
                      <a:lnTo>
                        <a:pt x="9"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2" name="Freeform 580"/>
                <p:cNvSpPr>
                  <a:spLocks/>
                </p:cNvSpPr>
                <p:nvPr/>
              </p:nvSpPr>
              <p:spPr bwMode="auto">
                <a:xfrm>
                  <a:off x="3961" y="3508"/>
                  <a:ext cx="12" cy="10"/>
                </a:xfrm>
                <a:custGeom>
                  <a:avLst/>
                  <a:gdLst>
                    <a:gd name="T0" fmla="*/ 3 w 12"/>
                    <a:gd name="T1" fmla="*/ 10 h 10"/>
                    <a:gd name="T2" fmla="*/ 1 w 12"/>
                    <a:gd name="T3" fmla="*/ 9 h 10"/>
                    <a:gd name="T4" fmla="*/ 0 w 12"/>
                    <a:gd name="T5" fmla="*/ 9 h 10"/>
                    <a:gd name="T6" fmla="*/ 0 w 12"/>
                    <a:gd name="T7" fmla="*/ 8 h 10"/>
                    <a:gd name="T8" fmla="*/ 0 w 12"/>
                    <a:gd name="T9" fmla="*/ 7 h 10"/>
                    <a:gd name="T10" fmla="*/ 0 w 12"/>
                    <a:gd name="T11" fmla="*/ 5 h 10"/>
                    <a:gd name="T12" fmla="*/ 1 w 12"/>
                    <a:gd name="T13" fmla="*/ 4 h 10"/>
                    <a:gd name="T14" fmla="*/ 2 w 12"/>
                    <a:gd name="T15" fmla="*/ 2 h 10"/>
                    <a:gd name="T16" fmla="*/ 3 w 12"/>
                    <a:gd name="T17" fmla="*/ 2 h 10"/>
                    <a:gd name="T18" fmla="*/ 6 w 12"/>
                    <a:gd name="T19" fmla="*/ 0 h 10"/>
                    <a:gd name="T20" fmla="*/ 7 w 12"/>
                    <a:gd name="T21" fmla="*/ 0 h 10"/>
                    <a:gd name="T22" fmla="*/ 10 w 12"/>
                    <a:gd name="T23" fmla="*/ 2 h 10"/>
                    <a:gd name="T24" fmla="*/ 11 w 12"/>
                    <a:gd name="T25" fmla="*/ 3 h 10"/>
                    <a:gd name="T26" fmla="*/ 12 w 12"/>
                    <a:gd name="T27" fmla="*/ 3 h 10"/>
                    <a:gd name="T28" fmla="*/ 12 w 12"/>
                    <a:gd name="T29" fmla="*/ 4 h 10"/>
                    <a:gd name="T30" fmla="*/ 12 w 12"/>
                    <a:gd name="T31" fmla="*/ 7 h 10"/>
                    <a:gd name="T32" fmla="*/ 10 w 12"/>
                    <a:gd name="T33" fmla="*/ 8 h 10"/>
                    <a:gd name="T34" fmla="*/ 9 w 12"/>
                    <a:gd name="T35" fmla="*/ 9 h 10"/>
                    <a:gd name="T36" fmla="*/ 7 w 12"/>
                    <a:gd name="T37" fmla="*/ 10 h 10"/>
                    <a:gd name="T38" fmla="*/ 5 w 12"/>
                    <a:gd name="T39" fmla="*/ 10 h 10"/>
                    <a:gd name="T40" fmla="*/ 5 w 12"/>
                    <a:gd name="T41" fmla="*/ 10 h 10"/>
                    <a:gd name="T42" fmla="*/ 3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3" y="10"/>
                      </a:moveTo>
                      <a:lnTo>
                        <a:pt x="1" y="9"/>
                      </a:lnTo>
                      <a:lnTo>
                        <a:pt x="0" y="9"/>
                      </a:lnTo>
                      <a:lnTo>
                        <a:pt x="0" y="8"/>
                      </a:lnTo>
                      <a:lnTo>
                        <a:pt x="0" y="7"/>
                      </a:lnTo>
                      <a:lnTo>
                        <a:pt x="0" y="5"/>
                      </a:lnTo>
                      <a:lnTo>
                        <a:pt x="1" y="4"/>
                      </a:lnTo>
                      <a:lnTo>
                        <a:pt x="2" y="2"/>
                      </a:lnTo>
                      <a:lnTo>
                        <a:pt x="3" y="2"/>
                      </a:lnTo>
                      <a:lnTo>
                        <a:pt x="6" y="0"/>
                      </a:lnTo>
                      <a:lnTo>
                        <a:pt x="7" y="0"/>
                      </a:lnTo>
                      <a:lnTo>
                        <a:pt x="10" y="2"/>
                      </a:lnTo>
                      <a:lnTo>
                        <a:pt x="11" y="3"/>
                      </a:lnTo>
                      <a:lnTo>
                        <a:pt x="12" y="3"/>
                      </a:lnTo>
                      <a:lnTo>
                        <a:pt x="12" y="4"/>
                      </a:lnTo>
                      <a:lnTo>
                        <a:pt x="12" y="7"/>
                      </a:lnTo>
                      <a:lnTo>
                        <a:pt x="10" y="8"/>
                      </a:lnTo>
                      <a:lnTo>
                        <a:pt x="9" y="9"/>
                      </a:lnTo>
                      <a:lnTo>
                        <a:pt x="7" y="10"/>
                      </a:lnTo>
                      <a:lnTo>
                        <a:pt x="5" y="10"/>
                      </a:lnTo>
                      <a:lnTo>
                        <a:pt x="3"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3" name="Freeform 581"/>
                <p:cNvSpPr>
                  <a:spLocks/>
                </p:cNvSpPr>
                <p:nvPr/>
              </p:nvSpPr>
              <p:spPr bwMode="auto">
                <a:xfrm>
                  <a:off x="3963" y="3508"/>
                  <a:ext cx="12" cy="10"/>
                </a:xfrm>
                <a:custGeom>
                  <a:avLst/>
                  <a:gdLst>
                    <a:gd name="T0" fmla="*/ 9 w 12"/>
                    <a:gd name="T1" fmla="*/ 8 h 10"/>
                    <a:gd name="T2" fmla="*/ 12 w 12"/>
                    <a:gd name="T3" fmla="*/ 5 h 10"/>
                    <a:gd name="T4" fmla="*/ 12 w 12"/>
                    <a:gd name="T5" fmla="*/ 3 h 10"/>
                    <a:gd name="T6" fmla="*/ 12 w 12"/>
                    <a:gd name="T7" fmla="*/ 3 h 10"/>
                    <a:gd name="T8" fmla="*/ 11 w 12"/>
                    <a:gd name="T9" fmla="*/ 2 h 10"/>
                    <a:gd name="T10" fmla="*/ 9 w 12"/>
                    <a:gd name="T11" fmla="*/ 2 h 10"/>
                    <a:gd name="T12" fmla="*/ 8 w 12"/>
                    <a:gd name="T13" fmla="*/ 0 h 10"/>
                    <a:gd name="T14" fmla="*/ 6 w 12"/>
                    <a:gd name="T15" fmla="*/ 2 h 10"/>
                    <a:gd name="T16" fmla="*/ 3 w 12"/>
                    <a:gd name="T17" fmla="*/ 3 h 10"/>
                    <a:gd name="T18" fmla="*/ 1 w 12"/>
                    <a:gd name="T19" fmla="*/ 4 h 10"/>
                    <a:gd name="T20" fmla="*/ 0 w 12"/>
                    <a:gd name="T21" fmla="*/ 7 h 10"/>
                    <a:gd name="T22" fmla="*/ 0 w 12"/>
                    <a:gd name="T23" fmla="*/ 8 h 10"/>
                    <a:gd name="T24" fmla="*/ 0 w 12"/>
                    <a:gd name="T25" fmla="*/ 9 h 10"/>
                    <a:gd name="T26" fmla="*/ 0 w 12"/>
                    <a:gd name="T27" fmla="*/ 10 h 10"/>
                    <a:gd name="T28" fmla="*/ 1 w 12"/>
                    <a:gd name="T29" fmla="*/ 10 h 10"/>
                    <a:gd name="T30" fmla="*/ 3 w 12"/>
                    <a:gd name="T31" fmla="*/ 10 h 10"/>
                    <a:gd name="T32" fmla="*/ 6 w 12"/>
                    <a:gd name="T33" fmla="*/ 10 h 10"/>
                    <a:gd name="T34" fmla="*/ 8 w 12"/>
                    <a:gd name="T35" fmla="*/ 9 h 10"/>
                    <a:gd name="T36" fmla="*/ 9 w 12"/>
                    <a:gd name="T37" fmla="*/ 8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9" y="8"/>
                      </a:moveTo>
                      <a:lnTo>
                        <a:pt x="12" y="5"/>
                      </a:lnTo>
                      <a:lnTo>
                        <a:pt x="12" y="3"/>
                      </a:lnTo>
                      <a:lnTo>
                        <a:pt x="11" y="2"/>
                      </a:lnTo>
                      <a:lnTo>
                        <a:pt x="9" y="2"/>
                      </a:lnTo>
                      <a:lnTo>
                        <a:pt x="8" y="0"/>
                      </a:lnTo>
                      <a:lnTo>
                        <a:pt x="6" y="2"/>
                      </a:lnTo>
                      <a:lnTo>
                        <a:pt x="3" y="3"/>
                      </a:lnTo>
                      <a:lnTo>
                        <a:pt x="1" y="4"/>
                      </a:lnTo>
                      <a:lnTo>
                        <a:pt x="0" y="7"/>
                      </a:lnTo>
                      <a:lnTo>
                        <a:pt x="0" y="8"/>
                      </a:lnTo>
                      <a:lnTo>
                        <a:pt x="0" y="9"/>
                      </a:lnTo>
                      <a:lnTo>
                        <a:pt x="0" y="10"/>
                      </a:lnTo>
                      <a:lnTo>
                        <a:pt x="1" y="10"/>
                      </a:lnTo>
                      <a:lnTo>
                        <a:pt x="3" y="10"/>
                      </a:lnTo>
                      <a:lnTo>
                        <a:pt x="6" y="10"/>
                      </a:lnTo>
                      <a:lnTo>
                        <a:pt x="8" y="9"/>
                      </a:lnTo>
                      <a:lnTo>
                        <a:pt x="9"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4" name="Freeform 582"/>
                <p:cNvSpPr>
                  <a:spLocks/>
                </p:cNvSpPr>
                <p:nvPr/>
              </p:nvSpPr>
              <p:spPr bwMode="auto">
                <a:xfrm>
                  <a:off x="3964" y="3511"/>
                  <a:ext cx="12" cy="11"/>
                </a:xfrm>
                <a:custGeom>
                  <a:avLst/>
                  <a:gdLst>
                    <a:gd name="T0" fmla="*/ 12 w 12"/>
                    <a:gd name="T1" fmla="*/ 7 h 11"/>
                    <a:gd name="T2" fmla="*/ 12 w 12"/>
                    <a:gd name="T3" fmla="*/ 6 h 11"/>
                    <a:gd name="T4" fmla="*/ 12 w 12"/>
                    <a:gd name="T5" fmla="*/ 4 h 11"/>
                    <a:gd name="T6" fmla="*/ 12 w 12"/>
                    <a:gd name="T7" fmla="*/ 1 h 11"/>
                    <a:gd name="T8" fmla="*/ 12 w 12"/>
                    <a:gd name="T9" fmla="*/ 0 h 11"/>
                    <a:gd name="T10" fmla="*/ 9 w 12"/>
                    <a:gd name="T11" fmla="*/ 0 h 11"/>
                    <a:gd name="T12" fmla="*/ 7 w 12"/>
                    <a:gd name="T13" fmla="*/ 0 h 11"/>
                    <a:gd name="T14" fmla="*/ 2 w 12"/>
                    <a:gd name="T15" fmla="*/ 6 h 11"/>
                    <a:gd name="T16" fmla="*/ 0 w 12"/>
                    <a:gd name="T17" fmla="*/ 6 h 11"/>
                    <a:gd name="T18" fmla="*/ 0 w 12"/>
                    <a:gd name="T19" fmla="*/ 10 h 11"/>
                    <a:gd name="T20" fmla="*/ 0 w 12"/>
                    <a:gd name="T21" fmla="*/ 11 h 11"/>
                    <a:gd name="T22" fmla="*/ 2 w 12"/>
                    <a:gd name="T23" fmla="*/ 11 h 11"/>
                    <a:gd name="T24" fmla="*/ 5 w 12"/>
                    <a:gd name="T25" fmla="*/ 11 h 11"/>
                    <a:gd name="T26" fmla="*/ 7 w 12"/>
                    <a:gd name="T27" fmla="*/ 11 h 11"/>
                    <a:gd name="T28" fmla="*/ 12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2" y="7"/>
                      </a:moveTo>
                      <a:lnTo>
                        <a:pt x="12" y="6"/>
                      </a:lnTo>
                      <a:lnTo>
                        <a:pt x="12" y="4"/>
                      </a:lnTo>
                      <a:lnTo>
                        <a:pt x="12" y="1"/>
                      </a:lnTo>
                      <a:lnTo>
                        <a:pt x="12" y="0"/>
                      </a:lnTo>
                      <a:lnTo>
                        <a:pt x="9" y="0"/>
                      </a:lnTo>
                      <a:lnTo>
                        <a:pt x="7" y="0"/>
                      </a:lnTo>
                      <a:lnTo>
                        <a:pt x="2" y="6"/>
                      </a:lnTo>
                      <a:lnTo>
                        <a:pt x="0" y="6"/>
                      </a:lnTo>
                      <a:lnTo>
                        <a:pt x="0" y="10"/>
                      </a:lnTo>
                      <a:lnTo>
                        <a:pt x="0" y="11"/>
                      </a:lnTo>
                      <a:lnTo>
                        <a:pt x="2" y="11"/>
                      </a:lnTo>
                      <a:lnTo>
                        <a:pt x="5" y="11"/>
                      </a:lnTo>
                      <a:lnTo>
                        <a:pt x="7" y="11"/>
                      </a:lnTo>
                      <a:lnTo>
                        <a:pt x="1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5" name="Freeform 583"/>
                <p:cNvSpPr>
                  <a:spLocks/>
                </p:cNvSpPr>
                <p:nvPr/>
              </p:nvSpPr>
              <p:spPr bwMode="auto">
                <a:xfrm>
                  <a:off x="3921" y="3533"/>
                  <a:ext cx="12" cy="11"/>
                </a:xfrm>
                <a:custGeom>
                  <a:avLst/>
                  <a:gdLst>
                    <a:gd name="T0" fmla="*/ 6 w 12"/>
                    <a:gd name="T1" fmla="*/ 11 h 11"/>
                    <a:gd name="T2" fmla="*/ 2 w 12"/>
                    <a:gd name="T3" fmla="*/ 10 h 11"/>
                    <a:gd name="T4" fmla="*/ 0 w 12"/>
                    <a:gd name="T5" fmla="*/ 8 h 11"/>
                    <a:gd name="T6" fmla="*/ 2 w 12"/>
                    <a:gd name="T7" fmla="*/ 4 h 11"/>
                    <a:gd name="T8" fmla="*/ 4 w 12"/>
                    <a:gd name="T9" fmla="*/ 1 h 11"/>
                    <a:gd name="T10" fmla="*/ 6 w 12"/>
                    <a:gd name="T11" fmla="*/ 0 h 11"/>
                    <a:gd name="T12" fmla="*/ 8 w 12"/>
                    <a:gd name="T13" fmla="*/ 0 h 11"/>
                    <a:gd name="T14" fmla="*/ 12 w 12"/>
                    <a:gd name="T15" fmla="*/ 1 h 11"/>
                    <a:gd name="T16" fmla="*/ 12 w 12"/>
                    <a:gd name="T17" fmla="*/ 4 h 11"/>
                    <a:gd name="T18" fmla="*/ 12 w 12"/>
                    <a:gd name="T19" fmla="*/ 8 h 11"/>
                    <a:gd name="T20" fmla="*/ 10 w 12"/>
                    <a:gd name="T21" fmla="*/ 10 h 11"/>
                    <a:gd name="T22" fmla="*/ 8 w 12"/>
                    <a:gd name="T23" fmla="*/ 11 h 11"/>
                    <a:gd name="T24" fmla="*/ 6 w 12"/>
                    <a:gd name="T25" fmla="*/ 11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6" y="11"/>
                      </a:moveTo>
                      <a:lnTo>
                        <a:pt x="2" y="10"/>
                      </a:lnTo>
                      <a:lnTo>
                        <a:pt x="0" y="8"/>
                      </a:lnTo>
                      <a:lnTo>
                        <a:pt x="2" y="4"/>
                      </a:lnTo>
                      <a:lnTo>
                        <a:pt x="4" y="1"/>
                      </a:lnTo>
                      <a:lnTo>
                        <a:pt x="6" y="0"/>
                      </a:lnTo>
                      <a:lnTo>
                        <a:pt x="8" y="0"/>
                      </a:lnTo>
                      <a:lnTo>
                        <a:pt x="12" y="1"/>
                      </a:lnTo>
                      <a:lnTo>
                        <a:pt x="12" y="4"/>
                      </a:lnTo>
                      <a:lnTo>
                        <a:pt x="12" y="8"/>
                      </a:lnTo>
                      <a:lnTo>
                        <a:pt x="10" y="10"/>
                      </a:lnTo>
                      <a:lnTo>
                        <a:pt x="8" y="11"/>
                      </a:lnTo>
                      <a:lnTo>
                        <a:pt x="6"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6" name="Freeform 584"/>
                <p:cNvSpPr>
                  <a:spLocks/>
                </p:cNvSpPr>
                <p:nvPr/>
              </p:nvSpPr>
              <p:spPr bwMode="auto">
                <a:xfrm>
                  <a:off x="3922" y="3533"/>
                  <a:ext cx="12" cy="11"/>
                </a:xfrm>
                <a:custGeom>
                  <a:avLst/>
                  <a:gdLst>
                    <a:gd name="T0" fmla="*/ 12 w 12"/>
                    <a:gd name="T1" fmla="*/ 8 h 11"/>
                    <a:gd name="T2" fmla="*/ 12 w 12"/>
                    <a:gd name="T3" fmla="*/ 4 h 11"/>
                    <a:gd name="T4" fmla="*/ 12 w 12"/>
                    <a:gd name="T5" fmla="*/ 1 h 11"/>
                    <a:gd name="T6" fmla="*/ 9 w 12"/>
                    <a:gd name="T7" fmla="*/ 0 h 11"/>
                    <a:gd name="T8" fmla="*/ 6 w 12"/>
                    <a:gd name="T9" fmla="*/ 1 h 11"/>
                    <a:gd name="T10" fmla="*/ 3 w 12"/>
                    <a:gd name="T11" fmla="*/ 6 h 11"/>
                    <a:gd name="T12" fmla="*/ 0 w 12"/>
                    <a:gd name="T13" fmla="*/ 10 h 11"/>
                    <a:gd name="T14" fmla="*/ 0 w 12"/>
                    <a:gd name="T15" fmla="*/ 11 h 11"/>
                    <a:gd name="T16" fmla="*/ 3 w 12"/>
                    <a:gd name="T17" fmla="*/ 11 h 11"/>
                    <a:gd name="T18" fmla="*/ 6 w 12"/>
                    <a:gd name="T19" fmla="*/ 11 h 11"/>
                    <a:gd name="T20" fmla="*/ 12 w 12"/>
                    <a:gd name="T21" fmla="*/ 8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1"/>
                    <a:gd name="T35" fmla="*/ 12 w 12"/>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1">
                      <a:moveTo>
                        <a:pt x="12" y="8"/>
                      </a:moveTo>
                      <a:lnTo>
                        <a:pt x="12" y="4"/>
                      </a:lnTo>
                      <a:lnTo>
                        <a:pt x="12" y="1"/>
                      </a:lnTo>
                      <a:lnTo>
                        <a:pt x="9" y="0"/>
                      </a:lnTo>
                      <a:lnTo>
                        <a:pt x="6" y="1"/>
                      </a:lnTo>
                      <a:lnTo>
                        <a:pt x="3" y="6"/>
                      </a:lnTo>
                      <a:lnTo>
                        <a:pt x="0" y="10"/>
                      </a:lnTo>
                      <a:lnTo>
                        <a:pt x="0" y="11"/>
                      </a:lnTo>
                      <a:lnTo>
                        <a:pt x="3" y="11"/>
                      </a:lnTo>
                      <a:lnTo>
                        <a:pt x="6" y="11"/>
                      </a:lnTo>
                      <a:lnTo>
                        <a:pt x="1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7" name="Line 585"/>
                <p:cNvSpPr>
                  <a:spLocks noChangeShapeType="1"/>
                </p:cNvSpPr>
                <p:nvPr/>
              </p:nvSpPr>
              <p:spPr bwMode="auto">
                <a:xfrm flipV="1">
                  <a:off x="3951" y="3547"/>
                  <a:ext cx="1" cy="1"/>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8" name="Freeform 586"/>
                <p:cNvSpPr>
                  <a:spLocks/>
                </p:cNvSpPr>
                <p:nvPr/>
              </p:nvSpPr>
              <p:spPr bwMode="auto">
                <a:xfrm>
                  <a:off x="3937" y="3548"/>
                  <a:ext cx="12" cy="11"/>
                </a:xfrm>
                <a:custGeom>
                  <a:avLst/>
                  <a:gdLst>
                    <a:gd name="T0" fmla="*/ 4 w 12"/>
                    <a:gd name="T1" fmla="*/ 11 h 11"/>
                    <a:gd name="T2" fmla="*/ 2 w 12"/>
                    <a:gd name="T3" fmla="*/ 10 h 11"/>
                    <a:gd name="T4" fmla="*/ 1 w 12"/>
                    <a:gd name="T5" fmla="*/ 9 h 11"/>
                    <a:gd name="T6" fmla="*/ 1 w 12"/>
                    <a:gd name="T7" fmla="*/ 7 h 11"/>
                    <a:gd name="T8" fmla="*/ 0 w 12"/>
                    <a:gd name="T9" fmla="*/ 7 h 11"/>
                    <a:gd name="T10" fmla="*/ 1 w 12"/>
                    <a:gd name="T11" fmla="*/ 6 h 11"/>
                    <a:gd name="T12" fmla="*/ 2 w 12"/>
                    <a:gd name="T13" fmla="*/ 4 h 11"/>
                    <a:gd name="T14" fmla="*/ 3 w 12"/>
                    <a:gd name="T15" fmla="*/ 1 h 11"/>
                    <a:gd name="T16" fmla="*/ 5 w 12"/>
                    <a:gd name="T17" fmla="*/ 1 h 11"/>
                    <a:gd name="T18" fmla="*/ 6 w 12"/>
                    <a:gd name="T19" fmla="*/ 0 h 11"/>
                    <a:gd name="T20" fmla="*/ 8 w 12"/>
                    <a:gd name="T21" fmla="*/ 0 h 11"/>
                    <a:gd name="T22" fmla="*/ 8 w 12"/>
                    <a:gd name="T23" fmla="*/ 1 h 11"/>
                    <a:gd name="T24" fmla="*/ 11 w 12"/>
                    <a:gd name="T25" fmla="*/ 1 h 11"/>
                    <a:gd name="T26" fmla="*/ 11 w 12"/>
                    <a:gd name="T27" fmla="*/ 2 h 11"/>
                    <a:gd name="T28" fmla="*/ 11 w 12"/>
                    <a:gd name="T29" fmla="*/ 2 h 11"/>
                    <a:gd name="T30" fmla="*/ 12 w 12"/>
                    <a:gd name="T31" fmla="*/ 5 h 11"/>
                    <a:gd name="T32" fmla="*/ 11 w 12"/>
                    <a:gd name="T33" fmla="*/ 6 h 11"/>
                    <a:gd name="T34" fmla="*/ 11 w 12"/>
                    <a:gd name="T35" fmla="*/ 7 h 11"/>
                    <a:gd name="T36" fmla="*/ 9 w 12"/>
                    <a:gd name="T37" fmla="*/ 10 h 11"/>
                    <a:gd name="T38" fmla="*/ 8 w 12"/>
                    <a:gd name="T39" fmla="*/ 11 h 11"/>
                    <a:gd name="T40" fmla="*/ 6 w 12"/>
                    <a:gd name="T41" fmla="*/ 11 h 11"/>
                    <a:gd name="T42" fmla="*/ 5 w 12"/>
                    <a:gd name="T43" fmla="*/ 11 h 11"/>
                    <a:gd name="T44" fmla="*/ 4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4" y="11"/>
                      </a:moveTo>
                      <a:lnTo>
                        <a:pt x="2" y="10"/>
                      </a:lnTo>
                      <a:lnTo>
                        <a:pt x="1" y="9"/>
                      </a:lnTo>
                      <a:lnTo>
                        <a:pt x="1" y="7"/>
                      </a:lnTo>
                      <a:lnTo>
                        <a:pt x="0" y="7"/>
                      </a:lnTo>
                      <a:lnTo>
                        <a:pt x="1" y="6"/>
                      </a:lnTo>
                      <a:lnTo>
                        <a:pt x="2" y="4"/>
                      </a:lnTo>
                      <a:lnTo>
                        <a:pt x="3" y="1"/>
                      </a:lnTo>
                      <a:lnTo>
                        <a:pt x="5" y="1"/>
                      </a:lnTo>
                      <a:lnTo>
                        <a:pt x="6" y="0"/>
                      </a:lnTo>
                      <a:lnTo>
                        <a:pt x="8" y="0"/>
                      </a:lnTo>
                      <a:lnTo>
                        <a:pt x="8" y="1"/>
                      </a:lnTo>
                      <a:lnTo>
                        <a:pt x="11" y="1"/>
                      </a:lnTo>
                      <a:lnTo>
                        <a:pt x="11" y="2"/>
                      </a:lnTo>
                      <a:lnTo>
                        <a:pt x="12" y="5"/>
                      </a:lnTo>
                      <a:lnTo>
                        <a:pt x="11" y="6"/>
                      </a:lnTo>
                      <a:lnTo>
                        <a:pt x="11" y="7"/>
                      </a:lnTo>
                      <a:lnTo>
                        <a:pt x="9" y="10"/>
                      </a:lnTo>
                      <a:lnTo>
                        <a:pt x="8" y="11"/>
                      </a:lnTo>
                      <a:lnTo>
                        <a:pt x="6" y="11"/>
                      </a:lnTo>
                      <a:lnTo>
                        <a:pt x="5" y="11"/>
                      </a:lnTo>
                      <a:lnTo>
                        <a:pt x="4"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9" name="Freeform 587"/>
                <p:cNvSpPr>
                  <a:spLocks/>
                </p:cNvSpPr>
                <p:nvPr/>
              </p:nvSpPr>
              <p:spPr bwMode="auto">
                <a:xfrm>
                  <a:off x="3940" y="3550"/>
                  <a:ext cx="12" cy="10"/>
                </a:xfrm>
                <a:custGeom>
                  <a:avLst/>
                  <a:gdLst>
                    <a:gd name="T0" fmla="*/ 11 w 12"/>
                    <a:gd name="T1" fmla="*/ 8 h 10"/>
                    <a:gd name="T2" fmla="*/ 11 w 12"/>
                    <a:gd name="T3" fmla="*/ 5 h 10"/>
                    <a:gd name="T4" fmla="*/ 12 w 12"/>
                    <a:gd name="T5" fmla="*/ 3 h 10"/>
                    <a:gd name="T6" fmla="*/ 11 w 12"/>
                    <a:gd name="T7" fmla="*/ 2 h 10"/>
                    <a:gd name="T8" fmla="*/ 11 w 12"/>
                    <a:gd name="T9" fmla="*/ 2 h 10"/>
                    <a:gd name="T10" fmla="*/ 11 w 12"/>
                    <a:gd name="T11" fmla="*/ 0 h 10"/>
                    <a:gd name="T12" fmla="*/ 8 w 12"/>
                    <a:gd name="T13" fmla="*/ 0 h 10"/>
                    <a:gd name="T14" fmla="*/ 6 w 12"/>
                    <a:gd name="T15" fmla="*/ 2 h 10"/>
                    <a:gd name="T16" fmla="*/ 3 w 12"/>
                    <a:gd name="T17" fmla="*/ 3 h 10"/>
                    <a:gd name="T18" fmla="*/ 2 w 12"/>
                    <a:gd name="T19" fmla="*/ 4 h 10"/>
                    <a:gd name="T20" fmla="*/ 0 w 12"/>
                    <a:gd name="T21" fmla="*/ 5 h 10"/>
                    <a:gd name="T22" fmla="*/ 0 w 12"/>
                    <a:gd name="T23" fmla="*/ 8 h 10"/>
                    <a:gd name="T24" fmla="*/ 0 w 12"/>
                    <a:gd name="T25" fmla="*/ 9 h 10"/>
                    <a:gd name="T26" fmla="*/ 1 w 12"/>
                    <a:gd name="T27" fmla="*/ 10 h 10"/>
                    <a:gd name="T28" fmla="*/ 2 w 12"/>
                    <a:gd name="T29" fmla="*/ 10 h 10"/>
                    <a:gd name="T30" fmla="*/ 3 w 12"/>
                    <a:gd name="T31" fmla="*/ 10 h 10"/>
                    <a:gd name="T32" fmla="*/ 6 w 12"/>
                    <a:gd name="T33" fmla="*/ 10 h 10"/>
                    <a:gd name="T34" fmla="*/ 8 w 12"/>
                    <a:gd name="T35" fmla="*/ 9 h 10"/>
                    <a:gd name="T36" fmla="*/ 11 w 12"/>
                    <a:gd name="T37" fmla="*/ 8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11" y="8"/>
                      </a:moveTo>
                      <a:lnTo>
                        <a:pt x="11" y="5"/>
                      </a:lnTo>
                      <a:lnTo>
                        <a:pt x="12" y="3"/>
                      </a:lnTo>
                      <a:lnTo>
                        <a:pt x="11" y="2"/>
                      </a:lnTo>
                      <a:lnTo>
                        <a:pt x="11" y="0"/>
                      </a:lnTo>
                      <a:lnTo>
                        <a:pt x="8" y="0"/>
                      </a:lnTo>
                      <a:lnTo>
                        <a:pt x="6" y="2"/>
                      </a:lnTo>
                      <a:lnTo>
                        <a:pt x="3" y="3"/>
                      </a:lnTo>
                      <a:lnTo>
                        <a:pt x="2" y="4"/>
                      </a:lnTo>
                      <a:lnTo>
                        <a:pt x="0" y="5"/>
                      </a:lnTo>
                      <a:lnTo>
                        <a:pt x="0" y="8"/>
                      </a:lnTo>
                      <a:lnTo>
                        <a:pt x="0" y="9"/>
                      </a:lnTo>
                      <a:lnTo>
                        <a:pt x="1" y="10"/>
                      </a:lnTo>
                      <a:lnTo>
                        <a:pt x="2" y="10"/>
                      </a:lnTo>
                      <a:lnTo>
                        <a:pt x="3" y="10"/>
                      </a:lnTo>
                      <a:lnTo>
                        <a:pt x="6" y="10"/>
                      </a:lnTo>
                      <a:lnTo>
                        <a:pt x="8" y="9"/>
                      </a:lnTo>
                      <a:lnTo>
                        <a:pt x="1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0" name="Freeform 588"/>
                <p:cNvSpPr>
                  <a:spLocks/>
                </p:cNvSpPr>
                <p:nvPr/>
              </p:nvSpPr>
              <p:spPr bwMode="auto">
                <a:xfrm>
                  <a:off x="3940" y="3552"/>
                  <a:ext cx="12" cy="11"/>
                </a:xfrm>
                <a:custGeom>
                  <a:avLst/>
                  <a:gdLst>
                    <a:gd name="T0" fmla="*/ 10 w 12"/>
                    <a:gd name="T1" fmla="*/ 7 h 11"/>
                    <a:gd name="T2" fmla="*/ 10 w 12"/>
                    <a:gd name="T3" fmla="*/ 5 h 11"/>
                    <a:gd name="T4" fmla="*/ 12 w 12"/>
                    <a:gd name="T5" fmla="*/ 5 h 11"/>
                    <a:gd name="T6" fmla="*/ 10 w 12"/>
                    <a:gd name="T7" fmla="*/ 1 h 11"/>
                    <a:gd name="T8" fmla="*/ 10 w 12"/>
                    <a:gd name="T9" fmla="*/ 0 h 11"/>
                    <a:gd name="T10" fmla="*/ 8 w 12"/>
                    <a:gd name="T11" fmla="*/ 0 h 11"/>
                    <a:gd name="T12" fmla="*/ 6 w 12"/>
                    <a:gd name="T13" fmla="*/ 1 h 11"/>
                    <a:gd name="T14" fmla="*/ 2 w 12"/>
                    <a:gd name="T15" fmla="*/ 5 h 11"/>
                    <a:gd name="T16" fmla="*/ 0 w 12"/>
                    <a:gd name="T17" fmla="*/ 6 h 11"/>
                    <a:gd name="T18" fmla="*/ 0 w 12"/>
                    <a:gd name="T19" fmla="*/ 7 h 11"/>
                    <a:gd name="T20" fmla="*/ 0 w 12"/>
                    <a:gd name="T21" fmla="*/ 10 h 11"/>
                    <a:gd name="T22" fmla="*/ 2 w 12"/>
                    <a:gd name="T23" fmla="*/ 11 h 11"/>
                    <a:gd name="T24" fmla="*/ 4 w 12"/>
                    <a:gd name="T25" fmla="*/ 11 h 11"/>
                    <a:gd name="T26" fmla="*/ 6 w 12"/>
                    <a:gd name="T27" fmla="*/ 10 h 11"/>
                    <a:gd name="T28" fmla="*/ 10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7"/>
                      </a:moveTo>
                      <a:lnTo>
                        <a:pt x="10" y="5"/>
                      </a:lnTo>
                      <a:lnTo>
                        <a:pt x="12" y="5"/>
                      </a:lnTo>
                      <a:lnTo>
                        <a:pt x="10" y="1"/>
                      </a:lnTo>
                      <a:lnTo>
                        <a:pt x="10" y="0"/>
                      </a:lnTo>
                      <a:lnTo>
                        <a:pt x="8" y="0"/>
                      </a:lnTo>
                      <a:lnTo>
                        <a:pt x="6" y="1"/>
                      </a:lnTo>
                      <a:lnTo>
                        <a:pt x="2" y="5"/>
                      </a:lnTo>
                      <a:lnTo>
                        <a:pt x="0" y="6"/>
                      </a:lnTo>
                      <a:lnTo>
                        <a:pt x="0" y="7"/>
                      </a:lnTo>
                      <a:lnTo>
                        <a:pt x="0" y="10"/>
                      </a:lnTo>
                      <a:lnTo>
                        <a:pt x="2" y="11"/>
                      </a:lnTo>
                      <a:lnTo>
                        <a:pt x="4" y="11"/>
                      </a:lnTo>
                      <a:lnTo>
                        <a:pt x="6" y="10"/>
                      </a:lnTo>
                      <a:lnTo>
                        <a:pt x="10"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1" name="Freeform 589"/>
                <p:cNvSpPr>
                  <a:spLocks/>
                </p:cNvSpPr>
                <p:nvPr/>
              </p:nvSpPr>
              <p:spPr bwMode="auto">
                <a:xfrm>
                  <a:off x="3931" y="3552"/>
                  <a:ext cx="11" cy="11"/>
                </a:xfrm>
                <a:custGeom>
                  <a:avLst/>
                  <a:gdLst>
                    <a:gd name="T0" fmla="*/ 3 w 11"/>
                    <a:gd name="T1" fmla="*/ 10 h 11"/>
                    <a:gd name="T2" fmla="*/ 1 w 11"/>
                    <a:gd name="T3" fmla="*/ 10 h 11"/>
                    <a:gd name="T4" fmla="*/ 1 w 11"/>
                    <a:gd name="T5" fmla="*/ 8 h 11"/>
                    <a:gd name="T6" fmla="*/ 0 w 11"/>
                    <a:gd name="T7" fmla="*/ 7 h 11"/>
                    <a:gd name="T8" fmla="*/ 0 w 11"/>
                    <a:gd name="T9" fmla="*/ 7 h 11"/>
                    <a:gd name="T10" fmla="*/ 0 w 11"/>
                    <a:gd name="T11" fmla="*/ 6 h 11"/>
                    <a:gd name="T12" fmla="*/ 1 w 11"/>
                    <a:gd name="T13" fmla="*/ 2 h 11"/>
                    <a:gd name="T14" fmla="*/ 2 w 11"/>
                    <a:gd name="T15" fmla="*/ 1 h 11"/>
                    <a:gd name="T16" fmla="*/ 4 w 11"/>
                    <a:gd name="T17" fmla="*/ 1 h 11"/>
                    <a:gd name="T18" fmla="*/ 6 w 11"/>
                    <a:gd name="T19" fmla="*/ 0 h 11"/>
                    <a:gd name="T20" fmla="*/ 6 w 11"/>
                    <a:gd name="T21" fmla="*/ 0 h 11"/>
                    <a:gd name="T22" fmla="*/ 6 w 11"/>
                    <a:gd name="T23" fmla="*/ 1 h 11"/>
                    <a:gd name="T24" fmla="*/ 9 w 11"/>
                    <a:gd name="T25" fmla="*/ 1 h 11"/>
                    <a:gd name="T26" fmla="*/ 10 w 11"/>
                    <a:gd name="T27" fmla="*/ 2 h 11"/>
                    <a:gd name="T28" fmla="*/ 11 w 11"/>
                    <a:gd name="T29" fmla="*/ 2 h 11"/>
                    <a:gd name="T30" fmla="*/ 11 w 11"/>
                    <a:gd name="T31" fmla="*/ 3 h 11"/>
                    <a:gd name="T32" fmla="*/ 11 w 11"/>
                    <a:gd name="T33" fmla="*/ 6 h 11"/>
                    <a:gd name="T34" fmla="*/ 9 w 11"/>
                    <a:gd name="T35" fmla="*/ 7 h 11"/>
                    <a:gd name="T36" fmla="*/ 8 w 11"/>
                    <a:gd name="T37" fmla="*/ 10 h 11"/>
                    <a:gd name="T38" fmla="*/ 6 w 11"/>
                    <a:gd name="T39" fmla="*/ 10 h 11"/>
                    <a:gd name="T40" fmla="*/ 5 w 11"/>
                    <a:gd name="T41" fmla="*/ 11 h 11"/>
                    <a:gd name="T42" fmla="*/ 4 w 11"/>
                    <a:gd name="T43" fmla="*/ 11 h 11"/>
                    <a:gd name="T44" fmla="*/ 3 w 11"/>
                    <a:gd name="T45" fmla="*/ 10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
                    <a:gd name="T70" fmla="*/ 0 h 11"/>
                    <a:gd name="T71" fmla="*/ 11 w 11"/>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 h="11">
                      <a:moveTo>
                        <a:pt x="3" y="10"/>
                      </a:moveTo>
                      <a:lnTo>
                        <a:pt x="1" y="10"/>
                      </a:lnTo>
                      <a:lnTo>
                        <a:pt x="1" y="8"/>
                      </a:lnTo>
                      <a:lnTo>
                        <a:pt x="0" y="7"/>
                      </a:lnTo>
                      <a:lnTo>
                        <a:pt x="0" y="6"/>
                      </a:lnTo>
                      <a:lnTo>
                        <a:pt x="1" y="2"/>
                      </a:lnTo>
                      <a:lnTo>
                        <a:pt x="2" y="1"/>
                      </a:lnTo>
                      <a:lnTo>
                        <a:pt x="4" y="1"/>
                      </a:lnTo>
                      <a:lnTo>
                        <a:pt x="6" y="0"/>
                      </a:lnTo>
                      <a:lnTo>
                        <a:pt x="6" y="1"/>
                      </a:lnTo>
                      <a:lnTo>
                        <a:pt x="9" y="1"/>
                      </a:lnTo>
                      <a:lnTo>
                        <a:pt x="10" y="2"/>
                      </a:lnTo>
                      <a:lnTo>
                        <a:pt x="11" y="2"/>
                      </a:lnTo>
                      <a:lnTo>
                        <a:pt x="11" y="3"/>
                      </a:lnTo>
                      <a:lnTo>
                        <a:pt x="11" y="6"/>
                      </a:lnTo>
                      <a:lnTo>
                        <a:pt x="9" y="7"/>
                      </a:lnTo>
                      <a:lnTo>
                        <a:pt x="8" y="10"/>
                      </a:lnTo>
                      <a:lnTo>
                        <a:pt x="6" y="10"/>
                      </a:lnTo>
                      <a:lnTo>
                        <a:pt x="5" y="11"/>
                      </a:lnTo>
                      <a:lnTo>
                        <a:pt x="4" y="11"/>
                      </a:lnTo>
                      <a:lnTo>
                        <a:pt x="3"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2" name="Freeform 590"/>
                <p:cNvSpPr>
                  <a:spLocks/>
                </p:cNvSpPr>
                <p:nvPr/>
              </p:nvSpPr>
              <p:spPr bwMode="auto">
                <a:xfrm>
                  <a:off x="3933" y="3553"/>
                  <a:ext cx="12" cy="11"/>
                </a:xfrm>
                <a:custGeom>
                  <a:avLst/>
                  <a:gdLst>
                    <a:gd name="T0" fmla="*/ 9 w 12"/>
                    <a:gd name="T1" fmla="*/ 7 h 11"/>
                    <a:gd name="T2" fmla="*/ 12 w 12"/>
                    <a:gd name="T3" fmla="*/ 5 h 11"/>
                    <a:gd name="T4" fmla="*/ 12 w 12"/>
                    <a:gd name="T5" fmla="*/ 2 h 11"/>
                    <a:gd name="T6" fmla="*/ 12 w 12"/>
                    <a:gd name="T7" fmla="*/ 1 h 11"/>
                    <a:gd name="T8" fmla="*/ 11 w 12"/>
                    <a:gd name="T9" fmla="*/ 1 h 11"/>
                    <a:gd name="T10" fmla="*/ 9 w 12"/>
                    <a:gd name="T11" fmla="*/ 0 h 11"/>
                    <a:gd name="T12" fmla="*/ 8 w 12"/>
                    <a:gd name="T13" fmla="*/ 0 h 11"/>
                    <a:gd name="T14" fmla="*/ 6 w 12"/>
                    <a:gd name="T15" fmla="*/ 1 h 11"/>
                    <a:gd name="T16" fmla="*/ 3 w 12"/>
                    <a:gd name="T17" fmla="*/ 1 h 11"/>
                    <a:gd name="T18" fmla="*/ 1 w 12"/>
                    <a:gd name="T19" fmla="*/ 5 h 11"/>
                    <a:gd name="T20" fmla="*/ 1 w 12"/>
                    <a:gd name="T21" fmla="*/ 6 h 11"/>
                    <a:gd name="T22" fmla="*/ 0 w 12"/>
                    <a:gd name="T23" fmla="*/ 7 h 11"/>
                    <a:gd name="T24" fmla="*/ 1 w 12"/>
                    <a:gd name="T25" fmla="*/ 10 h 11"/>
                    <a:gd name="T26" fmla="*/ 3 w 12"/>
                    <a:gd name="T27" fmla="*/ 11 h 11"/>
                    <a:gd name="T28" fmla="*/ 6 w 12"/>
                    <a:gd name="T29" fmla="*/ 10 h 11"/>
                    <a:gd name="T30" fmla="*/ 8 w 12"/>
                    <a:gd name="T31" fmla="*/ 10 h 11"/>
                    <a:gd name="T32" fmla="*/ 9 w 12"/>
                    <a:gd name="T33" fmla="*/ 7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1"/>
                    <a:gd name="T53" fmla="*/ 12 w 12"/>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1">
                      <a:moveTo>
                        <a:pt x="9" y="7"/>
                      </a:moveTo>
                      <a:lnTo>
                        <a:pt x="12" y="5"/>
                      </a:lnTo>
                      <a:lnTo>
                        <a:pt x="12" y="2"/>
                      </a:lnTo>
                      <a:lnTo>
                        <a:pt x="12" y="1"/>
                      </a:lnTo>
                      <a:lnTo>
                        <a:pt x="11" y="1"/>
                      </a:lnTo>
                      <a:lnTo>
                        <a:pt x="9" y="0"/>
                      </a:lnTo>
                      <a:lnTo>
                        <a:pt x="8" y="0"/>
                      </a:lnTo>
                      <a:lnTo>
                        <a:pt x="6" y="1"/>
                      </a:lnTo>
                      <a:lnTo>
                        <a:pt x="3" y="1"/>
                      </a:lnTo>
                      <a:lnTo>
                        <a:pt x="1" y="5"/>
                      </a:lnTo>
                      <a:lnTo>
                        <a:pt x="1" y="6"/>
                      </a:lnTo>
                      <a:lnTo>
                        <a:pt x="0" y="7"/>
                      </a:lnTo>
                      <a:lnTo>
                        <a:pt x="1" y="10"/>
                      </a:lnTo>
                      <a:lnTo>
                        <a:pt x="3" y="11"/>
                      </a:lnTo>
                      <a:lnTo>
                        <a:pt x="6" y="10"/>
                      </a:lnTo>
                      <a:lnTo>
                        <a:pt x="8" y="10"/>
                      </a:lnTo>
                      <a:lnTo>
                        <a:pt x="9"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3" name="Freeform 591"/>
                <p:cNvSpPr>
                  <a:spLocks/>
                </p:cNvSpPr>
                <p:nvPr/>
              </p:nvSpPr>
              <p:spPr bwMode="auto">
                <a:xfrm>
                  <a:off x="3934" y="3555"/>
                  <a:ext cx="12" cy="11"/>
                </a:xfrm>
                <a:custGeom>
                  <a:avLst/>
                  <a:gdLst>
                    <a:gd name="T0" fmla="*/ 10 w 12"/>
                    <a:gd name="T1" fmla="*/ 8 h 11"/>
                    <a:gd name="T2" fmla="*/ 12 w 12"/>
                    <a:gd name="T3" fmla="*/ 5 h 11"/>
                    <a:gd name="T4" fmla="*/ 12 w 12"/>
                    <a:gd name="T5" fmla="*/ 3 h 11"/>
                    <a:gd name="T6" fmla="*/ 12 w 12"/>
                    <a:gd name="T7" fmla="*/ 2 h 11"/>
                    <a:gd name="T8" fmla="*/ 10 w 12"/>
                    <a:gd name="T9" fmla="*/ 0 h 11"/>
                    <a:gd name="T10" fmla="*/ 8 w 12"/>
                    <a:gd name="T11" fmla="*/ 0 h 11"/>
                    <a:gd name="T12" fmla="*/ 6 w 12"/>
                    <a:gd name="T13" fmla="*/ 2 h 11"/>
                    <a:gd name="T14" fmla="*/ 2 w 12"/>
                    <a:gd name="T15" fmla="*/ 5 h 11"/>
                    <a:gd name="T16" fmla="*/ 2 w 12"/>
                    <a:gd name="T17" fmla="*/ 7 h 11"/>
                    <a:gd name="T18" fmla="*/ 0 w 12"/>
                    <a:gd name="T19" fmla="*/ 8 h 11"/>
                    <a:gd name="T20" fmla="*/ 2 w 12"/>
                    <a:gd name="T21" fmla="*/ 10 h 11"/>
                    <a:gd name="T22" fmla="*/ 2 w 12"/>
                    <a:gd name="T23" fmla="*/ 11 h 11"/>
                    <a:gd name="T24" fmla="*/ 4 w 12"/>
                    <a:gd name="T25" fmla="*/ 11 h 11"/>
                    <a:gd name="T26" fmla="*/ 6 w 12"/>
                    <a:gd name="T27" fmla="*/ 10 h 11"/>
                    <a:gd name="T28" fmla="*/ 10 w 12"/>
                    <a:gd name="T29" fmla="*/ 8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8"/>
                      </a:moveTo>
                      <a:lnTo>
                        <a:pt x="12" y="5"/>
                      </a:lnTo>
                      <a:lnTo>
                        <a:pt x="12" y="3"/>
                      </a:lnTo>
                      <a:lnTo>
                        <a:pt x="12" y="2"/>
                      </a:lnTo>
                      <a:lnTo>
                        <a:pt x="10" y="0"/>
                      </a:lnTo>
                      <a:lnTo>
                        <a:pt x="8" y="0"/>
                      </a:lnTo>
                      <a:lnTo>
                        <a:pt x="6" y="2"/>
                      </a:lnTo>
                      <a:lnTo>
                        <a:pt x="2" y="5"/>
                      </a:lnTo>
                      <a:lnTo>
                        <a:pt x="2" y="7"/>
                      </a:lnTo>
                      <a:lnTo>
                        <a:pt x="0" y="8"/>
                      </a:lnTo>
                      <a:lnTo>
                        <a:pt x="2" y="10"/>
                      </a:lnTo>
                      <a:lnTo>
                        <a:pt x="2" y="11"/>
                      </a:lnTo>
                      <a:lnTo>
                        <a:pt x="4" y="11"/>
                      </a:lnTo>
                      <a:lnTo>
                        <a:pt x="6" y="10"/>
                      </a:lnTo>
                      <a:lnTo>
                        <a:pt x="10"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4" name="Freeform 592"/>
                <p:cNvSpPr>
                  <a:spLocks/>
                </p:cNvSpPr>
                <p:nvPr/>
              </p:nvSpPr>
              <p:spPr bwMode="auto">
                <a:xfrm>
                  <a:off x="3940" y="3550"/>
                  <a:ext cx="12" cy="12"/>
                </a:xfrm>
                <a:custGeom>
                  <a:avLst/>
                  <a:gdLst>
                    <a:gd name="T0" fmla="*/ 5 w 12"/>
                    <a:gd name="T1" fmla="*/ 12 h 12"/>
                    <a:gd name="T2" fmla="*/ 1 w 12"/>
                    <a:gd name="T3" fmla="*/ 10 h 12"/>
                    <a:gd name="T4" fmla="*/ 1 w 12"/>
                    <a:gd name="T5" fmla="*/ 9 h 12"/>
                    <a:gd name="T6" fmla="*/ 0 w 12"/>
                    <a:gd name="T7" fmla="*/ 9 h 12"/>
                    <a:gd name="T8" fmla="*/ 0 w 12"/>
                    <a:gd name="T9" fmla="*/ 8 h 12"/>
                    <a:gd name="T10" fmla="*/ 0 w 12"/>
                    <a:gd name="T11" fmla="*/ 7 h 12"/>
                    <a:gd name="T12" fmla="*/ 1 w 12"/>
                    <a:gd name="T13" fmla="*/ 3 h 12"/>
                    <a:gd name="T14" fmla="*/ 3 w 12"/>
                    <a:gd name="T15" fmla="*/ 2 h 12"/>
                    <a:gd name="T16" fmla="*/ 5 w 12"/>
                    <a:gd name="T17" fmla="*/ 0 h 12"/>
                    <a:gd name="T18" fmla="*/ 6 w 12"/>
                    <a:gd name="T19" fmla="*/ 0 h 12"/>
                    <a:gd name="T20" fmla="*/ 7 w 12"/>
                    <a:gd name="T21" fmla="*/ 0 h 12"/>
                    <a:gd name="T22" fmla="*/ 8 w 12"/>
                    <a:gd name="T23" fmla="*/ 0 h 12"/>
                    <a:gd name="T24" fmla="*/ 11 w 12"/>
                    <a:gd name="T25" fmla="*/ 2 h 12"/>
                    <a:gd name="T26" fmla="*/ 12 w 12"/>
                    <a:gd name="T27" fmla="*/ 2 h 12"/>
                    <a:gd name="T28" fmla="*/ 12 w 12"/>
                    <a:gd name="T29" fmla="*/ 3 h 12"/>
                    <a:gd name="T30" fmla="*/ 12 w 12"/>
                    <a:gd name="T31" fmla="*/ 4 h 12"/>
                    <a:gd name="T32" fmla="*/ 12 w 12"/>
                    <a:gd name="T33" fmla="*/ 7 h 12"/>
                    <a:gd name="T34" fmla="*/ 11 w 12"/>
                    <a:gd name="T35" fmla="*/ 8 h 12"/>
                    <a:gd name="T36" fmla="*/ 9 w 12"/>
                    <a:gd name="T37" fmla="*/ 10 h 12"/>
                    <a:gd name="T38" fmla="*/ 7 w 12"/>
                    <a:gd name="T39" fmla="*/ 12 h 12"/>
                    <a:gd name="T40" fmla="*/ 6 w 12"/>
                    <a:gd name="T41" fmla="*/ 12 h 12"/>
                    <a:gd name="T42" fmla="*/ 5 w 12"/>
                    <a:gd name="T43" fmla="*/ 12 h 12"/>
                    <a:gd name="T44" fmla="*/ 5 w 12"/>
                    <a:gd name="T45" fmla="*/ 12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2"/>
                    <a:gd name="T71" fmla="*/ 12 w 12"/>
                    <a:gd name="T72" fmla="*/ 12 h 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2">
                      <a:moveTo>
                        <a:pt x="5" y="12"/>
                      </a:moveTo>
                      <a:lnTo>
                        <a:pt x="1" y="10"/>
                      </a:lnTo>
                      <a:lnTo>
                        <a:pt x="1" y="9"/>
                      </a:lnTo>
                      <a:lnTo>
                        <a:pt x="0" y="9"/>
                      </a:lnTo>
                      <a:lnTo>
                        <a:pt x="0" y="8"/>
                      </a:lnTo>
                      <a:lnTo>
                        <a:pt x="0" y="7"/>
                      </a:lnTo>
                      <a:lnTo>
                        <a:pt x="1" y="3"/>
                      </a:lnTo>
                      <a:lnTo>
                        <a:pt x="3" y="2"/>
                      </a:lnTo>
                      <a:lnTo>
                        <a:pt x="5" y="0"/>
                      </a:lnTo>
                      <a:lnTo>
                        <a:pt x="6" y="0"/>
                      </a:lnTo>
                      <a:lnTo>
                        <a:pt x="7" y="0"/>
                      </a:lnTo>
                      <a:lnTo>
                        <a:pt x="8" y="0"/>
                      </a:lnTo>
                      <a:lnTo>
                        <a:pt x="11" y="2"/>
                      </a:lnTo>
                      <a:lnTo>
                        <a:pt x="12" y="2"/>
                      </a:lnTo>
                      <a:lnTo>
                        <a:pt x="12" y="3"/>
                      </a:lnTo>
                      <a:lnTo>
                        <a:pt x="12" y="4"/>
                      </a:lnTo>
                      <a:lnTo>
                        <a:pt x="12" y="7"/>
                      </a:lnTo>
                      <a:lnTo>
                        <a:pt x="11" y="8"/>
                      </a:lnTo>
                      <a:lnTo>
                        <a:pt x="9" y="10"/>
                      </a:lnTo>
                      <a:lnTo>
                        <a:pt x="7" y="12"/>
                      </a:lnTo>
                      <a:lnTo>
                        <a:pt x="6" y="12"/>
                      </a:lnTo>
                      <a:lnTo>
                        <a:pt x="5"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5" name="Freeform 593"/>
                <p:cNvSpPr>
                  <a:spLocks/>
                </p:cNvSpPr>
                <p:nvPr/>
              </p:nvSpPr>
              <p:spPr bwMode="auto">
                <a:xfrm>
                  <a:off x="3943" y="3552"/>
                  <a:ext cx="12" cy="11"/>
                </a:xfrm>
                <a:custGeom>
                  <a:avLst/>
                  <a:gdLst>
                    <a:gd name="T0" fmla="*/ 11 w 12"/>
                    <a:gd name="T1" fmla="*/ 7 h 11"/>
                    <a:gd name="T2" fmla="*/ 12 w 12"/>
                    <a:gd name="T3" fmla="*/ 5 h 11"/>
                    <a:gd name="T4" fmla="*/ 12 w 12"/>
                    <a:gd name="T5" fmla="*/ 2 h 11"/>
                    <a:gd name="T6" fmla="*/ 12 w 12"/>
                    <a:gd name="T7" fmla="*/ 1 h 11"/>
                    <a:gd name="T8" fmla="*/ 12 w 12"/>
                    <a:gd name="T9" fmla="*/ 1 h 11"/>
                    <a:gd name="T10" fmla="*/ 11 w 12"/>
                    <a:gd name="T11" fmla="*/ 0 h 11"/>
                    <a:gd name="T12" fmla="*/ 8 w 12"/>
                    <a:gd name="T13" fmla="*/ 0 h 11"/>
                    <a:gd name="T14" fmla="*/ 5 w 12"/>
                    <a:gd name="T15" fmla="*/ 1 h 11"/>
                    <a:gd name="T16" fmla="*/ 4 w 12"/>
                    <a:gd name="T17" fmla="*/ 2 h 11"/>
                    <a:gd name="T18" fmla="*/ 1 w 12"/>
                    <a:gd name="T19" fmla="*/ 5 h 11"/>
                    <a:gd name="T20" fmla="*/ 0 w 12"/>
                    <a:gd name="T21" fmla="*/ 6 h 11"/>
                    <a:gd name="T22" fmla="*/ 0 w 12"/>
                    <a:gd name="T23" fmla="*/ 8 h 11"/>
                    <a:gd name="T24" fmla="*/ 0 w 12"/>
                    <a:gd name="T25" fmla="*/ 10 h 11"/>
                    <a:gd name="T26" fmla="*/ 0 w 12"/>
                    <a:gd name="T27" fmla="*/ 11 h 11"/>
                    <a:gd name="T28" fmla="*/ 1 w 12"/>
                    <a:gd name="T29" fmla="*/ 11 h 11"/>
                    <a:gd name="T30" fmla="*/ 4 w 12"/>
                    <a:gd name="T31" fmla="*/ 11 h 11"/>
                    <a:gd name="T32" fmla="*/ 5 w 12"/>
                    <a:gd name="T33" fmla="*/ 11 h 11"/>
                    <a:gd name="T34" fmla="*/ 8 w 12"/>
                    <a:gd name="T35" fmla="*/ 10 h 11"/>
                    <a:gd name="T36" fmla="*/ 11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1" y="7"/>
                      </a:moveTo>
                      <a:lnTo>
                        <a:pt x="12" y="5"/>
                      </a:lnTo>
                      <a:lnTo>
                        <a:pt x="12" y="2"/>
                      </a:lnTo>
                      <a:lnTo>
                        <a:pt x="12" y="1"/>
                      </a:lnTo>
                      <a:lnTo>
                        <a:pt x="11" y="0"/>
                      </a:lnTo>
                      <a:lnTo>
                        <a:pt x="8" y="0"/>
                      </a:lnTo>
                      <a:lnTo>
                        <a:pt x="5" y="1"/>
                      </a:lnTo>
                      <a:lnTo>
                        <a:pt x="4" y="2"/>
                      </a:lnTo>
                      <a:lnTo>
                        <a:pt x="1" y="5"/>
                      </a:lnTo>
                      <a:lnTo>
                        <a:pt x="0" y="6"/>
                      </a:lnTo>
                      <a:lnTo>
                        <a:pt x="0" y="8"/>
                      </a:lnTo>
                      <a:lnTo>
                        <a:pt x="0" y="10"/>
                      </a:lnTo>
                      <a:lnTo>
                        <a:pt x="0" y="11"/>
                      </a:lnTo>
                      <a:lnTo>
                        <a:pt x="1" y="11"/>
                      </a:lnTo>
                      <a:lnTo>
                        <a:pt x="4" y="11"/>
                      </a:lnTo>
                      <a:lnTo>
                        <a:pt x="5" y="11"/>
                      </a:lnTo>
                      <a:lnTo>
                        <a:pt x="8" y="10"/>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6" name="Freeform 594"/>
                <p:cNvSpPr>
                  <a:spLocks/>
                </p:cNvSpPr>
                <p:nvPr/>
              </p:nvSpPr>
              <p:spPr bwMode="auto">
                <a:xfrm>
                  <a:off x="3934" y="3554"/>
                  <a:ext cx="12" cy="11"/>
                </a:xfrm>
                <a:custGeom>
                  <a:avLst/>
                  <a:gdLst>
                    <a:gd name="T0" fmla="*/ 5 w 12"/>
                    <a:gd name="T1" fmla="*/ 10 h 11"/>
                    <a:gd name="T2" fmla="*/ 2 w 12"/>
                    <a:gd name="T3" fmla="*/ 10 h 11"/>
                    <a:gd name="T4" fmla="*/ 1 w 12"/>
                    <a:gd name="T5" fmla="*/ 9 h 11"/>
                    <a:gd name="T6" fmla="*/ 0 w 12"/>
                    <a:gd name="T7" fmla="*/ 8 h 11"/>
                    <a:gd name="T8" fmla="*/ 0 w 12"/>
                    <a:gd name="T9" fmla="*/ 8 h 11"/>
                    <a:gd name="T10" fmla="*/ 0 w 12"/>
                    <a:gd name="T11" fmla="*/ 6 h 11"/>
                    <a:gd name="T12" fmla="*/ 2 w 12"/>
                    <a:gd name="T13" fmla="*/ 4 h 11"/>
                    <a:gd name="T14" fmla="*/ 2 w 12"/>
                    <a:gd name="T15" fmla="*/ 1 h 11"/>
                    <a:gd name="T16" fmla="*/ 5 w 12"/>
                    <a:gd name="T17" fmla="*/ 1 h 11"/>
                    <a:gd name="T18" fmla="*/ 6 w 12"/>
                    <a:gd name="T19" fmla="*/ 0 h 11"/>
                    <a:gd name="T20" fmla="*/ 7 w 12"/>
                    <a:gd name="T21" fmla="*/ 0 h 11"/>
                    <a:gd name="T22" fmla="*/ 8 w 12"/>
                    <a:gd name="T23" fmla="*/ 1 h 11"/>
                    <a:gd name="T24" fmla="*/ 11 w 12"/>
                    <a:gd name="T25" fmla="*/ 1 h 11"/>
                    <a:gd name="T26" fmla="*/ 11 w 12"/>
                    <a:gd name="T27" fmla="*/ 3 h 11"/>
                    <a:gd name="T28" fmla="*/ 12 w 12"/>
                    <a:gd name="T29" fmla="*/ 3 h 11"/>
                    <a:gd name="T30" fmla="*/ 12 w 12"/>
                    <a:gd name="T31" fmla="*/ 5 h 11"/>
                    <a:gd name="T32" fmla="*/ 12 w 12"/>
                    <a:gd name="T33" fmla="*/ 6 h 11"/>
                    <a:gd name="T34" fmla="*/ 11 w 12"/>
                    <a:gd name="T35" fmla="*/ 8 h 11"/>
                    <a:gd name="T36" fmla="*/ 9 w 12"/>
                    <a:gd name="T37" fmla="*/ 10 h 11"/>
                    <a:gd name="T38" fmla="*/ 8 w 12"/>
                    <a:gd name="T39" fmla="*/ 10 h 11"/>
                    <a:gd name="T40" fmla="*/ 5 w 12"/>
                    <a:gd name="T41" fmla="*/ 11 h 11"/>
                    <a:gd name="T42" fmla="*/ 5 w 12"/>
                    <a:gd name="T43" fmla="*/ 10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5" y="10"/>
                      </a:moveTo>
                      <a:lnTo>
                        <a:pt x="2" y="10"/>
                      </a:lnTo>
                      <a:lnTo>
                        <a:pt x="1" y="9"/>
                      </a:lnTo>
                      <a:lnTo>
                        <a:pt x="0" y="8"/>
                      </a:lnTo>
                      <a:lnTo>
                        <a:pt x="0" y="6"/>
                      </a:lnTo>
                      <a:lnTo>
                        <a:pt x="2" y="4"/>
                      </a:lnTo>
                      <a:lnTo>
                        <a:pt x="2" y="1"/>
                      </a:lnTo>
                      <a:lnTo>
                        <a:pt x="5" y="1"/>
                      </a:lnTo>
                      <a:lnTo>
                        <a:pt x="6" y="0"/>
                      </a:lnTo>
                      <a:lnTo>
                        <a:pt x="7" y="0"/>
                      </a:lnTo>
                      <a:lnTo>
                        <a:pt x="8" y="1"/>
                      </a:lnTo>
                      <a:lnTo>
                        <a:pt x="11" y="1"/>
                      </a:lnTo>
                      <a:lnTo>
                        <a:pt x="11" y="3"/>
                      </a:lnTo>
                      <a:lnTo>
                        <a:pt x="12" y="3"/>
                      </a:lnTo>
                      <a:lnTo>
                        <a:pt x="12" y="5"/>
                      </a:lnTo>
                      <a:lnTo>
                        <a:pt x="12" y="6"/>
                      </a:lnTo>
                      <a:lnTo>
                        <a:pt x="11" y="8"/>
                      </a:lnTo>
                      <a:lnTo>
                        <a:pt x="9" y="10"/>
                      </a:lnTo>
                      <a:lnTo>
                        <a:pt x="8" y="10"/>
                      </a:lnTo>
                      <a:lnTo>
                        <a:pt x="5" y="11"/>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7" name="Freeform 595"/>
                <p:cNvSpPr>
                  <a:spLocks/>
                </p:cNvSpPr>
                <p:nvPr/>
              </p:nvSpPr>
              <p:spPr bwMode="auto">
                <a:xfrm>
                  <a:off x="3935" y="3555"/>
                  <a:ext cx="12" cy="11"/>
                </a:xfrm>
                <a:custGeom>
                  <a:avLst/>
                  <a:gdLst>
                    <a:gd name="T0" fmla="*/ 11 w 12"/>
                    <a:gd name="T1" fmla="*/ 8 h 11"/>
                    <a:gd name="T2" fmla="*/ 12 w 12"/>
                    <a:gd name="T3" fmla="*/ 5 h 11"/>
                    <a:gd name="T4" fmla="*/ 12 w 12"/>
                    <a:gd name="T5" fmla="*/ 3 h 11"/>
                    <a:gd name="T6" fmla="*/ 12 w 12"/>
                    <a:gd name="T7" fmla="*/ 2 h 11"/>
                    <a:gd name="T8" fmla="*/ 11 w 12"/>
                    <a:gd name="T9" fmla="*/ 2 h 11"/>
                    <a:gd name="T10" fmla="*/ 11 w 12"/>
                    <a:gd name="T11" fmla="*/ 0 h 11"/>
                    <a:gd name="T12" fmla="*/ 8 w 12"/>
                    <a:gd name="T13" fmla="*/ 0 h 11"/>
                    <a:gd name="T14" fmla="*/ 7 w 12"/>
                    <a:gd name="T15" fmla="*/ 2 h 11"/>
                    <a:gd name="T16" fmla="*/ 3 w 12"/>
                    <a:gd name="T17" fmla="*/ 3 h 11"/>
                    <a:gd name="T18" fmla="*/ 2 w 12"/>
                    <a:gd name="T19" fmla="*/ 5 h 11"/>
                    <a:gd name="T20" fmla="*/ 1 w 12"/>
                    <a:gd name="T21" fmla="*/ 7 h 11"/>
                    <a:gd name="T22" fmla="*/ 0 w 12"/>
                    <a:gd name="T23" fmla="*/ 8 h 11"/>
                    <a:gd name="T24" fmla="*/ 1 w 12"/>
                    <a:gd name="T25" fmla="*/ 10 h 11"/>
                    <a:gd name="T26" fmla="*/ 2 w 12"/>
                    <a:gd name="T27" fmla="*/ 10 h 11"/>
                    <a:gd name="T28" fmla="*/ 3 w 12"/>
                    <a:gd name="T29" fmla="*/ 11 h 11"/>
                    <a:gd name="T30" fmla="*/ 7 w 12"/>
                    <a:gd name="T31" fmla="*/ 10 h 11"/>
                    <a:gd name="T32" fmla="*/ 8 w 12"/>
                    <a:gd name="T33" fmla="*/ 10 h 11"/>
                    <a:gd name="T34" fmla="*/ 11 w 12"/>
                    <a:gd name="T35" fmla="*/ 8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8"/>
                      </a:moveTo>
                      <a:lnTo>
                        <a:pt x="12" y="5"/>
                      </a:lnTo>
                      <a:lnTo>
                        <a:pt x="12" y="3"/>
                      </a:lnTo>
                      <a:lnTo>
                        <a:pt x="12" y="2"/>
                      </a:lnTo>
                      <a:lnTo>
                        <a:pt x="11" y="2"/>
                      </a:lnTo>
                      <a:lnTo>
                        <a:pt x="11" y="0"/>
                      </a:lnTo>
                      <a:lnTo>
                        <a:pt x="8" y="0"/>
                      </a:lnTo>
                      <a:lnTo>
                        <a:pt x="7" y="2"/>
                      </a:lnTo>
                      <a:lnTo>
                        <a:pt x="3" y="3"/>
                      </a:lnTo>
                      <a:lnTo>
                        <a:pt x="2" y="5"/>
                      </a:lnTo>
                      <a:lnTo>
                        <a:pt x="1" y="7"/>
                      </a:lnTo>
                      <a:lnTo>
                        <a:pt x="0" y="8"/>
                      </a:lnTo>
                      <a:lnTo>
                        <a:pt x="1" y="10"/>
                      </a:lnTo>
                      <a:lnTo>
                        <a:pt x="2" y="10"/>
                      </a:lnTo>
                      <a:lnTo>
                        <a:pt x="3" y="11"/>
                      </a:lnTo>
                      <a:lnTo>
                        <a:pt x="7" y="10"/>
                      </a:lnTo>
                      <a:lnTo>
                        <a:pt x="8" y="10"/>
                      </a:lnTo>
                      <a:lnTo>
                        <a:pt x="1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8" name="Freeform 596"/>
                <p:cNvSpPr>
                  <a:spLocks/>
                </p:cNvSpPr>
                <p:nvPr/>
              </p:nvSpPr>
              <p:spPr bwMode="auto">
                <a:xfrm>
                  <a:off x="3995" y="3518"/>
                  <a:ext cx="11" cy="11"/>
                </a:xfrm>
                <a:custGeom>
                  <a:avLst/>
                  <a:gdLst>
                    <a:gd name="T0" fmla="*/ 4 w 11"/>
                    <a:gd name="T1" fmla="*/ 11 h 11"/>
                    <a:gd name="T2" fmla="*/ 1 w 11"/>
                    <a:gd name="T3" fmla="*/ 10 h 11"/>
                    <a:gd name="T4" fmla="*/ 1 w 11"/>
                    <a:gd name="T5" fmla="*/ 10 h 11"/>
                    <a:gd name="T6" fmla="*/ 0 w 11"/>
                    <a:gd name="T7" fmla="*/ 9 h 11"/>
                    <a:gd name="T8" fmla="*/ 0 w 11"/>
                    <a:gd name="T9" fmla="*/ 6 h 11"/>
                    <a:gd name="T10" fmla="*/ 0 w 11"/>
                    <a:gd name="T11" fmla="*/ 5 h 11"/>
                    <a:gd name="T12" fmla="*/ 1 w 11"/>
                    <a:gd name="T13" fmla="*/ 4 h 11"/>
                    <a:gd name="T14" fmla="*/ 2 w 11"/>
                    <a:gd name="T15" fmla="*/ 3 h 11"/>
                    <a:gd name="T16" fmla="*/ 4 w 11"/>
                    <a:gd name="T17" fmla="*/ 1 h 11"/>
                    <a:gd name="T18" fmla="*/ 6 w 11"/>
                    <a:gd name="T19" fmla="*/ 0 h 11"/>
                    <a:gd name="T20" fmla="*/ 6 w 11"/>
                    <a:gd name="T21" fmla="*/ 0 h 11"/>
                    <a:gd name="T22" fmla="*/ 9 w 11"/>
                    <a:gd name="T23" fmla="*/ 3 h 11"/>
                    <a:gd name="T24" fmla="*/ 10 w 11"/>
                    <a:gd name="T25" fmla="*/ 3 h 11"/>
                    <a:gd name="T26" fmla="*/ 11 w 11"/>
                    <a:gd name="T27" fmla="*/ 5 h 11"/>
                    <a:gd name="T28" fmla="*/ 10 w 11"/>
                    <a:gd name="T29" fmla="*/ 6 h 11"/>
                    <a:gd name="T30" fmla="*/ 9 w 11"/>
                    <a:gd name="T31" fmla="*/ 8 h 11"/>
                    <a:gd name="T32" fmla="*/ 8 w 11"/>
                    <a:gd name="T33" fmla="*/ 10 h 11"/>
                    <a:gd name="T34" fmla="*/ 6 w 11"/>
                    <a:gd name="T35" fmla="*/ 10 h 11"/>
                    <a:gd name="T36" fmla="*/ 5 w 11"/>
                    <a:gd name="T37" fmla="*/ 11 h 11"/>
                    <a:gd name="T38" fmla="*/ 4 w 11"/>
                    <a:gd name="T39" fmla="*/ 11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11"/>
                    <a:gd name="T62" fmla="*/ 11 w 11"/>
                    <a:gd name="T63" fmla="*/ 11 h 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11">
                      <a:moveTo>
                        <a:pt x="4" y="11"/>
                      </a:moveTo>
                      <a:lnTo>
                        <a:pt x="1" y="10"/>
                      </a:lnTo>
                      <a:lnTo>
                        <a:pt x="0" y="9"/>
                      </a:lnTo>
                      <a:lnTo>
                        <a:pt x="0" y="6"/>
                      </a:lnTo>
                      <a:lnTo>
                        <a:pt x="0" y="5"/>
                      </a:lnTo>
                      <a:lnTo>
                        <a:pt x="1" y="4"/>
                      </a:lnTo>
                      <a:lnTo>
                        <a:pt x="2" y="3"/>
                      </a:lnTo>
                      <a:lnTo>
                        <a:pt x="4" y="1"/>
                      </a:lnTo>
                      <a:lnTo>
                        <a:pt x="6" y="0"/>
                      </a:lnTo>
                      <a:lnTo>
                        <a:pt x="9" y="3"/>
                      </a:lnTo>
                      <a:lnTo>
                        <a:pt x="10" y="3"/>
                      </a:lnTo>
                      <a:lnTo>
                        <a:pt x="11" y="5"/>
                      </a:lnTo>
                      <a:lnTo>
                        <a:pt x="10" y="6"/>
                      </a:lnTo>
                      <a:lnTo>
                        <a:pt x="9" y="8"/>
                      </a:lnTo>
                      <a:lnTo>
                        <a:pt x="8" y="10"/>
                      </a:lnTo>
                      <a:lnTo>
                        <a:pt x="6" y="10"/>
                      </a:lnTo>
                      <a:lnTo>
                        <a:pt x="5" y="11"/>
                      </a:lnTo>
                      <a:lnTo>
                        <a:pt x="4"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9" name="Freeform 597"/>
                <p:cNvSpPr>
                  <a:spLocks/>
                </p:cNvSpPr>
                <p:nvPr/>
              </p:nvSpPr>
              <p:spPr bwMode="auto">
                <a:xfrm>
                  <a:off x="3997" y="3519"/>
                  <a:ext cx="12" cy="12"/>
                </a:xfrm>
                <a:custGeom>
                  <a:avLst/>
                  <a:gdLst>
                    <a:gd name="T0" fmla="*/ 9 w 12"/>
                    <a:gd name="T1" fmla="*/ 7 h 12"/>
                    <a:gd name="T2" fmla="*/ 11 w 12"/>
                    <a:gd name="T3" fmla="*/ 5 h 12"/>
                    <a:gd name="T4" fmla="*/ 12 w 12"/>
                    <a:gd name="T5" fmla="*/ 3 h 12"/>
                    <a:gd name="T6" fmla="*/ 11 w 12"/>
                    <a:gd name="T7" fmla="*/ 2 h 12"/>
                    <a:gd name="T8" fmla="*/ 9 w 12"/>
                    <a:gd name="T9" fmla="*/ 2 h 12"/>
                    <a:gd name="T10" fmla="*/ 8 w 12"/>
                    <a:gd name="T11" fmla="*/ 0 h 12"/>
                    <a:gd name="T12" fmla="*/ 6 w 12"/>
                    <a:gd name="T13" fmla="*/ 2 h 12"/>
                    <a:gd name="T14" fmla="*/ 3 w 12"/>
                    <a:gd name="T15" fmla="*/ 2 h 12"/>
                    <a:gd name="T16" fmla="*/ 2 w 12"/>
                    <a:gd name="T17" fmla="*/ 3 h 12"/>
                    <a:gd name="T18" fmla="*/ 0 w 12"/>
                    <a:gd name="T19" fmla="*/ 7 h 12"/>
                    <a:gd name="T20" fmla="*/ 0 w 12"/>
                    <a:gd name="T21" fmla="*/ 9 h 12"/>
                    <a:gd name="T22" fmla="*/ 0 w 12"/>
                    <a:gd name="T23" fmla="*/ 10 h 12"/>
                    <a:gd name="T24" fmla="*/ 1 w 12"/>
                    <a:gd name="T25" fmla="*/ 10 h 12"/>
                    <a:gd name="T26" fmla="*/ 2 w 12"/>
                    <a:gd name="T27" fmla="*/ 12 h 12"/>
                    <a:gd name="T28" fmla="*/ 3 w 12"/>
                    <a:gd name="T29" fmla="*/ 12 h 12"/>
                    <a:gd name="T30" fmla="*/ 6 w 12"/>
                    <a:gd name="T31" fmla="*/ 10 h 12"/>
                    <a:gd name="T32" fmla="*/ 8 w 12"/>
                    <a:gd name="T33" fmla="*/ 10 h 12"/>
                    <a:gd name="T34" fmla="*/ 9 w 12"/>
                    <a:gd name="T35" fmla="*/ 7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2"/>
                    <a:gd name="T56" fmla="*/ 12 w 12"/>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2">
                      <a:moveTo>
                        <a:pt x="9" y="7"/>
                      </a:moveTo>
                      <a:lnTo>
                        <a:pt x="11" y="5"/>
                      </a:lnTo>
                      <a:lnTo>
                        <a:pt x="12" y="3"/>
                      </a:lnTo>
                      <a:lnTo>
                        <a:pt x="11" y="2"/>
                      </a:lnTo>
                      <a:lnTo>
                        <a:pt x="9" y="2"/>
                      </a:lnTo>
                      <a:lnTo>
                        <a:pt x="8" y="0"/>
                      </a:lnTo>
                      <a:lnTo>
                        <a:pt x="6" y="2"/>
                      </a:lnTo>
                      <a:lnTo>
                        <a:pt x="3" y="2"/>
                      </a:lnTo>
                      <a:lnTo>
                        <a:pt x="2" y="3"/>
                      </a:lnTo>
                      <a:lnTo>
                        <a:pt x="0" y="7"/>
                      </a:lnTo>
                      <a:lnTo>
                        <a:pt x="0" y="9"/>
                      </a:lnTo>
                      <a:lnTo>
                        <a:pt x="0" y="10"/>
                      </a:lnTo>
                      <a:lnTo>
                        <a:pt x="1" y="10"/>
                      </a:lnTo>
                      <a:lnTo>
                        <a:pt x="2" y="12"/>
                      </a:lnTo>
                      <a:lnTo>
                        <a:pt x="3" y="12"/>
                      </a:lnTo>
                      <a:lnTo>
                        <a:pt x="6" y="10"/>
                      </a:lnTo>
                      <a:lnTo>
                        <a:pt x="8" y="10"/>
                      </a:lnTo>
                      <a:lnTo>
                        <a:pt x="9"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0" name="Freeform 598"/>
                <p:cNvSpPr>
                  <a:spLocks/>
                </p:cNvSpPr>
                <p:nvPr/>
              </p:nvSpPr>
              <p:spPr bwMode="auto">
                <a:xfrm>
                  <a:off x="3998" y="3522"/>
                  <a:ext cx="12" cy="11"/>
                </a:xfrm>
                <a:custGeom>
                  <a:avLst/>
                  <a:gdLst>
                    <a:gd name="T0" fmla="*/ 10 w 12"/>
                    <a:gd name="T1" fmla="*/ 6 h 11"/>
                    <a:gd name="T2" fmla="*/ 12 w 12"/>
                    <a:gd name="T3" fmla="*/ 6 h 11"/>
                    <a:gd name="T4" fmla="*/ 12 w 12"/>
                    <a:gd name="T5" fmla="*/ 1 h 11"/>
                    <a:gd name="T6" fmla="*/ 12 w 12"/>
                    <a:gd name="T7" fmla="*/ 0 h 11"/>
                    <a:gd name="T8" fmla="*/ 10 w 12"/>
                    <a:gd name="T9" fmla="*/ 0 h 11"/>
                    <a:gd name="T10" fmla="*/ 8 w 12"/>
                    <a:gd name="T11" fmla="*/ 0 h 11"/>
                    <a:gd name="T12" fmla="*/ 6 w 12"/>
                    <a:gd name="T13" fmla="*/ 0 h 11"/>
                    <a:gd name="T14" fmla="*/ 2 w 12"/>
                    <a:gd name="T15" fmla="*/ 4 h 11"/>
                    <a:gd name="T16" fmla="*/ 0 w 12"/>
                    <a:gd name="T17" fmla="*/ 6 h 11"/>
                    <a:gd name="T18" fmla="*/ 0 w 12"/>
                    <a:gd name="T19" fmla="*/ 7 h 11"/>
                    <a:gd name="T20" fmla="*/ 0 w 12"/>
                    <a:gd name="T21" fmla="*/ 10 h 11"/>
                    <a:gd name="T22" fmla="*/ 2 w 12"/>
                    <a:gd name="T23" fmla="*/ 11 h 11"/>
                    <a:gd name="T24" fmla="*/ 4 w 12"/>
                    <a:gd name="T25" fmla="*/ 11 h 11"/>
                    <a:gd name="T26" fmla="*/ 6 w 12"/>
                    <a:gd name="T27" fmla="*/ 11 h 11"/>
                    <a:gd name="T28" fmla="*/ 10 w 12"/>
                    <a:gd name="T29" fmla="*/ 6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6"/>
                      </a:moveTo>
                      <a:lnTo>
                        <a:pt x="12" y="6"/>
                      </a:lnTo>
                      <a:lnTo>
                        <a:pt x="12" y="1"/>
                      </a:lnTo>
                      <a:lnTo>
                        <a:pt x="12" y="0"/>
                      </a:lnTo>
                      <a:lnTo>
                        <a:pt x="10" y="0"/>
                      </a:lnTo>
                      <a:lnTo>
                        <a:pt x="8" y="0"/>
                      </a:lnTo>
                      <a:lnTo>
                        <a:pt x="6" y="0"/>
                      </a:lnTo>
                      <a:lnTo>
                        <a:pt x="2" y="4"/>
                      </a:lnTo>
                      <a:lnTo>
                        <a:pt x="0" y="6"/>
                      </a:lnTo>
                      <a:lnTo>
                        <a:pt x="0" y="7"/>
                      </a:lnTo>
                      <a:lnTo>
                        <a:pt x="0" y="10"/>
                      </a:lnTo>
                      <a:lnTo>
                        <a:pt x="2" y="11"/>
                      </a:lnTo>
                      <a:lnTo>
                        <a:pt x="4" y="11"/>
                      </a:lnTo>
                      <a:lnTo>
                        <a:pt x="6" y="11"/>
                      </a:lnTo>
                      <a:lnTo>
                        <a:pt x="10"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1" name="Freeform 599"/>
                <p:cNvSpPr>
                  <a:spLocks/>
                </p:cNvSpPr>
                <p:nvPr/>
              </p:nvSpPr>
              <p:spPr bwMode="auto">
                <a:xfrm>
                  <a:off x="3987" y="3523"/>
                  <a:ext cx="12" cy="10"/>
                </a:xfrm>
                <a:custGeom>
                  <a:avLst/>
                  <a:gdLst>
                    <a:gd name="T0" fmla="*/ 3 w 12"/>
                    <a:gd name="T1" fmla="*/ 10 h 10"/>
                    <a:gd name="T2" fmla="*/ 1 w 12"/>
                    <a:gd name="T3" fmla="*/ 8 h 10"/>
                    <a:gd name="T4" fmla="*/ 0 w 12"/>
                    <a:gd name="T5" fmla="*/ 8 h 10"/>
                    <a:gd name="T6" fmla="*/ 0 w 12"/>
                    <a:gd name="T7" fmla="*/ 6 h 10"/>
                    <a:gd name="T8" fmla="*/ 0 w 12"/>
                    <a:gd name="T9" fmla="*/ 5 h 10"/>
                    <a:gd name="T10" fmla="*/ 1 w 12"/>
                    <a:gd name="T11" fmla="*/ 4 h 10"/>
                    <a:gd name="T12" fmla="*/ 2 w 12"/>
                    <a:gd name="T13" fmla="*/ 1 h 10"/>
                    <a:gd name="T14" fmla="*/ 5 w 12"/>
                    <a:gd name="T15" fmla="*/ 1 h 10"/>
                    <a:gd name="T16" fmla="*/ 6 w 12"/>
                    <a:gd name="T17" fmla="*/ 0 h 10"/>
                    <a:gd name="T18" fmla="*/ 7 w 12"/>
                    <a:gd name="T19" fmla="*/ 0 h 10"/>
                    <a:gd name="T20" fmla="*/ 11 w 12"/>
                    <a:gd name="T21" fmla="*/ 1 h 10"/>
                    <a:gd name="T22" fmla="*/ 12 w 12"/>
                    <a:gd name="T23" fmla="*/ 3 h 10"/>
                    <a:gd name="T24" fmla="*/ 12 w 12"/>
                    <a:gd name="T25" fmla="*/ 4 h 10"/>
                    <a:gd name="T26" fmla="*/ 12 w 12"/>
                    <a:gd name="T27" fmla="*/ 5 h 10"/>
                    <a:gd name="T28" fmla="*/ 11 w 12"/>
                    <a:gd name="T29" fmla="*/ 6 h 10"/>
                    <a:gd name="T30" fmla="*/ 9 w 12"/>
                    <a:gd name="T31" fmla="*/ 8 h 10"/>
                    <a:gd name="T32" fmla="*/ 7 w 12"/>
                    <a:gd name="T33" fmla="*/ 9 h 10"/>
                    <a:gd name="T34" fmla="*/ 5 w 12"/>
                    <a:gd name="T35" fmla="*/ 10 h 10"/>
                    <a:gd name="T36" fmla="*/ 5 w 12"/>
                    <a:gd name="T37" fmla="*/ 10 h 10"/>
                    <a:gd name="T38" fmla="*/ 3 w 12"/>
                    <a:gd name="T39" fmla="*/ 10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10"/>
                    <a:gd name="T62" fmla="*/ 12 w 12"/>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10">
                      <a:moveTo>
                        <a:pt x="3" y="10"/>
                      </a:moveTo>
                      <a:lnTo>
                        <a:pt x="1" y="8"/>
                      </a:lnTo>
                      <a:lnTo>
                        <a:pt x="0" y="8"/>
                      </a:lnTo>
                      <a:lnTo>
                        <a:pt x="0" y="6"/>
                      </a:lnTo>
                      <a:lnTo>
                        <a:pt x="0" y="5"/>
                      </a:lnTo>
                      <a:lnTo>
                        <a:pt x="1" y="4"/>
                      </a:lnTo>
                      <a:lnTo>
                        <a:pt x="2" y="1"/>
                      </a:lnTo>
                      <a:lnTo>
                        <a:pt x="5" y="1"/>
                      </a:lnTo>
                      <a:lnTo>
                        <a:pt x="6" y="0"/>
                      </a:lnTo>
                      <a:lnTo>
                        <a:pt x="7" y="0"/>
                      </a:lnTo>
                      <a:lnTo>
                        <a:pt x="11" y="1"/>
                      </a:lnTo>
                      <a:lnTo>
                        <a:pt x="12" y="3"/>
                      </a:lnTo>
                      <a:lnTo>
                        <a:pt x="12" y="4"/>
                      </a:lnTo>
                      <a:lnTo>
                        <a:pt x="12" y="5"/>
                      </a:lnTo>
                      <a:lnTo>
                        <a:pt x="11" y="6"/>
                      </a:lnTo>
                      <a:lnTo>
                        <a:pt x="9" y="8"/>
                      </a:lnTo>
                      <a:lnTo>
                        <a:pt x="7" y="9"/>
                      </a:lnTo>
                      <a:lnTo>
                        <a:pt x="5" y="10"/>
                      </a:lnTo>
                      <a:lnTo>
                        <a:pt x="3"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2" name="Freeform 600"/>
                <p:cNvSpPr>
                  <a:spLocks/>
                </p:cNvSpPr>
                <p:nvPr/>
              </p:nvSpPr>
              <p:spPr bwMode="auto">
                <a:xfrm>
                  <a:off x="3989" y="3523"/>
                  <a:ext cx="12" cy="11"/>
                </a:xfrm>
                <a:custGeom>
                  <a:avLst/>
                  <a:gdLst>
                    <a:gd name="T0" fmla="*/ 11 w 12"/>
                    <a:gd name="T1" fmla="*/ 6 h 11"/>
                    <a:gd name="T2" fmla="*/ 12 w 12"/>
                    <a:gd name="T3" fmla="*/ 5 h 11"/>
                    <a:gd name="T4" fmla="*/ 12 w 12"/>
                    <a:gd name="T5" fmla="*/ 3 h 11"/>
                    <a:gd name="T6" fmla="*/ 12 w 12"/>
                    <a:gd name="T7" fmla="*/ 1 h 11"/>
                    <a:gd name="T8" fmla="*/ 11 w 12"/>
                    <a:gd name="T9" fmla="*/ 0 h 11"/>
                    <a:gd name="T10" fmla="*/ 8 w 12"/>
                    <a:gd name="T11" fmla="*/ 0 h 11"/>
                    <a:gd name="T12" fmla="*/ 6 w 12"/>
                    <a:gd name="T13" fmla="*/ 0 h 11"/>
                    <a:gd name="T14" fmla="*/ 3 w 12"/>
                    <a:gd name="T15" fmla="*/ 1 h 11"/>
                    <a:gd name="T16" fmla="*/ 1 w 12"/>
                    <a:gd name="T17" fmla="*/ 3 h 11"/>
                    <a:gd name="T18" fmla="*/ 1 w 12"/>
                    <a:gd name="T19" fmla="*/ 6 h 11"/>
                    <a:gd name="T20" fmla="*/ 0 w 12"/>
                    <a:gd name="T21" fmla="*/ 9 h 11"/>
                    <a:gd name="T22" fmla="*/ 1 w 12"/>
                    <a:gd name="T23" fmla="*/ 10 h 11"/>
                    <a:gd name="T24" fmla="*/ 1 w 12"/>
                    <a:gd name="T25" fmla="*/ 10 h 11"/>
                    <a:gd name="T26" fmla="*/ 1 w 12"/>
                    <a:gd name="T27" fmla="*/ 11 h 11"/>
                    <a:gd name="T28" fmla="*/ 3 w 12"/>
                    <a:gd name="T29" fmla="*/ 11 h 11"/>
                    <a:gd name="T30" fmla="*/ 6 w 12"/>
                    <a:gd name="T31" fmla="*/ 10 h 11"/>
                    <a:gd name="T32" fmla="*/ 8 w 12"/>
                    <a:gd name="T33" fmla="*/ 9 h 11"/>
                    <a:gd name="T34" fmla="*/ 11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6"/>
                      </a:moveTo>
                      <a:lnTo>
                        <a:pt x="12" y="5"/>
                      </a:lnTo>
                      <a:lnTo>
                        <a:pt x="12" y="3"/>
                      </a:lnTo>
                      <a:lnTo>
                        <a:pt x="12" y="1"/>
                      </a:lnTo>
                      <a:lnTo>
                        <a:pt x="11" y="0"/>
                      </a:lnTo>
                      <a:lnTo>
                        <a:pt x="8" y="0"/>
                      </a:lnTo>
                      <a:lnTo>
                        <a:pt x="6" y="0"/>
                      </a:lnTo>
                      <a:lnTo>
                        <a:pt x="3" y="1"/>
                      </a:lnTo>
                      <a:lnTo>
                        <a:pt x="1" y="3"/>
                      </a:lnTo>
                      <a:lnTo>
                        <a:pt x="1" y="6"/>
                      </a:lnTo>
                      <a:lnTo>
                        <a:pt x="0" y="9"/>
                      </a:lnTo>
                      <a:lnTo>
                        <a:pt x="1" y="10"/>
                      </a:lnTo>
                      <a:lnTo>
                        <a:pt x="1" y="11"/>
                      </a:lnTo>
                      <a:lnTo>
                        <a:pt x="3" y="11"/>
                      </a:lnTo>
                      <a:lnTo>
                        <a:pt x="6" y="10"/>
                      </a:lnTo>
                      <a:lnTo>
                        <a:pt x="8" y="9"/>
                      </a:lnTo>
                      <a:lnTo>
                        <a:pt x="1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3" name="Freeform 601"/>
                <p:cNvSpPr>
                  <a:spLocks/>
                </p:cNvSpPr>
                <p:nvPr/>
              </p:nvSpPr>
              <p:spPr bwMode="auto">
                <a:xfrm>
                  <a:off x="3991" y="3526"/>
                  <a:ext cx="12" cy="10"/>
                </a:xfrm>
                <a:custGeom>
                  <a:avLst/>
                  <a:gdLst>
                    <a:gd name="T0" fmla="*/ 12 w 12"/>
                    <a:gd name="T1" fmla="*/ 5 h 10"/>
                    <a:gd name="T2" fmla="*/ 12 w 12"/>
                    <a:gd name="T3" fmla="*/ 5 h 10"/>
                    <a:gd name="T4" fmla="*/ 12 w 12"/>
                    <a:gd name="T5" fmla="*/ 1 h 10"/>
                    <a:gd name="T6" fmla="*/ 12 w 12"/>
                    <a:gd name="T7" fmla="*/ 0 h 10"/>
                    <a:gd name="T8" fmla="*/ 9 w 12"/>
                    <a:gd name="T9" fmla="*/ 0 h 10"/>
                    <a:gd name="T10" fmla="*/ 6 w 12"/>
                    <a:gd name="T11" fmla="*/ 0 h 10"/>
                    <a:gd name="T12" fmla="*/ 3 w 12"/>
                    <a:gd name="T13" fmla="*/ 1 h 10"/>
                    <a:gd name="T14" fmla="*/ 0 w 12"/>
                    <a:gd name="T15" fmla="*/ 5 h 10"/>
                    <a:gd name="T16" fmla="*/ 0 w 12"/>
                    <a:gd name="T17" fmla="*/ 6 h 10"/>
                    <a:gd name="T18" fmla="*/ 0 w 12"/>
                    <a:gd name="T19" fmla="*/ 8 h 10"/>
                    <a:gd name="T20" fmla="*/ 3 w 12"/>
                    <a:gd name="T21" fmla="*/ 10 h 10"/>
                    <a:gd name="T22" fmla="*/ 6 w 12"/>
                    <a:gd name="T23" fmla="*/ 10 h 10"/>
                    <a:gd name="T24" fmla="*/ 12 w 12"/>
                    <a:gd name="T25" fmla="*/ 5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12" y="5"/>
                      </a:moveTo>
                      <a:lnTo>
                        <a:pt x="12" y="5"/>
                      </a:lnTo>
                      <a:lnTo>
                        <a:pt x="12" y="1"/>
                      </a:lnTo>
                      <a:lnTo>
                        <a:pt x="12" y="0"/>
                      </a:lnTo>
                      <a:lnTo>
                        <a:pt x="9" y="0"/>
                      </a:lnTo>
                      <a:lnTo>
                        <a:pt x="6" y="0"/>
                      </a:lnTo>
                      <a:lnTo>
                        <a:pt x="3" y="1"/>
                      </a:lnTo>
                      <a:lnTo>
                        <a:pt x="0" y="5"/>
                      </a:lnTo>
                      <a:lnTo>
                        <a:pt x="0" y="6"/>
                      </a:lnTo>
                      <a:lnTo>
                        <a:pt x="0" y="8"/>
                      </a:lnTo>
                      <a:lnTo>
                        <a:pt x="3" y="10"/>
                      </a:lnTo>
                      <a:lnTo>
                        <a:pt x="6" y="10"/>
                      </a:lnTo>
                      <a:lnTo>
                        <a:pt x="12" y="5"/>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4" name="Freeform 602"/>
                <p:cNvSpPr>
                  <a:spLocks/>
                </p:cNvSpPr>
                <p:nvPr/>
              </p:nvSpPr>
              <p:spPr bwMode="auto">
                <a:xfrm>
                  <a:off x="3998" y="3521"/>
                  <a:ext cx="12" cy="10"/>
                </a:xfrm>
                <a:custGeom>
                  <a:avLst/>
                  <a:gdLst>
                    <a:gd name="T0" fmla="*/ 5 w 12"/>
                    <a:gd name="T1" fmla="*/ 10 h 10"/>
                    <a:gd name="T2" fmla="*/ 2 w 12"/>
                    <a:gd name="T3" fmla="*/ 8 h 10"/>
                    <a:gd name="T4" fmla="*/ 1 w 12"/>
                    <a:gd name="T5" fmla="*/ 8 h 10"/>
                    <a:gd name="T6" fmla="*/ 0 w 12"/>
                    <a:gd name="T7" fmla="*/ 7 h 10"/>
                    <a:gd name="T8" fmla="*/ 0 w 12"/>
                    <a:gd name="T9" fmla="*/ 6 h 10"/>
                    <a:gd name="T10" fmla="*/ 0 w 12"/>
                    <a:gd name="T11" fmla="*/ 5 h 10"/>
                    <a:gd name="T12" fmla="*/ 2 w 12"/>
                    <a:gd name="T13" fmla="*/ 3 h 10"/>
                    <a:gd name="T14" fmla="*/ 2 w 12"/>
                    <a:gd name="T15" fmla="*/ 2 h 10"/>
                    <a:gd name="T16" fmla="*/ 5 w 12"/>
                    <a:gd name="T17" fmla="*/ 1 h 10"/>
                    <a:gd name="T18" fmla="*/ 6 w 12"/>
                    <a:gd name="T19" fmla="*/ 0 h 10"/>
                    <a:gd name="T20" fmla="*/ 7 w 12"/>
                    <a:gd name="T21" fmla="*/ 0 h 10"/>
                    <a:gd name="T22" fmla="*/ 8 w 12"/>
                    <a:gd name="T23" fmla="*/ 0 h 10"/>
                    <a:gd name="T24" fmla="*/ 11 w 12"/>
                    <a:gd name="T25" fmla="*/ 2 h 10"/>
                    <a:gd name="T26" fmla="*/ 12 w 12"/>
                    <a:gd name="T27" fmla="*/ 2 h 10"/>
                    <a:gd name="T28" fmla="*/ 12 w 12"/>
                    <a:gd name="T29" fmla="*/ 3 h 10"/>
                    <a:gd name="T30" fmla="*/ 12 w 12"/>
                    <a:gd name="T31" fmla="*/ 5 h 10"/>
                    <a:gd name="T32" fmla="*/ 11 w 12"/>
                    <a:gd name="T33" fmla="*/ 7 h 10"/>
                    <a:gd name="T34" fmla="*/ 9 w 12"/>
                    <a:gd name="T35" fmla="*/ 8 h 10"/>
                    <a:gd name="T36" fmla="*/ 7 w 12"/>
                    <a:gd name="T37" fmla="*/ 8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8"/>
                      </a:lnTo>
                      <a:lnTo>
                        <a:pt x="1" y="8"/>
                      </a:lnTo>
                      <a:lnTo>
                        <a:pt x="0" y="7"/>
                      </a:lnTo>
                      <a:lnTo>
                        <a:pt x="0" y="6"/>
                      </a:lnTo>
                      <a:lnTo>
                        <a:pt x="0" y="5"/>
                      </a:lnTo>
                      <a:lnTo>
                        <a:pt x="2" y="3"/>
                      </a:lnTo>
                      <a:lnTo>
                        <a:pt x="2" y="2"/>
                      </a:lnTo>
                      <a:lnTo>
                        <a:pt x="5" y="1"/>
                      </a:lnTo>
                      <a:lnTo>
                        <a:pt x="6" y="0"/>
                      </a:lnTo>
                      <a:lnTo>
                        <a:pt x="7" y="0"/>
                      </a:lnTo>
                      <a:lnTo>
                        <a:pt x="8" y="0"/>
                      </a:lnTo>
                      <a:lnTo>
                        <a:pt x="11" y="2"/>
                      </a:lnTo>
                      <a:lnTo>
                        <a:pt x="12" y="2"/>
                      </a:lnTo>
                      <a:lnTo>
                        <a:pt x="12" y="3"/>
                      </a:lnTo>
                      <a:lnTo>
                        <a:pt x="12" y="5"/>
                      </a:lnTo>
                      <a:lnTo>
                        <a:pt x="11" y="7"/>
                      </a:lnTo>
                      <a:lnTo>
                        <a:pt x="9" y="8"/>
                      </a:lnTo>
                      <a:lnTo>
                        <a:pt x="7" y="8"/>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5" name="Freeform 603"/>
                <p:cNvSpPr>
                  <a:spLocks/>
                </p:cNvSpPr>
                <p:nvPr/>
              </p:nvSpPr>
              <p:spPr bwMode="auto">
                <a:xfrm>
                  <a:off x="3992" y="3526"/>
                  <a:ext cx="12" cy="10"/>
                </a:xfrm>
                <a:custGeom>
                  <a:avLst/>
                  <a:gdLst>
                    <a:gd name="T0" fmla="*/ 10 w 12"/>
                    <a:gd name="T1" fmla="*/ 6 h 10"/>
                    <a:gd name="T2" fmla="*/ 11 w 12"/>
                    <a:gd name="T3" fmla="*/ 5 h 10"/>
                    <a:gd name="T4" fmla="*/ 12 w 12"/>
                    <a:gd name="T5" fmla="*/ 2 h 10"/>
                    <a:gd name="T6" fmla="*/ 11 w 12"/>
                    <a:gd name="T7" fmla="*/ 1 h 10"/>
                    <a:gd name="T8" fmla="*/ 10 w 12"/>
                    <a:gd name="T9" fmla="*/ 1 h 10"/>
                    <a:gd name="T10" fmla="*/ 8 w 12"/>
                    <a:gd name="T11" fmla="*/ 0 h 10"/>
                    <a:gd name="T12" fmla="*/ 6 w 12"/>
                    <a:gd name="T13" fmla="*/ 1 h 10"/>
                    <a:gd name="T14" fmla="*/ 4 w 12"/>
                    <a:gd name="T15" fmla="*/ 1 h 10"/>
                    <a:gd name="T16" fmla="*/ 2 w 12"/>
                    <a:gd name="T17" fmla="*/ 2 h 10"/>
                    <a:gd name="T18" fmla="*/ 1 w 12"/>
                    <a:gd name="T19" fmla="*/ 5 h 10"/>
                    <a:gd name="T20" fmla="*/ 0 w 12"/>
                    <a:gd name="T21" fmla="*/ 7 h 10"/>
                    <a:gd name="T22" fmla="*/ 1 w 12"/>
                    <a:gd name="T23" fmla="*/ 8 h 10"/>
                    <a:gd name="T24" fmla="*/ 1 w 12"/>
                    <a:gd name="T25" fmla="*/ 8 h 10"/>
                    <a:gd name="T26" fmla="*/ 2 w 12"/>
                    <a:gd name="T27" fmla="*/ 10 h 10"/>
                    <a:gd name="T28" fmla="*/ 3 w 12"/>
                    <a:gd name="T29" fmla="*/ 10 h 10"/>
                    <a:gd name="T30" fmla="*/ 6 w 12"/>
                    <a:gd name="T31" fmla="*/ 8 h 10"/>
                    <a:gd name="T32" fmla="*/ 8 w 12"/>
                    <a:gd name="T33" fmla="*/ 7 h 10"/>
                    <a:gd name="T34" fmla="*/ 10 w 12"/>
                    <a:gd name="T35" fmla="*/ 6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0" y="6"/>
                      </a:moveTo>
                      <a:lnTo>
                        <a:pt x="11" y="5"/>
                      </a:lnTo>
                      <a:lnTo>
                        <a:pt x="12" y="2"/>
                      </a:lnTo>
                      <a:lnTo>
                        <a:pt x="11" y="1"/>
                      </a:lnTo>
                      <a:lnTo>
                        <a:pt x="10" y="1"/>
                      </a:lnTo>
                      <a:lnTo>
                        <a:pt x="8" y="0"/>
                      </a:lnTo>
                      <a:lnTo>
                        <a:pt x="6" y="1"/>
                      </a:lnTo>
                      <a:lnTo>
                        <a:pt x="4" y="1"/>
                      </a:lnTo>
                      <a:lnTo>
                        <a:pt x="2" y="2"/>
                      </a:lnTo>
                      <a:lnTo>
                        <a:pt x="1" y="5"/>
                      </a:lnTo>
                      <a:lnTo>
                        <a:pt x="0" y="7"/>
                      </a:lnTo>
                      <a:lnTo>
                        <a:pt x="1" y="8"/>
                      </a:lnTo>
                      <a:lnTo>
                        <a:pt x="2" y="10"/>
                      </a:lnTo>
                      <a:lnTo>
                        <a:pt x="3" y="10"/>
                      </a:lnTo>
                      <a:lnTo>
                        <a:pt x="6" y="8"/>
                      </a:lnTo>
                      <a:lnTo>
                        <a:pt x="8" y="7"/>
                      </a:lnTo>
                      <a:lnTo>
                        <a:pt x="10"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6" name="Freeform 604"/>
                <p:cNvSpPr>
                  <a:spLocks/>
                </p:cNvSpPr>
                <p:nvPr/>
              </p:nvSpPr>
              <p:spPr bwMode="auto">
                <a:xfrm>
                  <a:off x="3908" y="3538"/>
                  <a:ext cx="16" cy="28"/>
                </a:xfrm>
                <a:custGeom>
                  <a:avLst/>
                  <a:gdLst>
                    <a:gd name="T0" fmla="*/ 0 w 16"/>
                    <a:gd name="T1" fmla="*/ 20 h 28"/>
                    <a:gd name="T2" fmla="*/ 16 w 16"/>
                    <a:gd name="T3" fmla="*/ 28 h 28"/>
                    <a:gd name="T4" fmla="*/ 16 w 16"/>
                    <a:gd name="T5" fmla="*/ 9 h 28"/>
                    <a:gd name="T6" fmla="*/ 0 w 16"/>
                    <a:gd name="T7" fmla="*/ 0 h 28"/>
                    <a:gd name="T8" fmla="*/ 0 w 16"/>
                    <a:gd name="T9" fmla="*/ 20 h 28"/>
                    <a:gd name="T10" fmla="*/ 0 60000 65536"/>
                    <a:gd name="T11" fmla="*/ 0 60000 65536"/>
                    <a:gd name="T12" fmla="*/ 0 60000 65536"/>
                    <a:gd name="T13" fmla="*/ 0 60000 65536"/>
                    <a:gd name="T14" fmla="*/ 0 60000 65536"/>
                    <a:gd name="T15" fmla="*/ 0 w 16"/>
                    <a:gd name="T16" fmla="*/ 0 h 28"/>
                    <a:gd name="T17" fmla="*/ 16 w 16"/>
                    <a:gd name="T18" fmla="*/ 28 h 28"/>
                  </a:gdLst>
                  <a:ahLst/>
                  <a:cxnLst>
                    <a:cxn ang="T10">
                      <a:pos x="T0" y="T1"/>
                    </a:cxn>
                    <a:cxn ang="T11">
                      <a:pos x="T2" y="T3"/>
                    </a:cxn>
                    <a:cxn ang="T12">
                      <a:pos x="T4" y="T5"/>
                    </a:cxn>
                    <a:cxn ang="T13">
                      <a:pos x="T6" y="T7"/>
                    </a:cxn>
                    <a:cxn ang="T14">
                      <a:pos x="T8" y="T9"/>
                    </a:cxn>
                  </a:cxnLst>
                  <a:rect l="T15" t="T16" r="T17" b="T18"/>
                  <a:pathLst>
                    <a:path w="16" h="28">
                      <a:moveTo>
                        <a:pt x="0" y="20"/>
                      </a:moveTo>
                      <a:lnTo>
                        <a:pt x="16" y="28"/>
                      </a:lnTo>
                      <a:lnTo>
                        <a:pt x="16" y="9"/>
                      </a:lnTo>
                      <a:lnTo>
                        <a:pt x="0" y="0"/>
                      </a:lnTo>
                      <a:lnTo>
                        <a:pt x="0" y="2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7" name="Freeform 605"/>
                <p:cNvSpPr>
                  <a:spLocks/>
                </p:cNvSpPr>
                <p:nvPr/>
              </p:nvSpPr>
              <p:spPr bwMode="auto">
                <a:xfrm>
                  <a:off x="3903" y="3544"/>
                  <a:ext cx="20" cy="11"/>
                </a:xfrm>
                <a:custGeom>
                  <a:avLst/>
                  <a:gdLst>
                    <a:gd name="T0" fmla="*/ 6 w 20"/>
                    <a:gd name="T1" fmla="*/ 0 h 11"/>
                    <a:gd name="T2" fmla="*/ 0 w 20"/>
                    <a:gd name="T3" fmla="*/ 4 h 11"/>
                    <a:gd name="T4" fmla="*/ 3 w 20"/>
                    <a:gd name="T5" fmla="*/ 10 h 11"/>
                    <a:gd name="T6" fmla="*/ 13 w 20"/>
                    <a:gd name="T7" fmla="*/ 11 h 11"/>
                    <a:gd name="T8" fmla="*/ 20 w 20"/>
                    <a:gd name="T9" fmla="*/ 8 h 11"/>
                    <a:gd name="T10" fmla="*/ 6 w 20"/>
                    <a:gd name="T11" fmla="*/ 0 h 11"/>
                    <a:gd name="T12" fmla="*/ 0 60000 65536"/>
                    <a:gd name="T13" fmla="*/ 0 60000 65536"/>
                    <a:gd name="T14" fmla="*/ 0 60000 65536"/>
                    <a:gd name="T15" fmla="*/ 0 60000 65536"/>
                    <a:gd name="T16" fmla="*/ 0 60000 65536"/>
                    <a:gd name="T17" fmla="*/ 0 60000 65536"/>
                    <a:gd name="T18" fmla="*/ 0 w 20"/>
                    <a:gd name="T19" fmla="*/ 0 h 11"/>
                    <a:gd name="T20" fmla="*/ 20 w 20"/>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0" h="11">
                      <a:moveTo>
                        <a:pt x="6" y="0"/>
                      </a:moveTo>
                      <a:lnTo>
                        <a:pt x="0" y="4"/>
                      </a:lnTo>
                      <a:lnTo>
                        <a:pt x="3" y="10"/>
                      </a:lnTo>
                      <a:lnTo>
                        <a:pt x="13" y="11"/>
                      </a:lnTo>
                      <a:lnTo>
                        <a:pt x="20" y="8"/>
                      </a:lnTo>
                      <a:lnTo>
                        <a:pt x="6"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8" name="Freeform 606"/>
                <p:cNvSpPr>
                  <a:spLocks/>
                </p:cNvSpPr>
                <p:nvPr/>
              </p:nvSpPr>
              <p:spPr bwMode="auto">
                <a:xfrm>
                  <a:off x="3914" y="3552"/>
                  <a:ext cx="12" cy="18"/>
                </a:xfrm>
                <a:custGeom>
                  <a:avLst/>
                  <a:gdLst>
                    <a:gd name="T0" fmla="*/ 12 w 12"/>
                    <a:gd name="T1" fmla="*/ 13 h 18"/>
                    <a:gd name="T2" fmla="*/ 0 w 12"/>
                    <a:gd name="T3" fmla="*/ 18 h 18"/>
                    <a:gd name="T4" fmla="*/ 0 w 12"/>
                    <a:gd name="T5" fmla="*/ 8 h 18"/>
                    <a:gd name="T6" fmla="*/ 3 w 12"/>
                    <a:gd name="T7" fmla="*/ 2 h 18"/>
                    <a:gd name="T8" fmla="*/ 12 w 12"/>
                    <a:gd name="T9" fmla="*/ 0 h 18"/>
                    <a:gd name="T10" fmla="*/ 12 w 12"/>
                    <a:gd name="T11" fmla="*/ 13 h 18"/>
                    <a:gd name="T12" fmla="*/ 0 60000 65536"/>
                    <a:gd name="T13" fmla="*/ 0 60000 65536"/>
                    <a:gd name="T14" fmla="*/ 0 60000 65536"/>
                    <a:gd name="T15" fmla="*/ 0 60000 65536"/>
                    <a:gd name="T16" fmla="*/ 0 60000 65536"/>
                    <a:gd name="T17" fmla="*/ 0 60000 65536"/>
                    <a:gd name="T18" fmla="*/ 0 w 12"/>
                    <a:gd name="T19" fmla="*/ 0 h 18"/>
                    <a:gd name="T20" fmla="*/ 12 w 1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2" h="18">
                      <a:moveTo>
                        <a:pt x="12" y="13"/>
                      </a:moveTo>
                      <a:lnTo>
                        <a:pt x="0" y="18"/>
                      </a:lnTo>
                      <a:lnTo>
                        <a:pt x="0" y="8"/>
                      </a:lnTo>
                      <a:lnTo>
                        <a:pt x="3" y="2"/>
                      </a:lnTo>
                      <a:lnTo>
                        <a:pt x="12" y="0"/>
                      </a:lnTo>
                      <a:lnTo>
                        <a:pt x="12" y="13"/>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9" name="Freeform 607"/>
                <p:cNvSpPr>
                  <a:spLocks/>
                </p:cNvSpPr>
                <p:nvPr/>
              </p:nvSpPr>
              <p:spPr bwMode="auto">
                <a:xfrm>
                  <a:off x="3898" y="3560"/>
                  <a:ext cx="16" cy="15"/>
                </a:xfrm>
                <a:custGeom>
                  <a:avLst/>
                  <a:gdLst>
                    <a:gd name="T0" fmla="*/ 16 w 16"/>
                    <a:gd name="T1" fmla="*/ 10 h 15"/>
                    <a:gd name="T2" fmla="*/ 15 w 16"/>
                    <a:gd name="T3" fmla="*/ 8 h 15"/>
                    <a:gd name="T4" fmla="*/ 7 w 16"/>
                    <a:gd name="T5" fmla="*/ 9 h 15"/>
                    <a:gd name="T6" fmla="*/ 2 w 16"/>
                    <a:gd name="T7" fmla="*/ 15 h 15"/>
                    <a:gd name="T8" fmla="*/ 0 w 16"/>
                    <a:gd name="T9" fmla="*/ 15 h 15"/>
                    <a:gd name="T10" fmla="*/ 2 w 16"/>
                    <a:gd name="T11" fmla="*/ 6 h 15"/>
                    <a:gd name="T12" fmla="*/ 16 w 16"/>
                    <a:gd name="T13" fmla="*/ 0 h 15"/>
                    <a:gd name="T14" fmla="*/ 16 w 16"/>
                    <a:gd name="T15" fmla="*/ 1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16" y="10"/>
                      </a:moveTo>
                      <a:lnTo>
                        <a:pt x="15" y="8"/>
                      </a:lnTo>
                      <a:lnTo>
                        <a:pt x="7" y="9"/>
                      </a:lnTo>
                      <a:lnTo>
                        <a:pt x="2" y="15"/>
                      </a:lnTo>
                      <a:lnTo>
                        <a:pt x="0" y="15"/>
                      </a:lnTo>
                      <a:lnTo>
                        <a:pt x="2" y="6"/>
                      </a:lnTo>
                      <a:lnTo>
                        <a:pt x="16" y="0"/>
                      </a:lnTo>
                      <a:lnTo>
                        <a:pt x="16" y="1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0" name="Freeform 608"/>
                <p:cNvSpPr>
                  <a:spLocks/>
                </p:cNvSpPr>
                <p:nvPr/>
              </p:nvSpPr>
              <p:spPr bwMode="auto">
                <a:xfrm>
                  <a:off x="3890" y="3563"/>
                  <a:ext cx="12" cy="12"/>
                </a:xfrm>
                <a:custGeom>
                  <a:avLst/>
                  <a:gdLst>
                    <a:gd name="T0" fmla="*/ 0 w 12"/>
                    <a:gd name="T1" fmla="*/ 8 h 12"/>
                    <a:gd name="T2" fmla="*/ 9 w 12"/>
                    <a:gd name="T3" fmla="*/ 12 h 12"/>
                    <a:gd name="T4" fmla="*/ 12 w 12"/>
                    <a:gd name="T5" fmla="*/ 3 h 12"/>
                    <a:gd name="T6" fmla="*/ 5 w 12"/>
                    <a:gd name="T7" fmla="*/ 2 h 12"/>
                    <a:gd name="T8" fmla="*/ 0 w 12"/>
                    <a:gd name="T9" fmla="*/ 0 h 12"/>
                    <a:gd name="T10" fmla="*/ 0 w 12"/>
                    <a:gd name="T11" fmla="*/ 8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0" y="8"/>
                      </a:moveTo>
                      <a:lnTo>
                        <a:pt x="9" y="12"/>
                      </a:lnTo>
                      <a:lnTo>
                        <a:pt x="12" y="3"/>
                      </a:lnTo>
                      <a:lnTo>
                        <a:pt x="5" y="2"/>
                      </a:lnTo>
                      <a:lnTo>
                        <a:pt x="0" y="0"/>
                      </a:lnTo>
                      <a:lnTo>
                        <a:pt x="0" y="8"/>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1" name="Freeform 609"/>
                <p:cNvSpPr>
                  <a:spLocks/>
                </p:cNvSpPr>
                <p:nvPr/>
              </p:nvSpPr>
              <p:spPr bwMode="auto">
                <a:xfrm>
                  <a:off x="3915" y="3553"/>
                  <a:ext cx="12" cy="10"/>
                </a:xfrm>
                <a:custGeom>
                  <a:avLst/>
                  <a:gdLst>
                    <a:gd name="T0" fmla="*/ 12 w 12"/>
                    <a:gd name="T1" fmla="*/ 6 h 10"/>
                    <a:gd name="T2" fmla="*/ 0 w 12"/>
                    <a:gd name="T3" fmla="*/ 10 h 10"/>
                    <a:gd name="T4" fmla="*/ 3 w 12"/>
                    <a:gd name="T5" fmla="*/ 2 h 10"/>
                    <a:gd name="T6" fmla="*/ 12 w 12"/>
                    <a:gd name="T7" fmla="*/ 0 h 10"/>
                    <a:gd name="T8" fmla="*/ 12 w 12"/>
                    <a:gd name="T9" fmla="*/ 6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12" y="6"/>
                      </a:moveTo>
                      <a:lnTo>
                        <a:pt x="0" y="10"/>
                      </a:lnTo>
                      <a:lnTo>
                        <a:pt x="3" y="2"/>
                      </a:lnTo>
                      <a:lnTo>
                        <a:pt x="12" y="0"/>
                      </a:lnTo>
                      <a:lnTo>
                        <a:pt x="12" y="6"/>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2" name="Freeform 610"/>
                <p:cNvSpPr>
                  <a:spLocks/>
                </p:cNvSpPr>
                <p:nvPr/>
              </p:nvSpPr>
              <p:spPr bwMode="auto">
                <a:xfrm>
                  <a:off x="3889" y="3555"/>
                  <a:ext cx="25" cy="11"/>
                </a:xfrm>
                <a:custGeom>
                  <a:avLst/>
                  <a:gdLst>
                    <a:gd name="T0" fmla="*/ 0 w 25"/>
                    <a:gd name="T1" fmla="*/ 9 h 11"/>
                    <a:gd name="T2" fmla="*/ 8 w 25"/>
                    <a:gd name="T3" fmla="*/ 11 h 11"/>
                    <a:gd name="T4" fmla="*/ 25 w 25"/>
                    <a:gd name="T5" fmla="*/ 3 h 11"/>
                    <a:gd name="T6" fmla="*/ 11 w 25"/>
                    <a:gd name="T7" fmla="*/ 0 h 11"/>
                    <a:gd name="T8" fmla="*/ 0 w 25"/>
                    <a:gd name="T9" fmla="*/ 9 h 11"/>
                    <a:gd name="T10" fmla="*/ 0 60000 65536"/>
                    <a:gd name="T11" fmla="*/ 0 60000 65536"/>
                    <a:gd name="T12" fmla="*/ 0 60000 65536"/>
                    <a:gd name="T13" fmla="*/ 0 60000 65536"/>
                    <a:gd name="T14" fmla="*/ 0 60000 65536"/>
                    <a:gd name="T15" fmla="*/ 0 w 25"/>
                    <a:gd name="T16" fmla="*/ 0 h 11"/>
                    <a:gd name="T17" fmla="*/ 25 w 25"/>
                    <a:gd name="T18" fmla="*/ 11 h 11"/>
                  </a:gdLst>
                  <a:ahLst/>
                  <a:cxnLst>
                    <a:cxn ang="T10">
                      <a:pos x="T0" y="T1"/>
                    </a:cxn>
                    <a:cxn ang="T11">
                      <a:pos x="T2" y="T3"/>
                    </a:cxn>
                    <a:cxn ang="T12">
                      <a:pos x="T4" y="T5"/>
                    </a:cxn>
                    <a:cxn ang="T13">
                      <a:pos x="T6" y="T7"/>
                    </a:cxn>
                    <a:cxn ang="T14">
                      <a:pos x="T8" y="T9"/>
                    </a:cxn>
                  </a:cxnLst>
                  <a:rect l="T15" t="T16" r="T17" b="T18"/>
                  <a:pathLst>
                    <a:path w="25" h="11">
                      <a:moveTo>
                        <a:pt x="0" y="9"/>
                      </a:moveTo>
                      <a:lnTo>
                        <a:pt x="8" y="11"/>
                      </a:lnTo>
                      <a:lnTo>
                        <a:pt x="25" y="3"/>
                      </a:lnTo>
                      <a:lnTo>
                        <a:pt x="11" y="0"/>
                      </a:lnTo>
                      <a:lnTo>
                        <a:pt x="0" y="9"/>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3" name="Freeform 611"/>
                <p:cNvSpPr>
                  <a:spLocks/>
                </p:cNvSpPr>
                <p:nvPr/>
              </p:nvSpPr>
              <p:spPr bwMode="auto">
                <a:xfrm>
                  <a:off x="3902" y="3547"/>
                  <a:ext cx="15" cy="13"/>
                </a:xfrm>
                <a:custGeom>
                  <a:avLst/>
                  <a:gdLst>
                    <a:gd name="T0" fmla="*/ 15 w 15"/>
                    <a:gd name="T1" fmla="*/ 7 h 13"/>
                    <a:gd name="T2" fmla="*/ 5 w 15"/>
                    <a:gd name="T3" fmla="*/ 0 h 13"/>
                    <a:gd name="T4" fmla="*/ 0 w 15"/>
                    <a:gd name="T5" fmla="*/ 7 h 13"/>
                    <a:gd name="T6" fmla="*/ 7 w 15"/>
                    <a:gd name="T7" fmla="*/ 13 h 13"/>
                    <a:gd name="T8" fmla="*/ 15 w 15"/>
                    <a:gd name="T9" fmla="*/ 7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5" y="7"/>
                      </a:moveTo>
                      <a:lnTo>
                        <a:pt x="5" y="0"/>
                      </a:lnTo>
                      <a:lnTo>
                        <a:pt x="0" y="7"/>
                      </a:lnTo>
                      <a:lnTo>
                        <a:pt x="7" y="13"/>
                      </a:lnTo>
                      <a:lnTo>
                        <a:pt x="15" y="7"/>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4" name="Freeform 612"/>
                <p:cNvSpPr>
                  <a:spLocks/>
                </p:cNvSpPr>
                <p:nvPr/>
              </p:nvSpPr>
              <p:spPr bwMode="auto">
                <a:xfrm>
                  <a:off x="3921" y="3485"/>
                  <a:ext cx="92" cy="48"/>
                </a:xfrm>
                <a:custGeom>
                  <a:avLst/>
                  <a:gdLst>
                    <a:gd name="T0" fmla="*/ 92 w 92"/>
                    <a:gd name="T1" fmla="*/ 9 h 48"/>
                    <a:gd name="T2" fmla="*/ 72 w 92"/>
                    <a:gd name="T3" fmla="*/ 0 h 48"/>
                    <a:gd name="T4" fmla="*/ 0 w 92"/>
                    <a:gd name="T5" fmla="*/ 38 h 48"/>
                    <a:gd name="T6" fmla="*/ 19 w 92"/>
                    <a:gd name="T7" fmla="*/ 48 h 48"/>
                    <a:gd name="T8" fmla="*/ 92 w 92"/>
                    <a:gd name="T9" fmla="*/ 9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92" y="9"/>
                      </a:moveTo>
                      <a:lnTo>
                        <a:pt x="72" y="0"/>
                      </a:lnTo>
                      <a:lnTo>
                        <a:pt x="0" y="38"/>
                      </a:lnTo>
                      <a:lnTo>
                        <a:pt x="19" y="48"/>
                      </a:lnTo>
                      <a:lnTo>
                        <a:pt x="92"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5" name="Freeform 613"/>
                <p:cNvSpPr>
                  <a:spLocks/>
                </p:cNvSpPr>
                <p:nvPr/>
              </p:nvSpPr>
              <p:spPr bwMode="auto">
                <a:xfrm>
                  <a:off x="3940" y="3495"/>
                  <a:ext cx="73" cy="57"/>
                </a:xfrm>
                <a:custGeom>
                  <a:avLst/>
                  <a:gdLst>
                    <a:gd name="T0" fmla="*/ 73 w 73"/>
                    <a:gd name="T1" fmla="*/ 0 h 57"/>
                    <a:gd name="T2" fmla="*/ 0 w 73"/>
                    <a:gd name="T3" fmla="*/ 37 h 57"/>
                    <a:gd name="T4" fmla="*/ 0 w 73"/>
                    <a:gd name="T5" fmla="*/ 57 h 57"/>
                    <a:gd name="T6" fmla="*/ 73 w 73"/>
                    <a:gd name="T7" fmla="*/ 20 h 57"/>
                    <a:gd name="T8" fmla="*/ 73 w 73"/>
                    <a:gd name="T9" fmla="*/ 0 h 57"/>
                    <a:gd name="T10" fmla="*/ 0 60000 65536"/>
                    <a:gd name="T11" fmla="*/ 0 60000 65536"/>
                    <a:gd name="T12" fmla="*/ 0 60000 65536"/>
                    <a:gd name="T13" fmla="*/ 0 60000 65536"/>
                    <a:gd name="T14" fmla="*/ 0 60000 65536"/>
                    <a:gd name="T15" fmla="*/ 0 w 73"/>
                    <a:gd name="T16" fmla="*/ 0 h 57"/>
                    <a:gd name="T17" fmla="*/ 73 w 73"/>
                    <a:gd name="T18" fmla="*/ 57 h 57"/>
                  </a:gdLst>
                  <a:ahLst/>
                  <a:cxnLst>
                    <a:cxn ang="T10">
                      <a:pos x="T0" y="T1"/>
                    </a:cxn>
                    <a:cxn ang="T11">
                      <a:pos x="T2" y="T3"/>
                    </a:cxn>
                    <a:cxn ang="T12">
                      <a:pos x="T4" y="T5"/>
                    </a:cxn>
                    <a:cxn ang="T13">
                      <a:pos x="T6" y="T7"/>
                    </a:cxn>
                    <a:cxn ang="T14">
                      <a:pos x="T8" y="T9"/>
                    </a:cxn>
                  </a:cxnLst>
                  <a:rect l="T15" t="T16" r="T17" b="T18"/>
                  <a:pathLst>
                    <a:path w="73" h="57">
                      <a:moveTo>
                        <a:pt x="73" y="0"/>
                      </a:moveTo>
                      <a:lnTo>
                        <a:pt x="0" y="37"/>
                      </a:lnTo>
                      <a:lnTo>
                        <a:pt x="0" y="57"/>
                      </a:lnTo>
                      <a:lnTo>
                        <a:pt x="73" y="20"/>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6" name="Freeform 614"/>
                <p:cNvSpPr>
                  <a:spLocks/>
                </p:cNvSpPr>
                <p:nvPr/>
              </p:nvSpPr>
              <p:spPr bwMode="auto">
                <a:xfrm>
                  <a:off x="3921" y="3523"/>
                  <a:ext cx="19" cy="29"/>
                </a:xfrm>
                <a:custGeom>
                  <a:avLst/>
                  <a:gdLst>
                    <a:gd name="T0" fmla="*/ 19 w 19"/>
                    <a:gd name="T1" fmla="*/ 9 h 29"/>
                    <a:gd name="T2" fmla="*/ 0 w 19"/>
                    <a:gd name="T3" fmla="*/ 0 h 29"/>
                    <a:gd name="T4" fmla="*/ 0 w 19"/>
                    <a:gd name="T5" fmla="*/ 20 h 29"/>
                    <a:gd name="T6" fmla="*/ 19 w 19"/>
                    <a:gd name="T7" fmla="*/ 29 h 29"/>
                    <a:gd name="T8" fmla="*/ 19 w 19"/>
                    <a:gd name="T9" fmla="*/ 9 h 29"/>
                    <a:gd name="T10" fmla="*/ 0 60000 65536"/>
                    <a:gd name="T11" fmla="*/ 0 60000 65536"/>
                    <a:gd name="T12" fmla="*/ 0 60000 65536"/>
                    <a:gd name="T13" fmla="*/ 0 60000 65536"/>
                    <a:gd name="T14" fmla="*/ 0 60000 65536"/>
                    <a:gd name="T15" fmla="*/ 0 w 19"/>
                    <a:gd name="T16" fmla="*/ 0 h 29"/>
                    <a:gd name="T17" fmla="*/ 19 w 19"/>
                    <a:gd name="T18" fmla="*/ 29 h 29"/>
                  </a:gdLst>
                  <a:ahLst/>
                  <a:cxnLst>
                    <a:cxn ang="T10">
                      <a:pos x="T0" y="T1"/>
                    </a:cxn>
                    <a:cxn ang="T11">
                      <a:pos x="T2" y="T3"/>
                    </a:cxn>
                    <a:cxn ang="T12">
                      <a:pos x="T4" y="T5"/>
                    </a:cxn>
                    <a:cxn ang="T13">
                      <a:pos x="T6" y="T7"/>
                    </a:cxn>
                    <a:cxn ang="T14">
                      <a:pos x="T8" y="T9"/>
                    </a:cxn>
                  </a:cxnLst>
                  <a:rect l="T15" t="T16" r="T17" b="T18"/>
                  <a:pathLst>
                    <a:path w="19" h="29">
                      <a:moveTo>
                        <a:pt x="19" y="9"/>
                      </a:moveTo>
                      <a:lnTo>
                        <a:pt x="0" y="0"/>
                      </a:lnTo>
                      <a:lnTo>
                        <a:pt x="0" y="20"/>
                      </a:lnTo>
                      <a:lnTo>
                        <a:pt x="19" y="29"/>
                      </a:lnTo>
                      <a:lnTo>
                        <a:pt x="19"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7" name="Freeform 615"/>
                <p:cNvSpPr>
                  <a:spLocks/>
                </p:cNvSpPr>
                <p:nvPr/>
              </p:nvSpPr>
              <p:spPr bwMode="auto">
                <a:xfrm>
                  <a:off x="3908" y="3534"/>
                  <a:ext cx="25" cy="14"/>
                </a:xfrm>
                <a:custGeom>
                  <a:avLst/>
                  <a:gdLst>
                    <a:gd name="T0" fmla="*/ 8 w 25"/>
                    <a:gd name="T1" fmla="*/ 0 h 14"/>
                    <a:gd name="T2" fmla="*/ 0 w 25"/>
                    <a:gd name="T3" fmla="*/ 4 h 14"/>
                    <a:gd name="T4" fmla="*/ 16 w 25"/>
                    <a:gd name="T5" fmla="*/ 14 h 14"/>
                    <a:gd name="T6" fmla="*/ 25 w 25"/>
                    <a:gd name="T7" fmla="*/ 9 h 14"/>
                    <a:gd name="T8" fmla="*/ 8 w 25"/>
                    <a:gd name="T9" fmla="*/ 0 h 14"/>
                    <a:gd name="T10" fmla="*/ 0 60000 65536"/>
                    <a:gd name="T11" fmla="*/ 0 60000 65536"/>
                    <a:gd name="T12" fmla="*/ 0 60000 65536"/>
                    <a:gd name="T13" fmla="*/ 0 60000 65536"/>
                    <a:gd name="T14" fmla="*/ 0 60000 65536"/>
                    <a:gd name="T15" fmla="*/ 0 w 25"/>
                    <a:gd name="T16" fmla="*/ 0 h 14"/>
                    <a:gd name="T17" fmla="*/ 25 w 25"/>
                    <a:gd name="T18" fmla="*/ 14 h 14"/>
                  </a:gdLst>
                  <a:ahLst/>
                  <a:cxnLst>
                    <a:cxn ang="T10">
                      <a:pos x="T0" y="T1"/>
                    </a:cxn>
                    <a:cxn ang="T11">
                      <a:pos x="T2" y="T3"/>
                    </a:cxn>
                    <a:cxn ang="T12">
                      <a:pos x="T4" y="T5"/>
                    </a:cxn>
                    <a:cxn ang="T13">
                      <a:pos x="T6" y="T7"/>
                    </a:cxn>
                    <a:cxn ang="T14">
                      <a:pos x="T8" y="T9"/>
                    </a:cxn>
                  </a:cxnLst>
                  <a:rect l="T15" t="T16" r="T17" b="T18"/>
                  <a:pathLst>
                    <a:path w="25" h="14">
                      <a:moveTo>
                        <a:pt x="8" y="0"/>
                      </a:moveTo>
                      <a:lnTo>
                        <a:pt x="0" y="4"/>
                      </a:lnTo>
                      <a:lnTo>
                        <a:pt x="16" y="14"/>
                      </a:lnTo>
                      <a:lnTo>
                        <a:pt x="25" y="9"/>
                      </a:lnTo>
                      <a:lnTo>
                        <a:pt x="8"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8" name="Freeform 616"/>
                <p:cNvSpPr>
                  <a:spLocks/>
                </p:cNvSpPr>
                <p:nvPr/>
              </p:nvSpPr>
              <p:spPr bwMode="auto">
                <a:xfrm>
                  <a:off x="3924" y="3543"/>
                  <a:ext cx="12" cy="23"/>
                </a:xfrm>
                <a:custGeom>
                  <a:avLst/>
                  <a:gdLst>
                    <a:gd name="T0" fmla="*/ 12 w 12"/>
                    <a:gd name="T1" fmla="*/ 19 h 23"/>
                    <a:gd name="T2" fmla="*/ 0 w 12"/>
                    <a:gd name="T3" fmla="*/ 23 h 23"/>
                    <a:gd name="T4" fmla="*/ 0 w 12"/>
                    <a:gd name="T5" fmla="*/ 5 h 23"/>
                    <a:gd name="T6" fmla="*/ 12 w 12"/>
                    <a:gd name="T7" fmla="*/ 0 h 23"/>
                    <a:gd name="T8" fmla="*/ 12 w 12"/>
                    <a:gd name="T9" fmla="*/ 19 h 23"/>
                    <a:gd name="T10" fmla="*/ 0 60000 65536"/>
                    <a:gd name="T11" fmla="*/ 0 60000 65536"/>
                    <a:gd name="T12" fmla="*/ 0 60000 65536"/>
                    <a:gd name="T13" fmla="*/ 0 60000 65536"/>
                    <a:gd name="T14" fmla="*/ 0 60000 65536"/>
                    <a:gd name="T15" fmla="*/ 0 w 12"/>
                    <a:gd name="T16" fmla="*/ 0 h 23"/>
                    <a:gd name="T17" fmla="*/ 12 w 12"/>
                    <a:gd name="T18" fmla="*/ 23 h 23"/>
                  </a:gdLst>
                  <a:ahLst/>
                  <a:cxnLst>
                    <a:cxn ang="T10">
                      <a:pos x="T0" y="T1"/>
                    </a:cxn>
                    <a:cxn ang="T11">
                      <a:pos x="T2" y="T3"/>
                    </a:cxn>
                    <a:cxn ang="T12">
                      <a:pos x="T4" y="T5"/>
                    </a:cxn>
                    <a:cxn ang="T13">
                      <a:pos x="T6" y="T7"/>
                    </a:cxn>
                    <a:cxn ang="T14">
                      <a:pos x="T8" y="T9"/>
                    </a:cxn>
                  </a:cxnLst>
                  <a:rect l="T15" t="T16" r="T17" b="T18"/>
                  <a:pathLst>
                    <a:path w="12" h="23">
                      <a:moveTo>
                        <a:pt x="12" y="19"/>
                      </a:moveTo>
                      <a:lnTo>
                        <a:pt x="0" y="23"/>
                      </a:lnTo>
                      <a:lnTo>
                        <a:pt x="0" y="5"/>
                      </a:lnTo>
                      <a:lnTo>
                        <a:pt x="12" y="0"/>
                      </a:lnTo>
                      <a:lnTo>
                        <a:pt x="12" y="1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9" name="Freeform 617"/>
                <p:cNvSpPr>
                  <a:spLocks/>
                </p:cNvSpPr>
                <p:nvPr/>
              </p:nvSpPr>
              <p:spPr bwMode="auto">
                <a:xfrm>
                  <a:off x="3982" y="3516"/>
                  <a:ext cx="93" cy="49"/>
                </a:xfrm>
                <a:custGeom>
                  <a:avLst/>
                  <a:gdLst>
                    <a:gd name="T0" fmla="*/ 93 w 93"/>
                    <a:gd name="T1" fmla="*/ 10 h 49"/>
                    <a:gd name="T2" fmla="*/ 74 w 93"/>
                    <a:gd name="T3" fmla="*/ 0 h 49"/>
                    <a:gd name="T4" fmla="*/ 0 w 93"/>
                    <a:gd name="T5" fmla="*/ 39 h 49"/>
                    <a:gd name="T6" fmla="*/ 18 w 93"/>
                    <a:gd name="T7" fmla="*/ 49 h 49"/>
                    <a:gd name="T8" fmla="*/ 93 w 93"/>
                    <a:gd name="T9" fmla="*/ 10 h 49"/>
                    <a:gd name="T10" fmla="*/ 0 60000 65536"/>
                    <a:gd name="T11" fmla="*/ 0 60000 65536"/>
                    <a:gd name="T12" fmla="*/ 0 60000 65536"/>
                    <a:gd name="T13" fmla="*/ 0 60000 65536"/>
                    <a:gd name="T14" fmla="*/ 0 60000 65536"/>
                    <a:gd name="T15" fmla="*/ 0 w 93"/>
                    <a:gd name="T16" fmla="*/ 0 h 49"/>
                    <a:gd name="T17" fmla="*/ 93 w 93"/>
                    <a:gd name="T18" fmla="*/ 49 h 49"/>
                  </a:gdLst>
                  <a:ahLst/>
                  <a:cxnLst>
                    <a:cxn ang="T10">
                      <a:pos x="T0" y="T1"/>
                    </a:cxn>
                    <a:cxn ang="T11">
                      <a:pos x="T2" y="T3"/>
                    </a:cxn>
                    <a:cxn ang="T12">
                      <a:pos x="T4" y="T5"/>
                    </a:cxn>
                    <a:cxn ang="T13">
                      <a:pos x="T6" y="T7"/>
                    </a:cxn>
                    <a:cxn ang="T14">
                      <a:pos x="T8" y="T9"/>
                    </a:cxn>
                  </a:cxnLst>
                  <a:rect l="T15" t="T16" r="T17" b="T18"/>
                  <a:pathLst>
                    <a:path w="93" h="49">
                      <a:moveTo>
                        <a:pt x="93" y="10"/>
                      </a:moveTo>
                      <a:lnTo>
                        <a:pt x="74" y="0"/>
                      </a:lnTo>
                      <a:lnTo>
                        <a:pt x="0" y="39"/>
                      </a:lnTo>
                      <a:lnTo>
                        <a:pt x="18" y="49"/>
                      </a:lnTo>
                      <a:lnTo>
                        <a:pt x="93"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0" name="Freeform 618"/>
                <p:cNvSpPr>
                  <a:spLocks/>
                </p:cNvSpPr>
                <p:nvPr/>
              </p:nvSpPr>
              <p:spPr bwMode="auto">
                <a:xfrm>
                  <a:off x="3982" y="3555"/>
                  <a:ext cx="19" cy="30"/>
                </a:xfrm>
                <a:custGeom>
                  <a:avLst/>
                  <a:gdLst>
                    <a:gd name="T0" fmla="*/ 19 w 19"/>
                    <a:gd name="T1" fmla="*/ 10 h 30"/>
                    <a:gd name="T2" fmla="*/ 0 w 19"/>
                    <a:gd name="T3" fmla="*/ 0 h 30"/>
                    <a:gd name="T4" fmla="*/ 0 w 19"/>
                    <a:gd name="T5" fmla="*/ 20 h 30"/>
                    <a:gd name="T6" fmla="*/ 19 w 19"/>
                    <a:gd name="T7" fmla="*/ 30 h 30"/>
                    <a:gd name="T8" fmla="*/ 19 w 19"/>
                    <a:gd name="T9" fmla="*/ 10 h 30"/>
                    <a:gd name="T10" fmla="*/ 0 60000 65536"/>
                    <a:gd name="T11" fmla="*/ 0 60000 65536"/>
                    <a:gd name="T12" fmla="*/ 0 60000 65536"/>
                    <a:gd name="T13" fmla="*/ 0 60000 65536"/>
                    <a:gd name="T14" fmla="*/ 0 60000 65536"/>
                    <a:gd name="T15" fmla="*/ 0 w 19"/>
                    <a:gd name="T16" fmla="*/ 0 h 30"/>
                    <a:gd name="T17" fmla="*/ 19 w 19"/>
                    <a:gd name="T18" fmla="*/ 30 h 30"/>
                  </a:gdLst>
                  <a:ahLst/>
                  <a:cxnLst>
                    <a:cxn ang="T10">
                      <a:pos x="T0" y="T1"/>
                    </a:cxn>
                    <a:cxn ang="T11">
                      <a:pos x="T2" y="T3"/>
                    </a:cxn>
                    <a:cxn ang="T12">
                      <a:pos x="T4" y="T5"/>
                    </a:cxn>
                    <a:cxn ang="T13">
                      <a:pos x="T6" y="T7"/>
                    </a:cxn>
                    <a:cxn ang="T14">
                      <a:pos x="T8" y="T9"/>
                    </a:cxn>
                  </a:cxnLst>
                  <a:rect l="T15" t="T16" r="T17" b="T18"/>
                  <a:pathLst>
                    <a:path w="19" h="30">
                      <a:moveTo>
                        <a:pt x="19" y="10"/>
                      </a:moveTo>
                      <a:lnTo>
                        <a:pt x="0" y="0"/>
                      </a:lnTo>
                      <a:lnTo>
                        <a:pt x="0" y="20"/>
                      </a:lnTo>
                      <a:lnTo>
                        <a:pt x="19" y="30"/>
                      </a:lnTo>
                      <a:lnTo>
                        <a:pt x="19"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1" name="Freeform 619"/>
                <p:cNvSpPr>
                  <a:spLocks/>
                </p:cNvSpPr>
                <p:nvPr/>
              </p:nvSpPr>
              <p:spPr bwMode="auto">
                <a:xfrm>
                  <a:off x="4001" y="3527"/>
                  <a:ext cx="74" cy="58"/>
                </a:xfrm>
                <a:custGeom>
                  <a:avLst/>
                  <a:gdLst>
                    <a:gd name="T0" fmla="*/ 74 w 74"/>
                    <a:gd name="T1" fmla="*/ 0 h 58"/>
                    <a:gd name="T2" fmla="*/ 0 w 74"/>
                    <a:gd name="T3" fmla="*/ 38 h 58"/>
                    <a:gd name="T4" fmla="*/ 0 w 74"/>
                    <a:gd name="T5" fmla="*/ 58 h 58"/>
                    <a:gd name="T6" fmla="*/ 74 w 74"/>
                    <a:gd name="T7" fmla="*/ 20 h 58"/>
                    <a:gd name="T8" fmla="*/ 74 w 74"/>
                    <a:gd name="T9" fmla="*/ 0 h 58"/>
                    <a:gd name="T10" fmla="*/ 0 60000 65536"/>
                    <a:gd name="T11" fmla="*/ 0 60000 65536"/>
                    <a:gd name="T12" fmla="*/ 0 60000 65536"/>
                    <a:gd name="T13" fmla="*/ 0 60000 65536"/>
                    <a:gd name="T14" fmla="*/ 0 60000 65536"/>
                    <a:gd name="T15" fmla="*/ 0 w 74"/>
                    <a:gd name="T16" fmla="*/ 0 h 58"/>
                    <a:gd name="T17" fmla="*/ 74 w 74"/>
                    <a:gd name="T18" fmla="*/ 58 h 58"/>
                  </a:gdLst>
                  <a:ahLst/>
                  <a:cxnLst>
                    <a:cxn ang="T10">
                      <a:pos x="T0" y="T1"/>
                    </a:cxn>
                    <a:cxn ang="T11">
                      <a:pos x="T2" y="T3"/>
                    </a:cxn>
                    <a:cxn ang="T12">
                      <a:pos x="T4" y="T5"/>
                    </a:cxn>
                    <a:cxn ang="T13">
                      <a:pos x="T6" y="T7"/>
                    </a:cxn>
                    <a:cxn ang="T14">
                      <a:pos x="T8" y="T9"/>
                    </a:cxn>
                  </a:cxnLst>
                  <a:rect l="T15" t="T16" r="T17" b="T18"/>
                  <a:pathLst>
                    <a:path w="74" h="58">
                      <a:moveTo>
                        <a:pt x="74" y="0"/>
                      </a:moveTo>
                      <a:lnTo>
                        <a:pt x="0" y="38"/>
                      </a:lnTo>
                      <a:lnTo>
                        <a:pt x="0" y="58"/>
                      </a:lnTo>
                      <a:lnTo>
                        <a:pt x="74" y="20"/>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43" name="Group 620"/>
              <p:cNvGrpSpPr>
                <a:grpSpLocks/>
              </p:cNvGrpSpPr>
              <p:nvPr/>
            </p:nvGrpSpPr>
            <p:grpSpPr bwMode="auto">
              <a:xfrm>
                <a:off x="7006256" y="4032284"/>
                <a:ext cx="663784" cy="471491"/>
                <a:chOff x="4412" y="3003"/>
                <a:chExt cx="418" cy="297"/>
              </a:xfrm>
            </p:grpSpPr>
            <p:sp>
              <p:nvSpPr>
                <p:cNvPr id="716" name="Line 621"/>
                <p:cNvSpPr>
                  <a:spLocks noChangeShapeType="1"/>
                </p:cNvSpPr>
                <p:nvPr/>
              </p:nvSpPr>
              <p:spPr bwMode="auto">
                <a:xfrm flipV="1">
                  <a:off x="4812" y="3159"/>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7" name="Freeform 622"/>
                <p:cNvSpPr>
                  <a:spLocks/>
                </p:cNvSpPr>
                <p:nvPr/>
              </p:nvSpPr>
              <p:spPr bwMode="auto">
                <a:xfrm>
                  <a:off x="4703" y="3144"/>
                  <a:ext cx="19" cy="30"/>
                </a:xfrm>
                <a:custGeom>
                  <a:avLst/>
                  <a:gdLst>
                    <a:gd name="T0" fmla="*/ 19 w 19"/>
                    <a:gd name="T1" fmla="*/ 9 h 30"/>
                    <a:gd name="T2" fmla="*/ 0 w 19"/>
                    <a:gd name="T3" fmla="*/ 0 h 30"/>
                    <a:gd name="T4" fmla="*/ 0 w 19"/>
                    <a:gd name="T5" fmla="*/ 20 h 30"/>
                    <a:gd name="T6" fmla="*/ 19 w 19"/>
                    <a:gd name="T7" fmla="*/ 30 h 30"/>
                    <a:gd name="T8" fmla="*/ 19 w 19"/>
                    <a:gd name="T9" fmla="*/ 9 h 30"/>
                    <a:gd name="T10" fmla="*/ 0 60000 65536"/>
                    <a:gd name="T11" fmla="*/ 0 60000 65536"/>
                    <a:gd name="T12" fmla="*/ 0 60000 65536"/>
                    <a:gd name="T13" fmla="*/ 0 60000 65536"/>
                    <a:gd name="T14" fmla="*/ 0 60000 65536"/>
                    <a:gd name="T15" fmla="*/ 0 w 19"/>
                    <a:gd name="T16" fmla="*/ 0 h 30"/>
                    <a:gd name="T17" fmla="*/ 19 w 19"/>
                    <a:gd name="T18" fmla="*/ 30 h 30"/>
                  </a:gdLst>
                  <a:ahLst/>
                  <a:cxnLst>
                    <a:cxn ang="T10">
                      <a:pos x="T0" y="T1"/>
                    </a:cxn>
                    <a:cxn ang="T11">
                      <a:pos x="T2" y="T3"/>
                    </a:cxn>
                    <a:cxn ang="T12">
                      <a:pos x="T4" y="T5"/>
                    </a:cxn>
                    <a:cxn ang="T13">
                      <a:pos x="T6" y="T7"/>
                    </a:cxn>
                    <a:cxn ang="T14">
                      <a:pos x="T8" y="T9"/>
                    </a:cxn>
                  </a:cxnLst>
                  <a:rect l="T15" t="T16" r="T17" b="T18"/>
                  <a:pathLst>
                    <a:path w="19" h="30">
                      <a:moveTo>
                        <a:pt x="19" y="9"/>
                      </a:moveTo>
                      <a:lnTo>
                        <a:pt x="0" y="0"/>
                      </a:lnTo>
                      <a:lnTo>
                        <a:pt x="0" y="20"/>
                      </a:lnTo>
                      <a:lnTo>
                        <a:pt x="19" y="30"/>
                      </a:lnTo>
                      <a:lnTo>
                        <a:pt x="19"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8" name="Freeform 623"/>
                <p:cNvSpPr>
                  <a:spLocks/>
                </p:cNvSpPr>
                <p:nvPr/>
              </p:nvSpPr>
              <p:spPr bwMode="auto">
                <a:xfrm>
                  <a:off x="4722" y="3114"/>
                  <a:ext cx="73" cy="60"/>
                </a:xfrm>
                <a:custGeom>
                  <a:avLst/>
                  <a:gdLst>
                    <a:gd name="T0" fmla="*/ 73 w 73"/>
                    <a:gd name="T1" fmla="*/ 0 h 60"/>
                    <a:gd name="T2" fmla="*/ 0 w 73"/>
                    <a:gd name="T3" fmla="*/ 39 h 60"/>
                    <a:gd name="T4" fmla="*/ 0 w 73"/>
                    <a:gd name="T5" fmla="*/ 60 h 60"/>
                    <a:gd name="T6" fmla="*/ 73 w 73"/>
                    <a:gd name="T7" fmla="*/ 21 h 60"/>
                    <a:gd name="T8" fmla="*/ 73 w 73"/>
                    <a:gd name="T9" fmla="*/ 0 h 60"/>
                    <a:gd name="T10" fmla="*/ 0 60000 65536"/>
                    <a:gd name="T11" fmla="*/ 0 60000 65536"/>
                    <a:gd name="T12" fmla="*/ 0 60000 65536"/>
                    <a:gd name="T13" fmla="*/ 0 60000 65536"/>
                    <a:gd name="T14" fmla="*/ 0 60000 65536"/>
                    <a:gd name="T15" fmla="*/ 0 w 73"/>
                    <a:gd name="T16" fmla="*/ 0 h 60"/>
                    <a:gd name="T17" fmla="*/ 73 w 73"/>
                    <a:gd name="T18" fmla="*/ 60 h 60"/>
                  </a:gdLst>
                  <a:ahLst/>
                  <a:cxnLst>
                    <a:cxn ang="T10">
                      <a:pos x="T0" y="T1"/>
                    </a:cxn>
                    <a:cxn ang="T11">
                      <a:pos x="T2" y="T3"/>
                    </a:cxn>
                    <a:cxn ang="T12">
                      <a:pos x="T4" y="T5"/>
                    </a:cxn>
                    <a:cxn ang="T13">
                      <a:pos x="T6" y="T7"/>
                    </a:cxn>
                    <a:cxn ang="T14">
                      <a:pos x="T8" y="T9"/>
                    </a:cxn>
                  </a:cxnLst>
                  <a:rect l="T15" t="T16" r="T17" b="T18"/>
                  <a:pathLst>
                    <a:path w="73" h="60">
                      <a:moveTo>
                        <a:pt x="73" y="0"/>
                      </a:moveTo>
                      <a:lnTo>
                        <a:pt x="0" y="39"/>
                      </a:lnTo>
                      <a:lnTo>
                        <a:pt x="0" y="60"/>
                      </a:lnTo>
                      <a:lnTo>
                        <a:pt x="73" y="21"/>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9" name="Line 624"/>
                <p:cNvSpPr>
                  <a:spLocks noChangeShapeType="1"/>
                </p:cNvSpPr>
                <p:nvPr/>
              </p:nvSpPr>
              <p:spPr bwMode="auto">
                <a:xfrm flipV="1">
                  <a:off x="4779" y="3140"/>
                  <a:ext cx="1" cy="4"/>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0" name="Freeform 625"/>
                <p:cNvSpPr>
                  <a:spLocks/>
                </p:cNvSpPr>
                <p:nvPr/>
              </p:nvSpPr>
              <p:spPr bwMode="auto">
                <a:xfrm>
                  <a:off x="4779" y="3145"/>
                  <a:ext cx="12" cy="10"/>
                </a:xfrm>
                <a:custGeom>
                  <a:avLst/>
                  <a:gdLst>
                    <a:gd name="T0" fmla="*/ 2 w 12"/>
                    <a:gd name="T1" fmla="*/ 10 h 10"/>
                    <a:gd name="T2" fmla="*/ 0 w 12"/>
                    <a:gd name="T3" fmla="*/ 9 h 10"/>
                    <a:gd name="T4" fmla="*/ 0 w 12"/>
                    <a:gd name="T5" fmla="*/ 6 h 10"/>
                    <a:gd name="T6" fmla="*/ 0 w 12"/>
                    <a:gd name="T7" fmla="*/ 4 h 10"/>
                    <a:gd name="T8" fmla="*/ 0 w 12"/>
                    <a:gd name="T9" fmla="*/ 1 h 10"/>
                    <a:gd name="T10" fmla="*/ 2 w 12"/>
                    <a:gd name="T11" fmla="*/ 1 h 10"/>
                    <a:gd name="T12" fmla="*/ 5 w 12"/>
                    <a:gd name="T13" fmla="*/ 0 h 10"/>
                    <a:gd name="T14" fmla="*/ 7 w 12"/>
                    <a:gd name="T15" fmla="*/ 0 h 10"/>
                    <a:gd name="T16" fmla="*/ 9 w 12"/>
                    <a:gd name="T17" fmla="*/ 1 h 10"/>
                    <a:gd name="T18" fmla="*/ 12 w 12"/>
                    <a:gd name="T19" fmla="*/ 4 h 10"/>
                    <a:gd name="T20" fmla="*/ 9 w 12"/>
                    <a:gd name="T21" fmla="*/ 9 h 10"/>
                    <a:gd name="T22" fmla="*/ 7 w 12"/>
                    <a:gd name="T23" fmla="*/ 10 h 10"/>
                    <a:gd name="T24" fmla="*/ 5 w 12"/>
                    <a:gd name="T25" fmla="*/ 10 h 10"/>
                    <a:gd name="T26" fmla="*/ 2 w 12"/>
                    <a:gd name="T27" fmla="*/ 1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2" y="10"/>
                      </a:moveTo>
                      <a:lnTo>
                        <a:pt x="0" y="9"/>
                      </a:lnTo>
                      <a:lnTo>
                        <a:pt x="0" y="6"/>
                      </a:lnTo>
                      <a:lnTo>
                        <a:pt x="0" y="4"/>
                      </a:lnTo>
                      <a:lnTo>
                        <a:pt x="0" y="1"/>
                      </a:lnTo>
                      <a:lnTo>
                        <a:pt x="2" y="1"/>
                      </a:lnTo>
                      <a:lnTo>
                        <a:pt x="5" y="0"/>
                      </a:lnTo>
                      <a:lnTo>
                        <a:pt x="7" y="0"/>
                      </a:lnTo>
                      <a:lnTo>
                        <a:pt x="9" y="1"/>
                      </a:lnTo>
                      <a:lnTo>
                        <a:pt x="12" y="4"/>
                      </a:lnTo>
                      <a:lnTo>
                        <a:pt x="9" y="9"/>
                      </a:lnTo>
                      <a:lnTo>
                        <a:pt x="7" y="10"/>
                      </a:lnTo>
                      <a:lnTo>
                        <a:pt x="5" y="10"/>
                      </a:lnTo>
                      <a:lnTo>
                        <a:pt x="2"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1" name="Freeform 626"/>
                <p:cNvSpPr>
                  <a:spLocks/>
                </p:cNvSpPr>
                <p:nvPr/>
              </p:nvSpPr>
              <p:spPr bwMode="auto">
                <a:xfrm>
                  <a:off x="4779" y="3145"/>
                  <a:ext cx="12" cy="10"/>
                </a:xfrm>
                <a:custGeom>
                  <a:avLst/>
                  <a:gdLst>
                    <a:gd name="T0" fmla="*/ 9 w 12"/>
                    <a:gd name="T1" fmla="*/ 8 h 10"/>
                    <a:gd name="T2" fmla="*/ 12 w 12"/>
                    <a:gd name="T3" fmla="*/ 3 h 10"/>
                    <a:gd name="T4" fmla="*/ 9 w 12"/>
                    <a:gd name="T5" fmla="*/ 0 h 10"/>
                    <a:gd name="T6" fmla="*/ 7 w 12"/>
                    <a:gd name="T7" fmla="*/ 3 h 10"/>
                    <a:gd name="T8" fmla="*/ 2 w 12"/>
                    <a:gd name="T9" fmla="*/ 4 h 10"/>
                    <a:gd name="T10" fmla="*/ 0 w 12"/>
                    <a:gd name="T11" fmla="*/ 8 h 10"/>
                    <a:gd name="T12" fmla="*/ 2 w 12"/>
                    <a:gd name="T13" fmla="*/ 10 h 10"/>
                    <a:gd name="T14" fmla="*/ 5 w 12"/>
                    <a:gd name="T15" fmla="*/ 10 h 10"/>
                    <a:gd name="T16" fmla="*/ 7 w 12"/>
                    <a:gd name="T17" fmla="*/ 10 h 10"/>
                    <a:gd name="T18" fmla="*/ 9 w 12"/>
                    <a:gd name="T19" fmla="*/ 8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0"/>
                    <a:gd name="T32" fmla="*/ 12 w 1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0">
                      <a:moveTo>
                        <a:pt x="9" y="8"/>
                      </a:moveTo>
                      <a:lnTo>
                        <a:pt x="12" y="3"/>
                      </a:lnTo>
                      <a:lnTo>
                        <a:pt x="9" y="0"/>
                      </a:lnTo>
                      <a:lnTo>
                        <a:pt x="7" y="3"/>
                      </a:lnTo>
                      <a:lnTo>
                        <a:pt x="2" y="4"/>
                      </a:lnTo>
                      <a:lnTo>
                        <a:pt x="0" y="8"/>
                      </a:lnTo>
                      <a:lnTo>
                        <a:pt x="2" y="10"/>
                      </a:lnTo>
                      <a:lnTo>
                        <a:pt x="5" y="10"/>
                      </a:lnTo>
                      <a:lnTo>
                        <a:pt x="7" y="10"/>
                      </a:lnTo>
                      <a:lnTo>
                        <a:pt x="9"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2" name="Freeform 627"/>
                <p:cNvSpPr>
                  <a:spLocks/>
                </p:cNvSpPr>
                <p:nvPr/>
              </p:nvSpPr>
              <p:spPr bwMode="auto">
                <a:xfrm>
                  <a:off x="4737" y="3122"/>
                  <a:ext cx="91" cy="48"/>
                </a:xfrm>
                <a:custGeom>
                  <a:avLst/>
                  <a:gdLst>
                    <a:gd name="T0" fmla="*/ 91 w 91"/>
                    <a:gd name="T1" fmla="*/ 10 h 48"/>
                    <a:gd name="T2" fmla="*/ 72 w 91"/>
                    <a:gd name="T3" fmla="*/ 0 h 48"/>
                    <a:gd name="T4" fmla="*/ 0 w 91"/>
                    <a:gd name="T5" fmla="*/ 38 h 48"/>
                    <a:gd name="T6" fmla="*/ 18 w 91"/>
                    <a:gd name="T7" fmla="*/ 48 h 48"/>
                    <a:gd name="T8" fmla="*/ 91 w 91"/>
                    <a:gd name="T9" fmla="*/ 10 h 48"/>
                    <a:gd name="T10" fmla="*/ 0 60000 65536"/>
                    <a:gd name="T11" fmla="*/ 0 60000 65536"/>
                    <a:gd name="T12" fmla="*/ 0 60000 65536"/>
                    <a:gd name="T13" fmla="*/ 0 60000 65536"/>
                    <a:gd name="T14" fmla="*/ 0 60000 65536"/>
                    <a:gd name="T15" fmla="*/ 0 w 91"/>
                    <a:gd name="T16" fmla="*/ 0 h 48"/>
                    <a:gd name="T17" fmla="*/ 91 w 91"/>
                    <a:gd name="T18" fmla="*/ 48 h 48"/>
                  </a:gdLst>
                  <a:ahLst/>
                  <a:cxnLst>
                    <a:cxn ang="T10">
                      <a:pos x="T0" y="T1"/>
                    </a:cxn>
                    <a:cxn ang="T11">
                      <a:pos x="T2" y="T3"/>
                    </a:cxn>
                    <a:cxn ang="T12">
                      <a:pos x="T4" y="T5"/>
                    </a:cxn>
                    <a:cxn ang="T13">
                      <a:pos x="T6" y="T7"/>
                    </a:cxn>
                    <a:cxn ang="T14">
                      <a:pos x="T8" y="T9"/>
                    </a:cxn>
                  </a:cxnLst>
                  <a:rect l="T15" t="T16" r="T17" b="T18"/>
                  <a:pathLst>
                    <a:path w="91" h="48">
                      <a:moveTo>
                        <a:pt x="91" y="10"/>
                      </a:moveTo>
                      <a:lnTo>
                        <a:pt x="72" y="0"/>
                      </a:lnTo>
                      <a:lnTo>
                        <a:pt x="0" y="38"/>
                      </a:lnTo>
                      <a:lnTo>
                        <a:pt x="18" y="48"/>
                      </a:lnTo>
                      <a:lnTo>
                        <a:pt x="91"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3" name="Freeform 628"/>
                <p:cNvSpPr>
                  <a:spLocks/>
                </p:cNvSpPr>
                <p:nvPr/>
              </p:nvSpPr>
              <p:spPr bwMode="auto">
                <a:xfrm>
                  <a:off x="4755" y="3133"/>
                  <a:ext cx="73" cy="58"/>
                </a:xfrm>
                <a:custGeom>
                  <a:avLst/>
                  <a:gdLst>
                    <a:gd name="T0" fmla="*/ 73 w 73"/>
                    <a:gd name="T1" fmla="*/ 0 h 58"/>
                    <a:gd name="T2" fmla="*/ 0 w 73"/>
                    <a:gd name="T3" fmla="*/ 38 h 58"/>
                    <a:gd name="T4" fmla="*/ 0 w 73"/>
                    <a:gd name="T5" fmla="*/ 58 h 58"/>
                    <a:gd name="T6" fmla="*/ 73 w 73"/>
                    <a:gd name="T7" fmla="*/ 20 h 58"/>
                    <a:gd name="T8" fmla="*/ 73 w 73"/>
                    <a:gd name="T9" fmla="*/ 0 h 58"/>
                    <a:gd name="T10" fmla="*/ 0 60000 65536"/>
                    <a:gd name="T11" fmla="*/ 0 60000 65536"/>
                    <a:gd name="T12" fmla="*/ 0 60000 65536"/>
                    <a:gd name="T13" fmla="*/ 0 60000 65536"/>
                    <a:gd name="T14" fmla="*/ 0 60000 65536"/>
                    <a:gd name="T15" fmla="*/ 0 w 73"/>
                    <a:gd name="T16" fmla="*/ 0 h 58"/>
                    <a:gd name="T17" fmla="*/ 73 w 73"/>
                    <a:gd name="T18" fmla="*/ 58 h 58"/>
                  </a:gdLst>
                  <a:ahLst/>
                  <a:cxnLst>
                    <a:cxn ang="T10">
                      <a:pos x="T0" y="T1"/>
                    </a:cxn>
                    <a:cxn ang="T11">
                      <a:pos x="T2" y="T3"/>
                    </a:cxn>
                    <a:cxn ang="T12">
                      <a:pos x="T4" y="T5"/>
                    </a:cxn>
                    <a:cxn ang="T13">
                      <a:pos x="T6" y="T7"/>
                    </a:cxn>
                    <a:cxn ang="T14">
                      <a:pos x="T8" y="T9"/>
                    </a:cxn>
                  </a:cxnLst>
                  <a:rect l="T15" t="T16" r="T17" b="T18"/>
                  <a:pathLst>
                    <a:path w="73" h="58">
                      <a:moveTo>
                        <a:pt x="73" y="0"/>
                      </a:moveTo>
                      <a:lnTo>
                        <a:pt x="0" y="38"/>
                      </a:lnTo>
                      <a:lnTo>
                        <a:pt x="0" y="58"/>
                      </a:lnTo>
                      <a:lnTo>
                        <a:pt x="73" y="20"/>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4" name="Line 629"/>
                <p:cNvSpPr>
                  <a:spLocks noChangeShapeType="1"/>
                </p:cNvSpPr>
                <p:nvPr/>
              </p:nvSpPr>
              <p:spPr bwMode="auto">
                <a:xfrm flipV="1">
                  <a:off x="4769" y="3073"/>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5" name="Freeform 630"/>
                <p:cNvSpPr>
                  <a:spLocks/>
                </p:cNvSpPr>
                <p:nvPr/>
              </p:nvSpPr>
              <p:spPr bwMode="auto">
                <a:xfrm>
                  <a:off x="4766" y="3077"/>
                  <a:ext cx="12" cy="11"/>
                </a:xfrm>
                <a:custGeom>
                  <a:avLst/>
                  <a:gdLst>
                    <a:gd name="T0" fmla="*/ 7 w 12"/>
                    <a:gd name="T1" fmla="*/ 10 h 11"/>
                    <a:gd name="T2" fmla="*/ 12 w 12"/>
                    <a:gd name="T3" fmla="*/ 8 h 11"/>
                    <a:gd name="T4" fmla="*/ 12 w 12"/>
                    <a:gd name="T5" fmla="*/ 6 h 11"/>
                    <a:gd name="T6" fmla="*/ 12 w 12"/>
                    <a:gd name="T7" fmla="*/ 3 h 11"/>
                    <a:gd name="T8" fmla="*/ 9 w 12"/>
                    <a:gd name="T9" fmla="*/ 1 h 11"/>
                    <a:gd name="T10" fmla="*/ 7 w 12"/>
                    <a:gd name="T11" fmla="*/ 0 h 11"/>
                    <a:gd name="T12" fmla="*/ 5 w 12"/>
                    <a:gd name="T13" fmla="*/ 0 h 11"/>
                    <a:gd name="T14" fmla="*/ 0 w 12"/>
                    <a:gd name="T15" fmla="*/ 1 h 11"/>
                    <a:gd name="T16" fmla="*/ 0 w 12"/>
                    <a:gd name="T17" fmla="*/ 3 h 11"/>
                    <a:gd name="T18" fmla="*/ 0 w 12"/>
                    <a:gd name="T19" fmla="*/ 6 h 11"/>
                    <a:gd name="T20" fmla="*/ 2 w 12"/>
                    <a:gd name="T21" fmla="*/ 8 h 11"/>
                    <a:gd name="T22" fmla="*/ 5 w 12"/>
                    <a:gd name="T23" fmla="*/ 10 h 11"/>
                    <a:gd name="T24" fmla="*/ 5 w 12"/>
                    <a:gd name="T25" fmla="*/ 11 h 11"/>
                    <a:gd name="T26" fmla="*/ 7 w 12"/>
                    <a:gd name="T27" fmla="*/ 10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7" y="10"/>
                      </a:moveTo>
                      <a:lnTo>
                        <a:pt x="12" y="8"/>
                      </a:lnTo>
                      <a:lnTo>
                        <a:pt x="12" y="6"/>
                      </a:lnTo>
                      <a:lnTo>
                        <a:pt x="12" y="3"/>
                      </a:lnTo>
                      <a:lnTo>
                        <a:pt x="9" y="1"/>
                      </a:lnTo>
                      <a:lnTo>
                        <a:pt x="7" y="0"/>
                      </a:lnTo>
                      <a:lnTo>
                        <a:pt x="5" y="0"/>
                      </a:lnTo>
                      <a:lnTo>
                        <a:pt x="0" y="1"/>
                      </a:lnTo>
                      <a:lnTo>
                        <a:pt x="0" y="3"/>
                      </a:lnTo>
                      <a:lnTo>
                        <a:pt x="0" y="6"/>
                      </a:lnTo>
                      <a:lnTo>
                        <a:pt x="2" y="8"/>
                      </a:lnTo>
                      <a:lnTo>
                        <a:pt x="5" y="10"/>
                      </a:lnTo>
                      <a:lnTo>
                        <a:pt x="5" y="11"/>
                      </a:lnTo>
                      <a:lnTo>
                        <a:pt x="7"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6" name="Freeform 631"/>
                <p:cNvSpPr>
                  <a:spLocks/>
                </p:cNvSpPr>
                <p:nvPr/>
              </p:nvSpPr>
              <p:spPr bwMode="auto">
                <a:xfrm>
                  <a:off x="4766" y="3078"/>
                  <a:ext cx="12" cy="10"/>
                </a:xfrm>
                <a:custGeom>
                  <a:avLst/>
                  <a:gdLst>
                    <a:gd name="T0" fmla="*/ 0 w 12"/>
                    <a:gd name="T1" fmla="*/ 5 h 10"/>
                    <a:gd name="T2" fmla="*/ 0 w 12"/>
                    <a:gd name="T3" fmla="*/ 2 h 10"/>
                    <a:gd name="T4" fmla="*/ 0 w 12"/>
                    <a:gd name="T5" fmla="*/ 0 h 10"/>
                    <a:gd name="T6" fmla="*/ 3 w 12"/>
                    <a:gd name="T7" fmla="*/ 0 h 10"/>
                    <a:gd name="T8" fmla="*/ 6 w 12"/>
                    <a:gd name="T9" fmla="*/ 0 h 10"/>
                    <a:gd name="T10" fmla="*/ 9 w 12"/>
                    <a:gd name="T11" fmla="*/ 4 h 10"/>
                    <a:gd name="T12" fmla="*/ 12 w 12"/>
                    <a:gd name="T13" fmla="*/ 7 h 10"/>
                    <a:gd name="T14" fmla="*/ 12 w 12"/>
                    <a:gd name="T15" fmla="*/ 9 h 10"/>
                    <a:gd name="T16" fmla="*/ 9 w 12"/>
                    <a:gd name="T17" fmla="*/ 9 h 10"/>
                    <a:gd name="T18" fmla="*/ 6 w 12"/>
                    <a:gd name="T19" fmla="*/ 10 h 10"/>
                    <a:gd name="T20" fmla="*/ 6 w 12"/>
                    <a:gd name="T21" fmla="*/ 9 h 10"/>
                    <a:gd name="T22" fmla="*/ 0 w 12"/>
                    <a:gd name="T23" fmla="*/ 5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0"/>
                    <a:gd name="T38" fmla="*/ 12 w 12"/>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0">
                      <a:moveTo>
                        <a:pt x="0" y="5"/>
                      </a:moveTo>
                      <a:lnTo>
                        <a:pt x="0" y="2"/>
                      </a:lnTo>
                      <a:lnTo>
                        <a:pt x="0" y="0"/>
                      </a:lnTo>
                      <a:lnTo>
                        <a:pt x="3" y="0"/>
                      </a:lnTo>
                      <a:lnTo>
                        <a:pt x="6" y="0"/>
                      </a:lnTo>
                      <a:lnTo>
                        <a:pt x="9" y="4"/>
                      </a:lnTo>
                      <a:lnTo>
                        <a:pt x="12" y="7"/>
                      </a:lnTo>
                      <a:lnTo>
                        <a:pt x="12" y="9"/>
                      </a:lnTo>
                      <a:lnTo>
                        <a:pt x="9" y="9"/>
                      </a:lnTo>
                      <a:lnTo>
                        <a:pt x="6" y="10"/>
                      </a:lnTo>
                      <a:lnTo>
                        <a:pt x="6" y="9"/>
                      </a:lnTo>
                      <a:lnTo>
                        <a:pt x="0" y="5"/>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7" name="Freeform 632"/>
                <p:cNvSpPr>
                  <a:spLocks/>
                </p:cNvSpPr>
                <p:nvPr/>
              </p:nvSpPr>
              <p:spPr bwMode="auto">
                <a:xfrm>
                  <a:off x="4775" y="3077"/>
                  <a:ext cx="12" cy="11"/>
                </a:xfrm>
                <a:custGeom>
                  <a:avLst/>
                  <a:gdLst>
                    <a:gd name="T0" fmla="*/ 7 w 12"/>
                    <a:gd name="T1" fmla="*/ 11 h 11"/>
                    <a:gd name="T2" fmla="*/ 10 w 12"/>
                    <a:gd name="T3" fmla="*/ 10 h 11"/>
                    <a:gd name="T4" fmla="*/ 11 w 12"/>
                    <a:gd name="T5" fmla="*/ 9 h 11"/>
                    <a:gd name="T6" fmla="*/ 12 w 12"/>
                    <a:gd name="T7" fmla="*/ 9 h 11"/>
                    <a:gd name="T8" fmla="*/ 12 w 12"/>
                    <a:gd name="T9" fmla="*/ 8 h 11"/>
                    <a:gd name="T10" fmla="*/ 12 w 12"/>
                    <a:gd name="T11" fmla="*/ 6 h 11"/>
                    <a:gd name="T12" fmla="*/ 10 w 12"/>
                    <a:gd name="T13" fmla="*/ 3 h 11"/>
                    <a:gd name="T14" fmla="*/ 9 w 12"/>
                    <a:gd name="T15" fmla="*/ 1 h 11"/>
                    <a:gd name="T16" fmla="*/ 7 w 12"/>
                    <a:gd name="T17" fmla="*/ 0 h 11"/>
                    <a:gd name="T18" fmla="*/ 5 w 12"/>
                    <a:gd name="T19" fmla="*/ 0 h 11"/>
                    <a:gd name="T20" fmla="*/ 5 w 12"/>
                    <a:gd name="T21" fmla="*/ 0 h 11"/>
                    <a:gd name="T22" fmla="*/ 3 w 12"/>
                    <a:gd name="T23" fmla="*/ 0 h 11"/>
                    <a:gd name="T24" fmla="*/ 1 w 12"/>
                    <a:gd name="T25" fmla="*/ 1 h 11"/>
                    <a:gd name="T26" fmla="*/ 1 w 12"/>
                    <a:gd name="T27" fmla="*/ 1 h 11"/>
                    <a:gd name="T28" fmla="*/ 0 w 12"/>
                    <a:gd name="T29" fmla="*/ 3 h 11"/>
                    <a:gd name="T30" fmla="*/ 0 w 12"/>
                    <a:gd name="T31" fmla="*/ 4 h 11"/>
                    <a:gd name="T32" fmla="*/ 0 w 12"/>
                    <a:gd name="T33" fmla="*/ 6 h 11"/>
                    <a:gd name="T34" fmla="*/ 1 w 12"/>
                    <a:gd name="T35" fmla="*/ 8 h 11"/>
                    <a:gd name="T36" fmla="*/ 2 w 12"/>
                    <a:gd name="T37" fmla="*/ 10 h 11"/>
                    <a:gd name="T38" fmla="*/ 5 w 12"/>
                    <a:gd name="T39" fmla="*/ 10 h 11"/>
                    <a:gd name="T40" fmla="*/ 6 w 12"/>
                    <a:gd name="T41" fmla="*/ 11 h 11"/>
                    <a:gd name="T42" fmla="*/ 7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7" y="11"/>
                      </a:moveTo>
                      <a:lnTo>
                        <a:pt x="10" y="10"/>
                      </a:lnTo>
                      <a:lnTo>
                        <a:pt x="11" y="9"/>
                      </a:lnTo>
                      <a:lnTo>
                        <a:pt x="12" y="9"/>
                      </a:lnTo>
                      <a:lnTo>
                        <a:pt x="12" y="8"/>
                      </a:lnTo>
                      <a:lnTo>
                        <a:pt x="12" y="6"/>
                      </a:lnTo>
                      <a:lnTo>
                        <a:pt x="10" y="3"/>
                      </a:lnTo>
                      <a:lnTo>
                        <a:pt x="9" y="1"/>
                      </a:lnTo>
                      <a:lnTo>
                        <a:pt x="7" y="0"/>
                      </a:lnTo>
                      <a:lnTo>
                        <a:pt x="5" y="0"/>
                      </a:lnTo>
                      <a:lnTo>
                        <a:pt x="3" y="0"/>
                      </a:lnTo>
                      <a:lnTo>
                        <a:pt x="1" y="1"/>
                      </a:lnTo>
                      <a:lnTo>
                        <a:pt x="0" y="3"/>
                      </a:lnTo>
                      <a:lnTo>
                        <a:pt x="0" y="4"/>
                      </a:lnTo>
                      <a:lnTo>
                        <a:pt x="0" y="6"/>
                      </a:lnTo>
                      <a:lnTo>
                        <a:pt x="1" y="8"/>
                      </a:lnTo>
                      <a:lnTo>
                        <a:pt x="2" y="10"/>
                      </a:lnTo>
                      <a:lnTo>
                        <a:pt x="5" y="10"/>
                      </a:lnTo>
                      <a:lnTo>
                        <a:pt x="6" y="11"/>
                      </a:lnTo>
                      <a:lnTo>
                        <a:pt x="7"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8" name="Freeform 633"/>
                <p:cNvSpPr>
                  <a:spLocks/>
                </p:cNvSpPr>
                <p:nvPr/>
              </p:nvSpPr>
              <p:spPr bwMode="auto">
                <a:xfrm>
                  <a:off x="4775" y="3078"/>
                  <a:ext cx="12" cy="10"/>
                </a:xfrm>
                <a:custGeom>
                  <a:avLst/>
                  <a:gdLst>
                    <a:gd name="T0" fmla="*/ 1 w 12"/>
                    <a:gd name="T1" fmla="*/ 8 h 10"/>
                    <a:gd name="T2" fmla="*/ 0 w 12"/>
                    <a:gd name="T3" fmla="*/ 5 h 10"/>
                    <a:gd name="T4" fmla="*/ 0 w 12"/>
                    <a:gd name="T5" fmla="*/ 3 h 10"/>
                    <a:gd name="T6" fmla="*/ 0 w 12"/>
                    <a:gd name="T7" fmla="*/ 2 h 10"/>
                    <a:gd name="T8" fmla="*/ 1 w 12"/>
                    <a:gd name="T9" fmla="*/ 2 h 10"/>
                    <a:gd name="T10" fmla="*/ 3 w 12"/>
                    <a:gd name="T11" fmla="*/ 0 h 10"/>
                    <a:gd name="T12" fmla="*/ 6 w 12"/>
                    <a:gd name="T13" fmla="*/ 2 h 10"/>
                    <a:gd name="T14" fmla="*/ 8 w 12"/>
                    <a:gd name="T15" fmla="*/ 2 h 10"/>
                    <a:gd name="T16" fmla="*/ 9 w 12"/>
                    <a:gd name="T17" fmla="*/ 4 h 10"/>
                    <a:gd name="T18" fmla="*/ 12 w 12"/>
                    <a:gd name="T19" fmla="*/ 5 h 10"/>
                    <a:gd name="T20" fmla="*/ 12 w 12"/>
                    <a:gd name="T21" fmla="*/ 8 h 10"/>
                    <a:gd name="T22" fmla="*/ 12 w 12"/>
                    <a:gd name="T23" fmla="*/ 9 h 10"/>
                    <a:gd name="T24" fmla="*/ 11 w 12"/>
                    <a:gd name="T25" fmla="*/ 9 h 10"/>
                    <a:gd name="T26" fmla="*/ 9 w 12"/>
                    <a:gd name="T27" fmla="*/ 10 h 10"/>
                    <a:gd name="T28" fmla="*/ 8 w 12"/>
                    <a:gd name="T29" fmla="*/ 10 h 10"/>
                    <a:gd name="T30" fmla="*/ 6 w 12"/>
                    <a:gd name="T31" fmla="*/ 9 h 10"/>
                    <a:gd name="T32" fmla="*/ 3 w 12"/>
                    <a:gd name="T33" fmla="*/ 9 h 10"/>
                    <a:gd name="T34" fmla="*/ 1 w 12"/>
                    <a:gd name="T35" fmla="*/ 8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8"/>
                      </a:moveTo>
                      <a:lnTo>
                        <a:pt x="0" y="5"/>
                      </a:lnTo>
                      <a:lnTo>
                        <a:pt x="0" y="3"/>
                      </a:lnTo>
                      <a:lnTo>
                        <a:pt x="0" y="2"/>
                      </a:lnTo>
                      <a:lnTo>
                        <a:pt x="1" y="2"/>
                      </a:lnTo>
                      <a:lnTo>
                        <a:pt x="3" y="0"/>
                      </a:lnTo>
                      <a:lnTo>
                        <a:pt x="6" y="2"/>
                      </a:lnTo>
                      <a:lnTo>
                        <a:pt x="8" y="2"/>
                      </a:lnTo>
                      <a:lnTo>
                        <a:pt x="9" y="4"/>
                      </a:lnTo>
                      <a:lnTo>
                        <a:pt x="12" y="5"/>
                      </a:lnTo>
                      <a:lnTo>
                        <a:pt x="12" y="8"/>
                      </a:lnTo>
                      <a:lnTo>
                        <a:pt x="12" y="9"/>
                      </a:lnTo>
                      <a:lnTo>
                        <a:pt x="11" y="9"/>
                      </a:lnTo>
                      <a:lnTo>
                        <a:pt x="9" y="10"/>
                      </a:lnTo>
                      <a:lnTo>
                        <a:pt x="8" y="10"/>
                      </a:lnTo>
                      <a:lnTo>
                        <a:pt x="6" y="9"/>
                      </a:lnTo>
                      <a:lnTo>
                        <a:pt x="3" y="9"/>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9" name="Freeform 634"/>
                <p:cNvSpPr>
                  <a:spLocks/>
                </p:cNvSpPr>
                <p:nvPr/>
              </p:nvSpPr>
              <p:spPr bwMode="auto">
                <a:xfrm>
                  <a:off x="4776" y="3080"/>
                  <a:ext cx="12" cy="10"/>
                </a:xfrm>
                <a:custGeom>
                  <a:avLst/>
                  <a:gdLst>
                    <a:gd name="T0" fmla="*/ 2 w 12"/>
                    <a:gd name="T1" fmla="*/ 7 h 10"/>
                    <a:gd name="T2" fmla="*/ 0 w 12"/>
                    <a:gd name="T3" fmla="*/ 3 h 10"/>
                    <a:gd name="T4" fmla="*/ 0 w 12"/>
                    <a:gd name="T5" fmla="*/ 1 h 10"/>
                    <a:gd name="T6" fmla="*/ 2 w 12"/>
                    <a:gd name="T7" fmla="*/ 1 h 10"/>
                    <a:gd name="T8" fmla="*/ 5 w 12"/>
                    <a:gd name="T9" fmla="*/ 0 h 10"/>
                    <a:gd name="T10" fmla="*/ 5 w 12"/>
                    <a:gd name="T11" fmla="*/ 1 h 10"/>
                    <a:gd name="T12" fmla="*/ 12 w 12"/>
                    <a:gd name="T13" fmla="*/ 3 h 10"/>
                    <a:gd name="T14" fmla="*/ 12 w 12"/>
                    <a:gd name="T15" fmla="*/ 6 h 10"/>
                    <a:gd name="T16" fmla="*/ 12 w 12"/>
                    <a:gd name="T17" fmla="*/ 8 h 10"/>
                    <a:gd name="T18" fmla="*/ 12 w 12"/>
                    <a:gd name="T19" fmla="*/ 10 h 10"/>
                    <a:gd name="T20" fmla="*/ 9 w 12"/>
                    <a:gd name="T21" fmla="*/ 10 h 10"/>
                    <a:gd name="T22" fmla="*/ 7 w 12"/>
                    <a:gd name="T23" fmla="*/ 10 h 10"/>
                    <a:gd name="T24" fmla="*/ 2 w 12"/>
                    <a:gd name="T25" fmla="*/ 7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2" y="7"/>
                      </a:moveTo>
                      <a:lnTo>
                        <a:pt x="0" y="3"/>
                      </a:lnTo>
                      <a:lnTo>
                        <a:pt x="0" y="1"/>
                      </a:lnTo>
                      <a:lnTo>
                        <a:pt x="2" y="1"/>
                      </a:lnTo>
                      <a:lnTo>
                        <a:pt x="5" y="0"/>
                      </a:lnTo>
                      <a:lnTo>
                        <a:pt x="5" y="1"/>
                      </a:lnTo>
                      <a:lnTo>
                        <a:pt x="12" y="3"/>
                      </a:lnTo>
                      <a:lnTo>
                        <a:pt x="12" y="6"/>
                      </a:lnTo>
                      <a:lnTo>
                        <a:pt x="12" y="8"/>
                      </a:lnTo>
                      <a:lnTo>
                        <a:pt x="12" y="10"/>
                      </a:lnTo>
                      <a:lnTo>
                        <a:pt x="9" y="10"/>
                      </a:lnTo>
                      <a:lnTo>
                        <a:pt x="7"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0" name="Freeform 635"/>
                <p:cNvSpPr>
                  <a:spLocks/>
                </p:cNvSpPr>
                <p:nvPr/>
              </p:nvSpPr>
              <p:spPr bwMode="auto">
                <a:xfrm>
                  <a:off x="4781" y="3081"/>
                  <a:ext cx="12" cy="11"/>
                </a:xfrm>
                <a:custGeom>
                  <a:avLst/>
                  <a:gdLst>
                    <a:gd name="T0" fmla="*/ 8 w 12"/>
                    <a:gd name="T1" fmla="*/ 11 h 11"/>
                    <a:gd name="T2" fmla="*/ 11 w 12"/>
                    <a:gd name="T3" fmla="*/ 10 h 11"/>
                    <a:gd name="T4" fmla="*/ 11 w 12"/>
                    <a:gd name="T5" fmla="*/ 9 h 11"/>
                    <a:gd name="T6" fmla="*/ 11 w 12"/>
                    <a:gd name="T7" fmla="*/ 7 h 11"/>
                    <a:gd name="T8" fmla="*/ 12 w 12"/>
                    <a:gd name="T9" fmla="*/ 7 h 11"/>
                    <a:gd name="T10" fmla="*/ 11 w 12"/>
                    <a:gd name="T11" fmla="*/ 5 h 11"/>
                    <a:gd name="T12" fmla="*/ 11 w 12"/>
                    <a:gd name="T13" fmla="*/ 2 h 11"/>
                    <a:gd name="T14" fmla="*/ 9 w 12"/>
                    <a:gd name="T15" fmla="*/ 1 h 11"/>
                    <a:gd name="T16" fmla="*/ 8 w 12"/>
                    <a:gd name="T17" fmla="*/ 0 h 11"/>
                    <a:gd name="T18" fmla="*/ 6 w 12"/>
                    <a:gd name="T19" fmla="*/ 0 h 11"/>
                    <a:gd name="T20" fmla="*/ 5 w 12"/>
                    <a:gd name="T21" fmla="*/ 0 h 11"/>
                    <a:gd name="T22" fmla="*/ 2 w 12"/>
                    <a:gd name="T23" fmla="*/ 1 h 11"/>
                    <a:gd name="T24" fmla="*/ 2 w 12"/>
                    <a:gd name="T25" fmla="*/ 1 h 11"/>
                    <a:gd name="T26" fmla="*/ 1 w 12"/>
                    <a:gd name="T27" fmla="*/ 2 h 11"/>
                    <a:gd name="T28" fmla="*/ 0 w 12"/>
                    <a:gd name="T29" fmla="*/ 4 h 11"/>
                    <a:gd name="T30" fmla="*/ 1 w 12"/>
                    <a:gd name="T31" fmla="*/ 6 h 11"/>
                    <a:gd name="T32" fmla="*/ 2 w 12"/>
                    <a:gd name="T33" fmla="*/ 7 h 11"/>
                    <a:gd name="T34" fmla="*/ 3 w 12"/>
                    <a:gd name="T35" fmla="*/ 10 h 11"/>
                    <a:gd name="T36" fmla="*/ 5 w 12"/>
                    <a:gd name="T37" fmla="*/ 10 h 11"/>
                    <a:gd name="T38" fmla="*/ 7 w 12"/>
                    <a:gd name="T39" fmla="*/ 11 h 11"/>
                    <a:gd name="T40" fmla="*/ 8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1" y="10"/>
                      </a:lnTo>
                      <a:lnTo>
                        <a:pt x="11" y="9"/>
                      </a:lnTo>
                      <a:lnTo>
                        <a:pt x="11" y="7"/>
                      </a:lnTo>
                      <a:lnTo>
                        <a:pt x="12" y="7"/>
                      </a:lnTo>
                      <a:lnTo>
                        <a:pt x="11" y="5"/>
                      </a:lnTo>
                      <a:lnTo>
                        <a:pt x="11" y="2"/>
                      </a:lnTo>
                      <a:lnTo>
                        <a:pt x="9" y="1"/>
                      </a:lnTo>
                      <a:lnTo>
                        <a:pt x="8" y="0"/>
                      </a:lnTo>
                      <a:lnTo>
                        <a:pt x="6" y="0"/>
                      </a:lnTo>
                      <a:lnTo>
                        <a:pt x="5" y="0"/>
                      </a:lnTo>
                      <a:lnTo>
                        <a:pt x="2" y="1"/>
                      </a:lnTo>
                      <a:lnTo>
                        <a:pt x="1" y="2"/>
                      </a:lnTo>
                      <a:lnTo>
                        <a:pt x="0" y="4"/>
                      </a:lnTo>
                      <a:lnTo>
                        <a:pt x="1" y="6"/>
                      </a:lnTo>
                      <a:lnTo>
                        <a:pt x="2" y="7"/>
                      </a:lnTo>
                      <a:lnTo>
                        <a:pt x="3" y="10"/>
                      </a:lnTo>
                      <a:lnTo>
                        <a:pt x="5" y="10"/>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1" name="Freeform 636"/>
                <p:cNvSpPr>
                  <a:spLocks/>
                </p:cNvSpPr>
                <p:nvPr/>
              </p:nvSpPr>
              <p:spPr bwMode="auto">
                <a:xfrm>
                  <a:off x="4781" y="3082"/>
                  <a:ext cx="12" cy="11"/>
                </a:xfrm>
                <a:custGeom>
                  <a:avLst/>
                  <a:gdLst>
                    <a:gd name="T0" fmla="*/ 2 w 12"/>
                    <a:gd name="T1" fmla="*/ 6 h 11"/>
                    <a:gd name="T2" fmla="*/ 1 w 12"/>
                    <a:gd name="T3" fmla="*/ 5 h 11"/>
                    <a:gd name="T4" fmla="*/ 0 w 12"/>
                    <a:gd name="T5" fmla="*/ 3 h 11"/>
                    <a:gd name="T6" fmla="*/ 1 w 12"/>
                    <a:gd name="T7" fmla="*/ 1 h 11"/>
                    <a:gd name="T8" fmla="*/ 2 w 12"/>
                    <a:gd name="T9" fmla="*/ 1 h 11"/>
                    <a:gd name="T10" fmla="*/ 2 w 12"/>
                    <a:gd name="T11" fmla="*/ 0 h 11"/>
                    <a:gd name="T12" fmla="*/ 4 w 12"/>
                    <a:gd name="T13" fmla="*/ 0 h 11"/>
                    <a:gd name="T14" fmla="*/ 6 w 12"/>
                    <a:gd name="T15" fmla="*/ 1 h 11"/>
                    <a:gd name="T16" fmla="*/ 8 w 12"/>
                    <a:gd name="T17" fmla="*/ 1 h 11"/>
                    <a:gd name="T18" fmla="*/ 11 w 12"/>
                    <a:gd name="T19" fmla="*/ 5 h 11"/>
                    <a:gd name="T20" fmla="*/ 11 w 12"/>
                    <a:gd name="T21" fmla="*/ 6 h 11"/>
                    <a:gd name="T22" fmla="*/ 12 w 12"/>
                    <a:gd name="T23" fmla="*/ 8 h 11"/>
                    <a:gd name="T24" fmla="*/ 11 w 12"/>
                    <a:gd name="T25" fmla="*/ 10 h 11"/>
                    <a:gd name="T26" fmla="*/ 11 w 12"/>
                    <a:gd name="T27" fmla="*/ 11 h 11"/>
                    <a:gd name="T28" fmla="*/ 8 w 12"/>
                    <a:gd name="T29" fmla="*/ 11 h 11"/>
                    <a:gd name="T30" fmla="*/ 6 w 12"/>
                    <a:gd name="T31" fmla="*/ 10 h 11"/>
                    <a:gd name="T32" fmla="*/ 4 w 12"/>
                    <a:gd name="T33" fmla="*/ 10 h 11"/>
                    <a:gd name="T34" fmla="*/ 2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2" y="6"/>
                      </a:moveTo>
                      <a:lnTo>
                        <a:pt x="1" y="5"/>
                      </a:lnTo>
                      <a:lnTo>
                        <a:pt x="0" y="3"/>
                      </a:lnTo>
                      <a:lnTo>
                        <a:pt x="1" y="1"/>
                      </a:lnTo>
                      <a:lnTo>
                        <a:pt x="2" y="1"/>
                      </a:lnTo>
                      <a:lnTo>
                        <a:pt x="2" y="0"/>
                      </a:lnTo>
                      <a:lnTo>
                        <a:pt x="4" y="0"/>
                      </a:lnTo>
                      <a:lnTo>
                        <a:pt x="6" y="1"/>
                      </a:lnTo>
                      <a:lnTo>
                        <a:pt x="8" y="1"/>
                      </a:lnTo>
                      <a:lnTo>
                        <a:pt x="11" y="5"/>
                      </a:lnTo>
                      <a:lnTo>
                        <a:pt x="11" y="6"/>
                      </a:lnTo>
                      <a:lnTo>
                        <a:pt x="12" y="8"/>
                      </a:lnTo>
                      <a:lnTo>
                        <a:pt x="11" y="10"/>
                      </a:lnTo>
                      <a:lnTo>
                        <a:pt x="11" y="11"/>
                      </a:lnTo>
                      <a:lnTo>
                        <a:pt x="8" y="11"/>
                      </a:lnTo>
                      <a:lnTo>
                        <a:pt x="6" y="10"/>
                      </a:lnTo>
                      <a:lnTo>
                        <a:pt x="4" y="10"/>
                      </a:lnTo>
                      <a:lnTo>
                        <a:pt x="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2" name="Freeform 637"/>
                <p:cNvSpPr>
                  <a:spLocks/>
                </p:cNvSpPr>
                <p:nvPr/>
              </p:nvSpPr>
              <p:spPr bwMode="auto">
                <a:xfrm>
                  <a:off x="4784" y="3082"/>
                  <a:ext cx="12" cy="11"/>
                </a:xfrm>
                <a:custGeom>
                  <a:avLst/>
                  <a:gdLst>
                    <a:gd name="T0" fmla="*/ 2 w 12"/>
                    <a:gd name="T1" fmla="*/ 8 h 11"/>
                    <a:gd name="T2" fmla="*/ 0 w 12"/>
                    <a:gd name="T3" fmla="*/ 5 h 11"/>
                    <a:gd name="T4" fmla="*/ 0 w 12"/>
                    <a:gd name="T5" fmla="*/ 3 h 11"/>
                    <a:gd name="T6" fmla="*/ 0 w 12"/>
                    <a:gd name="T7" fmla="*/ 1 h 11"/>
                    <a:gd name="T8" fmla="*/ 2 w 12"/>
                    <a:gd name="T9" fmla="*/ 1 h 11"/>
                    <a:gd name="T10" fmla="*/ 5 w 12"/>
                    <a:gd name="T11" fmla="*/ 0 h 11"/>
                    <a:gd name="T12" fmla="*/ 7 w 12"/>
                    <a:gd name="T13" fmla="*/ 1 h 11"/>
                    <a:gd name="T14" fmla="*/ 9 w 12"/>
                    <a:gd name="T15" fmla="*/ 3 h 11"/>
                    <a:gd name="T16" fmla="*/ 12 w 12"/>
                    <a:gd name="T17" fmla="*/ 6 h 11"/>
                    <a:gd name="T18" fmla="*/ 12 w 12"/>
                    <a:gd name="T19" fmla="*/ 8 h 11"/>
                    <a:gd name="T20" fmla="*/ 12 w 12"/>
                    <a:gd name="T21" fmla="*/ 10 h 11"/>
                    <a:gd name="T22" fmla="*/ 9 w 12"/>
                    <a:gd name="T23" fmla="*/ 11 h 11"/>
                    <a:gd name="T24" fmla="*/ 7 w 12"/>
                    <a:gd name="T25" fmla="*/ 11 h 11"/>
                    <a:gd name="T26" fmla="*/ 2 w 12"/>
                    <a:gd name="T27" fmla="*/ 8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2" y="8"/>
                      </a:moveTo>
                      <a:lnTo>
                        <a:pt x="0" y="5"/>
                      </a:lnTo>
                      <a:lnTo>
                        <a:pt x="0" y="3"/>
                      </a:lnTo>
                      <a:lnTo>
                        <a:pt x="0" y="1"/>
                      </a:lnTo>
                      <a:lnTo>
                        <a:pt x="2" y="1"/>
                      </a:lnTo>
                      <a:lnTo>
                        <a:pt x="5" y="0"/>
                      </a:lnTo>
                      <a:lnTo>
                        <a:pt x="7" y="1"/>
                      </a:lnTo>
                      <a:lnTo>
                        <a:pt x="9" y="3"/>
                      </a:lnTo>
                      <a:lnTo>
                        <a:pt x="12" y="6"/>
                      </a:lnTo>
                      <a:lnTo>
                        <a:pt x="12" y="8"/>
                      </a:lnTo>
                      <a:lnTo>
                        <a:pt x="12" y="10"/>
                      </a:lnTo>
                      <a:lnTo>
                        <a:pt x="9" y="11"/>
                      </a:lnTo>
                      <a:lnTo>
                        <a:pt x="7" y="11"/>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3" name="Freeform 638"/>
                <p:cNvSpPr>
                  <a:spLocks/>
                </p:cNvSpPr>
                <p:nvPr/>
              </p:nvSpPr>
              <p:spPr bwMode="auto">
                <a:xfrm>
                  <a:off x="4771" y="3080"/>
                  <a:ext cx="12" cy="10"/>
                </a:xfrm>
                <a:custGeom>
                  <a:avLst/>
                  <a:gdLst>
                    <a:gd name="T0" fmla="*/ 8 w 12"/>
                    <a:gd name="T1" fmla="*/ 10 h 10"/>
                    <a:gd name="T2" fmla="*/ 11 w 12"/>
                    <a:gd name="T3" fmla="*/ 8 h 10"/>
                    <a:gd name="T4" fmla="*/ 12 w 12"/>
                    <a:gd name="T5" fmla="*/ 8 h 10"/>
                    <a:gd name="T6" fmla="*/ 12 w 12"/>
                    <a:gd name="T7" fmla="*/ 7 h 10"/>
                    <a:gd name="T8" fmla="*/ 12 w 12"/>
                    <a:gd name="T9" fmla="*/ 6 h 10"/>
                    <a:gd name="T10" fmla="*/ 12 w 12"/>
                    <a:gd name="T11" fmla="*/ 5 h 10"/>
                    <a:gd name="T12" fmla="*/ 11 w 12"/>
                    <a:gd name="T13" fmla="*/ 2 h 10"/>
                    <a:gd name="T14" fmla="*/ 9 w 12"/>
                    <a:gd name="T15" fmla="*/ 1 h 10"/>
                    <a:gd name="T16" fmla="*/ 8 w 12"/>
                    <a:gd name="T17" fmla="*/ 0 h 10"/>
                    <a:gd name="T18" fmla="*/ 6 w 12"/>
                    <a:gd name="T19" fmla="*/ 0 h 10"/>
                    <a:gd name="T20" fmla="*/ 5 w 12"/>
                    <a:gd name="T21" fmla="*/ 0 h 10"/>
                    <a:gd name="T22" fmla="*/ 5 w 12"/>
                    <a:gd name="T23" fmla="*/ 0 h 10"/>
                    <a:gd name="T24" fmla="*/ 2 w 12"/>
                    <a:gd name="T25" fmla="*/ 1 h 10"/>
                    <a:gd name="T26" fmla="*/ 1 w 12"/>
                    <a:gd name="T27" fmla="*/ 1 h 10"/>
                    <a:gd name="T28" fmla="*/ 0 w 12"/>
                    <a:gd name="T29" fmla="*/ 2 h 10"/>
                    <a:gd name="T30" fmla="*/ 0 w 12"/>
                    <a:gd name="T31" fmla="*/ 3 h 10"/>
                    <a:gd name="T32" fmla="*/ 0 w 12"/>
                    <a:gd name="T33" fmla="*/ 5 h 10"/>
                    <a:gd name="T34" fmla="*/ 2 w 12"/>
                    <a:gd name="T35" fmla="*/ 7 h 10"/>
                    <a:gd name="T36" fmla="*/ 3 w 12"/>
                    <a:gd name="T37" fmla="*/ 8 h 10"/>
                    <a:gd name="T38" fmla="*/ 5 w 12"/>
                    <a:gd name="T39" fmla="*/ 8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1" y="8"/>
                      </a:lnTo>
                      <a:lnTo>
                        <a:pt x="12" y="8"/>
                      </a:lnTo>
                      <a:lnTo>
                        <a:pt x="12" y="7"/>
                      </a:lnTo>
                      <a:lnTo>
                        <a:pt x="12" y="6"/>
                      </a:lnTo>
                      <a:lnTo>
                        <a:pt x="12" y="5"/>
                      </a:lnTo>
                      <a:lnTo>
                        <a:pt x="11" y="2"/>
                      </a:lnTo>
                      <a:lnTo>
                        <a:pt x="9" y="1"/>
                      </a:lnTo>
                      <a:lnTo>
                        <a:pt x="8" y="0"/>
                      </a:lnTo>
                      <a:lnTo>
                        <a:pt x="6" y="0"/>
                      </a:lnTo>
                      <a:lnTo>
                        <a:pt x="5" y="0"/>
                      </a:lnTo>
                      <a:lnTo>
                        <a:pt x="2" y="1"/>
                      </a:lnTo>
                      <a:lnTo>
                        <a:pt x="1" y="1"/>
                      </a:lnTo>
                      <a:lnTo>
                        <a:pt x="0" y="2"/>
                      </a:lnTo>
                      <a:lnTo>
                        <a:pt x="0" y="3"/>
                      </a:lnTo>
                      <a:lnTo>
                        <a:pt x="0" y="5"/>
                      </a:lnTo>
                      <a:lnTo>
                        <a:pt x="2" y="7"/>
                      </a:lnTo>
                      <a:lnTo>
                        <a:pt x="3" y="8"/>
                      </a:lnTo>
                      <a:lnTo>
                        <a:pt x="5" y="8"/>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4" name="Freeform 639"/>
                <p:cNvSpPr>
                  <a:spLocks/>
                </p:cNvSpPr>
                <p:nvPr/>
              </p:nvSpPr>
              <p:spPr bwMode="auto">
                <a:xfrm>
                  <a:off x="4771" y="3080"/>
                  <a:ext cx="12" cy="10"/>
                </a:xfrm>
                <a:custGeom>
                  <a:avLst/>
                  <a:gdLst>
                    <a:gd name="T0" fmla="*/ 2 w 12"/>
                    <a:gd name="T1" fmla="*/ 7 h 10"/>
                    <a:gd name="T2" fmla="*/ 0 w 12"/>
                    <a:gd name="T3" fmla="*/ 5 h 10"/>
                    <a:gd name="T4" fmla="*/ 0 w 12"/>
                    <a:gd name="T5" fmla="*/ 2 h 10"/>
                    <a:gd name="T6" fmla="*/ 0 w 12"/>
                    <a:gd name="T7" fmla="*/ 1 h 10"/>
                    <a:gd name="T8" fmla="*/ 1 w 12"/>
                    <a:gd name="T9" fmla="*/ 1 h 10"/>
                    <a:gd name="T10" fmla="*/ 2 w 12"/>
                    <a:gd name="T11" fmla="*/ 1 h 10"/>
                    <a:gd name="T12" fmla="*/ 5 w 12"/>
                    <a:gd name="T13" fmla="*/ 0 h 10"/>
                    <a:gd name="T14" fmla="*/ 7 w 12"/>
                    <a:gd name="T15" fmla="*/ 1 h 10"/>
                    <a:gd name="T16" fmla="*/ 8 w 12"/>
                    <a:gd name="T17" fmla="*/ 2 h 10"/>
                    <a:gd name="T18" fmla="*/ 11 w 12"/>
                    <a:gd name="T19" fmla="*/ 3 h 10"/>
                    <a:gd name="T20" fmla="*/ 12 w 12"/>
                    <a:gd name="T21" fmla="*/ 5 h 10"/>
                    <a:gd name="T22" fmla="*/ 12 w 12"/>
                    <a:gd name="T23" fmla="*/ 7 h 10"/>
                    <a:gd name="T24" fmla="*/ 12 w 12"/>
                    <a:gd name="T25" fmla="*/ 8 h 10"/>
                    <a:gd name="T26" fmla="*/ 11 w 12"/>
                    <a:gd name="T27" fmla="*/ 10 h 10"/>
                    <a:gd name="T28" fmla="*/ 8 w 12"/>
                    <a:gd name="T29" fmla="*/ 10 h 10"/>
                    <a:gd name="T30" fmla="*/ 7 w 12"/>
                    <a:gd name="T31" fmla="*/ 8 h 10"/>
                    <a:gd name="T32" fmla="*/ 5 w 12"/>
                    <a:gd name="T33" fmla="*/ 8 h 10"/>
                    <a:gd name="T34" fmla="*/ 2 w 12"/>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2" y="7"/>
                      </a:moveTo>
                      <a:lnTo>
                        <a:pt x="0" y="5"/>
                      </a:lnTo>
                      <a:lnTo>
                        <a:pt x="0" y="2"/>
                      </a:lnTo>
                      <a:lnTo>
                        <a:pt x="0" y="1"/>
                      </a:lnTo>
                      <a:lnTo>
                        <a:pt x="1" y="1"/>
                      </a:lnTo>
                      <a:lnTo>
                        <a:pt x="2" y="1"/>
                      </a:lnTo>
                      <a:lnTo>
                        <a:pt x="5" y="0"/>
                      </a:lnTo>
                      <a:lnTo>
                        <a:pt x="7" y="1"/>
                      </a:lnTo>
                      <a:lnTo>
                        <a:pt x="8" y="2"/>
                      </a:lnTo>
                      <a:lnTo>
                        <a:pt x="11" y="3"/>
                      </a:lnTo>
                      <a:lnTo>
                        <a:pt x="12" y="5"/>
                      </a:lnTo>
                      <a:lnTo>
                        <a:pt x="12" y="7"/>
                      </a:lnTo>
                      <a:lnTo>
                        <a:pt x="12" y="8"/>
                      </a:lnTo>
                      <a:lnTo>
                        <a:pt x="11" y="10"/>
                      </a:lnTo>
                      <a:lnTo>
                        <a:pt x="8" y="10"/>
                      </a:lnTo>
                      <a:lnTo>
                        <a:pt x="7" y="8"/>
                      </a:lnTo>
                      <a:lnTo>
                        <a:pt x="5" y="8"/>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5" name="Freeform 640"/>
                <p:cNvSpPr>
                  <a:spLocks/>
                </p:cNvSpPr>
                <p:nvPr/>
              </p:nvSpPr>
              <p:spPr bwMode="auto">
                <a:xfrm>
                  <a:off x="4778" y="3082"/>
                  <a:ext cx="12" cy="11"/>
                </a:xfrm>
                <a:custGeom>
                  <a:avLst/>
                  <a:gdLst>
                    <a:gd name="T0" fmla="*/ 8 w 12"/>
                    <a:gd name="T1" fmla="*/ 11 h 11"/>
                    <a:gd name="T2" fmla="*/ 10 w 12"/>
                    <a:gd name="T3" fmla="*/ 10 h 11"/>
                    <a:gd name="T4" fmla="*/ 11 w 12"/>
                    <a:gd name="T5" fmla="*/ 9 h 11"/>
                    <a:gd name="T6" fmla="*/ 12 w 12"/>
                    <a:gd name="T7" fmla="*/ 8 h 11"/>
                    <a:gd name="T8" fmla="*/ 11 w 12"/>
                    <a:gd name="T9" fmla="*/ 5 h 11"/>
                    <a:gd name="T10" fmla="*/ 10 w 12"/>
                    <a:gd name="T11" fmla="*/ 3 h 11"/>
                    <a:gd name="T12" fmla="*/ 9 w 12"/>
                    <a:gd name="T13" fmla="*/ 1 h 11"/>
                    <a:gd name="T14" fmla="*/ 7 w 12"/>
                    <a:gd name="T15" fmla="*/ 0 h 11"/>
                    <a:gd name="T16" fmla="*/ 6 w 12"/>
                    <a:gd name="T17" fmla="*/ 0 h 11"/>
                    <a:gd name="T18" fmla="*/ 5 w 12"/>
                    <a:gd name="T19" fmla="*/ 0 h 11"/>
                    <a:gd name="T20" fmla="*/ 4 w 12"/>
                    <a:gd name="T21" fmla="*/ 0 h 11"/>
                    <a:gd name="T22" fmla="*/ 1 w 12"/>
                    <a:gd name="T23" fmla="*/ 1 h 11"/>
                    <a:gd name="T24" fmla="*/ 1 w 12"/>
                    <a:gd name="T25" fmla="*/ 1 h 11"/>
                    <a:gd name="T26" fmla="*/ 1 w 12"/>
                    <a:gd name="T27" fmla="*/ 3 h 11"/>
                    <a:gd name="T28" fmla="*/ 0 w 12"/>
                    <a:gd name="T29" fmla="*/ 4 h 11"/>
                    <a:gd name="T30" fmla="*/ 1 w 12"/>
                    <a:gd name="T31" fmla="*/ 6 h 11"/>
                    <a:gd name="T32" fmla="*/ 1 w 12"/>
                    <a:gd name="T33" fmla="*/ 8 h 11"/>
                    <a:gd name="T34" fmla="*/ 3 w 12"/>
                    <a:gd name="T35" fmla="*/ 10 h 11"/>
                    <a:gd name="T36" fmla="*/ 4 w 12"/>
                    <a:gd name="T37" fmla="*/ 10 h 11"/>
                    <a:gd name="T38" fmla="*/ 6 w 12"/>
                    <a:gd name="T39" fmla="*/ 11 h 11"/>
                    <a:gd name="T40" fmla="*/ 7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0" y="10"/>
                      </a:lnTo>
                      <a:lnTo>
                        <a:pt x="11" y="9"/>
                      </a:lnTo>
                      <a:lnTo>
                        <a:pt x="12" y="8"/>
                      </a:lnTo>
                      <a:lnTo>
                        <a:pt x="11" y="5"/>
                      </a:lnTo>
                      <a:lnTo>
                        <a:pt x="10" y="3"/>
                      </a:lnTo>
                      <a:lnTo>
                        <a:pt x="9" y="1"/>
                      </a:lnTo>
                      <a:lnTo>
                        <a:pt x="7" y="0"/>
                      </a:lnTo>
                      <a:lnTo>
                        <a:pt x="6" y="0"/>
                      </a:lnTo>
                      <a:lnTo>
                        <a:pt x="5" y="0"/>
                      </a:lnTo>
                      <a:lnTo>
                        <a:pt x="4" y="0"/>
                      </a:lnTo>
                      <a:lnTo>
                        <a:pt x="1" y="1"/>
                      </a:lnTo>
                      <a:lnTo>
                        <a:pt x="1" y="3"/>
                      </a:lnTo>
                      <a:lnTo>
                        <a:pt x="0" y="4"/>
                      </a:lnTo>
                      <a:lnTo>
                        <a:pt x="1" y="6"/>
                      </a:lnTo>
                      <a:lnTo>
                        <a:pt x="1" y="8"/>
                      </a:lnTo>
                      <a:lnTo>
                        <a:pt x="3" y="10"/>
                      </a:lnTo>
                      <a:lnTo>
                        <a:pt x="4" y="10"/>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6" name="Freeform 641"/>
                <p:cNvSpPr>
                  <a:spLocks/>
                </p:cNvSpPr>
                <p:nvPr/>
              </p:nvSpPr>
              <p:spPr bwMode="auto">
                <a:xfrm>
                  <a:off x="4778" y="3082"/>
                  <a:ext cx="12" cy="11"/>
                </a:xfrm>
                <a:custGeom>
                  <a:avLst/>
                  <a:gdLst>
                    <a:gd name="T0" fmla="*/ 1 w 12"/>
                    <a:gd name="T1" fmla="*/ 8 h 11"/>
                    <a:gd name="T2" fmla="*/ 1 w 12"/>
                    <a:gd name="T3" fmla="*/ 5 h 11"/>
                    <a:gd name="T4" fmla="*/ 0 w 12"/>
                    <a:gd name="T5" fmla="*/ 3 h 11"/>
                    <a:gd name="T6" fmla="*/ 1 w 12"/>
                    <a:gd name="T7" fmla="*/ 1 h 11"/>
                    <a:gd name="T8" fmla="*/ 1 w 12"/>
                    <a:gd name="T9" fmla="*/ 1 h 11"/>
                    <a:gd name="T10" fmla="*/ 4 w 12"/>
                    <a:gd name="T11" fmla="*/ 0 h 11"/>
                    <a:gd name="T12" fmla="*/ 5 w 12"/>
                    <a:gd name="T13" fmla="*/ 1 h 11"/>
                    <a:gd name="T14" fmla="*/ 8 w 12"/>
                    <a:gd name="T15" fmla="*/ 1 h 11"/>
                    <a:gd name="T16" fmla="*/ 10 w 12"/>
                    <a:gd name="T17" fmla="*/ 5 h 11"/>
                    <a:gd name="T18" fmla="*/ 11 w 12"/>
                    <a:gd name="T19" fmla="*/ 6 h 11"/>
                    <a:gd name="T20" fmla="*/ 12 w 12"/>
                    <a:gd name="T21" fmla="*/ 8 h 11"/>
                    <a:gd name="T22" fmla="*/ 11 w 12"/>
                    <a:gd name="T23" fmla="*/ 10 h 11"/>
                    <a:gd name="T24" fmla="*/ 10 w 12"/>
                    <a:gd name="T25" fmla="*/ 10 h 11"/>
                    <a:gd name="T26" fmla="*/ 10 w 12"/>
                    <a:gd name="T27" fmla="*/ 11 h 11"/>
                    <a:gd name="T28" fmla="*/ 8 w 12"/>
                    <a:gd name="T29" fmla="*/ 11 h 11"/>
                    <a:gd name="T30" fmla="*/ 5 w 12"/>
                    <a:gd name="T31" fmla="*/ 10 h 11"/>
                    <a:gd name="T32" fmla="*/ 4 w 12"/>
                    <a:gd name="T33" fmla="*/ 10 h 11"/>
                    <a:gd name="T34" fmla="*/ 1 w 12"/>
                    <a:gd name="T35" fmla="*/ 8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 y="8"/>
                      </a:moveTo>
                      <a:lnTo>
                        <a:pt x="1" y="5"/>
                      </a:lnTo>
                      <a:lnTo>
                        <a:pt x="0" y="3"/>
                      </a:lnTo>
                      <a:lnTo>
                        <a:pt x="1" y="1"/>
                      </a:lnTo>
                      <a:lnTo>
                        <a:pt x="4" y="0"/>
                      </a:lnTo>
                      <a:lnTo>
                        <a:pt x="5" y="1"/>
                      </a:lnTo>
                      <a:lnTo>
                        <a:pt x="8" y="1"/>
                      </a:lnTo>
                      <a:lnTo>
                        <a:pt x="10" y="5"/>
                      </a:lnTo>
                      <a:lnTo>
                        <a:pt x="11" y="6"/>
                      </a:lnTo>
                      <a:lnTo>
                        <a:pt x="12" y="8"/>
                      </a:lnTo>
                      <a:lnTo>
                        <a:pt x="11" y="10"/>
                      </a:lnTo>
                      <a:lnTo>
                        <a:pt x="10" y="10"/>
                      </a:lnTo>
                      <a:lnTo>
                        <a:pt x="10" y="11"/>
                      </a:lnTo>
                      <a:lnTo>
                        <a:pt x="8" y="11"/>
                      </a:lnTo>
                      <a:lnTo>
                        <a:pt x="5" y="10"/>
                      </a:lnTo>
                      <a:lnTo>
                        <a:pt x="4" y="10"/>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7" name="Freeform 642"/>
                <p:cNvSpPr>
                  <a:spLocks/>
                </p:cNvSpPr>
                <p:nvPr/>
              </p:nvSpPr>
              <p:spPr bwMode="auto">
                <a:xfrm>
                  <a:off x="4807" y="3097"/>
                  <a:ext cx="12" cy="10"/>
                </a:xfrm>
                <a:custGeom>
                  <a:avLst/>
                  <a:gdLst>
                    <a:gd name="T0" fmla="*/ 1 w 12"/>
                    <a:gd name="T1" fmla="*/ 6 h 10"/>
                    <a:gd name="T2" fmla="*/ 1 w 12"/>
                    <a:gd name="T3" fmla="*/ 4 h 10"/>
                    <a:gd name="T4" fmla="*/ 0 w 12"/>
                    <a:gd name="T5" fmla="*/ 2 h 10"/>
                    <a:gd name="T6" fmla="*/ 1 w 12"/>
                    <a:gd name="T7" fmla="*/ 1 h 10"/>
                    <a:gd name="T8" fmla="*/ 1 w 12"/>
                    <a:gd name="T9" fmla="*/ 0 h 10"/>
                    <a:gd name="T10" fmla="*/ 3 w 12"/>
                    <a:gd name="T11" fmla="*/ 0 h 10"/>
                    <a:gd name="T12" fmla="*/ 6 w 12"/>
                    <a:gd name="T13" fmla="*/ 0 h 10"/>
                    <a:gd name="T14" fmla="*/ 8 w 12"/>
                    <a:gd name="T15" fmla="*/ 1 h 10"/>
                    <a:gd name="T16" fmla="*/ 9 w 12"/>
                    <a:gd name="T17" fmla="*/ 2 h 10"/>
                    <a:gd name="T18" fmla="*/ 12 w 12"/>
                    <a:gd name="T19" fmla="*/ 5 h 10"/>
                    <a:gd name="T20" fmla="*/ 12 w 12"/>
                    <a:gd name="T21" fmla="*/ 7 h 10"/>
                    <a:gd name="T22" fmla="*/ 12 w 12"/>
                    <a:gd name="T23" fmla="*/ 9 h 10"/>
                    <a:gd name="T24" fmla="*/ 11 w 12"/>
                    <a:gd name="T25" fmla="*/ 9 h 10"/>
                    <a:gd name="T26" fmla="*/ 9 w 12"/>
                    <a:gd name="T27" fmla="*/ 9 h 10"/>
                    <a:gd name="T28" fmla="*/ 8 w 12"/>
                    <a:gd name="T29" fmla="*/ 10 h 10"/>
                    <a:gd name="T30" fmla="*/ 6 w 12"/>
                    <a:gd name="T31" fmla="*/ 9 h 10"/>
                    <a:gd name="T32" fmla="*/ 3 w 12"/>
                    <a:gd name="T33" fmla="*/ 9 h 10"/>
                    <a:gd name="T34" fmla="*/ 1 w 12"/>
                    <a:gd name="T35" fmla="*/ 6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6"/>
                      </a:moveTo>
                      <a:lnTo>
                        <a:pt x="1" y="4"/>
                      </a:lnTo>
                      <a:lnTo>
                        <a:pt x="0" y="2"/>
                      </a:lnTo>
                      <a:lnTo>
                        <a:pt x="1" y="1"/>
                      </a:lnTo>
                      <a:lnTo>
                        <a:pt x="1" y="0"/>
                      </a:lnTo>
                      <a:lnTo>
                        <a:pt x="3" y="0"/>
                      </a:lnTo>
                      <a:lnTo>
                        <a:pt x="6" y="0"/>
                      </a:lnTo>
                      <a:lnTo>
                        <a:pt x="8" y="1"/>
                      </a:lnTo>
                      <a:lnTo>
                        <a:pt x="9" y="2"/>
                      </a:lnTo>
                      <a:lnTo>
                        <a:pt x="12" y="5"/>
                      </a:lnTo>
                      <a:lnTo>
                        <a:pt x="12" y="7"/>
                      </a:lnTo>
                      <a:lnTo>
                        <a:pt x="12" y="9"/>
                      </a:lnTo>
                      <a:lnTo>
                        <a:pt x="11" y="9"/>
                      </a:lnTo>
                      <a:lnTo>
                        <a:pt x="9" y="9"/>
                      </a:lnTo>
                      <a:lnTo>
                        <a:pt x="8" y="10"/>
                      </a:lnTo>
                      <a:lnTo>
                        <a:pt x="6" y="9"/>
                      </a:lnTo>
                      <a:lnTo>
                        <a:pt x="3" y="9"/>
                      </a:lnTo>
                      <a:lnTo>
                        <a:pt x="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8" name="Freeform 643"/>
                <p:cNvSpPr>
                  <a:spLocks/>
                </p:cNvSpPr>
                <p:nvPr/>
              </p:nvSpPr>
              <p:spPr bwMode="auto">
                <a:xfrm>
                  <a:off x="4780" y="3051"/>
                  <a:ext cx="20" cy="30"/>
                </a:xfrm>
                <a:custGeom>
                  <a:avLst/>
                  <a:gdLst>
                    <a:gd name="T0" fmla="*/ 0 w 20"/>
                    <a:gd name="T1" fmla="*/ 10 h 30"/>
                    <a:gd name="T2" fmla="*/ 20 w 20"/>
                    <a:gd name="T3" fmla="*/ 0 h 30"/>
                    <a:gd name="T4" fmla="*/ 20 w 20"/>
                    <a:gd name="T5" fmla="*/ 20 h 30"/>
                    <a:gd name="T6" fmla="*/ 0 w 20"/>
                    <a:gd name="T7" fmla="*/ 30 h 30"/>
                    <a:gd name="T8" fmla="*/ 0 w 20"/>
                    <a:gd name="T9" fmla="*/ 10 h 30"/>
                    <a:gd name="T10" fmla="*/ 0 60000 65536"/>
                    <a:gd name="T11" fmla="*/ 0 60000 65536"/>
                    <a:gd name="T12" fmla="*/ 0 60000 65536"/>
                    <a:gd name="T13" fmla="*/ 0 60000 65536"/>
                    <a:gd name="T14" fmla="*/ 0 60000 65536"/>
                    <a:gd name="T15" fmla="*/ 0 w 20"/>
                    <a:gd name="T16" fmla="*/ 0 h 30"/>
                    <a:gd name="T17" fmla="*/ 20 w 20"/>
                    <a:gd name="T18" fmla="*/ 30 h 30"/>
                  </a:gdLst>
                  <a:ahLst/>
                  <a:cxnLst>
                    <a:cxn ang="T10">
                      <a:pos x="T0" y="T1"/>
                    </a:cxn>
                    <a:cxn ang="T11">
                      <a:pos x="T2" y="T3"/>
                    </a:cxn>
                    <a:cxn ang="T12">
                      <a:pos x="T4" y="T5"/>
                    </a:cxn>
                    <a:cxn ang="T13">
                      <a:pos x="T6" y="T7"/>
                    </a:cxn>
                    <a:cxn ang="T14">
                      <a:pos x="T8" y="T9"/>
                    </a:cxn>
                  </a:cxnLst>
                  <a:rect l="T15" t="T16" r="T17" b="T18"/>
                  <a:pathLst>
                    <a:path w="20" h="30">
                      <a:moveTo>
                        <a:pt x="0" y="10"/>
                      </a:moveTo>
                      <a:lnTo>
                        <a:pt x="20" y="0"/>
                      </a:lnTo>
                      <a:lnTo>
                        <a:pt x="20" y="20"/>
                      </a:lnTo>
                      <a:lnTo>
                        <a:pt x="0" y="30"/>
                      </a:lnTo>
                      <a:lnTo>
                        <a:pt x="0"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9" name="Freeform 644"/>
                <p:cNvSpPr>
                  <a:spLocks/>
                </p:cNvSpPr>
                <p:nvPr/>
              </p:nvSpPr>
              <p:spPr bwMode="auto">
                <a:xfrm>
                  <a:off x="4718" y="3046"/>
                  <a:ext cx="12" cy="10"/>
                </a:xfrm>
                <a:custGeom>
                  <a:avLst/>
                  <a:gdLst>
                    <a:gd name="T0" fmla="*/ 7 w 12"/>
                    <a:gd name="T1" fmla="*/ 10 h 10"/>
                    <a:gd name="T2" fmla="*/ 10 w 12"/>
                    <a:gd name="T3" fmla="*/ 9 h 10"/>
                    <a:gd name="T4" fmla="*/ 11 w 12"/>
                    <a:gd name="T5" fmla="*/ 8 h 10"/>
                    <a:gd name="T6" fmla="*/ 12 w 12"/>
                    <a:gd name="T7" fmla="*/ 8 h 10"/>
                    <a:gd name="T8" fmla="*/ 12 w 12"/>
                    <a:gd name="T9" fmla="*/ 6 h 10"/>
                    <a:gd name="T10" fmla="*/ 12 w 12"/>
                    <a:gd name="T11" fmla="*/ 5 h 10"/>
                    <a:gd name="T12" fmla="*/ 10 w 12"/>
                    <a:gd name="T13" fmla="*/ 4 h 10"/>
                    <a:gd name="T14" fmla="*/ 9 w 12"/>
                    <a:gd name="T15" fmla="*/ 1 h 10"/>
                    <a:gd name="T16" fmla="*/ 7 w 12"/>
                    <a:gd name="T17" fmla="*/ 1 h 10"/>
                    <a:gd name="T18" fmla="*/ 5 w 12"/>
                    <a:gd name="T19" fmla="*/ 0 h 10"/>
                    <a:gd name="T20" fmla="*/ 5 w 12"/>
                    <a:gd name="T21" fmla="*/ 0 h 10"/>
                    <a:gd name="T22" fmla="*/ 5 w 12"/>
                    <a:gd name="T23" fmla="*/ 1 h 10"/>
                    <a:gd name="T24" fmla="*/ 2 w 12"/>
                    <a:gd name="T25" fmla="*/ 1 h 10"/>
                    <a:gd name="T26" fmla="*/ 1 w 12"/>
                    <a:gd name="T27" fmla="*/ 3 h 10"/>
                    <a:gd name="T28" fmla="*/ 0 w 12"/>
                    <a:gd name="T29" fmla="*/ 3 h 10"/>
                    <a:gd name="T30" fmla="*/ 0 w 12"/>
                    <a:gd name="T31" fmla="*/ 4 h 10"/>
                    <a:gd name="T32" fmla="*/ 0 w 12"/>
                    <a:gd name="T33" fmla="*/ 5 h 10"/>
                    <a:gd name="T34" fmla="*/ 2 w 12"/>
                    <a:gd name="T35" fmla="*/ 8 h 10"/>
                    <a:gd name="T36" fmla="*/ 2 w 12"/>
                    <a:gd name="T37" fmla="*/ 9 h 10"/>
                    <a:gd name="T38" fmla="*/ 5 w 12"/>
                    <a:gd name="T39" fmla="*/ 10 h 10"/>
                    <a:gd name="T40" fmla="*/ 6 w 12"/>
                    <a:gd name="T41" fmla="*/ 10 h 10"/>
                    <a:gd name="T42" fmla="*/ 7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7" y="10"/>
                      </a:moveTo>
                      <a:lnTo>
                        <a:pt x="10" y="9"/>
                      </a:lnTo>
                      <a:lnTo>
                        <a:pt x="11" y="8"/>
                      </a:lnTo>
                      <a:lnTo>
                        <a:pt x="12" y="8"/>
                      </a:lnTo>
                      <a:lnTo>
                        <a:pt x="12" y="6"/>
                      </a:lnTo>
                      <a:lnTo>
                        <a:pt x="12" y="5"/>
                      </a:lnTo>
                      <a:lnTo>
                        <a:pt x="10" y="4"/>
                      </a:lnTo>
                      <a:lnTo>
                        <a:pt x="9" y="1"/>
                      </a:lnTo>
                      <a:lnTo>
                        <a:pt x="7" y="1"/>
                      </a:lnTo>
                      <a:lnTo>
                        <a:pt x="5" y="0"/>
                      </a:lnTo>
                      <a:lnTo>
                        <a:pt x="5" y="1"/>
                      </a:lnTo>
                      <a:lnTo>
                        <a:pt x="2" y="1"/>
                      </a:lnTo>
                      <a:lnTo>
                        <a:pt x="1" y="3"/>
                      </a:lnTo>
                      <a:lnTo>
                        <a:pt x="0" y="3"/>
                      </a:lnTo>
                      <a:lnTo>
                        <a:pt x="0" y="4"/>
                      </a:lnTo>
                      <a:lnTo>
                        <a:pt x="0" y="5"/>
                      </a:lnTo>
                      <a:lnTo>
                        <a:pt x="2" y="8"/>
                      </a:lnTo>
                      <a:lnTo>
                        <a:pt x="2" y="9"/>
                      </a:lnTo>
                      <a:lnTo>
                        <a:pt x="5" y="10"/>
                      </a:lnTo>
                      <a:lnTo>
                        <a:pt x="6" y="10"/>
                      </a:lnTo>
                      <a:lnTo>
                        <a:pt x="7"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0" name="Freeform 645"/>
                <p:cNvSpPr>
                  <a:spLocks/>
                </p:cNvSpPr>
                <p:nvPr/>
              </p:nvSpPr>
              <p:spPr bwMode="auto">
                <a:xfrm>
                  <a:off x="4718" y="3047"/>
                  <a:ext cx="12" cy="12"/>
                </a:xfrm>
                <a:custGeom>
                  <a:avLst/>
                  <a:gdLst>
                    <a:gd name="T0" fmla="*/ 2 w 12"/>
                    <a:gd name="T1" fmla="*/ 8 h 12"/>
                    <a:gd name="T2" fmla="*/ 0 w 12"/>
                    <a:gd name="T3" fmla="*/ 5 h 12"/>
                    <a:gd name="T4" fmla="*/ 0 w 12"/>
                    <a:gd name="T5" fmla="*/ 3 h 12"/>
                    <a:gd name="T6" fmla="*/ 0 w 12"/>
                    <a:gd name="T7" fmla="*/ 2 h 12"/>
                    <a:gd name="T8" fmla="*/ 1 w 12"/>
                    <a:gd name="T9" fmla="*/ 2 h 12"/>
                    <a:gd name="T10" fmla="*/ 2 w 12"/>
                    <a:gd name="T11" fmla="*/ 0 h 12"/>
                    <a:gd name="T12" fmla="*/ 3 w 12"/>
                    <a:gd name="T13" fmla="*/ 0 h 12"/>
                    <a:gd name="T14" fmla="*/ 6 w 12"/>
                    <a:gd name="T15" fmla="*/ 0 h 12"/>
                    <a:gd name="T16" fmla="*/ 8 w 12"/>
                    <a:gd name="T17" fmla="*/ 2 h 12"/>
                    <a:gd name="T18" fmla="*/ 9 w 12"/>
                    <a:gd name="T19" fmla="*/ 3 h 12"/>
                    <a:gd name="T20" fmla="*/ 11 w 12"/>
                    <a:gd name="T21" fmla="*/ 7 h 12"/>
                    <a:gd name="T22" fmla="*/ 12 w 12"/>
                    <a:gd name="T23" fmla="*/ 9 h 12"/>
                    <a:gd name="T24" fmla="*/ 11 w 12"/>
                    <a:gd name="T25" fmla="*/ 10 h 12"/>
                    <a:gd name="T26" fmla="*/ 11 w 12"/>
                    <a:gd name="T27" fmla="*/ 10 h 12"/>
                    <a:gd name="T28" fmla="*/ 9 w 12"/>
                    <a:gd name="T29" fmla="*/ 12 h 12"/>
                    <a:gd name="T30" fmla="*/ 8 w 12"/>
                    <a:gd name="T31" fmla="*/ 12 h 12"/>
                    <a:gd name="T32" fmla="*/ 6 w 12"/>
                    <a:gd name="T33" fmla="*/ 12 h 12"/>
                    <a:gd name="T34" fmla="*/ 3 w 12"/>
                    <a:gd name="T35" fmla="*/ 10 h 12"/>
                    <a:gd name="T36" fmla="*/ 2 w 12"/>
                    <a:gd name="T37" fmla="*/ 8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2"/>
                    <a:gd name="T59" fmla="*/ 12 w 12"/>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2">
                      <a:moveTo>
                        <a:pt x="2" y="8"/>
                      </a:moveTo>
                      <a:lnTo>
                        <a:pt x="0" y="5"/>
                      </a:lnTo>
                      <a:lnTo>
                        <a:pt x="0" y="3"/>
                      </a:lnTo>
                      <a:lnTo>
                        <a:pt x="0" y="2"/>
                      </a:lnTo>
                      <a:lnTo>
                        <a:pt x="1" y="2"/>
                      </a:lnTo>
                      <a:lnTo>
                        <a:pt x="2" y="0"/>
                      </a:lnTo>
                      <a:lnTo>
                        <a:pt x="3" y="0"/>
                      </a:lnTo>
                      <a:lnTo>
                        <a:pt x="6" y="0"/>
                      </a:lnTo>
                      <a:lnTo>
                        <a:pt x="8" y="2"/>
                      </a:lnTo>
                      <a:lnTo>
                        <a:pt x="9" y="3"/>
                      </a:lnTo>
                      <a:lnTo>
                        <a:pt x="11" y="7"/>
                      </a:lnTo>
                      <a:lnTo>
                        <a:pt x="12" y="9"/>
                      </a:lnTo>
                      <a:lnTo>
                        <a:pt x="11" y="10"/>
                      </a:lnTo>
                      <a:lnTo>
                        <a:pt x="9" y="12"/>
                      </a:lnTo>
                      <a:lnTo>
                        <a:pt x="8" y="12"/>
                      </a:lnTo>
                      <a:lnTo>
                        <a:pt x="6" y="12"/>
                      </a:lnTo>
                      <a:lnTo>
                        <a:pt x="3" y="10"/>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1" name="Freeform 646"/>
                <p:cNvSpPr>
                  <a:spLocks/>
                </p:cNvSpPr>
                <p:nvPr/>
              </p:nvSpPr>
              <p:spPr bwMode="auto">
                <a:xfrm>
                  <a:off x="4719" y="3049"/>
                  <a:ext cx="12" cy="11"/>
                </a:xfrm>
                <a:custGeom>
                  <a:avLst/>
                  <a:gdLst>
                    <a:gd name="T0" fmla="*/ 2 w 12"/>
                    <a:gd name="T1" fmla="*/ 7 h 11"/>
                    <a:gd name="T2" fmla="*/ 0 w 12"/>
                    <a:gd name="T3" fmla="*/ 6 h 11"/>
                    <a:gd name="T4" fmla="*/ 0 w 12"/>
                    <a:gd name="T5" fmla="*/ 2 h 11"/>
                    <a:gd name="T6" fmla="*/ 0 w 12"/>
                    <a:gd name="T7" fmla="*/ 1 h 11"/>
                    <a:gd name="T8" fmla="*/ 2 w 12"/>
                    <a:gd name="T9" fmla="*/ 0 h 11"/>
                    <a:gd name="T10" fmla="*/ 4 w 12"/>
                    <a:gd name="T11" fmla="*/ 0 h 11"/>
                    <a:gd name="T12" fmla="*/ 6 w 12"/>
                    <a:gd name="T13" fmla="*/ 0 h 11"/>
                    <a:gd name="T14" fmla="*/ 10 w 12"/>
                    <a:gd name="T15" fmla="*/ 5 h 11"/>
                    <a:gd name="T16" fmla="*/ 10 w 12"/>
                    <a:gd name="T17" fmla="*/ 6 h 11"/>
                    <a:gd name="T18" fmla="*/ 12 w 12"/>
                    <a:gd name="T19" fmla="*/ 7 h 11"/>
                    <a:gd name="T20" fmla="*/ 10 w 12"/>
                    <a:gd name="T21" fmla="*/ 10 h 11"/>
                    <a:gd name="T22" fmla="*/ 10 w 12"/>
                    <a:gd name="T23" fmla="*/ 11 h 11"/>
                    <a:gd name="T24" fmla="*/ 8 w 12"/>
                    <a:gd name="T25" fmla="*/ 11 h 11"/>
                    <a:gd name="T26" fmla="*/ 6 w 12"/>
                    <a:gd name="T27" fmla="*/ 11 h 11"/>
                    <a:gd name="T28" fmla="*/ 2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2" y="7"/>
                      </a:moveTo>
                      <a:lnTo>
                        <a:pt x="0" y="6"/>
                      </a:lnTo>
                      <a:lnTo>
                        <a:pt x="0" y="2"/>
                      </a:lnTo>
                      <a:lnTo>
                        <a:pt x="0" y="1"/>
                      </a:lnTo>
                      <a:lnTo>
                        <a:pt x="2" y="0"/>
                      </a:lnTo>
                      <a:lnTo>
                        <a:pt x="4" y="0"/>
                      </a:lnTo>
                      <a:lnTo>
                        <a:pt x="6" y="0"/>
                      </a:lnTo>
                      <a:lnTo>
                        <a:pt x="10" y="5"/>
                      </a:lnTo>
                      <a:lnTo>
                        <a:pt x="10" y="6"/>
                      </a:lnTo>
                      <a:lnTo>
                        <a:pt x="12" y="7"/>
                      </a:lnTo>
                      <a:lnTo>
                        <a:pt x="10" y="10"/>
                      </a:lnTo>
                      <a:lnTo>
                        <a:pt x="10" y="11"/>
                      </a:lnTo>
                      <a:lnTo>
                        <a:pt x="8" y="11"/>
                      </a:lnTo>
                      <a:lnTo>
                        <a:pt x="6"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2" name="Freeform 647"/>
                <p:cNvSpPr>
                  <a:spLocks/>
                </p:cNvSpPr>
                <p:nvPr/>
              </p:nvSpPr>
              <p:spPr bwMode="auto">
                <a:xfrm>
                  <a:off x="4724" y="3050"/>
                  <a:ext cx="12" cy="11"/>
                </a:xfrm>
                <a:custGeom>
                  <a:avLst/>
                  <a:gdLst>
                    <a:gd name="T0" fmla="*/ 8 w 12"/>
                    <a:gd name="T1" fmla="*/ 11 h 11"/>
                    <a:gd name="T2" fmla="*/ 11 w 12"/>
                    <a:gd name="T3" fmla="*/ 10 h 11"/>
                    <a:gd name="T4" fmla="*/ 11 w 12"/>
                    <a:gd name="T5" fmla="*/ 9 h 11"/>
                    <a:gd name="T6" fmla="*/ 11 w 12"/>
                    <a:gd name="T7" fmla="*/ 7 h 11"/>
                    <a:gd name="T8" fmla="*/ 12 w 12"/>
                    <a:gd name="T9" fmla="*/ 6 h 11"/>
                    <a:gd name="T10" fmla="*/ 11 w 12"/>
                    <a:gd name="T11" fmla="*/ 5 h 11"/>
                    <a:gd name="T12" fmla="*/ 11 w 12"/>
                    <a:gd name="T13" fmla="*/ 4 h 11"/>
                    <a:gd name="T14" fmla="*/ 8 w 12"/>
                    <a:gd name="T15" fmla="*/ 1 h 11"/>
                    <a:gd name="T16" fmla="*/ 8 w 12"/>
                    <a:gd name="T17" fmla="*/ 1 h 11"/>
                    <a:gd name="T18" fmla="*/ 6 w 12"/>
                    <a:gd name="T19" fmla="*/ 0 h 11"/>
                    <a:gd name="T20" fmla="*/ 5 w 12"/>
                    <a:gd name="T21" fmla="*/ 0 h 11"/>
                    <a:gd name="T22" fmla="*/ 4 w 12"/>
                    <a:gd name="T23" fmla="*/ 0 h 11"/>
                    <a:gd name="T24" fmla="*/ 2 w 12"/>
                    <a:gd name="T25" fmla="*/ 1 h 11"/>
                    <a:gd name="T26" fmla="*/ 1 w 12"/>
                    <a:gd name="T27" fmla="*/ 2 h 11"/>
                    <a:gd name="T28" fmla="*/ 1 w 12"/>
                    <a:gd name="T29" fmla="*/ 2 h 11"/>
                    <a:gd name="T30" fmla="*/ 0 w 12"/>
                    <a:gd name="T31" fmla="*/ 4 h 11"/>
                    <a:gd name="T32" fmla="*/ 1 w 12"/>
                    <a:gd name="T33" fmla="*/ 6 h 11"/>
                    <a:gd name="T34" fmla="*/ 2 w 12"/>
                    <a:gd name="T35" fmla="*/ 7 h 11"/>
                    <a:gd name="T36" fmla="*/ 3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1" y="10"/>
                      </a:lnTo>
                      <a:lnTo>
                        <a:pt x="11" y="9"/>
                      </a:lnTo>
                      <a:lnTo>
                        <a:pt x="11" y="7"/>
                      </a:lnTo>
                      <a:lnTo>
                        <a:pt x="12" y="6"/>
                      </a:lnTo>
                      <a:lnTo>
                        <a:pt x="11" y="5"/>
                      </a:lnTo>
                      <a:lnTo>
                        <a:pt x="11" y="4"/>
                      </a:lnTo>
                      <a:lnTo>
                        <a:pt x="8" y="1"/>
                      </a:lnTo>
                      <a:lnTo>
                        <a:pt x="6" y="0"/>
                      </a:lnTo>
                      <a:lnTo>
                        <a:pt x="5" y="0"/>
                      </a:lnTo>
                      <a:lnTo>
                        <a:pt x="4" y="0"/>
                      </a:lnTo>
                      <a:lnTo>
                        <a:pt x="2" y="1"/>
                      </a:lnTo>
                      <a:lnTo>
                        <a:pt x="1" y="2"/>
                      </a:lnTo>
                      <a:lnTo>
                        <a:pt x="0" y="4"/>
                      </a:lnTo>
                      <a:lnTo>
                        <a:pt x="1" y="6"/>
                      </a:lnTo>
                      <a:lnTo>
                        <a:pt x="2" y="7"/>
                      </a:lnTo>
                      <a:lnTo>
                        <a:pt x="3"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3" name="Freeform 648"/>
                <p:cNvSpPr>
                  <a:spLocks/>
                </p:cNvSpPr>
                <p:nvPr/>
              </p:nvSpPr>
              <p:spPr bwMode="auto">
                <a:xfrm>
                  <a:off x="4724" y="3051"/>
                  <a:ext cx="12" cy="11"/>
                </a:xfrm>
                <a:custGeom>
                  <a:avLst/>
                  <a:gdLst>
                    <a:gd name="T0" fmla="*/ 2 w 12"/>
                    <a:gd name="T1" fmla="*/ 8 h 11"/>
                    <a:gd name="T2" fmla="*/ 1 w 12"/>
                    <a:gd name="T3" fmla="*/ 5 h 11"/>
                    <a:gd name="T4" fmla="*/ 0 w 12"/>
                    <a:gd name="T5" fmla="*/ 3 h 11"/>
                    <a:gd name="T6" fmla="*/ 1 w 12"/>
                    <a:gd name="T7" fmla="*/ 1 h 11"/>
                    <a:gd name="T8" fmla="*/ 1 w 12"/>
                    <a:gd name="T9" fmla="*/ 1 h 11"/>
                    <a:gd name="T10" fmla="*/ 2 w 12"/>
                    <a:gd name="T11" fmla="*/ 0 h 11"/>
                    <a:gd name="T12" fmla="*/ 5 w 12"/>
                    <a:gd name="T13" fmla="*/ 0 h 11"/>
                    <a:gd name="T14" fmla="*/ 7 w 12"/>
                    <a:gd name="T15" fmla="*/ 0 h 11"/>
                    <a:gd name="T16" fmla="*/ 8 w 12"/>
                    <a:gd name="T17" fmla="*/ 1 h 11"/>
                    <a:gd name="T18" fmla="*/ 11 w 12"/>
                    <a:gd name="T19" fmla="*/ 3 h 11"/>
                    <a:gd name="T20" fmla="*/ 12 w 12"/>
                    <a:gd name="T21" fmla="*/ 6 h 11"/>
                    <a:gd name="T22" fmla="*/ 12 w 12"/>
                    <a:gd name="T23" fmla="*/ 8 h 11"/>
                    <a:gd name="T24" fmla="*/ 12 w 12"/>
                    <a:gd name="T25" fmla="*/ 10 h 11"/>
                    <a:gd name="T26" fmla="*/ 12 w 12"/>
                    <a:gd name="T27" fmla="*/ 10 h 11"/>
                    <a:gd name="T28" fmla="*/ 11 w 12"/>
                    <a:gd name="T29" fmla="*/ 11 h 11"/>
                    <a:gd name="T30" fmla="*/ 8 w 12"/>
                    <a:gd name="T31" fmla="*/ 11 h 11"/>
                    <a:gd name="T32" fmla="*/ 7 w 12"/>
                    <a:gd name="T33" fmla="*/ 11 h 11"/>
                    <a:gd name="T34" fmla="*/ 5 w 12"/>
                    <a:gd name="T35" fmla="*/ 10 h 11"/>
                    <a:gd name="T36" fmla="*/ 2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8"/>
                      </a:moveTo>
                      <a:lnTo>
                        <a:pt x="1" y="5"/>
                      </a:lnTo>
                      <a:lnTo>
                        <a:pt x="0" y="3"/>
                      </a:lnTo>
                      <a:lnTo>
                        <a:pt x="1" y="1"/>
                      </a:lnTo>
                      <a:lnTo>
                        <a:pt x="2" y="0"/>
                      </a:lnTo>
                      <a:lnTo>
                        <a:pt x="5" y="0"/>
                      </a:lnTo>
                      <a:lnTo>
                        <a:pt x="7" y="0"/>
                      </a:lnTo>
                      <a:lnTo>
                        <a:pt x="8" y="1"/>
                      </a:lnTo>
                      <a:lnTo>
                        <a:pt x="11" y="3"/>
                      </a:lnTo>
                      <a:lnTo>
                        <a:pt x="12" y="6"/>
                      </a:lnTo>
                      <a:lnTo>
                        <a:pt x="12" y="8"/>
                      </a:lnTo>
                      <a:lnTo>
                        <a:pt x="12" y="10"/>
                      </a:lnTo>
                      <a:lnTo>
                        <a:pt x="11" y="11"/>
                      </a:lnTo>
                      <a:lnTo>
                        <a:pt x="8" y="11"/>
                      </a:lnTo>
                      <a:lnTo>
                        <a:pt x="7" y="11"/>
                      </a:lnTo>
                      <a:lnTo>
                        <a:pt x="5" y="10"/>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4" name="Freeform 649"/>
                <p:cNvSpPr>
                  <a:spLocks/>
                </p:cNvSpPr>
                <p:nvPr/>
              </p:nvSpPr>
              <p:spPr bwMode="auto">
                <a:xfrm>
                  <a:off x="4727" y="3052"/>
                  <a:ext cx="12" cy="12"/>
                </a:xfrm>
                <a:custGeom>
                  <a:avLst/>
                  <a:gdLst>
                    <a:gd name="T0" fmla="*/ 2 w 12"/>
                    <a:gd name="T1" fmla="*/ 8 h 12"/>
                    <a:gd name="T2" fmla="*/ 2 w 12"/>
                    <a:gd name="T3" fmla="*/ 7 h 12"/>
                    <a:gd name="T4" fmla="*/ 0 w 12"/>
                    <a:gd name="T5" fmla="*/ 4 h 12"/>
                    <a:gd name="T6" fmla="*/ 2 w 12"/>
                    <a:gd name="T7" fmla="*/ 2 h 12"/>
                    <a:gd name="T8" fmla="*/ 2 w 12"/>
                    <a:gd name="T9" fmla="*/ 0 h 12"/>
                    <a:gd name="T10" fmla="*/ 7 w 12"/>
                    <a:gd name="T11" fmla="*/ 0 h 12"/>
                    <a:gd name="T12" fmla="*/ 9 w 12"/>
                    <a:gd name="T13" fmla="*/ 7 h 12"/>
                    <a:gd name="T14" fmla="*/ 12 w 12"/>
                    <a:gd name="T15" fmla="*/ 7 h 12"/>
                    <a:gd name="T16" fmla="*/ 12 w 12"/>
                    <a:gd name="T17" fmla="*/ 10 h 12"/>
                    <a:gd name="T18" fmla="*/ 12 w 12"/>
                    <a:gd name="T19" fmla="*/ 12 h 12"/>
                    <a:gd name="T20" fmla="*/ 9 w 12"/>
                    <a:gd name="T21" fmla="*/ 12 h 12"/>
                    <a:gd name="T22" fmla="*/ 7 w 12"/>
                    <a:gd name="T23" fmla="*/ 12 h 12"/>
                    <a:gd name="T24" fmla="*/ 2 w 12"/>
                    <a:gd name="T25" fmla="*/ 8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2"/>
                    <a:gd name="T41" fmla="*/ 12 w 12"/>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2">
                      <a:moveTo>
                        <a:pt x="2" y="8"/>
                      </a:moveTo>
                      <a:lnTo>
                        <a:pt x="2" y="7"/>
                      </a:lnTo>
                      <a:lnTo>
                        <a:pt x="0" y="4"/>
                      </a:lnTo>
                      <a:lnTo>
                        <a:pt x="2" y="2"/>
                      </a:lnTo>
                      <a:lnTo>
                        <a:pt x="2" y="0"/>
                      </a:lnTo>
                      <a:lnTo>
                        <a:pt x="7" y="0"/>
                      </a:lnTo>
                      <a:lnTo>
                        <a:pt x="9" y="7"/>
                      </a:lnTo>
                      <a:lnTo>
                        <a:pt x="12" y="7"/>
                      </a:lnTo>
                      <a:lnTo>
                        <a:pt x="12" y="10"/>
                      </a:lnTo>
                      <a:lnTo>
                        <a:pt x="12" y="12"/>
                      </a:lnTo>
                      <a:lnTo>
                        <a:pt x="9" y="12"/>
                      </a:lnTo>
                      <a:lnTo>
                        <a:pt x="7" y="12"/>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5" name="Freeform 650"/>
                <p:cNvSpPr>
                  <a:spLocks/>
                </p:cNvSpPr>
                <p:nvPr/>
              </p:nvSpPr>
              <p:spPr bwMode="auto">
                <a:xfrm>
                  <a:off x="4714" y="3047"/>
                  <a:ext cx="12" cy="12"/>
                </a:xfrm>
                <a:custGeom>
                  <a:avLst/>
                  <a:gdLst>
                    <a:gd name="T0" fmla="*/ 7 w 12"/>
                    <a:gd name="T1" fmla="*/ 12 h 12"/>
                    <a:gd name="T2" fmla="*/ 10 w 12"/>
                    <a:gd name="T3" fmla="*/ 10 h 12"/>
                    <a:gd name="T4" fmla="*/ 11 w 12"/>
                    <a:gd name="T5" fmla="*/ 9 h 12"/>
                    <a:gd name="T6" fmla="*/ 12 w 12"/>
                    <a:gd name="T7" fmla="*/ 9 h 12"/>
                    <a:gd name="T8" fmla="*/ 12 w 12"/>
                    <a:gd name="T9" fmla="*/ 7 h 12"/>
                    <a:gd name="T10" fmla="*/ 12 w 12"/>
                    <a:gd name="T11" fmla="*/ 5 h 12"/>
                    <a:gd name="T12" fmla="*/ 10 w 12"/>
                    <a:gd name="T13" fmla="*/ 4 h 12"/>
                    <a:gd name="T14" fmla="*/ 9 w 12"/>
                    <a:gd name="T15" fmla="*/ 2 h 12"/>
                    <a:gd name="T16" fmla="*/ 6 w 12"/>
                    <a:gd name="T17" fmla="*/ 2 h 12"/>
                    <a:gd name="T18" fmla="*/ 5 w 12"/>
                    <a:gd name="T19" fmla="*/ 0 h 12"/>
                    <a:gd name="T20" fmla="*/ 5 w 12"/>
                    <a:gd name="T21" fmla="*/ 0 h 12"/>
                    <a:gd name="T22" fmla="*/ 3 w 12"/>
                    <a:gd name="T23" fmla="*/ 2 h 12"/>
                    <a:gd name="T24" fmla="*/ 1 w 12"/>
                    <a:gd name="T25" fmla="*/ 2 h 12"/>
                    <a:gd name="T26" fmla="*/ 0 w 12"/>
                    <a:gd name="T27" fmla="*/ 3 h 12"/>
                    <a:gd name="T28" fmla="*/ 0 w 12"/>
                    <a:gd name="T29" fmla="*/ 3 h 12"/>
                    <a:gd name="T30" fmla="*/ 0 w 12"/>
                    <a:gd name="T31" fmla="*/ 5 h 12"/>
                    <a:gd name="T32" fmla="*/ 0 w 12"/>
                    <a:gd name="T33" fmla="*/ 7 h 12"/>
                    <a:gd name="T34" fmla="*/ 1 w 12"/>
                    <a:gd name="T35" fmla="*/ 8 h 12"/>
                    <a:gd name="T36" fmla="*/ 2 w 12"/>
                    <a:gd name="T37" fmla="*/ 10 h 12"/>
                    <a:gd name="T38" fmla="*/ 3 w 12"/>
                    <a:gd name="T39" fmla="*/ 12 h 12"/>
                    <a:gd name="T40" fmla="*/ 6 w 12"/>
                    <a:gd name="T41" fmla="*/ 12 h 12"/>
                    <a:gd name="T42" fmla="*/ 7 w 12"/>
                    <a:gd name="T43" fmla="*/ 12 h 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2"/>
                    <a:gd name="T68" fmla="*/ 12 w 12"/>
                    <a:gd name="T69" fmla="*/ 12 h 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2">
                      <a:moveTo>
                        <a:pt x="7" y="12"/>
                      </a:moveTo>
                      <a:lnTo>
                        <a:pt x="10" y="10"/>
                      </a:lnTo>
                      <a:lnTo>
                        <a:pt x="11" y="9"/>
                      </a:lnTo>
                      <a:lnTo>
                        <a:pt x="12" y="9"/>
                      </a:lnTo>
                      <a:lnTo>
                        <a:pt x="12" y="7"/>
                      </a:lnTo>
                      <a:lnTo>
                        <a:pt x="12" y="5"/>
                      </a:lnTo>
                      <a:lnTo>
                        <a:pt x="10" y="4"/>
                      </a:lnTo>
                      <a:lnTo>
                        <a:pt x="9" y="2"/>
                      </a:lnTo>
                      <a:lnTo>
                        <a:pt x="6" y="2"/>
                      </a:lnTo>
                      <a:lnTo>
                        <a:pt x="5" y="0"/>
                      </a:lnTo>
                      <a:lnTo>
                        <a:pt x="3" y="2"/>
                      </a:lnTo>
                      <a:lnTo>
                        <a:pt x="1" y="2"/>
                      </a:lnTo>
                      <a:lnTo>
                        <a:pt x="0" y="3"/>
                      </a:lnTo>
                      <a:lnTo>
                        <a:pt x="0" y="5"/>
                      </a:lnTo>
                      <a:lnTo>
                        <a:pt x="0" y="7"/>
                      </a:lnTo>
                      <a:lnTo>
                        <a:pt x="1" y="8"/>
                      </a:lnTo>
                      <a:lnTo>
                        <a:pt x="2" y="10"/>
                      </a:lnTo>
                      <a:lnTo>
                        <a:pt x="3" y="12"/>
                      </a:lnTo>
                      <a:lnTo>
                        <a:pt x="6" y="12"/>
                      </a:lnTo>
                      <a:lnTo>
                        <a:pt x="7"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6" name="Freeform 651"/>
                <p:cNvSpPr>
                  <a:spLocks/>
                </p:cNvSpPr>
                <p:nvPr/>
              </p:nvSpPr>
              <p:spPr bwMode="auto">
                <a:xfrm>
                  <a:off x="4714" y="3049"/>
                  <a:ext cx="12" cy="11"/>
                </a:xfrm>
                <a:custGeom>
                  <a:avLst/>
                  <a:gdLst>
                    <a:gd name="T0" fmla="*/ 1 w 12"/>
                    <a:gd name="T1" fmla="*/ 7 h 11"/>
                    <a:gd name="T2" fmla="*/ 0 w 12"/>
                    <a:gd name="T3" fmla="*/ 5 h 11"/>
                    <a:gd name="T4" fmla="*/ 0 w 12"/>
                    <a:gd name="T5" fmla="*/ 2 h 11"/>
                    <a:gd name="T6" fmla="*/ 0 w 12"/>
                    <a:gd name="T7" fmla="*/ 1 h 11"/>
                    <a:gd name="T8" fmla="*/ 0 w 12"/>
                    <a:gd name="T9" fmla="*/ 1 h 11"/>
                    <a:gd name="T10" fmla="*/ 1 w 12"/>
                    <a:gd name="T11" fmla="*/ 0 h 11"/>
                    <a:gd name="T12" fmla="*/ 3 w 12"/>
                    <a:gd name="T13" fmla="*/ 0 h 11"/>
                    <a:gd name="T14" fmla="*/ 5 w 12"/>
                    <a:gd name="T15" fmla="*/ 1 h 11"/>
                    <a:gd name="T16" fmla="*/ 8 w 12"/>
                    <a:gd name="T17" fmla="*/ 2 h 11"/>
                    <a:gd name="T18" fmla="*/ 9 w 12"/>
                    <a:gd name="T19" fmla="*/ 2 h 11"/>
                    <a:gd name="T20" fmla="*/ 11 w 12"/>
                    <a:gd name="T21" fmla="*/ 6 h 11"/>
                    <a:gd name="T22" fmla="*/ 12 w 12"/>
                    <a:gd name="T23" fmla="*/ 8 h 11"/>
                    <a:gd name="T24" fmla="*/ 11 w 12"/>
                    <a:gd name="T25" fmla="*/ 10 h 11"/>
                    <a:gd name="T26" fmla="*/ 11 w 12"/>
                    <a:gd name="T27" fmla="*/ 10 h 11"/>
                    <a:gd name="T28" fmla="*/ 9 w 12"/>
                    <a:gd name="T29" fmla="*/ 11 h 11"/>
                    <a:gd name="T30" fmla="*/ 8 w 12"/>
                    <a:gd name="T31" fmla="*/ 11 h 11"/>
                    <a:gd name="T32" fmla="*/ 5 w 12"/>
                    <a:gd name="T33" fmla="*/ 11 h 11"/>
                    <a:gd name="T34" fmla="*/ 3 w 12"/>
                    <a:gd name="T35" fmla="*/ 10 h 11"/>
                    <a:gd name="T36" fmla="*/ 1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 y="7"/>
                      </a:moveTo>
                      <a:lnTo>
                        <a:pt x="0" y="5"/>
                      </a:lnTo>
                      <a:lnTo>
                        <a:pt x="0" y="2"/>
                      </a:lnTo>
                      <a:lnTo>
                        <a:pt x="0" y="1"/>
                      </a:lnTo>
                      <a:lnTo>
                        <a:pt x="1" y="0"/>
                      </a:lnTo>
                      <a:lnTo>
                        <a:pt x="3" y="0"/>
                      </a:lnTo>
                      <a:lnTo>
                        <a:pt x="5" y="1"/>
                      </a:lnTo>
                      <a:lnTo>
                        <a:pt x="8" y="2"/>
                      </a:lnTo>
                      <a:lnTo>
                        <a:pt x="9" y="2"/>
                      </a:lnTo>
                      <a:lnTo>
                        <a:pt x="11" y="6"/>
                      </a:lnTo>
                      <a:lnTo>
                        <a:pt x="12" y="8"/>
                      </a:lnTo>
                      <a:lnTo>
                        <a:pt x="11" y="10"/>
                      </a:lnTo>
                      <a:lnTo>
                        <a:pt x="9" y="11"/>
                      </a:lnTo>
                      <a:lnTo>
                        <a:pt x="8" y="11"/>
                      </a:lnTo>
                      <a:lnTo>
                        <a:pt x="5" y="11"/>
                      </a:lnTo>
                      <a:lnTo>
                        <a:pt x="3" y="10"/>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7" name="Freeform 652"/>
                <p:cNvSpPr>
                  <a:spLocks/>
                </p:cNvSpPr>
                <p:nvPr/>
              </p:nvSpPr>
              <p:spPr bwMode="auto">
                <a:xfrm>
                  <a:off x="4721" y="3052"/>
                  <a:ext cx="12" cy="10"/>
                </a:xfrm>
                <a:custGeom>
                  <a:avLst/>
                  <a:gdLst>
                    <a:gd name="T0" fmla="*/ 8 w 12"/>
                    <a:gd name="T1" fmla="*/ 10 h 10"/>
                    <a:gd name="T2" fmla="*/ 10 w 12"/>
                    <a:gd name="T3" fmla="*/ 9 h 10"/>
                    <a:gd name="T4" fmla="*/ 10 w 12"/>
                    <a:gd name="T5" fmla="*/ 8 h 10"/>
                    <a:gd name="T6" fmla="*/ 11 w 12"/>
                    <a:gd name="T7" fmla="*/ 8 h 10"/>
                    <a:gd name="T8" fmla="*/ 12 w 12"/>
                    <a:gd name="T9" fmla="*/ 7 h 10"/>
                    <a:gd name="T10" fmla="*/ 11 w 12"/>
                    <a:gd name="T11" fmla="*/ 5 h 10"/>
                    <a:gd name="T12" fmla="*/ 10 w 12"/>
                    <a:gd name="T13" fmla="*/ 4 h 10"/>
                    <a:gd name="T14" fmla="*/ 8 w 12"/>
                    <a:gd name="T15" fmla="*/ 2 h 10"/>
                    <a:gd name="T16" fmla="*/ 8 w 12"/>
                    <a:gd name="T17" fmla="*/ 2 h 10"/>
                    <a:gd name="T18" fmla="*/ 5 w 12"/>
                    <a:gd name="T19" fmla="*/ 0 h 10"/>
                    <a:gd name="T20" fmla="*/ 4 w 12"/>
                    <a:gd name="T21" fmla="*/ 0 h 10"/>
                    <a:gd name="T22" fmla="*/ 4 w 12"/>
                    <a:gd name="T23" fmla="*/ 2 h 10"/>
                    <a:gd name="T24" fmla="*/ 2 w 12"/>
                    <a:gd name="T25" fmla="*/ 2 h 10"/>
                    <a:gd name="T26" fmla="*/ 1 w 12"/>
                    <a:gd name="T27" fmla="*/ 3 h 10"/>
                    <a:gd name="T28" fmla="*/ 1 w 12"/>
                    <a:gd name="T29" fmla="*/ 3 h 10"/>
                    <a:gd name="T30" fmla="*/ 0 w 12"/>
                    <a:gd name="T31" fmla="*/ 4 h 10"/>
                    <a:gd name="T32" fmla="*/ 1 w 12"/>
                    <a:gd name="T33" fmla="*/ 5 h 10"/>
                    <a:gd name="T34" fmla="*/ 2 w 12"/>
                    <a:gd name="T35" fmla="*/ 8 h 10"/>
                    <a:gd name="T36" fmla="*/ 2 w 12"/>
                    <a:gd name="T37" fmla="*/ 9 h 10"/>
                    <a:gd name="T38" fmla="*/ 4 w 12"/>
                    <a:gd name="T39" fmla="*/ 10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0" y="9"/>
                      </a:lnTo>
                      <a:lnTo>
                        <a:pt x="10" y="8"/>
                      </a:lnTo>
                      <a:lnTo>
                        <a:pt x="11" y="8"/>
                      </a:lnTo>
                      <a:lnTo>
                        <a:pt x="12" y="7"/>
                      </a:lnTo>
                      <a:lnTo>
                        <a:pt x="11" y="5"/>
                      </a:lnTo>
                      <a:lnTo>
                        <a:pt x="10" y="4"/>
                      </a:lnTo>
                      <a:lnTo>
                        <a:pt x="8" y="2"/>
                      </a:lnTo>
                      <a:lnTo>
                        <a:pt x="5" y="0"/>
                      </a:lnTo>
                      <a:lnTo>
                        <a:pt x="4" y="0"/>
                      </a:lnTo>
                      <a:lnTo>
                        <a:pt x="4" y="2"/>
                      </a:lnTo>
                      <a:lnTo>
                        <a:pt x="2" y="2"/>
                      </a:lnTo>
                      <a:lnTo>
                        <a:pt x="1" y="3"/>
                      </a:lnTo>
                      <a:lnTo>
                        <a:pt x="0" y="4"/>
                      </a:lnTo>
                      <a:lnTo>
                        <a:pt x="1" y="5"/>
                      </a:lnTo>
                      <a:lnTo>
                        <a:pt x="2" y="8"/>
                      </a:lnTo>
                      <a:lnTo>
                        <a:pt x="2" y="9"/>
                      </a:lnTo>
                      <a:lnTo>
                        <a:pt x="4" y="10"/>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8" name="Freeform 653"/>
                <p:cNvSpPr>
                  <a:spLocks/>
                </p:cNvSpPr>
                <p:nvPr/>
              </p:nvSpPr>
              <p:spPr bwMode="auto">
                <a:xfrm>
                  <a:off x="4721" y="3052"/>
                  <a:ext cx="12" cy="12"/>
                </a:xfrm>
                <a:custGeom>
                  <a:avLst/>
                  <a:gdLst>
                    <a:gd name="T0" fmla="*/ 2 w 12"/>
                    <a:gd name="T1" fmla="*/ 8 h 12"/>
                    <a:gd name="T2" fmla="*/ 1 w 12"/>
                    <a:gd name="T3" fmla="*/ 5 h 12"/>
                    <a:gd name="T4" fmla="*/ 0 w 12"/>
                    <a:gd name="T5" fmla="*/ 3 h 12"/>
                    <a:gd name="T6" fmla="*/ 1 w 12"/>
                    <a:gd name="T7" fmla="*/ 2 h 12"/>
                    <a:gd name="T8" fmla="*/ 1 w 12"/>
                    <a:gd name="T9" fmla="*/ 2 h 12"/>
                    <a:gd name="T10" fmla="*/ 2 w 12"/>
                    <a:gd name="T11" fmla="*/ 0 h 12"/>
                    <a:gd name="T12" fmla="*/ 3 w 12"/>
                    <a:gd name="T13" fmla="*/ 0 h 12"/>
                    <a:gd name="T14" fmla="*/ 6 w 12"/>
                    <a:gd name="T15" fmla="*/ 0 h 12"/>
                    <a:gd name="T16" fmla="*/ 8 w 12"/>
                    <a:gd name="T17" fmla="*/ 2 h 12"/>
                    <a:gd name="T18" fmla="*/ 11 w 12"/>
                    <a:gd name="T19" fmla="*/ 3 h 12"/>
                    <a:gd name="T20" fmla="*/ 12 w 12"/>
                    <a:gd name="T21" fmla="*/ 7 h 12"/>
                    <a:gd name="T22" fmla="*/ 12 w 12"/>
                    <a:gd name="T23" fmla="*/ 9 h 12"/>
                    <a:gd name="T24" fmla="*/ 12 w 12"/>
                    <a:gd name="T25" fmla="*/ 10 h 12"/>
                    <a:gd name="T26" fmla="*/ 11 w 12"/>
                    <a:gd name="T27" fmla="*/ 10 h 12"/>
                    <a:gd name="T28" fmla="*/ 11 w 12"/>
                    <a:gd name="T29" fmla="*/ 12 h 12"/>
                    <a:gd name="T30" fmla="*/ 8 w 12"/>
                    <a:gd name="T31" fmla="*/ 12 h 12"/>
                    <a:gd name="T32" fmla="*/ 6 w 12"/>
                    <a:gd name="T33" fmla="*/ 12 h 12"/>
                    <a:gd name="T34" fmla="*/ 3 w 12"/>
                    <a:gd name="T35" fmla="*/ 10 h 12"/>
                    <a:gd name="T36" fmla="*/ 2 w 12"/>
                    <a:gd name="T37" fmla="*/ 8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2"/>
                    <a:gd name="T59" fmla="*/ 12 w 12"/>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2">
                      <a:moveTo>
                        <a:pt x="2" y="8"/>
                      </a:moveTo>
                      <a:lnTo>
                        <a:pt x="1" y="5"/>
                      </a:lnTo>
                      <a:lnTo>
                        <a:pt x="0" y="3"/>
                      </a:lnTo>
                      <a:lnTo>
                        <a:pt x="1" y="2"/>
                      </a:lnTo>
                      <a:lnTo>
                        <a:pt x="2" y="0"/>
                      </a:lnTo>
                      <a:lnTo>
                        <a:pt x="3" y="0"/>
                      </a:lnTo>
                      <a:lnTo>
                        <a:pt x="6" y="0"/>
                      </a:lnTo>
                      <a:lnTo>
                        <a:pt x="8" y="2"/>
                      </a:lnTo>
                      <a:lnTo>
                        <a:pt x="11" y="3"/>
                      </a:lnTo>
                      <a:lnTo>
                        <a:pt x="12" y="7"/>
                      </a:lnTo>
                      <a:lnTo>
                        <a:pt x="12" y="9"/>
                      </a:lnTo>
                      <a:lnTo>
                        <a:pt x="12" y="10"/>
                      </a:lnTo>
                      <a:lnTo>
                        <a:pt x="11" y="10"/>
                      </a:lnTo>
                      <a:lnTo>
                        <a:pt x="11" y="12"/>
                      </a:lnTo>
                      <a:lnTo>
                        <a:pt x="8" y="12"/>
                      </a:lnTo>
                      <a:lnTo>
                        <a:pt x="6" y="12"/>
                      </a:lnTo>
                      <a:lnTo>
                        <a:pt x="3" y="10"/>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9" name="Freeform 654"/>
                <p:cNvSpPr>
                  <a:spLocks/>
                </p:cNvSpPr>
                <p:nvPr/>
              </p:nvSpPr>
              <p:spPr bwMode="auto">
                <a:xfrm>
                  <a:off x="4707" y="3013"/>
                  <a:ext cx="93" cy="48"/>
                </a:xfrm>
                <a:custGeom>
                  <a:avLst/>
                  <a:gdLst>
                    <a:gd name="T0" fmla="*/ 0 w 93"/>
                    <a:gd name="T1" fmla="*/ 9 h 48"/>
                    <a:gd name="T2" fmla="*/ 18 w 93"/>
                    <a:gd name="T3" fmla="*/ 0 h 48"/>
                    <a:gd name="T4" fmla="*/ 93 w 93"/>
                    <a:gd name="T5" fmla="*/ 38 h 48"/>
                    <a:gd name="T6" fmla="*/ 73 w 93"/>
                    <a:gd name="T7" fmla="*/ 48 h 48"/>
                    <a:gd name="T8" fmla="*/ 0 w 93"/>
                    <a:gd name="T9" fmla="*/ 9 h 48"/>
                    <a:gd name="T10" fmla="*/ 0 60000 65536"/>
                    <a:gd name="T11" fmla="*/ 0 60000 65536"/>
                    <a:gd name="T12" fmla="*/ 0 60000 65536"/>
                    <a:gd name="T13" fmla="*/ 0 60000 65536"/>
                    <a:gd name="T14" fmla="*/ 0 60000 65536"/>
                    <a:gd name="T15" fmla="*/ 0 w 93"/>
                    <a:gd name="T16" fmla="*/ 0 h 48"/>
                    <a:gd name="T17" fmla="*/ 93 w 93"/>
                    <a:gd name="T18" fmla="*/ 48 h 48"/>
                  </a:gdLst>
                  <a:ahLst/>
                  <a:cxnLst>
                    <a:cxn ang="T10">
                      <a:pos x="T0" y="T1"/>
                    </a:cxn>
                    <a:cxn ang="T11">
                      <a:pos x="T2" y="T3"/>
                    </a:cxn>
                    <a:cxn ang="T12">
                      <a:pos x="T4" y="T5"/>
                    </a:cxn>
                    <a:cxn ang="T13">
                      <a:pos x="T6" y="T7"/>
                    </a:cxn>
                    <a:cxn ang="T14">
                      <a:pos x="T8" y="T9"/>
                    </a:cxn>
                  </a:cxnLst>
                  <a:rect l="T15" t="T16" r="T17" b="T18"/>
                  <a:pathLst>
                    <a:path w="93" h="48">
                      <a:moveTo>
                        <a:pt x="0" y="9"/>
                      </a:moveTo>
                      <a:lnTo>
                        <a:pt x="18" y="0"/>
                      </a:lnTo>
                      <a:lnTo>
                        <a:pt x="93" y="38"/>
                      </a:lnTo>
                      <a:lnTo>
                        <a:pt x="73" y="48"/>
                      </a:lnTo>
                      <a:lnTo>
                        <a:pt x="0"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0" name="Freeform 655"/>
                <p:cNvSpPr>
                  <a:spLocks/>
                </p:cNvSpPr>
                <p:nvPr/>
              </p:nvSpPr>
              <p:spPr bwMode="auto">
                <a:xfrm>
                  <a:off x="4707" y="3022"/>
                  <a:ext cx="73" cy="59"/>
                </a:xfrm>
                <a:custGeom>
                  <a:avLst/>
                  <a:gdLst>
                    <a:gd name="T0" fmla="*/ 0 w 73"/>
                    <a:gd name="T1" fmla="*/ 0 h 59"/>
                    <a:gd name="T2" fmla="*/ 73 w 73"/>
                    <a:gd name="T3" fmla="*/ 39 h 59"/>
                    <a:gd name="T4" fmla="*/ 73 w 73"/>
                    <a:gd name="T5" fmla="*/ 59 h 59"/>
                    <a:gd name="T6" fmla="*/ 0 w 73"/>
                    <a:gd name="T7" fmla="*/ 19 h 59"/>
                    <a:gd name="T8" fmla="*/ 0 w 73"/>
                    <a:gd name="T9" fmla="*/ 0 h 59"/>
                    <a:gd name="T10" fmla="*/ 0 60000 65536"/>
                    <a:gd name="T11" fmla="*/ 0 60000 65536"/>
                    <a:gd name="T12" fmla="*/ 0 60000 65536"/>
                    <a:gd name="T13" fmla="*/ 0 60000 65536"/>
                    <a:gd name="T14" fmla="*/ 0 60000 65536"/>
                    <a:gd name="T15" fmla="*/ 0 w 73"/>
                    <a:gd name="T16" fmla="*/ 0 h 59"/>
                    <a:gd name="T17" fmla="*/ 73 w 73"/>
                    <a:gd name="T18" fmla="*/ 59 h 59"/>
                  </a:gdLst>
                  <a:ahLst/>
                  <a:cxnLst>
                    <a:cxn ang="T10">
                      <a:pos x="T0" y="T1"/>
                    </a:cxn>
                    <a:cxn ang="T11">
                      <a:pos x="T2" y="T3"/>
                    </a:cxn>
                    <a:cxn ang="T12">
                      <a:pos x="T4" y="T5"/>
                    </a:cxn>
                    <a:cxn ang="T13">
                      <a:pos x="T6" y="T7"/>
                    </a:cxn>
                    <a:cxn ang="T14">
                      <a:pos x="T8" y="T9"/>
                    </a:cxn>
                  </a:cxnLst>
                  <a:rect l="T15" t="T16" r="T17" b="T18"/>
                  <a:pathLst>
                    <a:path w="73" h="59">
                      <a:moveTo>
                        <a:pt x="0" y="0"/>
                      </a:moveTo>
                      <a:lnTo>
                        <a:pt x="73" y="39"/>
                      </a:lnTo>
                      <a:lnTo>
                        <a:pt x="73" y="59"/>
                      </a:lnTo>
                      <a:lnTo>
                        <a:pt x="0" y="19"/>
                      </a:lnTo>
                      <a:lnTo>
                        <a:pt x="0"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1" name="Freeform 656"/>
                <p:cNvSpPr>
                  <a:spLocks/>
                </p:cNvSpPr>
                <p:nvPr/>
              </p:nvSpPr>
              <p:spPr bwMode="auto">
                <a:xfrm>
                  <a:off x="4638" y="3108"/>
                  <a:ext cx="19" cy="31"/>
                </a:xfrm>
                <a:custGeom>
                  <a:avLst/>
                  <a:gdLst>
                    <a:gd name="T0" fmla="*/ 19 w 19"/>
                    <a:gd name="T1" fmla="*/ 10 h 31"/>
                    <a:gd name="T2" fmla="*/ 0 w 19"/>
                    <a:gd name="T3" fmla="*/ 0 h 31"/>
                    <a:gd name="T4" fmla="*/ 0 w 19"/>
                    <a:gd name="T5" fmla="*/ 21 h 31"/>
                    <a:gd name="T6" fmla="*/ 19 w 19"/>
                    <a:gd name="T7" fmla="*/ 31 h 31"/>
                    <a:gd name="T8" fmla="*/ 19 w 19"/>
                    <a:gd name="T9" fmla="*/ 10 h 31"/>
                    <a:gd name="T10" fmla="*/ 0 60000 65536"/>
                    <a:gd name="T11" fmla="*/ 0 60000 65536"/>
                    <a:gd name="T12" fmla="*/ 0 60000 65536"/>
                    <a:gd name="T13" fmla="*/ 0 60000 65536"/>
                    <a:gd name="T14" fmla="*/ 0 60000 65536"/>
                    <a:gd name="T15" fmla="*/ 0 w 19"/>
                    <a:gd name="T16" fmla="*/ 0 h 31"/>
                    <a:gd name="T17" fmla="*/ 19 w 19"/>
                    <a:gd name="T18" fmla="*/ 31 h 31"/>
                  </a:gdLst>
                  <a:ahLst/>
                  <a:cxnLst>
                    <a:cxn ang="T10">
                      <a:pos x="T0" y="T1"/>
                    </a:cxn>
                    <a:cxn ang="T11">
                      <a:pos x="T2" y="T3"/>
                    </a:cxn>
                    <a:cxn ang="T12">
                      <a:pos x="T4" y="T5"/>
                    </a:cxn>
                    <a:cxn ang="T13">
                      <a:pos x="T6" y="T7"/>
                    </a:cxn>
                    <a:cxn ang="T14">
                      <a:pos x="T8" y="T9"/>
                    </a:cxn>
                  </a:cxnLst>
                  <a:rect l="T15" t="T16" r="T17" b="T18"/>
                  <a:pathLst>
                    <a:path w="19" h="31">
                      <a:moveTo>
                        <a:pt x="19" y="10"/>
                      </a:moveTo>
                      <a:lnTo>
                        <a:pt x="0" y="0"/>
                      </a:lnTo>
                      <a:lnTo>
                        <a:pt x="0" y="21"/>
                      </a:lnTo>
                      <a:lnTo>
                        <a:pt x="19" y="31"/>
                      </a:lnTo>
                      <a:lnTo>
                        <a:pt x="19"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2" name="Freeform 657"/>
                <p:cNvSpPr>
                  <a:spLocks/>
                </p:cNvSpPr>
                <p:nvPr/>
              </p:nvSpPr>
              <p:spPr bwMode="auto">
                <a:xfrm>
                  <a:off x="4737" y="3160"/>
                  <a:ext cx="18" cy="31"/>
                </a:xfrm>
                <a:custGeom>
                  <a:avLst/>
                  <a:gdLst>
                    <a:gd name="T0" fmla="*/ 18 w 18"/>
                    <a:gd name="T1" fmla="*/ 10 h 31"/>
                    <a:gd name="T2" fmla="*/ 0 w 18"/>
                    <a:gd name="T3" fmla="*/ 0 h 31"/>
                    <a:gd name="T4" fmla="*/ 0 w 18"/>
                    <a:gd name="T5" fmla="*/ 21 h 31"/>
                    <a:gd name="T6" fmla="*/ 18 w 18"/>
                    <a:gd name="T7" fmla="*/ 31 h 31"/>
                    <a:gd name="T8" fmla="*/ 18 w 18"/>
                    <a:gd name="T9" fmla="*/ 10 h 31"/>
                    <a:gd name="T10" fmla="*/ 0 60000 65536"/>
                    <a:gd name="T11" fmla="*/ 0 60000 65536"/>
                    <a:gd name="T12" fmla="*/ 0 60000 65536"/>
                    <a:gd name="T13" fmla="*/ 0 60000 65536"/>
                    <a:gd name="T14" fmla="*/ 0 60000 65536"/>
                    <a:gd name="T15" fmla="*/ 0 w 18"/>
                    <a:gd name="T16" fmla="*/ 0 h 31"/>
                    <a:gd name="T17" fmla="*/ 18 w 18"/>
                    <a:gd name="T18" fmla="*/ 31 h 31"/>
                  </a:gdLst>
                  <a:ahLst/>
                  <a:cxnLst>
                    <a:cxn ang="T10">
                      <a:pos x="T0" y="T1"/>
                    </a:cxn>
                    <a:cxn ang="T11">
                      <a:pos x="T2" y="T3"/>
                    </a:cxn>
                    <a:cxn ang="T12">
                      <a:pos x="T4" y="T5"/>
                    </a:cxn>
                    <a:cxn ang="T13">
                      <a:pos x="T6" y="T7"/>
                    </a:cxn>
                    <a:cxn ang="T14">
                      <a:pos x="T8" y="T9"/>
                    </a:cxn>
                  </a:cxnLst>
                  <a:rect l="T15" t="T16" r="T17" b="T18"/>
                  <a:pathLst>
                    <a:path w="18" h="31">
                      <a:moveTo>
                        <a:pt x="18" y="10"/>
                      </a:moveTo>
                      <a:lnTo>
                        <a:pt x="0" y="0"/>
                      </a:lnTo>
                      <a:lnTo>
                        <a:pt x="0" y="21"/>
                      </a:lnTo>
                      <a:lnTo>
                        <a:pt x="18" y="31"/>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3" name="Freeform 658"/>
                <p:cNvSpPr>
                  <a:spLocks/>
                </p:cNvSpPr>
                <p:nvPr/>
              </p:nvSpPr>
              <p:spPr bwMode="auto">
                <a:xfrm>
                  <a:off x="4657" y="3081"/>
                  <a:ext cx="72" cy="58"/>
                </a:xfrm>
                <a:custGeom>
                  <a:avLst/>
                  <a:gdLst>
                    <a:gd name="T0" fmla="*/ 71 w 72"/>
                    <a:gd name="T1" fmla="*/ 0 h 58"/>
                    <a:gd name="T2" fmla="*/ 0 w 72"/>
                    <a:gd name="T3" fmla="*/ 38 h 58"/>
                    <a:gd name="T4" fmla="*/ 0 w 72"/>
                    <a:gd name="T5" fmla="*/ 58 h 58"/>
                    <a:gd name="T6" fmla="*/ 72 w 72"/>
                    <a:gd name="T7" fmla="*/ 20 h 58"/>
                    <a:gd name="T8" fmla="*/ 71 w 72"/>
                    <a:gd name="T9" fmla="*/ 0 h 58"/>
                    <a:gd name="T10" fmla="*/ 0 60000 65536"/>
                    <a:gd name="T11" fmla="*/ 0 60000 65536"/>
                    <a:gd name="T12" fmla="*/ 0 60000 65536"/>
                    <a:gd name="T13" fmla="*/ 0 60000 65536"/>
                    <a:gd name="T14" fmla="*/ 0 60000 65536"/>
                    <a:gd name="T15" fmla="*/ 0 w 72"/>
                    <a:gd name="T16" fmla="*/ 0 h 58"/>
                    <a:gd name="T17" fmla="*/ 72 w 72"/>
                    <a:gd name="T18" fmla="*/ 58 h 58"/>
                  </a:gdLst>
                  <a:ahLst/>
                  <a:cxnLst>
                    <a:cxn ang="T10">
                      <a:pos x="T0" y="T1"/>
                    </a:cxn>
                    <a:cxn ang="T11">
                      <a:pos x="T2" y="T3"/>
                    </a:cxn>
                    <a:cxn ang="T12">
                      <a:pos x="T4" y="T5"/>
                    </a:cxn>
                    <a:cxn ang="T13">
                      <a:pos x="T6" y="T7"/>
                    </a:cxn>
                    <a:cxn ang="T14">
                      <a:pos x="T8" y="T9"/>
                    </a:cxn>
                  </a:cxnLst>
                  <a:rect l="T15" t="T16" r="T17" b="T18"/>
                  <a:pathLst>
                    <a:path w="72" h="58">
                      <a:moveTo>
                        <a:pt x="71" y="0"/>
                      </a:moveTo>
                      <a:lnTo>
                        <a:pt x="0" y="38"/>
                      </a:lnTo>
                      <a:lnTo>
                        <a:pt x="0" y="58"/>
                      </a:lnTo>
                      <a:lnTo>
                        <a:pt x="72" y="20"/>
                      </a:lnTo>
                      <a:lnTo>
                        <a:pt x="71"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4" name="Freeform 659"/>
                <p:cNvSpPr>
                  <a:spLocks/>
                </p:cNvSpPr>
                <p:nvPr/>
              </p:nvSpPr>
              <p:spPr bwMode="auto">
                <a:xfrm>
                  <a:off x="4818" y="3085"/>
                  <a:ext cx="12" cy="11"/>
                </a:xfrm>
                <a:custGeom>
                  <a:avLst/>
                  <a:gdLst>
                    <a:gd name="T0" fmla="*/ 3 w 12"/>
                    <a:gd name="T1" fmla="*/ 0 h 11"/>
                    <a:gd name="T2" fmla="*/ 12 w 12"/>
                    <a:gd name="T3" fmla="*/ 6 h 11"/>
                    <a:gd name="T4" fmla="*/ 9 w 12"/>
                    <a:gd name="T5" fmla="*/ 11 h 11"/>
                    <a:gd name="T6" fmla="*/ 0 w 12"/>
                    <a:gd name="T7" fmla="*/ 3 h 11"/>
                    <a:gd name="T8" fmla="*/ 3 w 12"/>
                    <a:gd name="T9" fmla="*/ 0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3" y="0"/>
                      </a:moveTo>
                      <a:lnTo>
                        <a:pt x="12" y="6"/>
                      </a:lnTo>
                      <a:lnTo>
                        <a:pt x="9" y="11"/>
                      </a:lnTo>
                      <a:lnTo>
                        <a:pt x="0" y="3"/>
                      </a:lnTo>
                      <a:lnTo>
                        <a:pt x="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5" name="Freeform 660"/>
                <p:cNvSpPr>
                  <a:spLocks/>
                </p:cNvSpPr>
                <p:nvPr/>
              </p:nvSpPr>
              <p:spPr bwMode="auto">
                <a:xfrm>
                  <a:off x="4786" y="3062"/>
                  <a:ext cx="26" cy="14"/>
                </a:xfrm>
                <a:custGeom>
                  <a:avLst/>
                  <a:gdLst>
                    <a:gd name="T0" fmla="*/ 17 w 26"/>
                    <a:gd name="T1" fmla="*/ 0 h 14"/>
                    <a:gd name="T2" fmla="*/ 26 w 26"/>
                    <a:gd name="T3" fmla="*/ 5 h 14"/>
                    <a:gd name="T4" fmla="*/ 9 w 26"/>
                    <a:gd name="T5" fmla="*/ 14 h 14"/>
                    <a:gd name="T6" fmla="*/ 0 w 26"/>
                    <a:gd name="T7" fmla="*/ 9 h 14"/>
                    <a:gd name="T8" fmla="*/ 17 w 26"/>
                    <a:gd name="T9" fmla="*/ 0 h 14"/>
                    <a:gd name="T10" fmla="*/ 0 60000 65536"/>
                    <a:gd name="T11" fmla="*/ 0 60000 65536"/>
                    <a:gd name="T12" fmla="*/ 0 60000 65536"/>
                    <a:gd name="T13" fmla="*/ 0 60000 65536"/>
                    <a:gd name="T14" fmla="*/ 0 60000 65536"/>
                    <a:gd name="T15" fmla="*/ 0 w 26"/>
                    <a:gd name="T16" fmla="*/ 0 h 14"/>
                    <a:gd name="T17" fmla="*/ 26 w 26"/>
                    <a:gd name="T18" fmla="*/ 14 h 14"/>
                  </a:gdLst>
                  <a:ahLst/>
                  <a:cxnLst>
                    <a:cxn ang="T10">
                      <a:pos x="T0" y="T1"/>
                    </a:cxn>
                    <a:cxn ang="T11">
                      <a:pos x="T2" y="T3"/>
                    </a:cxn>
                    <a:cxn ang="T12">
                      <a:pos x="T4" y="T5"/>
                    </a:cxn>
                    <a:cxn ang="T13">
                      <a:pos x="T6" y="T7"/>
                    </a:cxn>
                    <a:cxn ang="T14">
                      <a:pos x="T8" y="T9"/>
                    </a:cxn>
                  </a:cxnLst>
                  <a:rect l="T15" t="T16" r="T17" b="T18"/>
                  <a:pathLst>
                    <a:path w="26" h="14">
                      <a:moveTo>
                        <a:pt x="17" y="0"/>
                      </a:moveTo>
                      <a:lnTo>
                        <a:pt x="26" y="5"/>
                      </a:lnTo>
                      <a:lnTo>
                        <a:pt x="9" y="14"/>
                      </a:lnTo>
                      <a:lnTo>
                        <a:pt x="0" y="9"/>
                      </a:lnTo>
                      <a:lnTo>
                        <a:pt x="17"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6" name="Freeform 661"/>
                <p:cNvSpPr>
                  <a:spLocks/>
                </p:cNvSpPr>
                <p:nvPr/>
              </p:nvSpPr>
              <p:spPr bwMode="auto">
                <a:xfrm>
                  <a:off x="4786" y="3071"/>
                  <a:ext cx="12" cy="22"/>
                </a:xfrm>
                <a:custGeom>
                  <a:avLst/>
                  <a:gdLst>
                    <a:gd name="T0" fmla="*/ 0 w 12"/>
                    <a:gd name="T1" fmla="*/ 19 h 22"/>
                    <a:gd name="T2" fmla="*/ 12 w 12"/>
                    <a:gd name="T3" fmla="*/ 22 h 22"/>
                    <a:gd name="T4" fmla="*/ 12 w 12"/>
                    <a:gd name="T5" fmla="*/ 5 h 22"/>
                    <a:gd name="T6" fmla="*/ 0 w 12"/>
                    <a:gd name="T7" fmla="*/ 0 h 22"/>
                    <a:gd name="T8" fmla="*/ 0 w 12"/>
                    <a:gd name="T9" fmla="*/ 19 h 22"/>
                    <a:gd name="T10" fmla="*/ 0 60000 65536"/>
                    <a:gd name="T11" fmla="*/ 0 60000 65536"/>
                    <a:gd name="T12" fmla="*/ 0 60000 65536"/>
                    <a:gd name="T13" fmla="*/ 0 60000 65536"/>
                    <a:gd name="T14" fmla="*/ 0 60000 65536"/>
                    <a:gd name="T15" fmla="*/ 0 w 12"/>
                    <a:gd name="T16" fmla="*/ 0 h 22"/>
                    <a:gd name="T17" fmla="*/ 12 w 12"/>
                    <a:gd name="T18" fmla="*/ 22 h 22"/>
                  </a:gdLst>
                  <a:ahLst/>
                  <a:cxnLst>
                    <a:cxn ang="T10">
                      <a:pos x="T0" y="T1"/>
                    </a:cxn>
                    <a:cxn ang="T11">
                      <a:pos x="T2" y="T3"/>
                    </a:cxn>
                    <a:cxn ang="T12">
                      <a:pos x="T4" y="T5"/>
                    </a:cxn>
                    <a:cxn ang="T13">
                      <a:pos x="T6" y="T7"/>
                    </a:cxn>
                    <a:cxn ang="T14">
                      <a:pos x="T8" y="T9"/>
                    </a:cxn>
                  </a:cxnLst>
                  <a:rect l="T15" t="T16" r="T17" b="T18"/>
                  <a:pathLst>
                    <a:path w="12" h="22">
                      <a:moveTo>
                        <a:pt x="0" y="19"/>
                      </a:moveTo>
                      <a:lnTo>
                        <a:pt x="12" y="22"/>
                      </a:lnTo>
                      <a:lnTo>
                        <a:pt x="12" y="5"/>
                      </a:lnTo>
                      <a:lnTo>
                        <a:pt x="0" y="0"/>
                      </a:lnTo>
                      <a:lnTo>
                        <a:pt x="0" y="1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7" name="Freeform 662"/>
                <p:cNvSpPr>
                  <a:spLocks/>
                </p:cNvSpPr>
                <p:nvPr/>
              </p:nvSpPr>
              <p:spPr bwMode="auto">
                <a:xfrm>
                  <a:off x="4795" y="3067"/>
                  <a:ext cx="17" cy="26"/>
                </a:xfrm>
                <a:custGeom>
                  <a:avLst/>
                  <a:gdLst>
                    <a:gd name="T0" fmla="*/ 17 w 17"/>
                    <a:gd name="T1" fmla="*/ 19 h 26"/>
                    <a:gd name="T2" fmla="*/ 0 w 17"/>
                    <a:gd name="T3" fmla="*/ 26 h 26"/>
                    <a:gd name="T4" fmla="*/ 0 w 17"/>
                    <a:gd name="T5" fmla="*/ 9 h 26"/>
                    <a:gd name="T6" fmla="*/ 17 w 17"/>
                    <a:gd name="T7" fmla="*/ 0 h 26"/>
                    <a:gd name="T8" fmla="*/ 17 w 17"/>
                    <a:gd name="T9" fmla="*/ 19 h 26"/>
                    <a:gd name="T10" fmla="*/ 0 60000 65536"/>
                    <a:gd name="T11" fmla="*/ 0 60000 65536"/>
                    <a:gd name="T12" fmla="*/ 0 60000 65536"/>
                    <a:gd name="T13" fmla="*/ 0 60000 65536"/>
                    <a:gd name="T14" fmla="*/ 0 60000 65536"/>
                    <a:gd name="T15" fmla="*/ 0 w 17"/>
                    <a:gd name="T16" fmla="*/ 0 h 26"/>
                    <a:gd name="T17" fmla="*/ 17 w 17"/>
                    <a:gd name="T18" fmla="*/ 26 h 26"/>
                  </a:gdLst>
                  <a:ahLst/>
                  <a:cxnLst>
                    <a:cxn ang="T10">
                      <a:pos x="T0" y="T1"/>
                    </a:cxn>
                    <a:cxn ang="T11">
                      <a:pos x="T2" y="T3"/>
                    </a:cxn>
                    <a:cxn ang="T12">
                      <a:pos x="T4" y="T5"/>
                    </a:cxn>
                    <a:cxn ang="T13">
                      <a:pos x="T6" y="T7"/>
                    </a:cxn>
                    <a:cxn ang="T14">
                      <a:pos x="T8" y="T9"/>
                    </a:cxn>
                  </a:cxnLst>
                  <a:rect l="T15" t="T16" r="T17" b="T18"/>
                  <a:pathLst>
                    <a:path w="17" h="26">
                      <a:moveTo>
                        <a:pt x="17" y="19"/>
                      </a:moveTo>
                      <a:lnTo>
                        <a:pt x="0" y="26"/>
                      </a:lnTo>
                      <a:lnTo>
                        <a:pt x="0" y="9"/>
                      </a:lnTo>
                      <a:lnTo>
                        <a:pt x="17" y="0"/>
                      </a:lnTo>
                      <a:lnTo>
                        <a:pt x="17" y="1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8" name="Freeform 663"/>
                <p:cNvSpPr>
                  <a:spLocks/>
                </p:cNvSpPr>
                <p:nvPr/>
              </p:nvSpPr>
              <p:spPr bwMode="auto">
                <a:xfrm>
                  <a:off x="4797" y="3072"/>
                  <a:ext cx="19" cy="11"/>
                </a:xfrm>
                <a:custGeom>
                  <a:avLst/>
                  <a:gdLst>
                    <a:gd name="T0" fmla="*/ 13 w 19"/>
                    <a:gd name="T1" fmla="*/ 0 h 11"/>
                    <a:gd name="T2" fmla="*/ 19 w 19"/>
                    <a:gd name="T3" fmla="*/ 4 h 11"/>
                    <a:gd name="T4" fmla="*/ 16 w 19"/>
                    <a:gd name="T5" fmla="*/ 10 h 11"/>
                    <a:gd name="T6" fmla="*/ 7 w 19"/>
                    <a:gd name="T7" fmla="*/ 11 h 11"/>
                    <a:gd name="T8" fmla="*/ 0 w 19"/>
                    <a:gd name="T9" fmla="*/ 8 h 11"/>
                    <a:gd name="T10" fmla="*/ 13 w 19"/>
                    <a:gd name="T11" fmla="*/ 0 h 11"/>
                    <a:gd name="T12" fmla="*/ 0 60000 65536"/>
                    <a:gd name="T13" fmla="*/ 0 60000 65536"/>
                    <a:gd name="T14" fmla="*/ 0 60000 65536"/>
                    <a:gd name="T15" fmla="*/ 0 60000 65536"/>
                    <a:gd name="T16" fmla="*/ 0 60000 65536"/>
                    <a:gd name="T17" fmla="*/ 0 60000 65536"/>
                    <a:gd name="T18" fmla="*/ 0 w 19"/>
                    <a:gd name="T19" fmla="*/ 0 h 11"/>
                    <a:gd name="T20" fmla="*/ 19 w 19"/>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9" h="11">
                      <a:moveTo>
                        <a:pt x="13" y="0"/>
                      </a:moveTo>
                      <a:lnTo>
                        <a:pt x="19" y="4"/>
                      </a:lnTo>
                      <a:lnTo>
                        <a:pt x="16" y="10"/>
                      </a:lnTo>
                      <a:lnTo>
                        <a:pt x="7" y="11"/>
                      </a:lnTo>
                      <a:lnTo>
                        <a:pt x="0" y="8"/>
                      </a:lnTo>
                      <a:lnTo>
                        <a:pt x="1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9" name="Freeform 664"/>
                <p:cNvSpPr>
                  <a:spLocks/>
                </p:cNvSpPr>
                <p:nvPr/>
              </p:nvSpPr>
              <p:spPr bwMode="auto">
                <a:xfrm>
                  <a:off x="4797" y="3080"/>
                  <a:ext cx="12" cy="19"/>
                </a:xfrm>
                <a:custGeom>
                  <a:avLst/>
                  <a:gdLst>
                    <a:gd name="T0" fmla="*/ 0 w 12"/>
                    <a:gd name="T1" fmla="*/ 13 h 19"/>
                    <a:gd name="T2" fmla="*/ 11 w 12"/>
                    <a:gd name="T3" fmla="*/ 19 h 19"/>
                    <a:gd name="T4" fmla="*/ 12 w 12"/>
                    <a:gd name="T5" fmla="*/ 8 h 19"/>
                    <a:gd name="T6" fmla="*/ 9 w 12"/>
                    <a:gd name="T7" fmla="*/ 2 h 19"/>
                    <a:gd name="T8" fmla="*/ 0 w 12"/>
                    <a:gd name="T9" fmla="*/ 0 h 19"/>
                    <a:gd name="T10" fmla="*/ 0 w 12"/>
                    <a:gd name="T11" fmla="*/ 13 h 19"/>
                    <a:gd name="T12" fmla="*/ 0 60000 65536"/>
                    <a:gd name="T13" fmla="*/ 0 60000 65536"/>
                    <a:gd name="T14" fmla="*/ 0 60000 65536"/>
                    <a:gd name="T15" fmla="*/ 0 60000 65536"/>
                    <a:gd name="T16" fmla="*/ 0 60000 65536"/>
                    <a:gd name="T17" fmla="*/ 0 60000 65536"/>
                    <a:gd name="T18" fmla="*/ 0 w 12"/>
                    <a:gd name="T19" fmla="*/ 0 h 19"/>
                    <a:gd name="T20" fmla="*/ 12 w 1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2" h="19">
                      <a:moveTo>
                        <a:pt x="0" y="13"/>
                      </a:moveTo>
                      <a:lnTo>
                        <a:pt x="11" y="19"/>
                      </a:lnTo>
                      <a:lnTo>
                        <a:pt x="12" y="8"/>
                      </a:lnTo>
                      <a:lnTo>
                        <a:pt x="9" y="2"/>
                      </a:lnTo>
                      <a:lnTo>
                        <a:pt x="0" y="0"/>
                      </a:lnTo>
                      <a:lnTo>
                        <a:pt x="0" y="13"/>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0" name="Freeform 665"/>
                <p:cNvSpPr>
                  <a:spLocks/>
                </p:cNvSpPr>
                <p:nvPr/>
              </p:nvSpPr>
              <p:spPr bwMode="auto">
                <a:xfrm>
                  <a:off x="4807" y="3088"/>
                  <a:ext cx="12" cy="14"/>
                </a:xfrm>
                <a:custGeom>
                  <a:avLst/>
                  <a:gdLst>
                    <a:gd name="T0" fmla="*/ 0 w 12"/>
                    <a:gd name="T1" fmla="*/ 10 h 14"/>
                    <a:gd name="T2" fmla="*/ 2 w 12"/>
                    <a:gd name="T3" fmla="*/ 6 h 14"/>
                    <a:gd name="T4" fmla="*/ 7 w 12"/>
                    <a:gd name="T5" fmla="*/ 9 h 14"/>
                    <a:gd name="T6" fmla="*/ 10 w 12"/>
                    <a:gd name="T7" fmla="*/ 14 h 14"/>
                    <a:gd name="T8" fmla="*/ 12 w 12"/>
                    <a:gd name="T9" fmla="*/ 14 h 14"/>
                    <a:gd name="T10" fmla="*/ 10 w 12"/>
                    <a:gd name="T11" fmla="*/ 5 h 14"/>
                    <a:gd name="T12" fmla="*/ 0 w 12"/>
                    <a:gd name="T13" fmla="*/ 0 h 14"/>
                    <a:gd name="T14" fmla="*/ 0 w 12"/>
                    <a:gd name="T15" fmla="*/ 10 h 1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4"/>
                    <a:gd name="T26" fmla="*/ 12 w 1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4">
                      <a:moveTo>
                        <a:pt x="0" y="10"/>
                      </a:moveTo>
                      <a:lnTo>
                        <a:pt x="2" y="6"/>
                      </a:lnTo>
                      <a:lnTo>
                        <a:pt x="7" y="9"/>
                      </a:lnTo>
                      <a:lnTo>
                        <a:pt x="10" y="14"/>
                      </a:lnTo>
                      <a:lnTo>
                        <a:pt x="12" y="14"/>
                      </a:lnTo>
                      <a:lnTo>
                        <a:pt x="10" y="5"/>
                      </a:lnTo>
                      <a:lnTo>
                        <a:pt x="0" y="0"/>
                      </a:lnTo>
                      <a:lnTo>
                        <a:pt x="0" y="1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1" name="Freeform 666"/>
                <p:cNvSpPr>
                  <a:spLocks/>
                </p:cNvSpPr>
                <p:nvPr/>
              </p:nvSpPr>
              <p:spPr bwMode="auto">
                <a:xfrm>
                  <a:off x="4818" y="3090"/>
                  <a:ext cx="12" cy="12"/>
                </a:xfrm>
                <a:custGeom>
                  <a:avLst/>
                  <a:gdLst>
                    <a:gd name="T0" fmla="*/ 12 w 12"/>
                    <a:gd name="T1" fmla="*/ 8 h 12"/>
                    <a:gd name="T2" fmla="*/ 2 w 12"/>
                    <a:gd name="T3" fmla="*/ 12 h 12"/>
                    <a:gd name="T4" fmla="*/ 0 w 12"/>
                    <a:gd name="T5" fmla="*/ 3 h 12"/>
                    <a:gd name="T6" fmla="*/ 7 w 12"/>
                    <a:gd name="T7" fmla="*/ 2 h 12"/>
                    <a:gd name="T8" fmla="*/ 11 w 12"/>
                    <a:gd name="T9" fmla="*/ 0 h 12"/>
                    <a:gd name="T10" fmla="*/ 12 w 12"/>
                    <a:gd name="T11" fmla="*/ 8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12" y="8"/>
                      </a:moveTo>
                      <a:lnTo>
                        <a:pt x="2" y="12"/>
                      </a:lnTo>
                      <a:lnTo>
                        <a:pt x="0" y="3"/>
                      </a:lnTo>
                      <a:lnTo>
                        <a:pt x="7" y="2"/>
                      </a:lnTo>
                      <a:lnTo>
                        <a:pt x="11" y="0"/>
                      </a:lnTo>
                      <a:lnTo>
                        <a:pt x="12" y="8"/>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2" name="Freeform 667"/>
                <p:cNvSpPr>
                  <a:spLocks/>
                </p:cNvSpPr>
                <p:nvPr/>
              </p:nvSpPr>
              <p:spPr bwMode="auto">
                <a:xfrm>
                  <a:off x="4797" y="3081"/>
                  <a:ext cx="12" cy="11"/>
                </a:xfrm>
                <a:custGeom>
                  <a:avLst/>
                  <a:gdLst>
                    <a:gd name="T0" fmla="*/ 0 w 12"/>
                    <a:gd name="T1" fmla="*/ 6 h 11"/>
                    <a:gd name="T2" fmla="*/ 12 w 12"/>
                    <a:gd name="T3" fmla="*/ 11 h 11"/>
                    <a:gd name="T4" fmla="*/ 8 w 12"/>
                    <a:gd name="T5" fmla="*/ 2 h 11"/>
                    <a:gd name="T6" fmla="*/ 0 w 12"/>
                    <a:gd name="T7" fmla="*/ 0 h 11"/>
                    <a:gd name="T8" fmla="*/ 0 w 12"/>
                    <a:gd name="T9" fmla="*/ 6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6"/>
                      </a:moveTo>
                      <a:lnTo>
                        <a:pt x="12" y="11"/>
                      </a:lnTo>
                      <a:lnTo>
                        <a:pt x="8" y="2"/>
                      </a:lnTo>
                      <a:lnTo>
                        <a:pt x="0" y="0"/>
                      </a:lnTo>
                      <a:lnTo>
                        <a:pt x="0" y="6"/>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3" name="Freeform 668"/>
                <p:cNvSpPr>
                  <a:spLocks/>
                </p:cNvSpPr>
                <p:nvPr/>
              </p:nvSpPr>
              <p:spPr bwMode="auto">
                <a:xfrm>
                  <a:off x="4807" y="3087"/>
                  <a:ext cx="17" cy="11"/>
                </a:xfrm>
                <a:custGeom>
                  <a:avLst/>
                  <a:gdLst>
                    <a:gd name="T0" fmla="*/ 17 w 17"/>
                    <a:gd name="T1" fmla="*/ 9 h 11"/>
                    <a:gd name="T2" fmla="*/ 10 w 17"/>
                    <a:gd name="T3" fmla="*/ 11 h 11"/>
                    <a:gd name="T4" fmla="*/ 0 w 17"/>
                    <a:gd name="T5" fmla="*/ 3 h 11"/>
                    <a:gd name="T6" fmla="*/ 10 w 17"/>
                    <a:gd name="T7" fmla="*/ 0 h 11"/>
                    <a:gd name="T8" fmla="*/ 17 w 17"/>
                    <a:gd name="T9" fmla="*/ 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7" y="9"/>
                      </a:moveTo>
                      <a:lnTo>
                        <a:pt x="10" y="11"/>
                      </a:lnTo>
                      <a:lnTo>
                        <a:pt x="0" y="3"/>
                      </a:lnTo>
                      <a:lnTo>
                        <a:pt x="10" y="0"/>
                      </a:lnTo>
                      <a:lnTo>
                        <a:pt x="17" y="9"/>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4" name="Freeform 669"/>
                <p:cNvSpPr>
                  <a:spLocks/>
                </p:cNvSpPr>
                <p:nvPr/>
              </p:nvSpPr>
              <p:spPr bwMode="auto">
                <a:xfrm>
                  <a:off x="4817" y="3082"/>
                  <a:ext cx="11" cy="11"/>
                </a:xfrm>
                <a:custGeom>
                  <a:avLst/>
                  <a:gdLst>
                    <a:gd name="T0" fmla="*/ 0 w 11"/>
                    <a:gd name="T1" fmla="*/ 5 h 11"/>
                    <a:gd name="T2" fmla="*/ 2 w 11"/>
                    <a:gd name="T3" fmla="*/ 0 h 11"/>
                    <a:gd name="T4" fmla="*/ 11 w 11"/>
                    <a:gd name="T5" fmla="*/ 9 h 11"/>
                    <a:gd name="T6" fmla="*/ 8 w 11"/>
                    <a:gd name="T7" fmla="*/ 11 h 11"/>
                    <a:gd name="T8" fmla="*/ 0 w 11"/>
                    <a:gd name="T9" fmla="*/ 5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5"/>
                      </a:moveTo>
                      <a:lnTo>
                        <a:pt x="2" y="0"/>
                      </a:lnTo>
                      <a:lnTo>
                        <a:pt x="11" y="9"/>
                      </a:lnTo>
                      <a:lnTo>
                        <a:pt x="8" y="11"/>
                      </a:lnTo>
                      <a:lnTo>
                        <a:pt x="0" y="5"/>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5" name="Freeform 670"/>
                <p:cNvSpPr>
                  <a:spLocks/>
                </p:cNvSpPr>
                <p:nvPr/>
              </p:nvSpPr>
              <p:spPr bwMode="auto">
                <a:xfrm>
                  <a:off x="4804" y="3078"/>
                  <a:ext cx="17" cy="12"/>
                </a:xfrm>
                <a:custGeom>
                  <a:avLst/>
                  <a:gdLst>
                    <a:gd name="T0" fmla="*/ 17 w 17"/>
                    <a:gd name="T1" fmla="*/ 9 h 12"/>
                    <a:gd name="T2" fmla="*/ 3 w 17"/>
                    <a:gd name="T3" fmla="*/ 12 h 12"/>
                    <a:gd name="T4" fmla="*/ 0 w 17"/>
                    <a:gd name="T5" fmla="*/ 3 h 12"/>
                    <a:gd name="T6" fmla="*/ 13 w 17"/>
                    <a:gd name="T7" fmla="*/ 0 h 12"/>
                    <a:gd name="T8" fmla="*/ 17 w 17"/>
                    <a:gd name="T9" fmla="*/ 9 h 12"/>
                    <a:gd name="T10" fmla="*/ 0 60000 65536"/>
                    <a:gd name="T11" fmla="*/ 0 60000 65536"/>
                    <a:gd name="T12" fmla="*/ 0 60000 65536"/>
                    <a:gd name="T13" fmla="*/ 0 60000 65536"/>
                    <a:gd name="T14" fmla="*/ 0 60000 65536"/>
                    <a:gd name="T15" fmla="*/ 0 w 17"/>
                    <a:gd name="T16" fmla="*/ 0 h 12"/>
                    <a:gd name="T17" fmla="*/ 17 w 17"/>
                    <a:gd name="T18" fmla="*/ 12 h 12"/>
                  </a:gdLst>
                  <a:ahLst/>
                  <a:cxnLst>
                    <a:cxn ang="T10">
                      <a:pos x="T0" y="T1"/>
                    </a:cxn>
                    <a:cxn ang="T11">
                      <a:pos x="T2" y="T3"/>
                    </a:cxn>
                    <a:cxn ang="T12">
                      <a:pos x="T4" y="T5"/>
                    </a:cxn>
                    <a:cxn ang="T13">
                      <a:pos x="T6" y="T7"/>
                    </a:cxn>
                    <a:cxn ang="T14">
                      <a:pos x="T8" y="T9"/>
                    </a:cxn>
                  </a:cxnLst>
                  <a:rect l="T15" t="T16" r="T17" b="T18"/>
                  <a:pathLst>
                    <a:path w="17" h="12">
                      <a:moveTo>
                        <a:pt x="17" y="9"/>
                      </a:moveTo>
                      <a:lnTo>
                        <a:pt x="3" y="12"/>
                      </a:lnTo>
                      <a:lnTo>
                        <a:pt x="0" y="3"/>
                      </a:lnTo>
                      <a:lnTo>
                        <a:pt x="13" y="0"/>
                      </a:lnTo>
                      <a:lnTo>
                        <a:pt x="17" y="9"/>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6" name="Freeform 671"/>
                <p:cNvSpPr>
                  <a:spLocks/>
                </p:cNvSpPr>
                <p:nvPr/>
              </p:nvSpPr>
              <p:spPr bwMode="auto">
                <a:xfrm>
                  <a:off x="4703" y="3104"/>
                  <a:ext cx="92" cy="49"/>
                </a:xfrm>
                <a:custGeom>
                  <a:avLst/>
                  <a:gdLst>
                    <a:gd name="T0" fmla="*/ 92 w 92"/>
                    <a:gd name="T1" fmla="*/ 10 h 49"/>
                    <a:gd name="T2" fmla="*/ 73 w 92"/>
                    <a:gd name="T3" fmla="*/ 0 h 49"/>
                    <a:gd name="T4" fmla="*/ 0 w 92"/>
                    <a:gd name="T5" fmla="*/ 40 h 49"/>
                    <a:gd name="T6" fmla="*/ 19 w 92"/>
                    <a:gd name="T7" fmla="*/ 49 h 49"/>
                    <a:gd name="T8" fmla="*/ 92 w 92"/>
                    <a:gd name="T9" fmla="*/ 10 h 49"/>
                    <a:gd name="T10" fmla="*/ 0 60000 65536"/>
                    <a:gd name="T11" fmla="*/ 0 60000 65536"/>
                    <a:gd name="T12" fmla="*/ 0 60000 65536"/>
                    <a:gd name="T13" fmla="*/ 0 60000 65536"/>
                    <a:gd name="T14" fmla="*/ 0 60000 65536"/>
                    <a:gd name="T15" fmla="*/ 0 w 92"/>
                    <a:gd name="T16" fmla="*/ 0 h 49"/>
                    <a:gd name="T17" fmla="*/ 92 w 92"/>
                    <a:gd name="T18" fmla="*/ 49 h 49"/>
                  </a:gdLst>
                  <a:ahLst/>
                  <a:cxnLst>
                    <a:cxn ang="T10">
                      <a:pos x="T0" y="T1"/>
                    </a:cxn>
                    <a:cxn ang="T11">
                      <a:pos x="T2" y="T3"/>
                    </a:cxn>
                    <a:cxn ang="T12">
                      <a:pos x="T4" y="T5"/>
                    </a:cxn>
                    <a:cxn ang="T13">
                      <a:pos x="T6" y="T7"/>
                    </a:cxn>
                    <a:cxn ang="T14">
                      <a:pos x="T8" y="T9"/>
                    </a:cxn>
                  </a:cxnLst>
                  <a:rect l="T15" t="T16" r="T17" b="T18"/>
                  <a:pathLst>
                    <a:path w="92" h="49">
                      <a:moveTo>
                        <a:pt x="92" y="10"/>
                      </a:moveTo>
                      <a:lnTo>
                        <a:pt x="73" y="0"/>
                      </a:lnTo>
                      <a:lnTo>
                        <a:pt x="0" y="40"/>
                      </a:lnTo>
                      <a:lnTo>
                        <a:pt x="19" y="49"/>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7" name="Freeform 672"/>
                <p:cNvSpPr>
                  <a:spLocks/>
                </p:cNvSpPr>
                <p:nvPr/>
              </p:nvSpPr>
              <p:spPr bwMode="auto">
                <a:xfrm>
                  <a:off x="4638" y="3070"/>
                  <a:ext cx="91" cy="48"/>
                </a:xfrm>
                <a:custGeom>
                  <a:avLst/>
                  <a:gdLst>
                    <a:gd name="T0" fmla="*/ 91 w 91"/>
                    <a:gd name="T1" fmla="*/ 10 h 48"/>
                    <a:gd name="T2" fmla="*/ 72 w 91"/>
                    <a:gd name="T3" fmla="*/ 0 h 48"/>
                    <a:gd name="T4" fmla="*/ 0 w 91"/>
                    <a:gd name="T5" fmla="*/ 38 h 48"/>
                    <a:gd name="T6" fmla="*/ 18 w 91"/>
                    <a:gd name="T7" fmla="*/ 48 h 48"/>
                    <a:gd name="T8" fmla="*/ 91 w 91"/>
                    <a:gd name="T9" fmla="*/ 10 h 48"/>
                    <a:gd name="T10" fmla="*/ 0 60000 65536"/>
                    <a:gd name="T11" fmla="*/ 0 60000 65536"/>
                    <a:gd name="T12" fmla="*/ 0 60000 65536"/>
                    <a:gd name="T13" fmla="*/ 0 60000 65536"/>
                    <a:gd name="T14" fmla="*/ 0 60000 65536"/>
                    <a:gd name="T15" fmla="*/ 0 w 91"/>
                    <a:gd name="T16" fmla="*/ 0 h 48"/>
                    <a:gd name="T17" fmla="*/ 91 w 91"/>
                    <a:gd name="T18" fmla="*/ 48 h 48"/>
                  </a:gdLst>
                  <a:ahLst/>
                  <a:cxnLst>
                    <a:cxn ang="T10">
                      <a:pos x="T0" y="T1"/>
                    </a:cxn>
                    <a:cxn ang="T11">
                      <a:pos x="T2" y="T3"/>
                    </a:cxn>
                    <a:cxn ang="T12">
                      <a:pos x="T4" y="T5"/>
                    </a:cxn>
                    <a:cxn ang="T13">
                      <a:pos x="T6" y="T7"/>
                    </a:cxn>
                    <a:cxn ang="T14">
                      <a:pos x="T8" y="T9"/>
                    </a:cxn>
                  </a:cxnLst>
                  <a:rect l="T15" t="T16" r="T17" b="T18"/>
                  <a:pathLst>
                    <a:path w="91" h="48">
                      <a:moveTo>
                        <a:pt x="91" y="10"/>
                      </a:moveTo>
                      <a:lnTo>
                        <a:pt x="72" y="0"/>
                      </a:lnTo>
                      <a:lnTo>
                        <a:pt x="0" y="38"/>
                      </a:lnTo>
                      <a:lnTo>
                        <a:pt x="18" y="48"/>
                      </a:lnTo>
                      <a:lnTo>
                        <a:pt x="91"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8" name="Freeform 673"/>
                <p:cNvSpPr>
                  <a:spLocks/>
                </p:cNvSpPr>
                <p:nvPr/>
              </p:nvSpPr>
              <p:spPr bwMode="auto">
                <a:xfrm>
                  <a:off x="4414" y="3088"/>
                  <a:ext cx="69" cy="121"/>
                </a:xfrm>
                <a:custGeom>
                  <a:avLst/>
                  <a:gdLst>
                    <a:gd name="T0" fmla="*/ 69 w 69"/>
                    <a:gd name="T1" fmla="*/ 36 h 121"/>
                    <a:gd name="T2" fmla="*/ 0 w 69"/>
                    <a:gd name="T3" fmla="*/ 0 h 121"/>
                    <a:gd name="T4" fmla="*/ 0 w 69"/>
                    <a:gd name="T5" fmla="*/ 84 h 121"/>
                    <a:gd name="T6" fmla="*/ 69 w 69"/>
                    <a:gd name="T7" fmla="*/ 121 h 121"/>
                    <a:gd name="T8" fmla="*/ 69 w 69"/>
                    <a:gd name="T9" fmla="*/ 36 h 121"/>
                    <a:gd name="T10" fmla="*/ 0 60000 65536"/>
                    <a:gd name="T11" fmla="*/ 0 60000 65536"/>
                    <a:gd name="T12" fmla="*/ 0 60000 65536"/>
                    <a:gd name="T13" fmla="*/ 0 60000 65536"/>
                    <a:gd name="T14" fmla="*/ 0 60000 65536"/>
                    <a:gd name="T15" fmla="*/ 0 w 69"/>
                    <a:gd name="T16" fmla="*/ 0 h 121"/>
                    <a:gd name="T17" fmla="*/ 69 w 69"/>
                    <a:gd name="T18" fmla="*/ 121 h 121"/>
                  </a:gdLst>
                  <a:ahLst/>
                  <a:cxnLst>
                    <a:cxn ang="T10">
                      <a:pos x="T0" y="T1"/>
                    </a:cxn>
                    <a:cxn ang="T11">
                      <a:pos x="T2" y="T3"/>
                    </a:cxn>
                    <a:cxn ang="T12">
                      <a:pos x="T4" y="T5"/>
                    </a:cxn>
                    <a:cxn ang="T13">
                      <a:pos x="T6" y="T7"/>
                    </a:cxn>
                    <a:cxn ang="T14">
                      <a:pos x="T8" y="T9"/>
                    </a:cxn>
                  </a:cxnLst>
                  <a:rect l="T15" t="T16" r="T17" b="T18"/>
                  <a:pathLst>
                    <a:path w="69" h="121">
                      <a:moveTo>
                        <a:pt x="69" y="36"/>
                      </a:moveTo>
                      <a:lnTo>
                        <a:pt x="0" y="0"/>
                      </a:lnTo>
                      <a:lnTo>
                        <a:pt x="0" y="84"/>
                      </a:lnTo>
                      <a:lnTo>
                        <a:pt x="69" y="121"/>
                      </a:lnTo>
                      <a:lnTo>
                        <a:pt x="69" y="36"/>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9" name="Freeform 674"/>
                <p:cNvSpPr>
                  <a:spLocks/>
                </p:cNvSpPr>
                <p:nvPr/>
              </p:nvSpPr>
              <p:spPr bwMode="auto">
                <a:xfrm>
                  <a:off x="4414" y="3003"/>
                  <a:ext cx="231" cy="122"/>
                </a:xfrm>
                <a:custGeom>
                  <a:avLst/>
                  <a:gdLst>
                    <a:gd name="T0" fmla="*/ 231 w 231"/>
                    <a:gd name="T1" fmla="*/ 37 h 122"/>
                    <a:gd name="T2" fmla="*/ 160 w 231"/>
                    <a:gd name="T3" fmla="*/ 0 h 122"/>
                    <a:gd name="T4" fmla="*/ 0 w 231"/>
                    <a:gd name="T5" fmla="*/ 85 h 122"/>
                    <a:gd name="T6" fmla="*/ 69 w 231"/>
                    <a:gd name="T7" fmla="*/ 122 h 122"/>
                    <a:gd name="T8" fmla="*/ 231 w 231"/>
                    <a:gd name="T9" fmla="*/ 37 h 122"/>
                    <a:gd name="T10" fmla="*/ 0 60000 65536"/>
                    <a:gd name="T11" fmla="*/ 0 60000 65536"/>
                    <a:gd name="T12" fmla="*/ 0 60000 65536"/>
                    <a:gd name="T13" fmla="*/ 0 60000 65536"/>
                    <a:gd name="T14" fmla="*/ 0 60000 65536"/>
                    <a:gd name="T15" fmla="*/ 0 w 231"/>
                    <a:gd name="T16" fmla="*/ 0 h 122"/>
                    <a:gd name="T17" fmla="*/ 231 w 231"/>
                    <a:gd name="T18" fmla="*/ 122 h 122"/>
                  </a:gdLst>
                  <a:ahLst/>
                  <a:cxnLst>
                    <a:cxn ang="T10">
                      <a:pos x="T0" y="T1"/>
                    </a:cxn>
                    <a:cxn ang="T11">
                      <a:pos x="T2" y="T3"/>
                    </a:cxn>
                    <a:cxn ang="T12">
                      <a:pos x="T4" y="T5"/>
                    </a:cxn>
                    <a:cxn ang="T13">
                      <a:pos x="T6" y="T7"/>
                    </a:cxn>
                    <a:cxn ang="T14">
                      <a:pos x="T8" y="T9"/>
                    </a:cxn>
                  </a:cxnLst>
                  <a:rect l="T15" t="T16" r="T17" b="T18"/>
                  <a:pathLst>
                    <a:path w="231" h="122">
                      <a:moveTo>
                        <a:pt x="231" y="37"/>
                      </a:moveTo>
                      <a:lnTo>
                        <a:pt x="160" y="0"/>
                      </a:lnTo>
                      <a:lnTo>
                        <a:pt x="0" y="85"/>
                      </a:lnTo>
                      <a:lnTo>
                        <a:pt x="69" y="122"/>
                      </a:lnTo>
                      <a:lnTo>
                        <a:pt x="231" y="37"/>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0" name="Freeform 675"/>
                <p:cNvSpPr>
                  <a:spLocks/>
                </p:cNvSpPr>
                <p:nvPr/>
              </p:nvSpPr>
              <p:spPr bwMode="auto">
                <a:xfrm>
                  <a:off x="4484" y="3040"/>
                  <a:ext cx="161" cy="169"/>
                </a:xfrm>
                <a:custGeom>
                  <a:avLst/>
                  <a:gdLst>
                    <a:gd name="T0" fmla="*/ 161 w 161"/>
                    <a:gd name="T1" fmla="*/ 0 h 169"/>
                    <a:gd name="T2" fmla="*/ 0 w 161"/>
                    <a:gd name="T3" fmla="*/ 84 h 169"/>
                    <a:gd name="T4" fmla="*/ 0 w 161"/>
                    <a:gd name="T5" fmla="*/ 169 h 169"/>
                    <a:gd name="T6" fmla="*/ 161 w 161"/>
                    <a:gd name="T7" fmla="*/ 84 h 169"/>
                    <a:gd name="T8" fmla="*/ 161 w 161"/>
                    <a:gd name="T9" fmla="*/ 0 h 169"/>
                    <a:gd name="T10" fmla="*/ 0 60000 65536"/>
                    <a:gd name="T11" fmla="*/ 0 60000 65536"/>
                    <a:gd name="T12" fmla="*/ 0 60000 65536"/>
                    <a:gd name="T13" fmla="*/ 0 60000 65536"/>
                    <a:gd name="T14" fmla="*/ 0 60000 65536"/>
                    <a:gd name="T15" fmla="*/ 0 w 161"/>
                    <a:gd name="T16" fmla="*/ 0 h 169"/>
                    <a:gd name="T17" fmla="*/ 161 w 161"/>
                    <a:gd name="T18" fmla="*/ 169 h 169"/>
                  </a:gdLst>
                  <a:ahLst/>
                  <a:cxnLst>
                    <a:cxn ang="T10">
                      <a:pos x="T0" y="T1"/>
                    </a:cxn>
                    <a:cxn ang="T11">
                      <a:pos x="T2" y="T3"/>
                    </a:cxn>
                    <a:cxn ang="T12">
                      <a:pos x="T4" y="T5"/>
                    </a:cxn>
                    <a:cxn ang="T13">
                      <a:pos x="T6" y="T7"/>
                    </a:cxn>
                    <a:cxn ang="T14">
                      <a:pos x="T8" y="T9"/>
                    </a:cxn>
                  </a:cxnLst>
                  <a:rect l="T15" t="T16" r="T17" b="T18"/>
                  <a:pathLst>
                    <a:path w="161" h="169">
                      <a:moveTo>
                        <a:pt x="161" y="0"/>
                      </a:moveTo>
                      <a:lnTo>
                        <a:pt x="0" y="84"/>
                      </a:lnTo>
                      <a:lnTo>
                        <a:pt x="0" y="169"/>
                      </a:lnTo>
                      <a:lnTo>
                        <a:pt x="161" y="84"/>
                      </a:lnTo>
                      <a:lnTo>
                        <a:pt x="161"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1" name="Freeform 676"/>
                <p:cNvSpPr>
                  <a:spLocks/>
                </p:cNvSpPr>
                <p:nvPr/>
              </p:nvSpPr>
              <p:spPr bwMode="auto">
                <a:xfrm>
                  <a:off x="4501" y="3139"/>
                  <a:ext cx="140" cy="136"/>
                </a:xfrm>
                <a:custGeom>
                  <a:avLst/>
                  <a:gdLst>
                    <a:gd name="T0" fmla="*/ 140 w 140"/>
                    <a:gd name="T1" fmla="*/ 74 h 136"/>
                    <a:gd name="T2" fmla="*/ 0 w 140"/>
                    <a:gd name="T3" fmla="*/ 0 h 136"/>
                    <a:gd name="T4" fmla="*/ 0 w 140"/>
                    <a:gd name="T5" fmla="*/ 62 h 136"/>
                    <a:gd name="T6" fmla="*/ 140 w 140"/>
                    <a:gd name="T7" fmla="*/ 136 h 136"/>
                    <a:gd name="T8" fmla="*/ 140 w 140"/>
                    <a:gd name="T9" fmla="*/ 74 h 136"/>
                    <a:gd name="T10" fmla="*/ 0 60000 65536"/>
                    <a:gd name="T11" fmla="*/ 0 60000 65536"/>
                    <a:gd name="T12" fmla="*/ 0 60000 65536"/>
                    <a:gd name="T13" fmla="*/ 0 60000 65536"/>
                    <a:gd name="T14" fmla="*/ 0 60000 65536"/>
                    <a:gd name="T15" fmla="*/ 0 w 140"/>
                    <a:gd name="T16" fmla="*/ 0 h 136"/>
                    <a:gd name="T17" fmla="*/ 140 w 140"/>
                    <a:gd name="T18" fmla="*/ 136 h 136"/>
                  </a:gdLst>
                  <a:ahLst/>
                  <a:cxnLst>
                    <a:cxn ang="T10">
                      <a:pos x="T0" y="T1"/>
                    </a:cxn>
                    <a:cxn ang="T11">
                      <a:pos x="T2" y="T3"/>
                    </a:cxn>
                    <a:cxn ang="T12">
                      <a:pos x="T4" y="T5"/>
                    </a:cxn>
                    <a:cxn ang="T13">
                      <a:pos x="T6" y="T7"/>
                    </a:cxn>
                    <a:cxn ang="T14">
                      <a:pos x="T8" y="T9"/>
                    </a:cxn>
                  </a:cxnLst>
                  <a:rect l="T15" t="T16" r="T17" b="T18"/>
                  <a:pathLst>
                    <a:path w="140" h="136">
                      <a:moveTo>
                        <a:pt x="140" y="74"/>
                      </a:moveTo>
                      <a:lnTo>
                        <a:pt x="0" y="0"/>
                      </a:lnTo>
                      <a:lnTo>
                        <a:pt x="0" y="62"/>
                      </a:lnTo>
                      <a:lnTo>
                        <a:pt x="140" y="136"/>
                      </a:lnTo>
                      <a:lnTo>
                        <a:pt x="140" y="74"/>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2" name="Freeform 677"/>
                <p:cNvSpPr>
                  <a:spLocks/>
                </p:cNvSpPr>
                <p:nvPr/>
              </p:nvSpPr>
              <p:spPr bwMode="auto">
                <a:xfrm>
                  <a:off x="4501" y="3069"/>
                  <a:ext cx="273" cy="144"/>
                </a:xfrm>
                <a:custGeom>
                  <a:avLst/>
                  <a:gdLst>
                    <a:gd name="T0" fmla="*/ 273 w 273"/>
                    <a:gd name="T1" fmla="*/ 74 h 144"/>
                    <a:gd name="T2" fmla="*/ 132 w 273"/>
                    <a:gd name="T3" fmla="*/ 0 h 144"/>
                    <a:gd name="T4" fmla="*/ 0 w 273"/>
                    <a:gd name="T5" fmla="*/ 69 h 144"/>
                    <a:gd name="T6" fmla="*/ 140 w 273"/>
                    <a:gd name="T7" fmla="*/ 144 h 144"/>
                    <a:gd name="T8" fmla="*/ 273 w 273"/>
                    <a:gd name="T9" fmla="*/ 74 h 144"/>
                    <a:gd name="T10" fmla="*/ 0 60000 65536"/>
                    <a:gd name="T11" fmla="*/ 0 60000 65536"/>
                    <a:gd name="T12" fmla="*/ 0 60000 65536"/>
                    <a:gd name="T13" fmla="*/ 0 60000 65536"/>
                    <a:gd name="T14" fmla="*/ 0 60000 65536"/>
                    <a:gd name="T15" fmla="*/ 0 w 273"/>
                    <a:gd name="T16" fmla="*/ 0 h 144"/>
                    <a:gd name="T17" fmla="*/ 273 w 273"/>
                    <a:gd name="T18" fmla="*/ 144 h 144"/>
                  </a:gdLst>
                  <a:ahLst/>
                  <a:cxnLst>
                    <a:cxn ang="T10">
                      <a:pos x="T0" y="T1"/>
                    </a:cxn>
                    <a:cxn ang="T11">
                      <a:pos x="T2" y="T3"/>
                    </a:cxn>
                    <a:cxn ang="T12">
                      <a:pos x="T4" y="T5"/>
                    </a:cxn>
                    <a:cxn ang="T13">
                      <a:pos x="T6" y="T7"/>
                    </a:cxn>
                    <a:cxn ang="T14">
                      <a:pos x="T8" y="T9"/>
                    </a:cxn>
                  </a:cxnLst>
                  <a:rect l="T15" t="T16" r="T17" b="T18"/>
                  <a:pathLst>
                    <a:path w="273" h="144">
                      <a:moveTo>
                        <a:pt x="273" y="74"/>
                      </a:moveTo>
                      <a:lnTo>
                        <a:pt x="132" y="0"/>
                      </a:lnTo>
                      <a:lnTo>
                        <a:pt x="0" y="69"/>
                      </a:lnTo>
                      <a:lnTo>
                        <a:pt x="140" y="144"/>
                      </a:lnTo>
                      <a:lnTo>
                        <a:pt x="273" y="74"/>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3" name="Freeform 678"/>
                <p:cNvSpPr>
                  <a:spLocks/>
                </p:cNvSpPr>
                <p:nvPr/>
              </p:nvSpPr>
              <p:spPr bwMode="auto">
                <a:xfrm>
                  <a:off x="4641" y="3144"/>
                  <a:ext cx="133" cy="131"/>
                </a:xfrm>
                <a:custGeom>
                  <a:avLst/>
                  <a:gdLst>
                    <a:gd name="T0" fmla="*/ 133 w 133"/>
                    <a:gd name="T1" fmla="*/ 0 h 131"/>
                    <a:gd name="T2" fmla="*/ 0 w 133"/>
                    <a:gd name="T3" fmla="*/ 70 h 131"/>
                    <a:gd name="T4" fmla="*/ 0 w 133"/>
                    <a:gd name="T5" fmla="*/ 131 h 131"/>
                    <a:gd name="T6" fmla="*/ 133 w 133"/>
                    <a:gd name="T7" fmla="*/ 60 h 131"/>
                    <a:gd name="T8" fmla="*/ 133 w 133"/>
                    <a:gd name="T9" fmla="*/ 0 h 131"/>
                    <a:gd name="T10" fmla="*/ 0 60000 65536"/>
                    <a:gd name="T11" fmla="*/ 0 60000 65536"/>
                    <a:gd name="T12" fmla="*/ 0 60000 65536"/>
                    <a:gd name="T13" fmla="*/ 0 60000 65536"/>
                    <a:gd name="T14" fmla="*/ 0 60000 65536"/>
                    <a:gd name="T15" fmla="*/ 0 w 133"/>
                    <a:gd name="T16" fmla="*/ 0 h 131"/>
                    <a:gd name="T17" fmla="*/ 133 w 133"/>
                    <a:gd name="T18" fmla="*/ 131 h 131"/>
                  </a:gdLst>
                  <a:ahLst/>
                  <a:cxnLst>
                    <a:cxn ang="T10">
                      <a:pos x="T0" y="T1"/>
                    </a:cxn>
                    <a:cxn ang="T11">
                      <a:pos x="T2" y="T3"/>
                    </a:cxn>
                    <a:cxn ang="T12">
                      <a:pos x="T4" y="T5"/>
                    </a:cxn>
                    <a:cxn ang="T13">
                      <a:pos x="T6" y="T7"/>
                    </a:cxn>
                    <a:cxn ang="T14">
                      <a:pos x="T8" y="T9"/>
                    </a:cxn>
                  </a:cxnLst>
                  <a:rect l="T15" t="T16" r="T17" b="T18"/>
                  <a:pathLst>
                    <a:path w="133" h="131">
                      <a:moveTo>
                        <a:pt x="133" y="0"/>
                      </a:moveTo>
                      <a:lnTo>
                        <a:pt x="0" y="70"/>
                      </a:lnTo>
                      <a:lnTo>
                        <a:pt x="0" y="131"/>
                      </a:lnTo>
                      <a:lnTo>
                        <a:pt x="133" y="60"/>
                      </a:lnTo>
                      <a:lnTo>
                        <a:pt x="133"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4" name="Freeform 679"/>
                <p:cNvSpPr>
                  <a:spLocks/>
                </p:cNvSpPr>
                <p:nvPr/>
              </p:nvSpPr>
              <p:spPr bwMode="auto">
                <a:xfrm>
                  <a:off x="4510" y="3171"/>
                  <a:ext cx="24" cy="42"/>
                </a:xfrm>
                <a:custGeom>
                  <a:avLst/>
                  <a:gdLst>
                    <a:gd name="T0" fmla="*/ 24 w 24"/>
                    <a:gd name="T1" fmla="*/ 42 h 42"/>
                    <a:gd name="T2" fmla="*/ 24 w 24"/>
                    <a:gd name="T3" fmla="*/ 12 h 42"/>
                    <a:gd name="T4" fmla="*/ 0 w 24"/>
                    <a:gd name="T5" fmla="*/ 0 h 42"/>
                    <a:gd name="T6" fmla="*/ 0 w 24"/>
                    <a:gd name="T7" fmla="*/ 30 h 42"/>
                    <a:gd name="T8" fmla="*/ 24 w 24"/>
                    <a:gd name="T9" fmla="*/ 42 h 42"/>
                    <a:gd name="T10" fmla="*/ 0 60000 65536"/>
                    <a:gd name="T11" fmla="*/ 0 60000 65536"/>
                    <a:gd name="T12" fmla="*/ 0 60000 65536"/>
                    <a:gd name="T13" fmla="*/ 0 60000 65536"/>
                    <a:gd name="T14" fmla="*/ 0 60000 65536"/>
                    <a:gd name="T15" fmla="*/ 0 w 24"/>
                    <a:gd name="T16" fmla="*/ 0 h 42"/>
                    <a:gd name="T17" fmla="*/ 24 w 24"/>
                    <a:gd name="T18" fmla="*/ 42 h 42"/>
                  </a:gdLst>
                  <a:ahLst/>
                  <a:cxnLst>
                    <a:cxn ang="T10">
                      <a:pos x="T0" y="T1"/>
                    </a:cxn>
                    <a:cxn ang="T11">
                      <a:pos x="T2" y="T3"/>
                    </a:cxn>
                    <a:cxn ang="T12">
                      <a:pos x="T4" y="T5"/>
                    </a:cxn>
                    <a:cxn ang="T13">
                      <a:pos x="T6" y="T7"/>
                    </a:cxn>
                    <a:cxn ang="T14">
                      <a:pos x="T8" y="T9"/>
                    </a:cxn>
                  </a:cxnLst>
                  <a:rect l="T15" t="T16" r="T17" b="T18"/>
                  <a:pathLst>
                    <a:path w="24" h="42">
                      <a:moveTo>
                        <a:pt x="24" y="42"/>
                      </a:moveTo>
                      <a:lnTo>
                        <a:pt x="24" y="12"/>
                      </a:lnTo>
                      <a:lnTo>
                        <a:pt x="0" y="0"/>
                      </a:lnTo>
                      <a:lnTo>
                        <a:pt x="0" y="30"/>
                      </a:lnTo>
                      <a:lnTo>
                        <a:pt x="24"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5" name="Freeform 680"/>
                <p:cNvSpPr>
                  <a:spLocks/>
                </p:cNvSpPr>
                <p:nvPr/>
              </p:nvSpPr>
              <p:spPr bwMode="auto">
                <a:xfrm>
                  <a:off x="4510" y="3199"/>
                  <a:ext cx="24" cy="14"/>
                </a:xfrm>
                <a:custGeom>
                  <a:avLst/>
                  <a:gdLst>
                    <a:gd name="T0" fmla="*/ 24 w 24"/>
                    <a:gd name="T1" fmla="*/ 10 h 14"/>
                    <a:gd name="T2" fmla="*/ 4 w 24"/>
                    <a:gd name="T3" fmla="*/ 0 h 14"/>
                    <a:gd name="T4" fmla="*/ 0 w 24"/>
                    <a:gd name="T5" fmla="*/ 3 h 14"/>
                    <a:gd name="T6" fmla="*/ 24 w 24"/>
                    <a:gd name="T7" fmla="*/ 14 h 14"/>
                    <a:gd name="T8" fmla="*/ 24 w 24"/>
                    <a:gd name="T9" fmla="*/ 10 h 14"/>
                    <a:gd name="T10" fmla="*/ 0 60000 65536"/>
                    <a:gd name="T11" fmla="*/ 0 60000 65536"/>
                    <a:gd name="T12" fmla="*/ 0 60000 65536"/>
                    <a:gd name="T13" fmla="*/ 0 60000 65536"/>
                    <a:gd name="T14" fmla="*/ 0 60000 65536"/>
                    <a:gd name="T15" fmla="*/ 0 w 24"/>
                    <a:gd name="T16" fmla="*/ 0 h 14"/>
                    <a:gd name="T17" fmla="*/ 24 w 24"/>
                    <a:gd name="T18" fmla="*/ 14 h 14"/>
                  </a:gdLst>
                  <a:ahLst/>
                  <a:cxnLst>
                    <a:cxn ang="T10">
                      <a:pos x="T0" y="T1"/>
                    </a:cxn>
                    <a:cxn ang="T11">
                      <a:pos x="T2" y="T3"/>
                    </a:cxn>
                    <a:cxn ang="T12">
                      <a:pos x="T4" y="T5"/>
                    </a:cxn>
                    <a:cxn ang="T13">
                      <a:pos x="T6" y="T7"/>
                    </a:cxn>
                    <a:cxn ang="T14">
                      <a:pos x="T8" y="T9"/>
                    </a:cxn>
                  </a:cxnLst>
                  <a:rect l="T15" t="T16" r="T17" b="T18"/>
                  <a:pathLst>
                    <a:path w="24" h="14">
                      <a:moveTo>
                        <a:pt x="24" y="10"/>
                      </a:moveTo>
                      <a:lnTo>
                        <a:pt x="4" y="0"/>
                      </a:lnTo>
                      <a:lnTo>
                        <a:pt x="0" y="3"/>
                      </a:lnTo>
                      <a:lnTo>
                        <a:pt x="24" y="14"/>
                      </a:lnTo>
                      <a:lnTo>
                        <a:pt x="24" y="10"/>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6" name="Freeform 681"/>
                <p:cNvSpPr>
                  <a:spLocks/>
                </p:cNvSpPr>
                <p:nvPr/>
              </p:nvSpPr>
              <p:spPr bwMode="auto">
                <a:xfrm>
                  <a:off x="4541" y="3188"/>
                  <a:ext cx="23" cy="41"/>
                </a:xfrm>
                <a:custGeom>
                  <a:avLst/>
                  <a:gdLst>
                    <a:gd name="T0" fmla="*/ 23 w 23"/>
                    <a:gd name="T1" fmla="*/ 41 h 41"/>
                    <a:gd name="T2" fmla="*/ 23 w 23"/>
                    <a:gd name="T3" fmla="*/ 11 h 41"/>
                    <a:gd name="T4" fmla="*/ 0 w 23"/>
                    <a:gd name="T5" fmla="*/ 0 h 41"/>
                    <a:gd name="T6" fmla="*/ 0 w 23"/>
                    <a:gd name="T7" fmla="*/ 29 h 41"/>
                    <a:gd name="T8" fmla="*/ 23 w 23"/>
                    <a:gd name="T9" fmla="*/ 41 h 41"/>
                    <a:gd name="T10" fmla="*/ 0 60000 65536"/>
                    <a:gd name="T11" fmla="*/ 0 60000 65536"/>
                    <a:gd name="T12" fmla="*/ 0 60000 65536"/>
                    <a:gd name="T13" fmla="*/ 0 60000 65536"/>
                    <a:gd name="T14" fmla="*/ 0 60000 65536"/>
                    <a:gd name="T15" fmla="*/ 0 w 23"/>
                    <a:gd name="T16" fmla="*/ 0 h 41"/>
                    <a:gd name="T17" fmla="*/ 23 w 23"/>
                    <a:gd name="T18" fmla="*/ 41 h 41"/>
                  </a:gdLst>
                  <a:ahLst/>
                  <a:cxnLst>
                    <a:cxn ang="T10">
                      <a:pos x="T0" y="T1"/>
                    </a:cxn>
                    <a:cxn ang="T11">
                      <a:pos x="T2" y="T3"/>
                    </a:cxn>
                    <a:cxn ang="T12">
                      <a:pos x="T4" y="T5"/>
                    </a:cxn>
                    <a:cxn ang="T13">
                      <a:pos x="T6" y="T7"/>
                    </a:cxn>
                    <a:cxn ang="T14">
                      <a:pos x="T8" y="T9"/>
                    </a:cxn>
                  </a:cxnLst>
                  <a:rect l="T15" t="T16" r="T17" b="T18"/>
                  <a:pathLst>
                    <a:path w="23" h="41">
                      <a:moveTo>
                        <a:pt x="23" y="41"/>
                      </a:moveTo>
                      <a:lnTo>
                        <a:pt x="23" y="11"/>
                      </a:lnTo>
                      <a:lnTo>
                        <a:pt x="0" y="0"/>
                      </a:lnTo>
                      <a:lnTo>
                        <a:pt x="0" y="29"/>
                      </a:lnTo>
                      <a:lnTo>
                        <a:pt x="23" y="4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7" name="Freeform 682"/>
                <p:cNvSpPr>
                  <a:spLocks/>
                </p:cNvSpPr>
                <p:nvPr/>
              </p:nvSpPr>
              <p:spPr bwMode="auto">
                <a:xfrm>
                  <a:off x="4570" y="3203"/>
                  <a:ext cx="24" cy="42"/>
                </a:xfrm>
                <a:custGeom>
                  <a:avLst/>
                  <a:gdLst>
                    <a:gd name="T0" fmla="*/ 24 w 24"/>
                    <a:gd name="T1" fmla="*/ 42 h 42"/>
                    <a:gd name="T2" fmla="*/ 24 w 24"/>
                    <a:gd name="T3" fmla="*/ 13 h 42"/>
                    <a:gd name="T4" fmla="*/ 0 w 24"/>
                    <a:gd name="T5" fmla="*/ 0 h 42"/>
                    <a:gd name="T6" fmla="*/ 0 w 24"/>
                    <a:gd name="T7" fmla="*/ 30 h 42"/>
                    <a:gd name="T8" fmla="*/ 24 w 24"/>
                    <a:gd name="T9" fmla="*/ 42 h 42"/>
                    <a:gd name="T10" fmla="*/ 0 60000 65536"/>
                    <a:gd name="T11" fmla="*/ 0 60000 65536"/>
                    <a:gd name="T12" fmla="*/ 0 60000 65536"/>
                    <a:gd name="T13" fmla="*/ 0 60000 65536"/>
                    <a:gd name="T14" fmla="*/ 0 60000 65536"/>
                    <a:gd name="T15" fmla="*/ 0 w 24"/>
                    <a:gd name="T16" fmla="*/ 0 h 42"/>
                    <a:gd name="T17" fmla="*/ 24 w 24"/>
                    <a:gd name="T18" fmla="*/ 42 h 42"/>
                  </a:gdLst>
                  <a:ahLst/>
                  <a:cxnLst>
                    <a:cxn ang="T10">
                      <a:pos x="T0" y="T1"/>
                    </a:cxn>
                    <a:cxn ang="T11">
                      <a:pos x="T2" y="T3"/>
                    </a:cxn>
                    <a:cxn ang="T12">
                      <a:pos x="T4" y="T5"/>
                    </a:cxn>
                    <a:cxn ang="T13">
                      <a:pos x="T6" y="T7"/>
                    </a:cxn>
                    <a:cxn ang="T14">
                      <a:pos x="T8" y="T9"/>
                    </a:cxn>
                  </a:cxnLst>
                  <a:rect l="T15" t="T16" r="T17" b="T18"/>
                  <a:pathLst>
                    <a:path w="24" h="42">
                      <a:moveTo>
                        <a:pt x="24" y="42"/>
                      </a:moveTo>
                      <a:lnTo>
                        <a:pt x="24" y="13"/>
                      </a:lnTo>
                      <a:lnTo>
                        <a:pt x="0" y="0"/>
                      </a:lnTo>
                      <a:lnTo>
                        <a:pt x="0" y="30"/>
                      </a:lnTo>
                      <a:lnTo>
                        <a:pt x="24"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8" name="Freeform 683"/>
                <p:cNvSpPr>
                  <a:spLocks/>
                </p:cNvSpPr>
                <p:nvPr/>
              </p:nvSpPr>
              <p:spPr bwMode="auto">
                <a:xfrm>
                  <a:off x="4601" y="3220"/>
                  <a:ext cx="24" cy="42"/>
                </a:xfrm>
                <a:custGeom>
                  <a:avLst/>
                  <a:gdLst>
                    <a:gd name="T0" fmla="*/ 24 w 24"/>
                    <a:gd name="T1" fmla="*/ 42 h 42"/>
                    <a:gd name="T2" fmla="*/ 24 w 24"/>
                    <a:gd name="T3" fmla="*/ 13 h 42"/>
                    <a:gd name="T4" fmla="*/ 0 w 24"/>
                    <a:gd name="T5" fmla="*/ 0 h 42"/>
                    <a:gd name="T6" fmla="*/ 0 w 24"/>
                    <a:gd name="T7" fmla="*/ 30 h 42"/>
                    <a:gd name="T8" fmla="*/ 24 w 24"/>
                    <a:gd name="T9" fmla="*/ 42 h 42"/>
                    <a:gd name="T10" fmla="*/ 0 60000 65536"/>
                    <a:gd name="T11" fmla="*/ 0 60000 65536"/>
                    <a:gd name="T12" fmla="*/ 0 60000 65536"/>
                    <a:gd name="T13" fmla="*/ 0 60000 65536"/>
                    <a:gd name="T14" fmla="*/ 0 60000 65536"/>
                    <a:gd name="T15" fmla="*/ 0 w 24"/>
                    <a:gd name="T16" fmla="*/ 0 h 42"/>
                    <a:gd name="T17" fmla="*/ 24 w 24"/>
                    <a:gd name="T18" fmla="*/ 42 h 42"/>
                  </a:gdLst>
                  <a:ahLst/>
                  <a:cxnLst>
                    <a:cxn ang="T10">
                      <a:pos x="T0" y="T1"/>
                    </a:cxn>
                    <a:cxn ang="T11">
                      <a:pos x="T2" y="T3"/>
                    </a:cxn>
                    <a:cxn ang="T12">
                      <a:pos x="T4" y="T5"/>
                    </a:cxn>
                    <a:cxn ang="T13">
                      <a:pos x="T6" y="T7"/>
                    </a:cxn>
                    <a:cxn ang="T14">
                      <a:pos x="T8" y="T9"/>
                    </a:cxn>
                  </a:cxnLst>
                  <a:rect l="T15" t="T16" r="T17" b="T18"/>
                  <a:pathLst>
                    <a:path w="24" h="42">
                      <a:moveTo>
                        <a:pt x="24" y="42"/>
                      </a:moveTo>
                      <a:lnTo>
                        <a:pt x="24" y="13"/>
                      </a:lnTo>
                      <a:lnTo>
                        <a:pt x="0" y="0"/>
                      </a:lnTo>
                      <a:lnTo>
                        <a:pt x="0" y="30"/>
                      </a:lnTo>
                      <a:lnTo>
                        <a:pt x="24"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9" name="Line 684"/>
                <p:cNvSpPr>
                  <a:spLocks noChangeShapeType="1"/>
                </p:cNvSpPr>
                <p:nvPr/>
              </p:nvSpPr>
              <p:spPr bwMode="auto">
                <a:xfrm>
                  <a:off x="4418" y="3106"/>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0" name="Line 685"/>
                <p:cNvSpPr>
                  <a:spLocks noChangeShapeType="1"/>
                </p:cNvSpPr>
                <p:nvPr/>
              </p:nvSpPr>
              <p:spPr bwMode="auto">
                <a:xfrm>
                  <a:off x="4418" y="3108"/>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1" name="Line 686"/>
                <p:cNvSpPr>
                  <a:spLocks noChangeShapeType="1"/>
                </p:cNvSpPr>
                <p:nvPr/>
              </p:nvSpPr>
              <p:spPr bwMode="auto">
                <a:xfrm>
                  <a:off x="4418" y="3112"/>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2" name="Line 687"/>
                <p:cNvSpPr>
                  <a:spLocks noChangeShapeType="1"/>
                </p:cNvSpPr>
                <p:nvPr/>
              </p:nvSpPr>
              <p:spPr bwMode="auto">
                <a:xfrm>
                  <a:off x="4418" y="3114"/>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3" name="Line 688"/>
                <p:cNvSpPr>
                  <a:spLocks noChangeShapeType="1"/>
                </p:cNvSpPr>
                <p:nvPr/>
              </p:nvSpPr>
              <p:spPr bwMode="auto">
                <a:xfrm>
                  <a:off x="4418" y="3118"/>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4" name="Line 689"/>
                <p:cNvSpPr>
                  <a:spLocks noChangeShapeType="1"/>
                </p:cNvSpPr>
                <p:nvPr/>
              </p:nvSpPr>
              <p:spPr bwMode="auto">
                <a:xfrm>
                  <a:off x="4418" y="3122"/>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5" name="Line 690"/>
                <p:cNvSpPr>
                  <a:spLocks noChangeShapeType="1"/>
                </p:cNvSpPr>
                <p:nvPr/>
              </p:nvSpPr>
              <p:spPr bwMode="auto">
                <a:xfrm>
                  <a:off x="4418" y="3124"/>
                  <a:ext cx="66" cy="35"/>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6" name="Line 691"/>
                <p:cNvSpPr>
                  <a:spLocks noChangeShapeType="1"/>
                </p:cNvSpPr>
                <p:nvPr/>
              </p:nvSpPr>
              <p:spPr bwMode="auto">
                <a:xfrm>
                  <a:off x="4418" y="3128"/>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7" name="Line 692"/>
                <p:cNvSpPr>
                  <a:spLocks noChangeShapeType="1"/>
                </p:cNvSpPr>
                <p:nvPr/>
              </p:nvSpPr>
              <p:spPr bwMode="auto">
                <a:xfrm>
                  <a:off x="4418" y="3132"/>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8" name="Line 693"/>
                <p:cNvSpPr>
                  <a:spLocks noChangeShapeType="1"/>
                </p:cNvSpPr>
                <p:nvPr/>
              </p:nvSpPr>
              <p:spPr bwMode="auto">
                <a:xfrm>
                  <a:off x="4418" y="3134"/>
                  <a:ext cx="66" cy="35"/>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9" name="Line 694"/>
                <p:cNvSpPr>
                  <a:spLocks noChangeShapeType="1"/>
                </p:cNvSpPr>
                <p:nvPr/>
              </p:nvSpPr>
              <p:spPr bwMode="auto">
                <a:xfrm>
                  <a:off x="4418" y="3138"/>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0" name="Line 695"/>
                <p:cNvSpPr>
                  <a:spLocks noChangeShapeType="1"/>
                </p:cNvSpPr>
                <p:nvPr/>
              </p:nvSpPr>
              <p:spPr bwMode="auto">
                <a:xfrm>
                  <a:off x="4418" y="3141"/>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1" name="Line 696"/>
                <p:cNvSpPr>
                  <a:spLocks noChangeShapeType="1"/>
                </p:cNvSpPr>
                <p:nvPr/>
              </p:nvSpPr>
              <p:spPr bwMode="auto">
                <a:xfrm>
                  <a:off x="4418" y="3144"/>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2" name="Line 697"/>
                <p:cNvSpPr>
                  <a:spLocks noChangeShapeType="1"/>
                </p:cNvSpPr>
                <p:nvPr/>
              </p:nvSpPr>
              <p:spPr bwMode="auto">
                <a:xfrm>
                  <a:off x="4418" y="3149"/>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3" name="Line 698"/>
                <p:cNvSpPr>
                  <a:spLocks noChangeShapeType="1"/>
                </p:cNvSpPr>
                <p:nvPr/>
              </p:nvSpPr>
              <p:spPr bwMode="auto">
                <a:xfrm>
                  <a:off x="4418" y="3151"/>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4" name="Line 699"/>
                <p:cNvSpPr>
                  <a:spLocks noChangeShapeType="1"/>
                </p:cNvSpPr>
                <p:nvPr/>
              </p:nvSpPr>
              <p:spPr bwMode="auto">
                <a:xfrm>
                  <a:off x="4418" y="3155"/>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5" name="Line 700"/>
                <p:cNvSpPr>
                  <a:spLocks noChangeShapeType="1"/>
                </p:cNvSpPr>
                <p:nvPr/>
              </p:nvSpPr>
              <p:spPr bwMode="auto">
                <a:xfrm>
                  <a:off x="4418" y="3157"/>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6" name="Line 701"/>
                <p:cNvSpPr>
                  <a:spLocks noChangeShapeType="1"/>
                </p:cNvSpPr>
                <p:nvPr/>
              </p:nvSpPr>
              <p:spPr bwMode="auto">
                <a:xfrm>
                  <a:off x="4418" y="3161"/>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7" name="Line 702"/>
                <p:cNvSpPr>
                  <a:spLocks noChangeShapeType="1"/>
                </p:cNvSpPr>
                <p:nvPr/>
              </p:nvSpPr>
              <p:spPr bwMode="auto">
                <a:xfrm>
                  <a:off x="4418" y="3165"/>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8" name="Line 703"/>
                <p:cNvSpPr>
                  <a:spLocks noChangeShapeType="1"/>
                </p:cNvSpPr>
                <p:nvPr/>
              </p:nvSpPr>
              <p:spPr bwMode="auto">
                <a:xfrm>
                  <a:off x="4418" y="3167"/>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9" name="Line 704"/>
                <p:cNvSpPr>
                  <a:spLocks noChangeShapeType="1"/>
                </p:cNvSpPr>
                <p:nvPr/>
              </p:nvSpPr>
              <p:spPr bwMode="auto">
                <a:xfrm>
                  <a:off x="4418" y="3171"/>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0" name="Line 705"/>
                <p:cNvSpPr>
                  <a:spLocks noChangeShapeType="1"/>
                </p:cNvSpPr>
                <p:nvPr/>
              </p:nvSpPr>
              <p:spPr bwMode="auto">
                <a:xfrm>
                  <a:off x="4418" y="3175"/>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1" name="Freeform 706"/>
                <p:cNvSpPr>
                  <a:spLocks/>
                </p:cNvSpPr>
                <p:nvPr/>
              </p:nvSpPr>
              <p:spPr bwMode="auto">
                <a:xfrm>
                  <a:off x="4412" y="3090"/>
                  <a:ext cx="12" cy="86"/>
                </a:xfrm>
                <a:custGeom>
                  <a:avLst/>
                  <a:gdLst>
                    <a:gd name="T0" fmla="*/ 0 w 12"/>
                    <a:gd name="T1" fmla="*/ 84 h 86"/>
                    <a:gd name="T2" fmla="*/ 0 w 12"/>
                    <a:gd name="T3" fmla="*/ 0 h 86"/>
                    <a:gd name="T4" fmla="*/ 12 w 12"/>
                    <a:gd name="T5" fmla="*/ 2 h 86"/>
                    <a:gd name="T6" fmla="*/ 12 w 12"/>
                    <a:gd name="T7" fmla="*/ 86 h 86"/>
                    <a:gd name="T8" fmla="*/ 0 w 12"/>
                    <a:gd name="T9" fmla="*/ 84 h 86"/>
                    <a:gd name="T10" fmla="*/ 0 60000 65536"/>
                    <a:gd name="T11" fmla="*/ 0 60000 65536"/>
                    <a:gd name="T12" fmla="*/ 0 60000 65536"/>
                    <a:gd name="T13" fmla="*/ 0 60000 65536"/>
                    <a:gd name="T14" fmla="*/ 0 60000 65536"/>
                    <a:gd name="T15" fmla="*/ 0 w 12"/>
                    <a:gd name="T16" fmla="*/ 0 h 86"/>
                    <a:gd name="T17" fmla="*/ 12 w 12"/>
                    <a:gd name="T18" fmla="*/ 86 h 86"/>
                  </a:gdLst>
                  <a:ahLst/>
                  <a:cxnLst>
                    <a:cxn ang="T10">
                      <a:pos x="T0" y="T1"/>
                    </a:cxn>
                    <a:cxn ang="T11">
                      <a:pos x="T2" y="T3"/>
                    </a:cxn>
                    <a:cxn ang="T12">
                      <a:pos x="T4" y="T5"/>
                    </a:cxn>
                    <a:cxn ang="T13">
                      <a:pos x="T6" y="T7"/>
                    </a:cxn>
                    <a:cxn ang="T14">
                      <a:pos x="T8" y="T9"/>
                    </a:cxn>
                  </a:cxnLst>
                  <a:rect l="T15" t="T16" r="T17" b="T18"/>
                  <a:pathLst>
                    <a:path w="12" h="86">
                      <a:moveTo>
                        <a:pt x="0" y="84"/>
                      </a:moveTo>
                      <a:lnTo>
                        <a:pt x="0" y="0"/>
                      </a:lnTo>
                      <a:lnTo>
                        <a:pt x="12" y="2"/>
                      </a:lnTo>
                      <a:lnTo>
                        <a:pt x="12" y="86"/>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2" name="Freeform 707"/>
                <p:cNvSpPr>
                  <a:spLocks/>
                </p:cNvSpPr>
                <p:nvPr/>
              </p:nvSpPr>
              <p:spPr bwMode="auto">
                <a:xfrm>
                  <a:off x="4428" y="3099"/>
                  <a:ext cx="12" cy="87"/>
                </a:xfrm>
                <a:custGeom>
                  <a:avLst/>
                  <a:gdLst>
                    <a:gd name="T0" fmla="*/ 0 w 12"/>
                    <a:gd name="T1" fmla="*/ 84 h 87"/>
                    <a:gd name="T2" fmla="*/ 0 w 12"/>
                    <a:gd name="T3" fmla="*/ 0 h 87"/>
                    <a:gd name="T4" fmla="*/ 12 w 12"/>
                    <a:gd name="T5" fmla="*/ 3 h 87"/>
                    <a:gd name="T6" fmla="*/ 12 w 12"/>
                    <a:gd name="T7" fmla="*/ 87 h 87"/>
                    <a:gd name="T8" fmla="*/ 0 w 12"/>
                    <a:gd name="T9" fmla="*/ 84 h 87"/>
                    <a:gd name="T10" fmla="*/ 0 60000 65536"/>
                    <a:gd name="T11" fmla="*/ 0 60000 65536"/>
                    <a:gd name="T12" fmla="*/ 0 60000 65536"/>
                    <a:gd name="T13" fmla="*/ 0 60000 65536"/>
                    <a:gd name="T14" fmla="*/ 0 60000 65536"/>
                    <a:gd name="T15" fmla="*/ 0 w 12"/>
                    <a:gd name="T16" fmla="*/ 0 h 87"/>
                    <a:gd name="T17" fmla="*/ 12 w 12"/>
                    <a:gd name="T18" fmla="*/ 87 h 87"/>
                  </a:gdLst>
                  <a:ahLst/>
                  <a:cxnLst>
                    <a:cxn ang="T10">
                      <a:pos x="T0" y="T1"/>
                    </a:cxn>
                    <a:cxn ang="T11">
                      <a:pos x="T2" y="T3"/>
                    </a:cxn>
                    <a:cxn ang="T12">
                      <a:pos x="T4" y="T5"/>
                    </a:cxn>
                    <a:cxn ang="T13">
                      <a:pos x="T6" y="T7"/>
                    </a:cxn>
                    <a:cxn ang="T14">
                      <a:pos x="T8" y="T9"/>
                    </a:cxn>
                  </a:cxnLst>
                  <a:rect l="T15" t="T16" r="T17" b="T18"/>
                  <a:pathLst>
                    <a:path w="12" h="87">
                      <a:moveTo>
                        <a:pt x="0" y="84"/>
                      </a:moveTo>
                      <a:lnTo>
                        <a:pt x="0" y="0"/>
                      </a:lnTo>
                      <a:lnTo>
                        <a:pt x="12" y="3"/>
                      </a:lnTo>
                      <a:lnTo>
                        <a:pt x="12" y="87"/>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3" name="Freeform 708"/>
                <p:cNvSpPr>
                  <a:spLocks/>
                </p:cNvSpPr>
                <p:nvPr/>
              </p:nvSpPr>
              <p:spPr bwMode="auto">
                <a:xfrm>
                  <a:off x="4445" y="3107"/>
                  <a:ext cx="12" cy="85"/>
                </a:xfrm>
                <a:custGeom>
                  <a:avLst/>
                  <a:gdLst>
                    <a:gd name="T0" fmla="*/ 0 w 12"/>
                    <a:gd name="T1" fmla="*/ 83 h 85"/>
                    <a:gd name="T2" fmla="*/ 0 w 12"/>
                    <a:gd name="T3" fmla="*/ 0 h 85"/>
                    <a:gd name="T4" fmla="*/ 12 w 12"/>
                    <a:gd name="T5" fmla="*/ 1 h 85"/>
                    <a:gd name="T6" fmla="*/ 12 w 12"/>
                    <a:gd name="T7" fmla="*/ 85 h 85"/>
                    <a:gd name="T8" fmla="*/ 0 w 12"/>
                    <a:gd name="T9" fmla="*/ 83 h 85"/>
                    <a:gd name="T10" fmla="*/ 0 60000 65536"/>
                    <a:gd name="T11" fmla="*/ 0 60000 65536"/>
                    <a:gd name="T12" fmla="*/ 0 60000 65536"/>
                    <a:gd name="T13" fmla="*/ 0 60000 65536"/>
                    <a:gd name="T14" fmla="*/ 0 60000 65536"/>
                    <a:gd name="T15" fmla="*/ 0 w 12"/>
                    <a:gd name="T16" fmla="*/ 0 h 85"/>
                    <a:gd name="T17" fmla="*/ 12 w 12"/>
                    <a:gd name="T18" fmla="*/ 85 h 85"/>
                  </a:gdLst>
                  <a:ahLst/>
                  <a:cxnLst>
                    <a:cxn ang="T10">
                      <a:pos x="T0" y="T1"/>
                    </a:cxn>
                    <a:cxn ang="T11">
                      <a:pos x="T2" y="T3"/>
                    </a:cxn>
                    <a:cxn ang="T12">
                      <a:pos x="T4" y="T5"/>
                    </a:cxn>
                    <a:cxn ang="T13">
                      <a:pos x="T6" y="T7"/>
                    </a:cxn>
                    <a:cxn ang="T14">
                      <a:pos x="T8" y="T9"/>
                    </a:cxn>
                  </a:cxnLst>
                  <a:rect l="T15" t="T16" r="T17" b="T18"/>
                  <a:pathLst>
                    <a:path w="12" h="85">
                      <a:moveTo>
                        <a:pt x="0" y="83"/>
                      </a:moveTo>
                      <a:lnTo>
                        <a:pt x="0" y="0"/>
                      </a:lnTo>
                      <a:lnTo>
                        <a:pt x="12" y="1"/>
                      </a:lnTo>
                      <a:lnTo>
                        <a:pt x="12" y="85"/>
                      </a:lnTo>
                      <a:lnTo>
                        <a:pt x="0" y="83"/>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4" name="Freeform 709"/>
                <p:cNvSpPr>
                  <a:spLocks/>
                </p:cNvSpPr>
                <p:nvPr/>
              </p:nvSpPr>
              <p:spPr bwMode="auto">
                <a:xfrm>
                  <a:off x="4460" y="3115"/>
                  <a:ext cx="12" cy="87"/>
                </a:xfrm>
                <a:custGeom>
                  <a:avLst/>
                  <a:gdLst>
                    <a:gd name="T0" fmla="*/ 1 w 12"/>
                    <a:gd name="T1" fmla="*/ 84 h 87"/>
                    <a:gd name="T2" fmla="*/ 0 w 12"/>
                    <a:gd name="T3" fmla="*/ 0 h 87"/>
                    <a:gd name="T4" fmla="*/ 12 w 12"/>
                    <a:gd name="T5" fmla="*/ 3 h 87"/>
                    <a:gd name="T6" fmla="*/ 12 w 12"/>
                    <a:gd name="T7" fmla="*/ 87 h 87"/>
                    <a:gd name="T8" fmla="*/ 1 w 12"/>
                    <a:gd name="T9" fmla="*/ 84 h 87"/>
                    <a:gd name="T10" fmla="*/ 0 60000 65536"/>
                    <a:gd name="T11" fmla="*/ 0 60000 65536"/>
                    <a:gd name="T12" fmla="*/ 0 60000 65536"/>
                    <a:gd name="T13" fmla="*/ 0 60000 65536"/>
                    <a:gd name="T14" fmla="*/ 0 60000 65536"/>
                    <a:gd name="T15" fmla="*/ 0 w 12"/>
                    <a:gd name="T16" fmla="*/ 0 h 87"/>
                    <a:gd name="T17" fmla="*/ 12 w 12"/>
                    <a:gd name="T18" fmla="*/ 87 h 87"/>
                  </a:gdLst>
                  <a:ahLst/>
                  <a:cxnLst>
                    <a:cxn ang="T10">
                      <a:pos x="T0" y="T1"/>
                    </a:cxn>
                    <a:cxn ang="T11">
                      <a:pos x="T2" y="T3"/>
                    </a:cxn>
                    <a:cxn ang="T12">
                      <a:pos x="T4" y="T5"/>
                    </a:cxn>
                    <a:cxn ang="T13">
                      <a:pos x="T6" y="T7"/>
                    </a:cxn>
                    <a:cxn ang="T14">
                      <a:pos x="T8" y="T9"/>
                    </a:cxn>
                  </a:cxnLst>
                  <a:rect l="T15" t="T16" r="T17" b="T18"/>
                  <a:pathLst>
                    <a:path w="12" h="87">
                      <a:moveTo>
                        <a:pt x="1" y="84"/>
                      </a:moveTo>
                      <a:lnTo>
                        <a:pt x="0" y="0"/>
                      </a:lnTo>
                      <a:lnTo>
                        <a:pt x="12" y="3"/>
                      </a:lnTo>
                      <a:lnTo>
                        <a:pt x="12" y="87"/>
                      </a:lnTo>
                      <a:lnTo>
                        <a:pt x="1"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5" name="Freeform 710"/>
                <p:cNvSpPr>
                  <a:spLocks/>
                </p:cNvSpPr>
                <p:nvPr/>
              </p:nvSpPr>
              <p:spPr bwMode="auto">
                <a:xfrm>
                  <a:off x="4478" y="3123"/>
                  <a:ext cx="11" cy="88"/>
                </a:xfrm>
                <a:custGeom>
                  <a:avLst/>
                  <a:gdLst>
                    <a:gd name="T0" fmla="*/ 0 w 11"/>
                    <a:gd name="T1" fmla="*/ 85 h 88"/>
                    <a:gd name="T2" fmla="*/ 0 w 11"/>
                    <a:gd name="T3" fmla="*/ 0 h 88"/>
                    <a:gd name="T4" fmla="*/ 11 w 11"/>
                    <a:gd name="T5" fmla="*/ 2 h 88"/>
                    <a:gd name="T6" fmla="*/ 11 w 11"/>
                    <a:gd name="T7" fmla="*/ 88 h 88"/>
                    <a:gd name="T8" fmla="*/ 0 w 11"/>
                    <a:gd name="T9" fmla="*/ 85 h 88"/>
                    <a:gd name="T10" fmla="*/ 0 60000 65536"/>
                    <a:gd name="T11" fmla="*/ 0 60000 65536"/>
                    <a:gd name="T12" fmla="*/ 0 60000 65536"/>
                    <a:gd name="T13" fmla="*/ 0 60000 65536"/>
                    <a:gd name="T14" fmla="*/ 0 60000 65536"/>
                    <a:gd name="T15" fmla="*/ 0 w 11"/>
                    <a:gd name="T16" fmla="*/ 0 h 88"/>
                    <a:gd name="T17" fmla="*/ 11 w 11"/>
                    <a:gd name="T18" fmla="*/ 88 h 88"/>
                  </a:gdLst>
                  <a:ahLst/>
                  <a:cxnLst>
                    <a:cxn ang="T10">
                      <a:pos x="T0" y="T1"/>
                    </a:cxn>
                    <a:cxn ang="T11">
                      <a:pos x="T2" y="T3"/>
                    </a:cxn>
                    <a:cxn ang="T12">
                      <a:pos x="T4" y="T5"/>
                    </a:cxn>
                    <a:cxn ang="T13">
                      <a:pos x="T6" y="T7"/>
                    </a:cxn>
                    <a:cxn ang="T14">
                      <a:pos x="T8" y="T9"/>
                    </a:cxn>
                  </a:cxnLst>
                  <a:rect l="T15" t="T16" r="T17" b="T18"/>
                  <a:pathLst>
                    <a:path w="11" h="88">
                      <a:moveTo>
                        <a:pt x="0" y="85"/>
                      </a:moveTo>
                      <a:lnTo>
                        <a:pt x="0" y="0"/>
                      </a:lnTo>
                      <a:lnTo>
                        <a:pt x="11" y="2"/>
                      </a:lnTo>
                      <a:lnTo>
                        <a:pt x="11" y="88"/>
                      </a:lnTo>
                      <a:lnTo>
                        <a:pt x="0" y="85"/>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6" name="Freeform 711"/>
                <p:cNvSpPr>
                  <a:spLocks/>
                </p:cNvSpPr>
                <p:nvPr/>
              </p:nvSpPr>
              <p:spPr bwMode="auto">
                <a:xfrm>
                  <a:off x="4439" y="3182"/>
                  <a:ext cx="92" cy="50"/>
                </a:xfrm>
                <a:custGeom>
                  <a:avLst/>
                  <a:gdLst>
                    <a:gd name="T0" fmla="*/ 92 w 92"/>
                    <a:gd name="T1" fmla="*/ 10 h 50"/>
                    <a:gd name="T2" fmla="*/ 74 w 92"/>
                    <a:gd name="T3" fmla="*/ 0 h 50"/>
                    <a:gd name="T4" fmla="*/ 0 w 92"/>
                    <a:gd name="T5" fmla="*/ 40 h 50"/>
                    <a:gd name="T6" fmla="*/ 18 w 92"/>
                    <a:gd name="T7" fmla="*/ 50 h 50"/>
                    <a:gd name="T8" fmla="*/ 92 w 92"/>
                    <a:gd name="T9" fmla="*/ 10 h 50"/>
                    <a:gd name="T10" fmla="*/ 0 60000 65536"/>
                    <a:gd name="T11" fmla="*/ 0 60000 65536"/>
                    <a:gd name="T12" fmla="*/ 0 60000 65536"/>
                    <a:gd name="T13" fmla="*/ 0 60000 65536"/>
                    <a:gd name="T14" fmla="*/ 0 60000 65536"/>
                    <a:gd name="T15" fmla="*/ 0 w 92"/>
                    <a:gd name="T16" fmla="*/ 0 h 50"/>
                    <a:gd name="T17" fmla="*/ 92 w 92"/>
                    <a:gd name="T18" fmla="*/ 50 h 50"/>
                  </a:gdLst>
                  <a:ahLst/>
                  <a:cxnLst>
                    <a:cxn ang="T10">
                      <a:pos x="T0" y="T1"/>
                    </a:cxn>
                    <a:cxn ang="T11">
                      <a:pos x="T2" y="T3"/>
                    </a:cxn>
                    <a:cxn ang="T12">
                      <a:pos x="T4" y="T5"/>
                    </a:cxn>
                    <a:cxn ang="T13">
                      <a:pos x="T6" y="T7"/>
                    </a:cxn>
                    <a:cxn ang="T14">
                      <a:pos x="T8" y="T9"/>
                    </a:cxn>
                  </a:cxnLst>
                  <a:rect l="T15" t="T16" r="T17" b="T18"/>
                  <a:pathLst>
                    <a:path w="92" h="50">
                      <a:moveTo>
                        <a:pt x="92" y="10"/>
                      </a:moveTo>
                      <a:lnTo>
                        <a:pt x="74" y="0"/>
                      </a:lnTo>
                      <a:lnTo>
                        <a:pt x="0" y="40"/>
                      </a:lnTo>
                      <a:lnTo>
                        <a:pt x="18" y="50"/>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7" name="Freeform 712"/>
                <p:cNvSpPr>
                  <a:spLocks/>
                </p:cNvSpPr>
                <p:nvPr/>
              </p:nvSpPr>
              <p:spPr bwMode="auto">
                <a:xfrm>
                  <a:off x="4439" y="3222"/>
                  <a:ext cx="18" cy="29"/>
                </a:xfrm>
                <a:custGeom>
                  <a:avLst/>
                  <a:gdLst>
                    <a:gd name="T0" fmla="*/ 18 w 18"/>
                    <a:gd name="T1" fmla="*/ 10 h 29"/>
                    <a:gd name="T2" fmla="*/ 0 w 18"/>
                    <a:gd name="T3" fmla="*/ 0 h 29"/>
                    <a:gd name="T4" fmla="*/ 0 w 18"/>
                    <a:gd name="T5" fmla="*/ 19 h 29"/>
                    <a:gd name="T6" fmla="*/ 18 w 18"/>
                    <a:gd name="T7" fmla="*/ 29 h 29"/>
                    <a:gd name="T8" fmla="*/ 18 w 18"/>
                    <a:gd name="T9" fmla="*/ 10 h 29"/>
                    <a:gd name="T10" fmla="*/ 0 60000 65536"/>
                    <a:gd name="T11" fmla="*/ 0 60000 65536"/>
                    <a:gd name="T12" fmla="*/ 0 60000 65536"/>
                    <a:gd name="T13" fmla="*/ 0 60000 65536"/>
                    <a:gd name="T14" fmla="*/ 0 60000 65536"/>
                    <a:gd name="T15" fmla="*/ 0 w 18"/>
                    <a:gd name="T16" fmla="*/ 0 h 29"/>
                    <a:gd name="T17" fmla="*/ 18 w 18"/>
                    <a:gd name="T18" fmla="*/ 29 h 29"/>
                  </a:gdLst>
                  <a:ahLst/>
                  <a:cxnLst>
                    <a:cxn ang="T10">
                      <a:pos x="T0" y="T1"/>
                    </a:cxn>
                    <a:cxn ang="T11">
                      <a:pos x="T2" y="T3"/>
                    </a:cxn>
                    <a:cxn ang="T12">
                      <a:pos x="T4" y="T5"/>
                    </a:cxn>
                    <a:cxn ang="T13">
                      <a:pos x="T6" y="T7"/>
                    </a:cxn>
                    <a:cxn ang="T14">
                      <a:pos x="T8" y="T9"/>
                    </a:cxn>
                  </a:cxnLst>
                  <a:rect l="T15" t="T16" r="T17" b="T18"/>
                  <a:pathLst>
                    <a:path w="18" h="29">
                      <a:moveTo>
                        <a:pt x="18" y="10"/>
                      </a:moveTo>
                      <a:lnTo>
                        <a:pt x="0" y="0"/>
                      </a:lnTo>
                      <a:lnTo>
                        <a:pt x="0" y="19"/>
                      </a:lnTo>
                      <a:lnTo>
                        <a:pt x="18" y="29"/>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8" name="Freeform 713"/>
                <p:cNvSpPr>
                  <a:spLocks/>
                </p:cNvSpPr>
                <p:nvPr/>
              </p:nvSpPr>
              <p:spPr bwMode="auto">
                <a:xfrm>
                  <a:off x="4457" y="3192"/>
                  <a:ext cx="74" cy="59"/>
                </a:xfrm>
                <a:custGeom>
                  <a:avLst/>
                  <a:gdLst>
                    <a:gd name="T0" fmla="*/ 74 w 74"/>
                    <a:gd name="T1" fmla="*/ 0 h 59"/>
                    <a:gd name="T2" fmla="*/ 0 w 74"/>
                    <a:gd name="T3" fmla="*/ 40 h 59"/>
                    <a:gd name="T4" fmla="*/ 0 w 74"/>
                    <a:gd name="T5" fmla="*/ 59 h 59"/>
                    <a:gd name="T6" fmla="*/ 74 w 74"/>
                    <a:gd name="T7" fmla="*/ 20 h 59"/>
                    <a:gd name="T8" fmla="*/ 74 w 74"/>
                    <a:gd name="T9" fmla="*/ 0 h 59"/>
                    <a:gd name="T10" fmla="*/ 0 60000 65536"/>
                    <a:gd name="T11" fmla="*/ 0 60000 65536"/>
                    <a:gd name="T12" fmla="*/ 0 60000 65536"/>
                    <a:gd name="T13" fmla="*/ 0 60000 65536"/>
                    <a:gd name="T14" fmla="*/ 0 60000 65536"/>
                    <a:gd name="T15" fmla="*/ 0 w 74"/>
                    <a:gd name="T16" fmla="*/ 0 h 59"/>
                    <a:gd name="T17" fmla="*/ 74 w 74"/>
                    <a:gd name="T18" fmla="*/ 59 h 59"/>
                  </a:gdLst>
                  <a:ahLst/>
                  <a:cxnLst>
                    <a:cxn ang="T10">
                      <a:pos x="T0" y="T1"/>
                    </a:cxn>
                    <a:cxn ang="T11">
                      <a:pos x="T2" y="T3"/>
                    </a:cxn>
                    <a:cxn ang="T12">
                      <a:pos x="T4" y="T5"/>
                    </a:cxn>
                    <a:cxn ang="T13">
                      <a:pos x="T6" y="T7"/>
                    </a:cxn>
                    <a:cxn ang="T14">
                      <a:pos x="T8" y="T9"/>
                    </a:cxn>
                  </a:cxnLst>
                  <a:rect l="T15" t="T16" r="T17" b="T18"/>
                  <a:pathLst>
                    <a:path w="74" h="59">
                      <a:moveTo>
                        <a:pt x="74" y="0"/>
                      </a:moveTo>
                      <a:lnTo>
                        <a:pt x="0" y="40"/>
                      </a:lnTo>
                      <a:lnTo>
                        <a:pt x="0" y="59"/>
                      </a:lnTo>
                      <a:lnTo>
                        <a:pt x="74" y="20"/>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9" name="Freeform 714"/>
                <p:cNvSpPr>
                  <a:spLocks/>
                </p:cNvSpPr>
                <p:nvPr/>
              </p:nvSpPr>
              <p:spPr bwMode="auto">
                <a:xfrm>
                  <a:off x="4513" y="3217"/>
                  <a:ext cx="12" cy="11"/>
                </a:xfrm>
                <a:custGeom>
                  <a:avLst/>
                  <a:gdLst>
                    <a:gd name="T0" fmla="*/ 3 w 12"/>
                    <a:gd name="T1" fmla="*/ 11 h 11"/>
                    <a:gd name="T2" fmla="*/ 1 w 12"/>
                    <a:gd name="T3" fmla="*/ 10 h 11"/>
                    <a:gd name="T4" fmla="*/ 1 w 12"/>
                    <a:gd name="T5" fmla="*/ 8 h 11"/>
                    <a:gd name="T6" fmla="*/ 1 w 12"/>
                    <a:gd name="T7" fmla="*/ 7 h 11"/>
                    <a:gd name="T8" fmla="*/ 0 w 12"/>
                    <a:gd name="T9" fmla="*/ 6 h 11"/>
                    <a:gd name="T10" fmla="*/ 1 w 12"/>
                    <a:gd name="T11" fmla="*/ 5 h 11"/>
                    <a:gd name="T12" fmla="*/ 1 w 12"/>
                    <a:gd name="T13" fmla="*/ 3 h 11"/>
                    <a:gd name="T14" fmla="*/ 2 w 12"/>
                    <a:gd name="T15" fmla="*/ 1 h 11"/>
                    <a:gd name="T16" fmla="*/ 4 w 12"/>
                    <a:gd name="T17" fmla="*/ 1 h 11"/>
                    <a:gd name="T18" fmla="*/ 6 w 12"/>
                    <a:gd name="T19" fmla="*/ 0 h 11"/>
                    <a:gd name="T20" fmla="*/ 7 w 12"/>
                    <a:gd name="T21" fmla="*/ 0 h 11"/>
                    <a:gd name="T22" fmla="*/ 10 w 12"/>
                    <a:gd name="T23" fmla="*/ 1 h 11"/>
                    <a:gd name="T24" fmla="*/ 10 w 12"/>
                    <a:gd name="T25" fmla="*/ 2 h 11"/>
                    <a:gd name="T26" fmla="*/ 11 w 12"/>
                    <a:gd name="T27" fmla="*/ 2 h 11"/>
                    <a:gd name="T28" fmla="*/ 12 w 12"/>
                    <a:gd name="T29" fmla="*/ 3 h 11"/>
                    <a:gd name="T30" fmla="*/ 11 w 12"/>
                    <a:gd name="T31" fmla="*/ 6 h 11"/>
                    <a:gd name="T32" fmla="*/ 10 w 12"/>
                    <a:gd name="T33" fmla="*/ 7 h 11"/>
                    <a:gd name="T34" fmla="*/ 8 w 12"/>
                    <a:gd name="T35" fmla="*/ 10 h 11"/>
                    <a:gd name="T36" fmla="*/ 7 w 12"/>
                    <a:gd name="T37" fmla="*/ 11 h 11"/>
                    <a:gd name="T38" fmla="*/ 5 w 12"/>
                    <a:gd name="T39" fmla="*/ 11 h 11"/>
                    <a:gd name="T40" fmla="*/ 4 w 12"/>
                    <a:gd name="T41" fmla="*/ 11 h 11"/>
                    <a:gd name="T42" fmla="*/ 3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3" y="11"/>
                      </a:moveTo>
                      <a:lnTo>
                        <a:pt x="1" y="10"/>
                      </a:lnTo>
                      <a:lnTo>
                        <a:pt x="1" y="8"/>
                      </a:lnTo>
                      <a:lnTo>
                        <a:pt x="1" y="7"/>
                      </a:lnTo>
                      <a:lnTo>
                        <a:pt x="0" y="6"/>
                      </a:lnTo>
                      <a:lnTo>
                        <a:pt x="1" y="5"/>
                      </a:lnTo>
                      <a:lnTo>
                        <a:pt x="1" y="3"/>
                      </a:lnTo>
                      <a:lnTo>
                        <a:pt x="2" y="1"/>
                      </a:lnTo>
                      <a:lnTo>
                        <a:pt x="4" y="1"/>
                      </a:lnTo>
                      <a:lnTo>
                        <a:pt x="6" y="0"/>
                      </a:lnTo>
                      <a:lnTo>
                        <a:pt x="7" y="0"/>
                      </a:lnTo>
                      <a:lnTo>
                        <a:pt x="10" y="1"/>
                      </a:lnTo>
                      <a:lnTo>
                        <a:pt x="10" y="2"/>
                      </a:lnTo>
                      <a:lnTo>
                        <a:pt x="11" y="2"/>
                      </a:lnTo>
                      <a:lnTo>
                        <a:pt x="12" y="3"/>
                      </a:lnTo>
                      <a:lnTo>
                        <a:pt x="11" y="6"/>
                      </a:lnTo>
                      <a:lnTo>
                        <a:pt x="10" y="7"/>
                      </a:lnTo>
                      <a:lnTo>
                        <a:pt x="8" y="10"/>
                      </a:lnTo>
                      <a:lnTo>
                        <a:pt x="7" y="11"/>
                      </a:lnTo>
                      <a:lnTo>
                        <a:pt x="5" y="11"/>
                      </a:lnTo>
                      <a:lnTo>
                        <a:pt x="4" y="11"/>
                      </a:lnTo>
                      <a:lnTo>
                        <a:pt x="3"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0" name="Freeform 715"/>
                <p:cNvSpPr>
                  <a:spLocks/>
                </p:cNvSpPr>
                <p:nvPr/>
              </p:nvSpPr>
              <p:spPr bwMode="auto">
                <a:xfrm>
                  <a:off x="4514" y="3218"/>
                  <a:ext cx="12" cy="11"/>
                </a:xfrm>
                <a:custGeom>
                  <a:avLst/>
                  <a:gdLst>
                    <a:gd name="T0" fmla="*/ 10 w 12"/>
                    <a:gd name="T1" fmla="*/ 7 h 11"/>
                    <a:gd name="T2" fmla="*/ 11 w 12"/>
                    <a:gd name="T3" fmla="*/ 5 h 11"/>
                    <a:gd name="T4" fmla="*/ 12 w 12"/>
                    <a:gd name="T5" fmla="*/ 2 h 11"/>
                    <a:gd name="T6" fmla="*/ 11 w 12"/>
                    <a:gd name="T7" fmla="*/ 1 h 11"/>
                    <a:gd name="T8" fmla="*/ 10 w 12"/>
                    <a:gd name="T9" fmla="*/ 1 h 11"/>
                    <a:gd name="T10" fmla="*/ 10 w 12"/>
                    <a:gd name="T11" fmla="*/ 0 h 11"/>
                    <a:gd name="T12" fmla="*/ 8 w 12"/>
                    <a:gd name="T13" fmla="*/ 0 h 11"/>
                    <a:gd name="T14" fmla="*/ 5 w 12"/>
                    <a:gd name="T15" fmla="*/ 0 h 11"/>
                    <a:gd name="T16" fmla="*/ 3 w 12"/>
                    <a:gd name="T17" fmla="*/ 1 h 11"/>
                    <a:gd name="T18" fmla="*/ 1 w 12"/>
                    <a:gd name="T19" fmla="*/ 2 h 11"/>
                    <a:gd name="T20" fmla="*/ 1 w 12"/>
                    <a:gd name="T21" fmla="*/ 6 h 11"/>
                    <a:gd name="T22" fmla="*/ 0 w 12"/>
                    <a:gd name="T23" fmla="*/ 7 h 11"/>
                    <a:gd name="T24" fmla="*/ 1 w 12"/>
                    <a:gd name="T25" fmla="*/ 10 h 11"/>
                    <a:gd name="T26" fmla="*/ 1 w 12"/>
                    <a:gd name="T27" fmla="*/ 10 h 11"/>
                    <a:gd name="T28" fmla="*/ 1 w 12"/>
                    <a:gd name="T29" fmla="*/ 11 h 11"/>
                    <a:gd name="T30" fmla="*/ 3 w 12"/>
                    <a:gd name="T31" fmla="*/ 11 h 11"/>
                    <a:gd name="T32" fmla="*/ 5 w 12"/>
                    <a:gd name="T33" fmla="*/ 11 h 11"/>
                    <a:gd name="T34" fmla="*/ 8 w 12"/>
                    <a:gd name="T35" fmla="*/ 10 h 11"/>
                    <a:gd name="T36" fmla="*/ 10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0" y="7"/>
                      </a:moveTo>
                      <a:lnTo>
                        <a:pt x="11" y="5"/>
                      </a:lnTo>
                      <a:lnTo>
                        <a:pt x="12" y="2"/>
                      </a:lnTo>
                      <a:lnTo>
                        <a:pt x="11" y="1"/>
                      </a:lnTo>
                      <a:lnTo>
                        <a:pt x="10" y="1"/>
                      </a:lnTo>
                      <a:lnTo>
                        <a:pt x="10" y="0"/>
                      </a:lnTo>
                      <a:lnTo>
                        <a:pt x="8" y="0"/>
                      </a:lnTo>
                      <a:lnTo>
                        <a:pt x="5" y="0"/>
                      </a:lnTo>
                      <a:lnTo>
                        <a:pt x="3" y="1"/>
                      </a:lnTo>
                      <a:lnTo>
                        <a:pt x="1" y="2"/>
                      </a:lnTo>
                      <a:lnTo>
                        <a:pt x="1" y="6"/>
                      </a:lnTo>
                      <a:lnTo>
                        <a:pt x="0" y="7"/>
                      </a:lnTo>
                      <a:lnTo>
                        <a:pt x="1" y="10"/>
                      </a:lnTo>
                      <a:lnTo>
                        <a:pt x="1" y="11"/>
                      </a:lnTo>
                      <a:lnTo>
                        <a:pt x="3" y="11"/>
                      </a:lnTo>
                      <a:lnTo>
                        <a:pt x="5" y="11"/>
                      </a:lnTo>
                      <a:lnTo>
                        <a:pt x="8" y="10"/>
                      </a:lnTo>
                      <a:lnTo>
                        <a:pt x="10"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1" name="Freeform 716"/>
                <p:cNvSpPr>
                  <a:spLocks/>
                </p:cNvSpPr>
                <p:nvPr/>
              </p:nvSpPr>
              <p:spPr bwMode="auto">
                <a:xfrm>
                  <a:off x="4516" y="3220"/>
                  <a:ext cx="12" cy="12"/>
                </a:xfrm>
                <a:custGeom>
                  <a:avLst/>
                  <a:gdLst>
                    <a:gd name="T0" fmla="*/ 12 w 12"/>
                    <a:gd name="T1" fmla="*/ 8 h 12"/>
                    <a:gd name="T2" fmla="*/ 12 w 12"/>
                    <a:gd name="T3" fmla="*/ 7 h 12"/>
                    <a:gd name="T4" fmla="*/ 12 w 12"/>
                    <a:gd name="T5" fmla="*/ 4 h 12"/>
                    <a:gd name="T6" fmla="*/ 12 w 12"/>
                    <a:gd name="T7" fmla="*/ 2 h 12"/>
                    <a:gd name="T8" fmla="*/ 12 w 12"/>
                    <a:gd name="T9" fmla="*/ 0 h 12"/>
                    <a:gd name="T10" fmla="*/ 9 w 12"/>
                    <a:gd name="T11" fmla="*/ 0 h 12"/>
                    <a:gd name="T12" fmla="*/ 6 w 12"/>
                    <a:gd name="T13" fmla="*/ 0 h 12"/>
                    <a:gd name="T14" fmla="*/ 3 w 12"/>
                    <a:gd name="T15" fmla="*/ 7 h 12"/>
                    <a:gd name="T16" fmla="*/ 0 w 12"/>
                    <a:gd name="T17" fmla="*/ 7 h 12"/>
                    <a:gd name="T18" fmla="*/ 0 w 12"/>
                    <a:gd name="T19" fmla="*/ 10 h 12"/>
                    <a:gd name="T20" fmla="*/ 0 w 12"/>
                    <a:gd name="T21" fmla="*/ 12 h 12"/>
                    <a:gd name="T22" fmla="*/ 3 w 12"/>
                    <a:gd name="T23" fmla="*/ 12 h 12"/>
                    <a:gd name="T24" fmla="*/ 6 w 12"/>
                    <a:gd name="T25" fmla="*/ 12 h 12"/>
                    <a:gd name="T26" fmla="*/ 12 w 12"/>
                    <a:gd name="T27" fmla="*/ 8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2"/>
                    <a:gd name="T44" fmla="*/ 12 w 12"/>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2">
                      <a:moveTo>
                        <a:pt x="12" y="8"/>
                      </a:moveTo>
                      <a:lnTo>
                        <a:pt x="12" y="7"/>
                      </a:lnTo>
                      <a:lnTo>
                        <a:pt x="12" y="4"/>
                      </a:lnTo>
                      <a:lnTo>
                        <a:pt x="12" y="2"/>
                      </a:lnTo>
                      <a:lnTo>
                        <a:pt x="12" y="0"/>
                      </a:lnTo>
                      <a:lnTo>
                        <a:pt x="9" y="0"/>
                      </a:lnTo>
                      <a:lnTo>
                        <a:pt x="6" y="0"/>
                      </a:lnTo>
                      <a:lnTo>
                        <a:pt x="3" y="7"/>
                      </a:lnTo>
                      <a:lnTo>
                        <a:pt x="0" y="7"/>
                      </a:lnTo>
                      <a:lnTo>
                        <a:pt x="0" y="10"/>
                      </a:lnTo>
                      <a:lnTo>
                        <a:pt x="0" y="12"/>
                      </a:lnTo>
                      <a:lnTo>
                        <a:pt x="3" y="12"/>
                      </a:lnTo>
                      <a:lnTo>
                        <a:pt x="6" y="12"/>
                      </a:lnTo>
                      <a:lnTo>
                        <a:pt x="1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2" name="Freeform 717"/>
                <p:cNvSpPr>
                  <a:spLocks/>
                </p:cNvSpPr>
                <p:nvPr/>
              </p:nvSpPr>
              <p:spPr bwMode="auto">
                <a:xfrm>
                  <a:off x="4504" y="3222"/>
                  <a:ext cx="12" cy="10"/>
                </a:xfrm>
                <a:custGeom>
                  <a:avLst/>
                  <a:gdLst>
                    <a:gd name="T0" fmla="*/ 5 w 12"/>
                    <a:gd name="T1" fmla="*/ 10 h 10"/>
                    <a:gd name="T2" fmla="*/ 2 w 12"/>
                    <a:gd name="T3" fmla="*/ 8 h 10"/>
                    <a:gd name="T4" fmla="*/ 1 w 12"/>
                    <a:gd name="T5" fmla="*/ 8 h 10"/>
                    <a:gd name="T6" fmla="*/ 0 w 12"/>
                    <a:gd name="T7" fmla="*/ 7 h 10"/>
                    <a:gd name="T8" fmla="*/ 0 w 12"/>
                    <a:gd name="T9" fmla="*/ 6 h 10"/>
                    <a:gd name="T10" fmla="*/ 0 w 12"/>
                    <a:gd name="T11" fmla="*/ 5 h 10"/>
                    <a:gd name="T12" fmla="*/ 2 w 12"/>
                    <a:gd name="T13" fmla="*/ 2 h 10"/>
                    <a:gd name="T14" fmla="*/ 2 w 12"/>
                    <a:gd name="T15" fmla="*/ 1 h 10"/>
                    <a:gd name="T16" fmla="*/ 5 w 12"/>
                    <a:gd name="T17" fmla="*/ 1 h 10"/>
                    <a:gd name="T18" fmla="*/ 6 w 12"/>
                    <a:gd name="T19" fmla="*/ 0 h 10"/>
                    <a:gd name="T20" fmla="*/ 7 w 12"/>
                    <a:gd name="T21" fmla="*/ 0 h 10"/>
                    <a:gd name="T22" fmla="*/ 8 w 12"/>
                    <a:gd name="T23" fmla="*/ 0 h 10"/>
                    <a:gd name="T24" fmla="*/ 11 w 12"/>
                    <a:gd name="T25" fmla="*/ 1 h 10"/>
                    <a:gd name="T26" fmla="*/ 12 w 12"/>
                    <a:gd name="T27" fmla="*/ 2 h 10"/>
                    <a:gd name="T28" fmla="*/ 12 w 12"/>
                    <a:gd name="T29" fmla="*/ 3 h 10"/>
                    <a:gd name="T30" fmla="*/ 12 w 12"/>
                    <a:gd name="T31" fmla="*/ 6 h 10"/>
                    <a:gd name="T32" fmla="*/ 11 w 12"/>
                    <a:gd name="T33" fmla="*/ 7 h 10"/>
                    <a:gd name="T34" fmla="*/ 9 w 12"/>
                    <a:gd name="T35" fmla="*/ 8 h 10"/>
                    <a:gd name="T36" fmla="*/ 7 w 12"/>
                    <a:gd name="T37" fmla="*/ 10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8"/>
                      </a:lnTo>
                      <a:lnTo>
                        <a:pt x="1" y="8"/>
                      </a:lnTo>
                      <a:lnTo>
                        <a:pt x="0" y="7"/>
                      </a:lnTo>
                      <a:lnTo>
                        <a:pt x="0" y="6"/>
                      </a:lnTo>
                      <a:lnTo>
                        <a:pt x="0" y="5"/>
                      </a:lnTo>
                      <a:lnTo>
                        <a:pt x="2" y="2"/>
                      </a:lnTo>
                      <a:lnTo>
                        <a:pt x="2" y="1"/>
                      </a:lnTo>
                      <a:lnTo>
                        <a:pt x="5" y="1"/>
                      </a:lnTo>
                      <a:lnTo>
                        <a:pt x="6" y="0"/>
                      </a:lnTo>
                      <a:lnTo>
                        <a:pt x="7" y="0"/>
                      </a:lnTo>
                      <a:lnTo>
                        <a:pt x="8" y="0"/>
                      </a:lnTo>
                      <a:lnTo>
                        <a:pt x="11" y="1"/>
                      </a:lnTo>
                      <a:lnTo>
                        <a:pt x="12" y="2"/>
                      </a:lnTo>
                      <a:lnTo>
                        <a:pt x="12" y="3"/>
                      </a:lnTo>
                      <a:lnTo>
                        <a:pt x="12" y="6"/>
                      </a:lnTo>
                      <a:lnTo>
                        <a:pt x="11" y="7"/>
                      </a:lnTo>
                      <a:lnTo>
                        <a:pt x="9" y="8"/>
                      </a:lnTo>
                      <a:lnTo>
                        <a:pt x="7" y="10"/>
                      </a:lnTo>
                      <a:lnTo>
                        <a:pt x="5"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3" name="Freeform 718"/>
                <p:cNvSpPr>
                  <a:spLocks/>
                </p:cNvSpPr>
                <p:nvPr/>
              </p:nvSpPr>
              <p:spPr bwMode="auto">
                <a:xfrm>
                  <a:off x="4506" y="3222"/>
                  <a:ext cx="12" cy="10"/>
                </a:xfrm>
                <a:custGeom>
                  <a:avLst/>
                  <a:gdLst>
                    <a:gd name="T0" fmla="*/ 11 w 12"/>
                    <a:gd name="T1" fmla="*/ 7 h 10"/>
                    <a:gd name="T2" fmla="*/ 12 w 12"/>
                    <a:gd name="T3" fmla="*/ 5 h 10"/>
                    <a:gd name="T4" fmla="*/ 12 w 12"/>
                    <a:gd name="T5" fmla="*/ 2 h 10"/>
                    <a:gd name="T6" fmla="*/ 12 w 12"/>
                    <a:gd name="T7" fmla="*/ 1 h 10"/>
                    <a:gd name="T8" fmla="*/ 11 w 12"/>
                    <a:gd name="T9" fmla="*/ 1 h 10"/>
                    <a:gd name="T10" fmla="*/ 8 w 12"/>
                    <a:gd name="T11" fmla="*/ 0 h 10"/>
                    <a:gd name="T12" fmla="*/ 6 w 12"/>
                    <a:gd name="T13" fmla="*/ 1 h 10"/>
                    <a:gd name="T14" fmla="*/ 3 w 12"/>
                    <a:gd name="T15" fmla="*/ 2 h 10"/>
                    <a:gd name="T16" fmla="*/ 2 w 12"/>
                    <a:gd name="T17" fmla="*/ 3 h 10"/>
                    <a:gd name="T18" fmla="*/ 0 w 12"/>
                    <a:gd name="T19" fmla="*/ 6 h 10"/>
                    <a:gd name="T20" fmla="*/ 0 w 12"/>
                    <a:gd name="T21" fmla="*/ 7 h 10"/>
                    <a:gd name="T22" fmla="*/ 0 w 12"/>
                    <a:gd name="T23" fmla="*/ 8 h 10"/>
                    <a:gd name="T24" fmla="*/ 1 w 12"/>
                    <a:gd name="T25" fmla="*/ 10 h 10"/>
                    <a:gd name="T26" fmla="*/ 2 w 12"/>
                    <a:gd name="T27" fmla="*/ 10 h 10"/>
                    <a:gd name="T28" fmla="*/ 3 w 12"/>
                    <a:gd name="T29" fmla="*/ 10 h 10"/>
                    <a:gd name="T30" fmla="*/ 6 w 12"/>
                    <a:gd name="T31" fmla="*/ 10 h 10"/>
                    <a:gd name="T32" fmla="*/ 8 w 12"/>
                    <a:gd name="T33" fmla="*/ 8 h 10"/>
                    <a:gd name="T34" fmla="*/ 11 w 12"/>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1" y="7"/>
                      </a:moveTo>
                      <a:lnTo>
                        <a:pt x="12" y="5"/>
                      </a:lnTo>
                      <a:lnTo>
                        <a:pt x="12" y="2"/>
                      </a:lnTo>
                      <a:lnTo>
                        <a:pt x="12" y="1"/>
                      </a:lnTo>
                      <a:lnTo>
                        <a:pt x="11" y="1"/>
                      </a:lnTo>
                      <a:lnTo>
                        <a:pt x="8" y="0"/>
                      </a:lnTo>
                      <a:lnTo>
                        <a:pt x="6" y="1"/>
                      </a:lnTo>
                      <a:lnTo>
                        <a:pt x="3" y="2"/>
                      </a:lnTo>
                      <a:lnTo>
                        <a:pt x="2" y="3"/>
                      </a:lnTo>
                      <a:lnTo>
                        <a:pt x="0" y="6"/>
                      </a:lnTo>
                      <a:lnTo>
                        <a:pt x="0" y="7"/>
                      </a:lnTo>
                      <a:lnTo>
                        <a:pt x="0" y="8"/>
                      </a:lnTo>
                      <a:lnTo>
                        <a:pt x="1" y="10"/>
                      </a:lnTo>
                      <a:lnTo>
                        <a:pt x="2" y="10"/>
                      </a:lnTo>
                      <a:lnTo>
                        <a:pt x="3" y="10"/>
                      </a:lnTo>
                      <a:lnTo>
                        <a:pt x="6" y="10"/>
                      </a:lnTo>
                      <a:lnTo>
                        <a:pt x="8" y="8"/>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4" name="Freeform 719"/>
                <p:cNvSpPr>
                  <a:spLocks/>
                </p:cNvSpPr>
                <p:nvPr/>
              </p:nvSpPr>
              <p:spPr bwMode="auto">
                <a:xfrm>
                  <a:off x="4508" y="3224"/>
                  <a:ext cx="12" cy="10"/>
                </a:xfrm>
                <a:custGeom>
                  <a:avLst/>
                  <a:gdLst>
                    <a:gd name="T0" fmla="*/ 9 w 12"/>
                    <a:gd name="T1" fmla="*/ 6 h 10"/>
                    <a:gd name="T2" fmla="*/ 12 w 12"/>
                    <a:gd name="T3" fmla="*/ 5 h 10"/>
                    <a:gd name="T4" fmla="*/ 12 w 12"/>
                    <a:gd name="T5" fmla="*/ 4 h 10"/>
                    <a:gd name="T6" fmla="*/ 12 w 12"/>
                    <a:gd name="T7" fmla="*/ 1 h 10"/>
                    <a:gd name="T8" fmla="*/ 9 w 12"/>
                    <a:gd name="T9" fmla="*/ 0 h 10"/>
                    <a:gd name="T10" fmla="*/ 7 w 12"/>
                    <a:gd name="T11" fmla="*/ 0 h 10"/>
                    <a:gd name="T12" fmla="*/ 0 w 12"/>
                    <a:gd name="T13" fmla="*/ 5 h 10"/>
                    <a:gd name="T14" fmla="*/ 0 w 12"/>
                    <a:gd name="T15" fmla="*/ 9 h 10"/>
                    <a:gd name="T16" fmla="*/ 0 w 12"/>
                    <a:gd name="T17" fmla="*/ 10 h 10"/>
                    <a:gd name="T18" fmla="*/ 2 w 12"/>
                    <a:gd name="T19" fmla="*/ 10 h 10"/>
                    <a:gd name="T20" fmla="*/ 7 w 12"/>
                    <a:gd name="T21" fmla="*/ 10 h 10"/>
                    <a:gd name="T22" fmla="*/ 9 w 12"/>
                    <a:gd name="T23" fmla="*/ 6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0"/>
                    <a:gd name="T38" fmla="*/ 12 w 12"/>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0">
                      <a:moveTo>
                        <a:pt x="9" y="6"/>
                      </a:moveTo>
                      <a:lnTo>
                        <a:pt x="12" y="5"/>
                      </a:lnTo>
                      <a:lnTo>
                        <a:pt x="12" y="4"/>
                      </a:lnTo>
                      <a:lnTo>
                        <a:pt x="12" y="1"/>
                      </a:lnTo>
                      <a:lnTo>
                        <a:pt x="9" y="0"/>
                      </a:lnTo>
                      <a:lnTo>
                        <a:pt x="7" y="0"/>
                      </a:lnTo>
                      <a:lnTo>
                        <a:pt x="0" y="5"/>
                      </a:lnTo>
                      <a:lnTo>
                        <a:pt x="0" y="9"/>
                      </a:lnTo>
                      <a:lnTo>
                        <a:pt x="0" y="10"/>
                      </a:lnTo>
                      <a:lnTo>
                        <a:pt x="2" y="10"/>
                      </a:lnTo>
                      <a:lnTo>
                        <a:pt x="7" y="10"/>
                      </a:lnTo>
                      <a:lnTo>
                        <a:pt x="9"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5" name="Line 720"/>
                <p:cNvSpPr>
                  <a:spLocks noChangeShapeType="1"/>
                </p:cNvSpPr>
                <p:nvPr/>
              </p:nvSpPr>
              <p:spPr bwMode="auto">
                <a:xfrm flipV="1">
                  <a:off x="4469" y="3244"/>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6" name="Freeform 721"/>
                <p:cNvSpPr>
                  <a:spLocks/>
                </p:cNvSpPr>
                <p:nvPr/>
              </p:nvSpPr>
              <p:spPr bwMode="auto">
                <a:xfrm>
                  <a:off x="4515" y="3218"/>
                  <a:ext cx="12" cy="11"/>
                </a:xfrm>
                <a:custGeom>
                  <a:avLst/>
                  <a:gdLst>
                    <a:gd name="T0" fmla="*/ 4 w 12"/>
                    <a:gd name="T1" fmla="*/ 11 h 11"/>
                    <a:gd name="T2" fmla="*/ 2 w 12"/>
                    <a:gd name="T3" fmla="*/ 10 h 11"/>
                    <a:gd name="T4" fmla="*/ 1 w 12"/>
                    <a:gd name="T5" fmla="*/ 9 h 11"/>
                    <a:gd name="T6" fmla="*/ 0 w 12"/>
                    <a:gd name="T7" fmla="*/ 6 h 11"/>
                    <a:gd name="T8" fmla="*/ 1 w 12"/>
                    <a:gd name="T9" fmla="*/ 5 h 11"/>
                    <a:gd name="T10" fmla="*/ 2 w 12"/>
                    <a:gd name="T11" fmla="*/ 4 h 11"/>
                    <a:gd name="T12" fmla="*/ 2 w 12"/>
                    <a:gd name="T13" fmla="*/ 1 h 11"/>
                    <a:gd name="T14" fmla="*/ 4 w 12"/>
                    <a:gd name="T15" fmla="*/ 1 h 11"/>
                    <a:gd name="T16" fmla="*/ 6 w 12"/>
                    <a:gd name="T17" fmla="*/ 0 h 11"/>
                    <a:gd name="T18" fmla="*/ 7 w 12"/>
                    <a:gd name="T19" fmla="*/ 0 h 11"/>
                    <a:gd name="T20" fmla="*/ 8 w 12"/>
                    <a:gd name="T21" fmla="*/ 1 h 11"/>
                    <a:gd name="T22" fmla="*/ 10 w 12"/>
                    <a:gd name="T23" fmla="*/ 1 h 11"/>
                    <a:gd name="T24" fmla="*/ 10 w 12"/>
                    <a:gd name="T25" fmla="*/ 2 h 11"/>
                    <a:gd name="T26" fmla="*/ 11 w 12"/>
                    <a:gd name="T27" fmla="*/ 2 h 11"/>
                    <a:gd name="T28" fmla="*/ 12 w 12"/>
                    <a:gd name="T29" fmla="*/ 4 h 11"/>
                    <a:gd name="T30" fmla="*/ 11 w 12"/>
                    <a:gd name="T31" fmla="*/ 6 h 11"/>
                    <a:gd name="T32" fmla="*/ 10 w 12"/>
                    <a:gd name="T33" fmla="*/ 7 h 11"/>
                    <a:gd name="T34" fmla="*/ 8 w 12"/>
                    <a:gd name="T35" fmla="*/ 10 h 11"/>
                    <a:gd name="T36" fmla="*/ 8 w 12"/>
                    <a:gd name="T37" fmla="*/ 11 h 11"/>
                    <a:gd name="T38" fmla="*/ 6 w 12"/>
                    <a:gd name="T39" fmla="*/ 11 h 11"/>
                    <a:gd name="T40" fmla="*/ 4 w 12"/>
                    <a:gd name="T41" fmla="*/ 11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1"/>
                    <a:gd name="T65" fmla="*/ 12 w 12"/>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1">
                      <a:moveTo>
                        <a:pt x="4" y="11"/>
                      </a:moveTo>
                      <a:lnTo>
                        <a:pt x="2" y="10"/>
                      </a:lnTo>
                      <a:lnTo>
                        <a:pt x="1" y="9"/>
                      </a:lnTo>
                      <a:lnTo>
                        <a:pt x="0" y="6"/>
                      </a:lnTo>
                      <a:lnTo>
                        <a:pt x="1" y="5"/>
                      </a:lnTo>
                      <a:lnTo>
                        <a:pt x="2" y="4"/>
                      </a:lnTo>
                      <a:lnTo>
                        <a:pt x="2" y="1"/>
                      </a:lnTo>
                      <a:lnTo>
                        <a:pt x="4" y="1"/>
                      </a:lnTo>
                      <a:lnTo>
                        <a:pt x="6" y="0"/>
                      </a:lnTo>
                      <a:lnTo>
                        <a:pt x="7" y="0"/>
                      </a:lnTo>
                      <a:lnTo>
                        <a:pt x="8" y="1"/>
                      </a:lnTo>
                      <a:lnTo>
                        <a:pt x="10" y="1"/>
                      </a:lnTo>
                      <a:lnTo>
                        <a:pt x="10" y="2"/>
                      </a:lnTo>
                      <a:lnTo>
                        <a:pt x="11" y="2"/>
                      </a:lnTo>
                      <a:lnTo>
                        <a:pt x="12" y="4"/>
                      </a:lnTo>
                      <a:lnTo>
                        <a:pt x="11" y="6"/>
                      </a:lnTo>
                      <a:lnTo>
                        <a:pt x="10" y="7"/>
                      </a:lnTo>
                      <a:lnTo>
                        <a:pt x="8" y="10"/>
                      </a:lnTo>
                      <a:lnTo>
                        <a:pt x="8" y="11"/>
                      </a:lnTo>
                      <a:lnTo>
                        <a:pt x="6" y="11"/>
                      </a:lnTo>
                      <a:lnTo>
                        <a:pt x="4"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7" name="Freeform 722"/>
                <p:cNvSpPr>
                  <a:spLocks/>
                </p:cNvSpPr>
                <p:nvPr/>
              </p:nvSpPr>
              <p:spPr bwMode="auto">
                <a:xfrm>
                  <a:off x="4517" y="3220"/>
                  <a:ext cx="12" cy="12"/>
                </a:xfrm>
                <a:custGeom>
                  <a:avLst/>
                  <a:gdLst>
                    <a:gd name="T0" fmla="*/ 10 w 12"/>
                    <a:gd name="T1" fmla="*/ 8 h 12"/>
                    <a:gd name="T2" fmla="*/ 11 w 12"/>
                    <a:gd name="T3" fmla="*/ 5 h 12"/>
                    <a:gd name="T4" fmla="*/ 12 w 12"/>
                    <a:gd name="T5" fmla="*/ 3 h 12"/>
                    <a:gd name="T6" fmla="*/ 11 w 12"/>
                    <a:gd name="T7" fmla="*/ 2 h 12"/>
                    <a:gd name="T8" fmla="*/ 10 w 12"/>
                    <a:gd name="T9" fmla="*/ 2 h 12"/>
                    <a:gd name="T10" fmla="*/ 10 w 12"/>
                    <a:gd name="T11" fmla="*/ 0 h 12"/>
                    <a:gd name="T12" fmla="*/ 8 w 12"/>
                    <a:gd name="T13" fmla="*/ 0 h 12"/>
                    <a:gd name="T14" fmla="*/ 6 w 12"/>
                    <a:gd name="T15" fmla="*/ 0 h 12"/>
                    <a:gd name="T16" fmla="*/ 4 w 12"/>
                    <a:gd name="T17" fmla="*/ 2 h 12"/>
                    <a:gd name="T18" fmla="*/ 2 w 12"/>
                    <a:gd name="T19" fmla="*/ 3 h 12"/>
                    <a:gd name="T20" fmla="*/ 1 w 12"/>
                    <a:gd name="T21" fmla="*/ 7 h 12"/>
                    <a:gd name="T22" fmla="*/ 0 w 12"/>
                    <a:gd name="T23" fmla="*/ 9 h 12"/>
                    <a:gd name="T24" fmla="*/ 1 w 12"/>
                    <a:gd name="T25" fmla="*/ 10 h 12"/>
                    <a:gd name="T26" fmla="*/ 2 w 12"/>
                    <a:gd name="T27" fmla="*/ 10 h 12"/>
                    <a:gd name="T28" fmla="*/ 2 w 12"/>
                    <a:gd name="T29" fmla="*/ 12 h 12"/>
                    <a:gd name="T30" fmla="*/ 4 w 12"/>
                    <a:gd name="T31" fmla="*/ 12 h 12"/>
                    <a:gd name="T32" fmla="*/ 6 w 12"/>
                    <a:gd name="T33" fmla="*/ 12 h 12"/>
                    <a:gd name="T34" fmla="*/ 8 w 12"/>
                    <a:gd name="T35" fmla="*/ 10 h 12"/>
                    <a:gd name="T36" fmla="*/ 10 w 12"/>
                    <a:gd name="T37" fmla="*/ 8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2"/>
                    <a:gd name="T59" fmla="*/ 12 w 12"/>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2">
                      <a:moveTo>
                        <a:pt x="10" y="8"/>
                      </a:moveTo>
                      <a:lnTo>
                        <a:pt x="11" y="5"/>
                      </a:lnTo>
                      <a:lnTo>
                        <a:pt x="12" y="3"/>
                      </a:lnTo>
                      <a:lnTo>
                        <a:pt x="11" y="2"/>
                      </a:lnTo>
                      <a:lnTo>
                        <a:pt x="10" y="2"/>
                      </a:lnTo>
                      <a:lnTo>
                        <a:pt x="10" y="0"/>
                      </a:lnTo>
                      <a:lnTo>
                        <a:pt x="8" y="0"/>
                      </a:lnTo>
                      <a:lnTo>
                        <a:pt x="6" y="0"/>
                      </a:lnTo>
                      <a:lnTo>
                        <a:pt x="4" y="2"/>
                      </a:lnTo>
                      <a:lnTo>
                        <a:pt x="2" y="3"/>
                      </a:lnTo>
                      <a:lnTo>
                        <a:pt x="1" y="7"/>
                      </a:lnTo>
                      <a:lnTo>
                        <a:pt x="0" y="9"/>
                      </a:lnTo>
                      <a:lnTo>
                        <a:pt x="1" y="10"/>
                      </a:lnTo>
                      <a:lnTo>
                        <a:pt x="2" y="10"/>
                      </a:lnTo>
                      <a:lnTo>
                        <a:pt x="2" y="12"/>
                      </a:lnTo>
                      <a:lnTo>
                        <a:pt x="4" y="12"/>
                      </a:lnTo>
                      <a:lnTo>
                        <a:pt x="6" y="12"/>
                      </a:lnTo>
                      <a:lnTo>
                        <a:pt x="8" y="10"/>
                      </a:lnTo>
                      <a:lnTo>
                        <a:pt x="10"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8" name="Freeform 723"/>
                <p:cNvSpPr>
                  <a:spLocks/>
                </p:cNvSpPr>
                <p:nvPr/>
              </p:nvSpPr>
              <p:spPr bwMode="auto">
                <a:xfrm>
                  <a:off x="4519" y="3222"/>
                  <a:ext cx="12" cy="10"/>
                </a:xfrm>
                <a:custGeom>
                  <a:avLst/>
                  <a:gdLst>
                    <a:gd name="T0" fmla="*/ 9 w 12"/>
                    <a:gd name="T1" fmla="*/ 7 h 10"/>
                    <a:gd name="T2" fmla="*/ 12 w 12"/>
                    <a:gd name="T3" fmla="*/ 3 h 10"/>
                    <a:gd name="T4" fmla="*/ 12 w 12"/>
                    <a:gd name="T5" fmla="*/ 2 h 10"/>
                    <a:gd name="T6" fmla="*/ 12 w 12"/>
                    <a:gd name="T7" fmla="*/ 1 h 10"/>
                    <a:gd name="T8" fmla="*/ 9 w 12"/>
                    <a:gd name="T9" fmla="*/ 0 h 10"/>
                    <a:gd name="T10" fmla="*/ 7 w 12"/>
                    <a:gd name="T11" fmla="*/ 0 h 10"/>
                    <a:gd name="T12" fmla="*/ 2 w 12"/>
                    <a:gd name="T13" fmla="*/ 3 h 10"/>
                    <a:gd name="T14" fmla="*/ 0 w 12"/>
                    <a:gd name="T15" fmla="*/ 3 h 10"/>
                    <a:gd name="T16" fmla="*/ 0 w 12"/>
                    <a:gd name="T17" fmla="*/ 7 h 10"/>
                    <a:gd name="T18" fmla="*/ 0 w 12"/>
                    <a:gd name="T19" fmla="*/ 8 h 10"/>
                    <a:gd name="T20" fmla="*/ 2 w 12"/>
                    <a:gd name="T21" fmla="*/ 10 h 10"/>
                    <a:gd name="T22" fmla="*/ 5 w 12"/>
                    <a:gd name="T23" fmla="*/ 10 h 10"/>
                    <a:gd name="T24" fmla="*/ 7 w 12"/>
                    <a:gd name="T25" fmla="*/ 10 h 10"/>
                    <a:gd name="T26" fmla="*/ 9 w 12"/>
                    <a:gd name="T27" fmla="*/ 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9" y="7"/>
                      </a:moveTo>
                      <a:lnTo>
                        <a:pt x="12" y="3"/>
                      </a:lnTo>
                      <a:lnTo>
                        <a:pt x="12" y="2"/>
                      </a:lnTo>
                      <a:lnTo>
                        <a:pt x="12" y="1"/>
                      </a:lnTo>
                      <a:lnTo>
                        <a:pt x="9" y="0"/>
                      </a:lnTo>
                      <a:lnTo>
                        <a:pt x="7" y="0"/>
                      </a:lnTo>
                      <a:lnTo>
                        <a:pt x="2" y="3"/>
                      </a:lnTo>
                      <a:lnTo>
                        <a:pt x="0" y="3"/>
                      </a:lnTo>
                      <a:lnTo>
                        <a:pt x="0" y="7"/>
                      </a:lnTo>
                      <a:lnTo>
                        <a:pt x="0" y="8"/>
                      </a:lnTo>
                      <a:lnTo>
                        <a:pt x="2" y="10"/>
                      </a:lnTo>
                      <a:lnTo>
                        <a:pt x="5" y="10"/>
                      </a:lnTo>
                      <a:lnTo>
                        <a:pt x="7" y="10"/>
                      </a:lnTo>
                      <a:lnTo>
                        <a:pt x="9"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9" name="Freeform 724"/>
                <p:cNvSpPr>
                  <a:spLocks/>
                </p:cNvSpPr>
                <p:nvPr/>
              </p:nvSpPr>
              <p:spPr bwMode="auto">
                <a:xfrm>
                  <a:off x="4508" y="3223"/>
                  <a:ext cx="12" cy="10"/>
                </a:xfrm>
                <a:custGeom>
                  <a:avLst/>
                  <a:gdLst>
                    <a:gd name="T0" fmla="*/ 3 w 12"/>
                    <a:gd name="T1" fmla="*/ 10 h 10"/>
                    <a:gd name="T2" fmla="*/ 1 w 12"/>
                    <a:gd name="T3" fmla="*/ 9 h 10"/>
                    <a:gd name="T4" fmla="*/ 0 w 12"/>
                    <a:gd name="T5" fmla="*/ 9 h 10"/>
                    <a:gd name="T6" fmla="*/ 0 w 12"/>
                    <a:gd name="T7" fmla="*/ 7 h 10"/>
                    <a:gd name="T8" fmla="*/ 0 w 12"/>
                    <a:gd name="T9" fmla="*/ 6 h 10"/>
                    <a:gd name="T10" fmla="*/ 0 w 12"/>
                    <a:gd name="T11" fmla="*/ 5 h 10"/>
                    <a:gd name="T12" fmla="*/ 1 w 12"/>
                    <a:gd name="T13" fmla="*/ 4 h 10"/>
                    <a:gd name="T14" fmla="*/ 2 w 12"/>
                    <a:gd name="T15" fmla="*/ 1 h 10"/>
                    <a:gd name="T16" fmla="*/ 3 w 12"/>
                    <a:gd name="T17" fmla="*/ 1 h 10"/>
                    <a:gd name="T18" fmla="*/ 6 w 12"/>
                    <a:gd name="T19" fmla="*/ 0 h 10"/>
                    <a:gd name="T20" fmla="*/ 7 w 12"/>
                    <a:gd name="T21" fmla="*/ 0 h 10"/>
                    <a:gd name="T22" fmla="*/ 10 w 12"/>
                    <a:gd name="T23" fmla="*/ 1 h 10"/>
                    <a:gd name="T24" fmla="*/ 11 w 12"/>
                    <a:gd name="T25" fmla="*/ 2 h 10"/>
                    <a:gd name="T26" fmla="*/ 12 w 12"/>
                    <a:gd name="T27" fmla="*/ 2 h 10"/>
                    <a:gd name="T28" fmla="*/ 12 w 12"/>
                    <a:gd name="T29" fmla="*/ 4 h 10"/>
                    <a:gd name="T30" fmla="*/ 12 w 12"/>
                    <a:gd name="T31" fmla="*/ 6 h 10"/>
                    <a:gd name="T32" fmla="*/ 10 w 12"/>
                    <a:gd name="T33" fmla="*/ 7 h 10"/>
                    <a:gd name="T34" fmla="*/ 9 w 12"/>
                    <a:gd name="T35" fmla="*/ 9 h 10"/>
                    <a:gd name="T36" fmla="*/ 7 w 12"/>
                    <a:gd name="T37" fmla="*/ 10 h 10"/>
                    <a:gd name="T38" fmla="*/ 5 w 12"/>
                    <a:gd name="T39" fmla="*/ 10 h 10"/>
                    <a:gd name="T40" fmla="*/ 5 w 12"/>
                    <a:gd name="T41" fmla="*/ 10 h 10"/>
                    <a:gd name="T42" fmla="*/ 3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3" y="10"/>
                      </a:moveTo>
                      <a:lnTo>
                        <a:pt x="1" y="9"/>
                      </a:lnTo>
                      <a:lnTo>
                        <a:pt x="0" y="9"/>
                      </a:lnTo>
                      <a:lnTo>
                        <a:pt x="0" y="7"/>
                      </a:lnTo>
                      <a:lnTo>
                        <a:pt x="0" y="6"/>
                      </a:lnTo>
                      <a:lnTo>
                        <a:pt x="0" y="5"/>
                      </a:lnTo>
                      <a:lnTo>
                        <a:pt x="1" y="4"/>
                      </a:lnTo>
                      <a:lnTo>
                        <a:pt x="2" y="1"/>
                      </a:lnTo>
                      <a:lnTo>
                        <a:pt x="3" y="1"/>
                      </a:lnTo>
                      <a:lnTo>
                        <a:pt x="6" y="0"/>
                      </a:lnTo>
                      <a:lnTo>
                        <a:pt x="7" y="0"/>
                      </a:lnTo>
                      <a:lnTo>
                        <a:pt x="10" y="1"/>
                      </a:lnTo>
                      <a:lnTo>
                        <a:pt x="11" y="2"/>
                      </a:lnTo>
                      <a:lnTo>
                        <a:pt x="12" y="2"/>
                      </a:lnTo>
                      <a:lnTo>
                        <a:pt x="12" y="4"/>
                      </a:lnTo>
                      <a:lnTo>
                        <a:pt x="12" y="6"/>
                      </a:lnTo>
                      <a:lnTo>
                        <a:pt x="10" y="7"/>
                      </a:lnTo>
                      <a:lnTo>
                        <a:pt x="9" y="9"/>
                      </a:lnTo>
                      <a:lnTo>
                        <a:pt x="7" y="10"/>
                      </a:lnTo>
                      <a:lnTo>
                        <a:pt x="5" y="10"/>
                      </a:lnTo>
                      <a:lnTo>
                        <a:pt x="3"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0" name="Freeform 725"/>
                <p:cNvSpPr>
                  <a:spLocks/>
                </p:cNvSpPr>
                <p:nvPr/>
              </p:nvSpPr>
              <p:spPr bwMode="auto">
                <a:xfrm>
                  <a:off x="4510" y="3223"/>
                  <a:ext cx="12" cy="10"/>
                </a:xfrm>
                <a:custGeom>
                  <a:avLst/>
                  <a:gdLst>
                    <a:gd name="T0" fmla="*/ 9 w 12"/>
                    <a:gd name="T1" fmla="*/ 7 h 10"/>
                    <a:gd name="T2" fmla="*/ 12 w 12"/>
                    <a:gd name="T3" fmla="*/ 5 h 10"/>
                    <a:gd name="T4" fmla="*/ 12 w 12"/>
                    <a:gd name="T5" fmla="*/ 2 h 10"/>
                    <a:gd name="T6" fmla="*/ 12 w 12"/>
                    <a:gd name="T7" fmla="*/ 2 h 10"/>
                    <a:gd name="T8" fmla="*/ 11 w 12"/>
                    <a:gd name="T9" fmla="*/ 1 h 10"/>
                    <a:gd name="T10" fmla="*/ 9 w 12"/>
                    <a:gd name="T11" fmla="*/ 1 h 10"/>
                    <a:gd name="T12" fmla="*/ 8 w 12"/>
                    <a:gd name="T13" fmla="*/ 0 h 10"/>
                    <a:gd name="T14" fmla="*/ 6 w 12"/>
                    <a:gd name="T15" fmla="*/ 1 h 10"/>
                    <a:gd name="T16" fmla="*/ 3 w 12"/>
                    <a:gd name="T17" fmla="*/ 2 h 10"/>
                    <a:gd name="T18" fmla="*/ 1 w 12"/>
                    <a:gd name="T19" fmla="*/ 4 h 10"/>
                    <a:gd name="T20" fmla="*/ 0 w 12"/>
                    <a:gd name="T21" fmla="*/ 6 h 10"/>
                    <a:gd name="T22" fmla="*/ 0 w 12"/>
                    <a:gd name="T23" fmla="*/ 7 h 10"/>
                    <a:gd name="T24" fmla="*/ 0 w 12"/>
                    <a:gd name="T25" fmla="*/ 9 h 10"/>
                    <a:gd name="T26" fmla="*/ 0 w 12"/>
                    <a:gd name="T27" fmla="*/ 10 h 10"/>
                    <a:gd name="T28" fmla="*/ 1 w 12"/>
                    <a:gd name="T29" fmla="*/ 10 h 10"/>
                    <a:gd name="T30" fmla="*/ 3 w 12"/>
                    <a:gd name="T31" fmla="*/ 10 h 10"/>
                    <a:gd name="T32" fmla="*/ 6 w 12"/>
                    <a:gd name="T33" fmla="*/ 10 h 10"/>
                    <a:gd name="T34" fmla="*/ 8 w 12"/>
                    <a:gd name="T35" fmla="*/ 9 h 10"/>
                    <a:gd name="T36" fmla="*/ 9 w 12"/>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9" y="7"/>
                      </a:moveTo>
                      <a:lnTo>
                        <a:pt x="12" y="5"/>
                      </a:lnTo>
                      <a:lnTo>
                        <a:pt x="12" y="2"/>
                      </a:lnTo>
                      <a:lnTo>
                        <a:pt x="11" y="1"/>
                      </a:lnTo>
                      <a:lnTo>
                        <a:pt x="9" y="1"/>
                      </a:lnTo>
                      <a:lnTo>
                        <a:pt x="8" y="0"/>
                      </a:lnTo>
                      <a:lnTo>
                        <a:pt x="6" y="1"/>
                      </a:lnTo>
                      <a:lnTo>
                        <a:pt x="3" y="2"/>
                      </a:lnTo>
                      <a:lnTo>
                        <a:pt x="1" y="4"/>
                      </a:lnTo>
                      <a:lnTo>
                        <a:pt x="0" y="6"/>
                      </a:lnTo>
                      <a:lnTo>
                        <a:pt x="0" y="7"/>
                      </a:lnTo>
                      <a:lnTo>
                        <a:pt x="0" y="9"/>
                      </a:lnTo>
                      <a:lnTo>
                        <a:pt x="0" y="10"/>
                      </a:lnTo>
                      <a:lnTo>
                        <a:pt x="1" y="10"/>
                      </a:lnTo>
                      <a:lnTo>
                        <a:pt x="3" y="10"/>
                      </a:lnTo>
                      <a:lnTo>
                        <a:pt x="6" y="10"/>
                      </a:lnTo>
                      <a:lnTo>
                        <a:pt x="8" y="9"/>
                      </a:lnTo>
                      <a:lnTo>
                        <a:pt x="9"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1" name="Freeform 726"/>
                <p:cNvSpPr>
                  <a:spLocks/>
                </p:cNvSpPr>
                <p:nvPr/>
              </p:nvSpPr>
              <p:spPr bwMode="auto">
                <a:xfrm>
                  <a:off x="4511" y="3225"/>
                  <a:ext cx="12" cy="12"/>
                </a:xfrm>
                <a:custGeom>
                  <a:avLst/>
                  <a:gdLst>
                    <a:gd name="T0" fmla="*/ 12 w 12"/>
                    <a:gd name="T1" fmla="*/ 8 h 12"/>
                    <a:gd name="T2" fmla="*/ 12 w 12"/>
                    <a:gd name="T3" fmla="*/ 7 h 12"/>
                    <a:gd name="T4" fmla="*/ 12 w 12"/>
                    <a:gd name="T5" fmla="*/ 4 h 12"/>
                    <a:gd name="T6" fmla="*/ 12 w 12"/>
                    <a:gd name="T7" fmla="*/ 2 h 12"/>
                    <a:gd name="T8" fmla="*/ 12 w 12"/>
                    <a:gd name="T9" fmla="*/ 0 h 12"/>
                    <a:gd name="T10" fmla="*/ 9 w 12"/>
                    <a:gd name="T11" fmla="*/ 0 h 12"/>
                    <a:gd name="T12" fmla="*/ 7 w 12"/>
                    <a:gd name="T13" fmla="*/ 0 h 12"/>
                    <a:gd name="T14" fmla="*/ 2 w 12"/>
                    <a:gd name="T15" fmla="*/ 7 h 12"/>
                    <a:gd name="T16" fmla="*/ 0 w 12"/>
                    <a:gd name="T17" fmla="*/ 7 h 12"/>
                    <a:gd name="T18" fmla="*/ 0 w 12"/>
                    <a:gd name="T19" fmla="*/ 10 h 12"/>
                    <a:gd name="T20" fmla="*/ 0 w 12"/>
                    <a:gd name="T21" fmla="*/ 12 h 12"/>
                    <a:gd name="T22" fmla="*/ 2 w 12"/>
                    <a:gd name="T23" fmla="*/ 12 h 12"/>
                    <a:gd name="T24" fmla="*/ 5 w 12"/>
                    <a:gd name="T25" fmla="*/ 12 h 12"/>
                    <a:gd name="T26" fmla="*/ 7 w 12"/>
                    <a:gd name="T27" fmla="*/ 12 h 12"/>
                    <a:gd name="T28" fmla="*/ 12 w 12"/>
                    <a:gd name="T29" fmla="*/ 8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2"/>
                    <a:gd name="T47" fmla="*/ 12 w 12"/>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2">
                      <a:moveTo>
                        <a:pt x="12" y="8"/>
                      </a:moveTo>
                      <a:lnTo>
                        <a:pt x="12" y="7"/>
                      </a:lnTo>
                      <a:lnTo>
                        <a:pt x="12" y="4"/>
                      </a:lnTo>
                      <a:lnTo>
                        <a:pt x="12" y="2"/>
                      </a:lnTo>
                      <a:lnTo>
                        <a:pt x="12" y="0"/>
                      </a:lnTo>
                      <a:lnTo>
                        <a:pt x="9" y="0"/>
                      </a:lnTo>
                      <a:lnTo>
                        <a:pt x="7" y="0"/>
                      </a:lnTo>
                      <a:lnTo>
                        <a:pt x="2" y="7"/>
                      </a:lnTo>
                      <a:lnTo>
                        <a:pt x="0" y="7"/>
                      </a:lnTo>
                      <a:lnTo>
                        <a:pt x="0" y="10"/>
                      </a:lnTo>
                      <a:lnTo>
                        <a:pt x="0" y="12"/>
                      </a:lnTo>
                      <a:lnTo>
                        <a:pt x="2" y="12"/>
                      </a:lnTo>
                      <a:lnTo>
                        <a:pt x="5" y="12"/>
                      </a:lnTo>
                      <a:lnTo>
                        <a:pt x="7" y="12"/>
                      </a:lnTo>
                      <a:lnTo>
                        <a:pt x="1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2" name="Freeform 727"/>
                <p:cNvSpPr>
                  <a:spLocks/>
                </p:cNvSpPr>
                <p:nvPr/>
              </p:nvSpPr>
              <p:spPr bwMode="auto">
                <a:xfrm>
                  <a:off x="4468" y="3248"/>
                  <a:ext cx="12" cy="11"/>
                </a:xfrm>
                <a:custGeom>
                  <a:avLst/>
                  <a:gdLst>
                    <a:gd name="T0" fmla="*/ 6 w 12"/>
                    <a:gd name="T1" fmla="*/ 11 h 11"/>
                    <a:gd name="T2" fmla="*/ 2 w 12"/>
                    <a:gd name="T3" fmla="*/ 10 h 11"/>
                    <a:gd name="T4" fmla="*/ 0 w 12"/>
                    <a:gd name="T5" fmla="*/ 7 h 11"/>
                    <a:gd name="T6" fmla="*/ 2 w 12"/>
                    <a:gd name="T7" fmla="*/ 3 h 11"/>
                    <a:gd name="T8" fmla="*/ 4 w 12"/>
                    <a:gd name="T9" fmla="*/ 1 h 11"/>
                    <a:gd name="T10" fmla="*/ 6 w 12"/>
                    <a:gd name="T11" fmla="*/ 0 h 11"/>
                    <a:gd name="T12" fmla="*/ 8 w 12"/>
                    <a:gd name="T13" fmla="*/ 0 h 11"/>
                    <a:gd name="T14" fmla="*/ 12 w 12"/>
                    <a:gd name="T15" fmla="*/ 1 h 11"/>
                    <a:gd name="T16" fmla="*/ 12 w 12"/>
                    <a:gd name="T17" fmla="*/ 3 h 11"/>
                    <a:gd name="T18" fmla="*/ 12 w 12"/>
                    <a:gd name="T19" fmla="*/ 7 h 11"/>
                    <a:gd name="T20" fmla="*/ 10 w 12"/>
                    <a:gd name="T21" fmla="*/ 10 h 11"/>
                    <a:gd name="T22" fmla="*/ 8 w 12"/>
                    <a:gd name="T23" fmla="*/ 11 h 11"/>
                    <a:gd name="T24" fmla="*/ 6 w 12"/>
                    <a:gd name="T25" fmla="*/ 11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6" y="11"/>
                      </a:moveTo>
                      <a:lnTo>
                        <a:pt x="2" y="10"/>
                      </a:lnTo>
                      <a:lnTo>
                        <a:pt x="0" y="7"/>
                      </a:lnTo>
                      <a:lnTo>
                        <a:pt x="2" y="3"/>
                      </a:lnTo>
                      <a:lnTo>
                        <a:pt x="4" y="1"/>
                      </a:lnTo>
                      <a:lnTo>
                        <a:pt x="6" y="0"/>
                      </a:lnTo>
                      <a:lnTo>
                        <a:pt x="8" y="0"/>
                      </a:lnTo>
                      <a:lnTo>
                        <a:pt x="12" y="1"/>
                      </a:lnTo>
                      <a:lnTo>
                        <a:pt x="12" y="3"/>
                      </a:lnTo>
                      <a:lnTo>
                        <a:pt x="12" y="7"/>
                      </a:lnTo>
                      <a:lnTo>
                        <a:pt x="10" y="10"/>
                      </a:lnTo>
                      <a:lnTo>
                        <a:pt x="8" y="11"/>
                      </a:lnTo>
                      <a:lnTo>
                        <a:pt x="6"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3" name="Freeform 728"/>
                <p:cNvSpPr>
                  <a:spLocks/>
                </p:cNvSpPr>
                <p:nvPr/>
              </p:nvSpPr>
              <p:spPr bwMode="auto">
                <a:xfrm>
                  <a:off x="4469" y="3248"/>
                  <a:ext cx="12" cy="11"/>
                </a:xfrm>
                <a:custGeom>
                  <a:avLst/>
                  <a:gdLst>
                    <a:gd name="T0" fmla="*/ 12 w 12"/>
                    <a:gd name="T1" fmla="*/ 7 h 11"/>
                    <a:gd name="T2" fmla="*/ 12 w 12"/>
                    <a:gd name="T3" fmla="*/ 3 h 11"/>
                    <a:gd name="T4" fmla="*/ 12 w 12"/>
                    <a:gd name="T5" fmla="*/ 1 h 11"/>
                    <a:gd name="T6" fmla="*/ 9 w 12"/>
                    <a:gd name="T7" fmla="*/ 0 h 11"/>
                    <a:gd name="T8" fmla="*/ 6 w 12"/>
                    <a:gd name="T9" fmla="*/ 1 h 11"/>
                    <a:gd name="T10" fmla="*/ 3 w 12"/>
                    <a:gd name="T11" fmla="*/ 6 h 11"/>
                    <a:gd name="T12" fmla="*/ 0 w 12"/>
                    <a:gd name="T13" fmla="*/ 10 h 11"/>
                    <a:gd name="T14" fmla="*/ 0 w 12"/>
                    <a:gd name="T15" fmla="*/ 11 h 11"/>
                    <a:gd name="T16" fmla="*/ 3 w 12"/>
                    <a:gd name="T17" fmla="*/ 11 h 11"/>
                    <a:gd name="T18" fmla="*/ 6 w 12"/>
                    <a:gd name="T19" fmla="*/ 11 h 11"/>
                    <a:gd name="T20" fmla="*/ 12 w 12"/>
                    <a:gd name="T21" fmla="*/ 7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1"/>
                    <a:gd name="T35" fmla="*/ 12 w 12"/>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1">
                      <a:moveTo>
                        <a:pt x="12" y="7"/>
                      </a:moveTo>
                      <a:lnTo>
                        <a:pt x="12" y="3"/>
                      </a:lnTo>
                      <a:lnTo>
                        <a:pt x="12" y="1"/>
                      </a:lnTo>
                      <a:lnTo>
                        <a:pt x="9" y="0"/>
                      </a:lnTo>
                      <a:lnTo>
                        <a:pt x="6" y="1"/>
                      </a:lnTo>
                      <a:lnTo>
                        <a:pt x="3" y="6"/>
                      </a:lnTo>
                      <a:lnTo>
                        <a:pt x="0" y="10"/>
                      </a:lnTo>
                      <a:lnTo>
                        <a:pt x="0" y="11"/>
                      </a:lnTo>
                      <a:lnTo>
                        <a:pt x="3" y="11"/>
                      </a:lnTo>
                      <a:lnTo>
                        <a:pt x="6" y="11"/>
                      </a:lnTo>
                      <a:lnTo>
                        <a:pt x="1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4" name="Line 729"/>
                <p:cNvSpPr>
                  <a:spLocks noChangeShapeType="1"/>
                </p:cNvSpPr>
                <p:nvPr/>
              </p:nvSpPr>
              <p:spPr bwMode="auto">
                <a:xfrm flipV="1">
                  <a:off x="4498" y="3261"/>
                  <a:ext cx="1" cy="1"/>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5" name="Freeform 730"/>
                <p:cNvSpPr>
                  <a:spLocks/>
                </p:cNvSpPr>
                <p:nvPr/>
              </p:nvSpPr>
              <p:spPr bwMode="auto">
                <a:xfrm>
                  <a:off x="4484" y="3262"/>
                  <a:ext cx="12" cy="12"/>
                </a:xfrm>
                <a:custGeom>
                  <a:avLst/>
                  <a:gdLst>
                    <a:gd name="T0" fmla="*/ 4 w 12"/>
                    <a:gd name="T1" fmla="*/ 12 h 12"/>
                    <a:gd name="T2" fmla="*/ 2 w 12"/>
                    <a:gd name="T3" fmla="*/ 10 h 12"/>
                    <a:gd name="T4" fmla="*/ 1 w 12"/>
                    <a:gd name="T5" fmla="*/ 9 h 12"/>
                    <a:gd name="T6" fmla="*/ 1 w 12"/>
                    <a:gd name="T7" fmla="*/ 8 h 12"/>
                    <a:gd name="T8" fmla="*/ 0 w 12"/>
                    <a:gd name="T9" fmla="*/ 8 h 12"/>
                    <a:gd name="T10" fmla="*/ 1 w 12"/>
                    <a:gd name="T11" fmla="*/ 7 h 12"/>
                    <a:gd name="T12" fmla="*/ 2 w 12"/>
                    <a:gd name="T13" fmla="*/ 4 h 12"/>
                    <a:gd name="T14" fmla="*/ 3 w 12"/>
                    <a:gd name="T15" fmla="*/ 2 h 12"/>
                    <a:gd name="T16" fmla="*/ 5 w 12"/>
                    <a:gd name="T17" fmla="*/ 2 h 12"/>
                    <a:gd name="T18" fmla="*/ 6 w 12"/>
                    <a:gd name="T19" fmla="*/ 0 h 12"/>
                    <a:gd name="T20" fmla="*/ 8 w 12"/>
                    <a:gd name="T21" fmla="*/ 0 h 12"/>
                    <a:gd name="T22" fmla="*/ 8 w 12"/>
                    <a:gd name="T23" fmla="*/ 2 h 12"/>
                    <a:gd name="T24" fmla="*/ 11 w 12"/>
                    <a:gd name="T25" fmla="*/ 2 h 12"/>
                    <a:gd name="T26" fmla="*/ 11 w 12"/>
                    <a:gd name="T27" fmla="*/ 3 h 12"/>
                    <a:gd name="T28" fmla="*/ 11 w 12"/>
                    <a:gd name="T29" fmla="*/ 3 h 12"/>
                    <a:gd name="T30" fmla="*/ 12 w 12"/>
                    <a:gd name="T31" fmla="*/ 5 h 12"/>
                    <a:gd name="T32" fmla="*/ 11 w 12"/>
                    <a:gd name="T33" fmla="*/ 7 h 12"/>
                    <a:gd name="T34" fmla="*/ 11 w 12"/>
                    <a:gd name="T35" fmla="*/ 8 h 12"/>
                    <a:gd name="T36" fmla="*/ 9 w 12"/>
                    <a:gd name="T37" fmla="*/ 10 h 12"/>
                    <a:gd name="T38" fmla="*/ 8 w 12"/>
                    <a:gd name="T39" fmla="*/ 12 h 12"/>
                    <a:gd name="T40" fmla="*/ 6 w 12"/>
                    <a:gd name="T41" fmla="*/ 12 h 12"/>
                    <a:gd name="T42" fmla="*/ 5 w 12"/>
                    <a:gd name="T43" fmla="*/ 12 h 12"/>
                    <a:gd name="T44" fmla="*/ 4 w 12"/>
                    <a:gd name="T45" fmla="*/ 12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2"/>
                    <a:gd name="T71" fmla="*/ 12 w 12"/>
                    <a:gd name="T72" fmla="*/ 12 h 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2">
                      <a:moveTo>
                        <a:pt x="4" y="12"/>
                      </a:moveTo>
                      <a:lnTo>
                        <a:pt x="2" y="10"/>
                      </a:lnTo>
                      <a:lnTo>
                        <a:pt x="1" y="9"/>
                      </a:lnTo>
                      <a:lnTo>
                        <a:pt x="1" y="8"/>
                      </a:lnTo>
                      <a:lnTo>
                        <a:pt x="0" y="8"/>
                      </a:lnTo>
                      <a:lnTo>
                        <a:pt x="1" y="7"/>
                      </a:lnTo>
                      <a:lnTo>
                        <a:pt x="2" y="4"/>
                      </a:lnTo>
                      <a:lnTo>
                        <a:pt x="3" y="2"/>
                      </a:lnTo>
                      <a:lnTo>
                        <a:pt x="5" y="2"/>
                      </a:lnTo>
                      <a:lnTo>
                        <a:pt x="6" y="0"/>
                      </a:lnTo>
                      <a:lnTo>
                        <a:pt x="8" y="0"/>
                      </a:lnTo>
                      <a:lnTo>
                        <a:pt x="8" y="2"/>
                      </a:lnTo>
                      <a:lnTo>
                        <a:pt x="11" y="2"/>
                      </a:lnTo>
                      <a:lnTo>
                        <a:pt x="11" y="3"/>
                      </a:lnTo>
                      <a:lnTo>
                        <a:pt x="12" y="5"/>
                      </a:lnTo>
                      <a:lnTo>
                        <a:pt x="11" y="7"/>
                      </a:lnTo>
                      <a:lnTo>
                        <a:pt x="11" y="8"/>
                      </a:lnTo>
                      <a:lnTo>
                        <a:pt x="9" y="10"/>
                      </a:lnTo>
                      <a:lnTo>
                        <a:pt x="8" y="12"/>
                      </a:lnTo>
                      <a:lnTo>
                        <a:pt x="6" y="12"/>
                      </a:lnTo>
                      <a:lnTo>
                        <a:pt x="5" y="12"/>
                      </a:lnTo>
                      <a:lnTo>
                        <a:pt x="4"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6" name="Freeform 731"/>
                <p:cNvSpPr>
                  <a:spLocks/>
                </p:cNvSpPr>
                <p:nvPr/>
              </p:nvSpPr>
              <p:spPr bwMode="auto">
                <a:xfrm>
                  <a:off x="4487" y="3265"/>
                  <a:ext cx="12" cy="10"/>
                </a:xfrm>
                <a:custGeom>
                  <a:avLst/>
                  <a:gdLst>
                    <a:gd name="T0" fmla="*/ 11 w 12"/>
                    <a:gd name="T1" fmla="*/ 7 h 10"/>
                    <a:gd name="T2" fmla="*/ 11 w 12"/>
                    <a:gd name="T3" fmla="*/ 5 h 10"/>
                    <a:gd name="T4" fmla="*/ 12 w 12"/>
                    <a:gd name="T5" fmla="*/ 2 h 10"/>
                    <a:gd name="T6" fmla="*/ 11 w 12"/>
                    <a:gd name="T7" fmla="*/ 1 h 10"/>
                    <a:gd name="T8" fmla="*/ 11 w 12"/>
                    <a:gd name="T9" fmla="*/ 1 h 10"/>
                    <a:gd name="T10" fmla="*/ 11 w 12"/>
                    <a:gd name="T11" fmla="*/ 0 h 10"/>
                    <a:gd name="T12" fmla="*/ 8 w 12"/>
                    <a:gd name="T13" fmla="*/ 0 h 10"/>
                    <a:gd name="T14" fmla="*/ 6 w 12"/>
                    <a:gd name="T15" fmla="*/ 1 h 10"/>
                    <a:gd name="T16" fmla="*/ 3 w 12"/>
                    <a:gd name="T17" fmla="*/ 2 h 10"/>
                    <a:gd name="T18" fmla="*/ 2 w 12"/>
                    <a:gd name="T19" fmla="*/ 4 h 10"/>
                    <a:gd name="T20" fmla="*/ 0 w 12"/>
                    <a:gd name="T21" fmla="*/ 5 h 10"/>
                    <a:gd name="T22" fmla="*/ 0 w 12"/>
                    <a:gd name="T23" fmla="*/ 7 h 10"/>
                    <a:gd name="T24" fmla="*/ 0 w 12"/>
                    <a:gd name="T25" fmla="*/ 9 h 10"/>
                    <a:gd name="T26" fmla="*/ 1 w 12"/>
                    <a:gd name="T27" fmla="*/ 10 h 10"/>
                    <a:gd name="T28" fmla="*/ 2 w 12"/>
                    <a:gd name="T29" fmla="*/ 10 h 10"/>
                    <a:gd name="T30" fmla="*/ 3 w 12"/>
                    <a:gd name="T31" fmla="*/ 10 h 10"/>
                    <a:gd name="T32" fmla="*/ 6 w 12"/>
                    <a:gd name="T33" fmla="*/ 10 h 10"/>
                    <a:gd name="T34" fmla="*/ 8 w 12"/>
                    <a:gd name="T35" fmla="*/ 9 h 10"/>
                    <a:gd name="T36" fmla="*/ 11 w 12"/>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11" y="7"/>
                      </a:moveTo>
                      <a:lnTo>
                        <a:pt x="11" y="5"/>
                      </a:lnTo>
                      <a:lnTo>
                        <a:pt x="12" y="2"/>
                      </a:lnTo>
                      <a:lnTo>
                        <a:pt x="11" y="1"/>
                      </a:lnTo>
                      <a:lnTo>
                        <a:pt x="11" y="0"/>
                      </a:lnTo>
                      <a:lnTo>
                        <a:pt x="8" y="0"/>
                      </a:lnTo>
                      <a:lnTo>
                        <a:pt x="6" y="1"/>
                      </a:lnTo>
                      <a:lnTo>
                        <a:pt x="3" y="2"/>
                      </a:lnTo>
                      <a:lnTo>
                        <a:pt x="2" y="4"/>
                      </a:lnTo>
                      <a:lnTo>
                        <a:pt x="0" y="5"/>
                      </a:lnTo>
                      <a:lnTo>
                        <a:pt x="0" y="7"/>
                      </a:lnTo>
                      <a:lnTo>
                        <a:pt x="0" y="9"/>
                      </a:lnTo>
                      <a:lnTo>
                        <a:pt x="1" y="10"/>
                      </a:lnTo>
                      <a:lnTo>
                        <a:pt x="2" y="10"/>
                      </a:lnTo>
                      <a:lnTo>
                        <a:pt x="3" y="10"/>
                      </a:lnTo>
                      <a:lnTo>
                        <a:pt x="6" y="10"/>
                      </a:lnTo>
                      <a:lnTo>
                        <a:pt x="8" y="9"/>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7" name="Freeform 732"/>
                <p:cNvSpPr>
                  <a:spLocks/>
                </p:cNvSpPr>
                <p:nvPr/>
              </p:nvSpPr>
              <p:spPr bwMode="auto">
                <a:xfrm>
                  <a:off x="4487" y="3266"/>
                  <a:ext cx="12" cy="11"/>
                </a:xfrm>
                <a:custGeom>
                  <a:avLst/>
                  <a:gdLst>
                    <a:gd name="T0" fmla="*/ 10 w 12"/>
                    <a:gd name="T1" fmla="*/ 8 h 11"/>
                    <a:gd name="T2" fmla="*/ 10 w 12"/>
                    <a:gd name="T3" fmla="*/ 5 h 11"/>
                    <a:gd name="T4" fmla="*/ 12 w 12"/>
                    <a:gd name="T5" fmla="*/ 5 h 11"/>
                    <a:gd name="T6" fmla="*/ 10 w 12"/>
                    <a:gd name="T7" fmla="*/ 1 h 11"/>
                    <a:gd name="T8" fmla="*/ 10 w 12"/>
                    <a:gd name="T9" fmla="*/ 0 h 11"/>
                    <a:gd name="T10" fmla="*/ 8 w 12"/>
                    <a:gd name="T11" fmla="*/ 0 h 11"/>
                    <a:gd name="T12" fmla="*/ 6 w 12"/>
                    <a:gd name="T13" fmla="*/ 1 h 11"/>
                    <a:gd name="T14" fmla="*/ 2 w 12"/>
                    <a:gd name="T15" fmla="*/ 5 h 11"/>
                    <a:gd name="T16" fmla="*/ 0 w 12"/>
                    <a:gd name="T17" fmla="*/ 6 h 11"/>
                    <a:gd name="T18" fmla="*/ 0 w 12"/>
                    <a:gd name="T19" fmla="*/ 8 h 11"/>
                    <a:gd name="T20" fmla="*/ 0 w 12"/>
                    <a:gd name="T21" fmla="*/ 10 h 11"/>
                    <a:gd name="T22" fmla="*/ 2 w 12"/>
                    <a:gd name="T23" fmla="*/ 11 h 11"/>
                    <a:gd name="T24" fmla="*/ 4 w 12"/>
                    <a:gd name="T25" fmla="*/ 11 h 11"/>
                    <a:gd name="T26" fmla="*/ 6 w 12"/>
                    <a:gd name="T27" fmla="*/ 10 h 11"/>
                    <a:gd name="T28" fmla="*/ 10 w 12"/>
                    <a:gd name="T29" fmla="*/ 8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8"/>
                      </a:moveTo>
                      <a:lnTo>
                        <a:pt x="10" y="5"/>
                      </a:lnTo>
                      <a:lnTo>
                        <a:pt x="12" y="5"/>
                      </a:lnTo>
                      <a:lnTo>
                        <a:pt x="10" y="1"/>
                      </a:lnTo>
                      <a:lnTo>
                        <a:pt x="10" y="0"/>
                      </a:lnTo>
                      <a:lnTo>
                        <a:pt x="8" y="0"/>
                      </a:lnTo>
                      <a:lnTo>
                        <a:pt x="6" y="1"/>
                      </a:lnTo>
                      <a:lnTo>
                        <a:pt x="2" y="5"/>
                      </a:lnTo>
                      <a:lnTo>
                        <a:pt x="0" y="6"/>
                      </a:lnTo>
                      <a:lnTo>
                        <a:pt x="0" y="8"/>
                      </a:lnTo>
                      <a:lnTo>
                        <a:pt x="0" y="10"/>
                      </a:lnTo>
                      <a:lnTo>
                        <a:pt x="2" y="11"/>
                      </a:lnTo>
                      <a:lnTo>
                        <a:pt x="4" y="11"/>
                      </a:lnTo>
                      <a:lnTo>
                        <a:pt x="6" y="10"/>
                      </a:lnTo>
                      <a:lnTo>
                        <a:pt x="10"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8" name="Freeform 733"/>
                <p:cNvSpPr>
                  <a:spLocks/>
                </p:cNvSpPr>
                <p:nvPr/>
              </p:nvSpPr>
              <p:spPr bwMode="auto">
                <a:xfrm>
                  <a:off x="4478" y="3266"/>
                  <a:ext cx="11" cy="11"/>
                </a:xfrm>
                <a:custGeom>
                  <a:avLst/>
                  <a:gdLst>
                    <a:gd name="T0" fmla="*/ 3 w 11"/>
                    <a:gd name="T1" fmla="*/ 10 h 11"/>
                    <a:gd name="T2" fmla="*/ 1 w 11"/>
                    <a:gd name="T3" fmla="*/ 10 h 11"/>
                    <a:gd name="T4" fmla="*/ 1 w 11"/>
                    <a:gd name="T5" fmla="*/ 9 h 11"/>
                    <a:gd name="T6" fmla="*/ 0 w 11"/>
                    <a:gd name="T7" fmla="*/ 8 h 11"/>
                    <a:gd name="T8" fmla="*/ 0 w 11"/>
                    <a:gd name="T9" fmla="*/ 8 h 11"/>
                    <a:gd name="T10" fmla="*/ 0 w 11"/>
                    <a:gd name="T11" fmla="*/ 6 h 11"/>
                    <a:gd name="T12" fmla="*/ 1 w 11"/>
                    <a:gd name="T13" fmla="*/ 3 h 11"/>
                    <a:gd name="T14" fmla="*/ 2 w 11"/>
                    <a:gd name="T15" fmla="*/ 1 h 11"/>
                    <a:gd name="T16" fmla="*/ 4 w 11"/>
                    <a:gd name="T17" fmla="*/ 1 h 11"/>
                    <a:gd name="T18" fmla="*/ 6 w 11"/>
                    <a:gd name="T19" fmla="*/ 0 h 11"/>
                    <a:gd name="T20" fmla="*/ 6 w 11"/>
                    <a:gd name="T21" fmla="*/ 0 h 11"/>
                    <a:gd name="T22" fmla="*/ 6 w 11"/>
                    <a:gd name="T23" fmla="*/ 1 h 11"/>
                    <a:gd name="T24" fmla="*/ 9 w 11"/>
                    <a:gd name="T25" fmla="*/ 1 h 11"/>
                    <a:gd name="T26" fmla="*/ 10 w 11"/>
                    <a:gd name="T27" fmla="*/ 3 h 11"/>
                    <a:gd name="T28" fmla="*/ 11 w 11"/>
                    <a:gd name="T29" fmla="*/ 3 h 11"/>
                    <a:gd name="T30" fmla="*/ 11 w 11"/>
                    <a:gd name="T31" fmla="*/ 4 h 11"/>
                    <a:gd name="T32" fmla="*/ 11 w 11"/>
                    <a:gd name="T33" fmla="*/ 6 h 11"/>
                    <a:gd name="T34" fmla="*/ 9 w 11"/>
                    <a:gd name="T35" fmla="*/ 8 h 11"/>
                    <a:gd name="T36" fmla="*/ 8 w 11"/>
                    <a:gd name="T37" fmla="*/ 10 h 11"/>
                    <a:gd name="T38" fmla="*/ 6 w 11"/>
                    <a:gd name="T39" fmla="*/ 10 h 11"/>
                    <a:gd name="T40" fmla="*/ 5 w 11"/>
                    <a:gd name="T41" fmla="*/ 11 h 11"/>
                    <a:gd name="T42" fmla="*/ 4 w 11"/>
                    <a:gd name="T43" fmla="*/ 11 h 11"/>
                    <a:gd name="T44" fmla="*/ 3 w 11"/>
                    <a:gd name="T45" fmla="*/ 10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
                    <a:gd name="T70" fmla="*/ 0 h 11"/>
                    <a:gd name="T71" fmla="*/ 11 w 11"/>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 h="11">
                      <a:moveTo>
                        <a:pt x="3" y="10"/>
                      </a:moveTo>
                      <a:lnTo>
                        <a:pt x="1" y="10"/>
                      </a:lnTo>
                      <a:lnTo>
                        <a:pt x="1" y="9"/>
                      </a:lnTo>
                      <a:lnTo>
                        <a:pt x="0" y="8"/>
                      </a:lnTo>
                      <a:lnTo>
                        <a:pt x="0" y="6"/>
                      </a:lnTo>
                      <a:lnTo>
                        <a:pt x="1" y="3"/>
                      </a:lnTo>
                      <a:lnTo>
                        <a:pt x="2" y="1"/>
                      </a:lnTo>
                      <a:lnTo>
                        <a:pt x="4" y="1"/>
                      </a:lnTo>
                      <a:lnTo>
                        <a:pt x="6" y="0"/>
                      </a:lnTo>
                      <a:lnTo>
                        <a:pt x="6" y="1"/>
                      </a:lnTo>
                      <a:lnTo>
                        <a:pt x="9" y="1"/>
                      </a:lnTo>
                      <a:lnTo>
                        <a:pt x="10" y="3"/>
                      </a:lnTo>
                      <a:lnTo>
                        <a:pt x="11" y="3"/>
                      </a:lnTo>
                      <a:lnTo>
                        <a:pt x="11" y="4"/>
                      </a:lnTo>
                      <a:lnTo>
                        <a:pt x="11" y="6"/>
                      </a:lnTo>
                      <a:lnTo>
                        <a:pt x="9" y="8"/>
                      </a:lnTo>
                      <a:lnTo>
                        <a:pt x="8" y="10"/>
                      </a:lnTo>
                      <a:lnTo>
                        <a:pt x="6" y="10"/>
                      </a:lnTo>
                      <a:lnTo>
                        <a:pt x="5" y="11"/>
                      </a:lnTo>
                      <a:lnTo>
                        <a:pt x="4" y="11"/>
                      </a:lnTo>
                      <a:lnTo>
                        <a:pt x="3"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9" name="Freeform 734"/>
                <p:cNvSpPr>
                  <a:spLocks/>
                </p:cNvSpPr>
                <p:nvPr/>
              </p:nvSpPr>
              <p:spPr bwMode="auto">
                <a:xfrm>
                  <a:off x="4480" y="3267"/>
                  <a:ext cx="12" cy="12"/>
                </a:xfrm>
                <a:custGeom>
                  <a:avLst/>
                  <a:gdLst>
                    <a:gd name="T0" fmla="*/ 9 w 12"/>
                    <a:gd name="T1" fmla="*/ 8 h 12"/>
                    <a:gd name="T2" fmla="*/ 12 w 12"/>
                    <a:gd name="T3" fmla="*/ 5 h 12"/>
                    <a:gd name="T4" fmla="*/ 12 w 12"/>
                    <a:gd name="T5" fmla="*/ 3 h 12"/>
                    <a:gd name="T6" fmla="*/ 12 w 12"/>
                    <a:gd name="T7" fmla="*/ 2 h 12"/>
                    <a:gd name="T8" fmla="*/ 11 w 12"/>
                    <a:gd name="T9" fmla="*/ 2 h 12"/>
                    <a:gd name="T10" fmla="*/ 9 w 12"/>
                    <a:gd name="T11" fmla="*/ 0 h 12"/>
                    <a:gd name="T12" fmla="*/ 8 w 12"/>
                    <a:gd name="T13" fmla="*/ 0 h 12"/>
                    <a:gd name="T14" fmla="*/ 6 w 12"/>
                    <a:gd name="T15" fmla="*/ 2 h 12"/>
                    <a:gd name="T16" fmla="*/ 3 w 12"/>
                    <a:gd name="T17" fmla="*/ 2 h 12"/>
                    <a:gd name="T18" fmla="*/ 1 w 12"/>
                    <a:gd name="T19" fmla="*/ 5 h 12"/>
                    <a:gd name="T20" fmla="*/ 1 w 12"/>
                    <a:gd name="T21" fmla="*/ 7 h 12"/>
                    <a:gd name="T22" fmla="*/ 0 w 12"/>
                    <a:gd name="T23" fmla="*/ 8 h 12"/>
                    <a:gd name="T24" fmla="*/ 1 w 12"/>
                    <a:gd name="T25" fmla="*/ 10 h 12"/>
                    <a:gd name="T26" fmla="*/ 3 w 12"/>
                    <a:gd name="T27" fmla="*/ 12 h 12"/>
                    <a:gd name="T28" fmla="*/ 6 w 12"/>
                    <a:gd name="T29" fmla="*/ 10 h 12"/>
                    <a:gd name="T30" fmla="*/ 8 w 12"/>
                    <a:gd name="T31" fmla="*/ 10 h 12"/>
                    <a:gd name="T32" fmla="*/ 9 w 12"/>
                    <a:gd name="T33" fmla="*/ 8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9" y="8"/>
                      </a:moveTo>
                      <a:lnTo>
                        <a:pt x="12" y="5"/>
                      </a:lnTo>
                      <a:lnTo>
                        <a:pt x="12" y="3"/>
                      </a:lnTo>
                      <a:lnTo>
                        <a:pt x="12" y="2"/>
                      </a:lnTo>
                      <a:lnTo>
                        <a:pt x="11" y="2"/>
                      </a:lnTo>
                      <a:lnTo>
                        <a:pt x="9" y="0"/>
                      </a:lnTo>
                      <a:lnTo>
                        <a:pt x="8" y="0"/>
                      </a:lnTo>
                      <a:lnTo>
                        <a:pt x="6" y="2"/>
                      </a:lnTo>
                      <a:lnTo>
                        <a:pt x="3" y="2"/>
                      </a:lnTo>
                      <a:lnTo>
                        <a:pt x="1" y="5"/>
                      </a:lnTo>
                      <a:lnTo>
                        <a:pt x="1" y="7"/>
                      </a:lnTo>
                      <a:lnTo>
                        <a:pt x="0" y="8"/>
                      </a:lnTo>
                      <a:lnTo>
                        <a:pt x="1" y="10"/>
                      </a:lnTo>
                      <a:lnTo>
                        <a:pt x="3" y="12"/>
                      </a:lnTo>
                      <a:lnTo>
                        <a:pt x="6" y="10"/>
                      </a:lnTo>
                      <a:lnTo>
                        <a:pt x="8" y="10"/>
                      </a:lnTo>
                      <a:lnTo>
                        <a:pt x="9"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0" name="Freeform 735"/>
                <p:cNvSpPr>
                  <a:spLocks/>
                </p:cNvSpPr>
                <p:nvPr/>
              </p:nvSpPr>
              <p:spPr bwMode="auto">
                <a:xfrm>
                  <a:off x="4481" y="3270"/>
                  <a:ext cx="12" cy="11"/>
                </a:xfrm>
                <a:custGeom>
                  <a:avLst/>
                  <a:gdLst>
                    <a:gd name="T0" fmla="*/ 10 w 12"/>
                    <a:gd name="T1" fmla="*/ 7 h 11"/>
                    <a:gd name="T2" fmla="*/ 12 w 12"/>
                    <a:gd name="T3" fmla="*/ 5 h 11"/>
                    <a:gd name="T4" fmla="*/ 12 w 12"/>
                    <a:gd name="T5" fmla="*/ 2 h 11"/>
                    <a:gd name="T6" fmla="*/ 12 w 12"/>
                    <a:gd name="T7" fmla="*/ 1 h 11"/>
                    <a:gd name="T8" fmla="*/ 10 w 12"/>
                    <a:gd name="T9" fmla="*/ 0 h 11"/>
                    <a:gd name="T10" fmla="*/ 8 w 12"/>
                    <a:gd name="T11" fmla="*/ 0 h 11"/>
                    <a:gd name="T12" fmla="*/ 6 w 12"/>
                    <a:gd name="T13" fmla="*/ 1 h 11"/>
                    <a:gd name="T14" fmla="*/ 2 w 12"/>
                    <a:gd name="T15" fmla="*/ 5 h 11"/>
                    <a:gd name="T16" fmla="*/ 2 w 12"/>
                    <a:gd name="T17" fmla="*/ 6 h 11"/>
                    <a:gd name="T18" fmla="*/ 0 w 12"/>
                    <a:gd name="T19" fmla="*/ 7 h 11"/>
                    <a:gd name="T20" fmla="*/ 2 w 12"/>
                    <a:gd name="T21" fmla="*/ 10 h 11"/>
                    <a:gd name="T22" fmla="*/ 2 w 12"/>
                    <a:gd name="T23" fmla="*/ 11 h 11"/>
                    <a:gd name="T24" fmla="*/ 4 w 12"/>
                    <a:gd name="T25" fmla="*/ 11 h 11"/>
                    <a:gd name="T26" fmla="*/ 6 w 12"/>
                    <a:gd name="T27" fmla="*/ 10 h 11"/>
                    <a:gd name="T28" fmla="*/ 10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7"/>
                      </a:moveTo>
                      <a:lnTo>
                        <a:pt x="12" y="5"/>
                      </a:lnTo>
                      <a:lnTo>
                        <a:pt x="12" y="2"/>
                      </a:lnTo>
                      <a:lnTo>
                        <a:pt x="12" y="1"/>
                      </a:lnTo>
                      <a:lnTo>
                        <a:pt x="10" y="0"/>
                      </a:lnTo>
                      <a:lnTo>
                        <a:pt x="8" y="0"/>
                      </a:lnTo>
                      <a:lnTo>
                        <a:pt x="6" y="1"/>
                      </a:lnTo>
                      <a:lnTo>
                        <a:pt x="2" y="5"/>
                      </a:lnTo>
                      <a:lnTo>
                        <a:pt x="2" y="6"/>
                      </a:lnTo>
                      <a:lnTo>
                        <a:pt x="0" y="7"/>
                      </a:lnTo>
                      <a:lnTo>
                        <a:pt x="2" y="10"/>
                      </a:lnTo>
                      <a:lnTo>
                        <a:pt x="2" y="11"/>
                      </a:lnTo>
                      <a:lnTo>
                        <a:pt x="4" y="11"/>
                      </a:lnTo>
                      <a:lnTo>
                        <a:pt x="6" y="10"/>
                      </a:lnTo>
                      <a:lnTo>
                        <a:pt x="10"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1" name="Freeform 736"/>
                <p:cNvSpPr>
                  <a:spLocks/>
                </p:cNvSpPr>
                <p:nvPr/>
              </p:nvSpPr>
              <p:spPr bwMode="auto">
                <a:xfrm>
                  <a:off x="4487" y="3265"/>
                  <a:ext cx="12" cy="11"/>
                </a:xfrm>
                <a:custGeom>
                  <a:avLst/>
                  <a:gdLst>
                    <a:gd name="T0" fmla="*/ 5 w 12"/>
                    <a:gd name="T1" fmla="*/ 11 h 11"/>
                    <a:gd name="T2" fmla="*/ 1 w 12"/>
                    <a:gd name="T3" fmla="*/ 10 h 11"/>
                    <a:gd name="T4" fmla="*/ 1 w 12"/>
                    <a:gd name="T5" fmla="*/ 9 h 11"/>
                    <a:gd name="T6" fmla="*/ 0 w 12"/>
                    <a:gd name="T7" fmla="*/ 9 h 11"/>
                    <a:gd name="T8" fmla="*/ 0 w 12"/>
                    <a:gd name="T9" fmla="*/ 7 h 11"/>
                    <a:gd name="T10" fmla="*/ 0 w 12"/>
                    <a:gd name="T11" fmla="*/ 6 h 11"/>
                    <a:gd name="T12" fmla="*/ 1 w 12"/>
                    <a:gd name="T13" fmla="*/ 2 h 11"/>
                    <a:gd name="T14" fmla="*/ 3 w 12"/>
                    <a:gd name="T15" fmla="*/ 1 h 11"/>
                    <a:gd name="T16" fmla="*/ 5 w 12"/>
                    <a:gd name="T17" fmla="*/ 0 h 11"/>
                    <a:gd name="T18" fmla="*/ 6 w 12"/>
                    <a:gd name="T19" fmla="*/ 0 h 11"/>
                    <a:gd name="T20" fmla="*/ 7 w 12"/>
                    <a:gd name="T21" fmla="*/ 0 h 11"/>
                    <a:gd name="T22" fmla="*/ 8 w 12"/>
                    <a:gd name="T23" fmla="*/ 0 h 11"/>
                    <a:gd name="T24" fmla="*/ 11 w 12"/>
                    <a:gd name="T25" fmla="*/ 1 h 11"/>
                    <a:gd name="T26" fmla="*/ 12 w 12"/>
                    <a:gd name="T27" fmla="*/ 1 h 11"/>
                    <a:gd name="T28" fmla="*/ 12 w 12"/>
                    <a:gd name="T29" fmla="*/ 2 h 11"/>
                    <a:gd name="T30" fmla="*/ 12 w 12"/>
                    <a:gd name="T31" fmla="*/ 4 h 11"/>
                    <a:gd name="T32" fmla="*/ 12 w 12"/>
                    <a:gd name="T33" fmla="*/ 6 h 11"/>
                    <a:gd name="T34" fmla="*/ 11 w 12"/>
                    <a:gd name="T35" fmla="*/ 7 h 11"/>
                    <a:gd name="T36" fmla="*/ 9 w 12"/>
                    <a:gd name="T37" fmla="*/ 10 h 11"/>
                    <a:gd name="T38" fmla="*/ 7 w 12"/>
                    <a:gd name="T39" fmla="*/ 11 h 11"/>
                    <a:gd name="T40" fmla="*/ 6 w 12"/>
                    <a:gd name="T41" fmla="*/ 11 h 11"/>
                    <a:gd name="T42" fmla="*/ 5 w 12"/>
                    <a:gd name="T43" fmla="*/ 11 h 11"/>
                    <a:gd name="T44" fmla="*/ 5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5" y="11"/>
                      </a:moveTo>
                      <a:lnTo>
                        <a:pt x="1" y="10"/>
                      </a:lnTo>
                      <a:lnTo>
                        <a:pt x="1" y="9"/>
                      </a:lnTo>
                      <a:lnTo>
                        <a:pt x="0" y="9"/>
                      </a:lnTo>
                      <a:lnTo>
                        <a:pt x="0" y="7"/>
                      </a:lnTo>
                      <a:lnTo>
                        <a:pt x="0" y="6"/>
                      </a:lnTo>
                      <a:lnTo>
                        <a:pt x="1" y="2"/>
                      </a:lnTo>
                      <a:lnTo>
                        <a:pt x="3" y="1"/>
                      </a:lnTo>
                      <a:lnTo>
                        <a:pt x="5" y="0"/>
                      </a:lnTo>
                      <a:lnTo>
                        <a:pt x="6" y="0"/>
                      </a:lnTo>
                      <a:lnTo>
                        <a:pt x="7" y="0"/>
                      </a:lnTo>
                      <a:lnTo>
                        <a:pt x="8" y="0"/>
                      </a:lnTo>
                      <a:lnTo>
                        <a:pt x="11" y="1"/>
                      </a:lnTo>
                      <a:lnTo>
                        <a:pt x="12" y="1"/>
                      </a:lnTo>
                      <a:lnTo>
                        <a:pt x="12" y="2"/>
                      </a:lnTo>
                      <a:lnTo>
                        <a:pt x="12" y="4"/>
                      </a:lnTo>
                      <a:lnTo>
                        <a:pt x="12" y="6"/>
                      </a:lnTo>
                      <a:lnTo>
                        <a:pt x="11" y="7"/>
                      </a:lnTo>
                      <a:lnTo>
                        <a:pt x="9" y="10"/>
                      </a:lnTo>
                      <a:lnTo>
                        <a:pt x="7" y="11"/>
                      </a:lnTo>
                      <a:lnTo>
                        <a:pt x="6" y="11"/>
                      </a:lnTo>
                      <a:lnTo>
                        <a:pt x="5"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2" name="Freeform 737"/>
                <p:cNvSpPr>
                  <a:spLocks/>
                </p:cNvSpPr>
                <p:nvPr/>
              </p:nvSpPr>
              <p:spPr bwMode="auto">
                <a:xfrm>
                  <a:off x="4490" y="3266"/>
                  <a:ext cx="12" cy="11"/>
                </a:xfrm>
                <a:custGeom>
                  <a:avLst/>
                  <a:gdLst>
                    <a:gd name="T0" fmla="*/ 11 w 12"/>
                    <a:gd name="T1" fmla="*/ 8 h 11"/>
                    <a:gd name="T2" fmla="*/ 12 w 12"/>
                    <a:gd name="T3" fmla="*/ 5 h 11"/>
                    <a:gd name="T4" fmla="*/ 12 w 12"/>
                    <a:gd name="T5" fmla="*/ 3 h 11"/>
                    <a:gd name="T6" fmla="*/ 12 w 12"/>
                    <a:gd name="T7" fmla="*/ 1 h 11"/>
                    <a:gd name="T8" fmla="*/ 12 w 12"/>
                    <a:gd name="T9" fmla="*/ 1 h 11"/>
                    <a:gd name="T10" fmla="*/ 11 w 12"/>
                    <a:gd name="T11" fmla="*/ 0 h 11"/>
                    <a:gd name="T12" fmla="*/ 8 w 12"/>
                    <a:gd name="T13" fmla="*/ 0 h 11"/>
                    <a:gd name="T14" fmla="*/ 5 w 12"/>
                    <a:gd name="T15" fmla="*/ 1 h 11"/>
                    <a:gd name="T16" fmla="*/ 4 w 12"/>
                    <a:gd name="T17" fmla="*/ 3 h 11"/>
                    <a:gd name="T18" fmla="*/ 1 w 12"/>
                    <a:gd name="T19" fmla="*/ 5 h 11"/>
                    <a:gd name="T20" fmla="*/ 0 w 12"/>
                    <a:gd name="T21" fmla="*/ 6 h 11"/>
                    <a:gd name="T22" fmla="*/ 0 w 12"/>
                    <a:gd name="T23" fmla="*/ 9 h 11"/>
                    <a:gd name="T24" fmla="*/ 0 w 12"/>
                    <a:gd name="T25" fmla="*/ 10 h 11"/>
                    <a:gd name="T26" fmla="*/ 0 w 12"/>
                    <a:gd name="T27" fmla="*/ 11 h 11"/>
                    <a:gd name="T28" fmla="*/ 1 w 12"/>
                    <a:gd name="T29" fmla="*/ 11 h 11"/>
                    <a:gd name="T30" fmla="*/ 4 w 12"/>
                    <a:gd name="T31" fmla="*/ 11 h 11"/>
                    <a:gd name="T32" fmla="*/ 5 w 12"/>
                    <a:gd name="T33" fmla="*/ 11 h 11"/>
                    <a:gd name="T34" fmla="*/ 8 w 12"/>
                    <a:gd name="T35" fmla="*/ 10 h 11"/>
                    <a:gd name="T36" fmla="*/ 11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1" y="8"/>
                      </a:moveTo>
                      <a:lnTo>
                        <a:pt x="12" y="5"/>
                      </a:lnTo>
                      <a:lnTo>
                        <a:pt x="12" y="3"/>
                      </a:lnTo>
                      <a:lnTo>
                        <a:pt x="12" y="1"/>
                      </a:lnTo>
                      <a:lnTo>
                        <a:pt x="11" y="0"/>
                      </a:lnTo>
                      <a:lnTo>
                        <a:pt x="8" y="0"/>
                      </a:lnTo>
                      <a:lnTo>
                        <a:pt x="5" y="1"/>
                      </a:lnTo>
                      <a:lnTo>
                        <a:pt x="4" y="3"/>
                      </a:lnTo>
                      <a:lnTo>
                        <a:pt x="1" y="5"/>
                      </a:lnTo>
                      <a:lnTo>
                        <a:pt x="0" y="6"/>
                      </a:lnTo>
                      <a:lnTo>
                        <a:pt x="0" y="9"/>
                      </a:lnTo>
                      <a:lnTo>
                        <a:pt x="0" y="10"/>
                      </a:lnTo>
                      <a:lnTo>
                        <a:pt x="0" y="11"/>
                      </a:lnTo>
                      <a:lnTo>
                        <a:pt x="1" y="11"/>
                      </a:lnTo>
                      <a:lnTo>
                        <a:pt x="4" y="11"/>
                      </a:lnTo>
                      <a:lnTo>
                        <a:pt x="5" y="11"/>
                      </a:lnTo>
                      <a:lnTo>
                        <a:pt x="8" y="10"/>
                      </a:lnTo>
                      <a:lnTo>
                        <a:pt x="1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3" name="Freeform 738"/>
                <p:cNvSpPr>
                  <a:spLocks/>
                </p:cNvSpPr>
                <p:nvPr/>
              </p:nvSpPr>
              <p:spPr bwMode="auto">
                <a:xfrm>
                  <a:off x="4481" y="3269"/>
                  <a:ext cx="12" cy="11"/>
                </a:xfrm>
                <a:custGeom>
                  <a:avLst/>
                  <a:gdLst>
                    <a:gd name="T0" fmla="*/ 5 w 12"/>
                    <a:gd name="T1" fmla="*/ 10 h 11"/>
                    <a:gd name="T2" fmla="*/ 2 w 12"/>
                    <a:gd name="T3" fmla="*/ 10 h 11"/>
                    <a:gd name="T4" fmla="*/ 1 w 12"/>
                    <a:gd name="T5" fmla="*/ 8 h 11"/>
                    <a:gd name="T6" fmla="*/ 0 w 12"/>
                    <a:gd name="T7" fmla="*/ 7 h 11"/>
                    <a:gd name="T8" fmla="*/ 0 w 12"/>
                    <a:gd name="T9" fmla="*/ 7 h 11"/>
                    <a:gd name="T10" fmla="*/ 0 w 12"/>
                    <a:gd name="T11" fmla="*/ 6 h 11"/>
                    <a:gd name="T12" fmla="*/ 2 w 12"/>
                    <a:gd name="T13" fmla="*/ 3 h 11"/>
                    <a:gd name="T14" fmla="*/ 2 w 12"/>
                    <a:gd name="T15" fmla="*/ 1 h 11"/>
                    <a:gd name="T16" fmla="*/ 5 w 12"/>
                    <a:gd name="T17" fmla="*/ 1 h 11"/>
                    <a:gd name="T18" fmla="*/ 6 w 12"/>
                    <a:gd name="T19" fmla="*/ 0 h 11"/>
                    <a:gd name="T20" fmla="*/ 7 w 12"/>
                    <a:gd name="T21" fmla="*/ 0 h 11"/>
                    <a:gd name="T22" fmla="*/ 8 w 12"/>
                    <a:gd name="T23" fmla="*/ 1 h 11"/>
                    <a:gd name="T24" fmla="*/ 11 w 12"/>
                    <a:gd name="T25" fmla="*/ 1 h 11"/>
                    <a:gd name="T26" fmla="*/ 11 w 12"/>
                    <a:gd name="T27" fmla="*/ 2 h 11"/>
                    <a:gd name="T28" fmla="*/ 12 w 12"/>
                    <a:gd name="T29" fmla="*/ 2 h 11"/>
                    <a:gd name="T30" fmla="*/ 12 w 12"/>
                    <a:gd name="T31" fmla="*/ 5 h 11"/>
                    <a:gd name="T32" fmla="*/ 12 w 12"/>
                    <a:gd name="T33" fmla="*/ 6 h 11"/>
                    <a:gd name="T34" fmla="*/ 11 w 12"/>
                    <a:gd name="T35" fmla="*/ 7 h 11"/>
                    <a:gd name="T36" fmla="*/ 9 w 12"/>
                    <a:gd name="T37" fmla="*/ 10 h 11"/>
                    <a:gd name="T38" fmla="*/ 8 w 12"/>
                    <a:gd name="T39" fmla="*/ 10 h 11"/>
                    <a:gd name="T40" fmla="*/ 5 w 12"/>
                    <a:gd name="T41" fmla="*/ 11 h 11"/>
                    <a:gd name="T42" fmla="*/ 5 w 12"/>
                    <a:gd name="T43" fmla="*/ 10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5" y="10"/>
                      </a:moveTo>
                      <a:lnTo>
                        <a:pt x="2" y="10"/>
                      </a:lnTo>
                      <a:lnTo>
                        <a:pt x="1" y="8"/>
                      </a:lnTo>
                      <a:lnTo>
                        <a:pt x="0" y="7"/>
                      </a:lnTo>
                      <a:lnTo>
                        <a:pt x="0" y="6"/>
                      </a:lnTo>
                      <a:lnTo>
                        <a:pt x="2" y="3"/>
                      </a:lnTo>
                      <a:lnTo>
                        <a:pt x="2" y="1"/>
                      </a:lnTo>
                      <a:lnTo>
                        <a:pt x="5" y="1"/>
                      </a:lnTo>
                      <a:lnTo>
                        <a:pt x="6" y="0"/>
                      </a:lnTo>
                      <a:lnTo>
                        <a:pt x="7" y="0"/>
                      </a:lnTo>
                      <a:lnTo>
                        <a:pt x="8" y="1"/>
                      </a:lnTo>
                      <a:lnTo>
                        <a:pt x="11" y="1"/>
                      </a:lnTo>
                      <a:lnTo>
                        <a:pt x="11" y="2"/>
                      </a:lnTo>
                      <a:lnTo>
                        <a:pt x="12" y="2"/>
                      </a:lnTo>
                      <a:lnTo>
                        <a:pt x="12" y="5"/>
                      </a:lnTo>
                      <a:lnTo>
                        <a:pt x="12" y="6"/>
                      </a:lnTo>
                      <a:lnTo>
                        <a:pt x="11" y="7"/>
                      </a:lnTo>
                      <a:lnTo>
                        <a:pt x="9" y="10"/>
                      </a:lnTo>
                      <a:lnTo>
                        <a:pt x="8" y="10"/>
                      </a:lnTo>
                      <a:lnTo>
                        <a:pt x="5" y="11"/>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4" name="Freeform 739"/>
                <p:cNvSpPr>
                  <a:spLocks/>
                </p:cNvSpPr>
                <p:nvPr/>
              </p:nvSpPr>
              <p:spPr bwMode="auto">
                <a:xfrm>
                  <a:off x="4482" y="3270"/>
                  <a:ext cx="12" cy="11"/>
                </a:xfrm>
                <a:custGeom>
                  <a:avLst/>
                  <a:gdLst>
                    <a:gd name="T0" fmla="*/ 11 w 12"/>
                    <a:gd name="T1" fmla="*/ 7 h 11"/>
                    <a:gd name="T2" fmla="*/ 12 w 12"/>
                    <a:gd name="T3" fmla="*/ 5 h 11"/>
                    <a:gd name="T4" fmla="*/ 12 w 12"/>
                    <a:gd name="T5" fmla="*/ 2 h 11"/>
                    <a:gd name="T6" fmla="*/ 12 w 12"/>
                    <a:gd name="T7" fmla="*/ 1 h 11"/>
                    <a:gd name="T8" fmla="*/ 11 w 12"/>
                    <a:gd name="T9" fmla="*/ 1 h 11"/>
                    <a:gd name="T10" fmla="*/ 11 w 12"/>
                    <a:gd name="T11" fmla="*/ 0 h 11"/>
                    <a:gd name="T12" fmla="*/ 8 w 12"/>
                    <a:gd name="T13" fmla="*/ 0 h 11"/>
                    <a:gd name="T14" fmla="*/ 7 w 12"/>
                    <a:gd name="T15" fmla="*/ 1 h 11"/>
                    <a:gd name="T16" fmla="*/ 3 w 12"/>
                    <a:gd name="T17" fmla="*/ 2 h 11"/>
                    <a:gd name="T18" fmla="*/ 2 w 12"/>
                    <a:gd name="T19" fmla="*/ 5 h 11"/>
                    <a:gd name="T20" fmla="*/ 1 w 12"/>
                    <a:gd name="T21" fmla="*/ 6 h 11"/>
                    <a:gd name="T22" fmla="*/ 0 w 12"/>
                    <a:gd name="T23" fmla="*/ 7 h 11"/>
                    <a:gd name="T24" fmla="*/ 1 w 12"/>
                    <a:gd name="T25" fmla="*/ 10 h 11"/>
                    <a:gd name="T26" fmla="*/ 2 w 12"/>
                    <a:gd name="T27" fmla="*/ 10 h 11"/>
                    <a:gd name="T28" fmla="*/ 3 w 12"/>
                    <a:gd name="T29" fmla="*/ 11 h 11"/>
                    <a:gd name="T30" fmla="*/ 7 w 12"/>
                    <a:gd name="T31" fmla="*/ 10 h 11"/>
                    <a:gd name="T32" fmla="*/ 8 w 12"/>
                    <a:gd name="T33" fmla="*/ 10 h 11"/>
                    <a:gd name="T34" fmla="*/ 11 w 12"/>
                    <a:gd name="T35" fmla="*/ 7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7"/>
                      </a:moveTo>
                      <a:lnTo>
                        <a:pt x="12" y="5"/>
                      </a:lnTo>
                      <a:lnTo>
                        <a:pt x="12" y="2"/>
                      </a:lnTo>
                      <a:lnTo>
                        <a:pt x="12" y="1"/>
                      </a:lnTo>
                      <a:lnTo>
                        <a:pt x="11" y="1"/>
                      </a:lnTo>
                      <a:lnTo>
                        <a:pt x="11" y="0"/>
                      </a:lnTo>
                      <a:lnTo>
                        <a:pt x="8" y="0"/>
                      </a:lnTo>
                      <a:lnTo>
                        <a:pt x="7" y="1"/>
                      </a:lnTo>
                      <a:lnTo>
                        <a:pt x="3" y="2"/>
                      </a:lnTo>
                      <a:lnTo>
                        <a:pt x="2" y="5"/>
                      </a:lnTo>
                      <a:lnTo>
                        <a:pt x="1" y="6"/>
                      </a:lnTo>
                      <a:lnTo>
                        <a:pt x="0" y="7"/>
                      </a:lnTo>
                      <a:lnTo>
                        <a:pt x="1" y="10"/>
                      </a:lnTo>
                      <a:lnTo>
                        <a:pt x="2" y="10"/>
                      </a:lnTo>
                      <a:lnTo>
                        <a:pt x="3" y="11"/>
                      </a:lnTo>
                      <a:lnTo>
                        <a:pt x="7" y="10"/>
                      </a:lnTo>
                      <a:lnTo>
                        <a:pt x="8" y="10"/>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5" name="Freeform 740"/>
                <p:cNvSpPr>
                  <a:spLocks/>
                </p:cNvSpPr>
                <p:nvPr/>
              </p:nvSpPr>
              <p:spPr bwMode="auto">
                <a:xfrm>
                  <a:off x="4542" y="3233"/>
                  <a:ext cx="11" cy="11"/>
                </a:xfrm>
                <a:custGeom>
                  <a:avLst/>
                  <a:gdLst>
                    <a:gd name="T0" fmla="*/ 4 w 11"/>
                    <a:gd name="T1" fmla="*/ 11 h 11"/>
                    <a:gd name="T2" fmla="*/ 1 w 11"/>
                    <a:gd name="T3" fmla="*/ 10 h 11"/>
                    <a:gd name="T4" fmla="*/ 1 w 11"/>
                    <a:gd name="T5" fmla="*/ 10 h 11"/>
                    <a:gd name="T6" fmla="*/ 0 w 11"/>
                    <a:gd name="T7" fmla="*/ 8 h 11"/>
                    <a:gd name="T8" fmla="*/ 0 w 11"/>
                    <a:gd name="T9" fmla="*/ 6 h 11"/>
                    <a:gd name="T10" fmla="*/ 0 w 11"/>
                    <a:gd name="T11" fmla="*/ 5 h 11"/>
                    <a:gd name="T12" fmla="*/ 1 w 11"/>
                    <a:gd name="T13" fmla="*/ 4 h 11"/>
                    <a:gd name="T14" fmla="*/ 2 w 11"/>
                    <a:gd name="T15" fmla="*/ 2 h 11"/>
                    <a:gd name="T16" fmla="*/ 4 w 11"/>
                    <a:gd name="T17" fmla="*/ 1 h 11"/>
                    <a:gd name="T18" fmla="*/ 6 w 11"/>
                    <a:gd name="T19" fmla="*/ 0 h 11"/>
                    <a:gd name="T20" fmla="*/ 6 w 11"/>
                    <a:gd name="T21" fmla="*/ 0 h 11"/>
                    <a:gd name="T22" fmla="*/ 9 w 11"/>
                    <a:gd name="T23" fmla="*/ 2 h 11"/>
                    <a:gd name="T24" fmla="*/ 10 w 11"/>
                    <a:gd name="T25" fmla="*/ 2 h 11"/>
                    <a:gd name="T26" fmla="*/ 11 w 11"/>
                    <a:gd name="T27" fmla="*/ 5 h 11"/>
                    <a:gd name="T28" fmla="*/ 10 w 11"/>
                    <a:gd name="T29" fmla="*/ 6 h 11"/>
                    <a:gd name="T30" fmla="*/ 9 w 11"/>
                    <a:gd name="T31" fmla="*/ 7 h 11"/>
                    <a:gd name="T32" fmla="*/ 8 w 11"/>
                    <a:gd name="T33" fmla="*/ 10 h 11"/>
                    <a:gd name="T34" fmla="*/ 6 w 11"/>
                    <a:gd name="T35" fmla="*/ 10 h 11"/>
                    <a:gd name="T36" fmla="*/ 5 w 11"/>
                    <a:gd name="T37" fmla="*/ 11 h 11"/>
                    <a:gd name="T38" fmla="*/ 4 w 11"/>
                    <a:gd name="T39" fmla="*/ 11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11"/>
                    <a:gd name="T62" fmla="*/ 11 w 11"/>
                    <a:gd name="T63" fmla="*/ 11 h 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11">
                      <a:moveTo>
                        <a:pt x="4" y="11"/>
                      </a:moveTo>
                      <a:lnTo>
                        <a:pt x="1" y="10"/>
                      </a:lnTo>
                      <a:lnTo>
                        <a:pt x="0" y="8"/>
                      </a:lnTo>
                      <a:lnTo>
                        <a:pt x="0" y="6"/>
                      </a:lnTo>
                      <a:lnTo>
                        <a:pt x="0" y="5"/>
                      </a:lnTo>
                      <a:lnTo>
                        <a:pt x="1" y="4"/>
                      </a:lnTo>
                      <a:lnTo>
                        <a:pt x="2" y="2"/>
                      </a:lnTo>
                      <a:lnTo>
                        <a:pt x="4" y="1"/>
                      </a:lnTo>
                      <a:lnTo>
                        <a:pt x="6" y="0"/>
                      </a:lnTo>
                      <a:lnTo>
                        <a:pt x="9" y="2"/>
                      </a:lnTo>
                      <a:lnTo>
                        <a:pt x="10" y="2"/>
                      </a:lnTo>
                      <a:lnTo>
                        <a:pt x="11" y="5"/>
                      </a:lnTo>
                      <a:lnTo>
                        <a:pt x="10" y="6"/>
                      </a:lnTo>
                      <a:lnTo>
                        <a:pt x="9" y="7"/>
                      </a:lnTo>
                      <a:lnTo>
                        <a:pt x="8" y="10"/>
                      </a:lnTo>
                      <a:lnTo>
                        <a:pt x="6" y="10"/>
                      </a:lnTo>
                      <a:lnTo>
                        <a:pt x="5" y="11"/>
                      </a:lnTo>
                      <a:lnTo>
                        <a:pt x="4"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6" name="Freeform 741"/>
                <p:cNvSpPr>
                  <a:spLocks/>
                </p:cNvSpPr>
                <p:nvPr/>
              </p:nvSpPr>
              <p:spPr bwMode="auto">
                <a:xfrm>
                  <a:off x="4544" y="3234"/>
                  <a:ext cx="12" cy="11"/>
                </a:xfrm>
                <a:custGeom>
                  <a:avLst/>
                  <a:gdLst>
                    <a:gd name="T0" fmla="*/ 9 w 12"/>
                    <a:gd name="T1" fmla="*/ 6 h 11"/>
                    <a:gd name="T2" fmla="*/ 11 w 12"/>
                    <a:gd name="T3" fmla="*/ 5 h 11"/>
                    <a:gd name="T4" fmla="*/ 12 w 12"/>
                    <a:gd name="T5" fmla="*/ 3 h 11"/>
                    <a:gd name="T6" fmla="*/ 11 w 12"/>
                    <a:gd name="T7" fmla="*/ 1 h 11"/>
                    <a:gd name="T8" fmla="*/ 9 w 12"/>
                    <a:gd name="T9" fmla="*/ 1 h 11"/>
                    <a:gd name="T10" fmla="*/ 8 w 12"/>
                    <a:gd name="T11" fmla="*/ 0 h 11"/>
                    <a:gd name="T12" fmla="*/ 6 w 12"/>
                    <a:gd name="T13" fmla="*/ 1 h 11"/>
                    <a:gd name="T14" fmla="*/ 3 w 12"/>
                    <a:gd name="T15" fmla="*/ 1 h 11"/>
                    <a:gd name="T16" fmla="*/ 2 w 12"/>
                    <a:gd name="T17" fmla="*/ 3 h 11"/>
                    <a:gd name="T18" fmla="*/ 0 w 12"/>
                    <a:gd name="T19" fmla="*/ 6 h 11"/>
                    <a:gd name="T20" fmla="*/ 0 w 12"/>
                    <a:gd name="T21" fmla="*/ 9 h 11"/>
                    <a:gd name="T22" fmla="*/ 0 w 12"/>
                    <a:gd name="T23" fmla="*/ 10 h 11"/>
                    <a:gd name="T24" fmla="*/ 1 w 12"/>
                    <a:gd name="T25" fmla="*/ 10 h 11"/>
                    <a:gd name="T26" fmla="*/ 2 w 12"/>
                    <a:gd name="T27" fmla="*/ 11 h 11"/>
                    <a:gd name="T28" fmla="*/ 3 w 12"/>
                    <a:gd name="T29" fmla="*/ 11 h 11"/>
                    <a:gd name="T30" fmla="*/ 6 w 12"/>
                    <a:gd name="T31" fmla="*/ 10 h 11"/>
                    <a:gd name="T32" fmla="*/ 8 w 12"/>
                    <a:gd name="T33" fmla="*/ 10 h 11"/>
                    <a:gd name="T34" fmla="*/ 9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9" y="6"/>
                      </a:moveTo>
                      <a:lnTo>
                        <a:pt x="11" y="5"/>
                      </a:lnTo>
                      <a:lnTo>
                        <a:pt x="12" y="3"/>
                      </a:lnTo>
                      <a:lnTo>
                        <a:pt x="11" y="1"/>
                      </a:lnTo>
                      <a:lnTo>
                        <a:pt x="9" y="1"/>
                      </a:lnTo>
                      <a:lnTo>
                        <a:pt x="8" y="0"/>
                      </a:lnTo>
                      <a:lnTo>
                        <a:pt x="6" y="1"/>
                      </a:lnTo>
                      <a:lnTo>
                        <a:pt x="3" y="1"/>
                      </a:lnTo>
                      <a:lnTo>
                        <a:pt x="2" y="3"/>
                      </a:lnTo>
                      <a:lnTo>
                        <a:pt x="0" y="6"/>
                      </a:lnTo>
                      <a:lnTo>
                        <a:pt x="0" y="9"/>
                      </a:lnTo>
                      <a:lnTo>
                        <a:pt x="0" y="10"/>
                      </a:lnTo>
                      <a:lnTo>
                        <a:pt x="1" y="10"/>
                      </a:lnTo>
                      <a:lnTo>
                        <a:pt x="2" y="11"/>
                      </a:lnTo>
                      <a:lnTo>
                        <a:pt x="3" y="11"/>
                      </a:lnTo>
                      <a:lnTo>
                        <a:pt x="6" y="10"/>
                      </a:lnTo>
                      <a:lnTo>
                        <a:pt x="8" y="10"/>
                      </a:lnTo>
                      <a:lnTo>
                        <a:pt x="9"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7" name="Freeform 742"/>
                <p:cNvSpPr>
                  <a:spLocks/>
                </p:cNvSpPr>
                <p:nvPr/>
              </p:nvSpPr>
              <p:spPr bwMode="auto">
                <a:xfrm>
                  <a:off x="4545" y="3237"/>
                  <a:ext cx="12" cy="11"/>
                </a:xfrm>
                <a:custGeom>
                  <a:avLst/>
                  <a:gdLst>
                    <a:gd name="T0" fmla="*/ 10 w 12"/>
                    <a:gd name="T1" fmla="*/ 6 h 11"/>
                    <a:gd name="T2" fmla="*/ 12 w 12"/>
                    <a:gd name="T3" fmla="*/ 6 h 11"/>
                    <a:gd name="T4" fmla="*/ 12 w 12"/>
                    <a:gd name="T5" fmla="*/ 1 h 11"/>
                    <a:gd name="T6" fmla="*/ 12 w 12"/>
                    <a:gd name="T7" fmla="*/ 0 h 11"/>
                    <a:gd name="T8" fmla="*/ 10 w 12"/>
                    <a:gd name="T9" fmla="*/ 0 h 11"/>
                    <a:gd name="T10" fmla="*/ 8 w 12"/>
                    <a:gd name="T11" fmla="*/ 0 h 11"/>
                    <a:gd name="T12" fmla="*/ 6 w 12"/>
                    <a:gd name="T13" fmla="*/ 0 h 11"/>
                    <a:gd name="T14" fmla="*/ 2 w 12"/>
                    <a:gd name="T15" fmla="*/ 3 h 11"/>
                    <a:gd name="T16" fmla="*/ 0 w 12"/>
                    <a:gd name="T17" fmla="*/ 6 h 11"/>
                    <a:gd name="T18" fmla="*/ 0 w 12"/>
                    <a:gd name="T19" fmla="*/ 7 h 11"/>
                    <a:gd name="T20" fmla="*/ 0 w 12"/>
                    <a:gd name="T21" fmla="*/ 9 h 11"/>
                    <a:gd name="T22" fmla="*/ 2 w 12"/>
                    <a:gd name="T23" fmla="*/ 11 h 11"/>
                    <a:gd name="T24" fmla="*/ 4 w 12"/>
                    <a:gd name="T25" fmla="*/ 11 h 11"/>
                    <a:gd name="T26" fmla="*/ 6 w 12"/>
                    <a:gd name="T27" fmla="*/ 11 h 11"/>
                    <a:gd name="T28" fmla="*/ 10 w 12"/>
                    <a:gd name="T29" fmla="*/ 6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6"/>
                      </a:moveTo>
                      <a:lnTo>
                        <a:pt x="12" y="6"/>
                      </a:lnTo>
                      <a:lnTo>
                        <a:pt x="12" y="1"/>
                      </a:lnTo>
                      <a:lnTo>
                        <a:pt x="12" y="0"/>
                      </a:lnTo>
                      <a:lnTo>
                        <a:pt x="10" y="0"/>
                      </a:lnTo>
                      <a:lnTo>
                        <a:pt x="8" y="0"/>
                      </a:lnTo>
                      <a:lnTo>
                        <a:pt x="6" y="0"/>
                      </a:lnTo>
                      <a:lnTo>
                        <a:pt x="2" y="3"/>
                      </a:lnTo>
                      <a:lnTo>
                        <a:pt x="0" y="6"/>
                      </a:lnTo>
                      <a:lnTo>
                        <a:pt x="0" y="7"/>
                      </a:lnTo>
                      <a:lnTo>
                        <a:pt x="0" y="9"/>
                      </a:lnTo>
                      <a:lnTo>
                        <a:pt x="2" y="11"/>
                      </a:lnTo>
                      <a:lnTo>
                        <a:pt x="4" y="11"/>
                      </a:lnTo>
                      <a:lnTo>
                        <a:pt x="6" y="11"/>
                      </a:lnTo>
                      <a:lnTo>
                        <a:pt x="10"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8" name="Freeform 743"/>
                <p:cNvSpPr>
                  <a:spLocks/>
                </p:cNvSpPr>
                <p:nvPr/>
              </p:nvSpPr>
              <p:spPr bwMode="auto">
                <a:xfrm>
                  <a:off x="4534" y="3238"/>
                  <a:ext cx="12" cy="10"/>
                </a:xfrm>
                <a:custGeom>
                  <a:avLst/>
                  <a:gdLst>
                    <a:gd name="T0" fmla="*/ 3 w 12"/>
                    <a:gd name="T1" fmla="*/ 10 h 10"/>
                    <a:gd name="T2" fmla="*/ 1 w 12"/>
                    <a:gd name="T3" fmla="*/ 7 h 10"/>
                    <a:gd name="T4" fmla="*/ 0 w 12"/>
                    <a:gd name="T5" fmla="*/ 7 h 10"/>
                    <a:gd name="T6" fmla="*/ 0 w 12"/>
                    <a:gd name="T7" fmla="*/ 6 h 10"/>
                    <a:gd name="T8" fmla="*/ 0 w 12"/>
                    <a:gd name="T9" fmla="*/ 5 h 10"/>
                    <a:gd name="T10" fmla="*/ 1 w 12"/>
                    <a:gd name="T11" fmla="*/ 3 h 10"/>
                    <a:gd name="T12" fmla="*/ 2 w 12"/>
                    <a:gd name="T13" fmla="*/ 1 h 10"/>
                    <a:gd name="T14" fmla="*/ 5 w 12"/>
                    <a:gd name="T15" fmla="*/ 1 h 10"/>
                    <a:gd name="T16" fmla="*/ 6 w 12"/>
                    <a:gd name="T17" fmla="*/ 0 h 10"/>
                    <a:gd name="T18" fmla="*/ 7 w 12"/>
                    <a:gd name="T19" fmla="*/ 0 h 10"/>
                    <a:gd name="T20" fmla="*/ 11 w 12"/>
                    <a:gd name="T21" fmla="*/ 1 h 10"/>
                    <a:gd name="T22" fmla="*/ 12 w 12"/>
                    <a:gd name="T23" fmla="*/ 2 h 10"/>
                    <a:gd name="T24" fmla="*/ 12 w 12"/>
                    <a:gd name="T25" fmla="*/ 3 h 10"/>
                    <a:gd name="T26" fmla="*/ 12 w 12"/>
                    <a:gd name="T27" fmla="*/ 5 h 10"/>
                    <a:gd name="T28" fmla="*/ 11 w 12"/>
                    <a:gd name="T29" fmla="*/ 6 h 10"/>
                    <a:gd name="T30" fmla="*/ 9 w 12"/>
                    <a:gd name="T31" fmla="*/ 7 h 10"/>
                    <a:gd name="T32" fmla="*/ 7 w 12"/>
                    <a:gd name="T33" fmla="*/ 8 h 10"/>
                    <a:gd name="T34" fmla="*/ 5 w 12"/>
                    <a:gd name="T35" fmla="*/ 10 h 10"/>
                    <a:gd name="T36" fmla="*/ 5 w 12"/>
                    <a:gd name="T37" fmla="*/ 10 h 10"/>
                    <a:gd name="T38" fmla="*/ 3 w 12"/>
                    <a:gd name="T39" fmla="*/ 10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10"/>
                    <a:gd name="T62" fmla="*/ 12 w 12"/>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10">
                      <a:moveTo>
                        <a:pt x="3" y="10"/>
                      </a:moveTo>
                      <a:lnTo>
                        <a:pt x="1" y="7"/>
                      </a:lnTo>
                      <a:lnTo>
                        <a:pt x="0" y="7"/>
                      </a:lnTo>
                      <a:lnTo>
                        <a:pt x="0" y="6"/>
                      </a:lnTo>
                      <a:lnTo>
                        <a:pt x="0" y="5"/>
                      </a:lnTo>
                      <a:lnTo>
                        <a:pt x="1" y="3"/>
                      </a:lnTo>
                      <a:lnTo>
                        <a:pt x="2" y="1"/>
                      </a:lnTo>
                      <a:lnTo>
                        <a:pt x="5" y="1"/>
                      </a:lnTo>
                      <a:lnTo>
                        <a:pt x="6" y="0"/>
                      </a:lnTo>
                      <a:lnTo>
                        <a:pt x="7" y="0"/>
                      </a:lnTo>
                      <a:lnTo>
                        <a:pt x="11" y="1"/>
                      </a:lnTo>
                      <a:lnTo>
                        <a:pt x="12" y="2"/>
                      </a:lnTo>
                      <a:lnTo>
                        <a:pt x="12" y="3"/>
                      </a:lnTo>
                      <a:lnTo>
                        <a:pt x="12" y="5"/>
                      </a:lnTo>
                      <a:lnTo>
                        <a:pt x="11" y="6"/>
                      </a:lnTo>
                      <a:lnTo>
                        <a:pt x="9" y="7"/>
                      </a:lnTo>
                      <a:lnTo>
                        <a:pt x="7" y="8"/>
                      </a:lnTo>
                      <a:lnTo>
                        <a:pt x="5" y="10"/>
                      </a:lnTo>
                      <a:lnTo>
                        <a:pt x="3"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9" name="Freeform 744"/>
                <p:cNvSpPr>
                  <a:spLocks/>
                </p:cNvSpPr>
                <p:nvPr/>
              </p:nvSpPr>
              <p:spPr bwMode="auto">
                <a:xfrm>
                  <a:off x="4536" y="3238"/>
                  <a:ext cx="12" cy="11"/>
                </a:xfrm>
                <a:custGeom>
                  <a:avLst/>
                  <a:gdLst>
                    <a:gd name="T0" fmla="*/ 11 w 12"/>
                    <a:gd name="T1" fmla="*/ 6 h 11"/>
                    <a:gd name="T2" fmla="*/ 12 w 12"/>
                    <a:gd name="T3" fmla="*/ 5 h 11"/>
                    <a:gd name="T4" fmla="*/ 12 w 12"/>
                    <a:gd name="T5" fmla="*/ 2 h 11"/>
                    <a:gd name="T6" fmla="*/ 12 w 12"/>
                    <a:gd name="T7" fmla="*/ 1 h 11"/>
                    <a:gd name="T8" fmla="*/ 11 w 12"/>
                    <a:gd name="T9" fmla="*/ 0 h 11"/>
                    <a:gd name="T10" fmla="*/ 8 w 12"/>
                    <a:gd name="T11" fmla="*/ 0 h 11"/>
                    <a:gd name="T12" fmla="*/ 6 w 12"/>
                    <a:gd name="T13" fmla="*/ 0 h 11"/>
                    <a:gd name="T14" fmla="*/ 3 w 12"/>
                    <a:gd name="T15" fmla="*/ 1 h 11"/>
                    <a:gd name="T16" fmla="*/ 1 w 12"/>
                    <a:gd name="T17" fmla="*/ 2 h 11"/>
                    <a:gd name="T18" fmla="*/ 1 w 12"/>
                    <a:gd name="T19" fmla="*/ 6 h 11"/>
                    <a:gd name="T20" fmla="*/ 0 w 12"/>
                    <a:gd name="T21" fmla="*/ 8 h 11"/>
                    <a:gd name="T22" fmla="*/ 1 w 12"/>
                    <a:gd name="T23" fmla="*/ 10 h 11"/>
                    <a:gd name="T24" fmla="*/ 1 w 12"/>
                    <a:gd name="T25" fmla="*/ 10 h 11"/>
                    <a:gd name="T26" fmla="*/ 1 w 12"/>
                    <a:gd name="T27" fmla="*/ 11 h 11"/>
                    <a:gd name="T28" fmla="*/ 3 w 12"/>
                    <a:gd name="T29" fmla="*/ 11 h 11"/>
                    <a:gd name="T30" fmla="*/ 6 w 12"/>
                    <a:gd name="T31" fmla="*/ 10 h 11"/>
                    <a:gd name="T32" fmla="*/ 8 w 12"/>
                    <a:gd name="T33" fmla="*/ 8 h 11"/>
                    <a:gd name="T34" fmla="*/ 11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6"/>
                      </a:moveTo>
                      <a:lnTo>
                        <a:pt x="12" y="5"/>
                      </a:lnTo>
                      <a:lnTo>
                        <a:pt x="12" y="2"/>
                      </a:lnTo>
                      <a:lnTo>
                        <a:pt x="12" y="1"/>
                      </a:lnTo>
                      <a:lnTo>
                        <a:pt x="11" y="0"/>
                      </a:lnTo>
                      <a:lnTo>
                        <a:pt x="8" y="0"/>
                      </a:lnTo>
                      <a:lnTo>
                        <a:pt x="6" y="0"/>
                      </a:lnTo>
                      <a:lnTo>
                        <a:pt x="3" y="1"/>
                      </a:lnTo>
                      <a:lnTo>
                        <a:pt x="1" y="2"/>
                      </a:lnTo>
                      <a:lnTo>
                        <a:pt x="1" y="6"/>
                      </a:lnTo>
                      <a:lnTo>
                        <a:pt x="0" y="8"/>
                      </a:lnTo>
                      <a:lnTo>
                        <a:pt x="1" y="10"/>
                      </a:lnTo>
                      <a:lnTo>
                        <a:pt x="1" y="11"/>
                      </a:lnTo>
                      <a:lnTo>
                        <a:pt x="3" y="11"/>
                      </a:lnTo>
                      <a:lnTo>
                        <a:pt x="6" y="10"/>
                      </a:lnTo>
                      <a:lnTo>
                        <a:pt x="8" y="8"/>
                      </a:lnTo>
                      <a:lnTo>
                        <a:pt x="1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0" name="Freeform 745"/>
                <p:cNvSpPr>
                  <a:spLocks/>
                </p:cNvSpPr>
                <p:nvPr/>
              </p:nvSpPr>
              <p:spPr bwMode="auto">
                <a:xfrm>
                  <a:off x="4538" y="3240"/>
                  <a:ext cx="12" cy="10"/>
                </a:xfrm>
                <a:custGeom>
                  <a:avLst/>
                  <a:gdLst>
                    <a:gd name="T0" fmla="*/ 12 w 12"/>
                    <a:gd name="T1" fmla="*/ 5 h 10"/>
                    <a:gd name="T2" fmla="*/ 12 w 12"/>
                    <a:gd name="T3" fmla="*/ 5 h 10"/>
                    <a:gd name="T4" fmla="*/ 12 w 12"/>
                    <a:gd name="T5" fmla="*/ 1 h 10"/>
                    <a:gd name="T6" fmla="*/ 12 w 12"/>
                    <a:gd name="T7" fmla="*/ 0 h 10"/>
                    <a:gd name="T8" fmla="*/ 9 w 12"/>
                    <a:gd name="T9" fmla="*/ 0 h 10"/>
                    <a:gd name="T10" fmla="*/ 6 w 12"/>
                    <a:gd name="T11" fmla="*/ 0 h 10"/>
                    <a:gd name="T12" fmla="*/ 3 w 12"/>
                    <a:gd name="T13" fmla="*/ 1 h 10"/>
                    <a:gd name="T14" fmla="*/ 0 w 12"/>
                    <a:gd name="T15" fmla="*/ 5 h 10"/>
                    <a:gd name="T16" fmla="*/ 0 w 12"/>
                    <a:gd name="T17" fmla="*/ 6 h 10"/>
                    <a:gd name="T18" fmla="*/ 0 w 12"/>
                    <a:gd name="T19" fmla="*/ 9 h 10"/>
                    <a:gd name="T20" fmla="*/ 3 w 12"/>
                    <a:gd name="T21" fmla="*/ 10 h 10"/>
                    <a:gd name="T22" fmla="*/ 6 w 12"/>
                    <a:gd name="T23" fmla="*/ 10 h 10"/>
                    <a:gd name="T24" fmla="*/ 12 w 12"/>
                    <a:gd name="T25" fmla="*/ 5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12" y="5"/>
                      </a:moveTo>
                      <a:lnTo>
                        <a:pt x="12" y="5"/>
                      </a:lnTo>
                      <a:lnTo>
                        <a:pt x="12" y="1"/>
                      </a:lnTo>
                      <a:lnTo>
                        <a:pt x="12" y="0"/>
                      </a:lnTo>
                      <a:lnTo>
                        <a:pt x="9" y="0"/>
                      </a:lnTo>
                      <a:lnTo>
                        <a:pt x="6" y="0"/>
                      </a:lnTo>
                      <a:lnTo>
                        <a:pt x="3" y="1"/>
                      </a:lnTo>
                      <a:lnTo>
                        <a:pt x="0" y="5"/>
                      </a:lnTo>
                      <a:lnTo>
                        <a:pt x="0" y="6"/>
                      </a:lnTo>
                      <a:lnTo>
                        <a:pt x="0" y="9"/>
                      </a:lnTo>
                      <a:lnTo>
                        <a:pt x="3" y="10"/>
                      </a:lnTo>
                      <a:lnTo>
                        <a:pt x="6" y="10"/>
                      </a:lnTo>
                      <a:lnTo>
                        <a:pt x="12" y="5"/>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1" name="Freeform 746"/>
                <p:cNvSpPr>
                  <a:spLocks/>
                </p:cNvSpPr>
                <p:nvPr/>
              </p:nvSpPr>
              <p:spPr bwMode="auto">
                <a:xfrm>
                  <a:off x="4545" y="3235"/>
                  <a:ext cx="12" cy="10"/>
                </a:xfrm>
                <a:custGeom>
                  <a:avLst/>
                  <a:gdLst>
                    <a:gd name="T0" fmla="*/ 5 w 12"/>
                    <a:gd name="T1" fmla="*/ 10 h 10"/>
                    <a:gd name="T2" fmla="*/ 2 w 12"/>
                    <a:gd name="T3" fmla="*/ 9 h 10"/>
                    <a:gd name="T4" fmla="*/ 1 w 12"/>
                    <a:gd name="T5" fmla="*/ 9 h 10"/>
                    <a:gd name="T6" fmla="*/ 0 w 12"/>
                    <a:gd name="T7" fmla="*/ 8 h 10"/>
                    <a:gd name="T8" fmla="*/ 0 w 12"/>
                    <a:gd name="T9" fmla="*/ 6 h 10"/>
                    <a:gd name="T10" fmla="*/ 0 w 12"/>
                    <a:gd name="T11" fmla="*/ 5 h 10"/>
                    <a:gd name="T12" fmla="*/ 2 w 12"/>
                    <a:gd name="T13" fmla="*/ 4 h 10"/>
                    <a:gd name="T14" fmla="*/ 2 w 12"/>
                    <a:gd name="T15" fmla="*/ 3 h 10"/>
                    <a:gd name="T16" fmla="*/ 5 w 12"/>
                    <a:gd name="T17" fmla="*/ 2 h 10"/>
                    <a:gd name="T18" fmla="*/ 6 w 12"/>
                    <a:gd name="T19" fmla="*/ 0 h 10"/>
                    <a:gd name="T20" fmla="*/ 7 w 12"/>
                    <a:gd name="T21" fmla="*/ 0 h 10"/>
                    <a:gd name="T22" fmla="*/ 8 w 12"/>
                    <a:gd name="T23" fmla="*/ 0 h 10"/>
                    <a:gd name="T24" fmla="*/ 11 w 12"/>
                    <a:gd name="T25" fmla="*/ 3 h 10"/>
                    <a:gd name="T26" fmla="*/ 12 w 12"/>
                    <a:gd name="T27" fmla="*/ 3 h 10"/>
                    <a:gd name="T28" fmla="*/ 12 w 12"/>
                    <a:gd name="T29" fmla="*/ 4 h 10"/>
                    <a:gd name="T30" fmla="*/ 12 w 12"/>
                    <a:gd name="T31" fmla="*/ 5 h 10"/>
                    <a:gd name="T32" fmla="*/ 11 w 12"/>
                    <a:gd name="T33" fmla="*/ 8 h 10"/>
                    <a:gd name="T34" fmla="*/ 9 w 12"/>
                    <a:gd name="T35" fmla="*/ 9 h 10"/>
                    <a:gd name="T36" fmla="*/ 7 w 12"/>
                    <a:gd name="T37" fmla="*/ 9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9"/>
                      </a:lnTo>
                      <a:lnTo>
                        <a:pt x="1" y="9"/>
                      </a:lnTo>
                      <a:lnTo>
                        <a:pt x="0" y="8"/>
                      </a:lnTo>
                      <a:lnTo>
                        <a:pt x="0" y="6"/>
                      </a:lnTo>
                      <a:lnTo>
                        <a:pt x="0" y="5"/>
                      </a:lnTo>
                      <a:lnTo>
                        <a:pt x="2" y="4"/>
                      </a:lnTo>
                      <a:lnTo>
                        <a:pt x="2" y="3"/>
                      </a:lnTo>
                      <a:lnTo>
                        <a:pt x="5" y="2"/>
                      </a:lnTo>
                      <a:lnTo>
                        <a:pt x="6" y="0"/>
                      </a:lnTo>
                      <a:lnTo>
                        <a:pt x="7" y="0"/>
                      </a:lnTo>
                      <a:lnTo>
                        <a:pt x="8" y="0"/>
                      </a:lnTo>
                      <a:lnTo>
                        <a:pt x="11" y="3"/>
                      </a:lnTo>
                      <a:lnTo>
                        <a:pt x="12" y="3"/>
                      </a:lnTo>
                      <a:lnTo>
                        <a:pt x="12" y="4"/>
                      </a:lnTo>
                      <a:lnTo>
                        <a:pt x="12" y="5"/>
                      </a:lnTo>
                      <a:lnTo>
                        <a:pt x="11" y="8"/>
                      </a:lnTo>
                      <a:lnTo>
                        <a:pt x="9" y="9"/>
                      </a:lnTo>
                      <a:lnTo>
                        <a:pt x="7" y="9"/>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2" name="Freeform 747"/>
                <p:cNvSpPr>
                  <a:spLocks/>
                </p:cNvSpPr>
                <p:nvPr/>
              </p:nvSpPr>
              <p:spPr bwMode="auto">
                <a:xfrm>
                  <a:off x="4539" y="3240"/>
                  <a:ext cx="12" cy="10"/>
                </a:xfrm>
                <a:custGeom>
                  <a:avLst/>
                  <a:gdLst>
                    <a:gd name="T0" fmla="*/ 10 w 12"/>
                    <a:gd name="T1" fmla="*/ 6 h 10"/>
                    <a:gd name="T2" fmla="*/ 11 w 12"/>
                    <a:gd name="T3" fmla="*/ 5 h 10"/>
                    <a:gd name="T4" fmla="*/ 12 w 12"/>
                    <a:gd name="T5" fmla="*/ 3 h 10"/>
                    <a:gd name="T6" fmla="*/ 11 w 12"/>
                    <a:gd name="T7" fmla="*/ 1 h 10"/>
                    <a:gd name="T8" fmla="*/ 10 w 12"/>
                    <a:gd name="T9" fmla="*/ 1 h 10"/>
                    <a:gd name="T10" fmla="*/ 8 w 12"/>
                    <a:gd name="T11" fmla="*/ 0 h 10"/>
                    <a:gd name="T12" fmla="*/ 6 w 12"/>
                    <a:gd name="T13" fmla="*/ 1 h 10"/>
                    <a:gd name="T14" fmla="*/ 4 w 12"/>
                    <a:gd name="T15" fmla="*/ 1 h 10"/>
                    <a:gd name="T16" fmla="*/ 2 w 12"/>
                    <a:gd name="T17" fmla="*/ 3 h 10"/>
                    <a:gd name="T18" fmla="*/ 1 w 12"/>
                    <a:gd name="T19" fmla="*/ 5 h 10"/>
                    <a:gd name="T20" fmla="*/ 0 w 12"/>
                    <a:gd name="T21" fmla="*/ 8 h 10"/>
                    <a:gd name="T22" fmla="*/ 1 w 12"/>
                    <a:gd name="T23" fmla="*/ 9 h 10"/>
                    <a:gd name="T24" fmla="*/ 1 w 12"/>
                    <a:gd name="T25" fmla="*/ 9 h 10"/>
                    <a:gd name="T26" fmla="*/ 2 w 12"/>
                    <a:gd name="T27" fmla="*/ 10 h 10"/>
                    <a:gd name="T28" fmla="*/ 3 w 12"/>
                    <a:gd name="T29" fmla="*/ 10 h 10"/>
                    <a:gd name="T30" fmla="*/ 6 w 12"/>
                    <a:gd name="T31" fmla="*/ 9 h 10"/>
                    <a:gd name="T32" fmla="*/ 8 w 12"/>
                    <a:gd name="T33" fmla="*/ 8 h 10"/>
                    <a:gd name="T34" fmla="*/ 10 w 12"/>
                    <a:gd name="T35" fmla="*/ 6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0" y="6"/>
                      </a:moveTo>
                      <a:lnTo>
                        <a:pt x="11" y="5"/>
                      </a:lnTo>
                      <a:lnTo>
                        <a:pt x="12" y="3"/>
                      </a:lnTo>
                      <a:lnTo>
                        <a:pt x="11" y="1"/>
                      </a:lnTo>
                      <a:lnTo>
                        <a:pt x="10" y="1"/>
                      </a:lnTo>
                      <a:lnTo>
                        <a:pt x="8" y="0"/>
                      </a:lnTo>
                      <a:lnTo>
                        <a:pt x="6" y="1"/>
                      </a:lnTo>
                      <a:lnTo>
                        <a:pt x="4" y="1"/>
                      </a:lnTo>
                      <a:lnTo>
                        <a:pt x="2" y="3"/>
                      </a:lnTo>
                      <a:lnTo>
                        <a:pt x="1" y="5"/>
                      </a:lnTo>
                      <a:lnTo>
                        <a:pt x="0" y="8"/>
                      </a:lnTo>
                      <a:lnTo>
                        <a:pt x="1" y="9"/>
                      </a:lnTo>
                      <a:lnTo>
                        <a:pt x="2" y="10"/>
                      </a:lnTo>
                      <a:lnTo>
                        <a:pt x="3" y="10"/>
                      </a:lnTo>
                      <a:lnTo>
                        <a:pt x="6" y="9"/>
                      </a:lnTo>
                      <a:lnTo>
                        <a:pt x="8" y="8"/>
                      </a:lnTo>
                      <a:lnTo>
                        <a:pt x="10"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3" name="Freeform 748"/>
                <p:cNvSpPr>
                  <a:spLocks/>
                </p:cNvSpPr>
                <p:nvPr/>
              </p:nvSpPr>
              <p:spPr bwMode="auto">
                <a:xfrm>
                  <a:off x="4455" y="3253"/>
                  <a:ext cx="16" cy="28"/>
                </a:xfrm>
                <a:custGeom>
                  <a:avLst/>
                  <a:gdLst>
                    <a:gd name="T0" fmla="*/ 0 w 16"/>
                    <a:gd name="T1" fmla="*/ 19 h 28"/>
                    <a:gd name="T2" fmla="*/ 16 w 16"/>
                    <a:gd name="T3" fmla="*/ 28 h 28"/>
                    <a:gd name="T4" fmla="*/ 16 w 16"/>
                    <a:gd name="T5" fmla="*/ 8 h 28"/>
                    <a:gd name="T6" fmla="*/ 0 w 16"/>
                    <a:gd name="T7" fmla="*/ 0 h 28"/>
                    <a:gd name="T8" fmla="*/ 0 w 16"/>
                    <a:gd name="T9" fmla="*/ 19 h 28"/>
                    <a:gd name="T10" fmla="*/ 0 60000 65536"/>
                    <a:gd name="T11" fmla="*/ 0 60000 65536"/>
                    <a:gd name="T12" fmla="*/ 0 60000 65536"/>
                    <a:gd name="T13" fmla="*/ 0 60000 65536"/>
                    <a:gd name="T14" fmla="*/ 0 60000 65536"/>
                    <a:gd name="T15" fmla="*/ 0 w 16"/>
                    <a:gd name="T16" fmla="*/ 0 h 28"/>
                    <a:gd name="T17" fmla="*/ 16 w 16"/>
                    <a:gd name="T18" fmla="*/ 28 h 28"/>
                  </a:gdLst>
                  <a:ahLst/>
                  <a:cxnLst>
                    <a:cxn ang="T10">
                      <a:pos x="T0" y="T1"/>
                    </a:cxn>
                    <a:cxn ang="T11">
                      <a:pos x="T2" y="T3"/>
                    </a:cxn>
                    <a:cxn ang="T12">
                      <a:pos x="T4" y="T5"/>
                    </a:cxn>
                    <a:cxn ang="T13">
                      <a:pos x="T6" y="T7"/>
                    </a:cxn>
                    <a:cxn ang="T14">
                      <a:pos x="T8" y="T9"/>
                    </a:cxn>
                  </a:cxnLst>
                  <a:rect l="T15" t="T16" r="T17" b="T18"/>
                  <a:pathLst>
                    <a:path w="16" h="28">
                      <a:moveTo>
                        <a:pt x="0" y="19"/>
                      </a:moveTo>
                      <a:lnTo>
                        <a:pt x="16" y="28"/>
                      </a:lnTo>
                      <a:lnTo>
                        <a:pt x="16" y="8"/>
                      </a:lnTo>
                      <a:lnTo>
                        <a:pt x="0" y="0"/>
                      </a:lnTo>
                      <a:lnTo>
                        <a:pt x="0" y="1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4" name="Freeform 749"/>
                <p:cNvSpPr>
                  <a:spLocks/>
                </p:cNvSpPr>
                <p:nvPr/>
              </p:nvSpPr>
              <p:spPr bwMode="auto">
                <a:xfrm>
                  <a:off x="4450" y="3259"/>
                  <a:ext cx="20" cy="11"/>
                </a:xfrm>
                <a:custGeom>
                  <a:avLst/>
                  <a:gdLst>
                    <a:gd name="T0" fmla="*/ 6 w 20"/>
                    <a:gd name="T1" fmla="*/ 0 h 11"/>
                    <a:gd name="T2" fmla="*/ 0 w 20"/>
                    <a:gd name="T3" fmla="*/ 3 h 11"/>
                    <a:gd name="T4" fmla="*/ 3 w 20"/>
                    <a:gd name="T5" fmla="*/ 10 h 11"/>
                    <a:gd name="T6" fmla="*/ 13 w 20"/>
                    <a:gd name="T7" fmla="*/ 11 h 11"/>
                    <a:gd name="T8" fmla="*/ 20 w 20"/>
                    <a:gd name="T9" fmla="*/ 7 h 11"/>
                    <a:gd name="T10" fmla="*/ 6 w 20"/>
                    <a:gd name="T11" fmla="*/ 0 h 11"/>
                    <a:gd name="T12" fmla="*/ 0 60000 65536"/>
                    <a:gd name="T13" fmla="*/ 0 60000 65536"/>
                    <a:gd name="T14" fmla="*/ 0 60000 65536"/>
                    <a:gd name="T15" fmla="*/ 0 60000 65536"/>
                    <a:gd name="T16" fmla="*/ 0 60000 65536"/>
                    <a:gd name="T17" fmla="*/ 0 60000 65536"/>
                    <a:gd name="T18" fmla="*/ 0 w 20"/>
                    <a:gd name="T19" fmla="*/ 0 h 11"/>
                    <a:gd name="T20" fmla="*/ 20 w 20"/>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0" h="11">
                      <a:moveTo>
                        <a:pt x="6" y="0"/>
                      </a:moveTo>
                      <a:lnTo>
                        <a:pt x="0" y="3"/>
                      </a:lnTo>
                      <a:lnTo>
                        <a:pt x="3" y="10"/>
                      </a:lnTo>
                      <a:lnTo>
                        <a:pt x="13" y="11"/>
                      </a:lnTo>
                      <a:lnTo>
                        <a:pt x="20" y="7"/>
                      </a:lnTo>
                      <a:lnTo>
                        <a:pt x="6"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5" name="Freeform 750"/>
                <p:cNvSpPr>
                  <a:spLocks/>
                </p:cNvSpPr>
                <p:nvPr/>
              </p:nvSpPr>
              <p:spPr bwMode="auto">
                <a:xfrm>
                  <a:off x="4461" y="3266"/>
                  <a:ext cx="12" cy="19"/>
                </a:xfrm>
                <a:custGeom>
                  <a:avLst/>
                  <a:gdLst>
                    <a:gd name="T0" fmla="*/ 12 w 12"/>
                    <a:gd name="T1" fmla="*/ 14 h 19"/>
                    <a:gd name="T2" fmla="*/ 0 w 12"/>
                    <a:gd name="T3" fmla="*/ 19 h 19"/>
                    <a:gd name="T4" fmla="*/ 0 w 12"/>
                    <a:gd name="T5" fmla="*/ 9 h 19"/>
                    <a:gd name="T6" fmla="*/ 3 w 12"/>
                    <a:gd name="T7" fmla="*/ 3 h 19"/>
                    <a:gd name="T8" fmla="*/ 12 w 12"/>
                    <a:gd name="T9" fmla="*/ 0 h 19"/>
                    <a:gd name="T10" fmla="*/ 12 w 12"/>
                    <a:gd name="T11" fmla="*/ 14 h 19"/>
                    <a:gd name="T12" fmla="*/ 0 60000 65536"/>
                    <a:gd name="T13" fmla="*/ 0 60000 65536"/>
                    <a:gd name="T14" fmla="*/ 0 60000 65536"/>
                    <a:gd name="T15" fmla="*/ 0 60000 65536"/>
                    <a:gd name="T16" fmla="*/ 0 60000 65536"/>
                    <a:gd name="T17" fmla="*/ 0 60000 65536"/>
                    <a:gd name="T18" fmla="*/ 0 w 12"/>
                    <a:gd name="T19" fmla="*/ 0 h 19"/>
                    <a:gd name="T20" fmla="*/ 12 w 1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2" h="19">
                      <a:moveTo>
                        <a:pt x="12" y="14"/>
                      </a:moveTo>
                      <a:lnTo>
                        <a:pt x="0" y="19"/>
                      </a:lnTo>
                      <a:lnTo>
                        <a:pt x="0" y="9"/>
                      </a:lnTo>
                      <a:lnTo>
                        <a:pt x="3" y="3"/>
                      </a:lnTo>
                      <a:lnTo>
                        <a:pt x="12" y="0"/>
                      </a:lnTo>
                      <a:lnTo>
                        <a:pt x="12" y="14"/>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6" name="Freeform 751"/>
                <p:cNvSpPr>
                  <a:spLocks/>
                </p:cNvSpPr>
                <p:nvPr/>
              </p:nvSpPr>
              <p:spPr bwMode="auto">
                <a:xfrm>
                  <a:off x="4445" y="3275"/>
                  <a:ext cx="16" cy="15"/>
                </a:xfrm>
                <a:custGeom>
                  <a:avLst/>
                  <a:gdLst>
                    <a:gd name="T0" fmla="*/ 16 w 16"/>
                    <a:gd name="T1" fmla="*/ 10 h 15"/>
                    <a:gd name="T2" fmla="*/ 15 w 16"/>
                    <a:gd name="T3" fmla="*/ 7 h 15"/>
                    <a:gd name="T4" fmla="*/ 7 w 16"/>
                    <a:gd name="T5" fmla="*/ 8 h 15"/>
                    <a:gd name="T6" fmla="*/ 2 w 16"/>
                    <a:gd name="T7" fmla="*/ 15 h 15"/>
                    <a:gd name="T8" fmla="*/ 0 w 16"/>
                    <a:gd name="T9" fmla="*/ 15 h 15"/>
                    <a:gd name="T10" fmla="*/ 2 w 16"/>
                    <a:gd name="T11" fmla="*/ 6 h 15"/>
                    <a:gd name="T12" fmla="*/ 16 w 16"/>
                    <a:gd name="T13" fmla="*/ 0 h 15"/>
                    <a:gd name="T14" fmla="*/ 16 w 16"/>
                    <a:gd name="T15" fmla="*/ 1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16" y="10"/>
                      </a:moveTo>
                      <a:lnTo>
                        <a:pt x="15" y="7"/>
                      </a:lnTo>
                      <a:lnTo>
                        <a:pt x="7" y="8"/>
                      </a:lnTo>
                      <a:lnTo>
                        <a:pt x="2" y="15"/>
                      </a:lnTo>
                      <a:lnTo>
                        <a:pt x="0" y="15"/>
                      </a:lnTo>
                      <a:lnTo>
                        <a:pt x="2" y="6"/>
                      </a:lnTo>
                      <a:lnTo>
                        <a:pt x="16" y="0"/>
                      </a:lnTo>
                      <a:lnTo>
                        <a:pt x="16" y="1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7" name="Freeform 752"/>
                <p:cNvSpPr>
                  <a:spLocks/>
                </p:cNvSpPr>
                <p:nvPr/>
              </p:nvSpPr>
              <p:spPr bwMode="auto">
                <a:xfrm>
                  <a:off x="4437" y="3277"/>
                  <a:ext cx="12" cy="13"/>
                </a:xfrm>
                <a:custGeom>
                  <a:avLst/>
                  <a:gdLst>
                    <a:gd name="T0" fmla="*/ 0 w 12"/>
                    <a:gd name="T1" fmla="*/ 9 h 13"/>
                    <a:gd name="T2" fmla="*/ 9 w 12"/>
                    <a:gd name="T3" fmla="*/ 13 h 13"/>
                    <a:gd name="T4" fmla="*/ 12 w 12"/>
                    <a:gd name="T5" fmla="*/ 4 h 13"/>
                    <a:gd name="T6" fmla="*/ 5 w 12"/>
                    <a:gd name="T7" fmla="*/ 3 h 13"/>
                    <a:gd name="T8" fmla="*/ 0 w 12"/>
                    <a:gd name="T9" fmla="*/ 0 h 13"/>
                    <a:gd name="T10" fmla="*/ 0 w 12"/>
                    <a:gd name="T11" fmla="*/ 9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0" y="9"/>
                      </a:moveTo>
                      <a:lnTo>
                        <a:pt x="9" y="13"/>
                      </a:lnTo>
                      <a:lnTo>
                        <a:pt x="12" y="4"/>
                      </a:lnTo>
                      <a:lnTo>
                        <a:pt x="5" y="3"/>
                      </a:lnTo>
                      <a:lnTo>
                        <a:pt x="0" y="0"/>
                      </a:lnTo>
                      <a:lnTo>
                        <a:pt x="0" y="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8" name="Freeform 753"/>
                <p:cNvSpPr>
                  <a:spLocks/>
                </p:cNvSpPr>
                <p:nvPr/>
              </p:nvSpPr>
              <p:spPr bwMode="auto">
                <a:xfrm>
                  <a:off x="4462" y="3267"/>
                  <a:ext cx="12" cy="10"/>
                </a:xfrm>
                <a:custGeom>
                  <a:avLst/>
                  <a:gdLst>
                    <a:gd name="T0" fmla="*/ 12 w 12"/>
                    <a:gd name="T1" fmla="*/ 7 h 10"/>
                    <a:gd name="T2" fmla="*/ 0 w 12"/>
                    <a:gd name="T3" fmla="*/ 10 h 10"/>
                    <a:gd name="T4" fmla="*/ 3 w 12"/>
                    <a:gd name="T5" fmla="*/ 3 h 10"/>
                    <a:gd name="T6" fmla="*/ 12 w 12"/>
                    <a:gd name="T7" fmla="*/ 0 h 10"/>
                    <a:gd name="T8" fmla="*/ 12 w 12"/>
                    <a:gd name="T9" fmla="*/ 7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12" y="7"/>
                      </a:moveTo>
                      <a:lnTo>
                        <a:pt x="0" y="10"/>
                      </a:lnTo>
                      <a:lnTo>
                        <a:pt x="3" y="3"/>
                      </a:lnTo>
                      <a:lnTo>
                        <a:pt x="12" y="0"/>
                      </a:lnTo>
                      <a:lnTo>
                        <a:pt x="12" y="7"/>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9" name="Freeform 754"/>
                <p:cNvSpPr>
                  <a:spLocks/>
                </p:cNvSpPr>
                <p:nvPr/>
              </p:nvSpPr>
              <p:spPr bwMode="auto">
                <a:xfrm>
                  <a:off x="4436" y="3270"/>
                  <a:ext cx="25" cy="11"/>
                </a:xfrm>
                <a:custGeom>
                  <a:avLst/>
                  <a:gdLst>
                    <a:gd name="T0" fmla="*/ 0 w 25"/>
                    <a:gd name="T1" fmla="*/ 9 h 11"/>
                    <a:gd name="T2" fmla="*/ 8 w 25"/>
                    <a:gd name="T3" fmla="*/ 11 h 11"/>
                    <a:gd name="T4" fmla="*/ 25 w 25"/>
                    <a:gd name="T5" fmla="*/ 2 h 11"/>
                    <a:gd name="T6" fmla="*/ 11 w 25"/>
                    <a:gd name="T7" fmla="*/ 0 h 11"/>
                    <a:gd name="T8" fmla="*/ 0 w 25"/>
                    <a:gd name="T9" fmla="*/ 9 h 11"/>
                    <a:gd name="T10" fmla="*/ 0 60000 65536"/>
                    <a:gd name="T11" fmla="*/ 0 60000 65536"/>
                    <a:gd name="T12" fmla="*/ 0 60000 65536"/>
                    <a:gd name="T13" fmla="*/ 0 60000 65536"/>
                    <a:gd name="T14" fmla="*/ 0 60000 65536"/>
                    <a:gd name="T15" fmla="*/ 0 w 25"/>
                    <a:gd name="T16" fmla="*/ 0 h 11"/>
                    <a:gd name="T17" fmla="*/ 25 w 25"/>
                    <a:gd name="T18" fmla="*/ 11 h 11"/>
                  </a:gdLst>
                  <a:ahLst/>
                  <a:cxnLst>
                    <a:cxn ang="T10">
                      <a:pos x="T0" y="T1"/>
                    </a:cxn>
                    <a:cxn ang="T11">
                      <a:pos x="T2" y="T3"/>
                    </a:cxn>
                    <a:cxn ang="T12">
                      <a:pos x="T4" y="T5"/>
                    </a:cxn>
                    <a:cxn ang="T13">
                      <a:pos x="T6" y="T7"/>
                    </a:cxn>
                    <a:cxn ang="T14">
                      <a:pos x="T8" y="T9"/>
                    </a:cxn>
                  </a:cxnLst>
                  <a:rect l="T15" t="T16" r="T17" b="T18"/>
                  <a:pathLst>
                    <a:path w="25" h="11">
                      <a:moveTo>
                        <a:pt x="0" y="9"/>
                      </a:moveTo>
                      <a:lnTo>
                        <a:pt x="8" y="11"/>
                      </a:lnTo>
                      <a:lnTo>
                        <a:pt x="25" y="2"/>
                      </a:lnTo>
                      <a:lnTo>
                        <a:pt x="11" y="0"/>
                      </a:lnTo>
                      <a:lnTo>
                        <a:pt x="0" y="9"/>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0" name="Freeform 755"/>
                <p:cNvSpPr>
                  <a:spLocks/>
                </p:cNvSpPr>
                <p:nvPr/>
              </p:nvSpPr>
              <p:spPr bwMode="auto">
                <a:xfrm>
                  <a:off x="4449" y="3261"/>
                  <a:ext cx="15" cy="14"/>
                </a:xfrm>
                <a:custGeom>
                  <a:avLst/>
                  <a:gdLst>
                    <a:gd name="T0" fmla="*/ 15 w 15"/>
                    <a:gd name="T1" fmla="*/ 8 h 14"/>
                    <a:gd name="T2" fmla="*/ 5 w 15"/>
                    <a:gd name="T3" fmla="*/ 0 h 14"/>
                    <a:gd name="T4" fmla="*/ 0 w 15"/>
                    <a:gd name="T5" fmla="*/ 8 h 14"/>
                    <a:gd name="T6" fmla="*/ 7 w 15"/>
                    <a:gd name="T7" fmla="*/ 14 h 14"/>
                    <a:gd name="T8" fmla="*/ 15 w 15"/>
                    <a:gd name="T9" fmla="*/ 8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5" y="8"/>
                      </a:moveTo>
                      <a:lnTo>
                        <a:pt x="5" y="0"/>
                      </a:lnTo>
                      <a:lnTo>
                        <a:pt x="0" y="8"/>
                      </a:lnTo>
                      <a:lnTo>
                        <a:pt x="7" y="14"/>
                      </a:lnTo>
                      <a:lnTo>
                        <a:pt x="15" y="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1" name="Freeform 756"/>
                <p:cNvSpPr>
                  <a:spLocks/>
                </p:cNvSpPr>
                <p:nvPr/>
              </p:nvSpPr>
              <p:spPr bwMode="auto">
                <a:xfrm>
                  <a:off x="4468" y="3199"/>
                  <a:ext cx="92" cy="49"/>
                </a:xfrm>
                <a:custGeom>
                  <a:avLst/>
                  <a:gdLst>
                    <a:gd name="T0" fmla="*/ 92 w 92"/>
                    <a:gd name="T1" fmla="*/ 9 h 49"/>
                    <a:gd name="T2" fmla="*/ 72 w 92"/>
                    <a:gd name="T3" fmla="*/ 0 h 49"/>
                    <a:gd name="T4" fmla="*/ 0 w 92"/>
                    <a:gd name="T5" fmla="*/ 39 h 49"/>
                    <a:gd name="T6" fmla="*/ 19 w 92"/>
                    <a:gd name="T7" fmla="*/ 49 h 49"/>
                    <a:gd name="T8" fmla="*/ 92 w 92"/>
                    <a:gd name="T9" fmla="*/ 9 h 49"/>
                    <a:gd name="T10" fmla="*/ 0 60000 65536"/>
                    <a:gd name="T11" fmla="*/ 0 60000 65536"/>
                    <a:gd name="T12" fmla="*/ 0 60000 65536"/>
                    <a:gd name="T13" fmla="*/ 0 60000 65536"/>
                    <a:gd name="T14" fmla="*/ 0 60000 65536"/>
                    <a:gd name="T15" fmla="*/ 0 w 92"/>
                    <a:gd name="T16" fmla="*/ 0 h 49"/>
                    <a:gd name="T17" fmla="*/ 92 w 92"/>
                    <a:gd name="T18" fmla="*/ 49 h 49"/>
                  </a:gdLst>
                  <a:ahLst/>
                  <a:cxnLst>
                    <a:cxn ang="T10">
                      <a:pos x="T0" y="T1"/>
                    </a:cxn>
                    <a:cxn ang="T11">
                      <a:pos x="T2" y="T3"/>
                    </a:cxn>
                    <a:cxn ang="T12">
                      <a:pos x="T4" y="T5"/>
                    </a:cxn>
                    <a:cxn ang="T13">
                      <a:pos x="T6" y="T7"/>
                    </a:cxn>
                    <a:cxn ang="T14">
                      <a:pos x="T8" y="T9"/>
                    </a:cxn>
                  </a:cxnLst>
                  <a:rect l="T15" t="T16" r="T17" b="T18"/>
                  <a:pathLst>
                    <a:path w="92" h="49">
                      <a:moveTo>
                        <a:pt x="92" y="9"/>
                      </a:moveTo>
                      <a:lnTo>
                        <a:pt x="72" y="0"/>
                      </a:lnTo>
                      <a:lnTo>
                        <a:pt x="0" y="39"/>
                      </a:lnTo>
                      <a:lnTo>
                        <a:pt x="19" y="49"/>
                      </a:lnTo>
                      <a:lnTo>
                        <a:pt x="92"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2" name="Freeform 757"/>
                <p:cNvSpPr>
                  <a:spLocks/>
                </p:cNvSpPr>
                <p:nvPr/>
              </p:nvSpPr>
              <p:spPr bwMode="auto">
                <a:xfrm>
                  <a:off x="4487" y="3209"/>
                  <a:ext cx="73" cy="57"/>
                </a:xfrm>
                <a:custGeom>
                  <a:avLst/>
                  <a:gdLst>
                    <a:gd name="T0" fmla="*/ 73 w 73"/>
                    <a:gd name="T1" fmla="*/ 0 h 57"/>
                    <a:gd name="T2" fmla="*/ 0 w 73"/>
                    <a:gd name="T3" fmla="*/ 37 h 57"/>
                    <a:gd name="T4" fmla="*/ 0 w 73"/>
                    <a:gd name="T5" fmla="*/ 57 h 57"/>
                    <a:gd name="T6" fmla="*/ 73 w 73"/>
                    <a:gd name="T7" fmla="*/ 20 h 57"/>
                    <a:gd name="T8" fmla="*/ 73 w 73"/>
                    <a:gd name="T9" fmla="*/ 0 h 57"/>
                    <a:gd name="T10" fmla="*/ 0 60000 65536"/>
                    <a:gd name="T11" fmla="*/ 0 60000 65536"/>
                    <a:gd name="T12" fmla="*/ 0 60000 65536"/>
                    <a:gd name="T13" fmla="*/ 0 60000 65536"/>
                    <a:gd name="T14" fmla="*/ 0 60000 65536"/>
                    <a:gd name="T15" fmla="*/ 0 w 73"/>
                    <a:gd name="T16" fmla="*/ 0 h 57"/>
                    <a:gd name="T17" fmla="*/ 73 w 73"/>
                    <a:gd name="T18" fmla="*/ 57 h 57"/>
                  </a:gdLst>
                  <a:ahLst/>
                  <a:cxnLst>
                    <a:cxn ang="T10">
                      <a:pos x="T0" y="T1"/>
                    </a:cxn>
                    <a:cxn ang="T11">
                      <a:pos x="T2" y="T3"/>
                    </a:cxn>
                    <a:cxn ang="T12">
                      <a:pos x="T4" y="T5"/>
                    </a:cxn>
                    <a:cxn ang="T13">
                      <a:pos x="T6" y="T7"/>
                    </a:cxn>
                    <a:cxn ang="T14">
                      <a:pos x="T8" y="T9"/>
                    </a:cxn>
                  </a:cxnLst>
                  <a:rect l="T15" t="T16" r="T17" b="T18"/>
                  <a:pathLst>
                    <a:path w="73" h="57">
                      <a:moveTo>
                        <a:pt x="73" y="0"/>
                      </a:moveTo>
                      <a:lnTo>
                        <a:pt x="0" y="37"/>
                      </a:lnTo>
                      <a:lnTo>
                        <a:pt x="0" y="57"/>
                      </a:lnTo>
                      <a:lnTo>
                        <a:pt x="73" y="20"/>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3" name="Freeform 758"/>
                <p:cNvSpPr>
                  <a:spLocks/>
                </p:cNvSpPr>
                <p:nvPr/>
              </p:nvSpPr>
              <p:spPr bwMode="auto">
                <a:xfrm>
                  <a:off x="4468" y="3238"/>
                  <a:ext cx="19" cy="28"/>
                </a:xfrm>
                <a:custGeom>
                  <a:avLst/>
                  <a:gdLst>
                    <a:gd name="T0" fmla="*/ 19 w 19"/>
                    <a:gd name="T1" fmla="*/ 8 h 28"/>
                    <a:gd name="T2" fmla="*/ 0 w 19"/>
                    <a:gd name="T3" fmla="*/ 0 h 28"/>
                    <a:gd name="T4" fmla="*/ 0 w 19"/>
                    <a:gd name="T5" fmla="*/ 20 h 28"/>
                    <a:gd name="T6" fmla="*/ 19 w 19"/>
                    <a:gd name="T7" fmla="*/ 28 h 28"/>
                    <a:gd name="T8" fmla="*/ 19 w 19"/>
                    <a:gd name="T9" fmla="*/ 8 h 28"/>
                    <a:gd name="T10" fmla="*/ 0 60000 65536"/>
                    <a:gd name="T11" fmla="*/ 0 60000 65536"/>
                    <a:gd name="T12" fmla="*/ 0 60000 65536"/>
                    <a:gd name="T13" fmla="*/ 0 60000 65536"/>
                    <a:gd name="T14" fmla="*/ 0 60000 65536"/>
                    <a:gd name="T15" fmla="*/ 0 w 19"/>
                    <a:gd name="T16" fmla="*/ 0 h 28"/>
                    <a:gd name="T17" fmla="*/ 19 w 19"/>
                    <a:gd name="T18" fmla="*/ 28 h 28"/>
                  </a:gdLst>
                  <a:ahLst/>
                  <a:cxnLst>
                    <a:cxn ang="T10">
                      <a:pos x="T0" y="T1"/>
                    </a:cxn>
                    <a:cxn ang="T11">
                      <a:pos x="T2" y="T3"/>
                    </a:cxn>
                    <a:cxn ang="T12">
                      <a:pos x="T4" y="T5"/>
                    </a:cxn>
                    <a:cxn ang="T13">
                      <a:pos x="T6" y="T7"/>
                    </a:cxn>
                    <a:cxn ang="T14">
                      <a:pos x="T8" y="T9"/>
                    </a:cxn>
                  </a:cxnLst>
                  <a:rect l="T15" t="T16" r="T17" b="T18"/>
                  <a:pathLst>
                    <a:path w="19" h="28">
                      <a:moveTo>
                        <a:pt x="19" y="8"/>
                      </a:moveTo>
                      <a:lnTo>
                        <a:pt x="0" y="0"/>
                      </a:lnTo>
                      <a:lnTo>
                        <a:pt x="0" y="20"/>
                      </a:lnTo>
                      <a:lnTo>
                        <a:pt x="19" y="28"/>
                      </a:lnTo>
                      <a:lnTo>
                        <a:pt x="19"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4" name="Freeform 759"/>
                <p:cNvSpPr>
                  <a:spLocks/>
                </p:cNvSpPr>
                <p:nvPr/>
              </p:nvSpPr>
              <p:spPr bwMode="auto">
                <a:xfrm>
                  <a:off x="4455" y="3249"/>
                  <a:ext cx="25" cy="13"/>
                </a:xfrm>
                <a:custGeom>
                  <a:avLst/>
                  <a:gdLst>
                    <a:gd name="T0" fmla="*/ 8 w 25"/>
                    <a:gd name="T1" fmla="*/ 0 h 13"/>
                    <a:gd name="T2" fmla="*/ 0 w 25"/>
                    <a:gd name="T3" fmla="*/ 4 h 13"/>
                    <a:gd name="T4" fmla="*/ 16 w 25"/>
                    <a:gd name="T5" fmla="*/ 13 h 13"/>
                    <a:gd name="T6" fmla="*/ 25 w 25"/>
                    <a:gd name="T7" fmla="*/ 9 h 13"/>
                    <a:gd name="T8" fmla="*/ 8 w 25"/>
                    <a:gd name="T9" fmla="*/ 0 h 13"/>
                    <a:gd name="T10" fmla="*/ 0 60000 65536"/>
                    <a:gd name="T11" fmla="*/ 0 60000 65536"/>
                    <a:gd name="T12" fmla="*/ 0 60000 65536"/>
                    <a:gd name="T13" fmla="*/ 0 60000 65536"/>
                    <a:gd name="T14" fmla="*/ 0 60000 65536"/>
                    <a:gd name="T15" fmla="*/ 0 w 25"/>
                    <a:gd name="T16" fmla="*/ 0 h 13"/>
                    <a:gd name="T17" fmla="*/ 25 w 25"/>
                    <a:gd name="T18" fmla="*/ 13 h 13"/>
                  </a:gdLst>
                  <a:ahLst/>
                  <a:cxnLst>
                    <a:cxn ang="T10">
                      <a:pos x="T0" y="T1"/>
                    </a:cxn>
                    <a:cxn ang="T11">
                      <a:pos x="T2" y="T3"/>
                    </a:cxn>
                    <a:cxn ang="T12">
                      <a:pos x="T4" y="T5"/>
                    </a:cxn>
                    <a:cxn ang="T13">
                      <a:pos x="T6" y="T7"/>
                    </a:cxn>
                    <a:cxn ang="T14">
                      <a:pos x="T8" y="T9"/>
                    </a:cxn>
                  </a:cxnLst>
                  <a:rect l="T15" t="T16" r="T17" b="T18"/>
                  <a:pathLst>
                    <a:path w="25" h="13">
                      <a:moveTo>
                        <a:pt x="8" y="0"/>
                      </a:moveTo>
                      <a:lnTo>
                        <a:pt x="0" y="4"/>
                      </a:lnTo>
                      <a:lnTo>
                        <a:pt x="16" y="13"/>
                      </a:lnTo>
                      <a:lnTo>
                        <a:pt x="25" y="9"/>
                      </a:lnTo>
                      <a:lnTo>
                        <a:pt x="8"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5" name="Freeform 760"/>
                <p:cNvSpPr>
                  <a:spLocks/>
                </p:cNvSpPr>
                <p:nvPr/>
              </p:nvSpPr>
              <p:spPr bwMode="auto">
                <a:xfrm>
                  <a:off x="4471" y="3258"/>
                  <a:ext cx="12" cy="23"/>
                </a:xfrm>
                <a:custGeom>
                  <a:avLst/>
                  <a:gdLst>
                    <a:gd name="T0" fmla="*/ 12 w 12"/>
                    <a:gd name="T1" fmla="*/ 18 h 23"/>
                    <a:gd name="T2" fmla="*/ 0 w 12"/>
                    <a:gd name="T3" fmla="*/ 23 h 23"/>
                    <a:gd name="T4" fmla="*/ 0 w 12"/>
                    <a:gd name="T5" fmla="*/ 4 h 23"/>
                    <a:gd name="T6" fmla="*/ 12 w 12"/>
                    <a:gd name="T7" fmla="*/ 0 h 23"/>
                    <a:gd name="T8" fmla="*/ 12 w 12"/>
                    <a:gd name="T9" fmla="*/ 18 h 23"/>
                    <a:gd name="T10" fmla="*/ 0 60000 65536"/>
                    <a:gd name="T11" fmla="*/ 0 60000 65536"/>
                    <a:gd name="T12" fmla="*/ 0 60000 65536"/>
                    <a:gd name="T13" fmla="*/ 0 60000 65536"/>
                    <a:gd name="T14" fmla="*/ 0 60000 65536"/>
                    <a:gd name="T15" fmla="*/ 0 w 12"/>
                    <a:gd name="T16" fmla="*/ 0 h 23"/>
                    <a:gd name="T17" fmla="*/ 12 w 12"/>
                    <a:gd name="T18" fmla="*/ 23 h 23"/>
                  </a:gdLst>
                  <a:ahLst/>
                  <a:cxnLst>
                    <a:cxn ang="T10">
                      <a:pos x="T0" y="T1"/>
                    </a:cxn>
                    <a:cxn ang="T11">
                      <a:pos x="T2" y="T3"/>
                    </a:cxn>
                    <a:cxn ang="T12">
                      <a:pos x="T4" y="T5"/>
                    </a:cxn>
                    <a:cxn ang="T13">
                      <a:pos x="T6" y="T7"/>
                    </a:cxn>
                    <a:cxn ang="T14">
                      <a:pos x="T8" y="T9"/>
                    </a:cxn>
                  </a:cxnLst>
                  <a:rect l="T15" t="T16" r="T17" b="T18"/>
                  <a:pathLst>
                    <a:path w="12" h="23">
                      <a:moveTo>
                        <a:pt x="12" y="18"/>
                      </a:moveTo>
                      <a:lnTo>
                        <a:pt x="0" y="23"/>
                      </a:lnTo>
                      <a:lnTo>
                        <a:pt x="0" y="4"/>
                      </a:lnTo>
                      <a:lnTo>
                        <a:pt x="12" y="0"/>
                      </a:lnTo>
                      <a:lnTo>
                        <a:pt x="12" y="18"/>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6" name="Freeform 761"/>
                <p:cNvSpPr>
                  <a:spLocks/>
                </p:cNvSpPr>
                <p:nvPr/>
              </p:nvSpPr>
              <p:spPr bwMode="auto">
                <a:xfrm>
                  <a:off x="4529" y="3230"/>
                  <a:ext cx="93" cy="50"/>
                </a:xfrm>
                <a:custGeom>
                  <a:avLst/>
                  <a:gdLst>
                    <a:gd name="T0" fmla="*/ 93 w 93"/>
                    <a:gd name="T1" fmla="*/ 10 h 50"/>
                    <a:gd name="T2" fmla="*/ 74 w 93"/>
                    <a:gd name="T3" fmla="*/ 0 h 50"/>
                    <a:gd name="T4" fmla="*/ 0 w 93"/>
                    <a:gd name="T5" fmla="*/ 40 h 50"/>
                    <a:gd name="T6" fmla="*/ 18 w 93"/>
                    <a:gd name="T7" fmla="*/ 50 h 50"/>
                    <a:gd name="T8" fmla="*/ 93 w 93"/>
                    <a:gd name="T9" fmla="*/ 10 h 50"/>
                    <a:gd name="T10" fmla="*/ 0 60000 65536"/>
                    <a:gd name="T11" fmla="*/ 0 60000 65536"/>
                    <a:gd name="T12" fmla="*/ 0 60000 65536"/>
                    <a:gd name="T13" fmla="*/ 0 60000 65536"/>
                    <a:gd name="T14" fmla="*/ 0 60000 65536"/>
                    <a:gd name="T15" fmla="*/ 0 w 93"/>
                    <a:gd name="T16" fmla="*/ 0 h 50"/>
                    <a:gd name="T17" fmla="*/ 93 w 93"/>
                    <a:gd name="T18" fmla="*/ 50 h 50"/>
                  </a:gdLst>
                  <a:ahLst/>
                  <a:cxnLst>
                    <a:cxn ang="T10">
                      <a:pos x="T0" y="T1"/>
                    </a:cxn>
                    <a:cxn ang="T11">
                      <a:pos x="T2" y="T3"/>
                    </a:cxn>
                    <a:cxn ang="T12">
                      <a:pos x="T4" y="T5"/>
                    </a:cxn>
                    <a:cxn ang="T13">
                      <a:pos x="T6" y="T7"/>
                    </a:cxn>
                    <a:cxn ang="T14">
                      <a:pos x="T8" y="T9"/>
                    </a:cxn>
                  </a:cxnLst>
                  <a:rect l="T15" t="T16" r="T17" b="T18"/>
                  <a:pathLst>
                    <a:path w="93" h="50">
                      <a:moveTo>
                        <a:pt x="93" y="10"/>
                      </a:moveTo>
                      <a:lnTo>
                        <a:pt x="74" y="0"/>
                      </a:lnTo>
                      <a:lnTo>
                        <a:pt x="0" y="40"/>
                      </a:lnTo>
                      <a:lnTo>
                        <a:pt x="18" y="50"/>
                      </a:lnTo>
                      <a:lnTo>
                        <a:pt x="93"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7" name="Freeform 762"/>
                <p:cNvSpPr>
                  <a:spLocks/>
                </p:cNvSpPr>
                <p:nvPr/>
              </p:nvSpPr>
              <p:spPr bwMode="auto">
                <a:xfrm>
                  <a:off x="4529" y="3270"/>
                  <a:ext cx="19" cy="30"/>
                </a:xfrm>
                <a:custGeom>
                  <a:avLst/>
                  <a:gdLst>
                    <a:gd name="T0" fmla="*/ 19 w 19"/>
                    <a:gd name="T1" fmla="*/ 10 h 30"/>
                    <a:gd name="T2" fmla="*/ 0 w 19"/>
                    <a:gd name="T3" fmla="*/ 0 h 30"/>
                    <a:gd name="T4" fmla="*/ 0 w 19"/>
                    <a:gd name="T5" fmla="*/ 20 h 30"/>
                    <a:gd name="T6" fmla="*/ 19 w 19"/>
                    <a:gd name="T7" fmla="*/ 30 h 30"/>
                    <a:gd name="T8" fmla="*/ 19 w 19"/>
                    <a:gd name="T9" fmla="*/ 10 h 30"/>
                    <a:gd name="T10" fmla="*/ 0 60000 65536"/>
                    <a:gd name="T11" fmla="*/ 0 60000 65536"/>
                    <a:gd name="T12" fmla="*/ 0 60000 65536"/>
                    <a:gd name="T13" fmla="*/ 0 60000 65536"/>
                    <a:gd name="T14" fmla="*/ 0 60000 65536"/>
                    <a:gd name="T15" fmla="*/ 0 w 19"/>
                    <a:gd name="T16" fmla="*/ 0 h 30"/>
                    <a:gd name="T17" fmla="*/ 19 w 19"/>
                    <a:gd name="T18" fmla="*/ 30 h 30"/>
                  </a:gdLst>
                  <a:ahLst/>
                  <a:cxnLst>
                    <a:cxn ang="T10">
                      <a:pos x="T0" y="T1"/>
                    </a:cxn>
                    <a:cxn ang="T11">
                      <a:pos x="T2" y="T3"/>
                    </a:cxn>
                    <a:cxn ang="T12">
                      <a:pos x="T4" y="T5"/>
                    </a:cxn>
                    <a:cxn ang="T13">
                      <a:pos x="T6" y="T7"/>
                    </a:cxn>
                    <a:cxn ang="T14">
                      <a:pos x="T8" y="T9"/>
                    </a:cxn>
                  </a:cxnLst>
                  <a:rect l="T15" t="T16" r="T17" b="T18"/>
                  <a:pathLst>
                    <a:path w="19" h="30">
                      <a:moveTo>
                        <a:pt x="19" y="10"/>
                      </a:moveTo>
                      <a:lnTo>
                        <a:pt x="0" y="0"/>
                      </a:lnTo>
                      <a:lnTo>
                        <a:pt x="0" y="20"/>
                      </a:lnTo>
                      <a:lnTo>
                        <a:pt x="19" y="30"/>
                      </a:lnTo>
                      <a:lnTo>
                        <a:pt x="19"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8" name="Freeform 763"/>
                <p:cNvSpPr>
                  <a:spLocks/>
                </p:cNvSpPr>
                <p:nvPr/>
              </p:nvSpPr>
              <p:spPr bwMode="auto">
                <a:xfrm>
                  <a:off x="4548" y="3241"/>
                  <a:ext cx="74" cy="59"/>
                </a:xfrm>
                <a:custGeom>
                  <a:avLst/>
                  <a:gdLst>
                    <a:gd name="T0" fmla="*/ 74 w 74"/>
                    <a:gd name="T1" fmla="*/ 0 h 59"/>
                    <a:gd name="T2" fmla="*/ 0 w 74"/>
                    <a:gd name="T3" fmla="*/ 39 h 59"/>
                    <a:gd name="T4" fmla="*/ 0 w 74"/>
                    <a:gd name="T5" fmla="*/ 59 h 59"/>
                    <a:gd name="T6" fmla="*/ 74 w 74"/>
                    <a:gd name="T7" fmla="*/ 20 h 59"/>
                    <a:gd name="T8" fmla="*/ 74 w 74"/>
                    <a:gd name="T9" fmla="*/ 0 h 59"/>
                    <a:gd name="T10" fmla="*/ 0 60000 65536"/>
                    <a:gd name="T11" fmla="*/ 0 60000 65536"/>
                    <a:gd name="T12" fmla="*/ 0 60000 65536"/>
                    <a:gd name="T13" fmla="*/ 0 60000 65536"/>
                    <a:gd name="T14" fmla="*/ 0 60000 65536"/>
                    <a:gd name="T15" fmla="*/ 0 w 74"/>
                    <a:gd name="T16" fmla="*/ 0 h 59"/>
                    <a:gd name="T17" fmla="*/ 74 w 74"/>
                    <a:gd name="T18" fmla="*/ 59 h 59"/>
                  </a:gdLst>
                  <a:ahLst/>
                  <a:cxnLst>
                    <a:cxn ang="T10">
                      <a:pos x="T0" y="T1"/>
                    </a:cxn>
                    <a:cxn ang="T11">
                      <a:pos x="T2" y="T3"/>
                    </a:cxn>
                    <a:cxn ang="T12">
                      <a:pos x="T4" y="T5"/>
                    </a:cxn>
                    <a:cxn ang="T13">
                      <a:pos x="T6" y="T7"/>
                    </a:cxn>
                    <a:cxn ang="T14">
                      <a:pos x="T8" y="T9"/>
                    </a:cxn>
                  </a:cxnLst>
                  <a:rect l="T15" t="T16" r="T17" b="T18"/>
                  <a:pathLst>
                    <a:path w="74" h="59">
                      <a:moveTo>
                        <a:pt x="74" y="0"/>
                      </a:moveTo>
                      <a:lnTo>
                        <a:pt x="0" y="39"/>
                      </a:lnTo>
                      <a:lnTo>
                        <a:pt x="0" y="59"/>
                      </a:lnTo>
                      <a:lnTo>
                        <a:pt x="74" y="20"/>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44" name="Group 764"/>
              <p:cNvGrpSpPr>
                <a:grpSpLocks/>
              </p:cNvGrpSpPr>
              <p:nvPr/>
            </p:nvGrpSpPr>
            <p:grpSpPr bwMode="auto">
              <a:xfrm>
                <a:off x="6056627" y="3424284"/>
                <a:ext cx="665372" cy="471492"/>
                <a:chOff x="3814" y="2620"/>
                <a:chExt cx="419" cy="297"/>
              </a:xfrm>
            </p:grpSpPr>
            <p:sp>
              <p:nvSpPr>
                <p:cNvPr id="573" name="Line 765"/>
                <p:cNvSpPr>
                  <a:spLocks noChangeShapeType="1"/>
                </p:cNvSpPr>
                <p:nvPr/>
              </p:nvSpPr>
              <p:spPr bwMode="auto">
                <a:xfrm flipV="1">
                  <a:off x="4215" y="2776"/>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74" name="Freeform 766"/>
                <p:cNvSpPr>
                  <a:spLocks/>
                </p:cNvSpPr>
                <p:nvPr/>
              </p:nvSpPr>
              <p:spPr bwMode="auto">
                <a:xfrm>
                  <a:off x="4106" y="2761"/>
                  <a:ext cx="19" cy="29"/>
                </a:xfrm>
                <a:custGeom>
                  <a:avLst/>
                  <a:gdLst>
                    <a:gd name="T0" fmla="*/ 19 w 19"/>
                    <a:gd name="T1" fmla="*/ 8 h 29"/>
                    <a:gd name="T2" fmla="*/ 0 w 19"/>
                    <a:gd name="T3" fmla="*/ 0 h 29"/>
                    <a:gd name="T4" fmla="*/ 0 w 19"/>
                    <a:gd name="T5" fmla="*/ 20 h 29"/>
                    <a:gd name="T6" fmla="*/ 19 w 19"/>
                    <a:gd name="T7" fmla="*/ 29 h 29"/>
                    <a:gd name="T8" fmla="*/ 19 w 19"/>
                    <a:gd name="T9" fmla="*/ 8 h 29"/>
                    <a:gd name="T10" fmla="*/ 0 60000 65536"/>
                    <a:gd name="T11" fmla="*/ 0 60000 65536"/>
                    <a:gd name="T12" fmla="*/ 0 60000 65536"/>
                    <a:gd name="T13" fmla="*/ 0 60000 65536"/>
                    <a:gd name="T14" fmla="*/ 0 60000 65536"/>
                    <a:gd name="T15" fmla="*/ 0 w 19"/>
                    <a:gd name="T16" fmla="*/ 0 h 29"/>
                    <a:gd name="T17" fmla="*/ 19 w 19"/>
                    <a:gd name="T18" fmla="*/ 29 h 29"/>
                  </a:gdLst>
                  <a:ahLst/>
                  <a:cxnLst>
                    <a:cxn ang="T10">
                      <a:pos x="T0" y="T1"/>
                    </a:cxn>
                    <a:cxn ang="T11">
                      <a:pos x="T2" y="T3"/>
                    </a:cxn>
                    <a:cxn ang="T12">
                      <a:pos x="T4" y="T5"/>
                    </a:cxn>
                    <a:cxn ang="T13">
                      <a:pos x="T6" y="T7"/>
                    </a:cxn>
                    <a:cxn ang="T14">
                      <a:pos x="T8" y="T9"/>
                    </a:cxn>
                  </a:cxnLst>
                  <a:rect l="T15" t="T16" r="T17" b="T18"/>
                  <a:pathLst>
                    <a:path w="19" h="29">
                      <a:moveTo>
                        <a:pt x="19" y="8"/>
                      </a:moveTo>
                      <a:lnTo>
                        <a:pt x="0" y="0"/>
                      </a:lnTo>
                      <a:lnTo>
                        <a:pt x="0" y="20"/>
                      </a:lnTo>
                      <a:lnTo>
                        <a:pt x="19" y="29"/>
                      </a:lnTo>
                      <a:lnTo>
                        <a:pt x="19"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75" name="Freeform 767"/>
                <p:cNvSpPr>
                  <a:spLocks/>
                </p:cNvSpPr>
                <p:nvPr/>
              </p:nvSpPr>
              <p:spPr bwMode="auto">
                <a:xfrm>
                  <a:off x="4125" y="2731"/>
                  <a:ext cx="73" cy="59"/>
                </a:xfrm>
                <a:custGeom>
                  <a:avLst/>
                  <a:gdLst>
                    <a:gd name="T0" fmla="*/ 73 w 73"/>
                    <a:gd name="T1" fmla="*/ 0 h 59"/>
                    <a:gd name="T2" fmla="*/ 0 w 73"/>
                    <a:gd name="T3" fmla="*/ 38 h 59"/>
                    <a:gd name="T4" fmla="*/ 0 w 73"/>
                    <a:gd name="T5" fmla="*/ 59 h 59"/>
                    <a:gd name="T6" fmla="*/ 73 w 73"/>
                    <a:gd name="T7" fmla="*/ 21 h 59"/>
                    <a:gd name="T8" fmla="*/ 73 w 73"/>
                    <a:gd name="T9" fmla="*/ 0 h 59"/>
                    <a:gd name="T10" fmla="*/ 0 60000 65536"/>
                    <a:gd name="T11" fmla="*/ 0 60000 65536"/>
                    <a:gd name="T12" fmla="*/ 0 60000 65536"/>
                    <a:gd name="T13" fmla="*/ 0 60000 65536"/>
                    <a:gd name="T14" fmla="*/ 0 60000 65536"/>
                    <a:gd name="T15" fmla="*/ 0 w 73"/>
                    <a:gd name="T16" fmla="*/ 0 h 59"/>
                    <a:gd name="T17" fmla="*/ 73 w 73"/>
                    <a:gd name="T18" fmla="*/ 59 h 59"/>
                  </a:gdLst>
                  <a:ahLst/>
                  <a:cxnLst>
                    <a:cxn ang="T10">
                      <a:pos x="T0" y="T1"/>
                    </a:cxn>
                    <a:cxn ang="T11">
                      <a:pos x="T2" y="T3"/>
                    </a:cxn>
                    <a:cxn ang="T12">
                      <a:pos x="T4" y="T5"/>
                    </a:cxn>
                    <a:cxn ang="T13">
                      <a:pos x="T6" y="T7"/>
                    </a:cxn>
                    <a:cxn ang="T14">
                      <a:pos x="T8" y="T9"/>
                    </a:cxn>
                  </a:cxnLst>
                  <a:rect l="T15" t="T16" r="T17" b="T18"/>
                  <a:pathLst>
                    <a:path w="73" h="59">
                      <a:moveTo>
                        <a:pt x="73" y="0"/>
                      </a:moveTo>
                      <a:lnTo>
                        <a:pt x="0" y="38"/>
                      </a:lnTo>
                      <a:lnTo>
                        <a:pt x="0" y="59"/>
                      </a:lnTo>
                      <a:lnTo>
                        <a:pt x="73" y="21"/>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76" name="Line 768"/>
                <p:cNvSpPr>
                  <a:spLocks noChangeShapeType="1"/>
                </p:cNvSpPr>
                <p:nvPr/>
              </p:nvSpPr>
              <p:spPr bwMode="auto">
                <a:xfrm flipV="1">
                  <a:off x="4182" y="2757"/>
                  <a:ext cx="1" cy="4"/>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77" name="Freeform 769"/>
                <p:cNvSpPr>
                  <a:spLocks/>
                </p:cNvSpPr>
                <p:nvPr/>
              </p:nvSpPr>
              <p:spPr bwMode="auto">
                <a:xfrm>
                  <a:off x="4182" y="2762"/>
                  <a:ext cx="12" cy="10"/>
                </a:xfrm>
                <a:custGeom>
                  <a:avLst/>
                  <a:gdLst>
                    <a:gd name="T0" fmla="*/ 2 w 12"/>
                    <a:gd name="T1" fmla="*/ 10 h 10"/>
                    <a:gd name="T2" fmla="*/ 0 w 12"/>
                    <a:gd name="T3" fmla="*/ 9 h 10"/>
                    <a:gd name="T4" fmla="*/ 0 w 12"/>
                    <a:gd name="T5" fmla="*/ 6 h 10"/>
                    <a:gd name="T6" fmla="*/ 0 w 12"/>
                    <a:gd name="T7" fmla="*/ 4 h 10"/>
                    <a:gd name="T8" fmla="*/ 0 w 12"/>
                    <a:gd name="T9" fmla="*/ 1 h 10"/>
                    <a:gd name="T10" fmla="*/ 2 w 12"/>
                    <a:gd name="T11" fmla="*/ 1 h 10"/>
                    <a:gd name="T12" fmla="*/ 5 w 12"/>
                    <a:gd name="T13" fmla="*/ 0 h 10"/>
                    <a:gd name="T14" fmla="*/ 7 w 12"/>
                    <a:gd name="T15" fmla="*/ 0 h 10"/>
                    <a:gd name="T16" fmla="*/ 9 w 12"/>
                    <a:gd name="T17" fmla="*/ 1 h 10"/>
                    <a:gd name="T18" fmla="*/ 12 w 12"/>
                    <a:gd name="T19" fmla="*/ 4 h 10"/>
                    <a:gd name="T20" fmla="*/ 9 w 12"/>
                    <a:gd name="T21" fmla="*/ 9 h 10"/>
                    <a:gd name="T22" fmla="*/ 7 w 12"/>
                    <a:gd name="T23" fmla="*/ 10 h 10"/>
                    <a:gd name="T24" fmla="*/ 5 w 12"/>
                    <a:gd name="T25" fmla="*/ 10 h 10"/>
                    <a:gd name="T26" fmla="*/ 2 w 12"/>
                    <a:gd name="T27" fmla="*/ 1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2" y="10"/>
                      </a:moveTo>
                      <a:lnTo>
                        <a:pt x="0" y="9"/>
                      </a:lnTo>
                      <a:lnTo>
                        <a:pt x="0" y="6"/>
                      </a:lnTo>
                      <a:lnTo>
                        <a:pt x="0" y="4"/>
                      </a:lnTo>
                      <a:lnTo>
                        <a:pt x="0" y="1"/>
                      </a:lnTo>
                      <a:lnTo>
                        <a:pt x="2" y="1"/>
                      </a:lnTo>
                      <a:lnTo>
                        <a:pt x="5" y="0"/>
                      </a:lnTo>
                      <a:lnTo>
                        <a:pt x="7" y="0"/>
                      </a:lnTo>
                      <a:lnTo>
                        <a:pt x="9" y="1"/>
                      </a:lnTo>
                      <a:lnTo>
                        <a:pt x="12" y="4"/>
                      </a:lnTo>
                      <a:lnTo>
                        <a:pt x="9" y="9"/>
                      </a:lnTo>
                      <a:lnTo>
                        <a:pt x="7" y="10"/>
                      </a:lnTo>
                      <a:lnTo>
                        <a:pt x="5" y="10"/>
                      </a:lnTo>
                      <a:lnTo>
                        <a:pt x="2"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78" name="Freeform 770"/>
                <p:cNvSpPr>
                  <a:spLocks/>
                </p:cNvSpPr>
                <p:nvPr/>
              </p:nvSpPr>
              <p:spPr bwMode="auto">
                <a:xfrm>
                  <a:off x="4182" y="2762"/>
                  <a:ext cx="12" cy="10"/>
                </a:xfrm>
                <a:custGeom>
                  <a:avLst/>
                  <a:gdLst>
                    <a:gd name="T0" fmla="*/ 9 w 12"/>
                    <a:gd name="T1" fmla="*/ 7 h 10"/>
                    <a:gd name="T2" fmla="*/ 12 w 12"/>
                    <a:gd name="T3" fmla="*/ 3 h 10"/>
                    <a:gd name="T4" fmla="*/ 9 w 12"/>
                    <a:gd name="T5" fmla="*/ 0 h 10"/>
                    <a:gd name="T6" fmla="*/ 7 w 12"/>
                    <a:gd name="T7" fmla="*/ 3 h 10"/>
                    <a:gd name="T8" fmla="*/ 2 w 12"/>
                    <a:gd name="T9" fmla="*/ 4 h 10"/>
                    <a:gd name="T10" fmla="*/ 0 w 12"/>
                    <a:gd name="T11" fmla="*/ 7 h 10"/>
                    <a:gd name="T12" fmla="*/ 2 w 12"/>
                    <a:gd name="T13" fmla="*/ 10 h 10"/>
                    <a:gd name="T14" fmla="*/ 5 w 12"/>
                    <a:gd name="T15" fmla="*/ 10 h 10"/>
                    <a:gd name="T16" fmla="*/ 7 w 12"/>
                    <a:gd name="T17" fmla="*/ 10 h 10"/>
                    <a:gd name="T18" fmla="*/ 9 w 12"/>
                    <a:gd name="T19" fmla="*/ 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0"/>
                    <a:gd name="T32" fmla="*/ 12 w 1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0">
                      <a:moveTo>
                        <a:pt x="9" y="7"/>
                      </a:moveTo>
                      <a:lnTo>
                        <a:pt x="12" y="3"/>
                      </a:lnTo>
                      <a:lnTo>
                        <a:pt x="9" y="0"/>
                      </a:lnTo>
                      <a:lnTo>
                        <a:pt x="7" y="3"/>
                      </a:lnTo>
                      <a:lnTo>
                        <a:pt x="2" y="4"/>
                      </a:lnTo>
                      <a:lnTo>
                        <a:pt x="0" y="7"/>
                      </a:lnTo>
                      <a:lnTo>
                        <a:pt x="2" y="10"/>
                      </a:lnTo>
                      <a:lnTo>
                        <a:pt x="5" y="10"/>
                      </a:lnTo>
                      <a:lnTo>
                        <a:pt x="7" y="10"/>
                      </a:lnTo>
                      <a:lnTo>
                        <a:pt x="9"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79" name="Freeform 771"/>
                <p:cNvSpPr>
                  <a:spLocks/>
                </p:cNvSpPr>
                <p:nvPr/>
              </p:nvSpPr>
              <p:spPr bwMode="auto">
                <a:xfrm>
                  <a:off x="4139" y="2739"/>
                  <a:ext cx="92" cy="48"/>
                </a:xfrm>
                <a:custGeom>
                  <a:avLst/>
                  <a:gdLst>
                    <a:gd name="T0" fmla="*/ 92 w 92"/>
                    <a:gd name="T1" fmla="*/ 9 h 48"/>
                    <a:gd name="T2" fmla="*/ 73 w 92"/>
                    <a:gd name="T3" fmla="*/ 0 h 48"/>
                    <a:gd name="T4" fmla="*/ 0 w 92"/>
                    <a:gd name="T5" fmla="*/ 38 h 48"/>
                    <a:gd name="T6" fmla="*/ 18 w 92"/>
                    <a:gd name="T7" fmla="*/ 48 h 48"/>
                    <a:gd name="T8" fmla="*/ 92 w 92"/>
                    <a:gd name="T9" fmla="*/ 9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92" y="9"/>
                      </a:moveTo>
                      <a:lnTo>
                        <a:pt x="73" y="0"/>
                      </a:lnTo>
                      <a:lnTo>
                        <a:pt x="0" y="38"/>
                      </a:lnTo>
                      <a:lnTo>
                        <a:pt x="18" y="48"/>
                      </a:lnTo>
                      <a:lnTo>
                        <a:pt x="92"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0" name="Freeform 772"/>
                <p:cNvSpPr>
                  <a:spLocks/>
                </p:cNvSpPr>
                <p:nvPr/>
              </p:nvSpPr>
              <p:spPr bwMode="auto">
                <a:xfrm>
                  <a:off x="4158" y="2750"/>
                  <a:ext cx="73" cy="58"/>
                </a:xfrm>
                <a:custGeom>
                  <a:avLst/>
                  <a:gdLst>
                    <a:gd name="T0" fmla="*/ 73 w 73"/>
                    <a:gd name="T1" fmla="*/ 0 h 58"/>
                    <a:gd name="T2" fmla="*/ 0 w 73"/>
                    <a:gd name="T3" fmla="*/ 38 h 58"/>
                    <a:gd name="T4" fmla="*/ 0 w 73"/>
                    <a:gd name="T5" fmla="*/ 58 h 58"/>
                    <a:gd name="T6" fmla="*/ 73 w 73"/>
                    <a:gd name="T7" fmla="*/ 19 h 58"/>
                    <a:gd name="T8" fmla="*/ 73 w 73"/>
                    <a:gd name="T9" fmla="*/ 0 h 58"/>
                    <a:gd name="T10" fmla="*/ 0 60000 65536"/>
                    <a:gd name="T11" fmla="*/ 0 60000 65536"/>
                    <a:gd name="T12" fmla="*/ 0 60000 65536"/>
                    <a:gd name="T13" fmla="*/ 0 60000 65536"/>
                    <a:gd name="T14" fmla="*/ 0 60000 65536"/>
                    <a:gd name="T15" fmla="*/ 0 w 73"/>
                    <a:gd name="T16" fmla="*/ 0 h 58"/>
                    <a:gd name="T17" fmla="*/ 73 w 73"/>
                    <a:gd name="T18" fmla="*/ 58 h 58"/>
                  </a:gdLst>
                  <a:ahLst/>
                  <a:cxnLst>
                    <a:cxn ang="T10">
                      <a:pos x="T0" y="T1"/>
                    </a:cxn>
                    <a:cxn ang="T11">
                      <a:pos x="T2" y="T3"/>
                    </a:cxn>
                    <a:cxn ang="T12">
                      <a:pos x="T4" y="T5"/>
                    </a:cxn>
                    <a:cxn ang="T13">
                      <a:pos x="T6" y="T7"/>
                    </a:cxn>
                    <a:cxn ang="T14">
                      <a:pos x="T8" y="T9"/>
                    </a:cxn>
                  </a:cxnLst>
                  <a:rect l="T15" t="T16" r="T17" b="T18"/>
                  <a:pathLst>
                    <a:path w="73" h="58">
                      <a:moveTo>
                        <a:pt x="73" y="0"/>
                      </a:moveTo>
                      <a:lnTo>
                        <a:pt x="0" y="38"/>
                      </a:lnTo>
                      <a:lnTo>
                        <a:pt x="0" y="58"/>
                      </a:lnTo>
                      <a:lnTo>
                        <a:pt x="73" y="19"/>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1" name="Line 773"/>
                <p:cNvSpPr>
                  <a:spLocks noChangeShapeType="1"/>
                </p:cNvSpPr>
                <p:nvPr/>
              </p:nvSpPr>
              <p:spPr bwMode="auto">
                <a:xfrm flipV="1">
                  <a:off x="4172" y="2690"/>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2" name="Freeform 774"/>
                <p:cNvSpPr>
                  <a:spLocks/>
                </p:cNvSpPr>
                <p:nvPr/>
              </p:nvSpPr>
              <p:spPr bwMode="auto">
                <a:xfrm>
                  <a:off x="4169" y="2694"/>
                  <a:ext cx="12" cy="11"/>
                </a:xfrm>
                <a:custGeom>
                  <a:avLst/>
                  <a:gdLst>
                    <a:gd name="T0" fmla="*/ 7 w 12"/>
                    <a:gd name="T1" fmla="*/ 10 h 11"/>
                    <a:gd name="T2" fmla="*/ 12 w 12"/>
                    <a:gd name="T3" fmla="*/ 8 h 11"/>
                    <a:gd name="T4" fmla="*/ 12 w 12"/>
                    <a:gd name="T5" fmla="*/ 6 h 11"/>
                    <a:gd name="T6" fmla="*/ 12 w 12"/>
                    <a:gd name="T7" fmla="*/ 3 h 11"/>
                    <a:gd name="T8" fmla="*/ 9 w 12"/>
                    <a:gd name="T9" fmla="*/ 1 h 11"/>
                    <a:gd name="T10" fmla="*/ 7 w 12"/>
                    <a:gd name="T11" fmla="*/ 0 h 11"/>
                    <a:gd name="T12" fmla="*/ 5 w 12"/>
                    <a:gd name="T13" fmla="*/ 0 h 11"/>
                    <a:gd name="T14" fmla="*/ 0 w 12"/>
                    <a:gd name="T15" fmla="*/ 1 h 11"/>
                    <a:gd name="T16" fmla="*/ 0 w 12"/>
                    <a:gd name="T17" fmla="*/ 3 h 11"/>
                    <a:gd name="T18" fmla="*/ 0 w 12"/>
                    <a:gd name="T19" fmla="*/ 6 h 11"/>
                    <a:gd name="T20" fmla="*/ 2 w 12"/>
                    <a:gd name="T21" fmla="*/ 8 h 11"/>
                    <a:gd name="T22" fmla="*/ 5 w 12"/>
                    <a:gd name="T23" fmla="*/ 10 h 11"/>
                    <a:gd name="T24" fmla="*/ 5 w 12"/>
                    <a:gd name="T25" fmla="*/ 11 h 11"/>
                    <a:gd name="T26" fmla="*/ 7 w 12"/>
                    <a:gd name="T27" fmla="*/ 10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7" y="10"/>
                      </a:moveTo>
                      <a:lnTo>
                        <a:pt x="12" y="8"/>
                      </a:lnTo>
                      <a:lnTo>
                        <a:pt x="12" y="6"/>
                      </a:lnTo>
                      <a:lnTo>
                        <a:pt x="12" y="3"/>
                      </a:lnTo>
                      <a:lnTo>
                        <a:pt x="9" y="1"/>
                      </a:lnTo>
                      <a:lnTo>
                        <a:pt x="7" y="0"/>
                      </a:lnTo>
                      <a:lnTo>
                        <a:pt x="5" y="0"/>
                      </a:lnTo>
                      <a:lnTo>
                        <a:pt x="0" y="1"/>
                      </a:lnTo>
                      <a:lnTo>
                        <a:pt x="0" y="3"/>
                      </a:lnTo>
                      <a:lnTo>
                        <a:pt x="0" y="6"/>
                      </a:lnTo>
                      <a:lnTo>
                        <a:pt x="2" y="8"/>
                      </a:lnTo>
                      <a:lnTo>
                        <a:pt x="5" y="10"/>
                      </a:lnTo>
                      <a:lnTo>
                        <a:pt x="5" y="11"/>
                      </a:lnTo>
                      <a:lnTo>
                        <a:pt x="7"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3" name="Freeform 775"/>
                <p:cNvSpPr>
                  <a:spLocks/>
                </p:cNvSpPr>
                <p:nvPr/>
              </p:nvSpPr>
              <p:spPr bwMode="auto">
                <a:xfrm>
                  <a:off x="4169" y="2695"/>
                  <a:ext cx="12" cy="10"/>
                </a:xfrm>
                <a:custGeom>
                  <a:avLst/>
                  <a:gdLst>
                    <a:gd name="T0" fmla="*/ 0 w 12"/>
                    <a:gd name="T1" fmla="*/ 5 h 10"/>
                    <a:gd name="T2" fmla="*/ 0 w 12"/>
                    <a:gd name="T3" fmla="*/ 2 h 10"/>
                    <a:gd name="T4" fmla="*/ 0 w 12"/>
                    <a:gd name="T5" fmla="*/ 0 h 10"/>
                    <a:gd name="T6" fmla="*/ 3 w 12"/>
                    <a:gd name="T7" fmla="*/ 0 h 10"/>
                    <a:gd name="T8" fmla="*/ 6 w 12"/>
                    <a:gd name="T9" fmla="*/ 0 h 10"/>
                    <a:gd name="T10" fmla="*/ 9 w 12"/>
                    <a:gd name="T11" fmla="*/ 4 h 10"/>
                    <a:gd name="T12" fmla="*/ 12 w 12"/>
                    <a:gd name="T13" fmla="*/ 7 h 10"/>
                    <a:gd name="T14" fmla="*/ 12 w 12"/>
                    <a:gd name="T15" fmla="*/ 9 h 10"/>
                    <a:gd name="T16" fmla="*/ 9 w 12"/>
                    <a:gd name="T17" fmla="*/ 9 h 10"/>
                    <a:gd name="T18" fmla="*/ 6 w 12"/>
                    <a:gd name="T19" fmla="*/ 10 h 10"/>
                    <a:gd name="T20" fmla="*/ 6 w 12"/>
                    <a:gd name="T21" fmla="*/ 9 h 10"/>
                    <a:gd name="T22" fmla="*/ 0 w 12"/>
                    <a:gd name="T23" fmla="*/ 5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0"/>
                    <a:gd name="T38" fmla="*/ 12 w 12"/>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0">
                      <a:moveTo>
                        <a:pt x="0" y="5"/>
                      </a:moveTo>
                      <a:lnTo>
                        <a:pt x="0" y="2"/>
                      </a:lnTo>
                      <a:lnTo>
                        <a:pt x="0" y="0"/>
                      </a:lnTo>
                      <a:lnTo>
                        <a:pt x="3" y="0"/>
                      </a:lnTo>
                      <a:lnTo>
                        <a:pt x="6" y="0"/>
                      </a:lnTo>
                      <a:lnTo>
                        <a:pt x="9" y="4"/>
                      </a:lnTo>
                      <a:lnTo>
                        <a:pt x="12" y="7"/>
                      </a:lnTo>
                      <a:lnTo>
                        <a:pt x="12" y="9"/>
                      </a:lnTo>
                      <a:lnTo>
                        <a:pt x="9" y="9"/>
                      </a:lnTo>
                      <a:lnTo>
                        <a:pt x="6" y="10"/>
                      </a:lnTo>
                      <a:lnTo>
                        <a:pt x="6" y="9"/>
                      </a:lnTo>
                      <a:lnTo>
                        <a:pt x="0" y="5"/>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4" name="Freeform 776"/>
                <p:cNvSpPr>
                  <a:spLocks/>
                </p:cNvSpPr>
                <p:nvPr/>
              </p:nvSpPr>
              <p:spPr bwMode="auto">
                <a:xfrm>
                  <a:off x="4177" y="2694"/>
                  <a:ext cx="12" cy="11"/>
                </a:xfrm>
                <a:custGeom>
                  <a:avLst/>
                  <a:gdLst>
                    <a:gd name="T0" fmla="*/ 7 w 12"/>
                    <a:gd name="T1" fmla="*/ 11 h 11"/>
                    <a:gd name="T2" fmla="*/ 10 w 12"/>
                    <a:gd name="T3" fmla="*/ 10 h 11"/>
                    <a:gd name="T4" fmla="*/ 11 w 12"/>
                    <a:gd name="T5" fmla="*/ 9 h 11"/>
                    <a:gd name="T6" fmla="*/ 12 w 12"/>
                    <a:gd name="T7" fmla="*/ 9 h 11"/>
                    <a:gd name="T8" fmla="*/ 12 w 12"/>
                    <a:gd name="T9" fmla="*/ 8 h 11"/>
                    <a:gd name="T10" fmla="*/ 12 w 12"/>
                    <a:gd name="T11" fmla="*/ 6 h 11"/>
                    <a:gd name="T12" fmla="*/ 10 w 12"/>
                    <a:gd name="T13" fmla="*/ 3 h 11"/>
                    <a:gd name="T14" fmla="*/ 9 w 12"/>
                    <a:gd name="T15" fmla="*/ 1 h 11"/>
                    <a:gd name="T16" fmla="*/ 7 w 12"/>
                    <a:gd name="T17" fmla="*/ 0 h 11"/>
                    <a:gd name="T18" fmla="*/ 5 w 12"/>
                    <a:gd name="T19" fmla="*/ 0 h 11"/>
                    <a:gd name="T20" fmla="*/ 5 w 12"/>
                    <a:gd name="T21" fmla="*/ 0 h 11"/>
                    <a:gd name="T22" fmla="*/ 3 w 12"/>
                    <a:gd name="T23" fmla="*/ 0 h 11"/>
                    <a:gd name="T24" fmla="*/ 1 w 12"/>
                    <a:gd name="T25" fmla="*/ 1 h 11"/>
                    <a:gd name="T26" fmla="*/ 1 w 12"/>
                    <a:gd name="T27" fmla="*/ 1 h 11"/>
                    <a:gd name="T28" fmla="*/ 0 w 12"/>
                    <a:gd name="T29" fmla="*/ 3 h 11"/>
                    <a:gd name="T30" fmla="*/ 0 w 12"/>
                    <a:gd name="T31" fmla="*/ 4 h 11"/>
                    <a:gd name="T32" fmla="*/ 0 w 12"/>
                    <a:gd name="T33" fmla="*/ 6 h 11"/>
                    <a:gd name="T34" fmla="*/ 1 w 12"/>
                    <a:gd name="T35" fmla="*/ 8 h 11"/>
                    <a:gd name="T36" fmla="*/ 2 w 12"/>
                    <a:gd name="T37" fmla="*/ 10 h 11"/>
                    <a:gd name="T38" fmla="*/ 5 w 12"/>
                    <a:gd name="T39" fmla="*/ 10 h 11"/>
                    <a:gd name="T40" fmla="*/ 6 w 12"/>
                    <a:gd name="T41" fmla="*/ 11 h 11"/>
                    <a:gd name="T42" fmla="*/ 7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7" y="11"/>
                      </a:moveTo>
                      <a:lnTo>
                        <a:pt x="10" y="10"/>
                      </a:lnTo>
                      <a:lnTo>
                        <a:pt x="11" y="9"/>
                      </a:lnTo>
                      <a:lnTo>
                        <a:pt x="12" y="9"/>
                      </a:lnTo>
                      <a:lnTo>
                        <a:pt x="12" y="8"/>
                      </a:lnTo>
                      <a:lnTo>
                        <a:pt x="12" y="6"/>
                      </a:lnTo>
                      <a:lnTo>
                        <a:pt x="10" y="3"/>
                      </a:lnTo>
                      <a:lnTo>
                        <a:pt x="9" y="1"/>
                      </a:lnTo>
                      <a:lnTo>
                        <a:pt x="7" y="0"/>
                      </a:lnTo>
                      <a:lnTo>
                        <a:pt x="5" y="0"/>
                      </a:lnTo>
                      <a:lnTo>
                        <a:pt x="3" y="0"/>
                      </a:lnTo>
                      <a:lnTo>
                        <a:pt x="1" y="1"/>
                      </a:lnTo>
                      <a:lnTo>
                        <a:pt x="0" y="3"/>
                      </a:lnTo>
                      <a:lnTo>
                        <a:pt x="0" y="4"/>
                      </a:lnTo>
                      <a:lnTo>
                        <a:pt x="0" y="6"/>
                      </a:lnTo>
                      <a:lnTo>
                        <a:pt x="1" y="8"/>
                      </a:lnTo>
                      <a:lnTo>
                        <a:pt x="2" y="10"/>
                      </a:lnTo>
                      <a:lnTo>
                        <a:pt x="5" y="10"/>
                      </a:lnTo>
                      <a:lnTo>
                        <a:pt x="6" y="11"/>
                      </a:lnTo>
                      <a:lnTo>
                        <a:pt x="7"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5" name="Freeform 777"/>
                <p:cNvSpPr>
                  <a:spLocks/>
                </p:cNvSpPr>
                <p:nvPr/>
              </p:nvSpPr>
              <p:spPr bwMode="auto">
                <a:xfrm>
                  <a:off x="4177" y="2695"/>
                  <a:ext cx="12" cy="10"/>
                </a:xfrm>
                <a:custGeom>
                  <a:avLst/>
                  <a:gdLst>
                    <a:gd name="T0" fmla="*/ 1 w 12"/>
                    <a:gd name="T1" fmla="*/ 8 h 10"/>
                    <a:gd name="T2" fmla="*/ 0 w 12"/>
                    <a:gd name="T3" fmla="*/ 5 h 10"/>
                    <a:gd name="T4" fmla="*/ 0 w 12"/>
                    <a:gd name="T5" fmla="*/ 3 h 10"/>
                    <a:gd name="T6" fmla="*/ 0 w 12"/>
                    <a:gd name="T7" fmla="*/ 2 h 10"/>
                    <a:gd name="T8" fmla="*/ 1 w 12"/>
                    <a:gd name="T9" fmla="*/ 2 h 10"/>
                    <a:gd name="T10" fmla="*/ 3 w 12"/>
                    <a:gd name="T11" fmla="*/ 0 h 10"/>
                    <a:gd name="T12" fmla="*/ 6 w 12"/>
                    <a:gd name="T13" fmla="*/ 2 h 10"/>
                    <a:gd name="T14" fmla="*/ 8 w 12"/>
                    <a:gd name="T15" fmla="*/ 2 h 10"/>
                    <a:gd name="T16" fmla="*/ 9 w 12"/>
                    <a:gd name="T17" fmla="*/ 4 h 10"/>
                    <a:gd name="T18" fmla="*/ 12 w 12"/>
                    <a:gd name="T19" fmla="*/ 5 h 10"/>
                    <a:gd name="T20" fmla="*/ 12 w 12"/>
                    <a:gd name="T21" fmla="*/ 8 h 10"/>
                    <a:gd name="T22" fmla="*/ 12 w 12"/>
                    <a:gd name="T23" fmla="*/ 9 h 10"/>
                    <a:gd name="T24" fmla="*/ 11 w 12"/>
                    <a:gd name="T25" fmla="*/ 9 h 10"/>
                    <a:gd name="T26" fmla="*/ 9 w 12"/>
                    <a:gd name="T27" fmla="*/ 10 h 10"/>
                    <a:gd name="T28" fmla="*/ 8 w 12"/>
                    <a:gd name="T29" fmla="*/ 10 h 10"/>
                    <a:gd name="T30" fmla="*/ 6 w 12"/>
                    <a:gd name="T31" fmla="*/ 9 h 10"/>
                    <a:gd name="T32" fmla="*/ 3 w 12"/>
                    <a:gd name="T33" fmla="*/ 9 h 10"/>
                    <a:gd name="T34" fmla="*/ 1 w 12"/>
                    <a:gd name="T35" fmla="*/ 8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8"/>
                      </a:moveTo>
                      <a:lnTo>
                        <a:pt x="0" y="5"/>
                      </a:lnTo>
                      <a:lnTo>
                        <a:pt x="0" y="3"/>
                      </a:lnTo>
                      <a:lnTo>
                        <a:pt x="0" y="2"/>
                      </a:lnTo>
                      <a:lnTo>
                        <a:pt x="1" y="2"/>
                      </a:lnTo>
                      <a:lnTo>
                        <a:pt x="3" y="0"/>
                      </a:lnTo>
                      <a:lnTo>
                        <a:pt x="6" y="2"/>
                      </a:lnTo>
                      <a:lnTo>
                        <a:pt x="8" y="2"/>
                      </a:lnTo>
                      <a:lnTo>
                        <a:pt x="9" y="4"/>
                      </a:lnTo>
                      <a:lnTo>
                        <a:pt x="12" y="5"/>
                      </a:lnTo>
                      <a:lnTo>
                        <a:pt x="12" y="8"/>
                      </a:lnTo>
                      <a:lnTo>
                        <a:pt x="12" y="9"/>
                      </a:lnTo>
                      <a:lnTo>
                        <a:pt x="11" y="9"/>
                      </a:lnTo>
                      <a:lnTo>
                        <a:pt x="9" y="10"/>
                      </a:lnTo>
                      <a:lnTo>
                        <a:pt x="8" y="10"/>
                      </a:lnTo>
                      <a:lnTo>
                        <a:pt x="6" y="9"/>
                      </a:lnTo>
                      <a:lnTo>
                        <a:pt x="3" y="9"/>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6" name="Freeform 778"/>
                <p:cNvSpPr>
                  <a:spLocks/>
                </p:cNvSpPr>
                <p:nvPr/>
              </p:nvSpPr>
              <p:spPr bwMode="auto">
                <a:xfrm>
                  <a:off x="4179" y="2697"/>
                  <a:ext cx="12" cy="9"/>
                </a:xfrm>
                <a:custGeom>
                  <a:avLst/>
                  <a:gdLst>
                    <a:gd name="T0" fmla="*/ 2 w 12"/>
                    <a:gd name="T1" fmla="*/ 7 h 9"/>
                    <a:gd name="T2" fmla="*/ 0 w 12"/>
                    <a:gd name="T3" fmla="*/ 3 h 9"/>
                    <a:gd name="T4" fmla="*/ 0 w 12"/>
                    <a:gd name="T5" fmla="*/ 1 h 9"/>
                    <a:gd name="T6" fmla="*/ 2 w 12"/>
                    <a:gd name="T7" fmla="*/ 1 h 9"/>
                    <a:gd name="T8" fmla="*/ 5 w 12"/>
                    <a:gd name="T9" fmla="*/ 0 h 9"/>
                    <a:gd name="T10" fmla="*/ 5 w 12"/>
                    <a:gd name="T11" fmla="*/ 1 h 9"/>
                    <a:gd name="T12" fmla="*/ 12 w 12"/>
                    <a:gd name="T13" fmla="*/ 3 h 9"/>
                    <a:gd name="T14" fmla="*/ 12 w 12"/>
                    <a:gd name="T15" fmla="*/ 6 h 9"/>
                    <a:gd name="T16" fmla="*/ 12 w 12"/>
                    <a:gd name="T17" fmla="*/ 8 h 9"/>
                    <a:gd name="T18" fmla="*/ 12 w 12"/>
                    <a:gd name="T19" fmla="*/ 9 h 9"/>
                    <a:gd name="T20" fmla="*/ 9 w 12"/>
                    <a:gd name="T21" fmla="*/ 9 h 9"/>
                    <a:gd name="T22" fmla="*/ 7 w 12"/>
                    <a:gd name="T23" fmla="*/ 9 h 9"/>
                    <a:gd name="T24" fmla="*/ 2 w 12"/>
                    <a:gd name="T25" fmla="*/ 7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9"/>
                    <a:gd name="T41" fmla="*/ 12 w 12"/>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9">
                      <a:moveTo>
                        <a:pt x="2" y="7"/>
                      </a:moveTo>
                      <a:lnTo>
                        <a:pt x="0" y="3"/>
                      </a:lnTo>
                      <a:lnTo>
                        <a:pt x="0" y="1"/>
                      </a:lnTo>
                      <a:lnTo>
                        <a:pt x="2" y="1"/>
                      </a:lnTo>
                      <a:lnTo>
                        <a:pt x="5" y="0"/>
                      </a:lnTo>
                      <a:lnTo>
                        <a:pt x="5" y="1"/>
                      </a:lnTo>
                      <a:lnTo>
                        <a:pt x="12" y="3"/>
                      </a:lnTo>
                      <a:lnTo>
                        <a:pt x="12" y="6"/>
                      </a:lnTo>
                      <a:lnTo>
                        <a:pt x="12" y="8"/>
                      </a:lnTo>
                      <a:lnTo>
                        <a:pt x="12" y="9"/>
                      </a:lnTo>
                      <a:lnTo>
                        <a:pt x="9" y="9"/>
                      </a:lnTo>
                      <a:lnTo>
                        <a:pt x="7" y="9"/>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7" name="Freeform 779"/>
                <p:cNvSpPr>
                  <a:spLocks/>
                </p:cNvSpPr>
                <p:nvPr/>
              </p:nvSpPr>
              <p:spPr bwMode="auto">
                <a:xfrm>
                  <a:off x="4184" y="2698"/>
                  <a:ext cx="12" cy="11"/>
                </a:xfrm>
                <a:custGeom>
                  <a:avLst/>
                  <a:gdLst>
                    <a:gd name="T0" fmla="*/ 8 w 12"/>
                    <a:gd name="T1" fmla="*/ 11 h 11"/>
                    <a:gd name="T2" fmla="*/ 11 w 12"/>
                    <a:gd name="T3" fmla="*/ 10 h 11"/>
                    <a:gd name="T4" fmla="*/ 11 w 12"/>
                    <a:gd name="T5" fmla="*/ 8 h 11"/>
                    <a:gd name="T6" fmla="*/ 11 w 12"/>
                    <a:gd name="T7" fmla="*/ 7 h 11"/>
                    <a:gd name="T8" fmla="*/ 12 w 12"/>
                    <a:gd name="T9" fmla="*/ 7 h 11"/>
                    <a:gd name="T10" fmla="*/ 11 w 12"/>
                    <a:gd name="T11" fmla="*/ 5 h 11"/>
                    <a:gd name="T12" fmla="*/ 11 w 12"/>
                    <a:gd name="T13" fmla="*/ 2 h 11"/>
                    <a:gd name="T14" fmla="*/ 9 w 12"/>
                    <a:gd name="T15" fmla="*/ 1 h 11"/>
                    <a:gd name="T16" fmla="*/ 8 w 12"/>
                    <a:gd name="T17" fmla="*/ 0 h 11"/>
                    <a:gd name="T18" fmla="*/ 6 w 12"/>
                    <a:gd name="T19" fmla="*/ 0 h 11"/>
                    <a:gd name="T20" fmla="*/ 5 w 12"/>
                    <a:gd name="T21" fmla="*/ 0 h 11"/>
                    <a:gd name="T22" fmla="*/ 2 w 12"/>
                    <a:gd name="T23" fmla="*/ 1 h 11"/>
                    <a:gd name="T24" fmla="*/ 2 w 12"/>
                    <a:gd name="T25" fmla="*/ 1 h 11"/>
                    <a:gd name="T26" fmla="*/ 1 w 12"/>
                    <a:gd name="T27" fmla="*/ 2 h 11"/>
                    <a:gd name="T28" fmla="*/ 0 w 12"/>
                    <a:gd name="T29" fmla="*/ 4 h 11"/>
                    <a:gd name="T30" fmla="*/ 1 w 12"/>
                    <a:gd name="T31" fmla="*/ 6 h 11"/>
                    <a:gd name="T32" fmla="*/ 2 w 12"/>
                    <a:gd name="T33" fmla="*/ 7 h 11"/>
                    <a:gd name="T34" fmla="*/ 3 w 12"/>
                    <a:gd name="T35" fmla="*/ 10 h 11"/>
                    <a:gd name="T36" fmla="*/ 5 w 12"/>
                    <a:gd name="T37" fmla="*/ 10 h 11"/>
                    <a:gd name="T38" fmla="*/ 7 w 12"/>
                    <a:gd name="T39" fmla="*/ 11 h 11"/>
                    <a:gd name="T40" fmla="*/ 8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1" y="10"/>
                      </a:lnTo>
                      <a:lnTo>
                        <a:pt x="11" y="8"/>
                      </a:lnTo>
                      <a:lnTo>
                        <a:pt x="11" y="7"/>
                      </a:lnTo>
                      <a:lnTo>
                        <a:pt x="12" y="7"/>
                      </a:lnTo>
                      <a:lnTo>
                        <a:pt x="11" y="5"/>
                      </a:lnTo>
                      <a:lnTo>
                        <a:pt x="11" y="2"/>
                      </a:lnTo>
                      <a:lnTo>
                        <a:pt x="9" y="1"/>
                      </a:lnTo>
                      <a:lnTo>
                        <a:pt x="8" y="0"/>
                      </a:lnTo>
                      <a:lnTo>
                        <a:pt x="6" y="0"/>
                      </a:lnTo>
                      <a:lnTo>
                        <a:pt x="5" y="0"/>
                      </a:lnTo>
                      <a:lnTo>
                        <a:pt x="2" y="1"/>
                      </a:lnTo>
                      <a:lnTo>
                        <a:pt x="1" y="2"/>
                      </a:lnTo>
                      <a:lnTo>
                        <a:pt x="0" y="4"/>
                      </a:lnTo>
                      <a:lnTo>
                        <a:pt x="1" y="6"/>
                      </a:lnTo>
                      <a:lnTo>
                        <a:pt x="2" y="7"/>
                      </a:lnTo>
                      <a:lnTo>
                        <a:pt x="3" y="10"/>
                      </a:lnTo>
                      <a:lnTo>
                        <a:pt x="5" y="10"/>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8" name="Freeform 780"/>
                <p:cNvSpPr>
                  <a:spLocks/>
                </p:cNvSpPr>
                <p:nvPr/>
              </p:nvSpPr>
              <p:spPr bwMode="auto">
                <a:xfrm>
                  <a:off x="4184" y="2699"/>
                  <a:ext cx="12" cy="11"/>
                </a:xfrm>
                <a:custGeom>
                  <a:avLst/>
                  <a:gdLst>
                    <a:gd name="T0" fmla="*/ 2 w 12"/>
                    <a:gd name="T1" fmla="*/ 6 h 11"/>
                    <a:gd name="T2" fmla="*/ 1 w 12"/>
                    <a:gd name="T3" fmla="*/ 5 h 11"/>
                    <a:gd name="T4" fmla="*/ 0 w 12"/>
                    <a:gd name="T5" fmla="*/ 3 h 11"/>
                    <a:gd name="T6" fmla="*/ 1 w 12"/>
                    <a:gd name="T7" fmla="*/ 1 h 11"/>
                    <a:gd name="T8" fmla="*/ 2 w 12"/>
                    <a:gd name="T9" fmla="*/ 1 h 11"/>
                    <a:gd name="T10" fmla="*/ 2 w 12"/>
                    <a:gd name="T11" fmla="*/ 0 h 11"/>
                    <a:gd name="T12" fmla="*/ 4 w 12"/>
                    <a:gd name="T13" fmla="*/ 0 h 11"/>
                    <a:gd name="T14" fmla="*/ 6 w 12"/>
                    <a:gd name="T15" fmla="*/ 1 h 11"/>
                    <a:gd name="T16" fmla="*/ 8 w 12"/>
                    <a:gd name="T17" fmla="*/ 1 h 11"/>
                    <a:gd name="T18" fmla="*/ 11 w 12"/>
                    <a:gd name="T19" fmla="*/ 5 h 11"/>
                    <a:gd name="T20" fmla="*/ 11 w 12"/>
                    <a:gd name="T21" fmla="*/ 6 h 11"/>
                    <a:gd name="T22" fmla="*/ 12 w 12"/>
                    <a:gd name="T23" fmla="*/ 7 h 11"/>
                    <a:gd name="T24" fmla="*/ 11 w 12"/>
                    <a:gd name="T25" fmla="*/ 10 h 11"/>
                    <a:gd name="T26" fmla="*/ 11 w 12"/>
                    <a:gd name="T27" fmla="*/ 11 h 11"/>
                    <a:gd name="T28" fmla="*/ 8 w 12"/>
                    <a:gd name="T29" fmla="*/ 11 h 11"/>
                    <a:gd name="T30" fmla="*/ 6 w 12"/>
                    <a:gd name="T31" fmla="*/ 10 h 11"/>
                    <a:gd name="T32" fmla="*/ 4 w 12"/>
                    <a:gd name="T33" fmla="*/ 10 h 11"/>
                    <a:gd name="T34" fmla="*/ 2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2" y="6"/>
                      </a:moveTo>
                      <a:lnTo>
                        <a:pt x="1" y="5"/>
                      </a:lnTo>
                      <a:lnTo>
                        <a:pt x="0" y="3"/>
                      </a:lnTo>
                      <a:lnTo>
                        <a:pt x="1" y="1"/>
                      </a:lnTo>
                      <a:lnTo>
                        <a:pt x="2" y="1"/>
                      </a:lnTo>
                      <a:lnTo>
                        <a:pt x="2" y="0"/>
                      </a:lnTo>
                      <a:lnTo>
                        <a:pt x="4" y="0"/>
                      </a:lnTo>
                      <a:lnTo>
                        <a:pt x="6" y="1"/>
                      </a:lnTo>
                      <a:lnTo>
                        <a:pt x="8" y="1"/>
                      </a:lnTo>
                      <a:lnTo>
                        <a:pt x="11" y="5"/>
                      </a:lnTo>
                      <a:lnTo>
                        <a:pt x="11" y="6"/>
                      </a:lnTo>
                      <a:lnTo>
                        <a:pt x="12" y="7"/>
                      </a:lnTo>
                      <a:lnTo>
                        <a:pt x="11" y="10"/>
                      </a:lnTo>
                      <a:lnTo>
                        <a:pt x="11" y="11"/>
                      </a:lnTo>
                      <a:lnTo>
                        <a:pt x="8" y="11"/>
                      </a:lnTo>
                      <a:lnTo>
                        <a:pt x="6" y="10"/>
                      </a:lnTo>
                      <a:lnTo>
                        <a:pt x="4" y="10"/>
                      </a:lnTo>
                      <a:lnTo>
                        <a:pt x="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89" name="Freeform 781"/>
                <p:cNvSpPr>
                  <a:spLocks/>
                </p:cNvSpPr>
                <p:nvPr/>
              </p:nvSpPr>
              <p:spPr bwMode="auto">
                <a:xfrm>
                  <a:off x="4187" y="2699"/>
                  <a:ext cx="12" cy="11"/>
                </a:xfrm>
                <a:custGeom>
                  <a:avLst/>
                  <a:gdLst>
                    <a:gd name="T0" fmla="*/ 2 w 12"/>
                    <a:gd name="T1" fmla="*/ 7 h 11"/>
                    <a:gd name="T2" fmla="*/ 0 w 12"/>
                    <a:gd name="T3" fmla="*/ 5 h 11"/>
                    <a:gd name="T4" fmla="*/ 0 w 12"/>
                    <a:gd name="T5" fmla="*/ 3 h 11"/>
                    <a:gd name="T6" fmla="*/ 0 w 12"/>
                    <a:gd name="T7" fmla="*/ 1 h 11"/>
                    <a:gd name="T8" fmla="*/ 2 w 12"/>
                    <a:gd name="T9" fmla="*/ 1 h 11"/>
                    <a:gd name="T10" fmla="*/ 5 w 12"/>
                    <a:gd name="T11" fmla="*/ 0 h 11"/>
                    <a:gd name="T12" fmla="*/ 7 w 12"/>
                    <a:gd name="T13" fmla="*/ 1 h 11"/>
                    <a:gd name="T14" fmla="*/ 9 w 12"/>
                    <a:gd name="T15" fmla="*/ 3 h 11"/>
                    <a:gd name="T16" fmla="*/ 12 w 12"/>
                    <a:gd name="T17" fmla="*/ 6 h 11"/>
                    <a:gd name="T18" fmla="*/ 12 w 12"/>
                    <a:gd name="T19" fmla="*/ 7 h 11"/>
                    <a:gd name="T20" fmla="*/ 12 w 12"/>
                    <a:gd name="T21" fmla="*/ 10 h 11"/>
                    <a:gd name="T22" fmla="*/ 9 w 12"/>
                    <a:gd name="T23" fmla="*/ 11 h 11"/>
                    <a:gd name="T24" fmla="*/ 7 w 12"/>
                    <a:gd name="T25" fmla="*/ 11 h 11"/>
                    <a:gd name="T26" fmla="*/ 2 w 12"/>
                    <a:gd name="T27" fmla="*/ 7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2" y="7"/>
                      </a:moveTo>
                      <a:lnTo>
                        <a:pt x="0" y="5"/>
                      </a:lnTo>
                      <a:lnTo>
                        <a:pt x="0" y="3"/>
                      </a:lnTo>
                      <a:lnTo>
                        <a:pt x="0" y="1"/>
                      </a:lnTo>
                      <a:lnTo>
                        <a:pt x="2" y="1"/>
                      </a:lnTo>
                      <a:lnTo>
                        <a:pt x="5" y="0"/>
                      </a:lnTo>
                      <a:lnTo>
                        <a:pt x="7" y="1"/>
                      </a:lnTo>
                      <a:lnTo>
                        <a:pt x="9" y="3"/>
                      </a:lnTo>
                      <a:lnTo>
                        <a:pt x="12" y="6"/>
                      </a:lnTo>
                      <a:lnTo>
                        <a:pt x="12" y="7"/>
                      </a:lnTo>
                      <a:lnTo>
                        <a:pt x="12" y="10"/>
                      </a:lnTo>
                      <a:lnTo>
                        <a:pt x="9" y="11"/>
                      </a:lnTo>
                      <a:lnTo>
                        <a:pt x="7"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0" name="Freeform 782"/>
                <p:cNvSpPr>
                  <a:spLocks/>
                </p:cNvSpPr>
                <p:nvPr/>
              </p:nvSpPr>
              <p:spPr bwMode="auto">
                <a:xfrm>
                  <a:off x="4174" y="2697"/>
                  <a:ext cx="12" cy="9"/>
                </a:xfrm>
                <a:custGeom>
                  <a:avLst/>
                  <a:gdLst>
                    <a:gd name="T0" fmla="*/ 8 w 12"/>
                    <a:gd name="T1" fmla="*/ 9 h 9"/>
                    <a:gd name="T2" fmla="*/ 11 w 12"/>
                    <a:gd name="T3" fmla="*/ 8 h 9"/>
                    <a:gd name="T4" fmla="*/ 12 w 12"/>
                    <a:gd name="T5" fmla="*/ 8 h 9"/>
                    <a:gd name="T6" fmla="*/ 12 w 12"/>
                    <a:gd name="T7" fmla="*/ 7 h 9"/>
                    <a:gd name="T8" fmla="*/ 12 w 12"/>
                    <a:gd name="T9" fmla="*/ 6 h 9"/>
                    <a:gd name="T10" fmla="*/ 12 w 12"/>
                    <a:gd name="T11" fmla="*/ 5 h 9"/>
                    <a:gd name="T12" fmla="*/ 11 w 12"/>
                    <a:gd name="T13" fmla="*/ 2 h 9"/>
                    <a:gd name="T14" fmla="*/ 9 w 12"/>
                    <a:gd name="T15" fmla="*/ 1 h 9"/>
                    <a:gd name="T16" fmla="*/ 8 w 12"/>
                    <a:gd name="T17" fmla="*/ 0 h 9"/>
                    <a:gd name="T18" fmla="*/ 6 w 12"/>
                    <a:gd name="T19" fmla="*/ 0 h 9"/>
                    <a:gd name="T20" fmla="*/ 5 w 12"/>
                    <a:gd name="T21" fmla="*/ 0 h 9"/>
                    <a:gd name="T22" fmla="*/ 5 w 12"/>
                    <a:gd name="T23" fmla="*/ 0 h 9"/>
                    <a:gd name="T24" fmla="*/ 2 w 12"/>
                    <a:gd name="T25" fmla="*/ 1 h 9"/>
                    <a:gd name="T26" fmla="*/ 1 w 12"/>
                    <a:gd name="T27" fmla="*/ 1 h 9"/>
                    <a:gd name="T28" fmla="*/ 0 w 12"/>
                    <a:gd name="T29" fmla="*/ 2 h 9"/>
                    <a:gd name="T30" fmla="*/ 0 w 12"/>
                    <a:gd name="T31" fmla="*/ 3 h 9"/>
                    <a:gd name="T32" fmla="*/ 0 w 12"/>
                    <a:gd name="T33" fmla="*/ 5 h 9"/>
                    <a:gd name="T34" fmla="*/ 2 w 12"/>
                    <a:gd name="T35" fmla="*/ 7 h 9"/>
                    <a:gd name="T36" fmla="*/ 3 w 12"/>
                    <a:gd name="T37" fmla="*/ 8 h 9"/>
                    <a:gd name="T38" fmla="*/ 5 w 12"/>
                    <a:gd name="T39" fmla="*/ 8 h 9"/>
                    <a:gd name="T40" fmla="*/ 6 w 12"/>
                    <a:gd name="T41" fmla="*/ 9 h 9"/>
                    <a:gd name="T42" fmla="*/ 7 w 12"/>
                    <a:gd name="T43" fmla="*/ 9 h 9"/>
                    <a:gd name="T44" fmla="*/ 8 w 12"/>
                    <a:gd name="T45" fmla="*/ 9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9"/>
                    <a:gd name="T71" fmla="*/ 12 w 12"/>
                    <a:gd name="T72" fmla="*/ 9 h 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9">
                      <a:moveTo>
                        <a:pt x="8" y="9"/>
                      </a:moveTo>
                      <a:lnTo>
                        <a:pt x="11" y="8"/>
                      </a:lnTo>
                      <a:lnTo>
                        <a:pt x="12" y="8"/>
                      </a:lnTo>
                      <a:lnTo>
                        <a:pt x="12" y="7"/>
                      </a:lnTo>
                      <a:lnTo>
                        <a:pt x="12" y="6"/>
                      </a:lnTo>
                      <a:lnTo>
                        <a:pt x="12" y="5"/>
                      </a:lnTo>
                      <a:lnTo>
                        <a:pt x="11" y="2"/>
                      </a:lnTo>
                      <a:lnTo>
                        <a:pt x="9" y="1"/>
                      </a:lnTo>
                      <a:lnTo>
                        <a:pt x="8" y="0"/>
                      </a:lnTo>
                      <a:lnTo>
                        <a:pt x="6" y="0"/>
                      </a:lnTo>
                      <a:lnTo>
                        <a:pt x="5" y="0"/>
                      </a:lnTo>
                      <a:lnTo>
                        <a:pt x="2" y="1"/>
                      </a:lnTo>
                      <a:lnTo>
                        <a:pt x="1" y="1"/>
                      </a:lnTo>
                      <a:lnTo>
                        <a:pt x="0" y="2"/>
                      </a:lnTo>
                      <a:lnTo>
                        <a:pt x="0" y="3"/>
                      </a:lnTo>
                      <a:lnTo>
                        <a:pt x="0" y="5"/>
                      </a:lnTo>
                      <a:lnTo>
                        <a:pt x="2" y="7"/>
                      </a:lnTo>
                      <a:lnTo>
                        <a:pt x="3" y="8"/>
                      </a:lnTo>
                      <a:lnTo>
                        <a:pt x="5" y="8"/>
                      </a:lnTo>
                      <a:lnTo>
                        <a:pt x="6" y="9"/>
                      </a:lnTo>
                      <a:lnTo>
                        <a:pt x="7" y="9"/>
                      </a:lnTo>
                      <a:lnTo>
                        <a:pt x="8"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1" name="Freeform 783"/>
                <p:cNvSpPr>
                  <a:spLocks/>
                </p:cNvSpPr>
                <p:nvPr/>
              </p:nvSpPr>
              <p:spPr bwMode="auto">
                <a:xfrm>
                  <a:off x="4174" y="2697"/>
                  <a:ext cx="12" cy="9"/>
                </a:xfrm>
                <a:custGeom>
                  <a:avLst/>
                  <a:gdLst>
                    <a:gd name="T0" fmla="*/ 2 w 12"/>
                    <a:gd name="T1" fmla="*/ 7 h 9"/>
                    <a:gd name="T2" fmla="*/ 0 w 12"/>
                    <a:gd name="T3" fmla="*/ 5 h 9"/>
                    <a:gd name="T4" fmla="*/ 0 w 12"/>
                    <a:gd name="T5" fmla="*/ 2 h 9"/>
                    <a:gd name="T6" fmla="*/ 0 w 12"/>
                    <a:gd name="T7" fmla="*/ 1 h 9"/>
                    <a:gd name="T8" fmla="*/ 1 w 12"/>
                    <a:gd name="T9" fmla="*/ 1 h 9"/>
                    <a:gd name="T10" fmla="*/ 2 w 12"/>
                    <a:gd name="T11" fmla="*/ 1 h 9"/>
                    <a:gd name="T12" fmla="*/ 5 w 12"/>
                    <a:gd name="T13" fmla="*/ 0 h 9"/>
                    <a:gd name="T14" fmla="*/ 7 w 12"/>
                    <a:gd name="T15" fmla="*/ 1 h 9"/>
                    <a:gd name="T16" fmla="*/ 8 w 12"/>
                    <a:gd name="T17" fmla="*/ 2 h 9"/>
                    <a:gd name="T18" fmla="*/ 11 w 12"/>
                    <a:gd name="T19" fmla="*/ 3 h 9"/>
                    <a:gd name="T20" fmla="*/ 12 w 12"/>
                    <a:gd name="T21" fmla="*/ 5 h 9"/>
                    <a:gd name="T22" fmla="*/ 12 w 12"/>
                    <a:gd name="T23" fmla="*/ 7 h 9"/>
                    <a:gd name="T24" fmla="*/ 12 w 12"/>
                    <a:gd name="T25" fmla="*/ 8 h 9"/>
                    <a:gd name="T26" fmla="*/ 11 w 12"/>
                    <a:gd name="T27" fmla="*/ 9 h 9"/>
                    <a:gd name="T28" fmla="*/ 8 w 12"/>
                    <a:gd name="T29" fmla="*/ 9 h 9"/>
                    <a:gd name="T30" fmla="*/ 7 w 12"/>
                    <a:gd name="T31" fmla="*/ 8 h 9"/>
                    <a:gd name="T32" fmla="*/ 5 w 12"/>
                    <a:gd name="T33" fmla="*/ 8 h 9"/>
                    <a:gd name="T34" fmla="*/ 2 w 12"/>
                    <a:gd name="T35" fmla="*/ 7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9"/>
                    <a:gd name="T56" fmla="*/ 12 w 12"/>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9">
                      <a:moveTo>
                        <a:pt x="2" y="7"/>
                      </a:moveTo>
                      <a:lnTo>
                        <a:pt x="0" y="5"/>
                      </a:lnTo>
                      <a:lnTo>
                        <a:pt x="0" y="2"/>
                      </a:lnTo>
                      <a:lnTo>
                        <a:pt x="0" y="1"/>
                      </a:lnTo>
                      <a:lnTo>
                        <a:pt x="1" y="1"/>
                      </a:lnTo>
                      <a:lnTo>
                        <a:pt x="2" y="1"/>
                      </a:lnTo>
                      <a:lnTo>
                        <a:pt x="5" y="0"/>
                      </a:lnTo>
                      <a:lnTo>
                        <a:pt x="7" y="1"/>
                      </a:lnTo>
                      <a:lnTo>
                        <a:pt x="8" y="2"/>
                      </a:lnTo>
                      <a:lnTo>
                        <a:pt x="11" y="3"/>
                      </a:lnTo>
                      <a:lnTo>
                        <a:pt x="12" y="5"/>
                      </a:lnTo>
                      <a:lnTo>
                        <a:pt x="12" y="7"/>
                      </a:lnTo>
                      <a:lnTo>
                        <a:pt x="12" y="8"/>
                      </a:lnTo>
                      <a:lnTo>
                        <a:pt x="11" y="9"/>
                      </a:lnTo>
                      <a:lnTo>
                        <a:pt x="8" y="9"/>
                      </a:lnTo>
                      <a:lnTo>
                        <a:pt x="7" y="8"/>
                      </a:lnTo>
                      <a:lnTo>
                        <a:pt x="5" y="8"/>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2" name="Freeform 784"/>
                <p:cNvSpPr>
                  <a:spLocks/>
                </p:cNvSpPr>
                <p:nvPr/>
              </p:nvSpPr>
              <p:spPr bwMode="auto">
                <a:xfrm>
                  <a:off x="4181" y="2699"/>
                  <a:ext cx="12" cy="11"/>
                </a:xfrm>
                <a:custGeom>
                  <a:avLst/>
                  <a:gdLst>
                    <a:gd name="T0" fmla="*/ 8 w 12"/>
                    <a:gd name="T1" fmla="*/ 11 h 11"/>
                    <a:gd name="T2" fmla="*/ 10 w 12"/>
                    <a:gd name="T3" fmla="*/ 10 h 11"/>
                    <a:gd name="T4" fmla="*/ 11 w 12"/>
                    <a:gd name="T5" fmla="*/ 9 h 11"/>
                    <a:gd name="T6" fmla="*/ 12 w 12"/>
                    <a:gd name="T7" fmla="*/ 7 h 11"/>
                    <a:gd name="T8" fmla="*/ 11 w 12"/>
                    <a:gd name="T9" fmla="*/ 5 h 11"/>
                    <a:gd name="T10" fmla="*/ 10 w 12"/>
                    <a:gd name="T11" fmla="*/ 3 h 11"/>
                    <a:gd name="T12" fmla="*/ 9 w 12"/>
                    <a:gd name="T13" fmla="*/ 1 h 11"/>
                    <a:gd name="T14" fmla="*/ 7 w 12"/>
                    <a:gd name="T15" fmla="*/ 0 h 11"/>
                    <a:gd name="T16" fmla="*/ 6 w 12"/>
                    <a:gd name="T17" fmla="*/ 0 h 11"/>
                    <a:gd name="T18" fmla="*/ 5 w 12"/>
                    <a:gd name="T19" fmla="*/ 0 h 11"/>
                    <a:gd name="T20" fmla="*/ 4 w 12"/>
                    <a:gd name="T21" fmla="*/ 0 h 11"/>
                    <a:gd name="T22" fmla="*/ 1 w 12"/>
                    <a:gd name="T23" fmla="*/ 1 h 11"/>
                    <a:gd name="T24" fmla="*/ 1 w 12"/>
                    <a:gd name="T25" fmla="*/ 1 h 11"/>
                    <a:gd name="T26" fmla="*/ 1 w 12"/>
                    <a:gd name="T27" fmla="*/ 3 h 11"/>
                    <a:gd name="T28" fmla="*/ 0 w 12"/>
                    <a:gd name="T29" fmla="*/ 4 h 11"/>
                    <a:gd name="T30" fmla="*/ 1 w 12"/>
                    <a:gd name="T31" fmla="*/ 6 h 11"/>
                    <a:gd name="T32" fmla="*/ 1 w 12"/>
                    <a:gd name="T33" fmla="*/ 7 h 11"/>
                    <a:gd name="T34" fmla="*/ 3 w 12"/>
                    <a:gd name="T35" fmla="*/ 10 h 11"/>
                    <a:gd name="T36" fmla="*/ 4 w 12"/>
                    <a:gd name="T37" fmla="*/ 10 h 11"/>
                    <a:gd name="T38" fmla="*/ 6 w 12"/>
                    <a:gd name="T39" fmla="*/ 11 h 11"/>
                    <a:gd name="T40" fmla="*/ 7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0" y="10"/>
                      </a:lnTo>
                      <a:lnTo>
                        <a:pt x="11" y="9"/>
                      </a:lnTo>
                      <a:lnTo>
                        <a:pt x="12" y="7"/>
                      </a:lnTo>
                      <a:lnTo>
                        <a:pt x="11" y="5"/>
                      </a:lnTo>
                      <a:lnTo>
                        <a:pt x="10" y="3"/>
                      </a:lnTo>
                      <a:lnTo>
                        <a:pt x="9" y="1"/>
                      </a:lnTo>
                      <a:lnTo>
                        <a:pt x="7" y="0"/>
                      </a:lnTo>
                      <a:lnTo>
                        <a:pt x="6" y="0"/>
                      </a:lnTo>
                      <a:lnTo>
                        <a:pt x="5" y="0"/>
                      </a:lnTo>
                      <a:lnTo>
                        <a:pt x="4" y="0"/>
                      </a:lnTo>
                      <a:lnTo>
                        <a:pt x="1" y="1"/>
                      </a:lnTo>
                      <a:lnTo>
                        <a:pt x="1" y="3"/>
                      </a:lnTo>
                      <a:lnTo>
                        <a:pt x="0" y="4"/>
                      </a:lnTo>
                      <a:lnTo>
                        <a:pt x="1" y="6"/>
                      </a:lnTo>
                      <a:lnTo>
                        <a:pt x="1" y="7"/>
                      </a:lnTo>
                      <a:lnTo>
                        <a:pt x="3" y="10"/>
                      </a:lnTo>
                      <a:lnTo>
                        <a:pt x="4" y="10"/>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3" name="Freeform 785"/>
                <p:cNvSpPr>
                  <a:spLocks/>
                </p:cNvSpPr>
                <p:nvPr/>
              </p:nvSpPr>
              <p:spPr bwMode="auto">
                <a:xfrm>
                  <a:off x="4181" y="2699"/>
                  <a:ext cx="12" cy="11"/>
                </a:xfrm>
                <a:custGeom>
                  <a:avLst/>
                  <a:gdLst>
                    <a:gd name="T0" fmla="*/ 1 w 12"/>
                    <a:gd name="T1" fmla="*/ 7 h 11"/>
                    <a:gd name="T2" fmla="*/ 1 w 12"/>
                    <a:gd name="T3" fmla="*/ 5 h 11"/>
                    <a:gd name="T4" fmla="*/ 0 w 12"/>
                    <a:gd name="T5" fmla="*/ 3 h 11"/>
                    <a:gd name="T6" fmla="*/ 1 w 12"/>
                    <a:gd name="T7" fmla="*/ 1 h 11"/>
                    <a:gd name="T8" fmla="*/ 1 w 12"/>
                    <a:gd name="T9" fmla="*/ 1 h 11"/>
                    <a:gd name="T10" fmla="*/ 4 w 12"/>
                    <a:gd name="T11" fmla="*/ 0 h 11"/>
                    <a:gd name="T12" fmla="*/ 5 w 12"/>
                    <a:gd name="T13" fmla="*/ 1 h 11"/>
                    <a:gd name="T14" fmla="*/ 8 w 12"/>
                    <a:gd name="T15" fmla="*/ 1 h 11"/>
                    <a:gd name="T16" fmla="*/ 10 w 12"/>
                    <a:gd name="T17" fmla="*/ 5 h 11"/>
                    <a:gd name="T18" fmla="*/ 11 w 12"/>
                    <a:gd name="T19" fmla="*/ 6 h 11"/>
                    <a:gd name="T20" fmla="*/ 12 w 12"/>
                    <a:gd name="T21" fmla="*/ 7 h 11"/>
                    <a:gd name="T22" fmla="*/ 11 w 12"/>
                    <a:gd name="T23" fmla="*/ 10 h 11"/>
                    <a:gd name="T24" fmla="*/ 10 w 12"/>
                    <a:gd name="T25" fmla="*/ 10 h 11"/>
                    <a:gd name="T26" fmla="*/ 10 w 12"/>
                    <a:gd name="T27" fmla="*/ 11 h 11"/>
                    <a:gd name="T28" fmla="*/ 8 w 12"/>
                    <a:gd name="T29" fmla="*/ 11 h 11"/>
                    <a:gd name="T30" fmla="*/ 5 w 12"/>
                    <a:gd name="T31" fmla="*/ 10 h 11"/>
                    <a:gd name="T32" fmla="*/ 4 w 12"/>
                    <a:gd name="T33" fmla="*/ 10 h 11"/>
                    <a:gd name="T34" fmla="*/ 1 w 12"/>
                    <a:gd name="T35" fmla="*/ 7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 y="7"/>
                      </a:moveTo>
                      <a:lnTo>
                        <a:pt x="1" y="5"/>
                      </a:lnTo>
                      <a:lnTo>
                        <a:pt x="0" y="3"/>
                      </a:lnTo>
                      <a:lnTo>
                        <a:pt x="1" y="1"/>
                      </a:lnTo>
                      <a:lnTo>
                        <a:pt x="4" y="0"/>
                      </a:lnTo>
                      <a:lnTo>
                        <a:pt x="5" y="1"/>
                      </a:lnTo>
                      <a:lnTo>
                        <a:pt x="8" y="1"/>
                      </a:lnTo>
                      <a:lnTo>
                        <a:pt x="10" y="5"/>
                      </a:lnTo>
                      <a:lnTo>
                        <a:pt x="11" y="6"/>
                      </a:lnTo>
                      <a:lnTo>
                        <a:pt x="12" y="7"/>
                      </a:lnTo>
                      <a:lnTo>
                        <a:pt x="11" y="10"/>
                      </a:lnTo>
                      <a:lnTo>
                        <a:pt x="10" y="10"/>
                      </a:lnTo>
                      <a:lnTo>
                        <a:pt x="10" y="11"/>
                      </a:lnTo>
                      <a:lnTo>
                        <a:pt x="8" y="11"/>
                      </a:lnTo>
                      <a:lnTo>
                        <a:pt x="5" y="10"/>
                      </a:lnTo>
                      <a:lnTo>
                        <a:pt x="4" y="10"/>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4" name="Freeform 786"/>
                <p:cNvSpPr>
                  <a:spLocks/>
                </p:cNvSpPr>
                <p:nvPr/>
              </p:nvSpPr>
              <p:spPr bwMode="auto">
                <a:xfrm>
                  <a:off x="4210" y="2714"/>
                  <a:ext cx="12" cy="10"/>
                </a:xfrm>
                <a:custGeom>
                  <a:avLst/>
                  <a:gdLst>
                    <a:gd name="T0" fmla="*/ 1 w 12"/>
                    <a:gd name="T1" fmla="*/ 6 h 10"/>
                    <a:gd name="T2" fmla="*/ 1 w 12"/>
                    <a:gd name="T3" fmla="*/ 4 h 10"/>
                    <a:gd name="T4" fmla="*/ 0 w 12"/>
                    <a:gd name="T5" fmla="*/ 2 h 10"/>
                    <a:gd name="T6" fmla="*/ 1 w 12"/>
                    <a:gd name="T7" fmla="*/ 1 h 10"/>
                    <a:gd name="T8" fmla="*/ 1 w 12"/>
                    <a:gd name="T9" fmla="*/ 0 h 10"/>
                    <a:gd name="T10" fmla="*/ 3 w 12"/>
                    <a:gd name="T11" fmla="*/ 0 h 10"/>
                    <a:gd name="T12" fmla="*/ 6 w 12"/>
                    <a:gd name="T13" fmla="*/ 0 h 10"/>
                    <a:gd name="T14" fmla="*/ 8 w 12"/>
                    <a:gd name="T15" fmla="*/ 1 h 10"/>
                    <a:gd name="T16" fmla="*/ 9 w 12"/>
                    <a:gd name="T17" fmla="*/ 2 h 10"/>
                    <a:gd name="T18" fmla="*/ 12 w 12"/>
                    <a:gd name="T19" fmla="*/ 5 h 10"/>
                    <a:gd name="T20" fmla="*/ 12 w 12"/>
                    <a:gd name="T21" fmla="*/ 7 h 10"/>
                    <a:gd name="T22" fmla="*/ 12 w 12"/>
                    <a:gd name="T23" fmla="*/ 9 h 10"/>
                    <a:gd name="T24" fmla="*/ 11 w 12"/>
                    <a:gd name="T25" fmla="*/ 9 h 10"/>
                    <a:gd name="T26" fmla="*/ 9 w 12"/>
                    <a:gd name="T27" fmla="*/ 9 h 10"/>
                    <a:gd name="T28" fmla="*/ 8 w 12"/>
                    <a:gd name="T29" fmla="*/ 10 h 10"/>
                    <a:gd name="T30" fmla="*/ 6 w 12"/>
                    <a:gd name="T31" fmla="*/ 9 h 10"/>
                    <a:gd name="T32" fmla="*/ 3 w 12"/>
                    <a:gd name="T33" fmla="*/ 9 h 10"/>
                    <a:gd name="T34" fmla="*/ 1 w 12"/>
                    <a:gd name="T35" fmla="*/ 6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6"/>
                      </a:moveTo>
                      <a:lnTo>
                        <a:pt x="1" y="4"/>
                      </a:lnTo>
                      <a:lnTo>
                        <a:pt x="0" y="2"/>
                      </a:lnTo>
                      <a:lnTo>
                        <a:pt x="1" y="1"/>
                      </a:lnTo>
                      <a:lnTo>
                        <a:pt x="1" y="0"/>
                      </a:lnTo>
                      <a:lnTo>
                        <a:pt x="3" y="0"/>
                      </a:lnTo>
                      <a:lnTo>
                        <a:pt x="6" y="0"/>
                      </a:lnTo>
                      <a:lnTo>
                        <a:pt x="8" y="1"/>
                      </a:lnTo>
                      <a:lnTo>
                        <a:pt x="9" y="2"/>
                      </a:lnTo>
                      <a:lnTo>
                        <a:pt x="12" y="5"/>
                      </a:lnTo>
                      <a:lnTo>
                        <a:pt x="12" y="7"/>
                      </a:lnTo>
                      <a:lnTo>
                        <a:pt x="12" y="9"/>
                      </a:lnTo>
                      <a:lnTo>
                        <a:pt x="11" y="9"/>
                      </a:lnTo>
                      <a:lnTo>
                        <a:pt x="9" y="9"/>
                      </a:lnTo>
                      <a:lnTo>
                        <a:pt x="8" y="10"/>
                      </a:lnTo>
                      <a:lnTo>
                        <a:pt x="6" y="9"/>
                      </a:lnTo>
                      <a:lnTo>
                        <a:pt x="3" y="9"/>
                      </a:lnTo>
                      <a:lnTo>
                        <a:pt x="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5" name="Freeform 787"/>
                <p:cNvSpPr>
                  <a:spLocks/>
                </p:cNvSpPr>
                <p:nvPr/>
              </p:nvSpPr>
              <p:spPr bwMode="auto">
                <a:xfrm>
                  <a:off x="4183" y="2668"/>
                  <a:ext cx="19" cy="30"/>
                </a:xfrm>
                <a:custGeom>
                  <a:avLst/>
                  <a:gdLst>
                    <a:gd name="T0" fmla="*/ 0 w 19"/>
                    <a:gd name="T1" fmla="*/ 10 h 30"/>
                    <a:gd name="T2" fmla="*/ 19 w 19"/>
                    <a:gd name="T3" fmla="*/ 0 h 30"/>
                    <a:gd name="T4" fmla="*/ 19 w 19"/>
                    <a:gd name="T5" fmla="*/ 20 h 30"/>
                    <a:gd name="T6" fmla="*/ 0 w 19"/>
                    <a:gd name="T7" fmla="*/ 30 h 30"/>
                    <a:gd name="T8" fmla="*/ 0 w 19"/>
                    <a:gd name="T9" fmla="*/ 10 h 30"/>
                    <a:gd name="T10" fmla="*/ 0 60000 65536"/>
                    <a:gd name="T11" fmla="*/ 0 60000 65536"/>
                    <a:gd name="T12" fmla="*/ 0 60000 65536"/>
                    <a:gd name="T13" fmla="*/ 0 60000 65536"/>
                    <a:gd name="T14" fmla="*/ 0 60000 65536"/>
                    <a:gd name="T15" fmla="*/ 0 w 19"/>
                    <a:gd name="T16" fmla="*/ 0 h 30"/>
                    <a:gd name="T17" fmla="*/ 19 w 19"/>
                    <a:gd name="T18" fmla="*/ 30 h 30"/>
                  </a:gdLst>
                  <a:ahLst/>
                  <a:cxnLst>
                    <a:cxn ang="T10">
                      <a:pos x="T0" y="T1"/>
                    </a:cxn>
                    <a:cxn ang="T11">
                      <a:pos x="T2" y="T3"/>
                    </a:cxn>
                    <a:cxn ang="T12">
                      <a:pos x="T4" y="T5"/>
                    </a:cxn>
                    <a:cxn ang="T13">
                      <a:pos x="T6" y="T7"/>
                    </a:cxn>
                    <a:cxn ang="T14">
                      <a:pos x="T8" y="T9"/>
                    </a:cxn>
                  </a:cxnLst>
                  <a:rect l="T15" t="T16" r="T17" b="T18"/>
                  <a:pathLst>
                    <a:path w="19" h="30">
                      <a:moveTo>
                        <a:pt x="0" y="10"/>
                      </a:moveTo>
                      <a:lnTo>
                        <a:pt x="19" y="0"/>
                      </a:lnTo>
                      <a:lnTo>
                        <a:pt x="19" y="20"/>
                      </a:lnTo>
                      <a:lnTo>
                        <a:pt x="0" y="30"/>
                      </a:lnTo>
                      <a:lnTo>
                        <a:pt x="0"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6" name="Freeform 788"/>
                <p:cNvSpPr>
                  <a:spLocks/>
                </p:cNvSpPr>
                <p:nvPr/>
              </p:nvSpPr>
              <p:spPr bwMode="auto">
                <a:xfrm>
                  <a:off x="4121" y="2663"/>
                  <a:ext cx="12" cy="10"/>
                </a:xfrm>
                <a:custGeom>
                  <a:avLst/>
                  <a:gdLst>
                    <a:gd name="T0" fmla="*/ 7 w 12"/>
                    <a:gd name="T1" fmla="*/ 10 h 10"/>
                    <a:gd name="T2" fmla="*/ 10 w 12"/>
                    <a:gd name="T3" fmla="*/ 9 h 10"/>
                    <a:gd name="T4" fmla="*/ 11 w 12"/>
                    <a:gd name="T5" fmla="*/ 8 h 10"/>
                    <a:gd name="T6" fmla="*/ 12 w 12"/>
                    <a:gd name="T7" fmla="*/ 8 h 10"/>
                    <a:gd name="T8" fmla="*/ 12 w 12"/>
                    <a:gd name="T9" fmla="*/ 6 h 10"/>
                    <a:gd name="T10" fmla="*/ 12 w 12"/>
                    <a:gd name="T11" fmla="*/ 5 h 10"/>
                    <a:gd name="T12" fmla="*/ 10 w 12"/>
                    <a:gd name="T13" fmla="*/ 4 h 10"/>
                    <a:gd name="T14" fmla="*/ 9 w 12"/>
                    <a:gd name="T15" fmla="*/ 1 h 10"/>
                    <a:gd name="T16" fmla="*/ 7 w 12"/>
                    <a:gd name="T17" fmla="*/ 1 h 10"/>
                    <a:gd name="T18" fmla="*/ 5 w 12"/>
                    <a:gd name="T19" fmla="*/ 0 h 10"/>
                    <a:gd name="T20" fmla="*/ 5 w 12"/>
                    <a:gd name="T21" fmla="*/ 0 h 10"/>
                    <a:gd name="T22" fmla="*/ 5 w 12"/>
                    <a:gd name="T23" fmla="*/ 1 h 10"/>
                    <a:gd name="T24" fmla="*/ 2 w 12"/>
                    <a:gd name="T25" fmla="*/ 1 h 10"/>
                    <a:gd name="T26" fmla="*/ 1 w 12"/>
                    <a:gd name="T27" fmla="*/ 3 h 10"/>
                    <a:gd name="T28" fmla="*/ 0 w 12"/>
                    <a:gd name="T29" fmla="*/ 3 h 10"/>
                    <a:gd name="T30" fmla="*/ 0 w 12"/>
                    <a:gd name="T31" fmla="*/ 4 h 10"/>
                    <a:gd name="T32" fmla="*/ 0 w 12"/>
                    <a:gd name="T33" fmla="*/ 5 h 10"/>
                    <a:gd name="T34" fmla="*/ 2 w 12"/>
                    <a:gd name="T35" fmla="*/ 8 h 10"/>
                    <a:gd name="T36" fmla="*/ 2 w 12"/>
                    <a:gd name="T37" fmla="*/ 9 h 10"/>
                    <a:gd name="T38" fmla="*/ 5 w 12"/>
                    <a:gd name="T39" fmla="*/ 10 h 10"/>
                    <a:gd name="T40" fmla="*/ 6 w 12"/>
                    <a:gd name="T41" fmla="*/ 10 h 10"/>
                    <a:gd name="T42" fmla="*/ 7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7" y="10"/>
                      </a:moveTo>
                      <a:lnTo>
                        <a:pt x="10" y="9"/>
                      </a:lnTo>
                      <a:lnTo>
                        <a:pt x="11" y="8"/>
                      </a:lnTo>
                      <a:lnTo>
                        <a:pt x="12" y="8"/>
                      </a:lnTo>
                      <a:lnTo>
                        <a:pt x="12" y="6"/>
                      </a:lnTo>
                      <a:lnTo>
                        <a:pt x="12" y="5"/>
                      </a:lnTo>
                      <a:lnTo>
                        <a:pt x="10" y="4"/>
                      </a:lnTo>
                      <a:lnTo>
                        <a:pt x="9" y="1"/>
                      </a:lnTo>
                      <a:lnTo>
                        <a:pt x="7" y="1"/>
                      </a:lnTo>
                      <a:lnTo>
                        <a:pt x="5" y="0"/>
                      </a:lnTo>
                      <a:lnTo>
                        <a:pt x="5" y="1"/>
                      </a:lnTo>
                      <a:lnTo>
                        <a:pt x="2" y="1"/>
                      </a:lnTo>
                      <a:lnTo>
                        <a:pt x="1" y="3"/>
                      </a:lnTo>
                      <a:lnTo>
                        <a:pt x="0" y="3"/>
                      </a:lnTo>
                      <a:lnTo>
                        <a:pt x="0" y="4"/>
                      </a:lnTo>
                      <a:lnTo>
                        <a:pt x="0" y="5"/>
                      </a:lnTo>
                      <a:lnTo>
                        <a:pt x="2" y="8"/>
                      </a:lnTo>
                      <a:lnTo>
                        <a:pt x="2" y="9"/>
                      </a:lnTo>
                      <a:lnTo>
                        <a:pt x="5" y="10"/>
                      </a:lnTo>
                      <a:lnTo>
                        <a:pt x="6" y="10"/>
                      </a:lnTo>
                      <a:lnTo>
                        <a:pt x="7"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7" name="Freeform 789"/>
                <p:cNvSpPr>
                  <a:spLocks/>
                </p:cNvSpPr>
                <p:nvPr/>
              </p:nvSpPr>
              <p:spPr bwMode="auto">
                <a:xfrm>
                  <a:off x="4121" y="2664"/>
                  <a:ext cx="12" cy="12"/>
                </a:xfrm>
                <a:custGeom>
                  <a:avLst/>
                  <a:gdLst>
                    <a:gd name="T0" fmla="*/ 2 w 12"/>
                    <a:gd name="T1" fmla="*/ 8 h 12"/>
                    <a:gd name="T2" fmla="*/ 0 w 12"/>
                    <a:gd name="T3" fmla="*/ 5 h 12"/>
                    <a:gd name="T4" fmla="*/ 0 w 12"/>
                    <a:gd name="T5" fmla="*/ 3 h 12"/>
                    <a:gd name="T6" fmla="*/ 0 w 12"/>
                    <a:gd name="T7" fmla="*/ 2 h 12"/>
                    <a:gd name="T8" fmla="*/ 1 w 12"/>
                    <a:gd name="T9" fmla="*/ 2 h 12"/>
                    <a:gd name="T10" fmla="*/ 2 w 12"/>
                    <a:gd name="T11" fmla="*/ 0 h 12"/>
                    <a:gd name="T12" fmla="*/ 3 w 12"/>
                    <a:gd name="T13" fmla="*/ 0 h 12"/>
                    <a:gd name="T14" fmla="*/ 6 w 12"/>
                    <a:gd name="T15" fmla="*/ 0 h 12"/>
                    <a:gd name="T16" fmla="*/ 8 w 12"/>
                    <a:gd name="T17" fmla="*/ 2 h 12"/>
                    <a:gd name="T18" fmla="*/ 9 w 12"/>
                    <a:gd name="T19" fmla="*/ 3 h 12"/>
                    <a:gd name="T20" fmla="*/ 11 w 12"/>
                    <a:gd name="T21" fmla="*/ 7 h 12"/>
                    <a:gd name="T22" fmla="*/ 12 w 12"/>
                    <a:gd name="T23" fmla="*/ 9 h 12"/>
                    <a:gd name="T24" fmla="*/ 11 w 12"/>
                    <a:gd name="T25" fmla="*/ 10 h 12"/>
                    <a:gd name="T26" fmla="*/ 11 w 12"/>
                    <a:gd name="T27" fmla="*/ 10 h 12"/>
                    <a:gd name="T28" fmla="*/ 9 w 12"/>
                    <a:gd name="T29" fmla="*/ 12 h 12"/>
                    <a:gd name="T30" fmla="*/ 8 w 12"/>
                    <a:gd name="T31" fmla="*/ 12 h 12"/>
                    <a:gd name="T32" fmla="*/ 6 w 12"/>
                    <a:gd name="T33" fmla="*/ 12 h 12"/>
                    <a:gd name="T34" fmla="*/ 3 w 12"/>
                    <a:gd name="T35" fmla="*/ 10 h 12"/>
                    <a:gd name="T36" fmla="*/ 2 w 12"/>
                    <a:gd name="T37" fmla="*/ 8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2"/>
                    <a:gd name="T59" fmla="*/ 12 w 12"/>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2">
                      <a:moveTo>
                        <a:pt x="2" y="8"/>
                      </a:moveTo>
                      <a:lnTo>
                        <a:pt x="0" y="5"/>
                      </a:lnTo>
                      <a:lnTo>
                        <a:pt x="0" y="3"/>
                      </a:lnTo>
                      <a:lnTo>
                        <a:pt x="0" y="2"/>
                      </a:lnTo>
                      <a:lnTo>
                        <a:pt x="1" y="2"/>
                      </a:lnTo>
                      <a:lnTo>
                        <a:pt x="2" y="0"/>
                      </a:lnTo>
                      <a:lnTo>
                        <a:pt x="3" y="0"/>
                      </a:lnTo>
                      <a:lnTo>
                        <a:pt x="6" y="0"/>
                      </a:lnTo>
                      <a:lnTo>
                        <a:pt x="8" y="2"/>
                      </a:lnTo>
                      <a:lnTo>
                        <a:pt x="9" y="3"/>
                      </a:lnTo>
                      <a:lnTo>
                        <a:pt x="11" y="7"/>
                      </a:lnTo>
                      <a:lnTo>
                        <a:pt x="12" y="9"/>
                      </a:lnTo>
                      <a:lnTo>
                        <a:pt x="11" y="10"/>
                      </a:lnTo>
                      <a:lnTo>
                        <a:pt x="9" y="12"/>
                      </a:lnTo>
                      <a:lnTo>
                        <a:pt x="8" y="12"/>
                      </a:lnTo>
                      <a:lnTo>
                        <a:pt x="6" y="12"/>
                      </a:lnTo>
                      <a:lnTo>
                        <a:pt x="3" y="10"/>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8" name="Freeform 790"/>
                <p:cNvSpPr>
                  <a:spLocks/>
                </p:cNvSpPr>
                <p:nvPr/>
              </p:nvSpPr>
              <p:spPr bwMode="auto">
                <a:xfrm>
                  <a:off x="4122" y="2666"/>
                  <a:ext cx="12" cy="11"/>
                </a:xfrm>
                <a:custGeom>
                  <a:avLst/>
                  <a:gdLst>
                    <a:gd name="T0" fmla="*/ 2 w 12"/>
                    <a:gd name="T1" fmla="*/ 7 h 11"/>
                    <a:gd name="T2" fmla="*/ 0 w 12"/>
                    <a:gd name="T3" fmla="*/ 6 h 11"/>
                    <a:gd name="T4" fmla="*/ 0 w 12"/>
                    <a:gd name="T5" fmla="*/ 2 h 11"/>
                    <a:gd name="T6" fmla="*/ 0 w 12"/>
                    <a:gd name="T7" fmla="*/ 1 h 11"/>
                    <a:gd name="T8" fmla="*/ 2 w 12"/>
                    <a:gd name="T9" fmla="*/ 0 h 11"/>
                    <a:gd name="T10" fmla="*/ 4 w 12"/>
                    <a:gd name="T11" fmla="*/ 0 h 11"/>
                    <a:gd name="T12" fmla="*/ 6 w 12"/>
                    <a:gd name="T13" fmla="*/ 0 h 11"/>
                    <a:gd name="T14" fmla="*/ 10 w 12"/>
                    <a:gd name="T15" fmla="*/ 5 h 11"/>
                    <a:gd name="T16" fmla="*/ 10 w 12"/>
                    <a:gd name="T17" fmla="*/ 6 h 11"/>
                    <a:gd name="T18" fmla="*/ 12 w 12"/>
                    <a:gd name="T19" fmla="*/ 7 h 11"/>
                    <a:gd name="T20" fmla="*/ 10 w 12"/>
                    <a:gd name="T21" fmla="*/ 10 h 11"/>
                    <a:gd name="T22" fmla="*/ 10 w 12"/>
                    <a:gd name="T23" fmla="*/ 11 h 11"/>
                    <a:gd name="T24" fmla="*/ 8 w 12"/>
                    <a:gd name="T25" fmla="*/ 11 h 11"/>
                    <a:gd name="T26" fmla="*/ 6 w 12"/>
                    <a:gd name="T27" fmla="*/ 11 h 11"/>
                    <a:gd name="T28" fmla="*/ 2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2" y="7"/>
                      </a:moveTo>
                      <a:lnTo>
                        <a:pt x="0" y="6"/>
                      </a:lnTo>
                      <a:lnTo>
                        <a:pt x="0" y="2"/>
                      </a:lnTo>
                      <a:lnTo>
                        <a:pt x="0" y="1"/>
                      </a:lnTo>
                      <a:lnTo>
                        <a:pt x="2" y="0"/>
                      </a:lnTo>
                      <a:lnTo>
                        <a:pt x="4" y="0"/>
                      </a:lnTo>
                      <a:lnTo>
                        <a:pt x="6" y="0"/>
                      </a:lnTo>
                      <a:lnTo>
                        <a:pt x="10" y="5"/>
                      </a:lnTo>
                      <a:lnTo>
                        <a:pt x="10" y="6"/>
                      </a:lnTo>
                      <a:lnTo>
                        <a:pt x="12" y="7"/>
                      </a:lnTo>
                      <a:lnTo>
                        <a:pt x="10" y="10"/>
                      </a:lnTo>
                      <a:lnTo>
                        <a:pt x="10" y="11"/>
                      </a:lnTo>
                      <a:lnTo>
                        <a:pt x="8" y="11"/>
                      </a:lnTo>
                      <a:lnTo>
                        <a:pt x="6"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99" name="Freeform 791"/>
                <p:cNvSpPr>
                  <a:spLocks/>
                </p:cNvSpPr>
                <p:nvPr/>
              </p:nvSpPr>
              <p:spPr bwMode="auto">
                <a:xfrm>
                  <a:off x="4127" y="2667"/>
                  <a:ext cx="12" cy="11"/>
                </a:xfrm>
                <a:custGeom>
                  <a:avLst/>
                  <a:gdLst>
                    <a:gd name="T0" fmla="*/ 8 w 12"/>
                    <a:gd name="T1" fmla="*/ 11 h 11"/>
                    <a:gd name="T2" fmla="*/ 11 w 12"/>
                    <a:gd name="T3" fmla="*/ 10 h 11"/>
                    <a:gd name="T4" fmla="*/ 11 w 12"/>
                    <a:gd name="T5" fmla="*/ 9 h 11"/>
                    <a:gd name="T6" fmla="*/ 11 w 12"/>
                    <a:gd name="T7" fmla="*/ 7 h 11"/>
                    <a:gd name="T8" fmla="*/ 12 w 12"/>
                    <a:gd name="T9" fmla="*/ 6 h 11"/>
                    <a:gd name="T10" fmla="*/ 11 w 12"/>
                    <a:gd name="T11" fmla="*/ 5 h 11"/>
                    <a:gd name="T12" fmla="*/ 11 w 12"/>
                    <a:gd name="T13" fmla="*/ 4 h 11"/>
                    <a:gd name="T14" fmla="*/ 8 w 12"/>
                    <a:gd name="T15" fmla="*/ 1 h 11"/>
                    <a:gd name="T16" fmla="*/ 8 w 12"/>
                    <a:gd name="T17" fmla="*/ 1 h 11"/>
                    <a:gd name="T18" fmla="*/ 6 w 12"/>
                    <a:gd name="T19" fmla="*/ 0 h 11"/>
                    <a:gd name="T20" fmla="*/ 5 w 12"/>
                    <a:gd name="T21" fmla="*/ 0 h 11"/>
                    <a:gd name="T22" fmla="*/ 4 w 12"/>
                    <a:gd name="T23" fmla="*/ 0 h 11"/>
                    <a:gd name="T24" fmla="*/ 2 w 12"/>
                    <a:gd name="T25" fmla="*/ 1 h 11"/>
                    <a:gd name="T26" fmla="*/ 1 w 12"/>
                    <a:gd name="T27" fmla="*/ 2 h 11"/>
                    <a:gd name="T28" fmla="*/ 1 w 12"/>
                    <a:gd name="T29" fmla="*/ 2 h 11"/>
                    <a:gd name="T30" fmla="*/ 0 w 12"/>
                    <a:gd name="T31" fmla="*/ 4 h 11"/>
                    <a:gd name="T32" fmla="*/ 1 w 12"/>
                    <a:gd name="T33" fmla="*/ 6 h 11"/>
                    <a:gd name="T34" fmla="*/ 2 w 12"/>
                    <a:gd name="T35" fmla="*/ 7 h 11"/>
                    <a:gd name="T36" fmla="*/ 3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1" y="10"/>
                      </a:lnTo>
                      <a:lnTo>
                        <a:pt x="11" y="9"/>
                      </a:lnTo>
                      <a:lnTo>
                        <a:pt x="11" y="7"/>
                      </a:lnTo>
                      <a:lnTo>
                        <a:pt x="12" y="6"/>
                      </a:lnTo>
                      <a:lnTo>
                        <a:pt x="11" y="5"/>
                      </a:lnTo>
                      <a:lnTo>
                        <a:pt x="11" y="4"/>
                      </a:lnTo>
                      <a:lnTo>
                        <a:pt x="8" y="1"/>
                      </a:lnTo>
                      <a:lnTo>
                        <a:pt x="6" y="0"/>
                      </a:lnTo>
                      <a:lnTo>
                        <a:pt x="5" y="0"/>
                      </a:lnTo>
                      <a:lnTo>
                        <a:pt x="4" y="0"/>
                      </a:lnTo>
                      <a:lnTo>
                        <a:pt x="2" y="1"/>
                      </a:lnTo>
                      <a:lnTo>
                        <a:pt x="1" y="2"/>
                      </a:lnTo>
                      <a:lnTo>
                        <a:pt x="0" y="4"/>
                      </a:lnTo>
                      <a:lnTo>
                        <a:pt x="1" y="6"/>
                      </a:lnTo>
                      <a:lnTo>
                        <a:pt x="2" y="7"/>
                      </a:lnTo>
                      <a:lnTo>
                        <a:pt x="3"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0" name="Freeform 792"/>
                <p:cNvSpPr>
                  <a:spLocks/>
                </p:cNvSpPr>
                <p:nvPr/>
              </p:nvSpPr>
              <p:spPr bwMode="auto">
                <a:xfrm>
                  <a:off x="4127" y="2668"/>
                  <a:ext cx="12" cy="11"/>
                </a:xfrm>
                <a:custGeom>
                  <a:avLst/>
                  <a:gdLst>
                    <a:gd name="T0" fmla="*/ 2 w 12"/>
                    <a:gd name="T1" fmla="*/ 8 h 11"/>
                    <a:gd name="T2" fmla="*/ 1 w 12"/>
                    <a:gd name="T3" fmla="*/ 5 h 11"/>
                    <a:gd name="T4" fmla="*/ 0 w 12"/>
                    <a:gd name="T5" fmla="*/ 3 h 11"/>
                    <a:gd name="T6" fmla="*/ 1 w 12"/>
                    <a:gd name="T7" fmla="*/ 1 h 11"/>
                    <a:gd name="T8" fmla="*/ 1 w 12"/>
                    <a:gd name="T9" fmla="*/ 1 h 11"/>
                    <a:gd name="T10" fmla="*/ 2 w 12"/>
                    <a:gd name="T11" fmla="*/ 0 h 11"/>
                    <a:gd name="T12" fmla="*/ 5 w 12"/>
                    <a:gd name="T13" fmla="*/ 0 h 11"/>
                    <a:gd name="T14" fmla="*/ 7 w 12"/>
                    <a:gd name="T15" fmla="*/ 0 h 11"/>
                    <a:gd name="T16" fmla="*/ 8 w 12"/>
                    <a:gd name="T17" fmla="*/ 1 h 11"/>
                    <a:gd name="T18" fmla="*/ 11 w 12"/>
                    <a:gd name="T19" fmla="*/ 3 h 11"/>
                    <a:gd name="T20" fmla="*/ 12 w 12"/>
                    <a:gd name="T21" fmla="*/ 6 h 11"/>
                    <a:gd name="T22" fmla="*/ 12 w 12"/>
                    <a:gd name="T23" fmla="*/ 8 h 11"/>
                    <a:gd name="T24" fmla="*/ 12 w 12"/>
                    <a:gd name="T25" fmla="*/ 10 h 11"/>
                    <a:gd name="T26" fmla="*/ 12 w 12"/>
                    <a:gd name="T27" fmla="*/ 10 h 11"/>
                    <a:gd name="T28" fmla="*/ 11 w 12"/>
                    <a:gd name="T29" fmla="*/ 11 h 11"/>
                    <a:gd name="T30" fmla="*/ 8 w 12"/>
                    <a:gd name="T31" fmla="*/ 11 h 11"/>
                    <a:gd name="T32" fmla="*/ 7 w 12"/>
                    <a:gd name="T33" fmla="*/ 11 h 11"/>
                    <a:gd name="T34" fmla="*/ 5 w 12"/>
                    <a:gd name="T35" fmla="*/ 10 h 11"/>
                    <a:gd name="T36" fmla="*/ 2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8"/>
                      </a:moveTo>
                      <a:lnTo>
                        <a:pt x="1" y="5"/>
                      </a:lnTo>
                      <a:lnTo>
                        <a:pt x="0" y="3"/>
                      </a:lnTo>
                      <a:lnTo>
                        <a:pt x="1" y="1"/>
                      </a:lnTo>
                      <a:lnTo>
                        <a:pt x="2" y="0"/>
                      </a:lnTo>
                      <a:lnTo>
                        <a:pt x="5" y="0"/>
                      </a:lnTo>
                      <a:lnTo>
                        <a:pt x="7" y="0"/>
                      </a:lnTo>
                      <a:lnTo>
                        <a:pt x="8" y="1"/>
                      </a:lnTo>
                      <a:lnTo>
                        <a:pt x="11" y="3"/>
                      </a:lnTo>
                      <a:lnTo>
                        <a:pt x="12" y="6"/>
                      </a:lnTo>
                      <a:lnTo>
                        <a:pt x="12" y="8"/>
                      </a:lnTo>
                      <a:lnTo>
                        <a:pt x="12" y="10"/>
                      </a:lnTo>
                      <a:lnTo>
                        <a:pt x="11" y="11"/>
                      </a:lnTo>
                      <a:lnTo>
                        <a:pt x="8" y="11"/>
                      </a:lnTo>
                      <a:lnTo>
                        <a:pt x="7" y="11"/>
                      </a:lnTo>
                      <a:lnTo>
                        <a:pt x="5" y="10"/>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1" name="Freeform 793"/>
                <p:cNvSpPr>
                  <a:spLocks/>
                </p:cNvSpPr>
                <p:nvPr/>
              </p:nvSpPr>
              <p:spPr bwMode="auto">
                <a:xfrm>
                  <a:off x="4129" y="2669"/>
                  <a:ext cx="12" cy="12"/>
                </a:xfrm>
                <a:custGeom>
                  <a:avLst/>
                  <a:gdLst>
                    <a:gd name="T0" fmla="*/ 2 w 12"/>
                    <a:gd name="T1" fmla="*/ 8 h 12"/>
                    <a:gd name="T2" fmla="*/ 2 w 12"/>
                    <a:gd name="T3" fmla="*/ 7 h 12"/>
                    <a:gd name="T4" fmla="*/ 0 w 12"/>
                    <a:gd name="T5" fmla="*/ 4 h 12"/>
                    <a:gd name="T6" fmla="*/ 2 w 12"/>
                    <a:gd name="T7" fmla="*/ 2 h 12"/>
                    <a:gd name="T8" fmla="*/ 2 w 12"/>
                    <a:gd name="T9" fmla="*/ 0 h 12"/>
                    <a:gd name="T10" fmla="*/ 7 w 12"/>
                    <a:gd name="T11" fmla="*/ 0 h 12"/>
                    <a:gd name="T12" fmla="*/ 9 w 12"/>
                    <a:gd name="T13" fmla="*/ 7 h 12"/>
                    <a:gd name="T14" fmla="*/ 12 w 12"/>
                    <a:gd name="T15" fmla="*/ 7 h 12"/>
                    <a:gd name="T16" fmla="*/ 12 w 12"/>
                    <a:gd name="T17" fmla="*/ 10 h 12"/>
                    <a:gd name="T18" fmla="*/ 12 w 12"/>
                    <a:gd name="T19" fmla="*/ 12 h 12"/>
                    <a:gd name="T20" fmla="*/ 9 w 12"/>
                    <a:gd name="T21" fmla="*/ 12 h 12"/>
                    <a:gd name="T22" fmla="*/ 7 w 12"/>
                    <a:gd name="T23" fmla="*/ 12 h 12"/>
                    <a:gd name="T24" fmla="*/ 2 w 12"/>
                    <a:gd name="T25" fmla="*/ 8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2"/>
                    <a:gd name="T41" fmla="*/ 12 w 12"/>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2">
                      <a:moveTo>
                        <a:pt x="2" y="8"/>
                      </a:moveTo>
                      <a:lnTo>
                        <a:pt x="2" y="7"/>
                      </a:lnTo>
                      <a:lnTo>
                        <a:pt x="0" y="4"/>
                      </a:lnTo>
                      <a:lnTo>
                        <a:pt x="2" y="2"/>
                      </a:lnTo>
                      <a:lnTo>
                        <a:pt x="2" y="0"/>
                      </a:lnTo>
                      <a:lnTo>
                        <a:pt x="7" y="0"/>
                      </a:lnTo>
                      <a:lnTo>
                        <a:pt x="9" y="7"/>
                      </a:lnTo>
                      <a:lnTo>
                        <a:pt x="12" y="7"/>
                      </a:lnTo>
                      <a:lnTo>
                        <a:pt x="12" y="10"/>
                      </a:lnTo>
                      <a:lnTo>
                        <a:pt x="12" y="12"/>
                      </a:lnTo>
                      <a:lnTo>
                        <a:pt x="9" y="12"/>
                      </a:lnTo>
                      <a:lnTo>
                        <a:pt x="7" y="12"/>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2" name="Freeform 794"/>
                <p:cNvSpPr>
                  <a:spLocks/>
                </p:cNvSpPr>
                <p:nvPr/>
              </p:nvSpPr>
              <p:spPr bwMode="auto">
                <a:xfrm>
                  <a:off x="4117" y="2664"/>
                  <a:ext cx="12" cy="12"/>
                </a:xfrm>
                <a:custGeom>
                  <a:avLst/>
                  <a:gdLst>
                    <a:gd name="T0" fmla="*/ 7 w 12"/>
                    <a:gd name="T1" fmla="*/ 12 h 12"/>
                    <a:gd name="T2" fmla="*/ 10 w 12"/>
                    <a:gd name="T3" fmla="*/ 10 h 12"/>
                    <a:gd name="T4" fmla="*/ 11 w 12"/>
                    <a:gd name="T5" fmla="*/ 9 h 12"/>
                    <a:gd name="T6" fmla="*/ 12 w 12"/>
                    <a:gd name="T7" fmla="*/ 9 h 12"/>
                    <a:gd name="T8" fmla="*/ 12 w 12"/>
                    <a:gd name="T9" fmla="*/ 7 h 12"/>
                    <a:gd name="T10" fmla="*/ 12 w 12"/>
                    <a:gd name="T11" fmla="*/ 5 h 12"/>
                    <a:gd name="T12" fmla="*/ 10 w 12"/>
                    <a:gd name="T13" fmla="*/ 4 h 12"/>
                    <a:gd name="T14" fmla="*/ 9 w 12"/>
                    <a:gd name="T15" fmla="*/ 2 h 12"/>
                    <a:gd name="T16" fmla="*/ 6 w 12"/>
                    <a:gd name="T17" fmla="*/ 2 h 12"/>
                    <a:gd name="T18" fmla="*/ 5 w 12"/>
                    <a:gd name="T19" fmla="*/ 0 h 12"/>
                    <a:gd name="T20" fmla="*/ 5 w 12"/>
                    <a:gd name="T21" fmla="*/ 0 h 12"/>
                    <a:gd name="T22" fmla="*/ 3 w 12"/>
                    <a:gd name="T23" fmla="*/ 2 h 12"/>
                    <a:gd name="T24" fmla="*/ 1 w 12"/>
                    <a:gd name="T25" fmla="*/ 2 h 12"/>
                    <a:gd name="T26" fmla="*/ 0 w 12"/>
                    <a:gd name="T27" fmla="*/ 3 h 12"/>
                    <a:gd name="T28" fmla="*/ 0 w 12"/>
                    <a:gd name="T29" fmla="*/ 3 h 12"/>
                    <a:gd name="T30" fmla="*/ 0 w 12"/>
                    <a:gd name="T31" fmla="*/ 5 h 12"/>
                    <a:gd name="T32" fmla="*/ 0 w 12"/>
                    <a:gd name="T33" fmla="*/ 7 h 12"/>
                    <a:gd name="T34" fmla="*/ 1 w 12"/>
                    <a:gd name="T35" fmla="*/ 8 h 12"/>
                    <a:gd name="T36" fmla="*/ 2 w 12"/>
                    <a:gd name="T37" fmla="*/ 10 h 12"/>
                    <a:gd name="T38" fmla="*/ 3 w 12"/>
                    <a:gd name="T39" fmla="*/ 12 h 12"/>
                    <a:gd name="T40" fmla="*/ 6 w 12"/>
                    <a:gd name="T41" fmla="*/ 12 h 12"/>
                    <a:gd name="T42" fmla="*/ 7 w 12"/>
                    <a:gd name="T43" fmla="*/ 12 h 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2"/>
                    <a:gd name="T68" fmla="*/ 12 w 12"/>
                    <a:gd name="T69" fmla="*/ 12 h 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2">
                      <a:moveTo>
                        <a:pt x="7" y="12"/>
                      </a:moveTo>
                      <a:lnTo>
                        <a:pt x="10" y="10"/>
                      </a:lnTo>
                      <a:lnTo>
                        <a:pt x="11" y="9"/>
                      </a:lnTo>
                      <a:lnTo>
                        <a:pt x="12" y="9"/>
                      </a:lnTo>
                      <a:lnTo>
                        <a:pt x="12" y="7"/>
                      </a:lnTo>
                      <a:lnTo>
                        <a:pt x="12" y="5"/>
                      </a:lnTo>
                      <a:lnTo>
                        <a:pt x="10" y="4"/>
                      </a:lnTo>
                      <a:lnTo>
                        <a:pt x="9" y="2"/>
                      </a:lnTo>
                      <a:lnTo>
                        <a:pt x="6" y="2"/>
                      </a:lnTo>
                      <a:lnTo>
                        <a:pt x="5" y="0"/>
                      </a:lnTo>
                      <a:lnTo>
                        <a:pt x="3" y="2"/>
                      </a:lnTo>
                      <a:lnTo>
                        <a:pt x="1" y="2"/>
                      </a:lnTo>
                      <a:lnTo>
                        <a:pt x="0" y="3"/>
                      </a:lnTo>
                      <a:lnTo>
                        <a:pt x="0" y="5"/>
                      </a:lnTo>
                      <a:lnTo>
                        <a:pt x="0" y="7"/>
                      </a:lnTo>
                      <a:lnTo>
                        <a:pt x="1" y="8"/>
                      </a:lnTo>
                      <a:lnTo>
                        <a:pt x="2" y="10"/>
                      </a:lnTo>
                      <a:lnTo>
                        <a:pt x="3" y="12"/>
                      </a:lnTo>
                      <a:lnTo>
                        <a:pt x="6" y="12"/>
                      </a:lnTo>
                      <a:lnTo>
                        <a:pt x="7"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3" name="Freeform 795"/>
                <p:cNvSpPr>
                  <a:spLocks/>
                </p:cNvSpPr>
                <p:nvPr/>
              </p:nvSpPr>
              <p:spPr bwMode="auto">
                <a:xfrm>
                  <a:off x="4117" y="2666"/>
                  <a:ext cx="12" cy="11"/>
                </a:xfrm>
                <a:custGeom>
                  <a:avLst/>
                  <a:gdLst>
                    <a:gd name="T0" fmla="*/ 1 w 12"/>
                    <a:gd name="T1" fmla="*/ 7 h 11"/>
                    <a:gd name="T2" fmla="*/ 0 w 12"/>
                    <a:gd name="T3" fmla="*/ 5 h 11"/>
                    <a:gd name="T4" fmla="*/ 0 w 12"/>
                    <a:gd name="T5" fmla="*/ 2 h 11"/>
                    <a:gd name="T6" fmla="*/ 0 w 12"/>
                    <a:gd name="T7" fmla="*/ 1 h 11"/>
                    <a:gd name="T8" fmla="*/ 0 w 12"/>
                    <a:gd name="T9" fmla="*/ 1 h 11"/>
                    <a:gd name="T10" fmla="*/ 1 w 12"/>
                    <a:gd name="T11" fmla="*/ 0 h 11"/>
                    <a:gd name="T12" fmla="*/ 3 w 12"/>
                    <a:gd name="T13" fmla="*/ 0 h 11"/>
                    <a:gd name="T14" fmla="*/ 5 w 12"/>
                    <a:gd name="T15" fmla="*/ 1 h 11"/>
                    <a:gd name="T16" fmla="*/ 8 w 12"/>
                    <a:gd name="T17" fmla="*/ 2 h 11"/>
                    <a:gd name="T18" fmla="*/ 9 w 12"/>
                    <a:gd name="T19" fmla="*/ 2 h 11"/>
                    <a:gd name="T20" fmla="*/ 11 w 12"/>
                    <a:gd name="T21" fmla="*/ 6 h 11"/>
                    <a:gd name="T22" fmla="*/ 12 w 12"/>
                    <a:gd name="T23" fmla="*/ 8 h 11"/>
                    <a:gd name="T24" fmla="*/ 11 w 12"/>
                    <a:gd name="T25" fmla="*/ 10 h 11"/>
                    <a:gd name="T26" fmla="*/ 11 w 12"/>
                    <a:gd name="T27" fmla="*/ 10 h 11"/>
                    <a:gd name="T28" fmla="*/ 9 w 12"/>
                    <a:gd name="T29" fmla="*/ 11 h 11"/>
                    <a:gd name="T30" fmla="*/ 8 w 12"/>
                    <a:gd name="T31" fmla="*/ 11 h 11"/>
                    <a:gd name="T32" fmla="*/ 5 w 12"/>
                    <a:gd name="T33" fmla="*/ 11 h 11"/>
                    <a:gd name="T34" fmla="*/ 3 w 12"/>
                    <a:gd name="T35" fmla="*/ 10 h 11"/>
                    <a:gd name="T36" fmla="*/ 1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 y="7"/>
                      </a:moveTo>
                      <a:lnTo>
                        <a:pt x="0" y="5"/>
                      </a:lnTo>
                      <a:lnTo>
                        <a:pt x="0" y="2"/>
                      </a:lnTo>
                      <a:lnTo>
                        <a:pt x="0" y="1"/>
                      </a:lnTo>
                      <a:lnTo>
                        <a:pt x="1" y="0"/>
                      </a:lnTo>
                      <a:lnTo>
                        <a:pt x="3" y="0"/>
                      </a:lnTo>
                      <a:lnTo>
                        <a:pt x="5" y="1"/>
                      </a:lnTo>
                      <a:lnTo>
                        <a:pt x="8" y="2"/>
                      </a:lnTo>
                      <a:lnTo>
                        <a:pt x="9" y="2"/>
                      </a:lnTo>
                      <a:lnTo>
                        <a:pt x="11" y="6"/>
                      </a:lnTo>
                      <a:lnTo>
                        <a:pt x="12" y="8"/>
                      </a:lnTo>
                      <a:lnTo>
                        <a:pt x="11" y="10"/>
                      </a:lnTo>
                      <a:lnTo>
                        <a:pt x="9" y="11"/>
                      </a:lnTo>
                      <a:lnTo>
                        <a:pt x="8" y="11"/>
                      </a:lnTo>
                      <a:lnTo>
                        <a:pt x="5" y="11"/>
                      </a:lnTo>
                      <a:lnTo>
                        <a:pt x="3" y="10"/>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4" name="Freeform 796"/>
                <p:cNvSpPr>
                  <a:spLocks/>
                </p:cNvSpPr>
                <p:nvPr/>
              </p:nvSpPr>
              <p:spPr bwMode="auto">
                <a:xfrm>
                  <a:off x="4124" y="2669"/>
                  <a:ext cx="12" cy="10"/>
                </a:xfrm>
                <a:custGeom>
                  <a:avLst/>
                  <a:gdLst>
                    <a:gd name="T0" fmla="*/ 8 w 12"/>
                    <a:gd name="T1" fmla="*/ 10 h 10"/>
                    <a:gd name="T2" fmla="*/ 10 w 12"/>
                    <a:gd name="T3" fmla="*/ 9 h 10"/>
                    <a:gd name="T4" fmla="*/ 10 w 12"/>
                    <a:gd name="T5" fmla="*/ 8 h 10"/>
                    <a:gd name="T6" fmla="*/ 11 w 12"/>
                    <a:gd name="T7" fmla="*/ 8 h 10"/>
                    <a:gd name="T8" fmla="*/ 12 w 12"/>
                    <a:gd name="T9" fmla="*/ 7 h 10"/>
                    <a:gd name="T10" fmla="*/ 11 w 12"/>
                    <a:gd name="T11" fmla="*/ 5 h 10"/>
                    <a:gd name="T12" fmla="*/ 10 w 12"/>
                    <a:gd name="T13" fmla="*/ 4 h 10"/>
                    <a:gd name="T14" fmla="*/ 8 w 12"/>
                    <a:gd name="T15" fmla="*/ 2 h 10"/>
                    <a:gd name="T16" fmla="*/ 8 w 12"/>
                    <a:gd name="T17" fmla="*/ 2 h 10"/>
                    <a:gd name="T18" fmla="*/ 5 w 12"/>
                    <a:gd name="T19" fmla="*/ 0 h 10"/>
                    <a:gd name="T20" fmla="*/ 4 w 12"/>
                    <a:gd name="T21" fmla="*/ 0 h 10"/>
                    <a:gd name="T22" fmla="*/ 4 w 12"/>
                    <a:gd name="T23" fmla="*/ 2 h 10"/>
                    <a:gd name="T24" fmla="*/ 2 w 12"/>
                    <a:gd name="T25" fmla="*/ 2 h 10"/>
                    <a:gd name="T26" fmla="*/ 1 w 12"/>
                    <a:gd name="T27" fmla="*/ 3 h 10"/>
                    <a:gd name="T28" fmla="*/ 1 w 12"/>
                    <a:gd name="T29" fmla="*/ 3 h 10"/>
                    <a:gd name="T30" fmla="*/ 0 w 12"/>
                    <a:gd name="T31" fmla="*/ 4 h 10"/>
                    <a:gd name="T32" fmla="*/ 1 w 12"/>
                    <a:gd name="T33" fmla="*/ 5 h 10"/>
                    <a:gd name="T34" fmla="*/ 2 w 12"/>
                    <a:gd name="T35" fmla="*/ 8 h 10"/>
                    <a:gd name="T36" fmla="*/ 2 w 12"/>
                    <a:gd name="T37" fmla="*/ 9 h 10"/>
                    <a:gd name="T38" fmla="*/ 4 w 12"/>
                    <a:gd name="T39" fmla="*/ 10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0" y="9"/>
                      </a:lnTo>
                      <a:lnTo>
                        <a:pt x="10" y="8"/>
                      </a:lnTo>
                      <a:lnTo>
                        <a:pt x="11" y="8"/>
                      </a:lnTo>
                      <a:lnTo>
                        <a:pt x="12" y="7"/>
                      </a:lnTo>
                      <a:lnTo>
                        <a:pt x="11" y="5"/>
                      </a:lnTo>
                      <a:lnTo>
                        <a:pt x="10" y="4"/>
                      </a:lnTo>
                      <a:lnTo>
                        <a:pt x="8" y="2"/>
                      </a:lnTo>
                      <a:lnTo>
                        <a:pt x="5" y="0"/>
                      </a:lnTo>
                      <a:lnTo>
                        <a:pt x="4" y="0"/>
                      </a:lnTo>
                      <a:lnTo>
                        <a:pt x="4" y="2"/>
                      </a:lnTo>
                      <a:lnTo>
                        <a:pt x="2" y="2"/>
                      </a:lnTo>
                      <a:lnTo>
                        <a:pt x="1" y="3"/>
                      </a:lnTo>
                      <a:lnTo>
                        <a:pt x="0" y="4"/>
                      </a:lnTo>
                      <a:lnTo>
                        <a:pt x="1" y="5"/>
                      </a:lnTo>
                      <a:lnTo>
                        <a:pt x="2" y="8"/>
                      </a:lnTo>
                      <a:lnTo>
                        <a:pt x="2" y="9"/>
                      </a:lnTo>
                      <a:lnTo>
                        <a:pt x="4" y="10"/>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5" name="Freeform 797"/>
                <p:cNvSpPr>
                  <a:spLocks/>
                </p:cNvSpPr>
                <p:nvPr/>
              </p:nvSpPr>
              <p:spPr bwMode="auto">
                <a:xfrm>
                  <a:off x="4124" y="2669"/>
                  <a:ext cx="12" cy="12"/>
                </a:xfrm>
                <a:custGeom>
                  <a:avLst/>
                  <a:gdLst>
                    <a:gd name="T0" fmla="*/ 2 w 12"/>
                    <a:gd name="T1" fmla="*/ 8 h 12"/>
                    <a:gd name="T2" fmla="*/ 1 w 12"/>
                    <a:gd name="T3" fmla="*/ 5 h 12"/>
                    <a:gd name="T4" fmla="*/ 0 w 12"/>
                    <a:gd name="T5" fmla="*/ 3 h 12"/>
                    <a:gd name="T6" fmla="*/ 1 w 12"/>
                    <a:gd name="T7" fmla="*/ 2 h 12"/>
                    <a:gd name="T8" fmla="*/ 1 w 12"/>
                    <a:gd name="T9" fmla="*/ 2 h 12"/>
                    <a:gd name="T10" fmla="*/ 2 w 12"/>
                    <a:gd name="T11" fmla="*/ 0 h 12"/>
                    <a:gd name="T12" fmla="*/ 3 w 12"/>
                    <a:gd name="T13" fmla="*/ 0 h 12"/>
                    <a:gd name="T14" fmla="*/ 6 w 12"/>
                    <a:gd name="T15" fmla="*/ 0 h 12"/>
                    <a:gd name="T16" fmla="*/ 8 w 12"/>
                    <a:gd name="T17" fmla="*/ 2 h 12"/>
                    <a:gd name="T18" fmla="*/ 11 w 12"/>
                    <a:gd name="T19" fmla="*/ 3 h 12"/>
                    <a:gd name="T20" fmla="*/ 12 w 12"/>
                    <a:gd name="T21" fmla="*/ 7 h 12"/>
                    <a:gd name="T22" fmla="*/ 12 w 12"/>
                    <a:gd name="T23" fmla="*/ 9 h 12"/>
                    <a:gd name="T24" fmla="*/ 12 w 12"/>
                    <a:gd name="T25" fmla="*/ 10 h 12"/>
                    <a:gd name="T26" fmla="*/ 11 w 12"/>
                    <a:gd name="T27" fmla="*/ 10 h 12"/>
                    <a:gd name="T28" fmla="*/ 11 w 12"/>
                    <a:gd name="T29" fmla="*/ 12 h 12"/>
                    <a:gd name="T30" fmla="*/ 8 w 12"/>
                    <a:gd name="T31" fmla="*/ 12 h 12"/>
                    <a:gd name="T32" fmla="*/ 6 w 12"/>
                    <a:gd name="T33" fmla="*/ 12 h 12"/>
                    <a:gd name="T34" fmla="*/ 3 w 12"/>
                    <a:gd name="T35" fmla="*/ 10 h 12"/>
                    <a:gd name="T36" fmla="*/ 2 w 12"/>
                    <a:gd name="T37" fmla="*/ 8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2"/>
                    <a:gd name="T59" fmla="*/ 12 w 12"/>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2">
                      <a:moveTo>
                        <a:pt x="2" y="8"/>
                      </a:moveTo>
                      <a:lnTo>
                        <a:pt x="1" y="5"/>
                      </a:lnTo>
                      <a:lnTo>
                        <a:pt x="0" y="3"/>
                      </a:lnTo>
                      <a:lnTo>
                        <a:pt x="1" y="2"/>
                      </a:lnTo>
                      <a:lnTo>
                        <a:pt x="2" y="0"/>
                      </a:lnTo>
                      <a:lnTo>
                        <a:pt x="3" y="0"/>
                      </a:lnTo>
                      <a:lnTo>
                        <a:pt x="6" y="0"/>
                      </a:lnTo>
                      <a:lnTo>
                        <a:pt x="8" y="2"/>
                      </a:lnTo>
                      <a:lnTo>
                        <a:pt x="11" y="3"/>
                      </a:lnTo>
                      <a:lnTo>
                        <a:pt x="12" y="7"/>
                      </a:lnTo>
                      <a:lnTo>
                        <a:pt x="12" y="9"/>
                      </a:lnTo>
                      <a:lnTo>
                        <a:pt x="12" y="10"/>
                      </a:lnTo>
                      <a:lnTo>
                        <a:pt x="11" y="10"/>
                      </a:lnTo>
                      <a:lnTo>
                        <a:pt x="11" y="12"/>
                      </a:lnTo>
                      <a:lnTo>
                        <a:pt x="8" y="12"/>
                      </a:lnTo>
                      <a:lnTo>
                        <a:pt x="6" y="12"/>
                      </a:lnTo>
                      <a:lnTo>
                        <a:pt x="3" y="10"/>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6" name="Freeform 798"/>
                <p:cNvSpPr>
                  <a:spLocks/>
                </p:cNvSpPr>
                <p:nvPr/>
              </p:nvSpPr>
              <p:spPr bwMode="auto">
                <a:xfrm>
                  <a:off x="4110" y="2630"/>
                  <a:ext cx="92" cy="48"/>
                </a:xfrm>
                <a:custGeom>
                  <a:avLst/>
                  <a:gdLst>
                    <a:gd name="T0" fmla="*/ 0 w 92"/>
                    <a:gd name="T1" fmla="*/ 9 h 48"/>
                    <a:gd name="T2" fmla="*/ 18 w 92"/>
                    <a:gd name="T3" fmla="*/ 0 h 48"/>
                    <a:gd name="T4" fmla="*/ 92 w 92"/>
                    <a:gd name="T5" fmla="*/ 38 h 48"/>
                    <a:gd name="T6" fmla="*/ 73 w 92"/>
                    <a:gd name="T7" fmla="*/ 48 h 48"/>
                    <a:gd name="T8" fmla="*/ 0 w 92"/>
                    <a:gd name="T9" fmla="*/ 9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0" y="9"/>
                      </a:moveTo>
                      <a:lnTo>
                        <a:pt x="18" y="0"/>
                      </a:lnTo>
                      <a:lnTo>
                        <a:pt x="92" y="38"/>
                      </a:lnTo>
                      <a:lnTo>
                        <a:pt x="73" y="48"/>
                      </a:lnTo>
                      <a:lnTo>
                        <a:pt x="0"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7" name="Freeform 799"/>
                <p:cNvSpPr>
                  <a:spLocks/>
                </p:cNvSpPr>
                <p:nvPr/>
              </p:nvSpPr>
              <p:spPr bwMode="auto">
                <a:xfrm>
                  <a:off x="4110" y="2639"/>
                  <a:ext cx="73" cy="59"/>
                </a:xfrm>
                <a:custGeom>
                  <a:avLst/>
                  <a:gdLst>
                    <a:gd name="T0" fmla="*/ 0 w 73"/>
                    <a:gd name="T1" fmla="*/ 0 h 59"/>
                    <a:gd name="T2" fmla="*/ 73 w 73"/>
                    <a:gd name="T3" fmla="*/ 39 h 59"/>
                    <a:gd name="T4" fmla="*/ 73 w 73"/>
                    <a:gd name="T5" fmla="*/ 59 h 59"/>
                    <a:gd name="T6" fmla="*/ 0 w 73"/>
                    <a:gd name="T7" fmla="*/ 19 h 59"/>
                    <a:gd name="T8" fmla="*/ 0 w 73"/>
                    <a:gd name="T9" fmla="*/ 0 h 59"/>
                    <a:gd name="T10" fmla="*/ 0 60000 65536"/>
                    <a:gd name="T11" fmla="*/ 0 60000 65536"/>
                    <a:gd name="T12" fmla="*/ 0 60000 65536"/>
                    <a:gd name="T13" fmla="*/ 0 60000 65536"/>
                    <a:gd name="T14" fmla="*/ 0 60000 65536"/>
                    <a:gd name="T15" fmla="*/ 0 w 73"/>
                    <a:gd name="T16" fmla="*/ 0 h 59"/>
                    <a:gd name="T17" fmla="*/ 73 w 73"/>
                    <a:gd name="T18" fmla="*/ 59 h 59"/>
                  </a:gdLst>
                  <a:ahLst/>
                  <a:cxnLst>
                    <a:cxn ang="T10">
                      <a:pos x="T0" y="T1"/>
                    </a:cxn>
                    <a:cxn ang="T11">
                      <a:pos x="T2" y="T3"/>
                    </a:cxn>
                    <a:cxn ang="T12">
                      <a:pos x="T4" y="T5"/>
                    </a:cxn>
                    <a:cxn ang="T13">
                      <a:pos x="T6" y="T7"/>
                    </a:cxn>
                    <a:cxn ang="T14">
                      <a:pos x="T8" y="T9"/>
                    </a:cxn>
                  </a:cxnLst>
                  <a:rect l="T15" t="T16" r="T17" b="T18"/>
                  <a:pathLst>
                    <a:path w="73" h="59">
                      <a:moveTo>
                        <a:pt x="0" y="0"/>
                      </a:moveTo>
                      <a:lnTo>
                        <a:pt x="73" y="39"/>
                      </a:lnTo>
                      <a:lnTo>
                        <a:pt x="73" y="59"/>
                      </a:lnTo>
                      <a:lnTo>
                        <a:pt x="0" y="19"/>
                      </a:lnTo>
                      <a:lnTo>
                        <a:pt x="0"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8" name="Freeform 800"/>
                <p:cNvSpPr>
                  <a:spLocks/>
                </p:cNvSpPr>
                <p:nvPr/>
              </p:nvSpPr>
              <p:spPr bwMode="auto">
                <a:xfrm>
                  <a:off x="4041" y="2725"/>
                  <a:ext cx="19" cy="31"/>
                </a:xfrm>
                <a:custGeom>
                  <a:avLst/>
                  <a:gdLst>
                    <a:gd name="T0" fmla="*/ 19 w 19"/>
                    <a:gd name="T1" fmla="*/ 10 h 31"/>
                    <a:gd name="T2" fmla="*/ 0 w 19"/>
                    <a:gd name="T3" fmla="*/ 0 h 31"/>
                    <a:gd name="T4" fmla="*/ 0 w 19"/>
                    <a:gd name="T5" fmla="*/ 21 h 31"/>
                    <a:gd name="T6" fmla="*/ 19 w 19"/>
                    <a:gd name="T7" fmla="*/ 31 h 31"/>
                    <a:gd name="T8" fmla="*/ 19 w 19"/>
                    <a:gd name="T9" fmla="*/ 10 h 31"/>
                    <a:gd name="T10" fmla="*/ 0 60000 65536"/>
                    <a:gd name="T11" fmla="*/ 0 60000 65536"/>
                    <a:gd name="T12" fmla="*/ 0 60000 65536"/>
                    <a:gd name="T13" fmla="*/ 0 60000 65536"/>
                    <a:gd name="T14" fmla="*/ 0 60000 65536"/>
                    <a:gd name="T15" fmla="*/ 0 w 19"/>
                    <a:gd name="T16" fmla="*/ 0 h 31"/>
                    <a:gd name="T17" fmla="*/ 19 w 19"/>
                    <a:gd name="T18" fmla="*/ 31 h 31"/>
                  </a:gdLst>
                  <a:ahLst/>
                  <a:cxnLst>
                    <a:cxn ang="T10">
                      <a:pos x="T0" y="T1"/>
                    </a:cxn>
                    <a:cxn ang="T11">
                      <a:pos x="T2" y="T3"/>
                    </a:cxn>
                    <a:cxn ang="T12">
                      <a:pos x="T4" y="T5"/>
                    </a:cxn>
                    <a:cxn ang="T13">
                      <a:pos x="T6" y="T7"/>
                    </a:cxn>
                    <a:cxn ang="T14">
                      <a:pos x="T8" y="T9"/>
                    </a:cxn>
                  </a:cxnLst>
                  <a:rect l="T15" t="T16" r="T17" b="T18"/>
                  <a:pathLst>
                    <a:path w="19" h="31">
                      <a:moveTo>
                        <a:pt x="19" y="10"/>
                      </a:moveTo>
                      <a:lnTo>
                        <a:pt x="0" y="0"/>
                      </a:lnTo>
                      <a:lnTo>
                        <a:pt x="0" y="21"/>
                      </a:lnTo>
                      <a:lnTo>
                        <a:pt x="19" y="31"/>
                      </a:lnTo>
                      <a:lnTo>
                        <a:pt x="19"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09" name="Freeform 801"/>
                <p:cNvSpPr>
                  <a:spLocks/>
                </p:cNvSpPr>
                <p:nvPr/>
              </p:nvSpPr>
              <p:spPr bwMode="auto">
                <a:xfrm>
                  <a:off x="4139" y="2777"/>
                  <a:ext cx="18" cy="31"/>
                </a:xfrm>
                <a:custGeom>
                  <a:avLst/>
                  <a:gdLst>
                    <a:gd name="T0" fmla="*/ 18 w 18"/>
                    <a:gd name="T1" fmla="*/ 10 h 31"/>
                    <a:gd name="T2" fmla="*/ 0 w 18"/>
                    <a:gd name="T3" fmla="*/ 0 h 31"/>
                    <a:gd name="T4" fmla="*/ 0 w 18"/>
                    <a:gd name="T5" fmla="*/ 21 h 31"/>
                    <a:gd name="T6" fmla="*/ 18 w 18"/>
                    <a:gd name="T7" fmla="*/ 31 h 31"/>
                    <a:gd name="T8" fmla="*/ 18 w 18"/>
                    <a:gd name="T9" fmla="*/ 10 h 31"/>
                    <a:gd name="T10" fmla="*/ 0 60000 65536"/>
                    <a:gd name="T11" fmla="*/ 0 60000 65536"/>
                    <a:gd name="T12" fmla="*/ 0 60000 65536"/>
                    <a:gd name="T13" fmla="*/ 0 60000 65536"/>
                    <a:gd name="T14" fmla="*/ 0 60000 65536"/>
                    <a:gd name="T15" fmla="*/ 0 w 18"/>
                    <a:gd name="T16" fmla="*/ 0 h 31"/>
                    <a:gd name="T17" fmla="*/ 18 w 18"/>
                    <a:gd name="T18" fmla="*/ 31 h 31"/>
                  </a:gdLst>
                  <a:ahLst/>
                  <a:cxnLst>
                    <a:cxn ang="T10">
                      <a:pos x="T0" y="T1"/>
                    </a:cxn>
                    <a:cxn ang="T11">
                      <a:pos x="T2" y="T3"/>
                    </a:cxn>
                    <a:cxn ang="T12">
                      <a:pos x="T4" y="T5"/>
                    </a:cxn>
                    <a:cxn ang="T13">
                      <a:pos x="T6" y="T7"/>
                    </a:cxn>
                    <a:cxn ang="T14">
                      <a:pos x="T8" y="T9"/>
                    </a:cxn>
                  </a:cxnLst>
                  <a:rect l="T15" t="T16" r="T17" b="T18"/>
                  <a:pathLst>
                    <a:path w="18" h="31">
                      <a:moveTo>
                        <a:pt x="18" y="10"/>
                      </a:moveTo>
                      <a:lnTo>
                        <a:pt x="0" y="0"/>
                      </a:lnTo>
                      <a:lnTo>
                        <a:pt x="0" y="21"/>
                      </a:lnTo>
                      <a:lnTo>
                        <a:pt x="18" y="31"/>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0" name="Freeform 802"/>
                <p:cNvSpPr>
                  <a:spLocks/>
                </p:cNvSpPr>
                <p:nvPr/>
              </p:nvSpPr>
              <p:spPr bwMode="auto">
                <a:xfrm>
                  <a:off x="4060" y="2698"/>
                  <a:ext cx="72" cy="58"/>
                </a:xfrm>
                <a:custGeom>
                  <a:avLst/>
                  <a:gdLst>
                    <a:gd name="T0" fmla="*/ 71 w 72"/>
                    <a:gd name="T1" fmla="*/ 0 h 58"/>
                    <a:gd name="T2" fmla="*/ 0 w 72"/>
                    <a:gd name="T3" fmla="*/ 38 h 58"/>
                    <a:gd name="T4" fmla="*/ 0 w 72"/>
                    <a:gd name="T5" fmla="*/ 58 h 58"/>
                    <a:gd name="T6" fmla="*/ 72 w 72"/>
                    <a:gd name="T7" fmla="*/ 20 h 58"/>
                    <a:gd name="T8" fmla="*/ 71 w 72"/>
                    <a:gd name="T9" fmla="*/ 0 h 58"/>
                    <a:gd name="T10" fmla="*/ 0 60000 65536"/>
                    <a:gd name="T11" fmla="*/ 0 60000 65536"/>
                    <a:gd name="T12" fmla="*/ 0 60000 65536"/>
                    <a:gd name="T13" fmla="*/ 0 60000 65536"/>
                    <a:gd name="T14" fmla="*/ 0 60000 65536"/>
                    <a:gd name="T15" fmla="*/ 0 w 72"/>
                    <a:gd name="T16" fmla="*/ 0 h 58"/>
                    <a:gd name="T17" fmla="*/ 72 w 72"/>
                    <a:gd name="T18" fmla="*/ 58 h 58"/>
                  </a:gdLst>
                  <a:ahLst/>
                  <a:cxnLst>
                    <a:cxn ang="T10">
                      <a:pos x="T0" y="T1"/>
                    </a:cxn>
                    <a:cxn ang="T11">
                      <a:pos x="T2" y="T3"/>
                    </a:cxn>
                    <a:cxn ang="T12">
                      <a:pos x="T4" y="T5"/>
                    </a:cxn>
                    <a:cxn ang="T13">
                      <a:pos x="T6" y="T7"/>
                    </a:cxn>
                    <a:cxn ang="T14">
                      <a:pos x="T8" y="T9"/>
                    </a:cxn>
                  </a:cxnLst>
                  <a:rect l="T15" t="T16" r="T17" b="T18"/>
                  <a:pathLst>
                    <a:path w="72" h="58">
                      <a:moveTo>
                        <a:pt x="71" y="0"/>
                      </a:moveTo>
                      <a:lnTo>
                        <a:pt x="0" y="38"/>
                      </a:lnTo>
                      <a:lnTo>
                        <a:pt x="0" y="58"/>
                      </a:lnTo>
                      <a:lnTo>
                        <a:pt x="72" y="20"/>
                      </a:lnTo>
                      <a:lnTo>
                        <a:pt x="71"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1" name="Freeform 803"/>
                <p:cNvSpPr>
                  <a:spLocks/>
                </p:cNvSpPr>
                <p:nvPr/>
              </p:nvSpPr>
              <p:spPr bwMode="auto">
                <a:xfrm>
                  <a:off x="4221" y="2702"/>
                  <a:ext cx="12" cy="11"/>
                </a:xfrm>
                <a:custGeom>
                  <a:avLst/>
                  <a:gdLst>
                    <a:gd name="T0" fmla="*/ 3 w 12"/>
                    <a:gd name="T1" fmla="*/ 0 h 11"/>
                    <a:gd name="T2" fmla="*/ 12 w 12"/>
                    <a:gd name="T3" fmla="*/ 6 h 11"/>
                    <a:gd name="T4" fmla="*/ 9 w 12"/>
                    <a:gd name="T5" fmla="*/ 11 h 11"/>
                    <a:gd name="T6" fmla="*/ 0 w 12"/>
                    <a:gd name="T7" fmla="*/ 3 h 11"/>
                    <a:gd name="T8" fmla="*/ 3 w 12"/>
                    <a:gd name="T9" fmla="*/ 0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3" y="0"/>
                      </a:moveTo>
                      <a:lnTo>
                        <a:pt x="12" y="6"/>
                      </a:lnTo>
                      <a:lnTo>
                        <a:pt x="9" y="11"/>
                      </a:lnTo>
                      <a:lnTo>
                        <a:pt x="0" y="3"/>
                      </a:lnTo>
                      <a:lnTo>
                        <a:pt x="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2" name="Freeform 804"/>
                <p:cNvSpPr>
                  <a:spLocks/>
                </p:cNvSpPr>
                <p:nvPr/>
              </p:nvSpPr>
              <p:spPr bwMode="auto">
                <a:xfrm>
                  <a:off x="4189" y="2679"/>
                  <a:ext cx="26" cy="14"/>
                </a:xfrm>
                <a:custGeom>
                  <a:avLst/>
                  <a:gdLst>
                    <a:gd name="T0" fmla="*/ 17 w 26"/>
                    <a:gd name="T1" fmla="*/ 0 h 14"/>
                    <a:gd name="T2" fmla="*/ 26 w 26"/>
                    <a:gd name="T3" fmla="*/ 5 h 14"/>
                    <a:gd name="T4" fmla="*/ 9 w 26"/>
                    <a:gd name="T5" fmla="*/ 14 h 14"/>
                    <a:gd name="T6" fmla="*/ 0 w 26"/>
                    <a:gd name="T7" fmla="*/ 9 h 14"/>
                    <a:gd name="T8" fmla="*/ 17 w 26"/>
                    <a:gd name="T9" fmla="*/ 0 h 14"/>
                    <a:gd name="T10" fmla="*/ 0 60000 65536"/>
                    <a:gd name="T11" fmla="*/ 0 60000 65536"/>
                    <a:gd name="T12" fmla="*/ 0 60000 65536"/>
                    <a:gd name="T13" fmla="*/ 0 60000 65536"/>
                    <a:gd name="T14" fmla="*/ 0 60000 65536"/>
                    <a:gd name="T15" fmla="*/ 0 w 26"/>
                    <a:gd name="T16" fmla="*/ 0 h 14"/>
                    <a:gd name="T17" fmla="*/ 26 w 26"/>
                    <a:gd name="T18" fmla="*/ 14 h 14"/>
                  </a:gdLst>
                  <a:ahLst/>
                  <a:cxnLst>
                    <a:cxn ang="T10">
                      <a:pos x="T0" y="T1"/>
                    </a:cxn>
                    <a:cxn ang="T11">
                      <a:pos x="T2" y="T3"/>
                    </a:cxn>
                    <a:cxn ang="T12">
                      <a:pos x="T4" y="T5"/>
                    </a:cxn>
                    <a:cxn ang="T13">
                      <a:pos x="T6" y="T7"/>
                    </a:cxn>
                    <a:cxn ang="T14">
                      <a:pos x="T8" y="T9"/>
                    </a:cxn>
                  </a:cxnLst>
                  <a:rect l="T15" t="T16" r="T17" b="T18"/>
                  <a:pathLst>
                    <a:path w="26" h="14">
                      <a:moveTo>
                        <a:pt x="17" y="0"/>
                      </a:moveTo>
                      <a:lnTo>
                        <a:pt x="26" y="5"/>
                      </a:lnTo>
                      <a:lnTo>
                        <a:pt x="9" y="14"/>
                      </a:lnTo>
                      <a:lnTo>
                        <a:pt x="0" y="9"/>
                      </a:lnTo>
                      <a:lnTo>
                        <a:pt x="17"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3" name="Freeform 805"/>
                <p:cNvSpPr>
                  <a:spLocks/>
                </p:cNvSpPr>
                <p:nvPr/>
              </p:nvSpPr>
              <p:spPr bwMode="auto">
                <a:xfrm>
                  <a:off x="4189" y="2688"/>
                  <a:ext cx="12" cy="22"/>
                </a:xfrm>
                <a:custGeom>
                  <a:avLst/>
                  <a:gdLst>
                    <a:gd name="T0" fmla="*/ 0 w 12"/>
                    <a:gd name="T1" fmla="*/ 18 h 22"/>
                    <a:gd name="T2" fmla="*/ 12 w 12"/>
                    <a:gd name="T3" fmla="*/ 22 h 22"/>
                    <a:gd name="T4" fmla="*/ 12 w 12"/>
                    <a:gd name="T5" fmla="*/ 5 h 22"/>
                    <a:gd name="T6" fmla="*/ 0 w 12"/>
                    <a:gd name="T7" fmla="*/ 0 h 22"/>
                    <a:gd name="T8" fmla="*/ 0 w 12"/>
                    <a:gd name="T9" fmla="*/ 18 h 22"/>
                    <a:gd name="T10" fmla="*/ 0 60000 65536"/>
                    <a:gd name="T11" fmla="*/ 0 60000 65536"/>
                    <a:gd name="T12" fmla="*/ 0 60000 65536"/>
                    <a:gd name="T13" fmla="*/ 0 60000 65536"/>
                    <a:gd name="T14" fmla="*/ 0 60000 65536"/>
                    <a:gd name="T15" fmla="*/ 0 w 12"/>
                    <a:gd name="T16" fmla="*/ 0 h 22"/>
                    <a:gd name="T17" fmla="*/ 12 w 12"/>
                    <a:gd name="T18" fmla="*/ 22 h 22"/>
                  </a:gdLst>
                  <a:ahLst/>
                  <a:cxnLst>
                    <a:cxn ang="T10">
                      <a:pos x="T0" y="T1"/>
                    </a:cxn>
                    <a:cxn ang="T11">
                      <a:pos x="T2" y="T3"/>
                    </a:cxn>
                    <a:cxn ang="T12">
                      <a:pos x="T4" y="T5"/>
                    </a:cxn>
                    <a:cxn ang="T13">
                      <a:pos x="T6" y="T7"/>
                    </a:cxn>
                    <a:cxn ang="T14">
                      <a:pos x="T8" y="T9"/>
                    </a:cxn>
                  </a:cxnLst>
                  <a:rect l="T15" t="T16" r="T17" b="T18"/>
                  <a:pathLst>
                    <a:path w="12" h="22">
                      <a:moveTo>
                        <a:pt x="0" y="18"/>
                      </a:moveTo>
                      <a:lnTo>
                        <a:pt x="12" y="22"/>
                      </a:lnTo>
                      <a:lnTo>
                        <a:pt x="12" y="5"/>
                      </a:lnTo>
                      <a:lnTo>
                        <a:pt x="0" y="0"/>
                      </a:lnTo>
                      <a:lnTo>
                        <a:pt x="0" y="18"/>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4" name="Freeform 806"/>
                <p:cNvSpPr>
                  <a:spLocks/>
                </p:cNvSpPr>
                <p:nvPr/>
              </p:nvSpPr>
              <p:spPr bwMode="auto">
                <a:xfrm>
                  <a:off x="4198" y="2684"/>
                  <a:ext cx="17" cy="26"/>
                </a:xfrm>
                <a:custGeom>
                  <a:avLst/>
                  <a:gdLst>
                    <a:gd name="T0" fmla="*/ 17 w 17"/>
                    <a:gd name="T1" fmla="*/ 19 h 26"/>
                    <a:gd name="T2" fmla="*/ 0 w 17"/>
                    <a:gd name="T3" fmla="*/ 26 h 26"/>
                    <a:gd name="T4" fmla="*/ 0 w 17"/>
                    <a:gd name="T5" fmla="*/ 9 h 26"/>
                    <a:gd name="T6" fmla="*/ 17 w 17"/>
                    <a:gd name="T7" fmla="*/ 0 h 26"/>
                    <a:gd name="T8" fmla="*/ 17 w 17"/>
                    <a:gd name="T9" fmla="*/ 19 h 26"/>
                    <a:gd name="T10" fmla="*/ 0 60000 65536"/>
                    <a:gd name="T11" fmla="*/ 0 60000 65536"/>
                    <a:gd name="T12" fmla="*/ 0 60000 65536"/>
                    <a:gd name="T13" fmla="*/ 0 60000 65536"/>
                    <a:gd name="T14" fmla="*/ 0 60000 65536"/>
                    <a:gd name="T15" fmla="*/ 0 w 17"/>
                    <a:gd name="T16" fmla="*/ 0 h 26"/>
                    <a:gd name="T17" fmla="*/ 17 w 17"/>
                    <a:gd name="T18" fmla="*/ 26 h 26"/>
                  </a:gdLst>
                  <a:ahLst/>
                  <a:cxnLst>
                    <a:cxn ang="T10">
                      <a:pos x="T0" y="T1"/>
                    </a:cxn>
                    <a:cxn ang="T11">
                      <a:pos x="T2" y="T3"/>
                    </a:cxn>
                    <a:cxn ang="T12">
                      <a:pos x="T4" y="T5"/>
                    </a:cxn>
                    <a:cxn ang="T13">
                      <a:pos x="T6" y="T7"/>
                    </a:cxn>
                    <a:cxn ang="T14">
                      <a:pos x="T8" y="T9"/>
                    </a:cxn>
                  </a:cxnLst>
                  <a:rect l="T15" t="T16" r="T17" b="T18"/>
                  <a:pathLst>
                    <a:path w="17" h="26">
                      <a:moveTo>
                        <a:pt x="17" y="19"/>
                      </a:moveTo>
                      <a:lnTo>
                        <a:pt x="0" y="26"/>
                      </a:lnTo>
                      <a:lnTo>
                        <a:pt x="0" y="9"/>
                      </a:lnTo>
                      <a:lnTo>
                        <a:pt x="17" y="0"/>
                      </a:lnTo>
                      <a:lnTo>
                        <a:pt x="17" y="1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5" name="Freeform 807"/>
                <p:cNvSpPr>
                  <a:spLocks/>
                </p:cNvSpPr>
                <p:nvPr/>
              </p:nvSpPr>
              <p:spPr bwMode="auto">
                <a:xfrm>
                  <a:off x="4200" y="2689"/>
                  <a:ext cx="19" cy="11"/>
                </a:xfrm>
                <a:custGeom>
                  <a:avLst/>
                  <a:gdLst>
                    <a:gd name="T0" fmla="*/ 13 w 19"/>
                    <a:gd name="T1" fmla="*/ 0 h 11"/>
                    <a:gd name="T2" fmla="*/ 19 w 19"/>
                    <a:gd name="T3" fmla="*/ 4 h 11"/>
                    <a:gd name="T4" fmla="*/ 16 w 19"/>
                    <a:gd name="T5" fmla="*/ 10 h 11"/>
                    <a:gd name="T6" fmla="*/ 7 w 19"/>
                    <a:gd name="T7" fmla="*/ 11 h 11"/>
                    <a:gd name="T8" fmla="*/ 0 w 19"/>
                    <a:gd name="T9" fmla="*/ 8 h 11"/>
                    <a:gd name="T10" fmla="*/ 13 w 19"/>
                    <a:gd name="T11" fmla="*/ 0 h 11"/>
                    <a:gd name="T12" fmla="*/ 0 60000 65536"/>
                    <a:gd name="T13" fmla="*/ 0 60000 65536"/>
                    <a:gd name="T14" fmla="*/ 0 60000 65536"/>
                    <a:gd name="T15" fmla="*/ 0 60000 65536"/>
                    <a:gd name="T16" fmla="*/ 0 60000 65536"/>
                    <a:gd name="T17" fmla="*/ 0 60000 65536"/>
                    <a:gd name="T18" fmla="*/ 0 w 19"/>
                    <a:gd name="T19" fmla="*/ 0 h 11"/>
                    <a:gd name="T20" fmla="*/ 19 w 19"/>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9" h="11">
                      <a:moveTo>
                        <a:pt x="13" y="0"/>
                      </a:moveTo>
                      <a:lnTo>
                        <a:pt x="19" y="4"/>
                      </a:lnTo>
                      <a:lnTo>
                        <a:pt x="16" y="10"/>
                      </a:lnTo>
                      <a:lnTo>
                        <a:pt x="7" y="11"/>
                      </a:lnTo>
                      <a:lnTo>
                        <a:pt x="0" y="8"/>
                      </a:lnTo>
                      <a:lnTo>
                        <a:pt x="1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6" name="Freeform 808"/>
                <p:cNvSpPr>
                  <a:spLocks/>
                </p:cNvSpPr>
                <p:nvPr/>
              </p:nvSpPr>
              <p:spPr bwMode="auto">
                <a:xfrm>
                  <a:off x="4200" y="2697"/>
                  <a:ext cx="12" cy="19"/>
                </a:xfrm>
                <a:custGeom>
                  <a:avLst/>
                  <a:gdLst>
                    <a:gd name="T0" fmla="*/ 0 w 12"/>
                    <a:gd name="T1" fmla="*/ 13 h 19"/>
                    <a:gd name="T2" fmla="*/ 11 w 12"/>
                    <a:gd name="T3" fmla="*/ 19 h 19"/>
                    <a:gd name="T4" fmla="*/ 12 w 12"/>
                    <a:gd name="T5" fmla="*/ 8 h 19"/>
                    <a:gd name="T6" fmla="*/ 9 w 12"/>
                    <a:gd name="T7" fmla="*/ 2 h 19"/>
                    <a:gd name="T8" fmla="*/ 0 w 12"/>
                    <a:gd name="T9" fmla="*/ 0 h 19"/>
                    <a:gd name="T10" fmla="*/ 0 w 12"/>
                    <a:gd name="T11" fmla="*/ 13 h 19"/>
                    <a:gd name="T12" fmla="*/ 0 60000 65536"/>
                    <a:gd name="T13" fmla="*/ 0 60000 65536"/>
                    <a:gd name="T14" fmla="*/ 0 60000 65536"/>
                    <a:gd name="T15" fmla="*/ 0 60000 65536"/>
                    <a:gd name="T16" fmla="*/ 0 60000 65536"/>
                    <a:gd name="T17" fmla="*/ 0 60000 65536"/>
                    <a:gd name="T18" fmla="*/ 0 w 12"/>
                    <a:gd name="T19" fmla="*/ 0 h 19"/>
                    <a:gd name="T20" fmla="*/ 12 w 1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2" h="19">
                      <a:moveTo>
                        <a:pt x="0" y="13"/>
                      </a:moveTo>
                      <a:lnTo>
                        <a:pt x="11" y="19"/>
                      </a:lnTo>
                      <a:lnTo>
                        <a:pt x="12" y="8"/>
                      </a:lnTo>
                      <a:lnTo>
                        <a:pt x="9" y="2"/>
                      </a:lnTo>
                      <a:lnTo>
                        <a:pt x="0" y="0"/>
                      </a:lnTo>
                      <a:lnTo>
                        <a:pt x="0" y="13"/>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7" name="Freeform 809"/>
                <p:cNvSpPr>
                  <a:spLocks/>
                </p:cNvSpPr>
                <p:nvPr/>
              </p:nvSpPr>
              <p:spPr bwMode="auto">
                <a:xfrm>
                  <a:off x="4210" y="2705"/>
                  <a:ext cx="12" cy="14"/>
                </a:xfrm>
                <a:custGeom>
                  <a:avLst/>
                  <a:gdLst>
                    <a:gd name="T0" fmla="*/ 0 w 12"/>
                    <a:gd name="T1" fmla="*/ 10 h 14"/>
                    <a:gd name="T2" fmla="*/ 2 w 12"/>
                    <a:gd name="T3" fmla="*/ 6 h 14"/>
                    <a:gd name="T4" fmla="*/ 7 w 12"/>
                    <a:gd name="T5" fmla="*/ 9 h 14"/>
                    <a:gd name="T6" fmla="*/ 10 w 12"/>
                    <a:gd name="T7" fmla="*/ 14 h 14"/>
                    <a:gd name="T8" fmla="*/ 12 w 12"/>
                    <a:gd name="T9" fmla="*/ 14 h 14"/>
                    <a:gd name="T10" fmla="*/ 10 w 12"/>
                    <a:gd name="T11" fmla="*/ 5 h 14"/>
                    <a:gd name="T12" fmla="*/ 0 w 12"/>
                    <a:gd name="T13" fmla="*/ 0 h 14"/>
                    <a:gd name="T14" fmla="*/ 0 w 12"/>
                    <a:gd name="T15" fmla="*/ 10 h 1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4"/>
                    <a:gd name="T26" fmla="*/ 12 w 1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4">
                      <a:moveTo>
                        <a:pt x="0" y="10"/>
                      </a:moveTo>
                      <a:lnTo>
                        <a:pt x="2" y="6"/>
                      </a:lnTo>
                      <a:lnTo>
                        <a:pt x="7" y="9"/>
                      </a:lnTo>
                      <a:lnTo>
                        <a:pt x="10" y="14"/>
                      </a:lnTo>
                      <a:lnTo>
                        <a:pt x="12" y="14"/>
                      </a:lnTo>
                      <a:lnTo>
                        <a:pt x="10" y="5"/>
                      </a:lnTo>
                      <a:lnTo>
                        <a:pt x="0" y="0"/>
                      </a:lnTo>
                      <a:lnTo>
                        <a:pt x="0" y="1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8" name="Freeform 810"/>
                <p:cNvSpPr>
                  <a:spLocks/>
                </p:cNvSpPr>
                <p:nvPr/>
              </p:nvSpPr>
              <p:spPr bwMode="auto">
                <a:xfrm>
                  <a:off x="4221" y="2706"/>
                  <a:ext cx="12" cy="13"/>
                </a:xfrm>
                <a:custGeom>
                  <a:avLst/>
                  <a:gdLst>
                    <a:gd name="T0" fmla="*/ 12 w 12"/>
                    <a:gd name="T1" fmla="*/ 9 h 13"/>
                    <a:gd name="T2" fmla="*/ 2 w 12"/>
                    <a:gd name="T3" fmla="*/ 13 h 13"/>
                    <a:gd name="T4" fmla="*/ 0 w 12"/>
                    <a:gd name="T5" fmla="*/ 4 h 13"/>
                    <a:gd name="T6" fmla="*/ 7 w 12"/>
                    <a:gd name="T7" fmla="*/ 3 h 13"/>
                    <a:gd name="T8" fmla="*/ 11 w 12"/>
                    <a:gd name="T9" fmla="*/ 0 h 13"/>
                    <a:gd name="T10" fmla="*/ 12 w 12"/>
                    <a:gd name="T11" fmla="*/ 9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12" y="9"/>
                      </a:moveTo>
                      <a:lnTo>
                        <a:pt x="2" y="13"/>
                      </a:lnTo>
                      <a:lnTo>
                        <a:pt x="0" y="4"/>
                      </a:lnTo>
                      <a:lnTo>
                        <a:pt x="7" y="3"/>
                      </a:lnTo>
                      <a:lnTo>
                        <a:pt x="11" y="0"/>
                      </a:lnTo>
                      <a:lnTo>
                        <a:pt x="12" y="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19" name="Freeform 811"/>
                <p:cNvSpPr>
                  <a:spLocks/>
                </p:cNvSpPr>
                <p:nvPr/>
              </p:nvSpPr>
              <p:spPr bwMode="auto">
                <a:xfrm>
                  <a:off x="4200" y="2698"/>
                  <a:ext cx="12" cy="11"/>
                </a:xfrm>
                <a:custGeom>
                  <a:avLst/>
                  <a:gdLst>
                    <a:gd name="T0" fmla="*/ 0 w 12"/>
                    <a:gd name="T1" fmla="*/ 6 h 11"/>
                    <a:gd name="T2" fmla="*/ 12 w 12"/>
                    <a:gd name="T3" fmla="*/ 11 h 11"/>
                    <a:gd name="T4" fmla="*/ 8 w 12"/>
                    <a:gd name="T5" fmla="*/ 2 h 11"/>
                    <a:gd name="T6" fmla="*/ 0 w 12"/>
                    <a:gd name="T7" fmla="*/ 0 h 11"/>
                    <a:gd name="T8" fmla="*/ 0 w 12"/>
                    <a:gd name="T9" fmla="*/ 6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6"/>
                      </a:moveTo>
                      <a:lnTo>
                        <a:pt x="12" y="11"/>
                      </a:lnTo>
                      <a:lnTo>
                        <a:pt x="8" y="2"/>
                      </a:lnTo>
                      <a:lnTo>
                        <a:pt x="0" y="0"/>
                      </a:lnTo>
                      <a:lnTo>
                        <a:pt x="0" y="6"/>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0" name="Freeform 812"/>
                <p:cNvSpPr>
                  <a:spLocks/>
                </p:cNvSpPr>
                <p:nvPr/>
              </p:nvSpPr>
              <p:spPr bwMode="auto">
                <a:xfrm>
                  <a:off x="4210" y="2704"/>
                  <a:ext cx="17" cy="11"/>
                </a:xfrm>
                <a:custGeom>
                  <a:avLst/>
                  <a:gdLst>
                    <a:gd name="T0" fmla="*/ 17 w 17"/>
                    <a:gd name="T1" fmla="*/ 9 h 11"/>
                    <a:gd name="T2" fmla="*/ 10 w 17"/>
                    <a:gd name="T3" fmla="*/ 11 h 11"/>
                    <a:gd name="T4" fmla="*/ 0 w 17"/>
                    <a:gd name="T5" fmla="*/ 2 h 11"/>
                    <a:gd name="T6" fmla="*/ 10 w 17"/>
                    <a:gd name="T7" fmla="*/ 0 h 11"/>
                    <a:gd name="T8" fmla="*/ 17 w 17"/>
                    <a:gd name="T9" fmla="*/ 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7" y="9"/>
                      </a:moveTo>
                      <a:lnTo>
                        <a:pt x="10" y="11"/>
                      </a:lnTo>
                      <a:lnTo>
                        <a:pt x="0" y="2"/>
                      </a:lnTo>
                      <a:lnTo>
                        <a:pt x="10" y="0"/>
                      </a:lnTo>
                      <a:lnTo>
                        <a:pt x="17" y="9"/>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1" name="Freeform 813"/>
                <p:cNvSpPr>
                  <a:spLocks/>
                </p:cNvSpPr>
                <p:nvPr/>
              </p:nvSpPr>
              <p:spPr bwMode="auto">
                <a:xfrm>
                  <a:off x="4219" y="2699"/>
                  <a:ext cx="12" cy="11"/>
                </a:xfrm>
                <a:custGeom>
                  <a:avLst/>
                  <a:gdLst>
                    <a:gd name="T0" fmla="*/ 0 w 12"/>
                    <a:gd name="T1" fmla="*/ 5 h 11"/>
                    <a:gd name="T2" fmla="*/ 2 w 12"/>
                    <a:gd name="T3" fmla="*/ 0 h 11"/>
                    <a:gd name="T4" fmla="*/ 12 w 12"/>
                    <a:gd name="T5" fmla="*/ 9 h 11"/>
                    <a:gd name="T6" fmla="*/ 8 w 12"/>
                    <a:gd name="T7" fmla="*/ 11 h 11"/>
                    <a:gd name="T8" fmla="*/ 0 w 12"/>
                    <a:gd name="T9" fmla="*/ 5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5"/>
                      </a:moveTo>
                      <a:lnTo>
                        <a:pt x="2" y="0"/>
                      </a:lnTo>
                      <a:lnTo>
                        <a:pt x="12" y="9"/>
                      </a:lnTo>
                      <a:lnTo>
                        <a:pt x="8" y="11"/>
                      </a:lnTo>
                      <a:lnTo>
                        <a:pt x="0" y="5"/>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2" name="Freeform 814"/>
                <p:cNvSpPr>
                  <a:spLocks/>
                </p:cNvSpPr>
                <p:nvPr/>
              </p:nvSpPr>
              <p:spPr bwMode="auto">
                <a:xfrm>
                  <a:off x="4207" y="2695"/>
                  <a:ext cx="17" cy="11"/>
                </a:xfrm>
                <a:custGeom>
                  <a:avLst/>
                  <a:gdLst>
                    <a:gd name="T0" fmla="*/ 17 w 17"/>
                    <a:gd name="T1" fmla="*/ 9 h 11"/>
                    <a:gd name="T2" fmla="*/ 3 w 17"/>
                    <a:gd name="T3" fmla="*/ 11 h 11"/>
                    <a:gd name="T4" fmla="*/ 0 w 17"/>
                    <a:gd name="T5" fmla="*/ 3 h 11"/>
                    <a:gd name="T6" fmla="*/ 13 w 17"/>
                    <a:gd name="T7" fmla="*/ 0 h 11"/>
                    <a:gd name="T8" fmla="*/ 17 w 17"/>
                    <a:gd name="T9" fmla="*/ 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7" y="9"/>
                      </a:moveTo>
                      <a:lnTo>
                        <a:pt x="3" y="11"/>
                      </a:lnTo>
                      <a:lnTo>
                        <a:pt x="0" y="3"/>
                      </a:lnTo>
                      <a:lnTo>
                        <a:pt x="13" y="0"/>
                      </a:lnTo>
                      <a:lnTo>
                        <a:pt x="17" y="9"/>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3" name="Freeform 815"/>
                <p:cNvSpPr>
                  <a:spLocks/>
                </p:cNvSpPr>
                <p:nvPr/>
              </p:nvSpPr>
              <p:spPr bwMode="auto">
                <a:xfrm>
                  <a:off x="4106" y="2721"/>
                  <a:ext cx="92" cy="48"/>
                </a:xfrm>
                <a:custGeom>
                  <a:avLst/>
                  <a:gdLst>
                    <a:gd name="T0" fmla="*/ 92 w 92"/>
                    <a:gd name="T1" fmla="*/ 10 h 48"/>
                    <a:gd name="T2" fmla="*/ 73 w 92"/>
                    <a:gd name="T3" fmla="*/ 0 h 48"/>
                    <a:gd name="T4" fmla="*/ 0 w 92"/>
                    <a:gd name="T5" fmla="*/ 40 h 48"/>
                    <a:gd name="T6" fmla="*/ 19 w 92"/>
                    <a:gd name="T7" fmla="*/ 48 h 48"/>
                    <a:gd name="T8" fmla="*/ 92 w 92"/>
                    <a:gd name="T9" fmla="*/ 10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92" y="10"/>
                      </a:moveTo>
                      <a:lnTo>
                        <a:pt x="73" y="0"/>
                      </a:lnTo>
                      <a:lnTo>
                        <a:pt x="0" y="40"/>
                      </a:lnTo>
                      <a:lnTo>
                        <a:pt x="19" y="48"/>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4" name="Freeform 816"/>
                <p:cNvSpPr>
                  <a:spLocks/>
                </p:cNvSpPr>
                <p:nvPr/>
              </p:nvSpPr>
              <p:spPr bwMode="auto">
                <a:xfrm>
                  <a:off x="4041" y="2687"/>
                  <a:ext cx="91" cy="48"/>
                </a:xfrm>
                <a:custGeom>
                  <a:avLst/>
                  <a:gdLst>
                    <a:gd name="T0" fmla="*/ 91 w 91"/>
                    <a:gd name="T1" fmla="*/ 10 h 48"/>
                    <a:gd name="T2" fmla="*/ 72 w 91"/>
                    <a:gd name="T3" fmla="*/ 0 h 48"/>
                    <a:gd name="T4" fmla="*/ 0 w 91"/>
                    <a:gd name="T5" fmla="*/ 38 h 48"/>
                    <a:gd name="T6" fmla="*/ 18 w 91"/>
                    <a:gd name="T7" fmla="*/ 48 h 48"/>
                    <a:gd name="T8" fmla="*/ 91 w 91"/>
                    <a:gd name="T9" fmla="*/ 10 h 48"/>
                    <a:gd name="T10" fmla="*/ 0 60000 65536"/>
                    <a:gd name="T11" fmla="*/ 0 60000 65536"/>
                    <a:gd name="T12" fmla="*/ 0 60000 65536"/>
                    <a:gd name="T13" fmla="*/ 0 60000 65536"/>
                    <a:gd name="T14" fmla="*/ 0 60000 65536"/>
                    <a:gd name="T15" fmla="*/ 0 w 91"/>
                    <a:gd name="T16" fmla="*/ 0 h 48"/>
                    <a:gd name="T17" fmla="*/ 91 w 91"/>
                    <a:gd name="T18" fmla="*/ 48 h 48"/>
                  </a:gdLst>
                  <a:ahLst/>
                  <a:cxnLst>
                    <a:cxn ang="T10">
                      <a:pos x="T0" y="T1"/>
                    </a:cxn>
                    <a:cxn ang="T11">
                      <a:pos x="T2" y="T3"/>
                    </a:cxn>
                    <a:cxn ang="T12">
                      <a:pos x="T4" y="T5"/>
                    </a:cxn>
                    <a:cxn ang="T13">
                      <a:pos x="T6" y="T7"/>
                    </a:cxn>
                    <a:cxn ang="T14">
                      <a:pos x="T8" y="T9"/>
                    </a:cxn>
                  </a:cxnLst>
                  <a:rect l="T15" t="T16" r="T17" b="T18"/>
                  <a:pathLst>
                    <a:path w="91" h="48">
                      <a:moveTo>
                        <a:pt x="91" y="10"/>
                      </a:moveTo>
                      <a:lnTo>
                        <a:pt x="72" y="0"/>
                      </a:lnTo>
                      <a:lnTo>
                        <a:pt x="0" y="38"/>
                      </a:lnTo>
                      <a:lnTo>
                        <a:pt x="18" y="48"/>
                      </a:lnTo>
                      <a:lnTo>
                        <a:pt x="91"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5" name="Freeform 817"/>
                <p:cNvSpPr>
                  <a:spLocks/>
                </p:cNvSpPr>
                <p:nvPr/>
              </p:nvSpPr>
              <p:spPr bwMode="auto">
                <a:xfrm>
                  <a:off x="3816" y="2705"/>
                  <a:ext cx="70" cy="121"/>
                </a:xfrm>
                <a:custGeom>
                  <a:avLst/>
                  <a:gdLst>
                    <a:gd name="T0" fmla="*/ 70 w 70"/>
                    <a:gd name="T1" fmla="*/ 36 h 121"/>
                    <a:gd name="T2" fmla="*/ 0 w 70"/>
                    <a:gd name="T3" fmla="*/ 0 h 121"/>
                    <a:gd name="T4" fmla="*/ 0 w 70"/>
                    <a:gd name="T5" fmla="*/ 84 h 121"/>
                    <a:gd name="T6" fmla="*/ 70 w 70"/>
                    <a:gd name="T7" fmla="*/ 121 h 121"/>
                    <a:gd name="T8" fmla="*/ 70 w 70"/>
                    <a:gd name="T9" fmla="*/ 36 h 121"/>
                    <a:gd name="T10" fmla="*/ 0 60000 65536"/>
                    <a:gd name="T11" fmla="*/ 0 60000 65536"/>
                    <a:gd name="T12" fmla="*/ 0 60000 65536"/>
                    <a:gd name="T13" fmla="*/ 0 60000 65536"/>
                    <a:gd name="T14" fmla="*/ 0 60000 65536"/>
                    <a:gd name="T15" fmla="*/ 0 w 70"/>
                    <a:gd name="T16" fmla="*/ 0 h 121"/>
                    <a:gd name="T17" fmla="*/ 70 w 70"/>
                    <a:gd name="T18" fmla="*/ 121 h 121"/>
                  </a:gdLst>
                  <a:ahLst/>
                  <a:cxnLst>
                    <a:cxn ang="T10">
                      <a:pos x="T0" y="T1"/>
                    </a:cxn>
                    <a:cxn ang="T11">
                      <a:pos x="T2" y="T3"/>
                    </a:cxn>
                    <a:cxn ang="T12">
                      <a:pos x="T4" y="T5"/>
                    </a:cxn>
                    <a:cxn ang="T13">
                      <a:pos x="T6" y="T7"/>
                    </a:cxn>
                    <a:cxn ang="T14">
                      <a:pos x="T8" y="T9"/>
                    </a:cxn>
                  </a:cxnLst>
                  <a:rect l="T15" t="T16" r="T17" b="T18"/>
                  <a:pathLst>
                    <a:path w="70" h="121">
                      <a:moveTo>
                        <a:pt x="70" y="36"/>
                      </a:moveTo>
                      <a:lnTo>
                        <a:pt x="0" y="0"/>
                      </a:lnTo>
                      <a:lnTo>
                        <a:pt x="0" y="84"/>
                      </a:lnTo>
                      <a:lnTo>
                        <a:pt x="70" y="121"/>
                      </a:lnTo>
                      <a:lnTo>
                        <a:pt x="70" y="36"/>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6" name="Freeform 818"/>
                <p:cNvSpPr>
                  <a:spLocks/>
                </p:cNvSpPr>
                <p:nvPr/>
              </p:nvSpPr>
              <p:spPr bwMode="auto">
                <a:xfrm>
                  <a:off x="3816" y="2620"/>
                  <a:ext cx="231" cy="122"/>
                </a:xfrm>
                <a:custGeom>
                  <a:avLst/>
                  <a:gdLst>
                    <a:gd name="T0" fmla="*/ 231 w 231"/>
                    <a:gd name="T1" fmla="*/ 37 h 122"/>
                    <a:gd name="T2" fmla="*/ 160 w 231"/>
                    <a:gd name="T3" fmla="*/ 0 h 122"/>
                    <a:gd name="T4" fmla="*/ 0 w 231"/>
                    <a:gd name="T5" fmla="*/ 85 h 122"/>
                    <a:gd name="T6" fmla="*/ 69 w 231"/>
                    <a:gd name="T7" fmla="*/ 122 h 122"/>
                    <a:gd name="T8" fmla="*/ 231 w 231"/>
                    <a:gd name="T9" fmla="*/ 37 h 122"/>
                    <a:gd name="T10" fmla="*/ 0 60000 65536"/>
                    <a:gd name="T11" fmla="*/ 0 60000 65536"/>
                    <a:gd name="T12" fmla="*/ 0 60000 65536"/>
                    <a:gd name="T13" fmla="*/ 0 60000 65536"/>
                    <a:gd name="T14" fmla="*/ 0 60000 65536"/>
                    <a:gd name="T15" fmla="*/ 0 w 231"/>
                    <a:gd name="T16" fmla="*/ 0 h 122"/>
                    <a:gd name="T17" fmla="*/ 231 w 231"/>
                    <a:gd name="T18" fmla="*/ 122 h 122"/>
                  </a:gdLst>
                  <a:ahLst/>
                  <a:cxnLst>
                    <a:cxn ang="T10">
                      <a:pos x="T0" y="T1"/>
                    </a:cxn>
                    <a:cxn ang="T11">
                      <a:pos x="T2" y="T3"/>
                    </a:cxn>
                    <a:cxn ang="T12">
                      <a:pos x="T4" y="T5"/>
                    </a:cxn>
                    <a:cxn ang="T13">
                      <a:pos x="T6" y="T7"/>
                    </a:cxn>
                    <a:cxn ang="T14">
                      <a:pos x="T8" y="T9"/>
                    </a:cxn>
                  </a:cxnLst>
                  <a:rect l="T15" t="T16" r="T17" b="T18"/>
                  <a:pathLst>
                    <a:path w="231" h="122">
                      <a:moveTo>
                        <a:pt x="231" y="37"/>
                      </a:moveTo>
                      <a:lnTo>
                        <a:pt x="160" y="0"/>
                      </a:lnTo>
                      <a:lnTo>
                        <a:pt x="0" y="85"/>
                      </a:lnTo>
                      <a:lnTo>
                        <a:pt x="69" y="122"/>
                      </a:lnTo>
                      <a:lnTo>
                        <a:pt x="231" y="37"/>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7" name="Freeform 819"/>
                <p:cNvSpPr>
                  <a:spLocks/>
                </p:cNvSpPr>
                <p:nvPr/>
              </p:nvSpPr>
              <p:spPr bwMode="auto">
                <a:xfrm>
                  <a:off x="3886" y="2657"/>
                  <a:ext cx="161" cy="169"/>
                </a:xfrm>
                <a:custGeom>
                  <a:avLst/>
                  <a:gdLst>
                    <a:gd name="T0" fmla="*/ 161 w 161"/>
                    <a:gd name="T1" fmla="*/ 0 h 169"/>
                    <a:gd name="T2" fmla="*/ 0 w 161"/>
                    <a:gd name="T3" fmla="*/ 84 h 169"/>
                    <a:gd name="T4" fmla="*/ 0 w 161"/>
                    <a:gd name="T5" fmla="*/ 169 h 169"/>
                    <a:gd name="T6" fmla="*/ 161 w 161"/>
                    <a:gd name="T7" fmla="*/ 84 h 169"/>
                    <a:gd name="T8" fmla="*/ 161 w 161"/>
                    <a:gd name="T9" fmla="*/ 0 h 169"/>
                    <a:gd name="T10" fmla="*/ 0 60000 65536"/>
                    <a:gd name="T11" fmla="*/ 0 60000 65536"/>
                    <a:gd name="T12" fmla="*/ 0 60000 65536"/>
                    <a:gd name="T13" fmla="*/ 0 60000 65536"/>
                    <a:gd name="T14" fmla="*/ 0 60000 65536"/>
                    <a:gd name="T15" fmla="*/ 0 w 161"/>
                    <a:gd name="T16" fmla="*/ 0 h 169"/>
                    <a:gd name="T17" fmla="*/ 161 w 161"/>
                    <a:gd name="T18" fmla="*/ 169 h 169"/>
                  </a:gdLst>
                  <a:ahLst/>
                  <a:cxnLst>
                    <a:cxn ang="T10">
                      <a:pos x="T0" y="T1"/>
                    </a:cxn>
                    <a:cxn ang="T11">
                      <a:pos x="T2" y="T3"/>
                    </a:cxn>
                    <a:cxn ang="T12">
                      <a:pos x="T4" y="T5"/>
                    </a:cxn>
                    <a:cxn ang="T13">
                      <a:pos x="T6" y="T7"/>
                    </a:cxn>
                    <a:cxn ang="T14">
                      <a:pos x="T8" y="T9"/>
                    </a:cxn>
                  </a:cxnLst>
                  <a:rect l="T15" t="T16" r="T17" b="T18"/>
                  <a:pathLst>
                    <a:path w="161" h="169">
                      <a:moveTo>
                        <a:pt x="161" y="0"/>
                      </a:moveTo>
                      <a:lnTo>
                        <a:pt x="0" y="84"/>
                      </a:lnTo>
                      <a:lnTo>
                        <a:pt x="0" y="169"/>
                      </a:lnTo>
                      <a:lnTo>
                        <a:pt x="161" y="84"/>
                      </a:lnTo>
                      <a:lnTo>
                        <a:pt x="161"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8" name="Freeform 820"/>
                <p:cNvSpPr>
                  <a:spLocks/>
                </p:cNvSpPr>
                <p:nvPr/>
              </p:nvSpPr>
              <p:spPr bwMode="auto">
                <a:xfrm>
                  <a:off x="3903" y="2756"/>
                  <a:ext cx="141" cy="136"/>
                </a:xfrm>
                <a:custGeom>
                  <a:avLst/>
                  <a:gdLst>
                    <a:gd name="T0" fmla="*/ 141 w 141"/>
                    <a:gd name="T1" fmla="*/ 74 h 136"/>
                    <a:gd name="T2" fmla="*/ 0 w 141"/>
                    <a:gd name="T3" fmla="*/ 0 h 136"/>
                    <a:gd name="T4" fmla="*/ 0 w 141"/>
                    <a:gd name="T5" fmla="*/ 62 h 136"/>
                    <a:gd name="T6" fmla="*/ 141 w 141"/>
                    <a:gd name="T7" fmla="*/ 136 h 136"/>
                    <a:gd name="T8" fmla="*/ 141 w 141"/>
                    <a:gd name="T9" fmla="*/ 74 h 136"/>
                    <a:gd name="T10" fmla="*/ 0 60000 65536"/>
                    <a:gd name="T11" fmla="*/ 0 60000 65536"/>
                    <a:gd name="T12" fmla="*/ 0 60000 65536"/>
                    <a:gd name="T13" fmla="*/ 0 60000 65536"/>
                    <a:gd name="T14" fmla="*/ 0 60000 65536"/>
                    <a:gd name="T15" fmla="*/ 0 w 141"/>
                    <a:gd name="T16" fmla="*/ 0 h 136"/>
                    <a:gd name="T17" fmla="*/ 141 w 141"/>
                    <a:gd name="T18" fmla="*/ 136 h 136"/>
                  </a:gdLst>
                  <a:ahLst/>
                  <a:cxnLst>
                    <a:cxn ang="T10">
                      <a:pos x="T0" y="T1"/>
                    </a:cxn>
                    <a:cxn ang="T11">
                      <a:pos x="T2" y="T3"/>
                    </a:cxn>
                    <a:cxn ang="T12">
                      <a:pos x="T4" y="T5"/>
                    </a:cxn>
                    <a:cxn ang="T13">
                      <a:pos x="T6" y="T7"/>
                    </a:cxn>
                    <a:cxn ang="T14">
                      <a:pos x="T8" y="T9"/>
                    </a:cxn>
                  </a:cxnLst>
                  <a:rect l="T15" t="T16" r="T17" b="T18"/>
                  <a:pathLst>
                    <a:path w="141" h="136">
                      <a:moveTo>
                        <a:pt x="141" y="74"/>
                      </a:moveTo>
                      <a:lnTo>
                        <a:pt x="0" y="0"/>
                      </a:lnTo>
                      <a:lnTo>
                        <a:pt x="0" y="62"/>
                      </a:lnTo>
                      <a:lnTo>
                        <a:pt x="141" y="136"/>
                      </a:lnTo>
                      <a:lnTo>
                        <a:pt x="141" y="74"/>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29" name="Freeform 821"/>
                <p:cNvSpPr>
                  <a:spLocks/>
                </p:cNvSpPr>
                <p:nvPr/>
              </p:nvSpPr>
              <p:spPr bwMode="auto">
                <a:xfrm>
                  <a:off x="3903" y="2685"/>
                  <a:ext cx="274" cy="145"/>
                </a:xfrm>
                <a:custGeom>
                  <a:avLst/>
                  <a:gdLst>
                    <a:gd name="T0" fmla="*/ 274 w 274"/>
                    <a:gd name="T1" fmla="*/ 75 h 145"/>
                    <a:gd name="T2" fmla="*/ 133 w 274"/>
                    <a:gd name="T3" fmla="*/ 0 h 145"/>
                    <a:gd name="T4" fmla="*/ 0 w 274"/>
                    <a:gd name="T5" fmla="*/ 70 h 145"/>
                    <a:gd name="T6" fmla="*/ 141 w 274"/>
                    <a:gd name="T7" fmla="*/ 145 h 145"/>
                    <a:gd name="T8" fmla="*/ 274 w 274"/>
                    <a:gd name="T9" fmla="*/ 75 h 145"/>
                    <a:gd name="T10" fmla="*/ 0 60000 65536"/>
                    <a:gd name="T11" fmla="*/ 0 60000 65536"/>
                    <a:gd name="T12" fmla="*/ 0 60000 65536"/>
                    <a:gd name="T13" fmla="*/ 0 60000 65536"/>
                    <a:gd name="T14" fmla="*/ 0 60000 65536"/>
                    <a:gd name="T15" fmla="*/ 0 w 274"/>
                    <a:gd name="T16" fmla="*/ 0 h 145"/>
                    <a:gd name="T17" fmla="*/ 274 w 274"/>
                    <a:gd name="T18" fmla="*/ 145 h 145"/>
                  </a:gdLst>
                  <a:ahLst/>
                  <a:cxnLst>
                    <a:cxn ang="T10">
                      <a:pos x="T0" y="T1"/>
                    </a:cxn>
                    <a:cxn ang="T11">
                      <a:pos x="T2" y="T3"/>
                    </a:cxn>
                    <a:cxn ang="T12">
                      <a:pos x="T4" y="T5"/>
                    </a:cxn>
                    <a:cxn ang="T13">
                      <a:pos x="T6" y="T7"/>
                    </a:cxn>
                    <a:cxn ang="T14">
                      <a:pos x="T8" y="T9"/>
                    </a:cxn>
                  </a:cxnLst>
                  <a:rect l="T15" t="T16" r="T17" b="T18"/>
                  <a:pathLst>
                    <a:path w="274" h="145">
                      <a:moveTo>
                        <a:pt x="274" y="75"/>
                      </a:moveTo>
                      <a:lnTo>
                        <a:pt x="133" y="0"/>
                      </a:lnTo>
                      <a:lnTo>
                        <a:pt x="0" y="70"/>
                      </a:lnTo>
                      <a:lnTo>
                        <a:pt x="141" y="145"/>
                      </a:lnTo>
                      <a:lnTo>
                        <a:pt x="274" y="75"/>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0" name="Freeform 822"/>
                <p:cNvSpPr>
                  <a:spLocks/>
                </p:cNvSpPr>
                <p:nvPr/>
              </p:nvSpPr>
              <p:spPr bwMode="auto">
                <a:xfrm>
                  <a:off x="4044" y="2761"/>
                  <a:ext cx="133" cy="131"/>
                </a:xfrm>
                <a:custGeom>
                  <a:avLst/>
                  <a:gdLst>
                    <a:gd name="T0" fmla="*/ 133 w 133"/>
                    <a:gd name="T1" fmla="*/ 0 h 131"/>
                    <a:gd name="T2" fmla="*/ 0 w 133"/>
                    <a:gd name="T3" fmla="*/ 70 h 131"/>
                    <a:gd name="T4" fmla="*/ 0 w 133"/>
                    <a:gd name="T5" fmla="*/ 131 h 131"/>
                    <a:gd name="T6" fmla="*/ 133 w 133"/>
                    <a:gd name="T7" fmla="*/ 60 h 131"/>
                    <a:gd name="T8" fmla="*/ 133 w 133"/>
                    <a:gd name="T9" fmla="*/ 0 h 131"/>
                    <a:gd name="T10" fmla="*/ 0 60000 65536"/>
                    <a:gd name="T11" fmla="*/ 0 60000 65536"/>
                    <a:gd name="T12" fmla="*/ 0 60000 65536"/>
                    <a:gd name="T13" fmla="*/ 0 60000 65536"/>
                    <a:gd name="T14" fmla="*/ 0 60000 65536"/>
                    <a:gd name="T15" fmla="*/ 0 w 133"/>
                    <a:gd name="T16" fmla="*/ 0 h 131"/>
                    <a:gd name="T17" fmla="*/ 133 w 133"/>
                    <a:gd name="T18" fmla="*/ 131 h 131"/>
                  </a:gdLst>
                  <a:ahLst/>
                  <a:cxnLst>
                    <a:cxn ang="T10">
                      <a:pos x="T0" y="T1"/>
                    </a:cxn>
                    <a:cxn ang="T11">
                      <a:pos x="T2" y="T3"/>
                    </a:cxn>
                    <a:cxn ang="T12">
                      <a:pos x="T4" y="T5"/>
                    </a:cxn>
                    <a:cxn ang="T13">
                      <a:pos x="T6" y="T7"/>
                    </a:cxn>
                    <a:cxn ang="T14">
                      <a:pos x="T8" y="T9"/>
                    </a:cxn>
                  </a:cxnLst>
                  <a:rect l="T15" t="T16" r="T17" b="T18"/>
                  <a:pathLst>
                    <a:path w="133" h="131">
                      <a:moveTo>
                        <a:pt x="133" y="0"/>
                      </a:moveTo>
                      <a:lnTo>
                        <a:pt x="0" y="70"/>
                      </a:lnTo>
                      <a:lnTo>
                        <a:pt x="0" y="131"/>
                      </a:lnTo>
                      <a:lnTo>
                        <a:pt x="133" y="60"/>
                      </a:lnTo>
                      <a:lnTo>
                        <a:pt x="133"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1" name="Freeform 823"/>
                <p:cNvSpPr>
                  <a:spLocks/>
                </p:cNvSpPr>
                <p:nvPr/>
              </p:nvSpPr>
              <p:spPr bwMode="auto">
                <a:xfrm>
                  <a:off x="3913" y="2788"/>
                  <a:ext cx="23" cy="42"/>
                </a:xfrm>
                <a:custGeom>
                  <a:avLst/>
                  <a:gdLst>
                    <a:gd name="T0" fmla="*/ 23 w 23"/>
                    <a:gd name="T1" fmla="*/ 42 h 42"/>
                    <a:gd name="T2" fmla="*/ 23 w 23"/>
                    <a:gd name="T3" fmla="*/ 12 h 42"/>
                    <a:gd name="T4" fmla="*/ 0 w 23"/>
                    <a:gd name="T5" fmla="*/ 0 h 42"/>
                    <a:gd name="T6" fmla="*/ 0 w 23"/>
                    <a:gd name="T7" fmla="*/ 30 h 42"/>
                    <a:gd name="T8" fmla="*/ 23 w 23"/>
                    <a:gd name="T9" fmla="*/ 42 h 42"/>
                    <a:gd name="T10" fmla="*/ 0 60000 65536"/>
                    <a:gd name="T11" fmla="*/ 0 60000 65536"/>
                    <a:gd name="T12" fmla="*/ 0 60000 65536"/>
                    <a:gd name="T13" fmla="*/ 0 60000 65536"/>
                    <a:gd name="T14" fmla="*/ 0 60000 65536"/>
                    <a:gd name="T15" fmla="*/ 0 w 23"/>
                    <a:gd name="T16" fmla="*/ 0 h 42"/>
                    <a:gd name="T17" fmla="*/ 23 w 23"/>
                    <a:gd name="T18" fmla="*/ 42 h 42"/>
                  </a:gdLst>
                  <a:ahLst/>
                  <a:cxnLst>
                    <a:cxn ang="T10">
                      <a:pos x="T0" y="T1"/>
                    </a:cxn>
                    <a:cxn ang="T11">
                      <a:pos x="T2" y="T3"/>
                    </a:cxn>
                    <a:cxn ang="T12">
                      <a:pos x="T4" y="T5"/>
                    </a:cxn>
                    <a:cxn ang="T13">
                      <a:pos x="T6" y="T7"/>
                    </a:cxn>
                    <a:cxn ang="T14">
                      <a:pos x="T8" y="T9"/>
                    </a:cxn>
                  </a:cxnLst>
                  <a:rect l="T15" t="T16" r="T17" b="T18"/>
                  <a:pathLst>
                    <a:path w="23" h="42">
                      <a:moveTo>
                        <a:pt x="23" y="42"/>
                      </a:moveTo>
                      <a:lnTo>
                        <a:pt x="23" y="12"/>
                      </a:lnTo>
                      <a:lnTo>
                        <a:pt x="0" y="0"/>
                      </a:lnTo>
                      <a:lnTo>
                        <a:pt x="0" y="30"/>
                      </a:lnTo>
                      <a:lnTo>
                        <a:pt x="23"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2" name="Freeform 824"/>
                <p:cNvSpPr>
                  <a:spLocks/>
                </p:cNvSpPr>
                <p:nvPr/>
              </p:nvSpPr>
              <p:spPr bwMode="auto">
                <a:xfrm>
                  <a:off x="3913" y="2816"/>
                  <a:ext cx="23" cy="14"/>
                </a:xfrm>
                <a:custGeom>
                  <a:avLst/>
                  <a:gdLst>
                    <a:gd name="T0" fmla="*/ 23 w 23"/>
                    <a:gd name="T1" fmla="*/ 10 h 14"/>
                    <a:gd name="T2" fmla="*/ 4 w 23"/>
                    <a:gd name="T3" fmla="*/ 0 h 14"/>
                    <a:gd name="T4" fmla="*/ 0 w 23"/>
                    <a:gd name="T5" fmla="*/ 3 h 14"/>
                    <a:gd name="T6" fmla="*/ 23 w 23"/>
                    <a:gd name="T7" fmla="*/ 14 h 14"/>
                    <a:gd name="T8" fmla="*/ 23 w 23"/>
                    <a:gd name="T9" fmla="*/ 10 h 14"/>
                    <a:gd name="T10" fmla="*/ 0 60000 65536"/>
                    <a:gd name="T11" fmla="*/ 0 60000 65536"/>
                    <a:gd name="T12" fmla="*/ 0 60000 65536"/>
                    <a:gd name="T13" fmla="*/ 0 60000 65536"/>
                    <a:gd name="T14" fmla="*/ 0 60000 65536"/>
                    <a:gd name="T15" fmla="*/ 0 w 23"/>
                    <a:gd name="T16" fmla="*/ 0 h 14"/>
                    <a:gd name="T17" fmla="*/ 23 w 23"/>
                    <a:gd name="T18" fmla="*/ 14 h 14"/>
                  </a:gdLst>
                  <a:ahLst/>
                  <a:cxnLst>
                    <a:cxn ang="T10">
                      <a:pos x="T0" y="T1"/>
                    </a:cxn>
                    <a:cxn ang="T11">
                      <a:pos x="T2" y="T3"/>
                    </a:cxn>
                    <a:cxn ang="T12">
                      <a:pos x="T4" y="T5"/>
                    </a:cxn>
                    <a:cxn ang="T13">
                      <a:pos x="T6" y="T7"/>
                    </a:cxn>
                    <a:cxn ang="T14">
                      <a:pos x="T8" y="T9"/>
                    </a:cxn>
                  </a:cxnLst>
                  <a:rect l="T15" t="T16" r="T17" b="T18"/>
                  <a:pathLst>
                    <a:path w="23" h="14">
                      <a:moveTo>
                        <a:pt x="23" y="10"/>
                      </a:moveTo>
                      <a:lnTo>
                        <a:pt x="4" y="0"/>
                      </a:lnTo>
                      <a:lnTo>
                        <a:pt x="0" y="3"/>
                      </a:lnTo>
                      <a:lnTo>
                        <a:pt x="23" y="14"/>
                      </a:lnTo>
                      <a:lnTo>
                        <a:pt x="23" y="10"/>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3" name="Freeform 825"/>
                <p:cNvSpPr>
                  <a:spLocks/>
                </p:cNvSpPr>
                <p:nvPr/>
              </p:nvSpPr>
              <p:spPr bwMode="auto">
                <a:xfrm>
                  <a:off x="3943" y="2805"/>
                  <a:ext cx="23" cy="41"/>
                </a:xfrm>
                <a:custGeom>
                  <a:avLst/>
                  <a:gdLst>
                    <a:gd name="T0" fmla="*/ 23 w 23"/>
                    <a:gd name="T1" fmla="*/ 41 h 41"/>
                    <a:gd name="T2" fmla="*/ 23 w 23"/>
                    <a:gd name="T3" fmla="*/ 11 h 41"/>
                    <a:gd name="T4" fmla="*/ 0 w 23"/>
                    <a:gd name="T5" fmla="*/ 0 h 41"/>
                    <a:gd name="T6" fmla="*/ 0 w 23"/>
                    <a:gd name="T7" fmla="*/ 29 h 41"/>
                    <a:gd name="T8" fmla="*/ 23 w 23"/>
                    <a:gd name="T9" fmla="*/ 41 h 41"/>
                    <a:gd name="T10" fmla="*/ 0 60000 65536"/>
                    <a:gd name="T11" fmla="*/ 0 60000 65536"/>
                    <a:gd name="T12" fmla="*/ 0 60000 65536"/>
                    <a:gd name="T13" fmla="*/ 0 60000 65536"/>
                    <a:gd name="T14" fmla="*/ 0 60000 65536"/>
                    <a:gd name="T15" fmla="*/ 0 w 23"/>
                    <a:gd name="T16" fmla="*/ 0 h 41"/>
                    <a:gd name="T17" fmla="*/ 23 w 23"/>
                    <a:gd name="T18" fmla="*/ 41 h 41"/>
                  </a:gdLst>
                  <a:ahLst/>
                  <a:cxnLst>
                    <a:cxn ang="T10">
                      <a:pos x="T0" y="T1"/>
                    </a:cxn>
                    <a:cxn ang="T11">
                      <a:pos x="T2" y="T3"/>
                    </a:cxn>
                    <a:cxn ang="T12">
                      <a:pos x="T4" y="T5"/>
                    </a:cxn>
                    <a:cxn ang="T13">
                      <a:pos x="T6" y="T7"/>
                    </a:cxn>
                    <a:cxn ang="T14">
                      <a:pos x="T8" y="T9"/>
                    </a:cxn>
                  </a:cxnLst>
                  <a:rect l="T15" t="T16" r="T17" b="T18"/>
                  <a:pathLst>
                    <a:path w="23" h="41">
                      <a:moveTo>
                        <a:pt x="23" y="41"/>
                      </a:moveTo>
                      <a:lnTo>
                        <a:pt x="23" y="11"/>
                      </a:lnTo>
                      <a:lnTo>
                        <a:pt x="0" y="0"/>
                      </a:lnTo>
                      <a:lnTo>
                        <a:pt x="0" y="29"/>
                      </a:lnTo>
                      <a:lnTo>
                        <a:pt x="23" y="4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4" name="Freeform 826"/>
                <p:cNvSpPr>
                  <a:spLocks/>
                </p:cNvSpPr>
                <p:nvPr/>
              </p:nvSpPr>
              <p:spPr bwMode="auto">
                <a:xfrm>
                  <a:off x="3973" y="2820"/>
                  <a:ext cx="23" cy="42"/>
                </a:xfrm>
                <a:custGeom>
                  <a:avLst/>
                  <a:gdLst>
                    <a:gd name="T0" fmla="*/ 23 w 23"/>
                    <a:gd name="T1" fmla="*/ 42 h 42"/>
                    <a:gd name="T2" fmla="*/ 23 w 23"/>
                    <a:gd name="T3" fmla="*/ 13 h 42"/>
                    <a:gd name="T4" fmla="*/ 0 w 23"/>
                    <a:gd name="T5" fmla="*/ 0 h 42"/>
                    <a:gd name="T6" fmla="*/ 0 w 23"/>
                    <a:gd name="T7" fmla="*/ 30 h 42"/>
                    <a:gd name="T8" fmla="*/ 23 w 23"/>
                    <a:gd name="T9" fmla="*/ 42 h 42"/>
                    <a:gd name="T10" fmla="*/ 0 60000 65536"/>
                    <a:gd name="T11" fmla="*/ 0 60000 65536"/>
                    <a:gd name="T12" fmla="*/ 0 60000 65536"/>
                    <a:gd name="T13" fmla="*/ 0 60000 65536"/>
                    <a:gd name="T14" fmla="*/ 0 60000 65536"/>
                    <a:gd name="T15" fmla="*/ 0 w 23"/>
                    <a:gd name="T16" fmla="*/ 0 h 42"/>
                    <a:gd name="T17" fmla="*/ 23 w 23"/>
                    <a:gd name="T18" fmla="*/ 42 h 42"/>
                  </a:gdLst>
                  <a:ahLst/>
                  <a:cxnLst>
                    <a:cxn ang="T10">
                      <a:pos x="T0" y="T1"/>
                    </a:cxn>
                    <a:cxn ang="T11">
                      <a:pos x="T2" y="T3"/>
                    </a:cxn>
                    <a:cxn ang="T12">
                      <a:pos x="T4" y="T5"/>
                    </a:cxn>
                    <a:cxn ang="T13">
                      <a:pos x="T6" y="T7"/>
                    </a:cxn>
                    <a:cxn ang="T14">
                      <a:pos x="T8" y="T9"/>
                    </a:cxn>
                  </a:cxnLst>
                  <a:rect l="T15" t="T16" r="T17" b="T18"/>
                  <a:pathLst>
                    <a:path w="23" h="42">
                      <a:moveTo>
                        <a:pt x="23" y="42"/>
                      </a:moveTo>
                      <a:lnTo>
                        <a:pt x="23" y="13"/>
                      </a:lnTo>
                      <a:lnTo>
                        <a:pt x="0" y="0"/>
                      </a:lnTo>
                      <a:lnTo>
                        <a:pt x="0" y="30"/>
                      </a:lnTo>
                      <a:lnTo>
                        <a:pt x="23"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5" name="Freeform 827"/>
                <p:cNvSpPr>
                  <a:spLocks/>
                </p:cNvSpPr>
                <p:nvPr/>
              </p:nvSpPr>
              <p:spPr bwMode="auto">
                <a:xfrm>
                  <a:off x="4003" y="2837"/>
                  <a:ext cx="25" cy="42"/>
                </a:xfrm>
                <a:custGeom>
                  <a:avLst/>
                  <a:gdLst>
                    <a:gd name="T0" fmla="*/ 25 w 25"/>
                    <a:gd name="T1" fmla="*/ 42 h 42"/>
                    <a:gd name="T2" fmla="*/ 25 w 25"/>
                    <a:gd name="T3" fmla="*/ 13 h 42"/>
                    <a:gd name="T4" fmla="*/ 0 w 25"/>
                    <a:gd name="T5" fmla="*/ 0 h 42"/>
                    <a:gd name="T6" fmla="*/ 0 w 25"/>
                    <a:gd name="T7" fmla="*/ 30 h 42"/>
                    <a:gd name="T8" fmla="*/ 25 w 25"/>
                    <a:gd name="T9" fmla="*/ 42 h 42"/>
                    <a:gd name="T10" fmla="*/ 0 60000 65536"/>
                    <a:gd name="T11" fmla="*/ 0 60000 65536"/>
                    <a:gd name="T12" fmla="*/ 0 60000 65536"/>
                    <a:gd name="T13" fmla="*/ 0 60000 65536"/>
                    <a:gd name="T14" fmla="*/ 0 60000 65536"/>
                    <a:gd name="T15" fmla="*/ 0 w 25"/>
                    <a:gd name="T16" fmla="*/ 0 h 42"/>
                    <a:gd name="T17" fmla="*/ 25 w 25"/>
                    <a:gd name="T18" fmla="*/ 42 h 42"/>
                  </a:gdLst>
                  <a:ahLst/>
                  <a:cxnLst>
                    <a:cxn ang="T10">
                      <a:pos x="T0" y="T1"/>
                    </a:cxn>
                    <a:cxn ang="T11">
                      <a:pos x="T2" y="T3"/>
                    </a:cxn>
                    <a:cxn ang="T12">
                      <a:pos x="T4" y="T5"/>
                    </a:cxn>
                    <a:cxn ang="T13">
                      <a:pos x="T6" y="T7"/>
                    </a:cxn>
                    <a:cxn ang="T14">
                      <a:pos x="T8" y="T9"/>
                    </a:cxn>
                  </a:cxnLst>
                  <a:rect l="T15" t="T16" r="T17" b="T18"/>
                  <a:pathLst>
                    <a:path w="25" h="42">
                      <a:moveTo>
                        <a:pt x="25" y="42"/>
                      </a:moveTo>
                      <a:lnTo>
                        <a:pt x="25" y="13"/>
                      </a:lnTo>
                      <a:lnTo>
                        <a:pt x="0" y="0"/>
                      </a:lnTo>
                      <a:lnTo>
                        <a:pt x="0" y="30"/>
                      </a:lnTo>
                      <a:lnTo>
                        <a:pt x="25"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6" name="Line 828"/>
                <p:cNvSpPr>
                  <a:spLocks noChangeShapeType="1"/>
                </p:cNvSpPr>
                <p:nvPr/>
              </p:nvSpPr>
              <p:spPr bwMode="auto">
                <a:xfrm>
                  <a:off x="3820" y="2723"/>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7" name="Line 829"/>
                <p:cNvSpPr>
                  <a:spLocks noChangeShapeType="1"/>
                </p:cNvSpPr>
                <p:nvPr/>
              </p:nvSpPr>
              <p:spPr bwMode="auto">
                <a:xfrm>
                  <a:off x="3820" y="2725"/>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8" name="Line 830"/>
                <p:cNvSpPr>
                  <a:spLocks noChangeShapeType="1"/>
                </p:cNvSpPr>
                <p:nvPr/>
              </p:nvSpPr>
              <p:spPr bwMode="auto">
                <a:xfrm>
                  <a:off x="3820" y="2729"/>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39" name="Line 831"/>
                <p:cNvSpPr>
                  <a:spLocks noChangeShapeType="1"/>
                </p:cNvSpPr>
                <p:nvPr/>
              </p:nvSpPr>
              <p:spPr bwMode="auto">
                <a:xfrm>
                  <a:off x="3820" y="2731"/>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0" name="Line 832"/>
                <p:cNvSpPr>
                  <a:spLocks noChangeShapeType="1"/>
                </p:cNvSpPr>
                <p:nvPr/>
              </p:nvSpPr>
              <p:spPr bwMode="auto">
                <a:xfrm>
                  <a:off x="3820" y="2735"/>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1" name="Line 833"/>
                <p:cNvSpPr>
                  <a:spLocks noChangeShapeType="1"/>
                </p:cNvSpPr>
                <p:nvPr/>
              </p:nvSpPr>
              <p:spPr bwMode="auto">
                <a:xfrm>
                  <a:off x="3820" y="2739"/>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2" name="Line 834"/>
                <p:cNvSpPr>
                  <a:spLocks noChangeShapeType="1"/>
                </p:cNvSpPr>
                <p:nvPr/>
              </p:nvSpPr>
              <p:spPr bwMode="auto">
                <a:xfrm>
                  <a:off x="3820" y="2741"/>
                  <a:ext cx="66" cy="35"/>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3" name="Line 835"/>
                <p:cNvSpPr>
                  <a:spLocks noChangeShapeType="1"/>
                </p:cNvSpPr>
                <p:nvPr/>
              </p:nvSpPr>
              <p:spPr bwMode="auto">
                <a:xfrm>
                  <a:off x="3820" y="2745"/>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4" name="Line 836"/>
                <p:cNvSpPr>
                  <a:spLocks noChangeShapeType="1"/>
                </p:cNvSpPr>
                <p:nvPr/>
              </p:nvSpPr>
              <p:spPr bwMode="auto">
                <a:xfrm>
                  <a:off x="3820" y="2748"/>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5" name="Line 837"/>
                <p:cNvSpPr>
                  <a:spLocks noChangeShapeType="1"/>
                </p:cNvSpPr>
                <p:nvPr/>
              </p:nvSpPr>
              <p:spPr bwMode="auto">
                <a:xfrm>
                  <a:off x="3820" y="2751"/>
                  <a:ext cx="66" cy="35"/>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6" name="Line 838"/>
                <p:cNvSpPr>
                  <a:spLocks noChangeShapeType="1"/>
                </p:cNvSpPr>
                <p:nvPr/>
              </p:nvSpPr>
              <p:spPr bwMode="auto">
                <a:xfrm>
                  <a:off x="3820" y="2755"/>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7" name="Line 839"/>
                <p:cNvSpPr>
                  <a:spLocks noChangeShapeType="1"/>
                </p:cNvSpPr>
                <p:nvPr/>
              </p:nvSpPr>
              <p:spPr bwMode="auto">
                <a:xfrm>
                  <a:off x="3820" y="2758"/>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8" name="Line 840"/>
                <p:cNvSpPr>
                  <a:spLocks noChangeShapeType="1"/>
                </p:cNvSpPr>
                <p:nvPr/>
              </p:nvSpPr>
              <p:spPr bwMode="auto">
                <a:xfrm>
                  <a:off x="3820" y="2761"/>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49" name="Line 841"/>
                <p:cNvSpPr>
                  <a:spLocks noChangeShapeType="1"/>
                </p:cNvSpPr>
                <p:nvPr/>
              </p:nvSpPr>
              <p:spPr bwMode="auto">
                <a:xfrm>
                  <a:off x="3820" y="2766"/>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0" name="Line 842"/>
                <p:cNvSpPr>
                  <a:spLocks noChangeShapeType="1"/>
                </p:cNvSpPr>
                <p:nvPr/>
              </p:nvSpPr>
              <p:spPr bwMode="auto">
                <a:xfrm>
                  <a:off x="3820" y="2768"/>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1" name="Line 843"/>
                <p:cNvSpPr>
                  <a:spLocks noChangeShapeType="1"/>
                </p:cNvSpPr>
                <p:nvPr/>
              </p:nvSpPr>
              <p:spPr bwMode="auto">
                <a:xfrm>
                  <a:off x="3820" y="2772"/>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2" name="Line 844"/>
                <p:cNvSpPr>
                  <a:spLocks noChangeShapeType="1"/>
                </p:cNvSpPr>
                <p:nvPr/>
              </p:nvSpPr>
              <p:spPr bwMode="auto">
                <a:xfrm>
                  <a:off x="3820" y="2774"/>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3" name="Line 845"/>
                <p:cNvSpPr>
                  <a:spLocks noChangeShapeType="1"/>
                </p:cNvSpPr>
                <p:nvPr/>
              </p:nvSpPr>
              <p:spPr bwMode="auto">
                <a:xfrm>
                  <a:off x="3820" y="2778"/>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4" name="Line 846"/>
                <p:cNvSpPr>
                  <a:spLocks noChangeShapeType="1"/>
                </p:cNvSpPr>
                <p:nvPr/>
              </p:nvSpPr>
              <p:spPr bwMode="auto">
                <a:xfrm>
                  <a:off x="3820" y="2782"/>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5" name="Line 847"/>
                <p:cNvSpPr>
                  <a:spLocks noChangeShapeType="1"/>
                </p:cNvSpPr>
                <p:nvPr/>
              </p:nvSpPr>
              <p:spPr bwMode="auto">
                <a:xfrm>
                  <a:off x="3820" y="2784"/>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6" name="Line 848"/>
                <p:cNvSpPr>
                  <a:spLocks noChangeShapeType="1"/>
                </p:cNvSpPr>
                <p:nvPr/>
              </p:nvSpPr>
              <p:spPr bwMode="auto">
                <a:xfrm>
                  <a:off x="3820" y="2788"/>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7" name="Line 849"/>
                <p:cNvSpPr>
                  <a:spLocks noChangeShapeType="1"/>
                </p:cNvSpPr>
                <p:nvPr/>
              </p:nvSpPr>
              <p:spPr bwMode="auto">
                <a:xfrm>
                  <a:off x="3820" y="2792"/>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8" name="Freeform 850"/>
                <p:cNvSpPr>
                  <a:spLocks/>
                </p:cNvSpPr>
                <p:nvPr/>
              </p:nvSpPr>
              <p:spPr bwMode="auto">
                <a:xfrm>
                  <a:off x="3814" y="2706"/>
                  <a:ext cx="12" cy="87"/>
                </a:xfrm>
                <a:custGeom>
                  <a:avLst/>
                  <a:gdLst>
                    <a:gd name="T0" fmla="*/ 0 w 12"/>
                    <a:gd name="T1" fmla="*/ 84 h 87"/>
                    <a:gd name="T2" fmla="*/ 0 w 12"/>
                    <a:gd name="T3" fmla="*/ 0 h 87"/>
                    <a:gd name="T4" fmla="*/ 12 w 12"/>
                    <a:gd name="T5" fmla="*/ 3 h 87"/>
                    <a:gd name="T6" fmla="*/ 12 w 12"/>
                    <a:gd name="T7" fmla="*/ 87 h 87"/>
                    <a:gd name="T8" fmla="*/ 0 w 12"/>
                    <a:gd name="T9" fmla="*/ 84 h 87"/>
                    <a:gd name="T10" fmla="*/ 0 60000 65536"/>
                    <a:gd name="T11" fmla="*/ 0 60000 65536"/>
                    <a:gd name="T12" fmla="*/ 0 60000 65536"/>
                    <a:gd name="T13" fmla="*/ 0 60000 65536"/>
                    <a:gd name="T14" fmla="*/ 0 60000 65536"/>
                    <a:gd name="T15" fmla="*/ 0 w 12"/>
                    <a:gd name="T16" fmla="*/ 0 h 87"/>
                    <a:gd name="T17" fmla="*/ 12 w 12"/>
                    <a:gd name="T18" fmla="*/ 87 h 87"/>
                  </a:gdLst>
                  <a:ahLst/>
                  <a:cxnLst>
                    <a:cxn ang="T10">
                      <a:pos x="T0" y="T1"/>
                    </a:cxn>
                    <a:cxn ang="T11">
                      <a:pos x="T2" y="T3"/>
                    </a:cxn>
                    <a:cxn ang="T12">
                      <a:pos x="T4" y="T5"/>
                    </a:cxn>
                    <a:cxn ang="T13">
                      <a:pos x="T6" y="T7"/>
                    </a:cxn>
                    <a:cxn ang="T14">
                      <a:pos x="T8" y="T9"/>
                    </a:cxn>
                  </a:cxnLst>
                  <a:rect l="T15" t="T16" r="T17" b="T18"/>
                  <a:pathLst>
                    <a:path w="12" h="87">
                      <a:moveTo>
                        <a:pt x="0" y="84"/>
                      </a:moveTo>
                      <a:lnTo>
                        <a:pt x="0" y="0"/>
                      </a:lnTo>
                      <a:lnTo>
                        <a:pt x="12" y="3"/>
                      </a:lnTo>
                      <a:lnTo>
                        <a:pt x="12" y="87"/>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59" name="Freeform 851"/>
                <p:cNvSpPr>
                  <a:spLocks/>
                </p:cNvSpPr>
                <p:nvPr/>
              </p:nvSpPr>
              <p:spPr bwMode="auto">
                <a:xfrm>
                  <a:off x="3830" y="2716"/>
                  <a:ext cx="12" cy="87"/>
                </a:xfrm>
                <a:custGeom>
                  <a:avLst/>
                  <a:gdLst>
                    <a:gd name="T0" fmla="*/ 0 w 12"/>
                    <a:gd name="T1" fmla="*/ 84 h 87"/>
                    <a:gd name="T2" fmla="*/ 0 w 12"/>
                    <a:gd name="T3" fmla="*/ 0 h 87"/>
                    <a:gd name="T4" fmla="*/ 12 w 12"/>
                    <a:gd name="T5" fmla="*/ 3 h 87"/>
                    <a:gd name="T6" fmla="*/ 12 w 12"/>
                    <a:gd name="T7" fmla="*/ 87 h 87"/>
                    <a:gd name="T8" fmla="*/ 0 w 12"/>
                    <a:gd name="T9" fmla="*/ 84 h 87"/>
                    <a:gd name="T10" fmla="*/ 0 60000 65536"/>
                    <a:gd name="T11" fmla="*/ 0 60000 65536"/>
                    <a:gd name="T12" fmla="*/ 0 60000 65536"/>
                    <a:gd name="T13" fmla="*/ 0 60000 65536"/>
                    <a:gd name="T14" fmla="*/ 0 60000 65536"/>
                    <a:gd name="T15" fmla="*/ 0 w 12"/>
                    <a:gd name="T16" fmla="*/ 0 h 87"/>
                    <a:gd name="T17" fmla="*/ 12 w 12"/>
                    <a:gd name="T18" fmla="*/ 87 h 87"/>
                  </a:gdLst>
                  <a:ahLst/>
                  <a:cxnLst>
                    <a:cxn ang="T10">
                      <a:pos x="T0" y="T1"/>
                    </a:cxn>
                    <a:cxn ang="T11">
                      <a:pos x="T2" y="T3"/>
                    </a:cxn>
                    <a:cxn ang="T12">
                      <a:pos x="T4" y="T5"/>
                    </a:cxn>
                    <a:cxn ang="T13">
                      <a:pos x="T6" y="T7"/>
                    </a:cxn>
                    <a:cxn ang="T14">
                      <a:pos x="T8" y="T9"/>
                    </a:cxn>
                  </a:cxnLst>
                  <a:rect l="T15" t="T16" r="T17" b="T18"/>
                  <a:pathLst>
                    <a:path w="12" h="87">
                      <a:moveTo>
                        <a:pt x="0" y="84"/>
                      </a:moveTo>
                      <a:lnTo>
                        <a:pt x="0" y="0"/>
                      </a:lnTo>
                      <a:lnTo>
                        <a:pt x="12" y="3"/>
                      </a:lnTo>
                      <a:lnTo>
                        <a:pt x="12" y="87"/>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0" name="Freeform 852"/>
                <p:cNvSpPr>
                  <a:spLocks/>
                </p:cNvSpPr>
                <p:nvPr/>
              </p:nvSpPr>
              <p:spPr bwMode="auto">
                <a:xfrm>
                  <a:off x="3847" y="2724"/>
                  <a:ext cx="12" cy="85"/>
                </a:xfrm>
                <a:custGeom>
                  <a:avLst/>
                  <a:gdLst>
                    <a:gd name="T0" fmla="*/ 0 w 12"/>
                    <a:gd name="T1" fmla="*/ 83 h 85"/>
                    <a:gd name="T2" fmla="*/ 0 w 12"/>
                    <a:gd name="T3" fmla="*/ 0 h 85"/>
                    <a:gd name="T4" fmla="*/ 12 w 12"/>
                    <a:gd name="T5" fmla="*/ 1 h 85"/>
                    <a:gd name="T6" fmla="*/ 12 w 12"/>
                    <a:gd name="T7" fmla="*/ 85 h 85"/>
                    <a:gd name="T8" fmla="*/ 0 w 12"/>
                    <a:gd name="T9" fmla="*/ 83 h 85"/>
                    <a:gd name="T10" fmla="*/ 0 60000 65536"/>
                    <a:gd name="T11" fmla="*/ 0 60000 65536"/>
                    <a:gd name="T12" fmla="*/ 0 60000 65536"/>
                    <a:gd name="T13" fmla="*/ 0 60000 65536"/>
                    <a:gd name="T14" fmla="*/ 0 60000 65536"/>
                    <a:gd name="T15" fmla="*/ 0 w 12"/>
                    <a:gd name="T16" fmla="*/ 0 h 85"/>
                    <a:gd name="T17" fmla="*/ 12 w 12"/>
                    <a:gd name="T18" fmla="*/ 85 h 85"/>
                  </a:gdLst>
                  <a:ahLst/>
                  <a:cxnLst>
                    <a:cxn ang="T10">
                      <a:pos x="T0" y="T1"/>
                    </a:cxn>
                    <a:cxn ang="T11">
                      <a:pos x="T2" y="T3"/>
                    </a:cxn>
                    <a:cxn ang="T12">
                      <a:pos x="T4" y="T5"/>
                    </a:cxn>
                    <a:cxn ang="T13">
                      <a:pos x="T6" y="T7"/>
                    </a:cxn>
                    <a:cxn ang="T14">
                      <a:pos x="T8" y="T9"/>
                    </a:cxn>
                  </a:cxnLst>
                  <a:rect l="T15" t="T16" r="T17" b="T18"/>
                  <a:pathLst>
                    <a:path w="12" h="85">
                      <a:moveTo>
                        <a:pt x="0" y="83"/>
                      </a:moveTo>
                      <a:lnTo>
                        <a:pt x="0" y="0"/>
                      </a:lnTo>
                      <a:lnTo>
                        <a:pt x="12" y="1"/>
                      </a:lnTo>
                      <a:lnTo>
                        <a:pt x="12" y="85"/>
                      </a:lnTo>
                      <a:lnTo>
                        <a:pt x="0" y="83"/>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1" name="Freeform 853"/>
                <p:cNvSpPr>
                  <a:spLocks/>
                </p:cNvSpPr>
                <p:nvPr/>
              </p:nvSpPr>
              <p:spPr bwMode="auto">
                <a:xfrm>
                  <a:off x="3862" y="2732"/>
                  <a:ext cx="12" cy="87"/>
                </a:xfrm>
                <a:custGeom>
                  <a:avLst/>
                  <a:gdLst>
                    <a:gd name="T0" fmla="*/ 1 w 12"/>
                    <a:gd name="T1" fmla="*/ 84 h 87"/>
                    <a:gd name="T2" fmla="*/ 0 w 12"/>
                    <a:gd name="T3" fmla="*/ 0 h 87"/>
                    <a:gd name="T4" fmla="*/ 12 w 12"/>
                    <a:gd name="T5" fmla="*/ 3 h 87"/>
                    <a:gd name="T6" fmla="*/ 12 w 12"/>
                    <a:gd name="T7" fmla="*/ 87 h 87"/>
                    <a:gd name="T8" fmla="*/ 1 w 12"/>
                    <a:gd name="T9" fmla="*/ 84 h 87"/>
                    <a:gd name="T10" fmla="*/ 0 60000 65536"/>
                    <a:gd name="T11" fmla="*/ 0 60000 65536"/>
                    <a:gd name="T12" fmla="*/ 0 60000 65536"/>
                    <a:gd name="T13" fmla="*/ 0 60000 65536"/>
                    <a:gd name="T14" fmla="*/ 0 60000 65536"/>
                    <a:gd name="T15" fmla="*/ 0 w 12"/>
                    <a:gd name="T16" fmla="*/ 0 h 87"/>
                    <a:gd name="T17" fmla="*/ 12 w 12"/>
                    <a:gd name="T18" fmla="*/ 87 h 87"/>
                  </a:gdLst>
                  <a:ahLst/>
                  <a:cxnLst>
                    <a:cxn ang="T10">
                      <a:pos x="T0" y="T1"/>
                    </a:cxn>
                    <a:cxn ang="T11">
                      <a:pos x="T2" y="T3"/>
                    </a:cxn>
                    <a:cxn ang="T12">
                      <a:pos x="T4" y="T5"/>
                    </a:cxn>
                    <a:cxn ang="T13">
                      <a:pos x="T6" y="T7"/>
                    </a:cxn>
                    <a:cxn ang="T14">
                      <a:pos x="T8" y="T9"/>
                    </a:cxn>
                  </a:cxnLst>
                  <a:rect l="T15" t="T16" r="T17" b="T18"/>
                  <a:pathLst>
                    <a:path w="12" h="87">
                      <a:moveTo>
                        <a:pt x="1" y="84"/>
                      </a:moveTo>
                      <a:lnTo>
                        <a:pt x="0" y="0"/>
                      </a:lnTo>
                      <a:lnTo>
                        <a:pt x="12" y="3"/>
                      </a:lnTo>
                      <a:lnTo>
                        <a:pt x="12" y="87"/>
                      </a:lnTo>
                      <a:lnTo>
                        <a:pt x="1"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2" name="Freeform 854"/>
                <p:cNvSpPr>
                  <a:spLocks/>
                </p:cNvSpPr>
                <p:nvPr/>
              </p:nvSpPr>
              <p:spPr bwMode="auto">
                <a:xfrm>
                  <a:off x="3880" y="2740"/>
                  <a:ext cx="12" cy="88"/>
                </a:xfrm>
                <a:custGeom>
                  <a:avLst/>
                  <a:gdLst>
                    <a:gd name="T0" fmla="*/ 0 w 12"/>
                    <a:gd name="T1" fmla="*/ 85 h 88"/>
                    <a:gd name="T2" fmla="*/ 0 w 12"/>
                    <a:gd name="T3" fmla="*/ 0 h 88"/>
                    <a:gd name="T4" fmla="*/ 12 w 12"/>
                    <a:gd name="T5" fmla="*/ 2 h 88"/>
                    <a:gd name="T6" fmla="*/ 12 w 12"/>
                    <a:gd name="T7" fmla="*/ 88 h 88"/>
                    <a:gd name="T8" fmla="*/ 0 w 12"/>
                    <a:gd name="T9" fmla="*/ 85 h 88"/>
                    <a:gd name="T10" fmla="*/ 0 60000 65536"/>
                    <a:gd name="T11" fmla="*/ 0 60000 65536"/>
                    <a:gd name="T12" fmla="*/ 0 60000 65536"/>
                    <a:gd name="T13" fmla="*/ 0 60000 65536"/>
                    <a:gd name="T14" fmla="*/ 0 60000 65536"/>
                    <a:gd name="T15" fmla="*/ 0 w 12"/>
                    <a:gd name="T16" fmla="*/ 0 h 88"/>
                    <a:gd name="T17" fmla="*/ 12 w 12"/>
                    <a:gd name="T18" fmla="*/ 88 h 88"/>
                  </a:gdLst>
                  <a:ahLst/>
                  <a:cxnLst>
                    <a:cxn ang="T10">
                      <a:pos x="T0" y="T1"/>
                    </a:cxn>
                    <a:cxn ang="T11">
                      <a:pos x="T2" y="T3"/>
                    </a:cxn>
                    <a:cxn ang="T12">
                      <a:pos x="T4" y="T5"/>
                    </a:cxn>
                    <a:cxn ang="T13">
                      <a:pos x="T6" y="T7"/>
                    </a:cxn>
                    <a:cxn ang="T14">
                      <a:pos x="T8" y="T9"/>
                    </a:cxn>
                  </a:cxnLst>
                  <a:rect l="T15" t="T16" r="T17" b="T18"/>
                  <a:pathLst>
                    <a:path w="12" h="88">
                      <a:moveTo>
                        <a:pt x="0" y="85"/>
                      </a:moveTo>
                      <a:lnTo>
                        <a:pt x="0" y="0"/>
                      </a:lnTo>
                      <a:lnTo>
                        <a:pt x="12" y="2"/>
                      </a:lnTo>
                      <a:lnTo>
                        <a:pt x="12" y="88"/>
                      </a:lnTo>
                      <a:lnTo>
                        <a:pt x="0" y="85"/>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3" name="Freeform 855"/>
                <p:cNvSpPr>
                  <a:spLocks/>
                </p:cNvSpPr>
                <p:nvPr/>
              </p:nvSpPr>
              <p:spPr bwMode="auto">
                <a:xfrm>
                  <a:off x="3841" y="2799"/>
                  <a:ext cx="92" cy="50"/>
                </a:xfrm>
                <a:custGeom>
                  <a:avLst/>
                  <a:gdLst>
                    <a:gd name="T0" fmla="*/ 92 w 92"/>
                    <a:gd name="T1" fmla="*/ 10 h 50"/>
                    <a:gd name="T2" fmla="*/ 74 w 92"/>
                    <a:gd name="T3" fmla="*/ 0 h 50"/>
                    <a:gd name="T4" fmla="*/ 0 w 92"/>
                    <a:gd name="T5" fmla="*/ 40 h 50"/>
                    <a:gd name="T6" fmla="*/ 18 w 92"/>
                    <a:gd name="T7" fmla="*/ 50 h 50"/>
                    <a:gd name="T8" fmla="*/ 92 w 92"/>
                    <a:gd name="T9" fmla="*/ 10 h 50"/>
                    <a:gd name="T10" fmla="*/ 0 60000 65536"/>
                    <a:gd name="T11" fmla="*/ 0 60000 65536"/>
                    <a:gd name="T12" fmla="*/ 0 60000 65536"/>
                    <a:gd name="T13" fmla="*/ 0 60000 65536"/>
                    <a:gd name="T14" fmla="*/ 0 60000 65536"/>
                    <a:gd name="T15" fmla="*/ 0 w 92"/>
                    <a:gd name="T16" fmla="*/ 0 h 50"/>
                    <a:gd name="T17" fmla="*/ 92 w 92"/>
                    <a:gd name="T18" fmla="*/ 50 h 50"/>
                  </a:gdLst>
                  <a:ahLst/>
                  <a:cxnLst>
                    <a:cxn ang="T10">
                      <a:pos x="T0" y="T1"/>
                    </a:cxn>
                    <a:cxn ang="T11">
                      <a:pos x="T2" y="T3"/>
                    </a:cxn>
                    <a:cxn ang="T12">
                      <a:pos x="T4" y="T5"/>
                    </a:cxn>
                    <a:cxn ang="T13">
                      <a:pos x="T6" y="T7"/>
                    </a:cxn>
                    <a:cxn ang="T14">
                      <a:pos x="T8" y="T9"/>
                    </a:cxn>
                  </a:cxnLst>
                  <a:rect l="T15" t="T16" r="T17" b="T18"/>
                  <a:pathLst>
                    <a:path w="92" h="50">
                      <a:moveTo>
                        <a:pt x="92" y="10"/>
                      </a:moveTo>
                      <a:lnTo>
                        <a:pt x="74" y="0"/>
                      </a:lnTo>
                      <a:lnTo>
                        <a:pt x="0" y="40"/>
                      </a:lnTo>
                      <a:lnTo>
                        <a:pt x="18" y="50"/>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4" name="Freeform 856"/>
                <p:cNvSpPr>
                  <a:spLocks/>
                </p:cNvSpPr>
                <p:nvPr/>
              </p:nvSpPr>
              <p:spPr bwMode="auto">
                <a:xfrm>
                  <a:off x="3841" y="2839"/>
                  <a:ext cx="18" cy="29"/>
                </a:xfrm>
                <a:custGeom>
                  <a:avLst/>
                  <a:gdLst>
                    <a:gd name="T0" fmla="*/ 18 w 18"/>
                    <a:gd name="T1" fmla="*/ 10 h 29"/>
                    <a:gd name="T2" fmla="*/ 0 w 18"/>
                    <a:gd name="T3" fmla="*/ 0 h 29"/>
                    <a:gd name="T4" fmla="*/ 0 w 18"/>
                    <a:gd name="T5" fmla="*/ 19 h 29"/>
                    <a:gd name="T6" fmla="*/ 18 w 18"/>
                    <a:gd name="T7" fmla="*/ 29 h 29"/>
                    <a:gd name="T8" fmla="*/ 18 w 18"/>
                    <a:gd name="T9" fmla="*/ 10 h 29"/>
                    <a:gd name="T10" fmla="*/ 0 60000 65536"/>
                    <a:gd name="T11" fmla="*/ 0 60000 65536"/>
                    <a:gd name="T12" fmla="*/ 0 60000 65536"/>
                    <a:gd name="T13" fmla="*/ 0 60000 65536"/>
                    <a:gd name="T14" fmla="*/ 0 60000 65536"/>
                    <a:gd name="T15" fmla="*/ 0 w 18"/>
                    <a:gd name="T16" fmla="*/ 0 h 29"/>
                    <a:gd name="T17" fmla="*/ 18 w 18"/>
                    <a:gd name="T18" fmla="*/ 29 h 29"/>
                  </a:gdLst>
                  <a:ahLst/>
                  <a:cxnLst>
                    <a:cxn ang="T10">
                      <a:pos x="T0" y="T1"/>
                    </a:cxn>
                    <a:cxn ang="T11">
                      <a:pos x="T2" y="T3"/>
                    </a:cxn>
                    <a:cxn ang="T12">
                      <a:pos x="T4" y="T5"/>
                    </a:cxn>
                    <a:cxn ang="T13">
                      <a:pos x="T6" y="T7"/>
                    </a:cxn>
                    <a:cxn ang="T14">
                      <a:pos x="T8" y="T9"/>
                    </a:cxn>
                  </a:cxnLst>
                  <a:rect l="T15" t="T16" r="T17" b="T18"/>
                  <a:pathLst>
                    <a:path w="18" h="29">
                      <a:moveTo>
                        <a:pt x="18" y="10"/>
                      </a:moveTo>
                      <a:lnTo>
                        <a:pt x="0" y="0"/>
                      </a:lnTo>
                      <a:lnTo>
                        <a:pt x="0" y="19"/>
                      </a:lnTo>
                      <a:lnTo>
                        <a:pt x="18" y="29"/>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5" name="Freeform 857"/>
                <p:cNvSpPr>
                  <a:spLocks/>
                </p:cNvSpPr>
                <p:nvPr/>
              </p:nvSpPr>
              <p:spPr bwMode="auto">
                <a:xfrm>
                  <a:off x="3859" y="2809"/>
                  <a:ext cx="74" cy="59"/>
                </a:xfrm>
                <a:custGeom>
                  <a:avLst/>
                  <a:gdLst>
                    <a:gd name="T0" fmla="*/ 74 w 74"/>
                    <a:gd name="T1" fmla="*/ 0 h 59"/>
                    <a:gd name="T2" fmla="*/ 0 w 74"/>
                    <a:gd name="T3" fmla="*/ 40 h 59"/>
                    <a:gd name="T4" fmla="*/ 0 w 74"/>
                    <a:gd name="T5" fmla="*/ 59 h 59"/>
                    <a:gd name="T6" fmla="*/ 74 w 74"/>
                    <a:gd name="T7" fmla="*/ 20 h 59"/>
                    <a:gd name="T8" fmla="*/ 74 w 74"/>
                    <a:gd name="T9" fmla="*/ 0 h 59"/>
                    <a:gd name="T10" fmla="*/ 0 60000 65536"/>
                    <a:gd name="T11" fmla="*/ 0 60000 65536"/>
                    <a:gd name="T12" fmla="*/ 0 60000 65536"/>
                    <a:gd name="T13" fmla="*/ 0 60000 65536"/>
                    <a:gd name="T14" fmla="*/ 0 60000 65536"/>
                    <a:gd name="T15" fmla="*/ 0 w 74"/>
                    <a:gd name="T16" fmla="*/ 0 h 59"/>
                    <a:gd name="T17" fmla="*/ 74 w 74"/>
                    <a:gd name="T18" fmla="*/ 59 h 59"/>
                  </a:gdLst>
                  <a:ahLst/>
                  <a:cxnLst>
                    <a:cxn ang="T10">
                      <a:pos x="T0" y="T1"/>
                    </a:cxn>
                    <a:cxn ang="T11">
                      <a:pos x="T2" y="T3"/>
                    </a:cxn>
                    <a:cxn ang="T12">
                      <a:pos x="T4" y="T5"/>
                    </a:cxn>
                    <a:cxn ang="T13">
                      <a:pos x="T6" y="T7"/>
                    </a:cxn>
                    <a:cxn ang="T14">
                      <a:pos x="T8" y="T9"/>
                    </a:cxn>
                  </a:cxnLst>
                  <a:rect l="T15" t="T16" r="T17" b="T18"/>
                  <a:pathLst>
                    <a:path w="74" h="59">
                      <a:moveTo>
                        <a:pt x="74" y="0"/>
                      </a:moveTo>
                      <a:lnTo>
                        <a:pt x="0" y="40"/>
                      </a:lnTo>
                      <a:lnTo>
                        <a:pt x="0" y="59"/>
                      </a:lnTo>
                      <a:lnTo>
                        <a:pt x="74" y="20"/>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6" name="Freeform 858"/>
                <p:cNvSpPr>
                  <a:spLocks/>
                </p:cNvSpPr>
                <p:nvPr/>
              </p:nvSpPr>
              <p:spPr bwMode="auto">
                <a:xfrm>
                  <a:off x="3915" y="2834"/>
                  <a:ext cx="12" cy="11"/>
                </a:xfrm>
                <a:custGeom>
                  <a:avLst/>
                  <a:gdLst>
                    <a:gd name="T0" fmla="*/ 3 w 12"/>
                    <a:gd name="T1" fmla="*/ 11 h 11"/>
                    <a:gd name="T2" fmla="*/ 1 w 12"/>
                    <a:gd name="T3" fmla="*/ 10 h 11"/>
                    <a:gd name="T4" fmla="*/ 1 w 12"/>
                    <a:gd name="T5" fmla="*/ 8 h 11"/>
                    <a:gd name="T6" fmla="*/ 1 w 12"/>
                    <a:gd name="T7" fmla="*/ 7 h 11"/>
                    <a:gd name="T8" fmla="*/ 0 w 12"/>
                    <a:gd name="T9" fmla="*/ 6 h 11"/>
                    <a:gd name="T10" fmla="*/ 1 w 12"/>
                    <a:gd name="T11" fmla="*/ 5 h 11"/>
                    <a:gd name="T12" fmla="*/ 1 w 12"/>
                    <a:gd name="T13" fmla="*/ 3 h 11"/>
                    <a:gd name="T14" fmla="*/ 2 w 12"/>
                    <a:gd name="T15" fmla="*/ 1 h 11"/>
                    <a:gd name="T16" fmla="*/ 4 w 12"/>
                    <a:gd name="T17" fmla="*/ 1 h 11"/>
                    <a:gd name="T18" fmla="*/ 6 w 12"/>
                    <a:gd name="T19" fmla="*/ 0 h 11"/>
                    <a:gd name="T20" fmla="*/ 7 w 12"/>
                    <a:gd name="T21" fmla="*/ 0 h 11"/>
                    <a:gd name="T22" fmla="*/ 10 w 12"/>
                    <a:gd name="T23" fmla="*/ 1 h 11"/>
                    <a:gd name="T24" fmla="*/ 10 w 12"/>
                    <a:gd name="T25" fmla="*/ 2 h 11"/>
                    <a:gd name="T26" fmla="*/ 11 w 12"/>
                    <a:gd name="T27" fmla="*/ 2 h 11"/>
                    <a:gd name="T28" fmla="*/ 12 w 12"/>
                    <a:gd name="T29" fmla="*/ 3 h 11"/>
                    <a:gd name="T30" fmla="*/ 11 w 12"/>
                    <a:gd name="T31" fmla="*/ 6 h 11"/>
                    <a:gd name="T32" fmla="*/ 10 w 12"/>
                    <a:gd name="T33" fmla="*/ 7 h 11"/>
                    <a:gd name="T34" fmla="*/ 8 w 12"/>
                    <a:gd name="T35" fmla="*/ 10 h 11"/>
                    <a:gd name="T36" fmla="*/ 7 w 12"/>
                    <a:gd name="T37" fmla="*/ 11 h 11"/>
                    <a:gd name="T38" fmla="*/ 5 w 12"/>
                    <a:gd name="T39" fmla="*/ 11 h 11"/>
                    <a:gd name="T40" fmla="*/ 4 w 12"/>
                    <a:gd name="T41" fmla="*/ 11 h 11"/>
                    <a:gd name="T42" fmla="*/ 3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3" y="11"/>
                      </a:moveTo>
                      <a:lnTo>
                        <a:pt x="1" y="10"/>
                      </a:lnTo>
                      <a:lnTo>
                        <a:pt x="1" y="8"/>
                      </a:lnTo>
                      <a:lnTo>
                        <a:pt x="1" y="7"/>
                      </a:lnTo>
                      <a:lnTo>
                        <a:pt x="0" y="6"/>
                      </a:lnTo>
                      <a:lnTo>
                        <a:pt x="1" y="5"/>
                      </a:lnTo>
                      <a:lnTo>
                        <a:pt x="1" y="3"/>
                      </a:lnTo>
                      <a:lnTo>
                        <a:pt x="2" y="1"/>
                      </a:lnTo>
                      <a:lnTo>
                        <a:pt x="4" y="1"/>
                      </a:lnTo>
                      <a:lnTo>
                        <a:pt x="6" y="0"/>
                      </a:lnTo>
                      <a:lnTo>
                        <a:pt x="7" y="0"/>
                      </a:lnTo>
                      <a:lnTo>
                        <a:pt x="10" y="1"/>
                      </a:lnTo>
                      <a:lnTo>
                        <a:pt x="10" y="2"/>
                      </a:lnTo>
                      <a:lnTo>
                        <a:pt x="11" y="2"/>
                      </a:lnTo>
                      <a:lnTo>
                        <a:pt x="12" y="3"/>
                      </a:lnTo>
                      <a:lnTo>
                        <a:pt x="11" y="6"/>
                      </a:lnTo>
                      <a:lnTo>
                        <a:pt x="10" y="7"/>
                      </a:lnTo>
                      <a:lnTo>
                        <a:pt x="8" y="10"/>
                      </a:lnTo>
                      <a:lnTo>
                        <a:pt x="7" y="11"/>
                      </a:lnTo>
                      <a:lnTo>
                        <a:pt x="5" y="11"/>
                      </a:lnTo>
                      <a:lnTo>
                        <a:pt x="4" y="11"/>
                      </a:lnTo>
                      <a:lnTo>
                        <a:pt x="3"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7" name="Freeform 859"/>
                <p:cNvSpPr>
                  <a:spLocks/>
                </p:cNvSpPr>
                <p:nvPr/>
              </p:nvSpPr>
              <p:spPr bwMode="auto">
                <a:xfrm>
                  <a:off x="3916" y="2835"/>
                  <a:ext cx="12" cy="11"/>
                </a:xfrm>
                <a:custGeom>
                  <a:avLst/>
                  <a:gdLst>
                    <a:gd name="T0" fmla="*/ 10 w 12"/>
                    <a:gd name="T1" fmla="*/ 7 h 11"/>
                    <a:gd name="T2" fmla="*/ 11 w 12"/>
                    <a:gd name="T3" fmla="*/ 5 h 11"/>
                    <a:gd name="T4" fmla="*/ 12 w 12"/>
                    <a:gd name="T5" fmla="*/ 2 h 11"/>
                    <a:gd name="T6" fmla="*/ 11 w 12"/>
                    <a:gd name="T7" fmla="*/ 1 h 11"/>
                    <a:gd name="T8" fmla="*/ 10 w 12"/>
                    <a:gd name="T9" fmla="*/ 1 h 11"/>
                    <a:gd name="T10" fmla="*/ 10 w 12"/>
                    <a:gd name="T11" fmla="*/ 0 h 11"/>
                    <a:gd name="T12" fmla="*/ 8 w 12"/>
                    <a:gd name="T13" fmla="*/ 0 h 11"/>
                    <a:gd name="T14" fmla="*/ 5 w 12"/>
                    <a:gd name="T15" fmla="*/ 0 h 11"/>
                    <a:gd name="T16" fmla="*/ 3 w 12"/>
                    <a:gd name="T17" fmla="*/ 1 h 11"/>
                    <a:gd name="T18" fmla="*/ 1 w 12"/>
                    <a:gd name="T19" fmla="*/ 2 h 11"/>
                    <a:gd name="T20" fmla="*/ 1 w 12"/>
                    <a:gd name="T21" fmla="*/ 6 h 11"/>
                    <a:gd name="T22" fmla="*/ 0 w 12"/>
                    <a:gd name="T23" fmla="*/ 7 h 11"/>
                    <a:gd name="T24" fmla="*/ 1 w 12"/>
                    <a:gd name="T25" fmla="*/ 10 h 11"/>
                    <a:gd name="T26" fmla="*/ 1 w 12"/>
                    <a:gd name="T27" fmla="*/ 10 h 11"/>
                    <a:gd name="T28" fmla="*/ 1 w 12"/>
                    <a:gd name="T29" fmla="*/ 11 h 11"/>
                    <a:gd name="T30" fmla="*/ 3 w 12"/>
                    <a:gd name="T31" fmla="*/ 11 h 11"/>
                    <a:gd name="T32" fmla="*/ 5 w 12"/>
                    <a:gd name="T33" fmla="*/ 11 h 11"/>
                    <a:gd name="T34" fmla="*/ 8 w 12"/>
                    <a:gd name="T35" fmla="*/ 10 h 11"/>
                    <a:gd name="T36" fmla="*/ 10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0" y="7"/>
                      </a:moveTo>
                      <a:lnTo>
                        <a:pt x="11" y="5"/>
                      </a:lnTo>
                      <a:lnTo>
                        <a:pt x="12" y="2"/>
                      </a:lnTo>
                      <a:lnTo>
                        <a:pt x="11" y="1"/>
                      </a:lnTo>
                      <a:lnTo>
                        <a:pt x="10" y="1"/>
                      </a:lnTo>
                      <a:lnTo>
                        <a:pt x="10" y="0"/>
                      </a:lnTo>
                      <a:lnTo>
                        <a:pt x="8" y="0"/>
                      </a:lnTo>
                      <a:lnTo>
                        <a:pt x="5" y="0"/>
                      </a:lnTo>
                      <a:lnTo>
                        <a:pt x="3" y="1"/>
                      </a:lnTo>
                      <a:lnTo>
                        <a:pt x="1" y="2"/>
                      </a:lnTo>
                      <a:lnTo>
                        <a:pt x="1" y="6"/>
                      </a:lnTo>
                      <a:lnTo>
                        <a:pt x="0" y="7"/>
                      </a:lnTo>
                      <a:lnTo>
                        <a:pt x="1" y="10"/>
                      </a:lnTo>
                      <a:lnTo>
                        <a:pt x="1" y="11"/>
                      </a:lnTo>
                      <a:lnTo>
                        <a:pt x="3" y="11"/>
                      </a:lnTo>
                      <a:lnTo>
                        <a:pt x="5" y="11"/>
                      </a:lnTo>
                      <a:lnTo>
                        <a:pt x="8" y="10"/>
                      </a:lnTo>
                      <a:lnTo>
                        <a:pt x="10"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8" name="Freeform 860"/>
                <p:cNvSpPr>
                  <a:spLocks/>
                </p:cNvSpPr>
                <p:nvPr/>
              </p:nvSpPr>
              <p:spPr bwMode="auto">
                <a:xfrm>
                  <a:off x="3918" y="2837"/>
                  <a:ext cx="12" cy="12"/>
                </a:xfrm>
                <a:custGeom>
                  <a:avLst/>
                  <a:gdLst>
                    <a:gd name="T0" fmla="*/ 12 w 12"/>
                    <a:gd name="T1" fmla="*/ 8 h 12"/>
                    <a:gd name="T2" fmla="*/ 12 w 12"/>
                    <a:gd name="T3" fmla="*/ 7 h 12"/>
                    <a:gd name="T4" fmla="*/ 12 w 12"/>
                    <a:gd name="T5" fmla="*/ 4 h 12"/>
                    <a:gd name="T6" fmla="*/ 12 w 12"/>
                    <a:gd name="T7" fmla="*/ 2 h 12"/>
                    <a:gd name="T8" fmla="*/ 12 w 12"/>
                    <a:gd name="T9" fmla="*/ 0 h 12"/>
                    <a:gd name="T10" fmla="*/ 9 w 12"/>
                    <a:gd name="T11" fmla="*/ 0 h 12"/>
                    <a:gd name="T12" fmla="*/ 6 w 12"/>
                    <a:gd name="T13" fmla="*/ 0 h 12"/>
                    <a:gd name="T14" fmla="*/ 3 w 12"/>
                    <a:gd name="T15" fmla="*/ 7 h 12"/>
                    <a:gd name="T16" fmla="*/ 0 w 12"/>
                    <a:gd name="T17" fmla="*/ 7 h 12"/>
                    <a:gd name="T18" fmla="*/ 0 w 12"/>
                    <a:gd name="T19" fmla="*/ 10 h 12"/>
                    <a:gd name="T20" fmla="*/ 0 w 12"/>
                    <a:gd name="T21" fmla="*/ 12 h 12"/>
                    <a:gd name="T22" fmla="*/ 3 w 12"/>
                    <a:gd name="T23" fmla="*/ 12 h 12"/>
                    <a:gd name="T24" fmla="*/ 6 w 12"/>
                    <a:gd name="T25" fmla="*/ 12 h 12"/>
                    <a:gd name="T26" fmla="*/ 12 w 12"/>
                    <a:gd name="T27" fmla="*/ 8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2"/>
                    <a:gd name="T44" fmla="*/ 12 w 12"/>
                    <a:gd name="T45" fmla="*/ 12 h 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2">
                      <a:moveTo>
                        <a:pt x="12" y="8"/>
                      </a:moveTo>
                      <a:lnTo>
                        <a:pt x="12" y="7"/>
                      </a:lnTo>
                      <a:lnTo>
                        <a:pt x="12" y="4"/>
                      </a:lnTo>
                      <a:lnTo>
                        <a:pt x="12" y="2"/>
                      </a:lnTo>
                      <a:lnTo>
                        <a:pt x="12" y="0"/>
                      </a:lnTo>
                      <a:lnTo>
                        <a:pt x="9" y="0"/>
                      </a:lnTo>
                      <a:lnTo>
                        <a:pt x="6" y="0"/>
                      </a:lnTo>
                      <a:lnTo>
                        <a:pt x="3" y="7"/>
                      </a:lnTo>
                      <a:lnTo>
                        <a:pt x="0" y="7"/>
                      </a:lnTo>
                      <a:lnTo>
                        <a:pt x="0" y="10"/>
                      </a:lnTo>
                      <a:lnTo>
                        <a:pt x="0" y="12"/>
                      </a:lnTo>
                      <a:lnTo>
                        <a:pt x="3" y="12"/>
                      </a:lnTo>
                      <a:lnTo>
                        <a:pt x="6" y="12"/>
                      </a:lnTo>
                      <a:lnTo>
                        <a:pt x="1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69" name="Freeform 861"/>
                <p:cNvSpPr>
                  <a:spLocks/>
                </p:cNvSpPr>
                <p:nvPr/>
              </p:nvSpPr>
              <p:spPr bwMode="auto">
                <a:xfrm>
                  <a:off x="3906" y="2839"/>
                  <a:ext cx="12" cy="10"/>
                </a:xfrm>
                <a:custGeom>
                  <a:avLst/>
                  <a:gdLst>
                    <a:gd name="T0" fmla="*/ 5 w 12"/>
                    <a:gd name="T1" fmla="*/ 10 h 10"/>
                    <a:gd name="T2" fmla="*/ 2 w 12"/>
                    <a:gd name="T3" fmla="*/ 8 h 10"/>
                    <a:gd name="T4" fmla="*/ 1 w 12"/>
                    <a:gd name="T5" fmla="*/ 8 h 10"/>
                    <a:gd name="T6" fmla="*/ 0 w 12"/>
                    <a:gd name="T7" fmla="*/ 7 h 10"/>
                    <a:gd name="T8" fmla="*/ 0 w 12"/>
                    <a:gd name="T9" fmla="*/ 6 h 10"/>
                    <a:gd name="T10" fmla="*/ 0 w 12"/>
                    <a:gd name="T11" fmla="*/ 5 h 10"/>
                    <a:gd name="T12" fmla="*/ 2 w 12"/>
                    <a:gd name="T13" fmla="*/ 2 h 10"/>
                    <a:gd name="T14" fmla="*/ 2 w 12"/>
                    <a:gd name="T15" fmla="*/ 1 h 10"/>
                    <a:gd name="T16" fmla="*/ 5 w 12"/>
                    <a:gd name="T17" fmla="*/ 1 h 10"/>
                    <a:gd name="T18" fmla="*/ 6 w 12"/>
                    <a:gd name="T19" fmla="*/ 0 h 10"/>
                    <a:gd name="T20" fmla="*/ 7 w 12"/>
                    <a:gd name="T21" fmla="*/ 0 h 10"/>
                    <a:gd name="T22" fmla="*/ 8 w 12"/>
                    <a:gd name="T23" fmla="*/ 0 h 10"/>
                    <a:gd name="T24" fmla="*/ 11 w 12"/>
                    <a:gd name="T25" fmla="*/ 1 h 10"/>
                    <a:gd name="T26" fmla="*/ 12 w 12"/>
                    <a:gd name="T27" fmla="*/ 2 h 10"/>
                    <a:gd name="T28" fmla="*/ 12 w 12"/>
                    <a:gd name="T29" fmla="*/ 3 h 10"/>
                    <a:gd name="T30" fmla="*/ 12 w 12"/>
                    <a:gd name="T31" fmla="*/ 6 h 10"/>
                    <a:gd name="T32" fmla="*/ 11 w 12"/>
                    <a:gd name="T33" fmla="*/ 7 h 10"/>
                    <a:gd name="T34" fmla="*/ 9 w 12"/>
                    <a:gd name="T35" fmla="*/ 8 h 10"/>
                    <a:gd name="T36" fmla="*/ 7 w 12"/>
                    <a:gd name="T37" fmla="*/ 10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8"/>
                      </a:lnTo>
                      <a:lnTo>
                        <a:pt x="1" y="8"/>
                      </a:lnTo>
                      <a:lnTo>
                        <a:pt x="0" y="7"/>
                      </a:lnTo>
                      <a:lnTo>
                        <a:pt x="0" y="6"/>
                      </a:lnTo>
                      <a:lnTo>
                        <a:pt x="0" y="5"/>
                      </a:lnTo>
                      <a:lnTo>
                        <a:pt x="2" y="2"/>
                      </a:lnTo>
                      <a:lnTo>
                        <a:pt x="2" y="1"/>
                      </a:lnTo>
                      <a:lnTo>
                        <a:pt x="5" y="1"/>
                      </a:lnTo>
                      <a:lnTo>
                        <a:pt x="6" y="0"/>
                      </a:lnTo>
                      <a:lnTo>
                        <a:pt x="7" y="0"/>
                      </a:lnTo>
                      <a:lnTo>
                        <a:pt x="8" y="0"/>
                      </a:lnTo>
                      <a:lnTo>
                        <a:pt x="11" y="1"/>
                      </a:lnTo>
                      <a:lnTo>
                        <a:pt x="12" y="2"/>
                      </a:lnTo>
                      <a:lnTo>
                        <a:pt x="12" y="3"/>
                      </a:lnTo>
                      <a:lnTo>
                        <a:pt x="12" y="6"/>
                      </a:lnTo>
                      <a:lnTo>
                        <a:pt x="11" y="7"/>
                      </a:lnTo>
                      <a:lnTo>
                        <a:pt x="9" y="8"/>
                      </a:lnTo>
                      <a:lnTo>
                        <a:pt x="7" y="10"/>
                      </a:lnTo>
                      <a:lnTo>
                        <a:pt x="5"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0" name="Freeform 862"/>
                <p:cNvSpPr>
                  <a:spLocks/>
                </p:cNvSpPr>
                <p:nvPr/>
              </p:nvSpPr>
              <p:spPr bwMode="auto">
                <a:xfrm>
                  <a:off x="3908" y="2839"/>
                  <a:ext cx="12" cy="10"/>
                </a:xfrm>
                <a:custGeom>
                  <a:avLst/>
                  <a:gdLst>
                    <a:gd name="T0" fmla="*/ 11 w 12"/>
                    <a:gd name="T1" fmla="*/ 7 h 10"/>
                    <a:gd name="T2" fmla="*/ 12 w 12"/>
                    <a:gd name="T3" fmla="*/ 5 h 10"/>
                    <a:gd name="T4" fmla="*/ 12 w 12"/>
                    <a:gd name="T5" fmla="*/ 2 h 10"/>
                    <a:gd name="T6" fmla="*/ 12 w 12"/>
                    <a:gd name="T7" fmla="*/ 1 h 10"/>
                    <a:gd name="T8" fmla="*/ 11 w 12"/>
                    <a:gd name="T9" fmla="*/ 1 h 10"/>
                    <a:gd name="T10" fmla="*/ 8 w 12"/>
                    <a:gd name="T11" fmla="*/ 0 h 10"/>
                    <a:gd name="T12" fmla="*/ 6 w 12"/>
                    <a:gd name="T13" fmla="*/ 1 h 10"/>
                    <a:gd name="T14" fmla="*/ 3 w 12"/>
                    <a:gd name="T15" fmla="*/ 2 h 10"/>
                    <a:gd name="T16" fmla="*/ 2 w 12"/>
                    <a:gd name="T17" fmla="*/ 3 h 10"/>
                    <a:gd name="T18" fmla="*/ 0 w 12"/>
                    <a:gd name="T19" fmla="*/ 6 h 10"/>
                    <a:gd name="T20" fmla="*/ 0 w 12"/>
                    <a:gd name="T21" fmla="*/ 7 h 10"/>
                    <a:gd name="T22" fmla="*/ 0 w 12"/>
                    <a:gd name="T23" fmla="*/ 8 h 10"/>
                    <a:gd name="T24" fmla="*/ 1 w 12"/>
                    <a:gd name="T25" fmla="*/ 10 h 10"/>
                    <a:gd name="T26" fmla="*/ 2 w 12"/>
                    <a:gd name="T27" fmla="*/ 10 h 10"/>
                    <a:gd name="T28" fmla="*/ 3 w 12"/>
                    <a:gd name="T29" fmla="*/ 10 h 10"/>
                    <a:gd name="T30" fmla="*/ 6 w 12"/>
                    <a:gd name="T31" fmla="*/ 10 h 10"/>
                    <a:gd name="T32" fmla="*/ 8 w 12"/>
                    <a:gd name="T33" fmla="*/ 8 h 10"/>
                    <a:gd name="T34" fmla="*/ 11 w 12"/>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1" y="7"/>
                      </a:moveTo>
                      <a:lnTo>
                        <a:pt x="12" y="5"/>
                      </a:lnTo>
                      <a:lnTo>
                        <a:pt x="12" y="2"/>
                      </a:lnTo>
                      <a:lnTo>
                        <a:pt x="12" y="1"/>
                      </a:lnTo>
                      <a:lnTo>
                        <a:pt x="11" y="1"/>
                      </a:lnTo>
                      <a:lnTo>
                        <a:pt x="8" y="0"/>
                      </a:lnTo>
                      <a:lnTo>
                        <a:pt x="6" y="1"/>
                      </a:lnTo>
                      <a:lnTo>
                        <a:pt x="3" y="2"/>
                      </a:lnTo>
                      <a:lnTo>
                        <a:pt x="2" y="3"/>
                      </a:lnTo>
                      <a:lnTo>
                        <a:pt x="0" y="6"/>
                      </a:lnTo>
                      <a:lnTo>
                        <a:pt x="0" y="7"/>
                      </a:lnTo>
                      <a:lnTo>
                        <a:pt x="0" y="8"/>
                      </a:lnTo>
                      <a:lnTo>
                        <a:pt x="1" y="10"/>
                      </a:lnTo>
                      <a:lnTo>
                        <a:pt x="2" y="10"/>
                      </a:lnTo>
                      <a:lnTo>
                        <a:pt x="3" y="10"/>
                      </a:lnTo>
                      <a:lnTo>
                        <a:pt x="6" y="10"/>
                      </a:lnTo>
                      <a:lnTo>
                        <a:pt x="8" y="8"/>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1" name="Freeform 863"/>
                <p:cNvSpPr>
                  <a:spLocks/>
                </p:cNvSpPr>
                <p:nvPr/>
              </p:nvSpPr>
              <p:spPr bwMode="auto">
                <a:xfrm>
                  <a:off x="3910" y="2841"/>
                  <a:ext cx="12" cy="10"/>
                </a:xfrm>
                <a:custGeom>
                  <a:avLst/>
                  <a:gdLst>
                    <a:gd name="T0" fmla="*/ 9 w 12"/>
                    <a:gd name="T1" fmla="*/ 6 h 10"/>
                    <a:gd name="T2" fmla="*/ 12 w 12"/>
                    <a:gd name="T3" fmla="*/ 5 h 10"/>
                    <a:gd name="T4" fmla="*/ 12 w 12"/>
                    <a:gd name="T5" fmla="*/ 4 h 10"/>
                    <a:gd name="T6" fmla="*/ 12 w 12"/>
                    <a:gd name="T7" fmla="*/ 1 h 10"/>
                    <a:gd name="T8" fmla="*/ 9 w 12"/>
                    <a:gd name="T9" fmla="*/ 0 h 10"/>
                    <a:gd name="T10" fmla="*/ 7 w 12"/>
                    <a:gd name="T11" fmla="*/ 0 h 10"/>
                    <a:gd name="T12" fmla="*/ 0 w 12"/>
                    <a:gd name="T13" fmla="*/ 5 h 10"/>
                    <a:gd name="T14" fmla="*/ 0 w 12"/>
                    <a:gd name="T15" fmla="*/ 9 h 10"/>
                    <a:gd name="T16" fmla="*/ 0 w 12"/>
                    <a:gd name="T17" fmla="*/ 10 h 10"/>
                    <a:gd name="T18" fmla="*/ 2 w 12"/>
                    <a:gd name="T19" fmla="*/ 10 h 10"/>
                    <a:gd name="T20" fmla="*/ 7 w 12"/>
                    <a:gd name="T21" fmla="*/ 10 h 10"/>
                    <a:gd name="T22" fmla="*/ 9 w 12"/>
                    <a:gd name="T23" fmla="*/ 6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0"/>
                    <a:gd name="T38" fmla="*/ 12 w 12"/>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0">
                      <a:moveTo>
                        <a:pt x="9" y="6"/>
                      </a:moveTo>
                      <a:lnTo>
                        <a:pt x="12" y="5"/>
                      </a:lnTo>
                      <a:lnTo>
                        <a:pt x="12" y="4"/>
                      </a:lnTo>
                      <a:lnTo>
                        <a:pt x="12" y="1"/>
                      </a:lnTo>
                      <a:lnTo>
                        <a:pt x="9" y="0"/>
                      </a:lnTo>
                      <a:lnTo>
                        <a:pt x="7" y="0"/>
                      </a:lnTo>
                      <a:lnTo>
                        <a:pt x="0" y="5"/>
                      </a:lnTo>
                      <a:lnTo>
                        <a:pt x="0" y="9"/>
                      </a:lnTo>
                      <a:lnTo>
                        <a:pt x="0" y="10"/>
                      </a:lnTo>
                      <a:lnTo>
                        <a:pt x="2" y="10"/>
                      </a:lnTo>
                      <a:lnTo>
                        <a:pt x="7" y="10"/>
                      </a:lnTo>
                      <a:lnTo>
                        <a:pt x="9"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2" name="Line 864"/>
                <p:cNvSpPr>
                  <a:spLocks noChangeShapeType="1"/>
                </p:cNvSpPr>
                <p:nvPr/>
              </p:nvSpPr>
              <p:spPr bwMode="auto">
                <a:xfrm flipV="1">
                  <a:off x="3871" y="2861"/>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3" name="Freeform 865"/>
                <p:cNvSpPr>
                  <a:spLocks/>
                </p:cNvSpPr>
                <p:nvPr/>
              </p:nvSpPr>
              <p:spPr bwMode="auto">
                <a:xfrm>
                  <a:off x="3917" y="2835"/>
                  <a:ext cx="12" cy="11"/>
                </a:xfrm>
                <a:custGeom>
                  <a:avLst/>
                  <a:gdLst>
                    <a:gd name="T0" fmla="*/ 4 w 12"/>
                    <a:gd name="T1" fmla="*/ 11 h 11"/>
                    <a:gd name="T2" fmla="*/ 2 w 12"/>
                    <a:gd name="T3" fmla="*/ 10 h 11"/>
                    <a:gd name="T4" fmla="*/ 1 w 12"/>
                    <a:gd name="T5" fmla="*/ 9 h 11"/>
                    <a:gd name="T6" fmla="*/ 0 w 12"/>
                    <a:gd name="T7" fmla="*/ 6 h 11"/>
                    <a:gd name="T8" fmla="*/ 1 w 12"/>
                    <a:gd name="T9" fmla="*/ 5 h 11"/>
                    <a:gd name="T10" fmla="*/ 2 w 12"/>
                    <a:gd name="T11" fmla="*/ 4 h 11"/>
                    <a:gd name="T12" fmla="*/ 2 w 12"/>
                    <a:gd name="T13" fmla="*/ 1 h 11"/>
                    <a:gd name="T14" fmla="*/ 4 w 12"/>
                    <a:gd name="T15" fmla="*/ 1 h 11"/>
                    <a:gd name="T16" fmla="*/ 6 w 12"/>
                    <a:gd name="T17" fmla="*/ 0 h 11"/>
                    <a:gd name="T18" fmla="*/ 7 w 12"/>
                    <a:gd name="T19" fmla="*/ 0 h 11"/>
                    <a:gd name="T20" fmla="*/ 8 w 12"/>
                    <a:gd name="T21" fmla="*/ 1 h 11"/>
                    <a:gd name="T22" fmla="*/ 10 w 12"/>
                    <a:gd name="T23" fmla="*/ 1 h 11"/>
                    <a:gd name="T24" fmla="*/ 10 w 12"/>
                    <a:gd name="T25" fmla="*/ 2 h 11"/>
                    <a:gd name="T26" fmla="*/ 11 w 12"/>
                    <a:gd name="T27" fmla="*/ 2 h 11"/>
                    <a:gd name="T28" fmla="*/ 12 w 12"/>
                    <a:gd name="T29" fmla="*/ 4 h 11"/>
                    <a:gd name="T30" fmla="*/ 11 w 12"/>
                    <a:gd name="T31" fmla="*/ 6 h 11"/>
                    <a:gd name="T32" fmla="*/ 10 w 12"/>
                    <a:gd name="T33" fmla="*/ 7 h 11"/>
                    <a:gd name="T34" fmla="*/ 8 w 12"/>
                    <a:gd name="T35" fmla="*/ 10 h 11"/>
                    <a:gd name="T36" fmla="*/ 8 w 12"/>
                    <a:gd name="T37" fmla="*/ 11 h 11"/>
                    <a:gd name="T38" fmla="*/ 6 w 12"/>
                    <a:gd name="T39" fmla="*/ 11 h 11"/>
                    <a:gd name="T40" fmla="*/ 4 w 12"/>
                    <a:gd name="T41" fmla="*/ 11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1"/>
                    <a:gd name="T65" fmla="*/ 12 w 12"/>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1">
                      <a:moveTo>
                        <a:pt x="4" y="11"/>
                      </a:moveTo>
                      <a:lnTo>
                        <a:pt x="2" y="10"/>
                      </a:lnTo>
                      <a:lnTo>
                        <a:pt x="1" y="9"/>
                      </a:lnTo>
                      <a:lnTo>
                        <a:pt x="0" y="6"/>
                      </a:lnTo>
                      <a:lnTo>
                        <a:pt x="1" y="5"/>
                      </a:lnTo>
                      <a:lnTo>
                        <a:pt x="2" y="4"/>
                      </a:lnTo>
                      <a:lnTo>
                        <a:pt x="2" y="1"/>
                      </a:lnTo>
                      <a:lnTo>
                        <a:pt x="4" y="1"/>
                      </a:lnTo>
                      <a:lnTo>
                        <a:pt x="6" y="0"/>
                      </a:lnTo>
                      <a:lnTo>
                        <a:pt x="7" y="0"/>
                      </a:lnTo>
                      <a:lnTo>
                        <a:pt x="8" y="1"/>
                      </a:lnTo>
                      <a:lnTo>
                        <a:pt x="10" y="1"/>
                      </a:lnTo>
                      <a:lnTo>
                        <a:pt x="10" y="2"/>
                      </a:lnTo>
                      <a:lnTo>
                        <a:pt x="11" y="2"/>
                      </a:lnTo>
                      <a:lnTo>
                        <a:pt x="12" y="4"/>
                      </a:lnTo>
                      <a:lnTo>
                        <a:pt x="11" y="6"/>
                      </a:lnTo>
                      <a:lnTo>
                        <a:pt x="10" y="7"/>
                      </a:lnTo>
                      <a:lnTo>
                        <a:pt x="8" y="10"/>
                      </a:lnTo>
                      <a:lnTo>
                        <a:pt x="8" y="11"/>
                      </a:lnTo>
                      <a:lnTo>
                        <a:pt x="6" y="11"/>
                      </a:lnTo>
                      <a:lnTo>
                        <a:pt x="4"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4" name="Freeform 866"/>
                <p:cNvSpPr>
                  <a:spLocks/>
                </p:cNvSpPr>
                <p:nvPr/>
              </p:nvSpPr>
              <p:spPr bwMode="auto">
                <a:xfrm>
                  <a:off x="3919" y="2837"/>
                  <a:ext cx="12" cy="12"/>
                </a:xfrm>
                <a:custGeom>
                  <a:avLst/>
                  <a:gdLst>
                    <a:gd name="T0" fmla="*/ 10 w 12"/>
                    <a:gd name="T1" fmla="*/ 8 h 12"/>
                    <a:gd name="T2" fmla="*/ 11 w 12"/>
                    <a:gd name="T3" fmla="*/ 5 h 12"/>
                    <a:gd name="T4" fmla="*/ 12 w 12"/>
                    <a:gd name="T5" fmla="*/ 3 h 12"/>
                    <a:gd name="T6" fmla="*/ 11 w 12"/>
                    <a:gd name="T7" fmla="*/ 2 h 12"/>
                    <a:gd name="T8" fmla="*/ 10 w 12"/>
                    <a:gd name="T9" fmla="*/ 2 h 12"/>
                    <a:gd name="T10" fmla="*/ 10 w 12"/>
                    <a:gd name="T11" fmla="*/ 0 h 12"/>
                    <a:gd name="T12" fmla="*/ 8 w 12"/>
                    <a:gd name="T13" fmla="*/ 0 h 12"/>
                    <a:gd name="T14" fmla="*/ 6 w 12"/>
                    <a:gd name="T15" fmla="*/ 0 h 12"/>
                    <a:gd name="T16" fmla="*/ 4 w 12"/>
                    <a:gd name="T17" fmla="*/ 2 h 12"/>
                    <a:gd name="T18" fmla="*/ 2 w 12"/>
                    <a:gd name="T19" fmla="*/ 3 h 12"/>
                    <a:gd name="T20" fmla="*/ 1 w 12"/>
                    <a:gd name="T21" fmla="*/ 7 h 12"/>
                    <a:gd name="T22" fmla="*/ 0 w 12"/>
                    <a:gd name="T23" fmla="*/ 9 h 12"/>
                    <a:gd name="T24" fmla="*/ 1 w 12"/>
                    <a:gd name="T25" fmla="*/ 10 h 12"/>
                    <a:gd name="T26" fmla="*/ 2 w 12"/>
                    <a:gd name="T27" fmla="*/ 10 h 12"/>
                    <a:gd name="T28" fmla="*/ 2 w 12"/>
                    <a:gd name="T29" fmla="*/ 12 h 12"/>
                    <a:gd name="T30" fmla="*/ 4 w 12"/>
                    <a:gd name="T31" fmla="*/ 12 h 12"/>
                    <a:gd name="T32" fmla="*/ 6 w 12"/>
                    <a:gd name="T33" fmla="*/ 12 h 12"/>
                    <a:gd name="T34" fmla="*/ 8 w 12"/>
                    <a:gd name="T35" fmla="*/ 10 h 12"/>
                    <a:gd name="T36" fmla="*/ 10 w 12"/>
                    <a:gd name="T37" fmla="*/ 8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2"/>
                    <a:gd name="T59" fmla="*/ 12 w 12"/>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2">
                      <a:moveTo>
                        <a:pt x="10" y="8"/>
                      </a:moveTo>
                      <a:lnTo>
                        <a:pt x="11" y="5"/>
                      </a:lnTo>
                      <a:lnTo>
                        <a:pt x="12" y="3"/>
                      </a:lnTo>
                      <a:lnTo>
                        <a:pt x="11" y="2"/>
                      </a:lnTo>
                      <a:lnTo>
                        <a:pt x="10" y="2"/>
                      </a:lnTo>
                      <a:lnTo>
                        <a:pt x="10" y="0"/>
                      </a:lnTo>
                      <a:lnTo>
                        <a:pt x="8" y="0"/>
                      </a:lnTo>
                      <a:lnTo>
                        <a:pt x="6" y="0"/>
                      </a:lnTo>
                      <a:lnTo>
                        <a:pt x="4" y="2"/>
                      </a:lnTo>
                      <a:lnTo>
                        <a:pt x="2" y="3"/>
                      </a:lnTo>
                      <a:lnTo>
                        <a:pt x="1" y="7"/>
                      </a:lnTo>
                      <a:lnTo>
                        <a:pt x="0" y="9"/>
                      </a:lnTo>
                      <a:lnTo>
                        <a:pt x="1" y="10"/>
                      </a:lnTo>
                      <a:lnTo>
                        <a:pt x="2" y="10"/>
                      </a:lnTo>
                      <a:lnTo>
                        <a:pt x="2" y="12"/>
                      </a:lnTo>
                      <a:lnTo>
                        <a:pt x="4" y="12"/>
                      </a:lnTo>
                      <a:lnTo>
                        <a:pt x="6" y="12"/>
                      </a:lnTo>
                      <a:lnTo>
                        <a:pt x="8" y="10"/>
                      </a:lnTo>
                      <a:lnTo>
                        <a:pt x="10"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5" name="Freeform 867"/>
                <p:cNvSpPr>
                  <a:spLocks/>
                </p:cNvSpPr>
                <p:nvPr/>
              </p:nvSpPr>
              <p:spPr bwMode="auto">
                <a:xfrm>
                  <a:off x="3921" y="2839"/>
                  <a:ext cx="12" cy="10"/>
                </a:xfrm>
                <a:custGeom>
                  <a:avLst/>
                  <a:gdLst>
                    <a:gd name="T0" fmla="*/ 9 w 12"/>
                    <a:gd name="T1" fmla="*/ 7 h 10"/>
                    <a:gd name="T2" fmla="*/ 12 w 12"/>
                    <a:gd name="T3" fmla="*/ 3 h 10"/>
                    <a:gd name="T4" fmla="*/ 12 w 12"/>
                    <a:gd name="T5" fmla="*/ 2 h 10"/>
                    <a:gd name="T6" fmla="*/ 12 w 12"/>
                    <a:gd name="T7" fmla="*/ 1 h 10"/>
                    <a:gd name="T8" fmla="*/ 9 w 12"/>
                    <a:gd name="T9" fmla="*/ 0 h 10"/>
                    <a:gd name="T10" fmla="*/ 7 w 12"/>
                    <a:gd name="T11" fmla="*/ 0 h 10"/>
                    <a:gd name="T12" fmla="*/ 2 w 12"/>
                    <a:gd name="T13" fmla="*/ 3 h 10"/>
                    <a:gd name="T14" fmla="*/ 0 w 12"/>
                    <a:gd name="T15" fmla="*/ 3 h 10"/>
                    <a:gd name="T16" fmla="*/ 0 w 12"/>
                    <a:gd name="T17" fmla="*/ 7 h 10"/>
                    <a:gd name="T18" fmla="*/ 0 w 12"/>
                    <a:gd name="T19" fmla="*/ 8 h 10"/>
                    <a:gd name="T20" fmla="*/ 2 w 12"/>
                    <a:gd name="T21" fmla="*/ 10 h 10"/>
                    <a:gd name="T22" fmla="*/ 5 w 12"/>
                    <a:gd name="T23" fmla="*/ 10 h 10"/>
                    <a:gd name="T24" fmla="*/ 7 w 12"/>
                    <a:gd name="T25" fmla="*/ 10 h 10"/>
                    <a:gd name="T26" fmla="*/ 9 w 12"/>
                    <a:gd name="T27" fmla="*/ 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9" y="7"/>
                      </a:moveTo>
                      <a:lnTo>
                        <a:pt x="12" y="3"/>
                      </a:lnTo>
                      <a:lnTo>
                        <a:pt x="12" y="2"/>
                      </a:lnTo>
                      <a:lnTo>
                        <a:pt x="12" y="1"/>
                      </a:lnTo>
                      <a:lnTo>
                        <a:pt x="9" y="0"/>
                      </a:lnTo>
                      <a:lnTo>
                        <a:pt x="7" y="0"/>
                      </a:lnTo>
                      <a:lnTo>
                        <a:pt x="2" y="3"/>
                      </a:lnTo>
                      <a:lnTo>
                        <a:pt x="0" y="3"/>
                      </a:lnTo>
                      <a:lnTo>
                        <a:pt x="0" y="7"/>
                      </a:lnTo>
                      <a:lnTo>
                        <a:pt x="0" y="8"/>
                      </a:lnTo>
                      <a:lnTo>
                        <a:pt x="2" y="10"/>
                      </a:lnTo>
                      <a:lnTo>
                        <a:pt x="5" y="10"/>
                      </a:lnTo>
                      <a:lnTo>
                        <a:pt x="7" y="10"/>
                      </a:lnTo>
                      <a:lnTo>
                        <a:pt x="9"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6" name="Freeform 868"/>
                <p:cNvSpPr>
                  <a:spLocks/>
                </p:cNvSpPr>
                <p:nvPr/>
              </p:nvSpPr>
              <p:spPr bwMode="auto">
                <a:xfrm>
                  <a:off x="3910" y="2840"/>
                  <a:ext cx="12" cy="10"/>
                </a:xfrm>
                <a:custGeom>
                  <a:avLst/>
                  <a:gdLst>
                    <a:gd name="T0" fmla="*/ 3 w 12"/>
                    <a:gd name="T1" fmla="*/ 10 h 10"/>
                    <a:gd name="T2" fmla="*/ 1 w 12"/>
                    <a:gd name="T3" fmla="*/ 9 h 10"/>
                    <a:gd name="T4" fmla="*/ 0 w 12"/>
                    <a:gd name="T5" fmla="*/ 9 h 10"/>
                    <a:gd name="T6" fmla="*/ 0 w 12"/>
                    <a:gd name="T7" fmla="*/ 7 h 10"/>
                    <a:gd name="T8" fmla="*/ 0 w 12"/>
                    <a:gd name="T9" fmla="*/ 6 h 10"/>
                    <a:gd name="T10" fmla="*/ 0 w 12"/>
                    <a:gd name="T11" fmla="*/ 5 h 10"/>
                    <a:gd name="T12" fmla="*/ 1 w 12"/>
                    <a:gd name="T13" fmla="*/ 4 h 10"/>
                    <a:gd name="T14" fmla="*/ 2 w 12"/>
                    <a:gd name="T15" fmla="*/ 1 h 10"/>
                    <a:gd name="T16" fmla="*/ 3 w 12"/>
                    <a:gd name="T17" fmla="*/ 1 h 10"/>
                    <a:gd name="T18" fmla="*/ 6 w 12"/>
                    <a:gd name="T19" fmla="*/ 0 h 10"/>
                    <a:gd name="T20" fmla="*/ 7 w 12"/>
                    <a:gd name="T21" fmla="*/ 0 h 10"/>
                    <a:gd name="T22" fmla="*/ 10 w 12"/>
                    <a:gd name="T23" fmla="*/ 1 h 10"/>
                    <a:gd name="T24" fmla="*/ 11 w 12"/>
                    <a:gd name="T25" fmla="*/ 2 h 10"/>
                    <a:gd name="T26" fmla="*/ 12 w 12"/>
                    <a:gd name="T27" fmla="*/ 2 h 10"/>
                    <a:gd name="T28" fmla="*/ 12 w 12"/>
                    <a:gd name="T29" fmla="*/ 4 h 10"/>
                    <a:gd name="T30" fmla="*/ 12 w 12"/>
                    <a:gd name="T31" fmla="*/ 6 h 10"/>
                    <a:gd name="T32" fmla="*/ 10 w 12"/>
                    <a:gd name="T33" fmla="*/ 7 h 10"/>
                    <a:gd name="T34" fmla="*/ 9 w 12"/>
                    <a:gd name="T35" fmla="*/ 9 h 10"/>
                    <a:gd name="T36" fmla="*/ 7 w 12"/>
                    <a:gd name="T37" fmla="*/ 10 h 10"/>
                    <a:gd name="T38" fmla="*/ 5 w 12"/>
                    <a:gd name="T39" fmla="*/ 10 h 10"/>
                    <a:gd name="T40" fmla="*/ 5 w 12"/>
                    <a:gd name="T41" fmla="*/ 10 h 10"/>
                    <a:gd name="T42" fmla="*/ 3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3" y="10"/>
                      </a:moveTo>
                      <a:lnTo>
                        <a:pt x="1" y="9"/>
                      </a:lnTo>
                      <a:lnTo>
                        <a:pt x="0" y="9"/>
                      </a:lnTo>
                      <a:lnTo>
                        <a:pt x="0" y="7"/>
                      </a:lnTo>
                      <a:lnTo>
                        <a:pt x="0" y="6"/>
                      </a:lnTo>
                      <a:lnTo>
                        <a:pt x="0" y="5"/>
                      </a:lnTo>
                      <a:lnTo>
                        <a:pt x="1" y="4"/>
                      </a:lnTo>
                      <a:lnTo>
                        <a:pt x="2" y="1"/>
                      </a:lnTo>
                      <a:lnTo>
                        <a:pt x="3" y="1"/>
                      </a:lnTo>
                      <a:lnTo>
                        <a:pt x="6" y="0"/>
                      </a:lnTo>
                      <a:lnTo>
                        <a:pt x="7" y="0"/>
                      </a:lnTo>
                      <a:lnTo>
                        <a:pt x="10" y="1"/>
                      </a:lnTo>
                      <a:lnTo>
                        <a:pt x="11" y="2"/>
                      </a:lnTo>
                      <a:lnTo>
                        <a:pt x="12" y="2"/>
                      </a:lnTo>
                      <a:lnTo>
                        <a:pt x="12" y="4"/>
                      </a:lnTo>
                      <a:lnTo>
                        <a:pt x="12" y="6"/>
                      </a:lnTo>
                      <a:lnTo>
                        <a:pt x="10" y="7"/>
                      </a:lnTo>
                      <a:lnTo>
                        <a:pt x="9" y="9"/>
                      </a:lnTo>
                      <a:lnTo>
                        <a:pt x="7" y="10"/>
                      </a:lnTo>
                      <a:lnTo>
                        <a:pt x="5" y="10"/>
                      </a:lnTo>
                      <a:lnTo>
                        <a:pt x="3"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7" name="Freeform 869"/>
                <p:cNvSpPr>
                  <a:spLocks/>
                </p:cNvSpPr>
                <p:nvPr/>
              </p:nvSpPr>
              <p:spPr bwMode="auto">
                <a:xfrm>
                  <a:off x="3913" y="2840"/>
                  <a:ext cx="11" cy="10"/>
                </a:xfrm>
                <a:custGeom>
                  <a:avLst/>
                  <a:gdLst>
                    <a:gd name="T0" fmla="*/ 8 w 11"/>
                    <a:gd name="T1" fmla="*/ 7 h 10"/>
                    <a:gd name="T2" fmla="*/ 11 w 11"/>
                    <a:gd name="T3" fmla="*/ 5 h 10"/>
                    <a:gd name="T4" fmla="*/ 11 w 11"/>
                    <a:gd name="T5" fmla="*/ 2 h 10"/>
                    <a:gd name="T6" fmla="*/ 11 w 11"/>
                    <a:gd name="T7" fmla="*/ 2 h 10"/>
                    <a:gd name="T8" fmla="*/ 10 w 11"/>
                    <a:gd name="T9" fmla="*/ 1 h 10"/>
                    <a:gd name="T10" fmla="*/ 8 w 11"/>
                    <a:gd name="T11" fmla="*/ 1 h 10"/>
                    <a:gd name="T12" fmla="*/ 8 w 11"/>
                    <a:gd name="T13" fmla="*/ 0 h 10"/>
                    <a:gd name="T14" fmla="*/ 6 w 11"/>
                    <a:gd name="T15" fmla="*/ 1 h 10"/>
                    <a:gd name="T16" fmla="*/ 3 w 11"/>
                    <a:gd name="T17" fmla="*/ 2 h 10"/>
                    <a:gd name="T18" fmla="*/ 1 w 11"/>
                    <a:gd name="T19" fmla="*/ 4 h 10"/>
                    <a:gd name="T20" fmla="*/ 0 w 11"/>
                    <a:gd name="T21" fmla="*/ 6 h 10"/>
                    <a:gd name="T22" fmla="*/ 0 w 11"/>
                    <a:gd name="T23" fmla="*/ 7 h 10"/>
                    <a:gd name="T24" fmla="*/ 0 w 11"/>
                    <a:gd name="T25" fmla="*/ 9 h 10"/>
                    <a:gd name="T26" fmla="*/ 0 w 11"/>
                    <a:gd name="T27" fmla="*/ 10 h 10"/>
                    <a:gd name="T28" fmla="*/ 1 w 11"/>
                    <a:gd name="T29" fmla="*/ 10 h 10"/>
                    <a:gd name="T30" fmla="*/ 3 w 11"/>
                    <a:gd name="T31" fmla="*/ 10 h 10"/>
                    <a:gd name="T32" fmla="*/ 6 w 11"/>
                    <a:gd name="T33" fmla="*/ 10 h 10"/>
                    <a:gd name="T34" fmla="*/ 8 w 11"/>
                    <a:gd name="T35" fmla="*/ 9 h 10"/>
                    <a:gd name="T36" fmla="*/ 8 w 11"/>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10"/>
                    <a:gd name="T59" fmla="*/ 11 w 11"/>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10">
                      <a:moveTo>
                        <a:pt x="8" y="7"/>
                      </a:moveTo>
                      <a:lnTo>
                        <a:pt x="11" y="5"/>
                      </a:lnTo>
                      <a:lnTo>
                        <a:pt x="11" y="2"/>
                      </a:lnTo>
                      <a:lnTo>
                        <a:pt x="10" y="1"/>
                      </a:lnTo>
                      <a:lnTo>
                        <a:pt x="8" y="1"/>
                      </a:lnTo>
                      <a:lnTo>
                        <a:pt x="8" y="0"/>
                      </a:lnTo>
                      <a:lnTo>
                        <a:pt x="6" y="1"/>
                      </a:lnTo>
                      <a:lnTo>
                        <a:pt x="3" y="2"/>
                      </a:lnTo>
                      <a:lnTo>
                        <a:pt x="1" y="4"/>
                      </a:lnTo>
                      <a:lnTo>
                        <a:pt x="0" y="6"/>
                      </a:lnTo>
                      <a:lnTo>
                        <a:pt x="0" y="7"/>
                      </a:lnTo>
                      <a:lnTo>
                        <a:pt x="0" y="9"/>
                      </a:lnTo>
                      <a:lnTo>
                        <a:pt x="0" y="10"/>
                      </a:lnTo>
                      <a:lnTo>
                        <a:pt x="1" y="10"/>
                      </a:lnTo>
                      <a:lnTo>
                        <a:pt x="3" y="10"/>
                      </a:lnTo>
                      <a:lnTo>
                        <a:pt x="6" y="10"/>
                      </a:lnTo>
                      <a:lnTo>
                        <a:pt x="8" y="9"/>
                      </a:lnTo>
                      <a:lnTo>
                        <a:pt x="8"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8" name="Freeform 870"/>
                <p:cNvSpPr>
                  <a:spLocks/>
                </p:cNvSpPr>
                <p:nvPr/>
              </p:nvSpPr>
              <p:spPr bwMode="auto">
                <a:xfrm>
                  <a:off x="3913" y="2842"/>
                  <a:ext cx="12" cy="12"/>
                </a:xfrm>
                <a:custGeom>
                  <a:avLst/>
                  <a:gdLst>
                    <a:gd name="T0" fmla="*/ 12 w 12"/>
                    <a:gd name="T1" fmla="*/ 8 h 12"/>
                    <a:gd name="T2" fmla="*/ 12 w 12"/>
                    <a:gd name="T3" fmla="*/ 7 h 12"/>
                    <a:gd name="T4" fmla="*/ 12 w 12"/>
                    <a:gd name="T5" fmla="*/ 4 h 12"/>
                    <a:gd name="T6" fmla="*/ 12 w 12"/>
                    <a:gd name="T7" fmla="*/ 2 h 12"/>
                    <a:gd name="T8" fmla="*/ 12 w 12"/>
                    <a:gd name="T9" fmla="*/ 0 h 12"/>
                    <a:gd name="T10" fmla="*/ 9 w 12"/>
                    <a:gd name="T11" fmla="*/ 0 h 12"/>
                    <a:gd name="T12" fmla="*/ 7 w 12"/>
                    <a:gd name="T13" fmla="*/ 0 h 12"/>
                    <a:gd name="T14" fmla="*/ 2 w 12"/>
                    <a:gd name="T15" fmla="*/ 7 h 12"/>
                    <a:gd name="T16" fmla="*/ 0 w 12"/>
                    <a:gd name="T17" fmla="*/ 7 h 12"/>
                    <a:gd name="T18" fmla="*/ 0 w 12"/>
                    <a:gd name="T19" fmla="*/ 10 h 12"/>
                    <a:gd name="T20" fmla="*/ 0 w 12"/>
                    <a:gd name="T21" fmla="*/ 12 h 12"/>
                    <a:gd name="T22" fmla="*/ 2 w 12"/>
                    <a:gd name="T23" fmla="*/ 12 h 12"/>
                    <a:gd name="T24" fmla="*/ 5 w 12"/>
                    <a:gd name="T25" fmla="*/ 12 h 12"/>
                    <a:gd name="T26" fmla="*/ 7 w 12"/>
                    <a:gd name="T27" fmla="*/ 12 h 12"/>
                    <a:gd name="T28" fmla="*/ 12 w 12"/>
                    <a:gd name="T29" fmla="*/ 8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2"/>
                    <a:gd name="T47" fmla="*/ 12 w 12"/>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2">
                      <a:moveTo>
                        <a:pt x="12" y="8"/>
                      </a:moveTo>
                      <a:lnTo>
                        <a:pt x="12" y="7"/>
                      </a:lnTo>
                      <a:lnTo>
                        <a:pt x="12" y="4"/>
                      </a:lnTo>
                      <a:lnTo>
                        <a:pt x="12" y="2"/>
                      </a:lnTo>
                      <a:lnTo>
                        <a:pt x="12" y="0"/>
                      </a:lnTo>
                      <a:lnTo>
                        <a:pt x="9" y="0"/>
                      </a:lnTo>
                      <a:lnTo>
                        <a:pt x="7" y="0"/>
                      </a:lnTo>
                      <a:lnTo>
                        <a:pt x="2" y="7"/>
                      </a:lnTo>
                      <a:lnTo>
                        <a:pt x="0" y="7"/>
                      </a:lnTo>
                      <a:lnTo>
                        <a:pt x="0" y="10"/>
                      </a:lnTo>
                      <a:lnTo>
                        <a:pt x="0" y="12"/>
                      </a:lnTo>
                      <a:lnTo>
                        <a:pt x="2" y="12"/>
                      </a:lnTo>
                      <a:lnTo>
                        <a:pt x="5" y="12"/>
                      </a:lnTo>
                      <a:lnTo>
                        <a:pt x="7" y="12"/>
                      </a:lnTo>
                      <a:lnTo>
                        <a:pt x="1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9" name="Freeform 871"/>
                <p:cNvSpPr>
                  <a:spLocks/>
                </p:cNvSpPr>
                <p:nvPr/>
              </p:nvSpPr>
              <p:spPr bwMode="auto">
                <a:xfrm>
                  <a:off x="3870" y="2865"/>
                  <a:ext cx="12" cy="11"/>
                </a:xfrm>
                <a:custGeom>
                  <a:avLst/>
                  <a:gdLst>
                    <a:gd name="T0" fmla="*/ 6 w 12"/>
                    <a:gd name="T1" fmla="*/ 11 h 11"/>
                    <a:gd name="T2" fmla="*/ 2 w 12"/>
                    <a:gd name="T3" fmla="*/ 10 h 11"/>
                    <a:gd name="T4" fmla="*/ 0 w 12"/>
                    <a:gd name="T5" fmla="*/ 7 h 11"/>
                    <a:gd name="T6" fmla="*/ 2 w 12"/>
                    <a:gd name="T7" fmla="*/ 3 h 11"/>
                    <a:gd name="T8" fmla="*/ 4 w 12"/>
                    <a:gd name="T9" fmla="*/ 1 h 11"/>
                    <a:gd name="T10" fmla="*/ 6 w 12"/>
                    <a:gd name="T11" fmla="*/ 0 h 11"/>
                    <a:gd name="T12" fmla="*/ 8 w 12"/>
                    <a:gd name="T13" fmla="*/ 0 h 11"/>
                    <a:gd name="T14" fmla="*/ 12 w 12"/>
                    <a:gd name="T15" fmla="*/ 1 h 11"/>
                    <a:gd name="T16" fmla="*/ 12 w 12"/>
                    <a:gd name="T17" fmla="*/ 3 h 11"/>
                    <a:gd name="T18" fmla="*/ 12 w 12"/>
                    <a:gd name="T19" fmla="*/ 7 h 11"/>
                    <a:gd name="T20" fmla="*/ 10 w 12"/>
                    <a:gd name="T21" fmla="*/ 10 h 11"/>
                    <a:gd name="T22" fmla="*/ 8 w 12"/>
                    <a:gd name="T23" fmla="*/ 11 h 11"/>
                    <a:gd name="T24" fmla="*/ 6 w 12"/>
                    <a:gd name="T25" fmla="*/ 11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6" y="11"/>
                      </a:moveTo>
                      <a:lnTo>
                        <a:pt x="2" y="10"/>
                      </a:lnTo>
                      <a:lnTo>
                        <a:pt x="0" y="7"/>
                      </a:lnTo>
                      <a:lnTo>
                        <a:pt x="2" y="3"/>
                      </a:lnTo>
                      <a:lnTo>
                        <a:pt x="4" y="1"/>
                      </a:lnTo>
                      <a:lnTo>
                        <a:pt x="6" y="0"/>
                      </a:lnTo>
                      <a:lnTo>
                        <a:pt x="8" y="0"/>
                      </a:lnTo>
                      <a:lnTo>
                        <a:pt x="12" y="1"/>
                      </a:lnTo>
                      <a:lnTo>
                        <a:pt x="12" y="3"/>
                      </a:lnTo>
                      <a:lnTo>
                        <a:pt x="12" y="7"/>
                      </a:lnTo>
                      <a:lnTo>
                        <a:pt x="10" y="10"/>
                      </a:lnTo>
                      <a:lnTo>
                        <a:pt x="8" y="11"/>
                      </a:lnTo>
                      <a:lnTo>
                        <a:pt x="6"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0" name="Freeform 872"/>
                <p:cNvSpPr>
                  <a:spLocks/>
                </p:cNvSpPr>
                <p:nvPr/>
              </p:nvSpPr>
              <p:spPr bwMode="auto">
                <a:xfrm>
                  <a:off x="3871" y="2865"/>
                  <a:ext cx="12" cy="11"/>
                </a:xfrm>
                <a:custGeom>
                  <a:avLst/>
                  <a:gdLst>
                    <a:gd name="T0" fmla="*/ 12 w 12"/>
                    <a:gd name="T1" fmla="*/ 7 h 11"/>
                    <a:gd name="T2" fmla="*/ 12 w 12"/>
                    <a:gd name="T3" fmla="*/ 3 h 11"/>
                    <a:gd name="T4" fmla="*/ 12 w 12"/>
                    <a:gd name="T5" fmla="*/ 1 h 11"/>
                    <a:gd name="T6" fmla="*/ 9 w 12"/>
                    <a:gd name="T7" fmla="*/ 0 h 11"/>
                    <a:gd name="T8" fmla="*/ 6 w 12"/>
                    <a:gd name="T9" fmla="*/ 1 h 11"/>
                    <a:gd name="T10" fmla="*/ 3 w 12"/>
                    <a:gd name="T11" fmla="*/ 6 h 11"/>
                    <a:gd name="T12" fmla="*/ 0 w 12"/>
                    <a:gd name="T13" fmla="*/ 10 h 11"/>
                    <a:gd name="T14" fmla="*/ 0 w 12"/>
                    <a:gd name="T15" fmla="*/ 11 h 11"/>
                    <a:gd name="T16" fmla="*/ 3 w 12"/>
                    <a:gd name="T17" fmla="*/ 11 h 11"/>
                    <a:gd name="T18" fmla="*/ 6 w 12"/>
                    <a:gd name="T19" fmla="*/ 11 h 11"/>
                    <a:gd name="T20" fmla="*/ 12 w 12"/>
                    <a:gd name="T21" fmla="*/ 7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1"/>
                    <a:gd name="T35" fmla="*/ 12 w 12"/>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1">
                      <a:moveTo>
                        <a:pt x="12" y="7"/>
                      </a:moveTo>
                      <a:lnTo>
                        <a:pt x="12" y="3"/>
                      </a:lnTo>
                      <a:lnTo>
                        <a:pt x="12" y="1"/>
                      </a:lnTo>
                      <a:lnTo>
                        <a:pt x="9" y="0"/>
                      </a:lnTo>
                      <a:lnTo>
                        <a:pt x="6" y="1"/>
                      </a:lnTo>
                      <a:lnTo>
                        <a:pt x="3" y="6"/>
                      </a:lnTo>
                      <a:lnTo>
                        <a:pt x="0" y="10"/>
                      </a:lnTo>
                      <a:lnTo>
                        <a:pt x="0" y="11"/>
                      </a:lnTo>
                      <a:lnTo>
                        <a:pt x="3" y="11"/>
                      </a:lnTo>
                      <a:lnTo>
                        <a:pt x="6" y="11"/>
                      </a:lnTo>
                      <a:lnTo>
                        <a:pt x="1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1" name="Line 873"/>
                <p:cNvSpPr>
                  <a:spLocks noChangeShapeType="1"/>
                </p:cNvSpPr>
                <p:nvPr/>
              </p:nvSpPr>
              <p:spPr bwMode="auto">
                <a:xfrm flipV="1">
                  <a:off x="3900" y="2878"/>
                  <a:ext cx="1" cy="1"/>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2" name="Freeform 874"/>
                <p:cNvSpPr>
                  <a:spLocks/>
                </p:cNvSpPr>
                <p:nvPr/>
              </p:nvSpPr>
              <p:spPr bwMode="auto">
                <a:xfrm>
                  <a:off x="3886" y="2879"/>
                  <a:ext cx="12" cy="12"/>
                </a:xfrm>
                <a:custGeom>
                  <a:avLst/>
                  <a:gdLst>
                    <a:gd name="T0" fmla="*/ 4 w 12"/>
                    <a:gd name="T1" fmla="*/ 12 h 12"/>
                    <a:gd name="T2" fmla="*/ 2 w 12"/>
                    <a:gd name="T3" fmla="*/ 10 h 12"/>
                    <a:gd name="T4" fmla="*/ 1 w 12"/>
                    <a:gd name="T5" fmla="*/ 9 h 12"/>
                    <a:gd name="T6" fmla="*/ 1 w 12"/>
                    <a:gd name="T7" fmla="*/ 8 h 12"/>
                    <a:gd name="T8" fmla="*/ 0 w 12"/>
                    <a:gd name="T9" fmla="*/ 8 h 12"/>
                    <a:gd name="T10" fmla="*/ 1 w 12"/>
                    <a:gd name="T11" fmla="*/ 7 h 12"/>
                    <a:gd name="T12" fmla="*/ 2 w 12"/>
                    <a:gd name="T13" fmla="*/ 4 h 12"/>
                    <a:gd name="T14" fmla="*/ 3 w 12"/>
                    <a:gd name="T15" fmla="*/ 2 h 12"/>
                    <a:gd name="T16" fmla="*/ 5 w 12"/>
                    <a:gd name="T17" fmla="*/ 2 h 12"/>
                    <a:gd name="T18" fmla="*/ 6 w 12"/>
                    <a:gd name="T19" fmla="*/ 0 h 12"/>
                    <a:gd name="T20" fmla="*/ 8 w 12"/>
                    <a:gd name="T21" fmla="*/ 0 h 12"/>
                    <a:gd name="T22" fmla="*/ 8 w 12"/>
                    <a:gd name="T23" fmla="*/ 2 h 12"/>
                    <a:gd name="T24" fmla="*/ 11 w 12"/>
                    <a:gd name="T25" fmla="*/ 2 h 12"/>
                    <a:gd name="T26" fmla="*/ 11 w 12"/>
                    <a:gd name="T27" fmla="*/ 3 h 12"/>
                    <a:gd name="T28" fmla="*/ 11 w 12"/>
                    <a:gd name="T29" fmla="*/ 3 h 12"/>
                    <a:gd name="T30" fmla="*/ 12 w 12"/>
                    <a:gd name="T31" fmla="*/ 5 h 12"/>
                    <a:gd name="T32" fmla="*/ 11 w 12"/>
                    <a:gd name="T33" fmla="*/ 7 h 12"/>
                    <a:gd name="T34" fmla="*/ 11 w 12"/>
                    <a:gd name="T35" fmla="*/ 8 h 12"/>
                    <a:gd name="T36" fmla="*/ 9 w 12"/>
                    <a:gd name="T37" fmla="*/ 10 h 12"/>
                    <a:gd name="T38" fmla="*/ 8 w 12"/>
                    <a:gd name="T39" fmla="*/ 12 h 12"/>
                    <a:gd name="T40" fmla="*/ 6 w 12"/>
                    <a:gd name="T41" fmla="*/ 12 h 12"/>
                    <a:gd name="T42" fmla="*/ 5 w 12"/>
                    <a:gd name="T43" fmla="*/ 12 h 12"/>
                    <a:gd name="T44" fmla="*/ 4 w 12"/>
                    <a:gd name="T45" fmla="*/ 12 h 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2"/>
                    <a:gd name="T71" fmla="*/ 12 w 12"/>
                    <a:gd name="T72" fmla="*/ 12 h 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2">
                      <a:moveTo>
                        <a:pt x="4" y="12"/>
                      </a:moveTo>
                      <a:lnTo>
                        <a:pt x="2" y="10"/>
                      </a:lnTo>
                      <a:lnTo>
                        <a:pt x="1" y="9"/>
                      </a:lnTo>
                      <a:lnTo>
                        <a:pt x="1" y="8"/>
                      </a:lnTo>
                      <a:lnTo>
                        <a:pt x="0" y="8"/>
                      </a:lnTo>
                      <a:lnTo>
                        <a:pt x="1" y="7"/>
                      </a:lnTo>
                      <a:lnTo>
                        <a:pt x="2" y="4"/>
                      </a:lnTo>
                      <a:lnTo>
                        <a:pt x="3" y="2"/>
                      </a:lnTo>
                      <a:lnTo>
                        <a:pt x="5" y="2"/>
                      </a:lnTo>
                      <a:lnTo>
                        <a:pt x="6" y="0"/>
                      </a:lnTo>
                      <a:lnTo>
                        <a:pt x="8" y="0"/>
                      </a:lnTo>
                      <a:lnTo>
                        <a:pt x="8" y="2"/>
                      </a:lnTo>
                      <a:lnTo>
                        <a:pt x="11" y="2"/>
                      </a:lnTo>
                      <a:lnTo>
                        <a:pt x="11" y="3"/>
                      </a:lnTo>
                      <a:lnTo>
                        <a:pt x="12" y="5"/>
                      </a:lnTo>
                      <a:lnTo>
                        <a:pt x="11" y="7"/>
                      </a:lnTo>
                      <a:lnTo>
                        <a:pt x="11" y="8"/>
                      </a:lnTo>
                      <a:lnTo>
                        <a:pt x="9" y="10"/>
                      </a:lnTo>
                      <a:lnTo>
                        <a:pt x="8" y="12"/>
                      </a:lnTo>
                      <a:lnTo>
                        <a:pt x="6" y="12"/>
                      </a:lnTo>
                      <a:lnTo>
                        <a:pt x="5" y="12"/>
                      </a:lnTo>
                      <a:lnTo>
                        <a:pt x="4" y="1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3" name="Freeform 875"/>
                <p:cNvSpPr>
                  <a:spLocks/>
                </p:cNvSpPr>
                <p:nvPr/>
              </p:nvSpPr>
              <p:spPr bwMode="auto">
                <a:xfrm>
                  <a:off x="3889" y="2882"/>
                  <a:ext cx="12" cy="10"/>
                </a:xfrm>
                <a:custGeom>
                  <a:avLst/>
                  <a:gdLst>
                    <a:gd name="T0" fmla="*/ 11 w 12"/>
                    <a:gd name="T1" fmla="*/ 7 h 10"/>
                    <a:gd name="T2" fmla="*/ 11 w 12"/>
                    <a:gd name="T3" fmla="*/ 5 h 10"/>
                    <a:gd name="T4" fmla="*/ 12 w 12"/>
                    <a:gd name="T5" fmla="*/ 2 h 10"/>
                    <a:gd name="T6" fmla="*/ 11 w 12"/>
                    <a:gd name="T7" fmla="*/ 1 h 10"/>
                    <a:gd name="T8" fmla="*/ 11 w 12"/>
                    <a:gd name="T9" fmla="*/ 1 h 10"/>
                    <a:gd name="T10" fmla="*/ 11 w 12"/>
                    <a:gd name="T11" fmla="*/ 0 h 10"/>
                    <a:gd name="T12" fmla="*/ 8 w 12"/>
                    <a:gd name="T13" fmla="*/ 0 h 10"/>
                    <a:gd name="T14" fmla="*/ 6 w 12"/>
                    <a:gd name="T15" fmla="*/ 1 h 10"/>
                    <a:gd name="T16" fmla="*/ 3 w 12"/>
                    <a:gd name="T17" fmla="*/ 2 h 10"/>
                    <a:gd name="T18" fmla="*/ 2 w 12"/>
                    <a:gd name="T19" fmla="*/ 4 h 10"/>
                    <a:gd name="T20" fmla="*/ 0 w 12"/>
                    <a:gd name="T21" fmla="*/ 5 h 10"/>
                    <a:gd name="T22" fmla="*/ 0 w 12"/>
                    <a:gd name="T23" fmla="*/ 7 h 10"/>
                    <a:gd name="T24" fmla="*/ 0 w 12"/>
                    <a:gd name="T25" fmla="*/ 9 h 10"/>
                    <a:gd name="T26" fmla="*/ 1 w 12"/>
                    <a:gd name="T27" fmla="*/ 10 h 10"/>
                    <a:gd name="T28" fmla="*/ 2 w 12"/>
                    <a:gd name="T29" fmla="*/ 10 h 10"/>
                    <a:gd name="T30" fmla="*/ 3 w 12"/>
                    <a:gd name="T31" fmla="*/ 10 h 10"/>
                    <a:gd name="T32" fmla="*/ 6 w 12"/>
                    <a:gd name="T33" fmla="*/ 10 h 10"/>
                    <a:gd name="T34" fmla="*/ 8 w 12"/>
                    <a:gd name="T35" fmla="*/ 9 h 10"/>
                    <a:gd name="T36" fmla="*/ 11 w 12"/>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11" y="7"/>
                      </a:moveTo>
                      <a:lnTo>
                        <a:pt x="11" y="5"/>
                      </a:lnTo>
                      <a:lnTo>
                        <a:pt x="12" y="2"/>
                      </a:lnTo>
                      <a:lnTo>
                        <a:pt x="11" y="1"/>
                      </a:lnTo>
                      <a:lnTo>
                        <a:pt x="11" y="0"/>
                      </a:lnTo>
                      <a:lnTo>
                        <a:pt x="8" y="0"/>
                      </a:lnTo>
                      <a:lnTo>
                        <a:pt x="6" y="1"/>
                      </a:lnTo>
                      <a:lnTo>
                        <a:pt x="3" y="2"/>
                      </a:lnTo>
                      <a:lnTo>
                        <a:pt x="2" y="4"/>
                      </a:lnTo>
                      <a:lnTo>
                        <a:pt x="0" y="5"/>
                      </a:lnTo>
                      <a:lnTo>
                        <a:pt x="0" y="7"/>
                      </a:lnTo>
                      <a:lnTo>
                        <a:pt x="0" y="9"/>
                      </a:lnTo>
                      <a:lnTo>
                        <a:pt x="1" y="10"/>
                      </a:lnTo>
                      <a:lnTo>
                        <a:pt x="2" y="10"/>
                      </a:lnTo>
                      <a:lnTo>
                        <a:pt x="3" y="10"/>
                      </a:lnTo>
                      <a:lnTo>
                        <a:pt x="6" y="10"/>
                      </a:lnTo>
                      <a:lnTo>
                        <a:pt x="8" y="9"/>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4" name="Freeform 876"/>
                <p:cNvSpPr>
                  <a:spLocks/>
                </p:cNvSpPr>
                <p:nvPr/>
              </p:nvSpPr>
              <p:spPr bwMode="auto">
                <a:xfrm>
                  <a:off x="3890" y="2883"/>
                  <a:ext cx="12" cy="11"/>
                </a:xfrm>
                <a:custGeom>
                  <a:avLst/>
                  <a:gdLst>
                    <a:gd name="T0" fmla="*/ 10 w 12"/>
                    <a:gd name="T1" fmla="*/ 8 h 11"/>
                    <a:gd name="T2" fmla="*/ 10 w 12"/>
                    <a:gd name="T3" fmla="*/ 5 h 11"/>
                    <a:gd name="T4" fmla="*/ 12 w 12"/>
                    <a:gd name="T5" fmla="*/ 5 h 11"/>
                    <a:gd name="T6" fmla="*/ 10 w 12"/>
                    <a:gd name="T7" fmla="*/ 1 h 11"/>
                    <a:gd name="T8" fmla="*/ 10 w 12"/>
                    <a:gd name="T9" fmla="*/ 0 h 11"/>
                    <a:gd name="T10" fmla="*/ 8 w 12"/>
                    <a:gd name="T11" fmla="*/ 0 h 11"/>
                    <a:gd name="T12" fmla="*/ 6 w 12"/>
                    <a:gd name="T13" fmla="*/ 1 h 11"/>
                    <a:gd name="T14" fmla="*/ 2 w 12"/>
                    <a:gd name="T15" fmla="*/ 5 h 11"/>
                    <a:gd name="T16" fmla="*/ 0 w 12"/>
                    <a:gd name="T17" fmla="*/ 6 h 11"/>
                    <a:gd name="T18" fmla="*/ 0 w 12"/>
                    <a:gd name="T19" fmla="*/ 8 h 11"/>
                    <a:gd name="T20" fmla="*/ 0 w 12"/>
                    <a:gd name="T21" fmla="*/ 10 h 11"/>
                    <a:gd name="T22" fmla="*/ 2 w 12"/>
                    <a:gd name="T23" fmla="*/ 11 h 11"/>
                    <a:gd name="T24" fmla="*/ 4 w 12"/>
                    <a:gd name="T25" fmla="*/ 11 h 11"/>
                    <a:gd name="T26" fmla="*/ 6 w 12"/>
                    <a:gd name="T27" fmla="*/ 10 h 11"/>
                    <a:gd name="T28" fmla="*/ 10 w 12"/>
                    <a:gd name="T29" fmla="*/ 8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8"/>
                      </a:moveTo>
                      <a:lnTo>
                        <a:pt x="10" y="5"/>
                      </a:lnTo>
                      <a:lnTo>
                        <a:pt x="12" y="5"/>
                      </a:lnTo>
                      <a:lnTo>
                        <a:pt x="10" y="1"/>
                      </a:lnTo>
                      <a:lnTo>
                        <a:pt x="10" y="0"/>
                      </a:lnTo>
                      <a:lnTo>
                        <a:pt x="8" y="0"/>
                      </a:lnTo>
                      <a:lnTo>
                        <a:pt x="6" y="1"/>
                      </a:lnTo>
                      <a:lnTo>
                        <a:pt x="2" y="5"/>
                      </a:lnTo>
                      <a:lnTo>
                        <a:pt x="0" y="6"/>
                      </a:lnTo>
                      <a:lnTo>
                        <a:pt x="0" y="8"/>
                      </a:lnTo>
                      <a:lnTo>
                        <a:pt x="0" y="10"/>
                      </a:lnTo>
                      <a:lnTo>
                        <a:pt x="2" y="11"/>
                      </a:lnTo>
                      <a:lnTo>
                        <a:pt x="4" y="11"/>
                      </a:lnTo>
                      <a:lnTo>
                        <a:pt x="6" y="10"/>
                      </a:lnTo>
                      <a:lnTo>
                        <a:pt x="10"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5" name="Freeform 877"/>
                <p:cNvSpPr>
                  <a:spLocks/>
                </p:cNvSpPr>
                <p:nvPr/>
              </p:nvSpPr>
              <p:spPr bwMode="auto">
                <a:xfrm>
                  <a:off x="3880" y="2883"/>
                  <a:ext cx="12" cy="11"/>
                </a:xfrm>
                <a:custGeom>
                  <a:avLst/>
                  <a:gdLst>
                    <a:gd name="T0" fmla="*/ 3 w 12"/>
                    <a:gd name="T1" fmla="*/ 10 h 11"/>
                    <a:gd name="T2" fmla="*/ 1 w 12"/>
                    <a:gd name="T3" fmla="*/ 10 h 11"/>
                    <a:gd name="T4" fmla="*/ 1 w 12"/>
                    <a:gd name="T5" fmla="*/ 9 h 11"/>
                    <a:gd name="T6" fmla="*/ 0 w 12"/>
                    <a:gd name="T7" fmla="*/ 8 h 11"/>
                    <a:gd name="T8" fmla="*/ 0 w 12"/>
                    <a:gd name="T9" fmla="*/ 8 h 11"/>
                    <a:gd name="T10" fmla="*/ 0 w 12"/>
                    <a:gd name="T11" fmla="*/ 6 h 11"/>
                    <a:gd name="T12" fmla="*/ 1 w 12"/>
                    <a:gd name="T13" fmla="*/ 3 h 11"/>
                    <a:gd name="T14" fmla="*/ 2 w 12"/>
                    <a:gd name="T15" fmla="*/ 1 h 11"/>
                    <a:gd name="T16" fmla="*/ 5 w 12"/>
                    <a:gd name="T17" fmla="*/ 1 h 11"/>
                    <a:gd name="T18" fmla="*/ 6 w 12"/>
                    <a:gd name="T19" fmla="*/ 0 h 11"/>
                    <a:gd name="T20" fmla="*/ 7 w 12"/>
                    <a:gd name="T21" fmla="*/ 0 h 11"/>
                    <a:gd name="T22" fmla="*/ 7 w 12"/>
                    <a:gd name="T23" fmla="*/ 1 h 11"/>
                    <a:gd name="T24" fmla="*/ 10 w 12"/>
                    <a:gd name="T25" fmla="*/ 1 h 11"/>
                    <a:gd name="T26" fmla="*/ 11 w 12"/>
                    <a:gd name="T27" fmla="*/ 3 h 11"/>
                    <a:gd name="T28" fmla="*/ 12 w 12"/>
                    <a:gd name="T29" fmla="*/ 3 h 11"/>
                    <a:gd name="T30" fmla="*/ 12 w 12"/>
                    <a:gd name="T31" fmla="*/ 4 h 11"/>
                    <a:gd name="T32" fmla="*/ 12 w 12"/>
                    <a:gd name="T33" fmla="*/ 6 h 11"/>
                    <a:gd name="T34" fmla="*/ 10 w 12"/>
                    <a:gd name="T35" fmla="*/ 8 h 11"/>
                    <a:gd name="T36" fmla="*/ 9 w 12"/>
                    <a:gd name="T37" fmla="*/ 10 h 11"/>
                    <a:gd name="T38" fmla="*/ 7 w 12"/>
                    <a:gd name="T39" fmla="*/ 10 h 11"/>
                    <a:gd name="T40" fmla="*/ 5 w 12"/>
                    <a:gd name="T41" fmla="*/ 11 h 11"/>
                    <a:gd name="T42" fmla="*/ 5 w 12"/>
                    <a:gd name="T43" fmla="*/ 11 h 11"/>
                    <a:gd name="T44" fmla="*/ 3 w 12"/>
                    <a:gd name="T45" fmla="*/ 10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3" y="10"/>
                      </a:moveTo>
                      <a:lnTo>
                        <a:pt x="1" y="10"/>
                      </a:lnTo>
                      <a:lnTo>
                        <a:pt x="1" y="9"/>
                      </a:lnTo>
                      <a:lnTo>
                        <a:pt x="0" y="8"/>
                      </a:lnTo>
                      <a:lnTo>
                        <a:pt x="0" y="6"/>
                      </a:lnTo>
                      <a:lnTo>
                        <a:pt x="1" y="3"/>
                      </a:lnTo>
                      <a:lnTo>
                        <a:pt x="2" y="1"/>
                      </a:lnTo>
                      <a:lnTo>
                        <a:pt x="5" y="1"/>
                      </a:lnTo>
                      <a:lnTo>
                        <a:pt x="6" y="0"/>
                      </a:lnTo>
                      <a:lnTo>
                        <a:pt x="7" y="0"/>
                      </a:lnTo>
                      <a:lnTo>
                        <a:pt x="7" y="1"/>
                      </a:lnTo>
                      <a:lnTo>
                        <a:pt x="10" y="1"/>
                      </a:lnTo>
                      <a:lnTo>
                        <a:pt x="11" y="3"/>
                      </a:lnTo>
                      <a:lnTo>
                        <a:pt x="12" y="3"/>
                      </a:lnTo>
                      <a:lnTo>
                        <a:pt x="12" y="4"/>
                      </a:lnTo>
                      <a:lnTo>
                        <a:pt x="12" y="6"/>
                      </a:lnTo>
                      <a:lnTo>
                        <a:pt x="10" y="8"/>
                      </a:lnTo>
                      <a:lnTo>
                        <a:pt x="9" y="10"/>
                      </a:lnTo>
                      <a:lnTo>
                        <a:pt x="7" y="10"/>
                      </a:lnTo>
                      <a:lnTo>
                        <a:pt x="5" y="11"/>
                      </a:lnTo>
                      <a:lnTo>
                        <a:pt x="3"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6" name="Freeform 878"/>
                <p:cNvSpPr>
                  <a:spLocks/>
                </p:cNvSpPr>
                <p:nvPr/>
              </p:nvSpPr>
              <p:spPr bwMode="auto">
                <a:xfrm>
                  <a:off x="3882" y="2884"/>
                  <a:ext cx="12" cy="12"/>
                </a:xfrm>
                <a:custGeom>
                  <a:avLst/>
                  <a:gdLst>
                    <a:gd name="T0" fmla="*/ 9 w 12"/>
                    <a:gd name="T1" fmla="*/ 8 h 12"/>
                    <a:gd name="T2" fmla="*/ 12 w 12"/>
                    <a:gd name="T3" fmla="*/ 5 h 12"/>
                    <a:gd name="T4" fmla="*/ 12 w 12"/>
                    <a:gd name="T5" fmla="*/ 3 h 12"/>
                    <a:gd name="T6" fmla="*/ 12 w 12"/>
                    <a:gd name="T7" fmla="*/ 2 h 12"/>
                    <a:gd name="T8" fmla="*/ 11 w 12"/>
                    <a:gd name="T9" fmla="*/ 2 h 12"/>
                    <a:gd name="T10" fmla="*/ 9 w 12"/>
                    <a:gd name="T11" fmla="*/ 0 h 12"/>
                    <a:gd name="T12" fmla="*/ 8 w 12"/>
                    <a:gd name="T13" fmla="*/ 0 h 12"/>
                    <a:gd name="T14" fmla="*/ 6 w 12"/>
                    <a:gd name="T15" fmla="*/ 2 h 12"/>
                    <a:gd name="T16" fmla="*/ 3 w 12"/>
                    <a:gd name="T17" fmla="*/ 2 h 12"/>
                    <a:gd name="T18" fmla="*/ 1 w 12"/>
                    <a:gd name="T19" fmla="*/ 5 h 12"/>
                    <a:gd name="T20" fmla="*/ 1 w 12"/>
                    <a:gd name="T21" fmla="*/ 7 h 12"/>
                    <a:gd name="T22" fmla="*/ 0 w 12"/>
                    <a:gd name="T23" fmla="*/ 8 h 12"/>
                    <a:gd name="T24" fmla="*/ 1 w 12"/>
                    <a:gd name="T25" fmla="*/ 10 h 12"/>
                    <a:gd name="T26" fmla="*/ 3 w 12"/>
                    <a:gd name="T27" fmla="*/ 12 h 12"/>
                    <a:gd name="T28" fmla="*/ 6 w 12"/>
                    <a:gd name="T29" fmla="*/ 10 h 12"/>
                    <a:gd name="T30" fmla="*/ 8 w 12"/>
                    <a:gd name="T31" fmla="*/ 10 h 12"/>
                    <a:gd name="T32" fmla="*/ 9 w 12"/>
                    <a:gd name="T33" fmla="*/ 8 h 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2"/>
                    <a:gd name="T53" fmla="*/ 12 w 12"/>
                    <a:gd name="T54" fmla="*/ 12 h 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2">
                      <a:moveTo>
                        <a:pt x="9" y="8"/>
                      </a:moveTo>
                      <a:lnTo>
                        <a:pt x="12" y="5"/>
                      </a:lnTo>
                      <a:lnTo>
                        <a:pt x="12" y="3"/>
                      </a:lnTo>
                      <a:lnTo>
                        <a:pt x="12" y="2"/>
                      </a:lnTo>
                      <a:lnTo>
                        <a:pt x="11" y="2"/>
                      </a:lnTo>
                      <a:lnTo>
                        <a:pt x="9" y="0"/>
                      </a:lnTo>
                      <a:lnTo>
                        <a:pt x="8" y="0"/>
                      </a:lnTo>
                      <a:lnTo>
                        <a:pt x="6" y="2"/>
                      </a:lnTo>
                      <a:lnTo>
                        <a:pt x="3" y="2"/>
                      </a:lnTo>
                      <a:lnTo>
                        <a:pt x="1" y="5"/>
                      </a:lnTo>
                      <a:lnTo>
                        <a:pt x="1" y="7"/>
                      </a:lnTo>
                      <a:lnTo>
                        <a:pt x="0" y="8"/>
                      </a:lnTo>
                      <a:lnTo>
                        <a:pt x="1" y="10"/>
                      </a:lnTo>
                      <a:lnTo>
                        <a:pt x="3" y="12"/>
                      </a:lnTo>
                      <a:lnTo>
                        <a:pt x="6" y="10"/>
                      </a:lnTo>
                      <a:lnTo>
                        <a:pt x="8" y="10"/>
                      </a:lnTo>
                      <a:lnTo>
                        <a:pt x="9"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7" name="Freeform 879"/>
                <p:cNvSpPr>
                  <a:spLocks/>
                </p:cNvSpPr>
                <p:nvPr/>
              </p:nvSpPr>
              <p:spPr bwMode="auto">
                <a:xfrm>
                  <a:off x="3883" y="2887"/>
                  <a:ext cx="12" cy="11"/>
                </a:xfrm>
                <a:custGeom>
                  <a:avLst/>
                  <a:gdLst>
                    <a:gd name="T0" fmla="*/ 10 w 12"/>
                    <a:gd name="T1" fmla="*/ 7 h 11"/>
                    <a:gd name="T2" fmla="*/ 12 w 12"/>
                    <a:gd name="T3" fmla="*/ 5 h 11"/>
                    <a:gd name="T4" fmla="*/ 12 w 12"/>
                    <a:gd name="T5" fmla="*/ 2 h 11"/>
                    <a:gd name="T6" fmla="*/ 12 w 12"/>
                    <a:gd name="T7" fmla="*/ 1 h 11"/>
                    <a:gd name="T8" fmla="*/ 10 w 12"/>
                    <a:gd name="T9" fmla="*/ 0 h 11"/>
                    <a:gd name="T10" fmla="*/ 8 w 12"/>
                    <a:gd name="T11" fmla="*/ 0 h 11"/>
                    <a:gd name="T12" fmla="*/ 6 w 12"/>
                    <a:gd name="T13" fmla="*/ 1 h 11"/>
                    <a:gd name="T14" fmla="*/ 2 w 12"/>
                    <a:gd name="T15" fmla="*/ 5 h 11"/>
                    <a:gd name="T16" fmla="*/ 2 w 12"/>
                    <a:gd name="T17" fmla="*/ 6 h 11"/>
                    <a:gd name="T18" fmla="*/ 0 w 12"/>
                    <a:gd name="T19" fmla="*/ 7 h 11"/>
                    <a:gd name="T20" fmla="*/ 2 w 12"/>
                    <a:gd name="T21" fmla="*/ 10 h 11"/>
                    <a:gd name="T22" fmla="*/ 2 w 12"/>
                    <a:gd name="T23" fmla="*/ 11 h 11"/>
                    <a:gd name="T24" fmla="*/ 4 w 12"/>
                    <a:gd name="T25" fmla="*/ 11 h 11"/>
                    <a:gd name="T26" fmla="*/ 6 w 12"/>
                    <a:gd name="T27" fmla="*/ 10 h 11"/>
                    <a:gd name="T28" fmla="*/ 10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7"/>
                      </a:moveTo>
                      <a:lnTo>
                        <a:pt x="12" y="5"/>
                      </a:lnTo>
                      <a:lnTo>
                        <a:pt x="12" y="2"/>
                      </a:lnTo>
                      <a:lnTo>
                        <a:pt x="12" y="1"/>
                      </a:lnTo>
                      <a:lnTo>
                        <a:pt x="10" y="0"/>
                      </a:lnTo>
                      <a:lnTo>
                        <a:pt x="8" y="0"/>
                      </a:lnTo>
                      <a:lnTo>
                        <a:pt x="6" y="1"/>
                      </a:lnTo>
                      <a:lnTo>
                        <a:pt x="2" y="5"/>
                      </a:lnTo>
                      <a:lnTo>
                        <a:pt x="2" y="6"/>
                      </a:lnTo>
                      <a:lnTo>
                        <a:pt x="0" y="7"/>
                      </a:lnTo>
                      <a:lnTo>
                        <a:pt x="2" y="10"/>
                      </a:lnTo>
                      <a:lnTo>
                        <a:pt x="2" y="11"/>
                      </a:lnTo>
                      <a:lnTo>
                        <a:pt x="4" y="11"/>
                      </a:lnTo>
                      <a:lnTo>
                        <a:pt x="6" y="10"/>
                      </a:lnTo>
                      <a:lnTo>
                        <a:pt x="10"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8" name="Freeform 880"/>
                <p:cNvSpPr>
                  <a:spLocks/>
                </p:cNvSpPr>
                <p:nvPr/>
              </p:nvSpPr>
              <p:spPr bwMode="auto">
                <a:xfrm>
                  <a:off x="3890" y="2882"/>
                  <a:ext cx="12" cy="11"/>
                </a:xfrm>
                <a:custGeom>
                  <a:avLst/>
                  <a:gdLst>
                    <a:gd name="T0" fmla="*/ 5 w 12"/>
                    <a:gd name="T1" fmla="*/ 11 h 11"/>
                    <a:gd name="T2" fmla="*/ 1 w 12"/>
                    <a:gd name="T3" fmla="*/ 10 h 11"/>
                    <a:gd name="T4" fmla="*/ 1 w 12"/>
                    <a:gd name="T5" fmla="*/ 9 h 11"/>
                    <a:gd name="T6" fmla="*/ 0 w 12"/>
                    <a:gd name="T7" fmla="*/ 9 h 11"/>
                    <a:gd name="T8" fmla="*/ 0 w 12"/>
                    <a:gd name="T9" fmla="*/ 7 h 11"/>
                    <a:gd name="T10" fmla="*/ 0 w 12"/>
                    <a:gd name="T11" fmla="*/ 6 h 11"/>
                    <a:gd name="T12" fmla="*/ 1 w 12"/>
                    <a:gd name="T13" fmla="*/ 2 h 11"/>
                    <a:gd name="T14" fmla="*/ 3 w 12"/>
                    <a:gd name="T15" fmla="*/ 1 h 11"/>
                    <a:gd name="T16" fmla="*/ 5 w 12"/>
                    <a:gd name="T17" fmla="*/ 0 h 11"/>
                    <a:gd name="T18" fmla="*/ 6 w 12"/>
                    <a:gd name="T19" fmla="*/ 0 h 11"/>
                    <a:gd name="T20" fmla="*/ 7 w 12"/>
                    <a:gd name="T21" fmla="*/ 0 h 11"/>
                    <a:gd name="T22" fmla="*/ 8 w 12"/>
                    <a:gd name="T23" fmla="*/ 0 h 11"/>
                    <a:gd name="T24" fmla="*/ 11 w 12"/>
                    <a:gd name="T25" fmla="*/ 1 h 11"/>
                    <a:gd name="T26" fmla="*/ 12 w 12"/>
                    <a:gd name="T27" fmla="*/ 1 h 11"/>
                    <a:gd name="T28" fmla="*/ 12 w 12"/>
                    <a:gd name="T29" fmla="*/ 2 h 11"/>
                    <a:gd name="T30" fmla="*/ 12 w 12"/>
                    <a:gd name="T31" fmla="*/ 4 h 11"/>
                    <a:gd name="T32" fmla="*/ 12 w 12"/>
                    <a:gd name="T33" fmla="*/ 6 h 11"/>
                    <a:gd name="T34" fmla="*/ 11 w 12"/>
                    <a:gd name="T35" fmla="*/ 7 h 11"/>
                    <a:gd name="T36" fmla="*/ 9 w 12"/>
                    <a:gd name="T37" fmla="*/ 10 h 11"/>
                    <a:gd name="T38" fmla="*/ 7 w 12"/>
                    <a:gd name="T39" fmla="*/ 11 h 11"/>
                    <a:gd name="T40" fmla="*/ 6 w 12"/>
                    <a:gd name="T41" fmla="*/ 11 h 11"/>
                    <a:gd name="T42" fmla="*/ 5 w 12"/>
                    <a:gd name="T43" fmla="*/ 11 h 11"/>
                    <a:gd name="T44" fmla="*/ 5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5" y="11"/>
                      </a:moveTo>
                      <a:lnTo>
                        <a:pt x="1" y="10"/>
                      </a:lnTo>
                      <a:lnTo>
                        <a:pt x="1" y="9"/>
                      </a:lnTo>
                      <a:lnTo>
                        <a:pt x="0" y="9"/>
                      </a:lnTo>
                      <a:lnTo>
                        <a:pt x="0" y="7"/>
                      </a:lnTo>
                      <a:lnTo>
                        <a:pt x="0" y="6"/>
                      </a:lnTo>
                      <a:lnTo>
                        <a:pt x="1" y="2"/>
                      </a:lnTo>
                      <a:lnTo>
                        <a:pt x="3" y="1"/>
                      </a:lnTo>
                      <a:lnTo>
                        <a:pt x="5" y="0"/>
                      </a:lnTo>
                      <a:lnTo>
                        <a:pt x="6" y="0"/>
                      </a:lnTo>
                      <a:lnTo>
                        <a:pt x="7" y="0"/>
                      </a:lnTo>
                      <a:lnTo>
                        <a:pt x="8" y="0"/>
                      </a:lnTo>
                      <a:lnTo>
                        <a:pt x="11" y="1"/>
                      </a:lnTo>
                      <a:lnTo>
                        <a:pt x="12" y="1"/>
                      </a:lnTo>
                      <a:lnTo>
                        <a:pt x="12" y="2"/>
                      </a:lnTo>
                      <a:lnTo>
                        <a:pt x="12" y="4"/>
                      </a:lnTo>
                      <a:lnTo>
                        <a:pt x="12" y="6"/>
                      </a:lnTo>
                      <a:lnTo>
                        <a:pt x="11" y="7"/>
                      </a:lnTo>
                      <a:lnTo>
                        <a:pt x="9" y="10"/>
                      </a:lnTo>
                      <a:lnTo>
                        <a:pt x="7" y="11"/>
                      </a:lnTo>
                      <a:lnTo>
                        <a:pt x="6" y="11"/>
                      </a:lnTo>
                      <a:lnTo>
                        <a:pt x="5"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9" name="Freeform 881"/>
                <p:cNvSpPr>
                  <a:spLocks/>
                </p:cNvSpPr>
                <p:nvPr/>
              </p:nvSpPr>
              <p:spPr bwMode="auto">
                <a:xfrm>
                  <a:off x="3892" y="2883"/>
                  <a:ext cx="12" cy="11"/>
                </a:xfrm>
                <a:custGeom>
                  <a:avLst/>
                  <a:gdLst>
                    <a:gd name="T0" fmla="*/ 11 w 12"/>
                    <a:gd name="T1" fmla="*/ 8 h 11"/>
                    <a:gd name="T2" fmla="*/ 12 w 12"/>
                    <a:gd name="T3" fmla="*/ 5 h 11"/>
                    <a:gd name="T4" fmla="*/ 12 w 12"/>
                    <a:gd name="T5" fmla="*/ 3 h 11"/>
                    <a:gd name="T6" fmla="*/ 12 w 12"/>
                    <a:gd name="T7" fmla="*/ 1 h 11"/>
                    <a:gd name="T8" fmla="*/ 12 w 12"/>
                    <a:gd name="T9" fmla="*/ 1 h 11"/>
                    <a:gd name="T10" fmla="*/ 11 w 12"/>
                    <a:gd name="T11" fmla="*/ 0 h 11"/>
                    <a:gd name="T12" fmla="*/ 8 w 12"/>
                    <a:gd name="T13" fmla="*/ 0 h 11"/>
                    <a:gd name="T14" fmla="*/ 5 w 12"/>
                    <a:gd name="T15" fmla="*/ 1 h 11"/>
                    <a:gd name="T16" fmla="*/ 4 w 12"/>
                    <a:gd name="T17" fmla="*/ 3 h 11"/>
                    <a:gd name="T18" fmla="*/ 1 w 12"/>
                    <a:gd name="T19" fmla="*/ 5 h 11"/>
                    <a:gd name="T20" fmla="*/ 0 w 12"/>
                    <a:gd name="T21" fmla="*/ 6 h 11"/>
                    <a:gd name="T22" fmla="*/ 0 w 12"/>
                    <a:gd name="T23" fmla="*/ 9 h 11"/>
                    <a:gd name="T24" fmla="*/ 0 w 12"/>
                    <a:gd name="T25" fmla="*/ 10 h 11"/>
                    <a:gd name="T26" fmla="*/ 0 w 12"/>
                    <a:gd name="T27" fmla="*/ 11 h 11"/>
                    <a:gd name="T28" fmla="*/ 1 w 12"/>
                    <a:gd name="T29" fmla="*/ 11 h 11"/>
                    <a:gd name="T30" fmla="*/ 4 w 12"/>
                    <a:gd name="T31" fmla="*/ 11 h 11"/>
                    <a:gd name="T32" fmla="*/ 5 w 12"/>
                    <a:gd name="T33" fmla="*/ 11 h 11"/>
                    <a:gd name="T34" fmla="*/ 8 w 12"/>
                    <a:gd name="T35" fmla="*/ 10 h 11"/>
                    <a:gd name="T36" fmla="*/ 11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1" y="8"/>
                      </a:moveTo>
                      <a:lnTo>
                        <a:pt x="12" y="5"/>
                      </a:lnTo>
                      <a:lnTo>
                        <a:pt x="12" y="3"/>
                      </a:lnTo>
                      <a:lnTo>
                        <a:pt x="12" y="1"/>
                      </a:lnTo>
                      <a:lnTo>
                        <a:pt x="11" y="0"/>
                      </a:lnTo>
                      <a:lnTo>
                        <a:pt x="8" y="0"/>
                      </a:lnTo>
                      <a:lnTo>
                        <a:pt x="5" y="1"/>
                      </a:lnTo>
                      <a:lnTo>
                        <a:pt x="4" y="3"/>
                      </a:lnTo>
                      <a:lnTo>
                        <a:pt x="1" y="5"/>
                      </a:lnTo>
                      <a:lnTo>
                        <a:pt x="0" y="6"/>
                      </a:lnTo>
                      <a:lnTo>
                        <a:pt x="0" y="9"/>
                      </a:lnTo>
                      <a:lnTo>
                        <a:pt x="0" y="10"/>
                      </a:lnTo>
                      <a:lnTo>
                        <a:pt x="0" y="11"/>
                      </a:lnTo>
                      <a:lnTo>
                        <a:pt x="1" y="11"/>
                      </a:lnTo>
                      <a:lnTo>
                        <a:pt x="4" y="11"/>
                      </a:lnTo>
                      <a:lnTo>
                        <a:pt x="5" y="11"/>
                      </a:lnTo>
                      <a:lnTo>
                        <a:pt x="8" y="10"/>
                      </a:lnTo>
                      <a:lnTo>
                        <a:pt x="1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0" name="Freeform 882"/>
                <p:cNvSpPr>
                  <a:spLocks/>
                </p:cNvSpPr>
                <p:nvPr/>
              </p:nvSpPr>
              <p:spPr bwMode="auto">
                <a:xfrm>
                  <a:off x="3883" y="2886"/>
                  <a:ext cx="12" cy="11"/>
                </a:xfrm>
                <a:custGeom>
                  <a:avLst/>
                  <a:gdLst>
                    <a:gd name="T0" fmla="*/ 5 w 12"/>
                    <a:gd name="T1" fmla="*/ 10 h 11"/>
                    <a:gd name="T2" fmla="*/ 2 w 12"/>
                    <a:gd name="T3" fmla="*/ 10 h 11"/>
                    <a:gd name="T4" fmla="*/ 1 w 12"/>
                    <a:gd name="T5" fmla="*/ 8 h 11"/>
                    <a:gd name="T6" fmla="*/ 0 w 12"/>
                    <a:gd name="T7" fmla="*/ 7 h 11"/>
                    <a:gd name="T8" fmla="*/ 0 w 12"/>
                    <a:gd name="T9" fmla="*/ 7 h 11"/>
                    <a:gd name="T10" fmla="*/ 0 w 12"/>
                    <a:gd name="T11" fmla="*/ 6 h 11"/>
                    <a:gd name="T12" fmla="*/ 2 w 12"/>
                    <a:gd name="T13" fmla="*/ 3 h 11"/>
                    <a:gd name="T14" fmla="*/ 2 w 12"/>
                    <a:gd name="T15" fmla="*/ 1 h 11"/>
                    <a:gd name="T16" fmla="*/ 5 w 12"/>
                    <a:gd name="T17" fmla="*/ 1 h 11"/>
                    <a:gd name="T18" fmla="*/ 6 w 12"/>
                    <a:gd name="T19" fmla="*/ 0 h 11"/>
                    <a:gd name="T20" fmla="*/ 7 w 12"/>
                    <a:gd name="T21" fmla="*/ 0 h 11"/>
                    <a:gd name="T22" fmla="*/ 8 w 12"/>
                    <a:gd name="T23" fmla="*/ 1 h 11"/>
                    <a:gd name="T24" fmla="*/ 11 w 12"/>
                    <a:gd name="T25" fmla="*/ 1 h 11"/>
                    <a:gd name="T26" fmla="*/ 11 w 12"/>
                    <a:gd name="T27" fmla="*/ 2 h 11"/>
                    <a:gd name="T28" fmla="*/ 12 w 12"/>
                    <a:gd name="T29" fmla="*/ 2 h 11"/>
                    <a:gd name="T30" fmla="*/ 12 w 12"/>
                    <a:gd name="T31" fmla="*/ 5 h 11"/>
                    <a:gd name="T32" fmla="*/ 12 w 12"/>
                    <a:gd name="T33" fmla="*/ 6 h 11"/>
                    <a:gd name="T34" fmla="*/ 11 w 12"/>
                    <a:gd name="T35" fmla="*/ 7 h 11"/>
                    <a:gd name="T36" fmla="*/ 9 w 12"/>
                    <a:gd name="T37" fmla="*/ 10 h 11"/>
                    <a:gd name="T38" fmla="*/ 8 w 12"/>
                    <a:gd name="T39" fmla="*/ 10 h 11"/>
                    <a:gd name="T40" fmla="*/ 5 w 12"/>
                    <a:gd name="T41" fmla="*/ 11 h 11"/>
                    <a:gd name="T42" fmla="*/ 5 w 12"/>
                    <a:gd name="T43" fmla="*/ 10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5" y="10"/>
                      </a:moveTo>
                      <a:lnTo>
                        <a:pt x="2" y="10"/>
                      </a:lnTo>
                      <a:lnTo>
                        <a:pt x="1" y="8"/>
                      </a:lnTo>
                      <a:lnTo>
                        <a:pt x="0" y="7"/>
                      </a:lnTo>
                      <a:lnTo>
                        <a:pt x="0" y="6"/>
                      </a:lnTo>
                      <a:lnTo>
                        <a:pt x="2" y="3"/>
                      </a:lnTo>
                      <a:lnTo>
                        <a:pt x="2" y="1"/>
                      </a:lnTo>
                      <a:lnTo>
                        <a:pt x="5" y="1"/>
                      </a:lnTo>
                      <a:lnTo>
                        <a:pt x="6" y="0"/>
                      </a:lnTo>
                      <a:lnTo>
                        <a:pt x="7" y="0"/>
                      </a:lnTo>
                      <a:lnTo>
                        <a:pt x="8" y="1"/>
                      </a:lnTo>
                      <a:lnTo>
                        <a:pt x="11" y="1"/>
                      </a:lnTo>
                      <a:lnTo>
                        <a:pt x="11" y="2"/>
                      </a:lnTo>
                      <a:lnTo>
                        <a:pt x="12" y="2"/>
                      </a:lnTo>
                      <a:lnTo>
                        <a:pt x="12" y="5"/>
                      </a:lnTo>
                      <a:lnTo>
                        <a:pt x="12" y="6"/>
                      </a:lnTo>
                      <a:lnTo>
                        <a:pt x="11" y="7"/>
                      </a:lnTo>
                      <a:lnTo>
                        <a:pt x="9" y="10"/>
                      </a:lnTo>
                      <a:lnTo>
                        <a:pt x="8" y="10"/>
                      </a:lnTo>
                      <a:lnTo>
                        <a:pt x="5" y="11"/>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1" name="Freeform 883"/>
                <p:cNvSpPr>
                  <a:spLocks/>
                </p:cNvSpPr>
                <p:nvPr/>
              </p:nvSpPr>
              <p:spPr bwMode="auto">
                <a:xfrm>
                  <a:off x="3884" y="2887"/>
                  <a:ext cx="12" cy="11"/>
                </a:xfrm>
                <a:custGeom>
                  <a:avLst/>
                  <a:gdLst>
                    <a:gd name="T0" fmla="*/ 11 w 12"/>
                    <a:gd name="T1" fmla="*/ 7 h 11"/>
                    <a:gd name="T2" fmla="*/ 12 w 12"/>
                    <a:gd name="T3" fmla="*/ 5 h 11"/>
                    <a:gd name="T4" fmla="*/ 12 w 12"/>
                    <a:gd name="T5" fmla="*/ 2 h 11"/>
                    <a:gd name="T6" fmla="*/ 12 w 12"/>
                    <a:gd name="T7" fmla="*/ 1 h 11"/>
                    <a:gd name="T8" fmla="*/ 11 w 12"/>
                    <a:gd name="T9" fmla="*/ 1 h 11"/>
                    <a:gd name="T10" fmla="*/ 11 w 12"/>
                    <a:gd name="T11" fmla="*/ 0 h 11"/>
                    <a:gd name="T12" fmla="*/ 8 w 12"/>
                    <a:gd name="T13" fmla="*/ 0 h 11"/>
                    <a:gd name="T14" fmla="*/ 7 w 12"/>
                    <a:gd name="T15" fmla="*/ 1 h 11"/>
                    <a:gd name="T16" fmla="*/ 3 w 12"/>
                    <a:gd name="T17" fmla="*/ 2 h 11"/>
                    <a:gd name="T18" fmla="*/ 2 w 12"/>
                    <a:gd name="T19" fmla="*/ 5 h 11"/>
                    <a:gd name="T20" fmla="*/ 1 w 12"/>
                    <a:gd name="T21" fmla="*/ 6 h 11"/>
                    <a:gd name="T22" fmla="*/ 0 w 12"/>
                    <a:gd name="T23" fmla="*/ 7 h 11"/>
                    <a:gd name="T24" fmla="*/ 1 w 12"/>
                    <a:gd name="T25" fmla="*/ 10 h 11"/>
                    <a:gd name="T26" fmla="*/ 2 w 12"/>
                    <a:gd name="T27" fmla="*/ 10 h 11"/>
                    <a:gd name="T28" fmla="*/ 3 w 12"/>
                    <a:gd name="T29" fmla="*/ 11 h 11"/>
                    <a:gd name="T30" fmla="*/ 7 w 12"/>
                    <a:gd name="T31" fmla="*/ 10 h 11"/>
                    <a:gd name="T32" fmla="*/ 8 w 12"/>
                    <a:gd name="T33" fmla="*/ 10 h 11"/>
                    <a:gd name="T34" fmla="*/ 11 w 12"/>
                    <a:gd name="T35" fmla="*/ 7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7"/>
                      </a:moveTo>
                      <a:lnTo>
                        <a:pt x="12" y="5"/>
                      </a:lnTo>
                      <a:lnTo>
                        <a:pt x="12" y="2"/>
                      </a:lnTo>
                      <a:lnTo>
                        <a:pt x="12" y="1"/>
                      </a:lnTo>
                      <a:lnTo>
                        <a:pt x="11" y="1"/>
                      </a:lnTo>
                      <a:lnTo>
                        <a:pt x="11" y="0"/>
                      </a:lnTo>
                      <a:lnTo>
                        <a:pt x="8" y="0"/>
                      </a:lnTo>
                      <a:lnTo>
                        <a:pt x="7" y="1"/>
                      </a:lnTo>
                      <a:lnTo>
                        <a:pt x="3" y="2"/>
                      </a:lnTo>
                      <a:lnTo>
                        <a:pt x="2" y="5"/>
                      </a:lnTo>
                      <a:lnTo>
                        <a:pt x="1" y="6"/>
                      </a:lnTo>
                      <a:lnTo>
                        <a:pt x="0" y="7"/>
                      </a:lnTo>
                      <a:lnTo>
                        <a:pt x="1" y="10"/>
                      </a:lnTo>
                      <a:lnTo>
                        <a:pt x="2" y="10"/>
                      </a:lnTo>
                      <a:lnTo>
                        <a:pt x="3" y="11"/>
                      </a:lnTo>
                      <a:lnTo>
                        <a:pt x="7" y="10"/>
                      </a:lnTo>
                      <a:lnTo>
                        <a:pt x="8" y="10"/>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2" name="Freeform 884"/>
                <p:cNvSpPr>
                  <a:spLocks/>
                </p:cNvSpPr>
                <p:nvPr/>
              </p:nvSpPr>
              <p:spPr bwMode="auto">
                <a:xfrm>
                  <a:off x="3944" y="2850"/>
                  <a:ext cx="12" cy="11"/>
                </a:xfrm>
                <a:custGeom>
                  <a:avLst/>
                  <a:gdLst>
                    <a:gd name="T0" fmla="*/ 5 w 12"/>
                    <a:gd name="T1" fmla="*/ 11 h 11"/>
                    <a:gd name="T2" fmla="*/ 2 w 12"/>
                    <a:gd name="T3" fmla="*/ 10 h 11"/>
                    <a:gd name="T4" fmla="*/ 1 w 12"/>
                    <a:gd name="T5" fmla="*/ 10 h 11"/>
                    <a:gd name="T6" fmla="*/ 0 w 12"/>
                    <a:gd name="T7" fmla="*/ 8 h 11"/>
                    <a:gd name="T8" fmla="*/ 0 w 12"/>
                    <a:gd name="T9" fmla="*/ 6 h 11"/>
                    <a:gd name="T10" fmla="*/ 0 w 12"/>
                    <a:gd name="T11" fmla="*/ 5 h 11"/>
                    <a:gd name="T12" fmla="*/ 2 w 12"/>
                    <a:gd name="T13" fmla="*/ 4 h 11"/>
                    <a:gd name="T14" fmla="*/ 2 w 12"/>
                    <a:gd name="T15" fmla="*/ 2 h 11"/>
                    <a:gd name="T16" fmla="*/ 5 w 12"/>
                    <a:gd name="T17" fmla="*/ 1 h 11"/>
                    <a:gd name="T18" fmla="*/ 6 w 12"/>
                    <a:gd name="T19" fmla="*/ 0 h 11"/>
                    <a:gd name="T20" fmla="*/ 7 w 12"/>
                    <a:gd name="T21" fmla="*/ 0 h 11"/>
                    <a:gd name="T22" fmla="*/ 10 w 12"/>
                    <a:gd name="T23" fmla="*/ 2 h 11"/>
                    <a:gd name="T24" fmla="*/ 11 w 12"/>
                    <a:gd name="T25" fmla="*/ 2 h 11"/>
                    <a:gd name="T26" fmla="*/ 12 w 12"/>
                    <a:gd name="T27" fmla="*/ 5 h 11"/>
                    <a:gd name="T28" fmla="*/ 11 w 12"/>
                    <a:gd name="T29" fmla="*/ 6 h 11"/>
                    <a:gd name="T30" fmla="*/ 10 w 12"/>
                    <a:gd name="T31" fmla="*/ 7 h 11"/>
                    <a:gd name="T32" fmla="*/ 9 w 12"/>
                    <a:gd name="T33" fmla="*/ 10 h 11"/>
                    <a:gd name="T34" fmla="*/ 7 w 12"/>
                    <a:gd name="T35" fmla="*/ 10 h 11"/>
                    <a:gd name="T36" fmla="*/ 5 w 12"/>
                    <a:gd name="T37" fmla="*/ 11 h 11"/>
                    <a:gd name="T38" fmla="*/ 5 w 12"/>
                    <a:gd name="T39" fmla="*/ 11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11"/>
                    <a:gd name="T62" fmla="*/ 12 w 12"/>
                    <a:gd name="T63" fmla="*/ 11 h 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11">
                      <a:moveTo>
                        <a:pt x="5" y="11"/>
                      </a:moveTo>
                      <a:lnTo>
                        <a:pt x="2" y="10"/>
                      </a:lnTo>
                      <a:lnTo>
                        <a:pt x="1" y="10"/>
                      </a:lnTo>
                      <a:lnTo>
                        <a:pt x="0" y="8"/>
                      </a:lnTo>
                      <a:lnTo>
                        <a:pt x="0" y="6"/>
                      </a:lnTo>
                      <a:lnTo>
                        <a:pt x="0" y="5"/>
                      </a:lnTo>
                      <a:lnTo>
                        <a:pt x="2" y="4"/>
                      </a:lnTo>
                      <a:lnTo>
                        <a:pt x="2" y="2"/>
                      </a:lnTo>
                      <a:lnTo>
                        <a:pt x="5" y="1"/>
                      </a:lnTo>
                      <a:lnTo>
                        <a:pt x="6" y="0"/>
                      </a:lnTo>
                      <a:lnTo>
                        <a:pt x="7" y="0"/>
                      </a:lnTo>
                      <a:lnTo>
                        <a:pt x="10" y="2"/>
                      </a:lnTo>
                      <a:lnTo>
                        <a:pt x="11" y="2"/>
                      </a:lnTo>
                      <a:lnTo>
                        <a:pt x="12" y="5"/>
                      </a:lnTo>
                      <a:lnTo>
                        <a:pt x="11" y="6"/>
                      </a:lnTo>
                      <a:lnTo>
                        <a:pt x="10" y="7"/>
                      </a:lnTo>
                      <a:lnTo>
                        <a:pt x="9" y="10"/>
                      </a:lnTo>
                      <a:lnTo>
                        <a:pt x="7" y="10"/>
                      </a:lnTo>
                      <a:lnTo>
                        <a:pt x="5"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3" name="Freeform 885"/>
                <p:cNvSpPr>
                  <a:spLocks/>
                </p:cNvSpPr>
                <p:nvPr/>
              </p:nvSpPr>
              <p:spPr bwMode="auto">
                <a:xfrm>
                  <a:off x="3946" y="2851"/>
                  <a:ext cx="12" cy="11"/>
                </a:xfrm>
                <a:custGeom>
                  <a:avLst/>
                  <a:gdLst>
                    <a:gd name="T0" fmla="*/ 9 w 12"/>
                    <a:gd name="T1" fmla="*/ 6 h 11"/>
                    <a:gd name="T2" fmla="*/ 11 w 12"/>
                    <a:gd name="T3" fmla="*/ 5 h 11"/>
                    <a:gd name="T4" fmla="*/ 12 w 12"/>
                    <a:gd name="T5" fmla="*/ 3 h 11"/>
                    <a:gd name="T6" fmla="*/ 11 w 12"/>
                    <a:gd name="T7" fmla="*/ 1 h 11"/>
                    <a:gd name="T8" fmla="*/ 9 w 12"/>
                    <a:gd name="T9" fmla="*/ 1 h 11"/>
                    <a:gd name="T10" fmla="*/ 8 w 12"/>
                    <a:gd name="T11" fmla="*/ 0 h 11"/>
                    <a:gd name="T12" fmla="*/ 6 w 12"/>
                    <a:gd name="T13" fmla="*/ 1 h 11"/>
                    <a:gd name="T14" fmla="*/ 3 w 12"/>
                    <a:gd name="T15" fmla="*/ 1 h 11"/>
                    <a:gd name="T16" fmla="*/ 2 w 12"/>
                    <a:gd name="T17" fmla="*/ 3 h 11"/>
                    <a:gd name="T18" fmla="*/ 0 w 12"/>
                    <a:gd name="T19" fmla="*/ 6 h 11"/>
                    <a:gd name="T20" fmla="*/ 0 w 12"/>
                    <a:gd name="T21" fmla="*/ 9 h 11"/>
                    <a:gd name="T22" fmla="*/ 0 w 12"/>
                    <a:gd name="T23" fmla="*/ 10 h 11"/>
                    <a:gd name="T24" fmla="*/ 1 w 12"/>
                    <a:gd name="T25" fmla="*/ 10 h 11"/>
                    <a:gd name="T26" fmla="*/ 2 w 12"/>
                    <a:gd name="T27" fmla="*/ 11 h 11"/>
                    <a:gd name="T28" fmla="*/ 3 w 12"/>
                    <a:gd name="T29" fmla="*/ 11 h 11"/>
                    <a:gd name="T30" fmla="*/ 6 w 12"/>
                    <a:gd name="T31" fmla="*/ 10 h 11"/>
                    <a:gd name="T32" fmla="*/ 8 w 12"/>
                    <a:gd name="T33" fmla="*/ 10 h 11"/>
                    <a:gd name="T34" fmla="*/ 9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9" y="6"/>
                      </a:moveTo>
                      <a:lnTo>
                        <a:pt x="11" y="5"/>
                      </a:lnTo>
                      <a:lnTo>
                        <a:pt x="12" y="3"/>
                      </a:lnTo>
                      <a:lnTo>
                        <a:pt x="11" y="1"/>
                      </a:lnTo>
                      <a:lnTo>
                        <a:pt x="9" y="1"/>
                      </a:lnTo>
                      <a:lnTo>
                        <a:pt x="8" y="0"/>
                      </a:lnTo>
                      <a:lnTo>
                        <a:pt x="6" y="1"/>
                      </a:lnTo>
                      <a:lnTo>
                        <a:pt x="3" y="1"/>
                      </a:lnTo>
                      <a:lnTo>
                        <a:pt x="2" y="3"/>
                      </a:lnTo>
                      <a:lnTo>
                        <a:pt x="0" y="6"/>
                      </a:lnTo>
                      <a:lnTo>
                        <a:pt x="0" y="9"/>
                      </a:lnTo>
                      <a:lnTo>
                        <a:pt x="0" y="10"/>
                      </a:lnTo>
                      <a:lnTo>
                        <a:pt x="1" y="10"/>
                      </a:lnTo>
                      <a:lnTo>
                        <a:pt x="2" y="11"/>
                      </a:lnTo>
                      <a:lnTo>
                        <a:pt x="3" y="11"/>
                      </a:lnTo>
                      <a:lnTo>
                        <a:pt x="6" y="10"/>
                      </a:lnTo>
                      <a:lnTo>
                        <a:pt x="8" y="10"/>
                      </a:lnTo>
                      <a:lnTo>
                        <a:pt x="9"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4" name="Freeform 886"/>
                <p:cNvSpPr>
                  <a:spLocks/>
                </p:cNvSpPr>
                <p:nvPr/>
              </p:nvSpPr>
              <p:spPr bwMode="auto">
                <a:xfrm>
                  <a:off x="3947" y="2854"/>
                  <a:ext cx="12" cy="11"/>
                </a:xfrm>
                <a:custGeom>
                  <a:avLst/>
                  <a:gdLst>
                    <a:gd name="T0" fmla="*/ 10 w 12"/>
                    <a:gd name="T1" fmla="*/ 6 h 11"/>
                    <a:gd name="T2" fmla="*/ 12 w 12"/>
                    <a:gd name="T3" fmla="*/ 6 h 11"/>
                    <a:gd name="T4" fmla="*/ 12 w 12"/>
                    <a:gd name="T5" fmla="*/ 1 h 11"/>
                    <a:gd name="T6" fmla="*/ 12 w 12"/>
                    <a:gd name="T7" fmla="*/ 0 h 11"/>
                    <a:gd name="T8" fmla="*/ 10 w 12"/>
                    <a:gd name="T9" fmla="*/ 0 h 11"/>
                    <a:gd name="T10" fmla="*/ 8 w 12"/>
                    <a:gd name="T11" fmla="*/ 0 h 11"/>
                    <a:gd name="T12" fmla="*/ 6 w 12"/>
                    <a:gd name="T13" fmla="*/ 0 h 11"/>
                    <a:gd name="T14" fmla="*/ 2 w 12"/>
                    <a:gd name="T15" fmla="*/ 3 h 11"/>
                    <a:gd name="T16" fmla="*/ 0 w 12"/>
                    <a:gd name="T17" fmla="*/ 6 h 11"/>
                    <a:gd name="T18" fmla="*/ 0 w 12"/>
                    <a:gd name="T19" fmla="*/ 7 h 11"/>
                    <a:gd name="T20" fmla="*/ 0 w 12"/>
                    <a:gd name="T21" fmla="*/ 9 h 11"/>
                    <a:gd name="T22" fmla="*/ 2 w 12"/>
                    <a:gd name="T23" fmla="*/ 11 h 11"/>
                    <a:gd name="T24" fmla="*/ 4 w 12"/>
                    <a:gd name="T25" fmla="*/ 11 h 11"/>
                    <a:gd name="T26" fmla="*/ 6 w 12"/>
                    <a:gd name="T27" fmla="*/ 11 h 11"/>
                    <a:gd name="T28" fmla="*/ 10 w 12"/>
                    <a:gd name="T29" fmla="*/ 6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6"/>
                      </a:moveTo>
                      <a:lnTo>
                        <a:pt x="12" y="6"/>
                      </a:lnTo>
                      <a:lnTo>
                        <a:pt x="12" y="1"/>
                      </a:lnTo>
                      <a:lnTo>
                        <a:pt x="12" y="0"/>
                      </a:lnTo>
                      <a:lnTo>
                        <a:pt x="10" y="0"/>
                      </a:lnTo>
                      <a:lnTo>
                        <a:pt x="8" y="0"/>
                      </a:lnTo>
                      <a:lnTo>
                        <a:pt x="6" y="0"/>
                      </a:lnTo>
                      <a:lnTo>
                        <a:pt x="2" y="3"/>
                      </a:lnTo>
                      <a:lnTo>
                        <a:pt x="0" y="6"/>
                      </a:lnTo>
                      <a:lnTo>
                        <a:pt x="0" y="7"/>
                      </a:lnTo>
                      <a:lnTo>
                        <a:pt x="0" y="9"/>
                      </a:lnTo>
                      <a:lnTo>
                        <a:pt x="2" y="11"/>
                      </a:lnTo>
                      <a:lnTo>
                        <a:pt x="4" y="11"/>
                      </a:lnTo>
                      <a:lnTo>
                        <a:pt x="6" y="11"/>
                      </a:lnTo>
                      <a:lnTo>
                        <a:pt x="10"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5" name="Freeform 887"/>
                <p:cNvSpPr>
                  <a:spLocks/>
                </p:cNvSpPr>
                <p:nvPr/>
              </p:nvSpPr>
              <p:spPr bwMode="auto">
                <a:xfrm>
                  <a:off x="3936" y="2855"/>
                  <a:ext cx="12" cy="10"/>
                </a:xfrm>
                <a:custGeom>
                  <a:avLst/>
                  <a:gdLst>
                    <a:gd name="T0" fmla="*/ 3 w 12"/>
                    <a:gd name="T1" fmla="*/ 10 h 10"/>
                    <a:gd name="T2" fmla="*/ 1 w 12"/>
                    <a:gd name="T3" fmla="*/ 7 h 10"/>
                    <a:gd name="T4" fmla="*/ 0 w 12"/>
                    <a:gd name="T5" fmla="*/ 7 h 10"/>
                    <a:gd name="T6" fmla="*/ 0 w 12"/>
                    <a:gd name="T7" fmla="*/ 6 h 10"/>
                    <a:gd name="T8" fmla="*/ 0 w 12"/>
                    <a:gd name="T9" fmla="*/ 5 h 10"/>
                    <a:gd name="T10" fmla="*/ 1 w 12"/>
                    <a:gd name="T11" fmla="*/ 3 h 10"/>
                    <a:gd name="T12" fmla="*/ 2 w 12"/>
                    <a:gd name="T13" fmla="*/ 1 h 10"/>
                    <a:gd name="T14" fmla="*/ 5 w 12"/>
                    <a:gd name="T15" fmla="*/ 1 h 10"/>
                    <a:gd name="T16" fmla="*/ 6 w 12"/>
                    <a:gd name="T17" fmla="*/ 0 h 10"/>
                    <a:gd name="T18" fmla="*/ 7 w 12"/>
                    <a:gd name="T19" fmla="*/ 0 h 10"/>
                    <a:gd name="T20" fmla="*/ 11 w 12"/>
                    <a:gd name="T21" fmla="*/ 1 h 10"/>
                    <a:gd name="T22" fmla="*/ 12 w 12"/>
                    <a:gd name="T23" fmla="*/ 2 h 10"/>
                    <a:gd name="T24" fmla="*/ 12 w 12"/>
                    <a:gd name="T25" fmla="*/ 3 h 10"/>
                    <a:gd name="T26" fmla="*/ 12 w 12"/>
                    <a:gd name="T27" fmla="*/ 5 h 10"/>
                    <a:gd name="T28" fmla="*/ 11 w 12"/>
                    <a:gd name="T29" fmla="*/ 6 h 10"/>
                    <a:gd name="T30" fmla="*/ 9 w 12"/>
                    <a:gd name="T31" fmla="*/ 7 h 10"/>
                    <a:gd name="T32" fmla="*/ 7 w 12"/>
                    <a:gd name="T33" fmla="*/ 8 h 10"/>
                    <a:gd name="T34" fmla="*/ 5 w 12"/>
                    <a:gd name="T35" fmla="*/ 10 h 10"/>
                    <a:gd name="T36" fmla="*/ 5 w 12"/>
                    <a:gd name="T37" fmla="*/ 10 h 10"/>
                    <a:gd name="T38" fmla="*/ 3 w 12"/>
                    <a:gd name="T39" fmla="*/ 10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10"/>
                    <a:gd name="T62" fmla="*/ 12 w 12"/>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10">
                      <a:moveTo>
                        <a:pt x="3" y="10"/>
                      </a:moveTo>
                      <a:lnTo>
                        <a:pt x="1" y="7"/>
                      </a:lnTo>
                      <a:lnTo>
                        <a:pt x="0" y="7"/>
                      </a:lnTo>
                      <a:lnTo>
                        <a:pt x="0" y="6"/>
                      </a:lnTo>
                      <a:lnTo>
                        <a:pt x="0" y="5"/>
                      </a:lnTo>
                      <a:lnTo>
                        <a:pt x="1" y="3"/>
                      </a:lnTo>
                      <a:lnTo>
                        <a:pt x="2" y="1"/>
                      </a:lnTo>
                      <a:lnTo>
                        <a:pt x="5" y="1"/>
                      </a:lnTo>
                      <a:lnTo>
                        <a:pt x="6" y="0"/>
                      </a:lnTo>
                      <a:lnTo>
                        <a:pt x="7" y="0"/>
                      </a:lnTo>
                      <a:lnTo>
                        <a:pt x="11" y="1"/>
                      </a:lnTo>
                      <a:lnTo>
                        <a:pt x="12" y="2"/>
                      </a:lnTo>
                      <a:lnTo>
                        <a:pt x="12" y="3"/>
                      </a:lnTo>
                      <a:lnTo>
                        <a:pt x="12" y="5"/>
                      </a:lnTo>
                      <a:lnTo>
                        <a:pt x="11" y="6"/>
                      </a:lnTo>
                      <a:lnTo>
                        <a:pt x="9" y="7"/>
                      </a:lnTo>
                      <a:lnTo>
                        <a:pt x="7" y="8"/>
                      </a:lnTo>
                      <a:lnTo>
                        <a:pt x="5" y="10"/>
                      </a:lnTo>
                      <a:lnTo>
                        <a:pt x="3"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6" name="Freeform 888"/>
                <p:cNvSpPr>
                  <a:spLocks/>
                </p:cNvSpPr>
                <p:nvPr/>
              </p:nvSpPr>
              <p:spPr bwMode="auto">
                <a:xfrm>
                  <a:off x="3938" y="2855"/>
                  <a:ext cx="12" cy="11"/>
                </a:xfrm>
                <a:custGeom>
                  <a:avLst/>
                  <a:gdLst>
                    <a:gd name="T0" fmla="*/ 11 w 12"/>
                    <a:gd name="T1" fmla="*/ 6 h 11"/>
                    <a:gd name="T2" fmla="*/ 12 w 12"/>
                    <a:gd name="T3" fmla="*/ 5 h 11"/>
                    <a:gd name="T4" fmla="*/ 12 w 12"/>
                    <a:gd name="T5" fmla="*/ 2 h 11"/>
                    <a:gd name="T6" fmla="*/ 12 w 12"/>
                    <a:gd name="T7" fmla="*/ 1 h 11"/>
                    <a:gd name="T8" fmla="*/ 11 w 12"/>
                    <a:gd name="T9" fmla="*/ 0 h 11"/>
                    <a:gd name="T10" fmla="*/ 8 w 12"/>
                    <a:gd name="T11" fmla="*/ 0 h 11"/>
                    <a:gd name="T12" fmla="*/ 6 w 12"/>
                    <a:gd name="T13" fmla="*/ 0 h 11"/>
                    <a:gd name="T14" fmla="*/ 3 w 12"/>
                    <a:gd name="T15" fmla="*/ 1 h 11"/>
                    <a:gd name="T16" fmla="*/ 1 w 12"/>
                    <a:gd name="T17" fmla="*/ 2 h 11"/>
                    <a:gd name="T18" fmla="*/ 1 w 12"/>
                    <a:gd name="T19" fmla="*/ 6 h 11"/>
                    <a:gd name="T20" fmla="*/ 0 w 12"/>
                    <a:gd name="T21" fmla="*/ 8 h 11"/>
                    <a:gd name="T22" fmla="*/ 1 w 12"/>
                    <a:gd name="T23" fmla="*/ 10 h 11"/>
                    <a:gd name="T24" fmla="*/ 1 w 12"/>
                    <a:gd name="T25" fmla="*/ 10 h 11"/>
                    <a:gd name="T26" fmla="*/ 1 w 12"/>
                    <a:gd name="T27" fmla="*/ 11 h 11"/>
                    <a:gd name="T28" fmla="*/ 3 w 12"/>
                    <a:gd name="T29" fmla="*/ 11 h 11"/>
                    <a:gd name="T30" fmla="*/ 6 w 12"/>
                    <a:gd name="T31" fmla="*/ 10 h 11"/>
                    <a:gd name="T32" fmla="*/ 8 w 12"/>
                    <a:gd name="T33" fmla="*/ 8 h 11"/>
                    <a:gd name="T34" fmla="*/ 11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6"/>
                      </a:moveTo>
                      <a:lnTo>
                        <a:pt x="12" y="5"/>
                      </a:lnTo>
                      <a:lnTo>
                        <a:pt x="12" y="2"/>
                      </a:lnTo>
                      <a:lnTo>
                        <a:pt x="12" y="1"/>
                      </a:lnTo>
                      <a:lnTo>
                        <a:pt x="11" y="0"/>
                      </a:lnTo>
                      <a:lnTo>
                        <a:pt x="8" y="0"/>
                      </a:lnTo>
                      <a:lnTo>
                        <a:pt x="6" y="0"/>
                      </a:lnTo>
                      <a:lnTo>
                        <a:pt x="3" y="1"/>
                      </a:lnTo>
                      <a:lnTo>
                        <a:pt x="1" y="2"/>
                      </a:lnTo>
                      <a:lnTo>
                        <a:pt x="1" y="6"/>
                      </a:lnTo>
                      <a:lnTo>
                        <a:pt x="0" y="8"/>
                      </a:lnTo>
                      <a:lnTo>
                        <a:pt x="1" y="10"/>
                      </a:lnTo>
                      <a:lnTo>
                        <a:pt x="1" y="11"/>
                      </a:lnTo>
                      <a:lnTo>
                        <a:pt x="3" y="11"/>
                      </a:lnTo>
                      <a:lnTo>
                        <a:pt x="6" y="10"/>
                      </a:lnTo>
                      <a:lnTo>
                        <a:pt x="8" y="8"/>
                      </a:lnTo>
                      <a:lnTo>
                        <a:pt x="1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7" name="Freeform 889"/>
                <p:cNvSpPr>
                  <a:spLocks/>
                </p:cNvSpPr>
                <p:nvPr/>
              </p:nvSpPr>
              <p:spPr bwMode="auto">
                <a:xfrm>
                  <a:off x="3940" y="2857"/>
                  <a:ext cx="12" cy="10"/>
                </a:xfrm>
                <a:custGeom>
                  <a:avLst/>
                  <a:gdLst>
                    <a:gd name="T0" fmla="*/ 12 w 12"/>
                    <a:gd name="T1" fmla="*/ 5 h 10"/>
                    <a:gd name="T2" fmla="*/ 12 w 12"/>
                    <a:gd name="T3" fmla="*/ 5 h 10"/>
                    <a:gd name="T4" fmla="*/ 12 w 12"/>
                    <a:gd name="T5" fmla="*/ 1 h 10"/>
                    <a:gd name="T6" fmla="*/ 12 w 12"/>
                    <a:gd name="T7" fmla="*/ 0 h 10"/>
                    <a:gd name="T8" fmla="*/ 9 w 12"/>
                    <a:gd name="T9" fmla="*/ 0 h 10"/>
                    <a:gd name="T10" fmla="*/ 6 w 12"/>
                    <a:gd name="T11" fmla="*/ 0 h 10"/>
                    <a:gd name="T12" fmla="*/ 3 w 12"/>
                    <a:gd name="T13" fmla="*/ 1 h 10"/>
                    <a:gd name="T14" fmla="*/ 0 w 12"/>
                    <a:gd name="T15" fmla="*/ 5 h 10"/>
                    <a:gd name="T16" fmla="*/ 0 w 12"/>
                    <a:gd name="T17" fmla="*/ 6 h 10"/>
                    <a:gd name="T18" fmla="*/ 0 w 12"/>
                    <a:gd name="T19" fmla="*/ 9 h 10"/>
                    <a:gd name="T20" fmla="*/ 3 w 12"/>
                    <a:gd name="T21" fmla="*/ 10 h 10"/>
                    <a:gd name="T22" fmla="*/ 6 w 12"/>
                    <a:gd name="T23" fmla="*/ 10 h 10"/>
                    <a:gd name="T24" fmla="*/ 12 w 12"/>
                    <a:gd name="T25" fmla="*/ 5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12" y="5"/>
                      </a:moveTo>
                      <a:lnTo>
                        <a:pt x="12" y="5"/>
                      </a:lnTo>
                      <a:lnTo>
                        <a:pt x="12" y="1"/>
                      </a:lnTo>
                      <a:lnTo>
                        <a:pt x="12" y="0"/>
                      </a:lnTo>
                      <a:lnTo>
                        <a:pt x="9" y="0"/>
                      </a:lnTo>
                      <a:lnTo>
                        <a:pt x="6" y="0"/>
                      </a:lnTo>
                      <a:lnTo>
                        <a:pt x="3" y="1"/>
                      </a:lnTo>
                      <a:lnTo>
                        <a:pt x="0" y="5"/>
                      </a:lnTo>
                      <a:lnTo>
                        <a:pt x="0" y="6"/>
                      </a:lnTo>
                      <a:lnTo>
                        <a:pt x="0" y="9"/>
                      </a:lnTo>
                      <a:lnTo>
                        <a:pt x="3" y="10"/>
                      </a:lnTo>
                      <a:lnTo>
                        <a:pt x="6" y="10"/>
                      </a:lnTo>
                      <a:lnTo>
                        <a:pt x="12" y="5"/>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8" name="Freeform 890"/>
                <p:cNvSpPr>
                  <a:spLocks/>
                </p:cNvSpPr>
                <p:nvPr/>
              </p:nvSpPr>
              <p:spPr bwMode="auto">
                <a:xfrm>
                  <a:off x="3947" y="2852"/>
                  <a:ext cx="12" cy="10"/>
                </a:xfrm>
                <a:custGeom>
                  <a:avLst/>
                  <a:gdLst>
                    <a:gd name="T0" fmla="*/ 5 w 12"/>
                    <a:gd name="T1" fmla="*/ 10 h 10"/>
                    <a:gd name="T2" fmla="*/ 2 w 12"/>
                    <a:gd name="T3" fmla="*/ 9 h 10"/>
                    <a:gd name="T4" fmla="*/ 1 w 12"/>
                    <a:gd name="T5" fmla="*/ 9 h 10"/>
                    <a:gd name="T6" fmla="*/ 0 w 12"/>
                    <a:gd name="T7" fmla="*/ 8 h 10"/>
                    <a:gd name="T8" fmla="*/ 0 w 12"/>
                    <a:gd name="T9" fmla="*/ 6 h 10"/>
                    <a:gd name="T10" fmla="*/ 0 w 12"/>
                    <a:gd name="T11" fmla="*/ 5 h 10"/>
                    <a:gd name="T12" fmla="*/ 2 w 12"/>
                    <a:gd name="T13" fmla="*/ 4 h 10"/>
                    <a:gd name="T14" fmla="*/ 2 w 12"/>
                    <a:gd name="T15" fmla="*/ 3 h 10"/>
                    <a:gd name="T16" fmla="*/ 5 w 12"/>
                    <a:gd name="T17" fmla="*/ 2 h 10"/>
                    <a:gd name="T18" fmla="*/ 6 w 12"/>
                    <a:gd name="T19" fmla="*/ 0 h 10"/>
                    <a:gd name="T20" fmla="*/ 7 w 12"/>
                    <a:gd name="T21" fmla="*/ 0 h 10"/>
                    <a:gd name="T22" fmla="*/ 8 w 12"/>
                    <a:gd name="T23" fmla="*/ 0 h 10"/>
                    <a:gd name="T24" fmla="*/ 11 w 12"/>
                    <a:gd name="T25" fmla="*/ 3 h 10"/>
                    <a:gd name="T26" fmla="*/ 12 w 12"/>
                    <a:gd name="T27" fmla="*/ 3 h 10"/>
                    <a:gd name="T28" fmla="*/ 12 w 12"/>
                    <a:gd name="T29" fmla="*/ 4 h 10"/>
                    <a:gd name="T30" fmla="*/ 12 w 12"/>
                    <a:gd name="T31" fmla="*/ 5 h 10"/>
                    <a:gd name="T32" fmla="*/ 11 w 12"/>
                    <a:gd name="T33" fmla="*/ 8 h 10"/>
                    <a:gd name="T34" fmla="*/ 9 w 12"/>
                    <a:gd name="T35" fmla="*/ 9 h 10"/>
                    <a:gd name="T36" fmla="*/ 7 w 12"/>
                    <a:gd name="T37" fmla="*/ 9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9"/>
                      </a:lnTo>
                      <a:lnTo>
                        <a:pt x="1" y="9"/>
                      </a:lnTo>
                      <a:lnTo>
                        <a:pt x="0" y="8"/>
                      </a:lnTo>
                      <a:lnTo>
                        <a:pt x="0" y="6"/>
                      </a:lnTo>
                      <a:lnTo>
                        <a:pt x="0" y="5"/>
                      </a:lnTo>
                      <a:lnTo>
                        <a:pt x="2" y="4"/>
                      </a:lnTo>
                      <a:lnTo>
                        <a:pt x="2" y="3"/>
                      </a:lnTo>
                      <a:lnTo>
                        <a:pt x="5" y="2"/>
                      </a:lnTo>
                      <a:lnTo>
                        <a:pt x="6" y="0"/>
                      </a:lnTo>
                      <a:lnTo>
                        <a:pt x="7" y="0"/>
                      </a:lnTo>
                      <a:lnTo>
                        <a:pt x="8" y="0"/>
                      </a:lnTo>
                      <a:lnTo>
                        <a:pt x="11" y="3"/>
                      </a:lnTo>
                      <a:lnTo>
                        <a:pt x="12" y="3"/>
                      </a:lnTo>
                      <a:lnTo>
                        <a:pt x="12" y="4"/>
                      </a:lnTo>
                      <a:lnTo>
                        <a:pt x="12" y="5"/>
                      </a:lnTo>
                      <a:lnTo>
                        <a:pt x="11" y="8"/>
                      </a:lnTo>
                      <a:lnTo>
                        <a:pt x="9" y="9"/>
                      </a:lnTo>
                      <a:lnTo>
                        <a:pt x="7" y="9"/>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9" name="Freeform 891"/>
                <p:cNvSpPr>
                  <a:spLocks/>
                </p:cNvSpPr>
                <p:nvPr/>
              </p:nvSpPr>
              <p:spPr bwMode="auto">
                <a:xfrm>
                  <a:off x="3942" y="2857"/>
                  <a:ext cx="12" cy="10"/>
                </a:xfrm>
                <a:custGeom>
                  <a:avLst/>
                  <a:gdLst>
                    <a:gd name="T0" fmla="*/ 10 w 12"/>
                    <a:gd name="T1" fmla="*/ 6 h 10"/>
                    <a:gd name="T2" fmla="*/ 11 w 12"/>
                    <a:gd name="T3" fmla="*/ 5 h 10"/>
                    <a:gd name="T4" fmla="*/ 12 w 12"/>
                    <a:gd name="T5" fmla="*/ 3 h 10"/>
                    <a:gd name="T6" fmla="*/ 11 w 12"/>
                    <a:gd name="T7" fmla="*/ 1 h 10"/>
                    <a:gd name="T8" fmla="*/ 10 w 12"/>
                    <a:gd name="T9" fmla="*/ 1 h 10"/>
                    <a:gd name="T10" fmla="*/ 8 w 12"/>
                    <a:gd name="T11" fmla="*/ 0 h 10"/>
                    <a:gd name="T12" fmla="*/ 6 w 12"/>
                    <a:gd name="T13" fmla="*/ 1 h 10"/>
                    <a:gd name="T14" fmla="*/ 4 w 12"/>
                    <a:gd name="T15" fmla="*/ 1 h 10"/>
                    <a:gd name="T16" fmla="*/ 2 w 12"/>
                    <a:gd name="T17" fmla="*/ 3 h 10"/>
                    <a:gd name="T18" fmla="*/ 1 w 12"/>
                    <a:gd name="T19" fmla="*/ 5 h 10"/>
                    <a:gd name="T20" fmla="*/ 0 w 12"/>
                    <a:gd name="T21" fmla="*/ 8 h 10"/>
                    <a:gd name="T22" fmla="*/ 1 w 12"/>
                    <a:gd name="T23" fmla="*/ 9 h 10"/>
                    <a:gd name="T24" fmla="*/ 1 w 12"/>
                    <a:gd name="T25" fmla="*/ 9 h 10"/>
                    <a:gd name="T26" fmla="*/ 2 w 12"/>
                    <a:gd name="T27" fmla="*/ 10 h 10"/>
                    <a:gd name="T28" fmla="*/ 3 w 12"/>
                    <a:gd name="T29" fmla="*/ 10 h 10"/>
                    <a:gd name="T30" fmla="*/ 6 w 12"/>
                    <a:gd name="T31" fmla="*/ 9 h 10"/>
                    <a:gd name="T32" fmla="*/ 8 w 12"/>
                    <a:gd name="T33" fmla="*/ 8 h 10"/>
                    <a:gd name="T34" fmla="*/ 10 w 12"/>
                    <a:gd name="T35" fmla="*/ 6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0" y="6"/>
                      </a:moveTo>
                      <a:lnTo>
                        <a:pt x="11" y="5"/>
                      </a:lnTo>
                      <a:lnTo>
                        <a:pt x="12" y="3"/>
                      </a:lnTo>
                      <a:lnTo>
                        <a:pt x="11" y="1"/>
                      </a:lnTo>
                      <a:lnTo>
                        <a:pt x="10" y="1"/>
                      </a:lnTo>
                      <a:lnTo>
                        <a:pt x="8" y="0"/>
                      </a:lnTo>
                      <a:lnTo>
                        <a:pt x="6" y="1"/>
                      </a:lnTo>
                      <a:lnTo>
                        <a:pt x="4" y="1"/>
                      </a:lnTo>
                      <a:lnTo>
                        <a:pt x="2" y="3"/>
                      </a:lnTo>
                      <a:lnTo>
                        <a:pt x="1" y="5"/>
                      </a:lnTo>
                      <a:lnTo>
                        <a:pt x="0" y="8"/>
                      </a:lnTo>
                      <a:lnTo>
                        <a:pt x="1" y="9"/>
                      </a:lnTo>
                      <a:lnTo>
                        <a:pt x="2" y="10"/>
                      </a:lnTo>
                      <a:lnTo>
                        <a:pt x="3" y="10"/>
                      </a:lnTo>
                      <a:lnTo>
                        <a:pt x="6" y="9"/>
                      </a:lnTo>
                      <a:lnTo>
                        <a:pt x="8" y="8"/>
                      </a:lnTo>
                      <a:lnTo>
                        <a:pt x="10"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0" name="Freeform 892"/>
                <p:cNvSpPr>
                  <a:spLocks/>
                </p:cNvSpPr>
                <p:nvPr/>
              </p:nvSpPr>
              <p:spPr bwMode="auto">
                <a:xfrm>
                  <a:off x="3857" y="2870"/>
                  <a:ext cx="16" cy="28"/>
                </a:xfrm>
                <a:custGeom>
                  <a:avLst/>
                  <a:gdLst>
                    <a:gd name="T0" fmla="*/ 0 w 16"/>
                    <a:gd name="T1" fmla="*/ 19 h 28"/>
                    <a:gd name="T2" fmla="*/ 16 w 16"/>
                    <a:gd name="T3" fmla="*/ 28 h 28"/>
                    <a:gd name="T4" fmla="*/ 16 w 16"/>
                    <a:gd name="T5" fmla="*/ 8 h 28"/>
                    <a:gd name="T6" fmla="*/ 0 w 16"/>
                    <a:gd name="T7" fmla="*/ 0 h 28"/>
                    <a:gd name="T8" fmla="*/ 0 w 16"/>
                    <a:gd name="T9" fmla="*/ 19 h 28"/>
                    <a:gd name="T10" fmla="*/ 0 60000 65536"/>
                    <a:gd name="T11" fmla="*/ 0 60000 65536"/>
                    <a:gd name="T12" fmla="*/ 0 60000 65536"/>
                    <a:gd name="T13" fmla="*/ 0 60000 65536"/>
                    <a:gd name="T14" fmla="*/ 0 60000 65536"/>
                    <a:gd name="T15" fmla="*/ 0 w 16"/>
                    <a:gd name="T16" fmla="*/ 0 h 28"/>
                    <a:gd name="T17" fmla="*/ 16 w 16"/>
                    <a:gd name="T18" fmla="*/ 28 h 28"/>
                  </a:gdLst>
                  <a:ahLst/>
                  <a:cxnLst>
                    <a:cxn ang="T10">
                      <a:pos x="T0" y="T1"/>
                    </a:cxn>
                    <a:cxn ang="T11">
                      <a:pos x="T2" y="T3"/>
                    </a:cxn>
                    <a:cxn ang="T12">
                      <a:pos x="T4" y="T5"/>
                    </a:cxn>
                    <a:cxn ang="T13">
                      <a:pos x="T6" y="T7"/>
                    </a:cxn>
                    <a:cxn ang="T14">
                      <a:pos x="T8" y="T9"/>
                    </a:cxn>
                  </a:cxnLst>
                  <a:rect l="T15" t="T16" r="T17" b="T18"/>
                  <a:pathLst>
                    <a:path w="16" h="28">
                      <a:moveTo>
                        <a:pt x="0" y="19"/>
                      </a:moveTo>
                      <a:lnTo>
                        <a:pt x="16" y="28"/>
                      </a:lnTo>
                      <a:lnTo>
                        <a:pt x="16" y="8"/>
                      </a:lnTo>
                      <a:lnTo>
                        <a:pt x="0" y="0"/>
                      </a:lnTo>
                      <a:lnTo>
                        <a:pt x="0" y="1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1" name="Freeform 893"/>
                <p:cNvSpPr>
                  <a:spLocks/>
                </p:cNvSpPr>
                <p:nvPr/>
              </p:nvSpPr>
              <p:spPr bwMode="auto">
                <a:xfrm>
                  <a:off x="3852" y="2876"/>
                  <a:ext cx="21" cy="11"/>
                </a:xfrm>
                <a:custGeom>
                  <a:avLst/>
                  <a:gdLst>
                    <a:gd name="T0" fmla="*/ 6 w 21"/>
                    <a:gd name="T1" fmla="*/ 0 h 11"/>
                    <a:gd name="T2" fmla="*/ 0 w 21"/>
                    <a:gd name="T3" fmla="*/ 3 h 11"/>
                    <a:gd name="T4" fmla="*/ 3 w 21"/>
                    <a:gd name="T5" fmla="*/ 10 h 11"/>
                    <a:gd name="T6" fmla="*/ 13 w 21"/>
                    <a:gd name="T7" fmla="*/ 11 h 11"/>
                    <a:gd name="T8" fmla="*/ 21 w 21"/>
                    <a:gd name="T9" fmla="*/ 7 h 11"/>
                    <a:gd name="T10" fmla="*/ 6 w 21"/>
                    <a:gd name="T11" fmla="*/ 0 h 11"/>
                    <a:gd name="T12" fmla="*/ 0 60000 65536"/>
                    <a:gd name="T13" fmla="*/ 0 60000 65536"/>
                    <a:gd name="T14" fmla="*/ 0 60000 65536"/>
                    <a:gd name="T15" fmla="*/ 0 60000 65536"/>
                    <a:gd name="T16" fmla="*/ 0 60000 65536"/>
                    <a:gd name="T17" fmla="*/ 0 60000 65536"/>
                    <a:gd name="T18" fmla="*/ 0 w 21"/>
                    <a:gd name="T19" fmla="*/ 0 h 11"/>
                    <a:gd name="T20" fmla="*/ 21 w 21"/>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1" h="11">
                      <a:moveTo>
                        <a:pt x="6" y="0"/>
                      </a:moveTo>
                      <a:lnTo>
                        <a:pt x="0" y="3"/>
                      </a:lnTo>
                      <a:lnTo>
                        <a:pt x="3" y="10"/>
                      </a:lnTo>
                      <a:lnTo>
                        <a:pt x="13" y="11"/>
                      </a:lnTo>
                      <a:lnTo>
                        <a:pt x="21" y="7"/>
                      </a:lnTo>
                      <a:lnTo>
                        <a:pt x="6"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2" name="Freeform 894"/>
                <p:cNvSpPr>
                  <a:spLocks/>
                </p:cNvSpPr>
                <p:nvPr/>
              </p:nvSpPr>
              <p:spPr bwMode="auto">
                <a:xfrm>
                  <a:off x="3863" y="2883"/>
                  <a:ext cx="12" cy="19"/>
                </a:xfrm>
                <a:custGeom>
                  <a:avLst/>
                  <a:gdLst>
                    <a:gd name="T0" fmla="*/ 12 w 12"/>
                    <a:gd name="T1" fmla="*/ 14 h 19"/>
                    <a:gd name="T2" fmla="*/ 0 w 12"/>
                    <a:gd name="T3" fmla="*/ 19 h 19"/>
                    <a:gd name="T4" fmla="*/ 0 w 12"/>
                    <a:gd name="T5" fmla="*/ 9 h 19"/>
                    <a:gd name="T6" fmla="*/ 3 w 12"/>
                    <a:gd name="T7" fmla="*/ 3 h 19"/>
                    <a:gd name="T8" fmla="*/ 12 w 12"/>
                    <a:gd name="T9" fmla="*/ 0 h 19"/>
                    <a:gd name="T10" fmla="*/ 12 w 12"/>
                    <a:gd name="T11" fmla="*/ 14 h 19"/>
                    <a:gd name="T12" fmla="*/ 0 60000 65536"/>
                    <a:gd name="T13" fmla="*/ 0 60000 65536"/>
                    <a:gd name="T14" fmla="*/ 0 60000 65536"/>
                    <a:gd name="T15" fmla="*/ 0 60000 65536"/>
                    <a:gd name="T16" fmla="*/ 0 60000 65536"/>
                    <a:gd name="T17" fmla="*/ 0 60000 65536"/>
                    <a:gd name="T18" fmla="*/ 0 w 12"/>
                    <a:gd name="T19" fmla="*/ 0 h 19"/>
                    <a:gd name="T20" fmla="*/ 12 w 1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2" h="19">
                      <a:moveTo>
                        <a:pt x="12" y="14"/>
                      </a:moveTo>
                      <a:lnTo>
                        <a:pt x="0" y="19"/>
                      </a:lnTo>
                      <a:lnTo>
                        <a:pt x="0" y="9"/>
                      </a:lnTo>
                      <a:lnTo>
                        <a:pt x="3" y="3"/>
                      </a:lnTo>
                      <a:lnTo>
                        <a:pt x="12" y="0"/>
                      </a:lnTo>
                      <a:lnTo>
                        <a:pt x="12" y="14"/>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3" name="Freeform 895"/>
                <p:cNvSpPr>
                  <a:spLocks/>
                </p:cNvSpPr>
                <p:nvPr/>
              </p:nvSpPr>
              <p:spPr bwMode="auto">
                <a:xfrm>
                  <a:off x="3847" y="2892"/>
                  <a:ext cx="16" cy="15"/>
                </a:xfrm>
                <a:custGeom>
                  <a:avLst/>
                  <a:gdLst>
                    <a:gd name="T0" fmla="*/ 16 w 16"/>
                    <a:gd name="T1" fmla="*/ 10 h 15"/>
                    <a:gd name="T2" fmla="*/ 15 w 16"/>
                    <a:gd name="T3" fmla="*/ 7 h 15"/>
                    <a:gd name="T4" fmla="*/ 7 w 16"/>
                    <a:gd name="T5" fmla="*/ 8 h 15"/>
                    <a:gd name="T6" fmla="*/ 2 w 16"/>
                    <a:gd name="T7" fmla="*/ 15 h 15"/>
                    <a:gd name="T8" fmla="*/ 0 w 16"/>
                    <a:gd name="T9" fmla="*/ 15 h 15"/>
                    <a:gd name="T10" fmla="*/ 2 w 16"/>
                    <a:gd name="T11" fmla="*/ 6 h 15"/>
                    <a:gd name="T12" fmla="*/ 16 w 16"/>
                    <a:gd name="T13" fmla="*/ 0 h 15"/>
                    <a:gd name="T14" fmla="*/ 16 w 16"/>
                    <a:gd name="T15" fmla="*/ 1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16" y="10"/>
                      </a:moveTo>
                      <a:lnTo>
                        <a:pt x="15" y="7"/>
                      </a:lnTo>
                      <a:lnTo>
                        <a:pt x="7" y="8"/>
                      </a:lnTo>
                      <a:lnTo>
                        <a:pt x="2" y="15"/>
                      </a:lnTo>
                      <a:lnTo>
                        <a:pt x="0" y="15"/>
                      </a:lnTo>
                      <a:lnTo>
                        <a:pt x="2" y="6"/>
                      </a:lnTo>
                      <a:lnTo>
                        <a:pt x="16" y="0"/>
                      </a:lnTo>
                      <a:lnTo>
                        <a:pt x="16" y="1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4" name="Freeform 896"/>
                <p:cNvSpPr>
                  <a:spLocks/>
                </p:cNvSpPr>
                <p:nvPr/>
              </p:nvSpPr>
              <p:spPr bwMode="auto">
                <a:xfrm>
                  <a:off x="3839" y="2894"/>
                  <a:ext cx="12" cy="13"/>
                </a:xfrm>
                <a:custGeom>
                  <a:avLst/>
                  <a:gdLst>
                    <a:gd name="T0" fmla="*/ 0 w 12"/>
                    <a:gd name="T1" fmla="*/ 9 h 13"/>
                    <a:gd name="T2" fmla="*/ 9 w 12"/>
                    <a:gd name="T3" fmla="*/ 13 h 13"/>
                    <a:gd name="T4" fmla="*/ 12 w 12"/>
                    <a:gd name="T5" fmla="*/ 4 h 13"/>
                    <a:gd name="T6" fmla="*/ 5 w 12"/>
                    <a:gd name="T7" fmla="*/ 3 h 13"/>
                    <a:gd name="T8" fmla="*/ 0 w 12"/>
                    <a:gd name="T9" fmla="*/ 0 h 13"/>
                    <a:gd name="T10" fmla="*/ 0 w 12"/>
                    <a:gd name="T11" fmla="*/ 9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0" y="9"/>
                      </a:moveTo>
                      <a:lnTo>
                        <a:pt x="9" y="13"/>
                      </a:lnTo>
                      <a:lnTo>
                        <a:pt x="12" y="4"/>
                      </a:lnTo>
                      <a:lnTo>
                        <a:pt x="5" y="3"/>
                      </a:lnTo>
                      <a:lnTo>
                        <a:pt x="0" y="0"/>
                      </a:lnTo>
                      <a:lnTo>
                        <a:pt x="0" y="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5" name="Freeform 897"/>
                <p:cNvSpPr>
                  <a:spLocks/>
                </p:cNvSpPr>
                <p:nvPr/>
              </p:nvSpPr>
              <p:spPr bwMode="auto">
                <a:xfrm>
                  <a:off x="3864" y="2884"/>
                  <a:ext cx="12" cy="10"/>
                </a:xfrm>
                <a:custGeom>
                  <a:avLst/>
                  <a:gdLst>
                    <a:gd name="T0" fmla="*/ 12 w 12"/>
                    <a:gd name="T1" fmla="*/ 7 h 10"/>
                    <a:gd name="T2" fmla="*/ 0 w 12"/>
                    <a:gd name="T3" fmla="*/ 10 h 10"/>
                    <a:gd name="T4" fmla="*/ 3 w 12"/>
                    <a:gd name="T5" fmla="*/ 3 h 10"/>
                    <a:gd name="T6" fmla="*/ 12 w 12"/>
                    <a:gd name="T7" fmla="*/ 0 h 10"/>
                    <a:gd name="T8" fmla="*/ 12 w 12"/>
                    <a:gd name="T9" fmla="*/ 7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12" y="7"/>
                      </a:moveTo>
                      <a:lnTo>
                        <a:pt x="0" y="10"/>
                      </a:lnTo>
                      <a:lnTo>
                        <a:pt x="3" y="3"/>
                      </a:lnTo>
                      <a:lnTo>
                        <a:pt x="12" y="0"/>
                      </a:lnTo>
                      <a:lnTo>
                        <a:pt x="12" y="7"/>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6" name="Freeform 898"/>
                <p:cNvSpPr>
                  <a:spLocks/>
                </p:cNvSpPr>
                <p:nvPr/>
              </p:nvSpPr>
              <p:spPr bwMode="auto">
                <a:xfrm>
                  <a:off x="3838" y="2887"/>
                  <a:ext cx="25" cy="11"/>
                </a:xfrm>
                <a:custGeom>
                  <a:avLst/>
                  <a:gdLst>
                    <a:gd name="T0" fmla="*/ 0 w 25"/>
                    <a:gd name="T1" fmla="*/ 9 h 11"/>
                    <a:gd name="T2" fmla="*/ 8 w 25"/>
                    <a:gd name="T3" fmla="*/ 11 h 11"/>
                    <a:gd name="T4" fmla="*/ 25 w 25"/>
                    <a:gd name="T5" fmla="*/ 2 h 11"/>
                    <a:gd name="T6" fmla="*/ 11 w 25"/>
                    <a:gd name="T7" fmla="*/ 0 h 11"/>
                    <a:gd name="T8" fmla="*/ 0 w 25"/>
                    <a:gd name="T9" fmla="*/ 9 h 11"/>
                    <a:gd name="T10" fmla="*/ 0 60000 65536"/>
                    <a:gd name="T11" fmla="*/ 0 60000 65536"/>
                    <a:gd name="T12" fmla="*/ 0 60000 65536"/>
                    <a:gd name="T13" fmla="*/ 0 60000 65536"/>
                    <a:gd name="T14" fmla="*/ 0 60000 65536"/>
                    <a:gd name="T15" fmla="*/ 0 w 25"/>
                    <a:gd name="T16" fmla="*/ 0 h 11"/>
                    <a:gd name="T17" fmla="*/ 25 w 25"/>
                    <a:gd name="T18" fmla="*/ 11 h 11"/>
                  </a:gdLst>
                  <a:ahLst/>
                  <a:cxnLst>
                    <a:cxn ang="T10">
                      <a:pos x="T0" y="T1"/>
                    </a:cxn>
                    <a:cxn ang="T11">
                      <a:pos x="T2" y="T3"/>
                    </a:cxn>
                    <a:cxn ang="T12">
                      <a:pos x="T4" y="T5"/>
                    </a:cxn>
                    <a:cxn ang="T13">
                      <a:pos x="T6" y="T7"/>
                    </a:cxn>
                    <a:cxn ang="T14">
                      <a:pos x="T8" y="T9"/>
                    </a:cxn>
                  </a:cxnLst>
                  <a:rect l="T15" t="T16" r="T17" b="T18"/>
                  <a:pathLst>
                    <a:path w="25" h="11">
                      <a:moveTo>
                        <a:pt x="0" y="9"/>
                      </a:moveTo>
                      <a:lnTo>
                        <a:pt x="8" y="11"/>
                      </a:lnTo>
                      <a:lnTo>
                        <a:pt x="25" y="2"/>
                      </a:lnTo>
                      <a:lnTo>
                        <a:pt x="11" y="0"/>
                      </a:lnTo>
                      <a:lnTo>
                        <a:pt x="0" y="9"/>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7" name="Freeform 899"/>
                <p:cNvSpPr>
                  <a:spLocks/>
                </p:cNvSpPr>
                <p:nvPr/>
              </p:nvSpPr>
              <p:spPr bwMode="auto">
                <a:xfrm>
                  <a:off x="3851" y="2878"/>
                  <a:ext cx="15" cy="14"/>
                </a:xfrm>
                <a:custGeom>
                  <a:avLst/>
                  <a:gdLst>
                    <a:gd name="T0" fmla="*/ 15 w 15"/>
                    <a:gd name="T1" fmla="*/ 8 h 14"/>
                    <a:gd name="T2" fmla="*/ 5 w 15"/>
                    <a:gd name="T3" fmla="*/ 0 h 14"/>
                    <a:gd name="T4" fmla="*/ 0 w 15"/>
                    <a:gd name="T5" fmla="*/ 8 h 14"/>
                    <a:gd name="T6" fmla="*/ 7 w 15"/>
                    <a:gd name="T7" fmla="*/ 14 h 14"/>
                    <a:gd name="T8" fmla="*/ 15 w 15"/>
                    <a:gd name="T9" fmla="*/ 8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5" y="8"/>
                      </a:moveTo>
                      <a:lnTo>
                        <a:pt x="5" y="0"/>
                      </a:lnTo>
                      <a:lnTo>
                        <a:pt x="0" y="8"/>
                      </a:lnTo>
                      <a:lnTo>
                        <a:pt x="7" y="14"/>
                      </a:lnTo>
                      <a:lnTo>
                        <a:pt x="15" y="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8" name="Freeform 900"/>
                <p:cNvSpPr>
                  <a:spLocks/>
                </p:cNvSpPr>
                <p:nvPr/>
              </p:nvSpPr>
              <p:spPr bwMode="auto">
                <a:xfrm>
                  <a:off x="3871" y="2816"/>
                  <a:ext cx="92" cy="49"/>
                </a:xfrm>
                <a:custGeom>
                  <a:avLst/>
                  <a:gdLst>
                    <a:gd name="T0" fmla="*/ 92 w 92"/>
                    <a:gd name="T1" fmla="*/ 9 h 49"/>
                    <a:gd name="T2" fmla="*/ 72 w 92"/>
                    <a:gd name="T3" fmla="*/ 0 h 49"/>
                    <a:gd name="T4" fmla="*/ 0 w 92"/>
                    <a:gd name="T5" fmla="*/ 39 h 49"/>
                    <a:gd name="T6" fmla="*/ 19 w 92"/>
                    <a:gd name="T7" fmla="*/ 49 h 49"/>
                    <a:gd name="T8" fmla="*/ 92 w 92"/>
                    <a:gd name="T9" fmla="*/ 9 h 49"/>
                    <a:gd name="T10" fmla="*/ 0 60000 65536"/>
                    <a:gd name="T11" fmla="*/ 0 60000 65536"/>
                    <a:gd name="T12" fmla="*/ 0 60000 65536"/>
                    <a:gd name="T13" fmla="*/ 0 60000 65536"/>
                    <a:gd name="T14" fmla="*/ 0 60000 65536"/>
                    <a:gd name="T15" fmla="*/ 0 w 92"/>
                    <a:gd name="T16" fmla="*/ 0 h 49"/>
                    <a:gd name="T17" fmla="*/ 92 w 92"/>
                    <a:gd name="T18" fmla="*/ 49 h 49"/>
                  </a:gdLst>
                  <a:ahLst/>
                  <a:cxnLst>
                    <a:cxn ang="T10">
                      <a:pos x="T0" y="T1"/>
                    </a:cxn>
                    <a:cxn ang="T11">
                      <a:pos x="T2" y="T3"/>
                    </a:cxn>
                    <a:cxn ang="T12">
                      <a:pos x="T4" y="T5"/>
                    </a:cxn>
                    <a:cxn ang="T13">
                      <a:pos x="T6" y="T7"/>
                    </a:cxn>
                    <a:cxn ang="T14">
                      <a:pos x="T8" y="T9"/>
                    </a:cxn>
                  </a:cxnLst>
                  <a:rect l="T15" t="T16" r="T17" b="T18"/>
                  <a:pathLst>
                    <a:path w="92" h="49">
                      <a:moveTo>
                        <a:pt x="92" y="9"/>
                      </a:moveTo>
                      <a:lnTo>
                        <a:pt x="72" y="0"/>
                      </a:lnTo>
                      <a:lnTo>
                        <a:pt x="0" y="39"/>
                      </a:lnTo>
                      <a:lnTo>
                        <a:pt x="19" y="49"/>
                      </a:lnTo>
                      <a:lnTo>
                        <a:pt x="92"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9" name="Freeform 901"/>
                <p:cNvSpPr>
                  <a:spLocks/>
                </p:cNvSpPr>
                <p:nvPr/>
              </p:nvSpPr>
              <p:spPr bwMode="auto">
                <a:xfrm>
                  <a:off x="3890" y="2826"/>
                  <a:ext cx="73" cy="57"/>
                </a:xfrm>
                <a:custGeom>
                  <a:avLst/>
                  <a:gdLst>
                    <a:gd name="T0" fmla="*/ 73 w 73"/>
                    <a:gd name="T1" fmla="*/ 0 h 57"/>
                    <a:gd name="T2" fmla="*/ 0 w 73"/>
                    <a:gd name="T3" fmla="*/ 37 h 57"/>
                    <a:gd name="T4" fmla="*/ 0 w 73"/>
                    <a:gd name="T5" fmla="*/ 57 h 57"/>
                    <a:gd name="T6" fmla="*/ 73 w 73"/>
                    <a:gd name="T7" fmla="*/ 20 h 57"/>
                    <a:gd name="T8" fmla="*/ 73 w 73"/>
                    <a:gd name="T9" fmla="*/ 0 h 57"/>
                    <a:gd name="T10" fmla="*/ 0 60000 65536"/>
                    <a:gd name="T11" fmla="*/ 0 60000 65536"/>
                    <a:gd name="T12" fmla="*/ 0 60000 65536"/>
                    <a:gd name="T13" fmla="*/ 0 60000 65536"/>
                    <a:gd name="T14" fmla="*/ 0 60000 65536"/>
                    <a:gd name="T15" fmla="*/ 0 w 73"/>
                    <a:gd name="T16" fmla="*/ 0 h 57"/>
                    <a:gd name="T17" fmla="*/ 73 w 73"/>
                    <a:gd name="T18" fmla="*/ 57 h 57"/>
                  </a:gdLst>
                  <a:ahLst/>
                  <a:cxnLst>
                    <a:cxn ang="T10">
                      <a:pos x="T0" y="T1"/>
                    </a:cxn>
                    <a:cxn ang="T11">
                      <a:pos x="T2" y="T3"/>
                    </a:cxn>
                    <a:cxn ang="T12">
                      <a:pos x="T4" y="T5"/>
                    </a:cxn>
                    <a:cxn ang="T13">
                      <a:pos x="T6" y="T7"/>
                    </a:cxn>
                    <a:cxn ang="T14">
                      <a:pos x="T8" y="T9"/>
                    </a:cxn>
                  </a:cxnLst>
                  <a:rect l="T15" t="T16" r="T17" b="T18"/>
                  <a:pathLst>
                    <a:path w="73" h="57">
                      <a:moveTo>
                        <a:pt x="73" y="0"/>
                      </a:moveTo>
                      <a:lnTo>
                        <a:pt x="0" y="37"/>
                      </a:lnTo>
                      <a:lnTo>
                        <a:pt x="0" y="57"/>
                      </a:lnTo>
                      <a:lnTo>
                        <a:pt x="73" y="20"/>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0" name="Freeform 902"/>
                <p:cNvSpPr>
                  <a:spLocks/>
                </p:cNvSpPr>
                <p:nvPr/>
              </p:nvSpPr>
              <p:spPr bwMode="auto">
                <a:xfrm>
                  <a:off x="3871" y="2855"/>
                  <a:ext cx="18" cy="28"/>
                </a:xfrm>
                <a:custGeom>
                  <a:avLst/>
                  <a:gdLst>
                    <a:gd name="T0" fmla="*/ 18 w 18"/>
                    <a:gd name="T1" fmla="*/ 8 h 28"/>
                    <a:gd name="T2" fmla="*/ 0 w 18"/>
                    <a:gd name="T3" fmla="*/ 0 h 28"/>
                    <a:gd name="T4" fmla="*/ 0 w 18"/>
                    <a:gd name="T5" fmla="*/ 20 h 28"/>
                    <a:gd name="T6" fmla="*/ 18 w 18"/>
                    <a:gd name="T7" fmla="*/ 28 h 28"/>
                    <a:gd name="T8" fmla="*/ 18 w 18"/>
                    <a:gd name="T9" fmla="*/ 8 h 28"/>
                    <a:gd name="T10" fmla="*/ 0 60000 65536"/>
                    <a:gd name="T11" fmla="*/ 0 60000 65536"/>
                    <a:gd name="T12" fmla="*/ 0 60000 65536"/>
                    <a:gd name="T13" fmla="*/ 0 60000 65536"/>
                    <a:gd name="T14" fmla="*/ 0 60000 65536"/>
                    <a:gd name="T15" fmla="*/ 0 w 18"/>
                    <a:gd name="T16" fmla="*/ 0 h 28"/>
                    <a:gd name="T17" fmla="*/ 18 w 18"/>
                    <a:gd name="T18" fmla="*/ 28 h 28"/>
                  </a:gdLst>
                  <a:ahLst/>
                  <a:cxnLst>
                    <a:cxn ang="T10">
                      <a:pos x="T0" y="T1"/>
                    </a:cxn>
                    <a:cxn ang="T11">
                      <a:pos x="T2" y="T3"/>
                    </a:cxn>
                    <a:cxn ang="T12">
                      <a:pos x="T4" y="T5"/>
                    </a:cxn>
                    <a:cxn ang="T13">
                      <a:pos x="T6" y="T7"/>
                    </a:cxn>
                    <a:cxn ang="T14">
                      <a:pos x="T8" y="T9"/>
                    </a:cxn>
                  </a:cxnLst>
                  <a:rect l="T15" t="T16" r="T17" b="T18"/>
                  <a:pathLst>
                    <a:path w="18" h="28">
                      <a:moveTo>
                        <a:pt x="18" y="8"/>
                      </a:moveTo>
                      <a:lnTo>
                        <a:pt x="0" y="0"/>
                      </a:lnTo>
                      <a:lnTo>
                        <a:pt x="0" y="20"/>
                      </a:lnTo>
                      <a:lnTo>
                        <a:pt x="18" y="28"/>
                      </a:lnTo>
                      <a:lnTo>
                        <a:pt x="18"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1" name="Freeform 903"/>
                <p:cNvSpPr>
                  <a:spLocks/>
                </p:cNvSpPr>
                <p:nvPr/>
              </p:nvSpPr>
              <p:spPr bwMode="auto">
                <a:xfrm>
                  <a:off x="3857" y="2866"/>
                  <a:ext cx="25" cy="13"/>
                </a:xfrm>
                <a:custGeom>
                  <a:avLst/>
                  <a:gdLst>
                    <a:gd name="T0" fmla="*/ 8 w 25"/>
                    <a:gd name="T1" fmla="*/ 0 h 13"/>
                    <a:gd name="T2" fmla="*/ 0 w 25"/>
                    <a:gd name="T3" fmla="*/ 4 h 13"/>
                    <a:gd name="T4" fmla="*/ 16 w 25"/>
                    <a:gd name="T5" fmla="*/ 13 h 13"/>
                    <a:gd name="T6" fmla="*/ 25 w 25"/>
                    <a:gd name="T7" fmla="*/ 9 h 13"/>
                    <a:gd name="T8" fmla="*/ 8 w 25"/>
                    <a:gd name="T9" fmla="*/ 0 h 13"/>
                    <a:gd name="T10" fmla="*/ 0 60000 65536"/>
                    <a:gd name="T11" fmla="*/ 0 60000 65536"/>
                    <a:gd name="T12" fmla="*/ 0 60000 65536"/>
                    <a:gd name="T13" fmla="*/ 0 60000 65536"/>
                    <a:gd name="T14" fmla="*/ 0 60000 65536"/>
                    <a:gd name="T15" fmla="*/ 0 w 25"/>
                    <a:gd name="T16" fmla="*/ 0 h 13"/>
                    <a:gd name="T17" fmla="*/ 25 w 25"/>
                    <a:gd name="T18" fmla="*/ 13 h 13"/>
                  </a:gdLst>
                  <a:ahLst/>
                  <a:cxnLst>
                    <a:cxn ang="T10">
                      <a:pos x="T0" y="T1"/>
                    </a:cxn>
                    <a:cxn ang="T11">
                      <a:pos x="T2" y="T3"/>
                    </a:cxn>
                    <a:cxn ang="T12">
                      <a:pos x="T4" y="T5"/>
                    </a:cxn>
                    <a:cxn ang="T13">
                      <a:pos x="T6" y="T7"/>
                    </a:cxn>
                    <a:cxn ang="T14">
                      <a:pos x="T8" y="T9"/>
                    </a:cxn>
                  </a:cxnLst>
                  <a:rect l="T15" t="T16" r="T17" b="T18"/>
                  <a:pathLst>
                    <a:path w="25" h="13">
                      <a:moveTo>
                        <a:pt x="8" y="0"/>
                      </a:moveTo>
                      <a:lnTo>
                        <a:pt x="0" y="4"/>
                      </a:lnTo>
                      <a:lnTo>
                        <a:pt x="16" y="13"/>
                      </a:lnTo>
                      <a:lnTo>
                        <a:pt x="25" y="9"/>
                      </a:lnTo>
                      <a:lnTo>
                        <a:pt x="8"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2" name="Freeform 904"/>
                <p:cNvSpPr>
                  <a:spLocks/>
                </p:cNvSpPr>
                <p:nvPr/>
              </p:nvSpPr>
              <p:spPr bwMode="auto">
                <a:xfrm>
                  <a:off x="3874" y="2875"/>
                  <a:ext cx="12" cy="23"/>
                </a:xfrm>
                <a:custGeom>
                  <a:avLst/>
                  <a:gdLst>
                    <a:gd name="T0" fmla="*/ 12 w 12"/>
                    <a:gd name="T1" fmla="*/ 18 h 23"/>
                    <a:gd name="T2" fmla="*/ 0 w 12"/>
                    <a:gd name="T3" fmla="*/ 23 h 23"/>
                    <a:gd name="T4" fmla="*/ 0 w 12"/>
                    <a:gd name="T5" fmla="*/ 4 h 23"/>
                    <a:gd name="T6" fmla="*/ 12 w 12"/>
                    <a:gd name="T7" fmla="*/ 0 h 23"/>
                    <a:gd name="T8" fmla="*/ 12 w 12"/>
                    <a:gd name="T9" fmla="*/ 18 h 23"/>
                    <a:gd name="T10" fmla="*/ 0 60000 65536"/>
                    <a:gd name="T11" fmla="*/ 0 60000 65536"/>
                    <a:gd name="T12" fmla="*/ 0 60000 65536"/>
                    <a:gd name="T13" fmla="*/ 0 60000 65536"/>
                    <a:gd name="T14" fmla="*/ 0 60000 65536"/>
                    <a:gd name="T15" fmla="*/ 0 w 12"/>
                    <a:gd name="T16" fmla="*/ 0 h 23"/>
                    <a:gd name="T17" fmla="*/ 12 w 12"/>
                    <a:gd name="T18" fmla="*/ 23 h 23"/>
                  </a:gdLst>
                  <a:ahLst/>
                  <a:cxnLst>
                    <a:cxn ang="T10">
                      <a:pos x="T0" y="T1"/>
                    </a:cxn>
                    <a:cxn ang="T11">
                      <a:pos x="T2" y="T3"/>
                    </a:cxn>
                    <a:cxn ang="T12">
                      <a:pos x="T4" y="T5"/>
                    </a:cxn>
                    <a:cxn ang="T13">
                      <a:pos x="T6" y="T7"/>
                    </a:cxn>
                    <a:cxn ang="T14">
                      <a:pos x="T8" y="T9"/>
                    </a:cxn>
                  </a:cxnLst>
                  <a:rect l="T15" t="T16" r="T17" b="T18"/>
                  <a:pathLst>
                    <a:path w="12" h="23">
                      <a:moveTo>
                        <a:pt x="12" y="18"/>
                      </a:moveTo>
                      <a:lnTo>
                        <a:pt x="0" y="23"/>
                      </a:lnTo>
                      <a:lnTo>
                        <a:pt x="0" y="4"/>
                      </a:lnTo>
                      <a:lnTo>
                        <a:pt x="12" y="0"/>
                      </a:lnTo>
                      <a:lnTo>
                        <a:pt x="12" y="18"/>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3" name="Freeform 905"/>
                <p:cNvSpPr>
                  <a:spLocks/>
                </p:cNvSpPr>
                <p:nvPr/>
              </p:nvSpPr>
              <p:spPr bwMode="auto">
                <a:xfrm>
                  <a:off x="3932" y="2847"/>
                  <a:ext cx="93" cy="50"/>
                </a:xfrm>
                <a:custGeom>
                  <a:avLst/>
                  <a:gdLst>
                    <a:gd name="T0" fmla="*/ 93 w 93"/>
                    <a:gd name="T1" fmla="*/ 10 h 50"/>
                    <a:gd name="T2" fmla="*/ 74 w 93"/>
                    <a:gd name="T3" fmla="*/ 0 h 50"/>
                    <a:gd name="T4" fmla="*/ 0 w 93"/>
                    <a:gd name="T5" fmla="*/ 40 h 50"/>
                    <a:gd name="T6" fmla="*/ 18 w 93"/>
                    <a:gd name="T7" fmla="*/ 50 h 50"/>
                    <a:gd name="T8" fmla="*/ 93 w 93"/>
                    <a:gd name="T9" fmla="*/ 10 h 50"/>
                    <a:gd name="T10" fmla="*/ 0 60000 65536"/>
                    <a:gd name="T11" fmla="*/ 0 60000 65536"/>
                    <a:gd name="T12" fmla="*/ 0 60000 65536"/>
                    <a:gd name="T13" fmla="*/ 0 60000 65536"/>
                    <a:gd name="T14" fmla="*/ 0 60000 65536"/>
                    <a:gd name="T15" fmla="*/ 0 w 93"/>
                    <a:gd name="T16" fmla="*/ 0 h 50"/>
                    <a:gd name="T17" fmla="*/ 93 w 93"/>
                    <a:gd name="T18" fmla="*/ 50 h 50"/>
                  </a:gdLst>
                  <a:ahLst/>
                  <a:cxnLst>
                    <a:cxn ang="T10">
                      <a:pos x="T0" y="T1"/>
                    </a:cxn>
                    <a:cxn ang="T11">
                      <a:pos x="T2" y="T3"/>
                    </a:cxn>
                    <a:cxn ang="T12">
                      <a:pos x="T4" y="T5"/>
                    </a:cxn>
                    <a:cxn ang="T13">
                      <a:pos x="T6" y="T7"/>
                    </a:cxn>
                    <a:cxn ang="T14">
                      <a:pos x="T8" y="T9"/>
                    </a:cxn>
                  </a:cxnLst>
                  <a:rect l="T15" t="T16" r="T17" b="T18"/>
                  <a:pathLst>
                    <a:path w="93" h="50">
                      <a:moveTo>
                        <a:pt x="93" y="10"/>
                      </a:moveTo>
                      <a:lnTo>
                        <a:pt x="74" y="0"/>
                      </a:lnTo>
                      <a:lnTo>
                        <a:pt x="0" y="40"/>
                      </a:lnTo>
                      <a:lnTo>
                        <a:pt x="18" y="50"/>
                      </a:lnTo>
                      <a:lnTo>
                        <a:pt x="93"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4" name="Freeform 906"/>
                <p:cNvSpPr>
                  <a:spLocks/>
                </p:cNvSpPr>
                <p:nvPr/>
              </p:nvSpPr>
              <p:spPr bwMode="auto">
                <a:xfrm>
                  <a:off x="3932" y="2887"/>
                  <a:ext cx="18" cy="30"/>
                </a:xfrm>
                <a:custGeom>
                  <a:avLst/>
                  <a:gdLst>
                    <a:gd name="T0" fmla="*/ 18 w 18"/>
                    <a:gd name="T1" fmla="*/ 10 h 30"/>
                    <a:gd name="T2" fmla="*/ 0 w 18"/>
                    <a:gd name="T3" fmla="*/ 0 h 30"/>
                    <a:gd name="T4" fmla="*/ 0 w 18"/>
                    <a:gd name="T5" fmla="*/ 20 h 30"/>
                    <a:gd name="T6" fmla="*/ 18 w 18"/>
                    <a:gd name="T7" fmla="*/ 30 h 30"/>
                    <a:gd name="T8" fmla="*/ 18 w 18"/>
                    <a:gd name="T9" fmla="*/ 10 h 30"/>
                    <a:gd name="T10" fmla="*/ 0 60000 65536"/>
                    <a:gd name="T11" fmla="*/ 0 60000 65536"/>
                    <a:gd name="T12" fmla="*/ 0 60000 65536"/>
                    <a:gd name="T13" fmla="*/ 0 60000 65536"/>
                    <a:gd name="T14" fmla="*/ 0 60000 65536"/>
                    <a:gd name="T15" fmla="*/ 0 w 18"/>
                    <a:gd name="T16" fmla="*/ 0 h 30"/>
                    <a:gd name="T17" fmla="*/ 18 w 18"/>
                    <a:gd name="T18" fmla="*/ 30 h 30"/>
                  </a:gdLst>
                  <a:ahLst/>
                  <a:cxnLst>
                    <a:cxn ang="T10">
                      <a:pos x="T0" y="T1"/>
                    </a:cxn>
                    <a:cxn ang="T11">
                      <a:pos x="T2" y="T3"/>
                    </a:cxn>
                    <a:cxn ang="T12">
                      <a:pos x="T4" y="T5"/>
                    </a:cxn>
                    <a:cxn ang="T13">
                      <a:pos x="T6" y="T7"/>
                    </a:cxn>
                    <a:cxn ang="T14">
                      <a:pos x="T8" y="T9"/>
                    </a:cxn>
                  </a:cxnLst>
                  <a:rect l="T15" t="T16" r="T17" b="T18"/>
                  <a:pathLst>
                    <a:path w="18" h="30">
                      <a:moveTo>
                        <a:pt x="18" y="10"/>
                      </a:moveTo>
                      <a:lnTo>
                        <a:pt x="0" y="0"/>
                      </a:lnTo>
                      <a:lnTo>
                        <a:pt x="0" y="20"/>
                      </a:lnTo>
                      <a:lnTo>
                        <a:pt x="18" y="30"/>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5" name="Freeform 907"/>
                <p:cNvSpPr>
                  <a:spLocks/>
                </p:cNvSpPr>
                <p:nvPr/>
              </p:nvSpPr>
              <p:spPr bwMode="auto">
                <a:xfrm>
                  <a:off x="3951" y="2858"/>
                  <a:ext cx="74" cy="59"/>
                </a:xfrm>
                <a:custGeom>
                  <a:avLst/>
                  <a:gdLst>
                    <a:gd name="T0" fmla="*/ 74 w 74"/>
                    <a:gd name="T1" fmla="*/ 0 h 59"/>
                    <a:gd name="T2" fmla="*/ 0 w 74"/>
                    <a:gd name="T3" fmla="*/ 39 h 59"/>
                    <a:gd name="T4" fmla="*/ 0 w 74"/>
                    <a:gd name="T5" fmla="*/ 59 h 59"/>
                    <a:gd name="T6" fmla="*/ 74 w 74"/>
                    <a:gd name="T7" fmla="*/ 20 h 59"/>
                    <a:gd name="T8" fmla="*/ 74 w 74"/>
                    <a:gd name="T9" fmla="*/ 0 h 59"/>
                    <a:gd name="T10" fmla="*/ 0 60000 65536"/>
                    <a:gd name="T11" fmla="*/ 0 60000 65536"/>
                    <a:gd name="T12" fmla="*/ 0 60000 65536"/>
                    <a:gd name="T13" fmla="*/ 0 60000 65536"/>
                    <a:gd name="T14" fmla="*/ 0 60000 65536"/>
                    <a:gd name="T15" fmla="*/ 0 w 74"/>
                    <a:gd name="T16" fmla="*/ 0 h 59"/>
                    <a:gd name="T17" fmla="*/ 74 w 74"/>
                    <a:gd name="T18" fmla="*/ 59 h 59"/>
                  </a:gdLst>
                  <a:ahLst/>
                  <a:cxnLst>
                    <a:cxn ang="T10">
                      <a:pos x="T0" y="T1"/>
                    </a:cxn>
                    <a:cxn ang="T11">
                      <a:pos x="T2" y="T3"/>
                    </a:cxn>
                    <a:cxn ang="T12">
                      <a:pos x="T4" y="T5"/>
                    </a:cxn>
                    <a:cxn ang="T13">
                      <a:pos x="T6" y="T7"/>
                    </a:cxn>
                    <a:cxn ang="T14">
                      <a:pos x="T8" y="T9"/>
                    </a:cxn>
                  </a:cxnLst>
                  <a:rect l="T15" t="T16" r="T17" b="T18"/>
                  <a:pathLst>
                    <a:path w="74" h="59">
                      <a:moveTo>
                        <a:pt x="74" y="0"/>
                      </a:moveTo>
                      <a:lnTo>
                        <a:pt x="0" y="39"/>
                      </a:lnTo>
                      <a:lnTo>
                        <a:pt x="0" y="59"/>
                      </a:lnTo>
                      <a:lnTo>
                        <a:pt x="74" y="20"/>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45" name="Group 908"/>
              <p:cNvGrpSpPr>
                <a:grpSpLocks/>
              </p:cNvGrpSpPr>
              <p:nvPr/>
            </p:nvGrpSpPr>
            <p:grpSpPr bwMode="auto">
              <a:xfrm>
                <a:off x="1657871" y="2068541"/>
                <a:ext cx="665372" cy="471491"/>
                <a:chOff x="1044" y="1766"/>
                <a:chExt cx="419" cy="297"/>
              </a:xfrm>
            </p:grpSpPr>
            <p:sp>
              <p:nvSpPr>
                <p:cNvPr id="430" name="Line 909"/>
                <p:cNvSpPr>
                  <a:spLocks noChangeShapeType="1"/>
                </p:cNvSpPr>
                <p:nvPr/>
              </p:nvSpPr>
              <p:spPr bwMode="auto">
                <a:xfrm flipV="1">
                  <a:off x="1445" y="1922"/>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31" name="Freeform 910"/>
                <p:cNvSpPr>
                  <a:spLocks/>
                </p:cNvSpPr>
                <p:nvPr/>
              </p:nvSpPr>
              <p:spPr bwMode="auto">
                <a:xfrm>
                  <a:off x="1336" y="1907"/>
                  <a:ext cx="19" cy="30"/>
                </a:xfrm>
                <a:custGeom>
                  <a:avLst/>
                  <a:gdLst>
                    <a:gd name="T0" fmla="*/ 19 w 19"/>
                    <a:gd name="T1" fmla="*/ 9 h 30"/>
                    <a:gd name="T2" fmla="*/ 0 w 19"/>
                    <a:gd name="T3" fmla="*/ 0 h 30"/>
                    <a:gd name="T4" fmla="*/ 0 w 19"/>
                    <a:gd name="T5" fmla="*/ 20 h 30"/>
                    <a:gd name="T6" fmla="*/ 19 w 19"/>
                    <a:gd name="T7" fmla="*/ 30 h 30"/>
                    <a:gd name="T8" fmla="*/ 19 w 19"/>
                    <a:gd name="T9" fmla="*/ 9 h 30"/>
                    <a:gd name="T10" fmla="*/ 0 60000 65536"/>
                    <a:gd name="T11" fmla="*/ 0 60000 65536"/>
                    <a:gd name="T12" fmla="*/ 0 60000 65536"/>
                    <a:gd name="T13" fmla="*/ 0 60000 65536"/>
                    <a:gd name="T14" fmla="*/ 0 60000 65536"/>
                    <a:gd name="T15" fmla="*/ 0 w 19"/>
                    <a:gd name="T16" fmla="*/ 0 h 30"/>
                    <a:gd name="T17" fmla="*/ 19 w 19"/>
                    <a:gd name="T18" fmla="*/ 30 h 30"/>
                  </a:gdLst>
                  <a:ahLst/>
                  <a:cxnLst>
                    <a:cxn ang="T10">
                      <a:pos x="T0" y="T1"/>
                    </a:cxn>
                    <a:cxn ang="T11">
                      <a:pos x="T2" y="T3"/>
                    </a:cxn>
                    <a:cxn ang="T12">
                      <a:pos x="T4" y="T5"/>
                    </a:cxn>
                    <a:cxn ang="T13">
                      <a:pos x="T6" y="T7"/>
                    </a:cxn>
                    <a:cxn ang="T14">
                      <a:pos x="T8" y="T9"/>
                    </a:cxn>
                  </a:cxnLst>
                  <a:rect l="T15" t="T16" r="T17" b="T18"/>
                  <a:pathLst>
                    <a:path w="19" h="30">
                      <a:moveTo>
                        <a:pt x="19" y="9"/>
                      </a:moveTo>
                      <a:lnTo>
                        <a:pt x="0" y="0"/>
                      </a:lnTo>
                      <a:lnTo>
                        <a:pt x="0" y="20"/>
                      </a:lnTo>
                      <a:lnTo>
                        <a:pt x="19" y="30"/>
                      </a:lnTo>
                      <a:lnTo>
                        <a:pt x="19"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32" name="Freeform 911"/>
                <p:cNvSpPr>
                  <a:spLocks/>
                </p:cNvSpPr>
                <p:nvPr/>
              </p:nvSpPr>
              <p:spPr bwMode="auto">
                <a:xfrm>
                  <a:off x="1355" y="1877"/>
                  <a:ext cx="73" cy="60"/>
                </a:xfrm>
                <a:custGeom>
                  <a:avLst/>
                  <a:gdLst>
                    <a:gd name="T0" fmla="*/ 73 w 73"/>
                    <a:gd name="T1" fmla="*/ 0 h 60"/>
                    <a:gd name="T2" fmla="*/ 0 w 73"/>
                    <a:gd name="T3" fmla="*/ 39 h 60"/>
                    <a:gd name="T4" fmla="*/ 0 w 73"/>
                    <a:gd name="T5" fmla="*/ 60 h 60"/>
                    <a:gd name="T6" fmla="*/ 73 w 73"/>
                    <a:gd name="T7" fmla="*/ 21 h 60"/>
                    <a:gd name="T8" fmla="*/ 73 w 73"/>
                    <a:gd name="T9" fmla="*/ 0 h 60"/>
                    <a:gd name="T10" fmla="*/ 0 60000 65536"/>
                    <a:gd name="T11" fmla="*/ 0 60000 65536"/>
                    <a:gd name="T12" fmla="*/ 0 60000 65536"/>
                    <a:gd name="T13" fmla="*/ 0 60000 65536"/>
                    <a:gd name="T14" fmla="*/ 0 60000 65536"/>
                    <a:gd name="T15" fmla="*/ 0 w 73"/>
                    <a:gd name="T16" fmla="*/ 0 h 60"/>
                    <a:gd name="T17" fmla="*/ 73 w 73"/>
                    <a:gd name="T18" fmla="*/ 60 h 60"/>
                  </a:gdLst>
                  <a:ahLst/>
                  <a:cxnLst>
                    <a:cxn ang="T10">
                      <a:pos x="T0" y="T1"/>
                    </a:cxn>
                    <a:cxn ang="T11">
                      <a:pos x="T2" y="T3"/>
                    </a:cxn>
                    <a:cxn ang="T12">
                      <a:pos x="T4" y="T5"/>
                    </a:cxn>
                    <a:cxn ang="T13">
                      <a:pos x="T6" y="T7"/>
                    </a:cxn>
                    <a:cxn ang="T14">
                      <a:pos x="T8" y="T9"/>
                    </a:cxn>
                  </a:cxnLst>
                  <a:rect l="T15" t="T16" r="T17" b="T18"/>
                  <a:pathLst>
                    <a:path w="73" h="60">
                      <a:moveTo>
                        <a:pt x="73" y="0"/>
                      </a:moveTo>
                      <a:lnTo>
                        <a:pt x="0" y="39"/>
                      </a:lnTo>
                      <a:lnTo>
                        <a:pt x="0" y="60"/>
                      </a:lnTo>
                      <a:lnTo>
                        <a:pt x="73" y="21"/>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33" name="Line 912"/>
                <p:cNvSpPr>
                  <a:spLocks noChangeShapeType="1"/>
                </p:cNvSpPr>
                <p:nvPr/>
              </p:nvSpPr>
              <p:spPr bwMode="auto">
                <a:xfrm flipV="1">
                  <a:off x="1412" y="1903"/>
                  <a:ext cx="1" cy="4"/>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34" name="Freeform 913"/>
                <p:cNvSpPr>
                  <a:spLocks/>
                </p:cNvSpPr>
                <p:nvPr/>
              </p:nvSpPr>
              <p:spPr bwMode="auto">
                <a:xfrm>
                  <a:off x="1412" y="1908"/>
                  <a:ext cx="12" cy="10"/>
                </a:xfrm>
                <a:custGeom>
                  <a:avLst/>
                  <a:gdLst>
                    <a:gd name="T0" fmla="*/ 2 w 12"/>
                    <a:gd name="T1" fmla="*/ 10 h 10"/>
                    <a:gd name="T2" fmla="*/ 0 w 12"/>
                    <a:gd name="T3" fmla="*/ 9 h 10"/>
                    <a:gd name="T4" fmla="*/ 0 w 12"/>
                    <a:gd name="T5" fmla="*/ 6 h 10"/>
                    <a:gd name="T6" fmla="*/ 0 w 12"/>
                    <a:gd name="T7" fmla="*/ 4 h 10"/>
                    <a:gd name="T8" fmla="*/ 0 w 12"/>
                    <a:gd name="T9" fmla="*/ 2 h 10"/>
                    <a:gd name="T10" fmla="*/ 2 w 12"/>
                    <a:gd name="T11" fmla="*/ 2 h 10"/>
                    <a:gd name="T12" fmla="*/ 5 w 12"/>
                    <a:gd name="T13" fmla="*/ 0 h 10"/>
                    <a:gd name="T14" fmla="*/ 7 w 12"/>
                    <a:gd name="T15" fmla="*/ 0 h 10"/>
                    <a:gd name="T16" fmla="*/ 9 w 12"/>
                    <a:gd name="T17" fmla="*/ 2 h 10"/>
                    <a:gd name="T18" fmla="*/ 12 w 12"/>
                    <a:gd name="T19" fmla="*/ 4 h 10"/>
                    <a:gd name="T20" fmla="*/ 9 w 12"/>
                    <a:gd name="T21" fmla="*/ 9 h 10"/>
                    <a:gd name="T22" fmla="*/ 7 w 12"/>
                    <a:gd name="T23" fmla="*/ 10 h 10"/>
                    <a:gd name="T24" fmla="*/ 5 w 12"/>
                    <a:gd name="T25" fmla="*/ 10 h 10"/>
                    <a:gd name="T26" fmla="*/ 2 w 12"/>
                    <a:gd name="T27" fmla="*/ 1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2" y="10"/>
                      </a:moveTo>
                      <a:lnTo>
                        <a:pt x="0" y="9"/>
                      </a:lnTo>
                      <a:lnTo>
                        <a:pt x="0" y="6"/>
                      </a:lnTo>
                      <a:lnTo>
                        <a:pt x="0" y="4"/>
                      </a:lnTo>
                      <a:lnTo>
                        <a:pt x="0" y="2"/>
                      </a:lnTo>
                      <a:lnTo>
                        <a:pt x="2" y="2"/>
                      </a:lnTo>
                      <a:lnTo>
                        <a:pt x="5" y="0"/>
                      </a:lnTo>
                      <a:lnTo>
                        <a:pt x="7" y="0"/>
                      </a:lnTo>
                      <a:lnTo>
                        <a:pt x="9" y="2"/>
                      </a:lnTo>
                      <a:lnTo>
                        <a:pt x="12" y="4"/>
                      </a:lnTo>
                      <a:lnTo>
                        <a:pt x="9" y="9"/>
                      </a:lnTo>
                      <a:lnTo>
                        <a:pt x="7" y="10"/>
                      </a:lnTo>
                      <a:lnTo>
                        <a:pt x="5" y="10"/>
                      </a:lnTo>
                      <a:lnTo>
                        <a:pt x="2"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35" name="Freeform 914"/>
                <p:cNvSpPr>
                  <a:spLocks/>
                </p:cNvSpPr>
                <p:nvPr/>
              </p:nvSpPr>
              <p:spPr bwMode="auto">
                <a:xfrm>
                  <a:off x="1412" y="1908"/>
                  <a:ext cx="12" cy="10"/>
                </a:xfrm>
                <a:custGeom>
                  <a:avLst/>
                  <a:gdLst>
                    <a:gd name="T0" fmla="*/ 9 w 12"/>
                    <a:gd name="T1" fmla="*/ 8 h 10"/>
                    <a:gd name="T2" fmla="*/ 12 w 12"/>
                    <a:gd name="T3" fmla="*/ 3 h 10"/>
                    <a:gd name="T4" fmla="*/ 9 w 12"/>
                    <a:gd name="T5" fmla="*/ 0 h 10"/>
                    <a:gd name="T6" fmla="*/ 7 w 12"/>
                    <a:gd name="T7" fmla="*/ 3 h 10"/>
                    <a:gd name="T8" fmla="*/ 2 w 12"/>
                    <a:gd name="T9" fmla="*/ 4 h 10"/>
                    <a:gd name="T10" fmla="*/ 0 w 12"/>
                    <a:gd name="T11" fmla="*/ 8 h 10"/>
                    <a:gd name="T12" fmla="*/ 2 w 12"/>
                    <a:gd name="T13" fmla="*/ 10 h 10"/>
                    <a:gd name="T14" fmla="*/ 5 w 12"/>
                    <a:gd name="T15" fmla="*/ 10 h 10"/>
                    <a:gd name="T16" fmla="*/ 7 w 12"/>
                    <a:gd name="T17" fmla="*/ 10 h 10"/>
                    <a:gd name="T18" fmla="*/ 9 w 12"/>
                    <a:gd name="T19" fmla="*/ 8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0"/>
                    <a:gd name="T32" fmla="*/ 12 w 1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0">
                      <a:moveTo>
                        <a:pt x="9" y="8"/>
                      </a:moveTo>
                      <a:lnTo>
                        <a:pt x="12" y="3"/>
                      </a:lnTo>
                      <a:lnTo>
                        <a:pt x="9" y="0"/>
                      </a:lnTo>
                      <a:lnTo>
                        <a:pt x="7" y="3"/>
                      </a:lnTo>
                      <a:lnTo>
                        <a:pt x="2" y="4"/>
                      </a:lnTo>
                      <a:lnTo>
                        <a:pt x="0" y="8"/>
                      </a:lnTo>
                      <a:lnTo>
                        <a:pt x="2" y="10"/>
                      </a:lnTo>
                      <a:lnTo>
                        <a:pt x="5" y="10"/>
                      </a:lnTo>
                      <a:lnTo>
                        <a:pt x="7" y="10"/>
                      </a:lnTo>
                      <a:lnTo>
                        <a:pt x="9"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36" name="Freeform 915"/>
                <p:cNvSpPr>
                  <a:spLocks/>
                </p:cNvSpPr>
                <p:nvPr/>
              </p:nvSpPr>
              <p:spPr bwMode="auto">
                <a:xfrm>
                  <a:off x="1369" y="1885"/>
                  <a:ext cx="92" cy="48"/>
                </a:xfrm>
                <a:custGeom>
                  <a:avLst/>
                  <a:gdLst>
                    <a:gd name="T0" fmla="*/ 92 w 92"/>
                    <a:gd name="T1" fmla="*/ 10 h 48"/>
                    <a:gd name="T2" fmla="*/ 73 w 92"/>
                    <a:gd name="T3" fmla="*/ 0 h 48"/>
                    <a:gd name="T4" fmla="*/ 0 w 92"/>
                    <a:gd name="T5" fmla="*/ 38 h 48"/>
                    <a:gd name="T6" fmla="*/ 18 w 92"/>
                    <a:gd name="T7" fmla="*/ 48 h 48"/>
                    <a:gd name="T8" fmla="*/ 92 w 92"/>
                    <a:gd name="T9" fmla="*/ 10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92" y="10"/>
                      </a:moveTo>
                      <a:lnTo>
                        <a:pt x="73" y="0"/>
                      </a:lnTo>
                      <a:lnTo>
                        <a:pt x="0" y="38"/>
                      </a:lnTo>
                      <a:lnTo>
                        <a:pt x="18" y="48"/>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37" name="Freeform 916"/>
                <p:cNvSpPr>
                  <a:spLocks/>
                </p:cNvSpPr>
                <p:nvPr/>
              </p:nvSpPr>
              <p:spPr bwMode="auto">
                <a:xfrm>
                  <a:off x="1388" y="1896"/>
                  <a:ext cx="73" cy="58"/>
                </a:xfrm>
                <a:custGeom>
                  <a:avLst/>
                  <a:gdLst>
                    <a:gd name="T0" fmla="*/ 73 w 73"/>
                    <a:gd name="T1" fmla="*/ 0 h 58"/>
                    <a:gd name="T2" fmla="*/ 0 w 73"/>
                    <a:gd name="T3" fmla="*/ 38 h 58"/>
                    <a:gd name="T4" fmla="*/ 0 w 73"/>
                    <a:gd name="T5" fmla="*/ 58 h 58"/>
                    <a:gd name="T6" fmla="*/ 73 w 73"/>
                    <a:gd name="T7" fmla="*/ 20 h 58"/>
                    <a:gd name="T8" fmla="*/ 73 w 73"/>
                    <a:gd name="T9" fmla="*/ 0 h 58"/>
                    <a:gd name="T10" fmla="*/ 0 60000 65536"/>
                    <a:gd name="T11" fmla="*/ 0 60000 65536"/>
                    <a:gd name="T12" fmla="*/ 0 60000 65536"/>
                    <a:gd name="T13" fmla="*/ 0 60000 65536"/>
                    <a:gd name="T14" fmla="*/ 0 60000 65536"/>
                    <a:gd name="T15" fmla="*/ 0 w 73"/>
                    <a:gd name="T16" fmla="*/ 0 h 58"/>
                    <a:gd name="T17" fmla="*/ 73 w 73"/>
                    <a:gd name="T18" fmla="*/ 58 h 58"/>
                  </a:gdLst>
                  <a:ahLst/>
                  <a:cxnLst>
                    <a:cxn ang="T10">
                      <a:pos x="T0" y="T1"/>
                    </a:cxn>
                    <a:cxn ang="T11">
                      <a:pos x="T2" y="T3"/>
                    </a:cxn>
                    <a:cxn ang="T12">
                      <a:pos x="T4" y="T5"/>
                    </a:cxn>
                    <a:cxn ang="T13">
                      <a:pos x="T6" y="T7"/>
                    </a:cxn>
                    <a:cxn ang="T14">
                      <a:pos x="T8" y="T9"/>
                    </a:cxn>
                  </a:cxnLst>
                  <a:rect l="T15" t="T16" r="T17" b="T18"/>
                  <a:pathLst>
                    <a:path w="73" h="58">
                      <a:moveTo>
                        <a:pt x="73" y="0"/>
                      </a:moveTo>
                      <a:lnTo>
                        <a:pt x="0" y="38"/>
                      </a:lnTo>
                      <a:lnTo>
                        <a:pt x="0" y="58"/>
                      </a:lnTo>
                      <a:lnTo>
                        <a:pt x="73" y="20"/>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38" name="Line 917"/>
                <p:cNvSpPr>
                  <a:spLocks noChangeShapeType="1"/>
                </p:cNvSpPr>
                <p:nvPr/>
              </p:nvSpPr>
              <p:spPr bwMode="auto">
                <a:xfrm flipV="1">
                  <a:off x="1402" y="1837"/>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39" name="Freeform 918"/>
                <p:cNvSpPr>
                  <a:spLocks/>
                </p:cNvSpPr>
                <p:nvPr/>
              </p:nvSpPr>
              <p:spPr bwMode="auto">
                <a:xfrm>
                  <a:off x="1399" y="1840"/>
                  <a:ext cx="12" cy="11"/>
                </a:xfrm>
                <a:custGeom>
                  <a:avLst/>
                  <a:gdLst>
                    <a:gd name="T0" fmla="*/ 7 w 12"/>
                    <a:gd name="T1" fmla="*/ 10 h 11"/>
                    <a:gd name="T2" fmla="*/ 12 w 12"/>
                    <a:gd name="T3" fmla="*/ 8 h 11"/>
                    <a:gd name="T4" fmla="*/ 12 w 12"/>
                    <a:gd name="T5" fmla="*/ 6 h 11"/>
                    <a:gd name="T6" fmla="*/ 12 w 12"/>
                    <a:gd name="T7" fmla="*/ 3 h 11"/>
                    <a:gd name="T8" fmla="*/ 9 w 12"/>
                    <a:gd name="T9" fmla="*/ 2 h 11"/>
                    <a:gd name="T10" fmla="*/ 7 w 12"/>
                    <a:gd name="T11" fmla="*/ 0 h 11"/>
                    <a:gd name="T12" fmla="*/ 5 w 12"/>
                    <a:gd name="T13" fmla="*/ 0 h 11"/>
                    <a:gd name="T14" fmla="*/ 0 w 12"/>
                    <a:gd name="T15" fmla="*/ 2 h 11"/>
                    <a:gd name="T16" fmla="*/ 0 w 12"/>
                    <a:gd name="T17" fmla="*/ 3 h 11"/>
                    <a:gd name="T18" fmla="*/ 0 w 12"/>
                    <a:gd name="T19" fmla="*/ 6 h 11"/>
                    <a:gd name="T20" fmla="*/ 2 w 12"/>
                    <a:gd name="T21" fmla="*/ 8 h 11"/>
                    <a:gd name="T22" fmla="*/ 5 w 12"/>
                    <a:gd name="T23" fmla="*/ 10 h 11"/>
                    <a:gd name="T24" fmla="*/ 5 w 12"/>
                    <a:gd name="T25" fmla="*/ 11 h 11"/>
                    <a:gd name="T26" fmla="*/ 7 w 12"/>
                    <a:gd name="T27" fmla="*/ 10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7" y="10"/>
                      </a:moveTo>
                      <a:lnTo>
                        <a:pt x="12" y="8"/>
                      </a:lnTo>
                      <a:lnTo>
                        <a:pt x="12" y="6"/>
                      </a:lnTo>
                      <a:lnTo>
                        <a:pt x="12" y="3"/>
                      </a:lnTo>
                      <a:lnTo>
                        <a:pt x="9" y="2"/>
                      </a:lnTo>
                      <a:lnTo>
                        <a:pt x="7" y="0"/>
                      </a:lnTo>
                      <a:lnTo>
                        <a:pt x="5" y="0"/>
                      </a:lnTo>
                      <a:lnTo>
                        <a:pt x="0" y="2"/>
                      </a:lnTo>
                      <a:lnTo>
                        <a:pt x="0" y="3"/>
                      </a:lnTo>
                      <a:lnTo>
                        <a:pt x="0" y="6"/>
                      </a:lnTo>
                      <a:lnTo>
                        <a:pt x="2" y="8"/>
                      </a:lnTo>
                      <a:lnTo>
                        <a:pt x="5" y="10"/>
                      </a:lnTo>
                      <a:lnTo>
                        <a:pt x="5" y="11"/>
                      </a:lnTo>
                      <a:lnTo>
                        <a:pt x="7"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0" name="Freeform 919"/>
                <p:cNvSpPr>
                  <a:spLocks/>
                </p:cNvSpPr>
                <p:nvPr/>
              </p:nvSpPr>
              <p:spPr bwMode="auto">
                <a:xfrm>
                  <a:off x="1399" y="1842"/>
                  <a:ext cx="12" cy="9"/>
                </a:xfrm>
                <a:custGeom>
                  <a:avLst/>
                  <a:gdLst>
                    <a:gd name="T0" fmla="*/ 0 w 12"/>
                    <a:gd name="T1" fmla="*/ 4 h 9"/>
                    <a:gd name="T2" fmla="*/ 0 w 12"/>
                    <a:gd name="T3" fmla="*/ 1 h 9"/>
                    <a:gd name="T4" fmla="*/ 0 w 12"/>
                    <a:gd name="T5" fmla="*/ 0 h 9"/>
                    <a:gd name="T6" fmla="*/ 3 w 12"/>
                    <a:gd name="T7" fmla="*/ 0 h 9"/>
                    <a:gd name="T8" fmla="*/ 6 w 12"/>
                    <a:gd name="T9" fmla="*/ 0 h 9"/>
                    <a:gd name="T10" fmla="*/ 9 w 12"/>
                    <a:gd name="T11" fmla="*/ 3 h 9"/>
                    <a:gd name="T12" fmla="*/ 12 w 12"/>
                    <a:gd name="T13" fmla="*/ 6 h 9"/>
                    <a:gd name="T14" fmla="*/ 12 w 12"/>
                    <a:gd name="T15" fmla="*/ 8 h 9"/>
                    <a:gd name="T16" fmla="*/ 9 w 12"/>
                    <a:gd name="T17" fmla="*/ 8 h 9"/>
                    <a:gd name="T18" fmla="*/ 6 w 12"/>
                    <a:gd name="T19" fmla="*/ 9 h 9"/>
                    <a:gd name="T20" fmla="*/ 6 w 12"/>
                    <a:gd name="T21" fmla="*/ 8 h 9"/>
                    <a:gd name="T22" fmla="*/ 0 w 12"/>
                    <a:gd name="T23" fmla="*/ 4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9"/>
                    <a:gd name="T38" fmla="*/ 12 w 12"/>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9">
                      <a:moveTo>
                        <a:pt x="0" y="4"/>
                      </a:moveTo>
                      <a:lnTo>
                        <a:pt x="0" y="1"/>
                      </a:lnTo>
                      <a:lnTo>
                        <a:pt x="0" y="0"/>
                      </a:lnTo>
                      <a:lnTo>
                        <a:pt x="3" y="0"/>
                      </a:lnTo>
                      <a:lnTo>
                        <a:pt x="6" y="0"/>
                      </a:lnTo>
                      <a:lnTo>
                        <a:pt x="9" y="3"/>
                      </a:lnTo>
                      <a:lnTo>
                        <a:pt x="12" y="6"/>
                      </a:lnTo>
                      <a:lnTo>
                        <a:pt x="12" y="8"/>
                      </a:lnTo>
                      <a:lnTo>
                        <a:pt x="9" y="8"/>
                      </a:lnTo>
                      <a:lnTo>
                        <a:pt x="6" y="9"/>
                      </a:lnTo>
                      <a:lnTo>
                        <a:pt x="6" y="8"/>
                      </a:lnTo>
                      <a:lnTo>
                        <a:pt x="0" y="4"/>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1" name="Freeform 920"/>
                <p:cNvSpPr>
                  <a:spLocks/>
                </p:cNvSpPr>
                <p:nvPr/>
              </p:nvSpPr>
              <p:spPr bwMode="auto">
                <a:xfrm>
                  <a:off x="1407" y="1840"/>
                  <a:ext cx="12" cy="11"/>
                </a:xfrm>
                <a:custGeom>
                  <a:avLst/>
                  <a:gdLst>
                    <a:gd name="T0" fmla="*/ 7 w 12"/>
                    <a:gd name="T1" fmla="*/ 11 h 11"/>
                    <a:gd name="T2" fmla="*/ 10 w 12"/>
                    <a:gd name="T3" fmla="*/ 10 h 11"/>
                    <a:gd name="T4" fmla="*/ 11 w 12"/>
                    <a:gd name="T5" fmla="*/ 9 h 11"/>
                    <a:gd name="T6" fmla="*/ 12 w 12"/>
                    <a:gd name="T7" fmla="*/ 9 h 11"/>
                    <a:gd name="T8" fmla="*/ 12 w 12"/>
                    <a:gd name="T9" fmla="*/ 8 h 11"/>
                    <a:gd name="T10" fmla="*/ 12 w 12"/>
                    <a:gd name="T11" fmla="*/ 6 h 11"/>
                    <a:gd name="T12" fmla="*/ 10 w 12"/>
                    <a:gd name="T13" fmla="*/ 3 h 11"/>
                    <a:gd name="T14" fmla="*/ 9 w 12"/>
                    <a:gd name="T15" fmla="*/ 2 h 11"/>
                    <a:gd name="T16" fmla="*/ 7 w 12"/>
                    <a:gd name="T17" fmla="*/ 0 h 11"/>
                    <a:gd name="T18" fmla="*/ 5 w 12"/>
                    <a:gd name="T19" fmla="*/ 0 h 11"/>
                    <a:gd name="T20" fmla="*/ 5 w 12"/>
                    <a:gd name="T21" fmla="*/ 0 h 11"/>
                    <a:gd name="T22" fmla="*/ 3 w 12"/>
                    <a:gd name="T23" fmla="*/ 0 h 11"/>
                    <a:gd name="T24" fmla="*/ 1 w 12"/>
                    <a:gd name="T25" fmla="*/ 2 h 11"/>
                    <a:gd name="T26" fmla="*/ 1 w 12"/>
                    <a:gd name="T27" fmla="*/ 2 h 11"/>
                    <a:gd name="T28" fmla="*/ 0 w 12"/>
                    <a:gd name="T29" fmla="*/ 3 h 11"/>
                    <a:gd name="T30" fmla="*/ 0 w 12"/>
                    <a:gd name="T31" fmla="*/ 4 h 11"/>
                    <a:gd name="T32" fmla="*/ 0 w 12"/>
                    <a:gd name="T33" fmla="*/ 6 h 11"/>
                    <a:gd name="T34" fmla="*/ 1 w 12"/>
                    <a:gd name="T35" fmla="*/ 8 h 11"/>
                    <a:gd name="T36" fmla="*/ 2 w 12"/>
                    <a:gd name="T37" fmla="*/ 10 h 11"/>
                    <a:gd name="T38" fmla="*/ 5 w 12"/>
                    <a:gd name="T39" fmla="*/ 10 h 11"/>
                    <a:gd name="T40" fmla="*/ 6 w 12"/>
                    <a:gd name="T41" fmla="*/ 11 h 11"/>
                    <a:gd name="T42" fmla="*/ 7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7" y="11"/>
                      </a:moveTo>
                      <a:lnTo>
                        <a:pt x="10" y="10"/>
                      </a:lnTo>
                      <a:lnTo>
                        <a:pt x="11" y="9"/>
                      </a:lnTo>
                      <a:lnTo>
                        <a:pt x="12" y="9"/>
                      </a:lnTo>
                      <a:lnTo>
                        <a:pt x="12" y="8"/>
                      </a:lnTo>
                      <a:lnTo>
                        <a:pt x="12" y="6"/>
                      </a:lnTo>
                      <a:lnTo>
                        <a:pt x="10" y="3"/>
                      </a:lnTo>
                      <a:lnTo>
                        <a:pt x="9" y="2"/>
                      </a:lnTo>
                      <a:lnTo>
                        <a:pt x="7" y="0"/>
                      </a:lnTo>
                      <a:lnTo>
                        <a:pt x="5" y="0"/>
                      </a:lnTo>
                      <a:lnTo>
                        <a:pt x="3" y="0"/>
                      </a:lnTo>
                      <a:lnTo>
                        <a:pt x="1" y="2"/>
                      </a:lnTo>
                      <a:lnTo>
                        <a:pt x="0" y="3"/>
                      </a:lnTo>
                      <a:lnTo>
                        <a:pt x="0" y="4"/>
                      </a:lnTo>
                      <a:lnTo>
                        <a:pt x="0" y="6"/>
                      </a:lnTo>
                      <a:lnTo>
                        <a:pt x="1" y="8"/>
                      </a:lnTo>
                      <a:lnTo>
                        <a:pt x="2" y="10"/>
                      </a:lnTo>
                      <a:lnTo>
                        <a:pt x="5" y="10"/>
                      </a:lnTo>
                      <a:lnTo>
                        <a:pt x="6" y="11"/>
                      </a:lnTo>
                      <a:lnTo>
                        <a:pt x="7"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2" name="Freeform 921"/>
                <p:cNvSpPr>
                  <a:spLocks/>
                </p:cNvSpPr>
                <p:nvPr/>
              </p:nvSpPr>
              <p:spPr bwMode="auto">
                <a:xfrm>
                  <a:off x="1407" y="1842"/>
                  <a:ext cx="12" cy="9"/>
                </a:xfrm>
                <a:custGeom>
                  <a:avLst/>
                  <a:gdLst>
                    <a:gd name="T0" fmla="*/ 1 w 12"/>
                    <a:gd name="T1" fmla="*/ 7 h 9"/>
                    <a:gd name="T2" fmla="*/ 0 w 12"/>
                    <a:gd name="T3" fmla="*/ 4 h 9"/>
                    <a:gd name="T4" fmla="*/ 0 w 12"/>
                    <a:gd name="T5" fmla="*/ 2 h 9"/>
                    <a:gd name="T6" fmla="*/ 0 w 12"/>
                    <a:gd name="T7" fmla="*/ 1 h 9"/>
                    <a:gd name="T8" fmla="*/ 1 w 12"/>
                    <a:gd name="T9" fmla="*/ 1 h 9"/>
                    <a:gd name="T10" fmla="*/ 3 w 12"/>
                    <a:gd name="T11" fmla="*/ 0 h 9"/>
                    <a:gd name="T12" fmla="*/ 6 w 12"/>
                    <a:gd name="T13" fmla="*/ 1 h 9"/>
                    <a:gd name="T14" fmla="*/ 8 w 12"/>
                    <a:gd name="T15" fmla="*/ 1 h 9"/>
                    <a:gd name="T16" fmla="*/ 9 w 12"/>
                    <a:gd name="T17" fmla="*/ 3 h 9"/>
                    <a:gd name="T18" fmla="*/ 12 w 12"/>
                    <a:gd name="T19" fmla="*/ 4 h 9"/>
                    <a:gd name="T20" fmla="*/ 12 w 12"/>
                    <a:gd name="T21" fmla="*/ 7 h 9"/>
                    <a:gd name="T22" fmla="*/ 12 w 12"/>
                    <a:gd name="T23" fmla="*/ 8 h 9"/>
                    <a:gd name="T24" fmla="*/ 11 w 12"/>
                    <a:gd name="T25" fmla="*/ 8 h 9"/>
                    <a:gd name="T26" fmla="*/ 9 w 12"/>
                    <a:gd name="T27" fmla="*/ 9 h 9"/>
                    <a:gd name="T28" fmla="*/ 8 w 12"/>
                    <a:gd name="T29" fmla="*/ 9 h 9"/>
                    <a:gd name="T30" fmla="*/ 6 w 12"/>
                    <a:gd name="T31" fmla="*/ 8 h 9"/>
                    <a:gd name="T32" fmla="*/ 3 w 12"/>
                    <a:gd name="T33" fmla="*/ 8 h 9"/>
                    <a:gd name="T34" fmla="*/ 1 w 12"/>
                    <a:gd name="T35" fmla="*/ 7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9"/>
                    <a:gd name="T56" fmla="*/ 12 w 12"/>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9">
                      <a:moveTo>
                        <a:pt x="1" y="7"/>
                      </a:moveTo>
                      <a:lnTo>
                        <a:pt x="0" y="4"/>
                      </a:lnTo>
                      <a:lnTo>
                        <a:pt x="0" y="2"/>
                      </a:lnTo>
                      <a:lnTo>
                        <a:pt x="0" y="1"/>
                      </a:lnTo>
                      <a:lnTo>
                        <a:pt x="1" y="1"/>
                      </a:lnTo>
                      <a:lnTo>
                        <a:pt x="3" y="0"/>
                      </a:lnTo>
                      <a:lnTo>
                        <a:pt x="6" y="1"/>
                      </a:lnTo>
                      <a:lnTo>
                        <a:pt x="8" y="1"/>
                      </a:lnTo>
                      <a:lnTo>
                        <a:pt x="9" y="3"/>
                      </a:lnTo>
                      <a:lnTo>
                        <a:pt x="12" y="4"/>
                      </a:lnTo>
                      <a:lnTo>
                        <a:pt x="12" y="7"/>
                      </a:lnTo>
                      <a:lnTo>
                        <a:pt x="12" y="8"/>
                      </a:lnTo>
                      <a:lnTo>
                        <a:pt x="11" y="8"/>
                      </a:lnTo>
                      <a:lnTo>
                        <a:pt x="9" y="9"/>
                      </a:lnTo>
                      <a:lnTo>
                        <a:pt x="8" y="9"/>
                      </a:lnTo>
                      <a:lnTo>
                        <a:pt x="6" y="8"/>
                      </a:lnTo>
                      <a:lnTo>
                        <a:pt x="3" y="8"/>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3" name="Freeform 922"/>
                <p:cNvSpPr>
                  <a:spLocks/>
                </p:cNvSpPr>
                <p:nvPr/>
              </p:nvSpPr>
              <p:spPr bwMode="auto">
                <a:xfrm>
                  <a:off x="1409" y="1843"/>
                  <a:ext cx="12" cy="10"/>
                </a:xfrm>
                <a:custGeom>
                  <a:avLst/>
                  <a:gdLst>
                    <a:gd name="T0" fmla="*/ 2 w 12"/>
                    <a:gd name="T1" fmla="*/ 7 h 10"/>
                    <a:gd name="T2" fmla="*/ 0 w 12"/>
                    <a:gd name="T3" fmla="*/ 3 h 10"/>
                    <a:gd name="T4" fmla="*/ 0 w 12"/>
                    <a:gd name="T5" fmla="*/ 1 h 10"/>
                    <a:gd name="T6" fmla="*/ 2 w 12"/>
                    <a:gd name="T7" fmla="*/ 1 h 10"/>
                    <a:gd name="T8" fmla="*/ 5 w 12"/>
                    <a:gd name="T9" fmla="*/ 0 h 10"/>
                    <a:gd name="T10" fmla="*/ 5 w 12"/>
                    <a:gd name="T11" fmla="*/ 1 h 10"/>
                    <a:gd name="T12" fmla="*/ 12 w 12"/>
                    <a:gd name="T13" fmla="*/ 3 h 10"/>
                    <a:gd name="T14" fmla="*/ 12 w 12"/>
                    <a:gd name="T15" fmla="*/ 6 h 10"/>
                    <a:gd name="T16" fmla="*/ 12 w 12"/>
                    <a:gd name="T17" fmla="*/ 8 h 10"/>
                    <a:gd name="T18" fmla="*/ 12 w 12"/>
                    <a:gd name="T19" fmla="*/ 10 h 10"/>
                    <a:gd name="T20" fmla="*/ 9 w 12"/>
                    <a:gd name="T21" fmla="*/ 10 h 10"/>
                    <a:gd name="T22" fmla="*/ 7 w 12"/>
                    <a:gd name="T23" fmla="*/ 10 h 10"/>
                    <a:gd name="T24" fmla="*/ 2 w 12"/>
                    <a:gd name="T25" fmla="*/ 7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2" y="7"/>
                      </a:moveTo>
                      <a:lnTo>
                        <a:pt x="0" y="3"/>
                      </a:lnTo>
                      <a:lnTo>
                        <a:pt x="0" y="1"/>
                      </a:lnTo>
                      <a:lnTo>
                        <a:pt x="2" y="1"/>
                      </a:lnTo>
                      <a:lnTo>
                        <a:pt x="5" y="0"/>
                      </a:lnTo>
                      <a:lnTo>
                        <a:pt x="5" y="1"/>
                      </a:lnTo>
                      <a:lnTo>
                        <a:pt x="12" y="3"/>
                      </a:lnTo>
                      <a:lnTo>
                        <a:pt x="12" y="6"/>
                      </a:lnTo>
                      <a:lnTo>
                        <a:pt x="12" y="8"/>
                      </a:lnTo>
                      <a:lnTo>
                        <a:pt x="12" y="10"/>
                      </a:lnTo>
                      <a:lnTo>
                        <a:pt x="9" y="10"/>
                      </a:lnTo>
                      <a:lnTo>
                        <a:pt x="7"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4" name="Freeform 923"/>
                <p:cNvSpPr>
                  <a:spLocks/>
                </p:cNvSpPr>
                <p:nvPr/>
              </p:nvSpPr>
              <p:spPr bwMode="auto">
                <a:xfrm>
                  <a:off x="1414" y="1844"/>
                  <a:ext cx="12" cy="11"/>
                </a:xfrm>
                <a:custGeom>
                  <a:avLst/>
                  <a:gdLst>
                    <a:gd name="T0" fmla="*/ 8 w 12"/>
                    <a:gd name="T1" fmla="*/ 11 h 11"/>
                    <a:gd name="T2" fmla="*/ 11 w 12"/>
                    <a:gd name="T3" fmla="*/ 10 h 11"/>
                    <a:gd name="T4" fmla="*/ 11 w 12"/>
                    <a:gd name="T5" fmla="*/ 9 h 11"/>
                    <a:gd name="T6" fmla="*/ 11 w 12"/>
                    <a:gd name="T7" fmla="*/ 7 h 11"/>
                    <a:gd name="T8" fmla="*/ 12 w 12"/>
                    <a:gd name="T9" fmla="*/ 7 h 11"/>
                    <a:gd name="T10" fmla="*/ 11 w 12"/>
                    <a:gd name="T11" fmla="*/ 5 h 11"/>
                    <a:gd name="T12" fmla="*/ 11 w 12"/>
                    <a:gd name="T13" fmla="*/ 2 h 11"/>
                    <a:gd name="T14" fmla="*/ 9 w 12"/>
                    <a:gd name="T15" fmla="*/ 1 h 11"/>
                    <a:gd name="T16" fmla="*/ 8 w 12"/>
                    <a:gd name="T17" fmla="*/ 0 h 11"/>
                    <a:gd name="T18" fmla="*/ 6 w 12"/>
                    <a:gd name="T19" fmla="*/ 0 h 11"/>
                    <a:gd name="T20" fmla="*/ 5 w 12"/>
                    <a:gd name="T21" fmla="*/ 0 h 11"/>
                    <a:gd name="T22" fmla="*/ 2 w 12"/>
                    <a:gd name="T23" fmla="*/ 1 h 11"/>
                    <a:gd name="T24" fmla="*/ 2 w 12"/>
                    <a:gd name="T25" fmla="*/ 1 h 11"/>
                    <a:gd name="T26" fmla="*/ 1 w 12"/>
                    <a:gd name="T27" fmla="*/ 2 h 11"/>
                    <a:gd name="T28" fmla="*/ 0 w 12"/>
                    <a:gd name="T29" fmla="*/ 4 h 11"/>
                    <a:gd name="T30" fmla="*/ 1 w 12"/>
                    <a:gd name="T31" fmla="*/ 6 h 11"/>
                    <a:gd name="T32" fmla="*/ 2 w 12"/>
                    <a:gd name="T33" fmla="*/ 7 h 11"/>
                    <a:gd name="T34" fmla="*/ 3 w 12"/>
                    <a:gd name="T35" fmla="*/ 10 h 11"/>
                    <a:gd name="T36" fmla="*/ 5 w 12"/>
                    <a:gd name="T37" fmla="*/ 10 h 11"/>
                    <a:gd name="T38" fmla="*/ 7 w 12"/>
                    <a:gd name="T39" fmla="*/ 11 h 11"/>
                    <a:gd name="T40" fmla="*/ 8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1" y="10"/>
                      </a:lnTo>
                      <a:lnTo>
                        <a:pt x="11" y="9"/>
                      </a:lnTo>
                      <a:lnTo>
                        <a:pt x="11" y="7"/>
                      </a:lnTo>
                      <a:lnTo>
                        <a:pt x="12" y="7"/>
                      </a:lnTo>
                      <a:lnTo>
                        <a:pt x="11" y="5"/>
                      </a:lnTo>
                      <a:lnTo>
                        <a:pt x="11" y="2"/>
                      </a:lnTo>
                      <a:lnTo>
                        <a:pt x="9" y="1"/>
                      </a:lnTo>
                      <a:lnTo>
                        <a:pt x="8" y="0"/>
                      </a:lnTo>
                      <a:lnTo>
                        <a:pt x="6" y="0"/>
                      </a:lnTo>
                      <a:lnTo>
                        <a:pt x="5" y="0"/>
                      </a:lnTo>
                      <a:lnTo>
                        <a:pt x="2" y="1"/>
                      </a:lnTo>
                      <a:lnTo>
                        <a:pt x="1" y="2"/>
                      </a:lnTo>
                      <a:lnTo>
                        <a:pt x="0" y="4"/>
                      </a:lnTo>
                      <a:lnTo>
                        <a:pt x="1" y="6"/>
                      </a:lnTo>
                      <a:lnTo>
                        <a:pt x="2" y="7"/>
                      </a:lnTo>
                      <a:lnTo>
                        <a:pt x="3" y="10"/>
                      </a:lnTo>
                      <a:lnTo>
                        <a:pt x="5" y="10"/>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5" name="Freeform 924"/>
                <p:cNvSpPr>
                  <a:spLocks/>
                </p:cNvSpPr>
                <p:nvPr/>
              </p:nvSpPr>
              <p:spPr bwMode="auto">
                <a:xfrm>
                  <a:off x="1414" y="1845"/>
                  <a:ext cx="12" cy="11"/>
                </a:xfrm>
                <a:custGeom>
                  <a:avLst/>
                  <a:gdLst>
                    <a:gd name="T0" fmla="*/ 2 w 12"/>
                    <a:gd name="T1" fmla="*/ 6 h 11"/>
                    <a:gd name="T2" fmla="*/ 1 w 12"/>
                    <a:gd name="T3" fmla="*/ 5 h 11"/>
                    <a:gd name="T4" fmla="*/ 0 w 12"/>
                    <a:gd name="T5" fmla="*/ 3 h 11"/>
                    <a:gd name="T6" fmla="*/ 1 w 12"/>
                    <a:gd name="T7" fmla="*/ 1 h 11"/>
                    <a:gd name="T8" fmla="*/ 2 w 12"/>
                    <a:gd name="T9" fmla="*/ 1 h 11"/>
                    <a:gd name="T10" fmla="*/ 2 w 12"/>
                    <a:gd name="T11" fmla="*/ 0 h 11"/>
                    <a:gd name="T12" fmla="*/ 4 w 12"/>
                    <a:gd name="T13" fmla="*/ 0 h 11"/>
                    <a:gd name="T14" fmla="*/ 6 w 12"/>
                    <a:gd name="T15" fmla="*/ 1 h 11"/>
                    <a:gd name="T16" fmla="*/ 8 w 12"/>
                    <a:gd name="T17" fmla="*/ 1 h 11"/>
                    <a:gd name="T18" fmla="*/ 11 w 12"/>
                    <a:gd name="T19" fmla="*/ 5 h 11"/>
                    <a:gd name="T20" fmla="*/ 11 w 12"/>
                    <a:gd name="T21" fmla="*/ 6 h 11"/>
                    <a:gd name="T22" fmla="*/ 12 w 12"/>
                    <a:gd name="T23" fmla="*/ 8 h 11"/>
                    <a:gd name="T24" fmla="*/ 11 w 12"/>
                    <a:gd name="T25" fmla="*/ 10 h 11"/>
                    <a:gd name="T26" fmla="*/ 11 w 12"/>
                    <a:gd name="T27" fmla="*/ 11 h 11"/>
                    <a:gd name="T28" fmla="*/ 8 w 12"/>
                    <a:gd name="T29" fmla="*/ 11 h 11"/>
                    <a:gd name="T30" fmla="*/ 6 w 12"/>
                    <a:gd name="T31" fmla="*/ 10 h 11"/>
                    <a:gd name="T32" fmla="*/ 4 w 12"/>
                    <a:gd name="T33" fmla="*/ 10 h 11"/>
                    <a:gd name="T34" fmla="*/ 2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2" y="6"/>
                      </a:moveTo>
                      <a:lnTo>
                        <a:pt x="1" y="5"/>
                      </a:lnTo>
                      <a:lnTo>
                        <a:pt x="0" y="3"/>
                      </a:lnTo>
                      <a:lnTo>
                        <a:pt x="1" y="1"/>
                      </a:lnTo>
                      <a:lnTo>
                        <a:pt x="2" y="1"/>
                      </a:lnTo>
                      <a:lnTo>
                        <a:pt x="2" y="0"/>
                      </a:lnTo>
                      <a:lnTo>
                        <a:pt x="4" y="0"/>
                      </a:lnTo>
                      <a:lnTo>
                        <a:pt x="6" y="1"/>
                      </a:lnTo>
                      <a:lnTo>
                        <a:pt x="8" y="1"/>
                      </a:lnTo>
                      <a:lnTo>
                        <a:pt x="11" y="5"/>
                      </a:lnTo>
                      <a:lnTo>
                        <a:pt x="11" y="6"/>
                      </a:lnTo>
                      <a:lnTo>
                        <a:pt x="12" y="8"/>
                      </a:lnTo>
                      <a:lnTo>
                        <a:pt x="11" y="10"/>
                      </a:lnTo>
                      <a:lnTo>
                        <a:pt x="11" y="11"/>
                      </a:lnTo>
                      <a:lnTo>
                        <a:pt x="8" y="11"/>
                      </a:lnTo>
                      <a:lnTo>
                        <a:pt x="6" y="10"/>
                      </a:lnTo>
                      <a:lnTo>
                        <a:pt x="4" y="10"/>
                      </a:lnTo>
                      <a:lnTo>
                        <a:pt x="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6" name="Freeform 925"/>
                <p:cNvSpPr>
                  <a:spLocks/>
                </p:cNvSpPr>
                <p:nvPr/>
              </p:nvSpPr>
              <p:spPr bwMode="auto">
                <a:xfrm>
                  <a:off x="1417" y="1845"/>
                  <a:ext cx="12" cy="11"/>
                </a:xfrm>
                <a:custGeom>
                  <a:avLst/>
                  <a:gdLst>
                    <a:gd name="T0" fmla="*/ 2 w 12"/>
                    <a:gd name="T1" fmla="*/ 8 h 11"/>
                    <a:gd name="T2" fmla="*/ 0 w 12"/>
                    <a:gd name="T3" fmla="*/ 5 h 11"/>
                    <a:gd name="T4" fmla="*/ 0 w 12"/>
                    <a:gd name="T5" fmla="*/ 3 h 11"/>
                    <a:gd name="T6" fmla="*/ 0 w 12"/>
                    <a:gd name="T7" fmla="*/ 1 h 11"/>
                    <a:gd name="T8" fmla="*/ 2 w 12"/>
                    <a:gd name="T9" fmla="*/ 1 h 11"/>
                    <a:gd name="T10" fmla="*/ 5 w 12"/>
                    <a:gd name="T11" fmla="*/ 0 h 11"/>
                    <a:gd name="T12" fmla="*/ 7 w 12"/>
                    <a:gd name="T13" fmla="*/ 1 h 11"/>
                    <a:gd name="T14" fmla="*/ 9 w 12"/>
                    <a:gd name="T15" fmla="*/ 3 h 11"/>
                    <a:gd name="T16" fmla="*/ 12 w 12"/>
                    <a:gd name="T17" fmla="*/ 6 h 11"/>
                    <a:gd name="T18" fmla="*/ 12 w 12"/>
                    <a:gd name="T19" fmla="*/ 8 h 11"/>
                    <a:gd name="T20" fmla="*/ 12 w 12"/>
                    <a:gd name="T21" fmla="*/ 10 h 11"/>
                    <a:gd name="T22" fmla="*/ 9 w 12"/>
                    <a:gd name="T23" fmla="*/ 11 h 11"/>
                    <a:gd name="T24" fmla="*/ 7 w 12"/>
                    <a:gd name="T25" fmla="*/ 11 h 11"/>
                    <a:gd name="T26" fmla="*/ 2 w 12"/>
                    <a:gd name="T27" fmla="*/ 8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2" y="8"/>
                      </a:moveTo>
                      <a:lnTo>
                        <a:pt x="0" y="5"/>
                      </a:lnTo>
                      <a:lnTo>
                        <a:pt x="0" y="3"/>
                      </a:lnTo>
                      <a:lnTo>
                        <a:pt x="0" y="1"/>
                      </a:lnTo>
                      <a:lnTo>
                        <a:pt x="2" y="1"/>
                      </a:lnTo>
                      <a:lnTo>
                        <a:pt x="5" y="0"/>
                      </a:lnTo>
                      <a:lnTo>
                        <a:pt x="7" y="1"/>
                      </a:lnTo>
                      <a:lnTo>
                        <a:pt x="9" y="3"/>
                      </a:lnTo>
                      <a:lnTo>
                        <a:pt x="12" y="6"/>
                      </a:lnTo>
                      <a:lnTo>
                        <a:pt x="12" y="8"/>
                      </a:lnTo>
                      <a:lnTo>
                        <a:pt x="12" y="10"/>
                      </a:lnTo>
                      <a:lnTo>
                        <a:pt x="9" y="11"/>
                      </a:lnTo>
                      <a:lnTo>
                        <a:pt x="7" y="11"/>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7" name="Freeform 926"/>
                <p:cNvSpPr>
                  <a:spLocks/>
                </p:cNvSpPr>
                <p:nvPr/>
              </p:nvSpPr>
              <p:spPr bwMode="auto">
                <a:xfrm>
                  <a:off x="1404" y="1843"/>
                  <a:ext cx="12" cy="10"/>
                </a:xfrm>
                <a:custGeom>
                  <a:avLst/>
                  <a:gdLst>
                    <a:gd name="T0" fmla="*/ 8 w 12"/>
                    <a:gd name="T1" fmla="*/ 10 h 10"/>
                    <a:gd name="T2" fmla="*/ 11 w 12"/>
                    <a:gd name="T3" fmla="*/ 8 h 10"/>
                    <a:gd name="T4" fmla="*/ 12 w 12"/>
                    <a:gd name="T5" fmla="*/ 8 h 10"/>
                    <a:gd name="T6" fmla="*/ 12 w 12"/>
                    <a:gd name="T7" fmla="*/ 7 h 10"/>
                    <a:gd name="T8" fmla="*/ 12 w 12"/>
                    <a:gd name="T9" fmla="*/ 6 h 10"/>
                    <a:gd name="T10" fmla="*/ 12 w 12"/>
                    <a:gd name="T11" fmla="*/ 5 h 10"/>
                    <a:gd name="T12" fmla="*/ 11 w 12"/>
                    <a:gd name="T13" fmla="*/ 2 h 10"/>
                    <a:gd name="T14" fmla="*/ 9 w 12"/>
                    <a:gd name="T15" fmla="*/ 1 h 10"/>
                    <a:gd name="T16" fmla="*/ 8 w 12"/>
                    <a:gd name="T17" fmla="*/ 0 h 10"/>
                    <a:gd name="T18" fmla="*/ 6 w 12"/>
                    <a:gd name="T19" fmla="*/ 0 h 10"/>
                    <a:gd name="T20" fmla="*/ 5 w 12"/>
                    <a:gd name="T21" fmla="*/ 0 h 10"/>
                    <a:gd name="T22" fmla="*/ 5 w 12"/>
                    <a:gd name="T23" fmla="*/ 0 h 10"/>
                    <a:gd name="T24" fmla="*/ 2 w 12"/>
                    <a:gd name="T25" fmla="*/ 1 h 10"/>
                    <a:gd name="T26" fmla="*/ 1 w 12"/>
                    <a:gd name="T27" fmla="*/ 1 h 10"/>
                    <a:gd name="T28" fmla="*/ 0 w 12"/>
                    <a:gd name="T29" fmla="*/ 2 h 10"/>
                    <a:gd name="T30" fmla="*/ 0 w 12"/>
                    <a:gd name="T31" fmla="*/ 3 h 10"/>
                    <a:gd name="T32" fmla="*/ 0 w 12"/>
                    <a:gd name="T33" fmla="*/ 5 h 10"/>
                    <a:gd name="T34" fmla="*/ 2 w 12"/>
                    <a:gd name="T35" fmla="*/ 7 h 10"/>
                    <a:gd name="T36" fmla="*/ 3 w 12"/>
                    <a:gd name="T37" fmla="*/ 8 h 10"/>
                    <a:gd name="T38" fmla="*/ 5 w 12"/>
                    <a:gd name="T39" fmla="*/ 8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1" y="8"/>
                      </a:lnTo>
                      <a:lnTo>
                        <a:pt x="12" y="8"/>
                      </a:lnTo>
                      <a:lnTo>
                        <a:pt x="12" y="7"/>
                      </a:lnTo>
                      <a:lnTo>
                        <a:pt x="12" y="6"/>
                      </a:lnTo>
                      <a:lnTo>
                        <a:pt x="12" y="5"/>
                      </a:lnTo>
                      <a:lnTo>
                        <a:pt x="11" y="2"/>
                      </a:lnTo>
                      <a:lnTo>
                        <a:pt x="9" y="1"/>
                      </a:lnTo>
                      <a:lnTo>
                        <a:pt x="8" y="0"/>
                      </a:lnTo>
                      <a:lnTo>
                        <a:pt x="6" y="0"/>
                      </a:lnTo>
                      <a:lnTo>
                        <a:pt x="5" y="0"/>
                      </a:lnTo>
                      <a:lnTo>
                        <a:pt x="2" y="1"/>
                      </a:lnTo>
                      <a:lnTo>
                        <a:pt x="1" y="1"/>
                      </a:lnTo>
                      <a:lnTo>
                        <a:pt x="0" y="2"/>
                      </a:lnTo>
                      <a:lnTo>
                        <a:pt x="0" y="3"/>
                      </a:lnTo>
                      <a:lnTo>
                        <a:pt x="0" y="5"/>
                      </a:lnTo>
                      <a:lnTo>
                        <a:pt x="2" y="7"/>
                      </a:lnTo>
                      <a:lnTo>
                        <a:pt x="3" y="8"/>
                      </a:lnTo>
                      <a:lnTo>
                        <a:pt x="5" y="8"/>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8" name="Freeform 927"/>
                <p:cNvSpPr>
                  <a:spLocks/>
                </p:cNvSpPr>
                <p:nvPr/>
              </p:nvSpPr>
              <p:spPr bwMode="auto">
                <a:xfrm>
                  <a:off x="1404" y="1843"/>
                  <a:ext cx="12" cy="10"/>
                </a:xfrm>
                <a:custGeom>
                  <a:avLst/>
                  <a:gdLst>
                    <a:gd name="T0" fmla="*/ 2 w 12"/>
                    <a:gd name="T1" fmla="*/ 7 h 10"/>
                    <a:gd name="T2" fmla="*/ 0 w 12"/>
                    <a:gd name="T3" fmla="*/ 5 h 10"/>
                    <a:gd name="T4" fmla="*/ 0 w 12"/>
                    <a:gd name="T5" fmla="*/ 2 h 10"/>
                    <a:gd name="T6" fmla="*/ 0 w 12"/>
                    <a:gd name="T7" fmla="*/ 1 h 10"/>
                    <a:gd name="T8" fmla="*/ 1 w 12"/>
                    <a:gd name="T9" fmla="*/ 1 h 10"/>
                    <a:gd name="T10" fmla="*/ 2 w 12"/>
                    <a:gd name="T11" fmla="*/ 1 h 10"/>
                    <a:gd name="T12" fmla="*/ 5 w 12"/>
                    <a:gd name="T13" fmla="*/ 0 h 10"/>
                    <a:gd name="T14" fmla="*/ 7 w 12"/>
                    <a:gd name="T15" fmla="*/ 1 h 10"/>
                    <a:gd name="T16" fmla="*/ 8 w 12"/>
                    <a:gd name="T17" fmla="*/ 2 h 10"/>
                    <a:gd name="T18" fmla="*/ 11 w 12"/>
                    <a:gd name="T19" fmla="*/ 3 h 10"/>
                    <a:gd name="T20" fmla="*/ 12 w 12"/>
                    <a:gd name="T21" fmla="*/ 5 h 10"/>
                    <a:gd name="T22" fmla="*/ 12 w 12"/>
                    <a:gd name="T23" fmla="*/ 7 h 10"/>
                    <a:gd name="T24" fmla="*/ 12 w 12"/>
                    <a:gd name="T25" fmla="*/ 8 h 10"/>
                    <a:gd name="T26" fmla="*/ 11 w 12"/>
                    <a:gd name="T27" fmla="*/ 10 h 10"/>
                    <a:gd name="T28" fmla="*/ 8 w 12"/>
                    <a:gd name="T29" fmla="*/ 10 h 10"/>
                    <a:gd name="T30" fmla="*/ 7 w 12"/>
                    <a:gd name="T31" fmla="*/ 8 h 10"/>
                    <a:gd name="T32" fmla="*/ 5 w 12"/>
                    <a:gd name="T33" fmla="*/ 8 h 10"/>
                    <a:gd name="T34" fmla="*/ 2 w 12"/>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2" y="7"/>
                      </a:moveTo>
                      <a:lnTo>
                        <a:pt x="0" y="5"/>
                      </a:lnTo>
                      <a:lnTo>
                        <a:pt x="0" y="2"/>
                      </a:lnTo>
                      <a:lnTo>
                        <a:pt x="0" y="1"/>
                      </a:lnTo>
                      <a:lnTo>
                        <a:pt x="1" y="1"/>
                      </a:lnTo>
                      <a:lnTo>
                        <a:pt x="2" y="1"/>
                      </a:lnTo>
                      <a:lnTo>
                        <a:pt x="5" y="0"/>
                      </a:lnTo>
                      <a:lnTo>
                        <a:pt x="7" y="1"/>
                      </a:lnTo>
                      <a:lnTo>
                        <a:pt x="8" y="2"/>
                      </a:lnTo>
                      <a:lnTo>
                        <a:pt x="11" y="3"/>
                      </a:lnTo>
                      <a:lnTo>
                        <a:pt x="12" y="5"/>
                      </a:lnTo>
                      <a:lnTo>
                        <a:pt x="12" y="7"/>
                      </a:lnTo>
                      <a:lnTo>
                        <a:pt x="12" y="8"/>
                      </a:lnTo>
                      <a:lnTo>
                        <a:pt x="11" y="10"/>
                      </a:lnTo>
                      <a:lnTo>
                        <a:pt x="8" y="10"/>
                      </a:lnTo>
                      <a:lnTo>
                        <a:pt x="7" y="8"/>
                      </a:lnTo>
                      <a:lnTo>
                        <a:pt x="5" y="8"/>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49" name="Freeform 928"/>
                <p:cNvSpPr>
                  <a:spLocks/>
                </p:cNvSpPr>
                <p:nvPr/>
              </p:nvSpPr>
              <p:spPr bwMode="auto">
                <a:xfrm>
                  <a:off x="1411" y="1845"/>
                  <a:ext cx="12" cy="11"/>
                </a:xfrm>
                <a:custGeom>
                  <a:avLst/>
                  <a:gdLst>
                    <a:gd name="T0" fmla="*/ 8 w 12"/>
                    <a:gd name="T1" fmla="*/ 11 h 11"/>
                    <a:gd name="T2" fmla="*/ 10 w 12"/>
                    <a:gd name="T3" fmla="*/ 10 h 11"/>
                    <a:gd name="T4" fmla="*/ 11 w 12"/>
                    <a:gd name="T5" fmla="*/ 9 h 11"/>
                    <a:gd name="T6" fmla="*/ 12 w 12"/>
                    <a:gd name="T7" fmla="*/ 8 h 11"/>
                    <a:gd name="T8" fmla="*/ 11 w 12"/>
                    <a:gd name="T9" fmla="*/ 5 h 11"/>
                    <a:gd name="T10" fmla="*/ 10 w 12"/>
                    <a:gd name="T11" fmla="*/ 3 h 11"/>
                    <a:gd name="T12" fmla="*/ 9 w 12"/>
                    <a:gd name="T13" fmla="*/ 1 h 11"/>
                    <a:gd name="T14" fmla="*/ 7 w 12"/>
                    <a:gd name="T15" fmla="*/ 0 h 11"/>
                    <a:gd name="T16" fmla="*/ 6 w 12"/>
                    <a:gd name="T17" fmla="*/ 0 h 11"/>
                    <a:gd name="T18" fmla="*/ 5 w 12"/>
                    <a:gd name="T19" fmla="*/ 0 h 11"/>
                    <a:gd name="T20" fmla="*/ 4 w 12"/>
                    <a:gd name="T21" fmla="*/ 0 h 11"/>
                    <a:gd name="T22" fmla="*/ 1 w 12"/>
                    <a:gd name="T23" fmla="*/ 1 h 11"/>
                    <a:gd name="T24" fmla="*/ 1 w 12"/>
                    <a:gd name="T25" fmla="*/ 1 h 11"/>
                    <a:gd name="T26" fmla="*/ 1 w 12"/>
                    <a:gd name="T27" fmla="*/ 3 h 11"/>
                    <a:gd name="T28" fmla="*/ 0 w 12"/>
                    <a:gd name="T29" fmla="*/ 4 h 11"/>
                    <a:gd name="T30" fmla="*/ 1 w 12"/>
                    <a:gd name="T31" fmla="*/ 6 h 11"/>
                    <a:gd name="T32" fmla="*/ 1 w 12"/>
                    <a:gd name="T33" fmla="*/ 8 h 11"/>
                    <a:gd name="T34" fmla="*/ 3 w 12"/>
                    <a:gd name="T35" fmla="*/ 10 h 11"/>
                    <a:gd name="T36" fmla="*/ 4 w 12"/>
                    <a:gd name="T37" fmla="*/ 10 h 11"/>
                    <a:gd name="T38" fmla="*/ 6 w 12"/>
                    <a:gd name="T39" fmla="*/ 11 h 11"/>
                    <a:gd name="T40" fmla="*/ 7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0" y="10"/>
                      </a:lnTo>
                      <a:lnTo>
                        <a:pt x="11" y="9"/>
                      </a:lnTo>
                      <a:lnTo>
                        <a:pt x="12" y="8"/>
                      </a:lnTo>
                      <a:lnTo>
                        <a:pt x="11" y="5"/>
                      </a:lnTo>
                      <a:lnTo>
                        <a:pt x="10" y="3"/>
                      </a:lnTo>
                      <a:lnTo>
                        <a:pt x="9" y="1"/>
                      </a:lnTo>
                      <a:lnTo>
                        <a:pt x="7" y="0"/>
                      </a:lnTo>
                      <a:lnTo>
                        <a:pt x="6" y="0"/>
                      </a:lnTo>
                      <a:lnTo>
                        <a:pt x="5" y="0"/>
                      </a:lnTo>
                      <a:lnTo>
                        <a:pt x="4" y="0"/>
                      </a:lnTo>
                      <a:lnTo>
                        <a:pt x="1" y="1"/>
                      </a:lnTo>
                      <a:lnTo>
                        <a:pt x="1" y="3"/>
                      </a:lnTo>
                      <a:lnTo>
                        <a:pt x="0" y="4"/>
                      </a:lnTo>
                      <a:lnTo>
                        <a:pt x="1" y="6"/>
                      </a:lnTo>
                      <a:lnTo>
                        <a:pt x="1" y="8"/>
                      </a:lnTo>
                      <a:lnTo>
                        <a:pt x="3" y="10"/>
                      </a:lnTo>
                      <a:lnTo>
                        <a:pt x="4" y="10"/>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0" name="Freeform 929"/>
                <p:cNvSpPr>
                  <a:spLocks/>
                </p:cNvSpPr>
                <p:nvPr/>
              </p:nvSpPr>
              <p:spPr bwMode="auto">
                <a:xfrm>
                  <a:off x="1411" y="1845"/>
                  <a:ext cx="12" cy="11"/>
                </a:xfrm>
                <a:custGeom>
                  <a:avLst/>
                  <a:gdLst>
                    <a:gd name="T0" fmla="*/ 1 w 12"/>
                    <a:gd name="T1" fmla="*/ 8 h 11"/>
                    <a:gd name="T2" fmla="*/ 1 w 12"/>
                    <a:gd name="T3" fmla="*/ 5 h 11"/>
                    <a:gd name="T4" fmla="*/ 0 w 12"/>
                    <a:gd name="T5" fmla="*/ 3 h 11"/>
                    <a:gd name="T6" fmla="*/ 1 w 12"/>
                    <a:gd name="T7" fmla="*/ 1 h 11"/>
                    <a:gd name="T8" fmla="*/ 1 w 12"/>
                    <a:gd name="T9" fmla="*/ 1 h 11"/>
                    <a:gd name="T10" fmla="*/ 4 w 12"/>
                    <a:gd name="T11" fmla="*/ 0 h 11"/>
                    <a:gd name="T12" fmla="*/ 5 w 12"/>
                    <a:gd name="T13" fmla="*/ 1 h 11"/>
                    <a:gd name="T14" fmla="*/ 8 w 12"/>
                    <a:gd name="T15" fmla="*/ 1 h 11"/>
                    <a:gd name="T16" fmla="*/ 10 w 12"/>
                    <a:gd name="T17" fmla="*/ 5 h 11"/>
                    <a:gd name="T18" fmla="*/ 11 w 12"/>
                    <a:gd name="T19" fmla="*/ 6 h 11"/>
                    <a:gd name="T20" fmla="*/ 12 w 12"/>
                    <a:gd name="T21" fmla="*/ 8 h 11"/>
                    <a:gd name="T22" fmla="*/ 11 w 12"/>
                    <a:gd name="T23" fmla="*/ 10 h 11"/>
                    <a:gd name="T24" fmla="*/ 10 w 12"/>
                    <a:gd name="T25" fmla="*/ 10 h 11"/>
                    <a:gd name="T26" fmla="*/ 10 w 12"/>
                    <a:gd name="T27" fmla="*/ 11 h 11"/>
                    <a:gd name="T28" fmla="*/ 8 w 12"/>
                    <a:gd name="T29" fmla="*/ 11 h 11"/>
                    <a:gd name="T30" fmla="*/ 5 w 12"/>
                    <a:gd name="T31" fmla="*/ 10 h 11"/>
                    <a:gd name="T32" fmla="*/ 4 w 12"/>
                    <a:gd name="T33" fmla="*/ 10 h 11"/>
                    <a:gd name="T34" fmla="*/ 1 w 12"/>
                    <a:gd name="T35" fmla="*/ 8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 y="8"/>
                      </a:moveTo>
                      <a:lnTo>
                        <a:pt x="1" y="5"/>
                      </a:lnTo>
                      <a:lnTo>
                        <a:pt x="0" y="3"/>
                      </a:lnTo>
                      <a:lnTo>
                        <a:pt x="1" y="1"/>
                      </a:lnTo>
                      <a:lnTo>
                        <a:pt x="4" y="0"/>
                      </a:lnTo>
                      <a:lnTo>
                        <a:pt x="5" y="1"/>
                      </a:lnTo>
                      <a:lnTo>
                        <a:pt x="8" y="1"/>
                      </a:lnTo>
                      <a:lnTo>
                        <a:pt x="10" y="5"/>
                      </a:lnTo>
                      <a:lnTo>
                        <a:pt x="11" y="6"/>
                      </a:lnTo>
                      <a:lnTo>
                        <a:pt x="12" y="8"/>
                      </a:lnTo>
                      <a:lnTo>
                        <a:pt x="11" y="10"/>
                      </a:lnTo>
                      <a:lnTo>
                        <a:pt x="10" y="10"/>
                      </a:lnTo>
                      <a:lnTo>
                        <a:pt x="10" y="11"/>
                      </a:lnTo>
                      <a:lnTo>
                        <a:pt x="8" y="11"/>
                      </a:lnTo>
                      <a:lnTo>
                        <a:pt x="5" y="10"/>
                      </a:lnTo>
                      <a:lnTo>
                        <a:pt x="4" y="10"/>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1" name="Freeform 930"/>
                <p:cNvSpPr>
                  <a:spLocks/>
                </p:cNvSpPr>
                <p:nvPr/>
              </p:nvSpPr>
              <p:spPr bwMode="auto">
                <a:xfrm>
                  <a:off x="1440" y="1860"/>
                  <a:ext cx="12" cy="10"/>
                </a:xfrm>
                <a:custGeom>
                  <a:avLst/>
                  <a:gdLst>
                    <a:gd name="T0" fmla="*/ 1 w 12"/>
                    <a:gd name="T1" fmla="*/ 6 h 10"/>
                    <a:gd name="T2" fmla="*/ 1 w 12"/>
                    <a:gd name="T3" fmla="*/ 4 h 10"/>
                    <a:gd name="T4" fmla="*/ 0 w 12"/>
                    <a:gd name="T5" fmla="*/ 3 h 10"/>
                    <a:gd name="T6" fmla="*/ 1 w 12"/>
                    <a:gd name="T7" fmla="*/ 1 h 10"/>
                    <a:gd name="T8" fmla="*/ 1 w 12"/>
                    <a:gd name="T9" fmla="*/ 0 h 10"/>
                    <a:gd name="T10" fmla="*/ 3 w 12"/>
                    <a:gd name="T11" fmla="*/ 0 h 10"/>
                    <a:gd name="T12" fmla="*/ 6 w 12"/>
                    <a:gd name="T13" fmla="*/ 0 h 10"/>
                    <a:gd name="T14" fmla="*/ 8 w 12"/>
                    <a:gd name="T15" fmla="*/ 1 h 10"/>
                    <a:gd name="T16" fmla="*/ 9 w 12"/>
                    <a:gd name="T17" fmla="*/ 3 h 10"/>
                    <a:gd name="T18" fmla="*/ 12 w 12"/>
                    <a:gd name="T19" fmla="*/ 5 h 10"/>
                    <a:gd name="T20" fmla="*/ 12 w 12"/>
                    <a:gd name="T21" fmla="*/ 8 h 10"/>
                    <a:gd name="T22" fmla="*/ 12 w 12"/>
                    <a:gd name="T23" fmla="*/ 9 h 10"/>
                    <a:gd name="T24" fmla="*/ 11 w 12"/>
                    <a:gd name="T25" fmla="*/ 9 h 10"/>
                    <a:gd name="T26" fmla="*/ 9 w 12"/>
                    <a:gd name="T27" fmla="*/ 9 h 10"/>
                    <a:gd name="T28" fmla="*/ 8 w 12"/>
                    <a:gd name="T29" fmla="*/ 10 h 10"/>
                    <a:gd name="T30" fmla="*/ 6 w 12"/>
                    <a:gd name="T31" fmla="*/ 9 h 10"/>
                    <a:gd name="T32" fmla="*/ 3 w 12"/>
                    <a:gd name="T33" fmla="*/ 9 h 10"/>
                    <a:gd name="T34" fmla="*/ 1 w 12"/>
                    <a:gd name="T35" fmla="*/ 6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6"/>
                      </a:moveTo>
                      <a:lnTo>
                        <a:pt x="1" y="4"/>
                      </a:lnTo>
                      <a:lnTo>
                        <a:pt x="0" y="3"/>
                      </a:lnTo>
                      <a:lnTo>
                        <a:pt x="1" y="1"/>
                      </a:lnTo>
                      <a:lnTo>
                        <a:pt x="1" y="0"/>
                      </a:lnTo>
                      <a:lnTo>
                        <a:pt x="3" y="0"/>
                      </a:lnTo>
                      <a:lnTo>
                        <a:pt x="6" y="0"/>
                      </a:lnTo>
                      <a:lnTo>
                        <a:pt x="8" y="1"/>
                      </a:lnTo>
                      <a:lnTo>
                        <a:pt x="9" y="3"/>
                      </a:lnTo>
                      <a:lnTo>
                        <a:pt x="12" y="5"/>
                      </a:lnTo>
                      <a:lnTo>
                        <a:pt x="12" y="8"/>
                      </a:lnTo>
                      <a:lnTo>
                        <a:pt x="12" y="9"/>
                      </a:lnTo>
                      <a:lnTo>
                        <a:pt x="11" y="9"/>
                      </a:lnTo>
                      <a:lnTo>
                        <a:pt x="9" y="9"/>
                      </a:lnTo>
                      <a:lnTo>
                        <a:pt x="8" y="10"/>
                      </a:lnTo>
                      <a:lnTo>
                        <a:pt x="6" y="9"/>
                      </a:lnTo>
                      <a:lnTo>
                        <a:pt x="3" y="9"/>
                      </a:lnTo>
                      <a:lnTo>
                        <a:pt x="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2" name="Freeform 931"/>
                <p:cNvSpPr>
                  <a:spLocks/>
                </p:cNvSpPr>
                <p:nvPr/>
              </p:nvSpPr>
              <p:spPr bwMode="auto">
                <a:xfrm>
                  <a:off x="1413" y="1814"/>
                  <a:ext cx="19" cy="30"/>
                </a:xfrm>
                <a:custGeom>
                  <a:avLst/>
                  <a:gdLst>
                    <a:gd name="T0" fmla="*/ 0 w 19"/>
                    <a:gd name="T1" fmla="*/ 10 h 30"/>
                    <a:gd name="T2" fmla="*/ 19 w 19"/>
                    <a:gd name="T3" fmla="*/ 0 h 30"/>
                    <a:gd name="T4" fmla="*/ 19 w 19"/>
                    <a:gd name="T5" fmla="*/ 20 h 30"/>
                    <a:gd name="T6" fmla="*/ 0 w 19"/>
                    <a:gd name="T7" fmla="*/ 30 h 30"/>
                    <a:gd name="T8" fmla="*/ 0 w 19"/>
                    <a:gd name="T9" fmla="*/ 10 h 30"/>
                    <a:gd name="T10" fmla="*/ 0 60000 65536"/>
                    <a:gd name="T11" fmla="*/ 0 60000 65536"/>
                    <a:gd name="T12" fmla="*/ 0 60000 65536"/>
                    <a:gd name="T13" fmla="*/ 0 60000 65536"/>
                    <a:gd name="T14" fmla="*/ 0 60000 65536"/>
                    <a:gd name="T15" fmla="*/ 0 w 19"/>
                    <a:gd name="T16" fmla="*/ 0 h 30"/>
                    <a:gd name="T17" fmla="*/ 19 w 19"/>
                    <a:gd name="T18" fmla="*/ 30 h 30"/>
                  </a:gdLst>
                  <a:ahLst/>
                  <a:cxnLst>
                    <a:cxn ang="T10">
                      <a:pos x="T0" y="T1"/>
                    </a:cxn>
                    <a:cxn ang="T11">
                      <a:pos x="T2" y="T3"/>
                    </a:cxn>
                    <a:cxn ang="T12">
                      <a:pos x="T4" y="T5"/>
                    </a:cxn>
                    <a:cxn ang="T13">
                      <a:pos x="T6" y="T7"/>
                    </a:cxn>
                    <a:cxn ang="T14">
                      <a:pos x="T8" y="T9"/>
                    </a:cxn>
                  </a:cxnLst>
                  <a:rect l="T15" t="T16" r="T17" b="T18"/>
                  <a:pathLst>
                    <a:path w="19" h="30">
                      <a:moveTo>
                        <a:pt x="0" y="10"/>
                      </a:moveTo>
                      <a:lnTo>
                        <a:pt x="19" y="0"/>
                      </a:lnTo>
                      <a:lnTo>
                        <a:pt x="19" y="20"/>
                      </a:lnTo>
                      <a:lnTo>
                        <a:pt x="0" y="30"/>
                      </a:lnTo>
                      <a:lnTo>
                        <a:pt x="0"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3" name="Freeform 932"/>
                <p:cNvSpPr>
                  <a:spLocks/>
                </p:cNvSpPr>
                <p:nvPr/>
              </p:nvSpPr>
              <p:spPr bwMode="auto">
                <a:xfrm>
                  <a:off x="1351" y="1809"/>
                  <a:ext cx="12" cy="10"/>
                </a:xfrm>
                <a:custGeom>
                  <a:avLst/>
                  <a:gdLst>
                    <a:gd name="T0" fmla="*/ 7 w 12"/>
                    <a:gd name="T1" fmla="*/ 10 h 10"/>
                    <a:gd name="T2" fmla="*/ 10 w 12"/>
                    <a:gd name="T3" fmla="*/ 9 h 10"/>
                    <a:gd name="T4" fmla="*/ 11 w 12"/>
                    <a:gd name="T5" fmla="*/ 8 h 10"/>
                    <a:gd name="T6" fmla="*/ 12 w 12"/>
                    <a:gd name="T7" fmla="*/ 8 h 10"/>
                    <a:gd name="T8" fmla="*/ 12 w 12"/>
                    <a:gd name="T9" fmla="*/ 7 h 10"/>
                    <a:gd name="T10" fmla="*/ 12 w 12"/>
                    <a:gd name="T11" fmla="*/ 5 h 10"/>
                    <a:gd name="T12" fmla="*/ 10 w 12"/>
                    <a:gd name="T13" fmla="*/ 4 h 10"/>
                    <a:gd name="T14" fmla="*/ 9 w 12"/>
                    <a:gd name="T15" fmla="*/ 2 h 10"/>
                    <a:gd name="T16" fmla="*/ 7 w 12"/>
                    <a:gd name="T17" fmla="*/ 2 h 10"/>
                    <a:gd name="T18" fmla="*/ 5 w 12"/>
                    <a:gd name="T19" fmla="*/ 0 h 10"/>
                    <a:gd name="T20" fmla="*/ 5 w 12"/>
                    <a:gd name="T21" fmla="*/ 0 h 10"/>
                    <a:gd name="T22" fmla="*/ 5 w 12"/>
                    <a:gd name="T23" fmla="*/ 2 h 10"/>
                    <a:gd name="T24" fmla="*/ 2 w 12"/>
                    <a:gd name="T25" fmla="*/ 2 h 10"/>
                    <a:gd name="T26" fmla="*/ 1 w 12"/>
                    <a:gd name="T27" fmla="*/ 3 h 10"/>
                    <a:gd name="T28" fmla="*/ 0 w 12"/>
                    <a:gd name="T29" fmla="*/ 3 h 10"/>
                    <a:gd name="T30" fmla="*/ 0 w 12"/>
                    <a:gd name="T31" fmla="*/ 4 h 10"/>
                    <a:gd name="T32" fmla="*/ 0 w 12"/>
                    <a:gd name="T33" fmla="*/ 5 h 10"/>
                    <a:gd name="T34" fmla="*/ 2 w 12"/>
                    <a:gd name="T35" fmla="*/ 8 h 10"/>
                    <a:gd name="T36" fmla="*/ 2 w 12"/>
                    <a:gd name="T37" fmla="*/ 9 h 10"/>
                    <a:gd name="T38" fmla="*/ 5 w 12"/>
                    <a:gd name="T39" fmla="*/ 10 h 10"/>
                    <a:gd name="T40" fmla="*/ 6 w 12"/>
                    <a:gd name="T41" fmla="*/ 10 h 10"/>
                    <a:gd name="T42" fmla="*/ 7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7" y="10"/>
                      </a:moveTo>
                      <a:lnTo>
                        <a:pt x="10" y="9"/>
                      </a:lnTo>
                      <a:lnTo>
                        <a:pt x="11" y="8"/>
                      </a:lnTo>
                      <a:lnTo>
                        <a:pt x="12" y="8"/>
                      </a:lnTo>
                      <a:lnTo>
                        <a:pt x="12" y="7"/>
                      </a:lnTo>
                      <a:lnTo>
                        <a:pt x="12" y="5"/>
                      </a:lnTo>
                      <a:lnTo>
                        <a:pt x="10" y="4"/>
                      </a:lnTo>
                      <a:lnTo>
                        <a:pt x="9" y="2"/>
                      </a:lnTo>
                      <a:lnTo>
                        <a:pt x="7" y="2"/>
                      </a:lnTo>
                      <a:lnTo>
                        <a:pt x="5" y="0"/>
                      </a:lnTo>
                      <a:lnTo>
                        <a:pt x="5" y="2"/>
                      </a:lnTo>
                      <a:lnTo>
                        <a:pt x="2" y="2"/>
                      </a:lnTo>
                      <a:lnTo>
                        <a:pt x="1" y="3"/>
                      </a:lnTo>
                      <a:lnTo>
                        <a:pt x="0" y="3"/>
                      </a:lnTo>
                      <a:lnTo>
                        <a:pt x="0" y="4"/>
                      </a:lnTo>
                      <a:lnTo>
                        <a:pt x="0" y="5"/>
                      </a:lnTo>
                      <a:lnTo>
                        <a:pt x="2" y="8"/>
                      </a:lnTo>
                      <a:lnTo>
                        <a:pt x="2" y="9"/>
                      </a:lnTo>
                      <a:lnTo>
                        <a:pt x="5" y="10"/>
                      </a:lnTo>
                      <a:lnTo>
                        <a:pt x="6" y="10"/>
                      </a:lnTo>
                      <a:lnTo>
                        <a:pt x="7"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4" name="Freeform 933"/>
                <p:cNvSpPr>
                  <a:spLocks/>
                </p:cNvSpPr>
                <p:nvPr/>
              </p:nvSpPr>
              <p:spPr bwMode="auto">
                <a:xfrm>
                  <a:off x="1351" y="1811"/>
                  <a:ext cx="12" cy="11"/>
                </a:xfrm>
                <a:custGeom>
                  <a:avLst/>
                  <a:gdLst>
                    <a:gd name="T0" fmla="*/ 2 w 12"/>
                    <a:gd name="T1" fmla="*/ 7 h 11"/>
                    <a:gd name="T2" fmla="*/ 0 w 12"/>
                    <a:gd name="T3" fmla="*/ 5 h 11"/>
                    <a:gd name="T4" fmla="*/ 0 w 12"/>
                    <a:gd name="T5" fmla="*/ 2 h 11"/>
                    <a:gd name="T6" fmla="*/ 0 w 12"/>
                    <a:gd name="T7" fmla="*/ 1 h 11"/>
                    <a:gd name="T8" fmla="*/ 1 w 12"/>
                    <a:gd name="T9" fmla="*/ 1 h 11"/>
                    <a:gd name="T10" fmla="*/ 2 w 12"/>
                    <a:gd name="T11" fmla="*/ 0 h 11"/>
                    <a:gd name="T12" fmla="*/ 3 w 12"/>
                    <a:gd name="T13" fmla="*/ 0 h 11"/>
                    <a:gd name="T14" fmla="*/ 6 w 12"/>
                    <a:gd name="T15" fmla="*/ 0 h 11"/>
                    <a:gd name="T16" fmla="*/ 8 w 12"/>
                    <a:gd name="T17" fmla="*/ 1 h 11"/>
                    <a:gd name="T18" fmla="*/ 9 w 12"/>
                    <a:gd name="T19" fmla="*/ 2 h 11"/>
                    <a:gd name="T20" fmla="*/ 11 w 12"/>
                    <a:gd name="T21" fmla="*/ 6 h 11"/>
                    <a:gd name="T22" fmla="*/ 12 w 12"/>
                    <a:gd name="T23" fmla="*/ 8 h 11"/>
                    <a:gd name="T24" fmla="*/ 11 w 12"/>
                    <a:gd name="T25" fmla="*/ 10 h 11"/>
                    <a:gd name="T26" fmla="*/ 11 w 12"/>
                    <a:gd name="T27" fmla="*/ 10 h 11"/>
                    <a:gd name="T28" fmla="*/ 9 w 12"/>
                    <a:gd name="T29" fmla="*/ 11 h 11"/>
                    <a:gd name="T30" fmla="*/ 8 w 12"/>
                    <a:gd name="T31" fmla="*/ 11 h 11"/>
                    <a:gd name="T32" fmla="*/ 6 w 12"/>
                    <a:gd name="T33" fmla="*/ 11 h 11"/>
                    <a:gd name="T34" fmla="*/ 3 w 12"/>
                    <a:gd name="T35" fmla="*/ 10 h 11"/>
                    <a:gd name="T36" fmla="*/ 2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7"/>
                      </a:moveTo>
                      <a:lnTo>
                        <a:pt x="0" y="5"/>
                      </a:lnTo>
                      <a:lnTo>
                        <a:pt x="0" y="2"/>
                      </a:lnTo>
                      <a:lnTo>
                        <a:pt x="0" y="1"/>
                      </a:lnTo>
                      <a:lnTo>
                        <a:pt x="1" y="1"/>
                      </a:lnTo>
                      <a:lnTo>
                        <a:pt x="2" y="0"/>
                      </a:lnTo>
                      <a:lnTo>
                        <a:pt x="3" y="0"/>
                      </a:lnTo>
                      <a:lnTo>
                        <a:pt x="6" y="0"/>
                      </a:lnTo>
                      <a:lnTo>
                        <a:pt x="8" y="1"/>
                      </a:lnTo>
                      <a:lnTo>
                        <a:pt x="9" y="2"/>
                      </a:lnTo>
                      <a:lnTo>
                        <a:pt x="11" y="6"/>
                      </a:lnTo>
                      <a:lnTo>
                        <a:pt x="12" y="8"/>
                      </a:lnTo>
                      <a:lnTo>
                        <a:pt x="11" y="10"/>
                      </a:lnTo>
                      <a:lnTo>
                        <a:pt x="9" y="11"/>
                      </a:lnTo>
                      <a:lnTo>
                        <a:pt x="8" y="11"/>
                      </a:lnTo>
                      <a:lnTo>
                        <a:pt x="6" y="11"/>
                      </a:lnTo>
                      <a:lnTo>
                        <a:pt x="3" y="10"/>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5" name="Freeform 934"/>
                <p:cNvSpPr>
                  <a:spLocks/>
                </p:cNvSpPr>
                <p:nvPr/>
              </p:nvSpPr>
              <p:spPr bwMode="auto">
                <a:xfrm>
                  <a:off x="1352" y="1812"/>
                  <a:ext cx="12" cy="11"/>
                </a:xfrm>
                <a:custGeom>
                  <a:avLst/>
                  <a:gdLst>
                    <a:gd name="T0" fmla="*/ 2 w 12"/>
                    <a:gd name="T1" fmla="*/ 7 h 11"/>
                    <a:gd name="T2" fmla="*/ 0 w 12"/>
                    <a:gd name="T3" fmla="*/ 6 h 11"/>
                    <a:gd name="T4" fmla="*/ 0 w 12"/>
                    <a:gd name="T5" fmla="*/ 2 h 11"/>
                    <a:gd name="T6" fmla="*/ 0 w 12"/>
                    <a:gd name="T7" fmla="*/ 1 h 11"/>
                    <a:gd name="T8" fmla="*/ 2 w 12"/>
                    <a:gd name="T9" fmla="*/ 0 h 11"/>
                    <a:gd name="T10" fmla="*/ 4 w 12"/>
                    <a:gd name="T11" fmla="*/ 0 h 11"/>
                    <a:gd name="T12" fmla="*/ 6 w 12"/>
                    <a:gd name="T13" fmla="*/ 0 h 11"/>
                    <a:gd name="T14" fmla="*/ 10 w 12"/>
                    <a:gd name="T15" fmla="*/ 5 h 11"/>
                    <a:gd name="T16" fmla="*/ 10 w 12"/>
                    <a:gd name="T17" fmla="*/ 6 h 11"/>
                    <a:gd name="T18" fmla="*/ 12 w 12"/>
                    <a:gd name="T19" fmla="*/ 7 h 11"/>
                    <a:gd name="T20" fmla="*/ 10 w 12"/>
                    <a:gd name="T21" fmla="*/ 10 h 11"/>
                    <a:gd name="T22" fmla="*/ 10 w 12"/>
                    <a:gd name="T23" fmla="*/ 11 h 11"/>
                    <a:gd name="T24" fmla="*/ 8 w 12"/>
                    <a:gd name="T25" fmla="*/ 11 h 11"/>
                    <a:gd name="T26" fmla="*/ 6 w 12"/>
                    <a:gd name="T27" fmla="*/ 11 h 11"/>
                    <a:gd name="T28" fmla="*/ 2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2" y="7"/>
                      </a:moveTo>
                      <a:lnTo>
                        <a:pt x="0" y="6"/>
                      </a:lnTo>
                      <a:lnTo>
                        <a:pt x="0" y="2"/>
                      </a:lnTo>
                      <a:lnTo>
                        <a:pt x="0" y="1"/>
                      </a:lnTo>
                      <a:lnTo>
                        <a:pt x="2" y="0"/>
                      </a:lnTo>
                      <a:lnTo>
                        <a:pt x="4" y="0"/>
                      </a:lnTo>
                      <a:lnTo>
                        <a:pt x="6" y="0"/>
                      </a:lnTo>
                      <a:lnTo>
                        <a:pt x="10" y="5"/>
                      </a:lnTo>
                      <a:lnTo>
                        <a:pt x="10" y="6"/>
                      </a:lnTo>
                      <a:lnTo>
                        <a:pt x="12" y="7"/>
                      </a:lnTo>
                      <a:lnTo>
                        <a:pt x="10" y="10"/>
                      </a:lnTo>
                      <a:lnTo>
                        <a:pt x="10" y="11"/>
                      </a:lnTo>
                      <a:lnTo>
                        <a:pt x="8" y="11"/>
                      </a:lnTo>
                      <a:lnTo>
                        <a:pt x="6"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6" name="Freeform 935"/>
                <p:cNvSpPr>
                  <a:spLocks/>
                </p:cNvSpPr>
                <p:nvPr/>
              </p:nvSpPr>
              <p:spPr bwMode="auto">
                <a:xfrm>
                  <a:off x="1357" y="1813"/>
                  <a:ext cx="12" cy="11"/>
                </a:xfrm>
                <a:custGeom>
                  <a:avLst/>
                  <a:gdLst>
                    <a:gd name="T0" fmla="*/ 8 w 12"/>
                    <a:gd name="T1" fmla="*/ 11 h 11"/>
                    <a:gd name="T2" fmla="*/ 11 w 12"/>
                    <a:gd name="T3" fmla="*/ 10 h 11"/>
                    <a:gd name="T4" fmla="*/ 11 w 12"/>
                    <a:gd name="T5" fmla="*/ 9 h 11"/>
                    <a:gd name="T6" fmla="*/ 11 w 12"/>
                    <a:gd name="T7" fmla="*/ 8 h 11"/>
                    <a:gd name="T8" fmla="*/ 12 w 12"/>
                    <a:gd name="T9" fmla="*/ 6 h 11"/>
                    <a:gd name="T10" fmla="*/ 11 w 12"/>
                    <a:gd name="T11" fmla="*/ 5 h 11"/>
                    <a:gd name="T12" fmla="*/ 11 w 12"/>
                    <a:gd name="T13" fmla="*/ 4 h 11"/>
                    <a:gd name="T14" fmla="*/ 8 w 12"/>
                    <a:gd name="T15" fmla="*/ 1 h 11"/>
                    <a:gd name="T16" fmla="*/ 8 w 12"/>
                    <a:gd name="T17" fmla="*/ 1 h 11"/>
                    <a:gd name="T18" fmla="*/ 6 w 12"/>
                    <a:gd name="T19" fmla="*/ 0 h 11"/>
                    <a:gd name="T20" fmla="*/ 5 w 12"/>
                    <a:gd name="T21" fmla="*/ 0 h 11"/>
                    <a:gd name="T22" fmla="*/ 4 w 12"/>
                    <a:gd name="T23" fmla="*/ 0 h 11"/>
                    <a:gd name="T24" fmla="*/ 2 w 12"/>
                    <a:gd name="T25" fmla="*/ 1 h 11"/>
                    <a:gd name="T26" fmla="*/ 1 w 12"/>
                    <a:gd name="T27" fmla="*/ 3 h 11"/>
                    <a:gd name="T28" fmla="*/ 1 w 12"/>
                    <a:gd name="T29" fmla="*/ 3 h 11"/>
                    <a:gd name="T30" fmla="*/ 0 w 12"/>
                    <a:gd name="T31" fmla="*/ 4 h 11"/>
                    <a:gd name="T32" fmla="*/ 1 w 12"/>
                    <a:gd name="T33" fmla="*/ 6 h 11"/>
                    <a:gd name="T34" fmla="*/ 2 w 12"/>
                    <a:gd name="T35" fmla="*/ 8 h 11"/>
                    <a:gd name="T36" fmla="*/ 3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1" y="10"/>
                      </a:lnTo>
                      <a:lnTo>
                        <a:pt x="11" y="9"/>
                      </a:lnTo>
                      <a:lnTo>
                        <a:pt x="11" y="8"/>
                      </a:lnTo>
                      <a:lnTo>
                        <a:pt x="12" y="6"/>
                      </a:lnTo>
                      <a:lnTo>
                        <a:pt x="11" y="5"/>
                      </a:lnTo>
                      <a:lnTo>
                        <a:pt x="11" y="4"/>
                      </a:lnTo>
                      <a:lnTo>
                        <a:pt x="8" y="1"/>
                      </a:lnTo>
                      <a:lnTo>
                        <a:pt x="6" y="0"/>
                      </a:lnTo>
                      <a:lnTo>
                        <a:pt x="5" y="0"/>
                      </a:lnTo>
                      <a:lnTo>
                        <a:pt x="4" y="0"/>
                      </a:lnTo>
                      <a:lnTo>
                        <a:pt x="2" y="1"/>
                      </a:lnTo>
                      <a:lnTo>
                        <a:pt x="1" y="3"/>
                      </a:lnTo>
                      <a:lnTo>
                        <a:pt x="0" y="4"/>
                      </a:lnTo>
                      <a:lnTo>
                        <a:pt x="1" y="6"/>
                      </a:lnTo>
                      <a:lnTo>
                        <a:pt x="2" y="8"/>
                      </a:lnTo>
                      <a:lnTo>
                        <a:pt x="3"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7" name="Freeform 936"/>
                <p:cNvSpPr>
                  <a:spLocks/>
                </p:cNvSpPr>
                <p:nvPr/>
              </p:nvSpPr>
              <p:spPr bwMode="auto">
                <a:xfrm>
                  <a:off x="1357" y="1814"/>
                  <a:ext cx="12" cy="11"/>
                </a:xfrm>
                <a:custGeom>
                  <a:avLst/>
                  <a:gdLst>
                    <a:gd name="T0" fmla="*/ 2 w 12"/>
                    <a:gd name="T1" fmla="*/ 8 h 11"/>
                    <a:gd name="T2" fmla="*/ 1 w 12"/>
                    <a:gd name="T3" fmla="*/ 5 h 11"/>
                    <a:gd name="T4" fmla="*/ 0 w 12"/>
                    <a:gd name="T5" fmla="*/ 3 h 11"/>
                    <a:gd name="T6" fmla="*/ 1 w 12"/>
                    <a:gd name="T7" fmla="*/ 2 h 11"/>
                    <a:gd name="T8" fmla="*/ 1 w 12"/>
                    <a:gd name="T9" fmla="*/ 2 h 11"/>
                    <a:gd name="T10" fmla="*/ 2 w 12"/>
                    <a:gd name="T11" fmla="*/ 0 h 11"/>
                    <a:gd name="T12" fmla="*/ 5 w 12"/>
                    <a:gd name="T13" fmla="*/ 0 h 11"/>
                    <a:gd name="T14" fmla="*/ 7 w 12"/>
                    <a:gd name="T15" fmla="*/ 0 h 11"/>
                    <a:gd name="T16" fmla="*/ 8 w 12"/>
                    <a:gd name="T17" fmla="*/ 2 h 11"/>
                    <a:gd name="T18" fmla="*/ 11 w 12"/>
                    <a:gd name="T19" fmla="*/ 3 h 11"/>
                    <a:gd name="T20" fmla="*/ 12 w 12"/>
                    <a:gd name="T21" fmla="*/ 7 h 11"/>
                    <a:gd name="T22" fmla="*/ 12 w 12"/>
                    <a:gd name="T23" fmla="*/ 8 h 11"/>
                    <a:gd name="T24" fmla="*/ 12 w 12"/>
                    <a:gd name="T25" fmla="*/ 10 h 11"/>
                    <a:gd name="T26" fmla="*/ 12 w 12"/>
                    <a:gd name="T27" fmla="*/ 10 h 11"/>
                    <a:gd name="T28" fmla="*/ 11 w 12"/>
                    <a:gd name="T29" fmla="*/ 11 h 11"/>
                    <a:gd name="T30" fmla="*/ 8 w 12"/>
                    <a:gd name="T31" fmla="*/ 11 h 11"/>
                    <a:gd name="T32" fmla="*/ 7 w 12"/>
                    <a:gd name="T33" fmla="*/ 11 h 11"/>
                    <a:gd name="T34" fmla="*/ 5 w 12"/>
                    <a:gd name="T35" fmla="*/ 10 h 11"/>
                    <a:gd name="T36" fmla="*/ 2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8"/>
                      </a:moveTo>
                      <a:lnTo>
                        <a:pt x="1" y="5"/>
                      </a:lnTo>
                      <a:lnTo>
                        <a:pt x="0" y="3"/>
                      </a:lnTo>
                      <a:lnTo>
                        <a:pt x="1" y="2"/>
                      </a:lnTo>
                      <a:lnTo>
                        <a:pt x="2" y="0"/>
                      </a:lnTo>
                      <a:lnTo>
                        <a:pt x="5" y="0"/>
                      </a:lnTo>
                      <a:lnTo>
                        <a:pt x="7" y="0"/>
                      </a:lnTo>
                      <a:lnTo>
                        <a:pt x="8" y="2"/>
                      </a:lnTo>
                      <a:lnTo>
                        <a:pt x="11" y="3"/>
                      </a:lnTo>
                      <a:lnTo>
                        <a:pt x="12" y="7"/>
                      </a:lnTo>
                      <a:lnTo>
                        <a:pt x="12" y="8"/>
                      </a:lnTo>
                      <a:lnTo>
                        <a:pt x="12" y="10"/>
                      </a:lnTo>
                      <a:lnTo>
                        <a:pt x="11" y="11"/>
                      </a:lnTo>
                      <a:lnTo>
                        <a:pt x="8" y="11"/>
                      </a:lnTo>
                      <a:lnTo>
                        <a:pt x="7" y="11"/>
                      </a:lnTo>
                      <a:lnTo>
                        <a:pt x="5" y="10"/>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8" name="Freeform 937"/>
                <p:cNvSpPr>
                  <a:spLocks/>
                </p:cNvSpPr>
                <p:nvPr/>
              </p:nvSpPr>
              <p:spPr bwMode="auto">
                <a:xfrm>
                  <a:off x="1359" y="1816"/>
                  <a:ext cx="12" cy="11"/>
                </a:xfrm>
                <a:custGeom>
                  <a:avLst/>
                  <a:gdLst>
                    <a:gd name="T0" fmla="*/ 2 w 12"/>
                    <a:gd name="T1" fmla="*/ 7 h 11"/>
                    <a:gd name="T2" fmla="*/ 2 w 12"/>
                    <a:gd name="T3" fmla="*/ 6 h 11"/>
                    <a:gd name="T4" fmla="*/ 0 w 12"/>
                    <a:gd name="T5" fmla="*/ 3 h 11"/>
                    <a:gd name="T6" fmla="*/ 2 w 12"/>
                    <a:gd name="T7" fmla="*/ 1 h 11"/>
                    <a:gd name="T8" fmla="*/ 2 w 12"/>
                    <a:gd name="T9" fmla="*/ 0 h 11"/>
                    <a:gd name="T10" fmla="*/ 7 w 12"/>
                    <a:gd name="T11" fmla="*/ 0 h 11"/>
                    <a:gd name="T12" fmla="*/ 9 w 12"/>
                    <a:gd name="T13" fmla="*/ 6 h 11"/>
                    <a:gd name="T14" fmla="*/ 12 w 12"/>
                    <a:gd name="T15" fmla="*/ 6 h 11"/>
                    <a:gd name="T16" fmla="*/ 12 w 12"/>
                    <a:gd name="T17" fmla="*/ 9 h 11"/>
                    <a:gd name="T18" fmla="*/ 12 w 12"/>
                    <a:gd name="T19" fmla="*/ 11 h 11"/>
                    <a:gd name="T20" fmla="*/ 9 w 12"/>
                    <a:gd name="T21" fmla="*/ 11 h 11"/>
                    <a:gd name="T22" fmla="*/ 7 w 12"/>
                    <a:gd name="T23" fmla="*/ 11 h 11"/>
                    <a:gd name="T24" fmla="*/ 2 w 12"/>
                    <a:gd name="T25" fmla="*/ 7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2" y="7"/>
                      </a:moveTo>
                      <a:lnTo>
                        <a:pt x="2" y="6"/>
                      </a:lnTo>
                      <a:lnTo>
                        <a:pt x="0" y="3"/>
                      </a:lnTo>
                      <a:lnTo>
                        <a:pt x="2" y="1"/>
                      </a:lnTo>
                      <a:lnTo>
                        <a:pt x="2" y="0"/>
                      </a:lnTo>
                      <a:lnTo>
                        <a:pt x="7" y="0"/>
                      </a:lnTo>
                      <a:lnTo>
                        <a:pt x="9" y="6"/>
                      </a:lnTo>
                      <a:lnTo>
                        <a:pt x="12" y="6"/>
                      </a:lnTo>
                      <a:lnTo>
                        <a:pt x="12" y="9"/>
                      </a:lnTo>
                      <a:lnTo>
                        <a:pt x="12" y="11"/>
                      </a:lnTo>
                      <a:lnTo>
                        <a:pt x="9" y="11"/>
                      </a:lnTo>
                      <a:lnTo>
                        <a:pt x="7"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59" name="Freeform 938"/>
                <p:cNvSpPr>
                  <a:spLocks/>
                </p:cNvSpPr>
                <p:nvPr/>
              </p:nvSpPr>
              <p:spPr bwMode="auto">
                <a:xfrm>
                  <a:off x="1347" y="1811"/>
                  <a:ext cx="12" cy="11"/>
                </a:xfrm>
                <a:custGeom>
                  <a:avLst/>
                  <a:gdLst>
                    <a:gd name="T0" fmla="*/ 7 w 12"/>
                    <a:gd name="T1" fmla="*/ 11 h 11"/>
                    <a:gd name="T2" fmla="*/ 10 w 12"/>
                    <a:gd name="T3" fmla="*/ 10 h 11"/>
                    <a:gd name="T4" fmla="*/ 11 w 12"/>
                    <a:gd name="T5" fmla="*/ 8 h 11"/>
                    <a:gd name="T6" fmla="*/ 12 w 12"/>
                    <a:gd name="T7" fmla="*/ 8 h 11"/>
                    <a:gd name="T8" fmla="*/ 12 w 12"/>
                    <a:gd name="T9" fmla="*/ 6 h 11"/>
                    <a:gd name="T10" fmla="*/ 12 w 12"/>
                    <a:gd name="T11" fmla="*/ 5 h 11"/>
                    <a:gd name="T12" fmla="*/ 10 w 12"/>
                    <a:gd name="T13" fmla="*/ 3 h 11"/>
                    <a:gd name="T14" fmla="*/ 9 w 12"/>
                    <a:gd name="T15" fmla="*/ 1 h 11"/>
                    <a:gd name="T16" fmla="*/ 6 w 12"/>
                    <a:gd name="T17" fmla="*/ 1 h 11"/>
                    <a:gd name="T18" fmla="*/ 5 w 12"/>
                    <a:gd name="T19" fmla="*/ 0 h 11"/>
                    <a:gd name="T20" fmla="*/ 5 w 12"/>
                    <a:gd name="T21" fmla="*/ 0 h 11"/>
                    <a:gd name="T22" fmla="*/ 3 w 12"/>
                    <a:gd name="T23" fmla="*/ 1 h 11"/>
                    <a:gd name="T24" fmla="*/ 1 w 12"/>
                    <a:gd name="T25" fmla="*/ 1 h 11"/>
                    <a:gd name="T26" fmla="*/ 0 w 12"/>
                    <a:gd name="T27" fmla="*/ 2 h 11"/>
                    <a:gd name="T28" fmla="*/ 0 w 12"/>
                    <a:gd name="T29" fmla="*/ 2 h 11"/>
                    <a:gd name="T30" fmla="*/ 0 w 12"/>
                    <a:gd name="T31" fmla="*/ 5 h 11"/>
                    <a:gd name="T32" fmla="*/ 0 w 12"/>
                    <a:gd name="T33" fmla="*/ 6 h 11"/>
                    <a:gd name="T34" fmla="*/ 1 w 12"/>
                    <a:gd name="T35" fmla="*/ 7 h 11"/>
                    <a:gd name="T36" fmla="*/ 2 w 12"/>
                    <a:gd name="T37" fmla="*/ 10 h 11"/>
                    <a:gd name="T38" fmla="*/ 3 w 12"/>
                    <a:gd name="T39" fmla="*/ 11 h 11"/>
                    <a:gd name="T40" fmla="*/ 6 w 12"/>
                    <a:gd name="T41" fmla="*/ 11 h 11"/>
                    <a:gd name="T42" fmla="*/ 7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7" y="11"/>
                      </a:moveTo>
                      <a:lnTo>
                        <a:pt x="10" y="10"/>
                      </a:lnTo>
                      <a:lnTo>
                        <a:pt x="11" y="8"/>
                      </a:lnTo>
                      <a:lnTo>
                        <a:pt x="12" y="8"/>
                      </a:lnTo>
                      <a:lnTo>
                        <a:pt x="12" y="6"/>
                      </a:lnTo>
                      <a:lnTo>
                        <a:pt x="12" y="5"/>
                      </a:lnTo>
                      <a:lnTo>
                        <a:pt x="10" y="3"/>
                      </a:lnTo>
                      <a:lnTo>
                        <a:pt x="9" y="1"/>
                      </a:lnTo>
                      <a:lnTo>
                        <a:pt x="6" y="1"/>
                      </a:lnTo>
                      <a:lnTo>
                        <a:pt x="5" y="0"/>
                      </a:lnTo>
                      <a:lnTo>
                        <a:pt x="3" y="1"/>
                      </a:lnTo>
                      <a:lnTo>
                        <a:pt x="1" y="1"/>
                      </a:lnTo>
                      <a:lnTo>
                        <a:pt x="0" y="2"/>
                      </a:lnTo>
                      <a:lnTo>
                        <a:pt x="0" y="5"/>
                      </a:lnTo>
                      <a:lnTo>
                        <a:pt x="0" y="6"/>
                      </a:lnTo>
                      <a:lnTo>
                        <a:pt x="1" y="7"/>
                      </a:lnTo>
                      <a:lnTo>
                        <a:pt x="2" y="10"/>
                      </a:lnTo>
                      <a:lnTo>
                        <a:pt x="3" y="11"/>
                      </a:lnTo>
                      <a:lnTo>
                        <a:pt x="6" y="11"/>
                      </a:lnTo>
                      <a:lnTo>
                        <a:pt x="7"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0" name="Freeform 939"/>
                <p:cNvSpPr>
                  <a:spLocks/>
                </p:cNvSpPr>
                <p:nvPr/>
              </p:nvSpPr>
              <p:spPr bwMode="auto">
                <a:xfrm>
                  <a:off x="1347" y="1812"/>
                  <a:ext cx="12" cy="11"/>
                </a:xfrm>
                <a:custGeom>
                  <a:avLst/>
                  <a:gdLst>
                    <a:gd name="T0" fmla="*/ 1 w 12"/>
                    <a:gd name="T1" fmla="*/ 7 h 11"/>
                    <a:gd name="T2" fmla="*/ 0 w 12"/>
                    <a:gd name="T3" fmla="*/ 5 h 11"/>
                    <a:gd name="T4" fmla="*/ 0 w 12"/>
                    <a:gd name="T5" fmla="*/ 2 h 11"/>
                    <a:gd name="T6" fmla="*/ 0 w 12"/>
                    <a:gd name="T7" fmla="*/ 1 h 11"/>
                    <a:gd name="T8" fmla="*/ 0 w 12"/>
                    <a:gd name="T9" fmla="*/ 1 h 11"/>
                    <a:gd name="T10" fmla="*/ 1 w 12"/>
                    <a:gd name="T11" fmla="*/ 0 h 11"/>
                    <a:gd name="T12" fmla="*/ 3 w 12"/>
                    <a:gd name="T13" fmla="*/ 0 h 11"/>
                    <a:gd name="T14" fmla="*/ 5 w 12"/>
                    <a:gd name="T15" fmla="*/ 1 h 11"/>
                    <a:gd name="T16" fmla="*/ 8 w 12"/>
                    <a:gd name="T17" fmla="*/ 2 h 11"/>
                    <a:gd name="T18" fmla="*/ 9 w 12"/>
                    <a:gd name="T19" fmla="*/ 2 h 11"/>
                    <a:gd name="T20" fmla="*/ 11 w 12"/>
                    <a:gd name="T21" fmla="*/ 6 h 11"/>
                    <a:gd name="T22" fmla="*/ 12 w 12"/>
                    <a:gd name="T23" fmla="*/ 9 h 11"/>
                    <a:gd name="T24" fmla="*/ 11 w 12"/>
                    <a:gd name="T25" fmla="*/ 10 h 11"/>
                    <a:gd name="T26" fmla="*/ 11 w 12"/>
                    <a:gd name="T27" fmla="*/ 10 h 11"/>
                    <a:gd name="T28" fmla="*/ 9 w 12"/>
                    <a:gd name="T29" fmla="*/ 11 h 11"/>
                    <a:gd name="T30" fmla="*/ 8 w 12"/>
                    <a:gd name="T31" fmla="*/ 11 h 11"/>
                    <a:gd name="T32" fmla="*/ 5 w 12"/>
                    <a:gd name="T33" fmla="*/ 11 h 11"/>
                    <a:gd name="T34" fmla="*/ 3 w 12"/>
                    <a:gd name="T35" fmla="*/ 10 h 11"/>
                    <a:gd name="T36" fmla="*/ 1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 y="7"/>
                      </a:moveTo>
                      <a:lnTo>
                        <a:pt x="0" y="5"/>
                      </a:lnTo>
                      <a:lnTo>
                        <a:pt x="0" y="2"/>
                      </a:lnTo>
                      <a:lnTo>
                        <a:pt x="0" y="1"/>
                      </a:lnTo>
                      <a:lnTo>
                        <a:pt x="1" y="0"/>
                      </a:lnTo>
                      <a:lnTo>
                        <a:pt x="3" y="0"/>
                      </a:lnTo>
                      <a:lnTo>
                        <a:pt x="5" y="1"/>
                      </a:lnTo>
                      <a:lnTo>
                        <a:pt x="8" y="2"/>
                      </a:lnTo>
                      <a:lnTo>
                        <a:pt x="9" y="2"/>
                      </a:lnTo>
                      <a:lnTo>
                        <a:pt x="11" y="6"/>
                      </a:lnTo>
                      <a:lnTo>
                        <a:pt x="12" y="9"/>
                      </a:lnTo>
                      <a:lnTo>
                        <a:pt x="11" y="10"/>
                      </a:lnTo>
                      <a:lnTo>
                        <a:pt x="9" y="11"/>
                      </a:lnTo>
                      <a:lnTo>
                        <a:pt x="8" y="11"/>
                      </a:lnTo>
                      <a:lnTo>
                        <a:pt x="5" y="11"/>
                      </a:lnTo>
                      <a:lnTo>
                        <a:pt x="3" y="10"/>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1" name="Freeform 940"/>
                <p:cNvSpPr>
                  <a:spLocks/>
                </p:cNvSpPr>
                <p:nvPr/>
              </p:nvSpPr>
              <p:spPr bwMode="auto">
                <a:xfrm>
                  <a:off x="1354" y="1816"/>
                  <a:ext cx="12" cy="9"/>
                </a:xfrm>
                <a:custGeom>
                  <a:avLst/>
                  <a:gdLst>
                    <a:gd name="T0" fmla="*/ 8 w 12"/>
                    <a:gd name="T1" fmla="*/ 9 h 9"/>
                    <a:gd name="T2" fmla="*/ 10 w 12"/>
                    <a:gd name="T3" fmla="*/ 8 h 9"/>
                    <a:gd name="T4" fmla="*/ 10 w 12"/>
                    <a:gd name="T5" fmla="*/ 7 h 9"/>
                    <a:gd name="T6" fmla="*/ 11 w 12"/>
                    <a:gd name="T7" fmla="*/ 7 h 9"/>
                    <a:gd name="T8" fmla="*/ 12 w 12"/>
                    <a:gd name="T9" fmla="*/ 6 h 9"/>
                    <a:gd name="T10" fmla="*/ 11 w 12"/>
                    <a:gd name="T11" fmla="*/ 5 h 9"/>
                    <a:gd name="T12" fmla="*/ 10 w 12"/>
                    <a:gd name="T13" fmla="*/ 3 h 9"/>
                    <a:gd name="T14" fmla="*/ 8 w 12"/>
                    <a:gd name="T15" fmla="*/ 1 h 9"/>
                    <a:gd name="T16" fmla="*/ 8 w 12"/>
                    <a:gd name="T17" fmla="*/ 1 h 9"/>
                    <a:gd name="T18" fmla="*/ 5 w 12"/>
                    <a:gd name="T19" fmla="*/ 0 h 9"/>
                    <a:gd name="T20" fmla="*/ 4 w 12"/>
                    <a:gd name="T21" fmla="*/ 0 h 9"/>
                    <a:gd name="T22" fmla="*/ 4 w 12"/>
                    <a:gd name="T23" fmla="*/ 1 h 9"/>
                    <a:gd name="T24" fmla="*/ 2 w 12"/>
                    <a:gd name="T25" fmla="*/ 1 h 9"/>
                    <a:gd name="T26" fmla="*/ 1 w 12"/>
                    <a:gd name="T27" fmla="*/ 2 h 9"/>
                    <a:gd name="T28" fmla="*/ 1 w 12"/>
                    <a:gd name="T29" fmla="*/ 2 h 9"/>
                    <a:gd name="T30" fmla="*/ 0 w 12"/>
                    <a:gd name="T31" fmla="*/ 3 h 9"/>
                    <a:gd name="T32" fmla="*/ 1 w 12"/>
                    <a:gd name="T33" fmla="*/ 5 h 9"/>
                    <a:gd name="T34" fmla="*/ 2 w 12"/>
                    <a:gd name="T35" fmla="*/ 7 h 9"/>
                    <a:gd name="T36" fmla="*/ 2 w 12"/>
                    <a:gd name="T37" fmla="*/ 8 h 9"/>
                    <a:gd name="T38" fmla="*/ 4 w 12"/>
                    <a:gd name="T39" fmla="*/ 9 h 9"/>
                    <a:gd name="T40" fmla="*/ 6 w 12"/>
                    <a:gd name="T41" fmla="*/ 9 h 9"/>
                    <a:gd name="T42" fmla="*/ 7 w 12"/>
                    <a:gd name="T43" fmla="*/ 9 h 9"/>
                    <a:gd name="T44" fmla="*/ 8 w 12"/>
                    <a:gd name="T45" fmla="*/ 9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9"/>
                    <a:gd name="T71" fmla="*/ 12 w 12"/>
                    <a:gd name="T72" fmla="*/ 9 h 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9">
                      <a:moveTo>
                        <a:pt x="8" y="9"/>
                      </a:moveTo>
                      <a:lnTo>
                        <a:pt x="10" y="8"/>
                      </a:lnTo>
                      <a:lnTo>
                        <a:pt x="10" y="7"/>
                      </a:lnTo>
                      <a:lnTo>
                        <a:pt x="11" y="7"/>
                      </a:lnTo>
                      <a:lnTo>
                        <a:pt x="12" y="6"/>
                      </a:lnTo>
                      <a:lnTo>
                        <a:pt x="11" y="5"/>
                      </a:lnTo>
                      <a:lnTo>
                        <a:pt x="10" y="3"/>
                      </a:lnTo>
                      <a:lnTo>
                        <a:pt x="8" y="1"/>
                      </a:lnTo>
                      <a:lnTo>
                        <a:pt x="5" y="0"/>
                      </a:lnTo>
                      <a:lnTo>
                        <a:pt x="4" y="0"/>
                      </a:lnTo>
                      <a:lnTo>
                        <a:pt x="4" y="1"/>
                      </a:lnTo>
                      <a:lnTo>
                        <a:pt x="2" y="1"/>
                      </a:lnTo>
                      <a:lnTo>
                        <a:pt x="1" y="2"/>
                      </a:lnTo>
                      <a:lnTo>
                        <a:pt x="0" y="3"/>
                      </a:lnTo>
                      <a:lnTo>
                        <a:pt x="1" y="5"/>
                      </a:lnTo>
                      <a:lnTo>
                        <a:pt x="2" y="7"/>
                      </a:lnTo>
                      <a:lnTo>
                        <a:pt x="2" y="8"/>
                      </a:lnTo>
                      <a:lnTo>
                        <a:pt x="4" y="9"/>
                      </a:lnTo>
                      <a:lnTo>
                        <a:pt x="6" y="9"/>
                      </a:lnTo>
                      <a:lnTo>
                        <a:pt x="7" y="9"/>
                      </a:lnTo>
                      <a:lnTo>
                        <a:pt x="8"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2" name="Freeform 941"/>
                <p:cNvSpPr>
                  <a:spLocks/>
                </p:cNvSpPr>
                <p:nvPr/>
              </p:nvSpPr>
              <p:spPr bwMode="auto">
                <a:xfrm>
                  <a:off x="1354" y="1816"/>
                  <a:ext cx="12" cy="11"/>
                </a:xfrm>
                <a:custGeom>
                  <a:avLst/>
                  <a:gdLst>
                    <a:gd name="T0" fmla="*/ 2 w 12"/>
                    <a:gd name="T1" fmla="*/ 7 h 11"/>
                    <a:gd name="T2" fmla="*/ 1 w 12"/>
                    <a:gd name="T3" fmla="*/ 5 h 11"/>
                    <a:gd name="T4" fmla="*/ 0 w 12"/>
                    <a:gd name="T5" fmla="*/ 2 h 11"/>
                    <a:gd name="T6" fmla="*/ 1 w 12"/>
                    <a:gd name="T7" fmla="*/ 1 h 11"/>
                    <a:gd name="T8" fmla="*/ 1 w 12"/>
                    <a:gd name="T9" fmla="*/ 1 h 11"/>
                    <a:gd name="T10" fmla="*/ 2 w 12"/>
                    <a:gd name="T11" fmla="*/ 0 h 11"/>
                    <a:gd name="T12" fmla="*/ 3 w 12"/>
                    <a:gd name="T13" fmla="*/ 0 h 11"/>
                    <a:gd name="T14" fmla="*/ 6 w 12"/>
                    <a:gd name="T15" fmla="*/ 0 h 11"/>
                    <a:gd name="T16" fmla="*/ 8 w 12"/>
                    <a:gd name="T17" fmla="*/ 1 h 11"/>
                    <a:gd name="T18" fmla="*/ 11 w 12"/>
                    <a:gd name="T19" fmla="*/ 2 h 11"/>
                    <a:gd name="T20" fmla="*/ 12 w 12"/>
                    <a:gd name="T21" fmla="*/ 6 h 11"/>
                    <a:gd name="T22" fmla="*/ 12 w 12"/>
                    <a:gd name="T23" fmla="*/ 8 h 11"/>
                    <a:gd name="T24" fmla="*/ 12 w 12"/>
                    <a:gd name="T25" fmla="*/ 9 h 11"/>
                    <a:gd name="T26" fmla="*/ 11 w 12"/>
                    <a:gd name="T27" fmla="*/ 9 h 11"/>
                    <a:gd name="T28" fmla="*/ 11 w 12"/>
                    <a:gd name="T29" fmla="*/ 11 h 11"/>
                    <a:gd name="T30" fmla="*/ 8 w 12"/>
                    <a:gd name="T31" fmla="*/ 11 h 11"/>
                    <a:gd name="T32" fmla="*/ 6 w 12"/>
                    <a:gd name="T33" fmla="*/ 11 h 11"/>
                    <a:gd name="T34" fmla="*/ 3 w 12"/>
                    <a:gd name="T35" fmla="*/ 9 h 11"/>
                    <a:gd name="T36" fmla="*/ 2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7"/>
                      </a:moveTo>
                      <a:lnTo>
                        <a:pt x="1" y="5"/>
                      </a:lnTo>
                      <a:lnTo>
                        <a:pt x="0" y="2"/>
                      </a:lnTo>
                      <a:lnTo>
                        <a:pt x="1" y="1"/>
                      </a:lnTo>
                      <a:lnTo>
                        <a:pt x="2" y="0"/>
                      </a:lnTo>
                      <a:lnTo>
                        <a:pt x="3" y="0"/>
                      </a:lnTo>
                      <a:lnTo>
                        <a:pt x="6" y="0"/>
                      </a:lnTo>
                      <a:lnTo>
                        <a:pt x="8" y="1"/>
                      </a:lnTo>
                      <a:lnTo>
                        <a:pt x="11" y="2"/>
                      </a:lnTo>
                      <a:lnTo>
                        <a:pt x="12" y="6"/>
                      </a:lnTo>
                      <a:lnTo>
                        <a:pt x="12" y="8"/>
                      </a:lnTo>
                      <a:lnTo>
                        <a:pt x="12" y="9"/>
                      </a:lnTo>
                      <a:lnTo>
                        <a:pt x="11" y="9"/>
                      </a:lnTo>
                      <a:lnTo>
                        <a:pt x="11" y="11"/>
                      </a:lnTo>
                      <a:lnTo>
                        <a:pt x="8" y="11"/>
                      </a:lnTo>
                      <a:lnTo>
                        <a:pt x="6" y="11"/>
                      </a:lnTo>
                      <a:lnTo>
                        <a:pt x="3" y="9"/>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3" name="Freeform 942"/>
                <p:cNvSpPr>
                  <a:spLocks/>
                </p:cNvSpPr>
                <p:nvPr/>
              </p:nvSpPr>
              <p:spPr bwMode="auto">
                <a:xfrm>
                  <a:off x="1340" y="1776"/>
                  <a:ext cx="92" cy="48"/>
                </a:xfrm>
                <a:custGeom>
                  <a:avLst/>
                  <a:gdLst>
                    <a:gd name="T0" fmla="*/ 0 w 92"/>
                    <a:gd name="T1" fmla="*/ 9 h 48"/>
                    <a:gd name="T2" fmla="*/ 18 w 92"/>
                    <a:gd name="T3" fmla="*/ 0 h 48"/>
                    <a:gd name="T4" fmla="*/ 92 w 92"/>
                    <a:gd name="T5" fmla="*/ 38 h 48"/>
                    <a:gd name="T6" fmla="*/ 73 w 92"/>
                    <a:gd name="T7" fmla="*/ 48 h 48"/>
                    <a:gd name="T8" fmla="*/ 0 w 92"/>
                    <a:gd name="T9" fmla="*/ 9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0" y="9"/>
                      </a:moveTo>
                      <a:lnTo>
                        <a:pt x="18" y="0"/>
                      </a:lnTo>
                      <a:lnTo>
                        <a:pt x="92" y="38"/>
                      </a:lnTo>
                      <a:lnTo>
                        <a:pt x="73" y="48"/>
                      </a:lnTo>
                      <a:lnTo>
                        <a:pt x="0"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4" name="Freeform 943"/>
                <p:cNvSpPr>
                  <a:spLocks/>
                </p:cNvSpPr>
                <p:nvPr/>
              </p:nvSpPr>
              <p:spPr bwMode="auto">
                <a:xfrm>
                  <a:off x="1340" y="1785"/>
                  <a:ext cx="73" cy="59"/>
                </a:xfrm>
                <a:custGeom>
                  <a:avLst/>
                  <a:gdLst>
                    <a:gd name="T0" fmla="*/ 0 w 73"/>
                    <a:gd name="T1" fmla="*/ 0 h 59"/>
                    <a:gd name="T2" fmla="*/ 73 w 73"/>
                    <a:gd name="T3" fmla="*/ 39 h 59"/>
                    <a:gd name="T4" fmla="*/ 73 w 73"/>
                    <a:gd name="T5" fmla="*/ 59 h 59"/>
                    <a:gd name="T6" fmla="*/ 0 w 73"/>
                    <a:gd name="T7" fmla="*/ 19 h 59"/>
                    <a:gd name="T8" fmla="*/ 0 w 73"/>
                    <a:gd name="T9" fmla="*/ 0 h 59"/>
                    <a:gd name="T10" fmla="*/ 0 60000 65536"/>
                    <a:gd name="T11" fmla="*/ 0 60000 65536"/>
                    <a:gd name="T12" fmla="*/ 0 60000 65536"/>
                    <a:gd name="T13" fmla="*/ 0 60000 65536"/>
                    <a:gd name="T14" fmla="*/ 0 60000 65536"/>
                    <a:gd name="T15" fmla="*/ 0 w 73"/>
                    <a:gd name="T16" fmla="*/ 0 h 59"/>
                    <a:gd name="T17" fmla="*/ 73 w 73"/>
                    <a:gd name="T18" fmla="*/ 59 h 59"/>
                  </a:gdLst>
                  <a:ahLst/>
                  <a:cxnLst>
                    <a:cxn ang="T10">
                      <a:pos x="T0" y="T1"/>
                    </a:cxn>
                    <a:cxn ang="T11">
                      <a:pos x="T2" y="T3"/>
                    </a:cxn>
                    <a:cxn ang="T12">
                      <a:pos x="T4" y="T5"/>
                    </a:cxn>
                    <a:cxn ang="T13">
                      <a:pos x="T6" y="T7"/>
                    </a:cxn>
                    <a:cxn ang="T14">
                      <a:pos x="T8" y="T9"/>
                    </a:cxn>
                  </a:cxnLst>
                  <a:rect l="T15" t="T16" r="T17" b="T18"/>
                  <a:pathLst>
                    <a:path w="73" h="59">
                      <a:moveTo>
                        <a:pt x="0" y="0"/>
                      </a:moveTo>
                      <a:lnTo>
                        <a:pt x="73" y="39"/>
                      </a:lnTo>
                      <a:lnTo>
                        <a:pt x="73" y="59"/>
                      </a:lnTo>
                      <a:lnTo>
                        <a:pt x="0" y="19"/>
                      </a:lnTo>
                      <a:lnTo>
                        <a:pt x="0"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5" name="Freeform 944"/>
                <p:cNvSpPr>
                  <a:spLocks/>
                </p:cNvSpPr>
                <p:nvPr/>
              </p:nvSpPr>
              <p:spPr bwMode="auto">
                <a:xfrm>
                  <a:off x="1271" y="1871"/>
                  <a:ext cx="19" cy="31"/>
                </a:xfrm>
                <a:custGeom>
                  <a:avLst/>
                  <a:gdLst>
                    <a:gd name="T0" fmla="*/ 19 w 19"/>
                    <a:gd name="T1" fmla="*/ 10 h 31"/>
                    <a:gd name="T2" fmla="*/ 0 w 19"/>
                    <a:gd name="T3" fmla="*/ 0 h 31"/>
                    <a:gd name="T4" fmla="*/ 0 w 19"/>
                    <a:gd name="T5" fmla="*/ 21 h 31"/>
                    <a:gd name="T6" fmla="*/ 19 w 19"/>
                    <a:gd name="T7" fmla="*/ 31 h 31"/>
                    <a:gd name="T8" fmla="*/ 19 w 19"/>
                    <a:gd name="T9" fmla="*/ 10 h 31"/>
                    <a:gd name="T10" fmla="*/ 0 60000 65536"/>
                    <a:gd name="T11" fmla="*/ 0 60000 65536"/>
                    <a:gd name="T12" fmla="*/ 0 60000 65536"/>
                    <a:gd name="T13" fmla="*/ 0 60000 65536"/>
                    <a:gd name="T14" fmla="*/ 0 60000 65536"/>
                    <a:gd name="T15" fmla="*/ 0 w 19"/>
                    <a:gd name="T16" fmla="*/ 0 h 31"/>
                    <a:gd name="T17" fmla="*/ 19 w 19"/>
                    <a:gd name="T18" fmla="*/ 31 h 31"/>
                  </a:gdLst>
                  <a:ahLst/>
                  <a:cxnLst>
                    <a:cxn ang="T10">
                      <a:pos x="T0" y="T1"/>
                    </a:cxn>
                    <a:cxn ang="T11">
                      <a:pos x="T2" y="T3"/>
                    </a:cxn>
                    <a:cxn ang="T12">
                      <a:pos x="T4" y="T5"/>
                    </a:cxn>
                    <a:cxn ang="T13">
                      <a:pos x="T6" y="T7"/>
                    </a:cxn>
                    <a:cxn ang="T14">
                      <a:pos x="T8" y="T9"/>
                    </a:cxn>
                  </a:cxnLst>
                  <a:rect l="T15" t="T16" r="T17" b="T18"/>
                  <a:pathLst>
                    <a:path w="19" h="31">
                      <a:moveTo>
                        <a:pt x="19" y="10"/>
                      </a:moveTo>
                      <a:lnTo>
                        <a:pt x="0" y="0"/>
                      </a:lnTo>
                      <a:lnTo>
                        <a:pt x="0" y="21"/>
                      </a:lnTo>
                      <a:lnTo>
                        <a:pt x="19" y="31"/>
                      </a:lnTo>
                      <a:lnTo>
                        <a:pt x="19"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6" name="Freeform 945"/>
                <p:cNvSpPr>
                  <a:spLocks/>
                </p:cNvSpPr>
                <p:nvPr/>
              </p:nvSpPr>
              <p:spPr bwMode="auto">
                <a:xfrm>
                  <a:off x="1369" y="1923"/>
                  <a:ext cx="18" cy="31"/>
                </a:xfrm>
                <a:custGeom>
                  <a:avLst/>
                  <a:gdLst>
                    <a:gd name="T0" fmla="*/ 18 w 18"/>
                    <a:gd name="T1" fmla="*/ 10 h 31"/>
                    <a:gd name="T2" fmla="*/ 0 w 18"/>
                    <a:gd name="T3" fmla="*/ 0 h 31"/>
                    <a:gd name="T4" fmla="*/ 0 w 18"/>
                    <a:gd name="T5" fmla="*/ 21 h 31"/>
                    <a:gd name="T6" fmla="*/ 18 w 18"/>
                    <a:gd name="T7" fmla="*/ 31 h 31"/>
                    <a:gd name="T8" fmla="*/ 18 w 18"/>
                    <a:gd name="T9" fmla="*/ 10 h 31"/>
                    <a:gd name="T10" fmla="*/ 0 60000 65536"/>
                    <a:gd name="T11" fmla="*/ 0 60000 65536"/>
                    <a:gd name="T12" fmla="*/ 0 60000 65536"/>
                    <a:gd name="T13" fmla="*/ 0 60000 65536"/>
                    <a:gd name="T14" fmla="*/ 0 60000 65536"/>
                    <a:gd name="T15" fmla="*/ 0 w 18"/>
                    <a:gd name="T16" fmla="*/ 0 h 31"/>
                    <a:gd name="T17" fmla="*/ 18 w 18"/>
                    <a:gd name="T18" fmla="*/ 31 h 31"/>
                  </a:gdLst>
                  <a:ahLst/>
                  <a:cxnLst>
                    <a:cxn ang="T10">
                      <a:pos x="T0" y="T1"/>
                    </a:cxn>
                    <a:cxn ang="T11">
                      <a:pos x="T2" y="T3"/>
                    </a:cxn>
                    <a:cxn ang="T12">
                      <a:pos x="T4" y="T5"/>
                    </a:cxn>
                    <a:cxn ang="T13">
                      <a:pos x="T6" y="T7"/>
                    </a:cxn>
                    <a:cxn ang="T14">
                      <a:pos x="T8" y="T9"/>
                    </a:cxn>
                  </a:cxnLst>
                  <a:rect l="T15" t="T16" r="T17" b="T18"/>
                  <a:pathLst>
                    <a:path w="18" h="31">
                      <a:moveTo>
                        <a:pt x="18" y="10"/>
                      </a:moveTo>
                      <a:lnTo>
                        <a:pt x="0" y="0"/>
                      </a:lnTo>
                      <a:lnTo>
                        <a:pt x="0" y="21"/>
                      </a:lnTo>
                      <a:lnTo>
                        <a:pt x="18" y="31"/>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7" name="Freeform 946"/>
                <p:cNvSpPr>
                  <a:spLocks/>
                </p:cNvSpPr>
                <p:nvPr/>
              </p:nvSpPr>
              <p:spPr bwMode="auto">
                <a:xfrm>
                  <a:off x="1290" y="1844"/>
                  <a:ext cx="72" cy="58"/>
                </a:xfrm>
                <a:custGeom>
                  <a:avLst/>
                  <a:gdLst>
                    <a:gd name="T0" fmla="*/ 71 w 72"/>
                    <a:gd name="T1" fmla="*/ 0 h 58"/>
                    <a:gd name="T2" fmla="*/ 0 w 72"/>
                    <a:gd name="T3" fmla="*/ 38 h 58"/>
                    <a:gd name="T4" fmla="*/ 0 w 72"/>
                    <a:gd name="T5" fmla="*/ 58 h 58"/>
                    <a:gd name="T6" fmla="*/ 72 w 72"/>
                    <a:gd name="T7" fmla="*/ 20 h 58"/>
                    <a:gd name="T8" fmla="*/ 71 w 72"/>
                    <a:gd name="T9" fmla="*/ 0 h 58"/>
                    <a:gd name="T10" fmla="*/ 0 60000 65536"/>
                    <a:gd name="T11" fmla="*/ 0 60000 65536"/>
                    <a:gd name="T12" fmla="*/ 0 60000 65536"/>
                    <a:gd name="T13" fmla="*/ 0 60000 65536"/>
                    <a:gd name="T14" fmla="*/ 0 60000 65536"/>
                    <a:gd name="T15" fmla="*/ 0 w 72"/>
                    <a:gd name="T16" fmla="*/ 0 h 58"/>
                    <a:gd name="T17" fmla="*/ 72 w 72"/>
                    <a:gd name="T18" fmla="*/ 58 h 58"/>
                  </a:gdLst>
                  <a:ahLst/>
                  <a:cxnLst>
                    <a:cxn ang="T10">
                      <a:pos x="T0" y="T1"/>
                    </a:cxn>
                    <a:cxn ang="T11">
                      <a:pos x="T2" y="T3"/>
                    </a:cxn>
                    <a:cxn ang="T12">
                      <a:pos x="T4" y="T5"/>
                    </a:cxn>
                    <a:cxn ang="T13">
                      <a:pos x="T6" y="T7"/>
                    </a:cxn>
                    <a:cxn ang="T14">
                      <a:pos x="T8" y="T9"/>
                    </a:cxn>
                  </a:cxnLst>
                  <a:rect l="T15" t="T16" r="T17" b="T18"/>
                  <a:pathLst>
                    <a:path w="72" h="58">
                      <a:moveTo>
                        <a:pt x="71" y="0"/>
                      </a:moveTo>
                      <a:lnTo>
                        <a:pt x="0" y="38"/>
                      </a:lnTo>
                      <a:lnTo>
                        <a:pt x="0" y="58"/>
                      </a:lnTo>
                      <a:lnTo>
                        <a:pt x="72" y="20"/>
                      </a:lnTo>
                      <a:lnTo>
                        <a:pt x="71"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8" name="Freeform 947"/>
                <p:cNvSpPr>
                  <a:spLocks/>
                </p:cNvSpPr>
                <p:nvPr/>
              </p:nvSpPr>
              <p:spPr bwMode="auto">
                <a:xfrm>
                  <a:off x="1451" y="1848"/>
                  <a:ext cx="12" cy="11"/>
                </a:xfrm>
                <a:custGeom>
                  <a:avLst/>
                  <a:gdLst>
                    <a:gd name="T0" fmla="*/ 3 w 12"/>
                    <a:gd name="T1" fmla="*/ 0 h 11"/>
                    <a:gd name="T2" fmla="*/ 12 w 12"/>
                    <a:gd name="T3" fmla="*/ 6 h 11"/>
                    <a:gd name="T4" fmla="*/ 9 w 12"/>
                    <a:gd name="T5" fmla="*/ 11 h 11"/>
                    <a:gd name="T6" fmla="*/ 0 w 12"/>
                    <a:gd name="T7" fmla="*/ 3 h 11"/>
                    <a:gd name="T8" fmla="*/ 3 w 12"/>
                    <a:gd name="T9" fmla="*/ 0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3" y="0"/>
                      </a:moveTo>
                      <a:lnTo>
                        <a:pt x="12" y="6"/>
                      </a:lnTo>
                      <a:lnTo>
                        <a:pt x="9" y="11"/>
                      </a:lnTo>
                      <a:lnTo>
                        <a:pt x="0" y="3"/>
                      </a:lnTo>
                      <a:lnTo>
                        <a:pt x="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69" name="Freeform 948"/>
                <p:cNvSpPr>
                  <a:spLocks/>
                </p:cNvSpPr>
                <p:nvPr/>
              </p:nvSpPr>
              <p:spPr bwMode="auto">
                <a:xfrm>
                  <a:off x="1419" y="1825"/>
                  <a:ext cx="26" cy="14"/>
                </a:xfrm>
                <a:custGeom>
                  <a:avLst/>
                  <a:gdLst>
                    <a:gd name="T0" fmla="*/ 17 w 26"/>
                    <a:gd name="T1" fmla="*/ 0 h 14"/>
                    <a:gd name="T2" fmla="*/ 26 w 26"/>
                    <a:gd name="T3" fmla="*/ 5 h 14"/>
                    <a:gd name="T4" fmla="*/ 9 w 26"/>
                    <a:gd name="T5" fmla="*/ 14 h 14"/>
                    <a:gd name="T6" fmla="*/ 0 w 26"/>
                    <a:gd name="T7" fmla="*/ 9 h 14"/>
                    <a:gd name="T8" fmla="*/ 17 w 26"/>
                    <a:gd name="T9" fmla="*/ 0 h 14"/>
                    <a:gd name="T10" fmla="*/ 0 60000 65536"/>
                    <a:gd name="T11" fmla="*/ 0 60000 65536"/>
                    <a:gd name="T12" fmla="*/ 0 60000 65536"/>
                    <a:gd name="T13" fmla="*/ 0 60000 65536"/>
                    <a:gd name="T14" fmla="*/ 0 60000 65536"/>
                    <a:gd name="T15" fmla="*/ 0 w 26"/>
                    <a:gd name="T16" fmla="*/ 0 h 14"/>
                    <a:gd name="T17" fmla="*/ 26 w 26"/>
                    <a:gd name="T18" fmla="*/ 14 h 14"/>
                  </a:gdLst>
                  <a:ahLst/>
                  <a:cxnLst>
                    <a:cxn ang="T10">
                      <a:pos x="T0" y="T1"/>
                    </a:cxn>
                    <a:cxn ang="T11">
                      <a:pos x="T2" y="T3"/>
                    </a:cxn>
                    <a:cxn ang="T12">
                      <a:pos x="T4" y="T5"/>
                    </a:cxn>
                    <a:cxn ang="T13">
                      <a:pos x="T6" y="T7"/>
                    </a:cxn>
                    <a:cxn ang="T14">
                      <a:pos x="T8" y="T9"/>
                    </a:cxn>
                  </a:cxnLst>
                  <a:rect l="T15" t="T16" r="T17" b="T18"/>
                  <a:pathLst>
                    <a:path w="26" h="14">
                      <a:moveTo>
                        <a:pt x="17" y="0"/>
                      </a:moveTo>
                      <a:lnTo>
                        <a:pt x="26" y="5"/>
                      </a:lnTo>
                      <a:lnTo>
                        <a:pt x="9" y="14"/>
                      </a:lnTo>
                      <a:lnTo>
                        <a:pt x="0" y="9"/>
                      </a:lnTo>
                      <a:lnTo>
                        <a:pt x="17"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0" name="Freeform 949"/>
                <p:cNvSpPr>
                  <a:spLocks/>
                </p:cNvSpPr>
                <p:nvPr/>
              </p:nvSpPr>
              <p:spPr bwMode="auto">
                <a:xfrm>
                  <a:off x="1419" y="1834"/>
                  <a:ext cx="12" cy="22"/>
                </a:xfrm>
                <a:custGeom>
                  <a:avLst/>
                  <a:gdLst>
                    <a:gd name="T0" fmla="*/ 0 w 12"/>
                    <a:gd name="T1" fmla="*/ 19 h 22"/>
                    <a:gd name="T2" fmla="*/ 12 w 12"/>
                    <a:gd name="T3" fmla="*/ 22 h 22"/>
                    <a:gd name="T4" fmla="*/ 12 w 12"/>
                    <a:gd name="T5" fmla="*/ 5 h 22"/>
                    <a:gd name="T6" fmla="*/ 0 w 12"/>
                    <a:gd name="T7" fmla="*/ 0 h 22"/>
                    <a:gd name="T8" fmla="*/ 0 w 12"/>
                    <a:gd name="T9" fmla="*/ 19 h 22"/>
                    <a:gd name="T10" fmla="*/ 0 60000 65536"/>
                    <a:gd name="T11" fmla="*/ 0 60000 65536"/>
                    <a:gd name="T12" fmla="*/ 0 60000 65536"/>
                    <a:gd name="T13" fmla="*/ 0 60000 65536"/>
                    <a:gd name="T14" fmla="*/ 0 60000 65536"/>
                    <a:gd name="T15" fmla="*/ 0 w 12"/>
                    <a:gd name="T16" fmla="*/ 0 h 22"/>
                    <a:gd name="T17" fmla="*/ 12 w 12"/>
                    <a:gd name="T18" fmla="*/ 22 h 22"/>
                  </a:gdLst>
                  <a:ahLst/>
                  <a:cxnLst>
                    <a:cxn ang="T10">
                      <a:pos x="T0" y="T1"/>
                    </a:cxn>
                    <a:cxn ang="T11">
                      <a:pos x="T2" y="T3"/>
                    </a:cxn>
                    <a:cxn ang="T12">
                      <a:pos x="T4" y="T5"/>
                    </a:cxn>
                    <a:cxn ang="T13">
                      <a:pos x="T6" y="T7"/>
                    </a:cxn>
                    <a:cxn ang="T14">
                      <a:pos x="T8" y="T9"/>
                    </a:cxn>
                  </a:cxnLst>
                  <a:rect l="T15" t="T16" r="T17" b="T18"/>
                  <a:pathLst>
                    <a:path w="12" h="22">
                      <a:moveTo>
                        <a:pt x="0" y="19"/>
                      </a:moveTo>
                      <a:lnTo>
                        <a:pt x="12" y="22"/>
                      </a:lnTo>
                      <a:lnTo>
                        <a:pt x="12" y="5"/>
                      </a:lnTo>
                      <a:lnTo>
                        <a:pt x="0" y="0"/>
                      </a:lnTo>
                      <a:lnTo>
                        <a:pt x="0" y="1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1" name="Freeform 950"/>
                <p:cNvSpPr>
                  <a:spLocks/>
                </p:cNvSpPr>
                <p:nvPr/>
              </p:nvSpPr>
              <p:spPr bwMode="auto">
                <a:xfrm>
                  <a:off x="1428" y="1830"/>
                  <a:ext cx="17" cy="26"/>
                </a:xfrm>
                <a:custGeom>
                  <a:avLst/>
                  <a:gdLst>
                    <a:gd name="T0" fmla="*/ 17 w 17"/>
                    <a:gd name="T1" fmla="*/ 19 h 26"/>
                    <a:gd name="T2" fmla="*/ 0 w 17"/>
                    <a:gd name="T3" fmla="*/ 26 h 26"/>
                    <a:gd name="T4" fmla="*/ 0 w 17"/>
                    <a:gd name="T5" fmla="*/ 9 h 26"/>
                    <a:gd name="T6" fmla="*/ 17 w 17"/>
                    <a:gd name="T7" fmla="*/ 0 h 26"/>
                    <a:gd name="T8" fmla="*/ 17 w 17"/>
                    <a:gd name="T9" fmla="*/ 19 h 26"/>
                    <a:gd name="T10" fmla="*/ 0 60000 65536"/>
                    <a:gd name="T11" fmla="*/ 0 60000 65536"/>
                    <a:gd name="T12" fmla="*/ 0 60000 65536"/>
                    <a:gd name="T13" fmla="*/ 0 60000 65536"/>
                    <a:gd name="T14" fmla="*/ 0 60000 65536"/>
                    <a:gd name="T15" fmla="*/ 0 w 17"/>
                    <a:gd name="T16" fmla="*/ 0 h 26"/>
                    <a:gd name="T17" fmla="*/ 17 w 17"/>
                    <a:gd name="T18" fmla="*/ 26 h 26"/>
                  </a:gdLst>
                  <a:ahLst/>
                  <a:cxnLst>
                    <a:cxn ang="T10">
                      <a:pos x="T0" y="T1"/>
                    </a:cxn>
                    <a:cxn ang="T11">
                      <a:pos x="T2" y="T3"/>
                    </a:cxn>
                    <a:cxn ang="T12">
                      <a:pos x="T4" y="T5"/>
                    </a:cxn>
                    <a:cxn ang="T13">
                      <a:pos x="T6" y="T7"/>
                    </a:cxn>
                    <a:cxn ang="T14">
                      <a:pos x="T8" y="T9"/>
                    </a:cxn>
                  </a:cxnLst>
                  <a:rect l="T15" t="T16" r="T17" b="T18"/>
                  <a:pathLst>
                    <a:path w="17" h="26">
                      <a:moveTo>
                        <a:pt x="17" y="19"/>
                      </a:moveTo>
                      <a:lnTo>
                        <a:pt x="0" y="26"/>
                      </a:lnTo>
                      <a:lnTo>
                        <a:pt x="0" y="9"/>
                      </a:lnTo>
                      <a:lnTo>
                        <a:pt x="17" y="0"/>
                      </a:lnTo>
                      <a:lnTo>
                        <a:pt x="17" y="1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2" name="Freeform 951"/>
                <p:cNvSpPr>
                  <a:spLocks/>
                </p:cNvSpPr>
                <p:nvPr/>
              </p:nvSpPr>
              <p:spPr bwMode="auto">
                <a:xfrm>
                  <a:off x="1430" y="1835"/>
                  <a:ext cx="19" cy="11"/>
                </a:xfrm>
                <a:custGeom>
                  <a:avLst/>
                  <a:gdLst>
                    <a:gd name="T0" fmla="*/ 13 w 19"/>
                    <a:gd name="T1" fmla="*/ 0 h 11"/>
                    <a:gd name="T2" fmla="*/ 19 w 19"/>
                    <a:gd name="T3" fmla="*/ 4 h 11"/>
                    <a:gd name="T4" fmla="*/ 16 w 19"/>
                    <a:gd name="T5" fmla="*/ 10 h 11"/>
                    <a:gd name="T6" fmla="*/ 7 w 19"/>
                    <a:gd name="T7" fmla="*/ 11 h 11"/>
                    <a:gd name="T8" fmla="*/ 0 w 19"/>
                    <a:gd name="T9" fmla="*/ 8 h 11"/>
                    <a:gd name="T10" fmla="*/ 13 w 19"/>
                    <a:gd name="T11" fmla="*/ 0 h 11"/>
                    <a:gd name="T12" fmla="*/ 0 60000 65536"/>
                    <a:gd name="T13" fmla="*/ 0 60000 65536"/>
                    <a:gd name="T14" fmla="*/ 0 60000 65536"/>
                    <a:gd name="T15" fmla="*/ 0 60000 65536"/>
                    <a:gd name="T16" fmla="*/ 0 60000 65536"/>
                    <a:gd name="T17" fmla="*/ 0 60000 65536"/>
                    <a:gd name="T18" fmla="*/ 0 w 19"/>
                    <a:gd name="T19" fmla="*/ 0 h 11"/>
                    <a:gd name="T20" fmla="*/ 19 w 19"/>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9" h="11">
                      <a:moveTo>
                        <a:pt x="13" y="0"/>
                      </a:moveTo>
                      <a:lnTo>
                        <a:pt x="19" y="4"/>
                      </a:lnTo>
                      <a:lnTo>
                        <a:pt x="16" y="10"/>
                      </a:lnTo>
                      <a:lnTo>
                        <a:pt x="7" y="11"/>
                      </a:lnTo>
                      <a:lnTo>
                        <a:pt x="0" y="8"/>
                      </a:lnTo>
                      <a:lnTo>
                        <a:pt x="1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3" name="Freeform 952"/>
                <p:cNvSpPr>
                  <a:spLocks/>
                </p:cNvSpPr>
                <p:nvPr/>
              </p:nvSpPr>
              <p:spPr bwMode="auto">
                <a:xfrm>
                  <a:off x="1430" y="1843"/>
                  <a:ext cx="12" cy="20"/>
                </a:xfrm>
                <a:custGeom>
                  <a:avLst/>
                  <a:gdLst>
                    <a:gd name="T0" fmla="*/ 0 w 12"/>
                    <a:gd name="T1" fmla="*/ 13 h 20"/>
                    <a:gd name="T2" fmla="*/ 11 w 12"/>
                    <a:gd name="T3" fmla="*/ 20 h 20"/>
                    <a:gd name="T4" fmla="*/ 12 w 12"/>
                    <a:gd name="T5" fmla="*/ 8 h 20"/>
                    <a:gd name="T6" fmla="*/ 9 w 12"/>
                    <a:gd name="T7" fmla="*/ 2 h 20"/>
                    <a:gd name="T8" fmla="*/ 0 w 12"/>
                    <a:gd name="T9" fmla="*/ 0 h 20"/>
                    <a:gd name="T10" fmla="*/ 0 w 12"/>
                    <a:gd name="T11" fmla="*/ 13 h 20"/>
                    <a:gd name="T12" fmla="*/ 0 60000 65536"/>
                    <a:gd name="T13" fmla="*/ 0 60000 65536"/>
                    <a:gd name="T14" fmla="*/ 0 60000 65536"/>
                    <a:gd name="T15" fmla="*/ 0 60000 65536"/>
                    <a:gd name="T16" fmla="*/ 0 60000 65536"/>
                    <a:gd name="T17" fmla="*/ 0 60000 65536"/>
                    <a:gd name="T18" fmla="*/ 0 w 12"/>
                    <a:gd name="T19" fmla="*/ 0 h 20"/>
                    <a:gd name="T20" fmla="*/ 12 w 1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2" h="20">
                      <a:moveTo>
                        <a:pt x="0" y="13"/>
                      </a:moveTo>
                      <a:lnTo>
                        <a:pt x="11" y="20"/>
                      </a:lnTo>
                      <a:lnTo>
                        <a:pt x="12" y="8"/>
                      </a:lnTo>
                      <a:lnTo>
                        <a:pt x="9" y="2"/>
                      </a:lnTo>
                      <a:lnTo>
                        <a:pt x="0" y="0"/>
                      </a:lnTo>
                      <a:lnTo>
                        <a:pt x="0" y="13"/>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4" name="Freeform 953"/>
                <p:cNvSpPr>
                  <a:spLocks/>
                </p:cNvSpPr>
                <p:nvPr/>
              </p:nvSpPr>
              <p:spPr bwMode="auto">
                <a:xfrm>
                  <a:off x="1440" y="1851"/>
                  <a:ext cx="12" cy="14"/>
                </a:xfrm>
                <a:custGeom>
                  <a:avLst/>
                  <a:gdLst>
                    <a:gd name="T0" fmla="*/ 0 w 12"/>
                    <a:gd name="T1" fmla="*/ 10 h 14"/>
                    <a:gd name="T2" fmla="*/ 2 w 12"/>
                    <a:gd name="T3" fmla="*/ 7 h 14"/>
                    <a:gd name="T4" fmla="*/ 7 w 12"/>
                    <a:gd name="T5" fmla="*/ 9 h 14"/>
                    <a:gd name="T6" fmla="*/ 10 w 12"/>
                    <a:gd name="T7" fmla="*/ 14 h 14"/>
                    <a:gd name="T8" fmla="*/ 12 w 12"/>
                    <a:gd name="T9" fmla="*/ 14 h 14"/>
                    <a:gd name="T10" fmla="*/ 10 w 12"/>
                    <a:gd name="T11" fmla="*/ 5 h 14"/>
                    <a:gd name="T12" fmla="*/ 0 w 12"/>
                    <a:gd name="T13" fmla="*/ 0 h 14"/>
                    <a:gd name="T14" fmla="*/ 0 w 12"/>
                    <a:gd name="T15" fmla="*/ 10 h 1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4"/>
                    <a:gd name="T26" fmla="*/ 12 w 1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4">
                      <a:moveTo>
                        <a:pt x="0" y="10"/>
                      </a:moveTo>
                      <a:lnTo>
                        <a:pt x="2" y="7"/>
                      </a:lnTo>
                      <a:lnTo>
                        <a:pt x="7" y="9"/>
                      </a:lnTo>
                      <a:lnTo>
                        <a:pt x="10" y="14"/>
                      </a:lnTo>
                      <a:lnTo>
                        <a:pt x="12" y="14"/>
                      </a:lnTo>
                      <a:lnTo>
                        <a:pt x="10" y="5"/>
                      </a:lnTo>
                      <a:lnTo>
                        <a:pt x="0" y="0"/>
                      </a:lnTo>
                      <a:lnTo>
                        <a:pt x="0" y="1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5" name="Freeform 954"/>
                <p:cNvSpPr>
                  <a:spLocks/>
                </p:cNvSpPr>
                <p:nvPr/>
              </p:nvSpPr>
              <p:spPr bwMode="auto">
                <a:xfrm>
                  <a:off x="1451" y="1853"/>
                  <a:ext cx="12" cy="12"/>
                </a:xfrm>
                <a:custGeom>
                  <a:avLst/>
                  <a:gdLst>
                    <a:gd name="T0" fmla="*/ 12 w 12"/>
                    <a:gd name="T1" fmla="*/ 8 h 12"/>
                    <a:gd name="T2" fmla="*/ 2 w 12"/>
                    <a:gd name="T3" fmla="*/ 12 h 12"/>
                    <a:gd name="T4" fmla="*/ 0 w 12"/>
                    <a:gd name="T5" fmla="*/ 3 h 12"/>
                    <a:gd name="T6" fmla="*/ 7 w 12"/>
                    <a:gd name="T7" fmla="*/ 2 h 12"/>
                    <a:gd name="T8" fmla="*/ 11 w 12"/>
                    <a:gd name="T9" fmla="*/ 0 h 12"/>
                    <a:gd name="T10" fmla="*/ 12 w 12"/>
                    <a:gd name="T11" fmla="*/ 8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12" y="8"/>
                      </a:moveTo>
                      <a:lnTo>
                        <a:pt x="2" y="12"/>
                      </a:lnTo>
                      <a:lnTo>
                        <a:pt x="0" y="3"/>
                      </a:lnTo>
                      <a:lnTo>
                        <a:pt x="7" y="2"/>
                      </a:lnTo>
                      <a:lnTo>
                        <a:pt x="11" y="0"/>
                      </a:lnTo>
                      <a:lnTo>
                        <a:pt x="12" y="8"/>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6" name="Freeform 955"/>
                <p:cNvSpPr>
                  <a:spLocks/>
                </p:cNvSpPr>
                <p:nvPr/>
              </p:nvSpPr>
              <p:spPr bwMode="auto">
                <a:xfrm>
                  <a:off x="1430" y="1844"/>
                  <a:ext cx="12" cy="11"/>
                </a:xfrm>
                <a:custGeom>
                  <a:avLst/>
                  <a:gdLst>
                    <a:gd name="T0" fmla="*/ 0 w 12"/>
                    <a:gd name="T1" fmla="*/ 6 h 11"/>
                    <a:gd name="T2" fmla="*/ 12 w 12"/>
                    <a:gd name="T3" fmla="*/ 11 h 11"/>
                    <a:gd name="T4" fmla="*/ 8 w 12"/>
                    <a:gd name="T5" fmla="*/ 2 h 11"/>
                    <a:gd name="T6" fmla="*/ 0 w 12"/>
                    <a:gd name="T7" fmla="*/ 0 h 11"/>
                    <a:gd name="T8" fmla="*/ 0 w 12"/>
                    <a:gd name="T9" fmla="*/ 6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6"/>
                      </a:moveTo>
                      <a:lnTo>
                        <a:pt x="12" y="11"/>
                      </a:lnTo>
                      <a:lnTo>
                        <a:pt x="8" y="2"/>
                      </a:lnTo>
                      <a:lnTo>
                        <a:pt x="0" y="0"/>
                      </a:lnTo>
                      <a:lnTo>
                        <a:pt x="0" y="6"/>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7" name="Freeform 956"/>
                <p:cNvSpPr>
                  <a:spLocks/>
                </p:cNvSpPr>
                <p:nvPr/>
              </p:nvSpPr>
              <p:spPr bwMode="auto">
                <a:xfrm>
                  <a:off x="1440" y="1850"/>
                  <a:ext cx="17" cy="11"/>
                </a:xfrm>
                <a:custGeom>
                  <a:avLst/>
                  <a:gdLst>
                    <a:gd name="T0" fmla="*/ 17 w 17"/>
                    <a:gd name="T1" fmla="*/ 9 h 11"/>
                    <a:gd name="T2" fmla="*/ 10 w 17"/>
                    <a:gd name="T3" fmla="*/ 11 h 11"/>
                    <a:gd name="T4" fmla="*/ 0 w 17"/>
                    <a:gd name="T5" fmla="*/ 3 h 11"/>
                    <a:gd name="T6" fmla="*/ 10 w 17"/>
                    <a:gd name="T7" fmla="*/ 0 h 11"/>
                    <a:gd name="T8" fmla="*/ 17 w 17"/>
                    <a:gd name="T9" fmla="*/ 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7" y="9"/>
                      </a:moveTo>
                      <a:lnTo>
                        <a:pt x="10" y="11"/>
                      </a:lnTo>
                      <a:lnTo>
                        <a:pt x="0" y="3"/>
                      </a:lnTo>
                      <a:lnTo>
                        <a:pt x="10" y="0"/>
                      </a:lnTo>
                      <a:lnTo>
                        <a:pt x="17" y="9"/>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8" name="Freeform 957"/>
                <p:cNvSpPr>
                  <a:spLocks/>
                </p:cNvSpPr>
                <p:nvPr/>
              </p:nvSpPr>
              <p:spPr bwMode="auto">
                <a:xfrm>
                  <a:off x="1449" y="1845"/>
                  <a:ext cx="12" cy="11"/>
                </a:xfrm>
                <a:custGeom>
                  <a:avLst/>
                  <a:gdLst>
                    <a:gd name="T0" fmla="*/ 0 w 12"/>
                    <a:gd name="T1" fmla="*/ 5 h 11"/>
                    <a:gd name="T2" fmla="*/ 2 w 12"/>
                    <a:gd name="T3" fmla="*/ 0 h 11"/>
                    <a:gd name="T4" fmla="*/ 12 w 12"/>
                    <a:gd name="T5" fmla="*/ 9 h 11"/>
                    <a:gd name="T6" fmla="*/ 8 w 12"/>
                    <a:gd name="T7" fmla="*/ 11 h 11"/>
                    <a:gd name="T8" fmla="*/ 0 w 12"/>
                    <a:gd name="T9" fmla="*/ 5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5"/>
                      </a:moveTo>
                      <a:lnTo>
                        <a:pt x="2" y="0"/>
                      </a:lnTo>
                      <a:lnTo>
                        <a:pt x="12" y="9"/>
                      </a:lnTo>
                      <a:lnTo>
                        <a:pt x="8" y="11"/>
                      </a:lnTo>
                      <a:lnTo>
                        <a:pt x="0" y="5"/>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79" name="Freeform 958"/>
                <p:cNvSpPr>
                  <a:spLocks/>
                </p:cNvSpPr>
                <p:nvPr/>
              </p:nvSpPr>
              <p:spPr bwMode="auto">
                <a:xfrm>
                  <a:off x="1437" y="1842"/>
                  <a:ext cx="17" cy="11"/>
                </a:xfrm>
                <a:custGeom>
                  <a:avLst/>
                  <a:gdLst>
                    <a:gd name="T0" fmla="*/ 17 w 17"/>
                    <a:gd name="T1" fmla="*/ 8 h 11"/>
                    <a:gd name="T2" fmla="*/ 3 w 17"/>
                    <a:gd name="T3" fmla="*/ 11 h 11"/>
                    <a:gd name="T4" fmla="*/ 0 w 17"/>
                    <a:gd name="T5" fmla="*/ 2 h 11"/>
                    <a:gd name="T6" fmla="*/ 13 w 17"/>
                    <a:gd name="T7" fmla="*/ 0 h 11"/>
                    <a:gd name="T8" fmla="*/ 17 w 17"/>
                    <a:gd name="T9" fmla="*/ 8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7" y="8"/>
                      </a:moveTo>
                      <a:lnTo>
                        <a:pt x="3" y="11"/>
                      </a:lnTo>
                      <a:lnTo>
                        <a:pt x="0" y="2"/>
                      </a:lnTo>
                      <a:lnTo>
                        <a:pt x="13" y="0"/>
                      </a:lnTo>
                      <a:lnTo>
                        <a:pt x="17" y="8"/>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0" name="Freeform 959"/>
                <p:cNvSpPr>
                  <a:spLocks/>
                </p:cNvSpPr>
                <p:nvPr/>
              </p:nvSpPr>
              <p:spPr bwMode="auto">
                <a:xfrm>
                  <a:off x="1336" y="1868"/>
                  <a:ext cx="92" cy="48"/>
                </a:xfrm>
                <a:custGeom>
                  <a:avLst/>
                  <a:gdLst>
                    <a:gd name="T0" fmla="*/ 92 w 92"/>
                    <a:gd name="T1" fmla="*/ 9 h 48"/>
                    <a:gd name="T2" fmla="*/ 73 w 92"/>
                    <a:gd name="T3" fmla="*/ 0 h 48"/>
                    <a:gd name="T4" fmla="*/ 0 w 92"/>
                    <a:gd name="T5" fmla="*/ 39 h 48"/>
                    <a:gd name="T6" fmla="*/ 19 w 92"/>
                    <a:gd name="T7" fmla="*/ 48 h 48"/>
                    <a:gd name="T8" fmla="*/ 92 w 92"/>
                    <a:gd name="T9" fmla="*/ 9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92" y="9"/>
                      </a:moveTo>
                      <a:lnTo>
                        <a:pt x="73" y="0"/>
                      </a:lnTo>
                      <a:lnTo>
                        <a:pt x="0" y="39"/>
                      </a:lnTo>
                      <a:lnTo>
                        <a:pt x="19" y="48"/>
                      </a:lnTo>
                      <a:lnTo>
                        <a:pt x="92"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1" name="Freeform 960"/>
                <p:cNvSpPr>
                  <a:spLocks/>
                </p:cNvSpPr>
                <p:nvPr/>
              </p:nvSpPr>
              <p:spPr bwMode="auto">
                <a:xfrm>
                  <a:off x="1271" y="1833"/>
                  <a:ext cx="91" cy="48"/>
                </a:xfrm>
                <a:custGeom>
                  <a:avLst/>
                  <a:gdLst>
                    <a:gd name="T0" fmla="*/ 91 w 91"/>
                    <a:gd name="T1" fmla="*/ 10 h 48"/>
                    <a:gd name="T2" fmla="*/ 72 w 91"/>
                    <a:gd name="T3" fmla="*/ 0 h 48"/>
                    <a:gd name="T4" fmla="*/ 0 w 91"/>
                    <a:gd name="T5" fmla="*/ 38 h 48"/>
                    <a:gd name="T6" fmla="*/ 18 w 91"/>
                    <a:gd name="T7" fmla="*/ 48 h 48"/>
                    <a:gd name="T8" fmla="*/ 91 w 91"/>
                    <a:gd name="T9" fmla="*/ 10 h 48"/>
                    <a:gd name="T10" fmla="*/ 0 60000 65536"/>
                    <a:gd name="T11" fmla="*/ 0 60000 65536"/>
                    <a:gd name="T12" fmla="*/ 0 60000 65536"/>
                    <a:gd name="T13" fmla="*/ 0 60000 65536"/>
                    <a:gd name="T14" fmla="*/ 0 60000 65536"/>
                    <a:gd name="T15" fmla="*/ 0 w 91"/>
                    <a:gd name="T16" fmla="*/ 0 h 48"/>
                    <a:gd name="T17" fmla="*/ 91 w 91"/>
                    <a:gd name="T18" fmla="*/ 48 h 48"/>
                  </a:gdLst>
                  <a:ahLst/>
                  <a:cxnLst>
                    <a:cxn ang="T10">
                      <a:pos x="T0" y="T1"/>
                    </a:cxn>
                    <a:cxn ang="T11">
                      <a:pos x="T2" y="T3"/>
                    </a:cxn>
                    <a:cxn ang="T12">
                      <a:pos x="T4" y="T5"/>
                    </a:cxn>
                    <a:cxn ang="T13">
                      <a:pos x="T6" y="T7"/>
                    </a:cxn>
                    <a:cxn ang="T14">
                      <a:pos x="T8" y="T9"/>
                    </a:cxn>
                  </a:cxnLst>
                  <a:rect l="T15" t="T16" r="T17" b="T18"/>
                  <a:pathLst>
                    <a:path w="91" h="48">
                      <a:moveTo>
                        <a:pt x="91" y="10"/>
                      </a:moveTo>
                      <a:lnTo>
                        <a:pt x="72" y="0"/>
                      </a:lnTo>
                      <a:lnTo>
                        <a:pt x="0" y="38"/>
                      </a:lnTo>
                      <a:lnTo>
                        <a:pt x="18" y="48"/>
                      </a:lnTo>
                      <a:lnTo>
                        <a:pt x="91"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2" name="Freeform 961"/>
                <p:cNvSpPr>
                  <a:spLocks/>
                </p:cNvSpPr>
                <p:nvPr/>
              </p:nvSpPr>
              <p:spPr bwMode="auto">
                <a:xfrm>
                  <a:off x="1046" y="1851"/>
                  <a:ext cx="70" cy="122"/>
                </a:xfrm>
                <a:custGeom>
                  <a:avLst/>
                  <a:gdLst>
                    <a:gd name="T0" fmla="*/ 70 w 70"/>
                    <a:gd name="T1" fmla="*/ 36 h 122"/>
                    <a:gd name="T2" fmla="*/ 0 w 70"/>
                    <a:gd name="T3" fmla="*/ 0 h 122"/>
                    <a:gd name="T4" fmla="*/ 0 w 70"/>
                    <a:gd name="T5" fmla="*/ 84 h 122"/>
                    <a:gd name="T6" fmla="*/ 70 w 70"/>
                    <a:gd name="T7" fmla="*/ 122 h 122"/>
                    <a:gd name="T8" fmla="*/ 70 w 70"/>
                    <a:gd name="T9" fmla="*/ 36 h 122"/>
                    <a:gd name="T10" fmla="*/ 0 60000 65536"/>
                    <a:gd name="T11" fmla="*/ 0 60000 65536"/>
                    <a:gd name="T12" fmla="*/ 0 60000 65536"/>
                    <a:gd name="T13" fmla="*/ 0 60000 65536"/>
                    <a:gd name="T14" fmla="*/ 0 60000 65536"/>
                    <a:gd name="T15" fmla="*/ 0 w 70"/>
                    <a:gd name="T16" fmla="*/ 0 h 122"/>
                    <a:gd name="T17" fmla="*/ 70 w 70"/>
                    <a:gd name="T18" fmla="*/ 122 h 122"/>
                  </a:gdLst>
                  <a:ahLst/>
                  <a:cxnLst>
                    <a:cxn ang="T10">
                      <a:pos x="T0" y="T1"/>
                    </a:cxn>
                    <a:cxn ang="T11">
                      <a:pos x="T2" y="T3"/>
                    </a:cxn>
                    <a:cxn ang="T12">
                      <a:pos x="T4" y="T5"/>
                    </a:cxn>
                    <a:cxn ang="T13">
                      <a:pos x="T6" y="T7"/>
                    </a:cxn>
                    <a:cxn ang="T14">
                      <a:pos x="T8" y="T9"/>
                    </a:cxn>
                  </a:cxnLst>
                  <a:rect l="T15" t="T16" r="T17" b="T18"/>
                  <a:pathLst>
                    <a:path w="70" h="122">
                      <a:moveTo>
                        <a:pt x="70" y="36"/>
                      </a:moveTo>
                      <a:lnTo>
                        <a:pt x="0" y="0"/>
                      </a:lnTo>
                      <a:lnTo>
                        <a:pt x="0" y="84"/>
                      </a:lnTo>
                      <a:lnTo>
                        <a:pt x="70" y="122"/>
                      </a:lnTo>
                      <a:lnTo>
                        <a:pt x="70" y="36"/>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3" name="Freeform 962"/>
                <p:cNvSpPr>
                  <a:spLocks/>
                </p:cNvSpPr>
                <p:nvPr/>
              </p:nvSpPr>
              <p:spPr bwMode="auto">
                <a:xfrm>
                  <a:off x="1046" y="1766"/>
                  <a:ext cx="231" cy="123"/>
                </a:xfrm>
                <a:custGeom>
                  <a:avLst/>
                  <a:gdLst>
                    <a:gd name="T0" fmla="*/ 231 w 231"/>
                    <a:gd name="T1" fmla="*/ 37 h 123"/>
                    <a:gd name="T2" fmla="*/ 160 w 231"/>
                    <a:gd name="T3" fmla="*/ 0 h 123"/>
                    <a:gd name="T4" fmla="*/ 0 w 231"/>
                    <a:gd name="T5" fmla="*/ 85 h 123"/>
                    <a:gd name="T6" fmla="*/ 69 w 231"/>
                    <a:gd name="T7" fmla="*/ 123 h 123"/>
                    <a:gd name="T8" fmla="*/ 231 w 231"/>
                    <a:gd name="T9" fmla="*/ 37 h 123"/>
                    <a:gd name="T10" fmla="*/ 0 60000 65536"/>
                    <a:gd name="T11" fmla="*/ 0 60000 65536"/>
                    <a:gd name="T12" fmla="*/ 0 60000 65536"/>
                    <a:gd name="T13" fmla="*/ 0 60000 65536"/>
                    <a:gd name="T14" fmla="*/ 0 60000 65536"/>
                    <a:gd name="T15" fmla="*/ 0 w 231"/>
                    <a:gd name="T16" fmla="*/ 0 h 123"/>
                    <a:gd name="T17" fmla="*/ 231 w 231"/>
                    <a:gd name="T18" fmla="*/ 123 h 123"/>
                  </a:gdLst>
                  <a:ahLst/>
                  <a:cxnLst>
                    <a:cxn ang="T10">
                      <a:pos x="T0" y="T1"/>
                    </a:cxn>
                    <a:cxn ang="T11">
                      <a:pos x="T2" y="T3"/>
                    </a:cxn>
                    <a:cxn ang="T12">
                      <a:pos x="T4" y="T5"/>
                    </a:cxn>
                    <a:cxn ang="T13">
                      <a:pos x="T6" y="T7"/>
                    </a:cxn>
                    <a:cxn ang="T14">
                      <a:pos x="T8" y="T9"/>
                    </a:cxn>
                  </a:cxnLst>
                  <a:rect l="T15" t="T16" r="T17" b="T18"/>
                  <a:pathLst>
                    <a:path w="231" h="123">
                      <a:moveTo>
                        <a:pt x="231" y="37"/>
                      </a:moveTo>
                      <a:lnTo>
                        <a:pt x="160" y="0"/>
                      </a:lnTo>
                      <a:lnTo>
                        <a:pt x="0" y="85"/>
                      </a:lnTo>
                      <a:lnTo>
                        <a:pt x="69" y="123"/>
                      </a:lnTo>
                      <a:lnTo>
                        <a:pt x="231" y="37"/>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4" name="Freeform 963"/>
                <p:cNvSpPr>
                  <a:spLocks/>
                </p:cNvSpPr>
                <p:nvPr/>
              </p:nvSpPr>
              <p:spPr bwMode="auto">
                <a:xfrm>
                  <a:off x="1116" y="1803"/>
                  <a:ext cx="161" cy="170"/>
                </a:xfrm>
                <a:custGeom>
                  <a:avLst/>
                  <a:gdLst>
                    <a:gd name="T0" fmla="*/ 161 w 161"/>
                    <a:gd name="T1" fmla="*/ 0 h 170"/>
                    <a:gd name="T2" fmla="*/ 0 w 161"/>
                    <a:gd name="T3" fmla="*/ 84 h 170"/>
                    <a:gd name="T4" fmla="*/ 0 w 161"/>
                    <a:gd name="T5" fmla="*/ 170 h 170"/>
                    <a:gd name="T6" fmla="*/ 161 w 161"/>
                    <a:gd name="T7" fmla="*/ 84 h 170"/>
                    <a:gd name="T8" fmla="*/ 161 w 161"/>
                    <a:gd name="T9" fmla="*/ 0 h 170"/>
                    <a:gd name="T10" fmla="*/ 0 60000 65536"/>
                    <a:gd name="T11" fmla="*/ 0 60000 65536"/>
                    <a:gd name="T12" fmla="*/ 0 60000 65536"/>
                    <a:gd name="T13" fmla="*/ 0 60000 65536"/>
                    <a:gd name="T14" fmla="*/ 0 60000 65536"/>
                    <a:gd name="T15" fmla="*/ 0 w 161"/>
                    <a:gd name="T16" fmla="*/ 0 h 170"/>
                    <a:gd name="T17" fmla="*/ 161 w 161"/>
                    <a:gd name="T18" fmla="*/ 170 h 170"/>
                  </a:gdLst>
                  <a:ahLst/>
                  <a:cxnLst>
                    <a:cxn ang="T10">
                      <a:pos x="T0" y="T1"/>
                    </a:cxn>
                    <a:cxn ang="T11">
                      <a:pos x="T2" y="T3"/>
                    </a:cxn>
                    <a:cxn ang="T12">
                      <a:pos x="T4" y="T5"/>
                    </a:cxn>
                    <a:cxn ang="T13">
                      <a:pos x="T6" y="T7"/>
                    </a:cxn>
                    <a:cxn ang="T14">
                      <a:pos x="T8" y="T9"/>
                    </a:cxn>
                  </a:cxnLst>
                  <a:rect l="T15" t="T16" r="T17" b="T18"/>
                  <a:pathLst>
                    <a:path w="161" h="170">
                      <a:moveTo>
                        <a:pt x="161" y="0"/>
                      </a:moveTo>
                      <a:lnTo>
                        <a:pt x="0" y="84"/>
                      </a:lnTo>
                      <a:lnTo>
                        <a:pt x="0" y="170"/>
                      </a:lnTo>
                      <a:lnTo>
                        <a:pt x="161" y="84"/>
                      </a:lnTo>
                      <a:lnTo>
                        <a:pt x="161"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5" name="Freeform 964"/>
                <p:cNvSpPr>
                  <a:spLocks/>
                </p:cNvSpPr>
                <p:nvPr/>
              </p:nvSpPr>
              <p:spPr bwMode="auto">
                <a:xfrm>
                  <a:off x="1133" y="1902"/>
                  <a:ext cx="141" cy="136"/>
                </a:xfrm>
                <a:custGeom>
                  <a:avLst/>
                  <a:gdLst>
                    <a:gd name="T0" fmla="*/ 141 w 141"/>
                    <a:gd name="T1" fmla="*/ 74 h 136"/>
                    <a:gd name="T2" fmla="*/ 0 w 141"/>
                    <a:gd name="T3" fmla="*/ 0 h 136"/>
                    <a:gd name="T4" fmla="*/ 0 w 141"/>
                    <a:gd name="T5" fmla="*/ 62 h 136"/>
                    <a:gd name="T6" fmla="*/ 141 w 141"/>
                    <a:gd name="T7" fmla="*/ 136 h 136"/>
                    <a:gd name="T8" fmla="*/ 141 w 141"/>
                    <a:gd name="T9" fmla="*/ 74 h 136"/>
                    <a:gd name="T10" fmla="*/ 0 60000 65536"/>
                    <a:gd name="T11" fmla="*/ 0 60000 65536"/>
                    <a:gd name="T12" fmla="*/ 0 60000 65536"/>
                    <a:gd name="T13" fmla="*/ 0 60000 65536"/>
                    <a:gd name="T14" fmla="*/ 0 60000 65536"/>
                    <a:gd name="T15" fmla="*/ 0 w 141"/>
                    <a:gd name="T16" fmla="*/ 0 h 136"/>
                    <a:gd name="T17" fmla="*/ 141 w 141"/>
                    <a:gd name="T18" fmla="*/ 136 h 136"/>
                  </a:gdLst>
                  <a:ahLst/>
                  <a:cxnLst>
                    <a:cxn ang="T10">
                      <a:pos x="T0" y="T1"/>
                    </a:cxn>
                    <a:cxn ang="T11">
                      <a:pos x="T2" y="T3"/>
                    </a:cxn>
                    <a:cxn ang="T12">
                      <a:pos x="T4" y="T5"/>
                    </a:cxn>
                    <a:cxn ang="T13">
                      <a:pos x="T6" y="T7"/>
                    </a:cxn>
                    <a:cxn ang="T14">
                      <a:pos x="T8" y="T9"/>
                    </a:cxn>
                  </a:cxnLst>
                  <a:rect l="T15" t="T16" r="T17" b="T18"/>
                  <a:pathLst>
                    <a:path w="141" h="136">
                      <a:moveTo>
                        <a:pt x="141" y="74"/>
                      </a:moveTo>
                      <a:lnTo>
                        <a:pt x="0" y="0"/>
                      </a:lnTo>
                      <a:lnTo>
                        <a:pt x="0" y="62"/>
                      </a:lnTo>
                      <a:lnTo>
                        <a:pt x="141" y="136"/>
                      </a:lnTo>
                      <a:lnTo>
                        <a:pt x="141" y="74"/>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6" name="Freeform 965"/>
                <p:cNvSpPr>
                  <a:spLocks/>
                </p:cNvSpPr>
                <p:nvPr/>
              </p:nvSpPr>
              <p:spPr bwMode="auto">
                <a:xfrm>
                  <a:off x="1133" y="1832"/>
                  <a:ext cx="274" cy="144"/>
                </a:xfrm>
                <a:custGeom>
                  <a:avLst/>
                  <a:gdLst>
                    <a:gd name="T0" fmla="*/ 274 w 274"/>
                    <a:gd name="T1" fmla="*/ 74 h 144"/>
                    <a:gd name="T2" fmla="*/ 133 w 274"/>
                    <a:gd name="T3" fmla="*/ 0 h 144"/>
                    <a:gd name="T4" fmla="*/ 0 w 274"/>
                    <a:gd name="T5" fmla="*/ 69 h 144"/>
                    <a:gd name="T6" fmla="*/ 141 w 274"/>
                    <a:gd name="T7" fmla="*/ 144 h 144"/>
                    <a:gd name="T8" fmla="*/ 274 w 274"/>
                    <a:gd name="T9" fmla="*/ 74 h 144"/>
                    <a:gd name="T10" fmla="*/ 0 60000 65536"/>
                    <a:gd name="T11" fmla="*/ 0 60000 65536"/>
                    <a:gd name="T12" fmla="*/ 0 60000 65536"/>
                    <a:gd name="T13" fmla="*/ 0 60000 65536"/>
                    <a:gd name="T14" fmla="*/ 0 60000 65536"/>
                    <a:gd name="T15" fmla="*/ 0 w 274"/>
                    <a:gd name="T16" fmla="*/ 0 h 144"/>
                    <a:gd name="T17" fmla="*/ 274 w 274"/>
                    <a:gd name="T18" fmla="*/ 144 h 144"/>
                  </a:gdLst>
                  <a:ahLst/>
                  <a:cxnLst>
                    <a:cxn ang="T10">
                      <a:pos x="T0" y="T1"/>
                    </a:cxn>
                    <a:cxn ang="T11">
                      <a:pos x="T2" y="T3"/>
                    </a:cxn>
                    <a:cxn ang="T12">
                      <a:pos x="T4" y="T5"/>
                    </a:cxn>
                    <a:cxn ang="T13">
                      <a:pos x="T6" y="T7"/>
                    </a:cxn>
                    <a:cxn ang="T14">
                      <a:pos x="T8" y="T9"/>
                    </a:cxn>
                  </a:cxnLst>
                  <a:rect l="T15" t="T16" r="T17" b="T18"/>
                  <a:pathLst>
                    <a:path w="274" h="144">
                      <a:moveTo>
                        <a:pt x="274" y="74"/>
                      </a:moveTo>
                      <a:lnTo>
                        <a:pt x="133" y="0"/>
                      </a:lnTo>
                      <a:lnTo>
                        <a:pt x="0" y="69"/>
                      </a:lnTo>
                      <a:lnTo>
                        <a:pt x="141" y="144"/>
                      </a:lnTo>
                      <a:lnTo>
                        <a:pt x="274" y="74"/>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7" name="Freeform 966"/>
                <p:cNvSpPr>
                  <a:spLocks/>
                </p:cNvSpPr>
                <p:nvPr/>
              </p:nvSpPr>
              <p:spPr bwMode="auto">
                <a:xfrm>
                  <a:off x="1274" y="1907"/>
                  <a:ext cx="133" cy="131"/>
                </a:xfrm>
                <a:custGeom>
                  <a:avLst/>
                  <a:gdLst>
                    <a:gd name="T0" fmla="*/ 133 w 133"/>
                    <a:gd name="T1" fmla="*/ 0 h 131"/>
                    <a:gd name="T2" fmla="*/ 0 w 133"/>
                    <a:gd name="T3" fmla="*/ 70 h 131"/>
                    <a:gd name="T4" fmla="*/ 0 w 133"/>
                    <a:gd name="T5" fmla="*/ 131 h 131"/>
                    <a:gd name="T6" fmla="*/ 133 w 133"/>
                    <a:gd name="T7" fmla="*/ 61 h 131"/>
                    <a:gd name="T8" fmla="*/ 133 w 133"/>
                    <a:gd name="T9" fmla="*/ 0 h 131"/>
                    <a:gd name="T10" fmla="*/ 0 60000 65536"/>
                    <a:gd name="T11" fmla="*/ 0 60000 65536"/>
                    <a:gd name="T12" fmla="*/ 0 60000 65536"/>
                    <a:gd name="T13" fmla="*/ 0 60000 65536"/>
                    <a:gd name="T14" fmla="*/ 0 60000 65536"/>
                    <a:gd name="T15" fmla="*/ 0 w 133"/>
                    <a:gd name="T16" fmla="*/ 0 h 131"/>
                    <a:gd name="T17" fmla="*/ 133 w 133"/>
                    <a:gd name="T18" fmla="*/ 131 h 131"/>
                  </a:gdLst>
                  <a:ahLst/>
                  <a:cxnLst>
                    <a:cxn ang="T10">
                      <a:pos x="T0" y="T1"/>
                    </a:cxn>
                    <a:cxn ang="T11">
                      <a:pos x="T2" y="T3"/>
                    </a:cxn>
                    <a:cxn ang="T12">
                      <a:pos x="T4" y="T5"/>
                    </a:cxn>
                    <a:cxn ang="T13">
                      <a:pos x="T6" y="T7"/>
                    </a:cxn>
                    <a:cxn ang="T14">
                      <a:pos x="T8" y="T9"/>
                    </a:cxn>
                  </a:cxnLst>
                  <a:rect l="T15" t="T16" r="T17" b="T18"/>
                  <a:pathLst>
                    <a:path w="133" h="131">
                      <a:moveTo>
                        <a:pt x="133" y="0"/>
                      </a:moveTo>
                      <a:lnTo>
                        <a:pt x="0" y="70"/>
                      </a:lnTo>
                      <a:lnTo>
                        <a:pt x="0" y="131"/>
                      </a:lnTo>
                      <a:lnTo>
                        <a:pt x="133" y="61"/>
                      </a:lnTo>
                      <a:lnTo>
                        <a:pt x="133"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8" name="Freeform 967"/>
                <p:cNvSpPr>
                  <a:spLocks/>
                </p:cNvSpPr>
                <p:nvPr/>
              </p:nvSpPr>
              <p:spPr bwMode="auto">
                <a:xfrm>
                  <a:off x="1143" y="1934"/>
                  <a:ext cx="23" cy="42"/>
                </a:xfrm>
                <a:custGeom>
                  <a:avLst/>
                  <a:gdLst>
                    <a:gd name="T0" fmla="*/ 23 w 23"/>
                    <a:gd name="T1" fmla="*/ 42 h 42"/>
                    <a:gd name="T2" fmla="*/ 23 w 23"/>
                    <a:gd name="T3" fmla="*/ 13 h 42"/>
                    <a:gd name="T4" fmla="*/ 0 w 23"/>
                    <a:gd name="T5" fmla="*/ 0 h 42"/>
                    <a:gd name="T6" fmla="*/ 0 w 23"/>
                    <a:gd name="T7" fmla="*/ 30 h 42"/>
                    <a:gd name="T8" fmla="*/ 23 w 23"/>
                    <a:gd name="T9" fmla="*/ 42 h 42"/>
                    <a:gd name="T10" fmla="*/ 0 60000 65536"/>
                    <a:gd name="T11" fmla="*/ 0 60000 65536"/>
                    <a:gd name="T12" fmla="*/ 0 60000 65536"/>
                    <a:gd name="T13" fmla="*/ 0 60000 65536"/>
                    <a:gd name="T14" fmla="*/ 0 60000 65536"/>
                    <a:gd name="T15" fmla="*/ 0 w 23"/>
                    <a:gd name="T16" fmla="*/ 0 h 42"/>
                    <a:gd name="T17" fmla="*/ 23 w 23"/>
                    <a:gd name="T18" fmla="*/ 42 h 42"/>
                  </a:gdLst>
                  <a:ahLst/>
                  <a:cxnLst>
                    <a:cxn ang="T10">
                      <a:pos x="T0" y="T1"/>
                    </a:cxn>
                    <a:cxn ang="T11">
                      <a:pos x="T2" y="T3"/>
                    </a:cxn>
                    <a:cxn ang="T12">
                      <a:pos x="T4" y="T5"/>
                    </a:cxn>
                    <a:cxn ang="T13">
                      <a:pos x="T6" y="T7"/>
                    </a:cxn>
                    <a:cxn ang="T14">
                      <a:pos x="T8" y="T9"/>
                    </a:cxn>
                  </a:cxnLst>
                  <a:rect l="T15" t="T16" r="T17" b="T18"/>
                  <a:pathLst>
                    <a:path w="23" h="42">
                      <a:moveTo>
                        <a:pt x="23" y="42"/>
                      </a:moveTo>
                      <a:lnTo>
                        <a:pt x="23" y="13"/>
                      </a:lnTo>
                      <a:lnTo>
                        <a:pt x="0" y="0"/>
                      </a:lnTo>
                      <a:lnTo>
                        <a:pt x="0" y="30"/>
                      </a:lnTo>
                      <a:lnTo>
                        <a:pt x="23"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89" name="Freeform 968"/>
                <p:cNvSpPr>
                  <a:spLocks/>
                </p:cNvSpPr>
                <p:nvPr/>
              </p:nvSpPr>
              <p:spPr bwMode="auto">
                <a:xfrm>
                  <a:off x="1143" y="1963"/>
                  <a:ext cx="23" cy="13"/>
                </a:xfrm>
                <a:custGeom>
                  <a:avLst/>
                  <a:gdLst>
                    <a:gd name="T0" fmla="*/ 23 w 23"/>
                    <a:gd name="T1" fmla="*/ 10 h 13"/>
                    <a:gd name="T2" fmla="*/ 4 w 23"/>
                    <a:gd name="T3" fmla="*/ 0 h 13"/>
                    <a:gd name="T4" fmla="*/ 0 w 23"/>
                    <a:gd name="T5" fmla="*/ 2 h 13"/>
                    <a:gd name="T6" fmla="*/ 23 w 23"/>
                    <a:gd name="T7" fmla="*/ 13 h 13"/>
                    <a:gd name="T8" fmla="*/ 23 w 23"/>
                    <a:gd name="T9" fmla="*/ 10 h 13"/>
                    <a:gd name="T10" fmla="*/ 0 60000 65536"/>
                    <a:gd name="T11" fmla="*/ 0 60000 65536"/>
                    <a:gd name="T12" fmla="*/ 0 60000 65536"/>
                    <a:gd name="T13" fmla="*/ 0 60000 65536"/>
                    <a:gd name="T14" fmla="*/ 0 60000 65536"/>
                    <a:gd name="T15" fmla="*/ 0 w 23"/>
                    <a:gd name="T16" fmla="*/ 0 h 13"/>
                    <a:gd name="T17" fmla="*/ 23 w 23"/>
                    <a:gd name="T18" fmla="*/ 13 h 13"/>
                  </a:gdLst>
                  <a:ahLst/>
                  <a:cxnLst>
                    <a:cxn ang="T10">
                      <a:pos x="T0" y="T1"/>
                    </a:cxn>
                    <a:cxn ang="T11">
                      <a:pos x="T2" y="T3"/>
                    </a:cxn>
                    <a:cxn ang="T12">
                      <a:pos x="T4" y="T5"/>
                    </a:cxn>
                    <a:cxn ang="T13">
                      <a:pos x="T6" y="T7"/>
                    </a:cxn>
                    <a:cxn ang="T14">
                      <a:pos x="T8" y="T9"/>
                    </a:cxn>
                  </a:cxnLst>
                  <a:rect l="T15" t="T16" r="T17" b="T18"/>
                  <a:pathLst>
                    <a:path w="23" h="13">
                      <a:moveTo>
                        <a:pt x="23" y="10"/>
                      </a:moveTo>
                      <a:lnTo>
                        <a:pt x="4" y="0"/>
                      </a:lnTo>
                      <a:lnTo>
                        <a:pt x="0" y="2"/>
                      </a:lnTo>
                      <a:lnTo>
                        <a:pt x="23" y="13"/>
                      </a:lnTo>
                      <a:lnTo>
                        <a:pt x="23" y="10"/>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0" name="Freeform 969"/>
                <p:cNvSpPr>
                  <a:spLocks/>
                </p:cNvSpPr>
                <p:nvPr/>
              </p:nvSpPr>
              <p:spPr bwMode="auto">
                <a:xfrm>
                  <a:off x="1173" y="1952"/>
                  <a:ext cx="23" cy="40"/>
                </a:xfrm>
                <a:custGeom>
                  <a:avLst/>
                  <a:gdLst>
                    <a:gd name="T0" fmla="*/ 23 w 23"/>
                    <a:gd name="T1" fmla="*/ 40 h 40"/>
                    <a:gd name="T2" fmla="*/ 23 w 23"/>
                    <a:gd name="T3" fmla="*/ 11 h 40"/>
                    <a:gd name="T4" fmla="*/ 0 w 23"/>
                    <a:gd name="T5" fmla="*/ 0 h 40"/>
                    <a:gd name="T6" fmla="*/ 0 w 23"/>
                    <a:gd name="T7" fmla="*/ 28 h 40"/>
                    <a:gd name="T8" fmla="*/ 23 w 23"/>
                    <a:gd name="T9" fmla="*/ 40 h 40"/>
                    <a:gd name="T10" fmla="*/ 0 60000 65536"/>
                    <a:gd name="T11" fmla="*/ 0 60000 65536"/>
                    <a:gd name="T12" fmla="*/ 0 60000 65536"/>
                    <a:gd name="T13" fmla="*/ 0 60000 65536"/>
                    <a:gd name="T14" fmla="*/ 0 60000 65536"/>
                    <a:gd name="T15" fmla="*/ 0 w 23"/>
                    <a:gd name="T16" fmla="*/ 0 h 40"/>
                    <a:gd name="T17" fmla="*/ 23 w 23"/>
                    <a:gd name="T18" fmla="*/ 40 h 40"/>
                  </a:gdLst>
                  <a:ahLst/>
                  <a:cxnLst>
                    <a:cxn ang="T10">
                      <a:pos x="T0" y="T1"/>
                    </a:cxn>
                    <a:cxn ang="T11">
                      <a:pos x="T2" y="T3"/>
                    </a:cxn>
                    <a:cxn ang="T12">
                      <a:pos x="T4" y="T5"/>
                    </a:cxn>
                    <a:cxn ang="T13">
                      <a:pos x="T6" y="T7"/>
                    </a:cxn>
                    <a:cxn ang="T14">
                      <a:pos x="T8" y="T9"/>
                    </a:cxn>
                  </a:cxnLst>
                  <a:rect l="T15" t="T16" r="T17" b="T18"/>
                  <a:pathLst>
                    <a:path w="23" h="40">
                      <a:moveTo>
                        <a:pt x="23" y="40"/>
                      </a:moveTo>
                      <a:lnTo>
                        <a:pt x="23" y="11"/>
                      </a:lnTo>
                      <a:lnTo>
                        <a:pt x="0" y="0"/>
                      </a:lnTo>
                      <a:lnTo>
                        <a:pt x="0" y="28"/>
                      </a:lnTo>
                      <a:lnTo>
                        <a:pt x="23" y="4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1" name="Freeform 970"/>
                <p:cNvSpPr>
                  <a:spLocks/>
                </p:cNvSpPr>
                <p:nvPr/>
              </p:nvSpPr>
              <p:spPr bwMode="auto">
                <a:xfrm>
                  <a:off x="1203" y="1966"/>
                  <a:ext cx="23" cy="42"/>
                </a:xfrm>
                <a:custGeom>
                  <a:avLst/>
                  <a:gdLst>
                    <a:gd name="T0" fmla="*/ 23 w 23"/>
                    <a:gd name="T1" fmla="*/ 42 h 42"/>
                    <a:gd name="T2" fmla="*/ 23 w 23"/>
                    <a:gd name="T3" fmla="*/ 13 h 42"/>
                    <a:gd name="T4" fmla="*/ 0 w 23"/>
                    <a:gd name="T5" fmla="*/ 0 h 42"/>
                    <a:gd name="T6" fmla="*/ 0 w 23"/>
                    <a:gd name="T7" fmla="*/ 30 h 42"/>
                    <a:gd name="T8" fmla="*/ 23 w 23"/>
                    <a:gd name="T9" fmla="*/ 42 h 42"/>
                    <a:gd name="T10" fmla="*/ 0 60000 65536"/>
                    <a:gd name="T11" fmla="*/ 0 60000 65536"/>
                    <a:gd name="T12" fmla="*/ 0 60000 65536"/>
                    <a:gd name="T13" fmla="*/ 0 60000 65536"/>
                    <a:gd name="T14" fmla="*/ 0 60000 65536"/>
                    <a:gd name="T15" fmla="*/ 0 w 23"/>
                    <a:gd name="T16" fmla="*/ 0 h 42"/>
                    <a:gd name="T17" fmla="*/ 23 w 23"/>
                    <a:gd name="T18" fmla="*/ 42 h 42"/>
                  </a:gdLst>
                  <a:ahLst/>
                  <a:cxnLst>
                    <a:cxn ang="T10">
                      <a:pos x="T0" y="T1"/>
                    </a:cxn>
                    <a:cxn ang="T11">
                      <a:pos x="T2" y="T3"/>
                    </a:cxn>
                    <a:cxn ang="T12">
                      <a:pos x="T4" y="T5"/>
                    </a:cxn>
                    <a:cxn ang="T13">
                      <a:pos x="T6" y="T7"/>
                    </a:cxn>
                    <a:cxn ang="T14">
                      <a:pos x="T8" y="T9"/>
                    </a:cxn>
                  </a:cxnLst>
                  <a:rect l="T15" t="T16" r="T17" b="T18"/>
                  <a:pathLst>
                    <a:path w="23" h="42">
                      <a:moveTo>
                        <a:pt x="23" y="42"/>
                      </a:moveTo>
                      <a:lnTo>
                        <a:pt x="23" y="13"/>
                      </a:lnTo>
                      <a:lnTo>
                        <a:pt x="0" y="0"/>
                      </a:lnTo>
                      <a:lnTo>
                        <a:pt x="0" y="30"/>
                      </a:lnTo>
                      <a:lnTo>
                        <a:pt x="23"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2" name="Freeform 971"/>
                <p:cNvSpPr>
                  <a:spLocks/>
                </p:cNvSpPr>
                <p:nvPr/>
              </p:nvSpPr>
              <p:spPr bwMode="auto">
                <a:xfrm>
                  <a:off x="1233" y="1984"/>
                  <a:ext cx="25" cy="42"/>
                </a:xfrm>
                <a:custGeom>
                  <a:avLst/>
                  <a:gdLst>
                    <a:gd name="T0" fmla="*/ 25 w 25"/>
                    <a:gd name="T1" fmla="*/ 42 h 42"/>
                    <a:gd name="T2" fmla="*/ 25 w 25"/>
                    <a:gd name="T3" fmla="*/ 12 h 42"/>
                    <a:gd name="T4" fmla="*/ 0 w 25"/>
                    <a:gd name="T5" fmla="*/ 0 h 42"/>
                    <a:gd name="T6" fmla="*/ 0 w 25"/>
                    <a:gd name="T7" fmla="*/ 29 h 42"/>
                    <a:gd name="T8" fmla="*/ 25 w 25"/>
                    <a:gd name="T9" fmla="*/ 42 h 42"/>
                    <a:gd name="T10" fmla="*/ 0 60000 65536"/>
                    <a:gd name="T11" fmla="*/ 0 60000 65536"/>
                    <a:gd name="T12" fmla="*/ 0 60000 65536"/>
                    <a:gd name="T13" fmla="*/ 0 60000 65536"/>
                    <a:gd name="T14" fmla="*/ 0 60000 65536"/>
                    <a:gd name="T15" fmla="*/ 0 w 25"/>
                    <a:gd name="T16" fmla="*/ 0 h 42"/>
                    <a:gd name="T17" fmla="*/ 25 w 25"/>
                    <a:gd name="T18" fmla="*/ 42 h 42"/>
                  </a:gdLst>
                  <a:ahLst/>
                  <a:cxnLst>
                    <a:cxn ang="T10">
                      <a:pos x="T0" y="T1"/>
                    </a:cxn>
                    <a:cxn ang="T11">
                      <a:pos x="T2" y="T3"/>
                    </a:cxn>
                    <a:cxn ang="T12">
                      <a:pos x="T4" y="T5"/>
                    </a:cxn>
                    <a:cxn ang="T13">
                      <a:pos x="T6" y="T7"/>
                    </a:cxn>
                    <a:cxn ang="T14">
                      <a:pos x="T8" y="T9"/>
                    </a:cxn>
                  </a:cxnLst>
                  <a:rect l="T15" t="T16" r="T17" b="T18"/>
                  <a:pathLst>
                    <a:path w="25" h="42">
                      <a:moveTo>
                        <a:pt x="25" y="42"/>
                      </a:moveTo>
                      <a:lnTo>
                        <a:pt x="25" y="12"/>
                      </a:lnTo>
                      <a:lnTo>
                        <a:pt x="0" y="0"/>
                      </a:lnTo>
                      <a:lnTo>
                        <a:pt x="0" y="29"/>
                      </a:lnTo>
                      <a:lnTo>
                        <a:pt x="25"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3" name="Line 972"/>
                <p:cNvSpPr>
                  <a:spLocks noChangeShapeType="1"/>
                </p:cNvSpPr>
                <p:nvPr/>
              </p:nvSpPr>
              <p:spPr bwMode="auto">
                <a:xfrm>
                  <a:off x="1050" y="1869"/>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4" name="Line 973"/>
                <p:cNvSpPr>
                  <a:spLocks noChangeShapeType="1"/>
                </p:cNvSpPr>
                <p:nvPr/>
              </p:nvSpPr>
              <p:spPr bwMode="auto">
                <a:xfrm>
                  <a:off x="1050" y="1871"/>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5" name="Line 974"/>
                <p:cNvSpPr>
                  <a:spLocks noChangeShapeType="1"/>
                </p:cNvSpPr>
                <p:nvPr/>
              </p:nvSpPr>
              <p:spPr bwMode="auto">
                <a:xfrm>
                  <a:off x="1050" y="1875"/>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6" name="Line 975"/>
                <p:cNvSpPr>
                  <a:spLocks noChangeShapeType="1"/>
                </p:cNvSpPr>
                <p:nvPr/>
              </p:nvSpPr>
              <p:spPr bwMode="auto">
                <a:xfrm>
                  <a:off x="1050" y="1877"/>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7" name="Line 976"/>
                <p:cNvSpPr>
                  <a:spLocks noChangeShapeType="1"/>
                </p:cNvSpPr>
                <p:nvPr/>
              </p:nvSpPr>
              <p:spPr bwMode="auto">
                <a:xfrm>
                  <a:off x="1050" y="1881"/>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8" name="Line 977"/>
                <p:cNvSpPr>
                  <a:spLocks noChangeShapeType="1"/>
                </p:cNvSpPr>
                <p:nvPr/>
              </p:nvSpPr>
              <p:spPr bwMode="auto">
                <a:xfrm>
                  <a:off x="1050" y="1885"/>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99" name="Line 978"/>
                <p:cNvSpPr>
                  <a:spLocks noChangeShapeType="1"/>
                </p:cNvSpPr>
                <p:nvPr/>
              </p:nvSpPr>
              <p:spPr bwMode="auto">
                <a:xfrm>
                  <a:off x="1050" y="1887"/>
                  <a:ext cx="66" cy="35"/>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0" name="Line 979"/>
                <p:cNvSpPr>
                  <a:spLocks noChangeShapeType="1"/>
                </p:cNvSpPr>
                <p:nvPr/>
              </p:nvSpPr>
              <p:spPr bwMode="auto">
                <a:xfrm>
                  <a:off x="1050" y="1891"/>
                  <a:ext cx="66" cy="35"/>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1" name="Line 980"/>
                <p:cNvSpPr>
                  <a:spLocks noChangeShapeType="1"/>
                </p:cNvSpPr>
                <p:nvPr/>
              </p:nvSpPr>
              <p:spPr bwMode="auto">
                <a:xfrm>
                  <a:off x="1050" y="1895"/>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2" name="Line 981"/>
                <p:cNvSpPr>
                  <a:spLocks noChangeShapeType="1"/>
                </p:cNvSpPr>
                <p:nvPr/>
              </p:nvSpPr>
              <p:spPr bwMode="auto">
                <a:xfrm>
                  <a:off x="1050" y="1897"/>
                  <a:ext cx="66" cy="35"/>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3" name="Line 982"/>
                <p:cNvSpPr>
                  <a:spLocks noChangeShapeType="1"/>
                </p:cNvSpPr>
                <p:nvPr/>
              </p:nvSpPr>
              <p:spPr bwMode="auto">
                <a:xfrm>
                  <a:off x="1050" y="1901"/>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4" name="Line 983"/>
                <p:cNvSpPr>
                  <a:spLocks noChangeShapeType="1"/>
                </p:cNvSpPr>
                <p:nvPr/>
              </p:nvSpPr>
              <p:spPr bwMode="auto">
                <a:xfrm>
                  <a:off x="1050" y="1905"/>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5" name="Line 984"/>
                <p:cNvSpPr>
                  <a:spLocks noChangeShapeType="1"/>
                </p:cNvSpPr>
                <p:nvPr/>
              </p:nvSpPr>
              <p:spPr bwMode="auto">
                <a:xfrm>
                  <a:off x="1050" y="1907"/>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6" name="Line 985"/>
                <p:cNvSpPr>
                  <a:spLocks noChangeShapeType="1"/>
                </p:cNvSpPr>
                <p:nvPr/>
              </p:nvSpPr>
              <p:spPr bwMode="auto">
                <a:xfrm>
                  <a:off x="1050" y="1912"/>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7" name="Line 986"/>
                <p:cNvSpPr>
                  <a:spLocks noChangeShapeType="1"/>
                </p:cNvSpPr>
                <p:nvPr/>
              </p:nvSpPr>
              <p:spPr bwMode="auto">
                <a:xfrm>
                  <a:off x="1050" y="1914"/>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8" name="Line 987"/>
                <p:cNvSpPr>
                  <a:spLocks noChangeShapeType="1"/>
                </p:cNvSpPr>
                <p:nvPr/>
              </p:nvSpPr>
              <p:spPr bwMode="auto">
                <a:xfrm>
                  <a:off x="1050" y="1918"/>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09" name="Line 988"/>
                <p:cNvSpPr>
                  <a:spLocks noChangeShapeType="1"/>
                </p:cNvSpPr>
                <p:nvPr/>
              </p:nvSpPr>
              <p:spPr bwMode="auto">
                <a:xfrm>
                  <a:off x="1050" y="1921"/>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0" name="Line 989"/>
                <p:cNvSpPr>
                  <a:spLocks noChangeShapeType="1"/>
                </p:cNvSpPr>
                <p:nvPr/>
              </p:nvSpPr>
              <p:spPr bwMode="auto">
                <a:xfrm>
                  <a:off x="1050" y="1924"/>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1" name="Line 990"/>
                <p:cNvSpPr>
                  <a:spLocks noChangeShapeType="1"/>
                </p:cNvSpPr>
                <p:nvPr/>
              </p:nvSpPr>
              <p:spPr bwMode="auto">
                <a:xfrm>
                  <a:off x="1050" y="1928"/>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2" name="Line 991"/>
                <p:cNvSpPr>
                  <a:spLocks noChangeShapeType="1"/>
                </p:cNvSpPr>
                <p:nvPr/>
              </p:nvSpPr>
              <p:spPr bwMode="auto">
                <a:xfrm>
                  <a:off x="1050" y="1931"/>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3" name="Line 992"/>
                <p:cNvSpPr>
                  <a:spLocks noChangeShapeType="1"/>
                </p:cNvSpPr>
                <p:nvPr/>
              </p:nvSpPr>
              <p:spPr bwMode="auto">
                <a:xfrm>
                  <a:off x="1050" y="1934"/>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4" name="Line 993"/>
                <p:cNvSpPr>
                  <a:spLocks noChangeShapeType="1"/>
                </p:cNvSpPr>
                <p:nvPr/>
              </p:nvSpPr>
              <p:spPr bwMode="auto">
                <a:xfrm>
                  <a:off x="1050" y="1938"/>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5" name="Freeform 994"/>
                <p:cNvSpPr>
                  <a:spLocks/>
                </p:cNvSpPr>
                <p:nvPr/>
              </p:nvSpPr>
              <p:spPr bwMode="auto">
                <a:xfrm>
                  <a:off x="1044" y="1853"/>
                  <a:ext cx="12" cy="86"/>
                </a:xfrm>
                <a:custGeom>
                  <a:avLst/>
                  <a:gdLst>
                    <a:gd name="T0" fmla="*/ 0 w 12"/>
                    <a:gd name="T1" fmla="*/ 84 h 86"/>
                    <a:gd name="T2" fmla="*/ 0 w 12"/>
                    <a:gd name="T3" fmla="*/ 0 h 86"/>
                    <a:gd name="T4" fmla="*/ 12 w 12"/>
                    <a:gd name="T5" fmla="*/ 2 h 86"/>
                    <a:gd name="T6" fmla="*/ 12 w 12"/>
                    <a:gd name="T7" fmla="*/ 86 h 86"/>
                    <a:gd name="T8" fmla="*/ 0 w 12"/>
                    <a:gd name="T9" fmla="*/ 84 h 86"/>
                    <a:gd name="T10" fmla="*/ 0 60000 65536"/>
                    <a:gd name="T11" fmla="*/ 0 60000 65536"/>
                    <a:gd name="T12" fmla="*/ 0 60000 65536"/>
                    <a:gd name="T13" fmla="*/ 0 60000 65536"/>
                    <a:gd name="T14" fmla="*/ 0 60000 65536"/>
                    <a:gd name="T15" fmla="*/ 0 w 12"/>
                    <a:gd name="T16" fmla="*/ 0 h 86"/>
                    <a:gd name="T17" fmla="*/ 12 w 12"/>
                    <a:gd name="T18" fmla="*/ 86 h 86"/>
                  </a:gdLst>
                  <a:ahLst/>
                  <a:cxnLst>
                    <a:cxn ang="T10">
                      <a:pos x="T0" y="T1"/>
                    </a:cxn>
                    <a:cxn ang="T11">
                      <a:pos x="T2" y="T3"/>
                    </a:cxn>
                    <a:cxn ang="T12">
                      <a:pos x="T4" y="T5"/>
                    </a:cxn>
                    <a:cxn ang="T13">
                      <a:pos x="T6" y="T7"/>
                    </a:cxn>
                    <a:cxn ang="T14">
                      <a:pos x="T8" y="T9"/>
                    </a:cxn>
                  </a:cxnLst>
                  <a:rect l="T15" t="T16" r="T17" b="T18"/>
                  <a:pathLst>
                    <a:path w="12" h="86">
                      <a:moveTo>
                        <a:pt x="0" y="84"/>
                      </a:moveTo>
                      <a:lnTo>
                        <a:pt x="0" y="0"/>
                      </a:lnTo>
                      <a:lnTo>
                        <a:pt x="12" y="2"/>
                      </a:lnTo>
                      <a:lnTo>
                        <a:pt x="12" y="86"/>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6" name="Freeform 995"/>
                <p:cNvSpPr>
                  <a:spLocks/>
                </p:cNvSpPr>
                <p:nvPr/>
              </p:nvSpPr>
              <p:spPr bwMode="auto">
                <a:xfrm>
                  <a:off x="1060" y="1863"/>
                  <a:ext cx="12" cy="86"/>
                </a:xfrm>
                <a:custGeom>
                  <a:avLst/>
                  <a:gdLst>
                    <a:gd name="T0" fmla="*/ 0 w 12"/>
                    <a:gd name="T1" fmla="*/ 84 h 86"/>
                    <a:gd name="T2" fmla="*/ 0 w 12"/>
                    <a:gd name="T3" fmla="*/ 0 h 86"/>
                    <a:gd name="T4" fmla="*/ 12 w 12"/>
                    <a:gd name="T5" fmla="*/ 2 h 86"/>
                    <a:gd name="T6" fmla="*/ 12 w 12"/>
                    <a:gd name="T7" fmla="*/ 86 h 86"/>
                    <a:gd name="T8" fmla="*/ 0 w 12"/>
                    <a:gd name="T9" fmla="*/ 84 h 86"/>
                    <a:gd name="T10" fmla="*/ 0 60000 65536"/>
                    <a:gd name="T11" fmla="*/ 0 60000 65536"/>
                    <a:gd name="T12" fmla="*/ 0 60000 65536"/>
                    <a:gd name="T13" fmla="*/ 0 60000 65536"/>
                    <a:gd name="T14" fmla="*/ 0 60000 65536"/>
                    <a:gd name="T15" fmla="*/ 0 w 12"/>
                    <a:gd name="T16" fmla="*/ 0 h 86"/>
                    <a:gd name="T17" fmla="*/ 12 w 12"/>
                    <a:gd name="T18" fmla="*/ 86 h 86"/>
                  </a:gdLst>
                  <a:ahLst/>
                  <a:cxnLst>
                    <a:cxn ang="T10">
                      <a:pos x="T0" y="T1"/>
                    </a:cxn>
                    <a:cxn ang="T11">
                      <a:pos x="T2" y="T3"/>
                    </a:cxn>
                    <a:cxn ang="T12">
                      <a:pos x="T4" y="T5"/>
                    </a:cxn>
                    <a:cxn ang="T13">
                      <a:pos x="T6" y="T7"/>
                    </a:cxn>
                    <a:cxn ang="T14">
                      <a:pos x="T8" y="T9"/>
                    </a:cxn>
                  </a:cxnLst>
                  <a:rect l="T15" t="T16" r="T17" b="T18"/>
                  <a:pathLst>
                    <a:path w="12" h="86">
                      <a:moveTo>
                        <a:pt x="0" y="84"/>
                      </a:moveTo>
                      <a:lnTo>
                        <a:pt x="0" y="0"/>
                      </a:lnTo>
                      <a:lnTo>
                        <a:pt x="12" y="2"/>
                      </a:lnTo>
                      <a:lnTo>
                        <a:pt x="12" y="86"/>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7" name="Freeform 996"/>
                <p:cNvSpPr>
                  <a:spLocks/>
                </p:cNvSpPr>
                <p:nvPr/>
              </p:nvSpPr>
              <p:spPr bwMode="auto">
                <a:xfrm>
                  <a:off x="1077" y="1870"/>
                  <a:ext cx="12" cy="85"/>
                </a:xfrm>
                <a:custGeom>
                  <a:avLst/>
                  <a:gdLst>
                    <a:gd name="T0" fmla="*/ 0 w 12"/>
                    <a:gd name="T1" fmla="*/ 83 h 85"/>
                    <a:gd name="T2" fmla="*/ 0 w 12"/>
                    <a:gd name="T3" fmla="*/ 0 h 85"/>
                    <a:gd name="T4" fmla="*/ 12 w 12"/>
                    <a:gd name="T5" fmla="*/ 1 h 85"/>
                    <a:gd name="T6" fmla="*/ 12 w 12"/>
                    <a:gd name="T7" fmla="*/ 85 h 85"/>
                    <a:gd name="T8" fmla="*/ 0 w 12"/>
                    <a:gd name="T9" fmla="*/ 83 h 85"/>
                    <a:gd name="T10" fmla="*/ 0 60000 65536"/>
                    <a:gd name="T11" fmla="*/ 0 60000 65536"/>
                    <a:gd name="T12" fmla="*/ 0 60000 65536"/>
                    <a:gd name="T13" fmla="*/ 0 60000 65536"/>
                    <a:gd name="T14" fmla="*/ 0 60000 65536"/>
                    <a:gd name="T15" fmla="*/ 0 w 12"/>
                    <a:gd name="T16" fmla="*/ 0 h 85"/>
                    <a:gd name="T17" fmla="*/ 12 w 12"/>
                    <a:gd name="T18" fmla="*/ 85 h 85"/>
                  </a:gdLst>
                  <a:ahLst/>
                  <a:cxnLst>
                    <a:cxn ang="T10">
                      <a:pos x="T0" y="T1"/>
                    </a:cxn>
                    <a:cxn ang="T11">
                      <a:pos x="T2" y="T3"/>
                    </a:cxn>
                    <a:cxn ang="T12">
                      <a:pos x="T4" y="T5"/>
                    </a:cxn>
                    <a:cxn ang="T13">
                      <a:pos x="T6" y="T7"/>
                    </a:cxn>
                    <a:cxn ang="T14">
                      <a:pos x="T8" y="T9"/>
                    </a:cxn>
                  </a:cxnLst>
                  <a:rect l="T15" t="T16" r="T17" b="T18"/>
                  <a:pathLst>
                    <a:path w="12" h="85">
                      <a:moveTo>
                        <a:pt x="0" y="83"/>
                      </a:moveTo>
                      <a:lnTo>
                        <a:pt x="0" y="0"/>
                      </a:lnTo>
                      <a:lnTo>
                        <a:pt x="12" y="1"/>
                      </a:lnTo>
                      <a:lnTo>
                        <a:pt x="12" y="85"/>
                      </a:lnTo>
                      <a:lnTo>
                        <a:pt x="0" y="83"/>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8" name="Freeform 997"/>
                <p:cNvSpPr>
                  <a:spLocks/>
                </p:cNvSpPr>
                <p:nvPr/>
              </p:nvSpPr>
              <p:spPr bwMode="auto">
                <a:xfrm>
                  <a:off x="1092" y="1879"/>
                  <a:ext cx="12" cy="86"/>
                </a:xfrm>
                <a:custGeom>
                  <a:avLst/>
                  <a:gdLst>
                    <a:gd name="T0" fmla="*/ 1 w 12"/>
                    <a:gd name="T1" fmla="*/ 84 h 86"/>
                    <a:gd name="T2" fmla="*/ 0 w 12"/>
                    <a:gd name="T3" fmla="*/ 0 h 86"/>
                    <a:gd name="T4" fmla="*/ 12 w 12"/>
                    <a:gd name="T5" fmla="*/ 2 h 86"/>
                    <a:gd name="T6" fmla="*/ 12 w 12"/>
                    <a:gd name="T7" fmla="*/ 86 h 86"/>
                    <a:gd name="T8" fmla="*/ 1 w 12"/>
                    <a:gd name="T9" fmla="*/ 84 h 86"/>
                    <a:gd name="T10" fmla="*/ 0 60000 65536"/>
                    <a:gd name="T11" fmla="*/ 0 60000 65536"/>
                    <a:gd name="T12" fmla="*/ 0 60000 65536"/>
                    <a:gd name="T13" fmla="*/ 0 60000 65536"/>
                    <a:gd name="T14" fmla="*/ 0 60000 65536"/>
                    <a:gd name="T15" fmla="*/ 0 w 12"/>
                    <a:gd name="T16" fmla="*/ 0 h 86"/>
                    <a:gd name="T17" fmla="*/ 12 w 12"/>
                    <a:gd name="T18" fmla="*/ 86 h 86"/>
                  </a:gdLst>
                  <a:ahLst/>
                  <a:cxnLst>
                    <a:cxn ang="T10">
                      <a:pos x="T0" y="T1"/>
                    </a:cxn>
                    <a:cxn ang="T11">
                      <a:pos x="T2" y="T3"/>
                    </a:cxn>
                    <a:cxn ang="T12">
                      <a:pos x="T4" y="T5"/>
                    </a:cxn>
                    <a:cxn ang="T13">
                      <a:pos x="T6" y="T7"/>
                    </a:cxn>
                    <a:cxn ang="T14">
                      <a:pos x="T8" y="T9"/>
                    </a:cxn>
                  </a:cxnLst>
                  <a:rect l="T15" t="T16" r="T17" b="T18"/>
                  <a:pathLst>
                    <a:path w="12" h="86">
                      <a:moveTo>
                        <a:pt x="1" y="84"/>
                      </a:moveTo>
                      <a:lnTo>
                        <a:pt x="0" y="0"/>
                      </a:lnTo>
                      <a:lnTo>
                        <a:pt x="12" y="2"/>
                      </a:lnTo>
                      <a:lnTo>
                        <a:pt x="12" y="86"/>
                      </a:lnTo>
                      <a:lnTo>
                        <a:pt x="1"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19" name="Freeform 998"/>
                <p:cNvSpPr>
                  <a:spLocks/>
                </p:cNvSpPr>
                <p:nvPr/>
              </p:nvSpPr>
              <p:spPr bwMode="auto">
                <a:xfrm>
                  <a:off x="1110" y="1886"/>
                  <a:ext cx="12" cy="88"/>
                </a:xfrm>
                <a:custGeom>
                  <a:avLst/>
                  <a:gdLst>
                    <a:gd name="T0" fmla="*/ 0 w 12"/>
                    <a:gd name="T1" fmla="*/ 85 h 88"/>
                    <a:gd name="T2" fmla="*/ 0 w 12"/>
                    <a:gd name="T3" fmla="*/ 0 h 88"/>
                    <a:gd name="T4" fmla="*/ 12 w 12"/>
                    <a:gd name="T5" fmla="*/ 3 h 88"/>
                    <a:gd name="T6" fmla="*/ 12 w 12"/>
                    <a:gd name="T7" fmla="*/ 88 h 88"/>
                    <a:gd name="T8" fmla="*/ 0 w 12"/>
                    <a:gd name="T9" fmla="*/ 85 h 88"/>
                    <a:gd name="T10" fmla="*/ 0 60000 65536"/>
                    <a:gd name="T11" fmla="*/ 0 60000 65536"/>
                    <a:gd name="T12" fmla="*/ 0 60000 65536"/>
                    <a:gd name="T13" fmla="*/ 0 60000 65536"/>
                    <a:gd name="T14" fmla="*/ 0 60000 65536"/>
                    <a:gd name="T15" fmla="*/ 0 w 12"/>
                    <a:gd name="T16" fmla="*/ 0 h 88"/>
                    <a:gd name="T17" fmla="*/ 12 w 12"/>
                    <a:gd name="T18" fmla="*/ 88 h 88"/>
                  </a:gdLst>
                  <a:ahLst/>
                  <a:cxnLst>
                    <a:cxn ang="T10">
                      <a:pos x="T0" y="T1"/>
                    </a:cxn>
                    <a:cxn ang="T11">
                      <a:pos x="T2" y="T3"/>
                    </a:cxn>
                    <a:cxn ang="T12">
                      <a:pos x="T4" y="T5"/>
                    </a:cxn>
                    <a:cxn ang="T13">
                      <a:pos x="T6" y="T7"/>
                    </a:cxn>
                    <a:cxn ang="T14">
                      <a:pos x="T8" y="T9"/>
                    </a:cxn>
                  </a:cxnLst>
                  <a:rect l="T15" t="T16" r="T17" b="T18"/>
                  <a:pathLst>
                    <a:path w="12" h="88">
                      <a:moveTo>
                        <a:pt x="0" y="85"/>
                      </a:moveTo>
                      <a:lnTo>
                        <a:pt x="0" y="0"/>
                      </a:lnTo>
                      <a:lnTo>
                        <a:pt x="12" y="3"/>
                      </a:lnTo>
                      <a:lnTo>
                        <a:pt x="12" y="88"/>
                      </a:lnTo>
                      <a:lnTo>
                        <a:pt x="0" y="85"/>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0" name="Freeform 999"/>
                <p:cNvSpPr>
                  <a:spLocks/>
                </p:cNvSpPr>
                <p:nvPr/>
              </p:nvSpPr>
              <p:spPr bwMode="auto">
                <a:xfrm>
                  <a:off x="1071" y="1945"/>
                  <a:ext cx="92" cy="50"/>
                </a:xfrm>
                <a:custGeom>
                  <a:avLst/>
                  <a:gdLst>
                    <a:gd name="T0" fmla="*/ 92 w 92"/>
                    <a:gd name="T1" fmla="*/ 10 h 50"/>
                    <a:gd name="T2" fmla="*/ 74 w 92"/>
                    <a:gd name="T3" fmla="*/ 0 h 50"/>
                    <a:gd name="T4" fmla="*/ 0 w 92"/>
                    <a:gd name="T5" fmla="*/ 40 h 50"/>
                    <a:gd name="T6" fmla="*/ 18 w 92"/>
                    <a:gd name="T7" fmla="*/ 50 h 50"/>
                    <a:gd name="T8" fmla="*/ 92 w 92"/>
                    <a:gd name="T9" fmla="*/ 10 h 50"/>
                    <a:gd name="T10" fmla="*/ 0 60000 65536"/>
                    <a:gd name="T11" fmla="*/ 0 60000 65536"/>
                    <a:gd name="T12" fmla="*/ 0 60000 65536"/>
                    <a:gd name="T13" fmla="*/ 0 60000 65536"/>
                    <a:gd name="T14" fmla="*/ 0 60000 65536"/>
                    <a:gd name="T15" fmla="*/ 0 w 92"/>
                    <a:gd name="T16" fmla="*/ 0 h 50"/>
                    <a:gd name="T17" fmla="*/ 92 w 92"/>
                    <a:gd name="T18" fmla="*/ 50 h 50"/>
                  </a:gdLst>
                  <a:ahLst/>
                  <a:cxnLst>
                    <a:cxn ang="T10">
                      <a:pos x="T0" y="T1"/>
                    </a:cxn>
                    <a:cxn ang="T11">
                      <a:pos x="T2" y="T3"/>
                    </a:cxn>
                    <a:cxn ang="T12">
                      <a:pos x="T4" y="T5"/>
                    </a:cxn>
                    <a:cxn ang="T13">
                      <a:pos x="T6" y="T7"/>
                    </a:cxn>
                    <a:cxn ang="T14">
                      <a:pos x="T8" y="T9"/>
                    </a:cxn>
                  </a:cxnLst>
                  <a:rect l="T15" t="T16" r="T17" b="T18"/>
                  <a:pathLst>
                    <a:path w="92" h="50">
                      <a:moveTo>
                        <a:pt x="92" y="10"/>
                      </a:moveTo>
                      <a:lnTo>
                        <a:pt x="74" y="0"/>
                      </a:lnTo>
                      <a:lnTo>
                        <a:pt x="0" y="40"/>
                      </a:lnTo>
                      <a:lnTo>
                        <a:pt x="18" y="50"/>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1" name="Freeform 1000"/>
                <p:cNvSpPr>
                  <a:spLocks/>
                </p:cNvSpPr>
                <p:nvPr/>
              </p:nvSpPr>
              <p:spPr bwMode="auto">
                <a:xfrm>
                  <a:off x="1071" y="1985"/>
                  <a:ext cx="18" cy="30"/>
                </a:xfrm>
                <a:custGeom>
                  <a:avLst/>
                  <a:gdLst>
                    <a:gd name="T0" fmla="*/ 18 w 18"/>
                    <a:gd name="T1" fmla="*/ 10 h 30"/>
                    <a:gd name="T2" fmla="*/ 0 w 18"/>
                    <a:gd name="T3" fmla="*/ 0 h 30"/>
                    <a:gd name="T4" fmla="*/ 0 w 18"/>
                    <a:gd name="T5" fmla="*/ 20 h 30"/>
                    <a:gd name="T6" fmla="*/ 18 w 18"/>
                    <a:gd name="T7" fmla="*/ 30 h 30"/>
                    <a:gd name="T8" fmla="*/ 18 w 18"/>
                    <a:gd name="T9" fmla="*/ 10 h 30"/>
                    <a:gd name="T10" fmla="*/ 0 60000 65536"/>
                    <a:gd name="T11" fmla="*/ 0 60000 65536"/>
                    <a:gd name="T12" fmla="*/ 0 60000 65536"/>
                    <a:gd name="T13" fmla="*/ 0 60000 65536"/>
                    <a:gd name="T14" fmla="*/ 0 60000 65536"/>
                    <a:gd name="T15" fmla="*/ 0 w 18"/>
                    <a:gd name="T16" fmla="*/ 0 h 30"/>
                    <a:gd name="T17" fmla="*/ 18 w 18"/>
                    <a:gd name="T18" fmla="*/ 30 h 30"/>
                  </a:gdLst>
                  <a:ahLst/>
                  <a:cxnLst>
                    <a:cxn ang="T10">
                      <a:pos x="T0" y="T1"/>
                    </a:cxn>
                    <a:cxn ang="T11">
                      <a:pos x="T2" y="T3"/>
                    </a:cxn>
                    <a:cxn ang="T12">
                      <a:pos x="T4" y="T5"/>
                    </a:cxn>
                    <a:cxn ang="T13">
                      <a:pos x="T6" y="T7"/>
                    </a:cxn>
                    <a:cxn ang="T14">
                      <a:pos x="T8" y="T9"/>
                    </a:cxn>
                  </a:cxnLst>
                  <a:rect l="T15" t="T16" r="T17" b="T18"/>
                  <a:pathLst>
                    <a:path w="18" h="30">
                      <a:moveTo>
                        <a:pt x="18" y="10"/>
                      </a:moveTo>
                      <a:lnTo>
                        <a:pt x="0" y="0"/>
                      </a:lnTo>
                      <a:lnTo>
                        <a:pt x="0" y="20"/>
                      </a:lnTo>
                      <a:lnTo>
                        <a:pt x="18" y="30"/>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2" name="Freeform 1001"/>
                <p:cNvSpPr>
                  <a:spLocks/>
                </p:cNvSpPr>
                <p:nvPr/>
              </p:nvSpPr>
              <p:spPr bwMode="auto">
                <a:xfrm>
                  <a:off x="1089" y="1955"/>
                  <a:ext cx="74" cy="60"/>
                </a:xfrm>
                <a:custGeom>
                  <a:avLst/>
                  <a:gdLst>
                    <a:gd name="T0" fmla="*/ 74 w 74"/>
                    <a:gd name="T1" fmla="*/ 0 h 60"/>
                    <a:gd name="T2" fmla="*/ 0 w 74"/>
                    <a:gd name="T3" fmla="*/ 40 h 60"/>
                    <a:gd name="T4" fmla="*/ 0 w 74"/>
                    <a:gd name="T5" fmla="*/ 60 h 60"/>
                    <a:gd name="T6" fmla="*/ 74 w 74"/>
                    <a:gd name="T7" fmla="*/ 20 h 60"/>
                    <a:gd name="T8" fmla="*/ 74 w 74"/>
                    <a:gd name="T9" fmla="*/ 0 h 60"/>
                    <a:gd name="T10" fmla="*/ 0 60000 65536"/>
                    <a:gd name="T11" fmla="*/ 0 60000 65536"/>
                    <a:gd name="T12" fmla="*/ 0 60000 65536"/>
                    <a:gd name="T13" fmla="*/ 0 60000 65536"/>
                    <a:gd name="T14" fmla="*/ 0 60000 65536"/>
                    <a:gd name="T15" fmla="*/ 0 w 74"/>
                    <a:gd name="T16" fmla="*/ 0 h 60"/>
                    <a:gd name="T17" fmla="*/ 74 w 74"/>
                    <a:gd name="T18" fmla="*/ 60 h 60"/>
                  </a:gdLst>
                  <a:ahLst/>
                  <a:cxnLst>
                    <a:cxn ang="T10">
                      <a:pos x="T0" y="T1"/>
                    </a:cxn>
                    <a:cxn ang="T11">
                      <a:pos x="T2" y="T3"/>
                    </a:cxn>
                    <a:cxn ang="T12">
                      <a:pos x="T4" y="T5"/>
                    </a:cxn>
                    <a:cxn ang="T13">
                      <a:pos x="T6" y="T7"/>
                    </a:cxn>
                    <a:cxn ang="T14">
                      <a:pos x="T8" y="T9"/>
                    </a:cxn>
                  </a:cxnLst>
                  <a:rect l="T15" t="T16" r="T17" b="T18"/>
                  <a:pathLst>
                    <a:path w="74" h="60">
                      <a:moveTo>
                        <a:pt x="74" y="0"/>
                      </a:moveTo>
                      <a:lnTo>
                        <a:pt x="0" y="40"/>
                      </a:lnTo>
                      <a:lnTo>
                        <a:pt x="0" y="60"/>
                      </a:lnTo>
                      <a:lnTo>
                        <a:pt x="74" y="20"/>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3" name="Freeform 1002"/>
                <p:cNvSpPr>
                  <a:spLocks/>
                </p:cNvSpPr>
                <p:nvPr/>
              </p:nvSpPr>
              <p:spPr bwMode="auto">
                <a:xfrm>
                  <a:off x="1145" y="1980"/>
                  <a:ext cx="12" cy="11"/>
                </a:xfrm>
                <a:custGeom>
                  <a:avLst/>
                  <a:gdLst>
                    <a:gd name="T0" fmla="*/ 3 w 12"/>
                    <a:gd name="T1" fmla="*/ 11 h 11"/>
                    <a:gd name="T2" fmla="*/ 1 w 12"/>
                    <a:gd name="T3" fmla="*/ 10 h 11"/>
                    <a:gd name="T4" fmla="*/ 1 w 12"/>
                    <a:gd name="T5" fmla="*/ 9 h 11"/>
                    <a:gd name="T6" fmla="*/ 1 w 12"/>
                    <a:gd name="T7" fmla="*/ 7 h 11"/>
                    <a:gd name="T8" fmla="*/ 0 w 12"/>
                    <a:gd name="T9" fmla="*/ 6 h 11"/>
                    <a:gd name="T10" fmla="*/ 1 w 12"/>
                    <a:gd name="T11" fmla="*/ 5 h 11"/>
                    <a:gd name="T12" fmla="*/ 1 w 12"/>
                    <a:gd name="T13" fmla="*/ 4 h 11"/>
                    <a:gd name="T14" fmla="*/ 2 w 12"/>
                    <a:gd name="T15" fmla="*/ 1 h 11"/>
                    <a:gd name="T16" fmla="*/ 4 w 12"/>
                    <a:gd name="T17" fmla="*/ 1 h 11"/>
                    <a:gd name="T18" fmla="*/ 6 w 12"/>
                    <a:gd name="T19" fmla="*/ 0 h 11"/>
                    <a:gd name="T20" fmla="*/ 7 w 12"/>
                    <a:gd name="T21" fmla="*/ 0 h 11"/>
                    <a:gd name="T22" fmla="*/ 10 w 12"/>
                    <a:gd name="T23" fmla="*/ 1 h 11"/>
                    <a:gd name="T24" fmla="*/ 10 w 12"/>
                    <a:gd name="T25" fmla="*/ 2 h 11"/>
                    <a:gd name="T26" fmla="*/ 11 w 12"/>
                    <a:gd name="T27" fmla="*/ 2 h 11"/>
                    <a:gd name="T28" fmla="*/ 12 w 12"/>
                    <a:gd name="T29" fmla="*/ 4 h 11"/>
                    <a:gd name="T30" fmla="*/ 11 w 12"/>
                    <a:gd name="T31" fmla="*/ 6 h 11"/>
                    <a:gd name="T32" fmla="*/ 10 w 12"/>
                    <a:gd name="T33" fmla="*/ 7 h 11"/>
                    <a:gd name="T34" fmla="*/ 8 w 12"/>
                    <a:gd name="T35" fmla="*/ 10 h 11"/>
                    <a:gd name="T36" fmla="*/ 7 w 12"/>
                    <a:gd name="T37" fmla="*/ 11 h 11"/>
                    <a:gd name="T38" fmla="*/ 5 w 12"/>
                    <a:gd name="T39" fmla="*/ 11 h 11"/>
                    <a:gd name="T40" fmla="*/ 4 w 12"/>
                    <a:gd name="T41" fmla="*/ 11 h 11"/>
                    <a:gd name="T42" fmla="*/ 3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3" y="11"/>
                      </a:moveTo>
                      <a:lnTo>
                        <a:pt x="1" y="10"/>
                      </a:lnTo>
                      <a:lnTo>
                        <a:pt x="1" y="9"/>
                      </a:lnTo>
                      <a:lnTo>
                        <a:pt x="1" y="7"/>
                      </a:lnTo>
                      <a:lnTo>
                        <a:pt x="0" y="6"/>
                      </a:lnTo>
                      <a:lnTo>
                        <a:pt x="1" y="5"/>
                      </a:lnTo>
                      <a:lnTo>
                        <a:pt x="1" y="4"/>
                      </a:lnTo>
                      <a:lnTo>
                        <a:pt x="2" y="1"/>
                      </a:lnTo>
                      <a:lnTo>
                        <a:pt x="4" y="1"/>
                      </a:lnTo>
                      <a:lnTo>
                        <a:pt x="6" y="0"/>
                      </a:lnTo>
                      <a:lnTo>
                        <a:pt x="7" y="0"/>
                      </a:lnTo>
                      <a:lnTo>
                        <a:pt x="10" y="1"/>
                      </a:lnTo>
                      <a:lnTo>
                        <a:pt x="10" y="2"/>
                      </a:lnTo>
                      <a:lnTo>
                        <a:pt x="11" y="2"/>
                      </a:lnTo>
                      <a:lnTo>
                        <a:pt x="12" y="4"/>
                      </a:lnTo>
                      <a:lnTo>
                        <a:pt x="11" y="6"/>
                      </a:lnTo>
                      <a:lnTo>
                        <a:pt x="10" y="7"/>
                      </a:lnTo>
                      <a:lnTo>
                        <a:pt x="8" y="10"/>
                      </a:lnTo>
                      <a:lnTo>
                        <a:pt x="7" y="11"/>
                      </a:lnTo>
                      <a:lnTo>
                        <a:pt x="5" y="11"/>
                      </a:lnTo>
                      <a:lnTo>
                        <a:pt x="4" y="11"/>
                      </a:lnTo>
                      <a:lnTo>
                        <a:pt x="3"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4" name="Freeform 1003"/>
                <p:cNvSpPr>
                  <a:spLocks/>
                </p:cNvSpPr>
                <p:nvPr/>
              </p:nvSpPr>
              <p:spPr bwMode="auto">
                <a:xfrm>
                  <a:off x="1146" y="1981"/>
                  <a:ext cx="12" cy="11"/>
                </a:xfrm>
                <a:custGeom>
                  <a:avLst/>
                  <a:gdLst>
                    <a:gd name="T0" fmla="*/ 10 w 12"/>
                    <a:gd name="T1" fmla="*/ 8 h 11"/>
                    <a:gd name="T2" fmla="*/ 11 w 12"/>
                    <a:gd name="T3" fmla="*/ 5 h 11"/>
                    <a:gd name="T4" fmla="*/ 12 w 12"/>
                    <a:gd name="T5" fmla="*/ 3 h 11"/>
                    <a:gd name="T6" fmla="*/ 11 w 12"/>
                    <a:gd name="T7" fmla="*/ 1 h 11"/>
                    <a:gd name="T8" fmla="*/ 10 w 12"/>
                    <a:gd name="T9" fmla="*/ 1 h 11"/>
                    <a:gd name="T10" fmla="*/ 10 w 12"/>
                    <a:gd name="T11" fmla="*/ 0 h 11"/>
                    <a:gd name="T12" fmla="*/ 8 w 12"/>
                    <a:gd name="T13" fmla="*/ 0 h 11"/>
                    <a:gd name="T14" fmla="*/ 5 w 12"/>
                    <a:gd name="T15" fmla="*/ 0 h 11"/>
                    <a:gd name="T16" fmla="*/ 3 w 12"/>
                    <a:gd name="T17" fmla="*/ 1 h 11"/>
                    <a:gd name="T18" fmla="*/ 1 w 12"/>
                    <a:gd name="T19" fmla="*/ 3 h 11"/>
                    <a:gd name="T20" fmla="*/ 1 w 12"/>
                    <a:gd name="T21" fmla="*/ 6 h 11"/>
                    <a:gd name="T22" fmla="*/ 0 w 12"/>
                    <a:gd name="T23" fmla="*/ 8 h 11"/>
                    <a:gd name="T24" fmla="*/ 1 w 12"/>
                    <a:gd name="T25" fmla="*/ 10 h 11"/>
                    <a:gd name="T26" fmla="*/ 1 w 12"/>
                    <a:gd name="T27" fmla="*/ 10 h 11"/>
                    <a:gd name="T28" fmla="*/ 1 w 12"/>
                    <a:gd name="T29" fmla="*/ 11 h 11"/>
                    <a:gd name="T30" fmla="*/ 3 w 12"/>
                    <a:gd name="T31" fmla="*/ 11 h 11"/>
                    <a:gd name="T32" fmla="*/ 5 w 12"/>
                    <a:gd name="T33" fmla="*/ 11 h 11"/>
                    <a:gd name="T34" fmla="*/ 8 w 12"/>
                    <a:gd name="T35" fmla="*/ 10 h 11"/>
                    <a:gd name="T36" fmla="*/ 10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0" y="8"/>
                      </a:moveTo>
                      <a:lnTo>
                        <a:pt x="11" y="5"/>
                      </a:lnTo>
                      <a:lnTo>
                        <a:pt x="12" y="3"/>
                      </a:lnTo>
                      <a:lnTo>
                        <a:pt x="11" y="1"/>
                      </a:lnTo>
                      <a:lnTo>
                        <a:pt x="10" y="1"/>
                      </a:lnTo>
                      <a:lnTo>
                        <a:pt x="10" y="0"/>
                      </a:lnTo>
                      <a:lnTo>
                        <a:pt x="8" y="0"/>
                      </a:lnTo>
                      <a:lnTo>
                        <a:pt x="5" y="0"/>
                      </a:lnTo>
                      <a:lnTo>
                        <a:pt x="3" y="1"/>
                      </a:lnTo>
                      <a:lnTo>
                        <a:pt x="1" y="3"/>
                      </a:lnTo>
                      <a:lnTo>
                        <a:pt x="1" y="6"/>
                      </a:lnTo>
                      <a:lnTo>
                        <a:pt x="0" y="8"/>
                      </a:lnTo>
                      <a:lnTo>
                        <a:pt x="1" y="10"/>
                      </a:lnTo>
                      <a:lnTo>
                        <a:pt x="1" y="11"/>
                      </a:lnTo>
                      <a:lnTo>
                        <a:pt x="3" y="11"/>
                      </a:lnTo>
                      <a:lnTo>
                        <a:pt x="5" y="11"/>
                      </a:lnTo>
                      <a:lnTo>
                        <a:pt x="8" y="10"/>
                      </a:lnTo>
                      <a:lnTo>
                        <a:pt x="10"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5" name="Freeform 1004"/>
                <p:cNvSpPr>
                  <a:spLocks/>
                </p:cNvSpPr>
                <p:nvPr/>
              </p:nvSpPr>
              <p:spPr bwMode="auto">
                <a:xfrm>
                  <a:off x="1148" y="1984"/>
                  <a:ext cx="12" cy="11"/>
                </a:xfrm>
                <a:custGeom>
                  <a:avLst/>
                  <a:gdLst>
                    <a:gd name="T0" fmla="*/ 12 w 12"/>
                    <a:gd name="T1" fmla="*/ 7 h 11"/>
                    <a:gd name="T2" fmla="*/ 12 w 12"/>
                    <a:gd name="T3" fmla="*/ 6 h 11"/>
                    <a:gd name="T4" fmla="*/ 12 w 12"/>
                    <a:gd name="T5" fmla="*/ 3 h 11"/>
                    <a:gd name="T6" fmla="*/ 12 w 12"/>
                    <a:gd name="T7" fmla="*/ 1 h 11"/>
                    <a:gd name="T8" fmla="*/ 12 w 12"/>
                    <a:gd name="T9" fmla="*/ 0 h 11"/>
                    <a:gd name="T10" fmla="*/ 9 w 12"/>
                    <a:gd name="T11" fmla="*/ 0 h 11"/>
                    <a:gd name="T12" fmla="*/ 6 w 12"/>
                    <a:gd name="T13" fmla="*/ 0 h 11"/>
                    <a:gd name="T14" fmla="*/ 3 w 12"/>
                    <a:gd name="T15" fmla="*/ 6 h 11"/>
                    <a:gd name="T16" fmla="*/ 0 w 12"/>
                    <a:gd name="T17" fmla="*/ 6 h 11"/>
                    <a:gd name="T18" fmla="*/ 0 w 12"/>
                    <a:gd name="T19" fmla="*/ 10 h 11"/>
                    <a:gd name="T20" fmla="*/ 0 w 12"/>
                    <a:gd name="T21" fmla="*/ 11 h 11"/>
                    <a:gd name="T22" fmla="*/ 3 w 12"/>
                    <a:gd name="T23" fmla="*/ 11 h 11"/>
                    <a:gd name="T24" fmla="*/ 6 w 12"/>
                    <a:gd name="T25" fmla="*/ 11 h 11"/>
                    <a:gd name="T26" fmla="*/ 12 w 12"/>
                    <a:gd name="T27" fmla="*/ 7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12" y="7"/>
                      </a:moveTo>
                      <a:lnTo>
                        <a:pt x="12" y="6"/>
                      </a:lnTo>
                      <a:lnTo>
                        <a:pt x="12" y="3"/>
                      </a:lnTo>
                      <a:lnTo>
                        <a:pt x="12" y="1"/>
                      </a:lnTo>
                      <a:lnTo>
                        <a:pt x="12" y="0"/>
                      </a:lnTo>
                      <a:lnTo>
                        <a:pt x="9" y="0"/>
                      </a:lnTo>
                      <a:lnTo>
                        <a:pt x="6" y="0"/>
                      </a:lnTo>
                      <a:lnTo>
                        <a:pt x="3" y="6"/>
                      </a:lnTo>
                      <a:lnTo>
                        <a:pt x="0" y="6"/>
                      </a:lnTo>
                      <a:lnTo>
                        <a:pt x="0" y="10"/>
                      </a:lnTo>
                      <a:lnTo>
                        <a:pt x="0" y="11"/>
                      </a:lnTo>
                      <a:lnTo>
                        <a:pt x="3" y="11"/>
                      </a:lnTo>
                      <a:lnTo>
                        <a:pt x="6" y="11"/>
                      </a:lnTo>
                      <a:lnTo>
                        <a:pt x="1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6" name="Freeform 1005"/>
                <p:cNvSpPr>
                  <a:spLocks/>
                </p:cNvSpPr>
                <p:nvPr/>
              </p:nvSpPr>
              <p:spPr bwMode="auto">
                <a:xfrm>
                  <a:off x="1136" y="1985"/>
                  <a:ext cx="12" cy="10"/>
                </a:xfrm>
                <a:custGeom>
                  <a:avLst/>
                  <a:gdLst>
                    <a:gd name="T0" fmla="*/ 5 w 12"/>
                    <a:gd name="T1" fmla="*/ 10 h 10"/>
                    <a:gd name="T2" fmla="*/ 2 w 12"/>
                    <a:gd name="T3" fmla="*/ 9 h 10"/>
                    <a:gd name="T4" fmla="*/ 1 w 12"/>
                    <a:gd name="T5" fmla="*/ 9 h 10"/>
                    <a:gd name="T6" fmla="*/ 0 w 12"/>
                    <a:gd name="T7" fmla="*/ 7 h 10"/>
                    <a:gd name="T8" fmla="*/ 0 w 12"/>
                    <a:gd name="T9" fmla="*/ 6 h 10"/>
                    <a:gd name="T10" fmla="*/ 0 w 12"/>
                    <a:gd name="T11" fmla="*/ 5 h 10"/>
                    <a:gd name="T12" fmla="*/ 2 w 12"/>
                    <a:gd name="T13" fmla="*/ 2 h 10"/>
                    <a:gd name="T14" fmla="*/ 2 w 12"/>
                    <a:gd name="T15" fmla="*/ 1 h 10"/>
                    <a:gd name="T16" fmla="*/ 5 w 12"/>
                    <a:gd name="T17" fmla="*/ 1 h 10"/>
                    <a:gd name="T18" fmla="*/ 6 w 12"/>
                    <a:gd name="T19" fmla="*/ 0 h 10"/>
                    <a:gd name="T20" fmla="*/ 7 w 12"/>
                    <a:gd name="T21" fmla="*/ 0 h 10"/>
                    <a:gd name="T22" fmla="*/ 8 w 12"/>
                    <a:gd name="T23" fmla="*/ 0 h 10"/>
                    <a:gd name="T24" fmla="*/ 11 w 12"/>
                    <a:gd name="T25" fmla="*/ 1 h 10"/>
                    <a:gd name="T26" fmla="*/ 12 w 12"/>
                    <a:gd name="T27" fmla="*/ 2 h 10"/>
                    <a:gd name="T28" fmla="*/ 12 w 12"/>
                    <a:gd name="T29" fmla="*/ 4 h 10"/>
                    <a:gd name="T30" fmla="*/ 12 w 12"/>
                    <a:gd name="T31" fmla="*/ 6 h 10"/>
                    <a:gd name="T32" fmla="*/ 11 w 12"/>
                    <a:gd name="T33" fmla="*/ 7 h 10"/>
                    <a:gd name="T34" fmla="*/ 9 w 12"/>
                    <a:gd name="T35" fmla="*/ 9 h 10"/>
                    <a:gd name="T36" fmla="*/ 7 w 12"/>
                    <a:gd name="T37" fmla="*/ 10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9"/>
                      </a:lnTo>
                      <a:lnTo>
                        <a:pt x="1" y="9"/>
                      </a:lnTo>
                      <a:lnTo>
                        <a:pt x="0" y="7"/>
                      </a:lnTo>
                      <a:lnTo>
                        <a:pt x="0" y="6"/>
                      </a:lnTo>
                      <a:lnTo>
                        <a:pt x="0" y="5"/>
                      </a:lnTo>
                      <a:lnTo>
                        <a:pt x="2" y="2"/>
                      </a:lnTo>
                      <a:lnTo>
                        <a:pt x="2" y="1"/>
                      </a:lnTo>
                      <a:lnTo>
                        <a:pt x="5" y="1"/>
                      </a:lnTo>
                      <a:lnTo>
                        <a:pt x="6" y="0"/>
                      </a:lnTo>
                      <a:lnTo>
                        <a:pt x="7" y="0"/>
                      </a:lnTo>
                      <a:lnTo>
                        <a:pt x="8" y="0"/>
                      </a:lnTo>
                      <a:lnTo>
                        <a:pt x="11" y="1"/>
                      </a:lnTo>
                      <a:lnTo>
                        <a:pt x="12" y="2"/>
                      </a:lnTo>
                      <a:lnTo>
                        <a:pt x="12" y="4"/>
                      </a:lnTo>
                      <a:lnTo>
                        <a:pt x="12" y="6"/>
                      </a:lnTo>
                      <a:lnTo>
                        <a:pt x="11" y="7"/>
                      </a:lnTo>
                      <a:lnTo>
                        <a:pt x="9" y="9"/>
                      </a:lnTo>
                      <a:lnTo>
                        <a:pt x="7" y="10"/>
                      </a:lnTo>
                      <a:lnTo>
                        <a:pt x="5"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7" name="Freeform 1006"/>
                <p:cNvSpPr>
                  <a:spLocks/>
                </p:cNvSpPr>
                <p:nvPr/>
              </p:nvSpPr>
              <p:spPr bwMode="auto">
                <a:xfrm>
                  <a:off x="1138" y="1985"/>
                  <a:ext cx="12" cy="10"/>
                </a:xfrm>
                <a:custGeom>
                  <a:avLst/>
                  <a:gdLst>
                    <a:gd name="T0" fmla="*/ 11 w 12"/>
                    <a:gd name="T1" fmla="*/ 7 h 10"/>
                    <a:gd name="T2" fmla="*/ 12 w 12"/>
                    <a:gd name="T3" fmla="*/ 5 h 10"/>
                    <a:gd name="T4" fmla="*/ 12 w 12"/>
                    <a:gd name="T5" fmla="*/ 2 h 10"/>
                    <a:gd name="T6" fmla="*/ 12 w 12"/>
                    <a:gd name="T7" fmla="*/ 1 h 10"/>
                    <a:gd name="T8" fmla="*/ 11 w 12"/>
                    <a:gd name="T9" fmla="*/ 1 h 10"/>
                    <a:gd name="T10" fmla="*/ 8 w 12"/>
                    <a:gd name="T11" fmla="*/ 0 h 10"/>
                    <a:gd name="T12" fmla="*/ 6 w 12"/>
                    <a:gd name="T13" fmla="*/ 1 h 10"/>
                    <a:gd name="T14" fmla="*/ 3 w 12"/>
                    <a:gd name="T15" fmla="*/ 2 h 10"/>
                    <a:gd name="T16" fmla="*/ 2 w 12"/>
                    <a:gd name="T17" fmla="*/ 4 h 10"/>
                    <a:gd name="T18" fmla="*/ 0 w 12"/>
                    <a:gd name="T19" fmla="*/ 6 h 10"/>
                    <a:gd name="T20" fmla="*/ 0 w 12"/>
                    <a:gd name="T21" fmla="*/ 7 h 10"/>
                    <a:gd name="T22" fmla="*/ 0 w 12"/>
                    <a:gd name="T23" fmla="*/ 9 h 10"/>
                    <a:gd name="T24" fmla="*/ 1 w 12"/>
                    <a:gd name="T25" fmla="*/ 10 h 10"/>
                    <a:gd name="T26" fmla="*/ 2 w 12"/>
                    <a:gd name="T27" fmla="*/ 10 h 10"/>
                    <a:gd name="T28" fmla="*/ 3 w 12"/>
                    <a:gd name="T29" fmla="*/ 10 h 10"/>
                    <a:gd name="T30" fmla="*/ 6 w 12"/>
                    <a:gd name="T31" fmla="*/ 10 h 10"/>
                    <a:gd name="T32" fmla="*/ 8 w 12"/>
                    <a:gd name="T33" fmla="*/ 9 h 10"/>
                    <a:gd name="T34" fmla="*/ 11 w 12"/>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1" y="7"/>
                      </a:moveTo>
                      <a:lnTo>
                        <a:pt x="12" y="5"/>
                      </a:lnTo>
                      <a:lnTo>
                        <a:pt x="12" y="2"/>
                      </a:lnTo>
                      <a:lnTo>
                        <a:pt x="12" y="1"/>
                      </a:lnTo>
                      <a:lnTo>
                        <a:pt x="11" y="1"/>
                      </a:lnTo>
                      <a:lnTo>
                        <a:pt x="8" y="0"/>
                      </a:lnTo>
                      <a:lnTo>
                        <a:pt x="6" y="1"/>
                      </a:lnTo>
                      <a:lnTo>
                        <a:pt x="3" y="2"/>
                      </a:lnTo>
                      <a:lnTo>
                        <a:pt x="2" y="4"/>
                      </a:lnTo>
                      <a:lnTo>
                        <a:pt x="0" y="6"/>
                      </a:lnTo>
                      <a:lnTo>
                        <a:pt x="0" y="7"/>
                      </a:lnTo>
                      <a:lnTo>
                        <a:pt x="0" y="9"/>
                      </a:lnTo>
                      <a:lnTo>
                        <a:pt x="1" y="10"/>
                      </a:lnTo>
                      <a:lnTo>
                        <a:pt x="2" y="10"/>
                      </a:lnTo>
                      <a:lnTo>
                        <a:pt x="3" y="10"/>
                      </a:lnTo>
                      <a:lnTo>
                        <a:pt x="6" y="10"/>
                      </a:lnTo>
                      <a:lnTo>
                        <a:pt x="8" y="9"/>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8" name="Freeform 1007"/>
                <p:cNvSpPr>
                  <a:spLocks/>
                </p:cNvSpPr>
                <p:nvPr/>
              </p:nvSpPr>
              <p:spPr bwMode="auto">
                <a:xfrm>
                  <a:off x="1140" y="1987"/>
                  <a:ext cx="12" cy="10"/>
                </a:xfrm>
                <a:custGeom>
                  <a:avLst/>
                  <a:gdLst>
                    <a:gd name="T0" fmla="*/ 9 w 12"/>
                    <a:gd name="T1" fmla="*/ 7 h 10"/>
                    <a:gd name="T2" fmla="*/ 12 w 12"/>
                    <a:gd name="T3" fmla="*/ 5 h 10"/>
                    <a:gd name="T4" fmla="*/ 12 w 12"/>
                    <a:gd name="T5" fmla="*/ 4 h 10"/>
                    <a:gd name="T6" fmla="*/ 12 w 12"/>
                    <a:gd name="T7" fmla="*/ 2 h 10"/>
                    <a:gd name="T8" fmla="*/ 9 w 12"/>
                    <a:gd name="T9" fmla="*/ 0 h 10"/>
                    <a:gd name="T10" fmla="*/ 7 w 12"/>
                    <a:gd name="T11" fmla="*/ 0 h 10"/>
                    <a:gd name="T12" fmla="*/ 0 w 12"/>
                    <a:gd name="T13" fmla="*/ 5 h 10"/>
                    <a:gd name="T14" fmla="*/ 0 w 12"/>
                    <a:gd name="T15" fmla="*/ 9 h 10"/>
                    <a:gd name="T16" fmla="*/ 0 w 12"/>
                    <a:gd name="T17" fmla="*/ 10 h 10"/>
                    <a:gd name="T18" fmla="*/ 2 w 12"/>
                    <a:gd name="T19" fmla="*/ 10 h 10"/>
                    <a:gd name="T20" fmla="*/ 7 w 12"/>
                    <a:gd name="T21" fmla="*/ 10 h 10"/>
                    <a:gd name="T22" fmla="*/ 9 w 12"/>
                    <a:gd name="T23" fmla="*/ 7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0"/>
                    <a:gd name="T38" fmla="*/ 12 w 12"/>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0">
                      <a:moveTo>
                        <a:pt x="9" y="7"/>
                      </a:moveTo>
                      <a:lnTo>
                        <a:pt x="12" y="5"/>
                      </a:lnTo>
                      <a:lnTo>
                        <a:pt x="12" y="4"/>
                      </a:lnTo>
                      <a:lnTo>
                        <a:pt x="12" y="2"/>
                      </a:lnTo>
                      <a:lnTo>
                        <a:pt x="9" y="0"/>
                      </a:lnTo>
                      <a:lnTo>
                        <a:pt x="7" y="0"/>
                      </a:lnTo>
                      <a:lnTo>
                        <a:pt x="0" y="5"/>
                      </a:lnTo>
                      <a:lnTo>
                        <a:pt x="0" y="9"/>
                      </a:lnTo>
                      <a:lnTo>
                        <a:pt x="0" y="10"/>
                      </a:lnTo>
                      <a:lnTo>
                        <a:pt x="2" y="10"/>
                      </a:lnTo>
                      <a:lnTo>
                        <a:pt x="7" y="10"/>
                      </a:lnTo>
                      <a:lnTo>
                        <a:pt x="9"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29" name="Line 1008"/>
                <p:cNvSpPr>
                  <a:spLocks noChangeShapeType="1"/>
                </p:cNvSpPr>
                <p:nvPr/>
              </p:nvSpPr>
              <p:spPr bwMode="auto">
                <a:xfrm flipV="1">
                  <a:off x="1101" y="2007"/>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0" name="Freeform 1009"/>
                <p:cNvSpPr>
                  <a:spLocks/>
                </p:cNvSpPr>
                <p:nvPr/>
              </p:nvSpPr>
              <p:spPr bwMode="auto">
                <a:xfrm>
                  <a:off x="1147" y="1981"/>
                  <a:ext cx="12" cy="11"/>
                </a:xfrm>
                <a:custGeom>
                  <a:avLst/>
                  <a:gdLst>
                    <a:gd name="T0" fmla="*/ 4 w 12"/>
                    <a:gd name="T1" fmla="*/ 11 h 11"/>
                    <a:gd name="T2" fmla="*/ 2 w 12"/>
                    <a:gd name="T3" fmla="*/ 10 h 11"/>
                    <a:gd name="T4" fmla="*/ 1 w 12"/>
                    <a:gd name="T5" fmla="*/ 9 h 11"/>
                    <a:gd name="T6" fmla="*/ 0 w 12"/>
                    <a:gd name="T7" fmla="*/ 6 h 11"/>
                    <a:gd name="T8" fmla="*/ 1 w 12"/>
                    <a:gd name="T9" fmla="*/ 5 h 11"/>
                    <a:gd name="T10" fmla="*/ 2 w 12"/>
                    <a:gd name="T11" fmla="*/ 4 h 11"/>
                    <a:gd name="T12" fmla="*/ 2 w 12"/>
                    <a:gd name="T13" fmla="*/ 1 h 11"/>
                    <a:gd name="T14" fmla="*/ 4 w 12"/>
                    <a:gd name="T15" fmla="*/ 1 h 11"/>
                    <a:gd name="T16" fmla="*/ 6 w 12"/>
                    <a:gd name="T17" fmla="*/ 0 h 11"/>
                    <a:gd name="T18" fmla="*/ 7 w 12"/>
                    <a:gd name="T19" fmla="*/ 0 h 11"/>
                    <a:gd name="T20" fmla="*/ 8 w 12"/>
                    <a:gd name="T21" fmla="*/ 1 h 11"/>
                    <a:gd name="T22" fmla="*/ 10 w 12"/>
                    <a:gd name="T23" fmla="*/ 1 h 11"/>
                    <a:gd name="T24" fmla="*/ 10 w 12"/>
                    <a:gd name="T25" fmla="*/ 3 h 11"/>
                    <a:gd name="T26" fmla="*/ 11 w 12"/>
                    <a:gd name="T27" fmla="*/ 3 h 11"/>
                    <a:gd name="T28" fmla="*/ 12 w 12"/>
                    <a:gd name="T29" fmla="*/ 4 h 11"/>
                    <a:gd name="T30" fmla="*/ 11 w 12"/>
                    <a:gd name="T31" fmla="*/ 6 h 11"/>
                    <a:gd name="T32" fmla="*/ 10 w 12"/>
                    <a:gd name="T33" fmla="*/ 8 h 11"/>
                    <a:gd name="T34" fmla="*/ 8 w 12"/>
                    <a:gd name="T35" fmla="*/ 10 h 11"/>
                    <a:gd name="T36" fmla="*/ 8 w 12"/>
                    <a:gd name="T37" fmla="*/ 11 h 11"/>
                    <a:gd name="T38" fmla="*/ 6 w 12"/>
                    <a:gd name="T39" fmla="*/ 11 h 11"/>
                    <a:gd name="T40" fmla="*/ 4 w 12"/>
                    <a:gd name="T41" fmla="*/ 11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1"/>
                    <a:gd name="T65" fmla="*/ 12 w 12"/>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1">
                      <a:moveTo>
                        <a:pt x="4" y="11"/>
                      </a:moveTo>
                      <a:lnTo>
                        <a:pt x="2" y="10"/>
                      </a:lnTo>
                      <a:lnTo>
                        <a:pt x="1" y="9"/>
                      </a:lnTo>
                      <a:lnTo>
                        <a:pt x="0" y="6"/>
                      </a:lnTo>
                      <a:lnTo>
                        <a:pt x="1" y="5"/>
                      </a:lnTo>
                      <a:lnTo>
                        <a:pt x="2" y="4"/>
                      </a:lnTo>
                      <a:lnTo>
                        <a:pt x="2" y="1"/>
                      </a:lnTo>
                      <a:lnTo>
                        <a:pt x="4" y="1"/>
                      </a:lnTo>
                      <a:lnTo>
                        <a:pt x="6" y="0"/>
                      </a:lnTo>
                      <a:lnTo>
                        <a:pt x="7" y="0"/>
                      </a:lnTo>
                      <a:lnTo>
                        <a:pt x="8" y="1"/>
                      </a:lnTo>
                      <a:lnTo>
                        <a:pt x="10" y="1"/>
                      </a:lnTo>
                      <a:lnTo>
                        <a:pt x="10" y="3"/>
                      </a:lnTo>
                      <a:lnTo>
                        <a:pt x="11" y="3"/>
                      </a:lnTo>
                      <a:lnTo>
                        <a:pt x="12" y="4"/>
                      </a:lnTo>
                      <a:lnTo>
                        <a:pt x="11" y="6"/>
                      </a:lnTo>
                      <a:lnTo>
                        <a:pt x="10" y="8"/>
                      </a:lnTo>
                      <a:lnTo>
                        <a:pt x="8" y="10"/>
                      </a:lnTo>
                      <a:lnTo>
                        <a:pt x="8" y="11"/>
                      </a:lnTo>
                      <a:lnTo>
                        <a:pt x="6" y="11"/>
                      </a:lnTo>
                      <a:lnTo>
                        <a:pt x="4"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1" name="Freeform 1010"/>
                <p:cNvSpPr>
                  <a:spLocks/>
                </p:cNvSpPr>
                <p:nvPr/>
              </p:nvSpPr>
              <p:spPr bwMode="auto">
                <a:xfrm>
                  <a:off x="1149" y="1984"/>
                  <a:ext cx="12" cy="11"/>
                </a:xfrm>
                <a:custGeom>
                  <a:avLst/>
                  <a:gdLst>
                    <a:gd name="T0" fmla="*/ 10 w 12"/>
                    <a:gd name="T1" fmla="*/ 7 h 11"/>
                    <a:gd name="T2" fmla="*/ 11 w 12"/>
                    <a:gd name="T3" fmla="*/ 5 h 11"/>
                    <a:gd name="T4" fmla="*/ 12 w 12"/>
                    <a:gd name="T5" fmla="*/ 2 h 11"/>
                    <a:gd name="T6" fmla="*/ 11 w 12"/>
                    <a:gd name="T7" fmla="*/ 1 h 11"/>
                    <a:gd name="T8" fmla="*/ 10 w 12"/>
                    <a:gd name="T9" fmla="*/ 1 h 11"/>
                    <a:gd name="T10" fmla="*/ 10 w 12"/>
                    <a:gd name="T11" fmla="*/ 0 h 11"/>
                    <a:gd name="T12" fmla="*/ 8 w 12"/>
                    <a:gd name="T13" fmla="*/ 0 h 11"/>
                    <a:gd name="T14" fmla="*/ 6 w 12"/>
                    <a:gd name="T15" fmla="*/ 0 h 11"/>
                    <a:gd name="T16" fmla="*/ 4 w 12"/>
                    <a:gd name="T17" fmla="*/ 1 h 11"/>
                    <a:gd name="T18" fmla="*/ 2 w 12"/>
                    <a:gd name="T19" fmla="*/ 2 h 11"/>
                    <a:gd name="T20" fmla="*/ 1 w 12"/>
                    <a:gd name="T21" fmla="*/ 6 h 11"/>
                    <a:gd name="T22" fmla="*/ 0 w 12"/>
                    <a:gd name="T23" fmla="*/ 8 h 11"/>
                    <a:gd name="T24" fmla="*/ 1 w 12"/>
                    <a:gd name="T25" fmla="*/ 10 h 11"/>
                    <a:gd name="T26" fmla="*/ 2 w 12"/>
                    <a:gd name="T27" fmla="*/ 10 h 11"/>
                    <a:gd name="T28" fmla="*/ 2 w 12"/>
                    <a:gd name="T29" fmla="*/ 11 h 11"/>
                    <a:gd name="T30" fmla="*/ 4 w 12"/>
                    <a:gd name="T31" fmla="*/ 11 h 11"/>
                    <a:gd name="T32" fmla="*/ 6 w 12"/>
                    <a:gd name="T33" fmla="*/ 11 h 11"/>
                    <a:gd name="T34" fmla="*/ 8 w 12"/>
                    <a:gd name="T35" fmla="*/ 10 h 11"/>
                    <a:gd name="T36" fmla="*/ 10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0" y="7"/>
                      </a:moveTo>
                      <a:lnTo>
                        <a:pt x="11" y="5"/>
                      </a:lnTo>
                      <a:lnTo>
                        <a:pt x="12" y="2"/>
                      </a:lnTo>
                      <a:lnTo>
                        <a:pt x="11" y="1"/>
                      </a:lnTo>
                      <a:lnTo>
                        <a:pt x="10" y="1"/>
                      </a:lnTo>
                      <a:lnTo>
                        <a:pt x="10" y="0"/>
                      </a:lnTo>
                      <a:lnTo>
                        <a:pt x="8" y="0"/>
                      </a:lnTo>
                      <a:lnTo>
                        <a:pt x="6" y="0"/>
                      </a:lnTo>
                      <a:lnTo>
                        <a:pt x="4" y="1"/>
                      </a:lnTo>
                      <a:lnTo>
                        <a:pt x="2" y="2"/>
                      </a:lnTo>
                      <a:lnTo>
                        <a:pt x="1" y="6"/>
                      </a:lnTo>
                      <a:lnTo>
                        <a:pt x="0" y="8"/>
                      </a:lnTo>
                      <a:lnTo>
                        <a:pt x="1" y="10"/>
                      </a:lnTo>
                      <a:lnTo>
                        <a:pt x="2" y="10"/>
                      </a:lnTo>
                      <a:lnTo>
                        <a:pt x="2" y="11"/>
                      </a:lnTo>
                      <a:lnTo>
                        <a:pt x="4" y="11"/>
                      </a:lnTo>
                      <a:lnTo>
                        <a:pt x="6" y="11"/>
                      </a:lnTo>
                      <a:lnTo>
                        <a:pt x="8" y="10"/>
                      </a:lnTo>
                      <a:lnTo>
                        <a:pt x="10"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2" name="Freeform 1011"/>
                <p:cNvSpPr>
                  <a:spLocks/>
                </p:cNvSpPr>
                <p:nvPr/>
              </p:nvSpPr>
              <p:spPr bwMode="auto">
                <a:xfrm>
                  <a:off x="1151" y="1985"/>
                  <a:ext cx="12" cy="10"/>
                </a:xfrm>
                <a:custGeom>
                  <a:avLst/>
                  <a:gdLst>
                    <a:gd name="T0" fmla="*/ 9 w 12"/>
                    <a:gd name="T1" fmla="*/ 7 h 10"/>
                    <a:gd name="T2" fmla="*/ 12 w 12"/>
                    <a:gd name="T3" fmla="*/ 4 h 10"/>
                    <a:gd name="T4" fmla="*/ 12 w 12"/>
                    <a:gd name="T5" fmla="*/ 2 h 10"/>
                    <a:gd name="T6" fmla="*/ 12 w 12"/>
                    <a:gd name="T7" fmla="*/ 1 h 10"/>
                    <a:gd name="T8" fmla="*/ 9 w 12"/>
                    <a:gd name="T9" fmla="*/ 0 h 10"/>
                    <a:gd name="T10" fmla="*/ 7 w 12"/>
                    <a:gd name="T11" fmla="*/ 0 h 10"/>
                    <a:gd name="T12" fmla="*/ 2 w 12"/>
                    <a:gd name="T13" fmla="*/ 4 h 10"/>
                    <a:gd name="T14" fmla="*/ 0 w 12"/>
                    <a:gd name="T15" fmla="*/ 4 h 10"/>
                    <a:gd name="T16" fmla="*/ 0 w 12"/>
                    <a:gd name="T17" fmla="*/ 7 h 10"/>
                    <a:gd name="T18" fmla="*/ 0 w 12"/>
                    <a:gd name="T19" fmla="*/ 9 h 10"/>
                    <a:gd name="T20" fmla="*/ 2 w 12"/>
                    <a:gd name="T21" fmla="*/ 10 h 10"/>
                    <a:gd name="T22" fmla="*/ 5 w 12"/>
                    <a:gd name="T23" fmla="*/ 10 h 10"/>
                    <a:gd name="T24" fmla="*/ 7 w 12"/>
                    <a:gd name="T25" fmla="*/ 10 h 10"/>
                    <a:gd name="T26" fmla="*/ 9 w 12"/>
                    <a:gd name="T27" fmla="*/ 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9" y="7"/>
                      </a:moveTo>
                      <a:lnTo>
                        <a:pt x="12" y="4"/>
                      </a:lnTo>
                      <a:lnTo>
                        <a:pt x="12" y="2"/>
                      </a:lnTo>
                      <a:lnTo>
                        <a:pt x="12" y="1"/>
                      </a:lnTo>
                      <a:lnTo>
                        <a:pt x="9" y="0"/>
                      </a:lnTo>
                      <a:lnTo>
                        <a:pt x="7" y="0"/>
                      </a:lnTo>
                      <a:lnTo>
                        <a:pt x="2" y="4"/>
                      </a:lnTo>
                      <a:lnTo>
                        <a:pt x="0" y="4"/>
                      </a:lnTo>
                      <a:lnTo>
                        <a:pt x="0" y="7"/>
                      </a:lnTo>
                      <a:lnTo>
                        <a:pt x="0" y="9"/>
                      </a:lnTo>
                      <a:lnTo>
                        <a:pt x="2" y="10"/>
                      </a:lnTo>
                      <a:lnTo>
                        <a:pt x="5" y="10"/>
                      </a:lnTo>
                      <a:lnTo>
                        <a:pt x="7" y="10"/>
                      </a:lnTo>
                      <a:lnTo>
                        <a:pt x="9"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3" name="Freeform 1012"/>
                <p:cNvSpPr>
                  <a:spLocks/>
                </p:cNvSpPr>
                <p:nvPr/>
              </p:nvSpPr>
              <p:spPr bwMode="auto">
                <a:xfrm>
                  <a:off x="1140" y="1986"/>
                  <a:ext cx="12" cy="10"/>
                </a:xfrm>
                <a:custGeom>
                  <a:avLst/>
                  <a:gdLst>
                    <a:gd name="T0" fmla="*/ 3 w 12"/>
                    <a:gd name="T1" fmla="*/ 10 h 10"/>
                    <a:gd name="T2" fmla="*/ 1 w 12"/>
                    <a:gd name="T3" fmla="*/ 9 h 10"/>
                    <a:gd name="T4" fmla="*/ 0 w 12"/>
                    <a:gd name="T5" fmla="*/ 9 h 10"/>
                    <a:gd name="T6" fmla="*/ 0 w 12"/>
                    <a:gd name="T7" fmla="*/ 8 h 10"/>
                    <a:gd name="T8" fmla="*/ 0 w 12"/>
                    <a:gd name="T9" fmla="*/ 6 h 10"/>
                    <a:gd name="T10" fmla="*/ 0 w 12"/>
                    <a:gd name="T11" fmla="*/ 5 h 10"/>
                    <a:gd name="T12" fmla="*/ 1 w 12"/>
                    <a:gd name="T13" fmla="*/ 4 h 10"/>
                    <a:gd name="T14" fmla="*/ 2 w 12"/>
                    <a:gd name="T15" fmla="*/ 1 h 10"/>
                    <a:gd name="T16" fmla="*/ 3 w 12"/>
                    <a:gd name="T17" fmla="*/ 1 h 10"/>
                    <a:gd name="T18" fmla="*/ 6 w 12"/>
                    <a:gd name="T19" fmla="*/ 0 h 10"/>
                    <a:gd name="T20" fmla="*/ 7 w 12"/>
                    <a:gd name="T21" fmla="*/ 0 h 10"/>
                    <a:gd name="T22" fmla="*/ 10 w 12"/>
                    <a:gd name="T23" fmla="*/ 1 h 10"/>
                    <a:gd name="T24" fmla="*/ 11 w 12"/>
                    <a:gd name="T25" fmla="*/ 3 h 10"/>
                    <a:gd name="T26" fmla="*/ 12 w 12"/>
                    <a:gd name="T27" fmla="*/ 3 h 10"/>
                    <a:gd name="T28" fmla="*/ 12 w 12"/>
                    <a:gd name="T29" fmla="*/ 4 h 10"/>
                    <a:gd name="T30" fmla="*/ 12 w 12"/>
                    <a:gd name="T31" fmla="*/ 6 h 10"/>
                    <a:gd name="T32" fmla="*/ 10 w 12"/>
                    <a:gd name="T33" fmla="*/ 8 h 10"/>
                    <a:gd name="T34" fmla="*/ 9 w 12"/>
                    <a:gd name="T35" fmla="*/ 9 h 10"/>
                    <a:gd name="T36" fmla="*/ 7 w 12"/>
                    <a:gd name="T37" fmla="*/ 10 h 10"/>
                    <a:gd name="T38" fmla="*/ 5 w 12"/>
                    <a:gd name="T39" fmla="*/ 10 h 10"/>
                    <a:gd name="T40" fmla="*/ 5 w 12"/>
                    <a:gd name="T41" fmla="*/ 10 h 10"/>
                    <a:gd name="T42" fmla="*/ 3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3" y="10"/>
                      </a:moveTo>
                      <a:lnTo>
                        <a:pt x="1" y="9"/>
                      </a:lnTo>
                      <a:lnTo>
                        <a:pt x="0" y="9"/>
                      </a:lnTo>
                      <a:lnTo>
                        <a:pt x="0" y="8"/>
                      </a:lnTo>
                      <a:lnTo>
                        <a:pt x="0" y="6"/>
                      </a:lnTo>
                      <a:lnTo>
                        <a:pt x="0" y="5"/>
                      </a:lnTo>
                      <a:lnTo>
                        <a:pt x="1" y="4"/>
                      </a:lnTo>
                      <a:lnTo>
                        <a:pt x="2" y="1"/>
                      </a:lnTo>
                      <a:lnTo>
                        <a:pt x="3" y="1"/>
                      </a:lnTo>
                      <a:lnTo>
                        <a:pt x="6" y="0"/>
                      </a:lnTo>
                      <a:lnTo>
                        <a:pt x="7" y="0"/>
                      </a:lnTo>
                      <a:lnTo>
                        <a:pt x="10" y="1"/>
                      </a:lnTo>
                      <a:lnTo>
                        <a:pt x="11" y="3"/>
                      </a:lnTo>
                      <a:lnTo>
                        <a:pt x="12" y="3"/>
                      </a:lnTo>
                      <a:lnTo>
                        <a:pt x="12" y="4"/>
                      </a:lnTo>
                      <a:lnTo>
                        <a:pt x="12" y="6"/>
                      </a:lnTo>
                      <a:lnTo>
                        <a:pt x="10" y="8"/>
                      </a:lnTo>
                      <a:lnTo>
                        <a:pt x="9" y="9"/>
                      </a:lnTo>
                      <a:lnTo>
                        <a:pt x="7" y="10"/>
                      </a:lnTo>
                      <a:lnTo>
                        <a:pt x="5" y="10"/>
                      </a:lnTo>
                      <a:lnTo>
                        <a:pt x="3"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4" name="Freeform 1013"/>
                <p:cNvSpPr>
                  <a:spLocks/>
                </p:cNvSpPr>
                <p:nvPr/>
              </p:nvSpPr>
              <p:spPr bwMode="auto">
                <a:xfrm>
                  <a:off x="1143" y="1986"/>
                  <a:ext cx="11" cy="10"/>
                </a:xfrm>
                <a:custGeom>
                  <a:avLst/>
                  <a:gdLst>
                    <a:gd name="T0" fmla="*/ 8 w 11"/>
                    <a:gd name="T1" fmla="*/ 8 h 10"/>
                    <a:gd name="T2" fmla="*/ 11 w 11"/>
                    <a:gd name="T3" fmla="*/ 5 h 10"/>
                    <a:gd name="T4" fmla="*/ 11 w 11"/>
                    <a:gd name="T5" fmla="*/ 3 h 10"/>
                    <a:gd name="T6" fmla="*/ 11 w 11"/>
                    <a:gd name="T7" fmla="*/ 3 h 10"/>
                    <a:gd name="T8" fmla="*/ 10 w 11"/>
                    <a:gd name="T9" fmla="*/ 1 h 10"/>
                    <a:gd name="T10" fmla="*/ 8 w 11"/>
                    <a:gd name="T11" fmla="*/ 1 h 10"/>
                    <a:gd name="T12" fmla="*/ 8 w 11"/>
                    <a:gd name="T13" fmla="*/ 0 h 10"/>
                    <a:gd name="T14" fmla="*/ 6 w 11"/>
                    <a:gd name="T15" fmla="*/ 1 h 10"/>
                    <a:gd name="T16" fmla="*/ 3 w 11"/>
                    <a:gd name="T17" fmla="*/ 3 h 10"/>
                    <a:gd name="T18" fmla="*/ 1 w 11"/>
                    <a:gd name="T19" fmla="*/ 4 h 10"/>
                    <a:gd name="T20" fmla="*/ 0 w 11"/>
                    <a:gd name="T21" fmla="*/ 6 h 10"/>
                    <a:gd name="T22" fmla="*/ 0 w 11"/>
                    <a:gd name="T23" fmla="*/ 8 h 10"/>
                    <a:gd name="T24" fmla="*/ 0 w 11"/>
                    <a:gd name="T25" fmla="*/ 9 h 10"/>
                    <a:gd name="T26" fmla="*/ 0 w 11"/>
                    <a:gd name="T27" fmla="*/ 10 h 10"/>
                    <a:gd name="T28" fmla="*/ 1 w 11"/>
                    <a:gd name="T29" fmla="*/ 10 h 10"/>
                    <a:gd name="T30" fmla="*/ 3 w 11"/>
                    <a:gd name="T31" fmla="*/ 10 h 10"/>
                    <a:gd name="T32" fmla="*/ 6 w 11"/>
                    <a:gd name="T33" fmla="*/ 10 h 10"/>
                    <a:gd name="T34" fmla="*/ 8 w 11"/>
                    <a:gd name="T35" fmla="*/ 9 h 10"/>
                    <a:gd name="T36" fmla="*/ 8 w 11"/>
                    <a:gd name="T37" fmla="*/ 8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10"/>
                    <a:gd name="T59" fmla="*/ 11 w 11"/>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10">
                      <a:moveTo>
                        <a:pt x="8" y="8"/>
                      </a:moveTo>
                      <a:lnTo>
                        <a:pt x="11" y="5"/>
                      </a:lnTo>
                      <a:lnTo>
                        <a:pt x="11" y="3"/>
                      </a:lnTo>
                      <a:lnTo>
                        <a:pt x="10" y="1"/>
                      </a:lnTo>
                      <a:lnTo>
                        <a:pt x="8" y="1"/>
                      </a:lnTo>
                      <a:lnTo>
                        <a:pt x="8" y="0"/>
                      </a:lnTo>
                      <a:lnTo>
                        <a:pt x="6" y="1"/>
                      </a:lnTo>
                      <a:lnTo>
                        <a:pt x="3" y="3"/>
                      </a:lnTo>
                      <a:lnTo>
                        <a:pt x="1" y="4"/>
                      </a:lnTo>
                      <a:lnTo>
                        <a:pt x="0" y="6"/>
                      </a:lnTo>
                      <a:lnTo>
                        <a:pt x="0" y="8"/>
                      </a:lnTo>
                      <a:lnTo>
                        <a:pt x="0" y="9"/>
                      </a:lnTo>
                      <a:lnTo>
                        <a:pt x="0" y="10"/>
                      </a:lnTo>
                      <a:lnTo>
                        <a:pt x="1" y="10"/>
                      </a:lnTo>
                      <a:lnTo>
                        <a:pt x="3" y="10"/>
                      </a:lnTo>
                      <a:lnTo>
                        <a:pt x="6" y="10"/>
                      </a:lnTo>
                      <a:lnTo>
                        <a:pt x="8" y="9"/>
                      </a:lnTo>
                      <a:lnTo>
                        <a:pt x="8"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5" name="Freeform 1014"/>
                <p:cNvSpPr>
                  <a:spLocks/>
                </p:cNvSpPr>
                <p:nvPr/>
              </p:nvSpPr>
              <p:spPr bwMode="auto">
                <a:xfrm>
                  <a:off x="1143" y="1989"/>
                  <a:ext cx="12" cy="11"/>
                </a:xfrm>
                <a:custGeom>
                  <a:avLst/>
                  <a:gdLst>
                    <a:gd name="T0" fmla="*/ 12 w 12"/>
                    <a:gd name="T1" fmla="*/ 7 h 11"/>
                    <a:gd name="T2" fmla="*/ 12 w 12"/>
                    <a:gd name="T3" fmla="*/ 6 h 11"/>
                    <a:gd name="T4" fmla="*/ 12 w 12"/>
                    <a:gd name="T5" fmla="*/ 3 h 11"/>
                    <a:gd name="T6" fmla="*/ 12 w 12"/>
                    <a:gd name="T7" fmla="*/ 1 h 11"/>
                    <a:gd name="T8" fmla="*/ 12 w 12"/>
                    <a:gd name="T9" fmla="*/ 0 h 11"/>
                    <a:gd name="T10" fmla="*/ 9 w 12"/>
                    <a:gd name="T11" fmla="*/ 0 h 11"/>
                    <a:gd name="T12" fmla="*/ 7 w 12"/>
                    <a:gd name="T13" fmla="*/ 0 h 11"/>
                    <a:gd name="T14" fmla="*/ 2 w 12"/>
                    <a:gd name="T15" fmla="*/ 6 h 11"/>
                    <a:gd name="T16" fmla="*/ 0 w 12"/>
                    <a:gd name="T17" fmla="*/ 6 h 11"/>
                    <a:gd name="T18" fmla="*/ 0 w 12"/>
                    <a:gd name="T19" fmla="*/ 9 h 11"/>
                    <a:gd name="T20" fmla="*/ 0 w 12"/>
                    <a:gd name="T21" fmla="*/ 11 h 11"/>
                    <a:gd name="T22" fmla="*/ 2 w 12"/>
                    <a:gd name="T23" fmla="*/ 11 h 11"/>
                    <a:gd name="T24" fmla="*/ 5 w 12"/>
                    <a:gd name="T25" fmla="*/ 11 h 11"/>
                    <a:gd name="T26" fmla="*/ 7 w 12"/>
                    <a:gd name="T27" fmla="*/ 11 h 11"/>
                    <a:gd name="T28" fmla="*/ 12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2" y="7"/>
                      </a:moveTo>
                      <a:lnTo>
                        <a:pt x="12" y="6"/>
                      </a:lnTo>
                      <a:lnTo>
                        <a:pt x="12" y="3"/>
                      </a:lnTo>
                      <a:lnTo>
                        <a:pt x="12" y="1"/>
                      </a:lnTo>
                      <a:lnTo>
                        <a:pt x="12" y="0"/>
                      </a:lnTo>
                      <a:lnTo>
                        <a:pt x="9" y="0"/>
                      </a:lnTo>
                      <a:lnTo>
                        <a:pt x="7" y="0"/>
                      </a:lnTo>
                      <a:lnTo>
                        <a:pt x="2" y="6"/>
                      </a:lnTo>
                      <a:lnTo>
                        <a:pt x="0" y="6"/>
                      </a:lnTo>
                      <a:lnTo>
                        <a:pt x="0" y="9"/>
                      </a:lnTo>
                      <a:lnTo>
                        <a:pt x="0" y="11"/>
                      </a:lnTo>
                      <a:lnTo>
                        <a:pt x="2" y="11"/>
                      </a:lnTo>
                      <a:lnTo>
                        <a:pt x="5" y="11"/>
                      </a:lnTo>
                      <a:lnTo>
                        <a:pt x="7" y="11"/>
                      </a:lnTo>
                      <a:lnTo>
                        <a:pt x="1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6" name="Freeform 1015"/>
                <p:cNvSpPr>
                  <a:spLocks/>
                </p:cNvSpPr>
                <p:nvPr/>
              </p:nvSpPr>
              <p:spPr bwMode="auto">
                <a:xfrm>
                  <a:off x="1100" y="2011"/>
                  <a:ext cx="12" cy="11"/>
                </a:xfrm>
                <a:custGeom>
                  <a:avLst/>
                  <a:gdLst>
                    <a:gd name="T0" fmla="*/ 6 w 12"/>
                    <a:gd name="T1" fmla="*/ 11 h 11"/>
                    <a:gd name="T2" fmla="*/ 2 w 12"/>
                    <a:gd name="T3" fmla="*/ 10 h 11"/>
                    <a:gd name="T4" fmla="*/ 0 w 12"/>
                    <a:gd name="T5" fmla="*/ 7 h 11"/>
                    <a:gd name="T6" fmla="*/ 2 w 12"/>
                    <a:gd name="T7" fmla="*/ 4 h 11"/>
                    <a:gd name="T8" fmla="*/ 4 w 12"/>
                    <a:gd name="T9" fmla="*/ 1 h 11"/>
                    <a:gd name="T10" fmla="*/ 6 w 12"/>
                    <a:gd name="T11" fmla="*/ 0 h 11"/>
                    <a:gd name="T12" fmla="*/ 8 w 12"/>
                    <a:gd name="T13" fmla="*/ 0 h 11"/>
                    <a:gd name="T14" fmla="*/ 12 w 12"/>
                    <a:gd name="T15" fmla="*/ 1 h 11"/>
                    <a:gd name="T16" fmla="*/ 12 w 12"/>
                    <a:gd name="T17" fmla="*/ 4 h 11"/>
                    <a:gd name="T18" fmla="*/ 12 w 12"/>
                    <a:gd name="T19" fmla="*/ 7 h 11"/>
                    <a:gd name="T20" fmla="*/ 10 w 12"/>
                    <a:gd name="T21" fmla="*/ 10 h 11"/>
                    <a:gd name="T22" fmla="*/ 8 w 12"/>
                    <a:gd name="T23" fmla="*/ 11 h 11"/>
                    <a:gd name="T24" fmla="*/ 6 w 12"/>
                    <a:gd name="T25" fmla="*/ 11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6" y="11"/>
                      </a:moveTo>
                      <a:lnTo>
                        <a:pt x="2" y="10"/>
                      </a:lnTo>
                      <a:lnTo>
                        <a:pt x="0" y="7"/>
                      </a:lnTo>
                      <a:lnTo>
                        <a:pt x="2" y="4"/>
                      </a:lnTo>
                      <a:lnTo>
                        <a:pt x="4" y="1"/>
                      </a:lnTo>
                      <a:lnTo>
                        <a:pt x="6" y="0"/>
                      </a:lnTo>
                      <a:lnTo>
                        <a:pt x="8" y="0"/>
                      </a:lnTo>
                      <a:lnTo>
                        <a:pt x="12" y="1"/>
                      </a:lnTo>
                      <a:lnTo>
                        <a:pt x="12" y="4"/>
                      </a:lnTo>
                      <a:lnTo>
                        <a:pt x="12" y="7"/>
                      </a:lnTo>
                      <a:lnTo>
                        <a:pt x="10" y="10"/>
                      </a:lnTo>
                      <a:lnTo>
                        <a:pt x="8" y="11"/>
                      </a:lnTo>
                      <a:lnTo>
                        <a:pt x="6"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7" name="Freeform 1016"/>
                <p:cNvSpPr>
                  <a:spLocks/>
                </p:cNvSpPr>
                <p:nvPr/>
              </p:nvSpPr>
              <p:spPr bwMode="auto">
                <a:xfrm>
                  <a:off x="1101" y="2011"/>
                  <a:ext cx="12" cy="11"/>
                </a:xfrm>
                <a:custGeom>
                  <a:avLst/>
                  <a:gdLst>
                    <a:gd name="T0" fmla="*/ 12 w 12"/>
                    <a:gd name="T1" fmla="*/ 7 h 11"/>
                    <a:gd name="T2" fmla="*/ 12 w 12"/>
                    <a:gd name="T3" fmla="*/ 4 h 11"/>
                    <a:gd name="T4" fmla="*/ 12 w 12"/>
                    <a:gd name="T5" fmla="*/ 1 h 11"/>
                    <a:gd name="T6" fmla="*/ 9 w 12"/>
                    <a:gd name="T7" fmla="*/ 0 h 11"/>
                    <a:gd name="T8" fmla="*/ 6 w 12"/>
                    <a:gd name="T9" fmla="*/ 1 h 11"/>
                    <a:gd name="T10" fmla="*/ 3 w 12"/>
                    <a:gd name="T11" fmla="*/ 6 h 11"/>
                    <a:gd name="T12" fmla="*/ 0 w 12"/>
                    <a:gd name="T13" fmla="*/ 10 h 11"/>
                    <a:gd name="T14" fmla="*/ 0 w 12"/>
                    <a:gd name="T15" fmla="*/ 11 h 11"/>
                    <a:gd name="T16" fmla="*/ 3 w 12"/>
                    <a:gd name="T17" fmla="*/ 11 h 11"/>
                    <a:gd name="T18" fmla="*/ 6 w 12"/>
                    <a:gd name="T19" fmla="*/ 11 h 11"/>
                    <a:gd name="T20" fmla="*/ 12 w 12"/>
                    <a:gd name="T21" fmla="*/ 7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1"/>
                    <a:gd name="T35" fmla="*/ 12 w 12"/>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1">
                      <a:moveTo>
                        <a:pt x="12" y="7"/>
                      </a:moveTo>
                      <a:lnTo>
                        <a:pt x="12" y="4"/>
                      </a:lnTo>
                      <a:lnTo>
                        <a:pt x="12" y="1"/>
                      </a:lnTo>
                      <a:lnTo>
                        <a:pt x="9" y="0"/>
                      </a:lnTo>
                      <a:lnTo>
                        <a:pt x="6" y="1"/>
                      </a:lnTo>
                      <a:lnTo>
                        <a:pt x="3" y="6"/>
                      </a:lnTo>
                      <a:lnTo>
                        <a:pt x="0" y="10"/>
                      </a:lnTo>
                      <a:lnTo>
                        <a:pt x="0" y="11"/>
                      </a:lnTo>
                      <a:lnTo>
                        <a:pt x="3" y="11"/>
                      </a:lnTo>
                      <a:lnTo>
                        <a:pt x="6" y="11"/>
                      </a:lnTo>
                      <a:lnTo>
                        <a:pt x="1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8" name="Line 1017"/>
                <p:cNvSpPr>
                  <a:spLocks noChangeShapeType="1"/>
                </p:cNvSpPr>
                <p:nvPr/>
              </p:nvSpPr>
              <p:spPr bwMode="auto">
                <a:xfrm flipV="1">
                  <a:off x="1130" y="2024"/>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39" name="Freeform 1018"/>
                <p:cNvSpPr>
                  <a:spLocks/>
                </p:cNvSpPr>
                <p:nvPr/>
              </p:nvSpPr>
              <p:spPr bwMode="auto">
                <a:xfrm>
                  <a:off x="1116" y="2026"/>
                  <a:ext cx="12" cy="11"/>
                </a:xfrm>
                <a:custGeom>
                  <a:avLst/>
                  <a:gdLst>
                    <a:gd name="T0" fmla="*/ 4 w 12"/>
                    <a:gd name="T1" fmla="*/ 11 h 11"/>
                    <a:gd name="T2" fmla="*/ 2 w 12"/>
                    <a:gd name="T3" fmla="*/ 10 h 11"/>
                    <a:gd name="T4" fmla="*/ 1 w 12"/>
                    <a:gd name="T5" fmla="*/ 8 h 11"/>
                    <a:gd name="T6" fmla="*/ 1 w 12"/>
                    <a:gd name="T7" fmla="*/ 7 h 11"/>
                    <a:gd name="T8" fmla="*/ 0 w 12"/>
                    <a:gd name="T9" fmla="*/ 7 h 11"/>
                    <a:gd name="T10" fmla="*/ 1 w 12"/>
                    <a:gd name="T11" fmla="*/ 6 h 11"/>
                    <a:gd name="T12" fmla="*/ 2 w 12"/>
                    <a:gd name="T13" fmla="*/ 3 h 11"/>
                    <a:gd name="T14" fmla="*/ 3 w 12"/>
                    <a:gd name="T15" fmla="*/ 1 h 11"/>
                    <a:gd name="T16" fmla="*/ 5 w 12"/>
                    <a:gd name="T17" fmla="*/ 1 h 11"/>
                    <a:gd name="T18" fmla="*/ 6 w 12"/>
                    <a:gd name="T19" fmla="*/ 0 h 11"/>
                    <a:gd name="T20" fmla="*/ 8 w 12"/>
                    <a:gd name="T21" fmla="*/ 0 h 11"/>
                    <a:gd name="T22" fmla="*/ 8 w 12"/>
                    <a:gd name="T23" fmla="*/ 1 h 11"/>
                    <a:gd name="T24" fmla="*/ 11 w 12"/>
                    <a:gd name="T25" fmla="*/ 1 h 11"/>
                    <a:gd name="T26" fmla="*/ 11 w 12"/>
                    <a:gd name="T27" fmla="*/ 2 h 11"/>
                    <a:gd name="T28" fmla="*/ 11 w 12"/>
                    <a:gd name="T29" fmla="*/ 2 h 11"/>
                    <a:gd name="T30" fmla="*/ 12 w 12"/>
                    <a:gd name="T31" fmla="*/ 5 h 11"/>
                    <a:gd name="T32" fmla="*/ 11 w 12"/>
                    <a:gd name="T33" fmla="*/ 6 h 11"/>
                    <a:gd name="T34" fmla="*/ 11 w 12"/>
                    <a:gd name="T35" fmla="*/ 7 h 11"/>
                    <a:gd name="T36" fmla="*/ 9 w 12"/>
                    <a:gd name="T37" fmla="*/ 10 h 11"/>
                    <a:gd name="T38" fmla="*/ 8 w 12"/>
                    <a:gd name="T39" fmla="*/ 11 h 11"/>
                    <a:gd name="T40" fmla="*/ 6 w 12"/>
                    <a:gd name="T41" fmla="*/ 11 h 11"/>
                    <a:gd name="T42" fmla="*/ 5 w 12"/>
                    <a:gd name="T43" fmla="*/ 11 h 11"/>
                    <a:gd name="T44" fmla="*/ 4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4" y="11"/>
                      </a:moveTo>
                      <a:lnTo>
                        <a:pt x="2" y="10"/>
                      </a:lnTo>
                      <a:lnTo>
                        <a:pt x="1" y="8"/>
                      </a:lnTo>
                      <a:lnTo>
                        <a:pt x="1" y="7"/>
                      </a:lnTo>
                      <a:lnTo>
                        <a:pt x="0" y="7"/>
                      </a:lnTo>
                      <a:lnTo>
                        <a:pt x="1" y="6"/>
                      </a:lnTo>
                      <a:lnTo>
                        <a:pt x="2" y="3"/>
                      </a:lnTo>
                      <a:lnTo>
                        <a:pt x="3" y="1"/>
                      </a:lnTo>
                      <a:lnTo>
                        <a:pt x="5" y="1"/>
                      </a:lnTo>
                      <a:lnTo>
                        <a:pt x="6" y="0"/>
                      </a:lnTo>
                      <a:lnTo>
                        <a:pt x="8" y="0"/>
                      </a:lnTo>
                      <a:lnTo>
                        <a:pt x="8" y="1"/>
                      </a:lnTo>
                      <a:lnTo>
                        <a:pt x="11" y="1"/>
                      </a:lnTo>
                      <a:lnTo>
                        <a:pt x="11" y="2"/>
                      </a:lnTo>
                      <a:lnTo>
                        <a:pt x="12" y="5"/>
                      </a:lnTo>
                      <a:lnTo>
                        <a:pt x="11" y="6"/>
                      </a:lnTo>
                      <a:lnTo>
                        <a:pt x="11" y="7"/>
                      </a:lnTo>
                      <a:lnTo>
                        <a:pt x="9" y="10"/>
                      </a:lnTo>
                      <a:lnTo>
                        <a:pt x="8" y="11"/>
                      </a:lnTo>
                      <a:lnTo>
                        <a:pt x="6" y="11"/>
                      </a:lnTo>
                      <a:lnTo>
                        <a:pt x="5" y="11"/>
                      </a:lnTo>
                      <a:lnTo>
                        <a:pt x="4"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0" name="Freeform 1019"/>
                <p:cNvSpPr>
                  <a:spLocks/>
                </p:cNvSpPr>
                <p:nvPr/>
              </p:nvSpPr>
              <p:spPr bwMode="auto">
                <a:xfrm>
                  <a:off x="1119" y="2028"/>
                  <a:ext cx="12" cy="10"/>
                </a:xfrm>
                <a:custGeom>
                  <a:avLst/>
                  <a:gdLst>
                    <a:gd name="T0" fmla="*/ 11 w 12"/>
                    <a:gd name="T1" fmla="*/ 8 h 10"/>
                    <a:gd name="T2" fmla="*/ 11 w 12"/>
                    <a:gd name="T3" fmla="*/ 5 h 10"/>
                    <a:gd name="T4" fmla="*/ 12 w 12"/>
                    <a:gd name="T5" fmla="*/ 3 h 10"/>
                    <a:gd name="T6" fmla="*/ 11 w 12"/>
                    <a:gd name="T7" fmla="*/ 1 h 10"/>
                    <a:gd name="T8" fmla="*/ 11 w 12"/>
                    <a:gd name="T9" fmla="*/ 1 h 10"/>
                    <a:gd name="T10" fmla="*/ 11 w 12"/>
                    <a:gd name="T11" fmla="*/ 0 h 10"/>
                    <a:gd name="T12" fmla="*/ 8 w 12"/>
                    <a:gd name="T13" fmla="*/ 0 h 10"/>
                    <a:gd name="T14" fmla="*/ 6 w 12"/>
                    <a:gd name="T15" fmla="*/ 1 h 10"/>
                    <a:gd name="T16" fmla="*/ 3 w 12"/>
                    <a:gd name="T17" fmla="*/ 3 h 10"/>
                    <a:gd name="T18" fmla="*/ 2 w 12"/>
                    <a:gd name="T19" fmla="*/ 4 h 10"/>
                    <a:gd name="T20" fmla="*/ 0 w 12"/>
                    <a:gd name="T21" fmla="*/ 5 h 10"/>
                    <a:gd name="T22" fmla="*/ 0 w 12"/>
                    <a:gd name="T23" fmla="*/ 8 h 10"/>
                    <a:gd name="T24" fmla="*/ 0 w 12"/>
                    <a:gd name="T25" fmla="*/ 9 h 10"/>
                    <a:gd name="T26" fmla="*/ 1 w 12"/>
                    <a:gd name="T27" fmla="*/ 10 h 10"/>
                    <a:gd name="T28" fmla="*/ 2 w 12"/>
                    <a:gd name="T29" fmla="*/ 10 h 10"/>
                    <a:gd name="T30" fmla="*/ 3 w 12"/>
                    <a:gd name="T31" fmla="*/ 10 h 10"/>
                    <a:gd name="T32" fmla="*/ 6 w 12"/>
                    <a:gd name="T33" fmla="*/ 10 h 10"/>
                    <a:gd name="T34" fmla="*/ 8 w 12"/>
                    <a:gd name="T35" fmla="*/ 9 h 10"/>
                    <a:gd name="T36" fmla="*/ 11 w 12"/>
                    <a:gd name="T37" fmla="*/ 8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11" y="8"/>
                      </a:moveTo>
                      <a:lnTo>
                        <a:pt x="11" y="5"/>
                      </a:lnTo>
                      <a:lnTo>
                        <a:pt x="12" y="3"/>
                      </a:lnTo>
                      <a:lnTo>
                        <a:pt x="11" y="1"/>
                      </a:lnTo>
                      <a:lnTo>
                        <a:pt x="11" y="0"/>
                      </a:lnTo>
                      <a:lnTo>
                        <a:pt x="8" y="0"/>
                      </a:lnTo>
                      <a:lnTo>
                        <a:pt x="6" y="1"/>
                      </a:lnTo>
                      <a:lnTo>
                        <a:pt x="3" y="3"/>
                      </a:lnTo>
                      <a:lnTo>
                        <a:pt x="2" y="4"/>
                      </a:lnTo>
                      <a:lnTo>
                        <a:pt x="0" y="5"/>
                      </a:lnTo>
                      <a:lnTo>
                        <a:pt x="0" y="8"/>
                      </a:lnTo>
                      <a:lnTo>
                        <a:pt x="0" y="9"/>
                      </a:lnTo>
                      <a:lnTo>
                        <a:pt x="1" y="10"/>
                      </a:lnTo>
                      <a:lnTo>
                        <a:pt x="2" y="10"/>
                      </a:lnTo>
                      <a:lnTo>
                        <a:pt x="3" y="10"/>
                      </a:lnTo>
                      <a:lnTo>
                        <a:pt x="6" y="10"/>
                      </a:lnTo>
                      <a:lnTo>
                        <a:pt x="8" y="9"/>
                      </a:lnTo>
                      <a:lnTo>
                        <a:pt x="1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1" name="Freeform 1020"/>
                <p:cNvSpPr>
                  <a:spLocks/>
                </p:cNvSpPr>
                <p:nvPr/>
              </p:nvSpPr>
              <p:spPr bwMode="auto">
                <a:xfrm>
                  <a:off x="1120" y="2029"/>
                  <a:ext cx="12" cy="11"/>
                </a:xfrm>
                <a:custGeom>
                  <a:avLst/>
                  <a:gdLst>
                    <a:gd name="T0" fmla="*/ 10 w 12"/>
                    <a:gd name="T1" fmla="*/ 8 h 11"/>
                    <a:gd name="T2" fmla="*/ 10 w 12"/>
                    <a:gd name="T3" fmla="*/ 5 h 11"/>
                    <a:gd name="T4" fmla="*/ 12 w 12"/>
                    <a:gd name="T5" fmla="*/ 5 h 11"/>
                    <a:gd name="T6" fmla="*/ 10 w 12"/>
                    <a:gd name="T7" fmla="*/ 2 h 11"/>
                    <a:gd name="T8" fmla="*/ 10 w 12"/>
                    <a:gd name="T9" fmla="*/ 0 h 11"/>
                    <a:gd name="T10" fmla="*/ 8 w 12"/>
                    <a:gd name="T11" fmla="*/ 0 h 11"/>
                    <a:gd name="T12" fmla="*/ 6 w 12"/>
                    <a:gd name="T13" fmla="*/ 2 h 11"/>
                    <a:gd name="T14" fmla="*/ 2 w 12"/>
                    <a:gd name="T15" fmla="*/ 5 h 11"/>
                    <a:gd name="T16" fmla="*/ 0 w 12"/>
                    <a:gd name="T17" fmla="*/ 7 h 11"/>
                    <a:gd name="T18" fmla="*/ 0 w 12"/>
                    <a:gd name="T19" fmla="*/ 8 h 11"/>
                    <a:gd name="T20" fmla="*/ 0 w 12"/>
                    <a:gd name="T21" fmla="*/ 10 h 11"/>
                    <a:gd name="T22" fmla="*/ 2 w 12"/>
                    <a:gd name="T23" fmla="*/ 11 h 11"/>
                    <a:gd name="T24" fmla="*/ 4 w 12"/>
                    <a:gd name="T25" fmla="*/ 11 h 11"/>
                    <a:gd name="T26" fmla="*/ 6 w 12"/>
                    <a:gd name="T27" fmla="*/ 10 h 11"/>
                    <a:gd name="T28" fmla="*/ 10 w 12"/>
                    <a:gd name="T29" fmla="*/ 8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8"/>
                      </a:moveTo>
                      <a:lnTo>
                        <a:pt x="10" y="5"/>
                      </a:lnTo>
                      <a:lnTo>
                        <a:pt x="12" y="5"/>
                      </a:lnTo>
                      <a:lnTo>
                        <a:pt x="10" y="2"/>
                      </a:lnTo>
                      <a:lnTo>
                        <a:pt x="10" y="0"/>
                      </a:lnTo>
                      <a:lnTo>
                        <a:pt x="8" y="0"/>
                      </a:lnTo>
                      <a:lnTo>
                        <a:pt x="6" y="2"/>
                      </a:lnTo>
                      <a:lnTo>
                        <a:pt x="2" y="5"/>
                      </a:lnTo>
                      <a:lnTo>
                        <a:pt x="0" y="7"/>
                      </a:lnTo>
                      <a:lnTo>
                        <a:pt x="0" y="8"/>
                      </a:lnTo>
                      <a:lnTo>
                        <a:pt x="0" y="10"/>
                      </a:lnTo>
                      <a:lnTo>
                        <a:pt x="2" y="11"/>
                      </a:lnTo>
                      <a:lnTo>
                        <a:pt x="4" y="11"/>
                      </a:lnTo>
                      <a:lnTo>
                        <a:pt x="6" y="10"/>
                      </a:lnTo>
                      <a:lnTo>
                        <a:pt x="10"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2" name="Freeform 1021"/>
                <p:cNvSpPr>
                  <a:spLocks/>
                </p:cNvSpPr>
                <p:nvPr/>
              </p:nvSpPr>
              <p:spPr bwMode="auto">
                <a:xfrm>
                  <a:off x="1110" y="2029"/>
                  <a:ext cx="12" cy="11"/>
                </a:xfrm>
                <a:custGeom>
                  <a:avLst/>
                  <a:gdLst>
                    <a:gd name="T0" fmla="*/ 3 w 12"/>
                    <a:gd name="T1" fmla="*/ 10 h 11"/>
                    <a:gd name="T2" fmla="*/ 1 w 12"/>
                    <a:gd name="T3" fmla="*/ 10 h 11"/>
                    <a:gd name="T4" fmla="*/ 1 w 12"/>
                    <a:gd name="T5" fmla="*/ 9 h 11"/>
                    <a:gd name="T6" fmla="*/ 0 w 12"/>
                    <a:gd name="T7" fmla="*/ 8 h 11"/>
                    <a:gd name="T8" fmla="*/ 0 w 12"/>
                    <a:gd name="T9" fmla="*/ 8 h 11"/>
                    <a:gd name="T10" fmla="*/ 0 w 12"/>
                    <a:gd name="T11" fmla="*/ 7 h 11"/>
                    <a:gd name="T12" fmla="*/ 1 w 12"/>
                    <a:gd name="T13" fmla="*/ 3 h 11"/>
                    <a:gd name="T14" fmla="*/ 2 w 12"/>
                    <a:gd name="T15" fmla="*/ 2 h 11"/>
                    <a:gd name="T16" fmla="*/ 5 w 12"/>
                    <a:gd name="T17" fmla="*/ 2 h 11"/>
                    <a:gd name="T18" fmla="*/ 6 w 12"/>
                    <a:gd name="T19" fmla="*/ 0 h 11"/>
                    <a:gd name="T20" fmla="*/ 7 w 12"/>
                    <a:gd name="T21" fmla="*/ 0 h 11"/>
                    <a:gd name="T22" fmla="*/ 7 w 12"/>
                    <a:gd name="T23" fmla="*/ 2 h 11"/>
                    <a:gd name="T24" fmla="*/ 10 w 12"/>
                    <a:gd name="T25" fmla="*/ 2 h 11"/>
                    <a:gd name="T26" fmla="*/ 11 w 12"/>
                    <a:gd name="T27" fmla="*/ 3 h 11"/>
                    <a:gd name="T28" fmla="*/ 12 w 12"/>
                    <a:gd name="T29" fmla="*/ 3 h 11"/>
                    <a:gd name="T30" fmla="*/ 12 w 12"/>
                    <a:gd name="T31" fmla="*/ 4 h 11"/>
                    <a:gd name="T32" fmla="*/ 12 w 12"/>
                    <a:gd name="T33" fmla="*/ 7 h 11"/>
                    <a:gd name="T34" fmla="*/ 10 w 12"/>
                    <a:gd name="T35" fmla="*/ 8 h 11"/>
                    <a:gd name="T36" fmla="*/ 9 w 12"/>
                    <a:gd name="T37" fmla="*/ 10 h 11"/>
                    <a:gd name="T38" fmla="*/ 7 w 12"/>
                    <a:gd name="T39" fmla="*/ 10 h 11"/>
                    <a:gd name="T40" fmla="*/ 5 w 12"/>
                    <a:gd name="T41" fmla="*/ 11 h 11"/>
                    <a:gd name="T42" fmla="*/ 5 w 12"/>
                    <a:gd name="T43" fmla="*/ 11 h 11"/>
                    <a:gd name="T44" fmla="*/ 3 w 12"/>
                    <a:gd name="T45" fmla="*/ 10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3" y="10"/>
                      </a:moveTo>
                      <a:lnTo>
                        <a:pt x="1" y="10"/>
                      </a:lnTo>
                      <a:lnTo>
                        <a:pt x="1" y="9"/>
                      </a:lnTo>
                      <a:lnTo>
                        <a:pt x="0" y="8"/>
                      </a:lnTo>
                      <a:lnTo>
                        <a:pt x="0" y="7"/>
                      </a:lnTo>
                      <a:lnTo>
                        <a:pt x="1" y="3"/>
                      </a:lnTo>
                      <a:lnTo>
                        <a:pt x="2" y="2"/>
                      </a:lnTo>
                      <a:lnTo>
                        <a:pt x="5" y="2"/>
                      </a:lnTo>
                      <a:lnTo>
                        <a:pt x="6" y="0"/>
                      </a:lnTo>
                      <a:lnTo>
                        <a:pt x="7" y="0"/>
                      </a:lnTo>
                      <a:lnTo>
                        <a:pt x="7" y="2"/>
                      </a:lnTo>
                      <a:lnTo>
                        <a:pt x="10" y="2"/>
                      </a:lnTo>
                      <a:lnTo>
                        <a:pt x="11" y="3"/>
                      </a:lnTo>
                      <a:lnTo>
                        <a:pt x="12" y="3"/>
                      </a:lnTo>
                      <a:lnTo>
                        <a:pt x="12" y="4"/>
                      </a:lnTo>
                      <a:lnTo>
                        <a:pt x="12" y="7"/>
                      </a:lnTo>
                      <a:lnTo>
                        <a:pt x="10" y="8"/>
                      </a:lnTo>
                      <a:lnTo>
                        <a:pt x="9" y="10"/>
                      </a:lnTo>
                      <a:lnTo>
                        <a:pt x="7" y="10"/>
                      </a:lnTo>
                      <a:lnTo>
                        <a:pt x="5" y="11"/>
                      </a:lnTo>
                      <a:lnTo>
                        <a:pt x="3"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3" name="Freeform 1022"/>
                <p:cNvSpPr>
                  <a:spLocks/>
                </p:cNvSpPr>
                <p:nvPr/>
              </p:nvSpPr>
              <p:spPr bwMode="auto">
                <a:xfrm>
                  <a:off x="1112" y="2031"/>
                  <a:ext cx="12" cy="11"/>
                </a:xfrm>
                <a:custGeom>
                  <a:avLst/>
                  <a:gdLst>
                    <a:gd name="T0" fmla="*/ 9 w 12"/>
                    <a:gd name="T1" fmla="*/ 7 h 11"/>
                    <a:gd name="T2" fmla="*/ 12 w 12"/>
                    <a:gd name="T3" fmla="*/ 5 h 11"/>
                    <a:gd name="T4" fmla="*/ 12 w 12"/>
                    <a:gd name="T5" fmla="*/ 2 h 11"/>
                    <a:gd name="T6" fmla="*/ 12 w 12"/>
                    <a:gd name="T7" fmla="*/ 1 h 11"/>
                    <a:gd name="T8" fmla="*/ 11 w 12"/>
                    <a:gd name="T9" fmla="*/ 1 h 11"/>
                    <a:gd name="T10" fmla="*/ 9 w 12"/>
                    <a:gd name="T11" fmla="*/ 0 h 11"/>
                    <a:gd name="T12" fmla="*/ 8 w 12"/>
                    <a:gd name="T13" fmla="*/ 0 h 11"/>
                    <a:gd name="T14" fmla="*/ 6 w 12"/>
                    <a:gd name="T15" fmla="*/ 1 h 11"/>
                    <a:gd name="T16" fmla="*/ 3 w 12"/>
                    <a:gd name="T17" fmla="*/ 1 h 11"/>
                    <a:gd name="T18" fmla="*/ 1 w 12"/>
                    <a:gd name="T19" fmla="*/ 5 h 11"/>
                    <a:gd name="T20" fmla="*/ 1 w 12"/>
                    <a:gd name="T21" fmla="*/ 6 h 11"/>
                    <a:gd name="T22" fmla="*/ 0 w 12"/>
                    <a:gd name="T23" fmla="*/ 7 h 11"/>
                    <a:gd name="T24" fmla="*/ 1 w 12"/>
                    <a:gd name="T25" fmla="*/ 9 h 11"/>
                    <a:gd name="T26" fmla="*/ 3 w 12"/>
                    <a:gd name="T27" fmla="*/ 11 h 11"/>
                    <a:gd name="T28" fmla="*/ 6 w 12"/>
                    <a:gd name="T29" fmla="*/ 9 h 11"/>
                    <a:gd name="T30" fmla="*/ 8 w 12"/>
                    <a:gd name="T31" fmla="*/ 9 h 11"/>
                    <a:gd name="T32" fmla="*/ 9 w 12"/>
                    <a:gd name="T33" fmla="*/ 7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1"/>
                    <a:gd name="T53" fmla="*/ 12 w 12"/>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1">
                      <a:moveTo>
                        <a:pt x="9" y="7"/>
                      </a:moveTo>
                      <a:lnTo>
                        <a:pt x="12" y="5"/>
                      </a:lnTo>
                      <a:lnTo>
                        <a:pt x="12" y="2"/>
                      </a:lnTo>
                      <a:lnTo>
                        <a:pt x="12" y="1"/>
                      </a:lnTo>
                      <a:lnTo>
                        <a:pt x="11" y="1"/>
                      </a:lnTo>
                      <a:lnTo>
                        <a:pt x="9" y="0"/>
                      </a:lnTo>
                      <a:lnTo>
                        <a:pt x="8" y="0"/>
                      </a:lnTo>
                      <a:lnTo>
                        <a:pt x="6" y="1"/>
                      </a:lnTo>
                      <a:lnTo>
                        <a:pt x="3" y="1"/>
                      </a:lnTo>
                      <a:lnTo>
                        <a:pt x="1" y="5"/>
                      </a:lnTo>
                      <a:lnTo>
                        <a:pt x="1" y="6"/>
                      </a:lnTo>
                      <a:lnTo>
                        <a:pt x="0" y="7"/>
                      </a:lnTo>
                      <a:lnTo>
                        <a:pt x="1" y="9"/>
                      </a:lnTo>
                      <a:lnTo>
                        <a:pt x="3" y="11"/>
                      </a:lnTo>
                      <a:lnTo>
                        <a:pt x="6" y="9"/>
                      </a:lnTo>
                      <a:lnTo>
                        <a:pt x="8" y="9"/>
                      </a:lnTo>
                      <a:lnTo>
                        <a:pt x="9"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4" name="Freeform 1023"/>
                <p:cNvSpPr>
                  <a:spLocks/>
                </p:cNvSpPr>
                <p:nvPr/>
              </p:nvSpPr>
              <p:spPr bwMode="auto">
                <a:xfrm>
                  <a:off x="1113" y="2033"/>
                  <a:ext cx="12" cy="11"/>
                </a:xfrm>
                <a:custGeom>
                  <a:avLst/>
                  <a:gdLst>
                    <a:gd name="T0" fmla="*/ 10 w 12"/>
                    <a:gd name="T1" fmla="*/ 7 h 11"/>
                    <a:gd name="T2" fmla="*/ 12 w 12"/>
                    <a:gd name="T3" fmla="*/ 5 h 11"/>
                    <a:gd name="T4" fmla="*/ 12 w 12"/>
                    <a:gd name="T5" fmla="*/ 3 h 11"/>
                    <a:gd name="T6" fmla="*/ 12 w 12"/>
                    <a:gd name="T7" fmla="*/ 1 h 11"/>
                    <a:gd name="T8" fmla="*/ 10 w 12"/>
                    <a:gd name="T9" fmla="*/ 0 h 11"/>
                    <a:gd name="T10" fmla="*/ 8 w 12"/>
                    <a:gd name="T11" fmla="*/ 0 h 11"/>
                    <a:gd name="T12" fmla="*/ 6 w 12"/>
                    <a:gd name="T13" fmla="*/ 1 h 11"/>
                    <a:gd name="T14" fmla="*/ 2 w 12"/>
                    <a:gd name="T15" fmla="*/ 5 h 11"/>
                    <a:gd name="T16" fmla="*/ 2 w 12"/>
                    <a:gd name="T17" fmla="*/ 6 h 11"/>
                    <a:gd name="T18" fmla="*/ 0 w 12"/>
                    <a:gd name="T19" fmla="*/ 7 h 11"/>
                    <a:gd name="T20" fmla="*/ 2 w 12"/>
                    <a:gd name="T21" fmla="*/ 10 h 11"/>
                    <a:gd name="T22" fmla="*/ 2 w 12"/>
                    <a:gd name="T23" fmla="*/ 11 h 11"/>
                    <a:gd name="T24" fmla="*/ 4 w 12"/>
                    <a:gd name="T25" fmla="*/ 11 h 11"/>
                    <a:gd name="T26" fmla="*/ 6 w 12"/>
                    <a:gd name="T27" fmla="*/ 10 h 11"/>
                    <a:gd name="T28" fmla="*/ 10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7"/>
                      </a:moveTo>
                      <a:lnTo>
                        <a:pt x="12" y="5"/>
                      </a:lnTo>
                      <a:lnTo>
                        <a:pt x="12" y="3"/>
                      </a:lnTo>
                      <a:lnTo>
                        <a:pt x="12" y="1"/>
                      </a:lnTo>
                      <a:lnTo>
                        <a:pt x="10" y="0"/>
                      </a:lnTo>
                      <a:lnTo>
                        <a:pt x="8" y="0"/>
                      </a:lnTo>
                      <a:lnTo>
                        <a:pt x="6" y="1"/>
                      </a:lnTo>
                      <a:lnTo>
                        <a:pt x="2" y="5"/>
                      </a:lnTo>
                      <a:lnTo>
                        <a:pt x="2" y="6"/>
                      </a:lnTo>
                      <a:lnTo>
                        <a:pt x="0" y="7"/>
                      </a:lnTo>
                      <a:lnTo>
                        <a:pt x="2" y="10"/>
                      </a:lnTo>
                      <a:lnTo>
                        <a:pt x="2" y="11"/>
                      </a:lnTo>
                      <a:lnTo>
                        <a:pt x="4" y="11"/>
                      </a:lnTo>
                      <a:lnTo>
                        <a:pt x="6" y="10"/>
                      </a:lnTo>
                      <a:lnTo>
                        <a:pt x="10"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5" name="Freeform 1024"/>
                <p:cNvSpPr>
                  <a:spLocks/>
                </p:cNvSpPr>
                <p:nvPr/>
              </p:nvSpPr>
              <p:spPr bwMode="auto">
                <a:xfrm>
                  <a:off x="1120" y="2028"/>
                  <a:ext cx="12" cy="11"/>
                </a:xfrm>
                <a:custGeom>
                  <a:avLst/>
                  <a:gdLst>
                    <a:gd name="T0" fmla="*/ 5 w 12"/>
                    <a:gd name="T1" fmla="*/ 11 h 11"/>
                    <a:gd name="T2" fmla="*/ 1 w 12"/>
                    <a:gd name="T3" fmla="*/ 10 h 11"/>
                    <a:gd name="T4" fmla="*/ 1 w 12"/>
                    <a:gd name="T5" fmla="*/ 9 h 11"/>
                    <a:gd name="T6" fmla="*/ 0 w 12"/>
                    <a:gd name="T7" fmla="*/ 9 h 11"/>
                    <a:gd name="T8" fmla="*/ 0 w 12"/>
                    <a:gd name="T9" fmla="*/ 8 h 11"/>
                    <a:gd name="T10" fmla="*/ 0 w 12"/>
                    <a:gd name="T11" fmla="*/ 6 h 11"/>
                    <a:gd name="T12" fmla="*/ 1 w 12"/>
                    <a:gd name="T13" fmla="*/ 3 h 11"/>
                    <a:gd name="T14" fmla="*/ 3 w 12"/>
                    <a:gd name="T15" fmla="*/ 1 h 11"/>
                    <a:gd name="T16" fmla="*/ 5 w 12"/>
                    <a:gd name="T17" fmla="*/ 0 h 11"/>
                    <a:gd name="T18" fmla="*/ 6 w 12"/>
                    <a:gd name="T19" fmla="*/ 0 h 11"/>
                    <a:gd name="T20" fmla="*/ 7 w 12"/>
                    <a:gd name="T21" fmla="*/ 0 h 11"/>
                    <a:gd name="T22" fmla="*/ 8 w 12"/>
                    <a:gd name="T23" fmla="*/ 0 h 11"/>
                    <a:gd name="T24" fmla="*/ 11 w 12"/>
                    <a:gd name="T25" fmla="*/ 1 h 11"/>
                    <a:gd name="T26" fmla="*/ 12 w 12"/>
                    <a:gd name="T27" fmla="*/ 1 h 11"/>
                    <a:gd name="T28" fmla="*/ 12 w 12"/>
                    <a:gd name="T29" fmla="*/ 3 h 11"/>
                    <a:gd name="T30" fmla="*/ 12 w 12"/>
                    <a:gd name="T31" fmla="*/ 4 h 11"/>
                    <a:gd name="T32" fmla="*/ 12 w 12"/>
                    <a:gd name="T33" fmla="*/ 6 h 11"/>
                    <a:gd name="T34" fmla="*/ 11 w 12"/>
                    <a:gd name="T35" fmla="*/ 8 h 11"/>
                    <a:gd name="T36" fmla="*/ 9 w 12"/>
                    <a:gd name="T37" fmla="*/ 10 h 11"/>
                    <a:gd name="T38" fmla="*/ 7 w 12"/>
                    <a:gd name="T39" fmla="*/ 11 h 11"/>
                    <a:gd name="T40" fmla="*/ 6 w 12"/>
                    <a:gd name="T41" fmla="*/ 11 h 11"/>
                    <a:gd name="T42" fmla="*/ 5 w 12"/>
                    <a:gd name="T43" fmla="*/ 11 h 11"/>
                    <a:gd name="T44" fmla="*/ 5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5" y="11"/>
                      </a:moveTo>
                      <a:lnTo>
                        <a:pt x="1" y="10"/>
                      </a:lnTo>
                      <a:lnTo>
                        <a:pt x="1" y="9"/>
                      </a:lnTo>
                      <a:lnTo>
                        <a:pt x="0" y="9"/>
                      </a:lnTo>
                      <a:lnTo>
                        <a:pt x="0" y="8"/>
                      </a:lnTo>
                      <a:lnTo>
                        <a:pt x="0" y="6"/>
                      </a:lnTo>
                      <a:lnTo>
                        <a:pt x="1" y="3"/>
                      </a:lnTo>
                      <a:lnTo>
                        <a:pt x="3" y="1"/>
                      </a:lnTo>
                      <a:lnTo>
                        <a:pt x="5" y="0"/>
                      </a:lnTo>
                      <a:lnTo>
                        <a:pt x="6" y="0"/>
                      </a:lnTo>
                      <a:lnTo>
                        <a:pt x="7" y="0"/>
                      </a:lnTo>
                      <a:lnTo>
                        <a:pt x="8" y="0"/>
                      </a:lnTo>
                      <a:lnTo>
                        <a:pt x="11" y="1"/>
                      </a:lnTo>
                      <a:lnTo>
                        <a:pt x="12" y="1"/>
                      </a:lnTo>
                      <a:lnTo>
                        <a:pt x="12" y="3"/>
                      </a:lnTo>
                      <a:lnTo>
                        <a:pt x="12" y="4"/>
                      </a:lnTo>
                      <a:lnTo>
                        <a:pt x="12" y="6"/>
                      </a:lnTo>
                      <a:lnTo>
                        <a:pt x="11" y="8"/>
                      </a:lnTo>
                      <a:lnTo>
                        <a:pt x="9" y="10"/>
                      </a:lnTo>
                      <a:lnTo>
                        <a:pt x="7" y="11"/>
                      </a:lnTo>
                      <a:lnTo>
                        <a:pt x="6" y="11"/>
                      </a:lnTo>
                      <a:lnTo>
                        <a:pt x="5"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6" name="Freeform 1025"/>
                <p:cNvSpPr>
                  <a:spLocks/>
                </p:cNvSpPr>
                <p:nvPr/>
              </p:nvSpPr>
              <p:spPr bwMode="auto">
                <a:xfrm>
                  <a:off x="1122" y="2029"/>
                  <a:ext cx="12" cy="11"/>
                </a:xfrm>
                <a:custGeom>
                  <a:avLst/>
                  <a:gdLst>
                    <a:gd name="T0" fmla="*/ 11 w 12"/>
                    <a:gd name="T1" fmla="*/ 8 h 11"/>
                    <a:gd name="T2" fmla="*/ 12 w 12"/>
                    <a:gd name="T3" fmla="*/ 5 h 11"/>
                    <a:gd name="T4" fmla="*/ 12 w 12"/>
                    <a:gd name="T5" fmla="*/ 3 h 11"/>
                    <a:gd name="T6" fmla="*/ 12 w 12"/>
                    <a:gd name="T7" fmla="*/ 2 h 11"/>
                    <a:gd name="T8" fmla="*/ 12 w 12"/>
                    <a:gd name="T9" fmla="*/ 2 h 11"/>
                    <a:gd name="T10" fmla="*/ 11 w 12"/>
                    <a:gd name="T11" fmla="*/ 0 h 11"/>
                    <a:gd name="T12" fmla="*/ 8 w 12"/>
                    <a:gd name="T13" fmla="*/ 0 h 11"/>
                    <a:gd name="T14" fmla="*/ 5 w 12"/>
                    <a:gd name="T15" fmla="*/ 2 h 11"/>
                    <a:gd name="T16" fmla="*/ 4 w 12"/>
                    <a:gd name="T17" fmla="*/ 3 h 11"/>
                    <a:gd name="T18" fmla="*/ 1 w 12"/>
                    <a:gd name="T19" fmla="*/ 5 h 11"/>
                    <a:gd name="T20" fmla="*/ 0 w 12"/>
                    <a:gd name="T21" fmla="*/ 7 h 11"/>
                    <a:gd name="T22" fmla="*/ 0 w 12"/>
                    <a:gd name="T23" fmla="*/ 9 h 11"/>
                    <a:gd name="T24" fmla="*/ 0 w 12"/>
                    <a:gd name="T25" fmla="*/ 10 h 11"/>
                    <a:gd name="T26" fmla="*/ 0 w 12"/>
                    <a:gd name="T27" fmla="*/ 11 h 11"/>
                    <a:gd name="T28" fmla="*/ 1 w 12"/>
                    <a:gd name="T29" fmla="*/ 11 h 11"/>
                    <a:gd name="T30" fmla="*/ 4 w 12"/>
                    <a:gd name="T31" fmla="*/ 11 h 11"/>
                    <a:gd name="T32" fmla="*/ 5 w 12"/>
                    <a:gd name="T33" fmla="*/ 11 h 11"/>
                    <a:gd name="T34" fmla="*/ 8 w 12"/>
                    <a:gd name="T35" fmla="*/ 10 h 11"/>
                    <a:gd name="T36" fmla="*/ 11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1" y="8"/>
                      </a:moveTo>
                      <a:lnTo>
                        <a:pt x="12" y="5"/>
                      </a:lnTo>
                      <a:lnTo>
                        <a:pt x="12" y="3"/>
                      </a:lnTo>
                      <a:lnTo>
                        <a:pt x="12" y="2"/>
                      </a:lnTo>
                      <a:lnTo>
                        <a:pt x="11" y="0"/>
                      </a:lnTo>
                      <a:lnTo>
                        <a:pt x="8" y="0"/>
                      </a:lnTo>
                      <a:lnTo>
                        <a:pt x="5" y="2"/>
                      </a:lnTo>
                      <a:lnTo>
                        <a:pt x="4" y="3"/>
                      </a:lnTo>
                      <a:lnTo>
                        <a:pt x="1" y="5"/>
                      </a:lnTo>
                      <a:lnTo>
                        <a:pt x="0" y="7"/>
                      </a:lnTo>
                      <a:lnTo>
                        <a:pt x="0" y="9"/>
                      </a:lnTo>
                      <a:lnTo>
                        <a:pt x="0" y="10"/>
                      </a:lnTo>
                      <a:lnTo>
                        <a:pt x="0" y="11"/>
                      </a:lnTo>
                      <a:lnTo>
                        <a:pt x="1" y="11"/>
                      </a:lnTo>
                      <a:lnTo>
                        <a:pt x="4" y="11"/>
                      </a:lnTo>
                      <a:lnTo>
                        <a:pt x="5" y="11"/>
                      </a:lnTo>
                      <a:lnTo>
                        <a:pt x="8" y="10"/>
                      </a:lnTo>
                      <a:lnTo>
                        <a:pt x="1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7" name="Freeform 1026"/>
                <p:cNvSpPr>
                  <a:spLocks/>
                </p:cNvSpPr>
                <p:nvPr/>
              </p:nvSpPr>
              <p:spPr bwMode="auto">
                <a:xfrm>
                  <a:off x="1113" y="2032"/>
                  <a:ext cx="12" cy="11"/>
                </a:xfrm>
                <a:custGeom>
                  <a:avLst/>
                  <a:gdLst>
                    <a:gd name="T0" fmla="*/ 5 w 12"/>
                    <a:gd name="T1" fmla="*/ 10 h 11"/>
                    <a:gd name="T2" fmla="*/ 2 w 12"/>
                    <a:gd name="T3" fmla="*/ 10 h 11"/>
                    <a:gd name="T4" fmla="*/ 1 w 12"/>
                    <a:gd name="T5" fmla="*/ 8 h 11"/>
                    <a:gd name="T6" fmla="*/ 0 w 12"/>
                    <a:gd name="T7" fmla="*/ 7 h 11"/>
                    <a:gd name="T8" fmla="*/ 0 w 12"/>
                    <a:gd name="T9" fmla="*/ 7 h 11"/>
                    <a:gd name="T10" fmla="*/ 0 w 12"/>
                    <a:gd name="T11" fmla="*/ 6 h 11"/>
                    <a:gd name="T12" fmla="*/ 2 w 12"/>
                    <a:gd name="T13" fmla="*/ 4 h 11"/>
                    <a:gd name="T14" fmla="*/ 2 w 12"/>
                    <a:gd name="T15" fmla="*/ 1 h 11"/>
                    <a:gd name="T16" fmla="*/ 5 w 12"/>
                    <a:gd name="T17" fmla="*/ 1 h 11"/>
                    <a:gd name="T18" fmla="*/ 6 w 12"/>
                    <a:gd name="T19" fmla="*/ 0 h 11"/>
                    <a:gd name="T20" fmla="*/ 7 w 12"/>
                    <a:gd name="T21" fmla="*/ 0 h 11"/>
                    <a:gd name="T22" fmla="*/ 8 w 12"/>
                    <a:gd name="T23" fmla="*/ 1 h 11"/>
                    <a:gd name="T24" fmla="*/ 11 w 12"/>
                    <a:gd name="T25" fmla="*/ 1 h 11"/>
                    <a:gd name="T26" fmla="*/ 11 w 12"/>
                    <a:gd name="T27" fmla="*/ 2 h 11"/>
                    <a:gd name="T28" fmla="*/ 12 w 12"/>
                    <a:gd name="T29" fmla="*/ 2 h 11"/>
                    <a:gd name="T30" fmla="*/ 12 w 12"/>
                    <a:gd name="T31" fmla="*/ 5 h 11"/>
                    <a:gd name="T32" fmla="*/ 12 w 12"/>
                    <a:gd name="T33" fmla="*/ 6 h 11"/>
                    <a:gd name="T34" fmla="*/ 11 w 12"/>
                    <a:gd name="T35" fmla="*/ 7 h 11"/>
                    <a:gd name="T36" fmla="*/ 9 w 12"/>
                    <a:gd name="T37" fmla="*/ 10 h 11"/>
                    <a:gd name="T38" fmla="*/ 8 w 12"/>
                    <a:gd name="T39" fmla="*/ 10 h 11"/>
                    <a:gd name="T40" fmla="*/ 5 w 12"/>
                    <a:gd name="T41" fmla="*/ 11 h 11"/>
                    <a:gd name="T42" fmla="*/ 5 w 12"/>
                    <a:gd name="T43" fmla="*/ 10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5" y="10"/>
                      </a:moveTo>
                      <a:lnTo>
                        <a:pt x="2" y="10"/>
                      </a:lnTo>
                      <a:lnTo>
                        <a:pt x="1" y="8"/>
                      </a:lnTo>
                      <a:lnTo>
                        <a:pt x="0" y="7"/>
                      </a:lnTo>
                      <a:lnTo>
                        <a:pt x="0" y="6"/>
                      </a:lnTo>
                      <a:lnTo>
                        <a:pt x="2" y="4"/>
                      </a:lnTo>
                      <a:lnTo>
                        <a:pt x="2" y="1"/>
                      </a:lnTo>
                      <a:lnTo>
                        <a:pt x="5" y="1"/>
                      </a:lnTo>
                      <a:lnTo>
                        <a:pt x="6" y="0"/>
                      </a:lnTo>
                      <a:lnTo>
                        <a:pt x="7" y="0"/>
                      </a:lnTo>
                      <a:lnTo>
                        <a:pt x="8" y="1"/>
                      </a:lnTo>
                      <a:lnTo>
                        <a:pt x="11" y="1"/>
                      </a:lnTo>
                      <a:lnTo>
                        <a:pt x="11" y="2"/>
                      </a:lnTo>
                      <a:lnTo>
                        <a:pt x="12" y="2"/>
                      </a:lnTo>
                      <a:lnTo>
                        <a:pt x="12" y="5"/>
                      </a:lnTo>
                      <a:lnTo>
                        <a:pt x="12" y="6"/>
                      </a:lnTo>
                      <a:lnTo>
                        <a:pt x="11" y="7"/>
                      </a:lnTo>
                      <a:lnTo>
                        <a:pt x="9" y="10"/>
                      </a:lnTo>
                      <a:lnTo>
                        <a:pt x="8" y="10"/>
                      </a:lnTo>
                      <a:lnTo>
                        <a:pt x="5" y="11"/>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8" name="Freeform 1027"/>
                <p:cNvSpPr>
                  <a:spLocks/>
                </p:cNvSpPr>
                <p:nvPr/>
              </p:nvSpPr>
              <p:spPr bwMode="auto">
                <a:xfrm>
                  <a:off x="1114" y="2033"/>
                  <a:ext cx="12" cy="11"/>
                </a:xfrm>
                <a:custGeom>
                  <a:avLst/>
                  <a:gdLst>
                    <a:gd name="T0" fmla="*/ 11 w 12"/>
                    <a:gd name="T1" fmla="*/ 7 h 11"/>
                    <a:gd name="T2" fmla="*/ 12 w 12"/>
                    <a:gd name="T3" fmla="*/ 5 h 11"/>
                    <a:gd name="T4" fmla="*/ 12 w 12"/>
                    <a:gd name="T5" fmla="*/ 3 h 11"/>
                    <a:gd name="T6" fmla="*/ 12 w 12"/>
                    <a:gd name="T7" fmla="*/ 1 h 11"/>
                    <a:gd name="T8" fmla="*/ 11 w 12"/>
                    <a:gd name="T9" fmla="*/ 1 h 11"/>
                    <a:gd name="T10" fmla="*/ 11 w 12"/>
                    <a:gd name="T11" fmla="*/ 0 h 11"/>
                    <a:gd name="T12" fmla="*/ 8 w 12"/>
                    <a:gd name="T13" fmla="*/ 0 h 11"/>
                    <a:gd name="T14" fmla="*/ 7 w 12"/>
                    <a:gd name="T15" fmla="*/ 1 h 11"/>
                    <a:gd name="T16" fmla="*/ 3 w 12"/>
                    <a:gd name="T17" fmla="*/ 3 h 11"/>
                    <a:gd name="T18" fmla="*/ 2 w 12"/>
                    <a:gd name="T19" fmla="*/ 5 h 11"/>
                    <a:gd name="T20" fmla="*/ 1 w 12"/>
                    <a:gd name="T21" fmla="*/ 6 h 11"/>
                    <a:gd name="T22" fmla="*/ 0 w 12"/>
                    <a:gd name="T23" fmla="*/ 7 h 11"/>
                    <a:gd name="T24" fmla="*/ 1 w 12"/>
                    <a:gd name="T25" fmla="*/ 10 h 11"/>
                    <a:gd name="T26" fmla="*/ 2 w 12"/>
                    <a:gd name="T27" fmla="*/ 10 h 11"/>
                    <a:gd name="T28" fmla="*/ 3 w 12"/>
                    <a:gd name="T29" fmla="*/ 11 h 11"/>
                    <a:gd name="T30" fmla="*/ 7 w 12"/>
                    <a:gd name="T31" fmla="*/ 10 h 11"/>
                    <a:gd name="T32" fmla="*/ 8 w 12"/>
                    <a:gd name="T33" fmla="*/ 10 h 11"/>
                    <a:gd name="T34" fmla="*/ 11 w 12"/>
                    <a:gd name="T35" fmla="*/ 7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7"/>
                      </a:moveTo>
                      <a:lnTo>
                        <a:pt x="12" y="5"/>
                      </a:lnTo>
                      <a:lnTo>
                        <a:pt x="12" y="3"/>
                      </a:lnTo>
                      <a:lnTo>
                        <a:pt x="12" y="1"/>
                      </a:lnTo>
                      <a:lnTo>
                        <a:pt x="11" y="1"/>
                      </a:lnTo>
                      <a:lnTo>
                        <a:pt x="11" y="0"/>
                      </a:lnTo>
                      <a:lnTo>
                        <a:pt x="8" y="0"/>
                      </a:lnTo>
                      <a:lnTo>
                        <a:pt x="7" y="1"/>
                      </a:lnTo>
                      <a:lnTo>
                        <a:pt x="3" y="3"/>
                      </a:lnTo>
                      <a:lnTo>
                        <a:pt x="2" y="5"/>
                      </a:lnTo>
                      <a:lnTo>
                        <a:pt x="1" y="6"/>
                      </a:lnTo>
                      <a:lnTo>
                        <a:pt x="0" y="7"/>
                      </a:lnTo>
                      <a:lnTo>
                        <a:pt x="1" y="10"/>
                      </a:lnTo>
                      <a:lnTo>
                        <a:pt x="2" y="10"/>
                      </a:lnTo>
                      <a:lnTo>
                        <a:pt x="3" y="11"/>
                      </a:lnTo>
                      <a:lnTo>
                        <a:pt x="7" y="10"/>
                      </a:lnTo>
                      <a:lnTo>
                        <a:pt x="8" y="10"/>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49" name="Freeform 1028"/>
                <p:cNvSpPr>
                  <a:spLocks/>
                </p:cNvSpPr>
                <p:nvPr/>
              </p:nvSpPr>
              <p:spPr bwMode="auto">
                <a:xfrm>
                  <a:off x="1174" y="1996"/>
                  <a:ext cx="12" cy="11"/>
                </a:xfrm>
                <a:custGeom>
                  <a:avLst/>
                  <a:gdLst>
                    <a:gd name="T0" fmla="*/ 5 w 12"/>
                    <a:gd name="T1" fmla="*/ 11 h 11"/>
                    <a:gd name="T2" fmla="*/ 2 w 12"/>
                    <a:gd name="T3" fmla="*/ 10 h 11"/>
                    <a:gd name="T4" fmla="*/ 1 w 12"/>
                    <a:gd name="T5" fmla="*/ 10 h 11"/>
                    <a:gd name="T6" fmla="*/ 0 w 12"/>
                    <a:gd name="T7" fmla="*/ 9 h 11"/>
                    <a:gd name="T8" fmla="*/ 0 w 12"/>
                    <a:gd name="T9" fmla="*/ 6 h 11"/>
                    <a:gd name="T10" fmla="*/ 0 w 12"/>
                    <a:gd name="T11" fmla="*/ 5 h 11"/>
                    <a:gd name="T12" fmla="*/ 2 w 12"/>
                    <a:gd name="T13" fmla="*/ 4 h 11"/>
                    <a:gd name="T14" fmla="*/ 2 w 12"/>
                    <a:gd name="T15" fmla="*/ 2 h 11"/>
                    <a:gd name="T16" fmla="*/ 5 w 12"/>
                    <a:gd name="T17" fmla="*/ 1 h 11"/>
                    <a:gd name="T18" fmla="*/ 6 w 12"/>
                    <a:gd name="T19" fmla="*/ 0 h 11"/>
                    <a:gd name="T20" fmla="*/ 7 w 12"/>
                    <a:gd name="T21" fmla="*/ 0 h 11"/>
                    <a:gd name="T22" fmla="*/ 10 w 12"/>
                    <a:gd name="T23" fmla="*/ 2 h 11"/>
                    <a:gd name="T24" fmla="*/ 11 w 12"/>
                    <a:gd name="T25" fmla="*/ 2 h 11"/>
                    <a:gd name="T26" fmla="*/ 12 w 12"/>
                    <a:gd name="T27" fmla="*/ 5 h 11"/>
                    <a:gd name="T28" fmla="*/ 11 w 12"/>
                    <a:gd name="T29" fmla="*/ 6 h 11"/>
                    <a:gd name="T30" fmla="*/ 10 w 12"/>
                    <a:gd name="T31" fmla="*/ 7 h 11"/>
                    <a:gd name="T32" fmla="*/ 9 w 12"/>
                    <a:gd name="T33" fmla="*/ 10 h 11"/>
                    <a:gd name="T34" fmla="*/ 7 w 12"/>
                    <a:gd name="T35" fmla="*/ 10 h 11"/>
                    <a:gd name="T36" fmla="*/ 5 w 12"/>
                    <a:gd name="T37" fmla="*/ 11 h 11"/>
                    <a:gd name="T38" fmla="*/ 5 w 12"/>
                    <a:gd name="T39" fmla="*/ 11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11"/>
                    <a:gd name="T62" fmla="*/ 12 w 12"/>
                    <a:gd name="T63" fmla="*/ 11 h 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11">
                      <a:moveTo>
                        <a:pt x="5" y="11"/>
                      </a:moveTo>
                      <a:lnTo>
                        <a:pt x="2" y="10"/>
                      </a:lnTo>
                      <a:lnTo>
                        <a:pt x="1" y="10"/>
                      </a:lnTo>
                      <a:lnTo>
                        <a:pt x="0" y="9"/>
                      </a:lnTo>
                      <a:lnTo>
                        <a:pt x="0" y="6"/>
                      </a:lnTo>
                      <a:lnTo>
                        <a:pt x="0" y="5"/>
                      </a:lnTo>
                      <a:lnTo>
                        <a:pt x="2" y="4"/>
                      </a:lnTo>
                      <a:lnTo>
                        <a:pt x="2" y="2"/>
                      </a:lnTo>
                      <a:lnTo>
                        <a:pt x="5" y="1"/>
                      </a:lnTo>
                      <a:lnTo>
                        <a:pt x="6" y="0"/>
                      </a:lnTo>
                      <a:lnTo>
                        <a:pt x="7" y="0"/>
                      </a:lnTo>
                      <a:lnTo>
                        <a:pt x="10" y="2"/>
                      </a:lnTo>
                      <a:lnTo>
                        <a:pt x="11" y="2"/>
                      </a:lnTo>
                      <a:lnTo>
                        <a:pt x="12" y="5"/>
                      </a:lnTo>
                      <a:lnTo>
                        <a:pt x="11" y="6"/>
                      </a:lnTo>
                      <a:lnTo>
                        <a:pt x="10" y="7"/>
                      </a:lnTo>
                      <a:lnTo>
                        <a:pt x="9" y="10"/>
                      </a:lnTo>
                      <a:lnTo>
                        <a:pt x="7" y="10"/>
                      </a:lnTo>
                      <a:lnTo>
                        <a:pt x="5"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0" name="Freeform 1029"/>
                <p:cNvSpPr>
                  <a:spLocks/>
                </p:cNvSpPr>
                <p:nvPr/>
              </p:nvSpPr>
              <p:spPr bwMode="auto">
                <a:xfrm>
                  <a:off x="1176" y="1997"/>
                  <a:ext cx="12" cy="11"/>
                </a:xfrm>
                <a:custGeom>
                  <a:avLst/>
                  <a:gdLst>
                    <a:gd name="T0" fmla="*/ 9 w 12"/>
                    <a:gd name="T1" fmla="*/ 6 h 11"/>
                    <a:gd name="T2" fmla="*/ 11 w 12"/>
                    <a:gd name="T3" fmla="*/ 5 h 11"/>
                    <a:gd name="T4" fmla="*/ 12 w 12"/>
                    <a:gd name="T5" fmla="*/ 3 h 11"/>
                    <a:gd name="T6" fmla="*/ 11 w 12"/>
                    <a:gd name="T7" fmla="*/ 1 h 11"/>
                    <a:gd name="T8" fmla="*/ 9 w 12"/>
                    <a:gd name="T9" fmla="*/ 1 h 11"/>
                    <a:gd name="T10" fmla="*/ 8 w 12"/>
                    <a:gd name="T11" fmla="*/ 0 h 11"/>
                    <a:gd name="T12" fmla="*/ 6 w 12"/>
                    <a:gd name="T13" fmla="*/ 1 h 11"/>
                    <a:gd name="T14" fmla="*/ 3 w 12"/>
                    <a:gd name="T15" fmla="*/ 1 h 11"/>
                    <a:gd name="T16" fmla="*/ 2 w 12"/>
                    <a:gd name="T17" fmla="*/ 3 h 11"/>
                    <a:gd name="T18" fmla="*/ 0 w 12"/>
                    <a:gd name="T19" fmla="*/ 6 h 11"/>
                    <a:gd name="T20" fmla="*/ 0 w 12"/>
                    <a:gd name="T21" fmla="*/ 9 h 11"/>
                    <a:gd name="T22" fmla="*/ 0 w 12"/>
                    <a:gd name="T23" fmla="*/ 10 h 11"/>
                    <a:gd name="T24" fmla="*/ 1 w 12"/>
                    <a:gd name="T25" fmla="*/ 10 h 11"/>
                    <a:gd name="T26" fmla="*/ 2 w 12"/>
                    <a:gd name="T27" fmla="*/ 11 h 11"/>
                    <a:gd name="T28" fmla="*/ 3 w 12"/>
                    <a:gd name="T29" fmla="*/ 11 h 11"/>
                    <a:gd name="T30" fmla="*/ 6 w 12"/>
                    <a:gd name="T31" fmla="*/ 10 h 11"/>
                    <a:gd name="T32" fmla="*/ 8 w 12"/>
                    <a:gd name="T33" fmla="*/ 10 h 11"/>
                    <a:gd name="T34" fmla="*/ 9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9" y="6"/>
                      </a:moveTo>
                      <a:lnTo>
                        <a:pt x="11" y="5"/>
                      </a:lnTo>
                      <a:lnTo>
                        <a:pt x="12" y="3"/>
                      </a:lnTo>
                      <a:lnTo>
                        <a:pt x="11" y="1"/>
                      </a:lnTo>
                      <a:lnTo>
                        <a:pt x="9" y="1"/>
                      </a:lnTo>
                      <a:lnTo>
                        <a:pt x="8" y="0"/>
                      </a:lnTo>
                      <a:lnTo>
                        <a:pt x="6" y="1"/>
                      </a:lnTo>
                      <a:lnTo>
                        <a:pt x="3" y="1"/>
                      </a:lnTo>
                      <a:lnTo>
                        <a:pt x="2" y="3"/>
                      </a:lnTo>
                      <a:lnTo>
                        <a:pt x="0" y="6"/>
                      </a:lnTo>
                      <a:lnTo>
                        <a:pt x="0" y="9"/>
                      </a:lnTo>
                      <a:lnTo>
                        <a:pt x="0" y="10"/>
                      </a:lnTo>
                      <a:lnTo>
                        <a:pt x="1" y="10"/>
                      </a:lnTo>
                      <a:lnTo>
                        <a:pt x="2" y="11"/>
                      </a:lnTo>
                      <a:lnTo>
                        <a:pt x="3" y="11"/>
                      </a:lnTo>
                      <a:lnTo>
                        <a:pt x="6" y="10"/>
                      </a:lnTo>
                      <a:lnTo>
                        <a:pt x="8" y="10"/>
                      </a:lnTo>
                      <a:lnTo>
                        <a:pt x="9"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1" name="Freeform 1030"/>
                <p:cNvSpPr>
                  <a:spLocks/>
                </p:cNvSpPr>
                <p:nvPr/>
              </p:nvSpPr>
              <p:spPr bwMode="auto">
                <a:xfrm>
                  <a:off x="1177" y="2000"/>
                  <a:ext cx="12" cy="11"/>
                </a:xfrm>
                <a:custGeom>
                  <a:avLst/>
                  <a:gdLst>
                    <a:gd name="T0" fmla="*/ 10 w 12"/>
                    <a:gd name="T1" fmla="*/ 6 h 11"/>
                    <a:gd name="T2" fmla="*/ 12 w 12"/>
                    <a:gd name="T3" fmla="*/ 6 h 11"/>
                    <a:gd name="T4" fmla="*/ 12 w 12"/>
                    <a:gd name="T5" fmla="*/ 1 h 11"/>
                    <a:gd name="T6" fmla="*/ 12 w 12"/>
                    <a:gd name="T7" fmla="*/ 0 h 11"/>
                    <a:gd name="T8" fmla="*/ 10 w 12"/>
                    <a:gd name="T9" fmla="*/ 0 h 11"/>
                    <a:gd name="T10" fmla="*/ 8 w 12"/>
                    <a:gd name="T11" fmla="*/ 0 h 11"/>
                    <a:gd name="T12" fmla="*/ 6 w 12"/>
                    <a:gd name="T13" fmla="*/ 0 h 11"/>
                    <a:gd name="T14" fmla="*/ 2 w 12"/>
                    <a:gd name="T15" fmla="*/ 3 h 11"/>
                    <a:gd name="T16" fmla="*/ 0 w 12"/>
                    <a:gd name="T17" fmla="*/ 6 h 11"/>
                    <a:gd name="T18" fmla="*/ 0 w 12"/>
                    <a:gd name="T19" fmla="*/ 7 h 11"/>
                    <a:gd name="T20" fmla="*/ 0 w 12"/>
                    <a:gd name="T21" fmla="*/ 10 h 11"/>
                    <a:gd name="T22" fmla="*/ 2 w 12"/>
                    <a:gd name="T23" fmla="*/ 11 h 11"/>
                    <a:gd name="T24" fmla="*/ 4 w 12"/>
                    <a:gd name="T25" fmla="*/ 11 h 11"/>
                    <a:gd name="T26" fmla="*/ 6 w 12"/>
                    <a:gd name="T27" fmla="*/ 11 h 11"/>
                    <a:gd name="T28" fmla="*/ 10 w 12"/>
                    <a:gd name="T29" fmla="*/ 6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6"/>
                      </a:moveTo>
                      <a:lnTo>
                        <a:pt x="12" y="6"/>
                      </a:lnTo>
                      <a:lnTo>
                        <a:pt x="12" y="1"/>
                      </a:lnTo>
                      <a:lnTo>
                        <a:pt x="12" y="0"/>
                      </a:lnTo>
                      <a:lnTo>
                        <a:pt x="10" y="0"/>
                      </a:lnTo>
                      <a:lnTo>
                        <a:pt x="8" y="0"/>
                      </a:lnTo>
                      <a:lnTo>
                        <a:pt x="6" y="0"/>
                      </a:lnTo>
                      <a:lnTo>
                        <a:pt x="2" y="3"/>
                      </a:lnTo>
                      <a:lnTo>
                        <a:pt x="0" y="6"/>
                      </a:lnTo>
                      <a:lnTo>
                        <a:pt x="0" y="7"/>
                      </a:lnTo>
                      <a:lnTo>
                        <a:pt x="0" y="10"/>
                      </a:lnTo>
                      <a:lnTo>
                        <a:pt x="2" y="11"/>
                      </a:lnTo>
                      <a:lnTo>
                        <a:pt x="4" y="11"/>
                      </a:lnTo>
                      <a:lnTo>
                        <a:pt x="6" y="11"/>
                      </a:lnTo>
                      <a:lnTo>
                        <a:pt x="10"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2" name="Freeform 1031"/>
                <p:cNvSpPr>
                  <a:spLocks/>
                </p:cNvSpPr>
                <p:nvPr/>
              </p:nvSpPr>
              <p:spPr bwMode="auto">
                <a:xfrm>
                  <a:off x="1166" y="2001"/>
                  <a:ext cx="12" cy="10"/>
                </a:xfrm>
                <a:custGeom>
                  <a:avLst/>
                  <a:gdLst>
                    <a:gd name="T0" fmla="*/ 3 w 12"/>
                    <a:gd name="T1" fmla="*/ 10 h 10"/>
                    <a:gd name="T2" fmla="*/ 1 w 12"/>
                    <a:gd name="T3" fmla="*/ 7 h 10"/>
                    <a:gd name="T4" fmla="*/ 0 w 12"/>
                    <a:gd name="T5" fmla="*/ 7 h 10"/>
                    <a:gd name="T6" fmla="*/ 0 w 12"/>
                    <a:gd name="T7" fmla="*/ 6 h 10"/>
                    <a:gd name="T8" fmla="*/ 0 w 12"/>
                    <a:gd name="T9" fmla="*/ 5 h 10"/>
                    <a:gd name="T10" fmla="*/ 1 w 12"/>
                    <a:gd name="T11" fmla="*/ 4 h 10"/>
                    <a:gd name="T12" fmla="*/ 2 w 12"/>
                    <a:gd name="T13" fmla="*/ 1 h 10"/>
                    <a:gd name="T14" fmla="*/ 5 w 12"/>
                    <a:gd name="T15" fmla="*/ 1 h 10"/>
                    <a:gd name="T16" fmla="*/ 6 w 12"/>
                    <a:gd name="T17" fmla="*/ 0 h 10"/>
                    <a:gd name="T18" fmla="*/ 7 w 12"/>
                    <a:gd name="T19" fmla="*/ 0 h 10"/>
                    <a:gd name="T20" fmla="*/ 11 w 12"/>
                    <a:gd name="T21" fmla="*/ 1 h 10"/>
                    <a:gd name="T22" fmla="*/ 12 w 12"/>
                    <a:gd name="T23" fmla="*/ 2 h 10"/>
                    <a:gd name="T24" fmla="*/ 12 w 12"/>
                    <a:gd name="T25" fmla="*/ 4 h 10"/>
                    <a:gd name="T26" fmla="*/ 12 w 12"/>
                    <a:gd name="T27" fmla="*/ 5 h 10"/>
                    <a:gd name="T28" fmla="*/ 11 w 12"/>
                    <a:gd name="T29" fmla="*/ 6 h 10"/>
                    <a:gd name="T30" fmla="*/ 9 w 12"/>
                    <a:gd name="T31" fmla="*/ 7 h 10"/>
                    <a:gd name="T32" fmla="*/ 7 w 12"/>
                    <a:gd name="T33" fmla="*/ 9 h 10"/>
                    <a:gd name="T34" fmla="*/ 5 w 12"/>
                    <a:gd name="T35" fmla="*/ 10 h 10"/>
                    <a:gd name="T36" fmla="*/ 5 w 12"/>
                    <a:gd name="T37" fmla="*/ 10 h 10"/>
                    <a:gd name="T38" fmla="*/ 3 w 12"/>
                    <a:gd name="T39" fmla="*/ 10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10"/>
                    <a:gd name="T62" fmla="*/ 12 w 12"/>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10">
                      <a:moveTo>
                        <a:pt x="3" y="10"/>
                      </a:moveTo>
                      <a:lnTo>
                        <a:pt x="1" y="7"/>
                      </a:lnTo>
                      <a:lnTo>
                        <a:pt x="0" y="7"/>
                      </a:lnTo>
                      <a:lnTo>
                        <a:pt x="0" y="6"/>
                      </a:lnTo>
                      <a:lnTo>
                        <a:pt x="0" y="5"/>
                      </a:lnTo>
                      <a:lnTo>
                        <a:pt x="1" y="4"/>
                      </a:lnTo>
                      <a:lnTo>
                        <a:pt x="2" y="1"/>
                      </a:lnTo>
                      <a:lnTo>
                        <a:pt x="5" y="1"/>
                      </a:lnTo>
                      <a:lnTo>
                        <a:pt x="6" y="0"/>
                      </a:lnTo>
                      <a:lnTo>
                        <a:pt x="7" y="0"/>
                      </a:lnTo>
                      <a:lnTo>
                        <a:pt x="11" y="1"/>
                      </a:lnTo>
                      <a:lnTo>
                        <a:pt x="12" y="2"/>
                      </a:lnTo>
                      <a:lnTo>
                        <a:pt x="12" y="4"/>
                      </a:lnTo>
                      <a:lnTo>
                        <a:pt x="12" y="5"/>
                      </a:lnTo>
                      <a:lnTo>
                        <a:pt x="11" y="6"/>
                      </a:lnTo>
                      <a:lnTo>
                        <a:pt x="9" y="7"/>
                      </a:lnTo>
                      <a:lnTo>
                        <a:pt x="7" y="9"/>
                      </a:lnTo>
                      <a:lnTo>
                        <a:pt x="5" y="10"/>
                      </a:lnTo>
                      <a:lnTo>
                        <a:pt x="3"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3" name="Freeform 1032"/>
                <p:cNvSpPr>
                  <a:spLocks/>
                </p:cNvSpPr>
                <p:nvPr/>
              </p:nvSpPr>
              <p:spPr bwMode="auto">
                <a:xfrm>
                  <a:off x="1168" y="2001"/>
                  <a:ext cx="12" cy="11"/>
                </a:xfrm>
                <a:custGeom>
                  <a:avLst/>
                  <a:gdLst>
                    <a:gd name="T0" fmla="*/ 11 w 12"/>
                    <a:gd name="T1" fmla="*/ 6 h 11"/>
                    <a:gd name="T2" fmla="*/ 12 w 12"/>
                    <a:gd name="T3" fmla="*/ 5 h 11"/>
                    <a:gd name="T4" fmla="*/ 12 w 12"/>
                    <a:gd name="T5" fmla="*/ 2 h 11"/>
                    <a:gd name="T6" fmla="*/ 12 w 12"/>
                    <a:gd name="T7" fmla="*/ 1 h 11"/>
                    <a:gd name="T8" fmla="*/ 11 w 12"/>
                    <a:gd name="T9" fmla="*/ 0 h 11"/>
                    <a:gd name="T10" fmla="*/ 8 w 12"/>
                    <a:gd name="T11" fmla="*/ 0 h 11"/>
                    <a:gd name="T12" fmla="*/ 6 w 12"/>
                    <a:gd name="T13" fmla="*/ 0 h 11"/>
                    <a:gd name="T14" fmla="*/ 3 w 12"/>
                    <a:gd name="T15" fmla="*/ 1 h 11"/>
                    <a:gd name="T16" fmla="*/ 1 w 12"/>
                    <a:gd name="T17" fmla="*/ 2 h 11"/>
                    <a:gd name="T18" fmla="*/ 1 w 12"/>
                    <a:gd name="T19" fmla="*/ 6 h 11"/>
                    <a:gd name="T20" fmla="*/ 0 w 12"/>
                    <a:gd name="T21" fmla="*/ 9 h 11"/>
                    <a:gd name="T22" fmla="*/ 1 w 12"/>
                    <a:gd name="T23" fmla="*/ 10 h 11"/>
                    <a:gd name="T24" fmla="*/ 1 w 12"/>
                    <a:gd name="T25" fmla="*/ 10 h 11"/>
                    <a:gd name="T26" fmla="*/ 1 w 12"/>
                    <a:gd name="T27" fmla="*/ 11 h 11"/>
                    <a:gd name="T28" fmla="*/ 3 w 12"/>
                    <a:gd name="T29" fmla="*/ 11 h 11"/>
                    <a:gd name="T30" fmla="*/ 6 w 12"/>
                    <a:gd name="T31" fmla="*/ 10 h 11"/>
                    <a:gd name="T32" fmla="*/ 8 w 12"/>
                    <a:gd name="T33" fmla="*/ 9 h 11"/>
                    <a:gd name="T34" fmla="*/ 11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6"/>
                      </a:moveTo>
                      <a:lnTo>
                        <a:pt x="12" y="5"/>
                      </a:lnTo>
                      <a:lnTo>
                        <a:pt x="12" y="2"/>
                      </a:lnTo>
                      <a:lnTo>
                        <a:pt x="12" y="1"/>
                      </a:lnTo>
                      <a:lnTo>
                        <a:pt x="11" y="0"/>
                      </a:lnTo>
                      <a:lnTo>
                        <a:pt x="8" y="0"/>
                      </a:lnTo>
                      <a:lnTo>
                        <a:pt x="6" y="0"/>
                      </a:lnTo>
                      <a:lnTo>
                        <a:pt x="3" y="1"/>
                      </a:lnTo>
                      <a:lnTo>
                        <a:pt x="1" y="2"/>
                      </a:lnTo>
                      <a:lnTo>
                        <a:pt x="1" y="6"/>
                      </a:lnTo>
                      <a:lnTo>
                        <a:pt x="0" y="9"/>
                      </a:lnTo>
                      <a:lnTo>
                        <a:pt x="1" y="10"/>
                      </a:lnTo>
                      <a:lnTo>
                        <a:pt x="1" y="11"/>
                      </a:lnTo>
                      <a:lnTo>
                        <a:pt x="3" y="11"/>
                      </a:lnTo>
                      <a:lnTo>
                        <a:pt x="6" y="10"/>
                      </a:lnTo>
                      <a:lnTo>
                        <a:pt x="8" y="9"/>
                      </a:lnTo>
                      <a:lnTo>
                        <a:pt x="1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4" name="Freeform 1033"/>
                <p:cNvSpPr>
                  <a:spLocks/>
                </p:cNvSpPr>
                <p:nvPr/>
              </p:nvSpPr>
              <p:spPr bwMode="auto">
                <a:xfrm>
                  <a:off x="1170" y="2003"/>
                  <a:ext cx="12" cy="10"/>
                </a:xfrm>
                <a:custGeom>
                  <a:avLst/>
                  <a:gdLst>
                    <a:gd name="T0" fmla="*/ 12 w 12"/>
                    <a:gd name="T1" fmla="*/ 5 h 10"/>
                    <a:gd name="T2" fmla="*/ 12 w 12"/>
                    <a:gd name="T3" fmla="*/ 5 h 10"/>
                    <a:gd name="T4" fmla="*/ 12 w 12"/>
                    <a:gd name="T5" fmla="*/ 2 h 10"/>
                    <a:gd name="T6" fmla="*/ 12 w 12"/>
                    <a:gd name="T7" fmla="*/ 0 h 10"/>
                    <a:gd name="T8" fmla="*/ 9 w 12"/>
                    <a:gd name="T9" fmla="*/ 0 h 10"/>
                    <a:gd name="T10" fmla="*/ 6 w 12"/>
                    <a:gd name="T11" fmla="*/ 0 h 10"/>
                    <a:gd name="T12" fmla="*/ 3 w 12"/>
                    <a:gd name="T13" fmla="*/ 2 h 10"/>
                    <a:gd name="T14" fmla="*/ 0 w 12"/>
                    <a:gd name="T15" fmla="*/ 5 h 10"/>
                    <a:gd name="T16" fmla="*/ 0 w 12"/>
                    <a:gd name="T17" fmla="*/ 7 h 10"/>
                    <a:gd name="T18" fmla="*/ 0 w 12"/>
                    <a:gd name="T19" fmla="*/ 9 h 10"/>
                    <a:gd name="T20" fmla="*/ 3 w 12"/>
                    <a:gd name="T21" fmla="*/ 10 h 10"/>
                    <a:gd name="T22" fmla="*/ 6 w 12"/>
                    <a:gd name="T23" fmla="*/ 10 h 10"/>
                    <a:gd name="T24" fmla="*/ 12 w 12"/>
                    <a:gd name="T25" fmla="*/ 5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12" y="5"/>
                      </a:moveTo>
                      <a:lnTo>
                        <a:pt x="12" y="5"/>
                      </a:lnTo>
                      <a:lnTo>
                        <a:pt x="12" y="2"/>
                      </a:lnTo>
                      <a:lnTo>
                        <a:pt x="12" y="0"/>
                      </a:lnTo>
                      <a:lnTo>
                        <a:pt x="9" y="0"/>
                      </a:lnTo>
                      <a:lnTo>
                        <a:pt x="6" y="0"/>
                      </a:lnTo>
                      <a:lnTo>
                        <a:pt x="3" y="2"/>
                      </a:lnTo>
                      <a:lnTo>
                        <a:pt x="0" y="5"/>
                      </a:lnTo>
                      <a:lnTo>
                        <a:pt x="0" y="7"/>
                      </a:lnTo>
                      <a:lnTo>
                        <a:pt x="0" y="9"/>
                      </a:lnTo>
                      <a:lnTo>
                        <a:pt x="3" y="10"/>
                      </a:lnTo>
                      <a:lnTo>
                        <a:pt x="6" y="10"/>
                      </a:lnTo>
                      <a:lnTo>
                        <a:pt x="12" y="5"/>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5" name="Freeform 1034"/>
                <p:cNvSpPr>
                  <a:spLocks/>
                </p:cNvSpPr>
                <p:nvPr/>
              </p:nvSpPr>
              <p:spPr bwMode="auto">
                <a:xfrm>
                  <a:off x="1177" y="1998"/>
                  <a:ext cx="12" cy="10"/>
                </a:xfrm>
                <a:custGeom>
                  <a:avLst/>
                  <a:gdLst>
                    <a:gd name="T0" fmla="*/ 5 w 12"/>
                    <a:gd name="T1" fmla="*/ 10 h 10"/>
                    <a:gd name="T2" fmla="*/ 2 w 12"/>
                    <a:gd name="T3" fmla="*/ 9 h 10"/>
                    <a:gd name="T4" fmla="*/ 1 w 12"/>
                    <a:gd name="T5" fmla="*/ 9 h 10"/>
                    <a:gd name="T6" fmla="*/ 0 w 12"/>
                    <a:gd name="T7" fmla="*/ 8 h 10"/>
                    <a:gd name="T8" fmla="*/ 0 w 12"/>
                    <a:gd name="T9" fmla="*/ 7 h 10"/>
                    <a:gd name="T10" fmla="*/ 0 w 12"/>
                    <a:gd name="T11" fmla="*/ 5 h 10"/>
                    <a:gd name="T12" fmla="*/ 2 w 12"/>
                    <a:gd name="T13" fmla="*/ 4 h 10"/>
                    <a:gd name="T14" fmla="*/ 2 w 12"/>
                    <a:gd name="T15" fmla="*/ 3 h 10"/>
                    <a:gd name="T16" fmla="*/ 5 w 12"/>
                    <a:gd name="T17" fmla="*/ 2 h 10"/>
                    <a:gd name="T18" fmla="*/ 6 w 12"/>
                    <a:gd name="T19" fmla="*/ 0 h 10"/>
                    <a:gd name="T20" fmla="*/ 7 w 12"/>
                    <a:gd name="T21" fmla="*/ 0 h 10"/>
                    <a:gd name="T22" fmla="*/ 8 w 12"/>
                    <a:gd name="T23" fmla="*/ 0 h 10"/>
                    <a:gd name="T24" fmla="*/ 11 w 12"/>
                    <a:gd name="T25" fmla="*/ 3 h 10"/>
                    <a:gd name="T26" fmla="*/ 12 w 12"/>
                    <a:gd name="T27" fmla="*/ 3 h 10"/>
                    <a:gd name="T28" fmla="*/ 12 w 12"/>
                    <a:gd name="T29" fmla="*/ 4 h 10"/>
                    <a:gd name="T30" fmla="*/ 12 w 12"/>
                    <a:gd name="T31" fmla="*/ 5 h 10"/>
                    <a:gd name="T32" fmla="*/ 11 w 12"/>
                    <a:gd name="T33" fmla="*/ 8 h 10"/>
                    <a:gd name="T34" fmla="*/ 9 w 12"/>
                    <a:gd name="T35" fmla="*/ 9 h 10"/>
                    <a:gd name="T36" fmla="*/ 7 w 12"/>
                    <a:gd name="T37" fmla="*/ 9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9"/>
                      </a:lnTo>
                      <a:lnTo>
                        <a:pt x="1" y="9"/>
                      </a:lnTo>
                      <a:lnTo>
                        <a:pt x="0" y="8"/>
                      </a:lnTo>
                      <a:lnTo>
                        <a:pt x="0" y="7"/>
                      </a:lnTo>
                      <a:lnTo>
                        <a:pt x="0" y="5"/>
                      </a:lnTo>
                      <a:lnTo>
                        <a:pt x="2" y="4"/>
                      </a:lnTo>
                      <a:lnTo>
                        <a:pt x="2" y="3"/>
                      </a:lnTo>
                      <a:lnTo>
                        <a:pt x="5" y="2"/>
                      </a:lnTo>
                      <a:lnTo>
                        <a:pt x="6" y="0"/>
                      </a:lnTo>
                      <a:lnTo>
                        <a:pt x="7" y="0"/>
                      </a:lnTo>
                      <a:lnTo>
                        <a:pt x="8" y="0"/>
                      </a:lnTo>
                      <a:lnTo>
                        <a:pt x="11" y="3"/>
                      </a:lnTo>
                      <a:lnTo>
                        <a:pt x="12" y="3"/>
                      </a:lnTo>
                      <a:lnTo>
                        <a:pt x="12" y="4"/>
                      </a:lnTo>
                      <a:lnTo>
                        <a:pt x="12" y="5"/>
                      </a:lnTo>
                      <a:lnTo>
                        <a:pt x="11" y="8"/>
                      </a:lnTo>
                      <a:lnTo>
                        <a:pt x="9" y="9"/>
                      </a:lnTo>
                      <a:lnTo>
                        <a:pt x="7" y="9"/>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6" name="Freeform 1035"/>
                <p:cNvSpPr>
                  <a:spLocks/>
                </p:cNvSpPr>
                <p:nvPr/>
              </p:nvSpPr>
              <p:spPr bwMode="auto">
                <a:xfrm>
                  <a:off x="1172" y="2003"/>
                  <a:ext cx="12" cy="10"/>
                </a:xfrm>
                <a:custGeom>
                  <a:avLst/>
                  <a:gdLst>
                    <a:gd name="T0" fmla="*/ 10 w 12"/>
                    <a:gd name="T1" fmla="*/ 7 h 10"/>
                    <a:gd name="T2" fmla="*/ 11 w 12"/>
                    <a:gd name="T3" fmla="*/ 5 h 10"/>
                    <a:gd name="T4" fmla="*/ 12 w 12"/>
                    <a:gd name="T5" fmla="*/ 3 h 10"/>
                    <a:gd name="T6" fmla="*/ 11 w 12"/>
                    <a:gd name="T7" fmla="*/ 2 h 10"/>
                    <a:gd name="T8" fmla="*/ 10 w 12"/>
                    <a:gd name="T9" fmla="*/ 2 h 10"/>
                    <a:gd name="T10" fmla="*/ 8 w 12"/>
                    <a:gd name="T11" fmla="*/ 0 h 10"/>
                    <a:gd name="T12" fmla="*/ 6 w 12"/>
                    <a:gd name="T13" fmla="*/ 2 h 10"/>
                    <a:gd name="T14" fmla="*/ 4 w 12"/>
                    <a:gd name="T15" fmla="*/ 2 h 10"/>
                    <a:gd name="T16" fmla="*/ 2 w 12"/>
                    <a:gd name="T17" fmla="*/ 3 h 10"/>
                    <a:gd name="T18" fmla="*/ 1 w 12"/>
                    <a:gd name="T19" fmla="*/ 5 h 10"/>
                    <a:gd name="T20" fmla="*/ 0 w 12"/>
                    <a:gd name="T21" fmla="*/ 8 h 10"/>
                    <a:gd name="T22" fmla="*/ 1 w 12"/>
                    <a:gd name="T23" fmla="*/ 9 h 10"/>
                    <a:gd name="T24" fmla="*/ 1 w 12"/>
                    <a:gd name="T25" fmla="*/ 9 h 10"/>
                    <a:gd name="T26" fmla="*/ 2 w 12"/>
                    <a:gd name="T27" fmla="*/ 10 h 10"/>
                    <a:gd name="T28" fmla="*/ 3 w 12"/>
                    <a:gd name="T29" fmla="*/ 10 h 10"/>
                    <a:gd name="T30" fmla="*/ 6 w 12"/>
                    <a:gd name="T31" fmla="*/ 9 h 10"/>
                    <a:gd name="T32" fmla="*/ 8 w 12"/>
                    <a:gd name="T33" fmla="*/ 8 h 10"/>
                    <a:gd name="T34" fmla="*/ 10 w 12"/>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0" y="7"/>
                      </a:moveTo>
                      <a:lnTo>
                        <a:pt x="11" y="5"/>
                      </a:lnTo>
                      <a:lnTo>
                        <a:pt x="12" y="3"/>
                      </a:lnTo>
                      <a:lnTo>
                        <a:pt x="11" y="2"/>
                      </a:lnTo>
                      <a:lnTo>
                        <a:pt x="10" y="2"/>
                      </a:lnTo>
                      <a:lnTo>
                        <a:pt x="8" y="0"/>
                      </a:lnTo>
                      <a:lnTo>
                        <a:pt x="6" y="2"/>
                      </a:lnTo>
                      <a:lnTo>
                        <a:pt x="4" y="2"/>
                      </a:lnTo>
                      <a:lnTo>
                        <a:pt x="2" y="3"/>
                      </a:lnTo>
                      <a:lnTo>
                        <a:pt x="1" y="5"/>
                      </a:lnTo>
                      <a:lnTo>
                        <a:pt x="0" y="8"/>
                      </a:lnTo>
                      <a:lnTo>
                        <a:pt x="1" y="9"/>
                      </a:lnTo>
                      <a:lnTo>
                        <a:pt x="2" y="10"/>
                      </a:lnTo>
                      <a:lnTo>
                        <a:pt x="3" y="10"/>
                      </a:lnTo>
                      <a:lnTo>
                        <a:pt x="6" y="9"/>
                      </a:lnTo>
                      <a:lnTo>
                        <a:pt x="8" y="8"/>
                      </a:lnTo>
                      <a:lnTo>
                        <a:pt x="10"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7" name="Freeform 1036"/>
                <p:cNvSpPr>
                  <a:spLocks/>
                </p:cNvSpPr>
                <p:nvPr/>
              </p:nvSpPr>
              <p:spPr bwMode="auto">
                <a:xfrm>
                  <a:off x="1087" y="2016"/>
                  <a:ext cx="16" cy="28"/>
                </a:xfrm>
                <a:custGeom>
                  <a:avLst/>
                  <a:gdLst>
                    <a:gd name="T0" fmla="*/ 0 w 16"/>
                    <a:gd name="T1" fmla="*/ 20 h 28"/>
                    <a:gd name="T2" fmla="*/ 16 w 16"/>
                    <a:gd name="T3" fmla="*/ 28 h 28"/>
                    <a:gd name="T4" fmla="*/ 16 w 16"/>
                    <a:gd name="T5" fmla="*/ 8 h 28"/>
                    <a:gd name="T6" fmla="*/ 0 w 16"/>
                    <a:gd name="T7" fmla="*/ 0 h 28"/>
                    <a:gd name="T8" fmla="*/ 0 w 16"/>
                    <a:gd name="T9" fmla="*/ 20 h 28"/>
                    <a:gd name="T10" fmla="*/ 0 60000 65536"/>
                    <a:gd name="T11" fmla="*/ 0 60000 65536"/>
                    <a:gd name="T12" fmla="*/ 0 60000 65536"/>
                    <a:gd name="T13" fmla="*/ 0 60000 65536"/>
                    <a:gd name="T14" fmla="*/ 0 60000 65536"/>
                    <a:gd name="T15" fmla="*/ 0 w 16"/>
                    <a:gd name="T16" fmla="*/ 0 h 28"/>
                    <a:gd name="T17" fmla="*/ 16 w 16"/>
                    <a:gd name="T18" fmla="*/ 28 h 28"/>
                  </a:gdLst>
                  <a:ahLst/>
                  <a:cxnLst>
                    <a:cxn ang="T10">
                      <a:pos x="T0" y="T1"/>
                    </a:cxn>
                    <a:cxn ang="T11">
                      <a:pos x="T2" y="T3"/>
                    </a:cxn>
                    <a:cxn ang="T12">
                      <a:pos x="T4" y="T5"/>
                    </a:cxn>
                    <a:cxn ang="T13">
                      <a:pos x="T6" y="T7"/>
                    </a:cxn>
                    <a:cxn ang="T14">
                      <a:pos x="T8" y="T9"/>
                    </a:cxn>
                  </a:cxnLst>
                  <a:rect l="T15" t="T16" r="T17" b="T18"/>
                  <a:pathLst>
                    <a:path w="16" h="28">
                      <a:moveTo>
                        <a:pt x="0" y="20"/>
                      </a:moveTo>
                      <a:lnTo>
                        <a:pt x="16" y="28"/>
                      </a:lnTo>
                      <a:lnTo>
                        <a:pt x="16" y="8"/>
                      </a:lnTo>
                      <a:lnTo>
                        <a:pt x="0" y="0"/>
                      </a:lnTo>
                      <a:lnTo>
                        <a:pt x="0" y="2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8" name="Freeform 1037"/>
                <p:cNvSpPr>
                  <a:spLocks/>
                </p:cNvSpPr>
                <p:nvPr/>
              </p:nvSpPr>
              <p:spPr bwMode="auto">
                <a:xfrm>
                  <a:off x="1082" y="2022"/>
                  <a:ext cx="21" cy="11"/>
                </a:xfrm>
                <a:custGeom>
                  <a:avLst/>
                  <a:gdLst>
                    <a:gd name="T0" fmla="*/ 6 w 21"/>
                    <a:gd name="T1" fmla="*/ 0 h 11"/>
                    <a:gd name="T2" fmla="*/ 0 w 21"/>
                    <a:gd name="T3" fmla="*/ 4 h 11"/>
                    <a:gd name="T4" fmla="*/ 3 w 21"/>
                    <a:gd name="T5" fmla="*/ 10 h 11"/>
                    <a:gd name="T6" fmla="*/ 13 w 21"/>
                    <a:gd name="T7" fmla="*/ 11 h 11"/>
                    <a:gd name="T8" fmla="*/ 21 w 21"/>
                    <a:gd name="T9" fmla="*/ 7 h 11"/>
                    <a:gd name="T10" fmla="*/ 6 w 21"/>
                    <a:gd name="T11" fmla="*/ 0 h 11"/>
                    <a:gd name="T12" fmla="*/ 0 60000 65536"/>
                    <a:gd name="T13" fmla="*/ 0 60000 65536"/>
                    <a:gd name="T14" fmla="*/ 0 60000 65536"/>
                    <a:gd name="T15" fmla="*/ 0 60000 65536"/>
                    <a:gd name="T16" fmla="*/ 0 60000 65536"/>
                    <a:gd name="T17" fmla="*/ 0 60000 65536"/>
                    <a:gd name="T18" fmla="*/ 0 w 21"/>
                    <a:gd name="T19" fmla="*/ 0 h 11"/>
                    <a:gd name="T20" fmla="*/ 21 w 21"/>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1" h="11">
                      <a:moveTo>
                        <a:pt x="6" y="0"/>
                      </a:moveTo>
                      <a:lnTo>
                        <a:pt x="0" y="4"/>
                      </a:lnTo>
                      <a:lnTo>
                        <a:pt x="3" y="10"/>
                      </a:lnTo>
                      <a:lnTo>
                        <a:pt x="13" y="11"/>
                      </a:lnTo>
                      <a:lnTo>
                        <a:pt x="21" y="7"/>
                      </a:lnTo>
                      <a:lnTo>
                        <a:pt x="6"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9" name="Freeform 1038"/>
                <p:cNvSpPr>
                  <a:spLocks/>
                </p:cNvSpPr>
                <p:nvPr/>
              </p:nvSpPr>
              <p:spPr bwMode="auto">
                <a:xfrm>
                  <a:off x="1093" y="2029"/>
                  <a:ext cx="12" cy="19"/>
                </a:xfrm>
                <a:custGeom>
                  <a:avLst/>
                  <a:gdLst>
                    <a:gd name="T0" fmla="*/ 12 w 12"/>
                    <a:gd name="T1" fmla="*/ 14 h 19"/>
                    <a:gd name="T2" fmla="*/ 0 w 12"/>
                    <a:gd name="T3" fmla="*/ 19 h 19"/>
                    <a:gd name="T4" fmla="*/ 0 w 12"/>
                    <a:gd name="T5" fmla="*/ 9 h 19"/>
                    <a:gd name="T6" fmla="*/ 3 w 12"/>
                    <a:gd name="T7" fmla="*/ 3 h 19"/>
                    <a:gd name="T8" fmla="*/ 12 w 12"/>
                    <a:gd name="T9" fmla="*/ 0 h 19"/>
                    <a:gd name="T10" fmla="*/ 12 w 12"/>
                    <a:gd name="T11" fmla="*/ 14 h 19"/>
                    <a:gd name="T12" fmla="*/ 0 60000 65536"/>
                    <a:gd name="T13" fmla="*/ 0 60000 65536"/>
                    <a:gd name="T14" fmla="*/ 0 60000 65536"/>
                    <a:gd name="T15" fmla="*/ 0 60000 65536"/>
                    <a:gd name="T16" fmla="*/ 0 60000 65536"/>
                    <a:gd name="T17" fmla="*/ 0 60000 65536"/>
                    <a:gd name="T18" fmla="*/ 0 w 12"/>
                    <a:gd name="T19" fmla="*/ 0 h 19"/>
                    <a:gd name="T20" fmla="*/ 12 w 12"/>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2" h="19">
                      <a:moveTo>
                        <a:pt x="12" y="14"/>
                      </a:moveTo>
                      <a:lnTo>
                        <a:pt x="0" y="19"/>
                      </a:lnTo>
                      <a:lnTo>
                        <a:pt x="0" y="9"/>
                      </a:lnTo>
                      <a:lnTo>
                        <a:pt x="3" y="3"/>
                      </a:lnTo>
                      <a:lnTo>
                        <a:pt x="12" y="0"/>
                      </a:lnTo>
                      <a:lnTo>
                        <a:pt x="12" y="14"/>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0" name="Freeform 1039"/>
                <p:cNvSpPr>
                  <a:spLocks/>
                </p:cNvSpPr>
                <p:nvPr/>
              </p:nvSpPr>
              <p:spPr bwMode="auto">
                <a:xfrm>
                  <a:off x="1077" y="2038"/>
                  <a:ext cx="16" cy="15"/>
                </a:xfrm>
                <a:custGeom>
                  <a:avLst/>
                  <a:gdLst>
                    <a:gd name="T0" fmla="*/ 16 w 16"/>
                    <a:gd name="T1" fmla="*/ 10 h 15"/>
                    <a:gd name="T2" fmla="*/ 15 w 16"/>
                    <a:gd name="T3" fmla="*/ 7 h 15"/>
                    <a:gd name="T4" fmla="*/ 7 w 16"/>
                    <a:gd name="T5" fmla="*/ 9 h 15"/>
                    <a:gd name="T6" fmla="*/ 2 w 16"/>
                    <a:gd name="T7" fmla="*/ 15 h 15"/>
                    <a:gd name="T8" fmla="*/ 0 w 16"/>
                    <a:gd name="T9" fmla="*/ 15 h 15"/>
                    <a:gd name="T10" fmla="*/ 2 w 16"/>
                    <a:gd name="T11" fmla="*/ 6 h 15"/>
                    <a:gd name="T12" fmla="*/ 16 w 16"/>
                    <a:gd name="T13" fmla="*/ 0 h 15"/>
                    <a:gd name="T14" fmla="*/ 16 w 16"/>
                    <a:gd name="T15" fmla="*/ 1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16" y="10"/>
                      </a:moveTo>
                      <a:lnTo>
                        <a:pt x="15" y="7"/>
                      </a:lnTo>
                      <a:lnTo>
                        <a:pt x="7" y="9"/>
                      </a:lnTo>
                      <a:lnTo>
                        <a:pt x="2" y="15"/>
                      </a:lnTo>
                      <a:lnTo>
                        <a:pt x="0" y="15"/>
                      </a:lnTo>
                      <a:lnTo>
                        <a:pt x="2" y="6"/>
                      </a:lnTo>
                      <a:lnTo>
                        <a:pt x="16" y="0"/>
                      </a:lnTo>
                      <a:lnTo>
                        <a:pt x="16" y="10"/>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1" name="Freeform 1040"/>
                <p:cNvSpPr>
                  <a:spLocks/>
                </p:cNvSpPr>
                <p:nvPr/>
              </p:nvSpPr>
              <p:spPr bwMode="auto">
                <a:xfrm>
                  <a:off x="1069" y="2040"/>
                  <a:ext cx="12" cy="13"/>
                </a:xfrm>
                <a:custGeom>
                  <a:avLst/>
                  <a:gdLst>
                    <a:gd name="T0" fmla="*/ 0 w 12"/>
                    <a:gd name="T1" fmla="*/ 9 h 13"/>
                    <a:gd name="T2" fmla="*/ 9 w 12"/>
                    <a:gd name="T3" fmla="*/ 13 h 13"/>
                    <a:gd name="T4" fmla="*/ 12 w 12"/>
                    <a:gd name="T5" fmla="*/ 4 h 13"/>
                    <a:gd name="T6" fmla="*/ 5 w 12"/>
                    <a:gd name="T7" fmla="*/ 3 h 13"/>
                    <a:gd name="T8" fmla="*/ 0 w 12"/>
                    <a:gd name="T9" fmla="*/ 0 h 13"/>
                    <a:gd name="T10" fmla="*/ 0 w 12"/>
                    <a:gd name="T11" fmla="*/ 9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0" y="9"/>
                      </a:moveTo>
                      <a:lnTo>
                        <a:pt x="9" y="13"/>
                      </a:lnTo>
                      <a:lnTo>
                        <a:pt x="12" y="4"/>
                      </a:lnTo>
                      <a:lnTo>
                        <a:pt x="5" y="3"/>
                      </a:lnTo>
                      <a:lnTo>
                        <a:pt x="0" y="0"/>
                      </a:lnTo>
                      <a:lnTo>
                        <a:pt x="0" y="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2" name="Freeform 1041"/>
                <p:cNvSpPr>
                  <a:spLocks/>
                </p:cNvSpPr>
                <p:nvPr/>
              </p:nvSpPr>
              <p:spPr bwMode="auto">
                <a:xfrm>
                  <a:off x="1094" y="2031"/>
                  <a:ext cx="12" cy="9"/>
                </a:xfrm>
                <a:custGeom>
                  <a:avLst/>
                  <a:gdLst>
                    <a:gd name="T0" fmla="*/ 12 w 12"/>
                    <a:gd name="T1" fmla="*/ 6 h 9"/>
                    <a:gd name="T2" fmla="*/ 0 w 12"/>
                    <a:gd name="T3" fmla="*/ 9 h 9"/>
                    <a:gd name="T4" fmla="*/ 3 w 12"/>
                    <a:gd name="T5" fmla="*/ 2 h 9"/>
                    <a:gd name="T6" fmla="*/ 12 w 12"/>
                    <a:gd name="T7" fmla="*/ 0 h 9"/>
                    <a:gd name="T8" fmla="*/ 12 w 12"/>
                    <a:gd name="T9" fmla="*/ 6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12" y="6"/>
                      </a:moveTo>
                      <a:lnTo>
                        <a:pt x="0" y="9"/>
                      </a:lnTo>
                      <a:lnTo>
                        <a:pt x="3" y="2"/>
                      </a:lnTo>
                      <a:lnTo>
                        <a:pt x="12" y="0"/>
                      </a:lnTo>
                      <a:lnTo>
                        <a:pt x="12" y="6"/>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3" name="Freeform 1042"/>
                <p:cNvSpPr>
                  <a:spLocks/>
                </p:cNvSpPr>
                <p:nvPr/>
              </p:nvSpPr>
              <p:spPr bwMode="auto">
                <a:xfrm>
                  <a:off x="1068" y="2033"/>
                  <a:ext cx="25" cy="11"/>
                </a:xfrm>
                <a:custGeom>
                  <a:avLst/>
                  <a:gdLst>
                    <a:gd name="T0" fmla="*/ 0 w 25"/>
                    <a:gd name="T1" fmla="*/ 9 h 11"/>
                    <a:gd name="T2" fmla="*/ 8 w 25"/>
                    <a:gd name="T3" fmla="*/ 11 h 11"/>
                    <a:gd name="T4" fmla="*/ 25 w 25"/>
                    <a:gd name="T5" fmla="*/ 3 h 11"/>
                    <a:gd name="T6" fmla="*/ 11 w 25"/>
                    <a:gd name="T7" fmla="*/ 0 h 11"/>
                    <a:gd name="T8" fmla="*/ 0 w 25"/>
                    <a:gd name="T9" fmla="*/ 9 h 11"/>
                    <a:gd name="T10" fmla="*/ 0 60000 65536"/>
                    <a:gd name="T11" fmla="*/ 0 60000 65536"/>
                    <a:gd name="T12" fmla="*/ 0 60000 65536"/>
                    <a:gd name="T13" fmla="*/ 0 60000 65536"/>
                    <a:gd name="T14" fmla="*/ 0 60000 65536"/>
                    <a:gd name="T15" fmla="*/ 0 w 25"/>
                    <a:gd name="T16" fmla="*/ 0 h 11"/>
                    <a:gd name="T17" fmla="*/ 25 w 25"/>
                    <a:gd name="T18" fmla="*/ 11 h 11"/>
                  </a:gdLst>
                  <a:ahLst/>
                  <a:cxnLst>
                    <a:cxn ang="T10">
                      <a:pos x="T0" y="T1"/>
                    </a:cxn>
                    <a:cxn ang="T11">
                      <a:pos x="T2" y="T3"/>
                    </a:cxn>
                    <a:cxn ang="T12">
                      <a:pos x="T4" y="T5"/>
                    </a:cxn>
                    <a:cxn ang="T13">
                      <a:pos x="T6" y="T7"/>
                    </a:cxn>
                    <a:cxn ang="T14">
                      <a:pos x="T8" y="T9"/>
                    </a:cxn>
                  </a:cxnLst>
                  <a:rect l="T15" t="T16" r="T17" b="T18"/>
                  <a:pathLst>
                    <a:path w="25" h="11">
                      <a:moveTo>
                        <a:pt x="0" y="9"/>
                      </a:moveTo>
                      <a:lnTo>
                        <a:pt x="8" y="11"/>
                      </a:lnTo>
                      <a:lnTo>
                        <a:pt x="25" y="3"/>
                      </a:lnTo>
                      <a:lnTo>
                        <a:pt x="11" y="0"/>
                      </a:lnTo>
                      <a:lnTo>
                        <a:pt x="0" y="9"/>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4" name="Freeform 1043"/>
                <p:cNvSpPr>
                  <a:spLocks/>
                </p:cNvSpPr>
                <p:nvPr/>
              </p:nvSpPr>
              <p:spPr bwMode="auto">
                <a:xfrm>
                  <a:off x="1081" y="2024"/>
                  <a:ext cx="15" cy="14"/>
                </a:xfrm>
                <a:custGeom>
                  <a:avLst/>
                  <a:gdLst>
                    <a:gd name="T0" fmla="*/ 15 w 15"/>
                    <a:gd name="T1" fmla="*/ 8 h 14"/>
                    <a:gd name="T2" fmla="*/ 5 w 15"/>
                    <a:gd name="T3" fmla="*/ 0 h 14"/>
                    <a:gd name="T4" fmla="*/ 0 w 15"/>
                    <a:gd name="T5" fmla="*/ 8 h 14"/>
                    <a:gd name="T6" fmla="*/ 7 w 15"/>
                    <a:gd name="T7" fmla="*/ 14 h 14"/>
                    <a:gd name="T8" fmla="*/ 15 w 15"/>
                    <a:gd name="T9" fmla="*/ 8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5" y="8"/>
                      </a:moveTo>
                      <a:lnTo>
                        <a:pt x="5" y="0"/>
                      </a:lnTo>
                      <a:lnTo>
                        <a:pt x="0" y="8"/>
                      </a:lnTo>
                      <a:lnTo>
                        <a:pt x="7" y="14"/>
                      </a:lnTo>
                      <a:lnTo>
                        <a:pt x="15" y="8"/>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5" name="Freeform 1044"/>
                <p:cNvSpPr>
                  <a:spLocks/>
                </p:cNvSpPr>
                <p:nvPr/>
              </p:nvSpPr>
              <p:spPr bwMode="auto">
                <a:xfrm>
                  <a:off x="1101" y="1963"/>
                  <a:ext cx="92" cy="48"/>
                </a:xfrm>
                <a:custGeom>
                  <a:avLst/>
                  <a:gdLst>
                    <a:gd name="T0" fmla="*/ 92 w 92"/>
                    <a:gd name="T1" fmla="*/ 8 h 48"/>
                    <a:gd name="T2" fmla="*/ 72 w 92"/>
                    <a:gd name="T3" fmla="*/ 0 h 48"/>
                    <a:gd name="T4" fmla="*/ 0 w 92"/>
                    <a:gd name="T5" fmla="*/ 38 h 48"/>
                    <a:gd name="T6" fmla="*/ 19 w 92"/>
                    <a:gd name="T7" fmla="*/ 48 h 48"/>
                    <a:gd name="T8" fmla="*/ 92 w 92"/>
                    <a:gd name="T9" fmla="*/ 8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92" y="8"/>
                      </a:moveTo>
                      <a:lnTo>
                        <a:pt x="72" y="0"/>
                      </a:lnTo>
                      <a:lnTo>
                        <a:pt x="0" y="38"/>
                      </a:lnTo>
                      <a:lnTo>
                        <a:pt x="19" y="48"/>
                      </a:lnTo>
                      <a:lnTo>
                        <a:pt x="92" y="8"/>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6" name="Freeform 1045"/>
                <p:cNvSpPr>
                  <a:spLocks/>
                </p:cNvSpPr>
                <p:nvPr/>
              </p:nvSpPr>
              <p:spPr bwMode="auto">
                <a:xfrm>
                  <a:off x="1120" y="1973"/>
                  <a:ext cx="73" cy="56"/>
                </a:xfrm>
                <a:custGeom>
                  <a:avLst/>
                  <a:gdLst>
                    <a:gd name="T0" fmla="*/ 73 w 73"/>
                    <a:gd name="T1" fmla="*/ 0 h 56"/>
                    <a:gd name="T2" fmla="*/ 0 w 73"/>
                    <a:gd name="T3" fmla="*/ 37 h 56"/>
                    <a:gd name="T4" fmla="*/ 0 w 73"/>
                    <a:gd name="T5" fmla="*/ 56 h 56"/>
                    <a:gd name="T6" fmla="*/ 73 w 73"/>
                    <a:gd name="T7" fmla="*/ 19 h 56"/>
                    <a:gd name="T8" fmla="*/ 73 w 73"/>
                    <a:gd name="T9" fmla="*/ 0 h 56"/>
                    <a:gd name="T10" fmla="*/ 0 60000 65536"/>
                    <a:gd name="T11" fmla="*/ 0 60000 65536"/>
                    <a:gd name="T12" fmla="*/ 0 60000 65536"/>
                    <a:gd name="T13" fmla="*/ 0 60000 65536"/>
                    <a:gd name="T14" fmla="*/ 0 60000 65536"/>
                    <a:gd name="T15" fmla="*/ 0 w 73"/>
                    <a:gd name="T16" fmla="*/ 0 h 56"/>
                    <a:gd name="T17" fmla="*/ 73 w 73"/>
                    <a:gd name="T18" fmla="*/ 56 h 56"/>
                  </a:gdLst>
                  <a:ahLst/>
                  <a:cxnLst>
                    <a:cxn ang="T10">
                      <a:pos x="T0" y="T1"/>
                    </a:cxn>
                    <a:cxn ang="T11">
                      <a:pos x="T2" y="T3"/>
                    </a:cxn>
                    <a:cxn ang="T12">
                      <a:pos x="T4" y="T5"/>
                    </a:cxn>
                    <a:cxn ang="T13">
                      <a:pos x="T6" y="T7"/>
                    </a:cxn>
                    <a:cxn ang="T14">
                      <a:pos x="T8" y="T9"/>
                    </a:cxn>
                  </a:cxnLst>
                  <a:rect l="T15" t="T16" r="T17" b="T18"/>
                  <a:pathLst>
                    <a:path w="73" h="56">
                      <a:moveTo>
                        <a:pt x="73" y="0"/>
                      </a:moveTo>
                      <a:lnTo>
                        <a:pt x="0" y="37"/>
                      </a:lnTo>
                      <a:lnTo>
                        <a:pt x="0" y="56"/>
                      </a:lnTo>
                      <a:lnTo>
                        <a:pt x="73" y="19"/>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7" name="Freeform 1046"/>
                <p:cNvSpPr>
                  <a:spLocks/>
                </p:cNvSpPr>
                <p:nvPr/>
              </p:nvSpPr>
              <p:spPr bwMode="auto">
                <a:xfrm>
                  <a:off x="1101" y="2001"/>
                  <a:ext cx="18" cy="28"/>
                </a:xfrm>
                <a:custGeom>
                  <a:avLst/>
                  <a:gdLst>
                    <a:gd name="T0" fmla="*/ 18 w 18"/>
                    <a:gd name="T1" fmla="*/ 9 h 28"/>
                    <a:gd name="T2" fmla="*/ 0 w 18"/>
                    <a:gd name="T3" fmla="*/ 0 h 28"/>
                    <a:gd name="T4" fmla="*/ 0 w 18"/>
                    <a:gd name="T5" fmla="*/ 20 h 28"/>
                    <a:gd name="T6" fmla="*/ 18 w 18"/>
                    <a:gd name="T7" fmla="*/ 28 h 28"/>
                    <a:gd name="T8" fmla="*/ 18 w 18"/>
                    <a:gd name="T9" fmla="*/ 9 h 28"/>
                    <a:gd name="T10" fmla="*/ 0 60000 65536"/>
                    <a:gd name="T11" fmla="*/ 0 60000 65536"/>
                    <a:gd name="T12" fmla="*/ 0 60000 65536"/>
                    <a:gd name="T13" fmla="*/ 0 60000 65536"/>
                    <a:gd name="T14" fmla="*/ 0 60000 65536"/>
                    <a:gd name="T15" fmla="*/ 0 w 18"/>
                    <a:gd name="T16" fmla="*/ 0 h 28"/>
                    <a:gd name="T17" fmla="*/ 18 w 18"/>
                    <a:gd name="T18" fmla="*/ 28 h 28"/>
                  </a:gdLst>
                  <a:ahLst/>
                  <a:cxnLst>
                    <a:cxn ang="T10">
                      <a:pos x="T0" y="T1"/>
                    </a:cxn>
                    <a:cxn ang="T11">
                      <a:pos x="T2" y="T3"/>
                    </a:cxn>
                    <a:cxn ang="T12">
                      <a:pos x="T4" y="T5"/>
                    </a:cxn>
                    <a:cxn ang="T13">
                      <a:pos x="T6" y="T7"/>
                    </a:cxn>
                    <a:cxn ang="T14">
                      <a:pos x="T8" y="T9"/>
                    </a:cxn>
                  </a:cxnLst>
                  <a:rect l="T15" t="T16" r="T17" b="T18"/>
                  <a:pathLst>
                    <a:path w="18" h="28">
                      <a:moveTo>
                        <a:pt x="18" y="9"/>
                      </a:moveTo>
                      <a:lnTo>
                        <a:pt x="0" y="0"/>
                      </a:lnTo>
                      <a:lnTo>
                        <a:pt x="0" y="20"/>
                      </a:lnTo>
                      <a:lnTo>
                        <a:pt x="18" y="28"/>
                      </a:lnTo>
                      <a:lnTo>
                        <a:pt x="18"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8" name="Freeform 1047"/>
                <p:cNvSpPr>
                  <a:spLocks/>
                </p:cNvSpPr>
                <p:nvPr/>
              </p:nvSpPr>
              <p:spPr bwMode="auto">
                <a:xfrm>
                  <a:off x="1087" y="2012"/>
                  <a:ext cx="25" cy="14"/>
                </a:xfrm>
                <a:custGeom>
                  <a:avLst/>
                  <a:gdLst>
                    <a:gd name="T0" fmla="*/ 8 w 25"/>
                    <a:gd name="T1" fmla="*/ 0 h 14"/>
                    <a:gd name="T2" fmla="*/ 0 w 25"/>
                    <a:gd name="T3" fmla="*/ 4 h 14"/>
                    <a:gd name="T4" fmla="*/ 16 w 25"/>
                    <a:gd name="T5" fmla="*/ 14 h 14"/>
                    <a:gd name="T6" fmla="*/ 25 w 25"/>
                    <a:gd name="T7" fmla="*/ 9 h 14"/>
                    <a:gd name="T8" fmla="*/ 8 w 25"/>
                    <a:gd name="T9" fmla="*/ 0 h 14"/>
                    <a:gd name="T10" fmla="*/ 0 60000 65536"/>
                    <a:gd name="T11" fmla="*/ 0 60000 65536"/>
                    <a:gd name="T12" fmla="*/ 0 60000 65536"/>
                    <a:gd name="T13" fmla="*/ 0 60000 65536"/>
                    <a:gd name="T14" fmla="*/ 0 60000 65536"/>
                    <a:gd name="T15" fmla="*/ 0 w 25"/>
                    <a:gd name="T16" fmla="*/ 0 h 14"/>
                    <a:gd name="T17" fmla="*/ 25 w 25"/>
                    <a:gd name="T18" fmla="*/ 14 h 14"/>
                  </a:gdLst>
                  <a:ahLst/>
                  <a:cxnLst>
                    <a:cxn ang="T10">
                      <a:pos x="T0" y="T1"/>
                    </a:cxn>
                    <a:cxn ang="T11">
                      <a:pos x="T2" y="T3"/>
                    </a:cxn>
                    <a:cxn ang="T12">
                      <a:pos x="T4" y="T5"/>
                    </a:cxn>
                    <a:cxn ang="T13">
                      <a:pos x="T6" y="T7"/>
                    </a:cxn>
                    <a:cxn ang="T14">
                      <a:pos x="T8" y="T9"/>
                    </a:cxn>
                  </a:cxnLst>
                  <a:rect l="T15" t="T16" r="T17" b="T18"/>
                  <a:pathLst>
                    <a:path w="25" h="14">
                      <a:moveTo>
                        <a:pt x="8" y="0"/>
                      </a:moveTo>
                      <a:lnTo>
                        <a:pt x="0" y="4"/>
                      </a:lnTo>
                      <a:lnTo>
                        <a:pt x="16" y="14"/>
                      </a:lnTo>
                      <a:lnTo>
                        <a:pt x="25" y="9"/>
                      </a:lnTo>
                      <a:lnTo>
                        <a:pt x="8"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9" name="Freeform 1048"/>
                <p:cNvSpPr>
                  <a:spLocks/>
                </p:cNvSpPr>
                <p:nvPr/>
              </p:nvSpPr>
              <p:spPr bwMode="auto">
                <a:xfrm>
                  <a:off x="1104" y="2021"/>
                  <a:ext cx="12" cy="23"/>
                </a:xfrm>
                <a:custGeom>
                  <a:avLst/>
                  <a:gdLst>
                    <a:gd name="T0" fmla="*/ 12 w 12"/>
                    <a:gd name="T1" fmla="*/ 18 h 23"/>
                    <a:gd name="T2" fmla="*/ 0 w 12"/>
                    <a:gd name="T3" fmla="*/ 23 h 23"/>
                    <a:gd name="T4" fmla="*/ 0 w 12"/>
                    <a:gd name="T5" fmla="*/ 5 h 23"/>
                    <a:gd name="T6" fmla="*/ 12 w 12"/>
                    <a:gd name="T7" fmla="*/ 0 h 23"/>
                    <a:gd name="T8" fmla="*/ 12 w 12"/>
                    <a:gd name="T9" fmla="*/ 18 h 23"/>
                    <a:gd name="T10" fmla="*/ 0 60000 65536"/>
                    <a:gd name="T11" fmla="*/ 0 60000 65536"/>
                    <a:gd name="T12" fmla="*/ 0 60000 65536"/>
                    <a:gd name="T13" fmla="*/ 0 60000 65536"/>
                    <a:gd name="T14" fmla="*/ 0 60000 65536"/>
                    <a:gd name="T15" fmla="*/ 0 w 12"/>
                    <a:gd name="T16" fmla="*/ 0 h 23"/>
                    <a:gd name="T17" fmla="*/ 12 w 12"/>
                    <a:gd name="T18" fmla="*/ 23 h 23"/>
                  </a:gdLst>
                  <a:ahLst/>
                  <a:cxnLst>
                    <a:cxn ang="T10">
                      <a:pos x="T0" y="T1"/>
                    </a:cxn>
                    <a:cxn ang="T11">
                      <a:pos x="T2" y="T3"/>
                    </a:cxn>
                    <a:cxn ang="T12">
                      <a:pos x="T4" y="T5"/>
                    </a:cxn>
                    <a:cxn ang="T13">
                      <a:pos x="T6" y="T7"/>
                    </a:cxn>
                    <a:cxn ang="T14">
                      <a:pos x="T8" y="T9"/>
                    </a:cxn>
                  </a:cxnLst>
                  <a:rect l="T15" t="T16" r="T17" b="T18"/>
                  <a:pathLst>
                    <a:path w="12" h="23">
                      <a:moveTo>
                        <a:pt x="12" y="18"/>
                      </a:moveTo>
                      <a:lnTo>
                        <a:pt x="0" y="23"/>
                      </a:lnTo>
                      <a:lnTo>
                        <a:pt x="0" y="5"/>
                      </a:lnTo>
                      <a:lnTo>
                        <a:pt x="12" y="0"/>
                      </a:lnTo>
                      <a:lnTo>
                        <a:pt x="12" y="18"/>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70" name="Freeform 1049"/>
                <p:cNvSpPr>
                  <a:spLocks/>
                </p:cNvSpPr>
                <p:nvPr/>
              </p:nvSpPr>
              <p:spPr bwMode="auto">
                <a:xfrm>
                  <a:off x="1162" y="1994"/>
                  <a:ext cx="93" cy="49"/>
                </a:xfrm>
                <a:custGeom>
                  <a:avLst/>
                  <a:gdLst>
                    <a:gd name="T0" fmla="*/ 93 w 93"/>
                    <a:gd name="T1" fmla="*/ 9 h 49"/>
                    <a:gd name="T2" fmla="*/ 74 w 93"/>
                    <a:gd name="T3" fmla="*/ 0 h 49"/>
                    <a:gd name="T4" fmla="*/ 0 w 93"/>
                    <a:gd name="T5" fmla="*/ 39 h 49"/>
                    <a:gd name="T6" fmla="*/ 18 w 93"/>
                    <a:gd name="T7" fmla="*/ 49 h 49"/>
                    <a:gd name="T8" fmla="*/ 93 w 93"/>
                    <a:gd name="T9" fmla="*/ 9 h 49"/>
                    <a:gd name="T10" fmla="*/ 0 60000 65536"/>
                    <a:gd name="T11" fmla="*/ 0 60000 65536"/>
                    <a:gd name="T12" fmla="*/ 0 60000 65536"/>
                    <a:gd name="T13" fmla="*/ 0 60000 65536"/>
                    <a:gd name="T14" fmla="*/ 0 60000 65536"/>
                    <a:gd name="T15" fmla="*/ 0 w 93"/>
                    <a:gd name="T16" fmla="*/ 0 h 49"/>
                    <a:gd name="T17" fmla="*/ 93 w 93"/>
                    <a:gd name="T18" fmla="*/ 49 h 49"/>
                  </a:gdLst>
                  <a:ahLst/>
                  <a:cxnLst>
                    <a:cxn ang="T10">
                      <a:pos x="T0" y="T1"/>
                    </a:cxn>
                    <a:cxn ang="T11">
                      <a:pos x="T2" y="T3"/>
                    </a:cxn>
                    <a:cxn ang="T12">
                      <a:pos x="T4" y="T5"/>
                    </a:cxn>
                    <a:cxn ang="T13">
                      <a:pos x="T6" y="T7"/>
                    </a:cxn>
                    <a:cxn ang="T14">
                      <a:pos x="T8" y="T9"/>
                    </a:cxn>
                  </a:cxnLst>
                  <a:rect l="T15" t="T16" r="T17" b="T18"/>
                  <a:pathLst>
                    <a:path w="93" h="49">
                      <a:moveTo>
                        <a:pt x="93" y="9"/>
                      </a:moveTo>
                      <a:lnTo>
                        <a:pt x="74" y="0"/>
                      </a:lnTo>
                      <a:lnTo>
                        <a:pt x="0" y="39"/>
                      </a:lnTo>
                      <a:lnTo>
                        <a:pt x="18" y="49"/>
                      </a:lnTo>
                      <a:lnTo>
                        <a:pt x="93"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71" name="Freeform 1050"/>
                <p:cNvSpPr>
                  <a:spLocks/>
                </p:cNvSpPr>
                <p:nvPr/>
              </p:nvSpPr>
              <p:spPr bwMode="auto">
                <a:xfrm>
                  <a:off x="1162" y="2033"/>
                  <a:ext cx="18" cy="30"/>
                </a:xfrm>
                <a:custGeom>
                  <a:avLst/>
                  <a:gdLst>
                    <a:gd name="T0" fmla="*/ 18 w 18"/>
                    <a:gd name="T1" fmla="*/ 10 h 30"/>
                    <a:gd name="T2" fmla="*/ 0 w 18"/>
                    <a:gd name="T3" fmla="*/ 0 h 30"/>
                    <a:gd name="T4" fmla="*/ 0 w 18"/>
                    <a:gd name="T5" fmla="*/ 20 h 30"/>
                    <a:gd name="T6" fmla="*/ 18 w 18"/>
                    <a:gd name="T7" fmla="*/ 30 h 30"/>
                    <a:gd name="T8" fmla="*/ 18 w 18"/>
                    <a:gd name="T9" fmla="*/ 10 h 30"/>
                    <a:gd name="T10" fmla="*/ 0 60000 65536"/>
                    <a:gd name="T11" fmla="*/ 0 60000 65536"/>
                    <a:gd name="T12" fmla="*/ 0 60000 65536"/>
                    <a:gd name="T13" fmla="*/ 0 60000 65536"/>
                    <a:gd name="T14" fmla="*/ 0 60000 65536"/>
                    <a:gd name="T15" fmla="*/ 0 w 18"/>
                    <a:gd name="T16" fmla="*/ 0 h 30"/>
                    <a:gd name="T17" fmla="*/ 18 w 18"/>
                    <a:gd name="T18" fmla="*/ 30 h 30"/>
                  </a:gdLst>
                  <a:ahLst/>
                  <a:cxnLst>
                    <a:cxn ang="T10">
                      <a:pos x="T0" y="T1"/>
                    </a:cxn>
                    <a:cxn ang="T11">
                      <a:pos x="T2" y="T3"/>
                    </a:cxn>
                    <a:cxn ang="T12">
                      <a:pos x="T4" y="T5"/>
                    </a:cxn>
                    <a:cxn ang="T13">
                      <a:pos x="T6" y="T7"/>
                    </a:cxn>
                    <a:cxn ang="T14">
                      <a:pos x="T8" y="T9"/>
                    </a:cxn>
                  </a:cxnLst>
                  <a:rect l="T15" t="T16" r="T17" b="T18"/>
                  <a:pathLst>
                    <a:path w="18" h="30">
                      <a:moveTo>
                        <a:pt x="18" y="10"/>
                      </a:moveTo>
                      <a:lnTo>
                        <a:pt x="0" y="0"/>
                      </a:lnTo>
                      <a:lnTo>
                        <a:pt x="0" y="20"/>
                      </a:lnTo>
                      <a:lnTo>
                        <a:pt x="18" y="30"/>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72" name="Freeform 1051"/>
                <p:cNvSpPr>
                  <a:spLocks/>
                </p:cNvSpPr>
                <p:nvPr/>
              </p:nvSpPr>
              <p:spPr bwMode="auto">
                <a:xfrm>
                  <a:off x="1181" y="2005"/>
                  <a:ext cx="74" cy="58"/>
                </a:xfrm>
                <a:custGeom>
                  <a:avLst/>
                  <a:gdLst>
                    <a:gd name="T0" fmla="*/ 74 w 74"/>
                    <a:gd name="T1" fmla="*/ 0 h 58"/>
                    <a:gd name="T2" fmla="*/ 0 w 74"/>
                    <a:gd name="T3" fmla="*/ 38 h 58"/>
                    <a:gd name="T4" fmla="*/ 0 w 74"/>
                    <a:gd name="T5" fmla="*/ 58 h 58"/>
                    <a:gd name="T6" fmla="*/ 74 w 74"/>
                    <a:gd name="T7" fmla="*/ 19 h 58"/>
                    <a:gd name="T8" fmla="*/ 74 w 74"/>
                    <a:gd name="T9" fmla="*/ 0 h 58"/>
                    <a:gd name="T10" fmla="*/ 0 60000 65536"/>
                    <a:gd name="T11" fmla="*/ 0 60000 65536"/>
                    <a:gd name="T12" fmla="*/ 0 60000 65536"/>
                    <a:gd name="T13" fmla="*/ 0 60000 65536"/>
                    <a:gd name="T14" fmla="*/ 0 60000 65536"/>
                    <a:gd name="T15" fmla="*/ 0 w 74"/>
                    <a:gd name="T16" fmla="*/ 0 h 58"/>
                    <a:gd name="T17" fmla="*/ 74 w 74"/>
                    <a:gd name="T18" fmla="*/ 58 h 58"/>
                  </a:gdLst>
                  <a:ahLst/>
                  <a:cxnLst>
                    <a:cxn ang="T10">
                      <a:pos x="T0" y="T1"/>
                    </a:cxn>
                    <a:cxn ang="T11">
                      <a:pos x="T2" y="T3"/>
                    </a:cxn>
                    <a:cxn ang="T12">
                      <a:pos x="T4" y="T5"/>
                    </a:cxn>
                    <a:cxn ang="T13">
                      <a:pos x="T6" y="T7"/>
                    </a:cxn>
                    <a:cxn ang="T14">
                      <a:pos x="T8" y="T9"/>
                    </a:cxn>
                  </a:cxnLst>
                  <a:rect l="T15" t="T16" r="T17" b="T18"/>
                  <a:pathLst>
                    <a:path w="74" h="58">
                      <a:moveTo>
                        <a:pt x="74" y="0"/>
                      </a:moveTo>
                      <a:lnTo>
                        <a:pt x="0" y="38"/>
                      </a:lnTo>
                      <a:lnTo>
                        <a:pt x="0" y="58"/>
                      </a:lnTo>
                      <a:lnTo>
                        <a:pt x="74" y="19"/>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46" name="Group 1052"/>
              <p:cNvGrpSpPr>
                <a:grpSpLocks/>
              </p:cNvGrpSpPr>
              <p:nvPr/>
            </p:nvGrpSpPr>
            <p:grpSpPr bwMode="auto">
              <a:xfrm>
                <a:off x="2524919" y="1616320"/>
                <a:ext cx="664953" cy="469949"/>
                <a:chOff x="1591" y="1481"/>
                <a:chExt cx="419" cy="296"/>
              </a:xfrm>
            </p:grpSpPr>
            <p:sp>
              <p:nvSpPr>
                <p:cNvPr id="287" name="Line 1053"/>
                <p:cNvSpPr>
                  <a:spLocks noChangeShapeType="1"/>
                </p:cNvSpPr>
                <p:nvPr/>
              </p:nvSpPr>
              <p:spPr bwMode="auto">
                <a:xfrm flipV="1">
                  <a:off x="1992" y="1636"/>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88" name="Freeform 1054"/>
                <p:cNvSpPr>
                  <a:spLocks/>
                </p:cNvSpPr>
                <p:nvPr/>
              </p:nvSpPr>
              <p:spPr bwMode="auto">
                <a:xfrm>
                  <a:off x="1883" y="1622"/>
                  <a:ext cx="19" cy="29"/>
                </a:xfrm>
                <a:custGeom>
                  <a:avLst/>
                  <a:gdLst>
                    <a:gd name="T0" fmla="*/ 19 w 19"/>
                    <a:gd name="T1" fmla="*/ 8 h 29"/>
                    <a:gd name="T2" fmla="*/ 0 w 19"/>
                    <a:gd name="T3" fmla="*/ 0 h 29"/>
                    <a:gd name="T4" fmla="*/ 0 w 19"/>
                    <a:gd name="T5" fmla="*/ 19 h 29"/>
                    <a:gd name="T6" fmla="*/ 19 w 19"/>
                    <a:gd name="T7" fmla="*/ 29 h 29"/>
                    <a:gd name="T8" fmla="*/ 19 w 19"/>
                    <a:gd name="T9" fmla="*/ 8 h 29"/>
                    <a:gd name="T10" fmla="*/ 0 60000 65536"/>
                    <a:gd name="T11" fmla="*/ 0 60000 65536"/>
                    <a:gd name="T12" fmla="*/ 0 60000 65536"/>
                    <a:gd name="T13" fmla="*/ 0 60000 65536"/>
                    <a:gd name="T14" fmla="*/ 0 60000 65536"/>
                    <a:gd name="T15" fmla="*/ 0 w 19"/>
                    <a:gd name="T16" fmla="*/ 0 h 29"/>
                    <a:gd name="T17" fmla="*/ 19 w 19"/>
                    <a:gd name="T18" fmla="*/ 29 h 29"/>
                  </a:gdLst>
                  <a:ahLst/>
                  <a:cxnLst>
                    <a:cxn ang="T10">
                      <a:pos x="T0" y="T1"/>
                    </a:cxn>
                    <a:cxn ang="T11">
                      <a:pos x="T2" y="T3"/>
                    </a:cxn>
                    <a:cxn ang="T12">
                      <a:pos x="T4" y="T5"/>
                    </a:cxn>
                    <a:cxn ang="T13">
                      <a:pos x="T6" y="T7"/>
                    </a:cxn>
                    <a:cxn ang="T14">
                      <a:pos x="T8" y="T9"/>
                    </a:cxn>
                  </a:cxnLst>
                  <a:rect l="T15" t="T16" r="T17" b="T18"/>
                  <a:pathLst>
                    <a:path w="19" h="29">
                      <a:moveTo>
                        <a:pt x="19" y="8"/>
                      </a:moveTo>
                      <a:lnTo>
                        <a:pt x="0" y="0"/>
                      </a:lnTo>
                      <a:lnTo>
                        <a:pt x="0" y="19"/>
                      </a:lnTo>
                      <a:lnTo>
                        <a:pt x="19" y="29"/>
                      </a:lnTo>
                      <a:lnTo>
                        <a:pt x="19"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89" name="Freeform 1055"/>
                <p:cNvSpPr>
                  <a:spLocks/>
                </p:cNvSpPr>
                <p:nvPr/>
              </p:nvSpPr>
              <p:spPr bwMode="auto">
                <a:xfrm>
                  <a:off x="1902" y="1592"/>
                  <a:ext cx="73" cy="59"/>
                </a:xfrm>
                <a:custGeom>
                  <a:avLst/>
                  <a:gdLst>
                    <a:gd name="T0" fmla="*/ 73 w 73"/>
                    <a:gd name="T1" fmla="*/ 0 h 59"/>
                    <a:gd name="T2" fmla="*/ 0 w 73"/>
                    <a:gd name="T3" fmla="*/ 38 h 59"/>
                    <a:gd name="T4" fmla="*/ 0 w 73"/>
                    <a:gd name="T5" fmla="*/ 59 h 59"/>
                    <a:gd name="T6" fmla="*/ 73 w 73"/>
                    <a:gd name="T7" fmla="*/ 21 h 59"/>
                    <a:gd name="T8" fmla="*/ 73 w 73"/>
                    <a:gd name="T9" fmla="*/ 0 h 59"/>
                    <a:gd name="T10" fmla="*/ 0 60000 65536"/>
                    <a:gd name="T11" fmla="*/ 0 60000 65536"/>
                    <a:gd name="T12" fmla="*/ 0 60000 65536"/>
                    <a:gd name="T13" fmla="*/ 0 60000 65536"/>
                    <a:gd name="T14" fmla="*/ 0 60000 65536"/>
                    <a:gd name="T15" fmla="*/ 0 w 73"/>
                    <a:gd name="T16" fmla="*/ 0 h 59"/>
                    <a:gd name="T17" fmla="*/ 73 w 73"/>
                    <a:gd name="T18" fmla="*/ 59 h 59"/>
                  </a:gdLst>
                  <a:ahLst/>
                  <a:cxnLst>
                    <a:cxn ang="T10">
                      <a:pos x="T0" y="T1"/>
                    </a:cxn>
                    <a:cxn ang="T11">
                      <a:pos x="T2" y="T3"/>
                    </a:cxn>
                    <a:cxn ang="T12">
                      <a:pos x="T4" y="T5"/>
                    </a:cxn>
                    <a:cxn ang="T13">
                      <a:pos x="T6" y="T7"/>
                    </a:cxn>
                    <a:cxn ang="T14">
                      <a:pos x="T8" y="T9"/>
                    </a:cxn>
                  </a:cxnLst>
                  <a:rect l="T15" t="T16" r="T17" b="T18"/>
                  <a:pathLst>
                    <a:path w="73" h="59">
                      <a:moveTo>
                        <a:pt x="73" y="0"/>
                      </a:moveTo>
                      <a:lnTo>
                        <a:pt x="0" y="38"/>
                      </a:lnTo>
                      <a:lnTo>
                        <a:pt x="0" y="59"/>
                      </a:lnTo>
                      <a:lnTo>
                        <a:pt x="73" y="21"/>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0" name="Line 1056"/>
                <p:cNvSpPr>
                  <a:spLocks noChangeShapeType="1"/>
                </p:cNvSpPr>
                <p:nvPr/>
              </p:nvSpPr>
              <p:spPr bwMode="auto">
                <a:xfrm flipV="1">
                  <a:off x="1959" y="1618"/>
                  <a:ext cx="1" cy="4"/>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1" name="Freeform 1057"/>
                <p:cNvSpPr>
                  <a:spLocks/>
                </p:cNvSpPr>
                <p:nvPr/>
              </p:nvSpPr>
              <p:spPr bwMode="auto">
                <a:xfrm>
                  <a:off x="1959" y="1623"/>
                  <a:ext cx="12" cy="10"/>
                </a:xfrm>
                <a:custGeom>
                  <a:avLst/>
                  <a:gdLst>
                    <a:gd name="T0" fmla="*/ 2 w 12"/>
                    <a:gd name="T1" fmla="*/ 10 h 10"/>
                    <a:gd name="T2" fmla="*/ 0 w 12"/>
                    <a:gd name="T3" fmla="*/ 9 h 10"/>
                    <a:gd name="T4" fmla="*/ 0 w 12"/>
                    <a:gd name="T5" fmla="*/ 6 h 10"/>
                    <a:gd name="T6" fmla="*/ 0 w 12"/>
                    <a:gd name="T7" fmla="*/ 4 h 10"/>
                    <a:gd name="T8" fmla="*/ 0 w 12"/>
                    <a:gd name="T9" fmla="*/ 1 h 10"/>
                    <a:gd name="T10" fmla="*/ 2 w 12"/>
                    <a:gd name="T11" fmla="*/ 1 h 10"/>
                    <a:gd name="T12" fmla="*/ 5 w 12"/>
                    <a:gd name="T13" fmla="*/ 0 h 10"/>
                    <a:gd name="T14" fmla="*/ 7 w 12"/>
                    <a:gd name="T15" fmla="*/ 0 h 10"/>
                    <a:gd name="T16" fmla="*/ 9 w 12"/>
                    <a:gd name="T17" fmla="*/ 1 h 10"/>
                    <a:gd name="T18" fmla="*/ 12 w 12"/>
                    <a:gd name="T19" fmla="*/ 4 h 10"/>
                    <a:gd name="T20" fmla="*/ 9 w 12"/>
                    <a:gd name="T21" fmla="*/ 9 h 10"/>
                    <a:gd name="T22" fmla="*/ 7 w 12"/>
                    <a:gd name="T23" fmla="*/ 10 h 10"/>
                    <a:gd name="T24" fmla="*/ 5 w 12"/>
                    <a:gd name="T25" fmla="*/ 10 h 10"/>
                    <a:gd name="T26" fmla="*/ 2 w 12"/>
                    <a:gd name="T27" fmla="*/ 1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2" y="10"/>
                      </a:moveTo>
                      <a:lnTo>
                        <a:pt x="0" y="9"/>
                      </a:lnTo>
                      <a:lnTo>
                        <a:pt x="0" y="6"/>
                      </a:lnTo>
                      <a:lnTo>
                        <a:pt x="0" y="4"/>
                      </a:lnTo>
                      <a:lnTo>
                        <a:pt x="0" y="1"/>
                      </a:lnTo>
                      <a:lnTo>
                        <a:pt x="2" y="1"/>
                      </a:lnTo>
                      <a:lnTo>
                        <a:pt x="5" y="0"/>
                      </a:lnTo>
                      <a:lnTo>
                        <a:pt x="7" y="0"/>
                      </a:lnTo>
                      <a:lnTo>
                        <a:pt x="9" y="1"/>
                      </a:lnTo>
                      <a:lnTo>
                        <a:pt x="12" y="4"/>
                      </a:lnTo>
                      <a:lnTo>
                        <a:pt x="9" y="9"/>
                      </a:lnTo>
                      <a:lnTo>
                        <a:pt x="7" y="10"/>
                      </a:lnTo>
                      <a:lnTo>
                        <a:pt x="5" y="10"/>
                      </a:lnTo>
                      <a:lnTo>
                        <a:pt x="2"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2" name="Freeform 1058"/>
                <p:cNvSpPr>
                  <a:spLocks/>
                </p:cNvSpPr>
                <p:nvPr/>
              </p:nvSpPr>
              <p:spPr bwMode="auto">
                <a:xfrm>
                  <a:off x="1959" y="1623"/>
                  <a:ext cx="12" cy="10"/>
                </a:xfrm>
                <a:custGeom>
                  <a:avLst/>
                  <a:gdLst>
                    <a:gd name="T0" fmla="*/ 9 w 12"/>
                    <a:gd name="T1" fmla="*/ 7 h 10"/>
                    <a:gd name="T2" fmla="*/ 12 w 12"/>
                    <a:gd name="T3" fmla="*/ 2 h 10"/>
                    <a:gd name="T4" fmla="*/ 9 w 12"/>
                    <a:gd name="T5" fmla="*/ 0 h 10"/>
                    <a:gd name="T6" fmla="*/ 7 w 12"/>
                    <a:gd name="T7" fmla="*/ 2 h 10"/>
                    <a:gd name="T8" fmla="*/ 2 w 12"/>
                    <a:gd name="T9" fmla="*/ 4 h 10"/>
                    <a:gd name="T10" fmla="*/ 0 w 12"/>
                    <a:gd name="T11" fmla="*/ 7 h 10"/>
                    <a:gd name="T12" fmla="*/ 2 w 12"/>
                    <a:gd name="T13" fmla="*/ 10 h 10"/>
                    <a:gd name="T14" fmla="*/ 5 w 12"/>
                    <a:gd name="T15" fmla="*/ 10 h 10"/>
                    <a:gd name="T16" fmla="*/ 7 w 12"/>
                    <a:gd name="T17" fmla="*/ 10 h 10"/>
                    <a:gd name="T18" fmla="*/ 9 w 12"/>
                    <a:gd name="T19" fmla="*/ 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0"/>
                    <a:gd name="T32" fmla="*/ 12 w 1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0">
                      <a:moveTo>
                        <a:pt x="9" y="7"/>
                      </a:moveTo>
                      <a:lnTo>
                        <a:pt x="12" y="2"/>
                      </a:lnTo>
                      <a:lnTo>
                        <a:pt x="9" y="0"/>
                      </a:lnTo>
                      <a:lnTo>
                        <a:pt x="7" y="2"/>
                      </a:lnTo>
                      <a:lnTo>
                        <a:pt x="2" y="4"/>
                      </a:lnTo>
                      <a:lnTo>
                        <a:pt x="0" y="7"/>
                      </a:lnTo>
                      <a:lnTo>
                        <a:pt x="2" y="10"/>
                      </a:lnTo>
                      <a:lnTo>
                        <a:pt x="5" y="10"/>
                      </a:lnTo>
                      <a:lnTo>
                        <a:pt x="7" y="10"/>
                      </a:lnTo>
                      <a:lnTo>
                        <a:pt x="9"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3" name="Freeform 1059"/>
                <p:cNvSpPr>
                  <a:spLocks/>
                </p:cNvSpPr>
                <p:nvPr/>
              </p:nvSpPr>
              <p:spPr bwMode="auto">
                <a:xfrm>
                  <a:off x="1916" y="1599"/>
                  <a:ext cx="92" cy="49"/>
                </a:xfrm>
                <a:custGeom>
                  <a:avLst/>
                  <a:gdLst>
                    <a:gd name="T0" fmla="*/ 92 w 92"/>
                    <a:gd name="T1" fmla="*/ 10 h 49"/>
                    <a:gd name="T2" fmla="*/ 73 w 92"/>
                    <a:gd name="T3" fmla="*/ 0 h 49"/>
                    <a:gd name="T4" fmla="*/ 0 w 92"/>
                    <a:gd name="T5" fmla="*/ 39 h 49"/>
                    <a:gd name="T6" fmla="*/ 18 w 92"/>
                    <a:gd name="T7" fmla="*/ 49 h 49"/>
                    <a:gd name="T8" fmla="*/ 92 w 92"/>
                    <a:gd name="T9" fmla="*/ 10 h 49"/>
                    <a:gd name="T10" fmla="*/ 0 60000 65536"/>
                    <a:gd name="T11" fmla="*/ 0 60000 65536"/>
                    <a:gd name="T12" fmla="*/ 0 60000 65536"/>
                    <a:gd name="T13" fmla="*/ 0 60000 65536"/>
                    <a:gd name="T14" fmla="*/ 0 60000 65536"/>
                    <a:gd name="T15" fmla="*/ 0 w 92"/>
                    <a:gd name="T16" fmla="*/ 0 h 49"/>
                    <a:gd name="T17" fmla="*/ 92 w 92"/>
                    <a:gd name="T18" fmla="*/ 49 h 49"/>
                  </a:gdLst>
                  <a:ahLst/>
                  <a:cxnLst>
                    <a:cxn ang="T10">
                      <a:pos x="T0" y="T1"/>
                    </a:cxn>
                    <a:cxn ang="T11">
                      <a:pos x="T2" y="T3"/>
                    </a:cxn>
                    <a:cxn ang="T12">
                      <a:pos x="T4" y="T5"/>
                    </a:cxn>
                    <a:cxn ang="T13">
                      <a:pos x="T6" y="T7"/>
                    </a:cxn>
                    <a:cxn ang="T14">
                      <a:pos x="T8" y="T9"/>
                    </a:cxn>
                  </a:cxnLst>
                  <a:rect l="T15" t="T16" r="T17" b="T18"/>
                  <a:pathLst>
                    <a:path w="92" h="49">
                      <a:moveTo>
                        <a:pt x="92" y="10"/>
                      </a:moveTo>
                      <a:lnTo>
                        <a:pt x="73" y="0"/>
                      </a:lnTo>
                      <a:lnTo>
                        <a:pt x="0" y="39"/>
                      </a:lnTo>
                      <a:lnTo>
                        <a:pt x="18" y="49"/>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4" name="Freeform 1060"/>
                <p:cNvSpPr>
                  <a:spLocks/>
                </p:cNvSpPr>
                <p:nvPr/>
              </p:nvSpPr>
              <p:spPr bwMode="auto">
                <a:xfrm>
                  <a:off x="1935" y="1610"/>
                  <a:ext cx="73" cy="59"/>
                </a:xfrm>
                <a:custGeom>
                  <a:avLst/>
                  <a:gdLst>
                    <a:gd name="T0" fmla="*/ 73 w 73"/>
                    <a:gd name="T1" fmla="*/ 0 h 59"/>
                    <a:gd name="T2" fmla="*/ 0 w 73"/>
                    <a:gd name="T3" fmla="*/ 39 h 59"/>
                    <a:gd name="T4" fmla="*/ 0 w 73"/>
                    <a:gd name="T5" fmla="*/ 59 h 59"/>
                    <a:gd name="T6" fmla="*/ 73 w 73"/>
                    <a:gd name="T7" fmla="*/ 20 h 59"/>
                    <a:gd name="T8" fmla="*/ 73 w 73"/>
                    <a:gd name="T9" fmla="*/ 0 h 59"/>
                    <a:gd name="T10" fmla="*/ 0 60000 65536"/>
                    <a:gd name="T11" fmla="*/ 0 60000 65536"/>
                    <a:gd name="T12" fmla="*/ 0 60000 65536"/>
                    <a:gd name="T13" fmla="*/ 0 60000 65536"/>
                    <a:gd name="T14" fmla="*/ 0 60000 65536"/>
                    <a:gd name="T15" fmla="*/ 0 w 73"/>
                    <a:gd name="T16" fmla="*/ 0 h 59"/>
                    <a:gd name="T17" fmla="*/ 73 w 73"/>
                    <a:gd name="T18" fmla="*/ 59 h 59"/>
                  </a:gdLst>
                  <a:ahLst/>
                  <a:cxnLst>
                    <a:cxn ang="T10">
                      <a:pos x="T0" y="T1"/>
                    </a:cxn>
                    <a:cxn ang="T11">
                      <a:pos x="T2" y="T3"/>
                    </a:cxn>
                    <a:cxn ang="T12">
                      <a:pos x="T4" y="T5"/>
                    </a:cxn>
                    <a:cxn ang="T13">
                      <a:pos x="T6" y="T7"/>
                    </a:cxn>
                    <a:cxn ang="T14">
                      <a:pos x="T8" y="T9"/>
                    </a:cxn>
                  </a:cxnLst>
                  <a:rect l="T15" t="T16" r="T17" b="T18"/>
                  <a:pathLst>
                    <a:path w="73" h="59">
                      <a:moveTo>
                        <a:pt x="73" y="0"/>
                      </a:moveTo>
                      <a:lnTo>
                        <a:pt x="0" y="39"/>
                      </a:lnTo>
                      <a:lnTo>
                        <a:pt x="0" y="59"/>
                      </a:lnTo>
                      <a:lnTo>
                        <a:pt x="73" y="20"/>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5" name="Line 1061"/>
                <p:cNvSpPr>
                  <a:spLocks noChangeShapeType="1"/>
                </p:cNvSpPr>
                <p:nvPr/>
              </p:nvSpPr>
              <p:spPr bwMode="auto">
                <a:xfrm flipV="1">
                  <a:off x="1949" y="1551"/>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6" name="Freeform 1062"/>
                <p:cNvSpPr>
                  <a:spLocks/>
                </p:cNvSpPr>
                <p:nvPr/>
              </p:nvSpPr>
              <p:spPr bwMode="auto">
                <a:xfrm>
                  <a:off x="1946" y="1555"/>
                  <a:ext cx="12" cy="11"/>
                </a:xfrm>
                <a:custGeom>
                  <a:avLst/>
                  <a:gdLst>
                    <a:gd name="T0" fmla="*/ 7 w 12"/>
                    <a:gd name="T1" fmla="*/ 10 h 11"/>
                    <a:gd name="T2" fmla="*/ 12 w 12"/>
                    <a:gd name="T3" fmla="*/ 7 h 11"/>
                    <a:gd name="T4" fmla="*/ 12 w 12"/>
                    <a:gd name="T5" fmla="*/ 6 h 11"/>
                    <a:gd name="T6" fmla="*/ 12 w 12"/>
                    <a:gd name="T7" fmla="*/ 2 h 11"/>
                    <a:gd name="T8" fmla="*/ 9 w 12"/>
                    <a:gd name="T9" fmla="*/ 1 h 11"/>
                    <a:gd name="T10" fmla="*/ 7 w 12"/>
                    <a:gd name="T11" fmla="*/ 0 h 11"/>
                    <a:gd name="T12" fmla="*/ 5 w 12"/>
                    <a:gd name="T13" fmla="*/ 0 h 11"/>
                    <a:gd name="T14" fmla="*/ 0 w 12"/>
                    <a:gd name="T15" fmla="*/ 1 h 11"/>
                    <a:gd name="T16" fmla="*/ 0 w 12"/>
                    <a:gd name="T17" fmla="*/ 2 h 11"/>
                    <a:gd name="T18" fmla="*/ 0 w 12"/>
                    <a:gd name="T19" fmla="*/ 6 h 11"/>
                    <a:gd name="T20" fmla="*/ 2 w 12"/>
                    <a:gd name="T21" fmla="*/ 7 h 11"/>
                    <a:gd name="T22" fmla="*/ 5 w 12"/>
                    <a:gd name="T23" fmla="*/ 10 h 11"/>
                    <a:gd name="T24" fmla="*/ 5 w 12"/>
                    <a:gd name="T25" fmla="*/ 11 h 11"/>
                    <a:gd name="T26" fmla="*/ 7 w 12"/>
                    <a:gd name="T27" fmla="*/ 10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7" y="10"/>
                      </a:moveTo>
                      <a:lnTo>
                        <a:pt x="12" y="7"/>
                      </a:lnTo>
                      <a:lnTo>
                        <a:pt x="12" y="6"/>
                      </a:lnTo>
                      <a:lnTo>
                        <a:pt x="12" y="2"/>
                      </a:lnTo>
                      <a:lnTo>
                        <a:pt x="9" y="1"/>
                      </a:lnTo>
                      <a:lnTo>
                        <a:pt x="7" y="0"/>
                      </a:lnTo>
                      <a:lnTo>
                        <a:pt x="5" y="0"/>
                      </a:lnTo>
                      <a:lnTo>
                        <a:pt x="0" y="1"/>
                      </a:lnTo>
                      <a:lnTo>
                        <a:pt x="0" y="2"/>
                      </a:lnTo>
                      <a:lnTo>
                        <a:pt x="0" y="6"/>
                      </a:lnTo>
                      <a:lnTo>
                        <a:pt x="2" y="7"/>
                      </a:lnTo>
                      <a:lnTo>
                        <a:pt x="5" y="10"/>
                      </a:lnTo>
                      <a:lnTo>
                        <a:pt x="5" y="11"/>
                      </a:lnTo>
                      <a:lnTo>
                        <a:pt x="7"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7" name="Freeform 1063"/>
                <p:cNvSpPr>
                  <a:spLocks/>
                </p:cNvSpPr>
                <p:nvPr/>
              </p:nvSpPr>
              <p:spPr bwMode="auto">
                <a:xfrm>
                  <a:off x="1946" y="1556"/>
                  <a:ext cx="12" cy="10"/>
                </a:xfrm>
                <a:custGeom>
                  <a:avLst/>
                  <a:gdLst>
                    <a:gd name="T0" fmla="*/ 0 w 12"/>
                    <a:gd name="T1" fmla="*/ 5 h 10"/>
                    <a:gd name="T2" fmla="*/ 0 w 12"/>
                    <a:gd name="T3" fmla="*/ 1 h 10"/>
                    <a:gd name="T4" fmla="*/ 0 w 12"/>
                    <a:gd name="T5" fmla="*/ 0 h 10"/>
                    <a:gd name="T6" fmla="*/ 3 w 12"/>
                    <a:gd name="T7" fmla="*/ 0 h 10"/>
                    <a:gd name="T8" fmla="*/ 6 w 12"/>
                    <a:gd name="T9" fmla="*/ 0 h 10"/>
                    <a:gd name="T10" fmla="*/ 9 w 12"/>
                    <a:gd name="T11" fmla="*/ 4 h 10"/>
                    <a:gd name="T12" fmla="*/ 12 w 12"/>
                    <a:gd name="T13" fmla="*/ 6 h 10"/>
                    <a:gd name="T14" fmla="*/ 12 w 12"/>
                    <a:gd name="T15" fmla="*/ 9 h 10"/>
                    <a:gd name="T16" fmla="*/ 9 w 12"/>
                    <a:gd name="T17" fmla="*/ 9 h 10"/>
                    <a:gd name="T18" fmla="*/ 6 w 12"/>
                    <a:gd name="T19" fmla="*/ 10 h 10"/>
                    <a:gd name="T20" fmla="*/ 6 w 12"/>
                    <a:gd name="T21" fmla="*/ 9 h 10"/>
                    <a:gd name="T22" fmla="*/ 0 w 12"/>
                    <a:gd name="T23" fmla="*/ 5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0"/>
                    <a:gd name="T38" fmla="*/ 12 w 12"/>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0">
                      <a:moveTo>
                        <a:pt x="0" y="5"/>
                      </a:moveTo>
                      <a:lnTo>
                        <a:pt x="0" y="1"/>
                      </a:lnTo>
                      <a:lnTo>
                        <a:pt x="0" y="0"/>
                      </a:lnTo>
                      <a:lnTo>
                        <a:pt x="3" y="0"/>
                      </a:lnTo>
                      <a:lnTo>
                        <a:pt x="6" y="0"/>
                      </a:lnTo>
                      <a:lnTo>
                        <a:pt x="9" y="4"/>
                      </a:lnTo>
                      <a:lnTo>
                        <a:pt x="12" y="6"/>
                      </a:lnTo>
                      <a:lnTo>
                        <a:pt x="12" y="9"/>
                      </a:lnTo>
                      <a:lnTo>
                        <a:pt x="9" y="9"/>
                      </a:lnTo>
                      <a:lnTo>
                        <a:pt x="6" y="10"/>
                      </a:lnTo>
                      <a:lnTo>
                        <a:pt x="6" y="9"/>
                      </a:lnTo>
                      <a:lnTo>
                        <a:pt x="0" y="5"/>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8" name="Freeform 1064"/>
                <p:cNvSpPr>
                  <a:spLocks/>
                </p:cNvSpPr>
                <p:nvPr/>
              </p:nvSpPr>
              <p:spPr bwMode="auto">
                <a:xfrm>
                  <a:off x="1954" y="1555"/>
                  <a:ext cx="12" cy="11"/>
                </a:xfrm>
                <a:custGeom>
                  <a:avLst/>
                  <a:gdLst>
                    <a:gd name="T0" fmla="*/ 7 w 12"/>
                    <a:gd name="T1" fmla="*/ 11 h 11"/>
                    <a:gd name="T2" fmla="*/ 10 w 12"/>
                    <a:gd name="T3" fmla="*/ 10 h 11"/>
                    <a:gd name="T4" fmla="*/ 11 w 12"/>
                    <a:gd name="T5" fmla="*/ 9 h 11"/>
                    <a:gd name="T6" fmla="*/ 12 w 12"/>
                    <a:gd name="T7" fmla="*/ 9 h 11"/>
                    <a:gd name="T8" fmla="*/ 12 w 12"/>
                    <a:gd name="T9" fmla="*/ 7 h 11"/>
                    <a:gd name="T10" fmla="*/ 12 w 12"/>
                    <a:gd name="T11" fmla="*/ 6 h 11"/>
                    <a:gd name="T12" fmla="*/ 10 w 12"/>
                    <a:gd name="T13" fmla="*/ 2 h 11"/>
                    <a:gd name="T14" fmla="*/ 9 w 12"/>
                    <a:gd name="T15" fmla="*/ 1 h 11"/>
                    <a:gd name="T16" fmla="*/ 7 w 12"/>
                    <a:gd name="T17" fmla="*/ 0 h 11"/>
                    <a:gd name="T18" fmla="*/ 5 w 12"/>
                    <a:gd name="T19" fmla="*/ 0 h 11"/>
                    <a:gd name="T20" fmla="*/ 5 w 12"/>
                    <a:gd name="T21" fmla="*/ 0 h 11"/>
                    <a:gd name="T22" fmla="*/ 3 w 12"/>
                    <a:gd name="T23" fmla="*/ 0 h 11"/>
                    <a:gd name="T24" fmla="*/ 1 w 12"/>
                    <a:gd name="T25" fmla="*/ 1 h 11"/>
                    <a:gd name="T26" fmla="*/ 1 w 12"/>
                    <a:gd name="T27" fmla="*/ 1 h 11"/>
                    <a:gd name="T28" fmla="*/ 0 w 12"/>
                    <a:gd name="T29" fmla="*/ 2 h 11"/>
                    <a:gd name="T30" fmla="*/ 0 w 12"/>
                    <a:gd name="T31" fmla="*/ 4 h 11"/>
                    <a:gd name="T32" fmla="*/ 0 w 12"/>
                    <a:gd name="T33" fmla="*/ 6 h 11"/>
                    <a:gd name="T34" fmla="*/ 1 w 12"/>
                    <a:gd name="T35" fmla="*/ 7 h 11"/>
                    <a:gd name="T36" fmla="*/ 2 w 12"/>
                    <a:gd name="T37" fmla="*/ 10 h 11"/>
                    <a:gd name="T38" fmla="*/ 5 w 12"/>
                    <a:gd name="T39" fmla="*/ 10 h 11"/>
                    <a:gd name="T40" fmla="*/ 6 w 12"/>
                    <a:gd name="T41" fmla="*/ 11 h 11"/>
                    <a:gd name="T42" fmla="*/ 7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7" y="11"/>
                      </a:moveTo>
                      <a:lnTo>
                        <a:pt x="10" y="10"/>
                      </a:lnTo>
                      <a:lnTo>
                        <a:pt x="11" y="9"/>
                      </a:lnTo>
                      <a:lnTo>
                        <a:pt x="12" y="9"/>
                      </a:lnTo>
                      <a:lnTo>
                        <a:pt x="12" y="7"/>
                      </a:lnTo>
                      <a:lnTo>
                        <a:pt x="12" y="6"/>
                      </a:lnTo>
                      <a:lnTo>
                        <a:pt x="10" y="2"/>
                      </a:lnTo>
                      <a:lnTo>
                        <a:pt x="9" y="1"/>
                      </a:lnTo>
                      <a:lnTo>
                        <a:pt x="7" y="0"/>
                      </a:lnTo>
                      <a:lnTo>
                        <a:pt x="5" y="0"/>
                      </a:lnTo>
                      <a:lnTo>
                        <a:pt x="3" y="0"/>
                      </a:lnTo>
                      <a:lnTo>
                        <a:pt x="1" y="1"/>
                      </a:lnTo>
                      <a:lnTo>
                        <a:pt x="0" y="2"/>
                      </a:lnTo>
                      <a:lnTo>
                        <a:pt x="0" y="4"/>
                      </a:lnTo>
                      <a:lnTo>
                        <a:pt x="0" y="6"/>
                      </a:lnTo>
                      <a:lnTo>
                        <a:pt x="1" y="7"/>
                      </a:lnTo>
                      <a:lnTo>
                        <a:pt x="2" y="10"/>
                      </a:lnTo>
                      <a:lnTo>
                        <a:pt x="5" y="10"/>
                      </a:lnTo>
                      <a:lnTo>
                        <a:pt x="6" y="11"/>
                      </a:lnTo>
                      <a:lnTo>
                        <a:pt x="7"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99" name="Freeform 1065"/>
                <p:cNvSpPr>
                  <a:spLocks/>
                </p:cNvSpPr>
                <p:nvPr/>
              </p:nvSpPr>
              <p:spPr bwMode="auto">
                <a:xfrm>
                  <a:off x="1954" y="1556"/>
                  <a:ext cx="12" cy="10"/>
                </a:xfrm>
                <a:custGeom>
                  <a:avLst/>
                  <a:gdLst>
                    <a:gd name="T0" fmla="*/ 1 w 12"/>
                    <a:gd name="T1" fmla="*/ 8 h 10"/>
                    <a:gd name="T2" fmla="*/ 0 w 12"/>
                    <a:gd name="T3" fmla="*/ 5 h 10"/>
                    <a:gd name="T4" fmla="*/ 0 w 12"/>
                    <a:gd name="T5" fmla="*/ 3 h 10"/>
                    <a:gd name="T6" fmla="*/ 0 w 12"/>
                    <a:gd name="T7" fmla="*/ 1 h 10"/>
                    <a:gd name="T8" fmla="*/ 1 w 12"/>
                    <a:gd name="T9" fmla="*/ 1 h 10"/>
                    <a:gd name="T10" fmla="*/ 3 w 12"/>
                    <a:gd name="T11" fmla="*/ 0 h 10"/>
                    <a:gd name="T12" fmla="*/ 6 w 12"/>
                    <a:gd name="T13" fmla="*/ 1 h 10"/>
                    <a:gd name="T14" fmla="*/ 8 w 12"/>
                    <a:gd name="T15" fmla="*/ 1 h 10"/>
                    <a:gd name="T16" fmla="*/ 9 w 12"/>
                    <a:gd name="T17" fmla="*/ 4 h 10"/>
                    <a:gd name="T18" fmla="*/ 12 w 12"/>
                    <a:gd name="T19" fmla="*/ 5 h 10"/>
                    <a:gd name="T20" fmla="*/ 12 w 12"/>
                    <a:gd name="T21" fmla="*/ 8 h 10"/>
                    <a:gd name="T22" fmla="*/ 12 w 12"/>
                    <a:gd name="T23" fmla="*/ 9 h 10"/>
                    <a:gd name="T24" fmla="*/ 11 w 12"/>
                    <a:gd name="T25" fmla="*/ 9 h 10"/>
                    <a:gd name="T26" fmla="*/ 9 w 12"/>
                    <a:gd name="T27" fmla="*/ 10 h 10"/>
                    <a:gd name="T28" fmla="*/ 8 w 12"/>
                    <a:gd name="T29" fmla="*/ 10 h 10"/>
                    <a:gd name="T30" fmla="*/ 6 w 12"/>
                    <a:gd name="T31" fmla="*/ 9 h 10"/>
                    <a:gd name="T32" fmla="*/ 3 w 12"/>
                    <a:gd name="T33" fmla="*/ 9 h 10"/>
                    <a:gd name="T34" fmla="*/ 1 w 12"/>
                    <a:gd name="T35" fmla="*/ 8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8"/>
                      </a:moveTo>
                      <a:lnTo>
                        <a:pt x="0" y="5"/>
                      </a:lnTo>
                      <a:lnTo>
                        <a:pt x="0" y="3"/>
                      </a:lnTo>
                      <a:lnTo>
                        <a:pt x="0" y="1"/>
                      </a:lnTo>
                      <a:lnTo>
                        <a:pt x="1" y="1"/>
                      </a:lnTo>
                      <a:lnTo>
                        <a:pt x="3" y="0"/>
                      </a:lnTo>
                      <a:lnTo>
                        <a:pt x="6" y="1"/>
                      </a:lnTo>
                      <a:lnTo>
                        <a:pt x="8" y="1"/>
                      </a:lnTo>
                      <a:lnTo>
                        <a:pt x="9" y="4"/>
                      </a:lnTo>
                      <a:lnTo>
                        <a:pt x="12" y="5"/>
                      </a:lnTo>
                      <a:lnTo>
                        <a:pt x="12" y="8"/>
                      </a:lnTo>
                      <a:lnTo>
                        <a:pt x="12" y="9"/>
                      </a:lnTo>
                      <a:lnTo>
                        <a:pt x="11" y="9"/>
                      </a:lnTo>
                      <a:lnTo>
                        <a:pt x="9" y="10"/>
                      </a:lnTo>
                      <a:lnTo>
                        <a:pt x="8" y="10"/>
                      </a:lnTo>
                      <a:lnTo>
                        <a:pt x="6" y="9"/>
                      </a:lnTo>
                      <a:lnTo>
                        <a:pt x="3" y="9"/>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0" name="Freeform 1066"/>
                <p:cNvSpPr>
                  <a:spLocks/>
                </p:cNvSpPr>
                <p:nvPr/>
              </p:nvSpPr>
              <p:spPr bwMode="auto">
                <a:xfrm>
                  <a:off x="1956" y="1557"/>
                  <a:ext cx="12" cy="10"/>
                </a:xfrm>
                <a:custGeom>
                  <a:avLst/>
                  <a:gdLst>
                    <a:gd name="T0" fmla="*/ 2 w 12"/>
                    <a:gd name="T1" fmla="*/ 8 h 10"/>
                    <a:gd name="T2" fmla="*/ 0 w 12"/>
                    <a:gd name="T3" fmla="*/ 4 h 10"/>
                    <a:gd name="T4" fmla="*/ 0 w 12"/>
                    <a:gd name="T5" fmla="*/ 2 h 10"/>
                    <a:gd name="T6" fmla="*/ 2 w 12"/>
                    <a:gd name="T7" fmla="*/ 2 h 10"/>
                    <a:gd name="T8" fmla="*/ 5 w 12"/>
                    <a:gd name="T9" fmla="*/ 0 h 10"/>
                    <a:gd name="T10" fmla="*/ 5 w 12"/>
                    <a:gd name="T11" fmla="*/ 2 h 10"/>
                    <a:gd name="T12" fmla="*/ 12 w 12"/>
                    <a:gd name="T13" fmla="*/ 4 h 10"/>
                    <a:gd name="T14" fmla="*/ 12 w 12"/>
                    <a:gd name="T15" fmla="*/ 7 h 10"/>
                    <a:gd name="T16" fmla="*/ 12 w 12"/>
                    <a:gd name="T17" fmla="*/ 9 h 10"/>
                    <a:gd name="T18" fmla="*/ 12 w 12"/>
                    <a:gd name="T19" fmla="*/ 10 h 10"/>
                    <a:gd name="T20" fmla="*/ 9 w 12"/>
                    <a:gd name="T21" fmla="*/ 10 h 10"/>
                    <a:gd name="T22" fmla="*/ 7 w 12"/>
                    <a:gd name="T23" fmla="*/ 10 h 10"/>
                    <a:gd name="T24" fmla="*/ 2 w 12"/>
                    <a:gd name="T25" fmla="*/ 8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2" y="8"/>
                      </a:moveTo>
                      <a:lnTo>
                        <a:pt x="0" y="4"/>
                      </a:lnTo>
                      <a:lnTo>
                        <a:pt x="0" y="2"/>
                      </a:lnTo>
                      <a:lnTo>
                        <a:pt x="2" y="2"/>
                      </a:lnTo>
                      <a:lnTo>
                        <a:pt x="5" y="0"/>
                      </a:lnTo>
                      <a:lnTo>
                        <a:pt x="5" y="2"/>
                      </a:lnTo>
                      <a:lnTo>
                        <a:pt x="12" y="4"/>
                      </a:lnTo>
                      <a:lnTo>
                        <a:pt x="12" y="7"/>
                      </a:lnTo>
                      <a:lnTo>
                        <a:pt x="12" y="9"/>
                      </a:lnTo>
                      <a:lnTo>
                        <a:pt x="12" y="10"/>
                      </a:lnTo>
                      <a:lnTo>
                        <a:pt x="9" y="10"/>
                      </a:lnTo>
                      <a:lnTo>
                        <a:pt x="7" y="10"/>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1" name="Freeform 1067"/>
                <p:cNvSpPr>
                  <a:spLocks/>
                </p:cNvSpPr>
                <p:nvPr/>
              </p:nvSpPr>
              <p:spPr bwMode="auto">
                <a:xfrm>
                  <a:off x="1961" y="1559"/>
                  <a:ext cx="12" cy="11"/>
                </a:xfrm>
                <a:custGeom>
                  <a:avLst/>
                  <a:gdLst>
                    <a:gd name="T0" fmla="*/ 8 w 12"/>
                    <a:gd name="T1" fmla="*/ 11 h 11"/>
                    <a:gd name="T2" fmla="*/ 11 w 12"/>
                    <a:gd name="T3" fmla="*/ 9 h 11"/>
                    <a:gd name="T4" fmla="*/ 11 w 12"/>
                    <a:gd name="T5" fmla="*/ 8 h 11"/>
                    <a:gd name="T6" fmla="*/ 11 w 12"/>
                    <a:gd name="T7" fmla="*/ 7 h 11"/>
                    <a:gd name="T8" fmla="*/ 12 w 12"/>
                    <a:gd name="T9" fmla="*/ 7 h 11"/>
                    <a:gd name="T10" fmla="*/ 11 w 12"/>
                    <a:gd name="T11" fmla="*/ 5 h 11"/>
                    <a:gd name="T12" fmla="*/ 11 w 12"/>
                    <a:gd name="T13" fmla="*/ 2 h 11"/>
                    <a:gd name="T14" fmla="*/ 9 w 12"/>
                    <a:gd name="T15" fmla="*/ 1 h 11"/>
                    <a:gd name="T16" fmla="*/ 8 w 12"/>
                    <a:gd name="T17" fmla="*/ 0 h 11"/>
                    <a:gd name="T18" fmla="*/ 6 w 12"/>
                    <a:gd name="T19" fmla="*/ 0 h 11"/>
                    <a:gd name="T20" fmla="*/ 5 w 12"/>
                    <a:gd name="T21" fmla="*/ 0 h 11"/>
                    <a:gd name="T22" fmla="*/ 2 w 12"/>
                    <a:gd name="T23" fmla="*/ 1 h 11"/>
                    <a:gd name="T24" fmla="*/ 2 w 12"/>
                    <a:gd name="T25" fmla="*/ 1 h 11"/>
                    <a:gd name="T26" fmla="*/ 1 w 12"/>
                    <a:gd name="T27" fmla="*/ 2 h 11"/>
                    <a:gd name="T28" fmla="*/ 0 w 12"/>
                    <a:gd name="T29" fmla="*/ 3 h 11"/>
                    <a:gd name="T30" fmla="*/ 1 w 12"/>
                    <a:gd name="T31" fmla="*/ 6 h 11"/>
                    <a:gd name="T32" fmla="*/ 2 w 12"/>
                    <a:gd name="T33" fmla="*/ 7 h 11"/>
                    <a:gd name="T34" fmla="*/ 3 w 12"/>
                    <a:gd name="T35" fmla="*/ 9 h 11"/>
                    <a:gd name="T36" fmla="*/ 5 w 12"/>
                    <a:gd name="T37" fmla="*/ 9 h 11"/>
                    <a:gd name="T38" fmla="*/ 7 w 12"/>
                    <a:gd name="T39" fmla="*/ 11 h 11"/>
                    <a:gd name="T40" fmla="*/ 8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1" y="9"/>
                      </a:lnTo>
                      <a:lnTo>
                        <a:pt x="11" y="8"/>
                      </a:lnTo>
                      <a:lnTo>
                        <a:pt x="11" y="7"/>
                      </a:lnTo>
                      <a:lnTo>
                        <a:pt x="12" y="7"/>
                      </a:lnTo>
                      <a:lnTo>
                        <a:pt x="11" y="5"/>
                      </a:lnTo>
                      <a:lnTo>
                        <a:pt x="11" y="2"/>
                      </a:lnTo>
                      <a:lnTo>
                        <a:pt x="9" y="1"/>
                      </a:lnTo>
                      <a:lnTo>
                        <a:pt x="8" y="0"/>
                      </a:lnTo>
                      <a:lnTo>
                        <a:pt x="6" y="0"/>
                      </a:lnTo>
                      <a:lnTo>
                        <a:pt x="5" y="0"/>
                      </a:lnTo>
                      <a:lnTo>
                        <a:pt x="2" y="1"/>
                      </a:lnTo>
                      <a:lnTo>
                        <a:pt x="1" y="2"/>
                      </a:lnTo>
                      <a:lnTo>
                        <a:pt x="0" y="3"/>
                      </a:lnTo>
                      <a:lnTo>
                        <a:pt x="1" y="6"/>
                      </a:lnTo>
                      <a:lnTo>
                        <a:pt x="2" y="7"/>
                      </a:lnTo>
                      <a:lnTo>
                        <a:pt x="3" y="9"/>
                      </a:lnTo>
                      <a:lnTo>
                        <a:pt x="5" y="9"/>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2" name="Freeform 1068"/>
                <p:cNvSpPr>
                  <a:spLocks/>
                </p:cNvSpPr>
                <p:nvPr/>
              </p:nvSpPr>
              <p:spPr bwMode="auto">
                <a:xfrm>
                  <a:off x="1961" y="1560"/>
                  <a:ext cx="12" cy="11"/>
                </a:xfrm>
                <a:custGeom>
                  <a:avLst/>
                  <a:gdLst>
                    <a:gd name="T0" fmla="*/ 2 w 12"/>
                    <a:gd name="T1" fmla="*/ 6 h 11"/>
                    <a:gd name="T2" fmla="*/ 1 w 12"/>
                    <a:gd name="T3" fmla="*/ 5 h 11"/>
                    <a:gd name="T4" fmla="*/ 0 w 12"/>
                    <a:gd name="T5" fmla="*/ 2 h 11"/>
                    <a:gd name="T6" fmla="*/ 1 w 12"/>
                    <a:gd name="T7" fmla="*/ 1 h 11"/>
                    <a:gd name="T8" fmla="*/ 2 w 12"/>
                    <a:gd name="T9" fmla="*/ 1 h 11"/>
                    <a:gd name="T10" fmla="*/ 2 w 12"/>
                    <a:gd name="T11" fmla="*/ 0 h 11"/>
                    <a:gd name="T12" fmla="*/ 4 w 12"/>
                    <a:gd name="T13" fmla="*/ 0 h 11"/>
                    <a:gd name="T14" fmla="*/ 6 w 12"/>
                    <a:gd name="T15" fmla="*/ 1 h 11"/>
                    <a:gd name="T16" fmla="*/ 8 w 12"/>
                    <a:gd name="T17" fmla="*/ 1 h 11"/>
                    <a:gd name="T18" fmla="*/ 11 w 12"/>
                    <a:gd name="T19" fmla="*/ 5 h 11"/>
                    <a:gd name="T20" fmla="*/ 11 w 12"/>
                    <a:gd name="T21" fmla="*/ 6 h 11"/>
                    <a:gd name="T22" fmla="*/ 12 w 12"/>
                    <a:gd name="T23" fmla="*/ 7 h 11"/>
                    <a:gd name="T24" fmla="*/ 11 w 12"/>
                    <a:gd name="T25" fmla="*/ 10 h 11"/>
                    <a:gd name="T26" fmla="*/ 11 w 12"/>
                    <a:gd name="T27" fmla="*/ 11 h 11"/>
                    <a:gd name="T28" fmla="*/ 8 w 12"/>
                    <a:gd name="T29" fmla="*/ 11 h 11"/>
                    <a:gd name="T30" fmla="*/ 6 w 12"/>
                    <a:gd name="T31" fmla="*/ 10 h 11"/>
                    <a:gd name="T32" fmla="*/ 4 w 12"/>
                    <a:gd name="T33" fmla="*/ 10 h 11"/>
                    <a:gd name="T34" fmla="*/ 2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2" y="6"/>
                      </a:moveTo>
                      <a:lnTo>
                        <a:pt x="1" y="5"/>
                      </a:lnTo>
                      <a:lnTo>
                        <a:pt x="0" y="2"/>
                      </a:lnTo>
                      <a:lnTo>
                        <a:pt x="1" y="1"/>
                      </a:lnTo>
                      <a:lnTo>
                        <a:pt x="2" y="1"/>
                      </a:lnTo>
                      <a:lnTo>
                        <a:pt x="2" y="0"/>
                      </a:lnTo>
                      <a:lnTo>
                        <a:pt x="4" y="0"/>
                      </a:lnTo>
                      <a:lnTo>
                        <a:pt x="6" y="1"/>
                      </a:lnTo>
                      <a:lnTo>
                        <a:pt x="8" y="1"/>
                      </a:lnTo>
                      <a:lnTo>
                        <a:pt x="11" y="5"/>
                      </a:lnTo>
                      <a:lnTo>
                        <a:pt x="11" y="6"/>
                      </a:lnTo>
                      <a:lnTo>
                        <a:pt x="12" y="7"/>
                      </a:lnTo>
                      <a:lnTo>
                        <a:pt x="11" y="10"/>
                      </a:lnTo>
                      <a:lnTo>
                        <a:pt x="11" y="11"/>
                      </a:lnTo>
                      <a:lnTo>
                        <a:pt x="8" y="11"/>
                      </a:lnTo>
                      <a:lnTo>
                        <a:pt x="6" y="10"/>
                      </a:lnTo>
                      <a:lnTo>
                        <a:pt x="4" y="10"/>
                      </a:lnTo>
                      <a:lnTo>
                        <a:pt x="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3" name="Freeform 1069"/>
                <p:cNvSpPr>
                  <a:spLocks/>
                </p:cNvSpPr>
                <p:nvPr/>
              </p:nvSpPr>
              <p:spPr bwMode="auto">
                <a:xfrm>
                  <a:off x="1964" y="1560"/>
                  <a:ext cx="12" cy="11"/>
                </a:xfrm>
                <a:custGeom>
                  <a:avLst/>
                  <a:gdLst>
                    <a:gd name="T0" fmla="*/ 2 w 12"/>
                    <a:gd name="T1" fmla="*/ 7 h 11"/>
                    <a:gd name="T2" fmla="*/ 0 w 12"/>
                    <a:gd name="T3" fmla="*/ 5 h 11"/>
                    <a:gd name="T4" fmla="*/ 0 w 12"/>
                    <a:gd name="T5" fmla="*/ 2 h 11"/>
                    <a:gd name="T6" fmla="*/ 0 w 12"/>
                    <a:gd name="T7" fmla="*/ 1 h 11"/>
                    <a:gd name="T8" fmla="*/ 2 w 12"/>
                    <a:gd name="T9" fmla="*/ 1 h 11"/>
                    <a:gd name="T10" fmla="*/ 5 w 12"/>
                    <a:gd name="T11" fmla="*/ 0 h 11"/>
                    <a:gd name="T12" fmla="*/ 7 w 12"/>
                    <a:gd name="T13" fmla="*/ 1 h 11"/>
                    <a:gd name="T14" fmla="*/ 9 w 12"/>
                    <a:gd name="T15" fmla="*/ 2 h 11"/>
                    <a:gd name="T16" fmla="*/ 12 w 12"/>
                    <a:gd name="T17" fmla="*/ 6 h 11"/>
                    <a:gd name="T18" fmla="*/ 12 w 12"/>
                    <a:gd name="T19" fmla="*/ 7 h 11"/>
                    <a:gd name="T20" fmla="*/ 12 w 12"/>
                    <a:gd name="T21" fmla="*/ 10 h 11"/>
                    <a:gd name="T22" fmla="*/ 9 w 12"/>
                    <a:gd name="T23" fmla="*/ 11 h 11"/>
                    <a:gd name="T24" fmla="*/ 7 w 12"/>
                    <a:gd name="T25" fmla="*/ 11 h 11"/>
                    <a:gd name="T26" fmla="*/ 2 w 12"/>
                    <a:gd name="T27" fmla="*/ 7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2" y="7"/>
                      </a:moveTo>
                      <a:lnTo>
                        <a:pt x="0" y="5"/>
                      </a:lnTo>
                      <a:lnTo>
                        <a:pt x="0" y="2"/>
                      </a:lnTo>
                      <a:lnTo>
                        <a:pt x="0" y="1"/>
                      </a:lnTo>
                      <a:lnTo>
                        <a:pt x="2" y="1"/>
                      </a:lnTo>
                      <a:lnTo>
                        <a:pt x="5" y="0"/>
                      </a:lnTo>
                      <a:lnTo>
                        <a:pt x="7" y="1"/>
                      </a:lnTo>
                      <a:lnTo>
                        <a:pt x="9" y="2"/>
                      </a:lnTo>
                      <a:lnTo>
                        <a:pt x="12" y="6"/>
                      </a:lnTo>
                      <a:lnTo>
                        <a:pt x="12" y="7"/>
                      </a:lnTo>
                      <a:lnTo>
                        <a:pt x="12" y="10"/>
                      </a:lnTo>
                      <a:lnTo>
                        <a:pt x="9" y="11"/>
                      </a:lnTo>
                      <a:lnTo>
                        <a:pt x="7" y="11"/>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4" name="Freeform 1070"/>
                <p:cNvSpPr>
                  <a:spLocks/>
                </p:cNvSpPr>
                <p:nvPr/>
              </p:nvSpPr>
              <p:spPr bwMode="auto">
                <a:xfrm>
                  <a:off x="1951" y="1557"/>
                  <a:ext cx="12" cy="10"/>
                </a:xfrm>
                <a:custGeom>
                  <a:avLst/>
                  <a:gdLst>
                    <a:gd name="T0" fmla="*/ 8 w 12"/>
                    <a:gd name="T1" fmla="*/ 10 h 10"/>
                    <a:gd name="T2" fmla="*/ 11 w 12"/>
                    <a:gd name="T3" fmla="*/ 9 h 10"/>
                    <a:gd name="T4" fmla="*/ 12 w 12"/>
                    <a:gd name="T5" fmla="*/ 9 h 10"/>
                    <a:gd name="T6" fmla="*/ 12 w 12"/>
                    <a:gd name="T7" fmla="*/ 8 h 10"/>
                    <a:gd name="T8" fmla="*/ 12 w 12"/>
                    <a:gd name="T9" fmla="*/ 7 h 10"/>
                    <a:gd name="T10" fmla="*/ 12 w 12"/>
                    <a:gd name="T11" fmla="*/ 5 h 10"/>
                    <a:gd name="T12" fmla="*/ 11 w 12"/>
                    <a:gd name="T13" fmla="*/ 3 h 10"/>
                    <a:gd name="T14" fmla="*/ 9 w 12"/>
                    <a:gd name="T15" fmla="*/ 2 h 10"/>
                    <a:gd name="T16" fmla="*/ 8 w 12"/>
                    <a:gd name="T17" fmla="*/ 0 h 10"/>
                    <a:gd name="T18" fmla="*/ 6 w 12"/>
                    <a:gd name="T19" fmla="*/ 0 h 10"/>
                    <a:gd name="T20" fmla="*/ 5 w 12"/>
                    <a:gd name="T21" fmla="*/ 0 h 10"/>
                    <a:gd name="T22" fmla="*/ 5 w 12"/>
                    <a:gd name="T23" fmla="*/ 0 h 10"/>
                    <a:gd name="T24" fmla="*/ 2 w 12"/>
                    <a:gd name="T25" fmla="*/ 2 h 10"/>
                    <a:gd name="T26" fmla="*/ 1 w 12"/>
                    <a:gd name="T27" fmla="*/ 2 h 10"/>
                    <a:gd name="T28" fmla="*/ 0 w 12"/>
                    <a:gd name="T29" fmla="*/ 3 h 10"/>
                    <a:gd name="T30" fmla="*/ 0 w 12"/>
                    <a:gd name="T31" fmla="*/ 4 h 10"/>
                    <a:gd name="T32" fmla="*/ 0 w 12"/>
                    <a:gd name="T33" fmla="*/ 5 h 10"/>
                    <a:gd name="T34" fmla="*/ 2 w 12"/>
                    <a:gd name="T35" fmla="*/ 8 h 10"/>
                    <a:gd name="T36" fmla="*/ 3 w 12"/>
                    <a:gd name="T37" fmla="*/ 9 h 10"/>
                    <a:gd name="T38" fmla="*/ 5 w 12"/>
                    <a:gd name="T39" fmla="*/ 9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1" y="9"/>
                      </a:lnTo>
                      <a:lnTo>
                        <a:pt x="12" y="9"/>
                      </a:lnTo>
                      <a:lnTo>
                        <a:pt x="12" y="8"/>
                      </a:lnTo>
                      <a:lnTo>
                        <a:pt x="12" y="7"/>
                      </a:lnTo>
                      <a:lnTo>
                        <a:pt x="12" y="5"/>
                      </a:lnTo>
                      <a:lnTo>
                        <a:pt x="11" y="3"/>
                      </a:lnTo>
                      <a:lnTo>
                        <a:pt x="9" y="2"/>
                      </a:lnTo>
                      <a:lnTo>
                        <a:pt x="8" y="0"/>
                      </a:lnTo>
                      <a:lnTo>
                        <a:pt x="6" y="0"/>
                      </a:lnTo>
                      <a:lnTo>
                        <a:pt x="5" y="0"/>
                      </a:lnTo>
                      <a:lnTo>
                        <a:pt x="2" y="2"/>
                      </a:lnTo>
                      <a:lnTo>
                        <a:pt x="1" y="2"/>
                      </a:lnTo>
                      <a:lnTo>
                        <a:pt x="0" y="3"/>
                      </a:lnTo>
                      <a:lnTo>
                        <a:pt x="0" y="4"/>
                      </a:lnTo>
                      <a:lnTo>
                        <a:pt x="0" y="5"/>
                      </a:lnTo>
                      <a:lnTo>
                        <a:pt x="2" y="8"/>
                      </a:lnTo>
                      <a:lnTo>
                        <a:pt x="3" y="9"/>
                      </a:lnTo>
                      <a:lnTo>
                        <a:pt x="5" y="9"/>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5" name="Freeform 1071"/>
                <p:cNvSpPr>
                  <a:spLocks/>
                </p:cNvSpPr>
                <p:nvPr/>
              </p:nvSpPr>
              <p:spPr bwMode="auto">
                <a:xfrm>
                  <a:off x="1951" y="1557"/>
                  <a:ext cx="12" cy="10"/>
                </a:xfrm>
                <a:custGeom>
                  <a:avLst/>
                  <a:gdLst>
                    <a:gd name="T0" fmla="*/ 2 w 12"/>
                    <a:gd name="T1" fmla="*/ 8 h 10"/>
                    <a:gd name="T2" fmla="*/ 0 w 12"/>
                    <a:gd name="T3" fmla="*/ 5 h 10"/>
                    <a:gd name="T4" fmla="*/ 0 w 12"/>
                    <a:gd name="T5" fmla="*/ 3 h 10"/>
                    <a:gd name="T6" fmla="*/ 0 w 12"/>
                    <a:gd name="T7" fmla="*/ 2 h 10"/>
                    <a:gd name="T8" fmla="*/ 1 w 12"/>
                    <a:gd name="T9" fmla="*/ 2 h 10"/>
                    <a:gd name="T10" fmla="*/ 2 w 12"/>
                    <a:gd name="T11" fmla="*/ 2 h 10"/>
                    <a:gd name="T12" fmla="*/ 5 w 12"/>
                    <a:gd name="T13" fmla="*/ 0 h 10"/>
                    <a:gd name="T14" fmla="*/ 7 w 12"/>
                    <a:gd name="T15" fmla="*/ 2 h 10"/>
                    <a:gd name="T16" fmla="*/ 8 w 12"/>
                    <a:gd name="T17" fmla="*/ 3 h 10"/>
                    <a:gd name="T18" fmla="*/ 11 w 12"/>
                    <a:gd name="T19" fmla="*/ 4 h 10"/>
                    <a:gd name="T20" fmla="*/ 12 w 12"/>
                    <a:gd name="T21" fmla="*/ 5 h 10"/>
                    <a:gd name="T22" fmla="*/ 12 w 12"/>
                    <a:gd name="T23" fmla="*/ 8 h 10"/>
                    <a:gd name="T24" fmla="*/ 12 w 12"/>
                    <a:gd name="T25" fmla="*/ 9 h 10"/>
                    <a:gd name="T26" fmla="*/ 11 w 12"/>
                    <a:gd name="T27" fmla="*/ 10 h 10"/>
                    <a:gd name="T28" fmla="*/ 8 w 12"/>
                    <a:gd name="T29" fmla="*/ 10 h 10"/>
                    <a:gd name="T30" fmla="*/ 7 w 12"/>
                    <a:gd name="T31" fmla="*/ 9 h 10"/>
                    <a:gd name="T32" fmla="*/ 5 w 12"/>
                    <a:gd name="T33" fmla="*/ 9 h 10"/>
                    <a:gd name="T34" fmla="*/ 2 w 12"/>
                    <a:gd name="T35" fmla="*/ 8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2" y="8"/>
                      </a:moveTo>
                      <a:lnTo>
                        <a:pt x="0" y="5"/>
                      </a:lnTo>
                      <a:lnTo>
                        <a:pt x="0" y="3"/>
                      </a:lnTo>
                      <a:lnTo>
                        <a:pt x="0" y="2"/>
                      </a:lnTo>
                      <a:lnTo>
                        <a:pt x="1" y="2"/>
                      </a:lnTo>
                      <a:lnTo>
                        <a:pt x="2" y="2"/>
                      </a:lnTo>
                      <a:lnTo>
                        <a:pt x="5" y="0"/>
                      </a:lnTo>
                      <a:lnTo>
                        <a:pt x="7" y="2"/>
                      </a:lnTo>
                      <a:lnTo>
                        <a:pt x="8" y="3"/>
                      </a:lnTo>
                      <a:lnTo>
                        <a:pt x="11" y="4"/>
                      </a:lnTo>
                      <a:lnTo>
                        <a:pt x="12" y="5"/>
                      </a:lnTo>
                      <a:lnTo>
                        <a:pt x="12" y="8"/>
                      </a:lnTo>
                      <a:lnTo>
                        <a:pt x="12" y="9"/>
                      </a:lnTo>
                      <a:lnTo>
                        <a:pt x="11" y="10"/>
                      </a:lnTo>
                      <a:lnTo>
                        <a:pt x="8" y="10"/>
                      </a:lnTo>
                      <a:lnTo>
                        <a:pt x="7" y="9"/>
                      </a:lnTo>
                      <a:lnTo>
                        <a:pt x="5" y="9"/>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6" name="Freeform 1072"/>
                <p:cNvSpPr>
                  <a:spLocks/>
                </p:cNvSpPr>
                <p:nvPr/>
              </p:nvSpPr>
              <p:spPr bwMode="auto">
                <a:xfrm>
                  <a:off x="1958" y="1560"/>
                  <a:ext cx="12" cy="11"/>
                </a:xfrm>
                <a:custGeom>
                  <a:avLst/>
                  <a:gdLst>
                    <a:gd name="T0" fmla="*/ 8 w 12"/>
                    <a:gd name="T1" fmla="*/ 11 h 11"/>
                    <a:gd name="T2" fmla="*/ 10 w 12"/>
                    <a:gd name="T3" fmla="*/ 10 h 11"/>
                    <a:gd name="T4" fmla="*/ 11 w 12"/>
                    <a:gd name="T5" fmla="*/ 8 h 11"/>
                    <a:gd name="T6" fmla="*/ 12 w 12"/>
                    <a:gd name="T7" fmla="*/ 7 h 11"/>
                    <a:gd name="T8" fmla="*/ 11 w 12"/>
                    <a:gd name="T9" fmla="*/ 5 h 11"/>
                    <a:gd name="T10" fmla="*/ 10 w 12"/>
                    <a:gd name="T11" fmla="*/ 2 h 11"/>
                    <a:gd name="T12" fmla="*/ 9 w 12"/>
                    <a:gd name="T13" fmla="*/ 1 h 11"/>
                    <a:gd name="T14" fmla="*/ 7 w 12"/>
                    <a:gd name="T15" fmla="*/ 0 h 11"/>
                    <a:gd name="T16" fmla="*/ 6 w 12"/>
                    <a:gd name="T17" fmla="*/ 0 h 11"/>
                    <a:gd name="T18" fmla="*/ 5 w 12"/>
                    <a:gd name="T19" fmla="*/ 0 h 11"/>
                    <a:gd name="T20" fmla="*/ 4 w 12"/>
                    <a:gd name="T21" fmla="*/ 0 h 11"/>
                    <a:gd name="T22" fmla="*/ 1 w 12"/>
                    <a:gd name="T23" fmla="*/ 1 h 11"/>
                    <a:gd name="T24" fmla="*/ 1 w 12"/>
                    <a:gd name="T25" fmla="*/ 1 h 11"/>
                    <a:gd name="T26" fmla="*/ 1 w 12"/>
                    <a:gd name="T27" fmla="*/ 2 h 11"/>
                    <a:gd name="T28" fmla="*/ 0 w 12"/>
                    <a:gd name="T29" fmla="*/ 4 h 11"/>
                    <a:gd name="T30" fmla="*/ 1 w 12"/>
                    <a:gd name="T31" fmla="*/ 6 h 11"/>
                    <a:gd name="T32" fmla="*/ 1 w 12"/>
                    <a:gd name="T33" fmla="*/ 7 h 11"/>
                    <a:gd name="T34" fmla="*/ 3 w 12"/>
                    <a:gd name="T35" fmla="*/ 10 h 11"/>
                    <a:gd name="T36" fmla="*/ 4 w 12"/>
                    <a:gd name="T37" fmla="*/ 10 h 11"/>
                    <a:gd name="T38" fmla="*/ 6 w 12"/>
                    <a:gd name="T39" fmla="*/ 11 h 11"/>
                    <a:gd name="T40" fmla="*/ 7 w 12"/>
                    <a:gd name="T41" fmla="*/ 11 h 11"/>
                    <a:gd name="T42" fmla="*/ 8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8" y="11"/>
                      </a:moveTo>
                      <a:lnTo>
                        <a:pt x="10" y="10"/>
                      </a:lnTo>
                      <a:lnTo>
                        <a:pt x="11" y="8"/>
                      </a:lnTo>
                      <a:lnTo>
                        <a:pt x="12" y="7"/>
                      </a:lnTo>
                      <a:lnTo>
                        <a:pt x="11" y="5"/>
                      </a:lnTo>
                      <a:lnTo>
                        <a:pt x="10" y="2"/>
                      </a:lnTo>
                      <a:lnTo>
                        <a:pt x="9" y="1"/>
                      </a:lnTo>
                      <a:lnTo>
                        <a:pt x="7" y="0"/>
                      </a:lnTo>
                      <a:lnTo>
                        <a:pt x="6" y="0"/>
                      </a:lnTo>
                      <a:lnTo>
                        <a:pt x="5" y="0"/>
                      </a:lnTo>
                      <a:lnTo>
                        <a:pt x="4" y="0"/>
                      </a:lnTo>
                      <a:lnTo>
                        <a:pt x="1" y="1"/>
                      </a:lnTo>
                      <a:lnTo>
                        <a:pt x="1" y="2"/>
                      </a:lnTo>
                      <a:lnTo>
                        <a:pt x="0" y="4"/>
                      </a:lnTo>
                      <a:lnTo>
                        <a:pt x="1" y="6"/>
                      </a:lnTo>
                      <a:lnTo>
                        <a:pt x="1" y="7"/>
                      </a:lnTo>
                      <a:lnTo>
                        <a:pt x="3" y="10"/>
                      </a:lnTo>
                      <a:lnTo>
                        <a:pt x="4" y="10"/>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7" name="Freeform 1073"/>
                <p:cNvSpPr>
                  <a:spLocks/>
                </p:cNvSpPr>
                <p:nvPr/>
              </p:nvSpPr>
              <p:spPr bwMode="auto">
                <a:xfrm>
                  <a:off x="1958" y="1560"/>
                  <a:ext cx="12" cy="11"/>
                </a:xfrm>
                <a:custGeom>
                  <a:avLst/>
                  <a:gdLst>
                    <a:gd name="T0" fmla="*/ 1 w 12"/>
                    <a:gd name="T1" fmla="*/ 7 h 11"/>
                    <a:gd name="T2" fmla="*/ 1 w 12"/>
                    <a:gd name="T3" fmla="*/ 5 h 11"/>
                    <a:gd name="T4" fmla="*/ 0 w 12"/>
                    <a:gd name="T5" fmla="*/ 2 h 11"/>
                    <a:gd name="T6" fmla="*/ 1 w 12"/>
                    <a:gd name="T7" fmla="*/ 1 h 11"/>
                    <a:gd name="T8" fmla="*/ 1 w 12"/>
                    <a:gd name="T9" fmla="*/ 1 h 11"/>
                    <a:gd name="T10" fmla="*/ 4 w 12"/>
                    <a:gd name="T11" fmla="*/ 0 h 11"/>
                    <a:gd name="T12" fmla="*/ 5 w 12"/>
                    <a:gd name="T13" fmla="*/ 1 h 11"/>
                    <a:gd name="T14" fmla="*/ 8 w 12"/>
                    <a:gd name="T15" fmla="*/ 1 h 11"/>
                    <a:gd name="T16" fmla="*/ 10 w 12"/>
                    <a:gd name="T17" fmla="*/ 5 h 11"/>
                    <a:gd name="T18" fmla="*/ 11 w 12"/>
                    <a:gd name="T19" fmla="*/ 6 h 11"/>
                    <a:gd name="T20" fmla="*/ 12 w 12"/>
                    <a:gd name="T21" fmla="*/ 7 h 11"/>
                    <a:gd name="T22" fmla="*/ 11 w 12"/>
                    <a:gd name="T23" fmla="*/ 10 h 11"/>
                    <a:gd name="T24" fmla="*/ 10 w 12"/>
                    <a:gd name="T25" fmla="*/ 10 h 11"/>
                    <a:gd name="T26" fmla="*/ 10 w 12"/>
                    <a:gd name="T27" fmla="*/ 11 h 11"/>
                    <a:gd name="T28" fmla="*/ 8 w 12"/>
                    <a:gd name="T29" fmla="*/ 11 h 11"/>
                    <a:gd name="T30" fmla="*/ 5 w 12"/>
                    <a:gd name="T31" fmla="*/ 10 h 11"/>
                    <a:gd name="T32" fmla="*/ 4 w 12"/>
                    <a:gd name="T33" fmla="*/ 10 h 11"/>
                    <a:gd name="T34" fmla="*/ 1 w 12"/>
                    <a:gd name="T35" fmla="*/ 7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 y="7"/>
                      </a:moveTo>
                      <a:lnTo>
                        <a:pt x="1" y="5"/>
                      </a:lnTo>
                      <a:lnTo>
                        <a:pt x="0" y="2"/>
                      </a:lnTo>
                      <a:lnTo>
                        <a:pt x="1" y="1"/>
                      </a:lnTo>
                      <a:lnTo>
                        <a:pt x="4" y="0"/>
                      </a:lnTo>
                      <a:lnTo>
                        <a:pt x="5" y="1"/>
                      </a:lnTo>
                      <a:lnTo>
                        <a:pt x="8" y="1"/>
                      </a:lnTo>
                      <a:lnTo>
                        <a:pt x="10" y="5"/>
                      </a:lnTo>
                      <a:lnTo>
                        <a:pt x="11" y="6"/>
                      </a:lnTo>
                      <a:lnTo>
                        <a:pt x="12" y="7"/>
                      </a:lnTo>
                      <a:lnTo>
                        <a:pt x="11" y="10"/>
                      </a:lnTo>
                      <a:lnTo>
                        <a:pt x="10" y="10"/>
                      </a:lnTo>
                      <a:lnTo>
                        <a:pt x="10" y="11"/>
                      </a:lnTo>
                      <a:lnTo>
                        <a:pt x="8" y="11"/>
                      </a:lnTo>
                      <a:lnTo>
                        <a:pt x="5" y="10"/>
                      </a:lnTo>
                      <a:lnTo>
                        <a:pt x="4" y="10"/>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8" name="Freeform 1074"/>
                <p:cNvSpPr>
                  <a:spLocks/>
                </p:cNvSpPr>
                <p:nvPr/>
              </p:nvSpPr>
              <p:spPr bwMode="auto">
                <a:xfrm>
                  <a:off x="1987" y="1575"/>
                  <a:ext cx="12" cy="10"/>
                </a:xfrm>
                <a:custGeom>
                  <a:avLst/>
                  <a:gdLst>
                    <a:gd name="T0" fmla="*/ 1 w 12"/>
                    <a:gd name="T1" fmla="*/ 6 h 10"/>
                    <a:gd name="T2" fmla="*/ 1 w 12"/>
                    <a:gd name="T3" fmla="*/ 3 h 10"/>
                    <a:gd name="T4" fmla="*/ 0 w 12"/>
                    <a:gd name="T5" fmla="*/ 2 h 10"/>
                    <a:gd name="T6" fmla="*/ 1 w 12"/>
                    <a:gd name="T7" fmla="*/ 1 h 10"/>
                    <a:gd name="T8" fmla="*/ 1 w 12"/>
                    <a:gd name="T9" fmla="*/ 0 h 10"/>
                    <a:gd name="T10" fmla="*/ 3 w 12"/>
                    <a:gd name="T11" fmla="*/ 0 h 10"/>
                    <a:gd name="T12" fmla="*/ 6 w 12"/>
                    <a:gd name="T13" fmla="*/ 0 h 10"/>
                    <a:gd name="T14" fmla="*/ 8 w 12"/>
                    <a:gd name="T15" fmla="*/ 1 h 10"/>
                    <a:gd name="T16" fmla="*/ 9 w 12"/>
                    <a:gd name="T17" fmla="*/ 2 h 10"/>
                    <a:gd name="T18" fmla="*/ 12 w 12"/>
                    <a:gd name="T19" fmla="*/ 5 h 10"/>
                    <a:gd name="T20" fmla="*/ 12 w 12"/>
                    <a:gd name="T21" fmla="*/ 7 h 10"/>
                    <a:gd name="T22" fmla="*/ 12 w 12"/>
                    <a:gd name="T23" fmla="*/ 8 h 10"/>
                    <a:gd name="T24" fmla="*/ 11 w 12"/>
                    <a:gd name="T25" fmla="*/ 8 h 10"/>
                    <a:gd name="T26" fmla="*/ 9 w 12"/>
                    <a:gd name="T27" fmla="*/ 8 h 10"/>
                    <a:gd name="T28" fmla="*/ 8 w 12"/>
                    <a:gd name="T29" fmla="*/ 10 h 10"/>
                    <a:gd name="T30" fmla="*/ 6 w 12"/>
                    <a:gd name="T31" fmla="*/ 8 h 10"/>
                    <a:gd name="T32" fmla="*/ 3 w 12"/>
                    <a:gd name="T33" fmla="*/ 8 h 10"/>
                    <a:gd name="T34" fmla="*/ 1 w 12"/>
                    <a:gd name="T35" fmla="*/ 6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6"/>
                      </a:moveTo>
                      <a:lnTo>
                        <a:pt x="1" y="3"/>
                      </a:lnTo>
                      <a:lnTo>
                        <a:pt x="0" y="2"/>
                      </a:lnTo>
                      <a:lnTo>
                        <a:pt x="1" y="1"/>
                      </a:lnTo>
                      <a:lnTo>
                        <a:pt x="1" y="0"/>
                      </a:lnTo>
                      <a:lnTo>
                        <a:pt x="3" y="0"/>
                      </a:lnTo>
                      <a:lnTo>
                        <a:pt x="6" y="0"/>
                      </a:lnTo>
                      <a:lnTo>
                        <a:pt x="8" y="1"/>
                      </a:lnTo>
                      <a:lnTo>
                        <a:pt x="9" y="2"/>
                      </a:lnTo>
                      <a:lnTo>
                        <a:pt x="12" y="5"/>
                      </a:lnTo>
                      <a:lnTo>
                        <a:pt x="12" y="7"/>
                      </a:lnTo>
                      <a:lnTo>
                        <a:pt x="12" y="8"/>
                      </a:lnTo>
                      <a:lnTo>
                        <a:pt x="11" y="8"/>
                      </a:lnTo>
                      <a:lnTo>
                        <a:pt x="9" y="8"/>
                      </a:lnTo>
                      <a:lnTo>
                        <a:pt x="8" y="10"/>
                      </a:lnTo>
                      <a:lnTo>
                        <a:pt x="6" y="8"/>
                      </a:lnTo>
                      <a:lnTo>
                        <a:pt x="3" y="8"/>
                      </a:lnTo>
                      <a:lnTo>
                        <a:pt x="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09" name="Freeform 1075"/>
                <p:cNvSpPr>
                  <a:spLocks/>
                </p:cNvSpPr>
                <p:nvPr/>
              </p:nvSpPr>
              <p:spPr bwMode="auto">
                <a:xfrm>
                  <a:off x="1960" y="1529"/>
                  <a:ext cx="19" cy="30"/>
                </a:xfrm>
                <a:custGeom>
                  <a:avLst/>
                  <a:gdLst>
                    <a:gd name="T0" fmla="*/ 0 w 19"/>
                    <a:gd name="T1" fmla="*/ 10 h 30"/>
                    <a:gd name="T2" fmla="*/ 19 w 19"/>
                    <a:gd name="T3" fmla="*/ 0 h 30"/>
                    <a:gd name="T4" fmla="*/ 19 w 19"/>
                    <a:gd name="T5" fmla="*/ 20 h 30"/>
                    <a:gd name="T6" fmla="*/ 0 w 19"/>
                    <a:gd name="T7" fmla="*/ 30 h 30"/>
                    <a:gd name="T8" fmla="*/ 0 w 19"/>
                    <a:gd name="T9" fmla="*/ 10 h 30"/>
                    <a:gd name="T10" fmla="*/ 0 60000 65536"/>
                    <a:gd name="T11" fmla="*/ 0 60000 65536"/>
                    <a:gd name="T12" fmla="*/ 0 60000 65536"/>
                    <a:gd name="T13" fmla="*/ 0 60000 65536"/>
                    <a:gd name="T14" fmla="*/ 0 60000 65536"/>
                    <a:gd name="T15" fmla="*/ 0 w 19"/>
                    <a:gd name="T16" fmla="*/ 0 h 30"/>
                    <a:gd name="T17" fmla="*/ 19 w 19"/>
                    <a:gd name="T18" fmla="*/ 30 h 30"/>
                  </a:gdLst>
                  <a:ahLst/>
                  <a:cxnLst>
                    <a:cxn ang="T10">
                      <a:pos x="T0" y="T1"/>
                    </a:cxn>
                    <a:cxn ang="T11">
                      <a:pos x="T2" y="T3"/>
                    </a:cxn>
                    <a:cxn ang="T12">
                      <a:pos x="T4" y="T5"/>
                    </a:cxn>
                    <a:cxn ang="T13">
                      <a:pos x="T6" y="T7"/>
                    </a:cxn>
                    <a:cxn ang="T14">
                      <a:pos x="T8" y="T9"/>
                    </a:cxn>
                  </a:cxnLst>
                  <a:rect l="T15" t="T16" r="T17" b="T18"/>
                  <a:pathLst>
                    <a:path w="19" h="30">
                      <a:moveTo>
                        <a:pt x="0" y="10"/>
                      </a:moveTo>
                      <a:lnTo>
                        <a:pt x="19" y="0"/>
                      </a:lnTo>
                      <a:lnTo>
                        <a:pt x="19" y="20"/>
                      </a:lnTo>
                      <a:lnTo>
                        <a:pt x="0" y="30"/>
                      </a:lnTo>
                      <a:lnTo>
                        <a:pt x="0" y="1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0" name="Freeform 1076"/>
                <p:cNvSpPr>
                  <a:spLocks/>
                </p:cNvSpPr>
                <p:nvPr/>
              </p:nvSpPr>
              <p:spPr bwMode="auto">
                <a:xfrm>
                  <a:off x="1898" y="1524"/>
                  <a:ext cx="12" cy="10"/>
                </a:xfrm>
                <a:custGeom>
                  <a:avLst/>
                  <a:gdLst>
                    <a:gd name="T0" fmla="*/ 7 w 12"/>
                    <a:gd name="T1" fmla="*/ 10 h 10"/>
                    <a:gd name="T2" fmla="*/ 10 w 12"/>
                    <a:gd name="T3" fmla="*/ 9 h 10"/>
                    <a:gd name="T4" fmla="*/ 11 w 12"/>
                    <a:gd name="T5" fmla="*/ 7 h 10"/>
                    <a:gd name="T6" fmla="*/ 12 w 12"/>
                    <a:gd name="T7" fmla="*/ 7 h 10"/>
                    <a:gd name="T8" fmla="*/ 12 w 12"/>
                    <a:gd name="T9" fmla="*/ 6 h 10"/>
                    <a:gd name="T10" fmla="*/ 12 w 12"/>
                    <a:gd name="T11" fmla="*/ 5 h 10"/>
                    <a:gd name="T12" fmla="*/ 10 w 12"/>
                    <a:gd name="T13" fmla="*/ 4 h 10"/>
                    <a:gd name="T14" fmla="*/ 9 w 12"/>
                    <a:gd name="T15" fmla="*/ 1 h 10"/>
                    <a:gd name="T16" fmla="*/ 7 w 12"/>
                    <a:gd name="T17" fmla="*/ 1 h 10"/>
                    <a:gd name="T18" fmla="*/ 5 w 12"/>
                    <a:gd name="T19" fmla="*/ 0 h 10"/>
                    <a:gd name="T20" fmla="*/ 5 w 12"/>
                    <a:gd name="T21" fmla="*/ 0 h 10"/>
                    <a:gd name="T22" fmla="*/ 5 w 12"/>
                    <a:gd name="T23" fmla="*/ 1 h 10"/>
                    <a:gd name="T24" fmla="*/ 2 w 12"/>
                    <a:gd name="T25" fmla="*/ 1 h 10"/>
                    <a:gd name="T26" fmla="*/ 1 w 12"/>
                    <a:gd name="T27" fmla="*/ 2 h 10"/>
                    <a:gd name="T28" fmla="*/ 0 w 12"/>
                    <a:gd name="T29" fmla="*/ 2 h 10"/>
                    <a:gd name="T30" fmla="*/ 0 w 12"/>
                    <a:gd name="T31" fmla="*/ 4 h 10"/>
                    <a:gd name="T32" fmla="*/ 0 w 12"/>
                    <a:gd name="T33" fmla="*/ 5 h 10"/>
                    <a:gd name="T34" fmla="*/ 2 w 12"/>
                    <a:gd name="T35" fmla="*/ 7 h 10"/>
                    <a:gd name="T36" fmla="*/ 2 w 12"/>
                    <a:gd name="T37" fmla="*/ 9 h 10"/>
                    <a:gd name="T38" fmla="*/ 5 w 12"/>
                    <a:gd name="T39" fmla="*/ 10 h 10"/>
                    <a:gd name="T40" fmla="*/ 6 w 12"/>
                    <a:gd name="T41" fmla="*/ 10 h 10"/>
                    <a:gd name="T42" fmla="*/ 7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7" y="10"/>
                      </a:moveTo>
                      <a:lnTo>
                        <a:pt x="10" y="9"/>
                      </a:lnTo>
                      <a:lnTo>
                        <a:pt x="11" y="7"/>
                      </a:lnTo>
                      <a:lnTo>
                        <a:pt x="12" y="7"/>
                      </a:lnTo>
                      <a:lnTo>
                        <a:pt x="12" y="6"/>
                      </a:lnTo>
                      <a:lnTo>
                        <a:pt x="12" y="5"/>
                      </a:lnTo>
                      <a:lnTo>
                        <a:pt x="10" y="4"/>
                      </a:lnTo>
                      <a:lnTo>
                        <a:pt x="9" y="1"/>
                      </a:lnTo>
                      <a:lnTo>
                        <a:pt x="7" y="1"/>
                      </a:lnTo>
                      <a:lnTo>
                        <a:pt x="5" y="0"/>
                      </a:lnTo>
                      <a:lnTo>
                        <a:pt x="5" y="1"/>
                      </a:lnTo>
                      <a:lnTo>
                        <a:pt x="2" y="1"/>
                      </a:lnTo>
                      <a:lnTo>
                        <a:pt x="1" y="2"/>
                      </a:lnTo>
                      <a:lnTo>
                        <a:pt x="0" y="2"/>
                      </a:lnTo>
                      <a:lnTo>
                        <a:pt x="0" y="4"/>
                      </a:lnTo>
                      <a:lnTo>
                        <a:pt x="0" y="5"/>
                      </a:lnTo>
                      <a:lnTo>
                        <a:pt x="2" y="7"/>
                      </a:lnTo>
                      <a:lnTo>
                        <a:pt x="2" y="9"/>
                      </a:lnTo>
                      <a:lnTo>
                        <a:pt x="5" y="10"/>
                      </a:lnTo>
                      <a:lnTo>
                        <a:pt x="6" y="10"/>
                      </a:lnTo>
                      <a:lnTo>
                        <a:pt x="7"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1" name="Freeform 1077"/>
                <p:cNvSpPr>
                  <a:spLocks/>
                </p:cNvSpPr>
                <p:nvPr/>
              </p:nvSpPr>
              <p:spPr bwMode="auto">
                <a:xfrm>
                  <a:off x="1898" y="1525"/>
                  <a:ext cx="12" cy="11"/>
                </a:xfrm>
                <a:custGeom>
                  <a:avLst/>
                  <a:gdLst>
                    <a:gd name="T0" fmla="*/ 2 w 12"/>
                    <a:gd name="T1" fmla="*/ 8 h 11"/>
                    <a:gd name="T2" fmla="*/ 0 w 12"/>
                    <a:gd name="T3" fmla="*/ 5 h 11"/>
                    <a:gd name="T4" fmla="*/ 0 w 12"/>
                    <a:gd name="T5" fmla="*/ 3 h 11"/>
                    <a:gd name="T6" fmla="*/ 0 w 12"/>
                    <a:gd name="T7" fmla="*/ 1 h 11"/>
                    <a:gd name="T8" fmla="*/ 1 w 12"/>
                    <a:gd name="T9" fmla="*/ 1 h 11"/>
                    <a:gd name="T10" fmla="*/ 2 w 12"/>
                    <a:gd name="T11" fmla="*/ 0 h 11"/>
                    <a:gd name="T12" fmla="*/ 3 w 12"/>
                    <a:gd name="T13" fmla="*/ 0 h 11"/>
                    <a:gd name="T14" fmla="*/ 6 w 12"/>
                    <a:gd name="T15" fmla="*/ 0 h 11"/>
                    <a:gd name="T16" fmla="*/ 8 w 12"/>
                    <a:gd name="T17" fmla="*/ 1 h 11"/>
                    <a:gd name="T18" fmla="*/ 9 w 12"/>
                    <a:gd name="T19" fmla="*/ 3 h 11"/>
                    <a:gd name="T20" fmla="*/ 11 w 12"/>
                    <a:gd name="T21" fmla="*/ 6 h 11"/>
                    <a:gd name="T22" fmla="*/ 12 w 12"/>
                    <a:gd name="T23" fmla="*/ 9 h 11"/>
                    <a:gd name="T24" fmla="*/ 11 w 12"/>
                    <a:gd name="T25" fmla="*/ 10 h 11"/>
                    <a:gd name="T26" fmla="*/ 11 w 12"/>
                    <a:gd name="T27" fmla="*/ 10 h 11"/>
                    <a:gd name="T28" fmla="*/ 9 w 12"/>
                    <a:gd name="T29" fmla="*/ 11 h 11"/>
                    <a:gd name="T30" fmla="*/ 8 w 12"/>
                    <a:gd name="T31" fmla="*/ 11 h 11"/>
                    <a:gd name="T32" fmla="*/ 6 w 12"/>
                    <a:gd name="T33" fmla="*/ 11 h 11"/>
                    <a:gd name="T34" fmla="*/ 3 w 12"/>
                    <a:gd name="T35" fmla="*/ 10 h 11"/>
                    <a:gd name="T36" fmla="*/ 2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8"/>
                      </a:moveTo>
                      <a:lnTo>
                        <a:pt x="0" y="5"/>
                      </a:lnTo>
                      <a:lnTo>
                        <a:pt x="0" y="3"/>
                      </a:lnTo>
                      <a:lnTo>
                        <a:pt x="0" y="1"/>
                      </a:lnTo>
                      <a:lnTo>
                        <a:pt x="1" y="1"/>
                      </a:lnTo>
                      <a:lnTo>
                        <a:pt x="2" y="0"/>
                      </a:lnTo>
                      <a:lnTo>
                        <a:pt x="3" y="0"/>
                      </a:lnTo>
                      <a:lnTo>
                        <a:pt x="6" y="0"/>
                      </a:lnTo>
                      <a:lnTo>
                        <a:pt x="8" y="1"/>
                      </a:lnTo>
                      <a:lnTo>
                        <a:pt x="9" y="3"/>
                      </a:lnTo>
                      <a:lnTo>
                        <a:pt x="11" y="6"/>
                      </a:lnTo>
                      <a:lnTo>
                        <a:pt x="12" y="9"/>
                      </a:lnTo>
                      <a:lnTo>
                        <a:pt x="11" y="10"/>
                      </a:lnTo>
                      <a:lnTo>
                        <a:pt x="9" y="11"/>
                      </a:lnTo>
                      <a:lnTo>
                        <a:pt x="8" y="11"/>
                      </a:lnTo>
                      <a:lnTo>
                        <a:pt x="6" y="11"/>
                      </a:lnTo>
                      <a:lnTo>
                        <a:pt x="3" y="10"/>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2" name="Freeform 1078"/>
                <p:cNvSpPr>
                  <a:spLocks/>
                </p:cNvSpPr>
                <p:nvPr/>
              </p:nvSpPr>
              <p:spPr bwMode="auto">
                <a:xfrm>
                  <a:off x="1899" y="1526"/>
                  <a:ext cx="12" cy="12"/>
                </a:xfrm>
                <a:custGeom>
                  <a:avLst/>
                  <a:gdLst>
                    <a:gd name="T0" fmla="*/ 2 w 12"/>
                    <a:gd name="T1" fmla="*/ 8 h 12"/>
                    <a:gd name="T2" fmla="*/ 0 w 12"/>
                    <a:gd name="T3" fmla="*/ 7 h 12"/>
                    <a:gd name="T4" fmla="*/ 0 w 12"/>
                    <a:gd name="T5" fmla="*/ 3 h 12"/>
                    <a:gd name="T6" fmla="*/ 0 w 12"/>
                    <a:gd name="T7" fmla="*/ 2 h 12"/>
                    <a:gd name="T8" fmla="*/ 2 w 12"/>
                    <a:gd name="T9" fmla="*/ 0 h 12"/>
                    <a:gd name="T10" fmla="*/ 4 w 12"/>
                    <a:gd name="T11" fmla="*/ 0 h 12"/>
                    <a:gd name="T12" fmla="*/ 6 w 12"/>
                    <a:gd name="T13" fmla="*/ 0 h 12"/>
                    <a:gd name="T14" fmla="*/ 10 w 12"/>
                    <a:gd name="T15" fmla="*/ 5 h 12"/>
                    <a:gd name="T16" fmla="*/ 10 w 12"/>
                    <a:gd name="T17" fmla="*/ 7 h 12"/>
                    <a:gd name="T18" fmla="*/ 12 w 12"/>
                    <a:gd name="T19" fmla="*/ 8 h 12"/>
                    <a:gd name="T20" fmla="*/ 10 w 12"/>
                    <a:gd name="T21" fmla="*/ 10 h 12"/>
                    <a:gd name="T22" fmla="*/ 10 w 12"/>
                    <a:gd name="T23" fmla="*/ 12 h 12"/>
                    <a:gd name="T24" fmla="*/ 8 w 12"/>
                    <a:gd name="T25" fmla="*/ 12 h 12"/>
                    <a:gd name="T26" fmla="*/ 6 w 12"/>
                    <a:gd name="T27" fmla="*/ 12 h 12"/>
                    <a:gd name="T28" fmla="*/ 2 w 12"/>
                    <a:gd name="T29" fmla="*/ 8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2"/>
                    <a:gd name="T47" fmla="*/ 12 w 12"/>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2">
                      <a:moveTo>
                        <a:pt x="2" y="8"/>
                      </a:moveTo>
                      <a:lnTo>
                        <a:pt x="0" y="7"/>
                      </a:lnTo>
                      <a:lnTo>
                        <a:pt x="0" y="3"/>
                      </a:lnTo>
                      <a:lnTo>
                        <a:pt x="0" y="2"/>
                      </a:lnTo>
                      <a:lnTo>
                        <a:pt x="2" y="0"/>
                      </a:lnTo>
                      <a:lnTo>
                        <a:pt x="4" y="0"/>
                      </a:lnTo>
                      <a:lnTo>
                        <a:pt x="6" y="0"/>
                      </a:lnTo>
                      <a:lnTo>
                        <a:pt x="10" y="5"/>
                      </a:lnTo>
                      <a:lnTo>
                        <a:pt x="10" y="7"/>
                      </a:lnTo>
                      <a:lnTo>
                        <a:pt x="12" y="8"/>
                      </a:lnTo>
                      <a:lnTo>
                        <a:pt x="10" y="10"/>
                      </a:lnTo>
                      <a:lnTo>
                        <a:pt x="10" y="12"/>
                      </a:lnTo>
                      <a:lnTo>
                        <a:pt x="8" y="12"/>
                      </a:lnTo>
                      <a:lnTo>
                        <a:pt x="6" y="12"/>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3" name="Freeform 1079"/>
                <p:cNvSpPr>
                  <a:spLocks/>
                </p:cNvSpPr>
                <p:nvPr/>
              </p:nvSpPr>
              <p:spPr bwMode="auto">
                <a:xfrm>
                  <a:off x="1904" y="1528"/>
                  <a:ext cx="12" cy="11"/>
                </a:xfrm>
                <a:custGeom>
                  <a:avLst/>
                  <a:gdLst>
                    <a:gd name="T0" fmla="*/ 8 w 12"/>
                    <a:gd name="T1" fmla="*/ 11 h 11"/>
                    <a:gd name="T2" fmla="*/ 11 w 12"/>
                    <a:gd name="T3" fmla="*/ 10 h 11"/>
                    <a:gd name="T4" fmla="*/ 11 w 12"/>
                    <a:gd name="T5" fmla="*/ 8 h 11"/>
                    <a:gd name="T6" fmla="*/ 11 w 12"/>
                    <a:gd name="T7" fmla="*/ 7 h 11"/>
                    <a:gd name="T8" fmla="*/ 12 w 12"/>
                    <a:gd name="T9" fmla="*/ 6 h 11"/>
                    <a:gd name="T10" fmla="*/ 11 w 12"/>
                    <a:gd name="T11" fmla="*/ 5 h 11"/>
                    <a:gd name="T12" fmla="*/ 11 w 12"/>
                    <a:gd name="T13" fmla="*/ 3 h 11"/>
                    <a:gd name="T14" fmla="*/ 8 w 12"/>
                    <a:gd name="T15" fmla="*/ 1 h 11"/>
                    <a:gd name="T16" fmla="*/ 8 w 12"/>
                    <a:gd name="T17" fmla="*/ 1 h 11"/>
                    <a:gd name="T18" fmla="*/ 6 w 12"/>
                    <a:gd name="T19" fmla="*/ 0 h 11"/>
                    <a:gd name="T20" fmla="*/ 5 w 12"/>
                    <a:gd name="T21" fmla="*/ 0 h 11"/>
                    <a:gd name="T22" fmla="*/ 4 w 12"/>
                    <a:gd name="T23" fmla="*/ 0 h 11"/>
                    <a:gd name="T24" fmla="*/ 2 w 12"/>
                    <a:gd name="T25" fmla="*/ 1 h 11"/>
                    <a:gd name="T26" fmla="*/ 1 w 12"/>
                    <a:gd name="T27" fmla="*/ 2 h 11"/>
                    <a:gd name="T28" fmla="*/ 1 w 12"/>
                    <a:gd name="T29" fmla="*/ 2 h 11"/>
                    <a:gd name="T30" fmla="*/ 0 w 12"/>
                    <a:gd name="T31" fmla="*/ 3 h 11"/>
                    <a:gd name="T32" fmla="*/ 1 w 12"/>
                    <a:gd name="T33" fmla="*/ 6 h 11"/>
                    <a:gd name="T34" fmla="*/ 2 w 12"/>
                    <a:gd name="T35" fmla="*/ 7 h 11"/>
                    <a:gd name="T36" fmla="*/ 3 w 12"/>
                    <a:gd name="T37" fmla="*/ 10 h 11"/>
                    <a:gd name="T38" fmla="*/ 5 w 12"/>
                    <a:gd name="T39" fmla="*/ 11 h 11"/>
                    <a:gd name="T40" fmla="*/ 6 w 12"/>
                    <a:gd name="T41" fmla="*/ 11 h 11"/>
                    <a:gd name="T42" fmla="*/ 7 w 12"/>
                    <a:gd name="T43" fmla="*/ 11 h 11"/>
                    <a:gd name="T44" fmla="*/ 8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8" y="11"/>
                      </a:moveTo>
                      <a:lnTo>
                        <a:pt x="11" y="10"/>
                      </a:lnTo>
                      <a:lnTo>
                        <a:pt x="11" y="8"/>
                      </a:lnTo>
                      <a:lnTo>
                        <a:pt x="11" y="7"/>
                      </a:lnTo>
                      <a:lnTo>
                        <a:pt x="12" y="6"/>
                      </a:lnTo>
                      <a:lnTo>
                        <a:pt x="11" y="5"/>
                      </a:lnTo>
                      <a:lnTo>
                        <a:pt x="11" y="3"/>
                      </a:lnTo>
                      <a:lnTo>
                        <a:pt x="8" y="1"/>
                      </a:lnTo>
                      <a:lnTo>
                        <a:pt x="6" y="0"/>
                      </a:lnTo>
                      <a:lnTo>
                        <a:pt x="5" y="0"/>
                      </a:lnTo>
                      <a:lnTo>
                        <a:pt x="4" y="0"/>
                      </a:lnTo>
                      <a:lnTo>
                        <a:pt x="2" y="1"/>
                      </a:lnTo>
                      <a:lnTo>
                        <a:pt x="1" y="2"/>
                      </a:lnTo>
                      <a:lnTo>
                        <a:pt x="0" y="3"/>
                      </a:lnTo>
                      <a:lnTo>
                        <a:pt x="1" y="6"/>
                      </a:lnTo>
                      <a:lnTo>
                        <a:pt x="2" y="7"/>
                      </a:lnTo>
                      <a:lnTo>
                        <a:pt x="3" y="10"/>
                      </a:lnTo>
                      <a:lnTo>
                        <a:pt x="5" y="11"/>
                      </a:lnTo>
                      <a:lnTo>
                        <a:pt x="6" y="11"/>
                      </a:lnTo>
                      <a:lnTo>
                        <a:pt x="7" y="11"/>
                      </a:lnTo>
                      <a:lnTo>
                        <a:pt x="8"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4" name="Freeform 1080"/>
                <p:cNvSpPr>
                  <a:spLocks/>
                </p:cNvSpPr>
                <p:nvPr/>
              </p:nvSpPr>
              <p:spPr bwMode="auto">
                <a:xfrm>
                  <a:off x="1904" y="1529"/>
                  <a:ext cx="12" cy="11"/>
                </a:xfrm>
                <a:custGeom>
                  <a:avLst/>
                  <a:gdLst>
                    <a:gd name="T0" fmla="*/ 2 w 12"/>
                    <a:gd name="T1" fmla="*/ 7 h 11"/>
                    <a:gd name="T2" fmla="*/ 1 w 12"/>
                    <a:gd name="T3" fmla="*/ 5 h 11"/>
                    <a:gd name="T4" fmla="*/ 0 w 12"/>
                    <a:gd name="T5" fmla="*/ 2 h 11"/>
                    <a:gd name="T6" fmla="*/ 1 w 12"/>
                    <a:gd name="T7" fmla="*/ 1 h 11"/>
                    <a:gd name="T8" fmla="*/ 1 w 12"/>
                    <a:gd name="T9" fmla="*/ 1 h 11"/>
                    <a:gd name="T10" fmla="*/ 2 w 12"/>
                    <a:gd name="T11" fmla="*/ 0 h 11"/>
                    <a:gd name="T12" fmla="*/ 5 w 12"/>
                    <a:gd name="T13" fmla="*/ 0 h 11"/>
                    <a:gd name="T14" fmla="*/ 7 w 12"/>
                    <a:gd name="T15" fmla="*/ 0 h 11"/>
                    <a:gd name="T16" fmla="*/ 8 w 12"/>
                    <a:gd name="T17" fmla="*/ 1 h 11"/>
                    <a:gd name="T18" fmla="*/ 11 w 12"/>
                    <a:gd name="T19" fmla="*/ 2 h 11"/>
                    <a:gd name="T20" fmla="*/ 12 w 12"/>
                    <a:gd name="T21" fmla="*/ 6 h 11"/>
                    <a:gd name="T22" fmla="*/ 12 w 12"/>
                    <a:gd name="T23" fmla="*/ 7 h 11"/>
                    <a:gd name="T24" fmla="*/ 12 w 12"/>
                    <a:gd name="T25" fmla="*/ 10 h 11"/>
                    <a:gd name="T26" fmla="*/ 12 w 12"/>
                    <a:gd name="T27" fmla="*/ 10 h 11"/>
                    <a:gd name="T28" fmla="*/ 11 w 12"/>
                    <a:gd name="T29" fmla="*/ 11 h 11"/>
                    <a:gd name="T30" fmla="*/ 8 w 12"/>
                    <a:gd name="T31" fmla="*/ 11 h 11"/>
                    <a:gd name="T32" fmla="*/ 7 w 12"/>
                    <a:gd name="T33" fmla="*/ 11 h 11"/>
                    <a:gd name="T34" fmla="*/ 5 w 12"/>
                    <a:gd name="T35" fmla="*/ 10 h 11"/>
                    <a:gd name="T36" fmla="*/ 2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7"/>
                      </a:moveTo>
                      <a:lnTo>
                        <a:pt x="1" y="5"/>
                      </a:lnTo>
                      <a:lnTo>
                        <a:pt x="0" y="2"/>
                      </a:lnTo>
                      <a:lnTo>
                        <a:pt x="1" y="1"/>
                      </a:lnTo>
                      <a:lnTo>
                        <a:pt x="2" y="0"/>
                      </a:lnTo>
                      <a:lnTo>
                        <a:pt x="5" y="0"/>
                      </a:lnTo>
                      <a:lnTo>
                        <a:pt x="7" y="0"/>
                      </a:lnTo>
                      <a:lnTo>
                        <a:pt x="8" y="1"/>
                      </a:lnTo>
                      <a:lnTo>
                        <a:pt x="11" y="2"/>
                      </a:lnTo>
                      <a:lnTo>
                        <a:pt x="12" y="6"/>
                      </a:lnTo>
                      <a:lnTo>
                        <a:pt x="12" y="7"/>
                      </a:lnTo>
                      <a:lnTo>
                        <a:pt x="12" y="10"/>
                      </a:lnTo>
                      <a:lnTo>
                        <a:pt x="11" y="11"/>
                      </a:lnTo>
                      <a:lnTo>
                        <a:pt x="8" y="11"/>
                      </a:lnTo>
                      <a:lnTo>
                        <a:pt x="7" y="11"/>
                      </a:lnTo>
                      <a:lnTo>
                        <a:pt x="5" y="10"/>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5" name="Freeform 1081"/>
                <p:cNvSpPr>
                  <a:spLocks/>
                </p:cNvSpPr>
                <p:nvPr/>
              </p:nvSpPr>
              <p:spPr bwMode="auto">
                <a:xfrm>
                  <a:off x="1906" y="1530"/>
                  <a:ext cx="12" cy="11"/>
                </a:xfrm>
                <a:custGeom>
                  <a:avLst/>
                  <a:gdLst>
                    <a:gd name="T0" fmla="*/ 2 w 12"/>
                    <a:gd name="T1" fmla="*/ 8 h 11"/>
                    <a:gd name="T2" fmla="*/ 2 w 12"/>
                    <a:gd name="T3" fmla="*/ 6 h 11"/>
                    <a:gd name="T4" fmla="*/ 0 w 12"/>
                    <a:gd name="T5" fmla="*/ 4 h 11"/>
                    <a:gd name="T6" fmla="*/ 2 w 12"/>
                    <a:gd name="T7" fmla="*/ 1 h 11"/>
                    <a:gd name="T8" fmla="*/ 2 w 12"/>
                    <a:gd name="T9" fmla="*/ 0 h 11"/>
                    <a:gd name="T10" fmla="*/ 7 w 12"/>
                    <a:gd name="T11" fmla="*/ 0 h 11"/>
                    <a:gd name="T12" fmla="*/ 9 w 12"/>
                    <a:gd name="T13" fmla="*/ 6 h 11"/>
                    <a:gd name="T14" fmla="*/ 12 w 12"/>
                    <a:gd name="T15" fmla="*/ 6 h 11"/>
                    <a:gd name="T16" fmla="*/ 12 w 12"/>
                    <a:gd name="T17" fmla="*/ 10 h 11"/>
                    <a:gd name="T18" fmla="*/ 12 w 12"/>
                    <a:gd name="T19" fmla="*/ 11 h 11"/>
                    <a:gd name="T20" fmla="*/ 9 w 12"/>
                    <a:gd name="T21" fmla="*/ 11 h 11"/>
                    <a:gd name="T22" fmla="*/ 7 w 12"/>
                    <a:gd name="T23" fmla="*/ 11 h 11"/>
                    <a:gd name="T24" fmla="*/ 2 w 12"/>
                    <a:gd name="T25" fmla="*/ 8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1"/>
                    <a:gd name="T41" fmla="*/ 12 w 12"/>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1">
                      <a:moveTo>
                        <a:pt x="2" y="8"/>
                      </a:moveTo>
                      <a:lnTo>
                        <a:pt x="2" y="6"/>
                      </a:lnTo>
                      <a:lnTo>
                        <a:pt x="0" y="4"/>
                      </a:lnTo>
                      <a:lnTo>
                        <a:pt x="2" y="1"/>
                      </a:lnTo>
                      <a:lnTo>
                        <a:pt x="2" y="0"/>
                      </a:lnTo>
                      <a:lnTo>
                        <a:pt x="7" y="0"/>
                      </a:lnTo>
                      <a:lnTo>
                        <a:pt x="9" y="6"/>
                      </a:lnTo>
                      <a:lnTo>
                        <a:pt x="12" y="6"/>
                      </a:lnTo>
                      <a:lnTo>
                        <a:pt x="12" y="10"/>
                      </a:lnTo>
                      <a:lnTo>
                        <a:pt x="12" y="11"/>
                      </a:lnTo>
                      <a:lnTo>
                        <a:pt x="9" y="11"/>
                      </a:lnTo>
                      <a:lnTo>
                        <a:pt x="7" y="11"/>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6" name="Freeform 1082"/>
                <p:cNvSpPr>
                  <a:spLocks/>
                </p:cNvSpPr>
                <p:nvPr/>
              </p:nvSpPr>
              <p:spPr bwMode="auto">
                <a:xfrm>
                  <a:off x="1894" y="1525"/>
                  <a:ext cx="12" cy="11"/>
                </a:xfrm>
                <a:custGeom>
                  <a:avLst/>
                  <a:gdLst>
                    <a:gd name="T0" fmla="*/ 7 w 12"/>
                    <a:gd name="T1" fmla="*/ 11 h 11"/>
                    <a:gd name="T2" fmla="*/ 10 w 12"/>
                    <a:gd name="T3" fmla="*/ 10 h 11"/>
                    <a:gd name="T4" fmla="*/ 11 w 12"/>
                    <a:gd name="T5" fmla="*/ 9 h 11"/>
                    <a:gd name="T6" fmla="*/ 12 w 12"/>
                    <a:gd name="T7" fmla="*/ 9 h 11"/>
                    <a:gd name="T8" fmla="*/ 12 w 12"/>
                    <a:gd name="T9" fmla="*/ 6 h 11"/>
                    <a:gd name="T10" fmla="*/ 12 w 12"/>
                    <a:gd name="T11" fmla="*/ 5 h 11"/>
                    <a:gd name="T12" fmla="*/ 10 w 12"/>
                    <a:gd name="T13" fmla="*/ 4 h 11"/>
                    <a:gd name="T14" fmla="*/ 9 w 12"/>
                    <a:gd name="T15" fmla="*/ 1 h 11"/>
                    <a:gd name="T16" fmla="*/ 6 w 12"/>
                    <a:gd name="T17" fmla="*/ 1 h 11"/>
                    <a:gd name="T18" fmla="*/ 5 w 12"/>
                    <a:gd name="T19" fmla="*/ 0 h 11"/>
                    <a:gd name="T20" fmla="*/ 5 w 12"/>
                    <a:gd name="T21" fmla="*/ 0 h 11"/>
                    <a:gd name="T22" fmla="*/ 3 w 12"/>
                    <a:gd name="T23" fmla="*/ 1 h 11"/>
                    <a:gd name="T24" fmla="*/ 1 w 12"/>
                    <a:gd name="T25" fmla="*/ 1 h 11"/>
                    <a:gd name="T26" fmla="*/ 0 w 12"/>
                    <a:gd name="T27" fmla="*/ 3 h 11"/>
                    <a:gd name="T28" fmla="*/ 0 w 12"/>
                    <a:gd name="T29" fmla="*/ 3 h 11"/>
                    <a:gd name="T30" fmla="*/ 0 w 12"/>
                    <a:gd name="T31" fmla="*/ 5 h 11"/>
                    <a:gd name="T32" fmla="*/ 0 w 12"/>
                    <a:gd name="T33" fmla="*/ 6 h 11"/>
                    <a:gd name="T34" fmla="*/ 1 w 12"/>
                    <a:gd name="T35" fmla="*/ 8 h 11"/>
                    <a:gd name="T36" fmla="*/ 2 w 12"/>
                    <a:gd name="T37" fmla="*/ 10 h 11"/>
                    <a:gd name="T38" fmla="*/ 3 w 12"/>
                    <a:gd name="T39" fmla="*/ 11 h 11"/>
                    <a:gd name="T40" fmla="*/ 6 w 12"/>
                    <a:gd name="T41" fmla="*/ 11 h 11"/>
                    <a:gd name="T42" fmla="*/ 7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7" y="11"/>
                      </a:moveTo>
                      <a:lnTo>
                        <a:pt x="10" y="10"/>
                      </a:lnTo>
                      <a:lnTo>
                        <a:pt x="11" y="9"/>
                      </a:lnTo>
                      <a:lnTo>
                        <a:pt x="12" y="9"/>
                      </a:lnTo>
                      <a:lnTo>
                        <a:pt x="12" y="6"/>
                      </a:lnTo>
                      <a:lnTo>
                        <a:pt x="12" y="5"/>
                      </a:lnTo>
                      <a:lnTo>
                        <a:pt x="10" y="4"/>
                      </a:lnTo>
                      <a:lnTo>
                        <a:pt x="9" y="1"/>
                      </a:lnTo>
                      <a:lnTo>
                        <a:pt x="6" y="1"/>
                      </a:lnTo>
                      <a:lnTo>
                        <a:pt x="5" y="0"/>
                      </a:lnTo>
                      <a:lnTo>
                        <a:pt x="3" y="1"/>
                      </a:lnTo>
                      <a:lnTo>
                        <a:pt x="1" y="1"/>
                      </a:lnTo>
                      <a:lnTo>
                        <a:pt x="0" y="3"/>
                      </a:lnTo>
                      <a:lnTo>
                        <a:pt x="0" y="5"/>
                      </a:lnTo>
                      <a:lnTo>
                        <a:pt x="0" y="6"/>
                      </a:lnTo>
                      <a:lnTo>
                        <a:pt x="1" y="8"/>
                      </a:lnTo>
                      <a:lnTo>
                        <a:pt x="2" y="10"/>
                      </a:lnTo>
                      <a:lnTo>
                        <a:pt x="3" y="11"/>
                      </a:lnTo>
                      <a:lnTo>
                        <a:pt x="6" y="11"/>
                      </a:lnTo>
                      <a:lnTo>
                        <a:pt x="7"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7" name="Freeform 1083"/>
                <p:cNvSpPr>
                  <a:spLocks/>
                </p:cNvSpPr>
                <p:nvPr/>
              </p:nvSpPr>
              <p:spPr bwMode="auto">
                <a:xfrm>
                  <a:off x="1894" y="1526"/>
                  <a:ext cx="12" cy="12"/>
                </a:xfrm>
                <a:custGeom>
                  <a:avLst/>
                  <a:gdLst>
                    <a:gd name="T0" fmla="*/ 1 w 12"/>
                    <a:gd name="T1" fmla="*/ 8 h 12"/>
                    <a:gd name="T2" fmla="*/ 0 w 12"/>
                    <a:gd name="T3" fmla="*/ 5 h 12"/>
                    <a:gd name="T4" fmla="*/ 0 w 12"/>
                    <a:gd name="T5" fmla="*/ 3 h 12"/>
                    <a:gd name="T6" fmla="*/ 0 w 12"/>
                    <a:gd name="T7" fmla="*/ 2 h 12"/>
                    <a:gd name="T8" fmla="*/ 0 w 12"/>
                    <a:gd name="T9" fmla="*/ 2 h 12"/>
                    <a:gd name="T10" fmla="*/ 1 w 12"/>
                    <a:gd name="T11" fmla="*/ 0 h 12"/>
                    <a:gd name="T12" fmla="*/ 3 w 12"/>
                    <a:gd name="T13" fmla="*/ 0 h 12"/>
                    <a:gd name="T14" fmla="*/ 5 w 12"/>
                    <a:gd name="T15" fmla="*/ 2 h 12"/>
                    <a:gd name="T16" fmla="*/ 8 w 12"/>
                    <a:gd name="T17" fmla="*/ 3 h 12"/>
                    <a:gd name="T18" fmla="*/ 9 w 12"/>
                    <a:gd name="T19" fmla="*/ 3 h 12"/>
                    <a:gd name="T20" fmla="*/ 11 w 12"/>
                    <a:gd name="T21" fmla="*/ 7 h 12"/>
                    <a:gd name="T22" fmla="*/ 12 w 12"/>
                    <a:gd name="T23" fmla="*/ 9 h 12"/>
                    <a:gd name="T24" fmla="*/ 11 w 12"/>
                    <a:gd name="T25" fmla="*/ 10 h 12"/>
                    <a:gd name="T26" fmla="*/ 11 w 12"/>
                    <a:gd name="T27" fmla="*/ 10 h 12"/>
                    <a:gd name="T28" fmla="*/ 9 w 12"/>
                    <a:gd name="T29" fmla="*/ 12 h 12"/>
                    <a:gd name="T30" fmla="*/ 8 w 12"/>
                    <a:gd name="T31" fmla="*/ 12 h 12"/>
                    <a:gd name="T32" fmla="*/ 5 w 12"/>
                    <a:gd name="T33" fmla="*/ 12 h 12"/>
                    <a:gd name="T34" fmla="*/ 3 w 12"/>
                    <a:gd name="T35" fmla="*/ 10 h 12"/>
                    <a:gd name="T36" fmla="*/ 1 w 12"/>
                    <a:gd name="T37" fmla="*/ 8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2"/>
                    <a:gd name="T59" fmla="*/ 12 w 12"/>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2">
                      <a:moveTo>
                        <a:pt x="1" y="8"/>
                      </a:moveTo>
                      <a:lnTo>
                        <a:pt x="0" y="5"/>
                      </a:lnTo>
                      <a:lnTo>
                        <a:pt x="0" y="3"/>
                      </a:lnTo>
                      <a:lnTo>
                        <a:pt x="0" y="2"/>
                      </a:lnTo>
                      <a:lnTo>
                        <a:pt x="1" y="0"/>
                      </a:lnTo>
                      <a:lnTo>
                        <a:pt x="3" y="0"/>
                      </a:lnTo>
                      <a:lnTo>
                        <a:pt x="5" y="2"/>
                      </a:lnTo>
                      <a:lnTo>
                        <a:pt x="8" y="3"/>
                      </a:lnTo>
                      <a:lnTo>
                        <a:pt x="9" y="3"/>
                      </a:lnTo>
                      <a:lnTo>
                        <a:pt x="11" y="7"/>
                      </a:lnTo>
                      <a:lnTo>
                        <a:pt x="12" y="9"/>
                      </a:lnTo>
                      <a:lnTo>
                        <a:pt x="11" y="10"/>
                      </a:lnTo>
                      <a:lnTo>
                        <a:pt x="9" y="12"/>
                      </a:lnTo>
                      <a:lnTo>
                        <a:pt x="8" y="12"/>
                      </a:lnTo>
                      <a:lnTo>
                        <a:pt x="5" y="12"/>
                      </a:lnTo>
                      <a:lnTo>
                        <a:pt x="3" y="10"/>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8" name="Freeform 1084"/>
                <p:cNvSpPr>
                  <a:spLocks/>
                </p:cNvSpPr>
                <p:nvPr/>
              </p:nvSpPr>
              <p:spPr bwMode="auto">
                <a:xfrm>
                  <a:off x="1901" y="1530"/>
                  <a:ext cx="12" cy="10"/>
                </a:xfrm>
                <a:custGeom>
                  <a:avLst/>
                  <a:gdLst>
                    <a:gd name="T0" fmla="*/ 8 w 12"/>
                    <a:gd name="T1" fmla="*/ 10 h 10"/>
                    <a:gd name="T2" fmla="*/ 10 w 12"/>
                    <a:gd name="T3" fmla="*/ 9 h 10"/>
                    <a:gd name="T4" fmla="*/ 10 w 12"/>
                    <a:gd name="T5" fmla="*/ 8 h 10"/>
                    <a:gd name="T6" fmla="*/ 11 w 12"/>
                    <a:gd name="T7" fmla="*/ 8 h 10"/>
                    <a:gd name="T8" fmla="*/ 12 w 12"/>
                    <a:gd name="T9" fmla="*/ 6 h 10"/>
                    <a:gd name="T10" fmla="*/ 11 w 12"/>
                    <a:gd name="T11" fmla="*/ 5 h 10"/>
                    <a:gd name="T12" fmla="*/ 10 w 12"/>
                    <a:gd name="T13" fmla="*/ 4 h 10"/>
                    <a:gd name="T14" fmla="*/ 8 w 12"/>
                    <a:gd name="T15" fmla="*/ 1 h 10"/>
                    <a:gd name="T16" fmla="*/ 8 w 12"/>
                    <a:gd name="T17" fmla="*/ 1 h 10"/>
                    <a:gd name="T18" fmla="*/ 5 w 12"/>
                    <a:gd name="T19" fmla="*/ 0 h 10"/>
                    <a:gd name="T20" fmla="*/ 4 w 12"/>
                    <a:gd name="T21" fmla="*/ 0 h 10"/>
                    <a:gd name="T22" fmla="*/ 4 w 12"/>
                    <a:gd name="T23" fmla="*/ 1 h 10"/>
                    <a:gd name="T24" fmla="*/ 2 w 12"/>
                    <a:gd name="T25" fmla="*/ 1 h 10"/>
                    <a:gd name="T26" fmla="*/ 1 w 12"/>
                    <a:gd name="T27" fmla="*/ 3 h 10"/>
                    <a:gd name="T28" fmla="*/ 1 w 12"/>
                    <a:gd name="T29" fmla="*/ 3 h 10"/>
                    <a:gd name="T30" fmla="*/ 0 w 12"/>
                    <a:gd name="T31" fmla="*/ 4 h 10"/>
                    <a:gd name="T32" fmla="*/ 1 w 12"/>
                    <a:gd name="T33" fmla="*/ 5 h 10"/>
                    <a:gd name="T34" fmla="*/ 2 w 12"/>
                    <a:gd name="T35" fmla="*/ 8 h 10"/>
                    <a:gd name="T36" fmla="*/ 2 w 12"/>
                    <a:gd name="T37" fmla="*/ 9 h 10"/>
                    <a:gd name="T38" fmla="*/ 4 w 12"/>
                    <a:gd name="T39" fmla="*/ 10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0" y="9"/>
                      </a:lnTo>
                      <a:lnTo>
                        <a:pt x="10" y="8"/>
                      </a:lnTo>
                      <a:lnTo>
                        <a:pt x="11" y="8"/>
                      </a:lnTo>
                      <a:lnTo>
                        <a:pt x="12" y="6"/>
                      </a:lnTo>
                      <a:lnTo>
                        <a:pt x="11" y="5"/>
                      </a:lnTo>
                      <a:lnTo>
                        <a:pt x="10" y="4"/>
                      </a:lnTo>
                      <a:lnTo>
                        <a:pt x="8" y="1"/>
                      </a:lnTo>
                      <a:lnTo>
                        <a:pt x="5" y="0"/>
                      </a:lnTo>
                      <a:lnTo>
                        <a:pt x="4" y="0"/>
                      </a:lnTo>
                      <a:lnTo>
                        <a:pt x="4" y="1"/>
                      </a:lnTo>
                      <a:lnTo>
                        <a:pt x="2" y="1"/>
                      </a:lnTo>
                      <a:lnTo>
                        <a:pt x="1" y="3"/>
                      </a:lnTo>
                      <a:lnTo>
                        <a:pt x="0" y="4"/>
                      </a:lnTo>
                      <a:lnTo>
                        <a:pt x="1" y="5"/>
                      </a:lnTo>
                      <a:lnTo>
                        <a:pt x="2" y="8"/>
                      </a:lnTo>
                      <a:lnTo>
                        <a:pt x="2" y="9"/>
                      </a:lnTo>
                      <a:lnTo>
                        <a:pt x="4" y="10"/>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19" name="Freeform 1085"/>
                <p:cNvSpPr>
                  <a:spLocks/>
                </p:cNvSpPr>
                <p:nvPr/>
              </p:nvSpPr>
              <p:spPr bwMode="auto">
                <a:xfrm>
                  <a:off x="1901" y="1530"/>
                  <a:ext cx="12" cy="11"/>
                </a:xfrm>
                <a:custGeom>
                  <a:avLst/>
                  <a:gdLst>
                    <a:gd name="T0" fmla="*/ 2 w 12"/>
                    <a:gd name="T1" fmla="*/ 8 h 11"/>
                    <a:gd name="T2" fmla="*/ 1 w 12"/>
                    <a:gd name="T3" fmla="*/ 5 h 11"/>
                    <a:gd name="T4" fmla="*/ 0 w 12"/>
                    <a:gd name="T5" fmla="*/ 3 h 11"/>
                    <a:gd name="T6" fmla="*/ 1 w 12"/>
                    <a:gd name="T7" fmla="*/ 1 h 11"/>
                    <a:gd name="T8" fmla="*/ 1 w 12"/>
                    <a:gd name="T9" fmla="*/ 1 h 11"/>
                    <a:gd name="T10" fmla="*/ 2 w 12"/>
                    <a:gd name="T11" fmla="*/ 0 h 11"/>
                    <a:gd name="T12" fmla="*/ 3 w 12"/>
                    <a:gd name="T13" fmla="*/ 0 h 11"/>
                    <a:gd name="T14" fmla="*/ 6 w 12"/>
                    <a:gd name="T15" fmla="*/ 0 h 11"/>
                    <a:gd name="T16" fmla="*/ 8 w 12"/>
                    <a:gd name="T17" fmla="*/ 1 h 11"/>
                    <a:gd name="T18" fmla="*/ 11 w 12"/>
                    <a:gd name="T19" fmla="*/ 3 h 11"/>
                    <a:gd name="T20" fmla="*/ 12 w 12"/>
                    <a:gd name="T21" fmla="*/ 6 h 11"/>
                    <a:gd name="T22" fmla="*/ 12 w 12"/>
                    <a:gd name="T23" fmla="*/ 9 h 11"/>
                    <a:gd name="T24" fmla="*/ 12 w 12"/>
                    <a:gd name="T25" fmla="*/ 10 h 11"/>
                    <a:gd name="T26" fmla="*/ 11 w 12"/>
                    <a:gd name="T27" fmla="*/ 10 h 11"/>
                    <a:gd name="T28" fmla="*/ 11 w 12"/>
                    <a:gd name="T29" fmla="*/ 11 h 11"/>
                    <a:gd name="T30" fmla="*/ 8 w 12"/>
                    <a:gd name="T31" fmla="*/ 11 h 11"/>
                    <a:gd name="T32" fmla="*/ 6 w 12"/>
                    <a:gd name="T33" fmla="*/ 11 h 11"/>
                    <a:gd name="T34" fmla="*/ 3 w 12"/>
                    <a:gd name="T35" fmla="*/ 10 h 11"/>
                    <a:gd name="T36" fmla="*/ 2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2" y="8"/>
                      </a:moveTo>
                      <a:lnTo>
                        <a:pt x="1" y="5"/>
                      </a:lnTo>
                      <a:lnTo>
                        <a:pt x="0" y="3"/>
                      </a:lnTo>
                      <a:lnTo>
                        <a:pt x="1" y="1"/>
                      </a:lnTo>
                      <a:lnTo>
                        <a:pt x="2" y="0"/>
                      </a:lnTo>
                      <a:lnTo>
                        <a:pt x="3" y="0"/>
                      </a:lnTo>
                      <a:lnTo>
                        <a:pt x="6" y="0"/>
                      </a:lnTo>
                      <a:lnTo>
                        <a:pt x="8" y="1"/>
                      </a:lnTo>
                      <a:lnTo>
                        <a:pt x="11" y="3"/>
                      </a:lnTo>
                      <a:lnTo>
                        <a:pt x="12" y="6"/>
                      </a:lnTo>
                      <a:lnTo>
                        <a:pt x="12" y="9"/>
                      </a:lnTo>
                      <a:lnTo>
                        <a:pt x="12" y="10"/>
                      </a:lnTo>
                      <a:lnTo>
                        <a:pt x="11" y="10"/>
                      </a:lnTo>
                      <a:lnTo>
                        <a:pt x="11" y="11"/>
                      </a:lnTo>
                      <a:lnTo>
                        <a:pt x="8" y="11"/>
                      </a:lnTo>
                      <a:lnTo>
                        <a:pt x="6" y="11"/>
                      </a:lnTo>
                      <a:lnTo>
                        <a:pt x="3" y="10"/>
                      </a:lnTo>
                      <a:lnTo>
                        <a:pt x="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0" name="Freeform 1086"/>
                <p:cNvSpPr>
                  <a:spLocks/>
                </p:cNvSpPr>
                <p:nvPr/>
              </p:nvSpPr>
              <p:spPr bwMode="auto">
                <a:xfrm>
                  <a:off x="1887" y="1491"/>
                  <a:ext cx="92" cy="48"/>
                </a:xfrm>
                <a:custGeom>
                  <a:avLst/>
                  <a:gdLst>
                    <a:gd name="T0" fmla="*/ 0 w 92"/>
                    <a:gd name="T1" fmla="*/ 8 h 48"/>
                    <a:gd name="T2" fmla="*/ 18 w 92"/>
                    <a:gd name="T3" fmla="*/ 0 h 48"/>
                    <a:gd name="T4" fmla="*/ 92 w 92"/>
                    <a:gd name="T5" fmla="*/ 38 h 48"/>
                    <a:gd name="T6" fmla="*/ 73 w 92"/>
                    <a:gd name="T7" fmla="*/ 48 h 48"/>
                    <a:gd name="T8" fmla="*/ 0 w 92"/>
                    <a:gd name="T9" fmla="*/ 8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0" y="8"/>
                      </a:moveTo>
                      <a:lnTo>
                        <a:pt x="18" y="0"/>
                      </a:lnTo>
                      <a:lnTo>
                        <a:pt x="92" y="38"/>
                      </a:lnTo>
                      <a:lnTo>
                        <a:pt x="73" y="48"/>
                      </a:lnTo>
                      <a:lnTo>
                        <a:pt x="0" y="8"/>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1" name="Freeform 1087"/>
                <p:cNvSpPr>
                  <a:spLocks/>
                </p:cNvSpPr>
                <p:nvPr/>
              </p:nvSpPr>
              <p:spPr bwMode="auto">
                <a:xfrm>
                  <a:off x="1887" y="1499"/>
                  <a:ext cx="73" cy="60"/>
                </a:xfrm>
                <a:custGeom>
                  <a:avLst/>
                  <a:gdLst>
                    <a:gd name="T0" fmla="*/ 0 w 73"/>
                    <a:gd name="T1" fmla="*/ 0 h 60"/>
                    <a:gd name="T2" fmla="*/ 73 w 73"/>
                    <a:gd name="T3" fmla="*/ 40 h 60"/>
                    <a:gd name="T4" fmla="*/ 73 w 73"/>
                    <a:gd name="T5" fmla="*/ 60 h 60"/>
                    <a:gd name="T6" fmla="*/ 0 w 73"/>
                    <a:gd name="T7" fmla="*/ 20 h 60"/>
                    <a:gd name="T8" fmla="*/ 0 w 73"/>
                    <a:gd name="T9" fmla="*/ 0 h 60"/>
                    <a:gd name="T10" fmla="*/ 0 60000 65536"/>
                    <a:gd name="T11" fmla="*/ 0 60000 65536"/>
                    <a:gd name="T12" fmla="*/ 0 60000 65536"/>
                    <a:gd name="T13" fmla="*/ 0 60000 65536"/>
                    <a:gd name="T14" fmla="*/ 0 60000 65536"/>
                    <a:gd name="T15" fmla="*/ 0 w 73"/>
                    <a:gd name="T16" fmla="*/ 0 h 60"/>
                    <a:gd name="T17" fmla="*/ 73 w 73"/>
                    <a:gd name="T18" fmla="*/ 60 h 60"/>
                  </a:gdLst>
                  <a:ahLst/>
                  <a:cxnLst>
                    <a:cxn ang="T10">
                      <a:pos x="T0" y="T1"/>
                    </a:cxn>
                    <a:cxn ang="T11">
                      <a:pos x="T2" y="T3"/>
                    </a:cxn>
                    <a:cxn ang="T12">
                      <a:pos x="T4" y="T5"/>
                    </a:cxn>
                    <a:cxn ang="T13">
                      <a:pos x="T6" y="T7"/>
                    </a:cxn>
                    <a:cxn ang="T14">
                      <a:pos x="T8" y="T9"/>
                    </a:cxn>
                  </a:cxnLst>
                  <a:rect l="T15" t="T16" r="T17" b="T18"/>
                  <a:pathLst>
                    <a:path w="73" h="60">
                      <a:moveTo>
                        <a:pt x="0" y="0"/>
                      </a:moveTo>
                      <a:lnTo>
                        <a:pt x="73" y="40"/>
                      </a:lnTo>
                      <a:lnTo>
                        <a:pt x="73" y="60"/>
                      </a:lnTo>
                      <a:lnTo>
                        <a:pt x="0" y="20"/>
                      </a:lnTo>
                      <a:lnTo>
                        <a:pt x="0"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2" name="Freeform 1088"/>
                <p:cNvSpPr>
                  <a:spLocks/>
                </p:cNvSpPr>
                <p:nvPr/>
              </p:nvSpPr>
              <p:spPr bwMode="auto">
                <a:xfrm>
                  <a:off x="1818" y="1586"/>
                  <a:ext cx="19" cy="31"/>
                </a:xfrm>
                <a:custGeom>
                  <a:avLst/>
                  <a:gdLst>
                    <a:gd name="T0" fmla="*/ 19 w 19"/>
                    <a:gd name="T1" fmla="*/ 10 h 31"/>
                    <a:gd name="T2" fmla="*/ 0 w 19"/>
                    <a:gd name="T3" fmla="*/ 0 h 31"/>
                    <a:gd name="T4" fmla="*/ 0 w 19"/>
                    <a:gd name="T5" fmla="*/ 21 h 31"/>
                    <a:gd name="T6" fmla="*/ 19 w 19"/>
                    <a:gd name="T7" fmla="*/ 31 h 31"/>
                    <a:gd name="T8" fmla="*/ 19 w 19"/>
                    <a:gd name="T9" fmla="*/ 10 h 31"/>
                    <a:gd name="T10" fmla="*/ 0 60000 65536"/>
                    <a:gd name="T11" fmla="*/ 0 60000 65536"/>
                    <a:gd name="T12" fmla="*/ 0 60000 65536"/>
                    <a:gd name="T13" fmla="*/ 0 60000 65536"/>
                    <a:gd name="T14" fmla="*/ 0 60000 65536"/>
                    <a:gd name="T15" fmla="*/ 0 w 19"/>
                    <a:gd name="T16" fmla="*/ 0 h 31"/>
                    <a:gd name="T17" fmla="*/ 19 w 19"/>
                    <a:gd name="T18" fmla="*/ 31 h 31"/>
                  </a:gdLst>
                  <a:ahLst/>
                  <a:cxnLst>
                    <a:cxn ang="T10">
                      <a:pos x="T0" y="T1"/>
                    </a:cxn>
                    <a:cxn ang="T11">
                      <a:pos x="T2" y="T3"/>
                    </a:cxn>
                    <a:cxn ang="T12">
                      <a:pos x="T4" y="T5"/>
                    </a:cxn>
                    <a:cxn ang="T13">
                      <a:pos x="T6" y="T7"/>
                    </a:cxn>
                    <a:cxn ang="T14">
                      <a:pos x="T8" y="T9"/>
                    </a:cxn>
                  </a:cxnLst>
                  <a:rect l="T15" t="T16" r="T17" b="T18"/>
                  <a:pathLst>
                    <a:path w="19" h="31">
                      <a:moveTo>
                        <a:pt x="19" y="10"/>
                      </a:moveTo>
                      <a:lnTo>
                        <a:pt x="0" y="0"/>
                      </a:lnTo>
                      <a:lnTo>
                        <a:pt x="0" y="21"/>
                      </a:lnTo>
                      <a:lnTo>
                        <a:pt x="19" y="31"/>
                      </a:lnTo>
                      <a:lnTo>
                        <a:pt x="19"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3" name="Freeform 1089"/>
                <p:cNvSpPr>
                  <a:spLocks/>
                </p:cNvSpPr>
                <p:nvPr/>
              </p:nvSpPr>
              <p:spPr bwMode="auto">
                <a:xfrm>
                  <a:off x="1916" y="1638"/>
                  <a:ext cx="18" cy="31"/>
                </a:xfrm>
                <a:custGeom>
                  <a:avLst/>
                  <a:gdLst>
                    <a:gd name="T0" fmla="*/ 18 w 18"/>
                    <a:gd name="T1" fmla="*/ 10 h 31"/>
                    <a:gd name="T2" fmla="*/ 0 w 18"/>
                    <a:gd name="T3" fmla="*/ 0 h 31"/>
                    <a:gd name="T4" fmla="*/ 0 w 18"/>
                    <a:gd name="T5" fmla="*/ 21 h 31"/>
                    <a:gd name="T6" fmla="*/ 18 w 18"/>
                    <a:gd name="T7" fmla="*/ 31 h 31"/>
                    <a:gd name="T8" fmla="*/ 18 w 18"/>
                    <a:gd name="T9" fmla="*/ 10 h 31"/>
                    <a:gd name="T10" fmla="*/ 0 60000 65536"/>
                    <a:gd name="T11" fmla="*/ 0 60000 65536"/>
                    <a:gd name="T12" fmla="*/ 0 60000 65536"/>
                    <a:gd name="T13" fmla="*/ 0 60000 65536"/>
                    <a:gd name="T14" fmla="*/ 0 60000 65536"/>
                    <a:gd name="T15" fmla="*/ 0 w 18"/>
                    <a:gd name="T16" fmla="*/ 0 h 31"/>
                    <a:gd name="T17" fmla="*/ 18 w 18"/>
                    <a:gd name="T18" fmla="*/ 31 h 31"/>
                  </a:gdLst>
                  <a:ahLst/>
                  <a:cxnLst>
                    <a:cxn ang="T10">
                      <a:pos x="T0" y="T1"/>
                    </a:cxn>
                    <a:cxn ang="T11">
                      <a:pos x="T2" y="T3"/>
                    </a:cxn>
                    <a:cxn ang="T12">
                      <a:pos x="T4" y="T5"/>
                    </a:cxn>
                    <a:cxn ang="T13">
                      <a:pos x="T6" y="T7"/>
                    </a:cxn>
                    <a:cxn ang="T14">
                      <a:pos x="T8" y="T9"/>
                    </a:cxn>
                  </a:cxnLst>
                  <a:rect l="T15" t="T16" r="T17" b="T18"/>
                  <a:pathLst>
                    <a:path w="18" h="31">
                      <a:moveTo>
                        <a:pt x="18" y="10"/>
                      </a:moveTo>
                      <a:lnTo>
                        <a:pt x="0" y="0"/>
                      </a:lnTo>
                      <a:lnTo>
                        <a:pt x="0" y="21"/>
                      </a:lnTo>
                      <a:lnTo>
                        <a:pt x="18" y="31"/>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4" name="Freeform 1090"/>
                <p:cNvSpPr>
                  <a:spLocks/>
                </p:cNvSpPr>
                <p:nvPr/>
              </p:nvSpPr>
              <p:spPr bwMode="auto">
                <a:xfrm>
                  <a:off x="1837" y="1559"/>
                  <a:ext cx="72" cy="58"/>
                </a:xfrm>
                <a:custGeom>
                  <a:avLst/>
                  <a:gdLst>
                    <a:gd name="T0" fmla="*/ 71 w 72"/>
                    <a:gd name="T1" fmla="*/ 0 h 58"/>
                    <a:gd name="T2" fmla="*/ 0 w 72"/>
                    <a:gd name="T3" fmla="*/ 38 h 58"/>
                    <a:gd name="T4" fmla="*/ 0 w 72"/>
                    <a:gd name="T5" fmla="*/ 58 h 58"/>
                    <a:gd name="T6" fmla="*/ 72 w 72"/>
                    <a:gd name="T7" fmla="*/ 19 h 58"/>
                    <a:gd name="T8" fmla="*/ 71 w 72"/>
                    <a:gd name="T9" fmla="*/ 0 h 58"/>
                    <a:gd name="T10" fmla="*/ 0 60000 65536"/>
                    <a:gd name="T11" fmla="*/ 0 60000 65536"/>
                    <a:gd name="T12" fmla="*/ 0 60000 65536"/>
                    <a:gd name="T13" fmla="*/ 0 60000 65536"/>
                    <a:gd name="T14" fmla="*/ 0 60000 65536"/>
                    <a:gd name="T15" fmla="*/ 0 w 72"/>
                    <a:gd name="T16" fmla="*/ 0 h 58"/>
                    <a:gd name="T17" fmla="*/ 72 w 72"/>
                    <a:gd name="T18" fmla="*/ 58 h 58"/>
                  </a:gdLst>
                  <a:ahLst/>
                  <a:cxnLst>
                    <a:cxn ang="T10">
                      <a:pos x="T0" y="T1"/>
                    </a:cxn>
                    <a:cxn ang="T11">
                      <a:pos x="T2" y="T3"/>
                    </a:cxn>
                    <a:cxn ang="T12">
                      <a:pos x="T4" y="T5"/>
                    </a:cxn>
                    <a:cxn ang="T13">
                      <a:pos x="T6" y="T7"/>
                    </a:cxn>
                    <a:cxn ang="T14">
                      <a:pos x="T8" y="T9"/>
                    </a:cxn>
                  </a:cxnLst>
                  <a:rect l="T15" t="T16" r="T17" b="T18"/>
                  <a:pathLst>
                    <a:path w="72" h="58">
                      <a:moveTo>
                        <a:pt x="71" y="0"/>
                      </a:moveTo>
                      <a:lnTo>
                        <a:pt x="0" y="38"/>
                      </a:lnTo>
                      <a:lnTo>
                        <a:pt x="0" y="58"/>
                      </a:lnTo>
                      <a:lnTo>
                        <a:pt x="72" y="19"/>
                      </a:lnTo>
                      <a:lnTo>
                        <a:pt x="71"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5" name="Freeform 1091"/>
                <p:cNvSpPr>
                  <a:spLocks/>
                </p:cNvSpPr>
                <p:nvPr/>
              </p:nvSpPr>
              <p:spPr bwMode="auto">
                <a:xfrm>
                  <a:off x="1998" y="1562"/>
                  <a:ext cx="12" cy="11"/>
                </a:xfrm>
                <a:custGeom>
                  <a:avLst/>
                  <a:gdLst>
                    <a:gd name="T0" fmla="*/ 3 w 12"/>
                    <a:gd name="T1" fmla="*/ 0 h 11"/>
                    <a:gd name="T2" fmla="*/ 12 w 12"/>
                    <a:gd name="T3" fmla="*/ 6 h 11"/>
                    <a:gd name="T4" fmla="*/ 9 w 12"/>
                    <a:gd name="T5" fmla="*/ 11 h 11"/>
                    <a:gd name="T6" fmla="*/ 0 w 12"/>
                    <a:gd name="T7" fmla="*/ 4 h 11"/>
                    <a:gd name="T8" fmla="*/ 3 w 12"/>
                    <a:gd name="T9" fmla="*/ 0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3" y="0"/>
                      </a:moveTo>
                      <a:lnTo>
                        <a:pt x="12" y="6"/>
                      </a:lnTo>
                      <a:lnTo>
                        <a:pt x="9" y="11"/>
                      </a:lnTo>
                      <a:lnTo>
                        <a:pt x="0" y="4"/>
                      </a:lnTo>
                      <a:lnTo>
                        <a:pt x="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6" name="Freeform 1092"/>
                <p:cNvSpPr>
                  <a:spLocks/>
                </p:cNvSpPr>
                <p:nvPr/>
              </p:nvSpPr>
              <p:spPr bwMode="auto">
                <a:xfrm>
                  <a:off x="1966" y="1540"/>
                  <a:ext cx="26" cy="14"/>
                </a:xfrm>
                <a:custGeom>
                  <a:avLst/>
                  <a:gdLst>
                    <a:gd name="T0" fmla="*/ 17 w 26"/>
                    <a:gd name="T1" fmla="*/ 0 h 14"/>
                    <a:gd name="T2" fmla="*/ 26 w 26"/>
                    <a:gd name="T3" fmla="*/ 5 h 14"/>
                    <a:gd name="T4" fmla="*/ 9 w 26"/>
                    <a:gd name="T5" fmla="*/ 14 h 14"/>
                    <a:gd name="T6" fmla="*/ 0 w 26"/>
                    <a:gd name="T7" fmla="*/ 9 h 14"/>
                    <a:gd name="T8" fmla="*/ 17 w 26"/>
                    <a:gd name="T9" fmla="*/ 0 h 14"/>
                    <a:gd name="T10" fmla="*/ 0 60000 65536"/>
                    <a:gd name="T11" fmla="*/ 0 60000 65536"/>
                    <a:gd name="T12" fmla="*/ 0 60000 65536"/>
                    <a:gd name="T13" fmla="*/ 0 60000 65536"/>
                    <a:gd name="T14" fmla="*/ 0 60000 65536"/>
                    <a:gd name="T15" fmla="*/ 0 w 26"/>
                    <a:gd name="T16" fmla="*/ 0 h 14"/>
                    <a:gd name="T17" fmla="*/ 26 w 26"/>
                    <a:gd name="T18" fmla="*/ 14 h 14"/>
                  </a:gdLst>
                  <a:ahLst/>
                  <a:cxnLst>
                    <a:cxn ang="T10">
                      <a:pos x="T0" y="T1"/>
                    </a:cxn>
                    <a:cxn ang="T11">
                      <a:pos x="T2" y="T3"/>
                    </a:cxn>
                    <a:cxn ang="T12">
                      <a:pos x="T4" y="T5"/>
                    </a:cxn>
                    <a:cxn ang="T13">
                      <a:pos x="T6" y="T7"/>
                    </a:cxn>
                    <a:cxn ang="T14">
                      <a:pos x="T8" y="T9"/>
                    </a:cxn>
                  </a:cxnLst>
                  <a:rect l="T15" t="T16" r="T17" b="T18"/>
                  <a:pathLst>
                    <a:path w="26" h="14">
                      <a:moveTo>
                        <a:pt x="17" y="0"/>
                      </a:moveTo>
                      <a:lnTo>
                        <a:pt x="26" y="5"/>
                      </a:lnTo>
                      <a:lnTo>
                        <a:pt x="9" y="14"/>
                      </a:lnTo>
                      <a:lnTo>
                        <a:pt x="0" y="9"/>
                      </a:lnTo>
                      <a:lnTo>
                        <a:pt x="17"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7" name="Freeform 1093"/>
                <p:cNvSpPr>
                  <a:spLocks/>
                </p:cNvSpPr>
                <p:nvPr/>
              </p:nvSpPr>
              <p:spPr bwMode="auto">
                <a:xfrm>
                  <a:off x="1966" y="1549"/>
                  <a:ext cx="12" cy="22"/>
                </a:xfrm>
                <a:custGeom>
                  <a:avLst/>
                  <a:gdLst>
                    <a:gd name="T0" fmla="*/ 0 w 12"/>
                    <a:gd name="T1" fmla="*/ 18 h 22"/>
                    <a:gd name="T2" fmla="*/ 12 w 12"/>
                    <a:gd name="T3" fmla="*/ 22 h 22"/>
                    <a:gd name="T4" fmla="*/ 12 w 12"/>
                    <a:gd name="T5" fmla="*/ 5 h 22"/>
                    <a:gd name="T6" fmla="*/ 0 w 12"/>
                    <a:gd name="T7" fmla="*/ 0 h 22"/>
                    <a:gd name="T8" fmla="*/ 0 w 12"/>
                    <a:gd name="T9" fmla="*/ 18 h 22"/>
                    <a:gd name="T10" fmla="*/ 0 60000 65536"/>
                    <a:gd name="T11" fmla="*/ 0 60000 65536"/>
                    <a:gd name="T12" fmla="*/ 0 60000 65536"/>
                    <a:gd name="T13" fmla="*/ 0 60000 65536"/>
                    <a:gd name="T14" fmla="*/ 0 60000 65536"/>
                    <a:gd name="T15" fmla="*/ 0 w 12"/>
                    <a:gd name="T16" fmla="*/ 0 h 22"/>
                    <a:gd name="T17" fmla="*/ 12 w 12"/>
                    <a:gd name="T18" fmla="*/ 22 h 22"/>
                  </a:gdLst>
                  <a:ahLst/>
                  <a:cxnLst>
                    <a:cxn ang="T10">
                      <a:pos x="T0" y="T1"/>
                    </a:cxn>
                    <a:cxn ang="T11">
                      <a:pos x="T2" y="T3"/>
                    </a:cxn>
                    <a:cxn ang="T12">
                      <a:pos x="T4" y="T5"/>
                    </a:cxn>
                    <a:cxn ang="T13">
                      <a:pos x="T6" y="T7"/>
                    </a:cxn>
                    <a:cxn ang="T14">
                      <a:pos x="T8" y="T9"/>
                    </a:cxn>
                  </a:cxnLst>
                  <a:rect l="T15" t="T16" r="T17" b="T18"/>
                  <a:pathLst>
                    <a:path w="12" h="22">
                      <a:moveTo>
                        <a:pt x="0" y="18"/>
                      </a:moveTo>
                      <a:lnTo>
                        <a:pt x="12" y="22"/>
                      </a:lnTo>
                      <a:lnTo>
                        <a:pt x="12" y="5"/>
                      </a:lnTo>
                      <a:lnTo>
                        <a:pt x="0" y="0"/>
                      </a:lnTo>
                      <a:lnTo>
                        <a:pt x="0" y="18"/>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8" name="Freeform 1094"/>
                <p:cNvSpPr>
                  <a:spLocks/>
                </p:cNvSpPr>
                <p:nvPr/>
              </p:nvSpPr>
              <p:spPr bwMode="auto">
                <a:xfrm>
                  <a:off x="1975" y="1545"/>
                  <a:ext cx="17" cy="26"/>
                </a:xfrm>
                <a:custGeom>
                  <a:avLst/>
                  <a:gdLst>
                    <a:gd name="T0" fmla="*/ 17 w 17"/>
                    <a:gd name="T1" fmla="*/ 19 h 26"/>
                    <a:gd name="T2" fmla="*/ 0 w 17"/>
                    <a:gd name="T3" fmla="*/ 26 h 26"/>
                    <a:gd name="T4" fmla="*/ 0 w 17"/>
                    <a:gd name="T5" fmla="*/ 9 h 26"/>
                    <a:gd name="T6" fmla="*/ 17 w 17"/>
                    <a:gd name="T7" fmla="*/ 0 h 26"/>
                    <a:gd name="T8" fmla="*/ 17 w 17"/>
                    <a:gd name="T9" fmla="*/ 19 h 26"/>
                    <a:gd name="T10" fmla="*/ 0 60000 65536"/>
                    <a:gd name="T11" fmla="*/ 0 60000 65536"/>
                    <a:gd name="T12" fmla="*/ 0 60000 65536"/>
                    <a:gd name="T13" fmla="*/ 0 60000 65536"/>
                    <a:gd name="T14" fmla="*/ 0 60000 65536"/>
                    <a:gd name="T15" fmla="*/ 0 w 17"/>
                    <a:gd name="T16" fmla="*/ 0 h 26"/>
                    <a:gd name="T17" fmla="*/ 17 w 17"/>
                    <a:gd name="T18" fmla="*/ 26 h 26"/>
                  </a:gdLst>
                  <a:ahLst/>
                  <a:cxnLst>
                    <a:cxn ang="T10">
                      <a:pos x="T0" y="T1"/>
                    </a:cxn>
                    <a:cxn ang="T11">
                      <a:pos x="T2" y="T3"/>
                    </a:cxn>
                    <a:cxn ang="T12">
                      <a:pos x="T4" y="T5"/>
                    </a:cxn>
                    <a:cxn ang="T13">
                      <a:pos x="T6" y="T7"/>
                    </a:cxn>
                    <a:cxn ang="T14">
                      <a:pos x="T8" y="T9"/>
                    </a:cxn>
                  </a:cxnLst>
                  <a:rect l="T15" t="T16" r="T17" b="T18"/>
                  <a:pathLst>
                    <a:path w="17" h="26">
                      <a:moveTo>
                        <a:pt x="17" y="19"/>
                      </a:moveTo>
                      <a:lnTo>
                        <a:pt x="0" y="26"/>
                      </a:lnTo>
                      <a:lnTo>
                        <a:pt x="0" y="9"/>
                      </a:lnTo>
                      <a:lnTo>
                        <a:pt x="17" y="0"/>
                      </a:lnTo>
                      <a:lnTo>
                        <a:pt x="17" y="1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29" name="Freeform 1095"/>
                <p:cNvSpPr>
                  <a:spLocks/>
                </p:cNvSpPr>
                <p:nvPr/>
              </p:nvSpPr>
              <p:spPr bwMode="auto">
                <a:xfrm>
                  <a:off x="1977" y="1550"/>
                  <a:ext cx="19" cy="11"/>
                </a:xfrm>
                <a:custGeom>
                  <a:avLst/>
                  <a:gdLst>
                    <a:gd name="T0" fmla="*/ 13 w 19"/>
                    <a:gd name="T1" fmla="*/ 0 h 11"/>
                    <a:gd name="T2" fmla="*/ 19 w 19"/>
                    <a:gd name="T3" fmla="*/ 4 h 11"/>
                    <a:gd name="T4" fmla="*/ 16 w 19"/>
                    <a:gd name="T5" fmla="*/ 10 h 11"/>
                    <a:gd name="T6" fmla="*/ 7 w 19"/>
                    <a:gd name="T7" fmla="*/ 11 h 11"/>
                    <a:gd name="T8" fmla="*/ 0 w 19"/>
                    <a:gd name="T9" fmla="*/ 7 h 11"/>
                    <a:gd name="T10" fmla="*/ 13 w 19"/>
                    <a:gd name="T11" fmla="*/ 0 h 11"/>
                    <a:gd name="T12" fmla="*/ 0 60000 65536"/>
                    <a:gd name="T13" fmla="*/ 0 60000 65536"/>
                    <a:gd name="T14" fmla="*/ 0 60000 65536"/>
                    <a:gd name="T15" fmla="*/ 0 60000 65536"/>
                    <a:gd name="T16" fmla="*/ 0 60000 65536"/>
                    <a:gd name="T17" fmla="*/ 0 60000 65536"/>
                    <a:gd name="T18" fmla="*/ 0 w 19"/>
                    <a:gd name="T19" fmla="*/ 0 h 11"/>
                    <a:gd name="T20" fmla="*/ 19 w 19"/>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9" h="11">
                      <a:moveTo>
                        <a:pt x="13" y="0"/>
                      </a:moveTo>
                      <a:lnTo>
                        <a:pt x="19" y="4"/>
                      </a:lnTo>
                      <a:lnTo>
                        <a:pt x="16" y="10"/>
                      </a:lnTo>
                      <a:lnTo>
                        <a:pt x="7" y="11"/>
                      </a:lnTo>
                      <a:lnTo>
                        <a:pt x="0" y="7"/>
                      </a:lnTo>
                      <a:lnTo>
                        <a:pt x="1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0" name="Freeform 1096"/>
                <p:cNvSpPr>
                  <a:spLocks/>
                </p:cNvSpPr>
                <p:nvPr/>
              </p:nvSpPr>
              <p:spPr bwMode="auto">
                <a:xfrm>
                  <a:off x="1977" y="1557"/>
                  <a:ext cx="12" cy="20"/>
                </a:xfrm>
                <a:custGeom>
                  <a:avLst/>
                  <a:gdLst>
                    <a:gd name="T0" fmla="*/ 0 w 12"/>
                    <a:gd name="T1" fmla="*/ 14 h 20"/>
                    <a:gd name="T2" fmla="*/ 11 w 12"/>
                    <a:gd name="T3" fmla="*/ 20 h 20"/>
                    <a:gd name="T4" fmla="*/ 12 w 12"/>
                    <a:gd name="T5" fmla="*/ 9 h 20"/>
                    <a:gd name="T6" fmla="*/ 9 w 12"/>
                    <a:gd name="T7" fmla="*/ 3 h 20"/>
                    <a:gd name="T8" fmla="*/ 0 w 12"/>
                    <a:gd name="T9" fmla="*/ 0 h 20"/>
                    <a:gd name="T10" fmla="*/ 0 w 12"/>
                    <a:gd name="T11" fmla="*/ 14 h 20"/>
                    <a:gd name="T12" fmla="*/ 0 60000 65536"/>
                    <a:gd name="T13" fmla="*/ 0 60000 65536"/>
                    <a:gd name="T14" fmla="*/ 0 60000 65536"/>
                    <a:gd name="T15" fmla="*/ 0 60000 65536"/>
                    <a:gd name="T16" fmla="*/ 0 60000 65536"/>
                    <a:gd name="T17" fmla="*/ 0 60000 65536"/>
                    <a:gd name="T18" fmla="*/ 0 w 12"/>
                    <a:gd name="T19" fmla="*/ 0 h 20"/>
                    <a:gd name="T20" fmla="*/ 12 w 1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2" h="20">
                      <a:moveTo>
                        <a:pt x="0" y="14"/>
                      </a:moveTo>
                      <a:lnTo>
                        <a:pt x="11" y="20"/>
                      </a:lnTo>
                      <a:lnTo>
                        <a:pt x="12" y="9"/>
                      </a:lnTo>
                      <a:lnTo>
                        <a:pt x="9" y="3"/>
                      </a:lnTo>
                      <a:lnTo>
                        <a:pt x="0" y="0"/>
                      </a:lnTo>
                      <a:lnTo>
                        <a:pt x="0" y="14"/>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1" name="Freeform 1097"/>
                <p:cNvSpPr>
                  <a:spLocks/>
                </p:cNvSpPr>
                <p:nvPr/>
              </p:nvSpPr>
              <p:spPr bwMode="auto">
                <a:xfrm>
                  <a:off x="1987" y="1566"/>
                  <a:ext cx="12" cy="14"/>
                </a:xfrm>
                <a:custGeom>
                  <a:avLst/>
                  <a:gdLst>
                    <a:gd name="T0" fmla="*/ 0 w 12"/>
                    <a:gd name="T1" fmla="*/ 10 h 14"/>
                    <a:gd name="T2" fmla="*/ 2 w 12"/>
                    <a:gd name="T3" fmla="*/ 6 h 14"/>
                    <a:gd name="T4" fmla="*/ 7 w 12"/>
                    <a:gd name="T5" fmla="*/ 9 h 14"/>
                    <a:gd name="T6" fmla="*/ 10 w 12"/>
                    <a:gd name="T7" fmla="*/ 14 h 14"/>
                    <a:gd name="T8" fmla="*/ 12 w 12"/>
                    <a:gd name="T9" fmla="*/ 14 h 14"/>
                    <a:gd name="T10" fmla="*/ 10 w 12"/>
                    <a:gd name="T11" fmla="*/ 5 h 14"/>
                    <a:gd name="T12" fmla="*/ 0 w 12"/>
                    <a:gd name="T13" fmla="*/ 0 h 14"/>
                    <a:gd name="T14" fmla="*/ 0 w 12"/>
                    <a:gd name="T15" fmla="*/ 10 h 1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4"/>
                    <a:gd name="T26" fmla="*/ 12 w 1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4">
                      <a:moveTo>
                        <a:pt x="0" y="10"/>
                      </a:moveTo>
                      <a:lnTo>
                        <a:pt x="2" y="6"/>
                      </a:lnTo>
                      <a:lnTo>
                        <a:pt x="7" y="9"/>
                      </a:lnTo>
                      <a:lnTo>
                        <a:pt x="10" y="14"/>
                      </a:lnTo>
                      <a:lnTo>
                        <a:pt x="12" y="14"/>
                      </a:lnTo>
                      <a:lnTo>
                        <a:pt x="10" y="5"/>
                      </a:lnTo>
                      <a:lnTo>
                        <a:pt x="0" y="0"/>
                      </a:lnTo>
                      <a:lnTo>
                        <a:pt x="0" y="1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2" name="Freeform 1098"/>
                <p:cNvSpPr>
                  <a:spLocks/>
                </p:cNvSpPr>
                <p:nvPr/>
              </p:nvSpPr>
              <p:spPr bwMode="auto">
                <a:xfrm>
                  <a:off x="1998" y="1567"/>
                  <a:ext cx="12" cy="13"/>
                </a:xfrm>
                <a:custGeom>
                  <a:avLst/>
                  <a:gdLst>
                    <a:gd name="T0" fmla="*/ 12 w 12"/>
                    <a:gd name="T1" fmla="*/ 9 h 13"/>
                    <a:gd name="T2" fmla="*/ 2 w 12"/>
                    <a:gd name="T3" fmla="*/ 13 h 13"/>
                    <a:gd name="T4" fmla="*/ 0 w 12"/>
                    <a:gd name="T5" fmla="*/ 4 h 13"/>
                    <a:gd name="T6" fmla="*/ 7 w 12"/>
                    <a:gd name="T7" fmla="*/ 3 h 13"/>
                    <a:gd name="T8" fmla="*/ 11 w 12"/>
                    <a:gd name="T9" fmla="*/ 0 h 13"/>
                    <a:gd name="T10" fmla="*/ 12 w 12"/>
                    <a:gd name="T11" fmla="*/ 9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12" y="9"/>
                      </a:moveTo>
                      <a:lnTo>
                        <a:pt x="2" y="13"/>
                      </a:lnTo>
                      <a:lnTo>
                        <a:pt x="0" y="4"/>
                      </a:lnTo>
                      <a:lnTo>
                        <a:pt x="7" y="3"/>
                      </a:lnTo>
                      <a:lnTo>
                        <a:pt x="11" y="0"/>
                      </a:lnTo>
                      <a:lnTo>
                        <a:pt x="12" y="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3" name="Freeform 1099"/>
                <p:cNvSpPr>
                  <a:spLocks/>
                </p:cNvSpPr>
                <p:nvPr/>
              </p:nvSpPr>
              <p:spPr bwMode="auto">
                <a:xfrm>
                  <a:off x="1977" y="1559"/>
                  <a:ext cx="12" cy="11"/>
                </a:xfrm>
                <a:custGeom>
                  <a:avLst/>
                  <a:gdLst>
                    <a:gd name="T0" fmla="*/ 0 w 12"/>
                    <a:gd name="T1" fmla="*/ 6 h 11"/>
                    <a:gd name="T2" fmla="*/ 12 w 12"/>
                    <a:gd name="T3" fmla="*/ 11 h 11"/>
                    <a:gd name="T4" fmla="*/ 8 w 12"/>
                    <a:gd name="T5" fmla="*/ 2 h 11"/>
                    <a:gd name="T6" fmla="*/ 0 w 12"/>
                    <a:gd name="T7" fmla="*/ 0 h 11"/>
                    <a:gd name="T8" fmla="*/ 0 w 12"/>
                    <a:gd name="T9" fmla="*/ 6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6"/>
                      </a:moveTo>
                      <a:lnTo>
                        <a:pt x="12" y="11"/>
                      </a:lnTo>
                      <a:lnTo>
                        <a:pt x="8" y="2"/>
                      </a:lnTo>
                      <a:lnTo>
                        <a:pt x="0" y="0"/>
                      </a:lnTo>
                      <a:lnTo>
                        <a:pt x="0" y="6"/>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4" name="Freeform 1100"/>
                <p:cNvSpPr>
                  <a:spLocks/>
                </p:cNvSpPr>
                <p:nvPr/>
              </p:nvSpPr>
              <p:spPr bwMode="auto">
                <a:xfrm>
                  <a:off x="1987" y="1565"/>
                  <a:ext cx="17" cy="11"/>
                </a:xfrm>
                <a:custGeom>
                  <a:avLst/>
                  <a:gdLst>
                    <a:gd name="T0" fmla="*/ 17 w 17"/>
                    <a:gd name="T1" fmla="*/ 8 h 11"/>
                    <a:gd name="T2" fmla="*/ 10 w 17"/>
                    <a:gd name="T3" fmla="*/ 11 h 11"/>
                    <a:gd name="T4" fmla="*/ 0 w 17"/>
                    <a:gd name="T5" fmla="*/ 2 h 11"/>
                    <a:gd name="T6" fmla="*/ 10 w 17"/>
                    <a:gd name="T7" fmla="*/ 0 h 11"/>
                    <a:gd name="T8" fmla="*/ 17 w 17"/>
                    <a:gd name="T9" fmla="*/ 8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7" y="8"/>
                      </a:moveTo>
                      <a:lnTo>
                        <a:pt x="10" y="11"/>
                      </a:lnTo>
                      <a:lnTo>
                        <a:pt x="0" y="2"/>
                      </a:lnTo>
                      <a:lnTo>
                        <a:pt x="10" y="0"/>
                      </a:lnTo>
                      <a:lnTo>
                        <a:pt x="17" y="8"/>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5" name="Freeform 1101"/>
                <p:cNvSpPr>
                  <a:spLocks/>
                </p:cNvSpPr>
                <p:nvPr/>
              </p:nvSpPr>
              <p:spPr bwMode="auto">
                <a:xfrm>
                  <a:off x="1996" y="1560"/>
                  <a:ext cx="12" cy="11"/>
                </a:xfrm>
                <a:custGeom>
                  <a:avLst/>
                  <a:gdLst>
                    <a:gd name="T0" fmla="*/ 0 w 12"/>
                    <a:gd name="T1" fmla="*/ 5 h 11"/>
                    <a:gd name="T2" fmla="*/ 2 w 12"/>
                    <a:gd name="T3" fmla="*/ 0 h 11"/>
                    <a:gd name="T4" fmla="*/ 12 w 12"/>
                    <a:gd name="T5" fmla="*/ 8 h 11"/>
                    <a:gd name="T6" fmla="*/ 8 w 12"/>
                    <a:gd name="T7" fmla="*/ 11 h 11"/>
                    <a:gd name="T8" fmla="*/ 0 w 12"/>
                    <a:gd name="T9" fmla="*/ 5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5"/>
                      </a:moveTo>
                      <a:lnTo>
                        <a:pt x="2" y="0"/>
                      </a:lnTo>
                      <a:lnTo>
                        <a:pt x="12" y="8"/>
                      </a:lnTo>
                      <a:lnTo>
                        <a:pt x="8" y="11"/>
                      </a:lnTo>
                      <a:lnTo>
                        <a:pt x="0" y="5"/>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6" name="Freeform 1102"/>
                <p:cNvSpPr>
                  <a:spLocks/>
                </p:cNvSpPr>
                <p:nvPr/>
              </p:nvSpPr>
              <p:spPr bwMode="auto">
                <a:xfrm>
                  <a:off x="1984" y="1556"/>
                  <a:ext cx="17" cy="11"/>
                </a:xfrm>
                <a:custGeom>
                  <a:avLst/>
                  <a:gdLst>
                    <a:gd name="T0" fmla="*/ 17 w 17"/>
                    <a:gd name="T1" fmla="*/ 9 h 11"/>
                    <a:gd name="T2" fmla="*/ 3 w 17"/>
                    <a:gd name="T3" fmla="*/ 11 h 11"/>
                    <a:gd name="T4" fmla="*/ 0 w 17"/>
                    <a:gd name="T5" fmla="*/ 3 h 11"/>
                    <a:gd name="T6" fmla="*/ 13 w 17"/>
                    <a:gd name="T7" fmla="*/ 0 h 11"/>
                    <a:gd name="T8" fmla="*/ 17 w 17"/>
                    <a:gd name="T9" fmla="*/ 9 h 11"/>
                    <a:gd name="T10" fmla="*/ 0 60000 65536"/>
                    <a:gd name="T11" fmla="*/ 0 60000 65536"/>
                    <a:gd name="T12" fmla="*/ 0 60000 65536"/>
                    <a:gd name="T13" fmla="*/ 0 60000 65536"/>
                    <a:gd name="T14" fmla="*/ 0 60000 65536"/>
                    <a:gd name="T15" fmla="*/ 0 w 17"/>
                    <a:gd name="T16" fmla="*/ 0 h 11"/>
                    <a:gd name="T17" fmla="*/ 17 w 17"/>
                    <a:gd name="T18" fmla="*/ 11 h 11"/>
                  </a:gdLst>
                  <a:ahLst/>
                  <a:cxnLst>
                    <a:cxn ang="T10">
                      <a:pos x="T0" y="T1"/>
                    </a:cxn>
                    <a:cxn ang="T11">
                      <a:pos x="T2" y="T3"/>
                    </a:cxn>
                    <a:cxn ang="T12">
                      <a:pos x="T4" y="T5"/>
                    </a:cxn>
                    <a:cxn ang="T13">
                      <a:pos x="T6" y="T7"/>
                    </a:cxn>
                    <a:cxn ang="T14">
                      <a:pos x="T8" y="T9"/>
                    </a:cxn>
                  </a:cxnLst>
                  <a:rect l="T15" t="T16" r="T17" b="T18"/>
                  <a:pathLst>
                    <a:path w="17" h="11">
                      <a:moveTo>
                        <a:pt x="17" y="9"/>
                      </a:moveTo>
                      <a:lnTo>
                        <a:pt x="3" y="11"/>
                      </a:lnTo>
                      <a:lnTo>
                        <a:pt x="0" y="3"/>
                      </a:lnTo>
                      <a:lnTo>
                        <a:pt x="13" y="0"/>
                      </a:lnTo>
                      <a:lnTo>
                        <a:pt x="17" y="9"/>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7" name="Freeform 1103"/>
                <p:cNvSpPr>
                  <a:spLocks/>
                </p:cNvSpPr>
                <p:nvPr/>
              </p:nvSpPr>
              <p:spPr bwMode="auto">
                <a:xfrm>
                  <a:off x="1883" y="1582"/>
                  <a:ext cx="92" cy="48"/>
                </a:xfrm>
                <a:custGeom>
                  <a:avLst/>
                  <a:gdLst>
                    <a:gd name="T0" fmla="*/ 92 w 92"/>
                    <a:gd name="T1" fmla="*/ 10 h 48"/>
                    <a:gd name="T2" fmla="*/ 73 w 92"/>
                    <a:gd name="T3" fmla="*/ 0 h 48"/>
                    <a:gd name="T4" fmla="*/ 0 w 92"/>
                    <a:gd name="T5" fmla="*/ 40 h 48"/>
                    <a:gd name="T6" fmla="*/ 19 w 92"/>
                    <a:gd name="T7" fmla="*/ 48 h 48"/>
                    <a:gd name="T8" fmla="*/ 92 w 92"/>
                    <a:gd name="T9" fmla="*/ 10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92" y="10"/>
                      </a:moveTo>
                      <a:lnTo>
                        <a:pt x="73" y="0"/>
                      </a:lnTo>
                      <a:lnTo>
                        <a:pt x="0" y="40"/>
                      </a:lnTo>
                      <a:lnTo>
                        <a:pt x="19" y="48"/>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8" name="Freeform 1104"/>
                <p:cNvSpPr>
                  <a:spLocks/>
                </p:cNvSpPr>
                <p:nvPr/>
              </p:nvSpPr>
              <p:spPr bwMode="auto">
                <a:xfrm>
                  <a:off x="1818" y="1547"/>
                  <a:ext cx="91" cy="49"/>
                </a:xfrm>
                <a:custGeom>
                  <a:avLst/>
                  <a:gdLst>
                    <a:gd name="T0" fmla="*/ 91 w 91"/>
                    <a:gd name="T1" fmla="*/ 10 h 49"/>
                    <a:gd name="T2" fmla="*/ 72 w 91"/>
                    <a:gd name="T3" fmla="*/ 0 h 49"/>
                    <a:gd name="T4" fmla="*/ 0 w 91"/>
                    <a:gd name="T5" fmla="*/ 39 h 49"/>
                    <a:gd name="T6" fmla="*/ 18 w 91"/>
                    <a:gd name="T7" fmla="*/ 49 h 49"/>
                    <a:gd name="T8" fmla="*/ 91 w 91"/>
                    <a:gd name="T9" fmla="*/ 10 h 49"/>
                    <a:gd name="T10" fmla="*/ 0 60000 65536"/>
                    <a:gd name="T11" fmla="*/ 0 60000 65536"/>
                    <a:gd name="T12" fmla="*/ 0 60000 65536"/>
                    <a:gd name="T13" fmla="*/ 0 60000 65536"/>
                    <a:gd name="T14" fmla="*/ 0 60000 65536"/>
                    <a:gd name="T15" fmla="*/ 0 w 91"/>
                    <a:gd name="T16" fmla="*/ 0 h 49"/>
                    <a:gd name="T17" fmla="*/ 91 w 91"/>
                    <a:gd name="T18" fmla="*/ 49 h 49"/>
                  </a:gdLst>
                  <a:ahLst/>
                  <a:cxnLst>
                    <a:cxn ang="T10">
                      <a:pos x="T0" y="T1"/>
                    </a:cxn>
                    <a:cxn ang="T11">
                      <a:pos x="T2" y="T3"/>
                    </a:cxn>
                    <a:cxn ang="T12">
                      <a:pos x="T4" y="T5"/>
                    </a:cxn>
                    <a:cxn ang="T13">
                      <a:pos x="T6" y="T7"/>
                    </a:cxn>
                    <a:cxn ang="T14">
                      <a:pos x="T8" y="T9"/>
                    </a:cxn>
                  </a:cxnLst>
                  <a:rect l="T15" t="T16" r="T17" b="T18"/>
                  <a:pathLst>
                    <a:path w="91" h="49">
                      <a:moveTo>
                        <a:pt x="91" y="10"/>
                      </a:moveTo>
                      <a:lnTo>
                        <a:pt x="72" y="0"/>
                      </a:lnTo>
                      <a:lnTo>
                        <a:pt x="0" y="39"/>
                      </a:lnTo>
                      <a:lnTo>
                        <a:pt x="18" y="49"/>
                      </a:lnTo>
                      <a:lnTo>
                        <a:pt x="91"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39" name="Freeform 1105"/>
                <p:cNvSpPr>
                  <a:spLocks/>
                </p:cNvSpPr>
                <p:nvPr/>
              </p:nvSpPr>
              <p:spPr bwMode="auto">
                <a:xfrm>
                  <a:off x="1593" y="1566"/>
                  <a:ext cx="70" cy="121"/>
                </a:xfrm>
                <a:custGeom>
                  <a:avLst/>
                  <a:gdLst>
                    <a:gd name="T0" fmla="*/ 70 w 70"/>
                    <a:gd name="T1" fmla="*/ 36 h 121"/>
                    <a:gd name="T2" fmla="*/ 0 w 70"/>
                    <a:gd name="T3" fmla="*/ 0 h 121"/>
                    <a:gd name="T4" fmla="*/ 0 w 70"/>
                    <a:gd name="T5" fmla="*/ 84 h 121"/>
                    <a:gd name="T6" fmla="*/ 70 w 70"/>
                    <a:gd name="T7" fmla="*/ 121 h 121"/>
                    <a:gd name="T8" fmla="*/ 70 w 70"/>
                    <a:gd name="T9" fmla="*/ 36 h 121"/>
                    <a:gd name="T10" fmla="*/ 0 60000 65536"/>
                    <a:gd name="T11" fmla="*/ 0 60000 65536"/>
                    <a:gd name="T12" fmla="*/ 0 60000 65536"/>
                    <a:gd name="T13" fmla="*/ 0 60000 65536"/>
                    <a:gd name="T14" fmla="*/ 0 60000 65536"/>
                    <a:gd name="T15" fmla="*/ 0 w 70"/>
                    <a:gd name="T16" fmla="*/ 0 h 121"/>
                    <a:gd name="T17" fmla="*/ 70 w 70"/>
                    <a:gd name="T18" fmla="*/ 121 h 121"/>
                  </a:gdLst>
                  <a:ahLst/>
                  <a:cxnLst>
                    <a:cxn ang="T10">
                      <a:pos x="T0" y="T1"/>
                    </a:cxn>
                    <a:cxn ang="T11">
                      <a:pos x="T2" y="T3"/>
                    </a:cxn>
                    <a:cxn ang="T12">
                      <a:pos x="T4" y="T5"/>
                    </a:cxn>
                    <a:cxn ang="T13">
                      <a:pos x="T6" y="T7"/>
                    </a:cxn>
                    <a:cxn ang="T14">
                      <a:pos x="T8" y="T9"/>
                    </a:cxn>
                  </a:cxnLst>
                  <a:rect l="T15" t="T16" r="T17" b="T18"/>
                  <a:pathLst>
                    <a:path w="70" h="121">
                      <a:moveTo>
                        <a:pt x="70" y="36"/>
                      </a:moveTo>
                      <a:lnTo>
                        <a:pt x="0" y="0"/>
                      </a:lnTo>
                      <a:lnTo>
                        <a:pt x="0" y="84"/>
                      </a:lnTo>
                      <a:lnTo>
                        <a:pt x="70" y="121"/>
                      </a:lnTo>
                      <a:lnTo>
                        <a:pt x="70" y="36"/>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0" name="Freeform 1106"/>
                <p:cNvSpPr>
                  <a:spLocks/>
                </p:cNvSpPr>
                <p:nvPr/>
              </p:nvSpPr>
              <p:spPr bwMode="auto">
                <a:xfrm>
                  <a:off x="1593" y="1481"/>
                  <a:ext cx="231" cy="122"/>
                </a:xfrm>
                <a:custGeom>
                  <a:avLst/>
                  <a:gdLst>
                    <a:gd name="T0" fmla="*/ 231 w 231"/>
                    <a:gd name="T1" fmla="*/ 37 h 122"/>
                    <a:gd name="T2" fmla="*/ 160 w 231"/>
                    <a:gd name="T3" fmla="*/ 0 h 122"/>
                    <a:gd name="T4" fmla="*/ 0 w 231"/>
                    <a:gd name="T5" fmla="*/ 85 h 122"/>
                    <a:gd name="T6" fmla="*/ 69 w 231"/>
                    <a:gd name="T7" fmla="*/ 122 h 122"/>
                    <a:gd name="T8" fmla="*/ 231 w 231"/>
                    <a:gd name="T9" fmla="*/ 37 h 122"/>
                    <a:gd name="T10" fmla="*/ 0 60000 65536"/>
                    <a:gd name="T11" fmla="*/ 0 60000 65536"/>
                    <a:gd name="T12" fmla="*/ 0 60000 65536"/>
                    <a:gd name="T13" fmla="*/ 0 60000 65536"/>
                    <a:gd name="T14" fmla="*/ 0 60000 65536"/>
                    <a:gd name="T15" fmla="*/ 0 w 231"/>
                    <a:gd name="T16" fmla="*/ 0 h 122"/>
                    <a:gd name="T17" fmla="*/ 231 w 231"/>
                    <a:gd name="T18" fmla="*/ 122 h 122"/>
                  </a:gdLst>
                  <a:ahLst/>
                  <a:cxnLst>
                    <a:cxn ang="T10">
                      <a:pos x="T0" y="T1"/>
                    </a:cxn>
                    <a:cxn ang="T11">
                      <a:pos x="T2" y="T3"/>
                    </a:cxn>
                    <a:cxn ang="T12">
                      <a:pos x="T4" y="T5"/>
                    </a:cxn>
                    <a:cxn ang="T13">
                      <a:pos x="T6" y="T7"/>
                    </a:cxn>
                    <a:cxn ang="T14">
                      <a:pos x="T8" y="T9"/>
                    </a:cxn>
                  </a:cxnLst>
                  <a:rect l="T15" t="T16" r="T17" b="T18"/>
                  <a:pathLst>
                    <a:path w="231" h="122">
                      <a:moveTo>
                        <a:pt x="231" y="37"/>
                      </a:moveTo>
                      <a:lnTo>
                        <a:pt x="160" y="0"/>
                      </a:lnTo>
                      <a:lnTo>
                        <a:pt x="0" y="85"/>
                      </a:lnTo>
                      <a:lnTo>
                        <a:pt x="69" y="122"/>
                      </a:lnTo>
                      <a:lnTo>
                        <a:pt x="231" y="37"/>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1" name="Freeform 1107"/>
                <p:cNvSpPr>
                  <a:spLocks/>
                </p:cNvSpPr>
                <p:nvPr/>
              </p:nvSpPr>
              <p:spPr bwMode="auto">
                <a:xfrm>
                  <a:off x="1663" y="1518"/>
                  <a:ext cx="161" cy="169"/>
                </a:xfrm>
                <a:custGeom>
                  <a:avLst/>
                  <a:gdLst>
                    <a:gd name="T0" fmla="*/ 161 w 161"/>
                    <a:gd name="T1" fmla="*/ 0 h 169"/>
                    <a:gd name="T2" fmla="*/ 0 w 161"/>
                    <a:gd name="T3" fmla="*/ 84 h 169"/>
                    <a:gd name="T4" fmla="*/ 0 w 161"/>
                    <a:gd name="T5" fmla="*/ 169 h 169"/>
                    <a:gd name="T6" fmla="*/ 161 w 161"/>
                    <a:gd name="T7" fmla="*/ 84 h 169"/>
                    <a:gd name="T8" fmla="*/ 161 w 161"/>
                    <a:gd name="T9" fmla="*/ 0 h 169"/>
                    <a:gd name="T10" fmla="*/ 0 60000 65536"/>
                    <a:gd name="T11" fmla="*/ 0 60000 65536"/>
                    <a:gd name="T12" fmla="*/ 0 60000 65536"/>
                    <a:gd name="T13" fmla="*/ 0 60000 65536"/>
                    <a:gd name="T14" fmla="*/ 0 60000 65536"/>
                    <a:gd name="T15" fmla="*/ 0 w 161"/>
                    <a:gd name="T16" fmla="*/ 0 h 169"/>
                    <a:gd name="T17" fmla="*/ 161 w 161"/>
                    <a:gd name="T18" fmla="*/ 169 h 169"/>
                  </a:gdLst>
                  <a:ahLst/>
                  <a:cxnLst>
                    <a:cxn ang="T10">
                      <a:pos x="T0" y="T1"/>
                    </a:cxn>
                    <a:cxn ang="T11">
                      <a:pos x="T2" y="T3"/>
                    </a:cxn>
                    <a:cxn ang="T12">
                      <a:pos x="T4" y="T5"/>
                    </a:cxn>
                    <a:cxn ang="T13">
                      <a:pos x="T6" y="T7"/>
                    </a:cxn>
                    <a:cxn ang="T14">
                      <a:pos x="T8" y="T9"/>
                    </a:cxn>
                  </a:cxnLst>
                  <a:rect l="T15" t="T16" r="T17" b="T18"/>
                  <a:pathLst>
                    <a:path w="161" h="169">
                      <a:moveTo>
                        <a:pt x="161" y="0"/>
                      </a:moveTo>
                      <a:lnTo>
                        <a:pt x="0" y="84"/>
                      </a:lnTo>
                      <a:lnTo>
                        <a:pt x="0" y="169"/>
                      </a:lnTo>
                      <a:lnTo>
                        <a:pt x="161" y="84"/>
                      </a:lnTo>
                      <a:lnTo>
                        <a:pt x="161"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2" name="Freeform 1108"/>
                <p:cNvSpPr>
                  <a:spLocks/>
                </p:cNvSpPr>
                <p:nvPr/>
              </p:nvSpPr>
              <p:spPr bwMode="auto">
                <a:xfrm>
                  <a:off x="1680" y="1617"/>
                  <a:ext cx="141" cy="136"/>
                </a:xfrm>
                <a:custGeom>
                  <a:avLst/>
                  <a:gdLst>
                    <a:gd name="T0" fmla="*/ 141 w 141"/>
                    <a:gd name="T1" fmla="*/ 74 h 136"/>
                    <a:gd name="T2" fmla="*/ 0 w 141"/>
                    <a:gd name="T3" fmla="*/ 0 h 136"/>
                    <a:gd name="T4" fmla="*/ 0 w 141"/>
                    <a:gd name="T5" fmla="*/ 61 h 136"/>
                    <a:gd name="T6" fmla="*/ 141 w 141"/>
                    <a:gd name="T7" fmla="*/ 136 h 136"/>
                    <a:gd name="T8" fmla="*/ 141 w 141"/>
                    <a:gd name="T9" fmla="*/ 74 h 136"/>
                    <a:gd name="T10" fmla="*/ 0 60000 65536"/>
                    <a:gd name="T11" fmla="*/ 0 60000 65536"/>
                    <a:gd name="T12" fmla="*/ 0 60000 65536"/>
                    <a:gd name="T13" fmla="*/ 0 60000 65536"/>
                    <a:gd name="T14" fmla="*/ 0 60000 65536"/>
                    <a:gd name="T15" fmla="*/ 0 w 141"/>
                    <a:gd name="T16" fmla="*/ 0 h 136"/>
                    <a:gd name="T17" fmla="*/ 141 w 141"/>
                    <a:gd name="T18" fmla="*/ 136 h 136"/>
                  </a:gdLst>
                  <a:ahLst/>
                  <a:cxnLst>
                    <a:cxn ang="T10">
                      <a:pos x="T0" y="T1"/>
                    </a:cxn>
                    <a:cxn ang="T11">
                      <a:pos x="T2" y="T3"/>
                    </a:cxn>
                    <a:cxn ang="T12">
                      <a:pos x="T4" y="T5"/>
                    </a:cxn>
                    <a:cxn ang="T13">
                      <a:pos x="T6" y="T7"/>
                    </a:cxn>
                    <a:cxn ang="T14">
                      <a:pos x="T8" y="T9"/>
                    </a:cxn>
                  </a:cxnLst>
                  <a:rect l="T15" t="T16" r="T17" b="T18"/>
                  <a:pathLst>
                    <a:path w="141" h="136">
                      <a:moveTo>
                        <a:pt x="141" y="74"/>
                      </a:moveTo>
                      <a:lnTo>
                        <a:pt x="0" y="0"/>
                      </a:lnTo>
                      <a:lnTo>
                        <a:pt x="0" y="61"/>
                      </a:lnTo>
                      <a:lnTo>
                        <a:pt x="141" y="136"/>
                      </a:lnTo>
                      <a:lnTo>
                        <a:pt x="141" y="74"/>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3" name="Freeform 1109"/>
                <p:cNvSpPr>
                  <a:spLocks/>
                </p:cNvSpPr>
                <p:nvPr/>
              </p:nvSpPr>
              <p:spPr bwMode="auto">
                <a:xfrm>
                  <a:off x="1680" y="1546"/>
                  <a:ext cx="274" cy="145"/>
                </a:xfrm>
                <a:custGeom>
                  <a:avLst/>
                  <a:gdLst>
                    <a:gd name="T0" fmla="*/ 274 w 274"/>
                    <a:gd name="T1" fmla="*/ 74 h 145"/>
                    <a:gd name="T2" fmla="*/ 133 w 274"/>
                    <a:gd name="T3" fmla="*/ 0 h 145"/>
                    <a:gd name="T4" fmla="*/ 0 w 274"/>
                    <a:gd name="T5" fmla="*/ 69 h 145"/>
                    <a:gd name="T6" fmla="*/ 141 w 274"/>
                    <a:gd name="T7" fmla="*/ 145 h 145"/>
                    <a:gd name="T8" fmla="*/ 274 w 274"/>
                    <a:gd name="T9" fmla="*/ 74 h 145"/>
                    <a:gd name="T10" fmla="*/ 0 60000 65536"/>
                    <a:gd name="T11" fmla="*/ 0 60000 65536"/>
                    <a:gd name="T12" fmla="*/ 0 60000 65536"/>
                    <a:gd name="T13" fmla="*/ 0 60000 65536"/>
                    <a:gd name="T14" fmla="*/ 0 60000 65536"/>
                    <a:gd name="T15" fmla="*/ 0 w 274"/>
                    <a:gd name="T16" fmla="*/ 0 h 145"/>
                    <a:gd name="T17" fmla="*/ 274 w 274"/>
                    <a:gd name="T18" fmla="*/ 145 h 145"/>
                  </a:gdLst>
                  <a:ahLst/>
                  <a:cxnLst>
                    <a:cxn ang="T10">
                      <a:pos x="T0" y="T1"/>
                    </a:cxn>
                    <a:cxn ang="T11">
                      <a:pos x="T2" y="T3"/>
                    </a:cxn>
                    <a:cxn ang="T12">
                      <a:pos x="T4" y="T5"/>
                    </a:cxn>
                    <a:cxn ang="T13">
                      <a:pos x="T6" y="T7"/>
                    </a:cxn>
                    <a:cxn ang="T14">
                      <a:pos x="T8" y="T9"/>
                    </a:cxn>
                  </a:cxnLst>
                  <a:rect l="T15" t="T16" r="T17" b="T18"/>
                  <a:pathLst>
                    <a:path w="274" h="145">
                      <a:moveTo>
                        <a:pt x="274" y="74"/>
                      </a:moveTo>
                      <a:lnTo>
                        <a:pt x="133" y="0"/>
                      </a:lnTo>
                      <a:lnTo>
                        <a:pt x="0" y="69"/>
                      </a:lnTo>
                      <a:lnTo>
                        <a:pt x="141" y="145"/>
                      </a:lnTo>
                      <a:lnTo>
                        <a:pt x="274" y="74"/>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4" name="Freeform 1110"/>
                <p:cNvSpPr>
                  <a:spLocks/>
                </p:cNvSpPr>
                <p:nvPr/>
              </p:nvSpPr>
              <p:spPr bwMode="auto">
                <a:xfrm>
                  <a:off x="1821" y="1622"/>
                  <a:ext cx="133" cy="131"/>
                </a:xfrm>
                <a:custGeom>
                  <a:avLst/>
                  <a:gdLst>
                    <a:gd name="T0" fmla="*/ 133 w 133"/>
                    <a:gd name="T1" fmla="*/ 0 h 131"/>
                    <a:gd name="T2" fmla="*/ 0 w 133"/>
                    <a:gd name="T3" fmla="*/ 70 h 131"/>
                    <a:gd name="T4" fmla="*/ 0 w 133"/>
                    <a:gd name="T5" fmla="*/ 131 h 131"/>
                    <a:gd name="T6" fmla="*/ 133 w 133"/>
                    <a:gd name="T7" fmla="*/ 60 h 131"/>
                    <a:gd name="T8" fmla="*/ 133 w 133"/>
                    <a:gd name="T9" fmla="*/ 0 h 131"/>
                    <a:gd name="T10" fmla="*/ 0 60000 65536"/>
                    <a:gd name="T11" fmla="*/ 0 60000 65536"/>
                    <a:gd name="T12" fmla="*/ 0 60000 65536"/>
                    <a:gd name="T13" fmla="*/ 0 60000 65536"/>
                    <a:gd name="T14" fmla="*/ 0 60000 65536"/>
                    <a:gd name="T15" fmla="*/ 0 w 133"/>
                    <a:gd name="T16" fmla="*/ 0 h 131"/>
                    <a:gd name="T17" fmla="*/ 133 w 133"/>
                    <a:gd name="T18" fmla="*/ 131 h 131"/>
                  </a:gdLst>
                  <a:ahLst/>
                  <a:cxnLst>
                    <a:cxn ang="T10">
                      <a:pos x="T0" y="T1"/>
                    </a:cxn>
                    <a:cxn ang="T11">
                      <a:pos x="T2" y="T3"/>
                    </a:cxn>
                    <a:cxn ang="T12">
                      <a:pos x="T4" y="T5"/>
                    </a:cxn>
                    <a:cxn ang="T13">
                      <a:pos x="T6" y="T7"/>
                    </a:cxn>
                    <a:cxn ang="T14">
                      <a:pos x="T8" y="T9"/>
                    </a:cxn>
                  </a:cxnLst>
                  <a:rect l="T15" t="T16" r="T17" b="T18"/>
                  <a:pathLst>
                    <a:path w="133" h="131">
                      <a:moveTo>
                        <a:pt x="133" y="0"/>
                      </a:moveTo>
                      <a:lnTo>
                        <a:pt x="0" y="70"/>
                      </a:lnTo>
                      <a:lnTo>
                        <a:pt x="0" y="131"/>
                      </a:lnTo>
                      <a:lnTo>
                        <a:pt x="133" y="60"/>
                      </a:lnTo>
                      <a:lnTo>
                        <a:pt x="133"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5" name="Freeform 1111"/>
                <p:cNvSpPr>
                  <a:spLocks/>
                </p:cNvSpPr>
                <p:nvPr/>
              </p:nvSpPr>
              <p:spPr bwMode="auto">
                <a:xfrm>
                  <a:off x="1690" y="1649"/>
                  <a:ext cx="23" cy="42"/>
                </a:xfrm>
                <a:custGeom>
                  <a:avLst/>
                  <a:gdLst>
                    <a:gd name="T0" fmla="*/ 23 w 23"/>
                    <a:gd name="T1" fmla="*/ 42 h 42"/>
                    <a:gd name="T2" fmla="*/ 23 w 23"/>
                    <a:gd name="T3" fmla="*/ 12 h 42"/>
                    <a:gd name="T4" fmla="*/ 0 w 23"/>
                    <a:gd name="T5" fmla="*/ 0 h 42"/>
                    <a:gd name="T6" fmla="*/ 0 w 23"/>
                    <a:gd name="T7" fmla="*/ 29 h 42"/>
                    <a:gd name="T8" fmla="*/ 23 w 23"/>
                    <a:gd name="T9" fmla="*/ 42 h 42"/>
                    <a:gd name="T10" fmla="*/ 0 60000 65536"/>
                    <a:gd name="T11" fmla="*/ 0 60000 65536"/>
                    <a:gd name="T12" fmla="*/ 0 60000 65536"/>
                    <a:gd name="T13" fmla="*/ 0 60000 65536"/>
                    <a:gd name="T14" fmla="*/ 0 60000 65536"/>
                    <a:gd name="T15" fmla="*/ 0 w 23"/>
                    <a:gd name="T16" fmla="*/ 0 h 42"/>
                    <a:gd name="T17" fmla="*/ 23 w 23"/>
                    <a:gd name="T18" fmla="*/ 42 h 42"/>
                  </a:gdLst>
                  <a:ahLst/>
                  <a:cxnLst>
                    <a:cxn ang="T10">
                      <a:pos x="T0" y="T1"/>
                    </a:cxn>
                    <a:cxn ang="T11">
                      <a:pos x="T2" y="T3"/>
                    </a:cxn>
                    <a:cxn ang="T12">
                      <a:pos x="T4" y="T5"/>
                    </a:cxn>
                    <a:cxn ang="T13">
                      <a:pos x="T6" y="T7"/>
                    </a:cxn>
                    <a:cxn ang="T14">
                      <a:pos x="T8" y="T9"/>
                    </a:cxn>
                  </a:cxnLst>
                  <a:rect l="T15" t="T16" r="T17" b="T18"/>
                  <a:pathLst>
                    <a:path w="23" h="42">
                      <a:moveTo>
                        <a:pt x="23" y="42"/>
                      </a:moveTo>
                      <a:lnTo>
                        <a:pt x="23" y="12"/>
                      </a:lnTo>
                      <a:lnTo>
                        <a:pt x="0" y="0"/>
                      </a:lnTo>
                      <a:lnTo>
                        <a:pt x="0" y="29"/>
                      </a:lnTo>
                      <a:lnTo>
                        <a:pt x="23"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6" name="Freeform 1112"/>
                <p:cNvSpPr>
                  <a:spLocks/>
                </p:cNvSpPr>
                <p:nvPr/>
              </p:nvSpPr>
              <p:spPr bwMode="auto">
                <a:xfrm>
                  <a:off x="1690" y="1677"/>
                  <a:ext cx="23" cy="14"/>
                </a:xfrm>
                <a:custGeom>
                  <a:avLst/>
                  <a:gdLst>
                    <a:gd name="T0" fmla="*/ 23 w 23"/>
                    <a:gd name="T1" fmla="*/ 10 h 14"/>
                    <a:gd name="T2" fmla="*/ 4 w 23"/>
                    <a:gd name="T3" fmla="*/ 0 h 14"/>
                    <a:gd name="T4" fmla="*/ 0 w 23"/>
                    <a:gd name="T5" fmla="*/ 3 h 14"/>
                    <a:gd name="T6" fmla="*/ 23 w 23"/>
                    <a:gd name="T7" fmla="*/ 14 h 14"/>
                    <a:gd name="T8" fmla="*/ 23 w 23"/>
                    <a:gd name="T9" fmla="*/ 10 h 14"/>
                    <a:gd name="T10" fmla="*/ 0 60000 65536"/>
                    <a:gd name="T11" fmla="*/ 0 60000 65536"/>
                    <a:gd name="T12" fmla="*/ 0 60000 65536"/>
                    <a:gd name="T13" fmla="*/ 0 60000 65536"/>
                    <a:gd name="T14" fmla="*/ 0 60000 65536"/>
                    <a:gd name="T15" fmla="*/ 0 w 23"/>
                    <a:gd name="T16" fmla="*/ 0 h 14"/>
                    <a:gd name="T17" fmla="*/ 23 w 23"/>
                    <a:gd name="T18" fmla="*/ 14 h 14"/>
                  </a:gdLst>
                  <a:ahLst/>
                  <a:cxnLst>
                    <a:cxn ang="T10">
                      <a:pos x="T0" y="T1"/>
                    </a:cxn>
                    <a:cxn ang="T11">
                      <a:pos x="T2" y="T3"/>
                    </a:cxn>
                    <a:cxn ang="T12">
                      <a:pos x="T4" y="T5"/>
                    </a:cxn>
                    <a:cxn ang="T13">
                      <a:pos x="T6" y="T7"/>
                    </a:cxn>
                    <a:cxn ang="T14">
                      <a:pos x="T8" y="T9"/>
                    </a:cxn>
                  </a:cxnLst>
                  <a:rect l="T15" t="T16" r="T17" b="T18"/>
                  <a:pathLst>
                    <a:path w="23" h="14">
                      <a:moveTo>
                        <a:pt x="23" y="10"/>
                      </a:moveTo>
                      <a:lnTo>
                        <a:pt x="4" y="0"/>
                      </a:lnTo>
                      <a:lnTo>
                        <a:pt x="0" y="3"/>
                      </a:lnTo>
                      <a:lnTo>
                        <a:pt x="23" y="14"/>
                      </a:lnTo>
                      <a:lnTo>
                        <a:pt x="23" y="10"/>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7" name="Freeform 1113"/>
                <p:cNvSpPr>
                  <a:spLocks/>
                </p:cNvSpPr>
                <p:nvPr/>
              </p:nvSpPr>
              <p:spPr bwMode="auto">
                <a:xfrm>
                  <a:off x="1720" y="1666"/>
                  <a:ext cx="23" cy="41"/>
                </a:xfrm>
                <a:custGeom>
                  <a:avLst/>
                  <a:gdLst>
                    <a:gd name="T0" fmla="*/ 23 w 23"/>
                    <a:gd name="T1" fmla="*/ 41 h 41"/>
                    <a:gd name="T2" fmla="*/ 23 w 23"/>
                    <a:gd name="T3" fmla="*/ 11 h 41"/>
                    <a:gd name="T4" fmla="*/ 0 w 23"/>
                    <a:gd name="T5" fmla="*/ 0 h 41"/>
                    <a:gd name="T6" fmla="*/ 0 w 23"/>
                    <a:gd name="T7" fmla="*/ 29 h 41"/>
                    <a:gd name="T8" fmla="*/ 23 w 23"/>
                    <a:gd name="T9" fmla="*/ 41 h 41"/>
                    <a:gd name="T10" fmla="*/ 0 60000 65536"/>
                    <a:gd name="T11" fmla="*/ 0 60000 65536"/>
                    <a:gd name="T12" fmla="*/ 0 60000 65536"/>
                    <a:gd name="T13" fmla="*/ 0 60000 65536"/>
                    <a:gd name="T14" fmla="*/ 0 60000 65536"/>
                    <a:gd name="T15" fmla="*/ 0 w 23"/>
                    <a:gd name="T16" fmla="*/ 0 h 41"/>
                    <a:gd name="T17" fmla="*/ 23 w 23"/>
                    <a:gd name="T18" fmla="*/ 41 h 41"/>
                  </a:gdLst>
                  <a:ahLst/>
                  <a:cxnLst>
                    <a:cxn ang="T10">
                      <a:pos x="T0" y="T1"/>
                    </a:cxn>
                    <a:cxn ang="T11">
                      <a:pos x="T2" y="T3"/>
                    </a:cxn>
                    <a:cxn ang="T12">
                      <a:pos x="T4" y="T5"/>
                    </a:cxn>
                    <a:cxn ang="T13">
                      <a:pos x="T6" y="T7"/>
                    </a:cxn>
                    <a:cxn ang="T14">
                      <a:pos x="T8" y="T9"/>
                    </a:cxn>
                  </a:cxnLst>
                  <a:rect l="T15" t="T16" r="T17" b="T18"/>
                  <a:pathLst>
                    <a:path w="23" h="41">
                      <a:moveTo>
                        <a:pt x="23" y="41"/>
                      </a:moveTo>
                      <a:lnTo>
                        <a:pt x="23" y="11"/>
                      </a:lnTo>
                      <a:lnTo>
                        <a:pt x="0" y="0"/>
                      </a:lnTo>
                      <a:lnTo>
                        <a:pt x="0" y="29"/>
                      </a:lnTo>
                      <a:lnTo>
                        <a:pt x="23" y="4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8" name="Freeform 1114"/>
                <p:cNvSpPr>
                  <a:spLocks/>
                </p:cNvSpPr>
                <p:nvPr/>
              </p:nvSpPr>
              <p:spPr bwMode="auto">
                <a:xfrm>
                  <a:off x="1750" y="1681"/>
                  <a:ext cx="23" cy="42"/>
                </a:xfrm>
                <a:custGeom>
                  <a:avLst/>
                  <a:gdLst>
                    <a:gd name="T0" fmla="*/ 23 w 23"/>
                    <a:gd name="T1" fmla="*/ 42 h 42"/>
                    <a:gd name="T2" fmla="*/ 23 w 23"/>
                    <a:gd name="T3" fmla="*/ 12 h 42"/>
                    <a:gd name="T4" fmla="*/ 0 w 23"/>
                    <a:gd name="T5" fmla="*/ 0 h 42"/>
                    <a:gd name="T6" fmla="*/ 0 w 23"/>
                    <a:gd name="T7" fmla="*/ 30 h 42"/>
                    <a:gd name="T8" fmla="*/ 23 w 23"/>
                    <a:gd name="T9" fmla="*/ 42 h 42"/>
                    <a:gd name="T10" fmla="*/ 0 60000 65536"/>
                    <a:gd name="T11" fmla="*/ 0 60000 65536"/>
                    <a:gd name="T12" fmla="*/ 0 60000 65536"/>
                    <a:gd name="T13" fmla="*/ 0 60000 65536"/>
                    <a:gd name="T14" fmla="*/ 0 60000 65536"/>
                    <a:gd name="T15" fmla="*/ 0 w 23"/>
                    <a:gd name="T16" fmla="*/ 0 h 42"/>
                    <a:gd name="T17" fmla="*/ 23 w 23"/>
                    <a:gd name="T18" fmla="*/ 42 h 42"/>
                  </a:gdLst>
                  <a:ahLst/>
                  <a:cxnLst>
                    <a:cxn ang="T10">
                      <a:pos x="T0" y="T1"/>
                    </a:cxn>
                    <a:cxn ang="T11">
                      <a:pos x="T2" y="T3"/>
                    </a:cxn>
                    <a:cxn ang="T12">
                      <a:pos x="T4" y="T5"/>
                    </a:cxn>
                    <a:cxn ang="T13">
                      <a:pos x="T6" y="T7"/>
                    </a:cxn>
                    <a:cxn ang="T14">
                      <a:pos x="T8" y="T9"/>
                    </a:cxn>
                  </a:cxnLst>
                  <a:rect l="T15" t="T16" r="T17" b="T18"/>
                  <a:pathLst>
                    <a:path w="23" h="42">
                      <a:moveTo>
                        <a:pt x="23" y="42"/>
                      </a:moveTo>
                      <a:lnTo>
                        <a:pt x="23" y="12"/>
                      </a:lnTo>
                      <a:lnTo>
                        <a:pt x="0" y="0"/>
                      </a:lnTo>
                      <a:lnTo>
                        <a:pt x="0" y="30"/>
                      </a:lnTo>
                      <a:lnTo>
                        <a:pt x="23"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49" name="Freeform 1115"/>
                <p:cNvSpPr>
                  <a:spLocks/>
                </p:cNvSpPr>
                <p:nvPr/>
              </p:nvSpPr>
              <p:spPr bwMode="auto">
                <a:xfrm>
                  <a:off x="1780" y="1698"/>
                  <a:ext cx="25" cy="42"/>
                </a:xfrm>
                <a:custGeom>
                  <a:avLst/>
                  <a:gdLst>
                    <a:gd name="T0" fmla="*/ 25 w 25"/>
                    <a:gd name="T1" fmla="*/ 42 h 42"/>
                    <a:gd name="T2" fmla="*/ 25 w 25"/>
                    <a:gd name="T3" fmla="*/ 13 h 42"/>
                    <a:gd name="T4" fmla="*/ 0 w 25"/>
                    <a:gd name="T5" fmla="*/ 0 h 42"/>
                    <a:gd name="T6" fmla="*/ 0 w 25"/>
                    <a:gd name="T7" fmla="*/ 30 h 42"/>
                    <a:gd name="T8" fmla="*/ 25 w 25"/>
                    <a:gd name="T9" fmla="*/ 42 h 42"/>
                    <a:gd name="T10" fmla="*/ 0 60000 65536"/>
                    <a:gd name="T11" fmla="*/ 0 60000 65536"/>
                    <a:gd name="T12" fmla="*/ 0 60000 65536"/>
                    <a:gd name="T13" fmla="*/ 0 60000 65536"/>
                    <a:gd name="T14" fmla="*/ 0 60000 65536"/>
                    <a:gd name="T15" fmla="*/ 0 w 25"/>
                    <a:gd name="T16" fmla="*/ 0 h 42"/>
                    <a:gd name="T17" fmla="*/ 25 w 25"/>
                    <a:gd name="T18" fmla="*/ 42 h 42"/>
                  </a:gdLst>
                  <a:ahLst/>
                  <a:cxnLst>
                    <a:cxn ang="T10">
                      <a:pos x="T0" y="T1"/>
                    </a:cxn>
                    <a:cxn ang="T11">
                      <a:pos x="T2" y="T3"/>
                    </a:cxn>
                    <a:cxn ang="T12">
                      <a:pos x="T4" y="T5"/>
                    </a:cxn>
                    <a:cxn ang="T13">
                      <a:pos x="T6" y="T7"/>
                    </a:cxn>
                    <a:cxn ang="T14">
                      <a:pos x="T8" y="T9"/>
                    </a:cxn>
                  </a:cxnLst>
                  <a:rect l="T15" t="T16" r="T17" b="T18"/>
                  <a:pathLst>
                    <a:path w="25" h="42">
                      <a:moveTo>
                        <a:pt x="25" y="42"/>
                      </a:moveTo>
                      <a:lnTo>
                        <a:pt x="25" y="13"/>
                      </a:lnTo>
                      <a:lnTo>
                        <a:pt x="0" y="0"/>
                      </a:lnTo>
                      <a:lnTo>
                        <a:pt x="0" y="30"/>
                      </a:lnTo>
                      <a:lnTo>
                        <a:pt x="25" y="42"/>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0" name="Line 1116"/>
                <p:cNvSpPr>
                  <a:spLocks noChangeShapeType="1"/>
                </p:cNvSpPr>
                <p:nvPr/>
              </p:nvSpPr>
              <p:spPr bwMode="auto">
                <a:xfrm>
                  <a:off x="1597" y="1583"/>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1" name="Line 1117"/>
                <p:cNvSpPr>
                  <a:spLocks noChangeShapeType="1"/>
                </p:cNvSpPr>
                <p:nvPr/>
              </p:nvSpPr>
              <p:spPr bwMode="auto">
                <a:xfrm>
                  <a:off x="1597" y="1586"/>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2" name="Line 1118"/>
                <p:cNvSpPr>
                  <a:spLocks noChangeShapeType="1"/>
                </p:cNvSpPr>
                <p:nvPr/>
              </p:nvSpPr>
              <p:spPr bwMode="auto">
                <a:xfrm>
                  <a:off x="1597" y="1589"/>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3" name="Line 1119"/>
                <p:cNvSpPr>
                  <a:spLocks noChangeShapeType="1"/>
                </p:cNvSpPr>
                <p:nvPr/>
              </p:nvSpPr>
              <p:spPr bwMode="auto">
                <a:xfrm>
                  <a:off x="1597" y="1592"/>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4" name="Line 1120"/>
                <p:cNvSpPr>
                  <a:spLocks noChangeShapeType="1"/>
                </p:cNvSpPr>
                <p:nvPr/>
              </p:nvSpPr>
              <p:spPr bwMode="auto">
                <a:xfrm>
                  <a:off x="1597" y="1596"/>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5" name="Line 1121"/>
                <p:cNvSpPr>
                  <a:spLocks noChangeShapeType="1"/>
                </p:cNvSpPr>
                <p:nvPr/>
              </p:nvSpPr>
              <p:spPr bwMode="auto">
                <a:xfrm>
                  <a:off x="1597" y="1599"/>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6" name="Line 1122"/>
                <p:cNvSpPr>
                  <a:spLocks noChangeShapeType="1"/>
                </p:cNvSpPr>
                <p:nvPr/>
              </p:nvSpPr>
              <p:spPr bwMode="auto">
                <a:xfrm>
                  <a:off x="1597" y="1602"/>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7" name="Line 1123"/>
                <p:cNvSpPr>
                  <a:spLocks noChangeShapeType="1"/>
                </p:cNvSpPr>
                <p:nvPr/>
              </p:nvSpPr>
              <p:spPr bwMode="auto">
                <a:xfrm>
                  <a:off x="1597" y="1606"/>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8" name="Line 1124"/>
                <p:cNvSpPr>
                  <a:spLocks noChangeShapeType="1"/>
                </p:cNvSpPr>
                <p:nvPr/>
              </p:nvSpPr>
              <p:spPr bwMode="auto">
                <a:xfrm>
                  <a:off x="1597" y="1609"/>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59" name="Line 1125"/>
                <p:cNvSpPr>
                  <a:spLocks noChangeShapeType="1"/>
                </p:cNvSpPr>
                <p:nvPr/>
              </p:nvSpPr>
              <p:spPr bwMode="auto">
                <a:xfrm>
                  <a:off x="1597" y="1612"/>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0" name="Line 1126"/>
                <p:cNvSpPr>
                  <a:spLocks noChangeShapeType="1"/>
                </p:cNvSpPr>
                <p:nvPr/>
              </p:nvSpPr>
              <p:spPr bwMode="auto">
                <a:xfrm>
                  <a:off x="1597" y="1615"/>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1" name="Line 1127"/>
                <p:cNvSpPr>
                  <a:spLocks noChangeShapeType="1"/>
                </p:cNvSpPr>
                <p:nvPr/>
              </p:nvSpPr>
              <p:spPr bwMode="auto">
                <a:xfrm>
                  <a:off x="1597" y="1619"/>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2" name="Line 1128"/>
                <p:cNvSpPr>
                  <a:spLocks noChangeShapeType="1"/>
                </p:cNvSpPr>
                <p:nvPr/>
              </p:nvSpPr>
              <p:spPr bwMode="auto">
                <a:xfrm>
                  <a:off x="1597" y="1622"/>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3" name="Line 1129"/>
                <p:cNvSpPr>
                  <a:spLocks noChangeShapeType="1"/>
                </p:cNvSpPr>
                <p:nvPr/>
              </p:nvSpPr>
              <p:spPr bwMode="auto">
                <a:xfrm>
                  <a:off x="1597" y="1627"/>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4" name="Line 1130"/>
                <p:cNvSpPr>
                  <a:spLocks noChangeShapeType="1"/>
                </p:cNvSpPr>
                <p:nvPr/>
              </p:nvSpPr>
              <p:spPr bwMode="auto">
                <a:xfrm>
                  <a:off x="1597" y="1629"/>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5" name="Line 1131"/>
                <p:cNvSpPr>
                  <a:spLocks noChangeShapeType="1"/>
                </p:cNvSpPr>
                <p:nvPr/>
              </p:nvSpPr>
              <p:spPr bwMode="auto">
                <a:xfrm>
                  <a:off x="1597" y="1633"/>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6" name="Line 1132"/>
                <p:cNvSpPr>
                  <a:spLocks noChangeShapeType="1"/>
                </p:cNvSpPr>
                <p:nvPr/>
              </p:nvSpPr>
              <p:spPr bwMode="auto">
                <a:xfrm>
                  <a:off x="1597" y="1635"/>
                  <a:ext cx="66" cy="34"/>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7" name="Line 1133"/>
                <p:cNvSpPr>
                  <a:spLocks noChangeShapeType="1"/>
                </p:cNvSpPr>
                <p:nvPr/>
              </p:nvSpPr>
              <p:spPr bwMode="auto">
                <a:xfrm>
                  <a:off x="1597" y="1639"/>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8" name="Line 1134"/>
                <p:cNvSpPr>
                  <a:spLocks noChangeShapeType="1"/>
                </p:cNvSpPr>
                <p:nvPr/>
              </p:nvSpPr>
              <p:spPr bwMode="auto">
                <a:xfrm>
                  <a:off x="1597" y="1643"/>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69" name="Line 1135"/>
                <p:cNvSpPr>
                  <a:spLocks noChangeShapeType="1"/>
                </p:cNvSpPr>
                <p:nvPr/>
              </p:nvSpPr>
              <p:spPr bwMode="auto">
                <a:xfrm>
                  <a:off x="1597" y="1645"/>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0" name="Line 1136"/>
                <p:cNvSpPr>
                  <a:spLocks noChangeShapeType="1"/>
                </p:cNvSpPr>
                <p:nvPr/>
              </p:nvSpPr>
              <p:spPr bwMode="auto">
                <a:xfrm>
                  <a:off x="1597" y="1649"/>
                  <a:ext cx="66" cy="33"/>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1" name="Line 1137"/>
                <p:cNvSpPr>
                  <a:spLocks noChangeShapeType="1"/>
                </p:cNvSpPr>
                <p:nvPr/>
              </p:nvSpPr>
              <p:spPr bwMode="auto">
                <a:xfrm>
                  <a:off x="1597" y="1653"/>
                  <a:ext cx="66" cy="32"/>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2" name="Freeform 1138"/>
                <p:cNvSpPr>
                  <a:spLocks/>
                </p:cNvSpPr>
                <p:nvPr/>
              </p:nvSpPr>
              <p:spPr bwMode="auto">
                <a:xfrm>
                  <a:off x="1591" y="1567"/>
                  <a:ext cx="12" cy="87"/>
                </a:xfrm>
                <a:custGeom>
                  <a:avLst/>
                  <a:gdLst>
                    <a:gd name="T0" fmla="*/ 0 w 12"/>
                    <a:gd name="T1" fmla="*/ 84 h 87"/>
                    <a:gd name="T2" fmla="*/ 0 w 12"/>
                    <a:gd name="T3" fmla="*/ 0 h 87"/>
                    <a:gd name="T4" fmla="*/ 12 w 12"/>
                    <a:gd name="T5" fmla="*/ 3 h 87"/>
                    <a:gd name="T6" fmla="*/ 12 w 12"/>
                    <a:gd name="T7" fmla="*/ 87 h 87"/>
                    <a:gd name="T8" fmla="*/ 0 w 12"/>
                    <a:gd name="T9" fmla="*/ 84 h 87"/>
                    <a:gd name="T10" fmla="*/ 0 60000 65536"/>
                    <a:gd name="T11" fmla="*/ 0 60000 65536"/>
                    <a:gd name="T12" fmla="*/ 0 60000 65536"/>
                    <a:gd name="T13" fmla="*/ 0 60000 65536"/>
                    <a:gd name="T14" fmla="*/ 0 60000 65536"/>
                    <a:gd name="T15" fmla="*/ 0 w 12"/>
                    <a:gd name="T16" fmla="*/ 0 h 87"/>
                    <a:gd name="T17" fmla="*/ 12 w 12"/>
                    <a:gd name="T18" fmla="*/ 87 h 87"/>
                  </a:gdLst>
                  <a:ahLst/>
                  <a:cxnLst>
                    <a:cxn ang="T10">
                      <a:pos x="T0" y="T1"/>
                    </a:cxn>
                    <a:cxn ang="T11">
                      <a:pos x="T2" y="T3"/>
                    </a:cxn>
                    <a:cxn ang="T12">
                      <a:pos x="T4" y="T5"/>
                    </a:cxn>
                    <a:cxn ang="T13">
                      <a:pos x="T6" y="T7"/>
                    </a:cxn>
                    <a:cxn ang="T14">
                      <a:pos x="T8" y="T9"/>
                    </a:cxn>
                  </a:cxnLst>
                  <a:rect l="T15" t="T16" r="T17" b="T18"/>
                  <a:pathLst>
                    <a:path w="12" h="87">
                      <a:moveTo>
                        <a:pt x="0" y="84"/>
                      </a:moveTo>
                      <a:lnTo>
                        <a:pt x="0" y="0"/>
                      </a:lnTo>
                      <a:lnTo>
                        <a:pt x="12" y="3"/>
                      </a:lnTo>
                      <a:lnTo>
                        <a:pt x="12" y="87"/>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3" name="Freeform 1139"/>
                <p:cNvSpPr>
                  <a:spLocks/>
                </p:cNvSpPr>
                <p:nvPr/>
              </p:nvSpPr>
              <p:spPr bwMode="auto">
                <a:xfrm>
                  <a:off x="1607" y="1577"/>
                  <a:ext cx="12" cy="87"/>
                </a:xfrm>
                <a:custGeom>
                  <a:avLst/>
                  <a:gdLst>
                    <a:gd name="T0" fmla="*/ 0 w 12"/>
                    <a:gd name="T1" fmla="*/ 84 h 87"/>
                    <a:gd name="T2" fmla="*/ 0 w 12"/>
                    <a:gd name="T3" fmla="*/ 0 h 87"/>
                    <a:gd name="T4" fmla="*/ 12 w 12"/>
                    <a:gd name="T5" fmla="*/ 3 h 87"/>
                    <a:gd name="T6" fmla="*/ 12 w 12"/>
                    <a:gd name="T7" fmla="*/ 87 h 87"/>
                    <a:gd name="T8" fmla="*/ 0 w 12"/>
                    <a:gd name="T9" fmla="*/ 84 h 87"/>
                    <a:gd name="T10" fmla="*/ 0 60000 65536"/>
                    <a:gd name="T11" fmla="*/ 0 60000 65536"/>
                    <a:gd name="T12" fmla="*/ 0 60000 65536"/>
                    <a:gd name="T13" fmla="*/ 0 60000 65536"/>
                    <a:gd name="T14" fmla="*/ 0 60000 65536"/>
                    <a:gd name="T15" fmla="*/ 0 w 12"/>
                    <a:gd name="T16" fmla="*/ 0 h 87"/>
                    <a:gd name="T17" fmla="*/ 12 w 12"/>
                    <a:gd name="T18" fmla="*/ 87 h 87"/>
                  </a:gdLst>
                  <a:ahLst/>
                  <a:cxnLst>
                    <a:cxn ang="T10">
                      <a:pos x="T0" y="T1"/>
                    </a:cxn>
                    <a:cxn ang="T11">
                      <a:pos x="T2" y="T3"/>
                    </a:cxn>
                    <a:cxn ang="T12">
                      <a:pos x="T4" y="T5"/>
                    </a:cxn>
                    <a:cxn ang="T13">
                      <a:pos x="T6" y="T7"/>
                    </a:cxn>
                    <a:cxn ang="T14">
                      <a:pos x="T8" y="T9"/>
                    </a:cxn>
                  </a:cxnLst>
                  <a:rect l="T15" t="T16" r="T17" b="T18"/>
                  <a:pathLst>
                    <a:path w="12" h="87">
                      <a:moveTo>
                        <a:pt x="0" y="84"/>
                      </a:moveTo>
                      <a:lnTo>
                        <a:pt x="0" y="0"/>
                      </a:lnTo>
                      <a:lnTo>
                        <a:pt x="12" y="3"/>
                      </a:lnTo>
                      <a:lnTo>
                        <a:pt x="12" y="87"/>
                      </a:lnTo>
                      <a:lnTo>
                        <a:pt x="0"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4" name="Freeform 1140"/>
                <p:cNvSpPr>
                  <a:spLocks/>
                </p:cNvSpPr>
                <p:nvPr/>
              </p:nvSpPr>
              <p:spPr bwMode="auto">
                <a:xfrm>
                  <a:off x="1624" y="1585"/>
                  <a:ext cx="12" cy="85"/>
                </a:xfrm>
                <a:custGeom>
                  <a:avLst/>
                  <a:gdLst>
                    <a:gd name="T0" fmla="*/ 0 w 12"/>
                    <a:gd name="T1" fmla="*/ 82 h 85"/>
                    <a:gd name="T2" fmla="*/ 0 w 12"/>
                    <a:gd name="T3" fmla="*/ 0 h 85"/>
                    <a:gd name="T4" fmla="*/ 12 w 12"/>
                    <a:gd name="T5" fmla="*/ 1 h 85"/>
                    <a:gd name="T6" fmla="*/ 12 w 12"/>
                    <a:gd name="T7" fmla="*/ 85 h 85"/>
                    <a:gd name="T8" fmla="*/ 0 w 12"/>
                    <a:gd name="T9" fmla="*/ 82 h 85"/>
                    <a:gd name="T10" fmla="*/ 0 60000 65536"/>
                    <a:gd name="T11" fmla="*/ 0 60000 65536"/>
                    <a:gd name="T12" fmla="*/ 0 60000 65536"/>
                    <a:gd name="T13" fmla="*/ 0 60000 65536"/>
                    <a:gd name="T14" fmla="*/ 0 60000 65536"/>
                    <a:gd name="T15" fmla="*/ 0 w 12"/>
                    <a:gd name="T16" fmla="*/ 0 h 85"/>
                    <a:gd name="T17" fmla="*/ 12 w 12"/>
                    <a:gd name="T18" fmla="*/ 85 h 85"/>
                  </a:gdLst>
                  <a:ahLst/>
                  <a:cxnLst>
                    <a:cxn ang="T10">
                      <a:pos x="T0" y="T1"/>
                    </a:cxn>
                    <a:cxn ang="T11">
                      <a:pos x="T2" y="T3"/>
                    </a:cxn>
                    <a:cxn ang="T12">
                      <a:pos x="T4" y="T5"/>
                    </a:cxn>
                    <a:cxn ang="T13">
                      <a:pos x="T6" y="T7"/>
                    </a:cxn>
                    <a:cxn ang="T14">
                      <a:pos x="T8" y="T9"/>
                    </a:cxn>
                  </a:cxnLst>
                  <a:rect l="T15" t="T16" r="T17" b="T18"/>
                  <a:pathLst>
                    <a:path w="12" h="85">
                      <a:moveTo>
                        <a:pt x="0" y="82"/>
                      </a:moveTo>
                      <a:lnTo>
                        <a:pt x="0" y="0"/>
                      </a:lnTo>
                      <a:lnTo>
                        <a:pt x="12" y="1"/>
                      </a:lnTo>
                      <a:lnTo>
                        <a:pt x="12" y="85"/>
                      </a:lnTo>
                      <a:lnTo>
                        <a:pt x="0" y="82"/>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5" name="Freeform 1141"/>
                <p:cNvSpPr>
                  <a:spLocks/>
                </p:cNvSpPr>
                <p:nvPr/>
              </p:nvSpPr>
              <p:spPr bwMode="auto">
                <a:xfrm>
                  <a:off x="1639" y="1593"/>
                  <a:ext cx="12" cy="87"/>
                </a:xfrm>
                <a:custGeom>
                  <a:avLst/>
                  <a:gdLst>
                    <a:gd name="T0" fmla="*/ 1 w 12"/>
                    <a:gd name="T1" fmla="*/ 84 h 87"/>
                    <a:gd name="T2" fmla="*/ 0 w 12"/>
                    <a:gd name="T3" fmla="*/ 0 h 87"/>
                    <a:gd name="T4" fmla="*/ 12 w 12"/>
                    <a:gd name="T5" fmla="*/ 3 h 87"/>
                    <a:gd name="T6" fmla="*/ 12 w 12"/>
                    <a:gd name="T7" fmla="*/ 87 h 87"/>
                    <a:gd name="T8" fmla="*/ 1 w 12"/>
                    <a:gd name="T9" fmla="*/ 84 h 87"/>
                    <a:gd name="T10" fmla="*/ 0 60000 65536"/>
                    <a:gd name="T11" fmla="*/ 0 60000 65536"/>
                    <a:gd name="T12" fmla="*/ 0 60000 65536"/>
                    <a:gd name="T13" fmla="*/ 0 60000 65536"/>
                    <a:gd name="T14" fmla="*/ 0 60000 65536"/>
                    <a:gd name="T15" fmla="*/ 0 w 12"/>
                    <a:gd name="T16" fmla="*/ 0 h 87"/>
                    <a:gd name="T17" fmla="*/ 12 w 12"/>
                    <a:gd name="T18" fmla="*/ 87 h 87"/>
                  </a:gdLst>
                  <a:ahLst/>
                  <a:cxnLst>
                    <a:cxn ang="T10">
                      <a:pos x="T0" y="T1"/>
                    </a:cxn>
                    <a:cxn ang="T11">
                      <a:pos x="T2" y="T3"/>
                    </a:cxn>
                    <a:cxn ang="T12">
                      <a:pos x="T4" y="T5"/>
                    </a:cxn>
                    <a:cxn ang="T13">
                      <a:pos x="T6" y="T7"/>
                    </a:cxn>
                    <a:cxn ang="T14">
                      <a:pos x="T8" y="T9"/>
                    </a:cxn>
                  </a:cxnLst>
                  <a:rect l="T15" t="T16" r="T17" b="T18"/>
                  <a:pathLst>
                    <a:path w="12" h="87">
                      <a:moveTo>
                        <a:pt x="1" y="84"/>
                      </a:moveTo>
                      <a:lnTo>
                        <a:pt x="0" y="0"/>
                      </a:lnTo>
                      <a:lnTo>
                        <a:pt x="12" y="3"/>
                      </a:lnTo>
                      <a:lnTo>
                        <a:pt x="12" y="87"/>
                      </a:lnTo>
                      <a:lnTo>
                        <a:pt x="1" y="84"/>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6" name="Freeform 1142"/>
                <p:cNvSpPr>
                  <a:spLocks/>
                </p:cNvSpPr>
                <p:nvPr/>
              </p:nvSpPr>
              <p:spPr bwMode="auto">
                <a:xfrm>
                  <a:off x="1657" y="1601"/>
                  <a:ext cx="12" cy="87"/>
                </a:xfrm>
                <a:custGeom>
                  <a:avLst/>
                  <a:gdLst>
                    <a:gd name="T0" fmla="*/ 0 w 12"/>
                    <a:gd name="T1" fmla="*/ 85 h 87"/>
                    <a:gd name="T2" fmla="*/ 0 w 12"/>
                    <a:gd name="T3" fmla="*/ 0 h 87"/>
                    <a:gd name="T4" fmla="*/ 12 w 12"/>
                    <a:gd name="T5" fmla="*/ 2 h 87"/>
                    <a:gd name="T6" fmla="*/ 12 w 12"/>
                    <a:gd name="T7" fmla="*/ 87 h 87"/>
                    <a:gd name="T8" fmla="*/ 0 w 12"/>
                    <a:gd name="T9" fmla="*/ 85 h 87"/>
                    <a:gd name="T10" fmla="*/ 0 60000 65536"/>
                    <a:gd name="T11" fmla="*/ 0 60000 65536"/>
                    <a:gd name="T12" fmla="*/ 0 60000 65536"/>
                    <a:gd name="T13" fmla="*/ 0 60000 65536"/>
                    <a:gd name="T14" fmla="*/ 0 60000 65536"/>
                    <a:gd name="T15" fmla="*/ 0 w 12"/>
                    <a:gd name="T16" fmla="*/ 0 h 87"/>
                    <a:gd name="T17" fmla="*/ 12 w 12"/>
                    <a:gd name="T18" fmla="*/ 87 h 87"/>
                  </a:gdLst>
                  <a:ahLst/>
                  <a:cxnLst>
                    <a:cxn ang="T10">
                      <a:pos x="T0" y="T1"/>
                    </a:cxn>
                    <a:cxn ang="T11">
                      <a:pos x="T2" y="T3"/>
                    </a:cxn>
                    <a:cxn ang="T12">
                      <a:pos x="T4" y="T5"/>
                    </a:cxn>
                    <a:cxn ang="T13">
                      <a:pos x="T6" y="T7"/>
                    </a:cxn>
                    <a:cxn ang="T14">
                      <a:pos x="T8" y="T9"/>
                    </a:cxn>
                  </a:cxnLst>
                  <a:rect l="T15" t="T16" r="T17" b="T18"/>
                  <a:pathLst>
                    <a:path w="12" h="87">
                      <a:moveTo>
                        <a:pt x="0" y="85"/>
                      </a:moveTo>
                      <a:lnTo>
                        <a:pt x="0" y="0"/>
                      </a:lnTo>
                      <a:lnTo>
                        <a:pt x="12" y="2"/>
                      </a:lnTo>
                      <a:lnTo>
                        <a:pt x="12" y="87"/>
                      </a:lnTo>
                      <a:lnTo>
                        <a:pt x="0" y="85"/>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7" name="Freeform 1143"/>
                <p:cNvSpPr>
                  <a:spLocks/>
                </p:cNvSpPr>
                <p:nvPr/>
              </p:nvSpPr>
              <p:spPr bwMode="auto">
                <a:xfrm>
                  <a:off x="1618" y="1660"/>
                  <a:ext cx="92" cy="49"/>
                </a:xfrm>
                <a:custGeom>
                  <a:avLst/>
                  <a:gdLst>
                    <a:gd name="T0" fmla="*/ 92 w 92"/>
                    <a:gd name="T1" fmla="*/ 10 h 49"/>
                    <a:gd name="T2" fmla="*/ 74 w 92"/>
                    <a:gd name="T3" fmla="*/ 0 h 49"/>
                    <a:gd name="T4" fmla="*/ 0 w 92"/>
                    <a:gd name="T5" fmla="*/ 39 h 49"/>
                    <a:gd name="T6" fmla="*/ 18 w 92"/>
                    <a:gd name="T7" fmla="*/ 49 h 49"/>
                    <a:gd name="T8" fmla="*/ 92 w 92"/>
                    <a:gd name="T9" fmla="*/ 10 h 49"/>
                    <a:gd name="T10" fmla="*/ 0 60000 65536"/>
                    <a:gd name="T11" fmla="*/ 0 60000 65536"/>
                    <a:gd name="T12" fmla="*/ 0 60000 65536"/>
                    <a:gd name="T13" fmla="*/ 0 60000 65536"/>
                    <a:gd name="T14" fmla="*/ 0 60000 65536"/>
                    <a:gd name="T15" fmla="*/ 0 w 92"/>
                    <a:gd name="T16" fmla="*/ 0 h 49"/>
                    <a:gd name="T17" fmla="*/ 92 w 92"/>
                    <a:gd name="T18" fmla="*/ 49 h 49"/>
                  </a:gdLst>
                  <a:ahLst/>
                  <a:cxnLst>
                    <a:cxn ang="T10">
                      <a:pos x="T0" y="T1"/>
                    </a:cxn>
                    <a:cxn ang="T11">
                      <a:pos x="T2" y="T3"/>
                    </a:cxn>
                    <a:cxn ang="T12">
                      <a:pos x="T4" y="T5"/>
                    </a:cxn>
                    <a:cxn ang="T13">
                      <a:pos x="T6" y="T7"/>
                    </a:cxn>
                    <a:cxn ang="T14">
                      <a:pos x="T8" y="T9"/>
                    </a:cxn>
                  </a:cxnLst>
                  <a:rect l="T15" t="T16" r="T17" b="T18"/>
                  <a:pathLst>
                    <a:path w="92" h="49">
                      <a:moveTo>
                        <a:pt x="92" y="10"/>
                      </a:moveTo>
                      <a:lnTo>
                        <a:pt x="74" y="0"/>
                      </a:lnTo>
                      <a:lnTo>
                        <a:pt x="0" y="39"/>
                      </a:lnTo>
                      <a:lnTo>
                        <a:pt x="18" y="49"/>
                      </a:lnTo>
                      <a:lnTo>
                        <a:pt x="92"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8" name="Freeform 1144"/>
                <p:cNvSpPr>
                  <a:spLocks/>
                </p:cNvSpPr>
                <p:nvPr/>
              </p:nvSpPr>
              <p:spPr bwMode="auto">
                <a:xfrm>
                  <a:off x="1618" y="1699"/>
                  <a:ext cx="18" cy="30"/>
                </a:xfrm>
                <a:custGeom>
                  <a:avLst/>
                  <a:gdLst>
                    <a:gd name="T0" fmla="*/ 18 w 18"/>
                    <a:gd name="T1" fmla="*/ 10 h 30"/>
                    <a:gd name="T2" fmla="*/ 0 w 18"/>
                    <a:gd name="T3" fmla="*/ 0 h 30"/>
                    <a:gd name="T4" fmla="*/ 0 w 18"/>
                    <a:gd name="T5" fmla="*/ 20 h 30"/>
                    <a:gd name="T6" fmla="*/ 18 w 18"/>
                    <a:gd name="T7" fmla="*/ 30 h 30"/>
                    <a:gd name="T8" fmla="*/ 18 w 18"/>
                    <a:gd name="T9" fmla="*/ 10 h 30"/>
                    <a:gd name="T10" fmla="*/ 0 60000 65536"/>
                    <a:gd name="T11" fmla="*/ 0 60000 65536"/>
                    <a:gd name="T12" fmla="*/ 0 60000 65536"/>
                    <a:gd name="T13" fmla="*/ 0 60000 65536"/>
                    <a:gd name="T14" fmla="*/ 0 60000 65536"/>
                    <a:gd name="T15" fmla="*/ 0 w 18"/>
                    <a:gd name="T16" fmla="*/ 0 h 30"/>
                    <a:gd name="T17" fmla="*/ 18 w 18"/>
                    <a:gd name="T18" fmla="*/ 30 h 30"/>
                  </a:gdLst>
                  <a:ahLst/>
                  <a:cxnLst>
                    <a:cxn ang="T10">
                      <a:pos x="T0" y="T1"/>
                    </a:cxn>
                    <a:cxn ang="T11">
                      <a:pos x="T2" y="T3"/>
                    </a:cxn>
                    <a:cxn ang="T12">
                      <a:pos x="T4" y="T5"/>
                    </a:cxn>
                    <a:cxn ang="T13">
                      <a:pos x="T6" y="T7"/>
                    </a:cxn>
                    <a:cxn ang="T14">
                      <a:pos x="T8" y="T9"/>
                    </a:cxn>
                  </a:cxnLst>
                  <a:rect l="T15" t="T16" r="T17" b="T18"/>
                  <a:pathLst>
                    <a:path w="18" h="30">
                      <a:moveTo>
                        <a:pt x="18" y="10"/>
                      </a:moveTo>
                      <a:lnTo>
                        <a:pt x="0" y="0"/>
                      </a:lnTo>
                      <a:lnTo>
                        <a:pt x="0" y="20"/>
                      </a:lnTo>
                      <a:lnTo>
                        <a:pt x="18" y="30"/>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79" name="Freeform 1145"/>
                <p:cNvSpPr>
                  <a:spLocks/>
                </p:cNvSpPr>
                <p:nvPr/>
              </p:nvSpPr>
              <p:spPr bwMode="auto">
                <a:xfrm>
                  <a:off x="1636" y="1670"/>
                  <a:ext cx="74" cy="59"/>
                </a:xfrm>
                <a:custGeom>
                  <a:avLst/>
                  <a:gdLst>
                    <a:gd name="T0" fmla="*/ 74 w 74"/>
                    <a:gd name="T1" fmla="*/ 0 h 59"/>
                    <a:gd name="T2" fmla="*/ 0 w 74"/>
                    <a:gd name="T3" fmla="*/ 39 h 59"/>
                    <a:gd name="T4" fmla="*/ 0 w 74"/>
                    <a:gd name="T5" fmla="*/ 59 h 59"/>
                    <a:gd name="T6" fmla="*/ 74 w 74"/>
                    <a:gd name="T7" fmla="*/ 20 h 59"/>
                    <a:gd name="T8" fmla="*/ 74 w 74"/>
                    <a:gd name="T9" fmla="*/ 0 h 59"/>
                    <a:gd name="T10" fmla="*/ 0 60000 65536"/>
                    <a:gd name="T11" fmla="*/ 0 60000 65536"/>
                    <a:gd name="T12" fmla="*/ 0 60000 65536"/>
                    <a:gd name="T13" fmla="*/ 0 60000 65536"/>
                    <a:gd name="T14" fmla="*/ 0 60000 65536"/>
                    <a:gd name="T15" fmla="*/ 0 w 74"/>
                    <a:gd name="T16" fmla="*/ 0 h 59"/>
                    <a:gd name="T17" fmla="*/ 74 w 74"/>
                    <a:gd name="T18" fmla="*/ 59 h 59"/>
                  </a:gdLst>
                  <a:ahLst/>
                  <a:cxnLst>
                    <a:cxn ang="T10">
                      <a:pos x="T0" y="T1"/>
                    </a:cxn>
                    <a:cxn ang="T11">
                      <a:pos x="T2" y="T3"/>
                    </a:cxn>
                    <a:cxn ang="T12">
                      <a:pos x="T4" y="T5"/>
                    </a:cxn>
                    <a:cxn ang="T13">
                      <a:pos x="T6" y="T7"/>
                    </a:cxn>
                    <a:cxn ang="T14">
                      <a:pos x="T8" y="T9"/>
                    </a:cxn>
                  </a:cxnLst>
                  <a:rect l="T15" t="T16" r="T17" b="T18"/>
                  <a:pathLst>
                    <a:path w="74" h="59">
                      <a:moveTo>
                        <a:pt x="74" y="0"/>
                      </a:moveTo>
                      <a:lnTo>
                        <a:pt x="0" y="39"/>
                      </a:lnTo>
                      <a:lnTo>
                        <a:pt x="0" y="59"/>
                      </a:lnTo>
                      <a:lnTo>
                        <a:pt x="74" y="20"/>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0" name="Freeform 1146"/>
                <p:cNvSpPr>
                  <a:spLocks/>
                </p:cNvSpPr>
                <p:nvPr/>
              </p:nvSpPr>
              <p:spPr bwMode="auto">
                <a:xfrm>
                  <a:off x="1692" y="1695"/>
                  <a:ext cx="12" cy="11"/>
                </a:xfrm>
                <a:custGeom>
                  <a:avLst/>
                  <a:gdLst>
                    <a:gd name="T0" fmla="*/ 3 w 12"/>
                    <a:gd name="T1" fmla="*/ 11 h 11"/>
                    <a:gd name="T2" fmla="*/ 1 w 12"/>
                    <a:gd name="T3" fmla="*/ 9 h 11"/>
                    <a:gd name="T4" fmla="*/ 1 w 12"/>
                    <a:gd name="T5" fmla="*/ 8 h 11"/>
                    <a:gd name="T6" fmla="*/ 1 w 12"/>
                    <a:gd name="T7" fmla="*/ 7 h 11"/>
                    <a:gd name="T8" fmla="*/ 0 w 12"/>
                    <a:gd name="T9" fmla="*/ 6 h 11"/>
                    <a:gd name="T10" fmla="*/ 1 w 12"/>
                    <a:gd name="T11" fmla="*/ 4 h 11"/>
                    <a:gd name="T12" fmla="*/ 1 w 12"/>
                    <a:gd name="T13" fmla="*/ 3 h 11"/>
                    <a:gd name="T14" fmla="*/ 2 w 12"/>
                    <a:gd name="T15" fmla="*/ 1 h 11"/>
                    <a:gd name="T16" fmla="*/ 4 w 12"/>
                    <a:gd name="T17" fmla="*/ 1 h 11"/>
                    <a:gd name="T18" fmla="*/ 6 w 12"/>
                    <a:gd name="T19" fmla="*/ 0 h 11"/>
                    <a:gd name="T20" fmla="*/ 7 w 12"/>
                    <a:gd name="T21" fmla="*/ 0 h 11"/>
                    <a:gd name="T22" fmla="*/ 10 w 12"/>
                    <a:gd name="T23" fmla="*/ 1 h 11"/>
                    <a:gd name="T24" fmla="*/ 10 w 12"/>
                    <a:gd name="T25" fmla="*/ 2 h 11"/>
                    <a:gd name="T26" fmla="*/ 11 w 12"/>
                    <a:gd name="T27" fmla="*/ 2 h 11"/>
                    <a:gd name="T28" fmla="*/ 12 w 12"/>
                    <a:gd name="T29" fmla="*/ 3 h 11"/>
                    <a:gd name="T30" fmla="*/ 11 w 12"/>
                    <a:gd name="T31" fmla="*/ 6 h 11"/>
                    <a:gd name="T32" fmla="*/ 10 w 12"/>
                    <a:gd name="T33" fmla="*/ 7 h 11"/>
                    <a:gd name="T34" fmla="*/ 8 w 12"/>
                    <a:gd name="T35" fmla="*/ 9 h 11"/>
                    <a:gd name="T36" fmla="*/ 7 w 12"/>
                    <a:gd name="T37" fmla="*/ 11 h 11"/>
                    <a:gd name="T38" fmla="*/ 5 w 12"/>
                    <a:gd name="T39" fmla="*/ 11 h 11"/>
                    <a:gd name="T40" fmla="*/ 4 w 12"/>
                    <a:gd name="T41" fmla="*/ 11 h 11"/>
                    <a:gd name="T42" fmla="*/ 3 w 12"/>
                    <a:gd name="T43" fmla="*/ 11 h 1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1"/>
                    <a:gd name="T68" fmla="*/ 12 w 12"/>
                    <a:gd name="T69" fmla="*/ 11 h 1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1">
                      <a:moveTo>
                        <a:pt x="3" y="11"/>
                      </a:moveTo>
                      <a:lnTo>
                        <a:pt x="1" y="9"/>
                      </a:lnTo>
                      <a:lnTo>
                        <a:pt x="1" y="8"/>
                      </a:lnTo>
                      <a:lnTo>
                        <a:pt x="1" y="7"/>
                      </a:lnTo>
                      <a:lnTo>
                        <a:pt x="0" y="6"/>
                      </a:lnTo>
                      <a:lnTo>
                        <a:pt x="1" y="4"/>
                      </a:lnTo>
                      <a:lnTo>
                        <a:pt x="1" y="3"/>
                      </a:lnTo>
                      <a:lnTo>
                        <a:pt x="2" y="1"/>
                      </a:lnTo>
                      <a:lnTo>
                        <a:pt x="4" y="1"/>
                      </a:lnTo>
                      <a:lnTo>
                        <a:pt x="6" y="0"/>
                      </a:lnTo>
                      <a:lnTo>
                        <a:pt x="7" y="0"/>
                      </a:lnTo>
                      <a:lnTo>
                        <a:pt x="10" y="1"/>
                      </a:lnTo>
                      <a:lnTo>
                        <a:pt x="10" y="2"/>
                      </a:lnTo>
                      <a:lnTo>
                        <a:pt x="11" y="2"/>
                      </a:lnTo>
                      <a:lnTo>
                        <a:pt x="12" y="3"/>
                      </a:lnTo>
                      <a:lnTo>
                        <a:pt x="11" y="6"/>
                      </a:lnTo>
                      <a:lnTo>
                        <a:pt x="10" y="7"/>
                      </a:lnTo>
                      <a:lnTo>
                        <a:pt x="8" y="9"/>
                      </a:lnTo>
                      <a:lnTo>
                        <a:pt x="7" y="11"/>
                      </a:lnTo>
                      <a:lnTo>
                        <a:pt x="5" y="11"/>
                      </a:lnTo>
                      <a:lnTo>
                        <a:pt x="4" y="11"/>
                      </a:lnTo>
                      <a:lnTo>
                        <a:pt x="3"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1" name="Freeform 1147"/>
                <p:cNvSpPr>
                  <a:spLocks/>
                </p:cNvSpPr>
                <p:nvPr/>
              </p:nvSpPr>
              <p:spPr bwMode="auto">
                <a:xfrm>
                  <a:off x="1693" y="1696"/>
                  <a:ext cx="12" cy="11"/>
                </a:xfrm>
                <a:custGeom>
                  <a:avLst/>
                  <a:gdLst>
                    <a:gd name="T0" fmla="*/ 10 w 12"/>
                    <a:gd name="T1" fmla="*/ 7 h 11"/>
                    <a:gd name="T2" fmla="*/ 11 w 12"/>
                    <a:gd name="T3" fmla="*/ 5 h 11"/>
                    <a:gd name="T4" fmla="*/ 12 w 12"/>
                    <a:gd name="T5" fmla="*/ 2 h 11"/>
                    <a:gd name="T6" fmla="*/ 11 w 12"/>
                    <a:gd name="T7" fmla="*/ 1 h 11"/>
                    <a:gd name="T8" fmla="*/ 10 w 12"/>
                    <a:gd name="T9" fmla="*/ 1 h 11"/>
                    <a:gd name="T10" fmla="*/ 10 w 12"/>
                    <a:gd name="T11" fmla="*/ 0 h 11"/>
                    <a:gd name="T12" fmla="*/ 8 w 12"/>
                    <a:gd name="T13" fmla="*/ 0 h 11"/>
                    <a:gd name="T14" fmla="*/ 5 w 12"/>
                    <a:gd name="T15" fmla="*/ 0 h 11"/>
                    <a:gd name="T16" fmla="*/ 3 w 12"/>
                    <a:gd name="T17" fmla="*/ 1 h 11"/>
                    <a:gd name="T18" fmla="*/ 1 w 12"/>
                    <a:gd name="T19" fmla="*/ 2 h 11"/>
                    <a:gd name="T20" fmla="*/ 1 w 12"/>
                    <a:gd name="T21" fmla="*/ 6 h 11"/>
                    <a:gd name="T22" fmla="*/ 0 w 12"/>
                    <a:gd name="T23" fmla="*/ 7 h 11"/>
                    <a:gd name="T24" fmla="*/ 1 w 12"/>
                    <a:gd name="T25" fmla="*/ 10 h 11"/>
                    <a:gd name="T26" fmla="*/ 1 w 12"/>
                    <a:gd name="T27" fmla="*/ 10 h 11"/>
                    <a:gd name="T28" fmla="*/ 1 w 12"/>
                    <a:gd name="T29" fmla="*/ 11 h 11"/>
                    <a:gd name="T30" fmla="*/ 3 w 12"/>
                    <a:gd name="T31" fmla="*/ 11 h 11"/>
                    <a:gd name="T32" fmla="*/ 5 w 12"/>
                    <a:gd name="T33" fmla="*/ 11 h 11"/>
                    <a:gd name="T34" fmla="*/ 8 w 12"/>
                    <a:gd name="T35" fmla="*/ 10 h 11"/>
                    <a:gd name="T36" fmla="*/ 10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0" y="7"/>
                      </a:moveTo>
                      <a:lnTo>
                        <a:pt x="11" y="5"/>
                      </a:lnTo>
                      <a:lnTo>
                        <a:pt x="12" y="2"/>
                      </a:lnTo>
                      <a:lnTo>
                        <a:pt x="11" y="1"/>
                      </a:lnTo>
                      <a:lnTo>
                        <a:pt x="10" y="1"/>
                      </a:lnTo>
                      <a:lnTo>
                        <a:pt x="10" y="0"/>
                      </a:lnTo>
                      <a:lnTo>
                        <a:pt x="8" y="0"/>
                      </a:lnTo>
                      <a:lnTo>
                        <a:pt x="5" y="0"/>
                      </a:lnTo>
                      <a:lnTo>
                        <a:pt x="3" y="1"/>
                      </a:lnTo>
                      <a:lnTo>
                        <a:pt x="1" y="2"/>
                      </a:lnTo>
                      <a:lnTo>
                        <a:pt x="1" y="6"/>
                      </a:lnTo>
                      <a:lnTo>
                        <a:pt x="0" y="7"/>
                      </a:lnTo>
                      <a:lnTo>
                        <a:pt x="1" y="10"/>
                      </a:lnTo>
                      <a:lnTo>
                        <a:pt x="1" y="11"/>
                      </a:lnTo>
                      <a:lnTo>
                        <a:pt x="3" y="11"/>
                      </a:lnTo>
                      <a:lnTo>
                        <a:pt x="5" y="11"/>
                      </a:lnTo>
                      <a:lnTo>
                        <a:pt x="8" y="10"/>
                      </a:lnTo>
                      <a:lnTo>
                        <a:pt x="10"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2" name="Freeform 1148"/>
                <p:cNvSpPr>
                  <a:spLocks/>
                </p:cNvSpPr>
                <p:nvPr/>
              </p:nvSpPr>
              <p:spPr bwMode="auto">
                <a:xfrm>
                  <a:off x="1695" y="1698"/>
                  <a:ext cx="12" cy="11"/>
                </a:xfrm>
                <a:custGeom>
                  <a:avLst/>
                  <a:gdLst>
                    <a:gd name="T0" fmla="*/ 12 w 12"/>
                    <a:gd name="T1" fmla="*/ 8 h 11"/>
                    <a:gd name="T2" fmla="*/ 12 w 12"/>
                    <a:gd name="T3" fmla="*/ 6 h 11"/>
                    <a:gd name="T4" fmla="*/ 12 w 12"/>
                    <a:gd name="T5" fmla="*/ 4 h 11"/>
                    <a:gd name="T6" fmla="*/ 12 w 12"/>
                    <a:gd name="T7" fmla="*/ 1 h 11"/>
                    <a:gd name="T8" fmla="*/ 12 w 12"/>
                    <a:gd name="T9" fmla="*/ 0 h 11"/>
                    <a:gd name="T10" fmla="*/ 9 w 12"/>
                    <a:gd name="T11" fmla="*/ 0 h 11"/>
                    <a:gd name="T12" fmla="*/ 6 w 12"/>
                    <a:gd name="T13" fmla="*/ 0 h 11"/>
                    <a:gd name="T14" fmla="*/ 3 w 12"/>
                    <a:gd name="T15" fmla="*/ 6 h 11"/>
                    <a:gd name="T16" fmla="*/ 0 w 12"/>
                    <a:gd name="T17" fmla="*/ 6 h 11"/>
                    <a:gd name="T18" fmla="*/ 0 w 12"/>
                    <a:gd name="T19" fmla="*/ 10 h 11"/>
                    <a:gd name="T20" fmla="*/ 0 w 12"/>
                    <a:gd name="T21" fmla="*/ 11 h 11"/>
                    <a:gd name="T22" fmla="*/ 3 w 12"/>
                    <a:gd name="T23" fmla="*/ 11 h 11"/>
                    <a:gd name="T24" fmla="*/ 6 w 12"/>
                    <a:gd name="T25" fmla="*/ 11 h 11"/>
                    <a:gd name="T26" fmla="*/ 12 w 12"/>
                    <a:gd name="T27" fmla="*/ 8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1"/>
                    <a:gd name="T44" fmla="*/ 12 w 12"/>
                    <a:gd name="T45" fmla="*/ 11 h 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1">
                      <a:moveTo>
                        <a:pt x="12" y="8"/>
                      </a:moveTo>
                      <a:lnTo>
                        <a:pt x="12" y="6"/>
                      </a:lnTo>
                      <a:lnTo>
                        <a:pt x="12" y="4"/>
                      </a:lnTo>
                      <a:lnTo>
                        <a:pt x="12" y="1"/>
                      </a:lnTo>
                      <a:lnTo>
                        <a:pt x="12" y="0"/>
                      </a:lnTo>
                      <a:lnTo>
                        <a:pt x="9" y="0"/>
                      </a:lnTo>
                      <a:lnTo>
                        <a:pt x="6" y="0"/>
                      </a:lnTo>
                      <a:lnTo>
                        <a:pt x="3" y="6"/>
                      </a:lnTo>
                      <a:lnTo>
                        <a:pt x="0" y="6"/>
                      </a:lnTo>
                      <a:lnTo>
                        <a:pt x="0" y="10"/>
                      </a:lnTo>
                      <a:lnTo>
                        <a:pt x="0" y="11"/>
                      </a:lnTo>
                      <a:lnTo>
                        <a:pt x="3" y="11"/>
                      </a:lnTo>
                      <a:lnTo>
                        <a:pt x="6" y="11"/>
                      </a:lnTo>
                      <a:lnTo>
                        <a:pt x="1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3" name="Freeform 1149"/>
                <p:cNvSpPr>
                  <a:spLocks/>
                </p:cNvSpPr>
                <p:nvPr/>
              </p:nvSpPr>
              <p:spPr bwMode="auto">
                <a:xfrm>
                  <a:off x="1683" y="1699"/>
                  <a:ext cx="12" cy="10"/>
                </a:xfrm>
                <a:custGeom>
                  <a:avLst/>
                  <a:gdLst>
                    <a:gd name="T0" fmla="*/ 5 w 12"/>
                    <a:gd name="T1" fmla="*/ 10 h 10"/>
                    <a:gd name="T2" fmla="*/ 2 w 12"/>
                    <a:gd name="T3" fmla="*/ 9 h 10"/>
                    <a:gd name="T4" fmla="*/ 1 w 12"/>
                    <a:gd name="T5" fmla="*/ 9 h 10"/>
                    <a:gd name="T6" fmla="*/ 0 w 12"/>
                    <a:gd name="T7" fmla="*/ 8 h 10"/>
                    <a:gd name="T8" fmla="*/ 0 w 12"/>
                    <a:gd name="T9" fmla="*/ 7 h 10"/>
                    <a:gd name="T10" fmla="*/ 0 w 12"/>
                    <a:gd name="T11" fmla="*/ 5 h 10"/>
                    <a:gd name="T12" fmla="*/ 2 w 12"/>
                    <a:gd name="T13" fmla="*/ 3 h 10"/>
                    <a:gd name="T14" fmla="*/ 2 w 12"/>
                    <a:gd name="T15" fmla="*/ 2 h 10"/>
                    <a:gd name="T16" fmla="*/ 5 w 12"/>
                    <a:gd name="T17" fmla="*/ 2 h 10"/>
                    <a:gd name="T18" fmla="*/ 6 w 12"/>
                    <a:gd name="T19" fmla="*/ 0 h 10"/>
                    <a:gd name="T20" fmla="*/ 7 w 12"/>
                    <a:gd name="T21" fmla="*/ 0 h 10"/>
                    <a:gd name="T22" fmla="*/ 8 w 12"/>
                    <a:gd name="T23" fmla="*/ 0 h 10"/>
                    <a:gd name="T24" fmla="*/ 11 w 12"/>
                    <a:gd name="T25" fmla="*/ 2 h 10"/>
                    <a:gd name="T26" fmla="*/ 12 w 12"/>
                    <a:gd name="T27" fmla="*/ 3 h 10"/>
                    <a:gd name="T28" fmla="*/ 12 w 12"/>
                    <a:gd name="T29" fmla="*/ 4 h 10"/>
                    <a:gd name="T30" fmla="*/ 12 w 12"/>
                    <a:gd name="T31" fmla="*/ 7 h 10"/>
                    <a:gd name="T32" fmla="*/ 11 w 12"/>
                    <a:gd name="T33" fmla="*/ 8 h 10"/>
                    <a:gd name="T34" fmla="*/ 9 w 12"/>
                    <a:gd name="T35" fmla="*/ 9 h 10"/>
                    <a:gd name="T36" fmla="*/ 7 w 12"/>
                    <a:gd name="T37" fmla="*/ 10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9"/>
                      </a:lnTo>
                      <a:lnTo>
                        <a:pt x="1" y="9"/>
                      </a:lnTo>
                      <a:lnTo>
                        <a:pt x="0" y="8"/>
                      </a:lnTo>
                      <a:lnTo>
                        <a:pt x="0" y="7"/>
                      </a:lnTo>
                      <a:lnTo>
                        <a:pt x="0" y="5"/>
                      </a:lnTo>
                      <a:lnTo>
                        <a:pt x="2" y="3"/>
                      </a:lnTo>
                      <a:lnTo>
                        <a:pt x="2" y="2"/>
                      </a:lnTo>
                      <a:lnTo>
                        <a:pt x="5" y="2"/>
                      </a:lnTo>
                      <a:lnTo>
                        <a:pt x="6" y="0"/>
                      </a:lnTo>
                      <a:lnTo>
                        <a:pt x="7" y="0"/>
                      </a:lnTo>
                      <a:lnTo>
                        <a:pt x="8" y="0"/>
                      </a:lnTo>
                      <a:lnTo>
                        <a:pt x="11" y="2"/>
                      </a:lnTo>
                      <a:lnTo>
                        <a:pt x="12" y="3"/>
                      </a:lnTo>
                      <a:lnTo>
                        <a:pt x="12" y="4"/>
                      </a:lnTo>
                      <a:lnTo>
                        <a:pt x="12" y="7"/>
                      </a:lnTo>
                      <a:lnTo>
                        <a:pt x="11" y="8"/>
                      </a:lnTo>
                      <a:lnTo>
                        <a:pt x="9" y="9"/>
                      </a:lnTo>
                      <a:lnTo>
                        <a:pt x="7" y="10"/>
                      </a:lnTo>
                      <a:lnTo>
                        <a:pt x="5"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4" name="Freeform 1150"/>
                <p:cNvSpPr>
                  <a:spLocks/>
                </p:cNvSpPr>
                <p:nvPr/>
              </p:nvSpPr>
              <p:spPr bwMode="auto">
                <a:xfrm>
                  <a:off x="1685" y="1699"/>
                  <a:ext cx="12" cy="10"/>
                </a:xfrm>
                <a:custGeom>
                  <a:avLst/>
                  <a:gdLst>
                    <a:gd name="T0" fmla="*/ 11 w 12"/>
                    <a:gd name="T1" fmla="*/ 8 h 10"/>
                    <a:gd name="T2" fmla="*/ 12 w 12"/>
                    <a:gd name="T3" fmla="*/ 5 h 10"/>
                    <a:gd name="T4" fmla="*/ 12 w 12"/>
                    <a:gd name="T5" fmla="*/ 3 h 10"/>
                    <a:gd name="T6" fmla="*/ 12 w 12"/>
                    <a:gd name="T7" fmla="*/ 2 h 10"/>
                    <a:gd name="T8" fmla="*/ 11 w 12"/>
                    <a:gd name="T9" fmla="*/ 2 h 10"/>
                    <a:gd name="T10" fmla="*/ 8 w 12"/>
                    <a:gd name="T11" fmla="*/ 0 h 10"/>
                    <a:gd name="T12" fmla="*/ 6 w 12"/>
                    <a:gd name="T13" fmla="*/ 2 h 10"/>
                    <a:gd name="T14" fmla="*/ 3 w 12"/>
                    <a:gd name="T15" fmla="*/ 3 h 10"/>
                    <a:gd name="T16" fmla="*/ 2 w 12"/>
                    <a:gd name="T17" fmla="*/ 4 h 10"/>
                    <a:gd name="T18" fmla="*/ 0 w 12"/>
                    <a:gd name="T19" fmla="*/ 7 h 10"/>
                    <a:gd name="T20" fmla="*/ 0 w 12"/>
                    <a:gd name="T21" fmla="*/ 8 h 10"/>
                    <a:gd name="T22" fmla="*/ 0 w 12"/>
                    <a:gd name="T23" fmla="*/ 9 h 10"/>
                    <a:gd name="T24" fmla="*/ 1 w 12"/>
                    <a:gd name="T25" fmla="*/ 10 h 10"/>
                    <a:gd name="T26" fmla="*/ 2 w 12"/>
                    <a:gd name="T27" fmla="*/ 10 h 10"/>
                    <a:gd name="T28" fmla="*/ 3 w 12"/>
                    <a:gd name="T29" fmla="*/ 10 h 10"/>
                    <a:gd name="T30" fmla="*/ 6 w 12"/>
                    <a:gd name="T31" fmla="*/ 10 h 10"/>
                    <a:gd name="T32" fmla="*/ 8 w 12"/>
                    <a:gd name="T33" fmla="*/ 9 h 10"/>
                    <a:gd name="T34" fmla="*/ 11 w 12"/>
                    <a:gd name="T35" fmla="*/ 8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1" y="8"/>
                      </a:moveTo>
                      <a:lnTo>
                        <a:pt x="12" y="5"/>
                      </a:lnTo>
                      <a:lnTo>
                        <a:pt x="12" y="3"/>
                      </a:lnTo>
                      <a:lnTo>
                        <a:pt x="12" y="2"/>
                      </a:lnTo>
                      <a:lnTo>
                        <a:pt x="11" y="2"/>
                      </a:lnTo>
                      <a:lnTo>
                        <a:pt x="8" y="0"/>
                      </a:lnTo>
                      <a:lnTo>
                        <a:pt x="6" y="2"/>
                      </a:lnTo>
                      <a:lnTo>
                        <a:pt x="3" y="3"/>
                      </a:lnTo>
                      <a:lnTo>
                        <a:pt x="2" y="4"/>
                      </a:lnTo>
                      <a:lnTo>
                        <a:pt x="0" y="7"/>
                      </a:lnTo>
                      <a:lnTo>
                        <a:pt x="0" y="8"/>
                      </a:lnTo>
                      <a:lnTo>
                        <a:pt x="0" y="9"/>
                      </a:lnTo>
                      <a:lnTo>
                        <a:pt x="1" y="10"/>
                      </a:lnTo>
                      <a:lnTo>
                        <a:pt x="2" y="10"/>
                      </a:lnTo>
                      <a:lnTo>
                        <a:pt x="3" y="10"/>
                      </a:lnTo>
                      <a:lnTo>
                        <a:pt x="6" y="10"/>
                      </a:lnTo>
                      <a:lnTo>
                        <a:pt x="8" y="9"/>
                      </a:lnTo>
                      <a:lnTo>
                        <a:pt x="1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5" name="Freeform 1151"/>
                <p:cNvSpPr>
                  <a:spLocks/>
                </p:cNvSpPr>
                <p:nvPr/>
              </p:nvSpPr>
              <p:spPr bwMode="auto">
                <a:xfrm>
                  <a:off x="1687" y="1702"/>
                  <a:ext cx="12" cy="10"/>
                </a:xfrm>
                <a:custGeom>
                  <a:avLst/>
                  <a:gdLst>
                    <a:gd name="T0" fmla="*/ 9 w 12"/>
                    <a:gd name="T1" fmla="*/ 6 h 10"/>
                    <a:gd name="T2" fmla="*/ 12 w 12"/>
                    <a:gd name="T3" fmla="*/ 5 h 10"/>
                    <a:gd name="T4" fmla="*/ 12 w 12"/>
                    <a:gd name="T5" fmla="*/ 4 h 10"/>
                    <a:gd name="T6" fmla="*/ 12 w 12"/>
                    <a:gd name="T7" fmla="*/ 1 h 10"/>
                    <a:gd name="T8" fmla="*/ 9 w 12"/>
                    <a:gd name="T9" fmla="*/ 0 h 10"/>
                    <a:gd name="T10" fmla="*/ 7 w 12"/>
                    <a:gd name="T11" fmla="*/ 0 h 10"/>
                    <a:gd name="T12" fmla="*/ 0 w 12"/>
                    <a:gd name="T13" fmla="*/ 5 h 10"/>
                    <a:gd name="T14" fmla="*/ 0 w 12"/>
                    <a:gd name="T15" fmla="*/ 9 h 10"/>
                    <a:gd name="T16" fmla="*/ 0 w 12"/>
                    <a:gd name="T17" fmla="*/ 10 h 10"/>
                    <a:gd name="T18" fmla="*/ 2 w 12"/>
                    <a:gd name="T19" fmla="*/ 10 h 10"/>
                    <a:gd name="T20" fmla="*/ 7 w 12"/>
                    <a:gd name="T21" fmla="*/ 10 h 10"/>
                    <a:gd name="T22" fmla="*/ 9 w 12"/>
                    <a:gd name="T23" fmla="*/ 6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0"/>
                    <a:gd name="T38" fmla="*/ 12 w 12"/>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0">
                      <a:moveTo>
                        <a:pt x="9" y="6"/>
                      </a:moveTo>
                      <a:lnTo>
                        <a:pt x="12" y="5"/>
                      </a:lnTo>
                      <a:lnTo>
                        <a:pt x="12" y="4"/>
                      </a:lnTo>
                      <a:lnTo>
                        <a:pt x="12" y="1"/>
                      </a:lnTo>
                      <a:lnTo>
                        <a:pt x="9" y="0"/>
                      </a:lnTo>
                      <a:lnTo>
                        <a:pt x="7" y="0"/>
                      </a:lnTo>
                      <a:lnTo>
                        <a:pt x="0" y="5"/>
                      </a:lnTo>
                      <a:lnTo>
                        <a:pt x="0" y="9"/>
                      </a:lnTo>
                      <a:lnTo>
                        <a:pt x="0" y="10"/>
                      </a:lnTo>
                      <a:lnTo>
                        <a:pt x="2" y="10"/>
                      </a:lnTo>
                      <a:lnTo>
                        <a:pt x="7" y="10"/>
                      </a:lnTo>
                      <a:lnTo>
                        <a:pt x="9"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6" name="Line 1152"/>
                <p:cNvSpPr>
                  <a:spLocks noChangeShapeType="1"/>
                </p:cNvSpPr>
                <p:nvPr/>
              </p:nvSpPr>
              <p:spPr bwMode="auto">
                <a:xfrm flipV="1">
                  <a:off x="1648" y="1722"/>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7" name="Freeform 1153"/>
                <p:cNvSpPr>
                  <a:spLocks/>
                </p:cNvSpPr>
                <p:nvPr/>
              </p:nvSpPr>
              <p:spPr bwMode="auto">
                <a:xfrm>
                  <a:off x="1694" y="1696"/>
                  <a:ext cx="12" cy="11"/>
                </a:xfrm>
                <a:custGeom>
                  <a:avLst/>
                  <a:gdLst>
                    <a:gd name="T0" fmla="*/ 4 w 12"/>
                    <a:gd name="T1" fmla="*/ 11 h 11"/>
                    <a:gd name="T2" fmla="*/ 2 w 12"/>
                    <a:gd name="T3" fmla="*/ 10 h 11"/>
                    <a:gd name="T4" fmla="*/ 1 w 12"/>
                    <a:gd name="T5" fmla="*/ 8 h 11"/>
                    <a:gd name="T6" fmla="*/ 0 w 12"/>
                    <a:gd name="T7" fmla="*/ 6 h 11"/>
                    <a:gd name="T8" fmla="*/ 1 w 12"/>
                    <a:gd name="T9" fmla="*/ 5 h 11"/>
                    <a:gd name="T10" fmla="*/ 2 w 12"/>
                    <a:gd name="T11" fmla="*/ 3 h 11"/>
                    <a:gd name="T12" fmla="*/ 2 w 12"/>
                    <a:gd name="T13" fmla="*/ 1 h 11"/>
                    <a:gd name="T14" fmla="*/ 4 w 12"/>
                    <a:gd name="T15" fmla="*/ 1 h 11"/>
                    <a:gd name="T16" fmla="*/ 6 w 12"/>
                    <a:gd name="T17" fmla="*/ 0 h 11"/>
                    <a:gd name="T18" fmla="*/ 7 w 12"/>
                    <a:gd name="T19" fmla="*/ 0 h 11"/>
                    <a:gd name="T20" fmla="*/ 8 w 12"/>
                    <a:gd name="T21" fmla="*/ 1 h 11"/>
                    <a:gd name="T22" fmla="*/ 10 w 12"/>
                    <a:gd name="T23" fmla="*/ 1 h 11"/>
                    <a:gd name="T24" fmla="*/ 10 w 12"/>
                    <a:gd name="T25" fmla="*/ 2 h 11"/>
                    <a:gd name="T26" fmla="*/ 11 w 12"/>
                    <a:gd name="T27" fmla="*/ 2 h 11"/>
                    <a:gd name="T28" fmla="*/ 12 w 12"/>
                    <a:gd name="T29" fmla="*/ 3 h 11"/>
                    <a:gd name="T30" fmla="*/ 11 w 12"/>
                    <a:gd name="T31" fmla="*/ 6 h 11"/>
                    <a:gd name="T32" fmla="*/ 10 w 12"/>
                    <a:gd name="T33" fmla="*/ 7 h 11"/>
                    <a:gd name="T34" fmla="*/ 8 w 12"/>
                    <a:gd name="T35" fmla="*/ 10 h 11"/>
                    <a:gd name="T36" fmla="*/ 8 w 12"/>
                    <a:gd name="T37" fmla="*/ 11 h 11"/>
                    <a:gd name="T38" fmla="*/ 6 w 12"/>
                    <a:gd name="T39" fmla="*/ 11 h 11"/>
                    <a:gd name="T40" fmla="*/ 4 w 12"/>
                    <a:gd name="T41" fmla="*/ 11 h 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1"/>
                    <a:gd name="T65" fmla="*/ 12 w 12"/>
                    <a:gd name="T66" fmla="*/ 11 h 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1">
                      <a:moveTo>
                        <a:pt x="4" y="11"/>
                      </a:moveTo>
                      <a:lnTo>
                        <a:pt x="2" y="10"/>
                      </a:lnTo>
                      <a:lnTo>
                        <a:pt x="1" y="8"/>
                      </a:lnTo>
                      <a:lnTo>
                        <a:pt x="0" y="6"/>
                      </a:lnTo>
                      <a:lnTo>
                        <a:pt x="1" y="5"/>
                      </a:lnTo>
                      <a:lnTo>
                        <a:pt x="2" y="3"/>
                      </a:lnTo>
                      <a:lnTo>
                        <a:pt x="2" y="1"/>
                      </a:lnTo>
                      <a:lnTo>
                        <a:pt x="4" y="1"/>
                      </a:lnTo>
                      <a:lnTo>
                        <a:pt x="6" y="0"/>
                      </a:lnTo>
                      <a:lnTo>
                        <a:pt x="7" y="0"/>
                      </a:lnTo>
                      <a:lnTo>
                        <a:pt x="8" y="1"/>
                      </a:lnTo>
                      <a:lnTo>
                        <a:pt x="10" y="1"/>
                      </a:lnTo>
                      <a:lnTo>
                        <a:pt x="10" y="2"/>
                      </a:lnTo>
                      <a:lnTo>
                        <a:pt x="11" y="2"/>
                      </a:lnTo>
                      <a:lnTo>
                        <a:pt x="12" y="3"/>
                      </a:lnTo>
                      <a:lnTo>
                        <a:pt x="11" y="6"/>
                      </a:lnTo>
                      <a:lnTo>
                        <a:pt x="10" y="7"/>
                      </a:lnTo>
                      <a:lnTo>
                        <a:pt x="8" y="10"/>
                      </a:lnTo>
                      <a:lnTo>
                        <a:pt x="8" y="11"/>
                      </a:lnTo>
                      <a:lnTo>
                        <a:pt x="6" y="11"/>
                      </a:lnTo>
                      <a:lnTo>
                        <a:pt x="4" y="11"/>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8" name="Freeform 1154"/>
                <p:cNvSpPr>
                  <a:spLocks/>
                </p:cNvSpPr>
                <p:nvPr/>
              </p:nvSpPr>
              <p:spPr bwMode="auto">
                <a:xfrm>
                  <a:off x="1696" y="1698"/>
                  <a:ext cx="12" cy="11"/>
                </a:xfrm>
                <a:custGeom>
                  <a:avLst/>
                  <a:gdLst>
                    <a:gd name="T0" fmla="*/ 10 w 12"/>
                    <a:gd name="T1" fmla="*/ 8 h 11"/>
                    <a:gd name="T2" fmla="*/ 11 w 12"/>
                    <a:gd name="T3" fmla="*/ 5 h 11"/>
                    <a:gd name="T4" fmla="*/ 12 w 12"/>
                    <a:gd name="T5" fmla="*/ 3 h 11"/>
                    <a:gd name="T6" fmla="*/ 11 w 12"/>
                    <a:gd name="T7" fmla="*/ 1 h 11"/>
                    <a:gd name="T8" fmla="*/ 10 w 12"/>
                    <a:gd name="T9" fmla="*/ 1 h 11"/>
                    <a:gd name="T10" fmla="*/ 10 w 12"/>
                    <a:gd name="T11" fmla="*/ 0 h 11"/>
                    <a:gd name="T12" fmla="*/ 8 w 12"/>
                    <a:gd name="T13" fmla="*/ 0 h 11"/>
                    <a:gd name="T14" fmla="*/ 6 w 12"/>
                    <a:gd name="T15" fmla="*/ 0 h 11"/>
                    <a:gd name="T16" fmla="*/ 4 w 12"/>
                    <a:gd name="T17" fmla="*/ 1 h 11"/>
                    <a:gd name="T18" fmla="*/ 2 w 12"/>
                    <a:gd name="T19" fmla="*/ 3 h 11"/>
                    <a:gd name="T20" fmla="*/ 1 w 12"/>
                    <a:gd name="T21" fmla="*/ 6 h 11"/>
                    <a:gd name="T22" fmla="*/ 0 w 12"/>
                    <a:gd name="T23" fmla="*/ 9 h 11"/>
                    <a:gd name="T24" fmla="*/ 1 w 12"/>
                    <a:gd name="T25" fmla="*/ 10 h 11"/>
                    <a:gd name="T26" fmla="*/ 2 w 12"/>
                    <a:gd name="T27" fmla="*/ 10 h 11"/>
                    <a:gd name="T28" fmla="*/ 2 w 12"/>
                    <a:gd name="T29" fmla="*/ 11 h 11"/>
                    <a:gd name="T30" fmla="*/ 4 w 12"/>
                    <a:gd name="T31" fmla="*/ 11 h 11"/>
                    <a:gd name="T32" fmla="*/ 6 w 12"/>
                    <a:gd name="T33" fmla="*/ 11 h 11"/>
                    <a:gd name="T34" fmla="*/ 8 w 12"/>
                    <a:gd name="T35" fmla="*/ 10 h 11"/>
                    <a:gd name="T36" fmla="*/ 10 w 12"/>
                    <a:gd name="T37" fmla="*/ 8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0" y="8"/>
                      </a:moveTo>
                      <a:lnTo>
                        <a:pt x="11" y="5"/>
                      </a:lnTo>
                      <a:lnTo>
                        <a:pt x="12" y="3"/>
                      </a:lnTo>
                      <a:lnTo>
                        <a:pt x="11" y="1"/>
                      </a:lnTo>
                      <a:lnTo>
                        <a:pt x="10" y="1"/>
                      </a:lnTo>
                      <a:lnTo>
                        <a:pt x="10" y="0"/>
                      </a:lnTo>
                      <a:lnTo>
                        <a:pt x="8" y="0"/>
                      </a:lnTo>
                      <a:lnTo>
                        <a:pt x="6" y="0"/>
                      </a:lnTo>
                      <a:lnTo>
                        <a:pt x="4" y="1"/>
                      </a:lnTo>
                      <a:lnTo>
                        <a:pt x="2" y="3"/>
                      </a:lnTo>
                      <a:lnTo>
                        <a:pt x="1" y="6"/>
                      </a:lnTo>
                      <a:lnTo>
                        <a:pt x="0" y="9"/>
                      </a:lnTo>
                      <a:lnTo>
                        <a:pt x="1" y="10"/>
                      </a:lnTo>
                      <a:lnTo>
                        <a:pt x="2" y="10"/>
                      </a:lnTo>
                      <a:lnTo>
                        <a:pt x="2" y="11"/>
                      </a:lnTo>
                      <a:lnTo>
                        <a:pt x="4" y="11"/>
                      </a:lnTo>
                      <a:lnTo>
                        <a:pt x="6" y="11"/>
                      </a:lnTo>
                      <a:lnTo>
                        <a:pt x="8" y="10"/>
                      </a:lnTo>
                      <a:lnTo>
                        <a:pt x="10"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89" name="Freeform 1155"/>
                <p:cNvSpPr>
                  <a:spLocks/>
                </p:cNvSpPr>
                <p:nvPr/>
              </p:nvSpPr>
              <p:spPr bwMode="auto">
                <a:xfrm>
                  <a:off x="1698" y="1699"/>
                  <a:ext cx="12" cy="10"/>
                </a:xfrm>
                <a:custGeom>
                  <a:avLst/>
                  <a:gdLst>
                    <a:gd name="T0" fmla="*/ 9 w 12"/>
                    <a:gd name="T1" fmla="*/ 8 h 10"/>
                    <a:gd name="T2" fmla="*/ 12 w 12"/>
                    <a:gd name="T3" fmla="*/ 4 h 10"/>
                    <a:gd name="T4" fmla="*/ 12 w 12"/>
                    <a:gd name="T5" fmla="*/ 3 h 10"/>
                    <a:gd name="T6" fmla="*/ 12 w 12"/>
                    <a:gd name="T7" fmla="*/ 2 h 10"/>
                    <a:gd name="T8" fmla="*/ 9 w 12"/>
                    <a:gd name="T9" fmla="*/ 0 h 10"/>
                    <a:gd name="T10" fmla="*/ 7 w 12"/>
                    <a:gd name="T11" fmla="*/ 0 h 10"/>
                    <a:gd name="T12" fmla="*/ 2 w 12"/>
                    <a:gd name="T13" fmla="*/ 4 h 10"/>
                    <a:gd name="T14" fmla="*/ 0 w 12"/>
                    <a:gd name="T15" fmla="*/ 4 h 10"/>
                    <a:gd name="T16" fmla="*/ 0 w 12"/>
                    <a:gd name="T17" fmla="*/ 8 h 10"/>
                    <a:gd name="T18" fmla="*/ 0 w 12"/>
                    <a:gd name="T19" fmla="*/ 9 h 10"/>
                    <a:gd name="T20" fmla="*/ 2 w 12"/>
                    <a:gd name="T21" fmla="*/ 10 h 10"/>
                    <a:gd name="T22" fmla="*/ 5 w 12"/>
                    <a:gd name="T23" fmla="*/ 10 h 10"/>
                    <a:gd name="T24" fmla="*/ 7 w 12"/>
                    <a:gd name="T25" fmla="*/ 10 h 10"/>
                    <a:gd name="T26" fmla="*/ 9 w 12"/>
                    <a:gd name="T27" fmla="*/ 8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9" y="8"/>
                      </a:moveTo>
                      <a:lnTo>
                        <a:pt x="12" y="4"/>
                      </a:lnTo>
                      <a:lnTo>
                        <a:pt x="12" y="3"/>
                      </a:lnTo>
                      <a:lnTo>
                        <a:pt x="12" y="2"/>
                      </a:lnTo>
                      <a:lnTo>
                        <a:pt x="9" y="0"/>
                      </a:lnTo>
                      <a:lnTo>
                        <a:pt x="7" y="0"/>
                      </a:lnTo>
                      <a:lnTo>
                        <a:pt x="2" y="4"/>
                      </a:lnTo>
                      <a:lnTo>
                        <a:pt x="0" y="4"/>
                      </a:lnTo>
                      <a:lnTo>
                        <a:pt x="0" y="8"/>
                      </a:lnTo>
                      <a:lnTo>
                        <a:pt x="0" y="9"/>
                      </a:lnTo>
                      <a:lnTo>
                        <a:pt x="2" y="10"/>
                      </a:lnTo>
                      <a:lnTo>
                        <a:pt x="5" y="10"/>
                      </a:lnTo>
                      <a:lnTo>
                        <a:pt x="7" y="10"/>
                      </a:lnTo>
                      <a:lnTo>
                        <a:pt x="9"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0" name="Freeform 1156"/>
                <p:cNvSpPr>
                  <a:spLocks/>
                </p:cNvSpPr>
                <p:nvPr/>
              </p:nvSpPr>
              <p:spPr bwMode="auto">
                <a:xfrm>
                  <a:off x="1687" y="1701"/>
                  <a:ext cx="12" cy="10"/>
                </a:xfrm>
                <a:custGeom>
                  <a:avLst/>
                  <a:gdLst>
                    <a:gd name="T0" fmla="*/ 3 w 12"/>
                    <a:gd name="T1" fmla="*/ 10 h 10"/>
                    <a:gd name="T2" fmla="*/ 1 w 12"/>
                    <a:gd name="T3" fmla="*/ 8 h 10"/>
                    <a:gd name="T4" fmla="*/ 0 w 12"/>
                    <a:gd name="T5" fmla="*/ 8 h 10"/>
                    <a:gd name="T6" fmla="*/ 0 w 12"/>
                    <a:gd name="T7" fmla="*/ 7 h 10"/>
                    <a:gd name="T8" fmla="*/ 0 w 12"/>
                    <a:gd name="T9" fmla="*/ 6 h 10"/>
                    <a:gd name="T10" fmla="*/ 0 w 12"/>
                    <a:gd name="T11" fmla="*/ 5 h 10"/>
                    <a:gd name="T12" fmla="*/ 1 w 12"/>
                    <a:gd name="T13" fmla="*/ 3 h 10"/>
                    <a:gd name="T14" fmla="*/ 2 w 12"/>
                    <a:gd name="T15" fmla="*/ 1 h 10"/>
                    <a:gd name="T16" fmla="*/ 3 w 12"/>
                    <a:gd name="T17" fmla="*/ 1 h 10"/>
                    <a:gd name="T18" fmla="*/ 6 w 12"/>
                    <a:gd name="T19" fmla="*/ 0 h 10"/>
                    <a:gd name="T20" fmla="*/ 7 w 12"/>
                    <a:gd name="T21" fmla="*/ 0 h 10"/>
                    <a:gd name="T22" fmla="*/ 10 w 12"/>
                    <a:gd name="T23" fmla="*/ 1 h 10"/>
                    <a:gd name="T24" fmla="*/ 11 w 12"/>
                    <a:gd name="T25" fmla="*/ 2 h 10"/>
                    <a:gd name="T26" fmla="*/ 12 w 12"/>
                    <a:gd name="T27" fmla="*/ 2 h 10"/>
                    <a:gd name="T28" fmla="*/ 12 w 12"/>
                    <a:gd name="T29" fmla="*/ 3 h 10"/>
                    <a:gd name="T30" fmla="*/ 12 w 12"/>
                    <a:gd name="T31" fmla="*/ 6 h 10"/>
                    <a:gd name="T32" fmla="*/ 10 w 12"/>
                    <a:gd name="T33" fmla="*/ 7 h 10"/>
                    <a:gd name="T34" fmla="*/ 9 w 12"/>
                    <a:gd name="T35" fmla="*/ 8 h 10"/>
                    <a:gd name="T36" fmla="*/ 7 w 12"/>
                    <a:gd name="T37" fmla="*/ 10 h 10"/>
                    <a:gd name="T38" fmla="*/ 5 w 12"/>
                    <a:gd name="T39" fmla="*/ 10 h 10"/>
                    <a:gd name="T40" fmla="*/ 5 w 12"/>
                    <a:gd name="T41" fmla="*/ 10 h 10"/>
                    <a:gd name="T42" fmla="*/ 3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3" y="10"/>
                      </a:moveTo>
                      <a:lnTo>
                        <a:pt x="1" y="8"/>
                      </a:lnTo>
                      <a:lnTo>
                        <a:pt x="0" y="8"/>
                      </a:lnTo>
                      <a:lnTo>
                        <a:pt x="0" y="7"/>
                      </a:lnTo>
                      <a:lnTo>
                        <a:pt x="0" y="6"/>
                      </a:lnTo>
                      <a:lnTo>
                        <a:pt x="0" y="5"/>
                      </a:lnTo>
                      <a:lnTo>
                        <a:pt x="1" y="3"/>
                      </a:lnTo>
                      <a:lnTo>
                        <a:pt x="2" y="1"/>
                      </a:lnTo>
                      <a:lnTo>
                        <a:pt x="3" y="1"/>
                      </a:lnTo>
                      <a:lnTo>
                        <a:pt x="6" y="0"/>
                      </a:lnTo>
                      <a:lnTo>
                        <a:pt x="7" y="0"/>
                      </a:lnTo>
                      <a:lnTo>
                        <a:pt x="10" y="1"/>
                      </a:lnTo>
                      <a:lnTo>
                        <a:pt x="11" y="2"/>
                      </a:lnTo>
                      <a:lnTo>
                        <a:pt x="12" y="2"/>
                      </a:lnTo>
                      <a:lnTo>
                        <a:pt x="12" y="3"/>
                      </a:lnTo>
                      <a:lnTo>
                        <a:pt x="12" y="6"/>
                      </a:lnTo>
                      <a:lnTo>
                        <a:pt x="10" y="7"/>
                      </a:lnTo>
                      <a:lnTo>
                        <a:pt x="9" y="8"/>
                      </a:lnTo>
                      <a:lnTo>
                        <a:pt x="7" y="10"/>
                      </a:lnTo>
                      <a:lnTo>
                        <a:pt x="5" y="10"/>
                      </a:lnTo>
                      <a:lnTo>
                        <a:pt x="3"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1" name="Freeform 1157"/>
                <p:cNvSpPr>
                  <a:spLocks/>
                </p:cNvSpPr>
                <p:nvPr/>
              </p:nvSpPr>
              <p:spPr bwMode="auto">
                <a:xfrm>
                  <a:off x="1690" y="1701"/>
                  <a:ext cx="11" cy="10"/>
                </a:xfrm>
                <a:custGeom>
                  <a:avLst/>
                  <a:gdLst>
                    <a:gd name="T0" fmla="*/ 8 w 11"/>
                    <a:gd name="T1" fmla="*/ 7 h 10"/>
                    <a:gd name="T2" fmla="*/ 11 w 11"/>
                    <a:gd name="T3" fmla="*/ 5 h 10"/>
                    <a:gd name="T4" fmla="*/ 11 w 11"/>
                    <a:gd name="T5" fmla="*/ 2 h 10"/>
                    <a:gd name="T6" fmla="*/ 11 w 11"/>
                    <a:gd name="T7" fmla="*/ 2 h 10"/>
                    <a:gd name="T8" fmla="*/ 10 w 11"/>
                    <a:gd name="T9" fmla="*/ 1 h 10"/>
                    <a:gd name="T10" fmla="*/ 8 w 11"/>
                    <a:gd name="T11" fmla="*/ 1 h 10"/>
                    <a:gd name="T12" fmla="*/ 8 w 11"/>
                    <a:gd name="T13" fmla="*/ 0 h 10"/>
                    <a:gd name="T14" fmla="*/ 6 w 11"/>
                    <a:gd name="T15" fmla="*/ 1 h 10"/>
                    <a:gd name="T16" fmla="*/ 3 w 11"/>
                    <a:gd name="T17" fmla="*/ 2 h 10"/>
                    <a:gd name="T18" fmla="*/ 1 w 11"/>
                    <a:gd name="T19" fmla="*/ 3 h 10"/>
                    <a:gd name="T20" fmla="*/ 0 w 11"/>
                    <a:gd name="T21" fmla="*/ 6 h 10"/>
                    <a:gd name="T22" fmla="*/ 0 w 11"/>
                    <a:gd name="T23" fmla="*/ 7 h 10"/>
                    <a:gd name="T24" fmla="*/ 0 w 11"/>
                    <a:gd name="T25" fmla="*/ 8 h 10"/>
                    <a:gd name="T26" fmla="*/ 0 w 11"/>
                    <a:gd name="T27" fmla="*/ 10 h 10"/>
                    <a:gd name="T28" fmla="*/ 1 w 11"/>
                    <a:gd name="T29" fmla="*/ 10 h 10"/>
                    <a:gd name="T30" fmla="*/ 3 w 11"/>
                    <a:gd name="T31" fmla="*/ 10 h 10"/>
                    <a:gd name="T32" fmla="*/ 6 w 11"/>
                    <a:gd name="T33" fmla="*/ 10 h 10"/>
                    <a:gd name="T34" fmla="*/ 8 w 11"/>
                    <a:gd name="T35" fmla="*/ 8 h 10"/>
                    <a:gd name="T36" fmla="*/ 8 w 11"/>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10"/>
                    <a:gd name="T59" fmla="*/ 11 w 11"/>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10">
                      <a:moveTo>
                        <a:pt x="8" y="7"/>
                      </a:moveTo>
                      <a:lnTo>
                        <a:pt x="11" y="5"/>
                      </a:lnTo>
                      <a:lnTo>
                        <a:pt x="11" y="2"/>
                      </a:lnTo>
                      <a:lnTo>
                        <a:pt x="10" y="1"/>
                      </a:lnTo>
                      <a:lnTo>
                        <a:pt x="8" y="1"/>
                      </a:lnTo>
                      <a:lnTo>
                        <a:pt x="8" y="0"/>
                      </a:lnTo>
                      <a:lnTo>
                        <a:pt x="6" y="1"/>
                      </a:lnTo>
                      <a:lnTo>
                        <a:pt x="3" y="2"/>
                      </a:lnTo>
                      <a:lnTo>
                        <a:pt x="1" y="3"/>
                      </a:lnTo>
                      <a:lnTo>
                        <a:pt x="0" y="6"/>
                      </a:lnTo>
                      <a:lnTo>
                        <a:pt x="0" y="7"/>
                      </a:lnTo>
                      <a:lnTo>
                        <a:pt x="0" y="8"/>
                      </a:lnTo>
                      <a:lnTo>
                        <a:pt x="0" y="10"/>
                      </a:lnTo>
                      <a:lnTo>
                        <a:pt x="1" y="10"/>
                      </a:lnTo>
                      <a:lnTo>
                        <a:pt x="3" y="10"/>
                      </a:lnTo>
                      <a:lnTo>
                        <a:pt x="6" y="10"/>
                      </a:lnTo>
                      <a:lnTo>
                        <a:pt x="8" y="8"/>
                      </a:lnTo>
                      <a:lnTo>
                        <a:pt x="8"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2" name="Freeform 1158"/>
                <p:cNvSpPr>
                  <a:spLocks/>
                </p:cNvSpPr>
                <p:nvPr/>
              </p:nvSpPr>
              <p:spPr bwMode="auto">
                <a:xfrm>
                  <a:off x="1690" y="1703"/>
                  <a:ext cx="12" cy="11"/>
                </a:xfrm>
                <a:custGeom>
                  <a:avLst/>
                  <a:gdLst>
                    <a:gd name="T0" fmla="*/ 12 w 12"/>
                    <a:gd name="T1" fmla="*/ 8 h 11"/>
                    <a:gd name="T2" fmla="*/ 12 w 12"/>
                    <a:gd name="T3" fmla="*/ 6 h 11"/>
                    <a:gd name="T4" fmla="*/ 12 w 12"/>
                    <a:gd name="T5" fmla="*/ 4 h 11"/>
                    <a:gd name="T6" fmla="*/ 12 w 12"/>
                    <a:gd name="T7" fmla="*/ 1 h 11"/>
                    <a:gd name="T8" fmla="*/ 12 w 12"/>
                    <a:gd name="T9" fmla="*/ 0 h 11"/>
                    <a:gd name="T10" fmla="*/ 9 w 12"/>
                    <a:gd name="T11" fmla="*/ 0 h 11"/>
                    <a:gd name="T12" fmla="*/ 7 w 12"/>
                    <a:gd name="T13" fmla="*/ 0 h 11"/>
                    <a:gd name="T14" fmla="*/ 2 w 12"/>
                    <a:gd name="T15" fmla="*/ 6 h 11"/>
                    <a:gd name="T16" fmla="*/ 0 w 12"/>
                    <a:gd name="T17" fmla="*/ 6 h 11"/>
                    <a:gd name="T18" fmla="*/ 0 w 12"/>
                    <a:gd name="T19" fmla="*/ 10 h 11"/>
                    <a:gd name="T20" fmla="*/ 0 w 12"/>
                    <a:gd name="T21" fmla="*/ 11 h 11"/>
                    <a:gd name="T22" fmla="*/ 2 w 12"/>
                    <a:gd name="T23" fmla="*/ 11 h 11"/>
                    <a:gd name="T24" fmla="*/ 5 w 12"/>
                    <a:gd name="T25" fmla="*/ 11 h 11"/>
                    <a:gd name="T26" fmla="*/ 7 w 12"/>
                    <a:gd name="T27" fmla="*/ 11 h 11"/>
                    <a:gd name="T28" fmla="*/ 12 w 12"/>
                    <a:gd name="T29" fmla="*/ 8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2" y="8"/>
                      </a:moveTo>
                      <a:lnTo>
                        <a:pt x="12" y="6"/>
                      </a:lnTo>
                      <a:lnTo>
                        <a:pt x="12" y="4"/>
                      </a:lnTo>
                      <a:lnTo>
                        <a:pt x="12" y="1"/>
                      </a:lnTo>
                      <a:lnTo>
                        <a:pt x="12" y="0"/>
                      </a:lnTo>
                      <a:lnTo>
                        <a:pt x="9" y="0"/>
                      </a:lnTo>
                      <a:lnTo>
                        <a:pt x="7" y="0"/>
                      </a:lnTo>
                      <a:lnTo>
                        <a:pt x="2" y="6"/>
                      </a:lnTo>
                      <a:lnTo>
                        <a:pt x="0" y="6"/>
                      </a:lnTo>
                      <a:lnTo>
                        <a:pt x="0" y="10"/>
                      </a:lnTo>
                      <a:lnTo>
                        <a:pt x="0" y="11"/>
                      </a:lnTo>
                      <a:lnTo>
                        <a:pt x="2" y="11"/>
                      </a:lnTo>
                      <a:lnTo>
                        <a:pt x="5" y="11"/>
                      </a:lnTo>
                      <a:lnTo>
                        <a:pt x="7" y="11"/>
                      </a:lnTo>
                      <a:lnTo>
                        <a:pt x="1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3" name="Freeform 1159"/>
                <p:cNvSpPr>
                  <a:spLocks/>
                </p:cNvSpPr>
                <p:nvPr/>
              </p:nvSpPr>
              <p:spPr bwMode="auto">
                <a:xfrm>
                  <a:off x="1647" y="1725"/>
                  <a:ext cx="12" cy="12"/>
                </a:xfrm>
                <a:custGeom>
                  <a:avLst/>
                  <a:gdLst>
                    <a:gd name="T0" fmla="*/ 6 w 12"/>
                    <a:gd name="T1" fmla="*/ 12 h 12"/>
                    <a:gd name="T2" fmla="*/ 2 w 12"/>
                    <a:gd name="T3" fmla="*/ 10 h 12"/>
                    <a:gd name="T4" fmla="*/ 0 w 12"/>
                    <a:gd name="T5" fmla="*/ 8 h 12"/>
                    <a:gd name="T6" fmla="*/ 2 w 12"/>
                    <a:gd name="T7" fmla="*/ 4 h 12"/>
                    <a:gd name="T8" fmla="*/ 4 w 12"/>
                    <a:gd name="T9" fmla="*/ 2 h 12"/>
                    <a:gd name="T10" fmla="*/ 6 w 12"/>
                    <a:gd name="T11" fmla="*/ 0 h 12"/>
                    <a:gd name="T12" fmla="*/ 8 w 12"/>
                    <a:gd name="T13" fmla="*/ 0 h 12"/>
                    <a:gd name="T14" fmla="*/ 12 w 12"/>
                    <a:gd name="T15" fmla="*/ 2 h 12"/>
                    <a:gd name="T16" fmla="*/ 12 w 12"/>
                    <a:gd name="T17" fmla="*/ 4 h 12"/>
                    <a:gd name="T18" fmla="*/ 12 w 12"/>
                    <a:gd name="T19" fmla="*/ 8 h 12"/>
                    <a:gd name="T20" fmla="*/ 10 w 12"/>
                    <a:gd name="T21" fmla="*/ 10 h 12"/>
                    <a:gd name="T22" fmla="*/ 8 w 12"/>
                    <a:gd name="T23" fmla="*/ 12 h 12"/>
                    <a:gd name="T24" fmla="*/ 6 w 12"/>
                    <a:gd name="T25" fmla="*/ 12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2"/>
                    <a:gd name="T41" fmla="*/ 12 w 12"/>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2">
                      <a:moveTo>
                        <a:pt x="6" y="12"/>
                      </a:moveTo>
                      <a:lnTo>
                        <a:pt x="2" y="10"/>
                      </a:lnTo>
                      <a:lnTo>
                        <a:pt x="0" y="8"/>
                      </a:lnTo>
                      <a:lnTo>
                        <a:pt x="2" y="4"/>
                      </a:lnTo>
                      <a:lnTo>
                        <a:pt x="4" y="2"/>
                      </a:lnTo>
                      <a:lnTo>
                        <a:pt x="6" y="0"/>
                      </a:lnTo>
                      <a:lnTo>
                        <a:pt x="8" y="0"/>
                      </a:lnTo>
                      <a:lnTo>
                        <a:pt x="12" y="2"/>
                      </a:lnTo>
                      <a:lnTo>
                        <a:pt x="12" y="4"/>
                      </a:lnTo>
                      <a:lnTo>
                        <a:pt x="12" y="8"/>
                      </a:lnTo>
                      <a:lnTo>
                        <a:pt x="10" y="10"/>
                      </a:lnTo>
                      <a:lnTo>
                        <a:pt x="8" y="12"/>
                      </a:lnTo>
                      <a:lnTo>
                        <a:pt x="6" y="12"/>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4" name="Freeform 1160"/>
                <p:cNvSpPr>
                  <a:spLocks/>
                </p:cNvSpPr>
                <p:nvPr/>
              </p:nvSpPr>
              <p:spPr bwMode="auto">
                <a:xfrm>
                  <a:off x="1648" y="1725"/>
                  <a:ext cx="12" cy="12"/>
                </a:xfrm>
                <a:custGeom>
                  <a:avLst/>
                  <a:gdLst>
                    <a:gd name="T0" fmla="*/ 12 w 12"/>
                    <a:gd name="T1" fmla="*/ 8 h 12"/>
                    <a:gd name="T2" fmla="*/ 12 w 12"/>
                    <a:gd name="T3" fmla="*/ 4 h 12"/>
                    <a:gd name="T4" fmla="*/ 12 w 12"/>
                    <a:gd name="T5" fmla="*/ 2 h 12"/>
                    <a:gd name="T6" fmla="*/ 9 w 12"/>
                    <a:gd name="T7" fmla="*/ 0 h 12"/>
                    <a:gd name="T8" fmla="*/ 6 w 12"/>
                    <a:gd name="T9" fmla="*/ 2 h 12"/>
                    <a:gd name="T10" fmla="*/ 3 w 12"/>
                    <a:gd name="T11" fmla="*/ 7 h 12"/>
                    <a:gd name="T12" fmla="*/ 0 w 12"/>
                    <a:gd name="T13" fmla="*/ 10 h 12"/>
                    <a:gd name="T14" fmla="*/ 0 w 12"/>
                    <a:gd name="T15" fmla="*/ 12 h 12"/>
                    <a:gd name="T16" fmla="*/ 3 w 12"/>
                    <a:gd name="T17" fmla="*/ 12 h 12"/>
                    <a:gd name="T18" fmla="*/ 6 w 12"/>
                    <a:gd name="T19" fmla="*/ 12 h 12"/>
                    <a:gd name="T20" fmla="*/ 12 w 12"/>
                    <a:gd name="T21" fmla="*/ 8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2"/>
                    <a:gd name="T35" fmla="*/ 12 w 12"/>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2">
                      <a:moveTo>
                        <a:pt x="12" y="8"/>
                      </a:moveTo>
                      <a:lnTo>
                        <a:pt x="12" y="4"/>
                      </a:lnTo>
                      <a:lnTo>
                        <a:pt x="12" y="2"/>
                      </a:lnTo>
                      <a:lnTo>
                        <a:pt x="9" y="0"/>
                      </a:lnTo>
                      <a:lnTo>
                        <a:pt x="6" y="2"/>
                      </a:lnTo>
                      <a:lnTo>
                        <a:pt x="3" y="7"/>
                      </a:lnTo>
                      <a:lnTo>
                        <a:pt x="0" y="10"/>
                      </a:lnTo>
                      <a:lnTo>
                        <a:pt x="0" y="12"/>
                      </a:lnTo>
                      <a:lnTo>
                        <a:pt x="3" y="12"/>
                      </a:lnTo>
                      <a:lnTo>
                        <a:pt x="6" y="12"/>
                      </a:lnTo>
                      <a:lnTo>
                        <a:pt x="12"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5" name="Line 1161"/>
                <p:cNvSpPr>
                  <a:spLocks noChangeShapeType="1"/>
                </p:cNvSpPr>
                <p:nvPr/>
              </p:nvSpPr>
              <p:spPr bwMode="auto">
                <a:xfrm flipV="1">
                  <a:off x="1677" y="1739"/>
                  <a:ext cx="1" cy="1"/>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6" name="Freeform 1162"/>
                <p:cNvSpPr>
                  <a:spLocks/>
                </p:cNvSpPr>
                <p:nvPr/>
              </p:nvSpPr>
              <p:spPr bwMode="auto">
                <a:xfrm>
                  <a:off x="1663" y="1740"/>
                  <a:ext cx="12" cy="11"/>
                </a:xfrm>
                <a:custGeom>
                  <a:avLst/>
                  <a:gdLst>
                    <a:gd name="T0" fmla="*/ 4 w 12"/>
                    <a:gd name="T1" fmla="*/ 11 h 11"/>
                    <a:gd name="T2" fmla="*/ 2 w 12"/>
                    <a:gd name="T3" fmla="*/ 10 h 11"/>
                    <a:gd name="T4" fmla="*/ 1 w 12"/>
                    <a:gd name="T5" fmla="*/ 9 h 11"/>
                    <a:gd name="T6" fmla="*/ 1 w 12"/>
                    <a:gd name="T7" fmla="*/ 8 h 11"/>
                    <a:gd name="T8" fmla="*/ 0 w 12"/>
                    <a:gd name="T9" fmla="*/ 8 h 11"/>
                    <a:gd name="T10" fmla="*/ 1 w 12"/>
                    <a:gd name="T11" fmla="*/ 6 h 11"/>
                    <a:gd name="T12" fmla="*/ 2 w 12"/>
                    <a:gd name="T13" fmla="*/ 4 h 11"/>
                    <a:gd name="T14" fmla="*/ 3 w 12"/>
                    <a:gd name="T15" fmla="*/ 1 h 11"/>
                    <a:gd name="T16" fmla="*/ 5 w 12"/>
                    <a:gd name="T17" fmla="*/ 1 h 11"/>
                    <a:gd name="T18" fmla="*/ 6 w 12"/>
                    <a:gd name="T19" fmla="*/ 0 h 11"/>
                    <a:gd name="T20" fmla="*/ 8 w 12"/>
                    <a:gd name="T21" fmla="*/ 0 h 11"/>
                    <a:gd name="T22" fmla="*/ 8 w 12"/>
                    <a:gd name="T23" fmla="*/ 1 h 11"/>
                    <a:gd name="T24" fmla="*/ 11 w 12"/>
                    <a:gd name="T25" fmla="*/ 1 h 11"/>
                    <a:gd name="T26" fmla="*/ 11 w 12"/>
                    <a:gd name="T27" fmla="*/ 3 h 11"/>
                    <a:gd name="T28" fmla="*/ 11 w 12"/>
                    <a:gd name="T29" fmla="*/ 3 h 11"/>
                    <a:gd name="T30" fmla="*/ 12 w 12"/>
                    <a:gd name="T31" fmla="*/ 5 h 11"/>
                    <a:gd name="T32" fmla="*/ 11 w 12"/>
                    <a:gd name="T33" fmla="*/ 6 h 11"/>
                    <a:gd name="T34" fmla="*/ 11 w 12"/>
                    <a:gd name="T35" fmla="*/ 8 h 11"/>
                    <a:gd name="T36" fmla="*/ 9 w 12"/>
                    <a:gd name="T37" fmla="*/ 10 h 11"/>
                    <a:gd name="T38" fmla="*/ 8 w 12"/>
                    <a:gd name="T39" fmla="*/ 11 h 11"/>
                    <a:gd name="T40" fmla="*/ 6 w 12"/>
                    <a:gd name="T41" fmla="*/ 11 h 11"/>
                    <a:gd name="T42" fmla="*/ 5 w 12"/>
                    <a:gd name="T43" fmla="*/ 11 h 11"/>
                    <a:gd name="T44" fmla="*/ 4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4" y="11"/>
                      </a:moveTo>
                      <a:lnTo>
                        <a:pt x="2" y="10"/>
                      </a:lnTo>
                      <a:lnTo>
                        <a:pt x="1" y="9"/>
                      </a:lnTo>
                      <a:lnTo>
                        <a:pt x="1" y="8"/>
                      </a:lnTo>
                      <a:lnTo>
                        <a:pt x="0" y="8"/>
                      </a:lnTo>
                      <a:lnTo>
                        <a:pt x="1" y="6"/>
                      </a:lnTo>
                      <a:lnTo>
                        <a:pt x="2" y="4"/>
                      </a:lnTo>
                      <a:lnTo>
                        <a:pt x="3" y="1"/>
                      </a:lnTo>
                      <a:lnTo>
                        <a:pt x="5" y="1"/>
                      </a:lnTo>
                      <a:lnTo>
                        <a:pt x="6" y="0"/>
                      </a:lnTo>
                      <a:lnTo>
                        <a:pt x="8" y="0"/>
                      </a:lnTo>
                      <a:lnTo>
                        <a:pt x="8" y="1"/>
                      </a:lnTo>
                      <a:lnTo>
                        <a:pt x="11" y="1"/>
                      </a:lnTo>
                      <a:lnTo>
                        <a:pt x="11" y="3"/>
                      </a:lnTo>
                      <a:lnTo>
                        <a:pt x="12" y="5"/>
                      </a:lnTo>
                      <a:lnTo>
                        <a:pt x="11" y="6"/>
                      </a:lnTo>
                      <a:lnTo>
                        <a:pt x="11" y="8"/>
                      </a:lnTo>
                      <a:lnTo>
                        <a:pt x="9" y="10"/>
                      </a:lnTo>
                      <a:lnTo>
                        <a:pt x="8" y="11"/>
                      </a:lnTo>
                      <a:lnTo>
                        <a:pt x="6" y="11"/>
                      </a:lnTo>
                      <a:lnTo>
                        <a:pt x="5" y="11"/>
                      </a:lnTo>
                      <a:lnTo>
                        <a:pt x="4"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7" name="Freeform 1163"/>
                <p:cNvSpPr>
                  <a:spLocks/>
                </p:cNvSpPr>
                <p:nvPr/>
              </p:nvSpPr>
              <p:spPr bwMode="auto">
                <a:xfrm>
                  <a:off x="1666" y="1743"/>
                  <a:ext cx="12" cy="10"/>
                </a:xfrm>
                <a:custGeom>
                  <a:avLst/>
                  <a:gdLst>
                    <a:gd name="T0" fmla="*/ 11 w 12"/>
                    <a:gd name="T1" fmla="*/ 7 h 10"/>
                    <a:gd name="T2" fmla="*/ 11 w 12"/>
                    <a:gd name="T3" fmla="*/ 5 h 10"/>
                    <a:gd name="T4" fmla="*/ 12 w 12"/>
                    <a:gd name="T5" fmla="*/ 2 h 10"/>
                    <a:gd name="T6" fmla="*/ 11 w 12"/>
                    <a:gd name="T7" fmla="*/ 1 h 10"/>
                    <a:gd name="T8" fmla="*/ 11 w 12"/>
                    <a:gd name="T9" fmla="*/ 1 h 10"/>
                    <a:gd name="T10" fmla="*/ 11 w 12"/>
                    <a:gd name="T11" fmla="*/ 0 h 10"/>
                    <a:gd name="T12" fmla="*/ 8 w 12"/>
                    <a:gd name="T13" fmla="*/ 0 h 10"/>
                    <a:gd name="T14" fmla="*/ 6 w 12"/>
                    <a:gd name="T15" fmla="*/ 1 h 10"/>
                    <a:gd name="T16" fmla="*/ 3 w 12"/>
                    <a:gd name="T17" fmla="*/ 2 h 10"/>
                    <a:gd name="T18" fmla="*/ 2 w 12"/>
                    <a:gd name="T19" fmla="*/ 3 h 10"/>
                    <a:gd name="T20" fmla="*/ 0 w 12"/>
                    <a:gd name="T21" fmla="*/ 5 h 10"/>
                    <a:gd name="T22" fmla="*/ 0 w 12"/>
                    <a:gd name="T23" fmla="*/ 7 h 10"/>
                    <a:gd name="T24" fmla="*/ 0 w 12"/>
                    <a:gd name="T25" fmla="*/ 8 h 10"/>
                    <a:gd name="T26" fmla="*/ 1 w 12"/>
                    <a:gd name="T27" fmla="*/ 10 h 10"/>
                    <a:gd name="T28" fmla="*/ 2 w 12"/>
                    <a:gd name="T29" fmla="*/ 10 h 10"/>
                    <a:gd name="T30" fmla="*/ 3 w 12"/>
                    <a:gd name="T31" fmla="*/ 10 h 10"/>
                    <a:gd name="T32" fmla="*/ 6 w 12"/>
                    <a:gd name="T33" fmla="*/ 10 h 10"/>
                    <a:gd name="T34" fmla="*/ 8 w 12"/>
                    <a:gd name="T35" fmla="*/ 8 h 10"/>
                    <a:gd name="T36" fmla="*/ 11 w 12"/>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11" y="7"/>
                      </a:moveTo>
                      <a:lnTo>
                        <a:pt x="11" y="5"/>
                      </a:lnTo>
                      <a:lnTo>
                        <a:pt x="12" y="2"/>
                      </a:lnTo>
                      <a:lnTo>
                        <a:pt x="11" y="1"/>
                      </a:lnTo>
                      <a:lnTo>
                        <a:pt x="11" y="0"/>
                      </a:lnTo>
                      <a:lnTo>
                        <a:pt x="8" y="0"/>
                      </a:lnTo>
                      <a:lnTo>
                        <a:pt x="6" y="1"/>
                      </a:lnTo>
                      <a:lnTo>
                        <a:pt x="3" y="2"/>
                      </a:lnTo>
                      <a:lnTo>
                        <a:pt x="2" y="3"/>
                      </a:lnTo>
                      <a:lnTo>
                        <a:pt x="0" y="5"/>
                      </a:lnTo>
                      <a:lnTo>
                        <a:pt x="0" y="7"/>
                      </a:lnTo>
                      <a:lnTo>
                        <a:pt x="0" y="8"/>
                      </a:lnTo>
                      <a:lnTo>
                        <a:pt x="1" y="10"/>
                      </a:lnTo>
                      <a:lnTo>
                        <a:pt x="2" y="10"/>
                      </a:lnTo>
                      <a:lnTo>
                        <a:pt x="3" y="10"/>
                      </a:lnTo>
                      <a:lnTo>
                        <a:pt x="6" y="10"/>
                      </a:lnTo>
                      <a:lnTo>
                        <a:pt x="8" y="8"/>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8" name="Freeform 1164"/>
                <p:cNvSpPr>
                  <a:spLocks/>
                </p:cNvSpPr>
                <p:nvPr/>
              </p:nvSpPr>
              <p:spPr bwMode="auto">
                <a:xfrm>
                  <a:off x="1667" y="1744"/>
                  <a:ext cx="12" cy="11"/>
                </a:xfrm>
                <a:custGeom>
                  <a:avLst/>
                  <a:gdLst>
                    <a:gd name="T0" fmla="*/ 10 w 12"/>
                    <a:gd name="T1" fmla="*/ 7 h 11"/>
                    <a:gd name="T2" fmla="*/ 10 w 12"/>
                    <a:gd name="T3" fmla="*/ 5 h 11"/>
                    <a:gd name="T4" fmla="*/ 12 w 12"/>
                    <a:gd name="T5" fmla="*/ 5 h 11"/>
                    <a:gd name="T6" fmla="*/ 10 w 12"/>
                    <a:gd name="T7" fmla="*/ 1 h 11"/>
                    <a:gd name="T8" fmla="*/ 10 w 12"/>
                    <a:gd name="T9" fmla="*/ 0 h 11"/>
                    <a:gd name="T10" fmla="*/ 8 w 12"/>
                    <a:gd name="T11" fmla="*/ 0 h 11"/>
                    <a:gd name="T12" fmla="*/ 6 w 12"/>
                    <a:gd name="T13" fmla="*/ 1 h 11"/>
                    <a:gd name="T14" fmla="*/ 2 w 12"/>
                    <a:gd name="T15" fmla="*/ 5 h 11"/>
                    <a:gd name="T16" fmla="*/ 0 w 12"/>
                    <a:gd name="T17" fmla="*/ 6 h 11"/>
                    <a:gd name="T18" fmla="*/ 0 w 12"/>
                    <a:gd name="T19" fmla="*/ 7 h 11"/>
                    <a:gd name="T20" fmla="*/ 0 w 12"/>
                    <a:gd name="T21" fmla="*/ 10 h 11"/>
                    <a:gd name="T22" fmla="*/ 2 w 12"/>
                    <a:gd name="T23" fmla="*/ 11 h 11"/>
                    <a:gd name="T24" fmla="*/ 4 w 12"/>
                    <a:gd name="T25" fmla="*/ 11 h 11"/>
                    <a:gd name="T26" fmla="*/ 6 w 12"/>
                    <a:gd name="T27" fmla="*/ 10 h 11"/>
                    <a:gd name="T28" fmla="*/ 10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7"/>
                      </a:moveTo>
                      <a:lnTo>
                        <a:pt x="10" y="5"/>
                      </a:lnTo>
                      <a:lnTo>
                        <a:pt x="12" y="5"/>
                      </a:lnTo>
                      <a:lnTo>
                        <a:pt x="10" y="1"/>
                      </a:lnTo>
                      <a:lnTo>
                        <a:pt x="10" y="0"/>
                      </a:lnTo>
                      <a:lnTo>
                        <a:pt x="8" y="0"/>
                      </a:lnTo>
                      <a:lnTo>
                        <a:pt x="6" y="1"/>
                      </a:lnTo>
                      <a:lnTo>
                        <a:pt x="2" y="5"/>
                      </a:lnTo>
                      <a:lnTo>
                        <a:pt x="0" y="6"/>
                      </a:lnTo>
                      <a:lnTo>
                        <a:pt x="0" y="7"/>
                      </a:lnTo>
                      <a:lnTo>
                        <a:pt x="0" y="10"/>
                      </a:lnTo>
                      <a:lnTo>
                        <a:pt x="2" y="11"/>
                      </a:lnTo>
                      <a:lnTo>
                        <a:pt x="4" y="11"/>
                      </a:lnTo>
                      <a:lnTo>
                        <a:pt x="6" y="10"/>
                      </a:lnTo>
                      <a:lnTo>
                        <a:pt x="10"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399" name="Freeform 1165"/>
                <p:cNvSpPr>
                  <a:spLocks/>
                </p:cNvSpPr>
                <p:nvPr/>
              </p:nvSpPr>
              <p:spPr bwMode="auto">
                <a:xfrm>
                  <a:off x="1657" y="1744"/>
                  <a:ext cx="12" cy="11"/>
                </a:xfrm>
                <a:custGeom>
                  <a:avLst/>
                  <a:gdLst>
                    <a:gd name="T0" fmla="*/ 3 w 12"/>
                    <a:gd name="T1" fmla="*/ 10 h 11"/>
                    <a:gd name="T2" fmla="*/ 1 w 12"/>
                    <a:gd name="T3" fmla="*/ 10 h 11"/>
                    <a:gd name="T4" fmla="*/ 1 w 12"/>
                    <a:gd name="T5" fmla="*/ 9 h 11"/>
                    <a:gd name="T6" fmla="*/ 0 w 12"/>
                    <a:gd name="T7" fmla="*/ 7 h 11"/>
                    <a:gd name="T8" fmla="*/ 0 w 12"/>
                    <a:gd name="T9" fmla="*/ 7 h 11"/>
                    <a:gd name="T10" fmla="*/ 0 w 12"/>
                    <a:gd name="T11" fmla="*/ 6 h 11"/>
                    <a:gd name="T12" fmla="*/ 1 w 12"/>
                    <a:gd name="T13" fmla="*/ 2 h 11"/>
                    <a:gd name="T14" fmla="*/ 2 w 12"/>
                    <a:gd name="T15" fmla="*/ 1 h 11"/>
                    <a:gd name="T16" fmla="*/ 5 w 12"/>
                    <a:gd name="T17" fmla="*/ 1 h 11"/>
                    <a:gd name="T18" fmla="*/ 6 w 12"/>
                    <a:gd name="T19" fmla="*/ 0 h 11"/>
                    <a:gd name="T20" fmla="*/ 7 w 12"/>
                    <a:gd name="T21" fmla="*/ 0 h 11"/>
                    <a:gd name="T22" fmla="*/ 7 w 12"/>
                    <a:gd name="T23" fmla="*/ 1 h 11"/>
                    <a:gd name="T24" fmla="*/ 10 w 12"/>
                    <a:gd name="T25" fmla="*/ 1 h 11"/>
                    <a:gd name="T26" fmla="*/ 11 w 12"/>
                    <a:gd name="T27" fmla="*/ 2 h 11"/>
                    <a:gd name="T28" fmla="*/ 12 w 12"/>
                    <a:gd name="T29" fmla="*/ 2 h 11"/>
                    <a:gd name="T30" fmla="*/ 12 w 12"/>
                    <a:gd name="T31" fmla="*/ 4 h 11"/>
                    <a:gd name="T32" fmla="*/ 12 w 12"/>
                    <a:gd name="T33" fmla="*/ 6 h 11"/>
                    <a:gd name="T34" fmla="*/ 10 w 12"/>
                    <a:gd name="T35" fmla="*/ 7 h 11"/>
                    <a:gd name="T36" fmla="*/ 9 w 12"/>
                    <a:gd name="T37" fmla="*/ 10 h 11"/>
                    <a:gd name="T38" fmla="*/ 7 w 12"/>
                    <a:gd name="T39" fmla="*/ 10 h 11"/>
                    <a:gd name="T40" fmla="*/ 5 w 12"/>
                    <a:gd name="T41" fmla="*/ 11 h 11"/>
                    <a:gd name="T42" fmla="*/ 5 w 12"/>
                    <a:gd name="T43" fmla="*/ 11 h 11"/>
                    <a:gd name="T44" fmla="*/ 3 w 12"/>
                    <a:gd name="T45" fmla="*/ 10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3" y="10"/>
                      </a:moveTo>
                      <a:lnTo>
                        <a:pt x="1" y="10"/>
                      </a:lnTo>
                      <a:lnTo>
                        <a:pt x="1" y="9"/>
                      </a:lnTo>
                      <a:lnTo>
                        <a:pt x="0" y="7"/>
                      </a:lnTo>
                      <a:lnTo>
                        <a:pt x="0" y="6"/>
                      </a:lnTo>
                      <a:lnTo>
                        <a:pt x="1" y="2"/>
                      </a:lnTo>
                      <a:lnTo>
                        <a:pt x="2" y="1"/>
                      </a:lnTo>
                      <a:lnTo>
                        <a:pt x="5" y="1"/>
                      </a:lnTo>
                      <a:lnTo>
                        <a:pt x="6" y="0"/>
                      </a:lnTo>
                      <a:lnTo>
                        <a:pt x="7" y="0"/>
                      </a:lnTo>
                      <a:lnTo>
                        <a:pt x="7" y="1"/>
                      </a:lnTo>
                      <a:lnTo>
                        <a:pt x="10" y="1"/>
                      </a:lnTo>
                      <a:lnTo>
                        <a:pt x="11" y="2"/>
                      </a:lnTo>
                      <a:lnTo>
                        <a:pt x="12" y="2"/>
                      </a:lnTo>
                      <a:lnTo>
                        <a:pt x="12" y="4"/>
                      </a:lnTo>
                      <a:lnTo>
                        <a:pt x="12" y="6"/>
                      </a:lnTo>
                      <a:lnTo>
                        <a:pt x="10" y="7"/>
                      </a:lnTo>
                      <a:lnTo>
                        <a:pt x="9" y="10"/>
                      </a:lnTo>
                      <a:lnTo>
                        <a:pt x="7" y="10"/>
                      </a:lnTo>
                      <a:lnTo>
                        <a:pt x="5" y="11"/>
                      </a:lnTo>
                      <a:lnTo>
                        <a:pt x="3"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0" name="Freeform 1166"/>
                <p:cNvSpPr>
                  <a:spLocks/>
                </p:cNvSpPr>
                <p:nvPr/>
              </p:nvSpPr>
              <p:spPr bwMode="auto">
                <a:xfrm>
                  <a:off x="1659" y="1745"/>
                  <a:ext cx="12" cy="11"/>
                </a:xfrm>
                <a:custGeom>
                  <a:avLst/>
                  <a:gdLst>
                    <a:gd name="T0" fmla="*/ 9 w 12"/>
                    <a:gd name="T1" fmla="*/ 8 h 11"/>
                    <a:gd name="T2" fmla="*/ 12 w 12"/>
                    <a:gd name="T3" fmla="*/ 5 h 11"/>
                    <a:gd name="T4" fmla="*/ 12 w 12"/>
                    <a:gd name="T5" fmla="*/ 3 h 11"/>
                    <a:gd name="T6" fmla="*/ 12 w 12"/>
                    <a:gd name="T7" fmla="*/ 1 h 11"/>
                    <a:gd name="T8" fmla="*/ 11 w 12"/>
                    <a:gd name="T9" fmla="*/ 1 h 11"/>
                    <a:gd name="T10" fmla="*/ 9 w 12"/>
                    <a:gd name="T11" fmla="*/ 0 h 11"/>
                    <a:gd name="T12" fmla="*/ 8 w 12"/>
                    <a:gd name="T13" fmla="*/ 0 h 11"/>
                    <a:gd name="T14" fmla="*/ 6 w 12"/>
                    <a:gd name="T15" fmla="*/ 1 h 11"/>
                    <a:gd name="T16" fmla="*/ 3 w 12"/>
                    <a:gd name="T17" fmla="*/ 1 h 11"/>
                    <a:gd name="T18" fmla="*/ 1 w 12"/>
                    <a:gd name="T19" fmla="*/ 5 h 11"/>
                    <a:gd name="T20" fmla="*/ 1 w 12"/>
                    <a:gd name="T21" fmla="*/ 6 h 11"/>
                    <a:gd name="T22" fmla="*/ 0 w 12"/>
                    <a:gd name="T23" fmla="*/ 8 h 11"/>
                    <a:gd name="T24" fmla="*/ 1 w 12"/>
                    <a:gd name="T25" fmla="*/ 10 h 11"/>
                    <a:gd name="T26" fmla="*/ 3 w 12"/>
                    <a:gd name="T27" fmla="*/ 11 h 11"/>
                    <a:gd name="T28" fmla="*/ 6 w 12"/>
                    <a:gd name="T29" fmla="*/ 10 h 11"/>
                    <a:gd name="T30" fmla="*/ 8 w 12"/>
                    <a:gd name="T31" fmla="*/ 10 h 11"/>
                    <a:gd name="T32" fmla="*/ 9 w 12"/>
                    <a:gd name="T33" fmla="*/ 8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1"/>
                    <a:gd name="T53" fmla="*/ 12 w 12"/>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1">
                      <a:moveTo>
                        <a:pt x="9" y="8"/>
                      </a:moveTo>
                      <a:lnTo>
                        <a:pt x="12" y="5"/>
                      </a:lnTo>
                      <a:lnTo>
                        <a:pt x="12" y="3"/>
                      </a:lnTo>
                      <a:lnTo>
                        <a:pt x="12" y="1"/>
                      </a:lnTo>
                      <a:lnTo>
                        <a:pt x="11" y="1"/>
                      </a:lnTo>
                      <a:lnTo>
                        <a:pt x="9" y="0"/>
                      </a:lnTo>
                      <a:lnTo>
                        <a:pt x="8" y="0"/>
                      </a:lnTo>
                      <a:lnTo>
                        <a:pt x="6" y="1"/>
                      </a:lnTo>
                      <a:lnTo>
                        <a:pt x="3" y="1"/>
                      </a:lnTo>
                      <a:lnTo>
                        <a:pt x="1" y="5"/>
                      </a:lnTo>
                      <a:lnTo>
                        <a:pt x="1" y="6"/>
                      </a:lnTo>
                      <a:lnTo>
                        <a:pt x="0" y="8"/>
                      </a:lnTo>
                      <a:lnTo>
                        <a:pt x="1" y="10"/>
                      </a:lnTo>
                      <a:lnTo>
                        <a:pt x="3" y="11"/>
                      </a:lnTo>
                      <a:lnTo>
                        <a:pt x="6" y="10"/>
                      </a:lnTo>
                      <a:lnTo>
                        <a:pt x="8" y="10"/>
                      </a:lnTo>
                      <a:lnTo>
                        <a:pt x="9"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1" name="Freeform 1167"/>
                <p:cNvSpPr>
                  <a:spLocks/>
                </p:cNvSpPr>
                <p:nvPr/>
              </p:nvSpPr>
              <p:spPr bwMode="auto">
                <a:xfrm>
                  <a:off x="1660" y="1748"/>
                  <a:ext cx="12" cy="11"/>
                </a:xfrm>
                <a:custGeom>
                  <a:avLst/>
                  <a:gdLst>
                    <a:gd name="T0" fmla="*/ 10 w 12"/>
                    <a:gd name="T1" fmla="*/ 7 h 11"/>
                    <a:gd name="T2" fmla="*/ 12 w 12"/>
                    <a:gd name="T3" fmla="*/ 5 h 11"/>
                    <a:gd name="T4" fmla="*/ 12 w 12"/>
                    <a:gd name="T5" fmla="*/ 2 h 11"/>
                    <a:gd name="T6" fmla="*/ 12 w 12"/>
                    <a:gd name="T7" fmla="*/ 1 h 11"/>
                    <a:gd name="T8" fmla="*/ 10 w 12"/>
                    <a:gd name="T9" fmla="*/ 0 h 11"/>
                    <a:gd name="T10" fmla="*/ 8 w 12"/>
                    <a:gd name="T11" fmla="*/ 0 h 11"/>
                    <a:gd name="T12" fmla="*/ 6 w 12"/>
                    <a:gd name="T13" fmla="*/ 1 h 11"/>
                    <a:gd name="T14" fmla="*/ 2 w 12"/>
                    <a:gd name="T15" fmla="*/ 5 h 11"/>
                    <a:gd name="T16" fmla="*/ 2 w 12"/>
                    <a:gd name="T17" fmla="*/ 6 h 11"/>
                    <a:gd name="T18" fmla="*/ 0 w 12"/>
                    <a:gd name="T19" fmla="*/ 7 h 11"/>
                    <a:gd name="T20" fmla="*/ 2 w 12"/>
                    <a:gd name="T21" fmla="*/ 10 h 11"/>
                    <a:gd name="T22" fmla="*/ 2 w 12"/>
                    <a:gd name="T23" fmla="*/ 11 h 11"/>
                    <a:gd name="T24" fmla="*/ 4 w 12"/>
                    <a:gd name="T25" fmla="*/ 11 h 11"/>
                    <a:gd name="T26" fmla="*/ 6 w 12"/>
                    <a:gd name="T27" fmla="*/ 10 h 11"/>
                    <a:gd name="T28" fmla="*/ 10 w 12"/>
                    <a:gd name="T29" fmla="*/ 7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7"/>
                      </a:moveTo>
                      <a:lnTo>
                        <a:pt x="12" y="5"/>
                      </a:lnTo>
                      <a:lnTo>
                        <a:pt x="12" y="2"/>
                      </a:lnTo>
                      <a:lnTo>
                        <a:pt x="12" y="1"/>
                      </a:lnTo>
                      <a:lnTo>
                        <a:pt x="10" y="0"/>
                      </a:lnTo>
                      <a:lnTo>
                        <a:pt x="8" y="0"/>
                      </a:lnTo>
                      <a:lnTo>
                        <a:pt x="6" y="1"/>
                      </a:lnTo>
                      <a:lnTo>
                        <a:pt x="2" y="5"/>
                      </a:lnTo>
                      <a:lnTo>
                        <a:pt x="2" y="6"/>
                      </a:lnTo>
                      <a:lnTo>
                        <a:pt x="0" y="7"/>
                      </a:lnTo>
                      <a:lnTo>
                        <a:pt x="2" y="10"/>
                      </a:lnTo>
                      <a:lnTo>
                        <a:pt x="2" y="11"/>
                      </a:lnTo>
                      <a:lnTo>
                        <a:pt x="4" y="11"/>
                      </a:lnTo>
                      <a:lnTo>
                        <a:pt x="6" y="10"/>
                      </a:lnTo>
                      <a:lnTo>
                        <a:pt x="10"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2" name="Freeform 1168"/>
                <p:cNvSpPr>
                  <a:spLocks/>
                </p:cNvSpPr>
                <p:nvPr/>
              </p:nvSpPr>
              <p:spPr bwMode="auto">
                <a:xfrm>
                  <a:off x="1667" y="1743"/>
                  <a:ext cx="12" cy="11"/>
                </a:xfrm>
                <a:custGeom>
                  <a:avLst/>
                  <a:gdLst>
                    <a:gd name="T0" fmla="*/ 5 w 12"/>
                    <a:gd name="T1" fmla="*/ 11 h 11"/>
                    <a:gd name="T2" fmla="*/ 1 w 12"/>
                    <a:gd name="T3" fmla="*/ 10 h 11"/>
                    <a:gd name="T4" fmla="*/ 1 w 12"/>
                    <a:gd name="T5" fmla="*/ 8 h 11"/>
                    <a:gd name="T6" fmla="*/ 0 w 12"/>
                    <a:gd name="T7" fmla="*/ 8 h 11"/>
                    <a:gd name="T8" fmla="*/ 0 w 12"/>
                    <a:gd name="T9" fmla="*/ 7 h 11"/>
                    <a:gd name="T10" fmla="*/ 0 w 12"/>
                    <a:gd name="T11" fmla="*/ 6 h 11"/>
                    <a:gd name="T12" fmla="*/ 1 w 12"/>
                    <a:gd name="T13" fmla="*/ 2 h 11"/>
                    <a:gd name="T14" fmla="*/ 3 w 12"/>
                    <a:gd name="T15" fmla="*/ 1 h 11"/>
                    <a:gd name="T16" fmla="*/ 5 w 12"/>
                    <a:gd name="T17" fmla="*/ 0 h 11"/>
                    <a:gd name="T18" fmla="*/ 6 w 12"/>
                    <a:gd name="T19" fmla="*/ 0 h 11"/>
                    <a:gd name="T20" fmla="*/ 7 w 12"/>
                    <a:gd name="T21" fmla="*/ 0 h 11"/>
                    <a:gd name="T22" fmla="*/ 8 w 12"/>
                    <a:gd name="T23" fmla="*/ 0 h 11"/>
                    <a:gd name="T24" fmla="*/ 11 w 12"/>
                    <a:gd name="T25" fmla="*/ 1 h 11"/>
                    <a:gd name="T26" fmla="*/ 12 w 12"/>
                    <a:gd name="T27" fmla="*/ 1 h 11"/>
                    <a:gd name="T28" fmla="*/ 12 w 12"/>
                    <a:gd name="T29" fmla="*/ 2 h 11"/>
                    <a:gd name="T30" fmla="*/ 12 w 12"/>
                    <a:gd name="T31" fmla="*/ 3 h 11"/>
                    <a:gd name="T32" fmla="*/ 12 w 12"/>
                    <a:gd name="T33" fmla="*/ 6 h 11"/>
                    <a:gd name="T34" fmla="*/ 11 w 12"/>
                    <a:gd name="T35" fmla="*/ 7 h 11"/>
                    <a:gd name="T36" fmla="*/ 9 w 12"/>
                    <a:gd name="T37" fmla="*/ 10 h 11"/>
                    <a:gd name="T38" fmla="*/ 7 w 12"/>
                    <a:gd name="T39" fmla="*/ 11 h 11"/>
                    <a:gd name="T40" fmla="*/ 6 w 12"/>
                    <a:gd name="T41" fmla="*/ 11 h 11"/>
                    <a:gd name="T42" fmla="*/ 5 w 12"/>
                    <a:gd name="T43" fmla="*/ 11 h 11"/>
                    <a:gd name="T44" fmla="*/ 5 w 12"/>
                    <a:gd name="T45" fmla="*/ 11 h 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1"/>
                    <a:gd name="T71" fmla="*/ 12 w 12"/>
                    <a:gd name="T72" fmla="*/ 11 h 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1">
                      <a:moveTo>
                        <a:pt x="5" y="11"/>
                      </a:moveTo>
                      <a:lnTo>
                        <a:pt x="1" y="10"/>
                      </a:lnTo>
                      <a:lnTo>
                        <a:pt x="1" y="8"/>
                      </a:lnTo>
                      <a:lnTo>
                        <a:pt x="0" y="8"/>
                      </a:lnTo>
                      <a:lnTo>
                        <a:pt x="0" y="7"/>
                      </a:lnTo>
                      <a:lnTo>
                        <a:pt x="0" y="6"/>
                      </a:lnTo>
                      <a:lnTo>
                        <a:pt x="1" y="2"/>
                      </a:lnTo>
                      <a:lnTo>
                        <a:pt x="3" y="1"/>
                      </a:lnTo>
                      <a:lnTo>
                        <a:pt x="5" y="0"/>
                      </a:lnTo>
                      <a:lnTo>
                        <a:pt x="6" y="0"/>
                      </a:lnTo>
                      <a:lnTo>
                        <a:pt x="7" y="0"/>
                      </a:lnTo>
                      <a:lnTo>
                        <a:pt x="8" y="0"/>
                      </a:lnTo>
                      <a:lnTo>
                        <a:pt x="11" y="1"/>
                      </a:lnTo>
                      <a:lnTo>
                        <a:pt x="12" y="1"/>
                      </a:lnTo>
                      <a:lnTo>
                        <a:pt x="12" y="2"/>
                      </a:lnTo>
                      <a:lnTo>
                        <a:pt x="12" y="3"/>
                      </a:lnTo>
                      <a:lnTo>
                        <a:pt x="12" y="6"/>
                      </a:lnTo>
                      <a:lnTo>
                        <a:pt x="11" y="7"/>
                      </a:lnTo>
                      <a:lnTo>
                        <a:pt x="9" y="10"/>
                      </a:lnTo>
                      <a:lnTo>
                        <a:pt x="7" y="11"/>
                      </a:lnTo>
                      <a:lnTo>
                        <a:pt x="6" y="11"/>
                      </a:lnTo>
                      <a:lnTo>
                        <a:pt x="5"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3" name="Freeform 1169"/>
                <p:cNvSpPr>
                  <a:spLocks/>
                </p:cNvSpPr>
                <p:nvPr/>
              </p:nvSpPr>
              <p:spPr bwMode="auto">
                <a:xfrm>
                  <a:off x="1669" y="1744"/>
                  <a:ext cx="12" cy="11"/>
                </a:xfrm>
                <a:custGeom>
                  <a:avLst/>
                  <a:gdLst>
                    <a:gd name="T0" fmla="*/ 11 w 12"/>
                    <a:gd name="T1" fmla="*/ 7 h 11"/>
                    <a:gd name="T2" fmla="*/ 12 w 12"/>
                    <a:gd name="T3" fmla="*/ 5 h 11"/>
                    <a:gd name="T4" fmla="*/ 12 w 12"/>
                    <a:gd name="T5" fmla="*/ 2 h 11"/>
                    <a:gd name="T6" fmla="*/ 12 w 12"/>
                    <a:gd name="T7" fmla="*/ 1 h 11"/>
                    <a:gd name="T8" fmla="*/ 12 w 12"/>
                    <a:gd name="T9" fmla="*/ 1 h 11"/>
                    <a:gd name="T10" fmla="*/ 11 w 12"/>
                    <a:gd name="T11" fmla="*/ 0 h 11"/>
                    <a:gd name="T12" fmla="*/ 8 w 12"/>
                    <a:gd name="T13" fmla="*/ 0 h 11"/>
                    <a:gd name="T14" fmla="*/ 5 w 12"/>
                    <a:gd name="T15" fmla="*/ 1 h 11"/>
                    <a:gd name="T16" fmla="*/ 4 w 12"/>
                    <a:gd name="T17" fmla="*/ 2 h 11"/>
                    <a:gd name="T18" fmla="*/ 1 w 12"/>
                    <a:gd name="T19" fmla="*/ 5 h 11"/>
                    <a:gd name="T20" fmla="*/ 0 w 12"/>
                    <a:gd name="T21" fmla="*/ 6 h 11"/>
                    <a:gd name="T22" fmla="*/ 0 w 12"/>
                    <a:gd name="T23" fmla="*/ 9 h 11"/>
                    <a:gd name="T24" fmla="*/ 0 w 12"/>
                    <a:gd name="T25" fmla="*/ 10 h 11"/>
                    <a:gd name="T26" fmla="*/ 0 w 12"/>
                    <a:gd name="T27" fmla="*/ 11 h 11"/>
                    <a:gd name="T28" fmla="*/ 1 w 12"/>
                    <a:gd name="T29" fmla="*/ 11 h 11"/>
                    <a:gd name="T30" fmla="*/ 4 w 12"/>
                    <a:gd name="T31" fmla="*/ 11 h 11"/>
                    <a:gd name="T32" fmla="*/ 5 w 12"/>
                    <a:gd name="T33" fmla="*/ 11 h 11"/>
                    <a:gd name="T34" fmla="*/ 8 w 12"/>
                    <a:gd name="T35" fmla="*/ 10 h 11"/>
                    <a:gd name="T36" fmla="*/ 11 w 12"/>
                    <a:gd name="T37" fmla="*/ 7 h 1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1"/>
                    <a:gd name="T59" fmla="*/ 12 w 12"/>
                    <a:gd name="T60" fmla="*/ 11 h 1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1">
                      <a:moveTo>
                        <a:pt x="11" y="7"/>
                      </a:moveTo>
                      <a:lnTo>
                        <a:pt x="12" y="5"/>
                      </a:lnTo>
                      <a:lnTo>
                        <a:pt x="12" y="2"/>
                      </a:lnTo>
                      <a:lnTo>
                        <a:pt x="12" y="1"/>
                      </a:lnTo>
                      <a:lnTo>
                        <a:pt x="11" y="0"/>
                      </a:lnTo>
                      <a:lnTo>
                        <a:pt x="8" y="0"/>
                      </a:lnTo>
                      <a:lnTo>
                        <a:pt x="5" y="1"/>
                      </a:lnTo>
                      <a:lnTo>
                        <a:pt x="4" y="2"/>
                      </a:lnTo>
                      <a:lnTo>
                        <a:pt x="1" y="5"/>
                      </a:lnTo>
                      <a:lnTo>
                        <a:pt x="0" y="6"/>
                      </a:lnTo>
                      <a:lnTo>
                        <a:pt x="0" y="9"/>
                      </a:lnTo>
                      <a:lnTo>
                        <a:pt x="0" y="10"/>
                      </a:lnTo>
                      <a:lnTo>
                        <a:pt x="0" y="11"/>
                      </a:lnTo>
                      <a:lnTo>
                        <a:pt x="1" y="11"/>
                      </a:lnTo>
                      <a:lnTo>
                        <a:pt x="4" y="11"/>
                      </a:lnTo>
                      <a:lnTo>
                        <a:pt x="5" y="11"/>
                      </a:lnTo>
                      <a:lnTo>
                        <a:pt x="8" y="10"/>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4" name="Freeform 1170"/>
                <p:cNvSpPr>
                  <a:spLocks/>
                </p:cNvSpPr>
                <p:nvPr/>
              </p:nvSpPr>
              <p:spPr bwMode="auto">
                <a:xfrm>
                  <a:off x="1660" y="1746"/>
                  <a:ext cx="12" cy="12"/>
                </a:xfrm>
                <a:custGeom>
                  <a:avLst/>
                  <a:gdLst>
                    <a:gd name="T0" fmla="*/ 5 w 12"/>
                    <a:gd name="T1" fmla="*/ 10 h 12"/>
                    <a:gd name="T2" fmla="*/ 2 w 12"/>
                    <a:gd name="T3" fmla="*/ 10 h 12"/>
                    <a:gd name="T4" fmla="*/ 1 w 12"/>
                    <a:gd name="T5" fmla="*/ 9 h 12"/>
                    <a:gd name="T6" fmla="*/ 0 w 12"/>
                    <a:gd name="T7" fmla="*/ 8 h 12"/>
                    <a:gd name="T8" fmla="*/ 0 w 12"/>
                    <a:gd name="T9" fmla="*/ 8 h 12"/>
                    <a:gd name="T10" fmla="*/ 0 w 12"/>
                    <a:gd name="T11" fmla="*/ 7 h 12"/>
                    <a:gd name="T12" fmla="*/ 2 w 12"/>
                    <a:gd name="T13" fmla="*/ 4 h 12"/>
                    <a:gd name="T14" fmla="*/ 2 w 12"/>
                    <a:gd name="T15" fmla="*/ 2 h 12"/>
                    <a:gd name="T16" fmla="*/ 5 w 12"/>
                    <a:gd name="T17" fmla="*/ 2 h 12"/>
                    <a:gd name="T18" fmla="*/ 6 w 12"/>
                    <a:gd name="T19" fmla="*/ 0 h 12"/>
                    <a:gd name="T20" fmla="*/ 7 w 12"/>
                    <a:gd name="T21" fmla="*/ 0 h 12"/>
                    <a:gd name="T22" fmla="*/ 8 w 12"/>
                    <a:gd name="T23" fmla="*/ 2 h 12"/>
                    <a:gd name="T24" fmla="*/ 11 w 12"/>
                    <a:gd name="T25" fmla="*/ 2 h 12"/>
                    <a:gd name="T26" fmla="*/ 11 w 12"/>
                    <a:gd name="T27" fmla="*/ 3 h 12"/>
                    <a:gd name="T28" fmla="*/ 12 w 12"/>
                    <a:gd name="T29" fmla="*/ 3 h 12"/>
                    <a:gd name="T30" fmla="*/ 12 w 12"/>
                    <a:gd name="T31" fmla="*/ 5 h 12"/>
                    <a:gd name="T32" fmla="*/ 12 w 12"/>
                    <a:gd name="T33" fmla="*/ 7 h 12"/>
                    <a:gd name="T34" fmla="*/ 11 w 12"/>
                    <a:gd name="T35" fmla="*/ 8 h 12"/>
                    <a:gd name="T36" fmla="*/ 9 w 12"/>
                    <a:gd name="T37" fmla="*/ 10 h 12"/>
                    <a:gd name="T38" fmla="*/ 8 w 12"/>
                    <a:gd name="T39" fmla="*/ 10 h 12"/>
                    <a:gd name="T40" fmla="*/ 5 w 12"/>
                    <a:gd name="T41" fmla="*/ 12 h 12"/>
                    <a:gd name="T42" fmla="*/ 5 w 12"/>
                    <a:gd name="T43" fmla="*/ 10 h 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2"/>
                    <a:gd name="T68" fmla="*/ 12 w 12"/>
                    <a:gd name="T69" fmla="*/ 12 h 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2">
                      <a:moveTo>
                        <a:pt x="5" y="10"/>
                      </a:moveTo>
                      <a:lnTo>
                        <a:pt x="2" y="10"/>
                      </a:lnTo>
                      <a:lnTo>
                        <a:pt x="1" y="9"/>
                      </a:lnTo>
                      <a:lnTo>
                        <a:pt x="0" y="8"/>
                      </a:lnTo>
                      <a:lnTo>
                        <a:pt x="0" y="7"/>
                      </a:lnTo>
                      <a:lnTo>
                        <a:pt x="2" y="4"/>
                      </a:lnTo>
                      <a:lnTo>
                        <a:pt x="2" y="2"/>
                      </a:lnTo>
                      <a:lnTo>
                        <a:pt x="5" y="2"/>
                      </a:lnTo>
                      <a:lnTo>
                        <a:pt x="6" y="0"/>
                      </a:lnTo>
                      <a:lnTo>
                        <a:pt x="7" y="0"/>
                      </a:lnTo>
                      <a:lnTo>
                        <a:pt x="8" y="2"/>
                      </a:lnTo>
                      <a:lnTo>
                        <a:pt x="11" y="2"/>
                      </a:lnTo>
                      <a:lnTo>
                        <a:pt x="11" y="3"/>
                      </a:lnTo>
                      <a:lnTo>
                        <a:pt x="12" y="3"/>
                      </a:lnTo>
                      <a:lnTo>
                        <a:pt x="12" y="5"/>
                      </a:lnTo>
                      <a:lnTo>
                        <a:pt x="12" y="7"/>
                      </a:lnTo>
                      <a:lnTo>
                        <a:pt x="11" y="8"/>
                      </a:lnTo>
                      <a:lnTo>
                        <a:pt x="9" y="10"/>
                      </a:lnTo>
                      <a:lnTo>
                        <a:pt x="8" y="10"/>
                      </a:lnTo>
                      <a:lnTo>
                        <a:pt x="5" y="12"/>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5" name="Freeform 1171"/>
                <p:cNvSpPr>
                  <a:spLocks/>
                </p:cNvSpPr>
                <p:nvPr/>
              </p:nvSpPr>
              <p:spPr bwMode="auto">
                <a:xfrm>
                  <a:off x="1661" y="1748"/>
                  <a:ext cx="12" cy="11"/>
                </a:xfrm>
                <a:custGeom>
                  <a:avLst/>
                  <a:gdLst>
                    <a:gd name="T0" fmla="*/ 11 w 12"/>
                    <a:gd name="T1" fmla="*/ 7 h 11"/>
                    <a:gd name="T2" fmla="*/ 12 w 12"/>
                    <a:gd name="T3" fmla="*/ 5 h 11"/>
                    <a:gd name="T4" fmla="*/ 12 w 12"/>
                    <a:gd name="T5" fmla="*/ 2 h 11"/>
                    <a:gd name="T6" fmla="*/ 12 w 12"/>
                    <a:gd name="T7" fmla="*/ 1 h 11"/>
                    <a:gd name="T8" fmla="*/ 11 w 12"/>
                    <a:gd name="T9" fmla="*/ 1 h 11"/>
                    <a:gd name="T10" fmla="*/ 11 w 12"/>
                    <a:gd name="T11" fmla="*/ 0 h 11"/>
                    <a:gd name="T12" fmla="*/ 8 w 12"/>
                    <a:gd name="T13" fmla="*/ 0 h 11"/>
                    <a:gd name="T14" fmla="*/ 7 w 12"/>
                    <a:gd name="T15" fmla="*/ 1 h 11"/>
                    <a:gd name="T16" fmla="*/ 3 w 12"/>
                    <a:gd name="T17" fmla="*/ 2 h 11"/>
                    <a:gd name="T18" fmla="*/ 2 w 12"/>
                    <a:gd name="T19" fmla="*/ 5 h 11"/>
                    <a:gd name="T20" fmla="*/ 1 w 12"/>
                    <a:gd name="T21" fmla="*/ 6 h 11"/>
                    <a:gd name="T22" fmla="*/ 0 w 12"/>
                    <a:gd name="T23" fmla="*/ 7 h 11"/>
                    <a:gd name="T24" fmla="*/ 1 w 12"/>
                    <a:gd name="T25" fmla="*/ 10 h 11"/>
                    <a:gd name="T26" fmla="*/ 2 w 12"/>
                    <a:gd name="T27" fmla="*/ 10 h 11"/>
                    <a:gd name="T28" fmla="*/ 3 w 12"/>
                    <a:gd name="T29" fmla="*/ 11 h 11"/>
                    <a:gd name="T30" fmla="*/ 7 w 12"/>
                    <a:gd name="T31" fmla="*/ 10 h 11"/>
                    <a:gd name="T32" fmla="*/ 8 w 12"/>
                    <a:gd name="T33" fmla="*/ 10 h 11"/>
                    <a:gd name="T34" fmla="*/ 11 w 12"/>
                    <a:gd name="T35" fmla="*/ 7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7"/>
                      </a:moveTo>
                      <a:lnTo>
                        <a:pt x="12" y="5"/>
                      </a:lnTo>
                      <a:lnTo>
                        <a:pt x="12" y="2"/>
                      </a:lnTo>
                      <a:lnTo>
                        <a:pt x="12" y="1"/>
                      </a:lnTo>
                      <a:lnTo>
                        <a:pt x="11" y="1"/>
                      </a:lnTo>
                      <a:lnTo>
                        <a:pt x="11" y="0"/>
                      </a:lnTo>
                      <a:lnTo>
                        <a:pt x="8" y="0"/>
                      </a:lnTo>
                      <a:lnTo>
                        <a:pt x="7" y="1"/>
                      </a:lnTo>
                      <a:lnTo>
                        <a:pt x="3" y="2"/>
                      </a:lnTo>
                      <a:lnTo>
                        <a:pt x="2" y="5"/>
                      </a:lnTo>
                      <a:lnTo>
                        <a:pt x="1" y="6"/>
                      </a:lnTo>
                      <a:lnTo>
                        <a:pt x="0" y="7"/>
                      </a:lnTo>
                      <a:lnTo>
                        <a:pt x="1" y="10"/>
                      </a:lnTo>
                      <a:lnTo>
                        <a:pt x="2" y="10"/>
                      </a:lnTo>
                      <a:lnTo>
                        <a:pt x="3" y="11"/>
                      </a:lnTo>
                      <a:lnTo>
                        <a:pt x="7" y="10"/>
                      </a:lnTo>
                      <a:lnTo>
                        <a:pt x="8" y="10"/>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6" name="Freeform 1172"/>
                <p:cNvSpPr>
                  <a:spLocks/>
                </p:cNvSpPr>
                <p:nvPr/>
              </p:nvSpPr>
              <p:spPr bwMode="auto">
                <a:xfrm>
                  <a:off x="1721" y="1711"/>
                  <a:ext cx="12" cy="11"/>
                </a:xfrm>
                <a:custGeom>
                  <a:avLst/>
                  <a:gdLst>
                    <a:gd name="T0" fmla="*/ 5 w 12"/>
                    <a:gd name="T1" fmla="*/ 11 h 11"/>
                    <a:gd name="T2" fmla="*/ 2 w 12"/>
                    <a:gd name="T3" fmla="*/ 9 h 11"/>
                    <a:gd name="T4" fmla="*/ 1 w 12"/>
                    <a:gd name="T5" fmla="*/ 9 h 11"/>
                    <a:gd name="T6" fmla="*/ 0 w 12"/>
                    <a:gd name="T7" fmla="*/ 8 h 11"/>
                    <a:gd name="T8" fmla="*/ 0 w 12"/>
                    <a:gd name="T9" fmla="*/ 6 h 11"/>
                    <a:gd name="T10" fmla="*/ 0 w 12"/>
                    <a:gd name="T11" fmla="*/ 5 h 11"/>
                    <a:gd name="T12" fmla="*/ 2 w 12"/>
                    <a:gd name="T13" fmla="*/ 3 h 11"/>
                    <a:gd name="T14" fmla="*/ 2 w 12"/>
                    <a:gd name="T15" fmla="*/ 2 h 11"/>
                    <a:gd name="T16" fmla="*/ 5 w 12"/>
                    <a:gd name="T17" fmla="*/ 1 h 11"/>
                    <a:gd name="T18" fmla="*/ 6 w 12"/>
                    <a:gd name="T19" fmla="*/ 0 h 11"/>
                    <a:gd name="T20" fmla="*/ 7 w 12"/>
                    <a:gd name="T21" fmla="*/ 0 h 11"/>
                    <a:gd name="T22" fmla="*/ 10 w 12"/>
                    <a:gd name="T23" fmla="*/ 2 h 11"/>
                    <a:gd name="T24" fmla="*/ 11 w 12"/>
                    <a:gd name="T25" fmla="*/ 2 h 11"/>
                    <a:gd name="T26" fmla="*/ 12 w 12"/>
                    <a:gd name="T27" fmla="*/ 5 h 11"/>
                    <a:gd name="T28" fmla="*/ 11 w 12"/>
                    <a:gd name="T29" fmla="*/ 6 h 11"/>
                    <a:gd name="T30" fmla="*/ 10 w 12"/>
                    <a:gd name="T31" fmla="*/ 7 h 11"/>
                    <a:gd name="T32" fmla="*/ 9 w 12"/>
                    <a:gd name="T33" fmla="*/ 9 h 11"/>
                    <a:gd name="T34" fmla="*/ 7 w 12"/>
                    <a:gd name="T35" fmla="*/ 9 h 11"/>
                    <a:gd name="T36" fmla="*/ 5 w 12"/>
                    <a:gd name="T37" fmla="*/ 11 h 11"/>
                    <a:gd name="T38" fmla="*/ 5 w 12"/>
                    <a:gd name="T39" fmla="*/ 11 h 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11"/>
                    <a:gd name="T62" fmla="*/ 12 w 12"/>
                    <a:gd name="T63" fmla="*/ 11 h 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11">
                      <a:moveTo>
                        <a:pt x="5" y="11"/>
                      </a:moveTo>
                      <a:lnTo>
                        <a:pt x="2" y="9"/>
                      </a:lnTo>
                      <a:lnTo>
                        <a:pt x="1" y="9"/>
                      </a:lnTo>
                      <a:lnTo>
                        <a:pt x="0" y="8"/>
                      </a:lnTo>
                      <a:lnTo>
                        <a:pt x="0" y="6"/>
                      </a:lnTo>
                      <a:lnTo>
                        <a:pt x="0" y="5"/>
                      </a:lnTo>
                      <a:lnTo>
                        <a:pt x="2" y="3"/>
                      </a:lnTo>
                      <a:lnTo>
                        <a:pt x="2" y="2"/>
                      </a:lnTo>
                      <a:lnTo>
                        <a:pt x="5" y="1"/>
                      </a:lnTo>
                      <a:lnTo>
                        <a:pt x="6" y="0"/>
                      </a:lnTo>
                      <a:lnTo>
                        <a:pt x="7" y="0"/>
                      </a:lnTo>
                      <a:lnTo>
                        <a:pt x="10" y="2"/>
                      </a:lnTo>
                      <a:lnTo>
                        <a:pt x="11" y="2"/>
                      </a:lnTo>
                      <a:lnTo>
                        <a:pt x="12" y="5"/>
                      </a:lnTo>
                      <a:lnTo>
                        <a:pt x="11" y="6"/>
                      </a:lnTo>
                      <a:lnTo>
                        <a:pt x="10" y="7"/>
                      </a:lnTo>
                      <a:lnTo>
                        <a:pt x="9" y="9"/>
                      </a:lnTo>
                      <a:lnTo>
                        <a:pt x="7" y="9"/>
                      </a:lnTo>
                      <a:lnTo>
                        <a:pt x="5" y="1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7" name="Freeform 1173"/>
                <p:cNvSpPr>
                  <a:spLocks/>
                </p:cNvSpPr>
                <p:nvPr/>
              </p:nvSpPr>
              <p:spPr bwMode="auto">
                <a:xfrm>
                  <a:off x="1723" y="1712"/>
                  <a:ext cx="12" cy="11"/>
                </a:xfrm>
                <a:custGeom>
                  <a:avLst/>
                  <a:gdLst>
                    <a:gd name="T0" fmla="*/ 9 w 12"/>
                    <a:gd name="T1" fmla="*/ 6 h 11"/>
                    <a:gd name="T2" fmla="*/ 11 w 12"/>
                    <a:gd name="T3" fmla="*/ 5 h 11"/>
                    <a:gd name="T4" fmla="*/ 12 w 12"/>
                    <a:gd name="T5" fmla="*/ 2 h 11"/>
                    <a:gd name="T6" fmla="*/ 11 w 12"/>
                    <a:gd name="T7" fmla="*/ 1 h 11"/>
                    <a:gd name="T8" fmla="*/ 9 w 12"/>
                    <a:gd name="T9" fmla="*/ 1 h 11"/>
                    <a:gd name="T10" fmla="*/ 8 w 12"/>
                    <a:gd name="T11" fmla="*/ 0 h 11"/>
                    <a:gd name="T12" fmla="*/ 6 w 12"/>
                    <a:gd name="T13" fmla="*/ 1 h 11"/>
                    <a:gd name="T14" fmla="*/ 3 w 12"/>
                    <a:gd name="T15" fmla="*/ 1 h 11"/>
                    <a:gd name="T16" fmla="*/ 2 w 12"/>
                    <a:gd name="T17" fmla="*/ 2 h 11"/>
                    <a:gd name="T18" fmla="*/ 0 w 12"/>
                    <a:gd name="T19" fmla="*/ 6 h 11"/>
                    <a:gd name="T20" fmla="*/ 0 w 12"/>
                    <a:gd name="T21" fmla="*/ 8 h 11"/>
                    <a:gd name="T22" fmla="*/ 0 w 12"/>
                    <a:gd name="T23" fmla="*/ 10 h 11"/>
                    <a:gd name="T24" fmla="*/ 1 w 12"/>
                    <a:gd name="T25" fmla="*/ 10 h 11"/>
                    <a:gd name="T26" fmla="*/ 2 w 12"/>
                    <a:gd name="T27" fmla="*/ 11 h 11"/>
                    <a:gd name="T28" fmla="*/ 3 w 12"/>
                    <a:gd name="T29" fmla="*/ 11 h 11"/>
                    <a:gd name="T30" fmla="*/ 6 w 12"/>
                    <a:gd name="T31" fmla="*/ 10 h 11"/>
                    <a:gd name="T32" fmla="*/ 8 w 12"/>
                    <a:gd name="T33" fmla="*/ 10 h 11"/>
                    <a:gd name="T34" fmla="*/ 9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9" y="6"/>
                      </a:moveTo>
                      <a:lnTo>
                        <a:pt x="11" y="5"/>
                      </a:lnTo>
                      <a:lnTo>
                        <a:pt x="12" y="2"/>
                      </a:lnTo>
                      <a:lnTo>
                        <a:pt x="11" y="1"/>
                      </a:lnTo>
                      <a:lnTo>
                        <a:pt x="9" y="1"/>
                      </a:lnTo>
                      <a:lnTo>
                        <a:pt x="8" y="0"/>
                      </a:lnTo>
                      <a:lnTo>
                        <a:pt x="6" y="1"/>
                      </a:lnTo>
                      <a:lnTo>
                        <a:pt x="3" y="1"/>
                      </a:lnTo>
                      <a:lnTo>
                        <a:pt x="2" y="2"/>
                      </a:lnTo>
                      <a:lnTo>
                        <a:pt x="0" y="6"/>
                      </a:lnTo>
                      <a:lnTo>
                        <a:pt x="0" y="8"/>
                      </a:lnTo>
                      <a:lnTo>
                        <a:pt x="0" y="10"/>
                      </a:lnTo>
                      <a:lnTo>
                        <a:pt x="1" y="10"/>
                      </a:lnTo>
                      <a:lnTo>
                        <a:pt x="2" y="11"/>
                      </a:lnTo>
                      <a:lnTo>
                        <a:pt x="3" y="11"/>
                      </a:lnTo>
                      <a:lnTo>
                        <a:pt x="6" y="10"/>
                      </a:lnTo>
                      <a:lnTo>
                        <a:pt x="8" y="10"/>
                      </a:lnTo>
                      <a:lnTo>
                        <a:pt x="9"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8" name="Freeform 1174"/>
                <p:cNvSpPr>
                  <a:spLocks/>
                </p:cNvSpPr>
                <p:nvPr/>
              </p:nvSpPr>
              <p:spPr bwMode="auto">
                <a:xfrm>
                  <a:off x="1724" y="1714"/>
                  <a:ext cx="12" cy="11"/>
                </a:xfrm>
                <a:custGeom>
                  <a:avLst/>
                  <a:gdLst>
                    <a:gd name="T0" fmla="*/ 10 w 12"/>
                    <a:gd name="T1" fmla="*/ 6 h 11"/>
                    <a:gd name="T2" fmla="*/ 12 w 12"/>
                    <a:gd name="T3" fmla="*/ 6 h 11"/>
                    <a:gd name="T4" fmla="*/ 12 w 12"/>
                    <a:gd name="T5" fmla="*/ 2 h 11"/>
                    <a:gd name="T6" fmla="*/ 12 w 12"/>
                    <a:gd name="T7" fmla="*/ 0 h 11"/>
                    <a:gd name="T8" fmla="*/ 10 w 12"/>
                    <a:gd name="T9" fmla="*/ 0 h 11"/>
                    <a:gd name="T10" fmla="*/ 8 w 12"/>
                    <a:gd name="T11" fmla="*/ 0 h 11"/>
                    <a:gd name="T12" fmla="*/ 6 w 12"/>
                    <a:gd name="T13" fmla="*/ 0 h 11"/>
                    <a:gd name="T14" fmla="*/ 2 w 12"/>
                    <a:gd name="T15" fmla="*/ 4 h 11"/>
                    <a:gd name="T16" fmla="*/ 0 w 12"/>
                    <a:gd name="T17" fmla="*/ 6 h 11"/>
                    <a:gd name="T18" fmla="*/ 0 w 12"/>
                    <a:gd name="T19" fmla="*/ 8 h 11"/>
                    <a:gd name="T20" fmla="*/ 0 w 12"/>
                    <a:gd name="T21" fmla="*/ 10 h 11"/>
                    <a:gd name="T22" fmla="*/ 2 w 12"/>
                    <a:gd name="T23" fmla="*/ 11 h 11"/>
                    <a:gd name="T24" fmla="*/ 4 w 12"/>
                    <a:gd name="T25" fmla="*/ 11 h 11"/>
                    <a:gd name="T26" fmla="*/ 6 w 12"/>
                    <a:gd name="T27" fmla="*/ 11 h 11"/>
                    <a:gd name="T28" fmla="*/ 10 w 12"/>
                    <a:gd name="T29" fmla="*/ 6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1"/>
                    <a:gd name="T47" fmla="*/ 12 w 12"/>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1">
                      <a:moveTo>
                        <a:pt x="10" y="6"/>
                      </a:moveTo>
                      <a:lnTo>
                        <a:pt x="12" y="6"/>
                      </a:lnTo>
                      <a:lnTo>
                        <a:pt x="12" y="2"/>
                      </a:lnTo>
                      <a:lnTo>
                        <a:pt x="12" y="0"/>
                      </a:lnTo>
                      <a:lnTo>
                        <a:pt x="10" y="0"/>
                      </a:lnTo>
                      <a:lnTo>
                        <a:pt x="8" y="0"/>
                      </a:lnTo>
                      <a:lnTo>
                        <a:pt x="6" y="0"/>
                      </a:lnTo>
                      <a:lnTo>
                        <a:pt x="2" y="4"/>
                      </a:lnTo>
                      <a:lnTo>
                        <a:pt x="0" y="6"/>
                      </a:lnTo>
                      <a:lnTo>
                        <a:pt x="0" y="8"/>
                      </a:lnTo>
                      <a:lnTo>
                        <a:pt x="0" y="10"/>
                      </a:lnTo>
                      <a:lnTo>
                        <a:pt x="2" y="11"/>
                      </a:lnTo>
                      <a:lnTo>
                        <a:pt x="4" y="11"/>
                      </a:lnTo>
                      <a:lnTo>
                        <a:pt x="6" y="11"/>
                      </a:lnTo>
                      <a:lnTo>
                        <a:pt x="10"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09" name="Freeform 1175"/>
                <p:cNvSpPr>
                  <a:spLocks/>
                </p:cNvSpPr>
                <p:nvPr/>
              </p:nvSpPr>
              <p:spPr bwMode="auto">
                <a:xfrm>
                  <a:off x="1713" y="1716"/>
                  <a:ext cx="12" cy="9"/>
                </a:xfrm>
                <a:custGeom>
                  <a:avLst/>
                  <a:gdLst>
                    <a:gd name="T0" fmla="*/ 3 w 12"/>
                    <a:gd name="T1" fmla="*/ 9 h 9"/>
                    <a:gd name="T2" fmla="*/ 1 w 12"/>
                    <a:gd name="T3" fmla="*/ 7 h 9"/>
                    <a:gd name="T4" fmla="*/ 0 w 12"/>
                    <a:gd name="T5" fmla="*/ 7 h 9"/>
                    <a:gd name="T6" fmla="*/ 0 w 12"/>
                    <a:gd name="T7" fmla="*/ 6 h 9"/>
                    <a:gd name="T8" fmla="*/ 0 w 12"/>
                    <a:gd name="T9" fmla="*/ 4 h 9"/>
                    <a:gd name="T10" fmla="*/ 1 w 12"/>
                    <a:gd name="T11" fmla="*/ 3 h 9"/>
                    <a:gd name="T12" fmla="*/ 2 w 12"/>
                    <a:gd name="T13" fmla="*/ 1 h 9"/>
                    <a:gd name="T14" fmla="*/ 5 w 12"/>
                    <a:gd name="T15" fmla="*/ 1 h 9"/>
                    <a:gd name="T16" fmla="*/ 6 w 12"/>
                    <a:gd name="T17" fmla="*/ 0 h 9"/>
                    <a:gd name="T18" fmla="*/ 7 w 12"/>
                    <a:gd name="T19" fmla="*/ 0 h 9"/>
                    <a:gd name="T20" fmla="*/ 11 w 12"/>
                    <a:gd name="T21" fmla="*/ 1 h 9"/>
                    <a:gd name="T22" fmla="*/ 12 w 12"/>
                    <a:gd name="T23" fmla="*/ 2 h 9"/>
                    <a:gd name="T24" fmla="*/ 12 w 12"/>
                    <a:gd name="T25" fmla="*/ 3 h 9"/>
                    <a:gd name="T26" fmla="*/ 12 w 12"/>
                    <a:gd name="T27" fmla="*/ 4 h 9"/>
                    <a:gd name="T28" fmla="*/ 11 w 12"/>
                    <a:gd name="T29" fmla="*/ 6 h 9"/>
                    <a:gd name="T30" fmla="*/ 9 w 12"/>
                    <a:gd name="T31" fmla="*/ 7 h 9"/>
                    <a:gd name="T32" fmla="*/ 7 w 12"/>
                    <a:gd name="T33" fmla="*/ 8 h 9"/>
                    <a:gd name="T34" fmla="*/ 5 w 12"/>
                    <a:gd name="T35" fmla="*/ 9 h 9"/>
                    <a:gd name="T36" fmla="*/ 5 w 12"/>
                    <a:gd name="T37" fmla="*/ 9 h 9"/>
                    <a:gd name="T38" fmla="*/ 3 w 12"/>
                    <a:gd name="T39" fmla="*/ 9 h 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9"/>
                    <a:gd name="T62" fmla="*/ 12 w 12"/>
                    <a:gd name="T63" fmla="*/ 9 h 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9">
                      <a:moveTo>
                        <a:pt x="3" y="9"/>
                      </a:moveTo>
                      <a:lnTo>
                        <a:pt x="1" y="7"/>
                      </a:lnTo>
                      <a:lnTo>
                        <a:pt x="0" y="7"/>
                      </a:lnTo>
                      <a:lnTo>
                        <a:pt x="0" y="6"/>
                      </a:lnTo>
                      <a:lnTo>
                        <a:pt x="0" y="4"/>
                      </a:lnTo>
                      <a:lnTo>
                        <a:pt x="1" y="3"/>
                      </a:lnTo>
                      <a:lnTo>
                        <a:pt x="2" y="1"/>
                      </a:lnTo>
                      <a:lnTo>
                        <a:pt x="5" y="1"/>
                      </a:lnTo>
                      <a:lnTo>
                        <a:pt x="6" y="0"/>
                      </a:lnTo>
                      <a:lnTo>
                        <a:pt x="7" y="0"/>
                      </a:lnTo>
                      <a:lnTo>
                        <a:pt x="11" y="1"/>
                      </a:lnTo>
                      <a:lnTo>
                        <a:pt x="12" y="2"/>
                      </a:lnTo>
                      <a:lnTo>
                        <a:pt x="12" y="3"/>
                      </a:lnTo>
                      <a:lnTo>
                        <a:pt x="12" y="4"/>
                      </a:lnTo>
                      <a:lnTo>
                        <a:pt x="11" y="6"/>
                      </a:lnTo>
                      <a:lnTo>
                        <a:pt x="9" y="7"/>
                      </a:lnTo>
                      <a:lnTo>
                        <a:pt x="7" y="8"/>
                      </a:lnTo>
                      <a:lnTo>
                        <a:pt x="5" y="9"/>
                      </a:lnTo>
                      <a:lnTo>
                        <a:pt x="3"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0" name="Freeform 1176"/>
                <p:cNvSpPr>
                  <a:spLocks/>
                </p:cNvSpPr>
                <p:nvPr/>
              </p:nvSpPr>
              <p:spPr bwMode="auto">
                <a:xfrm>
                  <a:off x="1715" y="1716"/>
                  <a:ext cx="12" cy="11"/>
                </a:xfrm>
                <a:custGeom>
                  <a:avLst/>
                  <a:gdLst>
                    <a:gd name="T0" fmla="*/ 11 w 12"/>
                    <a:gd name="T1" fmla="*/ 6 h 11"/>
                    <a:gd name="T2" fmla="*/ 12 w 12"/>
                    <a:gd name="T3" fmla="*/ 4 h 11"/>
                    <a:gd name="T4" fmla="*/ 12 w 12"/>
                    <a:gd name="T5" fmla="*/ 2 h 11"/>
                    <a:gd name="T6" fmla="*/ 12 w 12"/>
                    <a:gd name="T7" fmla="*/ 1 h 11"/>
                    <a:gd name="T8" fmla="*/ 11 w 12"/>
                    <a:gd name="T9" fmla="*/ 0 h 11"/>
                    <a:gd name="T10" fmla="*/ 8 w 12"/>
                    <a:gd name="T11" fmla="*/ 0 h 11"/>
                    <a:gd name="T12" fmla="*/ 6 w 12"/>
                    <a:gd name="T13" fmla="*/ 0 h 11"/>
                    <a:gd name="T14" fmla="*/ 3 w 12"/>
                    <a:gd name="T15" fmla="*/ 1 h 11"/>
                    <a:gd name="T16" fmla="*/ 1 w 12"/>
                    <a:gd name="T17" fmla="*/ 2 h 11"/>
                    <a:gd name="T18" fmla="*/ 1 w 12"/>
                    <a:gd name="T19" fmla="*/ 6 h 11"/>
                    <a:gd name="T20" fmla="*/ 0 w 12"/>
                    <a:gd name="T21" fmla="*/ 8 h 11"/>
                    <a:gd name="T22" fmla="*/ 1 w 12"/>
                    <a:gd name="T23" fmla="*/ 9 h 11"/>
                    <a:gd name="T24" fmla="*/ 1 w 12"/>
                    <a:gd name="T25" fmla="*/ 9 h 11"/>
                    <a:gd name="T26" fmla="*/ 1 w 12"/>
                    <a:gd name="T27" fmla="*/ 11 h 11"/>
                    <a:gd name="T28" fmla="*/ 3 w 12"/>
                    <a:gd name="T29" fmla="*/ 11 h 11"/>
                    <a:gd name="T30" fmla="*/ 6 w 12"/>
                    <a:gd name="T31" fmla="*/ 9 h 11"/>
                    <a:gd name="T32" fmla="*/ 8 w 12"/>
                    <a:gd name="T33" fmla="*/ 8 h 11"/>
                    <a:gd name="T34" fmla="*/ 11 w 12"/>
                    <a:gd name="T35" fmla="*/ 6 h 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1"/>
                    <a:gd name="T56" fmla="*/ 12 w 12"/>
                    <a:gd name="T57" fmla="*/ 11 h 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1">
                      <a:moveTo>
                        <a:pt x="11" y="6"/>
                      </a:moveTo>
                      <a:lnTo>
                        <a:pt x="12" y="4"/>
                      </a:lnTo>
                      <a:lnTo>
                        <a:pt x="12" y="2"/>
                      </a:lnTo>
                      <a:lnTo>
                        <a:pt x="12" y="1"/>
                      </a:lnTo>
                      <a:lnTo>
                        <a:pt x="11" y="0"/>
                      </a:lnTo>
                      <a:lnTo>
                        <a:pt x="8" y="0"/>
                      </a:lnTo>
                      <a:lnTo>
                        <a:pt x="6" y="0"/>
                      </a:lnTo>
                      <a:lnTo>
                        <a:pt x="3" y="1"/>
                      </a:lnTo>
                      <a:lnTo>
                        <a:pt x="1" y="2"/>
                      </a:lnTo>
                      <a:lnTo>
                        <a:pt x="1" y="6"/>
                      </a:lnTo>
                      <a:lnTo>
                        <a:pt x="0" y="8"/>
                      </a:lnTo>
                      <a:lnTo>
                        <a:pt x="1" y="9"/>
                      </a:lnTo>
                      <a:lnTo>
                        <a:pt x="1" y="11"/>
                      </a:lnTo>
                      <a:lnTo>
                        <a:pt x="3" y="11"/>
                      </a:lnTo>
                      <a:lnTo>
                        <a:pt x="6" y="9"/>
                      </a:lnTo>
                      <a:lnTo>
                        <a:pt x="8" y="8"/>
                      </a:lnTo>
                      <a:lnTo>
                        <a:pt x="1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1" name="Freeform 1177"/>
                <p:cNvSpPr>
                  <a:spLocks/>
                </p:cNvSpPr>
                <p:nvPr/>
              </p:nvSpPr>
              <p:spPr bwMode="auto">
                <a:xfrm>
                  <a:off x="1717" y="1718"/>
                  <a:ext cx="12" cy="10"/>
                </a:xfrm>
                <a:custGeom>
                  <a:avLst/>
                  <a:gdLst>
                    <a:gd name="T0" fmla="*/ 12 w 12"/>
                    <a:gd name="T1" fmla="*/ 5 h 10"/>
                    <a:gd name="T2" fmla="*/ 12 w 12"/>
                    <a:gd name="T3" fmla="*/ 5 h 10"/>
                    <a:gd name="T4" fmla="*/ 12 w 12"/>
                    <a:gd name="T5" fmla="*/ 1 h 10"/>
                    <a:gd name="T6" fmla="*/ 12 w 12"/>
                    <a:gd name="T7" fmla="*/ 0 h 10"/>
                    <a:gd name="T8" fmla="*/ 9 w 12"/>
                    <a:gd name="T9" fmla="*/ 0 h 10"/>
                    <a:gd name="T10" fmla="*/ 6 w 12"/>
                    <a:gd name="T11" fmla="*/ 0 h 10"/>
                    <a:gd name="T12" fmla="*/ 3 w 12"/>
                    <a:gd name="T13" fmla="*/ 1 h 10"/>
                    <a:gd name="T14" fmla="*/ 0 w 12"/>
                    <a:gd name="T15" fmla="*/ 5 h 10"/>
                    <a:gd name="T16" fmla="*/ 0 w 12"/>
                    <a:gd name="T17" fmla="*/ 6 h 10"/>
                    <a:gd name="T18" fmla="*/ 0 w 12"/>
                    <a:gd name="T19" fmla="*/ 9 h 10"/>
                    <a:gd name="T20" fmla="*/ 3 w 12"/>
                    <a:gd name="T21" fmla="*/ 10 h 10"/>
                    <a:gd name="T22" fmla="*/ 6 w 12"/>
                    <a:gd name="T23" fmla="*/ 10 h 10"/>
                    <a:gd name="T24" fmla="*/ 12 w 12"/>
                    <a:gd name="T25" fmla="*/ 5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12" y="5"/>
                      </a:moveTo>
                      <a:lnTo>
                        <a:pt x="12" y="5"/>
                      </a:lnTo>
                      <a:lnTo>
                        <a:pt x="12" y="1"/>
                      </a:lnTo>
                      <a:lnTo>
                        <a:pt x="12" y="0"/>
                      </a:lnTo>
                      <a:lnTo>
                        <a:pt x="9" y="0"/>
                      </a:lnTo>
                      <a:lnTo>
                        <a:pt x="6" y="0"/>
                      </a:lnTo>
                      <a:lnTo>
                        <a:pt x="3" y="1"/>
                      </a:lnTo>
                      <a:lnTo>
                        <a:pt x="0" y="5"/>
                      </a:lnTo>
                      <a:lnTo>
                        <a:pt x="0" y="6"/>
                      </a:lnTo>
                      <a:lnTo>
                        <a:pt x="0" y="9"/>
                      </a:lnTo>
                      <a:lnTo>
                        <a:pt x="3" y="10"/>
                      </a:lnTo>
                      <a:lnTo>
                        <a:pt x="6" y="10"/>
                      </a:lnTo>
                      <a:lnTo>
                        <a:pt x="12" y="5"/>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2" name="Freeform 1178"/>
                <p:cNvSpPr>
                  <a:spLocks/>
                </p:cNvSpPr>
                <p:nvPr/>
              </p:nvSpPr>
              <p:spPr bwMode="auto">
                <a:xfrm>
                  <a:off x="1724" y="1713"/>
                  <a:ext cx="12" cy="10"/>
                </a:xfrm>
                <a:custGeom>
                  <a:avLst/>
                  <a:gdLst>
                    <a:gd name="T0" fmla="*/ 5 w 12"/>
                    <a:gd name="T1" fmla="*/ 10 h 10"/>
                    <a:gd name="T2" fmla="*/ 2 w 12"/>
                    <a:gd name="T3" fmla="*/ 9 h 10"/>
                    <a:gd name="T4" fmla="*/ 1 w 12"/>
                    <a:gd name="T5" fmla="*/ 9 h 10"/>
                    <a:gd name="T6" fmla="*/ 0 w 12"/>
                    <a:gd name="T7" fmla="*/ 7 h 10"/>
                    <a:gd name="T8" fmla="*/ 0 w 12"/>
                    <a:gd name="T9" fmla="*/ 6 h 10"/>
                    <a:gd name="T10" fmla="*/ 0 w 12"/>
                    <a:gd name="T11" fmla="*/ 5 h 10"/>
                    <a:gd name="T12" fmla="*/ 2 w 12"/>
                    <a:gd name="T13" fmla="*/ 4 h 10"/>
                    <a:gd name="T14" fmla="*/ 2 w 12"/>
                    <a:gd name="T15" fmla="*/ 3 h 10"/>
                    <a:gd name="T16" fmla="*/ 5 w 12"/>
                    <a:gd name="T17" fmla="*/ 1 h 10"/>
                    <a:gd name="T18" fmla="*/ 6 w 12"/>
                    <a:gd name="T19" fmla="*/ 0 h 10"/>
                    <a:gd name="T20" fmla="*/ 7 w 12"/>
                    <a:gd name="T21" fmla="*/ 0 h 10"/>
                    <a:gd name="T22" fmla="*/ 8 w 12"/>
                    <a:gd name="T23" fmla="*/ 0 h 10"/>
                    <a:gd name="T24" fmla="*/ 11 w 12"/>
                    <a:gd name="T25" fmla="*/ 3 h 10"/>
                    <a:gd name="T26" fmla="*/ 12 w 12"/>
                    <a:gd name="T27" fmla="*/ 3 h 10"/>
                    <a:gd name="T28" fmla="*/ 12 w 12"/>
                    <a:gd name="T29" fmla="*/ 4 h 10"/>
                    <a:gd name="T30" fmla="*/ 12 w 12"/>
                    <a:gd name="T31" fmla="*/ 5 h 10"/>
                    <a:gd name="T32" fmla="*/ 11 w 12"/>
                    <a:gd name="T33" fmla="*/ 7 h 10"/>
                    <a:gd name="T34" fmla="*/ 9 w 12"/>
                    <a:gd name="T35" fmla="*/ 9 h 10"/>
                    <a:gd name="T36" fmla="*/ 7 w 12"/>
                    <a:gd name="T37" fmla="*/ 9 h 10"/>
                    <a:gd name="T38" fmla="*/ 5 w 12"/>
                    <a:gd name="T39" fmla="*/ 10 h 10"/>
                    <a:gd name="T40" fmla="*/ 5 w 12"/>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10"/>
                    <a:gd name="T65" fmla="*/ 12 w 12"/>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10">
                      <a:moveTo>
                        <a:pt x="5" y="10"/>
                      </a:moveTo>
                      <a:lnTo>
                        <a:pt x="2" y="9"/>
                      </a:lnTo>
                      <a:lnTo>
                        <a:pt x="1" y="9"/>
                      </a:lnTo>
                      <a:lnTo>
                        <a:pt x="0" y="7"/>
                      </a:lnTo>
                      <a:lnTo>
                        <a:pt x="0" y="6"/>
                      </a:lnTo>
                      <a:lnTo>
                        <a:pt x="0" y="5"/>
                      </a:lnTo>
                      <a:lnTo>
                        <a:pt x="2" y="4"/>
                      </a:lnTo>
                      <a:lnTo>
                        <a:pt x="2" y="3"/>
                      </a:lnTo>
                      <a:lnTo>
                        <a:pt x="5" y="1"/>
                      </a:lnTo>
                      <a:lnTo>
                        <a:pt x="6" y="0"/>
                      </a:lnTo>
                      <a:lnTo>
                        <a:pt x="7" y="0"/>
                      </a:lnTo>
                      <a:lnTo>
                        <a:pt x="8" y="0"/>
                      </a:lnTo>
                      <a:lnTo>
                        <a:pt x="11" y="3"/>
                      </a:lnTo>
                      <a:lnTo>
                        <a:pt x="12" y="3"/>
                      </a:lnTo>
                      <a:lnTo>
                        <a:pt x="12" y="4"/>
                      </a:lnTo>
                      <a:lnTo>
                        <a:pt x="12" y="5"/>
                      </a:lnTo>
                      <a:lnTo>
                        <a:pt x="11" y="7"/>
                      </a:lnTo>
                      <a:lnTo>
                        <a:pt x="9" y="9"/>
                      </a:lnTo>
                      <a:lnTo>
                        <a:pt x="7" y="9"/>
                      </a:lnTo>
                      <a:lnTo>
                        <a:pt x="5"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3" name="Freeform 1179"/>
                <p:cNvSpPr>
                  <a:spLocks/>
                </p:cNvSpPr>
                <p:nvPr/>
              </p:nvSpPr>
              <p:spPr bwMode="auto">
                <a:xfrm>
                  <a:off x="1719" y="1718"/>
                  <a:ext cx="12" cy="10"/>
                </a:xfrm>
                <a:custGeom>
                  <a:avLst/>
                  <a:gdLst>
                    <a:gd name="T0" fmla="*/ 10 w 12"/>
                    <a:gd name="T1" fmla="*/ 6 h 10"/>
                    <a:gd name="T2" fmla="*/ 11 w 12"/>
                    <a:gd name="T3" fmla="*/ 5 h 10"/>
                    <a:gd name="T4" fmla="*/ 12 w 12"/>
                    <a:gd name="T5" fmla="*/ 2 h 10"/>
                    <a:gd name="T6" fmla="*/ 11 w 12"/>
                    <a:gd name="T7" fmla="*/ 1 h 10"/>
                    <a:gd name="T8" fmla="*/ 10 w 12"/>
                    <a:gd name="T9" fmla="*/ 1 h 10"/>
                    <a:gd name="T10" fmla="*/ 8 w 12"/>
                    <a:gd name="T11" fmla="*/ 0 h 10"/>
                    <a:gd name="T12" fmla="*/ 6 w 12"/>
                    <a:gd name="T13" fmla="*/ 1 h 10"/>
                    <a:gd name="T14" fmla="*/ 4 w 12"/>
                    <a:gd name="T15" fmla="*/ 1 h 10"/>
                    <a:gd name="T16" fmla="*/ 2 w 12"/>
                    <a:gd name="T17" fmla="*/ 2 h 10"/>
                    <a:gd name="T18" fmla="*/ 1 w 12"/>
                    <a:gd name="T19" fmla="*/ 5 h 10"/>
                    <a:gd name="T20" fmla="*/ 0 w 12"/>
                    <a:gd name="T21" fmla="*/ 7 h 10"/>
                    <a:gd name="T22" fmla="*/ 1 w 12"/>
                    <a:gd name="T23" fmla="*/ 9 h 10"/>
                    <a:gd name="T24" fmla="*/ 1 w 12"/>
                    <a:gd name="T25" fmla="*/ 9 h 10"/>
                    <a:gd name="T26" fmla="*/ 2 w 12"/>
                    <a:gd name="T27" fmla="*/ 10 h 10"/>
                    <a:gd name="T28" fmla="*/ 3 w 12"/>
                    <a:gd name="T29" fmla="*/ 10 h 10"/>
                    <a:gd name="T30" fmla="*/ 6 w 12"/>
                    <a:gd name="T31" fmla="*/ 9 h 10"/>
                    <a:gd name="T32" fmla="*/ 8 w 12"/>
                    <a:gd name="T33" fmla="*/ 7 h 10"/>
                    <a:gd name="T34" fmla="*/ 10 w 12"/>
                    <a:gd name="T35" fmla="*/ 6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0" y="6"/>
                      </a:moveTo>
                      <a:lnTo>
                        <a:pt x="11" y="5"/>
                      </a:lnTo>
                      <a:lnTo>
                        <a:pt x="12" y="2"/>
                      </a:lnTo>
                      <a:lnTo>
                        <a:pt x="11" y="1"/>
                      </a:lnTo>
                      <a:lnTo>
                        <a:pt x="10" y="1"/>
                      </a:lnTo>
                      <a:lnTo>
                        <a:pt x="8" y="0"/>
                      </a:lnTo>
                      <a:lnTo>
                        <a:pt x="6" y="1"/>
                      </a:lnTo>
                      <a:lnTo>
                        <a:pt x="4" y="1"/>
                      </a:lnTo>
                      <a:lnTo>
                        <a:pt x="2" y="2"/>
                      </a:lnTo>
                      <a:lnTo>
                        <a:pt x="1" y="5"/>
                      </a:lnTo>
                      <a:lnTo>
                        <a:pt x="0" y="7"/>
                      </a:lnTo>
                      <a:lnTo>
                        <a:pt x="1" y="9"/>
                      </a:lnTo>
                      <a:lnTo>
                        <a:pt x="2" y="10"/>
                      </a:lnTo>
                      <a:lnTo>
                        <a:pt x="3" y="10"/>
                      </a:lnTo>
                      <a:lnTo>
                        <a:pt x="6" y="9"/>
                      </a:lnTo>
                      <a:lnTo>
                        <a:pt x="8" y="7"/>
                      </a:lnTo>
                      <a:lnTo>
                        <a:pt x="10"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4" name="Freeform 1180"/>
                <p:cNvSpPr>
                  <a:spLocks/>
                </p:cNvSpPr>
                <p:nvPr/>
              </p:nvSpPr>
              <p:spPr bwMode="auto">
                <a:xfrm>
                  <a:off x="1634" y="1730"/>
                  <a:ext cx="16" cy="29"/>
                </a:xfrm>
                <a:custGeom>
                  <a:avLst/>
                  <a:gdLst>
                    <a:gd name="T0" fmla="*/ 0 w 16"/>
                    <a:gd name="T1" fmla="*/ 20 h 29"/>
                    <a:gd name="T2" fmla="*/ 16 w 16"/>
                    <a:gd name="T3" fmla="*/ 29 h 29"/>
                    <a:gd name="T4" fmla="*/ 16 w 16"/>
                    <a:gd name="T5" fmla="*/ 9 h 29"/>
                    <a:gd name="T6" fmla="*/ 0 w 16"/>
                    <a:gd name="T7" fmla="*/ 0 h 29"/>
                    <a:gd name="T8" fmla="*/ 0 w 16"/>
                    <a:gd name="T9" fmla="*/ 20 h 29"/>
                    <a:gd name="T10" fmla="*/ 0 60000 65536"/>
                    <a:gd name="T11" fmla="*/ 0 60000 65536"/>
                    <a:gd name="T12" fmla="*/ 0 60000 65536"/>
                    <a:gd name="T13" fmla="*/ 0 60000 65536"/>
                    <a:gd name="T14" fmla="*/ 0 60000 65536"/>
                    <a:gd name="T15" fmla="*/ 0 w 16"/>
                    <a:gd name="T16" fmla="*/ 0 h 29"/>
                    <a:gd name="T17" fmla="*/ 16 w 16"/>
                    <a:gd name="T18" fmla="*/ 29 h 29"/>
                  </a:gdLst>
                  <a:ahLst/>
                  <a:cxnLst>
                    <a:cxn ang="T10">
                      <a:pos x="T0" y="T1"/>
                    </a:cxn>
                    <a:cxn ang="T11">
                      <a:pos x="T2" y="T3"/>
                    </a:cxn>
                    <a:cxn ang="T12">
                      <a:pos x="T4" y="T5"/>
                    </a:cxn>
                    <a:cxn ang="T13">
                      <a:pos x="T6" y="T7"/>
                    </a:cxn>
                    <a:cxn ang="T14">
                      <a:pos x="T8" y="T9"/>
                    </a:cxn>
                  </a:cxnLst>
                  <a:rect l="T15" t="T16" r="T17" b="T18"/>
                  <a:pathLst>
                    <a:path w="16" h="29">
                      <a:moveTo>
                        <a:pt x="0" y="20"/>
                      </a:moveTo>
                      <a:lnTo>
                        <a:pt x="16" y="29"/>
                      </a:lnTo>
                      <a:lnTo>
                        <a:pt x="16" y="9"/>
                      </a:lnTo>
                      <a:lnTo>
                        <a:pt x="0" y="0"/>
                      </a:lnTo>
                      <a:lnTo>
                        <a:pt x="0" y="20"/>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5" name="Freeform 1181"/>
                <p:cNvSpPr>
                  <a:spLocks/>
                </p:cNvSpPr>
                <p:nvPr/>
              </p:nvSpPr>
              <p:spPr bwMode="auto">
                <a:xfrm>
                  <a:off x="1629" y="1737"/>
                  <a:ext cx="21" cy="11"/>
                </a:xfrm>
                <a:custGeom>
                  <a:avLst/>
                  <a:gdLst>
                    <a:gd name="T0" fmla="*/ 6 w 21"/>
                    <a:gd name="T1" fmla="*/ 0 h 11"/>
                    <a:gd name="T2" fmla="*/ 0 w 21"/>
                    <a:gd name="T3" fmla="*/ 3 h 11"/>
                    <a:gd name="T4" fmla="*/ 3 w 21"/>
                    <a:gd name="T5" fmla="*/ 9 h 11"/>
                    <a:gd name="T6" fmla="*/ 13 w 21"/>
                    <a:gd name="T7" fmla="*/ 11 h 11"/>
                    <a:gd name="T8" fmla="*/ 21 w 21"/>
                    <a:gd name="T9" fmla="*/ 7 h 11"/>
                    <a:gd name="T10" fmla="*/ 6 w 21"/>
                    <a:gd name="T11" fmla="*/ 0 h 11"/>
                    <a:gd name="T12" fmla="*/ 0 60000 65536"/>
                    <a:gd name="T13" fmla="*/ 0 60000 65536"/>
                    <a:gd name="T14" fmla="*/ 0 60000 65536"/>
                    <a:gd name="T15" fmla="*/ 0 60000 65536"/>
                    <a:gd name="T16" fmla="*/ 0 60000 65536"/>
                    <a:gd name="T17" fmla="*/ 0 60000 65536"/>
                    <a:gd name="T18" fmla="*/ 0 w 21"/>
                    <a:gd name="T19" fmla="*/ 0 h 11"/>
                    <a:gd name="T20" fmla="*/ 21 w 21"/>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1" h="11">
                      <a:moveTo>
                        <a:pt x="6" y="0"/>
                      </a:moveTo>
                      <a:lnTo>
                        <a:pt x="0" y="3"/>
                      </a:lnTo>
                      <a:lnTo>
                        <a:pt x="3" y="9"/>
                      </a:lnTo>
                      <a:lnTo>
                        <a:pt x="13" y="11"/>
                      </a:lnTo>
                      <a:lnTo>
                        <a:pt x="21" y="7"/>
                      </a:lnTo>
                      <a:lnTo>
                        <a:pt x="6"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6" name="Freeform 1182"/>
                <p:cNvSpPr>
                  <a:spLocks/>
                </p:cNvSpPr>
                <p:nvPr/>
              </p:nvSpPr>
              <p:spPr bwMode="auto">
                <a:xfrm>
                  <a:off x="1640" y="1744"/>
                  <a:ext cx="12" cy="18"/>
                </a:xfrm>
                <a:custGeom>
                  <a:avLst/>
                  <a:gdLst>
                    <a:gd name="T0" fmla="*/ 12 w 12"/>
                    <a:gd name="T1" fmla="*/ 14 h 18"/>
                    <a:gd name="T2" fmla="*/ 0 w 12"/>
                    <a:gd name="T3" fmla="*/ 18 h 18"/>
                    <a:gd name="T4" fmla="*/ 0 w 12"/>
                    <a:gd name="T5" fmla="*/ 9 h 18"/>
                    <a:gd name="T6" fmla="*/ 3 w 12"/>
                    <a:gd name="T7" fmla="*/ 2 h 18"/>
                    <a:gd name="T8" fmla="*/ 12 w 12"/>
                    <a:gd name="T9" fmla="*/ 0 h 18"/>
                    <a:gd name="T10" fmla="*/ 12 w 12"/>
                    <a:gd name="T11" fmla="*/ 14 h 18"/>
                    <a:gd name="T12" fmla="*/ 0 60000 65536"/>
                    <a:gd name="T13" fmla="*/ 0 60000 65536"/>
                    <a:gd name="T14" fmla="*/ 0 60000 65536"/>
                    <a:gd name="T15" fmla="*/ 0 60000 65536"/>
                    <a:gd name="T16" fmla="*/ 0 60000 65536"/>
                    <a:gd name="T17" fmla="*/ 0 60000 65536"/>
                    <a:gd name="T18" fmla="*/ 0 w 12"/>
                    <a:gd name="T19" fmla="*/ 0 h 18"/>
                    <a:gd name="T20" fmla="*/ 12 w 12"/>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2" h="18">
                      <a:moveTo>
                        <a:pt x="12" y="14"/>
                      </a:moveTo>
                      <a:lnTo>
                        <a:pt x="0" y="18"/>
                      </a:lnTo>
                      <a:lnTo>
                        <a:pt x="0" y="9"/>
                      </a:lnTo>
                      <a:lnTo>
                        <a:pt x="3" y="2"/>
                      </a:lnTo>
                      <a:lnTo>
                        <a:pt x="12" y="0"/>
                      </a:lnTo>
                      <a:lnTo>
                        <a:pt x="12" y="14"/>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7" name="Freeform 1183"/>
                <p:cNvSpPr>
                  <a:spLocks/>
                </p:cNvSpPr>
                <p:nvPr/>
              </p:nvSpPr>
              <p:spPr bwMode="auto">
                <a:xfrm>
                  <a:off x="1624" y="1753"/>
                  <a:ext cx="16" cy="14"/>
                </a:xfrm>
                <a:custGeom>
                  <a:avLst/>
                  <a:gdLst>
                    <a:gd name="T0" fmla="*/ 16 w 16"/>
                    <a:gd name="T1" fmla="*/ 9 h 14"/>
                    <a:gd name="T2" fmla="*/ 15 w 16"/>
                    <a:gd name="T3" fmla="*/ 7 h 14"/>
                    <a:gd name="T4" fmla="*/ 7 w 16"/>
                    <a:gd name="T5" fmla="*/ 8 h 14"/>
                    <a:gd name="T6" fmla="*/ 2 w 16"/>
                    <a:gd name="T7" fmla="*/ 14 h 14"/>
                    <a:gd name="T8" fmla="*/ 0 w 16"/>
                    <a:gd name="T9" fmla="*/ 14 h 14"/>
                    <a:gd name="T10" fmla="*/ 2 w 16"/>
                    <a:gd name="T11" fmla="*/ 6 h 14"/>
                    <a:gd name="T12" fmla="*/ 16 w 16"/>
                    <a:gd name="T13" fmla="*/ 0 h 14"/>
                    <a:gd name="T14" fmla="*/ 16 w 16"/>
                    <a:gd name="T15" fmla="*/ 9 h 14"/>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4"/>
                    <a:gd name="T26" fmla="*/ 16 w 1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4">
                      <a:moveTo>
                        <a:pt x="16" y="9"/>
                      </a:moveTo>
                      <a:lnTo>
                        <a:pt x="15" y="7"/>
                      </a:lnTo>
                      <a:lnTo>
                        <a:pt x="7" y="8"/>
                      </a:lnTo>
                      <a:lnTo>
                        <a:pt x="2" y="14"/>
                      </a:lnTo>
                      <a:lnTo>
                        <a:pt x="0" y="14"/>
                      </a:lnTo>
                      <a:lnTo>
                        <a:pt x="2" y="6"/>
                      </a:lnTo>
                      <a:lnTo>
                        <a:pt x="16" y="0"/>
                      </a:lnTo>
                      <a:lnTo>
                        <a:pt x="16" y="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8" name="Freeform 1184"/>
                <p:cNvSpPr>
                  <a:spLocks/>
                </p:cNvSpPr>
                <p:nvPr/>
              </p:nvSpPr>
              <p:spPr bwMode="auto">
                <a:xfrm>
                  <a:off x="1616" y="1755"/>
                  <a:ext cx="12" cy="12"/>
                </a:xfrm>
                <a:custGeom>
                  <a:avLst/>
                  <a:gdLst>
                    <a:gd name="T0" fmla="*/ 0 w 12"/>
                    <a:gd name="T1" fmla="*/ 9 h 12"/>
                    <a:gd name="T2" fmla="*/ 9 w 12"/>
                    <a:gd name="T3" fmla="*/ 12 h 12"/>
                    <a:gd name="T4" fmla="*/ 12 w 12"/>
                    <a:gd name="T5" fmla="*/ 4 h 12"/>
                    <a:gd name="T6" fmla="*/ 5 w 12"/>
                    <a:gd name="T7" fmla="*/ 3 h 12"/>
                    <a:gd name="T8" fmla="*/ 0 w 12"/>
                    <a:gd name="T9" fmla="*/ 0 h 12"/>
                    <a:gd name="T10" fmla="*/ 0 w 12"/>
                    <a:gd name="T11" fmla="*/ 9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0" y="9"/>
                      </a:moveTo>
                      <a:lnTo>
                        <a:pt x="9" y="12"/>
                      </a:lnTo>
                      <a:lnTo>
                        <a:pt x="12" y="4"/>
                      </a:lnTo>
                      <a:lnTo>
                        <a:pt x="5" y="3"/>
                      </a:lnTo>
                      <a:lnTo>
                        <a:pt x="0" y="0"/>
                      </a:lnTo>
                      <a:lnTo>
                        <a:pt x="0" y="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19" name="Freeform 1185"/>
                <p:cNvSpPr>
                  <a:spLocks/>
                </p:cNvSpPr>
                <p:nvPr/>
              </p:nvSpPr>
              <p:spPr bwMode="auto">
                <a:xfrm>
                  <a:off x="1641" y="1745"/>
                  <a:ext cx="12" cy="10"/>
                </a:xfrm>
                <a:custGeom>
                  <a:avLst/>
                  <a:gdLst>
                    <a:gd name="T0" fmla="*/ 12 w 12"/>
                    <a:gd name="T1" fmla="*/ 6 h 10"/>
                    <a:gd name="T2" fmla="*/ 0 w 12"/>
                    <a:gd name="T3" fmla="*/ 10 h 10"/>
                    <a:gd name="T4" fmla="*/ 3 w 12"/>
                    <a:gd name="T5" fmla="*/ 3 h 10"/>
                    <a:gd name="T6" fmla="*/ 12 w 12"/>
                    <a:gd name="T7" fmla="*/ 0 h 10"/>
                    <a:gd name="T8" fmla="*/ 12 w 12"/>
                    <a:gd name="T9" fmla="*/ 6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12" y="6"/>
                      </a:moveTo>
                      <a:lnTo>
                        <a:pt x="0" y="10"/>
                      </a:lnTo>
                      <a:lnTo>
                        <a:pt x="3" y="3"/>
                      </a:lnTo>
                      <a:lnTo>
                        <a:pt x="12" y="0"/>
                      </a:lnTo>
                      <a:lnTo>
                        <a:pt x="12" y="6"/>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0" name="Freeform 1186"/>
                <p:cNvSpPr>
                  <a:spLocks/>
                </p:cNvSpPr>
                <p:nvPr/>
              </p:nvSpPr>
              <p:spPr bwMode="auto">
                <a:xfrm>
                  <a:off x="1615" y="1748"/>
                  <a:ext cx="25" cy="11"/>
                </a:xfrm>
                <a:custGeom>
                  <a:avLst/>
                  <a:gdLst>
                    <a:gd name="T0" fmla="*/ 0 w 25"/>
                    <a:gd name="T1" fmla="*/ 8 h 11"/>
                    <a:gd name="T2" fmla="*/ 8 w 25"/>
                    <a:gd name="T3" fmla="*/ 11 h 11"/>
                    <a:gd name="T4" fmla="*/ 25 w 25"/>
                    <a:gd name="T5" fmla="*/ 2 h 11"/>
                    <a:gd name="T6" fmla="*/ 11 w 25"/>
                    <a:gd name="T7" fmla="*/ 0 h 11"/>
                    <a:gd name="T8" fmla="*/ 0 w 25"/>
                    <a:gd name="T9" fmla="*/ 8 h 11"/>
                    <a:gd name="T10" fmla="*/ 0 60000 65536"/>
                    <a:gd name="T11" fmla="*/ 0 60000 65536"/>
                    <a:gd name="T12" fmla="*/ 0 60000 65536"/>
                    <a:gd name="T13" fmla="*/ 0 60000 65536"/>
                    <a:gd name="T14" fmla="*/ 0 60000 65536"/>
                    <a:gd name="T15" fmla="*/ 0 w 25"/>
                    <a:gd name="T16" fmla="*/ 0 h 11"/>
                    <a:gd name="T17" fmla="*/ 25 w 25"/>
                    <a:gd name="T18" fmla="*/ 11 h 11"/>
                  </a:gdLst>
                  <a:ahLst/>
                  <a:cxnLst>
                    <a:cxn ang="T10">
                      <a:pos x="T0" y="T1"/>
                    </a:cxn>
                    <a:cxn ang="T11">
                      <a:pos x="T2" y="T3"/>
                    </a:cxn>
                    <a:cxn ang="T12">
                      <a:pos x="T4" y="T5"/>
                    </a:cxn>
                    <a:cxn ang="T13">
                      <a:pos x="T6" y="T7"/>
                    </a:cxn>
                    <a:cxn ang="T14">
                      <a:pos x="T8" y="T9"/>
                    </a:cxn>
                  </a:cxnLst>
                  <a:rect l="T15" t="T16" r="T17" b="T18"/>
                  <a:pathLst>
                    <a:path w="25" h="11">
                      <a:moveTo>
                        <a:pt x="0" y="8"/>
                      </a:moveTo>
                      <a:lnTo>
                        <a:pt x="8" y="11"/>
                      </a:lnTo>
                      <a:lnTo>
                        <a:pt x="25" y="2"/>
                      </a:lnTo>
                      <a:lnTo>
                        <a:pt x="11" y="0"/>
                      </a:lnTo>
                      <a:lnTo>
                        <a:pt x="0" y="8"/>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1" name="Freeform 1187"/>
                <p:cNvSpPr>
                  <a:spLocks/>
                </p:cNvSpPr>
                <p:nvPr/>
              </p:nvSpPr>
              <p:spPr bwMode="auto">
                <a:xfrm>
                  <a:off x="1628" y="1739"/>
                  <a:ext cx="15" cy="14"/>
                </a:xfrm>
                <a:custGeom>
                  <a:avLst/>
                  <a:gdLst>
                    <a:gd name="T0" fmla="*/ 15 w 15"/>
                    <a:gd name="T1" fmla="*/ 7 h 14"/>
                    <a:gd name="T2" fmla="*/ 5 w 15"/>
                    <a:gd name="T3" fmla="*/ 0 h 14"/>
                    <a:gd name="T4" fmla="*/ 0 w 15"/>
                    <a:gd name="T5" fmla="*/ 7 h 14"/>
                    <a:gd name="T6" fmla="*/ 7 w 15"/>
                    <a:gd name="T7" fmla="*/ 14 h 14"/>
                    <a:gd name="T8" fmla="*/ 15 w 15"/>
                    <a:gd name="T9" fmla="*/ 7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5" y="7"/>
                      </a:moveTo>
                      <a:lnTo>
                        <a:pt x="5" y="0"/>
                      </a:lnTo>
                      <a:lnTo>
                        <a:pt x="0" y="7"/>
                      </a:lnTo>
                      <a:lnTo>
                        <a:pt x="7" y="14"/>
                      </a:lnTo>
                      <a:lnTo>
                        <a:pt x="15" y="7"/>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2" name="Freeform 1188"/>
                <p:cNvSpPr>
                  <a:spLocks/>
                </p:cNvSpPr>
                <p:nvPr/>
              </p:nvSpPr>
              <p:spPr bwMode="auto">
                <a:xfrm>
                  <a:off x="1648" y="1677"/>
                  <a:ext cx="92" cy="48"/>
                </a:xfrm>
                <a:custGeom>
                  <a:avLst/>
                  <a:gdLst>
                    <a:gd name="T0" fmla="*/ 92 w 92"/>
                    <a:gd name="T1" fmla="*/ 9 h 48"/>
                    <a:gd name="T2" fmla="*/ 72 w 92"/>
                    <a:gd name="T3" fmla="*/ 0 h 48"/>
                    <a:gd name="T4" fmla="*/ 0 w 92"/>
                    <a:gd name="T5" fmla="*/ 39 h 48"/>
                    <a:gd name="T6" fmla="*/ 19 w 92"/>
                    <a:gd name="T7" fmla="*/ 48 h 48"/>
                    <a:gd name="T8" fmla="*/ 92 w 92"/>
                    <a:gd name="T9" fmla="*/ 9 h 48"/>
                    <a:gd name="T10" fmla="*/ 0 60000 65536"/>
                    <a:gd name="T11" fmla="*/ 0 60000 65536"/>
                    <a:gd name="T12" fmla="*/ 0 60000 65536"/>
                    <a:gd name="T13" fmla="*/ 0 60000 65536"/>
                    <a:gd name="T14" fmla="*/ 0 60000 65536"/>
                    <a:gd name="T15" fmla="*/ 0 w 92"/>
                    <a:gd name="T16" fmla="*/ 0 h 48"/>
                    <a:gd name="T17" fmla="*/ 92 w 92"/>
                    <a:gd name="T18" fmla="*/ 48 h 48"/>
                  </a:gdLst>
                  <a:ahLst/>
                  <a:cxnLst>
                    <a:cxn ang="T10">
                      <a:pos x="T0" y="T1"/>
                    </a:cxn>
                    <a:cxn ang="T11">
                      <a:pos x="T2" y="T3"/>
                    </a:cxn>
                    <a:cxn ang="T12">
                      <a:pos x="T4" y="T5"/>
                    </a:cxn>
                    <a:cxn ang="T13">
                      <a:pos x="T6" y="T7"/>
                    </a:cxn>
                    <a:cxn ang="T14">
                      <a:pos x="T8" y="T9"/>
                    </a:cxn>
                  </a:cxnLst>
                  <a:rect l="T15" t="T16" r="T17" b="T18"/>
                  <a:pathLst>
                    <a:path w="92" h="48">
                      <a:moveTo>
                        <a:pt x="92" y="9"/>
                      </a:moveTo>
                      <a:lnTo>
                        <a:pt x="72" y="0"/>
                      </a:lnTo>
                      <a:lnTo>
                        <a:pt x="0" y="39"/>
                      </a:lnTo>
                      <a:lnTo>
                        <a:pt x="19" y="48"/>
                      </a:lnTo>
                      <a:lnTo>
                        <a:pt x="92"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3" name="Freeform 1189"/>
                <p:cNvSpPr>
                  <a:spLocks/>
                </p:cNvSpPr>
                <p:nvPr/>
              </p:nvSpPr>
              <p:spPr bwMode="auto">
                <a:xfrm>
                  <a:off x="1667" y="1687"/>
                  <a:ext cx="73" cy="57"/>
                </a:xfrm>
                <a:custGeom>
                  <a:avLst/>
                  <a:gdLst>
                    <a:gd name="T0" fmla="*/ 73 w 73"/>
                    <a:gd name="T1" fmla="*/ 0 h 57"/>
                    <a:gd name="T2" fmla="*/ 0 w 73"/>
                    <a:gd name="T3" fmla="*/ 37 h 57"/>
                    <a:gd name="T4" fmla="*/ 0 w 73"/>
                    <a:gd name="T5" fmla="*/ 57 h 57"/>
                    <a:gd name="T6" fmla="*/ 73 w 73"/>
                    <a:gd name="T7" fmla="*/ 20 h 57"/>
                    <a:gd name="T8" fmla="*/ 73 w 73"/>
                    <a:gd name="T9" fmla="*/ 0 h 57"/>
                    <a:gd name="T10" fmla="*/ 0 60000 65536"/>
                    <a:gd name="T11" fmla="*/ 0 60000 65536"/>
                    <a:gd name="T12" fmla="*/ 0 60000 65536"/>
                    <a:gd name="T13" fmla="*/ 0 60000 65536"/>
                    <a:gd name="T14" fmla="*/ 0 60000 65536"/>
                    <a:gd name="T15" fmla="*/ 0 w 73"/>
                    <a:gd name="T16" fmla="*/ 0 h 57"/>
                    <a:gd name="T17" fmla="*/ 73 w 73"/>
                    <a:gd name="T18" fmla="*/ 57 h 57"/>
                  </a:gdLst>
                  <a:ahLst/>
                  <a:cxnLst>
                    <a:cxn ang="T10">
                      <a:pos x="T0" y="T1"/>
                    </a:cxn>
                    <a:cxn ang="T11">
                      <a:pos x="T2" y="T3"/>
                    </a:cxn>
                    <a:cxn ang="T12">
                      <a:pos x="T4" y="T5"/>
                    </a:cxn>
                    <a:cxn ang="T13">
                      <a:pos x="T6" y="T7"/>
                    </a:cxn>
                    <a:cxn ang="T14">
                      <a:pos x="T8" y="T9"/>
                    </a:cxn>
                  </a:cxnLst>
                  <a:rect l="T15" t="T16" r="T17" b="T18"/>
                  <a:pathLst>
                    <a:path w="73" h="57">
                      <a:moveTo>
                        <a:pt x="73" y="0"/>
                      </a:moveTo>
                      <a:lnTo>
                        <a:pt x="0" y="37"/>
                      </a:lnTo>
                      <a:lnTo>
                        <a:pt x="0" y="57"/>
                      </a:lnTo>
                      <a:lnTo>
                        <a:pt x="73" y="20"/>
                      </a:lnTo>
                      <a:lnTo>
                        <a:pt x="73"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4" name="Freeform 1190"/>
                <p:cNvSpPr>
                  <a:spLocks/>
                </p:cNvSpPr>
                <p:nvPr/>
              </p:nvSpPr>
              <p:spPr bwMode="auto">
                <a:xfrm>
                  <a:off x="1648" y="1716"/>
                  <a:ext cx="18" cy="28"/>
                </a:xfrm>
                <a:custGeom>
                  <a:avLst/>
                  <a:gdLst>
                    <a:gd name="T0" fmla="*/ 18 w 18"/>
                    <a:gd name="T1" fmla="*/ 8 h 28"/>
                    <a:gd name="T2" fmla="*/ 0 w 18"/>
                    <a:gd name="T3" fmla="*/ 0 h 28"/>
                    <a:gd name="T4" fmla="*/ 0 w 18"/>
                    <a:gd name="T5" fmla="*/ 19 h 28"/>
                    <a:gd name="T6" fmla="*/ 18 w 18"/>
                    <a:gd name="T7" fmla="*/ 28 h 28"/>
                    <a:gd name="T8" fmla="*/ 18 w 18"/>
                    <a:gd name="T9" fmla="*/ 8 h 28"/>
                    <a:gd name="T10" fmla="*/ 0 60000 65536"/>
                    <a:gd name="T11" fmla="*/ 0 60000 65536"/>
                    <a:gd name="T12" fmla="*/ 0 60000 65536"/>
                    <a:gd name="T13" fmla="*/ 0 60000 65536"/>
                    <a:gd name="T14" fmla="*/ 0 60000 65536"/>
                    <a:gd name="T15" fmla="*/ 0 w 18"/>
                    <a:gd name="T16" fmla="*/ 0 h 28"/>
                    <a:gd name="T17" fmla="*/ 18 w 18"/>
                    <a:gd name="T18" fmla="*/ 28 h 28"/>
                  </a:gdLst>
                  <a:ahLst/>
                  <a:cxnLst>
                    <a:cxn ang="T10">
                      <a:pos x="T0" y="T1"/>
                    </a:cxn>
                    <a:cxn ang="T11">
                      <a:pos x="T2" y="T3"/>
                    </a:cxn>
                    <a:cxn ang="T12">
                      <a:pos x="T4" y="T5"/>
                    </a:cxn>
                    <a:cxn ang="T13">
                      <a:pos x="T6" y="T7"/>
                    </a:cxn>
                    <a:cxn ang="T14">
                      <a:pos x="T8" y="T9"/>
                    </a:cxn>
                  </a:cxnLst>
                  <a:rect l="T15" t="T16" r="T17" b="T18"/>
                  <a:pathLst>
                    <a:path w="18" h="28">
                      <a:moveTo>
                        <a:pt x="18" y="8"/>
                      </a:moveTo>
                      <a:lnTo>
                        <a:pt x="0" y="0"/>
                      </a:lnTo>
                      <a:lnTo>
                        <a:pt x="0" y="19"/>
                      </a:lnTo>
                      <a:lnTo>
                        <a:pt x="18" y="28"/>
                      </a:lnTo>
                      <a:lnTo>
                        <a:pt x="18"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5" name="Freeform 1191"/>
                <p:cNvSpPr>
                  <a:spLocks/>
                </p:cNvSpPr>
                <p:nvPr/>
              </p:nvSpPr>
              <p:spPr bwMode="auto">
                <a:xfrm>
                  <a:off x="1634" y="1727"/>
                  <a:ext cx="25" cy="13"/>
                </a:xfrm>
                <a:custGeom>
                  <a:avLst/>
                  <a:gdLst>
                    <a:gd name="T0" fmla="*/ 8 w 25"/>
                    <a:gd name="T1" fmla="*/ 0 h 13"/>
                    <a:gd name="T2" fmla="*/ 0 w 25"/>
                    <a:gd name="T3" fmla="*/ 3 h 13"/>
                    <a:gd name="T4" fmla="*/ 16 w 25"/>
                    <a:gd name="T5" fmla="*/ 13 h 13"/>
                    <a:gd name="T6" fmla="*/ 25 w 25"/>
                    <a:gd name="T7" fmla="*/ 8 h 13"/>
                    <a:gd name="T8" fmla="*/ 8 w 25"/>
                    <a:gd name="T9" fmla="*/ 0 h 13"/>
                    <a:gd name="T10" fmla="*/ 0 60000 65536"/>
                    <a:gd name="T11" fmla="*/ 0 60000 65536"/>
                    <a:gd name="T12" fmla="*/ 0 60000 65536"/>
                    <a:gd name="T13" fmla="*/ 0 60000 65536"/>
                    <a:gd name="T14" fmla="*/ 0 60000 65536"/>
                    <a:gd name="T15" fmla="*/ 0 w 25"/>
                    <a:gd name="T16" fmla="*/ 0 h 13"/>
                    <a:gd name="T17" fmla="*/ 25 w 25"/>
                    <a:gd name="T18" fmla="*/ 13 h 13"/>
                  </a:gdLst>
                  <a:ahLst/>
                  <a:cxnLst>
                    <a:cxn ang="T10">
                      <a:pos x="T0" y="T1"/>
                    </a:cxn>
                    <a:cxn ang="T11">
                      <a:pos x="T2" y="T3"/>
                    </a:cxn>
                    <a:cxn ang="T12">
                      <a:pos x="T4" y="T5"/>
                    </a:cxn>
                    <a:cxn ang="T13">
                      <a:pos x="T6" y="T7"/>
                    </a:cxn>
                    <a:cxn ang="T14">
                      <a:pos x="T8" y="T9"/>
                    </a:cxn>
                  </a:cxnLst>
                  <a:rect l="T15" t="T16" r="T17" b="T18"/>
                  <a:pathLst>
                    <a:path w="25" h="13">
                      <a:moveTo>
                        <a:pt x="8" y="0"/>
                      </a:moveTo>
                      <a:lnTo>
                        <a:pt x="0" y="3"/>
                      </a:lnTo>
                      <a:lnTo>
                        <a:pt x="16" y="13"/>
                      </a:lnTo>
                      <a:lnTo>
                        <a:pt x="25" y="8"/>
                      </a:lnTo>
                      <a:lnTo>
                        <a:pt x="8"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6" name="Freeform 1192"/>
                <p:cNvSpPr>
                  <a:spLocks/>
                </p:cNvSpPr>
                <p:nvPr/>
              </p:nvSpPr>
              <p:spPr bwMode="auto">
                <a:xfrm>
                  <a:off x="1651" y="1735"/>
                  <a:ext cx="12" cy="24"/>
                </a:xfrm>
                <a:custGeom>
                  <a:avLst/>
                  <a:gdLst>
                    <a:gd name="T0" fmla="*/ 12 w 12"/>
                    <a:gd name="T1" fmla="*/ 19 h 24"/>
                    <a:gd name="T2" fmla="*/ 0 w 12"/>
                    <a:gd name="T3" fmla="*/ 24 h 24"/>
                    <a:gd name="T4" fmla="*/ 0 w 12"/>
                    <a:gd name="T5" fmla="*/ 5 h 24"/>
                    <a:gd name="T6" fmla="*/ 12 w 12"/>
                    <a:gd name="T7" fmla="*/ 0 h 24"/>
                    <a:gd name="T8" fmla="*/ 12 w 12"/>
                    <a:gd name="T9" fmla="*/ 19 h 24"/>
                    <a:gd name="T10" fmla="*/ 0 60000 65536"/>
                    <a:gd name="T11" fmla="*/ 0 60000 65536"/>
                    <a:gd name="T12" fmla="*/ 0 60000 65536"/>
                    <a:gd name="T13" fmla="*/ 0 60000 65536"/>
                    <a:gd name="T14" fmla="*/ 0 60000 65536"/>
                    <a:gd name="T15" fmla="*/ 0 w 12"/>
                    <a:gd name="T16" fmla="*/ 0 h 24"/>
                    <a:gd name="T17" fmla="*/ 12 w 12"/>
                    <a:gd name="T18" fmla="*/ 24 h 24"/>
                  </a:gdLst>
                  <a:ahLst/>
                  <a:cxnLst>
                    <a:cxn ang="T10">
                      <a:pos x="T0" y="T1"/>
                    </a:cxn>
                    <a:cxn ang="T11">
                      <a:pos x="T2" y="T3"/>
                    </a:cxn>
                    <a:cxn ang="T12">
                      <a:pos x="T4" y="T5"/>
                    </a:cxn>
                    <a:cxn ang="T13">
                      <a:pos x="T6" y="T7"/>
                    </a:cxn>
                    <a:cxn ang="T14">
                      <a:pos x="T8" y="T9"/>
                    </a:cxn>
                  </a:cxnLst>
                  <a:rect l="T15" t="T16" r="T17" b="T18"/>
                  <a:pathLst>
                    <a:path w="12" h="24">
                      <a:moveTo>
                        <a:pt x="12" y="19"/>
                      </a:moveTo>
                      <a:lnTo>
                        <a:pt x="0" y="24"/>
                      </a:lnTo>
                      <a:lnTo>
                        <a:pt x="0" y="5"/>
                      </a:lnTo>
                      <a:lnTo>
                        <a:pt x="12" y="0"/>
                      </a:lnTo>
                      <a:lnTo>
                        <a:pt x="12" y="1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7" name="Freeform 1193"/>
                <p:cNvSpPr>
                  <a:spLocks/>
                </p:cNvSpPr>
                <p:nvPr/>
              </p:nvSpPr>
              <p:spPr bwMode="auto">
                <a:xfrm>
                  <a:off x="1709" y="1708"/>
                  <a:ext cx="93" cy="50"/>
                </a:xfrm>
                <a:custGeom>
                  <a:avLst/>
                  <a:gdLst>
                    <a:gd name="T0" fmla="*/ 93 w 93"/>
                    <a:gd name="T1" fmla="*/ 10 h 50"/>
                    <a:gd name="T2" fmla="*/ 74 w 93"/>
                    <a:gd name="T3" fmla="*/ 0 h 50"/>
                    <a:gd name="T4" fmla="*/ 0 w 93"/>
                    <a:gd name="T5" fmla="*/ 40 h 50"/>
                    <a:gd name="T6" fmla="*/ 18 w 93"/>
                    <a:gd name="T7" fmla="*/ 50 h 50"/>
                    <a:gd name="T8" fmla="*/ 93 w 93"/>
                    <a:gd name="T9" fmla="*/ 10 h 50"/>
                    <a:gd name="T10" fmla="*/ 0 60000 65536"/>
                    <a:gd name="T11" fmla="*/ 0 60000 65536"/>
                    <a:gd name="T12" fmla="*/ 0 60000 65536"/>
                    <a:gd name="T13" fmla="*/ 0 60000 65536"/>
                    <a:gd name="T14" fmla="*/ 0 60000 65536"/>
                    <a:gd name="T15" fmla="*/ 0 w 93"/>
                    <a:gd name="T16" fmla="*/ 0 h 50"/>
                    <a:gd name="T17" fmla="*/ 93 w 93"/>
                    <a:gd name="T18" fmla="*/ 50 h 50"/>
                  </a:gdLst>
                  <a:ahLst/>
                  <a:cxnLst>
                    <a:cxn ang="T10">
                      <a:pos x="T0" y="T1"/>
                    </a:cxn>
                    <a:cxn ang="T11">
                      <a:pos x="T2" y="T3"/>
                    </a:cxn>
                    <a:cxn ang="T12">
                      <a:pos x="T4" y="T5"/>
                    </a:cxn>
                    <a:cxn ang="T13">
                      <a:pos x="T6" y="T7"/>
                    </a:cxn>
                    <a:cxn ang="T14">
                      <a:pos x="T8" y="T9"/>
                    </a:cxn>
                  </a:cxnLst>
                  <a:rect l="T15" t="T16" r="T17" b="T18"/>
                  <a:pathLst>
                    <a:path w="93" h="50">
                      <a:moveTo>
                        <a:pt x="93" y="10"/>
                      </a:moveTo>
                      <a:lnTo>
                        <a:pt x="74" y="0"/>
                      </a:lnTo>
                      <a:lnTo>
                        <a:pt x="0" y="40"/>
                      </a:lnTo>
                      <a:lnTo>
                        <a:pt x="18" y="50"/>
                      </a:lnTo>
                      <a:lnTo>
                        <a:pt x="93" y="10"/>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8" name="Freeform 1194"/>
                <p:cNvSpPr>
                  <a:spLocks/>
                </p:cNvSpPr>
                <p:nvPr/>
              </p:nvSpPr>
              <p:spPr bwMode="auto">
                <a:xfrm>
                  <a:off x="1709" y="1748"/>
                  <a:ext cx="18" cy="29"/>
                </a:xfrm>
                <a:custGeom>
                  <a:avLst/>
                  <a:gdLst>
                    <a:gd name="T0" fmla="*/ 18 w 18"/>
                    <a:gd name="T1" fmla="*/ 10 h 29"/>
                    <a:gd name="T2" fmla="*/ 0 w 18"/>
                    <a:gd name="T3" fmla="*/ 0 h 29"/>
                    <a:gd name="T4" fmla="*/ 0 w 18"/>
                    <a:gd name="T5" fmla="*/ 19 h 29"/>
                    <a:gd name="T6" fmla="*/ 18 w 18"/>
                    <a:gd name="T7" fmla="*/ 29 h 29"/>
                    <a:gd name="T8" fmla="*/ 18 w 18"/>
                    <a:gd name="T9" fmla="*/ 10 h 29"/>
                    <a:gd name="T10" fmla="*/ 0 60000 65536"/>
                    <a:gd name="T11" fmla="*/ 0 60000 65536"/>
                    <a:gd name="T12" fmla="*/ 0 60000 65536"/>
                    <a:gd name="T13" fmla="*/ 0 60000 65536"/>
                    <a:gd name="T14" fmla="*/ 0 60000 65536"/>
                    <a:gd name="T15" fmla="*/ 0 w 18"/>
                    <a:gd name="T16" fmla="*/ 0 h 29"/>
                    <a:gd name="T17" fmla="*/ 18 w 18"/>
                    <a:gd name="T18" fmla="*/ 29 h 29"/>
                  </a:gdLst>
                  <a:ahLst/>
                  <a:cxnLst>
                    <a:cxn ang="T10">
                      <a:pos x="T0" y="T1"/>
                    </a:cxn>
                    <a:cxn ang="T11">
                      <a:pos x="T2" y="T3"/>
                    </a:cxn>
                    <a:cxn ang="T12">
                      <a:pos x="T4" y="T5"/>
                    </a:cxn>
                    <a:cxn ang="T13">
                      <a:pos x="T6" y="T7"/>
                    </a:cxn>
                    <a:cxn ang="T14">
                      <a:pos x="T8" y="T9"/>
                    </a:cxn>
                  </a:cxnLst>
                  <a:rect l="T15" t="T16" r="T17" b="T18"/>
                  <a:pathLst>
                    <a:path w="18" h="29">
                      <a:moveTo>
                        <a:pt x="18" y="10"/>
                      </a:moveTo>
                      <a:lnTo>
                        <a:pt x="0" y="0"/>
                      </a:lnTo>
                      <a:lnTo>
                        <a:pt x="0" y="19"/>
                      </a:lnTo>
                      <a:lnTo>
                        <a:pt x="18" y="29"/>
                      </a:lnTo>
                      <a:lnTo>
                        <a:pt x="18" y="1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429" name="Freeform 1195"/>
                <p:cNvSpPr>
                  <a:spLocks/>
                </p:cNvSpPr>
                <p:nvPr/>
              </p:nvSpPr>
              <p:spPr bwMode="auto">
                <a:xfrm>
                  <a:off x="1728" y="1719"/>
                  <a:ext cx="74" cy="58"/>
                </a:xfrm>
                <a:custGeom>
                  <a:avLst/>
                  <a:gdLst>
                    <a:gd name="T0" fmla="*/ 74 w 74"/>
                    <a:gd name="T1" fmla="*/ 0 h 58"/>
                    <a:gd name="T2" fmla="*/ 0 w 74"/>
                    <a:gd name="T3" fmla="*/ 39 h 58"/>
                    <a:gd name="T4" fmla="*/ 0 w 74"/>
                    <a:gd name="T5" fmla="*/ 58 h 58"/>
                    <a:gd name="T6" fmla="*/ 74 w 74"/>
                    <a:gd name="T7" fmla="*/ 20 h 58"/>
                    <a:gd name="T8" fmla="*/ 74 w 74"/>
                    <a:gd name="T9" fmla="*/ 0 h 58"/>
                    <a:gd name="T10" fmla="*/ 0 60000 65536"/>
                    <a:gd name="T11" fmla="*/ 0 60000 65536"/>
                    <a:gd name="T12" fmla="*/ 0 60000 65536"/>
                    <a:gd name="T13" fmla="*/ 0 60000 65536"/>
                    <a:gd name="T14" fmla="*/ 0 60000 65536"/>
                    <a:gd name="T15" fmla="*/ 0 w 74"/>
                    <a:gd name="T16" fmla="*/ 0 h 58"/>
                    <a:gd name="T17" fmla="*/ 74 w 74"/>
                    <a:gd name="T18" fmla="*/ 58 h 58"/>
                  </a:gdLst>
                  <a:ahLst/>
                  <a:cxnLst>
                    <a:cxn ang="T10">
                      <a:pos x="T0" y="T1"/>
                    </a:cxn>
                    <a:cxn ang="T11">
                      <a:pos x="T2" y="T3"/>
                    </a:cxn>
                    <a:cxn ang="T12">
                      <a:pos x="T4" y="T5"/>
                    </a:cxn>
                    <a:cxn ang="T13">
                      <a:pos x="T6" y="T7"/>
                    </a:cxn>
                    <a:cxn ang="T14">
                      <a:pos x="T8" y="T9"/>
                    </a:cxn>
                  </a:cxnLst>
                  <a:rect l="T15" t="T16" r="T17" b="T18"/>
                  <a:pathLst>
                    <a:path w="74" h="58">
                      <a:moveTo>
                        <a:pt x="74" y="0"/>
                      </a:moveTo>
                      <a:lnTo>
                        <a:pt x="0" y="39"/>
                      </a:lnTo>
                      <a:lnTo>
                        <a:pt x="0" y="58"/>
                      </a:lnTo>
                      <a:lnTo>
                        <a:pt x="74" y="20"/>
                      </a:lnTo>
                      <a:lnTo>
                        <a:pt x="74"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47" name="Group 1196"/>
              <p:cNvGrpSpPr>
                <a:grpSpLocks/>
              </p:cNvGrpSpPr>
              <p:nvPr/>
            </p:nvGrpSpPr>
            <p:grpSpPr bwMode="auto">
              <a:xfrm>
                <a:off x="4241807" y="2449522"/>
                <a:ext cx="588964" cy="331788"/>
                <a:chOff x="2672" y="2006"/>
                <a:chExt cx="371" cy="209"/>
              </a:xfrm>
            </p:grpSpPr>
            <p:sp>
              <p:nvSpPr>
                <p:cNvPr id="282" name="Freeform 1197"/>
                <p:cNvSpPr>
                  <a:spLocks/>
                </p:cNvSpPr>
                <p:nvPr/>
              </p:nvSpPr>
              <p:spPr bwMode="auto">
                <a:xfrm>
                  <a:off x="2870" y="2045"/>
                  <a:ext cx="103" cy="104"/>
                </a:xfrm>
                <a:custGeom>
                  <a:avLst/>
                  <a:gdLst>
                    <a:gd name="T0" fmla="*/ 60 w 103"/>
                    <a:gd name="T1" fmla="*/ 104 h 104"/>
                    <a:gd name="T2" fmla="*/ 103 w 103"/>
                    <a:gd name="T3" fmla="*/ 8 h 104"/>
                    <a:gd name="T4" fmla="*/ 90 w 103"/>
                    <a:gd name="T5" fmla="*/ 0 h 104"/>
                    <a:gd name="T6" fmla="*/ 28 w 103"/>
                    <a:gd name="T7" fmla="*/ 59 h 104"/>
                    <a:gd name="T8" fmla="*/ 0 w 103"/>
                    <a:gd name="T9" fmla="*/ 80 h 104"/>
                    <a:gd name="T10" fmla="*/ 60 w 103"/>
                    <a:gd name="T11" fmla="*/ 104 h 104"/>
                    <a:gd name="T12" fmla="*/ 0 60000 65536"/>
                    <a:gd name="T13" fmla="*/ 0 60000 65536"/>
                    <a:gd name="T14" fmla="*/ 0 60000 65536"/>
                    <a:gd name="T15" fmla="*/ 0 60000 65536"/>
                    <a:gd name="T16" fmla="*/ 0 60000 65536"/>
                    <a:gd name="T17" fmla="*/ 0 60000 65536"/>
                    <a:gd name="T18" fmla="*/ 0 w 103"/>
                    <a:gd name="T19" fmla="*/ 0 h 104"/>
                    <a:gd name="T20" fmla="*/ 103 w 103"/>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03" h="104">
                      <a:moveTo>
                        <a:pt x="60" y="104"/>
                      </a:moveTo>
                      <a:lnTo>
                        <a:pt x="103" y="8"/>
                      </a:lnTo>
                      <a:lnTo>
                        <a:pt x="90" y="0"/>
                      </a:lnTo>
                      <a:lnTo>
                        <a:pt x="28" y="59"/>
                      </a:lnTo>
                      <a:lnTo>
                        <a:pt x="0" y="80"/>
                      </a:lnTo>
                      <a:lnTo>
                        <a:pt x="60" y="104"/>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83" name="Freeform 1198"/>
                <p:cNvSpPr>
                  <a:spLocks/>
                </p:cNvSpPr>
                <p:nvPr/>
              </p:nvSpPr>
              <p:spPr bwMode="auto">
                <a:xfrm>
                  <a:off x="2751" y="2059"/>
                  <a:ext cx="292" cy="156"/>
                </a:xfrm>
                <a:custGeom>
                  <a:avLst/>
                  <a:gdLst>
                    <a:gd name="T0" fmla="*/ 289 w 292"/>
                    <a:gd name="T1" fmla="*/ 154 h 156"/>
                    <a:gd name="T2" fmla="*/ 288 w 292"/>
                    <a:gd name="T3" fmla="*/ 154 h 156"/>
                    <a:gd name="T4" fmla="*/ 286 w 292"/>
                    <a:gd name="T5" fmla="*/ 154 h 156"/>
                    <a:gd name="T6" fmla="*/ 282 w 292"/>
                    <a:gd name="T7" fmla="*/ 156 h 156"/>
                    <a:gd name="T8" fmla="*/ 278 w 292"/>
                    <a:gd name="T9" fmla="*/ 156 h 156"/>
                    <a:gd name="T10" fmla="*/ 274 w 292"/>
                    <a:gd name="T11" fmla="*/ 156 h 156"/>
                    <a:gd name="T12" fmla="*/ 270 w 292"/>
                    <a:gd name="T13" fmla="*/ 156 h 156"/>
                    <a:gd name="T14" fmla="*/ 266 w 292"/>
                    <a:gd name="T15" fmla="*/ 154 h 156"/>
                    <a:gd name="T16" fmla="*/ 262 w 292"/>
                    <a:gd name="T17" fmla="*/ 154 h 156"/>
                    <a:gd name="T18" fmla="*/ 259 w 292"/>
                    <a:gd name="T19" fmla="*/ 153 h 156"/>
                    <a:gd name="T20" fmla="*/ 251 w 292"/>
                    <a:gd name="T21" fmla="*/ 151 h 156"/>
                    <a:gd name="T22" fmla="*/ 245 w 292"/>
                    <a:gd name="T23" fmla="*/ 150 h 156"/>
                    <a:gd name="T24" fmla="*/ 240 w 292"/>
                    <a:gd name="T25" fmla="*/ 147 h 156"/>
                    <a:gd name="T26" fmla="*/ 236 w 292"/>
                    <a:gd name="T27" fmla="*/ 145 h 156"/>
                    <a:gd name="T28" fmla="*/ 232 w 292"/>
                    <a:gd name="T29" fmla="*/ 143 h 156"/>
                    <a:gd name="T30" fmla="*/ 27 w 292"/>
                    <a:gd name="T31" fmla="*/ 36 h 156"/>
                    <a:gd name="T32" fmla="*/ 21 w 292"/>
                    <a:gd name="T33" fmla="*/ 31 h 156"/>
                    <a:gd name="T34" fmla="*/ 16 w 292"/>
                    <a:gd name="T35" fmla="*/ 26 h 156"/>
                    <a:gd name="T36" fmla="*/ 10 w 292"/>
                    <a:gd name="T37" fmla="*/ 21 h 156"/>
                    <a:gd name="T38" fmla="*/ 8 w 292"/>
                    <a:gd name="T39" fmla="*/ 17 h 156"/>
                    <a:gd name="T40" fmla="*/ 5 w 292"/>
                    <a:gd name="T41" fmla="*/ 14 h 156"/>
                    <a:gd name="T42" fmla="*/ 2 w 292"/>
                    <a:gd name="T43" fmla="*/ 12 h 156"/>
                    <a:gd name="T44" fmla="*/ 1 w 292"/>
                    <a:gd name="T45" fmla="*/ 9 h 156"/>
                    <a:gd name="T46" fmla="*/ 0 w 292"/>
                    <a:gd name="T47" fmla="*/ 6 h 156"/>
                    <a:gd name="T48" fmla="*/ 0 w 292"/>
                    <a:gd name="T49" fmla="*/ 5 h 156"/>
                    <a:gd name="T50" fmla="*/ 0 w 292"/>
                    <a:gd name="T51" fmla="*/ 4 h 156"/>
                    <a:gd name="T52" fmla="*/ 0 w 292"/>
                    <a:gd name="T53" fmla="*/ 2 h 156"/>
                    <a:gd name="T54" fmla="*/ 0 w 292"/>
                    <a:gd name="T55" fmla="*/ 2 h 156"/>
                    <a:gd name="T56" fmla="*/ 1 w 292"/>
                    <a:gd name="T57" fmla="*/ 1 h 156"/>
                    <a:gd name="T58" fmla="*/ 2 w 292"/>
                    <a:gd name="T59" fmla="*/ 1 h 156"/>
                    <a:gd name="T60" fmla="*/ 2 w 292"/>
                    <a:gd name="T61" fmla="*/ 0 h 156"/>
                    <a:gd name="T62" fmla="*/ 4 w 292"/>
                    <a:gd name="T63" fmla="*/ 0 h 156"/>
                    <a:gd name="T64" fmla="*/ 5 w 292"/>
                    <a:gd name="T65" fmla="*/ 0 h 156"/>
                    <a:gd name="T66" fmla="*/ 7 w 292"/>
                    <a:gd name="T67" fmla="*/ 0 h 156"/>
                    <a:gd name="T68" fmla="*/ 11 w 292"/>
                    <a:gd name="T69" fmla="*/ 0 h 156"/>
                    <a:gd name="T70" fmla="*/ 16 w 292"/>
                    <a:gd name="T71" fmla="*/ 1 h 156"/>
                    <a:gd name="T72" fmla="*/ 27 w 292"/>
                    <a:gd name="T73" fmla="*/ 4 h 156"/>
                    <a:gd name="T74" fmla="*/ 39 w 292"/>
                    <a:gd name="T75" fmla="*/ 7 h 156"/>
                    <a:gd name="T76" fmla="*/ 50 w 292"/>
                    <a:gd name="T77" fmla="*/ 12 h 156"/>
                    <a:gd name="T78" fmla="*/ 60 w 292"/>
                    <a:gd name="T79" fmla="*/ 16 h 156"/>
                    <a:gd name="T80" fmla="*/ 69 w 292"/>
                    <a:gd name="T81" fmla="*/ 20 h 156"/>
                    <a:gd name="T82" fmla="*/ 274 w 292"/>
                    <a:gd name="T83" fmla="*/ 127 h 156"/>
                    <a:gd name="T84" fmla="*/ 275 w 292"/>
                    <a:gd name="T85" fmla="*/ 129 h 156"/>
                    <a:gd name="T86" fmla="*/ 279 w 292"/>
                    <a:gd name="T87" fmla="*/ 131 h 156"/>
                    <a:gd name="T88" fmla="*/ 281 w 292"/>
                    <a:gd name="T89" fmla="*/ 132 h 156"/>
                    <a:gd name="T90" fmla="*/ 284 w 292"/>
                    <a:gd name="T91" fmla="*/ 136 h 156"/>
                    <a:gd name="T92" fmla="*/ 285 w 292"/>
                    <a:gd name="T93" fmla="*/ 137 h 156"/>
                    <a:gd name="T94" fmla="*/ 287 w 292"/>
                    <a:gd name="T95" fmla="*/ 138 h 156"/>
                    <a:gd name="T96" fmla="*/ 289 w 292"/>
                    <a:gd name="T97" fmla="*/ 142 h 156"/>
                    <a:gd name="T98" fmla="*/ 291 w 292"/>
                    <a:gd name="T99" fmla="*/ 145 h 156"/>
                    <a:gd name="T100" fmla="*/ 291 w 292"/>
                    <a:gd name="T101" fmla="*/ 147 h 156"/>
                    <a:gd name="T102" fmla="*/ 292 w 292"/>
                    <a:gd name="T103" fmla="*/ 148 h 156"/>
                    <a:gd name="T104" fmla="*/ 292 w 292"/>
                    <a:gd name="T105" fmla="*/ 148 h 156"/>
                    <a:gd name="T106" fmla="*/ 292 w 292"/>
                    <a:gd name="T107" fmla="*/ 150 h 156"/>
                    <a:gd name="T108" fmla="*/ 291 w 292"/>
                    <a:gd name="T109" fmla="*/ 151 h 156"/>
                    <a:gd name="T110" fmla="*/ 291 w 292"/>
                    <a:gd name="T111" fmla="*/ 152 h 156"/>
                    <a:gd name="T112" fmla="*/ 291 w 292"/>
                    <a:gd name="T113" fmla="*/ 153 h 156"/>
                    <a:gd name="T114" fmla="*/ 289 w 292"/>
                    <a:gd name="T115" fmla="*/ 154 h 15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2"/>
                    <a:gd name="T175" fmla="*/ 0 h 156"/>
                    <a:gd name="T176" fmla="*/ 292 w 292"/>
                    <a:gd name="T177" fmla="*/ 156 h 15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2" h="156">
                      <a:moveTo>
                        <a:pt x="289" y="154"/>
                      </a:moveTo>
                      <a:lnTo>
                        <a:pt x="288" y="154"/>
                      </a:lnTo>
                      <a:lnTo>
                        <a:pt x="286" y="154"/>
                      </a:lnTo>
                      <a:lnTo>
                        <a:pt x="282" y="156"/>
                      </a:lnTo>
                      <a:lnTo>
                        <a:pt x="278" y="156"/>
                      </a:lnTo>
                      <a:lnTo>
                        <a:pt x="274" y="156"/>
                      </a:lnTo>
                      <a:lnTo>
                        <a:pt x="270" y="156"/>
                      </a:lnTo>
                      <a:lnTo>
                        <a:pt x="266" y="154"/>
                      </a:lnTo>
                      <a:lnTo>
                        <a:pt x="262" y="154"/>
                      </a:lnTo>
                      <a:lnTo>
                        <a:pt x="259" y="153"/>
                      </a:lnTo>
                      <a:lnTo>
                        <a:pt x="251" y="151"/>
                      </a:lnTo>
                      <a:lnTo>
                        <a:pt x="245" y="150"/>
                      </a:lnTo>
                      <a:lnTo>
                        <a:pt x="240" y="147"/>
                      </a:lnTo>
                      <a:lnTo>
                        <a:pt x="236" y="145"/>
                      </a:lnTo>
                      <a:lnTo>
                        <a:pt x="232" y="143"/>
                      </a:lnTo>
                      <a:lnTo>
                        <a:pt x="27" y="36"/>
                      </a:lnTo>
                      <a:lnTo>
                        <a:pt x="21" y="31"/>
                      </a:lnTo>
                      <a:lnTo>
                        <a:pt x="16" y="26"/>
                      </a:lnTo>
                      <a:lnTo>
                        <a:pt x="10" y="21"/>
                      </a:lnTo>
                      <a:lnTo>
                        <a:pt x="8" y="17"/>
                      </a:lnTo>
                      <a:lnTo>
                        <a:pt x="5" y="14"/>
                      </a:lnTo>
                      <a:lnTo>
                        <a:pt x="2" y="12"/>
                      </a:lnTo>
                      <a:lnTo>
                        <a:pt x="1" y="9"/>
                      </a:lnTo>
                      <a:lnTo>
                        <a:pt x="0" y="6"/>
                      </a:lnTo>
                      <a:lnTo>
                        <a:pt x="0" y="5"/>
                      </a:lnTo>
                      <a:lnTo>
                        <a:pt x="0" y="4"/>
                      </a:lnTo>
                      <a:lnTo>
                        <a:pt x="0" y="2"/>
                      </a:lnTo>
                      <a:lnTo>
                        <a:pt x="1" y="1"/>
                      </a:lnTo>
                      <a:lnTo>
                        <a:pt x="2" y="1"/>
                      </a:lnTo>
                      <a:lnTo>
                        <a:pt x="2" y="0"/>
                      </a:lnTo>
                      <a:lnTo>
                        <a:pt x="4" y="0"/>
                      </a:lnTo>
                      <a:lnTo>
                        <a:pt x="5" y="0"/>
                      </a:lnTo>
                      <a:lnTo>
                        <a:pt x="7" y="0"/>
                      </a:lnTo>
                      <a:lnTo>
                        <a:pt x="11" y="0"/>
                      </a:lnTo>
                      <a:lnTo>
                        <a:pt x="16" y="1"/>
                      </a:lnTo>
                      <a:lnTo>
                        <a:pt x="27" y="4"/>
                      </a:lnTo>
                      <a:lnTo>
                        <a:pt x="39" y="7"/>
                      </a:lnTo>
                      <a:lnTo>
                        <a:pt x="50" y="12"/>
                      </a:lnTo>
                      <a:lnTo>
                        <a:pt x="60" y="16"/>
                      </a:lnTo>
                      <a:lnTo>
                        <a:pt x="69" y="20"/>
                      </a:lnTo>
                      <a:lnTo>
                        <a:pt x="274" y="127"/>
                      </a:lnTo>
                      <a:lnTo>
                        <a:pt x="275" y="129"/>
                      </a:lnTo>
                      <a:lnTo>
                        <a:pt x="279" y="131"/>
                      </a:lnTo>
                      <a:lnTo>
                        <a:pt x="281" y="132"/>
                      </a:lnTo>
                      <a:lnTo>
                        <a:pt x="284" y="136"/>
                      </a:lnTo>
                      <a:lnTo>
                        <a:pt x="285" y="137"/>
                      </a:lnTo>
                      <a:lnTo>
                        <a:pt x="287" y="138"/>
                      </a:lnTo>
                      <a:lnTo>
                        <a:pt x="289" y="142"/>
                      </a:lnTo>
                      <a:lnTo>
                        <a:pt x="291" y="145"/>
                      </a:lnTo>
                      <a:lnTo>
                        <a:pt x="291" y="147"/>
                      </a:lnTo>
                      <a:lnTo>
                        <a:pt x="292" y="148"/>
                      </a:lnTo>
                      <a:lnTo>
                        <a:pt x="292" y="150"/>
                      </a:lnTo>
                      <a:lnTo>
                        <a:pt x="291" y="151"/>
                      </a:lnTo>
                      <a:lnTo>
                        <a:pt x="291" y="152"/>
                      </a:lnTo>
                      <a:lnTo>
                        <a:pt x="291" y="153"/>
                      </a:lnTo>
                      <a:lnTo>
                        <a:pt x="289" y="154"/>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84" name="Freeform 1199"/>
                <p:cNvSpPr>
                  <a:spLocks/>
                </p:cNvSpPr>
                <p:nvPr/>
              </p:nvSpPr>
              <p:spPr bwMode="auto">
                <a:xfrm>
                  <a:off x="2756" y="2006"/>
                  <a:ext cx="62" cy="79"/>
                </a:xfrm>
                <a:custGeom>
                  <a:avLst/>
                  <a:gdLst>
                    <a:gd name="T0" fmla="*/ 62 w 62"/>
                    <a:gd name="T1" fmla="*/ 79 h 79"/>
                    <a:gd name="T2" fmla="*/ 59 w 62"/>
                    <a:gd name="T3" fmla="*/ 79 h 79"/>
                    <a:gd name="T4" fmla="*/ 55 w 62"/>
                    <a:gd name="T5" fmla="*/ 78 h 79"/>
                    <a:gd name="T6" fmla="*/ 51 w 62"/>
                    <a:gd name="T7" fmla="*/ 76 h 79"/>
                    <a:gd name="T8" fmla="*/ 46 w 62"/>
                    <a:gd name="T9" fmla="*/ 74 h 79"/>
                    <a:gd name="T10" fmla="*/ 39 w 62"/>
                    <a:gd name="T11" fmla="*/ 72 h 79"/>
                    <a:gd name="T12" fmla="*/ 36 w 62"/>
                    <a:gd name="T13" fmla="*/ 70 h 79"/>
                    <a:gd name="T14" fmla="*/ 32 w 62"/>
                    <a:gd name="T15" fmla="*/ 68 h 79"/>
                    <a:gd name="T16" fmla="*/ 28 w 62"/>
                    <a:gd name="T17" fmla="*/ 67 h 79"/>
                    <a:gd name="T18" fmla="*/ 24 w 62"/>
                    <a:gd name="T19" fmla="*/ 63 h 79"/>
                    <a:gd name="T20" fmla="*/ 19 w 62"/>
                    <a:gd name="T21" fmla="*/ 62 h 79"/>
                    <a:gd name="T22" fmla="*/ 13 w 62"/>
                    <a:gd name="T23" fmla="*/ 58 h 79"/>
                    <a:gd name="T24" fmla="*/ 6 w 62"/>
                    <a:gd name="T25" fmla="*/ 54 h 79"/>
                    <a:gd name="T26" fmla="*/ 0 w 62"/>
                    <a:gd name="T27" fmla="*/ 0 h 79"/>
                    <a:gd name="T28" fmla="*/ 12 w 62"/>
                    <a:gd name="T29" fmla="*/ 7 h 79"/>
                    <a:gd name="T30" fmla="*/ 62 w 62"/>
                    <a:gd name="T31" fmla="*/ 79 h 7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79"/>
                    <a:gd name="T50" fmla="*/ 62 w 62"/>
                    <a:gd name="T51" fmla="*/ 79 h 7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79">
                      <a:moveTo>
                        <a:pt x="62" y="79"/>
                      </a:moveTo>
                      <a:lnTo>
                        <a:pt x="59" y="79"/>
                      </a:lnTo>
                      <a:lnTo>
                        <a:pt x="55" y="78"/>
                      </a:lnTo>
                      <a:lnTo>
                        <a:pt x="51" y="76"/>
                      </a:lnTo>
                      <a:lnTo>
                        <a:pt x="46" y="74"/>
                      </a:lnTo>
                      <a:lnTo>
                        <a:pt x="39" y="72"/>
                      </a:lnTo>
                      <a:lnTo>
                        <a:pt x="36" y="70"/>
                      </a:lnTo>
                      <a:lnTo>
                        <a:pt x="32" y="68"/>
                      </a:lnTo>
                      <a:lnTo>
                        <a:pt x="28" y="67"/>
                      </a:lnTo>
                      <a:lnTo>
                        <a:pt x="24" y="63"/>
                      </a:lnTo>
                      <a:lnTo>
                        <a:pt x="19" y="62"/>
                      </a:lnTo>
                      <a:lnTo>
                        <a:pt x="13" y="58"/>
                      </a:lnTo>
                      <a:lnTo>
                        <a:pt x="6" y="54"/>
                      </a:lnTo>
                      <a:lnTo>
                        <a:pt x="0" y="0"/>
                      </a:lnTo>
                      <a:lnTo>
                        <a:pt x="12" y="7"/>
                      </a:lnTo>
                      <a:lnTo>
                        <a:pt x="62" y="79"/>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85" name="Freeform 1200"/>
                <p:cNvSpPr>
                  <a:spLocks/>
                </p:cNvSpPr>
                <p:nvPr/>
              </p:nvSpPr>
              <p:spPr bwMode="auto">
                <a:xfrm>
                  <a:off x="2672" y="2131"/>
                  <a:ext cx="232" cy="74"/>
                </a:xfrm>
                <a:custGeom>
                  <a:avLst/>
                  <a:gdLst>
                    <a:gd name="T0" fmla="*/ 221 w 232"/>
                    <a:gd name="T1" fmla="*/ 16 h 74"/>
                    <a:gd name="T2" fmla="*/ 225 w 232"/>
                    <a:gd name="T3" fmla="*/ 18 h 74"/>
                    <a:gd name="T4" fmla="*/ 229 w 232"/>
                    <a:gd name="T5" fmla="*/ 21 h 74"/>
                    <a:gd name="T6" fmla="*/ 231 w 232"/>
                    <a:gd name="T7" fmla="*/ 22 h 74"/>
                    <a:gd name="T8" fmla="*/ 232 w 232"/>
                    <a:gd name="T9" fmla="*/ 23 h 74"/>
                    <a:gd name="T10" fmla="*/ 232 w 232"/>
                    <a:gd name="T11" fmla="*/ 24 h 74"/>
                    <a:gd name="T12" fmla="*/ 232 w 232"/>
                    <a:gd name="T13" fmla="*/ 24 h 74"/>
                    <a:gd name="T14" fmla="*/ 231 w 232"/>
                    <a:gd name="T15" fmla="*/ 26 h 74"/>
                    <a:gd name="T16" fmla="*/ 14 w 232"/>
                    <a:gd name="T17" fmla="*/ 74 h 74"/>
                    <a:gd name="T18" fmla="*/ 0 w 232"/>
                    <a:gd name="T19" fmla="*/ 69 h 74"/>
                    <a:gd name="T20" fmla="*/ 141 w 232"/>
                    <a:gd name="T21" fmla="*/ 19 h 74"/>
                    <a:gd name="T22" fmla="*/ 186 w 232"/>
                    <a:gd name="T23" fmla="*/ 0 h 74"/>
                    <a:gd name="T24" fmla="*/ 201 w 232"/>
                    <a:gd name="T25" fmla="*/ 6 h 74"/>
                    <a:gd name="T26" fmla="*/ 212 w 232"/>
                    <a:gd name="T27" fmla="*/ 12 h 74"/>
                    <a:gd name="T28" fmla="*/ 221 w 232"/>
                    <a:gd name="T29" fmla="*/ 16 h 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
                    <a:gd name="T46" fmla="*/ 0 h 74"/>
                    <a:gd name="T47" fmla="*/ 232 w 232"/>
                    <a:gd name="T48" fmla="*/ 74 h 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 h="74">
                      <a:moveTo>
                        <a:pt x="221" y="16"/>
                      </a:moveTo>
                      <a:lnTo>
                        <a:pt x="225" y="18"/>
                      </a:lnTo>
                      <a:lnTo>
                        <a:pt x="229" y="21"/>
                      </a:lnTo>
                      <a:lnTo>
                        <a:pt x="231" y="22"/>
                      </a:lnTo>
                      <a:lnTo>
                        <a:pt x="232" y="23"/>
                      </a:lnTo>
                      <a:lnTo>
                        <a:pt x="232" y="24"/>
                      </a:lnTo>
                      <a:lnTo>
                        <a:pt x="231" y="26"/>
                      </a:lnTo>
                      <a:lnTo>
                        <a:pt x="14" y="74"/>
                      </a:lnTo>
                      <a:lnTo>
                        <a:pt x="0" y="69"/>
                      </a:lnTo>
                      <a:lnTo>
                        <a:pt x="141" y="19"/>
                      </a:lnTo>
                      <a:lnTo>
                        <a:pt x="186" y="0"/>
                      </a:lnTo>
                      <a:lnTo>
                        <a:pt x="201" y="6"/>
                      </a:lnTo>
                      <a:lnTo>
                        <a:pt x="212" y="12"/>
                      </a:lnTo>
                      <a:lnTo>
                        <a:pt x="221" y="16"/>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86" name="Freeform 1201"/>
                <p:cNvSpPr>
                  <a:spLocks/>
                </p:cNvSpPr>
                <p:nvPr/>
              </p:nvSpPr>
              <p:spPr bwMode="auto">
                <a:xfrm>
                  <a:off x="2704" y="2068"/>
                  <a:ext cx="93" cy="32"/>
                </a:xfrm>
                <a:custGeom>
                  <a:avLst/>
                  <a:gdLst>
                    <a:gd name="T0" fmla="*/ 72 w 93"/>
                    <a:gd name="T1" fmla="*/ 10 h 32"/>
                    <a:gd name="T2" fmla="*/ 81 w 93"/>
                    <a:gd name="T3" fmla="*/ 14 h 32"/>
                    <a:gd name="T4" fmla="*/ 87 w 93"/>
                    <a:gd name="T5" fmla="*/ 17 h 32"/>
                    <a:gd name="T6" fmla="*/ 93 w 93"/>
                    <a:gd name="T7" fmla="*/ 21 h 32"/>
                    <a:gd name="T8" fmla="*/ 15 w 93"/>
                    <a:gd name="T9" fmla="*/ 32 h 32"/>
                    <a:gd name="T10" fmla="*/ 0 w 93"/>
                    <a:gd name="T11" fmla="*/ 27 h 32"/>
                    <a:gd name="T12" fmla="*/ 55 w 93"/>
                    <a:gd name="T13" fmla="*/ 0 h 32"/>
                    <a:gd name="T14" fmla="*/ 56 w 93"/>
                    <a:gd name="T15" fmla="*/ 1 h 32"/>
                    <a:gd name="T16" fmla="*/ 60 w 93"/>
                    <a:gd name="T17" fmla="*/ 2 h 32"/>
                    <a:gd name="T18" fmla="*/ 64 w 93"/>
                    <a:gd name="T19" fmla="*/ 6 h 32"/>
                    <a:gd name="T20" fmla="*/ 72 w 93"/>
                    <a:gd name="T21" fmla="*/ 1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
                    <a:gd name="T34" fmla="*/ 0 h 32"/>
                    <a:gd name="T35" fmla="*/ 93 w 93"/>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 h="32">
                      <a:moveTo>
                        <a:pt x="72" y="10"/>
                      </a:moveTo>
                      <a:lnTo>
                        <a:pt x="81" y="14"/>
                      </a:lnTo>
                      <a:lnTo>
                        <a:pt x="87" y="17"/>
                      </a:lnTo>
                      <a:lnTo>
                        <a:pt x="93" y="21"/>
                      </a:lnTo>
                      <a:lnTo>
                        <a:pt x="15" y="32"/>
                      </a:lnTo>
                      <a:lnTo>
                        <a:pt x="0" y="27"/>
                      </a:lnTo>
                      <a:lnTo>
                        <a:pt x="55" y="0"/>
                      </a:lnTo>
                      <a:lnTo>
                        <a:pt x="56" y="1"/>
                      </a:lnTo>
                      <a:lnTo>
                        <a:pt x="60" y="2"/>
                      </a:lnTo>
                      <a:lnTo>
                        <a:pt x="64" y="6"/>
                      </a:lnTo>
                      <a:lnTo>
                        <a:pt x="72" y="10"/>
                      </a:lnTo>
                      <a:close/>
                    </a:path>
                  </a:pathLst>
                </a:custGeom>
                <a:solidFill>
                  <a:srgbClr val="3F54A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48" name="Group 1202"/>
              <p:cNvGrpSpPr>
                <a:grpSpLocks/>
              </p:cNvGrpSpPr>
              <p:nvPr/>
            </p:nvGrpSpPr>
            <p:grpSpPr bwMode="auto">
              <a:xfrm>
                <a:off x="4370380" y="3660773"/>
                <a:ext cx="588961" cy="331788"/>
                <a:chOff x="2753" y="2769"/>
                <a:chExt cx="371" cy="209"/>
              </a:xfrm>
            </p:grpSpPr>
            <p:sp>
              <p:nvSpPr>
                <p:cNvPr id="277" name="Freeform 1203"/>
                <p:cNvSpPr>
                  <a:spLocks/>
                </p:cNvSpPr>
                <p:nvPr/>
              </p:nvSpPr>
              <p:spPr bwMode="auto">
                <a:xfrm>
                  <a:off x="2951" y="2809"/>
                  <a:ext cx="103" cy="104"/>
                </a:xfrm>
                <a:custGeom>
                  <a:avLst/>
                  <a:gdLst>
                    <a:gd name="T0" fmla="*/ 60 w 103"/>
                    <a:gd name="T1" fmla="*/ 104 h 104"/>
                    <a:gd name="T2" fmla="*/ 103 w 103"/>
                    <a:gd name="T3" fmla="*/ 7 h 104"/>
                    <a:gd name="T4" fmla="*/ 90 w 103"/>
                    <a:gd name="T5" fmla="*/ 0 h 104"/>
                    <a:gd name="T6" fmla="*/ 28 w 103"/>
                    <a:gd name="T7" fmla="*/ 58 h 104"/>
                    <a:gd name="T8" fmla="*/ 0 w 103"/>
                    <a:gd name="T9" fmla="*/ 79 h 104"/>
                    <a:gd name="T10" fmla="*/ 60 w 103"/>
                    <a:gd name="T11" fmla="*/ 104 h 104"/>
                    <a:gd name="T12" fmla="*/ 0 60000 65536"/>
                    <a:gd name="T13" fmla="*/ 0 60000 65536"/>
                    <a:gd name="T14" fmla="*/ 0 60000 65536"/>
                    <a:gd name="T15" fmla="*/ 0 60000 65536"/>
                    <a:gd name="T16" fmla="*/ 0 60000 65536"/>
                    <a:gd name="T17" fmla="*/ 0 60000 65536"/>
                    <a:gd name="T18" fmla="*/ 0 w 103"/>
                    <a:gd name="T19" fmla="*/ 0 h 104"/>
                    <a:gd name="T20" fmla="*/ 103 w 103"/>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03" h="104">
                      <a:moveTo>
                        <a:pt x="60" y="104"/>
                      </a:moveTo>
                      <a:lnTo>
                        <a:pt x="103" y="7"/>
                      </a:lnTo>
                      <a:lnTo>
                        <a:pt x="90" y="0"/>
                      </a:lnTo>
                      <a:lnTo>
                        <a:pt x="28" y="58"/>
                      </a:lnTo>
                      <a:lnTo>
                        <a:pt x="0" y="79"/>
                      </a:lnTo>
                      <a:lnTo>
                        <a:pt x="60" y="104"/>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8" name="Freeform 1204"/>
                <p:cNvSpPr>
                  <a:spLocks/>
                </p:cNvSpPr>
                <p:nvPr/>
              </p:nvSpPr>
              <p:spPr bwMode="auto">
                <a:xfrm>
                  <a:off x="2832" y="2823"/>
                  <a:ext cx="292" cy="155"/>
                </a:xfrm>
                <a:custGeom>
                  <a:avLst/>
                  <a:gdLst>
                    <a:gd name="T0" fmla="*/ 289 w 292"/>
                    <a:gd name="T1" fmla="*/ 154 h 155"/>
                    <a:gd name="T2" fmla="*/ 288 w 292"/>
                    <a:gd name="T3" fmla="*/ 154 h 155"/>
                    <a:gd name="T4" fmla="*/ 286 w 292"/>
                    <a:gd name="T5" fmla="*/ 154 h 155"/>
                    <a:gd name="T6" fmla="*/ 282 w 292"/>
                    <a:gd name="T7" fmla="*/ 155 h 155"/>
                    <a:gd name="T8" fmla="*/ 278 w 292"/>
                    <a:gd name="T9" fmla="*/ 155 h 155"/>
                    <a:gd name="T10" fmla="*/ 274 w 292"/>
                    <a:gd name="T11" fmla="*/ 155 h 155"/>
                    <a:gd name="T12" fmla="*/ 270 w 292"/>
                    <a:gd name="T13" fmla="*/ 155 h 155"/>
                    <a:gd name="T14" fmla="*/ 266 w 292"/>
                    <a:gd name="T15" fmla="*/ 154 h 155"/>
                    <a:gd name="T16" fmla="*/ 262 w 292"/>
                    <a:gd name="T17" fmla="*/ 154 h 155"/>
                    <a:gd name="T18" fmla="*/ 259 w 292"/>
                    <a:gd name="T19" fmla="*/ 153 h 155"/>
                    <a:gd name="T20" fmla="*/ 251 w 292"/>
                    <a:gd name="T21" fmla="*/ 150 h 155"/>
                    <a:gd name="T22" fmla="*/ 245 w 292"/>
                    <a:gd name="T23" fmla="*/ 149 h 155"/>
                    <a:gd name="T24" fmla="*/ 240 w 292"/>
                    <a:gd name="T25" fmla="*/ 147 h 155"/>
                    <a:gd name="T26" fmla="*/ 236 w 292"/>
                    <a:gd name="T27" fmla="*/ 144 h 155"/>
                    <a:gd name="T28" fmla="*/ 232 w 292"/>
                    <a:gd name="T29" fmla="*/ 143 h 155"/>
                    <a:gd name="T30" fmla="*/ 27 w 292"/>
                    <a:gd name="T31" fmla="*/ 35 h 155"/>
                    <a:gd name="T32" fmla="*/ 21 w 292"/>
                    <a:gd name="T33" fmla="*/ 31 h 155"/>
                    <a:gd name="T34" fmla="*/ 16 w 292"/>
                    <a:gd name="T35" fmla="*/ 26 h 155"/>
                    <a:gd name="T36" fmla="*/ 10 w 292"/>
                    <a:gd name="T37" fmla="*/ 21 h 155"/>
                    <a:gd name="T38" fmla="*/ 8 w 292"/>
                    <a:gd name="T39" fmla="*/ 17 h 155"/>
                    <a:gd name="T40" fmla="*/ 5 w 292"/>
                    <a:gd name="T41" fmla="*/ 13 h 155"/>
                    <a:gd name="T42" fmla="*/ 2 w 292"/>
                    <a:gd name="T43" fmla="*/ 12 h 155"/>
                    <a:gd name="T44" fmla="*/ 1 w 292"/>
                    <a:gd name="T45" fmla="*/ 8 h 155"/>
                    <a:gd name="T46" fmla="*/ 0 w 292"/>
                    <a:gd name="T47" fmla="*/ 6 h 155"/>
                    <a:gd name="T48" fmla="*/ 0 w 292"/>
                    <a:gd name="T49" fmla="*/ 5 h 155"/>
                    <a:gd name="T50" fmla="*/ 0 w 292"/>
                    <a:gd name="T51" fmla="*/ 3 h 155"/>
                    <a:gd name="T52" fmla="*/ 0 w 292"/>
                    <a:gd name="T53" fmla="*/ 2 h 155"/>
                    <a:gd name="T54" fmla="*/ 0 w 292"/>
                    <a:gd name="T55" fmla="*/ 2 h 155"/>
                    <a:gd name="T56" fmla="*/ 1 w 292"/>
                    <a:gd name="T57" fmla="*/ 1 h 155"/>
                    <a:gd name="T58" fmla="*/ 2 w 292"/>
                    <a:gd name="T59" fmla="*/ 1 h 155"/>
                    <a:gd name="T60" fmla="*/ 2 w 292"/>
                    <a:gd name="T61" fmla="*/ 0 h 155"/>
                    <a:gd name="T62" fmla="*/ 4 w 292"/>
                    <a:gd name="T63" fmla="*/ 0 h 155"/>
                    <a:gd name="T64" fmla="*/ 5 w 292"/>
                    <a:gd name="T65" fmla="*/ 0 h 155"/>
                    <a:gd name="T66" fmla="*/ 7 w 292"/>
                    <a:gd name="T67" fmla="*/ 0 h 155"/>
                    <a:gd name="T68" fmla="*/ 11 w 292"/>
                    <a:gd name="T69" fmla="*/ 0 h 155"/>
                    <a:gd name="T70" fmla="*/ 16 w 292"/>
                    <a:gd name="T71" fmla="*/ 1 h 155"/>
                    <a:gd name="T72" fmla="*/ 27 w 292"/>
                    <a:gd name="T73" fmla="*/ 3 h 155"/>
                    <a:gd name="T74" fmla="*/ 39 w 292"/>
                    <a:gd name="T75" fmla="*/ 7 h 155"/>
                    <a:gd name="T76" fmla="*/ 50 w 292"/>
                    <a:gd name="T77" fmla="*/ 12 h 155"/>
                    <a:gd name="T78" fmla="*/ 60 w 292"/>
                    <a:gd name="T79" fmla="*/ 16 h 155"/>
                    <a:gd name="T80" fmla="*/ 69 w 292"/>
                    <a:gd name="T81" fmla="*/ 19 h 155"/>
                    <a:gd name="T82" fmla="*/ 274 w 292"/>
                    <a:gd name="T83" fmla="*/ 127 h 155"/>
                    <a:gd name="T84" fmla="*/ 275 w 292"/>
                    <a:gd name="T85" fmla="*/ 128 h 155"/>
                    <a:gd name="T86" fmla="*/ 279 w 292"/>
                    <a:gd name="T87" fmla="*/ 131 h 155"/>
                    <a:gd name="T88" fmla="*/ 281 w 292"/>
                    <a:gd name="T89" fmla="*/ 132 h 155"/>
                    <a:gd name="T90" fmla="*/ 284 w 292"/>
                    <a:gd name="T91" fmla="*/ 136 h 155"/>
                    <a:gd name="T92" fmla="*/ 285 w 292"/>
                    <a:gd name="T93" fmla="*/ 137 h 155"/>
                    <a:gd name="T94" fmla="*/ 287 w 292"/>
                    <a:gd name="T95" fmla="*/ 138 h 155"/>
                    <a:gd name="T96" fmla="*/ 289 w 292"/>
                    <a:gd name="T97" fmla="*/ 142 h 155"/>
                    <a:gd name="T98" fmla="*/ 291 w 292"/>
                    <a:gd name="T99" fmla="*/ 144 h 155"/>
                    <a:gd name="T100" fmla="*/ 291 w 292"/>
                    <a:gd name="T101" fmla="*/ 147 h 155"/>
                    <a:gd name="T102" fmla="*/ 292 w 292"/>
                    <a:gd name="T103" fmla="*/ 148 h 155"/>
                    <a:gd name="T104" fmla="*/ 292 w 292"/>
                    <a:gd name="T105" fmla="*/ 148 h 155"/>
                    <a:gd name="T106" fmla="*/ 292 w 292"/>
                    <a:gd name="T107" fmla="*/ 149 h 155"/>
                    <a:gd name="T108" fmla="*/ 291 w 292"/>
                    <a:gd name="T109" fmla="*/ 150 h 155"/>
                    <a:gd name="T110" fmla="*/ 291 w 292"/>
                    <a:gd name="T111" fmla="*/ 152 h 155"/>
                    <a:gd name="T112" fmla="*/ 291 w 292"/>
                    <a:gd name="T113" fmla="*/ 153 h 155"/>
                    <a:gd name="T114" fmla="*/ 289 w 292"/>
                    <a:gd name="T115" fmla="*/ 154 h 15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2"/>
                    <a:gd name="T175" fmla="*/ 0 h 155"/>
                    <a:gd name="T176" fmla="*/ 292 w 292"/>
                    <a:gd name="T177" fmla="*/ 155 h 15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2" h="155">
                      <a:moveTo>
                        <a:pt x="289" y="154"/>
                      </a:moveTo>
                      <a:lnTo>
                        <a:pt x="288" y="154"/>
                      </a:lnTo>
                      <a:lnTo>
                        <a:pt x="286" y="154"/>
                      </a:lnTo>
                      <a:lnTo>
                        <a:pt x="282" y="155"/>
                      </a:lnTo>
                      <a:lnTo>
                        <a:pt x="278" y="155"/>
                      </a:lnTo>
                      <a:lnTo>
                        <a:pt x="274" y="155"/>
                      </a:lnTo>
                      <a:lnTo>
                        <a:pt x="270" y="155"/>
                      </a:lnTo>
                      <a:lnTo>
                        <a:pt x="266" y="154"/>
                      </a:lnTo>
                      <a:lnTo>
                        <a:pt x="262" y="154"/>
                      </a:lnTo>
                      <a:lnTo>
                        <a:pt x="259" y="153"/>
                      </a:lnTo>
                      <a:lnTo>
                        <a:pt x="251" y="150"/>
                      </a:lnTo>
                      <a:lnTo>
                        <a:pt x="245" y="149"/>
                      </a:lnTo>
                      <a:lnTo>
                        <a:pt x="240" y="147"/>
                      </a:lnTo>
                      <a:lnTo>
                        <a:pt x="236" y="144"/>
                      </a:lnTo>
                      <a:lnTo>
                        <a:pt x="232" y="143"/>
                      </a:lnTo>
                      <a:lnTo>
                        <a:pt x="27" y="35"/>
                      </a:lnTo>
                      <a:lnTo>
                        <a:pt x="21" y="31"/>
                      </a:lnTo>
                      <a:lnTo>
                        <a:pt x="16" y="26"/>
                      </a:lnTo>
                      <a:lnTo>
                        <a:pt x="10" y="21"/>
                      </a:lnTo>
                      <a:lnTo>
                        <a:pt x="8" y="17"/>
                      </a:lnTo>
                      <a:lnTo>
                        <a:pt x="5" y="13"/>
                      </a:lnTo>
                      <a:lnTo>
                        <a:pt x="2" y="12"/>
                      </a:lnTo>
                      <a:lnTo>
                        <a:pt x="1" y="8"/>
                      </a:lnTo>
                      <a:lnTo>
                        <a:pt x="0" y="6"/>
                      </a:lnTo>
                      <a:lnTo>
                        <a:pt x="0" y="5"/>
                      </a:lnTo>
                      <a:lnTo>
                        <a:pt x="0" y="3"/>
                      </a:lnTo>
                      <a:lnTo>
                        <a:pt x="0" y="2"/>
                      </a:lnTo>
                      <a:lnTo>
                        <a:pt x="1" y="1"/>
                      </a:lnTo>
                      <a:lnTo>
                        <a:pt x="2" y="1"/>
                      </a:lnTo>
                      <a:lnTo>
                        <a:pt x="2" y="0"/>
                      </a:lnTo>
                      <a:lnTo>
                        <a:pt x="4" y="0"/>
                      </a:lnTo>
                      <a:lnTo>
                        <a:pt x="5" y="0"/>
                      </a:lnTo>
                      <a:lnTo>
                        <a:pt x="7" y="0"/>
                      </a:lnTo>
                      <a:lnTo>
                        <a:pt x="11" y="0"/>
                      </a:lnTo>
                      <a:lnTo>
                        <a:pt x="16" y="1"/>
                      </a:lnTo>
                      <a:lnTo>
                        <a:pt x="27" y="3"/>
                      </a:lnTo>
                      <a:lnTo>
                        <a:pt x="39" y="7"/>
                      </a:lnTo>
                      <a:lnTo>
                        <a:pt x="50" y="12"/>
                      </a:lnTo>
                      <a:lnTo>
                        <a:pt x="60" y="16"/>
                      </a:lnTo>
                      <a:lnTo>
                        <a:pt x="69" y="19"/>
                      </a:lnTo>
                      <a:lnTo>
                        <a:pt x="274" y="127"/>
                      </a:lnTo>
                      <a:lnTo>
                        <a:pt x="275" y="128"/>
                      </a:lnTo>
                      <a:lnTo>
                        <a:pt x="279" y="131"/>
                      </a:lnTo>
                      <a:lnTo>
                        <a:pt x="281" y="132"/>
                      </a:lnTo>
                      <a:lnTo>
                        <a:pt x="284" y="136"/>
                      </a:lnTo>
                      <a:lnTo>
                        <a:pt x="285" y="137"/>
                      </a:lnTo>
                      <a:lnTo>
                        <a:pt x="287" y="138"/>
                      </a:lnTo>
                      <a:lnTo>
                        <a:pt x="289" y="142"/>
                      </a:lnTo>
                      <a:lnTo>
                        <a:pt x="291" y="144"/>
                      </a:lnTo>
                      <a:lnTo>
                        <a:pt x="291" y="147"/>
                      </a:lnTo>
                      <a:lnTo>
                        <a:pt x="292" y="148"/>
                      </a:lnTo>
                      <a:lnTo>
                        <a:pt x="292" y="149"/>
                      </a:lnTo>
                      <a:lnTo>
                        <a:pt x="291" y="150"/>
                      </a:lnTo>
                      <a:lnTo>
                        <a:pt x="291" y="152"/>
                      </a:lnTo>
                      <a:lnTo>
                        <a:pt x="291" y="153"/>
                      </a:lnTo>
                      <a:lnTo>
                        <a:pt x="289" y="154"/>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9" name="Freeform 1205"/>
                <p:cNvSpPr>
                  <a:spLocks/>
                </p:cNvSpPr>
                <p:nvPr/>
              </p:nvSpPr>
              <p:spPr bwMode="auto">
                <a:xfrm>
                  <a:off x="2837" y="2769"/>
                  <a:ext cx="62" cy="80"/>
                </a:xfrm>
                <a:custGeom>
                  <a:avLst/>
                  <a:gdLst>
                    <a:gd name="T0" fmla="*/ 62 w 62"/>
                    <a:gd name="T1" fmla="*/ 80 h 80"/>
                    <a:gd name="T2" fmla="*/ 59 w 62"/>
                    <a:gd name="T3" fmla="*/ 80 h 80"/>
                    <a:gd name="T4" fmla="*/ 55 w 62"/>
                    <a:gd name="T5" fmla="*/ 78 h 80"/>
                    <a:gd name="T6" fmla="*/ 51 w 62"/>
                    <a:gd name="T7" fmla="*/ 77 h 80"/>
                    <a:gd name="T8" fmla="*/ 46 w 62"/>
                    <a:gd name="T9" fmla="*/ 75 h 80"/>
                    <a:gd name="T10" fmla="*/ 39 w 62"/>
                    <a:gd name="T11" fmla="*/ 72 h 80"/>
                    <a:gd name="T12" fmla="*/ 36 w 62"/>
                    <a:gd name="T13" fmla="*/ 71 h 80"/>
                    <a:gd name="T14" fmla="*/ 32 w 62"/>
                    <a:gd name="T15" fmla="*/ 68 h 80"/>
                    <a:gd name="T16" fmla="*/ 28 w 62"/>
                    <a:gd name="T17" fmla="*/ 67 h 80"/>
                    <a:gd name="T18" fmla="*/ 24 w 62"/>
                    <a:gd name="T19" fmla="*/ 64 h 80"/>
                    <a:gd name="T20" fmla="*/ 19 w 62"/>
                    <a:gd name="T21" fmla="*/ 62 h 80"/>
                    <a:gd name="T22" fmla="*/ 13 w 62"/>
                    <a:gd name="T23" fmla="*/ 59 h 80"/>
                    <a:gd name="T24" fmla="*/ 6 w 62"/>
                    <a:gd name="T25" fmla="*/ 55 h 80"/>
                    <a:gd name="T26" fmla="*/ 0 w 62"/>
                    <a:gd name="T27" fmla="*/ 0 h 80"/>
                    <a:gd name="T28" fmla="*/ 12 w 62"/>
                    <a:gd name="T29" fmla="*/ 8 h 80"/>
                    <a:gd name="T30" fmla="*/ 62 w 62"/>
                    <a:gd name="T31" fmla="*/ 80 h 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80"/>
                    <a:gd name="T50" fmla="*/ 62 w 62"/>
                    <a:gd name="T51" fmla="*/ 80 h 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80">
                      <a:moveTo>
                        <a:pt x="62" y="80"/>
                      </a:moveTo>
                      <a:lnTo>
                        <a:pt x="59" y="80"/>
                      </a:lnTo>
                      <a:lnTo>
                        <a:pt x="55" y="78"/>
                      </a:lnTo>
                      <a:lnTo>
                        <a:pt x="51" y="77"/>
                      </a:lnTo>
                      <a:lnTo>
                        <a:pt x="46" y="75"/>
                      </a:lnTo>
                      <a:lnTo>
                        <a:pt x="39" y="72"/>
                      </a:lnTo>
                      <a:lnTo>
                        <a:pt x="36" y="71"/>
                      </a:lnTo>
                      <a:lnTo>
                        <a:pt x="32" y="68"/>
                      </a:lnTo>
                      <a:lnTo>
                        <a:pt x="28" y="67"/>
                      </a:lnTo>
                      <a:lnTo>
                        <a:pt x="24" y="64"/>
                      </a:lnTo>
                      <a:lnTo>
                        <a:pt x="19" y="62"/>
                      </a:lnTo>
                      <a:lnTo>
                        <a:pt x="13" y="59"/>
                      </a:lnTo>
                      <a:lnTo>
                        <a:pt x="6" y="55"/>
                      </a:lnTo>
                      <a:lnTo>
                        <a:pt x="0" y="0"/>
                      </a:lnTo>
                      <a:lnTo>
                        <a:pt x="12" y="8"/>
                      </a:lnTo>
                      <a:lnTo>
                        <a:pt x="62" y="80"/>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80" name="Freeform 1206"/>
                <p:cNvSpPr>
                  <a:spLocks/>
                </p:cNvSpPr>
                <p:nvPr/>
              </p:nvSpPr>
              <p:spPr bwMode="auto">
                <a:xfrm>
                  <a:off x="2753" y="2894"/>
                  <a:ext cx="232" cy="74"/>
                </a:xfrm>
                <a:custGeom>
                  <a:avLst/>
                  <a:gdLst>
                    <a:gd name="T0" fmla="*/ 221 w 232"/>
                    <a:gd name="T1" fmla="*/ 16 h 74"/>
                    <a:gd name="T2" fmla="*/ 225 w 232"/>
                    <a:gd name="T3" fmla="*/ 19 h 74"/>
                    <a:gd name="T4" fmla="*/ 229 w 232"/>
                    <a:gd name="T5" fmla="*/ 21 h 74"/>
                    <a:gd name="T6" fmla="*/ 231 w 232"/>
                    <a:gd name="T7" fmla="*/ 23 h 74"/>
                    <a:gd name="T8" fmla="*/ 232 w 232"/>
                    <a:gd name="T9" fmla="*/ 24 h 74"/>
                    <a:gd name="T10" fmla="*/ 232 w 232"/>
                    <a:gd name="T11" fmla="*/ 25 h 74"/>
                    <a:gd name="T12" fmla="*/ 232 w 232"/>
                    <a:gd name="T13" fmla="*/ 25 h 74"/>
                    <a:gd name="T14" fmla="*/ 231 w 232"/>
                    <a:gd name="T15" fmla="*/ 26 h 74"/>
                    <a:gd name="T16" fmla="*/ 14 w 232"/>
                    <a:gd name="T17" fmla="*/ 74 h 74"/>
                    <a:gd name="T18" fmla="*/ 0 w 232"/>
                    <a:gd name="T19" fmla="*/ 69 h 74"/>
                    <a:gd name="T20" fmla="*/ 141 w 232"/>
                    <a:gd name="T21" fmla="*/ 20 h 74"/>
                    <a:gd name="T22" fmla="*/ 186 w 232"/>
                    <a:gd name="T23" fmla="*/ 0 h 74"/>
                    <a:gd name="T24" fmla="*/ 201 w 232"/>
                    <a:gd name="T25" fmla="*/ 6 h 74"/>
                    <a:gd name="T26" fmla="*/ 212 w 232"/>
                    <a:gd name="T27" fmla="*/ 13 h 74"/>
                    <a:gd name="T28" fmla="*/ 221 w 232"/>
                    <a:gd name="T29" fmla="*/ 16 h 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
                    <a:gd name="T46" fmla="*/ 0 h 74"/>
                    <a:gd name="T47" fmla="*/ 232 w 232"/>
                    <a:gd name="T48" fmla="*/ 74 h 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 h="74">
                      <a:moveTo>
                        <a:pt x="221" y="16"/>
                      </a:moveTo>
                      <a:lnTo>
                        <a:pt x="225" y="19"/>
                      </a:lnTo>
                      <a:lnTo>
                        <a:pt x="229" y="21"/>
                      </a:lnTo>
                      <a:lnTo>
                        <a:pt x="231" y="23"/>
                      </a:lnTo>
                      <a:lnTo>
                        <a:pt x="232" y="24"/>
                      </a:lnTo>
                      <a:lnTo>
                        <a:pt x="232" y="25"/>
                      </a:lnTo>
                      <a:lnTo>
                        <a:pt x="231" y="26"/>
                      </a:lnTo>
                      <a:lnTo>
                        <a:pt x="14" y="74"/>
                      </a:lnTo>
                      <a:lnTo>
                        <a:pt x="0" y="69"/>
                      </a:lnTo>
                      <a:lnTo>
                        <a:pt x="141" y="20"/>
                      </a:lnTo>
                      <a:lnTo>
                        <a:pt x="186" y="0"/>
                      </a:lnTo>
                      <a:lnTo>
                        <a:pt x="201" y="6"/>
                      </a:lnTo>
                      <a:lnTo>
                        <a:pt x="212" y="13"/>
                      </a:lnTo>
                      <a:lnTo>
                        <a:pt x="221" y="16"/>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81" name="Freeform 1207"/>
                <p:cNvSpPr>
                  <a:spLocks/>
                </p:cNvSpPr>
                <p:nvPr/>
              </p:nvSpPr>
              <p:spPr bwMode="auto">
                <a:xfrm>
                  <a:off x="2785" y="2831"/>
                  <a:ext cx="93" cy="32"/>
                </a:xfrm>
                <a:custGeom>
                  <a:avLst/>
                  <a:gdLst>
                    <a:gd name="T0" fmla="*/ 72 w 93"/>
                    <a:gd name="T1" fmla="*/ 10 h 32"/>
                    <a:gd name="T2" fmla="*/ 81 w 93"/>
                    <a:gd name="T3" fmla="*/ 15 h 32"/>
                    <a:gd name="T4" fmla="*/ 87 w 93"/>
                    <a:gd name="T5" fmla="*/ 18 h 32"/>
                    <a:gd name="T6" fmla="*/ 93 w 93"/>
                    <a:gd name="T7" fmla="*/ 21 h 32"/>
                    <a:gd name="T8" fmla="*/ 15 w 93"/>
                    <a:gd name="T9" fmla="*/ 32 h 32"/>
                    <a:gd name="T10" fmla="*/ 0 w 93"/>
                    <a:gd name="T11" fmla="*/ 27 h 32"/>
                    <a:gd name="T12" fmla="*/ 55 w 93"/>
                    <a:gd name="T13" fmla="*/ 0 h 32"/>
                    <a:gd name="T14" fmla="*/ 56 w 93"/>
                    <a:gd name="T15" fmla="*/ 2 h 32"/>
                    <a:gd name="T16" fmla="*/ 60 w 93"/>
                    <a:gd name="T17" fmla="*/ 3 h 32"/>
                    <a:gd name="T18" fmla="*/ 64 w 93"/>
                    <a:gd name="T19" fmla="*/ 6 h 32"/>
                    <a:gd name="T20" fmla="*/ 72 w 93"/>
                    <a:gd name="T21" fmla="*/ 1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3"/>
                    <a:gd name="T34" fmla="*/ 0 h 32"/>
                    <a:gd name="T35" fmla="*/ 93 w 93"/>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3" h="32">
                      <a:moveTo>
                        <a:pt x="72" y="10"/>
                      </a:moveTo>
                      <a:lnTo>
                        <a:pt x="81" y="15"/>
                      </a:lnTo>
                      <a:lnTo>
                        <a:pt x="87" y="18"/>
                      </a:lnTo>
                      <a:lnTo>
                        <a:pt x="93" y="21"/>
                      </a:lnTo>
                      <a:lnTo>
                        <a:pt x="15" y="32"/>
                      </a:lnTo>
                      <a:lnTo>
                        <a:pt x="0" y="27"/>
                      </a:lnTo>
                      <a:lnTo>
                        <a:pt x="55" y="0"/>
                      </a:lnTo>
                      <a:lnTo>
                        <a:pt x="56" y="2"/>
                      </a:lnTo>
                      <a:lnTo>
                        <a:pt x="60" y="3"/>
                      </a:lnTo>
                      <a:lnTo>
                        <a:pt x="64" y="6"/>
                      </a:lnTo>
                      <a:lnTo>
                        <a:pt x="72" y="10"/>
                      </a:lnTo>
                      <a:close/>
                    </a:path>
                  </a:pathLst>
                </a:custGeom>
                <a:solidFill>
                  <a:srgbClr val="3F54A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49" name="Group 1208"/>
              <p:cNvGrpSpPr>
                <a:grpSpLocks/>
              </p:cNvGrpSpPr>
              <p:nvPr/>
            </p:nvGrpSpPr>
            <p:grpSpPr bwMode="auto">
              <a:xfrm>
                <a:off x="5437222" y="3081359"/>
                <a:ext cx="641354" cy="419102"/>
                <a:chOff x="3425" y="2404"/>
                <a:chExt cx="404" cy="264"/>
              </a:xfrm>
            </p:grpSpPr>
            <p:sp>
              <p:nvSpPr>
                <p:cNvPr id="244" name="Freeform 1209"/>
                <p:cNvSpPr>
                  <a:spLocks/>
                </p:cNvSpPr>
                <p:nvPr/>
              </p:nvSpPr>
              <p:spPr bwMode="auto">
                <a:xfrm>
                  <a:off x="3579" y="2485"/>
                  <a:ext cx="41" cy="73"/>
                </a:xfrm>
                <a:custGeom>
                  <a:avLst/>
                  <a:gdLst>
                    <a:gd name="T0" fmla="*/ 41 w 41"/>
                    <a:gd name="T1" fmla="*/ 52 h 73"/>
                    <a:gd name="T2" fmla="*/ 0 w 41"/>
                    <a:gd name="T3" fmla="*/ 73 h 73"/>
                    <a:gd name="T4" fmla="*/ 0 w 41"/>
                    <a:gd name="T5" fmla="*/ 23 h 73"/>
                    <a:gd name="T6" fmla="*/ 41 w 41"/>
                    <a:gd name="T7" fmla="*/ 0 h 73"/>
                    <a:gd name="T8" fmla="*/ 41 w 41"/>
                    <a:gd name="T9" fmla="*/ 52 h 73"/>
                    <a:gd name="T10" fmla="*/ 0 60000 65536"/>
                    <a:gd name="T11" fmla="*/ 0 60000 65536"/>
                    <a:gd name="T12" fmla="*/ 0 60000 65536"/>
                    <a:gd name="T13" fmla="*/ 0 60000 65536"/>
                    <a:gd name="T14" fmla="*/ 0 60000 65536"/>
                    <a:gd name="T15" fmla="*/ 0 w 41"/>
                    <a:gd name="T16" fmla="*/ 0 h 73"/>
                    <a:gd name="T17" fmla="*/ 41 w 41"/>
                    <a:gd name="T18" fmla="*/ 73 h 73"/>
                  </a:gdLst>
                  <a:ahLst/>
                  <a:cxnLst>
                    <a:cxn ang="T10">
                      <a:pos x="T0" y="T1"/>
                    </a:cxn>
                    <a:cxn ang="T11">
                      <a:pos x="T2" y="T3"/>
                    </a:cxn>
                    <a:cxn ang="T12">
                      <a:pos x="T4" y="T5"/>
                    </a:cxn>
                    <a:cxn ang="T13">
                      <a:pos x="T6" y="T7"/>
                    </a:cxn>
                    <a:cxn ang="T14">
                      <a:pos x="T8" y="T9"/>
                    </a:cxn>
                  </a:cxnLst>
                  <a:rect l="T15" t="T16" r="T17" b="T18"/>
                  <a:pathLst>
                    <a:path w="41" h="73">
                      <a:moveTo>
                        <a:pt x="41" y="52"/>
                      </a:moveTo>
                      <a:lnTo>
                        <a:pt x="0" y="73"/>
                      </a:lnTo>
                      <a:lnTo>
                        <a:pt x="0" y="23"/>
                      </a:lnTo>
                      <a:lnTo>
                        <a:pt x="41" y="0"/>
                      </a:lnTo>
                      <a:lnTo>
                        <a:pt x="41" y="52"/>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5" name="Freeform 1210"/>
                <p:cNvSpPr>
                  <a:spLocks/>
                </p:cNvSpPr>
                <p:nvPr/>
              </p:nvSpPr>
              <p:spPr bwMode="auto">
                <a:xfrm>
                  <a:off x="3743" y="2569"/>
                  <a:ext cx="40" cy="74"/>
                </a:xfrm>
                <a:custGeom>
                  <a:avLst/>
                  <a:gdLst>
                    <a:gd name="T0" fmla="*/ 0 w 40"/>
                    <a:gd name="T1" fmla="*/ 74 h 74"/>
                    <a:gd name="T2" fmla="*/ 0 w 40"/>
                    <a:gd name="T3" fmla="*/ 24 h 74"/>
                    <a:gd name="T4" fmla="*/ 5 w 40"/>
                    <a:gd name="T5" fmla="*/ 16 h 74"/>
                    <a:gd name="T6" fmla="*/ 36 w 40"/>
                    <a:gd name="T7" fmla="*/ 0 h 74"/>
                    <a:gd name="T8" fmla="*/ 40 w 40"/>
                    <a:gd name="T9" fmla="*/ 2 h 74"/>
                    <a:gd name="T10" fmla="*/ 40 w 40"/>
                    <a:gd name="T11" fmla="*/ 52 h 74"/>
                    <a:gd name="T12" fmla="*/ 0 w 40"/>
                    <a:gd name="T13" fmla="*/ 74 h 74"/>
                    <a:gd name="T14" fmla="*/ 0 60000 65536"/>
                    <a:gd name="T15" fmla="*/ 0 60000 65536"/>
                    <a:gd name="T16" fmla="*/ 0 60000 65536"/>
                    <a:gd name="T17" fmla="*/ 0 60000 65536"/>
                    <a:gd name="T18" fmla="*/ 0 60000 65536"/>
                    <a:gd name="T19" fmla="*/ 0 60000 65536"/>
                    <a:gd name="T20" fmla="*/ 0 60000 65536"/>
                    <a:gd name="T21" fmla="*/ 0 w 40"/>
                    <a:gd name="T22" fmla="*/ 0 h 74"/>
                    <a:gd name="T23" fmla="*/ 40 w 40"/>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74">
                      <a:moveTo>
                        <a:pt x="0" y="74"/>
                      </a:moveTo>
                      <a:lnTo>
                        <a:pt x="0" y="24"/>
                      </a:lnTo>
                      <a:lnTo>
                        <a:pt x="5" y="16"/>
                      </a:lnTo>
                      <a:lnTo>
                        <a:pt x="36" y="0"/>
                      </a:lnTo>
                      <a:lnTo>
                        <a:pt x="40" y="2"/>
                      </a:lnTo>
                      <a:lnTo>
                        <a:pt x="40" y="52"/>
                      </a:lnTo>
                      <a:lnTo>
                        <a:pt x="0" y="74"/>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6" name="Freeform 1211"/>
                <p:cNvSpPr>
                  <a:spLocks/>
                </p:cNvSpPr>
                <p:nvPr/>
              </p:nvSpPr>
              <p:spPr bwMode="auto">
                <a:xfrm>
                  <a:off x="3594" y="2489"/>
                  <a:ext cx="185" cy="96"/>
                </a:xfrm>
                <a:custGeom>
                  <a:avLst/>
                  <a:gdLst>
                    <a:gd name="T0" fmla="*/ 185 w 185"/>
                    <a:gd name="T1" fmla="*/ 80 h 96"/>
                    <a:gd name="T2" fmla="*/ 31 w 185"/>
                    <a:gd name="T3" fmla="*/ 0 h 96"/>
                    <a:gd name="T4" fmla="*/ 0 w 185"/>
                    <a:gd name="T5" fmla="*/ 15 h 96"/>
                    <a:gd name="T6" fmla="*/ 155 w 185"/>
                    <a:gd name="T7" fmla="*/ 96 h 96"/>
                    <a:gd name="T8" fmla="*/ 185 w 185"/>
                    <a:gd name="T9" fmla="*/ 80 h 96"/>
                    <a:gd name="T10" fmla="*/ 0 60000 65536"/>
                    <a:gd name="T11" fmla="*/ 0 60000 65536"/>
                    <a:gd name="T12" fmla="*/ 0 60000 65536"/>
                    <a:gd name="T13" fmla="*/ 0 60000 65536"/>
                    <a:gd name="T14" fmla="*/ 0 60000 65536"/>
                    <a:gd name="T15" fmla="*/ 0 w 185"/>
                    <a:gd name="T16" fmla="*/ 0 h 96"/>
                    <a:gd name="T17" fmla="*/ 185 w 185"/>
                    <a:gd name="T18" fmla="*/ 96 h 96"/>
                  </a:gdLst>
                  <a:ahLst/>
                  <a:cxnLst>
                    <a:cxn ang="T10">
                      <a:pos x="T0" y="T1"/>
                    </a:cxn>
                    <a:cxn ang="T11">
                      <a:pos x="T2" y="T3"/>
                    </a:cxn>
                    <a:cxn ang="T12">
                      <a:pos x="T4" y="T5"/>
                    </a:cxn>
                    <a:cxn ang="T13">
                      <a:pos x="T6" y="T7"/>
                    </a:cxn>
                    <a:cxn ang="T14">
                      <a:pos x="T8" y="T9"/>
                    </a:cxn>
                  </a:cxnLst>
                  <a:rect l="T15" t="T16" r="T17" b="T18"/>
                  <a:pathLst>
                    <a:path w="185" h="96">
                      <a:moveTo>
                        <a:pt x="185" y="80"/>
                      </a:moveTo>
                      <a:lnTo>
                        <a:pt x="31" y="0"/>
                      </a:lnTo>
                      <a:lnTo>
                        <a:pt x="0" y="15"/>
                      </a:lnTo>
                      <a:lnTo>
                        <a:pt x="155" y="96"/>
                      </a:lnTo>
                      <a:lnTo>
                        <a:pt x="185" y="80"/>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7" name="Freeform 1212"/>
                <p:cNvSpPr>
                  <a:spLocks/>
                </p:cNvSpPr>
                <p:nvPr/>
              </p:nvSpPr>
              <p:spPr bwMode="auto">
                <a:xfrm>
                  <a:off x="3780" y="2590"/>
                  <a:ext cx="15" cy="35"/>
                </a:xfrm>
                <a:custGeom>
                  <a:avLst/>
                  <a:gdLst>
                    <a:gd name="T0" fmla="*/ 6 w 15"/>
                    <a:gd name="T1" fmla="*/ 35 h 35"/>
                    <a:gd name="T2" fmla="*/ 6 w 15"/>
                    <a:gd name="T3" fmla="*/ 11 h 35"/>
                    <a:gd name="T4" fmla="*/ 0 w 15"/>
                    <a:gd name="T5" fmla="*/ 8 h 35"/>
                    <a:gd name="T6" fmla="*/ 15 w 15"/>
                    <a:gd name="T7" fmla="*/ 0 h 35"/>
                    <a:gd name="T8" fmla="*/ 15 w 15"/>
                    <a:gd name="T9" fmla="*/ 30 h 35"/>
                    <a:gd name="T10" fmla="*/ 6 w 15"/>
                    <a:gd name="T11" fmla="*/ 35 h 35"/>
                    <a:gd name="T12" fmla="*/ 0 60000 65536"/>
                    <a:gd name="T13" fmla="*/ 0 60000 65536"/>
                    <a:gd name="T14" fmla="*/ 0 60000 65536"/>
                    <a:gd name="T15" fmla="*/ 0 60000 65536"/>
                    <a:gd name="T16" fmla="*/ 0 60000 65536"/>
                    <a:gd name="T17" fmla="*/ 0 60000 65536"/>
                    <a:gd name="T18" fmla="*/ 0 w 15"/>
                    <a:gd name="T19" fmla="*/ 0 h 35"/>
                    <a:gd name="T20" fmla="*/ 15 w 15"/>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15" h="35">
                      <a:moveTo>
                        <a:pt x="6" y="35"/>
                      </a:moveTo>
                      <a:lnTo>
                        <a:pt x="6" y="11"/>
                      </a:lnTo>
                      <a:lnTo>
                        <a:pt x="0" y="8"/>
                      </a:lnTo>
                      <a:lnTo>
                        <a:pt x="15" y="0"/>
                      </a:lnTo>
                      <a:lnTo>
                        <a:pt x="15" y="30"/>
                      </a:lnTo>
                      <a:lnTo>
                        <a:pt x="6" y="35"/>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8" name="Freeform 1213"/>
                <p:cNvSpPr>
                  <a:spLocks/>
                </p:cNvSpPr>
                <p:nvPr/>
              </p:nvSpPr>
              <p:spPr bwMode="auto">
                <a:xfrm>
                  <a:off x="3769" y="2584"/>
                  <a:ext cx="26" cy="14"/>
                </a:xfrm>
                <a:custGeom>
                  <a:avLst/>
                  <a:gdLst>
                    <a:gd name="T0" fmla="*/ 10 w 26"/>
                    <a:gd name="T1" fmla="*/ 14 h 14"/>
                    <a:gd name="T2" fmla="*/ 0 w 26"/>
                    <a:gd name="T3" fmla="*/ 9 h 14"/>
                    <a:gd name="T4" fmla="*/ 14 w 26"/>
                    <a:gd name="T5" fmla="*/ 0 h 14"/>
                    <a:gd name="T6" fmla="*/ 26 w 26"/>
                    <a:gd name="T7" fmla="*/ 5 h 14"/>
                    <a:gd name="T8" fmla="*/ 10 w 26"/>
                    <a:gd name="T9" fmla="*/ 14 h 14"/>
                    <a:gd name="T10" fmla="*/ 0 60000 65536"/>
                    <a:gd name="T11" fmla="*/ 0 60000 65536"/>
                    <a:gd name="T12" fmla="*/ 0 60000 65536"/>
                    <a:gd name="T13" fmla="*/ 0 60000 65536"/>
                    <a:gd name="T14" fmla="*/ 0 60000 65536"/>
                    <a:gd name="T15" fmla="*/ 0 w 26"/>
                    <a:gd name="T16" fmla="*/ 0 h 14"/>
                    <a:gd name="T17" fmla="*/ 26 w 26"/>
                    <a:gd name="T18" fmla="*/ 14 h 14"/>
                  </a:gdLst>
                  <a:ahLst/>
                  <a:cxnLst>
                    <a:cxn ang="T10">
                      <a:pos x="T0" y="T1"/>
                    </a:cxn>
                    <a:cxn ang="T11">
                      <a:pos x="T2" y="T3"/>
                    </a:cxn>
                    <a:cxn ang="T12">
                      <a:pos x="T4" y="T5"/>
                    </a:cxn>
                    <a:cxn ang="T13">
                      <a:pos x="T6" y="T7"/>
                    </a:cxn>
                    <a:cxn ang="T14">
                      <a:pos x="T8" y="T9"/>
                    </a:cxn>
                  </a:cxnLst>
                  <a:rect l="T15" t="T16" r="T17" b="T18"/>
                  <a:pathLst>
                    <a:path w="26" h="14">
                      <a:moveTo>
                        <a:pt x="10" y="14"/>
                      </a:moveTo>
                      <a:lnTo>
                        <a:pt x="0" y="9"/>
                      </a:lnTo>
                      <a:lnTo>
                        <a:pt x="14" y="0"/>
                      </a:lnTo>
                      <a:lnTo>
                        <a:pt x="26" y="5"/>
                      </a:lnTo>
                      <a:lnTo>
                        <a:pt x="10" y="14"/>
                      </a:lnTo>
                      <a:close/>
                    </a:path>
                  </a:pathLst>
                </a:custGeom>
                <a:solidFill>
                  <a:srgbClr val="C2C0D8"/>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9" name="Freeform 1214"/>
                <p:cNvSpPr>
                  <a:spLocks/>
                </p:cNvSpPr>
                <p:nvPr/>
              </p:nvSpPr>
              <p:spPr bwMode="auto">
                <a:xfrm>
                  <a:off x="3589" y="2505"/>
                  <a:ext cx="160" cy="88"/>
                </a:xfrm>
                <a:custGeom>
                  <a:avLst/>
                  <a:gdLst>
                    <a:gd name="T0" fmla="*/ 160 w 160"/>
                    <a:gd name="T1" fmla="*/ 80 h 88"/>
                    <a:gd name="T2" fmla="*/ 4 w 160"/>
                    <a:gd name="T3" fmla="*/ 0 h 88"/>
                    <a:gd name="T4" fmla="*/ 0 w 160"/>
                    <a:gd name="T5" fmla="*/ 7 h 88"/>
                    <a:gd name="T6" fmla="*/ 155 w 160"/>
                    <a:gd name="T7" fmla="*/ 88 h 88"/>
                    <a:gd name="T8" fmla="*/ 160 w 160"/>
                    <a:gd name="T9" fmla="*/ 80 h 88"/>
                    <a:gd name="T10" fmla="*/ 0 60000 65536"/>
                    <a:gd name="T11" fmla="*/ 0 60000 65536"/>
                    <a:gd name="T12" fmla="*/ 0 60000 65536"/>
                    <a:gd name="T13" fmla="*/ 0 60000 65536"/>
                    <a:gd name="T14" fmla="*/ 0 60000 65536"/>
                    <a:gd name="T15" fmla="*/ 0 w 160"/>
                    <a:gd name="T16" fmla="*/ 0 h 88"/>
                    <a:gd name="T17" fmla="*/ 160 w 160"/>
                    <a:gd name="T18" fmla="*/ 88 h 88"/>
                  </a:gdLst>
                  <a:ahLst/>
                  <a:cxnLst>
                    <a:cxn ang="T10">
                      <a:pos x="T0" y="T1"/>
                    </a:cxn>
                    <a:cxn ang="T11">
                      <a:pos x="T2" y="T3"/>
                    </a:cxn>
                    <a:cxn ang="T12">
                      <a:pos x="T4" y="T5"/>
                    </a:cxn>
                    <a:cxn ang="T13">
                      <a:pos x="T6" y="T7"/>
                    </a:cxn>
                    <a:cxn ang="T14">
                      <a:pos x="T8" y="T9"/>
                    </a:cxn>
                  </a:cxnLst>
                  <a:rect l="T15" t="T16" r="T17" b="T18"/>
                  <a:pathLst>
                    <a:path w="160" h="88">
                      <a:moveTo>
                        <a:pt x="160" y="80"/>
                      </a:moveTo>
                      <a:lnTo>
                        <a:pt x="4" y="0"/>
                      </a:lnTo>
                      <a:lnTo>
                        <a:pt x="0" y="7"/>
                      </a:lnTo>
                      <a:lnTo>
                        <a:pt x="155" y="88"/>
                      </a:lnTo>
                      <a:lnTo>
                        <a:pt x="160" y="8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0" name="Freeform 1215"/>
                <p:cNvSpPr>
                  <a:spLocks/>
                </p:cNvSpPr>
                <p:nvPr/>
              </p:nvSpPr>
              <p:spPr bwMode="auto">
                <a:xfrm>
                  <a:off x="3425" y="2404"/>
                  <a:ext cx="195" cy="102"/>
                </a:xfrm>
                <a:custGeom>
                  <a:avLst/>
                  <a:gdLst>
                    <a:gd name="T0" fmla="*/ 40 w 195"/>
                    <a:gd name="T1" fmla="*/ 0 h 102"/>
                    <a:gd name="T2" fmla="*/ 195 w 195"/>
                    <a:gd name="T3" fmla="*/ 80 h 102"/>
                    <a:gd name="T4" fmla="*/ 154 w 195"/>
                    <a:gd name="T5" fmla="*/ 102 h 102"/>
                    <a:gd name="T6" fmla="*/ 0 w 195"/>
                    <a:gd name="T7" fmla="*/ 20 h 102"/>
                    <a:gd name="T8" fmla="*/ 40 w 195"/>
                    <a:gd name="T9" fmla="*/ 0 h 102"/>
                    <a:gd name="T10" fmla="*/ 0 60000 65536"/>
                    <a:gd name="T11" fmla="*/ 0 60000 65536"/>
                    <a:gd name="T12" fmla="*/ 0 60000 65536"/>
                    <a:gd name="T13" fmla="*/ 0 60000 65536"/>
                    <a:gd name="T14" fmla="*/ 0 60000 65536"/>
                    <a:gd name="T15" fmla="*/ 0 w 195"/>
                    <a:gd name="T16" fmla="*/ 0 h 102"/>
                    <a:gd name="T17" fmla="*/ 195 w 195"/>
                    <a:gd name="T18" fmla="*/ 102 h 102"/>
                  </a:gdLst>
                  <a:ahLst/>
                  <a:cxnLst>
                    <a:cxn ang="T10">
                      <a:pos x="T0" y="T1"/>
                    </a:cxn>
                    <a:cxn ang="T11">
                      <a:pos x="T2" y="T3"/>
                    </a:cxn>
                    <a:cxn ang="T12">
                      <a:pos x="T4" y="T5"/>
                    </a:cxn>
                    <a:cxn ang="T13">
                      <a:pos x="T6" y="T7"/>
                    </a:cxn>
                    <a:cxn ang="T14">
                      <a:pos x="T8" y="T9"/>
                    </a:cxn>
                  </a:cxnLst>
                  <a:rect l="T15" t="T16" r="T17" b="T18"/>
                  <a:pathLst>
                    <a:path w="195" h="102">
                      <a:moveTo>
                        <a:pt x="40" y="0"/>
                      </a:moveTo>
                      <a:lnTo>
                        <a:pt x="195" y="80"/>
                      </a:lnTo>
                      <a:lnTo>
                        <a:pt x="154" y="102"/>
                      </a:lnTo>
                      <a:lnTo>
                        <a:pt x="0" y="20"/>
                      </a:lnTo>
                      <a:lnTo>
                        <a:pt x="40" y="0"/>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1" name="Freeform 1216"/>
                <p:cNvSpPr>
                  <a:spLocks/>
                </p:cNvSpPr>
                <p:nvPr/>
              </p:nvSpPr>
              <p:spPr bwMode="auto">
                <a:xfrm>
                  <a:off x="3425" y="2424"/>
                  <a:ext cx="154" cy="134"/>
                </a:xfrm>
                <a:custGeom>
                  <a:avLst/>
                  <a:gdLst>
                    <a:gd name="T0" fmla="*/ 0 w 154"/>
                    <a:gd name="T1" fmla="*/ 51 h 134"/>
                    <a:gd name="T2" fmla="*/ 154 w 154"/>
                    <a:gd name="T3" fmla="*/ 134 h 134"/>
                    <a:gd name="T4" fmla="*/ 154 w 154"/>
                    <a:gd name="T5" fmla="*/ 82 h 134"/>
                    <a:gd name="T6" fmla="*/ 0 w 154"/>
                    <a:gd name="T7" fmla="*/ 0 h 134"/>
                    <a:gd name="T8" fmla="*/ 0 w 154"/>
                    <a:gd name="T9" fmla="*/ 51 h 134"/>
                    <a:gd name="T10" fmla="*/ 0 60000 65536"/>
                    <a:gd name="T11" fmla="*/ 0 60000 65536"/>
                    <a:gd name="T12" fmla="*/ 0 60000 65536"/>
                    <a:gd name="T13" fmla="*/ 0 60000 65536"/>
                    <a:gd name="T14" fmla="*/ 0 60000 65536"/>
                    <a:gd name="T15" fmla="*/ 0 w 154"/>
                    <a:gd name="T16" fmla="*/ 0 h 134"/>
                    <a:gd name="T17" fmla="*/ 154 w 154"/>
                    <a:gd name="T18" fmla="*/ 134 h 134"/>
                  </a:gdLst>
                  <a:ahLst/>
                  <a:cxnLst>
                    <a:cxn ang="T10">
                      <a:pos x="T0" y="T1"/>
                    </a:cxn>
                    <a:cxn ang="T11">
                      <a:pos x="T2" y="T3"/>
                    </a:cxn>
                    <a:cxn ang="T12">
                      <a:pos x="T4" y="T5"/>
                    </a:cxn>
                    <a:cxn ang="T13">
                      <a:pos x="T6" y="T7"/>
                    </a:cxn>
                    <a:cxn ang="T14">
                      <a:pos x="T8" y="T9"/>
                    </a:cxn>
                  </a:cxnLst>
                  <a:rect l="T15" t="T16" r="T17" b="T18"/>
                  <a:pathLst>
                    <a:path w="154" h="134">
                      <a:moveTo>
                        <a:pt x="0" y="51"/>
                      </a:moveTo>
                      <a:lnTo>
                        <a:pt x="154" y="134"/>
                      </a:lnTo>
                      <a:lnTo>
                        <a:pt x="154" y="82"/>
                      </a:lnTo>
                      <a:lnTo>
                        <a:pt x="0" y="0"/>
                      </a:lnTo>
                      <a:lnTo>
                        <a:pt x="0" y="51"/>
                      </a:lnTo>
                      <a:close/>
                    </a:path>
                  </a:pathLst>
                </a:custGeom>
                <a:solidFill>
                  <a:srgbClr val="7167B1"/>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2" name="Freeform 1217"/>
                <p:cNvSpPr>
                  <a:spLocks/>
                </p:cNvSpPr>
                <p:nvPr/>
              </p:nvSpPr>
              <p:spPr bwMode="auto">
                <a:xfrm>
                  <a:off x="3578" y="2505"/>
                  <a:ext cx="12" cy="53"/>
                </a:xfrm>
                <a:custGeom>
                  <a:avLst/>
                  <a:gdLst>
                    <a:gd name="T0" fmla="*/ 0 w 12"/>
                    <a:gd name="T1" fmla="*/ 51 h 53"/>
                    <a:gd name="T2" fmla="*/ 12 w 12"/>
                    <a:gd name="T3" fmla="*/ 53 h 53"/>
                    <a:gd name="T4" fmla="*/ 12 w 12"/>
                    <a:gd name="T5" fmla="*/ 3 h 53"/>
                    <a:gd name="T6" fmla="*/ 0 w 12"/>
                    <a:gd name="T7" fmla="*/ 0 h 53"/>
                    <a:gd name="T8" fmla="*/ 0 w 12"/>
                    <a:gd name="T9" fmla="*/ 51 h 53"/>
                    <a:gd name="T10" fmla="*/ 0 60000 65536"/>
                    <a:gd name="T11" fmla="*/ 0 60000 65536"/>
                    <a:gd name="T12" fmla="*/ 0 60000 65536"/>
                    <a:gd name="T13" fmla="*/ 0 60000 65536"/>
                    <a:gd name="T14" fmla="*/ 0 60000 65536"/>
                    <a:gd name="T15" fmla="*/ 0 w 12"/>
                    <a:gd name="T16" fmla="*/ 0 h 53"/>
                    <a:gd name="T17" fmla="*/ 12 w 12"/>
                    <a:gd name="T18" fmla="*/ 53 h 53"/>
                  </a:gdLst>
                  <a:ahLst/>
                  <a:cxnLst>
                    <a:cxn ang="T10">
                      <a:pos x="T0" y="T1"/>
                    </a:cxn>
                    <a:cxn ang="T11">
                      <a:pos x="T2" y="T3"/>
                    </a:cxn>
                    <a:cxn ang="T12">
                      <a:pos x="T4" y="T5"/>
                    </a:cxn>
                    <a:cxn ang="T13">
                      <a:pos x="T6" y="T7"/>
                    </a:cxn>
                    <a:cxn ang="T14">
                      <a:pos x="T8" y="T9"/>
                    </a:cxn>
                  </a:cxnLst>
                  <a:rect l="T15" t="T16" r="T17" b="T18"/>
                  <a:pathLst>
                    <a:path w="12" h="53">
                      <a:moveTo>
                        <a:pt x="0" y="51"/>
                      </a:moveTo>
                      <a:lnTo>
                        <a:pt x="12" y="53"/>
                      </a:lnTo>
                      <a:lnTo>
                        <a:pt x="12" y="3"/>
                      </a:lnTo>
                      <a:lnTo>
                        <a:pt x="0" y="0"/>
                      </a:lnTo>
                      <a:lnTo>
                        <a:pt x="0" y="51"/>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3" name="Freeform 1218"/>
                <p:cNvSpPr>
                  <a:spLocks/>
                </p:cNvSpPr>
                <p:nvPr/>
              </p:nvSpPr>
              <p:spPr bwMode="auto">
                <a:xfrm>
                  <a:off x="3551" y="2491"/>
                  <a:ext cx="12" cy="52"/>
                </a:xfrm>
                <a:custGeom>
                  <a:avLst/>
                  <a:gdLst>
                    <a:gd name="T0" fmla="*/ 0 w 12"/>
                    <a:gd name="T1" fmla="*/ 0 h 52"/>
                    <a:gd name="T2" fmla="*/ 0 w 12"/>
                    <a:gd name="T3" fmla="*/ 52 h 52"/>
                    <a:gd name="T4" fmla="*/ 12 w 12"/>
                    <a:gd name="T5" fmla="*/ 52 h 52"/>
                    <a:gd name="T6" fmla="*/ 12 w 12"/>
                    <a:gd name="T7" fmla="*/ 2 h 52"/>
                    <a:gd name="T8" fmla="*/ 0 w 12"/>
                    <a:gd name="T9" fmla="*/ 0 h 52"/>
                    <a:gd name="T10" fmla="*/ 0 60000 65536"/>
                    <a:gd name="T11" fmla="*/ 0 60000 65536"/>
                    <a:gd name="T12" fmla="*/ 0 60000 65536"/>
                    <a:gd name="T13" fmla="*/ 0 60000 65536"/>
                    <a:gd name="T14" fmla="*/ 0 60000 65536"/>
                    <a:gd name="T15" fmla="*/ 0 w 12"/>
                    <a:gd name="T16" fmla="*/ 0 h 52"/>
                    <a:gd name="T17" fmla="*/ 12 w 12"/>
                    <a:gd name="T18" fmla="*/ 52 h 52"/>
                  </a:gdLst>
                  <a:ahLst/>
                  <a:cxnLst>
                    <a:cxn ang="T10">
                      <a:pos x="T0" y="T1"/>
                    </a:cxn>
                    <a:cxn ang="T11">
                      <a:pos x="T2" y="T3"/>
                    </a:cxn>
                    <a:cxn ang="T12">
                      <a:pos x="T4" y="T5"/>
                    </a:cxn>
                    <a:cxn ang="T13">
                      <a:pos x="T6" y="T7"/>
                    </a:cxn>
                    <a:cxn ang="T14">
                      <a:pos x="T8" y="T9"/>
                    </a:cxn>
                  </a:cxnLst>
                  <a:rect l="T15" t="T16" r="T17" b="T18"/>
                  <a:pathLst>
                    <a:path w="12" h="52">
                      <a:moveTo>
                        <a:pt x="0" y="0"/>
                      </a:moveTo>
                      <a:lnTo>
                        <a:pt x="0" y="52"/>
                      </a:lnTo>
                      <a:lnTo>
                        <a:pt x="12" y="52"/>
                      </a:lnTo>
                      <a:lnTo>
                        <a:pt x="12" y="2"/>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4" name="Freeform 1219"/>
                <p:cNvSpPr>
                  <a:spLocks/>
                </p:cNvSpPr>
                <p:nvPr/>
              </p:nvSpPr>
              <p:spPr bwMode="auto">
                <a:xfrm>
                  <a:off x="3526" y="2478"/>
                  <a:ext cx="12" cy="53"/>
                </a:xfrm>
                <a:custGeom>
                  <a:avLst/>
                  <a:gdLst>
                    <a:gd name="T0" fmla="*/ 0 w 12"/>
                    <a:gd name="T1" fmla="*/ 0 h 53"/>
                    <a:gd name="T2" fmla="*/ 0 w 12"/>
                    <a:gd name="T3" fmla="*/ 52 h 53"/>
                    <a:gd name="T4" fmla="*/ 12 w 12"/>
                    <a:gd name="T5" fmla="*/ 53 h 53"/>
                    <a:gd name="T6" fmla="*/ 12 w 12"/>
                    <a:gd name="T7" fmla="*/ 1 h 53"/>
                    <a:gd name="T8" fmla="*/ 0 w 12"/>
                    <a:gd name="T9" fmla="*/ 0 h 53"/>
                    <a:gd name="T10" fmla="*/ 0 60000 65536"/>
                    <a:gd name="T11" fmla="*/ 0 60000 65536"/>
                    <a:gd name="T12" fmla="*/ 0 60000 65536"/>
                    <a:gd name="T13" fmla="*/ 0 60000 65536"/>
                    <a:gd name="T14" fmla="*/ 0 60000 65536"/>
                    <a:gd name="T15" fmla="*/ 0 w 12"/>
                    <a:gd name="T16" fmla="*/ 0 h 53"/>
                    <a:gd name="T17" fmla="*/ 12 w 12"/>
                    <a:gd name="T18" fmla="*/ 53 h 53"/>
                  </a:gdLst>
                  <a:ahLst/>
                  <a:cxnLst>
                    <a:cxn ang="T10">
                      <a:pos x="T0" y="T1"/>
                    </a:cxn>
                    <a:cxn ang="T11">
                      <a:pos x="T2" y="T3"/>
                    </a:cxn>
                    <a:cxn ang="T12">
                      <a:pos x="T4" y="T5"/>
                    </a:cxn>
                    <a:cxn ang="T13">
                      <a:pos x="T6" y="T7"/>
                    </a:cxn>
                    <a:cxn ang="T14">
                      <a:pos x="T8" y="T9"/>
                    </a:cxn>
                  </a:cxnLst>
                  <a:rect l="T15" t="T16" r="T17" b="T18"/>
                  <a:pathLst>
                    <a:path w="12" h="53">
                      <a:moveTo>
                        <a:pt x="0" y="0"/>
                      </a:moveTo>
                      <a:lnTo>
                        <a:pt x="0" y="52"/>
                      </a:lnTo>
                      <a:lnTo>
                        <a:pt x="12" y="53"/>
                      </a:lnTo>
                      <a:lnTo>
                        <a:pt x="12" y="1"/>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5" name="Freeform 1220"/>
                <p:cNvSpPr>
                  <a:spLocks/>
                </p:cNvSpPr>
                <p:nvPr/>
              </p:nvSpPr>
              <p:spPr bwMode="auto">
                <a:xfrm>
                  <a:off x="3501" y="2464"/>
                  <a:ext cx="12" cy="55"/>
                </a:xfrm>
                <a:custGeom>
                  <a:avLst/>
                  <a:gdLst>
                    <a:gd name="T0" fmla="*/ 0 w 12"/>
                    <a:gd name="T1" fmla="*/ 0 h 55"/>
                    <a:gd name="T2" fmla="*/ 0 w 12"/>
                    <a:gd name="T3" fmla="*/ 52 h 55"/>
                    <a:gd name="T4" fmla="*/ 12 w 12"/>
                    <a:gd name="T5" fmla="*/ 55 h 55"/>
                    <a:gd name="T6" fmla="*/ 12 w 12"/>
                    <a:gd name="T7" fmla="*/ 2 h 55"/>
                    <a:gd name="T8" fmla="*/ 0 w 12"/>
                    <a:gd name="T9" fmla="*/ 0 h 55"/>
                    <a:gd name="T10" fmla="*/ 0 60000 65536"/>
                    <a:gd name="T11" fmla="*/ 0 60000 65536"/>
                    <a:gd name="T12" fmla="*/ 0 60000 65536"/>
                    <a:gd name="T13" fmla="*/ 0 60000 65536"/>
                    <a:gd name="T14" fmla="*/ 0 60000 65536"/>
                    <a:gd name="T15" fmla="*/ 0 w 12"/>
                    <a:gd name="T16" fmla="*/ 0 h 55"/>
                    <a:gd name="T17" fmla="*/ 12 w 12"/>
                    <a:gd name="T18" fmla="*/ 55 h 55"/>
                  </a:gdLst>
                  <a:ahLst/>
                  <a:cxnLst>
                    <a:cxn ang="T10">
                      <a:pos x="T0" y="T1"/>
                    </a:cxn>
                    <a:cxn ang="T11">
                      <a:pos x="T2" y="T3"/>
                    </a:cxn>
                    <a:cxn ang="T12">
                      <a:pos x="T4" y="T5"/>
                    </a:cxn>
                    <a:cxn ang="T13">
                      <a:pos x="T6" y="T7"/>
                    </a:cxn>
                    <a:cxn ang="T14">
                      <a:pos x="T8" y="T9"/>
                    </a:cxn>
                  </a:cxnLst>
                  <a:rect l="T15" t="T16" r="T17" b="T18"/>
                  <a:pathLst>
                    <a:path w="12" h="55">
                      <a:moveTo>
                        <a:pt x="0" y="0"/>
                      </a:moveTo>
                      <a:lnTo>
                        <a:pt x="0" y="52"/>
                      </a:lnTo>
                      <a:lnTo>
                        <a:pt x="12" y="55"/>
                      </a:lnTo>
                      <a:lnTo>
                        <a:pt x="12" y="2"/>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6" name="Freeform 1221"/>
                <p:cNvSpPr>
                  <a:spLocks/>
                </p:cNvSpPr>
                <p:nvPr/>
              </p:nvSpPr>
              <p:spPr bwMode="auto">
                <a:xfrm>
                  <a:off x="3476" y="2452"/>
                  <a:ext cx="12" cy="52"/>
                </a:xfrm>
                <a:custGeom>
                  <a:avLst/>
                  <a:gdLst>
                    <a:gd name="T0" fmla="*/ 0 w 12"/>
                    <a:gd name="T1" fmla="*/ 0 h 52"/>
                    <a:gd name="T2" fmla="*/ 0 w 12"/>
                    <a:gd name="T3" fmla="*/ 51 h 52"/>
                    <a:gd name="T4" fmla="*/ 12 w 12"/>
                    <a:gd name="T5" fmla="*/ 52 h 52"/>
                    <a:gd name="T6" fmla="*/ 12 w 12"/>
                    <a:gd name="T7" fmla="*/ 1 h 52"/>
                    <a:gd name="T8" fmla="*/ 0 w 12"/>
                    <a:gd name="T9" fmla="*/ 0 h 52"/>
                    <a:gd name="T10" fmla="*/ 0 60000 65536"/>
                    <a:gd name="T11" fmla="*/ 0 60000 65536"/>
                    <a:gd name="T12" fmla="*/ 0 60000 65536"/>
                    <a:gd name="T13" fmla="*/ 0 60000 65536"/>
                    <a:gd name="T14" fmla="*/ 0 60000 65536"/>
                    <a:gd name="T15" fmla="*/ 0 w 12"/>
                    <a:gd name="T16" fmla="*/ 0 h 52"/>
                    <a:gd name="T17" fmla="*/ 12 w 12"/>
                    <a:gd name="T18" fmla="*/ 52 h 52"/>
                  </a:gdLst>
                  <a:ahLst/>
                  <a:cxnLst>
                    <a:cxn ang="T10">
                      <a:pos x="T0" y="T1"/>
                    </a:cxn>
                    <a:cxn ang="T11">
                      <a:pos x="T2" y="T3"/>
                    </a:cxn>
                    <a:cxn ang="T12">
                      <a:pos x="T4" y="T5"/>
                    </a:cxn>
                    <a:cxn ang="T13">
                      <a:pos x="T6" y="T7"/>
                    </a:cxn>
                    <a:cxn ang="T14">
                      <a:pos x="T8" y="T9"/>
                    </a:cxn>
                  </a:cxnLst>
                  <a:rect l="T15" t="T16" r="T17" b="T18"/>
                  <a:pathLst>
                    <a:path w="12" h="52">
                      <a:moveTo>
                        <a:pt x="0" y="0"/>
                      </a:moveTo>
                      <a:lnTo>
                        <a:pt x="0" y="51"/>
                      </a:lnTo>
                      <a:lnTo>
                        <a:pt x="12" y="52"/>
                      </a:lnTo>
                      <a:lnTo>
                        <a:pt x="12" y="1"/>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7" name="Freeform 1222"/>
                <p:cNvSpPr>
                  <a:spLocks/>
                </p:cNvSpPr>
                <p:nvPr/>
              </p:nvSpPr>
              <p:spPr bwMode="auto">
                <a:xfrm>
                  <a:off x="3450" y="2438"/>
                  <a:ext cx="12" cy="52"/>
                </a:xfrm>
                <a:custGeom>
                  <a:avLst/>
                  <a:gdLst>
                    <a:gd name="T0" fmla="*/ 0 w 12"/>
                    <a:gd name="T1" fmla="*/ 0 h 52"/>
                    <a:gd name="T2" fmla="*/ 0 w 12"/>
                    <a:gd name="T3" fmla="*/ 51 h 52"/>
                    <a:gd name="T4" fmla="*/ 12 w 12"/>
                    <a:gd name="T5" fmla="*/ 52 h 52"/>
                    <a:gd name="T6" fmla="*/ 12 w 12"/>
                    <a:gd name="T7" fmla="*/ 2 h 52"/>
                    <a:gd name="T8" fmla="*/ 0 w 12"/>
                    <a:gd name="T9" fmla="*/ 0 h 52"/>
                    <a:gd name="T10" fmla="*/ 0 60000 65536"/>
                    <a:gd name="T11" fmla="*/ 0 60000 65536"/>
                    <a:gd name="T12" fmla="*/ 0 60000 65536"/>
                    <a:gd name="T13" fmla="*/ 0 60000 65536"/>
                    <a:gd name="T14" fmla="*/ 0 60000 65536"/>
                    <a:gd name="T15" fmla="*/ 0 w 12"/>
                    <a:gd name="T16" fmla="*/ 0 h 52"/>
                    <a:gd name="T17" fmla="*/ 12 w 12"/>
                    <a:gd name="T18" fmla="*/ 52 h 52"/>
                  </a:gdLst>
                  <a:ahLst/>
                  <a:cxnLst>
                    <a:cxn ang="T10">
                      <a:pos x="T0" y="T1"/>
                    </a:cxn>
                    <a:cxn ang="T11">
                      <a:pos x="T2" y="T3"/>
                    </a:cxn>
                    <a:cxn ang="T12">
                      <a:pos x="T4" y="T5"/>
                    </a:cxn>
                    <a:cxn ang="T13">
                      <a:pos x="T6" y="T7"/>
                    </a:cxn>
                    <a:cxn ang="T14">
                      <a:pos x="T8" y="T9"/>
                    </a:cxn>
                  </a:cxnLst>
                  <a:rect l="T15" t="T16" r="T17" b="T18"/>
                  <a:pathLst>
                    <a:path w="12" h="52">
                      <a:moveTo>
                        <a:pt x="0" y="0"/>
                      </a:moveTo>
                      <a:lnTo>
                        <a:pt x="0" y="51"/>
                      </a:lnTo>
                      <a:lnTo>
                        <a:pt x="12" y="52"/>
                      </a:lnTo>
                      <a:lnTo>
                        <a:pt x="12" y="2"/>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8" name="Freeform 1223"/>
                <p:cNvSpPr>
                  <a:spLocks/>
                </p:cNvSpPr>
                <p:nvPr/>
              </p:nvSpPr>
              <p:spPr bwMode="auto">
                <a:xfrm>
                  <a:off x="3425" y="2424"/>
                  <a:ext cx="12" cy="54"/>
                </a:xfrm>
                <a:custGeom>
                  <a:avLst/>
                  <a:gdLst>
                    <a:gd name="T0" fmla="*/ 0 w 12"/>
                    <a:gd name="T1" fmla="*/ 53 h 54"/>
                    <a:gd name="T2" fmla="*/ 12 w 12"/>
                    <a:gd name="T3" fmla="*/ 54 h 54"/>
                    <a:gd name="T4" fmla="*/ 12 w 12"/>
                    <a:gd name="T5" fmla="*/ 2 h 54"/>
                    <a:gd name="T6" fmla="*/ 0 w 12"/>
                    <a:gd name="T7" fmla="*/ 0 h 54"/>
                    <a:gd name="T8" fmla="*/ 0 w 12"/>
                    <a:gd name="T9" fmla="*/ 53 h 54"/>
                    <a:gd name="T10" fmla="*/ 0 60000 65536"/>
                    <a:gd name="T11" fmla="*/ 0 60000 65536"/>
                    <a:gd name="T12" fmla="*/ 0 60000 65536"/>
                    <a:gd name="T13" fmla="*/ 0 60000 65536"/>
                    <a:gd name="T14" fmla="*/ 0 60000 65536"/>
                    <a:gd name="T15" fmla="*/ 0 w 12"/>
                    <a:gd name="T16" fmla="*/ 0 h 54"/>
                    <a:gd name="T17" fmla="*/ 12 w 12"/>
                    <a:gd name="T18" fmla="*/ 54 h 54"/>
                  </a:gdLst>
                  <a:ahLst/>
                  <a:cxnLst>
                    <a:cxn ang="T10">
                      <a:pos x="T0" y="T1"/>
                    </a:cxn>
                    <a:cxn ang="T11">
                      <a:pos x="T2" y="T3"/>
                    </a:cxn>
                    <a:cxn ang="T12">
                      <a:pos x="T4" y="T5"/>
                    </a:cxn>
                    <a:cxn ang="T13">
                      <a:pos x="T6" y="T7"/>
                    </a:cxn>
                    <a:cxn ang="T14">
                      <a:pos x="T8" y="T9"/>
                    </a:cxn>
                  </a:cxnLst>
                  <a:rect l="T15" t="T16" r="T17" b="T18"/>
                  <a:pathLst>
                    <a:path w="12" h="54">
                      <a:moveTo>
                        <a:pt x="0" y="53"/>
                      </a:moveTo>
                      <a:lnTo>
                        <a:pt x="12" y="54"/>
                      </a:lnTo>
                      <a:lnTo>
                        <a:pt x="12" y="2"/>
                      </a:lnTo>
                      <a:lnTo>
                        <a:pt x="0" y="0"/>
                      </a:lnTo>
                      <a:lnTo>
                        <a:pt x="0" y="53"/>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59" name="Freeform 1224"/>
                <p:cNvSpPr>
                  <a:spLocks/>
                </p:cNvSpPr>
                <p:nvPr/>
              </p:nvSpPr>
              <p:spPr bwMode="auto">
                <a:xfrm>
                  <a:off x="3579" y="2505"/>
                  <a:ext cx="12" cy="53"/>
                </a:xfrm>
                <a:custGeom>
                  <a:avLst/>
                  <a:gdLst>
                    <a:gd name="T0" fmla="*/ 12 w 12"/>
                    <a:gd name="T1" fmla="*/ 51 h 53"/>
                    <a:gd name="T2" fmla="*/ 0 w 12"/>
                    <a:gd name="T3" fmla="*/ 53 h 53"/>
                    <a:gd name="T4" fmla="*/ 0 w 12"/>
                    <a:gd name="T5" fmla="*/ 3 h 53"/>
                    <a:gd name="T6" fmla="*/ 12 w 12"/>
                    <a:gd name="T7" fmla="*/ 0 h 53"/>
                    <a:gd name="T8" fmla="*/ 12 w 12"/>
                    <a:gd name="T9" fmla="*/ 51 h 53"/>
                    <a:gd name="T10" fmla="*/ 0 60000 65536"/>
                    <a:gd name="T11" fmla="*/ 0 60000 65536"/>
                    <a:gd name="T12" fmla="*/ 0 60000 65536"/>
                    <a:gd name="T13" fmla="*/ 0 60000 65536"/>
                    <a:gd name="T14" fmla="*/ 0 60000 65536"/>
                    <a:gd name="T15" fmla="*/ 0 w 12"/>
                    <a:gd name="T16" fmla="*/ 0 h 53"/>
                    <a:gd name="T17" fmla="*/ 12 w 12"/>
                    <a:gd name="T18" fmla="*/ 53 h 53"/>
                  </a:gdLst>
                  <a:ahLst/>
                  <a:cxnLst>
                    <a:cxn ang="T10">
                      <a:pos x="T0" y="T1"/>
                    </a:cxn>
                    <a:cxn ang="T11">
                      <a:pos x="T2" y="T3"/>
                    </a:cxn>
                    <a:cxn ang="T12">
                      <a:pos x="T4" y="T5"/>
                    </a:cxn>
                    <a:cxn ang="T13">
                      <a:pos x="T6" y="T7"/>
                    </a:cxn>
                    <a:cxn ang="T14">
                      <a:pos x="T8" y="T9"/>
                    </a:cxn>
                  </a:cxnLst>
                  <a:rect l="T15" t="T16" r="T17" b="T18"/>
                  <a:pathLst>
                    <a:path w="12" h="53">
                      <a:moveTo>
                        <a:pt x="12" y="51"/>
                      </a:moveTo>
                      <a:lnTo>
                        <a:pt x="0" y="53"/>
                      </a:lnTo>
                      <a:lnTo>
                        <a:pt x="0" y="3"/>
                      </a:lnTo>
                      <a:lnTo>
                        <a:pt x="12" y="0"/>
                      </a:lnTo>
                      <a:lnTo>
                        <a:pt x="12" y="51"/>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0" name="Freeform 1225"/>
                <p:cNvSpPr>
                  <a:spLocks/>
                </p:cNvSpPr>
                <p:nvPr/>
              </p:nvSpPr>
              <p:spPr bwMode="auto">
                <a:xfrm>
                  <a:off x="3754" y="2637"/>
                  <a:ext cx="44" cy="24"/>
                </a:xfrm>
                <a:custGeom>
                  <a:avLst/>
                  <a:gdLst>
                    <a:gd name="T0" fmla="*/ 44 w 44"/>
                    <a:gd name="T1" fmla="*/ 19 h 24"/>
                    <a:gd name="T2" fmla="*/ 8 w 44"/>
                    <a:gd name="T3" fmla="*/ 0 h 24"/>
                    <a:gd name="T4" fmla="*/ 0 w 44"/>
                    <a:gd name="T5" fmla="*/ 4 h 24"/>
                    <a:gd name="T6" fmla="*/ 35 w 44"/>
                    <a:gd name="T7" fmla="*/ 24 h 24"/>
                    <a:gd name="T8" fmla="*/ 44 w 44"/>
                    <a:gd name="T9" fmla="*/ 19 h 24"/>
                    <a:gd name="T10" fmla="*/ 0 60000 65536"/>
                    <a:gd name="T11" fmla="*/ 0 60000 65536"/>
                    <a:gd name="T12" fmla="*/ 0 60000 65536"/>
                    <a:gd name="T13" fmla="*/ 0 60000 65536"/>
                    <a:gd name="T14" fmla="*/ 0 60000 65536"/>
                    <a:gd name="T15" fmla="*/ 0 w 44"/>
                    <a:gd name="T16" fmla="*/ 0 h 24"/>
                    <a:gd name="T17" fmla="*/ 44 w 44"/>
                    <a:gd name="T18" fmla="*/ 24 h 24"/>
                  </a:gdLst>
                  <a:ahLst/>
                  <a:cxnLst>
                    <a:cxn ang="T10">
                      <a:pos x="T0" y="T1"/>
                    </a:cxn>
                    <a:cxn ang="T11">
                      <a:pos x="T2" y="T3"/>
                    </a:cxn>
                    <a:cxn ang="T12">
                      <a:pos x="T4" y="T5"/>
                    </a:cxn>
                    <a:cxn ang="T13">
                      <a:pos x="T6" y="T7"/>
                    </a:cxn>
                    <a:cxn ang="T14">
                      <a:pos x="T8" y="T9"/>
                    </a:cxn>
                  </a:cxnLst>
                  <a:rect l="T15" t="T16" r="T17" b="T18"/>
                  <a:pathLst>
                    <a:path w="44" h="24">
                      <a:moveTo>
                        <a:pt x="44" y="19"/>
                      </a:moveTo>
                      <a:lnTo>
                        <a:pt x="8" y="0"/>
                      </a:lnTo>
                      <a:lnTo>
                        <a:pt x="0" y="4"/>
                      </a:lnTo>
                      <a:lnTo>
                        <a:pt x="35" y="24"/>
                      </a:lnTo>
                      <a:lnTo>
                        <a:pt x="44" y="19"/>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1" name="Freeform 1226"/>
                <p:cNvSpPr>
                  <a:spLocks/>
                </p:cNvSpPr>
                <p:nvPr/>
              </p:nvSpPr>
              <p:spPr bwMode="auto">
                <a:xfrm>
                  <a:off x="3786" y="2620"/>
                  <a:ext cx="43" cy="23"/>
                </a:xfrm>
                <a:custGeom>
                  <a:avLst/>
                  <a:gdLst>
                    <a:gd name="T0" fmla="*/ 43 w 43"/>
                    <a:gd name="T1" fmla="*/ 19 h 23"/>
                    <a:gd name="T2" fmla="*/ 8 w 43"/>
                    <a:gd name="T3" fmla="*/ 0 h 23"/>
                    <a:gd name="T4" fmla="*/ 0 w 43"/>
                    <a:gd name="T5" fmla="*/ 5 h 23"/>
                    <a:gd name="T6" fmla="*/ 35 w 43"/>
                    <a:gd name="T7" fmla="*/ 23 h 23"/>
                    <a:gd name="T8" fmla="*/ 43 w 43"/>
                    <a:gd name="T9" fmla="*/ 19 h 23"/>
                    <a:gd name="T10" fmla="*/ 0 60000 65536"/>
                    <a:gd name="T11" fmla="*/ 0 60000 65536"/>
                    <a:gd name="T12" fmla="*/ 0 60000 65536"/>
                    <a:gd name="T13" fmla="*/ 0 60000 65536"/>
                    <a:gd name="T14" fmla="*/ 0 60000 65536"/>
                    <a:gd name="T15" fmla="*/ 0 w 43"/>
                    <a:gd name="T16" fmla="*/ 0 h 23"/>
                    <a:gd name="T17" fmla="*/ 43 w 43"/>
                    <a:gd name="T18" fmla="*/ 23 h 23"/>
                  </a:gdLst>
                  <a:ahLst/>
                  <a:cxnLst>
                    <a:cxn ang="T10">
                      <a:pos x="T0" y="T1"/>
                    </a:cxn>
                    <a:cxn ang="T11">
                      <a:pos x="T2" y="T3"/>
                    </a:cxn>
                    <a:cxn ang="T12">
                      <a:pos x="T4" y="T5"/>
                    </a:cxn>
                    <a:cxn ang="T13">
                      <a:pos x="T6" y="T7"/>
                    </a:cxn>
                    <a:cxn ang="T14">
                      <a:pos x="T8" y="T9"/>
                    </a:cxn>
                  </a:cxnLst>
                  <a:rect l="T15" t="T16" r="T17" b="T18"/>
                  <a:pathLst>
                    <a:path w="43" h="23">
                      <a:moveTo>
                        <a:pt x="43" y="19"/>
                      </a:moveTo>
                      <a:lnTo>
                        <a:pt x="8" y="0"/>
                      </a:lnTo>
                      <a:lnTo>
                        <a:pt x="0" y="5"/>
                      </a:lnTo>
                      <a:lnTo>
                        <a:pt x="35" y="23"/>
                      </a:lnTo>
                      <a:lnTo>
                        <a:pt x="43" y="19"/>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2" name="Freeform 1227"/>
                <p:cNvSpPr>
                  <a:spLocks/>
                </p:cNvSpPr>
                <p:nvPr/>
              </p:nvSpPr>
              <p:spPr bwMode="auto">
                <a:xfrm>
                  <a:off x="3790" y="2640"/>
                  <a:ext cx="39" cy="27"/>
                </a:xfrm>
                <a:custGeom>
                  <a:avLst/>
                  <a:gdLst>
                    <a:gd name="T0" fmla="*/ 39 w 39"/>
                    <a:gd name="T1" fmla="*/ 7 h 27"/>
                    <a:gd name="T2" fmla="*/ 39 w 39"/>
                    <a:gd name="T3" fmla="*/ 0 h 27"/>
                    <a:gd name="T4" fmla="*/ 0 w 39"/>
                    <a:gd name="T5" fmla="*/ 20 h 27"/>
                    <a:gd name="T6" fmla="*/ 0 w 39"/>
                    <a:gd name="T7" fmla="*/ 27 h 27"/>
                    <a:gd name="T8" fmla="*/ 39 w 39"/>
                    <a:gd name="T9" fmla="*/ 7 h 27"/>
                    <a:gd name="T10" fmla="*/ 0 60000 65536"/>
                    <a:gd name="T11" fmla="*/ 0 60000 65536"/>
                    <a:gd name="T12" fmla="*/ 0 60000 65536"/>
                    <a:gd name="T13" fmla="*/ 0 60000 65536"/>
                    <a:gd name="T14" fmla="*/ 0 60000 65536"/>
                    <a:gd name="T15" fmla="*/ 0 w 39"/>
                    <a:gd name="T16" fmla="*/ 0 h 27"/>
                    <a:gd name="T17" fmla="*/ 39 w 39"/>
                    <a:gd name="T18" fmla="*/ 27 h 27"/>
                  </a:gdLst>
                  <a:ahLst/>
                  <a:cxnLst>
                    <a:cxn ang="T10">
                      <a:pos x="T0" y="T1"/>
                    </a:cxn>
                    <a:cxn ang="T11">
                      <a:pos x="T2" y="T3"/>
                    </a:cxn>
                    <a:cxn ang="T12">
                      <a:pos x="T4" y="T5"/>
                    </a:cxn>
                    <a:cxn ang="T13">
                      <a:pos x="T6" y="T7"/>
                    </a:cxn>
                    <a:cxn ang="T14">
                      <a:pos x="T8" y="T9"/>
                    </a:cxn>
                  </a:cxnLst>
                  <a:rect l="T15" t="T16" r="T17" b="T18"/>
                  <a:pathLst>
                    <a:path w="39" h="27">
                      <a:moveTo>
                        <a:pt x="39" y="7"/>
                      </a:moveTo>
                      <a:lnTo>
                        <a:pt x="39" y="0"/>
                      </a:lnTo>
                      <a:lnTo>
                        <a:pt x="0" y="20"/>
                      </a:lnTo>
                      <a:lnTo>
                        <a:pt x="0" y="27"/>
                      </a:lnTo>
                      <a:lnTo>
                        <a:pt x="39" y="7"/>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3" name="Freeform 1228"/>
                <p:cNvSpPr>
                  <a:spLocks/>
                </p:cNvSpPr>
                <p:nvPr/>
              </p:nvSpPr>
              <p:spPr bwMode="auto">
                <a:xfrm>
                  <a:off x="3799" y="2618"/>
                  <a:ext cx="22" cy="38"/>
                </a:xfrm>
                <a:custGeom>
                  <a:avLst/>
                  <a:gdLst>
                    <a:gd name="T0" fmla="*/ 0 w 22"/>
                    <a:gd name="T1" fmla="*/ 38 h 38"/>
                    <a:gd name="T2" fmla="*/ 0 w 22"/>
                    <a:gd name="T3" fmla="*/ 14 h 38"/>
                    <a:gd name="T4" fmla="*/ 5 w 22"/>
                    <a:gd name="T5" fmla="*/ 4 h 38"/>
                    <a:gd name="T6" fmla="*/ 16 w 22"/>
                    <a:gd name="T7" fmla="*/ 0 h 38"/>
                    <a:gd name="T8" fmla="*/ 22 w 22"/>
                    <a:gd name="T9" fmla="*/ 2 h 38"/>
                    <a:gd name="T10" fmla="*/ 22 w 22"/>
                    <a:gd name="T11" fmla="*/ 27 h 38"/>
                    <a:gd name="T12" fmla="*/ 0 w 22"/>
                    <a:gd name="T13" fmla="*/ 38 h 38"/>
                    <a:gd name="T14" fmla="*/ 0 60000 65536"/>
                    <a:gd name="T15" fmla="*/ 0 60000 65536"/>
                    <a:gd name="T16" fmla="*/ 0 60000 65536"/>
                    <a:gd name="T17" fmla="*/ 0 60000 65536"/>
                    <a:gd name="T18" fmla="*/ 0 60000 65536"/>
                    <a:gd name="T19" fmla="*/ 0 60000 65536"/>
                    <a:gd name="T20" fmla="*/ 0 60000 65536"/>
                    <a:gd name="T21" fmla="*/ 0 w 22"/>
                    <a:gd name="T22" fmla="*/ 0 h 38"/>
                    <a:gd name="T23" fmla="*/ 22 w 2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38">
                      <a:moveTo>
                        <a:pt x="0" y="38"/>
                      </a:moveTo>
                      <a:lnTo>
                        <a:pt x="0" y="14"/>
                      </a:lnTo>
                      <a:lnTo>
                        <a:pt x="5" y="4"/>
                      </a:lnTo>
                      <a:lnTo>
                        <a:pt x="16" y="0"/>
                      </a:lnTo>
                      <a:lnTo>
                        <a:pt x="22" y="2"/>
                      </a:lnTo>
                      <a:lnTo>
                        <a:pt x="22" y="27"/>
                      </a:lnTo>
                      <a:lnTo>
                        <a:pt x="0" y="38"/>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4" name="Freeform 1229"/>
                <p:cNvSpPr>
                  <a:spLocks/>
                </p:cNvSpPr>
                <p:nvPr/>
              </p:nvSpPr>
              <p:spPr bwMode="auto">
                <a:xfrm>
                  <a:off x="3752" y="2609"/>
                  <a:ext cx="46" cy="47"/>
                </a:xfrm>
                <a:custGeom>
                  <a:avLst/>
                  <a:gdLst>
                    <a:gd name="T0" fmla="*/ 46 w 46"/>
                    <a:gd name="T1" fmla="*/ 23 h 47"/>
                    <a:gd name="T2" fmla="*/ 0 w 46"/>
                    <a:gd name="T3" fmla="*/ 0 h 47"/>
                    <a:gd name="T4" fmla="*/ 0 w 46"/>
                    <a:gd name="T5" fmla="*/ 22 h 47"/>
                    <a:gd name="T6" fmla="*/ 46 w 46"/>
                    <a:gd name="T7" fmla="*/ 47 h 47"/>
                    <a:gd name="T8" fmla="*/ 46 w 46"/>
                    <a:gd name="T9" fmla="*/ 23 h 47"/>
                    <a:gd name="T10" fmla="*/ 0 60000 65536"/>
                    <a:gd name="T11" fmla="*/ 0 60000 65536"/>
                    <a:gd name="T12" fmla="*/ 0 60000 65536"/>
                    <a:gd name="T13" fmla="*/ 0 60000 65536"/>
                    <a:gd name="T14" fmla="*/ 0 60000 65536"/>
                    <a:gd name="T15" fmla="*/ 0 w 46"/>
                    <a:gd name="T16" fmla="*/ 0 h 47"/>
                    <a:gd name="T17" fmla="*/ 46 w 46"/>
                    <a:gd name="T18" fmla="*/ 47 h 47"/>
                  </a:gdLst>
                  <a:ahLst/>
                  <a:cxnLst>
                    <a:cxn ang="T10">
                      <a:pos x="T0" y="T1"/>
                    </a:cxn>
                    <a:cxn ang="T11">
                      <a:pos x="T2" y="T3"/>
                    </a:cxn>
                    <a:cxn ang="T12">
                      <a:pos x="T4" y="T5"/>
                    </a:cxn>
                    <a:cxn ang="T13">
                      <a:pos x="T6" y="T7"/>
                    </a:cxn>
                    <a:cxn ang="T14">
                      <a:pos x="T8" y="T9"/>
                    </a:cxn>
                  </a:cxnLst>
                  <a:rect l="T15" t="T16" r="T17" b="T18"/>
                  <a:pathLst>
                    <a:path w="46" h="47">
                      <a:moveTo>
                        <a:pt x="46" y="23"/>
                      </a:moveTo>
                      <a:lnTo>
                        <a:pt x="0" y="0"/>
                      </a:lnTo>
                      <a:lnTo>
                        <a:pt x="0" y="22"/>
                      </a:lnTo>
                      <a:lnTo>
                        <a:pt x="46" y="47"/>
                      </a:lnTo>
                      <a:lnTo>
                        <a:pt x="46" y="23"/>
                      </a:lnTo>
                      <a:close/>
                    </a:path>
                  </a:pathLst>
                </a:custGeom>
                <a:solidFill>
                  <a:srgbClr val="7167B1"/>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5" name="Freeform 1230"/>
                <p:cNvSpPr>
                  <a:spLocks/>
                </p:cNvSpPr>
                <p:nvPr/>
              </p:nvSpPr>
              <p:spPr bwMode="auto">
                <a:xfrm>
                  <a:off x="3757" y="2593"/>
                  <a:ext cx="57" cy="29"/>
                </a:xfrm>
                <a:custGeom>
                  <a:avLst/>
                  <a:gdLst>
                    <a:gd name="T0" fmla="*/ 57 w 57"/>
                    <a:gd name="T1" fmla="*/ 25 h 29"/>
                    <a:gd name="T2" fmla="*/ 11 w 57"/>
                    <a:gd name="T3" fmla="*/ 0 h 29"/>
                    <a:gd name="T4" fmla="*/ 0 w 57"/>
                    <a:gd name="T5" fmla="*/ 5 h 29"/>
                    <a:gd name="T6" fmla="*/ 47 w 57"/>
                    <a:gd name="T7" fmla="*/ 29 h 29"/>
                    <a:gd name="T8" fmla="*/ 57 w 57"/>
                    <a:gd name="T9" fmla="*/ 25 h 29"/>
                    <a:gd name="T10" fmla="*/ 0 60000 65536"/>
                    <a:gd name="T11" fmla="*/ 0 60000 65536"/>
                    <a:gd name="T12" fmla="*/ 0 60000 65536"/>
                    <a:gd name="T13" fmla="*/ 0 60000 65536"/>
                    <a:gd name="T14" fmla="*/ 0 60000 65536"/>
                    <a:gd name="T15" fmla="*/ 0 w 57"/>
                    <a:gd name="T16" fmla="*/ 0 h 29"/>
                    <a:gd name="T17" fmla="*/ 57 w 57"/>
                    <a:gd name="T18" fmla="*/ 29 h 29"/>
                  </a:gdLst>
                  <a:ahLst/>
                  <a:cxnLst>
                    <a:cxn ang="T10">
                      <a:pos x="T0" y="T1"/>
                    </a:cxn>
                    <a:cxn ang="T11">
                      <a:pos x="T2" y="T3"/>
                    </a:cxn>
                    <a:cxn ang="T12">
                      <a:pos x="T4" y="T5"/>
                    </a:cxn>
                    <a:cxn ang="T13">
                      <a:pos x="T6" y="T7"/>
                    </a:cxn>
                    <a:cxn ang="T14">
                      <a:pos x="T8" y="T9"/>
                    </a:cxn>
                  </a:cxnLst>
                  <a:rect l="T15" t="T16" r="T17" b="T18"/>
                  <a:pathLst>
                    <a:path w="57" h="29">
                      <a:moveTo>
                        <a:pt x="57" y="25"/>
                      </a:moveTo>
                      <a:lnTo>
                        <a:pt x="11" y="0"/>
                      </a:lnTo>
                      <a:lnTo>
                        <a:pt x="0" y="5"/>
                      </a:lnTo>
                      <a:lnTo>
                        <a:pt x="47" y="29"/>
                      </a:lnTo>
                      <a:lnTo>
                        <a:pt x="57" y="25"/>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6" name="Freeform 1231"/>
                <p:cNvSpPr>
                  <a:spLocks/>
                </p:cNvSpPr>
                <p:nvPr/>
              </p:nvSpPr>
              <p:spPr bwMode="auto">
                <a:xfrm>
                  <a:off x="3752" y="2598"/>
                  <a:ext cx="53" cy="34"/>
                </a:xfrm>
                <a:custGeom>
                  <a:avLst/>
                  <a:gdLst>
                    <a:gd name="T0" fmla="*/ 53 w 53"/>
                    <a:gd name="T1" fmla="*/ 24 h 34"/>
                    <a:gd name="T2" fmla="*/ 5 w 53"/>
                    <a:gd name="T3" fmla="*/ 0 h 34"/>
                    <a:gd name="T4" fmla="*/ 0 w 53"/>
                    <a:gd name="T5" fmla="*/ 11 h 34"/>
                    <a:gd name="T6" fmla="*/ 47 w 53"/>
                    <a:gd name="T7" fmla="*/ 34 h 34"/>
                    <a:gd name="T8" fmla="*/ 53 w 53"/>
                    <a:gd name="T9" fmla="*/ 24 h 34"/>
                    <a:gd name="T10" fmla="*/ 0 60000 65536"/>
                    <a:gd name="T11" fmla="*/ 0 60000 65536"/>
                    <a:gd name="T12" fmla="*/ 0 60000 65536"/>
                    <a:gd name="T13" fmla="*/ 0 60000 65536"/>
                    <a:gd name="T14" fmla="*/ 0 60000 65536"/>
                    <a:gd name="T15" fmla="*/ 0 w 53"/>
                    <a:gd name="T16" fmla="*/ 0 h 34"/>
                    <a:gd name="T17" fmla="*/ 53 w 53"/>
                    <a:gd name="T18" fmla="*/ 34 h 34"/>
                  </a:gdLst>
                  <a:ahLst/>
                  <a:cxnLst>
                    <a:cxn ang="T10">
                      <a:pos x="T0" y="T1"/>
                    </a:cxn>
                    <a:cxn ang="T11">
                      <a:pos x="T2" y="T3"/>
                    </a:cxn>
                    <a:cxn ang="T12">
                      <a:pos x="T4" y="T5"/>
                    </a:cxn>
                    <a:cxn ang="T13">
                      <a:pos x="T6" y="T7"/>
                    </a:cxn>
                    <a:cxn ang="T14">
                      <a:pos x="T8" y="T9"/>
                    </a:cxn>
                  </a:cxnLst>
                  <a:rect l="T15" t="T16" r="T17" b="T18"/>
                  <a:pathLst>
                    <a:path w="53" h="34">
                      <a:moveTo>
                        <a:pt x="53" y="24"/>
                      </a:moveTo>
                      <a:lnTo>
                        <a:pt x="5" y="0"/>
                      </a:lnTo>
                      <a:lnTo>
                        <a:pt x="0" y="11"/>
                      </a:lnTo>
                      <a:lnTo>
                        <a:pt x="47" y="34"/>
                      </a:lnTo>
                      <a:lnTo>
                        <a:pt x="53" y="24"/>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7" name="Freeform 1232"/>
                <p:cNvSpPr>
                  <a:spLocks/>
                </p:cNvSpPr>
                <p:nvPr/>
              </p:nvSpPr>
              <p:spPr bwMode="auto">
                <a:xfrm>
                  <a:off x="3743" y="2608"/>
                  <a:ext cx="12" cy="33"/>
                </a:xfrm>
                <a:custGeom>
                  <a:avLst/>
                  <a:gdLst>
                    <a:gd name="T0" fmla="*/ 0 w 12"/>
                    <a:gd name="T1" fmla="*/ 28 h 33"/>
                    <a:gd name="T2" fmla="*/ 0 w 12"/>
                    <a:gd name="T3" fmla="*/ 0 h 33"/>
                    <a:gd name="T4" fmla="*/ 12 w 12"/>
                    <a:gd name="T5" fmla="*/ 5 h 33"/>
                    <a:gd name="T6" fmla="*/ 12 w 12"/>
                    <a:gd name="T7" fmla="*/ 33 h 33"/>
                    <a:gd name="T8" fmla="*/ 0 w 12"/>
                    <a:gd name="T9" fmla="*/ 28 h 33"/>
                    <a:gd name="T10" fmla="*/ 0 60000 65536"/>
                    <a:gd name="T11" fmla="*/ 0 60000 65536"/>
                    <a:gd name="T12" fmla="*/ 0 60000 65536"/>
                    <a:gd name="T13" fmla="*/ 0 60000 65536"/>
                    <a:gd name="T14" fmla="*/ 0 60000 65536"/>
                    <a:gd name="T15" fmla="*/ 0 w 12"/>
                    <a:gd name="T16" fmla="*/ 0 h 33"/>
                    <a:gd name="T17" fmla="*/ 12 w 12"/>
                    <a:gd name="T18" fmla="*/ 33 h 33"/>
                  </a:gdLst>
                  <a:ahLst/>
                  <a:cxnLst>
                    <a:cxn ang="T10">
                      <a:pos x="T0" y="T1"/>
                    </a:cxn>
                    <a:cxn ang="T11">
                      <a:pos x="T2" y="T3"/>
                    </a:cxn>
                    <a:cxn ang="T12">
                      <a:pos x="T4" y="T5"/>
                    </a:cxn>
                    <a:cxn ang="T13">
                      <a:pos x="T6" y="T7"/>
                    </a:cxn>
                    <a:cxn ang="T14">
                      <a:pos x="T8" y="T9"/>
                    </a:cxn>
                  </a:cxnLst>
                  <a:rect l="T15" t="T16" r="T17" b="T18"/>
                  <a:pathLst>
                    <a:path w="12" h="33">
                      <a:moveTo>
                        <a:pt x="0" y="28"/>
                      </a:moveTo>
                      <a:lnTo>
                        <a:pt x="0" y="0"/>
                      </a:lnTo>
                      <a:lnTo>
                        <a:pt x="12" y="5"/>
                      </a:lnTo>
                      <a:lnTo>
                        <a:pt x="12" y="33"/>
                      </a:lnTo>
                      <a:lnTo>
                        <a:pt x="0" y="2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8" name="Freeform 1233"/>
                <p:cNvSpPr>
                  <a:spLocks/>
                </p:cNvSpPr>
                <p:nvPr/>
              </p:nvSpPr>
              <p:spPr bwMode="auto">
                <a:xfrm>
                  <a:off x="3754" y="2604"/>
                  <a:ext cx="15" cy="37"/>
                </a:xfrm>
                <a:custGeom>
                  <a:avLst/>
                  <a:gdLst>
                    <a:gd name="T0" fmla="*/ 0 w 15"/>
                    <a:gd name="T1" fmla="*/ 37 h 37"/>
                    <a:gd name="T2" fmla="*/ 0 w 15"/>
                    <a:gd name="T3" fmla="*/ 7 h 37"/>
                    <a:gd name="T4" fmla="*/ 15 w 15"/>
                    <a:gd name="T5" fmla="*/ 0 h 37"/>
                    <a:gd name="T6" fmla="*/ 9 w 15"/>
                    <a:gd name="T7" fmla="*/ 10 h 37"/>
                    <a:gd name="T8" fmla="*/ 9 w 15"/>
                    <a:gd name="T9" fmla="*/ 33 h 37"/>
                    <a:gd name="T10" fmla="*/ 0 w 15"/>
                    <a:gd name="T11" fmla="*/ 37 h 37"/>
                    <a:gd name="T12" fmla="*/ 0 60000 65536"/>
                    <a:gd name="T13" fmla="*/ 0 60000 65536"/>
                    <a:gd name="T14" fmla="*/ 0 60000 65536"/>
                    <a:gd name="T15" fmla="*/ 0 60000 65536"/>
                    <a:gd name="T16" fmla="*/ 0 60000 65536"/>
                    <a:gd name="T17" fmla="*/ 0 60000 65536"/>
                    <a:gd name="T18" fmla="*/ 0 w 15"/>
                    <a:gd name="T19" fmla="*/ 0 h 37"/>
                    <a:gd name="T20" fmla="*/ 15 w 15"/>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15" h="37">
                      <a:moveTo>
                        <a:pt x="0" y="37"/>
                      </a:moveTo>
                      <a:lnTo>
                        <a:pt x="0" y="7"/>
                      </a:lnTo>
                      <a:lnTo>
                        <a:pt x="15" y="0"/>
                      </a:lnTo>
                      <a:lnTo>
                        <a:pt x="9" y="10"/>
                      </a:lnTo>
                      <a:lnTo>
                        <a:pt x="9" y="33"/>
                      </a:lnTo>
                      <a:lnTo>
                        <a:pt x="0" y="37"/>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69" name="Freeform 1234"/>
                <p:cNvSpPr>
                  <a:spLocks/>
                </p:cNvSpPr>
                <p:nvPr/>
              </p:nvSpPr>
              <p:spPr bwMode="auto">
                <a:xfrm>
                  <a:off x="3744" y="2598"/>
                  <a:ext cx="25" cy="13"/>
                </a:xfrm>
                <a:custGeom>
                  <a:avLst/>
                  <a:gdLst>
                    <a:gd name="T0" fmla="*/ 11 w 25"/>
                    <a:gd name="T1" fmla="*/ 13 h 13"/>
                    <a:gd name="T2" fmla="*/ 0 w 25"/>
                    <a:gd name="T3" fmla="*/ 8 h 13"/>
                    <a:gd name="T4" fmla="*/ 14 w 25"/>
                    <a:gd name="T5" fmla="*/ 0 h 13"/>
                    <a:gd name="T6" fmla="*/ 25 w 25"/>
                    <a:gd name="T7" fmla="*/ 6 h 13"/>
                    <a:gd name="T8" fmla="*/ 11 w 25"/>
                    <a:gd name="T9" fmla="*/ 13 h 13"/>
                    <a:gd name="T10" fmla="*/ 0 60000 65536"/>
                    <a:gd name="T11" fmla="*/ 0 60000 65536"/>
                    <a:gd name="T12" fmla="*/ 0 60000 65536"/>
                    <a:gd name="T13" fmla="*/ 0 60000 65536"/>
                    <a:gd name="T14" fmla="*/ 0 60000 65536"/>
                    <a:gd name="T15" fmla="*/ 0 w 25"/>
                    <a:gd name="T16" fmla="*/ 0 h 13"/>
                    <a:gd name="T17" fmla="*/ 25 w 25"/>
                    <a:gd name="T18" fmla="*/ 13 h 13"/>
                  </a:gdLst>
                  <a:ahLst/>
                  <a:cxnLst>
                    <a:cxn ang="T10">
                      <a:pos x="T0" y="T1"/>
                    </a:cxn>
                    <a:cxn ang="T11">
                      <a:pos x="T2" y="T3"/>
                    </a:cxn>
                    <a:cxn ang="T12">
                      <a:pos x="T4" y="T5"/>
                    </a:cxn>
                    <a:cxn ang="T13">
                      <a:pos x="T6" y="T7"/>
                    </a:cxn>
                    <a:cxn ang="T14">
                      <a:pos x="T8" y="T9"/>
                    </a:cxn>
                  </a:cxnLst>
                  <a:rect l="T15" t="T16" r="T17" b="T18"/>
                  <a:pathLst>
                    <a:path w="25" h="13">
                      <a:moveTo>
                        <a:pt x="11" y="13"/>
                      </a:moveTo>
                      <a:lnTo>
                        <a:pt x="0" y="8"/>
                      </a:lnTo>
                      <a:lnTo>
                        <a:pt x="14" y="0"/>
                      </a:lnTo>
                      <a:lnTo>
                        <a:pt x="25" y="6"/>
                      </a:lnTo>
                      <a:lnTo>
                        <a:pt x="11" y="13"/>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0" name="Freeform 1235"/>
                <p:cNvSpPr>
                  <a:spLocks/>
                </p:cNvSpPr>
                <p:nvPr/>
              </p:nvSpPr>
              <p:spPr bwMode="auto">
                <a:xfrm>
                  <a:off x="3589" y="2512"/>
                  <a:ext cx="201" cy="156"/>
                </a:xfrm>
                <a:custGeom>
                  <a:avLst/>
                  <a:gdLst>
                    <a:gd name="T0" fmla="*/ 0 w 201"/>
                    <a:gd name="T1" fmla="*/ 0 h 156"/>
                    <a:gd name="T2" fmla="*/ 154 w 201"/>
                    <a:gd name="T3" fmla="*/ 82 h 156"/>
                    <a:gd name="T4" fmla="*/ 154 w 201"/>
                    <a:gd name="T5" fmla="*/ 94 h 156"/>
                    <a:gd name="T6" fmla="*/ 165 w 201"/>
                    <a:gd name="T7" fmla="*/ 101 h 156"/>
                    <a:gd name="T8" fmla="*/ 165 w 201"/>
                    <a:gd name="T9" fmla="*/ 129 h 156"/>
                    <a:gd name="T10" fmla="*/ 201 w 201"/>
                    <a:gd name="T11" fmla="*/ 149 h 156"/>
                    <a:gd name="T12" fmla="*/ 201 w 201"/>
                    <a:gd name="T13" fmla="*/ 156 h 156"/>
                    <a:gd name="T14" fmla="*/ 0 w 201"/>
                    <a:gd name="T15" fmla="*/ 50 h 156"/>
                    <a:gd name="T16" fmla="*/ 0 w 201"/>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
                    <a:gd name="T28" fmla="*/ 0 h 156"/>
                    <a:gd name="T29" fmla="*/ 201 w 201"/>
                    <a:gd name="T30" fmla="*/ 156 h 1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 h="156">
                      <a:moveTo>
                        <a:pt x="0" y="0"/>
                      </a:moveTo>
                      <a:lnTo>
                        <a:pt x="154" y="82"/>
                      </a:lnTo>
                      <a:lnTo>
                        <a:pt x="154" y="94"/>
                      </a:lnTo>
                      <a:lnTo>
                        <a:pt x="165" y="101"/>
                      </a:lnTo>
                      <a:lnTo>
                        <a:pt x="165" y="129"/>
                      </a:lnTo>
                      <a:lnTo>
                        <a:pt x="201" y="149"/>
                      </a:lnTo>
                      <a:lnTo>
                        <a:pt x="201" y="156"/>
                      </a:lnTo>
                      <a:lnTo>
                        <a:pt x="0" y="50"/>
                      </a:lnTo>
                      <a:lnTo>
                        <a:pt x="0" y="0"/>
                      </a:lnTo>
                      <a:close/>
                    </a:path>
                  </a:pathLst>
                </a:custGeom>
                <a:solidFill>
                  <a:srgbClr val="7167B1"/>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1" name="Freeform 1236"/>
                <p:cNvSpPr>
                  <a:spLocks/>
                </p:cNvSpPr>
                <p:nvPr/>
              </p:nvSpPr>
              <p:spPr bwMode="auto">
                <a:xfrm>
                  <a:off x="3731" y="2589"/>
                  <a:ext cx="12" cy="21"/>
                </a:xfrm>
                <a:custGeom>
                  <a:avLst/>
                  <a:gdLst>
                    <a:gd name="T0" fmla="*/ 12 w 12"/>
                    <a:gd name="T1" fmla="*/ 21 h 21"/>
                    <a:gd name="T2" fmla="*/ 12 w 12"/>
                    <a:gd name="T3" fmla="*/ 5 h 21"/>
                    <a:gd name="T4" fmla="*/ 0 w 12"/>
                    <a:gd name="T5" fmla="*/ 0 h 21"/>
                    <a:gd name="T6" fmla="*/ 0 w 12"/>
                    <a:gd name="T7" fmla="*/ 16 h 21"/>
                    <a:gd name="T8" fmla="*/ 12 w 12"/>
                    <a:gd name="T9" fmla="*/ 21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12" y="21"/>
                      </a:moveTo>
                      <a:lnTo>
                        <a:pt x="12" y="5"/>
                      </a:lnTo>
                      <a:lnTo>
                        <a:pt x="0" y="0"/>
                      </a:lnTo>
                      <a:lnTo>
                        <a:pt x="0" y="16"/>
                      </a:lnTo>
                      <a:lnTo>
                        <a:pt x="12" y="2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2" name="Freeform 1237"/>
                <p:cNvSpPr>
                  <a:spLocks/>
                </p:cNvSpPr>
                <p:nvPr/>
              </p:nvSpPr>
              <p:spPr bwMode="auto">
                <a:xfrm>
                  <a:off x="3726" y="2584"/>
                  <a:ext cx="12" cy="51"/>
                </a:xfrm>
                <a:custGeom>
                  <a:avLst/>
                  <a:gdLst>
                    <a:gd name="T0" fmla="*/ 12 w 12"/>
                    <a:gd name="T1" fmla="*/ 1 h 51"/>
                    <a:gd name="T2" fmla="*/ 0 w 12"/>
                    <a:gd name="T3" fmla="*/ 0 h 51"/>
                    <a:gd name="T4" fmla="*/ 0 w 12"/>
                    <a:gd name="T5" fmla="*/ 51 h 51"/>
                    <a:gd name="T6" fmla="*/ 12 w 12"/>
                    <a:gd name="T7" fmla="*/ 51 h 51"/>
                    <a:gd name="T8" fmla="*/ 12 w 12"/>
                    <a:gd name="T9" fmla="*/ 1 h 51"/>
                    <a:gd name="T10" fmla="*/ 0 60000 65536"/>
                    <a:gd name="T11" fmla="*/ 0 60000 65536"/>
                    <a:gd name="T12" fmla="*/ 0 60000 65536"/>
                    <a:gd name="T13" fmla="*/ 0 60000 65536"/>
                    <a:gd name="T14" fmla="*/ 0 60000 65536"/>
                    <a:gd name="T15" fmla="*/ 0 w 12"/>
                    <a:gd name="T16" fmla="*/ 0 h 51"/>
                    <a:gd name="T17" fmla="*/ 12 w 12"/>
                    <a:gd name="T18" fmla="*/ 51 h 51"/>
                  </a:gdLst>
                  <a:ahLst/>
                  <a:cxnLst>
                    <a:cxn ang="T10">
                      <a:pos x="T0" y="T1"/>
                    </a:cxn>
                    <a:cxn ang="T11">
                      <a:pos x="T2" y="T3"/>
                    </a:cxn>
                    <a:cxn ang="T12">
                      <a:pos x="T4" y="T5"/>
                    </a:cxn>
                    <a:cxn ang="T13">
                      <a:pos x="T6" y="T7"/>
                    </a:cxn>
                    <a:cxn ang="T14">
                      <a:pos x="T8" y="T9"/>
                    </a:cxn>
                  </a:cxnLst>
                  <a:rect l="T15" t="T16" r="T17" b="T18"/>
                  <a:pathLst>
                    <a:path w="12" h="51">
                      <a:moveTo>
                        <a:pt x="12" y="1"/>
                      </a:moveTo>
                      <a:lnTo>
                        <a:pt x="0" y="0"/>
                      </a:lnTo>
                      <a:lnTo>
                        <a:pt x="0" y="51"/>
                      </a:lnTo>
                      <a:lnTo>
                        <a:pt x="12" y="51"/>
                      </a:lnTo>
                      <a:lnTo>
                        <a:pt x="12" y="1"/>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3" name="Freeform 1238"/>
                <p:cNvSpPr>
                  <a:spLocks/>
                </p:cNvSpPr>
                <p:nvPr/>
              </p:nvSpPr>
              <p:spPr bwMode="auto">
                <a:xfrm>
                  <a:off x="3692" y="2567"/>
                  <a:ext cx="12" cy="51"/>
                </a:xfrm>
                <a:custGeom>
                  <a:avLst/>
                  <a:gdLst>
                    <a:gd name="T0" fmla="*/ 12 w 12"/>
                    <a:gd name="T1" fmla="*/ 1 h 51"/>
                    <a:gd name="T2" fmla="*/ 0 w 12"/>
                    <a:gd name="T3" fmla="*/ 0 h 51"/>
                    <a:gd name="T4" fmla="*/ 0 w 12"/>
                    <a:gd name="T5" fmla="*/ 49 h 51"/>
                    <a:gd name="T6" fmla="*/ 12 w 12"/>
                    <a:gd name="T7" fmla="*/ 51 h 51"/>
                    <a:gd name="T8" fmla="*/ 12 w 12"/>
                    <a:gd name="T9" fmla="*/ 1 h 51"/>
                    <a:gd name="T10" fmla="*/ 0 60000 65536"/>
                    <a:gd name="T11" fmla="*/ 0 60000 65536"/>
                    <a:gd name="T12" fmla="*/ 0 60000 65536"/>
                    <a:gd name="T13" fmla="*/ 0 60000 65536"/>
                    <a:gd name="T14" fmla="*/ 0 60000 65536"/>
                    <a:gd name="T15" fmla="*/ 0 w 12"/>
                    <a:gd name="T16" fmla="*/ 0 h 51"/>
                    <a:gd name="T17" fmla="*/ 12 w 12"/>
                    <a:gd name="T18" fmla="*/ 51 h 51"/>
                  </a:gdLst>
                  <a:ahLst/>
                  <a:cxnLst>
                    <a:cxn ang="T10">
                      <a:pos x="T0" y="T1"/>
                    </a:cxn>
                    <a:cxn ang="T11">
                      <a:pos x="T2" y="T3"/>
                    </a:cxn>
                    <a:cxn ang="T12">
                      <a:pos x="T4" y="T5"/>
                    </a:cxn>
                    <a:cxn ang="T13">
                      <a:pos x="T6" y="T7"/>
                    </a:cxn>
                    <a:cxn ang="T14">
                      <a:pos x="T8" y="T9"/>
                    </a:cxn>
                  </a:cxnLst>
                  <a:rect l="T15" t="T16" r="T17" b="T18"/>
                  <a:pathLst>
                    <a:path w="12" h="51">
                      <a:moveTo>
                        <a:pt x="12" y="1"/>
                      </a:moveTo>
                      <a:lnTo>
                        <a:pt x="0" y="0"/>
                      </a:lnTo>
                      <a:lnTo>
                        <a:pt x="0" y="49"/>
                      </a:lnTo>
                      <a:lnTo>
                        <a:pt x="12" y="51"/>
                      </a:lnTo>
                      <a:lnTo>
                        <a:pt x="12" y="1"/>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4" name="Rectangle 1239"/>
                <p:cNvSpPr>
                  <a:spLocks noChangeArrowheads="1"/>
                </p:cNvSpPr>
                <p:nvPr/>
              </p:nvSpPr>
              <p:spPr bwMode="auto">
                <a:xfrm>
                  <a:off x="3655" y="2550"/>
                  <a:ext cx="12" cy="49"/>
                </a:xfrm>
                <a:prstGeom prst="rect">
                  <a:avLst/>
                </a:prstGeom>
                <a:solidFill>
                  <a:srgbClr val="A19ACB"/>
                </a:solidFill>
                <a:ln w="9525">
                  <a:noFill/>
                  <a:miter lim="800000"/>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5" name="Rectangle 1240"/>
                <p:cNvSpPr>
                  <a:spLocks noChangeArrowheads="1"/>
                </p:cNvSpPr>
                <p:nvPr/>
              </p:nvSpPr>
              <p:spPr bwMode="auto">
                <a:xfrm>
                  <a:off x="3624" y="2531"/>
                  <a:ext cx="12" cy="49"/>
                </a:xfrm>
                <a:prstGeom prst="rect">
                  <a:avLst/>
                </a:prstGeom>
                <a:solidFill>
                  <a:srgbClr val="A19ACB"/>
                </a:solidFill>
                <a:ln w="9525">
                  <a:noFill/>
                  <a:miter lim="800000"/>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76" name="Freeform 1241"/>
                <p:cNvSpPr>
                  <a:spLocks/>
                </p:cNvSpPr>
                <p:nvPr/>
              </p:nvSpPr>
              <p:spPr bwMode="auto">
                <a:xfrm>
                  <a:off x="3589" y="2512"/>
                  <a:ext cx="12" cy="51"/>
                </a:xfrm>
                <a:custGeom>
                  <a:avLst/>
                  <a:gdLst>
                    <a:gd name="T0" fmla="*/ 12 w 12"/>
                    <a:gd name="T1" fmla="*/ 2 h 51"/>
                    <a:gd name="T2" fmla="*/ 0 w 12"/>
                    <a:gd name="T3" fmla="*/ 0 h 51"/>
                    <a:gd name="T4" fmla="*/ 0 w 12"/>
                    <a:gd name="T5" fmla="*/ 50 h 51"/>
                    <a:gd name="T6" fmla="*/ 12 w 12"/>
                    <a:gd name="T7" fmla="*/ 51 h 51"/>
                    <a:gd name="T8" fmla="*/ 12 w 12"/>
                    <a:gd name="T9" fmla="*/ 2 h 51"/>
                    <a:gd name="T10" fmla="*/ 0 60000 65536"/>
                    <a:gd name="T11" fmla="*/ 0 60000 65536"/>
                    <a:gd name="T12" fmla="*/ 0 60000 65536"/>
                    <a:gd name="T13" fmla="*/ 0 60000 65536"/>
                    <a:gd name="T14" fmla="*/ 0 60000 65536"/>
                    <a:gd name="T15" fmla="*/ 0 w 12"/>
                    <a:gd name="T16" fmla="*/ 0 h 51"/>
                    <a:gd name="T17" fmla="*/ 12 w 12"/>
                    <a:gd name="T18" fmla="*/ 51 h 51"/>
                  </a:gdLst>
                  <a:ahLst/>
                  <a:cxnLst>
                    <a:cxn ang="T10">
                      <a:pos x="T0" y="T1"/>
                    </a:cxn>
                    <a:cxn ang="T11">
                      <a:pos x="T2" y="T3"/>
                    </a:cxn>
                    <a:cxn ang="T12">
                      <a:pos x="T4" y="T5"/>
                    </a:cxn>
                    <a:cxn ang="T13">
                      <a:pos x="T6" y="T7"/>
                    </a:cxn>
                    <a:cxn ang="T14">
                      <a:pos x="T8" y="T9"/>
                    </a:cxn>
                  </a:cxnLst>
                  <a:rect l="T15" t="T16" r="T17" b="T18"/>
                  <a:pathLst>
                    <a:path w="12" h="51">
                      <a:moveTo>
                        <a:pt x="12" y="2"/>
                      </a:moveTo>
                      <a:lnTo>
                        <a:pt x="0" y="0"/>
                      </a:lnTo>
                      <a:lnTo>
                        <a:pt x="0" y="50"/>
                      </a:lnTo>
                      <a:lnTo>
                        <a:pt x="12" y="51"/>
                      </a:lnTo>
                      <a:lnTo>
                        <a:pt x="12" y="2"/>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50" name="Group 1242"/>
              <p:cNvGrpSpPr>
                <a:grpSpLocks/>
              </p:cNvGrpSpPr>
              <p:nvPr/>
            </p:nvGrpSpPr>
            <p:grpSpPr bwMode="auto">
              <a:xfrm>
                <a:off x="3097231" y="2979722"/>
                <a:ext cx="641354" cy="417510"/>
                <a:chOff x="1951" y="2340"/>
                <a:chExt cx="404" cy="263"/>
              </a:xfrm>
            </p:grpSpPr>
            <p:sp>
              <p:nvSpPr>
                <p:cNvPr id="211" name="Freeform 1243"/>
                <p:cNvSpPr>
                  <a:spLocks/>
                </p:cNvSpPr>
                <p:nvPr/>
              </p:nvSpPr>
              <p:spPr bwMode="auto">
                <a:xfrm>
                  <a:off x="2105" y="2420"/>
                  <a:ext cx="41" cy="73"/>
                </a:xfrm>
                <a:custGeom>
                  <a:avLst/>
                  <a:gdLst>
                    <a:gd name="T0" fmla="*/ 41 w 41"/>
                    <a:gd name="T1" fmla="*/ 52 h 73"/>
                    <a:gd name="T2" fmla="*/ 0 w 41"/>
                    <a:gd name="T3" fmla="*/ 73 h 73"/>
                    <a:gd name="T4" fmla="*/ 0 w 41"/>
                    <a:gd name="T5" fmla="*/ 22 h 73"/>
                    <a:gd name="T6" fmla="*/ 41 w 41"/>
                    <a:gd name="T7" fmla="*/ 0 h 73"/>
                    <a:gd name="T8" fmla="*/ 41 w 41"/>
                    <a:gd name="T9" fmla="*/ 52 h 73"/>
                    <a:gd name="T10" fmla="*/ 0 60000 65536"/>
                    <a:gd name="T11" fmla="*/ 0 60000 65536"/>
                    <a:gd name="T12" fmla="*/ 0 60000 65536"/>
                    <a:gd name="T13" fmla="*/ 0 60000 65536"/>
                    <a:gd name="T14" fmla="*/ 0 60000 65536"/>
                    <a:gd name="T15" fmla="*/ 0 w 41"/>
                    <a:gd name="T16" fmla="*/ 0 h 73"/>
                    <a:gd name="T17" fmla="*/ 41 w 41"/>
                    <a:gd name="T18" fmla="*/ 73 h 73"/>
                  </a:gdLst>
                  <a:ahLst/>
                  <a:cxnLst>
                    <a:cxn ang="T10">
                      <a:pos x="T0" y="T1"/>
                    </a:cxn>
                    <a:cxn ang="T11">
                      <a:pos x="T2" y="T3"/>
                    </a:cxn>
                    <a:cxn ang="T12">
                      <a:pos x="T4" y="T5"/>
                    </a:cxn>
                    <a:cxn ang="T13">
                      <a:pos x="T6" y="T7"/>
                    </a:cxn>
                    <a:cxn ang="T14">
                      <a:pos x="T8" y="T9"/>
                    </a:cxn>
                  </a:cxnLst>
                  <a:rect l="T15" t="T16" r="T17" b="T18"/>
                  <a:pathLst>
                    <a:path w="41" h="73">
                      <a:moveTo>
                        <a:pt x="41" y="52"/>
                      </a:moveTo>
                      <a:lnTo>
                        <a:pt x="0" y="73"/>
                      </a:lnTo>
                      <a:lnTo>
                        <a:pt x="0" y="22"/>
                      </a:lnTo>
                      <a:lnTo>
                        <a:pt x="41" y="0"/>
                      </a:lnTo>
                      <a:lnTo>
                        <a:pt x="41" y="52"/>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12" name="Freeform 1244"/>
                <p:cNvSpPr>
                  <a:spLocks/>
                </p:cNvSpPr>
                <p:nvPr/>
              </p:nvSpPr>
              <p:spPr bwMode="auto">
                <a:xfrm>
                  <a:off x="2269" y="2505"/>
                  <a:ext cx="40" cy="73"/>
                </a:xfrm>
                <a:custGeom>
                  <a:avLst/>
                  <a:gdLst>
                    <a:gd name="T0" fmla="*/ 0 w 40"/>
                    <a:gd name="T1" fmla="*/ 73 h 73"/>
                    <a:gd name="T2" fmla="*/ 0 w 40"/>
                    <a:gd name="T3" fmla="*/ 24 h 73"/>
                    <a:gd name="T4" fmla="*/ 5 w 40"/>
                    <a:gd name="T5" fmla="*/ 15 h 73"/>
                    <a:gd name="T6" fmla="*/ 36 w 40"/>
                    <a:gd name="T7" fmla="*/ 0 h 73"/>
                    <a:gd name="T8" fmla="*/ 40 w 40"/>
                    <a:gd name="T9" fmla="*/ 1 h 73"/>
                    <a:gd name="T10" fmla="*/ 40 w 40"/>
                    <a:gd name="T11" fmla="*/ 51 h 73"/>
                    <a:gd name="T12" fmla="*/ 0 w 40"/>
                    <a:gd name="T13" fmla="*/ 73 h 73"/>
                    <a:gd name="T14" fmla="*/ 0 60000 65536"/>
                    <a:gd name="T15" fmla="*/ 0 60000 65536"/>
                    <a:gd name="T16" fmla="*/ 0 60000 65536"/>
                    <a:gd name="T17" fmla="*/ 0 60000 65536"/>
                    <a:gd name="T18" fmla="*/ 0 60000 65536"/>
                    <a:gd name="T19" fmla="*/ 0 60000 65536"/>
                    <a:gd name="T20" fmla="*/ 0 60000 65536"/>
                    <a:gd name="T21" fmla="*/ 0 w 40"/>
                    <a:gd name="T22" fmla="*/ 0 h 73"/>
                    <a:gd name="T23" fmla="*/ 40 w 40"/>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73">
                      <a:moveTo>
                        <a:pt x="0" y="73"/>
                      </a:moveTo>
                      <a:lnTo>
                        <a:pt x="0" y="24"/>
                      </a:lnTo>
                      <a:lnTo>
                        <a:pt x="5" y="15"/>
                      </a:lnTo>
                      <a:lnTo>
                        <a:pt x="36" y="0"/>
                      </a:lnTo>
                      <a:lnTo>
                        <a:pt x="40" y="1"/>
                      </a:lnTo>
                      <a:lnTo>
                        <a:pt x="40" y="51"/>
                      </a:lnTo>
                      <a:lnTo>
                        <a:pt x="0" y="73"/>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13" name="Freeform 1245"/>
                <p:cNvSpPr>
                  <a:spLocks/>
                </p:cNvSpPr>
                <p:nvPr/>
              </p:nvSpPr>
              <p:spPr bwMode="auto">
                <a:xfrm>
                  <a:off x="2120" y="2424"/>
                  <a:ext cx="185" cy="96"/>
                </a:xfrm>
                <a:custGeom>
                  <a:avLst/>
                  <a:gdLst>
                    <a:gd name="T0" fmla="*/ 185 w 185"/>
                    <a:gd name="T1" fmla="*/ 80 h 96"/>
                    <a:gd name="T2" fmla="*/ 31 w 185"/>
                    <a:gd name="T3" fmla="*/ 0 h 96"/>
                    <a:gd name="T4" fmla="*/ 0 w 185"/>
                    <a:gd name="T5" fmla="*/ 14 h 96"/>
                    <a:gd name="T6" fmla="*/ 155 w 185"/>
                    <a:gd name="T7" fmla="*/ 96 h 96"/>
                    <a:gd name="T8" fmla="*/ 185 w 185"/>
                    <a:gd name="T9" fmla="*/ 80 h 96"/>
                    <a:gd name="T10" fmla="*/ 0 60000 65536"/>
                    <a:gd name="T11" fmla="*/ 0 60000 65536"/>
                    <a:gd name="T12" fmla="*/ 0 60000 65536"/>
                    <a:gd name="T13" fmla="*/ 0 60000 65536"/>
                    <a:gd name="T14" fmla="*/ 0 60000 65536"/>
                    <a:gd name="T15" fmla="*/ 0 w 185"/>
                    <a:gd name="T16" fmla="*/ 0 h 96"/>
                    <a:gd name="T17" fmla="*/ 185 w 185"/>
                    <a:gd name="T18" fmla="*/ 96 h 96"/>
                  </a:gdLst>
                  <a:ahLst/>
                  <a:cxnLst>
                    <a:cxn ang="T10">
                      <a:pos x="T0" y="T1"/>
                    </a:cxn>
                    <a:cxn ang="T11">
                      <a:pos x="T2" y="T3"/>
                    </a:cxn>
                    <a:cxn ang="T12">
                      <a:pos x="T4" y="T5"/>
                    </a:cxn>
                    <a:cxn ang="T13">
                      <a:pos x="T6" y="T7"/>
                    </a:cxn>
                    <a:cxn ang="T14">
                      <a:pos x="T8" y="T9"/>
                    </a:cxn>
                  </a:cxnLst>
                  <a:rect l="T15" t="T16" r="T17" b="T18"/>
                  <a:pathLst>
                    <a:path w="185" h="96">
                      <a:moveTo>
                        <a:pt x="185" y="80"/>
                      </a:moveTo>
                      <a:lnTo>
                        <a:pt x="31" y="0"/>
                      </a:lnTo>
                      <a:lnTo>
                        <a:pt x="0" y="14"/>
                      </a:lnTo>
                      <a:lnTo>
                        <a:pt x="155" y="96"/>
                      </a:lnTo>
                      <a:lnTo>
                        <a:pt x="185" y="80"/>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14" name="Freeform 1246"/>
                <p:cNvSpPr>
                  <a:spLocks/>
                </p:cNvSpPr>
                <p:nvPr/>
              </p:nvSpPr>
              <p:spPr bwMode="auto">
                <a:xfrm>
                  <a:off x="2306" y="2525"/>
                  <a:ext cx="15" cy="34"/>
                </a:xfrm>
                <a:custGeom>
                  <a:avLst/>
                  <a:gdLst>
                    <a:gd name="T0" fmla="*/ 6 w 15"/>
                    <a:gd name="T1" fmla="*/ 34 h 34"/>
                    <a:gd name="T2" fmla="*/ 6 w 15"/>
                    <a:gd name="T3" fmla="*/ 11 h 34"/>
                    <a:gd name="T4" fmla="*/ 0 w 15"/>
                    <a:gd name="T5" fmla="*/ 7 h 34"/>
                    <a:gd name="T6" fmla="*/ 15 w 15"/>
                    <a:gd name="T7" fmla="*/ 0 h 34"/>
                    <a:gd name="T8" fmla="*/ 15 w 15"/>
                    <a:gd name="T9" fmla="*/ 29 h 34"/>
                    <a:gd name="T10" fmla="*/ 6 w 15"/>
                    <a:gd name="T11" fmla="*/ 34 h 34"/>
                    <a:gd name="T12" fmla="*/ 0 60000 65536"/>
                    <a:gd name="T13" fmla="*/ 0 60000 65536"/>
                    <a:gd name="T14" fmla="*/ 0 60000 65536"/>
                    <a:gd name="T15" fmla="*/ 0 60000 65536"/>
                    <a:gd name="T16" fmla="*/ 0 60000 65536"/>
                    <a:gd name="T17" fmla="*/ 0 60000 65536"/>
                    <a:gd name="T18" fmla="*/ 0 w 15"/>
                    <a:gd name="T19" fmla="*/ 0 h 34"/>
                    <a:gd name="T20" fmla="*/ 15 w 15"/>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15" h="34">
                      <a:moveTo>
                        <a:pt x="6" y="34"/>
                      </a:moveTo>
                      <a:lnTo>
                        <a:pt x="6" y="11"/>
                      </a:lnTo>
                      <a:lnTo>
                        <a:pt x="0" y="7"/>
                      </a:lnTo>
                      <a:lnTo>
                        <a:pt x="15" y="0"/>
                      </a:lnTo>
                      <a:lnTo>
                        <a:pt x="15" y="29"/>
                      </a:lnTo>
                      <a:lnTo>
                        <a:pt x="6" y="34"/>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15" name="Freeform 1247"/>
                <p:cNvSpPr>
                  <a:spLocks/>
                </p:cNvSpPr>
                <p:nvPr/>
              </p:nvSpPr>
              <p:spPr bwMode="auto">
                <a:xfrm>
                  <a:off x="2295" y="2520"/>
                  <a:ext cx="26" cy="12"/>
                </a:xfrm>
                <a:custGeom>
                  <a:avLst/>
                  <a:gdLst>
                    <a:gd name="T0" fmla="*/ 10 w 26"/>
                    <a:gd name="T1" fmla="*/ 12 h 12"/>
                    <a:gd name="T2" fmla="*/ 0 w 26"/>
                    <a:gd name="T3" fmla="*/ 7 h 12"/>
                    <a:gd name="T4" fmla="*/ 14 w 26"/>
                    <a:gd name="T5" fmla="*/ 0 h 12"/>
                    <a:gd name="T6" fmla="*/ 26 w 26"/>
                    <a:gd name="T7" fmla="*/ 5 h 12"/>
                    <a:gd name="T8" fmla="*/ 10 w 26"/>
                    <a:gd name="T9" fmla="*/ 12 h 12"/>
                    <a:gd name="T10" fmla="*/ 0 60000 65536"/>
                    <a:gd name="T11" fmla="*/ 0 60000 65536"/>
                    <a:gd name="T12" fmla="*/ 0 60000 65536"/>
                    <a:gd name="T13" fmla="*/ 0 60000 65536"/>
                    <a:gd name="T14" fmla="*/ 0 60000 65536"/>
                    <a:gd name="T15" fmla="*/ 0 w 26"/>
                    <a:gd name="T16" fmla="*/ 0 h 12"/>
                    <a:gd name="T17" fmla="*/ 26 w 26"/>
                    <a:gd name="T18" fmla="*/ 12 h 12"/>
                  </a:gdLst>
                  <a:ahLst/>
                  <a:cxnLst>
                    <a:cxn ang="T10">
                      <a:pos x="T0" y="T1"/>
                    </a:cxn>
                    <a:cxn ang="T11">
                      <a:pos x="T2" y="T3"/>
                    </a:cxn>
                    <a:cxn ang="T12">
                      <a:pos x="T4" y="T5"/>
                    </a:cxn>
                    <a:cxn ang="T13">
                      <a:pos x="T6" y="T7"/>
                    </a:cxn>
                    <a:cxn ang="T14">
                      <a:pos x="T8" y="T9"/>
                    </a:cxn>
                  </a:cxnLst>
                  <a:rect l="T15" t="T16" r="T17" b="T18"/>
                  <a:pathLst>
                    <a:path w="26" h="12">
                      <a:moveTo>
                        <a:pt x="10" y="12"/>
                      </a:moveTo>
                      <a:lnTo>
                        <a:pt x="0" y="7"/>
                      </a:lnTo>
                      <a:lnTo>
                        <a:pt x="14" y="0"/>
                      </a:lnTo>
                      <a:lnTo>
                        <a:pt x="26" y="5"/>
                      </a:lnTo>
                      <a:lnTo>
                        <a:pt x="10" y="12"/>
                      </a:lnTo>
                      <a:close/>
                    </a:path>
                  </a:pathLst>
                </a:custGeom>
                <a:solidFill>
                  <a:srgbClr val="C2C0D8"/>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16" name="Freeform 1248"/>
                <p:cNvSpPr>
                  <a:spLocks/>
                </p:cNvSpPr>
                <p:nvPr/>
              </p:nvSpPr>
              <p:spPr bwMode="auto">
                <a:xfrm>
                  <a:off x="2115" y="2440"/>
                  <a:ext cx="160" cy="89"/>
                </a:xfrm>
                <a:custGeom>
                  <a:avLst/>
                  <a:gdLst>
                    <a:gd name="T0" fmla="*/ 160 w 160"/>
                    <a:gd name="T1" fmla="*/ 81 h 89"/>
                    <a:gd name="T2" fmla="*/ 4 w 160"/>
                    <a:gd name="T3" fmla="*/ 0 h 89"/>
                    <a:gd name="T4" fmla="*/ 0 w 160"/>
                    <a:gd name="T5" fmla="*/ 7 h 89"/>
                    <a:gd name="T6" fmla="*/ 155 w 160"/>
                    <a:gd name="T7" fmla="*/ 89 h 89"/>
                    <a:gd name="T8" fmla="*/ 160 w 160"/>
                    <a:gd name="T9" fmla="*/ 81 h 89"/>
                    <a:gd name="T10" fmla="*/ 0 60000 65536"/>
                    <a:gd name="T11" fmla="*/ 0 60000 65536"/>
                    <a:gd name="T12" fmla="*/ 0 60000 65536"/>
                    <a:gd name="T13" fmla="*/ 0 60000 65536"/>
                    <a:gd name="T14" fmla="*/ 0 60000 65536"/>
                    <a:gd name="T15" fmla="*/ 0 w 160"/>
                    <a:gd name="T16" fmla="*/ 0 h 89"/>
                    <a:gd name="T17" fmla="*/ 160 w 160"/>
                    <a:gd name="T18" fmla="*/ 89 h 89"/>
                  </a:gdLst>
                  <a:ahLst/>
                  <a:cxnLst>
                    <a:cxn ang="T10">
                      <a:pos x="T0" y="T1"/>
                    </a:cxn>
                    <a:cxn ang="T11">
                      <a:pos x="T2" y="T3"/>
                    </a:cxn>
                    <a:cxn ang="T12">
                      <a:pos x="T4" y="T5"/>
                    </a:cxn>
                    <a:cxn ang="T13">
                      <a:pos x="T6" y="T7"/>
                    </a:cxn>
                    <a:cxn ang="T14">
                      <a:pos x="T8" y="T9"/>
                    </a:cxn>
                  </a:cxnLst>
                  <a:rect l="T15" t="T16" r="T17" b="T18"/>
                  <a:pathLst>
                    <a:path w="160" h="89">
                      <a:moveTo>
                        <a:pt x="160" y="81"/>
                      </a:moveTo>
                      <a:lnTo>
                        <a:pt x="4" y="0"/>
                      </a:lnTo>
                      <a:lnTo>
                        <a:pt x="0" y="7"/>
                      </a:lnTo>
                      <a:lnTo>
                        <a:pt x="155" y="89"/>
                      </a:lnTo>
                      <a:lnTo>
                        <a:pt x="160" y="81"/>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17" name="Freeform 1249"/>
                <p:cNvSpPr>
                  <a:spLocks/>
                </p:cNvSpPr>
                <p:nvPr/>
              </p:nvSpPr>
              <p:spPr bwMode="auto">
                <a:xfrm>
                  <a:off x="1951" y="2340"/>
                  <a:ext cx="195" cy="102"/>
                </a:xfrm>
                <a:custGeom>
                  <a:avLst/>
                  <a:gdLst>
                    <a:gd name="T0" fmla="*/ 40 w 195"/>
                    <a:gd name="T1" fmla="*/ 0 h 102"/>
                    <a:gd name="T2" fmla="*/ 195 w 195"/>
                    <a:gd name="T3" fmla="*/ 80 h 102"/>
                    <a:gd name="T4" fmla="*/ 154 w 195"/>
                    <a:gd name="T5" fmla="*/ 102 h 102"/>
                    <a:gd name="T6" fmla="*/ 0 w 195"/>
                    <a:gd name="T7" fmla="*/ 19 h 102"/>
                    <a:gd name="T8" fmla="*/ 40 w 195"/>
                    <a:gd name="T9" fmla="*/ 0 h 102"/>
                    <a:gd name="T10" fmla="*/ 0 60000 65536"/>
                    <a:gd name="T11" fmla="*/ 0 60000 65536"/>
                    <a:gd name="T12" fmla="*/ 0 60000 65536"/>
                    <a:gd name="T13" fmla="*/ 0 60000 65536"/>
                    <a:gd name="T14" fmla="*/ 0 60000 65536"/>
                    <a:gd name="T15" fmla="*/ 0 w 195"/>
                    <a:gd name="T16" fmla="*/ 0 h 102"/>
                    <a:gd name="T17" fmla="*/ 195 w 195"/>
                    <a:gd name="T18" fmla="*/ 102 h 102"/>
                  </a:gdLst>
                  <a:ahLst/>
                  <a:cxnLst>
                    <a:cxn ang="T10">
                      <a:pos x="T0" y="T1"/>
                    </a:cxn>
                    <a:cxn ang="T11">
                      <a:pos x="T2" y="T3"/>
                    </a:cxn>
                    <a:cxn ang="T12">
                      <a:pos x="T4" y="T5"/>
                    </a:cxn>
                    <a:cxn ang="T13">
                      <a:pos x="T6" y="T7"/>
                    </a:cxn>
                    <a:cxn ang="T14">
                      <a:pos x="T8" y="T9"/>
                    </a:cxn>
                  </a:cxnLst>
                  <a:rect l="T15" t="T16" r="T17" b="T18"/>
                  <a:pathLst>
                    <a:path w="195" h="102">
                      <a:moveTo>
                        <a:pt x="40" y="0"/>
                      </a:moveTo>
                      <a:lnTo>
                        <a:pt x="195" y="80"/>
                      </a:lnTo>
                      <a:lnTo>
                        <a:pt x="154" y="102"/>
                      </a:lnTo>
                      <a:lnTo>
                        <a:pt x="0" y="19"/>
                      </a:lnTo>
                      <a:lnTo>
                        <a:pt x="40" y="0"/>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18" name="Freeform 1250"/>
                <p:cNvSpPr>
                  <a:spLocks/>
                </p:cNvSpPr>
                <p:nvPr/>
              </p:nvSpPr>
              <p:spPr bwMode="auto">
                <a:xfrm>
                  <a:off x="1951" y="2359"/>
                  <a:ext cx="154" cy="134"/>
                </a:xfrm>
                <a:custGeom>
                  <a:avLst/>
                  <a:gdLst>
                    <a:gd name="T0" fmla="*/ 0 w 154"/>
                    <a:gd name="T1" fmla="*/ 52 h 134"/>
                    <a:gd name="T2" fmla="*/ 154 w 154"/>
                    <a:gd name="T3" fmla="*/ 134 h 134"/>
                    <a:gd name="T4" fmla="*/ 154 w 154"/>
                    <a:gd name="T5" fmla="*/ 83 h 134"/>
                    <a:gd name="T6" fmla="*/ 0 w 154"/>
                    <a:gd name="T7" fmla="*/ 0 h 134"/>
                    <a:gd name="T8" fmla="*/ 0 w 154"/>
                    <a:gd name="T9" fmla="*/ 52 h 134"/>
                    <a:gd name="T10" fmla="*/ 0 60000 65536"/>
                    <a:gd name="T11" fmla="*/ 0 60000 65536"/>
                    <a:gd name="T12" fmla="*/ 0 60000 65536"/>
                    <a:gd name="T13" fmla="*/ 0 60000 65536"/>
                    <a:gd name="T14" fmla="*/ 0 60000 65536"/>
                    <a:gd name="T15" fmla="*/ 0 w 154"/>
                    <a:gd name="T16" fmla="*/ 0 h 134"/>
                    <a:gd name="T17" fmla="*/ 154 w 154"/>
                    <a:gd name="T18" fmla="*/ 134 h 134"/>
                  </a:gdLst>
                  <a:ahLst/>
                  <a:cxnLst>
                    <a:cxn ang="T10">
                      <a:pos x="T0" y="T1"/>
                    </a:cxn>
                    <a:cxn ang="T11">
                      <a:pos x="T2" y="T3"/>
                    </a:cxn>
                    <a:cxn ang="T12">
                      <a:pos x="T4" y="T5"/>
                    </a:cxn>
                    <a:cxn ang="T13">
                      <a:pos x="T6" y="T7"/>
                    </a:cxn>
                    <a:cxn ang="T14">
                      <a:pos x="T8" y="T9"/>
                    </a:cxn>
                  </a:cxnLst>
                  <a:rect l="T15" t="T16" r="T17" b="T18"/>
                  <a:pathLst>
                    <a:path w="154" h="134">
                      <a:moveTo>
                        <a:pt x="0" y="52"/>
                      </a:moveTo>
                      <a:lnTo>
                        <a:pt x="154" y="134"/>
                      </a:lnTo>
                      <a:lnTo>
                        <a:pt x="154" y="83"/>
                      </a:lnTo>
                      <a:lnTo>
                        <a:pt x="0" y="0"/>
                      </a:lnTo>
                      <a:lnTo>
                        <a:pt x="0" y="52"/>
                      </a:lnTo>
                      <a:close/>
                    </a:path>
                  </a:pathLst>
                </a:custGeom>
                <a:solidFill>
                  <a:srgbClr val="7167B1"/>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19" name="Freeform 1251"/>
                <p:cNvSpPr>
                  <a:spLocks/>
                </p:cNvSpPr>
                <p:nvPr/>
              </p:nvSpPr>
              <p:spPr bwMode="auto">
                <a:xfrm>
                  <a:off x="2104" y="2440"/>
                  <a:ext cx="12" cy="53"/>
                </a:xfrm>
                <a:custGeom>
                  <a:avLst/>
                  <a:gdLst>
                    <a:gd name="T0" fmla="*/ 0 w 12"/>
                    <a:gd name="T1" fmla="*/ 50 h 53"/>
                    <a:gd name="T2" fmla="*/ 12 w 12"/>
                    <a:gd name="T3" fmla="*/ 53 h 53"/>
                    <a:gd name="T4" fmla="*/ 12 w 12"/>
                    <a:gd name="T5" fmla="*/ 2 h 53"/>
                    <a:gd name="T6" fmla="*/ 0 w 12"/>
                    <a:gd name="T7" fmla="*/ 0 h 53"/>
                    <a:gd name="T8" fmla="*/ 0 w 12"/>
                    <a:gd name="T9" fmla="*/ 50 h 53"/>
                    <a:gd name="T10" fmla="*/ 0 60000 65536"/>
                    <a:gd name="T11" fmla="*/ 0 60000 65536"/>
                    <a:gd name="T12" fmla="*/ 0 60000 65536"/>
                    <a:gd name="T13" fmla="*/ 0 60000 65536"/>
                    <a:gd name="T14" fmla="*/ 0 60000 65536"/>
                    <a:gd name="T15" fmla="*/ 0 w 12"/>
                    <a:gd name="T16" fmla="*/ 0 h 53"/>
                    <a:gd name="T17" fmla="*/ 12 w 12"/>
                    <a:gd name="T18" fmla="*/ 53 h 53"/>
                  </a:gdLst>
                  <a:ahLst/>
                  <a:cxnLst>
                    <a:cxn ang="T10">
                      <a:pos x="T0" y="T1"/>
                    </a:cxn>
                    <a:cxn ang="T11">
                      <a:pos x="T2" y="T3"/>
                    </a:cxn>
                    <a:cxn ang="T12">
                      <a:pos x="T4" y="T5"/>
                    </a:cxn>
                    <a:cxn ang="T13">
                      <a:pos x="T6" y="T7"/>
                    </a:cxn>
                    <a:cxn ang="T14">
                      <a:pos x="T8" y="T9"/>
                    </a:cxn>
                  </a:cxnLst>
                  <a:rect l="T15" t="T16" r="T17" b="T18"/>
                  <a:pathLst>
                    <a:path w="12" h="53">
                      <a:moveTo>
                        <a:pt x="0" y="50"/>
                      </a:moveTo>
                      <a:lnTo>
                        <a:pt x="12" y="53"/>
                      </a:lnTo>
                      <a:lnTo>
                        <a:pt x="12" y="2"/>
                      </a:lnTo>
                      <a:lnTo>
                        <a:pt x="0" y="0"/>
                      </a:lnTo>
                      <a:lnTo>
                        <a:pt x="0" y="5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0" name="Freeform 1252"/>
                <p:cNvSpPr>
                  <a:spLocks/>
                </p:cNvSpPr>
                <p:nvPr/>
              </p:nvSpPr>
              <p:spPr bwMode="auto">
                <a:xfrm>
                  <a:off x="2077" y="2427"/>
                  <a:ext cx="12" cy="51"/>
                </a:xfrm>
                <a:custGeom>
                  <a:avLst/>
                  <a:gdLst>
                    <a:gd name="T0" fmla="*/ 0 w 12"/>
                    <a:gd name="T1" fmla="*/ 0 h 51"/>
                    <a:gd name="T2" fmla="*/ 0 w 12"/>
                    <a:gd name="T3" fmla="*/ 51 h 51"/>
                    <a:gd name="T4" fmla="*/ 12 w 12"/>
                    <a:gd name="T5" fmla="*/ 51 h 51"/>
                    <a:gd name="T6" fmla="*/ 12 w 12"/>
                    <a:gd name="T7" fmla="*/ 1 h 51"/>
                    <a:gd name="T8" fmla="*/ 0 w 12"/>
                    <a:gd name="T9" fmla="*/ 0 h 51"/>
                    <a:gd name="T10" fmla="*/ 0 60000 65536"/>
                    <a:gd name="T11" fmla="*/ 0 60000 65536"/>
                    <a:gd name="T12" fmla="*/ 0 60000 65536"/>
                    <a:gd name="T13" fmla="*/ 0 60000 65536"/>
                    <a:gd name="T14" fmla="*/ 0 60000 65536"/>
                    <a:gd name="T15" fmla="*/ 0 w 12"/>
                    <a:gd name="T16" fmla="*/ 0 h 51"/>
                    <a:gd name="T17" fmla="*/ 12 w 12"/>
                    <a:gd name="T18" fmla="*/ 51 h 51"/>
                  </a:gdLst>
                  <a:ahLst/>
                  <a:cxnLst>
                    <a:cxn ang="T10">
                      <a:pos x="T0" y="T1"/>
                    </a:cxn>
                    <a:cxn ang="T11">
                      <a:pos x="T2" y="T3"/>
                    </a:cxn>
                    <a:cxn ang="T12">
                      <a:pos x="T4" y="T5"/>
                    </a:cxn>
                    <a:cxn ang="T13">
                      <a:pos x="T6" y="T7"/>
                    </a:cxn>
                    <a:cxn ang="T14">
                      <a:pos x="T8" y="T9"/>
                    </a:cxn>
                  </a:cxnLst>
                  <a:rect l="T15" t="T16" r="T17" b="T18"/>
                  <a:pathLst>
                    <a:path w="12" h="51">
                      <a:moveTo>
                        <a:pt x="0" y="0"/>
                      </a:moveTo>
                      <a:lnTo>
                        <a:pt x="0" y="51"/>
                      </a:lnTo>
                      <a:lnTo>
                        <a:pt x="12" y="51"/>
                      </a:lnTo>
                      <a:lnTo>
                        <a:pt x="12" y="1"/>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1" name="Freeform 1253"/>
                <p:cNvSpPr>
                  <a:spLocks/>
                </p:cNvSpPr>
                <p:nvPr/>
              </p:nvSpPr>
              <p:spPr bwMode="auto">
                <a:xfrm>
                  <a:off x="2052" y="2414"/>
                  <a:ext cx="12" cy="53"/>
                </a:xfrm>
                <a:custGeom>
                  <a:avLst/>
                  <a:gdLst>
                    <a:gd name="T0" fmla="*/ 0 w 12"/>
                    <a:gd name="T1" fmla="*/ 0 h 53"/>
                    <a:gd name="T2" fmla="*/ 0 w 12"/>
                    <a:gd name="T3" fmla="*/ 52 h 53"/>
                    <a:gd name="T4" fmla="*/ 12 w 12"/>
                    <a:gd name="T5" fmla="*/ 53 h 53"/>
                    <a:gd name="T6" fmla="*/ 12 w 12"/>
                    <a:gd name="T7" fmla="*/ 1 h 53"/>
                    <a:gd name="T8" fmla="*/ 0 w 12"/>
                    <a:gd name="T9" fmla="*/ 0 h 53"/>
                    <a:gd name="T10" fmla="*/ 0 60000 65536"/>
                    <a:gd name="T11" fmla="*/ 0 60000 65536"/>
                    <a:gd name="T12" fmla="*/ 0 60000 65536"/>
                    <a:gd name="T13" fmla="*/ 0 60000 65536"/>
                    <a:gd name="T14" fmla="*/ 0 60000 65536"/>
                    <a:gd name="T15" fmla="*/ 0 w 12"/>
                    <a:gd name="T16" fmla="*/ 0 h 53"/>
                    <a:gd name="T17" fmla="*/ 12 w 12"/>
                    <a:gd name="T18" fmla="*/ 53 h 53"/>
                  </a:gdLst>
                  <a:ahLst/>
                  <a:cxnLst>
                    <a:cxn ang="T10">
                      <a:pos x="T0" y="T1"/>
                    </a:cxn>
                    <a:cxn ang="T11">
                      <a:pos x="T2" y="T3"/>
                    </a:cxn>
                    <a:cxn ang="T12">
                      <a:pos x="T4" y="T5"/>
                    </a:cxn>
                    <a:cxn ang="T13">
                      <a:pos x="T6" y="T7"/>
                    </a:cxn>
                    <a:cxn ang="T14">
                      <a:pos x="T8" y="T9"/>
                    </a:cxn>
                  </a:cxnLst>
                  <a:rect l="T15" t="T16" r="T17" b="T18"/>
                  <a:pathLst>
                    <a:path w="12" h="53">
                      <a:moveTo>
                        <a:pt x="0" y="0"/>
                      </a:moveTo>
                      <a:lnTo>
                        <a:pt x="0" y="52"/>
                      </a:lnTo>
                      <a:lnTo>
                        <a:pt x="12" y="53"/>
                      </a:lnTo>
                      <a:lnTo>
                        <a:pt x="12" y="1"/>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2" name="Freeform 1254"/>
                <p:cNvSpPr>
                  <a:spLocks/>
                </p:cNvSpPr>
                <p:nvPr/>
              </p:nvSpPr>
              <p:spPr bwMode="auto">
                <a:xfrm>
                  <a:off x="2027" y="2400"/>
                  <a:ext cx="12" cy="53"/>
                </a:xfrm>
                <a:custGeom>
                  <a:avLst/>
                  <a:gdLst>
                    <a:gd name="T0" fmla="*/ 0 w 12"/>
                    <a:gd name="T1" fmla="*/ 0 h 53"/>
                    <a:gd name="T2" fmla="*/ 0 w 12"/>
                    <a:gd name="T3" fmla="*/ 51 h 53"/>
                    <a:gd name="T4" fmla="*/ 12 w 12"/>
                    <a:gd name="T5" fmla="*/ 53 h 53"/>
                    <a:gd name="T6" fmla="*/ 12 w 12"/>
                    <a:gd name="T7" fmla="*/ 1 h 53"/>
                    <a:gd name="T8" fmla="*/ 0 w 12"/>
                    <a:gd name="T9" fmla="*/ 0 h 53"/>
                    <a:gd name="T10" fmla="*/ 0 60000 65536"/>
                    <a:gd name="T11" fmla="*/ 0 60000 65536"/>
                    <a:gd name="T12" fmla="*/ 0 60000 65536"/>
                    <a:gd name="T13" fmla="*/ 0 60000 65536"/>
                    <a:gd name="T14" fmla="*/ 0 60000 65536"/>
                    <a:gd name="T15" fmla="*/ 0 w 12"/>
                    <a:gd name="T16" fmla="*/ 0 h 53"/>
                    <a:gd name="T17" fmla="*/ 12 w 12"/>
                    <a:gd name="T18" fmla="*/ 53 h 53"/>
                  </a:gdLst>
                  <a:ahLst/>
                  <a:cxnLst>
                    <a:cxn ang="T10">
                      <a:pos x="T0" y="T1"/>
                    </a:cxn>
                    <a:cxn ang="T11">
                      <a:pos x="T2" y="T3"/>
                    </a:cxn>
                    <a:cxn ang="T12">
                      <a:pos x="T4" y="T5"/>
                    </a:cxn>
                    <a:cxn ang="T13">
                      <a:pos x="T6" y="T7"/>
                    </a:cxn>
                    <a:cxn ang="T14">
                      <a:pos x="T8" y="T9"/>
                    </a:cxn>
                  </a:cxnLst>
                  <a:rect l="T15" t="T16" r="T17" b="T18"/>
                  <a:pathLst>
                    <a:path w="12" h="53">
                      <a:moveTo>
                        <a:pt x="0" y="0"/>
                      </a:moveTo>
                      <a:lnTo>
                        <a:pt x="0" y="51"/>
                      </a:lnTo>
                      <a:lnTo>
                        <a:pt x="12" y="53"/>
                      </a:lnTo>
                      <a:lnTo>
                        <a:pt x="12" y="1"/>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3" name="Freeform 1255"/>
                <p:cNvSpPr>
                  <a:spLocks/>
                </p:cNvSpPr>
                <p:nvPr/>
              </p:nvSpPr>
              <p:spPr bwMode="auto">
                <a:xfrm>
                  <a:off x="2002" y="2386"/>
                  <a:ext cx="12" cy="54"/>
                </a:xfrm>
                <a:custGeom>
                  <a:avLst/>
                  <a:gdLst>
                    <a:gd name="T0" fmla="*/ 0 w 12"/>
                    <a:gd name="T1" fmla="*/ 0 h 54"/>
                    <a:gd name="T2" fmla="*/ 0 w 12"/>
                    <a:gd name="T3" fmla="*/ 52 h 54"/>
                    <a:gd name="T4" fmla="*/ 12 w 12"/>
                    <a:gd name="T5" fmla="*/ 54 h 54"/>
                    <a:gd name="T6" fmla="*/ 12 w 12"/>
                    <a:gd name="T7" fmla="*/ 2 h 54"/>
                    <a:gd name="T8" fmla="*/ 0 w 12"/>
                    <a:gd name="T9" fmla="*/ 0 h 54"/>
                    <a:gd name="T10" fmla="*/ 0 60000 65536"/>
                    <a:gd name="T11" fmla="*/ 0 60000 65536"/>
                    <a:gd name="T12" fmla="*/ 0 60000 65536"/>
                    <a:gd name="T13" fmla="*/ 0 60000 65536"/>
                    <a:gd name="T14" fmla="*/ 0 60000 65536"/>
                    <a:gd name="T15" fmla="*/ 0 w 12"/>
                    <a:gd name="T16" fmla="*/ 0 h 54"/>
                    <a:gd name="T17" fmla="*/ 12 w 12"/>
                    <a:gd name="T18" fmla="*/ 54 h 54"/>
                  </a:gdLst>
                  <a:ahLst/>
                  <a:cxnLst>
                    <a:cxn ang="T10">
                      <a:pos x="T0" y="T1"/>
                    </a:cxn>
                    <a:cxn ang="T11">
                      <a:pos x="T2" y="T3"/>
                    </a:cxn>
                    <a:cxn ang="T12">
                      <a:pos x="T4" y="T5"/>
                    </a:cxn>
                    <a:cxn ang="T13">
                      <a:pos x="T6" y="T7"/>
                    </a:cxn>
                    <a:cxn ang="T14">
                      <a:pos x="T8" y="T9"/>
                    </a:cxn>
                  </a:cxnLst>
                  <a:rect l="T15" t="T16" r="T17" b="T18"/>
                  <a:pathLst>
                    <a:path w="12" h="54">
                      <a:moveTo>
                        <a:pt x="0" y="0"/>
                      </a:moveTo>
                      <a:lnTo>
                        <a:pt x="0" y="52"/>
                      </a:lnTo>
                      <a:lnTo>
                        <a:pt x="12" y="54"/>
                      </a:lnTo>
                      <a:lnTo>
                        <a:pt x="12" y="2"/>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4" name="Freeform 1256"/>
                <p:cNvSpPr>
                  <a:spLocks/>
                </p:cNvSpPr>
                <p:nvPr/>
              </p:nvSpPr>
              <p:spPr bwMode="auto">
                <a:xfrm>
                  <a:off x="1976" y="2374"/>
                  <a:ext cx="12" cy="52"/>
                </a:xfrm>
                <a:custGeom>
                  <a:avLst/>
                  <a:gdLst>
                    <a:gd name="T0" fmla="*/ 0 w 12"/>
                    <a:gd name="T1" fmla="*/ 0 h 52"/>
                    <a:gd name="T2" fmla="*/ 0 w 12"/>
                    <a:gd name="T3" fmla="*/ 51 h 52"/>
                    <a:gd name="T4" fmla="*/ 12 w 12"/>
                    <a:gd name="T5" fmla="*/ 52 h 52"/>
                    <a:gd name="T6" fmla="*/ 12 w 12"/>
                    <a:gd name="T7" fmla="*/ 1 h 52"/>
                    <a:gd name="T8" fmla="*/ 0 w 12"/>
                    <a:gd name="T9" fmla="*/ 0 h 52"/>
                    <a:gd name="T10" fmla="*/ 0 60000 65536"/>
                    <a:gd name="T11" fmla="*/ 0 60000 65536"/>
                    <a:gd name="T12" fmla="*/ 0 60000 65536"/>
                    <a:gd name="T13" fmla="*/ 0 60000 65536"/>
                    <a:gd name="T14" fmla="*/ 0 60000 65536"/>
                    <a:gd name="T15" fmla="*/ 0 w 12"/>
                    <a:gd name="T16" fmla="*/ 0 h 52"/>
                    <a:gd name="T17" fmla="*/ 12 w 12"/>
                    <a:gd name="T18" fmla="*/ 52 h 52"/>
                  </a:gdLst>
                  <a:ahLst/>
                  <a:cxnLst>
                    <a:cxn ang="T10">
                      <a:pos x="T0" y="T1"/>
                    </a:cxn>
                    <a:cxn ang="T11">
                      <a:pos x="T2" y="T3"/>
                    </a:cxn>
                    <a:cxn ang="T12">
                      <a:pos x="T4" y="T5"/>
                    </a:cxn>
                    <a:cxn ang="T13">
                      <a:pos x="T6" y="T7"/>
                    </a:cxn>
                    <a:cxn ang="T14">
                      <a:pos x="T8" y="T9"/>
                    </a:cxn>
                  </a:cxnLst>
                  <a:rect l="T15" t="T16" r="T17" b="T18"/>
                  <a:pathLst>
                    <a:path w="12" h="52">
                      <a:moveTo>
                        <a:pt x="0" y="0"/>
                      </a:moveTo>
                      <a:lnTo>
                        <a:pt x="0" y="51"/>
                      </a:lnTo>
                      <a:lnTo>
                        <a:pt x="12" y="52"/>
                      </a:lnTo>
                      <a:lnTo>
                        <a:pt x="12" y="1"/>
                      </a:lnTo>
                      <a:lnTo>
                        <a:pt x="0" y="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5" name="Freeform 1257"/>
                <p:cNvSpPr>
                  <a:spLocks/>
                </p:cNvSpPr>
                <p:nvPr/>
              </p:nvSpPr>
              <p:spPr bwMode="auto">
                <a:xfrm>
                  <a:off x="1951" y="2359"/>
                  <a:ext cx="12" cy="53"/>
                </a:xfrm>
                <a:custGeom>
                  <a:avLst/>
                  <a:gdLst>
                    <a:gd name="T0" fmla="*/ 0 w 12"/>
                    <a:gd name="T1" fmla="*/ 52 h 53"/>
                    <a:gd name="T2" fmla="*/ 12 w 12"/>
                    <a:gd name="T3" fmla="*/ 53 h 53"/>
                    <a:gd name="T4" fmla="*/ 12 w 12"/>
                    <a:gd name="T5" fmla="*/ 3 h 53"/>
                    <a:gd name="T6" fmla="*/ 0 w 12"/>
                    <a:gd name="T7" fmla="*/ 0 h 53"/>
                    <a:gd name="T8" fmla="*/ 0 w 12"/>
                    <a:gd name="T9" fmla="*/ 52 h 53"/>
                    <a:gd name="T10" fmla="*/ 0 60000 65536"/>
                    <a:gd name="T11" fmla="*/ 0 60000 65536"/>
                    <a:gd name="T12" fmla="*/ 0 60000 65536"/>
                    <a:gd name="T13" fmla="*/ 0 60000 65536"/>
                    <a:gd name="T14" fmla="*/ 0 60000 65536"/>
                    <a:gd name="T15" fmla="*/ 0 w 12"/>
                    <a:gd name="T16" fmla="*/ 0 h 53"/>
                    <a:gd name="T17" fmla="*/ 12 w 12"/>
                    <a:gd name="T18" fmla="*/ 53 h 53"/>
                  </a:gdLst>
                  <a:ahLst/>
                  <a:cxnLst>
                    <a:cxn ang="T10">
                      <a:pos x="T0" y="T1"/>
                    </a:cxn>
                    <a:cxn ang="T11">
                      <a:pos x="T2" y="T3"/>
                    </a:cxn>
                    <a:cxn ang="T12">
                      <a:pos x="T4" y="T5"/>
                    </a:cxn>
                    <a:cxn ang="T13">
                      <a:pos x="T6" y="T7"/>
                    </a:cxn>
                    <a:cxn ang="T14">
                      <a:pos x="T8" y="T9"/>
                    </a:cxn>
                  </a:cxnLst>
                  <a:rect l="T15" t="T16" r="T17" b="T18"/>
                  <a:pathLst>
                    <a:path w="12" h="53">
                      <a:moveTo>
                        <a:pt x="0" y="52"/>
                      </a:moveTo>
                      <a:lnTo>
                        <a:pt x="12" y="53"/>
                      </a:lnTo>
                      <a:lnTo>
                        <a:pt x="12" y="3"/>
                      </a:lnTo>
                      <a:lnTo>
                        <a:pt x="0" y="0"/>
                      </a:lnTo>
                      <a:lnTo>
                        <a:pt x="0" y="52"/>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6" name="Freeform 1258"/>
                <p:cNvSpPr>
                  <a:spLocks/>
                </p:cNvSpPr>
                <p:nvPr/>
              </p:nvSpPr>
              <p:spPr bwMode="auto">
                <a:xfrm>
                  <a:off x="2105" y="2440"/>
                  <a:ext cx="12" cy="53"/>
                </a:xfrm>
                <a:custGeom>
                  <a:avLst/>
                  <a:gdLst>
                    <a:gd name="T0" fmla="*/ 12 w 12"/>
                    <a:gd name="T1" fmla="*/ 50 h 53"/>
                    <a:gd name="T2" fmla="*/ 0 w 12"/>
                    <a:gd name="T3" fmla="*/ 53 h 53"/>
                    <a:gd name="T4" fmla="*/ 0 w 12"/>
                    <a:gd name="T5" fmla="*/ 2 h 53"/>
                    <a:gd name="T6" fmla="*/ 12 w 12"/>
                    <a:gd name="T7" fmla="*/ 0 h 53"/>
                    <a:gd name="T8" fmla="*/ 12 w 12"/>
                    <a:gd name="T9" fmla="*/ 50 h 53"/>
                    <a:gd name="T10" fmla="*/ 0 60000 65536"/>
                    <a:gd name="T11" fmla="*/ 0 60000 65536"/>
                    <a:gd name="T12" fmla="*/ 0 60000 65536"/>
                    <a:gd name="T13" fmla="*/ 0 60000 65536"/>
                    <a:gd name="T14" fmla="*/ 0 60000 65536"/>
                    <a:gd name="T15" fmla="*/ 0 w 12"/>
                    <a:gd name="T16" fmla="*/ 0 h 53"/>
                    <a:gd name="T17" fmla="*/ 12 w 12"/>
                    <a:gd name="T18" fmla="*/ 53 h 53"/>
                  </a:gdLst>
                  <a:ahLst/>
                  <a:cxnLst>
                    <a:cxn ang="T10">
                      <a:pos x="T0" y="T1"/>
                    </a:cxn>
                    <a:cxn ang="T11">
                      <a:pos x="T2" y="T3"/>
                    </a:cxn>
                    <a:cxn ang="T12">
                      <a:pos x="T4" y="T5"/>
                    </a:cxn>
                    <a:cxn ang="T13">
                      <a:pos x="T6" y="T7"/>
                    </a:cxn>
                    <a:cxn ang="T14">
                      <a:pos x="T8" y="T9"/>
                    </a:cxn>
                  </a:cxnLst>
                  <a:rect l="T15" t="T16" r="T17" b="T18"/>
                  <a:pathLst>
                    <a:path w="12" h="53">
                      <a:moveTo>
                        <a:pt x="12" y="50"/>
                      </a:moveTo>
                      <a:lnTo>
                        <a:pt x="0" y="53"/>
                      </a:lnTo>
                      <a:lnTo>
                        <a:pt x="0" y="2"/>
                      </a:lnTo>
                      <a:lnTo>
                        <a:pt x="12" y="0"/>
                      </a:lnTo>
                      <a:lnTo>
                        <a:pt x="12" y="50"/>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7" name="Freeform 1259"/>
                <p:cNvSpPr>
                  <a:spLocks/>
                </p:cNvSpPr>
                <p:nvPr/>
              </p:nvSpPr>
              <p:spPr bwMode="auto">
                <a:xfrm>
                  <a:off x="2280" y="2572"/>
                  <a:ext cx="44" cy="23"/>
                </a:xfrm>
                <a:custGeom>
                  <a:avLst/>
                  <a:gdLst>
                    <a:gd name="T0" fmla="*/ 44 w 44"/>
                    <a:gd name="T1" fmla="*/ 18 h 23"/>
                    <a:gd name="T2" fmla="*/ 8 w 44"/>
                    <a:gd name="T3" fmla="*/ 0 h 23"/>
                    <a:gd name="T4" fmla="*/ 0 w 44"/>
                    <a:gd name="T5" fmla="*/ 4 h 23"/>
                    <a:gd name="T6" fmla="*/ 35 w 44"/>
                    <a:gd name="T7" fmla="*/ 23 h 23"/>
                    <a:gd name="T8" fmla="*/ 44 w 44"/>
                    <a:gd name="T9" fmla="*/ 18 h 23"/>
                    <a:gd name="T10" fmla="*/ 0 60000 65536"/>
                    <a:gd name="T11" fmla="*/ 0 60000 65536"/>
                    <a:gd name="T12" fmla="*/ 0 60000 65536"/>
                    <a:gd name="T13" fmla="*/ 0 60000 65536"/>
                    <a:gd name="T14" fmla="*/ 0 60000 65536"/>
                    <a:gd name="T15" fmla="*/ 0 w 44"/>
                    <a:gd name="T16" fmla="*/ 0 h 23"/>
                    <a:gd name="T17" fmla="*/ 44 w 44"/>
                    <a:gd name="T18" fmla="*/ 23 h 23"/>
                  </a:gdLst>
                  <a:ahLst/>
                  <a:cxnLst>
                    <a:cxn ang="T10">
                      <a:pos x="T0" y="T1"/>
                    </a:cxn>
                    <a:cxn ang="T11">
                      <a:pos x="T2" y="T3"/>
                    </a:cxn>
                    <a:cxn ang="T12">
                      <a:pos x="T4" y="T5"/>
                    </a:cxn>
                    <a:cxn ang="T13">
                      <a:pos x="T6" y="T7"/>
                    </a:cxn>
                    <a:cxn ang="T14">
                      <a:pos x="T8" y="T9"/>
                    </a:cxn>
                  </a:cxnLst>
                  <a:rect l="T15" t="T16" r="T17" b="T18"/>
                  <a:pathLst>
                    <a:path w="44" h="23">
                      <a:moveTo>
                        <a:pt x="44" y="18"/>
                      </a:moveTo>
                      <a:lnTo>
                        <a:pt x="8" y="0"/>
                      </a:lnTo>
                      <a:lnTo>
                        <a:pt x="0" y="4"/>
                      </a:lnTo>
                      <a:lnTo>
                        <a:pt x="35" y="23"/>
                      </a:lnTo>
                      <a:lnTo>
                        <a:pt x="44" y="18"/>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8" name="Freeform 1260"/>
                <p:cNvSpPr>
                  <a:spLocks/>
                </p:cNvSpPr>
                <p:nvPr/>
              </p:nvSpPr>
              <p:spPr bwMode="auto">
                <a:xfrm>
                  <a:off x="2312" y="2554"/>
                  <a:ext cx="43" cy="24"/>
                </a:xfrm>
                <a:custGeom>
                  <a:avLst/>
                  <a:gdLst>
                    <a:gd name="T0" fmla="*/ 43 w 43"/>
                    <a:gd name="T1" fmla="*/ 19 h 24"/>
                    <a:gd name="T2" fmla="*/ 8 w 43"/>
                    <a:gd name="T3" fmla="*/ 0 h 24"/>
                    <a:gd name="T4" fmla="*/ 0 w 43"/>
                    <a:gd name="T5" fmla="*/ 5 h 24"/>
                    <a:gd name="T6" fmla="*/ 35 w 43"/>
                    <a:gd name="T7" fmla="*/ 24 h 24"/>
                    <a:gd name="T8" fmla="*/ 43 w 43"/>
                    <a:gd name="T9" fmla="*/ 19 h 24"/>
                    <a:gd name="T10" fmla="*/ 0 60000 65536"/>
                    <a:gd name="T11" fmla="*/ 0 60000 65536"/>
                    <a:gd name="T12" fmla="*/ 0 60000 65536"/>
                    <a:gd name="T13" fmla="*/ 0 60000 65536"/>
                    <a:gd name="T14" fmla="*/ 0 60000 65536"/>
                    <a:gd name="T15" fmla="*/ 0 w 43"/>
                    <a:gd name="T16" fmla="*/ 0 h 24"/>
                    <a:gd name="T17" fmla="*/ 43 w 43"/>
                    <a:gd name="T18" fmla="*/ 24 h 24"/>
                  </a:gdLst>
                  <a:ahLst/>
                  <a:cxnLst>
                    <a:cxn ang="T10">
                      <a:pos x="T0" y="T1"/>
                    </a:cxn>
                    <a:cxn ang="T11">
                      <a:pos x="T2" y="T3"/>
                    </a:cxn>
                    <a:cxn ang="T12">
                      <a:pos x="T4" y="T5"/>
                    </a:cxn>
                    <a:cxn ang="T13">
                      <a:pos x="T6" y="T7"/>
                    </a:cxn>
                    <a:cxn ang="T14">
                      <a:pos x="T8" y="T9"/>
                    </a:cxn>
                  </a:cxnLst>
                  <a:rect l="T15" t="T16" r="T17" b="T18"/>
                  <a:pathLst>
                    <a:path w="43" h="24">
                      <a:moveTo>
                        <a:pt x="43" y="19"/>
                      </a:moveTo>
                      <a:lnTo>
                        <a:pt x="8" y="0"/>
                      </a:lnTo>
                      <a:lnTo>
                        <a:pt x="0" y="5"/>
                      </a:lnTo>
                      <a:lnTo>
                        <a:pt x="35" y="24"/>
                      </a:lnTo>
                      <a:lnTo>
                        <a:pt x="43" y="19"/>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29" name="Freeform 1261"/>
                <p:cNvSpPr>
                  <a:spLocks/>
                </p:cNvSpPr>
                <p:nvPr/>
              </p:nvSpPr>
              <p:spPr bwMode="auto">
                <a:xfrm>
                  <a:off x="2316" y="2574"/>
                  <a:ext cx="39" cy="27"/>
                </a:xfrm>
                <a:custGeom>
                  <a:avLst/>
                  <a:gdLst>
                    <a:gd name="T0" fmla="*/ 39 w 39"/>
                    <a:gd name="T1" fmla="*/ 8 h 27"/>
                    <a:gd name="T2" fmla="*/ 39 w 39"/>
                    <a:gd name="T3" fmla="*/ 0 h 27"/>
                    <a:gd name="T4" fmla="*/ 0 w 39"/>
                    <a:gd name="T5" fmla="*/ 20 h 27"/>
                    <a:gd name="T6" fmla="*/ 0 w 39"/>
                    <a:gd name="T7" fmla="*/ 27 h 27"/>
                    <a:gd name="T8" fmla="*/ 39 w 39"/>
                    <a:gd name="T9" fmla="*/ 8 h 27"/>
                    <a:gd name="T10" fmla="*/ 0 60000 65536"/>
                    <a:gd name="T11" fmla="*/ 0 60000 65536"/>
                    <a:gd name="T12" fmla="*/ 0 60000 65536"/>
                    <a:gd name="T13" fmla="*/ 0 60000 65536"/>
                    <a:gd name="T14" fmla="*/ 0 60000 65536"/>
                    <a:gd name="T15" fmla="*/ 0 w 39"/>
                    <a:gd name="T16" fmla="*/ 0 h 27"/>
                    <a:gd name="T17" fmla="*/ 39 w 39"/>
                    <a:gd name="T18" fmla="*/ 27 h 27"/>
                  </a:gdLst>
                  <a:ahLst/>
                  <a:cxnLst>
                    <a:cxn ang="T10">
                      <a:pos x="T0" y="T1"/>
                    </a:cxn>
                    <a:cxn ang="T11">
                      <a:pos x="T2" y="T3"/>
                    </a:cxn>
                    <a:cxn ang="T12">
                      <a:pos x="T4" y="T5"/>
                    </a:cxn>
                    <a:cxn ang="T13">
                      <a:pos x="T6" y="T7"/>
                    </a:cxn>
                    <a:cxn ang="T14">
                      <a:pos x="T8" y="T9"/>
                    </a:cxn>
                  </a:cxnLst>
                  <a:rect l="T15" t="T16" r="T17" b="T18"/>
                  <a:pathLst>
                    <a:path w="39" h="27">
                      <a:moveTo>
                        <a:pt x="39" y="8"/>
                      </a:moveTo>
                      <a:lnTo>
                        <a:pt x="39" y="0"/>
                      </a:lnTo>
                      <a:lnTo>
                        <a:pt x="0" y="20"/>
                      </a:lnTo>
                      <a:lnTo>
                        <a:pt x="0" y="27"/>
                      </a:lnTo>
                      <a:lnTo>
                        <a:pt x="39" y="8"/>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0" name="Freeform 1262"/>
                <p:cNvSpPr>
                  <a:spLocks/>
                </p:cNvSpPr>
                <p:nvPr/>
              </p:nvSpPr>
              <p:spPr bwMode="auto">
                <a:xfrm>
                  <a:off x="2325" y="2552"/>
                  <a:ext cx="22" cy="38"/>
                </a:xfrm>
                <a:custGeom>
                  <a:avLst/>
                  <a:gdLst>
                    <a:gd name="T0" fmla="*/ 0 w 22"/>
                    <a:gd name="T1" fmla="*/ 38 h 38"/>
                    <a:gd name="T2" fmla="*/ 0 w 22"/>
                    <a:gd name="T3" fmla="*/ 15 h 38"/>
                    <a:gd name="T4" fmla="*/ 5 w 22"/>
                    <a:gd name="T5" fmla="*/ 5 h 38"/>
                    <a:gd name="T6" fmla="*/ 16 w 22"/>
                    <a:gd name="T7" fmla="*/ 0 h 38"/>
                    <a:gd name="T8" fmla="*/ 22 w 22"/>
                    <a:gd name="T9" fmla="*/ 2 h 38"/>
                    <a:gd name="T10" fmla="*/ 22 w 22"/>
                    <a:gd name="T11" fmla="*/ 27 h 38"/>
                    <a:gd name="T12" fmla="*/ 0 w 22"/>
                    <a:gd name="T13" fmla="*/ 38 h 38"/>
                    <a:gd name="T14" fmla="*/ 0 60000 65536"/>
                    <a:gd name="T15" fmla="*/ 0 60000 65536"/>
                    <a:gd name="T16" fmla="*/ 0 60000 65536"/>
                    <a:gd name="T17" fmla="*/ 0 60000 65536"/>
                    <a:gd name="T18" fmla="*/ 0 60000 65536"/>
                    <a:gd name="T19" fmla="*/ 0 60000 65536"/>
                    <a:gd name="T20" fmla="*/ 0 60000 65536"/>
                    <a:gd name="T21" fmla="*/ 0 w 22"/>
                    <a:gd name="T22" fmla="*/ 0 h 38"/>
                    <a:gd name="T23" fmla="*/ 22 w 2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38">
                      <a:moveTo>
                        <a:pt x="0" y="38"/>
                      </a:moveTo>
                      <a:lnTo>
                        <a:pt x="0" y="15"/>
                      </a:lnTo>
                      <a:lnTo>
                        <a:pt x="5" y="5"/>
                      </a:lnTo>
                      <a:lnTo>
                        <a:pt x="16" y="0"/>
                      </a:lnTo>
                      <a:lnTo>
                        <a:pt x="22" y="2"/>
                      </a:lnTo>
                      <a:lnTo>
                        <a:pt x="22" y="27"/>
                      </a:lnTo>
                      <a:lnTo>
                        <a:pt x="0" y="38"/>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1" name="Freeform 1263"/>
                <p:cNvSpPr>
                  <a:spLocks/>
                </p:cNvSpPr>
                <p:nvPr/>
              </p:nvSpPr>
              <p:spPr bwMode="auto">
                <a:xfrm>
                  <a:off x="2278" y="2543"/>
                  <a:ext cx="46" cy="47"/>
                </a:xfrm>
                <a:custGeom>
                  <a:avLst/>
                  <a:gdLst>
                    <a:gd name="T0" fmla="*/ 46 w 46"/>
                    <a:gd name="T1" fmla="*/ 24 h 47"/>
                    <a:gd name="T2" fmla="*/ 0 w 46"/>
                    <a:gd name="T3" fmla="*/ 0 h 47"/>
                    <a:gd name="T4" fmla="*/ 0 w 46"/>
                    <a:gd name="T5" fmla="*/ 23 h 47"/>
                    <a:gd name="T6" fmla="*/ 46 w 46"/>
                    <a:gd name="T7" fmla="*/ 47 h 47"/>
                    <a:gd name="T8" fmla="*/ 46 w 46"/>
                    <a:gd name="T9" fmla="*/ 24 h 47"/>
                    <a:gd name="T10" fmla="*/ 0 60000 65536"/>
                    <a:gd name="T11" fmla="*/ 0 60000 65536"/>
                    <a:gd name="T12" fmla="*/ 0 60000 65536"/>
                    <a:gd name="T13" fmla="*/ 0 60000 65536"/>
                    <a:gd name="T14" fmla="*/ 0 60000 65536"/>
                    <a:gd name="T15" fmla="*/ 0 w 46"/>
                    <a:gd name="T16" fmla="*/ 0 h 47"/>
                    <a:gd name="T17" fmla="*/ 46 w 46"/>
                    <a:gd name="T18" fmla="*/ 47 h 47"/>
                  </a:gdLst>
                  <a:ahLst/>
                  <a:cxnLst>
                    <a:cxn ang="T10">
                      <a:pos x="T0" y="T1"/>
                    </a:cxn>
                    <a:cxn ang="T11">
                      <a:pos x="T2" y="T3"/>
                    </a:cxn>
                    <a:cxn ang="T12">
                      <a:pos x="T4" y="T5"/>
                    </a:cxn>
                    <a:cxn ang="T13">
                      <a:pos x="T6" y="T7"/>
                    </a:cxn>
                    <a:cxn ang="T14">
                      <a:pos x="T8" y="T9"/>
                    </a:cxn>
                  </a:cxnLst>
                  <a:rect l="T15" t="T16" r="T17" b="T18"/>
                  <a:pathLst>
                    <a:path w="46" h="47">
                      <a:moveTo>
                        <a:pt x="46" y="24"/>
                      </a:moveTo>
                      <a:lnTo>
                        <a:pt x="0" y="0"/>
                      </a:lnTo>
                      <a:lnTo>
                        <a:pt x="0" y="23"/>
                      </a:lnTo>
                      <a:lnTo>
                        <a:pt x="46" y="47"/>
                      </a:lnTo>
                      <a:lnTo>
                        <a:pt x="46" y="24"/>
                      </a:lnTo>
                      <a:close/>
                    </a:path>
                  </a:pathLst>
                </a:custGeom>
                <a:solidFill>
                  <a:srgbClr val="7167B1"/>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2" name="Freeform 1264"/>
                <p:cNvSpPr>
                  <a:spLocks/>
                </p:cNvSpPr>
                <p:nvPr/>
              </p:nvSpPr>
              <p:spPr bwMode="auto">
                <a:xfrm>
                  <a:off x="2283" y="2527"/>
                  <a:ext cx="57" cy="30"/>
                </a:xfrm>
                <a:custGeom>
                  <a:avLst/>
                  <a:gdLst>
                    <a:gd name="T0" fmla="*/ 57 w 57"/>
                    <a:gd name="T1" fmla="*/ 25 h 30"/>
                    <a:gd name="T2" fmla="*/ 11 w 57"/>
                    <a:gd name="T3" fmla="*/ 0 h 30"/>
                    <a:gd name="T4" fmla="*/ 0 w 57"/>
                    <a:gd name="T5" fmla="*/ 5 h 30"/>
                    <a:gd name="T6" fmla="*/ 47 w 57"/>
                    <a:gd name="T7" fmla="*/ 30 h 30"/>
                    <a:gd name="T8" fmla="*/ 57 w 57"/>
                    <a:gd name="T9" fmla="*/ 25 h 30"/>
                    <a:gd name="T10" fmla="*/ 0 60000 65536"/>
                    <a:gd name="T11" fmla="*/ 0 60000 65536"/>
                    <a:gd name="T12" fmla="*/ 0 60000 65536"/>
                    <a:gd name="T13" fmla="*/ 0 60000 65536"/>
                    <a:gd name="T14" fmla="*/ 0 60000 65536"/>
                    <a:gd name="T15" fmla="*/ 0 w 57"/>
                    <a:gd name="T16" fmla="*/ 0 h 30"/>
                    <a:gd name="T17" fmla="*/ 57 w 57"/>
                    <a:gd name="T18" fmla="*/ 30 h 30"/>
                  </a:gdLst>
                  <a:ahLst/>
                  <a:cxnLst>
                    <a:cxn ang="T10">
                      <a:pos x="T0" y="T1"/>
                    </a:cxn>
                    <a:cxn ang="T11">
                      <a:pos x="T2" y="T3"/>
                    </a:cxn>
                    <a:cxn ang="T12">
                      <a:pos x="T4" y="T5"/>
                    </a:cxn>
                    <a:cxn ang="T13">
                      <a:pos x="T6" y="T7"/>
                    </a:cxn>
                    <a:cxn ang="T14">
                      <a:pos x="T8" y="T9"/>
                    </a:cxn>
                  </a:cxnLst>
                  <a:rect l="T15" t="T16" r="T17" b="T18"/>
                  <a:pathLst>
                    <a:path w="57" h="30">
                      <a:moveTo>
                        <a:pt x="57" y="25"/>
                      </a:moveTo>
                      <a:lnTo>
                        <a:pt x="11" y="0"/>
                      </a:lnTo>
                      <a:lnTo>
                        <a:pt x="0" y="5"/>
                      </a:lnTo>
                      <a:lnTo>
                        <a:pt x="47" y="30"/>
                      </a:lnTo>
                      <a:lnTo>
                        <a:pt x="57" y="25"/>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3" name="Freeform 1265"/>
                <p:cNvSpPr>
                  <a:spLocks/>
                </p:cNvSpPr>
                <p:nvPr/>
              </p:nvSpPr>
              <p:spPr bwMode="auto">
                <a:xfrm>
                  <a:off x="2278" y="2532"/>
                  <a:ext cx="53" cy="35"/>
                </a:xfrm>
                <a:custGeom>
                  <a:avLst/>
                  <a:gdLst>
                    <a:gd name="T0" fmla="*/ 53 w 53"/>
                    <a:gd name="T1" fmla="*/ 25 h 35"/>
                    <a:gd name="T2" fmla="*/ 5 w 53"/>
                    <a:gd name="T3" fmla="*/ 0 h 35"/>
                    <a:gd name="T4" fmla="*/ 0 w 53"/>
                    <a:gd name="T5" fmla="*/ 11 h 35"/>
                    <a:gd name="T6" fmla="*/ 47 w 53"/>
                    <a:gd name="T7" fmla="*/ 35 h 35"/>
                    <a:gd name="T8" fmla="*/ 53 w 53"/>
                    <a:gd name="T9" fmla="*/ 25 h 35"/>
                    <a:gd name="T10" fmla="*/ 0 60000 65536"/>
                    <a:gd name="T11" fmla="*/ 0 60000 65536"/>
                    <a:gd name="T12" fmla="*/ 0 60000 65536"/>
                    <a:gd name="T13" fmla="*/ 0 60000 65536"/>
                    <a:gd name="T14" fmla="*/ 0 60000 65536"/>
                    <a:gd name="T15" fmla="*/ 0 w 53"/>
                    <a:gd name="T16" fmla="*/ 0 h 35"/>
                    <a:gd name="T17" fmla="*/ 53 w 53"/>
                    <a:gd name="T18" fmla="*/ 35 h 35"/>
                  </a:gdLst>
                  <a:ahLst/>
                  <a:cxnLst>
                    <a:cxn ang="T10">
                      <a:pos x="T0" y="T1"/>
                    </a:cxn>
                    <a:cxn ang="T11">
                      <a:pos x="T2" y="T3"/>
                    </a:cxn>
                    <a:cxn ang="T12">
                      <a:pos x="T4" y="T5"/>
                    </a:cxn>
                    <a:cxn ang="T13">
                      <a:pos x="T6" y="T7"/>
                    </a:cxn>
                    <a:cxn ang="T14">
                      <a:pos x="T8" y="T9"/>
                    </a:cxn>
                  </a:cxnLst>
                  <a:rect l="T15" t="T16" r="T17" b="T18"/>
                  <a:pathLst>
                    <a:path w="53" h="35">
                      <a:moveTo>
                        <a:pt x="53" y="25"/>
                      </a:moveTo>
                      <a:lnTo>
                        <a:pt x="5" y="0"/>
                      </a:lnTo>
                      <a:lnTo>
                        <a:pt x="0" y="11"/>
                      </a:lnTo>
                      <a:lnTo>
                        <a:pt x="47" y="35"/>
                      </a:lnTo>
                      <a:lnTo>
                        <a:pt x="53" y="25"/>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4" name="Freeform 1266"/>
                <p:cNvSpPr>
                  <a:spLocks/>
                </p:cNvSpPr>
                <p:nvPr/>
              </p:nvSpPr>
              <p:spPr bwMode="auto">
                <a:xfrm>
                  <a:off x="2269" y="2542"/>
                  <a:ext cx="12" cy="34"/>
                </a:xfrm>
                <a:custGeom>
                  <a:avLst/>
                  <a:gdLst>
                    <a:gd name="T0" fmla="*/ 0 w 12"/>
                    <a:gd name="T1" fmla="*/ 29 h 34"/>
                    <a:gd name="T2" fmla="*/ 0 w 12"/>
                    <a:gd name="T3" fmla="*/ 0 h 34"/>
                    <a:gd name="T4" fmla="*/ 12 w 12"/>
                    <a:gd name="T5" fmla="*/ 5 h 34"/>
                    <a:gd name="T6" fmla="*/ 12 w 12"/>
                    <a:gd name="T7" fmla="*/ 34 h 34"/>
                    <a:gd name="T8" fmla="*/ 0 w 12"/>
                    <a:gd name="T9" fmla="*/ 29 h 34"/>
                    <a:gd name="T10" fmla="*/ 0 60000 65536"/>
                    <a:gd name="T11" fmla="*/ 0 60000 65536"/>
                    <a:gd name="T12" fmla="*/ 0 60000 65536"/>
                    <a:gd name="T13" fmla="*/ 0 60000 65536"/>
                    <a:gd name="T14" fmla="*/ 0 60000 65536"/>
                    <a:gd name="T15" fmla="*/ 0 w 12"/>
                    <a:gd name="T16" fmla="*/ 0 h 34"/>
                    <a:gd name="T17" fmla="*/ 12 w 12"/>
                    <a:gd name="T18" fmla="*/ 34 h 34"/>
                  </a:gdLst>
                  <a:ahLst/>
                  <a:cxnLst>
                    <a:cxn ang="T10">
                      <a:pos x="T0" y="T1"/>
                    </a:cxn>
                    <a:cxn ang="T11">
                      <a:pos x="T2" y="T3"/>
                    </a:cxn>
                    <a:cxn ang="T12">
                      <a:pos x="T4" y="T5"/>
                    </a:cxn>
                    <a:cxn ang="T13">
                      <a:pos x="T6" y="T7"/>
                    </a:cxn>
                    <a:cxn ang="T14">
                      <a:pos x="T8" y="T9"/>
                    </a:cxn>
                  </a:cxnLst>
                  <a:rect l="T15" t="T16" r="T17" b="T18"/>
                  <a:pathLst>
                    <a:path w="12" h="34">
                      <a:moveTo>
                        <a:pt x="0" y="29"/>
                      </a:moveTo>
                      <a:lnTo>
                        <a:pt x="0" y="0"/>
                      </a:lnTo>
                      <a:lnTo>
                        <a:pt x="12" y="5"/>
                      </a:lnTo>
                      <a:lnTo>
                        <a:pt x="12" y="34"/>
                      </a:lnTo>
                      <a:lnTo>
                        <a:pt x="0" y="29"/>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5" name="Freeform 1267"/>
                <p:cNvSpPr>
                  <a:spLocks/>
                </p:cNvSpPr>
                <p:nvPr/>
              </p:nvSpPr>
              <p:spPr bwMode="auto">
                <a:xfrm>
                  <a:off x="2280" y="2538"/>
                  <a:ext cx="15" cy="38"/>
                </a:xfrm>
                <a:custGeom>
                  <a:avLst/>
                  <a:gdLst>
                    <a:gd name="T0" fmla="*/ 0 w 15"/>
                    <a:gd name="T1" fmla="*/ 38 h 38"/>
                    <a:gd name="T2" fmla="*/ 0 w 15"/>
                    <a:gd name="T3" fmla="*/ 8 h 38"/>
                    <a:gd name="T4" fmla="*/ 15 w 15"/>
                    <a:gd name="T5" fmla="*/ 0 h 38"/>
                    <a:gd name="T6" fmla="*/ 9 w 15"/>
                    <a:gd name="T7" fmla="*/ 10 h 38"/>
                    <a:gd name="T8" fmla="*/ 9 w 15"/>
                    <a:gd name="T9" fmla="*/ 34 h 38"/>
                    <a:gd name="T10" fmla="*/ 0 w 15"/>
                    <a:gd name="T11" fmla="*/ 38 h 38"/>
                    <a:gd name="T12" fmla="*/ 0 60000 65536"/>
                    <a:gd name="T13" fmla="*/ 0 60000 65536"/>
                    <a:gd name="T14" fmla="*/ 0 60000 65536"/>
                    <a:gd name="T15" fmla="*/ 0 60000 65536"/>
                    <a:gd name="T16" fmla="*/ 0 60000 65536"/>
                    <a:gd name="T17" fmla="*/ 0 60000 65536"/>
                    <a:gd name="T18" fmla="*/ 0 w 15"/>
                    <a:gd name="T19" fmla="*/ 0 h 38"/>
                    <a:gd name="T20" fmla="*/ 15 w 1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15" h="38">
                      <a:moveTo>
                        <a:pt x="0" y="38"/>
                      </a:moveTo>
                      <a:lnTo>
                        <a:pt x="0" y="8"/>
                      </a:lnTo>
                      <a:lnTo>
                        <a:pt x="15" y="0"/>
                      </a:lnTo>
                      <a:lnTo>
                        <a:pt x="9" y="10"/>
                      </a:lnTo>
                      <a:lnTo>
                        <a:pt x="9" y="34"/>
                      </a:lnTo>
                      <a:lnTo>
                        <a:pt x="0" y="38"/>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6" name="Freeform 1268"/>
                <p:cNvSpPr>
                  <a:spLocks/>
                </p:cNvSpPr>
                <p:nvPr/>
              </p:nvSpPr>
              <p:spPr bwMode="auto">
                <a:xfrm>
                  <a:off x="2270" y="2532"/>
                  <a:ext cx="25" cy="14"/>
                </a:xfrm>
                <a:custGeom>
                  <a:avLst/>
                  <a:gdLst>
                    <a:gd name="T0" fmla="*/ 11 w 25"/>
                    <a:gd name="T1" fmla="*/ 14 h 14"/>
                    <a:gd name="T2" fmla="*/ 0 w 25"/>
                    <a:gd name="T3" fmla="*/ 9 h 14"/>
                    <a:gd name="T4" fmla="*/ 14 w 25"/>
                    <a:gd name="T5" fmla="*/ 0 h 14"/>
                    <a:gd name="T6" fmla="*/ 25 w 25"/>
                    <a:gd name="T7" fmla="*/ 6 h 14"/>
                    <a:gd name="T8" fmla="*/ 11 w 25"/>
                    <a:gd name="T9" fmla="*/ 14 h 14"/>
                    <a:gd name="T10" fmla="*/ 0 60000 65536"/>
                    <a:gd name="T11" fmla="*/ 0 60000 65536"/>
                    <a:gd name="T12" fmla="*/ 0 60000 65536"/>
                    <a:gd name="T13" fmla="*/ 0 60000 65536"/>
                    <a:gd name="T14" fmla="*/ 0 60000 65536"/>
                    <a:gd name="T15" fmla="*/ 0 w 25"/>
                    <a:gd name="T16" fmla="*/ 0 h 14"/>
                    <a:gd name="T17" fmla="*/ 25 w 25"/>
                    <a:gd name="T18" fmla="*/ 14 h 14"/>
                  </a:gdLst>
                  <a:ahLst/>
                  <a:cxnLst>
                    <a:cxn ang="T10">
                      <a:pos x="T0" y="T1"/>
                    </a:cxn>
                    <a:cxn ang="T11">
                      <a:pos x="T2" y="T3"/>
                    </a:cxn>
                    <a:cxn ang="T12">
                      <a:pos x="T4" y="T5"/>
                    </a:cxn>
                    <a:cxn ang="T13">
                      <a:pos x="T6" y="T7"/>
                    </a:cxn>
                    <a:cxn ang="T14">
                      <a:pos x="T8" y="T9"/>
                    </a:cxn>
                  </a:cxnLst>
                  <a:rect l="T15" t="T16" r="T17" b="T18"/>
                  <a:pathLst>
                    <a:path w="25" h="14">
                      <a:moveTo>
                        <a:pt x="11" y="14"/>
                      </a:moveTo>
                      <a:lnTo>
                        <a:pt x="0" y="9"/>
                      </a:lnTo>
                      <a:lnTo>
                        <a:pt x="14" y="0"/>
                      </a:lnTo>
                      <a:lnTo>
                        <a:pt x="25" y="6"/>
                      </a:lnTo>
                      <a:lnTo>
                        <a:pt x="11" y="14"/>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7" name="Freeform 1269"/>
                <p:cNvSpPr>
                  <a:spLocks/>
                </p:cNvSpPr>
                <p:nvPr/>
              </p:nvSpPr>
              <p:spPr bwMode="auto">
                <a:xfrm>
                  <a:off x="2115" y="2448"/>
                  <a:ext cx="201" cy="155"/>
                </a:xfrm>
                <a:custGeom>
                  <a:avLst/>
                  <a:gdLst>
                    <a:gd name="T0" fmla="*/ 0 w 201"/>
                    <a:gd name="T1" fmla="*/ 0 h 155"/>
                    <a:gd name="T2" fmla="*/ 154 w 201"/>
                    <a:gd name="T3" fmla="*/ 81 h 155"/>
                    <a:gd name="T4" fmla="*/ 154 w 201"/>
                    <a:gd name="T5" fmla="*/ 93 h 155"/>
                    <a:gd name="T6" fmla="*/ 165 w 201"/>
                    <a:gd name="T7" fmla="*/ 99 h 155"/>
                    <a:gd name="T8" fmla="*/ 165 w 201"/>
                    <a:gd name="T9" fmla="*/ 128 h 155"/>
                    <a:gd name="T10" fmla="*/ 201 w 201"/>
                    <a:gd name="T11" fmla="*/ 147 h 155"/>
                    <a:gd name="T12" fmla="*/ 201 w 201"/>
                    <a:gd name="T13" fmla="*/ 155 h 155"/>
                    <a:gd name="T14" fmla="*/ 0 w 201"/>
                    <a:gd name="T15" fmla="*/ 50 h 155"/>
                    <a:gd name="T16" fmla="*/ 0 w 201"/>
                    <a:gd name="T17" fmla="*/ 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
                    <a:gd name="T28" fmla="*/ 0 h 155"/>
                    <a:gd name="T29" fmla="*/ 201 w 201"/>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 h="155">
                      <a:moveTo>
                        <a:pt x="0" y="0"/>
                      </a:moveTo>
                      <a:lnTo>
                        <a:pt x="154" y="81"/>
                      </a:lnTo>
                      <a:lnTo>
                        <a:pt x="154" y="93"/>
                      </a:lnTo>
                      <a:lnTo>
                        <a:pt x="165" y="99"/>
                      </a:lnTo>
                      <a:lnTo>
                        <a:pt x="165" y="128"/>
                      </a:lnTo>
                      <a:lnTo>
                        <a:pt x="201" y="147"/>
                      </a:lnTo>
                      <a:lnTo>
                        <a:pt x="201" y="155"/>
                      </a:lnTo>
                      <a:lnTo>
                        <a:pt x="0" y="50"/>
                      </a:lnTo>
                      <a:lnTo>
                        <a:pt x="0" y="0"/>
                      </a:lnTo>
                      <a:close/>
                    </a:path>
                  </a:pathLst>
                </a:custGeom>
                <a:solidFill>
                  <a:srgbClr val="7167B1"/>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8" name="Freeform 1270"/>
                <p:cNvSpPr>
                  <a:spLocks/>
                </p:cNvSpPr>
                <p:nvPr/>
              </p:nvSpPr>
              <p:spPr bwMode="auto">
                <a:xfrm>
                  <a:off x="2257" y="2525"/>
                  <a:ext cx="12" cy="21"/>
                </a:xfrm>
                <a:custGeom>
                  <a:avLst/>
                  <a:gdLst>
                    <a:gd name="T0" fmla="*/ 12 w 12"/>
                    <a:gd name="T1" fmla="*/ 21 h 21"/>
                    <a:gd name="T2" fmla="*/ 12 w 12"/>
                    <a:gd name="T3" fmla="*/ 5 h 21"/>
                    <a:gd name="T4" fmla="*/ 0 w 12"/>
                    <a:gd name="T5" fmla="*/ 0 h 21"/>
                    <a:gd name="T6" fmla="*/ 0 w 12"/>
                    <a:gd name="T7" fmla="*/ 16 h 21"/>
                    <a:gd name="T8" fmla="*/ 12 w 12"/>
                    <a:gd name="T9" fmla="*/ 21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12" y="21"/>
                      </a:moveTo>
                      <a:lnTo>
                        <a:pt x="12" y="5"/>
                      </a:lnTo>
                      <a:lnTo>
                        <a:pt x="0" y="0"/>
                      </a:lnTo>
                      <a:lnTo>
                        <a:pt x="0" y="16"/>
                      </a:lnTo>
                      <a:lnTo>
                        <a:pt x="12" y="21"/>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39" name="Freeform 1271"/>
                <p:cNvSpPr>
                  <a:spLocks/>
                </p:cNvSpPr>
                <p:nvPr/>
              </p:nvSpPr>
              <p:spPr bwMode="auto">
                <a:xfrm>
                  <a:off x="2252" y="2520"/>
                  <a:ext cx="12" cy="49"/>
                </a:xfrm>
                <a:custGeom>
                  <a:avLst/>
                  <a:gdLst>
                    <a:gd name="T0" fmla="*/ 12 w 12"/>
                    <a:gd name="T1" fmla="*/ 1 h 49"/>
                    <a:gd name="T2" fmla="*/ 0 w 12"/>
                    <a:gd name="T3" fmla="*/ 0 h 49"/>
                    <a:gd name="T4" fmla="*/ 0 w 12"/>
                    <a:gd name="T5" fmla="*/ 49 h 49"/>
                    <a:gd name="T6" fmla="*/ 12 w 12"/>
                    <a:gd name="T7" fmla="*/ 49 h 49"/>
                    <a:gd name="T8" fmla="*/ 12 w 12"/>
                    <a:gd name="T9" fmla="*/ 1 h 49"/>
                    <a:gd name="T10" fmla="*/ 0 60000 65536"/>
                    <a:gd name="T11" fmla="*/ 0 60000 65536"/>
                    <a:gd name="T12" fmla="*/ 0 60000 65536"/>
                    <a:gd name="T13" fmla="*/ 0 60000 65536"/>
                    <a:gd name="T14" fmla="*/ 0 60000 65536"/>
                    <a:gd name="T15" fmla="*/ 0 w 12"/>
                    <a:gd name="T16" fmla="*/ 0 h 49"/>
                    <a:gd name="T17" fmla="*/ 12 w 12"/>
                    <a:gd name="T18" fmla="*/ 49 h 49"/>
                  </a:gdLst>
                  <a:ahLst/>
                  <a:cxnLst>
                    <a:cxn ang="T10">
                      <a:pos x="T0" y="T1"/>
                    </a:cxn>
                    <a:cxn ang="T11">
                      <a:pos x="T2" y="T3"/>
                    </a:cxn>
                    <a:cxn ang="T12">
                      <a:pos x="T4" y="T5"/>
                    </a:cxn>
                    <a:cxn ang="T13">
                      <a:pos x="T6" y="T7"/>
                    </a:cxn>
                    <a:cxn ang="T14">
                      <a:pos x="T8" y="T9"/>
                    </a:cxn>
                  </a:cxnLst>
                  <a:rect l="T15" t="T16" r="T17" b="T18"/>
                  <a:pathLst>
                    <a:path w="12" h="49">
                      <a:moveTo>
                        <a:pt x="12" y="1"/>
                      </a:moveTo>
                      <a:lnTo>
                        <a:pt x="0" y="0"/>
                      </a:lnTo>
                      <a:lnTo>
                        <a:pt x="0" y="49"/>
                      </a:lnTo>
                      <a:lnTo>
                        <a:pt x="12" y="49"/>
                      </a:lnTo>
                      <a:lnTo>
                        <a:pt x="12" y="1"/>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0" name="Freeform 1272"/>
                <p:cNvSpPr>
                  <a:spLocks/>
                </p:cNvSpPr>
                <p:nvPr/>
              </p:nvSpPr>
              <p:spPr bwMode="auto">
                <a:xfrm>
                  <a:off x="2218" y="2501"/>
                  <a:ext cx="12" cy="51"/>
                </a:xfrm>
                <a:custGeom>
                  <a:avLst/>
                  <a:gdLst>
                    <a:gd name="T0" fmla="*/ 12 w 12"/>
                    <a:gd name="T1" fmla="*/ 2 h 51"/>
                    <a:gd name="T2" fmla="*/ 0 w 12"/>
                    <a:gd name="T3" fmla="*/ 0 h 51"/>
                    <a:gd name="T4" fmla="*/ 0 w 12"/>
                    <a:gd name="T5" fmla="*/ 50 h 51"/>
                    <a:gd name="T6" fmla="*/ 12 w 12"/>
                    <a:gd name="T7" fmla="*/ 51 h 51"/>
                    <a:gd name="T8" fmla="*/ 12 w 12"/>
                    <a:gd name="T9" fmla="*/ 2 h 51"/>
                    <a:gd name="T10" fmla="*/ 0 60000 65536"/>
                    <a:gd name="T11" fmla="*/ 0 60000 65536"/>
                    <a:gd name="T12" fmla="*/ 0 60000 65536"/>
                    <a:gd name="T13" fmla="*/ 0 60000 65536"/>
                    <a:gd name="T14" fmla="*/ 0 60000 65536"/>
                    <a:gd name="T15" fmla="*/ 0 w 12"/>
                    <a:gd name="T16" fmla="*/ 0 h 51"/>
                    <a:gd name="T17" fmla="*/ 12 w 12"/>
                    <a:gd name="T18" fmla="*/ 51 h 51"/>
                  </a:gdLst>
                  <a:ahLst/>
                  <a:cxnLst>
                    <a:cxn ang="T10">
                      <a:pos x="T0" y="T1"/>
                    </a:cxn>
                    <a:cxn ang="T11">
                      <a:pos x="T2" y="T3"/>
                    </a:cxn>
                    <a:cxn ang="T12">
                      <a:pos x="T4" y="T5"/>
                    </a:cxn>
                    <a:cxn ang="T13">
                      <a:pos x="T6" y="T7"/>
                    </a:cxn>
                    <a:cxn ang="T14">
                      <a:pos x="T8" y="T9"/>
                    </a:cxn>
                  </a:cxnLst>
                  <a:rect l="T15" t="T16" r="T17" b="T18"/>
                  <a:pathLst>
                    <a:path w="12" h="51">
                      <a:moveTo>
                        <a:pt x="12" y="2"/>
                      </a:moveTo>
                      <a:lnTo>
                        <a:pt x="0" y="0"/>
                      </a:lnTo>
                      <a:lnTo>
                        <a:pt x="0" y="50"/>
                      </a:lnTo>
                      <a:lnTo>
                        <a:pt x="12" y="51"/>
                      </a:lnTo>
                      <a:lnTo>
                        <a:pt x="12" y="2"/>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1" name="Rectangle 1273"/>
                <p:cNvSpPr>
                  <a:spLocks noChangeArrowheads="1"/>
                </p:cNvSpPr>
                <p:nvPr/>
              </p:nvSpPr>
              <p:spPr bwMode="auto">
                <a:xfrm>
                  <a:off x="2181" y="2484"/>
                  <a:ext cx="12" cy="49"/>
                </a:xfrm>
                <a:prstGeom prst="rect">
                  <a:avLst/>
                </a:prstGeom>
                <a:solidFill>
                  <a:srgbClr val="A19ACB"/>
                </a:solidFill>
                <a:ln w="9525">
                  <a:noFill/>
                  <a:miter lim="800000"/>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2" name="Rectangle 1274"/>
                <p:cNvSpPr>
                  <a:spLocks noChangeArrowheads="1"/>
                </p:cNvSpPr>
                <p:nvPr/>
              </p:nvSpPr>
              <p:spPr bwMode="auto">
                <a:xfrm>
                  <a:off x="2150" y="2466"/>
                  <a:ext cx="12" cy="49"/>
                </a:xfrm>
                <a:prstGeom prst="rect">
                  <a:avLst/>
                </a:prstGeom>
                <a:solidFill>
                  <a:srgbClr val="A19ACB"/>
                </a:solidFill>
                <a:ln w="9525">
                  <a:noFill/>
                  <a:miter lim="800000"/>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43" name="Freeform 1275"/>
                <p:cNvSpPr>
                  <a:spLocks/>
                </p:cNvSpPr>
                <p:nvPr/>
              </p:nvSpPr>
              <p:spPr bwMode="auto">
                <a:xfrm>
                  <a:off x="2115" y="2448"/>
                  <a:ext cx="12" cy="50"/>
                </a:xfrm>
                <a:custGeom>
                  <a:avLst/>
                  <a:gdLst>
                    <a:gd name="T0" fmla="*/ 12 w 12"/>
                    <a:gd name="T1" fmla="*/ 1 h 50"/>
                    <a:gd name="T2" fmla="*/ 0 w 12"/>
                    <a:gd name="T3" fmla="*/ 0 h 50"/>
                    <a:gd name="T4" fmla="*/ 0 w 12"/>
                    <a:gd name="T5" fmla="*/ 48 h 50"/>
                    <a:gd name="T6" fmla="*/ 12 w 12"/>
                    <a:gd name="T7" fmla="*/ 50 h 50"/>
                    <a:gd name="T8" fmla="*/ 12 w 12"/>
                    <a:gd name="T9" fmla="*/ 1 h 50"/>
                    <a:gd name="T10" fmla="*/ 0 60000 65536"/>
                    <a:gd name="T11" fmla="*/ 0 60000 65536"/>
                    <a:gd name="T12" fmla="*/ 0 60000 65536"/>
                    <a:gd name="T13" fmla="*/ 0 60000 65536"/>
                    <a:gd name="T14" fmla="*/ 0 60000 65536"/>
                    <a:gd name="T15" fmla="*/ 0 w 12"/>
                    <a:gd name="T16" fmla="*/ 0 h 50"/>
                    <a:gd name="T17" fmla="*/ 12 w 12"/>
                    <a:gd name="T18" fmla="*/ 50 h 50"/>
                  </a:gdLst>
                  <a:ahLst/>
                  <a:cxnLst>
                    <a:cxn ang="T10">
                      <a:pos x="T0" y="T1"/>
                    </a:cxn>
                    <a:cxn ang="T11">
                      <a:pos x="T2" y="T3"/>
                    </a:cxn>
                    <a:cxn ang="T12">
                      <a:pos x="T4" y="T5"/>
                    </a:cxn>
                    <a:cxn ang="T13">
                      <a:pos x="T6" y="T7"/>
                    </a:cxn>
                    <a:cxn ang="T14">
                      <a:pos x="T8" y="T9"/>
                    </a:cxn>
                  </a:cxnLst>
                  <a:rect l="T15" t="T16" r="T17" b="T18"/>
                  <a:pathLst>
                    <a:path w="12" h="50">
                      <a:moveTo>
                        <a:pt x="12" y="1"/>
                      </a:moveTo>
                      <a:lnTo>
                        <a:pt x="0" y="0"/>
                      </a:lnTo>
                      <a:lnTo>
                        <a:pt x="0" y="48"/>
                      </a:lnTo>
                      <a:lnTo>
                        <a:pt x="12" y="50"/>
                      </a:lnTo>
                      <a:lnTo>
                        <a:pt x="12" y="1"/>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51" name="Group 1276"/>
              <p:cNvGrpSpPr>
                <a:grpSpLocks/>
              </p:cNvGrpSpPr>
              <p:nvPr/>
            </p:nvGrpSpPr>
            <p:grpSpPr bwMode="auto">
              <a:xfrm>
                <a:off x="1204913" y="1446213"/>
                <a:ext cx="1133475" cy="779462"/>
                <a:chOff x="759" y="1374"/>
                <a:chExt cx="714" cy="491"/>
              </a:xfrm>
            </p:grpSpPr>
            <p:sp>
              <p:nvSpPr>
                <p:cNvPr id="209" name="Freeform 1277"/>
                <p:cNvSpPr>
                  <a:spLocks/>
                </p:cNvSpPr>
                <p:nvPr/>
              </p:nvSpPr>
              <p:spPr bwMode="auto">
                <a:xfrm>
                  <a:off x="767" y="1444"/>
                  <a:ext cx="706" cy="421"/>
                </a:xfrm>
                <a:custGeom>
                  <a:avLst/>
                  <a:gdLst>
                    <a:gd name="T0" fmla="*/ 454 w 706"/>
                    <a:gd name="T1" fmla="*/ 0 h 421"/>
                    <a:gd name="T2" fmla="*/ 706 w 706"/>
                    <a:gd name="T3" fmla="*/ 111 h 421"/>
                    <a:gd name="T4" fmla="*/ 252 w 706"/>
                    <a:gd name="T5" fmla="*/ 421 h 421"/>
                    <a:gd name="T6" fmla="*/ 0 w 706"/>
                    <a:gd name="T7" fmla="*/ 310 h 421"/>
                    <a:gd name="T8" fmla="*/ 454 w 706"/>
                    <a:gd name="T9" fmla="*/ 0 h 421"/>
                    <a:gd name="T10" fmla="*/ 0 60000 65536"/>
                    <a:gd name="T11" fmla="*/ 0 60000 65536"/>
                    <a:gd name="T12" fmla="*/ 0 60000 65536"/>
                    <a:gd name="T13" fmla="*/ 0 60000 65536"/>
                    <a:gd name="T14" fmla="*/ 0 60000 65536"/>
                    <a:gd name="T15" fmla="*/ 0 w 706"/>
                    <a:gd name="T16" fmla="*/ 0 h 421"/>
                    <a:gd name="T17" fmla="*/ 706 w 706"/>
                    <a:gd name="T18" fmla="*/ 421 h 421"/>
                  </a:gdLst>
                  <a:ahLst/>
                  <a:cxnLst>
                    <a:cxn ang="T10">
                      <a:pos x="T0" y="T1"/>
                    </a:cxn>
                    <a:cxn ang="T11">
                      <a:pos x="T2" y="T3"/>
                    </a:cxn>
                    <a:cxn ang="T12">
                      <a:pos x="T4" y="T5"/>
                    </a:cxn>
                    <a:cxn ang="T13">
                      <a:pos x="T6" y="T7"/>
                    </a:cxn>
                    <a:cxn ang="T14">
                      <a:pos x="T8" y="T9"/>
                    </a:cxn>
                  </a:cxnLst>
                  <a:rect l="T15" t="T16" r="T17" b="T18"/>
                  <a:pathLst>
                    <a:path w="706" h="421">
                      <a:moveTo>
                        <a:pt x="454" y="0"/>
                      </a:moveTo>
                      <a:lnTo>
                        <a:pt x="706" y="111"/>
                      </a:lnTo>
                      <a:lnTo>
                        <a:pt x="252" y="421"/>
                      </a:lnTo>
                      <a:lnTo>
                        <a:pt x="0" y="310"/>
                      </a:lnTo>
                      <a:lnTo>
                        <a:pt x="454" y="0"/>
                      </a:lnTo>
                      <a:close/>
                    </a:path>
                  </a:pathLst>
                </a:custGeom>
                <a:solidFill>
                  <a:srgbClr val="B479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10" name="Freeform 1278"/>
                <p:cNvSpPr>
                  <a:spLocks/>
                </p:cNvSpPr>
                <p:nvPr/>
              </p:nvSpPr>
              <p:spPr bwMode="auto">
                <a:xfrm>
                  <a:off x="759" y="1374"/>
                  <a:ext cx="706" cy="422"/>
                </a:xfrm>
                <a:custGeom>
                  <a:avLst/>
                  <a:gdLst>
                    <a:gd name="T0" fmla="*/ 454 w 706"/>
                    <a:gd name="T1" fmla="*/ 0 h 422"/>
                    <a:gd name="T2" fmla="*/ 706 w 706"/>
                    <a:gd name="T3" fmla="*/ 112 h 422"/>
                    <a:gd name="T4" fmla="*/ 252 w 706"/>
                    <a:gd name="T5" fmla="*/ 422 h 422"/>
                    <a:gd name="T6" fmla="*/ 0 w 706"/>
                    <a:gd name="T7" fmla="*/ 311 h 422"/>
                    <a:gd name="T8" fmla="*/ 454 w 706"/>
                    <a:gd name="T9" fmla="*/ 0 h 422"/>
                    <a:gd name="T10" fmla="*/ 0 60000 65536"/>
                    <a:gd name="T11" fmla="*/ 0 60000 65536"/>
                    <a:gd name="T12" fmla="*/ 0 60000 65536"/>
                    <a:gd name="T13" fmla="*/ 0 60000 65536"/>
                    <a:gd name="T14" fmla="*/ 0 60000 65536"/>
                    <a:gd name="T15" fmla="*/ 0 w 706"/>
                    <a:gd name="T16" fmla="*/ 0 h 422"/>
                    <a:gd name="T17" fmla="*/ 706 w 706"/>
                    <a:gd name="T18" fmla="*/ 422 h 422"/>
                  </a:gdLst>
                  <a:ahLst/>
                  <a:cxnLst>
                    <a:cxn ang="T10">
                      <a:pos x="T0" y="T1"/>
                    </a:cxn>
                    <a:cxn ang="T11">
                      <a:pos x="T2" y="T3"/>
                    </a:cxn>
                    <a:cxn ang="T12">
                      <a:pos x="T4" y="T5"/>
                    </a:cxn>
                    <a:cxn ang="T13">
                      <a:pos x="T6" y="T7"/>
                    </a:cxn>
                    <a:cxn ang="T14">
                      <a:pos x="T8" y="T9"/>
                    </a:cxn>
                  </a:cxnLst>
                  <a:rect l="T15" t="T16" r="T17" b="T18"/>
                  <a:pathLst>
                    <a:path w="706" h="422">
                      <a:moveTo>
                        <a:pt x="454" y="0"/>
                      </a:moveTo>
                      <a:lnTo>
                        <a:pt x="706" y="112"/>
                      </a:lnTo>
                      <a:lnTo>
                        <a:pt x="252" y="422"/>
                      </a:lnTo>
                      <a:lnTo>
                        <a:pt x="0" y="311"/>
                      </a:lnTo>
                      <a:lnTo>
                        <a:pt x="454" y="0"/>
                      </a:lnTo>
                      <a:close/>
                    </a:path>
                  </a:pathLst>
                </a:custGeom>
                <a:solidFill>
                  <a:srgbClr val="FFC95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grpSp>
            <p:nvGrpSpPr>
              <p:cNvPr id="52" name="Group 1279"/>
              <p:cNvGrpSpPr>
                <a:grpSpLocks/>
              </p:cNvGrpSpPr>
              <p:nvPr/>
            </p:nvGrpSpPr>
            <p:grpSpPr bwMode="auto">
              <a:xfrm>
                <a:off x="1502247" y="1531227"/>
                <a:ext cx="639964" cy="395163"/>
                <a:chOff x="946" y="1428"/>
                <a:chExt cx="403" cy="249"/>
              </a:xfrm>
            </p:grpSpPr>
            <p:sp>
              <p:nvSpPr>
                <p:cNvPr id="66" name="Line 1280"/>
                <p:cNvSpPr>
                  <a:spLocks noChangeShapeType="1"/>
                </p:cNvSpPr>
                <p:nvPr/>
              </p:nvSpPr>
              <p:spPr bwMode="auto">
                <a:xfrm flipV="1">
                  <a:off x="1332" y="1559"/>
                  <a:ext cx="1" cy="1"/>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7" name="Freeform 1281"/>
                <p:cNvSpPr>
                  <a:spLocks/>
                </p:cNvSpPr>
                <p:nvPr/>
              </p:nvSpPr>
              <p:spPr bwMode="auto">
                <a:xfrm>
                  <a:off x="1227" y="1546"/>
                  <a:ext cx="18" cy="25"/>
                </a:xfrm>
                <a:custGeom>
                  <a:avLst/>
                  <a:gdLst>
                    <a:gd name="T0" fmla="*/ 18 w 18"/>
                    <a:gd name="T1" fmla="*/ 8 h 25"/>
                    <a:gd name="T2" fmla="*/ 0 w 18"/>
                    <a:gd name="T3" fmla="*/ 0 h 25"/>
                    <a:gd name="T4" fmla="*/ 0 w 18"/>
                    <a:gd name="T5" fmla="*/ 18 h 25"/>
                    <a:gd name="T6" fmla="*/ 18 w 18"/>
                    <a:gd name="T7" fmla="*/ 25 h 25"/>
                    <a:gd name="T8" fmla="*/ 18 w 18"/>
                    <a:gd name="T9" fmla="*/ 8 h 25"/>
                    <a:gd name="T10" fmla="*/ 0 60000 65536"/>
                    <a:gd name="T11" fmla="*/ 0 60000 65536"/>
                    <a:gd name="T12" fmla="*/ 0 60000 65536"/>
                    <a:gd name="T13" fmla="*/ 0 60000 65536"/>
                    <a:gd name="T14" fmla="*/ 0 60000 65536"/>
                    <a:gd name="T15" fmla="*/ 0 w 18"/>
                    <a:gd name="T16" fmla="*/ 0 h 25"/>
                    <a:gd name="T17" fmla="*/ 18 w 18"/>
                    <a:gd name="T18" fmla="*/ 25 h 25"/>
                  </a:gdLst>
                  <a:ahLst/>
                  <a:cxnLst>
                    <a:cxn ang="T10">
                      <a:pos x="T0" y="T1"/>
                    </a:cxn>
                    <a:cxn ang="T11">
                      <a:pos x="T2" y="T3"/>
                    </a:cxn>
                    <a:cxn ang="T12">
                      <a:pos x="T4" y="T5"/>
                    </a:cxn>
                    <a:cxn ang="T13">
                      <a:pos x="T6" y="T7"/>
                    </a:cxn>
                    <a:cxn ang="T14">
                      <a:pos x="T8" y="T9"/>
                    </a:cxn>
                  </a:cxnLst>
                  <a:rect l="T15" t="T16" r="T17" b="T18"/>
                  <a:pathLst>
                    <a:path w="18" h="25">
                      <a:moveTo>
                        <a:pt x="18" y="8"/>
                      </a:moveTo>
                      <a:lnTo>
                        <a:pt x="0" y="0"/>
                      </a:lnTo>
                      <a:lnTo>
                        <a:pt x="0" y="18"/>
                      </a:lnTo>
                      <a:lnTo>
                        <a:pt x="18" y="25"/>
                      </a:lnTo>
                      <a:lnTo>
                        <a:pt x="18"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8" name="Freeform 1282"/>
                <p:cNvSpPr>
                  <a:spLocks/>
                </p:cNvSpPr>
                <p:nvPr/>
              </p:nvSpPr>
              <p:spPr bwMode="auto">
                <a:xfrm>
                  <a:off x="1245" y="1522"/>
                  <a:ext cx="70" cy="49"/>
                </a:xfrm>
                <a:custGeom>
                  <a:avLst/>
                  <a:gdLst>
                    <a:gd name="T0" fmla="*/ 70 w 70"/>
                    <a:gd name="T1" fmla="*/ 0 h 49"/>
                    <a:gd name="T2" fmla="*/ 0 w 70"/>
                    <a:gd name="T3" fmla="*/ 32 h 49"/>
                    <a:gd name="T4" fmla="*/ 0 w 70"/>
                    <a:gd name="T5" fmla="*/ 49 h 49"/>
                    <a:gd name="T6" fmla="*/ 70 w 70"/>
                    <a:gd name="T7" fmla="*/ 17 h 49"/>
                    <a:gd name="T8" fmla="*/ 70 w 70"/>
                    <a:gd name="T9" fmla="*/ 0 h 49"/>
                    <a:gd name="T10" fmla="*/ 0 60000 65536"/>
                    <a:gd name="T11" fmla="*/ 0 60000 65536"/>
                    <a:gd name="T12" fmla="*/ 0 60000 65536"/>
                    <a:gd name="T13" fmla="*/ 0 60000 65536"/>
                    <a:gd name="T14" fmla="*/ 0 60000 65536"/>
                    <a:gd name="T15" fmla="*/ 0 w 70"/>
                    <a:gd name="T16" fmla="*/ 0 h 49"/>
                    <a:gd name="T17" fmla="*/ 70 w 70"/>
                    <a:gd name="T18" fmla="*/ 49 h 49"/>
                  </a:gdLst>
                  <a:ahLst/>
                  <a:cxnLst>
                    <a:cxn ang="T10">
                      <a:pos x="T0" y="T1"/>
                    </a:cxn>
                    <a:cxn ang="T11">
                      <a:pos x="T2" y="T3"/>
                    </a:cxn>
                    <a:cxn ang="T12">
                      <a:pos x="T4" y="T5"/>
                    </a:cxn>
                    <a:cxn ang="T13">
                      <a:pos x="T6" y="T7"/>
                    </a:cxn>
                    <a:cxn ang="T14">
                      <a:pos x="T8" y="T9"/>
                    </a:cxn>
                  </a:cxnLst>
                  <a:rect l="T15" t="T16" r="T17" b="T18"/>
                  <a:pathLst>
                    <a:path w="70" h="49">
                      <a:moveTo>
                        <a:pt x="70" y="0"/>
                      </a:moveTo>
                      <a:lnTo>
                        <a:pt x="0" y="32"/>
                      </a:lnTo>
                      <a:lnTo>
                        <a:pt x="0" y="49"/>
                      </a:lnTo>
                      <a:lnTo>
                        <a:pt x="70" y="17"/>
                      </a:lnTo>
                      <a:lnTo>
                        <a:pt x="70"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69" name="Line 1283"/>
                <p:cNvSpPr>
                  <a:spLocks noChangeShapeType="1"/>
                </p:cNvSpPr>
                <p:nvPr/>
              </p:nvSpPr>
              <p:spPr bwMode="auto">
                <a:xfrm flipV="1">
                  <a:off x="1300" y="1544"/>
                  <a:ext cx="1" cy="1"/>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0" name="Freeform 1284"/>
                <p:cNvSpPr>
                  <a:spLocks/>
                </p:cNvSpPr>
                <p:nvPr/>
              </p:nvSpPr>
              <p:spPr bwMode="auto">
                <a:xfrm>
                  <a:off x="1300" y="1547"/>
                  <a:ext cx="12" cy="9"/>
                </a:xfrm>
                <a:custGeom>
                  <a:avLst/>
                  <a:gdLst>
                    <a:gd name="T0" fmla="*/ 2 w 12"/>
                    <a:gd name="T1" fmla="*/ 9 h 9"/>
                    <a:gd name="T2" fmla="*/ 0 w 12"/>
                    <a:gd name="T3" fmla="*/ 8 h 9"/>
                    <a:gd name="T4" fmla="*/ 0 w 12"/>
                    <a:gd name="T5" fmla="*/ 7 h 9"/>
                    <a:gd name="T6" fmla="*/ 0 w 12"/>
                    <a:gd name="T7" fmla="*/ 3 h 9"/>
                    <a:gd name="T8" fmla="*/ 0 w 12"/>
                    <a:gd name="T9" fmla="*/ 2 h 9"/>
                    <a:gd name="T10" fmla="*/ 2 w 12"/>
                    <a:gd name="T11" fmla="*/ 2 h 9"/>
                    <a:gd name="T12" fmla="*/ 5 w 12"/>
                    <a:gd name="T13" fmla="*/ 0 h 9"/>
                    <a:gd name="T14" fmla="*/ 7 w 12"/>
                    <a:gd name="T15" fmla="*/ 0 h 9"/>
                    <a:gd name="T16" fmla="*/ 9 w 12"/>
                    <a:gd name="T17" fmla="*/ 2 h 9"/>
                    <a:gd name="T18" fmla="*/ 12 w 12"/>
                    <a:gd name="T19" fmla="*/ 3 h 9"/>
                    <a:gd name="T20" fmla="*/ 9 w 12"/>
                    <a:gd name="T21" fmla="*/ 8 h 9"/>
                    <a:gd name="T22" fmla="*/ 7 w 12"/>
                    <a:gd name="T23" fmla="*/ 9 h 9"/>
                    <a:gd name="T24" fmla="*/ 5 w 12"/>
                    <a:gd name="T25" fmla="*/ 9 h 9"/>
                    <a:gd name="T26" fmla="*/ 2 w 12"/>
                    <a:gd name="T27" fmla="*/ 9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9"/>
                    <a:gd name="T44" fmla="*/ 12 w 12"/>
                    <a:gd name="T45" fmla="*/ 9 h 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9">
                      <a:moveTo>
                        <a:pt x="2" y="9"/>
                      </a:moveTo>
                      <a:lnTo>
                        <a:pt x="0" y="8"/>
                      </a:lnTo>
                      <a:lnTo>
                        <a:pt x="0" y="7"/>
                      </a:lnTo>
                      <a:lnTo>
                        <a:pt x="0" y="3"/>
                      </a:lnTo>
                      <a:lnTo>
                        <a:pt x="0" y="2"/>
                      </a:lnTo>
                      <a:lnTo>
                        <a:pt x="2" y="2"/>
                      </a:lnTo>
                      <a:lnTo>
                        <a:pt x="5" y="0"/>
                      </a:lnTo>
                      <a:lnTo>
                        <a:pt x="7" y="0"/>
                      </a:lnTo>
                      <a:lnTo>
                        <a:pt x="9" y="2"/>
                      </a:lnTo>
                      <a:lnTo>
                        <a:pt x="12" y="3"/>
                      </a:lnTo>
                      <a:lnTo>
                        <a:pt x="9" y="8"/>
                      </a:lnTo>
                      <a:lnTo>
                        <a:pt x="7" y="9"/>
                      </a:lnTo>
                      <a:lnTo>
                        <a:pt x="5" y="9"/>
                      </a:lnTo>
                      <a:lnTo>
                        <a:pt x="2"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1" name="Freeform 1285"/>
                <p:cNvSpPr>
                  <a:spLocks/>
                </p:cNvSpPr>
                <p:nvPr/>
              </p:nvSpPr>
              <p:spPr bwMode="auto">
                <a:xfrm>
                  <a:off x="1300" y="1547"/>
                  <a:ext cx="12" cy="9"/>
                </a:xfrm>
                <a:custGeom>
                  <a:avLst/>
                  <a:gdLst>
                    <a:gd name="T0" fmla="*/ 9 w 12"/>
                    <a:gd name="T1" fmla="*/ 8 h 9"/>
                    <a:gd name="T2" fmla="*/ 12 w 12"/>
                    <a:gd name="T3" fmla="*/ 2 h 9"/>
                    <a:gd name="T4" fmla="*/ 9 w 12"/>
                    <a:gd name="T5" fmla="*/ 0 h 9"/>
                    <a:gd name="T6" fmla="*/ 7 w 12"/>
                    <a:gd name="T7" fmla="*/ 2 h 9"/>
                    <a:gd name="T8" fmla="*/ 2 w 12"/>
                    <a:gd name="T9" fmla="*/ 4 h 9"/>
                    <a:gd name="T10" fmla="*/ 0 w 12"/>
                    <a:gd name="T11" fmla="*/ 8 h 9"/>
                    <a:gd name="T12" fmla="*/ 2 w 12"/>
                    <a:gd name="T13" fmla="*/ 9 h 9"/>
                    <a:gd name="T14" fmla="*/ 5 w 12"/>
                    <a:gd name="T15" fmla="*/ 9 h 9"/>
                    <a:gd name="T16" fmla="*/ 7 w 12"/>
                    <a:gd name="T17" fmla="*/ 9 h 9"/>
                    <a:gd name="T18" fmla="*/ 9 w 12"/>
                    <a:gd name="T19" fmla="*/ 8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9"/>
                    <a:gd name="T32" fmla="*/ 12 w 12"/>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9">
                      <a:moveTo>
                        <a:pt x="9" y="8"/>
                      </a:moveTo>
                      <a:lnTo>
                        <a:pt x="12" y="2"/>
                      </a:lnTo>
                      <a:lnTo>
                        <a:pt x="9" y="0"/>
                      </a:lnTo>
                      <a:lnTo>
                        <a:pt x="7" y="2"/>
                      </a:lnTo>
                      <a:lnTo>
                        <a:pt x="2" y="4"/>
                      </a:lnTo>
                      <a:lnTo>
                        <a:pt x="0" y="8"/>
                      </a:lnTo>
                      <a:lnTo>
                        <a:pt x="2" y="9"/>
                      </a:lnTo>
                      <a:lnTo>
                        <a:pt x="5" y="9"/>
                      </a:lnTo>
                      <a:lnTo>
                        <a:pt x="7" y="9"/>
                      </a:lnTo>
                      <a:lnTo>
                        <a:pt x="9"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2" name="Freeform 1286"/>
                <p:cNvSpPr>
                  <a:spLocks/>
                </p:cNvSpPr>
                <p:nvPr/>
              </p:nvSpPr>
              <p:spPr bwMode="auto">
                <a:xfrm>
                  <a:off x="1259" y="1528"/>
                  <a:ext cx="88" cy="40"/>
                </a:xfrm>
                <a:custGeom>
                  <a:avLst/>
                  <a:gdLst>
                    <a:gd name="T0" fmla="*/ 88 w 88"/>
                    <a:gd name="T1" fmla="*/ 8 h 40"/>
                    <a:gd name="T2" fmla="*/ 70 w 88"/>
                    <a:gd name="T3" fmla="*/ 0 h 40"/>
                    <a:gd name="T4" fmla="*/ 0 w 88"/>
                    <a:gd name="T5" fmla="*/ 32 h 40"/>
                    <a:gd name="T6" fmla="*/ 18 w 88"/>
                    <a:gd name="T7" fmla="*/ 40 h 40"/>
                    <a:gd name="T8" fmla="*/ 88 w 88"/>
                    <a:gd name="T9" fmla="*/ 8 h 40"/>
                    <a:gd name="T10" fmla="*/ 0 60000 65536"/>
                    <a:gd name="T11" fmla="*/ 0 60000 65536"/>
                    <a:gd name="T12" fmla="*/ 0 60000 65536"/>
                    <a:gd name="T13" fmla="*/ 0 60000 65536"/>
                    <a:gd name="T14" fmla="*/ 0 60000 65536"/>
                    <a:gd name="T15" fmla="*/ 0 w 88"/>
                    <a:gd name="T16" fmla="*/ 0 h 40"/>
                    <a:gd name="T17" fmla="*/ 88 w 88"/>
                    <a:gd name="T18" fmla="*/ 40 h 40"/>
                  </a:gdLst>
                  <a:ahLst/>
                  <a:cxnLst>
                    <a:cxn ang="T10">
                      <a:pos x="T0" y="T1"/>
                    </a:cxn>
                    <a:cxn ang="T11">
                      <a:pos x="T2" y="T3"/>
                    </a:cxn>
                    <a:cxn ang="T12">
                      <a:pos x="T4" y="T5"/>
                    </a:cxn>
                    <a:cxn ang="T13">
                      <a:pos x="T6" y="T7"/>
                    </a:cxn>
                    <a:cxn ang="T14">
                      <a:pos x="T8" y="T9"/>
                    </a:cxn>
                  </a:cxnLst>
                  <a:rect l="T15" t="T16" r="T17" b="T18"/>
                  <a:pathLst>
                    <a:path w="88" h="40">
                      <a:moveTo>
                        <a:pt x="88" y="8"/>
                      </a:moveTo>
                      <a:lnTo>
                        <a:pt x="70" y="0"/>
                      </a:lnTo>
                      <a:lnTo>
                        <a:pt x="0" y="32"/>
                      </a:lnTo>
                      <a:lnTo>
                        <a:pt x="18" y="40"/>
                      </a:lnTo>
                      <a:lnTo>
                        <a:pt x="88" y="8"/>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3" name="Freeform 1287"/>
                <p:cNvSpPr>
                  <a:spLocks/>
                </p:cNvSpPr>
                <p:nvPr/>
              </p:nvSpPr>
              <p:spPr bwMode="auto">
                <a:xfrm>
                  <a:off x="1277" y="1536"/>
                  <a:ext cx="70" cy="50"/>
                </a:xfrm>
                <a:custGeom>
                  <a:avLst/>
                  <a:gdLst>
                    <a:gd name="T0" fmla="*/ 70 w 70"/>
                    <a:gd name="T1" fmla="*/ 0 h 50"/>
                    <a:gd name="T2" fmla="*/ 0 w 70"/>
                    <a:gd name="T3" fmla="*/ 34 h 50"/>
                    <a:gd name="T4" fmla="*/ 0 w 70"/>
                    <a:gd name="T5" fmla="*/ 50 h 50"/>
                    <a:gd name="T6" fmla="*/ 70 w 70"/>
                    <a:gd name="T7" fmla="*/ 18 h 50"/>
                    <a:gd name="T8" fmla="*/ 70 w 70"/>
                    <a:gd name="T9" fmla="*/ 0 h 50"/>
                    <a:gd name="T10" fmla="*/ 0 60000 65536"/>
                    <a:gd name="T11" fmla="*/ 0 60000 65536"/>
                    <a:gd name="T12" fmla="*/ 0 60000 65536"/>
                    <a:gd name="T13" fmla="*/ 0 60000 65536"/>
                    <a:gd name="T14" fmla="*/ 0 60000 65536"/>
                    <a:gd name="T15" fmla="*/ 0 w 70"/>
                    <a:gd name="T16" fmla="*/ 0 h 50"/>
                    <a:gd name="T17" fmla="*/ 70 w 70"/>
                    <a:gd name="T18" fmla="*/ 50 h 50"/>
                  </a:gdLst>
                  <a:ahLst/>
                  <a:cxnLst>
                    <a:cxn ang="T10">
                      <a:pos x="T0" y="T1"/>
                    </a:cxn>
                    <a:cxn ang="T11">
                      <a:pos x="T2" y="T3"/>
                    </a:cxn>
                    <a:cxn ang="T12">
                      <a:pos x="T4" y="T5"/>
                    </a:cxn>
                    <a:cxn ang="T13">
                      <a:pos x="T6" y="T7"/>
                    </a:cxn>
                    <a:cxn ang="T14">
                      <a:pos x="T8" y="T9"/>
                    </a:cxn>
                  </a:cxnLst>
                  <a:rect l="T15" t="T16" r="T17" b="T18"/>
                  <a:pathLst>
                    <a:path w="70" h="50">
                      <a:moveTo>
                        <a:pt x="70" y="0"/>
                      </a:moveTo>
                      <a:lnTo>
                        <a:pt x="0" y="34"/>
                      </a:lnTo>
                      <a:lnTo>
                        <a:pt x="0" y="50"/>
                      </a:lnTo>
                      <a:lnTo>
                        <a:pt x="70" y="18"/>
                      </a:lnTo>
                      <a:lnTo>
                        <a:pt x="70"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4" name="Line 1288"/>
                <p:cNvSpPr>
                  <a:spLocks noChangeShapeType="1"/>
                </p:cNvSpPr>
                <p:nvPr/>
              </p:nvSpPr>
              <p:spPr bwMode="auto">
                <a:xfrm flipV="1">
                  <a:off x="1291" y="1487"/>
                  <a:ext cx="1" cy="2"/>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5" name="Freeform 1289"/>
                <p:cNvSpPr>
                  <a:spLocks/>
                </p:cNvSpPr>
                <p:nvPr/>
              </p:nvSpPr>
              <p:spPr bwMode="auto">
                <a:xfrm>
                  <a:off x="1287" y="1489"/>
                  <a:ext cx="12" cy="10"/>
                </a:xfrm>
                <a:custGeom>
                  <a:avLst/>
                  <a:gdLst>
                    <a:gd name="T0" fmla="*/ 6 w 12"/>
                    <a:gd name="T1" fmla="*/ 9 h 10"/>
                    <a:gd name="T2" fmla="*/ 12 w 12"/>
                    <a:gd name="T3" fmla="*/ 8 h 10"/>
                    <a:gd name="T4" fmla="*/ 12 w 12"/>
                    <a:gd name="T5" fmla="*/ 7 h 10"/>
                    <a:gd name="T6" fmla="*/ 12 w 12"/>
                    <a:gd name="T7" fmla="*/ 3 h 10"/>
                    <a:gd name="T8" fmla="*/ 9 w 12"/>
                    <a:gd name="T9" fmla="*/ 2 h 10"/>
                    <a:gd name="T10" fmla="*/ 6 w 12"/>
                    <a:gd name="T11" fmla="*/ 0 h 10"/>
                    <a:gd name="T12" fmla="*/ 5 w 12"/>
                    <a:gd name="T13" fmla="*/ 0 h 10"/>
                    <a:gd name="T14" fmla="*/ 0 w 12"/>
                    <a:gd name="T15" fmla="*/ 2 h 10"/>
                    <a:gd name="T16" fmla="*/ 0 w 12"/>
                    <a:gd name="T17" fmla="*/ 3 h 10"/>
                    <a:gd name="T18" fmla="*/ 0 w 12"/>
                    <a:gd name="T19" fmla="*/ 7 h 10"/>
                    <a:gd name="T20" fmla="*/ 2 w 12"/>
                    <a:gd name="T21" fmla="*/ 8 h 10"/>
                    <a:gd name="T22" fmla="*/ 5 w 12"/>
                    <a:gd name="T23" fmla="*/ 9 h 10"/>
                    <a:gd name="T24" fmla="*/ 5 w 12"/>
                    <a:gd name="T25" fmla="*/ 10 h 10"/>
                    <a:gd name="T26" fmla="*/ 6 w 12"/>
                    <a:gd name="T27" fmla="*/ 9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6" y="9"/>
                      </a:moveTo>
                      <a:lnTo>
                        <a:pt x="12" y="8"/>
                      </a:lnTo>
                      <a:lnTo>
                        <a:pt x="12" y="7"/>
                      </a:lnTo>
                      <a:lnTo>
                        <a:pt x="12" y="3"/>
                      </a:lnTo>
                      <a:lnTo>
                        <a:pt x="9" y="2"/>
                      </a:lnTo>
                      <a:lnTo>
                        <a:pt x="6" y="0"/>
                      </a:lnTo>
                      <a:lnTo>
                        <a:pt x="5" y="0"/>
                      </a:lnTo>
                      <a:lnTo>
                        <a:pt x="0" y="2"/>
                      </a:lnTo>
                      <a:lnTo>
                        <a:pt x="0" y="3"/>
                      </a:lnTo>
                      <a:lnTo>
                        <a:pt x="0" y="7"/>
                      </a:lnTo>
                      <a:lnTo>
                        <a:pt x="2" y="8"/>
                      </a:lnTo>
                      <a:lnTo>
                        <a:pt x="5" y="9"/>
                      </a:lnTo>
                      <a:lnTo>
                        <a:pt x="5" y="10"/>
                      </a:lnTo>
                      <a:lnTo>
                        <a:pt x="6"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6" name="Freeform 1290"/>
                <p:cNvSpPr>
                  <a:spLocks/>
                </p:cNvSpPr>
                <p:nvPr/>
              </p:nvSpPr>
              <p:spPr bwMode="auto">
                <a:xfrm>
                  <a:off x="1287" y="1491"/>
                  <a:ext cx="12" cy="10"/>
                </a:xfrm>
                <a:custGeom>
                  <a:avLst/>
                  <a:gdLst>
                    <a:gd name="T0" fmla="*/ 0 w 12"/>
                    <a:gd name="T1" fmla="*/ 6 h 10"/>
                    <a:gd name="T2" fmla="*/ 0 w 12"/>
                    <a:gd name="T3" fmla="*/ 1 h 10"/>
                    <a:gd name="T4" fmla="*/ 0 w 12"/>
                    <a:gd name="T5" fmla="*/ 0 h 10"/>
                    <a:gd name="T6" fmla="*/ 3 w 12"/>
                    <a:gd name="T7" fmla="*/ 0 h 10"/>
                    <a:gd name="T8" fmla="*/ 6 w 12"/>
                    <a:gd name="T9" fmla="*/ 0 h 10"/>
                    <a:gd name="T10" fmla="*/ 9 w 12"/>
                    <a:gd name="T11" fmla="*/ 2 h 10"/>
                    <a:gd name="T12" fmla="*/ 12 w 12"/>
                    <a:gd name="T13" fmla="*/ 6 h 10"/>
                    <a:gd name="T14" fmla="*/ 12 w 12"/>
                    <a:gd name="T15" fmla="*/ 8 h 10"/>
                    <a:gd name="T16" fmla="*/ 9 w 12"/>
                    <a:gd name="T17" fmla="*/ 8 h 10"/>
                    <a:gd name="T18" fmla="*/ 6 w 12"/>
                    <a:gd name="T19" fmla="*/ 10 h 10"/>
                    <a:gd name="T20" fmla="*/ 6 w 12"/>
                    <a:gd name="T21" fmla="*/ 8 h 10"/>
                    <a:gd name="T22" fmla="*/ 0 w 12"/>
                    <a:gd name="T23" fmla="*/ 6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0"/>
                    <a:gd name="T38" fmla="*/ 12 w 12"/>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0">
                      <a:moveTo>
                        <a:pt x="0" y="6"/>
                      </a:moveTo>
                      <a:lnTo>
                        <a:pt x="0" y="1"/>
                      </a:lnTo>
                      <a:lnTo>
                        <a:pt x="0" y="0"/>
                      </a:lnTo>
                      <a:lnTo>
                        <a:pt x="3" y="0"/>
                      </a:lnTo>
                      <a:lnTo>
                        <a:pt x="6" y="0"/>
                      </a:lnTo>
                      <a:lnTo>
                        <a:pt x="9" y="2"/>
                      </a:lnTo>
                      <a:lnTo>
                        <a:pt x="12" y="6"/>
                      </a:lnTo>
                      <a:lnTo>
                        <a:pt x="12" y="8"/>
                      </a:lnTo>
                      <a:lnTo>
                        <a:pt x="9" y="8"/>
                      </a:lnTo>
                      <a:lnTo>
                        <a:pt x="6" y="10"/>
                      </a:lnTo>
                      <a:lnTo>
                        <a:pt x="6" y="8"/>
                      </a:lnTo>
                      <a:lnTo>
                        <a:pt x="0"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7" name="Freeform 1291"/>
                <p:cNvSpPr>
                  <a:spLocks/>
                </p:cNvSpPr>
                <p:nvPr/>
              </p:nvSpPr>
              <p:spPr bwMode="auto">
                <a:xfrm>
                  <a:off x="1296" y="1489"/>
                  <a:ext cx="11" cy="10"/>
                </a:xfrm>
                <a:custGeom>
                  <a:avLst/>
                  <a:gdLst>
                    <a:gd name="T0" fmla="*/ 6 w 11"/>
                    <a:gd name="T1" fmla="*/ 10 h 10"/>
                    <a:gd name="T2" fmla="*/ 9 w 11"/>
                    <a:gd name="T3" fmla="*/ 9 h 10"/>
                    <a:gd name="T4" fmla="*/ 10 w 11"/>
                    <a:gd name="T5" fmla="*/ 9 h 10"/>
                    <a:gd name="T6" fmla="*/ 11 w 11"/>
                    <a:gd name="T7" fmla="*/ 9 h 10"/>
                    <a:gd name="T8" fmla="*/ 11 w 11"/>
                    <a:gd name="T9" fmla="*/ 7 h 10"/>
                    <a:gd name="T10" fmla="*/ 11 w 11"/>
                    <a:gd name="T11" fmla="*/ 7 h 10"/>
                    <a:gd name="T12" fmla="*/ 9 w 11"/>
                    <a:gd name="T13" fmla="*/ 2 h 10"/>
                    <a:gd name="T14" fmla="*/ 8 w 11"/>
                    <a:gd name="T15" fmla="*/ 2 h 10"/>
                    <a:gd name="T16" fmla="*/ 6 w 11"/>
                    <a:gd name="T17" fmla="*/ 0 h 10"/>
                    <a:gd name="T18" fmla="*/ 5 w 11"/>
                    <a:gd name="T19" fmla="*/ 0 h 10"/>
                    <a:gd name="T20" fmla="*/ 4 w 11"/>
                    <a:gd name="T21" fmla="*/ 0 h 10"/>
                    <a:gd name="T22" fmla="*/ 3 w 11"/>
                    <a:gd name="T23" fmla="*/ 0 h 10"/>
                    <a:gd name="T24" fmla="*/ 1 w 11"/>
                    <a:gd name="T25" fmla="*/ 2 h 10"/>
                    <a:gd name="T26" fmla="*/ 1 w 11"/>
                    <a:gd name="T27" fmla="*/ 2 h 10"/>
                    <a:gd name="T28" fmla="*/ 0 w 11"/>
                    <a:gd name="T29" fmla="*/ 2 h 10"/>
                    <a:gd name="T30" fmla="*/ 0 w 11"/>
                    <a:gd name="T31" fmla="*/ 3 h 10"/>
                    <a:gd name="T32" fmla="*/ 0 w 11"/>
                    <a:gd name="T33" fmla="*/ 7 h 10"/>
                    <a:gd name="T34" fmla="*/ 1 w 11"/>
                    <a:gd name="T35" fmla="*/ 8 h 10"/>
                    <a:gd name="T36" fmla="*/ 2 w 11"/>
                    <a:gd name="T37" fmla="*/ 9 h 10"/>
                    <a:gd name="T38" fmla="*/ 4 w 11"/>
                    <a:gd name="T39" fmla="*/ 10 h 10"/>
                    <a:gd name="T40" fmla="*/ 6 w 11"/>
                    <a:gd name="T41" fmla="*/ 10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10"/>
                    <a:gd name="T65" fmla="*/ 11 w 11"/>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10">
                      <a:moveTo>
                        <a:pt x="6" y="10"/>
                      </a:moveTo>
                      <a:lnTo>
                        <a:pt x="9" y="9"/>
                      </a:lnTo>
                      <a:lnTo>
                        <a:pt x="10" y="9"/>
                      </a:lnTo>
                      <a:lnTo>
                        <a:pt x="11" y="9"/>
                      </a:lnTo>
                      <a:lnTo>
                        <a:pt x="11" y="7"/>
                      </a:lnTo>
                      <a:lnTo>
                        <a:pt x="9" y="2"/>
                      </a:lnTo>
                      <a:lnTo>
                        <a:pt x="8" y="2"/>
                      </a:lnTo>
                      <a:lnTo>
                        <a:pt x="6" y="0"/>
                      </a:lnTo>
                      <a:lnTo>
                        <a:pt x="5" y="0"/>
                      </a:lnTo>
                      <a:lnTo>
                        <a:pt x="4" y="0"/>
                      </a:lnTo>
                      <a:lnTo>
                        <a:pt x="3" y="0"/>
                      </a:lnTo>
                      <a:lnTo>
                        <a:pt x="1" y="2"/>
                      </a:lnTo>
                      <a:lnTo>
                        <a:pt x="0" y="2"/>
                      </a:lnTo>
                      <a:lnTo>
                        <a:pt x="0" y="3"/>
                      </a:lnTo>
                      <a:lnTo>
                        <a:pt x="0" y="7"/>
                      </a:lnTo>
                      <a:lnTo>
                        <a:pt x="1" y="8"/>
                      </a:lnTo>
                      <a:lnTo>
                        <a:pt x="2" y="9"/>
                      </a:lnTo>
                      <a:lnTo>
                        <a:pt x="4" y="10"/>
                      </a:lnTo>
                      <a:lnTo>
                        <a:pt x="6"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8" name="Freeform 1292"/>
                <p:cNvSpPr>
                  <a:spLocks/>
                </p:cNvSpPr>
                <p:nvPr/>
              </p:nvSpPr>
              <p:spPr bwMode="auto">
                <a:xfrm>
                  <a:off x="1296" y="1491"/>
                  <a:ext cx="11" cy="10"/>
                </a:xfrm>
                <a:custGeom>
                  <a:avLst/>
                  <a:gdLst>
                    <a:gd name="T0" fmla="*/ 1 w 11"/>
                    <a:gd name="T1" fmla="*/ 7 h 10"/>
                    <a:gd name="T2" fmla="*/ 0 w 11"/>
                    <a:gd name="T3" fmla="*/ 5 h 10"/>
                    <a:gd name="T4" fmla="*/ 0 w 11"/>
                    <a:gd name="T5" fmla="*/ 2 h 10"/>
                    <a:gd name="T6" fmla="*/ 0 w 11"/>
                    <a:gd name="T7" fmla="*/ 1 h 10"/>
                    <a:gd name="T8" fmla="*/ 1 w 11"/>
                    <a:gd name="T9" fmla="*/ 1 h 10"/>
                    <a:gd name="T10" fmla="*/ 3 w 11"/>
                    <a:gd name="T11" fmla="*/ 0 h 10"/>
                    <a:gd name="T12" fmla="*/ 6 w 11"/>
                    <a:gd name="T13" fmla="*/ 1 h 10"/>
                    <a:gd name="T14" fmla="*/ 7 w 11"/>
                    <a:gd name="T15" fmla="*/ 1 h 10"/>
                    <a:gd name="T16" fmla="*/ 8 w 11"/>
                    <a:gd name="T17" fmla="*/ 3 h 10"/>
                    <a:gd name="T18" fmla="*/ 11 w 11"/>
                    <a:gd name="T19" fmla="*/ 6 h 10"/>
                    <a:gd name="T20" fmla="*/ 11 w 11"/>
                    <a:gd name="T21" fmla="*/ 7 h 10"/>
                    <a:gd name="T22" fmla="*/ 11 w 11"/>
                    <a:gd name="T23" fmla="*/ 10 h 10"/>
                    <a:gd name="T24" fmla="*/ 10 w 11"/>
                    <a:gd name="T25" fmla="*/ 10 h 10"/>
                    <a:gd name="T26" fmla="*/ 8 w 11"/>
                    <a:gd name="T27" fmla="*/ 10 h 10"/>
                    <a:gd name="T28" fmla="*/ 7 w 11"/>
                    <a:gd name="T29" fmla="*/ 10 h 10"/>
                    <a:gd name="T30" fmla="*/ 6 w 11"/>
                    <a:gd name="T31" fmla="*/ 10 h 10"/>
                    <a:gd name="T32" fmla="*/ 3 w 11"/>
                    <a:gd name="T33" fmla="*/ 8 h 10"/>
                    <a:gd name="T34" fmla="*/ 1 w 11"/>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10"/>
                    <a:gd name="T56" fmla="*/ 11 w 11"/>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10">
                      <a:moveTo>
                        <a:pt x="1" y="7"/>
                      </a:moveTo>
                      <a:lnTo>
                        <a:pt x="0" y="5"/>
                      </a:lnTo>
                      <a:lnTo>
                        <a:pt x="0" y="2"/>
                      </a:lnTo>
                      <a:lnTo>
                        <a:pt x="0" y="1"/>
                      </a:lnTo>
                      <a:lnTo>
                        <a:pt x="1" y="1"/>
                      </a:lnTo>
                      <a:lnTo>
                        <a:pt x="3" y="0"/>
                      </a:lnTo>
                      <a:lnTo>
                        <a:pt x="6" y="1"/>
                      </a:lnTo>
                      <a:lnTo>
                        <a:pt x="7" y="1"/>
                      </a:lnTo>
                      <a:lnTo>
                        <a:pt x="8" y="3"/>
                      </a:lnTo>
                      <a:lnTo>
                        <a:pt x="11" y="6"/>
                      </a:lnTo>
                      <a:lnTo>
                        <a:pt x="11" y="7"/>
                      </a:lnTo>
                      <a:lnTo>
                        <a:pt x="11" y="10"/>
                      </a:lnTo>
                      <a:lnTo>
                        <a:pt x="10" y="10"/>
                      </a:lnTo>
                      <a:lnTo>
                        <a:pt x="8" y="10"/>
                      </a:lnTo>
                      <a:lnTo>
                        <a:pt x="7" y="10"/>
                      </a:lnTo>
                      <a:lnTo>
                        <a:pt x="6" y="10"/>
                      </a:lnTo>
                      <a:lnTo>
                        <a:pt x="3" y="8"/>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79" name="Freeform 1293"/>
                <p:cNvSpPr>
                  <a:spLocks/>
                </p:cNvSpPr>
                <p:nvPr/>
              </p:nvSpPr>
              <p:spPr bwMode="auto">
                <a:xfrm>
                  <a:off x="1297" y="1492"/>
                  <a:ext cx="12" cy="10"/>
                </a:xfrm>
                <a:custGeom>
                  <a:avLst/>
                  <a:gdLst>
                    <a:gd name="T0" fmla="*/ 2 w 12"/>
                    <a:gd name="T1" fmla="*/ 7 h 10"/>
                    <a:gd name="T2" fmla="*/ 0 w 12"/>
                    <a:gd name="T3" fmla="*/ 4 h 10"/>
                    <a:gd name="T4" fmla="*/ 0 w 12"/>
                    <a:gd name="T5" fmla="*/ 1 h 10"/>
                    <a:gd name="T6" fmla="*/ 2 w 12"/>
                    <a:gd name="T7" fmla="*/ 1 h 10"/>
                    <a:gd name="T8" fmla="*/ 5 w 12"/>
                    <a:gd name="T9" fmla="*/ 0 h 10"/>
                    <a:gd name="T10" fmla="*/ 5 w 12"/>
                    <a:gd name="T11" fmla="*/ 1 h 10"/>
                    <a:gd name="T12" fmla="*/ 12 w 12"/>
                    <a:gd name="T13" fmla="*/ 4 h 10"/>
                    <a:gd name="T14" fmla="*/ 12 w 12"/>
                    <a:gd name="T15" fmla="*/ 6 h 10"/>
                    <a:gd name="T16" fmla="*/ 12 w 12"/>
                    <a:gd name="T17" fmla="*/ 9 h 10"/>
                    <a:gd name="T18" fmla="*/ 12 w 12"/>
                    <a:gd name="T19" fmla="*/ 10 h 10"/>
                    <a:gd name="T20" fmla="*/ 9 w 12"/>
                    <a:gd name="T21" fmla="*/ 10 h 10"/>
                    <a:gd name="T22" fmla="*/ 6 w 12"/>
                    <a:gd name="T23" fmla="*/ 10 h 10"/>
                    <a:gd name="T24" fmla="*/ 2 w 12"/>
                    <a:gd name="T25" fmla="*/ 7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2" y="7"/>
                      </a:moveTo>
                      <a:lnTo>
                        <a:pt x="0" y="4"/>
                      </a:lnTo>
                      <a:lnTo>
                        <a:pt x="0" y="1"/>
                      </a:lnTo>
                      <a:lnTo>
                        <a:pt x="2" y="1"/>
                      </a:lnTo>
                      <a:lnTo>
                        <a:pt x="5" y="0"/>
                      </a:lnTo>
                      <a:lnTo>
                        <a:pt x="5" y="1"/>
                      </a:lnTo>
                      <a:lnTo>
                        <a:pt x="12" y="4"/>
                      </a:lnTo>
                      <a:lnTo>
                        <a:pt x="12" y="6"/>
                      </a:lnTo>
                      <a:lnTo>
                        <a:pt x="12" y="9"/>
                      </a:lnTo>
                      <a:lnTo>
                        <a:pt x="12" y="10"/>
                      </a:lnTo>
                      <a:lnTo>
                        <a:pt x="9" y="10"/>
                      </a:lnTo>
                      <a:lnTo>
                        <a:pt x="6"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0" name="Freeform 1294"/>
                <p:cNvSpPr>
                  <a:spLocks/>
                </p:cNvSpPr>
                <p:nvPr/>
              </p:nvSpPr>
              <p:spPr bwMode="auto">
                <a:xfrm>
                  <a:off x="1302" y="1493"/>
                  <a:ext cx="12" cy="10"/>
                </a:xfrm>
                <a:custGeom>
                  <a:avLst/>
                  <a:gdLst>
                    <a:gd name="T0" fmla="*/ 8 w 12"/>
                    <a:gd name="T1" fmla="*/ 10 h 10"/>
                    <a:gd name="T2" fmla="*/ 11 w 12"/>
                    <a:gd name="T3" fmla="*/ 9 h 10"/>
                    <a:gd name="T4" fmla="*/ 11 w 12"/>
                    <a:gd name="T5" fmla="*/ 9 h 10"/>
                    <a:gd name="T6" fmla="*/ 11 w 12"/>
                    <a:gd name="T7" fmla="*/ 8 h 10"/>
                    <a:gd name="T8" fmla="*/ 12 w 12"/>
                    <a:gd name="T9" fmla="*/ 6 h 10"/>
                    <a:gd name="T10" fmla="*/ 11 w 12"/>
                    <a:gd name="T11" fmla="*/ 4 h 10"/>
                    <a:gd name="T12" fmla="*/ 11 w 12"/>
                    <a:gd name="T13" fmla="*/ 1 h 10"/>
                    <a:gd name="T14" fmla="*/ 9 w 12"/>
                    <a:gd name="T15" fmla="*/ 1 h 10"/>
                    <a:gd name="T16" fmla="*/ 8 w 12"/>
                    <a:gd name="T17" fmla="*/ 0 h 10"/>
                    <a:gd name="T18" fmla="*/ 6 w 12"/>
                    <a:gd name="T19" fmla="*/ 0 h 10"/>
                    <a:gd name="T20" fmla="*/ 5 w 12"/>
                    <a:gd name="T21" fmla="*/ 0 h 10"/>
                    <a:gd name="T22" fmla="*/ 2 w 12"/>
                    <a:gd name="T23" fmla="*/ 1 h 10"/>
                    <a:gd name="T24" fmla="*/ 2 w 12"/>
                    <a:gd name="T25" fmla="*/ 1 h 10"/>
                    <a:gd name="T26" fmla="*/ 1 w 12"/>
                    <a:gd name="T27" fmla="*/ 1 h 10"/>
                    <a:gd name="T28" fmla="*/ 0 w 12"/>
                    <a:gd name="T29" fmla="*/ 3 h 10"/>
                    <a:gd name="T30" fmla="*/ 1 w 12"/>
                    <a:gd name="T31" fmla="*/ 6 h 10"/>
                    <a:gd name="T32" fmla="*/ 2 w 12"/>
                    <a:gd name="T33" fmla="*/ 6 h 10"/>
                    <a:gd name="T34" fmla="*/ 3 w 12"/>
                    <a:gd name="T35" fmla="*/ 9 h 10"/>
                    <a:gd name="T36" fmla="*/ 5 w 12"/>
                    <a:gd name="T37" fmla="*/ 10 h 10"/>
                    <a:gd name="T38" fmla="*/ 7 w 12"/>
                    <a:gd name="T39" fmla="*/ 10 h 10"/>
                    <a:gd name="T40" fmla="*/ 8 w 12"/>
                    <a:gd name="T41" fmla="*/ 10 h 10"/>
                    <a:gd name="T42" fmla="*/ 8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8" y="10"/>
                      </a:moveTo>
                      <a:lnTo>
                        <a:pt x="11" y="9"/>
                      </a:lnTo>
                      <a:lnTo>
                        <a:pt x="11" y="8"/>
                      </a:lnTo>
                      <a:lnTo>
                        <a:pt x="12" y="6"/>
                      </a:lnTo>
                      <a:lnTo>
                        <a:pt x="11" y="4"/>
                      </a:lnTo>
                      <a:lnTo>
                        <a:pt x="11" y="1"/>
                      </a:lnTo>
                      <a:lnTo>
                        <a:pt x="9" y="1"/>
                      </a:lnTo>
                      <a:lnTo>
                        <a:pt x="8" y="0"/>
                      </a:lnTo>
                      <a:lnTo>
                        <a:pt x="6" y="0"/>
                      </a:lnTo>
                      <a:lnTo>
                        <a:pt x="5" y="0"/>
                      </a:lnTo>
                      <a:lnTo>
                        <a:pt x="2" y="1"/>
                      </a:lnTo>
                      <a:lnTo>
                        <a:pt x="1" y="1"/>
                      </a:lnTo>
                      <a:lnTo>
                        <a:pt x="0" y="3"/>
                      </a:lnTo>
                      <a:lnTo>
                        <a:pt x="1" y="6"/>
                      </a:lnTo>
                      <a:lnTo>
                        <a:pt x="2" y="6"/>
                      </a:lnTo>
                      <a:lnTo>
                        <a:pt x="3" y="9"/>
                      </a:lnTo>
                      <a:lnTo>
                        <a:pt x="5"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1" name="Freeform 1295"/>
                <p:cNvSpPr>
                  <a:spLocks/>
                </p:cNvSpPr>
                <p:nvPr/>
              </p:nvSpPr>
              <p:spPr bwMode="auto">
                <a:xfrm>
                  <a:off x="1302" y="1494"/>
                  <a:ext cx="12" cy="9"/>
                </a:xfrm>
                <a:custGeom>
                  <a:avLst/>
                  <a:gdLst>
                    <a:gd name="T0" fmla="*/ 2 w 12"/>
                    <a:gd name="T1" fmla="*/ 5 h 9"/>
                    <a:gd name="T2" fmla="*/ 1 w 12"/>
                    <a:gd name="T3" fmla="*/ 4 h 9"/>
                    <a:gd name="T4" fmla="*/ 0 w 12"/>
                    <a:gd name="T5" fmla="*/ 3 h 9"/>
                    <a:gd name="T6" fmla="*/ 1 w 12"/>
                    <a:gd name="T7" fmla="*/ 2 h 9"/>
                    <a:gd name="T8" fmla="*/ 2 w 12"/>
                    <a:gd name="T9" fmla="*/ 2 h 9"/>
                    <a:gd name="T10" fmla="*/ 2 w 12"/>
                    <a:gd name="T11" fmla="*/ 0 h 9"/>
                    <a:gd name="T12" fmla="*/ 4 w 12"/>
                    <a:gd name="T13" fmla="*/ 0 h 9"/>
                    <a:gd name="T14" fmla="*/ 6 w 12"/>
                    <a:gd name="T15" fmla="*/ 2 h 9"/>
                    <a:gd name="T16" fmla="*/ 8 w 12"/>
                    <a:gd name="T17" fmla="*/ 2 h 9"/>
                    <a:gd name="T18" fmla="*/ 11 w 12"/>
                    <a:gd name="T19" fmla="*/ 4 h 9"/>
                    <a:gd name="T20" fmla="*/ 11 w 12"/>
                    <a:gd name="T21" fmla="*/ 5 h 9"/>
                    <a:gd name="T22" fmla="*/ 12 w 12"/>
                    <a:gd name="T23" fmla="*/ 7 h 9"/>
                    <a:gd name="T24" fmla="*/ 11 w 12"/>
                    <a:gd name="T25" fmla="*/ 9 h 9"/>
                    <a:gd name="T26" fmla="*/ 11 w 12"/>
                    <a:gd name="T27" fmla="*/ 9 h 9"/>
                    <a:gd name="T28" fmla="*/ 8 w 12"/>
                    <a:gd name="T29" fmla="*/ 9 h 9"/>
                    <a:gd name="T30" fmla="*/ 6 w 12"/>
                    <a:gd name="T31" fmla="*/ 9 h 9"/>
                    <a:gd name="T32" fmla="*/ 4 w 12"/>
                    <a:gd name="T33" fmla="*/ 8 h 9"/>
                    <a:gd name="T34" fmla="*/ 2 w 12"/>
                    <a:gd name="T35" fmla="*/ 5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9"/>
                    <a:gd name="T56" fmla="*/ 12 w 12"/>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9">
                      <a:moveTo>
                        <a:pt x="2" y="5"/>
                      </a:moveTo>
                      <a:lnTo>
                        <a:pt x="1" y="4"/>
                      </a:lnTo>
                      <a:lnTo>
                        <a:pt x="0" y="3"/>
                      </a:lnTo>
                      <a:lnTo>
                        <a:pt x="1" y="2"/>
                      </a:lnTo>
                      <a:lnTo>
                        <a:pt x="2" y="2"/>
                      </a:lnTo>
                      <a:lnTo>
                        <a:pt x="2" y="0"/>
                      </a:lnTo>
                      <a:lnTo>
                        <a:pt x="4" y="0"/>
                      </a:lnTo>
                      <a:lnTo>
                        <a:pt x="6" y="2"/>
                      </a:lnTo>
                      <a:lnTo>
                        <a:pt x="8" y="2"/>
                      </a:lnTo>
                      <a:lnTo>
                        <a:pt x="11" y="4"/>
                      </a:lnTo>
                      <a:lnTo>
                        <a:pt x="11" y="5"/>
                      </a:lnTo>
                      <a:lnTo>
                        <a:pt x="12" y="7"/>
                      </a:lnTo>
                      <a:lnTo>
                        <a:pt x="11" y="9"/>
                      </a:lnTo>
                      <a:lnTo>
                        <a:pt x="8" y="9"/>
                      </a:lnTo>
                      <a:lnTo>
                        <a:pt x="6" y="9"/>
                      </a:lnTo>
                      <a:lnTo>
                        <a:pt x="4" y="8"/>
                      </a:lnTo>
                      <a:lnTo>
                        <a:pt x="2" y="5"/>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2" name="Freeform 1296"/>
                <p:cNvSpPr>
                  <a:spLocks/>
                </p:cNvSpPr>
                <p:nvPr/>
              </p:nvSpPr>
              <p:spPr bwMode="auto">
                <a:xfrm>
                  <a:off x="1304" y="1494"/>
                  <a:ext cx="12" cy="10"/>
                </a:xfrm>
                <a:custGeom>
                  <a:avLst/>
                  <a:gdLst>
                    <a:gd name="T0" fmla="*/ 2 w 12"/>
                    <a:gd name="T1" fmla="*/ 8 h 10"/>
                    <a:gd name="T2" fmla="*/ 0 w 12"/>
                    <a:gd name="T3" fmla="*/ 4 h 10"/>
                    <a:gd name="T4" fmla="*/ 0 w 12"/>
                    <a:gd name="T5" fmla="*/ 3 h 10"/>
                    <a:gd name="T6" fmla="*/ 0 w 12"/>
                    <a:gd name="T7" fmla="*/ 2 h 10"/>
                    <a:gd name="T8" fmla="*/ 2 w 12"/>
                    <a:gd name="T9" fmla="*/ 2 h 10"/>
                    <a:gd name="T10" fmla="*/ 5 w 12"/>
                    <a:gd name="T11" fmla="*/ 0 h 10"/>
                    <a:gd name="T12" fmla="*/ 7 w 12"/>
                    <a:gd name="T13" fmla="*/ 2 h 10"/>
                    <a:gd name="T14" fmla="*/ 9 w 12"/>
                    <a:gd name="T15" fmla="*/ 3 h 10"/>
                    <a:gd name="T16" fmla="*/ 12 w 12"/>
                    <a:gd name="T17" fmla="*/ 7 h 10"/>
                    <a:gd name="T18" fmla="*/ 12 w 12"/>
                    <a:gd name="T19" fmla="*/ 8 h 10"/>
                    <a:gd name="T20" fmla="*/ 12 w 12"/>
                    <a:gd name="T21" fmla="*/ 9 h 10"/>
                    <a:gd name="T22" fmla="*/ 9 w 12"/>
                    <a:gd name="T23" fmla="*/ 10 h 10"/>
                    <a:gd name="T24" fmla="*/ 7 w 12"/>
                    <a:gd name="T25" fmla="*/ 10 h 10"/>
                    <a:gd name="T26" fmla="*/ 2 w 12"/>
                    <a:gd name="T27" fmla="*/ 8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
                    <a:gd name="T43" fmla="*/ 0 h 10"/>
                    <a:gd name="T44" fmla="*/ 12 w 12"/>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 h="10">
                      <a:moveTo>
                        <a:pt x="2" y="8"/>
                      </a:moveTo>
                      <a:lnTo>
                        <a:pt x="0" y="4"/>
                      </a:lnTo>
                      <a:lnTo>
                        <a:pt x="0" y="3"/>
                      </a:lnTo>
                      <a:lnTo>
                        <a:pt x="0" y="2"/>
                      </a:lnTo>
                      <a:lnTo>
                        <a:pt x="2" y="2"/>
                      </a:lnTo>
                      <a:lnTo>
                        <a:pt x="5" y="0"/>
                      </a:lnTo>
                      <a:lnTo>
                        <a:pt x="7" y="2"/>
                      </a:lnTo>
                      <a:lnTo>
                        <a:pt x="9" y="3"/>
                      </a:lnTo>
                      <a:lnTo>
                        <a:pt x="12" y="7"/>
                      </a:lnTo>
                      <a:lnTo>
                        <a:pt x="12" y="8"/>
                      </a:lnTo>
                      <a:lnTo>
                        <a:pt x="12" y="9"/>
                      </a:lnTo>
                      <a:lnTo>
                        <a:pt x="9" y="10"/>
                      </a:lnTo>
                      <a:lnTo>
                        <a:pt x="7" y="10"/>
                      </a:lnTo>
                      <a:lnTo>
                        <a:pt x="2"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3" name="Freeform 1297"/>
                <p:cNvSpPr>
                  <a:spLocks/>
                </p:cNvSpPr>
                <p:nvPr/>
              </p:nvSpPr>
              <p:spPr bwMode="auto">
                <a:xfrm>
                  <a:off x="1292" y="1492"/>
                  <a:ext cx="11" cy="10"/>
                </a:xfrm>
                <a:custGeom>
                  <a:avLst/>
                  <a:gdLst>
                    <a:gd name="T0" fmla="*/ 7 w 11"/>
                    <a:gd name="T1" fmla="*/ 10 h 10"/>
                    <a:gd name="T2" fmla="*/ 10 w 11"/>
                    <a:gd name="T3" fmla="*/ 9 h 10"/>
                    <a:gd name="T4" fmla="*/ 11 w 11"/>
                    <a:gd name="T5" fmla="*/ 9 h 10"/>
                    <a:gd name="T6" fmla="*/ 11 w 11"/>
                    <a:gd name="T7" fmla="*/ 9 h 10"/>
                    <a:gd name="T8" fmla="*/ 11 w 11"/>
                    <a:gd name="T9" fmla="*/ 6 h 10"/>
                    <a:gd name="T10" fmla="*/ 11 w 11"/>
                    <a:gd name="T11" fmla="*/ 6 h 10"/>
                    <a:gd name="T12" fmla="*/ 10 w 11"/>
                    <a:gd name="T13" fmla="*/ 2 h 10"/>
                    <a:gd name="T14" fmla="*/ 8 w 11"/>
                    <a:gd name="T15" fmla="*/ 1 h 10"/>
                    <a:gd name="T16" fmla="*/ 7 w 11"/>
                    <a:gd name="T17" fmla="*/ 0 h 10"/>
                    <a:gd name="T18" fmla="*/ 6 w 11"/>
                    <a:gd name="T19" fmla="*/ 0 h 10"/>
                    <a:gd name="T20" fmla="*/ 5 w 11"/>
                    <a:gd name="T21" fmla="*/ 0 h 10"/>
                    <a:gd name="T22" fmla="*/ 4 w 11"/>
                    <a:gd name="T23" fmla="*/ 0 h 10"/>
                    <a:gd name="T24" fmla="*/ 1 w 11"/>
                    <a:gd name="T25" fmla="*/ 1 h 10"/>
                    <a:gd name="T26" fmla="*/ 1 w 11"/>
                    <a:gd name="T27" fmla="*/ 1 h 10"/>
                    <a:gd name="T28" fmla="*/ 0 w 11"/>
                    <a:gd name="T29" fmla="*/ 1 h 10"/>
                    <a:gd name="T30" fmla="*/ 0 w 11"/>
                    <a:gd name="T31" fmla="*/ 2 h 10"/>
                    <a:gd name="T32" fmla="*/ 0 w 11"/>
                    <a:gd name="T33" fmla="*/ 6 h 10"/>
                    <a:gd name="T34" fmla="*/ 1 w 11"/>
                    <a:gd name="T35" fmla="*/ 7 h 10"/>
                    <a:gd name="T36" fmla="*/ 3 w 11"/>
                    <a:gd name="T37" fmla="*/ 9 h 10"/>
                    <a:gd name="T38" fmla="*/ 5 w 11"/>
                    <a:gd name="T39" fmla="*/ 10 h 10"/>
                    <a:gd name="T40" fmla="*/ 6 w 11"/>
                    <a:gd name="T41" fmla="*/ 10 h 10"/>
                    <a:gd name="T42" fmla="*/ 7 w 11"/>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
                    <a:gd name="T67" fmla="*/ 0 h 10"/>
                    <a:gd name="T68" fmla="*/ 11 w 11"/>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 h="10">
                      <a:moveTo>
                        <a:pt x="7" y="10"/>
                      </a:moveTo>
                      <a:lnTo>
                        <a:pt x="10" y="9"/>
                      </a:lnTo>
                      <a:lnTo>
                        <a:pt x="11" y="9"/>
                      </a:lnTo>
                      <a:lnTo>
                        <a:pt x="11" y="6"/>
                      </a:lnTo>
                      <a:lnTo>
                        <a:pt x="10" y="2"/>
                      </a:lnTo>
                      <a:lnTo>
                        <a:pt x="8" y="1"/>
                      </a:lnTo>
                      <a:lnTo>
                        <a:pt x="7" y="0"/>
                      </a:lnTo>
                      <a:lnTo>
                        <a:pt x="6" y="0"/>
                      </a:lnTo>
                      <a:lnTo>
                        <a:pt x="5" y="0"/>
                      </a:lnTo>
                      <a:lnTo>
                        <a:pt x="4" y="0"/>
                      </a:lnTo>
                      <a:lnTo>
                        <a:pt x="1" y="1"/>
                      </a:lnTo>
                      <a:lnTo>
                        <a:pt x="0" y="1"/>
                      </a:lnTo>
                      <a:lnTo>
                        <a:pt x="0" y="2"/>
                      </a:lnTo>
                      <a:lnTo>
                        <a:pt x="0" y="6"/>
                      </a:lnTo>
                      <a:lnTo>
                        <a:pt x="1" y="7"/>
                      </a:lnTo>
                      <a:lnTo>
                        <a:pt x="3" y="9"/>
                      </a:lnTo>
                      <a:lnTo>
                        <a:pt x="5" y="10"/>
                      </a:lnTo>
                      <a:lnTo>
                        <a:pt x="6" y="10"/>
                      </a:lnTo>
                      <a:lnTo>
                        <a:pt x="7"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4" name="Freeform 1298"/>
                <p:cNvSpPr>
                  <a:spLocks/>
                </p:cNvSpPr>
                <p:nvPr/>
              </p:nvSpPr>
              <p:spPr bwMode="auto">
                <a:xfrm>
                  <a:off x="1292" y="1492"/>
                  <a:ext cx="11" cy="10"/>
                </a:xfrm>
                <a:custGeom>
                  <a:avLst/>
                  <a:gdLst>
                    <a:gd name="T0" fmla="*/ 2 w 11"/>
                    <a:gd name="T1" fmla="*/ 7 h 10"/>
                    <a:gd name="T2" fmla="*/ 0 w 11"/>
                    <a:gd name="T3" fmla="*/ 5 h 10"/>
                    <a:gd name="T4" fmla="*/ 0 w 11"/>
                    <a:gd name="T5" fmla="*/ 2 h 10"/>
                    <a:gd name="T6" fmla="*/ 0 w 11"/>
                    <a:gd name="T7" fmla="*/ 1 h 10"/>
                    <a:gd name="T8" fmla="*/ 1 w 11"/>
                    <a:gd name="T9" fmla="*/ 1 h 10"/>
                    <a:gd name="T10" fmla="*/ 2 w 11"/>
                    <a:gd name="T11" fmla="*/ 1 h 10"/>
                    <a:gd name="T12" fmla="*/ 4 w 11"/>
                    <a:gd name="T13" fmla="*/ 0 h 10"/>
                    <a:gd name="T14" fmla="*/ 6 w 11"/>
                    <a:gd name="T15" fmla="*/ 1 h 10"/>
                    <a:gd name="T16" fmla="*/ 7 w 11"/>
                    <a:gd name="T17" fmla="*/ 1 h 10"/>
                    <a:gd name="T18" fmla="*/ 10 w 11"/>
                    <a:gd name="T19" fmla="*/ 4 h 10"/>
                    <a:gd name="T20" fmla="*/ 11 w 11"/>
                    <a:gd name="T21" fmla="*/ 6 h 10"/>
                    <a:gd name="T22" fmla="*/ 11 w 11"/>
                    <a:gd name="T23" fmla="*/ 7 h 10"/>
                    <a:gd name="T24" fmla="*/ 11 w 11"/>
                    <a:gd name="T25" fmla="*/ 10 h 10"/>
                    <a:gd name="T26" fmla="*/ 10 w 11"/>
                    <a:gd name="T27" fmla="*/ 10 h 10"/>
                    <a:gd name="T28" fmla="*/ 7 w 11"/>
                    <a:gd name="T29" fmla="*/ 10 h 10"/>
                    <a:gd name="T30" fmla="*/ 6 w 11"/>
                    <a:gd name="T31" fmla="*/ 10 h 10"/>
                    <a:gd name="T32" fmla="*/ 4 w 11"/>
                    <a:gd name="T33" fmla="*/ 9 h 10"/>
                    <a:gd name="T34" fmla="*/ 2 w 11"/>
                    <a:gd name="T35" fmla="*/ 7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10"/>
                    <a:gd name="T56" fmla="*/ 11 w 11"/>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10">
                      <a:moveTo>
                        <a:pt x="2" y="7"/>
                      </a:moveTo>
                      <a:lnTo>
                        <a:pt x="0" y="5"/>
                      </a:lnTo>
                      <a:lnTo>
                        <a:pt x="0" y="2"/>
                      </a:lnTo>
                      <a:lnTo>
                        <a:pt x="0" y="1"/>
                      </a:lnTo>
                      <a:lnTo>
                        <a:pt x="1" y="1"/>
                      </a:lnTo>
                      <a:lnTo>
                        <a:pt x="2" y="1"/>
                      </a:lnTo>
                      <a:lnTo>
                        <a:pt x="4" y="0"/>
                      </a:lnTo>
                      <a:lnTo>
                        <a:pt x="6" y="1"/>
                      </a:lnTo>
                      <a:lnTo>
                        <a:pt x="7" y="1"/>
                      </a:lnTo>
                      <a:lnTo>
                        <a:pt x="10" y="4"/>
                      </a:lnTo>
                      <a:lnTo>
                        <a:pt x="11" y="6"/>
                      </a:lnTo>
                      <a:lnTo>
                        <a:pt x="11" y="7"/>
                      </a:lnTo>
                      <a:lnTo>
                        <a:pt x="11" y="10"/>
                      </a:lnTo>
                      <a:lnTo>
                        <a:pt x="10" y="10"/>
                      </a:lnTo>
                      <a:lnTo>
                        <a:pt x="7" y="10"/>
                      </a:lnTo>
                      <a:lnTo>
                        <a:pt x="6" y="10"/>
                      </a:lnTo>
                      <a:lnTo>
                        <a:pt x="4" y="9"/>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5" name="Freeform 1299"/>
                <p:cNvSpPr>
                  <a:spLocks/>
                </p:cNvSpPr>
                <p:nvPr/>
              </p:nvSpPr>
              <p:spPr bwMode="auto">
                <a:xfrm>
                  <a:off x="1300" y="1494"/>
                  <a:ext cx="11" cy="10"/>
                </a:xfrm>
                <a:custGeom>
                  <a:avLst/>
                  <a:gdLst>
                    <a:gd name="T0" fmla="*/ 7 w 11"/>
                    <a:gd name="T1" fmla="*/ 10 h 10"/>
                    <a:gd name="T2" fmla="*/ 9 w 11"/>
                    <a:gd name="T3" fmla="*/ 9 h 10"/>
                    <a:gd name="T4" fmla="*/ 10 w 11"/>
                    <a:gd name="T5" fmla="*/ 9 h 10"/>
                    <a:gd name="T6" fmla="*/ 11 w 11"/>
                    <a:gd name="T7" fmla="*/ 7 h 10"/>
                    <a:gd name="T8" fmla="*/ 10 w 11"/>
                    <a:gd name="T9" fmla="*/ 4 h 10"/>
                    <a:gd name="T10" fmla="*/ 9 w 11"/>
                    <a:gd name="T11" fmla="*/ 2 h 10"/>
                    <a:gd name="T12" fmla="*/ 8 w 11"/>
                    <a:gd name="T13" fmla="*/ 2 h 10"/>
                    <a:gd name="T14" fmla="*/ 6 w 11"/>
                    <a:gd name="T15" fmla="*/ 0 h 10"/>
                    <a:gd name="T16" fmla="*/ 4 w 11"/>
                    <a:gd name="T17" fmla="*/ 0 h 10"/>
                    <a:gd name="T18" fmla="*/ 4 w 11"/>
                    <a:gd name="T19" fmla="*/ 0 h 10"/>
                    <a:gd name="T20" fmla="*/ 1 w 11"/>
                    <a:gd name="T21" fmla="*/ 2 h 10"/>
                    <a:gd name="T22" fmla="*/ 1 w 11"/>
                    <a:gd name="T23" fmla="*/ 2 h 10"/>
                    <a:gd name="T24" fmla="*/ 0 w 11"/>
                    <a:gd name="T25" fmla="*/ 3 h 10"/>
                    <a:gd name="T26" fmla="*/ 1 w 11"/>
                    <a:gd name="T27" fmla="*/ 7 h 10"/>
                    <a:gd name="T28" fmla="*/ 1 w 11"/>
                    <a:gd name="T29" fmla="*/ 8 h 10"/>
                    <a:gd name="T30" fmla="*/ 3 w 11"/>
                    <a:gd name="T31" fmla="*/ 9 h 10"/>
                    <a:gd name="T32" fmla="*/ 4 w 11"/>
                    <a:gd name="T33" fmla="*/ 10 h 10"/>
                    <a:gd name="T34" fmla="*/ 6 w 11"/>
                    <a:gd name="T35" fmla="*/ 10 h 10"/>
                    <a:gd name="T36" fmla="*/ 7 w 11"/>
                    <a:gd name="T37" fmla="*/ 10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10"/>
                    <a:gd name="T59" fmla="*/ 11 w 11"/>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10">
                      <a:moveTo>
                        <a:pt x="7" y="10"/>
                      </a:moveTo>
                      <a:lnTo>
                        <a:pt x="9" y="9"/>
                      </a:lnTo>
                      <a:lnTo>
                        <a:pt x="10" y="9"/>
                      </a:lnTo>
                      <a:lnTo>
                        <a:pt x="11" y="7"/>
                      </a:lnTo>
                      <a:lnTo>
                        <a:pt x="10" y="4"/>
                      </a:lnTo>
                      <a:lnTo>
                        <a:pt x="9" y="2"/>
                      </a:lnTo>
                      <a:lnTo>
                        <a:pt x="8" y="2"/>
                      </a:lnTo>
                      <a:lnTo>
                        <a:pt x="6" y="0"/>
                      </a:lnTo>
                      <a:lnTo>
                        <a:pt x="4" y="0"/>
                      </a:lnTo>
                      <a:lnTo>
                        <a:pt x="1" y="2"/>
                      </a:lnTo>
                      <a:lnTo>
                        <a:pt x="0" y="3"/>
                      </a:lnTo>
                      <a:lnTo>
                        <a:pt x="1" y="7"/>
                      </a:lnTo>
                      <a:lnTo>
                        <a:pt x="1" y="8"/>
                      </a:lnTo>
                      <a:lnTo>
                        <a:pt x="3" y="9"/>
                      </a:lnTo>
                      <a:lnTo>
                        <a:pt x="4" y="10"/>
                      </a:lnTo>
                      <a:lnTo>
                        <a:pt x="6" y="10"/>
                      </a:lnTo>
                      <a:lnTo>
                        <a:pt x="7"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6" name="Freeform 1300"/>
                <p:cNvSpPr>
                  <a:spLocks/>
                </p:cNvSpPr>
                <p:nvPr/>
              </p:nvSpPr>
              <p:spPr bwMode="auto">
                <a:xfrm>
                  <a:off x="1300" y="1494"/>
                  <a:ext cx="11" cy="10"/>
                </a:xfrm>
                <a:custGeom>
                  <a:avLst/>
                  <a:gdLst>
                    <a:gd name="T0" fmla="*/ 1 w 11"/>
                    <a:gd name="T1" fmla="*/ 8 h 10"/>
                    <a:gd name="T2" fmla="*/ 1 w 11"/>
                    <a:gd name="T3" fmla="*/ 5 h 10"/>
                    <a:gd name="T4" fmla="*/ 0 w 11"/>
                    <a:gd name="T5" fmla="*/ 3 h 10"/>
                    <a:gd name="T6" fmla="*/ 1 w 11"/>
                    <a:gd name="T7" fmla="*/ 2 h 10"/>
                    <a:gd name="T8" fmla="*/ 1 w 11"/>
                    <a:gd name="T9" fmla="*/ 2 h 10"/>
                    <a:gd name="T10" fmla="*/ 4 w 11"/>
                    <a:gd name="T11" fmla="*/ 0 h 10"/>
                    <a:gd name="T12" fmla="*/ 5 w 11"/>
                    <a:gd name="T13" fmla="*/ 2 h 10"/>
                    <a:gd name="T14" fmla="*/ 7 w 11"/>
                    <a:gd name="T15" fmla="*/ 2 h 10"/>
                    <a:gd name="T16" fmla="*/ 9 w 11"/>
                    <a:gd name="T17" fmla="*/ 4 h 10"/>
                    <a:gd name="T18" fmla="*/ 10 w 11"/>
                    <a:gd name="T19" fmla="*/ 7 h 10"/>
                    <a:gd name="T20" fmla="*/ 11 w 11"/>
                    <a:gd name="T21" fmla="*/ 8 h 10"/>
                    <a:gd name="T22" fmla="*/ 10 w 11"/>
                    <a:gd name="T23" fmla="*/ 10 h 10"/>
                    <a:gd name="T24" fmla="*/ 9 w 11"/>
                    <a:gd name="T25" fmla="*/ 10 h 10"/>
                    <a:gd name="T26" fmla="*/ 9 w 11"/>
                    <a:gd name="T27" fmla="*/ 10 h 10"/>
                    <a:gd name="T28" fmla="*/ 7 w 11"/>
                    <a:gd name="T29" fmla="*/ 10 h 10"/>
                    <a:gd name="T30" fmla="*/ 5 w 11"/>
                    <a:gd name="T31" fmla="*/ 10 h 10"/>
                    <a:gd name="T32" fmla="*/ 4 w 11"/>
                    <a:gd name="T33" fmla="*/ 9 h 10"/>
                    <a:gd name="T34" fmla="*/ 1 w 11"/>
                    <a:gd name="T35" fmla="*/ 8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10"/>
                    <a:gd name="T56" fmla="*/ 11 w 11"/>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10">
                      <a:moveTo>
                        <a:pt x="1" y="8"/>
                      </a:moveTo>
                      <a:lnTo>
                        <a:pt x="1" y="5"/>
                      </a:lnTo>
                      <a:lnTo>
                        <a:pt x="0" y="3"/>
                      </a:lnTo>
                      <a:lnTo>
                        <a:pt x="1" y="2"/>
                      </a:lnTo>
                      <a:lnTo>
                        <a:pt x="4" y="0"/>
                      </a:lnTo>
                      <a:lnTo>
                        <a:pt x="5" y="2"/>
                      </a:lnTo>
                      <a:lnTo>
                        <a:pt x="7" y="2"/>
                      </a:lnTo>
                      <a:lnTo>
                        <a:pt x="9" y="4"/>
                      </a:lnTo>
                      <a:lnTo>
                        <a:pt x="10" y="7"/>
                      </a:lnTo>
                      <a:lnTo>
                        <a:pt x="11" y="8"/>
                      </a:lnTo>
                      <a:lnTo>
                        <a:pt x="10" y="10"/>
                      </a:lnTo>
                      <a:lnTo>
                        <a:pt x="9" y="10"/>
                      </a:lnTo>
                      <a:lnTo>
                        <a:pt x="7" y="10"/>
                      </a:lnTo>
                      <a:lnTo>
                        <a:pt x="5" y="10"/>
                      </a:lnTo>
                      <a:lnTo>
                        <a:pt x="4" y="9"/>
                      </a:lnTo>
                      <a:lnTo>
                        <a:pt x="1"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7" name="Freeform 1301"/>
                <p:cNvSpPr>
                  <a:spLocks/>
                </p:cNvSpPr>
                <p:nvPr/>
              </p:nvSpPr>
              <p:spPr bwMode="auto">
                <a:xfrm>
                  <a:off x="1326" y="1507"/>
                  <a:ext cx="12" cy="10"/>
                </a:xfrm>
                <a:custGeom>
                  <a:avLst/>
                  <a:gdLst>
                    <a:gd name="T0" fmla="*/ 1 w 12"/>
                    <a:gd name="T1" fmla="*/ 6 h 10"/>
                    <a:gd name="T2" fmla="*/ 1 w 12"/>
                    <a:gd name="T3" fmla="*/ 3 h 10"/>
                    <a:gd name="T4" fmla="*/ 0 w 12"/>
                    <a:gd name="T5" fmla="*/ 1 h 10"/>
                    <a:gd name="T6" fmla="*/ 1 w 12"/>
                    <a:gd name="T7" fmla="*/ 1 h 10"/>
                    <a:gd name="T8" fmla="*/ 1 w 12"/>
                    <a:gd name="T9" fmla="*/ 0 h 10"/>
                    <a:gd name="T10" fmla="*/ 3 w 12"/>
                    <a:gd name="T11" fmla="*/ 0 h 10"/>
                    <a:gd name="T12" fmla="*/ 6 w 12"/>
                    <a:gd name="T13" fmla="*/ 0 h 10"/>
                    <a:gd name="T14" fmla="*/ 8 w 12"/>
                    <a:gd name="T15" fmla="*/ 1 h 10"/>
                    <a:gd name="T16" fmla="*/ 9 w 12"/>
                    <a:gd name="T17" fmla="*/ 2 h 10"/>
                    <a:gd name="T18" fmla="*/ 12 w 12"/>
                    <a:gd name="T19" fmla="*/ 6 h 10"/>
                    <a:gd name="T20" fmla="*/ 12 w 12"/>
                    <a:gd name="T21" fmla="*/ 7 h 10"/>
                    <a:gd name="T22" fmla="*/ 12 w 12"/>
                    <a:gd name="T23" fmla="*/ 8 h 10"/>
                    <a:gd name="T24" fmla="*/ 11 w 12"/>
                    <a:gd name="T25" fmla="*/ 8 h 10"/>
                    <a:gd name="T26" fmla="*/ 9 w 12"/>
                    <a:gd name="T27" fmla="*/ 10 h 10"/>
                    <a:gd name="T28" fmla="*/ 8 w 12"/>
                    <a:gd name="T29" fmla="*/ 10 h 10"/>
                    <a:gd name="T30" fmla="*/ 6 w 12"/>
                    <a:gd name="T31" fmla="*/ 10 h 10"/>
                    <a:gd name="T32" fmla="*/ 3 w 12"/>
                    <a:gd name="T33" fmla="*/ 8 h 10"/>
                    <a:gd name="T34" fmla="*/ 1 w 12"/>
                    <a:gd name="T35" fmla="*/ 6 h 1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10"/>
                    <a:gd name="T56" fmla="*/ 12 w 12"/>
                    <a:gd name="T57" fmla="*/ 10 h 1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10">
                      <a:moveTo>
                        <a:pt x="1" y="6"/>
                      </a:moveTo>
                      <a:lnTo>
                        <a:pt x="1" y="3"/>
                      </a:lnTo>
                      <a:lnTo>
                        <a:pt x="0" y="1"/>
                      </a:lnTo>
                      <a:lnTo>
                        <a:pt x="1" y="1"/>
                      </a:lnTo>
                      <a:lnTo>
                        <a:pt x="1" y="0"/>
                      </a:lnTo>
                      <a:lnTo>
                        <a:pt x="3" y="0"/>
                      </a:lnTo>
                      <a:lnTo>
                        <a:pt x="6" y="0"/>
                      </a:lnTo>
                      <a:lnTo>
                        <a:pt x="8" y="1"/>
                      </a:lnTo>
                      <a:lnTo>
                        <a:pt x="9" y="2"/>
                      </a:lnTo>
                      <a:lnTo>
                        <a:pt x="12" y="6"/>
                      </a:lnTo>
                      <a:lnTo>
                        <a:pt x="12" y="7"/>
                      </a:lnTo>
                      <a:lnTo>
                        <a:pt x="12" y="8"/>
                      </a:lnTo>
                      <a:lnTo>
                        <a:pt x="11" y="8"/>
                      </a:lnTo>
                      <a:lnTo>
                        <a:pt x="9" y="10"/>
                      </a:lnTo>
                      <a:lnTo>
                        <a:pt x="8" y="10"/>
                      </a:lnTo>
                      <a:lnTo>
                        <a:pt x="6" y="10"/>
                      </a:lnTo>
                      <a:lnTo>
                        <a:pt x="3" y="8"/>
                      </a:lnTo>
                      <a:lnTo>
                        <a:pt x="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8" name="Freeform 1302"/>
                <p:cNvSpPr>
                  <a:spLocks/>
                </p:cNvSpPr>
                <p:nvPr/>
              </p:nvSpPr>
              <p:spPr bwMode="auto">
                <a:xfrm>
                  <a:off x="1300" y="1468"/>
                  <a:ext cx="19" cy="25"/>
                </a:xfrm>
                <a:custGeom>
                  <a:avLst/>
                  <a:gdLst>
                    <a:gd name="T0" fmla="*/ 0 w 19"/>
                    <a:gd name="T1" fmla="*/ 9 h 25"/>
                    <a:gd name="T2" fmla="*/ 19 w 19"/>
                    <a:gd name="T3" fmla="*/ 0 h 25"/>
                    <a:gd name="T4" fmla="*/ 19 w 19"/>
                    <a:gd name="T5" fmla="*/ 16 h 25"/>
                    <a:gd name="T6" fmla="*/ 0 w 19"/>
                    <a:gd name="T7" fmla="*/ 25 h 25"/>
                    <a:gd name="T8" fmla="*/ 0 w 19"/>
                    <a:gd name="T9" fmla="*/ 9 h 25"/>
                    <a:gd name="T10" fmla="*/ 0 60000 65536"/>
                    <a:gd name="T11" fmla="*/ 0 60000 65536"/>
                    <a:gd name="T12" fmla="*/ 0 60000 65536"/>
                    <a:gd name="T13" fmla="*/ 0 60000 65536"/>
                    <a:gd name="T14" fmla="*/ 0 60000 65536"/>
                    <a:gd name="T15" fmla="*/ 0 w 19"/>
                    <a:gd name="T16" fmla="*/ 0 h 25"/>
                    <a:gd name="T17" fmla="*/ 19 w 19"/>
                    <a:gd name="T18" fmla="*/ 25 h 25"/>
                  </a:gdLst>
                  <a:ahLst/>
                  <a:cxnLst>
                    <a:cxn ang="T10">
                      <a:pos x="T0" y="T1"/>
                    </a:cxn>
                    <a:cxn ang="T11">
                      <a:pos x="T2" y="T3"/>
                    </a:cxn>
                    <a:cxn ang="T12">
                      <a:pos x="T4" y="T5"/>
                    </a:cxn>
                    <a:cxn ang="T13">
                      <a:pos x="T6" y="T7"/>
                    </a:cxn>
                    <a:cxn ang="T14">
                      <a:pos x="T8" y="T9"/>
                    </a:cxn>
                  </a:cxnLst>
                  <a:rect l="T15" t="T16" r="T17" b="T18"/>
                  <a:pathLst>
                    <a:path w="19" h="25">
                      <a:moveTo>
                        <a:pt x="0" y="9"/>
                      </a:moveTo>
                      <a:lnTo>
                        <a:pt x="19" y="0"/>
                      </a:lnTo>
                      <a:lnTo>
                        <a:pt x="19" y="16"/>
                      </a:lnTo>
                      <a:lnTo>
                        <a:pt x="0" y="25"/>
                      </a:lnTo>
                      <a:lnTo>
                        <a:pt x="0" y="9"/>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89" name="Freeform 1303"/>
                <p:cNvSpPr>
                  <a:spLocks/>
                </p:cNvSpPr>
                <p:nvPr/>
              </p:nvSpPr>
              <p:spPr bwMode="auto">
                <a:xfrm>
                  <a:off x="1241" y="1463"/>
                  <a:ext cx="12" cy="9"/>
                </a:xfrm>
                <a:custGeom>
                  <a:avLst/>
                  <a:gdLst>
                    <a:gd name="T0" fmla="*/ 7 w 12"/>
                    <a:gd name="T1" fmla="*/ 9 h 9"/>
                    <a:gd name="T2" fmla="*/ 10 w 12"/>
                    <a:gd name="T3" fmla="*/ 8 h 9"/>
                    <a:gd name="T4" fmla="*/ 11 w 12"/>
                    <a:gd name="T5" fmla="*/ 8 h 9"/>
                    <a:gd name="T6" fmla="*/ 12 w 12"/>
                    <a:gd name="T7" fmla="*/ 8 h 9"/>
                    <a:gd name="T8" fmla="*/ 12 w 12"/>
                    <a:gd name="T9" fmla="*/ 5 h 9"/>
                    <a:gd name="T10" fmla="*/ 12 w 12"/>
                    <a:gd name="T11" fmla="*/ 4 h 9"/>
                    <a:gd name="T12" fmla="*/ 10 w 12"/>
                    <a:gd name="T13" fmla="*/ 3 h 9"/>
                    <a:gd name="T14" fmla="*/ 9 w 12"/>
                    <a:gd name="T15" fmla="*/ 2 h 9"/>
                    <a:gd name="T16" fmla="*/ 7 w 12"/>
                    <a:gd name="T17" fmla="*/ 2 h 9"/>
                    <a:gd name="T18" fmla="*/ 5 w 12"/>
                    <a:gd name="T19" fmla="*/ 0 h 9"/>
                    <a:gd name="T20" fmla="*/ 5 w 12"/>
                    <a:gd name="T21" fmla="*/ 0 h 9"/>
                    <a:gd name="T22" fmla="*/ 5 w 12"/>
                    <a:gd name="T23" fmla="*/ 2 h 9"/>
                    <a:gd name="T24" fmla="*/ 2 w 12"/>
                    <a:gd name="T25" fmla="*/ 2 h 9"/>
                    <a:gd name="T26" fmla="*/ 1 w 12"/>
                    <a:gd name="T27" fmla="*/ 3 h 9"/>
                    <a:gd name="T28" fmla="*/ 0 w 12"/>
                    <a:gd name="T29" fmla="*/ 3 h 9"/>
                    <a:gd name="T30" fmla="*/ 0 w 12"/>
                    <a:gd name="T31" fmla="*/ 5 h 9"/>
                    <a:gd name="T32" fmla="*/ 2 w 12"/>
                    <a:gd name="T33" fmla="*/ 7 h 9"/>
                    <a:gd name="T34" fmla="*/ 2 w 12"/>
                    <a:gd name="T35" fmla="*/ 8 h 9"/>
                    <a:gd name="T36" fmla="*/ 5 w 12"/>
                    <a:gd name="T37" fmla="*/ 9 h 9"/>
                    <a:gd name="T38" fmla="*/ 6 w 12"/>
                    <a:gd name="T39" fmla="*/ 9 h 9"/>
                    <a:gd name="T40" fmla="*/ 7 w 12"/>
                    <a:gd name="T41" fmla="*/ 9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9"/>
                    <a:gd name="T65" fmla="*/ 12 w 12"/>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9">
                      <a:moveTo>
                        <a:pt x="7" y="9"/>
                      </a:moveTo>
                      <a:lnTo>
                        <a:pt x="10" y="8"/>
                      </a:lnTo>
                      <a:lnTo>
                        <a:pt x="11" y="8"/>
                      </a:lnTo>
                      <a:lnTo>
                        <a:pt x="12" y="8"/>
                      </a:lnTo>
                      <a:lnTo>
                        <a:pt x="12" y="5"/>
                      </a:lnTo>
                      <a:lnTo>
                        <a:pt x="12" y="4"/>
                      </a:lnTo>
                      <a:lnTo>
                        <a:pt x="10" y="3"/>
                      </a:lnTo>
                      <a:lnTo>
                        <a:pt x="9" y="2"/>
                      </a:lnTo>
                      <a:lnTo>
                        <a:pt x="7" y="2"/>
                      </a:lnTo>
                      <a:lnTo>
                        <a:pt x="5" y="0"/>
                      </a:lnTo>
                      <a:lnTo>
                        <a:pt x="5" y="2"/>
                      </a:lnTo>
                      <a:lnTo>
                        <a:pt x="2" y="2"/>
                      </a:lnTo>
                      <a:lnTo>
                        <a:pt x="1" y="3"/>
                      </a:lnTo>
                      <a:lnTo>
                        <a:pt x="0" y="3"/>
                      </a:lnTo>
                      <a:lnTo>
                        <a:pt x="0" y="5"/>
                      </a:lnTo>
                      <a:lnTo>
                        <a:pt x="2" y="7"/>
                      </a:lnTo>
                      <a:lnTo>
                        <a:pt x="2" y="8"/>
                      </a:lnTo>
                      <a:lnTo>
                        <a:pt x="5" y="9"/>
                      </a:lnTo>
                      <a:lnTo>
                        <a:pt x="6" y="9"/>
                      </a:lnTo>
                      <a:lnTo>
                        <a:pt x="7"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0" name="Freeform 1304"/>
                <p:cNvSpPr>
                  <a:spLocks/>
                </p:cNvSpPr>
                <p:nvPr/>
              </p:nvSpPr>
              <p:spPr bwMode="auto">
                <a:xfrm>
                  <a:off x="1241" y="1466"/>
                  <a:ext cx="12" cy="9"/>
                </a:xfrm>
                <a:custGeom>
                  <a:avLst/>
                  <a:gdLst>
                    <a:gd name="T0" fmla="*/ 2 w 12"/>
                    <a:gd name="T1" fmla="*/ 6 h 9"/>
                    <a:gd name="T2" fmla="*/ 0 w 12"/>
                    <a:gd name="T3" fmla="*/ 4 h 9"/>
                    <a:gd name="T4" fmla="*/ 0 w 12"/>
                    <a:gd name="T5" fmla="*/ 1 h 9"/>
                    <a:gd name="T6" fmla="*/ 1 w 12"/>
                    <a:gd name="T7" fmla="*/ 1 h 9"/>
                    <a:gd name="T8" fmla="*/ 2 w 12"/>
                    <a:gd name="T9" fmla="*/ 0 h 9"/>
                    <a:gd name="T10" fmla="*/ 3 w 12"/>
                    <a:gd name="T11" fmla="*/ 0 h 9"/>
                    <a:gd name="T12" fmla="*/ 6 w 12"/>
                    <a:gd name="T13" fmla="*/ 0 h 9"/>
                    <a:gd name="T14" fmla="*/ 8 w 12"/>
                    <a:gd name="T15" fmla="*/ 1 h 9"/>
                    <a:gd name="T16" fmla="*/ 9 w 12"/>
                    <a:gd name="T17" fmla="*/ 2 h 9"/>
                    <a:gd name="T18" fmla="*/ 11 w 12"/>
                    <a:gd name="T19" fmla="*/ 5 h 9"/>
                    <a:gd name="T20" fmla="*/ 12 w 12"/>
                    <a:gd name="T21" fmla="*/ 7 h 9"/>
                    <a:gd name="T22" fmla="*/ 11 w 12"/>
                    <a:gd name="T23" fmla="*/ 7 h 9"/>
                    <a:gd name="T24" fmla="*/ 11 w 12"/>
                    <a:gd name="T25" fmla="*/ 9 h 9"/>
                    <a:gd name="T26" fmla="*/ 9 w 12"/>
                    <a:gd name="T27" fmla="*/ 9 h 9"/>
                    <a:gd name="T28" fmla="*/ 8 w 12"/>
                    <a:gd name="T29" fmla="*/ 9 h 9"/>
                    <a:gd name="T30" fmla="*/ 6 w 12"/>
                    <a:gd name="T31" fmla="*/ 9 h 9"/>
                    <a:gd name="T32" fmla="*/ 3 w 12"/>
                    <a:gd name="T33" fmla="*/ 7 h 9"/>
                    <a:gd name="T34" fmla="*/ 2 w 12"/>
                    <a:gd name="T35" fmla="*/ 6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
                    <a:gd name="T55" fmla="*/ 0 h 9"/>
                    <a:gd name="T56" fmla="*/ 12 w 12"/>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 h="9">
                      <a:moveTo>
                        <a:pt x="2" y="6"/>
                      </a:moveTo>
                      <a:lnTo>
                        <a:pt x="0" y="4"/>
                      </a:lnTo>
                      <a:lnTo>
                        <a:pt x="0" y="1"/>
                      </a:lnTo>
                      <a:lnTo>
                        <a:pt x="1" y="1"/>
                      </a:lnTo>
                      <a:lnTo>
                        <a:pt x="2" y="0"/>
                      </a:lnTo>
                      <a:lnTo>
                        <a:pt x="3" y="0"/>
                      </a:lnTo>
                      <a:lnTo>
                        <a:pt x="6" y="0"/>
                      </a:lnTo>
                      <a:lnTo>
                        <a:pt x="8" y="1"/>
                      </a:lnTo>
                      <a:lnTo>
                        <a:pt x="9" y="2"/>
                      </a:lnTo>
                      <a:lnTo>
                        <a:pt x="11" y="5"/>
                      </a:lnTo>
                      <a:lnTo>
                        <a:pt x="12" y="7"/>
                      </a:lnTo>
                      <a:lnTo>
                        <a:pt x="11" y="7"/>
                      </a:lnTo>
                      <a:lnTo>
                        <a:pt x="11" y="9"/>
                      </a:lnTo>
                      <a:lnTo>
                        <a:pt x="9" y="9"/>
                      </a:lnTo>
                      <a:lnTo>
                        <a:pt x="8" y="9"/>
                      </a:lnTo>
                      <a:lnTo>
                        <a:pt x="6" y="9"/>
                      </a:lnTo>
                      <a:lnTo>
                        <a:pt x="3" y="7"/>
                      </a:lnTo>
                      <a:lnTo>
                        <a:pt x="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1" name="Freeform 1305"/>
                <p:cNvSpPr>
                  <a:spLocks/>
                </p:cNvSpPr>
                <p:nvPr/>
              </p:nvSpPr>
              <p:spPr bwMode="auto">
                <a:xfrm>
                  <a:off x="1242" y="1466"/>
                  <a:ext cx="12" cy="10"/>
                </a:xfrm>
                <a:custGeom>
                  <a:avLst/>
                  <a:gdLst>
                    <a:gd name="T0" fmla="*/ 2 w 12"/>
                    <a:gd name="T1" fmla="*/ 7 h 10"/>
                    <a:gd name="T2" fmla="*/ 0 w 12"/>
                    <a:gd name="T3" fmla="*/ 6 h 10"/>
                    <a:gd name="T4" fmla="*/ 0 w 12"/>
                    <a:gd name="T5" fmla="*/ 2 h 10"/>
                    <a:gd name="T6" fmla="*/ 0 w 12"/>
                    <a:gd name="T7" fmla="*/ 1 h 10"/>
                    <a:gd name="T8" fmla="*/ 2 w 12"/>
                    <a:gd name="T9" fmla="*/ 0 h 10"/>
                    <a:gd name="T10" fmla="*/ 4 w 12"/>
                    <a:gd name="T11" fmla="*/ 0 h 10"/>
                    <a:gd name="T12" fmla="*/ 6 w 12"/>
                    <a:gd name="T13" fmla="*/ 0 h 10"/>
                    <a:gd name="T14" fmla="*/ 10 w 12"/>
                    <a:gd name="T15" fmla="*/ 4 h 10"/>
                    <a:gd name="T16" fmla="*/ 10 w 12"/>
                    <a:gd name="T17" fmla="*/ 6 h 10"/>
                    <a:gd name="T18" fmla="*/ 12 w 12"/>
                    <a:gd name="T19" fmla="*/ 7 h 10"/>
                    <a:gd name="T20" fmla="*/ 10 w 12"/>
                    <a:gd name="T21" fmla="*/ 9 h 10"/>
                    <a:gd name="T22" fmla="*/ 10 w 12"/>
                    <a:gd name="T23" fmla="*/ 10 h 10"/>
                    <a:gd name="T24" fmla="*/ 8 w 12"/>
                    <a:gd name="T25" fmla="*/ 10 h 10"/>
                    <a:gd name="T26" fmla="*/ 6 w 12"/>
                    <a:gd name="T27" fmla="*/ 10 h 10"/>
                    <a:gd name="T28" fmla="*/ 2 w 12"/>
                    <a:gd name="T29" fmla="*/ 7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0"/>
                    <a:gd name="T47" fmla="*/ 12 w 12"/>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0">
                      <a:moveTo>
                        <a:pt x="2" y="7"/>
                      </a:moveTo>
                      <a:lnTo>
                        <a:pt x="0" y="6"/>
                      </a:lnTo>
                      <a:lnTo>
                        <a:pt x="0" y="2"/>
                      </a:lnTo>
                      <a:lnTo>
                        <a:pt x="0" y="1"/>
                      </a:lnTo>
                      <a:lnTo>
                        <a:pt x="2" y="0"/>
                      </a:lnTo>
                      <a:lnTo>
                        <a:pt x="4" y="0"/>
                      </a:lnTo>
                      <a:lnTo>
                        <a:pt x="6" y="0"/>
                      </a:lnTo>
                      <a:lnTo>
                        <a:pt x="10" y="4"/>
                      </a:lnTo>
                      <a:lnTo>
                        <a:pt x="10" y="6"/>
                      </a:lnTo>
                      <a:lnTo>
                        <a:pt x="12" y="7"/>
                      </a:lnTo>
                      <a:lnTo>
                        <a:pt x="10" y="9"/>
                      </a:lnTo>
                      <a:lnTo>
                        <a:pt x="10" y="10"/>
                      </a:lnTo>
                      <a:lnTo>
                        <a:pt x="8" y="10"/>
                      </a:lnTo>
                      <a:lnTo>
                        <a:pt x="6" y="10"/>
                      </a:lnTo>
                      <a:lnTo>
                        <a:pt x="2"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2" name="Freeform 1306"/>
                <p:cNvSpPr>
                  <a:spLocks/>
                </p:cNvSpPr>
                <p:nvPr/>
              </p:nvSpPr>
              <p:spPr bwMode="auto">
                <a:xfrm>
                  <a:off x="1247" y="1467"/>
                  <a:ext cx="11" cy="10"/>
                </a:xfrm>
                <a:custGeom>
                  <a:avLst/>
                  <a:gdLst>
                    <a:gd name="T0" fmla="*/ 7 w 11"/>
                    <a:gd name="T1" fmla="*/ 10 h 10"/>
                    <a:gd name="T2" fmla="*/ 10 w 11"/>
                    <a:gd name="T3" fmla="*/ 9 h 10"/>
                    <a:gd name="T4" fmla="*/ 10 w 11"/>
                    <a:gd name="T5" fmla="*/ 9 h 10"/>
                    <a:gd name="T6" fmla="*/ 10 w 11"/>
                    <a:gd name="T7" fmla="*/ 8 h 10"/>
                    <a:gd name="T8" fmla="*/ 11 w 11"/>
                    <a:gd name="T9" fmla="*/ 6 h 10"/>
                    <a:gd name="T10" fmla="*/ 10 w 11"/>
                    <a:gd name="T11" fmla="*/ 5 h 10"/>
                    <a:gd name="T12" fmla="*/ 10 w 11"/>
                    <a:gd name="T13" fmla="*/ 3 h 10"/>
                    <a:gd name="T14" fmla="*/ 7 w 11"/>
                    <a:gd name="T15" fmla="*/ 1 h 10"/>
                    <a:gd name="T16" fmla="*/ 7 w 11"/>
                    <a:gd name="T17" fmla="*/ 1 h 10"/>
                    <a:gd name="T18" fmla="*/ 6 w 11"/>
                    <a:gd name="T19" fmla="*/ 0 h 10"/>
                    <a:gd name="T20" fmla="*/ 4 w 11"/>
                    <a:gd name="T21" fmla="*/ 0 h 10"/>
                    <a:gd name="T22" fmla="*/ 4 w 11"/>
                    <a:gd name="T23" fmla="*/ 0 h 10"/>
                    <a:gd name="T24" fmla="*/ 1 w 11"/>
                    <a:gd name="T25" fmla="*/ 1 h 10"/>
                    <a:gd name="T26" fmla="*/ 1 w 11"/>
                    <a:gd name="T27" fmla="*/ 1 h 10"/>
                    <a:gd name="T28" fmla="*/ 1 w 11"/>
                    <a:gd name="T29" fmla="*/ 3 h 10"/>
                    <a:gd name="T30" fmla="*/ 0 w 11"/>
                    <a:gd name="T31" fmla="*/ 3 h 10"/>
                    <a:gd name="T32" fmla="*/ 1 w 11"/>
                    <a:gd name="T33" fmla="*/ 6 h 10"/>
                    <a:gd name="T34" fmla="*/ 1 w 11"/>
                    <a:gd name="T35" fmla="*/ 8 h 10"/>
                    <a:gd name="T36" fmla="*/ 3 w 11"/>
                    <a:gd name="T37" fmla="*/ 9 h 10"/>
                    <a:gd name="T38" fmla="*/ 4 w 11"/>
                    <a:gd name="T39" fmla="*/ 10 h 10"/>
                    <a:gd name="T40" fmla="*/ 6 w 11"/>
                    <a:gd name="T41" fmla="*/ 10 h 10"/>
                    <a:gd name="T42" fmla="*/ 7 w 11"/>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
                    <a:gd name="T67" fmla="*/ 0 h 10"/>
                    <a:gd name="T68" fmla="*/ 11 w 11"/>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 h="10">
                      <a:moveTo>
                        <a:pt x="7" y="10"/>
                      </a:moveTo>
                      <a:lnTo>
                        <a:pt x="10" y="9"/>
                      </a:lnTo>
                      <a:lnTo>
                        <a:pt x="10" y="8"/>
                      </a:lnTo>
                      <a:lnTo>
                        <a:pt x="11" y="6"/>
                      </a:lnTo>
                      <a:lnTo>
                        <a:pt x="10" y="5"/>
                      </a:lnTo>
                      <a:lnTo>
                        <a:pt x="10" y="3"/>
                      </a:lnTo>
                      <a:lnTo>
                        <a:pt x="7" y="1"/>
                      </a:lnTo>
                      <a:lnTo>
                        <a:pt x="6" y="0"/>
                      </a:lnTo>
                      <a:lnTo>
                        <a:pt x="4" y="0"/>
                      </a:lnTo>
                      <a:lnTo>
                        <a:pt x="1" y="1"/>
                      </a:lnTo>
                      <a:lnTo>
                        <a:pt x="1" y="3"/>
                      </a:lnTo>
                      <a:lnTo>
                        <a:pt x="0" y="3"/>
                      </a:lnTo>
                      <a:lnTo>
                        <a:pt x="1" y="6"/>
                      </a:lnTo>
                      <a:lnTo>
                        <a:pt x="1" y="8"/>
                      </a:lnTo>
                      <a:lnTo>
                        <a:pt x="3" y="9"/>
                      </a:lnTo>
                      <a:lnTo>
                        <a:pt x="4" y="10"/>
                      </a:lnTo>
                      <a:lnTo>
                        <a:pt x="6" y="10"/>
                      </a:lnTo>
                      <a:lnTo>
                        <a:pt x="7"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3" name="Freeform 1307"/>
                <p:cNvSpPr>
                  <a:spLocks/>
                </p:cNvSpPr>
                <p:nvPr/>
              </p:nvSpPr>
              <p:spPr bwMode="auto">
                <a:xfrm>
                  <a:off x="1247" y="1468"/>
                  <a:ext cx="11" cy="9"/>
                </a:xfrm>
                <a:custGeom>
                  <a:avLst/>
                  <a:gdLst>
                    <a:gd name="T0" fmla="*/ 2 w 11"/>
                    <a:gd name="T1" fmla="*/ 7 h 9"/>
                    <a:gd name="T2" fmla="*/ 1 w 11"/>
                    <a:gd name="T3" fmla="*/ 4 h 9"/>
                    <a:gd name="T4" fmla="*/ 0 w 11"/>
                    <a:gd name="T5" fmla="*/ 2 h 9"/>
                    <a:gd name="T6" fmla="*/ 1 w 11"/>
                    <a:gd name="T7" fmla="*/ 2 h 9"/>
                    <a:gd name="T8" fmla="*/ 1 w 11"/>
                    <a:gd name="T9" fmla="*/ 2 h 9"/>
                    <a:gd name="T10" fmla="*/ 2 w 11"/>
                    <a:gd name="T11" fmla="*/ 0 h 9"/>
                    <a:gd name="T12" fmla="*/ 4 w 11"/>
                    <a:gd name="T13" fmla="*/ 0 h 9"/>
                    <a:gd name="T14" fmla="*/ 6 w 11"/>
                    <a:gd name="T15" fmla="*/ 0 h 9"/>
                    <a:gd name="T16" fmla="*/ 7 w 11"/>
                    <a:gd name="T17" fmla="*/ 2 h 9"/>
                    <a:gd name="T18" fmla="*/ 10 w 11"/>
                    <a:gd name="T19" fmla="*/ 3 h 9"/>
                    <a:gd name="T20" fmla="*/ 11 w 11"/>
                    <a:gd name="T21" fmla="*/ 5 h 9"/>
                    <a:gd name="T22" fmla="*/ 11 w 11"/>
                    <a:gd name="T23" fmla="*/ 7 h 9"/>
                    <a:gd name="T24" fmla="*/ 11 w 11"/>
                    <a:gd name="T25" fmla="*/ 8 h 9"/>
                    <a:gd name="T26" fmla="*/ 11 w 11"/>
                    <a:gd name="T27" fmla="*/ 9 h 9"/>
                    <a:gd name="T28" fmla="*/ 10 w 11"/>
                    <a:gd name="T29" fmla="*/ 9 h 9"/>
                    <a:gd name="T30" fmla="*/ 7 w 11"/>
                    <a:gd name="T31" fmla="*/ 9 h 9"/>
                    <a:gd name="T32" fmla="*/ 6 w 11"/>
                    <a:gd name="T33" fmla="*/ 9 h 9"/>
                    <a:gd name="T34" fmla="*/ 4 w 11"/>
                    <a:gd name="T35" fmla="*/ 8 h 9"/>
                    <a:gd name="T36" fmla="*/ 2 w 11"/>
                    <a:gd name="T37" fmla="*/ 7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9"/>
                    <a:gd name="T59" fmla="*/ 11 w 11"/>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9">
                      <a:moveTo>
                        <a:pt x="2" y="7"/>
                      </a:moveTo>
                      <a:lnTo>
                        <a:pt x="1" y="4"/>
                      </a:lnTo>
                      <a:lnTo>
                        <a:pt x="0" y="2"/>
                      </a:lnTo>
                      <a:lnTo>
                        <a:pt x="1" y="2"/>
                      </a:lnTo>
                      <a:lnTo>
                        <a:pt x="2" y="0"/>
                      </a:lnTo>
                      <a:lnTo>
                        <a:pt x="4" y="0"/>
                      </a:lnTo>
                      <a:lnTo>
                        <a:pt x="6" y="0"/>
                      </a:lnTo>
                      <a:lnTo>
                        <a:pt x="7" y="2"/>
                      </a:lnTo>
                      <a:lnTo>
                        <a:pt x="10" y="3"/>
                      </a:lnTo>
                      <a:lnTo>
                        <a:pt x="11" y="5"/>
                      </a:lnTo>
                      <a:lnTo>
                        <a:pt x="11" y="7"/>
                      </a:lnTo>
                      <a:lnTo>
                        <a:pt x="11" y="8"/>
                      </a:lnTo>
                      <a:lnTo>
                        <a:pt x="11" y="9"/>
                      </a:lnTo>
                      <a:lnTo>
                        <a:pt x="10" y="9"/>
                      </a:lnTo>
                      <a:lnTo>
                        <a:pt x="7" y="9"/>
                      </a:lnTo>
                      <a:lnTo>
                        <a:pt x="6" y="9"/>
                      </a:lnTo>
                      <a:lnTo>
                        <a:pt x="4" y="8"/>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4" name="Freeform 1308"/>
                <p:cNvSpPr>
                  <a:spLocks/>
                </p:cNvSpPr>
                <p:nvPr/>
              </p:nvSpPr>
              <p:spPr bwMode="auto">
                <a:xfrm>
                  <a:off x="1249" y="1470"/>
                  <a:ext cx="12" cy="10"/>
                </a:xfrm>
                <a:custGeom>
                  <a:avLst/>
                  <a:gdLst>
                    <a:gd name="T0" fmla="*/ 2 w 12"/>
                    <a:gd name="T1" fmla="*/ 6 h 10"/>
                    <a:gd name="T2" fmla="*/ 2 w 12"/>
                    <a:gd name="T3" fmla="*/ 6 h 10"/>
                    <a:gd name="T4" fmla="*/ 0 w 12"/>
                    <a:gd name="T5" fmla="*/ 2 h 10"/>
                    <a:gd name="T6" fmla="*/ 2 w 12"/>
                    <a:gd name="T7" fmla="*/ 1 h 10"/>
                    <a:gd name="T8" fmla="*/ 2 w 12"/>
                    <a:gd name="T9" fmla="*/ 0 h 10"/>
                    <a:gd name="T10" fmla="*/ 6 w 12"/>
                    <a:gd name="T11" fmla="*/ 0 h 10"/>
                    <a:gd name="T12" fmla="*/ 9 w 12"/>
                    <a:gd name="T13" fmla="*/ 6 h 10"/>
                    <a:gd name="T14" fmla="*/ 12 w 12"/>
                    <a:gd name="T15" fmla="*/ 6 h 10"/>
                    <a:gd name="T16" fmla="*/ 12 w 12"/>
                    <a:gd name="T17" fmla="*/ 8 h 10"/>
                    <a:gd name="T18" fmla="*/ 12 w 12"/>
                    <a:gd name="T19" fmla="*/ 10 h 10"/>
                    <a:gd name="T20" fmla="*/ 9 w 12"/>
                    <a:gd name="T21" fmla="*/ 10 h 10"/>
                    <a:gd name="T22" fmla="*/ 6 w 12"/>
                    <a:gd name="T23" fmla="*/ 10 h 10"/>
                    <a:gd name="T24" fmla="*/ 2 w 12"/>
                    <a:gd name="T25" fmla="*/ 6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0"/>
                    <a:gd name="T41" fmla="*/ 12 w 12"/>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0">
                      <a:moveTo>
                        <a:pt x="2" y="6"/>
                      </a:moveTo>
                      <a:lnTo>
                        <a:pt x="2" y="6"/>
                      </a:lnTo>
                      <a:lnTo>
                        <a:pt x="0" y="2"/>
                      </a:lnTo>
                      <a:lnTo>
                        <a:pt x="2" y="1"/>
                      </a:lnTo>
                      <a:lnTo>
                        <a:pt x="2" y="0"/>
                      </a:lnTo>
                      <a:lnTo>
                        <a:pt x="6" y="0"/>
                      </a:lnTo>
                      <a:lnTo>
                        <a:pt x="9" y="6"/>
                      </a:lnTo>
                      <a:lnTo>
                        <a:pt x="12" y="6"/>
                      </a:lnTo>
                      <a:lnTo>
                        <a:pt x="12" y="8"/>
                      </a:lnTo>
                      <a:lnTo>
                        <a:pt x="12" y="10"/>
                      </a:lnTo>
                      <a:lnTo>
                        <a:pt x="9" y="10"/>
                      </a:lnTo>
                      <a:lnTo>
                        <a:pt x="6" y="10"/>
                      </a:lnTo>
                      <a:lnTo>
                        <a:pt x="2"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5" name="Freeform 1309"/>
                <p:cNvSpPr>
                  <a:spLocks/>
                </p:cNvSpPr>
                <p:nvPr/>
              </p:nvSpPr>
              <p:spPr bwMode="auto">
                <a:xfrm>
                  <a:off x="1238" y="1466"/>
                  <a:ext cx="11" cy="9"/>
                </a:xfrm>
                <a:custGeom>
                  <a:avLst/>
                  <a:gdLst>
                    <a:gd name="T0" fmla="*/ 6 w 11"/>
                    <a:gd name="T1" fmla="*/ 9 h 9"/>
                    <a:gd name="T2" fmla="*/ 9 w 11"/>
                    <a:gd name="T3" fmla="*/ 7 h 9"/>
                    <a:gd name="T4" fmla="*/ 10 w 11"/>
                    <a:gd name="T5" fmla="*/ 7 h 9"/>
                    <a:gd name="T6" fmla="*/ 11 w 11"/>
                    <a:gd name="T7" fmla="*/ 7 h 9"/>
                    <a:gd name="T8" fmla="*/ 11 w 11"/>
                    <a:gd name="T9" fmla="*/ 5 h 9"/>
                    <a:gd name="T10" fmla="*/ 11 w 11"/>
                    <a:gd name="T11" fmla="*/ 4 h 9"/>
                    <a:gd name="T12" fmla="*/ 9 w 11"/>
                    <a:gd name="T13" fmla="*/ 2 h 9"/>
                    <a:gd name="T14" fmla="*/ 8 w 11"/>
                    <a:gd name="T15" fmla="*/ 1 h 9"/>
                    <a:gd name="T16" fmla="*/ 6 w 11"/>
                    <a:gd name="T17" fmla="*/ 1 h 9"/>
                    <a:gd name="T18" fmla="*/ 5 w 11"/>
                    <a:gd name="T19" fmla="*/ 0 h 9"/>
                    <a:gd name="T20" fmla="*/ 4 w 11"/>
                    <a:gd name="T21" fmla="*/ 0 h 9"/>
                    <a:gd name="T22" fmla="*/ 3 w 11"/>
                    <a:gd name="T23" fmla="*/ 1 h 9"/>
                    <a:gd name="T24" fmla="*/ 1 w 11"/>
                    <a:gd name="T25" fmla="*/ 1 h 9"/>
                    <a:gd name="T26" fmla="*/ 0 w 11"/>
                    <a:gd name="T27" fmla="*/ 1 h 9"/>
                    <a:gd name="T28" fmla="*/ 0 w 11"/>
                    <a:gd name="T29" fmla="*/ 2 h 9"/>
                    <a:gd name="T30" fmla="*/ 0 w 11"/>
                    <a:gd name="T31" fmla="*/ 4 h 9"/>
                    <a:gd name="T32" fmla="*/ 0 w 11"/>
                    <a:gd name="T33" fmla="*/ 5 h 9"/>
                    <a:gd name="T34" fmla="*/ 1 w 11"/>
                    <a:gd name="T35" fmla="*/ 6 h 9"/>
                    <a:gd name="T36" fmla="*/ 2 w 11"/>
                    <a:gd name="T37" fmla="*/ 7 h 9"/>
                    <a:gd name="T38" fmla="*/ 3 w 11"/>
                    <a:gd name="T39" fmla="*/ 9 h 9"/>
                    <a:gd name="T40" fmla="*/ 6 w 11"/>
                    <a:gd name="T41" fmla="*/ 9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9"/>
                    <a:gd name="T65" fmla="*/ 11 w 11"/>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9">
                      <a:moveTo>
                        <a:pt x="6" y="9"/>
                      </a:moveTo>
                      <a:lnTo>
                        <a:pt x="9" y="7"/>
                      </a:lnTo>
                      <a:lnTo>
                        <a:pt x="10" y="7"/>
                      </a:lnTo>
                      <a:lnTo>
                        <a:pt x="11" y="7"/>
                      </a:lnTo>
                      <a:lnTo>
                        <a:pt x="11" y="5"/>
                      </a:lnTo>
                      <a:lnTo>
                        <a:pt x="11" y="4"/>
                      </a:lnTo>
                      <a:lnTo>
                        <a:pt x="9" y="2"/>
                      </a:lnTo>
                      <a:lnTo>
                        <a:pt x="8" y="1"/>
                      </a:lnTo>
                      <a:lnTo>
                        <a:pt x="6" y="1"/>
                      </a:lnTo>
                      <a:lnTo>
                        <a:pt x="5" y="0"/>
                      </a:lnTo>
                      <a:lnTo>
                        <a:pt x="4" y="0"/>
                      </a:lnTo>
                      <a:lnTo>
                        <a:pt x="3" y="1"/>
                      </a:lnTo>
                      <a:lnTo>
                        <a:pt x="1" y="1"/>
                      </a:lnTo>
                      <a:lnTo>
                        <a:pt x="0" y="1"/>
                      </a:lnTo>
                      <a:lnTo>
                        <a:pt x="0" y="2"/>
                      </a:lnTo>
                      <a:lnTo>
                        <a:pt x="0" y="4"/>
                      </a:lnTo>
                      <a:lnTo>
                        <a:pt x="0" y="5"/>
                      </a:lnTo>
                      <a:lnTo>
                        <a:pt x="1" y="6"/>
                      </a:lnTo>
                      <a:lnTo>
                        <a:pt x="2" y="7"/>
                      </a:lnTo>
                      <a:lnTo>
                        <a:pt x="3" y="9"/>
                      </a:lnTo>
                      <a:lnTo>
                        <a:pt x="6"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6" name="Freeform 1310"/>
                <p:cNvSpPr>
                  <a:spLocks/>
                </p:cNvSpPr>
                <p:nvPr/>
              </p:nvSpPr>
              <p:spPr bwMode="auto">
                <a:xfrm>
                  <a:off x="1238" y="1466"/>
                  <a:ext cx="11" cy="10"/>
                </a:xfrm>
                <a:custGeom>
                  <a:avLst/>
                  <a:gdLst>
                    <a:gd name="T0" fmla="*/ 1 w 11"/>
                    <a:gd name="T1" fmla="*/ 7 h 10"/>
                    <a:gd name="T2" fmla="*/ 0 w 11"/>
                    <a:gd name="T3" fmla="*/ 5 h 10"/>
                    <a:gd name="T4" fmla="*/ 0 w 11"/>
                    <a:gd name="T5" fmla="*/ 2 h 10"/>
                    <a:gd name="T6" fmla="*/ 0 w 11"/>
                    <a:gd name="T7" fmla="*/ 1 h 10"/>
                    <a:gd name="T8" fmla="*/ 0 w 11"/>
                    <a:gd name="T9" fmla="*/ 1 h 10"/>
                    <a:gd name="T10" fmla="*/ 1 w 11"/>
                    <a:gd name="T11" fmla="*/ 0 h 10"/>
                    <a:gd name="T12" fmla="*/ 3 w 11"/>
                    <a:gd name="T13" fmla="*/ 0 h 10"/>
                    <a:gd name="T14" fmla="*/ 4 w 11"/>
                    <a:gd name="T15" fmla="*/ 1 h 10"/>
                    <a:gd name="T16" fmla="*/ 7 w 11"/>
                    <a:gd name="T17" fmla="*/ 2 h 10"/>
                    <a:gd name="T18" fmla="*/ 8 w 11"/>
                    <a:gd name="T19" fmla="*/ 2 h 10"/>
                    <a:gd name="T20" fmla="*/ 10 w 11"/>
                    <a:gd name="T21" fmla="*/ 5 h 10"/>
                    <a:gd name="T22" fmla="*/ 11 w 11"/>
                    <a:gd name="T23" fmla="*/ 9 h 10"/>
                    <a:gd name="T24" fmla="*/ 10 w 11"/>
                    <a:gd name="T25" fmla="*/ 9 h 10"/>
                    <a:gd name="T26" fmla="*/ 10 w 11"/>
                    <a:gd name="T27" fmla="*/ 9 h 10"/>
                    <a:gd name="T28" fmla="*/ 8 w 11"/>
                    <a:gd name="T29" fmla="*/ 10 h 10"/>
                    <a:gd name="T30" fmla="*/ 7 w 11"/>
                    <a:gd name="T31" fmla="*/ 10 h 10"/>
                    <a:gd name="T32" fmla="*/ 4 w 11"/>
                    <a:gd name="T33" fmla="*/ 10 h 10"/>
                    <a:gd name="T34" fmla="*/ 3 w 11"/>
                    <a:gd name="T35" fmla="*/ 9 h 10"/>
                    <a:gd name="T36" fmla="*/ 1 w 11"/>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10"/>
                    <a:gd name="T59" fmla="*/ 11 w 11"/>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10">
                      <a:moveTo>
                        <a:pt x="1" y="7"/>
                      </a:moveTo>
                      <a:lnTo>
                        <a:pt x="0" y="5"/>
                      </a:lnTo>
                      <a:lnTo>
                        <a:pt x="0" y="2"/>
                      </a:lnTo>
                      <a:lnTo>
                        <a:pt x="0" y="1"/>
                      </a:lnTo>
                      <a:lnTo>
                        <a:pt x="1" y="0"/>
                      </a:lnTo>
                      <a:lnTo>
                        <a:pt x="3" y="0"/>
                      </a:lnTo>
                      <a:lnTo>
                        <a:pt x="4" y="1"/>
                      </a:lnTo>
                      <a:lnTo>
                        <a:pt x="7" y="2"/>
                      </a:lnTo>
                      <a:lnTo>
                        <a:pt x="8" y="2"/>
                      </a:lnTo>
                      <a:lnTo>
                        <a:pt x="10" y="5"/>
                      </a:lnTo>
                      <a:lnTo>
                        <a:pt x="11" y="9"/>
                      </a:lnTo>
                      <a:lnTo>
                        <a:pt x="10" y="9"/>
                      </a:lnTo>
                      <a:lnTo>
                        <a:pt x="8" y="10"/>
                      </a:lnTo>
                      <a:lnTo>
                        <a:pt x="7" y="10"/>
                      </a:lnTo>
                      <a:lnTo>
                        <a:pt x="4" y="10"/>
                      </a:lnTo>
                      <a:lnTo>
                        <a:pt x="3" y="9"/>
                      </a:lnTo>
                      <a:lnTo>
                        <a:pt x="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7" name="Freeform 1311"/>
                <p:cNvSpPr>
                  <a:spLocks/>
                </p:cNvSpPr>
                <p:nvPr/>
              </p:nvSpPr>
              <p:spPr bwMode="auto">
                <a:xfrm>
                  <a:off x="1244" y="1468"/>
                  <a:ext cx="12" cy="10"/>
                </a:xfrm>
                <a:custGeom>
                  <a:avLst/>
                  <a:gdLst>
                    <a:gd name="T0" fmla="*/ 8 w 12"/>
                    <a:gd name="T1" fmla="*/ 10 h 10"/>
                    <a:gd name="T2" fmla="*/ 10 w 12"/>
                    <a:gd name="T3" fmla="*/ 9 h 10"/>
                    <a:gd name="T4" fmla="*/ 10 w 12"/>
                    <a:gd name="T5" fmla="*/ 9 h 10"/>
                    <a:gd name="T6" fmla="*/ 11 w 12"/>
                    <a:gd name="T7" fmla="*/ 9 h 10"/>
                    <a:gd name="T8" fmla="*/ 12 w 12"/>
                    <a:gd name="T9" fmla="*/ 7 h 10"/>
                    <a:gd name="T10" fmla="*/ 11 w 12"/>
                    <a:gd name="T11" fmla="*/ 5 h 10"/>
                    <a:gd name="T12" fmla="*/ 10 w 12"/>
                    <a:gd name="T13" fmla="*/ 3 h 10"/>
                    <a:gd name="T14" fmla="*/ 8 w 12"/>
                    <a:gd name="T15" fmla="*/ 2 h 10"/>
                    <a:gd name="T16" fmla="*/ 8 w 12"/>
                    <a:gd name="T17" fmla="*/ 2 h 10"/>
                    <a:gd name="T18" fmla="*/ 5 w 12"/>
                    <a:gd name="T19" fmla="*/ 0 h 10"/>
                    <a:gd name="T20" fmla="*/ 4 w 12"/>
                    <a:gd name="T21" fmla="*/ 0 h 10"/>
                    <a:gd name="T22" fmla="*/ 4 w 12"/>
                    <a:gd name="T23" fmla="*/ 2 h 10"/>
                    <a:gd name="T24" fmla="*/ 2 w 12"/>
                    <a:gd name="T25" fmla="*/ 2 h 10"/>
                    <a:gd name="T26" fmla="*/ 1 w 12"/>
                    <a:gd name="T27" fmla="*/ 2 h 10"/>
                    <a:gd name="T28" fmla="*/ 1 w 12"/>
                    <a:gd name="T29" fmla="*/ 3 h 10"/>
                    <a:gd name="T30" fmla="*/ 0 w 12"/>
                    <a:gd name="T31" fmla="*/ 3 h 10"/>
                    <a:gd name="T32" fmla="*/ 1 w 12"/>
                    <a:gd name="T33" fmla="*/ 7 h 10"/>
                    <a:gd name="T34" fmla="*/ 2 w 12"/>
                    <a:gd name="T35" fmla="*/ 8 h 10"/>
                    <a:gd name="T36" fmla="*/ 2 w 12"/>
                    <a:gd name="T37" fmla="*/ 9 h 10"/>
                    <a:gd name="T38" fmla="*/ 4 w 12"/>
                    <a:gd name="T39" fmla="*/ 10 h 10"/>
                    <a:gd name="T40" fmla="*/ 6 w 12"/>
                    <a:gd name="T41" fmla="*/ 10 h 10"/>
                    <a:gd name="T42" fmla="*/ 7 w 12"/>
                    <a:gd name="T43" fmla="*/ 10 h 10"/>
                    <a:gd name="T44" fmla="*/ 8 w 12"/>
                    <a:gd name="T45" fmla="*/ 10 h 1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
                    <a:gd name="T70" fmla="*/ 0 h 10"/>
                    <a:gd name="T71" fmla="*/ 12 w 12"/>
                    <a:gd name="T72" fmla="*/ 10 h 1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 h="10">
                      <a:moveTo>
                        <a:pt x="8" y="10"/>
                      </a:moveTo>
                      <a:lnTo>
                        <a:pt x="10" y="9"/>
                      </a:lnTo>
                      <a:lnTo>
                        <a:pt x="11" y="9"/>
                      </a:lnTo>
                      <a:lnTo>
                        <a:pt x="12" y="7"/>
                      </a:lnTo>
                      <a:lnTo>
                        <a:pt x="11" y="5"/>
                      </a:lnTo>
                      <a:lnTo>
                        <a:pt x="10" y="3"/>
                      </a:lnTo>
                      <a:lnTo>
                        <a:pt x="8" y="2"/>
                      </a:lnTo>
                      <a:lnTo>
                        <a:pt x="5" y="0"/>
                      </a:lnTo>
                      <a:lnTo>
                        <a:pt x="4" y="0"/>
                      </a:lnTo>
                      <a:lnTo>
                        <a:pt x="4" y="2"/>
                      </a:lnTo>
                      <a:lnTo>
                        <a:pt x="2" y="2"/>
                      </a:lnTo>
                      <a:lnTo>
                        <a:pt x="1" y="2"/>
                      </a:lnTo>
                      <a:lnTo>
                        <a:pt x="1" y="3"/>
                      </a:lnTo>
                      <a:lnTo>
                        <a:pt x="0" y="3"/>
                      </a:lnTo>
                      <a:lnTo>
                        <a:pt x="1" y="7"/>
                      </a:lnTo>
                      <a:lnTo>
                        <a:pt x="2" y="8"/>
                      </a:lnTo>
                      <a:lnTo>
                        <a:pt x="2" y="9"/>
                      </a:lnTo>
                      <a:lnTo>
                        <a:pt x="4" y="10"/>
                      </a:lnTo>
                      <a:lnTo>
                        <a:pt x="6" y="10"/>
                      </a:lnTo>
                      <a:lnTo>
                        <a:pt x="7" y="10"/>
                      </a:lnTo>
                      <a:lnTo>
                        <a:pt x="8"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8" name="Freeform 1312"/>
                <p:cNvSpPr>
                  <a:spLocks/>
                </p:cNvSpPr>
                <p:nvPr/>
              </p:nvSpPr>
              <p:spPr bwMode="auto">
                <a:xfrm>
                  <a:off x="1244" y="1470"/>
                  <a:ext cx="12" cy="10"/>
                </a:xfrm>
                <a:custGeom>
                  <a:avLst/>
                  <a:gdLst>
                    <a:gd name="T0" fmla="*/ 2 w 12"/>
                    <a:gd name="T1" fmla="*/ 7 h 10"/>
                    <a:gd name="T2" fmla="*/ 1 w 12"/>
                    <a:gd name="T3" fmla="*/ 5 h 10"/>
                    <a:gd name="T4" fmla="*/ 0 w 12"/>
                    <a:gd name="T5" fmla="*/ 1 h 10"/>
                    <a:gd name="T6" fmla="*/ 1 w 12"/>
                    <a:gd name="T7" fmla="*/ 1 h 10"/>
                    <a:gd name="T8" fmla="*/ 1 w 12"/>
                    <a:gd name="T9" fmla="*/ 1 h 10"/>
                    <a:gd name="T10" fmla="*/ 2 w 12"/>
                    <a:gd name="T11" fmla="*/ 0 h 10"/>
                    <a:gd name="T12" fmla="*/ 3 w 12"/>
                    <a:gd name="T13" fmla="*/ 0 h 10"/>
                    <a:gd name="T14" fmla="*/ 6 w 12"/>
                    <a:gd name="T15" fmla="*/ 0 h 10"/>
                    <a:gd name="T16" fmla="*/ 8 w 12"/>
                    <a:gd name="T17" fmla="*/ 1 h 10"/>
                    <a:gd name="T18" fmla="*/ 11 w 12"/>
                    <a:gd name="T19" fmla="*/ 2 h 10"/>
                    <a:gd name="T20" fmla="*/ 12 w 12"/>
                    <a:gd name="T21" fmla="*/ 6 h 10"/>
                    <a:gd name="T22" fmla="*/ 12 w 12"/>
                    <a:gd name="T23" fmla="*/ 8 h 10"/>
                    <a:gd name="T24" fmla="*/ 12 w 12"/>
                    <a:gd name="T25" fmla="*/ 8 h 10"/>
                    <a:gd name="T26" fmla="*/ 11 w 12"/>
                    <a:gd name="T27" fmla="*/ 10 h 10"/>
                    <a:gd name="T28" fmla="*/ 11 w 12"/>
                    <a:gd name="T29" fmla="*/ 10 h 10"/>
                    <a:gd name="T30" fmla="*/ 8 w 12"/>
                    <a:gd name="T31" fmla="*/ 10 h 10"/>
                    <a:gd name="T32" fmla="*/ 6 w 12"/>
                    <a:gd name="T33" fmla="*/ 10 h 10"/>
                    <a:gd name="T34" fmla="*/ 3 w 12"/>
                    <a:gd name="T35" fmla="*/ 8 h 10"/>
                    <a:gd name="T36" fmla="*/ 2 w 12"/>
                    <a:gd name="T37" fmla="*/ 7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2" y="7"/>
                      </a:moveTo>
                      <a:lnTo>
                        <a:pt x="1" y="5"/>
                      </a:lnTo>
                      <a:lnTo>
                        <a:pt x="0" y="1"/>
                      </a:lnTo>
                      <a:lnTo>
                        <a:pt x="1" y="1"/>
                      </a:lnTo>
                      <a:lnTo>
                        <a:pt x="2" y="0"/>
                      </a:lnTo>
                      <a:lnTo>
                        <a:pt x="3" y="0"/>
                      </a:lnTo>
                      <a:lnTo>
                        <a:pt x="6" y="0"/>
                      </a:lnTo>
                      <a:lnTo>
                        <a:pt x="8" y="1"/>
                      </a:lnTo>
                      <a:lnTo>
                        <a:pt x="11" y="2"/>
                      </a:lnTo>
                      <a:lnTo>
                        <a:pt x="12" y="6"/>
                      </a:lnTo>
                      <a:lnTo>
                        <a:pt x="12" y="8"/>
                      </a:lnTo>
                      <a:lnTo>
                        <a:pt x="11" y="10"/>
                      </a:lnTo>
                      <a:lnTo>
                        <a:pt x="8" y="10"/>
                      </a:lnTo>
                      <a:lnTo>
                        <a:pt x="6" y="10"/>
                      </a:lnTo>
                      <a:lnTo>
                        <a:pt x="3" y="8"/>
                      </a:lnTo>
                      <a:lnTo>
                        <a:pt x="2"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99" name="Freeform 1313"/>
                <p:cNvSpPr>
                  <a:spLocks/>
                </p:cNvSpPr>
                <p:nvPr/>
              </p:nvSpPr>
              <p:spPr bwMode="auto">
                <a:xfrm>
                  <a:off x="1230" y="1436"/>
                  <a:ext cx="89" cy="40"/>
                </a:xfrm>
                <a:custGeom>
                  <a:avLst/>
                  <a:gdLst>
                    <a:gd name="T0" fmla="*/ 0 w 89"/>
                    <a:gd name="T1" fmla="*/ 8 h 40"/>
                    <a:gd name="T2" fmla="*/ 18 w 89"/>
                    <a:gd name="T3" fmla="*/ 0 h 40"/>
                    <a:gd name="T4" fmla="*/ 89 w 89"/>
                    <a:gd name="T5" fmla="*/ 32 h 40"/>
                    <a:gd name="T6" fmla="*/ 70 w 89"/>
                    <a:gd name="T7" fmla="*/ 40 h 40"/>
                    <a:gd name="T8" fmla="*/ 0 w 89"/>
                    <a:gd name="T9" fmla="*/ 8 h 40"/>
                    <a:gd name="T10" fmla="*/ 0 60000 65536"/>
                    <a:gd name="T11" fmla="*/ 0 60000 65536"/>
                    <a:gd name="T12" fmla="*/ 0 60000 65536"/>
                    <a:gd name="T13" fmla="*/ 0 60000 65536"/>
                    <a:gd name="T14" fmla="*/ 0 60000 65536"/>
                    <a:gd name="T15" fmla="*/ 0 w 89"/>
                    <a:gd name="T16" fmla="*/ 0 h 40"/>
                    <a:gd name="T17" fmla="*/ 89 w 89"/>
                    <a:gd name="T18" fmla="*/ 40 h 40"/>
                  </a:gdLst>
                  <a:ahLst/>
                  <a:cxnLst>
                    <a:cxn ang="T10">
                      <a:pos x="T0" y="T1"/>
                    </a:cxn>
                    <a:cxn ang="T11">
                      <a:pos x="T2" y="T3"/>
                    </a:cxn>
                    <a:cxn ang="T12">
                      <a:pos x="T4" y="T5"/>
                    </a:cxn>
                    <a:cxn ang="T13">
                      <a:pos x="T6" y="T7"/>
                    </a:cxn>
                    <a:cxn ang="T14">
                      <a:pos x="T8" y="T9"/>
                    </a:cxn>
                  </a:cxnLst>
                  <a:rect l="T15" t="T16" r="T17" b="T18"/>
                  <a:pathLst>
                    <a:path w="89" h="40">
                      <a:moveTo>
                        <a:pt x="0" y="8"/>
                      </a:moveTo>
                      <a:lnTo>
                        <a:pt x="18" y="0"/>
                      </a:lnTo>
                      <a:lnTo>
                        <a:pt x="89" y="32"/>
                      </a:lnTo>
                      <a:lnTo>
                        <a:pt x="70" y="40"/>
                      </a:lnTo>
                      <a:lnTo>
                        <a:pt x="0" y="8"/>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0" name="Freeform 1314"/>
                <p:cNvSpPr>
                  <a:spLocks/>
                </p:cNvSpPr>
                <p:nvPr/>
              </p:nvSpPr>
              <p:spPr bwMode="auto">
                <a:xfrm>
                  <a:off x="1230" y="1444"/>
                  <a:ext cx="70" cy="49"/>
                </a:xfrm>
                <a:custGeom>
                  <a:avLst/>
                  <a:gdLst>
                    <a:gd name="T0" fmla="*/ 0 w 70"/>
                    <a:gd name="T1" fmla="*/ 0 h 49"/>
                    <a:gd name="T2" fmla="*/ 70 w 70"/>
                    <a:gd name="T3" fmla="*/ 33 h 49"/>
                    <a:gd name="T4" fmla="*/ 70 w 70"/>
                    <a:gd name="T5" fmla="*/ 49 h 49"/>
                    <a:gd name="T6" fmla="*/ 0 w 70"/>
                    <a:gd name="T7" fmla="*/ 16 h 49"/>
                    <a:gd name="T8" fmla="*/ 0 w 70"/>
                    <a:gd name="T9" fmla="*/ 0 h 49"/>
                    <a:gd name="T10" fmla="*/ 0 60000 65536"/>
                    <a:gd name="T11" fmla="*/ 0 60000 65536"/>
                    <a:gd name="T12" fmla="*/ 0 60000 65536"/>
                    <a:gd name="T13" fmla="*/ 0 60000 65536"/>
                    <a:gd name="T14" fmla="*/ 0 60000 65536"/>
                    <a:gd name="T15" fmla="*/ 0 w 70"/>
                    <a:gd name="T16" fmla="*/ 0 h 49"/>
                    <a:gd name="T17" fmla="*/ 70 w 70"/>
                    <a:gd name="T18" fmla="*/ 49 h 49"/>
                  </a:gdLst>
                  <a:ahLst/>
                  <a:cxnLst>
                    <a:cxn ang="T10">
                      <a:pos x="T0" y="T1"/>
                    </a:cxn>
                    <a:cxn ang="T11">
                      <a:pos x="T2" y="T3"/>
                    </a:cxn>
                    <a:cxn ang="T12">
                      <a:pos x="T4" y="T5"/>
                    </a:cxn>
                    <a:cxn ang="T13">
                      <a:pos x="T6" y="T7"/>
                    </a:cxn>
                    <a:cxn ang="T14">
                      <a:pos x="T8" y="T9"/>
                    </a:cxn>
                  </a:cxnLst>
                  <a:rect l="T15" t="T16" r="T17" b="T18"/>
                  <a:pathLst>
                    <a:path w="70" h="49">
                      <a:moveTo>
                        <a:pt x="0" y="0"/>
                      </a:moveTo>
                      <a:lnTo>
                        <a:pt x="70" y="33"/>
                      </a:lnTo>
                      <a:lnTo>
                        <a:pt x="70" y="49"/>
                      </a:lnTo>
                      <a:lnTo>
                        <a:pt x="0" y="16"/>
                      </a:lnTo>
                      <a:lnTo>
                        <a:pt x="0" y="0"/>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1" name="Freeform 1315"/>
                <p:cNvSpPr>
                  <a:spLocks/>
                </p:cNvSpPr>
                <p:nvPr/>
              </p:nvSpPr>
              <p:spPr bwMode="auto">
                <a:xfrm>
                  <a:off x="1164" y="1517"/>
                  <a:ext cx="18" cy="26"/>
                </a:xfrm>
                <a:custGeom>
                  <a:avLst/>
                  <a:gdLst>
                    <a:gd name="T0" fmla="*/ 18 w 18"/>
                    <a:gd name="T1" fmla="*/ 8 h 26"/>
                    <a:gd name="T2" fmla="*/ 0 w 18"/>
                    <a:gd name="T3" fmla="*/ 0 h 26"/>
                    <a:gd name="T4" fmla="*/ 0 w 18"/>
                    <a:gd name="T5" fmla="*/ 17 h 26"/>
                    <a:gd name="T6" fmla="*/ 18 w 18"/>
                    <a:gd name="T7" fmla="*/ 26 h 26"/>
                    <a:gd name="T8" fmla="*/ 18 w 18"/>
                    <a:gd name="T9" fmla="*/ 8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8" y="8"/>
                      </a:moveTo>
                      <a:lnTo>
                        <a:pt x="0" y="0"/>
                      </a:lnTo>
                      <a:lnTo>
                        <a:pt x="0" y="17"/>
                      </a:lnTo>
                      <a:lnTo>
                        <a:pt x="18" y="26"/>
                      </a:lnTo>
                      <a:lnTo>
                        <a:pt x="18"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2" name="Freeform 1316"/>
                <p:cNvSpPr>
                  <a:spLocks/>
                </p:cNvSpPr>
                <p:nvPr/>
              </p:nvSpPr>
              <p:spPr bwMode="auto">
                <a:xfrm>
                  <a:off x="1259" y="1560"/>
                  <a:ext cx="18" cy="26"/>
                </a:xfrm>
                <a:custGeom>
                  <a:avLst/>
                  <a:gdLst>
                    <a:gd name="T0" fmla="*/ 18 w 18"/>
                    <a:gd name="T1" fmla="*/ 8 h 26"/>
                    <a:gd name="T2" fmla="*/ 0 w 18"/>
                    <a:gd name="T3" fmla="*/ 0 h 26"/>
                    <a:gd name="T4" fmla="*/ 0 w 18"/>
                    <a:gd name="T5" fmla="*/ 17 h 26"/>
                    <a:gd name="T6" fmla="*/ 18 w 18"/>
                    <a:gd name="T7" fmla="*/ 26 h 26"/>
                    <a:gd name="T8" fmla="*/ 18 w 18"/>
                    <a:gd name="T9" fmla="*/ 8 h 26"/>
                    <a:gd name="T10" fmla="*/ 0 60000 65536"/>
                    <a:gd name="T11" fmla="*/ 0 60000 65536"/>
                    <a:gd name="T12" fmla="*/ 0 60000 65536"/>
                    <a:gd name="T13" fmla="*/ 0 60000 65536"/>
                    <a:gd name="T14" fmla="*/ 0 60000 65536"/>
                    <a:gd name="T15" fmla="*/ 0 w 18"/>
                    <a:gd name="T16" fmla="*/ 0 h 26"/>
                    <a:gd name="T17" fmla="*/ 18 w 18"/>
                    <a:gd name="T18" fmla="*/ 26 h 26"/>
                  </a:gdLst>
                  <a:ahLst/>
                  <a:cxnLst>
                    <a:cxn ang="T10">
                      <a:pos x="T0" y="T1"/>
                    </a:cxn>
                    <a:cxn ang="T11">
                      <a:pos x="T2" y="T3"/>
                    </a:cxn>
                    <a:cxn ang="T12">
                      <a:pos x="T4" y="T5"/>
                    </a:cxn>
                    <a:cxn ang="T13">
                      <a:pos x="T6" y="T7"/>
                    </a:cxn>
                    <a:cxn ang="T14">
                      <a:pos x="T8" y="T9"/>
                    </a:cxn>
                  </a:cxnLst>
                  <a:rect l="T15" t="T16" r="T17" b="T18"/>
                  <a:pathLst>
                    <a:path w="18" h="26">
                      <a:moveTo>
                        <a:pt x="18" y="8"/>
                      </a:moveTo>
                      <a:lnTo>
                        <a:pt x="0" y="0"/>
                      </a:lnTo>
                      <a:lnTo>
                        <a:pt x="0" y="17"/>
                      </a:lnTo>
                      <a:lnTo>
                        <a:pt x="18" y="26"/>
                      </a:lnTo>
                      <a:lnTo>
                        <a:pt x="18"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3" name="Freeform 1317"/>
                <p:cNvSpPr>
                  <a:spLocks/>
                </p:cNvSpPr>
                <p:nvPr/>
              </p:nvSpPr>
              <p:spPr bwMode="auto">
                <a:xfrm>
                  <a:off x="1182" y="1493"/>
                  <a:ext cx="70" cy="50"/>
                </a:xfrm>
                <a:custGeom>
                  <a:avLst/>
                  <a:gdLst>
                    <a:gd name="T0" fmla="*/ 69 w 70"/>
                    <a:gd name="T1" fmla="*/ 0 h 50"/>
                    <a:gd name="T2" fmla="*/ 0 w 70"/>
                    <a:gd name="T3" fmla="*/ 33 h 50"/>
                    <a:gd name="T4" fmla="*/ 0 w 70"/>
                    <a:gd name="T5" fmla="*/ 50 h 50"/>
                    <a:gd name="T6" fmla="*/ 70 w 70"/>
                    <a:gd name="T7" fmla="*/ 17 h 50"/>
                    <a:gd name="T8" fmla="*/ 69 w 70"/>
                    <a:gd name="T9" fmla="*/ 0 h 50"/>
                    <a:gd name="T10" fmla="*/ 0 60000 65536"/>
                    <a:gd name="T11" fmla="*/ 0 60000 65536"/>
                    <a:gd name="T12" fmla="*/ 0 60000 65536"/>
                    <a:gd name="T13" fmla="*/ 0 60000 65536"/>
                    <a:gd name="T14" fmla="*/ 0 60000 65536"/>
                    <a:gd name="T15" fmla="*/ 0 w 70"/>
                    <a:gd name="T16" fmla="*/ 0 h 50"/>
                    <a:gd name="T17" fmla="*/ 70 w 70"/>
                    <a:gd name="T18" fmla="*/ 50 h 50"/>
                  </a:gdLst>
                  <a:ahLst/>
                  <a:cxnLst>
                    <a:cxn ang="T10">
                      <a:pos x="T0" y="T1"/>
                    </a:cxn>
                    <a:cxn ang="T11">
                      <a:pos x="T2" y="T3"/>
                    </a:cxn>
                    <a:cxn ang="T12">
                      <a:pos x="T4" y="T5"/>
                    </a:cxn>
                    <a:cxn ang="T13">
                      <a:pos x="T6" y="T7"/>
                    </a:cxn>
                    <a:cxn ang="T14">
                      <a:pos x="T8" y="T9"/>
                    </a:cxn>
                  </a:cxnLst>
                  <a:rect l="T15" t="T16" r="T17" b="T18"/>
                  <a:pathLst>
                    <a:path w="70" h="50">
                      <a:moveTo>
                        <a:pt x="69" y="0"/>
                      </a:moveTo>
                      <a:lnTo>
                        <a:pt x="0" y="33"/>
                      </a:lnTo>
                      <a:lnTo>
                        <a:pt x="0" y="50"/>
                      </a:lnTo>
                      <a:lnTo>
                        <a:pt x="70" y="17"/>
                      </a:lnTo>
                      <a:lnTo>
                        <a:pt x="69"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4" name="Freeform 1318"/>
                <p:cNvSpPr>
                  <a:spLocks/>
                </p:cNvSpPr>
                <p:nvPr/>
              </p:nvSpPr>
              <p:spPr bwMode="auto">
                <a:xfrm>
                  <a:off x="1338" y="1497"/>
                  <a:ext cx="11" cy="8"/>
                </a:xfrm>
                <a:custGeom>
                  <a:avLst/>
                  <a:gdLst>
                    <a:gd name="T0" fmla="*/ 3 w 11"/>
                    <a:gd name="T1" fmla="*/ 0 h 8"/>
                    <a:gd name="T2" fmla="*/ 11 w 11"/>
                    <a:gd name="T3" fmla="*/ 5 h 8"/>
                    <a:gd name="T4" fmla="*/ 8 w 11"/>
                    <a:gd name="T5" fmla="*/ 8 h 8"/>
                    <a:gd name="T6" fmla="*/ 0 w 11"/>
                    <a:gd name="T7" fmla="*/ 2 h 8"/>
                    <a:gd name="T8" fmla="*/ 3 w 11"/>
                    <a:gd name="T9" fmla="*/ 0 h 8"/>
                    <a:gd name="T10" fmla="*/ 0 60000 65536"/>
                    <a:gd name="T11" fmla="*/ 0 60000 65536"/>
                    <a:gd name="T12" fmla="*/ 0 60000 65536"/>
                    <a:gd name="T13" fmla="*/ 0 60000 65536"/>
                    <a:gd name="T14" fmla="*/ 0 60000 65536"/>
                    <a:gd name="T15" fmla="*/ 0 w 11"/>
                    <a:gd name="T16" fmla="*/ 0 h 8"/>
                    <a:gd name="T17" fmla="*/ 11 w 11"/>
                    <a:gd name="T18" fmla="*/ 8 h 8"/>
                  </a:gdLst>
                  <a:ahLst/>
                  <a:cxnLst>
                    <a:cxn ang="T10">
                      <a:pos x="T0" y="T1"/>
                    </a:cxn>
                    <a:cxn ang="T11">
                      <a:pos x="T2" y="T3"/>
                    </a:cxn>
                    <a:cxn ang="T12">
                      <a:pos x="T4" y="T5"/>
                    </a:cxn>
                    <a:cxn ang="T13">
                      <a:pos x="T6" y="T7"/>
                    </a:cxn>
                    <a:cxn ang="T14">
                      <a:pos x="T8" y="T9"/>
                    </a:cxn>
                  </a:cxnLst>
                  <a:rect l="T15" t="T16" r="T17" b="T18"/>
                  <a:pathLst>
                    <a:path w="11" h="8">
                      <a:moveTo>
                        <a:pt x="3" y="0"/>
                      </a:moveTo>
                      <a:lnTo>
                        <a:pt x="11" y="5"/>
                      </a:lnTo>
                      <a:lnTo>
                        <a:pt x="8" y="8"/>
                      </a:lnTo>
                      <a:lnTo>
                        <a:pt x="0" y="2"/>
                      </a:lnTo>
                      <a:lnTo>
                        <a:pt x="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5" name="Freeform 1319"/>
                <p:cNvSpPr>
                  <a:spLocks/>
                </p:cNvSpPr>
                <p:nvPr/>
              </p:nvSpPr>
              <p:spPr bwMode="auto">
                <a:xfrm>
                  <a:off x="1307" y="1477"/>
                  <a:ext cx="25" cy="11"/>
                </a:xfrm>
                <a:custGeom>
                  <a:avLst/>
                  <a:gdLst>
                    <a:gd name="T0" fmla="*/ 16 w 25"/>
                    <a:gd name="T1" fmla="*/ 0 h 11"/>
                    <a:gd name="T2" fmla="*/ 25 w 25"/>
                    <a:gd name="T3" fmla="*/ 4 h 11"/>
                    <a:gd name="T4" fmla="*/ 9 w 25"/>
                    <a:gd name="T5" fmla="*/ 11 h 11"/>
                    <a:gd name="T6" fmla="*/ 0 w 25"/>
                    <a:gd name="T7" fmla="*/ 7 h 11"/>
                    <a:gd name="T8" fmla="*/ 16 w 25"/>
                    <a:gd name="T9" fmla="*/ 0 h 11"/>
                    <a:gd name="T10" fmla="*/ 0 60000 65536"/>
                    <a:gd name="T11" fmla="*/ 0 60000 65536"/>
                    <a:gd name="T12" fmla="*/ 0 60000 65536"/>
                    <a:gd name="T13" fmla="*/ 0 60000 65536"/>
                    <a:gd name="T14" fmla="*/ 0 60000 65536"/>
                    <a:gd name="T15" fmla="*/ 0 w 25"/>
                    <a:gd name="T16" fmla="*/ 0 h 11"/>
                    <a:gd name="T17" fmla="*/ 25 w 25"/>
                    <a:gd name="T18" fmla="*/ 11 h 11"/>
                  </a:gdLst>
                  <a:ahLst/>
                  <a:cxnLst>
                    <a:cxn ang="T10">
                      <a:pos x="T0" y="T1"/>
                    </a:cxn>
                    <a:cxn ang="T11">
                      <a:pos x="T2" y="T3"/>
                    </a:cxn>
                    <a:cxn ang="T12">
                      <a:pos x="T4" y="T5"/>
                    </a:cxn>
                    <a:cxn ang="T13">
                      <a:pos x="T6" y="T7"/>
                    </a:cxn>
                    <a:cxn ang="T14">
                      <a:pos x="T8" y="T9"/>
                    </a:cxn>
                  </a:cxnLst>
                  <a:rect l="T15" t="T16" r="T17" b="T18"/>
                  <a:pathLst>
                    <a:path w="25" h="11">
                      <a:moveTo>
                        <a:pt x="16" y="0"/>
                      </a:moveTo>
                      <a:lnTo>
                        <a:pt x="25" y="4"/>
                      </a:lnTo>
                      <a:lnTo>
                        <a:pt x="9" y="11"/>
                      </a:lnTo>
                      <a:lnTo>
                        <a:pt x="0" y="7"/>
                      </a:lnTo>
                      <a:lnTo>
                        <a:pt x="16"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6" name="Freeform 1320"/>
                <p:cNvSpPr>
                  <a:spLocks/>
                </p:cNvSpPr>
                <p:nvPr/>
              </p:nvSpPr>
              <p:spPr bwMode="auto">
                <a:xfrm>
                  <a:off x="1307" y="1484"/>
                  <a:ext cx="12" cy="19"/>
                </a:xfrm>
                <a:custGeom>
                  <a:avLst/>
                  <a:gdLst>
                    <a:gd name="T0" fmla="*/ 0 w 12"/>
                    <a:gd name="T1" fmla="*/ 17 h 19"/>
                    <a:gd name="T2" fmla="*/ 12 w 12"/>
                    <a:gd name="T3" fmla="*/ 19 h 19"/>
                    <a:gd name="T4" fmla="*/ 12 w 12"/>
                    <a:gd name="T5" fmla="*/ 4 h 19"/>
                    <a:gd name="T6" fmla="*/ 0 w 12"/>
                    <a:gd name="T7" fmla="*/ 0 h 19"/>
                    <a:gd name="T8" fmla="*/ 0 w 12"/>
                    <a:gd name="T9" fmla="*/ 17 h 19"/>
                    <a:gd name="T10" fmla="*/ 0 60000 65536"/>
                    <a:gd name="T11" fmla="*/ 0 60000 65536"/>
                    <a:gd name="T12" fmla="*/ 0 60000 65536"/>
                    <a:gd name="T13" fmla="*/ 0 60000 65536"/>
                    <a:gd name="T14" fmla="*/ 0 60000 65536"/>
                    <a:gd name="T15" fmla="*/ 0 w 12"/>
                    <a:gd name="T16" fmla="*/ 0 h 19"/>
                    <a:gd name="T17" fmla="*/ 12 w 12"/>
                    <a:gd name="T18" fmla="*/ 19 h 19"/>
                  </a:gdLst>
                  <a:ahLst/>
                  <a:cxnLst>
                    <a:cxn ang="T10">
                      <a:pos x="T0" y="T1"/>
                    </a:cxn>
                    <a:cxn ang="T11">
                      <a:pos x="T2" y="T3"/>
                    </a:cxn>
                    <a:cxn ang="T12">
                      <a:pos x="T4" y="T5"/>
                    </a:cxn>
                    <a:cxn ang="T13">
                      <a:pos x="T6" y="T7"/>
                    </a:cxn>
                    <a:cxn ang="T14">
                      <a:pos x="T8" y="T9"/>
                    </a:cxn>
                  </a:cxnLst>
                  <a:rect l="T15" t="T16" r="T17" b="T18"/>
                  <a:pathLst>
                    <a:path w="12" h="19">
                      <a:moveTo>
                        <a:pt x="0" y="17"/>
                      </a:moveTo>
                      <a:lnTo>
                        <a:pt x="12" y="19"/>
                      </a:lnTo>
                      <a:lnTo>
                        <a:pt x="12" y="4"/>
                      </a:lnTo>
                      <a:lnTo>
                        <a:pt x="0" y="0"/>
                      </a:lnTo>
                      <a:lnTo>
                        <a:pt x="0" y="17"/>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7" name="Freeform 1321"/>
                <p:cNvSpPr>
                  <a:spLocks/>
                </p:cNvSpPr>
                <p:nvPr/>
              </p:nvSpPr>
              <p:spPr bwMode="auto">
                <a:xfrm>
                  <a:off x="1316" y="1482"/>
                  <a:ext cx="16" cy="21"/>
                </a:xfrm>
                <a:custGeom>
                  <a:avLst/>
                  <a:gdLst>
                    <a:gd name="T0" fmla="*/ 16 w 16"/>
                    <a:gd name="T1" fmla="*/ 15 h 21"/>
                    <a:gd name="T2" fmla="*/ 0 w 16"/>
                    <a:gd name="T3" fmla="*/ 21 h 21"/>
                    <a:gd name="T4" fmla="*/ 0 w 16"/>
                    <a:gd name="T5" fmla="*/ 7 h 21"/>
                    <a:gd name="T6" fmla="*/ 16 w 16"/>
                    <a:gd name="T7" fmla="*/ 0 h 21"/>
                    <a:gd name="T8" fmla="*/ 16 w 16"/>
                    <a:gd name="T9" fmla="*/ 15 h 21"/>
                    <a:gd name="T10" fmla="*/ 0 60000 65536"/>
                    <a:gd name="T11" fmla="*/ 0 60000 65536"/>
                    <a:gd name="T12" fmla="*/ 0 60000 65536"/>
                    <a:gd name="T13" fmla="*/ 0 60000 65536"/>
                    <a:gd name="T14" fmla="*/ 0 60000 65536"/>
                    <a:gd name="T15" fmla="*/ 0 w 16"/>
                    <a:gd name="T16" fmla="*/ 0 h 21"/>
                    <a:gd name="T17" fmla="*/ 16 w 16"/>
                    <a:gd name="T18" fmla="*/ 21 h 21"/>
                  </a:gdLst>
                  <a:ahLst/>
                  <a:cxnLst>
                    <a:cxn ang="T10">
                      <a:pos x="T0" y="T1"/>
                    </a:cxn>
                    <a:cxn ang="T11">
                      <a:pos x="T2" y="T3"/>
                    </a:cxn>
                    <a:cxn ang="T12">
                      <a:pos x="T4" y="T5"/>
                    </a:cxn>
                    <a:cxn ang="T13">
                      <a:pos x="T6" y="T7"/>
                    </a:cxn>
                    <a:cxn ang="T14">
                      <a:pos x="T8" y="T9"/>
                    </a:cxn>
                  </a:cxnLst>
                  <a:rect l="T15" t="T16" r="T17" b="T18"/>
                  <a:pathLst>
                    <a:path w="16" h="21">
                      <a:moveTo>
                        <a:pt x="16" y="15"/>
                      </a:moveTo>
                      <a:lnTo>
                        <a:pt x="0" y="21"/>
                      </a:lnTo>
                      <a:lnTo>
                        <a:pt x="0" y="7"/>
                      </a:lnTo>
                      <a:lnTo>
                        <a:pt x="16" y="0"/>
                      </a:lnTo>
                      <a:lnTo>
                        <a:pt x="16" y="15"/>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8" name="Freeform 1322"/>
                <p:cNvSpPr>
                  <a:spLocks/>
                </p:cNvSpPr>
                <p:nvPr/>
              </p:nvSpPr>
              <p:spPr bwMode="auto">
                <a:xfrm>
                  <a:off x="1317" y="1486"/>
                  <a:ext cx="19" cy="10"/>
                </a:xfrm>
                <a:custGeom>
                  <a:avLst/>
                  <a:gdLst>
                    <a:gd name="T0" fmla="*/ 13 w 19"/>
                    <a:gd name="T1" fmla="*/ 0 h 10"/>
                    <a:gd name="T2" fmla="*/ 19 w 19"/>
                    <a:gd name="T3" fmla="*/ 2 h 10"/>
                    <a:gd name="T4" fmla="*/ 15 w 19"/>
                    <a:gd name="T5" fmla="*/ 8 h 10"/>
                    <a:gd name="T6" fmla="*/ 7 w 19"/>
                    <a:gd name="T7" fmla="*/ 10 h 10"/>
                    <a:gd name="T8" fmla="*/ 0 w 19"/>
                    <a:gd name="T9" fmla="*/ 6 h 10"/>
                    <a:gd name="T10" fmla="*/ 13 w 19"/>
                    <a:gd name="T11" fmla="*/ 0 h 10"/>
                    <a:gd name="T12" fmla="*/ 0 60000 65536"/>
                    <a:gd name="T13" fmla="*/ 0 60000 65536"/>
                    <a:gd name="T14" fmla="*/ 0 60000 65536"/>
                    <a:gd name="T15" fmla="*/ 0 60000 65536"/>
                    <a:gd name="T16" fmla="*/ 0 60000 65536"/>
                    <a:gd name="T17" fmla="*/ 0 60000 65536"/>
                    <a:gd name="T18" fmla="*/ 0 w 19"/>
                    <a:gd name="T19" fmla="*/ 0 h 10"/>
                    <a:gd name="T20" fmla="*/ 19 w 19"/>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9" h="10">
                      <a:moveTo>
                        <a:pt x="13" y="0"/>
                      </a:moveTo>
                      <a:lnTo>
                        <a:pt x="19" y="2"/>
                      </a:lnTo>
                      <a:lnTo>
                        <a:pt x="15" y="8"/>
                      </a:lnTo>
                      <a:lnTo>
                        <a:pt x="7" y="10"/>
                      </a:lnTo>
                      <a:lnTo>
                        <a:pt x="0" y="6"/>
                      </a:lnTo>
                      <a:lnTo>
                        <a:pt x="13"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09" name="Freeform 1323"/>
                <p:cNvSpPr>
                  <a:spLocks/>
                </p:cNvSpPr>
                <p:nvPr/>
              </p:nvSpPr>
              <p:spPr bwMode="auto">
                <a:xfrm>
                  <a:off x="1317" y="1492"/>
                  <a:ext cx="11" cy="16"/>
                </a:xfrm>
                <a:custGeom>
                  <a:avLst/>
                  <a:gdLst>
                    <a:gd name="T0" fmla="*/ 0 w 11"/>
                    <a:gd name="T1" fmla="*/ 12 h 16"/>
                    <a:gd name="T2" fmla="*/ 10 w 11"/>
                    <a:gd name="T3" fmla="*/ 16 h 16"/>
                    <a:gd name="T4" fmla="*/ 11 w 11"/>
                    <a:gd name="T5" fmla="*/ 7 h 16"/>
                    <a:gd name="T6" fmla="*/ 8 w 11"/>
                    <a:gd name="T7" fmla="*/ 2 h 16"/>
                    <a:gd name="T8" fmla="*/ 0 w 11"/>
                    <a:gd name="T9" fmla="*/ 0 h 16"/>
                    <a:gd name="T10" fmla="*/ 0 w 11"/>
                    <a:gd name="T11" fmla="*/ 12 h 16"/>
                    <a:gd name="T12" fmla="*/ 0 60000 65536"/>
                    <a:gd name="T13" fmla="*/ 0 60000 65536"/>
                    <a:gd name="T14" fmla="*/ 0 60000 65536"/>
                    <a:gd name="T15" fmla="*/ 0 60000 65536"/>
                    <a:gd name="T16" fmla="*/ 0 60000 65536"/>
                    <a:gd name="T17" fmla="*/ 0 60000 65536"/>
                    <a:gd name="T18" fmla="*/ 0 w 11"/>
                    <a:gd name="T19" fmla="*/ 0 h 16"/>
                    <a:gd name="T20" fmla="*/ 11 w 11"/>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1" h="16">
                      <a:moveTo>
                        <a:pt x="0" y="12"/>
                      </a:moveTo>
                      <a:lnTo>
                        <a:pt x="10" y="16"/>
                      </a:lnTo>
                      <a:lnTo>
                        <a:pt x="11" y="7"/>
                      </a:lnTo>
                      <a:lnTo>
                        <a:pt x="8" y="2"/>
                      </a:lnTo>
                      <a:lnTo>
                        <a:pt x="0" y="0"/>
                      </a:lnTo>
                      <a:lnTo>
                        <a:pt x="0" y="12"/>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0" name="Freeform 1324"/>
                <p:cNvSpPr>
                  <a:spLocks/>
                </p:cNvSpPr>
                <p:nvPr/>
              </p:nvSpPr>
              <p:spPr bwMode="auto">
                <a:xfrm>
                  <a:off x="1326" y="1499"/>
                  <a:ext cx="12" cy="13"/>
                </a:xfrm>
                <a:custGeom>
                  <a:avLst/>
                  <a:gdLst>
                    <a:gd name="T0" fmla="*/ 0 w 12"/>
                    <a:gd name="T1" fmla="*/ 9 h 13"/>
                    <a:gd name="T2" fmla="*/ 2 w 12"/>
                    <a:gd name="T3" fmla="*/ 6 h 13"/>
                    <a:gd name="T4" fmla="*/ 7 w 12"/>
                    <a:gd name="T5" fmla="*/ 8 h 13"/>
                    <a:gd name="T6" fmla="*/ 10 w 12"/>
                    <a:gd name="T7" fmla="*/ 13 h 13"/>
                    <a:gd name="T8" fmla="*/ 12 w 12"/>
                    <a:gd name="T9" fmla="*/ 13 h 13"/>
                    <a:gd name="T10" fmla="*/ 10 w 12"/>
                    <a:gd name="T11" fmla="*/ 5 h 13"/>
                    <a:gd name="T12" fmla="*/ 0 w 12"/>
                    <a:gd name="T13" fmla="*/ 0 h 13"/>
                    <a:gd name="T14" fmla="*/ 0 w 12"/>
                    <a:gd name="T15" fmla="*/ 9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0" y="9"/>
                      </a:moveTo>
                      <a:lnTo>
                        <a:pt x="2" y="6"/>
                      </a:lnTo>
                      <a:lnTo>
                        <a:pt x="7" y="8"/>
                      </a:lnTo>
                      <a:lnTo>
                        <a:pt x="10" y="13"/>
                      </a:lnTo>
                      <a:lnTo>
                        <a:pt x="12" y="13"/>
                      </a:lnTo>
                      <a:lnTo>
                        <a:pt x="10" y="5"/>
                      </a:lnTo>
                      <a:lnTo>
                        <a:pt x="0" y="0"/>
                      </a:lnTo>
                      <a:lnTo>
                        <a:pt x="0" y="9"/>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1" name="Freeform 1325"/>
                <p:cNvSpPr>
                  <a:spLocks/>
                </p:cNvSpPr>
                <p:nvPr/>
              </p:nvSpPr>
              <p:spPr bwMode="auto">
                <a:xfrm>
                  <a:off x="1338" y="1501"/>
                  <a:ext cx="11" cy="11"/>
                </a:xfrm>
                <a:custGeom>
                  <a:avLst/>
                  <a:gdLst>
                    <a:gd name="T0" fmla="*/ 11 w 11"/>
                    <a:gd name="T1" fmla="*/ 7 h 11"/>
                    <a:gd name="T2" fmla="*/ 1 w 11"/>
                    <a:gd name="T3" fmla="*/ 11 h 11"/>
                    <a:gd name="T4" fmla="*/ 0 w 11"/>
                    <a:gd name="T5" fmla="*/ 3 h 11"/>
                    <a:gd name="T6" fmla="*/ 6 w 11"/>
                    <a:gd name="T7" fmla="*/ 2 h 11"/>
                    <a:gd name="T8" fmla="*/ 10 w 11"/>
                    <a:gd name="T9" fmla="*/ 0 h 11"/>
                    <a:gd name="T10" fmla="*/ 11 w 11"/>
                    <a:gd name="T11" fmla="*/ 7 h 11"/>
                    <a:gd name="T12" fmla="*/ 0 60000 65536"/>
                    <a:gd name="T13" fmla="*/ 0 60000 65536"/>
                    <a:gd name="T14" fmla="*/ 0 60000 65536"/>
                    <a:gd name="T15" fmla="*/ 0 60000 65536"/>
                    <a:gd name="T16" fmla="*/ 0 60000 65536"/>
                    <a:gd name="T17" fmla="*/ 0 60000 65536"/>
                    <a:gd name="T18" fmla="*/ 0 w 11"/>
                    <a:gd name="T19" fmla="*/ 0 h 11"/>
                    <a:gd name="T20" fmla="*/ 11 w 11"/>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1" h="11">
                      <a:moveTo>
                        <a:pt x="11" y="7"/>
                      </a:moveTo>
                      <a:lnTo>
                        <a:pt x="1" y="11"/>
                      </a:lnTo>
                      <a:lnTo>
                        <a:pt x="0" y="3"/>
                      </a:lnTo>
                      <a:lnTo>
                        <a:pt x="6" y="2"/>
                      </a:lnTo>
                      <a:lnTo>
                        <a:pt x="10" y="0"/>
                      </a:lnTo>
                      <a:lnTo>
                        <a:pt x="11" y="7"/>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2" name="Freeform 1326"/>
                <p:cNvSpPr>
                  <a:spLocks/>
                </p:cNvSpPr>
                <p:nvPr/>
              </p:nvSpPr>
              <p:spPr bwMode="auto">
                <a:xfrm>
                  <a:off x="1318" y="1493"/>
                  <a:ext cx="11" cy="10"/>
                </a:xfrm>
                <a:custGeom>
                  <a:avLst/>
                  <a:gdLst>
                    <a:gd name="T0" fmla="*/ 0 w 11"/>
                    <a:gd name="T1" fmla="*/ 6 h 10"/>
                    <a:gd name="T2" fmla="*/ 11 w 11"/>
                    <a:gd name="T3" fmla="*/ 10 h 10"/>
                    <a:gd name="T4" fmla="*/ 7 w 11"/>
                    <a:gd name="T5" fmla="*/ 3 h 10"/>
                    <a:gd name="T6" fmla="*/ 0 w 11"/>
                    <a:gd name="T7" fmla="*/ 0 h 10"/>
                    <a:gd name="T8" fmla="*/ 0 w 11"/>
                    <a:gd name="T9" fmla="*/ 6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0" y="6"/>
                      </a:moveTo>
                      <a:lnTo>
                        <a:pt x="11" y="10"/>
                      </a:lnTo>
                      <a:lnTo>
                        <a:pt x="7" y="3"/>
                      </a:lnTo>
                      <a:lnTo>
                        <a:pt x="0" y="0"/>
                      </a:lnTo>
                      <a:lnTo>
                        <a:pt x="0" y="6"/>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3" name="Freeform 1327"/>
                <p:cNvSpPr>
                  <a:spLocks/>
                </p:cNvSpPr>
                <p:nvPr/>
              </p:nvSpPr>
              <p:spPr bwMode="auto">
                <a:xfrm>
                  <a:off x="1326" y="1498"/>
                  <a:ext cx="17" cy="10"/>
                </a:xfrm>
                <a:custGeom>
                  <a:avLst/>
                  <a:gdLst>
                    <a:gd name="T0" fmla="*/ 17 w 17"/>
                    <a:gd name="T1" fmla="*/ 9 h 10"/>
                    <a:gd name="T2" fmla="*/ 10 w 17"/>
                    <a:gd name="T3" fmla="*/ 10 h 10"/>
                    <a:gd name="T4" fmla="*/ 0 w 17"/>
                    <a:gd name="T5" fmla="*/ 1 h 10"/>
                    <a:gd name="T6" fmla="*/ 9 w 17"/>
                    <a:gd name="T7" fmla="*/ 0 h 10"/>
                    <a:gd name="T8" fmla="*/ 17 w 17"/>
                    <a:gd name="T9" fmla="*/ 9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17" y="9"/>
                      </a:moveTo>
                      <a:lnTo>
                        <a:pt x="10" y="10"/>
                      </a:lnTo>
                      <a:lnTo>
                        <a:pt x="0" y="1"/>
                      </a:lnTo>
                      <a:lnTo>
                        <a:pt x="9" y="0"/>
                      </a:lnTo>
                      <a:lnTo>
                        <a:pt x="17" y="9"/>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4" name="Freeform 1328"/>
                <p:cNvSpPr>
                  <a:spLocks/>
                </p:cNvSpPr>
                <p:nvPr/>
              </p:nvSpPr>
              <p:spPr bwMode="auto">
                <a:xfrm>
                  <a:off x="1336" y="1494"/>
                  <a:ext cx="11" cy="9"/>
                </a:xfrm>
                <a:custGeom>
                  <a:avLst/>
                  <a:gdLst>
                    <a:gd name="T0" fmla="*/ 0 w 11"/>
                    <a:gd name="T1" fmla="*/ 4 h 9"/>
                    <a:gd name="T2" fmla="*/ 2 w 11"/>
                    <a:gd name="T3" fmla="*/ 0 h 9"/>
                    <a:gd name="T4" fmla="*/ 11 w 11"/>
                    <a:gd name="T5" fmla="*/ 8 h 9"/>
                    <a:gd name="T6" fmla="*/ 7 w 11"/>
                    <a:gd name="T7" fmla="*/ 9 h 9"/>
                    <a:gd name="T8" fmla="*/ 0 w 11"/>
                    <a:gd name="T9" fmla="*/ 4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4"/>
                      </a:moveTo>
                      <a:lnTo>
                        <a:pt x="2" y="0"/>
                      </a:lnTo>
                      <a:lnTo>
                        <a:pt x="11" y="8"/>
                      </a:lnTo>
                      <a:lnTo>
                        <a:pt x="7" y="9"/>
                      </a:lnTo>
                      <a:lnTo>
                        <a:pt x="0" y="4"/>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5" name="Freeform 1329"/>
                <p:cNvSpPr>
                  <a:spLocks/>
                </p:cNvSpPr>
                <p:nvPr/>
              </p:nvSpPr>
              <p:spPr bwMode="auto">
                <a:xfrm>
                  <a:off x="1324" y="1491"/>
                  <a:ext cx="16" cy="10"/>
                </a:xfrm>
                <a:custGeom>
                  <a:avLst/>
                  <a:gdLst>
                    <a:gd name="T0" fmla="*/ 16 w 16"/>
                    <a:gd name="T1" fmla="*/ 7 h 10"/>
                    <a:gd name="T2" fmla="*/ 3 w 16"/>
                    <a:gd name="T3" fmla="*/ 10 h 10"/>
                    <a:gd name="T4" fmla="*/ 0 w 16"/>
                    <a:gd name="T5" fmla="*/ 2 h 10"/>
                    <a:gd name="T6" fmla="*/ 12 w 16"/>
                    <a:gd name="T7" fmla="*/ 0 h 10"/>
                    <a:gd name="T8" fmla="*/ 16 w 16"/>
                    <a:gd name="T9" fmla="*/ 7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6" y="7"/>
                      </a:moveTo>
                      <a:lnTo>
                        <a:pt x="3" y="10"/>
                      </a:lnTo>
                      <a:lnTo>
                        <a:pt x="0" y="2"/>
                      </a:lnTo>
                      <a:lnTo>
                        <a:pt x="12" y="0"/>
                      </a:lnTo>
                      <a:lnTo>
                        <a:pt x="16" y="7"/>
                      </a:lnTo>
                      <a:close/>
                    </a:path>
                  </a:pathLst>
                </a:custGeom>
                <a:solidFill>
                  <a:srgbClr val="9DB9DA"/>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6" name="Freeform 1330"/>
                <p:cNvSpPr>
                  <a:spLocks/>
                </p:cNvSpPr>
                <p:nvPr/>
              </p:nvSpPr>
              <p:spPr bwMode="auto">
                <a:xfrm>
                  <a:off x="1227" y="1513"/>
                  <a:ext cx="88" cy="41"/>
                </a:xfrm>
                <a:custGeom>
                  <a:avLst/>
                  <a:gdLst>
                    <a:gd name="T0" fmla="*/ 88 w 88"/>
                    <a:gd name="T1" fmla="*/ 9 h 41"/>
                    <a:gd name="T2" fmla="*/ 70 w 88"/>
                    <a:gd name="T3" fmla="*/ 0 h 41"/>
                    <a:gd name="T4" fmla="*/ 0 w 88"/>
                    <a:gd name="T5" fmla="*/ 33 h 41"/>
                    <a:gd name="T6" fmla="*/ 18 w 88"/>
                    <a:gd name="T7" fmla="*/ 41 h 41"/>
                    <a:gd name="T8" fmla="*/ 88 w 88"/>
                    <a:gd name="T9" fmla="*/ 9 h 41"/>
                    <a:gd name="T10" fmla="*/ 0 60000 65536"/>
                    <a:gd name="T11" fmla="*/ 0 60000 65536"/>
                    <a:gd name="T12" fmla="*/ 0 60000 65536"/>
                    <a:gd name="T13" fmla="*/ 0 60000 65536"/>
                    <a:gd name="T14" fmla="*/ 0 60000 65536"/>
                    <a:gd name="T15" fmla="*/ 0 w 88"/>
                    <a:gd name="T16" fmla="*/ 0 h 41"/>
                    <a:gd name="T17" fmla="*/ 88 w 88"/>
                    <a:gd name="T18" fmla="*/ 41 h 41"/>
                  </a:gdLst>
                  <a:ahLst/>
                  <a:cxnLst>
                    <a:cxn ang="T10">
                      <a:pos x="T0" y="T1"/>
                    </a:cxn>
                    <a:cxn ang="T11">
                      <a:pos x="T2" y="T3"/>
                    </a:cxn>
                    <a:cxn ang="T12">
                      <a:pos x="T4" y="T5"/>
                    </a:cxn>
                    <a:cxn ang="T13">
                      <a:pos x="T6" y="T7"/>
                    </a:cxn>
                    <a:cxn ang="T14">
                      <a:pos x="T8" y="T9"/>
                    </a:cxn>
                  </a:cxnLst>
                  <a:rect l="T15" t="T16" r="T17" b="T18"/>
                  <a:pathLst>
                    <a:path w="88" h="41">
                      <a:moveTo>
                        <a:pt x="88" y="9"/>
                      </a:moveTo>
                      <a:lnTo>
                        <a:pt x="70" y="0"/>
                      </a:lnTo>
                      <a:lnTo>
                        <a:pt x="0" y="33"/>
                      </a:lnTo>
                      <a:lnTo>
                        <a:pt x="18" y="41"/>
                      </a:lnTo>
                      <a:lnTo>
                        <a:pt x="88"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7" name="Freeform 1331"/>
                <p:cNvSpPr>
                  <a:spLocks/>
                </p:cNvSpPr>
                <p:nvPr/>
              </p:nvSpPr>
              <p:spPr bwMode="auto">
                <a:xfrm>
                  <a:off x="1164" y="1484"/>
                  <a:ext cx="88" cy="40"/>
                </a:xfrm>
                <a:custGeom>
                  <a:avLst/>
                  <a:gdLst>
                    <a:gd name="T0" fmla="*/ 88 w 88"/>
                    <a:gd name="T1" fmla="*/ 9 h 40"/>
                    <a:gd name="T2" fmla="*/ 70 w 88"/>
                    <a:gd name="T3" fmla="*/ 0 h 40"/>
                    <a:gd name="T4" fmla="*/ 0 w 88"/>
                    <a:gd name="T5" fmla="*/ 33 h 40"/>
                    <a:gd name="T6" fmla="*/ 17 w 88"/>
                    <a:gd name="T7" fmla="*/ 40 h 40"/>
                    <a:gd name="T8" fmla="*/ 88 w 88"/>
                    <a:gd name="T9" fmla="*/ 9 h 40"/>
                    <a:gd name="T10" fmla="*/ 0 60000 65536"/>
                    <a:gd name="T11" fmla="*/ 0 60000 65536"/>
                    <a:gd name="T12" fmla="*/ 0 60000 65536"/>
                    <a:gd name="T13" fmla="*/ 0 60000 65536"/>
                    <a:gd name="T14" fmla="*/ 0 60000 65536"/>
                    <a:gd name="T15" fmla="*/ 0 w 88"/>
                    <a:gd name="T16" fmla="*/ 0 h 40"/>
                    <a:gd name="T17" fmla="*/ 88 w 88"/>
                    <a:gd name="T18" fmla="*/ 40 h 40"/>
                  </a:gdLst>
                  <a:ahLst/>
                  <a:cxnLst>
                    <a:cxn ang="T10">
                      <a:pos x="T0" y="T1"/>
                    </a:cxn>
                    <a:cxn ang="T11">
                      <a:pos x="T2" y="T3"/>
                    </a:cxn>
                    <a:cxn ang="T12">
                      <a:pos x="T4" y="T5"/>
                    </a:cxn>
                    <a:cxn ang="T13">
                      <a:pos x="T6" y="T7"/>
                    </a:cxn>
                    <a:cxn ang="T14">
                      <a:pos x="T8" y="T9"/>
                    </a:cxn>
                  </a:cxnLst>
                  <a:rect l="T15" t="T16" r="T17" b="T18"/>
                  <a:pathLst>
                    <a:path w="88" h="40">
                      <a:moveTo>
                        <a:pt x="88" y="9"/>
                      </a:moveTo>
                      <a:lnTo>
                        <a:pt x="70" y="0"/>
                      </a:lnTo>
                      <a:lnTo>
                        <a:pt x="0" y="33"/>
                      </a:lnTo>
                      <a:lnTo>
                        <a:pt x="17" y="40"/>
                      </a:lnTo>
                      <a:lnTo>
                        <a:pt x="88"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8" name="Freeform 1332"/>
                <p:cNvSpPr>
                  <a:spLocks/>
                </p:cNvSpPr>
                <p:nvPr/>
              </p:nvSpPr>
              <p:spPr bwMode="auto">
                <a:xfrm>
                  <a:off x="948" y="1499"/>
                  <a:ext cx="67" cy="103"/>
                </a:xfrm>
                <a:custGeom>
                  <a:avLst/>
                  <a:gdLst>
                    <a:gd name="T0" fmla="*/ 67 w 67"/>
                    <a:gd name="T1" fmla="*/ 31 h 103"/>
                    <a:gd name="T2" fmla="*/ 0 w 67"/>
                    <a:gd name="T3" fmla="*/ 0 h 103"/>
                    <a:gd name="T4" fmla="*/ 0 w 67"/>
                    <a:gd name="T5" fmla="*/ 72 h 103"/>
                    <a:gd name="T6" fmla="*/ 67 w 67"/>
                    <a:gd name="T7" fmla="*/ 103 h 103"/>
                    <a:gd name="T8" fmla="*/ 67 w 67"/>
                    <a:gd name="T9" fmla="*/ 31 h 103"/>
                    <a:gd name="T10" fmla="*/ 0 60000 65536"/>
                    <a:gd name="T11" fmla="*/ 0 60000 65536"/>
                    <a:gd name="T12" fmla="*/ 0 60000 65536"/>
                    <a:gd name="T13" fmla="*/ 0 60000 65536"/>
                    <a:gd name="T14" fmla="*/ 0 60000 65536"/>
                    <a:gd name="T15" fmla="*/ 0 w 67"/>
                    <a:gd name="T16" fmla="*/ 0 h 103"/>
                    <a:gd name="T17" fmla="*/ 67 w 67"/>
                    <a:gd name="T18" fmla="*/ 103 h 103"/>
                  </a:gdLst>
                  <a:ahLst/>
                  <a:cxnLst>
                    <a:cxn ang="T10">
                      <a:pos x="T0" y="T1"/>
                    </a:cxn>
                    <a:cxn ang="T11">
                      <a:pos x="T2" y="T3"/>
                    </a:cxn>
                    <a:cxn ang="T12">
                      <a:pos x="T4" y="T5"/>
                    </a:cxn>
                    <a:cxn ang="T13">
                      <a:pos x="T6" y="T7"/>
                    </a:cxn>
                    <a:cxn ang="T14">
                      <a:pos x="T8" y="T9"/>
                    </a:cxn>
                  </a:cxnLst>
                  <a:rect l="T15" t="T16" r="T17" b="T18"/>
                  <a:pathLst>
                    <a:path w="67" h="103">
                      <a:moveTo>
                        <a:pt x="67" y="31"/>
                      </a:moveTo>
                      <a:lnTo>
                        <a:pt x="0" y="0"/>
                      </a:lnTo>
                      <a:lnTo>
                        <a:pt x="0" y="72"/>
                      </a:lnTo>
                      <a:lnTo>
                        <a:pt x="67" y="103"/>
                      </a:lnTo>
                      <a:lnTo>
                        <a:pt x="67" y="31"/>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19" name="Freeform 1333"/>
                <p:cNvSpPr>
                  <a:spLocks/>
                </p:cNvSpPr>
                <p:nvPr/>
              </p:nvSpPr>
              <p:spPr bwMode="auto">
                <a:xfrm>
                  <a:off x="948" y="1428"/>
                  <a:ext cx="223" cy="102"/>
                </a:xfrm>
                <a:custGeom>
                  <a:avLst/>
                  <a:gdLst>
                    <a:gd name="T0" fmla="*/ 223 w 223"/>
                    <a:gd name="T1" fmla="*/ 32 h 102"/>
                    <a:gd name="T2" fmla="*/ 154 w 223"/>
                    <a:gd name="T3" fmla="*/ 0 h 102"/>
                    <a:gd name="T4" fmla="*/ 0 w 223"/>
                    <a:gd name="T5" fmla="*/ 71 h 102"/>
                    <a:gd name="T6" fmla="*/ 67 w 223"/>
                    <a:gd name="T7" fmla="*/ 102 h 102"/>
                    <a:gd name="T8" fmla="*/ 223 w 223"/>
                    <a:gd name="T9" fmla="*/ 32 h 102"/>
                    <a:gd name="T10" fmla="*/ 0 60000 65536"/>
                    <a:gd name="T11" fmla="*/ 0 60000 65536"/>
                    <a:gd name="T12" fmla="*/ 0 60000 65536"/>
                    <a:gd name="T13" fmla="*/ 0 60000 65536"/>
                    <a:gd name="T14" fmla="*/ 0 60000 65536"/>
                    <a:gd name="T15" fmla="*/ 0 w 223"/>
                    <a:gd name="T16" fmla="*/ 0 h 102"/>
                    <a:gd name="T17" fmla="*/ 223 w 223"/>
                    <a:gd name="T18" fmla="*/ 102 h 102"/>
                  </a:gdLst>
                  <a:ahLst/>
                  <a:cxnLst>
                    <a:cxn ang="T10">
                      <a:pos x="T0" y="T1"/>
                    </a:cxn>
                    <a:cxn ang="T11">
                      <a:pos x="T2" y="T3"/>
                    </a:cxn>
                    <a:cxn ang="T12">
                      <a:pos x="T4" y="T5"/>
                    </a:cxn>
                    <a:cxn ang="T13">
                      <a:pos x="T6" y="T7"/>
                    </a:cxn>
                    <a:cxn ang="T14">
                      <a:pos x="T8" y="T9"/>
                    </a:cxn>
                  </a:cxnLst>
                  <a:rect l="T15" t="T16" r="T17" b="T18"/>
                  <a:pathLst>
                    <a:path w="223" h="102">
                      <a:moveTo>
                        <a:pt x="223" y="32"/>
                      </a:moveTo>
                      <a:lnTo>
                        <a:pt x="154" y="0"/>
                      </a:lnTo>
                      <a:lnTo>
                        <a:pt x="0" y="71"/>
                      </a:lnTo>
                      <a:lnTo>
                        <a:pt x="67" y="102"/>
                      </a:lnTo>
                      <a:lnTo>
                        <a:pt x="223" y="32"/>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0" name="Freeform 1334"/>
                <p:cNvSpPr>
                  <a:spLocks/>
                </p:cNvSpPr>
                <p:nvPr/>
              </p:nvSpPr>
              <p:spPr bwMode="auto">
                <a:xfrm>
                  <a:off x="1015" y="1460"/>
                  <a:ext cx="156" cy="142"/>
                </a:xfrm>
                <a:custGeom>
                  <a:avLst/>
                  <a:gdLst>
                    <a:gd name="T0" fmla="*/ 156 w 156"/>
                    <a:gd name="T1" fmla="*/ 0 h 142"/>
                    <a:gd name="T2" fmla="*/ 0 w 156"/>
                    <a:gd name="T3" fmla="*/ 71 h 142"/>
                    <a:gd name="T4" fmla="*/ 0 w 156"/>
                    <a:gd name="T5" fmla="*/ 142 h 142"/>
                    <a:gd name="T6" fmla="*/ 156 w 156"/>
                    <a:gd name="T7" fmla="*/ 71 h 142"/>
                    <a:gd name="T8" fmla="*/ 156 w 156"/>
                    <a:gd name="T9" fmla="*/ 0 h 142"/>
                    <a:gd name="T10" fmla="*/ 0 60000 65536"/>
                    <a:gd name="T11" fmla="*/ 0 60000 65536"/>
                    <a:gd name="T12" fmla="*/ 0 60000 65536"/>
                    <a:gd name="T13" fmla="*/ 0 60000 65536"/>
                    <a:gd name="T14" fmla="*/ 0 60000 65536"/>
                    <a:gd name="T15" fmla="*/ 0 w 156"/>
                    <a:gd name="T16" fmla="*/ 0 h 142"/>
                    <a:gd name="T17" fmla="*/ 156 w 156"/>
                    <a:gd name="T18" fmla="*/ 142 h 142"/>
                  </a:gdLst>
                  <a:ahLst/>
                  <a:cxnLst>
                    <a:cxn ang="T10">
                      <a:pos x="T0" y="T1"/>
                    </a:cxn>
                    <a:cxn ang="T11">
                      <a:pos x="T2" y="T3"/>
                    </a:cxn>
                    <a:cxn ang="T12">
                      <a:pos x="T4" y="T5"/>
                    </a:cxn>
                    <a:cxn ang="T13">
                      <a:pos x="T6" y="T7"/>
                    </a:cxn>
                    <a:cxn ang="T14">
                      <a:pos x="T8" y="T9"/>
                    </a:cxn>
                  </a:cxnLst>
                  <a:rect l="T15" t="T16" r="T17" b="T18"/>
                  <a:pathLst>
                    <a:path w="156" h="142">
                      <a:moveTo>
                        <a:pt x="156" y="0"/>
                      </a:moveTo>
                      <a:lnTo>
                        <a:pt x="0" y="71"/>
                      </a:lnTo>
                      <a:lnTo>
                        <a:pt x="0" y="142"/>
                      </a:lnTo>
                      <a:lnTo>
                        <a:pt x="156" y="71"/>
                      </a:lnTo>
                      <a:lnTo>
                        <a:pt x="156"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1" name="Freeform 1335"/>
                <p:cNvSpPr>
                  <a:spLocks/>
                </p:cNvSpPr>
                <p:nvPr/>
              </p:nvSpPr>
              <p:spPr bwMode="auto">
                <a:xfrm>
                  <a:off x="1032" y="1543"/>
                  <a:ext cx="135" cy="113"/>
                </a:xfrm>
                <a:custGeom>
                  <a:avLst/>
                  <a:gdLst>
                    <a:gd name="T0" fmla="*/ 135 w 135"/>
                    <a:gd name="T1" fmla="*/ 61 h 113"/>
                    <a:gd name="T2" fmla="*/ 0 w 135"/>
                    <a:gd name="T3" fmla="*/ 0 h 113"/>
                    <a:gd name="T4" fmla="*/ 0 w 135"/>
                    <a:gd name="T5" fmla="*/ 51 h 113"/>
                    <a:gd name="T6" fmla="*/ 135 w 135"/>
                    <a:gd name="T7" fmla="*/ 113 h 113"/>
                    <a:gd name="T8" fmla="*/ 135 w 135"/>
                    <a:gd name="T9" fmla="*/ 61 h 113"/>
                    <a:gd name="T10" fmla="*/ 0 60000 65536"/>
                    <a:gd name="T11" fmla="*/ 0 60000 65536"/>
                    <a:gd name="T12" fmla="*/ 0 60000 65536"/>
                    <a:gd name="T13" fmla="*/ 0 60000 65536"/>
                    <a:gd name="T14" fmla="*/ 0 60000 65536"/>
                    <a:gd name="T15" fmla="*/ 0 w 135"/>
                    <a:gd name="T16" fmla="*/ 0 h 113"/>
                    <a:gd name="T17" fmla="*/ 135 w 135"/>
                    <a:gd name="T18" fmla="*/ 113 h 113"/>
                  </a:gdLst>
                  <a:ahLst/>
                  <a:cxnLst>
                    <a:cxn ang="T10">
                      <a:pos x="T0" y="T1"/>
                    </a:cxn>
                    <a:cxn ang="T11">
                      <a:pos x="T2" y="T3"/>
                    </a:cxn>
                    <a:cxn ang="T12">
                      <a:pos x="T4" y="T5"/>
                    </a:cxn>
                    <a:cxn ang="T13">
                      <a:pos x="T6" y="T7"/>
                    </a:cxn>
                    <a:cxn ang="T14">
                      <a:pos x="T8" y="T9"/>
                    </a:cxn>
                  </a:cxnLst>
                  <a:rect l="T15" t="T16" r="T17" b="T18"/>
                  <a:pathLst>
                    <a:path w="135" h="113">
                      <a:moveTo>
                        <a:pt x="135" y="61"/>
                      </a:moveTo>
                      <a:lnTo>
                        <a:pt x="0" y="0"/>
                      </a:lnTo>
                      <a:lnTo>
                        <a:pt x="0" y="51"/>
                      </a:lnTo>
                      <a:lnTo>
                        <a:pt x="135" y="113"/>
                      </a:lnTo>
                      <a:lnTo>
                        <a:pt x="135" y="61"/>
                      </a:lnTo>
                      <a:close/>
                    </a:path>
                  </a:pathLst>
                </a:custGeom>
                <a:solidFill>
                  <a:srgbClr val="A19ACB"/>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2" name="Freeform 1336"/>
                <p:cNvSpPr>
                  <a:spLocks/>
                </p:cNvSpPr>
                <p:nvPr/>
              </p:nvSpPr>
              <p:spPr bwMode="auto">
                <a:xfrm>
                  <a:off x="1032" y="1483"/>
                  <a:ext cx="264" cy="123"/>
                </a:xfrm>
                <a:custGeom>
                  <a:avLst/>
                  <a:gdLst>
                    <a:gd name="T0" fmla="*/ 264 w 264"/>
                    <a:gd name="T1" fmla="*/ 63 h 123"/>
                    <a:gd name="T2" fmla="*/ 128 w 264"/>
                    <a:gd name="T3" fmla="*/ 0 h 123"/>
                    <a:gd name="T4" fmla="*/ 0 w 264"/>
                    <a:gd name="T5" fmla="*/ 60 h 123"/>
                    <a:gd name="T6" fmla="*/ 135 w 264"/>
                    <a:gd name="T7" fmla="*/ 123 h 123"/>
                    <a:gd name="T8" fmla="*/ 264 w 264"/>
                    <a:gd name="T9" fmla="*/ 63 h 123"/>
                    <a:gd name="T10" fmla="*/ 0 60000 65536"/>
                    <a:gd name="T11" fmla="*/ 0 60000 65536"/>
                    <a:gd name="T12" fmla="*/ 0 60000 65536"/>
                    <a:gd name="T13" fmla="*/ 0 60000 65536"/>
                    <a:gd name="T14" fmla="*/ 0 60000 65536"/>
                    <a:gd name="T15" fmla="*/ 0 w 264"/>
                    <a:gd name="T16" fmla="*/ 0 h 123"/>
                    <a:gd name="T17" fmla="*/ 264 w 264"/>
                    <a:gd name="T18" fmla="*/ 123 h 123"/>
                  </a:gdLst>
                  <a:ahLst/>
                  <a:cxnLst>
                    <a:cxn ang="T10">
                      <a:pos x="T0" y="T1"/>
                    </a:cxn>
                    <a:cxn ang="T11">
                      <a:pos x="T2" y="T3"/>
                    </a:cxn>
                    <a:cxn ang="T12">
                      <a:pos x="T4" y="T5"/>
                    </a:cxn>
                    <a:cxn ang="T13">
                      <a:pos x="T6" y="T7"/>
                    </a:cxn>
                    <a:cxn ang="T14">
                      <a:pos x="T8" y="T9"/>
                    </a:cxn>
                  </a:cxnLst>
                  <a:rect l="T15" t="T16" r="T17" b="T18"/>
                  <a:pathLst>
                    <a:path w="264" h="123">
                      <a:moveTo>
                        <a:pt x="264" y="63"/>
                      </a:moveTo>
                      <a:lnTo>
                        <a:pt x="128" y="0"/>
                      </a:lnTo>
                      <a:lnTo>
                        <a:pt x="0" y="60"/>
                      </a:lnTo>
                      <a:lnTo>
                        <a:pt x="135" y="123"/>
                      </a:lnTo>
                      <a:lnTo>
                        <a:pt x="264" y="63"/>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3" name="Freeform 1337"/>
                <p:cNvSpPr>
                  <a:spLocks/>
                </p:cNvSpPr>
                <p:nvPr/>
              </p:nvSpPr>
              <p:spPr bwMode="auto">
                <a:xfrm>
                  <a:off x="1167" y="1546"/>
                  <a:ext cx="129" cy="110"/>
                </a:xfrm>
                <a:custGeom>
                  <a:avLst/>
                  <a:gdLst>
                    <a:gd name="T0" fmla="*/ 129 w 129"/>
                    <a:gd name="T1" fmla="*/ 0 h 110"/>
                    <a:gd name="T2" fmla="*/ 0 w 129"/>
                    <a:gd name="T3" fmla="*/ 60 h 110"/>
                    <a:gd name="T4" fmla="*/ 0 w 129"/>
                    <a:gd name="T5" fmla="*/ 110 h 110"/>
                    <a:gd name="T6" fmla="*/ 129 w 129"/>
                    <a:gd name="T7" fmla="*/ 51 h 110"/>
                    <a:gd name="T8" fmla="*/ 129 w 129"/>
                    <a:gd name="T9" fmla="*/ 0 h 110"/>
                    <a:gd name="T10" fmla="*/ 0 60000 65536"/>
                    <a:gd name="T11" fmla="*/ 0 60000 65536"/>
                    <a:gd name="T12" fmla="*/ 0 60000 65536"/>
                    <a:gd name="T13" fmla="*/ 0 60000 65536"/>
                    <a:gd name="T14" fmla="*/ 0 60000 65536"/>
                    <a:gd name="T15" fmla="*/ 0 w 129"/>
                    <a:gd name="T16" fmla="*/ 0 h 110"/>
                    <a:gd name="T17" fmla="*/ 129 w 129"/>
                    <a:gd name="T18" fmla="*/ 110 h 110"/>
                  </a:gdLst>
                  <a:ahLst/>
                  <a:cxnLst>
                    <a:cxn ang="T10">
                      <a:pos x="T0" y="T1"/>
                    </a:cxn>
                    <a:cxn ang="T11">
                      <a:pos x="T2" y="T3"/>
                    </a:cxn>
                    <a:cxn ang="T12">
                      <a:pos x="T4" y="T5"/>
                    </a:cxn>
                    <a:cxn ang="T13">
                      <a:pos x="T6" y="T7"/>
                    </a:cxn>
                    <a:cxn ang="T14">
                      <a:pos x="T8" y="T9"/>
                    </a:cxn>
                  </a:cxnLst>
                  <a:rect l="T15" t="T16" r="T17" b="T18"/>
                  <a:pathLst>
                    <a:path w="129" h="110">
                      <a:moveTo>
                        <a:pt x="129" y="0"/>
                      </a:moveTo>
                      <a:lnTo>
                        <a:pt x="0" y="60"/>
                      </a:lnTo>
                      <a:lnTo>
                        <a:pt x="0" y="110"/>
                      </a:lnTo>
                      <a:lnTo>
                        <a:pt x="129" y="51"/>
                      </a:lnTo>
                      <a:lnTo>
                        <a:pt x="129" y="0"/>
                      </a:lnTo>
                      <a:close/>
                    </a:path>
                  </a:pathLst>
                </a:custGeom>
                <a:solidFill>
                  <a:srgbClr val="3E347E"/>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4" name="Freeform 1338"/>
                <p:cNvSpPr>
                  <a:spLocks/>
                </p:cNvSpPr>
                <p:nvPr/>
              </p:nvSpPr>
              <p:spPr bwMode="auto">
                <a:xfrm>
                  <a:off x="1041" y="1570"/>
                  <a:ext cx="22" cy="36"/>
                </a:xfrm>
                <a:custGeom>
                  <a:avLst/>
                  <a:gdLst>
                    <a:gd name="T0" fmla="*/ 22 w 22"/>
                    <a:gd name="T1" fmla="*/ 36 h 36"/>
                    <a:gd name="T2" fmla="*/ 22 w 22"/>
                    <a:gd name="T3" fmla="*/ 11 h 36"/>
                    <a:gd name="T4" fmla="*/ 0 w 22"/>
                    <a:gd name="T5" fmla="*/ 0 h 36"/>
                    <a:gd name="T6" fmla="*/ 0 w 22"/>
                    <a:gd name="T7" fmla="*/ 24 h 36"/>
                    <a:gd name="T8" fmla="*/ 22 w 22"/>
                    <a:gd name="T9" fmla="*/ 36 h 36"/>
                    <a:gd name="T10" fmla="*/ 0 60000 65536"/>
                    <a:gd name="T11" fmla="*/ 0 60000 65536"/>
                    <a:gd name="T12" fmla="*/ 0 60000 65536"/>
                    <a:gd name="T13" fmla="*/ 0 60000 65536"/>
                    <a:gd name="T14" fmla="*/ 0 60000 65536"/>
                    <a:gd name="T15" fmla="*/ 0 w 22"/>
                    <a:gd name="T16" fmla="*/ 0 h 36"/>
                    <a:gd name="T17" fmla="*/ 22 w 22"/>
                    <a:gd name="T18" fmla="*/ 36 h 36"/>
                  </a:gdLst>
                  <a:ahLst/>
                  <a:cxnLst>
                    <a:cxn ang="T10">
                      <a:pos x="T0" y="T1"/>
                    </a:cxn>
                    <a:cxn ang="T11">
                      <a:pos x="T2" y="T3"/>
                    </a:cxn>
                    <a:cxn ang="T12">
                      <a:pos x="T4" y="T5"/>
                    </a:cxn>
                    <a:cxn ang="T13">
                      <a:pos x="T6" y="T7"/>
                    </a:cxn>
                    <a:cxn ang="T14">
                      <a:pos x="T8" y="T9"/>
                    </a:cxn>
                  </a:cxnLst>
                  <a:rect l="T15" t="T16" r="T17" b="T18"/>
                  <a:pathLst>
                    <a:path w="22" h="36">
                      <a:moveTo>
                        <a:pt x="22" y="36"/>
                      </a:moveTo>
                      <a:lnTo>
                        <a:pt x="22" y="11"/>
                      </a:lnTo>
                      <a:lnTo>
                        <a:pt x="0" y="0"/>
                      </a:lnTo>
                      <a:lnTo>
                        <a:pt x="0" y="24"/>
                      </a:lnTo>
                      <a:lnTo>
                        <a:pt x="22" y="3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5" name="Freeform 1339"/>
                <p:cNvSpPr>
                  <a:spLocks/>
                </p:cNvSpPr>
                <p:nvPr/>
              </p:nvSpPr>
              <p:spPr bwMode="auto">
                <a:xfrm>
                  <a:off x="1041" y="1593"/>
                  <a:ext cx="22" cy="13"/>
                </a:xfrm>
                <a:custGeom>
                  <a:avLst/>
                  <a:gdLst>
                    <a:gd name="T0" fmla="*/ 22 w 22"/>
                    <a:gd name="T1" fmla="*/ 9 h 13"/>
                    <a:gd name="T2" fmla="*/ 4 w 22"/>
                    <a:gd name="T3" fmla="*/ 0 h 13"/>
                    <a:gd name="T4" fmla="*/ 0 w 22"/>
                    <a:gd name="T5" fmla="*/ 3 h 13"/>
                    <a:gd name="T6" fmla="*/ 22 w 22"/>
                    <a:gd name="T7" fmla="*/ 13 h 13"/>
                    <a:gd name="T8" fmla="*/ 22 w 22"/>
                    <a:gd name="T9" fmla="*/ 9 h 13"/>
                    <a:gd name="T10" fmla="*/ 0 60000 65536"/>
                    <a:gd name="T11" fmla="*/ 0 60000 65536"/>
                    <a:gd name="T12" fmla="*/ 0 60000 65536"/>
                    <a:gd name="T13" fmla="*/ 0 60000 65536"/>
                    <a:gd name="T14" fmla="*/ 0 60000 65536"/>
                    <a:gd name="T15" fmla="*/ 0 w 22"/>
                    <a:gd name="T16" fmla="*/ 0 h 13"/>
                    <a:gd name="T17" fmla="*/ 22 w 22"/>
                    <a:gd name="T18" fmla="*/ 13 h 13"/>
                  </a:gdLst>
                  <a:ahLst/>
                  <a:cxnLst>
                    <a:cxn ang="T10">
                      <a:pos x="T0" y="T1"/>
                    </a:cxn>
                    <a:cxn ang="T11">
                      <a:pos x="T2" y="T3"/>
                    </a:cxn>
                    <a:cxn ang="T12">
                      <a:pos x="T4" y="T5"/>
                    </a:cxn>
                    <a:cxn ang="T13">
                      <a:pos x="T6" y="T7"/>
                    </a:cxn>
                    <a:cxn ang="T14">
                      <a:pos x="T8" y="T9"/>
                    </a:cxn>
                  </a:cxnLst>
                  <a:rect l="T15" t="T16" r="T17" b="T18"/>
                  <a:pathLst>
                    <a:path w="22" h="13">
                      <a:moveTo>
                        <a:pt x="22" y="9"/>
                      </a:moveTo>
                      <a:lnTo>
                        <a:pt x="4" y="0"/>
                      </a:lnTo>
                      <a:lnTo>
                        <a:pt x="0" y="3"/>
                      </a:lnTo>
                      <a:lnTo>
                        <a:pt x="22" y="13"/>
                      </a:lnTo>
                      <a:lnTo>
                        <a:pt x="22" y="9"/>
                      </a:lnTo>
                      <a:close/>
                    </a:path>
                  </a:pathLst>
                </a:custGeom>
                <a:solidFill>
                  <a:srgbClr val="D0CDE5"/>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6" name="Freeform 1340"/>
                <p:cNvSpPr>
                  <a:spLocks/>
                </p:cNvSpPr>
                <p:nvPr/>
              </p:nvSpPr>
              <p:spPr bwMode="auto">
                <a:xfrm>
                  <a:off x="1070" y="1583"/>
                  <a:ext cx="23" cy="35"/>
                </a:xfrm>
                <a:custGeom>
                  <a:avLst/>
                  <a:gdLst>
                    <a:gd name="T0" fmla="*/ 23 w 23"/>
                    <a:gd name="T1" fmla="*/ 35 h 35"/>
                    <a:gd name="T2" fmla="*/ 23 w 23"/>
                    <a:gd name="T3" fmla="*/ 10 h 35"/>
                    <a:gd name="T4" fmla="*/ 0 w 23"/>
                    <a:gd name="T5" fmla="*/ 0 h 35"/>
                    <a:gd name="T6" fmla="*/ 0 w 23"/>
                    <a:gd name="T7" fmla="*/ 25 h 35"/>
                    <a:gd name="T8" fmla="*/ 23 w 23"/>
                    <a:gd name="T9" fmla="*/ 35 h 35"/>
                    <a:gd name="T10" fmla="*/ 0 60000 65536"/>
                    <a:gd name="T11" fmla="*/ 0 60000 65536"/>
                    <a:gd name="T12" fmla="*/ 0 60000 65536"/>
                    <a:gd name="T13" fmla="*/ 0 60000 65536"/>
                    <a:gd name="T14" fmla="*/ 0 60000 65536"/>
                    <a:gd name="T15" fmla="*/ 0 w 23"/>
                    <a:gd name="T16" fmla="*/ 0 h 35"/>
                    <a:gd name="T17" fmla="*/ 23 w 23"/>
                    <a:gd name="T18" fmla="*/ 35 h 35"/>
                  </a:gdLst>
                  <a:ahLst/>
                  <a:cxnLst>
                    <a:cxn ang="T10">
                      <a:pos x="T0" y="T1"/>
                    </a:cxn>
                    <a:cxn ang="T11">
                      <a:pos x="T2" y="T3"/>
                    </a:cxn>
                    <a:cxn ang="T12">
                      <a:pos x="T4" y="T5"/>
                    </a:cxn>
                    <a:cxn ang="T13">
                      <a:pos x="T6" y="T7"/>
                    </a:cxn>
                    <a:cxn ang="T14">
                      <a:pos x="T8" y="T9"/>
                    </a:cxn>
                  </a:cxnLst>
                  <a:rect l="T15" t="T16" r="T17" b="T18"/>
                  <a:pathLst>
                    <a:path w="23" h="35">
                      <a:moveTo>
                        <a:pt x="23" y="35"/>
                      </a:moveTo>
                      <a:lnTo>
                        <a:pt x="23" y="10"/>
                      </a:lnTo>
                      <a:lnTo>
                        <a:pt x="0" y="0"/>
                      </a:lnTo>
                      <a:lnTo>
                        <a:pt x="0" y="25"/>
                      </a:lnTo>
                      <a:lnTo>
                        <a:pt x="23" y="35"/>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7" name="Freeform 1341"/>
                <p:cNvSpPr>
                  <a:spLocks/>
                </p:cNvSpPr>
                <p:nvPr/>
              </p:nvSpPr>
              <p:spPr bwMode="auto">
                <a:xfrm>
                  <a:off x="1098" y="1597"/>
                  <a:ext cx="23" cy="35"/>
                </a:xfrm>
                <a:custGeom>
                  <a:avLst/>
                  <a:gdLst>
                    <a:gd name="T0" fmla="*/ 23 w 23"/>
                    <a:gd name="T1" fmla="*/ 35 h 35"/>
                    <a:gd name="T2" fmla="*/ 23 w 23"/>
                    <a:gd name="T3" fmla="*/ 10 h 35"/>
                    <a:gd name="T4" fmla="*/ 0 w 23"/>
                    <a:gd name="T5" fmla="*/ 0 h 35"/>
                    <a:gd name="T6" fmla="*/ 0 w 23"/>
                    <a:gd name="T7" fmla="*/ 25 h 35"/>
                    <a:gd name="T8" fmla="*/ 23 w 23"/>
                    <a:gd name="T9" fmla="*/ 35 h 35"/>
                    <a:gd name="T10" fmla="*/ 0 60000 65536"/>
                    <a:gd name="T11" fmla="*/ 0 60000 65536"/>
                    <a:gd name="T12" fmla="*/ 0 60000 65536"/>
                    <a:gd name="T13" fmla="*/ 0 60000 65536"/>
                    <a:gd name="T14" fmla="*/ 0 60000 65536"/>
                    <a:gd name="T15" fmla="*/ 0 w 23"/>
                    <a:gd name="T16" fmla="*/ 0 h 35"/>
                    <a:gd name="T17" fmla="*/ 23 w 23"/>
                    <a:gd name="T18" fmla="*/ 35 h 35"/>
                  </a:gdLst>
                  <a:ahLst/>
                  <a:cxnLst>
                    <a:cxn ang="T10">
                      <a:pos x="T0" y="T1"/>
                    </a:cxn>
                    <a:cxn ang="T11">
                      <a:pos x="T2" y="T3"/>
                    </a:cxn>
                    <a:cxn ang="T12">
                      <a:pos x="T4" y="T5"/>
                    </a:cxn>
                    <a:cxn ang="T13">
                      <a:pos x="T6" y="T7"/>
                    </a:cxn>
                    <a:cxn ang="T14">
                      <a:pos x="T8" y="T9"/>
                    </a:cxn>
                  </a:cxnLst>
                  <a:rect l="T15" t="T16" r="T17" b="T18"/>
                  <a:pathLst>
                    <a:path w="23" h="35">
                      <a:moveTo>
                        <a:pt x="23" y="35"/>
                      </a:moveTo>
                      <a:lnTo>
                        <a:pt x="23" y="10"/>
                      </a:lnTo>
                      <a:lnTo>
                        <a:pt x="0" y="0"/>
                      </a:lnTo>
                      <a:lnTo>
                        <a:pt x="0" y="25"/>
                      </a:lnTo>
                      <a:lnTo>
                        <a:pt x="23" y="35"/>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8" name="Freeform 1342"/>
                <p:cNvSpPr>
                  <a:spLocks/>
                </p:cNvSpPr>
                <p:nvPr/>
              </p:nvSpPr>
              <p:spPr bwMode="auto">
                <a:xfrm>
                  <a:off x="1128" y="1610"/>
                  <a:ext cx="24" cy="35"/>
                </a:xfrm>
                <a:custGeom>
                  <a:avLst/>
                  <a:gdLst>
                    <a:gd name="T0" fmla="*/ 24 w 24"/>
                    <a:gd name="T1" fmla="*/ 35 h 35"/>
                    <a:gd name="T2" fmla="*/ 24 w 24"/>
                    <a:gd name="T3" fmla="*/ 10 h 35"/>
                    <a:gd name="T4" fmla="*/ 0 w 24"/>
                    <a:gd name="T5" fmla="*/ 0 h 35"/>
                    <a:gd name="T6" fmla="*/ 0 w 24"/>
                    <a:gd name="T7" fmla="*/ 25 h 35"/>
                    <a:gd name="T8" fmla="*/ 24 w 24"/>
                    <a:gd name="T9" fmla="*/ 35 h 35"/>
                    <a:gd name="T10" fmla="*/ 0 60000 65536"/>
                    <a:gd name="T11" fmla="*/ 0 60000 65536"/>
                    <a:gd name="T12" fmla="*/ 0 60000 65536"/>
                    <a:gd name="T13" fmla="*/ 0 60000 65536"/>
                    <a:gd name="T14" fmla="*/ 0 60000 65536"/>
                    <a:gd name="T15" fmla="*/ 0 w 24"/>
                    <a:gd name="T16" fmla="*/ 0 h 35"/>
                    <a:gd name="T17" fmla="*/ 24 w 24"/>
                    <a:gd name="T18" fmla="*/ 35 h 35"/>
                  </a:gdLst>
                  <a:ahLst/>
                  <a:cxnLst>
                    <a:cxn ang="T10">
                      <a:pos x="T0" y="T1"/>
                    </a:cxn>
                    <a:cxn ang="T11">
                      <a:pos x="T2" y="T3"/>
                    </a:cxn>
                    <a:cxn ang="T12">
                      <a:pos x="T4" y="T5"/>
                    </a:cxn>
                    <a:cxn ang="T13">
                      <a:pos x="T6" y="T7"/>
                    </a:cxn>
                    <a:cxn ang="T14">
                      <a:pos x="T8" y="T9"/>
                    </a:cxn>
                  </a:cxnLst>
                  <a:rect l="T15" t="T16" r="T17" b="T18"/>
                  <a:pathLst>
                    <a:path w="24" h="35">
                      <a:moveTo>
                        <a:pt x="24" y="35"/>
                      </a:moveTo>
                      <a:lnTo>
                        <a:pt x="24" y="10"/>
                      </a:lnTo>
                      <a:lnTo>
                        <a:pt x="0" y="0"/>
                      </a:lnTo>
                      <a:lnTo>
                        <a:pt x="0" y="25"/>
                      </a:lnTo>
                      <a:lnTo>
                        <a:pt x="24" y="35"/>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29" name="Line 1343"/>
                <p:cNvSpPr>
                  <a:spLocks noChangeShapeType="1"/>
                </p:cNvSpPr>
                <p:nvPr/>
              </p:nvSpPr>
              <p:spPr bwMode="auto">
                <a:xfrm>
                  <a:off x="952" y="1514"/>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0" name="Line 1344"/>
                <p:cNvSpPr>
                  <a:spLocks noChangeShapeType="1"/>
                </p:cNvSpPr>
                <p:nvPr/>
              </p:nvSpPr>
              <p:spPr bwMode="auto">
                <a:xfrm>
                  <a:off x="952" y="1517"/>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1" name="Line 1345"/>
                <p:cNvSpPr>
                  <a:spLocks noChangeShapeType="1"/>
                </p:cNvSpPr>
                <p:nvPr/>
              </p:nvSpPr>
              <p:spPr bwMode="auto">
                <a:xfrm>
                  <a:off x="952" y="1519"/>
                  <a:ext cx="63" cy="28"/>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2" name="Line 1346"/>
                <p:cNvSpPr>
                  <a:spLocks noChangeShapeType="1"/>
                </p:cNvSpPr>
                <p:nvPr/>
              </p:nvSpPr>
              <p:spPr bwMode="auto">
                <a:xfrm>
                  <a:off x="952" y="1522"/>
                  <a:ext cx="63" cy="28"/>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3" name="Line 1347"/>
                <p:cNvSpPr>
                  <a:spLocks noChangeShapeType="1"/>
                </p:cNvSpPr>
                <p:nvPr/>
              </p:nvSpPr>
              <p:spPr bwMode="auto">
                <a:xfrm>
                  <a:off x="952" y="1525"/>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4" name="Line 1348"/>
                <p:cNvSpPr>
                  <a:spLocks noChangeShapeType="1"/>
                </p:cNvSpPr>
                <p:nvPr/>
              </p:nvSpPr>
              <p:spPr bwMode="auto">
                <a:xfrm>
                  <a:off x="952" y="1528"/>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5" name="Line 1349"/>
                <p:cNvSpPr>
                  <a:spLocks noChangeShapeType="1"/>
                </p:cNvSpPr>
                <p:nvPr/>
              </p:nvSpPr>
              <p:spPr bwMode="auto">
                <a:xfrm>
                  <a:off x="952" y="1530"/>
                  <a:ext cx="63" cy="29"/>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6" name="Line 1350"/>
                <p:cNvSpPr>
                  <a:spLocks noChangeShapeType="1"/>
                </p:cNvSpPr>
                <p:nvPr/>
              </p:nvSpPr>
              <p:spPr bwMode="auto">
                <a:xfrm>
                  <a:off x="952" y="1534"/>
                  <a:ext cx="63" cy="28"/>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7" name="Line 1351"/>
                <p:cNvSpPr>
                  <a:spLocks noChangeShapeType="1"/>
                </p:cNvSpPr>
                <p:nvPr/>
              </p:nvSpPr>
              <p:spPr bwMode="auto">
                <a:xfrm>
                  <a:off x="952" y="1536"/>
                  <a:ext cx="63" cy="26"/>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8" name="Line 1352"/>
                <p:cNvSpPr>
                  <a:spLocks noChangeShapeType="1"/>
                </p:cNvSpPr>
                <p:nvPr/>
              </p:nvSpPr>
              <p:spPr bwMode="auto">
                <a:xfrm>
                  <a:off x="952" y="1539"/>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39" name="Line 1353"/>
                <p:cNvSpPr>
                  <a:spLocks noChangeShapeType="1"/>
                </p:cNvSpPr>
                <p:nvPr/>
              </p:nvSpPr>
              <p:spPr bwMode="auto">
                <a:xfrm>
                  <a:off x="952" y="1541"/>
                  <a:ext cx="63" cy="29"/>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0" name="Line 1354"/>
                <p:cNvSpPr>
                  <a:spLocks noChangeShapeType="1"/>
                </p:cNvSpPr>
                <p:nvPr/>
              </p:nvSpPr>
              <p:spPr bwMode="auto">
                <a:xfrm>
                  <a:off x="952" y="1545"/>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1" name="Line 1355"/>
                <p:cNvSpPr>
                  <a:spLocks noChangeShapeType="1"/>
                </p:cNvSpPr>
                <p:nvPr/>
              </p:nvSpPr>
              <p:spPr bwMode="auto">
                <a:xfrm>
                  <a:off x="952" y="1547"/>
                  <a:ext cx="63" cy="28"/>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2" name="Line 1356"/>
                <p:cNvSpPr>
                  <a:spLocks noChangeShapeType="1"/>
                </p:cNvSpPr>
                <p:nvPr/>
              </p:nvSpPr>
              <p:spPr bwMode="auto">
                <a:xfrm>
                  <a:off x="952" y="1551"/>
                  <a:ext cx="63" cy="26"/>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3" name="Line 1357"/>
                <p:cNvSpPr>
                  <a:spLocks noChangeShapeType="1"/>
                </p:cNvSpPr>
                <p:nvPr/>
              </p:nvSpPr>
              <p:spPr bwMode="auto">
                <a:xfrm>
                  <a:off x="952" y="1554"/>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4" name="Line 1358"/>
                <p:cNvSpPr>
                  <a:spLocks noChangeShapeType="1"/>
                </p:cNvSpPr>
                <p:nvPr/>
              </p:nvSpPr>
              <p:spPr bwMode="auto">
                <a:xfrm>
                  <a:off x="952" y="1556"/>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5" name="Line 1359"/>
                <p:cNvSpPr>
                  <a:spLocks noChangeShapeType="1"/>
                </p:cNvSpPr>
                <p:nvPr/>
              </p:nvSpPr>
              <p:spPr bwMode="auto">
                <a:xfrm>
                  <a:off x="952" y="1559"/>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6" name="Line 1360"/>
                <p:cNvSpPr>
                  <a:spLocks noChangeShapeType="1"/>
                </p:cNvSpPr>
                <p:nvPr/>
              </p:nvSpPr>
              <p:spPr bwMode="auto">
                <a:xfrm>
                  <a:off x="952" y="1561"/>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7" name="Line 1361"/>
                <p:cNvSpPr>
                  <a:spLocks noChangeShapeType="1"/>
                </p:cNvSpPr>
                <p:nvPr/>
              </p:nvSpPr>
              <p:spPr bwMode="auto">
                <a:xfrm>
                  <a:off x="952" y="1565"/>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8" name="Line 1362"/>
                <p:cNvSpPr>
                  <a:spLocks noChangeShapeType="1"/>
                </p:cNvSpPr>
                <p:nvPr/>
              </p:nvSpPr>
              <p:spPr bwMode="auto">
                <a:xfrm>
                  <a:off x="952" y="1566"/>
                  <a:ext cx="63" cy="28"/>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49" name="Line 1363"/>
                <p:cNvSpPr>
                  <a:spLocks noChangeShapeType="1"/>
                </p:cNvSpPr>
                <p:nvPr/>
              </p:nvSpPr>
              <p:spPr bwMode="auto">
                <a:xfrm>
                  <a:off x="952" y="1570"/>
                  <a:ext cx="63" cy="28"/>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0" name="Line 1364"/>
                <p:cNvSpPr>
                  <a:spLocks noChangeShapeType="1"/>
                </p:cNvSpPr>
                <p:nvPr/>
              </p:nvSpPr>
              <p:spPr bwMode="auto">
                <a:xfrm>
                  <a:off x="952" y="1572"/>
                  <a:ext cx="63" cy="27"/>
                </a:xfrm>
                <a:prstGeom prst="line">
                  <a:avLst/>
                </a:prstGeom>
                <a:noFill/>
                <a:ln w="12700">
                  <a:solidFill>
                    <a:srgbClr val="00008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1" name="Freeform 1365"/>
                <p:cNvSpPr>
                  <a:spLocks/>
                </p:cNvSpPr>
                <p:nvPr/>
              </p:nvSpPr>
              <p:spPr bwMode="auto">
                <a:xfrm>
                  <a:off x="946" y="1499"/>
                  <a:ext cx="11" cy="74"/>
                </a:xfrm>
                <a:custGeom>
                  <a:avLst/>
                  <a:gdLst>
                    <a:gd name="T0" fmla="*/ 0 w 11"/>
                    <a:gd name="T1" fmla="*/ 73 h 74"/>
                    <a:gd name="T2" fmla="*/ 0 w 11"/>
                    <a:gd name="T3" fmla="*/ 0 h 74"/>
                    <a:gd name="T4" fmla="*/ 11 w 11"/>
                    <a:gd name="T5" fmla="*/ 3 h 74"/>
                    <a:gd name="T6" fmla="*/ 11 w 11"/>
                    <a:gd name="T7" fmla="*/ 74 h 74"/>
                    <a:gd name="T8" fmla="*/ 0 w 11"/>
                    <a:gd name="T9" fmla="*/ 73 h 74"/>
                    <a:gd name="T10" fmla="*/ 0 60000 65536"/>
                    <a:gd name="T11" fmla="*/ 0 60000 65536"/>
                    <a:gd name="T12" fmla="*/ 0 60000 65536"/>
                    <a:gd name="T13" fmla="*/ 0 60000 65536"/>
                    <a:gd name="T14" fmla="*/ 0 60000 65536"/>
                    <a:gd name="T15" fmla="*/ 0 w 11"/>
                    <a:gd name="T16" fmla="*/ 0 h 74"/>
                    <a:gd name="T17" fmla="*/ 11 w 11"/>
                    <a:gd name="T18" fmla="*/ 74 h 74"/>
                  </a:gdLst>
                  <a:ahLst/>
                  <a:cxnLst>
                    <a:cxn ang="T10">
                      <a:pos x="T0" y="T1"/>
                    </a:cxn>
                    <a:cxn ang="T11">
                      <a:pos x="T2" y="T3"/>
                    </a:cxn>
                    <a:cxn ang="T12">
                      <a:pos x="T4" y="T5"/>
                    </a:cxn>
                    <a:cxn ang="T13">
                      <a:pos x="T6" y="T7"/>
                    </a:cxn>
                    <a:cxn ang="T14">
                      <a:pos x="T8" y="T9"/>
                    </a:cxn>
                  </a:cxnLst>
                  <a:rect l="T15" t="T16" r="T17" b="T18"/>
                  <a:pathLst>
                    <a:path w="11" h="74">
                      <a:moveTo>
                        <a:pt x="0" y="73"/>
                      </a:moveTo>
                      <a:lnTo>
                        <a:pt x="0" y="0"/>
                      </a:lnTo>
                      <a:lnTo>
                        <a:pt x="11" y="3"/>
                      </a:lnTo>
                      <a:lnTo>
                        <a:pt x="11" y="74"/>
                      </a:lnTo>
                      <a:lnTo>
                        <a:pt x="0" y="73"/>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2" name="Freeform 1366"/>
                <p:cNvSpPr>
                  <a:spLocks/>
                </p:cNvSpPr>
                <p:nvPr/>
              </p:nvSpPr>
              <p:spPr bwMode="auto">
                <a:xfrm>
                  <a:off x="961" y="1508"/>
                  <a:ext cx="12" cy="73"/>
                </a:xfrm>
                <a:custGeom>
                  <a:avLst/>
                  <a:gdLst>
                    <a:gd name="T0" fmla="*/ 0 w 12"/>
                    <a:gd name="T1" fmla="*/ 70 h 73"/>
                    <a:gd name="T2" fmla="*/ 0 w 12"/>
                    <a:gd name="T3" fmla="*/ 0 h 73"/>
                    <a:gd name="T4" fmla="*/ 12 w 12"/>
                    <a:gd name="T5" fmla="*/ 2 h 73"/>
                    <a:gd name="T6" fmla="*/ 12 w 12"/>
                    <a:gd name="T7" fmla="*/ 73 h 73"/>
                    <a:gd name="T8" fmla="*/ 0 w 12"/>
                    <a:gd name="T9" fmla="*/ 70 h 73"/>
                    <a:gd name="T10" fmla="*/ 0 60000 65536"/>
                    <a:gd name="T11" fmla="*/ 0 60000 65536"/>
                    <a:gd name="T12" fmla="*/ 0 60000 65536"/>
                    <a:gd name="T13" fmla="*/ 0 60000 65536"/>
                    <a:gd name="T14" fmla="*/ 0 60000 65536"/>
                    <a:gd name="T15" fmla="*/ 0 w 12"/>
                    <a:gd name="T16" fmla="*/ 0 h 73"/>
                    <a:gd name="T17" fmla="*/ 12 w 12"/>
                    <a:gd name="T18" fmla="*/ 73 h 73"/>
                  </a:gdLst>
                  <a:ahLst/>
                  <a:cxnLst>
                    <a:cxn ang="T10">
                      <a:pos x="T0" y="T1"/>
                    </a:cxn>
                    <a:cxn ang="T11">
                      <a:pos x="T2" y="T3"/>
                    </a:cxn>
                    <a:cxn ang="T12">
                      <a:pos x="T4" y="T5"/>
                    </a:cxn>
                    <a:cxn ang="T13">
                      <a:pos x="T6" y="T7"/>
                    </a:cxn>
                    <a:cxn ang="T14">
                      <a:pos x="T8" y="T9"/>
                    </a:cxn>
                  </a:cxnLst>
                  <a:rect l="T15" t="T16" r="T17" b="T18"/>
                  <a:pathLst>
                    <a:path w="12" h="73">
                      <a:moveTo>
                        <a:pt x="0" y="70"/>
                      </a:moveTo>
                      <a:lnTo>
                        <a:pt x="0" y="0"/>
                      </a:lnTo>
                      <a:lnTo>
                        <a:pt x="12" y="2"/>
                      </a:lnTo>
                      <a:lnTo>
                        <a:pt x="12" y="73"/>
                      </a:lnTo>
                      <a:lnTo>
                        <a:pt x="0" y="70"/>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3" name="Freeform 1367"/>
                <p:cNvSpPr>
                  <a:spLocks/>
                </p:cNvSpPr>
                <p:nvPr/>
              </p:nvSpPr>
              <p:spPr bwMode="auto">
                <a:xfrm>
                  <a:off x="977" y="1514"/>
                  <a:ext cx="12" cy="73"/>
                </a:xfrm>
                <a:custGeom>
                  <a:avLst/>
                  <a:gdLst>
                    <a:gd name="T0" fmla="*/ 0 w 12"/>
                    <a:gd name="T1" fmla="*/ 72 h 73"/>
                    <a:gd name="T2" fmla="*/ 0 w 12"/>
                    <a:gd name="T3" fmla="*/ 0 h 73"/>
                    <a:gd name="T4" fmla="*/ 12 w 12"/>
                    <a:gd name="T5" fmla="*/ 1 h 73"/>
                    <a:gd name="T6" fmla="*/ 12 w 12"/>
                    <a:gd name="T7" fmla="*/ 73 h 73"/>
                    <a:gd name="T8" fmla="*/ 0 w 12"/>
                    <a:gd name="T9" fmla="*/ 72 h 73"/>
                    <a:gd name="T10" fmla="*/ 0 60000 65536"/>
                    <a:gd name="T11" fmla="*/ 0 60000 65536"/>
                    <a:gd name="T12" fmla="*/ 0 60000 65536"/>
                    <a:gd name="T13" fmla="*/ 0 60000 65536"/>
                    <a:gd name="T14" fmla="*/ 0 60000 65536"/>
                    <a:gd name="T15" fmla="*/ 0 w 12"/>
                    <a:gd name="T16" fmla="*/ 0 h 73"/>
                    <a:gd name="T17" fmla="*/ 12 w 12"/>
                    <a:gd name="T18" fmla="*/ 73 h 73"/>
                  </a:gdLst>
                  <a:ahLst/>
                  <a:cxnLst>
                    <a:cxn ang="T10">
                      <a:pos x="T0" y="T1"/>
                    </a:cxn>
                    <a:cxn ang="T11">
                      <a:pos x="T2" y="T3"/>
                    </a:cxn>
                    <a:cxn ang="T12">
                      <a:pos x="T4" y="T5"/>
                    </a:cxn>
                    <a:cxn ang="T13">
                      <a:pos x="T6" y="T7"/>
                    </a:cxn>
                    <a:cxn ang="T14">
                      <a:pos x="T8" y="T9"/>
                    </a:cxn>
                  </a:cxnLst>
                  <a:rect l="T15" t="T16" r="T17" b="T18"/>
                  <a:pathLst>
                    <a:path w="12" h="73">
                      <a:moveTo>
                        <a:pt x="0" y="72"/>
                      </a:moveTo>
                      <a:lnTo>
                        <a:pt x="0" y="0"/>
                      </a:lnTo>
                      <a:lnTo>
                        <a:pt x="12" y="1"/>
                      </a:lnTo>
                      <a:lnTo>
                        <a:pt x="12" y="73"/>
                      </a:lnTo>
                      <a:lnTo>
                        <a:pt x="0" y="72"/>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4" name="Freeform 1368"/>
                <p:cNvSpPr>
                  <a:spLocks/>
                </p:cNvSpPr>
                <p:nvPr/>
              </p:nvSpPr>
              <p:spPr bwMode="auto">
                <a:xfrm>
                  <a:off x="992" y="1522"/>
                  <a:ext cx="12" cy="74"/>
                </a:xfrm>
                <a:custGeom>
                  <a:avLst/>
                  <a:gdLst>
                    <a:gd name="T0" fmla="*/ 1 w 12"/>
                    <a:gd name="T1" fmla="*/ 72 h 74"/>
                    <a:gd name="T2" fmla="*/ 0 w 12"/>
                    <a:gd name="T3" fmla="*/ 0 h 74"/>
                    <a:gd name="T4" fmla="*/ 12 w 12"/>
                    <a:gd name="T5" fmla="*/ 2 h 74"/>
                    <a:gd name="T6" fmla="*/ 12 w 12"/>
                    <a:gd name="T7" fmla="*/ 74 h 74"/>
                    <a:gd name="T8" fmla="*/ 1 w 12"/>
                    <a:gd name="T9" fmla="*/ 72 h 74"/>
                    <a:gd name="T10" fmla="*/ 0 60000 65536"/>
                    <a:gd name="T11" fmla="*/ 0 60000 65536"/>
                    <a:gd name="T12" fmla="*/ 0 60000 65536"/>
                    <a:gd name="T13" fmla="*/ 0 60000 65536"/>
                    <a:gd name="T14" fmla="*/ 0 60000 65536"/>
                    <a:gd name="T15" fmla="*/ 0 w 12"/>
                    <a:gd name="T16" fmla="*/ 0 h 74"/>
                    <a:gd name="T17" fmla="*/ 12 w 12"/>
                    <a:gd name="T18" fmla="*/ 74 h 74"/>
                  </a:gdLst>
                  <a:ahLst/>
                  <a:cxnLst>
                    <a:cxn ang="T10">
                      <a:pos x="T0" y="T1"/>
                    </a:cxn>
                    <a:cxn ang="T11">
                      <a:pos x="T2" y="T3"/>
                    </a:cxn>
                    <a:cxn ang="T12">
                      <a:pos x="T4" y="T5"/>
                    </a:cxn>
                    <a:cxn ang="T13">
                      <a:pos x="T6" y="T7"/>
                    </a:cxn>
                    <a:cxn ang="T14">
                      <a:pos x="T8" y="T9"/>
                    </a:cxn>
                  </a:cxnLst>
                  <a:rect l="T15" t="T16" r="T17" b="T18"/>
                  <a:pathLst>
                    <a:path w="12" h="74">
                      <a:moveTo>
                        <a:pt x="1" y="72"/>
                      </a:moveTo>
                      <a:lnTo>
                        <a:pt x="0" y="0"/>
                      </a:lnTo>
                      <a:lnTo>
                        <a:pt x="12" y="2"/>
                      </a:lnTo>
                      <a:lnTo>
                        <a:pt x="12" y="74"/>
                      </a:lnTo>
                      <a:lnTo>
                        <a:pt x="1" y="72"/>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5" name="Freeform 1369"/>
                <p:cNvSpPr>
                  <a:spLocks/>
                </p:cNvSpPr>
                <p:nvPr/>
              </p:nvSpPr>
              <p:spPr bwMode="auto">
                <a:xfrm>
                  <a:off x="1009" y="1529"/>
                  <a:ext cx="11" cy="73"/>
                </a:xfrm>
                <a:custGeom>
                  <a:avLst/>
                  <a:gdLst>
                    <a:gd name="T0" fmla="*/ 0 w 11"/>
                    <a:gd name="T1" fmla="*/ 70 h 73"/>
                    <a:gd name="T2" fmla="*/ 0 w 11"/>
                    <a:gd name="T3" fmla="*/ 0 h 73"/>
                    <a:gd name="T4" fmla="*/ 11 w 11"/>
                    <a:gd name="T5" fmla="*/ 2 h 73"/>
                    <a:gd name="T6" fmla="*/ 11 w 11"/>
                    <a:gd name="T7" fmla="*/ 73 h 73"/>
                    <a:gd name="T8" fmla="*/ 0 w 11"/>
                    <a:gd name="T9" fmla="*/ 70 h 73"/>
                    <a:gd name="T10" fmla="*/ 0 60000 65536"/>
                    <a:gd name="T11" fmla="*/ 0 60000 65536"/>
                    <a:gd name="T12" fmla="*/ 0 60000 65536"/>
                    <a:gd name="T13" fmla="*/ 0 60000 65536"/>
                    <a:gd name="T14" fmla="*/ 0 60000 65536"/>
                    <a:gd name="T15" fmla="*/ 0 w 11"/>
                    <a:gd name="T16" fmla="*/ 0 h 73"/>
                    <a:gd name="T17" fmla="*/ 11 w 11"/>
                    <a:gd name="T18" fmla="*/ 73 h 73"/>
                  </a:gdLst>
                  <a:ahLst/>
                  <a:cxnLst>
                    <a:cxn ang="T10">
                      <a:pos x="T0" y="T1"/>
                    </a:cxn>
                    <a:cxn ang="T11">
                      <a:pos x="T2" y="T3"/>
                    </a:cxn>
                    <a:cxn ang="T12">
                      <a:pos x="T4" y="T5"/>
                    </a:cxn>
                    <a:cxn ang="T13">
                      <a:pos x="T6" y="T7"/>
                    </a:cxn>
                    <a:cxn ang="T14">
                      <a:pos x="T8" y="T9"/>
                    </a:cxn>
                  </a:cxnLst>
                  <a:rect l="T15" t="T16" r="T17" b="T18"/>
                  <a:pathLst>
                    <a:path w="11" h="73">
                      <a:moveTo>
                        <a:pt x="0" y="70"/>
                      </a:moveTo>
                      <a:lnTo>
                        <a:pt x="0" y="0"/>
                      </a:lnTo>
                      <a:lnTo>
                        <a:pt x="11" y="2"/>
                      </a:lnTo>
                      <a:lnTo>
                        <a:pt x="11" y="73"/>
                      </a:lnTo>
                      <a:lnTo>
                        <a:pt x="0" y="70"/>
                      </a:lnTo>
                      <a:close/>
                    </a:path>
                  </a:pathLst>
                </a:custGeom>
                <a:solidFill>
                  <a:srgbClr val="FFFF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6" name="Freeform 1370"/>
                <p:cNvSpPr>
                  <a:spLocks/>
                </p:cNvSpPr>
                <p:nvPr/>
              </p:nvSpPr>
              <p:spPr bwMode="auto">
                <a:xfrm>
                  <a:off x="972" y="1578"/>
                  <a:ext cx="88" cy="42"/>
                </a:xfrm>
                <a:custGeom>
                  <a:avLst/>
                  <a:gdLst>
                    <a:gd name="T0" fmla="*/ 88 w 88"/>
                    <a:gd name="T1" fmla="*/ 9 h 42"/>
                    <a:gd name="T2" fmla="*/ 71 w 88"/>
                    <a:gd name="T3" fmla="*/ 0 h 42"/>
                    <a:gd name="T4" fmla="*/ 0 w 88"/>
                    <a:gd name="T5" fmla="*/ 34 h 42"/>
                    <a:gd name="T6" fmla="*/ 17 w 88"/>
                    <a:gd name="T7" fmla="*/ 42 h 42"/>
                    <a:gd name="T8" fmla="*/ 88 w 88"/>
                    <a:gd name="T9" fmla="*/ 9 h 42"/>
                    <a:gd name="T10" fmla="*/ 0 60000 65536"/>
                    <a:gd name="T11" fmla="*/ 0 60000 65536"/>
                    <a:gd name="T12" fmla="*/ 0 60000 65536"/>
                    <a:gd name="T13" fmla="*/ 0 60000 65536"/>
                    <a:gd name="T14" fmla="*/ 0 60000 65536"/>
                    <a:gd name="T15" fmla="*/ 0 w 88"/>
                    <a:gd name="T16" fmla="*/ 0 h 42"/>
                    <a:gd name="T17" fmla="*/ 88 w 88"/>
                    <a:gd name="T18" fmla="*/ 42 h 42"/>
                  </a:gdLst>
                  <a:ahLst/>
                  <a:cxnLst>
                    <a:cxn ang="T10">
                      <a:pos x="T0" y="T1"/>
                    </a:cxn>
                    <a:cxn ang="T11">
                      <a:pos x="T2" y="T3"/>
                    </a:cxn>
                    <a:cxn ang="T12">
                      <a:pos x="T4" y="T5"/>
                    </a:cxn>
                    <a:cxn ang="T13">
                      <a:pos x="T6" y="T7"/>
                    </a:cxn>
                    <a:cxn ang="T14">
                      <a:pos x="T8" y="T9"/>
                    </a:cxn>
                  </a:cxnLst>
                  <a:rect l="T15" t="T16" r="T17" b="T18"/>
                  <a:pathLst>
                    <a:path w="88" h="42">
                      <a:moveTo>
                        <a:pt x="88" y="9"/>
                      </a:moveTo>
                      <a:lnTo>
                        <a:pt x="71" y="0"/>
                      </a:lnTo>
                      <a:lnTo>
                        <a:pt x="0" y="34"/>
                      </a:lnTo>
                      <a:lnTo>
                        <a:pt x="17" y="42"/>
                      </a:lnTo>
                      <a:lnTo>
                        <a:pt x="88"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7" name="Freeform 1371"/>
                <p:cNvSpPr>
                  <a:spLocks/>
                </p:cNvSpPr>
                <p:nvPr/>
              </p:nvSpPr>
              <p:spPr bwMode="auto">
                <a:xfrm>
                  <a:off x="972" y="1612"/>
                  <a:ext cx="17" cy="24"/>
                </a:xfrm>
                <a:custGeom>
                  <a:avLst/>
                  <a:gdLst>
                    <a:gd name="T0" fmla="*/ 17 w 17"/>
                    <a:gd name="T1" fmla="*/ 8 h 24"/>
                    <a:gd name="T2" fmla="*/ 0 w 17"/>
                    <a:gd name="T3" fmla="*/ 0 h 24"/>
                    <a:gd name="T4" fmla="*/ 0 w 17"/>
                    <a:gd name="T5" fmla="*/ 17 h 24"/>
                    <a:gd name="T6" fmla="*/ 17 w 17"/>
                    <a:gd name="T7" fmla="*/ 24 h 24"/>
                    <a:gd name="T8" fmla="*/ 17 w 17"/>
                    <a:gd name="T9" fmla="*/ 8 h 24"/>
                    <a:gd name="T10" fmla="*/ 0 60000 65536"/>
                    <a:gd name="T11" fmla="*/ 0 60000 65536"/>
                    <a:gd name="T12" fmla="*/ 0 60000 65536"/>
                    <a:gd name="T13" fmla="*/ 0 60000 65536"/>
                    <a:gd name="T14" fmla="*/ 0 60000 65536"/>
                    <a:gd name="T15" fmla="*/ 0 w 17"/>
                    <a:gd name="T16" fmla="*/ 0 h 24"/>
                    <a:gd name="T17" fmla="*/ 17 w 17"/>
                    <a:gd name="T18" fmla="*/ 24 h 24"/>
                  </a:gdLst>
                  <a:ahLst/>
                  <a:cxnLst>
                    <a:cxn ang="T10">
                      <a:pos x="T0" y="T1"/>
                    </a:cxn>
                    <a:cxn ang="T11">
                      <a:pos x="T2" y="T3"/>
                    </a:cxn>
                    <a:cxn ang="T12">
                      <a:pos x="T4" y="T5"/>
                    </a:cxn>
                    <a:cxn ang="T13">
                      <a:pos x="T6" y="T7"/>
                    </a:cxn>
                    <a:cxn ang="T14">
                      <a:pos x="T8" y="T9"/>
                    </a:cxn>
                  </a:cxnLst>
                  <a:rect l="T15" t="T16" r="T17" b="T18"/>
                  <a:pathLst>
                    <a:path w="17" h="24">
                      <a:moveTo>
                        <a:pt x="17" y="8"/>
                      </a:moveTo>
                      <a:lnTo>
                        <a:pt x="0" y="0"/>
                      </a:lnTo>
                      <a:lnTo>
                        <a:pt x="0" y="17"/>
                      </a:lnTo>
                      <a:lnTo>
                        <a:pt x="17" y="24"/>
                      </a:lnTo>
                      <a:lnTo>
                        <a:pt x="17"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8" name="Freeform 1372"/>
                <p:cNvSpPr>
                  <a:spLocks/>
                </p:cNvSpPr>
                <p:nvPr/>
              </p:nvSpPr>
              <p:spPr bwMode="auto">
                <a:xfrm>
                  <a:off x="989" y="1587"/>
                  <a:ext cx="71" cy="49"/>
                </a:xfrm>
                <a:custGeom>
                  <a:avLst/>
                  <a:gdLst>
                    <a:gd name="T0" fmla="*/ 71 w 71"/>
                    <a:gd name="T1" fmla="*/ 0 h 49"/>
                    <a:gd name="T2" fmla="*/ 0 w 71"/>
                    <a:gd name="T3" fmla="*/ 33 h 49"/>
                    <a:gd name="T4" fmla="*/ 0 w 71"/>
                    <a:gd name="T5" fmla="*/ 49 h 49"/>
                    <a:gd name="T6" fmla="*/ 71 w 71"/>
                    <a:gd name="T7" fmla="*/ 16 h 49"/>
                    <a:gd name="T8" fmla="*/ 71 w 71"/>
                    <a:gd name="T9" fmla="*/ 0 h 49"/>
                    <a:gd name="T10" fmla="*/ 0 60000 65536"/>
                    <a:gd name="T11" fmla="*/ 0 60000 65536"/>
                    <a:gd name="T12" fmla="*/ 0 60000 65536"/>
                    <a:gd name="T13" fmla="*/ 0 60000 65536"/>
                    <a:gd name="T14" fmla="*/ 0 60000 65536"/>
                    <a:gd name="T15" fmla="*/ 0 w 71"/>
                    <a:gd name="T16" fmla="*/ 0 h 49"/>
                    <a:gd name="T17" fmla="*/ 71 w 71"/>
                    <a:gd name="T18" fmla="*/ 49 h 49"/>
                  </a:gdLst>
                  <a:ahLst/>
                  <a:cxnLst>
                    <a:cxn ang="T10">
                      <a:pos x="T0" y="T1"/>
                    </a:cxn>
                    <a:cxn ang="T11">
                      <a:pos x="T2" y="T3"/>
                    </a:cxn>
                    <a:cxn ang="T12">
                      <a:pos x="T4" y="T5"/>
                    </a:cxn>
                    <a:cxn ang="T13">
                      <a:pos x="T6" y="T7"/>
                    </a:cxn>
                    <a:cxn ang="T14">
                      <a:pos x="T8" y="T9"/>
                    </a:cxn>
                  </a:cxnLst>
                  <a:rect l="T15" t="T16" r="T17" b="T18"/>
                  <a:pathLst>
                    <a:path w="71" h="49">
                      <a:moveTo>
                        <a:pt x="71" y="0"/>
                      </a:moveTo>
                      <a:lnTo>
                        <a:pt x="0" y="33"/>
                      </a:lnTo>
                      <a:lnTo>
                        <a:pt x="0" y="49"/>
                      </a:lnTo>
                      <a:lnTo>
                        <a:pt x="71" y="16"/>
                      </a:lnTo>
                      <a:lnTo>
                        <a:pt x="71"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59" name="Freeform 1373"/>
                <p:cNvSpPr>
                  <a:spLocks/>
                </p:cNvSpPr>
                <p:nvPr/>
              </p:nvSpPr>
              <p:spPr bwMode="auto">
                <a:xfrm>
                  <a:off x="1043" y="1608"/>
                  <a:ext cx="12" cy="9"/>
                </a:xfrm>
                <a:custGeom>
                  <a:avLst/>
                  <a:gdLst>
                    <a:gd name="T0" fmla="*/ 3 w 12"/>
                    <a:gd name="T1" fmla="*/ 9 h 9"/>
                    <a:gd name="T2" fmla="*/ 1 w 12"/>
                    <a:gd name="T3" fmla="*/ 7 h 9"/>
                    <a:gd name="T4" fmla="*/ 1 w 12"/>
                    <a:gd name="T5" fmla="*/ 7 h 9"/>
                    <a:gd name="T6" fmla="*/ 1 w 12"/>
                    <a:gd name="T7" fmla="*/ 6 h 9"/>
                    <a:gd name="T8" fmla="*/ 0 w 12"/>
                    <a:gd name="T9" fmla="*/ 5 h 9"/>
                    <a:gd name="T10" fmla="*/ 1 w 12"/>
                    <a:gd name="T11" fmla="*/ 4 h 9"/>
                    <a:gd name="T12" fmla="*/ 1 w 12"/>
                    <a:gd name="T13" fmla="*/ 2 h 9"/>
                    <a:gd name="T14" fmla="*/ 2 w 12"/>
                    <a:gd name="T15" fmla="*/ 1 h 9"/>
                    <a:gd name="T16" fmla="*/ 4 w 12"/>
                    <a:gd name="T17" fmla="*/ 1 h 9"/>
                    <a:gd name="T18" fmla="*/ 6 w 12"/>
                    <a:gd name="T19" fmla="*/ 0 h 9"/>
                    <a:gd name="T20" fmla="*/ 7 w 12"/>
                    <a:gd name="T21" fmla="*/ 0 h 9"/>
                    <a:gd name="T22" fmla="*/ 10 w 12"/>
                    <a:gd name="T23" fmla="*/ 1 h 9"/>
                    <a:gd name="T24" fmla="*/ 11 w 12"/>
                    <a:gd name="T25" fmla="*/ 2 h 9"/>
                    <a:gd name="T26" fmla="*/ 12 w 12"/>
                    <a:gd name="T27" fmla="*/ 2 h 9"/>
                    <a:gd name="T28" fmla="*/ 11 w 12"/>
                    <a:gd name="T29" fmla="*/ 5 h 9"/>
                    <a:gd name="T30" fmla="*/ 10 w 12"/>
                    <a:gd name="T31" fmla="*/ 6 h 9"/>
                    <a:gd name="T32" fmla="*/ 8 w 12"/>
                    <a:gd name="T33" fmla="*/ 7 h 9"/>
                    <a:gd name="T34" fmla="*/ 7 w 12"/>
                    <a:gd name="T35" fmla="*/ 9 h 9"/>
                    <a:gd name="T36" fmla="*/ 5 w 12"/>
                    <a:gd name="T37" fmla="*/ 9 h 9"/>
                    <a:gd name="T38" fmla="*/ 4 w 12"/>
                    <a:gd name="T39" fmla="*/ 9 h 9"/>
                    <a:gd name="T40" fmla="*/ 3 w 12"/>
                    <a:gd name="T41" fmla="*/ 9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9"/>
                    <a:gd name="T65" fmla="*/ 12 w 12"/>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9">
                      <a:moveTo>
                        <a:pt x="3" y="9"/>
                      </a:moveTo>
                      <a:lnTo>
                        <a:pt x="1" y="7"/>
                      </a:lnTo>
                      <a:lnTo>
                        <a:pt x="1" y="6"/>
                      </a:lnTo>
                      <a:lnTo>
                        <a:pt x="0" y="5"/>
                      </a:lnTo>
                      <a:lnTo>
                        <a:pt x="1" y="4"/>
                      </a:lnTo>
                      <a:lnTo>
                        <a:pt x="1" y="2"/>
                      </a:lnTo>
                      <a:lnTo>
                        <a:pt x="2" y="1"/>
                      </a:lnTo>
                      <a:lnTo>
                        <a:pt x="4" y="1"/>
                      </a:lnTo>
                      <a:lnTo>
                        <a:pt x="6" y="0"/>
                      </a:lnTo>
                      <a:lnTo>
                        <a:pt x="7" y="0"/>
                      </a:lnTo>
                      <a:lnTo>
                        <a:pt x="10" y="1"/>
                      </a:lnTo>
                      <a:lnTo>
                        <a:pt x="11" y="2"/>
                      </a:lnTo>
                      <a:lnTo>
                        <a:pt x="12" y="2"/>
                      </a:lnTo>
                      <a:lnTo>
                        <a:pt x="11" y="5"/>
                      </a:lnTo>
                      <a:lnTo>
                        <a:pt x="10" y="6"/>
                      </a:lnTo>
                      <a:lnTo>
                        <a:pt x="8" y="7"/>
                      </a:lnTo>
                      <a:lnTo>
                        <a:pt x="7" y="9"/>
                      </a:lnTo>
                      <a:lnTo>
                        <a:pt x="5" y="9"/>
                      </a:lnTo>
                      <a:lnTo>
                        <a:pt x="4" y="9"/>
                      </a:lnTo>
                      <a:lnTo>
                        <a:pt x="3"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0" name="Freeform 1374"/>
                <p:cNvSpPr>
                  <a:spLocks/>
                </p:cNvSpPr>
                <p:nvPr/>
              </p:nvSpPr>
              <p:spPr bwMode="auto">
                <a:xfrm>
                  <a:off x="1044" y="1609"/>
                  <a:ext cx="12" cy="9"/>
                </a:xfrm>
                <a:custGeom>
                  <a:avLst/>
                  <a:gdLst>
                    <a:gd name="T0" fmla="*/ 10 w 12"/>
                    <a:gd name="T1" fmla="*/ 6 h 9"/>
                    <a:gd name="T2" fmla="*/ 11 w 12"/>
                    <a:gd name="T3" fmla="*/ 4 h 9"/>
                    <a:gd name="T4" fmla="*/ 12 w 12"/>
                    <a:gd name="T5" fmla="*/ 1 h 9"/>
                    <a:gd name="T6" fmla="*/ 11 w 12"/>
                    <a:gd name="T7" fmla="*/ 1 h 9"/>
                    <a:gd name="T8" fmla="*/ 10 w 12"/>
                    <a:gd name="T9" fmla="*/ 1 h 9"/>
                    <a:gd name="T10" fmla="*/ 10 w 12"/>
                    <a:gd name="T11" fmla="*/ 0 h 9"/>
                    <a:gd name="T12" fmla="*/ 8 w 12"/>
                    <a:gd name="T13" fmla="*/ 0 h 9"/>
                    <a:gd name="T14" fmla="*/ 5 w 12"/>
                    <a:gd name="T15" fmla="*/ 0 h 9"/>
                    <a:gd name="T16" fmla="*/ 3 w 12"/>
                    <a:gd name="T17" fmla="*/ 1 h 9"/>
                    <a:gd name="T18" fmla="*/ 1 w 12"/>
                    <a:gd name="T19" fmla="*/ 3 h 9"/>
                    <a:gd name="T20" fmla="*/ 1 w 12"/>
                    <a:gd name="T21" fmla="*/ 5 h 9"/>
                    <a:gd name="T22" fmla="*/ 0 w 12"/>
                    <a:gd name="T23" fmla="*/ 6 h 9"/>
                    <a:gd name="T24" fmla="*/ 1 w 12"/>
                    <a:gd name="T25" fmla="*/ 8 h 9"/>
                    <a:gd name="T26" fmla="*/ 1 w 12"/>
                    <a:gd name="T27" fmla="*/ 9 h 9"/>
                    <a:gd name="T28" fmla="*/ 1 w 12"/>
                    <a:gd name="T29" fmla="*/ 9 h 9"/>
                    <a:gd name="T30" fmla="*/ 3 w 12"/>
                    <a:gd name="T31" fmla="*/ 9 h 9"/>
                    <a:gd name="T32" fmla="*/ 5 w 12"/>
                    <a:gd name="T33" fmla="*/ 9 h 9"/>
                    <a:gd name="T34" fmla="*/ 8 w 12"/>
                    <a:gd name="T35" fmla="*/ 8 h 9"/>
                    <a:gd name="T36" fmla="*/ 10 w 12"/>
                    <a:gd name="T37" fmla="*/ 6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9"/>
                    <a:gd name="T59" fmla="*/ 12 w 12"/>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9">
                      <a:moveTo>
                        <a:pt x="10" y="6"/>
                      </a:moveTo>
                      <a:lnTo>
                        <a:pt x="11" y="4"/>
                      </a:lnTo>
                      <a:lnTo>
                        <a:pt x="12" y="1"/>
                      </a:lnTo>
                      <a:lnTo>
                        <a:pt x="11" y="1"/>
                      </a:lnTo>
                      <a:lnTo>
                        <a:pt x="10" y="1"/>
                      </a:lnTo>
                      <a:lnTo>
                        <a:pt x="10" y="0"/>
                      </a:lnTo>
                      <a:lnTo>
                        <a:pt x="8" y="0"/>
                      </a:lnTo>
                      <a:lnTo>
                        <a:pt x="5" y="0"/>
                      </a:lnTo>
                      <a:lnTo>
                        <a:pt x="3" y="1"/>
                      </a:lnTo>
                      <a:lnTo>
                        <a:pt x="1" y="3"/>
                      </a:lnTo>
                      <a:lnTo>
                        <a:pt x="1" y="5"/>
                      </a:lnTo>
                      <a:lnTo>
                        <a:pt x="0" y="6"/>
                      </a:lnTo>
                      <a:lnTo>
                        <a:pt x="1" y="8"/>
                      </a:lnTo>
                      <a:lnTo>
                        <a:pt x="1" y="9"/>
                      </a:lnTo>
                      <a:lnTo>
                        <a:pt x="3" y="9"/>
                      </a:lnTo>
                      <a:lnTo>
                        <a:pt x="5" y="9"/>
                      </a:lnTo>
                      <a:lnTo>
                        <a:pt x="8" y="8"/>
                      </a:lnTo>
                      <a:lnTo>
                        <a:pt x="10"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1" name="Freeform 1375"/>
                <p:cNvSpPr>
                  <a:spLocks/>
                </p:cNvSpPr>
                <p:nvPr/>
              </p:nvSpPr>
              <p:spPr bwMode="auto">
                <a:xfrm>
                  <a:off x="1046" y="1610"/>
                  <a:ext cx="11" cy="10"/>
                </a:xfrm>
                <a:custGeom>
                  <a:avLst/>
                  <a:gdLst>
                    <a:gd name="T0" fmla="*/ 11 w 11"/>
                    <a:gd name="T1" fmla="*/ 7 h 10"/>
                    <a:gd name="T2" fmla="*/ 11 w 11"/>
                    <a:gd name="T3" fmla="*/ 5 h 10"/>
                    <a:gd name="T4" fmla="*/ 11 w 11"/>
                    <a:gd name="T5" fmla="*/ 3 h 10"/>
                    <a:gd name="T6" fmla="*/ 11 w 11"/>
                    <a:gd name="T7" fmla="*/ 2 h 10"/>
                    <a:gd name="T8" fmla="*/ 11 w 11"/>
                    <a:gd name="T9" fmla="*/ 0 h 10"/>
                    <a:gd name="T10" fmla="*/ 8 w 11"/>
                    <a:gd name="T11" fmla="*/ 0 h 10"/>
                    <a:gd name="T12" fmla="*/ 6 w 11"/>
                    <a:gd name="T13" fmla="*/ 0 h 10"/>
                    <a:gd name="T14" fmla="*/ 3 w 11"/>
                    <a:gd name="T15" fmla="*/ 5 h 10"/>
                    <a:gd name="T16" fmla="*/ 0 w 11"/>
                    <a:gd name="T17" fmla="*/ 5 h 10"/>
                    <a:gd name="T18" fmla="*/ 0 w 11"/>
                    <a:gd name="T19" fmla="*/ 9 h 10"/>
                    <a:gd name="T20" fmla="*/ 0 w 11"/>
                    <a:gd name="T21" fmla="*/ 10 h 10"/>
                    <a:gd name="T22" fmla="*/ 3 w 11"/>
                    <a:gd name="T23" fmla="*/ 10 h 10"/>
                    <a:gd name="T24" fmla="*/ 6 w 11"/>
                    <a:gd name="T25" fmla="*/ 10 h 10"/>
                    <a:gd name="T26" fmla="*/ 11 w 11"/>
                    <a:gd name="T27" fmla="*/ 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10"/>
                    <a:gd name="T44" fmla="*/ 11 w 11"/>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10">
                      <a:moveTo>
                        <a:pt x="11" y="7"/>
                      </a:moveTo>
                      <a:lnTo>
                        <a:pt x="11" y="5"/>
                      </a:lnTo>
                      <a:lnTo>
                        <a:pt x="11" y="3"/>
                      </a:lnTo>
                      <a:lnTo>
                        <a:pt x="11" y="2"/>
                      </a:lnTo>
                      <a:lnTo>
                        <a:pt x="11" y="0"/>
                      </a:lnTo>
                      <a:lnTo>
                        <a:pt x="8" y="0"/>
                      </a:lnTo>
                      <a:lnTo>
                        <a:pt x="6" y="0"/>
                      </a:lnTo>
                      <a:lnTo>
                        <a:pt x="3" y="5"/>
                      </a:lnTo>
                      <a:lnTo>
                        <a:pt x="0" y="5"/>
                      </a:lnTo>
                      <a:lnTo>
                        <a:pt x="0" y="9"/>
                      </a:lnTo>
                      <a:lnTo>
                        <a:pt x="0" y="10"/>
                      </a:lnTo>
                      <a:lnTo>
                        <a:pt x="3" y="10"/>
                      </a:lnTo>
                      <a:lnTo>
                        <a:pt x="6" y="10"/>
                      </a:lnTo>
                      <a:lnTo>
                        <a:pt x="11"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2" name="Freeform 1376"/>
                <p:cNvSpPr>
                  <a:spLocks/>
                </p:cNvSpPr>
                <p:nvPr/>
              </p:nvSpPr>
              <p:spPr bwMode="auto">
                <a:xfrm>
                  <a:off x="1035" y="1612"/>
                  <a:ext cx="11" cy="8"/>
                </a:xfrm>
                <a:custGeom>
                  <a:avLst/>
                  <a:gdLst>
                    <a:gd name="T0" fmla="*/ 4 w 11"/>
                    <a:gd name="T1" fmla="*/ 8 h 8"/>
                    <a:gd name="T2" fmla="*/ 1 w 11"/>
                    <a:gd name="T3" fmla="*/ 7 h 8"/>
                    <a:gd name="T4" fmla="*/ 1 w 11"/>
                    <a:gd name="T5" fmla="*/ 7 h 8"/>
                    <a:gd name="T6" fmla="*/ 0 w 11"/>
                    <a:gd name="T7" fmla="*/ 7 h 8"/>
                    <a:gd name="T8" fmla="*/ 0 w 11"/>
                    <a:gd name="T9" fmla="*/ 6 h 8"/>
                    <a:gd name="T10" fmla="*/ 0 w 11"/>
                    <a:gd name="T11" fmla="*/ 5 h 8"/>
                    <a:gd name="T12" fmla="*/ 1 w 11"/>
                    <a:gd name="T13" fmla="*/ 2 h 8"/>
                    <a:gd name="T14" fmla="*/ 2 w 11"/>
                    <a:gd name="T15" fmla="*/ 1 h 8"/>
                    <a:gd name="T16" fmla="*/ 4 w 11"/>
                    <a:gd name="T17" fmla="*/ 1 h 8"/>
                    <a:gd name="T18" fmla="*/ 6 w 11"/>
                    <a:gd name="T19" fmla="*/ 0 h 8"/>
                    <a:gd name="T20" fmla="*/ 7 w 11"/>
                    <a:gd name="T21" fmla="*/ 0 h 8"/>
                    <a:gd name="T22" fmla="*/ 10 w 11"/>
                    <a:gd name="T23" fmla="*/ 1 h 8"/>
                    <a:gd name="T24" fmla="*/ 11 w 11"/>
                    <a:gd name="T25" fmla="*/ 1 h 8"/>
                    <a:gd name="T26" fmla="*/ 11 w 11"/>
                    <a:gd name="T27" fmla="*/ 2 h 8"/>
                    <a:gd name="T28" fmla="*/ 11 w 11"/>
                    <a:gd name="T29" fmla="*/ 5 h 8"/>
                    <a:gd name="T30" fmla="*/ 10 w 11"/>
                    <a:gd name="T31" fmla="*/ 7 h 8"/>
                    <a:gd name="T32" fmla="*/ 8 w 11"/>
                    <a:gd name="T33" fmla="*/ 7 h 8"/>
                    <a:gd name="T34" fmla="*/ 6 w 11"/>
                    <a:gd name="T35" fmla="*/ 8 h 8"/>
                    <a:gd name="T36" fmla="*/ 5 w 11"/>
                    <a:gd name="T37" fmla="*/ 8 h 8"/>
                    <a:gd name="T38" fmla="*/ 4 w 11"/>
                    <a:gd name="T39" fmla="*/ 8 h 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8"/>
                    <a:gd name="T62" fmla="*/ 11 w 11"/>
                    <a:gd name="T63" fmla="*/ 8 h 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8">
                      <a:moveTo>
                        <a:pt x="4" y="8"/>
                      </a:moveTo>
                      <a:lnTo>
                        <a:pt x="1" y="7"/>
                      </a:lnTo>
                      <a:lnTo>
                        <a:pt x="0" y="7"/>
                      </a:lnTo>
                      <a:lnTo>
                        <a:pt x="0" y="6"/>
                      </a:lnTo>
                      <a:lnTo>
                        <a:pt x="0" y="5"/>
                      </a:lnTo>
                      <a:lnTo>
                        <a:pt x="1" y="2"/>
                      </a:lnTo>
                      <a:lnTo>
                        <a:pt x="2" y="1"/>
                      </a:lnTo>
                      <a:lnTo>
                        <a:pt x="4" y="1"/>
                      </a:lnTo>
                      <a:lnTo>
                        <a:pt x="6" y="0"/>
                      </a:lnTo>
                      <a:lnTo>
                        <a:pt x="7" y="0"/>
                      </a:lnTo>
                      <a:lnTo>
                        <a:pt x="10" y="1"/>
                      </a:lnTo>
                      <a:lnTo>
                        <a:pt x="11" y="1"/>
                      </a:lnTo>
                      <a:lnTo>
                        <a:pt x="11" y="2"/>
                      </a:lnTo>
                      <a:lnTo>
                        <a:pt x="11" y="5"/>
                      </a:lnTo>
                      <a:lnTo>
                        <a:pt x="10" y="7"/>
                      </a:lnTo>
                      <a:lnTo>
                        <a:pt x="8" y="7"/>
                      </a:lnTo>
                      <a:lnTo>
                        <a:pt x="6" y="8"/>
                      </a:lnTo>
                      <a:lnTo>
                        <a:pt x="5" y="8"/>
                      </a:lnTo>
                      <a:lnTo>
                        <a:pt x="4"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3" name="Freeform 1377"/>
                <p:cNvSpPr>
                  <a:spLocks/>
                </p:cNvSpPr>
                <p:nvPr/>
              </p:nvSpPr>
              <p:spPr bwMode="auto">
                <a:xfrm>
                  <a:off x="1037" y="1612"/>
                  <a:ext cx="11" cy="8"/>
                </a:xfrm>
                <a:custGeom>
                  <a:avLst/>
                  <a:gdLst>
                    <a:gd name="T0" fmla="*/ 10 w 11"/>
                    <a:gd name="T1" fmla="*/ 7 h 8"/>
                    <a:gd name="T2" fmla="*/ 11 w 11"/>
                    <a:gd name="T3" fmla="*/ 5 h 8"/>
                    <a:gd name="T4" fmla="*/ 11 w 11"/>
                    <a:gd name="T5" fmla="*/ 2 h 8"/>
                    <a:gd name="T6" fmla="*/ 11 w 11"/>
                    <a:gd name="T7" fmla="*/ 1 h 8"/>
                    <a:gd name="T8" fmla="*/ 10 w 11"/>
                    <a:gd name="T9" fmla="*/ 1 h 8"/>
                    <a:gd name="T10" fmla="*/ 7 w 11"/>
                    <a:gd name="T11" fmla="*/ 0 h 8"/>
                    <a:gd name="T12" fmla="*/ 6 w 11"/>
                    <a:gd name="T13" fmla="*/ 1 h 8"/>
                    <a:gd name="T14" fmla="*/ 3 w 11"/>
                    <a:gd name="T15" fmla="*/ 1 h 8"/>
                    <a:gd name="T16" fmla="*/ 2 w 11"/>
                    <a:gd name="T17" fmla="*/ 3 h 8"/>
                    <a:gd name="T18" fmla="*/ 0 w 11"/>
                    <a:gd name="T19" fmla="*/ 5 h 8"/>
                    <a:gd name="T20" fmla="*/ 0 w 11"/>
                    <a:gd name="T21" fmla="*/ 7 h 8"/>
                    <a:gd name="T22" fmla="*/ 0 w 11"/>
                    <a:gd name="T23" fmla="*/ 8 h 8"/>
                    <a:gd name="T24" fmla="*/ 1 w 11"/>
                    <a:gd name="T25" fmla="*/ 8 h 8"/>
                    <a:gd name="T26" fmla="*/ 2 w 11"/>
                    <a:gd name="T27" fmla="*/ 8 h 8"/>
                    <a:gd name="T28" fmla="*/ 3 w 11"/>
                    <a:gd name="T29" fmla="*/ 8 h 8"/>
                    <a:gd name="T30" fmla="*/ 6 w 11"/>
                    <a:gd name="T31" fmla="*/ 8 h 8"/>
                    <a:gd name="T32" fmla="*/ 7 w 11"/>
                    <a:gd name="T33" fmla="*/ 7 h 8"/>
                    <a:gd name="T34" fmla="*/ 10 w 11"/>
                    <a:gd name="T35" fmla="*/ 7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8"/>
                    <a:gd name="T56" fmla="*/ 11 w 11"/>
                    <a:gd name="T57" fmla="*/ 8 h 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8">
                      <a:moveTo>
                        <a:pt x="10" y="7"/>
                      </a:moveTo>
                      <a:lnTo>
                        <a:pt x="11" y="5"/>
                      </a:lnTo>
                      <a:lnTo>
                        <a:pt x="11" y="2"/>
                      </a:lnTo>
                      <a:lnTo>
                        <a:pt x="11" y="1"/>
                      </a:lnTo>
                      <a:lnTo>
                        <a:pt x="10" y="1"/>
                      </a:lnTo>
                      <a:lnTo>
                        <a:pt x="7" y="0"/>
                      </a:lnTo>
                      <a:lnTo>
                        <a:pt x="6" y="1"/>
                      </a:lnTo>
                      <a:lnTo>
                        <a:pt x="3" y="1"/>
                      </a:lnTo>
                      <a:lnTo>
                        <a:pt x="2" y="3"/>
                      </a:lnTo>
                      <a:lnTo>
                        <a:pt x="0" y="5"/>
                      </a:lnTo>
                      <a:lnTo>
                        <a:pt x="0" y="7"/>
                      </a:lnTo>
                      <a:lnTo>
                        <a:pt x="0" y="8"/>
                      </a:lnTo>
                      <a:lnTo>
                        <a:pt x="1" y="8"/>
                      </a:lnTo>
                      <a:lnTo>
                        <a:pt x="2" y="8"/>
                      </a:lnTo>
                      <a:lnTo>
                        <a:pt x="3" y="8"/>
                      </a:lnTo>
                      <a:lnTo>
                        <a:pt x="6" y="8"/>
                      </a:lnTo>
                      <a:lnTo>
                        <a:pt x="7" y="7"/>
                      </a:lnTo>
                      <a:lnTo>
                        <a:pt x="10"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4" name="Freeform 1378"/>
                <p:cNvSpPr>
                  <a:spLocks/>
                </p:cNvSpPr>
                <p:nvPr/>
              </p:nvSpPr>
              <p:spPr bwMode="auto">
                <a:xfrm>
                  <a:off x="1038" y="1614"/>
                  <a:ext cx="12" cy="9"/>
                </a:xfrm>
                <a:custGeom>
                  <a:avLst/>
                  <a:gdLst>
                    <a:gd name="T0" fmla="*/ 9 w 12"/>
                    <a:gd name="T1" fmla="*/ 6 h 9"/>
                    <a:gd name="T2" fmla="*/ 12 w 12"/>
                    <a:gd name="T3" fmla="*/ 5 h 9"/>
                    <a:gd name="T4" fmla="*/ 12 w 12"/>
                    <a:gd name="T5" fmla="*/ 3 h 9"/>
                    <a:gd name="T6" fmla="*/ 12 w 12"/>
                    <a:gd name="T7" fmla="*/ 1 h 9"/>
                    <a:gd name="T8" fmla="*/ 9 w 12"/>
                    <a:gd name="T9" fmla="*/ 0 h 9"/>
                    <a:gd name="T10" fmla="*/ 7 w 12"/>
                    <a:gd name="T11" fmla="*/ 0 h 9"/>
                    <a:gd name="T12" fmla="*/ 0 w 12"/>
                    <a:gd name="T13" fmla="*/ 5 h 9"/>
                    <a:gd name="T14" fmla="*/ 0 w 12"/>
                    <a:gd name="T15" fmla="*/ 8 h 9"/>
                    <a:gd name="T16" fmla="*/ 0 w 12"/>
                    <a:gd name="T17" fmla="*/ 9 h 9"/>
                    <a:gd name="T18" fmla="*/ 2 w 12"/>
                    <a:gd name="T19" fmla="*/ 9 h 9"/>
                    <a:gd name="T20" fmla="*/ 7 w 12"/>
                    <a:gd name="T21" fmla="*/ 9 h 9"/>
                    <a:gd name="T22" fmla="*/ 9 w 12"/>
                    <a:gd name="T23" fmla="*/ 6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9"/>
                    <a:gd name="T38" fmla="*/ 12 w 12"/>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9">
                      <a:moveTo>
                        <a:pt x="9" y="6"/>
                      </a:moveTo>
                      <a:lnTo>
                        <a:pt x="12" y="5"/>
                      </a:lnTo>
                      <a:lnTo>
                        <a:pt x="12" y="3"/>
                      </a:lnTo>
                      <a:lnTo>
                        <a:pt x="12" y="1"/>
                      </a:lnTo>
                      <a:lnTo>
                        <a:pt x="9" y="0"/>
                      </a:lnTo>
                      <a:lnTo>
                        <a:pt x="7" y="0"/>
                      </a:lnTo>
                      <a:lnTo>
                        <a:pt x="0" y="5"/>
                      </a:lnTo>
                      <a:lnTo>
                        <a:pt x="0" y="8"/>
                      </a:lnTo>
                      <a:lnTo>
                        <a:pt x="0" y="9"/>
                      </a:lnTo>
                      <a:lnTo>
                        <a:pt x="2" y="9"/>
                      </a:lnTo>
                      <a:lnTo>
                        <a:pt x="7" y="9"/>
                      </a:lnTo>
                      <a:lnTo>
                        <a:pt x="9"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5" name="Line 1379"/>
                <p:cNvSpPr>
                  <a:spLocks noChangeShapeType="1"/>
                </p:cNvSpPr>
                <p:nvPr/>
              </p:nvSpPr>
              <p:spPr bwMode="auto">
                <a:xfrm flipV="1">
                  <a:off x="1001" y="1630"/>
                  <a:ext cx="1" cy="3"/>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6" name="Freeform 1380"/>
                <p:cNvSpPr>
                  <a:spLocks/>
                </p:cNvSpPr>
                <p:nvPr/>
              </p:nvSpPr>
              <p:spPr bwMode="auto">
                <a:xfrm>
                  <a:off x="1045" y="1609"/>
                  <a:ext cx="11" cy="9"/>
                </a:xfrm>
                <a:custGeom>
                  <a:avLst/>
                  <a:gdLst>
                    <a:gd name="T0" fmla="*/ 4 w 11"/>
                    <a:gd name="T1" fmla="*/ 9 h 9"/>
                    <a:gd name="T2" fmla="*/ 1 w 11"/>
                    <a:gd name="T3" fmla="*/ 8 h 9"/>
                    <a:gd name="T4" fmla="*/ 1 w 11"/>
                    <a:gd name="T5" fmla="*/ 8 h 9"/>
                    <a:gd name="T6" fmla="*/ 0 w 11"/>
                    <a:gd name="T7" fmla="*/ 5 h 9"/>
                    <a:gd name="T8" fmla="*/ 1 w 11"/>
                    <a:gd name="T9" fmla="*/ 4 h 9"/>
                    <a:gd name="T10" fmla="*/ 1 w 11"/>
                    <a:gd name="T11" fmla="*/ 3 h 9"/>
                    <a:gd name="T12" fmla="*/ 2 w 11"/>
                    <a:gd name="T13" fmla="*/ 1 h 9"/>
                    <a:gd name="T14" fmla="*/ 4 w 11"/>
                    <a:gd name="T15" fmla="*/ 1 h 9"/>
                    <a:gd name="T16" fmla="*/ 6 w 11"/>
                    <a:gd name="T17" fmla="*/ 0 h 9"/>
                    <a:gd name="T18" fmla="*/ 7 w 11"/>
                    <a:gd name="T19" fmla="*/ 1 h 9"/>
                    <a:gd name="T20" fmla="*/ 9 w 11"/>
                    <a:gd name="T21" fmla="*/ 1 h 9"/>
                    <a:gd name="T22" fmla="*/ 10 w 11"/>
                    <a:gd name="T23" fmla="*/ 3 h 9"/>
                    <a:gd name="T24" fmla="*/ 11 w 11"/>
                    <a:gd name="T25" fmla="*/ 3 h 9"/>
                    <a:gd name="T26" fmla="*/ 10 w 11"/>
                    <a:gd name="T27" fmla="*/ 5 h 9"/>
                    <a:gd name="T28" fmla="*/ 9 w 11"/>
                    <a:gd name="T29" fmla="*/ 6 h 9"/>
                    <a:gd name="T30" fmla="*/ 7 w 11"/>
                    <a:gd name="T31" fmla="*/ 8 h 9"/>
                    <a:gd name="T32" fmla="*/ 7 w 11"/>
                    <a:gd name="T33" fmla="*/ 9 h 9"/>
                    <a:gd name="T34" fmla="*/ 6 w 11"/>
                    <a:gd name="T35" fmla="*/ 9 h 9"/>
                    <a:gd name="T36" fmla="*/ 4 w 11"/>
                    <a:gd name="T37" fmla="*/ 9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9"/>
                    <a:gd name="T59" fmla="*/ 11 w 11"/>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9">
                      <a:moveTo>
                        <a:pt x="4" y="9"/>
                      </a:moveTo>
                      <a:lnTo>
                        <a:pt x="1" y="8"/>
                      </a:lnTo>
                      <a:lnTo>
                        <a:pt x="0" y="5"/>
                      </a:lnTo>
                      <a:lnTo>
                        <a:pt x="1" y="4"/>
                      </a:lnTo>
                      <a:lnTo>
                        <a:pt x="1" y="3"/>
                      </a:lnTo>
                      <a:lnTo>
                        <a:pt x="2" y="1"/>
                      </a:lnTo>
                      <a:lnTo>
                        <a:pt x="4" y="1"/>
                      </a:lnTo>
                      <a:lnTo>
                        <a:pt x="6" y="0"/>
                      </a:lnTo>
                      <a:lnTo>
                        <a:pt x="7" y="1"/>
                      </a:lnTo>
                      <a:lnTo>
                        <a:pt x="9" y="1"/>
                      </a:lnTo>
                      <a:lnTo>
                        <a:pt x="10" y="3"/>
                      </a:lnTo>
                      <a:lnTo>
                        <a:pt x="11" y="3"/>
                      </a:lnTo>
                      <a:lnTo>
                        <a:pt x="10" y="5"/>
                      </a:lnTo>
                      <a:lnTo>
                        <a:pt x="9" y="6"/>
                      </a:lnTo>
                      <a:lnTo>
                        <a:pt x="7" y="8"/>
                      </a:lnTo>
                      <a:lnTo>
                        <a:pt x="7" y="9"/>
                      </a:lnTo>
                      <a:lnTo>
                        <a:pt x="6" y="9"/>
                      </a:lnTo>
                      <a:lnTo>
                        <a:pt x="4"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7" name="Freeform 1381"/>
                <p:cNvSpPr>
                  <a:spLocks/>
                </p:cNvSpPr>
                <p:nvPr/>
              </p:nvSpPr>
              <p:spPr bwMode="auto">
                <a:xfrm>
                  <a:off x="1047" y="1610"/>
                  <a:ext cx="12" cy="10"/>
                </a:xfrm>
                <a:custGeom>
                  <a:avLst/>
                  <a:gdLst>
                    <a:gd name="T0" fmla="*/ 10 w 12"/>
                    <a:gd name="T1" fmla="*/ 8 h 10"/>
                    <a:gd name="T2" fmla="*/ 11 w 12"/>
                    <a:gd name="T3" fmla="*/ 5 h 10"/>
                    <a:gd name="T4" fmla="*/ 12 w 12"/>
                    <a:gd name="T5" fmla="*/ 3 h 10"/>
                    <a:gd name="T6" fmla="*/ 11 w 12"/>
                    <a:gd name="T7" fmla="*/ 2 h 10"/>
                    <a:gd name="T8" fmla="*/ 10 w 12"/>
                    <a:gd name="T9" fmla="*/ 2 h 10"/>
                    <a:gd name="T10" fmla="*/ 10 w 12"/>
                    <a:gd name="T11" fmla="*/ 0 h 10"/>
                    <a:gd name="T12" fmla="*/ 7 w 12"/>
                    <a:gd name="T13" fmla="*/ 0 h 10"/>
                    <a:gd name="T14" fmla="*/ 6 w 12"/>
                    <a:gd name="T15" fmla="*/ 0 h 10"/>
                    <a:gd name="T16" fmla="*/ 4 w 12"/>
                    <a:gd name="T17" fmla="*/ 2 h 10"/>
                    <a:gd name="T18" fmla="*/ 2 w 12"/>
                    <a:gd name="T19" fmla="*/ 3 h 10"/>
                    <a:gd name="T20" fmla="*/ 1 w 12"/>
                    <a:gd name="T21" fmla="*/ 5 h 10"/>
                    <a:gd name="T22" fmla="*/ 0 w 12"/>
                    <a:gd name="T23" fmla="*/ 9 h 10"/>
                    <a:gd name="T24" fmla="*/ 1 w 12"/>
                    <a:gd name="T25" fmla="*/ 9 h 10"/>
                    <a:gd name="T26" fmla="*/ 2 w 12"/>
                    <a:gd name="T27" fmla="*/ 9 h 10"/>
                    <a:gd name="T28" fmla="*/ 2 w 12"/>
                    <a:gd name="T29" fmla="*/ 10 h 10"/>
                    <a:gd name="T30" fmla="*/ 4 w 12"/>
                    <a:gd name="T31" fmla="*/ 10 h 10"/>
                    <a:gd name="T32" fmla="*/ 6 w 12"/>
                    <a:gd name="T33" fmla="*/ 10 h 10"/>
                    <a:gd name="T34" fmla="*/ 7 w 12"/>
                    <a:gd name="T35" fmla="*/ 9 h 10"/>
                    <a:gd name="T36" fmla="*/ 10 w 12"/>
                    <a:gd name="T37" fmla="*/ 8 h 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10"/>
                    <a:gd name="T59" fmla="*/ 12 w 12"/>
                    <a:gd name="T60" fmla="*/ 10 h 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10">
                      <a:moveTo>
                        <a:pt x="10" y="8"/>
                      </a:moveTo>
                      <a:lnTo>
                        <a:pt x="11" y="5"/>
                      </a:lnTo>
                      <a:lnTo>
                        <a:pt x="12" y="3"/>
                      </a:lnTo>
                      <a:lnTo>
                        <a:pt x="11" y="2"/>
                      </a:lnTo>
                      <a:lnTo>
                        <a:pt x="10" y="2"/>
                      </a:lnTo>
                      <a:lnTo>
                        <a:pt x="10" y="0"/>
                      </a:lnTo>
                      <a:lnTo>
                        <a:pt x="7" y="0"/>
                      </a:lnTo>
                      <a:lnTo>
                        <a:pt x="6" y="0"/>
                      </a:lnTo>
                      <a:lnTo>
                        <a:pt x="4" y="2"/>
                      </a:lnTo>
                      <a:lnTo>
                        <a:pt x="2" y="3"/>
                      </a:lnTo>
                      <a:lnTo>
                        <a:pt x="1" y="5"/>
                      </a:lnTo>
                      <a:lnTo>
                        <a:pt x="0" y="9"/>
                      </a:lnTo>
                      <a:lnTo>
                        <a:pt x="1" y="9"/>
                      </a:lnTo>
                      <a:lnTo>
                        <a:pt x="2" y="9"/>
                      </a:lnTo>
                      <a:lnTo>
                        <a:pt x="2" y="10"/>
                      </a:lnTo>
                      <a:lnTo>
                        <a:pt x="4" y="10"/>
                      </a:lnTo>
                      <a:lnTo>
                        <a:pt x="6" y="10"/>
                      </a:lnTo>
                      <a:lnTo>
                        <a:pt x="7" y="9"/>
                      </a:lnTo>
                      <a:lnTo>
                        <a:pt x="10" y="8"/>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8" name="Freeform 1382"/>
                <p:cNvSpPr>
                  <a:spLocks/>
                </p:cNvSpPr>
                <p:nvPr/>
              </p:nvSpPr>
              <p:spPr bwMode="auto">
                <a:xfrm>
                  <a:off x="1049" y="1612"/>
                  <a:ext cx="11" cy="8"/>
                </a:xfrm>
                <a:custGeom>
                  <a:avLst/>
                  <a:gdLst>
                    <a:gd name="T0" fmla="*/ 8 w 11"/>
                    <a:gd name="T1" fmla="*/ 6 h 8"/>
                    <a:gd name="T2" fmla="*/ 11 w 11"/>
                    <a:gd name="T3" fmla="*/ 3 h 8"/>
                    <a:gd name="T4" fmla="*/ 11 w 11"/>
                    <a:gd name="T5" fmla="*/ 2 h 8"/>
                    <a:gd name="T6" fmla="*/ 11 w 11"/>
                    <a:gd name="T7" fmla="*/ 1 h 8"/>
                    <a:gd name="T8" fmla="*/ 8 w 11"/>
                    <a:gd name="T9" fmla="*/ 0 h 8"/>
                    <a:gd name="T10" fmla="*/ 6 w 11"/>
                    <a:gd name="T11" fmla="*/ 0 h 8"/>
                    <a:gd name="T12" fmla="*/ 2 w 11"/>
                    <a:gd name="T13" fmla="*/ 3 h 8"/>
                    <a:gd name="T14" fmla="*/ 0 w 11"/>
                    <a:gd name="T15" fmla="*/ 3 h 8"/>
                    <a:gd name="T16" fmla="*/ 0 w 11"/>
                    <a:gd name="T17" fmla="*/ 6 h 8"/>
                    <a:gd name="T18" fmla="*/ 0 w 11"/>
                    <a:gd name="T19" fmla="*/ 7 h 8"/>
                    <a:gd name="T20" fmla="*/ 2 w 11"/>
                    <a:gd name="T21" fmla="*/ 8 h 8"/>
                    <a:gd name="T22" fmla="*/ 4 w 11"/>
                    <a:gd name="T23" fmla="*/ 8 h 8"/>
                    <a:gd name="T24" fmla="*/ 6 w 11"/>
                    <a:gd name="T25" fmla="*/ 8 h 8"/>
                    <a:gd name="T26" fmla="*/ 8 w 11"/>
                    <a:gd name="T27" fmla="*/ 6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
                    <a:gd name="T43" fmla="*/ 0 h 8"/>
                    <a:gd name="T44" fmla="*/ 11 w 11"/>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 h="8">
                      <a:moveTo>
                        <a:pt x="8" y="6"/>
                      </a:moveTo>
                      <a:lnTo>
                        <a:pt x="11" y="3"/>
                      </a:lnTo>
                      <a:lnTo>
                        <a:pt x="11" y="2"/>
                      </a:lnTo>
                      <a:lnTo>
                        <a:pt x="11" y="1"/>
                      </a:lnTo>
                      <a:lnTo>
                        <a:pt x="8" y="0"/>
                      </a:lnTo>
                      <a:lnTo>
                        <a:pt x="6" y="0"/>
                      </a:lnTo>
                      <a:lnTo>
                        <a:pt x="2" y="3"/>
                      </a:lnTo>
                      <a:lnTo>
                        <a:pt x="0" y="3"/>
                      </a:lnTo>
                      <a:lnTo>
                        <a:pt x="0" y="6"/>
                      </a:lnTo>
                      <a:lnTo>
                        <a:pt x="0" y="7"/>
                      </a:lnTo>
                      <a:lnTo>
                        <a:pt x="2" y="8"/>
                      </a:lnTo>
                      <a:lnTo>
                        <a:pt x="4" y="8"/>
                      </a:lnTo>
                      <a:lnTo>
                        <a:pt x="6" y="8"/>
                      </a:lnTo>
                      <a:lnTo>
                        <a:pt x="8"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69" name="Freeform 1383"/>
                <p:cNvSpPr>
                  <a:spLocks/>
                </p:cNvSpPr>
                <p:nvPr/>
              </p:nvSpPr>
              <p:spPr bwMode="auto">
                <a:xfrm>
                  <a:off x="1038" y="1613"/>
                  <a:ext cx="12" cy="9"/>
                </a:xfrm>
                <a:custGeom>
                  <a:avLst/>
                  <a:gdLst>
                    <a:gd name="T0" fmla="*/ 3 w 12"/>
                    <a:gd name="T1" fmla="*/ 9 h 9"/>
                    <a:gd name="T2" fmla="*/ 1 w 12"/>
                    <a:gd name="T3" fmla="*/ 9 h 9"/>
                    <a:gd name="T4" fmla="*/ 0 w 12"/>
                    <a:gd name="T5" fmla="*/ 7 h 9"/>
                    <a:gd name="T6" fmla="*/ 0 w 12"/>
                    <a:gd name="T7" fmla="*/ 7 h 9"/>
                    <a:gd name="T8" fmla="*/ 0 w 12"/>
                    <a:gd name="T9" fmla="*/ 6 h 9"/>
                    <a:gd name="T10" fmla="*/ 0 w 12"/>
                    <a:gd name="T11" fmla="*/ 5 h 9"/>
                    <a:gd name="T12" fmla="*/ 1 w 12"/>
                    <a:gd name="T13" fmla="*/ 2 h 9"/>
                    <a:gd name="T14" fmla="*/ 2 w 12"/>
                    <a:gd name="T15" fmla="*/ 1 h 9"/>
                    <a:gd name="T16" fmla="*/ 3 w 12"/>
                    <a:gd name="T17" fmla="*/ 1 h 9"/>
                    <a:gd name="T18" fmla="*/ 6 w 12"/>
                    <a:gd name="T19" fmla="*/ 0 h 9"/>
                    <a:gd name="T20" fmla="*/ 7 w 12"/>
                    <a:gd name="T21" fmla="*/ 0 h 9"/>
                    <a:gd name="T22" fmla="*/ 10 w 12"/>
                    <a:gd name="T23" fmla="*/ 1 h 9"/>
                    <a:gd name="T24" fmla="*/ 11 w 12"/>
                    <a:gd name="T25" fmla="*/ 1 h 9"/>
                    <a:gd name="T26" fmla="*/ 12 w 12"/>
                    <a:gd name="T27" fmla="*/ 2 h 9"/>
                    <a:gd name="T28" fmla="*/ 12 w 12"/>
                    <a:gd name="T29" fmla="*/ 2 h 9"/>
                    <a:gd name="T30" fmla="*/ 12 w 12"/>
                    <a:gd name="T31" fmla="*/ 5 h 9"/>
                    <a:gd name="T32" fmla="*/ 10 w 12"/>
                    <a:gd name="T33" fmla="*/ 7 h 9"/>
                    <a:gd name="T34" fmla="*/ 9 w 12"/>
                    <a:gd name="T35" fmla="*/ 9 h 9"/>
                    <a:gd name="T36" fmla="*/ 7 w 12"/>
                    <a:gd name="T37" fmla="*/ 9 h 9"/>
                    <a:gd name="T38" fmla="*/ 5 w 12"/>
                    <a:gd name="T39" fmla="*/ 9 h 9"/>
                    <a:gd name="T40" fmla="*/ 5 w 12"/>
                    <a:gd name="T41" fmla="*/ 9 h 9"/>
                    <a:gd name="T42" fmla="*/ 3 w 12"/>
                    <a:gd name="T43" fmla="*/ 9 h 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9"/>
                    <a:gd name="T68" fmla="*/ 12 w 12"/>
                    <a:gd name="T69" fmla="*/ 9 h 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9">
                      <a:moveTo>
                        <a:pt x="3" y="9"/>
                      </a:moveTo>
                      <a:lnTo>
                        <a:pt x="1" y="9"/>
                      </a:lnTo>
                      <a:lnTo>
                        <a:pt x="0" y="7"/>
                      </a:lnTo>
                      <a:lnTo>
                        <a:pt x="0" y="6"/>
                      </a:lnTo>
                      <a:lnTo>
                        <a:pt x="0" y="5"/>
                      </a:lnTo>
                      <a:lnTo>
                        <a:pt x="1" y="2"/>
                      </a:lnTo>
                      <a:lnTo>
                        <a:pt x="2" y="1"/>
                      </a:lnTo>
                      <a:lnTo>
                        <a:pt x="3" y="1"/>
                      </a:lnTo>
                      <a:lnTo>
                        <a:pt x="6" y="0"/>
                      </a:lnTo>
                      <a:lnTo>
                        <a:pt x="7" y="0"/>
                      </a:lnTo>
                      <a:lnTo>
                        <a:pt x="10" y="1"/>
                      </a:lnTo>
                      <a:lnTo>
                        <a:pt x="11" y="1"/>
                      </a:lnTo>
                      <a:lnTo>
                        <a:pt x="12" y="2"/>
                      </a:lnTo>
                      <a:lnTo>
                        <a:pt x="12" y="5"/>
                      </a:lnTo>
                      <a:lnTo>
                        <a:pt x="10" y="7"/>
                      </a:lnTo>
                      <a:lnTo>
                        <a:pt x="9" y="9"/>
                      </a:lnTo>
                      <a:lnTo>
                        <a:pt x="7" y="9"/>
                      </a:lnTo>
                      <a:lnTo>
                        <a:pt x="5" y="9"/>
                      </a:lnTo>
                      <a:lnTo>
                        <a:pt x="3"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0" name="Freeform 1384"/>
                <p:cNvSpPr>
                  <a:spLocks/>
                </p:cNvSpPr>
                <p:nvPr/>
              </p:nvSpPr>
              <p:spPr bwMode="auto">
                <a:xfrm>
                  <a:off x="1041" y="1613"/>
                  <a:ext cx="11" cy="9"/>
                </a:xfrm>
                <a:custGeom>
                  <a:avLst/>
                  <a:gdLst>
                    <a:gd name="T0" fmla="*/ 8 w 11"/>
                    <a:gd name="T1" fmla="*/ 7 h 9"/>
                    <a:gd name="T2" fmla="*/ 11 w 11"/>
                    <a:gd name="T3" fmla="*/ 5 h 9"/>
                    <a:gd name="T4" fmla="*/ 11 w 11"/>
                    <a:gd name="T5" fmla="*/ 2 h 9"/>
                    <a:gd name="T6" fmla="*/ 11 w 11"/>
                    <a:gd name="T7" fmla="*/ 1 h 9"/>
                    <a:gd name="T8" fmla="*/ 10 w 11"/>
                    <a:gd name="T9" fmla="*/ 1 h 9"/>
                    <a:gd name="T10" fmla="*/ 8 w 11"/>
                    <a:gd name="T11" fmla="*/ 1 h 9"/>
                    <a:gd name="T12" fmla="*/ 8 w 11"/>
                    <a:gd name="T13" fmla="*/ 0 h 9"/>
                    <a:gd name="T14" fmla="*/ 6 w 11"/>
                    <a:gd name="T15" fmla="*/ 1 h 9"/>
                    <a:gd name="T16" fmla="*/ 3 w 11"/>
                    <a:gd name="T17" fmla="*/ 1 h 9"/>
                    <a:gd name="T18" fmla="*/ 1 w 11"/>
                    <a:gd name="T19" fmla="*/ 4 h 9"/>
                    <a:gd name="T20" fmla="*/ 0 w 11"/>
                    <a:gd name="T21" fmla="*/ 5 h 9"/>
                    <a:gd name="T22" fmla="*/ 0 w 11"/>
                    <a:gd name="T23" fmla="*/ 7 h 9"/>
                    <a:gd name="T24" fmla="*/ 0 w 11"/>
                    <a:gd name="T25" fmla="*/ 9 h 9"/>
                    <a:gd name="T26" fmla="*/ 0 w 11"/>
                    <a:gd name="T27" fmla="*/ 9 h 9"/>
                    <a:gd name="T28" fmla="*/ 1 w 11"/>
                    <a:gd name="T29" fmla="*/ 9 h 9"/>
                    <a:gd name="T30" fmla="*/ 3 w 11"/>
                    <a:gd name="T31" fmla="*/ 9 h 9"/>
                    <a:gd name="T32" fmla="*/ 6 w 11"/>
                    <a:gd name="T33" fmla="*/ 9 h 9"/>
                    <a:gd name="T34" fmla="*/ 8 w 11"/>
                    <a:gd name="T35" fmla="*/ 9 h 9"/>
                    <a:gd name="T36" fmla="*/ 8 w 11"/>
                    <a:gd name="T37" fmla="*/ 7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9"/>
                    <a:gd name="T59" fmla="*/ 11 w 11"/>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9">
                      <a:moveTo>
                        <a:pt x="8" y="7"/>
                      </a:moveTo>
                      <a:lnTo>
                        <a:pt x="11" y="5"/>
                      </a:lnTo>
                      <a:lnTo>
                        <a:pt x="11" y="2"/>
                      </a:lnTo>
                      <a:lnTo>
                        <a:pt x="11" y="1"/>
                      </a:lnTo>
                      <a:lnTo>
                        <a:pt x="10" y="1"/>
                      </a:lnTo>
                      <a:lnTo>
                        <a:pt x="8" y="1"/>
                      </a:lnTo>
                      <a:lnTo>
                        <a:pt x="8" y="0"/>
                      </a:lnTo>
                      <a:lnTo>
                        <a:pt x="6" y="1"/>
                      </a:lnTo>
                      <a:lnTo>
                        <a:pt x="3" y="1"/>
                      </a:lnTo>
                      <a:lnTo>
                        <a:pt x="1" y="4"/>
                      </a:lnTo>
                      <a:lnTo>
                        <a:pt x="0" y="5"/>
                      </a:lnTo>
                      <a:lnTo>
                        <a:pt x="0" y="7"/>
                      </a:lnTo>
                      <a:lnTo>
                        <a:pt x="0" y="9"/>
                      </a:lnTo>
                      <a:lnTo>
                        <a:pt x="1" y="9"/>
                      </a:lnTo>
                      <a:lnTo>
                        <a:pt x="3" y="9"/>
                      </a:lnTo>
                      <a:lnTo>
                        <a:pt x="6" y="9"/>
                      </a:lnTo>
                      <a:lnTo>
                        <a:pt x="8" y="9"/>
                      </a:lnTo>
                      <a:lnTo>
                        <a:pt x="8"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1" name="Freeform 1385"/>
                <p:cNvSpPr>
                  <a:spLocks/>
                </p:cNvSpPr>
                <p:nvPr/>
              </p:nvSpPr>
              <p:spPr bwMode="auto">
                <a:xfrm>
                  <a:off x="1041" y="1614"/>
                  <a:ext cx="12" cy="10"/>
                </a:xfrm>
                <a:custGeom>
                  <a:avLst/>
                  <a:gdLst>
                    <a:gd name="T0" fmla="*/ 12 w 12"/>
                    <a:gd name="T1" fmla="*/ 6 h 10"/>
                    <a:gd name="T2" fmla="*/ 12 w 12"/>
                    <a:gd name="T3" fmla="*/ 5 h 10"/>
                    <a:gd name="T4" fmla="*/ 12 w 12"/>
                    <a:gd name="T5" fmla="*/ 3 h 10"/>
                    <a:gd name="T6" fmla="*/ 12 w 12"/>
                    <a:gd name="T7" fmla="*/ 1 h 10"/>
                    <a:gd name="T8" fmla="*/ 12 w 12"/>
                    <a:gd name="T9" fmla="*/ 0 h 10"/>
                    <a:gd name="T10" fmla="*/ 9 w 12"/>
                    <a:gd name="T11" fmla="*/ 0 h 10"/>
                    <a:gd name="T12" fmla="*/ 7 w 12"/>
                    <a:gd name="T13" fmla="*/ 0 h 10"/>
                    <a:gd name="T14" fmla="*/ 2 w 12"/>
                    <a:gd name="T15" fmla="*/ 5 h 10"/>
                    <a:gd name="T16" fmla="*/ 0 w 12"/>
                    <a:gd name="T17" fmla="*/ 5 h 10"/>
                    <a:gd name="T18" fmla="*/ 0 w 12"/>
                    <a:gd name="T19" fmla="*/ 9 h 10"/>
                    <a:gd name="T20" fmla="*/ 0 w 12"/>
                    <a:gd name="T21" fmla="*/ 10 h 10"/>
                    <a:gd name="T22" fmla="*/ 2 w 12"/>
                    <a:gd name="T23" fmla="*/ 10 h 10"/>
                    <a:gd name="T24" fmla="*/ 5 w 12"/>
                    <a:gd name="T25" fmla="*/ 10 h 10"/>
                    <a:gd name="T26" fmla="*/ 7 w 12"/>
                    <a:gd name="T27" fmla="*/ 10 h 10"/>
                    <a:gd name="T28" fmla="*/ 12 w 12"/>
                    <a:gd name="T29" fmla="*/ 6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10"/>
                    <a:gd name="T47" fmla="*/ 12 w 12"/>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10">
                      <a:moveTo>
                        <a:pt x="12" y="6"/>
                      </a:moveTo>
                      <a:lnTo>
                        <a:pt x="12" y="5"/>
                      </a:lnTo>
                      <a:lnTo>
                        <a:pt x="12" y="3"/>
                      </a:lnTo>
                      <a:lnTo>
                        <a:pt x="12" y="1"/>
                      </a:lnTo>
                      <a:lnTo>
                        <a:pt x="12" y="0"/>
                      </a:lnTo>
                      <a:lnTo>
                        <a:pt x="9" y="0"/>
                      </a:lnTo>
                      <a:lnTo>
                        <a:pt x="7" y="0"/>
                      </a:lnTo>
                      <a:lnTo>
                        <a:pt x="2" y="5"/>
                      </a:lnTo>
                      <a:lnTo>
                        <a:pt x="0" y="5"/>
                      </a:lnTo>
                      <a:lnTo>
                        <a:pt x="0" y="9"/>
                      </a:lnTo>
                      <a:lnTo>
                        <a:pt x="0" y="10"/>
                      </a:lnTo>
                      <a:lnTo>
                        <a:pt x="2" y="10"/>
                      </a:lnTo>
                      <a:lnTo>
                        <a:pt x="5" y="10"/>
                      </a:lnTo>
                      <a:lnTo>
                        <a:pt x="7" y="10"/>
                      </a:lnTo>
                      <a:lnTo>
                        <a:pt x="12"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2" name="Freeform 1386"/>
                <p:cNvSpPr>
                  <a:spLocks/>
                </p:cNvSpPr>
                <p:nvPr/>
              </p:nvSpPr>
              <p:spPr bwMode="auto">
                <a:xfrm>
                  <a:off x="999" y="1634"/>
                  <a:ext cx="12" cy="9"/>
                </a:xfrm>
                <a:custGeom>
                  <a:avLst/>
                  <a:gdLst>
                    <a:gd name="T0" fmla="*/ 6 w 12"/>
                    <a:gd name="T1" fmla="*/ 9 h 9"/>
                    <a:gd name="T2" fmla="*/ 2 w 12"/>
                    <a:gd name="T3" fmla="*/ 7 h 9"/>
                    <a:gd name="T4" fmla="*/ 0 w 12"/>
                    <a:gd name="T5" fmla="*/ 6 h 9"/>
                    <a:gd name="T6" fmla="*/ 2 w 12"/>
                    <a:gd name="T7" fmla="*/ 2 h 9"/>
                    <a:gd name="T8" fmla="*/ 4 w 12"/>
                    <a:gd name="T9" fmla="*/ 1 h 9"/>
                    <a:gd name="T10" fmla="*/ 6 w 12"/>
                    <a:gd name="T11" fmla="*/ 0 h 9"/>
                    <a:gd name="T12" fmla="*/ 8 w 12"/>
                    <a:gd name="T13" fmla="*/ 0 h 9"/>
                    <a:gd name="T14" fmla="*/ 12 w 12"/>
                    <a:gd name="T15" fmla="*/ 1 h 9"/>
                    <a:gd name="T16" fmla="*/ 12 w 12"/>
                    <a:gd name="T17" fmla="*/ 2 h 9"/>
                    <a:gd name="T18" fmla="*/ 12 w 12"/>
                    <a:gd name="T19" fmla="*/ 6 h 9"/>
                    <a:gd name="T20" fmla="*/ 10 w 12"/>
                    <a:gd name="T21" fmla="*/ 7 h 9"/>
                    <a:gd name="T22" fmla="*/ 8 w 12"/>
                    <a:gd name="T23" fmla="*/ 9 h 9"/>
                    <a:gd name="T24" fmla="*/ 6 w 12"/>
                    <a:gd name="T25" fmla="*/ 9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9"/>
                    <a:gd name="T41" fmla="*/ 12 w 12"/>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9">
                      <a:moveTo>
                        <a:pt x="6" y="9"/>
                      </a:moveTo>
                      <a:lnTo>
                        <a:pt x="2" y="7"/>
                      </a:lnTo>
                      <a:lnTo>
                        <a:pt x="0" y="6"/>
                      </a:lnTo>
                      <a:lnTo>
                        <a:pt x="2" y="2"/>
                      </a:lnTo>
                      <a:lnTo>
                        <a:pt x="4" y="1"/>
                      </a:lnTo>
                      <a:lnTo>
                        <a:pt x="6" y="0"/>
                      </a:lnTo>
                      <a:lnTo>
                        <a:pt x="8" y="0"/>
                      </a:lnTo>
                      <a:lnTo>
                        <a:pt x="12" y="1"/>
                      </a:lnTo>
                      <a:lnTo>
                        <a:pt x="12" y="2"/>
                      </a:lnTo>
                      <a:lnTo>
                        <a:pt x="12" y="6"/>
                      </a:lnTo>
                      <a:lnTo>
                        <a:pt x="10" y="7"/>
                      </a:lnTo>
                      <a:lnTo>
                        <a:pt x="8" y="9"/>
                      </a:lnTo>
                      <a:lnTo>
                        <a:pt x="6" y="9"/>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3" name="Freeform 1387"/>
                <p:cNvSpPr>
                  <a:spLocks/>
                </p:cNvSpPr>
                <p:nvPr/>
              </p:nvSpPr>
              <p:spPr bwMode="auto">
                <a:xfrm>
                  <a:off x="1001" y="1634"/>
                  <a:ext cx="12" cy="9"/>
                </a:xfrm>
                <a:custGeom>
                  <a:avLst/>
                  <a:gdLst>
                    <a:gd name="T0" fmla="*/ 12 w 12"/>
                    <a:gd name="T1" fmla="*/ 6 h 9"/>
                    <a:gd name="T2" fmla="*/ 12 w 12"/>
                    <a:gd name="T3" fmla="*/ 2 h 9"/>
                    <a:gd name="T4" fmla="*/ 12 w 12"/>
                    <a:gd name="T5" fmla="*/ 1 h 9"/>
                    <a:gd name="T6" fmla="*/ 9 w 12"/>
                    <a:gd name="T7" fmla="*/ 0 h 9"/>
                    <a:gd name="T8" fmla="*/ 6 w 12"/>
                    <a:gd name="T9" fmla="*/ 1 h 9"/>
                    <a:gd name="T10" fmla="*/ 3 w 12"/>
                    <a:gd name="T11" fmla="*/ 5 h 9"/>
                    <a:gd name="T12" fmla="*/ 0 w 12"/>
                    <a:gd name="T13" fmla="*/ 7 h 9"/>
                    <a:gd name="T14" fmla="*/ 0 w 12"/>
                    <a:gd name="T15" fmla="*/ 9 h 9"/>
                    <a:gd name="T16" fmla="*/ 3 w 12"/>
                    <a:gd name="T17" fmla="*/ 9 h 9"/>
                    <a:gd name="T18" fmla="*/ 6 w 12"/>
                    <a:gd name="T19" fmla="*/ 9 h 9"/>
                    <a:gd name="T20" fmla="*/ 12 w 12"/>
                    <a:gd name="T21" fmla="*/ 6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9"/>
                    <a:gd name="T35" fmla="*/ 12 w 12"/>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9">
                      <a:moveTo>
                        <a:pt x="12" y="6"/>
                      </a:moveTo>
                      <a:lnTo>
                        <a:pt x="12" y="2"/>
                      </a:lnTo>
                      <a:lnTo>
                        <a:pt x="12" y="1"/>
                      </a:lnTo>
                      <a:lnTo>
                        <a:pt x="9" y="0"/>
                      </a:lnTo>
                      <a:lnTo>
                        <a:pt x="6" y="1"/>
                      </a:lnTo>
                      <a:lnTo>
                        <a:pt x="3" y="5"/>
                      </a:lnTo>
                      <a:lnTo>
                        <a:pt x="0" y="7"/>
                      </a:lnTo>
                      <a:lnTo>
                        <a:pt x="0" y="9"/>
                      </a:lnTo>
                      <a:lnTo>
                        <a:pt x="3" y="9"/>
                      </a:lnTo>
                      <a:lnTo>
                        <a:pt x="6" y="9"/>
                      </a:lnTo>
                      <a:lnTo>
                        <a:pt x="12"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4" name="Line 1388"/>
                <p:cNvSpPr>
                  <a:spLocks noChangeShapeType="1"/>
                </p:cNvSpPr>
                <p:nvPr/>
              </p:nvSpPr>
              <p:spPr bwMode="auto">
                <a:xfrm flipV="1">
                  <a:off x="1029" y="1645"/>
                  <a:ext cx="1" cy="1"/>
                </a:xfrm>
                <a:prstGeom prst="line">
                  <a:avLst/>
                </a:prstGeom>
                <a:noFill/>
                <a:ln w="12700">
                  <a:solidFill>
                    <a:srgbClr val="000000"/>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5" name="Freeform 1389"/>
                <p:cNvSpPr>
                  <a:spLocks/>
                </p:cNvSpPr>
                <p:nvPr/>
              </p:nvSpPr>
              <p:spPr bwMode="auto">
                <a:xfrm>
                  <a:off x="1015" y="1646"/>
                  <a:ext cx="12" cy="10"/>
                </a:xfrm>
                <a:custGeom>
                  <a:avLst/>
                  <a:gdLst>
                    <a:gd name="T0" fmla="*/ 4 w 12"/>
                    <a:gd name="T1" fmla="*/ 10 h 10"/>
                    <a:gd name="T2" fmla="*/ 2 w 12"/>
                    <a:gd name="T3" fmla="*/ 9 h 10"/>
                    <a:gd name="T4" fmla="*/ 1 w 12"/>
                    <a:gd name="T5" fmla="*/ 9 h 10"/>
                    <a:gd name="T6" fmla="*/ 1 w 12"/>
                    <a:gd name="T7" fmla="*/ 8 h 10"/>
                    <a:gd name="T8" fmla="*/ 0 w 12"/>
                    <a:gd name="T9" fmla="*/ 7 h 10"/>
                    <a:gd name="T10" fmla="*/ 1 w 12"/>
                    <a:gd name="T11" fmla="*/ 7 h 10"/>
                    <a:gd name="T12" fmla="*/ 2 w 12"/>
                    <a:gd name="T13" fmla="*/ 3 h 10"/>
                    <a:gd name="T14" fmla="*/ 3 w 12"/>
                    <a:gd name="T15" fmla="*/ 2 h 10"/>
                    <a:gd name="T16" fmla="*/ 5 w 12"/>
                    <a:gd name="T17" fmla="*/ 2 h 10"/>
                    <a:gd name="T18" fmla="*/ 6 w 12"/>
                    <a:gd name="T19" fmla="*/ 0 h 10"/>
                    <a:gd name="T20" fmla="*/ 7 w 12"/>
                    <a:gd name="T21" fmla="*/ 0 h 10"/>
                    <a:gd name="T22" fmla="*/ 8 w 12"/>
                    <a:gd name="T23" fmla="*/ 2 h 10"/>
                    <a:gd name="T24" fmla="*/ 11 w 12"/>
                    <a:gd name="T25" fmla="*/ 2 h 10"/>
                    <a:gd name="T26" fmla="*/ 11 w 12"/>
                    <a:gd name="T27" fmla="*/ 3 h 10"/>
                    <a:gd name="T28" fmla="*/ 12 w 12"/>
                    <a:gd name="T29" fmla="*/ 4 h 10"/>
                    <a:gd name="T30" fmla="*/ 11 w 12"/>
                    <a:gd name="T31" fmla="*/ 7 h 10"/>
                    <a:gd name="T32" fmla="*/ 11 w 12"/>
                    <a:gd name="T33" fmla="*/ 8 h 10"/>
                    <a:gd name="T34" fmla="*/ 9 w 12"/>
                    <a:gd name="T35" fmla="*/ 9 h 10"/>
                    <a:gd name="T36" fmla="*/ 7 w 12"/>
                    <a:gd name="T37" fmla="*/ 10 h 10"/>
                    <a:gd name="T38" fmla="*/ 6 w 12"/>
                    <a:gd name="T39" fmla="*/ 10 h 10"/>
                    <a:gd name="T40" fmla="*/ 5 w 12"/>
                    <a:gd name="T41" fmla="*/ 10 h 10"/>
                    <a:gd name="T42" fmla="*/ 4 w 12"/>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10"/>
                    <a:gd name="T68" fmla="*/ 12 w 12"/>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10">
                      <a:moveTo>
                        <a:pt x="4" y="10"/>
                      </a:moveTo>
                      <a:lnTo>
                        <a:pt x="2" y="9"/>
                      </a:lnTo>
                      <a:lnTo>
                        <a:pt x="1" y="9"/>
                      </a:lnTo>
                      <a:lnTo>
                        <a:pt x="1" y="8"/>
                      </a:lnTo>
                      <a:lnTo>
                        <a:pt x="0" y="7"/>
                      </a:lnTo>
                      <a:lnTo>
                        <a:pt x="1" y="7"/>
                      </a:lnTo>
                      <a:lnTo>
                        <a:pt x="2" y="3"/>
                      </a:lnTo>
                      <a:lnTo>
                        <a:pt x="3" y="2"/>
                      </a:lnTo>
                      <a:lnTo>
                        <a:pt x="5" y="2"/>
                      </a:lnTo>
                      <a:lnTo>
                        <a:pt x="6" y="0"/>
                      </a:lnTo>
                      <a:lnTo>
                        <a:pt x="7" y="0"/>
                      </a:lnTo>
                      <a:lnTo>
                        <a:pt x="8" y="2"/>
                      </a:lnTo>
                      <a:lnTo>
                        <a:pt x="11" y="2"/>
                      </a:lnTo>
                      <a:lnTo>
                        <a:pt x="11" y="3"/>
                      </a:lnTo>
                      <a:lnTo>
                        <a:pt x="12" y="4"/>
                      </a:lnTo>
                      <a:lnTo>
                        <a:pt x="11" y="7"/>
                      </a:lnTo>
                      <a:lnTo>
                        <a:pt x="11" y="8"/>
                      </a:lnTo>
                      <a:lnTo>
                        <a:pt x="9" y="9"/>
                      </a:lnTo>
                      <a:lnTo>
                        <a:pt x="7" y="10"/>
                      </a:lnTo>
                      <a:lnTo>
                        <a:pt x="6" y="10"/>
                      </a:lnTo>
                      <a:lnTo>
                        <a:pt x="5" y="10"/>
                      </a:lnTo>
                      <a:lnTo>
                        <a:pt x="4"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6" name="Freeform 1390"/>
                <p:cNvSpPr>
                  <a:spLocks/>
                </p:cNvSpPr>
                <p:nvPr/>
              </p:nvSpPr>
              <p:spPr bwMode="auto">
                <a:xfrm>
                  <a:off x="1018" y="1648"/>
                  <a:ext cx="12" cy="9"/>
                </a:xfrm>
                <a:custGeom>
                  <a:avLst/>
                  <a:gdLst>
                    <a:gd name="T0" fmla="*/ 11 w 12"/>
                    <a:gd name="T1" fmla="*/ 7 h 9"/>
                    <a:gd name="T2" fmla="*/ 11 w 12"/>
                    <a:gd name="T3" fmla="*/ 5 h 9"/>
                    <a:gd name="T4" fmla="*/ 12 w 12"/>
                    <a:gd name="T5" fmla="*/ 2 h 9"/>
                    <a:gd name="T6" fmla="*/ 11 w 12"/>
                    <a:gd name="T7" fmla="*/ 1 h 9"/>
                    <a:gd name="T8" fmla="*/ 11 w 12"/>
                    <a:gd name="T9" fmla="*/ 1 h 9"/>
                    <a:gd name="T10" fmla="*/ 11 w 12"/>
                    <a:gd name="T11" fmla="*/ 0 h 9"/>
                    <a:gd name="T12" fmla="*/ 8 w 12"/>
                    <a:gd name="T13" fmla="*/ 0 h 9"/>
                    <a:gd name="T14" fmla="*/ 6 w 12"/>
                    <a:gd name="T15" fmla="*/ 1 h 9"/>
                    <a:gd name="T16" fmla="*/ 3 w 12"/>
                    <a:gd name="T17" fmla="*/ 2 h 9"/>
                    <a:gd name="T18" fmla="*/ 2 w 12"/>
                    <a:gd name="T19" fmla="*/ 3 h 9"/>
                    <a:gd name="T20" fmla="*/ 0 w 12"/>
                    <a:gd name="T21" fmla="*/ 5 h 9"/>
                    <a:gd name="T22" fmla="*/ 0 w 12"/>
                    <a:gd name="T23" fmla="*/ 7 h 9"/>
                    <a:gd name="T24" fmla="*/ 0 w 12"/>
                    <a:gd name="T25" fmla="*/ 8 h 9"/>
                    <a:gd name="T26" fmla="*/ 1 w 12"/>
                    <a:gd name="T27" fmla="*/ 9 h 9"/>
                    <a:gd name="T28" fmla="*/ 2 w 12"/>
                    <a:gd name="T29" fmla="*/ 9 h 9"/>
                    <a:gd name="T30" fmla="*/ 3 w 12"/>
                    <a:gd name="T31" fmla="*/ 9 h 9"/>
                    <a:gd name="T32" fmla="*/ 6 w 12"/>
                    <a:gd name="T33" fmla="*/ 9 h 9"/>
                    <a:gd name="T34" fmla="*/ 8 w 12"/>
                    <a:gd name="T35" fmla="*/ 8 h 9"/>
                    <a:gd name="T36" fmla="*/ 11 w 12"/>
                    <a:gd name="T37" fmla="*/ 7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9"/>
                    <a:gd name="T59" fmla="*/ 12 w 12"/>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9">
                      <a:moveTo>
                        <a:pt x="11" y="7"/>
                      </a:moveTo>
                      <a:lnTo>
                        <a:pt x="11" y="5"/>
                      </a:lnTo>
                      <a:lnTo>
                        <a:pt x="12" y="2"/>
                      </a:lnTo>
                      <a:lnTo>
                        <a:pt x="11" y="1"/>
                      </a:lnTo>
                      <a:lnTo>
                        <a:pt x="11" y="0"/>
                      </a:lnTo>
                      <a:lnTo>
                        <a:pt x="8" y="0"/>
                      </a:lnTo>
                      <a:lnTo>
                        <a:pt x="6" y="1"/>
                      </a:lnTo>
                      <a:lnTo>
                        <a:pt x="3" y="2"/>
                      </a:lnTo>
                      <a:lnTo>
                        <a:pt x="2" y="3"/>
                      </a:lnTo>
                      <a:lnTo>
                        <a:pt x="0" y="5"/>
                      </a:lnTo>
                      <a:lnTo>
                        <a:pt x="0" y="7"/>
                      </a:lnTo>
                      <a:lnTo>
                        <a:pt x="0" y="8"/>
                      </a:lnTo>
                      <a:lnTo>
                        <a:pt x="1" y="9"/>
                      </a:lnTo>
                      <a:lnTo>
                        <a:pt x="2" y="9"/>
                      </a:lnTo>
                      <a:lnTo>
                        <a:pt x="3" y="9"/>
                      </a:lnTo>
                      <a:lnTo>
                        <a:pt x="6" y="9"/>
                      </a:lnTo>
                      <a:lnTo>
                        <a:pt x="8" y="8"/>
                      </a:lnTo>
                      <a:lnTo>
                        <a:pt x="11"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7" name="Freeform 1391"/>
                <p:cNvSpPr>
                  <a:spLocks/>
                </p:cNvSpPr>
                <p:nvPr/>
              </p:nvSpPr>
              <p:spPr bwMode="auto">
                <a:xfrm>
                  <a:off x="1018" y="1650"/>
                  <a:ext cx="12" cy="9"/>
                </a:xfrm>
                <a:custGeom>
                  <a:avLst/>
                  <a:gdLst>
                    <a:gd name="T0" fmla="*/ 10 w 12"/>
                    <a:gd name="T1" fmla="*/ 6 h 9"/>
                    <a:gd name="T2" fmla="*/ 10 w 12"/>
                    <a:gd name="T3" fmla="*/ 4 h 9"/>
                    <a:gd name="T4" fmla="*/ 12 w 12"/>
                    <a:gd name="T5" fmla="*/ 4 h 9"/>
                    <a:gd name="T6" fmla="*/ 10 w 12"/>
                    <a:gd name="T7" fmla="*/ 1 h 9"/>
                    <a:gd name="T8" fmla="*/ 10 w 12"/>
                    <a:gd name="T9" fmla="*/ 0 h 9"/>
                    <a:gd name="T10" fmla="*/ 8 w 12"/>
                    <a:gd name="T11" fmla="*/ 0 h 9"/>
                    <a:gd name="T12" fmla="*/ 6 w 12"/>
                    <a:gd name="T13" fmla="*/ 1 h 9"/>
                    <a:gd name="T14" fmla="*/ 2 w 12"/>
                    <a:gd name="T15" fmla="*/ 4 h 9"/>
                    <a:gd name="T16" fmla="*/ 0 w 12"/>
                    <a:gd name="T17" fmla="*/ 5 h 9"/>
                    <a:gd name="T18" fmla="*/ 0 w 12"/>
                    <a:gd name="T19" fmla="*/ 6 h 9"/>
                    <a:gd name="T20" fmla="*/ 0 w 12"/>
                    <a:gd name="T21" fmla="*/ 7 h 9"/>
                    <a:gd name="T22" fmla="*/ 2 w 12"/>
                    <a:gd name="T23" fmla="*/ 9 h 9"/>
                    <a:gd name="T24" fmla="*/ 4 w 12"/>
                    <a:gd name="T25" fmla="*/ 9 h 9"/>
                    <a:gd name="T26" fmla="*/ 6 w 12"/>
                    <a:gd name="T27" fmla="*/ 7 h 9"/>
                    <a:gd name="T28" fmla="*/ 10 w 12"/>
                    <a:gd name="T29" fmla="*/ 6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9"/>
                    <a:gd name="T47" fmla="*/ 12 w 12"/>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9">
                      <a:moveTo>
                        <a:pt x="10" y="6"/>
                      </a:moveTo>
                      <a:lnTo>
                        <a:pt x="10" y="4"/>
                      </a:lnTo>
                      <a:lnTo>
                        <a:pt x="12" y="4"/>
                      </a:lnTo>
                      <a:lnTo>
                        <a:pt x="10" y="1"/>
                      </a:lnTo>
                      <a:lnTo>
                        <a:pt x="10" y="0"/>
                      </a:lnTo>
                      <a:lnTo>
                        <a:pt x="8" y="0"/>
                      </a:lnTo>
                      <a:lnTo>
                        <a:pt x="6" y="1"/>
                      </a:lnTo>
                      <a:lnTo>
                        <a:pt x="2" y="4"/>
                      </a:lnTo>
                      <a:lnTo>
                        <a:pt x="0" y="5"/>
                      </a:lnTo>
                      <a:lnTo>
                        <a:pt x="0" y="6"/>
                      </a:lnTo>
                      <a:lnTo>
                        <a:pt x="0" y="7"/>
                      </a:lnTo>
                      <a:lnTo>
                        <a:pt x="2" y="9"/>
                      </a:lnTo>
                      <a:lnTo>
                        <a:pt x="4" y="9"/>
                      </a:lnTo>
                      <a:lnTo>
                        <a:pt x="6" y="7"/>
                      </a:lnTo>
                      <a:lnTo>
                        <a:pt x="10"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8" name="Freeform 1392"/>
                <p:cNvSpPr>
                  <a:spLocks/>
                </p:cNvSpPr>
                <p:nvPr/>
              </p:nvSpPr>
              <p:spPr bwMode="auto">
                <a:xfrm>
                  <a:off x="1009" y="1650"/>
                  <a:ext cx="11" cy="9"/>
                </a:xfrm>
                <a:custGeom>
                  <a:avLst/>
                  <a:gdLst>
                    <a:gd name="T0" fmla="*/ 3 w 11"/>
                    <a:gd name="T1" fmla="*/ 9 h 9"/>
                    <a:gd name="T2" fmla="*/ 1 w 11"/>
                    <a:gd name="T3" fmla="*/ 7 h 9"/>
                    <a:gd name="T4" fmla="*/ 1 w 11"/>
                    <a:gd name="T5" fmla="*/ 7 h 9"/>
                    <a:gd name="T6" fmla="*/ 0 w 11"/>
                    <a:gd name="T7" fmla="*/ 6 h 9"/>
                    <a:gd name="T8" fmla="*/ 0 w 11"/>
                    <a:gd name="T9" fmla="*/ 6 h 9"/>
                    <a:gd name="T10" fmla="*/ 0 w 11"/>
                    <a:gd name="T11" fmla="*/ 5 h 9"/>
                    <a:gd name="T12" fmla="*/ 1 w 11"/>
                    <a:gd name="T13" fmla="*/ 3 h 9"/>
                    <a:gd name="T14" fmla="*/ 2 w 11"/>
                    <a:gd name="T15" fmla="*/ 1 h 9"/>
                    <a:gd name="T16" fmla="*/ 4 w 11"/>
                    <a:gd name="T17" fmla="*/ 1 h 9"/>
                    <a:gd name="T18" fmla="*/ 6 w 11"/>
                    <a:gd name="T19" fmla="*/ 0 h 9"/>
                    <a:gd name="T20" fmla="*/ 6 w 11"/>
                    <a:gd name="T21" fmla="*/ 1 h 9"/>
                    <a:gd name="T22" fmla="*/ 9 w 11"/>
                    <a:gd name="T23" fmla="*/ 1 h 9"/>
                    <a:gd name="T24" fmla="*/ 10 w 11"/>
                    <a:gd name="T25" fmla="*/ 1 h 9"/>
                    <a:gd name="T26" fmla="*/ 11 w 11"/>
                    <a:gd name="T27" fmla="*/ 3 h 9"/>
                    <a:gd name="T28" fmla="*/ 11 w 11"/>
                    <a:gd name="T29" fmla="*/ 3 h 9"/>
                    <a:gd name="T30" fmla="*/ 11 w 11"/>
                    <a:gd name="T31" fmla="*/ 5 h 9"/>
                    <a:gd name="T32" fmla="*/ 9 w 11"/>
                    <a:gd name="T33" fmla="*/ 6 h 9"/>
                    <a:gd name="T34" fmla="*/ 8 w 11"/>
                    <a:gd name="T35" fmla="*/ 7 h 9"/>
                    <a:gd name="T36" fmla="*/ 6 w 11"/>
                    <a:gd name="T37" fmla="*/ 9 h 9"/>
                    <a:gd name="T38" fmla="*/ 5 w 11"/>
                    <a:gd name="T39" fmla="*/ 9 h 9"/>
                    <a:gd name="T40" fmla="*/ 4 w 11"/>
                    <a:gd name="T41" fmla="*/ 9 h 9"/>
                    <a:gd name="T42" fmla="*/ 3 w 11"/>
                    <a:gd name="T43" fmla="*/ 9 h 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
                    <a:gd name="T67" fmla="*/ 0 h 9"/>
                    <a:gd name="T68" fmla="*/ 11 w 11"/>
                    <a:gd name="T69" fmla="*/ 9 h 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 h="9">
                      <a:moveTo>
                        <a:pt x="3" y="9"/>
                      </a:moveTo>
                      <a:lnTo>
                        <a:pt x="1" y="7"/>
                      </a:lnTo>
                      <a:lnTo>
                        <a:pt x="0" y="6"/>
                      </a:lnTo>
                      <a:lnTo>
                        <a:pt x="0" y="5"/>
                      </a:lnTo>
                      <a:lnTo>
                        <a:pt x="1" y="3"/>
                      </a:lnTo>
                      <a:lnTo>
                        <a:pt x="2" y="1"/>
                      </a:lnTo>
                      <a:lnTo>
                        <a:pt x="4" y="1"/>
                      </a:lnTo>
                      <a:lnTo>
                        <a:pt x="6" y="0"/>
                      </a:lnTo>
                      <a:lnTo>
                        <a:pt x="6" y="1"/>
                      </a:lnTo>
                      <a:lnTo>
                        <a:pt x="9" y="1"/>
                      </a:lnTo>
                      <a:lnTo>
                        <a:pt x="10" y="1"/>
                      </a:lnTo>
                      <a:lnTo>
                        <a:pt x="11" y="3"/>
                      </a:lnTo>
                      <a:lnTo>
                        <a:pt x="11" y="5"/>
                      </a:lnTo>
                      <a:lnTo>
                        <a:pt x="9" y="6"/>
                      </a:lnTo>
                      <a:lnTo>
                        <a:pt x="8" y="7"/>
                      </a:lnTo>
                      <a:lnTo>
                        <a:pt x="6" y="9"/>
                      </a:lnTo>
                      <a:lnTo>
                        <a:pt x="5" y="9"/>
                      </a:lnTo>
                      <a:lnTo>
                        <a:pt x="4" y="9"/>
                      </a:lnTo>
                      <a:lnTo>
                        <a:pt x="3"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79" name="Freeform 1393"/>
                <p:cNvSpPr>
                  <a:spLocks/>
                </p:cNvSpPr>
                <p:nvPr/>
              </p:nvSpPr>
              <p:spPr bwMode="auto">
                <a:xfrm>
                  <a:off x="1012" y="1651"/>
                  <a:ext cx="11" cy="9"/>
                </a:xfrm>
                <a:custGeom>
                  <a:avLst/>
                  <a:gdLst>
                    <a:gd name="T0" fmla="*/ 8 w 11"/>
                    <a:gd name="T1" fmla="*/ 6 h 9"/>
                    <a:gd name="T2" fmla="*/ 11 w 11"/>
                    <a:gd name="T3" fmla="*/ 4 h 9"/>
                    <a:gd name="T4" fmla="*/ 11 w 11"/>
                    <a:gd name="T5" fmla="*/ 2 h 9"/>
                    <a:gd name="T6" fmla="*/ 10 w 11"/>
                    <a:gd name="T7" fmla="*/ 2 h 9"/>
                    <a:gd name="T8" fmla="*/ 8 w 11"/>
                    <a:gd name="T9" fmla="*/ 0 h 9"/>
                    <a:gd name="T10" fmla="*/ 7 w 11"/>
                    <a:gd name="T11" fmla="*/ 0 h 9"/>
                    <a:gd name="T12" fmla="*/ 6 w 11"/>
                    <a:gd name="T13" fmla="*/ 2 h 9"/>
                    <a:gd name="T14" fmla="*/ 3 w 11"/>
                    <a:gd name="T15" fmla="*/ 2 h 9"/>
                    <a:gd name="T16" fmla="*/ 1 w 11"/>
                    <a:gd name="T17" fmla="*/ 4 h 9"/>
                    <a:gd name="T18" fmla="*/ 1 w 11"/>
                    <a:gd name="T19" fmla="*/ 5 h 9"/>
                    <a:gd name="T20" fmla="*/ 0 w 11"/>
                    <a:gd name="T21" fmla="*/ 6 h 9"/>
                    <a:gd name="T22" fmla="*/ 1 w 11"/>
                    <a:gd name="T23" fmla="*/ 9 h 9"/>
                    <a:gd name="T24" fmla="*/ 3 w 11"/>
                    <a:gd name="T25" fmla="*/ 9 h 9"/>
                    <a:gd name="T26" fmla="*/ 6 w 11"/>
                    <a:gd name="T27" fmla="*/ 9 h 9"/>
                    <a:gd name="T28" fmla="*/ 7 w 11"/>
                    <a:gd name="T29" fmla="*/ 8 h 9"/>
                    <a:gd name="T30" fmla="*/ 8 w 11"/>
                    <a:gd name="T31" fmla="*/ 6 h 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
                    <a:gd name="T49" fmla="*/ 0 h 9"/>
                    <a:gd name="T50" fmla="*/ 11 w 11"/>
                    <a:gd name="T51" fmla="*/ 9 h 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 h="9">
                      <a:moveTo>
                        <a:pt x="8" y="6"/>
                      </a:moveTo>
                      <a:lnTo>
                        <a:pt x="11" y="4"/>
                      </a:lnTo>
                      <a:lnTo>
                        <a:pt x="11" y="2"/>
                      </a:lnTo>
                      <a:lnTo>
                        <a:pt x="10" y="2"/>
                      </a:lnTo>
                      <a:lnTo>
                        <a:pt x="8" y="0"/>
                      </a:lnTo>
                      <a:lnTo>
                        <a:pt x="7" y="0"/>
                      </a:lnTo>
                      <a:lnTo>
                        <a:pt x="6" y="2"/>
                      </a:lnTo>
                      <a:lnTo>
                        <a:pt x="3" y="2"/>
                      </a:lnTo>
                      <a:lnTo>
                        <a:pt x="1" y="4"/>
                      </a:lnTo>
                      <a:lnTo>
                        <a:pt x="1" y="5"/>
                      </a:lnTo>
                      <a:lnTo>
                        <a:pt x="0" y="6"/>
                      </a:lnTo>
                      <a:lnTo>
                        <a:pt x="1" y="9"/>
                      </a:lnTo>
                      <a:lnTo>
                        <a:pt x="3" y="9"/>
                      </a:lnTo>
                      <a:lnTo>
                        <a:pt x="6" y="9"/>
                      </a:lnTo>
                      <a:lnTo>
                        <a:pt x="7" y="8"/>
                      </a:lnTo>
                      <a:lnTo>
                        <a:pt x="8"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0" name="Freeform 1394"/>
                <p:cNvSpPr>
                  <a:spLocks/>
                </p:cNvSpPr>
                <p:nvPr/>
              </p:nvSpPr>
              <p:spPr bwMode="auto">
                <a:xfrm>
                  <a:off x="1012" y="1653"/>
                  <a:ext cx="12" cy="9"/>
                </a:xfrm>
                <a:custGeom>
                  <a:avLst/>
                  <a:gdLst>
                    <a:gd name="T0" fmla="*/ 10 w 12"/>
                    <a:gd name="T1" fmla="*/ 7 h 9"/>
                    <a:gd name="T2" fmla="*/ 12 w 12"/>
                    <a:gd name="T3" fmla="*/ 3 h 9"/>
                    <a:gd name="T4" fmla="*/ 12 w 12"/>
                    <a:gd name="T5" fmla="*/ 2 h 9"/>
                    <a:gd name="T6" fmla="*/ 12 w 12"/>
                    <a:gd name="T7" fmla="*/ 1 h 9"/>
                    <a:gd name="T8" fmla="*/ 10 w 12"/>
                    <a:gd name="T9" fmla="*/ 0 h 9"/>
                    <a:gd name="T10" fmla="*/ 7 w 12"/>
                    <a:gd name="T11" fmla="*/ 0 h 9"/>
                    <a:gd name="T12" fmla="*/ 6 w 12"/>
                    <a:gd name="T13" fmla="*/ 1 h 9"/>
                    <a:gd name="T14" fmla="*/ 2 w 12"/>
                    <a:gd name="T15" fmla="*/ 3 h 9"/>
                    <a:gd name="T16" fmla="*/ 2 w 12"/>
                    <a:gd name="T17" fmla="*/ 6 h 9"/>
                    <a:gd name="T18" fmla="*/ 0 w 12"/>
                    <a:gd name="T19" fmla="*/ 7 h 9"/>
                    <a:gd name="T20" fmla="*/ 2 w 12"/>
                    <a:gd name="T21" fmla="*/ 8 h 9"/>
                    <a:gd name="T22" fmla="*/ 2 w 12"/>
                    <a:gd name="T23" fmla="*/ 9 h 9"/>
                    <a:gd name="T24" fmla="*/ 4 w 12"/>
                    <a:gd name="T25" fmla="*/ 9 h 9"/>
                    <a:gd name="T26" fmla="*/ 6 w 12"/>
                    <a:gd name="T27" fmla="*/ 8 h 9"/>
                    <a:gd name="T28" fmla="*/ 10 w 12"/>
                    <a:gd name="T29" fmla="*/ 7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
                    <a:gd name="T46" fmla="*/ 0 h 9"/>
                    <a:gd name="T47" fmla="*/ 12 w 12"/>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 h="9">
                      <a:moveTo>
                        <a:pt x="10" y="7"/>
                      </a:moveTo>
                      <a:lnTo>
                        <a:pt x="12" y="3"/>
                      </a:lnTo>
                      <a:lnTo>
                        <a:pt x="12" y="2"/>
                      </a:lnTo>
                      <a:lnTo>
                        <a:pt x="12" y="1"/>
                      </a:lnTo>
                      <a:lnTo>
                        <a:pt x="10" y="0"/>
                      </a:lnTo>
                      <a:lnTo>
                        <a:pt x="7" y="0"/>
                      </a:lnTo>
                      <a:lnTo>
                        <a:pt x="6" y="1"/>
                      </a:lnTo>
                      <a:lnTo>
                        <a:pt x="2" y="3"/>
                      </a:lnTo>
                      <a:lnTo>
                        <a:pt x="2" y="6"/>
                      </a:lnTo>
                      <a:lnTo>
                        <a:pt x="0" y="7"/>
                      </a:lnTo>
                      <a:lnTo>
                        <a:pt x="2" y="8"/>
                      </a:lnTo>
                      <a:lnTo>
                        <a:pt x="2" y="9"/>
                      </a:lnTo>
                      <a:lnTo>
                        <a:pt x="4" y="9"/>
                      </a:lnTo>
                      <a:lnTo>
                        <a:pt x="6" y="8"/>
                      </a:lnTo>
                      <a:lnTo>
                        <a:pt x="10" y="7"/>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1" name="Freeform 1395"/>
                <p:cNvSpPr>
                  <a:spLocks/>
                </p:cNvSpPr>
                <p:nvPr/>
              </p:nvSpPr>
              <p:spPr bwMode="auto">
                <a:xfrm>
                  <a:off x="1018" y="1649"/>
                  <a:ext cx="12" cy="8"/>
                </a:xfrm>
                <a:custGeom>
                  <a:avLst/>
                  <a:gdLst>
                    <a:gd name="T0" fmla="*/ 5 w 12"/>
                    <a:gd name="T1" fmla="*/ 8 h 8"/>
                    <a:gd name="T2" fmla="*/ 1 w 12"/>
                    <a:gd name="T3" fmla="*/ 7 h 8"/>
                    <a:gd name="T4" fmla="*/ 1 w 12"/>
                    <a:gd name="T5" fmla="*/ 7 h 8"/>
                    <a:gd name="T6" fmla="*/ 0 w 12"/>
                    <a:gd name="T7" fmla="*/ 7 h 8"/>
                    <a:gd name="T8" fmla="*/ 0 w 12"/>
                    <a:gd name="T9" fmla="*/ 6 h 8"/>
                    <a:gd name="T10" fmla="*/ 0 w 12"/>
                    <a:gd name="T11" fmla="*/ 5 h 8"/>
                    <a:gd name="T12" fmla="*/ 1 w 12"/>
                    <a:gd name="T13" fmla="*/ 2 h 8"/>
                    <a:gd name="T14" fmla="*/ 3 w 12"/>
                    <a:gd name="T15" fmla="*/ 1 h 8"/>
                    <a:gd name="T16" fmla="*/ 5 w 12"/>
                    <a:gd name="T17" fmla="*/ 0 h 8"/>
                    <a:gd name="T18" fmla="*/ 6 w 12"/>
                    <a:gd name="T19" fmla="*/ 0 h 8"/>
                    <a:gd name="T20" fmla="*/ 7 w 12"/>
                    <a:gd name="T21" fmla="*/ 0 h 8"/>
                    <a:gd name="T22" fmla="*/ 8 w 12"/>
                    <a:gd name="T23" fmla="*/ 0 h 8"/>
                    <a:gd name="T24" fmla="*/ 11 w 12"/>
                    <a:gd name="T25" fmla="*/ 1 h 8"/>
                    <a:gd name="T26" fmla="*/ 12 w 12"/>
                    <a:gd name="T27" fmla="*/ 1 h 8"/>
                    <a:gd name="T28" fmla="*/ 12 w 12"/>
                    <a:gd name="T29" fmla="*/ 2 h 8"/>
                    <a:gd name="T30" fmla="*/ 12 w 12"/>
                    <a:gd name="T31" fmla="*/ 5 h 8"/>
                    <a:gd name="T32" fmla="*/ 11 w 12"/>
                    <a:gd name="T33" fmla="*/ 6 h 8"/>
                    <a:gd name="T34" fmla="*/ 9 w 12"/>
                    <a:gd name="T35" fmla="*/ 7 h 8"/>
                    <a:gd name="T36" fmla="*/ 7 w 12"/>
                    <a:gd name="T37" fmla="*/ 8 h 8"/>
                    <a:gd name="T38" fmla="*/ 6 w 12"/>
                    <a:gd name="T39" fmla="*/ 8 h 8"/>
                    <a:gd name="T40" fmla="*/ 5 w 12"/>
                    <a:gd name="T41" fmla="*/ 8 h 8"/>
                    <a:gd name="T42" fmla="*/ 5 w 12"/>
                    <a:gd name="T43" fmla="*/ 8 h 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
                    <a:gd name="T67" fmla="*/ 0 h 8"/>
                    <a:gd name="T68" fmla="*/ 12 w 12"/>
                    <a:gd name="T69" fmla="*/ 8 h 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 h="8">
                      <a:moveTo>
                        <a:pt x="5" y="8"/>
                      </a:moveTo>
                      <a:lnTo>
                        <a:pt x="1" y="7"/>
                      </a:lnTo>
                      <a:lnTo>
                        <a:pt x="0" y="7"/>
                      </a:lnTo>
                      <a:lnTo>
                        <a:pt x="0" y="6"/>
                      </a:lnTo>
                      <a:lnTo>
                        <a:pt x="0" y="5"/>
                      </a:lnTo>
                      <a:lnTo>
                        <a:pt x="1" y="2"/>
                      </a:lnTo>
                      <a:lnTo>
                        <a:pt x="3" y="1"/>
                      </a:lnTo>
                      <a:lnTo>
                        <a:pt x="5" y="0"/>
                      </a:lnTo>
                      <a:lnTo>
                        <a:pt x="6" y="0"/>
                      </a:lnTo>
                      <a:lnTo>
                        <a:pt x="7" y="0"/>
                      </a:lnTo>
                      <a:lnTo>
                        <a:pt x="8" y="0"/>
                      </a:lnTo>
                      <a:lnTo>
                        <a:pt x="11" y="1"/>
                      </a:lnTo>
                      <a:lnTo>
                        <a:pt x="12" y="1"/>
                      </a:lnTo>
                      <a:lnTo>
                        <a:pt x="12" y="2"/>
                      </a:lnTo>
                      <a:lnTo>
                        <a:pt x="12" y="5"/>
                      </a:lnTo>
                      <a:lnTo>
                        <a:pt x="11" y="6"/>
                      </a:lnTo>
                      <a:lnTo>
                        <a:pt x="9" y="7"/>
                      </a:lnTo>
                      <a:lnTo>
                        <a:pt x="7" y="8"/>
                      </a:lnTo>
                      <a:lnTo>
                        <a:pt x="6" y="8"/>
                      </a:lnTo>
                      <a:lnTo>
                        <a:pt x="5"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2" name="Freeform 1396"/>
                <p:cNvSpPr>
                  <a:spLocks/>
                </p:cNvSpPr>
                <p:nvPr/>
              </p:nvSpPr>
              <p:spPr bwMode="auto">
                <a:xfrm>
                  <a:off x="1021" y="1650"/>
                  <a:ext cx="12" cy="9"/>
                </a:xfrm>
                <a:custGeom>
                  <a:avLst/>
                  <a:gdLst>
                    <a:gd name="T0" fmla="*/ 11 w 12"/>
                    <a:gd name="T1" fmla="*/ 6 h 9"/>
                    <a:gd name="T2" fmla="*/ 12 w 12"/>
                    <a:gd name="T3" fmla="*/ 4 h 9"/>
                    <a:gd name="T4" fmla="*/ 12 w 12"/>
                    <a:gd name="T5" fmla="*/ 3 h 9"/>
                    <a:gd name="T6" fmla="*/ 12 w 12"/>
                    <a:gd name="T7" fmla="*/ 1 h 9"/>
                    <a:gd name="T8" fmla="*/ 12 w 12"/>
                    <a:gd name="T9" fmla="*/ 1 h 9"/>
                    <a:gd name="T10" fmla="*/ 11 w 12"/>
                    <a:gd name="T11" fmla="*/ 0 h 9"/>
                    <a:gd name="T12" fmla="*/ 8 w 12"/>
                    <a:gd name="T13" fmla="*/ 0 h 9"/>
                    <a:gd name="T14" fmla="*/ 5 w 12"/>
                    <a:gd name="T15" fmla="*/ 1 h 9"/>
                    <a:gd name="T16" fmla="*/ 4 w 12"/>
                    <a:gd name="T17" fmla="*/ 1 h 9"/>
                    <a:gd name="T18" fmla="*/ 1 w 12"/>
                    <a:gd name="T19" fmla="*/ 4 h 9"/>
                    <a:gd name="T20" fmla="*/ 0 w 12"/>
                    <a:gd name="T21" fmla="*/ 5 h 9"/>
                    <a:gd name="T22" fmla="*/ 0 w 12"/>
                    <a:gd name="T23" fmla="*/ 7 h 9"/>
                    <a:gd name="T24" fmla="*/ 0 w 12"/>
                    <a:gd name="T25" fmla="*/ 9 h 9"/>
                    <a:gd name="T26" fmla="*/ 0 w 12"/>
                    <a:gd name="T27" fmla="*/ 9 h 9"/>
                    <a:gd name="T28" fmla="*/ 1 w 12"/>
                    <a:gd name="T29" fmla="*/ 9 h 9"/>
                    <a:gd name="T30" fmla="*/ 4 w 12"/>
                    <a:gd name="T31" fmla="*/ 9 h 9"/>
                    <a:gd name="T32" fmla="*/ 5 w 12"/>
                    <a:gd name="T33" fmla="*/ 9 h 9"/>
                    <a:gd name="T34" fmla="*/ 8 w 12"/>
                    <a:gd name="T35" fmla="*/ 7 h 9"/>
                    <a:gd name="T36" fmla="*/ 11 w 12"/>
                    <a:gd name="T37" fmla="*/ 6 h 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
                    <a:gd name="T58" fmla="*/ 0 h 9"/>
                    <a:gd name="T59" fmla="*/ 12 w 12"/>
                    <a:gd name="T60" fmla="*/ 9 h 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 h="9">
                      <a:moveTo>
                        <a:pt x="11" y="6"/>
                      </a:moveTo>
                      <a:lnTo>
                        <a:pt x="12" y="4"/>
                      </a:lnTo>
                      <a:lnTo>
                        <a:pt x="12" y="3"/>
                      </a:lnTo>
                      <a:lnTo>
                        <a:pt x="12" y="1"/>
                      </a:lnTo>
                      <a:lnTo>
                        <a:pt x="11" y="0"/>
                      </a:lnTo>
                      <a:lnTo>
                        <a:pt x="8" y="0"/>
                      </a:lnTo>
                      <a:lnTo>
                        <a:pt x="5" y="1"/>
                      </a:lnTo>
                      <a:lnTo>
                        <a:pt x="4" y="1"/>
                      </a:lnTo>
                      <a:lnTo>
                        <a:pt x="1" y="4"/>
                      </a:lnTo>
                      <a:lnTo>
                        <a:pt x="0" y="5"/>
                      </a:lnTo>
                      <a:lnTo>
                        <a:pt x="0" y="7"/>
                      </a:lnTo>
                      <a:lnTo>
                        <a:pt x="0" y="9"/>
                      </a:lnTo>
                      <a:lnTo>
                        <a:pt x="1" y="9"/>
                      </a:lnTo>
                      <a:lnTo>
                        <a:pt x="4" y="9"/>
                      </a:lnTo>
                      <a:lnTo>
                        <a:pt x="5" y="9"/>
                      </a:lnTo>
                      <a:lnTo>
                        <a:pt x="8" y="7"/>
                      </a:lnTo>
                      <a:lnTo>
                        <a:pt x="11" y="6"/>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3" name="Freeform 1397"/>
                <p:cNvSpPr>
                  <a:spLocks/>
                </p:cNvSpPr>
                <p:nvPr/>
              </p:nvSpPr>
              <p:spPr bwMode="auto">
                <a:xfrm>
                  <a:off x="1012" y="1651"/>
                  <a:ext cx="12" cy="9"/>
                </a:xfrm>
                <a:custGeom>
                  <a:avLst/>
                  <a:gdLst>
                    <a:gd name="T0" fmla="*/ 5 w 12"/>
                    <a:gd name="T1" fmla="*/ 8 h 9"/>
                    <a:gd name="T2" fmla="*/ 2 w 12"/>
                    <a:gd name="T3" fmla="*/ 8 h 9"/>
                    <a:gd name="T4" fmla="*/ 1 w 12"/>
                    <a:gd name="T5" fmla="*/ 8 h 9"/>
                    <a:gd name="T6" fmla="*/ 0 w 12"/>
                    <a:gd name="T7" fmla="*/ 6 h 9"/>
                    <a:gd name="T8" fmla="*/ 0 w 12"/>
                    <a:gd name="T9" fmla="*/ 6 h 9"/>
                    <a:gd name="T10" fmla="*/ 0 w 12"/>
                    <a:gd name="T11" fmla="*/ 5 h 9"/>
                    <a:gd name="T12" fmla="*/ 2 w 12"/>
                    <a:gd name="T13" fmla="*/ 3 h 9"/>
                    <a:gd name="T14" fmla="*/ 2 w 12"/>
                    <a:gd name="T15" fmla="*/ 2 h 9"/>
                    <a:gd name="T16" fmla="*/ 6 w 12"/>
                    <a:gd name="T17" fmla="*/ 2 h 9"/>
                    <a:gd name="T18" fmla="*/ 6 w 12"/>
                    <a:gd name="T19" fmla="*/ 0 h 9"/>
                    <a:gd name="T20" fmla="*/ 8 w 12"/>
                    <a:gd name="T21" fmla="*/ 2 h 9"/>
                    <a:gd name="T22" fmla="*/ 11 w 12"/>
                    <a:gd name="T23" fmla="*/ 2 h 9"/>
                    <a:gd name="T24" fmla="*/ 11 w 12"/>
                    <a:gd name="T25" fmla="*/ 3 h 9"/>
                    <a:gd name="T26" fmla="*/ 12 w 12"/>
                    <a:gd name="T27" fmla="*/ 3 h 9"/>
                    <a:gd name="T28" fmla="*/ 12 w 12"/>
                    <a:gd name="T29" fmla="*/ 4 h 9"/>
                    <a:gd name="T30" fmla="*/ 12 w 12"/>
                    <a:gd name="T31" fmla="*/ 5 h 9"/>
                    <a:gd name="T32" fmla="*/ 11 w 12"/>
                    <a:gd name="T33" fmla="*/ 6 h 9"/>
                    <a:gd name="T34" fmla="*/ 9 w 12"/>
                    <a:gd name="T35" fmla="*/ 8 h 9"/>
                    <a:gd name="T36" fmla="*/ 8 w 12"/>
                    <a:gd name="T37" fmla="*/ 8 h 9"/>
                    <a:gd name="T38" fmla="*/ 6 w 12"/>
                    <a:gd name="T39" fmla="*/ 9 h 9"/>
                    <a:gd name="T40" fmla="*/ 5 w 12"/>
                    <a:gd name="T41" fmla="*/ 8 h 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
                    <a:gd name="T64" fmla="*/ 0 h 9"/>
                    <a:gd name="T65" fmla="*/ 12 w 12"/>
                    <a:gd name="T66" fmla="*/ 9 h 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 h="9">
                      <a:moveTo>
                        <a:pt x="5" y="8"/>
                      </a:moveTo>
                      <a:lnTo>
                        <a:pt x="2" y="8"/>
                      </a:lnTo>
                      <a:lnTo>
                        <a:pt x="1" y="8"/>
                      </a:lnTo>
                      <a:lnTo>
                        <a:pt x="0" y="6"/>
                      </a:lnTo>
                      <a:lnTo>
                        <a:pt x="0" y="5"/>
                      </a:lnTo>
                      <a:lnTo>
                        <a:pt x="2" y="3"/>
                      </a:lnTo>
                      <a:lnTo>
                        <a:pt x="2" y="2"/>
                      </a:lnTo>
                      <a:lnTo>
                        <a:pt x="6" y="2"/>
                      </a:lnTo>
                      <a:lnTo>
                        <a:pt x="6" y="0"/>
                      </a:lnTo>
                      <a:lnTo>
                        <a:pt x="8" y="2"/>
                      </a:lnTo>
                      <a:lnTo>
                        <a:pt x="11" y="2"/>
                      </a:lnTo>
                      <a:lnTo>
                        <a:pt x="11" y="3"/>
                      </a:lnTo>
                      <a:lnTo>
                        <a:pt x="12" y="3"/>
                      </a:lnTo>
                      <a:lnTo>
                        <a:pt x="12" y="4"/>
                      </a:lnTo>
                      <a:lnTo>
                        <a:pt x="12" y="5"/>
                      </a:lnTo>
                      <a:lnTo>
                        <a:pt x="11" y="6"/>
                      </a:lnTo>
                      <a:lnTo>
                        <a:pt x="9" y="8"/>
                      </a:lnTo>
                      <a:lnTo>
                        <a:pt x="8" y="8"/>
                      </a:lnTo>
                      <a:lnTo>
                        <a:pt x="6" y="9"/>
                      </a:lnTo>
                      <a:lnTo>
                        <a:pt x="5"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4" name="Freeform 1398"/>
                <p:cNvSpPr>
                  <a:spLocks/>
                </p:cNvSpPr>
                <p:nvPr/>
              </p:nvSpPr>
              <p:spPr bwMode="auto">
                <a:xfrm>
                  <a:off x="1014" y="1653"/>
                  <a:ext cx="11" cy="9"/>
                </a:xfrm>
                <a:custGeom>
                  <a:avLst/>
                  <a:gdLst>
                    <a:gd name="T0" fmla="*/ 10 w 11"/>
                    <a:gd name="T1" fmla="*/ 7 h 9"/>
                    <a:gd name="T2" fmla="*/ 11 w 11"/>
                    <a:gd name="T3" fmla="*/ 4 h 9"/>
                    <a:gd name="T4" fmla="*/ 11 w 11"/>
                    <a:gd name="T5" fmla="*/ 2 h 9"/>
                    <a:gd name="T6" fmla="*/ 11 w 11"/>
                    <a:gd name="T7" fmla="*/ 1 h 9"/>
                    <a:gd name="T8" fmla="*/ 10 w 11"/>
                    <a:gd name="T9" fmla="*/ 1 h 9"/>
                    <a:gd name="T10" fmla="*/ 10 w 11"/>
                    <a:gd name="T11" fmla="*/ 0 h 9"/>
                    <a:gd name="T12" fmla="*/ 7 w 11"/>
                    <a:gd name="T13" fmla="*/ 0 h 9"/>
                    <a:gd name="T14" fmla="*/ 6 w 11"/>
                    <a:gd name="T15" fmla="*/ 1 h 9"/>
                    <a:gd name="T16" fmla="*/ 3 w 11"/>
                    <a:gd name="T17" fmla="*/ 1 h 9"/>
                    <a:gd name="T18" fmla="*/ 2 w 11"/>
                    <a:gd name="T19" fmla="*/ 3 h 9"/>
                    <a:gd name="T20" fmla="*/ 1 w 11"/>
                    <a:gd name="T21" fmla="*/ 6 h 9"/>
                    <a:gd name="T22" fmla="*/ 0 w 11"/>
                    <a:gd name="T23" fmla="*/ 7 h 9"/>
                    <a:gd name="T24" fmla="*/ 1 w 11"/>
                    <a:gd name="T25" fmla="*/ 9 h 9"/>
                    <a:gd name="T26" fmla="*/ 2 w 11"/>
                    <a:gd name="T27" fmla="*/ 9 h 9"/>
                    <a:gd name="T28" fmla="*/ 3 w 11"/>
                    <a:gd name="T29" fmla="*/ 9 h 9"/>
                    <a:gd name="T30" fmla="*/ 6 w 11"/>
                    <a:gd name="T31" fmla="*/ 9 h 9"/>
                    <a:gd name="T32" fmla="*/ 7 w 11"/>
                    <a:gd name="T33" fmla="*/ 8 h 9"/>
                    <a:gd name="T34" fmla="*/ 10 w 11"/>
                    <a:gd name="T35" fmla="*/ 7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9"/>
                    <a:gd name="T56" fmla="*/ 11 w 11"/>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9">
                      <a:moveTo>
                        <a:pt x="10" y="7"/>
                      </a:moveTo>
                      <a:lnTo>
                        <a:pt x="11" y="4"/>
                      </a:lnTo>
                      <a:lnTo>
                        <a:pt x="11" y="2"/>
                      </a:lnTo>
                      <a:lnTo>
                        <a:pt x="11" y="1"/>
                      </a:lnTo>
                      <a:lnTo>
                        <a:pt x="10" y="1"/>
                      </a:lnTo>
                      <a:lnTo>
                        <a:pt x="10" y="0"/>
                      </a:lnTo>
                      <a:lnTo>
                        <a:pt x="7" y="0"/>
                      </a:lnTo>
                      <a:lnTo>
                        <a:pt x="6" y="1"/>
                      </a:lnTo>
                      <a:lnTo>
                        <a:pt x="3" y="1"/>
                      </a:lnTo>
                      <a:lnTo>
                        <a:pt x="2" y="3"/>
                      </a:lnTo>
                      <a:lnTo>
                        <a:pt x="1" y="6"/>
                      </a:lnTo>
                      <a:lnTo>
                        <a:pt x="0" y="7"/>
                      </a:lnTo>
                      <a:lnTo>
                        <a:pt x="1" y="9"/>
                      </a:lnTo>
                      <a:lnTo>
                        <a:pt x="2" y="9"/>
                      </a:lnTo>
                      <a:lnTo>
                        <a:pt x="3" y="9"/>
                      </a:lnTo>
                      <a:lnTo>
                        <a:pt x="6" y="9"/>
                      </a:lnTo>
                      <a:lnTo>
                        <a:pt x="7" y="8"/>
                      </a:lnTo>
                      <a:lnTo>
                        <a:pt x="10" y="7"/>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5" name="Freeform 1399"/>
                <p:cNvSpPr>
                  <a:spLocks/>
                </p:cNvSpPr>
                <p:nvPr/>
              </p:nvSpPr>
              <p:spPr bwMode="auto">
                <a:xfrm>
                  <a:off x="1071" y="1622"/>
                  <a:ext cx="11" cy="8"/>
                </a:xfrm>
                <a:custGeom>
                  <a:avLst/>
                  <a:gdLst>
                    <a:gd name="T0" fmla="*/ 4 w 11"/>
                    <a:gd name="T1" fmla="*/ 8 h 8"/>
                    <a:gd name="T2" fmla="*/ 1 w 11"/>
                    <a:gd name="T3" fmla="*/ 7 h 8"/>
                    <a:gd name="T4" fmla="*/ 1 w 11"/>
                    <a:gd name="T5" fmla="*/ 7 h 8"/>
                    <a:gd name="T6" fmla="*/ 0 w 11"/>
                    <a:gd name="T7" fmla="*/ 7 h 8"/>
                    <a:gd name="T8" fmla="*/ 0 w 11"/>
                    <a:gd name="T9" fmla="*/ 5 h 8"/>
                    <a:gd name="T10" fmla="*/ 0 w 11"/>
                    <a:gd name="T11" fmla="*/ 3 h 8"/>
                    <a:gd name="T12" fmla="*/ 1 w 11"/>
                    <a:gd name="T13" fmla="*/ 2 h 8"/>
                    <a:gd name="T14" fmla="*/ 2 w 11"/>
                    <a:gd name="T15" fmla="*/ 2 h 8"/>
                    <a:gd name="T16" fmla="*/ 4 w 11"/>
                    <a:gd name="T17" fmla="*/ 1 h 8"/>
                    <a:gd name="T18" fmla="*/ 6 w 11"/>
                    <a:gd name="T19" fmla="*/ 0 h 8"/>
                    <a:gd name="T20" fmla="*/ 9 w 11"/>
                    <a:gd name="T21" fmla="*/ 2 h 8"/>
                    <a:gd name="T22" fmla="*/ 10 w 11"/>
                    <a:gd name="T23" fmla="*/ 2 h 8"/>
                    <a:gd name="T24" fmla="*/ 11 w 11"/>
                    <a:gd name="T25" fmla="*/ 3 h 8"/>
                    <a:gd name="T26" fmla="*/ 10 w 11"/>
                    <a:gd name="T27" fmla="*/ 5 h 8"/>
                    <a:gd name="T28" fmla="*/ 9 w 11"/>
                    <a:gd name="T29" fmla="*/ 6 h 8"/>
                    <a:gd name="T30" fmla="*/ 8 w 11"/>
                    <a:gd name="T31" fmla="*/ 7 h 8"/>
                    <a:gd name="T32" fmla="*/ 6 w 11"/>
                    <a:gd name="T33" fmla="*/ 7 h 8"/>
                    <a:gd name="T34" fmla="*/ 5 w 11"/>
                    <a:gd name="T35" fmla="*/ 8 h 8"/>
                    <a:gd name="T36" fmla="*/ 4 w 11"/>
                    <a:gd name="T37" fmla="*/ 8 h 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
                    <a:gd name="T58" fmla="*/ 0 h 8"/>
                    <a:gd name="T59" fmla="*/ 11 w 11"/>
                    <a:gd name="T60" fmla="*/ 8 h 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 h="8">
                      <a:moveTo>
                        <a:pt x="4" y="8"/>
                      </a:moveTo>
                      <a:lnTo>
                        <a:pt x="1" y="7"/>
                      </a:lnTo>
                      <a:lnTo>
                        <a:pt x="0" y="7"/>
                      </a:lnTo>
                      <a:lnTo>
                        <a:pt x="0" y="5"/>
                      </a:lnTo>
                      <a:lnTo>
                        <a:pt x="0" y="3"/>
                      </a:lnTo>
                      <a:lnTo>
                        <a:pt x="1" y="2"/>
                      </a:lnTo>
                      <a:lnTo>
                        <a:pt x="2" y="2"/>
                      </a:lnTo>
                      <a:lnTo>
                        <a:pt x="4" y="1"/>
                      </a:lnTo>
                      <a:lnTo>
                        <a:pt x="6" y="0"/>
                      </a:lnTo>
                      <a:lnTo>
                        <a:pt x="9" y="2"/>
                      </a:lnTo>
                      <a:lnTo>
                        <a:pt x="10" y="2"/>
                      </a:lnTo>
                      <a:lnTo>
                        <a:pt x="11" y="3"/>
                      </a:lnTo>
                      <a:lnTo>
                        <a:pt x="10" y="5"/>
                      </a:lnTo>
                      <a:lnTo>
                        <a:pt x="9" y="6"/>
                      </a:lnTo>
                      <a:lnTo>
                        <a:pt x="8" y="7"/>
                      </a:lnTo>
                      <a:lnTo>
                        <a:pt x="6" y="7"/>
                      </a:lnTo>
                      <a:lnTo>
                        <a:pt x="5" y="8"/>
                      </a:lnTo>
                      <a:lnTo>
                        <a:pt x="4" y="8"/>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6" name="Freeform 1400"/>
                <p:cNvSpPr>
                  <a:spLocks/>
                </p:cNvSpPr>
                <p:nvPr/>
              </p:nvSpPr>
              <p:spPr bwMode="auto">
                <a:xfrm>
                  <a:off x="1073" y="1623"/>
                  <a:ext cx="11" cy="9"/>
                </a:xfrm>
                <a:custGeom>
                  <a:avLst/>
                  <a:gdLst>
                    <a:gd name="T0" fmla="*/ 8 w 11"/>
                    <a:gd name="T1" fmla="*/ 5 h 9"/>
                    <a:gd name="T2" fmla="*/ 10 w 11"/>
                    <a:gd name="T3" fmla="*/ 4 h 9"/>
                    <a:gd name="T4" fmla="*/ 11 w 11"/>
                    <a:gd name="T5" fmla="*/ 2 h 9"/>
                    <a:gd name="T6" fmla="*/ 10 w 11"/>
                    <a:gd name="T7" fmla="*/ 1 h 9"/>
                    <a:gd name="T8" fmla="*/ 8 w 11"/>
                    <a:gd name="T9" fmla="*/ 1 h 9"/>
                    <a:gd name="T10" fmla="*/ 7 w 11"/>
                    <a:gd name="T11" fmla="*/ 0 h 9"/>
                    <a:gd name="T12" fmla="*/ 6 w 11"/>
                    <a:gd name="T13" fmla="*/ 1 h 9"/>
                    <a:gd name="T14" fmla="*/ 3 w 11"/>
                    <a:gd name="T15" fmla="*/ 1 h 9"/>
                    <a:gd name="T16" fmla="*/ 2 w 11"/>
                    <a:gd name="T17" fmla="*/ 2 h 9"/>
                    <a:gd name="T18" fmla="*/ 0 w 11"/>
                    <a:gd name="T19" fmla="*/ 5 h 9"/>
                    <a:gd name="T20" fmla="*/ 0 w 11"/>
                    <a:gd name="T21" fmla="*/ 7 h 9"/>
                    <a:gd name="T22" fmla="*/ 0 w 11"/>
                    <a:gd name="T23" fmla="*/ 7 h 9"/>
                    <a:gd name="T24" fmla="*/ 1 w 11"/>
                    <a:gd name="T25" fmla="*/ 9 h 9"/>
                    <a:gd name="T26" fmla="*/ 2 w 11"/>
                    <a:gd name="T27" fmla="*/ 9 h 9"/>
                    <a:gd name="T28" fmla="*/ 3 w 11"/>
                    <a:gd name="T29" fmla="*/ 9 h 9"/>
                    <a:gd name="T30" fmla="*/ 6 w 11"/>
                    <a:gd name="T31" fmla="*/ 9 h 9"/>
                    <a:gd name="T32" fmla="*/ 7 w 11"/>
                    <a:gd name="T33" fmla="*/ 7 h 9"/>
                    <a:gd name="T34" fmla="*/ 8 w 11"/>
                    <a:gd name="T35" fmla="*/ 5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9"/>
                    <a:gd name="T56" fmla="*/ 11 w 11"/>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9">
                      <a:moveTo>
                        <a:pt x="8" y="5"/>
                      </a:moveTo>
                      <a:lnTo>
                        <a:pt x="10" y="4"/>
                      </a:lnTo>
                      <a:lnTo>
                        <a:pt x="11" y="2"/>
                      </a:lnTo>
                      <a:lnTo>
                        <a:pt x="10" y="1"/>
                      </a:lnTo>
                      <a:lnTo>
                        <a:pt x="8" y="1"/>
                      </a:lnTo>
                      <a:lnTo>
                        <a:pt x="7" y="0"/>
                      </a:lnTo>
                      <a:lnTo>
                        <a:pt x="6" y="1"/>
                      </a:lnTo>
                      <a:lnTo>
                        <a:pt x="3" y="1"/>
                      </a:lnTo>
                      <a:lnTo>
                        <a:pt x="2" y="2"/>
                      </a:lnTo>
                      <a:lnTo>
                        <a:pt x="0" y="5"/>
                      </a:lnTo>
                      <a:lnTo>
                        <a:pt x="0" y="7"/>
                      </a:lnTo>
                      <a:lnTo>
                        <a:pt x="1" y="9"/>
                      </a:lnTo>
                      <a:lnTo>
                        <a:pt x="2" y="9"/>
                      </a:lnTo>
                      <a:lnTo>
                        <a:pt x="3" y="9"/>
                      </a:lnTo>
                      <a:lnTo>
                        <a:pt x="6" y="9"/>
                      </a:lnTo>
                      <a:lnTo>
                        <a:pt x="7" y="7"/>
                      </a:lnTo>
                      <a:lnTo>
                        <a:pt x="8" y="5"/>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7" name="Freeform 1401"/>
                <p:cNvSpPr>
                  <a:spLocks/>
                </p:cNvSpPr>
                <p:nvPr/>
              </p:nvSpPr>
              <p:spPr bwMode="auto">
                <a:xfrm>
                  <a:off x="1074" y="1624"/>
                  <a:ext cx="11" cy="10"/>
                </a:xfrm>
                <a:custGeom>
                  <a:avLst/>
                  <a:gdLst>
                    <a:gd name="T0" fmla="*/ 9 w 11"/>
                    <a:gd name="T1" fmla="*/ 6 h 10"/>
                    <a:gd name="T2" fmla="*/ 11 w 11"/>
                    <a:gd name="T3" fmla="*/ 6 h 10"/>
                    <a:gd name="T4" fmla="*/ 11 w 11"/>
                    <a:gd name="T5" fmla="*/ 1 h 10"/>
                    <a:gd name="T6" fmla="*/ 11 w 11"/>
                    <a:gd name="T7" fmla="*/ 0 h 10"/>
                    <a:gd name="T8" fmla="*/ 9 w 11"/>
                    <a:gd name="T9" fmla="*/ 0 h 10"/>
                    <a:gd name="T10" fmla="*/ 7 w 11"/>
                    <a:gd name="T11" fmla="*/ 0 h 10"/>
                    <a:gd name="T12" fmla="*/ 6 w 11"/>
                    <a:gd name="T13" fmla="*/ 0 h 10"/>
                    <a:gd name="T14" fmla="*/ 1 w 11"/>
                    <a:gd name="T15" fmla="*/ 3 h 10"/>
                    <a:gd name="T16" fmla="*/ 0 w 11"/>
                    <a:gd name="T17" fmla="*/ 6 h 10"/>
                    <a:gd name="T18" fmla="*/ 0 w 11"/>
                    <a:gd name="T19" fmla="*/ 6 h 10"/>
                    <a:gd name="T20" fmla="*/ 0 w 11"/>
                    <a:gd name="T21" fmla="*/ 9 h 10"/>
                    <a:gd name="T22" fmla="*/ 1 w 11"/>
                    <a:gd name="T23" fmla="*/ 10 h 10"/>
                    <a:gd name="T24" fmla="*/ 4 w 11"/>
                    <a:gd name="T25" fmla="*/ 10 h 10"/>
                    <a:gd name="T26" fmla="*/ 6 w 11"/>
                    <a:gd name="T27" fmla="*/ 10 h 10"/>
                    <a:gd name="T28" fmla="*/ 9 w 11"/>
                    <a:gd name="T29" fmla="*/ 6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
                    <a:gd name="T46" fmla="*/ 0 h 10"/>
                    <a:gd name="T47" fmla="*/ 11 w 11"/>
                    <a:gd name="T48" fmla="*/ 10 h 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 h="10">
                      <a:moveTo>
                        <a:pt x="9" y="6"/>
                      </a:moveTo>
                      <a:lnTo>
                        <a:pt x="11" y="6"/>
                      </a:lnTo>
                      <a:lnTo>
                        <a:pt x="11" y="1"/>
                      </a:lnTo>
                      <a:lnTo>
                        <a:pt x="11" y="0"/>
                      </a:lnTo>
                      <a:lnTo>
                        <a:pt x="9" y="0"/>
                      </a:lnTo>
                      <a:lnTo>
                        <a:pt x="7" y="0"/>
                      </a:lnTo>
                      <a:lnTo>
                        <a:pt x="6" y="0"/>
                      </a:lnTo>
                      <a:lnTo>
                        <a:pt x="1" y="3"/>
                      </a:lnTo>
                      <a:lnTo>
                        <a:pt x="0" y="6"/>
                      </a:lnTo>
                      <a:lnTo>
                        <a:pt x="0" y="9"/>
                      </a:lnTo>
                      <a:lnTo>
                        <a:pt x="1" y="10"/>
                      </a:lnTo>
                      <a:lnTo>
                        <a:pt x="4" y="10"/>
                      </a:lnTo>
                      <a:lnTo>
                        <a:pt x="6" y="10"/>
                      </a:lnTo>
                      <a:lnTo>
                        <a:pt x="9" y="6"/>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8" name="Freeform 1402"/>
                <p:cNvSpPr>
                  <a:spLocks/>
                </p:cNvSpPr>
                <p:nvPr/>
              </p:nvSpPr>
              <p:spPr bwMode="auto">
                <a:xfrm>
                  <a:off x="1063" y="1625"/>
                  <a:ext cx="12" cy="9"/>
                </a:xfrm>
                <a:custGeom>
                  <a:avLst/>
                  <a:gdLst>
                    <a:gd name="T0" fmla="*/ 3 w 12"/>
                    <a:gd name="T1" fmla="*/ 9 h 9"/>
                    <a:gd name="T2" fmla="*/ 1 w 12"/>
                    <a:gd name="T3" fmla="*/ 8 h 9"/>
                    <a:gd name="T4" fmla="*/ 0 w 12"/>
                    <a:gd name="T5" fmla="*/ 8 h 9"/>
                    <a:gd name="T6" fmla="*/ 0 w 12"/>
                    <a:gd name="T7" fmla="*/ 5 h 9"/>
                    <a:gd name="T8" fmla="*/ 0 w 12"/>
                    <a:gd name="T9" fmla="*/ 4 h 9"/>
                    <a:gd name="T10" fmla="*/ 1 w 12"/>
                    <a:gd name="T11" fmla="*/ 3 h 9"/>
                    <a:gd name="T12" fmla="*/ 2 w 12"/>
                    <a:gd name="T13" fmla="*/ 2 h 9"/>
                    <a:gd name="T14" fmla="*/ 5 w 12"/>
                    <a:gd name="T15" fmla="*/ 2 h 9"/>
                    <a:gd name="T16" fmla="*/ 6 w 12"/>
                    <a:gd name="T17" fmla="*/ 0 h 9"/>
                    <a:gd name="T18" fmla="*/ 7 w 12"/>
                    <a:gd name="T19" fmla="*/ 0 h 9"/>
                    <a:gd name="T20" fmla="*/ 11 w 12"/>
                    <a:gd name="T21" fmla="*/ 2 h 9"/>
                    <a:gd name="T22" fmla="*/ 12 w 12"/>
                    <a:gd name="T23" fmla="*/ 2 h 9"/>
                    <a:gd name="T24" fmla="*/ 12 w 12"/>
                    <a:gd name="T25" fmla="*/ 4 h 9"/>
                    <a:gd name="T26" fmla="*/ 12 w 12"/>
                    <a:gd name="T27" fmla="*/ 5 h 9"/>
                    <a:gd name="T28" fmla="*/ 11 w 12"/>
                    <a:gd name="T29" fmla="*/ 7 h 9"/>
                    <a:gd name="T30" fmla="*/ 9 w 12"/>
                    <a:gd name="T31" fmla="*/ 8 h 9"/>
                    <a:gd name="T32" fmla="*/ 7 w 12"/>
                    <a:gd name="T33" fmla="*/ 9 h 9"/>
                    <a:gd name="T34" fmla="*/ 5 w 12"/>
                    <a:gd name="T35" fmla="*/ 9 h 9"/>
                    <a:gd name="T36" fmla="*/ 5 w 12"/>
                    <a:gd name="T37" fmla="*/ 9 h 9"/>
                    <a:gd name="T38" fmla="*/ 3 w 12"/>
                    <a:gd name="T39" fmla="*/ 9 h 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
                    <a:gd name="T61" fmla="*/ 0 h 9"/>
                    <a:gd name="T62" fmla="*/ 12 w 12"/>
                    <a:gd name="T63" fmla="*/ 9 h 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 h="9">
                      <a:moveTo>
                        <a:pt x="3" y="9"/>
                      </a:moveTo>
                      <a:lnTo>
                        <a:pt x="1" y="8"/>
                      </a:lnTo>
                      <a:lnTo>
                        <a:pt x="0" y="8"/>
                      </a:lnTo>
                      <a:lnTo>
                        <a:pt x="0" y="5"/>
                      </a:lnTo>
                      <a:lnTo>
                        <a:pt x="0" y="4"/>
                      </a:lnTo>
                      <a:lnTo>
                        <a:pt x="1" y="3"/>
                      </a:lnTo>
                      <a:lnTo>
                        <a:pt x="2" y="2"/>
                      </a:lnTo>
                      <a:lnTo>
                        <a:pt x="5" y="2"/>
                      </a:lnTo>
                      <a:lnTo>
                        <a:pt x="6" y="0"/>
                      </a:lnTo>
                      <a:lnTo>
                        <a:pt x="7" y="0"/>
                      </a:lnTo>
                      <a:lnTo>
                        <a:pt x="11" y="2"/>
                      </a:lnTo>
                      <a:lnTo>
                        <a:pt x="12" y="2"/>
                      </a:lnTo>
                      <a:lnTo>
                        <a:pt x="12" y="4"/>
                      </a:lnTo>
                      <a:lnTo>
                        <a:pt x="12" y="5"/>
                      </a:lnTo>
                      <a:lnTo>
                        <a:pt x="11" y="7"/>
                      </a:lnTo>
                      <a:lnTo>
                        <a:pt x="9" y="8"/>
                      </a:lnTo>
                      <a:lnTo>
                        <a:pt x="7" y="9"/>
                      </a:lnTo>
                      <a:lnTo>
                        <a:pt x="5" y="9"/>
                      </a:lnTo>
                      <a:lnTo>
                        <a:pt x="3" y="9"/>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89" name="Freeform 1403"/>
                <p:cNvSpPr>
                  <a:spLocks/>
                </p:cNvSpPr>
                <p:nvPr/>
              </p:nvSpPr>
              <p:spPr bwMode="auto">
                <a:xfrm>
                  <a:off x="1066" y="1625"/>
                  <a:ext cx="11" cy="9"/>
                </a:xfrm>
                <a:custGeom>
                  <a:avLst/>
                  <a:gdLst>
                    <a:gd name="T0" fmla="*/ 10 w 11"/>
                    <a:gd name="T1" fmla="*/ 5 h 9"/>
                    <a:gd name="T2" fmla="*/ 11 w 11"/>
                    <a:gd name="T3" fmla="*/ 4 h 9"/>
                    <a:gd name="T4" fmla="*/ 11 w 11"/>
                    <a:gd name="T5" fmla="*/ 3 h 9"/>
                    <a:gd name="T6" fmla="*/ 11 w 11"/>
                    <a:gd name="T7" fmla="*/ 2 h 9"/>
                    <a:gd name="T8" fmla="*/ 10 w 11"/>
                    <a:gd name="T9" fmla="*/ 0 h 9"/>
                    <a:gd name="T10" fmla="*/ 7 w 11"/>
                    <a:gd name="T11" fmla="*/ 0 h 9"/>
                    <a:gd name="T12" fmla="*/ 6 w 11"/>
                    <a:gd name="T13" fmla="*/ 0 h 9"/>
                    <a:gd name="T14" fmla="*/ 3 w 11"/>
                    <a:gd name="T15" fmla="*/ 2 h 9"/>
                    <a:gd name="T16" fmla="*/ 1 w 11"/>
                    <a:gd name="T17" fmla="*/ 3 h 9"/>
                    <a:gd name="T18" fmla="*/ 1 w 11"/>
                    <a:gd name="T19" fmla="*/ 5 h 9"/>
                    <a:gd name="T20" fmla="*/ 0 w 11"/>
                    <a:gd name="T21" fmla="*/ 8 h 9"/>
                    <a:gd name="T22" fmla="*/ 1 w 11"/>
                    <a:gd name="T23" fmla="*/ 8 h 9"/>
                    <a:gd name="T24" fmla="*/ 1 w 11"/>
                    <a:gd name="T25" fmla="*/ 8 h 9"/>
                    <a:gd name="T26" fmla="*/ 1 w 11"/>
                    <a:gd name="T27" fmla="*/ 9 h 9"/>
                    <a:gd name="T28" fmla="*/ 3 w 11"/>
                    <a:gd name="T29" fmla="*/ 9 h 9"/>
                    <a:gd name="T30" fmla="*/ 6 w 11"/>
                    <a:gd name="T31" fmla="*/ 8 h 9"/>
                    <a:gd name="T32" fmla="*/ 7 w 11"/>
                    <a:gd name="T33" fmla="*/ 8 h 9"/>
                    <a:gd name="T34" fmla="*/ 10 w 11"/>
                    <a:gd name="T35" fmla="*/ 5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9"/>
                    <a:gd name="T56" fmla="*/ 11 w 11"/>
                    <a:gd name="T57" fmla="*/ 9 h 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9">
                      <a:moveTo>
                        <a:pt x="10" y="5"/>
                      </a:moveTo>
                      <a:lnTo>
                        <a:pt x="11" y="4"/>
                      </a:lnTo>
                      <a:lnTo>
                        <a:pt x="11" y="3"/>
                      </a:lnTo>
                      <a:lnTo>
                        <a:pt x="11" y="2"/>
                      </a:lnTo>
                      <a:lnTo>
                        <a:pt x="10" y="0"/>
                      </a:lnTo>
                      <a:lnTo>
                        <a:pt x="7" y="0"/>
                      </a:lnTo>
                      <a:lnTo>
                        <a:pt x="6" y="0"/>
                      </a:lnTo>
                      <a:lnTo>
                        <a:pt x="3" y="2"/>
                      </a:lnTo>
                      <a:lnTo>
                        <a:pt x="1" y="3"/>
                      </a:lnTo>
                      <a:lnTo>
                        <a:pt x="1" y="5"/>
                      </a:lnTo>
                      <a:lnTo>
                        <a:pt x="0" y="8"/>
                      </a:lnTo>
                      <a:lnTo>
                        <a:pt x="1" y="8"/>
                      </a:lnTo>
                      <a:lnTo>
                        <a:pt x="1" y="9"/>
                      </a:lnTo>
                      <a:lnTo>
                        <a:pt x="3" y="9"/>
                      </a:lnTo>
                      <a:lnTo>
                        <a:pt x="6" y="8"/>
                      </a:lnTo>
                      <a:lnTo>
                        <a:pt x="7" y="8"/>
                      </a:lnTo>
                      <a:lnTo>
                        <a:pt x="10" y="5"/>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0" name="Freeform 1404"/>
                <p:cNvSpPr>
                  <a:spLocks/>
                </p:cNvSpPr>
                <p:nvPr/>
              </p:nvSpPr>
              <p:spPr bwMode="auto">
                <a:xfrm>
                  <a:off x="1067" y="1628"/>
                  <a:ext cx="11" cy="8"/>
                </a:xfrm>
                <a:custGeom>
                  <a:avLst/>
                  <a:gdLst>
                    <a:gd name="T0" fmla="*/ 11 w 11"/>
                    <a:gd name="T1" fmla="*/ 5 h 8"/>
                    <a:gd name="T2" fmla="*/ 11 w 11"/>
                    <a:gd name="T3" fmla="*/ 5 h 8"/>
                    <a:gd name="T4" fmla="*/ 11 w 11"/>
                    <a:gd name="T5" fmla="*/ 1 h 8"/>
                    <a:gd name="T6" fmla="*/ 11 w 11"/>
                    <a:gd name="T7" fmla="*/ 0 h 8"/>
                    <a:gd name="T8" fmla="*/ 8 w 11"/>
                    <a:gd name="T9" fmla="*/ 0 h 8"/>
                    <a:gd name="T10" fmla="*/ 6 w 11"/>
                    <a:gd name="T11" fmla="*/ 0 h 8"/>
                    <a:gd name="T12" fmla="*/ 3 w 11"/>
                    <a:gd name="T13" fmla="*/ 1 h 8"/>
                    <a:gd name="T14" fmla="*/ 0 w 11"/>
                    <a:gd name="T15" fmla="*/ 5 h 8"/>
                    <a:gd name="T16" fmla="*/ 0 w 11"/>
                    <a:gd name="T17" fmla="*/ 6 h 8"/>
                    <a:gd name="T18" fmla="*/ 0 w 11"/>
                    <a:gd name="T19" fmla="*/ 7 h 8"/>
                    <a:gd name="T20" fmla="*/ 3 w 11"/>
                    <a:gd name="T21" fmla="*/ 8 h 8"/>
                    <a:gd name="T22" fmla="*/ 6 w 11"/>
                    <a:gd name="T23" fmla="*/ 8 h 8"/>
                    <a:gd name="T24" fmla="*/ 11 w 11"/>
                    <a:gd name="T25" fmla="*/ 5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8"/>
                    <a:gd name="T41" fmla="*/ 11 w 11"/>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8">
                      <a:moveTo>
                        <a:pt x="11" y="5"/>
                      </a:moveTo>
                      <a:lnTo>
                        <a:pt x="11" y="5"/>
                      </a:lnTo>
                      <a:lnTo>
                        <a:pt x="11" y="1"/>
                      </a:lnTo>
                      <a:lnTo>
                        <a:pt x="11" y="0"/>
                      </a:lnTo>
                      <a:lnTo>
                        <a:pt x="8" y="0"/>
                      </a:lnTo>
                      <a:lnTo>
                        <a:pt x="6" y="0"/>
                      </a:lnTo>
                      <a:lnTo>
                        <a:pt x="3" y="1"/>
                      </a:lnTo>
                      <a:lnTo>
                        <a:pt x="0" y="5"/>
                      </a:lnTo>
                      <a:lnTo>
                        <a:pt x="0" y="6"/>
                      </a:lnTo>
                      <a:lnTo>
                        <a:pt x="0" y="7"/>
                      </a:lnTo>
                      <a:lnTo>
                        <a:pt x="3" y="8"/>
                      </a:lnTo>
                      <a:lnTo>
                        <a:pt x="6" y="8"/>
                      </a:lnTo>
                      <a:lnTo>
                        <a:pt x="11" y="5"/>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1" name="Freeform 1405"/>
                <p:cNvSpPr>
                  <a:spLocks/>
                </p:cNvSpPr>
                <p:nvPr/>
              </p:nvSpPr>
              <p:spPr bwMode="auto">
                <a:xfrm>
                  <a:off x="1074" y="1623"/>
                  <a:ext cx="11" cy="10"/>
                </a:xfrm>
                <a:custGeom>
                  <a:avLst/>
                  <a:gdLst>
                    <a:gd name="T0" fmla="*/ 4 w 11"/>
                    <a:gd name="T1" fmla="*/ 10 h 10"/>
                    <a:gd name="T2" fmla="*/ 1 w 11"/>
                    <a:gd name="T3" fmla="*/ 9 h 10"/>
                    <a:gd name="T4" fmla="*/ 1 w 11"/>
                    <a:gd name="T5" fmla="*/ 9 h 10"/>
                    <a:gd name="T6" fmla="*/ 0 w 11"/>
                    <a:gd name="T7" fmla="*/ 9 h 10"/>
                    <a:gd name="T8" fmla="*/ 0 w 11"/>
                    <a:gd name="T9" fmla="*/ 6 h 10"/>
                    <a:gd name="T10" fmla="*/ 0 w 11"/>
                    <a:gd name="T11" fmla="*/ 5 h 10"/>
                    <a:gd name="T12" fmla="*/ 1 w 11"/>
                    <a:gd name="T13" fmla="*/ 2 h 10"/>
                    <a:gd name="T14" fmla="*/ 2 w 11"/>
                    <a:gd name="T15" fmla="*/ 1 h 10"/>
                    <a:gd name="T16" fmla="*/ 4 w 11"/>
                    <a:gd name="T17" fmla="*/ 1 h 10"/>
                    <a:gd name="T18" fmla="*/ 6 w 11"/>
                    <a:gd name="T19" fmla="*/ 0 h 10"/>
                    <a:gd name="T20" fmla="*/ 7 w 11"/>
                    <a:gd name="T21" fmla="*/ 0 h 10"/>
                    <a:gd name="T22" fmla="*/ 10 w 11"/>
                    <a:gd name="T23" fmla="*/ 1 h 10"/>
                    <a:gd name="T24" fmla="*/ 11 w 11"/>
                    <a:gd name="T25" fmla="*/ 1 h 10"/>
                    <a:gd name="T26" fmla="*/ 11 w 11"/>
                    <a:gd name="T27" fmla="*/ 4 h 10"/>
                    <a:gd name="T28" fmla="*/ 11 w 11"/>
                    <a:gd name="T29" fmla="*/ 6 h 10"/>
                    <a:gd name="T30" fmla="*/ 10 w 11"/>
                    <a:gd name="T31" fmla="*/ 7 h 10"/>
                    <a:gd name="T32" fmla="*/ 8 w 11"/>
                    <a:gd name="T33" fmla="*/ 9 h 10"/>
                    <a:gd name="T34" fmla="*/ 6 w 11"/>
                    <a:gd name="T35" fmla="*/ 10 h 10"/>
                    <a:gd name="T36" fmla="*/ 5 w 11"/>
                    <a:gd name="T37" fmla="*/ 10 h 10"/>
                    <a:gd name="T38" fmla="*/ 4 w 11"/>
                    <a:gd name="T39" fmla="*/ 10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
                    <a:gd name="T61" fmla="*/ 0 h 10"/>
                    <a:gd name="T62" fmla="*/ 11 w 11"/>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 h="10">
                      <a:moveTo>
                        <a:pt x="4" y="10"/>
                      </a:moveTo>
                      <a:lnTo>
                        <a:pt x="1" y="9"/>
                      </a:lnTo>
                      <a:lnTo>
                        <a:pt x="0" y="9"/>
                      </a:lnTo>
                      <a:lnTo>
                        <a:pt x="0" y="6"/>
                      </a:lnTo>
                      <a:lnTo>
                        <a:pt x="0" y="5"/>
                      </a:lnTo>
                      <a:lnTo>
                        <a:pt x="1" y="2"/>
                      </a:lnTo>
                      <a:lnTo>
                        <a:pt x="2" y="1"/>
                      </a:lnTo>
                      <a:lnTo>
                        <a:pt x="4" y="1"/>
                      </a:lnTo>
                      <a:lnTo>
                        <a:pt x="6" y="0"/>
                      </a:lnTo>
                      <a:lnTo>
                        <a:pt x="7" y="0"/>
                      </a:lnTo>
                      <a:lnTo>
                        <a:pt x="10" y="1"/>
                      </a:lnTo>
                      <a:lnTo>
                        <a:pt x="11" y="1"/>
                      </a:lnTo>
                      <a:lnTo>
                        <a:pt x="11" y="4"/>
                      </a:lnTo>
                      <a:lnTo>
                        <a:pt x="11" y="6"/>
                      </a:lnTo>
                      <a:lnTo>
                        <a:pt x="10" y="7"/>
                      </a:lnTo>
                      <a:lnTo>
                        <a:pt x="8" y="9"/>
                      </a:lnTo>
                      <a:lnTo>
                        <a:pt x="6" y="10"/>
                      </a:lnTo>
                      <a:lnTo>
                        <a:pt x="5" y="10"/>
                      </a:lnTo>
                      <a:lnTo>
                        <a:pt x="4" y="10"/>
                      </a:lnTo>
                      <a:close/>
                    </a:path>
                  </a:pathLst>
                </a:custGeom>
                <a:solidFill>
                  <a:srgbClr val="00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2" name="Freeform 1406"/>
                <p:cNvSpPr>
                  <a:spLocks/>
                </p:cNvSpPr>
                <p:nvPr/>
              </p:nvSpPr>
              <p:spPr bwMode="auto">
                <a:xfrm>
                  <a:off x="1069" y="1628"/>
                  <a:ext cx="11" cy="8"/>
                </a:xfrm>
                <a:custGeom>
                  <a:avLst/>
                  <a:gdLst>
                    <a:gd name="T0" fmla="*/ 9 w 11"/>
                    <a:gd name="T1" fmla="*/ 5 h 8"/>
                    <a:gd name="T2" fmla="*/ 10 w 11"/>
                    <a:gd name="T3" fmla="*/ 4 h 8"/>
                    <a:gd name="T4" fmla="*/ 11 w 11"/>
                    <a:gd name="T5" fmla="*/ 2 h 8"/>
                    <a:gd name="T6" fmla="*/ 10 w 11"/>
                    <a:gd name="T7" fmla="*/ 1 h 8"/>
                    <a:gd name="T8" fmla="*/ 9 w 11"/>
                    <a:gd name="T9" fmla="*/ 1 h 8"/>
                    <a:gd name="T10" fmla="*/ 7 w 11"/>
                    <a:gd name="T11" fmla="*/ 0 h 8"/>
                    <a:gd name="T12" fmla="*/ 6 w 11"/>
                    <a:gd name="T13" fmla="*/ 1 h 8"/>
                    <a:gd name="T14" fmla="*/ 4 w 11"/>
                    <a:gd name="T15" fmla="*/ 1 h 8"/>
                    <a:gd name="T16" fmla="*/ 1 w 11"/>
                    <a:gd name="T17" fmla="*/ 2 h 8"/>
                    <a:gd name="T18" fmla="*/ 1 w 11"/>
                    <a:gd name="T19" fmla="*/ 5 h 8"/>
                    <a:gd name="T20" fmla="*/ 0 w 11"/>
                    <a:gd name="T21" fmla="*/ 7 h 8"/>
                    <a:gd name="T22" fmla="*/ 1 w 11"/>
                    <a:gd name="T23" fmla="*/ 7 h 8"/>
                    <a:gd name="T24" fmla="*/ 1 w 11"/>
                    <a:gd name="T25" fmla="*/ 8 h 8"/>
                    <a:gd name="T26" fmla="*/ 1 w 11"/>
                    <a:gd name="T27" fmla="*/ 8 h 8"/>
                    <a:gd name="T28" fmla="*/ 3 w 11"/>
                    <a:gd name="T29" fmla="*/ 8 h 8"/>
                    <a:gd name="T30" fmla="*/ 6 w 11"/>
                    <a:gd name="T31" fmla="*/ 8 h 8"/>
                    <a:gd name="T32" fmla="*/ 7 w 11"/>
                    <a:gd name="T33" fmla="*/ 7 h 8"/>
                    <a:gd name="T34" fmla="*/ 9 w 11"/>
                    <a:gd name="T35" fmla="*/ 5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8"/>
                    <a:gd name="T56" fmla="*/ 11 w 11"/>
                    <a:gd name="T57" fmla="*/ 8 h 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8">
                      <a:moveTo>
                        <a:pt x="9" y="5"/>
                      </a:moveTo>
                      <a:lnTo>
                        <a:pt x="10" y="4"/>
                      </a:lnTo>
                      <a:lnTo>
                        <a:pt x="11" y="2"/>
                      </a:lnTo>
                      <a:lnTo>
                        <a:pt x="10" y="1"/>
                      </a:lnTo>
                      <a:lnTo>
                        <a:pt x="9" y="1"/>
                      </a:lnTo>
                      <a:lnTo>
                        <a:pt x="7" y="0"/>
                      </a:lnTo>
                      <a:lnTo>
                        <a:pt x="6" y="1"/>
                      </a:lnTo>
                      <a:lnTo>
                        <a:pt x="4" y="1"/>
                      </a:lnTo>
                      <a:lnTo>
                        <a:pt x="1" y="2"/>
                      </a:lnTo>
                      <a:lnTo>
                        <a:pt x="1" y="5"/>
                      </a:lnTo>
                      <a:lnTo>
                        <a:pt x="0" y="7"/>
                      </a:lnTo>
                      <a:lnTo>
                        <a:pt x="1" y="7"/>
                      </a:lnTo>
                      <a:lnTo>
                        <a:pt x="1" y="8"/>
                      </a:lnTo>
                      <a:lnTo>
                        <a:pt x="3" y="8"/>
                      </a:lnTo>
                      <a:lnTo>
                        <a:pt x="6" y="8"/>
                      </a:lnTo>
                      <a:lnTo>
                        <a:pt x="7" y="7"/>
                      </a:lnTo>
                      <a:lnTo>
                        <a:pt x="9" y="5"/>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3" name="Freeform 1407"/>
                <p:cNvSpPr>
                  <a:spLocks/>
                </p:cNvSpPr>
                <p:nvPr/>
              </p:nvSpPr>
              <p:spPr bwMode="auto">
                <a:xfrm>
                  <a:off x="987" y="1638"/>
                  <a:ext cx="16" cy="23"/>
                </a:xfrm>
                <a:custGeom>
                  <a:avLst/>
                  <a:gdLst>
                    <a:gd name="T0" fmla="*/ 0 w 16"/>
                    <a:gd name="T1" fmla="*/ 16 h 23"/>
                    <a:gd name="T2" fmla="*/ 16 w 16"/>
                    <a:gd name="T3" fmla="*/ 23 h 23"/>
                    <a:gd name="T4" fmla="*/ 16 w 16"/>
                    <a:gd name="T5" fmla="*/ 7 h 23"/>
                    <a:gd name="T6" fmla="*/ 0 w 16"/>
                    <a:gd name="T7" fmla="*/ 0 h 23"/>
                    <a:gd name="T8" fmla="*/ 0 w 16"/>
                    <a:gd name="T9" fmla="*/ 16 h 23"/>
                    <a:gd name="T10" fmla="*/ 0 60000 65536"/>
                    <a:gd name="T11" fmla="*/ 0 60000 65536"/>
                    <a:gd name="T12" fmla="*/ 0 60000 65536"/>
                    <a:gd name="T13" fmla="*/ 0 60000 65536"/>
                    <a:gd name="T14" fmla="*/ 0 60000 65536"/>
                    <a:gd name="T15" fmla="*/ 0 w 16"/>
                    <a:gd name="T16" fmla="*/ 0 h 23"/>
                    <a:gd name="T17" fmla="*/ 16 w 16"/>
                    <a:gd name="T18" fmla="*/ 23 h 23"/>
                  </a:gdLst>
                  <a:ahLst/>
                  <a:cxnLst>
                    <a:cxn ang="T10">
                      <a:pos x="T0" y="T1"/>
                    </a:cxn>
                    <a:cxn ang="T11">
                      <a:pos x="T2" y="T3"/>
                    </a:cxn>
                    <a:cxn ang="T12">
                      <a:pos x="T4" y="T5"/>
                    </a:cxn>
                    <a:cxn ang="T13">
                      <a:pos x="T6" y="T7"/>
                    </a:cxn>
                    <a:cxn ang="T14">
                      <a:pos x="T8" y="T9"/>
                    </a:cxn>
                  </a:cxnLst>
                  <a:rect l="T15" t="T16" r="T17" b="T18"/>
                  <a:pathLst>
                    <a:path w="16" h="23">
                      <a:moveTo>
                        <a:pt x="0" y="16"/>
                      </a:moveTo>
                      <a:lnTo>
                        <a:pt x="16" y="23"/>
                      </a:lnTo>
                      <a:lnTo>
                        <a:pt x="16" y="7"/>
                      </a:lnTo>
                      <a:lnTo>
                        <a:pt x="0" y="0"/>
                      </a:lnTo>
                      <a:lnTo>
                        <a:pt x="0" y="16"/>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4" name="Freeform 1408"/>
                <p:cNvSpPr>
                  <a:spLocks/>
                </p:cNvSpPr>
                <p:nvPr/>
              </p:nvSpPr>
              <p:spPr bwMode="auto">
                <a:xfrm>
                  <a:off x="983" y="1644"/>
                  <a:ext cx="19" cy="9"/>
                </a:xfrm>
                <a:custGeom>
                  <a:avLst/>
                  <a:gdLst>
                    <a:gd name="T0" fmla="*/ 6 w 19"/>
                    <a:gd name="T1" fmla="*/ 0 h 9"/>
                    <a:gd name="T2" fmla="*/ 0 w 19"/>
                    <a:gd name="T3" fmla="*/ 2 h 9"/>
                    <a:gd name="T4" fmla="*/ 3 w 19"/>
                    <a:gd name="T5" fmla="*/ 7 h 9"/>
                    <a:gd name="T6" fmla="*/ 12 w 19"/>
                    <a:gd name="T7" fmla="*/ 9 h 9"/>
                    <a:gd name="T8" fmla="*/ 19 w 19"/>
                    <a:gd name="T9" fmla="*/ 6 h 9"/>
                    <a:gd name="T10" fmla="*/ 6 w 19"/>
                    <a:gd name="T11" fmla="*/ 0 h 9"/>
                    <a:gd name="T12" fmla="*/ 0 60000 65536"/>
                    <a:gd name="T13" fmla="*/ 0 60000 65536"/>
                    <a:gd name="T14" fmla="*/ 0 60000 65536"/>
                    <a:gd name="T15" fmla="*/ 0 60000 65536"/>
                    <a:gd name="T16" fmla="*/ 0 60000 65536"/>
                    <a:gd name="T17" fmla="*/ 0 60000 65536"/>
                    <a:gd name="T18" fmla="*/ 0 w 19"/>
                    <a:gd name="T19" fmla="*/ 0 h 9"/>
                    <a:gd name="T20" fmla="*/ 19 w 19"/>
                    <a:gd name="T21" fmla="*/ 9 h 9"/>
                  </a:gdLst>
                  <a:ahLst/>
                  <a:cxnLst>
                    <a:cxn ang="T12">
                      <a:pos x="T0" y="T1"/>
                    </a:cxn>
                    <a:cxn ang="T13">
                      <a:pos x="T2" y="T3"/>
                    </a:cxn>
                    <a:cxn ang="T14">
                      <a:pos x="T4" y="T5"/>
                    </a:cxn>
                    <a:cxn ang="T15">
                      <a:pos x="T6" y="T7"/>
                    </a:cxn>
                    <a:cxn ang="T16">
                      <a:pos x="T8" y="T9"/>
                    </a:cxn>
                    <a:cxn ang="T17">
                      <a:pos x="T10" y="T11"/>
                    </a:cxn>
                  </a:cxnLst>
                  <a:rect l="T18" t="T19" r="T20" b="T21"/>
                  <a:pathLst>
                    <a:path w="19" h="9">
                      <a:moveTo>
                        <a:pt x="6" y="0"/>
                      </a:moveTo>
                      <a:lnTo>
                        <a:pt x="0" y="2"/>
                      </a:lnTo>
                      <a:lnTo>
                        <a:pt x="3" y="7"/>
                      </a:lnTo>
                      <a:lnTo>
                        <a:pt x="12" y="9"/>
                      </a:lnTo>
                      <a:lnTo>
                        <a:pt x="19" y="6"/>
                      </a:lnTo>
                      <a:lnTo>
                        <a:pt x="6" y="0"/>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5" name="Freeform 1409"/>
                <p:cNvSpPr>
                  <a:spLocks/>
                </p:cNvSpPr>
                <p:nvPr/>
              </p:nvSpPr>
              <p:spPr bwMode="auto">
                <a:xfrm>
                  <a:off x="993" y="1650"/>
                  <a:ext cx="11" cy="15"/>
                </a:xfrm>
                <a:custGeom>
                  <a:avLst/>
                  <a:gdLst>
                    <a:gd name="T0" fmla="*/ 11 w 11"/>
                    <a:gd name="T1" fmla="*/ 11 h 15"/>
                    <a:gd name="T2" fmla="*/ 0 w 11"/>
                    <a:gd name="T3" fmla="*/ 15 h 15"/>
                    <a:gd name="T4" fmla="*/ 0 w 11"/>
                    <a:gd name="T5" fmla="*/ 7 h 15"/>
                    <a:gd name="T6" fmla="*/ 3 w 11"/>
                    <a:gd name="T7" fmla="*/ 3 h 15"/>
                    <a:gd name="T8" fmla="*/ 11 w 11"/>
                    <a:gd name="T9" fmla="*/ 0 h 15"/>
                    <a:gd name="T10" fmla="*/ 11 w 11"/>
                    <a:gd name="T11" fmla="*/ 11 h 15"/>
                    <a:gd name="T12" fmla="*/ 0 60000 65536"/>
                    <a:gd name="T13" fmla="*/ 0 60000 65536"/>
                    <a:gd name="T14" fmla="*/ 0 60000 65536"/>
                    <a:gd name="T15" fmla="*/ 0 60000 65536"/>
                    <a:gd name="T16" fmla="*/ 0 60000 65536"/>
                    <a:gd name="T17" fmla="*/ 0 60000 65536"/>
                    <a:gd name="T18" fmla="*/ 0 w 11"/>
                    <a:gd name="T19" fmla="*/ 0 h 15"/>
                    <a:gd name="T20" fmla="*/ 11 w 11"/>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1" h="15">
                      <a:moveTo>
                        <a:pt x="11" y="11"/>
                      </a:moveTo>
                      <a:lnTo>
                        <a:pt x="0" y="15"/>
                      </a:lnTo>
                      <a:lnTo>
                        <a:pt x="0" y="7"/>
                      </a:lnTo>
                      <a:lnTo>
                        <a:pt x="3" y="3"/>
                      </a:lnTo>
                      <a:lnTo>
                        <a:pt x="11" y="0"/>
                      </a:lnTo>
                      <a:lnTo>
                        <a:pt x="11" y="11"/>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6" name="Freeform 1410"/>
                <p:cNvSpPr>
                  <a:spLocks/>
                </p:cNvSpPr>
                <p:nvPr/>
              </p:nvSpPr>
              <p:spPr bwMode="auto">
                <a:xfrm>
                  <a:off x="977" y="1656"/>
                  <a:ext cx="16" cy="13"/>
                </a:xfrm>
                <a:custGeom>
                  <a:avLst/>
                  <a:gdLst>
                    <a:gd name="T0" fmla="*/ 16 w 16"/>
                    <a:gd name="T1" fmla="*/ 9 h 13"/>
                    <a:gd name="T2" fmla="*/ 15 w 16"/>
                    <a:gd name="T3" fmla="*/ 6 h 13"/>
                    <a:gd name="T4" fmla="*/ 7 w 16"/>
                    <a:gd name="T5" fmla="*/ 8 h 13"/>
                    <a:gd name="T6" fmla="*/ 2 w 16"/>
                    <a:gd name="T7" fmla="*/ 13 h 13"/>
                    <a:gd name="T8" fmla="*/ 0 w 16"/>
                    <a:gd name="T9" fmla="*/ 13 h 13"/>
                    <a:gd name="T10" fmla="*/ 2 w 16"/>
                    <a:gd name="T11" fmla="*/ 5 h 13"/>
                    <a:gd name="T12" fmla="*/ 16 w 16"/>
                    <a:gd name="T13" fmla="*/ 0 h 13"/>
                    <a:gd name="T14" fmla="*/ 16 w 16"/>
                    <a:gd name="T15" fmla="*/ 9 h 13"/>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3"/>
                    <a:gd name="T26" fmla="*/ 16 w 16"/>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3">
                      <a:moveTo>
                        <a:pt x="16" y="9"/>
                      </a:moveTo>
                      <a:lnTo>
                        <a:pt x="15" y="6"/>
                      </a:lnTo>
                      <a:lnTo>
                        <a:pt x="7" y="8"/>
                      </a:lnTo>
                      <a:lnTo>
                        <a:pt x="2" y="13"/>
                      </a:lnTo>
                      <a:lnTo>
                        <a:pt x="0" y="13"/>
                      </a:lnTo>
                      <a:lnTo>
                        <a:pt x="2" y="5"/>
                      </a:lnTo>
                      <a:lnTo>
                        <a:pt x="16" y="0"/>
                      </a:lnTo>
                      <a:lnTo>
                        <a:pt x="16" y="9"/>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7" name="Freeform 1411"/>
                <p:cNvSpPr>
                  <a:spLocks/>
                </p:cNvSpPr>
                <p:nvPr/>
              </p:nvSpPr>
              <p:spPr bwMode="auto">
                <a:xfrm>
                  <a:off x="970" y="1659"/>
                  <a:ext cx="12" cy="10"/>
                </a:xfrm>
                <a:custGeom>
                  <a:avLst/>
                  <a:gdLst>
                    <a:gd name="T0" fmla="*/ 0 w 12"/>
                    <a:gd name="T1" fmla="*/ 7 h 10"/>
                    <a:gd name="T2" fmla="*/ 9 w 12"/>
                    <a:gd name="T3" fmla="*/ 10 h 10"/>
                    <a:gd name="T4" fmla="*/ 12 w 12"/>
                    <a:gd name="T5" fmla="*/ 3 h 10"/>
                    <a:gd name="T6" fmla="*/ 5 w 12"/>
                    <a:gd name="T7" fmla="*/ 2 h 10"/>
                    <a:gd name="T8" fmla="*/ 0 w 12"/>
                    <a:gd name="T9" fmla="*/ 0 h 10"/>
                    <a:gd name="T10" fmla="*/ 0 w 12"/>
                    <a:gd name="T11" fmla="*/ 7 h 10"/>
                    <a:gd name="T12" fmla="*/ 0 60000 65536"/>
                    <a:gd name="T13" fmla="*/ 0 60000 65536"/>
                    <a:gd name="T14" fmla="*/ 0 60000 65536"/>
                    <a:gd name="T15" fmla="*/ 0 60000 65536"/>
                    <a:gd name="T16" fmla="*/ 0 60000 65536"/>
                    <a:gd name="T17" fmla="*/ 0 60000 65536"/>
                    <a:gd name="T18" fmla="*/ 0 w 12"/>
                    <a:gd name="T19" fmla="*/ 0 h 10"/>
                    <a:gd name="T20" fmla="*/ 12 w 12"/>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2" h="10">
                      <a:moveTo>
                        <a:pt x="0" y="7"/>
                      </a:moveTo>
                      <a:lnTo>
                        <a:pt x="9" y="10"/>
                      </a:lnTo>
                      <a:lnTo>
                        <a:pt x="12" y="3"/>
                      </a:lnTo>
                      <a:lnTo>
                        <a:pt x="5" y="2"/>
                      </a:lnTo>
                      <a:lnTo>
                        <a:pt x="0" y="0"/>
                      </a:lnTo>
                      <a:lnTo>
                        <a:pt x="0" y="7"/>
                      </a:lnTo>
                      <a:close/>
                    </a:path>
                  </a:pathLst>
                </a:custGeom>
                <a:solidFill>
                  <a:srgbClr val="F90133"/>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8" name="Freeform 1412"/>
                <p:cNvSpPr>
                  <a:spLocks/>
                </p:cNvSpPr>
                <p:nvPr/>
              </p:nvSpPr>
              <p:spPr bwMode="auto">
                <a:xfrm>
                  <a:off x="995" y="1650"/>
                  <a:ext cx="11" cy="10"/>
                </a:xfrm>
                <a:custGeom>
                  <a:avLst/>
                  <a:gdLst>
                    <a:gd name="T0" fmla="*/ 11 w 11"/>
                    <a:gd name="T1" fmla="*/ 6 h 10"/>
                    <a:gd name="T2" fmla="*/ 0 w 11"/>
                    <a:gd name="T3" fmla="*/ 10 h 10"/>
                    <a:gd name="T4" fmla="*/ 3 w 11"/>
                    <a:gd name="T5" fmla="*/ 3 h 10"/>
                    <a:gd name="T6" fmla="*/ 11 w 11"/>
                    <a:gd name="T7" fmla="*/ 0 h 10"/>
                    <a:gd name="T8" fmla="*/ 11 w 11"/>
                    <a:gd name="T9" fmla="*/ 6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11" y="6"/>
                      </a:moveTo>
                      <a:lnTo>
                        <a:pt x="0" y="10"/>
                      </a:lnTo>
                      <a:lnTo>
                        <a:pt x="3" y="3"/>
                      </a:lnTo>
                      <a:lnTo>
                        <a:pt x="11" y="0"/>
                      </a:lnTo>
                      <a:lnTo>
                        <a:pt x="11" y="6"/>
                      </a:lnTo>
                      <a:close/>
                    </a:path>
                  </a:pathLst>
                </a:custGeom>
                <a:solidFill>
                  <a:srgbClr val="6E87C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199" name="Freeform 1413"/>
                <p:cNvSpPr>
                  <a:spLocks/>
                </p:cNvSpPr>
                <p:nvPr/>
              </p:nvSpPr>
              <p:spPr bwMode="auto">
                <a:xfrm>
                  <a:off x="969" y="1653"/>
                  <a:ext cx="24" cy="9"/>
                </a:xfrm>
                <a:custGeom>
                  <a:avLst/>
                  <a:gdLst>
                    <a:gd name="T0" fmla="*/ 0 w 24"/>
                    <a:gd name="T1" fmla="*/ 8 h 9"/>
                    <a:gd name="T2" fmla="*/ 8 w 24"/>
                    <a:gd name="T3" fmla="*/ 9 h 9"/>
                    <a:gd name="T4" fmla="*/ 24 w 24"/>
                    <a:gd name="T5" fmla="*/ 1 h 9"/>
                    <a:gd name="T6" fmla="*/ 11 w 24"/>
                    <a:gd name="T7" fmla="*/ 0 h 9"/>
                    <a:gd name="T8" fmla="*/ 0 w 24"/>
                    <a:gd name="T9" fmla="*/ 8 h 9"/>
                    <a:gd name="T10" fmla="*/ 0 60000 65536"/>
                    <a:gd name="T11" fmla="*/ 0 60000 65536"/>
                    <a:gd name="T12" fmla="*/ 0 60000 65536"/>
                    <a:gd name="T13" fmla="*/ 0 60000 65536"/>
                    <a:gd name="T14" fmla="*/ 0 60000 65536"/>
                    <a:gd name="T15" fmla="*/ 0 w 24"/>
                    <a:gd name="T16" fmla="*/ 0 h 9"/>
                    <a:gd name="T17" fmla="*/ 24 w 24"/>
                    <a:gd name="T18" fmla="*/ 9 h 9"/>
                  </a:gdLst>
                  <a:ahLst/>
                  <a:cxnLst>
                    <a:cxn ang="T10">
                      <a:pos x="T0" y="T1"/>
                    </a:cxn>
                    <a:cxn ang="T11">
                      <a:pos x="T2" y="T3"/>
                    </a:cxn>
                    <a:cxn ang="T12">
                      <a:pos x="T4" y="T5"/>
                    </a:cxn>
                    <a:cxn ang="T13">
                      <a:pos x="T6" y="T7"/>
                    </a:cxn>
                    <a:cxn ang="T14">
                      <a:pos x="T8" y="T9"/>
                    </a:cxn>
                  </a:cxnLst>
                  <a:rect l="T15" t="T16" r="T17" b="T18"/>
                  <a:pathLst>
                    <a:path w="24" h="9">
                      <a:moveTo>
                        <a:pt x="0" y="8"/>
                      </a:moveTo>
                      <a:lnTo>
                        <a:pt x="8" y="9"/>
                      </a:lnTo>
                      <a:lnTo>
                        <a:pt x="24" y="1"/>
                      </a:lnTo>
                      <a:lnTo>
                        <a:pt x="11" y="0"/>
                      </a:lnTo>
                      <a:lnTo>
                        <a:pt x="0" y="8"/>
                      </a:lnTo>
                      <a:close/>
                    </a:path>
                  </a:pathLst>
                </a:custGeom>
                <a:solidFill>
                  <a:srgbClr val="F934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00" name="Freeform 1414"/>
                <p:cNvSpPr>
                  <a:spLocks/>
                </p:cNvSpPr>
                <p:nvPr/>
              </p:nvSpPr>
              <p:spPr bwMode="auto">
                <a:xfrm>
                  <a:off x="981" y="1645"/>
                  <a:ext cx="15" cy="12"/>
                </a:xfrm>
                <a:custGeom>
                  <a:avLst/>
                  <a:gdLst>
                    <a:gd name="T0" fmla="*/ 15 w 15"/>
                    <a:gd name="T1" fmla="*/ 6 h 12"/>
                    <a:gd name="T2" fmla="*/ 5 w 15"/>
                    <a:gd name="T3" fmla="*/ 0 h 12"/>
                    <a:gd name="T4" fmla="*/ 0 w 15"/>
                    <a:gd name="T5" fmla="*/ 6 h 12"/>
                    <a:gd name="T6" fmla="*/ 8 w 15"/>
                    <a:gd name="T7" fmla="*/ 12 h 12"/>
                    <a:gd name="T8" fmla="*/ 15 w 15"/>
                    <a:gd name="T9" fmla="*/ 6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15" y="6"/>
                      </a:moveTo>
                      <a:lnTo>
                        <a:pt x="5" y="0"/>
                      </a:lnTo>
                      <a:lnTo>
                        <a:pt x="0" y="6"/>
                      </a:lnTo>
                      <a:lnTo>
                        <a:pt x="8" y="12"/>
                      </a:lnTo>
                      <a:lnTo>
                        <a:pt x="15" y="6"/>
                      </a:lnTo>
                      <a:close/>
                    </a:path>
                  </a:pathLst>
                </a:custGeom>
                <a:solidFill>
                  <a:srgbClr val="CEE1E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01" name="Freeform 1415"/>
                <p:cNvSpPr>
                  <a:spLocks/>
                </p:cNvSpPr>
                <p:nvPr/>
              </p:nvSpPr>
              <p:spPr bwMode="auto">
                <a:xfrm>
                  <a:off x="1000" y="1593"/>
                  <a:ext cx="89" cy="40"/>
                </a:xfrm>
                <a:custGeom>
                  <a:avLst/>
                  <a:gdLst>
                    <a:gd name="T0" fmla="*/ 89 w 89"/>
                    <a:gd name="T1" fmla="*/ 8 h 40"/>
                    <a:gd name="T2" fmla="*/ 70 w 89"/>
                    <a:gd name="T3" fmla="*/ 0 h 40"/>
                    <a:gd name="T4" fmla="*/ 0 w 89"/>
                    <a:gd name="T5" fmla="*/ 32 h 40"/>
                    <a:gd name="T6" fmla="*/ 18 w 89"/>
                    <a:gd name="T7" fmla="*/ 40 h 40"/>
                    <a:gd name="T8" fmla="*/ 89 w 89"/>
                    <a:gd name="T9" fmla="*/ 8 h 40"/>
                    <a:gd name="T10" fmla="*/ 0 60000 65536"/>
                    <a:gd name="T11" fmla="*/ 0 60000 65536"/>
                    <a:gd name="T12" fmla="*/ 0 60000 65536"/>
                    <a:gd name="T13" fmla="*/ 0 60000 65536"/>
                    <a:gd name="T14" fmla="*/ 0 60000 65536"/>
                    <a:gd name="T15" fmla="*/ 0 w 89"/>
                    <a:gd name="T16" fmla="*/ 0 h 40"/>
                    <a:gd name="T17" fmla="*/ 89 w 89"/>
                    <a:gd name="T18" fmla="*/ 40 h 40"/>
                  </a:gdLst>
                  <a:ahLst/>
                  <a:cxnLst>
                    <a:cxn ang="T10">
                      <a:pos x="T0" y="T1"/>
                    </a:cxn>
                    <a:cxn ang="T11">
                      <a:pos x="T2" y="T3"/>
                    </a:cxn>
                    <a:cxn ang="T12">
                      <a:pos x="T4" y="T5"/>
                    </a:cxn>
                    <a:cxn ang="T13">
                      <a:pos x="T6" y="T7"/>
                    </a:cxn>
                    <a:cxn ang="T14">
                      <a:pos x="T8" y="T9"/>
                    </a:cxn>
                  </a:cxnLst>
                  <a:rect l="T15" t="T16" r="T17" b="T18"/>
                  <a:pathLst>
                    <a:path w="89" h="40">
                      <a:moveTo>
                        <a:pt x="89" y="8"/>
                      </a:moveTo>
                      <a:lnTo>
                        <a:pt x="70" y="0"/>
                      </a:lnTo>
                      <a:lnTo>
                        <a:pt x="0" y="32"/>
                      </a:lnTo>
                      <a:lnTo>
                        <a:pt x="18" y="40"/>
                      </a:lnTo>
                      <a:lnTo>
                        <a:pt x="89" y="8"/>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02" name="Freeform 1416"/>
                <p:cNvSpPr>
                  <a:spLocks/>
                </p:cNvSpPr>
                <p:nvPr/>
              </p:nvSpPr>
              <p:spPr bwMode="auto">
                <a:xfrm>
                  <a:off x="1018" y="1602"/>
                  <a:ext cx="71" cy="48"/>
                </a:xfrm>
                <a:custGeom>
                  <a:avLst/>
                  <a:gdLst>
                    <a:gd name="T0" fmla="*/ 71 w 71"/>
                    <a:gd name="T1" fmla="*/ 0 h 48"/>
                    <a:gd name="T2" fmla="*/ 0 w 71"/>
                    <a:gd name="T3" fmla="*/ 32 h 48"/>
                    <a:gd name="T4" fmla="*/ 0 w 71"/>
                    <a:gd name="T5" fmla="*/ 48 h 48"/>
                    <a:gd name="T6" fmla="*/ 71 w 71"/>
                    <a:gd name="T7" fmla="*/ 17 h 48"/>
                    <a:gd name="T8" fmla="*/ 71 w 71"/>
                    <a:gd name="T9" fmla="*/ 0 h 48"/>
                    <a:gd name="T10" fmla="*/ 0 60000 65536"/>
                    <a:gd name="T11" fmla="*/ 0 60000 65536"/>
                    <a:gd name="T12" fmla="*/ 0 60000 65536"/>
                    <a:gd name="T13" fmla="*/ 0 60000 65536"/>
                    <a:gd name="T14" fmla="*/ 0 60000 65536"/>
                    <a:gd name="T15" fmla="*/ 0 w 71"/>
                    <a:gd name="T16" fmla="*/ 0 h 48"/>
                    <a:gd name="T17" fmla="*/ 71 w 71"/>
                    <a:gd name="T18" fmla="*/ 48 h 48"/>
                  </a:gdLst>
                  <a:ahLst/>
                  <a:cxnLst>
                    <a:cxn ang="T10">
                      <a:pos x="T0" y="T1"/>
                    </a:cxn>
                    <a:cxn ang="T11">
                      <a:pos x="T2" y="T3"/>
                    </a:cxn>
                    <a:cxn ang="T12">
                      <a:pos x="T4" y="T5"/>
                    </a:cxn>
                    <a:cxn ang="T13">
                      <a:pos x="T6" y="T7"/>
                    </a:cxn>
                    <a:cxn ang="T14">
                      <a:pos x="T8" y="T9"/>
                    </a:cxn>
                  </a:cxnLst>
                  <a:rect l="T15" t="T16" r="T17" b="T18"/>
                  <a:pathLst>
                    <a:path w="71" h="48">
                      <a:moveTo>
                        <a:pt x="71" y="0"/>
                      </a:moveTo>
                      <a:lnTo>
                        <a:pt x="0" y="32"/>
                      </a:lnTo>
                      <a:lnTo>
                        <a:pt x="0" y="48"/>
                      </a:lnTo>
                      <a:lnTo>
                        <a:pt x="71" y="17"/>
                      </a:lnTo>
                      <a:lnTo>
                        <a:pt x="71"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03" name="Freeform 1417"/>
                <p:cNvSpPr>
                  <a:spLocks/>
                </p:cNvSpPr>
                <p:nvPr/>
              </p:nvSpPr>
              <p:spPr bwMode="auto">
                <a:xfrm>
                  <a:off x="1000" y="1625"/>
                  <a:ext cx="18" cy="25"/>
                </a:xfrm>
                <a:custGeom>
                  <a:avLst/>
                  <a:gdLst>
                    <a:gd name="T0" fmla="*/ 18 w 18"/>
                    <a:gd name="T1" fmla="*/ 8 h 25"/>
                    <a:gd name="T2" fmla="*/ 0 w 18"/>
                    <a:gd name="T3" fmla="*/ 0 h 25"/>
                    <a:gd name="T4" fmla="*/ 0 w 18"/>
                    <a:gd name="T5" fmla="*/ 18 h 25"/>
                    <a:gd name="T6" fmla="*/ 18 w 18"/>
                    <a:gd name="T7" fmla="*/ 25 h 25"/>
                    <a:gd name="T8" fmla="*/ 18 w 18"/>
                    <a:gd name="T9" fmla="*/ 8 h 25"/>
                    <a:gd name="T10" fmla="*/ 0 60000 65536"/>
                    <a:gd name="T11" fmla="*/ 0 60000 65536"/>
                    <a:gd name="T12" fmla="*/ 0 60000 65536"/>
                    <a:gd name="T13" fmla="*/ 0 60000 65536"/>
                    <a:gd name="T14" fmla="*/ 0 60000 65536"/>
                    <a:gd name="T15" fmla="*/ 0 w 18"/>
                    <a:gd name="T16" fmla="*/ 0 h 25"/>
                    <a:gd name="T17" fmla="*/ 18 w 18"/>
                    <a:gd name="T18" fmla="*/ 25 h 25"/>
                  </a:gdLst>
                  <a:ahLst/>
                  <a:cxnLst>
                    <a:cxn ang="T10">
                      <a:pos x="T0" y="T1"/>
                    </a:cxn>
                    <a:cxn ang="T11">
                      <a:pos x="T2" y="T3"/>
                    </a:cxn>
                    <a:cxn ang="T12">
                      <a:pos x="T4" y="T5"/>
                    </a:cxn>
                    <a:cxn ang="T13">
                      <a:pos x="T6" y="T7"/>
                    </a:cxn>
                    <a:cxn ang="T14">
                      <a:pos x="T8" y="T9"/>
                    </a:cxn>
                  </a:cxnLst>
                  <a:rect l="T15" t="T16" r="T17" b="T18"/>
                  <a:pathLst>
                    <a:path w="18" h="25">
                      <a:moveTo>
                        <a:pt x="18" y="8"/>
                      </a:moveTo>
                      <a:lnTo>
                        <a:pt x="0" y="0"/>
                      </a:lnTo>
                      <a:lnTo>
                        <a:pt x="0" y="18"/>
                      </a:lnTo>
                      <a:lnTo>
                        <a:pt x="18" y="25"/>
                      </a:lnTo>
                      <a:lnTo>
                        <a:pt x="18"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04" name="Freeform 1418"/>
                <p:cNvSpPr>
                  <a:spLocks/>
                </p:cNvSpPr>
                <p:nvPr/>
              </p:nvSpPr>
              <p:spPr bwMode="auto">
                <a:xfrm>
                  <a:off x="987" y="1635"/>
                  <a:ext cx="25" cy="10"/>
                </a:xfrm>
                <a:custGeom>
                  <a:avLst/>
                  <a:gdLst>
                    <a:gd name="T0" fmla="*/ 8 w 25"/>
                    <a:gd name="T1" fmla="*/ 0 h 10"/>
                    <a:gd name="T2" fmla="*/ 0 w 25"/>
                    <a:gd name="T3" fmla="*/ 4 h 10"/>
                    <a:gd name="T4" fmla="*/ 15 w 25"/>
                    <a:gd name="T5" fmla="*/ 10 h 10"/>
                    <a:gd name="T6" fmla="*/ 25 w 25"/>
                    <a:gd name="T7" fmla="*/ 8 h 10"/>
                    <a:gd name="T8" fmla="*/ 8 w 25"/>
                    <a:gd name="T9" fmla="*/ 0 h 10"/>
                    <a:gd name="T10" fmla="*/ 0 60000 65536"/>
                    <a:gd name="T11" fmla="*/ 0 60000 65536"/>
                    <a:gd name="T12" fmla="*/ 0 60000 65536"/>
                    <a:gd name="T13" fmla="*/ 0 60000 65536"/>
                    <a:gd name="T14" fmla="*/ 0 60000 65536"/>
                    <a:gd name="T15" fmla="*/ 0 w 25"/>
                    <a:gd name="T16" fmla="*/ 0 h 10"/>
                    <a:gd name="T17" fmla="*/ 25 w 25"/>
                    <a:gd name="T18" fmla="*/ 10 h 10"/>
                  </a:gdLst>
                  <a:ahLst/>
                  <a:cxnLst>
                    <a:cxn ang="T10">
                      <a:pos x="T0" y="T1"/>
                    </a:cxn>
                    <a:cxn ang="T11">
                      <a:pos x="T2" y="T3"/>
                    </a:cxn>
                    <a:cxn ang="T12">
                      <a:pos x="T4" y="T5"/>
                    </a:cxn>
                    <a:cxn ang="T13">
                      <a:pos x="T6" y="T7"/>
                    </a:cxn>
                    <a:cxn ang="T14">
                      <a:pos x="T8" y="T9"/>
                    </a:cxn>
                  </a:cxnLst>
                  <a:rect l="T15" t="T16" r="T17" b="T18"/>
                  <a:pathLst>
                    <a:path w="25" h="10">
                      <a:moveTo>
                        <a:pt x="8" y="0"/>
                      </a:moveTo>
                      <a:lnTo>
                        <a:pt x="0" y="4"/>
                      </a:lnTo>
                      <a:lnTo>
                        <a:pt x="15" y="10"/>
                      </a:lnTo>
                      <a:lnTo>
                        <a:pt x="25" y="8"/>
                      </a:lnTo>
                      <a:lnTo>
                        <a:pt x="8" y="0"/>
                      </a:lnTo>
                      <a:close/>
                    </a:path>
                  </a:pathLst>
                </a:custGeom>
                <a:solidFill>
                  <a:srgbClr val="FC677F"/>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05" name="Freeform 1419"/>
                <p:cNvSpPr>
                  <a:spLocks/>
                </p:cNvSpPr>
                <p:nvPr/>
              </p:nvSpPr>
              <p:spPr bwMode="auto">
                <a:xfrm>
                  <a:off x="1003" y="1643"/>
                  <a:ext cx="12" cy="18"/>
                </a:xfrm>
                <a:custGeom>
                  <a:avLst/>
                  <a:gdLst>
                    <a:gd name="T0" fmla="*/ 12 w 12"/>
                    <a:gd name="T1" fmla="*/ 14 h 18"/>
                    <a:gd name="T2" fmla="*/ 0 w 12"/>
                    <a:gd name="T3" fmla="*/ 18 h 18"/>
                    <a:gd name="T4" fmla="*/ 0 w 12"/>
                    <a:gd name="T5" fmla="*/ 3 h 18"/>
                    <a:gd name="T6" fmla="*/ 12 w 12"/>
                    <a:gd name="T7" fmla="*/ 0 h 18"/>
                    <a:gd name="T8" fmla="*/ 12 w 12"/>
                    <a:gd name="T9" fmla="*/ 14 h 18"/>
                    <a:gd name="T10" fmla="*/ 0 60000 65536"/>
                    <a:gd name="T11" fmla="*/ 0 60000 65536"/>
                    <a:gd name="T12" fmla="*/ 0 60000 65536"/>
                    <a:gd name="T13" fmla="*/ 0 60000 65536"/>
                    <a:gd name="T14" fmla="*/ 0 60000 65536"/>
                    <a:gd name="T15" fmla="*/ 0 w 12"/>
                    <a:gd name="T16" fmla="*/ 0 h 18"/>
                    <a:gd name="T17" fmla="*/ 12 w 12"/>
                    <a:gd name="T18" fmla="*/ 18 h 18"/>
                  </a:gdLst>
                  <a:ahLst/>
                  <a:cxnLst>
                    <a:cxn ang="T10">
                      <a:pos x="T0" y="T1"/>
                    </a:cxn>
                    <a:cxn ang="T11">
                      <a:pos x="T2" y="T3"/>
                    </a:cxn>
                    <a:cxn ang="T12">
                      <a:pos x="T4" y="T5"/>
                    </a:cxn>
                    <a:cxn ang="T13">
                      <a:pos x="T6" y="T7"/>
                    </a:cxn>
                    <a:cxn ang="T14">
                      <a:pos x="T8" y="T9"/>
                    </a:cxn>
                  </a:cxnLst>
                  <a:rect l="T15" t="T16" r="T17" b="T18"/>
                  <a:pathLst>
                    <a:path w="12" h="18">
                      <a:moveTo>
                        <a:pt x="12" y="14"/>
                      </a:moveTo>
                      <a:lnTo>
                        <a:pt x="0" y="18"/>
                      </a:lnTo>
                      <a:lnTo>
                        <a:pt x="0" y="3"/>
                      </a:lnTo>
                      <a:lnTo>
                        <a:pt x="12" y="0"/>
                      </a:lnTo>
                      <a:lnTo>
                        <a:pt x="12" y="14"/>
                      </a:lnTo>
                      <a:close/>
                    </a:path>
                  </a:pathLst>
                </a:custGeom>
                <a:solidFill>
                  <a:srgbClr val="990000"/>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06" name="Freeform 1420"/>
                <p:cNvSpPr>
                  <a:spLocks/>
                </p:cNvSpPr>
                <p:nvPr/>
              </p:nvSpPr>
              <p:spPr bwMode="auto">
                <a:xfrm>
                  <a:off x="1059" y="1619"/>
                  <a:ext cx="90" cy="41"/>
                </a:xfrm>
                <a:custGeom>
                  <a:avLst/>
                  <a:gdLst>
                    <a:gd name="T0" fmla="*/ 90 w 90"/>
                    <a:gd name="T1" fmla="*/ 9 h 41"/>
                    <a:gd name="T2" fmla="*/ 72 w 90"/>
                    <a:gd name="T3" fmla="*/ 0 h 41"/>
                    <a:gd name="T4" fmla="*/ 0 w 90"/>
                    <a:gd name="T5" fmla="*/ 34 h 41"/>
                    <a:gd name="T6" fmla="*/ 18 w 90"/>
                    <a:gd name="T7" fmla="*/ 41 h 41"/>
                    <a:gd name="T8" fmla="*/ 90 w 90"/>
                    <a:gd name="T9" fmla="*/ 9 h 41"/>
                    <a:gd name="T10" fmla="*/ 0 60000 65536"/>
                    <a:gd name="T11" fmla="*/ 0 60000 65536"/>
                    <a:gd name="T12" fmla="*/ 0 60000 65536"/>
                    <a:gd name="T13" fmla="*/ 0 60000 65536"/>
                    <a:gd name="T14" fmla="*/ 0 60000 65536"/>
                    <a:gd name="T15" fmla="*/ 0 w 90"/>
                    <a:gd name="T16" fmla="*/ 0 h 41"/>
                    <a:gd name="T17" fmla="*/ 90 w 90"/>
                    <a:gd name="T18" fmla="*/ 41 h 41"/>
                  </a:gdLst>
                  <a:ahLst/>
                  <a:cxnLst>
                    <a:cxn ang="T10">
                      <a:pos x="T0" y="T1"/>
                    </a:cxn>
                    <a:cxn ang="T11">
                      <a:pos x="T2" y="T3"/>
                    </a:cxn>
                    <a:cxn ang="T12">
                      <a:pos x="T4" y="T5"/>
                    </a:cxn>
                    <a:cxn ang="T13">
                      <a:pos x="T6" y="T7"/>
                    </a:cxn>
                    <a:cxn ang="T14">
                      <a:pos x="T8" y="T9"/>
                    </a:cxn>
                  </a:cxnLst>
                  <a:rect l="T15" t="T16" r="T17" b="T18"/>
                  <a:pathLst>
                    <a:path w="90" h="41">
                      <a:moveTo>
                        <a:pt x="90" y="9"/>
                      </a:moveTo>
                      <a:lnTo>
                        <a:pt x="72" y="0"/>
                      </a:lnTo>
                      <a:lnTo>
                        <a:pt x="0" y="34"/>
                      </a:lnTo>
                      <a:lnTo>
                        <a:pt x="18" y="41"/>
                      </a:lnTo>
                      <a:lnTo>
                        <a:pt x="90" y="9"/>
                      </a:lnTo>
                      <a:close/>
                    </a:path>
                  </a:pathLst>
                </a:custGeom>
                <a:solidFill>
                  <a:srgbClr val="CCCCCC"/>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07" name="Freeform 1421"/>
                <p:cNvSpPr>
                  <a:spLocks/>
                </p:cNvSpPr>
                <p:nvPr/>
              </p:nvSpPr>
              <p:spPr bwMode="auto">
                <a:xfrm>
                  <a:off x="1059" y="1653"/>
                  <a:ext cx="18" cy="24"/>
                </a:xfrm>
                <a:custGeom>
                  <a:avLst/>
                  <a:gdLst>
                    <a:gd name="T0" fmla="*/ 18 w 18"/>
                    <a:gd name="T1" fmla="*/ 8 h 24"/>
                    <a:gd name="T2" fmla="*/ 0 w 18"/>
                    <a:gd name="T3" fmla="*/ 0 h 24"/>
                    <a:gd name="T4" fmla="*/ 0 w 18"/>
                    <a:gd name="T5" fmla="*/ 17 h 24"/>
                    <a:gd name="T6" fmla="*/ 18 w 18"/>
                    <a:gd name="T7" fmla="*/ 24 h 24"/>
                    <a:gd name="T8" fmla="*/ 18 w 18"/>
                    <a:gd name="T9" fmla="*/ 8 h 24"/>
                    <a:gd name="T10" fmla="*/ 0 60000 65536"/>
                    <a:gd name="T11" fmla="*/ 0 60000 65536"/>
                    <a:gd name="T12" fmla="*/ 0 60000 65536"/>
                    <a:gd name="T13" fmla="*/ 0 60000 65536"/>
                    <a:gd name="T14" fmla="*/ 0 60000 65536"/>
                    <a:gd name="T15" fmla="*/ 0 w 18"/>
                    <a:gd name="T16" fmla="*/ 0 h 24"/>
                    <a:gd name="T17" fmla="*/ 18 w 18"/>
                    <a:gd name="T18" fmla="*/ 24 h 24"/>
                  </a:gdLst>
                  <a:ahLst/>
                  <a:cxnLst>
                    <a:cxn ang="T10">
                      <a:pos x="T0" y="T1"/>
                    </a:cxn>
                    <a:cxn ang="T11">
                      <a:pos x="T2" y="T3"/>
                    </a:cxn>
                    <a:cxn ang="T12">
                      <a:pos x="T4" y="T5"/>
                    </a:cxn>
                    <a:cxn ang="T13">
                      <a:pos x="T6" y="T7"/>
                    </a:cxn>
                    <a:cxn ang="T14">
                      <a:pos x="T8" y="T9"/>
                    </a:cxn>
                  </a:cxnLst>
                  <a:rect l="T15" t="T16" r="T17" b="T18"/>
                  <a:pathLst>
                    <a:path w="18" h="24">
                      <a:moveTo>
                        <a:pt x="18" y="8"/>
                      </a:moveTo>
                      <a:lnTo>
                        <a:pt x="0" y="0"/>
                      </a:lnTo>
                      <a:lnTo>
                        <a:pt x="0" y="17"/>
                      </a:lnTo>
                      <a:lnTo>
                        <a:pt x="18" y="24"/>
                      </a:lnTo>
                      <a:lnTo>
                        <a:pt x="18" y="8"/>
                      </a:lnTo>
                      <a:close/>
                    </a:path>
                  </a:pathLst>
                </a:custGeom>
                <a:solidFill>
                  <a:srgbClr val="999999"/>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208" name="Freeform 1422"/>
                <p:cNvSpPr>
                  <a:spLocks/>
                </p:cNvSpPr>
                <p:nvPr/>
              </p:nvSpPr>
              <p:spPr bwMode="auto">
                <a:xfrm>
                  <a:off x="1077" y="1629"/>
                  <a:ext cx="72" cy="48"/>
                </a:xfrm>
                <a:custGeom>
                  <a:avLst/>
                  <a:gdLst>
                    <a:gd name="T0" fmla="*/ 72 w 72"/>
                    <a:gd name="T1" fmla="*/ 0 h 48"/>
                    <a:gd name="T2" fmla="*/ 0 w 72"/>
                    <a:gd name="T3" fmla="*/ 32 h 48"/>
                    <a:gd name="T4" fmla="*/ 0 w 72"/>
                    <a:gd name="T5" fmla="*/ 48 h 48"/>
                    <a:gd name="T6" fmla="*/ 72 w 72"/>
                    <a:gd name="T7" fmla="*/ 16 h 48"/>
                    <a:gd name="T8" fmla="*/ 72 w 72"/>
                    <a:gd name="T9" fmla="*/ 0 h 48"/>
                    <a:gd name="T10" fmla="*/ 0 60000 65536"/>
                    <a:gd name="T11" fmla="*/ 0 60000 65536"/>
                    <a:gd name="T12" fmla="*/ 0 60000 65536"/>
                    <a:gd name="T13" fmla="*/ 0 60000 65536"/>
                    <a:gd name="T14" fmla="*/ 0 60000 65536"/>
                    <a:gd name="T15" fmla="*/ 0 w 72"/>
                    <a:gd name="T16" fmla="*/ 0 h 48"/>
                    <a:gd name="T17" fmla="*/ 72 w 72"/>
                    <a:gd name="T18" fmla="*/ 48 h 48"/>
                  </a:gdLst>
                  <a:ahLst/>
                  <a:cxnLst>
                    <a:cxn ang="T10">
                      <a:pos x="T0" y="T1"/>
                    </a:cxn>
                    <a:cxn ang="T11">
                      <a:pos x="T2" y="T3"/>
                    </a:cxn>
                    <a:cxn ang="T12">
                      <a:pos x="T4" y="T5"/>
                    </a:cxn>
                    <a:cxn ang="T13">
                      <a:pos x="T6" y="T7"/>
                    </a:cxn>
                    <a:cxn ang="T14">
                      <a:pos x="T8" y="T9"/>
                    </a:cxn>
                  </a:cxnLst>
                  <a:rect l="T15" t="T16" r="T17" b="T18"/>
                  <a:pathLst>
                    <a:path w="72" h="48">
                      <a:moveTo>
                        <a:pt x="72" y="0"/>
                      </a:moveTo>
                      <a:lnTo>
                        <a:pt x="0" y="32"/>
                      </a:lnTo>
                      <a:lnTo>
                        <a:pt x="0" y="48"/>
                      </a:lnTo>
                      <a:lnTo>
                        <a:pt x="72" y="16"/>
                      </a:lnTo>
                      <a:lnTo>
                        <a:pt x="72" y="0"/>
                      </a:lnTo>
                      <a:close/>
                    </a:path>
                  </a:pathLst>
                </a:custGeom>
                <a:solidFill>
                  <a:srgbClr val="666666"/>
                </a:solidFill>
                <a:ln w="9525">
                  <a:no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grpSp>
          <p:sp>
            <p:nvSpPr>
              <p:cNvPr id="54" name="Line 1423"/>
              <p:cNvSpPr>
                <a:spLocks noChangeShapeType="1"/>
              </p:cNvSpPr>
              <p:nvPr/>
            </p:nvSpPr>
            <p:spPr bwMode="auto">
              <a:xfrm>
                <a:off x="2033588" y="1803400"/>
                <a:ext cx="633412" cy="100013"/>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5" name="Line 1424"/>
              <p:cNvSpPr>
                <a:spLocks noChangeShapeType="1"/>
              </p:cNvSpPr>
              <p:nvPr/>
            </p:nvSpPr>
            <p:spPr bwMode="auto">
              <a:xfrm>
                <a:off x="1684338" y="1857375"/>
                <a:ext cx="52387" cy="312738"/>
              </a:xfrm>
              <a:prstGeom prst="line">
                <a:avLst/>
              </a:prstGeom>
              <a:noFill/>
              <a:ln w="12700">
                <a:solidFill>
                  <a:srgbClr val="FF0033"/>
                </a:solidFill>
                <a:round/>
                <a:headEnd/>
                <a:tailEnd/>
              </a:ln>
            </p:spPr>
            <p:txBody>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endParaRPr lang="zh-CN" altLang="en-US" sz="1050"/>
              </a:p>
            </p:txBody>
          </p:sp>
          <p:sp>
            <p:nvSpPr>
              <p:cNvPr id="56" name="Text Box 1425"/>
              <p:cNvSpPr txBox="1">
                <a:spLocks noChangeArrowheads="1"/>
              </p:cNvSpPr>
              <p:nvPr/>
            </p:nvSpPr>
            <p:spPr bwMode="auto">
              <a:xfrm>
                <a:off x="762000" y="2208213"/>
                <a:ext cx="1108491" cy="670038"/>
              </a:xfrm>
              <a:prstGeom prst="rect">
                <a:avLst/>
              </a:prstGeom>
              <a:noFill/>
              <a:ln w="9525">
                <a:noFill/>
                <a:miter lim="800000"/>
                <a:headEnd/>
                <a:tailEnd/>
              </a:ln>
            </p:spPr>
            <p:txBody>
              <a:bodyPr wrap="none" anchor="ctr">
                <a:spAutoFit/>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pPr algn="l"/>
                <a:r>
                  <a:rPr kumimoji="1" lang="zh-CN" altLang="en-US" sz="1050" dirty="0">
                    <a:solidFill>
                      <a:srgbClr val="002060"/>
                    </a:solidFill>
                    <a:latin typeface="宋体" pitchFamily="2" charset="-122"/>
                    <a:ea typeface="宋体" pitchFamily="2" charset="-122"/>
                  </a:rPr>
                  <a:t>供应商</a:t>
                </a:r>
              </a:p>
              <a:p>
                <a:pPr algn="l"/>
                <a:r>
                  <a:rPr kumimoji="1" lang="en-US" altLang="zh-CN" sz="1050" dirty="0">
                    <a:solidFill>
                      <a:srgbClr val="002060"/>
                    </a:solidFill>
                    <a:latin typeface="宋体" pitchFamily="2" charset="-122"/>
                    <a:ea typeface="宋体" pitchFamily="2" charset="-122"/>
                  </a:rPr>
                  <a:t>Supplier</a:t>
                </a:r>
              </a:p>
            </p:txBody>
          </p:sp>
          <p:sp>
            <p:nvSpPr>
              <p:cNvPr id="57" name="Text Box 1426"/>
              <p:cNvSpPr txBox="1">
                <a:spLocks noChangeArrowheads="1"/>
              </p:cNvSpPr>
              <p:nvPr/>
            </p:nvSpPr>
            <p:spPr bwMode="auto">
              <a:xfrm>
                <a:off x="990600" y="2643182"/>
                <a:ext cx="1727596" cy="670038"/>
              </a:xfrm>
              <a:prstGeom prst="rect">
                <a:avLst/>
              </a:prstGeom>
              <a:noFill/>
              <a:ln w="9525">
                <a:noFill/>
                <a:miter lim="800000"/>
                <a:headEnd/>
                <a:tailEnd/>
              </a:ln>
            </p:spPr>
            <p:txBody>
              <a:bodyPr wrap="none" anchor="ctr">
                <a:spAutoFit/>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pPr algn="l"/>
                <a:r>
                  <a:rPr kumimoji="1" lang="zh-CN" altLang="en-US" sz="1050" dirty="0">
                    <a:solidFill>
                      <a:srgbClr val="002060"/>
                    </a:solidFill>
                    <a:latin typeface="宋体" pitchFamily="2" charset="-122"/>
                    <a:ea typeface="宋体" pitchFamily="2" charset="-122"/>
                  </a:rPr>
                  <a:t>海运</a:t>
                </a:r>
              </a:p>
              <a:p>
                <a:pPr algn="l"/>
                <a:r>
                  <a:rPr kumimoji="1" lang="en-US" altLang="zh-CN" sz="1050" dirty="0">
                    <a:solidFill>
                      <a:srgbClr val="002060"/>
                    </a:solidFill>
                    <a:latin typeface="宋体" pitchFamily="2" charset="-122"/>
                    <a:ea typeface="宋体" pitchFamily="2" charset="-122"/>
                  </a:rPr>
                  <a:t>Ocean shipping</a:t>
                </a:r>
              </a:p>
            </p:txBody>
          </p:sp>
          <p:sp>
            <p:nvSpPr>
              <p:cNvPr id="58" name="Text Box 1427"/>
              <p:cNvSpPr txBox="1">
                <a:spLocks noChangeArrowheads="1"/>
              </p:cNvSpPr>
              <p:nvPr/>
            </p:nvSpPr>
            <p:spPr bwMode="auto">
              <a:xfrm>
                <a:off x="1295400" y="3122613"/>
                <a:ext cx="1521227" cy="670038"/>
              </a:xfrm>
              <a:prstGeom prst="rect">
                <a:avLst/>
              </a:prstGeom>
              <a:noFill/>
              <a:ln w="9525">
                <a:noFill/>
                <a:miter lim="800000"/>
                <a:headEnd/>
                <a:tailEnd/>
              </a:ln>
            </p:spPr>
            <p:txBody>
              <a:bodyPr wrap="none" anchor="ctr">
                <a:spAutoFit/>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pPr algn="l"/>
                <a:r>
                  <a:rPr kumimoji="1" lang="zh-CN" altLang="en-US" sz="1050" dirty="0">
                    <a:solidFill>
                      <a:srgbClr val="002060"/>
                    </a:solidFill>
                    <a:latin typeface="宋体" pitchFamily="2" charset="-122"/>
                    <a:ea typeface="宋体" pitchFamily="2" charset="-122"/>
                  </a:rPr>
                  <a:t>生产商</a:t>
                </a:r>
              </a:p>
              <a:p>
                <a:pPr algn="l"/>
                <a:r>
                  <a:rPr kumimoji="1" lang="en-US" altLang="zh-CN" sz="1050" dirty="0">
                    <a:solidFill>
                      <a:srgbClr val="002060"/>
                    </a:solidFill>
                    <a:latin typeface="宋体" pitchFamily="2" charset="-122"/>
                    <a:ea typeface="宋体" pitchFamily="2" charset="-122"/>
                  </a:rPr>
                  <a:t>Manufacturer</a:t>
                </a:r>
              </a:p>
            </p:txBody>
          </p:sp>
          <p:sp>
            <p:nvSpPr>
              <p:cNvPr id="59" name="Text Box 1428"/>
              <p:cNvSpPr txBox="1">
                <a:spLocks noChangeArrowheads="1"/>
              </p:cNvSpPr>
              <p:nvPr/>
            </p:nvSpPr>
            <p:spPr bwMode="auto">
              <a:xfrm>
                <a:off x="1557061" y="3643313"/>
                <a:ext cx="2140331" cy="670038"/>
              </a:xfrm>
              <a:prstGeom prst="rect">
                <a:avLst/>
              </a:prstGeom>
              <a:noFill/>
              <a:ln w="9525">
                <a:noFill/>
                <a:miter lim="800000"/>
                <a:headEnd/>
                <a:tailEnd/>
              </a:ln>
            </p:spPr>
            <p:txBody>
              <a:bodyPr wrap="none" anchor="ctr">
                <a:spAutoFit/>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pPr algn="l"/>
                <a:r>
                  <a:rPr kumimoji="1" lang="zh-CN" altLang="en-US" sz="1050" dirty="0">
                    <a:solidFill>
                      <a:srgbClr val="002060"/>
                    </a:solidFill>
                    <a:latin typeface="宋体" pitchFamily="2" charset="-122"/>
                    <a:ea typeface="宋体" pitchFamily="2" charset="-122"/>
                  </a:rPr>
                  <a:t>航空运输</a:t>
                </a:r>
              </a:p>
              <a:p>
                <a:pPr algn="l"/>
                <a:r>
                  <a:rPr kumimoji="1" lang="en-US" altLang="zh-CN" sz="1050" dirty="0">
                    <a:solidFill>
                      <a:srgbClr val="002060"/>
                    </a:solidFill>
                    <a:latin typeface="宋体" pitchFamily="2" charset="-122"/>
                    <a:ea typeface="宋体" pitchFamily="2" charset="-122"/>
                  </a:rPr>
                  <a:t>Air Transportation</a:t>
                </a:r>
              </a:p>
            </p:txBody>
          </p:sp>
          <p:sp>
            <p:nvSpPr>
              <p:cNvPr id="60" name="Text Box 1429"/>
              <p:cNvSpPr txBox="1">
                <a:spLocks noChangeArrowheads="1"/>
              </p:cNvSpPr>
              <p:nvPr/>
            </p:nvSpPr>
            <p:spPr bwMode="auto">
              <a:xfrm>
                <a:off x="3753309" y="4511675"/>
                <a:ext cx="2243515" cy="670038"/>
              </a:xfrm>
              <a:prstGeom prst="rect">
                <a:avLst/>
              </a:prstGeom>
              <a:noFill/>
              <a:ln w="9525">
                <a:noFill/>
                <a:miter lim="800000"/>
                <a:headEnd/>
                <a:tailEnd/>
              </a:ln>
            </p:spPr>
            <p:txBody>
              <a:bodyPr wrap="none" anchor="ctr">
                <a:spAutoFit/>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pPr algn="l"/>
                <a:r>
                  <a:rPr kumimoji="1" lang="zh-CN" altLang="en-US" sz="1050" dirty="0">
                    <a:solidFill>
                      <a:srgbClr val="002060"/>
                    </a:solidFill>
                    <a:latin typeface="宋体" pitchFamily="2" charset="-122"/>
                    <a:ea typeface="宋体" pitchFamily="2" charset="-122"/>
                  </a:rPr>
                  <a:t>公路运输</a:t>
                </a:r>
              </a:p>
              <a:p>
                <a:pPr algn="l"/>
                <a:r>
                  <a:rPr kumimoji="1" lang="en-US" altLang="zh-CN" sz="1050" dirty="0">
                    <a:solidFill>
                      <a:srgbClr val="002060"/>
                    </a:solidFill>
                    <a:latin typeface="宋体" pitchFamily="2" charset="-122"/>
                    <a:ea typeface="宋体" pitchFamily="2" charset="-122"/>
                  </a:rPr>
                  <a:t>Road Transportation</a:t>
                </a:r>
              </a:p>
            </p:txBody>
          </p:sp>
          <p:sp>
            <p:nvSpPr>
              <p:cNvPr id="61" name="Text Box 1430"/>
              <p:cNvSpPr txBox="1">
                <a:spLocks noChangeArrowheads="1"/>
              </p:cNvSpPr>
              <p:nvPr/>
            </p:nvSpPr>
            <p:spPr bwMode="auto">
              <a:xfrm>
                <a:off x="5214942" y="4191663"/>
                <a:ext cx="1447800" cy="670038"/>
              </a:xfrm>
              <a:prstGeom prst="rect">
                <a:avLst/>
              </a:prstGeom>
              <a:noFill/>
              <a:ln w="9525">
                <a:noFill/>
                <a:miter lim="800000"/>
                <a:headEnd/>
                <a:tailEnd/>
              </a:ln>
            </p:spPr>
            <p:txBody>
              <a:bodyPr anchor="ctr">
                <a:spAutoFit/>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pPr algn="l"/>
                <a:r>
                  <a:rPr kumimoji="1" lang="zh-CN" altLang="en-US" sz="1050" dirty="0">
                    <a:solidFill>
                      <a:srgbClr val="002060"/>
                    </a:solidFill>
                    <a:latin typeface="宋体" pitchFamily="2" charset="-122"/>
                    <a:ea typeface="宋体" pitchFamily="2" charset="-122"/>
                  </a:rPr>
                  <a:t>仓储</a:t>
                </a:r>
              </a:p>
              <a:p>
                <a:pPr algn="l"/>
                <a:r>
                  <a:rPr kumimoji="1" lang="en-US" altLang="zh-CN" sz="1050" dirty="0">
                    <a:solidFill>
                      <a:srgbClr val="002060"/>
                    </a:solidFill>
                    <a:latin typeface="宋体" pitchFamily="2" charset="-122"/>
                    <a:ea typeface="宋体" pitchFamily="2" charset="-122"/>
                  </a:rPr>
                  <a:t>Warehousing</a:t>
                </a:r>
              </a:p>
            </p:txBody>
          </p:sp>
          <p:sp>
            <p:nvSpPr>
              <p:cNvPr id="62" name="Text Box 1431"/>
              <p:cNvSpPr txBox="1">
                <a:spLocks noChangeArrowheads="1"/>
              </p:cNvSpPr>
              <p:nvPr/>
            </p:nvSpPr>
            <p:spPr bwMode="auto">
              <a:xfrm>
                <a:off x="5792789" y="5086349"/>
                <a:ext cx="1108491" cy="670038"/>
              </a:xfrm>
              <a:prstGeom prst="rect">
                <a:avLst/>
              </a:prstGeom>
              <a:noFill/>
              <a:ln w="9525">
                <a:noFill/>
                <a:miter lim="800000"/>
                <a:headEnd/>
                <a:tailEnd/>
              </a:ln>
            </p:spPr>
            <p:txBody>
              <a:bodyPr wrap="none" anchor="ctr">
                <a:spAutoFit/>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pPr algn="l"/>
                <a:r>
                  <a:rPr kumimoji="1" lang="zh-CN" altLang="en-US" sz="1050" dirty="0">
                    <a:solidFill>
                      <a:srgbClr val="002060"/>
                    </a:solidFill>
                    <a:latin typeface="宋体" pitchFamily="2" charset="-122"/>
                    <a:ea typeface="宋体" pitchFamily="2" charset="-122"/>
                  </a:rPr>
                  <a:t>客户</a:t>
                </a:r>
              </a:p>
              <a:p>
                <a:pPr algn="l"/>
                <a:r>
                  <a:rPr kumimoji="1" lang="en-US" altLang="zh-CN" sz="1050" dirty="0">
                    <a:solidFill>
                      <a:srgbClr val="002060"/>
                    </a:solidFill>
                    <a:latin typeface="宋体" pitchFamily="2" charset="-122"/>
                    <a:ea typeface="宋体" pitchFamily="2" charset="-122"/>
                  </a:rPr>
                  <a:t>Customer</a:t>
                </a:r>
              </a:p>
            </p:txBody>
          </p:sp>
          <p:pic>
            <p:nvPicPr>
              <p:cNvPr id="63" name="Picture 1432" descr="ship_front_L"/>
              <p:cNvPicPr>
                <a:picLocks noChangeAspect="1" noChangeArrowheads="1"/>
              </p:cNvPicPr>
              <p:nvPr/>
            </p:nvPicPr>
            <p:blipFill>
              <a:blip r:embed="rId2" cstate="print"/>
              <a:srcRect/>
              <a:stretch>
                <a:fillRect/>
              </a:stretch>
            </p:blipFill>
            <p:spPr bwMode="invGray">
              <a:xfrm>
                <a:off x="2930525" y="1979613"/>
                <a:ext cx="427038" cy="350837"/>
              </a:xfrm>
              <a:prstGeom prst="rect">
                <a:avLst/>
              </a:prstGeom>
              <a:noFill/>
              <a:ln w="9525">
                <a:noFill/>
                <a:miter lim="800000"/>
                <a:headEnd/>
                <a:tailEnd/>
              </a:ln>
            </p:spPr>
          </p:pic>
          <p:pic>
            <p:nvPicPr>
              <p:cNvPr id="64" name="Picture 1433" descr="ship_front_L"/>
              <p:cNvPicPr>
                <a:picLocks noChangeAspect="1" noChangeArrowheads="1"/>
              </p:cNvPicPr>
              <p:nvPr/>
            </p:nvPicPr>
            <p:blipFill>
              <a:blip r:embed="rId2" cstate="print"/>
              <a:srcRect/>
              <a:stretch>
                <a:fillRect/>
              </a:stretch>
            </p:blipFill>
            <p:spPr bwMode="invGray">
              <a:xfrm>
                <a:off x="2262188" y="2413000"/>
                <a:ext cx="427037" cy="350838"/>
              </a:xfrm>
              <a:prstGeom prst="rect">
                <a:avLst/>
              </a:prstGeom>
              <a:noFill/>
              <a:ln w="9525">
                <a:noFill/>
                <a:miter lim="800000"/>
                <a:headEnd/>
                <a:tailEnd/>
              </a:ln>
            </p:spPr>
          </p:pic>
          <p:sp>
            <p:nvSpPr>
              <p:cNvPr id="65" name="Text Box 1435"/>
              <p:cNvSpPr txBox="1">
                <a:spLocks noChangeArrowheads="1"/>
              </p:cNvSpPr>
              <p:nvPr/>
            </p:nvSpPr>
            <p:spPr bwMode="auto">
              <a:xfrm>
                <a:off x="2238547" y="4214817"/>
                <a:ext cx="1521227" cy="670038"/>
              </a:xfrm>
              <a:prstGeom prst="rect">
                <a:avLst/>
              </a:prstGeom>
              <a:noFill/>
              <a:ln w="9525">
                <a:noFill/>
                <a:miter lim="800000"/>
                <a:headEnd/>
                <a:tailEnd/>
              </a:ln>
            </p:spPr>
            <p:txBody>
              <a:bodyPr wrap="none" anchor="ctr">
                <a:spAutoFit/>
              </a:bodyPr>
              <a:lstStyle>
                <a:defPPr>
                  <a:defRPr lang="zh-CN"/>
                </a:defPPr>
                <a:lvl1pPr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1pPr>
                <a:lvl2pPr marL="4572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2pPr>
                <a:lvl3pPr marL="9144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3pPr>
                <a:lvl4pPr marL="13716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4pPr>
                <a:lvl5pPr marL="1828800" algn="ctr" rtl="0" eaLnBrk="0" fontAlgn="base" hangingPunct="0">
                  <a:spcBef>
                    <a:spcPct val="0"/>
                  </a:spcBef>
                  <a:spcAft>
                    <a:spcPct val="0"/>
                  </a:spcAft>
                  <a:defRPr sz="1300" kern="1200">
                    <a:solidFill>
                      <a:srgbClr val="003264"/>
                    </a:solidFill>
                    <a:latin typeface="Arial" pitchFamily="34" charset="0"/>
                    <a:ea typeface="华文细黑" pitchFamily="2" charset="-122"/>
                    <a:cs typeface="+mn-cs"/>
                  </a:defRPr>
                </a:lvl5pPr>
                <a:lvl6pPr marL="2286000" algn="l" defTabSz="914400" rtl="0" eaLnBrk="1" latinLnBrk="0" hangingPunct="1">
                  <a:defRPr sz="1300" kern="1200">
                    <a:solidFill>
                      <a:srgbClr val="003264"/>
                    </a:solidFill>
                    <a:latin typeface="Arial" pitchFamily="34" charset="0"/>
                    <a:ea typeface="华文细黑" pitchFamily="2" charset="-122"/>
                    <a:cs typeface="+mn-cs"/>
                  </a:defRPr>
                </a:lvl6pPr>
                <a:lvl7pPr marL="2743200" algn="l" defTabSz="914400" rtl="0" eaLnBrk="1" latinLnBrk="0" hangingPunct="1">
                  <a:defRPr sz="1300" kern="1200">
                    <a:solidFill>
                      <a:srgbClr val="003264"/>
                    </a:solidFill>
                    <a:latin typeface="Arial" pitchFamily="34" charset="0"/>
                    <a:ea typeface="华文细黑" pitchFamily="2" charset="-122"/>
                    <a:cs typeface="+mn-cs"/>
                  </a:defRPr>
                </a:lvl7pPr>
                <a:lvl8pPr marL="3200400" algn="l" defTabSz="914400" rtl="0" eaLnBrk="1" latinLnBrk="0" hangingPunct="1">
                  <a:defRPr sz="1300" kern="1200">
                    <a:solidFill>
                      <a:srgbClr val="003264"/>
                    </a:solidFill>
                    <a:latin typeface="Arial" pitchFamily="34" charset="0"/>
                    <a:ea typeface="华文细黑" pitchFamily="2" charset="-122"/>
                    <a:cs typeface="+mn-cs"/>
                  </a:defRPr>
                </a:lvl8pPr>
                <a:lvl9pPr marL="3657600" algn="l" defTabSz="914400" rtl="0" eaLnBrk="1" latinLnBrk="0" hangingPunct="1">
                  <a:defRPr sz="1300" kern="1200">
                    <a:solidFill>
                      <a:srgbClr val="003264"/>
                    </a:solidFill>
                    <a:latin typeface="Arial" pitchFamily="34" charset="0"/>
                    <a:ea typeface="华文细黑" pitchFamily="2" charset="-122"/>
                    <a:cs typeface="+mn-cs"/>
                  </a:defRPr>
                </a:lvl9pPr>
              </a:lstStyle>
              <a:p>
                <a:pPr algn="l"/>
                <a:r>
                  <a:rPr kumimoji="1" lang="zh-CN" altLang="en-US" sz="1050" dirty="0">
                    <a:solidFill>
                      <a:srgbClr val="002060"/>
                    </a:solidFill>
                    <a:latin typeface="宋体" pitchFamily="2" charset="-122"/>
                    <a:ea typeface="宋体" pitchFamily="2" charset="-122"/>
                  </a:rPr>
                  <a:t>生产商</a:t>
                </a:r>
              </a:p>
              <a:p>
                <a:pPr algn="l"/>
                <a:r>
                  <a:rPr kumimoji="1" lang="en-US" altLang="zh-CN" sz="1050" dirty="0">
                    <a:solidFill>
                      <a:srgbClr val="002060"/>
                    </a:solidFill>
                    <a:latin typeface="宋体" pitchFamily="2" charset="-122"/>
                    <a:ea typeface="宋体" pitchFamily="2" charset="-122"/>
                  </a:rPr>
                  <a:t>Manufacturer</a:t>
                </a:r>
              </a:p>
            </p:txBody>
          </p:sp>
        </p:grpSp>
      </p:grpSp>
      <p:sp>
        <p:nvSpPr>
          <p:cNvPr id="1440" name="TextBox 1439"/>
          <p:cNvSpPr txBox="1"/>
          <p:nvPr/>
        </p:nvSpPr>
        <p:spPr>
          <a:xfrm>
            <a:off x="3857620" y="5519338"/>
            <a:ext cx="1857388" cy="338554"/>
          </a:xfrm>
          <a:prstGeom prst="rect">
            <a:avLst/>
          </a:prstGeom>
          <a:noFill/>
        </p:spPr>
        <p:txBody>
          <a:bodyPr wrap="square" rtlCol="0">
            <a:spAutoFit/>
          </a:bodyPr>
          <a:lstStyle/>
          <a:p>
            <a:r>
              <a:rPr lang="zh-CN" altLang="en-US" sz="1600" dirty="0" smtClean="0"/>
              <a:t>供应链可视化监控</a:t>
            </a:r>
            <a:endParaRPr lang="zh-CN" altLang="en-US" sz="1600"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8.4.1</a:t>
            </a:r>
            <a:r>
              <a:rPr lang="zh-CN" altLang="en-US" dirty="0" smtClean="0"/>
              <a:t>存在问题</a:t>
            </a:r>
            <a:endParaRPr lang="zh-CN" altLang="en-US" dirty="0"/>
          </a:p>
        </p:txBody>
      </p:sp>
      <p:sp>
        <p:nvSpPr>
          <p:cNvPr id="5" name="内容占位符 4"/>
          <p:cNvSpPr>
            <a:spLocks noGrp="1"/>
          </p:cNvSpPr>
          <p:nvPr>
            <p:ph idx="1"/>
          </p:nvPr>
        </p:nvSpPr>
        <p:spPr/>
        <p:txBody>
          <a:bodyPr/>
          <a:lstStyle/>
          <a:p>
            <a:r>
              <a:rPr lang="zh-CN" altLang="en-US" dirty="0" smtClean="0"/>
              <a:t>制造业智能物流存在问题</a:t>
            </a:r>
            <a:endParaRPr lang="en-US" altLang="zh-CN" dirty="0" smtClean="0"/>
          </a:p>
          <a:p>
            <a:pPr lvl="1"/>
            <a:r>
              <a:rPr lang="zh-CN" altLang="en-US" dirty="0" smtClean="0"/>
              <a:t>制造企业与物流企业信息整合</a:t>
            </a:r>
            <a:endParaRPr lang="en-US" altLang="zh-CN" dirty="0" smtClean="0"/>
          </a:p>
          <a:p>
            <a:pPr lvl="1">
              <a:buNone/>
            </a:pPr>
            <a:r>
              <a:rPr lang="zh-CN" altLang="en-US" dirty="0" smtClean="0"/>
              <a:t>   需将物流企业与制造业拉到同一层级上，共同分享信息、互换信息，为供应链提供整体的决策支持。</a:t>
            </a:r>
            <a:endParaRPr lang="en-US" altLang="zh-CN" dirty="0" smtClean="0"/>
          </a:p>
          <a:p>
            <a:pPr lvl="1"/>
            <a:r>
              <a:rPr lang="zh-CN" altLang="en-US" dirty="0" smtClean="0"/>
              <a:t>生产制造系统与物流系统融合</a:t>
            </a:r>
            <a:endParaRPr lang="en-US" altLang="zh-CN" dirty="0" smtClean="0"/>
          </a:p>
          <a:p>
            <a:pPr lvl="1">
              <a:buNone/>
            </a:pPr>
            <a:r>
              <a:rPr lang="zh-CN" altLang="en-US" dirty="0" smtClean="0"/>
              <a:t>   传统的制造业物流由于系统分离，灵活性很差，当制造商有临时生产任务或者新的发货任务时，物流系统不一定能及时到位，这样双方都会有损失。两个系统的相互融合会提高制造企业的生产效率，也会为物流业带来好的收益。</a:t>
            </a:r>
            <a:endParaRPr lang="en-US" altLang="zh-CN" dirty="0" smtClean="0"/>
          </a:p>
          <a:p>
            <a:pPr lvl="1"/>
            <a:r>
              <a:rPr lang="zh-CN" altLang="en-US" dirty="0" smtClean="0"/>
              <a:t>新信息技术的应用问题</a:t>
            </a:r>
            <a:endParaRPr lang="en-US" altLang="zh-CN" dirty="0" smtClean="0"/>
          </a:p>
          <a:p>
            <a:pPr lvl="1">
              <a:buNone/>
            </a:pPr>
            <a:r>
              <a:rPr lang="zh-CN" altLang="en-US" dirty="0" smtClean="0"/>
              <a:t>   并不是所有的制造企业都需要最先进的物流信息化新技术，很多新技术虽然能够带来效率提升，但投入成本与运营成本也大，企业必须要结合企业实际，整体衡量企业承受能力及未来发展趋势，选择先进适用的物流信息化新技术来应用。</a:t>
            </a:r>
            <a:endParaRPr lang="en-US" altLang="zh-CN" dirty="0" smtClean="0"/>
          </a:p>
          <a:p>
            <a:pPr lvl="1"/>
            <a:r>
              <a:rPr lang="zh-CN" altLang="en-US" dirty="0" smtClean="0"/>
              <a:t>物流信息化公共平台问题</a:t>
            </a:r>
            <a:endParaRPr lang="en-US" altLang="zh-CN" dirty="0" smtClean="0"/>
          </a:p>
          <a:p>
            <a:pPr lvl="1">
              <a:buNone/>
            </a:pPr>
            <a:r>
              <a:rPr lang="en-US" altLang="zh-CN" dirty="0" smtClean="0"/>
              <a:t>   </a:t>
            </a:r>
            <a:r>
              <a:rPr lang="zh-CN" altLang="en-US" dirty="0" smtClean="0"/>
              <a:t>需搭建为双方所用的信息公共平台，更好地支撑物流企业提供综合物流服务，实现智能物流。</a:t>
            </a:r>
            <a:endParaRPr lang="zh-CN" altLang="en-US" dirty="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8.4.2</a:t>
            </a:r>
            <a:r>
              <a:rPr lang="zh-CN" altLang="en-US" dirty="0" smtClean="0"/>
              <a:t>发展趋势</a:t>
            </a:r>
            <a:endParaRPr lang="zh-CN" altLang="en-US" dirty="0"/>
          </a:p>
        </p:txBody>
      </p:sp>
      <p:sp>
        <p:nvSpPr>
          <p:cNvPr id="3" name="内容占位符 2"/>
          <p:cNvSpPr>
            <a:spLocks noGrp="1"/>
          </p:cNvSpPr>
          <p:nvPr>
            <p:ph idx="1"/>
          </p:nvPr>
        </p:nvSpPr>
        <p:spPr/>
        <p:txBody>
          <a:bodyPr/>
          <a:lstStyle/>
          <a:p>
            <a:r>
              <a:rPr lang="zh-CN" altLang="en-US" dirty="0" smtClean="0"/>
              <a:t>制造业智能物流发展趋势</a:t>
            </a:r>
            <a:endParaRPr lang="en-US" altLang="zh-CN" dirty="0" smtClean="0"/>
          </a:p>
          <a:p>
            <a:pPr lvl="1"/>
            <a:r>
              <a:rPr lang="zh-CN" altLang="en-US" dirty="0" smtClean="0"/>
              <a:t>制造业物流与物联网等技术结合</a:t>
            </a:r>
            <a:endParaRPr lang="en-US" altLang="zh-CN" dirty="0" smtClean="0"/>
          </a:p>
          <a:p>
            <a:pPr lvl="2"/>
            <a:r>
              <a:rPr lang="zh-CN" altLang="en-US" dirty="0" smtClean="0"/>
              <a:t>推动企业物流系统向信息化、数字化、网络化、集成化、智能化、柔性化、敏捷化、可视化、节能化、绿色化方向发展。</a:t>
            </a:r>
            <a:endParaRPr lang="en-US" altLang="zh-CN" dirty="0" smtClean="0"/>
          </a:p>
          <a:p>
            <a:pPr lvl="2"/>
            <a:endParaRPr lang="en-US" altLang="zh-CN" dirty="0" smtClean="0"/>
          </a:p>
          <a:p>
            <a:pPr lvl="1"/>
            <a:r>
              <a:rPr lang="zh-CN" altLang="en-US" dirty="0" smtClean="0"/>
              <a:t>智能物流供应链的形成</a:t>
            </a:r>
            <a:endParaRPr lang="en-US" altLang="zh-CN" dirty="0" smtClean="0"/>
          </a:p>
          <a:p>
            <a:pPr lvl="2"/>
            <a:r>
              <a:rPr lang="zh-CN" altLang="en-US" dirty="0" smtClean="0"/>
              <a:t>实现企业物流系统的一体化和高效能，实现有效的信息共享和资源调配，从而为制造企业提供强有力的市场竞争力。</a:t>
            </a:r>
            <a:endParaRPr lang="en-US" altLang="zh-CN" dirty="0" smtClean="0"/>
          </a:p>
          <a:p>
            <a:pPr lvl="2"/>
            <a:endParaRPr lang="en-US" altLang="zh-CN" dirty="0" smtClean="0"/>
          </a:p>
          <a:p>
            <a:pPr lvl="1"/>
            <a:r>
              <a:rPr lang="zh-CN" altLang="en-US" dirty="0" smtClean="0"/>
              <a:t>建立行业标准</a:t>
            </a:r>
            <a:endParaRPr lang="en-US" altLang="zh-CN" dirty="0" smtClean="0"/>
          </a:p>
          <a:p>
            <a:pPr lvl="2"/>
            <a:r>
              <a:rPr lang="zh-CN" altLang="en-US" dirty="0" smtClean="0"/>
              <a:t>对相对滞后的制造业物流标准化，在统一标准的基础上，不断提升物流信息化水平。</a:t>
            </a:r>
            <a:endParaRPr lang="zh-CN" altLang="en-US" dirty="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8.4.3</a:t>
            </a:r>
            <a:r>
              <a:rPr lang="zh-CN" altLang="en-US" dirty="0" smtClean="0"/>
              <a:t>对策建议</a:t>
            </a:r>
            <a:endParaRPr lang="zh-CN" altLang="en-US" dirty="0"/>
          </a:p>
        </p:txBody>
      </p:sp>
      <p:sp>
        <p:nvSpPr>
          <p:cNvPr id="3" name="内容占位符 2"/>
          <p:cNvSpPr>
            <a:spLocks noGrp="1"/>
          </p:cNvSpPr>
          <p:nvPr>
            <p:ph idx="1"/>
          </p:nvPr>
        </p:nvSpPr>
        <p:spPr/>
        <p:txBody>
          <a:bodyPr/>
          <a:lstStyle/>
          <a:p>
            <a:r>
              <a:rPr lang="zh-CN" altLang="en-US" dirty="0" smtClean="0"/>
              <a:t>现代物流受到政策支持</a:t>
            </a:r>
            <a:endParaRPr lang="en-US" altLang="zh-CN" dirty="0" smtClean="0"/>
          </a:p>
          <a:p>
            <a:pPr lvl="1">
              <a:buNone/>
            </a:pPr>
            <a:r>
              <a:rPr lang="en-US" dirty="0" smtClean="0"/>
              <a:t>2011</a:t>
            </a:r>
            <a:r>
              <a:rPr lang="zh-CN" altLang="en-US" dirty="0" smtClean="0"/>
              <a:t>年</a:t>
            </a:r>
            <a:r>
              <a:rPr lang="en-US" dirty="0" smtClean="0"/>
              <a:t>3</a:t>
            </a:r>
            <a:r>
              <a:rPr lang="zh-CN" altLang="en-US" dirty="0" smtClean="0"/>
              <a:t>月，十一届全国人大四次会议通过的</a:t>
            </a:r>
            <a:r>
              <a:rPr lang="en-US" altLang="zh-CN" dirty="0" smtClean="0"/>
              <a:t>《</a:t>
            </a:r>
            <a:r>
              <a:rPr lang="zh-CN" altLang="en-US" dirty="0" smtClean="0"/>
              <a:t>国民经济和社会发展第十二个五年规</a:t>
            </a:r>
            <a:endParaRPr lang="en-US" altLang="zh-CN" dirty="0" smtClean="0"/>
          </a:p>
          <a:p>
            <a:pPr lvl="1">
              <a:buNone/>
            </a:pPr>
            <a:r>
              <a:rPr lang="zh-CN" altLang="en-US" dirty="0" smtClean="0"/>
              <a:t>划纲要</a:t>
            </a:r>
            <a:r>
              <a:rPr lang="en-US" altLang="zh-CN" dirty="0" smtClean="0"/>
              <a:t>》</a:t>
            </a:r>
            <a:r>
              <a:rPr lang="zh-CN" altLang="en-US" dirty="0" smtClean="0"/>
              <a:t>中，强调“大力发展现代物流业”，并指出“十二五”期间，我国将加快建</a:t>
            </a:r>
            <a:endParaRPr lang="en-US" altLang="zh-CN" dirty="0" smtClean="0"/>
          </a:p>
          <a:p>
            <a:pPr lvl="1">
              <a:buNone/>
            </a:pPr>
            <a:r>
              <a:rPr lang="zh-CN" altLang="en-US" dirty="0" smtClean="0"/>
              <a:t>立社会化、专业化、信息化的现代物流服务体系，推动重要工业品等重点领域物流发</a:t>
            </a:r>
            <a:endParaRPr lang="en-US" altLang="zh-CN" dirty="0" smtClean="0"/>
          </a:p>
          <a:p>
            <a:pPr lvl="1">
              <a:buNone/>
            </a:pPr>
            <a:r>
              <a:rPr lang="zh-CN" altLang="en-US" dirty="0" smtClean="0"/>
              <a:t>展，推广现代物流管理，提高物流智能化和标准化水平。</a:t>
            </a:r>
            <a:endParaRPr lang="en-US" altLang="zh-CN" dirty="0" smtClean="0"/>
          </a:p>
          <a:p>
            <a:pPr lvl="1">
              <a:buNone/>
            </a:pPr>
            <a:endParaRPr lang="en-US" altLang="zh-CN" dirty="0" smtClean="0"/>
          </a:p>
          <a:p>
            <a:r>
              <a:rPr lang="zh-CN" altLang="en-US" dirty="0" smtClean="0"/>
              <a:t>对制造业物流智能化发展的建议</a:t>
            </a:r>
            <a:endParaRPr lang="en-US" altLang="zh-CN" dirty="0" smtClean="0"/>
          </a:p>
          <a:p>
            <a:pPr lvl="1"/>
            <a:r>
              <a:rPr lang="zh-CN" altLang="en-US" dirty="0" smtClean="0"/>
              <a:t>加强物流基础设施建设</a:t>
            </a:r>
            <a:endParaRPr lang="en-US" altLang="zh-CN" dirty="0" smtClean="0"/>
          </a:p>
          <a:p>
            <a:pPr lvl="1"/>
            <a:r>
              <a:rPr lang="zh-CN" altLang="en-US" dirty="0" smtClean="0"/>
              <a:t>加强公共信息平台建设</a:t>
            </a:r>
            <a:endParaRPr lang="en-US" altLang="zh-CN" dirty="0" smtClean="0"/>
          </a:p>
          <a:p>
            <a:pPr lvl="1"/>
            <a:r>
              <a:rPr lang="zh-CN" altLang="en-US" dirty="0" smtClean="0"/>
              <a:t>建立统一化标准</a:t>
            </a:r>
            <a:endParaRPr lang="en-US" altLang="zh-CN" dirty="0" smtClean="0"/>
          </a:p>
          <a:p>
            <a:pPr lvl="1"/>
            <a:r>
              <a:rPr lang="zh-CN" altLang="en-US" dirty="0" smtClean="0"/>
              <a:t>智能供应链试点</a:t>
            </a:r>
            <a:endParaRPr lang="en-US" altLang="zh-CN" dirty="0" smtClean="0"/>
          </a:p>
          <a:p>
            <a:pPr lvl="1"/>
            <a:r>
              <a:rPr lang="zh-CN" altLang="en-US" dirty="0" smtClean="0"/>
              <a:t>培养综合性物流人才</a:t>
            </a:r>
            <a:endParaRPr lang="en-US" altLang="zh-CN" dirty="0" smtClean="0"/>
          </a:p>
          <a:p>
            <a:pPr lvl="1"/>
            <a:endParaRPr lang="zh-CN" altLang="en-US"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8.5</a:t>
            </a:r>
            <a:r>
              <a:rPr lang="zh-CN" altLang="en-US" dirty="0" smtClean="0"/>
              <a:t>案例分析</a:t>
            </a:r>
            <a:endParaRPr lang="zh-CN" altLang="en-US" dirty="0"/>
          </a:p>
        </p:txBody>
      </p:sp>
      <p:sp>
        <p:nvSpPr>
          <p:cNvPr id="3" name="内容占位符 2"/>
          <p:cNvSpPr>
            <a:spLocks noGrp="1"/>
          </p:cNvSpPr>
          <p:nvPr>
            <p:ph idx="1"/>
          </p:nvPr>
        </p:nvSpPr>
        <p:spPr/>
        <p:txBody>
          <a:bodyPr/>
          <a:lstStyle/>
          <a:p>
            <a:r>
              <a:rPr lang="zh-CN" altLang="en-US" dirty="0" smtClean="0"/>
              <a:t>案例分析</a:t>
            </a:r>
            <a:endParaRPr lang="en-US" altLang="zh-CN" dirty="0" smtClean="0"/>
          </a:p>
          <a:p>
            <a:pPr lvl="1"/>
            <a:r>
              <a:rPr lang="zh-CN" altLang="en-US" dirty="0" smtClean="0"/>
              <a:t>公司：海尔集团</a:t>
            </a:r>
            <a:endParaRPr lang="en-US" altLang="zh-CN" dirty="0" smtClean="0"/>
          </a:p>
          <a:p>
            <a:pPr lvl="1"/>
            <a:r>
              <a:rPr lang="zh-CN" altLang="en-US" dirty="0" smtClean="0"/>
              <a:t>行业：家电</a:t>
            </a:r>
            <a:endParaRPr lang="en-US" altLang="zh-CN" dirty="0" smtClean="0"/>
          </a:p>
          <a:p>
            <a:pPr lvl="1"/>
            <a:r>
              <a:rPr lang="zh-CN" altLang="en-US" dirty="0" smtClean="0"/>
              <a:t>智能化原因：</a:t>
            </a:r>
            <a:endParaRPr lang="en-US" altLang="zh-CN" dirty="0" smtClean="0"/>
          </a:p>
          <a:p>
            <a:pPr lvl="2">
              <a:buClrTx/>
              <a:buFont typeface="宋体" pitchFamily="2" charset="-122"/>
              <a:buChar char="–"/>
            </a:pPr>
            <a:r>
              <a:rPr lang="zh-CN" altLang="en-US" dirty="0" smtClean="0"/>
              <a:t>各环节物流配送需求巨大</a:t>
            </a:r>
            <a:endParaRPr lang="en-US" altLang="zh-CN" dirty="0" smtClean="0"/>
          </a:p>
          <a:p>
            <a:pPr lvl="2">
              <a:buClrTx/>
              <a:buFont typeface="宋体" pitchFamily="2" charset="-122"/>
              <a:buChar char="–"/>
            </a:pPr>
            <a:r>
              <a:rPr lang="zh-CN" altLang="en-US" dirty="0" smtClean="0"/>
              <a:t>物流成本高</a:t>
            </a:r>
            <a:endParaRPr lang="en-US" altLang="zh-CN" dirty="0" smtClean="0"/>
          </a:p>
          <a:p>
            <a:pPr lvl="1"/>
            <a:r>
              <a:rPr lang="zh-CN" altLang="en-US" dirty="0" smtClean="0"/>
              <a:t>负责机构：海尔物流（</a:t>
            </a:r>
            <a:r>
              <a:rPr lang="en-US" dirty="0" err="1" smtClean="0"/>
              <a:t>Haier's</a:t>
            </a:r>
            <a:r>
              <a:rPr lang="en-US" dirty="0" smtClean="0"/>
              <a:t> Logistic</a:t>
            </a:r>
            <a:r>
              <a:rPr lang="zh-CN" altLang="en-US" dirty="0" smtClean="0"/>
              <a:t>）</a:t>
            </a:r>
            <a:endParaRPr lang="en-US" altLang="zh-CN" dirty="0" smtClean="0"/>
          </a:p>
          <a:p>
            <a:pPr lvl="1"/>
            <a:r>
              <a:rPr lang="zh-CN" altLang="en-US" dirty="0" smtClean="0"/>
              <a:t>职责：</a:t>
            </a:r>
            <a:endParaRPr lang="en-US" altLang="zh-CN" dirty="0" smtClean="0"/>
          </a:p>
          <a:p>
            <a:pPr lvl="2"/>
            <a:r>
              <a:rPr lang="zh-CN" altLang="en-US" dirty="0" smtClean="0"/>
              <a:t>为本企业物流配送服务</a:t>
            </a:r>
            <a:endParaRPr lang="en-US" altLang="zh-CN" dirty="0" smtClean="0"/>
          </a:p>
          <a:p>
            <a:pPr lvl="2"/>
            <a:r>
              <a:rPr lang="zh-CN" altLang="en-US" dirty="0" smtClean="0"/>
              <a:t>为全球客户提供最有竞争力的综合物流集成服务</a:t>
            </a:r>
            <a:endParaRPr lang="en-US" altLang="zh-CN" dirty="0" smtClean="0"/>
          </a:p>
          <a:p>
            <a:pPr lvl="1"/>
            <a:r>
              <a:rPr lang="zh-CN" altLang="en-US" dirty="0" smtClean="0"/>
              <a:t>现有体制：以订单信息流为中心的业务流程再造，通过对观念的再造与机制的再造，构筑起海尔的核心竞争能力。</a:t>
            </a:r>
            <a:endParaRPr lang="en-US" altLang="zh-CN" dirty="0" smtClean="0"/>
          </a:p>
          <a:p>
            <a:pPr lvl="1"/>
            <a:r>
              <a:rPr lang="zh-CN" altLang="en-US" dirty="0" smtClean="0"/>
              <a:t>物流管理特征：“一流三网”</a:t>
            </a:r>
            <a:endParaRPr lang="en-US" altLang="zh-CN" dirty="0" smtClean="0"/>
          </a:p>
          <a:p>
            <a:pPr lvl="1">
              <a:buNone/>
            </a:pPr>
            <a:r>
              <a:rPr lang="zh-CN" altLang="en-US" dirty="0" smtClean="0"/>
              <a:t>   有效地整合，充分利用有限的资源，形成全球化配送资源网络。</a:t>
            </a:r>
            <a:endParaRPr lang="en-US" altLang="zh-CN" dirty="0" smtClean="0"/>
          </a:p>
          <a:p>
            <a:pPr lvl="1"/>
            <a:endParaRPr lang="zh-CN" altLang="en-US"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2428860" y="4286256"/>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en-US" altLang="zh-CN" u="sng" dirty="0" smtClean="0">
                <a:solidFill>
                  <a:schemeClr val="tx2"/>
                </a:solidFill>
                <a:latin typeface="+mn-ea"/>
                <a:ea typeface="+mn-ea"/>
              </a:rPr>
              <a:t>8.5</a:t>
            </a:r>
            <a:r>
              <a:rPr lang="zh-CN" altLang="en-US" u="sng" dirty="0" smtClean="0">
                <a:solidFill>
                  <a:schemeClr val="tx2"/>
                </a:solidFill>
                <a:latin typeface="+mn-ea"/>
                <a:ea typeface="+mn-ea"/>
              </a:rPr>
              <a:t>案例分析</a:t>
            </a:r>
            <a:endParaRPr lang="en-US" altLang="zh-CN" u="sng" dirty="0">
              <a:solidFill>
                <a:schemeClr val="tx2"/>
              </a:solidFill>
              <a:latin typeface="+mn-ea"/>
              <a:ea typeface="+mn-ea"/>
            </a:endParaRPr>
          </a:p>
        </p:txBody>
      </p:sp>
      <p:sp>
        <p:nvSpPr>
          <p:cNvPr id="8198" name="AutoShape 49"/>
          <p:cNvSpPr>
            <a:spLocks noChangeArrowheads="1"/>
          </p:cNvSpPr>
          <p:nvPr/>
        </p:nvSpPr>
        <p:spPr bwMode="gray">
          <a:xfrm>
            <a:off x="2532064" y="3571876"/>
            <a:ext cx="3111506"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8</a:t>
            </a:r>
            <a:r>
              <a:rPr lang="en-US" u="sng" dirty="0" smtClean="0"/>
              <a:t>.4</a:t>
            </a:r>
            <a:r>
              <a:rPr lang="zh-CN" altLang="en-US" u="sng" dirty="0" smtClean="0"/>
              <a:t>制造业智能物流展望</a:t>
            </a:r>
            <a:endParaRPr lang="zh-CN" altLang="en-US" u="sng" dirty="0"/>
          </a:p>
        </p:txBody>
      </p:sp>
      <p:sp>
        <p:nvSpPr>
          <p:cNvPr id="8199" name="AutoShape 50"/>
          <p:cNvSpPr>
            <a:spLocks noChangeArrowheads="1"/>
          </p:cNvSpPr>
          <p:nvPr/>
        </p:nvSpPr>
        <p:spPr bwMode="gray">
          <a:xfrm>
            <a:off x="2428860" y="2857496"/>
            <a:ext cx="3571900"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8</a:t>
            </a:r>
            <a:r>
              <a:rPr lang="en-US" u="sng" dirty="0" smtClean="0"/>
              <a:t>.3</a:t>
            </a:r>
            <a:r>
              <a:rPr lang="zh-CN" altLang="en-US" u="sng" dirty="0" smtClean="0"/>
              <a:t>准时制生产与智能供应链管理</a:t>
            </a:r>
            <a:endParaRPr lang="zh-CN" altLang="en-US" u="sng" dirty="0"/>
          </a:p>
        </p:txBody>
      </p:sp>
      <p:sp>
        <p:nvSpPr>
          <p:cNvPr id="8200" name="AutoShape 51"/>
          <p:cNvSpPr>
            <a:spLocks noChangeArrowheads="1"/>
          </p:cNvSpPr>
          <p:nvPr/>
        </p:nvSpPr>
        <p:spPr bwMode="gray">
          <a:xfrm>
            <a:off x="2000248" y="2135182"/>
            <a:ext cx="3000380"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8</a:t>
            </a:r>
            <a:r>
              <a:rPr lang="en-US" u="sng" dirty="0" smtClean="0"/>
              <a:t>.2</a:t>
            </a:r>
            <a:r>
              <a:rPr lang="zh-CN" altLang="en-US" u="sng" dirty="0" smtClean="0"/>
              <a:t>制造业智能物流框架</a:t>
            </a:r>
            <a:endParaRPr lang="zh-CN" altLang="en-US" dirty="0"/>
          </a:p>
        </p:txBody>
      </p:sp>
      <p:sp>
        <p:nvSpPr>
          <p:cNvPr id="8201" name="AutoShape 52"/>
          <p:cNvSpPr>
            <a:spLocks noChangeArrowheads="1"/>
          </p:cNvSpPr>
          <p:nvPr/>
        </p:nvSpPr>
        <p:spPr bwMode="gray">
          <a:xfrm>
            <a:off x="1214414" y="1428736"/>
            <a:ext cx="2949576"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8.1</a:t>
            </a:r>
            <a:r>
              <a:rPr lang="zh-CN" altLang="en-US" u="sng" dirty="0" smtClean="0"/>
              <a:t>制造业物流概述</a:t>
            </a:r>
            <a:endParaRPr lang="zh-CN" altLang="en-US" dirty="0"/>
          </a:p>
        </p:txBody>
      </p:sp>
      <p:grpSp>
        <p:nvGrpSpPr>
          <p:cNvPr id="2" name="Group 53"/>
          <p:cNvGrpSpPr>
            <a:grpSpLocks/>
          </p:cNvGrpSpPr>
          <p:nvPr/>
        </p:nvGrpSpPr>
        <p:grpSpPr bwMode="auto">
          <a:xfrm>
            <a:off x="857224" y="1500174"/>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619232" y="2190744"/>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047860" y="292893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143108" y="3643314"/>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2073260" y="4357694"/>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74"/>
          <p:cNvGrpSpPr>
            <a:grpSpLocks/>
          </p:cNvGrpSpPr>
          <p:nvPr/>
        </p:nvGrpSpPr>
        <p:grpSpPr bwMode="auto">
          <a:xfrm>
            <a:off x="1047728" y="5715016"/>
            <a:ext cx="381000" cy="381000"/>
            <a:chOff x="2078" y="1680"/>
            <a:chExt cx="1615" cy="1615"/>
          </a:xfrm>
        </p:grpSpPr>
        <p:sp>
          <p:nvSpPr>
            <p:cNvPr id="69"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70"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71"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72"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73"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74" name="Oval 80"/>
            <p:cNvSpPr>
              <a:spLocks noChangeArrowheads="1"/>
            </p:cNvSpPr>
            <p:nvPr/>
          </p:nvSpPr>
          <p:spPr bwMode="gray">
            <a:xfrm>
              <a:off x="2337" y="1939"/>
              <a:ext cx="1096" cy="1098"/>
            </a:xfrm>
            <a:prstGeom prst="ellipse">
              <a:avLst/>
            </a:prstGeom>
            <a:gradFill>
              <a:gsLst>
                <a:gs pos="0">
                  <a:schemeClr val="tx1">
                    <a:lumMod val="50000"/>
                    <a:lumOff val="50000"/>
                  </a:schemeClr>
                </a:gs>
                <a:gs pos="100000">
                  <a:srgbClr val="6E2E11"/>
                </a:gs>
              </a:gsLst>
              <a:lin ang="2700000" scaled="1"/>
            </a:gradFill>
            <a:ln w="38100" algn="ctr">
              <a:noFill/>
              <a:round/>
              <a:headEnd/>
              <a:tailEnd/>
            </a:ln>
          </p:spPr>
          <p:txBody>
            <a:bodyPr anchor="ctr">
              <a:spAutoFit/>
            </a:bodyPr>
            <a:lstStyle/>
            <a:p>
              <a:endParaRPr lang="zh-CN" altLang="en-US"/>
            </a:p>
          </p:txBody>
        </p:sp>
      </p:grpSp>
      <p:sp>
        <p:nvSpPr>
          <p:cNvPr id="75" name="AutoShape 48"/>
          <p:cNvSpPr>
            <a:spLocks noChangeArrowheads="1"/>
          </p:cNvSpPr>
          <p:nvPr/>
        </p:nvSpPr>
        <p:spPr bwMode="gray">
          <a:xfrm>
            <a:off x="1393822" y="5707082"/>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u="sng" dirty="0" smtClean="0">
                <a:solidFill>
                  <a:schemeClr val="tx2"/>
                </a:solidFill>
                <a:latin typeface="+mn-ea"/>
                <a:ea typeface="+mn-ea"/>
              </a:rPr>
              <a:t>思考题</a:t>
            </a:r>
            <a:endParaRPr lang="en-US" altLang="zh-CN" b="1" u="sng" dirty="0">
              <a:solidFill>
                <a:schemeClr val="tx2"/>
              </a:solidFill>
              <a:latin typeface="+mn-ea"/>
              <a:ea typeface="+mn-ea"/>
            </a:endParaRPr>
          </a:p>
        </p:txBody>
      </p:sp>
      <p:grpSp>
        <p:nvGrpSpPr>
          <p:cNvPr id="54" name="Group 81"/>
          <p:cNvGrpSpPr>
            <a:grpSpLocks/>
          </p:cNvGrpSpPr>
          <p:nvPr/>
        </p:nvGrpSpPr>
        <p:grpSpPr bwMode="auto">
          <a:xfrm>
            <a:off x="1714480" y="5072074"/>
            <a:ext cx="355600" cy="381000"/>
            <a:chOff x="2071" y="1680"/>
            <a:chExt cx="1615" cy="1615"/>
          </a:xfrm>
        </p:grpSpPr>
        <p:sp>
          <p:nvSpPr>
            <p:cNvPr id="55" name="Oval 82"/>
            <p:cNvSpPr>
              <a:spLocks noChangeArrowheads="1"/>
            </p:cNvSpPr>
            <p:nvPr/>
          </p:nvSpPr>
          <p:spPr bwMode="gray">
            <a:xfrm>
              <a:off x="2071"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56"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57"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58"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59"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60" name="Oval 87"/>
            <p:cNvSpPr>
              <a:spLocks noChangeArrowheads="1"/>
            </p:cNvSpPr>
            <p:nvPr/>
          </p:nvSpPr>
          <p:spPr bwMode="gray">
            <a:xfrm>
              <a:off x="2312" y="1941"/>
              <a:ext cx="1096" cy="1098"/>
            </a:xfrm>
            <a:prstGeom prst="ellipse">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38100" algn="ctr">
              <a:noFill/>
              <a:round/>
              <a:headEnd/>
              <a:tailEnd/>
            </a:ln>
          </p:spPr>
          <p:txBody>
            <a:bodyPr anchor="ctr">
              <a:spAutoFit/>
            </a:bodyPr>
            <a:lstStyle/>
            <a:p>
              <a:endParaRPr lang="zh-CN" altLang="en-US"/>
            </a:p>
          </p:txBody>
        </p:sp>
      </p:grpSp>
      <p:sp>
        <p:nvSpPr>
          <p:cNvPr id="61" name="AutoShape 48"/>
          <p:cNvSpPr>
            <a:spLocks noChangeArrowheads="1"/>
          </p:cNvSpPr>
          <p:nvPr/>
        </p:nvSpPr>
        <p:spPr bwMode="gray">
          <a:xfrm>
            <a:off x="2071670" y="4992702"/>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en-US" altLang="zh-CN" u="sng" dirty="0" smtClean="0">
                <a:solidFill>
                  <a:schemeClr val="tx2"/>
                </a:solidFill>
                <a:latin typeface="+mn-ea"/>
                <a:ea typeface="+mn-ea"/>
              </a:rPr>
              <a:t>8.6</a:t>
            </a:r>
            <a:r>
              <a:rPr lang="zh-CN" altLang="en-US" u="sng" dirty="0" smtClean="0">
                <a:solidFill>
                  <a:schemeClr val="tx2"/>
                </a:solidFill>
                <a:latin typeface="+mn-ea"/>
                <a:ea typeface="+mn-ea"/>
              </a:rPr>
              <a:t>小结</a:t>
            </a:r>
            <a:endParaRPr lang="en-US" altLang="zh-CN" u="sng" dirty="0">
              <a:solidFill>
                <a:schemeClr val="tx2"/>
              </a:solidFill>
              <a:latin typeface="+mn-ea"/>
              <a:ea typeface="+mn-ea"/>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8.5</a:t>
            </a:r>
            <a:r>
              <a:rPr lang="zh-CN" altLang="en-US" dirty="0" smtClean="0"/>
              <a:t>案例分析</a:t>
            </a:r>
            <a:endParaRPr lang="zh-CN" altLang="en-US" dirty="0"/>
          </a:p>
        </p:txBody>
      </p:sp>
      <p:sp>
        <p:nvSpPr>
          <p:cNvPr id="3" name="内容占位符 2"/>
          <p:cNvSpPr>
            <a:spLocks noGrp="1"/>
          </p:cNvSpPr>
          <p:nvPr>
            <p:ph idx="1"/>
          </p:nvPr>
        </p:nvSpPr>
        <p:spPr/>
        <p:txBody>
          <a:bodyPr/>
          <a:lstStyle/>
          <a:p>
            <a:pPr lvl="1"/>
            <a:r>
              <a:rPr lang="zh-CN" altLang="en-US" dirty="0" smtClean="0"/>
              <a:t>现有模式的特点：</a:t>
            </a:r>
            <a:endParaRPr lang="en-US" altLang="zh-CN" dirty="0" smtClean="0"/>
          </a:p>
          <a:p>
            <a:pPr lvl="2"/>
            <a:r>
              <a:rPr lang="zh-CN" altLang="en-US" dirty="0" smtClean="0"/>
              <a:t>供应链模式的转变</a:t>
            </a:r>
            <a:endParaRPr lang="en-US" altLang="zh-CN" dirty="0" smtClean="0"/>
          </a:p>
          <a:p>
            <a:pPr lvl="2">
              <a:buNone/>
            </a:pPr>
            <a:r>
              <a:rPr lang="en-US" altLang="zh-CN" dirty="0" smtClean="0"/>
              <a:t>   </a:t>
            </a:r>
            <a:r>
              <a:rPr lang="zh-CN" altLang="en-US" dirty="0" smtClean="0"/>
              <a:t>摒弃价格战，由推动式生产模式转向拉动式供应链模式，从而对市场变化、顾客需求做出快速反应，减少无效库存，避免浪费，降低由经营决策失误引发的风险。</a:t>
            </a:r>
            <a:endParaRPr lang="en-US" altLang="zh-CN" dirty="0" smtClean="0"/>
          </a:p>
          <a:p>
            <a:pPr lvl="2"/>
            <a:r>
              <a:rPr lang="zh-CN" altLang="en-US" dirty="0" smtClean="0"/>
              <a:t>海尔的现代物流战略</a:t>
            </a:r>
            <a:endParaRPr lang="en-US" altLang="zh-CN" dirty="0" smtClean="0"/>
          </a:p>
          <a:p>
            <a:pPr lvl="2">
              <a:buNone/>
            </a:pPr>
            <a:r>
              <a:rPr lang="zh-CN" altLang="en-US" dirty="0" smtClean="0"/>
              <a:t>   突破了单纯降低成本的概念，将物流定位在适应新经济时代需要增强企业竞争力的战略高度上。</a:t>
            </a:r>
            <a:endParaRPr lang="en-US" altLang="zh-CN" dirty="0" smtClean="0"/>
          </a:p>
          <a:p>
            <a:pPr lvl="2"/>
            <a:r>
              <a:rPr lang="zh-CN" altLang="en-US" dirty="0" smtClean="0"/>
              <a:t>海尔物流的</a:t>
            </a:r>
            <a:r>
              <a:rPr lang="en-US" dirty="0" smtClean="0"/>
              <a:t>JIT</a:t>
            </a:r>
            <a:r>
              <a:rPr lang="zh-CN" altLang="en-US" dirty="0" smtClean="0"/>
              <a:t>实现流程同步</a:t>
            </a:r>
            <a:endParaRPr lang="en-US" altLang="zh-CN" dirty="0" smtClean="0"/>
          </a:p>
          <a:p>
            <a:pPr lvl="2">
              <a:buNone/>
            </a:pPr>
            <a:r>
              <a:rPr lang="zh-CN" altLang="en-US" dirty="0" smtClean="0"/>
              <a:t>   在物流技术和计算机信息管理的支持下，海尔物流通过</a:t>
            </a:r>
            <a:r>
              <a:rPr lang="en-US" dirty="0" smtClean="0"/>
              <a:t>3</a:t>
            </a:r>
            <a:r>
              <a:rPr lang="zh-CN" altLang="en-US" dirty="0" smtClean="0"/>
              <a:t>个</a:t>
            </a:r>
            <a:r>
              <a:rPr lang="en-US" dirty="0" smtClean="0"/>
              <a:t>JIT</a:t>
            </a:r>
            <a:r>
              <a:rPr lang="zh-CN" altLang="en-US" dirty="0" smtClean="0"/>
              <a:t>，即</a:t>
            </a:r>
            <a:r>
              <a:rPr lang="en-US" dirty="0" smtClean="0"/>
              <a:t>JIT</a:t>
            </a:r>
            <a:r>
              <a:rPr lang="zh-CN" altLang="en-US" dirty="0" smtClean="0"/>
              <a:t>采购、</a:t>
            </a:r>
            <a:r>
              <a:rPr lang="en-US" dirty="0" smtClean="0"/>
              <a:t>JIT</a:t>
            </a:r>
            <a:r>
              <a:rPr lang="zh-CN" altLang="en-US" dirty="0" smtClean="0"/>
              <a:t>配送和</a:t>
            </a:r>
            <a:r>
              <a:rPr lang="en-US" dirty="0" smtClean="0"/>
              <a:t>JIT</a:t>
            </a:r>
            <a:r>
              <a:rPr lang="zh-CN" altLang="en-US" dirty="0" smtClean="0"/>
              <a:t>分拨物流来实现同步流程。</a:t>
            </a:r>
            <a:endParaRPr lang="en-US" altLang="zh-CN" dirty="0" smtClean="0"/>
          </a:p>
          <a:p>
            <a:pPr lvl="2"/>
            <a:r>
              <a:rPr lang="zh-CN" altLang="en-US" dirty="0" smtClean="0"/>
              <a:t>海尔的数据终端采集系统</a:t>
            </a:r>
          </a:p>
          <a:p>
            <a:pPr lvl="2">
              <a:buNone/>
            </a:pPr>
            <a:r>
              <a:rPr lang="zh-CN" altLang="en-US" dirty="0" smtClean="0"/>
              <a:t>   为确保配送中心实现高效运转，并为管理系统提供及时、准确的物流数据，海尔集团在各地的配送中心，全面使用便携式数据终端设备，实现了整个物流系统的高效运作和管理。</a:t>
            </a:r>
            <a:r>
              <a:rPr lang="en-US" altLang="zh-CN" dirty="0" smtClean="0"/>
              <a:t/>
            </a:r>
            <a:br>
              <a:rPr lang="en-US" altLang="zh-CN" dirty="0" smtClean="0"/>
            </a:br>
            <a:endParaRPr lang="zh-CN" altLang="en-US"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8.6</a:t>
            </a:r>
            <a:r>
              <a:rPr lang="zh-CN" altLang="en-US" smtClean="0"/>
              <a:t>小结</a:t>
            </a:r>
            <a:endParaRPr lang="zh-CN" altLang="en-US"/>
          </a:p>
        </p:txBody>
      </p:sp>
      <p:sp>
        <p:nvSpPr>
          <p:cNvPr id="3" name="内容占位符 2"/>
          <p:cNvSpPr>
            <a:spLocks noGrp="1"/>
          </p:cNvSpPr>
          <p:nvPr>
            <p:ph idx="1"/>
          </p:nvPr>
        </p:nvSpPr>
        <p:spPr/>
        <p:txBody>
          <a:bodyPr/>
          <a:lstStyle/>
          <a:p>
            <a:r>
              <a:rPr lang="zh-CN" altLang="en-US" dirty="0" smtClean="0"/>
              <a:t>智能技术加快制造业与物流业的融合与发展。一体化供应链使企业从内部数据共享发展为从供应商到终端客户的供应链上数据共享。</a:t>
            </a:r>
            <a:endParaRPr lang="en-US" altLang="zh-CN" dirty="0" smtClean="0"/>
          </a:p>
          <a:p>
            <a:endParaRPr lang="en-US" altLang="zh-CN" dirty="0" smtClean="0"/>
          </a:p>
          <a:p>
            <a:r>
              <a:rPr lang="zh-CN" altLang="en-US" dirty="0" smtClean="0"/>
              <a:t>智能物流概念的推广，智能物流系统的逐步建立，帮助企业分析趋势，预测未来。</a:t>
            </a:r>
            <a:endParaRPr lang="en-US" altLang="zh-CN" dirty="0" smtClean="0"/>
          </a:p>
          <a:p>
            <a:endParaRPr lang="en-US" altLang="zh-CN" dirty="0" smtClean="0"/>
          </a:p>
          <a:p>
            <a:r>
              <a:rPr lang="zh-CN" altLang="en-US" dirty="0" smtClean="0"/>
              <a:t>智能化的运营模式意味着作业能力的改善、手工流程的减少、运作的优化、成本的降低。</a:t>
            </a:r>
            <a:endParaRPr lang="en-US" altLang="zh-CN" dirty="0" smtClean="0"/>
          </a:p>
          <a:p>
            <a:endParaRPr lang="en-US" altLang="zh-CN" dirty="0" smtClean="0"/>
          </a:p>
          <a:p>
            <a:r>
              <a:rPr lang="zh-CN" altLang="en-US" dirty="0" smtClean="0"/>
              <a:t>当技术开始辅助供应链的协作执行管理流程的时候，未来的创新将更有潜力，从而辅助制造业迎来新的产业高峰。</a:t>
            </a:r>
            <a:endParaRPr lang="zh-CN" altLang="en-US" dirty="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思考题</a:t>
            </a:r>
            <a:endParaRPr lang="zh-CN" altLang="en-US" dirty="0"/>
          </a:p>
        </p:txBody>
      </p:sp>
      <p:sp>
        <p:nvSpPr>
          <p:cNvPr id="3" name="内容占位符 2"/>
          <p:cNvSpPr>
            <a:spLocks noGrp="1"/>
          </p:cNvSpPr>
          <p:nvPr>
            <p:ph idx="1"/>
          </p:nvPr>
        </p:nvSpPr>
        <p:spPr/>
        <p:txBody>
          <a:bodyPr/>
          <a:lstStyle/>
          <a:p>
            <a:pPr>
              <a:buFont typeface="Wingdings" pitchFamily="2" charset="2"/>
              <a:buChar char="ü"/>
            </a:pPr>
            <a:r>
              <a:rPr lang="zh-CN" altLang="en-US" dirty="0" smtClean="0"/>
              <a:t>分析现有的制造业物流运作模式分别适合哪种制造企业。</a:t>
            </a:r>
            <a:endParaRPr lang="en-US" altLang="zh-CN" dirty="0" smtClean="0"/>
          </a:p>
          <a:p>
            <a:pPr>
              <a:buFont typeface="Wingdings" pitchFamily="2" charset="2"/>
              <a:buChar char="ü"/>
            </a:pPr>
            <a:r>
              <a:rPr lang="zh-CN" altLang="en-US" dirty="0" smtClean="0"/>
              <a:t>针对制造业智能物流构架，分析新技术在各环节的应用。</a:t>
            </a:r>
            <a:endParaRPr lang="en-US" altLang="zh-CN" dirty="0" smtClean="0"/>
          </a:p>
          <a:p>
            <a:pPr>
              <a:buFont typeface="Wingdings" pitchFamily="2" charset="2"/>
              <a:buChar char="ü"/>
            </a:pPr>
            <a:r>
              <a:rPr lang="zh-CN" altLang="en-US" dirty="0" smtClean="0"/>
              <a:t>简述准时制生产的核心理念。</a:t>
            </a:r>
            <a:endParaRPr lang="en-US" altLang="zh-CN" dirty="0" smtClean="0"/>
          </a:p>
          <a:p>
            <a:pPr>
              <a:buFont typeface="Wingdings" pitchFamily="2" charset="2"/>
              <a:buChar char="ü"/>
            </a:pPr>
            <a:r>
              <a:rPr lang="zh-CN" altLang="en-US" dirty="0" smtClean="0"/>
              <a:t>简述供应链管理智能化的需。</a:t>
            </a:r>
            <a:endParaRPr lang="en-US" altLang="zh-CN" dirty="0" smtClean="0"/>
          </a:p>
          <a:p>
            <a:pPr>
              <a:buFont typeface="Wingdings" pitchFamily="2" charset="2"/>
              <a:buChar char="ü"/>
            </a:pPr>
            <a:r>
              <a:rPr lang="zh-CN" altLang="en-US" dirty="0" smtClean="0"/>
              <a:t>简述制造业智能物流的可行性。</a:t>
            </a:r>
            <a:endParaRPr lang="en-US" altLang="zh-CN" dirty="0" smtClean="0"/>
          </a:p>
          <a:p>
            <a:pPr>
              <a:buFont typeface="Wingdings" pitchFamily="2" charset="2"/>
              <a:buChar char="ü"/>
            </a:pPr>
            <a:r>
              <a:rPr lang="zh-CN" altLang="en-US" dirty="0" smtClean="0"/>
              <a:t>简述制造业智能物流的发展趋势。</a:t>
            </a:r>
            <a:endParaRPr lang="en-US" altLang="zh-CN" dirty="0" smtClean="0"/>
          </a:p>
          <a:p>
            <a:pPr>
              <a:buFont typeface="Wingdings" pitchFamily="2" charset="2"/>
              <a:buChar char="ü"/>
            </a:pPr>
            <a:r>
              <a:rPr lang="zh-CN" altLang="en-US" dirty="0" smtClean="0"/>
              <a:t>分析海尔如何实现“以时间消灭空间”的物流管理目的。</a:t>
            </a:r>
            <a:endParaRPr lang="en-US" altLang="zh-CN" dirty="0" smtClean="0"/>
          </a:p>
          <a:p>
            <a:pPr>
              <a:buFont typeface="Wingdings" pitchFamily="2" charset="2"/>
              <a:buChar char="ü"/>
            </a:pPr>
            <a:r>
              <a:rPr lang="zh-CN" altLang="en-US" dirty="0" smtClean="0"/>
              <a:t>列出并分析海尔物流的“一流三网”的同步模式。</a:t>
            </a:r>
            <a:endParaRPr lang="en-US" altLang="zh-CN" dirty="0" smtClean="0"/>
          </a:p>
          <a:p>
            <a:pPr>
              <a:buFont typeface="Wingdings" pitchFamily="2" charset="2"/>
              <a:buChar char="ü"/>
            </a:pPr>
            <a:r>
              <a:rPr lang="zh-CN" altLang="en-US" dirty="0" smtClean="0"/>
              <a:t>为什么说海尔实施的物流革命是以订单信息流为核心？</a:t>
            </a:r>
            <a:endParaRPr lang="en-US" altLang="zh-CN" dirty="0" smtClean="0"/>
          </a:p>
          <a:p>
            <a:pPr>
              <a:buFont typeface="Wingdings" pitchFamily="2" charset="2"/>
              <a:buChar char="ü"/>
            </a:pPr>
            <a:r>
              <a:rPr lang="zh-CN" altLang="en-US" dirty="0" smtClean="0"/>
              <a:t>海尔物流在哪些环节需要运用到</a:t>
            </a:r>
            <a:r>
              <a:rPr lang="en-US" dirty="0" smtClean="0"/>
              <a:t>RFID</a:t>
            </a:r>
            <a:r>
              <a:rPr lang="zh-CN" altLang="en-US" dirty="0" smtClean="0"/>
              <a:t>技术，</a:t>
            </a:r>
            <a:r>
              <a:rPr lang="zh-CN" altLang="en-US" smtClean="0"/>
              <a:t>过程是怎样的？</a:t>
            </a:r>
            <a:endParaRPr lang="zh-CN" altLang="en-US" dirty="0" smtClean="0"/>
          </a:p>
          <a:p>
            <a:endParaRPr lang="zh-CN" altLang="en-US"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8.1.1 </a:t>
            </a:r>
            <a:r>
              <a:rPr lang="zh-CN" altLang="en-US" dirty="0" smtClean="0"/>
              <a:t>行业现状</a:t>
            </a:r>
            <a:endParaRPr lang="zh-CN" altLang="en-US" dirty="0"/>
          </a:p>
        </p:txBody>
      </p:sp>
      <p:sp>
        <p:nvSpPr>
          <p:cNvPr id="3" name="内容占位符 2"/>
          <p:cNvSpPr>
            <a:spLocks noGrp="1"/>
          </p:cNvSpPr>
          <p:nvPr>
            <p:ph idx="1"/>
          </p:nvPr>
        </p:nvSpPr>
        <p:spPr>
          <a:xfrm>
            <a:off x="342928" y="1071580"/>
            <a:ext cx="8229600" cy="4929188"/>
          </a:xfrm>
        </p:spPr>
        <p:txBody>
          <a:bodyPr/>
          <a:lstStyle/>
          <a:p>
            <a:pPr>
              <a:buClr>
                <a:srgbClr val="FF6600"/>
              </a:buClr>
              <a:buSzPct val="100000"/>
              <a:buFont typeface="Wingdings" pitchFamily="2" charset="2"/>
              <a:buChar char="p"/>
            </a:pPr>
            <a:r>
              <a:rPr lang="zh-CN" altLang="en-US" dirty="0" smtClean="0"/>
              <a:t>制造业物流概念</a:t>
            </a:r>
            <a:endParaRPr lang="en-US" altLang="zh-CN" dirty="0" smtClean="0"/>
          </a:p>
          <a:p>
            <a:pPr lvl="1">
              <a:buSzPct val="100000"/>
              <a:buNone/>
            </a:pPr>
            <a:r>
              <a:rPr lang="zh-CN" altLang="en-US" dirty="0" smtClean="0"/>
              <a:t>制造业物流是指制造企业由于原料采购、物品生产、成品储存、产品运输、产品销售</a:t>
            </a:r>
            <a:endParaRPr lang="en-US" altLang="zh-CN" dirty="0" smtClean="0"/>
          </a:p>
          <a:p>
            <a:pPr lvl="1">
              <a:buSzPct val="100000"/>
              <a:buNone/>
            </a:pPr>
            <a:r>
              <a:rPr lang="zh-CN" altLang="en-US" dirty="0" smtClean="0"/>
              <a:t>、售后服务等一系列生产销售活动所产生的物品流动、信息流通、资金移动的过程；</a:t>
            </a:r>
            <a:endParaRPr lang="en-US" altLang="zh-CN" dirty="0" smtClean="0"/>
          </a:p>
          <a:p>
            <a:pPr lvl="1">
              <a:buSzPct val="100000"/>
              <a:buNone/>
            </a:pPr>
            <a:r>
              <a:rPr lang="zh-CN" altLang="en-US" dirty="0" smtClean="0"/>
              <a:t>是确保原料转换为成品的必要支持过程。</a:t>
            </a:r>
            <a:endParaRPr lang="en-US" altLang="zh-CN" dirty="0" smtClean="0"/>
          </a:p>
          <a:p>
            <a:pPr lvl="1">
              <a:buSzPct val="100000"/>
              <a:buNone/>
            </a:pPr>
            <a:endParaRPr lang="en-US" altLang="zh-CN" dirty="0" smtClean="0"/>
          </a:p>
          <a:p>
            <a:endParaRPr lang="en-US" dirty="0" smtClean="0">
              <a:solidFill>
                <a:schemeClr val="tx1"/>
              </a:solidFill>
              <a:latin typeface="+mn-lt"/>
              <a:ea typeface="+mn-ea"/>
              <a:cs typeface="+mn-cs"/>
            </a:endParaRPr>
          </a:p>
          <a:p>
            <a:endParaRPr lang="en-US" dirty="0" smtClean="0"/>
          </a:p>
          <a:p>
            <a:endParaRPr lang="en-US" dirty="0" smtClean="0">
              <a:solidFill>
                <a:schemeClr val="tx1"/>
              </a:solidFill>
              <a:latin typeface="+mn-lt"/>
              <a:ea typeface="+mn-ea"/>
              <a:cs typeface="+mn-cs"/>
            </a:endParaRPr>
          </a:p>
          <a:p>
            <a:endParaRPr lang="en-US" dirty="0" smtClean="0"/>
          </a:p>
          <a:p>
            <a:endParaRPr lang="en-US" dirty="0" smtClean="0">
              <a:solidFill>
                <a:schemeClr val="tx1"/>
              </a:solidFill>
              <a:latin typeface="+mn-lt"/>
              <a:ea typeface="+mn-ea"/>
              <a:cs typeface="+mn-cs"/>
            </a:endParaRPr>
          </a:p>
          <a:p>
            <a:pPr>
              <a:buNone/>
            </a:pPr>
            <a:endParaRPr lang="en-US" altLang="zh-CN" dirty="0" smtClean="0">
              <a:solidFill>
                <a:schemeClr val="tx1"/>
              </a:solidFill>
              <a:latin typeface="+mn-lt"/>
              <a:ea typeface="+mn-ea"/>
              <a:cs typeface="+mn-cs"/>
            </a:endParaRPr>
          </a:p>
          <a:p>
            <a:pPr>
              <a:buNone/>
            </a:pPr>
            <a:endParaRPr lang="en-US" altLang="zh-CN" sz="1100" dirty="0" smtClean="0"/>
          </a:p>
          <a:p>
            <a:pPr>
              <a:buNone/>
            </a:pPr>
            <a:r>
              <a:rPr lang="en-US" altLang="zh-CN" sz="1100" dirty="0" smtClean="0"/>
              <a:t>     </a:t>
            </a:r>
            <a:r>
              <a:rPr lang="en-US" altLang="zh-CN" sz="1100" dirty="0" smtClean="0">
                <a:solidFill>
                  <a:schemeClr val="tx1"/>
                </a:solidFill>
                <a:latin typeface="+mn-lt"/>
                <a:ea typeface="+mn-ea"/>
                <a:cs typeface="+mn-cs"/>
              </a:rPr>
              <a:t>                                                                              </a:t>
            </a:r>
            <a:endParaRPr lang="en-US" sz="1200" dirty="0" smtClean="0">
              <a:solidFill>
                <a:schemeClr val="tx1"/>
              </a:solidFill>
              <a:latin typeface="+mn-lt"/>
              <a:ea typeface="+mn-ea"/>
              <a:cs typeface="+mn-cs"/>
            </a:endParaRPr>
          </a:p>
          <a:p>
            <a:endParaRPr lang="zh-CN" altLang="en-US" dirty="0"/>
          </a:p>
        </p:txBody>
      </p:sp>
      <p:grpSp>
        <p:nvGrpSpPr>
          <p:cNvPr id="4" name="组合 3"/>
          <p:cNvGrpSpPr>
            <a:grpSpLocks/>
          </p:cNvGrpSpPr>
          <p:nvPr/>
        </p:nvGrpSpPr>
        <p:grpSpPr bwMode="auto">
          <a:xfrm>
            <a:off x="1285852" y="2500306"/>
            <a:ext cx="6368271" cy="3338526"/>
            <a:chOff x="0" y="1052514"/>
            <a:chExt cx="9247193" cy="5195886"/>
          </a:xfrm>
        </p:grpSpPr>
        <p:sp>
          <p:nvSpPr>
            <p:cNvPr id="5" name="Rectangle 2"/>
            <p:cNvSpPr>
              <a:spLocks noChangeArrowheads="1"/>
            </p:cNvSpPr>
            <p:nvPr/>
          </p:nvSpPr>
          <p:spPr bwMode="auto">
            <a:xfrm>
              <a:off x="0" y="1371600"/>
              <a:ext cx="9144000" cy="4876800"/>
            </a:xfrm>
            <a:prstGeom prst="rect">
              <a:avLst/>
            </a:prstGeom>
            <a:noFill/>
            <a:ln w="12700">
              <a:noFill/>
              <a:miter lim="800000"/>
              <a:headEnd type="none" w="sm" len="sm"/>
              <a:tailEnd type="none" w="sm" len="sm"/>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grpSp>
          <p:nvGrpSpPr>
            <p:cNvPr id="6" name="Group 13"/>
            <p:cNvGrpSpPr>
              <a:grpSpLocks/>
            </p:cNvGrpSpPr>
            <p:nvPr/>
          </p:nvGrpSpPr>
          <p:grpSpPr bwMode="auto">
            <a:xfrm>
              <a:off x="327025" y="1976435"/>
              <a:ext cx="8920168" cy="4254493"/>
              <a:chOff x="206" y="1539"/>
              <a:chExt cx="5619" cy="2680"/>
            </a:xfrm>
          </p:grpSpPr>
          <p:sp>
            <p:nvSpPr>
              <p:cNvPr id="65" name="Rectangle 14"/>
              <p:cNvSpPr>
                <a:spLocks noChangeArrowheads="1"/>
              </p:cNvSpPr>
              <p:nvPr/>
            </p:nvSpPr>
            <p:spPr bwMode="auto">
              <a:xfrm>
                <a:off x="206" y="1539"/>
                <a:ext cx="555"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购买者</a:t>
                </a:r>
                <a:endParaRPr lang="en-US" altLang="zh-CN" sz="1200" dirty="0">
                  <a:latin typeface="+mn-ea"/>
                </a:endParaRPr>
              </a:p>
            </p:txBody>
          </p:sp>
          <p:sp>
            <p:nvSpPr>
              <p:cNvPr id="66" name="Rectangle 15"/>
              <p:cNvSpPr>
                <a:spLocks noChangeArrowheads="1"/>
              </p:cNvSpPr>
              <p:nvPr/>
            </p:nvSpPr>
            <p:spPr bwMode="auto">
              <a:xfrm>
                <a:off x="5139" y="1539"/>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latin typeface="+mn-ea"/>
                  </a:rPr>
                  <a:t>  </a:t>
                </a:r>
                <a:r>
                  <a:rPr lang="zh-CN" altLang="en-US" sz="1200" dirty="0" smtClean="0">
                    <a:latin typeface="+mn-ea"/>
                  </a:rPr>
                  <a:t>供应商</a:t>
                </a:r>
                <a:endParaRPr lang="en-US" altLang="zh-CN" sz="1200" dirty="0">
                  <a:latin typeface="+mn-ea"/>
                </a:endParaRPr>
              </a:p>
            </p:txBody>
          </p:sp>
          <p:sp>
            <p:nvSpPr>
              <p:cNvPr id="67" name="Rectangle 16"/>
              <p:cNvSpPr>
                <a:spLocks noChangeArrowheads="1"/>
              </p:cNvSpPr>
              <p:nvPr/>
            </p:nvSpPr>
            <p:spPr bwMode="auto">
              <a:xfrm>
                <a:off x="587" y="3152"/>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货运代理</a:t>
                </a:r>
                <a:endParaRPr lang="en-US" altLang="zh-CN" sz="1200" dirty="0">
                  <a:latin typeface="+mn-ea"/>
                </a:endParaRPr>
              </a:p>
            </p:txBody>
          </p:sp>
          <p:sp>
            <p:nvSpPr>
              <p:cNvPr id="68" name="Rectangle 17"/>
              <p:cNvSpPr>
                <a:spLocks noChangeArrowheads="1"/>
              </p:cNvSpPr>
              <p:nvPr/>
            </p:nvSpPr>
            <p:spPr bwMode="auto">
              <a:xfrm>
                <a:off x="4665" y="3152"/>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货运代理</a:t>
                </a:r>
                <a:endParaRPr lang="en-US" altLang="zh-CN" sz="1200" dirty="0">
                  <a:latin typeface="+mn-ea"/>
                </a:endParaRPr>
              </a:p>
            </p:txBody>
          </p:sp>
          <p:sp>
            <p:nvSpPr>
              <p:cNvPr id="69" name="Rectangle 18"/>
              <p:cNvSpPr>
                <a:spLocks noChangeArrowheads="1"/>
              </p:cNvSpPr>
              <p:nvPr/>
            </p:nvSpPr>
            <p:spPr bwMode="auto">
              <a:xfrm>
                <a:off x="3696" y="3958"/>
                <a:ext cx="950"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始发地转换站</a:t>
                </a:r>
                <a:endParaRPr lang="en-US" altLang="zh-CN" sz="1200" dirty="0">
                  <a:latin typeface="+mn-ea"/>
                </a:endParaRPr>
              </a:p>
            </p:txBody>
          </p:sp>
          <p:sp>
            <p:nvSpPr>
              <p:cNvPr id="70" name="Rectangle 19"/>
              <p:cNvSpPr>
                <a:spLocks noChangeArrowheads="1"/>
              </p:cNvSpPr>
              <p:nvPr/>
            </p:nvSpPr>
            <p:spPr bwMode="auto">
              <a:xfrm>
                <a:off x="1562" y="3958"/>
                <a:ext cx="950"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目的地转换站</a:t>
                </a:r>
                <a:endParaRPr lang="en-US" altLang="zh-CN" sz="1200" dirty="0">
                  <a:latin typeface="+mn-ea"/>
                </a:endParaRPr>
              </a:p>
            </p:txBody>
          </p:sp>
          <p:sp>
            <p:nvSpPr>
              <p:cNvPr id="71" name="Rectangle 20"/>
              <p:cNvSpPr>
                <a:spLocks noChangeArrowheads="1"/>
              </p:cNvSpPr>
              <p:nvPr/>
            </p:nvSpPr>
            <p:spPr bwMode="auto">
              <a:xfrm>
                <a:off x="2640" y="2928"/>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航空货运</a:t>
                </a:r>
                <a:endParaRPr lang="en-US" altLang="zh-CN" sz="1200" dirty="0">
                  <a:latin typeface="+mn-ea"/>
                </a:endParaRPr>
              </a:p>
            </p:txBody>
          </p:sp>
          <p:sp>
            <p:nvSpPr>
              <p:cNvPr id="72" name="Rectangle 21"/>
              <p:cNvSpPr>
                <a:spLocks noChangeArrowheads="1"/>
              </p:cNvSpPr>
              <p:nvPr/>
            </p:nvSpPr>
            <p:spPr bwMode="auto">
              <a:xfrm>
                <a:off x="2540" y="3958"/>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海洋货运</a:t>
                </a:r>
                <a:endParaRPr lang="en-US" altLang="zh-CN" sz="1200" dirty="0">
                  <a:latin typeface="+mn-ea"/>
                </a:endParaRPr>
              </a:p>
            </p:txBody>
          </p:sp>
          <p:sp>
            <p:nvSpPr>
              <p:cNvPr id="73" name="Rectangle 22"/>
              <p:cNvSpPr>
                <a:spLocks noChangeArrowheads="1"/>
              </p:cNvSpPr>
              <p:nvPr/>
            </p:nvSpPr>
            <p:spPr bwMode="auto">
              <a:xfrm>
                <a:off x="1728" y="1808"/>
                <a:ext cx="423"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a:latin typeface="+mn-ea"/>
                  </a:rPr>
                  <a:t>Bank</a:t>
                </a:r>
              </a:p>
            </p:txBody>
          </p:sp>
          <p:sp>
            <p:nvSpPr>
              <p:cNvPr id="74" name="Rectangle 23"/>
              <p:cNvSpPr>
                <a:spLocks noChangeArrowheads="1"/>
              </p:cNvSpPr>
              <p:nvPr/>
            </p:nvSpPr>
            <p:spPr bwMode="auto">
              <a:xfrm>
                <a:off x="3768" y="1808"/>
                <a:ext cx="423"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银行</a:t>
                </a:r>
                <a:endParaRPr lang="en-US" altLang="zh-CN" sz="1200" dirty="0">
                  <a:latin typeface="+mn-ea"/>
                </a:endParaRPr>
              </a:p>
            </p:txBody>
          </p:sp>
          <p:sp>
            <p:nvSpPr>
              <p:cNvPr id="75" name="Rectangle 24"/>
              <p:cNvSpPr>
                <a:spLocks noChangeArrowheads="1"/>
              </p:cNvSpPr>
              <p:nvPr/>
            </p:nvSpPr>
            <p:spPr bwMode="auto">
              <a:xfrm>
                <a:off x="2595" y="2210"/>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航空快递</a:t>
                </a:r>
                <a:endParaRPr lang="en-US" altLang="zh-CN" sz="1200" dirty="0">
                  <a:latin typeface="+mn-ea"/>
                </a:endParaRPr>
              </a:p>
            </p:txBody>
          </p:sp>
          <p:sp>
            <p:nvSpPr>
              <p:cNvPr id="76" name="Rectangle 25"/>
              <p:cNvSpPr>
                <a:spLocks noChangeArrowheads="1"/>
              </p:cNvSpPr>
              <p:nvPr/>
            </p:nvSpPr>
            <p:spPr bwMode="auto">
              <a:xfrm>
                <a:off x="1117" y="2282"/>
                <a:ext cx="555" cy="244"/>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90000"/>
                  </a:lnSpc>
                </a:pPr>
                <a:r>
                  <a:rPr lang="zh-CN" altLang="en-US" sz="1200" dirty="0" smtClean="0">
                    <a:latin typeface="+mn-ea"/>
                  </a:rPr>
                  <a:t>中转站</a:t>
                </a:r>
                <a:endParaRPr lang="en-US" altLang="zh-CN" sz="1200" dirty="0">
                  <a:latin typeface="+mn-ea"/>
                </a:endParaRPr>
              </a:p>
            </p:txBody>
          </p:sp>
          <p:sp>
            <p:nvSpPr>
              <p:cNvPr id="77" name="Rectangle 26"/>
              <p:cNvSpPr>
                <a:spLocks noChangeArrowheads="1"/>
              </p:cNvSpPr>
              <p:nvPr/>
            </p:nvSpPr>
            <p:spPr bwMode="auto">
              <a:xfrm>
                <a:off x="4176" y="2256"/>
                <a:ext cx="950"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始发地转换站</a:t>
                </a:r>
                <a:endParaRPr lang="en-US" altLang="zh-CN" sz="1200" dirty="0">
                  <a:latin typeface="+mn-ea"/>
                </a:endParaRPr>
              </a:p>
            </p:txBody>
          </p:sp>
        </p:grpSp>
        <p:grpSp>
          <p:nvGrpSpPr>
            <p:cNvPr id="7" name="组合 6"/>
            <p:cNvGrpSpPr>
              <a:grpSpLocks/>
            </p:cNvGrpSpPr>
            <p:nvPr/>
          </p:nvGrpSpPr>
          <p:grpSpPr bwMode="auto">
            <a:xfrm>
              <a:off x="239713" y="1052514"/>
              <a:ext cx="8612190" cy="4837122"/>
              <a:chOff x="239713" y="1052514"/>
              <a:chExt cx="8612190" cy="4837122"/>
            </a:xfrm>
          </p:grpSpPr>
          <p:grpSp>
            <p:nvGrpSpPr>
              <p:cNvPr id="8" name="组合 7"/>
              <p:cNvGrpSpPr>
                <a:grpSpLocks/>
              </p:cNvGrpSpPr>
              <p:nvPr/>
            </p:nvGrpSpPr>
            <p:grpSpPr bwMode="auto">
              <a:xfrm>
                <a:off x="239713" y="1052514"/>
                <a:ext cx="8612190" cy="3919550"/>
                <a:chOff x="239713" y="1052514"/>
                <a:chExt cx="8612190" cy="3919550"/>
              </a:xfrm>
            </p:grpSpPr>
            <p:pic>
              <p:nvPicPr>
                <p:cNvPr id="28" name="Picture 4" descr="j0180893"/>
                <p:cNvPicPr>
                  <a:picLocks noChangeAspect="1" noChangeArrowheads="1"/>
                </p:cNvPicPr>
                <p:nvPr/>
              </p:nvPicPr>
              <p:blipFill>
                <a:blip r:embed="rId3" cstate="print"/>
                <a:srcRect/>
                <a:stretch>
                  <a:fillRect/>
                </a:stretch>
              </p:blipFill>
              <p:spPr bwMode="auto">
                <a:xfrm>
                  <a:off x="2671763" y="2971800"/>
                  <a:ext cx="642937" cy="1101725"/>
                </a:xfrm>
                <a:prstGeom prst="rect">
                  <a:avLst/>
                </a:prstGeom>
                <a:noFill/>
                <a:ln w="9525">
                  <a:noFill/>
                  <a:miter lim="800000"/>
                  <a:headEnd/>
                  <a:tailEnd/>
                </a:ln>
              </p:spPr>
            </p:pic>
            <p:pic>
              <p:nvPicPr>
                <p:cNvPr id="29" name="Picture 5" descr="j0181074"/>
                <p:cNvPicPr>
                  <a:picLocks noChangeAspect="1" noChangeArrowheads="1"/>
                </p:cNvPicPr>
                <p:nvPr/>
              </p:nvPicPr>
              <p:blipFill>
                <a:blip r:embed="rId4" cstate="print"/>
                <a:srcRect/>
                <a:stretch>
                  <a:fillRect/>
                </a:stretch>
              </p:blipFill>
              <p:spPr bwMode="auto">
                <a:xfrm>
                  <a:off x="957263" y="3698875"/>
                  <a:ext cx="1012825" cy="720725"/>
                </a:xfrm>
                <a:prstGeom prst="rect">
                  <a:avLst/>
                </a:prstGeom>
                <a:noFill/>
                <a:ln w="9525">
                  <a:noFill/>
                  <a:miter lim="800000"/>
                  <a:headEnd/>
                  <a:tailEnd/>
                </a:ln>
              </p:spPr>
            </p:pic>
            <p:pic>
              <p:nvPicPr>
                <p:cNvPr id="30" name="Picture 7" descr="j0178707"/>
                <p:cNvPicPr>
                  <a:picLocks noChangeAspect="1" noChangeArrowheads="1"/>
                </p:cNvPicPr>
                <p:nvPr/>
              </p:nvPicPr>
              <p:blipFill>
                <a:blip r:embed="rId5" cstate="print"/>
                <a:srcRect/>
                <a:stretch>
                  <a:fillRect/>
                </a:stretch>
              </p:blipFill>
              <p:spPr bwMode="auto">
                <a:xfrm>
                  <a:off x="4122738" y="2162175"/>
                  <a:ext cx="1012825" cy="733425"/>
                </a:xfrm>
                <a:prstGeom prst="rect">
                  <a:avLst/>
                </a:prstGeom>
                <a:noFill/>
                <a:ln w="9525">
                  <a:noFill/>
                  <a:miter lim="800000"/>
                  <a:headEnd/>
                  <a:tailEnd/>
                </a:ln>
              </p:spPr>
            </p:pic>
            <p:pic>
              <p:nvPicPr>
                <p:cNvPr id="31" name="Picture 8" descr="j0285139"/>
                <p:cNvPicPr>
                  <a:picLocks noChangeAspect="1" noChangeArrowheads="1"/>
                </p:cNvPicPr>
                <p:nvPr/>
              </p:nvPicPr>
              <p:blipFill>
                <a:blip r:embed="rId6" cstate="print"/>
                <a:srcRect/>
                <a:stretch>
                  <a:fillRect/>
                </a:stretch>
              </p:blipFill>
              <p:spPr bwMode="auto">
                <a:xfrm>
                  <a:off x="7369175" y="1752600"/>
                  <a:ext cx="1012825" cy="717550"/>
                </a:xfrm>
                <a:prstGeom prst="rect">
                  <a:avLst/>
                </a:prstGeom>
                <a:noFill/>
                <a:ln w="9525">
                  <a:noFill/>
                  <a:miter lim="800000"/>
                  <a:headEnd/>
                  <a:tailEnd/>
                </a:ln>
              </p:spPr>
            </p:pic>
            <p:pic>
              <p:nvPicPr>
                <p:cNvPr id="32" name="Picture 9" descr="j0149069"/>
                <p:cNvPicPr>
                  <a:picLocks noChangeAspect="1" noChangeArrowheads="1"/>
                </p:cNvPicPr>
                <p:nvPr/>
              </p:nvPicPr>
              <p:blipFill>
                <a:blip r:embed="rId7" cstate="print"/>
                <a:srcRect/>
                <a:stretch>
                  <a:fillRect/>
                </a:stretch>
              </p:blipFill>
              <p:spPr bwMode="auto">
                <a:xfrm>
                  <a:off x="4122738" y="3505200"/>
                  <a:ext cx="1012825" cy="733425"/>
                </a:xfrm>
                <a:prstGeom prst="rect">
                  <a:avLst/>
                </a:prstGeom>
                <a:noFill/>
                <a:ln w="9525">
                  <a:noFill/>
                  <a:miter lim="800000"/>
                  <a:headEnd/>
                  <a:tailEnd/>
                </a:ln>
              </p:spPr>
            </p:pic>
            <p:pic>
              <p:nvPicPr>
                <p:cNvPr id="33" name="Picture 10" descr="j0315594"/>
                <p:cNvPicPr>
                  <a:picLocks noChangeAspect="1" noChangeArrowheads="1"/>
                </p:cNvPicPr>
                <p:nvPr/>
              </p:nvPicPr>
              <p:blipFill>
                <a:blip r:embed="rId8" cstate="print"/>
                <a:srcRect/>
                <a:stretch>
                  <a:fillRect/>
                </a:stretch>
              </p:blipFill>
              <p:spPr bwMode="auto">
                <a:xfrm>
                  <a:off x="5697538" y="1676400"/>
                  <a:ext cx="1012825" cy="782638"/>
                </a:xfrm>
                <a:prstGeom prst="rect">
                  <a:avLst/>
                </a:prstGeom>
                <a:noFill/>
                <a:ln w="9525">
                  <a:noFill/>
                  <a:miter lim="800000"/>
                  <a:headEnd/>
                  <a:tailEnd/>
                </a:ln>
              </p:spPr>
            </p:pic>
            <p:pic>
              <p:nvPicPr>
                <p:cNvPr id="34" name="Picture 11" descr="j0178677"/>
                <p:cNvPicPr>
                  <a:picLocks noChangeAspect="1" noChangeArrowheads="1"/>
                </p:cNvPicPr>
                <p:nvPr/>
              </p:nvPicPr>
              <p:blipFill>
                <a:blip r:embed="rId9" cstate="print"/>
                <a:srcRect/>
                <a:stretch>
                  <a:fillRect/>
                </a:stretch>
              </p:blipFill>
              <p:spPr bwMode="auto">
                <a:xfrm>
                  <a:off x="947738" y="1778000"/>
                  <a:ext cx="1022350" cy="736600"/>
                </a:xfrm>
                <a:prstGeom prst="rect">
                  <a:avLst/>
                </a:prstGeom>
                <a:noFill/>
                <a:ln w="9525">
                  <a:noFill/>
                  <a:miter lim="800000"/>
                  <a:headEnd/>
                  <a:tailEnd/>
                </a:ln>
              </p:spPr>
            </p:pic>
            <p:pic>
              <p:nvPicPr>
                <p:cNvPr id="35" name="Picture 12" descr="j0315594"/>
                <p:cNvPicPr>
                  <a:picLocks noChangeAspect="1" noChangeArrowheads="1"/>
                </p:cNvPicPr>
                <p:nvPr/>
              </p:nvPicPr>
              <p:blipFill>
                <a:blip r:embed="rId8" cstate="print"/>
                <a:srcRect/>
                <a:stretch>
                  <a:fillRect/>
                </a:stretch>
              </p:blipFill>
              <p:spPr bwMode="auto">
                <a:xfrm>
                  <a:off x="2532063" y="1731963"/>
                  <a:ext cx="1012825" cy="782637"/>
                </a:xfrm>
                <a:prstGeom prst="rect">
                  <a:avLst/>
                </a:prstGeom>
                <a:noFill/>
                <a:ln w="9525">
                  <a:noFill/>
                  <a:miter lim="800000"/>
                  <a:headEnd/>
                  <a:tailEnd/>
                </a:ln>
              </p:spPr>
            </p:pic>
            <p:grpSp>
              <p:nvGrpSpPr>
                <p:cNvPr id="36" name="Group 27"/>
                <p:cNvGrpSpPr>
                  <a:grpSpLocks/>
                </p:cNvGrpSpPr>
                <p:nvPr/>
              </p:nvGrpSpPr>
              <p:grpSpPr bwMode="auto">
                <a:xfrm>
                  <a:off x="2057400" y="1052514"/>
                  <a:ext cx="5332413" cy="709613"/>
                  <a:chOff x="1296" y="670"/>
                  <a:chExt cx="3359" cy="447"/>
                </a:xfrm>
              </p:grpSpPr>
              <p:sp>
                <p:nvSpPr>
                  <p:cNvPr id="60" name="Rectangle 28"/>
                  <p:cNvSpPr>
                    <a:spLocks noChangeArrowheads="1"/>
                  </p:cNvSpPr>
                  <p:nvPr/>
                </p:nvSpPr>
                <p:spPr bwMode="auto">
                  <a:xfrm>
                    <a:off x="1991" y="670"/>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smtClean="0">
                        <a:latin typeface="+mn-ea"/>
                      </a:rPr>
                      <a:t>报价请求</a:t>
                    </a:r>
                    <a:endParaRPr lang="en-US" altLang="zh-CN" sz="1200" dirty="0">
                      <a:latin typeface="+mn-ea"/>
                    </a:endParaRPr>
                  </a:p>
                </p:txBody>
              </p:sp>
              <p:sp>
                <p:nvSpPr>
                  <p:cNvPr id="61" name="Rectangle 29"/>
                  <p:cNvSpPr>
                    <a:spLocks noChangeArrowheads="1"/>
                  </p:cNvSpPr>
                  <p:nvPr/>
                </p:nvSpPr>
                <p:spPr bwMode="auto">
                  <a:xfrm>
                    <a:off x="3312" y="856"/>
                    <a:ext cx="423"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smtClean="0">
                        <a:latin typeface="+mn-ea"/>
                      </a:rPr>
                      <a:t>询盘</a:t>
                    </a:r>
                    <a:endParaRPr lang="en-US" altLang="zh-CN" sz="1200" dirty="0">
                      <a:latin typeface="+mn-ea"/>
                    </a:endParaRPr>
                  </a:p>
                </p:txBody>
              </p:sp>
              <p:sp>
                <p:nvSpPr>
                  <p:cNvPr id="62" name="Rectangle 30"/>
                  <p:cNvSpPr>
                    <a:spLocks noChangeArrowheads="1"/>
                  </p:cNvSpPr>
                  <p:nvPr/>
                </p:nvSpPr>
                <p:spPr bwMode="auto">
                  <a:xfrm>
                    <a:off x="3312" y="670"/>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smtClean="0">
                        <a:latin typeface="+mn-ea"/>
                      </a:rPr>
                      <a:t>购买数量</a:t>
                    </a:r>
                    <a:endParaRPr lang="en-US" altLang="zh-CN" sz="1200" dirty="0">
                      <a:latin typeface="+mn-ea"/>
                    </a:endParaRPr>
                  </a:p>
                </p:txBody>
              </p:sp>
              <p:sp>
                <p:nvSpPr>
                  <p:cNvPr id="63" name="Rectangle 31"/>
                  <p:cNvSpPr>
                    <a:spLocks noChangeArrowheads="1"/>
                  </p:cNvSpPr>
                  <p:nvPr/>
                </p:nvSpPr>
                <p:spPr bwMode="auto">
                  <a:xfrm>
                    <a:off x="1991" y="856"/>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smtClean="0">
                        <a:latin typeface="+mn-ea"/>
                      </a:rPr>
                      <a:t>确认订单</a:t>
                    </a:r>
                    <a:endParaRPr lang="en-US" altLang="zh-CN" sz="1200" dirty="0">
                      <a:latin typeface="+mn-ea"/>
                    </a:endParaRPr>
                  </a:p>
                </p:txBody>
              </p:sp>
              <p:sp>
                <p:nvSpPr>
                  <p:cNvPr id="64" name="Freeform 32"/>
                  <p:cNvSpPr>
                    <a:spLocks/>
                  </p:cNvSpPr>
                  <p:nvPr/>
                </p:nvSpPr>
                <p:spPr bwMode="auto">
                  <a:xfrm>
                    <a:off x="1296" y="780"/>
                    <a:ext cx="3359" cy="240"/>
                  </a:xfrm>
                  <a:custGeom>
                    <a:avLst/>
                    <a:gdLst>
                      <a:gd name="T0" fmla="*/ 0 w 3360"/>
                      <a:gd name="T1" fmla="*/ 916 h 192"/>
                      <a:gd name="T2" fmla="*/ 1721 w 3360"/>
                      <a:gd name="T3" fmla="*/ 0 h 192"/>
                      <a:gd name="T4" fmla="*/ 3353 w 3360"/>
                      <a:gd name="T5" fmla="*/ 916 h 192"/>
                      <a:gd name="T6" fmla="*/ 0 60000 65536"/>
                      <a:gd name="T7" fmla="*/ 0 60000 65536"/>
                      <a:gd name="T8" fmla="*/ 0 60000 65536"/>
                      <a:gd name="T9" fmla="*/ 0 w 3360"/>
                      <a:gd name="T10" fmla="*/ 0 h 192"/>
                      <a:gd name="T11" fmla="*/ 3360 w 3360"/>
                      <a:gd name="T12" fmla="*/ 192 h 192"/>
                    </a:gdLst>
                    <a:ahLst/>
                    <a:cxnLst>
                      <a:cxn ang="T6">
                        <a:pos x="T0" y="T1"/>
                      </a:cxn>
                      <a:cxn ang="T7">
                        <a:pos x="T2" y="T3"/>
                      </a:cxn>
                      <a:cxn ang="T8">
                        <a:pos x="T4" y="T5"/>
                      </a:cxn>
                    </a:cxnLst>
                    <a:rect l="T9" t="T10" r="T11" b="T12"/>
                    <a:pathLst>
                      <a:path w="3360" h="192">
                        <a:moveTo>
                          <a:pt x="0" y="192"/>
                        </a:moveTo>
                        <a:cubicBezTo>
                          <a:pt x="584" y="96"/>
                          <a:pt x="1168" y="0"/>
                          <a:pt x="1728" y="0"/>
                        </a:cubicBezTo>
                        <a:cubicBezTo>
                          <a:pt x="2288" y="0"/>
                          <a:pt x="3096" y="168"/>
                          <a:pt x="3360" y="192"/>
                        </a:cubicBezTo>
                      </a:path>
                    </a:pathLst>
                  </a:cu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grpSp>
            <p:grpSp>
              <p:nvGrpSpPr>
                <p:cNvPr id="37" name="Group 33"/>
                <p:cNvGrpSpPr>
                  <a:grpSpLocks/>
                </p:cNvGrpSpPr>
                <p:nvPr/>
              </p:nvGrpSpPr>
              <p:grpSpPr bwMode="auto">
                <a:xfrm>
                  <a:off x="239713" y="1752602"/>
                  <a:ext cx="5448301" cy="1797052"/>
                  <a:chOff x="151" y="1024"/>
                  <a:chExt cx="3432" cy="1132"/>
                </a:xfrm>
              </p:grpSpPr>
              <p:sp>
                <p:nvSpPr>
                  <p:cNvPr id="53" name="Rectangle 34"/>
                  <p:cNvSpPr>
                    <a:spLocks noChangeArrowheads="1"/>
                  </p:cNvSpPr>
                  <p:nvPr/>
                </p:nvSpPr>
                <p:spPr bwMode="auto">
                  <a:xfrm>
                    <a:off x="2592" y="1024"/>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smtClean="0">
                        <a:latin typeface="+mn-ea"/>
                      </a:rPr>
                      <a:t>付款通知</a:t>
                    </a:r>
                    <a:endParaRPr lang="en-US" altLang="zh-CN" sz="1200" dirty="0">
                      <a:latin typeface="+mn-ea"/>
                    </a:endParaRPr>
                  </a:p>
                </p:txBody>
              </p:sp>
              <p:sp>
                <p:nvSpPr>
                  <p:cNvPr id="54" name="Rectangle 35"/>
                  <p:cNvSpPr>
                    <a:spLocks noChangeArrowheads="1"/>
                  </p:cNvSpPr>
                  <p:nvPr/>
                </p:nvSpPr>
                <p:spPr bwMode="auto">
                  <a:xfrm>
                    <a:off x="2614" y="1168"/>
                    <a:ext cx="423"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smtClean="0">
                        <a:latin typeface="+mn-ea"/>
                      </a:rPr>
                      <a:t>汇款</a:t>
                    </a:r>
                    <a:endParaRPr lang="en-US" altLang="zh-CN" sz="1200" dirty="0">
                      <a:latin typeface="+mn-ea"/>
                    </a:endParaRPr>
                  </a:p>
                </p:txBody>
              </p:sp>
              <p:sp>
                <p:nvSpPr>
                  <p:cNvPr id="55" name="Rectangle 36"/>
                  <p:cNvSpPr>
                    <a:spLocks noChangeArrowheads="1"/>
                  </p:cNvSpPr>
                  <p:nvPr/>
                </p:nvSpPr>
                <p:spPr bwMode="auto">
                  <a:xfrm>
                    <a:off x="1187" y="1294"/>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进口凭证</a:t>
                    </a:r>
                    <a:endParaRPr lang="en-US" altLang="zh-CN" sz="1200" dirty="0">
                      <a:latin typeface="+mn-ea"/>
                    </a:endParaRPr>
                  </a:p>
                </p:txBody>
              </p:sp>
              <p:sp>
                <p:nvSpPr>
                  <p:cNvPr id="56" name="Rectangle 37"/>
                  <p:cNvSpPr>
                    <a:spLocks noChangeArrowheads="1"/>
                  </p:cNvSpPr>
                  <p:nvPr/>
                </p:nvSpPr>
                <p:spPr bwMode="auto">
                  <a:xfrm>
                    <a:off x="151" y="1888"/>
                    <a:ext cx="752"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200" dirty="0" smtClean="0">
                        <a:latin typeface="+mn-ea"/>
                      </a:rPr>
                      <a:t>交货证明</a:t>
                    </a:r>
                    <a:r>
                      <a:rPr lang="en-US" altLang="zh-CN" sz="1200" dirty="0" smtClean="0">
                        <a:latin typeface="+mn-ea"/>
                      </a:rPr>
                      <a:t> </a:t>
                    </a:r>
                    <a:endParaRPr lang="en-US" altLang="zh-CN" sz="1200" dirty="0">
                      <a:latin typeface="+mn-ea"/>
                    </a:endParaRPr>
                  </a:p>
                </p:txBody>
              </p:sp>
              <p:sp>
                <p:nvSpPr>
                  <p:cNvPr id="57" name="Line 38"/>
                  <p:cNvSpPr>
                    <a:spLocks noChangeShapeType="1"/>
                  </p:cNvSpPr>
                  <p:nvPr/>
                </p:nvSpPr>
                <p:spPr bwMode="auto">
                  <a:xfrm>
                    <a:off x="2240" y="1164"/>
                    <a:ext cx="1343" cy="0"/>
                  </a:xfrm>
                  <a:prstGeom prst="line">
                    <a:avLst/>
                  </a:pr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58" name="Line 39"/>
                  <p:cNvSpPr>
                    <a:spLocks noChangeShapeType="1"/>
                  </p:cNvSpPr>
                  <p:nvPr/>
                </p:nvSpPr>
                <p:spPr bwMode="auto">
                  <a:xfrm>
                    <a:off x="1248" y="1276"/>
                    <a:ext cx="336" cy="0"/>
                  </a:xfrm>
                  <a:prstGeom prst="line">
                    <a:avLst/>
                  </a:prstGeom>
                  <a:noFill/>
                  <a:ln w="19050">
                    <a:solidFill>
                      <a:srgbClr val="FF6600"/>
                    </a:solidFill>
                    <a:round/>
                    <a:headEn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59" name="Line 40"/>
                  <p:cNvSpPr>
                    <a:spLocks noChangeShapeType="1"/>
                  </p:cNvSpPr>
                  <p:nvPr/>
                </p:nvSpPr>
                <p:spPr bwMode="auto">
                  <a:xfrm flipV="1">
                    <a:off x="888" y="1724"/>
                    <a:ext cx="0" cy="432"/>
                  </a:xfrm>
                  <a:prstGeom prst="line">
                    <a:avLst/>
                  </a:prstGeom>
                  <a:noFill/>
                  <a:ln w="19050">
                    <a:solidFill>
                      <a:srgbClr val="FF6600"/>
                    </a:solidFill>
                    <a:prstDash val="dash"/>
                    <a:round/>
                    <a:headEn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grpSp>
            <p:grpSp>
              <p:nvGrpSpPr>
                <p:cNvPr id="38" name="Group 58"/>
                <p:cNvGrpSpPr>
                  <a:grpSpLocks/>
                </p:cNvGrpSpPr>
                <p:nvPr/>
              </p:nvGrpSpPr>
              <p:grpSpPr bwMode="auto">
                <a:xfrm>
                  <a:off x="3429000" y="2762258"/>
                  <a:ext cx="3808413" cy="2209806"/>
                  <a:chOff x="2160" y="1740"/>
                  <a:chExt cx="2399" cy="1392"/>
                </a:xfrm>
              </p:grpSpPr>
              <p:sp>
                <p:nvSpPr>
                  <p:cNvPr id="48" name="Line 64"/>
                  <p:cNvSpPr>
                    <a:spLocks noChangeShapeType="1"/>
                  </p:cNvSpPr>
                  <p:nvPr/>
                </p:nvSpPr>
                <p:spPr bwMode="auto">
                  <a:xfrm flipH="1">
                    <a:off x="2160" y="1740"/>
                    <a:ext cx="384" cy="240"/>
                  </a:xfrm>
                  <a:prstGeom prst="line">
                    <a:avLst/>
                  </a:prstGeom>
                  <a:noFill/>
                  <a:ln w="19050">
                    <a:solidFill>
                      <a:srgbClr val="FF6600"/>
                    </a:solidFill>
                    <a:round/>
                    <a:headEn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49" name="Freeform 65"/>
                  <p:cNvSpPr>
                    <a:spLocks/>
                  </p:cNvSpPr>
                  <p:nvPr/>
                </p:nvSpPr>
                <p:spPr bwMode="auto">
                  <a:xfrm>
                    <a:off x="3263" y="2796"/>
                    <a:ext cx="1296" cy="336"/>
                  </a:xfrm>
                  <a:custGeom>
                    <a:avLst/>
                    <a:gdLst>
                      <a:gd name="T0" fmla="*/ 0 w 1248"/>
                      <a:gd name="T1" fmla="*/ 75 h 432"/>
                      <a:gd name="T2" fmla="*/ 751 w 1248"/>
                      <a:gd name="T3" fmla="*/ 25 h 432"/>
                      <a:gd name="T4" fmla="*/ 1626 w 1248"/>
                      <a:gd name="T5" fmla="*/ 0 h 432"/>
                      <a:gd name="T6" fmla="*/ 0 60000 65536"/>
                      <a:gd name="T7" fmla="*/ 0 60000 65536"/>
                      <a:gd name="T8" fmla="*/ 0 60000 65536"/>
                      <a:gd name="T9" fmla="*/ 0 w 1248"/>
                      <a:gd name="T10" fmla="*/ 0 h 432"/>
                      <a:gd name="T11" fmla="*/ 1248 w 1248"/>
                      <a:gd name="T12" fmla="*/ 432 h 432"/>
                    </a:gdLst>
                    <a:ahLst/>
                    <a:cxnLst>
                      <a:cxn ang="T6">
                        <a:pos x="T0" y="T1"/>
                      </a:cxn>
                      <a:cxn ang="T7">
                        <a:pos x="T2" y="T3"/>
                      </a:cxn>
                      <a:cxn ang="T8">
                        <a:pos x="T4" y="T5"/>
                      </a:cxn>
                    </a:cxnLst>
                    <a:rect l="T9" t="T10" r="T11" b="T12"/>
                    <a:pathLst>
                      <a:path w="1248" h="432">
                        <a:moveTo>
                          <a:pt x="0" y="432"/>
                        </a:moveTo>
                        <a:cubicBezTo>
                          <a:pt x="184" y="324"/>
                          <a:pt x="368" y="216"/>
                          <a:pt x="576" y="144"/>
                        </a:cubicBezTo>
                        <a:cubicBezTo>
                          <a:pt x="784" y="72"/>
                          <a:pt x="1096" y="64"/>
                          <a:pt x="1248" y="0"/>
                        </a:cubicBezTo>
                      </a:path>
                    </a:pathLst>
                  </a:cu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50" name="Line 66"/>
                  <p:cNvSpPr>
                    <a:spLocks noChangeShapeType="1"/>
                  </p:cNvSpPr>
                  <p:nvPr/>
                </p:nvSpPr>
                <p:spPr bwMode="auto">
                  <a:xfrm flipV="1">
                    <a:off x="3263" y="2316"/>
                    <a:ext cx="288" cy="96"/>
                  </a:xfrm>
                  <a:prstGeom prst="line">
                    <a:avLst/>
                  </a:pr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51" name="Freeform 67"/>
                  <p:cNvSpPr>
                    <a:spLocks/>
                  </p:cNvSpPr>
                  <p:nvPr/>
                </p:nvSpPr>
                <p:spPr bwMode="auto">
                  <a:xfrm>
                    <a:off x="3311" y="2508"/>
                    <a:ext cx="1200" cy="192"/>
                  </a:xfrm>
                  <a:custGeom>
                    <a:avLst/>
                    <a:gdLst>
                      <a:gd name="T0" fmla="*/ 0 w 1200"/>
                      <a:gd name="T1" fmla="*/ 0 h 208"/>
                      <a:gd name="T2" fmla="*/ 624 w 1200"/>
                      <a:gd name="T3" fmla="*/ 108 h 208"/>
                      <a:gd name="T4" fmla="*/ 1200 w 1200"/>
                      <a:gd name="T5" fmla="*/ 55 h 208"/>
                      <a:gd name="T6" fmla="*/ 0 60000 65536"/>
                      <a:gd name="T7" fmla="*/ 0 60000 65536"/>
                      <a:gd name="T8" fmla="*/ 0 60000 65536"/>
                      <a:gd name="T9" fmla="*/ 0 w 1200"/>
                      <a:gd name="T10" fmla="*/ 0 h 208"/>
                      <a:gd name="T11" fmla="*/ 1200 w 1200"/>
                      <a:gd name="T12" fmla="*/ 208 h 208"/>
                    </a:gdLst>
                    <a:ahLst/>
                    <a:cxnLst>
                      <a:cxn ang="T6">
                        <a:pos x="T0" y="T1"/>
                      </a:cxn>
                      <a:cxn ang="T7">
                        <a:pos x="T2" y="T3"/>
                      </a:cxn>
                      <a:cxn ang="T8">
                        <a:pos x="T4" y="T5"/>
                      </a:cxn>
                    </a:cxnLst>
                    <a:rect l="T9" t="T10" r="T11" b="T12"/>
                    <a:pathLst>
                      <a:path w="1200" h="208">
                        <a:moveTo>
                          <a:pt x="0" y="0"/>
                        </a:moveTo>
                        <a:cubicBezTo>
                          <a:pt x="212" y="88"/>
                          <a:pt x="424" y="176"/>
                          <a:pt x="624" y="192"/>
                        </a:cubicBezTo>
                        <a:cubicBezTo>
                          <a:pt x="824" y="208"/>
                          <a:pt x="1096" y="136"/>
                          <a:pt x="1200" y="96"/>
                        </a:cubicBezTo>
                      </a:path>
                    </a:pathLst>
                  </a:cu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52" name="Line 68"/>
                  <p:cNvSpPr>
                    <a:spLocks noChangeShapeType="1"/>
                  </p:cNvSpPr>
                  <p:nvPr/>
                </p:nvSpPr>
                <p:spPr bwMode="auto">
                  <a:xfrm>
                    <a:off x="3295" y="1740"/>
                    <a:ext cx="384" cy="240"/>
                  </a:xfrm>
                  <a:prstGeom prst="line">
                    <a:avLst/>
                  </a:prstGeom>
                  <a:noFill/>
                  <a:ln w="19050">
                    <a:solidFill>
                      <a:srgbClr val="FF6600"/>
                    </a:solidFill>
                    <a:round/>
                    <a:headEn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grpSp>
            <p:grpSp>
              <p:nvGrpSpPr>
                <p:cNvPr id="39" name="Group 69"/>
                <p:cNvGrpSpPr>
                  <a:grpSpLocks/>
                </p:cNvGrpSpPr>
                <p:nvPr/>
              </p:nvGrpSpPr>
              <p:grpSpPr bwMode="auto">
                <a:xfrm>
                  <a:off x="5256215" y="1657350"/>
                  <a:ext cx="3595688" cy="1790700"/>
                  <a:chOff x="3311" y="1044"/>
                  <a:chExt cx="2265" cy="1128"/>
                </a:xfrm>
              </p:grpSpPr>
              <p:grpSp>
                <p:nvGrpSpPr>
                  <p:cNvPr id="42" name="Group 71"/>
                  <p:cNvGrpSpPr>
                    <a:grpSpLocks/>
                  </p:cNvGrpSpPr>
                  <p:nvPr/>
                </p:nvGrpSpPr>
                <p:grpSpPr bwMode="auto">
                  <a:xfrm>
                    <a:off x="4174" y="1044"/>
                    <a:ext cx="1402" cy="1128"/>
                    <a:chOff x="4174" y="1044"/>
                    <a:chExt cx="1402" cy="1128"/>
                  </a:xfrm>
                </p:grpSpPr>
                <p:sp>
                  <p:nvSpPr>
                    <p:cNvPr id="44" name="Rectangle 72"/>
                    <p:cNvSpPr>
                      <a:spLocks noChangeArrowheads="1"/>
                    </p:cNvSpPr>
                    <p:nvPr/>
                  </p:nvSpPr>
                  <p:spPr bwMode="auto">
                    <a:xfrm>
                      <a:off x="4890" y="1704"/>
                      <a:ext cx="686" cy="435"/>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200" dirty="0" smtClean="0">
                          <a:latin typeface="+mn-ea"/>
                        </a:rPr>
                        <a:t>承运货单</a:t>
                      </a:r>
                      <a:endParaRPr lang="en-US" altLang="zh-CN" sz="1200" dirty="0" smtClean="0">
                        <a:latin typeface="+mn-ea"/>
                      </a:endParaRPr>
                    </a:p>
                    <a:p>
                      <a:pPr algn="l"/>
                      <a:r>
                        <a:rPr lang="zh-CN" altLang="en-US" sz="1200" dirty="0" smtClean="0">
                          <a:latin typeface="+mn-ea"/>
                        </a:rPr>
                        <a:t>包装明细</a:t>
                      </a:r>
                      <a:endParaRPr lang="en-US" altLang="zh-CN" sz="1200" dirty="0" smtClean="0">
                        <a:latin typeface="+mn-ea"/>
                      </a:endParaRPr>
                    </a:p>
                  </p:txBody>
                </p:sp>
                <p:sp>
                  <p:nvSpPr>
                    <p:cNvPr id="45" name="Rectangle 73"/>
                    <p:cNvSpPr>
                      <a:spLocks noChangeArrowheads="1"/>
                    </p:cNvSpPr>
                    <p:nvPr/>
                  </p:nvSpPr>
                  <p:spPr bwMode="auto">
                    <a:xfrm>
                      <a:off x="4174" y="1044"/>
                      <a:ext cx="686" cy="365"/>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pPr>
                      <a:r>
                        <a:rPr lang="zh-CN" altLang="en-US" sz="1200" dirty="0" smtClean="0">
                          <a:latin typeface="+mn-ea"/>
                        </a:rPr>
                        <a:t>海运订单</a:t>
                      </a:r>
                      <a:endParaRPr lang="en-US" altLang="zh-CN" sz="1200" dirty="0" smtClean="0">
                        <a:latin typeface="+mn-ea"/>
                      </a:endParaRPr>
                    </a:p>
                    <a:p>
                      <a:pPr>
                        <a:lnSpc>
                          <a:spcPct val="80000"/>
                        </a:lnSpc>
                      </a:pPr>
                      <a:endParaRPr lang="en-US" altLang="zh-CN" sz="1200" dirty="0">
                        <a:latin typeface="+mn-ea"/>
                      </a:endParaRPr>
                    </a:p>
                  </p:txBody>
                </p:sp>
                <p:sp>
                  <p:nvSpPr>
                    <p:cNvPr id="46" name="Line 74"/>
                    <p:cNvSpPr>
                      <a:spLocks noChangeShapeType="1"/>
                    </p:cNvSpPr>
                    <p:nvPr/>
                  </p:nvSpPr>
                  <p:spPr bwMode="auto">
                    <a:xfrm flipH="1">
                      <a:off x="4239" y="1252"/>
                      <a:ext cx="336" cy="0"/>
                    </a:xfrm>
                    <a:prstGeom prst="line">
                      <a:avLst/>
                    </a:prstGeom>
                    <a:noFill/>
                    <a:ln w="19050">
                      <a:solidFill>
                        <a:srgbClr val="FF6600"/>
                      </a:solidFill>
                      <a:round/>
                      <a:headEn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47" name="Line 75"/>
                    <p:cNvSpPr>
                      <a:spLocks noChangeShapeType="1"/>
                    </p:cNvSpPr>
                    <p:nvPr/>
                  </p:nvSpPr>
                  <p:spPr bwMode="auto">
                    <a:xfrm>
                      <a:off x="4911" y="1740"/>
                      <a:ext cx="0" cy="432"/>
                    </a:xfrm>
                    <a:prstGeom prst="line">
                      <a:avLst/>
                    </a:prstGeom>
                    <a:noFill/>
                    <a:ln w="19050">
                      <a:solidFill>
                        <a:srgbClr val="FF6600"/>
                      </a:solidFill>
                      <a:round/>
                      <a:headEn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grpSp>
              <p:sp>
                <p:nvSpPr>
                  <p:cNvPr id="43" name="Freeform 76"/>
                  <p:cNvSpPr>
                    <a:spLocks/>
                  </p:cNvSpPr>
                  <p:nvPr/>
                </p:nvSpPr>
                <p:spPr bwMode="auto">
                  <a:xfrm>
                    <a:off x="3311" y="1596"/>
                    <a:ext cx="1296" cy="144"/>
                  </a:xfrm>
                  <a:custGeom>
                    <a:avLst/>
                    <a:gdLst>
                      <a:gd name="T0" fmla="*/ 0 w 1296"/>
                      <a:gd name="T1" fmla="*/ 0 h 248"/>
                      <a:gd name="T2" fmla="*/ 672 w 1296"/>
                      <a:gd name="T3" fmla="*/ 5 h 248"/>
                      <a:gd name="T4" fmla="*/ 1296 w 1296"/>
                      <a:gd name="T5" fmla="*/ 1 h 248"/>
                      <a:gd name="T6" fmla="*/ 0 60000 65536"/>
                      <a:gd name="T7" fmla="*/ 0 60000 65536"/>
                      <a:gd name="T8" fmla="*/ 0 60000 65536"/>
                      <a:gd name="T9" fmla="*/ 0 w 1296"/>
                      <a:gd name="T10" fmla="*/ 0 h 248"/>
                      <a:gd name="T11" fmla="*/ 1296 w 1296"/>
                      <a:gd name="T12" fmla="*/ 248 h 248"/>
                    </a:gdLst>
                    <a:ahLst/>
                    <a:cxnLst>
                      <a:cxn ang="T6">
                        <a:pos x="T0" y="T1"/>
                      </a:cxn>
                      <a:cxn ang="T7">
                        <a:pos x="T2" y="T3"/>
                      </a:cxn>
                      <a:cxn ang="T8">
                        <a:pos x="T4" y="T5"/>
                      </a:cxn>
                    </a:cxnLst>
                    <a:rect l="T9" t="T10" r="T11" b="T12"/>
                    <a:pathLst>
                      <a:path w="1296" h="248">
                        <a:moveTo>
                          <a:pt x="0" y="0"/>
                        </a:moveTo>
                        <a:cubicBezTo>
                          <a:pt x="228" y="116"/>
                          <a:pt x="456" y="232"/>
                          <a:pt x="672" y="240"/>
                        </a:cubicBezTo>
                        <a:cubicBezTo>
                          <a:pt x="888" y="248"/>
                          <a:pt x="1092" y="148"/>
                          <a:pt x="1296" y="48"/>
                        </a:cubicBezTo>
                      </a:path>
                    </a:pathLst>
                  </a:cu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grpSp>
            <p:pic>
              <p:nvPicPr>
                <p:cNvPr id="40" name="Picture 77" descr="j0181074"/>
                <p:cNvPicPr>
                  <a:picLocks noChangeAspect="1" noChangeArrowheads="1"/>
                </p:cNvPicPr>
                <p:nvPr/>
              </p:nvPicPr>
              <p:blipFill>
                <a:blip r:embed="rId4" cstate="print"/>
                <a:srcRect/>
                <a:stretch>
                  <a:fillRect/>
                </a:stretch>
              </p:blipFill>
              <p:spPr bwMode="auto">
                <a:xfrm>
                  <a:off x="7286625" y="3733800"/>
                  <a:ext cx="1012825" cy="720725"/>
                </a:xfrm>
                <a:prstGeom prst="rect">
                  <a:avLst/>
                </a:prstGeom>
                <a:noFill/>
                <a:ln w="9525">
                  <a:noFill/>
                  <a:miter lim="800000"/>
                  <a:headEnd/>
                  <a:tailEnd/>
                </a:ln>
              </p:spPr>
            </p:pic>
            <p:pic>
              <p:nvPicPr>
                <p:cNvPr id="41" name="Picture 78" descr="j0180893"/>
                <p:cNvPicPr>
                  <a:picLocks noChangeAspect="1" noChangeArrowheads="1"/>
                </p:cNvPicPr>
                <p:nvPr/>
              </p:nvPicPr>
              <p:blipFill>
                <a:blip r:embed="rId3" cstate="print"/>
                <a:srcRect/>
                <a:stretch>
                  <a:fillRect/>
                </a:stretch>
              </p:blipFill>
              <p:spPr bwMode="auto">
                <a:xfrm>
                  <a:off x="5978525" y="3048000"/>
                  <a:ext cx="642938" cy="1101725"/>
                </a:xfrm>
                <a:prstGeom prst="rect">
                  <a:avLst/>
                </a:prstGeom>
                <a:noFill/>
                <a:ln w="9525">
                  <a:noFill/>
                  <a:miter lim="800000"/>
                  <a:headEnd/>
                  <a:tailEnd/>
                </a:ln>
              </p:spPr>
            </p:pic>
          </p:grpSp>
          <p:grpSp>
            <p:nvGrpSpPr>
              <p:cNvPr id="9" name="组合 8"/>
              <p:cNvGrpSpPr>
                <a:grpSpLocks/>
              </p:cNvGrpSpPr>
              <p:nvPr/>
            </p:nvGrpSpPr>
            <p:grpSpPr bwMode="auto">
              <a:xfrm>
                <a:off x="1350964" y="2025653"/>
                <a:ext cx="6402388" cy="3863983"/>
                <a:chOff x="1350964" y="2025653"/>
                <a:chExt cx="6402388" cy="3863983"/>
              </a:xfrm>
            </p:grpSpPr>
            <p:pic>
              <p:nvPicPr>
                <p:cNvPr id="10" name="Picture 3" descr="j0180862"/>
                <p:cNvPicPr>
                  <a:picLocks noChangeAspect="1" noChangeArrowheads="1"/>
                </p:cNvPicPr>
                <p:nvPr/>
              </p:nvPicPr>
              <p:blipFill>
                <a:blip r:embed="rId10" cstate="print"/>
                <a:srcRect/>
                <a:stretch>
                  <a:fillRect/>
                </a:stretch>
              </p:blipFill>
              <p:spPr bwMode="auto">
                <a:xfrm>
                  <a:off x="2460625" y="4994275"/>
                  <a:ext cx="1012825" cy="720725"/>
                </a:xfrm>
                <a:prstGeom prst="rect">
                  <a:avLst/>
                </a:prstGeom>
                <a:noFill/>
                <a:ln w="9525">
                  <a:noFill/>
                  <a:miter lim="800000"/>
                  <a:headEnd/>
                  <a:tailEnd/>
                </a:ln>
              </p:spPr>
            </p:pic>
            <p:pic>
              <p:nvPicPr>
                <p:cNvPr id="11" name="Picture 6" descr="j0185122"/>
                <p:cNvPicPr>
                  <a:picLocks noChangeAspect="1" noChangeArrowheads="1"/>
                </p:cNvPicPr>
                <p:nvPr/>
              </p:nvPicPr>
              <p:blipFill>
                <a:blip r:embed="rId11" cstate="print"/>
                <a:srcRect/>
                <a:stretch>
                  <a:fillRect/>
                </a:stretch>
              </p:blipFill>
              <p:spPr bwMode="auto">
                <a:xfrm>
                  <a:off x="4122738" y="4997450"/>
                  <a:ext cx="1012825" cy="717550"/>
                </a:xfrm>
                <a:prstGeom prst="rect">
                  <a:avLst/>
                </a:prstGeom>
                <a:noFill/>
                <a:ln w="9525">
                  <a:noFill/>
                  <a:miter lim="800000"/>
                  <a:headEnd/>
                  <a:tailEnd/>
                </a:ln>
              </p:spPr>
            </p:pic>
            <p:grpSp>
              <p:nvGrpSpPr>
                <p:cNvPr id="12" name="Group 41"/>
                <p:cNvGrpSpPr>
                  <a:grpSpLocks/>
                </p:cNvGrpSpPr>
                <p:nvPr/>
              </p:nvGrpSpPr>
              <p:grpSpPr bwMode="auto">
                <a:xfrm>
                  <a:off x="1350964" y="2025653"/>
                  <a:ext cx="6402388" cy="3863983"/>
                  <a:chOff x="851" y="1276"/>
                  <a:chExt cx="4033" cy="2434"/>
                </a:xfrm>
              </p:grpSpPr>
              <p:sp>
                <p:nvSpPr>
                  <p:cNvPr id="14" name="Rectangle 42"/>
                  <p:cNvSpPr>
                    <a:spLocks noChangeArrowheads="1"/>
                  </p:cNvSpPr>
                  <p:nvPr/>
                </p:nvSpPr>
                <p:spPr bwMode="auto">
                  <a:xfrm>
                    <a:off x="4198" y="1276"/>
                    <a:ext cx="686" cy="226"/>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pPr>
                    <a:r>
                      <a:rPr lang="zh-CN" altLang="en-US" sz="1200" dirty="0" smtClean="0">
                        <a:latin typeface="+mn-ea"/>
                      </a:rPr>
                      <a:t>出口凭证</a:t>
                    </a:r>
                    <a:endParaRPr lang="en-US" altLang="zh-CN" sz="1200" dirty="0">
                      <a:latin typeface="+mn-ea"/>
                    </a:endParaRPr>
                  </a:p>
                </p:txBody>
              </p:sp>
              <p:grpSp>
                <p:nvGrpSpPr>
                  <p:cNvPr id="15" name="Group 43"/>
                  <p:cNvGrpSpPr>
                    <a:grpSpLocks/>
                  </p:cNvGrpSpPr>
                  <p:nvPr/>
                </p:nvGrpSpPr>
                <p:grpSpPr bwMode="auto">
                  <a:xfrm>
                    <a:off x="851" y="2076"/>
                    <a:ext cx="3756" cy="1634"/>
                    <a:chOff x="851" y="2076"/>
                    <a:chExt cx="3756" cy="1634"/>
                  </a:xfrm>
                </p:grpSpPr>
                <p:sp>
                  <p:nvSpPr>
                    <p:cNvPr id="16" name="Rectangle 45"/>
                    <p:cNvSpPr>
                      <a:spLocks noChangeArrowheads="1"/>
                    </p:cNvSpPr>
                    <p:nvPr/>
                  </p:nvSpPr>
                  <p:spPr bwMode="auto">
                    <a:xfrm>
                      <a:off x="3179" y="3182"/>
                      <a:ext cx="555" cy="226"/>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pPr>
                      <a:r>
                        <a:rPr lang="zh-CN" altLang="en-US" sz="1200" dirty="0" smtClean="0">
                          <a:latin typeface="+mn-ea"/>
                        </a:rPr>
                        <a:t>收发货</a:t>
                      </a:r>
                      <a:endParaRPr lang="en-US" altLang="zh-CN" sz="1200" dirty="0">
                        <a:latin typeface="+mn-ea"/>
                      </a:endParaRPr>
                    </a:p>
                  </p:txBody>
                </p:sp>
                <p:sp>
                  <p:nvSpPr>
                    <p:cNvPr id="17" name="Rectangle 46"/>
                    <p:cNvSpPr>
                      <a:spLocks noChangeArrowheads="1"/>
                    </p:cNvSpPr>
                    <p:nvPr/>
                  </p:nvSpPr>
                  <p:spPr bwMode="auto">
                    <a:xfrm>
                      <a:off x="2109" y="3424"/>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海湾计划</a:t>
                      </a:r>
                      <a:endParaRPr lang="en-US" altLang="zh-CN" sz="1200" dirty="0">
                        <a:latin typeface="+mn-ea"/>
                      </a:endParaRPr>
                    </a:p>
                  </p:txBody>
                </p:sp>
                <p:sp>
                  <p:nvSpPr>
                    <p:cNvPr id="18" name="Rectangle 47"/>
                    <p:cNvSpPr>
                      <a:spLocks noChangeArrowheads="1"/>
                    </p:cNvSpPr>
                    <p:nvPr/>
                  </p:nvSpPr>
                  <p:spPr bwMode="auto">
                    <a:xfrm>
                      <a:off x="3172" y="3449"/>
                      <a:ext cx="686"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latin typeface="+mn-ea"/>
                        </a:rPr>
                        <a:t>海湾计划</a:t>
                      </a:r>
                      <a:endParaRPr lang="en-US" altLang="zh-CN" sz="1200" dirty="0">
                        <a:latin typeface="+mn-ea"/>
                      </a:endParaRPr>
                    </a:p>
                  </p:txBody>
                </p:sp>
                <p:sp>
                  <p:nvSpPr>
                    <p:cNvPr id="19" name="Rectangle 49"/>
                    <p:cNvSpPr>
                      <a:spLocks noChangeArrowheads="1"/>
                    </p:cNvSpPr>
                    <p:nvPr/>
                  </p:nvSpPr>
                  <p:spPr bwMode="auto">
                    <a:xfrm>
                      <a:off x="851" y="2944"/>
                      <a:ext cx="225" cy="261"/>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smtClean="0">
                          <a:latin typeface="+mn-ea"/>
                        </a:rPr>
                        <a:t> </a:t>
                      </a:r>
                      <a:endParaRPr lang="en-US" altLang="zh-CN" sz="1200" dirty="0">
                        <a:latin typeface="+mn-ea"/>
                      </a:endParaRPr>
                    </a:p>
                  </p:txBody>
                </p:sp>
                <p:sp>
                  <p:nvSpPr>
                    <p:cNvPr id="20" name="Rectangle 50"/>
                    <p:cNvSpPr>
                      <a:spLocks noChangeArrowheads="1"/>
                    </p:cNvSpPr>
                    <p:nvPr/>
                  </p:nvSpPr>
                  <p:spPr bwMode="auto">
                    <a:xfrm>
                      <a:off x="2191" y="3184"/>
                      <a:ext cx="555" cy="226"/>
                    </a:xfrm>
                    <a:prstGeom prst="rect">
                      <a:avLst/>
                    </a:prstGeom>
                    <a:noFill/>
                    <a:ln w="9525">
                      <a:noFill/>
                      <a:miter lim="800000"/>
                      <a:headEnd/>
                      <a:tailEnd/>
                    </a:ln>
                  </p:spPr>
                  <p:txBody>
                    <a:bodyPr wrap="none" lIns="92075" tIns="46038" rIns="92075" bIns="46038">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pPr>
                      <a:r>
                        <a:rPr lang="zh-CN" altLang="en-US" sz="1200" dirty="0" smtClean="0">
                          <a:latin typeface="+mn-ea"/>
                        </a:rPr>
                        <a:t>收发货</a:t>
                      </a:r>
                      <a:endParaRPr lang="en-US" altLang="zh-CN" sz="1200" dirty="0">
                        <a:latin typeface="+mn-ea"/>
                      </a:endParaRPr>
                    </a:p>
                  </p:txBody>
                </p:sp>
                <p:sp>
                  <p:nvSpPr>
                    <p:cNvPr id="21" name="Line 51"/>
                    <p:cNvSpPr>
                      <a:spLocks noChangeShapeType="1"/>
                    </p:cNvSpPr>
                    <p:nvPr/>
                  </p:nvSpPr>
                  <p:spPr bwMode="auto">
                    <a:xfrm>
                      <a:off x="3265" y="3408"/>
                      <a:ext cx="288" cy="0"/>
                    </a:xfrm>
                    <a:prstGeom prst="line">
                      <a:avLst/>
                    </a:pr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22" name="Line 52"/>
                    <p:cNvSpPr>
                      <a:spLocks noChangeShapeType="1"/>
                    </p:cNvSpPr>
                    <p:nvPr/>
                  </p:nvSpPr>
                  <p:spPr bwMode="auto">
                    <a:xfrm>
                      <a:off x="2266" y="3408"/>
                      <a:ext cx="288" cy="0"/>
                    </a:xfrm>
                    <a:prstGeom prst="line">
                      <a:avLst/>
                    </a:pr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23" name="Freeform 53"/>
                    <p:cNvSpPr>
                      <a:spLocks/>
                    </p:cNvSpPr>
                    <p:nvPr/>
                  </p:nvSpPr>
                  <p:spPr bwMode="auto">
                    <a:xfrm flipV="1">
                      <a:off x="1248" y="2700"/>
                      <a:ext cx="3287" cy="240"/>
                    </a:xfrm>
                    <a:custGeom>
                      <a:avLst/>
                      <a:gdLst>
                        <a:gd name="T0" fmla="*/ 0 w 3360"/>
                        <a:gd name="T1" fmla="*/ 916 h 192"/>
                        <a:gd name="T2" fmla="*/ 1481 w 3360"/>
                        <a:gd name="T3" fmla="*/ 0 h 192"/>
                        <a:gd name="T4" fmla="*/ 2882 w 3360"/>
                        <a:gd name="T5" fmla="*/ 916 h 192"/>
                        <a:gd name="T6" fmla="*/ 0 60000 65536"/>
                        <a:gd name="T7" fmla="*/ 0 60000 65536"/>
                        <a:gd name="T8" fmla="*/ 0 60000 65536"/>
                        <a:gd name="T9" fmla="*/ 0 w 3360"/>
                        <a:gd name="T10" fmla="*/ 0 h 192"/>
                        <a:gd name="T11" fmla="*/ 3360 w 3360"/>
                        <a:gd name="T12" fmla="*/ 192 h 192"/>
                      </a:gdLst>
                      <a:ahLst/>
                      <a:cxnLst>
                        <a:cxn ang="T6">
                          <a:pos x="T0" y="T1"/>
                        </a:cxn>
                        <a:cxn ang="T7">
                          <a:pos x="T2" y="T3"/>
                        </a:cxn>
                        <a:cxn ang="T8">
                          <a:pos x="T4" y="T5"/>
                        </a:cxn>
                      </a:cxnLst>
                      <a:rect l="T9" t="T10" r="T11" b="T12"/>
                      <a:pathLst>
                        <a:path w="3360" h="192">
                          <a:moveTo>
                            <a:pt x="0" y="192"/>
                          </a:moveTo>
                          <a:cubicBezTo>
                            <a:pt x="584" y="96"/>
                            <a:pt x="1168" y="0"/>
                            <a:pt x="1728" y="0"/>
                          </a:cubicBezTo>
                          <a:cubicBezTo>
                            <a:pt x="2288" y="0"/>
                            <a:pt x="3096" y="168"/>
                            <a:pt x="3360" y="192"/>
                          </a:cubicBezTo>
                        </a:path>
                      </a:pathLst>
                    </a:cu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24" name="Line 54"/>
                    <p:cNvSpPr>
                      <a:spLocks noChangeShapeType="1"/>
                    </p:cNvSpPr>
                    <p:nvPr/>
                  </p:nvSpPr>
                  <p:spPr bwMode="auto">
                    <a:xfrm flipH="1">
                      <a:off x="4271" y="2844"/>
                      <a:ext cx="336" cy="336"/>
                    </a:xfrm>
                    <a:prstGeom prst="line">
                      <a:avLst/>
                    </a:prstGeom>
                    <a:noFill/>
                    <a:ln w="19050">
                      <a:solidFill>
                        <a:srgbClr val="FF6600"/>
                      </a:solidFill>
                      <a:round/>
                      <a:headEn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25" name="Line 55"/>
                    <p:cNvSpPr>
                      <a:spLocks noChangeShapeType="1"/>
                    </p:cNvSpPr>
                    <p:nvPr/>
                  </p:nvSpPr>
                  <p:spPr bwMode="auto">
                    <a:xfrm flipH="1" flipV="1">
                      <a:off x="1152" y="2844"/>
                      <a:ext cx="336" cy="336"/>
                    </a:xfrm>
                    <a:prstGeom prst="line">
                      <a:avLst/>
                    </a:prstGeom>
                    <a:noFill/>
                    <a:ln w="19050">
                      <a:solidFill>
                        <a:srgbClr val="FF6600"/>
                      </a:solidFill>
                      <a:round/>
                      <a:headEn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26" name="Line 56"/>
                    <p:cNvSpPr>
                      <a:spLocks noChangeShapeType="1"/>
                    </p:cNvSpPr>
                    <p:nvPr/>
                  </p:nvSpPr>
                  <p:spPr bwMode="auto">
                    <a:xfrm>
                      <a:off x="2304" y="2076"/>
                      <a:ext cx="1247" cy="0"/>
                    </a:xfrm>
                    <a:prstGeom prst="line">
                      <a:avLst/>
                    </a:pr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sp>
                  <p:nvSpPr>
                    <p:cNvPr id="27" name="Line 57"/>
                    <p:cNvSpPr>
                      <a:spLocks noChangeShapeType="1"/>
                    </p:cNvSpPr>
                    <p:nvPr/>
                  </p:nvSpPr>
                  <p:spPr bwMode="auto">
                    <a:xfrm flipV="1">
                      <a:off x="1264" y="2316"/>
                      <a:ext cx="288" cy="96"/>
                    </a:xfrm>
                    <a:prstGeom prst="line">
                      <a:avLst/>
                    </a:prstGeom>
                    <a:noFill/>
                    <a:ln w="19050">
                      <a:solidFill>
                        <a:srgbClr val="FF6600"/>
                      </a:solidFill>
                      <a:round/>
                      <a:headEnd type="triangle" w="med" len="med"/>
                      <a:tailEnd type="triangle" w="med" len="med"/>
                    </a:ln>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200">
                        <a:latin typeface="+mn-ea"/>
                      </a:endParaRPr>
                    </a:p>
                  </p:txBody>
                </p:sp>
              </p:grpSp>
            </p:grpSp>
            <p:pic>
              <p:nvPicPr>
                <p:cNvPr id="13" name="Picture 79" descr="j0180862"/>
                <p:cNvPicPr>
                  <a:picLocks noChangeAspect="1" noChangeArrowheads="1"/>
                </p:cNvPicPr>
                <p:nvPr/>
              </p:nvPicPr>
              <p:blipFill>
                <a:blip r:embed="rId10" cstate="print"/>
                <a:srcRect/>
                <a:stretch>
                  <a:fillRect/>
                </a:stretch>
              </p:blipFill>
              <p:spPr bwMode="auto">
                <a:xfrm>
                  <a:off x="5796136" y="5021046"/>
                  <a:ext cx="1012825" cy="720725"/>
                </a:xfrm>
                <a:prstGeom prst="rect">
                  <a:avLst/>
                </a:prstGeom>
                <a:noFill/>
                <a:ln w="9525">
                  <a:noFill/>
                  <a:miter lim="800000"/>
                  <a:headEnd/>
                  <a:tailEnd/>
                </a:ln>
              </p:spPr>
            </p:pic>
          </p:grpSp>
        </p:grpSp>
      </p:grpSp>
      <p:sp>
        <p:nvSpPr>
          <p:cNvPr id="78" name="TextBox 77"/>
          <p:cNvSpPr txBox="1"/>
          <p:nvPr/>
        </p:nvSpPr>
        <p:spPr>
          <a:xfrm>
            <a:off x="3571868" y="5857892"/>
            <a:ext cx="2071702" cy="338554"/>
          </a:xfrm>
          <a:prstGeom prst="rect">
            <a:avLst/>
          </a:prstGeom>
          <a:noFill/>
        </p:spPr>
        <p:txBody>
          <a:bodyPr wrap="square" rtlCol="0">
            <a:spAutoFit/>
          </a:bodyPr>
          <a:lstStyle/>
          <a:p>
            <a:r>
              <a:rPr lang="zh-CN" altLang="en-US" sz="1600" dirty="0" smtClean="0"/>
              <a:t>全球供应链物流环节</a:t>
            </a:r>
            <a:endParaRPr lang="zh-CN" altLang="en-US" sz="1600"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制造业物流现状</a:t>
            </a:r>
            <a:endParaRPr lang="en-US" altLang="zh-CN" dirty="0" smtClean="0"/>
          </a:p>
          <a:p>
            <a:pPr lvl="1"/>
            <a:r>
              <a:rPr lang="zh-CN" altLang="en-US" dirty="0" smtClean="0"/>
              <a:t>制造业社会物流总额和所占比例仍呈上升趋势</a:t>
            </a:r>
            <a:endParaRPr lang="en-US" altLang="zh-CN" dirty="0" smtClean="0"/>
          </a:p>
          <a:p>
            <a:pPr lvl="2">
              <a:buClrTx/>
              <a:buFont typeface="宋体" pitchFamily="2" charset="-122"/>
              <a:buChar char="–"/>
            </a:pPr>
            <a:r>
              <a:rPr lang="en-US" altLang="zh-CN" dirty="0" smtClean="0"/>
              <a:t>2011</a:t>
            </a:r>
            <a:r>
              <a:rPr lang="zh-CN" altLang="en-US" dirty="0" smtClean="0"/>
              <a:t>年社会物流总额</a:t>
            </a:r>
            <a:r>
              <a:rPr lang="en-US" dirty="0" smtClean="0"/>
              <a:t>146.3</a:t>
            </a:r>
            <a:r>
              <a:rPr lang="zh-CN" altLang="en-US" dirty="0" smtClean="0"/>
              <a:t>万亿元，制造业物流总额为</a:t>
            </a:r>
            <a:r>
              <a:rPr lang="en-US" dirty="0" smtClean="0"/>
              <a:t>109.3</a:t>
            </a:r>
            <a:r>
              <a:rPr lang="zh-CN" altLang="en-US" dirty="0" smtClean="0"/>
              <a:t>万亿元，所占社会物流总额比重为</a:t>
            </a:r>
            <a:r>
              <a:rPr lang="en-US" dirty="0" smtClean="0"/>
              <a:t>74.7%</a:t>
            </a:r>
            <a:r>
              <a:rPr lang="zh-CN" altLang="en-US" dirty="0" smtClean="0"/>
              <a:t>。</a:t>
            </a:r>
            <a:endParaRPr lang="en-US" altLang="zh-CN" dirty="0" smtClean="0"/>
          </a:p>
          <a:p>
            <a:pPr lvl="2">
              <a:buClrTx/>
              <a:buFont typeface="宋体" pitchFamily="2" charset="-122"/>
              <a:buChar char="–"/>
            </a:pPr>
            <a:r>
              <a:rPr lang="en-US" dirty="0" smtClean="0"/>
              <a:t>2011</a:t>
            </a:r>
            <a:r>
              <a:rPr lang="zh-CN" altLang="en-US" dirty="0" smtClean="0"/>
              <a:t>年我国社会物流总成本</a:t>
            </a:r>
            <a:r>
              <a:rPr lang="en-US" dirty="0" smtClean="0"/>
              <a:t>7.8</a:t>
            </a:r>
            <a:r>
              <a:rPr lang="zh-CN" altLang="en-US" dirty="0" smtClean="0"/>
              <a:t>万亿元，比</a:t>
            </a:r>
            <a:r>
              <a:rPr lang="en-US" dirty="0" smtClean="0"/>
              <a:t>2010</a:t>
            </a:r>
            <a:r>
              <a:rPr lang="zh-CN" altLang="en-US" dirty="0" smtClean="0"/>
              <a:t>年增长</a:t>
            </a:r>
            <a:r>
              <a:rPr lang="en-US" dirty="0" smtClean="0"/>
              <a:t>18.3%</a:t>
            </a:r>
            <a:r>
              <a:rPr lang="zh-CN" altLang="en-US" dirty="0" smtClean="0"/>
              <a:t>；社会物流总成本相当于</a:t>
            </a:r>
            <a:r>
              <a:rPr lang="en-US" dirty="0" smtClean="0"/>
              <a:t>GDP</a:t>
            </a:r>
            <a:r>
              <a:rPr lang="zh-CN" altLang="en-US" dirty="0" smtClean="0"/>
              <a:t>的</a:t>
            </a:r>
            <a:r>
              <a:rPr lang="en-US" dirty="0" smtClean="0"/>
              <a:t>18%</a:t>
            </a:r>
            <a:r>
              <a:rPr lang="zh-CN" altLang="en-US" dirty="0" smtClean="0"/>
              <a:t>，比发达国家高出一倍左右。</a:t>
            </a:r>
            <a:endParaRPr lang="en-US" altLang="zh-CN" dirty="0" smtClean="0"/>
          </a:p>
          <a:p>
            <a:pPr lvl="2">
              <a:buClrTx/>
              <a:buFont typeface="宋体" pitchFamily="2" charset="-122"/>
              <a:buChar char="–"/>
            </a:pPr>
            <a:endParaRPr lang="en-US" altLang="zh-CN" dirty="0" smtClean="0"/>
          </a:p>
          <a:p>
            <a:pPr lvl="1"/>
            <a:r>
              <a:rPr lang="zh-CN" altLang="en-US" dirty="0" smtClean="0"/>
              <a:t>制造业物流外包持续加速，物流信息化程度显著提升</a:t>
            </a:r>
            <a:endParaRPr lang="en-US" altLang="zh-CN" dirty="0" smtClean="0"/>
          </a:p>
          <a:p>
            <a:pPr lvl="2">
              <a:buClrTx/>
              <a:buFont typeface="宋体" pitchFamily="2" charset="-122"/>
              <a:buChar char="–"/>
            </a:pPr>
            <a:r>
              <a:rPr lang="zh-CN" altLang="en-US" dirty="0" smtClean="0"/>
              <a:t>工商业外包比例逐年上升，</a:t>
            </a:r>
            <a:r>
              <a:rPr lang="en-US" altLang="zh-CN" dirty="0" smtClean="0"/>
              <a:t>2010</a:t>
            </a:r>
            <a:r>
              <a:rPr lang="zh-CN" altLang="en-US" dirty="0" smtClean="0"/>
              <a:t>年达到</a:t>
            </a:r>
            <a:r>
              <a:rPr lang="en-US" altLang="zh-CN" dirty="0" smtClean="0"/>
              <a:t>63.3%</a:t>
            </a:r>
            <a:r>
              <a:rPr lang="zh-CN" altLang="en-US" dirty="0" smtClean="0"/>
              <a:t>。</a:t>
            </a:r>
            <a:endParaRPr lang="en-US" altLang="zh-CN" dirty="0" smtClean="0"/>
          </a:p>
          <a:p>
            <a:pPr lvl="2">
              <a:buClrTx/>
              <a:buFont typeface="宋体" pitchFamily="2" charset="-122"/>
              <a:buChar char="–"/>
            </a:pPr>
            <a:r>
              <a:rPr lang="zh-CN" altLang="en-US" dirty="0" smtClean="0"/>
              <a:t>工商企业物流信息化程度升高，条形码技术、全球定位系统、电子数据交换等使用比例增加。</a:t>
            </a:r>
            <a:endParaRPr lang="en-US" altLang="zh-CN" dirty="0" smtClean="0"/>
          </a:p>
          <a:p>
            <a:pPr lvl="2">
              <a:buClrTx/>
              <a:buFont typeface="宋体" pitchFamily="2" charset="-122"/>
              <a:buChar char="–"/>
            </a:pPr>
            <a:endParaRPr lang="en-US" altLang="zh-CN" dirty="0" smtClean="0"/>
          </a:p>
          <a:p>
            <a:pPr lvl="1"/>
            <a:r>
              <a:rPr lang="zh-CN" altLang="en-US" dirty="0" smtClean="0"/>
              <a:t>制造业物流成本受到高度关注</a:t>
            </a:r>
            <a:endParaRPr lang="en-US" altLang="zh-CN" dirty="0" smtClean="0"/>
          </a:p>
          <a:p>
            <a:pPr lvl="2">
              <a:buClrTx/>
              <a:buFont typeface="宋体" pitchFamily="2" charset="-122"/>
              <a:buChar char="–"/>
            </a:pPr>
            <a:r>
              <a:rPr lang="zh-CN" altLang="en-US" dirty="0" smtClean="0"/>
              <a:t>工业产品产量高，但投入产出效率不高。</a:t>
            </a:r>
            <a:endParaRPr lang="en-US" altLang="zh-CN" dirty="0" smtClean="0"/>
          </a:p>
          <a:p>
            <a:pPr lvl="2">
              <a:buClrTx/>
              <a:buFont typeface="宋体" pitchFamily="2" charset="-122"/>
              <a:buChar char="–"/>
            </a:pPr>
            <a:r>
              <a:rPr lang="zh-CN" altLang="en-US" dirty="0" smtClean="0"/>
              <a:t>社会化程度低，物流成本高。</a:t>
            </a:r>
            <a:endParaRPr lang="en-US" altLang="zh-CN" dirty="0" smtClean="0"/>
          </a:p>
        </p:txBody>
      </p:sp>
      <p:sp>
        <p:nvSpPr>
          <p:cNvPr id="3" name="标题 2"/>
          <p:cNvSpPr>
            <a:spLocks noGrp="1"/>
          </p:cNvSpPr>
          <p:nvPr>
            <p:ph type="title"/>
          </p:nvPr>
        </p:nvSpPr>
        <p:spPr/>
        <p:txBody>
          <a:bodyPr/>
          <a:lstStyle/>
          <a:p>
            <a:r>
              <a:rPr lang="en-US" altLang="zh-CN" dirty="0" smtClean="0"/>
              <a:t>8.1.1 </a:t>
            </a:r>
            <a:r>
              <a:rPr lang="zh-CN" altLang="en-US" dirty="0" smtClean="0"/>
              <a:t>行业现状</a:t>
            </a:r>
            <a:endParaRPr lang="zh-CN" altLang="en-US" dirty="0"/>
          </a:p>
        </p:txBody>
      </p:sp>
      <p:sp>
        <p:nvSpPr>
          <p:cNvPr id="5" name="圆角矩形标注 4"/>
          <p:cNvSpPr/>
          <p:nvPr/>
        </p:nvSpPr>
        <p:spPr>
          <a:xfrm>
            <a:off x="5857884" y="1000108"/>
            <a:ext cx="2928958" cy="785818"/>
          </a:xfrm>
          <a:prstGeom prst="wedgeRoundRectCallou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ysClr val="windowText" lastClr="000000"/>
                </a:solidFill>
              </a:rPr>
              <a:t>制造业物流是推动我国物流业发展的主要力量</a:t>
            </a:r>
            <a:endParaRPr lang="zh-CN" altLang="en-US" dirty="0">
              <a:solidFill>
                <a:sysClr val="windowText" lastClr="000000"/>
              </a:solidFill>
            </a:endParaRPr>
          </a:p>
        </p:txBody>
      </p:sp>
      <p:sp>
        <p:nvSpPr>
          <p:cNvPr id="6" name="圆角矩形标注 5"/>
          <p:cNvSpPr/>
          <p:nvPr/>
        </p:nvSpPr>
        <p:spPr>
          <a:xfrm>
            <a:off x="5000628" y="1500174"/>
            <a:ext cx="2928958" cy="785818"/>
          </a:xfrm>
          <a:prstGeom prst="wedgeRoundRectCallou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ysClr val="windowText" lastClr="000000"/>
                </a:solidFill>
              </a:rPr>
              <a:t>急需推动物流产业技术升级和产业结构调整</a:t>
            </a:r>
            <a:endParaRPr lang="zh-CN" altLang="en-US" dirty="0">
              <a:solidFill>
                <a:sysClr val="windowText" lastClr="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6" grpId="0"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制造业物流系统的运作模式</a:t>
            </a:r>
            <a:endParaRPr lang="en-US" altLang="zh-CN" dirty="0" smtClean="0"/>
          </a:p>
          <a:p>
            <a:pPr lvl="1"/>
            <a:r>
              <a:rPr lang="zh-CN" altLang="en-US" dirty="0" smtClean="0"/>
              <a:t>自营物流</a:t>
            </a:r>
            <a:endParaRPr lang="en-US" altLang="zh-CN" dirty="0" smtClean="0"/>
          </a:p>
          <a:p>
            <a:pPr lvl="2">
              <a:buClrTx/>
              <a:buFont typeface="宋体" pitchFamily="2" charset="-122"/>
              <a:buChar char="–"/>
            </a:pPr>
            <a:r>
              <a:rPr lang="zh-CN" altLang="en-US" dirty="0" smtClean="0"/>
              <a:t>模式：企业自己建立物流配送系统，企业自身完成从原料采购到产品销售的一系列运输、存储、装卸、搬运、包装、流通加工、配送、信息处理等环节的物流模式。</a:t>
            </a:r>
            <a:endParaRPr lang="en-US" altLang="zh-CN" dirty="0" smtClean="0"/>
          </a:p>
          <a:p>
            <a:pPr lvl="2">
              <a:buClrTx/>
              <a:buFont typeface="宋体" pitchFamily="2" charset="-122"/>
              <a:buChar char="–"/>
            </a:pPr>
            <a:r>
              <a:rPr lang="zh-CN" altLang="en-US" dirty="0" smtClean="0"/>
              <a:t>原由：对自身的运营控制能力的需要；保护商业秘密。</a:t>
            </a:r>
            <a:endParaRPr lang="en-US" altLang="zh-CN" dirty="0" smtClean="0"/>
          </a:p>
          <a:p>
            <a:pPr lvl="2">
              <a:buClrTx/>
              <a:buFont typeface="宋体" pitchFamily="2" charset="-122"/>
              <a:buChar char="–"/>
            </a:pPr>
            <a:r>
              <a:rPr lang="zh-CN" altLang="en-US" dirty="0" smtClean="0"/>
              <a:t>适合企业：自身拥有仓库、车队等大量物流基础设施、雄厚的资金、完善的物流服务体系。</a:t>
            </a:r>
            <a:endParaRPr lang="en-US" altLang="zh-CN" dirty="0" smtClean="0"/>
          </a:p>
          <a:p>
            <a:pPr lvl="1"/>
            <a:r>
              <a:rPr lang="zh-CN" altLang="en-US" dirty="0" smtClean="0"/>
              <a:t>第三方物流（</a:t>
            </a:r>
            <a:r>
              <a:rPr lang="en-US" altLang="zh-CN" dirty="0" smtClean="0"/>
              <a:t>Third Party Logistics, 3PL</a:t>
            </a:r>
            <a:r>
              <a:rPr lang="zh-CN" altLang="en-US" dirty="0" smtClean="0"/>
              <a:t>）</a:t>
            </a:r>
            <a:endParaRPr lang="en-US" altLang="zh-CN" dirty="0" smtClean="0"/>
          </a:p>
          <a:p>
            <a:pPr lvl="2">
              <a:buClrTx/>
              <a:buFont typeface="宋体" pitchFamily="2" charset="-122"/>
              <a:buChar char="–"/>
            </a:pPr>
            <a:r>
              <a:rPr lang="zh-CN" altLang="en-US" dirty="0" smtClean="0"/>
              <a:t>模式：由第三方（第一方供应方，第二方需求方）完成物流服务的专业化运作模式。</a:t>
            </a:r>
            <a:endParaRPr lang="en-US" altLang="zh-CN" dirty="0" smtClean="0"/>
          </a:p>
          <a:p>
            <a:pPr lvl="2">
              <a:buClrTx/>
              <a:buFont typeface="宋体" pitchFamily="2" charset="-122"/>
              <a:buChar char="–"/>
            </a:pPr>
            <a:r>
              <a:rPr lang="zh-CN" altLang="en-US" dirty="0" smtClean="0"/>
              <a:t>原由：强化其核心竞争力，把非核心业务的物流管理、物流作业或物流设备等部分或全部外包出去，降低运作成本，并与专业物流公司建立双赢的互动协作关系。</a:t>
            </a:r>
            <a:endParaRPr lang="en-US" altLang="zh-CN" dirty="0" smtClean="0"/>
          </a:p>
          <a:p>
            <a:pPr lvl="2">
              <a:buClrTx/>
              <a:buFont typeface="宋体" pitchFamily="2" charset="-122"/>
              <a:buChar char="–"/>
            </a:pPr>
            <a:r>
              <a:rPr lang="zh-CN" altLang="en-US" dirty="0" smtClean="0"/>
              <a:t>适合企业：中小制造业。</a:t>
            </a:r>
            <a:endParaRPr lang="en-US" altLang="zh-CN" dirty="0" smtClean="0"/>
          </a:p>
          <a:p>
            <a:pPr lvl="1"/>
            <a:r>
              <a:rPr lang="zh-CN" altLang="en-US" dirty="0" smtClean="0"/>
              <a:t>第四方物流（</a:t>
            </a:r>
            <a:r>
              <a:rPr lang="en-US" altLang="zh-CN" dirty="0" smtClean="0"/>
              <a:t>Fourth Party Logistics, 4PL</a:t>
            </a:r>
            <a:r>
              <a:rPr lang="zh-CN" altLang="en-US" dirty="0" smtClean="0"/>
              <a:t>）</a:t>
            </a:r>
            <a:endParaRPr lang="en-US" altLang="zh-CN" dirty="0" smtClean="0"/>
          </a:p>
          <a:p>
            <a:pPr lvl="2">
              <a:buClrTx/>
              <a:buFont typeface="宋体" pitchFamily="2" charset="-122"/>
              <a:buChar char="–"/>
            </a:pPr>
            <a:r>
              <a:rPr lang="zh-CN" altLang="en-US" dirty="0" smtClean="0"/>
              <a:t>模式：专门为第一方、第二方和第三方提供物流规划、咨询、物流信息系统、供应链管理等活动。</a:t>
            </a:r>
            <a:endParaRPr lang="en-US" altLang="zh-CN" dirty="0" smtClean="0"/>
          </a:p>
          <a:p>
            <a:pPr lvl="2">
              <a:buClrTx/>
              <a:buFont typeface="宋体" pitchFamily="2" charset="-122"/>
              <a:buChar char="–"/>
            </a:pPr>
            <a:r>
              <a:rPr lang="zh-CN" altLang="en-US" dirty="0" smtClean="0"/>
              <a:t>原由：帮助企业实现降低成本和有效整合资源，为客户提供独特的和广泛的供应链解决方案。</a:t>
            </a:r>
            <a:endParaRPr lang="en-US" altLang="zh-CN" dirty="0" smtClean="0"/>
          </a:p>
          <a:p>
            <a:pPr lvl="2">
              <a:buClrTx/>
              <a:buFont typeface="宋体" pitchFamily="2" charset="-122"/>
              <a:buChar char="–"/>
            </a:pPr>
            <a:r>
              <a:rPr lang="zh-CN" altLang="en-US" dirty="0" smtClean="0"/>
              <a:t>适合企业：需要完整的供应链解决方案的企业。</a:t>
            </a:r>
            <a:endParaRPr lang="en-US" altLang="zh-CN" dirty="0" smtClean="0"/>
          </a:p>
          <a:p>
            <a:pPr lvl="1"/>
            <a:endParaRPr lang="zh-CN" altLang="en-US" dirty="0"/>
          </a:p>
        </p:txBody>
      </p:sp>
      <p:sp>
        <p:nvSpPr>
          <p:cNvPr id="3" name="标题 2"/>
          <p:cNvSpPr>
            <a:spLocks noGrp="1"/>
          </p:cNvSpPr>
          <p:nvPr>
            <p:ph type="title"/>
          </p:nvPr>
        </p:nvSpPr>
        <p:spPr/>
        <p:txBody>
          <a:bodyPr/>
          <a:lstStyle/>
          <a:p>
            <a:r>
              <a:rPr lang="en-US" altLang="zh-CN" dirty="0" smtClean="0"/>
              <a:t>8.1.2</a:t>
            </a:r>
            <a:r>
              <a:rPr lang="zh-CN" altLang="en-US" dirty="0" smtClean="0"/>
              <a:t>行业运作模式</a:t>
            </a:r>
            <a:endParaRPr lang="zh-CN" altLang="en-US" dirty="0"/>
          </a:p>
        </p:txBody>
      </p:sp>
      <p:sp>
        <p:nvSpPr>
          <p:cNvPr id="4" name="圆角矩形标注 3"/>
          <p:cNvSpPr/>
          <p:nvPr/>
        </p:nvSpPr>
        <p:spPr>
          <a:xfrm>
            <a:off x="4000496" y="142852"/>
            <a:ext cx="5000660" cy="1571636"/>
          </a:xfrm>
          <a:prstGeom prst="wedgeRoundRectCallou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buClrTx/>
              <a:buNone/>
            </a:pPr>
            <a:r>
              <a:rPr lang="zh-CN" altLang="en-US" dirty="0" smtClean="0">
                <a:solidFill>
                  <a:schemeClr val="tx1"/>
                </a:solidFill>
              </a:rPr>
              <a:t>提示：企业还是应该根据自己的资源和业务需求，合理规划物流模式，尽可能的减少物流环节的成本，以增加企业利润，提高企业竞争力。</a:t>
            </a:r>
            <a:endParaRPr lang="en-US" altLang="zh-CN" dirty="0" smtClean="0">
              <a:solidFill>
                <a:schemeClr val="tx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500"/>
                                        <p:tgtEl>
                                          <p:spTgt spid="4">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down)">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制造业物流存在问题</a:t>
            </a:r>
            <a:endParaRPr lang="zh-CN" altLang="en-US" dirty="0"/>
          </a:p>
        </p:txBody>
      </p:sp>
      <p:sp>
        <p:nvSpPr>
          <p:cNvPr id="3" name="标题 2"/>
          <p:cNvSpPr>
            <a:spLocks noGrp="1"/>
          </p:cNvSpPr>
          <p:nvPr>
            <p:ph type="title"/>
          </p:nvPr>
        </p:nvSpPr>
        <p:spPr/>
        <p:txBody>
          <a:bodyPr/>
          <a:lstStyle/>
          <a:p>
            <a:r>
              <a:rPr lang="en-US" altLang="zh-CN" dirty="0" smtClean="0"/>
              <a:t>8.1.3</a:t>
            </a:r>
            <a:r>
              <a:rPr lang="zh-CN" altLang="en-US" dirty="0" smtClean="0"/>
              <a:t>行业问题</a:t>
            </a:r>
            <a:endParaRPr lang="zh-CN" altLang="en-US" dirty="0"/>
          </a:p>
        </p:txBody>
      </p:sp>
      <p:graphicFrame>
        <p:nvGraphicFramePr>
          <p:cNvPr id="4" name="图示 3"/>
          <p:cNvGraphicFramePr/>
          <p:nvPr/>
        </p:nvGraphicFramePr>
        <p:xfrm>
          <a:off x="1071538" y="1643050"/>
          <a:ext cx="7072362"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制造业物流所处阶段</a:t>
            </a:r>
            <a:endParaRPr lang="en-US" altLang="zh-CN" dirty="0" smtClean="0"/>
          </a:p>
          <a:p>
            <a:pPr lvl="1"/>
            <a:r>
              <a:rPr lang="zh-CN" altLang="en-US" dirty="0" smtClean="0"/>
              <a:t>向一体化物流管理提升</a:t>
            </a:r>
            <a:endParaRPr lang="en-US" altLang="zh-CN" dirty="0" smtClean="0"/>
          </a:p>
          <a:p>
            <a:pPr lvl="1"/>
            <a:r>
              <a:rPr lang="zh-CN" altLang="en-US" dirty="0" smtClean="0"/>
              <a:t>实物配送管理向一体化物流管理过渡的后期</a:t>
            </a:r>
            <a:endParaRPr lang="en-US" altLang="zh-CN" dirty="0" smtClean="0"/>
          </a:p>
          <a:p>
            <a:pPr lvl="1"/>
            <a:endParaRPr lang="en-US" altLang="zh-CN" dirty="0" smtClean="0"/>
          </a:p>
          <a:p>
            <a:r>
              <a:rPr lang="zh-CN" altLang="en-US" dirty="0" smtClean="0"/>
              <a:t>制造业物流行业八大特征及趋势</a:t>
            </a:r>
            <a:endParaRPr lang="en-US" altLang="zh-CN" dirty="0" smtClean="0"/>
          </a:p>
          <a:p>
            <a:pPr lvl="1"/>
            <a:r>
              <a:rPr lang="zh-CN" altLang="en-US" dirty="0" smtClean="0"/>
              <a:t>制造业物流需求快速增长、规模快速扩大，占社会物流总额比重提高。</a:t>
            </a:r>
            <a:endParaRPr lang="en-US" altLang="zh-CN" dirty="0" smtClean="0"/>
          </a:p>
          <a:p>
            <a:pPr lvl="1"/>
            <a:r>
              <a:rPr lang="zh-CN" altLang="en-US" dirty="0" smtClean="0"/>
              <a:t>物流业务发展正在由生产、销售环节向采购环节迅速扩展，部分企业开始向回收（循环）物流发展。</a:t>
            </a:r>
            <a:endParaRPr lang="en-US" altLang="zh-CN" dirty="0" smtClean="0"/>
          </a:p>
          <a:p>
            <a:pPr lvl="1"/>
            <a:r>
              <a:rPr lang="zh-CN" altLang="en-US" dirty="0" smtClean="0"/>
              <a:t>物流发展目标开始由加快销售、降低销售成本，向整体优化、提高企业效率、降低整体物流成本转变。</a:t>
            </a:r>
            <a:endParaRPr lang="en-US" altLang="zh-CN" dirty="0" smtClean="0"/>
          </a:p>
          <a:p>
            <a:pPr lvl="1"/>
            <a:r>
              <a:rPr lang="zh-CN" altLang="en-US" dirty="0" smtClean="0"/>
              <a:t>物流发展的行业特征越来越明显，精细化、专业化的趋势开始显现。</a:t>
            </a:r>
            <a:endParaRPr lang="en-US" altLang="zh-CN" dirty="0" smtClean="0"/>
          </a:p>
          <a:p>
            <a:pPr lvl="1"/>
            <a:r>
              <a:rPr lang="zh-CN" altLang="en-US" dirty="0" smtClean="0"/>
              <a:t>制造企业普遍拥有一定物流基础设施，内资企业平均规模远大于外资企业。</a:t>
            </a:r>
            <a:endParaRPr lang="en-US" altLang="zh-CN" dirty="0" smtClean="0"/>
          </a:p>
          <a:p>
            <a:pPr lvl="1"/>
            <a:r>
              <a:rPr lang="zh-CN" altLang="en-US" dirty="0" smtClean="0"/>
              <a:t>物流业务外包增加、专业化程度提高，制造业企业与物流企业联合趋势明显。</a:t>
            </a:r>
            <a:endParaRPr lang="en-US" altLang="zh-CN" dirty="0" smtClean="0"/>
          </a:p>
          <a:p>
            <a:pPr lvl="1"/>
            <a:r>
              <a:rPr lang="zh-CN" altLang="en-US" dirty="0" smtClean="0"/>
              <a:t>物流信息化认识明显提高，在制造业企业物流中发挥越来越关键的作用。</a:t>
            </a:r>
            <a:endParaRPr lang="en-US" altLang="zh-CN" dirty="0" smtClean="0"/>
          </a:p>
          <a:p>
            <a:pPr lvl="1"/>
            <a:r>
              <a:rPr lang="zh-CN" altLang="en-US" dirty="0" smtClean="0"/>
              <a:t>现代物流技术与产品在企业物流作业中开始得到应用。</a:t>
            </a:r>
            <a:endParaRPr lang="zh-CN" altLang="en-US" dirty="0"/>
          </a:p>
        </p:txBody>
      </p:sp>
      <p:sp>
        <p:nvSpPr>
          <p:cNvPr id="3" name="标题 2"/>
          <p:cNvSpPr>
            <a:spLocks noGrp="1"/>
          </p:cNvSpPr>
          <p:nvPr>
            <p:ph type="title"/>
          </p:nvPr>
        </p:nvSpPr>
        <p:spPr/>
        <p:txBody>
          <a:bodyPr/>
          <a:lstStyle/>
          <a:p>
            <a:r>
              <a:rPr lang="en-US" altLang="zh-CN" dirty="0" smtClean="0"/>
              <a:t>8.1.4</a:t>
            </a:r>
            <a:r>
              <a:rPr lang="zh-CN" altLang="en-US" dirty="0" smtClean="0"/>
              <a:t>行业特征及发展趋势</a:t>
            </a:r>
            <a:endParaRPr lang="zh-CN" altLang="en-US"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8.2.1</a:t>
            </a:r>
            <a:r>
              <a:rPr lang="zh-CN" altLang="en-US" dirty="0" smtClean="0"/>
              <a:t>技术需求</a:t>
            </a:r>
            <a:endParaRPr lang="zh-CN" altLang="en-US" dirty="0"/>
          </a:p>
        </p:txBody>
      </p:sp>
      <p:sp>
        <p:nvSpPr>
          <p:cNvPr id="5" name="内容占位符 4"/>
          <p:cNvSpPr>
            <a:spLocks noGrp="1"/>
          </p:cNvSpPr>
          <p:nvPr>
            <p:ph idx="1"/>
          </p:nvPr>
        </p:nvSpPr>
        <p:spPr>
          <a:xfrm>
            <a:off x="457200" y="1196974"/>
            <a:ext cx="8229600" cy="5089545"/>
          </a:xfrm>
        </p:spPr>
        <p:txBody>
          <a:bodyPr/>
          <a:lstStyle/>
          <a:p>
            <a:r>
              <a:rPr lang="zh-CN" altLang="en-US" dirty="0" smtClean="0"/>
              <a:t>制造业物流智能化使制造业的物流管理从过去的作业性提升为策略性功能，实现资源信息，生产信息，产品信息，运输信息，库存信息等在制造业系统的信息共享，使制造业者能够对原料、半成品、制成品以及相关的信息的流动达到</a:t>
            </a:r>
            <a:r>
              <a:rPr lang="en-US" dirty="0" smtClean="0"/>
              <a:t>7R</a:t>
            </a:r>
            <a:r>
              <a:rPr lang="zh-CN" altLang="en-US" dirty="0" smtClean="0"/>
              <a:t>。</a:t>
            </a:r>
            <a:endParaRPr lang="en-US" dirty="0" smtClean="0"/>
          </a:p>
          <a:p>
            <a:endParaRPr lang="en-US" altLang="zh-CN" dirty="0" smtClean="0"/>
          </a:p>
          <a:p>
            <a:r>
              <a:rPr lang="zh-CN" altLang="en-US" dirty="0" smtClean="0"/>
              <a:t>制造业物流智能化目标（</a:t>
            </a:r>
            <a:r>
              <a:rPr lang="en-US" altLang="zh-CN" dirty="0" smtClean="0"/>
              <a:t>7R</a:t>
            </a:r>
            <a:r>
              <a:rPr lang="zh-CN" altLang="en-US" dirty="0" smtClean="0"/>
              <a:t>）</a:t>
            </a:r>
            <a:endParaRPr lang="en-US" altLang="zh-CN" dirty="0" smtClean="0"/>
          </a:p>
          <a:p>
            <a:pPr lvl="1">
              <a:buFont typeface="Wingdings" pitchFamily="2" charset="2"/>
              <a:buChar char="ü"/>
            </a:pPr>
            <a:r>
              <a:rPr lang="zh-CN" altLang="en-US" dirty="0" smtClean="0"/>
              <a:t>当的数量</a:t>
            </a:r>
            <a:r>
              <a:rPr lang="en-US" dirty="0" smtClean="0"/>
              <a:t>(right quantity)</a:t>
            </a:r>
          </a:p>
          <a:p>
            <a:pPr lvl="1">
              <a:buFont typeface="Wingdings" pitchFamily="2" charset="2"/>
              <a:buChar char="ü"/>
            </a:pPr>
            <a:r>
              <a:rPr lang="zh-CN" altLang="en-US" dirty="0" smtClean="0"/>
              <a:t>适当的产品</a:t>
            </a:r>
            <a:r>
              <a:rPr lang="en-US" dirty="0" smtClean="0"/>
              <a:t>(right product)</a:t>
            </a:r>
          </a:p>
          <a:p>
            <a:pPr lvl="1">
              <a:buFont typeface="Wingdings" pitchFamily="2" charset="2"/>
              <a:buChar char="ü"/>
            </a:pPr>
            <a:r>
              <a:rPr lang="zh-CN" altLang="en-US" dirty="0" smtClean="0"/>
              <a:t>适当的时间（</a:t>
            </a:r>
            <a:r>
              <a:rPr lang="en-US" dirty="0" smtClean="0"/>
              <a:t>right time</a:t>
            </a:r>
            <a:r>
              <a:rPr lang="zh-CN" altLang="en-US" dirty="0" smtClean="0"/>
              <a:t>）</a:t>
            </a:r>
            <a:endParaRPr lang="en-US" altLang="zh-CN" dirty="0" smtClean="0"/>
          </a:p>
          <a:p>
            <a:pPr lvl="1">
              <a:buFont typeface="Wingdings" pitchFamily="2" charset="2"/>
              <a:buChar char="ü"/>
            </a:pPr>
            <a:r>
              <a:rPr lang="zh-CN" altLang="en-US" dirty="0" smtClean="0"/>
              <a:t>适当的地点</a:t>
            </a:r>
            <a:r>
              <a:rPr lang="en-US" dirty="0" smtClean="0"/>
              <a:t>(right place</a:t>
            </a:r>
            <a:r>
              <a:rPr lang="zh-CN" altLang="en-US" dirty="0" smtClean="0"/>
              <a:t>）</a:t>
            </a:r>
            <a:endParaRPr lang="en-US" altLang="zh-CN" dirty="0" smtClean="0"/>
          </a:p>
          <a:p>
            <a:pPr lvl="1">
              <a:buFont typeface="Wingdings" pitchFamily="2" charset="2"/>
              <a:buChar char="ü"/>
            </a:pPr>
            <a:r>
              <a:rPr lang="zh-CN" altLang="en-US" dirty="0" smtClean="0"/>
              <a:t>适当的条件（</a:t>
            </a:r>
            <a:r>
              <a:rPr lang="en-US" dirty="0" smtClean="0"/>
              <a:t>right condition</a:t>
            </a:r>
            <a:r>
              <a:rPr lang="zh-CN" altLang="en-US" dirty="0" smtClean="0"/>
              <a:t>）</a:t>
            </a:r>
            <a:endParaRPr lang="en-US" altLang="zh-CN" dirty="0" smtClean="0"/>
          </a:p>
          <a:p>
            <a:pPr lvl="1">
              <a:buFont typeface="Wingdings" pitchFamily="2" charset="2"/>
              <a:buChar char="ü"/>
            </a:pPr>
            <a:r>
              <a:rPr lang="zh-CN" altLang="en-US" dirty="0" smtClean="0"/>
              <a:t>适当的质量（</a:t>
            </a:r>
            <a:r>
              <a:rPr lang="en-US" dirty="0" smtClean="0"/>
              <a:t>right quality</a:t>
            </a:r>
            <a:r>
              <a:rPr lang="zh-CN" altLang="en-US" dirty="0" smtClean="0"/>
              <a:t>）</a:t>
            </a:r>
            <a:endParaRPr lang="en-US" altLang="zh-CN" dirty="0" smtClean="0"/>
          </a:p>
          <a:p>
            <a:pPr lvl="1">
              <a:buFont typeface="Wingdings" pitchFamily="2" charset="2"/>
              <a:buChar char="ü"/>
            </a:pPr>
            <a:r>
              <a:rPr lang="zh-CN" altLang="en-US" dirty="0" smtClean="0"/>
              <a:t>适当的成本（</a:t>
            </a:r>
            <a:r>
              <a:rPr lang="en-US" dirty="0" smtClean="0"/>
              <a:t>right cost</a:t>
            </a:r>
            <a:r>
              <a:rPr lang="zh-CN" altLang="en-US" dirty="0" smtClean="0"/>
              <a:t>）</a:t>
            </a:r>
            <a:endParaRPr lang="en-US" altLang="zh-CN" dirty="0" smtClean="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2122</TotalTime>
  <Words>3856</Words>
  <Application>Microsoft Office PowerPoint</Application>
  <PresentationFormat>全屏显示(4:3)</PresentationFormat>
  <Paragraphs>407</Paragraphs>
  <Slides>33</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35" baseType="lpstr">
      <vt:lpstr>智能物流</vt:lpstr>
      <vt:lpstr>Visio</vt:lpstr>
      <vt:lpstr>第8章  制造业的 智能物流</vt:lpstr>
      <vt:lpstr>学习要点</vt:lpstr>
      <vt:lpstr>目录</vt:lpstr>
      <vt:lpstr>8.1.1 行业现状</vt:lpstr>
      <vt:lpstr>8.1.1 行业现状</vt:lpstr>
      <vt:lpstr>8.1.2行业运作模式</vt:lpstr>
      <vt:lpstr>8.1.3行业问题</vt:lpstr>
      <vt:lpstr>8.1.4行业特征及发展趋势</vt:lpstr>
      <vt:lpstr>8.2.1技术需求</vt:lpstr>
      <vt:lpstr>8.2.1技术需求</vt:lpstr>
      <vt:lpstr>8.2.1技术需求</vt:lpstr>
      <vt:lpstr>8.2.1技术需求</vt:lpstr>
      <vt:lpstr>8.2.1技术需求</vt:lpstr>
      <vt:lpstr>8.2.1技术需求</vt:lpstr>
      <vt:lpstr>8.2.1技术需求</vt:lpstr>
      <vt:lpstr>8.2.2构建实施</vt:lpstr>
      <vt:lpstr>8.2.2构建实施</vt:lpstr>
      <vt:lpstr>8.2.2构建实施</vt:lpstr>
      <vt:lpstr>8.3.1准时制生产</vt:lpstr>
      <vt:lpstr>8.3.1准时制生产</vt:lpstr>
      <vt:lpstr>8.3.1准时制生产</vt:lpstr>
      <vt:lpstr>8.3.1准时制生产</vt:lpstr>
      <vt:lpstr>8.3.1准时制生产</vt:lpstr>
      <vt:lpstr>8.3.2智能供应链管理</vt:lpstr>
      <vt:lpstr>8.3.2智能供应链管理</vt:lpstr>
      <vt:lpstr>8.4.1存在问题</vt:lpstr>
      <vt:lpstr>8.4.2发展趋势</vt:lpstr>
      <vt:lpstr>8.4.3对策建议</vt:lpstr>
      <vt:lpstr>8.5案例分析</vt:lpstr>
      <vt:lpstr>8.5案例分析</vt:lpstr>
      <vt:lpstr>8.6小结</vt:lpstr>
      <vt:lpstr>思考题</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xisha</cp:lastModifiedBy>
  <cp:revision>387</cp:revision>
  <dcterms:created xsi:type="dcterms:W3CDTF">2007-10-21T01:27:31Z</dcterms:created>
  <dcterms:modified xsi:type="dcterms:W3CDTF">2012-08-29T08:26:28Z</dcterms:modified>
</cp:coreProperties>
</file>