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60" r:id="rId5"/>
    <p:sldId id="259"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9" d="100"/>
          <a:sy n="49" d="100"/>
        </p:scale>
        <p:origin x="-102" y="-23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981200"/>
            <a:ext cx="7772400" cy="1876428"/>
          </a:xfrm>
        </p:spPr>
        <p:txBody>
          <a:bodyPr anchor="b">
            <a:sp3d contourW="8890">
              <a:contourClr>
                <a:schemeClr val="accent3">
                  <a:shade val="55000"/>
                </a:schemeClr>
              </a:contourClr>
            </a:sp3d>
          </a:bodyPr>
          <a:lstStyle>
            <a:lvl1pPr algn="ctr">
              <a:defRPr sz="4400" dirty="0">
                <a:ln w="15875" cmpd="sng">
                  <a:solidFill>
                    <a:srgbClr val="FFFFFF"/>
                  </a:solidFill>
                  <a:prstDash val="solid"/>
                </a:ln>
                <a:solidFill>
                  <a:srgbClr val="FFFFFF"/>
                </a:solidFill>
                <a:effectLst>
                  <a:outerShdw blurRad="31750" dir="3600000" algn="tl" rotWithShape="0">
                    <a:srgbClr val="000000">
                      <a:alpha val="60000"/>
                    </a:srgbClr>
                  </a:outerShdw>
                </a:effectLst>
              </a:defRPr>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857628"/>
            <a:ext cx="6400800" cy="1753200"/>
          </a:xfrm>
        </p:spPr>
        <p:txBody>
          <a:bodyPr/>
          <a:lstStyle>
            <a:lvl1pPr marL="0" indent="0" algn="ctr">
              <a:buNone/>
              <a:defRPr sz="24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86644" y="274640"/>
            <a:ext cx="1400156" cy="5851525"/>
          </a:xfrm>
        </p:spPr>
        <p:txBody>
          <a:bodyPr vert="eaVert"/>
          <a:lstStyle>
            <a:lvl1pPr>
              <a:defRPr lang="zh-CN" altLang="en-US" dirty="0">
                <a:ln w="15875" cmpd="sng">
                  <a:solidFill>
                    <a:srgbClr val="FFFFFF"/>
                  </a:solidFill>
                  <a:prstDash val="solid"/>
                </a:ln>
                <a:solidFill>
                  <a:srgbClr val="FFFFFF"/>
                </a:solidFill>
                <a:effectLst>
                  <a:outerShdw blurRad="31750" dir="3600000" algn="tl" rotWithShape="0">
                    <a:srgbClr val="000000">
                      <a:alpha val="60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0"/>
            <a:ext cx="6829444"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3854150"/>
            <a:ext cx="7772400" cy="1860850"/>
          </a:xfrm>
        </p:spPr>
        <p:txBody>
          <a:bodyPr anchor="t"/>
          <a:lstStyle>
            <a:lvl1pPr algn="l">
              <a:defRPr sz="44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85800" y="2356428"/>
            <a:ext cx="7772400" cy="1501200"/>
          </a:xfrm>
        </p:spPr>
        <p:txBody>
          <a:bodyPr anchor="b"/>
          <a:lstStyle>
            <a:lvl1pPr marL="0" indent="0" algn="l">
              <a:buNone/>
              <a:defRPr sz="2000">
                <a:solidFill>
                  <a:schemeClr val="tx2"/>
                </a:solidFill>
              </a:defRPr>
            </a:lvl1pPr>
            <a:lvl2pPr marL="457200" indent="0" algn="l">
              <a:buNone/>
              <a:defRPr sz="1800">
                <a:solidFill>
                  <a:schemeClr val="tx2"/>
                </a:solidFill>
              </a:defRPr>
            </a:lvl2pPr>
            <a:lvl3pPr marL="914400" indent="0" algn="l">
              <a:buNone/>
              <a:defRPr sz="1600">
                <a:solidFill>
                  <a:schemeClr val="tx2"/>
                </a:solidFill>
              </a:defRPr>
            </a:lvl3pPr>
            <a:lvl4pPr marL="1371600" indent="0" algn="l">
              <a:buNone/>
              <a:defRPr sz="1400">
                <a:solidFill>
                  <a:schemeClr val="tx2"/>
                </a:solidFill>
              </a:defRPr>
            </a:lvl4pPr>
            <a:lvl5pPr marL="1828800" indent="0" algn="l">
              <a:buNone/>
              <a:defRPr sz="1400">
                <a:solidFill>
                  <a:schemeClr val="tx2"/>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2012/12/1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2012/12/1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2012/12/1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26258" y="381000"/>
            <a:ext cx="2667000" cy="1833554"/>
          </a:xfrm>
        </p:spPr>
        <p:txBody>
          <a:bodyPr anchor="ctr">
            <a:scene3d>
              <a:camera prst="orthographicFront"/>
              <a:lightRig rig="soft" dir="tl">
                <a:rot lat="0" lon="0" rev="0"/>
              </a:lightRig>
            </a:scene3d>
            <a:sp3d contourW="8890">
              <a:contourClr>
                <a:schemeClr val="accent3">
                  <a:shade val="55000"/>
                </a:schemeClr>
              </a:contourClr>
            </a:sp3d>
          </a:bodyPr>
          <a:lstStyle>
            <a:lvl1pPr algn="l">
              <a:defRPr sz="3200" b="1" kern="1200" cap="all" spc="50">
                <a:ln w="15875">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3352800" y="380999"/>
            <a:ext cx="5410200" cy="574516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326258" y="2214554"/>
            <a:ext cx="2667000" cy="391218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grpSp>
        <p:nvGrpSpPr>
          <p:cNvPr id="8" name="组合 7"/>
          <p:cNvGrpSpPr/>
          <p:nvPr/>
        </p:nvGrpSpPr>
        <p:grpSpPr>
          <a:xfrm>
            <a:off x="1580474" y="553734"/>
            <a:ext cx="7349244" cy="4741531"/>
            <a:chOff x="428596" y="553734"/>
            <a:chExt cx="7349244" cy="4741531"/>
          </a:xfrm>
        </p:grpSpPr>
        <p:sp>
          <p:nvSpPr>
            <p:cNvPr id="16" name="矩形 15"/>
            <p:cNvSpPr/>
            <p:nvPr userDrawn="1"/>
          </p:nvSpPr>
          <p:spPr>
            <a:xfrm rot="21480000">
              <a:off x="428596" y="580356"/>
              <a:ext cx="7340359" cy="4714909"/>
            </a:xfrm>
            <a:prstGeom prst="rect">
              <a:avLst/>
            </a:prstGeom>
            <a:ln w="1270" cap="flat" cmpd="sng" algn="ctr">
              <a:noFill/>
              <a:prstDash val="solid"/>
              <a:miter lim="800000"/>
            </a:ln>
            <a:effectLst>
              <a:outerShdw blurRad="54991" dist="17780" dir="5400000" algn="tl" rotWithShape="0">
                <a:srgbClr val="000000">
                  <a:alpha val="66000"/>
                </a:srgb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eaLnBrk="1" latinLnBrk="0" hangingPunct="1"/>
              <a:endParaRPr kumimoji="0" lang="zh-CN" altLang="en-US"/>
            </a:p>
          </p:txBody>
        </p:sp>
        <p:sp>
          <p:nvSpPr>
            <p:cNvPr id="17" name="矩形 16"/>
            <p:cNvSpPr/>
            <p:nvPr userDrawn="1"/>
          </p:nvSpPr>
          <p:spPr>
            <a:xfrm rot="21540000">
              <a:off x="437473" y="571479"/>
              <a:ext cx="7340359" cy="4714909"/>
            </a:xfrm>
            <a:prstGeom prst="rect">
              <a:avLst/>
            </a:prstGeom>
            <a:ln w="1270" cap="flat" cmpd="sng" algn="ctr">
              <a:noFill/>
              <a:prstDash val="solid"/>
              <a:miter lim="800000"/>
            </a:ln>
            <a:effectLst>
              <a:outerShdw blurRad="54991" dist="17780" dir="5400000" algn="tl" rotWithShape="0">
                <a:srgbClr val="000000">
                  <a:alpha val="66000"/>
                </a:srgb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eaLnBrk="1" latinLnBrk="0" hangingPunct="1"/>
              <a:endParaRPr kumimoji="0" lang="zh-CN" altLang="en-US"/>
            </a:p>
          </p:txBody>
        </p:sp>
        <p:sp>
          <p:nvSpPr>
            <p:cNvPr id="18" name="矩形 17"/>
            <p:cNvSpPr/>
            <p:nvPr userDrawn="1"/>
          </p:nvSpPr>
          <p:spPr>
            <a:xfrm>
              <a:off x="437481" y="553734"/>
              <a:ext cx="7340359" cy="4714909"/>
            </a:xfrm>
            <a:prstGeom prst="rect">
              <a:avLst/>
            </a:prstGeom>
            <a:ln w="1270" cap="flat" cmpd="sng" algn="ctr">
              <a:noFill/>
              <a:prstDash val="solid"/>
              <a:miter lim="800000"/>
            </a:ln>
            <a:effectLst>
              <a:outerShdw blurRad="54991" dist="17780" dir="5400000" algn="tl" rotWithShape="0">
                <a:srgbClr val="000000">
                  <a:alpha val="66000"/>
                </a:srgb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eaLnBrk="1" latinLnBrk="0" hangingPunct="1"/>
              <a:endParaRPr kumimoji="0" lang="zh-CN" altLang="en-US"/>
            </a:p>
          </p:txBody>
        </p:sp>
      </p:grpSp>
      <p:sp>
        <p:nvSpPr>
          <p:cNvPr id="3" name="图片占位符 2"/>
          <p:cNvSpPr>
            <a:spLocks noGrp="1"/>
          </p:cNvSpPr>
          <p:nvPr>
            <p:ph type="pic" idx="1"/>
          </p:nvPr>
        </p:nvSpPr>
        <p:spPr>
          <a:xfrm>
            <a:off x="1651912" y="612776"/>
            <a:ext cx="7215238" cy="4602175"/>
          </a:xfrm>
          <a:solidFill>
            <a:schemeClr val="bg2">
              <a:tint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useBgFill="1">
        <p:nvSpPr>
          <p:cNvPr id="2" name="标题 1"/>
          <p:cNvSpPr>
            <a:spLocks noGrp="1"/>
          </p:cNvSpPr>
          <p:nvPr>
            <p:ph type="title"/>
          </p:nvPr>
        </p:nvSpPr>
        <p:spPr>
          <a:xfrm>
            <a:off x="0" y="595295"/>
            <a:ext cx="1357290" cy="5691227"/>
          </a:xfrm>
          <a:noFill/>
        </p:spPr>
        <p:txBody>
          <a:bodyPr vert="eaVert" anchor="ctr">
            <a:noAutofit/>
          </a:bodyPr>
          <a:lstStyle>
            <a:lvl1pPr algn="l">
              <a:defRPr lang="zh-CN" altLang="en-US" sz="320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1714480" y="5481658"/>
            <a:ext cx="7215238" cy="804862"/>
          </a:xfrm>
        </p:spPr>
        <p:txBody>
          <a:bodyPr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72440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8878" y="6483997"/>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530820CF-B880-4189-942D-D702A7CBA730}" type="datetimeFigureOut">
              <a:rPr lang="zh-CN" altLang="en-US" smtClean="0"/>
              <a:pPr/>
              <a:t>2012/12/1</a:t>
            </a:fld>
            <a:endParaRPr lang="zh-CN" altLang="en-US"/>
          </a:p>
        </p:txBody>
      </p:sp>
      <p:sp>
        <p:nvSpPr>
          <p:cNvPr id="5" name="页脚占位符 4"/>
          <p:cNvSpPr>
            <a:spLocks noGrp="1"/>
          </p:cNvSpPr>
          <p:nvPr>
            <p:ph type="ftr" sz="quarter" idx="3"/>
          </p:nvPr>
        </p:nvSpPr>
        <p:spPr>
          <a:xfrm>
            <a:off x="3124200" y="6483997"/>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992644" y="6483997"/>
            <a:ext cx="213360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90000"/>
        <a:buFont typeface="Cambria"/>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100000"/>
        <a:buFont typeface="Cambria"/>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Ï"/>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90000"/>
        <a:buFont typeface="Calibri"/>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100000"/>
        <a:buFont typeface="Cambria"/>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第九章    </a:t>
            </a:r>
            <a:r>
              <a:rPr lang="en-US" altLang="zh-CN" dirty="0" smtClean="0"/>
              <a:t>Web</a:t>
            </a:r>
            <a:r>
              <a:rPr lang="zh-CN" altLang="en-US" dirty="0" smtClean="0"/>
              <a:t>网站测试</a:t>
            </a:r>
            <a:r>
              <a:rPr lang="en-US" altLang="zh-CN" dirty="0" smtClean="0"/>
              <a:t/>
            </a:r>
            <a:br>
              <a:rPr lang="en-US" altLang="zh-CN" dirty="0" smtClean="0"/>
            </a:br>
            <a:endParaRPr lang="zh-CN" altLang="en-US" dirty="0"/>
          </a:p>
        </p:txBody>
      </p:sp>
      <p:sp>
        <p:nvSpPr>
          <p:cNvPr id="3" name="副标题 2"/>
          <p:cNvSpPr>
            <a:spLocks noGrp="1"/>
          </p:cNvSpPr>
          <p:nvPr>
            <p:ph type="subTitle" idx="1"/>
          </p:nvPr>
        </p:nvSpPr>
        <p:spPr/>
        <p:txBody>
          <a:bodyPr/>
          <a:lstStyle/>
          <a:p>
            <a:r>
              <a:rPr lang="zh-CN" altLang="en-US" dirty="0" smtClean="0"/>
              <a:t>宁华</a:t>
            </a:r>
            <a:endParaRPr lang="en-US" altLang="zh-CN" dirty="0" smtClean="0"/>
          </a:p>
          <a:p>
            <a:r>
              <a:rPr lang="en-US" altLang="zh-CN" dirty="0" smtClean="0"/>
              <a:t>287263358@qq.com</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14290"/>
            <a:ext cx="8229600" cy="6110310"/>
          </a:xfrm>
        </p:spPr>
        <p:txBody>
          <a:bodyPr/>
          <a:lstStyle/>
          <a:p>
            <a:r>
              <a:rPr lang="en-US" dirty="0" smtClean="0"/>
              <a:t>5</a:t>
            </a:r>
            <a:r>
              <a:rPr lang="zh-CN" altLang="en-US" dirty="0" smtClean="0"/>
              <a:t>、设计语言的测试</a:t>
            </a:r>
          </a:p>
          <a:p>
            <a:r>
              <a:rPr lang="en-US" dirty="0" smtClean="0"/>
              <a:t>Web</a:t>
            </a:r>
            <a:r>
              <a:rPr lang="zh-CN" altLang="en-US" dirty="0" smtClean="0"/>
              <a:t>设计语言版本的差异可以引起客户端或服务器端的一些严重问题，例如使用哪种版本的</a:t>
            </a:r>
            <a:r>
              <a:rPr lang="en-US" dirty="0" smtClean="0"/>
              <a:t>HTML</a:t>
            </a:r>
            <a:r>
              <a:rPr lang="zh-CN" altLang="en-US" dirty="0" smtClean="0"/>
              <a:t>等。当在分布式环境中开发时，开发人员都不在一起，这个问题就显得尤为重要。除了</a:t>
            </a:r>
            <a:r>
              <a:rPr lang="en-US" dirty="0" smtClean="0"/>
              <a:t>HTML</a:t>
            </a:r>
            <a:r>
              <a:rPr lang="zh-CN" altLang="en-US" dirty="0" smtClean="0"/>
              <a:t>的版本问题外，不同的脚本语言，例如</a:t>
            </a:r>
            <a:r>
              <a:rPr lang="en-US" dirty="0" smtClean="0"/>
              <a:t>Java</a:t>
            </a:r>
            <a:r>
              <a:rPr lang="zh-CN" altLang="en-US" dirty="0" smtClean="0"/>
              <a:t>、</a:t>
            </a:r>
            <a:r>
              <a:rPr lang="en-US" dirty="0" smtClean="0"/>
              <a:t>JavaScript</a:t>
            </a:r>
            <a:r>
              <a:rPr lang="zh-CN" altLang="en-US" dirty="0" smtClean="0"/>
              <a:t>、</a:t>
            </a:r>
            <a:r>
              <a:rPr lang="en-US" dirty="0" smtClean="0"/>
              <a:t> ActiveX</a:t>
            </a:r>
            <a:r>
              <a:rPr lang="zh-CN" altLang="en-US" dirty="0" smtClean="0"/>
              <a:t>、</a:t>
            </a:r>
            <a:r>
              <a:rPr lang="en-US" dirty="0" smtClean="0"/>
              <a:t>VBScript</a:t>
            </a:r>
            <a:r>
              <a:rPr lang="zh-CN" altLang="en-US" dirty="0" smtClean="0"/>
              <a:t>或</a:t>
            </a:r>
            <a:r>
              <a:rPr lang="en-US" dirty="0" smtClean="0"/>
              <a:t>Perl</a:t>
            </a:r>
            <a:r>
              <a:rPr lang="zh-CN" altLang="en-US" dirty="0" smtClean="0"/>
              <a:t>等也要进行验证。</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二、性能测试</a:t>
            </a:r>
            <a:endParaRPr lang="zh-CN" altLang="en-US" dirty="0"/>
          </a:p>
        </p:txBody>
      </p:sp>
      <p:sp>
        <p:nvSpPr>
          <p:cNvPr id="3" name="内容占位符 2"/>
          <p:cNvSpPr>
            <a:spLocks noGrp="1"/>
          </p:cNvSpPr>
          <p:nvPr>
            <p:ph idx="1"/>
          </p:nvPr>
        </p:nvSpPr>
        <p:spPr/>
        <p:txBody>
          <a:bodyPr>
            <a:normAutofit fontScale="70000" lnSpcReduction="20000"/>
          </a:bodyPr>
          <a:lstStyle/>
          <a:p>
            <a:r>
              <a:rPr lang="en-US" dirty="0" smtClean="0"/>
              <a:t>1</a:t>
            </a:r>
            <a:r>
              <a:rPr lang="zh-CN" altLang="en-US" dirty="0" smtClean="0"/>
              <a:t>、负载测试</a:t>
            </a:r>
          </a:p>
          <a:p>
            <a:r>
              <a:rPr lang="zh-CN" altLang="en-US" dirty="0" smtClean="0"/>
              <a:t>负载测试是为了测量</a:t>
            </a:r>
            <a:r>
              <a:rPr lang="en-US" dirty="0" smtClean="0"/>
              <a:t>Web</a:t>
            </a:r>
            <a:r>
              <a:rPr lang="zh-CN" altLang="en-US" dirty="0" smtClean="0"/>
              <a:t>系统在某一负载级别上的性能，以保证</a:t>
            </a:r>
            <a:r>
              <a:rPr lang="en-US" dirty="0" smtClean="0"/>
              <a:t>Web</a:t>
            </a:r>
            <a:r>
              <a:rPr lang="zh-CN" altLang="en-US" dirty="0" smtClean="0"/>
              <a:t>系统在需求范围内能正常工作。负载级别可以是某个时刻同时访问</a:t>
            </a:r>
            <a:r>
              <a:rPr lang="en-US" dirty="0" smtClean="0"/>
              <a:t>Web</a:t>
            </a:r>
            <a:r>
              <a:rPr lang="zh-CN" altLang="en-US" dirty="0" smtClean="0"/>
              <a:t>系统的用户数量，也可以是在线数据处理的数量。</a:t>
            </a:r>
          </a:p>
          <a:p>
            <a:r>
              <a:rPr lang="zh-CN" altLang="en-US" dirty="0" smtClean="0"/>
              <a:t>负载测试包括的问题有</a:t>
            </a:r>
            <a:r>
              <a:rPr lang="zh-CN" altLang="en-US" dirty="0" smtClean="0"/>
              <a:t>：</a:t>
            </a:r>
            <a:endParaRPr lang="en-US" altLang="zh-CN" dirty="0" smtClean="0"/>
          </a:p>
          <a:p>
            <a:r>
              <a:rPr lang="en-US" altLang="zh-CN" dirty="0" smtClean="0"/>
              <a:t>1</a:t>
            </a:r>
            <a:r>
              <a:rPr lang="zh-CN" altLang="en-US" dirty="0" smtClean="0"/>
              <a:t>、</a:t>
            </a:r>
            <a:r>
              <a:rPr lang="en-US" dirty="0" smtClean="0"/>
              <a:t>Web</a:t>
            </a:r>
            <a:r>
              <a:rPr lang="zh-CN" altLang="en-US" dirty="0" smtClean="0"/>
              <a:t>应用系统能允许多少个用户同时在线</a:t>
            </a:r>
            <a:r>
              <a:rPr lang="zh-CN" altLang="en-US" dirty="0" smtClean="0"/>
              <a:t>；</a:t>
            </a:r>
            <a:endParaRPr lang="en-US" altLang="zh-CN" dirty="0" smtClean="0"/>
          </a:p>
          <a:p>
            <a:r>
              <a:rPr lang="en-US" altLang="zh-CN" dirty="0" smtClean="0"/>
              <a:t>2</a:t>
            </a:r>
            <a:r>
              <a:rPr lang="zh-CN" altLang="en-US" dirty="0" smtClean="0"/>
              <a:t>、如果</a:t>
            </a:r>
            <a:r>
              <a:rPr lang="zh-CN" altLang="en-US" dirty="0" smtClean="0"/>
              <a:t>超过了这个数量，会出现什么现象</a:t>
            </a:r>
            <a:r>
              <a:rPr lang="zh-CN" altLang="en-US" dirty="0" smtClean="0"/>
              <a:t>；</a:t>
            </a:r>
            <a:endParaRPr lang="en-US" altLang="zh-CN" dirty="0" smtClean="0"/>
          </a:p>
          <a:p>
            <a:r>
              <a:rPr lang="en-US" dirty="0" smtClean="0"/>
              <a:t>3</a:t>
            </a:r>
            <a:r>
              <a:rPr lang="zh-CN" altLang="en-US" dirty="0" smtClean="0"/>
              <a:t>、</a:t>
            </a:r>
            <a:r>
              <a:rPr lang="en-US" dirty="0" smtClean="0"/>
              <a:t>Web</a:t>
            </a:r>
            <a:r>
              <a:rPr lang="zh-CN" altLang="en-US" dirty="0" smtClean="0"/>
              <a:t>应用系统能否处理大量用户对同一个页面的请求</a:t>
            </a:r>
            <a:r>
              <a:rPr lang="zh-CN" altLang="en-US" dirty="0" smtClean="0"/>
              <a:t>。</a:t>
            </a:r>
            <a:endParaRPr lang="en-US" altLang="zh-CN" dirty="0" smtClean="0"/>
          </a:p>
          <a:p>
            <a:r>
              <a:rPr lang="en-US" altLang="zh-CN" dirty="0" smtClean="0"/>
              <a:t> </a:t>
            </a:r>
            <a:r>
              <a:rPr lang="en-US" altLang="zh-CN" dirty="0" smtClean="0"/>
              <a:t>       </a:t>
            </a:r>
            <a:r>
              <a:rPr lang="zh-CN" altLang="en-US" dirty="0" smtClean="0"/>
              <a:t>负载</a:t>
            </a:r>
            <a:r>
              <a:rPr lang="zh-CN" altLang="en-US" dirty="0" smtClean="0"/>
              <a:t>测试的作用是在软件产品投向市场以前</a:t>
            </a:r>
            <a:r>
              <a:rPr lang="zh-CN" altLang="en-US" dirty="0" smtClean="0"/>
              <a:t>，</a:t>
            </a:r>
            <a:r>
              <a:rPr lang="zh-CN" altLang="en-US" dirty="0" smtClean="0"/>
              <a:t>在实际的网络环境中进行测试。</a:t>
            </a:r>
            <a:r>
              <a:rPr lang="zh-CN" altLang="en-US" dirty="0" smtClean="0"/>
              <a:t>通过</a:t>
            </a:r>
            <a:r>
              <a:rPr lang="zh-CN" altLang="en-US" dirty="0" smtClean="0"/>
              <a:t>执行可重复的负载测试，预先分析软件可以承受的并发用户的数量极限和性能极限，以便更好地优化软件。</a:t>
            </a:r>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967434"/>
          </a:xfrm>
        </p:spPr>
        <p:txBody>
          <a:bodyPr>
            <a:normAutofit fontScale="92500" lnSpcReduction="10000"/>
          </a:bodyPr>
          <a:lstStyle/>
          <a:p>
            <a:pPr lvl="0"/>
            <a:r>
              <a:rPr lang="en-US" altLang="zh-CN" dirty="0" smtClean="0"/>
              <a:t>2</a:t>
            </a:r>
            <a:r>
              <a:rPr lang="zh-CN" altLang="en-US" dirty="0" smtClean="0"/>
              <a:t>、压力</a:t>
            </a:r>
            <a:r>
              <a:rPr lang="zh-CN" altLang="en-US" dirty="0" smtClean="0"/>
              <a:t>测试</a:t>
            </a:r>
          </a:p>
          <a:p>
            <a:r>
              <a:rPr lang="zh-CN" altLang="en-US" dirty="0" smtClean="0"/>
              <a:t>       系统</a:t>
            </a:r>
            <a:r>
              <a:rPr lang="zh-CN" altLang="en-US" dirty="0" smtClean="0"/>
              <a:t>检测不仅要使用户能够正常访问站点，在很多情况下，可能会有黑客试图通过发送大量数据包来攻击服务器。出于安全的原因，测试人员应该知道当系统过载时，需要采取哪些措施，而不是简单地提升系统性能。这就需要进行压力</a:t>
            </a:r>
            <a:r>
              <a:rPr lang="zh-CN" altLang="en-US" dirty="0" smtClean="0"/>
              <a:t>测试。</a:t>
            </a:r>
            <a:endParaRPr lang="en-US" altLang="zh-CN" dirty="0" smtClean="0"/>
          </a:p>
          <a:p>
            <a:r>
              <a:rPr lang="zh-CN" altLang="en-US" dirty="0" smtClean="0"/>
              <a:t>       进行</a:t>
            </a:r>
            <a:r>
              <a:rPr lang="zh-CN" altLang="en-US" dirty="0" smtClean="0"/>
              <a:t>压力测试是指实际破坏一个</a:t>
            </a:r>
            <a:r>
              <a:rPr lang="en-US" dirty="0" smtClean="0"/>
              <a:t>Web</a:t>
            </a:r>
            <a:r>
              <a:rPr lang="zh-CN" altLang="en-US" dirty="0" smtClean="0"/>
              <a:t>应用系统，测试系统的反映。压力测试是测试系统的限制和故障恢复能力，也就是测试</a:t>
            </a:r>
            <a:r>
              <a:rPr lang="en-US" dirty="0" smtClean="0"/>
              <a:t>Web</a:t>
            </a:r>
            <a:r>
              <a:rPr lang="zh-CN" altLang="en-US" dirty="0" smtClean="0"/>
              <a:t>应用系统会不会崩溃，在什么情况下会崩溃</a:t>
            </a:r>
            <a:r>
              <a:rPr lang="zh-CN" altLang="en-US" dirty="0" smtClean="0"/>
              <a:t>。</a:t>
            </a:r>
            <a:endParaRPr lang="en-US" altLang="zh-CN" dirty="0" smtClean="0"/>
          </a:p>
          <a:p>
            <a:r>
              <a:rPr lang="zh-CN" altLang="en-US" dirty="0" smtClean="0"/>
              <a:t>      压力</a:t>
            </a:r>
            <a:r>
              <a:rPr lang="zh-CN" altLang="en-US" dirty="0" smtClean="0"/>
              <a:t>测试的区域包括表单、登陆和其他信息传输页面等</a:t>
            </a:r>
            <a:r>
              <a:rPr lang="zh-CN" altLang="en-US" dirty="0" smtClean="0"/>
              <a:t>。</a:t>
            </a:r>
            <a:endParaRPr lang="zh-CN" altLang="en-US"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967434"/>
          </a:xfrm>
        </p:spPr>
        <p:txBody>
          <a:bodyPr>
            <a:normAutofit fontScale="92500"/>
          </a:bodyPr>
          <a:lstStyle/>
          <a:p>
            <a:pPr lvl="0"/>
            <a:r>
              <a:rPr lang="en-US" altLang="zh-CN" dirty="0" smtClean="0"/>
              <a:t>3</a:t>
            </a:r>
            <a:r>
              <a:rPr lang="zh-CN" altLang="en-US" dirty="0" smtClean="0"/>
              <a:t>、连接</a:t>
            </a:r>
            <a:r>
              <a:rPr lang="zh-CN" altLang="en-US" dirty="0" smtClean="0"/>
              <a:t>速度测试</a:t>
            </a:r>
          </a:p>
          <a:p>
            <a:r>
              <a:rPr lang="zh-CN" altLang="en-US" dirty="0" smtClean="0"/>
              <a:t>       连接</a:t>
            </a:r>
            <a:r>
              <a:rPr lang="zh-CN" altLang="en-US" dirty="0" smtClean="0"/>
              <a:t>速度测试是对打开网页的响应速度测试。用户连接到</a:t>
            </a:r>
            <a:r>
              <a:rPr lang="en-US" dirty="0" smtClean="0"/>
              <a:t>Web</a:t>
            </a:r>
            <a:r>
              <a:rPr lang="zh-CN" altLang="en-US" dirty="0" smtClean="0"/>
              <a:t>应用系统的速度根据上网方式的变化而变化，他们或许是电话拨号，或是宽带上网。当下载一个程序时，用户可以等较长的时间，但如果仅仅访问一个页面就不会这样。如果</a:t>
            </a:r>
            <a:r>
              <a:rPr lang="en-US" dirty="0" smtClean="0"/>
              <a:t>Web</a:t>
            </a:r>
            <a:r>
              <a:rPr lang="zh-CN" altLang="en-US" dirty="0" smtClean="0"/>
              <a:t>系统响应时间太长（例如超过</a:t>
            </a:r>
            <a:r>
              <a:rPr lang="en-US" dirty="0" smtClean="0"/>
              <a:t>10</a:t>
            </a:r>
            <a:r>
              <a:rPr lang="zh-CN" altLang="en-US" dirty="0" smtClean="0"/>
              <a:t>秒钟），用户就会因没有耐心等待而离开。 </a:t>
            </a:r>
          </a:p>
          <a:p>
            <a:r>
              <a:rPr lang="zh-CN" altLang="en-US" dirty="0" smtClean="0"/>
              <a:t>        另外</a:t>
            </a:r>
            <a:r>
              <a:rPr lang="zh-CN" altLang="en-US" dirty="0" smtClean="0"/>
              <a:t>，有些页面有超时的限制，如果响应速度太慢，用户可能还没来得及浏览内容，就需要重新登陆了。而且，连接速度太慢，还可能引起数据丢失，使用户得不到真实的页面 </a:t>
            </a:r>
            <a:r>
              <a:rPr lang="zh-CN" altLang="en-US" dirty="0" smtClean="0"/>
              <a:t>。</a:t>
            </a:r>
            <a:endParaRPr lang="zh-CN" altLang="en-US"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三、安全性测试</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t>       随着</a:t>
            </a:r>
            <a:r>
              <a:rPr lang="en-US" dirty="0" smtClean="0"/>
              <a:t>Internet</a:t>
            </a:r>
            <a:r>
              <a:rPr lang="zh-CN" altLang="en-US" dirty="0" smtClean="0"/>
              <a:t>的广泛使用，网上交费、电子银行等深入到了人们的生活中。所以网络安全问题就日益重要，特别对于有交互信息的网站及进行电子商务活动的网站尤其重要。站点涉及银行信用卡支付问题，用户资料信息保密问题等。</a:t>
            </a:r>
            <a:r>
              <a:rPr lang="en-US" dirty="0" smtClean="0"/>
              <a:t>Web</a:t>
            </a:r>
            <a:r>
              <a:rPr lang="zh-CN" altLang="en-US" dirty="0" smtClean="0"/>
              <a:t>页面随时会传输这些重要信息，所以一定要确保安全性。一旦用户信息被黑客捕获泄露，客户在进行交易时，就不会有安全感，甚至后果严重。</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四、可用性、可靠性测试</a:t>
            </a:r>
            <a:endParaRPr lang="zh-CN" altLang="en-US" dirty="0"/>
          </a:p>
        </p:txBody>
      </p:sp>
      <p:sp>
        <p:nvSpPr>
          <p:cNvPr id="3" name="内容占位符 2"/>
          <p:cNvSpPr>
            <a:spLocks noGrp="1"/>
          </p:cNvSpPr>
          <p:nvPr>
            <p:ph idx="1"/>
          </p:nvPr>
        </p:nvSpPr>
        <p:spPr/>
        <p:txBody>
          <a:bodyPr>
            <a:normAutofit fontScale="92500" lnSpcReduction="20000"/>
          </a:bodyPr>
          <a:lstStyle/>
          <a:p>
            <a:r>
              <a:rPr lang="en-US" dirty="0" smtClean="0"/>
              <a:t>1</a:t>
            </a:r>
            <a:r>
              <a:rPr lang="zh-CN" altLang="en-US" dirty="0" smtClean="0"/>
              <a:t>、导航测试</a:t>
            </a:r>
          </a:p>
          <a:p>
            <a:r>
              <a:rPr lang="zh-CN" altLang="en-US" dirty="0" smtClean="0"/>
              <a:t>      导航</a:t>
            </a:r>
            <a:r>
              <a:rPr lang="zh-CN" altLang="en-US" dirty="0" smtClean="0"/>
              <a:t>描述了用户在一个页面内操作的方式，在不同的用户接口控制之间，例如按钮、对话框、列表和窗口等；或在不同的连接页面之间。</a:t>
            </a:r>
          </a:p>
          <a:p>
            <a:r>
              <a:rPr lang="zh-CN" altLang="en-US" dirty="0" smtClean="0"/>
              <a:t>主要测试目的是检测一个</a:t>
            </a:r>
            <a:r>
              <a:rPr lang="en-US" dirty="0" smtClean="0"/>
              <a:t>Web</a:t>
            </a:r>
            <a:r>
              <a:rPr lang="zh-CN" altLang="en-US" dirty="0" smtClean="0"/>
              <a:t>应用系统是否易于导航，具体内容包括：</a:t>
            </a:r>
          </a:p>
          <a:p>
            <a:pPr lvl="0"/>
            <a:r>
              <a:rPr lang="zh-CN" altLang="en-US" dirty="0" smtClean="0"/>
              <a:t>（</a:t>
            </a:r>
            <a:r>
              <a:rPr lang="en-US" altLang="zh-CN" dirty="0" smtClean="0"/>
              <a:t>1</a:t>
            </a:r>
            <a:r>
              <a:rPr lang="zh-CN" altLang="en-US" dirty="0" smtClean="0"/>
              <a:t>）、导航</a:t>
            </a:r>
            <a:r>
              <a:rPr lang="zh-CN" altLang="en-US" dirty="0" smtClean="0"/>
              <a:t>是否直观；</a:t>
            </a:r>
          </a:p>
          <a:p>
            <a:pPr lvl="0"/>
            <a:r>
              <a:rPr lang="zh-CN" altLang="en-US" dirty="0" smtClean="0"/>
              <a:t>（</a:t>
            </a:r>
            <a:r>
              <a:rPr lang="en-US" altLang="zh-CN" dirty="0" smtClean="0"/>
              <a:t>2</a:t>
            </a:r>
            <a:r>
              <a:rPr lang="zh-CN" altLang="en-US" dirty="0" smtClean="0"/>
              <a:t>）、</a:t>
            </a:r>
            <a:r>
              <a:rPr lang="en-US" dirty="0" smtClean="0"/>
              <a:t>Web</a:t>
            </a:r>
            <a:r>
              <a:rPr lang="zh-CN" altLang="en-US" dirty="0" smtClean="0"/>
              <a:t>系统的主要部分是否可通过主页存取；</a:t>
            </a:r>
          </a:p>
          <a:p>
            <a:pPr lvl="0"/>
            <a:r>
              <a:rPr lang="zh-CN" altLang="en-US" dirty="0" smtClean="0"/>
              <a:t>（</a:t>
            </a:r>
            <a:r>
              <a:rPr lang="en-US" altLang="zh-CN" dirty="0" smtClean="0"/>
              <a:t>3</a:t>
            </a:r>
            <a:r>
              <a:rPr lang="zh-CN" altLang="en-US" dirty="0" smtClean="0"/>
              <a:t>）、</a:t>
            </a:r>
            <a:r>
              <a:rPr lang="en-US" dirty="0" smtClean="0"/>
              <a:t>Web</a:t>
            </a:r>
            <a:r>
              <a:rPr lang="zh-CN" altLang="en-US" dirty="0" smtClean="0"/>
              <a:t>系统是否需要站点地图、搜索引擎或其他的导航帮助；</a:t>
            </a:r>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895996"/>
          </a:xfrm>
        </p:spPr>
        <p:txBody>
          <a:bodyPr>
            <a:normAutofit fontScale="85000" lnSpcReduction="20000"/>
          </a:bodyPr>
          <a:lstStyle/>
          <a:p>
            <a:r>
              <a:rPr lang="en-US" dirty="0" smtClean="0"/>
              <a:t>2</a:t>
            </a:r>
            <a:r>
              <a:rPr lang="zh-CN" altLang="en-US" dirty="0" smtClean="0"/>
              <a:t>、</a:t>
            </a:r>
            <a:r>
              <a:rPr lang="en-US" dirty="0" smtClean="0"/>
              <a:t>web</a:t>
            </a:r>
            <a:r>
              <a:rPr lang="zh-CN" altLang="en-US" dirty="0" smtClean="0"/>
              <a:t>图形测试</a:t>
            </a:r>
          </a:p>
          <a:p>
            <a:r>
              <a:rPr lang="zh-CN" altLang="en-US" dirty="0" smtClean="0"/>
              <a:t>在</a:t>
            </a:r>
            <a:r>
              <a:rPr lang="en-US" dirty="0" smtClean="0"/>
              <a:t>Web</a:t>
            </a:r>
            <a:r>
              <a:rPr lang="zh-CN" altLang="en-US" dirty="0" smtClean="0"/>
              <a:t>应用系统中，适当的图片和动画既能起到广告宣传的作用，又能起到美化页面的功能。一个</a:t>
            </a:r>
            <a:r>
              <a:rPr lang="en-US" dirty="0" smtClean="0"/>
              <a:t>Web</a:t>
            </a:r>
            <a:r>
              <a:rPr lang="zh-CN" altLang="en-US" dirty="0" smtClean="0"/>
              <a:t>应用系统的图形可以包括图片、动画、边框、颜色、字体、背景、按钮等。图形测试的内容有： </a:t>
            </a:r>
          </a:p>
          <a:p>
            <a:r>
              <a:rPr lang="zh-CN" altLang="en-US" dirty="0" smtClean="0"/>
              <a:t>（</a:t>
            </a:r>
            <a:r>
              <a:rPr lang="en-US" dirty="0" smtClean="0"/>
              <a:t>1</a:t>
            </a:r>
            <a:r>
              <a:rPr lang="zh-CN" altLang="en-US" dirty="0" smtClean="0"/>
              <a:t>）要确保图形有明确的用途，图片或动画不要胡乱地堆在一起，以免浪费传输时间。</a:t>
            </a:r>
            <a:r>
              <a:rPr lang="en-US" dirty="0" smtClean="0"/>
              <a:t>Web</a:t>
            </a:r>
            <a:r>
              <a:rPr lang="zh-CN" altLang="en-US" dirty="0" smtClean="0"/>
              <a:t>应用系统的图片尺寸要尽量地小，并且要能清楚地说明某件事情，一般都链接到某个具体的页面。</a:t>
            </a:r>
          </a:p>
          <a:p>
            <a:r>
              <a:rPr lang="zh-CN" altLang="en-US" dirty="0" smtClean="0"/>
              <a:t>（</a:t>
            </a:r>
            <a:r>
              <a:rPr lang="en-US" dirty="0" smtClean="0"/>
              <a:t>2</a:t>
            </a:r>
            <a:r>
              <a:rPr lang="zh-CN" altLang="en-US" dirty="0" smtClean="0"/>
              <a:t>）验证所有页面字体的风格是否一致。</a:t>
            </a:r>
          </a:p>
          <a:p>
            <a:r>
              <a:rPr lang="zh-CN" altLang="en-US" dirty="0" smtClean="0"/>
              <a:t>（</a:t>
            </a:r>
            <a:r>
              <a:rPr lang="en-US" dirty="0" smtClean="0"/>
              <a:t>3</a:t>
            </a:r>
            <a:r>
              <a:rPr lang="zh-CN" altLang="en-US" dirty="0" smtClean="0"/>
              <a:t>）背景颜色应该与字体颜色和前景颜色相搭配。通常来说，使用少许或尽量不使用背景是个不错的选择。如果您想用背景，那么最好使用单色的，和导航条一起放在页面的左边。另外，图案和图片可能会转移用户的注意力</a:t>
            </a:r>
            <a:r>
              <a:rPr lang="zh-CN" altLang="en-US" dirty="0" smtClean="0"/>
              <a:t>。</a:t>
            </a:r>
            <a:endParaRPr lang="zh-CN" altLang="en-US"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967434"/>
          </a:xfrm>
        </p:spPr>
        <p:txBody>
          <a:bodyPr>
            <a:normAutofit lnSpcReduction="10000"/>
          </a:bodyPr>
          <a:lstStyle/>
          <a:p>
            <a:r>
              <a:rPr lang="zh-CN" altLang="en-US" dirty="0" smtClean="0"/>
              <a:t>（</a:t>
            </a:r>
            <a:r>
              <a:rPr lang="en-US" dirty="0" smtClean="0"/>
              <a:t>4</a:t>
            </a:r>
            <a:r>
              <a:rPr lang="zh-CN" altLang="en-US" dirty="0" smtClean="0"/>
              <a:t>）图片的大小和质量也是一个很重要的因素，一般采用</a:t>
            </a:r>
            <a:r>
              <a:rPr lang="en-US" dirty="0" smtClean="0"/>
              <a:t>JPG</a:t>
            </a:r>
            <a:r>
              <a:rPr lang="zh-CN" altLang="en-US" dirty="0" smtClean="0"/>
              <a:t>或</a:t>
            </a:r>
            <a:r>
              <a:rPr lang="en-US" dirty="0" smtClean="0"/>
              <a:t>GIF</a:t>
            </a:r>
            <a:r>
              <a:rPr lang="zh-CN" altLang="en-US" dirty="0" smtClean="0"/>
              <a:t>压缩，最好能使图片的大小减小到 </a:t>
            </a:r>
            <a:r>
              <a:rPr lang="en-US" dirty="0" smtClean="0"/>
              <a:t>30k </a:t>
            </a:r>
            <a:r>
              <a:rPr lang="zh-CN" altLang="en-US" dirty="0" smtClean="0"/>
              <a:t>以下。</a:t>
            </a:r>
          </a:p>
          <a:p>
            <a:r>
              <a:rPr lang="zh-CN" altLang="en-US" dirty="0" smtClean="0"/>
              <a:t>（</a:t>
            </a:r>
            <a:r>
              <a:rPr lang="en-US" dirty="0" smtClean="0"/>
              <a:t>5</a:t>
            </a:r>
            <a:r>
              <a:rPr lang="zh-CN" altLang="en-US" dirty="0" smtClean="0"/>
              <a:t>）验证的是文字回绕是否正确。如果说明文字指向右边的图片，应该确保该图片出现在右边。不要因为使用图片而使窗口和段落排列古怪或者出现孤行。</a:t>
            </a:r>
          </a:p>
          <a:p>
            <a:r>
              <a:rPr lang="zh-CN" altLang="en-US" dirty="0" smtClean="0"/>
              <a:t>（</a:t>
            </a:r>
            <a:r>
              <a:rPr lang="en-US" dirty="0" smtClean="0"/>
              <a:t>6</a:t>
            </a:r>
            <a:r>
              <a:rPr lang="zh-CN" altLang="en-US" dirty="0" smtClean="0"/>
              <a:t>）图片能否正常加载，用来检测网页的输入性能好坏。如果网页中有太多图片或动画插件，就会导致传输和显示的数据量巨大、减慢网页的输入速度，有时会影响图片的加载</a:t>
            </a:r>
            <a:r>
              <a:rPr lang="zh-CN" altLang="en-US" dirty="0" smtClean="0"/>
              <a:t>。</a:t>
            </a:r>
            <a:endParaRPr lang="zh-CN" altLang="en-US"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038872"/>
          </a:xfrm>
        </p:spPr>
        <p:txBody>
          <a:bodyPr>
            <a:normAutofit fontScale="92500" lnSpcReduction="20000"/>
          </a:bodyPr>
          <a:lstStyle/>
          <a:p>
            <a:r>
              <a:rPr lang="en-US" dirty="0" smtClean="0"/>
              <a:t>3</a:t>
            </a:r>
            <a:r>
              <a:rPr lang="zh-CN" altLang="en-US" dirty="0" smtClean="0"/>
              <a:t>、图形用户界面测试</a:t>
            </a:r>
          </a:p>
          <a:p>
            <a:r>
              <a:rPr lang="zh-CN" altLang="en-US" dirty="0" smtClean="0"/>
              <a:t>（</a:t>
            </a:r>
            <a:r>
              <a:rPr lang="en-US" dirty="0" smtClean="0"/>
              <a:t>1</a:t>
            </a:r>
            <a:r>
              <a:rPr lang="zh-CN" altLang="en-US" dirty="0" smtClean="0"/>
              <a:t>）整体界面测试。</a:t>
            </a:r>
          </a:p>
          <a:p>
            <a:r>
              <a:rPr lang="zh-CN" altLang="en-US" dirty="0" smtClean="0"/>
              <a:t>（</a:t>
            </a:r>
            <a:r>
              <a:rPr lang="en-US" dirty="0" smtClean="0"/>
              <a:t>2</a:t>
            </a:r>
            <a:r>
              <a:rPr lang="zh-CN" altLang="en-US" dirty="0" smtClean="0"/>
              <a:t>）界面测试要素</a:t>
            </a:r>
          </a:p>
          <a:p>
            <a:r>
              <a:rPr lang="zh-CN" altLang="en-US" dirty="0" smtClean="0"/>
              <a:t>界面测试要素主要包括：符合标准和规范</a:t>
            </a:r>
            <a:r>
              <a:rPr lang="en-US" dirty="0" smtClean="0"/>
              <a:t>,</a:t>
            </a:r>
            <a:r>
              <a:rPr lang="zh-CN" altLang="en-US" dirty="0" smtClean="0"/>
              <a:t>灵活性</a:t>
            </a:r>
            <a:r>
              <a:rPr lang="en-US" dirty="0" smtClean="0"/>
              <a:t>,</a:t>
            </a:r>
            <a:r>
              <a:rPr lang="zh-CN" altLang="en-US" dirty="0" smtClean="0"/>
              <a:t>正确性</a:t>
            </a:r>
            <a:r>
              <a:rPr lang="en-US" dirty="0" smtClean="0"/>
              <a:t>,</a:t>
            </a:r>
            <a:r>
              <a:rPr lang="zh-CN" altLang="en-US" dirty="0" smtClean="0"/>
              <a:t>直观性</a:t>
            </a:r>
            <a:r>
              <a:rPr lang="en-US" dirty="0" smtClean="0"/>
              <a:t>,</a:t>
            </a:r>
            <a:r>
              <a:rPr lang="zh-CN" altLang="en-US" dirty="0" smtClean="0"/>
              <a:t>舒适性</a:t>
            </a:r>
            <a:r>
              <a:rPr lang="en-US" dirty="0" smtClean="0"/>
              <a:t>,</a:t>
            </a:r>
            <a:r>
              <a:rPr lang="zh-CN" altLang="en-US" dirty="0" smtClean="0"/>
              <a:t>实用性</a:t>
            </a:r>
            <a:r>
              <a:rPr lang="en-US" dirty="0" smtClean="0"/>
              <a:t>,</a:t>
            </a:r>
            <a:r>
              <a:rPr lang="zh-CN" altLang="en-US" dirty="0" smtClean="0"/>
              <a:t>一致性。</a:t>
            </a:r>
          </a:p>
          <a:p>
            <a:r>
              <a:rPr lang="zh-CN" altLang="en-US" dirty="0" smtClean="0"/>
              <a:t>（</a:t>
            </a:r>
            <a:r>
              <a:rPr lang="en-US" dirty="0" smtClean="0"/>
              <a:t>2</a:t>
            </a:r>
            <a:r>
              <a:rPr lang="zh-CN" altLang="en-US" dirty="0" smtClean="0"/>
              <a:t>）界面测试内容</a:t>
            </a:r>
          </a:p>
          <a:p>
            <a:r>
              <a:rPr lang="zh-CN" altLang="en-US" dirty="0" smtClean="0"/>
              <a:t>主要测试目的是检测一个</a:t>
            </a:r>
            <a:r>
              <a:rPr lang="en-US" dirty="0" smtClean="0"/>
              <a:t>Web</a:t>
            </a:r>
            <a:r>
              <a:rPr lang="zh-CN" altLang="en-US" dirty="0" smtClean="0"/>
              <a:t>应用系统是否易于导航，具体内容包括：</a:t>
            </a:r>
          </a:p>
          <a:p>
            <a:pPr lvl="0"/>
            <a:r>
              <a:rPr lang="zh-CN" altLang="en-US" dirty="0" smtClean="0"/>
              <a:t>（</a:t>
            </a:r>
            <a:r>
              <a:rPr lang="en-US" altLang="zh-CN" dirty="0" smtClean="0"/>
              <a:t>1</a:t>
            </a:r>
            <a:r>
              <a:rPr lang="zh-CN" altLang="en-US" dirty="0" smtClean="0"/>
              <a:t>）、站点</a:t>
            </a:r>
            <a:r>
              <a:rPr lang="zh-CN" altLang="en-US" dirty="0" smtClean="0"/>
              <a:t>地图和导航条；</a:t>
            </a:r>
          </a:p>
          <a:p>
            <a:pPr lvl="0"/>
            <a:r>
              <a:rPr lang="zh-CN" altLang="en-US" dirty="0" smtClean="0"/>
              <a:t>（</a:t>
            </a:r>
            <a:r>
              <a:rPr lang="en-US" altLang="zh-CN" dirty="0" smtClean="0"/>
              <a:t>2</a:t>
            </a:r>
            <a:r>
              <a:rPr lang="zh-CN" altLang="en-US" dirty="0" smtClean="0"/>
              <a:t>）、使用</a:t>
            </a:r>
            <a:r>
              <a:rPr lang="zh-CN" altLang="en-US" dirty="0" smtClean="0"/>
              <a:t>说明；</a:t>
            </a:r>
          </a:p>
          <a:p>
            <a:pPr lvl="0"/>
            <a:r>
              <a:rPr lang="zh-CN" altLang="en-US" dirty="0" smtClean="0"/>
              <a:t>（</a:t>
            </a:r>
            <a:r>
              <a:rPr lang="en-US" altLang="zh-CN" dirty="0" smtClean="0"/>
              <a:t>3</a:t>
            </a:r>
            <a:r>
              <a:rPr lang="zh-CN" altLang="en-US" dirty="0" smtClean="0"/>
              <a:t>）、背景</a:t>
            </a:r>
            <a:r>
              <a:rPr lang="en-US" dirty="0" smtClean="0"/>
              <a:t>/ </a:t>
            </a:r>
            <a:r>
              <a:rPr lang="zh-CN" altLang="en-US" dirty="0" smtClean="0"/>
              <a:t>颜色；</a:t>
            </a:r>
          </a:p>
          <a:p>
            <a:pPr lvl="0"/>
            <a:r>
              <a:rPr lang="zh-CN" altLang="en-US" dirty="0" smtClean="0"/>
              <a:t>（</a:t>
            </a:r>
            <a:r>
              <a:rPr lang="en-US" altLang="zh-CN" dirty="0" smtClean="0"/>
              <a:t>4</a:t>
            </a:r>
            <a:r>
              <a:rPr lang="zh-CN" altLang="en-US" dirty="0" smtClean="0"/>
              <a:t>）、图片</a:t>
            </a:r>
            <a:r>
              <a:rPr lang="zh-CN" altLang="en-US" dirty="0" smtClean="0"/>
              <a:t>；</a:t>
            </a:r>
          </a:p>
          <a:p>
            <a:pPr lvl="0"/>
            <a:r>
              <a:rPr lang="zh-CN" altLang="en-US" dirty="0" smtClean="0"/>
              <a:t>（</a:t>
            </a:r>
            <a:r>
              <a:rPr lang="en-US" altLang="zh-CN" dirty="0" smtClean="0"/>
              <a:t>5</a:t>
            </a:r>
            <a:r>
              <a:rPr lang="zh-CN" altLang="en-US" dirty="0" smtClean="0"/>
              <a:t>）、表格 </a:t>
            </a:r>
            <a:r>
              <a:rPr lang="zh-CN" altLang="en-US" dirty="0" smtClean="0"/>
              <a:t>；</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五、配置和兼容性</a:t>
            </a:r>
            <a:r>
              <a:rPr lang="zh-CN" altLang="en-US" dirty="0" smtClean="0"/>
              <a:t>测试</a:t>
            </a:r>
            <a:endParaRPr lang="zh-CN" altLang="en-US" dirty="0"/>
          </a:p>
        </p:txBody>
      </p:sp>
      <p:sp>
        <p:nvSpPr>
          <p:cNvPr id="3" name="内容占位符 2"/>
          <p:cNvSpPr>
            <a:spLocks noGrp="1"/>
          </p:cNvSpPr>
          <p:nvPr>
            <p:ph idx="1"/>
          </p:nvPr>
        </p:nvSpPr>
        <p:spPr/>
        <p:txBody>
          <a:bodyPr>
            <a:normAutofit lnSpcReduction="10000"/>
          </a:bodyPr>
          <a:lstStyle/>
          <a:p>
            <a:r>
              <a:rPr lang="en-US" dirty="0" smtClean="0"/>
              <a:t>1</a:t>
            </a:r>
            <a:r>
              <a:rPr lang="zh-CN" altLang="en-US" dirty="0" smtClean="0"/>
              <a:t>、平台测试 </a:t>
            </a:r>
          </a:p>
          <a:p>
            <a:r>
              <a:rPr lang="zh-CN" altLang="en-US" dirty="0" smtClean="0"/>
              <a:t>市场上有很多不同的操作系统类型，最常见的有</a:t>
            </a:r>
            <a:r>
              <a:rPr lang="en-US" dirty="0" smtClean="0"/>
              <a:t>Windows</a:t>
            </a:r>
            <a:r>
              <a:rPr lang="zh-CN" altLang="en-US" dirty="0" smtClean="0"/>
              <a:t>、</a:t>
            </a:r>
            <a:r>
              <a:rPr lang="en-US" dirty="0" smtClean="0"/>
              <a:t>Unix</a:t>
            </a:r>
            <a:r>
              <a:rPr lang="zh-CN" altLang="en-US" dirty="0" smtClean="0"/>
              <a:t>、</a:t>
            </a:r>
            <a:r>
              <a:rPr lang="en-US" dirty="0" smtClean="0"/>
              <a:t>Linux</a:t>
            </a:r>
            <a:r>
              <a:rPr lang="zh-CN" altLang="en-US" dirty="0" smtClean="0"/>
              <a:t>等。</a:t>
            </a:r>
            <a:r>
              <a:rPr lang="en-US" dirty="0" smtClean="0"/>
              <a:t>Web</a:t>
            </a:r>
            <a:r>
              <a:rPr lang="zh-CN" altLang="en-US" dirty="0" smtClean="0"/>
              <a:t>应用系统的最终用户究竟使用哪一种操作系统，取决于用户系统的配置。这样，就可能会发生兼容性问题，同一个应用可能在某些操作系统下能正常运行，但在另外的操作系统下可能会运行失败。因此，在</a:t>
            </a:r>
            <a:r>
              <a:rPr lang="en-US" dirty="0" smtClean="0"/>
              <a:t>Web</a:t>
            </a:r>
            <a:r>
              <a:rPr lang="zh-CN" altLang="en-US" dirty="0" smtClean="0"/>
              <a:t>系统发布之前，需要在各种操作系统下对</a:t>
            </a:r>
            <a:r>
              <a:rPr lang="en-US" dirty="0" smtClean="0"/>
              <a:t>Web</a:t>
            </a:r>
            <a:r>
              <a:rPr lang="zh-CN" altLang="en-US" dirty="0" smtClean="0"/>
              <a:t>系统进行兼容性测试</a:t>
            </a:r>
            <a:r>
              <a:rPr lang="zh-CN" altLang="en-US" dirty="0" smtClean="0"/>
              <a:t>。</a:t>
            </a:r>
            <a:endParaRPr lang="zh-CN" altLang="en-US"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第九章 </a:t>
            </a:r>
            <a:r>
              <a:rPr lang="en-US" altLang="zh-CN" dirty="0" smtClean="0"/>
              <a:t>Web</a:t>
            </a:r>
            <a:r>
              <a:rPr lang="zh-CN" altLang="en-US" dirty="0" smtClean="0"/>
              <a:t>网站测试</a:t>
            </a:r>
            <a:endParaRPr lang="zh-CN" altLang="en-US" dirty="0"/>
          </a:p>
        </p:txBody>
      </p:sp>
      <p:sp>
        <p:nvSpPr>
          <p:cNvPr id="3" name="内容占位符 2"/>
          <p:cNvSpPr>
            <a:spLocks noGrp="1"/>
          </p:cNvSpPr>
          <p:nvPr>
            <p:ph idx="1"/>
          </p:nvPr>
        </p:nvSpPr>
        <p:spPr/>
        <p:txBody>
          <a:bodyPr/>
          <a:lstStyle/>
          <a:p>
            <a:r>
              <a:rPr lang="zh-CN" altLang="en-US" dirty="0" smtClean="0"/>
              <a:t>本章重点</a:t>
            </a:r>
            <a:endParaRPr lang="en-US" altLang="zh-CN" dirty="0" smtClean="0"/>
          </a:p>
          <a:p>
            <a:pPr lvl="0"/>
            <a:r>
              <a:rPr lang="zh-CN" altLang="en-US" b="1" dirty="0" smtClean="0"/>
              <a:t>了解</a:t>
            </a:r>
            <a:r>
              <a:rPr lang="en-US" b="1" dirty="0" smtClean="0"/>
              <a:t>Wed</a:t>
            </a:r>
            <a:r>
              <a:rPr lang="zh-CN" altLang="en-US" b="1" dirty="0" smtClean="0"/>
              <a:t>网站测试的慨念</a:t>
            </a:r>
          </a:p>
          <a:p>
            <a:pPr lvl="0"/>
            <a:r>
              <a:rPr lang="zh-CN" altLang="en-US" b="1" dirty="0" smtClean="0"/>
              <a:t>掌握</a:t>
            </a:r>
            <a:r>
              <a:rPr lang="en-US" b="1" dirty="0" smtClean="0"/>
              <a:t>Wed</a:t>
            </a:r>
            <a:r>
              <a:rPr lang="zh-CN" altLang="en-US" b="1" dirty="0" smtClean="0"/>
              <a:t>网站测试的测试技术</a:t>
            </a:r>
          </a:p>
          <a:p>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038872"/>
          </a:xfrm>
        </p:spPr>
        <p:txBody>
          <a:bodyPr>
            <a:normAutofit lnSpcReduction="10000"/>
          </a:bodyPr>
          <a:lstStyle/>
          <a:p>
            <a:r>
              <a:rPr lang="en-US" dirty="0" smtClean="0"/>
              <a:t>2</a:t>
            </a:r>
            <a:r>
              <a:rPr lang="zh-CN" altLang="en-US" dirty="0" smtClean="0"/>
              <a:t>、浏览器测试</a:t>
            </a:r>
          </a:p>
          <a:p>
            <a:r>
              <a:rPr lang="zh-CN" altLang="en-US" dirty="0" smtClean="0"/>
              <a:t>      浏览器</a:t>
            </a:r>
            <a:r>
              <a:rPr lang="zh-CN" altLang="en-US" dirty="0" smtClean="0"/>
              <a:t>是</a:t>
            </a:r>
            <a:r>
              <a:rPr lang="en-US" dirty="0" smtClean="0"/>
              <a:t>Web</a:t>
            </a:r>
            <a:r>
              <a:rPr lang="zh-CN" altLang="en-US" dirty="0" smtClean="0"/>
              <a:t>客户端核心的构件，需要测试站点能否使用 </a:t>
            </a:r>
            <a:r>
              <a:rPr lang="en-US" dirty="0" smtClean="0"/>
              <a:t>Netscape</a:t>
            </a:r>
            <a:r>
              <a:rPr lang="zh-CN" altLang="en-US" dirty="0" smtClean="0"/>
              <a:t>、</a:t>
            </a:r>
            <a:r>
              <a:rPr lang="en-US" dirty="0" smtClean="0"/>
              <a:t>Internet Explorer </a:t>
            </a:r>
            <a:r>
              <a:rPr lang="zh-CN" altLang="en-US" dirty="0" smtClean="0"/>
              <a:t>或</a:t>
            </a:r>
            <a:r>
              <a:rPr lang="en-US" dirty="0" smtClean="0"/>
              <a:t>Lynx </a:t>
            </a:r>
            <a:r>
              <a:rPr lang="zh-CN" altLang="en-US" dirty="0" smtClean="0"/>
              <a:t>进行浏览。来自不同厂商的浏览器对</a:t>
            </a:r>
            <a:r>
              <a:rPr lang="en-US" dirty="0" smtClean="0"/>
              <a:t>Java</a:t>
            </a:r>
            <a:r>
              <a:rPr lang="zh-CN" altLang="en-US" dirty="0" smtClean="0"/>
              <a:t>、</a:t>
            </a:r>
            <a:r>
              <a:rPr lang="en-US" dirty="0" smtClean="0"/>
              <a:t>JavaScript</a:t>
            </a:r>
            <a:r>
              <a:rPr lang="zh-CN" altLang="en-US" dirty="0" smtClean="0"/>
              <a:t>、 </a:t>
            </a:r>
            <a:r>
              <a:rPr lang="en-US" dirty="0" smtClean="0"/>
              <a:t>ActiveX</a:t>
            </a:r>
            <a:r>
              <a:rPr lang="zh-CN" altLang="en-US" dirty="0" smtClean="0"/>
              <a:t>或不同的</a:t>
            </a:r>
            <a:r>
              <a:rPr lang="en-US" dirty="0" smtClean="0"/>
              <a:t>HTML</a:t>
            </a:r>
            <a:r>
              <a:rPr lang="zh-CN" altLang="en-US" dirty="0" smtClean="0"/>
              <a:t>规格有不同的支持。并且有些 </a:t>
            </a:r>
            <a:r>
              <a:rPr lang="en-US" dirty="0" smtClean="0"/>
              <a:t>HTML </a:t>
            </a:r>
            <a:r>
              <a:rPr lang="zh-CN" altLang="en-US" dirty="0" smtClean="0"/>
              <a:t>命令或脚本只能在某些特定的浏览器上运行。</a:t>
            </a:r>
          </a:p>
          <a:p>
            <a:r>
              <a:rPr lang="zh-CN" altLang="en-US" dirty="0" smtClean="0"/>
              <a:t>      测试</a:t>
            </a:r>
            <a:r>
              <a:rPr lang="zh-CN" altLang="en-US" dirty="0" smtClean="0"/>
              <a:t>浏览器兼容性的一个方法是创建一个兼容性矩阵。在这个矩阵中，测试不同厂商、不同版本的浏览器对某些构件和设置的适应性</a:t>
            </a:r>
            <a:r>
              <a:rPr lang="zh-CN" altLang="en-US" dirty="0" smtClean="0"/>
              <a:t>。</a:t>
            </a:r>
            <a:endParaRPr lang="zh-CN" altLang="en-US"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038872"/>
          </a:xfrm>
        </p:spPr>
        <p:txBody>
          <a:bodyPr>
            <a:normAutofit fontScale="77500" lnSpcReduction="20000"/>
          </a:bodyPr>
          <a:lstStyle/>
          <a:p>
            <a:r>
              <a:rPr lang="en-US" dirty="0" smtClean="0"/>
              <a:t>3</a:t>
            </a:r>
            <a:r>
              <a:rPr lang="zh-CN" altLang="en-US" dirty="0" smtClean="0"/>
              <a:t>、打印机测试</a:t>
            </a:r>
          </a:p>
          <a:p>
            <a:r>
              <a:rPr lang="zh-CN" altLang="en-US" dirty="0" smtClean="0"/>
              <a:t>       用户</a:t>
            </a:r>
            <a:r>
              <a:rPr lang="zh-CN" altLang="en-US" dirty="0" smtClean="0"/>
              <a:t>可能会将网页打印下来。因此网页在设计的时候要考虑到打印问题，注意节约纸张和油墨。有不少用户喜欢阅读而不是盯着屏幕，因此需要验证网页打印是否正常。有时在屏幕上显示的图片和文本的对齐方式可能与打印出来的东西不一样。测试人员至少需要验证订单确认页面打印是正常的。</a:t>
            </a:r>
          </a:p>
          <a:p>
            <a:r>
              <a:rPr lang="en-US" dirty="0" smtClean="0"/>
              <a:t>4</a:t>
            </a:r>
            <a:r>
              <a:rPr lang="zh-CN" altLang="en-US" dirty="0" smtClean="0"/>
              <a:t>、组合测试</a:t>
            </a:r>
          </a:p>
          <a:p>
            <a:r>
              <a:rPr lang="zh-CN" altLang="en-US" dirty="0" smtClean="0"/>
              <a:t>   最后</a:t>
            </a:r>
            <a:r>
              <a:rPr lang="zh-CN" altLang="en-US" dirty="0" smtClean="0"/>
              <a:t>需要进行组合测试。</a:t>
            </a:r>
            <a:r>
              <a:rPr lang="en-US" dirty="0" smtClean="0"/>
              <a:t>600x800 </a:t>
            </a:r>
            <a:r>
              <a:rPr lang="zh-CN" altLang="en-US" dirty="0" smtClean="0"/>
              <a:t>的分辨率在 </a:t>
            </a:r>
            <a:r>
              <a:rPr lang="en-US" dirty="0" smtClean="0"/>
              <a:t>MAC </a:t>
            </a:r>
            <a:r>
              <a:rPr lang="zh-CN" altLang="en-US" dirty="0" smtClean="0"/>
              <a:t>机上可能不错，但是在</a:t>
            </a:r>
            <a:r>
              <a:rPr lang="en-US" dirty="0" smtClean="0"/>
              <a:t>IBM</a:t>
            </a:r>
            <a:r>
              <a:rPr lang="zh-CN" altLang="en-US" dirty="0" smtClean="0"/>
              <a:t>兼容机上却很难看。在 </a:t>
            </a:r>
            <a:r>
              <a:rPr lang="en-US" dirty="0" smtClean="0"/>
              <a:t>IBM </a:t>
            </a:r>
            <a:r>
              <a:rPr lang="zh-CN" altLang="en-US" dirty="0" smtClean="0"/>
              <a:t>机器上使用 </a:t>
            </a:r>
            <a:r>
              <a:rPr lang="en-US" dirty="0" smtClean="0"/>
              <a:t>Netscape </a:t>
            </a:r>
            <a:r>
              <a:rPr lang="zh-CN" altLang="en-US" dirty="0" smtClean="0"/>
              <a:t>能正常显示，但却无法使用</a:t>
            </a:r>
            <a:r>
              <a:rPr lang="en-US" dirty="0" smtClean="0"/>
              <a:t>Lynx </a:t>
            </a:r>
            <a:r>
              <a:rPr lang="zh-CN" altLang="en-US" dirty="0" smtClean="0"/>
              <a:t>来浏览</a:t>
            </a:r>
            <a:r>
              <a:rPr lang="zh-CN" altLang="en-US" dirty="0" smtClean="0"/>
              <a:t>。</a:t>
            </a:r>
            <a:endParaRPr lang="en-US" altLang="zh-CN" dirty="0" smtClean="0"/>
          </a:p>
          <a:p>
            <a:r>
              <a:rPr lang="en-US" dirty="0" smtClean="0"/>
              <a:t>5</a:t>
            </a:r>
            <a:r>
              <a:rPr lang="zh-CN" altLang="en-US" dirty="0" smtClean="0"/>
              <a:t>、兼容性测试 </a:t>
            </a:r>
          </a:p>
          <a:p>
            <a:r>
              <a:rPr lang="zh-CN" altLang="en-US" dirty="0" smtClean="0"/>
              <a:t>兼容性测试是指待测试项目在特定的硬件平台上，不用的应用软件之间，不用的操作系统平台上，在不用的网络等坏境中能种出的运行的测试。兼容性测试只要好针对不同的操作系统平台，浏览器，以及分辨率进行测试</a:t>
            </a:r>
            <a:r>
              <a:rPr lang="zh-CN" altLang="en-US" dirty="0" smtClean="0"/>
              <a:t>。</a:t>
            </a:r>
            <a:endParaRPr lang="zh-CN" altLang="en-US"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六、数据库</a:t>
            </a:r>
            <a:r>
              <a:rPr lang="zh-CN" altLang="en-US" dirty="0" smtClean="0"/>
              <a:t>测试</a:t>
            </a:r>
            <a:endParaRPr lang="zh-CN" altLang="en-US" dirty="0"/>
          </a:p>
        </p:txBody>
      </p:sp>
      <p:sp>
        <p:nvSpPr>
          <p:cNvPr id="3" name="内容占位符 2"/>
          <p:cNvSpPr>
            <a:spLocks noGrp="1"/>
          </p:cNvSpPr>
          <p:nvPr>
            <p:ph idx="1"/>
          </p:nvPr>
        </p:nvSpPr>
        <p:spPr/>
        <p:txBody>
          <a:bodyPr>
            <a:normAutofit fontScale="70000" lnSpcReduction="20000"/>
          </a:bodyPr>
          <a:lstStyle/>
          <a:p>
            <a:r>
              <a:rPr lang="en-US" dirty="0" smtClean="0"/>
              <a:t>1</a:t>
            </a:r>
            <a:r>
              <a:rPr lang="zh-CN" altLang="en-US" dirty="0" smtClean="0"/>
              <a:t>、数据库测试的主要因素</a:t>
            </a:r>
          </a:p>
          <a:p>
            <a:r>
              <a:rPr lang="zh-CN" altLang="en-US" dirty="0" smtClean="0"/>
              <a:t>数据库测试的主要因素有：数据完整性、数据有效性和数据操作和更新。</a:t>
            </a:r>
          </a:p>
          <a:p>
            <a:r>
              <a:rPr lang="en-US" dirty="0" smtClean="0"/>
              <a:t>2</a:t>
            </a:r>
            <a:r>
              <a:rPr lang="zh-CN" altLang="en-US" dirty="0" smtClean="0"/>
              <a:t>、数据库测试的相关问题</a:t>
            </a:r>
          </a:p>
          <a:p>
            <a:r>
              <a:rPr lang="zh-CN" altLang="en-US" dirty="0" smtClean="0"/>
              <a:t>除了上面的数据库测试因素，测试人员需要了解的相关问题有：</a:t>
            </a:r>
          </a:p>
          <a:p>
            <a:pPr lvl="0"/>
            <a:r>
              <a:rPr lang="zh-CN" altLang="en-US" dirty="0" smtClean="0"/>
              <a:t>（</a:t>
            </a:r>
            <a:r>
              <a:rPr lang="en-US" altLang="zh-CN" dirty="0" smtClean="0"/>
              <a:t>1</a:t>
            </a:r>
            <a:r>
              <a:rPr lang="zh-CN" altLang="en-US" dirty="0" smtClean="0"/>
              <a:t>）、数据库</a:t>
            </a:r>
            <a:r>
              <a:rPr lang="zh-CN" altLang="en-US" dirty="0" smtClean="0"/>
              <a:t>的设计概念；</a:t>
            </a:r>
          </a:p>
          <a:p>
            <a:pPr lvl="0"/>
            <a:r>
              <a:rPr lang="zh-CN" altLang="en-US" dirty="0" smtClean="0"/>
              <a:t>（</a:t>
            </a:r>
            <a:r>
              <a:rPr lang="en-US" altLang="zh-CN" dirty="0" smtClean="0"/>
              <a:t>2</a:t>
            </a:r>
            <a:r>
              <a:rPr lang="zh-CN" altLang="en-US" dirty="0" smtClean="0"/>
              <a:t>）、数据库</a:t>
            </a:r>
            <a:r>
              <a:rPr lang="zh-CN" altLang="en-US" dirty="0" smtClean="0"/>
              <a:t>的风险评估；</a:t>
            </a:r>
          </a:p>
          <a:p>
            <a:pPr lvl="0"/>
            <a:r>
              <a:rPr lang="zh-CN" altLang="en-US" dirty="0" smtClean="0"/>
              <a:t>（</a:t>
            </a:r>
            <a:r>
              <a:rPr lang="en-US" altLang="zh-CN" dirty="0" smtClean="0"/>
              <a:t>3</a:t>
            </a:r>
            <a:r>
              <a:rPr lang="zh-CN" altLang="en-US" dirty="0" smtClean="0"/>
              <a:t>）、了解</a:t>
            </a:r>
            <a:r>
              <a:rPr lang="zh-CN" altLang="en-US" dirty="0" smtClean="0"/>
              <a:t>设计中的安全控制机制；</a:t>
            </a:r>
          </a:p>
          <a:p>
            <a:pPr lvl="0"/>
            <a:r>
              <a:rPr lang="zh-CN" altLang="en-US" dirty="0" smtClean="0"/>
              <a:t>（</a:t>
            </a:r>
            <a:r>
              <a:rPr lang="en-US" altLang="zh-CN" dirty="0" smtClean="0"/>
              <a:t>4</a:t>
            </a:r>
            <a:r>
              <a:rPr lang="zh-CN" altLang="en-US" dirty="0" smtClean="0"/>
              <a:t>）、了解</a:t>
            </a:r>
            <a:r>
              <a:rPr lang="zh-CN" altLang="en-US" dirty="0" smtClean="0"/>
              <a:t>哪些特定用户对数据库有访问权限；</a:t>
            </a:r>
          </a:p>
          <a:p>
            <a:pPr lvl="0"/>
            <a:r>
              <a:rPr lang="zh-CN" altLang="en-US" dirty="0" smtClean="0"/>
              <a:t>（</a:t>
            </a:r>
            <a:r>
              <a:rPr lang="en-US" altLang="zh-CN" dirty="0" smtClean="0"/>
              <a:t>5</a:t>
            </a:r>
            <a:r>
              <a:rPr lang="zh-CN" altLang="en-US" dirty="0" smtClean="0"/>
              <a:t>）、了解</a:t>
            </a:r>
            <a:r>
              <a:rPr lang="zh-CN" altLang="en-US" dirty="0" smtClean="0"/>
              <a:t>数据的维护更新和升级过程；</a:t>
            </a:r>
          </a:p>
          <a:p>
            <a:pPr lvl="0"/>
            <a:r>
              <a:rPr lang="zh-CN" altLang="en-US" dirty="0" smtClean="0"/>
              <a:t>（</a:t>
            </a:r>
            <a:r>
              <a:rPr lang="en-US" altLang="zh-CN" dirty="0" smtClean="0"/>
              <a:t>6</a:t>
            </a:r>
            <a:r>
              <a:rPr lang="zh-CN" altLang="en-US" dirty="0" smtClean="0"/>
              <a:t>）、当</a:t>
            </a:r>
            <a:r>
              <a:rPr lang="zh-CN" altLang="en-US" dirty="0" smtClean="0"/>
              <a:t>多个用户同时访问数据库处理同一个问题，或者并发查询时，确保可操作性；</a:t>
            </a:r>
          </a:p>
          <a:p>
            <a:pPr lvl="0"/>
            <a:r>
              <a:rPr lang="zh-CN" altLang="en-US" dirty="0" smtClean="0"/>
              <a:t>（</a:t>
            </a:r>
            <a:r>
              <a:rPr lang="en-US" altLang="zh-CN" dirty="0" smtClean="0"/>
              <a:t>7</a:t>
            </a:r>
            <a:r>
              <a:rPr lang="zh-CN" altLang="en-US" dirty="0" smtClean="0"/>
              <a:t>）、确保</a:t>
            </a:r>
            <a:r>
              <a:rPr lang="zh-CN" altLang="en-US" dirty="0" smtClean="0"/>
              <a:t>数据库操作能够有足够的空间处理全部数据，当超出空间和内存容量时能够启动系统扩展部分；</a:t>
            </a:r>
          </a:p>
          <a:p>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844" y="274638"/>
            <a:ext cx="8858280" cy="1143000"/>
          </a:xfrm>
        </p:spPr>
        <p:txBody>
          <a:bodyPr/>
          <a:lstStyle/>
          <a:p>
            <a:r>
              <a:rPr lang="zh-CN" altLang="en-US" dirty="0" smtClean="0"/>
              <a:t>七、</a:t>
            </a:r>
            <a:r>
              <a:rPr lang="en-US" dirty="0" smtClean="0"/>
              <a:t>WEB</a:t>
            </a:r>
            <a:r>
              <a:rPr lang="zh-CN" altLang="en-US" dirty="0" smtClean="0"/>
              <a:t>测试的测试用例考虑的</a:t>
            </a:r>
            <a:r>
              <a:rPr lang="zh-CN" altLang="en-US" dirty="0" smtClean="0"/>
              <a:t>因素</a:t>
            </a:r>
            <a:endParaRPr lang="zh-CN" altLang="en-US" dirty="0"/>
          </a:p>
        </p:txBody>
      </p:sp>
      <p:sp>
        <p:nvSpPr>
          <p:cNvPr id="3" name="内容占位符 2"/>
          <p:cNvSpPr>
            <a:spLocks noGrp="1"/>
          </p:cNvSpPr>
          <p:nvPr>
            <p:ph idx="1"/>
          </p:nvPr>
        </p:nvSpPr>
        <p:spPr/>
        <p:txBody>
          <a:bodyPr>
            <a:normAutofit fontScale="85000" lnSpcReduction="20000"/>
          </a:bodyPr>
          <a:lstStyle/>
          <a:p>
            <a:r>
              <a:rPr lang="en-US" dirty="0" smtClean="0"/>
              <a:t>1</a:t>
            </a:r>
            <a:r>
              <a:rPr lang="zh-CN" altLang="en-US" dirty="0" smtClean="0"/>
              <a:t>、页面检查</a:t>
            </a:r>
          </a:p>
          <a:p>
            <a:r>
              <a:rPr lang="zh-CN" altLang="en-US" dirty="0" smtClean="0"/>
              <a:t>（</a:t>
            </a:r>
            <a:r>
              <a:rPr lang="en-US" dirty="0" smtClean="0"/>
              <a:t>1</a:t>
            </a:r>
            <a:r>
              <a:rPr lang="zh-CN" altLang="en-US" dirty="0" smtClean="0"/>
              <a:t>）、合理</a:t>
            </a:r>
            <a:r>
              <a:rPr lang="zh-CN" altLang="en-US" dirty="0" smtClean="0"/>
              <a:t>布局</a:t>
            </a:r>
            <a:endParaRPr lang="en-US" altLang="zh-CN" dirty="0" smtClean="0"/>
          </a:p>
          <a:p>
            <a:r>
              <a:rPr lang="zh-CN" altLang="en-US" dirty="0" smtClean="0"/>
              <a:t>（</a:t>
            </a:r>
            <a:r>
              <a:rPr lang="en-US" dirty="0" smtClean="0"/>
              <a:t>2</a:t>
            </a:r>
            <a:r>
              <a:rPr lang="zh-CN" altLang="en-US" dirty="0" smtClean="0"/>
              <a:t>）、弹出窗口</a:t>
            </a:r>
          </a:p>
          <a:p>
            <a:r>
              <a:rPr lang="zh-CN" altLang="en-US" dirty="0" smtClean="0"/>
              <a:t>（</a:t>
            </a:r>
            <a:r>
              <a:rPr lang="en-US" dirty="0" smtClean="0"/>
              <a:t>3</a:t>
            </a:r>
            <a:r>
              <a:rPr lang="zh-CN" altLang="en-US" dirty="0" smtClean="0"/>
              <a:t>）、页面的</a:t>
            </a:r>
            <a:r>
              <a:rPr lang="zh-CN" altLang="en-US" dirty="0" smtClean="0"/>
              <a:t>正确性</a:t>
            </a:r>
            <a:endParaRPr lang="en-US" altLang="zh-CN" dirty="0" smtClean="0"/>
          </a:p>
          <a:p>
            <a:r>
              <a:rPr lang="en-US" dirty="0" smtClean="0"/>
              <a:t>2</a:t>
            </a:r>
            <a:r>
              <a:rPr lang="zh-CN" altLang="en-US" dirty="0" smtClean="0"/>
              <a:t>、控件</a:t>
            </a:r>
            <a:r>
              <a:rPr lang="zh-CN" altLang="en-US" dirty="0" smtClean="0"/>
              <a:t>检查</a:t>
            </a:r>
            <a:endParaRPr lang="en-US" altLang="zh-CN" dirty="0" smtClean="0"/>
          </a:p>
          <a:p>
            <a:r>
              <a:rPr lang="zh-CN" altLang="en-US" dirty="0" smtClean="0"/>
              <a:t>（</a:t>
            </a:r>
            <a:r>
              <a:rPr lang="en-US" altLang="zh-CN" dirty="0" smtClean="0"/>
              <a:t>1</a:t>
            </a:r>
            <a:r>
              <a:rPr lang="zh-CN" altLang="en-US" dirty="0" smtClean="0"/>
              <a:t>）、下拉选择框</a:t>
            </a:r>
            <a:endParaRPr lang="en-US" altLang="zh-CN" dirty="0" smtClean="0"/>
          </a:p>
          <a:p>
            <a:r>
              <a:rPr lang="zh-CN" altLang="en-US" dirty="0" smtClean="0"/>
              <a:t>（</a:t>
            </a:r>
            <a:r>
              <a:rPr lang="en-US" altLang="zh-CN" dirty="0" smtClean="0"/>
              <a:t>2</a:t>
            </a:r>
            <a:r>
              <a:rPr lang="zh-CN" altLang="en-US" dirty="0" smtClean="0"/>
              <a:t>）、复选框</a:t>
            </a:r>
            <a:endParaRPr lang="en-US" altLang="zh-CN" dirty="0" smtClean="0"/>
          </a:p>
          <a:p>
            <a:r>
              <a:rPr lang="zh-CN" altLang="en-US" dirty="0" smtClean="0"/>
              <a:t>（</a:t>
            </a:r>
            <a:r>
              <a:rPr lang="en-US" altLang="zh-CN" dirty="0" smtClean="0"/>
              <a:t>3</a:t>
            </a:r>
            <a:r>
              <a:rPr lang="zh-CN" altLang="en-US" dirty="0" smtClean="0"/>
              <a:t>）、单选框</a:t>
            </a:r>
            <a:endParaRPr lang="en-US" altLang="zh-CN" dirty="0" smtClean="0"/>
          </a:p>
          <a:p>
            <a:r>
              <a:rPr lang="zh-CN" altLang="en-US" dirty="0" smtClean="0"/>
              <a:t>（</a:t>
            </a:r>
            <a:r>
              <a:rPr lang="en-US" altLang="zh-CN" dirty="0" smtClean="0"/>
              <a:t>4</a:t>
            </a:r>
            <a:r>
              <a:rPr lang="zh-CN" altLang="en-US" dirty="0" smtClean="0"/>
              <a:t>）、下拉树</a:t>
            </a:r>
            <a:endParaRPr lang="en-US" altLang="zh-CN" dirty="0" smtClean="0"/>
          </a:p>
          <a:p>
            <a:r>
              <a:rPr lang="zh-CN" altLang="en-US" dirty="0" smtClean="0"/>
              <a:t>（</a:t>
            </a:r>
            <a:r>
              <a:rPr lang="en-US" altLang="zh-CN" dirty="0" smtClean="0"/>
              <a:t>5</a:t>
            </a:r>
            <a:r>
              <a:rPr lang="zh-CN" altLang="en-US" dirty="0" smtClean="0"/>
              <a:t>）、树形</a:t>
            </a:r>
            <a:endParaRPr lang="en-US" altLang="zh-CN" dirty="0" smtClean="0"/>
          </a:p>
          <a:p>
            <a:r>
              <a:rPr lang="en-US" altLang="zh-CN" dirty="0" smtClean="0"/>
              <a:t>3</a:t>
            </a:r>
            <a:r>
              <a:rPr lang="zh-CN" altLang="en-US" dirty="0" smtClean="0"/>
              <a:t>、日历控件</a:t>
            </a:r>
            <a:endParaRPr lang="en-US" altLang="zh-CN" dirty="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967434"/>
          </a:xfrm>
        </p:spPr>
        <p:txBody>
          <a:bodyPr/>
          <a:lstStyle/>
          <a:p>
            <a:r>
              <a:rPr lang="en-US" altLang="zh-CN" dirty="0" smtClean="0"/>
              <a:t>4</a:t>
            </a:r>
            <a:r>
              <a:rPr lang="zh-CN" altLang="en-US" dirty="0" smtClean="0"/>
              <a:t>、滚动条控件</a:t>
            </a:r>
            <a:endParaRPr lang="en-US" altLang="zh-CN" dirty="0" smtClean="0"/>
          </a:p>
          <a:p>
            <a:r>
              <a:rPr lang="en-US" altLang="zh-CN" dirty="0" smtClean="0"/>
              <a:t>5</a:t>
            </a:r>
            <a:r>
              <a:rPr lang="zh-CN" altLang="en-US" dirty="0" smtClean="0"/>
              <a:t>、按钮</a:t>
            </a:r>
            <a:endParaRPr lang="en-US" altLang="zh-CN" dirty="0" smtClean="0"/>
          </a:p>
          <a:p>
            <a:r>
              <a:rPr lang="en-US" altLang="zh-CN" dirty="0" smtClean="0"/>
              <a:t>6</a:t>
            </a:r>
            <a:r>
              <a:rPr lang="zh-CN" altLang="en-US" dirty="0" smtClean="0"/>
              <a:t>、</a:t>
            </a:r>
            <a:r>
              <a:rPr lang="zh-CN" altLang="en-US" dirty="0" smtClean="0"/>
              <a:t>文本框</a:t>
            </a:r>
            <a:endParaRPr lang="en-US" altLang="zh-CN" dirty="0" smtClean="0"/>
          </a:p>
          <a:p>
            <a:r>
              <a:rPr lang="en-US" altLang="zh-CN" dirty="0" smtClean="0"/>
              <a:t>7</a:t>
            </a:r>
            <a:r>
              <a:rPr lang="zh-CN" altLang="en-US" dirty="0" smtClean="0"/>
              <a:t>、上传功能的检查</a:t>
            </a:r>
            <a:endParaRPr lang="en-US" altLang="zh-CN" dirty="0" smtClean="0"/>
          </a:p>
          <a:p>
            <a:r>
              <a:rPr lang="en-US" altLang="zh-CN" dirty="0" smtClean="0"/>
              <a:t>8</a:t>
            </a:r>
            <a:r>
              <a:rPr lang="zh-CN" altLang="en-US" dirty="0" smtClean="0"/>
              <a:t>、添加功能检查</a:t>
            </a:r>
            <a:endParaRPr lang="en-US" altLang="zh-CN" dirty="0" smtClean="0"/>
          </a:p>
          <a:p>
            <a:r>
              <a:rPr lang="en-US" altLang="zh-CN" dirty="0" smtClean="0"/>
              <a:t>9</a:t>
            </a:r>
            <a:r>
              <a:rPr lang="zh-CN" altLang="en-US" dirty="0" smtClean="0"/>
              <a:t>、删除功能检查</a:t>
            </a:r>
            <a:endParaRPr lang="en-US" altLang="zh-CN" dirty="0" smtClean="0"/>
          </a:p>
          <a:p>
            <a:r>
              <a:rPr lang="en-US" altLang="zh-CN" dirty="0" smtClean="0"/>
              <a:t>10</a:t>
            </a:r>
            <a:r>
              <a:rPr lang="zh-CN" altLang="en-US" dirty="0" smtClean="0"/>
              <a:t>、查询功能检查</a:t>
            </a:r>
            <a:endParaRPr lang="en-US" altLang="zh-CN" dirty="0" smtClean="0"/>
          </a:p>
          <a:p>
            <a:endParaRPr lang="zh-CN" altLang="en-US" dirty="0" smtClean="0"/>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967434"/>
          </a:xfrm>
        </p:spPr>
        <p:txBody>
          <a:bodyPr>
            <a:normAutofit fontScale="77500" lnSpcReduction="20000"/>
          </a:bodyPr>
          <a:lstStyle/>
          <a:p>
            <a:r>
              <a:rPr lang="zh-CN" altLang="en-US" dirty="0" smtClean="0"/>
              <a:t>       随着</a:t>
            </a:r>
            <a:r>
              <a:rPr lang="zh-CN" altLang="en-US" dirty="0" smtClean="0"/>
              <a:t>互联网的快速发展和广泛应用，</a:t>
            </a:r>
            <a:r>
              <a:rPr lang="en-US" dirty="0" smtClean="0"/>
              <a:t>Web</a:t>
            </a:r>
            <a:r>
              <a:rPr lang="zh-CN" altLang="en-US" dirty="0" smtClean="0"/>
              <a:t>网站已经应用到政府机构、企业公司、财经证券、教育娱乐等各个方面，对我们的工作和生活产生了深远的影响。正因为</a:t>
            </a:r>
            <a:r>
              <a:rPr lang="en-US" dirty="0" smtClean="0"/>
              <a:t>Web</a:t>
            </a:r>
            <a:r>
              <a:rPr lang="zh-CN" altLang="en-US" dirty="0" smtClean="0"/>
              <a:t>能够提供各种信息的连接和发布，并且内容易于被终端用户存取，使得其非常流行、无所不在。现在，许多传统的信息和数据库系统正在被移植到互联网上，复杂的分布式应用也正在</a:t>
            </a:r>
            <a:r>
              <a:rPr lang="en-US" dirty="0" smtClean="0"/>
              <a:t>Web</a:t>
            </a:r>
            <a:r>
              <a:rPr lang="zh-CN" altLang="en-US" dirty="0" smtClean="0"/>
              <a:t>环境中出现。 </a:t>
            </a:r>
          </a:p>
          <a:p>
            <a:r>
              <a:rPr lang="zh-CN" altLang="en-US" dirty="0" smtClean="0"/>
              <a:t>       基于</a:t>
            </a:r>
            <a:r>
              <a:rPr lang="en-US" dirty="0" smtClean="0"/>
              <a:t>Web</a:t>
            </a:r>
            <a:r>
              <a:rPr lang="zh-CN" altLang="en-US" dirty="0" smtClean="0"/>
              <a:t>网站的测试是一项重要、复杂并且富有难度的工作。</a:t>
            </a:r>
            <a:r>
              <a:rPr lang="en-US" dirty="0" smtClean="0"/>
              <a:t>Web </a:t>
            </a:r>
            <a:r>
              <a:rPr lang="zh-CN" altLang="en-US" dirty="0" smtClean="0"/>
              <a:t>测试相对于非</a:t>
            </a:r>
            <a:r>
              <a:rPr lang="en-US" dirty="0" smtClean="0"/>
              <a:t> Web </a:t>
            </a:r>
            <a:r>
              <a:rPr lang="zh-CN" altLang="en-US" dirty="0" smtClean="0"/>
              <a:t>测试来说是更具挑战性的工作，用户对</a:t>
            </a:r>
            <a:r>
              <a:rPr lang="en-US" dirty="0" smtClean="0"/>
              <a:t>Web </a:t>
            </a:r>
            <a:r>
              <a:rPr lang="zh-CN" altLang="en-US" dirty="0" smtClean="0"/>
              <a:t>页面质量有很高的期望。基于</a:t>
            </a:r>
            <a:r>
              <a:rPr lang="en-US" dirty="0" smtClean="0"/>
              <a:t>Web</a:t>
            </a:r>
            <a:r>
              <a:rPr lang="zh-CN" altLang="en-US" dirty="0" smtClean="0"/>
              <a:t>的系统测试与传统的软件测试不同，它不但需要检查和验证是否按照设计所要求的项目正常运行，而且还要测试系统在不同用户的浏览器端的显示是否合适。另外，还要从最终用户的角度进行安全性和可用性测试。然而，因特网和</a:t>
            </a:r>
            <a:r>
              <a:rPr lang="en-US" dirty="0" smtClean="0"/>
              <a:t>Web</a:t>
            </a:r>
            <a:r>
              <a:rPr lang="zh-CN" altLang="en-US" dirty="0" smtClean="0"/>
              <a:t>网站的不可预见性使测试基于</a:t>
            </a:r>
            <a:r>
              <a:rPr lang="en-US" dirty="0" smtClean="0"/>
              <a:t>Web</a:t>
            </a:r>
            <a:r>
              <a:rPr lang="zh-CN" altLang="en-US" dirty="0" smtClean="0"/>
              <a:t>的系统变得困难。因此，我们需要研究基于</a:t>
            </a:r>
            <a:r>
              <a:rPr lang="en-US" dirty="0" smtClean="0"/>
              <a:t>Web</a:t>
            </a:r>
            <a:r>
              <a:rPr lang="zh-CN" altLang="en-US" dirty="0" smtClean="0"/>
              <a:t>网站的测试方法和技术。</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967434"/>
          </a:xfrm>
        </p:spPr>
        <p:txBody>
          <a:bodyPr/>
          <a:lstStyle/>
          <a:p>
            <a:pPr lvl="0"/>
            <a:r>
              <a:rPr lang="zh-CN" altLang="en-US" b="1" dirty="0" smtClean="0"/>
              <a:t>了解功能测试的概念</a:t>
            </a:r>
          </a:p>
          <a:p>
            <a:pPr lvl="0"/>
            <a:r>
              <a:rPr lang="zh-CN" altLang="en-US" b="1" dirty="0" smtClean="0"/>
              <a:t>了解性能测试的概念</a:t>
            </a:r>
          </a:p>
          <a:p>
            <a:pPr lvl="0"/>
            <a:r>
              <a:rPr lang="zh-CN" altLang="en-US" b="1" dirty="0" smtClean="0"/>
              <a:t>了解安全性测试的概念</a:t>
            </a:r>
          </a:p>
          <a:p>
            <a:pPr lvl="0"/>
            <a:r>
              <a:rPr lang="zh-CN" altLang="en-US" b="1" dirty="0" smtClean="0"/>
              <a:t>了解可用性</a:t>
            </a:r>
            <a:r>
              <a:rPr lang="en-US" b="1" dirty="0" smtClean="0"/>
              <a:t>/</a:t>
            </a:r>
            <a:r>
              <a:rPr lang="zh-CN" altLang="en-US" b="1" dirty="0" smtClean="0"/>
              <a:t>可靠性测试的概念</a:t>
            </a:r>
          </a:p>
          <a:p>
            <a:pPr lvl="0"/>
            <a:r>
              <a:rPr lang="zh-CN" altLang="en-US" b="1" dirty="0" smtClean="0"/>
              <a:t>了解配置和兼容性测试的概念</a:t>
            </a:r>
          </a:p>
          <a:p>
            <a:pPr lvl="0"/>
            <a:r>
              <a:rPr lang="zh-CN" altLang="en-US" b="1" dirty="0" smtClean="0"/>
              <a:t>了解数据库测试的概念</a:t>
            </a: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一、功能测试</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smtClean="0"/>
              <a:t>       功能测试</a:t>
            </a:r>
            <a:r>
              <a:rPr lang="zh-CN" altLang="en-US" dirty="0" smtClean="0"/>
              <a:t>是测试中的重点，在实际的测试工作中，功能在每一个系统中的具有不确定性，而我们不可能采用穷举的方法进行测试。测试工作的重心在于</a:t>
            </a:r>
            <a:r>
              <a:rPr lang="en-US" dirty="0" smtClean="0"/>
              <a:t>Web </a:t>
            </a:r>
            <a:r>
              <a:rPr lang="zh-CN" altLang="en-US" dirty="0" smtClean="0"/>
              <a:t>站点的功能是否符合需求分析的各项要求。</a:t>
            </a:r>
            <a:r>
              <a:rPr lang="en-US" dirty="0" smtClean="0"/>
              <a:t>  </a:t>
            </a:r>
            <a:endParaRPr lang="zh-CN" altLang="en-US" dirty="0" smtClean="0"/>
          </a:p>
          <a:p>
            <a:r>
              <a:rPr lang="zh-CN" altLang="en-US" b="1" dirty="0" smtClean="0"/>
              <a:t>功能测试主要包括以下几个方面的内容：</a:t>
            </a:r>
          </a:p>
          <a:p>
            <a:pPr lvl="0"/>
            <a:r>
              <a:rPr lang="zh-CN" altLang="en-US" dirty="0" smtClean="0"/>
              <a:t>页面内容测试；</a:t>
            </a:r>
          </a:p>
          <a:p>
            <a:pPr lvl="0"/>
            <a:r>
              <a:rPr lang="zh-CN" altLang="en-US" dirty="0" smtClean="0"/>
              <a:t>链接测试；</a:t>
            </a:r>
          </a:p>
          <a:p>
            <a:pPr lvl="0"/>
            <a:r>
              <a:rPr lang="zh-CN" altLang="en-US" dirty="0" smtClean="0"/>
              <a:t>表单测试；</a:t>
            </a:r>
          </a:p>
          <a:p>
            <a:pPr lvl="0"/>
            <a:r>
              <a:rPr lang="en-US" dirty="0" smtClean="0"/>
              <a:t>Cookies</a:t>
            </a:r>
            <a:r>
              <a:rPr lang="zh-CN" altLang="en-US" dirty="0" smtClean="0"/>
              <a:t>测试；</a:t>
            </a:r>
          </a:p>
          <a:p>
            <a:pPr lvl="0"/>
            <a:r>
              <a:rPr lang="zh-CN" altLang="en-US" dirty="0" smtClean="0"/>
              <a:t>设计语言测试；</a:t>
            </a:r>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357982"/>
          </a:xfrm>
        </p:spPr>
        <p:txBody>
          <a:bodyPr>
            <a:normAutofit fontScale="85000" lnSpcReduction="20000"/>
          </a:bodyPr>
          <a:lstStyle/>
          <a:p>
            <a:r>
              <a:rPr lang="en-US" dirty="0" smtClean="0"/>
              <a:t>1</a:t>
            </a:r>
            <a:r>
              <a:rPr lang="zh-CN" altLang="en-US" dirty="0" smtClean="0"/>
              <a:t>、页面内容测试</a:t>
            </a:r>
          </a:p>
          <a:p>
            <a:r>
              <a:rPr lang="en-US" dirty="0" smtClean="0"/>
              <a:t>    </a:t>
            </a:r>
            <a:r>
              <a:rPr lang="zh-CN" altLang="en-US" dirty="0" smtClean="0"/>
              <a:t>内容测试用来检测</a:t>
            </a:r>
            <a:r>
              <a:rPr lang="en-US" dirty="0" smtClean="0"/>
              <a:t>Web</a:t>
            </a:r>
            <a:r>
              <a:rPr lang="zh-CN" altLang="en-US" dirty="0" smtClean="0"/>
              <a:t>应用系统提供信息的正确性、准确性和相关性。</a:t>
            </a:r>
            <a:r>
              <a:rPr lang="en-US" dirty="0" smtClean="0"/>
              <a:t> </a:t>
            </a:r>
            <a:endParaRPr lang="zh-CN" altLang="en-US" dirty="0" smtClean="0"/>
          </a:p>
          <a:p>
            <a:r>
              <a:rPr lang="en-US" altLang="zh-CN" dirty="0" smtClean="0"/>
              <a:t>•</a:t>
            </a:r>
            <a:r>
              <a:rPr lang="en-US" dirty="0" smtClean="0"/>
              <a:t>	</a:t>
            </a:r>
            <a:r>
              <a:rPr lang="zh-CN" altLang="en-US" dirty="0" smtClean="0"/>
              <a:t>正确性</a:t>
            </a:r>
            <a:r>
              <a:rPr lang="en-US" dirty="0" smtClean="0"/>
              <a:t> </a:t>
            </a:r>
            <a:endParaRPr lang="zh-CN" altLang="en-US" dirty="0" smtClean="0"/>
          </a:p>
          <a:p>
            <a:r>
              <a:rPr lang="zh-CN" altLang="en-US" dirty="0" smtClean="0"/>
              <a:t>信息的正确性是指信息是真实可靠的还是胡乱编造的。例如，一条虚假的新闻报道可能引起不良的社会影响，甚至会让公司陷入麻烦之中，也可能惹上法律方面的问题。</a:t>
            </a:r>
            <a:r>
              <a:rPr lang="en-US" dirty="0" smtClean="0"/>
              <a:t> </a:t>
            </a:r>
            <a:endParaRPr lang="zh-CN" altLang="en-US" dirty="0" smtClean="0"/>
          </a:p>
          <a:p>
            <a:r>
              <a:rPr lang="en-US" altLang="zh-CN" dirty="0" smtClean="0"/>
              <a:t>•</a:t>
            </a:r>
            <a:r>
              <a:rPr lang="en-US" dirty="0" smtClean="0"/>
              <a:t>	</a:t>
            </a:r>
            <a:r>
              <a:rPr lang="zh-CN" altLang="en-US" dirty="0" smtClean="0"/>
              <a:t>准确性</a:t>
            </a:r>
            <a:r>
              <a:rPr lang="en-US" dirty="0" smtClean="0"/>
              <a:t> </a:t>
            </a:r>
            <a:endParaRPr lang="zh-CN" altLang="en-US" dirty="0" smtClean="0"/>
          </a:p>
          <a:p>
            <a:r>
              <a:rPr lang="zh-CN" altLang="en-US" dirty="0" smtClean="0"/>
              <a:t>信息的准确性是指网页文字表述是否符合语法逻辑或者是否有拼写错误。在</a:t>
            </a:r>
            <a:r>
              <a:rPr lang="en-US" dirty="0" smtClean="0"/>
              <a:t>Web</a:t>
            </a:r>
            <a:r>
              <a:rPr lang="zh-CN" altLang="en-US" dirty="0" smtClean="0"/>
              <a:t>应用系统开发的过程中，开发人员可能不是特别注重文字表达，有时文字的改动只是为了页面布局的美观</a:t>
            </a:r>
            <a:r>
              <a:rPr lang="zh-CN" altLang="en-US" dirty="0" smtClean="0"/>
              <a:t>。</a:t>
            </a:r>
            <a:endParaRPr lang="en-US" altLang="zh-CN" dirty="0" smtClean="0"/>
          </a:p>
          <a:p>
            <a:r>
              <a:rPr lang="zh-CN" altLang="en-US" dirty="0" smtClean="0"/>
              <a:t>      另外</a:t>
            </a:r>
            <a:r>
              <a:rPr lang="zh-CN" altLang="en-US" dirty="0" smtClean="0"/>
              <a:t>，测试人员应该保证</a:t>
            </a:r>
            <a:r>
              <a:rPr lang="en-US" dirty="0" smtClean="0"/>
              <a:t>Web</a:t>
            </a:r>
            <a:r>
              <a:rPr lang="zh-CN" altLang="en-US" dirty="0" smtClean="0"/>
              <a:t>站点看起来更专业些。过分地使用粗斜体、大号字体和下划线可能会让人感到不舒服，一篇到处是大字体的文章会降低用户的阅读兴趣。</a:t>
            </a:r>
            <a:r>
              <a:rPr lang="en-US" dirty="0" smtClean="0"/>
              <a:t> </a:t>
            </a:r>
            <a:endParaRPr lang="zh-CN" altLang="en-US" dirty="0" smtClean="0"/>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215106"/>
          </a:xfrm>
        </p:spPr>
        <p:txBody>
          <a:bodyPr>
            <a:normAutofit fontScale="92500" lnSpcReduction="20000"/>
          </a:bodyPr>
          <a:lstStyle/>
          <a:p>
            <a:r>
              <a:rPr lang="en-US" dirty="0" smtClean="0"/>
              <a:t>2</a:t>
            </a:r>
            <a:r>
              <a:rPr lang="zh-CN" altLang="en-US" dirty="0" smtClean="0"/>
              <a:t>、链接测试</a:t>
            </a:r>
          </a:p>
          <a:p>
            <a:r>
              <a:rPr lang="en-US" dirty="0" smtClean="0"/>
              <a:t>    </a:t>
            </a:r>
            <a:r>
              <a:rPr lang="zh-CN" altLang="en-US" dirty="0" smtClean="0"/>
              <a:t>链接是使用户可以从一个页面浏览到另一个页面的主要手段，是</a:t>
            </a:r>
            <a:r>
              <a:rPr lang="en-US" dirty="0" smtClean="0"/>
              <a:t>Web</a:t>
            </a:r>
            <a:r>
              <a:rPr lang="zh-CN" altLang="en-US" dirty="0" smtClean="0"/>
              <a:t>应用系统的一个主要特征，它是在页面之间切换和指导用户去一些不知道地址的页面的主要手段。链接测试需要验证三个方面的问题：</a:t>
            </a:r>
          </a:p>
          <a:p>
            <a:r>
              <a:rPr lang="zh-CN" altLang="en-US" dirty="0" smtClean="0"/>
              <a:t>（</a:t>
            </a:r>
            <a:r>
              <a:rPr lang="en-US" dirty="0" smtClean="0"/>
              <a:t>1</a:t>
            </a:r>
            <a:r>
              <a:rPr lang="zh-CN" altLang="en-US" dirty="0" smtClean="0"/>
              <a:t>）用户点击链接是否可以顺利地打开所要浏览的内容，即链接是否按照指示的那样确实链接到了要链接的页面。</a:t>
            </a:r>
          </a:p>
          <a:p>
            <a:r>
              <a:rPr lang="zh-CN" altLang="en-US" dirty="0" smtClean="0"/>
              <a:t>（</a:t>
            </a:r>
            <a:r>
              <a:rPr lang="en-US" dirty="0" smtClean="0"/>
              <a:t>2</a:t>
            </a:r>
            <a:r>
              <a:rPr lang="zh-CN" altLang="en-US" dirty="0" smtClean="0"/>
              <a:t>）所要链接的页面是否存在。实际上，好多不规范的小型站点，其内部链接都是空的，这让浏览者感觉很不好。</a:t>
            </a:r>
          </a:p>
          <a:p>
            <a:r>
              <a:rPr lang="zh-CN" altLang="en-US" dirty="0" smtClean="0"/>
              <a:t>（</a:t>
            </a:r>
            <a:r>
              <a:rPr lang="en-US" dirty="0" smtClean="0"/>
              <a:t>3</a:t>
            </a:r>
            <a:r>
              <a:rPr lang="zh-CN" altLang="en-US" dirty="0" smtClean="0"/>
              <a:t>）保证</a:t>
            </a:r>
            <a:r>
              <a:rPr lang="en-US" dirty="0" smtClean="0"/>
              <a:t>Web</a:t>
            </a:r>
            <a:r>
              <a:rPr lang="zh-CN" altLang="en-US" dirty="0" smtClean="0"/>
              <a:t>应用系统上没有孤立的页面，所谓孤立页面是指没有链接指向该页面，只有知道正确的</a:t>
            </a:r>
            <a:r>
              <a:rPr lang="en-US" dirty="0" smtClean="0"/>
              <a:t>URL</a:t>
            </a:r>
            <a:r>
              <a:rPr lang="zh-CN" altLang="en-US" dirty="0" smtClean="0"/>
              <a:t>地址才能访问。</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6215106"/>
          </a:xfrm>
        </p:spPr>
        <p:txBody>
          <a:bodyPr>
            <a:normAutofit fontScale="85000" lnSpcReduction="20000"/>
          </a:bodyPr>
          <a:lstStyle/>
          <a:p>
            <a:r>
              <a:rPr lang="en-US" dirty="0" smtClean="0"/>
              <a:t>3</a:t>
            </a:r>
            <a:r>
              <a:rPr lang="zh-CN" altLang="en-US" dirty="0" smtClean="0"/>
              <a:t>、表单测试</a:t>
            </a:r>
          </a:p>
          <a:p>
            <a:r>
              <a:rPr lang="en-US" dirty="0" smtClean="0"/>
              <a:t>    </a:t>
            </a:r>
            <a:r>
              <a:rPr lang="zh-CN" altLang="en-US" dirty="0" smtClean="0"/>
              <a:t>当用户给</a:t>
            </a:r>
            <a:r>
              <a:rPr lang="en-US" dirty="0" smtClean="0"/>
              <a:t>Web</a:t>
            </a:r>
            <a:r>
              <a:rPr lang="zh-CN" altLang="en-US" dirty="0" smtClean="0"/>
              <a:t>应用系统管理员提交信息时，就需要使用表单操作，例如用户注册、登陆、信息提交等。表单测试主要是模拟表单提交过程，检测其准确性，确保每一个字段在工作中正确。</a:t>
            </a:r>
          </a:p>
          <a:p>
            <a:r>
              <a:rPr lang="zh-CN" altLang="en-US" dirty="0" smtClean="0"/>
              <a:t>表单测试主要考虑以下几个方面内容：</a:t>
            </a:r>
          </a:p>
          <a:p>
            <a:pPr lvl="0"/>
            <a:r>
              <a:rPr lang="en-US" altLang="zh-CN" dirty="0" smtClean="0"/>
              <a:t>1</a:t>
            </a:r>
            <a:r>
              <a:rPr lang="zh-CN" altLang="en-US" dirty="0" smtClean="0"/>
              <a:t>、表</a:t>
            </a:r>
            <a:r>
              <a:rPr lang="zh-CN" altLang="en-US" dirty="0" smtClean="0"/>
              <a:t>单提交应当模拟用户提交，验证是否完成功能，如注册信息。</a:t>
            </a:r>
          </a:p>
          <a:p>
            <a:pPr lvl="0"/>
            <a:r>
              <a:rPr lang="en-US" altLang="zh-CN" dirty="0" smtClean="0"/>
              <a:t>2</a:t>
            </a:r>
            <a:r>
              <a:rPr lang="zh-CN" altLang="en-US" dirty="0" smtClean="0"/>
              <a:t>、要</a:t>
            </a:r>
            <a:r>
              <a:rPr lang="zh-CN" altLang="en-US" dirty="0" smtClean="0"/>
              <a:t>测试提交操作的</a:t>
            </a:r>
            <a:r>
              <a:rPr lang="zh-CN" altLang="en-US" dirty="0" smtClean="0"/>
              <a:t>完整性</a:t>
            </a:r>
            <a:r>
              <a:rPr lang="zh-CN" altLang="en-US" dirty="0" smtClean="0"/>
              <a:t>，以校验提交给服务器的信息的正确性。</a:t>
            </a:r>
          </a:p>
          <a:p>
            <a:pPr lvl="0"/>
            <a:r>
              <a:rPr lang="en-US" altLang="zh-CN" dirty="0" smtClean="0"/>
              <a:t>3</a:t>
            </a:r>
            <a:r>
              <a:rPr lang="zh-CN" altLang="en-US" dirty="0" smtClean="0"/>
              <a:t>、使用</a:t>
            </a:r>
            <a:r>
              <a:rPr lang="zh-CN" altLang="en-US" dirty="0" smtClean="0"/>
              <a:t>表单收集配送信息时，应确保程序能够正确处理这些数据。</a:t>
            </a:r>
          </a:p>
          <a:p>
            <a:pPr lvl="0"/>
            <a:r>
              <a:rPr lang="en-US" altLang="zh-CN" dirty="0" smtClean="0"/>
              <a:t>4</a:t>
            </a:r>
            <a:r>
              <a:rPr lang="zh-CN" altLang="en-US" dirty="0" smtClean="0"/>
              <a:t>、要</a:t>
            </a:r>
            <a:r>
              <a:rPr lang="zh-CN" altLang="en-US" dirty="0" smtClean="0"/>
              <a:t>验证数据的正确性和异常情况的处理能力等，注意是否符合易用性要求。</a:t>
            </a:r>
          </a:p>
          <a:p>
            <a:pPr lvl="0"/>
            <a:r>
              <a:rPr lang="en-US" altLang="zh-CN" dirty="0" smtClean="0"/>
              <a:t>5</a:t>
            </a:r>
            <a:r>
              <a:rPr lang="zh-CN" altLang="en-US" dirty="0" smtClean="0"/>
              <a:t>、在</a:t>
            </a:r>
            <a:r>
              <a:rPr lang="zh-CN" altLang="en-US" dirty="0" smtClean="0"/>
              <a:t>测试表单时，会涉及到数据校验问题</a:t>
            </a:r>
            <a:r>
              <a:rPr lang="zh-CN" altLang="en-US" dirty="0" smtClean="0"/>
              <a:t>。</a:t>
            </a:r>
            <a:endParaRPr lang="zh-CN" altLang="en-US"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038872"/>
          </a:xfrm>
        </p:spPr>
        <p:txBody>
          <a:bodyPr>
            <a:normAutofit fontScale="85000" lnSpcReduction="10000"/>
          </a:bodyPr>
          <a:lstStyle/>
          <a:p>
            <a:r>
              <a:rPr lang="en-US" dirty="0" smtClean="0"/>
              <a:t>4</a:t>
            </a:r>
            <a:r>
              <a:rPr lang="zh-CN" altLang="en-US" dirty="0" smtClean="0"/>
              <a:t>、</a:t>
            </a:r>
            <a:r>
              <a:rPr lang="en-US" dirty="0" smtClean="0"/>
              <a:t>Cookies</a:t>
            </a:r>
            <a:r>
              <a:rPr lang="zh-CN" altLang="en-US" dirty="0" smtClean="0"/>
              <a:t>测试</a:t>
            </a:r>
          </a:p>
          <a:p>
            <a:r>
              <a:rPr lang="zh-CN" altLang="en-US" dirty="0" smtClean="0"/>
              <a:t></a:t>
            </a:r>
            <a:r>
              <a:rPr lang="en-US" dirty="0" smtClean="0"/>
              <a:t>	Cookies</a:t>
            </a:r>
            <a:r>
              <a:rPr lang="zh-CN" altLang="en-US" dirty="0" smtClean="0"/>
              <a:t>通常用来存储用户信息和用户在某个应用系统的操作，当一个用户使用</a:t>
            </a:r>
            <a:r>
              <a:rPr lang="en-US" dirty="0" smtClean="0"/>
              <a:t>Cookies</a:t>
            </a:r>
            <a:r>
              <a:rPr lang="zh-CN" altLang="en-US" dirty="0" smtClean="0"/>
              <a:t>访问了某一个应用系统时，</a:t>
            </a:r>
            <a:r>
              <a:rPr lang="en-US" dirty="0" smtClean="0"/>
              <a:t>Web</a:t>
            </a:r>
            <a:r>
              <a:rPr lang="zh-CN" altLang="en-US" dirty="0" smtClean="0"/>
              <a:t>服务器将发送关于用户的信息，把该信息以</a:t>
            </a:r>
            <a:r>
              <a:rPr lang="en-US" dirty="0" smtClean="0"/>
              <a:t>Cookies</a:t>
            </a:r>
            <a:r>
              <a:rPr lang="zh-CN" altLang="en-US" dirty="0" smtClean="0"/>
              <a:t>的形式存储在客户端计算机上，这可用来创建动态和自定义页面或者存储登陆等信息。关于</a:t>
            </a:r>
            <a:r>
              <a:rPr lang="en-US" dirty="0" smtClean="0"/>
              <a:t>cookie</a:t>
            </a:r>
            <a:r>
              <a:rPr lang="zh-CN" altLang="en-US" dirty="0" smtClean="0"/>
              <a:t>的使用可以参考浏览器的帮助信息。如果使用</a:t>
            </a:r>
            <a:r>
              <a:rPr lang="en-US" dirty="0" smtClean="0"/>
              <a:t>B/S</a:t>
            </a:r>
            <a:r>
              <a:rPr lang="zh-CN" altLang="en-US" dirty="0" smtClean="0"/>
              <a:t>结构</a:t>
            </a:r>
            <a:r>
              <a:rPr lang="en-US" dirty="0" smtClean="0"/>
              <a:t>cookies</a:t>
            </a:r>
            <a:r>
              <a:rPr lang="zh-CN" altLang="en-US" dirty="0" smtClean="0"/>
              <a:t>中存放的信息更多。</a:t>
            </a:r>
          </a:p>
          <a:p>
            <a:r>
              <a:rPr lang="zh-CN" altLang="en-US" dirty="0" smtClean="0"/>
              <a:t></a:t>
            </a:r>
            <a:r>
              <a:rPr lang="en-US" dirty="0" smtClean="0"/>
              <a:t>	</a:t>
            </a:r>
            <a:r>
              <a:rPr lang="zh-CN" altLang="en-US" dirty="0" smtClean="0"/>
              <a:t>如果</a:t>
            </a:r>
            <a:r>
              <a:rPr lang="en-US" dirty="0" smtClean="0"/>
              <a:t>Web</a:t>
            </a:r>
            <a:r>
              <a:rPr lang="zh-CN" altLang="en-US" dirty="0" smtClean="0"/>
              <a:t>应用系统使用了</a:t>
            </a:r>
            <a:r>
              <a:rPr lang="en-US" dirty="0" smtClean="0"/>
              <a:t>Cookies</a:t>
            </a:r>
            <a:r>
              <a:rPr lang="zh-CN" altLang="en-US" dirty="0" smtClean="0"/>
              <a:t>，测试人员需要对它们进行检测。测试的内容可包括</a:t>
            </a:r>
            <a:r>
              <a:rPr lang="en-US" dirty="0" smtClean="0"/>
              <a:t>Cookies</a:t>
            </a:r>
            <a:r>
              <a:rPr lang="zh-CN" altLang="en-US" dirty="0" smtClean="0"/>
              <a:t>是否起作用，是否按预定的时间进行保存，刷新对</a:t>
            </a:r>
            <a:r>
              <a:rPr lang="en-US" dirty="0" smtClean="0"/>
              <a:t>Cookies</a:t>
            </a:r>
            <a:r>
              <a:rPr lang="zh-CN" altLang="en-US" dirty="0" smtClean="0"/>
              <a:t>有什么影响等。如果在</a:t>
            </a:r>
            <a:r>
              <a:rPr lang="en-US" dirty="0" smtClean="0"/>
              <a:t> cookies </a:t>
            </a:r>
            <a:r>
              <a:rPr lang="zh-CN" altLang="en-US" dirty="0" smtClean="0"/>
              <a:t>中保存了注册信息，请确认该</a:t>
            </a:r>
            <a:r>
              <a:rPr lang="en-US" dirty="0" smtClean="0"/>
              <a:t> cookie</a:t>
            </a:r>
            <a:r>
              <a:rPr lang="zh-CN" altLang="en-US" dirty="0" smtClean="0"/>
              <a:t>能够正常工作而且已对这些信息已经加密。如果使用</a:t>
            </a:r>
            <a:r>
              <a:rPr lang="en-US" dirty="0" smtClean="0"/>
              <a:t> cookie </a:t>
            </a:r>
            <a:r>
              <a:rPr lang="zh-CN" altLang="en-US" dirty="0" smtClean="0"/>
              <a:t>来统计次数，需要验证次数累计正确</a:t>
            </a:r>
            <a:r>
              <a:rPr lang="zh-CN" altLang="en-US" dirty="0" smtClean="0"/>
              <a:t>。</a:t>
            </a:r>
            <a:endParaRPr lang="zh-CN" altLang="en-US"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行云流水">
  <a:themeElements>
    <a:clrScheme name="行云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行云流水">
      <a:majorFont>
        <a:latin typeface="Cambria"/>
        <a:ea typeface=""/>
        <a:cs typeface=""/>
        <a:font script="Jpan" typeface="ＭＳ Ｐゴシック"/>
        <a:font script="Hang" typeface="맑은 고딕"/>
        <a:font script="Hans" typeface="华文行楷"/>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libri"/>
        <a:ea typeface=""/>
        <a:cs typeface=""/>
        <a:font script="Jpan" typeface="ＭＳ Ｐ明朝"/>
        <a:font script="Hang" typeface="HY견명조"/>
        <a:font script="Hans" typeface="华文行楷"/>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行云流水">
      <a:fillStyleLst>
        <a:solidFill>
          <a:schemeClr val="phClr"/>
        </a:solidFill>
        <a:gradFill rotWithShape="1">
          <a:gsLst>
            <a:gs pos="0">
              <a:schemeClr val="phClr">
                <a:tint val="90000"/>
                <a:satMod val="130000"/>
              </a:schemeClr>
            </a:gs>
            <a:gs pos="50000">
              <a:schemeClr val="phClr">
                <a:tint val="45000"/>
                <a:satMod val="220000"/>
              </a:schemeClr>
            </a:gs>
            <a:gs pos="100000">
              <a:schemeClr val="phClr">
                <a:tint val="90000"/>
                <a:satMod val="130000"/>
              </a:schemeClr>
            </a:gs>
          </a:gsLst>
          <a:lin ang="5400000" scaled="1"/>
        </a:gradFill>
        <a:gradFill rotWithShape="1">
          <a:gsLst>
            <a:gs pos="0">
              <a:schemeClr val="phClr">
                <a:tint val="100000"/>
                <a:shade val="90000"/>
                <a:hueMod val="100000"/>
                <a:satMod val="200000"/>
              </a:schemeClr>
            </a:gs>
            <a:gs pos="50000">
              <a:schemeClr val="phClr">
                <a:tint val="100000"/>
                <a:shade val="60000"/>
                <a:hueMod val="100000"/>
                <a:satMod val="180000"/>
              </a:schemeClr>
            </a:gs>
            <a:gs pos="100000">
              <a:schemeClr val="phClr">
                <a:tint val="100000"/>
                <a:shade val="90000"/>
                <a:hueMod val="100000"/>
                <a:satMod val="200000"/>
              </a:schemeClr>
            </a:gs>
          </a:gsLst>
          <a:lin ang="540000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50600">
              <a:schemeClr val="phClr">
                <a:alpha val="40000"/>
              </a:schemeClr>
            </a:glow>
          </a:effectLst>
        </a:effectStyle>
        <a:effectStyle>
          <a:effectLst>
            <a:glow rad="101600">
              <a:schemeClr val="phClr">
                <a:alpha val="60000"/>
              </a:schemeClr>
            </a:glow>
          </a:effectLst>
          <a:scene3d>
            <a:camera prst="isometricLeftDown" fov="0">
              <a:rot lat="0" lon="0" rev="0"/>
            </a:camera>
            <a:lightRig rig="harsh" dir="tl">
              <a:rot lat="0" lon="0" rev="14280000"/>
            </a:lightRig>
          </a:scene3d>
          <a:sp3d prstMaterial="flat">
            <a:bevelT w="38100" h="50800" prst="softRound"/>
          </a:sp3d>
        </a:effectStyle>
        <a:effectStyle>
          <a:effectLst>
            <a:glow>
              <a:schemeClr val="phClr"/>
            </a:glow>
          </a:effectLst>
          <a:scene3d>
            <a:camera prst="isometricLeftDown">
              <a:rot lat="0" lon="0" rev="0"/>
            </a:camera>
            <a:lightRig rig="harsh" dir="tl">
              <a:rot lat="0" lon="0" rev="14280000"/>
            </a:lightRig>
          </a:scene3d>
          <a:sp3d extrusionH="63500" contourW="38100" prstMaterial="flat">
            <a:bevelT w="50800" h="63500" prst="softRound"/>
            <a:contourClr>
              <a:schemeClr val="phClr">
                <a:tint val="5"/>
                <a:satMod val="130000"/>
              </a:schemeClr>
            </a:contourClr>
          </a:sp3d>
        </a:effectStyle>
      </a:effectStyleLst>
      <a:bgFillStyleLst>
        <a:solidFill>
          <a:schemeClr val="phClr"/>
        </a:solidFill>
        <a:gradFill rotWithShape="1">
          <a:gsLst>
            <a:gs pos="0">
              <a:schemeClr val="phClr">
                <a:tint val="100000"/>
                <a:shade val="80000"/>
                <a:hueMod val="100000"/>
                <a:satMod val="300000"/>
              </a:schemeClr>
            </a:gs>
            <a:gs pos="72000">
              <a:schemeClr val="phClr">
                <a:tint val="100000"/>
                <a:shade val="100000"/>
                <a:hueMod val="100000"/>
                <a:satMod val="100000"/>
              </a:schemeClr>
            </a:gs>
            <a:gs pos="81000">
              <a:schemeClr val="phClr">
                <a:tint val="98000"/>
                <a:shade val="100000"/>
                <a:hueMod val="100000"/>
                <a:satMod val="150000"/>
              </a:schemeClr>
            </a:gs>
            <a:gs pos="100000">
              <a:schemeClr val="phClr">
                <a:tint val="100000"/>
                <a:shade val="100000"/>
                <a:hueMod val="100000"/>
                <a:satMod val="200000"/>
              </a:schemeClr>
            </a:gs>
          </a:gsLst>
          <a:lin ang="16200000" scaled="1"/>
        </a:gradFill>
        <a:blipFill>
          <a:blip xmlns:r="http://schemas.openxmlformats.org/officeDocument/2006/relationships" r:embed="rId1">
            <a:duotone>
              <a:schemeClr val="phClr">
                <a:tint val="100000"/>
                <a:shade val="39000"/>
                <a:hueMod val="100000"/>
                <a:satMod val="150000"/>
              </a:schemeClr>
              <a:schemeClr val="phClr">
                <a:tint val="90000"/>
                <a:shade val="100000"/>
                <a:hueMod val="100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Calligraphy</Template>
  <TotalTime>120</TotalTime>
  <Words>2526</Words>
  <PresentationFormat>全屏显示(4:3)</PresentationFormat>
  <Paragraphs>134</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行云流水</vt:lpstr>
      <vt:lpstr>第九章    Web网站测试 </vt:lpstr>
      <vt:lpstr>第九章 Web网站测试</vt:lpstr>
      <vt:lpstr>幻灯片 3</vt:lpstr>
      <vt:lpstr>幻灯片 4</vt:lpstr>
      <vt:lpstr>一、功能测试</vt:lpstr>
      <vt:lpstr>幻灯片 6</vt:lpstr>
      <vt:lpstr>幻灯片 7</vt:lpstr>
      <vt:lpstr>幻灯片 8</vt:lpstr>
      <vt:lpstr>幻灯片 9</vt:lpstr>
      <vt:lpstr>幻灯片 10</vt:lpstr>
      <vt:lpstr>二、性能测试</vt:lpstr>
      <vt:lpstr>幻灯片 12</vt:lpstr>
      <vt:lpstr>幻灯片 13</vt:lpstr>
      <vt:lpstr>三、安全性测试</vt:lpstr>
      <vt:lpstr>四、可用性、可靠性测试</vt:lpstr>
      <vt:lpstr>幻灯片 16</vt:lpstr>
      <vt:lpstr>幻灯片 17</vt:lpstr>
      <vt:lpstr>幻灯片 18</vt:lpstr>
      <vt:lpstr>五、配置和兼容性测试</vt:lpstr>
      <vt:lpstr>幻灯片 20</vt:lpstr>
      <vt:lpstr>幻灯片 21</vt:lpstr>
      <vt:lpstr>六、数据库测试</vt:lpstr>
      <vt:lpstr>七、WEB测试的测试用例考虑的因素</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第九、十章 Web网站测试 </dc:title>
  <dc:creator>Administrator</dc:creator>
  <cp:lastModifiedBy>Windows</cp:lastModifiedBy>
  <cp:revision>13</cp:revision>
  <dcterms:created xsi:type="dcterms:W3CDTF">2012-12-01T12:30:21Z</dcterms:created>
  <dcterms:modified xsi:type="dcterms:W3CDTF">2012-12-01T14:41:06Z</dcterms:modified>
</cp:coreProperties>
</file>