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51" r:id="rId1"/>
    <p:sldMasterId id="2147483753" r:id="rId2"/>
  </p:sldMasterIdLst>
  <p:notesMasterIdLst>
    <p:notesMasterId r:id="rId69"/>
  </p:notesMasterIdLst>
  <p:handoutMasterIdLst>
    <p:handoutMasterId r:id="rId70"/>
  </p:handoutMasterIdLst>
  <p:sldIdLst>
    <p:sldId id="370" r:id="rId3"/>
    <p:sldId id="372" r:id="rId4"/>
    <p:sldId id="373" r:id="rId5"/>
    <p:sldId id="374" r:id="rId6"/>
    <p:sldId id="375" r:id="rId7"/>
    <p:sldId id="376" r:id="rId8"/>
    <p:sldId id="377" r:id="rId9"/>
    <p:sldId id="378" r:id="rId10"/>
    <p:sldId id="379" r:id="rId11"/>
    <p:sldId id="380" r:id="rId12"/>
    <p:sldId id="381" r:id="rId13"/>
    <p:sldId id="382"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10" r:id="rId41"/>
    <p:sldId id="411" r:id="rId42"/>
    <p:sldId id="412" r:id="rId43"/>
    <p:sldId id="413" r:id="rId44"/>
    <p:sldId id="414" r:id="rId45"/>
    <p:sldId id="415" r:id="rId46"/>
    <p:sldId id="416" r:id="rId47"/>
    <p:sldId id="417" r:id="rId48"/>
    <p:sldId id="418" r:id="rId49"/>
    <p:sldId id="419" r:id="rId50"/>
    <p:sldId id="420" r:id="rId51"/>
    <p:sldId id="421" r:id="rId52"/>
    <p:sldId id="422" r:id="rId53"/>
    <p:sldId id="423" r:id="rId54"/>
    <p:sldId id="424" r:id="rId55"/>
    <p:sldId id="425" r:id="rId56"/>
    <p:sldId id="426" r:id="rId57"/>
    <p:sldId id="427" r:id="rId58"/>
    <p:sldId id="428" r:id="rId59"/>
    <p:sldId id="429" r:id="rId60"/>
    <p:sldId id="430" r:id="rId61"/>
    <p:sldId id="431" r:id="rId62"/>
    <p:sldId id="432" r:id="rId63"/>
    <p:sldId id="433" r:id="rId64"/>
    <p:sldId id="434" r:id="rId65"/>
    <p:sldId id="435" r:id="rId66"/>
    <p:sldId id="436" r:id="rId67"/>
    <p:sldId id="437" r:id="rId6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113" d="100"/>
          <a:sy n="113" d="100"/>
        </p:scale>
        <p:origin x="-1398" y="-10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29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1" qsCatId="simple" csTypeId="urn:microsoft.com/office/officeart/2005/8/colors/accent1_2#1" csCatId="accent1" phldr="1"/>
      <dgm:spPr/>
    </dgm:pt>
    <dgm:pt modelId="{4AFE0152-52EB-4B95-B7AD-68475D9B1B55}">
      <dgm:prSet phldrT="[文本]" custT="1"/>
      <dgm:spPr>
        <a:solidFill>
          <a:srgbClr val="FF6600"/>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家居发展状况</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系统</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70F8D3FC-3EE4-4CDC-B0C3-C19EE34638FD}">
      <dgm:prSet custT="1"/>
      <dgm:spPr>
        <a:solidFill>
          <a:srgbClr val="FFCC66"/>
        </a:solidFill>
      </dgm:spPr>
      <dgm:t>
        <a:bodyPr/>
        <a:lstStyle/>
        <a:p>
          <a:r>
            <a:rPr lang="zh-CN" altLang="en-US" sz="1400" u="none" dirty="0" smtClean="0">
              <a:solidFill>
                <a:schemeClr val="tx1"/>
              </a:solidFill>
            </a:rPr>
            <a:t>智能家居发展趋势</a:t>
          </a:r>
        </a:p>
      </dgm:t>
    </dgm:pt>
    <dgm:pt modelId="{2B901642-0D4E-4E31-AF2D-24DFBF71DD0F}" type="parTrans" cxnId="{85195FCB-9D87-4642-B45B-F2D1872AEA3A}">
      <dgm:prSet/>
      <dgm:spPr/>
      <dgm:t>
        <a:bodyPr/>
        <a:lstStyle/>
        <a:p>
          <a:endParaRPr lang="zh-CN" altLang="en-US"/>
        </a:p>
      </dgm:t>
    </dgm:pt>
    <dgm:pt modelId="{94C717E3-B6FF-4696-9875-F734234A927B}" type="sibTrans" cxnId="{85195FCB-9D87-4642-B45B-F2D1872AEA3A}">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1429"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4704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55261" custLinFactNeighborX="15928">
        <dgm:presLayoutVars>
          <dgm:bulletEnabled val="1"/>
        </dgm:presLayoutVars>
      </dgm:prSet>
      <dgm:spPr/>
      <dgm:t>
        <a:bodyPr/>
        <a:lstStyle/>
        <a:p>
          <a:endParaRPr lang="zh-CN" altLang="en-US"/>
        </a:p>
      </dgm:t>
    </dgm:pt>
    <dgm:pt modelId="{A057E129-27D4-49CA-BEDD-7C171482E282}" type="pres">
      <dgm:prSet presAssocID="{F5487BCD-2C64-47A9-9CA1-D9FFA877489D}" presName="parSpace" presStyleCnt="0"/>
      <dgm:spPr/>
    </dgm:pt>
    <dgm:pt modelId="{C9F7BECB-E9DA-49DA-88B3-62F865327570}" type="pres">
      <dgm:prSet presAssocID="{70F8D3FC-3EE4-4CDC-B0C3-C19EE34638FD}" presName="parTxOnly" presStyleLbl="node1" presStyleIdx="3" presStyleCnt="4" custScaleX="43068">
        <dgm:presLayoutVars>
          <dgm:bulletEnabled val="1"/>
        </dgm:presLayoutVars>
      </dgm:prSet>
      <dgm:spPr/>
      <dgm:t>
        <a:bodyPr/>
        <a:lstStyle/>
        <a:p>
          <a:endParaRPr lang="zh-CN" altLang="en-US"/>
        </a:p>
      </dgm:t>
    </dgm:pt>
  </dgm:ptLst>
  <dgm:cxnLst>
    <dgm:cxn modelId="{D7E565E7-4815-4695-8319-42397744E296}" type="presOf" srcId="{BE7FC79C-9CFE-4C59-A295-EA1E3A68FF87}" destId="{370B7215-43AF-46BF-A735-20A368491720}"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2C7E0276-8840-4465-8DAD-478DA293BECB}" srcId="{A62A7514-2DD7-41B7-80ED-F693EACC02A5}" destId="{4AFE0152-52EB-4B95-B7AD-68475D9B1B55}" srcOrd="0" destOrd="0" parTransId="{40134812-FDE4-4D83-BCC4-669066684F1D}" sibTransId="{C39CC968-0BF9-40F9-9F50-CB79325223BB}"/>
    <dgm:cxn modelId="{30B875B2-6175-4ACA-AD25-360F1F115709}" type="presOf" srcId="{A62A7514-2DD7-41B7-80ED-F693EACC02A5}" destId="{4F72C2E5-C0F0-49B9-9693-6A68F13804F4}" srcOrd="0" destOrd="0" presId="urn:microsoft.com/office/officeart/2005/8/layout/hChevron3"/>
    <dgm:cxn modelId="{41F597E2-8E34-4E2A-BEEE-8AEFD2A97A16}" type="presOf" srcId="{4AFE0152-52EB-4B95-B7AD-68475D9B1B55}" destId="{78707572-11B1-43F0-B56F-5E4AB636DFB3}" srcOrd="0" destOrd="0" presId="urn:microsoft.com/office/officeart/2005/8/layout/hChevron3"/>
    <dgm:cxn modelId="{4995B3AA-399F-4815-9DE8-4AE268A13390}" type="presOf" srcId="{1A422BF9-8E40-4D40-82F3-D7ADF7825116}" destId="{A587EFE1-A3DE-4730-996C-C43C76C9687D}" srcOrd="0" destOrd="0" presId="urn:microsoft.com/office/officeart/2005/8/layout/hChevron3"/>
    <dgm:cxn modelId="{85195FCB-9D87-4642-B45B-F2D1872AEA3A}" srcId="{A62A7514-2DD7-41B7-80ED-F693EACC02A5}" destId="{70F8D3FC-3EE4-4CDC-B0C3-C19EE34638FD}" srcOrd="3" destOrd="0" parTransId="{2B901642-0D4E-4E31-AF2D-24DFBF71DD0F}" sibTransId="{94C717E3-B6FF-4696-9875-F734234A927B}"/>
    <dgm:cxn modelId="{8A1174B1-E1CD-468D-AA43-3DC0680ADC8D}" type="presOf" srcId="{70F8D3FC-3EE4-4CDC-B0C3-C19EE34638FD}" destId="{C9F7BECB-E9DA-49DA-88B3-62F86532757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F8DDA397-D449-46D7-BE77-5A1A1DA76D6A}" type="presParOf" srcId="{4F72C2E5-C0F0-49B9-9693-6A68F13804F4}" destId="{78707572-11B1-43F0-B56F-5E4AB636DFB3}" srcOrd="0" destOrd="0" presId="urn:microsoft.com/office/officeart/2005/8/layout/hChevron3"/>
    <dgm:cxn modelId="{9B8325E3-5DD8-4579-A74D-F1D715F45409}" type="presParOf" srcId="{4F72C2E5-C0F0-49B9-9693-6A68F13804F4}" destId="{DF1A3B44-7C86-47AC-889C-B1EF619618EA}" srcOrd="1" destOrd="0" presId="urn:microsoft.com/office/officeart/2005/8/layout/hChevron3"/>
    <dgm:cxn modelId="{0CA5A010-5F85-4D0C-B73C-12DE6688665A}" type="presParOf" srcId="{4F72C2E5-C0F0-49B9-9693-6A68F13804F4}" destId="{370B7215-43AF-46BF-A735-20A368491720}" srcOrd="2" destOrd="0" presId="urn:microsoft.com/office/officeart/2005/8/layout/hChevron3"/>
    <dgm:cxn modelId="{6C830DBA-322C-44B4-9A57-659A3E8C6B50}" type="presParOf" srcId="{4F72C2E5-C0F0-49B9-9693-6A68F13804F4}" destId="{E079EB35-79C3-4272-8F6A-95B4FB054A82}" srcOrd="3" destOrd="0" presId="urn:microsoft.com/office/officeart/2005/8/layout/hChevron3"/>
    <dgm:cxn modelId="{34EF0384-10A2-4EEC-A175-9B7AA8CA561E}" type="presParOf" srcId="{4F72C2E5-C0F0-49B9-9693-6A68F13804F4}" destId="{A587EFE1-A3DE-4730-996C-C43C76C9687D}" srcOrd="4" destOrd="0" presId="urn:microsoft.com/office/officeart/2005/8/layout/hChevron3"/>
    <dgm:cxn modelId="{2F56A03D-BDCF-42BC-BF52-9B57D5244510}" type="presParOf" srcId="{4F72C2E5-C0F0-49B9-9693-6A68F13804F4}" destId="{A057E129-27D4-49CA-BEDD-7C171482E282}" srcOrd="5" destOrd="0" presId="urn:microsoft.com/office/officeart/2005/8/layout/hChevron3"/>
    <dgm:cxn modelId="{1F54E53D-5E33-4E3E-9C72-48DF3C72DAD6}" type="presParOf" srcId="{4F72C2E5-C0F0-49B9-9693-6A68F13804F4}" destId="{C9F7BECB-E9DA-49DA-88B3-62F865327570}"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07572-11B1-43F0-B56F-5E4AB636DFB3}">
      <dsp:nvSpPr>
        <dsp:cNvPr id="0" name=""/>
        <dsp:cNvSpPr/>
      </dsp:nvSpPr>
      <dsp:spPr>
        <a:xfrm>
          <a:off x="0" y="0"/>
          <a:ext cx="2898429" cy="357189"/>
        </a:xfrm>
        <a:prstGeom prst="homePlat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lang="en-US" sz="1400" u="none" kern="1200" dirty="0" smtClean="0">
              <a:solidFill>
                <a:schemeClr val="tx1"/>
              </a:solidFill>
            </a:rPr>
            <a:t>   </a:t>
          </a:r>
          <a:r>
            <a:rPr lang="en-US" sz="1400" u="none" kern="1200" dirty="0" err="1" smtClean="0">
              <a:solidFill>
                <a:schemeClr val="tx1"/>
              </a:solidFill>
            </a:rPr>
            <a:t>智能</a:t>
          </a:r>
          <a:r>
            <a:rPr lang="zh-CN" altLang="en-US" sz="1400" u="none" kern="1200" dirty="0" smtClean="0">
              <a:solidFill>
                <a:schemeClr val="tx1"/>
              </a:solidFill>
            </a:rPr>
            <a:t>家居</a:t>
          </a:r>
          <a:r>
            <a:rPr lang="en-US" sz="1400" u="none" kern="1200" dirty="0" err="1" smtClean="0">
              <a:solidFill>
                <a:schemeClr val="tx1"/>
              </a:solidFill>
            </a:rPr>
            <a:t>概述</a:t>
          </a:r>
          <a:endParaRPr lang="zh-CN" altLang="en-US" sz="1400" u="none" kern="1200" dirty="0">
            <a:solidFill>
              <a:schemeClr val="tx1"/>
            </a:solidFill>
          </a:endParaRPr>
        </a:p>
      </dsp:txBody>
      <dsp:txXfrm>
        <a:off x="0" y="0"/>
        <a:ext cx="2809132" cy="357189"/>
      </dsp:txXfrm>
    </dsp:sp>
    <dsp:sp modelId="{370B7215-43AF-46BF-A735-20A368491720}">
      <dsp:nvSpPr>
        <dsp:cNvPr id="0" name=""/>
        <dsp:cNvSpPr/>
      </dsp:nvSpPr>
      <dsp:spPr>
        <a:xfrm>
          <a:off x="1570372" y="0"/>
          <a:ext cx="2651469"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sz="1400" u="none" kern="1200" dirty="0" smtClean="0">
              <a:solidFill>
                <a:schemeClr val="tx1"/>
              </a:solidFill>
            </a:rPr>
            <a:t>   </a:t>
          </a:r>
          <a:r>
            <a:rPr lang="en-US" sz="1400" u="none" kern="1200" dirty="0" err="1" smtClean="0">
              <a:solidFill>
                <a:schemeClr val="tx1"/>
              </a:solidFill>
            </a:rPr>
            <a:t>智能</a:t>
          </a:r>
          <a:r>
            <a:rPr lang="zh-CN" altLang="en-US" sz="1400" u="none" kern="1200" dirty="0" smtClean="0">
              <a:solidFill>
                <a:schemeClr val="tx1"/>
              </a:solidFill>
            </a:rPr>
            <a:t>家居发展状况</a:t>
          </a:r>
          <a:endParaRPr lang="zh-CN" altLang="en-US" sz="1400" kern="1200" dirty="0">
            <a:solidFill>
              <a:schemeClr val="tx1"/>
            </a:solidFill>
          </a:endParaRPr>
        </a:p>
      </dsp:txBody>
      <dsp:txXfrm>
        <a:off x="1748967" y="0"/>
        <a:ext cx="2294280" cy="357189"/>
      </dsp:txXfrm>
    </dsp:sp>
    <dsp:sp modelId="{A587EFE1-A3DE-4730-996C-C43C76C9687D}">
      <dsp:nvSpPr>
        <dsp:cNvPr id="0" name=""/>
        <dsp:cNvSpPr/>
      </dsp:nvSpPr>
      <dsp:spPr>
        <a:xfrm>
          <a:off x="3477749" y="0"/>
          <a:ext cx="3114393"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sz="1400" u="none" kern="1200" dirty="0" smtClean="0">
              <a:solidFill>
                <a:schemeClr val="tx1"/>
              </a:solidFill>
            </a:rPr>
            <a:t>     </a:t>
          </a:r>
          <a:r>
            <a:rPr lang="en-US" sz="1400" u="none" kern="1200" dirty="0" err="1" smtClean="0">
              <a:solidFill>
                <a:schemeClr val="tx1"/>
              </a:solidFill>
            </a:rPr>
            <a:t>智能</a:t>
          </a:r>
          <a:r>
            <a:rPr lang="zh-CN" altLang="en-US" sz="1400" u="none" kern="1200" dirty="0" smtClean="0">
              <a:solidFill>
                <a:schemeClr val="tx1"/>
              </a:solidFill>
            </a:rPr>
            <a:t>家居</a:t>
          </a:r>
          <a:r>
            <a:rPr lang="en-US" sz="1400" u="none" kern="1200" dirty="0" err="1" smtClean="0">
              <a:solidFill>
                <a:schemeClr val="tx1"/>
              </a:solidFill>
            </a:rPr>
            <a:t>系统</a:t>
          </a:r>
          <a:endParaRPr lang="zh-CN" altLang="en-US" sz="1400" kern="1200" dirty="0">
            <a:solidFill>
              <a:schemeClr val="tx1"/>
            </a:solidFill>
          </a:endParaRPr>
        </a:p>
      </dsp:txBody>
      <dsp:txXfrm>
        <a:off x="3656344" y="0"/>
        <a:ext cx="2757204" cy="357189"/>
      </dsp:txXfrm>
    </dsp:sp>
    <dsp:sp modelId="{C9F7BECB-E9DA-49DA-88B3-62F865327570}">
      <dsp:nvSpPr>
        <dsp:cNvPr id="0" name=""/>
        <dsp:cNvSpPr/>
      </dsp:nvSpPr>
      <dsp:spPr>
        <a:xfrm>
          <a:off x="5285450" y="0"/>
          <a:ext cx="2427221"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ctr" defTabSz="622300">
            <a:lnSpc>
              <a:spcPct val="90000"/>
            </a:lnSpc>
            <a:spcBef>
              <a:spcPct val="0"/>
            </a:spcBef>
            <a:spcAft>
              <a:spcPct val="35000"/>
            </a:spcAft>
          </a:pPr>
          <a:r>
            <a:rPr lang="zh-CN" altLang="en-US" sz="1400" u="none" kern="1200" dirty="0" smtClean="0">
              <a:solidFill>
                <a:schemeClr val="tx1"/>
              </a:solidFill>
            </a:rPr>
            <a:t>智能家居发展趋势</a:t>
          </a:r>
        </a:p>
      </dsp:txBody>
      <dsp:txXfrm>
        <a:off x="5464045" y="0"/>
        <a:ext cx="2070032" cy="35718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extLst>
      <p:ext uri="{BB962C8B-B14F-4D97-AF65-F5344CB8AC3E}">
        <p14:creationId xmlns:p14="http://schemas.microsoft.com/office/powerpoint/2010/main" val="36777299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2016/5/23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extLst>
      <p:ext uri="{BB962C8B-B14F-4D97-AF65-F5344CB8AC3E}">
        <p14:creationId xmlns:p14="http://schemas.microsoft.com/office/powerpoint/2010/main" val="111694112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60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61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62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63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36C92DBC-1A5A-4B12-A169-1CC0B572F3BF}" type="slidenum">
              <a:rPr lang="zh-CN" altLang="en-US" smtClean="0"/>
              <a:pPr/>
              <a:t>57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0" name="Picture 2" descr="http://img2.imgtn.bdimg.com/it/u=1272809859,1184982761&amp;fm=21&amp;gp=0.jpg"/>
          <p:cNvPicPr>
            <a:picLocks noChangeAspect="1" noChangeArrowheads="1"/>
          </p:cNvPicPr>
          <p:nvPr userDrawn="1"/>
        </p:nvPicPr>
        <p:blipFill>
          <a:blip r:embed="rId3" cstate="print"/>
          <a:srcRect/>
          <a:stretch>
            <a:fillRect/>
          </a:stretch>
        </p:blipFill>
        <p:spPr bwMode="auto">
          <a:xfrm>
            <a:off x="7227564" y="5929330"/>
            <a:ext cx="1916436" cy="928670"/>
          </a:xfrm>
          <a:prstGeom prst="rect">
            <a:avLst/>
          </a:prstGeom>
          <a:noFill/>
        </p:spPr>
      </p:pic>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userDrawn="1"/>
        </p:nvPicPr>
        <p:blipFill>
          <a:blip r:embed="rId2" cstate="print"/>
          <a:srcRect/>
          <a:stretch>
            <a:fillRect/>
          </a:stretch>
        </p:blipFill>
        <p:spPr bwMode="auto">
          <a:xfrm>
            <a:off x="714348" y="642918"/>
            <a:ext cx="4162425" cy="5610225"/>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graphicFrame>
        <p:nvGraphicFramePr>
          <p:cNvPr id="4" name="内容占位符 5"/>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907764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4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00619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pic>
        <p:nvPicPr>
          <p:cNvPr id="101378" name="Picture 2" descr="http://img2.imgtn.bdimg.com/it/u=1272809859,1184982761&amp;fm=21&amp;gp=0.jpg"/>
          <p:cNvPicPr>
            <a:picLocks noChangeAspect="1" noChangeArrowheads="1"/>
          </p:cNvPicPr>
          <p:nvPr/>
        </p:nvPicPr>
        <p:blipFill>
          <a:blip r:embed="rId15" cstate="print"/>
          <a:srcRect/>
          <a:stretch>
            <a:fillRect/>
          </a:stretch>
        </p:blipFill>
        <p:spPr bwMode="auto">
          <a:xfrm>
            <a:off x="6932720" y="5786455"/>
            <a:ext cx="2211280" cy="1071546"/>
          </a:xfrm>
          <a:prstGeom prst="rect">
            <a:avLst/>
          </a:prstGeom>
          <a:noFill/>
        </p:spPr>
      </p:pic>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lnSpc>
          <a:spcPct val="150000"/>
        </a:lnSpc>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lnSpc>
          <a:spcPct val="150000"/>
        </a:lnSpc>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lnSpc>
          <a:spcPct val="150000"/>
        </a:lnSpc>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lnSpc>
          <a:spcPct val="150000"/>
        </a:lnSpc>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7" r:id="rId13"/>
    <p:sldLayoutId id="2147483769" r:id="rId14"/>
  </p:sldLayoutIdLst>
  <p:transition>
    <p:fade/>
  </p:transition>
  <p:hf hdr="0" ftr="0" dt="0"/>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4.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3857588" y="1484784"/>
            <a:ext cx="5286412" cy="3786214"/>
          </a:xfrm>
        </p:spPr>
        <p:txBody>
          <a:bodyPr/>
          <a:lstStyle/>
          <a:p>
            <a:r>
              <a:rPr b="1" dirty="0" smtClean="0">
                <a:solidFill>
                  <a:schemeClr val="tx1"/>
                </a:solidFill>
              </a:rPr>
              <a:t>第</a:t>
            </a:r>
            <a:r>
              <a:rPr lang="en-US" altLang="zh-CN" b="1" dirty="0" smtClean="0">
                <a:solidFill>
                  <a:schemeClr val="tx1"/>
                </a:solidFill>
              </a:rPr>
              <a:t>1</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solidFill>
                  <a:schemeClr val="tx1"/>
                </a:solidFill>
              </a:rPr>
              <a:t>智能</a:t>
            </a:r>
            <a:r>
              <a:rPr lang="zh-CN" altLang="en-US" b="1" dirty="0">
                <a:solidFill>
                  <a:schemeClr val="tx1"/>
                </a:solidFill>
              </a:rPr>
              <a:t>家居</a:t>
            </a:r>
            <a:r>
              <a:rPr lang="zh-CN" altLang="zh-CN" b="1" dirty="0" smtClean="0"/>
              <a:t/>
            </a:r>
            <a:br>
              <a:rPr lang="zh-CN" altLang="zh-CN" b="1" dirty="0" smtClean="0"/>
            </a:br>
            <a:endParaRPr b="1"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3"/>
          <p:cNvGrpSpPr/>
          <p:nvPr/>
        </p:nvGrpSpPr>
        <p:grpSpPr bwMode="auto">
          <a:xfrm>
            <a:off x="1012608" y="5165737"/>
            <a:ext cx="1576407" cy="692155"/>
            <a:chOff x="471" y="272"/>
            <a:chExt cx="1161" cy="1539"/>
          </a:xfrm>
        </p:grpSpPr>
        <p:sp>
          <p:nvSpPr>
            <p:cNvPr id="47"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9" name="Group 6"/>
          <p:cNvGrpSpPr/>
          <p:nvPr/>
        </p:nvGrpSpPr>
        <p:grpSpPr bwMode="auto">
          <a:xfrm>
            <a:off x="1012608" y="4645545"/>
            <a:ext cx="1576407" cy="692156"/>
            <a:chOff x="471" y="590"/>
            <a:chExt cx="1161" cy="1539"/>
          </a:xfrm>
        </p:grpSpPr>
        <p:sp>
          <p:nvSpPr>
            <p:cNvPr id="50"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AutoShape 8"/>
            <p:cNvSpPr>
              <a:spLocks noChangeArrowheads="1"/>
            </p:cNvSpPr>
            <p:nvPr/>
          </p:nvSpPr>
          <p:spPr bwMode="gray">
            <a:xfrm>
              <a:off x="473" y="590"/>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7" name="Group 3"/>
          <p:cNvGrpSpPr/>
          <p:nvPr/>
        </p:nvGrpSpPr>
        <p:grpSpPr bwMode="auto">
          <a:xfrm>
            <a:off x="1000100" y="4094167"/>
            <a:ext cx="1576407" cy="692155"/>
            <a:chOff x="471" y="272"/>
            <a:chExt cx="1161" cy="1539"/>
          </a:xfrm>
        </p:grpSpPr>
        <p:sp>
          <p:nvSpPr>
            <p:cNvPr id="28"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0" name="Group 6"/>
          <p:cNvGrpSpPr/>
          <p:nvPr/>
        </p:nvGrpSpPr>
        <p:grpSpPr bwMode="auto">
          <a:xfrm>
            <a:off x="1000100" y="3569498"/>
            <a:ext cx="1576407" cy="692156"/>
            <a:chOff x="471" y="590"/>
            <a:chExt cx="1161" cy="1539"/>
          </a:xfrm>
        </p:grpSpPr>
        <p:sp>
          <p:nvSpPr>
            <p:cNvPr id="31"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AutoShape 8"/>
            <p:cNvSpPr>
              <a:spLocks noChangeArrowheads="1"/>
            </p:cNvSpPr>
            <p:nvPr/>
          </p:nvSpPr>
          <p:spPr bwMode="gray">
            <a:xfrm>
              <a:off x="473" y="590"/>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9" name="Text Box 15"/>
          <p:cNvSpPr txBox="1">
            <a:spLocks noChangeArrowheads="1"/>
          </p:cNvSpPr>
          <p:nvPr/>
        </p:nvSpPr>
        <p:spPr bwMode="white">
          <a:xfrm>
            <a:off x="1071538" y="3832882"/>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稳定性好</a:t>
            </a:r>
            <a:endParaRPr lang="en-US" altLang="zh-CN" sz="2000" b="1" dirty="0">
              <a:solidFill>
                <a:srgbClr val="FFFFFF"/>
              </a:solidFill>
              <a:ea typeface="宋体" pitchFamily="2" charset="-122"/>
            </a:endParaRPr>
          </a:p>
        </p:txBody>
      </p:sp>
      <p:sp>
        <p:nvSpPr>
          <p:cNvPr id="40" name="Text Box 16"/>
          <p:cNvSpPr txBox="1">
            <a:spLocks noChangeArrowheads="1"/>
          </p:cNvSpPr>
          <p:nvPr/>
        </p:nvSpPr>
        <p:spPr bwMode="white">
          <a:xfrm>
            <a:off x="1071538" y="4284687"/>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兼容性好</a:t>
            </a:r>
            <a:endParaRPr lang="en-US" altLang="zh-CN" sz="2000" b="1" dirty="0">
              <a:solidFill>
                <a:srgbClr val="FFFFFF"/>
              </a:solidFill>
              <a:ea typeface="宋体" pitchFamily="2" charset="-122"/>
            </a:endParaRPr>
          </a:p>
        </p:txBody>
      </p:sp>
      <p:sp>
        <p:nvSpPr>
          <p:cNvPr id="52" name="Text Box 15"/>
          <p:cNvSpPr txBox="1">
            <a:spLocks noChangeArrowheads="1"/>
          </p:cNvSpPr>
          <p:nvPr/>
        </p:nvSpPr>
        <p:spPr bwMode="white">
          <a:xfrm>
            <a:off x="1084046" y="4908929"/>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智能化</a:t>
            </a:r>
            <a:endParaRPr lang="en-US" altLang="zh-CN" sz="2000" b="1" dirty="0">
              <a:solidFill>
                <a:srgbClr val="FFFFFF"/>
              </a:solidFill>
              <a:ea typeface="宋体" pitchFamily="2" charset="-122"/>
            </a:endParaRPr>
          </a:p>
        </p:txBody>
      </p:sp>
      <p:sp>
        <p:nvSpPr>
          <p:cNvPr id="53" name="Text Box 16"/>
          <p:cNvSpPr txBox="1">
            <a:spLocks noChangeArrowheads="1"/>
          </p:cNvSpPr>
          <p:nvPr/>
        </p:nvSpPr>
        <p:spPr bwMode="white">
          <a:xfrm>
            <a:off x="1084046" y="5356257"/>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节能减排</a:t>
            </a:r>
            <a:endParaRPr lang="en-US" altLang="zh-CN" sz="2000" b="1" dirty="0">
              <a:solidFill>
                <a:srgbClr val="FFFFFF"/>
              </a:solidFill>
              <a:ea typeface="宋体" pitchFamily="2" charset="-122"/>
            </a:endParaRPr>
          </a:p>
        </p:txBody>
      </p:sp>
      <p:grpSp>
        <p:nvGrpSpPr>
          <p:cNvPr id="33" name="Group 9"/>
          <p:cNvGrpSpPr/>
          <p:nvPr/>
        </p:nvGrpSpPr>
        <p:grpSpPr bwMode="auto">
          <a:xfrm>
            <a:off x="1000100" y="3002471"/>
            <a:ext cx="1576407" cy="692155"/>
            <a:chOff x="471" y="272"/>
            <a:chExt cx="1161" cy="1539"/>
          </a:xfrm>
        </p:grpSpPr>
        <p:sp>
          <p:nvSpPr>
            <p:cNvPr id="34"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 name="标题 2"/>
          <p:cNvSpPr>
            <a:spLocks noGrp="1"/>
          </p:cNvSpPr>
          <p:nvPr>
            <p:ph type="title"/>
          </p:nvPr>
        </p:nvSpPr>
        <p:spPr/>
        <p:txBody>
          <a:bodyPr/>
          <a:lstStyle/>
          <a:p>
            <a:r>
              <a:rPr lang="en-US" altLang="zh-CN" dirty="0" smtClean="0"/>
              <a:t>1.1.3 </a:t>
            </a:r>
            <a:r>
              <a:rPr lang="zh-CN" altLang="en-US" dirty="0" smtClean="0"/>
              <a:t>智能家居的特点</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8" name="Group 3"/>
          <p:cNvGrpSpPr/>
          <p:nvPr/>
        </p:nvGrpSpPr>
        <p:grpSpPr bwMode="auto">
          <a:xfrm>
            <a:off x="1000100" y="2451093"/>
            <a:ext cx="1576407" cy="692155"/>
            <a:chOff x="471" y="272"/>
            <a:chExt cx="1161" cy="1539"/>
          </a:xfrm>
        </p:grpSpPr>
        <p:sp>
          <p:nvSpPr>
            <p:cNvPr id="9"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0" name="AutoShape 5"/>
            <p:cNvSpPr>
              <a:spLocks noChangeArrowheads="1"/>
            </p:cNvSpPr>
            <p:nvPr/>
          </p:nvSpPr>
          <p:spPr bwMode="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ln>
            <a:effectLst/>
          </p:spPr>
          <p:txBody>
            <a:bodyPr wrap="none" anchor="ctr"/>
            <a:lstStyle/>
            <a:p>
              <a:endParaRPr lang="zh-CN" altLang="en-US"/>
            </a:p>
          </p:txBody>
        </p:sp>
      </p:grpSp>
      <p:grpSp>
        <p:nvGrpSpPr>
          <p:cNvPr id="11" name="Group 6"/>
          <p:cNvGrpSpPr/>
          <p:nvPr/>
        </p:nvGrpSpPr>
        <p:grpSpPr bwMode="auto">
          <a:xfrm>
            <a:off x="1000100" y="1926424"/>
            <a:ext cx="1576407" cy="692156"/>
            <a:chOff x="471" y="590"/>
            <a:chExt cx="1161" cy="1539"/>
          </a:xfrm>
        </p:grpSpPr>
        <p:sp>
          <p:nvSpPr>
            <p:cNvPr id="12"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3" name="AutoShape 8"/>
            <p:cNvSpPr>
              <a:spLocks noChangeArrowheads="1"/>
            </p:cNvSpPr>
            <p:nvPr/>
          </p:nvSpPr>
          <p:spPr bwMode="gray">
            <a:xfrm>
              <a:off x="473" y="590"/>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ln>
            <a:effectLst/>
          </p:spPr>
          <p:txBody>
            <a:bodyPr wrap="none" anchor="ctr"/>
            <a:lstStyle/>
            <a:p>
              <a:endParaRPr lang="zh-CN" altLang="en-US"/>
            </a:p>
          </p:txBody>
        </p:sp>
      </p:grpSp>
      <p:grpSp>
        <p:nvGrpSpPr>
          <p:cNvPr id="14" name="Group 9"/>
          <p:cNvGrpSpPr/>
          <p:nvPr/>
        </p:nvGrpSpPr>
        <p:grpSpPr bwMode="auto">
          <a:xfrm>
            <a:off x="1000100" y="1359397"/>
            <a:ext cx="1576407" cy="692155"/>
            <a:chOff x="471" y="272"/>
            <a:chExt cx="1161" cy="1539"/>
          </a:xfrm>
        </p:grpSpPr>
        <p:sp>
          <p:nvSpPr>
            <p:cNvPr id="15"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6"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ln>
            <a:effectLst/>
          </p:spPr>
          <p:txBody>
            <a:bodyPr wrap="none" anchor="ctr"/>
            <a:lstStyle/>
            <a:p>
              <a:endParaRPr lang="zh-CN" altLang="en-US"/>
            </a:p>
          </p:txBody>
        </p:sp>
      </p:grpSp>
      <p:sp>
        <p:nvSpPr>
          <p:cNvPr id="17" name="AutoShape 12"/>
          <p:cNvSpPr>
            <a:spLocks noChangeArrowheads="1"/>
          </p:cNvSpPr>
          <p:nvPr/>
        </p:nvSpPr>
        <p:spPr bwMode="ltGray">
          <a:xfrm>
            <a:off x="2857488" y="1502273"/>
            <a:ext cx="5261844" cy="461974"/>
          </a:xfrm>
          <a:prstGeom prst="roundRect">
            <a:avLst>
              <a:gd name="adj" fmla="val 11505"/>
            </a:avLst>
          </a:prstGeom>
          <a:gradFill rotWithShape="1">
            <a:gsLst>
              <a:gs pos="0">
                <a:schemeClr val="accent2"/>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18" name="Text Box 13"/>
          <p:cNvSpPr txBox="1">
            <a:spLocks noChangeArrowheads="1"/>
          </p:cNvSpPr>
          <p:nvPr/>
        </p:nvSpPr>
        <p:spPr bwMode="white">
          <a:xfrm>
            <a:off x="1071538" y="1573711"/>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舒适</a:t>
            </a:r>
            <a:endParaRPr lang="en-US" altLang="zh-CN" sz="2000" b="1" dirty="0">
              <a:solidFill>
                <a:srgbClr val="FFFFFF"/>
              </a:solidFill>
              <a:ea typeface="宋体" pitchFamily="2" charset="-122"/>
            </a:endParaRPr>
          </a:p>
        </p:txBody>
      </p:sp>
      <p:sp>
        <p:nvSpPr>
          <p:cNvPr id="19" name="Text Box 14"/>
          <p:cNvSpPr txBox="1">
            <a:spLocks noChangeArrowheads="1"/>
          </p:cNvSpPr>
          <p:nvPr/>
        </p:nvSpPr>
        <p:spPr bwMode="gray">
          <a:xfrm>
            <a:off x="2971829" y="1573724"/>
            <a:ext cx="6215074"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以人为本，充分考虑用户的生活习惯及感受</a:t>
            </a:r>
            <a:endParaRPr lang="en-US" altLang="zh-CN" sz="1600" b="1" dirty="0">
              <a:solidFill>
                <a:schemeClr val="tx1">
                  <a:lumMod val="95000"/>
                  <a:lumOff val="5000"/>
                </a:schemeClr>
              </a:solidFill>
              <a:latin typeface="+mn-ea"/>
              <a:ea typeface="+mn-ea"/>
            </a:endParaRPr>
          </a:p>
        </p:txBody>
      </p:sp>
      <p:sp>
        <p:nvSpPr>
          <p:cNvPr id="20" name="Text Box 15"/>
          <p:cNvSpPr txBox="1">
            <a:spLocks noChangeArrowheads="1"/>
          </p:cNvSpPr>
          <p:nvPr/>
        </p:nvSpPr>
        <p:spPr bwMode="white">
          <a:xfrm>
            <a:off x="1071538" y="2189808"/>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使用简单</a:t>
            </a:r>
            <a:endParaRPr lang="en-US" altLang="zh-CN" sz="2000" b="1" dirty="0">
              <a:solidFill>
                <a:srgbClr val="FFFFFF"/>
              </a:solidFill>
              <a:ea typeface="宋体" pitchFamily="2" charset="-122"/>
            </a:endParaRPr>
          </a:p>
        </p:txBody>
      </p:sp>
      <p:sp>
        <p:nvSpPr>
          <p:cNvPr id="21" name="Text Box 16"/>
          <p:cNvSpPr txBox="1">
            <a:spLocks noChangeArrowheads="1"/>
          </p:cNvSpPr>
          <p:nvPr/>
        </p:nvSpPr>
        <p:spPr bwMode="white">
          <a:xfrm>
            <a:off x="1071538" y="2641613"/>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远程控制</a:t>
            </a:r>
            <a:endParaRPr lang="en-US" altLang="zh-CN" sz="2000" b="1" dirty="0">
              <a:solidFill>
                <a:srgbClr val="FFFFFF"/>
              </a:solidFill>
              <a:ea typeface="宋体" pitchFamily="2" charset="-122"/>
            </a:endParaRPr>
          </a:p>
        </p:txBody>
      </p:sp>
      <p:sp>
        <p:nvSpPr>
          <p:cNvPr id="22" name="AutoShape 17"/>
          <p:cNvSpPr>
            <a:spLocks noChangeArrowheads="1"/>
          </p:cNvSpPr>
          <p:nvPr/>
        </p:nvSpPr>
        <p:spPr bwMode="gray">
          <a:xfrm>
            <a:off x="2857488" y="2046932"/>
            <a:ext cx="5261844" cy="461974"/>
          </a:xfrm>
          <a:prstGeom prst="roundRect">
            <a:avLst>
              <a:gd name="adj" fmla="val 11505"/>
            </a:avLst>
          </a:prstGeom>
          <a:gradFill rotWithShape="1">
            <a:gsLst>
              <a:gs pos="0">
                <a:schemeClr val="folHlink"/>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8"/>
          <p:cNvSpPr txBox="1">
            <a:spLocks noChangeArrowheads="1"/>
          </p:cNvSpPr>
          <p:nvPr/>
        </p:nvSpPr>
        <p:spPr bwMode="gray">
          <a:xfrm>
            <a:off x="2978829" y="2105684"/>
            <a:ext cx="6613353"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面向普通大众，操作简单</a:t>
            </a:r>
            <a:endParaRPr lang="en-US" altLang="zh-CN" sz="1600" b="1" dirty="0">
              <a:solidFill>
                <a:schemeClr val="tx1">
                  <a:lumMod val="95000"/>
                  <a:lumOff val="5000"/>
                </a:schemeClr>
              </a:solidFill>
              <a:latin typeface="+mn-ea"/>
              <a:ea typeface="+mn-ea"/>
            </a:endParaRPr>
          </a:p>
        </p:txBody>
      </p:sp>
      <p:sp>
        <p:nvSpPr>
          <p:cNvPr id="24" name="AutoShape 19"/>
          <p:cNvSpPr>
            <a:spLocks noChangeArrowheads="1"/>
          </p:cNvSpPr>
          <p:nvPr/>
        </p:nvSpPr>
        <p:spPr bwMode="gray">
          <a:xfrm>
            <a:off x="2857488" y="2593969"/>
            <a:ext cx="5345342" cy="461974"/>
          </a:xfrm>
          <a:prstGeom prst="roundRect">
            <a:avLst>
              <a:gd name="adj" fmla="val 11505"/>
            </a:avLst>
          </a:prstGeom>
          <a:gradFill rotWithShape="1">
            <a:gsLst>
              <a:gs pos="0">
                <a:schemeClr val="accent1"/>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5" name="Text Box 20"/>
          <p:cNvSpPr txBox="1">
            <a:spLocks noChangeArrowheads="1"/>
          </p:cNvSpPr>
          <p:nvPr/>
        </p:nvSpPr>
        <p:spPr bwMode="gray">
          <a:xfrm>
            <a:off x="2978830" y="2640030"/>
            <a:ext cx="5950888"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用户通过互联网对家居环境进行远程监控</a:t>
            </a:r>
            <a:endParaRPr lang="en-US" altLang="zh-CN" sz="1600" b="1" dirty="0">
              <a:solidFill>
                <a:schemeClr val="tx1">
                  <a:lumMod val="95000"/>
                  <a:lumOff val="5000"/>
                </a:schemeClr>
              </a:solidFill>
              <a:latin typeface="+mn-ea"/>
              <a:ea typeface="+mn-ea"/>
            </a:endParaRPr>
          </a:p>
        </p:txBody>
      </p:sp>
      <p:sp>
        <p:nvSpPr>
          <p:cNvPr id="36" name="AutoShape 12"/>
          <p:cNvSpPr>
            <a:spLocks noChangeArrowheads="1"/>
          </p:cNvSpPr>
          <p:nvPr/>
        </p:nvSpPr>
        <p:spPr bwMode="ltGray">
          <a:xfrm>
            <a:off x="2857488" y="3143248"/>
            <a:ext cx="5429288" cy="461974"/>
          </a:xfrm>
          <a:prstGeom prst="roundRect">
            <a:avLst>
              <a:gd name="adj" fmla="val 11505"/>
            </a:avLst>
          </a:prstGeom>
          <a:gradFill rotWithShape="1">
            <a:gsLst>
              <a:gs pos="0">
                <a:srgbClr val="8F038F"/>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7" name="Text Box 13"/>
          <p:cNvSpPr txBox="1">
            <a:spLocks noChangeArrowheads="1"/>
          </p:cNvSpPr>
          <p:nvPr/>
        </p:nvSpPr>
        <p:spPr bwMode="white">
          <a:xfrm>
            <a:off x="1071538" y="3216785"/>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保密性好</a:t>
            </a:r>
            <a:endParaRPr lang="en-US" altLang="zh-CN" sz="2000" b="1" dirty="0">
              <a:solidFill>
                <a:srgbClr val="FFFFFF"/>
              </a:solidFill>
              <a:ea typeface="宋体" pitchFamily="2" charset="-122"/>
            </a:endParaRPr>
          </a:p>
        </p:txBody>
      </p:sp>
      <p:sp>
        <p:nvSpPr>
          <p:cNvPr id="38" name="Text Box 14"/>
          <p:cNvSpPr txBox="1">
            <a:spLocks noChangeArrowheads="1"/>
          </p:cNvSpPr>
          <p:nvPr/>
        </p:nvSpPr>
        <p:spPr bwMode="gray">
          <a:xfrm>
            <a:off x="2971789" y="3216785"/>
            <a:ext cx="4117135" cy="338554"/>
          </a:xfrm>
          <a:prstGeom prst="rect">
            <a:avLst/>
          </a:prstGeom>
          <a:noFill/>
          <a:ln w="9525" algn="ctr">
            <a:noFill/>
            <a:miter lim="800000"/>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mn-ea"/>
                <a:ea typeface="+mn-ea"/>
              </a:rPr>
              <a:t> </a:t>
            </a:r>
            <a:r>
              <a:rPr lang="zh-CN" altLang="en-US" sz="1600" b="1" dirty="0" smtClean="0">
                <a:solidFill>
                  <a:schemeClr val="tx1">
                    <a:lumMod val="95000"/>
                    <a:lumOff val="5000"/>
                  </a:schemeClr>
                </a:solidFill>
                <a:latin typeface="+mn-ea"/>
                <a:ea typeface="+mn-ea"/>
              </a:rPr>
              <a:t>保护用户隐私不被恶意侵犯</a:t>
            </a:r>
            <a:endParaRPr lang="en-US" altLang="zh-CN" sz="1600" b="1" dirty="0">
              <a:solidFill>
                <a:schemeClr val="tx1">
                  <a:lumMod val="95000"/>
                  <a:lumOff val="5000"/>
                </a:schemeClr>
              </a:solidFill>
              <a:latin typeface="+mn-ea"/>
              <a:ea typeface="+mn-ea"/>
            </a:endParaRPr>
          </a:p>
        </p:txBody>
      </p:sp>
      <p:sp>
        <p:nvSpPr>
          <p:cNvPr id="41" name="AutoShape 17"/>
          <p:cNvSpPr>
            <a:spLocks noChangeArrowheads="1"/>
          </p:cNvSpPr>
          <p:nvPr/>
        </p:nvSpPr>
        <p:spPr bwMode="gray">
          <a:xfrm>
            <a:off x="2857488" y="3690006"/>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2" name="Text Box 18"/>
          <p:cNvSpPr txBox="1">
            <a:spLocks noChangeArrowheads="1"/>
          </p:cNvSpPr>
          <p:nvPr/>
        </p:nvSpPr>
        <p:spPr bwMode="gray">
          <a:xfrm>
            <a:off x="2961634" y="3748758"/>
            <a:ext cx="4140859"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自动识别、处理故障的能力</a:t>
            </a:r>
            <a:endParaRPr lang="en-US" altLang="zh-CN" sz="1600" b="1" dirty="0">
              <a:solidFill>
                <a:schemeClr val="tx1">
                  <a:lumMod val="95000"/>
                  <a:lumOff val="5000"/>
                </a:schemeClr>
              </a:solidFill>
              <a:latin typeface="+mn-ea"/>
              <a:ea typeface="+mn-ea"/>
            </a:endParaRPr>
          </a:p>
        </p:txBody>
      </p:sp>
      <p:sp>
        <p:nvSpPr>
          <p:cNvPr id="43" name="AutoShape 19"/>
          <p:cNvSpPr>
            <a:spLocks noChangeArrowheads="1"/>
          </p:cNvSpPr>
          <p:nvPr/>
        </p:nvSpPr>
        <p:spPr bwMode="gray">
          <a:xfrm>
            <a:off x="2857488" y="4237043"/>
            <a:ext cx="5345342" cy="461974"/>
          </a:xfrm>
          <a:prstGeom prst="roundRect">
            <a:avLst>
              <a:gd name="adj" fmla="val 11505"/>
            </a:avLst>
          </a:prstGeom>
          <a:gradFill rotWithShape="1">
            <a:gsLst>
              <a:gs pos="0">
                <a:srgbClr val="4AB1E4"/>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4" name="Text Box 20"/>
          <p:cNvSpPr txBox="1">
            <a:spLocks noChangeArrowheads="1"/>
          </p:cNvSpPr>
          <p:nvPr/>
        </p:nvSpPr>
        <p:spPr bwMode="gray">
          <a:xfrm>
            <a:off x="2964542" y="4289454"/>
            <a:ext cx="4031361"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家居设备之间实现有机交互、共存</a:t>
            </a:r>
            <a:endParaRPr lang="en-US" altLang="zh-CN" sz="1600" b="1" dirty="0">
              <a:solidFill>
                <a:schemeClr val="tx1">
                  <a:lumMod val="95000"/>
                  <a:lumOff val="5000"/>
                </a:schemeClr>
              </a:solidFill>
              <a:latin typeface="+mn-ea"/>
              <a:ea typeface="+mn-ea"/>
            </a:endParaRPr>
          </a:p>
        </p:txBody>
      </p:sp>
      <p:sp>
        <p:nvSpPr>
          <p:cNvPr id="54" name="AutoShape 17"/>
          <p:cNvSpPr>
            <a:spLocks noChangeArrowheads="1"/>
          </p:cNvSpPr>
          <p:nvPr/>
        </p:nvSpPr>
        <p:spPr bwMode="gray">
          <a:xfrm>
            <a:off x="2869996" y="4766053"/>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5" name="Text Box 18"/>
          <p:cNvSpPr txBox="1">
            <a:spLocks noChangeArrowheads="1"/>
          </p:cNvSpPr>
          <p:nvPr/>
        </p:nvSpPr>
        <p:spPr bwMode="gray">
          <a:xfrm>
            <a:off x="2950062" y="4824805"/>
            <a:ext cx="5081125"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根据用户需求，感知、评估家居环境，并作出响应</a:t>
            </a:r>
            <a:endParaRPr lang="en-US" altLang="zh-CN" sz="1600" b="1" dirty="0">
              <a:solidFill>
                <a:schemeClr val="tx1">
                  <a:lumMod val="95000"/>
                  <a:lumOff val="5000"/>
                </a:schemeClr>
              </a:solidFill>
              <a:latin typeface="+mn-ea"/>
              <a:ea typeface="+mn-ea"/>
            </a:endParaRPr>
          </a:p>
        </p:txBody>
      </p:sp>
      <p:sp>
        <p:nvSpPr>
          <p:cNvPr id="56" name="AutoShape 19"/>
          <p:cNvSpPr>
            <a:spLocks noChangeArrowheads="1"/>
          </p:cNvSpPr>
          <p:nvPr/>
        </p:nvSpPr>
        <p:spPr bwMode="gray">
          <a:xfrm>
            <a:off x="2869996" y="5308613"/>
            <a:ext cx="5345342" cy="461974"/>
          </a:xfrm>
          <a:prstGeom prst="roundRect">
            <a:avLst>
              <a:gd name="adj" fmla="val 11505"/>
            </a:avLst>
          </a:prstGeom>
          <a:gradFill rotWithShape="1">
            <a:gsLst>
              <a:gs pos="0">
                <a:srgbClr val="4AB1E4"/>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7" name="Text Box 20"/>
          <p:cNvSpPr txBox="1">
            <a:spLocks noChangeArrowheads="1"/>
          </p:cNvSpPr>
          <p:nvPr/>
        </p:nvSpPr>
        <p:spPr bwMode="gray">
          <a:xfrm>
            <a:off x="2938950" y="5357849"/>
            <a:ext cx="4031361"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降低能源消耗，保护环境，节约开支</a:t>
            </a:r>
            <a:endParaRPr lang="en-US" altLang="zh-CN" sz="1600" b="1" dirty="0">
              <a:solidFill>
                <a:schemeClr val="tx1">
                  <a:lumMod val="95000"/>
                  <a:lumOff val="5000"/>
                </a:schemeClr>
              </a:solidFill>
              <a:latin typeface="+mn-ea"/>
              <a:ea typeface="+mn-ea"/>
            </a:endParaRPr>
          </a:p>
        </p:txBody>
      </p:sp>
    </p:spTree>
    <p:extLst>
      <p:ext uri="{BB962C8B-B14F-4D97-AF65-F5344CB8AC3E}">
        <p14:creationId xmlns:p14="http://schemas.microsoft.com/office/powerpoint/2010/main" val="28314350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52"/>
          <p:cNvSpPr>
            <a:spLocks noChangeArrowheads="1"/>
          </p:cNvSpPr>
          <p:nvPr/>
        </p:nvSpPr>
        <p:spPr bwMode="gray">
          <a:xfrm>
            <a:off x="2396970" y="2928934"/>
            <a:ext cx="2981465"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ln>
        </p:spPr>
        <p:txBody>
          <a:bodyPr wrap="none" anchor="ctr"/>
          <a:lstStyle/>
          <a:p>
            <a:pPr eaLnBrk="0" hangingPunct="0"/>
            <a:r>
              <a:rPr lang="en-US" u="sng" dirty="0" smtClean="0"/>
              <a:t>1.4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ln>
        </p:spPr>
        <p:txBody>
          <a:bodyPr wrap="none" anchor="ctr"/>
          <a:lstStyle/>
          <a:p>
            <a:r>
              <a:rPr lang="en-US" u="sng" dirty="0" smtClean="0"/>
              <a:t>1.3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ln>
        </p:spPr>
        <p:txBody>
          <a:bodyPr wrap="none" anchor="ctr"/>
          <a:lstStyle/>
          <a:p>
            <a:r>
              <a:rPr lang="en-US" u="sng" dirty="0" smtClean="0"/>
              <a:t>1.2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ln>
        </p:spPr>
        <p:txBody>
          <a:bodyPr wrap="none" anchor="ctr"/>
          <a:lstStyle/>
          <a:p>
            <a:r>
              <a:rPr lang="en-US" u="sng" dirty="0" smtClean="0"/>
              <a:t>1.1</a:t>
            </a:r>
            <a:r>
              <a:rPr lang="zh-CN" altLang="en-US" u="sng" dirty="0" smtClean="0"/>
              <a:t>智能家居概述</a:t>
            </a:r>
            <a:endParaRPr lang="zh-CN" altLang="en-US" u="sng" dirty="0"/>
          </a:p>
        </p:txBody>
      </p:sp>
      <p:grpSp>
        <p:nvGrpSpPr>
          <p:cNvPr id="2" name="Group 53"/>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ln>
          </p:spPr>
          <p:txBody>
            <a:bodyPr anchor="ctr">
              <a:spAutoFit/>
            </a:bodyPr>
            <a:lstStyle/>
            <a:p>
              <a:endParaRPr lang="zh-CN" altLang="en-US"/>
            </a:p>
          </p:txBody>
        </p:sp>
      </p:grpSp>
      <p:grpSp>
        <p:nvGrpSpPr>
          <p:cNvPr id="3" name="Group 60"/>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ln>
          </p:spPr>
          <p:txBody>
            <a:bodyPr anchor="ctr">
              <a:spAutoFit/>
            </a:bodyPr>
            <a:lstStyle/>
            <a:p>
              <a:endParaRPr lang="zh-CN" altLang="en-US"/>
            </a:p>
          </p:txBody>
        </p:sp>
      </p:grpSp>
      <p:grpSp>
        <p:nvGrpSpPr>
          <p:cNvPr id="4" name="Group 67"/>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ln>
          </p:spPr>
          <p:txBody>
            <a:bodyPr anchor="ctr">
              <a:spAutoFit/>
            </a:bodyPr>
            <a:lstStyle/>
            <a:p>
              <a:endParaRPr lang="zh-CN" altLang="en-US"/>
            </a:p>
          </p:txBody>
        </p:sp>
      </p:grpSp>
      <p:grpSp>
        <p:nvGrpSpPr>
          <p:cNvPr id="6" name="Group 81"/>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30482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1.2.1 </a:t>
            </a:r>
            <a:r>
              <a:rPr lang="zh-CN" altLang="en-US" dirty="0" smtClean="0"/>
              <a:t>国外的发展状况</a:t>
            </a:r>
          </a:p>
        </p:txBody>
      </p:sp>
      <p:pic>
        <p:nvPicPr>
          <p:cNvPr id="6" name="内容占位符 5"/>
          <p:cNvPicPr>
            <a:picLocks noGrp="1"/>
          </p:cNvPicPr>
          <p:nvPr>
            <p:ph idx="1"/>
          </p:nvPr>
        </p:nvPicPr>
        <p:blipFill>
          <a:blip r:embed="rId2" cstate="print"/>
          <a:srcRect/>
          <a:stretch>
            <a:fillRect/>
          </a:stretch>
        </p:blipFill>
        <p:spPr bwMode="auto">
          <a:xfrm>
            <a:off x="2786051" y="3357562"/>
            <a:ext cx="4183890" cy="2670467"/>
          </a:xfrm>
          <a:prstGeom prst="rect">
            <a:avLst/>
          </a:prstGeom>
          <a:noFill/>
          <a:ln w="9525">
            <a:noFill/>
            <a:miter lim="800000"/>
            <a:headEnd/>
            <a:tailEnd/>
          </a:ln>
        </p:spPr>
      </p:pic>
      <p:sp>
        <p:nvSpPr>
          <p:cNvPr id="9" name="矩形 8"/>
          <p:cNvSpPr/>
          <p:nvPr/>
        </p:nvSpPr>
        <p:spPr>
          <a:xfrm>
            <a:off x="2643174" y="6000768"/>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&lt;2005~2009</a:t>
            </a:r>
            <a:r>
              <a:rPr lang="zh-CN" altLang="en-US" sz="1200" dirty="0" smtClean="0">
                <a:solidFill>
                  <a:schemeClr val="tx1"/>
                </a:solidFill>
                <a:latin typeface="宋体" pitchFamily="2" charset="-122"/>
                <a:ea typeface="宋体" pitchFamily="2" charset="-122"/>
              </a:rPr>
              <a:t>年国外智能家居产能销售统计</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0" name="内容占位符 4"/>
          <p:cNvSpPr txBox="1"/>
          <p:nvPr/>
        </p:nvSpPr>
        <p:spPr bwMode="auto">
          <a:xfrm>
            <a:off x="457200" y="1196975"/>
            <a:ext cx="8229600" cy="4929188"/>
          </a:xfrm>
          <a:prstGeom prst="rect">
            <a:avLst/>
          </a:prstGeom>
          <a:noFill/>
          <a:ln w="9525">
            <a:noFill/>
            <a:miter lim="800000"/>
          </a:ln>
        </p:spPr>
        <p:txBody>
          <a:bodyPr vert="horz" wrap="square" lIns="91440" tIns="45720" rIns="91440" bIns="45720" numCol="1" anchor="t" anchorCtr="0" compatLnSpc="1"/>
          <a:lstStyle/>
          <a:p>
            <a:pPr marL="342900" lvl="0" indent="-342900" algn="just" hangingPunct="0">
              <a:spcBef>
                <a:spcPct val="20000"/>
              </a:spcBef>
              <a:buClr>
                <a:srgbClr val="FF6600"/>
              </a:buClr>
              <a:buFont typeface="Wingdings" pitchFamily="2" charset="2"/>
              <a:buChar char="p"/>
            </a:pPr>
            <a:r>
              <a:rPr lang="zh-CN" altLang="en-US" sz="2000" dirty="0" smtClean="0"/>
              <a:t>欧美的智能家居主要利用数字家庭和数字技术，偏重于豪华感，追求舒适和享受</a:t>
            </a:r>
            <a:r>
              <a:rPr lang="en-US" altLang="zh-CN" sz="2000" dirty="0" smtClean="0"/>
              <a:t>,</a:t>
            </a:r>
            <a:r>
              <a:rPr lang="zh-CN" altLang="en-US" sz="2000" dirty="0" smtClean="0"/>
              <a:t> 能源消耗很大</a:t>
            </a:r>
            <a:endParaRPr lang="en-US" altLang="zh-CN" sz="2000" dirty="0" smtClean="0"/>
          </a:p>
          <a:p>
            <a:pPr marL="342900" lvl="0" indent="-342900" algn="just" hangingPunct="0">
              <a:spcBef>
                <a:spcPct val="20000"/>
              </a:spcBef>
              <a:buClr>
                <a:srgbClr val="FF6600"/>
              </a:buClr>
              <a:buFont typeface="Wingdings" pitchFamily="2" charset="2"/>
              <a:buChar char="p"/>
            </a:pPr>
            <a:r>
              <a:rPr lang="zh-CN" altLang="en-US" sz="2000" dirty="0" smtClean="0"/>
              <a:t>日本的智能家居以节约能源为主，大量采用新材料和高新智能科技，充分利用信息、网络控制与人工智能技术</a:t>
            </a:r>
            <a:endParaRPr lang="en-US" altLang="zh-CN" sz="2000" dirty="0" smtClean="0"/>
          </a:p>
          <a:p>
            <a:pPr marL="342900" lvl="0" indent="-342900" algn="just" hangingPunct="0">
              <a:spcBef>
                <a:spcPct val="20000"/>
              </a:spcBef>
              <a:buClr>
                <a:srgbClr val="FF6600"/>
              </a:buClr>
              <a:buFont typeface="Wingdings" pitchFamily="2" charset="2"/>
              <a:buChar char="p"/>
            </a:pPr>
            <a:r>
              <a:rPr lang="zh-CN" altLang="en-US" sz="2000" dirty="0" smtClean="0"/>
              <a:t>韩国政府对智能小区和智能家居采取多项政策扶持，全国</a:t>
            </a:r>
            <a:r>
              <a:rPr lang="en-US" altLang="zh-CN" sz="2000" dirty="0" smtClean="0"/>
              <a:t>80%</a:t>
            </a:r>
            <a:r>
              <a:rPr lang="zh-CN" altLang="en-US" sz="2000" dirty="0" smtClean="0"/>
              <a:t>的新建项目采用智能家居系统</a:t>
            </a: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339341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1.2.2 </a:t>
            </a:r>
            <a:r>
              <a:rPr lang="zh-CN" altLang="en-US" dirty="0" smtClean="0"/>
              <a:t>我国的发展状况</a:t>
            </a:r>
          </a:p>
        </p:txBody>
      </p:sp>
      <p:sp>
        <p:nvSpPr>
          <p:cNvPr id="5" name="内容占位符 4"/>
          <p:cNvSpPr>
            <a:spLocks noGrp="1"/>
          </p:cNvSpPr>
          <p:nvPr>
            <p:ph idx="1"/>
          </p:nvPr>
        </p:nvSpPr>
        <p:spPr>
          <a:xfrm>
            <a:off x="457200" y="1196975"/>
            <a:ext cx="8229600" cy="2446339"/>
          </a:xfrm>
        </p:spPr>
        <p:txBody>
          <a:bodyPr/>
          <a:lstStyle/>
          <a:p>
            <a:pPr algn="just" eaLnBrk="1"/>
            <a:r>
              <a:rPr lang="zh-CN" altLang="en-US" dirty="0" smtClean="0"/>
              <a:t>中国智能化住宅建筑面积目已以达到</a:t>
            </a:r>
            <a:r>
              <a:rPr lang="en-US" dirty="0" smtClean="0"/>
              <a:t>400</a:t>
            </a:r>
            <a:r>
              <a:rPr lang="zh-CN" altLang="en-US" dirty="0" smtClean="0"/>
              <a:t>亿平万米，预计到</a:t>
            </a:r>
            <a:r>
              <a:rPr lang="en-US" dirty="0" smtClean="0"/>
              <a:t>2020</a:t>
            </a:r>
            <a:r>
              <a:rPr lang="zh-CN" altLang="en-US" dirty="0" smtClean="0"/>
              <a:t>年还将新增</a:t>
            </a:r>
            <a:r>
              <a:rPr lang="en-US" dirty="0" smtClean="0"/>
              <a:t>300</a:t>
            </a:r>
            <a:r>
              <a:rPr lang="zh-CN" altLang="en-US" dirty="0" smtClean="0"/>
              <a:t>亿平方米</a:t>
            </a:r>
            <a:endParaRPr lang="en-US" altLang="zh-CN" dirty="0" smtClean="0"/>
          </a:p>
          <a:p>
            <a:pPr algn="just" eaLnBrk="1"/>
            <a:r>
              <a:rPr lang="zh-CN" altLang="en-US" dirty="0" smtClean="0"/>
              <a:t>全国智能化住宅小区的建设以北京、上海、深圳等经济发达地区发展相对超前</a:t>
            </a:r>
            <a:endParaRPr lang="en-US" altLang="zh-CN" dirty="0" smtClean="0"/>
          </a:p>
          <a:p>
            <a:pPr algn="just" eaLnBrk="1"/>
            <a:r>
              <a:rPr lang="zh-CN" altLang="en-US" dirty="0" smtClean="0"/>
              <a:t>产生了像海尔</a:t>
            </a:r>
            <a:r>
              <a:rPr lang="en-US" dirty="0" smtClean="0"/>
              <a:t>U-home</a:t>
            </a:r>
            <a:r>
              <a:rPr lang="zh-CN" altLang="en-US" dirty="0" smtClean="0"/>
              <a:t>、安居宝、索博、霍尼韦尔、瑞讯、瑞朗等知名智能家居品牌</a:t>
            </a:r>
            <a:endParaRPr lang="en-US" altLang="zh-CN" dirty="0" smtClean="0"/>
          </a:p>
          <a:p>
            <a:pPr algn="just" eaLnBrk="1"/>
            <a:r>
              <a:rPr lang="zh-CN" altLang="en-US" dirty="0" smtClean="0"/>
              <a:t>实用型与舒适型应当成为我国住宅建设的主流</a:t>
            </a:r>
            <a:endParaRPr lang="zh-CN" altLang="en-US" dirty="0"/>
          </a:p>
        </p:txBody>
      </p:sp>
      <p:sp>
        <p:nvSpPr>
          <p:cNvPr id="14" name="矩形 13"/>
          <p:cNvSpPr/>
          <p:nvPr/>
        </p:nvSpPr>
        <p:spPr>
          <a:xfrm>
            <a:off x="2643174" y="5715016"/>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我国智能家居的发展</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grpSp>
        <p:nvGrpSpPr>
          <p:cNvPr id="26" name="组合 25"/>
          <p:cNvGrpSpPr/>
          <p:nvPr/>
        </p:nvGrpSpPr>
        <p:grpSpPr>
          <a:xfrm>
            <a:off x="857224" y="3857628"/>
            <a:ext cx="7429552" cy="1785950"/>
            <a:chOff x="857224" y="3857628"/>
            <a:chExt cx="7429552" cy="1785950"/>
          </a:xfrm>
        </p:grpSpPr>
        <p:sp>
          <p:nvSpPr>
            <p:cNvPr id="8" name="燕尾形箭头 7"/>
            <p:cNvSpPr/>
            <p:nvPr/>
          </p:nvSpPr>
          <p:spPr>
            <a:xfrm>
              <a:off x="857224" y="4214818"/>
              <a:ext cx="7429552" cy="1143008"/>
            </a:xfrm>
            <a:prstGeom prst="notchedRightArrow">
              <a:avLst>
                <a:gd name="adj1" fmla="val 56213"/>
                <a:gd name="adj2" fmla="val 81845"/>
              </a:avLst>
            </a:prstGeom>
            <a:gradFill flip="none" rotWithShape="1">
              <a:gsLst>
                <a:gs pos="0">
                  <a:srgbClr val="FFCC66">
                    <a:shade val="30000"/>
                    <a:satMod val="115000"/>
                  </a:srgbClr>
                </a:gs>
                <a:gs pos="50000">
                  <a:srgbClr val="FFCC66">
                    <a:shade val="67500"/>
                    <a:satMod val="115000"/>
                  </a:srgbClr>
                </a:gs>
                <a:gs pos="100000">
                  <a:srgbClr val="FFCC66">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5400000">
              <a:off x="1071538" y="4786322"/>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1" name="直接连接符 10"/>
            <p:cNvCxnSpPr/>
            <p:nvPr/>
          </p:nvCxnSpPr>
          <p:spPr>
            <a:xfrm rot="5400000">
              <a:off x="2286746"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2" name="直接连接符 11"/>
            <p:cNvCxnSpPr/>
            <p:nvPr/>
          </p:nvCxnSpPr>
          <p:spPr>
            <a:xfrm rot="5400000">
              <a:off x="3572662"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3" name="直接连接符 12"/>
            <p:cNvCxnSpPr/>
            <p:nvPr/>
          </p:nvCxnSpPr>
          <p:spPr>
            <a:xfrm rot="5400000">
              <a:off x="4787108"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15" name="矩形 14"/>
            <p:cNvSpPr/>
            <p:nvPr/>
          </p:nvSpPr>
          <p:spPr>
            <a:xfrm>
              <a:off x="1214414" y="5429264"/>
              <a:ext cx="857224"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2000</a:t>
              </a:r>
              <a:r>
                <a:rPr lang="zh-CN" altLang="en-US" sz="1200" b="1" dirty="0" smtClean="0">
                  <a:solidFill>
                    <a:schemeClr val="tx1"/>
                  </a:solidFill>
                  <a:latin typeface="宋体" pitchFamily="2" charset="-122"/>
                  <a:ea typeface="宋体" pitchFamily="2" charset="-122"/>
                </a:rPr>
                <a:t>年</a:t>
              </a:r>
            </a:p>
          </p:txBody>
        </p:sp>
        <p:sp>
          <p:nvSpPr>
            <p:cNvPr id="16" name="矩形 15"/>
            <p:cNvSpPr/>
            <p:nvPr/>
          </p:nvSpPr>
          <p:spPr>
            <a:xfrm>
              <a:off x="2428860"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2001~2002</a:t>
              </a:r>
              <a:r>
                <a:rPr lang="zh-CN" altLang="en-US" sz="1200" b="1" dirty="0" smtClean="0">
                  <a:solidFill>
                    <a:schemeClr val="tx1"/>
                  </a:solidFill>
                  <a:latin typeface="宋体" pitchFamily="2" charset="-122"/>
                  <a:ea typeface="宋体" pitchFamily="2" charset="-122"/>
                </a:rPr>
                <a:t>年</a:t>
              </a:r>
            </a:p>
          </p:txBody>
        </p:sp>
        <p:sp>
          <p:nvSpPr>
            <p:cNvPr id="17" name="矩形 16"/>
            <p:cNvSpPr/>
            <p:nvPr/>
          </p:nvSpPr>
          <p:spPr>
            <a:xfrm>
              <a:off x="3714744" y="5429264"/>
              <a:ext cx="107157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2002~2004</a:t>
              </a:r>
              <a:r>
                <a:rPr lang="zh-CN" altLang="en-US" sz="1200" b="1" dirty="0" smtClean="0">
                  <a:solidFill>
                    <a:schemeClr val="tx1"/>
                  </a:solidFill>
                  <a:latin typeface="宋体" pitchFamily="2" charset="-122"/>
                  <a:ea typeface="宋体" pitchFamily="2" charset="-122"/>
                </a:rPr>
                <a:t>年</a:t>
              </a:r>
            </a:p>
          </p:txBody>
        </p:sp>
        <p:sp>
          <p:nvSpPr>
            <p:cNvPr id="18" name="矩形 17"/>
            <p:cNvSpPr/>
            <p:nvPr/>
          </p:nvSpPr>
          <p:spPr>
            <a:xfrm>
              <a:off x="4929222"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2004~2005</a:t>
              </a:r>
              <a:r>
                <a:rPr lang="zh-CN" altLang="en-US" sz="1200" b="1" dirty="0" smtClean="0">
                  <a:solidFill>
                    <a:schemeClr val="tx1"/>
                  </a:solidFill>
                  <a:latin typeface="宋体" pitchFamily="2" charset="-122"/>
                  <a:ea typeface="宋体" pitchFamily="2" charset="-122"/>
                </a:rPr>
                <a:t>年</a:t>
              </a:r>
            </a:p>
          </p:txBody>
        </p:sp>
        <p:cxnSp>
          <p:nvCxnSpPr>
            <p:cNvPr id="19" name="直接连接符 18"/>
            <p:cNvCxnSpPr/>
            <p:nvPr/>
          </p:nvCxnSpPr>
          <p:spPr>
            <a:xfrm rot="5400000">
              <a:off x="6072992"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20" name="矩形 19"/>
            <p:cNvSpPr/>
            <p:nvPr/>
          </p:nvSpPr>
          <p:spPr>
            <a:xfrm>
              <a:off x="6143636"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2006</a:t>
              </a:r>
              <a:r>
                <a:rPr lang="zh-CN" altLang="en-US" sz="1200" b="1" dirty="0" smtClean="0">
                  <a:solidFill>
                    <a:schemeClr val="tx1"/>
                  </a:solidFill>
                  <a:latin typeface="宋体" pitchFamily="2" charset="-122"/>
                  <a:ea typeface="宋体" pitchFamily="2" charset="-122"/>
                </a:rPr>
                <a:t>年</a:t>
              </a:r>
            </a:p>
          </p:txBody>
        </p:sp>
        <p:sp>
          <p:nvSpPr>
            <p:cNvPr id="21" name="矩形 20"/>
            <p:cNvSpPr/>
            <p:nvPr/>
          </p:nvSpPr>
          <p:spPr>
            <a:xfrm>
              <a:off x="1170026"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概念年</a:t>
              </a:r>
            </a:p>
          </p:txBody>
        </p:sp>
        <p:sp>
          <p:nvSpPr>
            <p:cNvPr id="22" name="矩形 21"/>
            <p:cNvSpPr/>
            <p:nvPr/>
          </p:nvSpPr>
          <p:spPr>
            <a:xfrm>
              <a:off x="2321912" y="3857628"/>
              <a:ext cx="1035642"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研究开发年</a:t>
              </a:r>
            </a:p>
          </p:txBody>
        </p:sp>
        <p:sp>
          <p:nvSpPr>
            <p:cNvPr id="23" name="矩形 22"/>
            <p:cNvSpPr/>
            <p:nvPr/>
          </p:nvSpPr>
          <p:spPr>
            <a:xfrm>
              <a:off x="3714744"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实验年</a:t>
              </a:r>
            </a:p>
          </p:txBody>
        </p:sp>
        <p:sp>
          <p:nvSpPr>
            <p:cNvPr id="24" name="矩形 23"/>
            <p:cNvSpPr/>
            <p:nvPr/>
          </p:nvSpPr>
          <p:spPr>
            <a:xfrm>
              <a:off x="4929190"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推广年</a:t>
              </a:r>
            </a:p>
          </p:txBody>
        </p:sp>
        <p:sp>
          <p:nvSpPr>
            <p:cNvPr id="25" name="矩形 24"/>
            <p:cNvSpPr/>
            <p:nvPr/>
          </p:nvSpPr>
          <p:spPr>
            <a:xfrm>
              <a:off x="6143636"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普及年</a:t>
              </a:r>
            </a:p>
          </p:txBody>
        </p:sp>
      </p:grpSp>
    </p:spTree>
    <p:extLst>
      <p:ext uri="{BB962C8B-B14F-4D97-AF65-F5344CB8AC3E}">
        <p14:creationId xmlns:p14="http://schemas.microsoft.com/office/powerpoint/2010/main" val="37101136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23850" y="1052830"/>
            <a:ext cx="2605405" cy="423545"/>
          </a:xfrm>
        </p:spPr>
        <p:txBody>
          <a:bodyPr/>
          <a:lstStyle/>
          <a:p>
            <a:pPr marL="0" indent="0">
              <a:buNone/>
            </a:pPr>
            <a:r>
              <a:rPr lang="en-US" altLang="zh-CN" dirty="0" smtClean="0"/>
              <a:t>1.</a:t>
            </a:r>
            <a:r>
              <a:rPr lang="zh-CN" altLang="zh-CN" dirty="0" smtClean="0"/>
              <a:t>网络传输技术</a:t>
            </a:r>
            <a:endParaRPr sz="1600" dirty="0" smtClean="0">
              <a:latin typeface="宋体" pitchFamily="2" charset="-122"/>
              <a:ea typeface="宋体" pitchFamily="2" charset="-122"/>
            </a:endParaRPr>
          </a:p>
        </p:txBody>
      </p:sp>
      <p:sp>
        <p:nvSpPr>
          <p:cNvPr id="7" name="标题 6"/>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文本框 8"/>
          <p:cNvSpPr txBox="1"/>
          <p:nvPr/>
        </p:nvSpPr>
        <p:spPr>
          <a:xfrm>
            <a:off x="467360" y="1485265"/>
            <a:ext cx="1910080" cy="365760"/>
          </a:xfrm>
          <a:prstGeom prst="rect">
            <a:avLst/>
          </a:prstGeom>
          <a:noFill/>
        </p:spPr>
        <p:txBody>
          <a:bodyPr wrap="none" rtlCol="0">
            <a:spAutoFit/>
          </a:bodyPr>
          <a:lstStyle/>
          <a:p>
            <a:pPr algn="l"/>
            <a:r>
              <a:t>1）有线传输技术</a:t>
            </a:r>
          </a:p>
        </p:txBody>
      </p:sp>
      <p:sp>
        <p:nvSpPr>
          <p:cNvPr id="27" name="文本框 26"/>
          <p:cNvSpPr txBox="1"/>
          <p:nvPr/>
        </p:nvSpPr>
        <p:spPr>
          <a:xfrm>
            <a:off x="395605" y="1917065"/>
            <a:ext cx="7381240" cy="579120"/>
          </a:xfrm>
          <a:prstGeom prst="rect">
            <a:avLst/>
          </a:prstGeom>
          <a:noFill/>
        </p:spPr>
        <p:txBody>
          <a:bodyPr wrap="square" rtlCol="0">
            <a:spAutoFit/>
          </a:bodyPr>
          <a:lstStyle/>
          <a:p>
            <a:pPr marL="396240" indent="0" algn="l">
              <a:buNone/>
            </a:pPr>
            <a:r>
              <a:rPr lang="zh-CN" altLang="en-US" sz="1600" dirty="0" smtClean="0">
                <a:latin typeface="宋体" pitchFamily="2" charset="-122"/>
                <a:ea typeface="宋体" pitchFamily="2" charset="-122"/>
                <a:sym typeface="+mn-ea"/>
              </a:rPr>
              <a:t>有线传输方式的优势在于技术发展成熟，具有一定的标准型和通用性，缺点是是布线麻烦，可扩展性差，安装和维护成本高，移动性能差</a:t>
            </a:r>
            <a:endParaRPr lang="en-US" altLang="zh-CN" sz="1600" dirty="0" smtClean="0">
              <a:latin typeface="宋体" pitchFamily="2" charset="-122"/>
              <a:ea typeface="宋体" pitchFamily="2" charset="-122"/>
            </a:endParaRPr>
          </a:p>
        </p:txBody>
      </p:sp>
      <p:grpSp>
        <p:nvGrpSpPr>
          <p:cNvPr id="28" name="Group 6"/>
          <p:cNvGrpSpPr/>
          <p:nvPr/>
        </p:nvGrpSpPr>
        <p:grpSpPr bwMode="auto">
          <a:xfrm>
            <a:off x="757787" y="5453707"/>
            <a:ext cx="1428760" cy="692156"/>
            <a:chOff x="471" y="590"/>
            <a:chExt cx="1161" cy="1539"/>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p:grpSpPr>
        <p:sp>
          <p:nvSpPr>
            <p:cNvPr id="29"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1" name="Text Box 15"/>
          <p:cNvSpPr txBox="1">
            <a:spLocks noChangeArrowheads="1"/>
          </p:cNvSpPr>
          <p:nvPr/>
        </p:nvSpPr>
        <p:spPr bwMode="white">
          <a:xfrm>
            <a:off x="713397" y="5717091"/>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电力光纤</a:t>
            </a:r>
            <a:endParaRPr lang="en-US" altLang="zh-CN" sz="2000" b="1" dirty="0">
              <a:solidFill>
                <a:srgbClr val="FFFFFF"/>
              </a:solidFill>
              <a:ea typeface="宋体" pitchFamily="2" charset="-122"/>
            </a:endParaRPr>
          </a:p>
        </p:txBody>
      </p:sp>
      <p:grpSp>
        <p:nvGrpSpPr>
          <p:cNvPr id="32" name="Group 9"/>
          <p:cNvGrpSpPr/>
          <p:nvPr/>
        </p:nvGrpSpPr>
        <p:grpSpPr bwMode="auto">
          <a:xfrm>
            <a:off x="757787" y="4810766"/>
            <a:ext cx="1428760" cy="692155"/>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33"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5" name="Group 3"/>
          <p:cNvGrpSpPr/>
          <p:nvPr/>
        </p:nvGrpSpPr>
        <p:grpSpPr bwMode="auto">
          <a:xfrm>
            <a:off x="757787" y="4167824"/>
            <a:ext cx="1428760" cy="692155"/>
            <a:chOff x="471" y="272"/>
            <a:chExt cx="1161" cy="1539"/>
          </a:xfrm>
        </p:grpSpPr>
        <p:sp>
          <p:nvSpPr>
            <p:cNvPr id="36"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37"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a:p>
          </p:txBody>
        </p:sp>
      </p:grpSp>
      <p:grpSp>
        <p:nvGrpSpPr>
          <p:cNvPr id="38" name="Group 6"/>
          <p:cNvGrpSpPr/>
          <p:nvPr/>
        </p:nvGrpSpPr>
        <p:grpSpPr bwMode="auto">
          <a:xfrm>
            <a:off x="757787" y="3524881"/>
            <a:ext cx="1428760"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39"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a:p>
          </p:txBody>
        </p:sp>
        <p:sp>
          <p:nvSpPr>
            <p:cNvPr id="40"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a:p>
          </p:txBody>
        </p:sp>
      </p:grpSp>
      <p:grpSp>
        <p:nvGrpSpPr>
          <p:cNvPr id="41" name="Group 9"/>
          <p:cNvGrpSpPr/>
          <p:nvPr/>
        </p:nvGrpSpPr>
        <p:grpSpPr bwMode="auto">
          <a:xfrm>
            <a:off x="757787" y="2881940"/>
            <a:ext cx="1428760"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42"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a:p>
          </p:txBody>
        </p:sp>
        <p:sp>
          <p:nvSpPr>
            <p:cNvPr id="43"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a:p>
          </p:txBody>
        </p:sp>
      </p:grpSp>
      <p:sp>
        <p:nvSpPr>
          <p:cNvPr id="44" name="AutoShape 12"/>
          <p:cNvSpPr>
            <a:spLocks noChangeArrowheads="1"/>
          </p:cNvSpPr>
          <p:nvPr/>
        </p:nvSpPr>
        <p:spPr bwMode="ltGray">
          <a:xfrm>
            <a:off x="2329423" y="2931153"/>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45" name="Text Box 13"/>
          <p:cNvSpPr txBox="1">
            <a:spLocks noChangeArrowheads="1"/>
          </p:cNvSpPr>
          <p:nvPr/>
        </p:nvSpPr>
        <p:spPr bwMode="white">
          <a:xfrm>
            <a:off x="713397" y="3096254"/>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电话线</a:t>
            </a:r>
            <a:endParaRPr lang="en-US" altLang="zh-CN" sz="2000" b="1" dirty="0">
              <a:solidFill>
                <a:srgbClr val="FFFFFF"/>
              </a:solidFill>
              <a:ea typeface="宋体" pitchFamily="2" charset="-122"/>
            </a:endParaRPr>
          </a:p>
        </p:txBody>
      </p:sp>
      <p:sp>
        <p:nvSpPr>
          <p:cNvPr id="46" name="Text Box 14"/>
          <p:cNvSpPr txBox="1">
            <a:spLocks noChangeArrowheads="1"/>
          </p:cNvSpPr>
          <p:nvPr/>
        </p:nvSpPr>
        <p:spPr bwMode="gray">
          <a:xfrm>
            <a:off x="2472299" y="2940107"/>
            <a:ext cx="5715040" cy="584775"/>
          </a:xfrm>
          <a:prstGeom prst="rect">
            <a:avLst/>
          </a:prstGeom>
          <a:noFill/>
          <a:ln w="9525" algn="ctr">
            <a:noFill/>
            <a:miter lim="800000"/>
          </a:ln>
          <a:effectLst/>
        </p:spPr>
        <p:txBody>
          <a:bodyPr wrap="square">
            <a:spAutoFit/>
          </a:bodyPr>
          <a:lstStyle/>
          <a:p>
            <a:pPr indent="-179705">
              <a:spcBef>
                <a:spcPct val="50000"/>
              </a:spcBef>
              <a:buFontTx/>
              <a:buChar char="•"/>
            </a:pPr>
            <a:r>
              <a:rPr lang="zh-CN" altLang="en-US" sz="1600" b="1" dirty="0" smtClean="0">
                <a:solidFill>
                  <a:schemeClr val="tx1">
                    <a:lumMod val="95000"/>
                    <a:lumOff val="5000"/>
                  </a:schemeClr>
                </a:solidFill>
                <a:latin typeface="+mn-ea"/>
                <a:ea typeface="+mn-ea"/>
              </a:rPr>
              <a:t>同时满足</a:t>
            </a:r>
            <a:r>
              <a:rPr lang="en-US" altLang="zh-CN" sz="1600" b="1" dirty="0" err="1" smtClean="0">
                <a:solidFill>
                  <a:schemeClr val="tx1">
                    <a:lumMod val="95000"/>
                    <a:lumOff val="5000"/>
                  </a:schemeClr>
                </a:solidFill>
                <a:latin typeface="+mn-ea"/>
                <a:ea typeface="+mn-ea"/>
              </a:rPr>
              <a:t>xDSL</a:t>
            </a:r>
            <a:r>
              <a:rPr lang="zh-CN" altLang="en-US" sz="1600" b="1" dirty="0" smtClean="0">
                <a:solidFill>
                  <a:schemeClr val="tx1">
                    <a:lumMod val="95000"/>
                    <a:lumOff val="5000"/>
                  </a:schemeClr>
                </a:solidFill>
                <a:latin typeface="+mn-ea"/>
                <a:ea typeface="+mn-ea"/>
              </a:rPr>
              <a:t>、电话业务和家庭内部数据传输，价格低、速度快、无需重新布线；拓展困难</a:t>
            </a:r>
            <a:endParaRPr lang="en-US" altLang="zh-CN" sz="1600" b="1" dirty="0">
              <a:solidFill>
                <a:schemeClr val="tx1">
                  <a:lumMod val="95000"/>
                  <a:lumOff val="5000"/>
                </a:schemeClr>
              </a:solidFill>
              <a:latin typeface="+mn-ea"/>
              <a:ea typeface="+mn-ea"/>
            </a:endParaRPr>
          </a:p>
        </p:txBody>
      </p:sp>
      <p:sp>
        <p:nvSpPr>
          <p:cNvPr id="47" name="Text Box 15"/>
          <p:cNvSpPr txBox="1">
            <a:spLocks noChangeArrowheads="1"/>
          </p:cNvSpPr>
          <p:nvPr/>
        </p:nvSpPr>
        <p:spPr bwMode="white">
          <a:xfrm>
            <a:off x="713397" y="3788265"/>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电力线</a:t>
            </a:r>
            <a:endParaRPr lang="en-US" altLang="zh-CN" sz="2000" b="1" dirty="0">
              <a:solidFill>
                <a:srgbClr val="FFFFFF"/>
              </a:solidFill>
              <a:ea typeface="宋体" pitchFamily="2" charset="-122"/>
            </a:endParaRPr>
          </a:p>
        </p:txBody>
      </p:sp>
      <p:sp>
        <p:nvSpPr>
          <p:cNvPr id="48" name="Text Box 16"/>
          <p:cNvSpPr txBox="1">
            <a:spLocks noChangeArrowheads="1"/>
          </p:cNvSpPr>
          <p:nvPr/>
        </p:nvSpPr>
        <p:spPr bwMode="white">
          <a:xfrm>
            <a:off x="713397" y="4358344"/>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以太网</a:t>
            </a:r>
            <a:endParaRPr lang="en-US" altLang="zh-CN" sz="2000" b="1" dirty="0">
              <a:solidFill>
                <a:srgbClr val="FFFFFF"/>
              </a:solidFill>
              <a:ea typeface="宋体" pitchFamily="2" charset="-122"/>
            </a:endParaRPr>
          </a:p>
        </p:txBody>
      </p:sp>
      <p:sp>
        <p:nvSpPr>
          <p:cNvPr id="49" name="AutoShape 17"/>
          <p:cNvSpPr>
            <a:spLocks noChangeArrowheads="1"/>
          </p:cNvSpPr>
          <p:nvPr/>
        </p:nvSpPr>
        <p:spPr bwMode="gray">
          <a:xfrm>
            <a:off x="2329423" y="3574095"/>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50" name="AutoShape 19"/>
          <p:cNvSpPr>
            <a:spLocks noChangeArrowheads="1"/>
          </p:cNvSpPr>
          <p:nvPr/>
        </p:nvSpPr>
        <p:spPr bwMode="gray">
          <a:xfrm>
            <a:off x="2329423" y="4310700"/>
            <a:ext cx="5345342" cy="461974"/>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51" name="Text Box 20"/>
          <p:cNvSpPr txBox="1">
            <a:spLocks noChangeArrowheads="1"/>
          </p:cNvSpPr>
          <p:nvPr/>
        </p:nvSpPr>
        <p:spPr bwMode="gray">
          <a:xfrm>
            <a:off x="2450765" y="4356761"/>
            <a:ext cx="5950888"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 传输速率高、技术成熟、价格低；需要重新布线</a:t>
            </a:r>
            <a:endParaRPr lang="en-US" altLang="zh-CN" sz="1600" b="1" dirty="0">
              <a:solidFill>
                <a:schemeClr val="tx1">
                  <a:lumMod val="95000"/>
                  <a:lumOff val="5000"/>
                </a:schemeClr>
              </a:solidFill>
              <a:latin typeface="+mn-ea"/>
              <a:ea typeface="+mn-ea"/>
            </a:endParaRPr>
          </a:p>
        </p:txBody>
      </p:sp>
      <p:sp>
        <p:nvSpPr>
          <p:cNvPr id="52" name="AutoShape 12"/>
          <p:cNvSpPr>
            <a:spLocks noChangeArrowheads="1"/>
          </p:cNvSpPr>
          <p:nvPr/>
        </p:nvSpPr>
        <p:spPr bwMode="ltGray">
          <a:xfrm>
            <a:off x="2329423" y="4951543"/>
            <a:ext cx="5429288" cy="461974"/>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3" name="Text Box 13"/>
          <p:cNvSpPr txBox="1">
            <a:spLocks noChangeArrowheads="1"/>
          </p:cNvSpPr>
          <p:nvPr/>
        </p:nvSpPr>
        <p:spPr bwMode="white">
          <a:xfrm>
            <a:off x="713397" y="5025080"/>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总线</a:t>
            </a:r>
            <a:endParaRPr lang="en-US" altLang="zh-CN" sz="2000" b="1" dirty="0">
              <a:solidFill>
                <a:srgbClr val="FFFFFF"/>
              </a:solidFill>
              <a:ea typeface="宋体" pitchFamily="2" charset="-122"/>
            </a:endParaRPr>
          </a:p>
        </p:txBody>
      </p:sp>
      <p:sp>
        <p:nvSpPr>
          <p:cNvPr id="54" name="Text Box 14"/>
          <p:cNvSpPr txBox="1">
            <a:spLocks noChangeArrowheads="1"/>
          </p:cNvSpPr>
          <p:nvPr/>
        </p:nvSpPr>
        <p:spPr bwMode="gray">
          <a:xfrm>
            <a:off x="2443724" y="5025080"/>
            <a:ext cx="5699225" cy="338554"/>
          </a:xfrm>
          <a:prstGeom prst="rect">
            <a:avLst/>
          </a:prstGeom>
          <a:noFill/>
          <a:ln w="9525" algn="ctr">
            <a:noFill/>
            <a:miter lim="800000"/>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mn-ea"/>
                <a:ea typeface="+mn-ea"/>
              </a:rPr>
              <a:t> </a:t>
            </a:r>
            <a:r>
              <a:rPr lang="zh-CN" altLang="en-US" sz="1600" b="1" dirty="0" smtClean="0">
                <a:solidFill>
                  <a:schemeClr val="tx1">
                    <a:lumMod val="95000"/>
                    <a:lumOff val="5000"/>
                  </a:schemeClr>
                </a:solidFill>
                <a:latin typeface="+mn-ea"/>
                <a:ea typeface="+mn-ea"/>
              </a:rPr>
              <a:t>抗干扰能力强，技术成熟；需要重新布线，传输速率较低</a:t>
            </a:r>
            <a:endParaRPr lang="en-US" altLang="zh-CN" sz="1600" b="1" dirty="0">
              <a:solidFill>
                <a:schemeClr val="tx1">
                  <a:lumMod val="95000"/>
                  <a:lumOff val="5000"/>
                </a:schemeClr>
              </a:solidFill>
              <a:latin typeface="+mn-ea"/>
              <a:ea typeface="+mn-ea"/>
            </a:endParaRPr>
          </a:p>
        </p:txBody>
      </p:sp>
      <p:sp>
        <p:nvSpPr>
          <p:cNvPr id="55" name="AutoShape 17"/>
          <p:cNvSpPr>
            <a:spLocks noChangeArrowheads="1"/>
          </p:cNvSpPr>
          <p:nvPr/>
        </p:nvSpPr>
        <p:spPr bwMode="gray">
          <a:xfrm>
            <a:off x="2329423" y="5574215"/>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6" name="Text Box 18"/>
          <p:cNvSpPr txBox="1">
            <a:spLocks noChangeArrowheads="1"/>
          </p:cNvSpPr>
          <p:nvPr/>
        </p:nvSpPr>
        <p:spPr bwMode="gray">
          <a:xfrm>
            <a:off x="2433569" y="5632967"/>
            <a:ext cx="6066570" cy="338554"/>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同时兼具电力传输和光纤通信功能，传输速率高，抗干扰能力强</a:t>
            </a:r>
            <a:endParaRPr lang="en-US" altLang="zh-CN" sz="1600" b="1" dirty="0">
              <a:solidFill>
                <a:schemeClr val="tx1">
                  <a:lumMod val="95000"/>
                  <a:lumOff val="5000"/>
                </a:schemeClr>
              </a:solidFill>
              <a:latin typeface="+mn-ea"/>
              <a:ea typeface="+mn-ea"/>
            </a:endParaRPr>
          </a:p>
        </p:txBody>
      </p:sp>
      <p:sp>
        <p:nvSpPr>
          <p:cNvPr id="57" name="Text Box 14"/>
          <p:cNvSpPr txBox="1">
            <a:spLocks noChangeArrowheads="1"/>
          </p:cNvSpPr>
          <p:nvPr/>
        </p:nvSpPr>
        <p:spPr bwMode="gray">
          <a:xfrm>
            <a:off x="2472299" y="3574095"/>
            <a:ext cx="5715040" cy="584775"/>
          </a:xfrm>
          <a:prstGeom prst="rect">
            <a:avLst/>
          </a:prstGeom>
          <a:noFill/>
          <a:ln w="9525" algn="ctr">
            <a:noFill/>
            <a:miter lim="800000"/>
          </a:ln>
          <a:effectLst/>
        </p:spPr>
        <p:txBody>
          <a:bodyPr wrap="square">
            <a:spAutoFit/>
          </a:bodyPr>
          <a:lstStyle/>
          <a:p>
            <a:pPr>
              <a:buFont typeface="Arial" pitchFamily="34" charset="0"/>
              <a:buChar char="•"/>
            </a:pPr>
            <a:r>
              <a:rPr lang="zh-CN" altLang="en-US" sz="1600" b="1" dirty="0" smtClean="0">
                <a:solidFill>
                  <a:schemeClr val="tx1">
                    <a:lumMod val="95000"/>
                    <a:lumOff val="5000"/>
                  </a:schemeClr>
                </a:solidFill>
                <a:latin typeface="+mn-ea"/>
              </a:rPr>
              <a:t> 同时传送电能与通信数据，无需重新布线；接入设备昂贵、信号稳定性不高</a:t>
            </a:r>
            <a:endParaRPr lang="zh-CN" altLang="en-US" sz="1600" b="1" dirty="0">
              <a:solidFill>
                <a:schemeClr val="tx1">
                  <a:lumMod val="95000"/>
                  <a:lumOff val="5000"/>
                </a:schemeClr>
              </a:solidFill>
              <a:latin typeface="+mn-ea"/>
            </a:endParaRPr>
          </a:p>
        </p:txBody>
      </p:sp>
    </p:spTree>
    <p:extLst>
      <p:ext uri="{BB962C8B-B14F-4D97-AF65-F5344CB8AC3E}">
        <p14:creationId xmlns:p14="http://schemas.microsoft.com/office/powerpoint/2010/main" val="18628886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1.</a:t>
            </a:r>
            <a:r>
              <a:rPr lang="zh-CN" altLang="zh-CN" dirty="0" smtClean="0"/>
              <a:t>网络传输技术</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467360" y="1485265"/>
            <a:ext cx="1910080" cy="365760"/>
          </a:xfrm>
          <a:prstGeom prst="rect">
            <a:avLst/>
          </a:prstGeom>
          <a:noFill/>
        </p:spPr>
        <p:txBody>
          <a:bodyPr wrap="none" rtlCol="0">
            <a:spAutoFit/>
          </a:bodyPr>
          <a:lstStyle/>
          <a:p>
            <a:pPr algn="l"/>
            <a:r>
              <a:rPr lang="en-US"/>
              <a:t>2</a:t>
            </a:r>
            <a:r>
              <a:t>）</a:t>
            </a:r>
            <a:r>
              <a:rPr lang="zh-CN"/>
              <a:t>无</a:t>
            </a:r>
            <a:r>
              <a:t>线传输技术</a:t>
            </a:r>
          </a:p>
        </p:txBody>
      </p:sp>
      <p:sp>
        <p:nvSpPr>
          <p:cNvPr id="5" name="文本框 4"/>
          <p:cNvSpPr txBox="1"/>
          <p:nvPr/>
        </p:nvSpPr>
        <p:spPr>
          <a:xfrm>
            <a:off x="467360" y="1988820"/>
            <a:ext cx="7903845" cy="579120"/>
          </a:xfrm>
          <a:prstGeom prst="rect">
            <a:avLst/>
          </a:prstGeom>
          <a:noFill/>
        </p:spPr>
        <p:txBody>
          <a:bodyPr wrap="square" rtlCol="0">
            <a:spAutoFit/>
          </a:bodyPr>
          <a:lstStyle/>
          <a:p>
            <a:pPr indent="0" algn="l">
              <a:buNone/>
            </a:pPr>
            <a:r>
              <a:rPr lang="zh-CN" altLang="en-US" sz="1600" dirty="0" smtClean="0">
                <a:latin typeface="宋体" pitchFamily="2" charset="-122"/>
                <a:ea typeface="宋体" pitchFamily="2" charset="-122"/>
                <a:sym typeface="+mn-ea"/>
              </a:rPr>
              <a:t>无线传输方式的优点是省去大量线缆，移动性好，安装、拓展方便，缺点是易受干扰，通信质量较有线传输低，具有微量电磁辐射</a:t>
            </a:r>
            <a:endParaRPr lang="en-US" altLang="zh-CN" sz="1600" dirty="0" smtClean="0">
              <a:latin typeface="宋体" pitchFamily="2" charset="-122"/>
              <a:ea typeface="宋体" pitchFamily="2" charset="-122"/>
            </a:endParaRPr>
          </a:p>
        </p:txBody>
      </p:sp>
      <p:grpSp>
        <p:nvGrpSpPr>
          <p:cNvPr id="13" name="Group 3"/>
          <p:cNvGrpSpPr/>
          <p:nvPr/>
        </p:nvGrpSpPr>
        <p:grpSpPr bwMode="auto">
          <a:xfrm>
            <a:off x="543473" y="5083507"/>
            <a:ext cx="1670122" cy="692155"/>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a:p>
          </p:txBody>
        </p:sp>
      </p:grpSp>
      <p:grpSp>
        <p:nvGrpSpPr>
          <p:cNvPr id="16" name="Group 6"/>
          <p:cNvGrpSpPr/>
          <p:nvPr/>
        </p:nvGrpSpPr>
        <p:grpSpPr bwMode="auto">
          <a:xfrm>
            <a:off x="543473" y="4175412"/>
            <a:ext cx="1670122"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a:p>
          </p:txBody>
        </p:sp>
      </p:grpSp>
      <p:grpSp>
        <p:nvGrpSpPr>
          <p:cNvPr id="19" name="Group 9"/>
          <p:cNvGrpSpPr/>
          <p:nvPr/>
        </p:nvGrpSpPr>
        <p:grpSpPr bwMode="auto">
          <a:xfrm>
            <a:off x="543473" y="3217856"/>
            <a:ext cx="1670122"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6"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a:p>
          </p:txBody>
        </p:sp>
        <p:sp>
          <p:nvSpPr>
            <p:cNvPr id="7"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a:p>
          </p:txBody>
        </p:sp>
      </p:grpSp>
      <p:sp>
        <p:nvSpPr>
          <p:cNvPr id="9" name="AutoShape 12"/>
          <p:cNvSpPr>
            <a:spLocks noChangeArrowheads="1"/>
          </p:cNvSpPr>
          <p:nvPr/>
        </p:nvSpPr>
        <p:spPr bwMode="ltGray">
          <a:xfrm>
            <a:off x="2570785" y="3267069"/>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10" name="Text Box 13"/>
          <p:cNvSpPr txBox="1">
            <a:spLocks noChangeArrowheads="1"/>
          </p:cNvSpPr>
          <p:nvPr/>
        </p:nvSpPr>
        <p:spPr bwMode="white">
          <a:xfrm>
            <a:off x="641959" y="3432170"/>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红外线</a:t>
            </a:r>
            <a:endParaRPr lang="en-US" altLang="zh-CN" sz="2000" b="1" dirty="0">
              <a:solidFill>
                <a:srgbClr val="FFFFFF"/>
              </a:solidFill>
              <a:ea typeface="宋体" pitchFamily="2" charset="-122"/>
            </a:endParaRPr>
          </a:p>
        </p:txBody>
      </p:sp>
      <p:sp>
        <p:nvSpPr>
          <p:cNvPr id="11" name="Text Box 14"/>
          <p:cNvSpPr txBox="1">
            <a:spLocks noChangeArrowheads="1"/>
          </p:cNvSpPr>
          <p:nvPr/>
        </p:nvSpPr>
        <p:spPr bwMode="gray">
          <a:xfrm>
            <a:off x="2713661" y="3276023"/>
            <a:ext cx="5715040" cy="584775"/>
          </a:xfrm>
          <a:prstGeom prst="rect">
            <a:avLst/>
          </a:prstGeom>
          <a:noFill/>
          <a:ln w="9525" algn="ctr">
            <a:noFill/>
            <a:miter lim="800000"/>
          </a:ln>
          <a:effectLst/>
        </p:spPr>
        <p:txBody>
          <a:bodyPr wrap="square">
            <a:spAutoFit/>
          </a:bodyPr>
          <a:lstStyle/>
          <a:p>
            <a:pPr indent="-179705">
              <a:spcBef>
                <a:spcPct val="50000"/>
              </a:spcBef>
              <a:buFontTx/>
              <a:buChar char="•"/>
            </a:pPr>
            <a:r>
              <a:rPr lang="zh-CN" altLang="en-US" sz="1600" dirty="0" smtClean="0"/>
              <a:t>设备简单，价格低廉，技术成熟；对障碍物的衍射能力差，通信距离短，使用不便，没有标准的通信协议</a:t>
            </a:r>
            <a:endParaRPr lang="en-US" altLang="zh-CN" sz="1600" b="1" dirty="0">
              <a:solidFill>
                <a:schemeClr val="tx1">
                  <a:lumMod val="95000"/>
                  <a:lumOff val="5000"/>
                </a:schemeClr>
              </a:solidFill>
              <a:latin typeface="+mn-ea"/>
              <a:ea typeface="+mn-ea"/>
            </a:endParaRPr>
          </a:p>
        </p:txBody>
      </p:sp>
      <p:sp>
        <p:nvSpPr>
          <p:cNvPr id="12" name="Text Box 15"/>
          <p:cNvSpPr txBox="1">
            <a:spLocks noChangeArrowheads="1"/>
          </p:cNvSpPr>
          <p:nvPr/>
        </p:nvSpPr>
        <p:spPr bwMode="white">
          <a:xfrm>
            <a:off x="641959" y="4438796"/>
            <a:ext cx="1461938"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窄带射频</a:t>
            </a:r>
            <a:endParaRPr lang="en-US" altLang="zh-CN" sz="2000" b="1" dirty="0">
              <a:solidFill>
                <a:srgbClr val="FFFFFF"/>
              </a:solidFill>
              <a:ea typeface="宋体" pitchFamily="2" charset="-122"/>
            </a:endParaRPr>
          </a:p>
        </p:txBody>
      </p:sp>
      <p:sp>
        <p:nvSpPr>
          <p:cNvPr id="30" name="Text Box 16"/>
          <p:cNvSpPr txBox="1">
            <a:spLocks noChangeArrowheads="1"/>
          </p:cNvSpPr>
          <p:nvPr/>
        </p:nvSpPr>
        <p:spPr bwMode="white">
          <a:xfrm>
            <a:off x="499083" y="5318076"/>
            <a:ext cx="1714512" cy="40011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超宽带射频</a:t>
            </a:r>
            <a:endParaRPr lang="en-US" altLang="zh-CN" sz="2000" b="1" dirty="0">
              <a:solidFill>
                <a:srgbClr val="FFFFFF"/>
              </a:solidFill>
              <a:ea typeface="宋体" pitchFamily="2" charset="-122"/>
            </a:endParaRPr>
          </a:p>
        </p:txBody>
      </p:sp>
      <p:sp>
        <p:nvSpPr>
          <p:cNvPr id="31" name="AutoShape 17"/>
          <p:cNvSpPr>
            <a:spLocks noChangeArrowheads="1"/>
          </p:cNvSpPr>
          <p:nvPr/>
        </p:nvSpPr>
        <p:spPr bwMode="gray">
          <a:xfrm>
            <a:off x="2570785" y="4224626"/>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32" name="AutoShape 19"/>
          <p:cNvSpPr>
            <a:spLocks noChangeArrowheads="1"/>
          </p:cNvSpPr>
          <p:nvPr/>
        </p:nvSpPr>
        <p:spPr bwMode="gray">
          <a:xfrm>
            <a:off x="2570785" y="5154945"/>
            <a:ext cx="5345342" cy="634679"/>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33" name="Text Box 20"/>
          <p:cNvSpPr txBox="1">
            <a:spLocks noChangeArrowheads="1"/>
          </p:cNvSpPr>
          <p:nvPr/>
        </p:nvSpPr>
        <p:spPr bwMode="gray">
          <a:xfrm>
            <a:off x="2692127" y="5201007"/>
            <a:ext cx="5808012" cy="584775"/>
          </a:xfrm>
          <a:prstGeom prst="rect">
            <a:avLst/>
          </a:prstGeom>
          <a:noFill/>
          <a:ln w="9525" algn="ctr">
            <a:noFill/>
            <a:miter lim="800000"/>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 传输速率高，功耗低，保密性好，兼容窄带无线传输技术；缺乏统一的行业技术标准和集成模块</a:t>
            </a:r>
            <a:endParaRPr lang="en-US" altLang="zh-CN" sz="1600" b="1" dirty="0">
              <a:solidFill>
                <a:schemeClr val="tx1">
                  <a:lumMod val="95000"/>
                  <a:lumOff val="5000"/>
                </a:schemeClr>
              </a:solidFill>
              <a:latin typeface="+mn-ea"/>
              <a:ea typeface="+mn-ea"/>
            </a:endParaRPr>
          </a:p>
        </p:txBody>
      </p:sp>
      <p:sp>
        <p:nvSpPr>
          <p:cNvPr id="35" name="Text Box 14"/>
          <p:cNvSpPr txBox="1">
            <a:spLocks noChangeArrowheads="1"/>
          </p:cNvSpPr>
          <p:nvPr/>
        </p:nvSpPr>
        <p:spPr bwMode="gray">
          <a:xfrm>
            <a:off x="2713661" y="4224626"/>
            <a:ext cx="5715040" cy="584775"/>
          </a:xfrm>
          <a:prstGeom prst="rect">
            <a:avLst/>
          </a:prstGeom>
          <a:noFill/>
          <a:ln w="9525" algn="ctr">
            <a:noFill/>
            <a:miter lim="800000"/>
          </a:ln>
          <a:effectLst/>
        </p:spPr>
        <p:txBody>
          <a:bodyPr wrap="square">
            <a:spAutoFit/>
          </a:bodyPr>
          <a:lstStyle/>
          <a:p>
            <a:pPr>
              <a:buFont typeface="Arial" pitchFamily="34" charset="0"/>
              <a:buChar char="•"/>
            </a:pPr>
            <a:r>
              <a:rPr lang="zh-CN" altLang="en-US" sz="1600" b="1" dirty="0" smtClean="0">
                <a:solidFill>
                  <a:schemeClr val="tx1">
                    <a:lumMod val="95000"/>
                    <a:lumOff val="5000"/>
                  </a:schemeClr>
                </a:solidFill>
                <a:latin typeface="+mn-ea"/>
              </a:rPr>
              <a:t> 工作于</a:t>
            </a:r>
            <a:r>
              <a:rPr lang="en-US" altLang="zh-CN" sz="1600" b="1" dirty="0" smtClean="0">
                <a:solidFill>
                  <a:schemeClr val="tx1">
                    <a:lumMod val="95000"/>
                    <a:lumOff val="5000"/>
                  </a:schemeClr>
                </a:solidFill>
                <a:latin typeface="+mn-ea"/>
              </a:rPr>
              <a:t>ISM</a:t>
            </a:r>
            <a:r>
              <a:rPr lang="zh-CN" altLang="en-US" sz="1600" b="1" dirty="0" smtClean="0">
                <a:solidFill>
                  <a:schemeClr val="tx1">
                    <a:lumMod val="95000"/>
                    <a:lumOff val="5000"/>
                  </a:schemeClr>
                </a:solidFill>
                <a:latin typeface="+mn-ea"/>
              </a:rPr>
              <a:t>频段，无需购买使用权，开发成本低，功耗小；传输速率较低。主要用于传感信息采集和控制等方面</a:t>
            </a:r>
            <a:endParaRPr lang="zh-CN" altLang="en-US" sz="1600" b="1" dirty="0">
              <a:solidFill>
                <a:schemeClr val="tx1">
                  <a:lumMod val="95000"/>
                  <a:lumOff val="5000"/>
                </a:schemeClr>
              </a:solidFill>
              <a:latin typeface="+mn-ea"/>
            </a:endParaRPr>
          </a:p>
        </p:txBody>
      </p:sp>
    </p:spTree>
    <p:extLst>
      <p:ext uri="{BB962C8B-B14F-4D97-AF65-F5344CB8AC3E}">
        <p14:creationId xmlns:p14="http://schemas.microsoft.com/office/powerpoint/2010/main" val="203229166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sym typeface="+mn-ea"/>
              </a:rPr>
              <a:t>1.2.3 </a:t>
            </a:r>
            <a:r>
              <a:rPr lang="zh-CN" altLang="en-US" dirty="0" smtClean="0">
                <a:sym typeface="+mn-ea"/>
              </a:rPr>
              <a:t>关键技术</a:t>
            </a:r>
            <a:endParaRPr lang="zh-CN" altLang="en-US" sz="2000" dirty="0" smtClean="0"/>
          </a:p>
        </p:txBody>
      </p:sp>
      <p:sp>
        <p:nvSpPr>
          <p:cNvPr id="6" name="内容占位符 5"/>
          <p:cNvSpPr>
            <a:spLocks noGrp="1"/>
          </p:cNvSpPr>
          <p:nvPr>
            <p:ph idx="1"/>
          </p:nvPr>
        </p:nvSpPr>
        <p:spPr>
          <a:xfrm>
            <a:off x="467360" y="1889125"/>
            <a:ext cx="8329930" cy="2114550"/>
          </a:xfrm>
        </p:spPr>
        <p:txBody>
          <a:bodyPr/>
          <a:lstStyle/>
          <a:p>
            <a:pPr marL="539750" indent="-179705" algn="just" eaLnBrk="1">
              <a:buChar char="Ø"/>
            </a:pPr>
            <a:r>
              <a:rPr lang="en-US" altLang="zh-CN" sz="1600" dirty="0" smtClean="0">
                <a:latin typeface="宋体" pitchFamily="2" charset="-122"/>
                <a:ea typeface="宋体" pitchFamily="2" charset="-122"/>
              </a:rPr>
              <a:t>BACnet协议是一个开放、不拘泥于固定厂商的网络通信协议</a:t>
            </a:r>
          </a:p>
          <a:p>
            <a:pPr marL="539750" indent="-179705"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协议发展起源于</a:t>
            </a:r>
            <a:r>
              <a:rPr lang="en-US" altLang="zh-CN" sz="1600" dirty="0" smtClean="0">
                <a:latin typeface="宋体" pitchFamily="2" charset="-122"/>
                <a:ea typeface="宋体" pitchFamily="2" charset="-122"/>
              </a:rPr>
              <a:t>1987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6</a:t>
            </a:r>
            <a:r>
              <a:rPr lang="zh-CN" altLang="en-US" sz="1600" dirty="0" smtClean="0">
                <a:latin typeface="宋体" pitchFamily="2" charset="-122"/>
                <a:ea typeface="宋体" pitchFamily="2" charset="-122"/>
              </a:rPr>
              <a:t>月在田纳西州纳什维尔举行的美国冷冻空调协会标准委员会</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协议在</a:t>
            </a:r>
            <a:r>
              <a:rPr lang="en-US" altLang="zh-CN" sz="1600" dirty="0" smtClean="0">
                <a:latin typeface="宋体" pitchFamily="2" charset="-122"/>
                <a:ea typeface="宋体" pitchFamily="2" charset="-122"/>
              </a:rPr>
              <a:t>1995</a:t>
            </a:r>
            <a:r>
              <a:rPr lang="zh-CN" altLang="en-US" sz="1600" dirty="0" smtClean="0">
                <a:latin typeface="宋体" pitchFamily="2" charset="-122"/>
                <a:ea typeface="宋体" pitchFamily="2" charset="-122"/>
              </a:rPr>
              <a:t>年成为美国国家标准协会及美国冷冻空调协会的建筑自动化控制网络传输协议（</a:t>
            </a:r>
            <a:r>
              <a:rPr lang="en-US" altLang="zh-CN" sz="1600" dirty="0" smtClean="0">
                <a:latin typeface="宋体" pitchFamily="2" charset="-122"/>
                <a:ea typeface="宋体" pitchFamily="2" charset="-122"/>
              </a:rPr>
              <a:t>ASHRAE/ANSI SSPC 135</a:t>
            </a:r>
            <a:r>
              <a:rPr lang="zh-CN" altLang="en-US" sz="1600" dirty="0" smtClean="0">
                <a:latin typeface="宋体" pitchFamily="2" charset="-122"/>
                <a:ea typeface="宋体" pitchFamily="2" charset="-122"/>
              </a:rPr>
              <a:t>）标准</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协议在</a:t>
            </a:r>
            <a:r>
              <a:rPr lang="en-US" altLang="zh-CN" sz="1600" dirty="0" smtClean="0">
                <a:latin typeface="宋体" pitchFamily="2" charset="-122"/>
                <a:ea typeface="宋体" pitchFamily="2" charset="-122"/>
              </a:rPr>
              <a:t>2003</a:t>
            </a:r>
            <a:r>
              <a:rPr lang="zh-CN" altLang="en-US" sz="1600" dirty="0" smtClean="0">
                <a:latin typeface="宋体" pitchFamily="2" charset="-122"/>
                <a:ea typeface="宋体" pitchFamily="2" charset="-122"/>
              </a:rPr>
              <a:t>年时被采纳为</a:t>
            </a:r>
            <a:r>
              <a:rPr lang="en-US" altLang="zh-CN" sz="1600" dirty="0" smtClean="0">
                <a:latin typeface="宋体" pitchFamily="2" charset="-122"/>
                <a:ea typeface="宋体" pitchFamily="2" charset="-122"/>
              </a:rPr>
              <a:t>ISO</a:t>
            </a:r>
            <a:r>
              <a:rPr lang="zh-CN" altLang="en-US" sz="1600" dirty="0" smtClean="0">
                <a:latin typeface="宋体" pitchFamily="2" charset="-122"/>
                <a:ea typeface="宋体" pitchFamily="2" charset="-122"/>
              </a:rPr>
              <a:t>标准</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协议的出现打破了市场上设备种类繁多且互不兼容的局面</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40292" name="Rectangle 4"/>
          <p:cNvSpPr>
            <a:spLocks noChangeArrowheads="1"/>
          </p:cNvSpPr>
          <p:nvPr/>
        </p:nvSpPr>
        <p:spPr bwMode="auto">
          <a:xfrm>
            <a:off x="127000" y="12700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33" name="燕尾形箭头 32"/>
          <p:cNvSpPr/>
          <p:nvPr/>
        </p:nvSpPr>
        <p:spPr>
          <a:xfrm>
            <a:off x="714348" y="4501838"/>
            <a:ext cx="7429552" cy="1143008"/>
          </a:xfrm>
          <a:prstGeom prst="notchedRightArrow">
            <a:avLst>
              <a:gd name="adj1" fmla="val 56213"/>
              <a:gd name="adj2" fmla="val 81845"/>
            </a:avLst>
          </a:prstGeom>
          <a:gradFill flip="none" rotWithShape="1">
            <a:gsLst>
              <a:gs pos="0">
                <a:srgbClr val="FFCC66">
                  <a:shade val="30000"/>
                  <a:satMod val="115000"/>
                </a:srgbClr>
              </a:gs>
              <a:gs pos="50000">
                <a:srgbClr val="FFCC66">
                  <a:shade val="67500"/>
                  <a:satMod val="115000"/>
                </a:srgbClr>
              </a:gs>
              <a:gs pos="100000">
                <a:srgbClr val="FFCC66">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rot="5400000">
            <a:off x="1187364" y="5073342"/>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36" name="直接连接符 35"/>
          <p:cNvCxnSpPr/>
          <p:nvPr/>
        </p:nvCxnSpPr>
        <p:spPr>
          <a:xfrm rot="5400000">
            <a:off x="3358316" y="507254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37" name="直接连接符 36"/>
          <p:cNvCxnSpPr/>
          <p:nvPr/>
        </p:nvCxnSpPr>
        <p:spPr>
          <a:xfrm rot="5400000">
            <a:off x="5644364" y="507254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39" name="矩形 38"/>
          <p:cNvSpPr/>
          <p:nvPr/>
        </p:nvSpPr>
        <p:spPr>
          <a:xfrm>
            <a:off x="1258802" y="5716284"/>
            <a:ext cx="928694"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1987</a:t>
            </a:r>
            <a:r>
              <a:rPr lang="zh-CN" altLang="en-US" sz="1200" b="1" dirty="0" smtClean="0">
                <a:solidFill>
                  <a:schemeClr val="tx1"/>
                </a:solidFill>
                <a:latin typeface="宋体" pitchFamily="2" charset="-122"/>
                <a:ea typeface="宋体" pitchFamily="2" charset="-122"/>
              </a:rPr>
              <a:t>年</a:t>
            </a:r>
            <a:r>
              <a:rPr lang="en-US" altLang="zh-CN" sz="1200" b="1" dirty="0" smtClean="0">
                <a:solidFill>
                  <a:schemeClr val="tx1"/>
                </a:solidFill>
                <a:latin typeface="宋体" pitchFamily="2" charset="-122"/>
                <a:ea typeface="宋体" pitchFamily="2" charset="-122"/>
              </a:rPr>
              <a:t>6</a:t>
            </a:r>
            <a:r>
              <a:rPr lang="zh-CN" altLang="en-US" sz="1200" b="1" dirty="0" smtClean="0">
                <a:solidFill>
                  <a:schemeClr val="tx1"/>
                </a:solidFill>
                <a:latin typeface="宋体" pitchFamily="2" charset="-122"/>
                <a:ea typeface="宋体" pitchFamily="2" charset="-122"/>
              </a:rPr>
              <a:t>月</a:t>
            </a:r>
          </a:p>
        </p:txBody>
      </p:sp>
      <p:sp>
        <p:nvSpPr>
          <p:cNvPr id="40" name="矩形 39"/>
          <p:cNvSpPr/>
          <p:nvPr/>
        </p:nvSpPr>
        <p:spPr>
          <a:xfrm>
            <a:off x="3500430" y="571628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1995</a:t>
            </a:r>
            <a:r>
              <a:rPr lang="zh-CN" altLang="en-US" sz="1200" b="1" dirty="0" smtClean="0">
                <a:solidFill>
                  <a:schemeClr val="tx1"/>
                </a:solidFill>
                <a:latin typeface="宋体" pitchFamily="2" charset="-122"/>
                <a:ea typeface="宋体" pitchFamily="2" charset="-122"/>
              </a:rPr>
              <a:t>年</a:t>
            </a:r>
          </a:p>
        </p:txBody>
      </p:sp>
      <p:sp>
        <p:nvSpPr>
          <p:cNvPr id="41" name="矩形 40"/>
          <p:cNvSpPr/>
          <p:nvPr/>
        </p:nvSpPr>
        <p:spPr>
          <a:xfrm>
            <a:off x="5786446" y="5716284"/>
            <a:ext cx="107157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2003</a:t>
            </a:r>
            <a:r>
              <a:rPr lang="zh-CN" altLang="en-US" sz="1200" b="1" dirty="0" smtClean="0">
                <a:solidFill>
                  <a:schemeClr val="tx1"/>
                </a:solidFill>
                <a:latin typeface="宋体" pitchFamily="2" charset="-122"/>
                <a:ea typeface="宋体" pitchFamily="2" charset="-122"/>
              </a:rPr>
              <a:t>年</a:t>
            </a:r>
          </a:p>
        </p:txBody>
      </p:sp>
      <p:sp>
        <p:nvSpPr>
          <p:cNvPr id="45" name="矩形 44"/>
          <p:cNvSpPr/>
          <p:nvPr/>
        </p:nvSpPr>
        <p:spPr>
          <a:xfrm>
            <a:off x="1285852" y="414464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起源</a:t>
            </a:r>
          </a:p>
        </p:txBody>
      </p:sp>
      <p:sp>
        <p:nvSpPr>
          <p:cNvPr id="46" name="矩形 45"/>
          <p:cNvSpPr/>
          <p:nvPr/>
        </p:nvSpPr>
        <p:spPr>
          <a:xfrm>
            <a:off x="3357554" y="4144648"/>
            <a:ext cx="1178518"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美国国家标准</a:t>
            </a:r>
          </a:p>
        </p:txBody>
      </p:sp>
      <p:sp>
        <p:nvSpPr>
          <p:cNvPr id="47" name="矩形 46"/>
          <p:cNvSpPr/>
          <p:nvPr/>
        </p:nvSpPr>
        <p:spPr>
          <a:xfrm>
            <a:off x="5786446" y="414464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ISO</a:t>
            </a:r>
            <a:r>
              <a:rPr lang="zh-CN" altLang="en-US" sz="1200" b="1" dirty="0" smtClean="0">
                <a:solidFill>
                  <a:schemeClr val="tx1"/>
                </a:solidFill>
                <a:latin typeface="宋体" pitchFamily="2" charset="-122"/>
                <a:ea typeface="宋体" pitchFamily="2" charset="-122"/>
              </a:rPr>
              <a:t>标准</a:t>
            </a:r>
          </a:p>
        </p:txBody>
      </p:sp>
      <p:sp>
        <p:nvSpPr>
          <p:cNvPr id="2" name="内容占位符 1"/>
          <p:cNvSpPr>
            <a:spLocks noGrp="1"/>
          </p:cNvSpPr>
          <p:nvPr/>
        </p:nvSpPr>
        <p:spPr>
          <a:xfrm>
            <a:off x="323850" y="1052830"/>
            <a:ext cx="2605405" cy="42354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文本框 2"/>
          <p:cNvSpPr txBox="1"/>
          <p:nvPr/>
        </p:nvSpPr>
        <p:spPr>
          <a:xfrm>
            <a:off x="467360" y="1485265"/>
            <a:ext cx="1783080" cy="365760"/>
          </a:xfrm>
          <a:prstGeom prst="rect">
            <a:avLst/>
          </a:prstGeom>
          <a:noFill/>
        </p:spPr>
        <p:txBody>
          <a:bodyPr wrap="none" rtlCol="0">
            <a:spAutoFit/>
          </a:bodyPr>
          <a:lstStyle/>
          <a:p>
            <a:pPr algn="l"/>
            <a:r>
              <a:t>1）BACnet协议</a:t>
            </a:r>
          </a:p>
        </p:txBody>
      </p:sp>
    </p:spTree>
    <p:extLst>
      <p:ext uri="{BB962C8B-B14F-4D97-AF65-F5344CB8AC3E}">
        <p14:creationId xmlns:p14="http://schemas.microsoft.com/office/powerpoint/2010/main" val="298130156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5" name="图片 3" descr="C:\Users\yuemin\Desktop\图\bacnet协议架构.jpg"/>
          <p:cNvPicPr>
            <a:picLocks noChangeAspect="1" noChangeArrowheads="1"/>
          </p:cNvPicPr>
          <p:nvPr/>
        </p:nvPicPr>
        <p:blipFill>
          <a:blip r:embed="rId2" cstate="print"/>
          <a:srcRect/>
          <a:stretch>
            <a:fillRect/>
          </a:stretch>
        </p:blipFill>
        <p:spPr>
          <a:xfrm>
            <a:off x="1129665" y="3127375"/>
            <a:ext cx="6944995" cy="2711450"/>
          </a:xfrm>
          <a:prstGeom prst="rect">
            <a:avLst/>
          </a:prstGeom>
          <a:noFill/>
          <a:ln w="9525">
            <a:noFill/>
            <a:miter lim="800000"/>
            <a:headEnd/>
            <a:tailEnd/>
          </a:ln>
        </p:spPr>
      </p:pic>
      <p:sp>
        <p:nvSpPr>
          <p:cNvPr id="6" name="文本框 5"/>
          <p:cNvSpPr txBox="1"/>
          <p:nvPr/>
        </p:nvSpPr>
        <p:spPr>
          <a:xfrm>
            <a:off x="3203575" y="5877560"/>
            <a:ext cx="1884680" cy="365760"/>
          </a:xfrm>
          <a:prstGeom prst="rect">
            <a:avLst/>
          </a:prstGeom>
          <a:noFill/>
        </p:spPr>
        <p:txBody>
          <a:bodyPr wrap="none" rtlCol="0">
            <a:spAutoFit/>
          </a:bodyPr>
          <a:lstStyle/>
          <a:p>
            <a:pPr algn="l"/>
            <a:r>
              <a:rPr lang="zh-CN" altLang="en-US"/>
              <a:t>BACnet协议架构</a:t>
            </a:r>
          </a:p>
        </p:txBody>
      </p:sp>
      <p:sp>
        <p:nvSpPr>
          <p:cNvPr id="8" name="文本框 7"/>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9" name="内容占位符 5"/>
          <p:cNvSpPr>
            <a:spLocks noGrp="1"/>
          </p:cNvSpPr>
          <p:nvPr/>
        </p:nvSpPr>
        <p:spPr>
          <a:xfrm>
            <a:off x="467360" y="1917065"/>
            <a:ext cx="8115300" cy="13119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539750" indent="-179705" algn="just" eaLnBrk="1">
              <a:buChar char="Ø"/>
            </a:pPr>
            <a:r>
              <a:rPr lang="zh-CN" altLang="en-US" sz="1600" dirty="0" smtClean="0">
                <a:latin typeface="宋体" pitchFamily="2" charset="-122"/>
                <a:ea typeface="宋体" pitchFamily="2" charset="-122"/>
              </a:rPr>
              <a:t>BACnet协议可以划分为四层，分别对应于OSI七层网络模型中的物理层、数据链路层、网络层以及应用层</a:t>
            </a:r>
          </a:p>
          <a:p>
            <a:pPr marL="539750" indent="-179705" algn="just" eaLnBrk="1">
              <a:buFont typeface="Wingdings" pitchFamily="2" charset="2"/>
              <a:buChar char="Ø"/>
            </a:pPr>
            <a:r>
              <a:rPr lang="zh-CN" altLang="en-US" sz="1600" dirty="0" smtClean="0">
                <a:latin typeface="宋体" pitchFamily="2" charset="-122"/>
                <a:ea typeface="宋体" pitchFamily="2" charset="-122"/>
              </a:rPr>
              <a:t>四层网络模型的运用，既可以减小通信过程中网络控制信息的长度，也可以降低</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设备的复杂度，便于开发和生产</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175554633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5" name="图片 3" descr="C:\Users\yuemin\Desktop\图\bacnet协议架构.jpg"/>
          <p:cNvPicPr>
            <a:picLocks noChangeAspect="1" noChangeArrowheads="1"/>
          </p:cNvPicPr>
          <p:nvPr/>
        </p:nvPicPr>
        <p:blipFill>
          <a:blip r:embed="rId2" cstate="print"/>
          <a:srcRect/>
          <a:stretch>
            <a:fillRect/>
          </a:stretch>
        </p:blipFill>
        <p:spPr>
          <a:xfrm>
            <a:off x="2261235" y="4152265"/>
            <a:ext cx="4657090" cy="1771650"/>
          </a:xfrm>
          <a:prstGeom prst="rect">
            <a:avLst/>
          </a:prstGeom>
          <a:noFill/>
          <a:ln w="9525">
            <a:noFill/>
            <a:miter lim="800000"/>
            <a:headEnd/>
            <a:tailEnd/>
          </a:ln>
        </p:spPr>
      </p:pic>
      <p:sp>
        <p:nvSpPr>
          <p:cNvPr id="6" name="文本框 5"/>
          <p:cNvSpPr txBox="1"/>
          <p:nvPr/>
        </p:nvSpPr>
        <p:spPr>
          <a:xfrm>
            <a:off x="3269615" y="5948680"/>
            <a:ext cx="2218055" cy="365760"/>
          </a:xfrm>
          <a:prstGeom prst="rect">
            <a:avLst/>
          </a:prstGeom>
          <a:noFill/>
        </p:spPr>
        <p:txBody>
          <a:bodyPr wrap="square" rtlCol="0">
            <a:spAutoFit/>
          </a:bodyPr>
          <a:lstStyle/>
          <a:p>
            <a:pPr algn="l"/>
            <a:r>
              <a:rPr lang="zh-CN" altLang="en-US"/>
              <a:t>BACnet协议架构</a:t>
            </a:r>
          </a:p>
        </p:txBody>
      </p:sp>
      <p:sp>
        <p:nvSpPr>
          <p:cNvPr id="8" name="文本框 7"/>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9" name="内容占位符 5"/>
          <p:cNvSpPr>
            <a:spLocks noGrp="1"/>
          </p:cNvSpPr>
          <p:nvPr/>
        </p:nvSpPr>
        <p:spPr>
          <a:xfrm>
            <a:off x="467360" y="1917065"/>
            <a:ext cx="8115300" cy="238760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539750" indent="-179705" algn="just" eaLnBrk="1">
              <a:buFont typeface="Wingdings" pitchFamily="2" charset="2"/>
              <a:buChar char="Ø"/>
            </a:pPr>
            <a:r>
              <a:rPr lang="zh-CN" altLang="en-US" sz="1600" dirty="0" smtClean="0">
                <a:latin typeface="宋体" pitchFamily="2" charset="-122"/>
                <a:ea typeface="宋体" pitchFamily="2" charset="-122"/>
                <a:sym typeface="+mn-ea"/>
              </a:rPr>
              <a:t>在物理层和数据链路层，</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兼容多种传输媒介和传输技术</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sym typeface="+mn-ea"/>
              </a:rPr>
              <a:t>基于</a:t>
            </a:r>
            <a:r>
              <a:rPr lang="en-US" altLang="zh-CN" sz="1600" dirty="0" smtClean="0">
                <a:latin typeface="宋体" pitchFamily="2" charset="-122"/>
                <a:ea typeface="宋体" pitchFamily="2" charset="-122"/>
                <a:sym typeface="+mn-ea"/>
              </a:rPr>
              <a:t>RS-232</a:t>
            </a:r>
            <a:r>
              <a:rPr lang="zh-CN" altLang="en-US" sz="1600" dirty="0" smtClean="0">
                <a:latin typeface="宋体" pitchFamily="2" charset="-122"/>
                <a:ea typeface="宋体" pitchFamily="2" charset="-122"/>
                <a:sym typeface="+mn-ea"/>
              </a:rPr>
              <a:t>的端到端通信协议，传输距离在</a:t>
            </a:r>
            <a:r>
              <a:rPr lang="en-US" altLang="zh-CN" sz="1600" dirty="0" smtClean="0">
                <a:latin typeface="宋体" pitchFamily="2" charset="-122"/>
                <a:ea typeface="宋体" pitchFamily="2" charset="-122"/>
                <a:sym typeface="+mn-ea"/>
              </a:rPr>
              <a:t>15</a:t>
            </a:r>
            <a:r>
              <a:rPr lang="zh-CN" altLang="en-US" sz="1600" dirty="0" smtClean="0">
                <a:latin typeface="宋体" pitchFamily="2" charset="-122"/>
                <a:ea typeface="宋体" pitchFamily="2" charset="-122"/>
                <a:sym typeface="+mn-ea"/>
              </a:rPr>
              <a:t>米以内，传输速率在</a:t>
            </a:r>
            <a:r>
              <a:rPr lang="en-US" altLang="zh-CN" sz="1600" dirty="0" smtClean="0">
                <a:latin typeface="宋体" pitchFamily="2" charset="-122"/>
                <a:ea typeface="宋体" pitchFamily="2" charset="-122"/>
                <a:sym typeface="+mn-ea"/>
              </a:rPr>
              <a:t>9.6Kb~115Kb</a:t>
            </a:r>
            <a:r>
              <a:rPr lang="zh-CN" altLang="en-US" sz="1600" dirty="0" smtClean="0">
                <a:latin typeface="宋体" pitchFamily="2" charset="-122"/>
                <a:ea typeface="宋体" pitchFamily="2" charset="-122"/>
                <a:sym typeface="+mn-ea"/>
              </a:rPr>
              <a:t>之间，适用于小范围内、两个设备之间的相互通信</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sym typeface="+mn-ea"/>
              </a:rPr>
              <a:t>基于</a:t>
            </a:r>
            <a:r>
              <a:rPr lang="en-US" altLang="zh-CN" sz="1600" dirty="0" smtClean="0">
                <a:latin typeface="宋体" pitchFamily="2" charset="-122"/>
                <a:ea typeface="宋体" pitchFamily="2" charset="-122"/>
                <a:sym typeface="+mn-ea"/>
              </a:rPr>
              <a:t>RS-485</a:t>
            </a:r>
            <a:r>
              <a:rPr lang="zh-CN" altLang="en-US" sz="1600" dirty="0" smtClean="0">
                <a:latin typeface="宋体" pitchFamily="2" charset="-122"/>
                <a:ea typeface="宋体" pitchFamily="2" charset="-122"/>
                <a:sym typeface="+mn-ea"/>
              </a:rPr>
              <a:t>的</a:t>
            </a:r>
            <a:r>
              <a:rPr lang="en-US" altLang="zh-CN" sz="1600" dirty="0" smtClean="0">
                <a:latin typeface="宋体" pitchFamily="2" charset="-122"/>
                <a:ea typeface="宋体" pitchFamily="2" charset="-122"/>
                <a:sym typeface="+mn-ea"/>
              </a:rPr>
              <a:t>MS/TP</a:t>
            </a:r>
            <a:r>
              <a:rPr lang="zh-CN" altLang="en-US" sz="1600" dirty="0" smtClean="0">
                <a:latin typeface="宋体" pitchFamily="2" charset="-122"/>
                <a:ea typeface="宋体" pitchFamily="2" charset="-122"/>
                <a:sym typeface="+mn-ea"/>
              </a:rPr>
              <a:t>总线协议，协议栈简单，支持总线联网，适用于对传输速率要求不高且计算能力有限的小型监控系统，如空调系统和灯光控制系统</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sym typeface="+mn-ea"/>
              </a:rPr>
              <a:t>对</a:t>
            </a:r>
            <a:r>
              <a:rPr lang="en-US" altLang="zh-CN" sz="1600" dirty="0" smtClean="0">
                <a:latin typeface="宋体" pitchFamily="2" charset="-122"/>
                <a:ea typeface="宋体" pitchFamily="2" charset="-122"/>
                <a:sym typeface="+mn-ea"/>
              </a:rPr>
              <a:t>Ethernet</a:t>
            </a:r>
            <a:r>
              <a:rPr lang="zh-CN" altLang="en-US" sz="1600" dirty="0" smtClean="0">
                <a:latin typeface="宋体" pitchFamily="2" charset="-122"/>
                <a:ea typeface="宋体" pitchFamily="2" charset="-122"/>
                <a:sym typeface="+mn-ea"/>
              </a:rPr>
              <a:t>和</a:t>
            </a:r>
            <a:r>
              <a:rPr lang="en-US" altLang="zh-CN" sz="1600" dirty="0" smtClean="0">
                <a:latin typeface="宋体" pitchFamily="2" charset="-122"/>
                <a:ea typeface="宋体" pitchFamily="2" charset="-122"/>
                <a:sym typeface="+mn-ea"/>
              </a:rPr>
              <a:t>ARCNET</a:t>
            </a:r>
            <a:r>
              <a:rPr lang="zh-CN" altLang="en-US" sz="1600" dirty="0" smtClean="0">
                <a:latin typeface="宋体" pitchFamily="2" charset="-122"/>
                <a:ea typeface="宋体" pitchFamily="2" charset="-122"/>
                <a:sym typeface="+mn-ea"/>
              </a:rPr>
              <a:t>传输技术的支持，使</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适用于较大范围的高速率监控系统，如安保系统</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sym typeface="+mn-ea"/>
              </a:rPr>
              <a:t>对</a:t>
            </a:r>
            <a:r>
              <a:rPr lang="en-US" altLang="zh-CN" sz="1600" dirty="0" smtClean="0">
                <a:latin typeface="宋体" pitchFamily="2" charset="-122"/>
                <a:ea typeface="宋体" pitchFamily="2" charset="-122"/>
                <a:sym typeface="+mn-ea"/>
              </a:rPr>
              <a:t>IP</a:t>
            </a:r>
            <a:r>
              <a:rPr lang="zh-CN" altLang="en-US" sz="1600" dirty="0" smtClean="0">
                <a:latin typeface="宋体" pitchFamily="2" charset="-122"/>
                <a:ea typeface="宋体" pitchFamily="2" charset="-122"/>
                <a:sym typeface="+mn-ea"/>
              </a:rPr>
              <a:t>协议的支持则使</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协议具备了向用户提供远程监控服务的功能</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260359613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5" name="图片 3" descr="C:\Users\yuemin\Desktop\图\bacnet协议架构.jpg"/>
          <p:cNvPicPr>
            <a:picLocks noChangeAspect="1" noChangeArrowheads="1"/>
          </p:cNvPicPr>
          <p:nvPr/>
        </p:nvPicPr>
        <p:blipFill>
          <a:blip r:embed="rId2" cstate="print"/>
          <a:srcRect/>
          <a:stretch>
            <a:fillRect/>
          </a:stretch>
        </p:blipFill>
        <p:spPr>
          <a:xfrm>
            <a:off x="1748790" y="3441065"/>
            <a:ext cx="6325870" cy="2469515"/>
          </a:xfrm>
          <a:prstGeom prst="rect">
            <a:avLst/>
          </a:prstGeom>
          <a:noFill/>
          <a:ln w="9525">
            <a:noFill/>
            <a:miter lim="800000"/>
            <a:headEnd/>
            <a:tailEnd/>
          </a:ln>
        </p:spPr>
      </p:pic>
      <p:sp>
        <p:nvSpPr>
          <p:cNvPr id="6" name="文本框 5"/>
          <p:cNvSpPr txBox="1"/>
          <p:nvPr/>
        </p:nvSpPr>
        <p:spPr>
          <a:xfrm>
            <a:off x="3203575" y="5949315"/>
            <a:ext cx="1884680" cy="365760"/>
          </a:xfrm>
          <a:prstGeom prst="rect">
            <a:avLst/>
          </a:prstGeom>
          <a:noFill/>
        </p:spPr>
        <p:txBody>
          <a:bodyPr wrap="none" rtlCol="0">
            <a:spAutoFit/>
          </a:bodyPr>
          <a:lstStyle/>
          <a:p>
            <a:pPr algn="l"/>
            <a:r>
              <a:rPr lang="zh-CN" altLang="en-US"/>
              <a:t>BACnet协议架构</a:t>
            </a:r>
          </a:p>
        </p:txBody>
      </p:sp>
      <p:sp>
        <p:nvSpPr>
          <p:cNvPr id="8" name="文本框 7"/>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9" name="内容占位符 5"/>
          <p:cNvSpPr>
            <a:spLocks noGrp="1"/>
          </p:cNvSpPr>
          <p:nvPr/>
        </p:nvSpPr>
        <p:spPr>
          <a:xfrm>
            <a:off x="467360" y="1845310"/>
            <a:ext cx="8115300" cy="18834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539750" indent="-179705">
              <a:buFont typeface="Wingdings" pitchFamily="2" charset="2"/>
              <a:buChar char="Ø"/>
            </a:pPr>
            <a:r>
              <a:rPr lang="zh-CN" altLang="en-US" sz="1600" dirty="0" smtClean="0">
                <a:latin typeface="宋体" pitchFamily="2" charset="-122"/>
                <a:ea typeface="宋体" pitchFamily="2" charset="-122"/>
                <a:sym typeface="+mn-ea"/>
              </a:rPr>
              <a:t>在网络层，</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协议引入了</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路由的概念，以兼容不同的网络传输技术，实现报文在不同的</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子网之间的传输</a:t>
            </a:r>
            <a:endParaRPr lang="en-US" altLang="zh-CN" sz="1600" dirty="0" smtClean="0">
              <a:latin typeface="宋体" pitchFamily="2" charset="-122"/>
              <a:ea typeface="宋体" pitchFamily="2" charset="-122"/>
            </a:endParaRPr>
          </a:p>
          <a:p>
            <a:pPr marL="539750" indent="-179705">
              <a:buFont typeface="Wingdings" pitchFamily="2" charset="2"/>
              <a:buChar char="Ø"/>
            </a:pP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路由连接两个数据传输技术相同或者不通的</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子网，并根据路由表、子网标号、</a:t>
            </a:r>
            <a:r>
              <a:rPr lang="en-US" altLang="zh-CN" sz="1600" dirty="0" smtClean="0">
                <a:latin typeface="宋体" pitchFamily="2" charset="-122"/>
                <a:ea typeface="宋体" pitchFamily="2" charset="-122"/>
                <a:sym typeface="+mn-ea"/>
              </a:rPr>
              <a:t>MAC</a:t>
            </a:r>
            <a:r>
              <a:rPr lang="zh-CN" altLang="en-US" sz="1600" dirty="0" smtClean="0">
                <a:latin typeface="宋体" pitchFamily="2" charset="-122"/>
                <a:ea typeface="宋体" pitchFamily="2" charset="-122"/>
                <a:sym typeface="+mn-ea"/>
              </a:rPr>
              <a:t>地址转发报文</a:t>
            </a:r>
            <a:endParaRPr lang="en-US" altLang="zh-CN" sz="1600" dirty="0" smtClean="0">
              <a:latin typeface="宋体" pitchFamily="2" charset="-122"/>
              <a:ea typeface="宋体" pitchFamily="2" charset="-122"/>
            </a:endParaRPr>
          </a:p>
          <a:p>
            <a:pPr marL="539750" indent="-179705">
              <a:buFont typeface="Wingdings" pitchFamily="2" charset="2"/>
              <a:buChar char="Ø"/>
            </a:pP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路由还可以按照特定的协议，通过相互交换链路信息的方式自动创建或更新路由表，方便系统集成和维护</a:t>
            </a:r>
            <a:endParaRPr lang="en-US" altLang="zh-CN" sz="1600" dirty="0" smtClean="0">
              <a:latin typeface="宋体" pitchFamily="2" charset="-122"/>
              <a:ea typeface="宋体" pitchFamily="2" charset="-122"/>
            </a:endParaRPr>
          </a:p>
          <a:p>
            <a:pPr marL="539750" indent="-179705" algn="just" eaLnBrk="1">
              <a:buChar char="Ø"/>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30042286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智能家居的发展现状</a:t>
            </a:r>
            <a:endParaRPr lang="en-US" altLang="zh-CN" sz="2400" dirty="0" smtClean="0"/>
          </a:p>
          <a:p>
            <a:pPr lvl="0">
              <a:buFont typeface="Wingdings" pitchFamily="2" charset="2"/>
              <a:buChar char="l"/>
            </a:pPr>
            <a:endParaRPr 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智能家居主要功能和特点</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Font typeface="Wingdings" pitchFamily="2" charset="2"/>
              <a:buChar char="l"/>
            </a:pPr>
            <a:r>
              <a:rPr lang="zh-CN" altLang="en-US" sz="2400" dirty="0" smtClean="0"/>
              <a:t>智能家居系统构成</a:t>
            </a:r>
            <a:endParaRPr lang="en-US" altLang="zh-CN" sz="2400" dirty="0" smtClean="0"/>
          </a:p>
          <a:p>
            <a:pPr>
              <a:buFont typeface="Wingdings" pitchFamily="2" charset="2"/>
              <a:buChar char="l"/>
            </a:pPr>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智能家居发展趋势</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672054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5" name="图片 3" descr="C:\Users\yuemin\Desktop\图\bacnet协议架构.jpg"/>
          <p:cNvPicPr>
            <a:picLocks noChangeAspect="1" noChangeArrowheads="1"/>
          </p:cNvPicPr>
          <p:nvPr/>
        </p:nvPicPr>
        <p:blipFill>
          <a:blip r:embed="rId2" cstate="print"/>
          <a:srcRect/>
          <a:stretch>
            <a:fillRect/>
          </a:stretch>
        </p:blipFill>
        <p:spPr>
          <a:xfrm>
            <a:off x="1343660" y="3533775"/>
            <a:ext cx="6242050" cy="2436495"/>
          </a:xfrm>
          <a:prstGeom prst="rect">
            <a:avLst/>
          </a:prstGeom>
          <a:noFill/>
          <a:ln w="9525">
            <a:noFill/>
            <a:miter lim="800000"/>
            <a:headEnd/>
            <a:tailEnd/>
          </a:ln>
        </p:spPr>
      </p:pic>
      <p:sp>
        <p:nvSpPr>
          <p:cNvPr id="6" name="文本框 5"/>
          <p:cNvSpPr txBox="1"/>
          <p:nvPr/>
        </p:nvSpPr>
        <p:spPr>
          <a:xfrm>
            <a:off x="3203575" y="5949315"/>
            <a:ext cx="1884680" cy="365760"/>
          </a:xfrm>
          <a:prstGeom prst="rect">
            <a:avLst/>
          </a:prstGeom>
          <a:noFill/>
        </p:spPr>
        <p:txBody>
          <a:bodyPr wrap="none" rtlCol="0">
            <a:spAutoFit/>
          </a:bodyPr>
          <a:lstStyle/>
          <a:p>
            <a:pPr algn="l"/>
            <a:r>
              <a:rPr lang="zh-CN" altLang="en-US"/>
              <a:t>BACnet协议架构</a:t>
            </a:r>
          </a:p>
        </p:txBody>
      </p:sp>
      <p:sp>
        <p:nvSpPr>
          <p:cNvPr id="8" name="文本框 7"/>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9" name="内容占位符 5"/>
          <p:cNvSpPr>
            <a:spLocks noGrp="1"/>
          </p:cNvSpPr>
          <p:nvPr/>
        </p:nvSpPr>
        <p:spPr>
          <a:xfrm>
            <a:off x="467360" y="1845310"/>
            <a:ext cx="8115300" cy="18834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539750" indent="-179705">
              <a:buFont typeface="Wingdings" pitchFamily="2" charset="2"/>
              <a:buChar char="Ø"/>
            </a:pPr>
            <a:r>
              <a:rPr lang="zh-CN" altLang="en-US" sz="1600" dirty="0" smtClean="0">
                <a:latin typeface="宋体" pitchFamily="2" charset="-122"/>
                <a:ea typeface="宋体" pitchFamily="2" charset="-122"/>
                <a:sym typeface="+mn-ea"/>
              </a:rPr>
              <a:t>在应用层，</a:t>
            </a:r>
            <a:r>
              <a:rPr lang="en-US" altLang="en-US"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协议采用了面向对象的方式，所有的数据都可以用对象、属性和服务的概念进行表示</a:t>
            </a:r>
            <a:endParaRPr lang="en-US" altLang="zh-CN" sz="1600" dirty="0" smtClean="0">
              <a:latin typeface="宋体" pitchFamily="2" charset="-122"/>
              <a:ea typeface="宋体" pitchFamily="2" charset="-122"/>
            </a:endParaRPr>
          </a:p>
          <a:p>
            <a:pPr marL="539750" indent="-179705">
              <a:buFont typeface="Wingdings" pitchFamily="2" charset="2"/>
              <a:buChar char="Ø"/>
            </a:pPr>
            <a:r>
              <a:rPr lang="zh-CN" altLang="en-US" sz="1600" dirty="0" smtClean="0">
                <a:latin typeface="宋体" pitchFamily="2" charset="-122"/>
                <a:ea typeface="宋体" pitchFamily="2" charset="-122"/>
                <a:sym typeface="+mn-ea"/>
              </a:rPr>
              <a:t>对象可以理解为一个抽象的数据结构，是描述特定功能的信息的集合</a:t>
            </a:r>
            <a:endParaRPr lang="en-US" altLang="zh-CN" sz="1600" dirty="0" smtClean="0">
              <a:latin typeface="宋体" pitchFamily="2" charset="-122"/>
              <a:ea typeface="宋体" pitchFamily="2" charset="-122"/>
            </a:endParaRPr>
          </a:p>
          <a:p>
            <a:pPr marL="539750" indent="-179705">
              <a:buFont typeface="Wingdings" pitchFamily="2" charset="2"/>
              <a:buChar char="Ø"/>
            </a:pPr>
            <a:r>
              <a:rPr lang="zh-CN" altLang="en-US" sz="1600" dirty="0" smtClean="0">
                <a:latin typeface="宋体" pitchFamily="2" charset="-122"/>
                <a:ea typeface="宋体" pitchFamily="2" charset="-122"/>
                <a:sym typeface="+mn-ea"/>
              </a:rPr>
              <a:t>每个对象通过一系列的属性对信息进行描述</a:t>
            </a:r>
            <a:endParaRPr lang="en-US" altLang="zh-CN" sz="1600" dirty="0" smtClean="0">
              <a:latin typeface="宋体" pitchFamily="2" charset="-122"/>
              <a:ea typeface="宋体" pitchFamily="2" charset="-122"/>
            </a:endParaRPr>
          </a:p>
          <a:p>
            <a:pPr marL="539750" indent="-179705">
              <a:buFont typeface="Wingdings" pitchFamily="2" charset="2"/>
              <a:buChar char="Ø"/>
            </a:pPr>
            <a:r>
              <a:rPr lang="zh-CN" altLang="en-US" sz="1600" dirty="0" smtClean="0">
                <a:latin typeface="宋体" pitchFamily="2" charset="-122"/>
                <a:ea typeface="宋体" pitchFamily="2" charset="-122"/>
                <a:sym typeface="+mn-ea"/>
              </a:rPr>
              <a:t>服务则描述了</a:t>
            </a:r>
            <a:r>
              <a:rPr lang="en-US" altLang="zh-CN" sz="1600" dirty="0" smtClean="0">
                <a:latin typeface="宋体" pitchFamily="2" charset="-122"/>
                <a:ea typeface="宋体" pitchFamily="2" charset="-122"/>
                <a:sym typeface="+mn-ea"/>
              </a:rPr>
              <a:t>BACnet</a:t>
            </a:r>
            <a:r>
              <a:rPr lang="zh-CN" altLang="en-US" sz="1600" dirty="0" smtClean="0">
                <a:latin typeface="宋体" pitchFamily="2" charset="-122"/>
                <a:ea typeface="宋体" pitchFamily="2" charset="-122"/>
                <a:sym typeface="+mn-ea"/>
              </a:rPr>
              <a:t>设备所支持的操作，如从温度传感设备可以提供读取温度测量值的服务，空调设备可以提供降低室内温度的服务等。</a:t>
            </a:r>
            <a:endParaRPr lang="en-US" altLang="zh-CN" sz="1600" dirty="0" smtClean="0">
              <a:latin typeface="宋体" pitchFamily="2" charset="-122"/>
              <a:ea typeface="宋体" pitchFamily="2" charset="-122"/>
            </a:endParaRPr>
          </a:p>
          <a:p>
            <a:pPr marL="539750" indent="-179705" algn="just" eaLnBrk="1">
              <a:buChar char="Ø"/>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95676671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sym typeface="+mn-ea"/>
              </a:rPr>
              <a:t>1.2.3 </a:t>
            </a:r>
            <a:r>
              <a:rPr lang="zh-CN" altLang="en-US" dirty="0" smtClean="0">
                <a:sym typeface="+mn-ea"/>
              </a:rPr>
              <a:t>关键技术</a:t>
            </a:r>
            <a:endParaRPr lang="zh-CN" altLang="en-US" sz="2000" dirty="0" smtClean="0"/>
          </a:p>
        </p:txBody>
      </p:sp>
      <p:sp>
        <p:nvSpPr>
          <p:cNvPr id="14029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40292" name="Rectangle 4"/>
          <p:cNvSpPr>
            <a:spLocks noChangeArrowheads="1"/>
          </p:cNvSpPr>
          <p:nvPr/>
        </p:nvSpPr>
        <p:spPr bwMode="auto">
          <a:xfrm>
            <a:off x="127000" y="12700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 name="内容占位符 1"/>
          <p:cNvSpPr>
            <a:spLocks noGrp="1"/>
          </p:cNvSpPr>
          <p:nvPr/>
        </p:nvSpPr>
        <p:spPr>
          <a:xfrm>
            <a:off x="323850" y="1052830"/>
            <a:ext cx="2605405" cy="42354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文本框 2"/>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7" name="内容占位符 6"/>
          <p:cNvSpPr>
            <a:spLocks noGrp="1"/>
          </p:cNvSpPr>
          <p:nvPr>
            <p:ph idx="1"/>
          </p:nvPr>
        </p:nvSpPr>
        <p:spPr>
          <a:xfrm>
            <a:off x="467360" y="1987550"/>
            <a:ext cx="8329930" cy="1856740"/>
          </a:xfrm>
        </p:spPr>
        <p:txBody>
          <a:bodyPr/>
          <a:lstStyle/>
          <a:p>
            <a:pPr marL="539750" indent="-179705" algn="l">
              <a:buChar char="Ø"/>
            </a:pPr>
            <a:r>
              <a:rPr lang="zh-CN" altLang="en-US" sz="1600" dirty="0" smtClean="0">
                <a:latin typeface="宋体" pitchFamily="2" charset="-122"/>
                <a:ea typeface="宋体" pitchFamily="2" charset="-122"/>
              </a:rPr>
              <a:t>在应用层，BACnet协议采用了面向对象的方式，所有的数据都可以用对象、属性和服务的概念进行表示</a:t>
            </a:r>
          </a:p>
          <a:p>
            <a:pPr marL="539750" indent="-179705">
              <a:buFont typeface="Wingdings" pitchFamily="2" charset="2"/>
              <a:buChar char="Ø"/>
            </a:pPr>
            <a:r>
              <a:rPr lang="zh-CN" altLang="en-US" sz="1600" dirty="0" smtClean="0">
                <a:latin typeface="宋体" pitchFamily="2" charset="-122"/>
                <a:ea typeface="宋体" pitchFamily="2" charset="-122"/>
              </a:rPr>
              <a:t>对象可以理解为一个抽象的数据结构，是描述特定功能的信息的集合</a:t>
            </a:r>
            <a:endParaRPr lang="en-US" altLang="zh-CN" sz="1600" dirty="0" smtClean="0">
              <a:latin typeface="宋体" pitchFamily="2" charset="-122"/>
              <a:ea typeface="宋体" pitchFamily="2" charset="-122"/>
            </a:endParaRPr>
          </a:p>
          <a:p>
            <a:pPr marL="539750" indent="-179705">
              <a:buFont typeface="Wingdings" pitchFamily="2" charset="2"/>
              <a:buChar char="Ø"/>
            </a:pPr>
            <a:r>
              <a:rPr lang="zh-CN" altLang="en-US" sz="1600" dirty="0" smtClean="0">
                <a:latin typeface="宋体" pitchFamily="2" charset="-122"/>
                <a:ea typeface="宋体" pitchFamily="2" charset="-122"/>
              </a:rPr>
              <a:t>每个对象通过一系列的属性对信息进行描述</a:t>
            </a:r>
            <a:endParaRPr lang="en-US" altLang="zh-CN" sz="1600" dirty="0" smtClean="0">
              <a:latin typeface="宋体" pitchFamily="2" charset="-122"/>
              <a:ea typeface="宋体" pitchFamily="2" charset="-122"/>
            </a:endParaRPr>
          </a:p>
          <a:p>
            <a:pPr marL="539750" indent="-179705">
              <a:buFont typeface="Wingdings" pitchFamily="2" charset="2"/>
              <a:buChar char="Ø"/>
            </a:pPr>
            <a:r>
              <a:rPr lang="zh-CN" altLang="en-US" sz="1600" dirty="0" smtClean="0">
                <a:latin typeface="宋体" pitchFamily="2" charset="-122"/>
                <a:ea typeface="宋体" pitchFamily="2" charset="-122"/>
              </a:rPr>
              <a:t>服务则描述了</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设备所支持的操作，如从温度传感设备可以提供读取温度测量值的服务，空调设备可以提供降低室内温度的服务等。</a:t>
            </a:r>
            <a:endParaRPr lang="en-US" altLang="zh-CN" sz="1600" dirty="0" smtClean="0">
              <a:latin typeface="宋体" pitchFamily="2" charset="-122"/>
              <a:ea typeface="宋体" pitchFamily="2" charset="-122"/>
            </a:endParaRPr>
          </a:p>
        </p:txBody>
      </p:sp>
      <p:sp>
        <p:nvSpPr>
          <p:cNvPr id="9" name="矩形 8"/>
          <p:cNvSpPr/>
          <p:nvPr/>
        </p:nvSpPr>
        <p:spPr>
          <a:xfrm>
            <a:off x="3428992" y="4027179"/>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温度传感器对象实例</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graphicFrame>
        <p:nvGraphicFramePr>
          <p:cNvPr id="11" name="表格 10"/>
          <p:cNvGraphicFramePr>
            <a:graphicFrameLocks noGrp="1"/>
          </p:cNvGraphicFramePr>
          <p:nvPr/>
        </p:nvGraphicFramePr>
        <p:xfrm>
          <a:off x="2786050" y="4341765"/>
          <a:ext cx="3582393" cy="1445957"/>
        </p:xfrm>
        <a:graphic>
          <a:graphicData uri="http://schemas.openxmlformats.org/drawingml/2006/table">
            <a:tbl>
              <a:tblPr/>
              <a:tblGrid>
                <a:gridCol w="1630587"/>
                <a:gridCol w="1951806"/>
              </a:tblGrid>
              <a:tr h="289191">
                <a:tc>
                  <a:txBody>
                    <a:bodyPr/>
                    <a:lstStyle/>
                    <a:p>
                      <a:pPr algn="ctr">
                        <a:spcAft>
                          <a:spcPts val="0"/>
                        </a:spcAft>
                      </a:pPr>
                      <a:r>
                        <a:rPr lang="zh-CN" sz="1600" b="1" kern="100" dirty="0">
                          <a:latin typeface="Times New Roman"/>
                          <a:ea typeface="宋体"/>
                          <a:cs typeface="Times New Roman"/>
                        </a:rPr>
                        <a:t>对象属性</a:t>
                      </a:r>
                      <a:endParaRPr lang="zh-CN" sz="1600" kern="100" dirty="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zh-CN" sz="1600" b="1" kern="100">
                          <a:latin typeface="Times New Roman"/>
                          <a:ea typeface="宋体"/>
                          <a:cs typeface="Times New Roman"/>
                        </a:rPr>
                        <a:t>对象属性值</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F2F2"/>
                    </a:solidFill>
                  </a:tcPr>
                </a:tc>
              </a:tr>
              <a:tr h="278830">
                <a:tc>
                  <a:txBody>
                    <a:bodyPr/>
                    <a:lstStyle/>
                    <a:p>
                      <a:pPr algn="ctr">
                        <a:spcAft>
                          <a:spcPts val="0"/>
                        </a:spcAft>
                      </a:pPr>
                      <a:r>
                        <a:rPr lang="zh-CN" sz="1600" kern="100">
                          <a:latin typeface="Times New Roman"/>
                          <a:ea typeface="宋体"/>
                          <a:cs typeface="Times New Roman"/>
                        </a:rPr>
                        <a:t>对象名称</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cs typeface="Times New Roman"/>
                        </a:rPr>
                        <a:t>室内温度</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191">
                <a:tc>
                  <a:txBody>
                    <a:bodyPr/>
                    <a:lstStyle/>
                    <a:p>
                      <a:pPr algn="ctr">
                        <a:spcAft>
                          <a:spcPts val="0"/>
                        </a:spcAft>
                      </a:pPr>
                      <a:r>
                        <a:rPr lang="zh-CN" sz="1600" kern="100">
                          <a:latin typeface="Times New Roman"/>
                          <a:ea typeface="宋体"/>
                          <a:cs typeface="Times New Roman"/>
                        </a:rPr>
                        <a:t>对象类型</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cs typeface="Times New Roman"/>
                        </a:rPr>
                        <a:t>Analog Input</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191">
                <a:tc>
                  <a:txBody>
                    <a:bodyPr/>
                    <a:lstStyle/>
                    <a:p>
                      <a:pPr algn="ctr">
                        <a:spcAft>
                          <a:spcPts val="0"/>
                        </a:spcAft>
                      </a:pPr>
                      <a:r>
                        <a:rPr lang="zh-CN" sz="1600" kern="100">
                          <a:latin typeface="Times New Roman"/>
                          <a:ea typeface="宋体"/>
                          <a:cs typeface="Times New Roman"/>
                        </a:rPr>
                        <a:t>对象当前值</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cs typeface="Times New Roman"/>
                        </a:rPr>
                        <a:t>23.2 </a:t>
                      </a:r>
                      <a:r>
                        <a:rPr lang="en-US" sz="1600" kern="100">
                          <a:latin typeface="宋体"/>
                          <a:ea typeface="宋体"/>
                          <a:cs typeface="Times New Roman"/>
                        </a:rPr>
                        <a:t>℃</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554">
                <a:tc>
                  <a:txBody>
                    <a:bodyPr/>
                    <a:lstStyle/>
                    <a:p>
                      <a:pPr algn="ctr">
                        <a:spcAft>
                          <a:spcPts val="0"/>
                        </a:spcAft>
                      </a:pPr>
                      <a:r>
                        <a:rPr lang="zh-CN" sz="1600" kern="100">
                          <a:latin typeface="Times New Roman"/>
                          <a:ea typeface="宋体"/>
                          <a:cs typeface="Times New Roman"/>
                        </a:rPr>
                        <a:t>对象状态</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a:ea typeface="宋体"/>
                          <a:cs typeface="Times New Roman"/>
                        </a:rPr>
                        <a:t>正常</a:t>
                      </a:r>
                      <a:endParaRPr lang="zh-CN" sz="1600" kern="100" dirty="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2897284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467360" y="1485265"/>
            <a:ext cx="1783080" cy="365760"/>
          </a:xfrm>
          <a:prstGeom prst="rect">
            <a:avLst/>
          </a:prstGeom>
          <a:noFill/>
        </p:spPr>
        <p:txBody>
          <a:bodyPr wrap="none" rtlCol="0">
            <a:spAutoFit/>
          </a:bodyPr>
          <a:lstStyle/>
          <a:p>
            <a:pPr algn="l"/>
            <a:r>
              <a:t>1）BACnet协议</a:t>
            </a:r>
          </a:p>
        </p:txBody>
      </p:sp>
      <p:sp>
        <p:nvSpPr>
          <p:cNvPr id="6" name="文本框 5"/>
          <p:cNvSpPr txBox="1"/>
          <p:nvPr/>
        </p:nvSpPr>
        <p:spPr>
          <a:xfrm>
            <a:off x="2267585" y="5876925"/>
            <a:ext cx="3942080" cy="365760"/>
          </a:xfrm>
          <a:prstGeom prst="rect">
            <a:avLst/>
          </a:prstGeom>
          <a:noFill/>
        </p:spPr>
        <p:txBody>
          <a:bodyPr wrap="none" rtlCol="0">
            <a:spAutoFit/>
          </a:bodyPr>
          <a:lstStyle/>
          <a:p>
            <a:pPr algn="l"/>
            <a:r>
              <a:rPr lang="zh-CN" altLang="en-US"/>
              <a:t>BACnet协议在智能家居系统中的应用</a:t>
            </a:r>
          </a:p>
        </p:txBody>
      </p:sp>
      <p:sp>
        <p:nvSpPr>
          <p:cNvPr id="7" name="文本框 6"/>
          <p:cNvSpPr txBox="1"/>
          <p:nvPr/>
        </p:nvSpPr>
        <p:spPr>
          <a:xfrm>
            <a:off x="611505" y="1917065"/>
            <a:ext cx="7716520" cy="335280"/>
          </a:xfrm>
          <a:prstGeom prst="rect">
            <a:avLst/>
          </a:prstGeom>
          <a:noFill/>
        </p:spPr>
        <p:txBody>
          <a:bodyPr wrap="square" rtlCol="0">
            <a:spAutoFit/>
          </a:bodyPr>
          <a:lstStyle/>
          <a:p>
            <a:pPr algn="l"/>
            <a:r>
              <a:rPr lang="zh-CN" altLang="en-US" sz="1600"/>
              <a:t>BACnet在智能家居系统中的应用</a:t>
            </a:r>
          </a:p>
        </p:txBody>
      </p:sp>
      <p:pic>
        <p:nvPicPr>
          <p:cNvPr id="8" name="图片 4" descr="C:\Users\yuemin\Desktop\图\bacnet系统.jpg"/>
          <p:cNvPicPr>
            <a:picLocks noChangeAspect="1" noChangeArrowheads="1"/>
          </p:cNvPicPr>
          <p:nvPr/>
        </p:nvPicPr>
        <p:blipFill>
          <a:blip r:embed="rId2" cstate="print"/>
          <a:srcRect/>
          <a:stretch>
            <a:fillRect/>
          </a:stretch>
        </p:blipFill>
        <p:spPr>
          <a:xfrm>
            <a:off x="1187450" y="2277110"/>
            <a:ext cx="5824220" cy="3616325"/>
          </a:xfrm>
          <a:prstGeom prst="rect">
            <a:avLst/>
          </a:prstGeom>
          <a:noFill/>
          <a:ln w="9525">
            <a:noFill/>
            <a:miter lim="800000"/>
            <a:headEnd/>
            <a:tailEnd/>
          </a:ln>
        </p:spPr>
      </p:pic>
    </p:spTree>
    <p:extLst>
      <p:ext uri="{BB962C8B-B14F-4D97-AF65-F5344CB8AC3E}">
        <p14:creationId xmlns:p14="http://schemas.microsoft.com/office/powerpoint/2010/main" val="362424008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4" name="标题 3"/>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467360" y="1485265"/>
            <a:ext cx="2019935" cy="365760"/>
          </a:xfrm>
          <a:prstGeom prst="rect">
            <a:avLst/>
          </a:prstGeom>
          <a:noFill/>
        </p:spPr>
        <p:txBody>
          <a:bodyPr wrap="none" rtlCol="0">
            <a:spAutoFit/>
          </a:bodyPr>
          <a:lstStyle/>
          <a:p>
            <a:pPr algn="l"/>
            <a:r>
              <a:rPr lang="en-US"/>
              <a:t>2</a:t>
            </a:r>
            <a:r>
              <a:t>）LonWorks协议</a:t>
            </a:r>
          </a:p>
        </p:txBody>
      </p:sp>
      <p:sp>
        <p:nvSpPr>
          <p:cNvPr id="6" name="内容占位符 5"/>
          <p:cNvSpPr>
            <a:spLocks noGrp="1"/>
          </p:cNvSpPr>
          <p:nvPr/>
        </p:nvSpPr>
        <p:spPr>
          <a:xfrm>
            <a:off x="107315" y="1772920"/>
            <a:ext cx="8329930" cy="338899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360045" indent="0">
              <a:buFont typeface="Wingdings" pitchFamily="2" charset="2"/>
              <a:buNone/>
            </a:pPr>
            <a:endParaRPr lang="en-US" sz="800" dirty="0" smtClean="0">
              <a:latin typeface="宋体" pitchFamily="2" charset="-122"/>
              <a:ea typeface="宋体" pitchFamily="2" charset="-122"/>
            </a:endParaRPr>
          </a:p>
          <a:p>
            <a:pPr marL="539750" indent="-179705" algn="just">
              <a:buFont typeface="Wingdings" pitchFamily="2" charset="2"/>
              <a:buChar char="Ø"/>
            </a:pPr>
            <a:r>
              <a:rPr lang="zh-CN" altLang="en-US" sz="1600" dirty="0" smtClean="0">
                <a:latin typeface="宋体" pitchFamily="2" charset="-122"/>
                <a:ea typeface="宋体" pitchFamily="2" charset="-122"/>
                <a:sym typeface="+mn-ea"/>
              </a:rPr>
              <a:t>LonWorks技术为设计、创建、安装和维护设备网络方面的许多问题提供解决方案：网络的大小可以是两个到32385个设备，并且可以适用于任何场合，从超市到加油站，从飞机到铁路客车，从单个家庭到一栋摩天大楼。</a:t>
            </a:r>
            <a:endParaRPr lang="zh-CN" altLang="en-US" sz="1600"/>
          </a:p>
          <a:p>
            <a:pPr marL="539750" indent="-179705" algn="just">
              <a:buFont typeface="Wingdings" pitchFamily="2" charset="2"/>
              <a:buChar char="Ø"/>
            </a:pPr>
            <a:r>
              <a:rPr lang="en-US" altLang="zh-CN" sz="1600" dirty="0" smtClean="0">
                <a:latin typeface="宋体" pitchFamily="2" charset="-122"/>
                <a:ea typeface="宋体" pitchFamily="2" charset="-122"/>
              </a:rPr>
              <a:t>LonWorks</a:t>
            </a:r>
            <a:r>
              <a:rPr lang="zh-CN" altLang="en-US" sz="1600" dirty="0" smtClean="0">
                <a:latin typeface="宋体" pitchFamily="2" charset="-122"/>
                <a:ea typeface="宋体" pitchFamily="2" charset="-122"/>
              </a:rPr>
              <a:t>网络中的设备采用一种称为</a:t>
            </a:r>
            <a:r>
              <a:rPr lang="en-US" altLang="zh-CN" sz="1600" dirty="0" err="1" smtClean="0">
                <a:latin typeface="宋体" pitchFamily="2" charset="-122"/>
                <a:ea typeface="宋体" pitchFamily="2" charset="-122"/>
              </a:rPr>
              <a:t>LonTalk</a:t>
            </a:r>
            <a:r>
              <a:rPr lang="zh-CN" altLang="en-US" sz="1600" dirty="0" smtClean="0">
                <a:latin typeface="宋体" pitchFamily="2" charset="-122"/>
                <a:ea typeface="宋体" pitchFamily="2" charset="-122"/>
              </a:rPr>
              <a:t>的网络标准语言进行通信，使得设备中的应用程序能够在网络上同其他设备发送和接收报文而无需知道网络的拓扑结构或者网络的名称、地址，或其他设备的功能</a:t>
            </a:r>
            <a:endParaRPr lang="en-US" altLang="zh-CN" sz="1600" dirty="0" smtClean="0">
              <a:latin typeface="宋体" pitchFamily="2" charset="-122"/>
              <a:ea typeface="宋体" pitchFamily="2" charset="-122"/>
            </a:endParaRPr>
          </a:p>
          <a:p>
            <a:pPr marL="539750" indent="-179705">
              <a:buFont typeface="Wingdings" pitchFamily="2" charset="2"/>
              <a:buChar char="Ø"/>
            </a:pPr>
            <a:endParaRPr lang="en-US" altLang="zh-CN" sz="800" dirty="0" smtClean="0">
              <a:latin typeface="宋体" pitchFamily="2" charset="-122"/>
              <a:ea typeface="宋体" pitchFamily="2" charset="-122"/>
            </a:endParaRPr>
          </a:p>
          <a:p>
            <a:pPr marL="539750" indent="-179705" algn="just">
              <a:buFont typeface="Wingdings" pitchFamily="2" charset="2"/>
              <a:buChar char="Ø"/>
            </a:pPr>
            <a:r>
              <a:rPr lang="en-US" altLang="zh-CN" sz="1600" dirty="0" err="1" smtClean="0">
                <a:latin typeface="宋体" pitchFamily="2" charset="-122"/>
                <a:ea typeface="宋体" pitchFamily="2" charset="-122"/>
              </a:rPr>
              <a:t>Lonworks</a:t>
            </a:r>
            <a:r>
              <a:rPr lang="zh-CN" altLang="en-US" sz="1600" dirty="0" smtClean="0">
                <a:latin typeface="宋体" pitchFamily="2" charset="-122"/>
                <a:ea typeface="宋体" pitchFamily="2" charset="-122"/>
              </a:rPr>
              <a:t>协议能够有选择地提供端到端的报文确认、报文证实和优先级发送，同时支持远程网络管理服务，如地址和参数配置、应用程序下载、报告网络问题等</a:t>
            </a:r>
            <a:endParaRPr lang="en-US" altLang="zh-CN" sz="1600" dirty="0" smtClean="0">
              <a:latin typeface="宋体" pitchFamily="2" charset="-122"/>
              <a:ea typeface="宋体" pitchFamily="2" charset="-122"/>
            </a:endParaRPr>
          </a:p>
          <a:p>
            <a:pPr marL="539750" indent="-179705">
              <a:buFont typeface="Wingdings" pitchFamily="2" charset="2"/>
              <a:buChar char="Ø"/>
            </a:pPr>
            <a:endParaRPr lang="en-US" altLang="zh-CN" sz="8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LonWorks</a:t>
            </a:r>
            <a:r>
              <a:rPr lang="zh-CN" altLang="en-US" sz="1600" dirty="0" smtClean="0">
                <a:latin typeface="宋体" pitchFamily="2" charset="-122"/>
                <a:ea typeface="宋体" pitchFamily="2" charset="-122"/>
              </a:rPr>
              <a:t>协议支持多种物理传输媒介，这包括电力线，双绞线，无线（</a:t>
            </a:r>
            <a:r>
              <a:rPr lang="en-US" altLang="zh-CN" sz="1600" dirty="0" smtClean="0">
                <a:latin typeface="宋体" pitchFamily="2" charset="-122"/>
                <a:ea typeface="宋体" pitchFamily="2" charset="-122"/>
              </a:rPr>
              <a:t>RF</a:t>
            </a:r>
            <a:r>
              <a:rPr lang="zh-CN" altLang="en-US" sz="1600" dirty="0" smtClean="0">
                <a:latin typeface="宋体" pitchFamily="2" charset="-122"/>
                <a:ea typeface="宋体" pitchFamily="2" charset="-122"/>
              </a:rPr>
              <a:t>），红外（</a:t>
            </a:r>
            <a:r>
              <a:rPr lang="en-US" altLang="zh-CN" sz="1600" dirty="0" smtClean="0">
                <a:latin typeface="宋体" pitchFamily="2" charset="-122"/>
                <a:ea typeface="宋体" pitchFamily="2" charset="-122"/>
              </a:rPr>
              <a:t>IR</a:t>
            </a:r>
            <a:r>
              <a:rPr lang="zh-CN" altLang="en-US" sz="1600" dirty="0" smtClean="0">
                <a:latin typeface="宋体" pitchFamily="2" charset="-122"/>
                <a:ea typeface="宋体" pitchFamily="2" charset="-122"/>
              </a:rPr>
              <a:t>），同轴电缆和光纤</a:t>
            </a:r>
            <a:endParaRPr lang="en-US" altLang="zh-CN" sz="1600" dirty="0" smtClean="0">
              <a:latin typeface="宋体" pitchFamily="2" charset="-122"/>
              <a:ea typeface="宋体" pitchFamily="2" charset="-122"/>
            </a:endParaRPr>
          </a:p>
          <a:p>
            <a:pPr marL="539750" indent="-179705">
              <a:buFont typeface="Wingdings" pitchFamily="2" charset="2"/>
              <a:buChar char="Ø"/>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0301670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467360" y="1485265"/>
            <a:ext cx="1363980" cy="365760"/>
          </a:xfrm>
          <a:prstGeom prst="rect">
            <a:avLst/>
          </a:prstGeom>
          <a:noFill/>
        </p:spPr>
        <p:txBody>
          <a:bodyPr wrap="none" rtlCol="0">
            <a:spAutoFit/>
          </a:bodyPr>
          <a:lstStyle/>
          <a:p>
            <a:pPr algn="l"/>
            <a:r>
              <a:t>3）EIB协议</a:t>
            </a:r>
          </a:p>
        </p:txBody>
      </p:sp>
      <p:sp>
        <p:nvSpPr>
          <p:cNvPr id="6" name="内容占位符 5"/>
          <p:cNvSpPr>
            <a:spLocks noGrp="1"/>
          </p:cNvSpPr>
          <p:nvPr/>
        </p:nvSpPr>
        <p:spPr>
          <a:xfrm>
            <a:off x="251460" y="1988820"/>
            <a:ext cx="8329930" cy="389826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a:buFont typeface="Wingdings" pitchFamily="2" charset="2"/>
              <a:buChar char="Ø"/>
            </a:pPr>
            <a:r>
              <a:rPr lang="zh-CN" altLang="en-US" sz="1600" dirty="0" smtClean="0">
                <a:latin typeface="宋体" pitchFamily="2" charset="-122"/>
                <a:ea typeface="宋体" pitchFamily="2" charset="-122"/>
              </a:rPr>
              <a:t>欧洲安装总线</a:t>
            </a: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是为智能建筑发展而制定的建筑领域的现场总线技术标准，它有效地解决了智能建筑的瓶颈问题和降低了安装成本，是一个在欧洲占主导地位的楼宇自动化（</a:t>
            </a:r>
            <a:r>
              <a:rPr lang="en-US" altLang="zh-CN" sz="1600" dirty="0" smtClean="0">
                <a:latin typeface="宋体" pitchFamily="2" charset="-122"/>
                <a:ea typeface="宋体" pitchFamily="2" charset="-122"/>
              </a:rPr>
              <a:t>BA</a:t>
            </a:r>
            <a:r>
              <a:rPr lang="zh-CN" altLang="en-US" sz="1600" dirty="0" smtClean="0">
                <a:latin typeface="宋体" pitchFamily="2" charset="-122"/>
                <a:ea typeface="宋体" pitchFamily="2" charset="-122"/>
              </a:rPr>
              <a:t>）和家庭自动化（</a:t>
            </a:r>
            <a:r>
              <a:rPr lang="en-US" altLang="zh-CN" sz="1600" dirty="0" smtClean="0">
                <a:latin typeface="宋体" pitchFamily="2" charset="-122"/>
                <a:ea typeface="宋体" pitchFamily="2" charset="-122"/>
              </a:rPr>
              <a:t>HA</a:t>
            </a:r>
            <a:r>
              <a:rPr lang="zh-CN" altLang="en-US" sz="1600" dirty="0" smtClean="0">
                <a:latin typeface="宋体" pitchFamily="2" charset="-122"/>
                <a:ea typeface="宋体" pitchFamily="2" charset="-122"/>
              </a:rPr>
              <a:t>）标准，已经被美国消费电子制造商协会吸收作为家庭网络标准。</a:t>
            </a:r>
            <a:endParaRPr lang="en-US" altLang="zh-CN" sz="1600" dirty="0" smtClean="0">
              <a:latin typeface="宋体" pitchFamily="2" charset="-122"/>
              <a:ea typeface="宋体" pitchFamily="2" charset="-122"/>
            </a:endParaRPr>
          </a:p>
          <a:p>
            <a:pPr marL="539750" indent="-179705" algn="just">
              <a:buFont typeface="Wingdings" pitchFamily="2" charset="2"/>
              <a:buChar char="Ø"/>
            </a:pPr>
            <a:endParaRPr lang="en-US" altLang="zh-CN" sz="800" dirty="0" smtClean="0">
              <a:latin typeface="宋体" pitchFamily="2" charset="-122"/>
              <a:ea typeface="宋体" pitchFamily="2" charset="-122"/>
            </a:endParaRPr>
          </a:p>
          <a:p>
            <a:pPr marL="539750" indent="-179705" algn="just">
              <a:spcBef>
                <a:spcPts val="1200"/>
              </a:spcBef>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总线可以应用于包括照明、安防、</a:t>
            </a:r>
            <a:r>
              <a:rPr lang="en-US" altLang="zh-CN" sz="1600" dirty="0" smtClean="0">
                <a:latin typeface="宋体" pitchFamily="2" charset="-122"/>
                <a:ea typeface="宋体" pitchFamily="2" charset="-122"/>
              </a:rPr>
              <a:t>HVAC</a:t>
            </a:r>
            <a:r>
              <a:rPr lang="zh-CN" altLang="en-US" sz="1600" dirty="0" smtClean="0">
                <a:latin typeface="宋体" pitchFamily="2" charset="-122"/>
                <a:ea typeface="宋体" pitchFamily="2" charset="-122"/>
              </a:rPr>
              <a:t>、时间事件管理等家庭楼宇领域的所有分支，</a:t>
            </a:r>
            <a:r>
              <a:rPr lang="zh-CN" altLang="en-US" sz="1600">
                <a:latin typeface="宋体" charset="0"/>
                <a:ea typeface="宋体" charset="0"/>
                <a:sym typeface="+mn-ea"/>
              </a:rPr>
              <a:t>它具有以下三个特点</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marL="720090" indent="-179705" algn="just">
              <a:spcBef>
                <a:spcPts val="1200"/>
              </a:spcBef>
              <a:buFont typeface="Wingdings" pitchFamily="2" charset="2"/>
              <a:buChar char="ü"/>
            </a:pPr>
            <a:r>
              <a:rPr lang="zh-CN" altLang="en-US" sz="1400" dirty="0" smtClean="0">
                <a:latin typeface="宋体" pitchFamily="2" charset="-122"/>
                <a:ea typeface="宋体" pitchFamily="2" charset="-122"/>
              </a:rPr>
              <a:t>分布性：无中心分布式结构彻底解决控制网络“孤岛”和“瓶颈”问题，可使系统发挥其最佳效率；同时降低了布线量和安装费用</a:t>
            </a:r>
            <a:endParaRPr lang="en-US" altLang="zh-CN" sz="1400" dirty="0" smtClean="0">
              <a:latin typeface="宋体" pitchFamily="2" charset="-122"/>
              <a:ea typeface="宋体" pitchFamily="2" charset="-122"/>
            </a:endParaRPr>
          </a:p>
          <a:p>
            <a:pPr marL="720090" indent="-179705" algn="just">
              <a:spcBef>
                <a:spcPts val="1200"/>
              </a:spcBef>
              <a:buFont typeface="Wingdings" pitchFamily="2" charset="2"/>
              <a:buChar char="ü"/>
            </a:pPr>
            <a:r>
              <a:rPr lang="zh-CN" altLang="en-US" sz="1400" dirty="0" smtClean="0">
                <a:latin typeface="宋体" pitchFamily="2" charset="-122"/>
                <a:ea typeface="宋体" pitchFamily="2" charset="-122"/>
              </a:rPr>
              <a:t>互操作性：开放性结构与组编址通讯使设备间具有互操作，形成一致的自动化控制网络</a:t>
            </a:r>
            <a:endParaRPr lang="en-US" altLang="zh-CN" sz="1400" dirty="0" smtClean="0">
              <a:latin typeface="宋体" pitchFamily="2" charset="-122"/>
              <a:ea typeface="宋体" pitchFamily="2" charset="-122"/>
            </a:endParaRPr>
          </a:p>
          <a:p>
            <a:pPr marL="720090" indent="-179705" algn="just">
              <a:spcBef>
                <a:spcPts val="1200"/>
              </a:spcBef>
              <a:buFont typeface="Wingdings" pitchFamily="2" charset="2"/>
              <a:buChar char="ü"/>
            </a:pPr>
            <a:r>
              <a:rPr lang="zh-CN" altLang="en-US" sz="1400" dirty="0" smtClean="0">
                <a:latin typeface="宋体" pitchFamily="2" charset="-122"/>
                <a:ea typeface="宋体" pitchFamily="2" charset="-122"/>
              </a:rPr>
              <a:t>灵活性：</a:t>
            </a:r>
            <a:r>
              <a:rPr lang="en-US" altLang="zh-CN" sz="1400" dirty="0" smtClean="0">
                <a:latin typeface="宋体" pitchFamily="2" charset="-122"/>
                <a:ea typeface="宋体" pitchFamily="2" charset="-122"/>
              </a:rPr>
              <a:t>EIB</a:t>
            </a:r>
            <a:r>
              <a:rPr lang="zh-CN" altLang="en-US" sz="1400" dirty="0" smtClean="0">
                <a:latin typeface="宋体" pitchFamily="2" charset="-122"/>
                <a:ea typeface="宋体" pitchFamily="2" charset="-122"/>
              </a:rPr>
              <a:t>对电力线传输和无线频率传输的支持使系统扩充修改简易化</a:t>
            </a:r>
            <a:endParaRPr lang="en-US" altLang="zh-CN" sz="1400" dirty="0" smtClean="0">
              <a:latin typeface="宋体" pitchFamily="2" charset="-122"/>
              <a:ea typeface="宋体" pitchFamily="2" charset="-122"/>
            </a:endParaRPr>
          </a:p>
          <a:p>
            <a:pPr marL="539750" indent="-179705">
              <a:buFont typeface="Wingdings" pitchFamily="2" charset="2"/>
              <a:buChar char="Ø"/>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71619245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1"/>
          <p:cNvSpPr>
            <a:spLocks noGrp="1"/>
          </p:cNvSpPr>
          <p:nvPr/>
        </p:nvSpPr>
        <p:spPr>
          <a:xfrm>
            <a:off x="323850" y="1052830"/>
            <a:ext cx="2605405" cy="42354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9" name="标题 2"/>
          <p:cNvSpPr>
            <a:spLocks noGrp="1"/>
          </p:cNvSpPr>
          <p:nvPr/>
        </p:nvSpPr>
        <p:spPr>
          <a:xfrm>
            <a:off x="467360" y="260668"/>
            <a:ext cx="8229600" cy="561975"/>
          </a:xfrm>
          <a:prstGeom prst="rect">
            <a:avLst/>
          </a:prstGeom>
          <a:noFill/>
          <a:ln w="9525">
            <a:noFill/>
            <a:miter lim="800000"/>
          </a:ln>
        </p:spPr>
        <p:txBody>
          <a:bodyPr vert="horz" wrap="square" lIns="91440" tIns="45720" rIns="91440" bIns="45720" numCol="1" anchor="ctr" anchorCtr="0" compatLnSpc="1"/>
          <a:lst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a:lstStyle>
          <a:p>
            <a:r>
              <a:rPr lang="en-US" altLang="zh-CN" dirty="0" smtClean="0">
                <a:sym typeface="+mn-ea"/>
              </a:rPr>
              <a:t>1.2.3 </a:t>
            </a:r>
            <a:r>
              <a:rPr lang="zh-CN" altLang="en-US" dirty="0" smtClean="0">
                <a:sym typeface="+mn-ea"/>
              </a:rPr>
              <a:t>关键技术</a:t>
            </a:r>
            <a:endParaRPr lang="zh-CN" altLang="en-US" dirty="0" smtClean="0"/>
          </a:p>
        </p:txBody>
      </p:sp>
      <p:sp>
        <p:nvSpPr>
          <p:cNvPr id="1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1" name="文本框 10"/>
          <p:cNvSpPr txBox="1"/>
          <p:nvPr/>
        </p:nvSpPr>
        <p:spPr>
          <a:xfrm>
            <a:off x="467360" y="1485265"/>
            <a:ext cx="1363980" cy="365760"/>
          </a:xfrm>
          <a:prstGeom prst="rect">
            <a:avLst/>
          </a:prstGeom>
          <a:noFill/>
        </p:spPr>
        <p:txBody>
          <a:bodyPr wrap="none" rtlCol="0">
            <a:spAutoFit/>
          </a:bodyPr>
          <a:lstStyle/>
          <a:p>
            <a:pPr algn="l"/>
            <a:r>
              <a:t>3）EIB协议</a:t>
            </a:r>
          </a:p>
        </p:txBody>
      </p:sp>
      <p:pic>
        <p:nvPicPr>
          <p:cNvPr id="12" name="图片 10"/>
          <p:cNvPicPr>
            <a:picLocks noChangeAspect="1" noChangeArrowheads="1"/>
          </p:cNvPicPr>
          <p:nvPr/>
        </p:nvPicPr>
        <p:blipFill>
          <a:blip r:embed="rId2" cstate="print"/>
          <a:srcRect/>
          <a:stretch>
            <a:fillRect/>
          </a:stretch>
        </p:blipFill>
        <p:spPr>
          <a:xfrm>
            <a:off x="4140200" y="1541145"/>
            <a:ext cx="4626610" cy="4336415"/>
          </a:xfrm>
          <a:prstGeom prst="rect">
            <a:avLst/>
          </a:prstGeom>
          <a:noFill/>
          <a:ln w="9525">
            <a:noFill/>
            <a:miter lim="800000"/>
            <a:headEnd/>
            <a:tailEnd/>
          </a:ln>
        </p:spPr>
      </p:pic>
      <p:sp>
        <p:nvSpPr>
          <p:cNvPr id="13" name="文本框 12"/>
          <p:cNvSpPr txBox="1"/>
          <p:nvPr/>
        </p:nvSpPr>
        <p:spPr>
          <a:xfrm>
            <a:off x="5290185" y="5876925"/>
            <a:ext cx="2837180" cy="365760"/>
          </a:xfrm>
          <a:prstGeom prst="rect">
            <a:avLst/>
          </a:prstGeom>
          <a:noFill/>
        </p:spPr>
        <p:txBody>
          <a:bodyPr wrap="none" rtlCol="0">
            <a:spAutoFit/>
          </a:bodyPr>
          <a:lstStyle/>
          <a:p>
            <a:pPr algn="l"/>
            <a:r>
              <a:rPr lang="zh-CN" altLang="en-US"/>
              <a:t>EIB通信模型的总体结构图</a:t>
            </a:r>
          </a:p>
        </p:txBody>
      </p:sp>
      <p:sp>
        <p:nvSpPr>
          <p:cNvPr id="14" name="内容占位符 5"/>
          <p:cNvSpPr>
            <a:spLocks noGrp="1"/>
          </p:cNvSpPr>
          <p:nvPr/>
        </p:nvSpPr>
        <p:spPr>
          <a:xfrm>
            <a:off x="35560" y="1699895"/>
            <a:ext cx="3660140" cy="453199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通信模型是参照</a:t>
            </a:r>
            <a:r>
              <a:rPr lang="en-US" altLang="zh-CN" sz="1600" dirty="0" smtClean="0">
                <a:latin typeface="宋体" pitchFamily="2" charset="-122"/>
                <a:ea typeface="宋体" pitchFamily="2" charset="-122"/>
              </a:rPr>
              <a:t>OSI</a:t>
            </a:r>
            <a:r>
              <a:rPr lang="zh-CN" altLang="en-US" sz="1600" dirty="0" smtClean="0">
                <a:latin typeface="宋体" pitchFamily="2" charset="-122"/>
                <a:ea typeface="宋体" pitchFamily="2" charset="-122"/>
              </a:rPr>
              <a:t>参考模型设计的。为了满足实时性和低成本的要求，针对现场总线承担的具体任务，其通信模型一般在</a:t>
            </a:r>
            <a:r>
              <a:rPr lang="en-US" altLang="en-US" sz="1600" dirty="0" smtClean="0">
                <a:latin typeface="宋体" pitchFamily="2" charset="-122"/>
                <a:ea typeface="宋体" pitchFamily="2" charset="-122"/>
              </a:rPr>
              <a:t>OSI</a:t>
            </a:r>
            <a:r>
              <a:rPr lang="zh-CN" altLang="en-US" sz="1600" dirty="0" smtClean="0">
                <a:latin typeface="宋体" pitchFamily="2" charset="-122"/>
                <a:ea typeface="宋体" pitchFamily="2" charset="-122"/>
              </a:rPr>
              <a:t>参考模型的基础上进行一定程度的简化，其中会话层和表示层的功能并入应用层</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通信模型总体上包括三个部分：通信，应用和管理。其中，通信由信息通道和控制通道实现：控制通道是</a:t>
            </a:r>
            <a:r>
              <a:rPr lang="en-US" altLang="zh-CN" sz="1600" dirty="0" smtClean="0">
                <a:latin typeface="宋体" pitchFamily="2" charset="-122"/>
                <a:ea typeface="宋体" pitchFamily="2" charset="-122"/>
              </a:rPr>
              <a:t>HBES</a:t>
            </a:r>
            <a:r>
              <a:rPr lang="zh-CN" altLang="en-US" sz="1600" dirty="0" smtClean="0">
                <a:latin typeface="宋体" pitchFamily="2" charset="-122"/>
                <a:ea typeface="宋体" pitchFamily="2" charset="-122"/>
              </a:rPr>
              <a:t>控制网络通信的基础，它可以对信息通道进行管理</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使用包交换；而信息通道则是用电路交换，主要用于向音频和视频类型的数据流提供服务</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210456244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402080" cy="365760"/>
          </a:xfrm>
          <a:prstGeom prst="rect">
            <a:avLst/>
          </a:prstGeom>
          <a:noFill/>
        </p:spPr>
        <p:txBody>
          <a:bodyPr wrap="none" rtlCol="0">
            <a:spAutoFit/>
          </a:bodyPr>
          <a:lstStyle/>
          <a:p>
            <a:pPr algn="l"/>
            <a:r>
              <a:rPr lang="zh-CN" altLang="en-US"/>
              <a:t>4）X10协议</a:t>
            </a:r>
          </a:p>
        </p:txBody>
      </p:sp>
      <p:pic>
        <p:nvPicPr>
          <p:cNvPr id="9" name="图片 6" descr="C:\Users\yuemin\Desktop\图\X10协议.jpg"/>
          <p:cNvPicPr>
            <a:picLocks noChangeAspect="1" noChangeArrowheads="1"/>
          </p:cNvPicPr>
          <p:nvPr/>
        </p:nvPicPr>
        <p:blipFill>
          <a:blip r:embed="rId2" cstate="print"/>
          <a:srcRect/>
          <a:stretch>
            <a:fillRect/>
          </a:stretch>
        </p:blipFill>
        <p:spPr>
          <a:xfrm>
            <a:off x="3780155" y="2060575"/>
            <a:ext cx="5030470" cy="3596640"/>
          </a:xfrm>
          <a:prstGeom prst="rect">
            <a:avLst/>
          </a:prstGeom>
          <a:noFill/>
          <a:ln w="9525">
            <a:noFill/>
            <a:miter lim="800000"/>
            <a:headEnd/>
            <a:tailEnd/>
          </a:ln>
        </p:spPr>
      </p:pic>
      <p:sp>
        <p:nvSpPr>
          <p:cNvPr id="10" name="文本框 9"/>
          <p:cNvSpPr txBox="1"/>
          <p:nvPr/>
        </p:nvSpPr>
        <p:spPr>
          <a:xfrm>
            <a:off x="4644390" y="5733415"/>
            <a:ext cx="3561080" cy="365760"/>
          </a:xfrm>
          <a:prstGeom prst="rect">
            <a:avLst/>
          </a:prstGeom>
          <a:noFill/>
        </p:spPr>
        <p:txBody>
          <a:bodyPr wrap="none" rtlCol="0">
            <a:spAutoFit/>
          </a:bodyPr>
          <a:lstStyle/>
          <a:p>
            <a:pPr algn="l"/>
            <a:r>
              <a:rPr lang="zh-CN" altLang="en-US"/>
              <a:t>X10协议在智能家居系统中的应用</a:t>
            </a:r>
          </a:p>
        </p:txBody>
      </p:sp>
      <p:sp>
        <p:nvSpPr>
          <p:cNvPr id="6" name="内容占位符 5"/>
          <p:cNvSpPr>
            <a:spLocks noGrp="1"/>
          </p:cNvSpPr>
          <p:nvPr/>
        </p:nvSpPr>
        <p:spPr>
          <a:xfrm>
            <a:off x="539750" y="1917065"/>
            <a:ext cx="2870200" cy="410908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协议是专门为智能家居系统制定的、以电力线或无线信号为传输媒介对电子设备进行控制的开放性国际标准。</a:t>
            </a:r>
          </a:p>
          <a:p>
            <a:pPr marL="539750" indent="-179705" algn="just" eaLnBrk="1">
              <a:buFont typeface="Wingdings" pitchFamily="2" charset="2"/>
              <a:buChar char="Ø"/>
            </a:pPr>
            <a:r>
              <a:rPr lang="zh-CN" altLang="en-US" sz="1600">
                <a:latin typeface="宋体" charset="0"/>
                <a:ea typeface="宋体" charset="0"/>
                <a:sym typeface="+mn-ea"/>
              </a:rPr>
              <a:t>X10系统网络主要由</a:t>
            </a:r>
            <a:r>
              <a:rPr lang="zh-CN" altLang="en-US" sz="1600" b="1">
                <a:latin typeface="宋体" charset="0"/>
                <a:ea typeface="宋体" charset="0"/>
                <a:sym typeface="+mn-ea"/>
              </a:rPr>
              <a:t>控制器，无线接收机，电力线以及终端执行模块</a:t>
            </a:r>
            <a:r>
              <a:rPr lang="zh-CN" altLang="en-US" sz="1600">
                <a:latin typeface="宋体" charset="0"/>
                <a:ea typeface="宋体" charset="0"/>
                <a:sym typeface="+mn-ea"/>
              </a:rPr>
              <a:t>组成。</a:t>
            </a:r>
          </a:p>
          <a:p>
            <a:pPr marL="539750" indent="-179705">
              <a:buFont typeface="Wingdings" pitchFamily="2" charset="2"/>
              <a:buChar char="Ø"/>
            </a:pPr>
            <a:r>
              <a:rPr lang="zh-CN" altLang="en-US" sz="1600">
                <a:latin typeface="宋体" charset="0"/>
                <a:ea typeface="宋体" charset="0"/>
                <a:sym typeface="+mn-ea"/>
              </a:rPr>
              <a:t>X10协议的数据帧格式由三部分组成</a:t>
            </a:r>
            <a:r>
              <a:rPr lang="zh-CN" altLang="en-US" sz="1600" i="1">
                <a:latin typeface="宋体" charset="0"/>
                <a:ea typeface="宋体" charset="0"/>
                <a:sym typeface="+mn-ea"/>
              </a:rPr>
              <a:t>：</a:t>
            </a:r>
            <a:r>
              <a:rPr lang="zh-CN" altLang="en-US" sz="1600" b="1" i="1">
                <a:latin typeface="宋体" charset="0"/>
                <a:ea typeface="宋体" charset="0"/>
                <a:sym typeface="+mn-ea"/>
              </a:rPr>
              <a:t>启动码，字母码和功能码</a:t>
            </a:r>
            <a:r>
              <a:rPr lang="zh-CN" altLang="en-US" sz="1600" i="1">
                <a:latin typeface="宋体" charset="0"/>
                <a:ea typeface="宋体" charset="0"/>
                <a:sym typeface="+mn-ea"/>
              </a:rPr>
              <a:t>。</a:t>
            </a:r>
          </a:p>
          <a:p>
            <a:pPr marL="539750" indent="-179705">
              <a:buFont typeface="Wingdings" pitchFamily="2" charset="2"/>
              <a:buChar char="Ø"/>
            </a:pPr>
            <a:endParaRPr lang="en-US" altLang="zh-CN" sz="1600" dirty="0" smtClean="0">
              <a:latin typeface="宋体" pitchFamily="2" charset="-122"/>
              <a:ea typeface="宋体" pitchFamily="2" charset="-122"/>
            </a:endParaRPr>
          </a:p>
          <a:p>
            <a:pPr marL="539750" indent="-179705">
              <a:buFont typeface="Wingdings" pitchFamily="2" charset="2"/>
              <a:buChar char="Ø"/>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299590689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lang="en-US" altLang="zh-CN" dirty="0" smtClean="0"/>
              <a:t>2.</a:t>
            </a:r>
            <a:r>
              <a:rPr lang="zh-CN" altLang="zh-CN" dirty="0" smtClean="0"/>
              <a:t>控制网络</a:t>
            </a: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694180" cy="365760"/>
          </a:xfrm>
          <a:prstGeom prst="rect">
            <a:avLst/>
          </a:prstGeom>
          <a:noFill/>
        </p:spPr>
        <p:txBody>
          <a:bodyPr wrap="none" rtlCol="0">
            <a:spAutoFit/>
          </a:bodyPr>
          <a:lstStyle/>
          <a:p>
            <a:pPr algn="l"/>
            <a:r>
              <a:rPr lang="zh-CN" altLang="en-US"/>
              <a:t>5）Zigbee技术</a:t>
            </a:r>
          </a:p>
        </p:txBody>
      </p:sp>
      <p:pic>
        <p:nvPicPr>
          <p:cNvPr id="15" name="图片 15" descr="C:\Users\yuemin\Desktop\图\Zigbee.jpg"/>
          <p:cNvPicPr>
            <a:picLocks noChangeAspect="1" noChangeArrowheads="1"/>
          </p:cNvPicPr>
          <p:nvPr/>
        </p:nvPicPr>
        <p:blipFill>
          <a:blip r:embed="rId2" cstate="print"/>
          <a:srcRect/>
          <a:stretch>
            <a:fillRect/>
          </a:stretch>
        </p:blipFill>
        <p:spPr>
          <a:xfrm>
            <a:off x="3615055" y="1548765"/>
            <a:ext cx="4936490" cy="4257675"/>
          </a:xfrm>
          <a:prstGeom prst="rect">
            <a:avLst/>
          </a:prstGeom>
          <a:noFill/>
          <a:ln w="9525">
            <a:noFill/>
            <a:miter lim="800000"/>
            <a:headEnd/>
            <a:tailEnd/>
          </a:ln>
        </p:spPr>
      </p:pic>
      <p:sp>
        <p:nvSpPr>
          <p:cNvPr id="6" name="文本框 5"/>
          <p:cNvSpPr txBox="1"/>
          <p:nvPr/>
        </p:nvSpPr>
        <p:spPr>
          <a:xfrm>
            <a:off x="4205605" y="5909310"/>
            <a:ext cx="3878580" cy="365760"/>
          </a:xfrm>
          <a:prstGeom prst="rect">
            <a:avLst/>
          </a:prstGeom>
          <a:noFill/>
        </p:spPr>
        <p:txBody>
          <a:bodyPr wrap="none" rtlCol="0">
            <a:spAutoFit/>
          </a:bodyPr>
          <a:lstStyle/>
          <a:p>
            <a:pPr algn="l"/>
            <a:r>
              <a:rPr lang="zh-CN" altLang="en-US"/>
              <a:t>ZigBee协议在智能家居系统中的应用</a:t>
            </a:r>
          </a:p>
        </p:txBody>
      </p:sp>
      <p:sp>
        <p:nvSpPr>
          <p:cNvPr id="4" name="内容占位符 5"/>
          <p:cNvSpPr>
            <a:spLocks noGrp="1"/>
          </p:cNvSpPr>
          <p:nvPr/>
        </p:nvSpPr>
        <p:spPr>
          <a:xfrm>
            <a:off x="179705" y="1558290"/>
            <a:ext cx="3232150" cy="459295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en-US" altLang="zh-CN" sz="1600" dirty="0" smtClean="0">
                <a:latin typeface="宋体" pitchFamily="2" charset="-122"/>
                <a:ea typeface="宋体" pitchFamily="2" charset="-122"/>
              </a:rPr>
              <a:t>ZigBee</a:t>
            </a:r>
            <a:r>
              <a:rPr lang="zh-CN" altLang="en-US" sz="1600" dirty="0" smtClean="0">
                <a:latin typeface="宋体" pitchFamily="2" charset="-122"/>
                <a:ea typeface="宋体" pitchFamily="2" charset="-122"/>
              </a:rPr>
              <a:t>技术具有复杂度低、成本低、功耗小、网络自组织等特性，且安装过程简单、不需要重新布线，非常适合在智能家居系统中应用</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rPr>
              <a:t>通过</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网关，</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网络可以实现与</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网络、</a:t>
            </a:r>
            <a:r>
              <a:rPr lang="en-US" altLang="zh-CN" sz="1600" dirty="0" err="1" smtClean="0">
                <a:latin typeface="宋体" pitchFamily="2" charset="-122"/>
                <a:ea typeface="宋体" pitchFamily="2" charset="-122"/>
              </a:rPr>
              <a:t>Lonworks</a:t>
            </a:r>
            <a:r>
              <a:rPr lang="zh-CN" altLang="en-US" sz="1600" dirty="0" smtClean="0">
                <a:latin typeface="宋体" pitchFamily="2" charset="-122"/>
                <a:ea typeface="宋体" pitchFamily="2" charset="-122"/>
              </a:rPr>
              <a:t>网络的交互，从而实现对</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节点的远程监控</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en-US" altLang="zh-CN" sz="1600" dirty="0" smtClean="0">
                <a:latin typeface="宋体" pitchFamily="2" charset="-122"/>
                <a:ea typeface="宋体" pitchFamily="2" charset="-122"/>
              </a:rPr>
              <a:t>ZigBee</a:t>
            </a:r>
            <a:r>
              <a:rPr lang="zh-CN" altLang="en-US" sz="1600" dirty="0" smtClean="0">
                <a:latin typeface="宋体" pitchFamily="2" charset="-122"/>
                <a:ea typeface="宋体" pitchFamily="2" charset="-122"/>
              </a:rPr>
              <a:t>技术在智能家居系统中主要用于信息采集和终端设备远程控制，具体包括：灯光控制、环境参数监测、安保</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防灾、窗帘远程控制等方面</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11830898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287780" cy="365760"/>
          </a:xfrm>
          <a:prstGeom prst="rect">
            <a:avLst/>
          </a:prstGeom>
          <a:noFill/>
        </p:spPr>
        <p:txBody>
          <a:bodyPr wrap="none" rtlCol="0">
            <a:spAutoFit/>
          </a:bodyPr>
          <a:lstStyle/>
          <a:p>
            <a:pPr algn="l"/>
            <a:r>
              <a:rPr lang="zh-CN" altLang="en-US"/>
              <a:t>1） 以太网</a:t>
            </a:r>
          </a:p>
        </p:txBody>
      </p:sp>
      <p:sp>
        <p:nvSpPr>
          <p:cNvPr id="6" name="内容占位符 5"/>
          <p:cNvSpPr>
            <a:spLocks noGrp="1"/>
          </p:cNvSpPr>
          <p:nvPr/>
        </p:nvSpPr>
        <p:spPr>
          <a:xfrm>
            <a:off x="270510" y="1544320"/>
            <a:ext cx="8401050" cy="267335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zh-CN" altLang="en-US" sz="1600" dirty="0" smtClean="0">
                <a:latin typeface="宋体" pitchFamily="2" charset="-122"/>
                <a:ea typeface="宋体" pitchFamily="2" charset="-122"/>
              </a:rPr>
              <a:t>以太网技术对应于美国电气电子工程师学会（</a:t>
            </a:r>
            <a:r>
              <a:rPr lang="en-US" altLang="zh-CN" sz="1600" dirty="0" smtClean="0">
                <a:latin typeface="宋体" pitchFamily="2" charset="-122"/>
                <a:ea typeface="宋体" pitchFamily="2" charset="-122"/>
              </a:rPr>
              <a:t>IEEE</a:t>
            </a:r>
            <a:r>
              <a:rPr lang="zh-CN" altLang="en-US" sz="1600" dirty="0" smtClean="0">
                <a:latin typeface="宋体" pitchFamily="2" charset="-122"/>
                <a:ea typeface="宋体" pitchFamily="2" charset="-122"/>
              </a:rPr>
              <a:t>）制定的</a:t>
            </a:r>
            <a:r>
              <a:rPr lang="en-US" altLang="zh-CN" sz="1600" dirty="0" smtClean="0">
                <a:latin typeface="宋体" pitchFamily="2" charset="-122"/>
                <a:ea typeface="宋体" pitchFamily="2" charset="-122"/>
              </a:rPr>
              <a:t>IEEE 802.3</a:t>
            </a:r>
            <a:r>
              <a:rPr lang="zh-CN" altLang="en-US" sz="1600" dirty="0" smtClean="0">
                <a:latin typeface="宋体" pitchFamily="2" charset="-122"/>
                <a:ea typeface="宋体" pitchFamily="2" charset="-122"/>
              </a:rPr>
              <a:t>技术标准，规定了</a:t>
            </a:r>
            <a:r>
              <a:rPr lang="en-US" altLang="zh-CN" sz="1600" dirty="0" smtClean="0">
                <a:latin typeface="宋体" pitchFamily="2" charset="-122"/>
                <a:ea typeface="宋体" pitchFamily="2" charset="-122"/>
              </a:rPr>
              <a:t>ISO/OSI</a:t>
            </a:r>
            <a:r>
              <a:rPr lang="zh-CN" altLang="en-US" sz="1600" dirty="0" smtClean="0">
                <a:latin typeface="宋体" pitchFamily="2" charset="-122"/>
                <a:ea typeface="宋体" pitchFamily="2" charset="-122"/>
              </a:rPr>
              <a:t>网络模型中物理层和数据链路层的内容</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rPr>
              <a:t>以太网具有成本低廉，拓展性好，技术标准前向兼容，并且开发、使用、维护简单的特点，是目前应用最为普遍的计算机局域网组网技术</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rPr>
              <a:t>以太网技术支持点对点通信、总线型网络拓扑和星型网络拓扑三种基本组网方式。</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rPr>
              <a:t>由于受到传输速率和传输效率的限制，总线型网络拓扑主要存在于信息网络发展初期，随着以太网技术的发展，星型网络拓扑逐渐取代总线型网络拓扑，成为目前的智能家居系统中信息网络的主流组网技术</a:t>
            </a:r>
            <a:endParaRPr lang="en-US" altLang="zh-CN" sz="1600" dirty="0" smtClean="0">
              <a:latin typeface="宋体" pitchFamily="2" charset="-122"/>
              <a:ea typeface="宋体" pitchFamily="2" charset="-122"/>
            </a:endParaRPr>
          </a:p>
        </p:txBody>
      </p:sp>
      <p:sp>
        <p:nvSpPr>
          <p:cNvPr id="12" name="内容占位符 5"/>
          <p:cNvSpPr>
            <a:spLocks noGrp="1"/>
          </p:cNvSpPr>
          <p:nvPr/>
        </p:nvSpPr>
        <p:spPr>
          <a:xfrm>
            <a:off x="251460" y="3718560"/>
            <a:ext cx="8401050" cy="239077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zh-CN" altLang="en-US" sz="1600" dirty="0" smtClean="0">
                <a:latin typeface="宋体" pitchFamily="2" charset="-122"/>
                <a:ea typeface="宋体" pitchFamily="2" charset="-122"/>
              </a:rPr>
              <a:t>以太网技术支持多种传输媒介，主要可以分为双绞线和光纤两大类，其传输速率从</a:t>
            </a:r>
            <a:r>
              <a:rPr lang="en-US" altLang="zh-CN" sz="1600" dirty="0" smtClean="0">
                <a:latin typeface="宋体" pitchFamily="2" charset="-122"/>
                <a:ea typeface="宋体" pitchFamily="2" charset="-122"/>
              </a:rPr>
              <a:t>10Mbps</a:t>
            </a:r>
            <a:r>
              <a:rPr lang="zh-CN" altLang="en-US" sz="1600" dirty="0" smtClean="0">
                <a:latin typeface="宋体" pitchFamily="2" charset="-122"/>
                <a:ea typeface="宋体" pitchFamily="2" charset="-122"/>
              </a:rPr>
              <a:t>至</a:t>
            </a:r>
            <a:r>
              <a:rPr lang="en-US" altLang="zh-CN" sz="1600" dirty="0" smtClean="0">
                <a:latin typeface="宋体" pitchFamily="2" charset="-122"/>
                <a:ea typeface="宋体" pitchFamily="2" charset="-122"/>
              </a:rPr>
              <a:t>40Gbps</a:t>
            </a:r>
            <a:r>
              <a:rPr lang="zh-CN" altLang="en-US" sz="1600" dirty="0" smtClean="0">
                <a:latin typeface="宋体" pitchFamily="2" charset="-122"/>
                <a:ea typeface="宋体" pitchFamily="2" charset="-122"/>
              </a:rPr>
              <a:t>不等</a:t>
            </a:r>
            <a:endParaRPr lang="en-US" altLang="zh-CN" sz="1600" dirty="0" smtClean="0">
              <a:latin typeface="宋体" pitchFamily="2" charset="-122"/>
              <a:ea typeface="宋体" pitchFamily="2" charset="-122"/>
            </a:endParaRPr>
          </a:p>
          <a:p>
            <a:pPr marL="539750" indent="-179705" algn="just" eaLnBrk="1">
              <a:buFont typeface="Wingdings" pitchFamily="2" charset="2"/>
              <a:buChar char="Ø"/>
            </a:pPr>
            <a:r>
              <a:rPr lang="zh-CN" altLang="en-US" sz="1600" dirty="0" smtClean="0">
                <a:latin typeface="宋体" pitchFamily="2" charset="-122"/>
                <a:ea typeface="宋体" pitchFamily="2" charset="-122"/>
              </a:rPr>
              <a:t>以太网支持半双工和全双工两种工作模式：</a:t>
            </a:r>
            <a:endParaRPr lang="en-US" altLang="zh-CN" sz="1600" dirty="0" smtClean="0">
              <a:latin typeface="宋体" pitchFamily="2" charset="-122"/>
              <a:ea typeface="宋体" pitchFamily="2" charset="-122"/>
            </a:endParaRPr>
          </a:p>
          <a:p>
            <a:pPr marL="720090"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半双工工作模式下，以太网设备以相互竞争的方式传输数据，容易发生数据碰撞，导致报文丢失，主要向于向用户提供非实时性的数据传输服务，如网络视频下载、电子邮件等。</a:t>
            </a:r>
            <a:endParaRPr lang="en-US" altLang="zh-CN" sz="1400" dirty="0" smtClean="0">
              <a:latin typeface="宋体" pitchFamily="2" charset="-122"/>
              <a:ea typeface="宋体" pitchFamily="2" charset="-122"/>
            </a:endParaRPr>
          </a:p>
          <a:p>
            <a:pPr marL="720090"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全双工工作模式是指设备可以同时实现发送和接收数据，要求设备之间存在独立的数据传输媒介，因此，可以避免因数据碰撞而导致的报文丢失，可以实现实时性的数据传输</a:t>
            </a:r>
            <a:endParaRPr lang="en-US" altLang="zh-CN" sz="1400" dirty="0" smtClean="0">
              <a:latin typeface="宋体" pitchFamily="2" charset="-122"/>
              <a:ea typeface="宋体" pitchFamily="2" charset="-122"/>
            </a:endParaRPr>
          </a:p>
        </p:txBody>
      </p:sp>
    </p:spTree>
    <p:extLst>
      <p:ext uri="{BB962C8B-B14F-4D97-AF65-F5344CB8AC3E}">
        <p14:creationId xmlns:p14="http://schemas.microsoft.com/office/powerpoint/2010/main" val="79691712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287780" cy="365760"/>
          </a:xfrm>
          <a:prstGeom prst="rect">
            <a:avLst/>
          </a:prstGeom>
          <a:noFill/>
        </p:spPr>
        <p:txBody>
          <a:bodyPr wrap="none" rtlCol="0">
            <a:spAutoFit/>
          </a:bodyPr>
          <a:lstStyle/>
          <a:p>
            <a:pPr algn="l"/>
            <a:r>
              <a:rPr lang="zh-CN" altLang="en-US"/>
              <a:t>1） 以太网</a:t>
            </a:r>
          </a:p>
        </p:txBody>
      </p:sp>
      <p:pic>
        <p:nvPicPr>
          <p:cNvPr id="16" name="图片 16" descr="C:\Users\yuemin\Desktop\图\以太网1.jpg"/>
          <p:cNvPicPr>
            <a:picLocks noChangeAspect="1" noChangeArrowheads="1"/>
          </p:cNvPicPr>
          <p:nvPr/>
        </p:nvPicPr>
        <p:blipFill>
          <a:blip r:embed="rId2" cstate="print"/>
          <a:srcRect/>
          <a:stretch>
            <a:fillRect/>
          </a:stretch>
        </p:blipFill>
        <p:spPr>
          <a:xfrm>
            <a:off x="3707765" y="1557020"/>
            <a:ext cx="1866900" cy="549275"/>
          </a:xfrm>
          <a:prstGeom prst="rect">
            <a:avLst/>
          </a:prstGeom>
          <a:noFill/>
          <a:ln w="9525">
            <a:noFill/>
            <a:miter lim="800000"/>
            <a:headEnd/>
            <a:tailEnd/>
          </a:ln>
        </p:spPr>
      </p:pic>
      <p:sp>
        <p:nvSpPr>
          <p:cNvPr id="7" name="文本框 6"/>
          <p:cNvSpPr txBox="1"/>
          <p:nvPr/>
        </p:nvSpPr>
        <p:spPr>
          <a:xfrm>
            <a:off x="3563620" y="2348865"/>
            <a:ext cx="1910080" cy="365760"/>
          </a:xfrm>
          <a:prstGeom prst="rect">
            <a:avLst/>
          </a:prstGeom>
          <a:noFill/>
        </p:spPr>
        <p:txBody>
          <a:bodyPr wrap="none" rtlCol="0">
            <a:spAutoFit/>
          </a:bodyPr>
          <a:lstStyle/>
          <a:p>
            <a:pPr algn="l"/>
            <a:r>
              <a:rPr lang="zh-CN" altLang="en-US"/>
              <a:t>（a）点对点通信</a:t>
            </a:r>
          </a:p>
        </p:txBody>
      </p:sp>
      <p:pic>
        <p:nvPicPr>
          <p:cNvPr id="17" name="图片 17" descr="C:\Users\yuemin\Desktop\图\以太网2.jpg"/>
          <p:cNvPicPr>
            <a:picLocks noChangeAspect="1" noChangeArrowheads="1"/>
          </p:cNvPicPr>
          <p:nvPr/>
        </p:nvPicPr>
        <p:blipFill>
          <a:blip r:embed="rId3" cstate="print"/>
          <a:srcRect/>
          <a:stretch>
            <a:fillRect/>
          </a:stretch>
        </p:blipFill>
        <p:spPr>
          <a:xfrm>
            <a:off x="539750" y="3068955"/>
            <a:ext cx="3533775" cy="1916430"/>
          </a:xfrm>
          <a:prstGeom prst="rect">
            <a:avLst/>
          </a:prstGeom>
          <a:noFill/>
          <a:ln w="9525">
            <a:noFill/>
            <a:miter lim="800000"/>
            <a:headEnd/>
            <a:tailEnd/>
          </a:ln>
        </p:spPr>
      </p:pic>
      <p:sp>
        <p:nvSpPr>
          <p:cNvPr id="9" name="文本框 8"/>
          <p:cNvSpPr txBox="1"/>
          <p:nvPr/>
        </p:nvSpPr>
        <p:spPr>
          <a:xfrm>
            <a:off x="755650" y="5085715"/>
            <a:ext cx="2367280" cy="365760"/>
          </a:xfrm>
          <a:prstGeom prst="rect">
            <a:avLst/>
          </a:prstGeom>
          <a:noFill/>
        </p:spPr>
        <p:txBody>
          <a:bodyPr wrap="none" rtlCol="0">
            <a:spAutoFit/>
          </a:bodyPr>
          <a:lstStyle/>
          <a:p>
            <a:pPr algn="l"/>
            <a:r>
              <a:rPr lang="zh-CN" altLang="en-US"/>
              <a:t>（b）总线型网络拓扑</a:t>
            </a:r>
          </a:p>
        </p:txBody>
      </p:sp>
      <p:pic>
        <p:nvPicPr>
          <p:cNvPr id="18" name="图片 18" descr="C:\Users\yuemin\Desktop\图\以太网3.jpg"/>
          <p:cNvPicPr>
            <a:picLocks noChangeAspect="1" noChangeArrowheads="1"/>
          </p:cNvPicPr>
          <p:nvPr/>
        </p:nvPicPr>
        <p:blipFill>
          <a:blip r:embed="rId4" cstate="print"/>
          <a:srcRect/>
          <a:stretch>
            <a:fillRect/>
          </a:stretch>
        </p:blipFill>
        <p:spPr>
          <a:xfrm>
            <a:off x="5199380" y="2957830"/>
            <a:ext cx="3237865" cy="2063750"/>
          </a:xfrm>
          <a:prstGeom prst="rect">
            <a:avLst/>
          </a:prstGeom>
          <a:noFill/>
          <a:ln w="9525">
            <a:noFill/>
            <a:miter lim="800000"/>
            <a:headEnd/>
            <a:tailEnd/>
          </a:ln>
        </p:spPr>
      </p:pic>
      <p:sp>
        <p:nvSpPr>
          <p:cNvPr id="10" name="文本框 9"/>
          <p:cNvSpPr txBox="1"/>
          <p:nvPr/>
        </p:nvSpPr>
        <p:spPr>
          <a:xfrm>
            <a:off x="6012180" y="5085715"/>
            <a:ext cx="2125980" cy="365760"/>
          </a:xfrm>
          <a:prstGeom prst="rect">
            <a:avLst/>
          </a:prstGeom>
          <a:noFill/>
        </p:spPr>
        <p:txBody>
          <a:bodyPr wrap="none" rtlCol="0">
            <a:spAutoFit/>
          </a:bodyPr>
          <a:lstStyle/>
          <a:p>
            <a:pPr algn="l"/>
            <a:r>
              <a:rPr lang="zh-CN" altLang="en-US"/>
              <a:t>（c）星型网络拓扑</a:t>
            </a:r>
          </a:p>
        </p:txBody>
      </p:sp>
      <p:sp>
        <p:nvSpPr>
          <p:cNvPr id="11" name="文本框 10"/>
          <p:cNvSpPr txBox="1"/>
          <p:nvPr/>
        </p:nvSpPr>
        <p:spPr>
          <a:xfrm>
            <a:off x="3564255" y="5948680"/>
            <a:ext cx="1783080" cy="365760"/>
          </a:xfrm>
          <a:prstGeom prst="rect">
            <a:avLst/>
          </a:prstGeom>
          <a:noFill/>
        </p:spPr>
        <p:txBody>
          <a:bodyPr wrap="none" rtlCol="0">
            <a:spAutoFit/>
          </a:bodyPr>
          <a:lstStyle/>
          <a:p>
            <a:pPr algn="l"/>
            <a:r>
              <a:rPr lang="zh-CN" altLang="en-US"/>
              <a:t>以太网拓扑结构</a:t>
            </a:r>
          </a:p>
        </p:txBody>
      </p:sp>
    </p:spTree>
    <p:extLst>
      <p:ext uri="{BB962C8B-B14F-4D97-AF65-F5344CB8AC3E}">
        <p14:creationId xmlns:p14="http://schemas.microsoft.com/office/powerpoint/2010/main" val="124659368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52"/>
          <p:cNvSpPr>
            <a:spLocks noChangeArrowheads="1"/>
          </p:cNvSpPr>
          <p:nvPr/>
        </p:nvSpPr>
        <p:spPr bwMode="gray">
          <a:xfrm>
            <a:off x="1765300" y="1821437"/>
            <a:ext cx="2949576"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ln>
        </p:spPr>
        <p:txBody>
          <a:bodyPr wrap="none" anchor="ctr"/>
          <a:lstStyle/>
          <a:p>
            <a:pPr eaLnBrk="0" hangingPunct="0"/>
            <a:r>
              <a:rPr lang="en-US" u="sng" dirty="0" smtClean="0"/>
              <a:t>1.4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ln>
        </p:spPr>
        <p:txBody>
          <a:bodyPr wrap="none" anchor="ctr"/>
          <a:lstStyle/>
          <a:p>
            <a:r>
              <a:rPr lang="en-US" u="sng" dirty="0" smtClean="0"/>
              <a:t>1.3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ln>
        </p:spPr>
        <p:txBody>
          <a:bodyPr wrap="none" anchor="ctr"/>
          <a:lstStyle/>
          <a:p>
            <a:r>
              <a:rPr lang="en-US" u="sng" dirty="0" smtClean="0"/>
              <a:t>1.2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ln>
        </p:spPr>
        <p:txBody>
          <a:bodyPr wrap="none" anchor="ctr"/>
          <a:lstStyle/>
          <a:p>
            <a:r>
              <a:rPr lang="en-US" u="sng" dirty="0" smtClean="0"/>
              <a:t>1.1</a:t>
            </a:r>
            <a:r>
              <a:rPr lang="zh-CN" altLang="en-US" u="sng" dirty="0" smtClean="0"/>
              <a:t>智能家居概述</a:t>
            </a:r>
            <a:endParaRPr lang="zh-CN" altLang="en-US" u="sng" dirty="0"/>
          </a:p>
        </p:txBody>
      </p:sp>
      <p:grpSp>
        <p:nvGrpSpPr>
          <p:cNvPr id="2" name="Group 53"/>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ln>
          </p:spPr>
          <p:txBody>
            <a:bodyPr anchor="ctr">
              <a:spAutoFit/>
            </a:bodyPr>
            <a:lstStyle/>
            <a:p>
              <a:endParaRPr lang="zh-CN" altLang="en-US"/>
            </a:p>
          </p:txBody>
        </p:sp>
      </p:grpSp>
      <p:grpSp>
        <p:nvGrpSpPr>
          <p:cNvPr id="3" name="Group 60"/>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ln>
          </p:spPr>
          <p:txBody>
            <a:bodyPr anchor="ctr">
              <a:spAutoFit/>
            </a:bodyPr>
            <a:lstStyle/>
            <a:p>
              <a:endParaRPr lang="zh-CN" altLang="en-US"/>
            </a:p>
          </p:txBody>
        </p:sp>
      </p:grpSp>
      <p:grpSp>
        <p:nvGrpSpPr>
          <p:cNvPr id="4" name="Group 67"/>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ln>
          </p:spPr>
          <p:txBody>
            <a:bodyPr anchor="ctr">
              <a:spAutoFit/>
            </a:bodyPr>
            <a:lstStyle/>
            <a:p>
              <a:endParaRPr lang="zh-CN" altLang="en-US"/>
            </a:p>
          </p:txBody>
        </p:sp>
      </p:grpSp>
      <p:grpSp>
        <p:nvGrpSpPr>
          <p:cNvPr id="7" name="Group 81"/>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5067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973580" cy="365760"/>
          </a:xfrm>
          <a:prstGeom prst="rect">
            <a:avLst/>
          </a:prstGeom>
          <a:noFill/>
        </p:spPr>
        <p:txBody>
          <a:bodyPr wrap="none" rtlCol="0">
            <a:spAutoFit/>
          </a:bodyPr>
          <a:lstStyle/>
          <a:p>
            <a:pPr algn="l"/>
            <a:r>
              <a:rPr lang="zh-CN" altLang="en-US"/>
              <a:t>2) HomePlug协议</a:t>
            </a:r>
          </a:p>
        </p:txBody>
      </p:sp>
      <p:sp>
        <p:nvSpPr>
          <p:cNvPr id="4" name="内容占位符 5"/>
          <p:cNvSpPr>
            <a:spLocks noGrp="1"/>
          </p:cNvSpPr>
          <p:nvPr/>
        </p:nvSpPr>
        <p:spPr>
          <a:xfrm>
            <a:off x="108585" y="1771015"/>
            <a:ext cx="8401050" cy="408940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dirty="0" smtClean="0"/>
          </a:p>
          <a:p>
            <a:pPr marL="539750" indent="-179705" algn="just" eaLnBrk="1">
              <a:buFont typeface="Wingdings" pitchFamily="2" charset="2"/>
              <a:buChar char="Ø"/>
            </a:pPr>
            <a:r>
              <a:rPr lang="en-US" altLang="zh-CN" sz="1600" dirty="0" smtClean="0">
                <a:latin typeface="宋体" pitchFamily="2" charset="-122"/>
                <a:ea typeface="宋体" pitchFamily="2" charset="-122"/>
              </a:rPr>
              <a:t>HomePlug </a:t>
            </a:r>
            <a:r>
              <a:rPr lang="zh-CN" altLang="en-US" sz="1600" dirty="0" smtClean="0">
                <a:latin typeface="宋体" pitchFamily="2" charset="-122"/>
                <a:ea typeface="宋体" pitchFamily="2" charset="-122"/>
              </a:rPr>
              <a:t>协议是由家庭插电联盟制定的网络传输协议，目的是利用住宅中广泛存在的电力线为传输媒介向用户提供高速率的宽带服务。</a:t>
            </a:r>
            <a:endParaRPr lang="en-US" altLang="zh-CN" sz="16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协议安装过程中不需要重新布线，建设时间短，节约成本，并且用户可以随时随地通过电源插座进行数据传输，使用简单、方便</a:t>
            </a:r>
            <a:endParaRPr lang="en-US" altLang="zh-CN" sz="16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物理层工作在</a:t>
            </a:r>
            <a:r>
              <a:rPr lang="en-US" altLang="zh-CN" sz="1600" dirty="0" smtClean="0">
                <a:latin typeface="宋体" pitchFamily="2" charset="-122"/>
                <a:ea typeface="宋体" pitchFamily="2" charset="-122"/>
              </a:rPr>
              <a:t>2~28MHz</a:t>
            </a:r>
            <a:r>
              <a:rPr lang="zh-CN" altLang="en-US" sz="1600" dirty="0" smtClean="0">
                <a:latin typeface="宋体" pitchFamily="2" charset="-122"/>
                <a:ea typeface="宋体" pitchFamily="2" charset="-122"/>
              </a:rPr>
              <a:t>频带范围内，采用正交频分复用和</a:t>
            </a:r>
            <a:r>
              <a:rPr lang="en-US" altLang="zh-CN" sz="1600" dirty="0" smtClean="0">
                <a:latin typeface="宋体" pitchFamily="2" charset="-122"/>
                <a:ea typeface="宋体" pitchFamily="2" charset="-122"/>
              </a:rPr>
              <a:t>Turbo</a:t>
            </a:r>
            <a:r>
              <a:rPr lang="zh-CN" altLang="en-US" sz="1600" dirty="0" smtClean="0">
                <a:latin typeface="宋体" pitchFamily="2" charset="-122"/>
                <a:ea typeface="宋体" pitchFamily="2" charset="-122"/>
              </a:rPr>
              <a:t>卷积码技术，其信号传输距离可达一千米。</a:t>
            </a:r>
            <a:endParaRPr lang="en-US" altLang="zh-CN" sz="16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zh-CN" altLang="en-US" sz="1600" dirty="0" smtClean="0">
                <a:latin typeface="宋体" pitchFamily="2" charset="-122"/>
                <a:ea typeface="宋体" pitchFamily="2" charset="-122"/>
              </a:rPr>
              <a:t>在媒体接入层，</a:t>
            </a: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协议定义了竞争区间和无竞争区间：</a:t>
            </a:r>
            <a:endParaRPr lang="en-US" altLang="zh-CN" sz="1600" dirty="0" smtClean="0">
              <a:latin typeface="宋体" pitchFamily="2" charset="-122"/>
              <a:ea typeface="宋体" pitchFamily="2" charset="-122"/>
            </a:endParaRPr>
          </a:p>
          <a:p>
            <a:pPr marL="720090"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竞争区间内，终端设备采用载波侦听多路访问／冲突避免技术进行数据传输，主要向用户提供对时延要求不高的数据传输服务，如网页浏览，网络视频下载等</a:t>
            </a:r>
            <a:endParaRPr lang="en-US" altLang="zh-CN" sz="1400" dirty="0" smtClean="0">
              <a:latin typeface="宋体" pitchFamily="2" charset="-122"/>
              <a:ea typeface="宋体" pitchFamily="2" charset="-122"/>
            </a:endParaRPr>
          </a:p>
          <a:p>
            <a:pPr marL="720090" indent="-179705" algn="just" eaLnBrk="1">
              <a:buFont typeface="Wingdings" pitchFamily="2" charset="2"/>
              <a:buChar char="ü"/>
            </a:pPr>
            <a:r>
              <a:rPr lang="zh-CN" altLang="en-US" sz="1400" dirty="0" smtClean="0">
                <a:latin typeface="宋体" pitchFamily="2" charset="-122"/>
                <a:ea typeface="宋体" pitchFamily="2" charset="-122"/>
              </a:rPr>
              <a:t>无竞争区间则采用时分多路复用技术，主要向用户提供对实时性要求较高的数据传输服务，如高清电视、网络摄像头等</a:t>
            </a:r>
            <a:endParaRPr lang="en-US" altLang="zh-CN" sz="14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协议在以电力线为媒介的系统中可达</a:t>
            </a:r>
            <a:r>
              <a:rPr lang="en-US" altLang="zh-CN" sz="1600" dirty="0" smtClean="0">
                <a:latin typeface="宋体" pitchFamily="2" charset="-122"/>
                <a:ea typeface="宋体" pitchFamily="2" charset="-122"/>
              </a:rPr>
              <a:t>500Mbps</a:t>
            </a:r>
            <a:r>
              <a:rPr lang="zh-CN" altLang="en-US" sz="1600" dirty="0" smtClean="0">
                <a:latin typeface="宋体" pitchFamily="2" charset="-122"/>
                <a:ea typeface="宋体" pitchFamily="2" charset="-122"/>
              </a:rPr>
              <a:t>，而在以同轴电缆为媒介的系统中可达</a:t>
            </a:r>
            <a:r>
              <a:rPr lang="en-US" altLang="zh-CN" sz="1600" dirty="0" smtClean="0">
                <a:latin typeface="宋体" pitchFamily="2" charset="-122"/>
                <a:ea typeface="宋体" pitchFamily="2" charset="-122"/>
              </a:rPr>
              <a:t>700Mbps</a:t>
            </a:r>
          </a:p>
        </p:txBody>
      </p:sp>
    </p:spTree>
    <p:extLst>
      <p:ext uri="{BB962C8B-B14F-4D97-AF65-F5344CB8AC3E}">
        <p14:creationId xmlns:p14="http://schemas.microsoft.com/office/powerpoint/2010/main" val="16763856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1973580" cy="365760"/>
          </a:xfrm>
          <a:prstGeom prst="rect">
            <a:avLst/>
          </a:prstGeom>
          <a:noFill/>
        </p:spPr>
        <p:txBody>
          <a:bodyPr wrap="none" rtlCol="0">
            <a:spAutoFit/>
          </a:bodyPr>
          <a:lstStyle/>
          <a:p>
            <a:pPr algn="l"/>
            <a:r>
              <a:rPr lang="zh-CN" altLang="en-US"/>
              <a:t>2) HomePlug协议</a:t>
            </a:r>
          </a:p>
        </p:txBody>
      </p:sp>
      <p:pic>
        <p:nvPicPr>
          <p:cNvPr id="19" name="图片 8" descr="C:\Users\yuemin\Desktop\图\homePlug.jpg"/>
          <p:cNvPicPr>
            <a:picLocks noChangeAspect="1" noChangeArrowheads="1"/>
          </p:cNvPicPr>
          <p:nvPr/>
        </p:nvPicPr>
        <p:blipFill>
          <a:blip r:embed="rId2" cstate="print"/>
          <a:srcRect/>
          <a:stretch>
            <a:fillRect/>
          </a:stretch>
        </p:blipFill>
        <p:spPr>
          <a:xfrm>
            <a:off x="2557780" y="1772920"/>
            <a:ext cx="5524500" cy="3660140"/>
          </a:xfrm>
          <a:prstGeom prst="rect">
            <a:avLst/>
          </a:prstGeom>
          <a:noFill/>
          <a:ln w="9525">
            <a:noFill/>
            <a:miter lim="800000"/>
            <a:headEnd/>
            <a:tailEnd/>
          </a:ln>
        </p:spPr>
      </p:pic>
      <p:sp>
        <p:nvSpPr>
          <p:cNvPr id="6" name="文本框 5"/>
          <p:cNvSpPr txBox="1"/>
          <p:nvPr/>
        </p:nvSpPr>
        <p:spPr>
          <a:xfrm>
            <a:off x="3061970" y="5805170"/>
            <a:ext cx="4284980" cy="365760"/>
          </a:xfrm>
          <a:prstGeom prst="rect">
            <a:avLst/>
          </a:prstGeom>
          <a:noFill/>
        </p:spPr>
        <p:txBody>
          <a:bodyPr wrap="none" rtlCol="0">
            <a:spAutoFit/>
          </a:bodyPr>
          <a:lstStyle/>
          <a:p>
            <a:pPr algn="l"/>
            <a:r>
              <a:rPr lang="zh-CN" altLang="en-US"/>
              <a:t> HomePlug协议在智能家居系统中的应用</a:t>
            </a:r>
          </a:p>
        </p:txBody>
      </p:sp>
    </p:spTree>
    <p:extLst>
      <p:ext uri="{BB962C8B-B14F-4D97-AF65-F5344CB8AC3E}">
        <p14:creationId xmlns:p14="http://schemas.microsoft.com/office/powerpoint/2010/main" val="198861283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2138680" cy="365760"/>
          </a:xfrm>
          <a:prstGeom prst="rect">
            <a:avLst/>
          </a:prstGeom>
          <a:noFill/>
        </p:spPr>
        <p:txBody>
          <a:bodyPr wrap="none" rtlCol="0">
            <a:spAutoFit/>
          </a:bodyPr>
          <a:lstStyle/>
          <a:p>
            <a:pPr algn="l"/>
            <a:r>
              <a:rPr lang="zh-CN" altLang="en-US"/>
              <a:t>3） HomePNA协议</a:t>
            </a:r>
          </a:p>
        </p:txBody>
      </p:sp>
      <p:sp>
        <p:nvSpPr>
          <p:cNvPr id="6" name="内容占位符 5"/>
          <p:cNvSpPr>
            <a:spLocks noGrp="1"/>
          </p:cNvSpPr>
          <p:nvPr/>
        </p:nvSpPr>
        <p:spPr>
          <a:xfrm>
            <a:off x="251460" y="1917065"/>
            <a:ext cx="8401050" cy="380365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endParaRPr lang="en-US" altLang="zh-CN" b="1" dirty="0" smtClean="0"/>
          </a:p>
          <a:p>
            <a:pPr marL="539750" indent="-179705" algn="just" eaLnBrk="1">
              <a:buFont typeface="Wingdings" pitchFamily="2" charset="2"/>
              <a:buChar char="Ø"/>
            </a:pPr>
            <a:r>
              <a:rPr lang="en-US" altLang="en-US"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是由家庭电话线网络联盟制定的网络传输协议，目的是利用住宅中的电话线或有线电视线缆（同轴电缆）向用户提供视频、语音以及数据服务，具有在安装过程中不需要重新布线，安装简单，节约成本的特点。</a:t>
            </a:r>
            <a:endParaRPr lang="en-US" altLang="zh-CN" sz="16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en-US" altLang="en-US"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技术以电话线为传输媒介时，信号传输距离在</a:t>
            </a:r>
            <a:r>
              <a:rPr lang="en-US" altLang="zh-CN" sz="1600" dirty="0" smtClean="0">
                <a:latin typeface="宋体" pitchFamily="2" charset="-122"/>
                <a:ea typeface="宋体" pitchFamily="2" charset="-122"/>
              </a:rPr>
              <a:t>300</a:t>
            </a:r>
            <a:r>
              <a:rPr lang="zh-CN" altLang="en-US" sz="1600" dirty="0" smtClean="0">
                <a:latin typeface="宋体" pitchFamily="2" charset="-122"/>
                <a:ea typeface="宋体" pitchFamily="2" charset="-122"/>
              </a:rPr>
              <a:t>米左右，最高传输速率可达</a:t>
            </a:r>
            <a:r>
              <a:rPr lang="en-US" altLang="zh-CN" sz="1600" dirty="0" smtClean="0">
                <a:latin typeface="宋体" pitchFamily="2" charset="-122"/>
                <a:ea typeface="宋体" pitchFamily="2" charset="-122"/>
              </a:rPr>
              <a:t>160Mbps</a:t>
            </a:r>
            <a:r>
              <a:rPr lang="zh-CN" altLang="en-US" sz="1600" dirty="0" smtClean="0">
                <a:latin typeface="宋体" pitchFamily="2" charset="-122"/>
                <a:ea typeface="宋体" pitchFamily="2" charset="-122"/>
              </a:rPr>
              <a:t>；在以同轴电缆为传输媒介时，信号传输距离在</a:t>
            </a:r>
            <a:r>
              <a:rPr lang="en-US" altLang="zh-CN" sz="1600" dirty="0" smtClean="0">
                <a:latin typeface="宋体" pitchFamily="2" charset="-122"/>
                <a:ea typeface="宋体" pitchFamily="2" charset="-122"/>
              </a:rPr>
              <a:t>1000</a:t>
            </a:r>
            <a:r>
              <a:rPr lang="zh-CN" altLang="en-US" sz="1600" dirty="0" smtClean="0">
                <a:latin typeface="宋体" pitchFamily="2" charset="-122"/>
                <a:ea typeface="宋体" pitchFamily="2" charset="-122"/>
              </a:rPr>
              <a:t>米左右，最高传输速率可达</a:t>
            </a:r>
            <a:r>
              <a:rPr lang="en-US" altLang="zh-CN" sz="1600" dirty="0" smtClean="0">
                <a:latin typeface="宋体" pitchFamily="2" charset="-122"/>
                <a:ea typeface="宋体" pitchFamily="2" charset="-122"/>
              </a:rPr>
              <a:t>320Mbps</a:t>
            </a:r>
          </a:p>
          <a:p>
            <a:pPr marL="539750" indent="-179705" algn="just" eaLnBrk="1">
              <a:spcBef>
                <a:spcPts val="1200"/>
              </a:spcBef>
              <a:buFont typeface="Wingdings" pitchFamily="2" charset="2"/>
              <a:buChar char="Ø"/>
            </a:pPr>
            <a:r>
              <a:rPr lang="zh-CN" altLang="en-US" sz="1600" dirty="0" smtClean="0">
                <a:latin typeface="宋体" pitchFamily="2" charset="-122"/>
                <a:ea typeface="宋体" pitchFamily="2" charset="-122"/>
              </a:rPr>
              <a:t>在媒体接入层，</a:t>
            </a:r>
            <a:r>
              <a:rPr lang="en-US" altLang="zh-CN"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协议同时采用载波侦听多路访问／冲突避免技术（</a:t>
            </a:r>
            <a:r>
              <a:rPr lang="en-US" altLang="zh-CN" sz="1600" dirty="0" smtClean="0">
                <a:latin typeface="宋体" pitchFamily="2" charset="-122"/>
                <a:ea typeface="宋体" pitchFamily="2" charset="-122"/>
              </a:rPr>
              <a:t>CSMA/CA</a:t>
            </a:r>
            <a:r>
              <a:rPr lang="zh-CN" altLang="en-US" sz="1600" dirty="0" smtClean="0">
                <a:latin typeface="宋体" pitchFamily="2" charset="-122"/>
                <a:ea typeface="宋体" pitchFamily="2" charset="-122"/>
              </a:rPr>
              <a:t>）和时分多路复用技术（</a:t>
            </a:r>
            <a:r>
              <a:rPr lang="en-US" altLang="zh-CN" sz="1600" dirty="0" smtClean="0">
                <a:latin typeface="宋体" pitchFamily="2" charset="-122"/>
                <a:ea typeface="宋体" pitchFamily="2" charset="-122"/>
              </a:rPr>
              <a:t>TDMA</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CSMA/CA</a:t>
            </a:r>
            <a:r>
              <a:rPr lang="zh-CN" altLang="en-US" sz="1600" dirty="0" smtClean="0">
                <a:latin typeface="宋体" pitchFamily="2" charset="-122"/>
                <a:ea typeface="宋体" pitchFamily="2" charset="-122"/>
              </a:rPr>
              <a:t>技术可以提高系统的带宽利用率，主要向用户对传输时延要求不高的数据服务，而</a:t>
            </a:r>
            <a:r>
              <a:rPr lang="en-US" altLang="zh-CN" sz="1600" dirty="0" smtClean="0">
                <a:latin typeface="宋体" pitchFamily="2" charset="-122"/>
                <a:ea typeface="宋体" pitchFamily="2" charset="-122"/>
              </a:rPr>
              <a:t>TDMA</a:t>
            </a:r>
            <a:r>
              <a:rPr lang="zh-CN" altLang="en-US" sz="1600" dirty="0" smtClean="0">
                <a:latin typeface="宋体" pitchFamily="2" charset="-122"/>
                <a:ea typeface="宋体" pitchFamily="2" charset="-122"/>
              </a:rPr>
              <a:t>技术的运用可以向用户实时性的数据传输服务</a:t>
            </a:r>
            <a:endParaRPr lang="en-US" altLang="zh-CN" sz="1600" dirty="0" smtClean="0">
              <a:latin typeface="宋体" pitchFamily="2" charset="-122"/>
              <a:ea typeface="宋体" pitchFamily="2" charset="-122"/>
            </a:endParaRPr>
          </a:p>
          <a:p>
            <a:pPr marL="539750" indent="-179705" algn="just" eaLnBrk="1">
              <a:spcBef>
                <a:spcPts val="1200"/>
              </a:spcBef>
              <a:buFont typeface="Wingdings" pitchFamily="2" charset="2"/>
              <a:buChar char="Ø"/>
            </a:pPr>
            <a:r>
              <a:rPr lang="en-US" altLang="zh-CN"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技术可以容纳</a:t>
            </a:r>
            <a:r>
              <a:rPr lang="en-US" altLang="zh-CN" sz="1600" dirty="0" smtClean="0">
                <a:latin typeface="宋体" pitchFamily="2" charset="-122"/>
                <a:ea typeface="宋体" pitchFamily="2" charset="-122"/>
              </a:rPr>
              <a:t>64</a:t>
            </a:r>
            <a:r>
              <a:rPr lang="zh-CN" altLang="en-US" sz="1600" dirty="0" smtClean="0">
                <a:latin typeface="宋体" pitchFamily="2" charset="-122"/>
                <a:ea typeface="宋体" pitchFamily="2" charset="-122"/>
              </a:rPr>
              <a:t>个终端设备，满足智能家居系统的要求</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35238473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2138680" cy="365760"/>
          </a:xfrm>
          <a:prstGeom prst="rect">
            <a:avLst/>
          </a:prstGeom>
          <a:noFill/>
        </p:spPr>
        <p:txBody>
          <a:bodyPr wrap="none" rtlCol="0">
            <a:spAutoFit/>
          </a:bodyPr>
          <a:lstStyle/>
          <a:p>
            <a:pPr algn="l"/>
            <a:r>
              <a:rPr lang="zh-CN" altLang="en-US"/>
              <a:t>3） HomePNA协议</a:t>
            </a:r>
          </a:p>
        </p:txBody>
      </p:sp>
      <p:pic>
        <p:nvPicPr>
          <p:cNvPr id="20" name="图片 20" descr="C:\Users\yuemin\Desktop\图\homePNA.jpg"/>
          <p:cNvPicPr>
            <a:picLocks noChangeAspect="1" noChangeArrowheads="1"/>
          </p:cNvPicPr>
          <p:nvPr/>
        </p:nvPicPr>
        <p:blipFill>
          <a:blip r:embed="rId2" cstate="print"/>
          <a:srcRect/>
          <a:stretch>
            <a:fillRect/>
          </a:stretch>
        </p:blipFill>
        <p:spPr>
          <a:xfrm>
            <a:off x="1982470" y="1892300"/>
            <a:ext cx="6021070" cy="3695065"/>
          </a:xfrm>
          <a:prstGeom prst="rect">
            <a:avLst/>
          </a:prstGeom>
          <a:noFill/>
          <a:ln w="9525">
            <a:noFill/>
            <a:miter lim="800000"/>
            <a:headEnd/>
            <a:tailEnd/>
          </a:ln>
        </p:spPr>
      </p:pic>
      <p:sp>
        <p:nvSpPr>
          <p:cNvPr id="4" name="文本框 3"/>
          <p:cNvSpPr txBox="1"/>
          <p:nvPr/>
        </p:nvSpPr>
        <p:spPr>
          <a:xfrm>
            <a:off x="3134995" y="5733415"/>
            <a:ext cx="4234180" cy="365760"/>
          </a:xfrm>
          <a:prstGeom prst="rect">
            <a:avLst/>
          </a:prstGeom>
          <a:noFill/>
        </p:spPr>
        <p:txBody>
          <a:bodyPr wrap="none" rtlCol="0">
            <a:spAutoFit/>
          </a:bodyPr>
          <a:lstStyle/>
          <a:p>
            <a:pPr algn="l"/>
            <a:r>
              <a:rPr lang="zh-CN" altLang="en-US"/>
              <a:t>HomePNA协议在智能家居系统中的应用</a:t>
            </a:r>
          </a:p>
        </p:txBody>
      </p:sp>
    </p:spTree>
    <p:extLst>
      <p:ext uri="{BB962C8B-B14F-4D97-AF65-F5344CB8AC3E}">
        <p14:creationId xmlns:p14="http://schemas.microsoft.com/office/powerpoint/2010/main" val="385058051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1505" y="1557020"/>
            <a:ext cx="2049780" cy="365760"/>
          </a:xfrm>
          <a:prstGeom prst="rect">
            <a:avLst/>
          </a:prstGeom>
          <a:noFill/>
        </p:spPr>
        <p:txBody>
          <a:bodyPr wrap="none" rtlCol="0">
            <a:spAutoFit/>
          </a:bodyPr>
          <a:lstStyle/>
          <a:p>
            <a:pPr algn="l"/>
            <a:r>
              <a:rPr lang="zh-CN" altLang="en-US"/>
              <a:t>4） Wi-Fi网络协议</a:t>
            </a:r>
          </a:p>
        </p:txBody>
      </p:sp>
      <p:pic>
        <p:nvPicPr>
          <p:cNvPr id="23" name="图片 23" descr="C:\Users\yuemin\Desktop\图\wifi.jpg"/>
          <p:cNvPicPr>
            <a:picLocks noChangeAspect="1" noChangeArrowheads="1"/>
          </p:cNvPicPr>
          <p:nvPr/>
        </p:nvPicPr>
        <p:blipFill>
          <a:blip r:embed="rId2" cstate="print"/>
          <a:srcRect/>
          <a:stretch>
            <a:fillRect/>
          </a:stretch>
        </p:blipFill>
        <p:spPr>
          <a:xfrm>
            <a:off x="3491865" y="1556385"/>
            <a:ext cx="5374005" cy="3686810"/>
          </a:xfrm>
          <a:prstGeom prst="rect">
            <a:avLst/>
          </a:prstGeom>
          <a:noFill/>
          <a:ln w="9525">
            <a:noFill/>
            <a:miter lim="800000"/>
            <a:headEnd/>
            <a:tailEnd/>
          </a:ln>
        </p:spPr>
      </p:pic>
      <p:sp>
        <p:nvSpPr>
          <p:cNvPr id="7" name="文本框 6"/>
          <p:cNvSpPr txBox="1"/>
          <p:nvPr/>
        </p:nvSpPr>
        <p:spPr>
          <a:xfrm>
            <a:off x="4428490" y="5589270"/>
            <a:ext cx="3688080" cy="365760"/>
          </a:xfrm>
          <a:prstGeom prst="rect">
            <a:avLst/>
          </a:prstGeom>
          <a:noFill/>
        </p:spPr>
        <p:txBody>
          <a:bodyPr wrap="none" rtlCol="0">
            <a:spAutoFit/>
          </a:bodyPr>
          <a:lstStyle/>
          <a:p>
            <a:pPr algn="l"/>
            <a:r>
              <a:rPr lang="zh-CN" altLang="en-US"/>
              <a:t>Wi-Fi协议在智能家居系统中的应用</a:t>
            </a:r>
          </a:p>
        </p:txBody>
      </p:sp>
      <p:sp>
        <p:nvSpPr>
          <p:cNvPr id="4" name="内容占位符 5"/>
          <p:cNvSpPr>
            <a:spLocks noGrp="1"/>
          </p:cNvSpPr>
          <p:nvPr/>
        </p:nvSpPr>
        <p:spPr>
          <a:xfrm>
            <a:off x="251460" y="1917065"/>
            <a:ext cx="3130550" cy="358267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endParaRPr lang="en-US" altLang="zh-CN" b="1" dirty="0" smtClean="0"/>
          </a:p>
          <a:p>
            <a:pPr marL="539750" indent="-179705">
              <a:buFont typeface="Wingdings" pitchFamily="2" charset="2"/>
              <a:buChar char="Ø"/>
            </a:pPr>
            <a:r>
              <a:rPr lang="en-US" altLang="en-US"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的特点是：无线传输，无需布线；发射功率较低，绿色安全；网络自动配置，使用简单；兼容性好，易于拓展，但是</a:t>
            </a:r>
            <a:r>
              <a:rPr lang="en-US" altLang="en-US"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不支持实时数据传输</a:t>
            </a:r>
            <a:endParaRPr lang="en-US" altLang="zh-CN" sz="1600" dirty="0" smtClean="0">
              <a:latin typeface="宋体" pitchFamily="2" charset="-122"/>
              <a:ea typeface="宋体" pitchFamily="2" charset="-122"/>
            </a:endParaRPr>
          </a:p>
          <a:p>
            <a:pPr marL="539750" indent="-179705">
              <a:spcBef>
                <a:spcPts val="1200"/>
              </a:spcBef>
              <a:buFont typeface="Wingdings" pitchFamily="2" charset="2"/>
              <a:buChar char="Ø"/>
            </a:pPr>
            <a:r>
              <a:rPr lang="zh-CN" altLang="en-US" sz="1600" dirty="0" smtClean="0">
                <a:latin typeface="宋体" pitchFamily="2" charset="-122"/>
                <a:ea typeface="宋体" pitchFamily="2" charset="-122"/>
              </a:rPr>
              <a:t>在智能家居系统中，</a:t>
            </a:r>
            <a:r>
              <a:rPr lang="en-US" altLang="zh-CN"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技术主要用于向移动终端提供对时延要求不高的数据传输服务，如网络视频下载、电子邮件、网络电话等</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233171032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pPr marL="0" indent="0">
              <a:buNone/>
            </a:pPr>
            <a:r>
              <a:rPr altLang="zh-CN" dirty="0" smtClean="0"/>
              <a:t>3. 信息网络</a:t>
            </a:r>
          </a:p>
        </p:txBody>
      </p:sp>
      <p:sp>
        <p:nvSpPr>
          <p:cNvPr id="3" name="标题 2"/>
          <p:cNvSpPr>
            <a:spLocks noGrp="1"/>
          </p:cNvSpPr>
          <p:nvPr>
            <p:ph type="title"/>
          </p:nvPr>
        </p:nvSpPr>
        <p:spPr>
          <a:xfrm>
            <a:off x="467360" y="260668"/>
            <a:ext cx="8229600" cy="561975"/>
          </a:xfrm>
        </p:spPr>
        <p:txBody>
          <a:bodyPr/>
          <a:lstStyle/>
          <a:p>
            <a:r>
              <a:rPr lang="en-US" altLang="zh-CN" dirty="0" smtClean="0">
                <a:sym typeface="+mn-ea"/>
              </a:rPr>
              <a:t>1.2.3 </a:t>
            </a:r>
            <a:r>
              <a:rPr lang="zh-CN" altLang="en-US" dirty="0" smtClean="0">
                <a:sym typeface="+mn-ea"/>
              </a:rPr>
              <a:t>关键技术</a:t>
            </a:r>
            <a:endParaRPr lang="zh-CN" altLang="en-US" dirty="0" smtClean="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5" name="文本框 4"/>
          <p:cNvSpPr txBox="1"/>
          <p:nvPr/>
        </p:nvSpPr>
        <p:spPr>
          <a:xfrm>
            <a:off x="612140" y="1556385"/>
            <a:ext cx="2024380" cy="365760"/>
          </a:xfrm>
          <a:prstGeom prst="rect">
            <a:avLst/>
          </a:prstGeom>
          <a:noFill/>
        </p:spPr>
        <p:txBody>
          <a:bodyPr wrap="none" rtlCol="0">
            <a:spAutoFit/>
          </a:bodyPr>
          <a:lstStyle/>
          <a:p>
            <a:pPr algn="l"/>
            <a:r>
              <a:rPr lang="zh-CN" altLang="en-US"/>
              <a:t>5） Bluetooth协议</a:t>
            </a:r>
          </a:p>
        </p:txBody>
      </p:sp>
      <p:sp>
        <p:nvSpPr>
          <p:cNvPr id="6" name="内容占位符 5"/>
          <p:cNvSpPr>
            <a:spLocks noGrp="1"/>
          </p:cNvSpPr>
          <p:nvPr/>
        </p:nvSpPr>
        <p:spPr>
          <a:xfrm>
            <a:off x="252095" y="1988820"/>
            <a:ext cx="8401050" cy="280352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endParaRPr lang="en-US" altLang="zh-CN" b="1" dirty="0" smtClean="0"/>
          </a:p>
          <a:p>
            <a:pPr marL="539750" indent="-179705" algn="just" eaLnBrk="1">
              <a:buFont typeface="Wingdings" pitchFamily="2" charset="2"/>
              <a:buChar char="Ø"/>
            </a:pPr>
            <a:r>
              <a:rPr lang="zh-CN" altLang="en-US" sz="1600" dirty="0" smtClean="0">
                <a:latin typeface="宋体" pitchFamily="2" charset="-122"/>
                <a:ea typeface="宋体" pitchFamily="2" charset="-122"/>
              </a:rPr>
              <a:t>蓝牙技术最早是作为红外技术和有线电缆的替代品而设计的一种低功耗、短距离、自组织的无线接口</a:t>
            </a:r>
            <a:endParaRPr lang="en-US" altLang="zh-CN" sz="1600" dirty="0" smtClean="0">
              <a:latin typeface="宋体" pitchFamily="2" charset="-122"/>
              <a:ea typeface="宋体" pitchFamily="2" charset="-122"/>
            </a:endParaRPr>
          </a:p>
          <a:p>
            <a:pPr marL="539750" indent="-179705" algn="just" eaLnBrk="1">
              <a:spcBef>
                <a:spcPts val="1800"/>
              </a:spcBef>
              <a:buFont typeface="Wingdings" pitchFamily="2" charset="2"/>
              <a:buChar char="Ø"/>
            </a:pPr>
            <a:r>
              <a:rPr lang="zh-CN" altLang="en-US" sz="1600" dirty="0" smtClean="0">
                <a:latin typeface="宋体" pitchFamily="2" charset="-122"/>
                <a:ea typeface="宋体" pitchFamily="2" charset="-122"/>
              </a:rPr>
              <a:t>蓝牙技术旨在实现移动电话、便携式电脑和其他电子装置之间的无缝连接，进而形成一个个局域网，使得其范围内的各种信息化的移动和便携设备都能实现资源共享</a:t>
            </a:r>
            <a:endParaRPr lang="en-US" altLang="zh-CN" sz="1600" dirty="0" smtClean="0">
              <a:latin typeface="宋体" pitchFamily="2" charset="-122"/>
              <a:ea typeface="宋体" pitchFamily="2" charset="-122"/>
            </a:endParaRPr>
          </a:p>
          <a:p>
            <a:pPr marL="539750" indent="-179705" algn="just" eaLnBrk="1">
              <a:spcBef>
                <a:spcPts val="1800"/>
              </a:spcBef>
              <a:buFont typeface="Wingdings" pitchFamily="2" charset="2"/>
              <a:buChar char="Ø"/>
            </a:pPr>
            <a:r>
              <a:rPr lang="zh-CN" altLang="en-US" sz="1600" dirty="0" smtClean="0">
                <a:latin typeface="宋体" pitchFamily="2" charset="-122"/>
                <a:ea typeface="宋体" pitchFamily="2" charset="-122"/>
              </a:rPr>
              <a:t>蓝牙技术有着非常强大的数据通信功能，目前，在智能家居系统中的应用主要集中在数据交换、健康管理、语音信号传输等方面</a:t>
            </a: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305101014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ln>
          <a:effectLst/>
        </p:spPr>
        <p:txBody>
          <a:bodyPr wrap="none" anchor="ctr"/>
          <a:lstStyle/>
          <a:p>
            <a:pPr>
              <a:defRPr/>
            </a:pPr>
            <a:endParaRPr lang="zh-CN" altLang="en-US"/>
          </a:p>
        </p:txBody>
      </p:sp>
      <p:sp>
        <p:nvSpPr>
          <p:cNvPr id="41" name="AutoShape 52"/>
          <p:cNvSpPr>
            <a:spLocks noChangeArrowheads="1"/>
          </p:cNvSpPr>
          <p:nvPr/>
        </p:nvSpPr>
        <p:spPr bwMode="gray">
          <a:xfrm>
            <a:off x="2428860" y="4000504"/>
            <a:ext cx="3143272"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ln>
        </p:spPr>
        <p:txBody>
          <a:bodyPr wrap="none" anchor="ctr"/>
          <a:lstStyle/>
          <a:p>
            <a:pPr eaLnBrk="0" hangingPunct="0"/>
            <a:r>
              <a:rPr lang="en-US" u="sng" dirty="0" smtClean="0"/>
              <a:t>1.4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ln>
        </p:spPr>
        <p:txBody>
          <a:bodyPr wrap="none" anchor="ctr"/>
          <a:lstStyle/>
          <a:p>
            <a:r>
              <a:rPr lang="en-US" u="sng" dirty="0" smtClean="0"/>
              <a:t>1.3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ln>
        </p:spPr>
        <p:txBody>
          <a:bodyPr wrap="none" anchor="ctr"/>
          <a:lstStyle/>
          <a:p>
            <a:r>
              <a:rPr lang="en-US" u="sng" dirty="0" smtClean="0"/>
              <a:t>1.2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ln>
        </p:spPr>
        <p:txBody>
          <a:bodyPr wrap="none" anchor="ctr"/>
          <a:lstStyle/>
          <a:p>
            <a:r>
              <a:rPr lang="en-US" u="sng" dirty="0" smtClean="0"/>
              <a:t>1.1</a:t>
            </a:r>
            <a:r>
              <a:rPr lang="zh-CN" altLang="en-US" u="sng" dirty="0" smtClean="0"/>
              <a:t>智能家居概述</a:t>
            </a:r>
            <a:endParaRPr lang="zh-CN" altLang="en-US" u="sng" dirty="0"/>
          </a:p>
        </p:txBody>
      </p:sp>
      <p:grpSp>
        <p:nvGrpSpPr>
          <p:cNvPr id="2" name="Group 53"/>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ln>
          </p:spPr>
          <p:txBody>
            <a:bodyPr anchor="ctr">
              <a:spAutoFit/>
            </a:bodyPr>
            <a:lstStyle/>
            <a:p>
              <a:endParaRPr lang="zh-CN" altLang="en-US"/>
            </a:p>
          </p:txBody>
        </p:sp>
      </p:grpSp>
      <p:grpSp>
        <p:nvGrpSpPr>
          <p:cNvPr id="3" name="Group 60"/>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ln>
          </p:spPr>
          <p:txBody>
            <a:bodyPr anchor="ctr">
              <a:spAutoFit/>
            </a:bodyPr>
            <a:lstStyle/>
            <a:p>
              <a:endParaRPr lang="zh-CN" altLang="en-US"/>
            </a:p>
          </p:txBody>
        </p:sp>
      </p:grpSp>
      <p:grpSp>
        <p:nvGrpSpPr>
          <p:cNvPr id="4" name="Group 67"/>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ln>
          </p:spPr>
          <p:txBody>
            <a:bodyPr anchor="ctr">
              <a:spAutoFit/>
            </a:bodyPr>
            <a:lstStyle/>
            <a:p>
              <a:endParaRPr lang="zh-CN" altLang="en-US"/>
            </a:p>
          </p:txBody>
        </p:sp>
      </p:grpSp>
      <p:grpSp>
        <p:nvGrpSpPr>
          <p:cNvPr id="6" name="Group 81"/>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0614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1.3</a:t>
            </a:r>
            <a:r>
              <a:rPr lang="zh-CN" altLang="en-US" dirty="0" smtClean="0"/>
              <a:t>智能家居系统</a:t>
            </a:r>
          </a:p>
        </p:txBody>
      </p:sp>
      <p:sp>
        <p:nvSpPr>
          <p:cNvPr id="6" name="内容占位符 5"/>
          <p:cNvSpPr>
            <a:spLocks noGrp="1"/>
          </p:cNvSpPr>
          <p:nvPr>
            <p:ph idx="1"/>
          </p:nvPr>
        </p:nvSpPr>
        <p:spPr>
          <a:xfrm>
            <a:off x="457200" y="1196975"/>
            <a:ext cx="3636645" cy="4929505"/>
          </a:xfrm>
        </p:spPr>
        <p:txBody>
          <a:bodyPr/>
          <a:lstStyle/>
          <a:p>
            <a:r>
              <a:rPr lang="zh-CN" altLang="en-US" dirty="0" smtClean="0"/>
              <a:t>智能家居系统分类</a:t>
            </a:r>
            <a:endParaRPr lang="en-US" altLang="zh-CN" dirty="0" smtClean="0"/>
          </a:p>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b="1" dirty="0" smtClean="0">
                <a:latin typeface="宋体" pitchFamily="2" charset="-122"/>
                <a:ea typeface="宋体" pitchFamily="2" charset="-122"/>
              </a:rPr>
              <a:t>拼凑型智能家居系统</a:t>
            </a:r>
            <a:endParaRPr lang="en-US" altLang="zh-CN" sz="1600" b="1" dirty="0" smtClean="0">
              <a:latin typeface="宋体" pitchFamily="2" charset="-122"/>
              <a:ea typeface="宋体" pitchFamily="2" charset="-122"/>
            </a:endParaRPr>
          </a:p>
          <a:p>
            <a:pPr marL="791845"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由多个相互独立的子系统构成，每个子系统可以独立地实现智能家居的某项或某几项功能</a:t>
            </a:r>
            <a:endParaRPr lang="en-US" altLang="zh-CN" sz="1400" dirty="0" smtClean="0">
              <a:latin typeface="宋体" pitchFamily="2" charset="-122"/>
              <a:ea typeface="宋体" pitchFamily="2" charset="-122"/>
            </a:endParaRPr>
          </a:p>
          <a:p>
            <a:pPr marL="791845" indent="-179705" algn="just" eaLnBrk="1">
              <a:spcBef>
                <a:spcPts val="0"/>
              </a:spcBef>
              <a:buFont typeface="Wingdings" pitchFamily="2" charset="2"/>
              <a:buChar char="ü"/>
            </a:pPr>
            <a:r>
              <a:rPr lang="zh-CN" altLang="en-US" sz="1400" dirty="0" smtClean="0">
                <a:latin typeface="宋体" pitchFamily="2" charset="-122"/>
                <a:ea typeface="宋体" pitchFamily="2" charset="-122"/>
              </a:rPr>
              <a:t>各个子系统之间互不兼容，缺乏应有的交互机制</a:t>
            </a:r>
            <a:endParaRPr lang="en-US" altLang="zh-CN" sz="1400" dirty="0" smtClean="0">
              <a:latin typeface="宋体" pitchFamily="2" charset="-122"/>
              <a:ea typeface="宋体" pitchFamily="2" charset="-122"/>
            </a:endParaRPr>
          </a:p>
          <a:p>
            <a:pPr indent="0" algn="just" eaLnBrk="1">
              <a:spcBef>
                <a:spcPts val="1800"/>
              </a:spcBef>
              <a:buFont typeface="Wingdings" pitchFamily="2" charset="2"/>
              <a:buChar char="Ø"/>
            </a:pPr>
            <a:r>
              <a:rPr lang="zh-CN" altLang="en-US" sz="1600" dirty="0" smtClean="0">
                <a:latin typeface="宋体" pitchFamily="2" charset="-122"/>
                <a:ea typeface="宋体" pitchFamily="2" charset="-122"/>
              </a:rPr>
              <a:t> </a:t>
            </a:r>
            <a:r>
              <a:rPr lang="zh-CN" altLang="en-US" sz="1600" b="1" dirty="0" smtClean="0">
                <a:latin typeface="宋体" pitchFamily="2" charset="-122"/>
                <a:ea typeface="宋体" pitchFamily="2" charset="-122"/>
              </a:rPr>
              <a:t>集中控制型智能家居系统</a:t>
            </a:r>
            <a:endParaRPr lang="en-US" altLang="zh-CN" sz="1600" b="1" dirty="0" smtClean="0">
              <a:latin typeface="宋体" pitchFamily="2" charset="-122"/>
              <a:ea typeface="宋体" pitchFamily="2" charset="-122"/>
            </a:endParaRPr>
          </a:p>
          <a:p>
            <a:pPr marL="791845"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以一台集成逻辑关系的智能控制中心作为中央控制单元，通过新型拓扑结构，对智能家居系统进行管理和控制</a:t>
            </a:r>
            <a:endParaRPr lang="en-US" altLang="zh-CN" sz="1400" dirty="0" smtClean="0">
              <a:latin typeface="宋体" pitchFamily="2" charset="-122"/>
              <a:ea typeface="宋体" pitchFamily="2" charset="-122"/>
            </a:endParaRPr>
          </a:p>
          <a:p>
            <a:pPr marL="791845" indent="-179705" algn="just" eaLnBrk="1">
              <a:spcBef>
                <a:spcPts val="600"/>
              </a:spcBef>
              <a:buFont typeface="Wingdings" pitchFamily="2" charset="2"/>
              <a:buChar char="ü"/>
            </a:pPr>
            <a:r>
              <a:rPr lang="zh-CN" altLang="en-US" sz="1400" dirty="0" smtClean="0">
                <a:latin typeface="宋体" pitchFamily="2" charset="-122"/>
                <a:ea typeface="宋体" pitchFamily="2" charset="-122"/>
              </a:rPr>
              <a:t>集中控制性智能家居系统的研究主要集中在智能家居通讯网络，智能控制中心，智能终端设备三个方面。</a:t>
            </a:r>
            <a:endParaRPr lang="en-US" altLang="zh-CN" sz="1400" dirty="0" smtClean="0">
              <a:latin typeface="宋体" pitchFamily="2" charset="-122"/>
              <a:ea typeface="宋体" pitchFamily="2" charset="-122"/>
            </a:endParaRPr>
          </a:p>
          <a:p>
            <a:pPr marL="791845" indent="-179705">
              <a:spcBef>
                <a:spcPts val="0"/>
              </a:spcBef>
              <a:buFont typeface="Wingdings" pitchFamily="2" charset="2"/>
              <a:buChar char="ü"/>
            </a:pPr>
            <a:endParaRPr lang="en-US" altLang="zh-CN" sz="1600" dirty="0" smtClean="0">
              <a:latin typeface="宋体" pitchFamily="2" charset="-122"/>
              <a:ea typeface="宋体" pitchFamily="2" charset="-122"/>
            </a:endParaRPr>
          </a:p>
        </p:txBody>
      </p:sp>
      <p:sp>
        <p:nvSpPr>
          <p:cNvPr id="120834"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9" name="图片 9" descr="C:\Users\yuemin\Desktop\图\集中控制示意图.jpg"/>
          <p:cNvPicPr>
            <a:picLocks noChangeAspect="1" noChangeArrowheads="1"/>
          </p:cNvPicPr>
          <p:nvPr/>
        </p:nvPicPr>
        <p:blipFill>
          <a:blip r:embed="rId2" cstate="print"/>
          <a:srcRect/>
          <a:stretch>
            <a:fillRect/>
          </a:stretch>
        </p:blipFill>
        <p:spPr>
          <a:xfrm>
            <a:off x="4140200" y="1124585"/>
            <a:ext cx="4026535" cy="4688205"/>
          </a:xfrm>
          <a:prstGeom prst="rect">
            <a:avLst/>
          </a:prstGeom>
          <a:noFill/>
          <a:ln w="9525">
            <a:noFill/>
            <a:miter lim="800000"/>
            <a:headEnd/>
            <a:tailEnd/>
          </a:ln>
        </p:spPr>
      </p:pic>
      <p:sp>
        <p:nvSpPr>
          <p:cNvPr id="2" name="文本框 1"/>
          <p:cNvSpPr txBox="1"/>
          <p:nvPr/>
        </p:nvSpPr>
        <p:spPr>
          <a:xfrm>
            <a:off x="4788535" y="5876925"/>
            <a:ext cx="2697480" cy="365760"/>
          </a:xfrm>
          <a:prstGeom prst="rect">
            <a:avLst/>
          </a:prstGeom>
          <a:noFill/>
        </p:spPr>
        <p:txBody>
          <a:bodyPr wrap="none" rtlCol="0">
            <a:spAutoFit/>
          </a:bodyPr>
          <a:lstStyle/>
          <a:p>
            <a:pPr algn="l"/>
            <a:r>
              <a:rPr lang="zh-CN" altLang="en-US"/>
              <a:t>集中控制型智能家居系统</a:t>
            </a:r>
          </a:p>
        </p:txBody>
      </p:sp>
    </p:spTree>
    <p:extLst>
      <p:ext uri="{BB962C8B-B14F-4D97-AF65-F5344CB8AC3E}">
        <p14:creationId xmlns:p14="http://schemas.microsoft.com/office/powerpoint/2010/main" val="51743215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1.3.1 </a:t>
            </a:r>
            <a:r>
              <a:rPr lang="zh-CN" altLang="en-US" dirty="0" smtClean="0"/>
              <a:t>智能家居</a:t>
            </a:r>
            <a:r>
              <a:rPr lang="zh-CN" dirty="0" smtClean="0"/>
              <a:t>物理架构</a:t>
            </a:r>
            <a:endParaRPr lang="zh-CN" sz="2000" dirty="0" smtClean="0"/>
          </a:p>
        </p:txBody>
      </p:sp>
      <p:sp>
        <p:nvSpPr>
          <p:cNvPr id="5" name="矩形 4"/>
          <p:cNvSpPr/>
          <p:nvPr/>
        </p:nvSpPr>
        <p:spPr>
          <a:xfrm>
            <a:off x="323215" y="1268730"/>
            <a:ext cx="8222615" cy="4114800"/>
          </a:xfrm>
          <a:prstGeom prst="rect">
            <a:avLst/>
          </a:prstGeom>
          <a:noFill/>
          <a:ln w="9525">
            <a:noFill/>
            <a:miter lim="800000"/>
          </a:ln>
        </p:spPr>
        <p:txBody>
          <a:bodyPr vert="horz" wrap="square" lIns="91440" tIns="45720" rIns="91440" bIns="45720" numCol="1" rtlCol="0" anchor="t" anchorCtr="0" compatLnSpc="1">
            <a:normAutofit/>
          </a:bodyPr>
          <a:lstStyle/>
          <a:p>
            <a:pPr marL="645795" lvl="0" indent="-285750" algn="l" eaLnBrk="0" hangingPunct="0">
              <a:spcBef>
                <a:spcPct val="20000"/>
              </a:spcBef>
              <a:buClr>
                <a:srgbClr val="FF6600"/>
              </a:buClr>
              <a:buFont typeface="Wingdings" charset="0"/>
              <a:buChar char="n"/>
            </a:pPr>
            <a:r>
              <a:rPr lang="zh-CN" altLang="en-US" sz="1600" b="1" kern="0" dirty="0" smtClean="0">
                <a:latin typeface="宋体" pitchFamily="2" charset="-122"/>
                <a:ea typeface="宋体" pitchFamily="2" charset="-122"/>
                <a:sym typeface="+mn-ea"/>
              </a:rPr>
              <a:t>智能家居通信网络</a:t>
            </a:r>
          </a:p>
          <a:p>
            <a:pPr marL="645795" lvl="0" indent="-285750" algn="l" eaLnBrk="0" hangingPunct="0">
              <a:spcBef>
                <a:spcPct val="20000"/>
              </a:spcBef>
              <a:buClr>
                <a:srgbClr val="FF6600"/>
              </a:buClr>
              <a:buFont typeface="Wingdings" charset="0"/>
              <a:buChar char="n"/>
            </a:pPr>
            <a:endParaRPr lang="zh-CN" altLang="en-US" sz="1600" b="1" kern="0" dirty="0" smtClean="0">
              <a:latin typeface="宋体" pitchFamily="2" charset="-122"/>
              <a:ea typeface="宋体" pitchFamily="2" charset="-122"/>
              <a:sym typeface="+mn-ea"/>
            </a:endParaRPr>
          </a:p>
          <a:p>
            <a:pPr marL="645795" lvl="0" indent="-285750" algn="l" eaLnBrk="0" hangingPunct="0">
              <a:spcBef>
                <a:spcPct val="20000"/>
              </a:spcBef>
              <a:buClr>
                <a:srgbClr val="FF6600"/>
              </a:buClr>
              <a:buFont typeface="Wingdings" charset="0"/>
              <a:buChar char="Ø"/>
            </a:pPr>
            <a:r>
              <a:rPr lang="zh-CN" altLang="en-US" sz="1600" kern="0" dirty="0" smtClean="0">
                <a:latin typeface="宋体" pitchFamily="2" charset="-122"/>
                <a:ea typeface="宋体" pitchFamily="2" charset="-122"/>
                <a:sym typeface="+mn-ea"/>
              </a:rPr>
              <a:t>智能家居通信网络是指在家庭内部通过有线或无线的传输介质将各种电气设备和电气子系统连接起来，采用统一通信协议，对内实现资源共享，对外通过网关与外部网络互联进行信息交换的网络。</a:t>
            </a:r>
          </a:p>
          <a:p>
            <a:pPr marL="645795" lvl="0" indent="-285750" algn="l" eaLnBrk="0" hangingPunct="0">
              <a:spcBef>
                <a:spcPct val="20000"/>
              </a:spcBef>
              <a:buClr>
                <a:srgbClr val="FF6600"/>
              </a:buClr>
              <a:buFont typeface="Wingdings" charset="0"/>
              <a:buChar char="Ø"/>
            </a:pPr>
            <a:r>
              <a:rPr lang="zh-CN" altLang="en-US" sz="1600" kern="0" dirty="0" smtClean="0">
                <a:latin typeface="宋体" pitchFamily="2" charset="-122"/>
                <a:ea typeface="宋体" pitchFamily="2" charset="-122"/>
                <a:sym typeface="+mn-ea"/>
              </a:rPr>
              <a:t>网络的拓扑结构是抛开网络物理连接来讨论网络系统的连接形式，网络中各站点相互连接的方法和形式称为网络拓扑。</a:t>
            </a:r>
          </a:p>
          <a:p>
            <a:pPr marL="645795" lvl="0" indent="-285750" algn="l" eaLnBrk="0" hangingPunct="0">
              <a:spcBef>
                <a:spcPct val="20000"/>
              </a:spcBef>
              <a:buClr>
                <a:srgbClr val="FF6600"/>
              </a:buClr>
              <a:buFont typeface="Wingdings" charset="0"/>
              <a:buChar char="Ø"/>
            </a:pPr>
            <a:r>
              <a:rPr lang="zh-CN" altLang="en-US" sz="1600" kern="0" dirty="0" smtClean="0">
                <a:latin typeface="宋体" pitchFamily="2" charset="-122"/>
                <a:ea typeface="宋体" pitchFamily="2" charset="-122"/>
                <a:sym typeface="+mn-ea"/>
              </a:rPr>
              <a:t>它的结构主要有星型结构、总线结构、树型结构、网状结构、蜂窝状结构等。在智能家居网络中用的比较多的是星型结构和总线结构。</a:t>
            </a:r>
          </a:p>
          <a:p>
            <a:pPr marL="645795" lvl="0" indent="-285750" algn="l" eaLnBrk="0" hangingPunct="0">
              <a:spcBef>
                <a:spcPct val="20000"/>
              </a:spcBef>
              <a:buClr>
                <a:srgbClr val="FF6600"/>
              </a:buClr>
              <a:buFont typeface="Wingdings" charset="0"/>
              <a:buChar char="Ø"/>
            </a:pPr>
            <a:r>
              <a:rPr lang="zh-CN" altLang="en-US" sz="1600" kern="0" dirty="0" smtClean="0">
                <a:latin typeface="宋体" pitchFamily="2" charset="-122"/>
                <a:ea typeface="宋体" pitchFamily="2" charset="-122"/>
                <a:sym typeface="+mn-ea"/>
              </a:rPr>
              <a:t>智能家居通信网络主要包括信息网络和控制网络。信息网络是利用计算机网络和软件技术，提供Internet访问、电子邮件、电子商务、家居自动化、视频点播等服务。而控制网络主要是利用数据采集和自动化控制技术，实现家居设备管理、安全防范、自动抄表、一卡通等功能。物理架构包括：设备接入层、发布层、业务处理层、存储层四部分组成。</a:t>
            </a:r>
          </a:p>
        </p:txBody>
      </p:sp>
    </p:spTree>
    <p:extLst>
      <p:ext uri="{BB962C8B-B14F-4D97-AF65-F5344CB8AC3E}">
        <p14:creationId xmlns:p14="http://schemas.microsoft.com/office/powerpoint/2010/main" val="36302551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1.3.1 </a:t>
            </a:r>
            <a:r>
              <a:rPr lang="zh-CN" altLang="en-US" dirty="0" smtClean="0"/>
              <a:t>智能家居</a:t>
            </a:r>
            <a:r>
              <a:rPr lang="zh-CN" dirty="0" smtClean="0"/>
              <a:t>物理架构</a:t>
            </a:r>
            <a:endParaRPr lang="zh-CN" sz="2000" dirty="0" smtClean="0"/>
          </a:p>
        </p:txBody>
      </p:sp>
      <p:sp>
        <p:nvSpPr>
          <p:cNvPr id="5" name="矩形 4"/>
          <p:cNvSpPr/>
          <p:nvPr/>
        </p:nvSpPr>
        <p:spPr>
          <a:xfrm>
            <a:off x="323215" y="1268730"/>
            <a:ext cx="8222615" cy="528320"/>
          </a:xfrm>
          <a:prstGeom prst="rect">
            <a:avLst/>
          </a:prstGeom>
          <a:noFill/>
          <a:ln w="9525">
            <a:noFill/>
            <a:miter lim="800000"/>
          </a:ln>
        </p:spPr>
        <p:txBody>
          <a:bodyPr vert="horz" wrap="square" lIns="91440" tIns="45720" rIns="91440" bIns="45720" numCol="1" rtlCol="0" anchor="t" anchorCtr="0" compatLnSpc="1">
            <a:normAutofit/>
          </a:bodyPr>
          <a:lstStyle/>
          <a:p>
            <a:pPr marL="645795" lvl="0" indent="-285750" algn="l" eaLnBrk="0" hangingPunct="0">
              <a:spcBef>
                <a:spcPct val="20000"/>
              </a:spcBef>
              <a:buClr>
                <a:srgbClr val="FF6600"/>
              </a:buClr>
              <a:buFont typeface="Wingdings" charset="0"/>
              <a:buChar char="n"/>
            </a:pPr>
            <a:r>
              <a:rPr lang="zh-CN" altLang="en-US" sz="1600" b="1" kern="0" dirty="0" smtClean="0">
                <a:latin typeface="宋体" pitchFamily="2" charset="-122"/>
                <a:ea typeface="宋体" pitchFamily="2" charset="-122"/>
                <a:sym typeface="+mn-ea"/>
              </a:rPr>
              <a:t>智能家居通信网络</a:t>
            </a:r>
          </a:p>
          <a:p>
            <a:pPr marL="645795" lvl="0" indent="-285750" algn="l" eaLnBrk="0" hangingPunct="0">
              <a:spcBef>
                <a:spcPct val="20000"/>
              </a:spcBef>
              <a:buClr>
                <a:srgbClr val="FF6600"/>
              </a:buClr>
              <a:buFont typeface="Wingdings" charset="0"/>
              <a:buChar char="n"/>
            </a:pPr>
            <a:endParaRPr lang="zh-CN" altLang="en-US" sz="1600" b="1" kern="0" dirty="0" smtClean="0">
              <a:latin typeface="宋体" pitchFamily="2" charset="-122"/>
              <a:ea typeface="宋体" pitchFamily="2" charset="-122"/>
              <a:sym typeface="+mn-ea"/>
            </a:endParaRPr>
          </a:p>
          <a:p>
            <a:pPr marL="645795" lvl="0" indent="-285750" algn="l" eaLnBrk="0" hangingPunct="0">
              <a:spcBef>
                <a:spcPct val="20000"/>
              </a:spcBef>
              <a:buClr>
                <a:srgbClr val="FF6600"/>
              </a:buClr>
              <a:buFont typeface="Wingdings" charset="0"/>
              <a:buChar char="Ø"/>
            </a:pPr>
            <a:endParaRPr lang="zh-CN" altLang="en-US" sz="1600" kern="0" dirty="0" smtClean="0">
              <a:latin typeface="宋体" pitchFamily="2" charset="-122"/>
              <a:ea typeface="宋体" pitchFamily="2" charset="-122"/>
              <a:sym typeface="+mn-ea"/>
            </a:endParaRPr>
          </a:p>
        </p:txBody>
      </p:sp>
      <p:grpSp>
        <p:nvGrpSpPr>
          <p:cNvPr id="2" name="Group 9"/>
          <p:cNvGrpSpPr/>
          <p:nvPr/>
        </p:nvGrpSpPr>
        <p:grpSpPr bwMode="auto">
          <a:xfrm>
            <a:off x="774574" y="4592965"/>
            <a:ext cx="1643074" cy="692155"/>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11"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 name="Group 3"/>
          <p:cNvGrpSpPr/>
          <p:nvPr/>
        </p:nvGrpSpPr>
        <p:grpSpPr bwMode="auto">
          <a:xfrm>
            <a:off x="774574" y="3807147"/>
            <a:ext cx="1643074" cy="692155"/>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a:p>
          </p:txBody>
        </p:sp>
      </p:grpSp>
      <p:grpSp>
        <p:nvGrpSpPr>
          <p:cNvPr id="13" name="Group 6"/>
          <p:cNvGrpSpPr/>
          <p:nvPr/>
        </p:nvGrpSpPr>
        <p:grpSpPr bwMode="auto">
          <a:xfrm>
            <a:off x="774574" y="3021328"/>
            <a:ext cx="1643074"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a:p>
          </p:txBody>
        </p:sp>
      </p:grpSp>
      <p:grpSp>
        <p:nvGrpSpPr>
          <p:cNvPr id="16" name="Group 9"/>
          <p:cNvGrpSpPr/>
          <p:nvPr/>
        </p:nvGrpSpPr>
        <p:grpSpPr bwMode="auto">
          <a:xfrm>
            <a:off x="774574" y="2235511"/>
            <a:ext cx="1643074"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a:p>
          </p:txBody>
        </p:sp>
      </p:grpSp>
      <p:sp>
        <p:nvSpPr>
          <p:cNvPr id="22" name="AutoShape 12"/>
          <p:cNvSpPr>
            <a:spLocks noChangeArrowheads="1"/>
          </p:cNvSpPr>
          <p:nvPr/>
        </p:nvSpPr>
        <p:spPr bwMode="ltGray">
          <a:xfrm>
            <a:off x="2560524" y="2284724"/>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98877" y="2421250"/>
            <a:ext cx="1461938" cy="396240"/>
          </a:xfrm>
          <a:prstGeom prst="rect">
            <a:avLst/>
          </a:prstGeom>
          <a:noFill/>
          <a:ln w="9525" algn="ctr">
            <a:noFill/>
            <a:miter lim="800000"/>
          </a:ln>
          <a:effectLst/>
        </p:spPr>
        <p:txBody>
          <a:bodyPr wrap="square">
            <a:spAutoFit/>
          </a:bodyPr>
          <a:lstStyle/>
          <a:p>
            <a:pPr algn="ctr">
              <a:spcBef>
                <a:spcPct val="50000"/>
              </a:spcBef>
            </a:pPr>
            <a:r>
              <a:rPr lang="en-US" altLang="zh-CN" sz="2000" b="1" dirty="0" smtClean="0">
                <a:solidFill>
                  <a:srgbClr val="FFFFFF"/>
                </a:solidFill>
                <a:ea typeface="宋体" pitchFamily="2" charset="-122"/>
              </a:rPr>
              <a:t>设备接入层</a:t>
            </a:r>
          </a:p>
        </p:txBody>
      </p:sp>
      <p:sp>
        <p:nvSpPr>
          <p:cNvPr id="24" name="Text Box 14"/>
          <p:cNvSpPr txBox="1">
            <a:spLocks noChangeArrowheads="1"/>
          </p:cNvSpPr>
          <p:nvPr/>
        </p:nvSpPr>
        <p:spPr bwMode="gray">
          <a:xfrm>
            <a:off x="2703400" y="2293678"/>
            <a:ext cx="5715040" cy="579120"/>
          </a:xfrm>
          <a:prstGeom prst="rect">
            <a:avLst/>
          </a:prstGeom>
          <a:noFill/>
          <a:ln w="9525" algn="ctr">
            <a:noFill/>
            <a:miter lim="800000"/>
          </a:ln>
          <a:effectLst/>
        </p:spPr>
        <p:txBody>
          <a:bodyPr wrap="square">
            <a:spAutoFit/>
          </a:bodyPr>
          <a:lstStyle/>
          <a:p>
            <a:pPr indent="-179705">
              <a:spcBef>
                <a:spcPct val="50000"/>
              </a:spcBef>
              <a:buFontTx/>
              <a:buChar char="•"/>
            </a:pPr>
            <a:r>
              <a:rPr sz="1600" dirty="0" smtClean="0"/>
              <a:t>包括家庭PC、PAD、机顶盒、控制中心及手机、电话等家庭设备所组成的基础设备层和ONU以及公共接入资源</a:t>
            </a:r>
            <a:r>
              <a:rPr lang="zh-CN" sz="1600" dirty="0" smtClean="0"/>
              <a:t>。</a:t>
            </a:r>
          </a:p>
        </p:txBody>
      </p:sp>
      <p:sp>
        <p:nvSpPr>
          <p:cNvPr id="25" name="Text Box 15"/>
          <p:cNvSpPr txBox="1">
            <a:spLocks noChangeArrowheads="1"/>
          </p:cNvSpPr>
          <p:nvPr/>
        </p:nvSpPr>
        <p:spPr bwMode="white">
          <a:xfrm>
            <a:off x="884272" y="3241936"/>
            <a:ext cx="1461938" cy="3962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系统发布层</a:t>
            </a:r>
          </a:p>
        </p:txBody>
      </p:sp>
      <p:sp>
        <p:nvSpPr>
          <p:cNvPr id="26" name="Text Box 16"/>
          <p:cNvSpPr txBox="1">
            <a:spLocks noChangeArrowheads="1"/>
          </p:cNvSpPr>
          <p:nvPr/>
        </p:nvSpPr>
        <p:spPr bwMode="white">
          <a:xfrm>
            <a:off x="884272" y="3997667"/>
            <a:ext cx="1461938" cy="3962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业务处理层</a:t>
            </a:r>
          </a:p>
        </p:txBody>
      </p:sp>
      <p:sp>
        <p:nvSpPr>
          <p:cNvPr id="27" name="AutoShape 17"/>
          <p:cNvSpPr>
            <a:spLocks noChangeArrowheads="1"/>
          </p:cNvSpPr>
          <p:nvPr/>
        </p:nvSpPr>
        <p:spPr bwMode="gray">
          <a:xfrm>
            <a:off x="2560524" y="3070542"/>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560524" y="3878585"/>
            <a:ext cx="5345342" cy="549280"/>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681866" y="3856360"/>
            <a:ext cx="5950888" cy="518160"/>
          </a:xfrm>
          <a:prstGeom prst="rect">
            <a:avLst/>
          </a:prstGeom>
          <a:noFill/>
          <a:ln w="9525" algn="ctr">
            <a:noFill/>
            <a:miter lim="800000"/>
          </a:ln>
          <a:effectLst/>
        </p:spPr>
        <p:txBody>
          <a:bodyPr wrap="square">
            <a:spAutoFit/>
          </a:bodyPr>
          <a:lstStyle/>
          <a:p>
            <a:pPr>
              <a:spcBef>
                <a:spcPct val="50000"/>
              </a:spcBef>
              <a:buFontTx/>
              <a:buChar char="•"/>
            </a:pPr>
            <a:r>
              <a:rPr lang="zh-CN" altLang="en-US" sz="1400" dirty="0" smtClean="0"/>
              <a:t>  </a:t>
            </a:r>
            <a:r>
              <a:rPr sz="1400" dirty="0" smtClean="0"/>
              <a:t>作为本系统的核心部分，负责对发布层传输的请求进行处理。系统包含：认证、用户管理、内容服务、智能用电服务、计费支撑业务、视频业务等</a:t>
            </a:r>
            <a:r>
              <a:rPr lang="zh-CN" sz="1400" dirty="0" smtClean="0"/>
              <a:t>。</a:t>
            </a:r>
          </a:p>
        </p:txBody>
      </p:sp>
      <p:sp>
        <p:nvSpPr>
          <p:cNvPr id="30" name="AutoShape 12"/>
          <p:cNvSpPr>
            <a:spLocks noChangeArrowheads="1"/>
          </p:cNvSpPr>
          <p:nvPr/>
        </p:nvSpPr>
        <p:spPr bwMode="ltGray">
          <a:xfrm>
            <a:off x="2560524" y="4664403"/>
            <a:ext cx="5429288" cy="573603"/>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1" name="Text Box 13"/>
          <p:cNvSpPr txBox="1">
            <a:spLocks noChangeArrowheads="1"/>
          </p:cNvSpPr>
          <p:nvPr/>
        </p:nvSpPr>
        <p:spPr bwMode="white">
          <a:xfrm>
            <a:off x="898877" y="4797119"/>
            <a:ext cx="1461938" cy="396240"/>
          </a:xfrm>
          <a:prstGeom prst="rect">
            <a:avLst/>
          </a:prstGeom>
          <a:noFill/>
          <a:ln w="9525" algn="ctr">
            <a:noFill/>
            <a:miter lim="800000"/>
          </a:ln>
          <a:effectLst/>
        </p:spPr>
        <p:txBody>
          <a:bodyPr wrap="square">
            <a:spAutoFit/>
          </a:bodyPr>
          <a:lstStyle/>
          <a:p>
            <a:pPr algn="ctr">
              <a:spcBef>
                <a:spcPct val="50000"/>
              </a:spcBef>
            </a:pPr>
            <a:r>
              <a:rPr sz="2000" b="1" dirty="0" smtClean="0">
                <a:solidFill>
                  <a:srgbClr val="FFFFFF"/>
                </a:solidFill>
                <a:ea typeface="宋体" pitchFamily="2" charset="-122"/>
              </a:rPr>
              <a:t>存储层</a:t>
            </a:r>
          </a:p>
        </p:txBody>
      </p:sp>
      <p:sp>
        <p:nvSpPr>
          <p:cNvPr id="32" name="Text Box 14"/>
          <p:cNvSpPr txBox="1">
            <a:spLocks noChangeArrowheads="1"/>
          </p:cNvSpPr>
          <p:nvPr/>
        </p:nvSpPr>
        <p:spPr bwMode="gray">
          <a:xfrm>
            <a:off x="2674825" y="4666503"/>
            <a:ext cx="6183455"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a:t>
            </a:r>
            <a:r>
              <a:rPr sz="1600" dirty="0" smtClean="0"/>
              <a:t>对系统处理的数据和文件进行存储，其中包括：视频存储部分、数据库存储、文件存储服务</a:t>
            </a:r>
            <a:r>
              <a:rPr lang="zh-CN" sz="1600" dirty="0" smtClean="0"/>
              <a:t>。</a:t>
            </a:r>
          </a:p>
        </p:txBody>
      </p:sp>
      <p:sp>
        <p:nvSpPr>
          <p:cNvPr id="35" name="Text Box 14"/>
          <p:cNvSpPr txBox="1">
            <a:spLocks noChangeArrowheads="1"/>
          </p:cNvSpPr>
          <p:nvPr/>
        </p:nvSpPr>
        <p:spPr bwMode="gray">
          <a:xfrm>
            <a:off x="2703400" y="3070542"/>
            <a:ext cx="5715040" cy="518160"/>
          </a:xfrm>
          <a:prstGeom prst="rect">
            <a:avLst/>
          </a:prstGeom>
          <a:noFill/>
          <a:ln w="9525" algn="ctr">
            <a:noFill/>
            <a:miter lim="800000"/>
          </a:ln>
          <a:effectLst/>
        </p:spPr>
        <p:txBody>
          <a:bodyPr wrap="square">
            <a:spAutoFit/>
          </a:bodyPr>
          <a:lstStyle/>
          <a:p>
            <a:pPr>
              <a:buFont typeface="Arial" pitchFamily="34" charset="0"/>
              <a:buChar char="•"/>
            </a:pPr>
            <a:r>
              <a:rPr lang="zh-CN" altLang="en-US" sz="1400" dirty="0" smtClean="0"/>
              <a:t>  实现对用户测需求的接收并将系统处理后的结果反馈给各终端设备。内容包括：WEB内容发布、视频内容发布、语音服务和缓存加速服务。</a:t>
            </a:r>
          </a:p>
        </p:txBody>
      </p:sp>
    </p:spTree>
    <p:extLst>
      <p:ext uri="{BB962C8B-B14F-4D97-AF65-F5344CB8AC3E}">
        <p14:creationId xmlns:p14="http://schemas.microsoft.com/office/powerpoint/2010/main" val="98614251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 </a:t>
            </a:r>
            <a:r>
              <a:rPr lang="zh-CN" altLang="en-US" dirty="0" smtClean="0"/>
              <a:t>智能家居的定义</a:t>
            </a:r>
            <a:endParaRPr lang="zh-CN" altLang="en-US" dirty="0"/>
          </a:p>
        </p:txBody>
      </p:sp>
      <p:sp>
        <p:nvSpPr>
          <p:cNvPr id="3" name="内容占位符 2"/>
          <p:cNvSpPr>
            <a:spLocks noGrp="1"/>
          </p:cNvSpPr>
          <p:nvPr>
            <p:ph idx="1"/>
          </p:nvPr>
        </p:nvSpPr>
        <p:spPr>
          <a:xfrm>
            <a:off x="127635" y="1071880"/>
            <a:ext cx="2659380" cy="461010"/>
          </a:xfrm>
        </p:spPr>
        <p:txBody>
          <a:bodyPr/>
          <a:lstStyle/>
          <a:p>
            <a:pPr>
              <a:buClr>
                <a:srgbClr val="FF6600"/>
              </a:buClr>
              <a:buSzPct val="100000"/>
              <a:buFont typeface="Wingdings" pitchFamily="2" charset="2"/>
              <a:buChar char="p"/>
            </a:pPr>
            <a:r>
              <a:rPr lang="zh-CN" altLang="en-US" sz="2000" dirty="0" smtClean="0"/>
              <a:t>智能家居的定义：</a:t>
            </a:r>
            <a:endParaRPr lang="en-US" altLang="zh-CN" sz="2000" dirty="0" smtClean="0"/>
          </a:p>
          <a:p>
            <a:endParaRPr lang="zh-CN" altLang="en-US" dirty="0"/>
          </a:p>
        </p:txBody>
      </p:sp>
      <p:sp>
        <p:nvSpPr>
          <p:cNvPr id="73733" name="Rectangle 5"/>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73732" name="Object 4"/>
          <p:cNvGraphicFramePr>
            <a:graphicFrameLocks noChangeAspect="1"/>
          </p:cNvGraphicFramePr>
          <p:nvPr/>
        </p:nvGraphicFramePr>
        <p:xfrm>
          <a:off x="2771775" y="1535430"/>
          <a:ext cx="6223635" cy="3925570"/>
        </p:xfrm>
        <a:graphic>
          <a:graphicData uri="http://schemas.openxmlformats.org/presentationml/2006/ole">
            <mc:AlternateContent xmlns:mc="http://schemas.openxmlformats.org/markup-compatibility/2006">
              <mc:Choice xmlns:v="urn:schemas-microsoft-com:vml" Requires="v">
                <p:oleObj spid="_x0000_s1028" name="Visio" r:id="rId3" imgW="12345616" imgH="7558650" progId="Visio.Drawing.11">
                  <p:embed/>
                </p:oleObj>
              </mc:Choice>
              <mc:Fallback>
                <p:oleObj name="Visio" r:id="rId3" imgW="12345616" imgH="755865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1535430"/>
                        <a:ext cx="6223635" cy="3925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矩形 6"/>
          <p:cNvSpPr/>
          <p:nvPr/>
        </p:nvSpPr>
        <p:spPr>
          <a:xfrm>
            <a:off x="5003793" y="5949015"/>
            <a:ext cx="192882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智能家居系统模型</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5" name="文本框 4"/>
          <p:cNvSpPr txBox="1"/>
          <p:nvPr/>
        </p:nvSpPr>
        <p:spPr>
          <a:xfrm>
            <a:off x="251460" y="1701165"/>
            <a:ext cx="2559685" cy="4206240"/>
          </a:xfrm>
          <a:prstGeom prst="rect">
            <a:avLst/>
          </a:prstGeom>
          <a:noFill/>
        </p:spPr>
        <p:txBody>
          <a:bodyPr wrap="square" rtlCol="0">
            <a:spAutoFit/>
          </a:bodyPr>
          <a:lstStyle/>
          <a:p>
            <a:pPr indent="0" algn="just" eaLnBrk="1">
              <a:buSzPct val="100000"/>
              <a:buNone/>
            </a:pPr>
            <a:r>
              <a:rPr lang="zh-CN" altLang="en-US" dirty="0" smtClean="0">
                <a:latin typeface="宋体" pitchFamily="2" charset="-122"/>
                <a:ea typeface="宋体" pitchFamily="2" charset="-122"/>
                <a:sym typeface="+mn-ea"/>
              </a:rPr>
              <a:t>智能家居是指在传统住宅的基础上，利用计算机技术（</a:t>
            </a:r>
            <a:r>
              <a:rPr lang="en-US" dirty="0" smtClean="0">
                <a:latin typeface="宋体" pitchFamily="2" charset="-122"/>
                <a:ea typeface="宋体" pitchFamily="2" charset="-122"/>
                <a:sym typeface="+mn-ea"/>
              </a:rPr>
              <a:t>Computer</a:t>
            </a:r>
            <a:r>
              <a:rPr lang="zh-CN" altLang="en-US" dirty="0" smtClean="0">
                <a:latin typeface="宋体" pitchFamily="2" charset="-122"/>
                <a:ea typeface="宋体" pitchFamily="2" charset="-122"/>
                <a:sym typeface="+mn-ea"/>
              </a:rPr>
              <a:t>）、通讯技术（</a:t>
            </a:r>
            <a:r>
              <a:rPr lang="en-US" altLang="en-US" dirty="0" smtClean="0">
                <a:latin typeface="宋体" pitchFamily="2" charset="-122"/>
                <a:ea typeface="宋体" pitchFamily="2" charset="-122"/>
                <a:sym typeface="+mn-ea"/>
              </a:rPr>
              <a:t>Communication</a:t>
            </a:r>
            <a:r>
              <a:rPr lang="zh-CN" altLang="en-US" dirty="0" smtClean="0">
                <a:latin typeface="宋体" pitchFamily="2" charset="-122"/>
                <a:ea typeface="宋体" pitchFamily="2" charset="-122"/>
                <a:sym typeface="+mn-ea"/>
              </a:rPr>
              <a:t>）、自动控制技术（</a:t>
            </a:r>
            <a:r>
              <a:rPr lang="en-US" altLang="en-US" dirty="0" smtClean="0">
                <a:latin typeface="宋体" pitchFamily="2" charset="-122"/>
                <a:ea typeface="宋体" pitchFamily="2" charset="-122"/>
                <a:sym typeface="+mn-ea"/>
              </a:rPr>
              <a:t>Control</a:t>
            </a:r>
            <a:r>
              <a:rPr lang="zh-CN" altLang="en-US" dirty="0" smtClean="0">
                <a:latin typeface="宋体" pitchFamily="2" charset="-122"/>
                <a:ea typeface="宋体" pitchFamily="2" charset="-122"/>
                <a:sym typeface="+mn-ea"/>
              </a:rPr>
              <a:t>）及图形显示技术（</a:t>
            </a:r>
            <a:r>
              <a:rPr lang="en-US" altLang="en-US" dirty="0" smtClean="0">
                <a:latin typeface="宋体" pitchFamily="2" charset="-122"/>
                <a:ea typeface="宋体" pitchFamily="2" charset="-122"/>
                <a:sym typeface="+mn-ea"/>
              </a:rPr>
              <a:t>CRT</a:t>
            </a:r>
            <a:r>
              <a:rPr lang="zh-CN" altLang="en-US" dirty="0" smtClean="0">
                <a:latin typeface="宋体" pitchFamily="2" charset="-122"/>
                <a:ea typeface="宋体" pitchFamily="2" charset="-122"/>
                <a:sym typeface="+mn-ea"/>
              </a:rPr>
              <a:t>）等，通过有效的传输网络，将家居生活中有关的设施集成，从而为住宅内部设施与家庭日程事务的管理提供高技术、智能化、互动化手段的居住环境。</a:t>
            </a:r>
            <a:endParaRPr lang="zh-CN" altLang="en-US"/>
          </a:p>
        </p:txBody>
      </p:sp>
    </p:spTree>
    <p:extLst>
      <p:ext uri="{BB962C8B-B14F-4D97-AF65-F5344CB8AC3E}">
        <p14:creationId xmlns:p14="http://schemas.microsoft.com/office/powerpoint/2010/main" val="237530422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sp>
        <p:nvSpPr>
          <p:cNvPr id="6" name="内容占位符 5"/>
          <p:cNvSpPr>
            <a:spLocks noGrp="1"/>
          </p:cNvSpPr>
          <p:nvPr>
            <p:ph idx="1"/>
          </p:nvPr>
        </p:nvSpPr>
        <p:spPr>
          <a:xfrm>
            <a:off x="467360" y="1124585"/>
            <a:ext cx="8329930" cy="941705"/>
          </a:xfrm>
        </p:spPr>
        <p:txBody>
          <a:bodyPr/>
          <a:lstStyle/>
          <a:p>
            <a:r>
              <a:rPr lang="zh-CN" altLang="en-US" dirty="0" smtClean="0"/>
              <a:t>智能控制管理系统</a:t>
            </a:r>
          </a:p>
          <a:p>
            <a:pPr indent="0">
              <a:buNone/>
            </a:pPr>
            <a:r>
              <a:rPr lang="zh-CN" altLang="en-US" sz="1600" dirty="0" smtClean="0">
                <a:latin typeface="宋体" pitchFamily="2" charset="-122"/>
                <a:ea typeface="宋体" pitchFamily="2" charset="-122"/>
              </a:rPr>
              <a:t>智能控制管理系统的核心是智能控制中心的设计，在可供选择的技术平台中，主要有三种。基于PC机、单片机和嵌入式系统，分别代表了中国智能家居行业技术特点。</a:t>
            </a:r>
            <a:endParaRPr lang="en-US" altLang="zh-CN" sz="1600" dirty="0" smtClean="0">
              <a:latin typeface="宋体" pitchFamily="2" charset="-122"/>
              <a:ea typeface="宋体" pitchFamily="2" charset="-122"/>
            </a:endParaRPr>
          </a:p>
        </p:txBody>
      </p:sp>
      <p:grpSp>
        <p:nvGrpSpPr>
          <p:cNvPr id="13" name="Group 3"/>
          <p:cNvGrpSpPr/>
          <p:nvPr/>
        </p:nvGrpSpPr>
        <p:grpSpPr bwMode="auto">
          <a:xfrm>
            <a:off x="751840" y="4796790"/>
            <a:ext cx="1670050" cy="1432560"/>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a:p>
          </p:txBody>
        </p:sp>
      </p:grpSp>
      <p:grpSp>
        <p:nvGrpSpPr>
          <p:cNvPr id="16" name="Group 6"/>
          <p:cNvGrpSpPr/>
          <p:nvPr/>
        </p:nvGrpSpPr>
        <p:grpSpPr bwMode="auto">
          <a:xfrm>
            <a:off x="758825" y="3420745"/>
            <a:ext cx="1670050" cy="1432560"/>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a:p>
          </p:txBody>
        </p:sp>
      </p:grpSp>
      <p:grpSp>
        <p:nvGrpSpPr>
          <p:cNvPr id="19" name="Group 9"/>
          <p:cNvGrpSpPr/>
          <p:nvPr/>
        </p:nvGrpSpPr>
        <p:grpSpPr bwMode="auto">
          <a:xfrm>
            <a:off x="758825" y="2069465"/>
            <a:ext cx="1670050" cy="1432560"/>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a:p>
          </p:txBody>
        </p:sp>
      </p:grpSp>
      <p:sp>
        <p:nvSpPr>
          <p:cNvPr id="22" name="AutoShape 12"/>
          <p:cNvSpPr>
            <a:spLocks noChangeArrowheads="1"/>
          </p:cNvSpPr>
          <p:nvPr/>
        </p:nvSpPr>
        <p:spPr bwMode="ltGray">
          <a:xfrm>
            <a:off x="2785745" y="2214880"/>
            <a:ext cx="5261610" cy="1155700"/>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99134" y="2637155"/>
            <a:ext cx="1461938" cy="7010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基于PC机架构系统</a:t>
            </a:r>
          </a:p>
        </p:txBody>
      </p:sp>
      <p:sp>
        <p:nvSpPr>
          <p:cNvPr id="24" name="Text Box 14"/>
          <p:cNvSpPr txBox="1">
            <a:spLocks noChangeArrowheads="1"/>
          </p:cNvSpPr>
          <p:nvPr/>
        </p:nvSpPr>
        <p:spPr bwMode="gray">
          <a:xfrm>
            <a:off x="2928926" y="2199698"/>
            <a:ext cx="5715040" cy="1158240"/>
          </a:xfrm>
          <a:prstGeom prst="rect">
            <a:avLst/>
          </a:prstGeom>
          <a:noFill/>
          <a:ln w="9525" algn="ctr">
            <a:noFill/>
            <a:miter lim="800000"/>
          </a:ln>
          <a:effectLst/>
        </p:spPr>
        <p:txBody>
          <a:bodyPr wrap="square">
            <a:spAutoFit/>
          </a:bodyPr>
          <a:lstStyle/>
          <a:p>
            <a:pPr indent="-179705">
              <a:spcBef>
                <a:spcPct val="50000"/>
              </a:spcBef>
              <a:buFontTx/>
              <a:buChar char="•"/>
            </a:pPr>
            <a:r>
              <a:rPr lang="zh-CN" altLang="en-US" sz="1400" dirty="0" smtClean="0"/>
              <a:t>PC机架构系统是以家用电脑作为主控制器，通过总线同各个设备、以太网相连，电脑充当了一个网关和处理器的角色，同时在电脑上安装专门开发的软件管理系统，对家居各个设备进行管理。PC机架构系统出现在中国智能家居的萌芽阶段，，实用性不强，容易受到病毒的攻击，稳定性也很差。</a:t>
            </a:r>
          </a:p>
        </p:txBody>
      </p:sp>
      <p:sp>
        <p:nvSpPr>
          <p:cNvPr id="25" name="Text Box 15"/>
          <p:cNvSpPr txBox="1">
            <a:spLocks noChangeArrowheads="1"/>
          </p:cNvSpPr>
          <p:nvPr/>
        </p:nvSpPr>
        <p:spPr bwMode="white">
          <a:xfrm>
            <a:off x="857224" y="3968750"/>
            <a:ext cx="1461938" cy="7010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基于单片机架构系统</a:t>
            </a:r>
          </a:p>
        </p:txBody>
      </p:sp>
      <p:sp>
        <p:nvSpPr>
          <p:cNvPr id="26" name="Text Box 16"/>
          <p:cNvSpPr txBox="1">
            <a:spLocks noChangeArrowheads="1"/>
          </p:cNvSpPr>
          <p:nvPr/>
        </p:nvSpPr>
        <p:spPr bwMode="white">
          <a:xfrm>
            <a:off x="754988" y="5302250"/>
            <a:ext cx="1714512" cy="7010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基于嵌入式架构系统</a:t>
            </a:r>
          </a:p>
        </p:txBody>
      </p:sp>
      <p:sp>
        <p:nvSpPr>
          <p:cNvPr id="27" name="AutoShape 17"/>
          <p:cNvSpPr>
            <a:spLocks noChangeArrowheads="1"/>
          </p:cNvSpPr>
          <p:nvPr/>
        </p:nvSpPr>
        <p:spPr bwMode="gray">
          <a:xfrm>
            <a:off x="2785745" y="3505835"/>
            <a:ext cx="5261610" cy="1205865"/>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771775" y="4869180"/>
            <a:ext cx="5345430" cy="1365885"/>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987402" y="4869537"/>
            <a:ext cx="5808012" cy="1371600"/>
          </a:xfrm>
          <a:prstGeom prst="rect">
            <a:avLst/>
          </a:prstGeom>
          <a:noFill/>
          <a:ln w="9525" algn="ctr">
            <a:noFill/>
            <a:miter lim="800000"/>
          </a:ln>
          <a:effectLst/>
        </p:spPr>
        <p:txBody>
          <a:bodyPr wrap="square">
            <a:spAutoFit/>
          </a:bodyPr>
          <a:lstStyle/>
          <a:p>
            <a:pPr lvl="0" indent="-179705" algn="l">
              <a:spcBef>
                <a:spcPct val="50000"/>
              </a:spcBef>
              <a:buFontTx/>
            </a:pPr>
            <a:r>
              <a:rPr lang="zh-CN" altLang="en-US" sz="1400" dirty="0" smtClean="0">
                <a:sym typeface="+mn-ea"/>
              </a:rPr>
              <a:t> 嵌入式架构系统是以嵌入式系统为核心，以专门设计的嵌入式主控制器作为智能家居网络控制平台，实现家居内部、外部网络的联接以及内部网络中信息家电和设备的连接与控制。这种架构可以植入各种操作系统，在控制方面强大，适合比较复杂的应用，扩展能力强，功耗低，采用数字电路设计，结构简单，稳定性强，嵌入式控制器成为家居控制器的首选，已经成为目前数字智能家居的发展方向。</a:t>
            </a:r>
          </a:p>
        </p:txBody>
      </p:sp>
      <p:sp>
        <p:nvSpPr>
          <p:cNvPr id="35" name="Text Box 14"/>
          <p:cNvSpPr txBox="1">
            <a:spLocks noChangeArrowheads="1"/>
          </p:cNvSpPr>
          <p:nvPr/>
        </p:nvSpPr>
        <p:spPr bwMode="gray">
          <a:xfrm>
            <a:off x="2915591" y="3501361"/>
            <a:ext cx="5715040" cy="1158240"/>
          </a:xfrm>
          <a:prstGeom prst="rect">
            <a:avLst/>
          </a:prstGeom>
          <a:noFill/>
          <a:ln w="9525" algn="ctr">
            <a:noFill/>
            <a:miter lim="800000"/>
          </a:ln>
          <a:effectLst/>
        </p:spPr>
        <p:txBody>
          <a:bodyPr wrap="square">
            <a:spAutoFit/>
          </a:bodyPr>
          <a:lstStyle/>
          <a:p>
            <a:pPr lvl="0" indent="-179705" algn="l">
              <a:spcBef>
                <a:spcPct val="50000"/>
              </a:spcBef>
              <a:buFontTx/>
            </a:pPr>
            <a:r>
              <a:rPr lang="zh-CN" altLang="en-US" sz="1400" dirty="0" smtClean="0">
                <a:sym typeface="+mn-ea"/>
              </a:rPr>
              <a:t> 以单片机作为核心处理单元，加上定制的硬件和软件，共同组成控制系统。其实用性、易用性和专业性都有了很大程度的提高。但随着功能增加和性提升，造成电路设计较复杂，系统稳定性不高，扩展能力不强。基于单片机架构的系统不能植入操作系统，实现多任务实时控制和处理以及网络远程监控方面存在不足。</a:t>
            </a:r>
          </a:p>
        </p:txBody>
      </p:sp>
    </p:spTree>
    <p:extLst>
      <p:ext uri="{BB962C8B-B14F-4D97-AF65-F5344CB8AC3E}">
        <p14:creationId xmlns:p14="http://schemas.microsoft.com/office/powerpoint/2010/main" val="205155034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sp>
        <p:nvSpPr>
          <p:cNvPr id="3" name="文本框 2"/>
          <p:cNvSpPr txBox="1"/>
          <p:nvPr/>
        </p:nvSpPr>
        <p:spPr>
          <a:xfrm>
            <a:off x="323215" y="1052830"/>
            <a:ext cx="1770380" cy="365760"/>
          </a:xfrm>
          <a:prstGeom prst="rect">
            <a:avLst/>
          </a:prstGeom>
          <a:noFill/>
        </p:spPr>
        <p:txBody>
          <a:bodyPr wrap="none" rtlCol="0">
            <a:spAutoFit/>
          </a:bodyPr>
          <a:lstStyle/>
          <a:p>
            <a:pPr algn="l"/>
            <a:r>
              <a:rPr lang="zh-CN" altLang="en-US"/>
              <a:t>1．嵌入式Linux</a:t>
            </a:r>
          </a:p>
        </p:txBody>
      </p:sp>
      <p:sp>
        <p:nvSpPr>
          <p:cNvPr id="7" name="矩形 6"/>
          <p:cNvSpPr/>
          <p:nvPr/>
        </p:nvSpPr>
        <p:spPr>
          <a:xfrm>
            <a:off x="179070" y="1557020"/>
            <a:ext cx="8442960" cy="4114800"/>
          </a:xfrm>
          <a:prstGeom prst="rect">
            <a:avLst/>
          </a:prstGeom>
          <a:noFill/>
          <a:ln w="9525">
            <a:noFill/>
            <a:miter lim="800000"/>
          </a:ln>
        </p:spPr>
        <p:txBody>
          <a:bodyPr vert="horz" wrap="square" lIns="91440" tIns="45720" rIns="91440" bIns="45720" numCol="1" rtlCol="0" anchor="t" anchorCtr="0" compatLnSpc="1">
            <a:normAutofit/>
          </a:bodyPr>
          <a:lstStyle/>
          <a:p>
            <a:pPr marL="645795" lvl="0" indent="-285750" algn="l" eaLnBrk="0" hangingPunct="0">
              <a:spcBef>
                <a:spcPct val="20000"/>
              </a:spcBef>
              <a:buClr>
                <a:srgbClr val="FF6600"/>
              </a:buClr>
              <a:buFont typeface="Wingdings" charset="0"/>
              <a:buChar char="n"/>
            </a:pPr>
            <a:r>
              <a:rPr lang="zh-CN" altLang="en-US" sz="1800" kern="0" dirty="0" smtClean="0">
                <a:latin typeface="宋体" pitchFamily="2" charset="-122"/>
                <a:ea typeface="宋体" pitchFamily="2" charset="-122"/>
                <a:sym typeface="+mn-ea"/>
              </a:rPr>
              <a:t>嵌入式Linux的主要特征如下：</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(1)高性能、可裁剪的内核：其独特的模块机制使用户可以根据自己的需要，实时地将某些模块插入到内核或从内核中移走，很适合与嵌入式系统的小型化的需要。</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(2)优秀的开发工具：嵌入式Linux提供了一套完整的工具链(Tool Chain)。</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(3)免费，开放源代码：Linux是开放源码的自由操作系统，用户可以根据自己的应用需要方便地对内核进行修改和优化。</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(4)完善的网络通信和文件管理机制：Linux支持所有标准的Intemet网络协议，并且很容易移植到嵌入式系统当中。</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(5)广泛的硬件支持：支持x86、ARM、MIPS等多种体系结构。</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(6)软件资源丰富：几乎每一种通用程序在Linux上都能找到，从而减轻了开发的工作量。</a:t>
            </a:r>
          </a:p>
        </p:txBody>
      </p:sp>
    </p:spTree>
    <p:extLst>
      <p:ext uri="{BB962C8B-B14F-4D97-AF65-F5344CB8AC3E}">
        <p14:creationId xmlns:p14="http://schemas.microsoft.com/office/powerpoint/2010/main" val="216043004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70298491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sp>
        <p:nvSpPr>
          <p:cNvPr id="106" name="文本框 105"/>
          <p:cNvSpPr txBox="1"/>
          <p:nvPr/>
        </p:nvSpPr>
        <p:spPr>
          <a:xfrm>
            <a:off x="467360" y="1052830"/>
            <a:ext cx="5080000" cy="365760"/>
          </a:xfrm>
          <a:prstGeom prst="rect">
            <a:avLst/>
          </a:prstGeom>
          <a:noFill/>
          <a:ln w="9525">
            <a:noFill/>
            <a:miter/>
          </a:ln>
        </p:spPr>
        <p:txBody>
          <a:bodyPr>
            <a:spAutoFit/>
          </a:bodyPr>
          <a:lstStyle/>
          <a:p>
            <a:pPr marL="0" indent="0" algn="l"/>
            <a:r>
              <a:rPr lang="en-US" altLang="zh-CN" b="0" u="none"/>
              <a:t>3．VxWorks</a:t>
            </a:r>
            <a:endParaRPr lang="en-US" altLang="zh-CN"/>
          </a:p>
        </p:txBody>
      </p:sp>
      <p:sp>
        <p:nvSpPr>
          <p:cNvPr id="7" name="矩形 6"/>
          <p:cNvSpPr/>
          <p:nvPr/>
        </p:nvSpPr>
        <p:spPr>
          <a:xfrm>
            <a:off x="179070" y="1628775"/>
            <a:ext cx="8442960" cy="4114800"/>
          </a:xfrm>
          <a:prstGeom prst="rect">
            <a:avLst/>
          </a:prstGeom>
          <a:noFill/>
          <a:ln w="9525">
            <a:noFill/>
            <a:miter lim="800000"/>
          </a:ln>
        </p:spPr>
        <p:txBody>
          <a:bodyPr vert="horz" wrap="square" lIns="91440" tIns="45720" rIns="91440" bIns="45720" numCol="1" rtlCol="0" anchor="t" anchorCtr="0" compatLnSpc="1">
            <a:normAutofit fontScale="87500" lnSpcReduction="20000"/>
          </a:bodyPr>
          <a:lstStyle/>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VxWorks是美国WindRiver System公司开发的一款嵌入式实时操作系统，具有良好的可靠性和卓越的实时性，是目前嵌入式系统领域中使用最广泛、市场占有率最高的商业系统。</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VxWorks支持各种主流的32位处理器，如X86、Motorola MC68xxx、Coldfire、PowerPC、MIPS、ARM等。</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它基于微内核的体系结构，整个系统由四百多个相对独立、短小精练的目标模块组成，用户可以进行裁剪和配置，根据自己的需要来选择适当的模块。</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VxWorks采用GNU类型的编译和调试器，它的大多数API函数都是专有的。</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VxWorks以其良好的可靠性和卓越的实时性被广泛地应用在通信、军事、航空、航天等高精尖技术及实时性要求极高的领域中。</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1997年4月和2004年1月在火星表面登陆的火星探测器上就使用到了VxWorks，但是使用它需要交纳昂贵的版权费和使用费。</a:t>
            </a:r>
          </a:p>
          <a:p>
            <a:pPr marL="645795" lvl="0" indent="-285750" algn="just" eaLnBrk="0" hangingPunct="0">
              <a:spcBef>
                <a:spcPct val="20000"/>
              </a:spcBef>
              <a:buClr>
                <a:srgbClr val="FF6600"/>
              </a:buClr>
              <a:buFont typeface="Wingdings" charset="0"/>
              <a:buChar char="Ø"/>
            </a:pPr>
            <a:endParaRPr lang="zh-CN" altLang="en-US" sz="1800" kern="0" dirty="0" smtClean="0">
              <a:latin typeface="宋体" pitchFamily="2" charset="-122"/>
              <a:ea typeface="宋体" pitchFamily="2" charset="-122"/>
              <a:sym typeface="+mn-ea"/>
            </a:endParaRPr>
          </a:p>
        </p:txBody>
      </p:sp>
    </p:spTree>
    <p:extLst>
      <p:ext uri="{BB962C8B-B14F-4D97-AF65-F5344CB8AC3E}">
        <p14:creationId xmlns:p14="http://schemas.microsoft.com/office/powerpoint/2010/main" val="63686413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sp>
        <p:nvSpPr>
          <p:cNvPr id="106" name="文本框 105"/>
          <p:cNvSpPr txBox="1"/>
          <p:nvPr/>
        </p:nvSpPr>
        <p:spPr>
          <a:xfrm>
            <a:off x="467360" y="1052830"/>
            <a:ext cx="5080000" cy="365760"/>
          </a:xfrm>
          <a:prstGeom prst="rect">
            <a:avLst/>
          </a:prstGeom>
          <a:noFill/>
          <a:ln w="9525">
            <a:noFill/>
            <a:miter/>
          </a:ln>
        </p:spPr>
        <p:txBody>
          <a:bodyPr>
            <a:spAutoFit/>
          </a:bodyPr>
          <a:lstStyle/>
          <a:p>
            <a:pPr marL="0" indent="0" algn="l"/>
            <a:r>
              <a:rPr lang="en-US" altLang="zh-CN" b="0" u="none"/>
              <a:t>4．PalmOS</a:t>
            </a:r>
            <a:endParaRPr lang="en-US" altLang="zh-CN"/>
          </a:p>
        </p:txBody>
      </p:sp>
      <p:sp>
        <p:nvSpPr>
          <p:cNvPr id="7" name="矩形 6"/>
          <p:cNvSpPr/>
          <p:nvPr/>
        </p:nvSpPr>
        <p:spPr>
          <a:xfrm>
            <a:off x="179070" y="1628775"/>
            <a:ext cx="8442960" cy="4114800"/>
          </a:xfrm>
          <a:prstGeom prst="rect">
            <a:avLst/>
          </a:prstGeom>
          <a:noFill/>
          <a:ln w="9525">
            <a:noFill/>
            <a:miter lim="800000"/>
          </a:ln>
        </p:spPr>
        <p:txBody>
          <a:bodyPr vert="horz" wrap="square" lIns="91440" tIns="45720" rIns="91440" bIns="45720" numCol="1" rtlCol="0" anchor="t" anchorCtr="0" compatLnSpc="1">
            <a:normAutofit/>
          </a:bodyPr>
          <a:lstStyle/>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在个人数字助理(PDA)市场上，PalmOS是全球知名、使用人数最多的PDA操作系统。</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它是由PDA操作系统开发的先驱者Palm Computing公司开发的。从1996年4月PalmOS 1．0发布至今，PalmOS逐步巩固了其在PDA市场上的霸主地位。</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它的一个最大特点就是省电以及系统资源开销较少，而且第三方应用程序非常丰富，到目前为止，已有多达两万多个应用软件运行在PalmOS操作系统上。</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由于PalmOS采用开放式构架，有很多PalmOS的使用者都投入到软件开发工作中，这也是PalmOS操作系统成功的一个重要因素。</a:t>
            </a:r>
          </a:p>
        </p:txBody>
      </p:sp>
    </p:spTree>
    <p:extLst>
      <p:ext uri="{BB962C8B-B14F-4D97-AF65-F5344CB8AC3E}">
        <p14:creationId xmlns:p14="http://schemas.microsoft.com/office/powerpoint/2010/main" val="100677063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1.3.2 智能控制中心</a:t>
            </a:r>
          </a:p>
        </p:txBody>
      </p:sp>
      <p:sp>
        <p:nvSpPr>
          <p:cNvPr id="106" name="文本框 105"/>
          <p:cNvSpPr txBox="1"/>
          <p:nvPr/>
        </p:nvSpPr>
        <p:spPr>
          <a:xfrm>
            <a:off x="467360" y="1052830"/>
            <a:ext cx="5080000" cy="365760"/>
          </a:xfrm>
          <a:prstGeom prst="rect">
            <a:avLst/>
          </a:prstGeom>
          <a:noFill/>
          <a:ln w="9525">
            <a:noFill/>
            <a:miter/>
          </a:ln>
        </p:spPr>
        <p:txBody>
          <a:bodyPr>
            <a:spAutoFit/>
          </a:bodyPr>
          <a:lstStyle/>
          <a:p>
            <a:pPr marL="0" indent="0" algn="l"/>
            <a:r>
              <a:rPr lang="en-US" altLang="zh-CN" b="0" u="none"/>
              <a:t>5．Windows CE.net</a:t>
            </a:r>
          </a:p>
        </p:txBody>
      </p:sp>
      <p:sp>
        <p:nvSpPr>
          <p:cNvPr id="7" name="矩形 6"/>
          <p:cNvSpPr/>
          <p:nvPr/>
        </p:nvSpPr>
        <p:spPr>
          <a:xfrm>
            <a:off x="179070" y="1628775"/>
            <a:ext cx="8442960" cy="4114800"/>
          </a:xfrm>
          <a:prstGeom prst="rect">
            <a:avLst/>
          </a:prstGeom>
          <a:noFill/>
          <a:ln w="9525">
            <a:noFill/>
            <a:miter lim="800000"/>
          </a:ln>
        </p:spPr>
        <p:txBody>
          <a:bodyPr vert="horz" wrap="square" lIns="91440" tIns="45720" rIns="91440" bIns="45720" numCol="1" rtlCol="0" anchor="t" anchorCtr="0" compatLnSpc="1">
            <a:normAutofit lnSpcReduction="10000"/>
          </a:bodyPr>
          <a:lstStyle/>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Windows CE.net是软件巨人微软公司在嵌入式操作系统市场上的一个重要产品。</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Windows CE．net是一种32位的多任务操作系统，它经过压缩，可以移植，能够开发多种企业和客户类设备。</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由于它是微软公司的“维纳斯计划”的核心，包含了Internet Explore的版本，可以和Internet实现连接、同步交换信息。</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若开发者熟悉Windows开发环境，可以基于Windows CE开发出很好的应用程序。</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随着嵌入式系统逐渐深入生活，由于Windows CE有着良好的用户界面，对于使用者来说能够有更好的使用性能，越来越多的嵌入式设备应用上WINCE系统了。</a:t>
            </a:r>
          </a:p>
          <a:p>
            <a:pPr marL="645795" lvl="0" indent="-285750" algn="just" eaLnBrk="0" hangingPunct="0">
              <a:spcBef>
                <a:spcPct val="20000"/>
              </a:spcBef>
              <a:buClr>
                <a:srgbClr val="FF6600"/>
              </a:buClr>
              <a:buFont typeface="Wingdings" charset="0"/>
              <a:buChar char="Ø"/>
            </a:pPr>
            <a:r>
              <a:rPr lang="zh-CN" altLang="en-US" sz="1800" kern="0" dirty="0" smtClean="0">
                <a:latin typeface="宋体" pitchFamily="2" charset="-122"/>
                <a:ea typeface="宋体" pitchFamily="2" charset="-122"/>
                <a:sym typeface="+mn-ea"/>
              </a:rPr>
              <a:t>目前，网络上研究WinCE的开发团队越来越多，其资源也逐渐丰富起来，可以说是新的趋势,但是使用它需要上交一定的版权费和使用费，因此产品成本较高。</a:t>
            </a:r>
          </a:p>
        </p:txBody>
      </p:sp>
    </p:spTree>
    <p:extLst>
      <p:ext uri="{BB962C8B-B14F-4D97-AF65-F5344CB8AC3E}">
        <p14:creationId xmlns:p14="http://schemas.microsoft.com/office/powerpoint/2010/main" val="149755050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1.3.3.智能家电系统</a:t>
            </a:r>
          </a:p>
        </p:txBody>
      </p:sp>
      <p:grpSp>
        <p:nvGrpSpPr>
          <p:cNvPr id="2" name="Group 9"/>
          <p:cNvGrpSpPr/>
          <p:nvPr/>
        </p:nvGrpSpPr>
        <p:grpSpPr bwMode="auto">
          <a:xfrm>
            <a:off x="774700" y="5095240"/>
            <a:ext cx="1643380" cy="803910"/>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11"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 name="Group 3"/>
          <p:cNvGrpSpPr/>
          <p:nvPr/>
        </p:nvGrpSpPr>
        <p:grpSpPr bwMode="auto">
          <a:xfrm>
            <a:off x="774700" y="4166235"/>
            <a:ext cx="1643380" cy="803910"/>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a:p>
          </p:txBody>
        </p:sp>
      </p:grpSp>
      <p:grpSp>
        <p:nvGrpSpPr>
          <p:cNvPr id="13" name="Group 6"/>
          <p:cNvGrpSpPr/>
          <p:nvPr/>
        </p:nvGrpSpPr>
        <p:grpSpPr bwMode="auto">
          <a:xfrm>
            <a:off x="774700" y="3236595"/>
            <a:ext cx="1643380" cy="803910"/>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a:p>
          </p:txBody>
        </p:sp>
      </p:grpSp>
      <p:grpSp>
        <p:nvGrpSpPr>
          <p:cNvPr id="16" name="Group 9"/>
          <p:cNvGrpSpPr/>
          <p:nvPr/>
        </p:nvGrpSpPr>
        <p:grpSpPr bwMode="auto">
          <a:xfrm>
            <a:off x="774700" y="2306955"/>
            <a:ext cx="1643380" cy="803910"/>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a:p>
          </p:txBody>
        </p:sp>
      </p:grpSp>
      <p:sp>
        <p:nvSpPr>
          <p:cNvPr id="22" name="AutoShape 12"/>
          <p:cNvSpPr>
            <a:spLocks noChangeArrowheads="1"/>
          </p:cNvSpPr>
          <p:nvPr/>
        </p:nvSpPr>
        <p:spPr bwMode="ltGray">
          <a:xfrm>
            <a:off x="2560320" y="2284730"/>
            <a:ext cx="5261610" cy="768350"/>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98877" y="2493005"/>
            <a:ext cx="1461938" cy="396240"/>
          </a:xfrm>
          <a:prstGeom prst="rect">
            <a:avLst/>
          </a:prstGeom>
          <a:noFill/>
          <a:ln w="9525" algn="ctr">
            <a:noFill/>
            <a:miter lim="800000"/>
          </a:ln>
          <a:effectLst/>
        </p:spPr>
        <p:txBody>
          <a:bodyPr wrap="square">
            <a:spAutoFit/>
          </a:bodyPr>
          <a:lstStyle/>
          <a:p>
            <a:pPr algn="ctr">
              <a:spcBef>
                <a:spcPct val="50000"/>
              </a:spcBef>
            </a:pPr>
            <a:r>
              <a:rPr lang="en-US" altLang="zh-CN" sz="2000" b="1" dirty="0" smtClean="0">
                <a:solidFill>
                  <a:srgbClr val="FFFFFF"/>
                </a:solidFill>
                <a:ea typeface="宋体" pitchFamily="2" charset="-122"/>
              </a:rPr>
              <a:t>智能灯控</a:t>
            </a:r>
          </a:p>
        </p:txBody>
      </p:sp>
      <p:sp>
        <p:nvSpPr>
          <p:cNvPr id="24" name="Text Box 14"/>
          <p:cNvSpPr txBox="1">
            <a:spLocks noChangeArrowheads="1"/>
          </p:cNvSpPr>
          <p:nvPr/>
        </p:nvSpPr>
        <p:spPr bwMode="gray">
          <a:xfrm>
            <a:off x="2703195" y="2293620"/>
            <a:ext cx="5938520" cy="731520"/>
          </a:xfrm>
          <a:prstGeom prst="rect">
            <a:avLst/>
          </a:prstGeom>
          <a:noFill/>
          <a:ln w="9525" algn="ctr">
            <a:noFill/>
            <a:miter lim="800000"/>
          </a:ln>
          <a:effectLst/>
        </p:spPr>
        <p:txBody>
          <a:bodyPr wrap="square">
            <a:spAutoFit/>
          </a:bodyPr>
          <a:lstStyle/>
          <a:p>
            <a:pPr indent="-179705">
              <a:spcBef>
                <a:spcPct val="50000"/>
              </a:spcBef>
              <a:buFontTx/>
              <a:buChar char="•"/>
            </a:pPr>
            <a:r>
              <a:rPr sz="1400" dirty="0" smtClean="0"/>
              <a:t>根据环境及用户需求的变化，通过设置多种探测传感器，提高灯控系统的智能性，实现对室内外灯控制，便于控制大厅及饭厅等场所灯的开关与灯光亮暗调控。</a:t>
            </a:r>
          </a:p>
        </p:txBody>
      </p:sp>
      <p:sp>
        <p:nvSpPr>
          <p:cNvPr id="25" name="Text Box 15"/>
          <p:cNvSpPr txBox="1">
            <a:spLocks noChangeArrowheads="1"/>
          </p:cNvSpPr>
          <p:nvPr/>
        </p:nvSpPr>
        <p:spPr bwMode="white">
          <a:xfrm>
            <a:off x="884272" y="3457201"/>
            <a:ext cx="1461938" cy="3962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智能空调</a:t>
            </a:r>
          </a:p>
        </p:txBody>
      </p:sp>
      <p:sp>
        <p:nvSpPr>
          <p:cNvPr id="26" name="Text Box 16"/>
          <p:cNvSpPr txBox="1">
            <a:spLocks noChangeArrowheads="1"/>
          </p:cNvSpPr>
          <p:nvPr/>
        </p:nvSpPr>
        <p:spPr bwMode="white">
          <a:xfrm>
            <a:off x="884272" y="4356442"/>
            <a:ext cx="1461938" cy="396240"/>
          </a:xfrm>
          <a:prstGeom prst="rect">
            <a:avLst/>
          </a:prstGeom>
          <a:noFill/>
          <a:ln w="9525" algn="ctr">
            <a:noFill/>
            <a:miter lim="800000"/>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智能插座</a:t>
            </a:r>
          </a:p>
        </p:txBody>
      </p:sp>
      <p:sp>
        <p:nvSpPr>
          <p:cNvPr id="27" name="AutoShape 17"/>
          <p:cNvSpPr>
            <a:spLocks noChangeArrowheads="1"/>
          </p:cNvSpPr>
          <p:nvPr/>
        </p:nvSpPr>
        <p:spPr bwMode="gray">
          <a:xfrm>
            <a:off x="2560320" y="3213735"/>
            <a:ext cx="5261610" cy="768350"/>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560320" y="4165600"/>
            <a:ext cx="5345430" cy="738505"/>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681605" y="4143375"/>
            <a:ext cx="6196965" cy="731520"/>
          </a:xfrm>
          <a:prstGeom prst="rect">
            <a:avLst/>
          </a:prstGeom>
          <a:noFill/>
          <a:ln w="9525" algn="ctr">
            <a:noFill/>
            <a:miter lim="800000"/>
          </a:ln>
          <a:effectLst/>
        </p:spPr>
        <p:txBody>
          <a:bodyPr wrap="square">
            <a:spAutoFit/>
          </a:bodyPr>
          <a:lstStyle/>
          <a:p>
            <a:pPr>
              <a:spcBef>
                <a:spcPct val="50000"/>
              </a:spcBef>
              <a:buFontTx/>
              <a:buChar char="•"/>
            </a:pPr>
            <a:r>
              <a:rPr lang="zh-CN" altLang="en-US" sz="1400" dirty="0" smtClean="0"/>
              <a:t>  </a:t>
            </a:r>
            <a:r>
              <a:rPr sz="1400" dirty="0" smtClean="0"/>
              <a:t>外置移动式安在室内插座上。智能插座与终端之间通过无线信号通信，来控制家电的通断电。智能插座上可以显示用电数据，也可以在终端显示详细的运行数据，并生成数据曲线，以反映该家电的实际用电情况。</a:t>
            </a:r>
          </a:p>
        </p:txBody>
      </p:sp>
      <p:sp>
        <p:nvSpPr>
          <p:cNvPr id="30" name="AutoShape 12"/>
          <p:cNvSpPr>
            <a:spLocks noChangeArrowheads="1"/>
          </p:cNvSpPr>
          <p:nvPr/>
        </p:nvSpPr>
        <p:spPr bwMode="ltGray">
          <a:xfrm>
            <a:off x="2560320" y="5095240"/>
            <a:ext cx="5429250" cy="771525"/>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1" name="Text Box 13"/>
          <p:cNvSpPr txBox="1">
            <a:spLocks noChangeArrowheads="1"/>
          </p:cNvSpPr>
          <p:nvPr/>
        </p:nvSpPr>
        <p:spPr bwMode="white">
          <a:xfrm>
            <a:off x="898877" y="5299404"/>
            <a:ext cx="1461938" cy="396240"/>
          </a:xfrm>
          <a:prstGeom prst="rect">
            <a:avLst/>
          </a:prstGeom>
          <a:noFill/>
          <a:ln w="9525" algn="ctr">
            <a:noFill/>
            <a:miter lim="800000"/>
          </a:ln>
          <a:effectLst/>
        </p:spPr>
        <p:txBody>
          <a:bodyPr wrap="square">
            <a:spAutoFit/>
          </a:bodyPr>
          <a:lstStyle/>
          <a:p>
            <a:pPr algn="ctr">
              <a:spcBef>
                <a:spcPct val="50000"/>
              </a:spcBef>
            </a:pPr>
            <a:r>
              <a:rPr sz="2000" b="1" dirty="0" smtClean="0">
                <a:solidFill>
                  <a:srgbClr val="FFFFFF"/>
                </a:solidFill>
                <a:ea typeface="宋体" pitchFamily="2" charset="-122"/>
              </a:rPr>
              <a:t>智能窗帘</a:t>
            </a:r>
          </a:p>
        </p:txBody>
      </p:sp>
      <p:sp>
        <p:nvSpPr>
          <p:cNvPr id="32" name="Text Box 14"/>
          <p:cNvSpPr txBox="1">
            <a:spLocks noChangeArrowheads="1"/>
          </p:cNvSpPr>
          <p:nvPr/>
        </p:nvSpPr>
        <p:spPr bwMode="gray">
          <a:xfrm>
            <a:off x="2674825" y="5097033"/>
            <a:ext cx="6183455"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a:t>
            </a:r>
            <a:r>
              <a:rPr sz="1600" dirty="0" smtClean="0"/>
              <a:t>安装在大厅的落地窗帘上，可通过智能交互终端或灯控开关按钮对窗帘进行开关控制。</a:t>
            </a:r>
          </a:p>
        </p:txBody>
      </p:sp>
      <p:sp>
        <p:nvSpPr>
          <p:cNvPr id="35" name="Text Box 14"/>
          <p:cNvSpPr txBox="1">
            <a:spLocks noChangeArrowheads="1"/>
          </p:cNvSpPr>
          <p:nvPr/>
        </p:nvSpPr>
        <p:spPr bwMode="gray">
          <a:xfrm>
            <a:off x="2700020" y="3212465"/>
            <a:ext cx="6128385" cy="731520"/>
          </a:xfrm>
          <a:prstGeom prst="rect">
            <a:avLst/>
          </a:prstGeom>
          <a:noFill/>
          <a:ln w="9525" algn="ctr">
            <a:noFill/>
            <a:miter lim="800000"/>
          </a:ln>
          <a:effectLst/>
        </p:spPr>
        <p:txBody>
          <a:bodyPr wrap="square">
            <a:spAutoFit/>
          </a:bodyPr>
          <a:lstStyle/>
          <a:p>
            <a:pPr>
              <a:buFont typeface="Arial" pitchFamily="34" charset="0"/>
              <a:buChar char="•"/>
            </a:pPr>
            <a:r>
              <a:rPr lang="zh-CN" altLang="en-US" sz="1400" dirty="0" smtClean="0"/>
              <a:t>  安装在大厅。通过智能交互终端对空调进行温度、模式、风量、开关的控制。可以通过手机开启室内的空调、新风系统，；当室内污染指数达到设定的指数时，会联动智能产品开启以达到优化室内环境的目的。</a:t>
            </a:r>
          </a:p>
        </p:txBody>
      </p:sp>
      <p:sp>
        <p:nvSpPr>
          <p:cNvPr id="3" name="文本框 2"/>
          <p:cNvSpPr txBox="1"/>
          <p:nvPr/>
        </p:nvSpPr>
        <p:spPr>
          <a:xfrm>
            <a:off x="611505" y="1124585"/>
            <a:ext cx="8083550" cy="853440"/>
          </a:xfrm>
          <a:prstGeom prst="rect">
            <a:avLst/>
          </a:prstGeom>
          <a:noFill/>
        </p:spPr>
        <p:txBody>
          <a:bodyPr wrap="square" rtlCol="0">
            <a:spAutoFit/>
          </a:bodyPr>
          <a:lstStyle/>
          <a:p>
            <a:pPr algn="l"/>
            <a:r>
              <a:rPr lang="zh-CN" altLang="en-US"/>
              <a:t>智能家电系统</a:t>
            </a:r>
          </a:p>
          <a:p>
            <a:pPr algn="l"/>
            <a:r>
              <a:rPr lang="zh-CN" altLang="en-US" sz="1600">
                <a:latin typeface="宋体" charset="0"/>
                <a:ea typeface="宋体" charset="0"/>
                <a:sym typeface="+mn-ea"/>
              </a:rPr>
              <a:t>智能家电系统</a:t>
            </a:r>
            <a:r>
              <a:rPr lang="zh-CN" altLang="en-US" sz="1600">
                <a:latin typeface="宋体" charset="0"/>
                <a:ea typeface="宋体" charset="0"/>
              </a:rPr>
              <a:t>通过家庭内部部署的各类传感器和互联互通网络，实现对家庭用能、环境、设备运行状况等信息的快速采集与控制，实现对家电的远程控制和联动。</a:t>
            </a:r>
          </a:p>
        </p:txBody>
      </p:sp>
    </p:spTree>
    <p:extLst>
      <p:ext uri="{BB962C8B-B14F-4D97-AF65-F5344CB8AC3E}">
        <p14:creationId xmlns:p14="http://schemas.microsoft.com/office/powerpoint/2010/main" val="249292365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1.3.3.智能家电系统</a:t>
            </a:r>
          </a:p>
        </p:txBody>
      </p:sp>
      <p:pic>
        <p:nvPicPr>
          <p:cNvPr id="8"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691640" y="1341120"/>
            <a:ext cx="5423535" cy="4344035"/>
          </a:xfrm>
          <a:prstGeom prst="rect">
            <a:avLst/>
          </a:prstGeom>
          <a:noFill/>
        </p:spPr>
      </p:pic>
      <p:sp>
        <p:nvSpPr>
          <p:cNvPr id="5" name="文本框 4"/>
          <p:cNvSpPr txBox="1"/>
          <p:nvPr/>
        </p:nvSpPr>
        <p:spPr>
          <a:xfrm>
            <a:off x="3563620" y="5733415"/>
            <a:ext cx="2011680" cy="365760"/>
          </a:xfrm>
          <a:prstGeom prst="rect">
            <a:avLst/>
          </a:prstGeom>
          <a:noFill/>
        </p:spPr>
        <p:txBody>
          <a:bodyPr wrap="none" rtlCol="0">
            <a:spAutoFit/>
          </a:bodyPr>
          <a:lstStyle/>
          <a:p>
            <a:pPr algn="l"/>
            <a:r>
              <a:rPr lang="zh-CN" altLang="en-US"/>
              <a:t>智能空调监控系统</a:t>
            </a:r>
          </a:p>
        </p:txBody>
      </p:sp>
    </p:spTree>
    <p:extLst>
      <p:ext uri="{BB962C8B-B14F-4D97-AF65-F5344CB8AC3E}">
        <p14:creationId xmlns:p14="http://schemas.microsoft.com/office/powerpoint/2010/main" val="122902891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a:t>
            </a:r>
            <a:r>
              <a:rPr lang="en-US" dirty="0" smtClean="0"/>
              <a:t>4 </a:t>
            </a:r>
            <a:r>
              <a:rPr dirty="0" smtClean="0"/>
              <a:t>智能三表采集</a:t>
            </a:r>
          </a:p>
        </p:txBody>
      </p:sp>
      <p:sp>
        <p:nvSpPr>
          <p:cNvPr id="7" name="矩形 6"/>
          <p:cNvSpPr/>
          <p:nvPr/>
        </p:nvSpPr>
        <p:spPr>
          <a:xfrm>
            <a:off x="179705" y="981075"/>
            <a:ext cx="8442960" cy="1417320"/>
          </a:xfrm>
          <a:prstGeom prst="rect">
            <a:avLst/>
          </a:prstGeom>
          <a:noFill/>
          <a:ln w="9525">
            <a:noFill/>
            <a:miter lim="800000"/>
          </a:ln>
        </p:spPr>
        <p:txBody>
          <a:bodyPr vert="horz" wrap="square" lIns="91440" tIns="45720" rIns="91440" bIns="45720" numCol="1" rtlCol="0" anchor="t" anchorCtr="0" compatLnSpc="1">
            <a:normAutofit/>
          </a:bodyPr>
          <a:lstStyle/>
          <a:p>
            <a:pPr marL="645795" lvl="0" indent="-285750" algn="l" eaLnBrk="0" hangingPunct="0">
              <a:spcBef>
                <a:spcPct val="20000"/>
              </a:spcBef>
              <a:buClr>
                <a:srgbClr val="FF6600"/>
              </a:buClr>
              <a:buFont typeface="Wingdings" charset="0"/>
              <a:buChar char="n"/>
            </a:pPr>
            <a:r>
              <a:rPr lang="zh-CN" altLang="en-US" sz="1800">
                <a:sym typeface="+mn-ea"/>
              </a:rPr>
              <a:t>智能三表采集系统</a:t>
            </a:r>
            <a:endParaRPr lang="zh-CN" altLang="en-US" sz="1800"/>
          </a:p>
          <a:p>
            <a:pPr marL="360045" lvl="0" indent="0" algn="l" eaLnBrk="0" hangingPunct="0">
              <a:spcBef>
                <a:spcPct val="20000"/>
              </a:spcBef>
              <a:buClr>
                <a:srgbClr val="FF6600"/>
              </a:buClr>
              <a:buFont typeface="Wingdings" charset="0"/>
              <a:buNone/>
            </a:pPr>
            <a:r>
              <a:rPr lang="zh-CN" altLang="en-US" sz="1600">
                <a:latin typeface="宋体" charset="0"/>
                <a:ea typeface="宋体" charset="0"/>
                <a:sym typeface="+mn-ea"/>
              </a:rPr>
              <a:t>智能三表采集系统是利用传感器技术，将计量数据转换成电子信号，经数据采集器处理转换后，再通过总线进行传输，可实现居民家用收费表计（电能表、水表、燃气表）的自动周期性远程抄表、手动启动远程抄表、数据存储、故障检测等功能，并可根据需求调用历史记录，进行用能计量、结算及展示等。</a:t>
            </a:r>
            <a:endParaRPr lang="zh-CN" altLang="en-US" sz="1600" kern="0" dirty="0" smtClean="0">
              <a:latin typeface="宋体" charset="0"/>
              <a:ea typeface="宋体" charset="0"/>
              <a:sym typeface="+mn-ea"/>
            </a:endParaRPr>
          </a:p>
        </p:txBody>
      </p:sp>
      <p:sp>
        <p:nvSpPr>
          <p:cNvPr id="2" name="文本框 1"/>
          <p:cNvSpPr txBox="1"/>
          <p:nvPr/>
        </p:nvSpPr>
        <p:spPr>
          <a:xfrm>
            <a:off x="611505" y="2493010"/>
            <a:ext cx="2430780" cy="365760"/>
          </a:xfrm>
          <a:prstGeom prst="rect">
            <a:avLst/>
          </a:prstGeom>
          <a:noFill/>
        </p:spPr>
        <p:txBody>
          <a:bodyPr wrap="none" rtlCol="0">
            <a:spAutoFit/>
          </a:bodyPr>
          <a:lstStyle/>
          <a:p>
            <a:pPr algn="l"/>
            <a:r>
              <a:rPr lang="zh-CN" altLang="en-US"/>
              <a:t>1.智能电表及信息采集</a:t>
            </a:r>
          </a:p>
        </p:txBody>
      </p:sp>
      <p:sp>
        <p:nvSpPr>
          <p:cNvPr id="6" name="内容占位符 5"/>
          <p:cNvSpPr>
            <a:spLocks noGrp="1"/>
          </p:cNvSpPr>
          <p:nvPr>
            <p:ph idx="1"/>
          </p:nvPr>
        </p:nvSpPr>
        <p:spPr>
          <a:xfrm>
            <a:off x="252730" y="2853055"/>
            <a:ext cx="8227695" cy="315404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智能电表是智能电网的智能终端，具备传统电能表基本用电量的计量功能,还具有用电信息存储、双向多种费率计量功能、用户端控制功能、多种数据传输模式的双向数据通信功能、防窃电功能等智能化的功能。</a:t>
            </a:r>
            <a:endParaRPr lang="zh-CN" altLang="en-US" sz="1600">
              <a:latin typeface="宋体" charset="0"/>
              <a:ea typeface="宋体" charset="0"/>
            </a:endParaRPr>
          </a:p>
          <a:p>
            <a:pPr indent="0" algn="just" eaLnBrk="1">
              <a:spcBef>
                <a:spcPts val="1200"/>
              </a:spcBef>
              <a:buFont typeface="Wingdings" pitchFamily="2" charset="2"/>
              <a:buChar char="Ø"/>
            </a:pPr>
            <a:r>
              <a:rPr lang="zh-CN" altLang="en-US" sz="1600">
                <a:latin typeface="宋体" charset="0"/>
                <a:ea typeface="宋体" charset="0"/>
                <a:sym typeface="+mn-ea"/>
              </a:rPr>
              <a:t>集中器是指收集各采集器或电能表的数据，并进行处理储存，同时能和主站或手持设备进行数据交换的设备。</a:t>
            </a:r>
            <a:endParaRPr lang="zh-CN" altLang="en-US" sz="1600">
              <a:latin typeface="宋体" charset="0"/>
              <a:ea typeface="宋体" charset="0"/>
            </a:endParaRPr>
          </a:p>
          <a:p>
            <a:pPr indent="0" algn="just" eaLnBrk="1">
              <a:spcBef>
                <a:spcPts val="1200"/>
              </a:spcBef>
              <a:buFont typeface="Wingdings" pitchFamily="2" charset="2"/>
              <a:buChar char="Ø"/>
            </a:pPr>
            <a:r>
              <a:rPr lang="zh-CN" altLang="en-US" sz="1600">
                <a:latin typeface="宋体" charset="0"/>
                <a:ea typeface="宋体" charset="0"/>
                <a:sym typeface="+mn-ea"/>
              </a:rPr>
              <a:t>采集器是用于采集多个或单个电能表的电能信息, 并可与集中器交换数据的设备。采集器依据功能可分为基本型采集器和简易型采集器。</a:t>
            </a:r>
            <a:endParaRPr lang="zh-CN" altLang="en-US" sz="1600">
              <a:latin typeface="宋体" charset="0"/>
              <a:ea typeface="宋体" charset="0"/>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基本型采集器抄收和暂存电能表数据，并根据集中器的命令将储存的数据上传给集中器。</a:t>
            </a:r>
            <a:endParaRPr lang="zh-CN" altLang="en-US" sz="1400">
              <a:latin typeface="宋体" charset="0"/>
              <a:ea typeface="宋体" charset="0"/>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简易型采集器直接转发集中器与电能表间的命令和数据。</a:t>
            </a:r>
            <a:endParaRPr lang="zh-CN" altLang="en-US" sz="1400">
              <a:latin typeface="宋体" charset="0"/>
              <a:ea typeface="宋体" charset="0"/>
            </a:endParaRPr>
          </a:p>
          <a:p>
            <a:pPr marL="791845" indent="-179705">
              <a:spcBef>
                <a:spcPts val="0"/>
              </a:spcBef>
              <a:buFont typeface="Wingdings" pitchFamily="2" charset="2"/>
              <a:buChar char="ü"/>
            </a:pPr>
            <a:endParaRPr lang="en-US" altLang="zh-CN" sz="1600" dirty="0" smtClean="0">
              <a:latin typeface="宋体" pitchFamily="2" charset="-122"/>
              <a:ea typeface="宋体" pitchFamily="2" charset="-122"/>
            </a:endParaRPr>
          </a:p>
        </p:txBody>
      </p:sp>
    </p:spTree>
    <p:extLst>
      <p:ext uri="{BB962C8B-B14F-4D97-AF65-F5344CB8AC3E}">
        <p14:creationId xmlns:p14="http://schemas.microsoft.com/office/powerpoint/2010/main" val="98189726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1.3.4智能三表采集</a:t>
            </a:r>
          </a:p>
        </p:txBody>
      </p:sp>
      <p:pic>
        <p:nvPicPr>
          <p:cNvPr id="45057" name="图片 45057" descr="C:\Users\Yiying\Documents\Tencent Files\66151092\Image\C2C\J{I87D5WXHXW00HH0)BB`HF.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491865" y="1484630"/>
            <a:ext cx="2153920" cy="3270250"/>
          </a:xfrm>
          <a:prstGeom prst="rect">
            <a:avLst/>
          </a:prstGeom>
          <a:noFill/>
          <a:ln>
            <a:noFill/>
          </a:ln>
        </p:spPr>
      </p:pic>
      <p:pic>
        <p:nvPicPr>
          <p:cNvPr id="45056" name="图片 45056" descr="E:\TOWNLOAD\电表.jpg"/>
          <p:cNvPicPr>
            <a:picLocks noChangeAspect="1" noChangeArrowheads="1"/>
          </p:cNvPicPr>
          <p:nvPr/>
        </p:nvPicPr>
        <p:blipFill>
          <a:blip r:embed="rId3" cstate="print">
            <a:extLst>
              <a:ext uri="{28A0092B-C50C-407E-A947-70E740481C1C}">
                <a14:useLocalDpi xmlns:a14="http://schemas.microsoft.com/office/drawing/2010/main" val="0"/>
              </a:ext>
            </a:extLst>
          </a:blip>
          <a:srcRect r="15593" b="13484"/>
          <a:stretch>
            <a:fillRect/>
          </a:stretch>
        </p:blipFill>
        <p:spPr>
          <a:xfrm>
            <a:off x="395605" y="1268730"/>
            <a:ext cx="2616835" cy="3521075"/>
          </a:xfrm>
          <a:prstGeom prst="rect">
            <a:avLst/>
          </a:prstGeom>
          <a:noFill/>
          <a:ln>
            <a:noFill/>
          </a:ln>
        </p:spPr>
      </p:pic>
      <p:pic>
        <p:nvPicPr>
          <p:cNvPr id="45059" name="图片 45059" descr="C:\Users\Yiying\Documents\Tencent Files\66151092\Image\C2C\V$7BY4B9MM$VS0XI5GZUMR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156325" y="1412240"/>
            <a:ext cx="2355215" cy="3364230"/>
          </a:xfrm>
          <a:prstGeom prst="rect">
            <a:avLst/>
          </a:prstGeom>
          <a:noFill/>
          <a:ln>
            <a:noFill/>
          </a:ln>
        </p:spPr>
      </p:pic>
      <p:sp>
        <p:nvSpPr>
          <p:cNvPr id="6" name="文本框 5"/>
          <p:cNvSpPr txBox="1"/>
          <p:nvPr/>
        </p:nvSpPr>
        <p:spPr>
          <a:xfrm>
            <a:off x="3060065" y="5013325"/>
            <a:ext cx="2926080" cy="365760"/>
          </a:xfrm>
          <a:prstGeom prst="rect">
            <a:avLst/>
          </a:prstGeom>
          <a:noFill/>
        </p:spPr>
        <p:txBody>
          <a:bodyPr wrap="none" rtlCol="0">
            <a:spAutoFit/>
          </a:bodyPr>
          <a:lstStyle/>
          <a:p>
            <a:pPr algn="l"/>
            <a:r>
              <a:rPr lang="zh-CN" altLang="en-US"/>
              <a:t>智能电表、集中器及采集器</a:t>
            </a:r>
          </a:p>
        </p:txBody>
      </p:sp>
    </p:spTree>
    <p:extLst>
      <p:ext uri="{BB962C8B-B14F-4D97-AF65-F5344CB8AC3E}">
        <p14:creationId xmlns:p14="http://schemas.microsoft.com/office/powerpoint/2010/main" val="252235932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 </a:t>
            </a:r>
            <a:r>
              <a:rPr lang="zh-CN" altLang="en-US" dirty="0" smtClean="0"/>
              <a:t>智能家居的定义</a:t>
            </a:r>
            <a:endParaRPr lang="zh-CN" altLang="en-US" dirty="0"/>
          </a:p>
        </p:txBody>
      </p:sp>
      <p:sp>
        <p:nvSpPr>
          <p:cNvPr id="3" name="内容占位符 2"/>
          <p:cNvSpPr>
            <a:spLocks noGrp="1"/>
          </p:cNvSpPr>
          <p:nvPr>
            <p:ph idx="1"/>
          </p:nvPr>
        </p:nvSpPr>
        <p:spPr>
          <a:xfrm>
            <a:off x="323215" y="1052830"/>
            <a:ext cx="4804410" cy="814705"/>
          </a:xfrm>
        </p:spPr>
        <p:txBody>
          <a:bodyPr/>
          <a:lstStyle/>
          <a:p>
            <a:pPr>
              <a:buClr>
                <a:srgbClr val="FF6600"/>
              </a:buClr>
              <a:buSzPct val="100000"/>
              <a:buFont typeface="Wingdings" pitchFamily="2" charset="2"/>
              <a:buChar char="p"/>
            </a:pPr>
            <a:r>
              <a:rPr lang="zh-CN" altLang="en-US" sz="2000" dirty="0" smtClean="0"/>
              <a:t>智能家居功能单元</a:t>
            </a:r>
          </a:p>
          <a:p>
            <a:pPr marL="0" indent="0">
              <a:buClr>
                <a:srgbClr val="FF6600"/>
              </a:buClr>
              <a:buSzPct val="100000"/>
              <a:buFont typeface="Wingdings" pitchFamily="2" charset="2"/>
              <a:buNone/>
            </a:pPr>
            <a:r>
              <a:rPr lang="zh-CN" altLang="en-US" sz="1600" dirty="0" smtClean="0">
                <a:latin typeface="宋体" pitchFamily="2" charset="-122"/>
                <a:ea typeface="宋体" pitchFamily="2" charset="-122"/>
                <a:sym typeface="+mn-ea"/>
              </a:rPr>
              <a:t>    智能家居一般要求有三大基本功能单元</a:t>
            </a:r>
            <a:endParaRPr lang="zh-CN" altLang="en-US" sz="1600" dirty="0">
              <a:latin typeface="宋体" pitchFamily="2" charset="-122"/>
              <a:ea typeface="宋体" pitchFamily="2" charset="-122"/>
            </a:endParaRPr>
          </a:p>
        </p:txBody>
      </p:sp>
      <p:sp>
        <p:nvSpPr>
          <p:cNvPr id="73733" name="Rectangle 5"/>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6" name="Group 15"/>
          <p:cNvGrpSpPr/>
          <p:nvPr/>
        </p:nvGrpSpPr>
        <p:grpSpPr>
          <a:xfrm>
            <a:off x="1925955" y="4237990"/>
            <a:ext cx="966470" cy="1000125"/>
            <a:chOff x="883578" y="924689"/>
            <a:chExt cx="2416287" cy="2357729"/>
          </a:xfrm>
        </p:grpSpPr>
        <p:sp>
          <p:nvSpPr>
            <p:cNvPr id="2059" name="Freeform 11"/>
            <p:cNvSpPr>
              <a:spLocks noEditPoints="1"/>
            </p:cNvSpPr>
            <p:nvPr/>
          </p:nvSpPr>
          <p:spPr bwMode="auto">
            <a:xfrm>
              <a:off x="883578" y="924689"/>
              <a:ext cx="2416287" cy="2357729"/>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en-US"/>
            </a:p>
          </p:txBody>
        </p:sp>
        <p:sp>
          <p:nvSpPr>
            <p:cNvPr id="2060" name="Freeform 12"/>
            <p:cNvSpPr/>
            <p:nvPr/>
          </p:nvSpPr>
          <p:spPr bwMode="auto">
            <a:xfrm>
              <a:off x="1018112" y="1055836"/>
              <a:ext cx="2147219" cy="2095437"/>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p>
          </p:txBody>
        </p:sp>
      </p:grpSp>
      <p:grpSp>
        <p:nvGrpSpPr>
          <p:cNvPr id="15" name="Group 14"/>
          <p:cNvGrpSpPr/>
          <p:nvPr/>
        </p:nvGrpSpPr>
        <p:grpSpPr>
          <a:xfrm>
            <a:off x="1257300" y="3218815"/>
            <a:ext cx="958850" cy="924560"/>
            <a:chOff x="2160185" y="3098894"/>
            <a:chExt cx="2054625" cy="2004832"/>
          </a:xfrm>
        </p:grpSpPr>
        <p:sp>
          <p:nvSpPr>
            <p:cNvPr id="28" name="Freeform 11"/>
            <p:cNvSpPr>
              <a:spLocks noEditPoints="1"/>
            </p:cNvSpPr>
            <p:nvPr/>
          </p:nvSpPr>
          <p:spPr bwMode="auto">
            <a:xfrm rot="21129250">
              <a:off x="2160185" y="3098894"/>
              <a:ext cx="2054625" cy="2004832"/>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chemeClr val="accent2">
                  <a:lumMod val="75000"/>
                </a:schemeClr>
              </a:solidFill>
              <a:prstDash val="solid"/>
              <a:round/>
            </a:ln>
          </p:spPr>
          <p:txBody>
            <a:bodyPr vert="horz" wrap="square" lIns="91440" tIns="45720" rIns="91440" bIns="45720" numCol="1" anchor="t" anchorCtr="0" compatLnSpc="1"/>
            <a:lstStyle/>
            <a:p>
              <a:endParaRPr lang="en-US"/>
            </a:p>
          </p:txBody>
        </p:sp>
        <p:sp>
          <p:nvSpPr>
            <p:cNvPr id="29" name="Freeform 12"/>
            <p:cNvSpPr/>
            <p:nvPr/>
          </p:nvSpPr>
          <p:spPr bwMode="auto">
            <a:xfrm rot="21129250">
              <a:off x="2274582" y="3210411"/>
              <a:ext cx="1825830" cy="1781799"/>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p>
          </p:txBody>
        </p:sp>
      </p:grpSp>
      <p:grpSp>
        <p:nvGrpSpPr>
          <p:cNvPr id="14" name="Group 13"/>
          <p:cNvGrpSpPr/>
          <p:nvPr/>
        </p:nvGrpSpPr>
        <p:grpSpPr>
          <a:xfrm>
            <a:off x="755650" y="2279015"/>
            <a:ext cx="770255" cy="774065"/>
            <a:chOff x="888578" y="4639736"/>
            <a:chExt cx="1731612" cy="1689647"/>
          </a:xfrm>
        </p:grpSpPr>
        <p:sp>
          <p:nvSpPr>
            <p:cNvPr id="31" name="Freeform 11"/>
            <p:cNvSpPr>
              <a:spLocks noEditPoints="1"/>
            </p:cNvSpPr>
            <p:nvPr/>
          </p:nvSpPr>
          <p:spPr bwMode="auto">
            <a:xfrm rot="943525">
              <a:off x="888578" y="4639736"/>
              <a:ext cx="1731612" cy="1689647"/>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chemeClr val="accent4">
                  <a:lumMod val="60000"/>
                  <a:lumOff val="40000"/>
                </a:schemeClr>
              </a:solidFill>
              <a:prstDash val="solid"/>
              <a:round/>
            </a:ln>
          </p:spPr>
          <p:txBody>
            <a:bodyPr vert="horz" wrap="square" lIns="91440" tIns="45720" rIns="91440" bIns="45720" numCol="1" anchor="t" anchorCtr="0" compatLnSpc="1"/>
            <a:lstStyle/>
            <a:p>
              <a:endParaRPr lang="en-US"/>
            </a:p>
          </p:txBody>
        </p:sp>
        <p:sp>
          <p:nvSpPr>
            <p:cNvPr id="32" name="Freeform 12"/>
            <p:cNvSpPr/>
            <p:nvPr/>
          </p:nvSpPr>
          <p:spPr bwMode="auto">
            <a:xfrm rot="943525">
              <a:off x="984991" y="4733721"/>
              <a:ext cx="1538787" cy="1501677"/>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ln>
              <a:solidFill>
                <a:schemeClr val="accent4">
                  <a:lumMod val="40000"/>
                  <a:lumOff val="60000"/>
                </a:schemeClr>
              </a:solidFill>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p>
          </p:txBody>
        </p:sp>
      </p:grpSp>
      <p:sp>
        <p:nvSpPr>
          <p:cNvPr id="18" name="Прямоугольник 121"/>
          <p:cNvSpPr/>
          <p:nvPr/>
        </p:nvSpPr>
        <p:spPr>
          <a:xfrm>
            <a:off x="1835785" y="2350135"/>
            <a:ext cx="4557395" cy="579120"/>
          </a:xfrm>
          <a:prstGeom prst="rect">
            <a:avLst/>
          </a:prstGeom>
        </p:spPr>
        <p:txBody>
          <a:bodyPr wrap="square">
            <a:spAutoFit/>
          </a:bodyPr>
          <a:lstStyle/>
          <a:p>
            <a:r>
              <a:rPr lang="en-US" sz="1600" b="1" dirty="0" smtClean="0">
                <a:latin typeface="Arial" pitchFamily="34" charset="0"/>
                <a:cs typeface="Arial" pitchFamily="34" charset="0"/>
              </a:rPr>
              <a:t>要求有一个家庭布线系统</a:t>
            </a:r>
            <a:r>
              <a:rPr lang="en-US" sz="1600" dirty="0" smtClean="0">
                <a:latin typeface="Arial" pitchFamily="34" charset="0"/>
                <a:cs typeface="Arial" pitchFamily="34" charset="0"/>
              </a:rPr>
              <a:t>，</a:t>
            </a:r>
            <a:r>
              <a:rPr lang="en-US" sz="1600" dirty="0" smtClean="0">
                <a:latin typeface="宋体" charset="0"/>
                <a:ea typeface="宋体" charset="0"/>
                <a:cs typeface="Arial" pitchFamily="34" charset="0"/>
              </a:rPr>
              <a:t>如电力线、电话线、互联网线缆、控制网络线缆等</a:t>
            </a:r>
            <a:r>
              <a:rPr lang="zh-CN" altLang="en-US" sz="1600" dirty="0" smtClean="0">
                <a:latin typeface="宋体" charset="0"/>
                <a:ea typeface="宋体" charset="0"/>
                <a:cs typeface="Arial" pitchFamily="34" charset="0"/>
              </a:rPr>
              <a:t>。</a:t>
            </a:r>
          </a:p>
        </p:txBody>
      </p:sp>
      <p:sp>
        <p:nvSpPr>
          <p:cNvPr id="37" name="TextBox 44"/>
          <p:cNvSpPr txBox="1">
            <a:spLocks noChangeArrowheads="1"/>
          </p:cNvSpPr>
          <p:nvPr/>
        </p:nvSpPr>
        <p:spPr bwMode="auto">
          <a:xfrm>
            <a:off x="902335" y="2350135"/>
            <a:ext cx="502285" cy="579120"/>
          </a:xfrm>
          <a:prstGeom prst="rect">
            <a:avLst/>
          </a:prstGeom>
          <a:noFill/>
          <a:ln w="9525">
            <a:noFill/>
            <a:miter lim="800000"/>
          </a:ln>
        </p:spPr>
        <p:txBody>
          <a:bodyPr wrap="square">
            <a:spAutoFit/>
          </a:bodyPr>
          <a:lstStyle/>
          <a:p>
            <a:pPr marL="228600" indent="-228600"/>
            <a:r>
              <a:rPr lang="en-US" altLang="ru-RU" sz="3200" b="1" dirty="0">
                <a:solidFill>
                  <a:schemeClr val="accent3"/>
                </a:solidFill>
                <a:latin typeface="Arial" pitchFamily="34" charset="0"/>
                <a:cs typeface="Arial" pitchFamily="34" charset="0"/>
              </a:rPr>
              <a:t>1</a:t>
            </a:r>
          </a:p>
        </p:txBody>
      </p:sp>
      <p:sp>
        <p:nvSpPr>
          <p:cNvPr id="41" name="TextBox 44"/>
          <p:cNvSpPr txBox="1">
            <a:spLocks noChangeArrowheads="1"/>
          </p:cNvSpPr>
          <p:nvPr/>
        </p:nvSpPr>
        <p:spPr bwMode="auto">
          <a:xfrm>
            <a:off x="1547495" y="3357880"/>
            <a:ext cx="358140" cy="579120"/>
          </a:xfrm>
          <a:prstGeom prst="rect">
            <a:avLst/>
          </a:prstGeom>
          <a:noFill/>
          <a:ln w="9525">
            <a:noFill/>
            <a:miter lim="800000"/>
          </a:ln>
        </p:spPr>
        <p:txBody>
          <a:bodyPr wrap="square">
            <a:spAutoFit/>
          </a:bodyPr>
          <a:lstStyle/>
          <a:p>
            <a:pPr marL="228600" indent="-228600"/>
            <a:r>
              <a:rPr lang="en-US" altLang="ru-RU" sz="3200" b="1" dirty="0">
                <a:solidFill>
                  <a:schemeClr val="accent1">
                    <a:lumMod val="75000"/>
                  </a:schemeClr>
                </a:solidFill>
                <a:latin typeface="Arial" pitchFamily="34" charset="0"/>
                <a:cs typeface="Arial" pitchFamily="34" charset="0"/>
              </a:rPr>
              <a:t>2</a:t>
            </a:r>
          </a:p>
        </p:txBody>
      </p:sp>
      <p:sp>
        <p:nvSpPr>
          <p:cNvPr id="42" name="TextBox 44"/>
          <p:cNvSpPr txBox="1">
            <a:spLocks noChangeArrowheads="1"/>
          </p:cNvSpPr>
          <p:nvPr/>
        </p:nvSpPr>
        <p:spPr bwMode="auto">
          <a:xfrm>
            <a:off x="2195830" y="4438015"/>
            <a:ext cx="437515" cy="579120"/>
          </a:xfrm>
          <a:prstGeom prst="rect">
            <a:avLst/>
          </a:prstGeom>
          <a:noFill/>
          <a:ln w="9525">
            <a:noFill/>
            <a:miter lim="800000"/>
          </a:ln>
        </p:spPr>
        <p:txBody>
          <a:bodyPr wrap="square">
            <a:spAutoFit/>
          </a:bodyPr>
          <a:lstStyle/>
          <a:p>
            <a:pPr marL="228600" indent="-228600"/>
            <a:r>
              <a:rPr lang="en-US" altLang="ru-RU" sz="3200" b="1" dirty="0">
                <a:solidFill>
                  <a:schemeClr val="accent5">
                    <a:lumMod val="50000"/>
                  </a:schemeClr>
                </a:solidFill>
                <a:latin typeface="Arial" pitchFamily="34" charset="0"/>
                <a:cs typeface="Arial" pitchFamily="34" charset="0"/>
              </a:rPr>
              <a:t>3</a:t>
            </a:r>
          </a:p>
        </p:txBody>
      </p:sp>
      <p:sp>
        <p:nvSpPr>
          <p:cNvPr id="4" name="Прямоугольник 121"/>
          <p:cNvSpPr/>
          <p:nvPr/>
        </p:nvSpPr>
        <p:spPr>
          <a:xfrm>
            <a:off x="2339340" y="3357245"/>
            <a:ext cx="4557395" cy="579120"/>
          </a:xfrm>
          <a:prstGeom prst="rect">
            <a:avLst/>
          </a:prstGeom>
        </p:spPr>
        <p:txBody>
          <a:bodyPr wrap="square">
            <a:spAutoFit/>
          </a:bodyPr>
          <a:lstStyle/>
          <a:p>
            <a:r>
              <a:rPr lang="en-US" sz="1600" b="1" dirty="0" smtClean="0">
                <a:latin typeface="Arial" pitchFamily="34" charset="0"/>
                <a:cs typeface="Arial" pitchFamily="34" charset="0"/>
              </a:rPr>
              <a:t>必须有一个兼容性强的智能家居中央处理平台，</a:t>
            </a:r>
            <a:r>
              <a:rPr lang="en-US" sz="1600" dirty="0" smtClean="0">
                <a:latin typeface="Arial" pitchFamily="34" charset="0"/>
                <a:cs typeface="Arial" pitchFamily="34" charset="0"/>
              </a:rPr>
              <a:t>以实现对住宅内部设施的集中控制。</a:t>
            </a:r>
            <a:endParaRPr lang="zh-CN" altLang="en-US" sz="1600" dirty="0" smtClean="0">
              <a:latin typeface="宋体" charset="0"/>
              <a:ea typeface="宋体" charset="0"/>
              <a:cs typeface="Arial" pitchFamily="34" charset="0"/>
            </a:endParaRPr>
          </a:p>
        </p:txBody>
      </p:sp>
      <p:sp>
        <p:nvSpPr>
          <p:cNvPr id="5" name="Прямоугольник 121"/>
          <p:cNvSpPr/>
          <p:nvPr/>
        </p:nvSpPr>
        <p:spPr>
          <a:xfrm>
            <a:off x="3131820" y="4510405"/>
            <a:ext cx="4557395" cy="579120"/>
          </a:xfrm>
          <a:prstGeom prst="rect">
            <a:avLst/>
          </a:prstGeom>
        </p:spPr>
        <p:txBody>
          <a:bodyPr wrap="square">
            <a:spAutoFit/>
          </a:bodyPr>
          <a:lstStyle/>
          <a:p>
            <a:r>
              <a:rPr lang="en-US" sz="1600" b="1" dirty="0" smtClean="0">
                <a:latin typeface="Arial" pitchFamily="34" charset="0"/>
                <a:cs typeface="Arial" pitchFamily="34" charset="0"/>
              </a:rPr>
              <a:t>真正的智能家居至少需要三种网络的支持</a:t>
            </a:r>
            <a:r>
              <a:rPr lang="en-US" sz="1600" dirty="0" smtClean="0">
                <a:latin typeface="Arial" pitchFamily="34" charset="0"/>
                <a:cs typeface="Arial" pitchFamily="34" charset="0"/>
              </a:rPr>
              <a:t>：</a:t>
            </a:r>
            <a:r>
              <a:rPr lang="en-US" sz="1600" dirty="0" smtClean="0">
                <a:latin typeface="宋体" charset="0"/>
                <a:ea typeface="宋体" charset="0"/>
                <a:cs typeface="Arial" pitchFamily="34" charset="0"/>
              </a:rPr>
              <a:t>宽带互联网、家庭内部信息网和家庭控制网络。</a:t>
            </a:r>
          </a:p>
        </p:txBody>
      </p:sp>
    </p:spTree>
    <p:extLst>
      <p:ext uri="{BB962C8B-B14F-4D97-AF65-F5344CB8AC3E}">
        <p14:creationId xmlns:p14="http://schemas.microsoft.com/office/powerpoint/2010/main" val="337029833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1.3.4智能三表采集</a:t>
            </a:r>
          </a:p>
        </p:txBody>
      </p:sp>
      <p:sp>
        <p:nvSpPr>
          <p:cNvPr id="6" name="内容占位符 5"/>
          <p:cNvSpPr>
            <a:spLocks noGrp="1"/>
          </p:cNvSpPr>
          <p:nvPr>
            <p:ph idx="1"/>
          </p:nvPr>
        </p:nvSpPr>
        <p:spPr>
          <a:xfrm>
            <a:off x="179705" y="1413510"/>
            <a:ext cx="8227695" cy="315404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家庭内部水、气表抄收采用无线专有频段实现，射频频率为433MHz。在水、气表中增加自备电池（可使用约15年）以及无线模块(连接表内脉冲输出)。</a:t>
            </a:r>
          </a:p>
          <a:p>
            <a:pPr indent="0" algn="just" eaLnBrk="1">
              <a:spcBef>
                <a:spcPts val="1200"/>
              </a:spcBef>
              <a:buFont typeface="Wingdings" pitchFamily="2" charset="2"/>
              <a:buChar char="Ø"/>
            </a:pPr>
            <a:r>
              <a:rPr lang="zh-CN" altLang="en-US" sz="1600">
                <a:latin typeface="宋体" charset="0"/>
                <a:ea typeface="宋体" charset="0"/>
                <a:sym typeface="+mn-ea"/>
              </a:rPr>
              <a:t>智能交互终端通过无线模块实现水、气表数据的抄收，并通过电力光纤(电力线)发送到采集主站，支持主动上传与实时抄收两种模式。</a:t>
            </a:r>
            <a:endParaRPr lang="zh-CN" altLang="en-US" sz="1600">
              <a:latin typeface="宋体" charset="0"/>
              <a:ea typeface="宋体" charset="0"/>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设备主要包括：水表、燃气表 </a:t>
            </a:r>
          </a:p>
          <a:p>
            <a:pPr marL="791845" indent="-179705" algn="just" eaLnBrk="1">
              <a:spcBef>
                <a:spcPts val="600"/>
              </a:spcBef>
              <a:buFont typeface="Wingdings" pitchFamily="2" charset="2"/>
              <a:buChar char="ü"/>
            </a:pPr>
            <a:r>
              <a:rPr lang="zh-CN" altLang="en-US" sz="1400">
                <a:latin typeface="宋体" charset="0"/>
                <a:ea typeface="宋体" charset="0"/>
                <a:sym typeface="+mn-ea"/>
              </a:rPr>
              <a:t>通信方式：无线 </a:t>
            </a:r>
          </a:p>
          <a:p>
            <a:pPr marL="791845" indent="-179705" algn="just" eaLnBrk="1">
              <a:spcBef>
                <a:spcPts val="600"/>
              </a:spcBef>
              <a:buFont typeface="Wingdings" pitchFamily="2" charset="2"/>
              <a:buChar char="ü"/>
            </a:pPr>
            <a:r>
              <a:rPr lang="zh-CN" altLang="en-US" sz="1400">
                <a:latin typeface="宋体" charset="0"/>
                <a:ea typeface="宋体" charset="0"/>
                <a:sym typeface="+mn-ea"/>
              </a:rPr>
              <a:t>在水表、燃气表上完成信数据的自动采集，通过网络传送到采集主站，对数据进行统计、处理等，完成三表远程抄收 </a:t>
            </a:r>
          </a:p>
          <a:p>
            <a:pPr marL="791845" indent="-179705">
              <a:spcBef>
                <a:spcPts val="0"/>
              </a:spcBef>
              <a:buFont typeface="Wingdings" pitchFamily="2" charset="2"/>
              <a:buChar char="ü"/>
            </a:pPr>
            <a:endParaRPr lang="en-US" altLang="zh-CN" sz="1600" dirty="0" smtClean="0">
              <a:latin typeface="宋体" pitchFamily="2" charset="-122"/>
              <a:ea typeface="宋体" pitchFamily="2" charset="-122"/>
            </a:endParaRPr>
          </a:p>
        </p:txBody>
      </p:sp>
      <p:sp>
        <p:nvSpPr>
          <p:cNvPr id="9" name="文本框 8"/>
          <p:cNvSpPr txBox="1"/>
          <p:nvPr/>
        </p:nvSpPr>
        <p:spPr>
          <a:xfrm>
            <a:off x="539750" y="1052830"/>
            <a:ext cx="2659380" cy="365760"/>
          </a:xfrm>
          <a:prstGeom prst="rect">
            <a:avLst/>
          </a:prstGeom>
          <a:noFill/>
        </p:spPr>
        <p:txBody>
          <a:bodyPr wrap="none" rtlCol="0">
            <a:spAutoFit/>
          </a:bodyPr>
          <a:lstStyle/>
          <a:p>
            <a:pPr algn="l"/>
            <a:r>
              <a:rPr lang="zh-CN" altLang="en-US"/>
              <a:t>2.智能水、气表信息采集</a:t>
            </a:r>
          </a:p>
        </p:txBody>
      </p:sp>
      <p:pic>
        <p:nvPicPr>
          <p:cNvPr id="1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760855" y="3717290"/>
            <a:ext cx="5175250" cy="2211070"/>
          </a:xfrm>
          <a:prstGeom prst="rect">
            <a:avLst/>
          </a:prstGeom>
          <a:noFill/>
          <a:ln>
            <a:noFill/>
          </a:ln>
        </p:spPr>
      </p:pic>
      <p:sp>
        <p:nvSpPr>
          <p:cNvPr id="11" name="文本框 10"/>
          <p:cNvSpPr txBox="1"/>
          <p:nvPr/>
        </p:nvSpPr>
        <p:spPr>
          <a:xfrm>
            <a:off x="3275965" y="5805170"/>
            <a:ext cx="2468880" cy="365760"/>
          </a:xfrm>
          <a:prstGeom prst="rect">
            <a:avLst/>
          </a:prstGeom>
          <a:noFill/>
        </p:spPr>
        <p:txBody>
          <a:bodyPr wrap="none" rtlCol="0">
            <a:spAutoFit/>
          </a:bodyPr>
          <a:lstStyle/>
          <a:p>
            <a:pPr algn="l"/>
            <a:r>
              <a:rPr lang="zh-CN" altLang="en-US"/>
              <a:t>水气表抄收通信示意图</a:t>
            </a:r>
          </a:p>
        </p:txBody>
      </p:sp>
    </p:spTree>
    <p:extLst>
      <p:ext uri="{BB962C8B-B14F-4D97-AF65-F5344CB8AC3E}">
        <p14:creationId xmlns:p14="http://schemas.microsoft.com/office/powerpoint/2010/main" val="76799018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
          <p:cNvGrpSpPr/>
          <p:nvPr/>
        </p:nvGrpSpPr>
        <p:grpSpPr bwMode="auto">
          <a:xfrm>
            <a:off x="774700" y="3945255"/>
            <a:ext cx="1643380" cy="575310"/>
            <a:chOff x="471" y="590"/>
            <a:chExt cx="1161" cy="1539"/>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3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3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4" name="标题 3"/>
          <p:cNvSpPr>
            <a:spLocks noGrp="1"/>
          </p:cNvSpPr>
          <p:nvPr>
            <p:ph type="title"/>
          </p:nvPr>
        </p:nvSpPr>
        <p:spPr/>
        <p:txBody>
          <a:bodyPr/>
          <a:lstStyle/>
          <a:p>
            <a:r>
              <a:rPr dirty="0" smtClean="0"/>
              <a:t>1.3.5 智能家庭安防</a:t>
            </a:r>
          </a:p>
        </p:txBody>
      </p:sp>
      <p:grpSp>
        <p:nvGrpSpPr>
          <p:cNvPr id="5" name="Group 6"/>
          <p:cNvGrpSpPr/>
          <p:nvPr/>
        </p:nvGrpSpPr>
        <p:grpSpPr bwMode="auto">
          <a:xfrm>
            <a:off x="774700" y="3374390"/>
            <a:ext cx="1643380" cy="575310"/>
            <a:chOff x="471" y="590"/>
            <a:chExt cx="1161" cy="1539"/>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p:grpSpPr>
        <p:sp>
          <p:nvSpPr>
            <p:cNvPr id="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9" name="Text Box 15"/>
          <p:cNvSpPr txBox="1">
            <a:spLocks noChangeArrowheads="1"/>
          </p:cNvSpPr>
          <p:nvPr/>
        </p:nvSpPr>
        <p:spPr bwMode="white">
          <a:xfrm>
            <a:off x="755623" y="4075440"/>
            <a:ext cx="1774738" cy="365760"/>
          </a:xfrm>
          <a:prstGeom prst="rect">
            <a:avLst/>
          </a:prstGeom>
          <a:noFill/>
          <a:ln w="9525" algn="ctr">
            <a:noFill/>
            <a:miter lim="800000"/>
          </a:ln>
          <a:effectLst/>
        </p:spPr>
        <p:txBody>
          <a:bodyPr wrap="square">
            <a:spAutoFit/>
          </a:bodyPr>
          <a:lstStyle/>
          <a:p>
            <a:pPr algn="ctr">
              <a:spcBef>
                <a:spcPct val="50000"/>
              </a:spcBef>
            </a:pPr>
            <a:r>
              <a:rPr lang="zh-CN" altLang="en-US" b="1" dirty="0" smtClean="0">
                <a:solidFill>
                  <a:srgbClr val="FFFFFF"/>
                </a:solidFill>
                <a:ea typeface="宋体" pitchFamily="2" charset="-122"/>
              </a:rPr>
              <a:t>浸水探测器</a:t>
            </a:r>
          </a:p>
        </p:txBody>
      </p:sp>
      <p:grpSp>
        <p:nvGrpSpPr>
          <p:cNvPr id="10" name="Group 9"/>
          <p:cNvGrpSpPr/>
          <p:nvPr/>
        </p:nvGrpSpPr>
        <p:grpSpPr bwMode="auto">
          <a:xfrm>
            <a:off x="774700" y="2802890"/>
            <a:ext cx="1643380" cy="575310"/>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11"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2"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nvGrpSpPr>
          <p:cNvPr id="13" name="Group 3"/>
          <p:cNvGrpSpPr/>
          <p:nvPr/>
        </p:nvGrpSpPr>
        <p:grpSpPr bwMode="auto">
          <a:xfrm>
            <a:off x="774700" y="2231390"/>
            <a:ext cx="1643380" cy="575310"/>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ln>
            <a:effectLst/>
          </p:spPr>
          <p:txBody>
            <a:bodyPr wrap="none" anchor="ctr"/>
            <a:lstStyle/>
            <a:p>
              <a:endParaRPr lang="zh-CN" altLang="en-US" sz="1600"/>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ln>
            <a:effectLst/>
          </p:spPr>
          <p:txBody>
            <a:bodyPr wrap="none" anchor="ctr"/>
            <a:lstStyle/>
            <a:p>
              <a:endParaRPr lang="zh-CN" altLang="en-US" sz="1600"/>
            </a:p>
          </p:txBody>
        </p:sp>
      </p:grpSp>
      <p:grpSp>
        <p:nvGrpSpPr>
          <p:cNvPr id="16" name="Group 6"/>
          <p:cNvGrpSpPr/>
          <p:nvPr/>
        </p:nvGrpSpPr>
        <p:grpSpPr bwMode="auto">
          <a:xfrm>
            <a:off x="774700" y="1660525"/>
            <a:ext cx="1643380" cy="575310"/>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endParaRPr lang="zh-CN" altLang="en-US" sz="1600"/>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endParaRPr lang="zh-CN" altLang="en-US" sz="1600"/>
            </a:p>
          </p:txBody>
        </p:sp>
      </p:grpSp>
      <p:grpSp>
        <p:nvGrpSpPr>
          <p:cNvPr id="19" name="Group 9"/>
          <p:cNvGrpSpPr/>
          <p:nvPr/>
        </p:nvGrpSpPr>
        <p:grpSpPr bwMode="auto">
          <a:xfrm>
            <a:off x="774700" y="1089025"/>
            <a:ext cx="1643380" cy="575310"/>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endParaRPr lang="zh-CN" altLang="en-US" sz="1600"/>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endParaRPr lang="zh-CN" altLang="en-US" sz="1600"/>
            </a:p>
          </p:txBody>
        </p:sp>
      </p:grpSp>
      <p:sp>
        <p:nvSpPr>
          <p:cNvPr id="22" name="AutoShape 12"/>
          <p:cNvSpPr>
            <a:spLocks noChangeArrowheads="1"/>
          </p:cNvSpPr>
          <p:nvPr/>
        </p:nvSpPr>
        <p:spPr bwMode="ltGray">
          <a:xfrm>
            <a:off x="2560320" y="1066800"/>
            <a:ext cx="5261610" cy="585470"/>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84272" y="1303647"/>
            <a:ext cx="1461938"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无线门磁</a:t>
            </a:r>
          </a:p>
        </p:txBody>
      </p:sp>
      <p:sp>
        <p:nvSpPr>
          <p:cNvPr id="24" name="Text Box 14"/>
          <p:cNvSpPr txBox="1">
            <a:spLocks noChangeArrowheads="1"/>
          </p:cNvSpPr>
          <p:nvPr/>
        </p:nvSpPr>
        <p:spPr bwMode="gray">
          <a:xfrm>
            <a:off x="2700225" y="1052885"/>
            <a:ext cx="5715040" cy="579120"/>
          </a:xfrm>
          <a:prstGeom prst="rect">
            <a:avLst/>
          </a:prstGeom>
          <a:noFill/>
          <a:ln w="9525" algn="ctr">
            <a:noFill/>
            <a:miter lim="800000"/>
          </a:ln>
          <a:effectLst/>
        </p:spPr>
        <p:txBody>
          <a:bodyPr wrap="square">
            <a:spAutoFit/>
          </a:bodyPr>
          <a:lstStyle/>
          <a:p>
            <a:pPr indent="-179705">
              <a:spcBef>
                <a:spcPct val="50000"/>
              </a:spcBef>
              <a:buFontTx/>
              <a:buChar char="•"/>
            </a:pPr>
            <a:r>
              <a:rPr lang="zh-CN" altLang="en-US" sz="1600" dirty="0" smtClean="0"/>
              <a:t>安装在前门上，有人非法进入时无线门磁会进行报警，并将报警信息传到后台主站。</a:t>
            </a:r>
          </a:p>
        </p:txBody>
      </p:sp>
      <p:sp>
        <p:nvSpPr>
          <p:cNvPr id="25" name="Text Box 15"/>
          <p:cNvSpPr txBox="1">
            <a:spLocks noChangeArrowheads="1"/>
          </p:cNvSpPr>
          <p:nvPr/>
        </p:nvSpPr>
        <p:spPr bwMode="white">
          <a:xfrm>
            <a:off x="899512" y="1844528"/>
            <a:ext cx="1461938"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无线窗磁</a:t>
            </a:r>
          </a:p>
        </p:txBody>
      </p:sp>
      <p:sp>
        <p:nvSpPr>
          <p:cNvPr id="26" name="Text Box 16"/>
          <p:cNvSpPr txBox="1">
            <a:spLocks noChangeArrowheads="1"/>
          </p:cNvSpPr>
          <p:nvPr/>
        </p:nvSpPr>
        <p:spPr bwMode="white">
          <a:xfrm>
            <a:off x="827757" y="2420322"/>
            <a:ext cx="1461938"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对射电子栅栏</a:t>
            </a:r>
          </a:p>
        </p:txBody>
      </p:sp>
      <p:sp>
        <p:nvSpPr>
          <p:cNvPr id="27" name="AutoShape 17"/>
          <p:cNvSpPr>
            <a:spLocks noChangeArrowheads="1"/>
          </p:cNvSpPr>
          <p:nvPr/>
        </p:nvSpPr>
        <p:spPr bwMode="gray">
          <a:xfrm>
            <a:off x="2555875" y="1628775"/>
            <a:ext cx="5261610" cy="572770"/>
          </a:xfrm>
          <a:prstGeom prst="roundRect">
            <a:avLst>
              <a:gd name="adj" fmla="val 11505"/>
            </a:avLst>
          </a:prstGeom>
          <a:gradFill rotWithShape="1">
            <a:gsLst>
              <a:gs pos="0">
                <a:srgbClr val="FFCC66"/>
              </a:gs>
              <a:gs pos="100000">
                <a:schemeClr val="bg1"/>
              </a:gs>
            </a:gsLst>
            <a:lin ang="0" scaled="1"/>
          </a:gradFill>
          <a:ln w="6350" algn="ctr">
            <a:noFill/>
            <a:prstDash val="sysDot"/>
            <a:rou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560320" y="2173605"/>
            <a:ext cx="5345430" cy="585470"/>
          </a:xfrm>
          <a:prstGeom prst="roundRect">
            <a:avLst>
              <a:gd name="adj" fmla="val 11505"/>
            </a:avLst>
          </a:prstGeom>
          <a:gradFill rotWithShape="1">
            <a:gsLst>
              <a:gs pos="0">
                <a:srgbClr val="0070C0"/>
              </a:gs>
              <a:gs pos="100000">
                <a:schemeClr val="bg1"/>
              </a:gs>
            </a:gsLst>
            <a:lin ang="0" scaled="1"/>
          </a:gradFill>
          <a:ln w="6350" algn="ctr">
            <a:noFill/>
            <a:prstDash val="sysDot"/>
            <a:rou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681866" y="2205379"/>
            <a:ext cx="5950888"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安装在阳台上,当有人或移动物体触碰到对射电子栅栏射出的红外线时，报警并传到后台主站。</a:t>
            </a:r>
          </a:p>
        </p:txBody>
      </p:sp>
      <p:sp>
        <p:nvSpPr>
          <p:cNvPr id="30" name="AutoShape 12"/>
          <p:cNvSpPr>
            <a:spLocks noChangeArrowheads="1"/>
          </p:cNvSpPr>
          <p:nvPr/>
        </p:nvSpPr>
        <p:spPr bwMode="ltGray">
          <a:xfrm>
            <a:off x="2560320" y="2755265"/>
            <a:ext cx="5429250" cy="595630"/>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1" name="Text Box 13"/>
          <p:cNvSpPr txBox="1">
            <a:spLocks noChangeArrowheads="1"/>
          </p:cNvSpPr>
          <p:nvPr/>
        </p:nvSpPr>
        <p:spPr bwMode="white">
          <a:xfrm>
            <a:off x="709295" y="2945765"/>
            <a:ext cx="1637030"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红外报警器</a:t>
            </a:r>
          </a:p>
        </p:txBody>
      </p:sp>
      <p:sp>
        <p:nvSpPr>
          <p:cNvPr id="32" name="Text Box 14"/>
          <p:cNvSpPr txBox="1">
            <a:spLocks noChangeArrowheads="1"/>
          </p:cNvSpPr>
          <p:nvPr/>
        </p:nvSpPr>
        <p:spPr bwMode="gray">
          <a:xfrm>
            <a:off x="2700225" y="2780547"/>
            <a:ext cx="5984977"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安装在大厅墙上等地方。一旦感应到有移动的带温度的物体或人，发出报警传到后台主站。</a:t>
            </a:r>
          </a:p>
        </p:txBody>
      </p:sp>
      <p:sp>
        <p:nvSpPr>
          <p:cNvPr id="33" name="AutoShape 17"/>
          <p:cNvSpPr>
            <a:spLocks noChangeArrowheads="1"/>
          </p:cNvSpPr>
          <p:nvPr/>
        </p:nvSpPr>
        <p:spPr bwMode="gray">
          <a:xfrm>
            <a:off x="2560320" y="3350895"/>
            <a:ext cx="5345430" cy="567055"/>
          </a:xfrm>
          <a:prstGeom prst="roundRect">
            <a:avLst>
              <a:gd name="adj" fmla="val 11505"/>
            </a:avLst>
          </a:prstGeom>
          <a:gradFill rotWithShape="1">
            <a:gsLst>
              <a:gs pos="0">
                <a:srgbClr val="5BBE4E"/>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5" name="Text Box 14"/>
          <p:cNvSpPr txBox="1">
            <a:spLocks noChangeArrowheads="1"/>
          </p:cNvSpPr>
          <p:nvPr/>
        </p:nvSpPr>
        <p:spPr bwMode="gray">
          <a:xfrm>
            <a:off x="2703400" y="1637978"/>
            <a:ext cx="5715040" cy="579120"/>
          </a:xfrm>
          <a:prstGeom prst="rect">
            <a:avLst/>
          </a:prstGeom>
          <a:noFill/>
          <a:ln w="9525" algn="ctr">
            <a:noFill/>
            <a:miter lim="800000"/>
          </a:ln>
          <a:effectLst/>
        </p:spPr>
        <p:txBody>
          <a:bodyPr wrap="square">
            <a:spAutoFit/>
          </a:bodyPr>
          <a:lstStyle/>
          <a:p>
            <a:pPr>
              <a:buFont typeface="Arial" pitchFamily="34" charset="0"/>
              <a:buChar char="•"/>
            </a:pPr>
            <a:r>
              <a:rPr lang="zh-CN" altLang="en-US" sz="1600" dirty="0" smtClean="0"/>
              <a:t> 可安装窗户上,有人非法进入窗户时，无线窗磁会发出报警，并将报警信息传到后台主站。</a:t>
            </a:r>
          </a:p>
        </p:txBody>
      </p:sp>
      <p:sp>
        <p:nvSpPr>
          <p:cNvPr id="41" name="AutoShape 17"/>
          <p:cNvSpPr>
            <a:spLocks noChangeArrowheads="1"/>
          </p:cNvSpPr>
          <p:nvPr/>
        </p:nvSpPr>
        <p:spPr bwMode="gray">
          <a:xfrm>
            <a:off x="2555875" y="3912235"/>
            <a:ext cx="3959860" cy="548640"/>
          </a:xfrm>
          <a:prstGeom prst="roundRect">
            <a:avLst>
              <a:gd name="adj" fmla="val 11505"/>
            </a:avLst>
          </a:prstGeom>
          <a:gradFill>
            <a:gsLst>
              <a:gs pos="0">
                <a:srgbClr val="0066FF"/>
              </a:gs>
              <a:gs pos="100000">
                <a:schemeClr val="bg1">
                  <a:alpha val="0"/>
                </a:schemeClr>
              </a:gs>
            </a:gsLst>
            <a:lin ang="0" scaled="0"/>
          </a:gradFill>
          <a:ln w="6350" algn="ctr">
            <a:noFill/>
            <a:prstDash val="sysDot"/>
            <a:round/>
          </a:ln>
          <a:effectLst/>
        </p:spPr>
        <p:txBody>
          <a:bodyPr wrap="none" anchor="ctr"/>
          <a:lstStyle/>
          <a:p>
            <a:pPr fontAlgn="auto">
              <a:spcBef>
                <a:spcPts val="0"/>
              </a:spcBef>
              <a:spcAft>
                <a:spcPts val="0"/>
              </a:spcAft>
              <a:defRPr/>
            </a:pPr>
            <a:endParaRPr lang="zh-CN" altLang="en-US" sz="1600" b="1" kern="0" smtClean="0">
              <a:solidFill>
                <a:schemeClr val="tx1">
                  <a:lumMod val="95000"/>
                  <a:lumOff val="5000"/>
                </a:schemeClr>
              </a:solidFill>
              <a:latin typeface="+mn-ea"/>
              <a:ea typeface="+mn-ea"/>
            </a:endParaRPr>
          </a:p>
        </p:txBody>
      </p:sp>
      <p:grpSp>
        <p:nvGrpSpPr>
          <p:cNvPr id="3" name="Group 6"/>
          <p:cNvGrpSpPr/>
          <p:nvPr/>
        </p:nvGrpSpPr>
        <p:grpSpPr bwMode="auto">
          <a:xfrm>
            <a:off x="789940" y="5637530"/>
            <a:ext cx="1643380" cy="575310"/>
            <a:chOff x="471" y="590"/>
            <a:chExt cx="1161" cy="1539"/>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40"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43"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nvGrpSpPr>
          <p:cNvPr id="44" name="Group 6"/>
          <p:cNvGrpSpPr/>
          <p:nvPr/>
        </p:nvGrpSpPr>
        <p:grpSpPr bwMode="auto">
          <a:xfrm>
            <a:off x="789940" y="5066665"/>
            <a:ext cx="1643380" cy="575310"/>
            <a:chOff x="471" y="590"/>
            <a:chExt cx="1161" cy="1539"/>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p:grpSpPr>
        <p:sp>
          <p:nvSpPr>
            <p:cNvPr id="45" name="Oval 7"/>
            <p:cNvSpPr>
              <a:spLocks noChangeArrowheads="1"/>
            </p:cNvSpPr>
            <p:nvPr/>
          </p:nvSpPr>
          <p:spPr bwMode="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46" name="AutoShape 8"/>
            <p:cNvSpPr>
              <a:spLocks noChangeArrowheads="1"/>
            </p:cNvSpPr>
            <p:nvPr/>
          </p:nvSpPr>
          <p:spPr bwMode="gray">
            <a:xfrm>
              <a:off x="473" y="590"/>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47" name="Text Box 15"/>
          <p:cNvSpPr txBox="1">
            <a:spLocks noChangeArrowheads="1"/>
          </p:cNvSpPr>
          <p:nvPr/>
        </p:nvSpPr>
        <p:spPr bwMode="white">
          <a:xfrm>
            <a:off x="729588" y="5280670"/>
            <a:ext cx="1774738" cy="304800"/>
          </a:xfrm>
          <a:prstGeom prst="rect">
            <a:avLst/>
          </a:prstGeom>
          <a:noFill/>
          <a:ln w="9525" algn="ctr">
            <a:noFill/>
            <a:miter lim="800000"/>
          </a:ln>
          <a:effectLst/>
        </p:spPr>
        <p:txBody>
          <a:bodyPr wrap="square">
            <a:spAutoFit/>
          </a:bodyPr>
          <a:lstStyle/>
          <a:p>
            <a:pPr algn="ctr">
              <a:spcBef>
                <a:spcPct val="50000"/>
              </a:spcBef>
            </a:pPr>
            <a:r>
              <a:rPr lang="zh-CN" altLang="en-US" sz="1400" b="1" dirty="0" smtClean="0">
                <a:solidFill>
                  <a:srgbClr val="FFFFFF"/>
                </a:solidFill>
                <a:ea typeface="宋体" pitchFamily="2" charset="-122"/>
              </a:rPr>
              <a:t>闭路电视监控系统</a:t>
            </a:r>
          </a:p>
        </p:txBody>
      </p:sp>
      <p:grpSp>
        <p:nvGrpSpPr>
          <p:cNvPr id="48" name="Group 9"/>
          <p:cNvGrpSpPr/>
          <p:nvPr/>
        </p:nvGrpSpPr>
        <p:grpSpPr bwMode="auto">
          <a:xfrm>
            <a:off x="789940" y="4495165"/>
            <a:ext cx="1643380" cy="575310"/>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49" name="Oval 10"/>
            <p:cNvSpPr>
              <a:spLocks noChangeArrowheads="1"/>
            </p:cNvSpPr>
            <p:nvPr/>
          </p:nvSpPr>
          <p:spPr bwMode="ltGray">
            <a:xfrm>
              <a:off x="471" y="1438"/>
              <a:ext cx="1159" cy="362"/>
            </a:xfrm>
            <a:prstGeom prst="ellipse">
              <a:avLst/>
            </a:prstGeom>
            <a:grpFill/>
            <a:ln w="9525" algn="ctr">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50" name="AutoShape 11"/>
            <p:cNvSpPr>
              <a:spLocks noChangeArrowheads="1"/>
            </p:cNvSpPr>
            <p:nvPr/>
          </p:nvSpPr>
          <p:spPr bwMode="ltGray">
            <a:xfrm>
              <a:off x="473" y="272"/>
              <a:ext cx="1159" cy="1539"/>
            </a:xfrm>
            <a:prstGeom prst="can">
              <a:avLst>
                <a:gd name="adj" fmla="val 33197"/>
              </a:avLst>
            </a:prstGeom>
            <a:grp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51" name="AutoShape 12"/>
          <p:cNvSpPr>
            <a:spLocks noChangeArrowheads="1"/>
          </p:cNvSpPr>
          <p:nvPr/>
        </p:nvSpPr>
        <p:spPr bwMode="ltGray">
          <a:xfrm>
            <a:off x="2575560" y="4445635"/>
            <a:ext cx="5429250" cy="564515"/>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4" name="AutoShape 17"/>
          <p:cNvSpPr>
            <a:spLocks noChangeArrowheads="1"/>
          </p:cNvSpPr>
          <p:nvPr/>
        </p:nvSpPr>
        <p:spPr bwMode="gray">
          <a:xfrm>
            <a:off x="2575560" y="5002530"/>
            <a:ext cx="5345430" cy="628015"/>
          </a:xfrm>
          <a:prstGeom prst="roundRect">
            <a:avLst>
              <a:gd name="adj" fmla="val 11505"/>
            </a:avLst>
          </a:prstGeom>
          <a:gradFill rotWithShape="1">
            <a:gsLst>
              <a:gs pos="0">
                <a:srgbClr val="5BBE4E"/>
              </a:gs>
              <a:gs pos="100000">
                <a:srgbClr val="FFFFFF"/>
              </a:gs>
            </a:gsLst>
            <a:lin ang="0" scaled="1"/>
          </a:gradFill>
          <a:ln w="6350" algn="ctr">
            <a:noFill/>
            <a:prstDash val="sysDot"/>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5" name="Text Box 18"/>
          <p:cNvSpPr txBox="1">
            <a:spLocks noChangeArrowheads="1"/>
          </p:cNvSpPr>
          <p:nvPr/>
        </p:nvSpPr>
        <p:spPr bwMode="gray">
          <a:xfrm>
            <a:off x="2679910" y="5075138"/>
            <a:ext cx="6066570"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在小区主要通道，重要公建及周界设置前端摄像机，将图像传送到管理中心。对小区进行实时监控和记录。</a:t>
            </a:r>
          </a:p>
        </p:txBody>
      </p:sp>
      <p:sp>
        <p:nvSpPr>
          <p:cNvPr id="56" name="Text Box 15"/>
          <p:cNvSpPr txBox="1">
            <a:spLocks noChangeArrowheads="1"/>
          </p:cNvSpPr>
          <p:nvPr/>
        </p:nvSpPr>
        <p:spPr bwMode="white">
          <a:xfrm>
            <a:off x="899512" y="5808619"/>
            <a:ext cx="1461938"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可视对讲系统</a:t>
            </a:r>
          </a:p>
        </p:txBody>
      </p:sp>
      <p:sp>
        <p:nvSpPr>
          <p:cNvPr id="57" name="AutoShape 17"/>
          <p:cNvSpPr>
            <a:spLocks noChangeArrowheads="1"/>
          </p:cNvSpPr>
          <p:nvPr/>
        </p:nvSpPr>
        <p:spPr bwMode="gray">
          <a:xfrm>
            <a:off x="2571750" y="5635625"/>
            <a:ext cx="3959860" cy="608965"/>
          </a:xfrm>
          <a:prstGeom prst="roundRect">
            <a:avLst>
              <a:gd name="adj" fmla="val 11505"/>
            </a:avLst>
          </a:prstGeom>
          <a:gradFill>
            <a:gsLst>
              <a:gs pos="0">
                <a:srgbClr val="0066FF"/>
              </a:gs>
              <a:gs pos="100000">
                <a:schemeClr val="bg1">
                  <a:alpha val="0"/>
                </a:schemeClr>
              </a:gs>
            </a:gsLst>
            <a:lin ang="0" scaled="0"/>
          </a:gradFill>
          <a:ln w="6350" algn="ctr">
            <a:noFill/>
            <a:prstDash val="sysDot"/>
            <a:round/>
          </a:ln>
          <a:effectLst/>
        </p:spPr>
        <p:txBody>
          <a:bodyPr wrap="none" anchor="ctr"/>
          <a:lstStyle/>
          <a:p>
            <a:pPr fontAlgn="auto">
              <a:spcBef>
                <a:spcPts val="0"/>
              </a:spcBef>
              <a:spcAft>
                <a:spcPts val="0"/>
              </a:spcAft>
              <a:defRPr/>
            </a:pPr>
            <a:endParaRPr lang="zh-CN" altLang="en-US" sz="1600" b="1" kern="0" smtClean="0">
              <a:solidFill>
                <a:schemeClr val="tx1">
                  <a:lumMod val="95000"/>
                  <a:lumOff val="5000"/>
                </a:schemeClr>
              </a:solidFill>
              <a:latin typeface="+mn-ea"/>
              <a:ea typeface="+mn-ea"/>
            </a:endParaRPr>
          </a:p>
        </p:txBody>
      </p:sp>
      <p:sp>
        <p:nvSpPr>
          <p:cNvPr id="58" name="Text Box 18"/>
          <p:cNvSpPr txBox="1">
            <a:spLocks noChangeArrowheads="1"/>
          </p:cNvSpPr>
          <p:nvPr/>
        </p:nvSpPr>
        <p:spPr bwMode="gray">
          <a:xfrm>
            <a:off x="2674250" y="5655545"/>
            <a:ext cx="6066570"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通过安装可视对讲系统，实现访客与住户之间的双向可视通话，达到声音+图像双重识别的效果，增加安全及可靠性。</a:t>
            </a:r>
          </a:p>
        </p:txBody>
      </p:sp>
      <p:sp>
        <p:nvSpPr>
          <p:cNvPr id="39" name="Text Box 15"/>
          <p:cNvSpPr txBox="1">
            <a:spLocks noChangeArrowheads="1"/>
          </p:cNvSpPr>
          <p:nvPr/>
        </p:nvSpPr>
        <p:spPr bwMode="white">
          <a:xfrm>
            <a:off x="828040" y="4580890"/>
            <a:ext cx="1581785" cy="518160"/>
          </a:xfrm>
          <a:prstGeom prst="rect">
            <a:avLst/>
          </a:prstGeom>
          <a:noFill/>
          <a:ln w="9525" algn="ctr">
            <a:noFill/>
            <a:miter lim="800000"/>
          </a:ln>
          <a:effectLst/>
        </p:spPr>
        <p:txBody>
          <a:bodyPr wrap="square">
            <a:spAutoFit/>
          </a:bodyPr>
          <a:lstStyle/>
          <a:p>
            <a:pPr algn="ctr">
              <a:spcBef>
                <a:spcPct val="50000"/>
              </a:spcBef>
            </a:pPr>
            <a:r>
              <a:rPr lang="zh-CN" altLang="en-US" sz="1400" b="1" dirty="0" smtClean="0">
                <a:solidFill>
                  <a:srgbClr val="FFFFFF"/>
                </a:solidFill>
                <a:ea typeface="宋体" pitchFamily="2" charset="-122"/>
              </a:rPr>
              <a:t>燃气探测器与烟雾探测器</a:t>
            </a:r>
          </a:p>
        </p:txBody>
      </p:sp>
      <p:sp>
        <p:nvSpPr>
          <p:cNvPr id="42" name="Text Box 18"/>
          <p:cNvSpPr txBox="1">
            <a:spLocks noChangeArrowheads="1"/>
          </p:cNvSpPr>
          <p:nvPr/>
        </p:nvSpPr>
        <p:spPr bwMode="gray">
          <a:xfrm>
            <a:off x="2627895" y="4435710"/>
            <a:ext cx="6066570" cy="57912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可安装在厨房等地方。当烟雾浓度达到时，煤气探测器的感应，发出报警传到后台主站。</a:t>
            </a:r>
          </a:p>
        </p:txBody>
      </p:sp>
      <p:sp>
        <p:nvSpPr>
          <p:cNvPr id="59" name="Text Box 13"/>
          <p:cNvSpPr txBox="1">
            <a:spLocks noChangeArrowheads="1"/>
          </p:cNvSpPr>
          <p:nvPr/>
        </p:nvSpPr>
        <p:spPr bwMode="white">
          <a:xfrm>
            <a:off x="755650" y="3501390"/>
            <a:ext cx="1637030" cy="335280"/>
          </a:xfrm>
          <a:prstGeom prst="rect">
            <a:avLst/>
          </a:prstGeom>
          <a:noFill/>
          <a:ln w="9525" algn="ctr">
            <a:noFill/>
            <a:miter lim="800000"/>
          </a:ln>
          <a:effectLst/>
        </p:spPr>
        <p:txBody>
          <a:bodyPr wrap="square">
            <a:spAutoFit/>
          </a:bodyPr>
          <a:lstStyle/>
          <a:p>
            <a:pPr algn="ctr">
              <a:spcBef>
                <a:spcPct val="50000"/>
              </a:spcBef>
            </a:pPr>
            <a:r>
              <a:rPr lang="zh-CN" altLang="en-US" sz="1600" b="1" dirty="0" smtClean="0">
                <a:solidFill>
                  <a:srgbClr val="FFFFFF"/>
                </a:solidFill>
                <a:ea typeface="宋体" pitchFamily="2" charset="-122"/>
              </a:rPr>
              <a:t>远程监控摄像头</a:t>
            </a:r>
          </a:p>
        </p:txBody>
      </p:sp>
      <p:sp>
        <p:nvSpPr>
          <p:cNvPr id="60" name="Text Box 14"/>
          <p:cNvSpPr txBox="1">
            <a:spLocks noChangeArrowheads="1"/>
          </p:cNvSpPr>
          <p:nvPr/>
        </p:nvSpPr>
        <p:spPr bwMode="gray">
          <a:xfrm>
            <a:off x="2700860" y="3429517"/>
            <a:ext cx="5984977" cy="335280"/>
          </a:xfrm>
          <a:prstGeom prst="rect">
            <a:avLst/>
          </a:prstGeom>
          <a:noFill/>
          <a:ln w="9525" algn="ctr">
            <a:noFill/>
            <a:miter lim="800000"/>
          </a:ln>
          <a:effectLst/>
        </p:spPr>
        <p:txBody>
          <a:bodyPr wrap="square">
            <a:spAutoFit/>
          </a:bodyPr>
          <a:lstStyle/>
          <a:p>
            <a:pPr>
              <a:spcBef>
                <a:spcPct val="50000"/>
              </a:spcBef>
              <a:buFontTx/>
              <a:buChar char="•"/>
            </a:pPr>
            <a:r>
              <a:rPr lang="zh-CN" altLang="en-US" sz="1600" dirty="0" smtClean="0"/>
              <a:t>  安装大厅墙上（也可按用户的意愿安装在适合的地方）。</a:t>
            </a:r>
          </a:p>
        </p:txBody>
      </p:sp>
      <p:sp>
        <p:nvSpPr>
          <p:cNvPr id="34" name="Text Box 18"/>
          <p:cNvSpPr txBox="1">
            <a:spLocks noChangeArrowheads="1"/>
          </p:cNvSpPr>
          <p:nvPr/>
        </p:nvSpPr>
        <p:spPr bwMode="gray">
          <a:xfrm>
            <a:off x="2701500" y="4005798"/>
            <a:ext cx="6066570" cy="335280"/>
          </a:xfrm>
          <a:prstGeom prst="rect">
            <a:avLst/>
          </a:prstGeom>
          <a:noFill/>
          <a:ln w="9525" algn="ctr">
            <a:noFill/>
            <a:miter lim="800000"/>
          </a:ln>
          <a:effectLst/>
        </p:spPr>
        <p:txBody>
          <a:bodyPr wrap="square">
            <a:spAutoFit/>
            <a:scene3d>
              <a:camera prst="orthographicFront"/>
              <a:lightRig rig="threePt" dir="t"/>
            </a:scene3d>
          </a:bodyPr>
          <a:lstStyle/>
          <a:p>
            <a:pPr>
              <a:spcBef>
                <a:spcPct val="50000"/>
              </a:spcBef>
              <a:buFontTx/>
              <a:buChar char="•"/>
            </a:pPr>
            <a:r>
              <a:rPr lang="zh-CN" altLang="en-US" sz="1600" dirty="0" smtClean="0">
                <a:solidFill>
                  <a:schemeClr val="tx1"/>
                </a:solidFill>
                <a:effectLst>
                  <a:outerShdw blurRad="38100" dist="19050" dir="2700000" algn="tl" rotWithShape="0">
                    <a:schemeClr val="dk1">
                      <a:alpha val="40000"/>
                    </a:schemeClr>
                  </a:outerShdw>
                </a:effectLst>
              </a:rPr>
              <a:t>  可安装在卫生间门后或厨房门后。</a:t>
            </a:r>
          </a:p>
        </p:txBody>
      </p:sp>
    </p:spTree>
    <p:extLst>
      <p:ext uri="{BB962C8B-B14F-4D97-AF65-F5344CB8AC3E}">
        <p14:creationId xmlns:p14="http://schemas.microsoft.com/office/powerpoint/2010/main" val="354207387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1.3.5 智能家庭安防</a:t>
            </a:r>
          </a:p>
        </p:txBody>
      </p:sp>
      <p:pic>
        <p:nvPicPr>
          <p:cNvPr id="2" name="图片 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35635" y="1143000"/>
            <a:ext cx="3050540" cy="2323465"/>
          </a:xfrm>
          <a:prstGeom prst="rect">
            <a:avLst/>
          </a:prstGeom>
          <a:noFill/>
          <a:ln>
            <a:noFill/>
          </a:ln>
        </p:spPr>
      </p:pic>
      <p:sp>
        <p:nvSpPr>
          <p:cNvPr id="6" name="文本框 5"/>
          <p:cNvSpPr txBox="1"/>
          <p:nvPr/>
        </p:nvSpPr>
        <p:spPr>
          <a:xfrm>
            <a:off x="1618615" y="3426460"/>
            <a:ext cx="1097280" cy="365760"/>
          </a:xfrm>
          <a:prstGeom prst="rect">
            <a:avLst/>
          </a:prstGeom>
          <a:noFill/>
        </p:spPr>
        <p:txBody>
          <a:bodyPr wrap="none" rtlCol="0">
            <a:spAutoFit/>
          </a:bodyPr>
          <a:lstStyle/>
          <a:p>
            <a:pPr algn="l"/>
            <a:r>
              <a:rPr lang="zh-CN" altLang="en-US"/>
              <a:t>无线门磁</a:t>
            </a:r>
          </a:p>
        </p:txBody>
      </p:sp>
      <p:pic>
        <p:nvPicPr>
          <p:cNvPr id="52" name="图片 51"/>
          <p:cNvPicPr/>
          <p:nvPr/>
        </p:nvPicPr>
        <p:blipFill>
          <a:blip r:embed="rId4" cstate="print"/>
          <a:stretch>
            <a:fillRect/>
          </a:stretch>
        </p:blipFill>
        <p:spPr>
          <a:xfrm>
            <a:off x="539750" y="4075430"/>
            <a:ext cx="1477010" cy="1447165"/>
          </a:xfrm>
          <a:prstGeom prst="rect">
            <a:avLst/>
          </a:prstGeom>
          <a:solidFill>
            <a:srgbClr val="FFFFFF"/>
          </a:solidFill>
          <a:ln w="9525" cap="flat" cmpd="sng">
            <a:solidFill>
              <a:srgbClr val="000000"/>
            </a:solidFill>
            <a:prstDash val="solid"/>
            <a:headEnd type="none" w="med" len="med"/>
            <a:tailEnd type="none" w="med" len="med"/>
          </a:ln>
        </p:spPr>
      </p:pic>
      <p:pic>
        <p:nvPicPr>
          <p:cNvPr id="101" name="图片 100"/>
          <p:cNvPicPr/>
          <p:nvPr/>
        </p:nvPicPr>
        <p:blipFill>
          <a:blip r:embed="rId5" cstate="print"/>
          <a:stretch>
            <a:fillRect/>
          </a:stretch>
        </p:blipFill>
        <p:spPr>
          <a:xfrm>
            <a:off x="2268220" y="4075430"/>
            <a:ext cx="1685925" cy="1495425"/>
          </a:xfrm>
          <a:prstGeom prst="rect">
            <a:avLst/>
          </a:prstGeom>
          <a:solidFill>
            <a:srgbClr val="FFFFFF"/>
          </a:solidFill>
          <a:ln w="9525" cap="flat" cmpd="sng">
            <a:solidFill>
              <a:srgbClr val="000000"/>
            </a:solidFill>
            <a:prstDash val="solid"/>
            <a:headEnd type="none" w="med" len="med"/>
            <a:tailEnd type="none" w="med" len="med"/>
          </a:ln>
        </p:spPr>
      </p:pic>
      <p:sp>
        <p:nvSpPr>
          <p:cNvPr id="102" name="文本框 101"/>
          <p:cNvSpPr txBox="1"/>
          <p:nvPr/>
        </p:nvSpPr>
        <p:spPr>
          <a:xfrm>
            <a:off x="540385" y="5733415"/>
            <a:ext cx="3515360" cy="365760"/>
          </a:xfrm>
          <a:prstGeom prst="rect">
            <a:avLst/>
          </a:prstGeom>
          <a:noFill/>
        </p:spPr>
        <p:txBody>
          <a:bodyPr wrap="square" rtlCol="0">
            <a:spAutoFit/>
          </a:bodyPr>
          <a:lstStyle/>
          <a:p>
            <a:pPr lvl="0" algn="l"/>
            <a:r>
              <a:rPr lang="zh-CN" altLang="en-US">
                <a:sym typeface="+mn-ea"/>
              </a:rPr>
              <a:t>烟雾探测器         燃气泄漏探测器</a:t>
            </a:r>
          </a:p>
        </p:txBody>
      </p:sp>
      <p:pic>
        <p:nvPicPr>
          <p:cNvPr id="45058" name="图片 45058"/>
          <p:cNvPicPr>
            <a:picLocks noChangeAspect="1"/>
          </p:cNvPicPr>
          <p:nvPr/>
        </p:nvPicPr>
        <p:blipFill>
          <a:blip r:embed="rId6" cstate="print"/>
          <a:stretch>
            <a:fillRect/>
          </a:stretch>
        </p:blipFill>
        <p:spPr>
          <a:xfrm>
            <a:off x="4211955" y="1647825"/>
            <a:ext cx="4797425" cy="3921760"/>
          </a:xfrm>
          <a:prstGeom prst="rect">
            <a:avLst/>
          </a:prstGeom>
        </p:spPr>
      </p:pic>
      <p:sp>
        <p:nvSpPr>
          <p:cNvPr id="53" name="文本框 52"/>
          <p:cNvSpPr txBox="1"/>
          <p:nvPr/>
        </p:nvSpPr>
        <p:spPr>
          <a:xfrm>
            <a:off x="5220970" y="5732145"/>
            <a:ext cx="2697480" cy="365760"/>
          </a:xfrm>
          <a:prstGeom prst="rect">
            <a:avLst/>
          </a:prstGeom>
          <a:noFill/>
        </p:spPr>
        <p:txBody>
          <a:bodyPr wrap="none" rtlCol="0">
            <a:spAutoFit/>
          </a:bodyPr>
          <a:lstStyle/>
          <a:p>
            <a:pPr algn="l"/>
            <a:r>
              <a:rPr lang="zh-CN" altLang="en-US"/>
              <a:t>可视对讲系统安装实物图</a:t>
            </a:r>
          </a:p>
        </p:txBody>
      </p:sp>
    </p:spTree>
    <p:extLst>
      <p:ext uri="{BB962C8B-B14F-4D97-AF65-F5344CB8AC3E}">
        <p14:creationId xmlns:p14="http://schemas.microsoft.com/office/powerpoint/2010/main" val="404503515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a:t>
            </a:r>
            <a:r>
              <a:rPr lang="en-US" dirty="0" smtClean="0"/>
              <a:t>6</a:t>
            </a:r>
            <a:r>
              <a:rPr dirty="0" smtClean="0"/>
              <a:t> 智能能效管理系统</a:t>
            </a:r>
          </a:p>
        </p:txBody>
      </p:sp>
      <p:sp>
        <p:nvSpPr>
          <p:cNvPr id="5" name="内容占位符 4"/>
          <p:cNvSpPr>
            <a:spLocks noGrp="1"/>
          </p:cNvSpPr>
          <p:nvPr>
            <p:ph idx="1"/>
          </p:nvPr>
        </p:nvSpPr>
        <p:spPr>
          <a:xfrm>
            <a:off x="179705" y="1413510"/>
            <a:ext cx="8602980" cy="357314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通过建设OPLC光纤为主干道的用电信息采集系统和以无线或PLC载波智能插座为主的家庭用电设备用能信息采集系统，实现小区和家庭为主要单位的家庭能效管理平台，进而使得居民了解用电详细信息并采取各项有利的节能措施。</a:t>
            </a:r>
          </a:p>
          <a:p>
            <a:pPr indent="0" algn="just" eaLnBrk="1">
              <a:spcBef>
                <a:spcPts val="1200"/>
              </a:spcBef>
              <a:buFont typeface="Wingdings" pitchFamily="2" charset="2"/>
              <a:buChar char="Ø"/>
            </a:pPr>
            <a:r>
              <a:rPr lang="zh-CN" altLang="en-US" sz="1600">
                <a:latin typeface="宋体" charset="0"/>
                <a:ea typeface="宋体" charset="0"/>
                <a:sym typeface="+mn-ea"/>
              </a:rPr>
              <a:t>可以通过下列设备进行电力信息采集：</a:t>
            </a:r>
          </a:p>
          <a:p>
            <a:pPr indent="0" algn="just" eaLnBrk="1">
              <a:spcBef>
                <a:spcPts val="1200"/>
              </a:spcBef>
              <a:buFont typeface="Wingdings" pitchFamily="2" charset="2"/>
              <a:buChar char="Ø"/>
            </a:pPr>
            <a:endParaRPr lang="zh-CN" altLang="en-US" sz="1600">
              <a:latin typeface="宋体" charset="0"/>
              <a:ea typeface="宋体" charset="0"/>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智能电表：从智能电表获取家庭的总用电信息，包括每天24小时、每月30（31、28、29）天、每年12个月的用电数据。（具体每天能有多少数据点以用电力系统采集精度为准）。</a:t>
            </a:r>
          </a:p>
          <a:p>
            <a:pPr marL="791845" indent="-179705" algn="just" eaLnBrk="1">
              <a:spcBef>
                <a:spcPts val="600"/>
              </a:spcBef>
              <a:buFont typeface="Wingdings" pitchFamily="2" charset="2"/>
              <a:buChar char="ü"/>
            </a:pPr>
            <a:endParaRPr lang="zh-CN" altLang="en-US" sz="1400">
              <a:latin typeface="宋体" charset="0"/>
              <a:ea typeface="宋体" charset="0"/>
              <a:sym typeface="+mn-ea"/>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智能网关：智能家庭网关获取通过智能插座采集的用电数据，包括单个电器或者全部电器每天24小时、每月30（31、28、29）天、每年12个月的用电数据。</a:t>
            </a:r>
          </a:p>
        </p:txBody>
      </p:sp>
    </p:spTree>
    <p:extLst>
      <p:ext uri="{BB962C8B-B14F-4D97-AF65-F5344CB8AC3E}">
        <p14:creationId xmlns:p14="http://schemas.microsoft.com/office/powerpoint/2010/main" val="2953715183"/>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dirty="0" smtClean="0"/>
              <a:t>1.3.</a:t>
            </a:r>
            <a:r>
              <a:rPr lang="en-US" dirty="0" smtClean="0"/>
              <a:t>6</a:t>
            </a:r>
            <a:r>
              <a:rPr dirty="0" smtClean="0"/>
              <a:t> 智能能效管理系统</a:t>
            </a:r>
          </a:p>
        </p:txBody>
      </p:sp>
      <p:pic>
        <p:nvPicPr>
          <p:cNvPr id="7" name="图片 7" descr="家庭能耗分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491865" y="1052830"/>
            <a:ext cx="5031740" cy="4886325"/>
          </a:xfrm>
          <a:prstGeom prst="rect">
            <a:avLst/>
          </a:prstGeom>
          <a:noFill/>
          <a:ln>
            <a:noFill/>
          </a:ln>
        </p:spPr>
      </p:pic>
      <p:sp>
        <p:nvSpPr>
          <p:cNvPr id="3" name="文本框 2"/>
          <p:cNvSpPr txBox="1"/>
          <p:nvPr/>
        </p:nvSpPr>
        <p:spPr>
          <a:xfrm>
            <a:off x="5436235" y="5949315"/>
            <a:ext cx="2240280" cy="365760"/>
          </a:xfrm>
          <a:prstGeom prst="rect">
            <a:avLst/>
          </a:prstGeom>
          <a:noFill/>
        </p:spPr>
        <p:txBody>
          <a:bodyPr wrap="none" rtlCol="0">
            <a:spAutoFit/>
          </a:bodyPr>
          <a:lstStyle/>
          <a:p>
            <a:pPr algn="l"/>
            <a:r>
              <a:rPr lang="zh-CN" altLang="en-US"/>
              <a:t>家庭能效管理构架图</a:t>
            </a:r>
          </a:p>
        </p:txBody>
      </p:sp>
      <p:sp>
        <p:nvSpPr>
          <p:cNvPr id="6" name="内容占位符 5"/>
          <p:cNvSpPr>
            <a:spLocks noGrp="1"/>
          </p:cNvSpPr>
          <p:nvPr>
            <p:ph idx="1"/>
          </p:nvPr>
        </p:nvSpPr>
        <p:spPr>
          <a:xfrm>
            <a:off x="107950" y="981075"/>
            <a:ext cx="3537585" cy="5356860"/>
          </a:xfrm>
        </p:spPr>
        <p:txBody>
          <a:bodyPr/>
          <a:lstStyle/>
          <a:p>
            <a:pPr marL="628650" indent="-285750" algn="just" eaLnBrk="1">
              <a:spcBef>
                <a:spcPts val="1200"/>
              </a:spcBef>
              <a:buFont typeface="Wingdings" charset="0"/>
              <a:buChar char="n"/>
            </a:pPr>
            <a:r>
              <a:rPr lang="zh-CN" altLang="en-US" sz="1600" b="1">
                <a:latin typeface="宋体" charset="0"/>
                <a:ea typeface="宋体" charset="0"/>
                <a:sym typeface="+mn-ea"/>
              </a:rPr>
              <a:t>智能家庭能效管理平台</a:t>
            </a:r>
            <a:r>
              <a:rPr lang="zh-CN" altLang="en-US" sz="1600">
                <a:latin typeface="宋体" charset="0"/>
                <a:ea typeface="宋体" charset="0"/>
                <a:sym typeface="+mn-ea"/>
              </a:rPr>
              <a:t>包括：</a:t>
            </a:r>
          </a:p>
          <a:p>
            <a:pPr indent="0" algn="just" eaLnBrk="1">
              <a:spcBef>
                <a:spcPts val="1200"/>
              </a:spcBef>
              <a:buFont typeface="Wingdings" pitchFamily="2" charset="2"/>
              <a:buChar char="Ø"/>
            </a:pPr>
            <a:r>
              <a:rPr lang="zh-CN" altLang="en-US" sz="1600" b="1">
                <a:latin typeface="宋体" charset="0"/>
                <a:ea typeface="宋体" charset="0"/>
                <a:sym typeface="+mn-ea"/>
              </a:rPr>
              <a:t>能耗监控</a:t>
            </a:r>
          </a:p>
          <a:p>
            <a:pPr indent="0" algn="just" eaLnBrk="1">
              <a:spcBef>
                <a:spcPts val="1200"/>
              </a:spcBef>
              <a:buFont typeface="Wingdings" pitchFamily="2" charset="2"/>
              <a:buChar char="Ø"/>
            </a:pPr>
            <a:r>
              <a:rPr lang="zh-CN" altLang="en-US" sz="1600" b="1">
                <a:latin typeface="宋体" charset="0"/>
                <a:ea typeface="宋体" charset="0"/>
                <a:sym typeface="+mn-ea"/>
              </a:rPr>
              <a:t>能耗统计</a:t>
            </a:r>
          </a:p>
          <a:p>
            <a:pPr indent="0" algn="just" eaLnBrk="1">
              <a:spcBef>
                <a:spcPts val="1200"/>
              </a:spcBef>
              <a:buFont typeface="Wingdings" pitchFamily="2" charset="2"/>
              <a:buChar char="Ø"/>
            </a:pPr>
            <a:r>
              <a:rPr lang="zh-CN" altLang="en-US" sz="1600" b="1">
                <a:latin typeface="宋体" charset="0"/>
                <a:ea typeface="宋体" charset="0"/>
                <a:sym typeface="+mn-ea"/>
              </a:rPr>
              <a:t>能耗分析</a:t>
            </a:r>
          </a:p>
          <a:p>
            <a:pPr indent="0" algn="just" eaLnBrk="1">
              <a:spcBef>
                <a:spcPts val="1200"/>
              </a:spcBef>
              <a:buFont typeface="Wingdings" pitchFamily="2" charset="2"/>
              <a:buChar char="Ø"/>
            </a:pPr>
            <a:r>
              <a:rPr lang="zh-CN" altLang="en-US" sz="1600" b="1">
                <a:latin typeface="宋体" charset="0"/>
                <a:ea typeface="宋体" charset="0"/>
                <a:sym typeface="+mn-ea"/>
              </a:rPr>
              <a:t>能耗诊断</a:t>
            </a:r>
          </a:p>
          <a:p>
            <a:pPr indent="0" algn="just" eaLnBrk="1">
              <a:spcBef>
                <a:spcPts val="1200"/>
              </a:spcBef>
              <a:buFont typeface="Wingdings" pitchFamily="2" charset="2"/>
              <a:buChar char="Ø"/>
            </a:pPr>
            <a:r>
              <a:rPr lang="zh-CN" altLang="en-US" sz="1600" b="1">
                <a:latin typeface="宋体" charset="0"/>
                <a:ea typeface="宋体" charset="0"/>
                <a:sym typeface="+mn-ea"/>
              </a:rPr>
              <a:t>能耗评估</a:t>
            </a:r>
          </a:p>
          <a:p>
            <a:pPr indent="0" algn="just" eaLnBrk="1">
              <a:spcBef>
                <a:spcPts val="1200"/>
              </a:spcBef>
              <a:buFont typeface="Wingdings" pitchFamily="2" charset="2"/>
              <a:buChar char="Ø"/>
            </a:pPr>
            <a:r>
              <a:rPr lang="zh-CN" altLang="en-US" sz="1600" b="1">
                <a:latin typeface="宋体" charset="0"/>
                <a:ea typeface="宋体" charset="0"/>
                <a:sym typeface="+mn-ea"/>
              </a:rPr>
              <a:t>能源审计</a:t>
            </a:r>
          </a:p>
          <a:p>
            <a:pPr indent="0" algn="just" eaLnBrk="1">
              <a:spcBef>
                <a:spcPts val="1200"/>
              </a:spcBef>
              <a:buFont typeface="Wingdings" pitchFamily="2" charset="2"/>
              <a:buChar char="Ø"/>
            </a:pPr>
            <a:r>
              <a:rPr lang="zh-CN" altLang="en-US" sz="1600" b="1">
                <a:latin typeface="宋体" charset="0"/>
                <a:ea typeface="宋体" charset="0"/>
                <a:sym typeface="+mn-ea"/>
              </a:rPr>
              <a:t>对标管理</a:t>
            </a:r>
          </a:p>
          <a:p>
            <a:pPr indent="0" algn="just" eaLnBrk="1">
              <a:spcBef>
                <a:spcPts val="1200"/>
              </a:spcBef>
              <a:buFont typeface="Wingdings" pitchFamily="2" charset="2"/>
              <a:buChar char="Ø"/>
            </a:pPr>
            <a:r>
              <a:rPr lang="zh-CN" altLang="en-US" sz="1600" b="1">
                <a:latin typeface="宋体" charset="0"/>
                <a:ea typeface="宋体" charset="0"/>
                <a:sym typeface="+mn-ea"/>
              </a:rPr>
              <a:t>报表显示</a:t>
            </a:r>
          </a:p>
          <a:p>
            <a:pPr indent="0" algn="just" eaLnBrk="1">
              <a:spcBef>
                <a:spcPts val="1200"/>
              </a:spcBef>
              <a:buFont typeface="Wingdings" pitchFamily="2" charset="2"/>
              <a:buChar char="Ø"/>
            </a:pPr>
            <a:r>
              <a:rPr lang="zh-CN" altLang="en-US" sz="1600" b="1">
                <a:latin typeface="宋体" charset="0"/>
                <a:ea typeface="宋体" charset="0"/>
                <a:sym typeface="+mn-ea"/>
              </a:rPr>
              <a:t>图表显示</a:t>
            </a:r>
          </a:p>
          <a:p>
            <a:pPr indent="0" algn="just" eaLnBrk="1">
              <a:spcBef>
                <a:spcPts val="1200"/>
              </a:spcBef>
              <a:buFont typeface="Wingdings" pitchFamily="2" charset="2"/>
              <a:buChar char="Ø"/>
            </a:pPr>
            <a:r>
              <a:rPr lang="zh-CN" altLang="en-US" sz="1600" b="1">
                <a:latin typeface="宋体" charset="0"/>
                <a:ea typeface="宋体" charset="0"/>
                <a:sym typeface="+mn-ea"/>
              </a:rPr>
              <a:t>诊断报告</a:t>
            </a:r>
          </a:p>
          <a:p>
            <a:pPr indent="0" algn="just" eaLnBrk="1">
              <a:spcBef>
                <a:spcPts val="1200"/>
              </a:spcBef>
              <a:buFont typeface="Wingdings" pitchFamily="2" charset="2"/>
              <a:buChar char="Ø"/>
            </a:pPr>
            <a:r>
              <a:rPr lang="zh-CN" altLang="en-US" sz="1600" b="1">
                <a:latin typeface="宋体" charset="0"/>
                <a:ea typeface="宋体" charset="0"/>
                <a:sym typeface="+mn-ea"/>
              </a:rPr>
              <a:t>节能方案</a:t>
            </a:r>
          </a:p>
          <a:p>
            <a:pPr indent="0" algn="just" eaLnBrk="1">
              <a:spcBef>
                <a:spcPts val="1200"/>
              </a:spcBef>
              <a:buFont typeface="Wingdings" pitchFamily="2" charset="2"/>
              <a:buChar char="Ø"/>
            </a:pPr>
            <a:r>
              <a:rPr lang="zh-CN" altLang="en-US" sz="1600" b="1">
                <a:latin typeface="宋体" charset="0"/>
                <a:ea typeface="宋体" charset="0"/>
                <a:sym typeface="+mn-ea"/>
              </a:rPr>
              <a:t>异常报警</a:t>
            </a:r>
          </a:p>
        </p:txBody>
      </p:sp>
    </p:spTree>
    <p:extLst>
      <p:ext uri="{BB962C8B-B14F-4D97-AF65-F5344CB8AC3E}">
        <p14:creationId xmlns:p14="http://schemas.microsoft.com/office/powerpoint/2010/main" val="209515641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p:cNvSpPr txBox="1"/>
          <p:nvPr/>
        </p:nvSpPr>
        <p:spPr>
          <a:xfrm>
            <a:off x="467995" y="1627505"/>
            <a:ext cx="1459230" cy="365760"/>
          </a:xfrm>
          <a:prstGeom prst="rect">
            <a:avLst/>
          </a:prstGeom>
          <a:noFill/>
        </p:spPr>
        <p:txBody>
          <a:bodyPr wrap="none" rtlCol="0">
            <a:spAutoFit/>
          </a:bodyPr>
          <a:lstStyle/>
          <a:p>
            <a:pPr algn="l"/>
            <a:r>
              <a:rPr lang="zh-CN" altLang="en-US" b="1">
                <a:sym typeface="+mn-ea"/>
              </a:rPr>
              <a:t>1）能耗监控</a:t>
            </a:r>
          </a:p>
        </p:txBody>
      </p:sp>
      <p:sp>
        <p:nvSpPr>
          <p:cNvPr id="63" name="内容占位符 62"/>
          <p:cNvSpPr>
            <a:spLocks noGrp="1"/>
          </p:cNvSpPr>
          <p:nvPr>
            <p:ph idx="1"/>
          </p:nvPr>
        </p:nvSpPr>
        <p:spPr>
          <a:xfrm>
            <a:off x="35560" y="1987550"/>
            <a:ext cx="8884920" cy="3540760"/>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能耗监控模块主要完成对家庭的重点用能流程及主要耗能设备的监控，并进行能耗趋势分析。主要功能包括：</a:t>
            </a:r>
          </a:p>
          <a:p>
            <a:pPr indent="0" algn="just" eaLnBrk="1">
              <a:spcBef>
                <a:spcPts val="1200"/>
              </a:spcBef>
              <a:buFont typeface="Wingdings" pitchFamily="2" charset="2"/>
              <a:buChar char="Ø"/>
            </a:pPr>
            <a:endParaRPr lang="zh-CN" altLang="en-US" sz="1600">
              <a:latin typeface="宋体" charset="0"/>
              <a:ea typeface="宋体" charset="0"/>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运行数据及状态的实时显示。监控网络上每个授权客户端都可以了解耗能过程运行状态，显示方式包括流程图、棒图、趋势图、参数列表等。</a:t>
            </a:r>
          </a:p>
          <a:p>
            <a:pPr marL="791845" indent="-179705" algn="just" eaLnBrk="1">
              <a:spcBef>
                <a:spcPts val="600"/>
              </a:spcBef>
              <a:buFont typeface="Wingdings" pitchFamily="2" charset="2"/>
              <a:buChar char="ü"/>
            </a:pPr>
            <a:endParaRPr lang="zh-CN" altLang="en-US" sz="1400">
              <a:latin typeface="宋体" charset="0"/>
              <a:ea typeface="宋体" charset="0"/>
              <a:sym typeface="+mn-ea"/>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方便的图形组态功能。用户可以在客户端上组态生成新的流程图、趋势图画面，以满足不同使用者的需要。</a:t>
            </a:r>
          </a:p>
          <a:p>
            <a:pPr marL="791845" indent="-179705" algn="just" eaLnBrk="1">
              <a:spcBef>
                <a:spcPts val="600"/>
              </a:spcBef>
              <a:buFont typeface="Wingdings" pitchFamily="2" charset="2"/>
              <a:buChar char="ü"/>
            </a:pPr>
            <a:endParaRPr lang="zh-CN" altLang="en-US" sz="1400">
              <a:latin typeface="宋体" charset="0"/>
              <a:ea typeface="宋体" charset="0"/>
              <a:sym typeface="+mn-ea"/>
            </a:endParaRPr>
          </a:p>
          <a:p>
            <a:pPr marL="791845" indent="-179705" algn="just" eaLnBrk="1">
              <a:spcBef>
                <a:spcPts val="600"/>
              </a:spcBef>
              <a:buFont typeface="Wingdings" pitchFamily="2" charset="2"/>
              <a:buChar char="ü"/>
            </a:pPr>
            <a:r>
              <a:rPr lang="zh-CN" altLang="en-US" sz="1400">
                <a:latin typeface="宋体" charset="0"/>
                <a:ea typeface="宋体" charset="0"/>
                <a:sym typeface="+mn-ea"/>
              </a:rPr>
              <a:t>图形、曲线及数据打印功能。能够对高耗能设备本身或者关键节能设备进行远程控制，适当的情况下配合管理需求，可以切断供电回路，实现远程控制和监管。</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67" name="标题 66"/>
          <p:cNvSpPr>
            <a:spLocks noGrp="1"/>
          </p:cNvSpPr>
          <p:nvPr>
            <p:ph type="title"/>
          </p:nvPr>
        </p:nvSpPr>
        <p:spPr/>
        <p:txBody>
          <a:bodyPr/>
          <a:lstStyle/>
          <a:p>
            <a:r>
              <a:rPr dirty="0" smtClean="0"/>
              <a:t>1.3.</a:t>
            </a:r>
            <a:r>
              <a:rPr lang="en-US" dirty="0" smtClean="0"/>
              <a:t>6</a:t>
            </a:r>
            <a:r>
              <a:rPr dirty="0" smtClean="0"/>
              <a:t> 智能能效管理系统</a:t>
            </a:r>
          </a:p>
        </p:txBody>
      </p:sp>
    </p:spTree>
    <p:extLst>
      <p:ext uri="{BB962C8B-B14F-4D97-AF65-F5344CB8AC3E}">
        <p14:creationId xmlns:p14="http://schemas.microsoft.com/office/powerpoint/2010/main" val="2815951840"/>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3124200" cy="466788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能耗统计模块是对采集的能耗数据进行全方位的统计分析等。</a:t>
            </a:r>
          </a:p>
          <a:p>
            <a:pPr indent="0" algn="just" eaLnBrk="1">
              <a:spcBef>
                <a:spcPts val="1200"/>
              </a:spcBef>
              <a:buFont typeface="Wingdings" pitchFamily="2" charset="2"/>
              <a:buChar char="Ø"/>
            </a:pPr>
            <a:r>
              <a:rPr lang="zh-CN" altLang="en-US" sz="1600">
                <a:latin typeface="宋体" charset="0"/>
                <a:ea typeface="宋体" charset="0"/>
                <a:sym typeface="+mn-ea"/>
              </a:rPr>
              <a:t>主要包括基本信息的统计，各支路、分类、分项的能耗统计，电量及电能质量的统计，趋势分析、节能收益分析等。</a:t>
            </a:r>
          </a:p>
          <a:p>
            <a:pPr indent="0" algn="just" eaLnBrk="1">
              <a:spcBef>
                <a:spcPts val="1200"/>
              </a:spcBef>
              <a:buFont typeface="Wingdings" pitchFamily="2" charset="2"/>
              <a:buChar char="Ø"/>
            </a:pPr>
            <a:r>
              <a:rPr lang="zh-CN" altLang="en-US" sz="1600">
                <a:latin typeface="宋体" charset="0"/>
                <a:ea typeface="宋体" charset="0"/>
                <a:sym typeface="+mn-ea"/>
              </a:rPr>
              <a:t>能耗统计还为企业提供节能收益分析，目的是突出进行采取节能措施后的效果，分析节能收益，在展示节能效益的前提下，激励居民增强节能意识，提高智能用能系统的被认知程度。</a:t>
            </a:r>
            <a:endParaRPr lang="zh-CN" altLang="en-US" sz="1400">
              <a:latin typeface="宋体" charset="0"/>
              <a:ea typeface="宋体" charset="0"/>
              <a:sym typeface="+mn-ea"/>
            </a:endParaRPr>
          </a:p>
        </p:txBody>
      </p:sp>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2）能耗统计</a:t>
            </a:r>
          </a:p>
        </p:txBody>
      </p:sp>
      <p:pic>
        <p:nvPicPr>
          <p:cNvPr id="24" name="图片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527425" y="1414780"/>
            <a:ext cx="5411470" cy="4417695"/>
          </a:xfrm>
          <a:prstGeom prst="rect">
            <a:avLst/>
          </a:prstGeom>
          <a:noFill/>
        </p:spPr>
      </p:pic>
      <p:sp>
        <p:nvSpPr>
          <p:cNvPr id="3" name="文本框 2"/>
          <p:cNvSpPr txBox="1"/>
          <p:nvPr/>
        </p:nvSpPr>
        <p:spPr>
          <a:xfrm>
            <a:off x="5796280" y="5877560"/>
            <a:ext cx="1097280" cy="365760"/>
          </a:xfrm>
          <a:prstGeom prst="rect">
            <a:avLst/>
          </a:prstGeom>
          <a:noFill/>
        </p:spPr>
        <p:txBody>
          <a:bodyPr wrap="none" rtlCol="0">
            <a:spAutoFit/>
          </a:bodyPr>
          <a:lstStyle/>
          <a:p>
            <a:pPr algn="l"/>
            <a:r>
              <a:rPr lang="zh-CN" altLang="en-US"/>
              <a:t>用电分析</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6" name="标题 5"/>
          <p:cNvSpPr>
            <a:spLocks noGrp="1"/>
          </p:cNvSpPr>
          <p:nvPr>
            <p:ph type="title"/>
          </p:nvPr>
        </p:nvSpPr>
        <p:spPr/>
        <p:txBody>
          <a:bodyPr/>
          <a:lstStyle/>
          <a:p>
            <a:r>
              <a:rPr dirty="0" smtClean="0"/>
              <a:t>1.3.</a:t>
            </a:r>
            <a:r>
              <a:rPr lang="en-US" dirty="0" smtClean="0"/>
              <a:t>6</a:t>
            </a:r>
            <a:r>
              <a:rPr dirty="0" smtClean="0"/>
              <a:t> 智能能效管理系统</a:t>
            </a:r>
          </a:p>
        </p:txBody>
      </p:sp>
    </p:spTree>
    <p:extLst>
      <p:ext uri="{BB962C8B-B14F-4D97-AF65-F5344CB8AC3E}">
        <p14:creationId xmlns:p14="http://schemas.microsoft.com/office/powerpoint/2010/main" val="3158315935"/>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3124200" cy="466788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b="1">
                <a:latin typeface="宋体" charset="0"/>
                <a:ea typeface="宋体" charset="0"/>
                <a:sym typeface="+mn-ea"/>
              </a:rPr>
              <a:t>高耗能设备用能分析。</a:t>
            </a:r>
            <a:r>
              <a:rPr lang="zh-CN" altLang="en-US" sz="1600">
                <a:latin typeface="宋体" charset="0"/>
                <a:ea typeface="宋体" charset="0"/>
                <a:sym typeface="+mn-ea"/>
              </a:rPr>
              <a:t>为用户提供高耗能设备用能数据分析，可清晰展示高耗能设备用能详细数据及规律，为用户开展削峰填谷、错峰用电等节能工作提供数据支撑。</a:t>
            </a:r>
          </a:p>
          <a:p>
            <a:pPr indent="0" algn="just" eaLnBrk="1">
              <a:spcBef>
                <a:spcPts val="1200"/>
              </a:spcBef>
              <a:buFont typeface="Wingdings" pitchFamily="2" charset="2"/>
              <a:buChar char="Ø"/>
            </a:pPr>
            <a:r>
              <a:rPr lang="zh-CN" altLang="en-US" sz="1600" b="1">
                <a:latin typeface="宋体" charset="0"/>
                <a:ea typeface="宋体" charset="0"/>
                <a:sym typeface="+mn-ea"/>
              </a:rPr>
              <a:t>趋势分析</a:t>
            </a:r>
            <a:r>
              <a:rPr lang="zh-CN" altLang="en-US" sz="1600">
                <a:latin typeface="宋体" charset="0"/>
                <a:ea typeface="宋体" charset="0"/>
                <a:sym typeface="+mn-ea"/>
              </a:rPr>
              <a:t>。为用户提供能耗趋势分析，时间跨度可选择同比月、逐年、逐月、逐日、逐时，结果将清晰展示能耗的变化趋势和规律，为管理节能分析提供事实依据，为节能分析提供数据基础，提升家庭能源管理水平。</a:t>
            </a:r>
          </a:p>
        </p:txBody>
      </p:sp>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3）能耗分析</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5" name="文本框 4"/>
          <p:cNvSpPr txBox="1"/>
          <p:nvPr/>
        </p:nvSpPr>
        <p:spPr>
          <a:xfrm>
            <a:off x="5652135" y="5948680"/>
            <a:ext cx="1097280" cy="365760"/>
          </a:xfrm>
          <a:prstGeom prst="rect">
            <a:avLst/>
          </a:prstGeom>
          <a:noFill/>
        </p:spPr>
        <p:txBody>
          <a:bodyPr wrap="none" rtlCol="0">
            <a:spAutoFit/>
          </a:bodyPr>
          <a:lstStyle/>
          <a:p>
            <a:pPr algn="l"/>
            <a:r>
              <a:rPr lang="zh-CN" altLang="en-US"/>
              <a:t>能耗分析</a:t>
            </a:r>
          </a:p>
        </p:txBody>
      </p:sp>
      <p:pic>
        <p:nvPicPr>
          <p:cNvPr id="22534" name="图片 5" descr="Screenshot-无标题窗口-7.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140200" y="1125220"/>
            <a:ext cx="4102100" cy="2425700"/>
          </a:xfrm>
          <a:prstGeom prst="rect">
            <a:avLst/>
          </a:prstGeom>
          <a:noFill/>
          <a:ln>
            <a:noFill/>
          </a:ln>
        </p:spPr>
      </p:pic>
      <p:pic>
        <p:nvPicPr>
          <p:cNvPr id="23559" name="图片 6" descr="Screenshot-无标题窗口-31.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140200" y="3501390"/>
            <a:ext cx="4093845" cy="2421255"/>
          </a:xfrm>
          <a:prstGeom prst="rect">
            <a:avLst/>
          </a:prstGeom>
          <a:noFill/>
          <a:ln>
            <a:noFill/>
          </a:ln>
        </p:spPr>
      </p:pic>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Tree>
    <p:extLst>
      <p:ext uri="{BB962C8B-B14F-4D97-AF65-F5344CB8AC3E}">
        <p14:creationId xmlns:p14="http://schemas.microsoft.com/office/powerpoint/2010/main" val="3571454803"/>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8775065" cy="466788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通过分析用户用能流程、主要耗能设备、电量及电能质量、能耗指标、环保指标等相关数据，提出能耗诊断报告，显示用户主要设备能耗情况，高耗能设备分析以及用户节能潜力等，同时对异常情况进行提醒。</a:t>
            </a:r>
          </a:p>
          <a:p>
            <a:pPr indent="0" algn="just" eaLnBrk="1">
              <a:spcBef>
                <a:spcPts val="1200"/>
              </a:spcBef>
              <a:buFont typeface="Wingdings" pitchFamily="2" charset="2"/>
              <a:buChar char="Ø"/>
            </a:pPr>
            <a:endParaRPr lang="zh-CN" altLang="en-US" sz="1600" b="1" dirty="0" smtClean="0">
              <a:latin typeface="宋体" pitchFamily="2" charset="-122"/>
              <a:ea typeface="宋体" pitchFamily="2" charset="-122"/>
              <a:sym typeface="+mn-ea"/>
            </a:endParaRPr>
          </a:p>
          <a:p>
            <a:pPr indent="0" algn="just" eaLnBrk="1">
              <a:spcBef>
                <a:spcPts val="1200"/>
              </a:spcBef>
              <a:buFont typeface="Wingdings" pitchFamily="2" charset="2"/>
              <a:buChar char="Ø"/>
            </a:pPr>
            <a:endParaRPr lang="zh-CN" altLang="en-US" sz="1600" b="1" dirty="0" smtClean="0">
              <a:latin typeface="宋体" pitchFamily="2" charset="-122"/>
              <a:ea typeface="宋体" pitchFamily="2" charset="-122"/>
              <a:sym typeface="+mn-ea"/>
            </a:endParaRPr>
          </a:p>
          <a:p>
            <a:pPr indent="0" algn="just" eaLnBrk="1">
              <a:spcBef>
                <a:spcPts val="1200"/>
              </a:spcBef>
              <a:buFont typeface="Wingdings" pitchFamily="2" charset="2"/>
              <a:buChar char="Ø"/>
            </a:pPr>
            <a:endParaRPr lang="zh-CN" altLang="en-US" sz="1600" b="1" dirty="0" smtClean="0">
              <a:latin typeface="宋体" pitchFamily="2" charset="-122"/>
              <a:ea typeface="宋体" pitchFamily="2" charset="-122"/>
              <a:sym typeface="+mn-ea"/>
            </a:endParaRPr>
          </a:p>
          <a:p>
            <a:pPr indent="0" algn="just" eaLnBrk="1">
              <a:spcBef>
                <a:spcPts val="1200"/>
              </a:spcBef>
              <a:buFont typeface="Wingdings" pitchFamily="2" charset="2"/>
              <a:buChar char="Ø"/>
            </a:pPr>
            <a:endParaRPr lang="zh-CN" altLang="en-US" sz="1600" b="1" dirty="0" smtClean="0">
              <a:latin typeface="宋体" pitchFamily="2" charset="-122"/>
              <a:ea typeface="宋体" pitchFamily="2" charset="-122"/>
              <a:sym typeface="+mn-ea"/>
            </a:endParaRPr>
          </a:p>
          <a:p>
            <a:pPr indent="0" algn="just" eaLnBrk="1">
              <a:spcBef>
                <a:spcPts val="1200"/>
              </a:spcBef>
              <a:buFont typeface="Wingdings" pitchFamily="2" charset="2"/>
              <a:buChar char="Ø"/>
            </a:pPr>
            <a:r>
              <a:rPr lang="zh-CN" altLang="en-US" sz="1600">
                <a:latin typeface="宋体" charset="0"/>
                <a:ea typeface="宋体" charset="0"/>
                <a:sym typeface="+mn-ea"/>
              </a:rPr>
              <a:t>根据用户能效监控数据进行综合评估，划分出高耗能、合理用能、绿色节能等不同等级。提升工业用户加强节能及合理用能的意识，改善高耗能用户的用能状况，促进用户节能减排工作的积极开展。</a:t>
            </a:r>
          </a:p>
        </p:txBody>
      </p:sp>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4）能耗诊断</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
        <p:nvSpPr>
          <p:cNvPr id="3" name="文本框 2"/>
          <p:cNvSpPr txBox="1"/>
          <p:nvPr/>
        </p:nvSpPr>
        <p:spPr>
          <a:xfrm>
            <a:off x="459740" y="3909695"/>
            <a:ext cx="1467485" cy="365760"/>
          </a:xfrm>
          <a:prstGeom prst="rect">
            <a:avLst/>
          </a:prstGeom>
          <a:noFill/>
        </p:spPr>
        <p:txBody>
          <a:bodyPr wrap="square" rtlCol="0">
            <a:spAutoFit/>
          </a:bodyPr>
          <a:lstStyle/>
          <a:p>
            <a:pPr algn="l"/>
            <a:r>
              <a:rPr lang="zh-CN" altLang="en-US" b="1"/>
              <a:t>5）能耗评估</a:t>
            </a:r>
          </a:p>
        </p:txBody>
      </p:sp>
    </p:spTree>
    <p:extLst>
      <p:ext uri="{BB962C8B-B14F-4D97-AF65-F5344CB8AC3E}">
        <p14:creationId xmlns:p14="http://schemas.microsoft.com/office/powerpoint/2010/main" val="3358794213"/>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8787130" cy="3868420"/>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能源审计管理是利用计算机的方法，帮助能源审计人员对家庭用能能源使用的效率、消耗水平和能源利用经济效果进行客观考察，通过对用能物理过程和财务过程进行统计分析、检验测试、诊断评价并提出节能改造措施，并能够形成科学合理的能源审计报告。</a:t>
            </a:r>
          </a:p>
          <a:p>
            <a:pPr indent="0" algn="just" eaLnBrk="1">
              <a:spcBef>
                <a:spcPts val="1200"/>
              </a:spcBef>
              <a:buFont typeface="Wingdings" pitchFamily="2" charset="2"/>
              <a:buChar char="Ø"/>
            </a:pPr>
            <a:r>
              <a:rPr lang="zh-CN" altLang="en-US" sz="1600" b="1" dirty="0" smtClean="0">
                <a:latin typeface="宋体" pitchFamily="2" charset="-122"/>
                <a:ea typeface="宋体" pitchFamily="2" charset="-122"/>
                <a:sym typeface="+mn-ea"/>
              </a:rPr>
              <a:t>用能概况</a:t>
            </a:r>
            <a:r>
              <a:rPr lang="zh-CN" altLang="en-US" sz="1600" dirty="0" smtClean="0">
                <a:latin typeface="宋体" pitchFamily="2" charset="-122"/>
                <a:ea typeface="宋体" pitchFamily="2" charset="-122"/>
                <a:sym typeface="+mn-ea"/>
              </a:rPr>
              <a:t>是将被审计对象总体用能概况、各用能设备概况、能源流程图以及系统图提供给系统用户，让用户对总体的能源利用状况，能耗状态有个比较清楚的了解，以指导随后的能源审计工作。</a:t>
            </a:r>
          </a:p>
          <a:p>
            <a:pPr indent="0" algn="just" eaLnBrk="1">
              <a:spcBef>
                <a:spcPts val="1200"/>
              </a:spcBef>
              <a:buFont typeface="Wingdings" pitchFamily="2" charset="2"/>
              <a:buChar char="Ø"/>
            </a:pPr>
            <a:r>
              <a:rPr lang="zh-CN" altLang="en-US" sz="1600" b="1" dirty="0" smtClean="0">
                <a:latin typeface="宋体" pitchFamily="2" charset="-122"/>
                <a:ea typeface="宋体" pitchFamily="2" charset="-122"/>
                <a:sym typeface="+mn-ea"/>
              </a:rPr>
              <a:t>用能分析</a:t>
            </a:r>
            <a:r>
              <a:rPr lang="zh-CN" altLang="en-US" sz="1600" dirty="0" smtClean="0">
                <a:latin typeface="宋体" pitchFamily="2" charset="-122"/>
                <a:ea typeface="宋体" pitchFamily="2" charset="-122"/>
                <a:sym typeface="+mn-ea"/>
              </a:rPr>
              <a:t>功能可以借助能耗统计功能，充分利用报表、曲线、棒图、饼图等形式，对被审计对象的水、电、气（天然气、煤气）等能耗情况进行分类、分项、分设备的统计分析。</a:t>
            </a:r>
          </a:p>
          <a:p>
            <a:pPr indent="0" algn="just" eaLnBrk="1">
              <a:spcBef>
                <a:spcPts val="1200"/>
              </a:spcBef>
              <a:buFont typeface="Wingdings" pitchFamily="2" charset="2"/>
              <a:buChar char="Ø"/>
            </a:pPr>
            <a:r>
              <a:rPr lang="zh-CN" altLang="en-US" sz="1600" b="1" dirty="0" smtClean="0">
                <a:latin typeface="宋体" pitchFamily="2" charset="-122"/>
                <a:ea typeface="宋体" pitchFamily="2" charset="-122"/>
                <a:sym typeface="+mn-ea"/>
              </a:rPr>
              <a:t>统计报表模块</a:t>
            </a:r>
            <a:r>
              <a:rPr lang="zh-CN" altLang="en-US" sz="1600" dirty="0" smtClean="0">
                <a:latin typeface="宋体" pitchFamily="2" charset="-122"/>
                <a:ea typeface="宋体" pitchFamily="2" charset="-122"/>
                <a:sym typeface="+mn-ea"/>
              </a:rPr>
              <a:t>主要完成对水、电、气（天然气）等各种能源能耗数据日报表、月报表、年报表等数据图表的输出，对无法自动采集项，可进行手工录入，存入数据库，进行上报，数据可打印或以规定格式导出。</a:t>
            </a:r>
          </a:p>
          <a:p>
            <a:pPr indent="0" algn="just" eaLnBrk="1">
              <a:spcBef>
                <a:spcPts val="1200"/>
              </a:spcBef>
              <a:buFont typeface="Wingdings" pitchFamily="2" charset="2"/>
              <a:buChar char="Ø"/>
            </a:pPr>
            <a:r>
              <a:rPr lang="zh-CN" altLang="en-US" sz="1600" b="1" dirty="0" smtClean="0">
                <a:latin typeface="宋体" pitchFamily="2" charset="-122"/>
                <a:ea typeface="宋体" pitchFamily="2" charset="-122"/>
                <a:sym typeface="+mn-ea"/>
              </a:rPr>
              <a:t>用能评价</a:t>
            </a:r>
            <a:r>
              <a:rPr lang="zh-CN" altLang="en-US" sz="1600" dirty="0" smtClean="0">
                <a:latin typeface="宋体" pitchFamily="2" charset="-122"/>
                <a:ea typeface="宋体" pitchFamily="2" charset="-122"/>
                <a:sym typeface="+mn-ea"/>
              </a:rPr>
              <a:t>可以借助对标管理功能，对家庭的用能信息进行较为全面和充分的评价和分析。</a:t>
            </a:r>
          </a:p>
          <a:p>
            <a:pPr indent="0" algn="just" eaLnBrk="1">
              <a:spcBef>
                <a:spcPts val="1200"/>
              </a:spcBef>
              <a:buFont typeface="Wingdings" pitchFamily="2" charset="2"/>
              <a:buChar char="Ø"/>
            </a:pPr>
            <a:r>
              <a:rPr lang="zh-CN" altLang="en-US" sz="1600" b="1" dirty="0" smtClean="0">
                <a:latin typeface="宋体" pitchFamily="2" charset="-122"/>
                <a:ea typeface="宋体" pitchFamily="2" charset="-122"/>
                <a:sym typeface="+mn-ea"/>
              </a:rPr>
              <a:t>任务管理功能</a:t>
            </a:r>
            <a:r>
              <a:rPr lang="zh-CN" altLang="en-US" sz="1600" dirty="0" smtClean="0">
                <a:latin typeface="宋体" pitchFamily="2" charset="-122"/>
                <a:ea typeface="宋体" pitchFamily="2" charset="-122"/>
                <a:sym typeface="+mn-ea"/>
              </a:rPr>
              <a:t>主要根据用户需要，对家庭电器进行任务预约管理，通过设定定时任务，进行预约活动的设置，实现对活动任务的管理。</a:t>
            </a:r>
          </a:p>
          <a:p>
            <a:pPr indent="0" algn="just" eaLnBrk="1">
              <a:spcBef>
                <a:spcPts val="1200"/>
              </a:spcBef>
              <a:buFont typeface="Wingdings" pitchFamily="2" charset="2"/>
              <a:buChar char="Ø"/>
            </a:pPr>
            <a:endParaRPr lang="zh-CN" altLang="en-US" sz="1600" dirty="0" smtClean="0">
              <a:latin typeface="宋体" pitchFamily="2" charset="-122"/>
              <a:ea typeface="宋体" pitchFamily="2" charset="-122"/>
              <a:sym typeface="+mn-ea"/>
            </a:endParaRPr>
          </a:p>
          <a:p>
            <a:pPr indent="0" algn="just" eaLnBrk="1">
              <a:spcBef>
                <a:spcPts val="1200"/>
              </a:spcBef>
              <a:buFont typeface="Wingdings" pitchFamily="2" charset="2"/>
              <a:buChar char="Ø"/>
            </a:pPr>
            <a:endParaRPr lang="zh-CN" altLang="en-US" sz="1600">
              <a:latin typeface="宋体" charset="0"/>
              <a:ea typeface="宋体" charset="0"/>
              <a:sym typeface="+mn-ea"/>
            </a:endParaRPr>
          </a:p>
        </p:txBody>
      </p:sp>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6）能源审计</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Tree>
    <p:extLst>
      <p:ext uri="{BB962C8B-B14F-4D97-AF65-F5344CB8AC3E}">
        <p14:creationId xmlns:p14="http://schemas.microsoft.com/office/powerpoint/2010/main" val="19762624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 </a:t>
            </a:r>
            <a:r>
              <a:rPr lang="zh-CN" altLang="en-US" dirty="0" smtClean="0"/>
              <a:t>智能家居的定义</a:t>
            </a:r>
            <a:endParaRPr lang="zh-CN" altLang="en-US" dirty="0"/>
          </a:p>
        </p:txBody>
      </p:sp>
      <p:sp>
        <p:nvSpPr>
          <p:cNvPr id="3" name="内容占位符 2"/>
          <p:cNvSpPr>
            <a:spLocks noGrp="1"/>
          </p:cNvSpPr>
          <p:nvPr>
            <p:ph idx="1"/>
          </p:nvPr>
        </p:nvSpPr>
        <p:spPr>
          <a:xfrm>
            <a:off x="323215" y="1052830"/>
            <a:ext cx="4804410" cy="814705"/>
          </a:xfrm>
        </p:spPr>
        <p:txBody>
          <a:bodyPr/>
          <a:lstStyle/>
          <a:p>
            <a:pPr>
              <a:buClr>
                <a:srgbClr val="FF6600"/>
              </a:buClr>
              <a:buSzPct val="100000"/>
              <a:buFont typeface="Wingdings" pitchFamily="2" charset="2"/>
              <a:buChar char="p"/>
            </a:pPr>
            <a:r>
              <a:rPr lang="zh-CN" altLang="en-US" sz="2000" dirty="0" smtClean="0"/>
              <a:t>智能小区示意</a:t>
            </a:r>
          </a:p>
          <a:p>
            <a:pPr marL="0" indent="0">
              <a:buClr>
                <a:srgbClr val="FF6600"/>
              </a:buClr>
              <a:buSzPct val="100000"/>
              <a:buFont typeface="Wingdings" pitchFamily="2" charset="2"/>
              <a:buNone/>
            </a:pPr>
            <a:r>
              <a:rPr lang="zh-CN" altLang="en-US" sz="1600" dirty="0" smtClean="0">
                <a:latin typeface="宋体" pitchFamily="2" charset="-122"/>
                <a:ea typeface="宋体" pitchFamily="2" charset="-122"/>
                <a:sym typeface="+mn-ea"/>
              </a:rPr>
              <a:t>    </a:t>
            </a:r>
            <a:endParaRPr lang="zh-CN" altLang="en-US" sz="1600" dirty="0">
              <a:latin typeface="宋体" pitchFamily="2" charset="-122"/>
              <a:ea typeface="宋体" pitchFamily="2" charset="-122"/>
            </a:endParaRPr>
          </a:p>
        </p:txBody>
      </p:sp>
      <p:sp>
        <p:nvSpPr>
          <p:cNvPr id="73733" name="Rectangle 5"/>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5061" name="图片 4506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59130" y="1412240"/>
            <a:ext cx="7486015" cy="4806315"/>
          </a:xfrm>
          <a:prstGeom prst="rect">
            <a:avLst/>
          </a:prstGeom>
          <a:noFill/>
          <a:ln>
            <a:noFill/>
          </a:ln>
        </p:spPr>
      </p:pic>
    </p:spTree>
    <p:extLst>
      <p:ext uri="{BB962C8B-B14F-4D97-AF65-F5344CB8AC3E}">
        <p14:creationId xmlns:p14="http://schemas.microsoft.com/office/powerpoint/2010/main" val="48854311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6）能源审计</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pic>
        <p:nvPicPr>
          <p:cNvPr id="24585" name="图片 8" descr="Screenshot-无标题窗口-4.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07950" y="2781300"/>
            <a:ext cx="3802380" cy="2790190"/>
          </a:xfrm>
          <a:prstGeom prst="rect">
            <a:avLst/>
          </a:prstGeom>
          <a:noFill/>
          <a:ln>
            <a:noFill/>
          </a:ln>
        </p:spPr>
      </p:pic>
      <p:sp>
        <p:nvSpPr>
          <p:cNvPr id="4" name="文本框 3"/>
          <p:cNvSpPr txBox="1"/>
          <p:nvPr/>
        </p:nvSpPr>
        <p:spPr>
          <a:xfrm>
            <a:off x="1043940" y="5661660"/>
            <a:ext cx="1554480" cy="365760"/>
          </a:xfrm>
          <a:prstGeom prst="rect">
            <a:avLst/>
          </a:prstGeom>
          <a:noFill/>
        </p:spPr>
        <p:txBody>
          <a:bodyPr wrap="none" rtlCol="0">
            <a:spAutoFit/>
          </a:bodyPr>
          <a:lstStyle/>
          <a:p>
            <a:pPr algn="l"/>
            <a:r>
              <a:rPr lang="zh-CN" altLang="en-US"/>
              <a:t>用电明细统计</a:t>
            </a:r>
          </a:p>
        </p:txBody>
      </p:sp>
      <p:pic>
        <p:nvPicPr>
          <p:cNvPr id="26" name="图片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284345" y="1772920"/>
            <a:ext cx="4728210" cy="3759835"/>
          </a:xfrm>
          <a:prstGeom prst="rect">
            <a:avLst/>
          </a:prstGeom>
          <a:noFill/>
        </p:spPr>
      </p:pic>
      <p:sp>
        <p:nvSpPr>
          <p:cNvPr id="5" name="文本框 4"/>
          <p:cNvSpPr txBox="1"/>
          <p:nvPr/>
        </p:nvSpPr>
        <p:spPr>
          <a:xfrm>
            <a:off x="6228715" y="5733415"/>
            <a:ext cx="1097280" cy="365760"/>
          </a:xfrm>
          <a:prstGeom prst="rect">
            <a:avLst/>
          </a:prstGeom>
          <a:noFill/>
        </p:spPr>
        <p:txBody>
          <a:bodyPr wrap="none" rtlCol="0">
            <a:spAutoFit/>
          </a:bodyPr>
          <a:lstStyle/>
          <a:p>
            <a:pPr algn="l"/>
            <a:r>
              <a:rPr lang="zh-CN" altLang="en-US"/>
              <a:t>任务管理</a:t>
            </a:r>
          </a:p>
        </p:txBody>
      </p:sp>
    </p:spTree>
    <p:extLst>
      <p:ext uri="{BB962C8B-B14F-4D97-AF65-F5344CB8AC3E}">
        <p14:creationId xmlns:p14="http://schemas.microsoft.com/office/powerpoint/2010/main" val="2934012202"/>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7）对标管理</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
        <p:nvSpPr>
          <p:cNvPr id="3" name="内容占位符 62"/>
          <p:cNvSpPr>
            <a:spLocks noGrp="1"/>
          </p:cNvSpPr>
          <p:nvPr/>
        </p:nvSpPr>
        <p:spPr>
          <a:xfrm>
            <a:off x="35560" y="1987550"/>
            <a:ext cx="8884920" cy="465518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indent="0" algn="just" eaLnBrk="1">
              <a:spcBef>
                <a:spcPts val="1200"/>
              </a:spcBef>
              <a:buFont typeface="Wingdings" pitchFamily="2" charset="2"/>
              <a:buChar char="Ø"/>
            </a:pPr>
            <a:r>
              <a:rPr lang="zh-CN" altLang="en-US" dirty="0" smtClean="0">
                <a:latin typeface="宋体" pitchFamily="2" charset="-122"/>
                <a:ea typeface="宋体" pitchFamily="2" charset="-122"/>
              </a:rPr>
              <a:t> 在全面、客观的了解监管家庭能耗的基础上，为进一步促进家庭健全节能的良性循环机制，持续推动节能管理水平和能效指标改进，不断提高家庭的节能收益，系统为监管家庭提供对标管理功能，包括纵向对标、横向对标和综合查询，对标指标主要有单位能耗指标、单位负荷指标、单位人均能耗等。</a:t>
            </a:r>
          </a:p>
          <a:p>
            <a:pPr marL="791845" indent="-179705" algn="just" eaLnBrk="1">
              <a:spcBef>
                <a:spcPts val="600"/>
              </a:spcBef>
              <a:buFont typeface="Wingdings" pitchFamily="2" charset="2"/>
              <a:buChar char="ü"/>
            </a:pPr>
            <a:r>
              <a:rPr lang="zh-CN" altLang="en-US" sz="1600" b="1">
                <a:latin typeface="宋体" charset="0"/>
                <a:ea typeface="宋体" charset="0"/>
                <a:sym typeface="+mn-ea"/>
              </a:rPr>
              <a:t>纵向对标</a:t>
            </a:r>
            <a:r>
              <a:rPr lang="zh-CN" altLang="en-US" sz="1600">
                <a:latin typeface="宋体" charset="0"/>
                <a:ea typeface="宋体" charset="0"/>
                <a:sym typeface="+mn-ea"/>
              </a:rPr>
              <a:t>：目的是通过家庭自身历史能耗的对比，确定历史上的最优值，以历史最优值帮助查找分析现阶段能耗水平高的根源，以期从内部提高能效管理水平。</a:t>
            </a:r>
          </a:p>
          <a:p>
            <a:pPr marL="791845" indent="-179705" algn="just" eaLnBrk="1">
              <a:spcBef>
                <a:spcPts val="600"/>
              </a:spcBef>
              <a:buFont typeface="Wingdings" pitchFamily="2" charset="2"/>
              <a:buChar char="ü"/>
            </a:pPr>
            <a:r>
              <a:rPr lang="zh-CN" altLang="en-US" sz="1600" b="1">
                <a:latin typeface="宋体" charset="0"/>
                <a:ea typeface="宋体" charset="0"/>
                <a:sym typeface="+mn-ea"/>
              </a:rPr>
              <a:t>横向对标</a:t>
            </a:r>
            <a:r>
              <a:rPr lang="zh-CN" altLang="en-US" sz="1600">
                <a:latin typeface="宋体" charset="0"/>
                <a:ea typeface="宋体" charset="0"/>
                <a:sym typeface="+mn-ea"/>
              </a:rPr>
              <a:t>：目的是通过家庭自身和其他标杆家庭的能耗对比，帮助查找分析现阶段能耗水平高的根源，学习先进的管理方法或者更换效率更高的主要设备，以期借助外部参考提高内部的能效管理水平。</a:t>
            </a:r>
          </a:p>
          <a:p>
            <a:pPr marL="791845" indent="-179705" algn="just" eaLnBrk="1">
              <a:spcBef>
                <a:spcPts val="600"/>
              </a:spcBef>
              <a:buFont typeface="Wingdings" pitchFamily="2" charset="2"/>
              <a:buChar char="ü"/>
            </a:pPr>
            <a:r>
              <a:rPr lang="zh-CN" altLang="en-US" sz="1600" b="1">
                <a:latin typeface="宋体" charset="0"/>
                <a:ea typeface="宋体" charset="0"/>
                <a:sym typeface="+mn-ea"/>
              </a:rPr>
              <a:t>综合查询</a:t>
            </a:r>
            <a:r>
              <a:rPr lang="zh-CN" altLang="en-US" sz="1600">
                <a:latin typeface="宋体" charset="0"/>
                <a:ea typeface="宋体" charset="0"/>
                <a:sym typeface="+mn-ea"/>
              </a:rPr>
              <a:t>：可以统计小区内所有家庭对标指标的均值信息，可以自动统计已上报数据的企业的指标均值。可以提供小区内总体能耗排名及各类家庭的能耗对比功能，包括总能耗对比、分类能耗对比和分项能耗对比，并可筛选出最大值、最小值、大于等于平均值等耗能家庭，自动按能耗总量大小、单位GDP能耗量大小等指标排序，方便能源管理者制订和实施奖罚政策。</a:t>
            </a:r>
          </a:p>
        </p:txBody>
      </p:sp>
    </p:spTree>
    <p:extLst>
      <p:ext uri="{BB962C8B-B14F-4D97-AF65-F5344CB8AC3E}">
        <p14:creationId xmlns:p14="http://schemas.microsoft.com/office/powerpoint/2010/main" val="1633059058"/>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8775065" cy="854075"/>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报表显示用于反映各监管家庭、各行政区域、不同类型家庭的监测状况和分类分项能耗状况的统计表格和分析说明文字，可分为日报表、周报表、月报表、年报表等，格式相对固定。</a:t>
            </a:r>
            <a:endParaRPr lang="zh-CN" altLang="en-US" sz="1600">
              <a:latin typeface="宋体" charset="0"/>
              <a:ea typeface="宋体" charset="0"/>
              <a:sym typeface="+mn-ea"/>
            </a:endParaRPr>
          </a:p>
        </p:txBody>
      </p:sp>
      <p:sp>
        <p:nvSpPr>
          <p:cNvPr id="2" name="文本框 1"/>
          <p:cNvSpPr txBox="1"/>
          <p:nvPr/>
        </p:nvSpPr>
        <p:spPr>
          <a:xfrm>
            <a:off x="467360" y="1627505"/>
            <a:ext cx="1459230" cy="365760"/>
          </a:xfrm>
          <a:prstGeom prst="rect">
            <a:avLst/>
          </a:prstGeom>
          <a:noFill/>
        </p:spPr>
        <p:txBody>
          <a:bodyPr wrap="none" rtlCol="0">
            <a:spAutoFit/>
          </a:bodyPr>
          <a:lstStyle/>
          <a:p>
            <a:pPr algn="l"/>
            <a:r>
              <a:rPr lang="zh-CN" altLang="en-US" b="1"/>
              <a:t>8）报表显示</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
        <p:nvSpPr>
          <p:cNvPr id="3" name="文本框 2"/>
          <p:cNvSpPr txBox="1"/>
          <p:nvPr/>
        </p:nvSpPr>
        <p:spPr>
          <a:xfrm>
            <a:off x="467360" y="2781935"/>
            <a:ext cx="1467485" cy="365760"/>
          </a:xfrm>
          <a:prstGeom prst="rect">
            <a:avLst/>
          </a:prstGeom>
          <a:noFill/>
        </p:spPr>
        <p:txBody>
          <a:bodyPr wrap="square" rtlCol="0">
            <a:spAutoFit/>
          </a:bodyPr>
          <a:lstStyle/>
          <a:p>
            <a:pPr algn="l"/>
            <a:r>
              <a:rPr lang="zh-CN" altLang="en-US" b="1"/>
              <a:t>9）图表显示</a:t>
            </a:r>
          </a:p>
        </p:txBody>
      </p:sp>
      <p:sp>
        <p:nvSpPr>
          <p:cNvPr id="4" name="内容占位符 62"/>
          <p:cNvSpPr>
            <a:spLocks noGrp="1"/>
          </p:cNvSpPr>
          <p:nvPr/>
        </p:nvSpPr>
        <p:spPr>
          <a:xfrm>
            <a:off x="35560" y="3213735"/>
            <a:ext cx="3906520" cy="292989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图表显示用于反映各项采集数据和统计数据的数值、趋势和分布情况的直观图形和对应表格，可分为数据透视表、饼图、柱状图、线图、仪表盘或动画等，格式灵活，可交互操作。数据图表的度量值一般包括：能耗（或者总能耗）、分类能耗、分项能耗、监测回路能耗、单位人均能耗等；展示维度一般包括：能耗分类、能耗分项、时间轴（可以细分为逐日、逐周、逐月、逐年、任选时间段等）等。</a:t>
            </a:r>
          </a:p>
        </p:txBody>
      </p:sp>
      <p:pic>
        <p:nvPicPr>
          <p:cNvPr id="24584" name="图片 7" descr="Screenshot-无标题窗口-5.png"/>
          <p:cNvPicPr/>
          <p:nvPr/>
        </p:nvPicPr>
        <p:blipFill>
          <a:blip r:embed="rId3" cstate="print">
            <a:extLst>
              <a:ext uri="{28A0092B-C50C-407E-A947-70E740481C1C}">
                <a14:useLocalDpi xmlns:a14="http://schemas.microsoft.com/office/drawing/2010/main" val="0"/>
              </a:ext>
            </a:extLst>
          </a:blip>
          <a:srcRect/>
          <a:stretch>
            <a:fillRect/>
          </a:stretch>
        </p:blipFill>
        <p:spPr>
          <a:xfrm>
            <a:off x="3942080" y="2582545"/>
            <a:ext cx="2466000" cy="1692000"/>
          </a:xfrm>
          <a:prstGeom prst="rect">
            <a:avLst/>
          </a:prstGeom>
          <a:noFill/>
          <a:ln>
            <a:noFill/>
          </a:ln>
        </p:spPr>
      </p:pic>
      <p:pic>
        <p:nvPicPr>
          <p:cNvPr id="27" name="图片 8" descr="Screenshot-无标题窗口-4.png"/>
          <p:cNvPicPr/>
          <p:nvPr/>
        </p:nvPicPr>
        <p:blipFill>
          <a:blip r:embed="rId4" cstate="print">
            <a:extLst>
              <a:ext uri="{28A0092B-C50C-407E-A947-70E740481C1C}">
                <a14:useLocalDpi xmlns:a14="http://schemas.microsoft.com/office/drawing/2010/main" val="0"/>
              </a:ext>
            </a:extLst>
          </a:blip>
          <a:srcRect/>
          <a:stretch>
            <a:fillRect/>
          </a:stretch>
        </p:blipFill>
        <p:spPr>
          <a:xfrm>
            <a:off x="6469380" y="2564765"/>
            <a:ext cx="2466000" cy="1692000"/>
          </a:xfrm>
          <a:prstGeom prst="rect">
            <a:avLst/>
          </a:prstGeom>
          <a:noFill/>
          <a:ln>
            <a:noFill/>
          </a:ln>
        </p:spPr>
      </p:pic>
      <p:pic>
        <p:nvPicPr>
          <p:cNvPr id="22533" name="图片 4" descr="Screenshot-无标题窗口-6.png"/>
          <p:cNvPicPr/>
          <p:nvPr/>
        </p:nvPicPr>
        <p:blipFill>
          <a:blip r:embed="rId5" cstate="print">
            <a:extLst>
              <a:ext uri="{28A0092B-C50C-407E-A947-70E740481C1C}">
                <a14:useLocalDpi xmlns:a14="http://schemas.microsoft.com/office/drawing/2010/main" val="0"/>
              </a:ext>
            </a:extLst>
          </a:blip>
          <a:srcRect/>
          <a:stretch>
            <a:fillRect/>
          </a:stretch>
        </p:blipFill>
        <p:spPr>
          <a:xfrm>
            <a:off x="3902075" y="4214495"/>
            <a:ext cx="2466000" cy="1692000"/>
          </a:xfrm>
          <a:prstGeom prst="rect">
            <a:avLst/>
          </a:prstGeom>
          <a:noFill/>
          <a:ln>
            <a:noFill/>
          </a:ln>
        </p:spPr>
      </p:pic>
      <p:pic>
        <p:nvPicPr>
          <p:cNvPr id="28" name="图片 6" descr="Screenshot-无标题窗口-31.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444615" y="4221480"/>
            <a:ext cx="2466972" cy="1692000"/>
          </a:xfrm>
          <a:prstGeom prst="rect">
            <a:avLst/>
          </a:prstGeom>
          <a:noFill/>
          <a:ln>
            <a:noFill/>
          </a:ln>
        </p:spPr>
      </p:pic>
      <p:sp>
        <p:nvSpPr>
          <p:cNvPr id="5" name="文本框 4"/>
          <p:cNvSpPr txBox="1"/>
          <p:nvPr/>
        </p:nvSpPr>
        <p:spPr>
          <a:xfrm>
            <a:off x="5438140" y="5969000"/>
            <a:ext cx="2011680" cy="365760"/>
          </a:xfrm>
          <a:prstGeom prst="rect">
            <a:avLst/>
          </a:prstGeom>
          <a:noFill/>
        </p:spPr>
        <p:txBody>
          <a:bodyPr wrap="none" rtlCol="0">
            <a:spAutoFit/>
          </a:bodyPr>
          <a:lstStyle/>
          <a:p>
            <a:pPr algn="l"/>
            <a:r>
              <a:rPr lang="zh-CN" altLang="en-US"/>
              <a:t>家庭用电图表显示</a:t>
            </a:r>
          </a:p>
        </p:txBody>
      </p:sp>
    </p:spTree>
    <p:extLst>
      <p:ext uri="{BB962C8B-B14F-4D97-AF65-F5344CB8AC3E}">
        <p14:creationId xmlns:p14="http://schemas.microsoft.com/office/powerpoint/2010/main" val="222172767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内容占位符 62"/>
          <p:cNvSpPr>
            <a:spLocks noGrp="1"/>
          </p:cNvSpPr>
          <p:nvPr>
            <p:ph idx="1"/>
          </p:nvPr>
        </p:nvSpPr>
        <p:spPr>
          <a:xfrm>
            <a:off x="35560" y="1987550"/>
            <a:ext cx="8775065" cy="782320"/>
          </a:xfrm>
        </p:spPr>
        <p:txBody>
          <a:body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依据家庭能耗情况的监控数据，分析家庭用能详细情况及高耗能设备，提出符合用户特点及现状的节能方案，促进用户确实有效的降低能耗。</a:t>
            </a:r>
            <a:endParaRPr lang="zh-CN" altLang="en-US" sz="1600">
              <a:latin typeface="宋体" charset="0"/>
              <a:ea typeface="宋体" charset="0"/>
              <a:sym typeface="+mn-ea"/>
            </a:endParaRPr>
          </a:p>
        </p:txBody>
      </p:sp>
      <p:sp>
        <p:nvSpPr>
          <p:cNvPr id="2" name="文本框 1"/>
          <p:cNvSpPr txBox="1"/>
          <p:nvPr/>
        </p:nvSpPr>
        <p:spPr>
          <a:xfrm>
            <a:off x="467360" y="1627505"/>
            <a:ext cx="1586230" cy="365760"/>
          </a:xfrm>
          <a:prstGeom prst="rect">
            <a:avLst/>
          </a:prstGeom>
          <a:noFill/>
        </p:spPr>
        <p:txBody>
          <a:bodyPr wrap="none" rtlCol="0">
            <a:spAutoFit/>
          </a:bodyPr>
          <a:lstStyle/>
          <a:p>
            <a:pPr algn="l"/>
            <a:r>
              <a:rPr lang="zh-CN" altLang="en-US" b="1"/>
              <a:t>10）节能方案</a:t>
            </a:r>
          </a:p>
        </p:txBody>
      </p:sp>
      <p:sp>
        <p:nvSpPr>
          <p:cNvPr id="64" name="文本框 63"/>
          <p:cNvSpPr txBox="1"/>
          <p:nvPr/>
        </p:nvSpPr>
        <p:spPr>
          <a:xfrm>
            <a:off x="396240" y="1125220"/>
            <a:ext cx="3137535" cy="396240"/>
          </a:xfrm>
          <a:prstGeom prst="rect">
            <a:avLst/>
          </a:prstGeom>
          <a:noFill/>
        </p:spPr>
        <p:txBody>
          <a:bodyPr wrap="square" rtlCol="0">
            <a:spAutoFit/>
          </a:bodyPr>
          <a:lstStyle/>
          <a:p>
            <a:pPr marL="171450" lvl="0" indent="-171450" algn="l">
              <a:buFont typeface="Wingdings" charset="0"/>
              <a:buChar char="n"/>
            </a:pPr>
            <a:r>
              <a:rPr lang="en-US" altLang="zh-CN" sz="2000" b="1">
                <a:solidFill>
                  <a:srgbClr val="FFC000"/>
                </a:solidFill>
                <a:sym typeface="+mn-ea"/>
              </a:rPr>
              <a:t> </a:t>
            </a:r>
            <a:r>
              <a:rPr lang="zh-CN" altLang="en-US" sz="2000" b="1">
                <a:solidFill>
                  <a:schemeClr val="tx1"/>
                </a:solidFill>
                <a:effectLst>
                  <a:outerShdw blurRad="38100" dist="19050" dir="2700000" algn="tl" rotWithShape="0">
                    <a:schemeClr val="dk1">
                      <a:alpha val="40000"/>
                    </a:schemeClr>
                  </a:outerShdw>
                </a:effectLst>
                <a:sym typeface="+mn-ea"/>
              </a:rPr>
              <a:t>智能家庭能效管理平台</a:t>
            </a:r>
          </a:p>
        </p:txBody>
      </p:sp>
      <p:sp>
        <p:nvSpPr>
          <p:cNvPr id="7" name="标题 6"/>
          <p:cNvSpPr>
            <a:spLocks noGrp="1"/>
          </p:cNvSpPr>
          <p:nvPr>
            <p:ph type="title"/>
          </p:nvPr>
        </p:nvSpPr>
        <p:spPr/>
        <p:txBody>
          <a:bodyPr/>
          <a:lstStyle/>
          <a:p>
            <a:r>
              <a:rPr dirty="0" smtClean="0"/>
              <a:t>1.3.</a:t>
            </a:r>
            <a:r>
              <a:rPr lang="en-US" dirty="0" smtClean="0"/>
              <a:t>6</a:t>
            </a:r>
            <a:r>
              <a:rPr dirty="0" smtClean="0"/>
              <a:t> 智能能效管理系统</a:t>
            </a:r>
          </a:p>
        </p:txBody>
      </p:sp>
      <p:sp>
        <p:nvSpPr>
          <p:cNvPr id="3" name="文本框 2"/>
          <p:cNvSpPr txBox="1"/>
          <p:nvPr/>
        </p:nvSpPr>
        <p:spPr>
          <a:xfrm>
            <a:off x="467360" y="2708910"/>
            <a:ext cx="1792605" cy="365760"/>
          </a:xfrm>
          <a:prstGeom prst="rect">
            <a:avLst/>
          </a:prstGeom>
          <a:noFill/>
        </p:spPr>
        <p:txBody>
          <a:bodyPr wrap="square" rtlCol="0">
            <a:spAutoFit/>
          </a:bodyPr>
          <a:lstStyle/>
          <a:p>
            <a:pPr algn="l"/>
            <a:r>
              <a:rPr lang="zh-CN" altLang="en-US" b="1"/>
              <a:t>11）异常报警</a:t>
            </a:r>
          </a:p>
        </p:txBody>
      </p:sp>
      <p:sp>
        <p:nvSpPr>
          <p:cNvPr id="4" name="内容占位符 62"/>
          <p:cNvSpPr>
            <a:spLocks noGrp="1"/>
          </p:cNvSpPr>
          <p:nvPr/>
        </p:nvSpPr>
        <p:spPr>
          <a:xfrm>
            <a:off x="179070" y="3141345"/>
            <a:ext cx="2706370" cy="266827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a:latin typeface="宋体" charset="0"/>
                <a:ea typeface="宋体" charset="0"/>
                <a:sym typeface="+mn-ea"/>
              </a:rPr>
              <a:t>依据家庭主要用能设备的监控数据，对数据超出标准指标的设备进行异常报警，提醒用户加以检修及维护。</a:t>
            </a:r>
          </a:p>
        </p:txBody>
      </p:sp>
      <p:pic>
        <p:nvPicPr>
          <p:cNvPr id="25" name="图片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745230" y="2659380"/>
            <a:ext cx="4170680" cy="3215005"/>
          </a:xfrm>
          <a:prstGeom prst="rect">
            <a:avLst/>
          </a:prstGeom>
          <a:noFill/>
        </p:spPr>
      </p:pic>
      <p:sp>
        <p:nvSpPr>
          <p:cNvPr id="5" name="文本框 4"/>
          <p:cNvSpPr txBox="1"/>
          <p:nvPr/>
        </p:nvSpPr>
        <p:spPr>
          <a:xfrm>
            <a:off x="5260975" y="5909945"/>
            <a:ext cx="1097280" cy="365760"/>
          </a:xfrm>
          <a:prstGeom prst="rect">
            <a:avLst/>
          </a:prstGeom>
          <a:noFill/>
        </p:spPr>
        <p:txBody>
          <a:bodyPr wrap="none" rtlCol="0">
            <a:spAutoFit/>
          </a:bodyPr>
          <a:lstStyle/>
          <a:p>
            <a:pPr algn="l"/>
            <a:r>
              <a:rPr lang="zh-CN" altLang="en-US"/>
              <a:t>异常报警</a:t>
            </a:r>
          </a:p>
        </p:txBody>
      </p:sp>
    </p:spTree>
    <p:extLst>
      <p:ext uri="{BB962C8B-B14F-4D97-AF65-F5344CB8AC3E}">
        <p14:creationId xmlns:p14="http://schemas.microsoft.com/office/powerpoint/2010/main" val="4504510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ln>
          <a:effectLst/>
        </p:spPr>
        <p:txBody>
          <a:bodyPr wrap="none" anchor="ctr"/>
          <a:lstStyle/>
          <a:p>
            <a:pPr>
              <a:defRPr/>
            </a:pPr>
            <a:endParaRPr lang="zh-CN" altLang="en-US"/>
          </a:p>
        </p:txBody>
      </p:sp>
      <p:sp>
        <p:nvSpPr>
          <p:cNvPr id="41" name="AutoShape 52"/>
          <p:cNvSpPr>
            <a:spLocks noChangeArrowheads="1"/>
          </p:cNvSpPr>
          <p:nvPr/>
        </p:nvSpPr>
        <p:spPr bwMode="gray">
          <a:xfrm>
            <a:off x="1839601" y="5107584"/>
            <a:ext cx="2945463"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ln>
        </p:spPr>
        <p:txBody>
          <a:bodyPr wrap="none" anchor="ctr"/>
          <a:lstStyle/>
          <a:p>
            <a:pPr eaLnBrk="0" hangingPunct="0"/>
            <a:r>
              <a:rPr lang="en-US" u="sng" dirty="0" smtClean="0"/>
              <a:t>1.4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ln>
        </p:spPr>
        <p:txBody>
          <a:bodyPr wrap="none" anchor="ctr"/>
          <a:lstStyle/>
          <a:p>
            <a:r>
              <a:rPr lang="en-US" u="sng" dirty="0" smtClean="0"/>
              <a:t>1.3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ln>
        </p:spPr>
        <p:txBody>
          <a:bodyPr wrap="none" anchor="ctr"/>
          <a:lstStyle/>
          <a:p>
            <a:r>
              <a:rPr lang="en-US" u="sng" dirty="0" smtClean="0"/>
              <a:t>1.2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ln>
        </p:spPr>
        <p:txBody>
          <a:bodyPr wrap="none" anchor="ctr"/>
          <a:lstStyle/>
          <a:p>
            <a:r>
              <a:rPr lang="en-US" u="sng" dirty="0" smtClean="0"/>
              <a:t>1.1</a:t>
            </a:r>
            <a:r>
              <a:rPr lang="zh-CN" altLang="en-US" u="sng" dirty="0" smtClean="0"/>
              <a:t>智能家居概述</a:t>
            </a:r>
            <a:endParaRPr lang="zh-CN" altLang="en-US" u="sng" dirty="0"/>
          </a:p>
        </p:txBody>
      </p:sp>
      <p:grpSp>
        <p:nvGrpSpPr>
          <p:cNvPr id="2" name="Group 53"/>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ln>
          </p:spPr>
          <p:txBody>
            <a:bodyPr anchor="ctr">
              <a:spAutoFit/>
            </a:bodyPr>
            <a:lstStyle/>
            <a:p>
              <a:endParaRPr lang="zh-CN" altLang="en-US"/>
            </a:p>
          </p:txBody>
        </p:sp>
      </p:grpSp>
      <p:grpSp>
        <p:nvGrpSpPr>
          <p:cNvPr id="3" name="Group 60"/>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ln>
          </p:spPr>
          <p:txBody>
            <a:bodyPr anchor="ctr">
              <a:spAutoFit/>
            </a:bodyPr>
            <a:lstStyle/>
            <a:p>
              <a:endParaRPr lang="zh-CN" altLang="en-US"/>
            </a:p>
          </p:txBody>
        </p:sp>
      </p:grpSp>
      <p:grpSp>
        <p:nvGrpSpPr>
          <p:cNvPr id="4" name="Group 67"/>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ln>
          </p:spPr>
          <p:txBody>
            <a:bodyPr anchor="ctr">
              <a:spAutoFit/>
            </a:bodyPr>
            <a:lstStyle/>
            <a:p>
              <a:endParaRPr lang="zh-CN" altLang="en-US"/>
            </a:p>
          </p:txBody>
        </p:sp>
      </p:grpSp>
      <p:grpSp>
        <p:nvGrpSpPr>
          <p:cNvPr id="6" name="Group 81"/>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4844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1.4 </a:t>
            </a:r>
            <a:r>
              <a:rPr lang="zh-CN" altLang="en-US" dirty="0" smtClean="0"/>
              <a:t>智能家居发展趋势</a:t>
            </a:r>
          </a:p>
        </p:txBody>
      </p:sp>
      <p:sp>
        <p:nvSpPr>
          <p:cNvPr id="6" name="内容占位符 5"/>
          <p:cNvSpPr>
            <a:spLocks noGrp="1"/>
          </p:cNvSpPr>
          <p:nvPr>
            <p:ph idx="1"/>
          </p:nvPr>
        </p:nvSpPr>
        <p:spPr/>
        <p:txBody>
          <a:bodyPr/>
          <a:lstStyle/>
          <a:p>
            <a:pPr algn="just" eaLnBrk="1"/>
            <a:r>
              <a:rPr lang="zh-CN" altLang="en-US" dirty="0" smtClean="0"/>
              <a:t>智能家居系统的建设应该从用户的需求出发，以方便生活、节约能耗为目的，不能盲目追求大而全</a:t>
            </a:r>
            <a:endParaRPr lang="en-US" altLang="zh-CN" dirty="0" smtClean="0"/>
          </a:p>
          <a:p>
            <a:pPr algn="just" eaLnBrk="1">
              <a:spcBef>
                <a:spcPts val="1200"/>
              </a:spcBef>
            </a:pPr>
            <a:r>
              <a:rPr lang="zh-CN" altLang="en-US" dirty="0" smtClean="0"/>
              <a:t>智能家居网络构建的原则是使用方便、安装简单，不需要额外布线、扩展性好，而采用无线传输方式相对而言比较灵活，更适合智能家居环境</a:t>
            </a:r>
            <a:endParaRPr lang="en-US" altLang="zh-CN" dirty="0" smtClean="0"/>
          </a:p>
          <a:p>
            <a:pPr algn="just" eaLnBrk="1">
              <a:spcBef>
                <a:spcPts val="1200"/>
              </a:spcBef>
            </a:pPr>
            <a:r>
              <a:rPr lang="zh-CN" altLang="en-US" dirty="0" smtClean="0"/>
              <a:t>随着相关技术不断进步，智能家居必将向着调度智能化、灵活性和互操作性方向发展，因此，统一的互操作规范以及高度集成化的功能模块成为必然趋势</a:t>
            </a:r>
            <a:endParaRPr lang="en-US" altLang="zh-CN" dirty="0" smtClean="0"/>
          </a:p>
          <a:p>
            <a:pPr algn="just" eaLnBrk="1">
              <a:spcBef>
                <a:spcPts val="1200"/>
              </a:spcBef>
            </a:pPr>
            <a:r>
              <a:rPr lang="zh-CN" altLang="en-US" dirty="0" smtClean="0"/>
              <a:t>随着智能终端的使用数量急剧增加，以及本身的开放性、灵活性，智能家居的安全问题会成为未来发展的热点话题</a:t>
            </a:r>
            <a:endParaRPr lang="en-US" altLang="zh-CN" dirty="0" smtClean="0"/>
          </a:p>
          <a:p>
            <a:pPr algn="just" eaLnBrk="1">
              <a:spcBef>
                <a:spcPts val="1200"/>
              </a:spcBef>
            </a:pPr>
            <a:r>
              <a:rPr lang="zh-CN" altLang="en-US" dirty="0" smtClean="0"/>
              <a:t>随着无线通信技术、网络技术以及嵌入式系统的广泛应用，嵌入式无线智能家居网络控制系统成为未来智能家居的发展方向</a:t>
            </a:r>
            <a:endParaRPr lang="zh-CN" altLang="en-US" dirty="0"/>
          </a:p>
        </p:txBody>
      </p:sp>
    </p:spTree>
    <p:extLst>
      <p:ext uri="{BB962C8B-B14F-4D97-AF65-F5344CB8AC3E}">
        <p14:creationId xmlns:p14="http://schemas.microsoft.com/office/powerpoint/2010/main" val="3875046445"/>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ln>
        </p:spPr>
        <p:txBody>
          <a:bodyPr anchor="ctr"/>
          <a:lstStyle/>
          <a:p>
            <a:r>
              <a:rPr lang="zh-CN" altLang="en-US" sz="6000">
                <a:solidFill>
                  <a:schemeClr val="bg1"/>
                </a:solidFill>
              </a:rPr>
              <a:t>谢谢！</a:t>
            </a:r>
          </a:p>
        </p:txBody>
      </p:sp>
    </p:spTree>
    <p:extLst>
      <p:ext uri="{BB962C8B-B14F-4D97-AF65-F5344CB8AC3E}">
        <p14:creationId xmlns:p14="http://schemas.microsoft.com/office/powerpoint/2010/main" val="40623004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215" y="1124585"/>
            <a:ext cx="8229600" cy="1303331"/>
          </a:xfrm>
        </p:spPr>
        <p:txBody>
          <a:bodyPr/>
          <a:lstStyle/>
          <a:p>
            <a:r>
              <a:rPr lang="zh-CN" altLang="en-US" dirty="0" smtClean="0"/>
              <a:t>智能家居组成</a:t>
            </a:r>
          </a:p>
          <a:p>
            <a:pPr marL="0" indent="0">
              <a:buNone/>
            </a:pPr>
            <a:r>
              <a:rPr sz="1600" dirty="0" smtClean="0">
                <a:latin typeface="宋体" pitchFamily="2" charset="-122"/>
                <a:ea typeface="宋体" pitchFamily="2" charset="-122"/>
              </a:rPr>
              <a:t>智能家居主要由智能电表、智能家庭网关、智能交互终端、交互机顶盒、智能插座、智能传感器、智能家电等硬件设备、控制软件系统组成。</a:t>
            </a:r>
          </a:p>
        </p:txBody>
      </p:sp>
      <p:sp>
        <p:nvSpPr>
          <p:cNvPr id="3" name="标题 2"/>
          <p:cNvSpPr>
            <a:spLocks noGrp="1"/>
          </p:cNvSpPr>
          <p:nvPr>
            <p:ph type="title"/>
          </p:nvPr>
        </p:nvSpPr>
        <p:spPr>
          <a:xfrm>
            <a:off x="467360" y="260668"/>
            <a:ext cx="8229600" cy="561975"/>
          </a:xfrm>
        </p:spPr>
        <p:txBody>
          <a:bodyPr/>
          <a:lstStyle/>
          <a:p>
            <a:r>
              <a:rPr lang="en-US" altLang="zh-CN" dirty="0" smtClean="0"/>
              <a:t>1.1.2 </a:t>
            </a:r>
            <a:r>
              <a:rPr lang="zh-CN" altLang="en-US" dirty="0" smtClean="0"/>
              <a:t>智能家居的组成</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00" name="图片 99"/>
          <p:cNvPicPr/>
          <p:nvPr/>
        </p:nvPicPr>
        <p:blipFill>
          <a:blip r:embed="rId2" cstate="print"/>
          <a:stretch>
            <a:fillRect/>
          </a:stretch>
        </p:blipFill>
        <p:spPr>
          <a:xfrm>
            <a:off x="826770" y="2132965"/>
            <a:ext cx="7450455" cy="3971290"/>
          </a:xfrm>
          <a:prstGeom prst="rect">
            <a:avLst/>
          </a:prstGeom>
          <a:solidFill>
            <a:srgbClr val="FFFFFF"/>
          </a:solidFill>
          <a:ln w="9525" cap="flat" cmpd="sng">
            <a:solidFill>
              <a:srgbClr val="000000"/>
            </a:solidFill>
            <a:prstDash val="solid"/>
            <a:headEnd type="none" w="med" len="med"/>
            <a:tailEnd type="none" w="med" len="med"/>
          </a:ln>
        </p:spPr>
      </p:pic>
      <p:sp>
        <p:nvSpPr>
          <p:cNvPr id="101" name="文本框 100"/>
          <p:cNvSpPr txBox="1"/>
          <p:nvPr/>
        </p:nvSpPr>
        <p:spPr>
          <a:xfrm>
            <a:off x="1979295" y="6093460"/>
            <a:ext cx="5080000" cy="228600"/>
          </a:xfrm>
          <a:prstGeom prst="rect">
            <a:avLst/>
          </a:prstGeom>
          <a:noFill/>
          <a:ln w="9525">
            <a:noFill/>
            <a:miter/>
          </a:ln>
        </p:spPr>
        <p:txBody>
          <a:bodyPr>
            <a:spAutoFit/>
          </a:bodyPr>
          <a:lstStyle/>
          <a:p>
            <a:pPr marL="0" indent="228600" algn="ctr"/>
            <a:r>
              <a:rPr lang="zh-CN" altLang="en-US" sz="900" b="0" u="none">
                <a:latin typeface="宋体" charset="0"/>
                <a:ea typeface="宋体" charset="0"/>
                <a:cs typeface="宋体" charset="0"/>
              </a:rPr>
              <a:t>智能家居组成</a:t>
            </a:r>
            <a:endParaRPr lang="zh-CN" altLang="en-US"/>
          </a:p>
        </p:txBody>
      </p:sp>
    </p:spTree>
    <p:extLst>
      <p:ext uri="{BB962C8B-B14F-4D97-AF65-F5344CB8AC3E}">
        <p14:creationId xmlns:p14="http://schemas.microsoft.com/office/powerpoint/2010/main" val="395607910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r>
              <a:rPr lang="zh-CN" altLang="en-US" dirty="0" smtClean="0"/>
              <a:t>智能家居硬件设备</a:t>
            </a:r>
          </a:p>
          <a:p>
            <a:pPr marL="0" indent="0">
              <a:buNone/>
            </a:pP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t>1.1.2 </a:t>
            </a:r>
            <a:r>
              <a:rPr lang="zh-CN" altLang="en-US" dirty="0" smtClean="0"/>
              <a:t>智能家居的组成</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5" name="图片 4" descr="3ad9420b3778487ea280b56e793e1af2"/>
          <p:cNvPicPr>
            <a:picLocks noChangeAspect="1"/>
          </p:cNvPicPr>
          <p:nvPr/>
        </p:nvPicPr>
        <p:blipFill>
          <a:blip r:embed="rId3" cstate="print"/>
          <a:stretch>
            <a:fillRect/>
          </a:stretch>
        </p:blipFill>
        <p:spPr>
          <a:xfrm>
            <a:off x="1184910" y="1485265"/>
            <a:ext cx="1315085" cy="1997075"/>
          </a:xfrm>
          <a:prstGeom prst="rect">
            <a:avLst/>
          </a:prstGeom>
        </p:spPr>
      </p:pic>
      <p:sp>
        <p:nvSpPr>
          <p:cNvPr id="6" name="内容占位符 1"/>
          <p:cNvSpPr>
            <a:spLocks noGrp="1"/>
          </p:cNvSpPr>
          <p:nvPr/>
        </p:nvSpPr>
        <p:spPr>
          <a:xfrm>
            <a:off x="1257300" y="3501390"/>
            <a:ext cx="1122045" cy="42354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r>
              <a:rPr lang="zh-CN" altLang="en-US" sz="1800" dirty="0" smtClean="0"/>
              <a:t>智能电表</a:t>
            </a:r>
          </a:p>
          <a:p>
            <a:pPr marL="0" indent="0">
              <a:buNone/>
            </a:pPr>
            <a:endParaRPr lang="zh-CN" altLang="en-US" sz="1800" dirty="0" smtClean="0">
              <a:latin typeface="宋体" pitchFamily="2" charset="-122"/>
              <a:ea typeface="宋体" pitchFamily="2" charset="-122"/>
            </a:endParaRPr>
          </a:p>
        </p:txBody>
      </p:sp>
      <p:sp>
        <p:nvSpPr>
          <p:cNvPr id="7" name="内容占位符 1"/>
          <p:cNvSpPr>
            <a:spLocks noGrp="1"/>
          </p:cNvSpPr>
          <p:nvPr/>
        </p:nvSpPr>
        <p:spPr>
          <a:xfrm>
            <a:off x="3703955" y="3501390"/>
            <a:ext cx="1720215" cy="423545"/>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indent="0">
              <a:buNone/>
            </a:pPr>
            <a:r>
              <a:rPr lang="zh-CN" altLang="en-US" sz="1800" dirty="0" smtClean="0"/>
              <a:t>智能交互终端</a:t>
            </a:r>
            <a:endParaRPr lang="en-US" altLang="zh-CN" sz="1800" dirty="0" smtClean="0">
              <a:latin typeface="宋体" pitchFamily="2" charset="-122"/>
              <a:ea typeface="宋体" pitchFamily="2" charset="-122"/>
            </a:endParaRPr>
          </a:p>
        </p:txBody>
      </p:sp>
      <p:pic>
        <p:nvPicPr>
          <p:cNvPr id="14"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2769235" y="1485265"/>
            <a:ext cx="3005455" cy="2003425"/>
          </a:xfrm>
          <a:prstGeom prst="rect">
            <a:avLst/>
          </a:prstGeom>
          <a:noFill/>
          <a:ln>
            <a:noFill/>
          </a:ln>
        </p:spPr>
      </p:pic>
      <p:sp>
        <p:nvSpPr>
          <p:cNvPr id="9" name="矩形 8"/>
          <p:cNvSpPr/>
          <p:nvPr/>
        </p:nvSpPr>
        <p:spPr>
          <a:xfrm>
            <a:off x="969010" y="5733415"/>
            <a:ext cx="1882775" cy="365760"/>
          </a:xfrm>
          <a:prstGeom prst="rect">
            <a:avLst/>
          </a:prstGeom>
          <a:noFill/>
          <a:ln w="9525">
            <a:noFill/>
            <a:miter lim="800000"/>
          </a:ln>
        </p:spPr>
        <p:txBody>
          <a:bodyPr vert="horz" wrap="square" lIns="91440" tIns="45720" rIns="91440" bIns="45720" numCol="1" anchor="t" anchorCtr="0" compatLnSpc="1">
            <a:noAutofit/>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lvl="0" algn="l">
              <a:buNone/>
            </a:pPr>
            <a:r>
              <a:rPr lang="zh-CN" altLang="en-US" sz="1800" dirty="0" smtClean="0">
                <a:sym typeface="+mn-ea"/>
              </a:rPr>
              <a:t>智能交互机顶盒</a:t>
            </a:r>
          </a:p>
        </p:txBody>
      </p:sp>
      <p:sp>
        <p:nvSpPr>
          <p:cNvPr id="10" name="矩形 9"/>
          <p:cNvSpPr/>
          <p:nvPr/>
        </p:nvSpPr>
        <p:spPr>
          <a:xfrm>
            <a:off x="6729730" y="3501390"/>
            <a:ext cx="1679575" cy="365760"/>
          </a:xfrm>
          <a:prstGeom prst="rect">
            <a:avLst/>
          </a:prstGeom>
          <a:noFill/>
          <a:ln w="9525">
            <a:noFill/>
            <a:miter lim="800000"/>
          </a:ln>
        </p:spPr>
        <p:txBody>
          <a:bodyPr vert="horz" wrap="square" lIns="91440" tIns="45720" rIns="91440" bIns="45720" numCol="1" anchor="t" anchorCtr="0" compatLnSpc="1">
            <a:noAutofit/>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lvl="0" algn="l">
              <a:buNone/>
            </a:pPr>
            <a:r>
              <a:rPr lang="zh-CN" altLang="en-US" sz="1800" dirty="0" smtClean="0">
                <a:sym typeface="+mn-ea"/>
              </a:rPr>
              <a:t>智能家庭网关</a:t>
            </a:r>
          </a:p>
        </p:txBody>
      </p:sp>
      <p:sp>
        <p:nvSpPr>
          <p:cNvPr id="11" name="矩形 10"/>
          <p:cNvSpPr/>
          <p:nvPr/>
        </p:nvSpPr>
        <p:spPr>
          <a:xfrm>
            <a:off x="3229610" y="5661660"/>
            <a:ext cx="1125220" cy="365760"/>
          </a:xfrm>
          <a:prstGeom prst="rect">
            <a:avLst/>
          </a:prstGeom>
          <a:noFill/>
          <a:ln w="9525">
            <a:noFill/>
            <a:miter lim="800000"/>
          </a:ln>
        </p:spPr>
        <p:txBody>
          <a:bodyPr vert="horz" wrap="square" lIns="91440" tIns="45720" rIns="91440" bIns="45720" numCol="1" anchor="t" anchorCtr="0" compatLnSpc="1">
            <a:noAutofit/>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lvl="0" algn="l">
              <a:buNone/>
            </a:pPr>
            <a:r>
              <a:rPr lang="zh-CN" altLang="en-US" sz="1800" dirty="0" smtClean="0">
                <a:sym typeface="+mn-ea"/>
              </a:rPr>
              <a:t>智能插座</a:t>
            </a:r>
          </a:p>
        </p:txBody>
      </p:sp>
      <p:pic>
        <p:nvPicPr>
          <p:cNvPr id="12" name="图片 11" descr="173045769"/>
          <p:cNvPicPr>
            <a:picLocks noChangeAspect="1"/>
          </p:cNvPicPr>
          <p:nvPr/>
        </p:nvPicPr>
        <p:blipFill>
          <a:blip r:embed="rId5" cstate="print"/>
          <a:stretch>
            <a:fillRect/>
          </a:stretch>
        </p:blipFill>
        <p:spPr>
          <a:xfrm>
            <a:off x="896620" y="4148455"/>
            <a:ext cx="2028190" cy="1521460"/>
          </a:xfrm>
          <a:prstGeom prst="rect">
            <a:avLst/>
          </a:prstGeom>
        </p:spPr>
      </p:pic>
      <p:pic>
        <p:nvPicPr>
          <p:cNvPr id="13"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6441440" y="1557338"/>
            <a:ext cx="2051050" cy="1866265"/>
          </a:xfrm>
          <a:prstGeom prst="rect">
            <a:avLst/>
          </a:prstGeom>
          <a:noFill/>
          <a:ln>
            <a:noFill/>
          </a:ln>
        </p:spPr>
      </p:pic>
      <p:pic>
        <p:nvPicPr>
          <p:cNvPr id="15" name="图片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a:xfrm>
            <a:off x="3202305" y="4220845"/>
            <a:ext cx="1062355" cy="1424305"/>
          </a:xfrm>
          <a:prstGeom prst="rect">
            <a:avLst/>
          </a:prstGeom>
          <a:noFill/>
          <a:ln>
            <a:noFill/>
          </a:ln>
        </p:spPr>
      </p:pic>
      <p:pic>
        <p:nvPicPr>
          <p:cNvPr id="16" name="图片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a:xfrm>
            <a:off x="4643120" y="4220845"/>
            <a:ext cx="1268095" cy="1421130"/>
          </a:xfrm>
          <a:prstGeom prst="rect">
            <a:avLst/>
          </a:prstGeom>
          <a:noFill/>
          <a:ln>
            <a:noFill/>
          </a:ln>
        </p:spPr>
      </p:pic>
      <p:sp>
        <p:nvSpPr>
          <p:cNvPr id="17" name="矩形 16"/>
          <p:cNvSpPr/>
          <p:nvPr/>
        </p:nvSpPr>
        <p:spPr>
          <a:xfrm>
            <a:off x="4425950" y="5661025"/>
            <a:ext cx="1882775" cy="365760"/>
          </a:xfrm>
          <a:prstGeom prst="rect">
            <a:avLst/>
          </a:prstGeom>
          <a:noFill/>
          <a:ln w="9525">
            <a:noFill/>
            <a:miter lim="800000"/>
          </a:ln>
        </p:spPr>
        <p:txBody>
          <a:bodyPr vert="horz" wrap="square" lIns="91440" tIns="45720" rIns="91440" bIns="45720" numCol="1" anchor="t" anchorCtr="0" compatLnSpc="1">
            <a:noAutofit/>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lvl="0" algn="l">
              <a:buNone/>
            </a:pPr>
            <a:r>
              <a:rPr lang="zh-CN" altLang="en-US" sz="1800" dirty="0" smtClean="0">
                <a:sym typeface="+mn-ea"/>
              </a:rPr>
              <a:t>无线灯光控制器</a:t>
            </a:r>
          </a:p>
        </p:txBody>
      </p:sp>
      <p:pic>
        <p:nvPicPr>
          <p:cNvPr id="18" name="图片 1" descr="E:\工作相关照片\终端 A10\T2终端.jpg"/>
          <p:cNvPicPr/>
          <p:nvPr/>
        </p:nvPicPr>
        <p:blipFill>
          <a:blip r:embed="rId9" cstate="print">
            <a:extLst>
              <a:ext uri="{28A0092B-C50C-407E-A947-70E740481C1C}">
                <a14:useLocalDpi xmlns:a14="http://schemas.microsoft.com/office/drawing/2010/main" val="0"/>
              </a:ext>
            </a:extLst>
          </a:blip>
          <a:srcRect/>
          <a:stretch>
            <a:fillRect/>
          </a:stretch>
        </p:blipFill>
        <p:spPr>
          <a:xfrm>
            <a:off x="6513830" y="4221480"/>
            <a:ext cx="1860550" cy="1216025"/>
          </a:xfrm>
          <a:prstGeom prst="rect">
            <a:avLst/>
          </a:prstGeom>
          <a:noFill/>
          <a:ln w="9525">
            <a:noFill/>
            <a:miter lim="800000"/>
            <a:headEnd/>
            <a:tailEnd/>
          </a:ln>
        </p:spPr>
      </p:pic>
      <p:sp>
        <p:nvSpPr>
          <p:cNvPr id="19" name="矩形 18"/>
          <p:cNvSpPr/>
          <p:nvPr/>
        </p:nvSpPr>
        <p:spPr>
          <a:xfrm>
            <a:off x="6873875" y="5661660"/>
            <a:ext cx="1125220" cy="365760"/>
          </a:xfrm>
          <a:prstGeom prst="rect">
            <a:avLst/>
          </a:prstGeom>
          <a:noFill/>
          <a:ln w="9525">
            <a:noFill/>
            <a:miter lim="800000"/>
          </a:ln>
        </p:spPr>
        <p:txBody>
          <a:bodyPr vert="horz" wrap="square" lIns="91440" tIns="45720" rIns="91440" bIns="45720" numCol="1" anchor="t" anchorCtr="0" compatLnSpc="1">
            <a:noAutofit/>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pPr marL="0" lvl="0" algn="l">
              <a:buNone/>
            </a:pPr>
            <a:r>
              <a:rPr lang="zh-CN" altLang="en-US" sz="1800" dirty="0" smtClean="0">
                <a:sym typeface="+mn-ea"/>
              </a:rPr>
              <a:t>控制终端</a:t>
            </a:r>
          </a:p>
        </p:txBody>
      </p:sp>
    </p:spTree>
    <p:extLst>
      <p:ext uri="{BB962C8B-B14F-4D97-AF65-F5344CB8AC3E}">
        <p14:creationId xmlns:p14="http://schemas.microsoft.com/office/powerpoint/2010/main" val="9467401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052830"/>
            <a:ext cx="2605405" cy="423545"/>
          </a:xfrm>
        </p:spPr>
        <p:txBody>
          <a:bodyPr/>
          <a:lstStyle/>
          <a:p>
            <a:r>
              <a:rPr lang="zh-CN" altLang="en-US" dirty="0" smtClean="0">
                <a:sym typeface="+mn-ea"/>
              </a:rPr>
              <a:t>智能家居软件系统</a:t>
            </a:r>
            <a:endParaRPr lang="zh-CN" altLang="en-US" dirty="0" smtClean="0"/>
          </a:p>
          <a:p>
            <a:endParaRPr lang="zh-CN" altLang="en-US" dirty="0" smtClean="0"/>
          </a:p>
          <a:p>
            <a:pPr marL="0" indent="0">
              <a:buNone/>
            </a:pPr>
            <a:endParaRPr sz="1600" dirty="0" smtClean="0">
              <a:latin typeface="宋体" pitchFamily="2" charset="-122"/>
              <a:ea typeface="宋体" pitchFamily="2" charset="-122"/>
            </a:endParaRPr>
          </a:p>
        </p:txBody>
      </p:sp>
      <p:sp>
        <p:nvSpPr>
          <p:cNvPr id="3" name="标题 2"/>
          <p:cNvSpPr>
            <a:spLocks noGrp="1"/>
          </p:cNvSpPr>
          <p:nvPr>
            <p:ph type="title"/>
          </p:nvPr>
        </p:nvSpPr>
        <p:spPr>
          <a:xfrm>
            <a:off x="467360" y="260668"/>
            <a:ext cx="8229600" cy="561975"/>
          </a:xfrm>
        </p:spPr>
        <p:txBody>
          <a:bodyPr/>
          <a:lstStyle/>
          <a:p>
            <a:r>
              <a:rPr lang="en-US" altLang="zh-CN" dirty="0" smtClean="0"/>
              <a:t>1.1.2 </a:t>
            </a:r>
            <a:r>
              <a:rPr lang="zh-CN" altLang="en-US" dirty="0" smtClean="0"/>
              <a:t>智能家居的组成</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 name="图片 3" descr="Y$4)O[BIXXIB%T5L2~F{BQC"/>
          <p:cNvPicPr>
            <a:picLocks noChangeAspect="1"/>
          </p:cNvPicPr>
          <p:nvPr/>
        </p:nvPicPr>
        <p:blipFill>
          <a:blip r:embed="rId3" cstate="print"/>
          <a:stretch>
            <a:fillRect/>
          </a:stretch>
        </p:blipFill>
        <p:spPr>
          <a:xfrm>
            <a:off x="1835785" y="1988820"/>
            <a:ext cx="4990465" cy="3914140"/>
          </a:xfrm>
          <a:prstGeom prst="rect">
            <a:avLst/>
          </a:prstGeom>
        </p:spPr>
      </p:pic>
      <p:sp>
        <p:nvSpPr>
          <p:cNvPr id="100" name="文本框 99"/>
          <p:cNvSpPr txBox="1"/>
          <p:nvPr/>
        </p:nvSpPr>
        <p:spPr>
          <a:xfrm>
            <a:off x="539750" y="1484948"/>
            <a:ext cx="5080000" cy="354965"/>
          </a:xfrm>
          <a:prstGeom prst="rect">
            <a:avLst/>
          </a:prstGeom>
          <a:noFill/>
          <a:ln w="9525">
            <a:noFill/>
            <a:miter/>
          </a:ln>
        </p:spPr>
        <p:txBody>
          <a:bodyPr>
            <a:spAutoFit/>
          </a:bodyPr>
          <a:lstStyle/>
          <a:p>
            <a:pPr marL="0" indent="0" algn="l"/>
            <a:r>
              <a:rPr lang="zh-CN" altLang="en-US" sz="1600" b="1" u="none">
                <a:latin typeface="方正黑体简体" charset="0"/>
                <a:ea typeface="方正黑体简体" charset="0"/>
                <a:cs typeface="方正黑体简体" charset="0"/>
              </a:rPr>
              <a:t>智能家居功能包括户内应用和网络应用两部分：</a:t>
            </a:r>
          </a:p>
        </p:txBody>
      </p:sp>
      <p:sp>
        <p:nvSpPr>
          <p:cNvPr id="8" name="文本框 7"/>
          <p:cNvSpPr txBox="1"/>
          <p:nvPr/>
        </p:nvSpPr>
        <p:spPr>
          <a:xfrm>
            <a:off x="3347720" y="5949315"/>
            <a:ext cx="2240280" cy="365760"/>
          </a:xfrm>
          <a:prstGeom prst="rect">
            <a:avLst/>
          </a:prstGeom>
          <a:noFill/>
        </p:spPr>
        <p:txBody>
          <a:bodyPr wrap="none" rtlCol="0">
            <a:spAutoFit/>
          </a:bodyPr>
          <a:lstStyle/>
          <a:p>
            <a:pPr algn="l"/>
            <a:r>
              <a:rPr lang="zh-CN" altLang="en-US"/>
              <a:t>智能家居功能架构图</a:t>
            </a:r>
          </a:p>
        </p:txBody>
      </p:sp>
    </p:spTree>
    <p:extLst>
      <p:ext uri="{BB962C8B-B14F-4D97-AF65-F5344CB8AC3E}">
        <p14:creationId xmlns:p14="http://schemas.microsoft.com/office/powerpoint/2010/main" val="133848322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4350</TotalTime>
  <Words>7127</Words>
  <Application>Microsoft Office PowerPoint</Application>
  <PresentationFormat>全屏显示(4:3)</PresentationFormat>
  <Paragraphs>535</Paragraphs>
  <Slides>66</Slides>
  <Notes>15</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66</vt:i4>
      </vt:variant>
    </vt:vector>
  </HeadingPairs>
  <TitlesOfParts>
    <vt:vector size="69" baseType="lpstr">
      <vt:lpstr>智能物流</vt:lpstr>
      <vt:lpstr>物联网导论</vt:lpstr>
      <vt:lpstr>Visio</vt:lpstr>
      <vt:lpstr>第1章  智能家居 </vt:lpstr>
      <vt:lpstr>学习要点</vt:lpstr>
      <vt:lpstr>目录</vt:lpstr>
      <vt:lpstr>1.1.1 智能家居的定义</vt:lpstr>
      <vt:lpstr>1.1.1 智能家居的定义</vt:lpstr>
      <vt:lpstr>1.1.1 智能家居的定义</vt:lpstr>
      <vt:lpstr>1.1.2 智能家居的组成</vt:lpstr>
      <vt:lpstr>1.1.2 智能家居的组成</vt:lpstr>
      <vt:lpstr>1.1.2 智能家居的组成</vt:lpstr>
      <vt:lpstr>1.1.3 智能家居的特点</vt:lpstr>
      <vt:lpstr>目录</vt:lpstr>
      <vt:lpstr>1.2.1 国外的发展状况</vt:lpstr>
      <vt:lpstr>1.2.2 我国的发展状况</vt:lpstr>
      <vt:lpstr>1.2.3 关键技术</vt:lpstr>
      <vt:lpstr>1.2.3 关键技术</vt:lpstr>
      <vt:lpstr>1.2.3 关键技术</vt:lpstr>
      <vt:lpstr>1.2.3 关键技术</vt:lpstr>
      <vt:lpstr>1.2.3 关键技术</vt:lpstr>
      <vt:lpstr>1.2.3 关键技术</vt:lpstr>
      <vt:lpstr>1.2.3 关键技术</vt:lpstr>
      <vt:lpstr>1.2.3 关键技术</vt:lpstr>
      <vt:lpstr>1.2.3 关键技术</vt:lpstr>
      <vt:lpstr>1.2.3 关键技术</vt:lpstr>
      <vt:lpstr>1.2.3 关键技术</vt:lpstr>
      <vt:lpstr>PowerPoint 演示文稿</vt:lpstr>
      <vt:lpstr>1.2.3 关键技术</vt:lpstr>
      <vt:lpstr>1.2.3 关键技术</vt:lpstr>
      <vt:lpstr>1.2.3 关键技术</vt:lpstr>
      <vt:lpstr>1.2.3 关键技术</vt:lpstr>
      <vt:lpstr>1.2.3 关键技术</vt:lpstr>
      <vt:lpstr>1.2.3 关键技术</vt:lpstr>
      <vt:lpstr>1.2.3 关键技术</vt:lpstr>
      <vt:lpstr>1.2.3 关键技术</vt:lpstr>
      <vt:lpstr>1.2.3 关键技术</vt:lpstr>
      <vt:lpstr>1.2.3 关键技术</vt:lpstr>
      <vt:lpstr>目录</vt:lpstr>
      <vt:lpstr>1.3智能家居系统</vt:lpstr>
      <vt:lpstr>1.3.1 智能家居物理架构</vt:lpstr>
      <vt:lpstr>1.3.1 智能家居物理架构</vt:lpstr>
      <vt:lpstr>1.3.2 智能控制中心</vt:lpstr>
      <vt:lpstr>1.3.2 智能控制中心</vt:lpstr>
      <vt:lpstr>1.3.2 智能控制中心</vt:lpstr>
      <vt:lpstr>1.3.2 智能控制中心</vt:lpstr>
      <vt:lpstr>1.3.2 智能控制中心</vt:lpstr>
      <vt:lpstr>1.3.2 智能控制中心</vt:lpstr>
      <vt:lpstr>1.3.3.智能家电系统</vt:lpstr>
      <vt:lpstr>1.3.3.智能家电系统</vt:lpstr>
      <vt:lpstr>1.3.4 智能三表采集</vt:lpstr>
      <vt:lpstr>1.3.4智能三表采集</vt:lpstr>
      <vt:lpstr>1.3.4智能三表采集</vt:lpstr>
      <vt:lpstr>1.3.5 智能家庭安防</vt:lpstr>
      <vt:lpstr>1.3.5 智能家庭安防</vt:lpstr>
      <vt:lpstr>1.3.6 智能能效管理系统</vt:lpstr>
      <vt:lpstr>1.3.6 智能能效管理系统</vt:lpstr>
      <vt:lpstr>1.3.6 智能能效管理系统</vt:lpstr>
      <vt:lpstr>1.3.6 智能能效管理系统</vt:lpstr>
      <vt:lpstr>1.3.6 智能能效管理系统</vt:lpstr>
      <vt:lpstr>1.3.6 智能能效管理系统</vt:lpstr>
      <vt:lpstr>1.3.6 智能能效管理系统</vt:lpstr>
      <vt:lpstr>1.3.6 智能能效管理系统</vt:lpstr>
      <vt:lpstr>1.3.6 智能能效管理系统</vt:lpstr>
      <vt:lpstr>1.3.6 智能能效管理系统</vt:lpstr>
      <vt:lpstr>1.3.6 智能能效管理系统</vt:lpstr>
      <vt:lpstr>目录</vt:lpstr>
      <vt:lpstr>1.4 智能家居发展趋势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user</cp:lastModifiedBy>
  <cp:revision>365</cp:revision>
  <dcterms:created xsi:type="dcterms:W3CDTF">2007-10-21T01:27:31Z</dcterms:created>
  <dcterms:modified xsi:type="dcterms:W3CDTF">2016-05-23T02:16:44Z</dcterms:modified>
</cp:coreProperties>
</file>